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Masters/notesMaster1.xml" ContentType="application/vnd.openxmlformats-officedocument.presentationml.notesMaster+xml"/>
  <Override PartName="/ppt/theme/theme1.xml" ContentType="application/vnd.openxmlformats-officedocument.theme+xml"/>
  <Override PartName="/ppt/authors.xml" ContentType="application/vnd.ms-powerpoint.authors+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100" r:id="rId2"/>
    <p:sldId id="2102" r:id="rId3"/>
    <p:sldId id="2121" r:id="rId4"/>
    <p:sldId id="2122" r:id="rId5"/>
    <p:sldId id="2123" r:id="rId6"/>
    <p:sldId id="2126" r:id="rId7"/>
    <p:sldId id="2127" r:id="rId8"/>
    <p:sldId id="2129" r:id="rId9"/>
    <p:sldId id="2128" r:id="rId10"/>
    <p:sldId id="2130" r:id="rId11"/>
    <p:sldId id="2131" r:id="rId12"/>
    <p:sldId id="2132" r:id="rId13"/>
    <p:sldId id="2133" r:id="rId14"/>
    <p:sldId id="2134" r:id="rId15"/>
    <p:sldId id="213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AB2C27-04D8-1D02-0A2C-2EC8C98F5F69}" name="JONES Richard" initials="JR" userId="JONES Richard"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9999"/>
    <a:srgbClr val="FF0000"/>
    <a:srgbClr val="800080"/>
    <a:srgbClr val="FFFFFF"/>
    <a:srgbClr val="00A8E1"/>
    <a:srgbClr val="006EAB"/>
    <a:srgbClr val="104C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28" autoAdjust="0"/>
    <p:restoredTop sz="90456" autoAdjust="0"/>
  </p:normalViewPr>
  <p:slideViewPr>
    <p:cSldViewPr snapToGrid="0">
      <p:cViewPr varScale="1">
        <p:scale>
          <a:sx n="57" d="100"/>
          <a:sy n="57" d="100"/>
        </p:scale>
        <p:origin x="1324" y="40"/>
      </p:cViewPr>
      <p:guideLst/>
    </p:cSldViewPr>
  </p:slideViewPr>
  <p:outlineViewPr>
    <p:cViewPr>
      <p:scale>
        <a:sx n="33" d="100"/>
        <a:sy n="33" d="100"/>
      </p:scale>
      <p:origin x="0" y="-8195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50–60</c:v>
                </c:pt>
                <c:pt idx="1">
                  <c:v>60–70</c:v>
                </c:pt>
                <c:pt idx="2">
                  <c:v>70–80</c:v>
                </c:pt>
                <c:pt idx="3">
                  <c:v>80–90</c:v>
                </c:pt>
                <c:pt idx="4">
                  <c:v>&gt;90</c:v>
                </c:pt>
              </c:strCache>
            </c:strRef>
          </c:cat>
          <c:val>
            <c:numRef>
              <c:f>Sheet1!$B$2:$B$6</c:f>
              <c:numCache>
                <c:formatCode>General</c:formatCode>
                <c:ptCount val="5"/>
                <c:pt idx="0">
                  <c:v>0.6</c:v>
                </c:pt>
                <c:pt idx="1">
                  <c:v>1.7</c:v>
                </c:pt>
                <c:pt idx="2">
                  <c:v>4.3</c:v>
                </c:pt>
                <c:pt idx="3">
                  <c:v>10.4</c:v>
                </c:pt>
                <c:pt idx="4">
                  <c:v>22.6</c:v>
                </c:pt>
              </c:numCache>
            </c:numRef>
          </c:val>
          <c:extLst>
            <c:ext xmlns:c16="http://schemas.microsoft.com/office/drawing/2014/chart" uri="{C3380CC4-5D6E-409C-BE32-E72D297353CC}">
              <c16:uniqueId val="{00000000-B817-47F1-8C77-577A699BA88F}"/>
            </c:ext>
          </c:extLst>
        </c:ser>
        <c:ser>
          <c:idx val="1"/>
          <c:order val="1"/>
          <c:tx>
            <c:strRef>
              <c:f>Sheet1!$C$1</c:f>
              <c:strCache>
                <c:ptCount val="1"/>
                <c:pt idx="0">
                  <c:v>Female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50–60</c:v>
                </c:pt>
                <c:pt idx="1">
                  <c:v>60–70</c:v>
                </c:pt>
                <c:pt idx="2">
                  <c:v>70–80</c:v>
                </c:pt>
                <c:pt idx="3">
                  <c:v>80–90</c:v>
                </c:pt>
                <c:pt idx="4">
                  <c:v>&gt;90</c:v>
                </c:pt>
              </c:strCache>
            </c:strRef>
          </c:cat>
          <c:val>
            <c:numRef>
              <c:f>Sheet1!$C$2:$C$6</c:f>
              <c:numCache>
                <c:formatCode>General</c:formatCode>
                <c:ptCount val="5"/>
                <c:pt idx="0">
                  <c:v>3.4</c:v>
                </c:pt>
                <c:pt idx="1">
                  <c:v>8.5</c:v>
                </c:pt>
                <c:pt idx="2">
                  <c:v>19.2</c:v>
                </c:pt>
                <c:pt idx="3">
                  <c:v>37.299999999999997</c:v>
                </c:pt>
                <c:pt idx="4">
                  <c:v>61.3</c:v>
                </c:pt>
              </c:numCache>
            </c:numRef>
          </c:val>
          <c:extLst>
            <c:ext xmlns:c16="http://schemas.microsoft.com/office/drawing/2014/chart" uri="{C3380CC4-5D6E-409C-BE32-E72D297353CC}">
              <c16:uniqueId val="{00000001-B817-47F1-8C77-577A699BA88F}"/>
            </c:ext>
          </c:extLst>
        </c:ser>
        <c:dLbls>
          <c:showLegendKey val="0"/>
          <c:showVal val="0"/>
          <c:showCatName val="0"/>
          <c:showSerName val="0"/>
          <c:showPercent val="0"/>
          <c:showBubbleSize val="0"/>
        </c:dLbls>
        <c:gapWidth val="219"/>
        <c:overlap val="-27"/>
        <c:axId val="150631248"/>
        <c:axId val="150633328"/>
      </c:barChart>
      <c:catAx>
        <c:axId val="150631248"/>
        <c:scaling>
          <c:orientation val="minMax"/>
        </c:scaling>
        <c:delete val="0"/>
        <c:axPos val="b"/>
        <c:numFmt formatCode="General" sourceLinked="1"/>
        <c:majorTickMark val="none"/>
        <c:minorTickMark val="none"/>
        <c:tickLblPos val="nextTo"/>
        <c:spPr>
          <a:noFill/>
          <a:ln w="19050" cap="flat" cmpd="sng" algn="ctr">
            <a:solidFill>
              <a:schemeClr val="accent5"/>
            </a:solidFill>
            <a:round/>
          </a:ln>
          <a:effectLst/>
        </c:spPr>
        <c:txPr>
          <a:bodyPr rot="-60000000" spcFirstLastPara="1" vertOverflow="ellipsis" vert="horz" wrap="square" anchor="ctr" anchorCtr="1"/>
          <a:lstStyle/>
          <a:p>
            <a:pPr>
              <a:defRPr sz="1000" b="0" i="0" u="none" strike="noStrike" kern="1200" baseline="0">
                <a:solidFill>
                  <a:schemeClr val="accent5"/>
                </a:solidFill>
                <a:latin typeface="+mn-lt"/>
                <a:ea typeface="+mn-ea"/>
                <a:cs typeface="+mn-cs"/>
              </a:defRPr>
            </a:pPr>
            <a:endParaRPr lang="en-US"/>
          </a:p>
        </c:txPr>
        <c:crossAx val="150633328"/>
        <c:crosses val="autoZero"/>
        <c:auto val="1"/>
        <c:lblAlgn val="ctr"/>
        <c:lblOffset val="100"/>
        <c:noMultiLvlLbl val="0"/>
      </c:catAx>
      <c:valAx>
        <c:axId val="150633328"/>
        <c:scaling>
          <c:orientation val="minMax"/>
        </c:scaling>
        <c:delete val="0"/>
        <c:axPos val="l"/>
        <c:numFmt formatCode="General" sourceLinked="1"/>
        <c:majorTickMark val="none"/>
        <c:minorTickMark val="none"/>
        <c:tickLblPos val="nextTo"/>
        <c:spPr>
          <a:noFill/>
          <a:ln w="19050">
            <a:solidFill>
              <a:schemeClr val="accent5"/>
            </a:solidFill>
          </a:ln>
          <a:effectLst/>
        </c:spPr>
        <c:txPr>
          <a:bodyPr rot="-60000000" spcFirstLastPara="1" vertOverflow="ellipsis" vert="horz" wrap="square" anchor="ctr" anchorCtr="1"/>
          <a:lstStyle/>
          <a:p>
            <a:pPr>
              <a:defRPr sz="1000" b="0" i="0" u="none" strike="noStrike" kern="1200" baseline="0">
                <a:solidFill>
                  <a:schemeClr val="accent5"/>
                </a:solidFill>
                <a:latin typeface="+mn-lt"/>
                <a:ea typeface="+mn-ea"/>
                <a:cs typeface="+mn-cs"/>
              </a:defRPr>
            </a:pPr>
            <a:endParaRPr lang="en-US"/>
          </a:p>
        </c:txPr>
        <c:crossAx val="150631248"/>
        <c:crosses val="autoZero"/>
        <c:crossBetween val="between"/>
      </c:valAx>
      <c:spPr>
        <a:noFill/>
        <a:ln>
          <a:noFill/>
        </a:ln>
        <a:effectLst/>
      </c:spPr>
    </c:plotArea>
    <c:legend>
      <c:legendPos val="t"/>
      <c:layout>
        <c:manualLayout>
          <c:xMode val="edge"/>
          <c:yMode val="edge"/>
          <c:x val="5.7937068675644084E-2"/>
          <c:y val="8.1539577538940144E-2"/>
          <c:w val="0.14509828057365803"/>
          <c:h val="0.22085028581188854"/>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accent5"/>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458043826830574"/>
          <c:y val="5.9476800003405973E-2"/>
          <c:w val="0.58260141512903363"/>
          <c:h val="0.7828198474549932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X-ray–verified
vertebral fractures </c:v>
                </c:pt>
                <c:pt idx="1">
                  <c:v>Osteoporosis-related fractures</c:v>
                </c:pt>
                <c:pt idx="2">
                  <c:v>Fractures at
&gt;50 years of age</c:v>
                </c:pt>
              </c:strCache>
            </c:strRef>
          </c:cat>
          <c:val>
            <c:numRef>
              <c:f>Sheet1!$B$2:$B$4</c:f>
              <c:numCache>
                <c:formatCode>General</c:formatCode>
                <c:ptCount val="3"/>
              </c:numCache>
            </c:numRef>
          </c:val>
          <c:extLst>
            <c:ext xmlns:c16="http://schemas.microsoft.com/office/drawing/2014/chart" uri="{C3380CC4-5D6E-409C-BE32-E72D297353CC}">
              <c16:uniqueId val="{00000000-D70F-4183-B638-A8EC00D97398}"/>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X-ray–verified
vertebral fractures </c:v>
                </c:pt>
                <c:pt idx="1">
                  <c:v>Osteoporosis-related fractures</c:v>
                </c:pt>
                <c:pt idx="2">
                  <c:v>Fractures at
&gt;50 years of age</c:v>
                </c:pt>
              </c:strCache>
            </c:strRef>
          </c:cat>
          <c:val>
            <c:numRef>
              <c:f>Sheet1!$C$2:$C$4</c:f>
              <c:numCache>
                <c:formatCode>General</c:formatCode>
                <c:ptCount val="3"/>
              </c:numCache>
            </c:numRef>
          </c:val>
          <c:extLst>
            <c:ext xmlns:c16="http://schemas.microsoft.com/office/drawing/2014/chart" uri="{C3380CC4-5D6E-409C-BE32-E72D297353CC}">
              <c16:uniqueId val="{00000001-D70F-4183-B638-A8EC00D97398}"/>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X-ray–verified
vertebral fractures </c:v>
                </c:pt>
                <c:pt idx="1">
                  <c:v>Osteoporosis-related fractures</c:v>
                </c:pt>
                <c:pt idx="2">
                  <c:v>Fractures at
&gt;50 years of age</c:v>
                </c:pt>
              </c:strCache>
            </c:strRef>
          </c:cat>
          <c:val>
            <c:numRef>
              <c:f>Sheet1!$D$2:$D$4</c:f>
              <c:numCache>
                <c:formatCode>General</c:formatCode>
                <c:ptCount val="3"/>
              </c:numCache>
            </c:numRef>
          </c:val>
          <c:extLst>
            <c:ext xmlns:c16="http://schemas.microsoft.com/office/drawing/2014/chart" uri="{C3380CC4-5D6E-409C-BE32-E72D297353CC}">
              <c16:uniqueId val="{00000002-D70F-4183-B638-A8EC00D97398}"/>
            </c:ext>
          </c:extLst>
        </c:ser>
        <c:dLbls>
          <c:showLegendKey val="0"/>
          <c:showVal val="0"/>
          <c:showCatName val="0"/>
          <c:showSerName val="0"/>
          <c:showPercent val="0"/>
          <c:showBubbleSize val="0"/>
        </c:dLbls>
        <c:gapWidth val="182"/>
        <c:axId val="648395968"/>
        <c:axId val="648383488"/>
      </c:barChart>
      <c:catAx>
        <c:axId val="648395968"/>
        <c:scaling>
          <c:orientation val="minMax"/>
        </c:scaling>
        <c:delete val="0"/>
        <c:axPos val="l"/>
        <c:numFmt formatCode="General" sourceLinked="1"/>
        <c:majorTickMark val="none"/>
        <c:minorTickMark val="none"/>
        <c:tickLblPos val="nextTo"/>
        <c:spPr>
          <a:noFill/>
          <a:ln w="19050" cap="flat" cmpd="sng" algn="ctr">
            <a:solidFill>
              <a:schemeClr val="accent5"/>
            </a:solidFill>
            <a:round/>
          </a:ln>
          <a:effectLst/>
        </c:spPr>
        <c:txPr>
          <a:bodyPr rot="-60000000" spcFirstLastPara="1" vertOverflow="ellipsis" vert="horz" wrap="square" anchor="ctr" anchorCtr="1"/>
          <a:lstStyle/>
          <a:p>
            <a:pPr>
              <a:defRPr sz="1000" b="1" i="0" u="none" strike="noStrike" kern="1200" baseline="0">
                <a:solidFill>
                  <a:schemeClr val="accent5"/>
                </a:solidFill>
                <a:latin typeface="+mj-lt"/>
                <a:ea typeface="+mn-ea"/>
                <a:cs typeface="+mn-cs"/>
              </a:defRPr>
            </a:pPr>
            <a:endParaRPr lang="en-US"/>
          </a:p>
        </c:txPr>
        <c:crossAx val="648383488"/>
        <c:crosses val="autoZero"/>
        <c:auto val="1"/>
        <c:lblAlgn val="ctr"/>
        <c:lblOffset val="100"/>
        <c:noMultiLvlLbl val="0"/>
      </c:catAx>
      <c:valAx>
        <c:axId val="648383488"/>
        <c:scaling>
          <c:logBase val="10"/>
          <c:orientation val="minMax"/>
          <c:max val="10"/>
        </c:scaling>
        <c:delete val="0"/>
        <c:axPos val="b"/>
        <c:numFmt formatCode="General" sourceLinked="1"/>
        <c:majorTickMark val="out"/>
        <c:minorTickMark val="out"/>
        <c:tickLblPos val="nextTo"/>
        <c:spPr>
          <a:noFill/>
          <a:ln w="19050">
            <a:solidFill>
              <a:schemeClr val="accent5"/>
            </a:solidFill>
          </a:ln>
          <a:effectLst/>
        </c:spPr>
        <c:txPr>
          <a:bodyPr rot="-60000000" spcFirstLastPara="1" vertOverflow="ellipsis" vert="horz" wrap="square" anchor="ctr" anchorCtr="1"/>
          <a:lstStyle/>
          <a:p>
            <a:pPr>
              <a:defRPr sz="1000" b="0" i="0" u="none" strike="noStrike" kern="1200" baseline="0">
                <a:solidFill>
                  <a:schemeClr val="accent5"/>
                </a:solidFill>
                <a:latin typeface="+mn-lt"/>
                <a:ea typeface="+mn-ea"/>
                <a:cs typeface="+mn-cs"/>
              </a:defRPr>
            </a:pPr>
            <a:endParaRPr lang="en-US"/>
          </a:p>
        </c:txPr>
        <c:crossAx val="648395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3D747B-D609-47BE-A6A6-52428FADEC80}" type="datetimeFigureOut">
              <a:rPr lang="en-GB" smtClean="0"/>
              <a:t>18/08/2022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72D39-4678-4E9E-B489-7EE992660FB0}" type="slidenum">
              <a:rPr lang="en-GB" smtClean="0"/>
              <a:t>‹#›</a:t>
            </a:fld>
            <a:endParaRPr lang="en-GB"/>
          </a:p>
        </p:txBody>
      </p:sp>
    </p:spTree>
    <p:extLst>
      <p:ext uri="{BB962C8B-B14F-4D97-AF65-F5344CB8AC3E}">
        <p14:creationId xmlns:p14="http://schemas.microsoft.com/office/powerpoint/2010/main" val="341859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212E-CC80-4343-822E-467350174EB9}" type="slidenum">
              <a:rPr kumimoji="0" lang="en-US" sz="1800" b="0" i="0" u="none" strike="noStrike" kern="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6897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rmAutofit/>
          </a:bodyPr>
          <a:lstStyle/>
          <a:p>
            <a:pPr marL="185766" indent="-185766">
              <a:buFont typeface="Arial" panose="020B0604020202020204" pitchFamily="34" charset="0"/>
              <a:buChar char="•"/>
            </a:pPr>
            <a:r>
              <a:rPr lang="en-GB" dirty="0" err="1"/>
              <a:t>TTh</a:t>
            </a:r>
            <a:r>
              <a:rPr lang="en-GB" dirty="0"/>
              <a:t> was associated with significantly greater increases versus placebo in mean lumbar spine trabecular </a:t>
            </a:r>
            <a:r>
              <a:rPr lang="en-GB" dirty="0" err="1"/>
              <a:t>vBMD</a:t>
            </a:r>
            <a:r>
              <a:rPr lang="en-GB" dirty="0"/>
              <a:t> [7.5% (95% CI: 4.8% to 10.3%) </a:t>
            </a:r>
            <a:r>
              <a:rPr lang="en-GB" i="1" dirty="0"/>
              <a:t>vs</a:t>
            </a:r>
            <a:r>
              <a:rPr lang="en-GB" dirty="0"/>
              <a:t> 0.8% (95% CI: −1.9% to 3.4%); treatment effect 6.8% (95% CI: 4.8% to 8.7%; p&lt;0.001)], spine peripheral </a:t>
            </a:r>
            <a:r>
              <a:rPr lang="en-GB" dirty="0" err="1"/>
              <a:t>vBMD</a:t>
            </a:r>
            <a:r>
              <a:rPr lang="en-GB" dirty="0"/>
              <a:t>, and hip trabecular and peripheral </a:t>
            </a:r>
            <a:r>
              <a:rPr lang="en-GB" dirty="0" err="1"/>
              <a:t>vBMD</a:t>
            </a:r>
            <a:r>
              <a:rPr lang="en-GB" dirty="0"/>
              <a:t>.</a:t>
            </a:r>
          </a:p>
          <a:p>
            <a:pPr marL="185766" indent="-185766">
              <a:buFont typeface="Arial" panose="020B0604020202020204" pitchFamily="34" charset="0"/>
              <a:buChar char="•"/>
            </a:pPr>
            <a:r>
              <a:rPr lang="en-GB" dirty="0" err="1"/>
              <a:t>TTh</a:t>
            </a:r>
            <a:r>
              <a:rPr lang="en-GB" dirty="0"/>
              <a:t> was also associated with significantly greater increases in mean estimated </a:t>
            </a:r>
            <a:r>
              <a:rPr lang="it-IT" dirty="0"/>
              <a:t>spine trabecular bone strength [10.8% (95% CI: 7.4% to 14.3%) </a:t>
            </a:r>
            <a:r>
              <a:rPr lang="it-IT" i="1" dirty="0"/>
              <a:t>vs</a:t>
            </a:r>
            <a:r>
              <a:rPr lang="it-IT" dirty="0"/>
              <a:t> 2.4% (95% CI: −1.0% to 5.7%); </a:t>
            </a:r>
            <a:r>
              <a:rPr lang="en-GB" dirty="0"/>
              <a:t>treatment effect 8.5% (95% CI: 6.0% to 10.9%; p&lt;0.001)], spine peripheral bone, and hip trabecular and peripheral bone.</a:t>
            </a:r>
          </a:p>
          <a:p>
            <a:pPr marL="185766" indent="-185766">
              <a:buFont typeface="Arial" panose="020B0604020202020204" pitchFamily="34" charset="0"/>
              <a:buChar char="•"/>
            </a:pPr>
            <a:r>
              <a:rPr lang="en-GB" dirty="0"/>
              <a:t>The estimated strength increases were greater in trabecular than peripheral bone and greater in the spine than the hip.</a:t>
            </a:r>
          </a:p>
          <a:p>
            <a:endParaRPr lang="en-GB" dirty="0"/>
          </a:p>
          <a:p>
            <a:r>
              <a:rPr lang="en-GB" dirty="0"/>
              <a:t>CI, confidence interval; </a:t>
            </a:r>
            <a:r>
              <a:rPr lang="en-GB" dirty="0" err="1"/>
              <a:t>TTh</a:t>
            </a:r>
            <a:r>
              <a:rPr lang="en-GB" dirty="0"/>
              <a:t>, testosterone therapy; </a:t>
            </a:r>
            <a:r>
              <a:rPr lang="en-GB" dirty="0" err="1"/>
              <a:t>vBMD</a:t>
            </a:r>
            <a:r>
              <a:rPr lang="en-GB" dirty="0"/>
              <a:t>, volumetric bone mineral density.</a:t>
            </a:r>
          </a:p>
          <a:p>
            <a:endParaRPr lang="en-GB" dirty="0"/>
          </a:p>
          <a:p>
            <a:r>
              <a:rPr lang="en-GB" b="1" dirty="0"/>
              <a:t>Reference</a:t>
            </a:r>
          </a:p>
          <a:p>
            <a:r>
              <a:rPr lang="en-GB" dirty="0"/>
              <a:t>Snyder PJ </a:t>
            </a:r>
            <a:r>
              <a:rPr lang="en-GB" i="1" dirty="0"/>
              <a:t>et al. </a:t>
            </a:r>
            <a:r>
              <a:rPr lang="sv-SE" i="1" dirty="0"/>
              <a:t>JAMA Intern Med</a:t>
            </a:r>
            <a:r>
              <a:rPr lang="sv-SE" dirty="0"/>
              <a:t> 2017;177:471–9.</a:t>
            </a:r>
            <a:endParaRPr lang="en-GB" dirty="0"/>
          </a:p>
        </p:txBody>
      </p:sp>
      <p:sp>
        <p:nvSpPr>
          <p:cNvPr id="4" name="Slide Number Placeholder 3"/>
          <p:cNvSpPr>
            <a:spLocks noGrp="1"/>
          </p:cNvSpPr>
          <p:nvPr>
            <p:ph type="sldNum" sz="quarter" idx="5"/>
          </p:nvPr>
        </p:nvSpPr>
        <p:spPr/>
        <p:txBody>
          <a:bodyPr/>
          <a:lstStyle/>
          <a:p>
            <a:fld id="{3B372D39-4678-4E9E-B489-7EE992660FB0}" type="slidenum">
              <a:rPr lang="en-GB" smtClean="0"/>
              <a:t>10</a:t>
            </a:fld>
            <a:endParaRPr lang="en-GB"/>
          </a:p>
        </p:txBody>
      </p:sp>
    </p:spTree>
    <p:extLst>
      <p:ext uri="{BB962C8B-B14F-4D97-AF65-F5344CB8AC3E}">
        <p14:creationId xmlns:p14="http://schemas.microsoft.com/office/powerpoint/2010/main" val="291303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rmAutofit fontScale="92500" lnSpcReduction="20000"/>
          </a:bodyPr>
          <a:lstStyle/>
          <a:p>
            <a:pPr marL="185766" indent="-185766">
              <a:buFont typeface="Arial" panose="020B0604020202020204" pitchFamily="34" charset="0"/>
              <a:buChar char="•"/>
            </a:pPr>
            <a:r>
              <a:rPr lang="en-GB" dirty="0"/>
              <a:t>T4DM was a 2-year randomised, placebo-controlled, double-blind trial.</a:t>
            </a:r>
          </a:p>
          <a:p>
            <a:pPr marL="185766" indent="-185766">
              <a:buFont typeface="Arial" panose="020B0604020202020204" pitchFamily="34" charset="0"/>
              <a:buChar char="•"/>
            </a:pPr>
            <a:r>
              <a:rPr lang="en-GB" dirty="0"/>
              <a:t>The T4 Bone </a:t>
            </a:r>
            <a:r>
              <a:rPr lang="en-GB" dirty="0" err="1"/>
              <a:t>substudy</a:t>
            </a:r>
            <a:r>
              <a:rPr lang="en-GB" dirty="0"/>
              <a:t> was conducted to determine whether </a:t>
            </a:r>
            <a:r>
              <a:rPr lang="en-GB" dirty="0" err="1"/>
              <a:t>TTh</a:t>
            </a:r>
            <a:r>
              <a:rPr lang="en-GB" dirty="0"/>
              <a:t> for 2 years in men aged ≥50 years with low testosterone at risk of/with newly diagnosed T2DM increases distal tibial cortical </a:t>
            </a:r>
            <a:r>
              <a:rPr lang="en-GB" dirty="0" err="1"/>
              <a:t>vBMD</a:t>
            </a:r>
            <a:r>
              <a:rPr lang="en-GB" dirty="0"/>
              <a:t>, assessed using HR-</a:t>
            </a:r>
            <a:r>
              <a:rPr lang="en-GB" dirty="0" err="1"/>
              <a:t>pQCT</a:t>
            </a:r>
            <a:r>
              <a:rPr lang="en-GB" dirty="0"/>
              <a:t>.</a:t>
            </a:r>
          </a:p>
          <a:p>
            <a:pPr marL="185766" indent="-185766">
              <a:buFont typeface="Arial" panose="020B0604020202020204" pitchFamily="34" charset="0"/>
              <a:buChar char="•"/>
            </a:pPr>
            <a:r>
              <a:rPr lang="en-GB" dirty="0"/>
              <a:t>Inclusion criteria included age 50</a:t>
            </a:r>
            <a:r>
              <a:rPr lang="en-GB" dirty="0">
                <a:cs typeface="Arial" panose="020B0604020202020204" pitchFamily="34" charset="0"/>
              </a:rPr>
              <a:t>‒</a:t>
            </a:r>
            <a:r>
              <a:rPr lang="en-GB" dirty="0"/>
              <a:t>74 years, waist circumference ≥95 cm, impaired glucose tolerance or newly diagnosed T2DM, and a fasting serum testosterone drawn between 8 and 10 am of ≤14 nmol/L (403 ng/dL) by immunoassay. Serum testosterone was remeasured together with serum E2 in baseline and on-study serum fasted samples drawn between 8 and 10 am at the end of the study, using validated liquid chromatography–tandem mass spectrometry. </a:t>
            </a:r>
          </a:p>
          <a:p>
            <a:pPr marL="185766" indent="-185766">
              <a:buFont typeface="Arial" panose="020B0604020202020204" pitchFamily="34" charset="0"/>
              <a:buChar char="•"/>
            </a:pPr>
            <a:r>
              <a:rPr lang="en-GB" dirty="0"/>
              <a:t>Exclusion criteria included hypothalamic pituitary-testicular pathology, </a:t>
            </a:r>
            <a:r>
              <a:rPr lang="en-GB" dirty="0" err="1"/>
              <a:t>TTh</a:t>
            </a:r>
            <a:r>
              <a:rPr lang="en-GB" dirty="0"/>
              <a:t> in the past 12 months, or history of androgen abuse at any time. Additionally, in T4 Bone, men receiving osteoporosis drug therapy before or during the trial were excluded.</a:t>
            </a:r>
          </a:p>
          <a:p>
            <a:pPr marL="185766" indent="-185766">
              <a:buFont typeface="Arial" panose="020B0604020202020204" pitchFamily="34" charset="0"/>
              <a:buChar char="•"/>
            </a:pPr>
            <a:r>
              <a:rPr lang="en-GB" dirty="0"/>
              <a:t>Participants were enrolled in a lifestyle programme (Weight Watchers) and randomised 1:1 to receive intramuscular testosterone undecanoate 1000 mg or matched placebo every 3 months (after a 6-week loading dose) for 2 years.</a:t>
            </a:r>
          </a:p>
          <a:p>
            <a:pPr marL="185766" indent="-185766">
              <a:buFont typeface="Arial" panose="020B0604020202020204" pitchFamily="34" charset="0"/>
              <a:buChar char="•"/>
            </a:pPr>
            <a:r>
              <a:rPr lang="en-GB" dirty="0"/>
              <a:t>The T4 Bone primary endpoint was between-group change in distal tibial cortical </a:t>
            </a:r>
            <a:r>
              <a:rPr lang="en-GB" dirty="0" err="1"/>
              <a:t>vBMD</a:t>
            </a:r>
            <a:r>
              <a:rPr lang="en-GB" dirty="0"/>
              <a:t> by HR-</a:t>
            </a:r>
            <a:r>
              <a:rPr lang="en-GB" dirty="0" err="1"/>
              <a:t>pQCT</a:t>
            </a:r>
            <a:r>
              <a:rPr lang="en-GB" dirty="0"/>
              <a:t> measured over 2 years at baseline and 2 follow-up visits after 66 and 102 weeks. Secondary outcome measures were total and other cortical and trabecular parameters at the distal radius and tibia (HR-</a:t>
            </a:r>
            <a:r>
              <a:rPr lang="en-GB" dirty="0" err="1"/>
              <a:t>pQCT</a:t>
            </a:r>
            <a:r>
              <a:rPr lang="en-GB" dirty="0"/>
              <a:t>), and the bone markers.</a:t>
            </a:r>
          </a:p>
          <a:p>
            <a:pPr marL="185766" indent="-185766">
              <a:buFont typeface="Arial" panose="020B0604020202020204" pitchFamily="34" charset="0"/>
              <a:buChar char="•"/>
            </a:pPr>
            <a:r>
              <a:rPr lang="en-GB" dirty="0" err="1"/>
              <a:t>vBMD</a:t>
            </a:r>
            <a:r>
              <a:rPr lang="en-GB" dirty="0"/>
              <a:t> and microarchitecture were measured at the distal tibia and radius at baseline and at weeks 66 and 102 using HR-</a:t>
            </a:r>
            <a:r>
              <a:rPr lang="en-GB" dirty="0" err="1"/>
              <a:t>pQCT</a:t>
            </a:r>
            <a:r>
              <a:rPr lang="en-GB" dirty="0"/>
              <a:t>.</a:t>
            </a:r>
          </a:p>
          <a:p>
            <a:pPr marL="185766" indent="-185766">
              <a:buFont typeface="Arial" panose="020B0604020202020204" pitchFamily="34" charset="0"/>
              <a:buChar char="•"/>
            </a:pPr>
            <a:r>
              <a:rPr lang="en-GB" dirty="0"/>
              <a:t>Of 177 men enrolled in the trial, 136 (77%) completed baseline and 2-year assessment of bone microarchitecture (mean age: 60.0</a:t>
            </a:r>
            <a:r>
              <a:rPr lang="en-GB" dirty="0">
                <a:cs typeface="Arial" panose="020B0604020202020204" pitchFamily="34" charset="0"/>
              </a:rPr>
              <a:t>‒</a:t>
            </a:r>
            <a:r>
              <a:rPr lang="en-GB" dirty="0"/>
              <a:t>60.3 years; serum testosterone concentration by immunoassay: 10.0–10.1 nmol/L; mean body mass index: 34.1</a:t>
            </a:r>
            <a:r>
              <a:rPr lang="en-GB" dirty="0">
                <a:cs typeface="Arial" panose="020B0604020202020204" pitchFamily="34" charset="0"/>
              </a:rPr>
              <a:t>‒</a:t>
            </a:r>
            <a:r>
              <a:rPr lang="en-GB" dirty="0"/>
              <a:t>34.8 kg/m</a:t>
            </a:r>
            <a:r>
              <a:rPr lang="en-GB" baseline="30000" dirty="0"/>
              <a:t>2</a:t>
            </a:r>
            <a:r>
              <a:rPr lang="en-GB" dirty="0"/>
              <a:t>). </a:t>
            </a:r>
          </a:p>
          <a:p>
            <a:endParaRPr lang="en-GB" dirty="0"/>
          </a:p>
          <a:p>
            <a:r>
              <a:rPr lang="en-GB" dirty="0"/>
              <a:t>E2, oestradiol; HR-</a:t>
            </a:r>
            <a:r>
              <a:rPr lang="en-GB" dirty="0" err="1"/>
              <a:t>pQCT</a:t>
            </a:r>
            <a:r>
              <a:rPr lang="en-GB" dirty="0"/>
              <a:t>, high-resolution-peripheral quantitative computed tomography; T2DM, type 2 diabetes mellitus; </a:t>
            </a:r>
            <a:r>
              <a:rPr lang="en-GB" dirty="0" err="1"/>
              <a:t>TTh</a:t>
            </a:r>
            <a:r>
              <a:rPr lang="en-GB" dirty="0"/>
              <a:t>, testosterone therapy; </a:t>
            </a:r>
            <a:r>
              <a:rPr lang="en-GB" dirty="0" err="1"/>
              <a:t>vBMD</a:t>
            </a:r>
            <a:r>
              <a:rPr lang="en-GB" dirty="0"/>
              <a:t>, volumetric bone mineral density.</a:t>
            </a:r>
          </a:p>
          <a:p>
            <a:endParaRPr lang="en-GB" dirty="0"/>
          </a:p>
          <a:p>
            <a:r>
              <a:rPr lang="en-GB" b="1" dirty="0"/>
              <a:t>Reference</a:t>
            </a:r>
          </a:p>
          <a:p>
            <a:r>
              <a:rPr lang="it-IT" dirty="0"/>
              <a:t>Ng Tang Fui M </a:t>
            </a:r>
            <a:r>
              <a:rPr lang="it-IT" i="1" dirty="0"/>
              <a:t>et al. J Clin Endocrinol Metab </a:t>
            </a:r>
            <a:r>
              <a:rPr lang="it-IT" dirty="0"/>
              <a:t>2021;106:e3143‒e3158.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372D39-4678-4E9E-B489-7EE992660FB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530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rmAutofit/>
          </a:bodyPr>
          <a:lstStyle/>
          <a:p>
            <a:pPr marL="185766" indent="-185766">
              <a:buFont typeface="Arial" panose="020B0604020202020204" pitchFamily="34" charset="0"/>
              <a:buChar char="•"/>
            </a:pPr>
            <a:r>
              <a:rPr lang="en-GB" dirty="0"/>
              <a:t>Compared with placebo, </a:t>
            </a:r>
            <a:r>
              <a:rPr lang="en-GB" dirty="0" err="1"/>
              <a:t>TTh</a:t>
            </a:r>
            <a:r>
              <a:rPr lang="en-GB" dirty="0"/>
              <a:t> over 2 years significantly increased the primary endpoint of tibial cortical </a:t>
            </a:r>
            <a:r>
              <a:rPr lang="en-GB" dirty="0" err="1"/>
              <a:t>vBMD</a:t>
            </a:r>
            <a:r>
              <a:rPr lang="en-GB" dirty="0"/>
              <a:t>, by a MAD of 9.33 mg HA/cm</a:t>
            </a:r>
            <a:r>
              <a:rPr lang="en-GB" baseline="30000" dirty="0"/>
              <a:t>3</a:t>
            </a:r>
            <a:r>
              <a:rPr lang="en-GB" dirty="0"/>
              <a:t> (95% CI: 3.96, 14.71), p&lt;0.001, or 3.1% versus placebo.</a:t>
            </a:r>
          </a:p>
          <a:p>
            <a:pPr marL="185766" indent="-185766">
              <a:buFont typeface="Arial" panose="020B0604020202020204" pitchFamily="34" charset="0"/>
              <a:buChar char="•"/>
            </a:pPr>
            <a:r>
              <a:rPr lang="en-GB" dirty="0"/>
              <a:t>Similarly, radial cortical </a:t>
            </a:r>
            <a:r>
              <a:rPr lang="en-GB" dirty="0" err="1"/>
              <a:t>vBMD</a:t>
            </a:r>
            <a:r>
              <a:rPr lang="en-GB" dirty="0"/>
              <a:t> increased by 8.96 mg HA/cm</a:t>
            </a:r>
            <a:r>
              <a:rPr lang="en-GB" baseline="30000" dirty="0"/>
              <a:t>3</a:t>
            </a:r>
            <a:r>
              <a:rPr lang="en-GB" dirty="0"/>
              <a:t> (3.30, 14.62), p=0.005, or 2.9%). </a:t>
            </a:r>
          </a:p>
          <a:p>
            <a:pPr marL="185766" indent="-185766">
              <a:buFont typeface="Arial" panose="020B0604020202020204" pitchFamily="34" charset="0"/>
              <a:buChar char="•"/>
            </a:pPr>
            <a:r>
              <a:rPr lang="en-GB" dirty="0" err="1"/>
              <a:t>TTh</a:t>
            </a:r>
            <a:r>
              <a:rPr lang="en-GB" dirty="0"/>
              <a:t> significantly increased total </a:t>
            </a:r>
            <a:r>
              <a:rPr lang="en-GB" dirty="0" err="1"/>
              <a:t>vBMD</a:t>
            </a:r>
            <a:r>
              <a:rPr lang="en-GB" dirty="0"/>
              <a:t> at both tibia [MAD 4.16 mg HA/cm</a:t>
            </a:r>
            <a:r>
              <a:rPr lang="en-GB" baseline="30000" dirty="0"/>
              <a:t>3</a:t>
            </a:r>
            <a:r>
              <a:rPr lang="en-GB" dirty="0"/>
              <a:t> (2.14, 6.19), p&lt;0.001 or 1.3%] and radius [MAD 4.42 mg HA/cm</a:t>
            </a:r>
            <a:r>
              <a:rPr lang="en-GB" baseline="30000" dirty="0"/>
              <a:t>3</a:t>
            </a:r>
            <a:r>
              <a:rPr lang="en-GB" dirty="0"/>
              <a:t> (1.67, 7.16), p=0.002, or 1.8%].</a:t>
            </a:r>
          </a:p>
          <a:p>
            <a:pPr marL="185766" indent="-185766">
              <a:buFont typeface="Arial" panose="020B0604020202020204" pitchFamily="34" charset="0"/>
              <a:buChar char="•"/>
            </a:pPr>
            <a:r>
              <a:rPr lang="en-GB" dirty="0" err="1"/>
              <a:t>TTh</a:t>
            </a:r>
            <a:r>
              <a:rPr lang="en-GB" dirty="0"/>
              <a:t> was also associated with significant increases in both cortical area [tibia MAD 4.11 mm</a:t>
            </a:r>
            <a:r>
              <a:rPr lang="en-GB" baseline="30000" dirty="0"/>
              <a:t>2</a:t>
            </a:r>
            <a:r>
              <a:rPr lang="en-GB" dirty="0"/>
              <a:t> (2.78, 5.45), p&lt;0.001, or 2.5%; radius MAD 1.60 mm</a:t>
            </a:r>
            <a:r>
              <a:rPr lang="en-GB" baseline="30000" dirty="0"/>
              <a:t>2</a:t>
            </a:r>
            <a:r>
              <a:rPr lang="en-GB" dirty="0"/>
              <a:t> (0.62, 2.57), p=0.002, or 2.0%] and cortical thickness [tibia MAD 0.03 mm (0.02, 0.05), p&lt;0.001, or 1.7%; radius MAD 0.02 mm (0.01, 0.03), p=0.006, or 1.7%].</a:t>
            </a:r>
          </a:p>
          <a:p>
            <a:pPr marL="185766" indent="-185766">
              <a:buFont typeface="Arial" panose="020B0604020202020204" pitchFamily="34" charset="0"/>
              <a:buChar char="•"/>
            </a:pPr>
            <a:r>
              <a:rPr lang="en-GB" dirty="0"/>
              <a:t>Men with lower baseline serum testosterone or lower baseline serum E2 were not more likely to have a larger treatment effect or gain more bone during treatment.</a:t>
            </a:r>
          </a:p>
          <a:p>
            <a:endParaRPr lang="en-GB" dirty="0"/>
          </a:p>
          <a:p>
            <a:r>
              <a:rPr lang="en-GB" dirty="0"/>
              <a:t>CI, confidence interval; E2, oestradiol; HA, hydroxyapatite; MAD, mean adjusted difference; </a:t>
            </a:r>
            <a:r>
              <a:rPr lang="en-GB" dirty="0" err="1"/>
              <a:t>TTh</a:t>
            </a:r>
            <a:r>
              <a:rPr lang="en-GB" dirty="0"/>
              <a:t>, testosterone therapy; </a:t>
            </a:r>
            <a:r>
              <a:rPr lang="en-GB" dirty="0" err="1"/>
              <a:t>vBMD</a:t>
            </a:r>
            <a:r>
              <a:rPr lang="en-GB" dirty="0"/>
              <a:t>, volumetric bone mineral density.</a:t>
            </a:r>
          </a:p>
          <a:p>
            <a:endParaRPr lang="en-GB" dirty="0"/>
          </a:p>
          <a:p>
            <a:r>
              <a:rPr lang="en-GB" b="1" dirty="0"/>
              <a:t>Reference</a:t>
            </a:r>
          </a:p>
          <a:p>
            <a:r>
              <a:rPr lang="en-GB" dirty="0"/>
              <a:t>Ng Tang </a:t>
            </a:r>
            <a:r>
              <a:rPr lang="en-GB" dirty="0" err="1"/>
              <a:t>Fui</a:t>
            </a:r>
            <a:r>
              <a:rPr lang="en-GB" dirty="0"/>
              <a:t> M </a:t>
            </a:r>
            <a:r>
              <a:rPr lang="en-GB" i="1" dirty="0"/>
              <a:t>et al. </a:t>
            </a:r>
            <a:r>
              <a:rPr lang="it-IT" i="1" dirty="0"/>
              <a:t>J Clin Endocrinol Metab </a:t>
            </a:r>
            <a:r>
              <a:rPr lang="it-IT" dirty="0"/>
              <a:t>2021;106:e3143</a:t>
            </a:r>
            <a:r>
              <a:rPr lang="it-IT" dirty="0">
                <a:cs typeface="Arial" panose="020B0604020202020204" pitchFamily="34" charset="0"/>
              </a:rPr>
              <a:t>‒</a:t>
            </a:r>
            <a:r>
              <a:rPr lang="it-IT" dirty="0"/>
              <a:t>e3158.</a:t>
            </a:r>
            <a:r>
              <a:rPr lang="en-GB"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372D39-4678-4E9E-B489-7EE992660FB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722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rmAutofit fontScale="92500"/>
          </a:bodyPr>
          <a:lstStyle/>
          <a:p>
            <a:pPr marL="171450" indent="-171450" algn="l">
              <a:buFont typeface="Arial" panose="020B0604020202020204" pitchFamily="34" charset="0"/>
              <a:buChar char="•"/>
            </a:pPr>
            <a:r>
              <a:rPr lang="en-GB" sz="1000" b="0" i="0" u="none" strike="noStrike" baseline="0" dirty="0"/>
              <a:t>Although the findings of the T4 Bone trial are similar in some ways to those of the T Trials Bone Trial, there are also some </a:t>
            </a:r>
            <a:r>
              <a:rPr lang="en-GB" sz="1000" dirty="0"/>
              <a:t>important </a:t>
            </a:r>
            <a:r>
              <a:rPr lang="en-GB" sz="1000" b="0" i="0" u="none" strike="noStrike" baseline="0" dirty="0"/>
              <a:t>differences. </a:t>
            </a:r>
          </a:p>
          <a:p>
            <a:pPr marL="171450" indent="-171450" algn="l">
              <a:buFont typeface="Arial" panose="020B0604020202020204" pitchFamily="34" charset="0"/>
              <a:buChar char="•"/>
            </a:pPr>
            <a:r>
              <a:rPr lang="en-GB" sz="1000" b="0" i="0" u="none" strike="noStrike" baseline="0" dirty="0"/>
              <a:t>In both trials, </a:t>
            </a:r>
            <a:r>
              <a:rPr lang="en-GB" sz="1000" dirty="0" err="1"/>
              <a:t>TTh</a:t>
            </a:r>
            <a:r>
              <a:rPr lang="en-GB" sz="1000" dirty="0"/>
              <a:t> </a:t>
            </a:r>
            <a:r>
              <a:rPr lang="en-GB" sz="1000" b="0" i="0" u="none" strike="noStrike" baseline="0" dirty="0"/>
              <a:t>increased </a:t>
            </a:r>
            <a:r>
              <a:rPr lang="en-GB" sz="1000" b="0" i="0" u="none" strike="noStrike" baseline="0" dirty="0" err="1"/>
              <a:t>vBMD</a:t>
            </a:r>
            <a:r>
              <a:rPr lang="en-GB" sz="1000" b="0" i="0" u="none" strike="noStrike" baseline="0" dirty="0"/>
              <a:t> versus placebo. The magnitude of the increase of the primary endpoint (tibial cortical </a:t>
            </a:r>
            <a:r>
              <a:rPr lang="en-GB" sz="1000" b="0" i="0" u="none" strike="noStrike" baseline="0" dirty="0" err="1"/>
              <a:t>vBMD</a:t>
            </a:r>
            <a:r>
              <a:rPr lang="en-GB" sz="1000" b="0" i="0" u="none" strike="noStrike" baseline="0" dirty="0"/>
              <a:t>) in the T4 Bone trial  (3% in 2 years) was smaller </a:t>
            </a:r>
            <a:r>
              <a:rPr lang="en-GB" sz="1000" dirty="0"/>
              <a:t>than that </a:t>
            </a:r>
            <a:r>
              <a:rPr lang="en-GB" sz="1000" b="0" i="0" u="none" strike="noStrike" baseline="0" dirty="0"/>
              <a:t>of the primary endpoint (spine trabecular </a:t>
            </a:r>
            <a:r>
              <a:rPr lang="en-GB" sz="1000" b="0" i="0" u="none" strike="noStrike" baseline="0" dirty="0" err="1"/>
              <a:t>vBMD</a:t>
            </a:r>
            <a:r>
              <a:rPr lang="en-GB" sz="1000" b="0" i="0" u="none" strike="noStrike" baseline="0" dirty="0"/>
              <a:t>) in the Bone Trial (7% at 1 year). In the T4 Bone trial, larger increases were observed in cortical bone, while the Bone Trial found greater increases in trabecular bone. The changes in </a:t>
            </a:r>
            <a:r>
              <a:rPr lang="en-GB" sz="1000" b="0" i="0" u="none" strike="noStrike" baseline="0" dirty="0" err="1"/>
              <a:t>aBMD</a:t>
            </a:r>
            <a:r>
              <a:rPr lang="en-GB" sz="1000" b="0" i="0" u="none" strike="noStrike" baseline="0" dirty="0"/>
              <a:t> at the hip and spine were similar in the two trials.</a:t>
            </a:r>
          </a:p>
          <a:p>
            <a:pPr marL="171450" indent="-171450" algn="l">
              <a:buFont typeface="Arial" panose="020B0604020202020204" pitchFamily="34" charset="0"/>
              <a:buChar char="•"/>
            </a:pPr>
            <a:r>
              <a:rPr lang="en-GB" sz="1000" dirty="0"/>
              <a:t>There are several possible reasons to explain explain the differences in </a:t>
            </a:r>
            <a:r>
              <a:rPr lang="en-GB" sz="1000" dirty="0" err="1"/>
              <a:t>vBMD</a:t>
            </a:r>
            <a:r>
              <a:rPr lang="en-GB" sz="1000" dirty="0"/>
              <a:t> response to testosterone in the two trials:</a:t>
            </a:r>
          </a:p>
          <a:p>
            <a:pPr marL="357188" lvl="1" indent="-176213">
              <a:buFont typeface="Arial" panose="020B0604020202020204" pitchFamily="34" charset="0"/>
              <a:buChar char="•"/>
            </a:pPr>
            <a:r>
              <a:rPr lang="en-GB" sz="1000" dirty="0"/>
              <a:t>Men in the T4 Bone trial were not uniformly hypogonadal. The testosterone threshold for eligibility in the T4DM Trial was 14 nmol/L (403 ng/dL), and a majority of men had baseline testosterone levels in the </a:t>
            </a:r>
            <a:r>
              <a:rPr lang="en-GB" sz="1000" dirty="0" err="1"/>
              <a:t>eugonadal</a:t>
            </a:r>
            <a:r>
              <a:rPr lang="en-GB" sz="1000" dirty="0"/>
              <a:t> range. In contrast, the baseline mean testosterone levels in the T Trials Bone Trial were unequivocally hypogonadal (testosterone arm: 8.0 nmol/L [229.6 ng/dL]) and placebo arm: 8.3 nmol/L [238.8 ng/dL]). </a:t>
            </a:r>
          </a:p>
          <a:p>
            <a:pPr marL="357188" lvl="1" indent="-176213">
              <a:buFont typeface="Arial" panose="020B0604020202020204" pitchFamily="34" charset="0"/>
              <a:buChar char="•"/>
            </a:pPr>
            <a:r>
              <a:rPr lang="en-GB" sz="1000" dirty="0"/>
              <a:t>Men in the T4 Bone trial were younger (mean age 60 years versus 72 years in the T Trials Bone Trial). </a:t>
            </a:r>
          </a:p>
          <a:p>
            <a:pPr marL="357188" lvl="1" indent="-176213">
              <a:buFont typeface="Arial" panose="020B0604020202020204" pitchFamily="34" charset="0"/>
              <a:buChar char="•"/>
            </a:pPr>
            <a:r>
              <a:rPr lang="en-GB" sz="1000" dirty="0"/>
              <a:t>The primary endpoint of the T4 Bone trial was based on the assessment of appendicular bones (radius and distal tibia) while that of the T Trials Bone Trial was based on the assessment of axial bone (spine and hip). However, the anatomic site of assessment is not the likely explanation for the differences, because </a:t>
            </a:r>
            <a:r>
              <a:rPr lang="en-GB" sz="1000" dirty="0" err="1"/>
              <a:t>TTh</a:t>
            </a:r>
            <a:r>
              <a:rPr lang="en-GB" sz="1000" dirty="0"/>
              <a:t> of men with severe classical hypogonadism substantially increased the trabecular bone volume fraction at the distal tibia but not the cortical bone volume fraction.</a:t>
            </a:r>
          </a:p>
          <a:p>
            <a:pPr marL="357188" lvl="1" indent="-176213">
              <a:buFont typeface="Arial" panose="020B0604020202020204" pitchFamily="34" charset="0"/>
              <a:buChar char="•"/>
            </a:pPr>
            <a:r>
              <a:rPr lang="en-GB" sz="1000" dirty="0"/>
              <a:t>There were differences in the assessment techniques – QCT in the T Trials Bone Trial and HR-</a:t>
            </a:r>
            <a:r>
              <a:rPr lang="en-GB" sz="1000" dirty="0" err="1"/>
              <a:t>pQCT</a:t>
            </a:r>
            <a:r>
              <a:rPr lang="en-GB" sz="1000" dirty="0"/>
              <a:t> in the T4 Bone trial. </a:t>
            </a:r>
            <a:r>
              <a:rPr lang="en-GB" sz="1000" b="0" i="0" u="none" strike="noStrike" baseline="0" dirty="0"/>
              <a:t>Although QCT measures cortical and trabecular bone at central sites, it lacks sufficient resolution to provide information about microstructure. By contrast, HR-</a:t>
            </a:r>
            <a:r>
              <a:rPr lang="en-GB" sz="1000" b="0" i="0" u="none" strike="noStrike" baseline="0" dirty="0" err="1"/>
              <a:t>pQCT</a:t>
            </a:r>
            <a:r>
              <a:rPr lang="en-GB" sz="1000" b="0" i="0" u="none" strike="noStrike" baseline="0" dirty="0"/>
              <a:t> can distinguish cortical from trabecular bone with sufficiently high precision to accurately elucidate microarchitecture of cortical and trabecular structures.</a:t>
            </a:r>
            <a:endParaRPr lang="en-GB" sz="1000" dirty="0"/>
          </a:p>
          <a:p>
            <a:pPr algn="l"/>
            <a:endParaRPr lang="en-GB" sz="1000" dirty="0">
              <a:solidFill>
                <a:srgbClr val="FF0000"/>
              </a:solidFill>
            </a:endParaRPr>
          </a:p>
          <a:p>
            <a:r>
              <a:rPr lang="en-GB" sz="1000" dirty="0" err="1"/>
              <a:t>aBMD</a:t>
            </a:r>
            <a:r>
              <a:rPr lang="en-GB" sz="1000" dirty="0"/>
              <a:t>, areal BMD; BMD, bone mineral density; CI, confidence interval; E2, oestradiol; HA, hydroxyapatite; </a:t>
            </a:r>
            <a:r>
              <a:rPr lang="en-GB" sz="1000" b="0" i="0" u="none" strike="noStrike" baseline="0" dirty="0"/>
              <a:t>HR-</a:t>
            </a:r>
            <a:r>
              <a:rPr lang="en-GB" sz="1000" b="0" i="0" u="none" strike="noStrike" baseline="0" dirty="0" err="1"/>
              <a:t>pQCT</a:t>
            </a:r>
            <a:r>
              <a:rPr lang="en-GB" sz="1000" dirty="0"/>
              <a:t>, high resolution-peripheral quantitative computed tomography; MAD, mean adjusted difference; QCT, q</a:t>
            </a:r>
            <a:r>
              <a:rPr lang="en-GB" sz="1000" b="0" i="0" u="none" strike="noStrike" baseline="0" dirty="0"/>
              <a:t>uantitative computed tomography; </a:t>
            </a:r>
            <a:r>
              <a:rPr lang="en-GB" sz="1000" dirty="0" err="1"/>
              <a:t>TTh</a:t>
            </a:r>
            <a:r>
              <a:rPr lang="en-GB" sz="1000" dirty="0"/>
              <a:t>, testosterone therapy; </a:t>
            </a:r>
            <a:r>
              <a:rPr lang="en-GB" sz="1000" dirty="0" err="1"/>
              <a:t>vBMD</a:t>
            </a:r>
            <a:r>
              <a:rPr lang="en-GB" sz="1000" dirty="0"/>
              <a:t>, volumetric BMD.</a:t>
            </a:r>
          </a:p>
          <a:p>
            <a:pPr algn="l"/>
            <a:endParaRPr lang="en-GB" sz="1000" b="1" dirty="0"/>
          </a:p>
          <a:p>
            <a:pPr algn="l"/>
            <a:r>
              <a:rPr lang="en-GB" sz="1000" b="1" dirty="0"/>
              <a:t>Reference</a:t>
            </a:r>
          </a:p>
          <a:p>
            <a:pPr algn="l"/>
            <a:r>
              <a:rPr lang="en-GB" sz="1000" dirty="0"/>
              <a:t>Bhasin S, Snyder PJ.</a:t>
            </a:r>
            <a:r>
              <a:rPr lang="it-IT" sz="1000" dirty="0"/>
              <a:t> </a:t>
            </a:r>
            <a:r>
              <a:rPr lang="it-IT" sz="1000" i="1" dirty="0"/>
              <a:t>J Clin Endocrinol Metab </a:t>
            </a:r>
            <a:r>
              <a:rPr lang="it-IT" sz="1000" dirty="0"/>
              <a:t>2021;106:e3269–e3271.</a:t>
            </a: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372D39-4678-4E9E-B489-7EE992660FB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484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rmAutofit/>
          </a:bodyPr>
          <a:lstStyle/>
          <a:p>
            <a:pPr marL="171450" indent="-171450">
              <a:buFont typeface="Arial" panose="020B0604020202020204" pitchFamily="34" charset="0"/>
              <a:buChar char="•"/>
            </a:pPr>
            <a:r>
              <a:rPr lang="en-GB" dirty="0"/>
              <a:t>The Endocrine Society 2018 Clinical Practice Guideline “Testosterone Therapy in Men With Hypogonadism” provides an update to the “Testosterone Therapy in Men With Androgen Deficiency Syndromes” guideline published in 2010.</a:t>
            </a:r>
          </a:p>
          <a:p>
            <a:pPr marL="171450" indent="-171450">
              <a:buFont typeface="Arial" panose="020B0604020202020204" pitchFamily="34" charset="0"/>
              <a:buChar char="•"/>
            </a:pPr>
            <a:r>
              <a:rPr lang="en-GB" dirty="0"/>
              <a:t>This includes the following key recommendations:</a:t>
            </a:r>
          </a:p>
          <a:p>
            <a:pPr marL="357188" lvl="1" indent="-176213">
              <a:buFont typeface="Arial" panose="020B0604020202020204" pitchFamily="34" charset="0"/>
              <a:buChar char="•"/>
            </a:pPr>
            <a:r>
              <a:rPr lang="en-GB" dirty="0"/>
              <a:t>Measurement of serum testosterone concentrations is </a:t>
            </a:r>
            <a:r>
              <a:rPr lang="en-GB" dirty="0">
                <a:solidFill>
                  <a:schemeClr val="tx1"/>
                </a:solidFill>
              </a:rPr>
              <a:t>recommended in men with osteoporosis or low trauma fracture.</a:t>
            </a:r>
          </a:p>
          <a:p>
            <a:pPr marL="357188" lvl="1" indent="-176213">
              <a:buFont typeface="Arial" panose="020B0604020202020204" pitchFamily="34" charset="0"/>
              <a:buChar char="•"/>
            </a:pPr>
            <a:r>
              <a:rPr lang="en-GB" dirty="0">
                <a:solidFill>
                  <a:schemeClr val="tx1"/>
                </a:solidFill>
              </a:rPr>
              <a:t>In hypogonadal men with osteoporosis not considered to be at high risk for fracture</a:t>
            </a:r>
            <a:r>
              <a:rPr lang="en-GB" dirty="0"/>
              <a:t>, clinicians should repeat BMD measurements of lumbar spine, femoral neck and hip 1‒2 years after initiating </a:t>
            </a:r>
            <a:r>
              <a:rPr lang="en-GB" dirty="0" err="1"/>
              <a:t>TTh</a:t>
            </a:r>
            <a:r>
              <a:rPr lang="en-GB" dirty="0"/>
              <a:t> to determine response and whether additional therapy with an approved osteoporosis drug is needed.</a:t>
            </a:r>
          </a:p>
          <a:p>
            <a:pPr marL="357188" lvl="1" indent="-176213">
              <a:buFont typeface="Arial" panose="020B0604020202020204" pitchFamily="34" charset="0"/>
              <a:buChar char="•"/>
            </a:pPr>
            <a:r>
              <a:rPr lang="en-GB" dirty="0">
                <a:solidFill>
                  <a:schemeClr val="tx1"/>
                </a:solidFill>
              </a:rPr>
              <a:t>In hypogonadal men with osteoporosis at high risk of bone fracture who are receiving </a:t>
            </a:r>
            <a:r>
              <a:rPr lang="en-GB" dirty="0" err="1">
                <a:solidFill>
                  <a:schemeClr val="tx1"/>
                </a:solidFill>
              </a:rPr>
              <a:t>TTh</a:t>
            </a:r>
            <a:r>
              <a:rPr lang="en-GB" dirty="0"/>
              <a:t>, clinicians should treat osteoporosis with a pharmacologic agent that has been approved for the treatment of osteoporosis.</a:t>
            </a:r>
          </a:p>
          <a:p>
            <a:pPr marL="357188" lvl="1" indent="-176213">
              <a:buFont typeface="Arial" panose="020B0604020202020204" pitchFamily="34" charset="0"/>
              <a:buChar char="•"/>
            </a:pPr>
            <a:r>
              <a:rPr lang="en-GB" dirty="0"/>
              <a:t>Clinicians should not prescribe </a:t>
            </a:r>
            <a:r>
              <a:rPr lang="en-GB" dirty="0" err="1"/>
              <a:t>TTh</a:t>
            </a:r>
            <a:r>
              <a:rPr lang="en-GB" dirty="0"/>
              <a:t> for treating osteoporosis in </a:t>
            </a:r>
            <a:r>
              <a:rPr lang="en-GB" dirty="0">
                <a:solidFill>
                  <a:schemeClr val="tx1"/>
                </a:solidFill>
              </a:rPr>
              <a:t>men who have normal testosterone concentrations</a:t>
            </a:r>
            <a:r>
              <a:rPr lang="en-GB" dirty="0"/>
              <a:t> or </a:t>
            </a:r>
            <a:r>
              <a:rPr lang="en-GB" dirty="0">
                <a:solidFill>
                  <a:schemeClr val="tx1"/>
                </a:solidFill>
              </a:rPr>
              <a:t>as monotherapy to prevent bone fracture in men who are at high risk of bone fracture</a:t>
            </a:r>
            <a:r>
              <a:rPr lang="en-GB" dirty="0"/>
              <a:t>, regardless of </a:t>
            </a:r>
            <a:br>
              <a:rPr lang="en-GB" dirty="0"/>
            </a:br>
            <a:r>
              <a:rPr lang="en-GB" dirty="0"/>
              <a:t>testosterone concentrations.</a:t>
            </a:r>
          </a:p>
          <a:p>
            <a:endParaRPr lang="en-GB" dirty="0"/>
          </a:p>
          <a:p>
            <a:r>
              <a:rPr lang="en-GB" sz="1200" dirty="0"/>
              <a:t>BMD, bone mineral density; </a:t>
            </a:r>
            <a:r>
              <a:rPr lang="en-GB" sz="1200" dirty="0" err="1"/>
              <a:t>TTh</a:t>
            </a:r>
            <a:r>
              <a:rPr lang="en-GB" sz="1200" dirty="0"/>
              <a:t>, testosterone therapy.</a:t>
            </a:r>
          </a:p>
          <a:p>
            <a:endParaRPr lang="en-GB" sz="1200" dirty="0"/>
          </a:p>
          <a:p>
            <a:r>
              <a:rPr lang="en-GB" b="1" dirty="0"/>
              <a:t>Reference </a:t>
            </a:r>
          </a:p>
          <a:p>
            <a:r>
              <a:rPr lang="en-GB" sz="1200" dirty="0"/>
              <a:t>Bhasin S </a:t>
            </a:r>
            <a:r>
              <a:rPr lang="en-GB" sz="1200" i="1" dirty="0"/>
              <a:t>et al. J Clin Endocrinol </a:t>
            </a:r>
            <a:r>
              <a:rPr lang="en-GB" sz="1200" i="1" dirty="0" err="1"/>
              <a:t>Metab</a:t>
            </a:r>
            <a:r>
              <a:rPr lang="en-GB" sz="1200" i="1" dirty="0"/>
              <a:t> </a:t>
            </a:r>
            <a:r>
              <a:rPr lang="en-GB" sz="1200" dirty="0"/>
              <a:t>2018;103:1–30.</a:t>
            </a:r>
          </a:p>
        </p:txBody>
      </p:sp>
      <p:sp>
        <p:nvSpPr>
          <p:cNvPr id="4" name="Slide Number Placeholder 3"/>
          <p:cNvSpPr>
            <a:spLocks noGrp="1"/>
          </p:cNvSpPr>
          <p:nvPr>
            <p:ph type="sldNum" sz="quarter" idx="5"/>
          </p:nvPr>
        </p:nvSpPr>
        <p:spPr/>
        <p:txBody>
          <a:bodyPr/>
          <a:lstStyle/>
          <a:p>
            <a:fld id="{3B372D39-4678-4E9E-B489-7EE992660FB0}" type="slidenum">
              <a:rPr lang="en-GB" smtClean="0"/>
              <a:t>14</a:t>
            </a:fld>
            <a:endParaRPr lang="en-GB"/>
          </a:p>
        </p:txBody>
      </p:sp>
    </p:spTree>
    <p:extLst>
      <p:ext uri="{BB962C8B-B14F-4D97-AF65-F5344CB8AC3E}">
        <p14:creationId xmlns:p14="http://schemas.microsoft.com/office/powerpoint/2010/main" val="577283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372D39-4678-4E9E-B489-7EE992660FB0}" type="slidenum">
              <a:rPr lang="en-GB" smtClean="0"/>
              <a:t>15</a:t>
            </a:fld>
            <a:endParaRPr lang="en-GB"/>
          </a:p>
        </p:txBody>
      </p:sp>
    </p:spTree>
    <p:extLst>
      <p:ext uri="{BB962C8B-B14F-4D97-AF65-F5344CB8AC3E}">
        <p14:creationId xmlns:p14="http://schemas.microsoft.com/office/powerpoint/2010/main" val="333633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rmAutofit lnSpcReduction="10000"/>
          </a:bodyPr>
          <a:lstStyle/>
          <a:p>
            <a:pPr marL="171450" indent="-171450">
              <a:buFont typeface="Arial" panose="020B0604020202020204" pitchFamily="34" charset="0"/>
              <a:buChar char="•"/>
            </a:pPr>
            <a:r>
              <a:rPr lang="en-GB" sz="1200" dirty="0"/>
              <a:t>Bone is lost with advancing age in men, leading to an increased risk of fractures, even with minimal trauma.</a:t>
            </a:r>
            <a:r>
              <a:rPr lang="en-GB" sz="1200" baseline="30000" dirty="0"/>
              <a:t>1</a:t>
            </a:r>
            <a:r>
              <a:rPr lang="en-GB" sz="1200" dirty="0"/>
              <a:t> </a:t>
            </a:r>
          </a:p>
          <a:p>
            <a:pPr marL="171450" indent="-171450">
              <a:buFont typeface="Arial" panose="020B0604020202020204" pitchFamily="34" charset="0"/>
              <a:buChar char="•"/>
            </a:pPr>
            <a:r>
              <a:rPr lang="en-GB" dirty="0"/>
              <a:t>Around </a:t>
            </a:r>
            <a:r>
              <a:rPr lang="en-GB" sz="1200" dirty="0"/>
              <a:t>15% of symptomatic vertebral and 20% of hip fractures occur in men.</a:t>
            </a:r>
            <a:r>
              <a:rPr lang="en-GB" sz="1200" baseline="30000" dirty="0"/>
              <a:t>1</a:t>
            </a:r>
          </a:p>
          <a:p>
            <a:pPr marL="171450" indent="-171450">
              <a:buFont typeface="Arial" panose="020B0604020202020204" pitchFamily="34" charset="0"/>
              <a:buChar char="•"/>
            </a:pPr>
            <a:r>
              <a:rPr lang="en-GB" sz="1200" dirty="0"/>
              <a:t>In 1994, the World Health Organization defined osteoporosis</a:t>
            </a:r>
            <a:r>
              <a:rPr lang="en-GB" dirty="0"/>
              <a:t> as:</a:t>
            </a:r>
            <a:r>
              <a:rPr lang="en-GB" sz="1200" dirty="0"/>
              <a:t> “A condition characterised by low bone mass and microarchitectural bone deterioration that leads to bone fragility and fracture susceptibility.”</a:t>
            </a:r>
            <a:r>
              <a:rPr lang="en-GB" baseline="30000" dirty="0"/>
              <a:t>2</a:t>
            </a:r>
            <a:endParaRPr lang="en-GB" sz="1200" baseline="30000" dirty="0"/>
          </a:p>
          <a:p>
            <a:pPr marL="171450" indent="-171450">
              <a:buFont typeface="Arial" panose="020B0604020202020204" pitchFamily="34" charset="0"/>
              <a:buChar char="•"/>
            </a:pPr>
            <a:r>
              <a:rPr lang="en-GB" sz="1200" dirty="0"/>
              <a:t>Osteoporosis often causes compression spine fractures and femoral neck fractures in elderly men, resulting in significant morbidity and mortality and a substantial health and social care burden.</a:t>
            </a:r>
            <a:r>
              <a:rPr lang="en-GB" sz="1200" baseline="30000" dirty="0"/>
              <a:t>1,3</a:t>
            </a:r>
            <a:endParaRPr lang="en-GB" sz="1200" dirty="0"/>
          </a:p>
          <a:p>
            <a:pPr marL="171450" indent="-171450">
              <a:buFont typeface="Arial" panose="020B0604020202020204" pitchFamily="34" charset="0"/>
              <a:buChar char="•"/>
            </a:pPr>
            <a:r>
              <a:rPr lang="en-GB" sz="1200" dirty="0"/>
              <a:t>Bone fracture due to osteoporosis decreases men’s quality of life.</a:t>
            </a:r>
            <a:r>
              <a:rPr lang="en-GB" sz="1200" baseline="30000" dirty="0"/>
              <a:t>3</a:t>
            </a:r>
          </a:p>
          <a:p>
            <a:pPr marL="171450" indent="-171450">
              <a:buFont typeface="Arial" panose="020B0604020202020204" pitchFamily="34" charset="0"/>
              <a:buChar char="•"/>
            </a:pPr>
            <a:r>
              <a:rPr lang="en-GB" dirty="0"/>
              <a:t>While the </a:t>
            </a:r>
            <a:r>
              <a:rPr lang="en-GB" sz="1200" dirty="0"/>
              <a:t>pathogenesis of osteoporosis in men is multifactorial, testosterone is known to play a key role in maintaining BMD in men.</a:t>
            </a:r>
            <a:r>
              <a:rPr lang="en-GB" sz="1200" baseline="30000" dirty="0"/>
              <a:t>1,3</a:t>
            </a:r>
          </a:p>
          <a:p>
            <a:pPr marL="171450" indent="-171450">
              <a:buFont typeface="Arial" panose="020B0604020202020204" pitchFamily="34" charset="0"/>
              <a:buChar char="•"/>
            </a:pPr>
            <a:r>
              <a:rPr lang="en-GB" sz="1200" dirty="0"/>
              <a:t>With an increasingly ageing population, osteoporosis in men is becoming widely recognised as an important public health issue, and osteoporosis/bone fracture prevention in men is a </a:t>
            </a:r>
            <a:r>
              <a:rPr lang="en-GB" dirty="0"/>
              <a:t>growing focus </a:t>
            </a:r>
            <a:r>
              <a:rPr lang="en-GB" sz="1200" dirty="0"/>
              <a:t>for clinicians.</a:t>
            </a:r>
            <a:r>
              <a:rPr lang="en-GB" sz="1200" baseline="30000" dirty="0"/>
              <a:t>3,</a:t>
            </a:r>
            <a:r>
              <a:rPr lang="en-GB" baseline="30000" dirty="0"/>
              <a:t>4</a:t>
            </a:r>
            <a:endParaRPr lang="en-GB" sz="120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BMD, bone mineral density.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References</a:t>
            </a:r>
            <a:endParaRPr lang="en-GB" sz="1200" b="1" dirty="0"/>
          </a:p>
          <a:p>
            <a:pPr marR="0" lvl="0" algn="l" defTabSz="914400" rtl="0" eaLnBrk="1" fontAlgn="auto" latinLnBrk="0" hangingPunct="1">
              <a:lnSpc>
                <a:spcPct val="100000"/>
              </a:lnSpc>
              <a:spcBef>
                <a:spcPts val="0"/>
              </a:spcBef>
              <a:spcAft>
                <a:spcPts val="0"/>
              </a:spcAft>
              <a:buClrTx/>
              <a:buSzTx/>
              <a:tabLst/>
              <a:defRPr/>
            </a:pPr>
            <a:r>
              <a:rPr lang="sv-SE" sz="1200" dirty="0"/>
              <a:t>1. Francis RM. </a:t>
            </a:r>
            <a:r>
              <a:rPr lang="sv-SE" sz="1200" i="1" dirty="0"/>
              <a:t>Clin Endocrinol </a:t>
            </a:r>
            <a:r>
              <a:rPr lang="sv-SE" sz="1200" dirty="0"/>
              <a:t>1999;50:411</a:t>
            </a:r>
            <a:r>
              <a:rPr lang="sv-SE" sz="1200" dirty="0">
                <a:cs typeface="Arial" panose="020B0604020202020204" pitchFamily="34" charset="0"/>
              </a:rPr>
              <a:t>‒</a:t>
            </a:r>
            <a:r>
              <a:rPr lang="sv-SE" sz="1200" dirty="0"/>
              <a:t>42.</a:t>
            </a:r>
          </a:p>
          <a:p>
            <a:r>
              <a:rPr lang="en-GB" sz="1200" dirty="0"/>
              <a:t>2. World Health Organization. Assessment of fracture risk and its application to screening for postmenopausal osteoporosis. Report of a WHO Study Group. World Health Organization Technical Report Series 1994;843:1–129.</a:t>
            </a:r>
            <a:endParaRPr lang="en-GB" sz="1200" baseline="0" dirty="0"/>
          </a:p>
          <a:p>
            <a:pPr marR="0" lvl="0" algn="l" defTabSz="914400" rtl="0" eaLnBrk="1" fontAlgn="auto" latinLnBrk="0" hangingPunct="1">
              <a:lnSpc>
                <a:spcPct val="100000"/>
              </a:lnSpc>
              <a:spcBef>
                <a:spcPts val="0"/>
              </a:spcBef>
              <a:spcAft>
                <a:spcPts val="0"/>
              </a:spcAft>
              <a:buClrTx/>
              <a:buSzTx/>
              <a:tabLst/>
              <a:defRPr/>
            </a:pPr>
            <a:r>
              <a:rPr lang="sv-SE" sz="1200" dirty="0"/>
              <a:t>3. Shigehara K </a:t>
            </a:r>
            <a:r>
              <a:rPr lang="sv-SE" sz="1200" i="1" dirty="0"/>
              <a:t>et al. J Clin Med </a:t>
            </a:r>
            <a:r>
              <a:rPr lang="sv-SE" sz="1200" dirty="0"/>
              <a:t>2021;10:530.</a:t>
            </a:r>
          </a:p>
          <a:p>
            <a:pPr marR="0" lvl="0" algn="l" defTabSz="914400" rtl="0" eaLnBrk="1" fontAlgn="auto" latinLnBrk="0" hangingPunct="1">
              <a:lnSpc>
                <a:spcPct val="100000"/>
              </a:lnSpc>
              <a:spcBef>
                <a:spcPts val="0"/>
              </a:spcBef>
              <a:spcAft>
                <a:spcPts val="0"/>
              </a:spcAft>
              <a:buClrTx/>
              <a:buSzTx/>
              <a:tabLst/>
              <a:defRPr/>
            </a:pPr>
            <a:r>
              <a:rPr lang="sv-SE" sz="1200" dirty="0"/>
              <a:t>4. NIH Osteoporosis and Related Bone Diseases National Resource Center. </a:t>
            </a:r>
            <a:br>
              <a:rPr lang="sv-SE" sz="1200" dirty="0"/>
            </a:br>
            <a:r>
              <a:rPr lang="sv-SE" sz="1200" dirty="0"/>
              <a:t>Available</a:t>
            </a:r>
            <a:r>
              <a:rPr lang="sv-SE" dirty="0"/>
              <a:t> at: https://www.bones.nih.gov/health-info/bone/osteoporosis/men. (accessed August 2022</a:t>
            </a:r>
            <a:r>
              <a:rPr lang="sv-SE" sz="1200" dirty="0"/>
              <a:t>).</a:t>
            </a:r>
          </a:p>
        </p:txBody>
      </p:sp>
      <p:sp>
        <p:nvSpPr>
          <p:cNvPr id="4" name="Slide Number Placeholder 3"/>
          <p:cNvSpPr>
            <a:spLocks noGrp="1"/>
          </p:cNvSpPr>
          <p:nvPr>
            <p:ph type="sldNum" sz="quarter" idx="5"/>
          </p:nvPr>
        </p:nvSpPr>
        <p:spPr/>
        <p:txBody>
          <a:bodyPr/>
          <a:lstStyle/>
          <a:p>
            <a:fld id="{3B372D39-4678-4E9E-B489-7EE992660FB0}" type="slidenum">
              <a:rPr lang="en-GB" smtClean="0"/>
              <a:t>2</a:t>
            </a:fld>
            <a:endParaRPr lang="en-GB" dirty="0"/>
          </a:p>
        </p:txBody>
      </p:sp>
    </p:spTree>
    <p:extLst>
      <p:ext uri="{BB962C8B-B14F-4D97-AF65-F5344CB8AC3E}">
        <p14:creationId xmlns:p14="http://schemas.microsoft.com/office/powerpoint/2010/main" val="3112579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bg2">
                    <a:lumMod val="25000"/>
                  </a:schemeClr>
                </a:solidFill>
              </a:rPr>
              <a:t>The prevalence of male osteoporosis in men increases with age but remains lower than in women of similar ages across the lifespan.</a:t>
            </a:r>
            <a:r>
              <a:rPr lang="en-GB" sz="1200" baseline="30000" dirty="0">
                <a:solidFill>
                  <a:schemeClr val="bg2">
                    <a:lumMod val="25000"/>
                  </a:schemeClr>
                </a:solidFill>
              </a:rPr>
              <a:t>1</a:t>
            </a:r>
          </a:p>
          <a:p>
            <a:pPr marL="171450" indent="-171450">
              <a:buFont typeface="Arial" panose="020B0604020202020204" pitchFamily="34" charset="0"/>
              <a:buChar char="•"/>
            </a:pPr>
            <a:r>
              <a:rPr lang="en-GB" sz="1200" dirty="0"/>
              <a:t>An individual’s fracture risk at any given age is largely determined by their bone mass, which results from bone acquired during growth and </a:t>
            </a:r>
            <a:r>
              <a:rPr lang="en-GB" dirty="0"/>
              <a:t>early </a:t>
            </a:r>
            <a:r>
              <a:rPr lang="en-GB" sz="1200" dirty="0"/>
              <a:t>adulthood and subsequent ageing-related bone loss.</a:t>
            </a:r>
            <a:r>
              <a:rPr lang="en-GB" sz="1200" baseline="30000" dirty="0"/>
              <a:t>2</a:t>
            </a:r>
          </a:p>
          <a:p>
            <a:pPr marL="171450" indent="-171450">
              <a:buFont typeface="Arial" panose="020B0604020202020204" pitchFamily="34" charset="0"/>
              <a:buChar char="•"/>
            </a:pPr>
            <a:r>
              <a:rPr lang="en-GB" sz="1200" dirty="0"/>
              <a:t>The process of bone mass accrual is largely determined by genetic factors (accounting for 60–80 % of the variability seen in bone mass), </a:t>
            </a:r>
            <a:r>
              <a:rPr lang="en-GB" dirty="0"/>
              <a:t>but can also be affected by general health status and lifestyle factors</a:t>
            </a:r>
            <a:r>
              <a:rPr lang="en-GB" sz="1200" dirty="0"/>
              <a:t>.</a:t>
            </a:r>
            <a:r>
              <a:rPr lang="en-GB" sz="1200" baseline="30000" dirty="0"/>
              <a:t>2</a:t>
            </a:r>
          </a:p>
          <a:p>
            <a:pPr marL="171450" indent="-171450">
              <a:buFont typeface="Arial" panose="020B0604020202020204" pitchFamily="34" charset="0"/>
              <a:buChar char="•"/>
            </a:pPr>
            <a:r>
              <a:rPr lang="en-GB" sz="1200" dirty="0"/>
              <a:t>Although the prevalence of osteoporosis amongst men is considerably lower</a:t>
            </a:r>
          </a:p>
          <a:p>
            <a:pPr marL="171450" indent="-171450">
              <a:buFont typeface="Arial" panose="020B0604020202020204" pitchFamily="34" charset="0"/>
              <a:buChar char="•"/>
            </a:pPr>
            <a:r>
              <a:rPr lang="en-GB" sz="1200" dirty="0"/>
              <a:t>than in women, male osteoporosis and osteopenia (i.e. loss of bone mineral density) and their clinical consequences are significant.</a:t>
            </a:r>
            <a:r>
              <a:rPr lang="en-GB" sz="1200" baseline="30000" dirty="0"/>
              <a:t>1</a:t>
            </a:r>
          </a:p>
          <a:p>
            <a:pPr marL="171450" indent="-171450">
              <a:buFont typeface="Arial" panose="020B0604020202020204" pitchFamily="34" charset="0"/>
              <a:buChar char="•"/>
            </a:pPr>
            <a:r>
              <a:rPr lang="en-GB" sz="1200" dirty="0"/>
              <a:t>Men tend to sustain osteoporotic fractures up to 10 years later in life than women.</a:t>
            </a:r>
            <a:r>
              <a:rPr lang="en-GB" baseline="30000" dirty="0"/>
              <a:t> </a:t>
            </a:r>
            <a:r>
              <a:rPr lang="en-GB" sz="1200" dirty="0"/>
              <a:t>However, the mortality and morbidity associated with male hip fractures are higher than in women.</a:t>
            </a:r>
            <a:r>
              <a:rPr lang="en-GB" sz="1200" baseline="30000" dirty="0"/>
              <a:t>1</a:t>
            </a:r>
          </a:p>
          <a:p>
            <a:pPr marL="171450" indent="-171450">
              <a:buFont typeface="Arial" panose="020B0604020202020204" pitchFamily="34" charset="0"/>
              <a:buChar char="•"/>
            </a:pPr>
            <a:r>
              <a:rPr lang="en-GB" sz="1200" dirty="0"/>
              <a:t>Furthermore, men with known fragility fractures are less likely to receive treatment compared with women.</a:t>
            </a:r>
            <a:r>
              <a:rPr lang="en-GB" sz="1200" baseline="30000" dirty="0"/>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2">
                  <a:lumMod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2">
                    <a:lumMod val="25000"/>
                  </a:schemeClr>
                </a:solidFill>
              </a:rPr>
              <a:t>References</a:t>
            </a:r>
          </a:p>
          <a:p>
            <a:r>
              <a:rPr lang="sv-SE" sz="1200" dirty="0"/>
              <a:t>1. Golds G </a:t>
            </a:r>
            <a:r>
              <a:rPr lang="sv-SE" sz="1200" i="1" dirty="0"/>
              <a:t>et al. Int J Endocrinol </a:t>
            </a:r>
            <a:r>
              <a:rPr lang="sv-SE" sz="1200" dirty="0"/>
              <a:t>2017;2017:4602129. </a:t>
            </a:r>
            <a:br>
              <a:rPr lang="sv-SE" sz="1200" dirty="0"/>
            </a:br>
            <a:r>
              <a:rPr lang="sv-SE" sz="1200" dirty="0"/>
              <a:t>2. Rozenberg S </a:t>
            </a:r>
            <a:r>
              <a:rPr lang="sv-SE" sz="1200" i="1" dirty="0"/>
              <a:t>et al. Maturitas </a:t>
            </a:r>
            <a:r>
              <a:rPr lang="sv-SE" sz="1200" dirty="0"/>
              <a:t>2020;138:14</a:t>
            </a:r>
            <a:r>
              <a:rPr lang="sv-SE" sz="1200" dirty="0">
                <a:cs typeface="Arial" panose="020B0604020202020204" pitchFamily="34" charset="0"/>
              </a:rPr>
              <a:t>‒</a:t>
            </a:r>
            <a:r>
              <a:rPr lang="sv-SE" sz="1200" dirty="0"/>
              <a:t>25. </a:t>
            </a:r>
          </a:p>
        </p:txBody>
      </p:sp>
      <p:sp>
        <p:nvSpPr>
          <p:cNvPr id="4" name="Slide Number Placeholder 3"/>
          <p:cNvSpPr>
            <a:spLocks noGrp="1"/>
          </p:cNvSpPr>
          <p:nvPr>
            <p:ph type="sldNum" sz="quarter" idx="5"/>
          </p:nvPr>
        </p:nvSpPr>
        <p:spPr/>
        <p:txBody>
          <a:bodyPr/>
          <a:lstStyle/>
          <a:p>
            <a:fld id="{3B372D39-4678-4E9E-B489-7EE992660FB0}" type="slidenum">
              <a:rPr lang="en-GB" smtClean="0"/>
              <a:t>3</a:t>
            </a:fld>
            <a:endParaRPr lang="en-GB"/>
          </a:p>
        </p:txBody>
      </p:sp>
    </p:spTree>
    <p:extLst>
      <p:ext uri="{BB962C8B-B14F-4D97-AF65-F5344CB8AC3E}">
        <p14:creationId xmlns:p14="http://schemas.microsoft.com/office/powerpoint/2010/main" val="300941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rmAutofit/>
          </a:bodyPr>
          <a:lstStyle/>
          <a:p>
            <a:pPr marL="171450" indent="-171450">
              <a:buFont typeface="Arial" panose="020B0604020202020204" pitchFamily="34" charset="0"/>
              <a:buChar char="•"/>
            </a:pPr>
            <a:r>
              <a:rPr lang="en-GB" dirty="0"/>
              <a:t>Bone resorption and formation are regulated by osteoclasts and osteoblasts, respectively.</a:t>
            </a:r>
            <a:endParaRPr lang="en-GB" baseline="30000" dirty="0"/>
          </a:p>
          <a:p>
            <a:pPr marL="171450" indent="-171450">
              <a:buFont typeface="Arial" panose="020B0604020202020204" pitchFamily="34" charset="0"/>
              <a:buChar char="•"/>
            </a:pPr>
            <a:r>
              <a:rPr lang="en-GB" dirty="0"/>
              <a:t>Osteoblasts are cells derived from mesenchymal stem cells and are responsible for bone matrix synthesis and subsequent mineralisation. In the adult skeleton, the majority of bone surfaces that are not undergoing formation or resorption (i.e. not being remodelled) are lined by bone lining cells.</a:t>
            </a:r>
          </a:p>
          <a:p>
            <a:pPr marL="171450" indent="-171450">
              <a:buFont typeface="Arial" panose="020B0604020202020204" pitchFamily="34" charset="0"/>
              <a:buChar char="•"/>
            </a:pPr>
            <a:r>
              <a:rPr lang="en-GB" dirty="0"/>
              <a:t>Osteoclasts are large multinucleated cells derived from the haematopoietic lineage. Osteoclasts function in the resorption of mineralised tissue and are found attached to the bone surface at sites of active bone resorption.</a:t>
            </a:r>
          </a:p>
          <a:p>
            <a:pPr marL="171450" indent="-171450">
              <a:buFont typeface="Arial" panose="020B0604020202020204" pitchFamily="34" charset="0"/>
              <a:buChar char="•"/>
            </a:pPr>
            <a:r>
              <a:rPr lang="en-GB" dirty="0"/>
              <a:t>Once peak bone mass has been achieved in adulthood, bone mass and structural integrity is maintained by the process of remodelling, which involves the coupling of bone formation and bone resorption.</a:t>
            </a:r>
          </a:p>
          <a:p>
            <a:pPr marL="171450" indent="-171450">
              <a:buFont typeface="Arial" panose="020B0604020202020204" pitchFamily="34" charset="0"/>
              <a:buChar char="•"/>
            </a:pPr>
            <a:r>
              <a:rPr lang="en-GB" dirty="0"/>
              <a:t>The normal bone remodelling process  consists of 5 phases: resting, activation, resorption, reversal and formation.</a:t>
            </a:r>
          </a:p>
          <a:p>
            <a:pPr marL="171450" indent="-171450">
              <a:buFont typeface="Arial" panose="020B0604020202020204" pitchFamily="34" charset="0"/>
              <a:buChar char="•"/>
            </a:pPr>
            <a:r>
              <a:rPr lang="en-US" dirty="0"/>
              <a:t>Osteoclasts are recruited to the bone surface where they generate an acidic micro-environment, dissolving and resorbing the bone’s mineral content.</a:t>
            </a:r>
            <a:endParaRPr lang="en-US" baseline="30000" dirty="0"/>
          </a:p>
          <a:p>
            <a:pPr marL="171450" indent="-171450">
              <a:buFont typeface="Arial" panose="020B0604020202020204" pitchFamily="34" charset="0"/>
              <a:buChar char="•"/>
            </a:pPr>
            <a:r>
              <a:rPr lang="en-US" dirty="0"/>
              <a:t>Osteoclasts then undergo apoptosis and osteoblasts are recruited to the  bone surface, where they deposit collagen, which is </a:t>
            </a:r>
            <a:r>
              <a:rPr lang="en-US" dirty="0" err="1"/>
              <a:t>mineralised</a:t>
            </a:r>
            <a:r>
              <a:rPr lang="en-US" dirty="0"/>
              <a:t> to form new bone.</a:t>
            </a:r>
            <a:endParaRPr lang="en-US" baseline="30000" dirty="0"/>
          </a:p>
          <a:p>
            <a:endParaRPr lang="en-GB" dirty="0"/>
          </a:p>
          <a:p>
            <a:r>
              <a:rPr lang="en-GB" b="1" dirty="0"/>
              <a:t>Reference</a:t>
            </a:r>
          </a:p>
          <a:p>
            <a:r>
              <a:rPr lang="en-GB" dirty="0">
                <a:solidFill>
                  <a:prstClr val="black"/>
                </a:solidFill>
              </a:rPr>
              <a:t>International Osteoporosis Foundation. Available at: https://www.osteoporosis.foundation/health-professionals/about-osteoporosis/bone-biology (accessed August 2022).</a:t>
            </a:r>
          </a:p>
        </p:txBody>
      </p:sp>
      <p:sp>
        <p:nvSpPr>
          <p:cNvPr id="4" name="Slide Number Placeholder 3"/>
          <p:cNvSpPr>
            <a:spLocks noGrp="1"/>
          </p:cNvSpPr>
          <p:nvPr>
            <p:ph type="sldNum" sz="quarter" idx="5"/>
          </p:nvPr>
        </p:nvSpPr>
        <p:spPr/>
        <p:txBody>
          <a:bodyPr/>
          <a:lstStyle/>
          <a:p>
            <a:fld id="{3B372D39-4678-4E9E-B489-7EE992660FB0}" type="slidenum">
              <a:rPr lang="en-GB" smtClean="0"/>
              <a:t>4</a:t>
            </a:fld>
            <a:endParaRPr lang="en-GB"/>
          </a:p>
        </p:txBody>
      </p:sp>
    </p:spTree>
    <p:extLst>
      <p:ext uri="{BB962C8B-B14F-4D97-AF65-F5344CB8AC3E}">
        <p14:creationId xmlns:p14="http://schemas.microsoft.com/office/powerpoint/2010/main" val="941448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rmAutofit lnSpcReduction="10000"/>
          </a:bodyPr>
          <a:lstStyle/>
          <a:p>
            <a:pPr marL="171450" indent="-171450" algn="l">
              <a:buFont typeface="Arial" panose="020B0604020202020204" pitchFamily="34" charset="0"/>
              <a:buChar char="•"/>
            </a:pPr>
            <a:r>
              <a:rPr lang="en-GB" dirty="0">
                <a:solidFill>
                  <a:srgbClr val="000000"/>
                </a:solidFill>
                <a:cs typeface="Arial" panose="020B0604020202020204" pitchFamily="34" charset="0"/>
              </a:rPr>
              <a:t>Testosterone plays an important role in maintaining BMD in men. </a:t>
            </a:r>
          </a:p>
          <a:p>
            <a:pPr marL="171450" indent="-171450">
              <a:buFont typeface="Arial" panose="020B0604020202020204" pitchFamily="34" charset="0"/>
              <a:buChar char="•"/>
            </a:pPr>
            <a:r>
              <a:rPr lang="en-GB" dirty="0">
                <a:effectLst/>
                <a:ea typeface="Calibri" panose="020F0502020204030204" pitchFamily="34" charset="0"/>
                <a:cs typeface="Arial" panose="020B0604020202020204" pitchFamily="34" charset="0"/>
              </a:rPr>
              <a:t>Testosterone is converted to highly active DHT by 5-</a:t>
            </a:r>
            <a:r>
              <a:rPr lang="el-GR" dirty="0">
                <a:effectLst/>
                <a:latin typeface="Arial" panose="020B0604020202020204" pitchFamily="34" charset="0"/>
                <a:ea typeface="Calibri" panose="020F0502020204030204" pitchFamily="34" charset="0"/>
                <a:cs typeface="Arial" panose="020B0604020202020204" pitchFamily="34" charset="0"/>
              </a:rPr>
              <a:t>α</a:t>
            </a:r>
            <a:r>
              <a:rPr lang="en-GB" dirty="0">
                <a:effectLst/>
                <a:latin typeface="Arial" panose="020B0604020202020204" pitchFamily="34" charset="0"/>
                <a:ea typeface="Calibri" panose="020F0502020204030204" pitchFamily="34" charset="0"/>
                <a:cs typeface="Arial" panose="020B0604020202020204" pitchFamily="34" charset="0"/>
              </a:rPr>
              <a:t> </a:t>
            </a:r>
            <a:r>
              <a:rPr lang="en-GB" dirty="0">
                <a:effectLst/>
                <a:ea typeface="Calibri" panose="020F0502020204030204" pitchFamily="34" charset="0"/>
                <a:cs typeface="Arial" panose="020B0604020202020204" pitchFamily="34" charset="0"/>
              </a:rPr>
              <a:t>reductase 1 in the cytoplasm of target cells. DHT can induce androgenic activity by binding to </a:t>
            </a:r>
            <a:r>
              <a:rPr lang="en-GB" dirty="0">
                <a:ea typeface="Calibri" panose="020F0502020204030204" pitchFamily="34" charset="0"/>
                <a:cs typeface="Arial" panose="020B0604020202020204" pitchFamily="34" charset="0"/>
              </a:rPr>
              <a:t>the </a:t>
            </a:r>
            <a:r>
              <a:rPr lang="en-GB" dirty="0">
                <a:effectLst/>
                <a:ea typeface="Calibri" panose="020F0502020204030204" pitchFamily="34" charset="0"/>
                <a:cs typeface="Arial" panose="020B0604020202020204" pitchFamily="34" charset="0"/>
              </a:rPr>
              <a:t>AR.</a:t>
            </a:r>
          </a:p>
          <a:p>
            <a:pPr marL="171450" indent="-171450">
              <a:buFont typeface="Arial" panose="020B0604020202020204" pitchFamily="34" charset="0"/>
              <a:buChar char="•"/>
            </a:pPr>
            <a:r>
              <a:rPr lang="en-GB" dirty="0">
                <a:ea typeface="Calibri" panose="020F0502020204030204" pitchFamily="34" charset="0"/>
                <a:cs typeface="Arial" panose="020B0604020202020204" pitchFamily="34" charset="0"/>
              </a:rPr>
              <a:t>AR is present in chondrocytes and osteoblasts, although its expression varies widely by age and bone site. Testosterone acts directly on osteoblasts via AR and consequently can promote bone formation. In addition, testosterone has indirect effects on bone metabolism through various cytokines and growth factors.</a:t>
            </a:r>
          </a:p>
          <a:p>
            <a:pPr marL="171450" indent="-171450">
              <a:buFont typeface="Arial" panose="020B0604020202020204" pitchFamily="34" charset="0"/>
              <a:buChar char="•"/>
            </a:pPr>
            <a:r>
              <a:rPr lang="en-GB" dirty="0">
                <a:ea typeface="Calibri" panose="020F0502020204030204" pitchFamily="34" charset="0"/>
                <a:cs typeface="Arial" panose="020B0604020202020204" pitchFamily="34" charset="0"/>
              </a:rPr>
              <a:t>Testosterone can also increase levels of AR expression in osteoblasts, promoting osteoblast differentiation and suppressing osteoblast and chondrocyte apoptosis.</a:t>
            </a:r>
          </a:p>
          <a:p>
            <a:pPr marL="171450" indent="-171450" algn="l">
              <a:buFont typeface="Arial" panose="020B0604020202020204" pitchFamily="34" charset="0"/>
              <a:buChar char="•"/>
            </a:pPr>
            <a:r>
              <a:rPr lang="en-GB" dirty="0">
                <a:effectLst/>
                <a:ea typeface="Calibri" panose="020F0502020204030204" pitchFamily="34" charset="0"/>
                <a:cs typeface="Arial" panose="020B0604020202020204" pitchFamily="34" charset="0"/>
              </a:rPr>
              <a:t>Testosterone is converted to E2 by P450 aromatase; E2 binds to the ER and exerts an oestrogenic action.</a:t>
            </a:r>
          </a:p>
          <a:p>
            <a:pPr marL="171450" indent="-171450" algn="l">
              <a:buFont typeface="Arial" panose="020B0604020202020204" pitchFamily="34" charset="0"/>
              <a:buChar char="•"/>
            </a:pPr>
            <a:r>
              <a:rPr lang="en-GB" dirty="0">
                <a:solidFill>
                  <a:srgbClr val="000000"/>
                </a:solidFill>
                <a:cs typeface="Arial" panose="020B0604020202020204" pitchFamily="34" charset="0"/>
              </a:rPr>
              <a:t>T</a:t>
            </a:r>
            <a:r>
              <a:rPr lang="en-GB" b="0" i="0" u="none" strike="noStrike" baseline="0" dirty="0">
                <a:solidFill>
                  <a:srgbClr val="000000"/>
                </a:solidFill>
                <a:cs typeface="Arial" panose="020B0604020202020204" pitchFamily="34" charset="0"/>
              </a:rPr>
              <a:t>estosterone positively regulates the expression of IGF-1 and IGF-BP in osteoblasts. The differentiation and proliferation of chondrocytes and osteoblasts are induced by IGF-1 and IGF-BP, and suppression of chondrocyte apoptosis promotes bone formation.</a:t>
            </a:r>
          </a:p>
          <a:p>
            <a:pPr marL="171450" indent="-171450" algn="l">
              <a:buFont typeface="Arial" panose="020B0604020202020204" pitchFamily="34" charset="0"/>
              <a:buChar char="•"/>
            </a:pPr>
            <a:r>
              <a:rPr lang="en-GB" b="0" i="0" u="none" strike="noStrike" baseline="0" dirty="0">
                <a:solidFill>
                  <a:srgbClr val="000000"/>
                </a:solidFill>
                <a:cs typeface="Arial" panose="020B0604020202020204" pitchFamily="34" charset="0"/>
              </a:rPr>
              <a:t>Testosterone activates the expression of TGF-</a:t>
            </a:r>
            <a:r>
              <a:rPr lang="en-GB" dirty="0">
                <a:solidFill>
                  <a:srgbClr val="000000"/>
                </a:solidFill>
                <a:latin typeface="Arial" panose="020B0604020202020204" pitchFamily="34" charset="0"/>
                <a:cs typeface="Arial" panose="020B0604020202020204" pitchFamily="34" charset="0"/>
              </a:rPr>
              <a:t>β</a:t>
            </a:r>
            <a:r>
              <a:rPr lang="en-GB" b="0" i="0" u="none" strike="noStrike" baseline="0" dirty="0">
                <a:solidFill>
                  <a:srgbClr val="000000"/>
                </a:solidFill>
                <a:cs typeface="Arial" panose="020B0604020202020204" pitchFamily="34" charset="0"/>
              </a:rPr>
              <a:t> in osteoblasts and promotes </a:t>
            </a:r>
            <a:r>
              <a:rPr lang="en-GB" dirty="0">
                <a:solidFill>
                  <a:srgbClr val="000000"/>
                </a:solidFill>
                <a:cs typeface="Arial" panose="020B0604020202020204" pitchFamily="34" charset="0"/>
              </a:rPr>
              <a:t>osteoblast </a:t>
            </a:r>
            <a:r>
              <a:rPr lang="en-GB" b="0" i="0" u="none" strike="noStrike" baseline="0" dirty="0">
                <a:solidFill>
                  <a:srgbClr val="000000"/>
                </a:solidFill>
                <a:cs typeface="Arial" panose="020B0604020202020204" pitchFamily="34" charset="0"/>
              </a:rPr>
              <a:t>differentiation.</a:t>
            </a:r>
          </a:p>
          <a:p>
            <a:pPr marL="171450" indent="-171450" algn="l">
              <a:buFont typeface="Arial" panose="020B0604020202020204" pitchFamily="34" charset="0"/>
              <a:buChar char="•"/>
            </a:pPr>
            <a:r>
              <a:rPr lang="en-GB" b="0" i="0" u="none" strike="noStrike" baseline="0" dirty="0">
                <a:solidFill>
                  <a:srgbClr val="000000"/>
                </a:solidFill>
                <a:cs typeface="Arial" panose="020B0604020202020204" pitchFamily="34" charset="0"/>
              </a:rPr>
              <a:t>Testosterone suppresses the activity of IL-6, which activates osteoclasts and promotes bone resorption.</a:t>
            </a:r>
          </a:p>
          <a:p>
            <a:pPr marL="171450" indent="-171450">
              <a:buFont typeface="Arial" panose="020B0604020202020204" pitchFamily="34" charset="0"/>
              <a:buChar char="•"/>
            </a:pPr>
            <a:r>
              <a:rPr lang="en-GB" dirty="0">
                <a:ea typeface="Calibri" panose="020F0502020204030204" pitchFamily="34" charset="0"/>
                <a:cs typeface="Arial" panose="020B0604020202020204" pitchFamily="34" charset="0"/>
              </a:rPr>
              <a:t>There is little evidence supporting the hypothesis that testosterone has a direct effect on osteoclasts.</a:t>
            </a:r>
          </a:p>
          <a:p>
            <a:endParaRPr lang="en-GB" b="0" i="0" u="none" strike="noStrike" baseline="0" dirty="0">
              <a:solidFill>
                <a:srgbClr val="000000"/>
              </a:solidFill>
              <a:cs typeface="Arial" panose="020B0604020202020204" pitchFamily="34" charset="0"/>
            </a:endParaRPr>
          </a:p>
          <a:p>
            <a:r>
              <a:rPr lang="en-GB" dirty="0"/>
              <a:t>AR, androgen receptor; BMD, bone mineral density; DHT, dihydrotestosterone; </a:t>
            </a:r>
            <a:br>
              <a:rPr lang="en-GB" dirty="0"/>
            </a:br>
            <a:r>
              <a:rPr lang="en-GB" dirty="0"/>
              <a:t>E2, oestradiol; ER, oestrogen receptor; IGF, insulin-like growth factor; </a:t>
            </a:r>
            <a:br>
              <a:rPr lang="en-GB" dirty="0"/>
            </a:br>
            <a:r>
              <a:rPr lang="en-GB" dirty="0"/>
              <a:t>IGF-BP, IGF-binding protein; IL, interleukin; TGF, transforming growth factor.</a:t>
            </a:r>
            <a:br>
              <a:rPr lang="en-GB" dirty="0"/>
            </a:br>
            <a:endParaRPr lang="en-GB" dirty="0"/>
          </a:p>
          <a:p>
            <a:pPr algn="l"/>
            <a:r>
              <a:rPr lang="sv-SE" b="1" dirty="0"/>
              <a:t>Reference</a:t>
            </a:r>
          </a:p>
          <a:p>
            <a:pPr algn="l"/>
            <a:r>
              <a:rPr lang="sv-SE" dirty="0"/>
              <a:t>Shigehara K </a:t>
            </a:r>
            <a:r>
              <a:rPr lang="sv-SE" i="1" dirty="0"/>
              <a:t>et al. J Clin Med </a:t>
            </a:r>
            <a:r>
              <a:rPr lang="sv-SE" dirty="0"/>
              <a:t>2021;10:530.</a:t>
            </a:r>
            <a:endParaRPr lang="en-GB" b="0" i="0" u="none" strike="noStrike" baseline="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3B372D39-4678-4E9E-B489-7EE992660FB0}" type="slidenum">
              <a:rPr lang="en-GB" smtClean="0"/>
              <a:t>5</a:t>
            </a:fld>
            <a:endParaRPr lang="en-GB"/>
          </a:p>
        </p:txBody>
      </p:sp>
    </p:spTree>
    <p:extLst>
      <p:ext uri="{BB962C8B-B14F-4D97-AF65-F5344CB8AC3E}">
        <p14:creationId xmlns:p14="http://schemas.microsoft.com/office/powerpoint/2010/main" val="4078320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rmAutofit lnSpcReduction="10000"/>
          </a:bodyPr>
          <a:lstStyle/>
          <a:p>
            <a:pPr marL="171450" indent="-171450" algn="l">
              <a:buFont typeface="Arial" panose="020B0604020202020204" pitchFamily="34" charset="0"/>
              <a:buChar char="•"/>
            </a:pPr>
            <a:r>
              <a:rPr lang="en-GB" dirty="0">
                <a:solidFill>
                  <a:srgbClr val="000000"/>
                </a:solidFill>
                <a:cs typeface="Arial" panose="020B0604020202020204" pitchFamily="34" charset="0"/>
              </a:rPr>
              <a:t>Testosterone plays an important role in maintaining BMD in men. </a:t>
            </a:r>
          </a:p>
          <a:p>
            <a:pPr marL="171450" indent="-171450">
              <a:buFont typeface="Arial" panose="020B0604020202020204" pitchFamily="34" charset="0"/>
              <a:buChar char="•"/>
            </a:pPr>
            <a:r>
              <a:rPr lang="en-GB" dirty="0">
                <a:effectLst/>
                <a:ea typeface="Calibri" panose="020F0502020204030204" pitchFamily="34" charset="0"/>
                <a:cs typeface="Arial" panose="020B0604020202020204" pitchFamily="34" charset="0"/>
              </a:rPr>
              <a:t>Testosterone is converted to highly active DHT by 5-</a:t>
            </a:r>
            <a:r>
              <a:rPr lang="el-GR" dirty="0">
                <a:effectLst/>
                <a:latin typeface="Arial" panose="020B0604020202020204" pitchFamily="34" charset="0"/>
                <a:ea typeface="Calibri" panose="020F0502020204030204" pitchFamily="34" charset="0"/>
                <a:cs typeface="Arial" panose="020B0604020202020204" pitchFamily="34" charset="0"/>
              </a:rPr>
              <a:t>α</a:t>
            </a:r>
            <a:r>
              <a:rPr lang="en-GB" dirty="0">
                <a:effectLst/>
                <a:latin typeface="Arial" panose="020B0604020202020204" pitchFamily="34" charset="0"/>
                <a:ea typeface="Calibri" panose="020F0502020204030204" pitchFamily="34" charset="0"/>
                <a:cs typeface="Arial" panose="020B0604020202020204" pitchFamily="34" charset="0"/>
              </a:rPr>
              <a:t> </a:t>
            </a:r>
            <a:r>
              <a:rPr lang="en-GB" dirty="0">
                <a:effectLst/>
                <a:ea typeface="Calibri" panose="020F0502020204030204" pitchFamily="34" charset="0"/>
                <a:cs typeface="Arial" panose="020B0604020202020204" pitchFamily="34" charset="0"/>
              </a:rPr>
              <a:t>reductase 1 in the cytoplasm of target cells. DHT can induce androgenic activity by binding to </a:t>
            </a:r>
            <a:r>
              <a:rPr lang="en-GB" dirty="0">
                <a:ea typeface="Calibri" panose="020F0502020204030204" pitchFamily="34" charset="0"/>
                <a:cs typeface="Arial" panose="020B0604020202020204" pitchFamily="34" charset="0"/>
              </a:rPr>
              <a:t>the </a:t>
            </a:r>
            <a:r>
              <a:rPr lang="en-GB" dirty="0">
                <a:effectLst/>
                <a:ea typeface="Calibri" panose="020F0502020204030204" pitchFamily="34" charset="0"/>
                <a:cs typeface="Arial" panose="020B0604020202020204" pitchFamily="34" charset="0"/>
              </a:rPr>
              <a:t>AR.</a:t>
            </a:r>
          </a:p>
          <a:p>
            <a:pPr marL="171450" indent="-171450">
              <a:buFont typeface="Arial" panose="020B0604020202020204" pitchFamily="34" charset="0"/>
              <a:buChar char="•"/>
            </a:pPr>
            <a:r>
              <a:rPr lang="en-GB" dirty="0">
                <a:ea typeface="Calibri" panose="020F0502020204030204" pitchFamily="34" charset="0"/>
                <a:cs typeface="Arial" panose="020B0604020202020204" pitchFamily="34" charset="0"/>
              </a:rPr>
              <a:t>AR is present in chondrocytes and osteoblasts, although its expression varies widely by age and bone site. Testosterone acts directly on osteoblasts via AR and consequently can promote bone formation. In addition, testosterone has indirect effects on bone metabolism through various cytokines and growth factors.</a:t>
            </a:r>
          </a:p>
          <a:p>
            <a:pPr marL="171450" indent="-171450">
              <a:buFont typeface="Arial" panose="020B0604020202020204" pitchFamily="34" charset="0"/>
              <a:buChar char="•"/>
            </a:pPr>
            <a:r>
              <a:rPr lang="en-GB" dirty="0">
                <a:ea typeface="Calibri" panose="020F0502020204030204" pitchFamily="34" charset="0"/>
                <a:cs typeface="Arial" panose="020B0604020202020204" pitchFamily="34" charset="0"/>
              </a:rPr>
              <a:t>Testosterone can also increase levels of AR expression in osteoblasts, promoting osteoblast differentiation and suppressing osteoblast and chondrocyte apoptosis.</a:t>
            </a:r>
          </a:p>
          <a:p>
            <a:pPr marL="171450" indent="-171450" algn="l">
              <a:buFont typeface="Arial" panose="020B0604020202020204" pitchFamily="34" charset="0"/>
              <a:buChar char="•"/>
            </a:pPr>
            <a:r>
              <a:rPr lang="en-GB" dirty="0">
                <a:effectLst/>
                <a:ea typeface="Calibri" panose="020F0502020204030204" pitchFamily="34" charset="0"/>
                <a:cs typeface="Arial" panose="020B0604020202020204" pitchFamily="34" charset="0"/>
              </a:rPr>
              <a:t>Testosterone is converted to E2 by P450 aromatase; E2 binds to the ER and exerts an oestrogenic action.</a:t>
            </a:r>
          </a:p>
          <a:p>
            <a:pPr marL="171450" indent="-171450" algn="l">
              <a:buFont typeface="Arial" panose="020B0604020202020204" pitchFamily="34" charset="0"/>
              <a:buChar char="•"/>
            </a:pPr>
            <a:r>
              <a:rPr lang="en-GB" dirty="0">
                <a:solidFill>
                  <a:srgbClr val="000000"/>
                </a:solidFill>
                <a:cs typeface="Arial" panose="020B0604020202020204" pitchFamily="34" charset="0"/>
              </a:rPr>
              <a:t>T</a:t>
            </a:r>
            <a:r>
              <a:rPr lang="en-GB" b="0" i="0" u="none" strike="noStrike" baseline="0" dirty="0">
                <a:solidFill>
                  <a:srgbClr val="000000"/>
                </a:solidFill>
                <a:cs typeface="Arial" panose="020B0604020202020204" pitchFamily="34" charset="0"/>
              </a:rPr>
              <a:t>estosterone positively regulates the expression of IGF-1 and IGF-BP in osteoblasts. The differentiation and proliferation of chondrocytes and osteoblasts are induced by IGF-1 and IGF-BP, and suppression of chondrocyte apoptosis promotes bone formation.</a:t>
            </a:r>
          </a:p>
          <a:p>
            <a:pPr marL="171450" indent="-171450" algn="l">
              <a:buFont typeface="Arial" panose="020B0604020202020204" pitchFamily="34" charset="0"/>
              <a:buChar char="•"/>
            </a:pPr>
            <a:r>
              <a:rPr lang="en-GB" b="0" i="0" u="none" strike="noStrike" baseline="0" dirty="0">
                <a:solidFill>
                  <a:srgbClr val="000000"/>
                </a:solidFill>
                <a:cs typeface="Arial" panose="020B0604020202020204" pitchFamily="34" charset="0"/>
              </a:rPr>
              <a:t>Testosterone activates the expression of TGF-</a:t>
            </a:r>
            <a:r>
              <a:rPr lang="en-GB" dirty="0">
                <a:solidFill>
                  <a:srgbClr val="000000"/>
                </a:solidFill>
                <a:latin typeface="Arial" panose="020B0604020202020204" pitchFamily="34" charset="0"/>
                <a:cs typeface="Arial" panose="020B0604020202020204" pitchFamily="34" charset="0"/>
              </a:rPr>
              <a:t>β</a:t>
            </a:r>
            <a:r>
              <a:rPr lang="en-GB" b="0" i="0" u="none" strike="noStrike" baseline="0" dirty="0">
                <a:solidFill>
                  <a:srgbClr val="000000"/>
                </a:solidFill>
                <a:cs typeface="Arial" panose="020B0604020202020204" pitchFamily="34" charset="0"/>
              </a:rPr>
              <a:t> in osteoblasts and promotes </a:t>
            </a:r>
            <a:r>
              <a:rPr lang="en-GB" dirty="0">
                <a:solidFill>
                  <a:srgbClr val="000000"/>
                </a:solidFill>
                <a:cs typeface="Arial" panose="020B0604020202020204" pitchFamily="34" charset="0"/>
              </a:rPr>
              <a:t>osteoblast </a:t>
            </a:r>
            <a:r>
              <a:rPr lang="en-GB" b="0" i="0" u="none" strike="noStrike" baseline="0" dirty="0">
                <a:solidFill>
                  <a:srgbClr val="000000"/>
                </a:solidFill>
                <a:cs typeface="Arial" panose="020B0604020202020204" pitchFamily="34" charset="0"/>
              </a:rPr>
              <a:t>differentiation.</a:t>
            </a:r>
          </a:p>
          <a:p>
            <a:pPr marL="171450" indent="-171450" algn="l">
              <a:buFont typeface="Arial" panose="020B0604020202020204" pitchFamily="34" charset="0"/>
              <a:buChar char="•"/>
            </a:pPr>
            <a:r>
              <a:rPr lang="en-GB" b="0" i="0" u="none" strike="noStrike" baseline="0" dirty="0">
                <a:solidFill>
                  <a:srgbClr val="000000"/>
                </a:solidFill>
                <a:cs typeface="Arial" panose="020B0604020202020204" pitchFamily="34" charset="0"/>
              </a:rPr>
              <a:t>Testosterone suppresses the activity of IL-6, which inhibits osteoclast formation.</a:t>
            </a:r>
          </a:p>
          <a:p>
            <a:pPr marL="171450" indent="-171450">
              <a:buFont typeface="Arial" panose="020B0604020202020204" pitchFamily="34" charset="0"/>
              <a:buChar char="•"/>
            </a:pPr>
            <a:r>
              <a:rPr lang="en-GB" dirty="0">
                <a:ea typeface="Calibri" panose="020F0502020204030204" pitchFamily="34" charset="0"/>
                <a:cs typeface="Arial" panose="020B0604020202020204" pitchFamily="34" charset="0"/>
              </a:rPr>
              <a:t>There is little evidence supporting the hypothesis that testosterone has a direct effect on osteoclasts.</a:t>
            </a:r>
          </a:p>
          <a:p>
            <a:endParaRPr lang="en-GB" b="0" i="0" u="none" strike="noStrike" baseline="0" dirty="0">
              <a:solidFill>
                <a:srgbClr val="000000"/>
              </a:solidFill>
              <a:cs typeface="Arial" panose="020B0604020202020204" pitchFamily="34" charset="0"/>
            </a:endParaRPr>
          </a:p>
          <a:p>
            <a:r>
              <a:rPr lang="en-GB" dirty="0"/>
              <a:t>AR, androgen receptor; BMD, bone mineral density; DHT, dihydrotestosterone; </a:t>
            </a:r>
            <a:br>
              <a:rPr lang="en-GB" dirty="0"/>
            </a:br>
            <a:r>
              <a:rPr lang="en-GB" dirty="0"/>
              <a:t>E2, oestradiol; ER, oestrogen receptor; IGF, insulin-like growth factor; </a:t>
            </a:r>
            <a:br>
              <a:rPr lang="en-GB" dirty="0"/>
            </a:br>
            <a:r>
              <a:rPr lang="en-GB" dirty="0"/>
              <a:t>IGF-BP, IGF-binding protein; IL, interleukin; TGF, transforming growth factor.</a:t>
            </a:r>
            <a:br>
              <a:rPr lang="en-GB" dirty="0"/>
            </a:br>
            <a:endParaRPr lang="en-GB" dirty="0"/>
          </a:p>
          <a:p>
            <a:pPr algn="l"/>
            <a:r>
              <a:rPr lang="sv-SE" b="1" dirty="0"/>
              <a:t>Reference</a:t>
            </a:r>
          </a:p>
          <a:p>
            <a:pPr algn="l"/>
            <a:r>
              <a:rPr lang="sv-SE" dirty="0"/>
              <a:t>Shigehara K </a:t>
            </a:r>
            <a:r>
              <a:rPr lang="sv-SE" i="1" dirty="0"/>
              <a:t>et al. J Clin Med </a:t>
            </a:r>
            <a:r>
              <a:rPr lang="sv-SE" dirty="0"/>
              <a:t>2021;10:530.</a:t>
            </a:r>
            <a:endParaRPr lang="en-GB" b="0" i="0" u="none" strike="noStrike" baseline="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3B372D39-4678-4E9E-B489-7EE992660FB0}" type="slidenum">
              <a:rPr lang="en-GB" smtClean="0"/>
              <a:t>6</a:t>
            </a:fld>
            <a:endParaRPr lang="en-GB"/>
          </a:p>
        </p:txBody>
      </p:sp>
    </p:spTree>
    <p:extLst>
      <p:ext uri="{BB962C8B-B14F-4D97-AF65-F5344CB8AC3E}">
        <p14:creationId xmlns:p14="http://schemas.microsoft.com/office/powerpoint/2010/main" val="634411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rmAutofit/>
          </a:bodyPr>
          <a:lstStyle/>
          <a:p>
            <a:pPr marL="171450" indent="-171450" algn="l">
              <a:buFont typeface="Arial" panose="020B0604020202020204" pitchFamily="34" charset="0"/>
              <a:buChar char="•"/>
            </a:pPr>
            <a:r>
              <a:rPr lang="en-GB" dirty="0">
                <a:solidFill>
                  <a:srgbClr val="000000"/>
                </a:solidFill>
                <a:cs typeface="Arial" panose="020B0604020202020204" pitchFamily="34" charset="0"/>
              </a:rPr>
              <a:t>T</a:t>
            </a:r>
            <a:r>
              <a:rPr lang="en-GB" b="0" i="0" u="none" strike="noStrike" baseline="0" dirty="0">
                <a:solidFill>
                  <a:srgbClr val="000000"/>
                </a:solidFill>
                <a:cs typeface="Arial" panose="020B0604020202020204" pitchFamily="34" charset="0"/>
              </a:rPr>
              <a:t>estosterone deficiency increases </a:t>
            </a:r>
            <a:r>
              <a:rPr lang="en-GB" dirty="0">
                <a:solidFill>
                  <a:srgbClr val="000000"/>
                </a:solidFill>
                <a:cs typeface="Arial" panose="020B0604020202020204" pitchFamily="34" charset="0"/>
              </a:rPr>
              <a:t>the production of </a:t>
            </a:r>
            <a:r>
              <a:rPr lang="en-GB" b="0" i="0" u="none" strike="noStrike" baseline="0" dirty="0">
                <a:solidFill>
                  <a:srgbClr val="000000"/>
                </a:solidFill>
                <a:cs typeface="Arial" panose="020B0604020202020204" pitchFamily="34" charset="0"/>
              </a:rPr>
              <a:t>RANKL from osteoblasts</a:t>
            </a:r>
            <a:r>
              <a:rPr lang="en-GB" dirty="0">
                <a:solidFill>
                  <a:srgbClr val="000000"/>
                </a:solidFill>
                <a:cs typeface="Arial" panose="020B0604020202020204" pitchFamily="34" charset="0"/>
              </a:rPr>
              <a:t>.</a:t>
            </a:r>
          </a:p>
          <a:p>
            <a:pPr marL="171450" indent="-171450" algn="l">
              <a:buFont typeface="Arial" panose="020B0604020202020204" pitchFamily="34" charset="0"/>
              <a:buChar char="•"/>
            </a:pPr>
            <a:r>
              <a:rPr lang="en-GB" b="0" i="0" u="none" strike="noStrike" baseline="0" dirty="0">
                <a:solidFill>
                  <a:srgbClr val="000000"/>
                </a:solidFill>
                <a:cs typeface="Arial" panose="020B0604020202020204" pitchFamily="34" charset="0"/>
              </a:rPr>
              <a:t>Increased RANKL levels promote bone resorption which leads to a decrease in BMD.</a:t>
            </a:r>
          </a:p>
          <a:p>
            <a:pPr marL="171450" indent="-171450" algn="l">
              <a:buFont typeface="Arial" panose="020B0604020202020204" pitchFamily="34" charset="0"/>
              <a:buChar char="•"/>
            </a:pPr>
            <a:r>
              <a:rPr lang="en-GB" dirty="0">
                <a:solidFill>
                  <a:srgbClr val="000000"/>
                </a:solidFill>
                <a:cs typeface="Arial" panose="020B0604020202020204" pitchFamily="34" charset="0"/>
              </a:rPr>
              <a:t>T</a:t>
            </a:r>
            <a:r>
              <a:rPr lang="en-GB" b="0" i="0" u="none" strike="noStrike" baseline="0" dirty="0">
                <a:solidFill>
                  <a:srgbClr val="000000"/>
                </a:solidFill>
                <a:cs typeface="Arial" panose="020B0604020202020204" pitchFamily="34" charset="0"/>
              </a:rPr>
              <a:t>estosterone deficiency also decreases BMD through increased IL-6 activation which promotes osteoclast formation and bone resorption.</a:t>
            </a:r>
          </a:p>
          <a:p>
            <a:pPr algn="l"/>
            <a:endParaRPr lang="en-GB" dirty="0">
              <a:solidFill>
                <a:srgbClr val="000000"/>
              </a:solidFill>
              <a:cs typeface="Arial" panose="020B0604020202020204" pitchFamily="34" charset="0"/>
            </a:endParaRPr>
          </a:p>
          <a:p>
            <a:pPr algn="l"/>
            <a:r>
              <a:rPr lang="en-GB" dirty="0"/>
              <a:t>BMD, bone mineral density; IL, interleukin; NF-</a:t>
            </a:r>
            <a:r>
              <a:rPr lang="el-GR" dirty="0"/>
              <a:t>κ</a:t>
            </a:r>
            <a:r>
              <a:rPr lang="en-GB" dirty="0"/>
              <a:t>B, nuclear factor kappa light chain enhancer of activated B cells; RANKL, receptor activator of NF-</a:t>
            </a:r>
            <a:r>
              <a:rPr lang="el-GR" dirty="0"/>
              <a:t>κ</a:t>
            </a:r>
            <a:r>
              <a:rPr lang="en-GB" dirty="0"/>
              <a:t>B ligand.</a:t>
            </a:r>
            <a:endParaRPr lang="en-GB" dirty="0">
              <a:solidFill>
                <a:srgbClr val="000000"/>
              </a:solidFill>
              <a:cs typeface="Arial" panose="020B0604020202020204" pitchFamily="34" charset="0"/>
            </a:endParaRPr>
          </a:p>
          <a:p>
            <a:pPr algn="l"/>
            <a:endParaRPr lang="en-GB" dirty="0">
              <a:solidFill>
                <a:srgbClr val="000000"/>
              </a:solidFill>
              <a:cs typeface="Arial" panose="020B0604020202020204" pitchFamily="34" charset="0"/>
            </a:endParaRPr>
          </a:p>
          <a:p>
            <a:pPr algn="l"/>
            <a:r>
              <a:rPr lang="sv-SE" b="1" dirty="0"/>
              <a:t>Reference</a:t>
            </a:r>
          </a:p>
          <a:p>
            <a:pPr algn="l"/>
            <a:r>
              <a:rPr lang="sv-SE" dirty="0"/>
              <a:t>Shigehara K </a:t>
            </a:r>
            <a:r>
              <a:rPr lang="sv-SE" i="1" dirty="0"/>
              <a:t>et al. J Clin Med </a:t>
            </a:r>
            <a:r>
              <a:rPr lang="sv-SE" dirty="0"/>
              <a:t>2021;10:530.</a:t>
            </a:r>
            <a:endParaRPr lang="en-GB" b="0" i="0" u="none" strike="noStrike" baseline="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3B372D39-4678-4E9E-B489-7EE992660FB0}" type="slidenum">
              <a:rPr lang="en-GB" smtClean="0"/>
              <a:t>7</a:t>
            </a:fld>
            <a:endParaRPr lang="en-GB"/>
          </a:p>
        </p:txBody>
      </p:sp>
    </p:spTree>
    <p:extLst>
      <p:ext uri="{BB962C8B-B14F-4D97-AF65-F5344CB8AC3E}">
        <p14:creationId xmlns:p14="http://schemas.microsoft.com/office/powerpoint/2010/main" val="1357239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multinational Osteoporotic Fractures in Men (</a:t>
            </a:r>
            <a:r>
              <a:rPr lang="en-GB" dirty="0" err="1"/>
              <a:t>MrOS</a:t>
            </a:r>
            <a:r>
              <a:rPr lang="en-GB" dirty="0"/>
              <a:t>) study is a multicentre study including elderly men in Sweden, Hong Kong and the United States.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Swedish part of the </a:t>
            </a:r>
            <a:r>
              <a:rPr lang="en-GB" dirty="0" err="1"/>
              <a:t>MrOS</a:t>
            </a:r>
            <a:r>
              <a:rPr lang="en-GB" dirty="0"/>
              <a:t> study investigated whether serum testosterone levels were associated with BMD in a large cohort of 2908 elderly men (average age: 75.4 years).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Study subjects were randomly identified using national population registers.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Bone parameters were measured using DEXA, and prevalent fractures were recorded using standardised questionnaires and vertebral X-ray analyses.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Serum levels of total testosterone, total E2, and sex hormone-binding globulin were measured by radioimmunoassay. Free testosterone and free E2 were derived from mass action equations.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Free testosterone was an independent positive predictor of BMD in total body, </a:t>
            </a:r>
            <a:br>
              <a:rPr lang="en-GB" dirty="0"/>
            </a:br>
            <a:r>
              <a:rPr lang="en-GB" dirty="0"/>
              <a:t>total hip, femur trochanter, and arm but not lumbar spine BMD.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highest predictive value was found in bones with a relatively high cortical  bone content, including the arm and 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Free testosterone levels below the median were independent predictors of prevalent osteoporosis-related fractures and X-ray–verified vertebral fractures.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predictive value of free testosterone for prevalent fractures was not affected by adjustment for BMD.</a:t>
            </a:r>
          </a:p>
          <a:p>
            <a:pPr marR="0" lvl="0" algn="l" defTabSz="914400" rtl="0" eaLnBrk="1" fontAlgn="auto" latinLnBrk="0" hangingPunct="1">
              <a:lnSpc>
                <a:spcPct val="100000"/>
              </a:lnSpc>
              <a:spcBef>
                <a:spcPts val="0"/>
              </a:spcBef>
              <a:spcAft>
                <a:spcPts val="0"/>
              </a:spcAft>
              <a:buClrTx/>
              <a:buSzTx/>
              <a:tabLst/>
              <a:defRPr/>
            </a:pPr>
            <a:endParaRPr lang="en-GB" dirty="0"/>
          </a:p>
          <a:p>
            <a:pPr marR="0" lvl="0" algn="l" defTabSz="914400" rtl="0" eaLnBrk="1" fontAlgn="auto" latinLnBrk="0" hangingPunct="1">
              <a:lnSpc>
                <a:spcPct val="100000"/>
              </a:lnSpc>
              <a:spcBef>
                <a:spcPts val="0"/>
              </a:spcBef>
              <a:spcAft>
                <a:spcPts val="0"/>
              </a:spcAft>
              <a:buClrTx/>
              <a:buSzTx/>
              <a:tabLst/>
              <a:defRPr/>
            </a:pPr>
            <a:r>
              <a:rPr lang="en-GB" dirty="0"/>
              <a:t>BMD, bone mineral density; DEXA, dual-energy X-ray absorptiometry; E2, oestradiol.</a:t>
            </a:r>
          </a:p>
          <a:p>
            <a:endParaRPr lang="en-GB" dirty="0"/>
          </a:p>
          <a:p>
            <a:r>
              <a:rPr lang="en-GB" b="1" dirty="0"/>
              <a:t>Reference</a:t>
            </a:r>
          </a:p>
          <a:p>
            <a:r>
              <a:rPr lang="sv-SE" dirty="0"/>
              <a:t>Mellstr</a:t>
            </a:r>
            <a:r>
              <a:rPr lang="sv-SE" dirty="0">
                <a:cs typeface="Arial" panose="020B0604020202020204" pitchFamily="34" charset="0"/>
              </a:rPr>
              <a:t>ö</a:t>
            </a:r>
            <a:r>
              <a:rPr lang="sv-SE" dirty="0"/>
              <a:t>m D </a:t>
            </a:r>
            <a:r>
              <a:rPr lang="sv-SE" i="1" dirty="0"/>
              <a:t>et al. J Bone Miner Res </a:t>
            </a:r>
            <a:r>
              <a:rPr lang="sv-SE" dirty="0"/>
              <a:t>2006;21:529</a:t>
            </a:r>
            <a:r>
              <a:rPr lang="sv-SE" dirty="0">
                <a:cs typeface="Arial" panose="020B0604020202020204" pitchFamily="34" charset="0"/>
              </a:rPr>
              <a:t>‒</a:t>
            </a:r>
            <a:r>
              <a:rPr lang="sv-SE" dirty="0"/>
              <a:t>35.</a:t>
            </a:r>
            <a:endParaRPr lang="en-GB" dirty="0"/>
          </a:p>
        </p:txBody>
      </p:sp>
      <p:sp>
        <p:nvSpPr>
          <p:cNvPr id="4" name="Slide Number Placeholder 3"/>
          <p:cNvSpPr>
            <a:spLocks noGrp="1"/>
          </p:cNvSpPr>
          <p:nvPr>
            <p:ph type="sldNum" sz="quarter" idx="5"/>
          </p:nvPr>
        </p:nvSpPr>
        <p:spPr/>
        <p:txBody>
          <a:bodyPr/>
          <a:lstStyle/>
          <a:p>
            <a:fld id="{3B372D39-4678-4E9E-B489-7EE992660FB0}" type="slidenum">
              <a:rPr lang="en-GB" smtClean="0"/>
              <a:t>8</a:t>
            </a:fld>
            <a:endParaRPr lang="en-GB"/>
          </a:p>
        </p:txBody>
      </p:sp>
    </p:spTree>
    <p:extLst>
      <p:ext uri="{BB962C8B-B14F-4D97-AF65-F5344CB8AC3E}">
        <p14:creationId xmlns:p14="http://schemas.microsoft.com/office/powerpoint/2010/main" val="1500814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rmAutofit fontScale="92500" lnSpcReduction="10000"/>
          </a:bodyPr>
          <a:lstStyle/>
          <a:p>
            <a:pPr marL="185766" indent="-185766">
              <a:buFont typeface="Arial" panose="020B0604020202020204" pitchFamily="34" charset="0"/>
              <a:buChar char="•"/>
            </a:pPr>
            <a:r>
              <a:rPr lang="en-GB" dirty="0"/>
              <a:t>The T Trials Bone Trial was a randomised, placebo-controlled, double-blind trial that investigated whether testosterone treatment of older men with low testosterone increases </a:t>
            </a:r>
            <a:r>
              <a:rPr lang="en-GB" dirty="0" err="1"/>
              <a:t>vBMD</a:t>
            </a:r>
            <a:r>
              <a:rPr lang="en-GB" dirty="0"/>
              <a:t> (assessed using QCT) and estimated bone strength.</a:t>
            </a:r>
          </a:p>
          <a:p>
            <a:pPr marL="185766" indent="-185766">
              <a:buFont typeface="Arial" panose="020B0604020202020204" pitchFamily="34" charset="0"/>
              <a:buChar char="•"/>
            </a:pPr>
            <a:r>
              <a:rPr lang="en-GB" dirty="0"/>
              <a:t>To enrol in the T-Trials overall, participants had to qualify for at least 1 of the 3 main trials. If they qualified, they could participate in the Bone Trial.</a:t>
            </a:r>
          </a:p>
          <a:p>
            <a:pPr marL="185766" indent="-185766">
              <a:buFont typeface="Arial" panose="020B0604020202020204" pitchFamily="34" charset="0"/>
              <a:buChar char="•"/>
            </a:pPr>
            <a:r>
              <a:rPr lang="en-GB" dirty="0"/>
              <a:t>Men were excluded if they were taking a medication known to affect bone, except for calcium and over-the-counter vitamin D preparations; if they did not have ≥1 evaluable lumbar vertebra; and/or if they had a DEXA T-score at any site of less than −3.0.</a:t>
            </a:r>
          </a:p>
          <a:p>
            <a:pPr marL="185766" indent="-185766">
              <a:buFont typeface="Arial" panose="020B0604020202020204" pitchFamily="34" charset="0"/>
              <a:buChar char="•"/>
            </a:pPr>
            <a:r>
              <a:rPr lang="en-GB" dirty="0"/>
              <a:t>Osteoporosis was not an entry criterion for the study.</a:t>
            </a:r>
          </a:p>
          <a:p>
            <a:pPr marL="185766" indent="-185766">
              <a:buFont typeface="Arial" panose="020B0604020202020204" pitchFamily="34" charset="0"/>
              <a:buChar char="•"/>
            </a:pPr>
            <a:r>
              <a:rPr lang="en-GB" dirty="0"/>
              <a:t>A total of 211 men were enrolled in the Bone Trial with a mean age of 72.3 years and a mean body mass index of 31.2 kg/m</a:t>
            </a:r>
            <a:r>
              <a:rPr lang="en-GB" baseline="30000" dirty="0"/>
              <a:t>2</a:t>
            </a:r>
            <a:r>
              <a:rPr lang="en-GB" dirty="0"/>
              <a:t>; 86% of participants were white.</a:t>
            </a:r>
          </a:p>
          <a:p>
            <a:pPr marL="185766" indent="-185766">
              <a:buFont typeface="Arial" panose="020B0604020202020204" pitchFamily="34" charset="0"/>
              <a:buChar char="•"/>
            </a:pPr>
            <a:r>
              <a:rPr lang="en-GB" dirty="0"/>
              <a:t>Participants were randomly assigned to receive testosterone or placebo gel for 1 year.</a:t>
            </a:r>
          </a:p>
          <a:p>
            <a:pPr marL="185766" indent="-185766">
              <a:buFont typeface="Arial" panose="020B0604020202020204" pitchFamily="34" charset="0"/>
              <a:buChar char="•"/>
            </a:pPr>
            <a:r>
              <a:rPr lang="en-GB" dirty="0"/>
              <a:t>The </a:t>
            </a:r>
            <a:r>
              <a:rPr lang="en-GB" b="1" dirty="0"/>
              <a:t>primary efficacy outcome</a:t>
            </a:r>
            <a:r>
              <a:rPr lang="en-GB" dirty="0"/>
              <a:t> was percent change from baseline in </a:t>
            </a:r>
            <a:r>
              <a:rPr lang="en-GB" dirty="0" err="1"/>
              <a:t>vBMD</a:t>
            </a:r>
            <a:r>
              <a:rPr lang="en-GB" dirty="0"/>
              <a:t> of trabecular bone in the lumbar spine, assessed by QCT.</a:t>
            </a:r>
          </a:p>
          <a:p>
            <a:pPr marL="681142" lvl="1" indent="-185766">
              <a:lnSpc>
                <a:spcPct val="90000"/>
              </a:lnSpc>
              <a:buFont typeface="Calibri" panose="020F0502020204030204" pitchFamily="34" charset="0"/>
              <a:buChar char="–"/>
              <a:defRPr/>
            </a:pPr>
            <a:r>
              <a:rPr lang="en-GB" dirty="0" err="1"/>
              <a:t>vBMD</a:t>
            </a:r>
            <a:r>
              <a:rPr lang="en-GB" dirty="0"/>
              <a:t> was chosen as the main method of assessment rather than </a:t>
            </a:r>
            <a:r>
              <a:rPr lang="en-GB" dirty="0" err="1"/>
              <a:t>aBMD</a:t>
            </a:r>
            <a:r>
              <a:rPr lang="en-GB" dirty="0"/>
              <a:t> by DEXA because it is not artifactually influenced by osteophytes and aortic calcification, and because it can distinguish between trabecular bone, which testosterone primarily affects, and cortical bone.</a:t>
            </a:r>
          </a:p>
          <a:p>
            <a:pPr marL="185766" lvl="1" indent="-185766">
              <a:lnSpc>
                <a:spcPct val="90000"/>
              </a:lnSpc>
              <a:buFont typeface="Arial" panose="020B0604020202020204" pitchFamily="34" charset="0"/>
              <a:buChar char="•"/>
              <a:defRPr/>
            </a:pPr>
            <a:r>
              <a:rPr lang="en-GB" b="1" dirty="0"/>
              <a:t>Secondary outcomes</a:t>
            </a:r>
            <a:r>
              <a:rPr lang="en-GB" dirty="0"/>
              <a:t> were </a:t>
            </a:r>
            <a:r>
              <a:rPr lang="en-GB" dirty="0" err="1"/>
              <a:t>vBMD</a:t>
            </a:r>
            <a:r>
              <a:rPr lang="en-GB" dirty="0"/>
              <a:t> of peripheral bone and whole bone of the lumbar spine and trabecular, peripheral and whole bone of the hip; estimated strength of the same sites by finite element analysis from computed tomographic data; and </a:t>
            </a:r>
            <a:r>
              <a:rPr lang="en-GB" dirty="0" err="1"/>
              <a:t>aBMD</a:t>
            </a:r>
            <a:r>
              <a:rPr lang="en-GB" dirty="0"/>
              <a:t> of the spine and hip by DEXA.</a:t>
            </a:r>
          </a:p>
          <a:p>
            <a:endParaRPr lang="en-GB" dirty="0"/>
          </a:p>
          <a:p>
            <a:r>
              <a:rPr lang="en-GB" dirty="0" err="1"/>
              <a:t>aBMD</a:t>
            </a:r>
            <a:r>
              <a:rPr lang="en-GB" dirty="0"/>
              <a:t>, areal BMD; BMD, bone mineral density; DEXA, dual-energy X-ray absorptiometry; </a:t>
            </a:r>
            <a:r>
              <a:rPr lang="en-GB" spc="-10" dirty="0"/>
              <a:t>QCT, quantitative computed tomography; </a:t>
            </a:r>
            <a:r>
              <a:rPr lang="en-GB" spc="-10" dirty="0" err="1"/>
              <a:t>TTh</a:t>
            </a:r>
            <a:r>
              <a:rPr lang="en-GB" spc="-10" dirty="0"/>
              <a:t>, testosterone therapy; </a:t>
            </a:r>
            <a:r>
              <a:rPr lang="en-GB" spc="-10" dirty="0" err="1"/>
              <a:t>vBMD</a:t>
            </a:r>
            <a:r>
              <a:rPr lang="en-GB" spc="-10" dirty="0"/>
              <a:t>, volumetric BMD.</a:t>
            </a:r>
          </a:p>
          <a:p>
            <a:endParaRPr lang="en-GB" dirty="0"/>
          </a:p>
          <a:p>
            <a:r>
              <a:rPr lang="en-GB" b="1" dirty="0"/>
              <a:t>References</a:t>
            </a:r>
          </a:p>
          <a:p>
            <a:r>
              <a:rPr lang="en-GB" dirty="0"/>
              <a:t>Snyder PJ </a:t>
            </a:r>
            <a:r>
              <a:rPr lang="en-GB" i="1" dirty="0"/>
              <a:t>et al. </a:t>
            </a:r>
            <a:r>
              <a:rPr lang="sv-SE" i="1" dirty="0"/>
              <a:t>JAMA Intern Med</a:t>
            </a:r>
            <a:r>
              <a:rPr lang="sv-SE" dirty="0"/>
              <a:t> 2017;177:471–9;</a:t>
            </a:r>
            <a:br>
              <a:rPr lang="sv-SE" dirty="0"/>
            </a:br>
            <a:r>
              <a:rPr lang="sv-SE" dirty="0"/>
              <a:t>Snyder PJ </a:t>
            </a:r>
            <a:r>
              <a:rPr lang="sv-SE" i="1" dirty="0"/>
              <a:t>et al. Endocr Rev</a:t>
            </a:r>
            <a:r>
              <a:rPr lang="sv-SE" dirty="0"/>
              <a:t> 2018;39:369–86.</a:t>
            </a:r>
            <a:endParaRPr lang="en-GB" dirty="0"/>
          </a:p>
        </p:txBody>
      </p:sp>
      <p:sp>
        <p:nvSpPr>
          <p:cNvPr id="4" name="Slide Number Placeholder 3"/>
          <p:cNvSpPr>
            <a:spLocks noGrp="1"/>
          </p:cNvSpPr>
          <p:nvPr>
            <p:ph type="sldNum" sz="quarter" idx="5"/>
          </p:nvPr>
        </p:nvSpPr>
        <p:spPr/>
        <p:txBody>
          <a:bodyPr/>
          <a:lstStyle/>
          <a:p>
            <a:fld id="{3B372D39-4678-4E9E-B489-7EE992660FB0}" type="slidenum">
              <a:rPr lang="en-GB" smtClean="0"/>
              <a:t>9</a:t>
            </a:fld>
            <a:endParaRPr lang="en-GB"/>
          </a:p>
        </p:txBody>
      </p:sp>
    </p:spTree>
    <p:extLst>
      <p:ext uri="{BB962C8B-B14F-4D97-AF65-F5344CB8AC3E}">
        <p14:creationId xmlns:p14="http://schemas.microsoft.com/office/powerpoint/2010/main" val="184091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F4DC-DE03-428B-A6B8-D099DE2AC6B9}"/>
              </a:ext>
            </a:extLst>
          </p:cNvPr>
          <p:cNvSpPr>
            <a:spLocks noGrp="1"/>
          </p:cNvSpPr>
          <p:nvPr>
            <p:ph type="ctrTitle" hasCustomPrompt="1"/>
          </p:nvPr>
        </p:nvSpPr>
        <p:spPr>
          <a:xfrm>
            <a:off x="670956" y="457200"/>
            <a:ext cx="10474037" cy="1960050"/>
          </a:xfrm>
        </p:spPr>
        <p:txBody>
          <a:bodyPr anchor="b"/>
          <a:lstStyle>
            <a:lvl1pPr algn="l">
              <a:defRPr sz="4800"/>
            </a:lvl1pPr>
          </a:lstStyle>
          <a:p>
            <a:r>
              <a:rPr lang="en-US" dirty="0"/>
              <a:t>HERE IS THE MAIN TITLE</a:t>
            </a:r>
            <a:endParaRPr lang="en-GB" dirty="0"/>
          </a:p>
        </p:txBody>
      </p:sp>
      <p:sp>
        <p:nvSpPr>
          <p:cNvPr id="3" name="Subtitle 2">
            <a:extLst>
              <a:ext uri="{FF2B5EF4-FFF2-40B4-BE49-F238E27FC236}">
                <a16:creationId xmlns:a16="http://schemas.microsoft.com/office/drawing/2014/main" id="{C64935D9-ED78-4CDD-BA44-DB51FE9C22E4}"/>
              </a:ext>
            </a:extLst>
          </p:cNvPr>
          <p:cNvSpPr>
            <a:spLocks noGrp="1"/>
          </p:cNvSpPr>
          <p:nvPr>
            <p:ph type="subTitle" idx="1"/>
          </p:nvPr>
        </p:nvSpPr>
        <p:spPr>
          <a:xfrm>
            <a:off x="706581" y="2601119"/>
            <a:ext cx="8473045" cy="248152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37310BBD-AEFC-4104-A139-A21286FF97A9}"/>
              </a:ext>
            </a:extLst>
          </p:cNvPr>
          <p:cNvSpPr>
            <a:spLocks noGrp="1"/>
          </p:cNvSpPr>
          <p:nvPr>
            <p:ph type="dt" sz="half" idx="10"/>
          </p:nvPr>
        </p:nvSpPr>
        <p:spPr/>
        <p:txBody>
          <a:bodyPr/>
          <a:lstStyle/>
          <a:p>
            <a:fld id="{E7B736C5-0A92-4502-AA74-B995BDCF208A}" type="datetimeFigureOut">
              <a:rPr lang="en-GB" smtClean="0"/>
              <a:t>18/08/2022</a:t>
            </a:fld>
            <a:endParaRPr lang="en-GB"/>
          </a:p>
        </p:txBody>
      </p:sp>
      <p:sp>
        <p:nvSpPr>
          <p:cNvPr id="5" name="Footer Placeholder 4">
            <a:extLst>
              <a:ext uri="{FF2B5EF4-FFF2-40B4-BE49-F238E27FC236}">
                <a16:creationId xmlns:a16="http://schemas.microsoft.com/office/drawing/2014/main" id="{BF8AB2A1-A7A6-4581-BB46-7DE3C97F7D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9B314-D687-47AA-957E-11B89CAB37B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48695176"/>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guide id="3" pos="7106">
          <p15:clr>
            <a:srgbClr val="FBAE40"/>
          </p15:clr>
        </p15:guide>
        <p15:guide id="4" orient="horz" pos="187">
          <p15:clr>
            <a:srgbClr val="FBAE40"/>
          </p15:clr>
        </p15:guide>
        <p15:guide id="5" orient="horz" pos="4247">
          <p15:clr>
            <a:srgbClr val="FBAE40"/>
          </p15:clr>
        </p15:guide>
        <p15:guide id="6" pos="100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3F3C-72B0-4542-8401-A719D3F3BF41}"/>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59EA80C7-1B9A-4454-80C3-6D83A051FB14}"/>
              </a:ext>
            </a:extLst>
          </p:cNvPr>
          <p:cNvSpPr>
            <a:spLocks noGrp="1"/>
          </p:cNvSpPr>
          <p:nvPr>
            <p:ph type="body" orient="vert" idx="1"/>
          </p:nvPr>
        </p:nvSpPr>
        <p:spPr>
          <a:xfrm>
            <a:off x="1595437" y="1813750"/>
            <a:ext cx="9793287" cy="396359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95A4362-C09C-4C17-B12F-EBEE6E91148B}"/>
              </a:ext>
            </a:extLst>
          </p:cNvPr>
          <p:cNvSpPr>
            <a:spLocks noGrp="1"/>
          </p:cNvSpPr>
          <p:nvPr>
            <p:ph type="dt" sz="half" idx="10"/>
          </p:nvPr>
        </p:nvSpPr>
        <p:spPr/>
        <p:txBody>
          <a:bodyPr/>
          <a:lstStyle/>
          <a:p>
            <a:fld id="{E7B736C5-0A92-4502-AA74-B995BDCF208A}" type="datetimeFigureOut">
              <a:rPr lang="en-GB" smtClean="0"/>
              <a:t>18/08/2022</a:t>
            </a:fld>
            <a:endParaRPr lang="en-GB"/>
          </a:p>
        </p:txBody>
      </p:sp>
      <p:sp>
        <p:nvSpPr>
          <p:cNvPr id="5" name="Footer Placeholder 4">
            <a:extLst>
              <a:ext uri="{FF2B5EF4-FFF2-40B4-BE49-F238E27FC236}">
                <a16:creationId xmlns:a16="http://schemas.microsoft.com/office/drawing/2014/main" id="{48EA6B0E-33BE-4305-B447-D03F4A203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487E8-9DC1-4516-A8D6-5F9948381829}"/>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00982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2248D-9E44-4D54-AB28-48CE9512DF6F}"/>
              </a:ext>
            </a:extLst>
          </p:cNvPr>
          <p:cNvSpPr>
            <a:spLocks noGrp="1"/>
          </p:cNvSpPr>
          <p:nvPr>
            <p:ph type="title" orient="vert" hasCustomPrompt="1"/>
          </p:nvPr>
        </p:nvSpPr>
        <p:spPr>
          <a:xfrm>
            <a:off x="8724900" y="365125"/>
            <a:ext cx="2628900" cy="5430033"/>
          </a:xfrm>
        </p:spPr>
        <p:txBody>
          <a:bodyPr vert="eaVert"/>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3B64EB79-FC22-4D6A-B30B-8BBB87ADE3EC}"/>
              </a:ext>
            </a:extLst>
          </p:cNvPr>
          <p:cNvSpPr>
            <a:spLocks noGrp="1"/>
          </p:cNvSpPr>
          <p:nvPr>
            <p:ph type="body" orient="vert" idx="1"/>
          </p:nvPr>
        </p:nvSpPr>
        <p:spPr>
          <a:xfrm>
            <a:off x="838200" y="365125"/>
            <a:ext cx="7734300" cy="543003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97EF15F-7695-422E-8136-2E3719E38EFF}"/>
              </a:ext>
            </a:extLst>
          </p:cNvPr>
          <p:cNvSpPr>
            <a:spLocks noGrp="1"/>
          </p:cNvSpPr>
          <p:nvPr>
            <p:ph type="dt" sz="half" idx="10"/>
          </p:nvPr>
        </p:nvSpPr>
        <p:spPr/>
        <p:txBody>
          <a:bodyPr/>
          <a:lstStyle/>
          <a:p>
            <a:fld id="{E7B736C5-0A92-4502-AA74-B995BDCF208A}" type="datetimeFigureOut">
              <a:rPr lang="en-GB" smtClean="0"/>
              <a:t>18/08/2022</a:t>
            </a:fld>
            <a:endParaRPr lang="en-GB"/>
          </a:p>
        </p:txBody>
      </p:sp>
      <p:sp>
        <p:nvSpPr>
          <p:cNvPr id="5" name="Footer Placeholder 4">
            <a:extLst>
              <a:ext uri="{FF2B5EF4-FFF2-40B4-BE49-F238E27FC236}">
                <a16:creationId xmlns:a16="http://schemas.microsoft.com/office/drawing/2014/main" id="{5F31E0BD-0534-4C88-A8C0-9D98EC96F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B5EB4F-35B8-436F-953B-1FE1CB1A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393775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gramm als Bild aus pdf">
    <p:spTree>
      <p:nvGrpSpPr>
        <p:cNvPr id="1" name=""/>
        <p:cNvGrpSpPr/>
        <p:nvPr/>
      </p:nvGrpSpPr>
      <p:grpSpPr>
        <a:xfrm>
          <a:off x="0" y="0"/>
          <a:ext cx="0" cy="0"/>
          <a:chOff x="0" y="0"/>
          <a:chExt cx="0" cy="0"/>
        </a:xfrm>
      </p:grpSpPr>
      <p:sp>
        <p:nvSpPr>
          <p:cNvPr id="2" name="Titel 1"/>
          <p:cNvSpPr>
            <a:spLocks noGrp="1"/>
          </p:cNvSpPr>
          <p:nvPr>
            <p:ph type="title"/>
          </p:nvPr>
        </p:nvSpPr>
        <p:spPr>
          <a:xfrm>
            <a:off x="44335" y="188640"/>
            <a:ext cx="12103331" cy="706090"/>
          </a:xfrm>
        </p:spPr>
        <p:txBody>
          <a:bodyPr/>
          <a:lstStyle>
            <a:lvl1pPr>
              <a:defRPr sz="2400" b="1"/>
            </a:lvl1pPr>
          </a:lstStyle>
          <a:p>
            <a:r>
              <a:rPr lang="de-DE"/>
              <a:t>Titelmasterformat durch Klicken bearbeiten</a:t>
            </a:r>
            <a:endParaRPr lang="de-DE" dirty="0"/>
          </a:p>
        </p:txBody>
      </p:sp>
      <p:sp>
        <p:nvSpPr>
          <p:cNvPr id="4" name="Textplatzhalter 4"/>
          <p:cNvSpPr>
            <a:spLocks noGrp="1"/>
          </p:cNvSpPr>
          <p:nvPr>
            <p:ph type="body" sz="quarter" idx="15"/>
          </p:nvPr>
        </p:nvSpPr>
        <p:spPr>
          <a:xfrm>
            <a:off x="143339" y="6453188"/>
            <a:ext cx="11905323" cy="360362"/>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de-DE"/>
              <a:t>Textmasterformat bearbeiten</a:t>
            </a:r>
          </a:p>
        </p:txBody>
      </p:sp>
      <p:sp>
        <p:nvSpPr>
          <p:cNvPr id="9" name="Inhaltsplatzhalter 8"/>
          <p:cNvSpPr>
            <a:spLocks noGrp="1"/>
          </p:cNvSpPr>
          <p:nvPr>
            <p:ph sz="quarter" idx="17"/>
          </p:nvPr>
        </p:nvSpPr>
        <p:spPr>
          <a:xfrm>
            <a:off x="239184" y="1125538"/>
            <a:ext cx="11713467" cy="518378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1009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7E3E-461D-448D-BC3C-443911F7B654}"/>
              </a:ext>
            </a:extLst>
          </p:cNvPr>
          <p:cNvSpPr>
            <a:spLocks noGrp="1"/>
          </p:cNvSpPr>
          <p:nvPr>
            <p:ph type="title" hasCustomPrompt="1"/>
          </p:nvPr>
        </p:nvSpPr>
        <p:spPr>
          <a:xfrm>
            <a:off x="694708" y="483651"/>
            <a:ext cx="10652454" cy="1774104"/>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D39C72-89A7-4E43-B23E-1E4F002FE5B3}"/>
              </a:ext>
            </a:extLst>
          </p:cNvPr>
          <p:cNvSpPr>
            <a:spLocks noGrp="1"/>
          </p:cNvSpPr>
          <p:nvPr>
            <p:ph idx="1"/>
          </p:nvPr>
        </p:nvSpPr>
        <p:spPr>
          <a:xfrm>
            <a:off x="688767" y="2612570"/>
            <a:ext cx="10617529" cy="3141025"/>
          </a:xfrm>
        </p:spPr>
        <p:txBody>
          <a:bodyPr/>
          <a:lstStyle>
            <a:lvl1pPr>
              <a:buClr>
                <a:schemeClr val="tx1"/>
              </a:buClr>
              <a:buFont typeface="Wingdings" panose="05000000000000000000" pitchFamily="2" charset="2"/>
              <a:buChar char="§"/>
              <a:defRPr sz="2400"/>
            </a:lvl1pPr>
            <a:lvl2pPr>
              <a:buClr>
                <a:schemeClr val="tx1"/>
              </a:buClr>
              <a:buFont typeface="Wingdings" panose="05000000000000000000" pitchFamily="2" charset="2"/>
              <a:buChar char="§"/>
              <a:defRPr sz="2000"/>
            </a:lvl2pPr>
            <a:lvl3pPr>
              <a:buClr>
                <a:schemeClr val="tx1"/>
              </a:buClr>
              <a:buFont typeface="Wingdings" panose="05000000000000000000" pitchFamily="2" charset="2"/>
              <a:buChar char="§"/>
              <a:defRPr sz="1800"/>
            </a:lvl3pPr>
            <a:lvl4pPr>
              <a:buClr>
                <a:schemeClr val="tx1"/>
              </a:buClr>
              <a:buFont typeface="Wingdings" panose="05000000000000000000" pitchFamily="2" charset="2"/>
              <a:buChar char="§"/>
              <a:defRPr sz="1600"/>
            </a:lvl4pPr>
            <a:lvl5pPr>
              <a:buClr>
                <a:schemeClr val="tx1"/>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EE4DDDE-EFC3-46D0-8447-311BF249F18D}"/>
              </a:ext>
            </a:extLst>
          </p:cNvPr>
          <p:cNvSpPr>
            <a:spLocks noGrp="1"/>
          </p:cNvSpPr>
          <p:nvPr>
            <p:ph type="dt" sz="half" idx="10"/>
          </p:nvPr>
        </p:nvSpPr>
        <p:spPr/>
        <p:txBody>
          <a:bodyPr/>
          <a:lstStyle>
            <a:lvl1pPr>
              <a:defRPr>
                <a:solidFill>
                  <a:schemeClr val="tx1">
                    <a:lumMod val="20000"/>
                    <a:lumOff val="80000"/>
                  </a:schemeClr>
                </a:solidFill>
              </a:defRPr>
            </a:lvl1pPr>
          </a:lstStyle>
          <a:p>
            <a:fld id="{E7B736C5-0A92-4502-AA74-B995BDCF208A}" type="datetimeFigureOut">
              <a:rPr lang="en-GB" smtClean="0"/>
              <a:pPr/>
              <a:t>18/08/2022</a:t>
            </a:fld>
            <a:endParaRPr lang="en-GB" dirty="0"/>
          </a:p>
        </p:txBody>
      </p:sp>
      <p:sp>
        <p:nvSpPr>
          <p:cNvPr id="5" name="Footer Placeholder 4">
            <a:extLst>
              <a:ext uri="{FF2B5EF4-FFF2-40B4-BE49-F238E27FC236}">
                <a16:creationId xmlns:a16="http://schemas.microsoft.com/office/drawing/2014/main" id="{DE061B96-1EB1-4186-AC99-9CE56E80D81B}"/>
              </a:ext>
            </a:extLst>
          </p:cNvPr>
          <p:cNvSpPr>
            <a:spLocks noGrp="1"/>
          </p:cNvSpPr>
          <p:nvPr>
            <p:ph type="ftr" sz="quarter" idx="11"/>
          </p:nvPr>
        </p:nvSpPr>
        <p:spPr/>
        <p:txBody>
          <a:bodyPr/>
          <a:lstStyle>
            <a:lvl1pPr>
              <a:defRPr>
                <a:solidFill>
                  <a:schemeClr val="tx1">
                    <a:lumMod val="20000"/>
                    <a:lumOff val="80000"/>
                  </a:schemeClr>
                </a:solidFill>
              </a:defRPr>
            </a:lvl1pPr>
          </a:lstStyle>
          <a:p>
            <a:endParaRPr lang="en-GB" dirty="0">
              <a:solidFill>
                <a:schemeClr val="tx1">
                  <a:lumMod val="20000"/>
                  <a:lumOff val="80000"/>
                </a:schemeClr>
              </a:solidFill>
            </a:endParaRPr>
          </a:p>
        </p:txBody>
      </p:sp>
      <p:sp>
        <p:nvSpPr>
          <p:cNvPr id="6" name="Slide Number Placeholder 5">
            <a:extLst>
              <a:ext uri="{FF2B5EF4-FFF2-40B4-BE49-F238E27FC236}">
                <a16:creationId xmlns:a16="http://schemas.microsoft.com/office/drawing/2014/main" id="{5C9DBE08-DC3D-4503-9D13-C5B2020B13D9}"/>
              </a:ext>
            </a:extLst>
          </p:cNvPr>
          <p:cNvSpPr>
            <a:spLocks noGrp="1"/>
          </p:cNvSpPr>
          <p:nvPr>
            <p:ph type="sldNum" sz="quarter" idx="12"/>
          </p:nvPr>
        </p:nvSpPr>
        <p:spPr/>
        <p:txBody>
          <a:bodyPr/>
          <a:lstStyle>
            <a:lvl1pPr>
              <a:defRPr>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111928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D69-5867-4F94-B7CC-C5D5DE9EA867}"/>
              </a:ext>
            </a:extLst>
          </p:cNvPr>
          <p:cNvSpPr>
            <a:spLocks noGrp="1"/>
          </p:cNvSpPr>
          <p:nvPr>
            <p:ph type="title" hasCustomPrompt="1"/>
          </p:nvPr>
        </p:nvSpPr>
        <p:spPr>
          <a:xfrm>
            <a:off x="701213" y="1709738"/>
            <a:ext cx="10640007" cy="2852737"/>
          </a:xfrm>
        </p:spPr>
        <p:txBody>
          <a:bodyPr anchor="b"/>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5423864-DFF3-4FD3-B035-8111D2A02C04}"/>
              </a:ext>
            </a:extLst>
          </p:cNvPr>
          <p:cNvSpPr>
            <a:spLocks noGrp="1"/>
          </p:cNvSpPr>
          <p:nvPr>
            <p:ph type="body" idx="1"/>
          </p:nvPr>
        </p:nvSpPr>
        <p:spPr>
          <a:xfrm>
            <a:off x="707152" y="4589463"/>
            <a:ext cx="10640007" cy="1045379"/>
          </a:xfrm>
        </p:spPr>
        <p:txBody>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644B5D1-BA80-473B-99D2-40AC1A142664}"/>
              </a:ext>
            </a:extLst>
          </p:cNvPr>
          <p:cNvSpPr>
            <a:spLocks noGrp="1"/>
          </p:cNvSpPr>
          <p:nvPr>
            <p:ph type="dt" sz="half" idx="10"/>
          </p:nvPr>
        </p:nvSpPr>
        <p:spPr/>
        <p:txBody>
          <a:bodyPr/>
          <a:lstStyle/>
          <a:p>
            <a:fld id="{E7B736C5-0A92-4502-AA74-B995BDCF208A}" type="datetimeFigureOut">
              <a:rPr lang="en-GB" smtClean="0"/>
              <a:t>18/08/2022</a:t>
            </a:fld>
            <a:endParaRPr lang="en-GB"/>
          </a:p>
        </p:txBody>
      </p:sp>
      <p:sp>
        <p:nvSpPr>
          <p:cNvPr id="5" name="Footer Placeholder 4">
            <a:extLst>
              <a:ext uri="{FF2B5EF4-FFF2-40B4-BE49-F238E27FC236}">
                <a16:creationId xmlns:a16="http://schemas.microsoft.com/office/drawing/2014/main" id="{7748CC5B-AFC8-48CF-B0F4-FDB5D36F6A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CAC44-1422-465F-A1E2-44EEC09C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33334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1708-F5FF-48FA-B940-8B639C81ADD5}"/>
              </a:ext>
            </a:extLst>
          </p:cNvPr>
          <p:cNvSpPr>
            <a:spLocks noGrp="1"/>
          </p:cNvSpPr>
          <p:nvPr>
            <p:ph type="title" hasCustomPrompt="1"/>
          </p:nvPr>
        </p:nvSpPr>
        <p:spPr>
          <a:xfrm>
            <a:off x="706579" y="365125"/>
            <a:ext cx="10682146" cy="1325563"/>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662EE47-83AE-48BB-9C5F-9BB0C40C9811}"/>
              </a:ext>
            </a:extLst>
          </p:cNvPr>
          <p:cNvSpPr>
            <a:spLocks noGrp="1"/>
          </p:cNvSpPr>
          <p:nvPr>
            <p:ph sz="half" idx="1"/>
          </p:nvPr>
        </p:nvSpPr>
        <p:spPr>
          <a:xfrm>
            <a:off x="694703" y="1825625"/>
            <a:ext cx="5146958"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13F0DFCC-45EB-4AA4-B615-6006019834E2}"/>
              </a:ext>
            </a:extLst>
          </p:cNvPr>
          <p:cNvSpPr>
            <a:spLocks noGrp="1"/>
          </p:cNvSpPr>
          <p:nvPr>
            <p:ph sz="half" idx="2"/>
          </p:nvPr>
        </p:nvSpPr>
        <p:spPr>
          <a:xfrm>
            <a:off x="6205993" y="1825625"/>
            <a:ext cx="5182732"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32E0965-C859-4EB6-89D3-7FD9C1057807}"/>
              </a:ext>
            </a:extLst>
          </p:cNvPr>
          <p:cNvSpPr>
            <a:spLocks noGrp="1"/>
          </p:cNvSpPr>
          <p:nvPr>
            <p:ph type="dt" sz="half" idx="10"/>
          </p:nvPr>
        </p:nvSpPr>
        <p:spPr/>
        <p:txBody>
          <a:bodyPr/>
          <a:lstStyle/>
          <a:p>
            <a:fld id="{E7B736C5-0A92-4502-AA74-B995BDCF208A}" type="datetimeFigureOut">
              <a:rPr lang="en-GB" smtClean="0"/>
              <a:t>18/08/2022</a:t>
            </a:fld>
            <a:endParaRPr lang="en-GB"/>
          </a:p>
        </p:txBody>
      </p:sp>
      <p:sp>
        <p:nvSpPr>
          <p:cNvPr id="6" name="Footer Placeholder 5">
            <a:extLst>
              <a:ext uri="{FF2B5EF4-FFF2-40B4-BE49-F238E27FC236}">
                <a16:creationId xmlns:a16="http://schemas.microsoft.com/office/drawing/2014/main" id="{30D12ECF-E291-41D6-AD1D-AAA71CA683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BCD248-3503-42B9-A86F-91923AF1607A}"/>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223338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24EF-528E-46A0-BF0D-6CA6E99996D1}"/>
              </a:ext>
            </a:extLst>
          </p:cNvPr>
          <p:cNvSpPr>
            <a:spLocks noGrp="1"/>
          </p:cNvSpPr>
          <p:nvPr>
            <p:ph type="title" hasCustomPrompt="1"/>
          </p:nvPr>
        </p:nvSpPr>
        <p:spPr>
          <a:xfrm>
            <a:off x="703226" y="365125"/>
            <a:ext cx="10515600" cy="1325563"/>
          </a:xfrm>
        </p:spPr>
        <p:txBody>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E204860-339B-4335-A0A5-39EC4A9C927C}"/>
              </a:ext>
            </a:extLst>
          </p:cNvPr>
          <p:cNvSpPr>
            <a:spLocks noGrp="1"/>
          </p:cNvSpPr>
          <p:nvPr>
            <p:ph type="body" idx="1" hasCustomPrompt="1"/>
          </p:nvPr>
        </p:nvSpPr>
        <p:spPr>
          <a:xfrm>
            <a:off x="703220" y="1690688"/>
            <a:ext cx="5115689" cy="791234"/>
          </a:xfrm>
        </p:spPr>
        <p:txBody>
          <a:bodyPr anchor="b">
            <a:norm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46196D-4EAC-45DF-8CCF-F084BEE22347}"/>
              </a:ext>
            </a:extLst>
          </p:cNvPr>
          <p:cNvSpPr>
            <a:spLocks noGrp="1"/>
          </p:cNvSpPr>
          <p:nvPr>
            <p:ph sz="half" idx="2"/>
          </p:nvPr>
        </p:nvSpPr>
        <p:spPr>
          <a:xfrm>
            <a:off x="701629" y="2505075"/>
            <a:ext cx="5115689" cy="32900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1857B0-6DA1-4E2B-A5D7-75DC5DEFD046}"/>
              </a:ext>
            </a:extLst>
          </p:cNvPr>
          <p:cNvSpPr>
            <a:spLocks noGrp="1"/>
          </p:cNvSpPr>
          <p:nvPr>
            <p:ph type="body" sz="quarter" idx="3" hasCustomPrompt="1"/>
          </p:nvPr>
        </p:nvSpPr>
        <p:spPr>
          <a:xfrm>
            <a:off x="6234540" y="1687101"/>
            <a:ext cx="4984286" cy="733041"/>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08117D5-3F7B-4181-90B3-28944E4516DE}"/>
              </a:ext>
            </a:extLst>
          </p:cNvPr>
          <p:cNvSpPr>
            <a:spLocks noGrp="1"/>
          </p:cNvSpPr>
          <p:nvPr>
            <p:ph sz="quarter" idx="4"/>
          </p:nvPr>
        </p:nvSpPr>
        <p:spPr>
          <a:xfrm>
            <a:off x="6240480" y="2516951"/>
            <a:ext cx="4978282" cy="3278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A035A0-9E61-4FBF-83CB-DE2F14351C9F}"/>
              </a:ext>
            </a:extLst>
          </p:cNvPr>
          <p:cNvSpPr>
            <a:spLocks noGrp="1"/>
          </p:cNvSpPr>
          <p:nvPr>
            <p:ph type="dt" sz="half" idx="10"/>
          </p:nvPr>
        </p:nvSpPr>
        <p:spPr/>
        <p:txBody>
          <a:bodyPr/>
          <a:lstStyle/>
          <a:p>
            <a:fld id="{E7B736C5-0A92-4502-AA74-B995BDCF208A}" type="datetimeFigureOut">
              <a:rPr lang="en-GB" smtClean="0"/>
              <a:t>18/08/2022</a:t>
            </a:fld>
            <a:endParaRPr lang="en-GB"/>
          </a:p>
        </p:txBody>
      </p:sp>
      <p:sp>
        <p:nvSpPr>
          <p:cNvPr id="8" name="Footer Placeholder 7">
            <a:extLst>
              <a:ext uri="{FF2B5EF4-FFF2-40B4-BE49-F238E27FC236}">
                <a16:creationId xmlns:a16="http://schemas.microsoft.com/office/drawing/2014/main" id="{A90C0A21-114E-469B-BAF9-B45ECAB82B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90647-2E4D-4A1E-9B9F-292488369537}"/>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39399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0E4A-D5DA-4C4B-B8BE-9DDA91B3529E}"/>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77FD586-4B54-4C10-89D5-E4D9BD6A0AD8}"/>
              </a:ext>
            </a:extLst>
          </p:cNvPr>
          <p:cNvSpPr>
            <a:spLocks noGrp="1"/>
          </p:cNvSpPr>
          <p:nvPr>
            <p:ph type="dt" sz="half" idx="10"/>
          </p:nvPr>
        </p:nvSpPr>
        <p:spPr/>
        <p:txBody>
          <a:bodyPr/>
          <a:lstStyle/>
          <a:p>
            <a:fld id="{E7B736C5-0A92-4502-AA74-B995BDCF208A}" type="datetimeFigureOut">
              <a:rPr lang="en-GB" smtClean="0"/>
              <a:t>18/08/2022</a:t>
            </a:fld>
            <a:endParaRPr lang="en-GB"/>
          </a:p>
        </p:txBody>
      </p:sp>
      <p:sp>
        <p:nvSpPr>
          <p:cNvPr id="4" name="Footer Placeholder 3">
            <a:extLst>
              <a:ext uri="{FF2B5EF4-FFF2-40B4-BE49-F238E27FC236}">
                <a16:creationId xmlns:a16="http://schemas.microsoft.com/office/drawing/2014/main" id="{701D6CCB-E602-48D4-AF04-1CBCA40358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68710B-6D14-4617-AD4E-48509171E1DD}"/>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257272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F89FF-03DB-4633-84D0-08FBDD5A2F9F}"/>
              </a:ext>
            </a:extLst>
          </p:cNvPr>
          <p:cNvSpPr>
            <a:spLocks noGrp="1"/>
          </p:cNvSpPr>
          <p:nvPr>
            <p:ph type="dt" sz="half" idx="10"/>
          </p:nvPr>
        </p:nvSpPr>
        <p:spPr/>
        <p:txBody>
          <a:bodyPr/>
          <a:lstStyle/>
          <a:p>
            <a:fld id="{E7B736C5-0A92-4502-AA74-B995BDCF208A}" type="datetimeFigureOut">
              <a:rPr lang="en-GB" smtClean="0"/>
              <a:t>18/08/2022</a:t>
            </a:fld>
            <a:endParaRPr lang="en-GB"/>
          </a:p>
        </p:txBody>
      </p:sp>
      <p:sp>
        <p:nvSpPr>
          <p:cNvPr id="3" name="Footer Placeholder 2">
            <a:extLst>
              <a:ext uri="{FF2B5EF4-FFF2-40B4-BE49-F238E27FC236}">
                <a16:creationId xmlns:a16="http://schemas.microsoft.com/office/drawing/2014/main" id="{A7FE62DE-D883-4164-86CD-4E3CEA5C66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1CC548-CD17-49A7-913D-0D8C045CEDB5}"/>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85379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6D22-5159-49E3-BB7F-52F868160056}"/>
              </a:ext>
            </a:extLst>
          </p:cNvPr>
          <p:cNvSpPr>
            <a:spLocks noGrp="1"/>
          </p:cNvSpPr>
          <p:nvPr>
            <p:ph type="title" hasCustomPrompt="1"/>
          </p:nvPr>
        </p:nvSpPr>
        <p:spPr>
          <a:xfrm>
            <a:off x="709157" y="457200"/>
            <a:ext cx="4114800" cy="1600200"/>
          </a:xfrm>
        </p:spPr>
        <p:txBody>
          <a:bodyPr anchor="b"/>
          <a:lstStyle>
            <a:lvl1pPr>
              <a:defRPr sz="28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A7C6D47-356F-44E5-8080-0113B776CD43}"/>
              </a:ext>
            </a:extLst>
          </p:cNvPr>
          <p:cNvSpPr>
            <a:spLocks noGrp="1"/>
          </p:cNvSpPr>
          <p:nvPr>
            <p:ph idx="1"/>
          </p:nvPr>
        </p:nvSpPr>
        <p:spPr>
          <a:xfrm>
            <a:off x="5183188" y="1276597"/>
            <a:ext cx="6172200" cy="4453247"/>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76ACAD40-8C40-4217-8ACC-A274E474F51C}"/>
              </a:ext>
            </a:extLst>
          </p:cNvPr>
          <p:cNvSpPr>
            <a:spLocks noGrp="1"/>
          </p:cNvSpPr>
          <p:nvPr>
            <p:ph type="body" sz="half" idx="2"/>
          </p:nvPr>
        </p:nvSpPr>
        <p:spPr>
          <a:xfrm>
            <a:off x="703223" y="2057400"/>
            <a:ext cx="4114800" cy="3672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A774C5-3E17-4B09-9890-8D828AF267DE}"/>
              </a:ext>
            </a:extLst>
          </p:cNvPr>
          <p:cNvSpPr>
            <a:spLocks noGrp="1"/>
          </p:cNvSpPr>
          <p:nvPr>
            <p:ph type="dt" sz="half" idx="10"/>
          </p:nvPr>
        </p:nvSpPr>
        <p:spPr/>
        <p:txBody>
          <a:bodyPr/>
          <a:lstStyle/>
          <a:p>
            <a:fld id="{E7B736C5-0A92-4502-AA74-B995BDCF208A}" type="datetimeFigureOut">
              <a:rPr lang="en-GB" smtClean="0"/>
              <a:t>18/08/2022</a:t>
            </a:fld>
            <a:endParaRPr lang="en-GB"/>
          </a:p>
        </p:txBody>
      </p:sp>
      <p:sp>
        <p:nvSpPr>
          <p:cNvPr id="6" name="Footer Placeholder 5">
            <a:extLst>
              <a:ext uri="{FF2B5EF4-FFF2-40B4-BE49-F238E27FC236}">
                <a16:creationId xmlns:a16="http://schemas.microsoft.com/office/drawing/2014/main" id="{02138872-F0D3-4D9B-A29D-2E63240AC6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469C9-220D-4F45-B812-5201BDA4334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408513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2670-8927-44BD-A2FE-2BA7E37A3333}"/>
              </a:ext>
            </a:extLst>
          </p:cNvPr>
          <p:cNvSpPr>
            <a:spLocks noGrp="1"/>
          </p:cNvSpPr>
          <p:nvPr>
            <p:ph type="title" hasCustomPrompt="1"/>
          </p:nvPr>
        </p:nvSpPr>
        <p:spPr>
          <a:xfrm>
            <a:off x="697282" y="457200"/>
            <a:ext cx="3932237" cy="1549262"/>
          </a:xfrm>
        </p:spPr>
        <p:txBody>
          <a:bodyPr anchor="b"/>
          <a:lstStyle>
            <a:lvl1pPr>
              <a:defRPr sz="28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DF2F50D4-D809-48FF-8949-7B800C3A4AE3}"/>
              </a:ext>
            </a:extLst>
          </p:cNvPr>
          <p:cNvSpPr>
            <a:spLocks noGrp="1"/>
          </p:cNvSpPr>
          <p:nvPr>
            <p:ph type="pic" idx="1"/>
          </p:nvPr>
        </p:nvSpPr>
        <p:spPr>
          <a:xfrm>
            <a:off x="5183188" y="987426"/>
            <a:ext cx="6172200" cy="4760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8753EC-9A03-46E4-8CB3-5AC09D9695E0}"/>
              </a:ext>
            </a:extLst>
          </p:cNvPr>
          <p:cNvSpPr>
            <a:spLocks noGrp="1"/>
          </p:cNvSpPr>
          <p:nvPr>
            <p:ph type="body" sz="half" idx="2"/>
          </p:nvPr>
        </p:nvSpPr>
        <p:spPr>
          <a:xfrm>
            <a:off x="697282" y="2057400"/>
            <a:ext cx="3932237" cy="36902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E853C9-3EFB-41BB-ABA2-1F7831FA8D11}"/>
              </a:ext>
            </a:extLst>
          </p:cNvPr>
          <p:cNvSpPr>
            <a:spLocks noGrp="1"/>
          </p:cNvSpPr>
          <p:nvPr>
            <p:ph type="dt" sz="half" idx="10"/>
          </p:nvPr>
        </p:nvSpPr>
        <p:spPr/>
        <p:txBody>
          <a:bodyPr/>
          <a:lstStyle/>
          <a:p>
            <a:fld id="{E7B736C5-0A92-4502-AA74-B995BDCF208A}" type="datetimeFigureOut">
              <a:rPr lang="en-GB" smtClean="0"/>
              <a:t>18/08/2022</a:t>
            </a:fld>
            <a:endParaRPr lang="en-GB"/>
          </a:p>
        </p:txBody>
      </p:sp>
      <p:sp>
        <p:nvSpPr>
          <p:cNvPr id="6" name="Footer Placeholder 5">
            <a:extLst>
              <a:ext uri="{FF2B5EF4-FFF2-40B4-BE49-F238E27FC236}">
                <a16:creationId xmlns:a16="http://schemas.microsoft.com/office/drawing/2014/main" id="{0647DE5F-360D-44E3-B2AD-9C0C9E2253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575E9E-46EA-46B7-B5EC-1FAABD06E2AB}"/>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888705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8B279-006E-45AE-9DF4-35CD375C41F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pic>
        <p:nvPicPr>
          <p:cNvPr id="12" name="Picture 11">
            <a:extLst>
              <a:ext uri="{FF2B5EF4-FFF2-40B4-BE49-F238E27FC236}">
                <a16:creationId xmlns:a16="http://schemas.microsoft.com/office/drawing/2014/main" id="{676482FF-5E57-49AE-9949-EC9D18A552B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77413" y="5803980"/>
            <a:ext cx="982312" cy="485699"/>
          </a:xfrm>
          <a:prstGeom prst="rect">
            <a:avLst/>
          </a:prstGeom>
        </p:spPr>
      </p:pic>
      <p:sp>
        <p:nvSpPr>
          <p:cNvPr id="2" name="Title Placeholder 1">
            <a:extLst>
              <a:ext uri="{FF2B5EF4-FFF2-40B4-BE49-F238E27FC236}">
                <a16:creationId xmlns:a16="http://schemas.microsoft.com/office/drawing/2014/main" id="{FDB02495-A369-4DE5-A8E8-FCE65F233CF8}"/>
              </a:ext>
            </a:extLst>
          </p:cNvPr>
          <p:cNvSpPr>
            <a:spLocks noGrp="1"/>
          </p:cNvSpPr>
          <p:nvPr>
            <p:ph type="title"/>
          </p:nvPr>
        </p:nvSpPr>
        <p:spPr>
          <a:xfrm>
            <a:off x="694705" y="365125"/>
            <a:ext cx="10635342"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E4BE7ED-C0A1-4E9D-A00C-6999EAB33095}"/>
              </a:ext>
            </a:extLst>
          </p:cNvPr>
          <p:cNvSpPr>
            <a:spLocks noGrp="1"/>
          </p:cNvSpPr>
          <p:nvPr>
            <p:ph type="body" idx="1"/>
          </p:nvPr>
        </p:nvSpPr>
        <p:spPr>
          <a:xfrm>
            <a:off x="718458" y="1813750"/>
            <a:ext cx="10670268" cy="3990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8E994A6-E6C9-4077-8907-747E4514C333}"/>
              </a:ext>
            </a:extLst>
          </p:cNvPr>
          <p:cNvSpPr>
            <a:spLocks noGrp="1"/>
          </p:cNvSpPr>
          <p:nvPr>
            <p:ph type="dt" sz="half" idx="2"/>
          </p:nvPr>
        </p:nvSpPr>
        <p:spPr>
          <a:xfrm>
            <a:off x="838200" y="6463225"/>
            <a:ext cx="2743200" cy="365125"/>
          </a:xfrm>
          <a:prstGeom prst="rect">
            <a:avLst/>
          </a:prstGeom>
        </p:spPr>
        <p:txBody>
          <a:bodyPr vert="horz" lIns="91440" tIns="45720" rIns="91440" bIns="45720" rtlCol="0" anchor="ctr"/>
          <a:lstStyle>
            <a:lvl1pPr algn="l">
              <a:defRPr sz="1100">
                <a:solidFill>
                  <a:schemeClr val="tx1">
                    <a:lumMod val="20000"/>
                    <a:lumOff val="80000"/>
                  </a:schemeClr>
                </a:solidFill>
              </a:defRPr>
            </a:lvl1pPr>
          </a:lstStyle>
          <a:p>
            <a:fld id="{E7B736C5-0A92-4502-AA74-B995BDCF208A}" type="datetimeFigureOut">
              <a:rPr lang="en-GB" smtClean="0"/>
              <a:pPr/>
              <a:t>18/08/2022</a:t>
            </a:fld>
            <a:endParaRPr lang="en-GB" sz="1100" dirty="0"/>
          </a:p>
        </p:txBody>
      </p:sp>
      <p:sp>
        <p:nvSpPr>
          <p:cNvPr id="5" name="Footer Placeholder 4">
            <a:extLst>
              <a:ext uri="{FF2B5EF4-FFF2-40B4-BE49-F238E27FC236}">
                <a16:creationId xmlns:a16="http://schemas.microsoft.com/office/drawing/2014/main" id="{9A9EEE4E-F268-4348-9641-5AD819CF922F}"/>
              </a:ext>
            </a:extLst>
          </p:cNvPr>
          <p:cNvSpPr>
            <a:spLocks noGrp="1"/>
          </p:cNvSpPr>
          <p:nvPr>
            <p:ph type="ftr" sz="quarter" idx="3"/>
          </p:nvPr>
        </p:nvSpPr>
        <p:spPr>
          <a:xfrm>
            <a:off x="4038600" y="6457289"/>
            <a:ext cx="4114800" cy="365125"/>
          </a:xfrm>
          <a:prstGeom prst="rect">
            <a:avLst/>
          </a:prstGeom>
        </p:spPr>
        <p:txBody>
          <a:bodyPr vert="horz" lIns="91440" tIns="45720" rIns="91440" bIns="45720" rtlCol="0" anchor="ctr"/>
          <a:lstStyle>
            <a:lvl1pPr algn="ctr">
              <a:defRPr sz="1100">
                <a:solidFill>
                  <a:schemeClr val="tx1">
                    <a:lumMod val="20000"/>
                    <a:lumOff val="80000"/>
                  </a:schemeClr>
                </a:solidFill>
              </a:defRPr>
            </a:lvl1pPr>
          </a:lstStyle>
          <a:p>
            <a:endParaRPr lang="en-GB" sz="1100" dirty="0"/>
          </a:p>
        </p:txBody>
      </p:sp>
      <p:sp>
        <p:nvSpPr>
          <p:cNvPr id="6" name="Slide Number Placeholder 5">
            <a:extLst>
              <a:ext uri="{FF2B5EF4-FFF2-40B4-BE49-F238E27FC236}">
                <a16:creationId xmlns:a16="http://schemas.microsoft.com/office/drawing/2014/main" id="{19FF2274-0980-4F9F-8131-07FE6DF6C569}"/>
              </a:ext>
            </a:extLst>
          </p:cNvPr>
          <p:cNvSpPr>
            <a:spLocks noGrp="1"/>
          </p:cNvSpPr>
          <p:nvPr>
            <p:ph type="sldNum" sz="quarter" idx="4"/>
          </p:nvPr>
        </p:nvSpPr>
        <p:spPr>
          <a:xfrm>
            <a:off x="8610600" y="6457288"/>
            <a:ext cx="2743200" cy="365125"/>
          </a:xfrm>
          <a:prstGeom prst="rect">
            <a:avLst/>
          </a:prstGeom>
        </p:spPr>
        <p:txBody>
          <a:bodyPr vert="horz" lIns="91440" tIns="45720" rIns="91440" bIns="45720" rtlCol="0" anchor="ctr"/>
          <a:lstStyle>
            <a:lvl1pPr algn="r">
              <a:defRPr sz="1200">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425620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p15:clr>
            <a:srgbClr val="F26B43"/>
          </p15:clr>
        </p15:guide>
        <p15:guide id="2" pos="3817">
          <p15:clr>
            <a:srgbClr val="F26B43"/>
          </p15:clr>
        </p15:guide>
        <p15:guide id="3" orient="horz" pos="187">
          <p15:clr>
            <a:srgbClr val="F26B43"/>
          </p15:clr>
        </p15:guide>
        <p15:guide id="4" pos="234">
          <p15:clr>
            <a:srgbClr val="F26B43"/>
          </p15:clr>
        </p15:guide>
        <p15:guide id="5" pos="7174">
          <p15:clr>
            <a:srgbClr val="F26B43"/>
          </p15:clr>
        </p15:guide>
        <p15:guide id="6" pos="506">
          <p15:clr>
            <a:srgbClr val="F26B43"/>
          </p15:clr>
        </p15:guide>
        <p15:guide id="7" pos="100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4.wdp"/><Relationship Id="rId12" Type="http://schemas.microsoft.com/office/2007/relationships/hdphoto" Target="../media/hdphoto6.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microsoft.com/office/2007/relationships/hdphoto" Target="../media/hdphoto2.wdp"/><Relationship Id="rId9" Type="http://schemas.microsoft.com/office/2007/relationships/hdphoto" Target="../media/hdphoto5.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6.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3.wdp"/><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hdphoto" Target="../media/hdphoto5.wdp"/><Relationship Id="rId5" Type="http://schemas.openxmlformats.org/officeDocument/2006/relationships/image" Target="../media/image10.png"/><Relationship Id="rId10" Type="http://schemas.openxmlformats.org/officeDocument/2006/relationships/image" Target="../media/image13.png"/><Relationship Id="rId4" Type="http://schemas.microsoft.com/office/2007/relationships/hdphoto" Target="../media/hdphoto2.wdp"/><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075" y="99142"/>
            <a:ext cx="324040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96B6E3F5-9AD4-0B5F-620E-E50DDC2C0C76}"/>
              </a:ext>
            </a:extLst>
          </p:cNvPr>
          <p:cNvSpPr>
            <a:spLocks noGrp="1"/>
          </p:cNvSpPr>
          <p:nvPr>
            <p:ph type="ctrTitle"/>
          </p:nvPr>
        </p:nvSpPr>
        <p:spPr/>
        <p:txBody>
          <a:bodyPr/>
          <a:lstStyle/>
          <a:p>
            <a:r>
              <a:rPr lang="en-GB" dirty="0"/>
              <a:t>Testosterone and</a:t>
            </a:r>
            <a:br>
              <a:rPr lang="en-GB" dirty="0"/>
            </a:br>
            <a:r>
              <a:rPr lang="en-GB" dirty="0"/>
              <a:t>osteoporosis in men</a:t>
            </a:r>
          </a:p>
        </p:txBody>
      </p:sp>
    </p:spTree>
    <p:extLst>
      <p:ext uri="{BB962C8B-B14F-4D97-AF65-F5344CB8AC3E}">
        <p14:creationId xmlns:p14="http://schemas.microsoft.com/office/powerpoint/2010/main" val="3123162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1"/>
            <a:ext cx="10818866" cy="639992"/>
          </a:xfrm>
        </p:spPr>
        <p:txBody>
          <a:bodyPr anchor="t">
            <a:noAutofit/>
          </a:bodyPr>
          <a:lstStyle/>
          <a:p>
            <a:r>
              <a:rPr lang="en-GB" sz="2700" b="1" dirty="0">
                <a:solidFill>
                  <a:schemeClr val="tx2"/>
                </a:solidFill>
              </a:rPr>
              <a:t>T Trials Bone Trial:</a:t>
            </a:r>
            <a:r>
              <a:rPr lang="en-GB" sz="2700" dirty="0"/>
              <a:t> </a:t>
            </a:r>
            <a:r>
              <a:rPr lang="en-GB" sz="2700" dirty="0" err="1"/>
              <a:t>TTh</a:t>
            </a:r>
            <a:r>
              <a:rPr lang="en-GB" sz="2700" dirty="0"/>
              <a:t> significantly increased </a:t>
            </a:r>
            <a:r>
              <a:rPr lang="en-GB" sz="2700" dirty="0" err="1"/>
              <a:t>vBMD</a:t>
            </a:r>
            <a:r>
              <a:rPr lang="en-GB" sz="2700" dirty="0"/>
              <a:t> and </a:t>
            </a:r>
            <a:br>
              <a:rPr lang="en-GB" sz="2700" dirty="0"/>
            </a:br>
            <a:r>
              <a:rPr lang="en-GB" sz="2700" dirty="0"/>
              <a:t>bone strength </a:t>
            </a:r>
            <a:r>
              <a:rPr lang="en-GB" sz="2700" i="1" dirty="0"/>
              <a:t>vs</a:t>
            </a:r>
            <a:r>
              <a:rPr lang="en-GB" sz="2700" dirty="0"/>
              <a:t> placebo in older men with low testosterone</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845979"/>
            <a:ext cx="10087896" cy="507831"/>
          </a:xfrm>
          <a:prstGeom prst="rect">
            <a:avLst/>
          </a:prstGeom>
          <a:noFill/>
        </p:spPr>
        <p:txBody>
          <a:bodyPr wrap="square" rtlCol="0" anchor="b">
            <a:spAutoFit/>
          </a:bodyPr>
          <a:lstStyle/>
          <a:p>
            <a:r>
              <a:rPr lang="en-GB" sz="900" dirty="0">
                <a:solidFill>
                  <a:srgbClr val="005294"/>
                </a:solidFill>
              </a:rPr>
              <a:t>*p&lt;0.001, **p&lt;0.005 </a:t>
            </a:r>
            <a:r>
              <a:rPr lang="en-GB" sz="900" i="1" dirty="0">
                <a:solidFill>
                  <a:srgbClr val="005294"/>
                </a:solidFill>
              </a:rPr>
              <a:t>vs</a:t>
            </a:r>
            <a:r>
              <a:rPr lang="en-GB" sz="900" dirty="0">
                <a:solidFill>
                  <a:srgbClr val="005294"/>
                </a:solidFill>
              </a:rPr>
              <a:t> placebo.</a:t>
            </a:r>
          </a:p>
          <a:p>
            <a:r>
              <a:rPr lang="en-GB" sz="900" dirty="0">
                <a:solidFill>
                  <a:srgbClr val="005294"/>
                </a:solidFill>
              </a:rPr>
              <a:t>CI, confidence interval; </a:t>
            </a:r>
            <a:r>
              <a:rPr lang="en-GB" sz="900" dirty="0" err="1">
                <a:solidFill>
                  <a:srgbClr val="005294"/>
                </a:solidFill>
              </a:rPr>
              <a:t>TTh</a:t>
            </a:r>
            <a:r>
              <a:rPr lang="en-GB" sz="900" dirty="0">
                <a:solidFill>
                  <a:srgbClr val="005294"/>
                </a:solidFill>
              </a:rPr>
              <a:t>, testosterone therapy; </a:t>
            </a:r>
            <a:r>
              <a:rPr lang="en-GB" sz="900" dirty="0" err="1">
                <a:solidFill>
                  <a:srgbClr val="005294"/>
                </a:solidFill>
              </a:rPr>
              <a:t>vBMD</a:t>
            </a:r>
            <a:r>
              <a:rPr lang="en-GB" sz="900" dirty="0">
                <a:solidFill>
                  <a:srgbClr val="005294"/>
                </a:solidFill>
              </a:rPr>
              <a:t>, volumetric bone mineral density.</a:t>
            </a:r>
          </a:p>
          <a:p>
            <a:r>
              <a:rPr lang="en-GB" sz="900" dirty="0">
                <a:solidFill>
                  <a:srgbClr val="005294"/>
                </a:solidFill>
              </a:rPr>
              <a:t>Snyder PJ </a:t>
            </a:r>
            <a:r>
              <a:rPr lang="en-GB" sz="900" i="1" dirty="0">
                <a:solidFill>
                  <a:srgbClr val="005294"/>
                </a:solidFill>
              </a:rPr>
              <a:t>et al. </a:t>
            </a:r>
            <a:r>
              <a:rPr lang="sv-SE" sz="900" i="1" dirty="0">
                <a:solidFill>
                  <a:srgbClr val="005294"/>
                </a:solidFill>
              </a:rPr>
              <a:t>JAMA Intern Med</a:t>
            </a:r>
            <a:r>
              <a:rPr lang="sv-SE" sz="900" dirty="0">
                <a:solidFill>
                  <a:srgbClr val="005294"/>
                </a:solidFill>
              </a:rPr>
              <a:t> 2017;177:471–9.</a:t>
            </a:r>
            <a:endParaRPr lang="en-GB" sz="900" dirty="0">
              <a:solidFill>
                <a:srgbClr val="005294"/>
              </a:solidFill>
            </a:endParaRPr>
          </a:p>
        </p:txBody>
      </p:sp>
      <p:sp>
        <p:nvSpPr>
          <p:cNvPr id="3" name="Content Placeholder 2">
            <a:extLst>
              <a:ext uri="{FF2B5EF4-FFF2-40B4-BE49-F238E27FC236}">
                <a16:creationId xmlns:a16="http://schemas.microsoft.com/office/drawing/2014/main" id="{5BAC3E7E-BDE4-CF03-D852-E7AD2EABFD7D}"/>
              </a:ext>
            </a:extLst>
          </p:cNvPr>
          <p:cNvSpPr>
            <a:spLocks noGrp="1"/>
          </p:cNvSpPr>
          <p:nvPr>
            <p:ph idx="1"/>
          </p:nvPr>
        </p:nvSpPr>
        <p:spPr>
          <a:xfrm>
            <a:off x="688766" y="1504906"/>
            <a:ext cx="11031285" cy="1447719"/>
          </a:xfrm>
        </p:spPr>
        <p:txBody>
          <a:bodyPr>
            <a:noAutofit/>
          </a:bodyPr>
          <a:lstStyle/>
          <a:p>
            <a:r>
              <a:rPr lang="en-GB" sz="1800" b="1" dirty="0" err="1">
                <a:solidFill>
                  <a:schemeClr val="tx1"/>
                </a:solidFill>
              </a:rPr>
              <a:t>TTh</a:t>
            </a:r>
            <a:r>
              <a:rPr lang="en-GB" sz="1800" b="1" dirty="0">
                <a:solidFill>
                  <a:schemeClr val="tx1"/>
                </a:solidFill>
              </a:rPr>
              <a:t> significantly increased </a:t>
            </a:r>
            <a:r>
              <a:rPr lang="en-GB" sz="1800" b="1" dirty="0" err="1">
                <a:solidFill>
                  <a:schemeClr val="tx1"/>
                </a:solidFill>
              </a:rPr>
              <a:t>vBMD</a:t>
            </a:r>
            <a:r>
              <a:rPr lang="en-GB" sz="1800" b="1" dirty="0">
                <a:solidFill>
                  <a:schemeClr val="tx1"/>
                </a:solidFill>
              </a:rPr>
              <a:t> and estimated bone strength</a:t>
            </a:r>
            <a:r>
              <a:rPr lang="en-GB" sz="1800" dirty="0">
                <a:solidFill>
                  <a:schemeClr val="accent5"/>
                </a:solidFill>
              </a:rPr>
              <a:t>, especially in trabecular bone and the spine, but also in peripheral bone and the hip</a:t>
            </a:r>
          </a:p>
          <a:p>
            <a:pPr marL="685800" lvl="2">
              <a:spcBef>
                <a:spcPts val="1000"/>
              </a:spcBef>
            </a:pPr>
            <a:r>
              <a:rPr lang="en-GB" sz="1600" dirty="0" err="1">
                <a:solidFill>
                  <a:schemeClr val="accent5"/>
                </a:solidFill>
              </a:rPr>
              <a:t>TTh</a:t>
            </a:r>
            <a:r>
              <a:rPr lang="en-GB" sz="1600" dirty="0">
                <a:solidFill>
                  <a:schemeClr val="accent5"/>
                </a:solidFill>
              </a:rPr>
              <a:t> increased mean lumbar spine trabecular </a:t>
            </a:r>
            <a:r>
              <a:rPr lang="en-GB" sz="1600" dirty="0" err="1">
                <a:solidFill>
                  <a:schemeClr val="accent5"/>
                </a:solidFill>
              </a:rPr>
              <a:t>vBMD</a:t>
            </a:r>
            <a:r>
              <a:rPr lang="en-GB" sz="1600" dirty="0">
                <a:solidFill>
                  <a:schemeClr val="accent5"/>
                </a:solidFill>
              </a:rPr>
              <a:t> by an </a:t>
            </a:r>
            <a:r>
              <a:rPr lang="en-GB" sz="1600" b="1" dirty="0">
                <a:solidFill>
                  <a:schemeClr val="tx1"/>
                </a:solidFill>
              </a:rPr>
              <a:t>additional 6.8%</a:t>
            </a:r>
            <a:r>
              <a:rPr lang="en-GB" sz="1600" dirty="0">
                <a:solidFill>
                  <a:schemeClr val="accent5"/>
                </a:solidFill>
              </a:rPr>
              <a:t> (95% CI: 4.8 to 8.7%; p&lt;0.001, r</a:t>
            </a:r>
            <a:r>
              <a:rPr lang="en-GB" sz="1600" baseline="30000" dirty="0">
                <a:solidFill>
                  <a:schemeClr val="accent5"/>
                </a:solidFill>
              </a:rPr>
              <a:t>2</a:t>
            </a:r>
            <a:r>
              <a:rPr lang="en-GB" sz="1600" dirty="0">
                <a:solidFill>
                  <a:schemeClr val="accent5"/>
                </a:solidFill>
              </a:rPr>
              <a:t> 0.26) and estimated spine trabecular bone strength by an </a:t>
            </a:r>
            <a:r>
              <a:rPr lang="en-GB" sz="1600" b="1" dirty="0">
                <a:solidFill>
                  <a:schemeClr val="tx1"/>
                </a:solidFill>
              </a:rPr>
              <a:t>additional 8.5%</a:t>
            </a:r>
            <a:r>
              <a:rPr lang="en-GB" sz="1600" dirty="0">
                <a:solidFill>
                  <a:schemeClr val="accent5"/>
                </a:solidFill>
              </a:rPr>
              <a:t> (95% CI: 6.0 to 10.9%; p&lt;0.001) </a:t>
            </a:r>
            <a:r>
              <a:rPr lang="en-GB" sz="1600" i="1" dirty="0">
                <a:solidFill>
                  <a:schemeClr val="accent5"/>
                </a:solidFill>
              </a:rPr>
              <a:t>vs</a:t>
            </a:r>
            <a:r>
              <a:rPr lang="en-GB" sz="1600" dirty="0">
                <a:solidFill>
                  <a:schemeClr val="accent5"/>
                </a:solidFill>
              </a:rPr>
              <a:t> placebo</a:t>
            </a:r>
          </a:p>
        </p:txBody>
      </p:sp>
      <p:grpSp>
        <p:nvGrpSpPr>
          <p:cNvPr id="398" name="Group 397">
            <a:extLst>
              <a:ext uri="{FF2B5EF4-FFF2-40B4-BE49-F238E27FC236}">
                <a16:creationId xmlns:a16="http://schemas.microsoft.com/office/drawing/2014/main" id="{D75600CC-183F-9FFE-4434-07C6ED39C2D4}"/>
              </a:ext>
            </a:extLst>
          </p:cNvPr>
          <p:cNvGrpSpPr/>
          <p:nvPr/>
        </p:nvGrpSpPr>
        <p:grpSpPr>
          <a:xfrm>
            <a:off x="845630" y="2941043"/>
            <a:ext cx="9564846" cy="2876267"/>
            <a:chOff x="845630" y="2832891"/>
            <a:chExt cx="9564846" cy="2876267"/>
          </a:xfrm>
        </p:grpSpPr>
        <p:grpSp>
          <p:nvGrpSpPr>
            <p:cNvPr id="397" name="Group 396">
              <a:extLst>
                <a:ext uri="{FF2B5EF4-FFF2-40B4-BE49-F238E27FC236}">
                  <a16:creationId xmlns:a16="http://schemas.microsoft.com/office/drawing/2014/main" id="{F0D745BE-2A79-9C66-7B38-B5075BC368FD}"/>
                </a:ext>
              </a:extLst>
            </p:cNvPr>
            <p:cNvGrpSpPr/>
            <p:nvPr/>
          </p:nvGrpSpPr>
          <p:grpSpPr>
            <a:xfrm>
              <a:off x="845630" y="2832891"/>
              <a:ext cx="9564846" cy="2876267"/>
              <a:chOff x="845630" y="2832891"/>
              <a:chExt cx="9564846" cy="2876267"/>
            </a:xfrm>
          </p:grpSpPr>
          <p:grpSp>
            <p:nvGrpSpPr>
              <p:cNvPr id="390" name="Group 389">
                <a:extLst>
                  <a:ext uri="{FF2B5EF4-FFF2-40B4-BE49-F238E27FC236}">
                    <a16:creationId xmlns:a16="http://schemas.microsoft.com/office/drawing/2014/main" id="{DC182D04-1071-5A1A-DBDE-208ABF356B3C}"/>
                  </a:ext>
                </a:extLst>
              </p:cNvPr>
              <p:cNvGrpSpPr/>
              <p:nvPr/>
            </p:nvGrpSpPr>
            <p:grpSpPr>
              <a:xfrm>
                <a:off x="845630" y="3364460"/>
                <a:ext cx="1844966" cy="845271"/>
                <a:chOff x="260259" y="3571636"/>
                <a:chExt cx="1844966" cy="845271"/>
              </a:xfrm>
            </p:grpSpPr>
            <p:sp>
              <p:nvSpPr>
                <p:cNvPr id="388" name="Rectangle: Top Corners Rounded 387">
                  <a:extLst>
                    <a:ext uri="{FF2B5EF4-FFF2-40B4-BE49-F238E27FC236}">
                      <a16:creationId xmlns:a16="http://schemas.microsoft.com/office/drawing/2014/main" id="{A285F3F3-4BB3-D6AE-E30B-AF3C0BB18F0A}"/>
                    </a:ext>
                  </a:extLst>
                </p:cNvPr>
                <p:cNvSpPr/>
                <p:nvPr/>
              </p:nvSpPr>
              <p:spPr>
                <a:xfrm rot="16200000">
                  <a:off x="760106" y="3071789"/>
                  <a:ext cx="845271" cy="1844966"/>
                </a:xfrm>
                <a:prstGeom prst="round2Same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TextBox 388">
                  <a:extLst>
                    <a:ext uri="{FF2B5EF4-FFF2-40B4-BE49-F238E27FC236}">
                      <a16:creationId xmlns:a16="http://schemas.microsoft.com/office/drawing/2014/main" id="{466B8089-00CC-4B9A-85AF-C16D2FA6B115}"/>
                    </a:ext>
                  </a:extLst>
                </p:cNvPr>
                <p:cNvSpPr txBox="1"/>
                <p:nvPr/>
              </p:nvSpPr>
              <p:spPr>
                <a:xfrm>
                  <a:off x="260261" y="3578774"/>
                  <a:ext cx="1844964" cy="830997"/>
                </a:xfrm>
                <a:prstGeom prst="rect">
                  <a:avLst/>
                </a:prstGeom>
                <a:noFill/>
                <a:ln>
                  <a:noFill/>
                </a:ln>
              </p:spPr>
              <p:txBody>
                <a:bodyPr wrap="square" rtlCol="0">
                  <a:spAutoFit/>
                </a:bodyPr>
                <a:lstStyle/>
                <a:p>
                  <a:pPr algn="ctr"/>
                  <a:r>
                    <a:rPr lang="en-GB" sz="1200" dirty="0">
                      <a:solidFill>
                        <a:schemeClr val="bg1"/>
                      </a:solidFill>
                      <a:latin typeface="+mj-lt"/>
                    </a:rPr>
                    <a:t>Effect of </a:t>
                  </a:r>
                  <a:r>
                    <a:rPr lang="en-GB" sz="1200" dirty="0" err="1">
                      <a:solidFill>
                        <a:schemeClr val="bg1"/>
                      </a:solidFill>
                      <a:latin typeface="+mj-lt"/>
                    </a:rPr>
                    <a:t>TTh</a:t>
                  </a:r>
                  <a:r>
                    <a:rPr lang="en-GB" sz="1200" dirty="0">
                      <a:solidFill>
                        <a:schemeClr val="bg1"/>
                      </a:solidFill>
                      <a:latin typeface="+mj-lt"/>
                    </a:rPr>
                    <a:t> on </a:t>
                  </a:r>
                  <a:r>
                    <a:rPr lang="en-GB" sz="1200" dirty="0" err="1">
                      <a:solidFill>
                        <a:schemeClr val="bg1"/>
                      </a:solidFill>
                      <a:latin typeface="+mj-lt"/>
                    </a:rPr>
                    <a:t>vBMD</a:t>
                  </a:r>
                  <a:r>
                    <a:rPr lang="en-GB" sz="1200" dirty="0">
                      <a:solidFill>
                        <a:schemeClr val="bg1"/>
                      </a:solidFill>
                      <a:latin typeface="+mj-lt"/>
                    </a:rPr>
                    <a:t> and estimated bone strength in older men with low testosterone</a:t>
                  </a:r>
                </a:p>
              </p:txBody>
            </p:sp>
          </p:grpSp>
          <p:sp>
            <p:nvSpPr>
              <p:cNvPr id="6" name="Rounded Rectangle 57">
                <a:extLst>
                  <a:ext uri="{FF2B5EF4-FFF2-40B4-BE49-F238E27FC236}">
                    <a16:creationId xmlns:a16="http://schemas.microsoft.com/office/drawing/2014/main" id="{37B9134C-201D-BC97-20C6-B0A8A5E1574D}"/>
                  </a:ext>
                </a:extLst>
              </p:cNvPr>
              <p:cNvSpPr/>
              <p:nvPr/>
            </p:nvSpPr>
            <p:spPr>
              <a:xfrm>
                <a:off x="2686068" y="2832891"/>
                <a:ext cx="7724408" cy="2876267"/>
              </a:xfrm>
              <a:prstGeom prst="roundRect">
                <a:avLst>
                  <a:gd name="adj" fmla="val 5052"/>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949C9C7E-7E13-BA13-07CD-1014F6B8802E}"/>
                </a:ext>
              </a:extLst>
            </p:cNvPr>
            <p:cNvGrpSpPr/>
            <p:nvPr/>
          </p:nvGrpSpPr>
          <p:grpSpPr>
            <a:xfrm>
              <a:off x="9511836" y="3344767"/>
              <a:ext cx="779762" cy="306109"/>
              <a:chOff x="3430975" y="3396770"/>
              <a:chExt cx="779762" cy="306109"/>
            </a:xfrm>
          </p:grpSpPr>
          <p:sp>
            <p:nvSpPr>
              <p:cNvPr id="357" name="TextBox 356">
                <a:extLst>
                  <a:ext uri="{FF2B5EF4-FFF2-40B4-BE49-F238E27FC236}">
                    <a16:creationId xmlns:a16="http://schemas.microsoft.com/office/drawing/2014/main" id="{750491D1-86CD-7B78-2D46-76CC6674FC1E}"/>
                  </a:ext>
                </a:extLst>
              </p:cNvPr>
              <p:cNvSpPr txBox="1"/>
              <p:nvPr/>
            </p:nvSpPr>
            <p:spPr>
              <a:xfrm>
                <a:off x="3572173" y="3396770"/>
                <a:ext cx="638564" cy="306109"/>
              </a:xfrm>
              <a:prstGeom prst="rect">
                <a:avLst/>
              </a:prstGeom>
              <a:noFill/>
            </p:spPr>
            <p:txBody>
              <a:bodyPr wrap="none" lIns="36000" tIns="0" rIns="36000" bIns="0" rtlCol="0">
                <a:spAutoFit/>
              </a:bodyPr>
              <a:lstStyle/>
              <a:p>
                <a:pPr>
                  <a:lnSpc>
                    <a:spcPct val="90000"/>
                  </a:lnSpc>
                </a:pPr>
                <a:r>
                  <a:rPr lang="en-GB" sz="1100" dirty="0">
                    <a:solidFill>
                      <a:srgbClr val="000000"/>
                    </a:solidFill>
                  </a:rPr>
                  <a:t>TTh</a:t>
                </a:r>
              </a:p>
              <a:p>
                <a:pPr>
                  <a:lnSpc>
                    <a:spcPct val="90000"/>
                  </a:lnSpc>
                </a:pPr>
                <a:r>
                  <a:rPr lang="en-GB" sz="1100" dirty="0">
                    <a:solidFill>
                      <a:srgbClr val="000000"/>
                    </a:solidFill>
                  </a:rPr>
                  <a:t>Placebo</a:t>
                </a:r>
              </a:p>
            </p:txBody>
          </p:sp>
          <p:sp>
            <p:nvSpPr>
              <p:cNvPr id="358" name="Rectangle 357">
                <a:extLst>
                  <a:ext uri="{FF2B5EF4-FFF2-40B4-BE49-F238E27FC236}">
                    <a16:creationId xmlns:a16="http://schemas.microsoft.com/office/drawing/2014/main" id="{57249F64-3F72-EAF5-249F-D900B94D2BF2}"/>
                  </a:ext>
                </a:extLst>
              </p:cNvPr>
              <p:cNvSpPr/>
              <p:nvPr/>
            </p:nvSpPr>
            <p:spPr>
              <a:xfrm>
                <a:off x="3430975" y="3420734"/>
                <a:ext cx="90488" cy="904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359" name="Rectangle 358">
                <a:extLst>
                  <a:ext uri="{FF2B5EF4-FFF2-40B4-BE49-F238E27FC236}">
                    <a16:creationId xmlns:a16="http://schemas.microsoft.com/office/drawing/2014/main" id="{B9345798-460F-16D8-17F1-BC1EF5C66C52}"/>
                  </a:ext>
                </a:extLst>
              </p:cNvPr>
              <p:cNvSpPr/>
              <p:nvPr/>
            </p:nvSpPr>
            <p:spPr>
              <a:xfrm>
                <a:off x="3430975" y="3571820"/>
                <a:ext cx="90488" cy="904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10" name="Group 9">
              <a:extLst>
                <a:ext uri="{FF2B5EF4-FFF2-40B4-BE49-F238E27FC236}">
                  <a16:creationId xmlns:a16="http://schemas.microsoft.com/office/drawing/2014/main" id="{CF4CFC13-7B3B-41BD-BF97-93582ABA0F24}"/>
                </a:ext>
              </a:extLst>
            </p:cNvPr>
            <p:cNvGrpSpPr/>
            <p:nvPr/>
          </p:nvGrpSpPr>
          <p:grpSpPr>
            <a:xfrm>
              <a:off x="2952266" y="3014196"/>
              <a:ext cx="3514145" cy="2590376"/>
              <a:chOff x="842895" y="3108091"/>
              <a:chExt cx="3514145" cy="2590376"/>
            </a:xfrm>
          </p:grpSpPr>
          <p:grpSp>
            <p:nvGrpSpPr>
              <p:cNvPr id="240" name="Group 239">
                <a:extLst>
                  <a:ext uri="{FF2B5EF4-FFF2-40B4-BE49-F238E27FC236}">
                    <a16:creationId xmlns:a16="http://schemas.microsoft.com/office/drawing/2014/main" id="{2BDAC53A-0C18-01F6-56CE-9FB73A2A6DF0}"/>
                  </a:ext>
                </a:extLst>
              </p:cNvPr>
              <p:cNvGrpSpPr/>
              <p:nvPr/>
            </p:nvGrpSpPr>
            <p:grpSpPr>
              <a:xfrm>
                <a:off x="2886423" y="4231046"/>
                <a:ext cx="1261662" cy="319371"/>
                <a:chOff x="6707796" y="4355680"/>
                <a:chExt cx="1261662" cy="319371"/>
              </a:xfrm>
            </p:grpSpPr>
            <p:sp>
              <p:nvSpPr>
                <p:cNvPr id="354" name="TextBox 353">
                  <a:extLst>
                    <a:ext uri="{FF2B5EF4-FFF2-40B4-BE49-F238E27FC236}">
                      <a16:creationId xmlns:a16="http://schemas.microsoft.com/office/drawing/2014/main" id="{CC9FE4EC-53F8-00B3-A4AF-A893789D9002}"/>
                    </a:ext>
                  </a:extLst>
                </p:cNvPr>
                <p:cNvSpPr txBox="1"/>
                <p:nvPr/>
              </p:nvSpPr>
              <p:spPr>
                <a:xfrm>
                  <a:off x="7695024" y="4355680"/>
                  <a:ext cx="274434" cy="307777"/>
                </a:xfrm>
                <a:prstGeom prst="rect">
                  <a:avLst/>
                </a:prstGeom>
                <a:noFill/>
              </p:spPr>
              <p:txBody>
                <a:bodyPr wrap="none" rtlCol="0">
                  <a:spAutoFit/>
                </a:bodyPr>
                <a:lstStyle/>
                <a:p>
                  <a:pPr algn="ctr"/>
                  <a:r>
                    <a:rPr lang="en-GB" sz="1400" dirty="0">
                      <a:solidFill>
                        <a:srgbClr val="000000"/>
                      </a:solidFill>
                    </a:rPr>
                    <a:t>*</a:t>
                  </a:r>
                </a:p>
              </p:txBody>
            </p:sp>
            <p:sp>
              <p:nvSpPr>
                <p:cNvPr id="355" name="TextBox 354">
                  <a:extLst>
                    <a:ext uri="{FF2B5EF4-FFF2-40B4-BE49-F238E27FC236}">
                      <a16:creationId xmlns:a16="http://schemas.microsoft.com/office/drawing/2014/main" id="{BCD8C1E3-BCEA-4018-0CF3-7A19606882B0}"/>
                    </a:ext>
                  </a:extLst>
                </p:cNvPr>
                <p:cNvSpPr txBox="1"/>
                <p:nvPr/>
              </p:nvSpPr>
              <p:spPr>
                <a:xfrm>
                  <a:off x="7199144" y="4367274"/>
                  <a:ext cx="274434" cy="307777"/>
                </a:xfrm>
                <a:prstGeom prst="rect">
                  <a:avLst/>
                </a:prstGeom>
                <a:noFill/>
              </p:spPr>
              <p:txBody>
                <a:bodyPr wrap="none" rtlCol="0">
                  <a:spAutoFit/>
                </a:bodyPr>
                <a:lstStyle/>
                <a:p>
                  <a:pPr algn="ctr"/>
                  <a:r>
                    <a:rPr lang="en-GB" sz="1400" dirty="0">
                      <a:solidFill>
                        <a:srgbClr val="000000"/>
                      </a:solidFill>
                    </a:rPr>
                    <a:t>*</a:t>
                  </a:r>
                </a:p>
              </p:txBody>
            </p:sp>
            <p:sp>
              <p:nvSpPr>
                <p:cNvPr id="356" name="TextBox 355">
                  <a:extLst>
                    <a:ext uri="{FF2B5EF4-FFF2-40B4-BE49-F238E27FC236}">
                      <a16:creationId xmlns:a16="http://schemas.microsoft.com/office/drawing/2014/main" id="{8B8A5679-85B3-DB86-2F60-EB9C86A57F55}"/>
                    </a:ext>
                  </a:extLst>
                </p:cNvPr>
                <p:cNvSpPr txBox="1"/>
                <p:nvPr/>
              </p:nvSpPr>
              <p:spPr>
                <a:xfrm>
                  <a:off x="6707796" y="4366431"/>
                  <a:ext cx="274434" cy="307777"/>
                </a:xfrm>
                <a:prstGeom prst="rect">
                  <a:avLst/>
                </a:prstGeom>
                <a:noFill/>
              </p:spPr>
              <p:txBody>
                <a:bodyPr wrap="none" rtlCol="0">
                  <a:spAutoFit/>
                </a:bodyPr>
                <a:lstStyle/>
                <a:p>
                  <a:pPr algn="ctr"/>
                  <a:r>
                    <a:rPr lang="en-GB" sz="1400" dirty="0">
                      <a:solidFill>
                        <a:srgbClr val="000000"/>
                      </a:solidFill>
                    </a:rPr>
                    <a:t>*</a:t>
                  </a:r>
                </a:p>
              </p:txBody>
            </p:sp>
          </p:grpSp>
          <p:sp>
            <p:nvSpPr>
              <p:cNvPr id="241" name="Rectangle 240">
                <a:extLst>
                  <a:ext uri="{FF2B5EF4-FFF2-40B4-BE49-F238E27FC236}">
                    <a16:creationId xmlns:a16="http://schemas.microsoft.com/office/drawing/2014/main" id="{B40B2704-39CD-A796-F22E-0C7567EB46EB}"/>
                  </a:ext>
                </a:extLst>
              </p:cNvPr>
              <p:cNvSpPr/>
              <p:nvPr/>
            </p:nvSpPr>
            <p:spPr>
              <a:xfrm>
                <a:off x="4117170" y="4700769"/>
                <a:ext cx="168275" cy="498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42" name="Rectangle 241">
                <a:extLst>
                  <a:ext uri="{FF2B5EF4-FFF2-40B4-BE49-F238E27FC236}">
                    <a16:creationId xmlns:a16="http://schemas.microsoft.com/office/drawing/2014/main" id="{4C6FFD93-4A5C-9E45-987C-97FC12F1B458}"/>
                  </a:ext>
                </a:extLst>
              </p:cNvPr>
              <p:cNvSpPr/>
              <p:nvPr/>
            </p:nvSpPr>
            <p:spPr>
              <a:xfrm>
                <a:off x="3920000" y="4540665"/>
                <a:ext cx="168275" cy="2068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243" name="Group 242">
                <a:extLst>
                  <a:ext uri="{FF2B5EF4-FFF2-40B4-BE49-F238E27FC236}">
                    <a16:creationId xmlns:a16="http://schemas.microsoft.com/office/drawing/2014/main" id="{242A63A9-B631-BCB7-FA64-8229A3DA9CC1}"/>
                  </a:ext>
                </a:extLst>
              </p:cNvPr>
              <p:cNvGrpSpPr/>
              <p:nvPr/>
            </p:nvGrpSpPr>
            <p:grpSpPr>
              <a:xfrm>
                <a:off x="3963858" y="4458115"/>
                <a:ext cx="80558" cy="165101"/>
                <a:chOff x="3743571" y="3308401"/>
                <a:chExt cx="80558" cy="722480"/>
              </a:xfrm>
            </p:grpSpPr>
            <p:cxnSp>
              <p:nvCxnSpPr>
                <p:cNvPr id="351" name="Straight Connector 350">
                  <a:extLst>
                    <a:ext uri="{FF2B5EF4-FFF2-40B4-BE49-F238E27FC236}">
                      <a16:creationId xmlns:a16="http://schemas.microsoft.com/office/drawing/2014/main" id="{C32499F2-EDB8-0880-1547-A2B0243D1556}"/>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351">
                  <a:extLst>
                    <a:ext uri="{FF2B5EF4-FFF2-40B4-BE49-F238E27FC236}">
                      <a16:creationId xmlns:a16="http://schemas.microsoft.com/office/drawing/2014/main" id="{9FFAC318-17A8-DF8E-7D93-8953A4C9EE3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a:extLst>
                    <a:ext uri="{FF2B5EF4-FFF2-40B4-BE49-F238E27FC236}">
                      <a16:creationId xmlns:a16="http://schemas.microsoft.com/office/drawing/2014/main" id="{0009927D-9F0D-CE36-1B49-8769F017A67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44" name="Rectangle 243">
                <a:extLst>
                  <a:ext uri="{FF2B5EF4-FFF2-40B4-BE49-F238E27FC236}">
                    <a16:creationId xmlns:a16="http://schemas.microsoft.com/office/drawing/2014/main" id="{4FC743C6-1FAD-E8BF-419D-93774AD5CB96}"/>
                  </a:ext>
                </a:extLst>
              </p:cNvPr>
              <p:cNvSpPr/>
              <p:nvPr/>
            </p:nvSpPr>
            <p:spPr>
              <a:xfrm>
                <a:off x="3129728" y="4729489"/>
                <a:ext cx="168275" cy="1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45" name="Rectangle 244">
                <a:extLst>
                  <a:ext uri="{FF2B5EF4-FFF2-40B4-BE49-F238E27FC236}">
                    <a16:creationId xmlns:a16="http://schemas.microsoft.com/office/drawing/2014/main" id="{2F96958D-B266-F15E-3C85-0F14557122C6}"/>
                  </a:ext>
                </a:extLst>
              </p:cNvPr>
              <p:cNvSpPr/>
              <p:nvPr/>
            </p:nvSpPr>
            <p:spPr>
              <a:xfrm>
                <a:off x="2932558" y="4558128"/>
                <a:ext cx="168275" cy="18936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246" name="Group 245">
                <a:extLst>
                  <a:ext uri="{FF2B5EF4-FFF2-40B4-BE49-F238E27FC236}">
                    <a16:creationId xmlns:a16="http://schemas.microsoft.com/office/drawing/2014/main" id="{945E3D7E-C1DE-1211-D198-B81A3E47EDB1}"/>
                  </a:ext>
                </a:extLst>
              </p:cNvPr>
              <p:cNvGrpSpPr/>
              <p:nvPr/>
            </p:nvGrpSpPr>
            <p:grpSpPr>
              <a:xfrm>
                <a:off x="2976416" y="4462264"/>
                <a:ext cx="80558" cy="189526"/>
                <a:chOff x="3743571" y="3308401"/>
                <a:chExt cx="80558" cy="722480"/>
              </a:xfrm>
            </p:grpSpPr>
            <p:cxnSp>
              <p:nvCxnSpPr>
                <p:cNvPr id="348" name="Straight Connector 347">
                  <a:extLst>
                    <a:ext uri="{FF2B5EF4-FFF2-40B4-BE49-F238E27FC236}">
                      <a16:creationId xmlns:a16="http://schemas.microsoft.com/office/drawing/2014/main" id="{94E17CA4-1D46-9A51-4AF5-1664E7FB459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a16="http://schemas.microsoft.com/office/drawing/2014/main" id="{375416D1-C4A2-942A-2E60-F140AEDE438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0" name="Straight Connector 349">
                  <a:extLst>
                    <a:ext uri="{FF2B5EF4-FFF2-40B4-BE49-F238E27FC236}">
                      <a16:creationId xmlns:a16="http://schemas.microsoft.com/office/drawing/2014/main" id="{ED05D872-0D56-C5FA-936B-E38B47A0D917}"/>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47" name="Rectangle 246">
                <a:extLst>
                  <a:ext uri="{FF2B5EF4-FFF2-40B4-BE49-F238E27FC236}">
                    <a16:creationId xmlns:a16="http://schemas.microsoft.com/office/drawing/2014/main" id="{1F712F3A-DD12-8AB6-4D7C-90B7E15F510A}"/>
                  </a:ext>
                </a:extLst>
              </p:cNvPr>
              <p:cNvSpPr/>
              <p:nvPr/>
            </p:nvSpPr>
            <p:spPr>
              <a:xfrm>
                <a:off x="3623449" y="4669253"/>
                <a:ext cx="168275" cy="7823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48" name="Rectangle 247">
                <a:extLst>
                  <a:ext uri="{FF2B5EF4-FFF2-40B4-BE49-F238E27FC236}">
                    <a16:creationId xmlns:a16="http://schemas.microsoft.com/office/drawing/2014/main" id="{7C670362-33CE-0504-D38B-19DF3B8868C5}"/>
                  </a:ext>
                </a:extLst>
              </p:cNvPr>
              <p:cNvSpPr/>
              <p:nvPr/>
            </p:nvSpPr>
            <p:spPr>
              <a:xfrm>
                <a:off x="3426279" y="4547015"/>
                <a:ext cx="168275" cy="20047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249" name="Group 248">
                <a:extLst>
                  <a:ext uri="{FF2B5EF4-FFF2-40B4-BE49-F238E27FC236}">
                    <a16:creationId xmlns:a16="http://schemas.microsoft.com/office/drawing/2014/main" id="{BE7E9CB2-67F7-51F6-F739-4DF3A824A7FF}"/>
                  </a:ext>
                </a:extLst>
              </p:cNvPr>
              <p:cNvGrpSpPr/>
              <p:nvPr/>
            </p:nvGrpSpPr>
            <p:grpSpPr>
              <a:xfrm>
                <a:off x="3470137" y="4462878"/>
                <a:ext cx="80558" cy="173037"/>
                <a:chOff x="3743571" y="3308401"/>
                <a:chExt cx="80558" cy="722480"/>
              </a:xfrm>
            </p:grpSpPr>
            <p:cxnSp>
              <p:nvCxnSpPr>
                <p:cNvPr id="345" name="Straight Connector 344">
                  <a:extLst>
                    <a:ext uri="{FF2B5EF4-FFF2-40B4-BE49-F238E27FC236}">
                      <a16:creationId xmlns:a16="http://schemas.microsoft.com/office/drawing/2014/main" id="{9815334C-A37E-45BA-C20C-0025F347507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a:extLst>
                    <a:ext uri="{FF2B5EF4-FFF2-40B4-BE49-F238E27FC236}">
                      <a16:creationId xmlns:a16="http://schemas.microsoft.com/office/drawing/2014/main" id="{8FAF691B-723E-52F1-2E1F-AC1E3D3A013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a:extLst>
                    <a:ext uri="{FF2B5EF4-FFF2-40B4-BE49-F238E27FC236}">
                      <a16:creationId xmlns:a16="http://schemas.microsoft.com/office/drawing/2014/main" id="{F6CCDFE9-2FD5-F06D-7A05-087AF4599266}"/>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50" name="Rectangle 249">
                <a:extLst>
                  <a:ext uri="{FF2B5EF4-FFF2-40B4-BE49-F238E27FC236}">
                    <a16:creationId xmlns:a16="http://schemas.microsoft.com/office/drawing/2014/main" id="{97440B69-E0EA-7519-9517-999B3187C941}"/>
                  </a:ext>
                </a:extLst>
              </p:cNvPr>
              <p:cNvSpPr/>
              <p:nvPr/>
            </p:nvSpPr>
            <p:spPr>
              <a:xfrm>
                <a:off x="1451395" y="3832640"/>
                <a:ext cx="168275" cy="91476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51" name="Rectangle 250">
                <a:extLst>
                  <a:ext uri="{FF2B5EF4-FFF2-40B4-BE49-F238E27FC236}">
                    <a16:creationId xmlns:a16="http://schemas.microsoft.com/office/drawing/2014/main" id="{6AE5A59B-7CB6-C536-EED2-88AB01AA49DF}"/>
                  </a:ext>
                </a:extLst>
              </p:cNvPr>
              <p:cNvSpPr/>
              <p:nvPr/>
            </p:nvSpPr>
            <p:spPr>
              <a:xfrm>
                <a:off x="1648565" y="4659728"/>
                <a:ext cx="168275" cy="8767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252" name="Group 251">
                <a:extLst>
                  <a:ext uri="{FF2B5EF4-FFF2-40B4-BE49-F238E27FC236}">
                    <a16:creationId xmlns:a16="http://schemas.microsoft.com/office/drawing/2014/main" id="{74E5104E-35BF-70E4-E2B6-FFD0C0CDEA42}"/>
                  </a:ext>
                </a:extLst>
              </p:cNvPr>
              <p:cNvGrpSpPr/>
              <p:nvPr/>
            </p:nvGrpSpPr>
            <p:grpSpPr>
              <a:xfrm>
                <a:off x="1495253" y="3496453"/>
                <a:ext cx="80558" cy="675911"/>
                <a:chOff x="3743571" y="3308401"/>
                <a:chExt cx="80558" cy="722480"/>
              </a:xfrm>
            </p:grpSpPr>
            <p:cxnSp>
              <p:nvCxnSpPr>
                <p:cNvPr id="342" name="Straight Connector 341">
                  <a:extLst>
                    <a:ext uri="{FF2B5EF4-FFF2-40B4-BE49-F238E27FC236}">
                      <a16:creationId xmlns:a16="http://schemas.microsoft.com/office/drawing/2014/main" id="{35B2CD73-3D7E-36F7-7031-6437AB7D49DA}"/>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3" name="Straight Connector 342">
                  <a:extLst>
                    <a:ext uri="{FF2B5EF4-FFF2-40B4-BE49-F238E27FC236}">
                      <a16:creationId xmlns:a16="http://schemas.microsoft.com/office/drawing/2014/main" id="{BB59C889-4063-6DCE-DB46-9931A8ADAA6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4" name="Straight Connector 343">
                  <a:extLst>
                    <a:ext uri="{FF2B5EF4-FFF2-40B4-BE49-F238E27FC236}">
                      <a16:creationId xmlns:a16="http://schemas.microsoft.com/office/drawing/2014/main" id="{2E85FE17-D83B-9BDD-43AE-3ED6ED46C88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53" name="Rectangle 252">
                <a:extLst>
                  <a:ext uri="{FF2B5EF4-FFF2-40B4-BE49-F238E27FC236}">
                    <a16:creationId xmlns:a16="http://schemas.microsoft.com/office/drawing/2014/main" id="{C9743A9F-6051-7C98-1AD0-63DB528E7599}"/>
                  </a:ext>
                </a:extLst>
              </p:cNvPr>
              <p:cNvSpPr/>
              <p:nvPr/>
            </p:nvSpPr>
            <p:spPr>
              <a:xfrm>
                <a:off x="2142286" y="4612465"/>
                <a:ext cx="168275" cy="1349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54" name="Rectangle 253">
                <a:extLst>
                  <a:ext uri="{FF2B5EF4-FFF2-40B4-BE49-F238E27FC236}">
                    <a16:creationId xmlns:a16="http://schemas.microsoft.com/office/drawing/2014/main" id="{166193E8-7D7E-7BC8-C2BB-99716E7DA295}"/>
                  </a:ext>
                </a:extLst>
              </p:cNvPr>
              <p:cNvSpPr/>
              <p:nvPr/>
            </p:nvSpPr>
            <p:spPr>
              <a:xfrm>
                <a:off x="1945116" y="4254915"/>
                <a:ext cx="168275" cy="49249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255" name="Group 254">
                <a:extLst>
                  <a:ext uri="{FF2B5EF4-FFF2-40B4-BE49-F238E27FC236}">
                    <a16:creationId xmlns:a16="http://schemas.microsoft.com/office/drawing/2014/main" id="{6EB5F640-4EEA-9377-5CB1-CD62BC01E5A8}"/>
                  </a:ext>
                </a:extLst>
              </p:cNvPr>
              <p:cNvGrpSpPr/>
              <p:nvPr/>
            </p:nvGrpSpPr>
            <p:grpSpPr>
              <a:xfrm>
                <a:off x="1988974" y="4126328"/>
                <a:ext cx="80558" cy="273050"/>
                <a:chOff x="3743571" y="3308401"/>
                <a:chExt cx="80558" cy="722480"/>
              </a:xfrm>
            </p:grpSpPr>
            <p:cxnSp>
              <p:nvCxnSpPr>
                <p:cNvPr id="339" name="Straight Connector 338">
                  <a:extLst>
                    <a:ext uri="{FF2B5EF4-FFF2-40B4-BE49-F238E27FC236}">
                      <a16:creationId xmlns:a16="http://schemas.microsoft.com/office/drawing/2014/main" id="{A768F1D3-08B0-8B21-54A7-523E93998B9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a:extLst>
                    <a:ext uri="{FF2B5EF4-FFF2-40B4-BE49-F238E27FC236}">
                      <a16:creationId xmlns:a16="http://schemas.microsoft.com/office/drawing/2014/main" id="{E17515F1-29AD-943F-6213-FD6B3FAFC24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a:extLst>
                    <a:ext uri="{FF2B5EF4-FFF2-40B4-BE49-F238E27FC236}">
                      <a16:creationId xmlns:a16="http://schemas.microsoft.com/office/drawing/2014/main" id="{ECC51B39-DFD8-DDFA-B58A-35216C5DABF4}"/>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56" name="Rectangle 255">
                <a:extLst>
                  <a:ext uri="{FF2B5EF4-FFF2-40B4-BE49-F238E27FC236}">
                    <a16:creationId xmlns:a16="http://schemas.microsoft.com/office/drawing/2014/main" id="{50E99E3C-13BE-10A3-BBE0-32E4BD3F0130}"/>
                  </a:ext>
                </a:extLst>
              </p:cNvPr>
              <p:cNvSpPr/>
              <p:nvPr/>
            </p:nvSpPr>
            <p:spPr>
              <a:xfrm>
                <a:off x="2438837" y="4083465"/>
                <a:ext cx="168275" cy="6639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57" name="Rectangle 256">
                <a:extLst>
                  <a:ext uri="{FF2B5EF4-FFF2-40B4-BE49-F238E27FC236}">
                    <a16:creationId xmlns:a16="http://schemas.microsoft.com/office/drawing/2014/main" id="{D1530727-C931-CDC2-116E-CF32748E56FA}"/>
                  </a:ext>
                </a:extLst>
              </p:cNvPr>
              <p:cNvSpPr/>
              <p:nvPr/>
            </p:nvSpPr>
            <p:spPr>
              <a:xfrm>
                <a:off x="2636007" y="4596227"/>
                <a:ext cx="168275" cy="15117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258" name="Group 257">
                <a:extLst>
                  <a:ext uri="{FF2B5EF4-FFF2-40B4-BE49-F238E27FC236}">
                    <a16:creationId xmlns:a16="http://schemas.microsoft.com/office/drawing/2014/main" id="{691FDCCE-D22E-85DE-74C3-1BC5E61E5721}"/>
                  </a:ext>
                </a:extLst>
              </p:cNvPr>
              <p:cNvGrpSpPr/>
              <p:nvPr/>
            </p:nvGrpSpPr>
            <p:grpSpPr>
              <a:xfrm>
                <a:off x="2482695" y="3912014"/>
                <a:ext cx="80558" cy="354013"/>
                <a:chOff x="3743571" y="3308401"/>
                <a:chExt cx="80558" cy="722480"/>
              </a:xfrm>
            </p:grpSpPr>
            <p:cxnSp>
              <p:nvCxnSpPr>
                <p:cNvPr id="336" name="Straight Connector 335">
                  <a:extLst>
                    <a:ext uri="{FF2B5EF4-FFF2-40B4-BE49-F238E27FC236}">
                      <a16:creationId xmlns:a16="http://schemas.microsoft.com/office/drawing/2014/main" id="{526CC906-8FFC-F0C5-E335-758F982F4A98}"/>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a:extLst>
                    <a:ext uri="{FF2B5EF4-FFF2-40B4-BE49-F238E27FC236}">
                      <a16:creationId xmlns:a16="http://schemas.microsoft.com/office/drawing/2014/main" id="{F94493FA-5E50-90E2-1853-A917B4553A4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38" name="Straight Connector 337">
                  <a:extLst>
                    <a:ext uri="{FF2B5EF4-FFF2-40B4-BE49-F238E27FC236}">
                      <a16:creationId xmlns:a16="http://schemas.microsoft.com/office/drawing/2014/main" id="{AE69A040-AE1F-BAC9-BAF9-B0385F66601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59" name="Group 258">
                <a:extLst>
                  <a:ext uri="{FF2B5EF4-FFF2-40B4-BE49-F238E27FC236}">
                    <a16:creationId xmlns:a16="http://schemas.microsoft.com/office/drawing/2014/main" id="{CD4CB9F9-7FFE-463F-428C-05A2D49748D5}"/>
                  </a:ext>
                </a:extLst>
              </p:cNvPr>
              <p:cNvGrpSpPr/>
              <p:nvPr/>
            </p:nvGrpSpPr>
            <p:grpSpPr>
              <a:xfrm>
                <a:off x="1408670" y="3276550"/>
                <a:ext cx="1256194" cy="934736"/>
                <a:chOff x="5230043" y="3342810"/>
                <a:chExt cx="1256194" cy="934736"/>
              </a:xfrm>
            </p:grpSpPr>
            <p:sp>
              <p:nvSpPr>
                <p:cNvPr id="333" name="TextBox 332">
                  <a:extLst>
                    <a:ext uri="{FF2B5EF4-FFF2-40B4-BE49-F238E27FC236}">
                      <a16:creationId xmlns:a16="http://schemas.microsoft.com/office/drawing/2014/main" id="{B646CBE4-C932-8342-7E76-BAD9E0F680E5}"/>
                    </a:ext>
                  </a:extLst>
                </p:cNvPr>
                <p:cNvSpPr txBox="1"/>
                <p:nvPr/>
              </p:nvSpPr>
              <p:spPr>
                <a:xfrm>
                  <a:off x="6211803" y="3751448"/>
                  <a:ext cx="274434" cy="307777"/>
                </a:xfrm>
                <a:prstGeom prst="rect">
                  <a:avLst/>
                </a:prstGeom>
                <a:noFill/>
              </p:spPr>
              <p:txBody>
                <a:bodyPr wrap="none" rtlCol="0">
                  <a:spAutoFit/>
                </a:bodyPr>
                <a:lstStyle/>
                <a:p>
                  <a:pPr algn="ctr"/>
                  <a:r>
                    <a:rPr lang="en-GB" sz="1400" dirty="0">
                      <a:solidFill>
                        <a:srgbClr val="000000"/>
                      </a:solidFill>
                    </a:rPr>
                    <a:t>*</a:t>
                  </a:r>
                </a:p>
              </p:txBody>
            </p:sp>
            <p:sp>
              <p:nvSpPr>
                <p:cNvPr id="334" name="TextBox 333">
                  <a:extLst>
                    <a:ext uri="{FF2B5EF4-FFF2-40B4-BE49-F238E27FC236}">
                      <a16:creationId xmlns:a16="http://schemas.microsoft.com/office/drawing/2014/main" id="{4D04D634-9892-CA7D-3D43-C04852C862F9}"/>
                    </a:ext>
                  </a:extLst>
                </p:cNvPr>
                <p:cNvSpPr txBox="1"/>
                <p:nvPr/>
              </p:nvSpPr>
              <p:spPr>
                <a:xfrm>
                  <a:off x="5230043" y="3342810"/>
                  <a:ext cx="274435" cy="307777"/>
                </a:xfrm>
                <a:prstGeom prst="rect">
                  <a:avLst/>
                </a:prstGeom>
                <a:noFill/>
              </p:spPr>
              <p:txBody>
                <a:bodyPr wrap="none" rtlCol="0">
                  <a:spAutoFit/>
                </a:bodyPr>
                <a:lstStyle/>
                <a:p>
                  <a:pPr algn="ctr"/>
                  <a:r>
                    <a:rPr lang="en-GB" sz="1400" dirty="0">
                      <a:solidFill>
                        <a:srgbClr val="000000"/>
                      </a:solidFill>
                    </a:rPr>
                    <a:t>*</a:t>
                  </a:r>
                </a:p>
              </p:txBody>
            </p:sp>
            <p:sp>
              <p:nvSpPr>
                <p:cNvPr id="335" name="TextBox 334">
                  <a:extLst>
                    <a:ext uri="{FF2B5EF4-FFF2-40B4-BE49-F238E27FC236}">
                      <a16:creationId xmlns:a16="http://schemas.microsoft.com/office/drawing/2014/main" id="{7418FFBD-4EEB-7875-45FC-F0BC95925119}"/>
                    </a:ext>
                  </a:extLst>
                </p:cNvPr>
                <p:cNvSpPr txBox="1"/>
                <p:nvPr/>
              </p:nvSpPr>
              <p:spPr>
                <a:xfrm>
                  <a:off x="5726082" y="3969769"/>
                  <a:ext cx="274434" cy="307777"/>
                </a:xfrm>
                <a:prstGeom prst="rect">
                  <a:avLst/>
                </a:prstGeom>
                <a:noFill/>
              </p:spPr>
              <p:txBody>
                <a:bodyPr wrap="none" rtlCol="0">
                  <a:spAutoFit/>
                </a:bodyPr>
                <a:lstStyle/>
                <a:p>
                  <a:pPr algn="ctr"/>
                  <a:r>
                    <a:rPr lang="en-GB" sz="1400" dirty="0">
                      <a:solidFill>
                        <a:srgbClr val="000000"/>
                      </a:solidFill>
                    </a:rPr>
                    <a:t>*</a:t>
                  </a:r>
                </a:p>
              </p:txBody>
            </p:sp>
          </p:grpSp>
          <p:grpSp>
            <p:nvGrpSpPr>
              <p:cNvPr id="260" name="Group 259">
                <a:extLst>
                  <a:ext uri="{FF2B5EF4-FFF2-40B4-BE49-F238E27FC236}">
                    <a16:creationId xmlns:a16="http://schemas.microsoft.com/office/drawing/2014/main" id="{592EE53D-5AA0-2710-B561-5CA64A092CD7}"/>
                  </a:ext>
                </a:extLst>
              </p:cNvPr>
              <p:cNvGrpSpPr/>
              <p:nvPr/>
            </p:nvGrpSpPr>
            <p:grpSpPr>
              <a:xfrm>
                <a:off x="842895" y="3108091"/>
                <a:ext cx="3514145" cy="2590376"/>
                <a:chOff x="4664268" y="3174351"/>
                <a:chExt cx="3514145" cy="2590376"/>
              </a:xfrm>
            </p:grpSpPr>
            <p:grpSp>
              <p:nvGrpSpPr>
                <p:cNvPr id="301" name="Group 300">
                  <a:extLst>
                    <a:ext uri="{FF2B5EF4-FFF2-40B4-BE49-F238E27FC236}">
                      <a16:creationId xmlns:a16="http://schemas.microsoft.com/office/drawing/2014/main" id="{57A7C0B4-E2AD-306A-05DD-C822BB7AF531}"/>
                    </a:ext>
                  </a:extLst>
                </p:cNvPr>
                <p:cNvGrpSpPr/>
                <p:nvPr/>
              </p:nvGrpSpPr>
              <p:grpSpPr>
                <a:xfrm>
                  <a:off x="5090468" y="4813660"/>
                  <a:ext cx="1599326" cy="951067"/>
                  <a:chOff x="5090468" y="4813660"/>
                  <a:chExt cx="1599326" cy="951067"/>
                </a:xfrm>
              </p:grpSpPr>
              <p:grpSp>
                <p:nvGrpSpPr>
                  <p:cNvPr id="324" name="Group 323">
                    <a:extLst>
                      <a:ext uri="{FF2B5EF4-FFF2-40B4-BE49-F238E27FC236}">
                        <a16:creationId xmlns:a16="http://schemas.microsoft.com/office/drawing/2014/main" id="{5F29533F-01A8-B763-83DA-A6881CBC522F}"/>
                      </a:ext>
                    </a:extLst>
                  </p:cNvPr>
                  <p:cNvGrpSpPr/>
                  <p:nvPr/>
                </p:nvGrpSpPr>
                <p:grpSpPr>
                  <a:xfrm>
                    <a:off x="5197705" y="4813660"/>
                    <a:ext cx="1487517" cy="731430"/>
                    <a:chOff x="5201863" y="5720993"/>
                    <a:chExt cx="2645986" cy="776131"/>
                  </a:xfrm>
                </p:grpSpPr>
                <p:sp>
                  <p:nvSpPr>
                    <p:cNvPr id="330" name="Round Same Side Corner Rectangle 218">
                      <a:extLst>
                        <a:ext uri="{FF2B5EF4-FFF2-40B4-BE49-F238E27FC236}">
                          <a16:creationId xmlns:a16="http://schemas.microsoft.com/office/drawing/2014/main" id="{19253763-BEC8-6EB6-4034-7EA39E5F9B8B}"/>
                        </a:ext>
                      </a:extLst>
                    </p:cNvPr>
                    <p:cNvSpPr/>
                    <p:nvPr/>
                  </p:nvSpPr>
                  <p:spPr>
                    <a:xfrm rot="10800000">
                      <a:off x="5201863" y="5720996"/>
                      <a:ext cx="897017" cy="776124"/>
                    </a:xfrm>
                    <a:prstGeom prst="round1Rect">
                      <a:avLst>
                        <a:gd name="adj" fmla="val 14372"/>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algn="ctr"/>
                      <a:endParaRPr lang="en-GB" sz="900" b="1" dirty="0">
                        <a:solidFill>
                          <a:srgbClr val="272727"/>
                        </a:solidFill>
                      </a:endParaRPr>
                    </a:p>
                  </p:txBody>
                </p:sp>
                <p:sp>
                  <p:nvSpPr>
                    <p:cNvPr id="331" name="Round Same Side Corner Rectangle 218">
                      <a:extLst>
                        <a:ext uri="{FF2B5EF4-FFF2-40B4-BE49-F238E27FC236}">
                          <a16:creationId xmlns:a16="http://schemas.microsoft.com/office/drawing/2014/main" id="{FF483670-2405-5F36-3670-73D4A4967CEB}"/>
                        </a:ext>
                      </a:extLst>
                    </p:cNvPr>
                    <p:cNvSpPr/>
                    <p:nvPr/>
                  </p:nvSpPr>
                  <p:spPr>
                    <a:xfrm rot="10800000" flipH="1">
                      <a:off x="6980059" y="5720993"/>
                      <a:ext cx="867790" cy="776123"/>
                    </a:xfrm>
                    <a:prstGeom prst="round1Rect">
                      <a:avLst>
                        <a:gd name="adj" fmla="val 13225"/>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algn="ctr"/>
                      <a:endParaRPr lang="en-GB" sz="900" b="1" dirty="0">
                        <a:solidFill>
                          <a:srgbClr val="272727"/>
                        </a:solidFill>
                      </a:endParaRPr>
                    </a:p>
                  </p:txBody>
                </p:sp>
                <p:sp>
                  <p:nvSpPr>
                    <p:cNvPr id="332" name="Round Same Side Corner Rectangle 218">
                      <a:extLst>
                        <a:ext uri="{FF2B5EF4-FFF2-40B4-BE49-F238E27FC236}">
                          <a16:creationId xmlns:a16="http://schemas.microsoft.com/office/drawing/2014/main" id="{D7582896-1155-CE25-A561-20ED2FFD5F83}"/>
                        </a:ext>
                      </a:extLst>
                    </p:cNvPr>
                    <p:cNvSpPr/>
                    <p:nvPr/>
                  </p:nvSpPr>
                  <p:spPr>
                    <a:xfrm>
                      <a:off x="6096776" y="5721000"/>
                      <a:ext cx="885704" cy="776124"/>
                    </a:xfrm>
                    <a:prstGeom prst="round2SameRect">
                      <a:avLst>
                        <a:gd name="adj1" fmla="val 0"/>
                        <a:gd name="adj2" fmla="val 0"/>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lstStyle/>
                    <a:p>
                      <a:pPr algn="ctr"/>
                      <a:endParaRPr lang="en-GB" sz="900" b="1" dirty="0">
                        <a:solidFill>
                          <a:srgbClr val="272727"/>
                        </a:solidFill>
                      </a:endParaRPr>
                    </a:p>
                  </p:txBody>
                </p:sp>
              </p:grpSp>
              <p:grpSp>
                <p:nvGrpSpPr>
                  <p:cNvPr id="325" name="Group 324">
                    <a:extLst>
                      <a:ext uri="{FF2B5EF4-FFF2-40B4-BE49-F238E27FC236}">
                        <a16:creationId xmlns:a16="http://schemas.microsoft.com/office/drawing/2014/main" id="{7BDA800F-A25C-F288-1FBB-2085C405323D}"/>
                      </a:ext>
                    </a:extLst>
                  </p:cNvPr>
                  <p:cNvGrpSpPr/>
                  <p:nvPr/>
                </p:nvGrpSpPr>
                <p:grpSpPr>
                  <a:xfrm>
                    <a:off x="5090468" y="5154879"/>
                    <a:ext cx="1599326" cy="609848"/>
                    <a:chOff x="1782952" y="5137962"/>
                    <a:chExt cx="1337477" cy="609848"/>
                  </a:xfrm>
                </p:grpSpPr>
                <p:sp>
                  <p:nvSpPr>
                    <p:cNvPr id="326" name="TextBox 325">
                      <a:extLst>
                        <a:ext uri="{FF2B5EF4-FFF2-40B4-BE49-F238E27FC236}">
                          <a16:creationId xmlns:a16="http://schemas.microsoft.com/office/drawing/2014/main" id="{34409804-D523-4FA3-4728-10EE12242951}"/>
                        </a:ext>
                      </a:extLst>
                    </p:cNvPr>
                    <p:cNvSpPr txBox="1"/>
                    <p:nvPr/>
                  </p:nvSpPr>
                  <p:spPr>
                    <a:xfrm>
                      <a:off x="1869246" y="5572377"/>
                      <a:ext cx="1251183" cy="175433"/>
                    </a:xfrm>
                    <a:prstGeom prst="rect">
                      <a:avLst/>
                    </a:prstGeom>
                    <a:noFill/>
                  </p:spPr>
                  <p:txBody>
                    <a:bodyPr wrap="square" lIns="36000" tIns="0" rIns="36000" bIns="0" rtlCol="0">
                      <a:spAutoFit/>
                    </a:bodyPr>
                    <a:lstStyle/>
                    <a:p>
                      <a:pPr algn="ctr">
                        <a:lnSpc>
                          <a:spcPct val="95000"/>
                        </a:lnSpc>
                      </a:pPr>
                      <a:r>
                        <a:rPr lang="en-GB" sz="1200" b="1" dirty="0">
                          <a:solidFill>
                            <a:srgbClr val="000000"/>
                          </a:solidFill>
                          <a:latin typeface="+mj-lt"/>
                        </a:rPr>
                        <a:t>Spine</a:t>
                      </a:r>
                    </a:p>
                  </p:txBody>
                </p:sp>
                <p:sp>
                  <p:nvSpPr>
                    <p:cNvPr id="327" name="TextBox 326">
                      <a:extLst>
                        <a:ext uri="{FF2B5EF4-FFF2-40B4-BE49-F238E27FC236}">
                          <a16:creationId xmlns:a16="http://schemas.microsoft.com/office/drawing/2014/main" id="{BD6718EC-8A50-037F-6D8F-637D84F71E33}"/>
                        </a:ext>
                      </a:extLst>
                    </p:cNvPr>
                    <p:cNvSpPr txBox="1"/>
                    <p:nvPr/>
                  </p:nvSpPr>
                  <p:spPr>
                    <a:xfrm rot="18900000">
                      <a:off x="2722687" y="5137962"/>
                      <a:ext cx="379852" cy="146194"/>
                    </a:xfrm>
                    <a:prstGeom prst="rect">
                      <a:avLst/>
                    </a:prstGeom>
                    <a:noFill/>
                  </p:spPr>
                  <p:txBody>
                    <a:bodyPr wrap="none" lIns="36000" tIns="0" rIns="36000" bIns="0" rtlCol="0">
                      <a:spAutoFit/>
                    </a:bodyPr>
                    <a:lstStyle/>
                    <a:p>
                      <a:pPr algn="r">
                        <a:lnSpc>
                          <a:spcPct val="95000"/>
                        </a:lnSpc>
                      </a:pPr>
                      <a:r>
                        <a:rPr lang="en-GB" sz="1000" spc="-20" dirty="0">
                          <a:solidFill>
                            <a:srgbClr val="000000"/>
                          </a:solidFill>
                        </a:rPr>
                        <a:t>Whole</a:t>
                      </a:r>
                    </a:p>
                  </p:txBody>
                </p:sp>
                <p:sp>
                  <p:nvSpPr>
                    <p:cNvPr id="328" name="TextBox 327">
                      <a:extLst>
                        <a:ext uri="{FF2B5EF4-FFF2-40B4-BE49-F238E27FC236}">
                          <a16:creationId xmlns:a16="http://schemas.microsoft.com/office/drawing/2014/main" id="{F0B90670-09ED-7EA9-1D4D-5F044394F14D}"/>
                        </a:ext>
                      </a:extLst>
                    </p:cNvPr>
                    <p:cNvSpPr txBox="1"/>
                    <p:nvPr/>
                  </p:nvSpPr>
                  <p:spPr>
                    <a:xfrm rot="18900000">
                      <a:off x="2215122" y="5198038"/>
                      <a:ext cx="572890" cy="146194"/>
                    </a:xfrm>
                    <a:prstGeom prst="rect">
                      <a:avLst/>
                    </a:prstGeom>
                    <a:noFill/>
                  </p:spPr>
                  <p:txBody>
                    <a:bodyPr wrap="none" lIns="36000" tIns="0" rIns="36000" bIns="0" rtlCol="0">
                      <a:spAutoFit/>
                    </a:bodyPr>
                    <a:lstStyle/>
                    <a:p>
                      <a:pPr algn="r">
                        <a:lnSpc>
                          <a:spcPct val="95000"/>
                        </a:lnSpc>
                      </a:pPr>
                      <a:r>
                        <a:rPr lang="en-GB" sz="1000" spc="-20" dirty="0">
                          <a:solidFill>
                            <a:srgbClr val="000000"/>
                          </a:solidFill>
                        </a:rPr>
                        <a:t>Peripheral</a:t>
                      </a:r>
                    </a:p>
                  </p:txBody>
                </p:sp>
                <p:sp>
                  <p:nvSpPr>
                    <p:cNvPr id="329" name="TextBox 328">
                      <a:extLst>
                        <a:ext uri="{FF2B5EF4-FFF2-40B4-BE49-F238E27FC236}">
                          <a16:creationId xmlns:a16="http://schemas.microsoft.com/office/drawing/2014/main" id="{92E9894E-6D2A-C40F-A877-646838E6E8FF}"/>
                        </a:ext>
                      </a:extLst>
                    </p:cNvPr>
                    <p:cNvSpPr txBox="1"/>
                    <p:nvPr/>
                  </p:nvSpPr>
                  <p:spPr>
                    <a:xfrm rot="18900000">
                      <a:off x="1782952" y="5204839"/>
                      <a:ext cx="615788" cy="146194"/>
                    </a:xfrm>
                    <a:prstGeom prst="rect">
                      <a:avLst/>
                    </a:prstGeom>
                    <a:noFill/>
                  </p:spPr>
                  <p:txBody>
                    <a:bodyPr wrap="none" lIns="36000" tIns="0" rIns="36000" bIns="0" rtlCol="0">
                      <a:spAutoFit/>
                    </a:bodyPr>
                    <a:lstStyle/>
                    <a:p>
                      <a:pPr algn="r">
                        <a:lnSpc>
                          <a:spcPct val="95000"/>
                        </a:lnSpc>
                      </a:pPr>
                      <a:r>
                        <a:rPr lang="en-GB" sz="1000" spc="-40" dirty="0">
                          <a:solidFill>
                            <a:srgbClr val="000000"/>
                          </a:solidFill>
                        </a:rPr>
                        <a:t>Trabecular</a:t>
                      </a:r>
                    </a:p>
                  </p:txBody>
                </p:sp>
              </p:grpSp>
            </p:grpSp>
            <p:grpSp>
              <p:nvGrpSpPr>
                <p:cNvPr id="302" name="Group 301">
                  <a:extLst>
                    <a:ext uri="{FF2B5EF4-FFF2-40B4-BE49-F238E27FC236}">
                      <a16:creationId xmlns:a16="http://schemas.microsoft.com/office/drawing/2014/main" id="{B1718BA8-88AF-8F43-5334-EFBD2BD8D2C6}"/>
                    </a:ext>
                  </a:extLst>
                </p:cNvPr>
                <p:cNvGrpSpPr/>
                <p:nvPr/>
              </p:nvGrpSpPr>
              <p:grpSpPr>
                <a:xfrm>
                  <a:off x="6578240" y="4813660"/>
                  <a:ext cx="1600173" cy="951067"/>
                  <a:chOff x="6578240" y="4813660"/>
                  <a:chExt cx="1600173" cy="951067"/>
                </a:xfrm>
              </p:grpSpPr>
              <p:grpSp>
                <p:nvGrpSpPr>
                  <p:cNvPr id="315" name="Group 314">
                    <a:extLst>
                      <a:ext uri="{FF2B5EF4-FFF2-40B4-BE49-F238E27FC236}">
                        <a16:creationId xmlns:a16="http://schemas.microsoft.com/office/drawing/2014/main" id="{672DBDCA-4A70-2DF1-A0C1-948206064D04}"/>
                      </a:ext>
                    </a:extLst>
                  </p:cNvPr>
                  <p:cNvGrpSpPr/>
                  <p:nvPr/>
                </p:nvGrpSpPr>
                <p:grpSpPr>
                  <a:xfrm>
                    <a:off x="6696561" y="4813660"/>
                    <a:ext cx="1481852" cy="731430"/>
                    <a:chOff x="5201861" y="5720993"/>
                    <a:chExt cx="2651476" cy="776131"/>
                  </a:xfrm>
                </p:grpSpPr>
                <p:sp>
                  <p:nvSpPr>
                    <p:cNvPr id="321" name="Round Same Side Corner Rectangle 218">
                      <a:extLst>
                        <a:ext uri="{FF2B5EF4-FFF2-40B4-BE49-F238E27FC236}">
                          <a16:creationId xmlns:a16="http://schemas.microsoft.com/office/drawing/2014/main" id="{DAAEAEA9-3DD5-CF14-F112-9A154E743C9E}"/>
                        </a:ext>
                      </a:extLst>
                    </p:cNvPr>
                    <p:cNvSpPr/>
                    <p:nvPr/>
                  </p:nvSpPr>
                  <p:spPr>
                    <a:xfrm rot="10800000" flipH="1">
                      <a:off x="6956580" y="5720993"/>
                      <a:ext cx="896757" cy="776123"/>
                    </a:xfrm>
                    <a:prstGeom prst="round1Rect">
                      <a:avLst>
                        <a:gd name="adj" fmla="val 13225"/>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algn="ctr"/>
                      <a:endParaRPr lang="en-GB" sz="900" b="1" dirty="0">
                        <a:solidFill>
                          <a:srgbClr val="272727"/>
                        </a:solidFill>
                      </a:endParaRPr>
                    </a:p>
                  </p:txBody>
                </p:sp>
                <p:sp>
                  <p:nvSpPr>
                    <p:cNvPr id="322" name="Round Same Side Corner Rectangle 218">
                      <a:extLst>
                        <a:ext uri="{FF2B5EF4-FFF2-40B4-BE49-F238E27FC236}">
                          <a16:creationId xmlns:a16="http://schemas.microsoft.com/office/drawing/2014/main" id="{A044DFD7-78D9-5762-FAF3-98A171F858B3}"/>
                        </a:ext>
                      </a:extLst>
                    </p:cNvPr>
                    <p:cNvSpPr/>
                    <p:nvPr/>
                  </p:nvSpPr>
                  <p:spPr>
                    <a:xfrm>
                      <a:off x="6074629" y="5721000"/>
                      <a:ext cx="883262" cy="776124"/>
                    </a:xfrm>
                    <a:prstGeom prst="round2SameRect">
                      <a:avLst>
                        <a:gd name="adj1" fmla="val 0"/>
                        <a:gd name="adj2" fmla="val 0"/>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lstStyle/>
                    <a:p>
                      <a:pPr algn="ctr"/>
                      <a:endParaRPr lang="en-GB" sz="900" b="1" dirty="0">
                        <a:solidFill>
                          <a:srgbClr val="272727"/>
                        </a:solidFill>
                      </a:endParaRPr>
                    </a:p>
                  </p:txBody>
                </p:sp>
                <p:sp>
                  <p:nvSpPr>
                    <p:cNvPr id="323" name="Round Same Side Corner Rectangle 218">
                      <a:extLst>
                        <a:ext uri="{FF2B5EF4-FFF2-40B4-BE49-F238E27FC236}">
                          <a16:creationId xmlns:a16="http://schemas.microsoft.com/office/drawing/2014/main" id="{43109CFB-006B-5FE4-FD0D-A2EA1E75E6DD}"/>
                        </a:ext>
                      </a:extLst>
                    </p:cNvPr>
                    <p:cNvSpPr/>
                    <p:nvPr/>
                  </p:nvSpPr>
                  <p:spPr>
                    <a:xfrm rot="10800000">
                      <a:off x="5201861" y="5720996"/>
                      <a:ext cx="874006" cy="776124"/>
                    </a:xfrm>
                    <a:prstGeom prst="round1Rect">
                      <a:avLst>
                        <a:gd name="adj" fmla="val 14372"/>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algn="ctr"/>
                      <a:endParaRPr lang="en-GB" sz="900" b="1" dirty="0">
                        <a:solidFill>
                          <a:srgbClr val="272727"/>
                        </a:solidFill>
                      </a:endParaRPr>
                    </a:p>
                  </p:txBody>
                </p:sp>
              </p:grpSp>
              <p:grpSp>
                <p:nvGrpSpPr>
                  <p:cNvPr id="316" name="Group 315">
                    <a:extLst>
                      <a:ext uri="{FF2B5EF4-FFF2-40B4-BE49-F238E27FC236}">
                        <a16:creationId xmlns:a16="http://schemas.microsoft.com/office/drawing/2014/main" id="{915C2D04-F339-EE31-C255-97234C22A991}"/>
                      </a:ext>
                    </a:extLst>
                  </p:cNvPr>
                  <p:cNvGrpSpPr/>
                  <p:nvPr/>
                </p:nvGrpSpPr>
                <p:grpSpPr>
                  <a:xfrm>
                    <a:off x="6578240" y="5154880"/>
                    <a:ext cx="1598972" cy="609847"/>
                    <a:chOff x="1776550" y="5137963"/>
                    <a:chExt cx="1337177" cy="609847"/>
                  </a:xfrm>
                </p:grpSpPr>
                <p:sp>
                  <p:nvSpPr>
                    <p:cNvPr id="317" name="TextBox 316">
                      <a:extLst>
                        <a:ext uri="{FF2B5EF4-FFF2-40B4-BE49-F238E27FC236}">
                          <a16:creationId xmlns:a16="http://schemas.microsoft.com/office/drawing/2014/main" id="{9AB18E03-4B6B-208E-B245-667D1A2D2DF9}"/>
                        </a:ext>
                      </a:extLst>
                    </p:cNvPr>
                    <p:cNvSpPr txBox="1"/>
                    <p:nvPr/>
                  </p:nvSpPr>
                  <p:spPr>
                    <a:xfrm>
                      <a:off x="1869839" y="5572377"/>
                      <a:ext cx="1243888" cy="175433"/>
                    </a:xfrm>
                    <a:prstGeom prst="rect">
                      <a:avLst/>
                    </a:prstGeom>
                    <a:noFill/>
                  </p:spPr>
                  <p:txBody>
                    <a:bodyPr wrap="square" lIns="36000" tIns="0" rIns="36000" bIns="0" rtlCol="0">
                      <a:spAutoFit/>
                    </a:bodyPr>
                    <a:lstStyle/>
                    <a:p>
                      <a:pPr algn="ctr">
                        <a:lnSpc>
                          <a:spcPct val="95000"/>
                        </a:lnSpc>
                      </a:pPr>
                      <a:r>
                        <a:rPr lang="en-GB" sz="1200" b="1" dirty="0">
                          <a:solidFill>
                            <a:srgbClr val="000000"/>
                          </a:solidFill>
                          <a:latin typeface="+mj-lt"/>
                        </a:rPr>
                        <a:t>Hip</a:t>
                      </a:r>
                    </a:p>
                  </p:txBody>
                </p:sp>
                <p:sp>
                  <p:nvSpPr>
                    <p:cNvPr id="318" name="TextBox 317">
                      <a:extLst>
                        <a:ext uri="{FF2B5EF4-FFF2-40B4-BE49-F238E27FC236}">
                          <a16:creationId xmlns:a16="http://schemas.microsoft.com/office/drawing/2014/main" id="{9BF6C4E0-603A-1693-8C5C-9BF069CCA9CC}"/>
                        </a:ext>
                      </a:extLst>
                    </p:cNvPr>
                    <p:cNvSpPr txBox="1"/>
                    <p:nvPr/>
                  </p:nvSpPr>
                  <p:spPr>
                    <a:xfrm rot="18900000">
                      <a:off x="2715241" y="5137963"/>
                      <a:ext cx="379851" cy="146194"/>
                    </a:xfrm>
                    <a:prstGeom prst="rect">
                      <a:avLst/>
                    </a:prstGeom>
                    <a:noFill/>
                  </p:spPr>
                  <p:txBody>
                    <a:bodyPr wrap="none" lIns="36000" tIns="0" rIns="36000" bIns="0" rtlCol="0">
                      <a:spAutoFit/>
                    </a:bodyPr>
                    <a:lstStyle/>
                    <a:p>
                      <a:pPr algn="r">
                        <a:lnSpc>
                          <a:spcPct val="95000"/>
                        </a:lnSpc>
                      </a:pPr>
                      <a:r>
                        <a:rPr lang="en-GB" sz="1000" spc="-20" dirty="0">
                          <a:solidFill>
                            <a:srgbClr val="000000"/>
                          </a:solidFill>
                        </a:rPr>
                        <a:t>Whole</a:t>
                      </a:r>
                    </a:p>
                  </p:txBody>
                </p:sp>
                <p:sp>
                  <p:nvSpPr>
                    <p:cNvPr id="319" name="TextBox 318">
                      <a:extLst>
                        <a:ext uri="{FF2B5EF4-FFF2-40B4-BE49-F238E27FC236}">
                          <a16:creationId xmlns:a16="http://schemas.microsoft.com/office/drawing/2014/main" id="{AD78598E-A1CC-4690-F526-CD8249FAF6F0}"/>
                        </a:ext>
                      </a:extLst>
                    </p:cNvPr>
                    <p:cNvSpPr txBox="1"/>
                    <p:nvPr/>
                  </p:nvSpPr>
                  <p:spPr>
                    <a:xfrm rot="18900000">
                      <a:off x="2203373" y="5198038"/>
                      <a:ext cx="572889" cy="146194"/>
                    </a:xfrm>
                    <a:prstGeom prst="rect">
                      <a:avLst/>
                    </a:prstGeom>
                    <a:noFill/>
                  </p:spPr>
                  <p:txBody>
                    <a:bodyPr wrap="none" lIns="36000" tIns="0" rIns="36000" bIns="0" rtlCol="0">
                      <a:spAutoFit/>
                    </a:bodyPr>
                    <a:lstStyle/>
                    <a:p>
                      <a:pPr algn="r">
                        <a:lnSpc>
                          <a:spcPct val="95000"/>
                        </a:lnSpc>
                      </a:pPr>
                      <a:r>
                        <a:rPr lang="en-GB" sz="1000" spc="-20" dirty="0">
                          <a:solidFill>
                            <a:srgbClr val="000000"/>
                          </a:solidFill>
                        </a:rPr>
                        <a:t>Peripheral</a:t>
                      </a:r>
                    </a:p>
                  </p:txBody>
                </p:sp>
                <p:sp>
                  <p:nvSpPr>
                    <p:cNvPr id="320" name="TextBox 319">
                      <a:extLst>
                        <a:ext uri="{FF2B5EF4-FFF2-40B4-BE49-F238E27FC236}">
                          <a16:creationId xmlns:a16="http://schemas.microsoft.com/office/drawing/2014/main" id="{83210394-5598-67F5-4BE8-A9DE45102889}"/>
                        </a:ext>
                      </a:extLst>
                    </p:cNvPr>
                    <p:cNvSpPr txBox="1"/>
                    <p:nvPr/>
                  </p:nvSpPr>
                  <p:spPr>
                    <a:xfrm rot="18900000">
                      <a:off x="1776550" y="5204839"/>
                      <a:ext cx="615786" cy="146194"/>
                    </a:xfrm>
                    <a:prstGeom prst="rect">
                      <a:avLst/>
                    </a:prstGeom>
                    <a:noFill/>
                  </p:spPr>
                  <p:txBody>
                    <a:bodyPr wrap="none" lIns="36000" tIns="0" rIns="36000" bIns="0" rtlCol="0">
                      <a:spAutoFit/>
                    </a:bodyPr>
                    <a:lstStyle/>
                    <a:p>
                      <a:pPr algn="r">
                        <a:lnSpc>
                          <a:spcPct val="95000"/>
                        </a:lnSpc>
                      </a:pPr>
                      <a:r>
                        <a:rPr lang="en-GB" sz="1000" spc="-40" dirty="0">
                          <a:solidFill>
                            <a:srgbClr val="000000"/>
                          </a:solidFill>
                        </a:rPr>
                        <a:t>Trabecular</a:t>
                      </a:r>
                    </a:p>
                  </p:txBody>
                </p:sp>
              </p:grpSp>
            </p:grpSp>
            <p:sp>
              <p:nvSpPr>
                <p:cNvPr id="303" name="TextBox 302">
                  <a:extLst>
                    <a:ext uri="{FF2B5EF4-FFF2-40B4-BE49-F238E27FC236}">
                      <a16:creationId xmlns:a16="http://schemas.microsoft.com/office/drawing/2014/main" id="{802E3B77-FAAF-659F-11C8-421D2729BB44}"/>
                    </a:ext>
                  </a:extLst>
                </p:cNvPr>
                <p:cNvSpPr txBox="1"/>
                <p:nvPr/>
              </p:nvSpPr>
              <p:spPr>
                <a:xfrm rot="16200000">
                  <a:off x="3721858" y="4120382"/>
                  <a:ext cx="2058262" cy="166199"/>
                </a:xfrm>
                <a:prstGeom prst="rect">
                  <a:avLst/>
                </a:prstGeom>
                <a:noFill/>
              </p:spPr>
              <p:txBody>
                <a:bodyPr wrap="square" lIns="0" tIns="0" rIns="0" bIns="0" rtlCol="0">
                  <a:spAutoFit/>
                </a:bodyPr>
                <a:lstStyle/>
                <a:p>
                  <a:pPr algn="ctr">
                    <a:lnSpc>
                      <a:spcPct val="90000"/>
                    </a:lnSpc>
                  </a:pPr>
                  <a:r>
                    <a:rPr lang="en-GB" sz="1200" b="1" dirty="0">
                      <a:solidFill>
                        <a:srgbClr val="000000"/>
                      </a:solidFill>
                      <a:latin typeface="+mj-lt"/>
                    </a:rPr>
                    <a:t>Change from baseline (%)</a:t>
                  </a:r>
                </a:p>
              </p:txBody>
            </p:sp>
            <p:grpSp>
              <p:nvGrpSpPr>
                <p:cNvPr id="304" name="Group 303">
                  <a:extLst>
                    <a:ext uri="{FF2B5EF4-FFF2-40B4-BE49-F238E27FC236}">
                      <a16:creationId xmlns:a16="http://schemas.microsoft.com/office/drawing/2014/main" id="{E27AC632-4F96-E4AA-6FDC-AADB41B70346}"/>
                    </a:ext>
                  </a:extLst>
                </p:cNvPr>
                <p:cNvGrpSpPr/>
                <p:nvPr/>
              </p:nvGrpSpPr>
              <p:grpSpPr>
                <a:xfrm>
                  <a:off x="4664268" y="3253335"/>
                  <a:ext cx="468365" cy="1899787"/>
                  <a:chOff x="1215266" y="3187454"/>
                  <a:chExt cx="391680" cy="1899787"/>
                </a:xfrm>
              </p:grpSpPr>
              <p:sp>
                <p:nvSpPr>
                  <p:cNvPr id="306" name="TextBox 305">
                    <a:extLst>
                      <a:ext uri="{FF2B5EF4-FFF2-40B4-BE49-F238E27FC236}">
                        <a16:creationId xmlns:a16="http://schemas.microsoft.com/office/drawing/2014/main" id="{BAA2AADD-77B9-9949-ECF7-976D2ACFB971}"/>
                      </a:ext>
                    </a:extLst>
                  </p:cNvPr>
                  <p:cNvSpPr txBox="1"/>
                  <p:nvPr/>
                </p:nvSpPr>
                <p:spPr>
                  <a:xfrm>
                    <a:off x="1215266" y="4787144"/>
                    <a:ext cx="378830" cy="184666"/>
                  </a:xfrm>
                  <a:prstGeom prst="rect">
                    <a:avLst/>
                  </a:prstGeom>
                  <a:noFill/>
                </p:spPr>
                <p:txBody>
                  <a:bodyPr wrap="square" lIns="0" tIns="0" rIns="108000" bIns="0" rtlCol="0" anchor="ctr">
                    <a:spAutoFit/>
                  </a:bodyPr>
                  <a:lstStyle/>
                  <a:p>
                    <a:pPr algn="r"/>
                    <a:endParaRPr lang="en-GB" sz="1200" dirty="0">
                      <a:solidFill>
                        <a:srgbClr val="272727"/>
                      </a:solidFill>
                    </a:endParaRPr>
                  </a:p>
                </p:txBody>
              </p:sp>
              <p:sp>
                <p:nvSpPr>
                  <p:cNvPr id="307" name="TextBox 306">
                    <a:extLst>
                      <a:ext uri="{FF2B5EF4-FFF2-40B4-BE49-F238E27FC236}">
                        <a16:creationId xmlns:a16="http://schemas.microsoft.com/office/drawing/2014/main" id="{F1A41F27-C951-4D8B-F291-6D9A28CF37F8}"/>
                      </a:ext>
                    </a:extLst>
                  </p:cNvPr>
                  <p:cNvSpPr txBox="1"/>
                  <p:nvPr/>
                </p:nvSpPr>
                <p:spPr>
                  <a:xfrm>
                    <a:off x="1328597" y="4412539"/>
                    <a:ext cx="278348" cy="184666"/>
                  </a:xfrm>
                  <a:prstGeom prst="rect">
                    <a:avLst/>
                  </a:prstGeom>
                  <a:noFill/>
                </p:spPr>
                <p:txBody>
                  <a:bodyPr wrap="square" lIns="0" tIns="0" rIns="36000" bIns="0" rtlCol="0" anchor="ctr">
                    <a:spAutoFit/>
                  </a:bodyPr>
                  <a:lstStyle/>
                  <a:p>
                    <a:pPr algn="r"/>
                    <a:r>
                      <a:rPr lang="en-GB" sz="1200" dirty="0">
                        <a:solidFill>
                          <a:srgbClr val="000000"/>
                        </a:solidFill>
                      </a:rPr>
                      <a:t>2</a:t>
                    </a:r>
                  </a:p>
                </p:txBody>
              </p:sp>
              <p:sp>
                <p:nvSpPr>
                  <p:cNvPr id="308" name="TextBox 307">
                    <a:extLst>
                      <a:ext uri="{FF2B5EF4-FFF2-40B4-BE49-F238E27FC236}">
                        <a16:creationId xmlns:a16="http://schemas.microsoft.com/office/drawing/2014/main" id="{1B1E31C1-9036-005B-0147-3B101E6E2E17}"/>
                      </a:ext>
                    </a:extLst>
                  </p:cNvPr>
                  <p:cNvSpPr txBox="1"/>
                  <p:nvPr/>
                </p:nvSpPr>
                <p:spPr>
                  <a:xfrm>
                    <a:off x="1288210" y="3187454"/>
                    <a:ext cx="318736" cy="184666"/>
                  </a:xfrm>
                  <a:prstGeom prst="rect">
                    <a:avLst/>
                  </a:prstGeom>
                  <a:noFill/>
                </p:spPr>
                <p:txBody>
                  <a:bodyPr wrap="square" lIns="0" tIns="0" rIns="36000" bIns="0" rtlCol="0" anchor="ctr">
                    <a:spAutoFit/>
                  </a:bodyPr>
                  <a:lstStyle/>
                  <a:p>
                    <a:pPr algn="r"/>
                    <a:r>
                      <a:rPr lang="en-GB" sz="1200" dirty="0">
                        <a:solidFill>
                          <a:srgbClr val="000000"/>
                        </a:solidFill>
                      </a:rPr>
                      <a:t>12</a:t>
                    </a:r>
                  </a:p>
                </p:txBody>
              </p:sp>
              <p:sp>
                <p:nvSpPr>
                  <p:cNvPr id="309" name="TextBox 308">
                    <a:extLst>
                      <a:ext uri="{FF2B5EF4-FFF2-40B4-BE49-F238E27FC236}">
                        <a16:creationId xmlns:a16="http://schemas.microsoft.com/office/drawing/2014/main" id="{97454B48-F2A2-2491-8BD9-22B61D5A5DAC}"/>
                      </a:ext>
                    </a:extLst>
                  </p:cNvPr>
                  <p:cNvSpPr txBox="1"/>
                  <p:nvPr/>
                </p:nvSpPr>
                <p:spPr>
                  <a:xfrm>
                    <a:off x="1328597" y="3432471"/>
                    <a:ext cx="278348" cy="184666"/>
                  </a:xfrm>
                  <a:prstGeom prst="rect">
                    <a:avLst/>
                  </a:prstGeom>
                  <a:noFill/>
                </p:spPr>
                <p:txBody>
                  <a:bodyPr wrap="square" lIns="0" tIns="0" rIns="36000" bIns="0" rtlCol="0" anchor="ctr">
                    <a:spAutoFit/>
                  </a:bodyPr>
                  <a:lstStyle/>
                  <a:p>
                    <a:pPr algn="r"/>
                    <a:r>
                      <a:rPr lang="en-GB" sz="1200" dirty="0">
                        <a:solidFill>
                          <a:srgbClr val="000000"/>
                        </a:solidFill>
                      </a:rPr>
                      <a:t>10</a:t>
                    </a:r>
                  </a:p>
                </p:txBody>
              </p:sp>
              <p:sp>
                <p:nvSpPr>
                  <p:cNvPr id="310" name="TextBox 309">
                    <a:extLst>
                      <a:ext uri="{FF2B5EF4-FFF2-40B4-BE49-F238E27FC236}">
                        <a16:creationId xmlns:a16="http://schemas.microsoft.com/office/drawing/2014/main" id="{D7A227E5-A337-FC41-0B06-02CAAF16280C}"/>
                      </a:ext>
                    </a:extLst>
                  </p:cNvPr>
                  <p:cNvSpPr txBox="1"/>
                  <p:nvPr/>
                </p:nvSpPr>
                <p:spPr>
                  <a:xfrm>
                    <a:off x="1328597" y="3922505"/>
                    <a:ext cx="278348" cy="184666"/>
                  </a:xfrm>
                  <a:prstGeom prst="rect">
                    <a:avLst/>
                  </a:prstGeom>
                  <a:noFill/>
                </p:spPr>
                <p:txBody>
                  <a:bodyPr wrap="square" lIns="0" tIns="0" rIns="36000" bIns="0" rtlCol="0" anchor="ctr">
                    <a:spAutoFit/>
                  </a:bodyPr>
                  <a:lstStyle/>
                  <a:p>
                    <a:pPr algn="r"/>
                    <a:r>
                      <a:rPr lang="en-GB" sz="1200" dirty="0">
                        <a:solidFill>
                          <a:srgbClr val="000000"/>
                        </a:solidFill>
                      </a:rPr>
                      <a:t>6</a:t>
                    </a:r>
                  </a:p>
                </p:txBody>
              </p:sp>
              <p:sp>
                <p:nvSpPr>
                  <p:cNvPr id="311" name="TextBox 310">
                    <a:extLst>
                      <a:ext uri="{FF2B5EF4-FFF2-40B4-BE49-F238E27FC236}">
                        <a16:creationId xmlns:a16="http://schemas.microsoft.com/office/drawing/2014/main" id="{AF459BAF-EF07-89AD-99A6-5B1DF57DB7EB}"/>
                      </a:ext>
                    </a:extLst>
                  </p:cNvPr>
                  <p:cNvSpPr txBox="1"/>
                  <p:nvPr/>
                </p:nvSpPr>
                <p:spPr>
                  <a:xfrm>
                    <a:off x="1328597" y="4902575"/>
                    <a:ext cx="278348" cy="184666"/>
                  </a:xfrm>
                  <a:prstGeom prst="rect">
                    <a:avLst/>
                  </a:prstGeom>
                  <a:noFill/>
                </p:spPr>
                <p:txBody>
                  <a:bodyPr wrap="square" lIns="0" tIns="0" rIns="36000" bIns="0" rtlCol="0" anchor="ctr">
                    <a:spAutoFit/>
                  </a:bodyPr>
                  <a:lstStyle/>
                  <a:p>
                    <a:pPr algn="r"/>
                    <a:r>
                      <a:rPr lang="en-GB" sz="1200" dirty="0">
                        <a:solidFill>
                          <a:srgbClr val="272727"/>
                        </a:solidFill>
                      </a:rPr>
                      <a:t>-2</a:t>
                    </a:r>
                  </a:p>
                </p:txBody>
              </p:sp>
              <p:sp>
                <p:nvSpPr>
                  <p:cNvPr id="312" name="TextBox 311">
                    <a:extLst>
                      <a:ext uri="{FF2B5EF4-FFF2-40B4-BE49-F238E27FC236}">
                        <a16:creationId xmlns:a16="http://schemas.microsoft.com/office/drawing/2014/main" id="{DDE60CF9-52BB-850C-C493-8A6BE4D304E4}"/>
                      </a:ext>
                    </a:extLst>
                  </p:cNvPr>
                  <p:cNvSpPr txBox="1"/>
                  <p:nvPr/>
                </p:nvSpPr>
                <p:spPr>
                  <a:xfrm>
                    <a:off x="1328597" y="4657556"/>
                    <a:ext cx="278348" cy="184666"/>
                  </a:xfrm>
                  <a:prstGeom prst="rect">
                    <a:avLst/>
                  </a:prstGeom>
                  <a:noFill/>
                </p:spPr>
                <p:txBody>
                  <a:bodyPr wrap="square" lIns="0" tIns="0" rIns="36000" bIns="0" rtlCol="0" anchor="ctr">
                    <a:spAutoFit/>
                  </a:bodyPr>
                  <a:lstStyle/>
                  <a:p>
                    <a:pPr algn="r"/>
                    <a:r>
                      <a:rPr lang="en-GB" sz="1200" dirty="0">
                        <a:solidFill>
                          <a:srgbClr val="000000"/>
                        </a:solidFill>
                      </a:rPr>
                      <a:t>0</a:t>
                    </a:r>
                  </a:p>
                </p:txBody>
              </p:sp>
              <p:sp>
                <p:nvSpPr>
                  <p:cNvPr id="313" name="TextBox 312">
                    <a:extLst>
                      <a:ext uri="{FF2B5EF4-FFF2-40B4-BE49-F238E27FC236}">
                        <a16:creationId xmlns:a16="http://schemas.microsoft.com/office/drawing/2014/main" id="{EDE69366-A7D2-53A7-E246-7EDE1182DE23}"/>
                      </a:ext>
                    </a:extLst>
                  </p:cNvPr>
                  <p:cNvSpPr txBox="1"/>
                  <p:nvPr/>
                </p:nvSpPr>
                <p:spPr>
                  <a:xfrm>
                    <a:off x="1328597" y="3677488"/>
                    <a:ext cx="278348" cy="184666"/>
                  </a:xfrm>
                  <a:prstGeom prst="rect">
                    <a:avLst/>
                  </a:prstGeom>
                  <a:noFill/>
                </p:spPr>
                <p:txBody>
                  <a:bodyPr wrap="square" lIns="0" tIns="0" rIns="36000" bIns="0" rtlCol="0" anchor="ctr">
                    <a:spAutoFit/>
                  </a:bodyPr>
                  <a:lstStyle/>
                  <a:p>
                    <a:pPr algn="r"/>
                    <a:r>
                      <a:rPr lang="en-GB" sz="1200" dirty="0">
                        <a:solidFill>
                          <a:srgbClr val="000000"/>
                        </a:solidFill>
                      </a:rPr>
                      <a:t>8</a:t>
                    </a:r>
                  </a:p>
                </p:txBody>
              </p:sp>
              <p:sp>
                <p:nvSpPr>
                  <p:cNvPr id="314" name="TextBox 313">
                    <a:extLst>
                      <a:ext uri="{FF2B5EF4-FFF2-40B4-BE49-F238E27FC236}">
                        <a16:creationId xmlns:a16="http://schemas.microsoft.com/office/drawing/2014/main" id="{B542E603-AC60-9570-E479-657C6B133247}"/>
                      </a:ext>
                    </a:extLst>
                  </p:cNvPr>
                  <p:cNvSpPr txBox="1"/>
                  <p:nvPr/>
                </p:nvSpPr>
                <p:spPr>
                  <a:xfrm>
                    <a:off x="1328597" y="4167522"/>
                    <a:ext cx="278348" cy="184666"/>
                  </a:xfrm>
                  <a:prstGeom prst="rect">
                    <a:avLst/>
                  </a:prstGeom>
                  <a:noFill/>
                </p:spPr>
                <p:txBody>
                  <a:bodyPr wrap="square" lIns="0" tIns="0" rIns="36000" bIns="0" rtlCol="0" anchor="ctr">
                    <a:spAutoFit/>
                  </a:bodyPr>
                  <a:lstStyle/>
                  <a:p>
                    <a:pPr algn="r"/>
                    <a:r>
                      <a:rPr lang="en-GB" sz="1200" dirty="0">
                        <a:solidFill>
                          <a:srgbClr val="000000"/>
                        </a:solidFill>
                      </a:rPr>
                      <a:t>4</a:t>
                    </a:r>
                  </a:p>
                </p:txBody>
              </p:sp>
            </p:grpSp>
            <p:sp>
              <p:nvSpPr>
                <p:cNvPr id="305" name="Freeform: Shape 182">
                  <a:extLst>
                    <a:ext uri="{FF2B5EF4-FFF2-40B4-BE49-F238E27FC236}">
                      <a16:creationId xmlns:a16="http://schemas.microsoft.com/office/drawing/2014/main" id="{4A1666A7-8D42-9E07-5C21-1BC0BFAC293A}"/>
                    </a:ext>
                  </a:extLst>
                </p:cNvPr>
                <p:cNvSpPr/>
                <p:nvPr/>
              </p:nvSpPr>
              <p:spPr>
                <a:xfrm>
                  <a:off x="5208630" y="3348038"/>
                  <a:ext cx="0" cy="1715729"/>
                </a:xfrm>
                <a:custGeom>
                  <a:avLst/>
                  <a:gdLst>
                    <a:gd name="connsiteX0" fmla="*/ 0 w 2480261"/>
                    <a:gd name="connsiteY0" fmla="*/ 0 h 1722840"/>
                    <a:gd name="connsiteX1" fmla="*/ 0 w 2480261"/>
                    <a:gd name="connsiteY1" fmla="*/ 1722840 h 1722840"/>
                    <a:gd name="connsiteX2" fmla="*/ 2480261 w 2480261"/>
                    <a:gd name="connsiteY2" fmla="*/ 1722840 h 1722840"/>
                    <a:gd name="connsiteX0" fmla="*/ 0 w 0"/>
                    <a:gd name="connsiteY0" fmla="*/ 0 h 1722840"/>
                    <a:gd name="connsiteX1" fmla="*/ 0 w 0"/>
                    <a:gd name="connsiteY1" fmla="*/ 1722840 h 1722840"/>
                  </a:gdLst>
                  <a:ahLst/>
                  <a:cxnLst>
                    <a:cxn ang="0">
                      <a:pos x="connsiteX0" y="connsiteY0"/>
                    </a:cxn>
                    <a:cxn ang="0">
                      <a:pos x="connsiteX1" y="connsiteY1"/>
                    </a:cxn>
                  </a:cxnLst>
                  <a:rect l="l" t="t" r="r" b="b"/>
                  <a:pathLst>
                    <a:path h="1722840">
                      <a:moveTo>
                        <a:pt x="0" y="0"/>
                      </a:moveTo>
                      <a:lnTo>
                        <a:pt x="0"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261" name="Group 260">
                <a:extLst>
                  <a:ext uri="{FF2B5EF4-FFF2-40B4-BE49-F238E27FC236}">
                    <a16:creationId xmlns:a16="http://schemas.microsoft.com/office/drawing/2014/main" id="{C4A99522-5174-9BAD-F53F-7CD492B9357A}"/>
                  </a:ext>
                </a:extLst>
              </p:cNvPr>
              <p:cNvGrpSpPr/>
              <p:nvPr/>
            </p:nvGrpSpPr>
            <p:grpSpPr>
              <a:xfrm>
                <a:off x="1326753" y="3281192"/>
                <a:ext cx="3019655" cy="2417275"/>
                <a:chOff x="1326753" y="3347452"/>
                <a:chExt cx="3019655" cy="2417275"/>
              </a:xfrm>
            </p:grpSpPr>
            <p:cxnSp>
              <p:nvCxnSpPr>
                <p:cNvPr id="286" name="Straight Connector 285">
                  <a:extLst>
                    <a:ext uri="{FF2B5EF4-FFF2-40B4-BE49-F238E27FC236}">
                      <a16:creationId xmlns:a16="http://schemas.microsoft.com/office/drawing/2014/main" id="{8B53D7B1-2C22-B49C-2AF4-4F6FC16560B6}"/>
                    </a:ext>
                  </a:extLst>
                </p:cNvPr>
                <p:cNvCxnSpPr/>
                <p:nvPr/>
              </p:nvCxnSpPr>
              <p:spPr>
                <a:xfrm>
                  <a:off x="1326753" y="359264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a:extLst>
                    <a:ext uri="{FF2B5EF4-FFF2-40B4-BE49-F238E27FC236}">
                      <a16:creationId xmlns:a16="http://schemas.microsoft.com/office/drawing/2014/main" id="{3CF59274-A67D-C6A6-FF58-778F0B4741B7}"/>
                    </a:ext>
                  </a:extLst>
                </p:cNvPr>
                <p:cNvCxnSpPr/>
                <p:nvPr/>
              </p:nvCxnSpPr>
              <p:spPr>
                <a:xfrm>
                  <a:off x="1326753" y="457339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a:extLst>
                    <a:ext uri="{FF2B5EF4-FFF2-40B4-BE49-F238E27FC236}">
                      <a16:creationId xmlns:a16="http://schemas.microsoft.com/office/drawing/2014/main" id="{EF59A4C9-C268-35E7-4766-728E41C17C2C}"/>
                    </a:ext>
                  </a:extLst>
                </p:cNvPr>
                <p:cNvCxnSpPr/>
                <p:nvPr/>
              </p:nvCxnSpPr>
              <p:spPr>
                <a:xfrm>
                  <a:off x="1326753" y="334745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a:extLst>
                    <a:ext uri="{FF2B5EF4-FFF2-40B4-BE49-F238E27FC236}">
                      <a16:creationId xmlns:a16="http://schemas.microsoft.com/office/drawing/2014/main" id="{D212A6CD-0BF4-A252-9E55-217F11B13171}"/>
                    </a:ext>
                  </a:extLst>
                </p:cNvPr>
                <p:cNvCxnSpPr/>
                <p:nvPr/>
              </p:nvCxnSpPr>
              <p:spPr>
                <a:xfrm>
                  <a:off x="1326753" y="408301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0" name="Straight Connector 289">
                  <a:extLst>
                    <a:ext uri="{FF2B5EF4-FFF2-40B4-BE49-F238E27FC236}">
                      <a16:creationId xmlns:a16="http://schemas.microsoft.com/office/drawing/2014/main" id="{05AB63B3-7798-D2AA-8BAA-B9D992F95DE4}"/>
                    </a:ext>
                  </a:extLst>
                </p:cNvPr>
                <p:cNvCxnSpPr/>
                <p:nvPr/>
              </p:nvCxnSpPr>
              <p:spPr>
                <a:xfrm>
                  <a:off x="1326753" y="383782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a:extLst>
                    <a:ext uri="{FF2B5EF4-FFF2-40B4-BE49-F238E27FC236}">
                      <a16:creationId xmlns:a16="http://schemas.microsoft.com/office/drawing/2014/main" id="{916B5BFF-9149-1BCF-3456-B29396EA80E3}"/>
                    </a:ext>
                  </a:extLst>
                </p:cNvPr>
                <p:cNvCxnSpPr/>
                <p:nvPr/>
              </p:nvCxnSpPr>
              <p:spPr>
                <a:xfrm>
                  <a:off x="1326753" y="43282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292" name="Group 291">
                  <a:extLst>
                    <a:ext uri="{FF2B5EF4-FFF2-40B4-BE49-F238E27FC236}">
                      <a16:creationId xmlns:a16="http://schemas.microsoft.com/office/drawing/2014/main" id="{FDA7C59F-9783-F854-4FC9-E1A1C24FE4C7}"/>
                    </a:ext>
                  </a:extLst>
                </p:cNvPr>
                <p:cNvGrpSpPr/>
                <p:nvPr/>
              </p:nvGrpSpPr>
              <p:grpSpPr>
                <a:xfrm>
                  <a:off x="1880978" y="4818580"/>
                  <a:ext cx="2465430" cy="946147"/>
                  <a:chOff x="1880978" y="4818580"/>
                  <a:chExt cx="2465430" cy="946147"/>
                </a:xfrm>
              </p:grpSpPr>
              <p:cxnSp>
                <p:nvCxnSpPr>
                  <p:cNvPr id="295" name="Straight Connector 294">
                    <a:extLst>
                      <a:ext uri="{FF2B5EF4-FFF2-40B4-BE49-F238E27FC236}">
                        <a16:creationId xmlns:a16="http://schemas.microsoft.com/office/drawing/2014/main" id="{10C2F303-80E3-CEAC-57F0-00EF1E1FFF67}"/>
                      </a:ext>
                    </a:extLst>
                  </p:cNvPr>
                  <p:cNvCxnSpPr>
                    <a:cxnSpLocks/>
                  </p:cNvCxnSpPr>
                  <p:nvPr/>
                </p:nvCxnSpPr>
                <p:spPr>
                  <a:xfrm>
                    <a:off x="2868420" y="4818580"/>
                    <a:ext cx="0" cy="946147"/>
                  </a:xfrm>
                  <a:prstGeom prst="line">
                    <a:avLst/>
                  </a:prstGeom>
                  <a:ln w="12700">
                    <a:solidFill>
                      <a:srgbClr val="00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a:extLst>
                      <a:ext uri="{FF2B5EF4-FFF2-40B4-BE49-F238E27FC236}">
                        <a16:creationId xmlns:a16="http://schemas.microsoft.com/office/drawing/2014/main" id="{E0FE3818-5D0D-EF09-0C21-8E886E7642FD}"/>
                      </a:ext>
                    </a:extLst>
                  </p:cNvPr>
                  <p:cNvCxnSpPr>
                    <a:cxnSpLocks/>
                  </p:cNvCxnSpPr>
                  <p:nvPr/>
                </p:nvCxnSpPr>
                <p:spPr>
                  <a:xfrm rot="5400000">
                    <a:off x="4315808"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a:extLst>
                      <a:ext uri="{FF2B5EF4-FFF2-40B4-BE49-F238E27FC236}">
                        <a16:creationId xmlns:a16="http://schemas.microsoft.com/office/drawing/2014/main" id="{C41EF36C-2F17-EC89-021E-690BB8AF75CC}"/>
                      </a:ext>
                    </a:extLst>
                  </p:cNvPr>
                  <p:cNvCxnSpPr>
                    <a:cxnSpLocks/>
                  </p:cNvCxnSpPr>
                  <p:nvPr/>
                </p:nvCxnSpPr>
                <p:spPr>
                  <a:xfrm rot="5400000">
                    <a:off x="2344099"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a:extLst>
                      <a:ext uri="{FF2B5EF4-FFF2-40B4-BE49-F238E27FC236}">
                        <a16:creationId xmlns:a16="http://schemas.microsoft.com/office/drawing/2014/main" id="{62E40FE0-E327-5E83-DC07-F5DAC34FF7AE}"/>
                      </a:ext>
                    </a:extLst>
                  </p:cNvPr>
                  <p:cNvCxnSpPr>
                    <a:cxnSpLocks/>
                  </p:cNvCxnSpPr>
                  <p:nvPr/>
                </p:nvCxnSpPr>
                <p:spPr>
                  <a:xfrm rot="5400000">
                    <a:off x="1850378"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57A1F2DA-5DD2-4EB5-CFC8-81FC8738C674}"/>
                      </a:ext>
                    </a:extLst>
                  </p:cNvPr>
                  <p:cNvCxnSpPr>
                    <a:cxnSpLocks/>
                  </p:cNvCxnSpPr>
                  <p:nvPr/>
                </p:nvCxnSpPr>
                <p:spPr>
                  <a:xfrm rot="5400000">
                    <a:off x="3331541"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a16="http://schemas.microsoft.com/office/drawing/2014/main" id="{8FF51800-C0BB-FCC4-A604-030A45BD1E04}"/>
                      </a:ext>
                    </a:extLst>
                  </p:cNvPr>
                  <p:cNvCxnSpPr>
                    <a:cxnSpLocks/>
                  </p:cNvCxnSpPr>
                  <p:nvPr/>
                </p:nvCxnSpPr>
                <p:spPr>
                  <a:xfrm rot="5400000">
                    <a:off x="3825262"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293" name="Straight Connector 292">
                  <a:extLst>
                    <a:ext uri="{FF2B5EF4-FFF2-40B4-BE49-F238E27FC236}">
                      <a16:creationId xmlns:a16="http://schemas.microsoft.com/office/drawing/2014/main" id="{2D1BF3DF-ADA9-1FD1-E372-2F90EA69B00F}"/>
                    </a:ext>
                  </a:extLst>
                </p:cNvPr>
                <p:cNvCxnSpPr/>
                <p:nvPr/>
              </p:nvCxnSpPr>
              <p:spPr>
                <a:xfrm>
                  <a:off x="1326753" y="506376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62" name="Group 261">
                <a:extLst>
                  <a:ext uri="{FF2B5EF4-FFF2-40B4-BE49-F238E27FC236}">
                    <a16:creationId xmlns:a16="http://schemas.microsoft.com/office/drawing/2014/main" id="{1B99AF48-92F6-2FCB-827D-6E5F931DBEF1}"/>
                  </a:ext>
                </a:extLst>
              </p:cNvPr>
              <p:cNvGrpSpPr/>
              <p:nvPr/>
            </p:nvGrpSpPr>
            <p:grpSpPr>
              <a:xfrm>
                <a:off x="1694010" y="4338430"/>
                <a:ext cx="80558" cy="645147"/>
                <a:chOff x="3743571" y="3308401"/>
                <a:chExt cx="80558" cy="722480"/>
              </a:xfrm>
            </p:grpSpPr>
            <p:cxnSp>
              <p:nvCxnSpPr>
                <p:cNvPr id="283" name="Straight Connector 282">
                  <a:extLst>
                    <a:ext uri="{FF2B5EF4-FFF2-40B4-BE49-F238E27FC236}">
                      <a16:creationId xmlns:a16="http://schemas.microsoft.com/office/drawing/2014/main" id="{54515556-CCC3-905E-4E3B-7F40006CA99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D1089456-3524-7A7C-7B85-0EB07837E7B1}"/>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F656A6E3-B41F-195E-8140-633819E6944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63" name="Group 262">
                <a:extLst>
                  <a:ext uri="{FF2B5EF4-FFF2-40B4-BE49-F238E27FC236}">
                    <a16:creationId xmlns:a16="http://schemas.microsoft.com/office/drawing/2014/main" id="{F34948A3-88DE-E5B2-AA77-8427EAB93B0E}"/>
                  </a:ext>
                </a:extLst>
              </p:cNvPr>
              <p:cNvGrpSpPr/>
              <p:nvPr/>
            </p:nvGrpSpPr>
            <p:grpSpPr>
              <a:xfrm>
                <a:off x="2187731" y="4473990"/>
                <a:ext cx="80558" cy="277814"/>
                <a:chOff x="3743571" y="3308401"/>
                <a:chExt cx="80558" cy="722480"/>
              </a:xfrm>
            </p:grpSpPr>
            <p:cxnSp>
              <p:nvCxnSpPr>
                <p:cNvPr id="280" name="Straight Connector 279">
                  <a:extLst>
                    <a:ext uri="{FF2B5EF4-FFF2-40B4-BE49-F238E27FC236}">
                      <a16:creationId xmlns:a16="http://schemas.microsoft.com/office/drawing/2014/main" id="{A392B57A-BDF4-CECB-73C2-8B81DE309D23}"/>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1" name="Straight Connector 280">
                  <a:extLst>
                    <a:ext uri="{FF2B5EF4-FFF2-40B4-BE49-F238E27FC236}">
                      <a16:creationId xmlns:a16="http://schemas.microsoft.com/office/drawing/2014/main" id="{54BC7CC4-51F0-D51C-6119-CAE119BB58D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09AE88D2-87E7-C8DA-16D8-F0006D3472D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64" name="Group 263">
                <a:extLst>
                  <a:ext uri="{FF2B5EF4-FFF2-40B4-BE49-F238E27FC236}">
                    <a16:creationId xmlns:a16="http://schemas.microsoft.com/office/drawing/2014/main" id="{0FB1D0A0-3D4E-FACF-5BA6-F77C9723EB50}"/>
                  </a:ext>
                </a:extLst>
              </p:cNvPr>
              <p:cNvGrpSpPr/>
              <p:nvPr/>
            </p:nvGrpSpPr>
            <p:grpSpPr>
              <a:xfrm>
                <a:off x="2681452" y="4426365"/>
                <a:ext cx="80558" cy="342900"/>
                <a:chOff x="3743571" y="3308401"/>
                <a:chExt cx="80558" cy="722480"/>
              </a:xfrm>
            </p:grpSpPr>
            <p:cxnSp>
              <p:nvCxnSpPr>
                <p:cNvPr id="277" name="Straight Connector 276">
                  <a:extLst>
                    <a:ext uri="{FF2B5EF4-FFF2-40B4-BE49-F238E27FC236}">
                      <a16:creationId xmlns:a16="http://schemas.microsoft.com/office/drawing/2014/main" id="{75973802-09D4-5415-452D-B0F96015974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88713D15-2578-231F-727F-35804E5D901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98E8998E-B829-EA8C-2765-D3CCB31865C6}"/>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65" name="Group 264">
                <a:extLst>
                  <a:ext uri="{FF2B5EF4-FFF2-40B4-BE49-F238E27FC236}">
                    <a16:creationId xmlns:a16="http://schemas.microsoft.com/office/drawing/2014/main" id="{0519FCC6-09AB-02D7-7E17-AE739B198868}"/>
                  </a:ext>
                </a:extLst>
              </p:cNvPr>
              <p:cNvGrpSpPr/>
              <p:nvPr/>
            </p:nvGrpSpPr>
            <p:grpSpPr>
              <a:xfrm>
                <a:off x="4162615" y="4613690"/>
                <a:ext cx="80558" cy="160338"/>
                <a:chOff x="3743571" y="3308401"/>
                <a:chExt cx="80558" cy="722480"/>
              </a:xfrm>
            </p:grpSpPr>
            <p:cxnSp>
              <p:nvCxnSpPr>
                <p:cNvPr id="274" name="Straight Connector 273">
                  <a:extLst>
                    <a:ext uri="{FF2B5EF4-FFF2-40B4-BE49-F238E27FC236}">
                      <a16:creationId xmlns:a16="http://schemas.microsoft.com/office/drawing/2014/main" id="{0CA7EB21-B972-DAC6-E57B-486BFF4CA2D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493D266C-630D-B596-AEEC-081C831B274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a:extLst>
                    <a:ext uri="{FF2B5EF4-FFF2-40B4-BE49-F238E27FC236}">
                      <a16:creationId xmlns:a16="http://schemas.microsoft.com/office/drawing/2014/main" id="{6DBA2492-9709-53B8-7AA7-0FF2818E852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66" name="Group 265">
                <a:extLst>
                  <a:ext uri="{FF2B5EF4-FFF2-40B4-BE49-F238E27FC236}">
                    <a16:creationId xmlns:a16="http://schemas.microsoft.com/office/drawing/2014/main" id="{54812BE3-A4F3-BA57-4631-7F9A45ECE791}"/>
                  </a:ext>
                </a:extLst>
              </p:cNvPr>
              <p:cNvGrpSpPr/>
              <p:nvPr/>
            </p:nvGrpSpPr>
            <p:grpSpPr>
              <a:xfrm>
                <a:off x="3175173" y="4637502"/>
                <a:ext cx="80558" cy="192088"/>
                <a:chOff x="3743571" y="3308401"/>
                <a:chExt cx="80558" cy="722480"/>
              </a:xfrm>
            </p:grpSpPr>
            <p:cxnSp>
              <p:nvCxnSpPr>
                <p:cNvPr id="271" name="Straight Connector 270">
                  <a:extLst>
                    <a:ext uri="{FF2B5EF4-FFF2-40B4-BE49-F238E27FC236}">
                      <a16:creationId xmlns:a16="http://schemas.microsoft.com/office/drawing/2014/main" id="{9DB1A1FF-2139-91D7-51E3-1BBD2C32188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7B65940A-6C02-DCA6-CE0F-FBFA33D27CA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a:extLst>
                    <a:ext uri="{FF2B5EF4-FFF2-40B4-BE49-F238E27FC236}">
                      <a16:creationId xmlns:a16="http://schemas.microsoft.com/office/drawing/2014/main" id="{C9529A31-CE13-C632-C6EB-2831B8AB220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67" name="Group 266">
                <a:extLst>
                  <a:ext uri="{FF2B5EF4-FFF2-40B4-BE49-F238E27FC236}">
                    <a16:creationId xmlns:a16="http://schemas.microsoft.com/office/drawing/2014/main" id="{9E4C6858-E84F-DB6B-CF82-2A35649F56C6}"/>
                  </a:ext>
                </a:extLst>
              </p:cNvPr>
              <p:cNvGrpSpPr/>
              <p:nvPr/>
            </p:nvGrpSpPr>
            <p:grpSpPr>
              <a:xfrm>
                <a:off x="3668894" y="4581934"/>
                <a:ext cx="80558" cy="169870"/>
                <a:chOff x="3743571" y="3308401"/>
                <a:chExt cx="80558" cy="722480"/>
              </a:xfrm>
            </p:grpSpPr>
            <p:cxnSp>
              <p:nvCxnSpPr>
                <p:cNvPr id="268" name="Straight Connector 267">
                  <a:extLst>
                    <a:ext uri="{FF2B5EF4-FFF2-40B4-BE49-F238E27FC236}">
                      <a16:creationId xmlns:a16="http://schemas.microsoft.com/office/drawing/2014/main" id="{6827B35F-BEA8-33A8-F495-5D3208BA2BC6}"/>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D31655B0-9A93-A015-236A-10174645F90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1F7303EE-F6B3-2067-9229-3F6F2CE89B97}"/>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11" name="Group 10">
              <a:extLst>
                <a:ext uri="{FF2B5EF4-FFF2-40B4-BE49-F238E27FC236}">
                  <a16:creationId xmlns:a16="http://schemas.microsoft.com/office/drawing/2014/main" id="{E4D2D690-1CF7-7EF0-955A-A4DFEA5EFD00}"/>
                </a:ext>
              </a:extLst>
            </p:cNvPr>
            <p:cNvGrpSpPr/>
            <p:nvPr/>
          </p:nvGrpSpPr>
          <p:grpSpPr>
            <a:xfrm>
              <a:off x="6773639" y="3014196"/>
              <a:ext cx="3514145" cy="2643834"/>
              <a:chOff x="4664268" y="3108091"/>
              <a:chExt cx="3514145" cy="2643834"/>
            </a:xfrm>
          </p:grpSpPr>
          <p:grpSp>
            <p:nvGrpSpPr>
              <p:cNvPr id="14" name="Group 13">
                <a:extLst>
                  <a:ext uri="{FF2B5EF4-FFF2-40B4-BE49-F238E27FC236}">
                    <a16:creationId xmlns:a16="http://schemas.microsoft.com/office/drawing/2014/main" id="{63684A0D-629C-40F7-4E34-B0624263B56D}"/>
                  </a:ext>
                </a:extLst>
              </p:cNvPr>
              <p:cNvGrpSpPr/>
              <p:nvPr/>
            </p:nvGrpSpPr>
            <p:grpSpPr>
              <a:xfrm>
                <a:off x="4664268" y="3108091"/>
                <a:ext cx="3514145" cy="2590376"/>
                <a:chOff x="4664268" y="3174351"/>
                <a:chExt cx="3514145" cy="2590376"/>
              </a:xfrm>
            </p:grpSpPr>
            <p:grpSp>
              <p:nvGrpSpPr>
                <p:cNvPr id="206" name="Group 205">
                  <a:extLst>
                    <a:ext uri="{FF2B5EF4-FFF2-40B4-BE49-F238E27FC236}">
                      <a16:creationId xmlns:a16="http://schemas.microsoft.com/office/drawing/2014/main" id="{EB4A9F51-029C-4D8D-981C-BB94A5E65761}"/>
                    </a:ext>
                  </a:extLst>
                </p:cNvPr>
                <p:cNvGrpSpPr/>
                <p:nvPr/>
              </p:nvGrpSpPr>
              <p:grpSpPr>
                <a:xfrm>
                  <a:off x="5090468" y="4872037"/>
                  <a:ext cx="1599326" cy="892690"/>
                  <a:chOff x="5090468" y="4872037"/>
                  <a:chExt cx="1599326" cy="892690"/>
                </a:xfrm>
              </p:grpSpPr>
              <p:grpSp>
                <p:nvGrpSpPr>
                  <p:cNvPr id="231" name="Group 230">
                    <a:extLst>
                      <a:ext uri="{FF2B5EF4-FFF2-40B4-BE49-F238E27FC236}">
                        <a16:creationId xmlns:a16="http://schemas.microsoft.com/office/drawing/2014/main" id="{E44DA719-6B15-0505-630D-15031A6689AA}"/>
                      </a:ext>
                    </a:extLst>
                  </p:cNvPr>
                  <p:cNvGrpSpPr/>
                  <p:nvPr/>
                </p:nvGrpSpPr>
                <p:grpSpPr>
                  <a:xfrm>
                    <a:off x="5197705" y="4872037"/>
                    <a:ext cx="1488845" cy="673053"/>
                    <a:chOff x="5201863" y="5782934"/>
                    <a:chExt cx="2648349" cy="714186"/>
                  </a:xfrm>
                </p:grpSpPr>
                <p:sp>
                  <p:nvSpPr>
                    <p:cNvPr id="237" name="Round Same Side Corner Rectangle 218">
                      <a:extLst>
                        <a:ext uri="{FF2B5EF4-FFF2-40B4-BE49-F238E27FC236}">
                          <a16:creationId xmlns:a16="http://schemas.microsoft.com/office/drawing/2014/main" id="{D6E66422-AF0C-05A2-444F-3861BB6F4C51}"/>
                        </a:ext>
                      </a:extLst>
                    </p:cNvPr>
                    <p:cNvSpPr/>
                    <p:nvPr/>
                  </p:nvSpPr>
                  <p:spPr>
                    <a:xfrm rot="10800000" flipH="1">
                      <a:off x="6977753" y="5782934"/>
                      <a:ext cx="872459" cy="714182"/>
                    </a:xfrm>
                    <a:prstGeom prst="round1Rect">
                      <a:avLst>
                        <a:gd name="adj" fmla="val 13225"/>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algn="ctr"/>
                      <a:endParaRPr lang="en-GB" sz="900" b="1" dirty="0">
                        <a:solidFill>
                          <a:srgbClr val="272727"/>
                        </a:solidFill>
                      </a:endParaRPr>
                    </a:p>
                  </p:txBody>
                </p:sp>
                <p:sp>
                  <p:nvSpPr>
                    <p:cNvPr id="238" name="Round Same Side Corner Rectangle 218">
                      <a:extLst>
                        <a:ext uri="{FF2B5EF4-FFF2-40B4-BE49-F238E27FC236}">
                          <a16:creationId xmlns:a16="http://schemas.microsoft.com/office/drawing/2014/main" id="{77975C76-A2EF-3E3F-A8FC-6A97B3036899}"/>
                        </a:ext>
                      </a:extLst>
                    </p:cNvPr>
                    <p:cNvSpPr/>
                    <p:nvPr/>
                  </p:nvSpPr>
                  <p:spPr>
                    <a:xfrm>
                      <a:off x="6097927" y="5782938"/>
                      <a:ext cx="883399" cy="714182"/>
                    </a:xfrm>
                    <a:prstGeom prst="round2SameRect">
                      <a:avLst>
                        <a:gd name="adj1" fmla="val 0"/>
                        <a:gd name="adj2" fmla="val 0"/>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lstStyle/>
                    <a:p>
                      <a:pPr algn="ctr"/>
                      <a:endParaRPr lang="en-GB" sz="900" b="1" dirty="0">
                        <a:solidFill>
                          <a:srgbClr val="272727"/>
                        </a:solidFill>
                      </a:endParaRPr>
                    </a:p>
                  </p:txBody>
                </p:sp>
                <p:sp>
                  <p:nvSpPr>
                    <p:cNvPr id="239" name="Round Same Side Corner Rectangle 218">
                      <a:extLst>
                        <a:ext uri="{FF2B5EF4-FFF2-40B4-BE49-F238E27FC236}">
                          <a16:creationId xmlns:a16="http://schemas.microsoft.com/office/drawing/2014/main" id="{150EBB71-67B7-5BF3-6693-4C5C5C005997}"/>
                        </a:ext>
                      </a:extLst>
                    </p:cNvPr>
                    <p:cNvSpPr/>
                    <p:nvPr/>
                  </p:nvSpPr>
                  <p:spPr>
                    <a:xfrm rot="10800000">
                      <a:off x="5201863" y="5782937"/>
                      <a:ext cx="897017" cy="714182"/>
                    </a:xfrm>
                    <a:prstGeom prst="round1Rect">
                      <a:avLst>
                        <a:gd name="adj" fmla="val 14372"/>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algn="ctr"/>
                      <a:endParaRPr lang="en-GB" sz="900" b="1" dirty="0">
                        <a:solidFill>
                          <a:srgbClr val="272727"/>
                        </a:solidFill>
                      </a:endParaRPr>
                    </a:p>
                  </p:txBody>
                </p:sp>
              </p:grpSp>
              <p:grpSp>
                <p:nvGrpSpPr>
                  <p:cNvPr id="232" name="Group 231">
                    <a:extLst>
                      <a:ext uri="{FF2B5EF4-FFF2-40B4-BE49-F238E27FC236}">
                        <a16:creationId xmlns:a16="http://schemas.microsoft.com/office/drawing/2014/main" id="{EEB25A01-E5B8-4E1F-5EB0-37E37BB564FB}"/>
                      </a:ext>
                    </a:extLst>
                  </p:cNvPr>
                  <p:cNvGrpSpPr/>
                  <p:nvPr/>
                </p:nvGrpSpPr>
                <p:grpSpPr>
                  <a:xfrm>
                    <a:off x="5090468" y="5154879"/>
                    <a:ext cx="1599326" cy="609848"/>
                    <a:chOff x="1782952" y="5137962"/>
                    <a:chExt cx="1337477" cy="609848"/>
                  </a:xfrm>
                </p:grpSpPr>
                <p:sp>
                  <p:nvSpPr>
                    <p:cNvPr id="233" name="TextBox 232">
                      <a:extLst>
                        <a:ext uri="{FF2B5EF4-FFF2-40B4-BE49-F238E27FC236}">
                          <a16:creationId xmlns:a16="http://schemas.microsoft.com/office/drawing/2014/main" id="{49268582-9AA6-9730-580F-1066397F32D6}"/>
                        </a:ext>
                      </a:extLst>
                    </p:cNvPr>
                    <p:cNvSpPr txBox="1"/>
                    <p:nvPr/>
                  </p:nvSpPr>
                  <p:spPr>
                    <a:xfrm>
                      <a:off x="1872631" y="5572377"/>
                      <a:ext cx="1247798" cy="175433"/>
                    </a:xfrm>
                    <a:prstGeom prst="rect">
                      <a:avLst/>
                    </a:prstGeom>
                    <a:noFill/>
                  </p:spPr>
                  <p:txBody>
                    <a:bodyPr wrap="square" lIns="36000" tIns="0" rIns="36000" bIns="0" rtlCol="0">
                      <a:spAutoFit/>
                    </a:bodyPr>
                    <a:lstStyle/>
                    <a:p>
                      <a:pPr algn="ctr">
                        <a:lnSpc>
                          <a:spcPct val="95000"/>
                        </a:lnSpc>
                      </a:pPr>
                      <a:r>
                        <a:rPr lang="en-GB" sz="1200" b="1" dirty="0">
                          <a:solidFill>
                            <a:srgbClr val="000000"/>
                          </a:solidFill>
                          <a:latin typeface="+mj-lt"/>
                        </a:rPr>
                        <a:t>Spine</a:t>
                      </a:r>
                    </a:p>
                  </p:txBody>
                </p:sp>
                <p:sp>
                  <p:nvSpPr>
                    <p:cNvPr id="234" name="TextBox 233">
                      <a:extLst>
                        <a:ext uri="{FF2B5EF4-FFF2-40B4-BE49-F238E27FC236}">
                          <a16:creationId xmlns:a16="http://schemas.microsoft.com/office/drawing/2014/main" id="{32A00AF3-9485-F51F-B8D9-21560A56B4F1}"/>
                        </a:ext>
                      </a:extLst>
                    </p:cNvPr>
                    <p:cNvSpPr txBox="1"/>
                    <p:nvPr/>
                  </p:nvSpPr>
                  <p:spPr>
                    <a:xfrm rot="18900000">
                      <a:off x="2722703" y="5137962"/>
                      <a:ext cx="379852" cy="146194"/>
                    </a:xfrm>
                    <a:prstGeom prst="rect">
                      <a:avLst/>
                    </a:prstGeom>
                    <a:noFill/>
                  </p:spPr>
                  <p:txBody>
                    <a:bodyPr wrap="none" lIns="36000" tIns="0" rIns="36000" bIns="0" rtlCol="0">
                      <a:spAutoFit/>
                    </a:bodyPr>
                    <a:lstStyle/>
                    <a:p>
                      <a:pPr algn="r">
                        <a:lnSpc>
                          <a:spcPct val="95000"/>
                        </a:lnSpc>
                      </a:pPr>
                      <a:r>
                        <a:rPr lang="en-GB" sz="1000" spc="-20" dirty="0">
                          <a:solidFill>
                            <a:srgbClr val="000000"/>
                          </a:solidFill>
                        </a:rPr>
                        <a:t>Whole</a:t>
                      </a:r>
                    </a:p>
                  </p:txBody>
                </p:sp>
                <p:sp>
                  <p:nvSpPr>
                    <p:cNvPr id="235" name="TextBox 234">
                      <a:extLst>
                        <a:ext uri="{FF2B5EF4-FFF2-40B4-BE49-F238E27FC236}">
                          <a16:creationId xmlns:a16="http://schemas.microsoft.com/office/drawing/2014/main" id="{D134DE59-E009-4E34-1B87-716DC3463869}"/>
                        </a:ext>
                      </a:extLst>
                    </p:cNvPr>
                    <p:cNvSpPr txBox="1"/>
                    <p:nvPr/>
                  </p:nvSpPr>
                  <p:spPr>
                    <a:xfrm rot="18900000">
                      <a:off x="2215118" y="5198038"/>
                      <a:ext cx="572890" cy="146194"/>
                    </a:xfrm>
                    <a:prstGeom prst="rect">
                      <a:avLst/>
                    </a:prstGeom>
                    <a:noFill/>
                  </p:spPr>
                  <p:txBody>
                    <a:bodyPr wrap="none" lIns="36000" tIns="0" rIns="36000" bIns="0" rtlCol="0">
                      <a:spAutoFit/>
                    </a:bodyPr>
                    <a:lstStyle/>
                    <a:p>
                      <a:pPr algn="r">
                        <a:lnSpc>
                          <a:spcPct val="95000"/>
                        </a:lnSpc>
                      </a:pPr>
                      <a:r>
                        <a:rPr lang="en-GB" sz="1000" spc="-20" dirty="0">
                          <a:solidFill>
                            <a:srgbClr val="000000"/>
                          </a:solidFill>
                        </a:rPr>
                        <a:t>Peripheral</a:t>
                      </a:r>
                    </a:p>
                  </p:txBody>
                </p:sp>
                <p:sp>
                  <p:nvSpPr>
                    <p:cNvPr id="236" name="TextBox 235">
                      <a:extLst>
                        <a:ext uri="{FF2B5EF4-FFF2-40B4-BE49-F238E27FC236}">
                          <a16:creationId xmlns:a16="http://schemas.microsoft.com/office/drawing/2014/main" id="{B54A8221-591F-1EAD-6F94-FA9201401337}"/>
                        </a:ext>
                      </a:extLst>
                    </p:cNvPr>
                    <p:cNvSpPr txBox="1"/>
                    <p:nvPr/>
                  </p:nvSpPr>
                  <p:spPr>
                    <a:xfrm rot="18900000">
                      <a:off x="1782952" y="5204839"/>
                      <a:ext cx="615788" cy="146194"/>
                    </a:xfrm>
                    <a:prstGeom prst="rect">
                      <a:avLst/>
                    </a:prstGeom>
                    <a:noFill/>
                  </p:spPr>
                  <p:txBody>
                    <a:bodyPr wrap="none" lIns="36000" tIns="0" rIns="36000" bIns="0" rtlCol="0">
                      <a:spAutoFit/>
                    </a:bodyPr>
                    <a:lstStyle/>
                    <a:p>
                      <a:pPr algn="r">
                        <a:lnSpc>
                          <a:spcPct val="95000"/>
                        </a:lnSpc>
                      </a:pPr>
                      <a:r>
                        <a:rPr lang="en-GB" sz="1000" spc="-40" dirty="0">
                          <a:solidFill>
                            <a:srgbClr val="000000"/>
                          </a:solidFill>
                        </a:rPr>
                        <a:t>Trabecular</a:t>
                      </a:r>
                    </a:p>
                  </p:txBody>
                </p:sp>
              </p:grpSp>
            </p:grpSp>
            <p:grpSp>
              <p:nvGrpSpPr>
                <p:cNvPr id="207" name="Group 206">
                  <a:extLst>
                    <a:ext uri="{FF2B5EF4-FFF2-40B4-BE49-F238E27FC236}">
                      <a16:creationId xmlns:a16="http://schemas.microsoft.com/office/drawing/2014/main" id="{F94663B5-4262-A32D-8B1C-3FE57E977BA5}"/>
                    </a:ext>
                  </a:extLst>
                </p:cNvPr>
                <p:cNvGrpSpPr/>
                <p:nvPr/>
              </p:nvGrpSpPr>
              <p:grpSpPr>
                <a:xfrm>
                  <a:off x="6578238" y="4872037"/>
                  <a:ext cx="1600175" cy="892690"/>
                  <a:chOff x="6578238" y="4872037"/>
                  <a:chExt cx="1600175" cy="892690"/>
                </a:xfrm>
              </p:grpSpPr>
              <p:grpSp>
                <p:nvGrpSpPr>
                  <p:cNvPr id="222" name="Group 221">
                    <a:extLst>
                      <a:ext uri="{FF2B5EF4-FFF2-40B4-BE49-F238E27FC236}">
                        <a16:creationId xmlns:a16="http://schemas.microsoft.com/office/drawing/2014/main" id="{677164E2-8601-4A09-A763-505AF1DE5AC3}"/>
                      </a:ext>
                    </a:extLst>
                  </p:cNvPr>
                  <p:cNvGrpSpPr/>
                  <p:nvPr/>
                </p:nvGrpSpPr>
                <p:grpSpPr>
                  <a:xfrm>
                    <a:off x="6696562" y="4872037"/>
                    <a:ext cx="1481851" cy="673052"/>
                    <a:chOff x="5201863" y="5782935"/>
                    <a:chExt cx="2651474" cy="714185"/>
                  </a:xfrm>
                </p:grpSpPr>
                <p:sp>
                  <p:nvSpPr>
                    <p:cNvPr id="228" name="Round Same Side Corner Rectangle 218">
                      <a:extLst>
                        <a:ext uri="{FF2B5EF4-FFF2-40B4-BE49-F238E27FC236}">
                          <a16:creationId xmlns:a16="http://schemas.microsoft.com/office/drawing/2014/main" id="{CFBB411E-1A0B-7FA8-E318-5C3C346B0292}"/>
                        </a:ext>
                      </a:extLst>
                    </p:cNvPr>
                    <p:cNvSpPr/>
                    <p:nvPr/>
                  </p:nvSpPr>
                  <p:spPr>
                    <a:xfrm rot="10800000" flipH="1">
                      <a:off x="6956428" y="5782935"/>
                      <a:ext cx="896909" cy="714182"/>
                    </a:xfrm>
                    <a:prstGeom prst="round1Rect">
                      <a:avLst>
                        <a:gd name="adj" fmla="val 13225"/>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algn="ctr"/>
                      <a:endParaRPr lang="en-GB" sz="900" b="1" dirty="0">
                        <a:solidFill>
                          <a:srgbClr val="272727"/>
                        </a:solidFill>
                      </a:endParaRPr>
                    </a:p>
                  </p:txBody>
                </p:sp>
                <p:sp>
                  <p:nvSpPr>
                    <p:cNvPr id="229" name="Round Same Side Corner Rectangle 218">
                      <a:extLst>
                        <a:ext uri="{FF2B5EF4-FFF2-40B4-BE49-F238E27FC236}">
                          <a16:creationId xmlns:a16="http://schemas.microsoft.com/office/drawing/2014/main" id="{9A3BD0BE-7022-1F39-CEA3-F19D00D0ED3B}"/>
                        </a:ext>
                      </a:extLst>
                    </p:cNvPr>
                    <p:cNvSpPr/>
                    <p:nvPr/>
                  </p:nvSpPr>
                  <p:spPr>
                    <a:xfrm>
                      <a:off x="6074635" y="5782938"/>
                      <a:ext cx="883262" cy="714182"/>
                    </a:xfrm>
                    <a:prstGeom prst="round2SameRect">
                      <a:avLst>
                        <a:gd name="adj1" fmla="val 0"/>
                        <a:gd name="adj2" fmla="val 0"/>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lstStyle/>
                    <a:p>
                      <a:pPr algn="ctr"/>
                      <a:endParaRPr lang="en-GB" sz="900" b="1" dirty="0">
                        <a:solidFill>
                          <a:srgbClr val="272727"/>
                        </a:solidFill>
                      </a:endParaRPr>
                    </a:p>
                  </p:txBody>
                </p:sp>
                <p:sp>
                  <p:nvSpPr>
                    <p:cNvPr id="230" name="Round Same Side Corner Rectangle 218">
                      <a:extLst>
                        <a:ext uri="{FF2B5EF4-FFF2-40B4-BE49-F238E27FC236}">
                          <a16:creationId xmlns:a16="http://schemas.microsoft.com/office/drawing/2014/main" id="{743BE4D7-F07E-B12C-5E78-AA65EEA812D3}"/>
                        </a:ext>
                      </a:extLst>
                    </p:cNvPr>
                    <p:cNvSpPr/>
                    <p:nvPr/>
                  </p:nvSpPr>
                  <p:spPr>
                    <a:xfrm rot="10800000">
                      <a:off x="5201863" y="5782937"/>
                      <a:ext cx="874006" cy="714182"/>
                    </a:xfrm>
                    <a:prstGeom prst="round1Rect">
                      <a:avLst>
                        <a:gd name="adj" fmla="val 14372"/>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algn="ctr"/>
                      <a:endParaRPr lang="en-GB" sz="900" b="1" dirty="0">
                        <a:solidFill>
                          <a:srgbClr val="272727"/>
                        </a:solidFill>
                      </a:endParaRPr>
                    </a:p>
                  </p:txBody>
                </p:sp>
              </p:grpSp>
              <p:grpSp>
                <p:nvGrpSpPr>
                  <p:cNvPr id="223" name="Group 222">
                    <a:extLst>
                      <a:ext uri="{FF2B5EF4-FFF2-40B4-BE49-F238E27FC236}">
                        <a16:creationId xmlns:a16="http://schemas.microsoft.com/office/drawing/2014/main" id="{2C164127-6CE4-7A80-3F93-3033166CA929}"/>
                      </a:ext>
                    </a:extLst>
                  </p:cNvPr>
                  <p:cNvGrpSpPr/>
                  <p:nvPr/>
                </p:nvGrpSpPr>
                <p:grpSpPr>
                  <a:xfrm>
                    <a:off x="6578238" y="5154880"/>
                    <a:ext cx="1600173" cy="609847"/>
                    <a:chOff x="1776550" y="5137963"/>
                    <a:chExt cx="1338182" cy="609847"/>
                  </a:xfrm>
                </p:grpSpPr>
                <p:sp>
                  <p:nvSpPr>
                    <p:cNvPr id="224" name="TextBox 223">
                      <a:extLst>
                        <a:ext uri="{FF2B5EF4-FFF2-40B4-BE49-F238E27FC236}">
                          <a16:creationId xmlns:a16="http://schemas.microsoft.com/office/drawing/2014/main" id="{4D2D3E4F-EFDC-D834-C4A3-FC0D5420AEEA}"/>
                        </a:ext>
                      </a:extLst>
                    </p:cNvPr>
                    <p:cNvSpPr txBox="1"/>
                    <p:nvPr/>
                  </p:nvSpPr>
                  <p:spPr>
                    <a:xfrm>
                      <a:off x="1869840" y="5572377"/>
                      <a:ext cx="1244892" cy="175433"/>
                    </a:xfrm>
                    <a:prstGeom prst="rect">
                      <a:avLst/>
                    </a:prstGeom>
                    <a:noFill/>
                  </p:spPr>
                  <p:txBody>
                    <a:bodyPr wrap="square" lIns="36000" tIns="0" rIns="36000" bIns="0" rtlCol="0">
                      <a:spAutoFit/>
                    </a:bodyPr>
                    <a:lstStyle/>
                    <a:p>
                      <a:pPr algn="ctr">
                        <a:lnSpc>
                          <a:spcPct val="95000"/>
                        </a:lnSpc>
                      </a:pPr>
                      <a:r>
                        <a:rPr lang="en-GB" sz="1200" b="1" dirty="0">
                          <a:solidFill>
                            <a:srgbClr val="000000"/>
                          </a:solidFill>
                          <a:latin typeface="+mj-lt"/>
                        </a:rPr>
                        <a:t>Hip</a:t>
                      </a:r>
                    </a:p>
                  </p:txBody>
                </p:sp>
                <p:sp>
                  <p:nvSpPr>
                    <p:cNvPr id="225" name="TextBox 224">
                      <a:extLst>
                        <a:ext uri="{FF2B5EF4-FFF2-40B4-BE49-F238E27FC236}">
                          <a16:creationId xmlns:a16="http://schemas.microsoft.com/office/drawing/2014/main" id="{3452D1C0-9662-0DF3-F982-285D776723FA}"/>
                        </a:ext>
                      </a:extLst>
                    </p:cNvPr>
                    <p:cNvSpPr txBox="1"/>
                    <p:nvPr/>
                  </p:nvSpPr>
                  <p:spPr>
                    <a:xfrm rot="18900000">
                      <a:off x="2715206" y="5137963"/>
                      <a:ext cx="379851" cy="146194"/>
                    </a:xfrm>
                    <a:prstGeom prst="rect">
                      <a:avLst/>
                    </a:prstGeom>
                    <a:noFill/>
                  </p:spPr>
                  <p:txBody>
                    <a:bodyPr wrap="none" lIns="36000" tIns="0" rIns="36000" bIns="0" rtlCol="0">
                      <a:spAutoFit/>
                    </a:bodyPr>
                    <a:lstStyle/>
                    <a:p>
                      <a:pPr algn="r">
                        <a:lnSpc>
                          <a:spcPct val="95000"/>
                        </a:lnSpc>
                      </a:pPr>
                      <a:r>
                        <a:rPr lang="en-GB" sz="1000" spc="-20" dirty="0">
                          <a:solidFill>
                            <a:srgbClr val="000000"/>
                          </a:solidFill>
                        </a:rPr>
                        <a:t>Whole</a:t>
                      </a:r>
                    </a:p>
                  </p:txBody>
                </p:sp>
                <p:sp>
                  <p:nvSpPr>
                    <p:cNvPr id="226" name="TextBox 225">
                      <a:extLst>
                        <a:ext uri="{FF2B5EF4-FFF2-40B4-BE49-F238E27FC236}">
                          <a16:creationId xmlns:a16="http://schemas.microsoft.com/office/drawing/2014/main" id="{9F9CE8ED-1E69-AA5B-3D6A-284CEA12A967}"/>
                        </a:ext>
                      </a:extLst>
                    </p:cNvPr>
                    <p:cNvSpPr txBox="1"/>
                    <p:nvPr/>
                  </p:nvSpPr>
                  <p:spPr>
                    <a:xfrm rot="18900000">
                      <a:off x="2203371" y="5198038"/>
                      <a:ext cx="572889" cy="146194"/>
                    </a:xfrm>
                    <a:prstGeom prst="rect">
                      <a:avLst/>
                    </a:prstGeom>
                    <a:noFill/>
                  </p:spPr>
                  <p:txBody>
                    <a:bodyPr wrap="none" lIns="36000" tIns="0" rIns="36000" bIns="0" rtlCol="0">
                      <a:spAutoFit/>
                    </a:bodyPr>
                    <a:lstStyle/>
                    <a:p>
                      <a:pPr algn="r">
                        <a:lnSpc>
                          <a:spcPct val="95000"/>
                        </a:lnSpc>
                      </a:pPr>
                      <a:r>
                        <a:rPr lang="en-GB" sz="1000" spc="-20" dirty="0">
                          <a:solidFill>
                            <a:srgbClr val="000000"/>
                          </a:solidFill>
                        </a:rPr>
                        <a:t>Peripheral</a:t>
                      </a:r>
                    </a:p>
                  </p:txBody>
                </p:sp>
                <p:sp>
                  <p:nvSpPr>
                    <p:cNvPr id="227" name="TextBox 226">
                      <a:extLst>
                        <a:ext uri="{FF2B5EF4-FFF2-40B4-BE49-F238E27FC236}">
                          <a16:creationId xmlns:a16="http://schemas.microsoft.com/office/drawing/2014/main" id="{0EF4490E-692D-B654-99D8-8192EC1672B2}"/>
                        </a:ext>
                      </a:extLst>
                    </p:cNvPr>
                    <p:cNvSpPr txBox="1"/>
                    <p:nvPr/>
                  </p:nvSpPr>
                  <p:spPr>
                    <a:xfrm rot="18900000">
                      <a:off x="1776550" y="5204839"/>
                      <a:ext cx="615787" cy="146194"/>
                    </a:xfrm>
                    <a:prstGeom prst="rect">
                      <a:avLst/>
                    </a:prstGeom>
                    <a:noFill/>
                  </p:spPr>
                  <p:txBody>
                    <a:bodyPr wrap="none" lIns="36000" tIns="0" rIns="36000" bIns="0" rtlCol="0">
                      <a:spAutoFit/>
                    </a:bodyPr>
                    <a:lstStyle/>
                    <a:p>
                      <a:pPr algn="r">
                        <a:lnSpc>
                          <a:spcPct val="95000"/>
                        </a:lnSpc>
                      </a:pPr>
                      <a:r>
                        <a:rPr lang="en-GB" sz="1000" spc="-40" dirty="0">
                          <a:solidFill>
                            <a:srgbClr val="000000"/>
                          </a:solidFill>
                        </a:rPr>
                        <a:t>Trabecular</a:t>
                      </a:r>
                    </a:p>
                  </p:txBody>
                </p:sp>
              </p:grpSp>
            </p:grpSp>
            <p:sp>
              <p:nvSpPr>
                <p:cNvPr id="208" name="TextBox 207">
                  <a:extLst>
                    <a:ext uri="{FF2B5EF4-FFF2-40B4-BE49-F238E27FC236}">
                      <a16:creationId xmlns:a16="http://schemas.microsoft.com/office/drawing/2014/main" id="{46D8BF09-2F65-2368-A5E4-C2E451E2232D}"/>
                    </a:ext>
                  </a:extLst>
                </p:cNvPr>
                <p:cNvSpPr txBox="1"/>
                <p:nvPr/>
              </p:nvSpPr>
              <p:spPr>
                <a:xfrm rot="16200000">
                  <a:off x="3721858" y="4120382"/>
                  <a:ext cx="2058262" cy="166199"/>
                </a:xfrm>
                <a:prstGeom prst="rect">
                  <a:avLst/>
                </a:prstGeom>
                <a:noFill/>
              </p:spPr>
              <p:txBody>
                <a:bodyPr wrap="square" lIns="0" tIns="0" rIns="0" bIns="0" rtlCol="0">
                  <a:spAutoFit/>
                </a:bodyPr>
                <a:lstStyle/>
                <a:p>
                  <a:pPr algn="ctr">
                    <a:lnSpc>
                      <a:spcPct val="90000"/>
                    </a:lnSpc>
                  </a:pPr>
                  <a:r>
                    <a:rPr lang="en-GB" sz="1200" b="1" dirty="0">
                      <a:solidFill>
                        <a:srgbClr val="000000"/>
                      </a:solidFill>
                      <a:latin typeface="+mj-lt"/>
                    </a:rPr>
                    <a:t>Change from baseline (%)</a:t>
                  </a:r>
                </a:p>
              </p:txBody>
            </p:sp>
            <p:grpSp>
              <p:nvGrpSpPr>
                <p:cNvPr id="209" name="Group 208">
                  <a:extLst>
                    <a:ext uri="{FF2B5EF4-FFF2-40B4-BE49-F238E27FC236}">
                      <a16:creationId xmlns:a16="http://schemas.microsoft.com/office/drawing/2014/main" id="{9014E368-0846-7FB1-50FD-E0300A257C1F}"/>
                    </a:ext>
                  </a:extLst>
                </p:cNvPr>
                <p:cNvGrpSpPr/>
                <p:nvPr/>
              </p:nvGrpSpPr>
              <p:grpSpPr>
                <a:xfrm>
                  <a:off x="4664268" y="3253335"/>
                  <a:ext cx="468365" cy="1899787"/>
                  <a:chOff x="1215266" y="3187454"/>
                  <a:chExt cx="391680" cy="1899787"/>
                </a:xfrm>
              </p:grpSpPr>
              <p:sp>
                <p:nvSpPr>
                  <p:cNvPr id="211" name="TextBox 210">
                    <a:extLst>
                      <a:ext uri="{FF2B5EF4-FFF2-40B4-BE49-F238E27FC236}">
                        <a16:creationId xmlns:a16="http://schemas.microsoft.com/office/drawing/2014/main" id="{5B1FDFEF-E46D-54FA-9A28-AD8C917928BB}"/>
                      </a:ext>
                    </a:extLst>
                  </p:cNvPr>
                  <p:cNvSpPr txBox="1"/>
                  <p:nvPr/>
                </p:nvSpPr>
                <p:spPr>
                  <a:xfrm>
                    <a:off x="1215266" y="4787144"/>
                    <a:ext cx="378830" cy="184666"/>
                  </a:xfrm>
                  <a:prstGeom prst="rect">
                    <a:avLst/>
                  </a:prstGeom>
                  <a:noFill/>
                </p:spPr>
                <p:txBody>
                  <a:bodyPr wrap="square" lIns="0" tIns="0" rIns="108000" bIns="0" rtlCol="0" anchor="ctr">
                    <a:spAutoFit/>
                  </a:bodyPr>
                  <a:lstStyle/>
                  <a:p>
                    <a:pPr algn="r"/>
                    <a:endParaRPr lang="en-GB" sz="1200" dirty="0">
                      <a:solidFill>
                        <a:srgbClr val="272727"/>
                      </a:solidFill>
                    </a:endParaRPr>
                  </a:p>
                </p:txBody>
              </p:sp>
              <p:sp>
                <p:nvSpPr>
                  <p:cNvPr id="212" name="TextBox 211">
                    <a:extLst>
                      <a:ext uri="{FF2B5EF4-FFF2-40B4-BE49-F238E27FC236}">
                        <a16:creationId xmlns:a16="http://schemas.microsoft.com/office/drawing/2014/main" id="{A4147027-4474-C73D-BE2B-FAAFF17629FF}"/>
                      </a:ext>
                    </a:extLst>
                  </p:cNvPr>
                  <p:cNvSpPr txBox="1"/>
                  <p:nvPr/>
                </p:nvSpPr>
                <p:spPr>
                  <a:xfrm>
                    <a:off x="1328597" y="4521437"/>
                    <a:ext cx="278348" cy="184666"/>
                  </a:xfrm>
                  <a:prstGeom prst="rect">
                    <a:avLst/>
                  </a:prstGeom>
                  <a:noFill/>
                </p:spPr>
                <p:txBody>
                  <a:bodyPr wrap="square" lIns="0" tIns="0" rIns="36000" bIns="0" rtlCol="0" anchor="ctr">
                    <a:spAutoFit/>
                  </a:bodyPr>
                  <a:lstStyle/>
                  <a:p>
                    <a:pPr algn="r"/>
                    <a:r>
                      <a:rPr lang="en-GB" sz="1200" dirty="0">
                        <a:solidFill>
                          <a:srgbClr val="000000"/>
                        </a:solidFill>
                      </a:rPr>
                      <a:t>2</a:t>
                    </a:r>
                  </a:p>
                </p:txBody>
              </p:sp>
              <p:sp>
                <p:nvSpPr>
                  <p:cNvPr id="213" name="TextBox 212">
                    <a:extLst>
                      <a:ext uri="{FF2B5EF4-FFF2-40B4-BE49-F238E27FC236}">
                        <a16:creationId xmlns:a16="http://schemas.microsoft.com/office/drawing/2014/main" id="{EAA125A1-0900-7BCF-2E7B-9F0A42A22544}"/>
                      </a:ext>
                    </a:extLst>
                  </p:cNvPr>
                  <p:cNvSpPr txBox="1"/>
                  <p:nvPr/>
                </p:nvSpPr>
                <p:spPr>
                  <a:xfrm>
                    <a:off x="1328597" y="3378023"/>
                    <a:ext cx="278348" cy="184666"/>
                  </a:xfrm>
                  <a:prstGeom prst="rect">
                    <a:avLst/>
                  </a:prstGeom>
                  <a:noFill/>
                </p:spPr>
                <p:txBody>
                  <a:bodyPr wrap="square" lIns="0" tIns="0" rIns="36000" bIns="0" rtlCol="0" anchor="ctr">
                    <a:spAutoFit/>
                  </a:bodyPr>
                  <a:lstStyle/>
                  <a:p>
                    <a:pPr algn="r"/>
                    <a:r>
                      <a:rPr lang="en-GB" sz="1200" dirty="0">
                        <a:solidFill>
                          <a:srgbClr val="000000"/>
                        </a:solidFill>
                      </a:rPr>
                      <a:t>14</a:t>
                    </a:r>
                  </a:p>
                </p:txBody>
              </p:sp>
              <p:sp>
                <p:nvSpPr>
                  <p:cNvPr id="214" name="TextBox 213">
                    <a:extLst>
                      <a:ext uri="{FF2B5EF4-FFF2-40B4-BE49-F238E27FC236}">
                        <a16:creationId xmlns:a16="http://schemas.microsoft.com/office/drawing/2014/main" id="{463ED40B-5236-4BB3-8C6E-61F71488BF52}"/>
                      </a:ext>
                    </a:extLst>
                  </p:cNvPr>
                  <p:cNvSpPr txBox="1"/>
                  <p:nvPr/>
                </p:nvSpPr>
                <p:spPr>
                  <a:xfrm>
                    <a:off x="1288210" y="3187454"/>
                    <a:ext cx="318736" cy="184666"/>
                  </a:xfrm>
                  <a:prstGeom prst="rect">
                    <a:avLst/>
                  </a:prstGeom>
                  <a:noFill/>
                </p:spPr>
                <p:txBody>
                  <a:bodyPr wrap="square" lIns="0" tIns="0" rIns="36000" bIns="0" rtlCol="0" anchor="ctr">
                    <a:spAutoFit/>
                  </a:bodyPr>
                  <a:lstStyle/>
                  <a:p>
                    <a:pPr algn="r"/>
                    <a:r>
                      <a:rPr lang="en-GB" sz="1200" dirty="0">
                        <a:solidFill>
                          <a:srgbClr val="000000"/>
                        </a:solidFill>
                      </a:rPr>
                      <a:t>16</a:t>
                    </a:r>
                  </a:p>
                </p:txBody>
              </p:sp>
              <p:sp>
                <p:nvSpPr>
                  <p:cNvPr id="215" name="TextBox 214">
                    <a:extLst>
                      <a:ext uri="{FF2B5EF4-FFF2-40B4-BE49-F238E27FC236}">
                        <a16:creationId xmlns:a16="http://schemas.microsoft.com/office/drawing/2014/main" id="{5CDF4D13-8B76-AA86-D42E-2F3921BDC5FF}"/>
                      </a:ext>
                    </a:extLst>
                  </p:cNvPr>
                  <p:cNvSpPr txBox="1"/>
                  <p:nvPr/>
                </p:nvSpPr>
                <p:spPr>
                  <a:xfrm>
                    <a:off x="1328597" y="3759161"/>
                    <a:ext cx="278348" cy="184666"/>
                  </a:xfrm>
                  <a:prstGeom prst="rect">
                    <a:avLst/>
                  </a:prstGeom>
                  <a:noFill/>
                </p:spPr>
                <p:txBody>
                  <a:bodyPr wrap="square" lIns="0" tIns="0" rIns="36000" bIns="0" rtlCol="0" anchor="ctr">
                    <a:spAutoFit/>
                  </a:bodyPr>
                  <a:lstStyle/>
                  <a:p>
                    <a:pPr algn="r"/>
                    <a:r>
                      <a:rPr lang="en-GB" sz="1200" dirty="0">
                        <a:solidFill>
                          <a:srgbClr val="000000"/>
                        </a:solidFill>
                      </a:rPr>
                      <a:t>10</a:t>
                    </a:r>
                  </a:p>
                </p:txBody>
              </p:sp>
              <p:sp>
                <p:nvSpPr>
                  <p:cNvPr id="216" name="TextBox 215">
                    <a:extLst>
                      <a:ext uri="{FF2B5EF4-FFF2-40B4-BE49-F238E27FC236}">
                        <a16:creationId xmlns:a16="http://schemas.microsoft.com/office/drawing/2014/main" id="{32E4FABF-E05F-C071-4CA7-3B4575E361AA}"/>
                      </a:ext>
                    </a:extLst>
                  </p:cNvPr>
                  <p:cNvSpPr txBox="1"/>
                  <p:nvPr/>
                </p:nvSpPr>
                <p:spPr>
                  <a:xfrm>
                    <a:off x="1328597" y="4140299"/>
                    <a:ext cx="278348" cy="184666"/>
                  </a:xfrm>
                  <a:prstGeom prst="rect">
                    <a:avLst/>
                  </a:prstGeom>
                  <a:noFill/>
                </p:spPr>
                <p:txBody>
                  <a:bodyPr wrap="square" lIns="0" tIns="0" rIns="36000" bIns="0" rtlCol="0" anchor="ctr">
                    <a:spAutoFit/>
                  </a:bodyPr>
                  <a:lstStyle/>
                  <a:p>
                    <a:pPr algn="r"/>
                    <a:r>
                      <a:rPr lang="en-GB" sz="1200" dirty="0">
                        <a:solidFill>
                          <a:srgbClr val="000000"/>
                        </a:solidFill>
                      </a:rPr>
                      <a:t>6</a:t>
                    </a:r>
                  </a:p>
                </p:txBody>
              </p:sp>
              <p:sp>
                <p:nvSpPr>
                  <p:cNvPr id="217" name="TextBox 216">
                    <a:extLst>
                      <a:ext uri="{FF2B5EF4-FFF2-40B4-BE49-F238E27FC236}">
                        <a16:creationId xmlns:a16="http://schemas.microsoft.com/office/drawing/2014/main" id="{D3E9341C-ED54-BACF-B22C-BA8648D3F550}"/>
                      </a:ext>
                    </a:extLst>
                  </p:cNvPr>
                  <p:cNvSpPr txBox="1"/>
                  <p:nvPr/>
                </p:nvSpPr>
                <p:spPr>
                  <a:xfrm>
                    <a:off x="1328597" y="4902575"/>
                    <a:ext cx="278348" cy="184666"/>
                  </a:xfrm>
                  <a:prstGeom prst="rect">
                    <a:avLst/>
                  </a:prstGeom>
                  <a:noFill/>
                </p:spPr>
                <p:txBody>
                  <a:bodyPr wrap="square" lIns="0" tIns="0" rIns="36000" bIns="0" rtlCol="0" anchor="ctr">
                    <a:spAutoFit/>
                  </a:bodyPr>
                  <a:lstStyle/>
                  <a:p>
                    <a:pPr algn="r"/>
                    <a:r>
                      <a:rPr lang="en-GB" sz="1200" dirty="0">
                        <a:solidFill>
                          <a:srgbClr val="272727"/>
                        </a:solidFill>
                      </a:rPr>
                      <a:t>-2</a:t>
                    </a:r>
                  </a:p>
                </p:txBody>
              </p:sp>
              <p:sp>
                <p:nvSpPr>
                  <p:cNvPr id="218" name="TextBox 217">
                    <a:extLst>
                      <a:ext uri="{FF2B5EF4-FFF2-40B4-BE49-F238E27FC236}">
                        <a16:creationId xmlns:a16="http://schemas.microsoft.com/office/drawing/2014/main" id="{384B0CEC-CE4F-7FAA-915D-85D0D3AF8C25}"/>
                      </a:ext>
                    </a:extLst>
                  </p:cNvPr>
                  <p:cNvSpPr txBox="1"/>
                  <p:nvPr/>
                </p:nvSpPr>
                <p:spPr>
                  <a:xfrm>
                    <a:off x="1328597" y="4712006"/>
                    <a:ext cx="278348" cy="184666"/>
                  </a:xfrm>
                  <a:prstGeom prst="rect">
                    <a:avLst/>
                  </a:prstGeom>
                  <a:noFill/>
                </p:spPr>
                <p:txBody>
                  <a:bodyPr wrap="square" lIns="0" tIns="0" rIns="36000" bIns="0" rtlCol="0" anchor="ctr">
                    <a:spAutoFit/>
                  </a:bodyPr>
                  <a:lstStyle/>
                  <a:p>
                    <a:pPr algn="r"/>
                    <a:r>
                      <a:rPr lang="en-GB" sz="1200" dirty="0">
                        <a:solidFill>
                          <a:srgbClr val="000000"/>
                        </a:solidFill>
                      </a:rPr>
                      <a:t>0</a:t>
                    </a:r>
                  </a:p>
                </p:txBody>
              </p:sp>
              <p:sp>
                <p:nvSpPr>
                  <p:cNvPr id="219" name="TextBox 218">
                    <a:extLst>
                      <a:ext uri="{FF2B5EF4-FFF2-40B4-BE49-F238E27FC236}">
                        <a16:creationId xmlns:a16="http://schemas.microsoft.com/office/drawing/2014/main" id="{F9E917DC-BC63-2F7F-337B-D12559458403}"/>
                      </a:ext>
                    </a:extLst>
                  </p:cNvPr>
                  <p:cNvSpPr txBox="1"/>
                  <p:nvPr/>
                </p:nvSpPr>
                <p:spPr>
                  <a:xfrm>
                    <a:off x="1328597" y="3568592"/>
                    <a:ext cx="278348" cy="184666"/>
                  </a:xfrm>
                  <a:prstGeom prst="rect">
                    <a:avLst/>
                  </a:prstGeom>
                  <a:noFill/>
                </p:spPr>
                <p:txBody>
                  <a:bodyPr wrap="square" lIns="0" tIns="0" rIns="36000" bIns="0" rtlCol="0" anchor="ctr">
                    <a:spAutoFit/>
                  </a:bodyPr>
                  <a:lstStyle/>
                  <a:p>
                    <a:pPr algn="r"/>
                    <a:r>
                      <a:rPr lang="en-GB" sz="1200" dirty="0">
                        <a:solidFill>
                          <a:srgbClr val="000000"/>
                        </a:solidFill>
                      </a:rPr>
                      <a:t>12</a:t>
                    </a:r>
                  </a:p>
                </p:txBody>
              </p:sp>
              <p:sp>
                <p:nvSpPr>
                  <p:cNvPr id="220" name="TextBox 219">
                    <a:extLst>
                      <a:ext uri="{FF2B5EF4-FFF2-40B4-BE49-F238E27FC236}">
                        <a16:creationId xmlns:a16="http://schemas.microsoft.com/office/drawing/2014/main" id="{22A600D4-FD9C-4126-94CA-378686022894}"/>
                      </a:ext>
                    </a:extLst>
                  </p:cNvPr>
                  <p:cNvSpPr txBox="1"/>
                  <p:nvPr/>
                </p:nvSpPr>
                <p:spPr>
                  <a:xfrm>
                    <a:off x="1328597" y="3949730"/>
                    <a:ext cx="278348" cy="184666"/>
                  </a:xfrm>
                  <a:prstGeom prst="rect">
                    <a:avLst/>
                  </a:prstGeom>
                  <a:noFill/>
                </p:spPr>
                <p:txBody>
                  <a:bodyPr wrap="square" lIns="0" tIns="0" rIns="36000" bIns="0" rtlCol="0" anchor="ctr">
                    <a:spAutoFit/>
                  </a:bodyPr>
                  <a:lstStyle/>
                  <a:p>
                    <a:pPr algn="r"/>
                    <a:r>
                      <a:rPr lang="en-GB" sz="1200" dirty="0">
                        <a:solidFill>
                          <a:srgbClr val="000000"/>
                        </a:solidFill>
                      </a:rPr>
                      <a:t>8</a:t>
                    </a:r>
                  </a:p>
                </p:txBody>
              </p:sp>
              <p:sp>
                <p:nvSpPr>
                  <p:cNvPr id="221" name="TextBox 220">
                    <a:extLst>
                      <a:ext uri="{FF2B5EF4-FFF2-40B4-BE49-F238E27FC236}">
                        <a16:creationId xmlns:a16="http://schemas.microsoft.com/office/drawing/2014/main" id="{97C9281E-800C-14E8-08A9-7B2329FB9B4F}"/>
                      </a:ext>
                    </a:extLst>
                  </p:cNvPr>
                  <p:cNvSpPr txBox="1"/>
                  <p:nvPr/>
                </p:nvSpPr>
                <p:spPr>
                  <a:xfrm>
                    <a:off x="1328597" y="4330868"/>
                    <a:ext cx="278348" cy="184666"/>
                  </a:xfrm>
                  <a:prstGeom prst="rect">
                    <a:avLst/>
                  </a:prstGeom>
                  <a:noFill/>
                </p:spPr>
                <p:txBody>
                  <a:bodyPr wrap="square" lIns="0" tIns="0" rIns="36000" bIns="0" rtlCol="0" anchor="ctr">
                    <a:spAutoFit/>
                  </a:bodyPr>
                  <a:lstStyle/>
                  <a:p>
                    <a:pPr algn="r"/>
                    <a:r>
                      <a:rPr lang="en-GB" sz="1200" dirty="0">
                        <a:solidFill>
                          <a:srgbClr val="000000"/>
                        </a:solidFill>
                      </a:rPr>
                      <a:t>4</a:t>
                    </a:r>
                  </a:p>
                </p:txBody>
              </p:sp>
            </p:grpSp>
            <p:sp>
              <p:nvSpPr>
                <p:cNvPr id="210" name="Freeform: Shape 182">
                  <a:extLst>
                    <a:ext uri="{FF2B5EF4-FFF2-40B4-BE49-F238E27FC236}">
                      <a16:creationId xmlns:a16="http://schemas.microsoft.com/office/drawing/2014/main" id="{0451624C-898A-C997-6260-C398BA0FF93E}"/>
                    </a:ext>
                  </a:extLst>
                </p:cNvPr>
                <p:cNvSpPr/>
                <p:nvPr/>
              </p:nvSpPr>
              <p:spPr>
                <a:xfrm>
                  <a:off x="5208630" y="3348038"/>
                  <a:ext cx="0" cy="1715729"/>
                </a:xfrm>
                <a:custGeom>
                  <a:avLst/>
                  <a:gdLst>
                    <a:gd name="connsiteX0" fmla="*/ 0 w 2480261"/>
                    <a:gd name="connsiteY0" fmla="*/ 0 h 1722840"/>
                    <a:gd name="connsiteX1" fmla="*/ 0 w 2480261"/>
                    <a:gd name="connsiteY1" fmla="*/ 1722840 h 1722840"/>
                    <a:gd name="connsiteX2" fmla="*/ 2480261 w 2480261"/>
                    <a:gd name="connsiteY2" fmla="*/ 1722840 h 1722840"/>
                    <a:gd name="connsiteX0" fmla="*/ 0 w 0"/>
                    <a:gd name="connsiteY0" fmla="*/ 0 h 1722840"/>
                    <a:gd name="connsiteX1" fmla="*/ 0 w 0"/>
                    <a:gd name="connsiteY1" fmla="*/ 1722840 h 1722840"/>
                  </a:gdLst>
                  <a:ahLst/>
                  <a:cxnLst>
                    <a:cxn ang="0">
                      <a:pos x="connsiteX0" y="connsiteY0"/>
                    </a:cxn>
                    <a:cxn ang="0">
                      <a:pos x="connsiteX1" y="connsiteY1"/>
                    </a:cxn>
                  </a:cxnLst>
                  <a:rect l="l" t="t" r="r" b="b"/>
                  <a:pathLst>
                    <a:path h="1722840">
                      <a:moveTo>
                        <a:pt x="0" y="0"/>
                      </a:moveTo>
                      <a:lnTo>
                        <a:pt x="0"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15" name="Group 14">
                <a:extLst>
                  <a:ext uri="{FF2B5EF4-FFF2-40B4-BE49-F238E27FC236}">
                    <a16:creationId xmlns:a16="http://schemas.microsoft.com/office/drawing/2014/main" id="{6B5FC863-FD0E-CDA7-77BB-EF9E761DCA79}"/>
                  </a:ext>
                </a:extLst>
              </p:cNvPr>
              <p:cNvGrpSpPr/>
              <p:nvPr/>
            </p:nvGrpSpPr>
            <p:grpSpPr>
              <a:xfrm>
                <a:off x="6753931" y="4473990"/>
                <a:ext cx="1352887" cy="379413"/>
                <a:chOff x="6753931" y="4540250"/>
                <a:chExt cx="1352887" cy="379413"/>
              </a:xfrm>
            </p:grpSpPr>
            <p:grpSp>
              <p:nvGrpSpPr>
                <p:cNvPr id="172" name="Group 171">
                  <a:extLst>
                    <a:ext uri="{FF2B5EF4-FFF2-40B4-BE49-F238E27FC236}">
                      <a16:creationId xmlns:a16="http://schemas.microsoft.com/office/drawing/2014/main" id="{8ABB5580-2A44-5B36-7B31-182633559CD3}"/>
                    </a:ext>
                  </a:extLst>
                </p:cNvPr>
                <p:cNvGrpSpPr/>
                <p:nvPr/>
              </p:nvGrpSpPr>
              <p:grpSpPr>
                <a:xfrm>
                  <a:off x="7741373" y="4683125"/>
                  <a:ext cx="365445" cy="215900"/>
                  <a:chOff x="7741923" y="4683125"/>
                  <a:chExt cx="365445" cy="215900"/>
                </a:xfrm>
              </p:grpSpPr>
              <p:sp>
                <p:nvSpPr>
                  <p:cNvPr id="196" name="Rectangle 195">
                    <a:extLst>
                      <a:ext uri="{FF2B5EF4-FFF2-40B4-BE49-F238E27FC236}">
                        <a16:creationId xmlns:a16="http://schemas.microsoft.com/office/drawing/2014/main" id="{B11A677F-8E2C-DB7B-5D31-CCE381F4E2B0}"/>
                      </a:ext>
                    </a:extLst>
                  </p:cNvPr>
                  <p:cNvSpPr/>
                  <p:nvPr/>
                </p:nvSpPr>
                <p:spPr>
                  <a:xfrm>
                    <a:off x="7939093" y="4836039"/>
                    <a:ext cx="168275" cy="3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97" name="Rectangle 196">
                    <a:extLst>
                      <a:ext uri="{FF2B5EF4-FFF2-40B4-BE49-F238E27FC236}">
                        <a16:creationId xmlns:a16="http://schemas.microsoft.com/office/drawing/2014/main" id="{B43B009D-4B3B-B6D9-DAE2-8DC6B1C88DED}"/>
                      </a:ext>
                    </a:extLst>
                  </p:cNvPr>
                  <p:cNvSpPr/>
                  <p:nvPr/>
                </p:nvSpPr>
                <p:spPr>
                  <a:xfrm>
                    <a:off x="7741923" y="4743450"/>
                    <a:ext cx="168275" cy="12858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198" name="Group 197">
                    <a:extLst>
                      <a:ext uri="{FF2B5EF4-FFF2-40B4-BE49-F238E27FC236}">
                        <a16:creationId xmlns:a16="http://schemas.microsoft.com/office/drawing/2014/main" id="{E2B8D9E0-B5BC-0086-FAFE-D8EDCC2B748B}"/>
                      </a:ext>
                    </a:extLst>
                  </p:cNvPr>
                  <p:cNvGrpSpPr/>
                  <p:nvPr/>
                </p:nvGrpSpPr>
                <p:grpSpPr>
                  <a:xfrm>
                    <a:off x="7984538" y="4779963"/>
                    <a:ext cx="80558" cy="119062"/>
                    <a:chOff x="3743571" y="3308401"/>
                    <a:chExt cx="80558" cy="722480"/>
                  </a:xfrm>
                </p:grpSpPr>
                <p:cxnSp>
                  <p:nvCxnSpPr>
                    <p:cNvPr id="203" name="Straight Connector 202">
                      <a:extLst>
                        <a:ext uri="{FF2B5EF4-FFF2-40B4-BE49-F238E27FC236}">
                          <a16:creationId xmlns:a16="http://schemas.microsoft.com/office/drawing/2014/main" id="{AFCB2DE5-902A-F313-9D07-96E5A45EA91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99A4801F-952F-AE2D-CDE9-8CB6EFD56F2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3F8C9092-7E24-C0D0-D722-A28FDB4F175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9" name="Group 198">
                    <a:extLst>
                      <a:ext uri="{FF2B5EF4-FFF2-40B4-BE49-F238E27FC236}">
                        <a16:creationId xmlns:a16="http://schemas.microsoft.com/office/drawing/2014/main" id="{86A820B2-91BB-6813-364E-B8EF87AD257D}"/>
                      </a:ext>
                    </a:extLst>
                  </p:cNvPr>
                  <p:cNvGrpSpPr/>
                  <p:nvPr/>
                </p:nvGrpSpPr>
                <p:grpSpPr>
                  <a:xfrm>
                    <a:off x="7785781" y="4683125"/>
                    <a:ext cx="80558" cy="120651"/>
                    <a:chOff x="3743571" y="3308401"/>
                    <a:chExt cx="80558" cy="722480"/>
                  </a:xfrm>
                </p:grpSpPr>
                <p:cxnSp>
                  <p:nvCxnSpPr>
                    <p:cNvPr id="200" name="Straight Connector 199">
                      <a:extLst>
                        <a:ext uri="{FF2B5EF4-FFF2-40B4-BE49-F238E27FC236}">
                          <a16:creationId xmlns:a16="http://schemas.microsoft.com/office/drawing/2014/main" id="{A09239D2-CA5D-D397-354E-78D8AECF13F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494B221C-B252-E7AB-BA45-2D4499E4706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D0722081-C917-E88C-C98C-0E985A62D35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174" name="Group 173">
                  <a:extLst>
                    <a:ext uri="{FF2B5EF4-FFF2-40B4-BE49-F238E27FC236}">
                      <a16:creationId xmlns:a16="http://schemas.microsoft.com/office/drawing/2014/main" id="{FF06B1C8-A6A5-72DE-64F7-C7F9DD6CC6FF}"/>
                    </a:ext>
                  </a:extLst>
                </p:cNvPr>
                <p:cNvGrpSpPr/>
                <p:nvPr/>
              </p:nvGrpSpPr>
              <p:grpSpPr>
                <a:xfrm>
                  <a:off x="6753931" y="4540250"/>
                  <a:ext cx="365445" cy="374651"/>
                  <a:chOff x="6806881" y="4540250"/>
                  <a:chExt cx="365445" cy="374651"/>
                </a:xfrm>
              </p:grpSpPr>
              <p:sp>
                <p:nvSpPr>
                  <p:cNvPr id="186" name="Rectangle 185">
                    <a:extLst>
                      <a:ext uri="{FF2B5EF4-FFF2-40B4-BE49-F238E27FC236}">
                        <a16:creationId xmlns:a16="http://schemas.microsoft.com/office/drawing/2014/main" id="{1C34F58C-D770-961C-10C5-BB5287BEA0A0}"/>
                      </a:ext>
                    </a:extLst>
                  </p:cNvPr>
                  <p:cNvSpPr/>
                  <p:nvPr/>
                </p:nvSpPr>
                <p:spPr>
                  <a:xfrm>
                    <a:off x="7004051" y="4816475"/>
                    <a:ext cx="168275" cy="555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87" name="Rectangle 186">
                    <a:extLst>
                      <a:ext uri="{FF2B5EF4-FFF2-40B4-BE49-F238E27FC236}">
                        <a16:creationId xmlns:a16="http://schemas.microsoft.com/office/drawing/2014/main" id="{77DF7304-8A97-D640-9877-9ABC6EB532B5}"/>
                      </a:ext>
                    </a:extLst>
                  </p:cNvPr>
                  <p:cNvSpPr/>
                  <p:nvPr/>
                </p:nvSpPr>
                <p:spPr>
                  <a:xfrm>
                    <a:off x="6806881" y="4640263"/>
                    <a:ext cx="168275" cy="23177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188" name="Group 187">
                    <a:extLst>
                      <a:ext uri="{FF2B5EF4-FFF2-40B4-BE49-F238E27FC236}">
                        <a16:creationId xmlns:a16="http://schemas.microsoft.com/office/drawing/2014/main" id="{5E299110-9D7C-13D5-FEA2-DEE91BD8E826}"/>
                      </a:ext>
                    </a:extLst>
                  </p:cNvPr>
                  <p:cNvGrpSpPr/>
                  <p:nvPr/>
                </p:nvGrpSpPr>
                <p:grpSpPr>
                  <a:xfrm>
                    <a:off x="6850739" y="4540250"/>
                    <a:ext cx="80558" cy="206375"/>
                    <a:chOff x="3743571" y="3308401"/>
                    <a:chExt cx="80558" cy="722480"/>
                  </a:xfrm>
                </p:grpSpPr>
                <p:cxnSp>
                  <p:nvCxnSpPr>
                    <p:cNvPr id="193" name="Straight Connector 192">
                      <a:extLst>
                        <a:ext uri="{FF2B5EF4-FFF2-40B4-BE49-F238E27FC236}">
                          <a16:creationId xmlns:a16="http://schemas.microsoft.com/office/drawing/2014/main" id="{33A99A9F-62B1-8E6E-C74C-FB62E12AEE9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06EA0C8A-F884-981D-0B88-0D66C2F7E46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C6C7DE39-471A-C9D7-9CC5-4E343DAA1EB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89" name="Group 188">
                    <a:extLst>
                      <a:ext uri="{FF2B5EF4-FFF2-40B4-BE49-F238E27FC236}">
                        <a16:creationId xmlns:a16="http://schemas.microsoft.com/office/drawing/2014/main" id="{1520D8A1-BD1F-AECD-62F1-C65381321C8B}"/>
                      </a:ext>
                    </a:extLst>
                  </p:cNvPr>
                  <p:cNvGrpSpPr/>
                  <p:nvPr/>
                </p:nvGrpSpPr>
                <p:grpSpPr>
                  <a:xfrm>
                    <a:off x="7049496" y="4713289"/>
                    <a:ext cx="80558" cy="201612"/>
                    <a:chOff x="3743571" y="3308401"/>
                    <a:chExt cx="80558" cy="722480"/>
                  </a:xfrm>
                </p:grpSpPr>
                <p:cxnSp>
                  <p:nvCxnSpPr>
                    <p:cNvPr id="190" name="Straight Connector 189">
                      <a:extLst>
                        <a:ext uri="{FF2B5EF4-FFF2-40B4-BE49-F238E27FC236}">
                          <a16:creationId xmlns:a16="http://schemas.microsoft.com/office/drawing/2014/main" id="{A86E1A64-961A-3919-C477-CF3B9A45334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6F30CA3C-4D59-410E-FA21-C23CC690348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86912F5E-726E-97A9-76B1-F19DC468D13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175" name="Group 174">
                  <a:extLst>
                    <a:ext uri="{FF2B5EF4-FFF2-40B4-BE49-F238E27FC236}">
                      <a16:creationId xmlns:a16="http://schemas.microsoft.com/office/drawing/2014/main" id="{F490C7C5-B6C3-48D1-6BB4-8DD96587FE57}"/>
                    </a:ext>
                  </a:extLst>
                </p:cNvPr>
                <p:cNvGrpSpPr/>
                <p:nvPr/>
              </p:nvGrpSpPr>
              <p:grpSpPr>
                <a:xfrm>
                  <a:off x="7247652" y="4632325"/>
                  <a:ext cx="365445" cy="287338"/>
                  <a:chOff x="7262493" y="4632325"/>
                  <a:chExt cx="365445" cy="287338"/>
                </a:xfrm>
              </p:grpSpPr>
              <p:sp>
                <p:nvSpPr>
                  <p:cNvPr id="176" name="Rectangle 175">
                    <a:extLst>
                      <a:ext uri="{FF2B5EF4-FFF2-40B4-BE49-F238E27FC236}">
                        <a16:creationId xmlns:a16="http://schemas.microsoft.com/office/drawing/2014/main" id="{8E4B31B7-D5DC-EA60-16AF-7D5A2A3FADD4}"/>
                      </a:ext>
                    </a:extLst>
                  </p:cNvPr>
                  <p:cNvSpPr/>
                  <p:nvPr/>
                </p:nvSpPr>
                <p:spPr>
                  <a:xfrm>
                    <a:off x="7459663" y="4825999"/>
                    <a:ext cx="168275" cy="460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77" name="Rectangle 176">
                    <a:extLst>
                      <a:ext uri="{FF2B5EF4-FFF2-40B4-BE49-F238E27FC236}">
                        <a16:creationId xmlns:a16="http://schemas.microsoft.com/office/drawing/2014/main" id="{7B75208E-E4C8-D753-353A-9287CB01B797}"/>
                      </a:ext>
                    </a:extLst>
                  </p:cNvPr>
                  <p:cNvSpPr/>
                  <p:nvPr/>
                </p:nvSpPr>
                <p:spPr>
                  <a:xfrm>
                    <a:off x="7262493" y="4725987"/>
                    <a:ext cx="168275" cy="14605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178" name="Group 177">
                    <a:extLst>
                      <a:ext uri="{FF2B5EF4-FFF2-40B4-BE49-F238E27FC236}">
                        <a16:creationId xmlns:a16="http://schemas.microsoft.com/office/drawing/2014/main" id="{DFC7DD53-295F-3F55-B7C6-922D4C50E6CF}"/>
                      </a:ext>
                    </a:extLst>
                  </p:cNvPr>
                  <p:cNvGrpSpPr/>
                  <p:nvPr/>
                </p:nvGrpSpPr>
                <p:grpSpPr>
                  <a:xfrm>
                    <a:off x="7505108" y="4730749"/>
                    <a:ext cx="80558" cy="188914"/>
                    <a:chOff x="3743571" y="3308401"/>
                    <a:chExt cx="80558" cy="722480"/>
                  </a:xfrm>
                </p:grpSpPr>
                <p:cxnSp>
                  <p:nvCxnSpPr>
                    <p:cNvPr id="183" name="Straight Connector 182">
                      <a:extLst>
                        <a:ext uri="{FF2B5EF4-FFF2-40B4-BE49-F238E27FC236}">
                          <a16:creationId xmlns:a16="http://schemas.microsoft.com/office/drawing/2014/main" id="{9FA59E14-AF38-767C-3F21-37B1EDDB610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9CE1A5FC-53E0-746A-BEE3-EBA2488B39A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a:extLst>
                        <a:ext uri="{FF2B5EF4-FFF2-40B4-BE49-F238E27FC236}">
                          <a16:creationId xmlns:a16="http://schemas.microsoft.com/office/drawing/2014/main" id="{69A96838-87DD-E017-09C5-A37C92A01427}"/>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79" name="Group 178">
                    <a:extLst>
                      <a:ext uri="{FF2B5EF4-FFF2-40B4-BE49-F238E27FC236}">
                        <a16:creationId xmlns:a16="http://schemas.microsoft.com/office/drawing/2014/main" id="{D71B87BE-B506-1D77-211B-1B5A6EFECC4E}"/>
                      </a:ext>
                    </a:extLst>
                  </p:cNvPr>
                  <p:cNvGrpSpPr/>
                  <p:nvPr/>
                </p:nvGrpSpPr>
                <p:grpSpPr>
                  <a:xfrm>
                    <a:off x="7306351" y="4632325"/>
                    <a:ext cx="80558" cy="193675"/>
                    <a:chOff x="3743571" y="3308401"/>
                    <a:chExt cx="80558" cy="722480"/>
                  </a:xfrm>
                </p:grpSpPr>
                <p:cxnSp>
                  <p:nvCxnSpPr>
                    <p:cNvPr id="180" name="Straight Connector 179">
                      <a:extLst>
                        <a:ext uri="{FF2B5EF4-FFF2-40B4-BE49-F238E27FC236}">
                          <a16:creationId xmlns:a16="http://schemas.microsoft.com/office/drawing/2014/main" id="{9439B067-A9E1-26E1-4FDB-C99A4D62A1F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EF654902-435D-25DD-D9BC-F04EB4FA17D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73673886-7089-B392-DA37-203A889A4F2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16" name="Group 15">
                <a:extLst>
                  <a:ext uri="{FF2B5EF4-FFF2-40B4-BE49-F238E27FC236}">
                    <a16:creationId xmlns:a16="http://schemas.microsoft.com/office/drawing/2014/main" id="{1B0B81C3-F5F1-FEFA-2584-4038C0F36527}"/>
                  </a:ext>
                </a:extLst>
              </p:cNvPr>
              <p:cNvGrpSpPr/>
              <p:nvPr/>
            </p:nvGrpSpPr>
            <p:grpSpPr>
              <a:xfrm>
                <a:off x="5272768" y="3453228"/>
                <a:ext cx="1352887" cy="1443037"/>
                <a:chOff x="5272768" y="3519488"/>
                <a:chExt cx="1352887" cy="1443037"/>
              </a:xfrm>
            </p:grpSpPr>
            <p:grpSp>
              <p:nvGrpSpPr>
                <p:cNvPr id="41" name="Group 40">
                  <a:extLst>
                    <a:ext uri="{FF2B5EF4-FFF2-40B4-BE49-F238E27FC236}">
                      <a16:creationId xmlns:a16="http://schemas.microsoft.com/office/drawing/2014/main" id="{A094A183-DE64-F912-8A10-FE5267846EB6}"/>
                    </a:ext>
                  </a:extLst>
                </p:cNvPr>
                <p:cNvGrpSpPr/>
                <p:nvPr/>
              </p:nvGrpSpPr>
              <p:grpSpPr>
                <a:xfrm>
                  <a:off x="5272768" y="3519488"/>
                  <a:ext cx="365445" cy="1443037"/>
                  <a:chOff x="5317806" y="3519488"/>
                  <a:chExt cx="365445" cy="1443037"/>
                </a:xfrm>
              </p:grpSpPr>
              <p:sp>
                <p:nvSpPr>
                  <p:cNvPr id="128" name="Rectangle 127">
                    <a:extLst>
                      <a:ext uri="{FF2B5EF4-FFF2-40B4-BE49-F238E27FC236}">
                        <a16:creationId xmlns:a16="http://schemas.microsoft.com/office/drawing/2014/main" id="{712D2315-326E-000E-77C2-7903585A37DA}"/>
                      </a:ext>
                    </a:extLst>
                  </p:cNvPr>
                  <p:cNvSpPr/>
                  <p:nvPr/>
                </p:nvSpPr>
                <p:spPr>
                  <a:xfrm>
                    <a:off x="5317806" y="3841750"/>
                    <a:ext cx="168275" cy="103028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29" name="Rectangle 128">
                    <a:extLst>
                      <a:ext uri="{FF2B5EF4-FFF2-40B4-BE49-F238E27FC236}">
                        <a16:creationId xmlns:a16="http://schemas.microsoft.com/office/drawing/2014/main" id="{FB514FC1-00E0-5A5B-FBC2-7A681661BC35}"/>
                      </a:ext>
                    </a:extLst>
                  </p:cNvPr>
                  <p:cNvSpPr/>
                  <p:nvPr/>
                </p:nvSpPr>
                <p:spPr>
                  <a:xfrm>
                    <a:off x="5514976" y="4648200"/>
                    <a:ext cx="168275" cy="2238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130" name="Group 129">
                    <a:extLst>
                      <a:ext uri="{FF2B5EF4-FFF2-40B4-BE49-F238E27FC236}">
                        <a16:creationId xmlns:a16="http://schemas.microsoft.com/office/drawing/2014/main" id="{6A8C1F90-E7DD-B66E-512D-D53AC34316AB}"/>
                      </a:ext>
                    </a:extLst>
                  </p:cNvPr>
                  <p:cNvGrpSpPr/>
                  <p:nvPr/>
                </p:nvGrpSpPr>
                <p:grpSpPr>
                  <a:xfrm>
                    <a:off x="5361664" y="3519488"/>
                    <a:ext cx="80558" cy="652462"/>
                    <a:chOff x="3743571" y="3308401"/>
                    <a:chExt cx="80558" cy="722480"/>
                  </a:xfrm>
                </p:grpSpPr>
                <p:cxnSp>
                  <p:nvCxnSpPr>
                    <p:cNvPr id="169" name="Straight Connector 168">
                      <a:extLst>
                        <a:ext uri="{FF2B5EF4-FFF2-40B4-BE49-F238E27FC236}">
                          <a16:creationId xmlns:a16="http://schemas.microsoft.com/office/drawing/2014/main" id="{5F2DCF94-BDA5-C2F7-9C31-08E6D2330F0C}"/>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CF18E492-4D9C-FA77-0289-D2C5AFC9865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2489AE89-9ECE-C863-0AD1-ED7549170BF8}"/>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1" name="Group 130">
                    <a:extLst>
                      <a:ext uri="{FF2B5EF4-FFF2-40B4-BE49-F238E27FC236}">
                        <a16:creationId xmlns:a16="http://schemas.microsoft.com/office/drawing/2014/main" id="{C47B8671-1D56-2E75-B90C-D4FF218638D4}"/>
                      </a:ext>
                    </a:extLst>
                  </p:cNvPr>
                  <p:cNvGrpSpPr/>
                  <p:nvPr/>
                </p:nvGrpSpPr>
                <p:grpSpPr>
                  <a:xfrm>
                    <a:off x="5560421" y="4332288"/>
                    <a:ext cx="80558" cy="630237"/>
                    <a:chOff x="3743571" y="3308401"/>
                    <a:chExt cx="80558" cy="722480"/>
                  </a:xfrm>
                </p:grpSpPr>
                <p:cxnSp>
                  <p:nvCxnSpPr>
                    <p:cNvPr id="132" name="Straight Connector 131">
                      <a:extLst>
                        <a:ext uri="{FF2B5EF4-FFF2-40B4-BE49-F238E27FC236}">
                          <a16:creationId xmlns:a16="http://schemas.microsoft.com/office/drawing/2014/main" id="{61B43A56-9ADD-68BB-D418-792F53BF6CC3}"/>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0E1EBE07-8112-382C-3677-94129D7368AD}"/>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14AB16D5-5AF9-A935-7B8A-77E751FAFB46}"/>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42" name="Group 41">
                  <a:extLst>
                    <a:ext uri="{FF2B5EF4-FFF2-40B4-BE49-F238E27FC236}">
                      <a16:creationId xmlns:a16="http://schemas.microsoft.com/office/drawing/2014/main" id="{E814148E-ABE9-7AD1-F874-AEB1045B2FE9}"/>
                    </a:ext>
                  </a:extLst>
                </p:cNvPr>
                <p:cNvGrpSpPr/>
                <p:nvPr/>
              </p:nvGrpSpPr>
              <p:grpSpPr>
                <a:xfrm>
                  <a:off x="5766489" y="4000500"/>
                  <a:ext cx="365445" cy="915988"/>
                  <a:chOff x="5773418" y="4000500"/>
                  <a:chExt cx="365445" cy="915988"/>
                </a:xfrm>
              </p:grpSpPr>
              <p:sp>
                <p:nvSpPr>
                  <p:cNvPr id="54" name="Rectangle 53">
                    <a:extLst>
                      <a:ext uri="{FF2B5EF4-FFF2-40B4-BE49-F238E27FC236}">
                        <a16:creationId xmlns:a16="http://schemas.microsoft.com/office/drawing/2014/main" id="{D4F8E7B7-F062-70E5-2371-35E1C5F01A50}"/>
                      </a:ext>
                    </a:extLst>
                  </p:cNvPr>
                  <p:cNvSpPr/>
                  <p:nvPr/>
                </p:nvSpPr>
                <p:spPr>
                  <a:xfrm>
                    <a:off x="5970588" y="4737099"/>
                    <a:ext cx="168275" cy="1349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5" name="Rectangle 54">
                    <a:extLst>
                      <a:ext uri="{FF2B5EF4-FFF2-40B4-BE49-F238E27FC236}">
                        <a16:creationId xmlns:a16="http://schemas.microsoft.com/office/drawing/2014/main" id="{9C04F1CB-CE7B-ED2E-0C99-14A79ED7A15F}"/>
                      </a:ext>
                    </a:extLst>
                  </p:cNvPr>
                  <p:cNvSpPr/>
                  <p:nvPr/>
                </p:nvSpPr>
                <p:spPr>
                  <a:xfrm>
                    <a:off x="5773418" y="4192588"/>
                    <a:ext cx="168275" cy="67945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56" name="Group 55">
                    <a:extLst>
                      <a:ext uri="{FF2B5EF4-FFF2-40B4-BE49-F238E27FC236}">
                        <a16:creationId xmlns:a16="http://schemas.microsoft.com/office/drawing/2014/main" id="{E13B0593-0EB6-B7D6-E29E-52A533D26E85}"/>
                      </a:ext>
                    </a:extLst>
                  </p:cNvPr>
                  <p:cNvGrpSpPr/>
                  <p:nvPr/>
                </p:nvGrpSpPr>
                <p:grpSpPr>
                  <a:xfrm>
                    <a:off x="5817276" y="4000500"/>
                    <a:ext cx="80558" cy="379413"/>
                    <a:chOff x="3743571" y="3308401"/>
                    <a:chExt cx="80558" cy="722480"/>
                  </a:xfrm>
                </p:grpSpPr>
                <p:cxnSp>
                  <p:nvCxnSpPr>
                    <p:cNvPr id="61" name="Straight Connector 60">
                      <a:extLst>
                        <a:ext uri="{FF2B5EF4-FFF2-40B4-BE49-F238E27FC236}">
                          <a16:creationId xmlns:a16="http://schemas.microsoft.com/office/drawing/2014/main" id="{49BABE76-7AE8-6F72-AF6D-AE8DCA847D3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7392BD93-3F20-9373-A814-AF9639B844F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61E9EBA-6B84-B55F-1567-3DDA402774F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7" name="Group 56">
                    <a:extLst>
                      <a:ext uri="{FF2B5EF4-FFF2-40B4-BE49-F238E27FC236}">
                        <a16:creationId xmlns:a16="http://schemas.microsoft.com/office/drawing/2014/main" id="{B77B1962-BC97-FD39-48DD-0372A05A4983}"/>
                      </a:ext>
                    </a:extLst>
                  </p:cNvPr>
                  <p:cNvGrpSpPr/>
                  <p:nvPr/>
                </p:nvGrpSpPr>
                <p:grpSpPr>
                  <a:xfrm>
                    <a:off x="6016033" y="4546600"/>
                    <a:ext cx="80558" cy="369888"/>
                    <a:chOff x="3743571" y="3308401"/>
                    <a:chExt cx="80558" cy="722480"/>
                  </a:xfrm>
                </p:grpSpPr>
                <p:cxnSp>
                  <p:nvCxnSpPr>
                    <p:cNvPr id="58" name="Straight Connector 57">
                      <a:extLst>
                        <a:ext uri="{FF2B5EF4-FFF2-40B4-BE49-F238E27FC236}">
                          <a16:creationId xmlns:a16="http://schemas.microsoft.com/office/drawing/2014/main" id="{E5AF1407-46FE-CEA6-119C-1B14794C87EC}"/>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13D6624-9374-CA0A-ABD3-E339B7A6258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172B5352-9F8D-0B61-D4BA-739F673F64D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43" name="Group 42">
                  <a:extLst>
                    <a:ext uri="{FF2B5EF4-FFF2-40B4-BE49-F238E27FC236}">
                      <a16:creationId xmlns:a16="http://schemas.microsoft.com/office/drawing/2014/main" id="{CA590207-DAA6-F7F4-264A-AD7266E4031F}"/>
                    </a:ext>
                  </a:extLst>
                </p:cNvPr>
                <p:cNvGrpSpPr/>
                <p:nvPr/>
              </p:nvGrpSpPr>
              <p:grpSpPr>
                <a:xfrm>
                  <a:off x="6260210" y="3776662"/>
                  <a:ext cx="365445" cy="1154113"/>
                  <a:chOff x="6229030" y="3776662"/>
                  <a:chExt cx="365445" cy="1154113"/>
                </a:xfrm>
              </p:grpSpPr>
              <p:sp>
                <p:nvSpPr>
                  <p:cNvPr id="44" name="Rectangle 43">
                    <a:extLst>
                      <a:ext uri="{FF2B5EF4-FFF2-40B4-BE49-F238E27FC236}">
                        <a16:creationId xmlns:a16="http://schemas.microsoft.com/office/drawing/2014/main" id="{E00D6F2C-B209-EDFF-535F-1C89729FF4B6}"/>
                      </a:ext>
                    </a:extLst>
                  </p:cNvPr>
                  <p:cNvSpPr/>
                  <p:nvPr/>
                </p:nvSpPr>
                <p:spPr>
                  <a:xfrm>
                    <a:off x="6229030" y="4013200"/>
                    <a:ext cx="168275" cy="85883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5" name="Rectangle 44">
                    <a:extLst>
                      <a:ext uri="{FF2B5EF4-FFF2-40B4-BE49-F238E27FC236}">
                        <a16:creationId xmlns:a16="http://schemas.microsoft.com/office/drawing/2014/main" id="{26A4C58B-086A-173E-9861-CA2EECCDEB14}"/>
                      </a:ext>
                    </a:extLst>
                  </p:cNvPr>
                  <p:cNvSpPr/>
                  <p:nvPr/>
                </p:nvSpPr>
                <p:spPr>
                  <a:xfrm>
                    <a:off x="6426200" y="4691063"/>
                    <a:ext cx="168275" cy="1809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46" name="Group 45">
                    <a:extLst>
                      <a:ext uri="{FF2B5EF4-FFF2-40B4-BE49-F238E27FC236}">
                        <a16:creationId xmlns:a16="http://schemas.microsoft.com/office/drawing/2014/main" id="{C81A7694-538D-86BF-B3B3-7FBCA3E4DEF3}"/>
                      </a:ext>
                    </a:extLst>
                  </p:cNvPr>
                  <p:cNvGrpSpPr/>
                  <p:nvPr/>
                </p:nvGrpSpPr>
                <p:grpSpPr>
                  <a:xfrm>
                    <a:off x="6272888" y="3776662"/>
                    <a:ext cx="80558" cy="492126"/>
                    <a:chOff x="3743571" y="3308401"/>
                    <a:chExt cx="80558" cy="722480"/>
                  </a:xfrm>
                </p:grpSpPr>
                <p:cxnSp>
                  <p:nvCxnSpPr>
                    <p:cNvPr id="51" name="Straight Connector 50">
                      <a:extLst>
                        <a:ext uri="{FF2B5EF4-FFF2-40B4-BE49-F238E27FC236}">
                          <a16:creationId xmlns:a16="http://schemas.microsoft.com/office/drawing/2014/main" id="{85252B18-70FF-3C54-50D6-46506B6F1DE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90B657EC-7BFC-ED1B-C8DF-6D39D7E303ED}"/>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3E549335-8CEA-C8DE-A729-AF1B9370FA1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48578F24-05E8-FF05-EB85-7F37B5A8CFCD}"/>
                      </a:ext>
                    </a:extLst>
                  </p:cNvPr>
                  <p:cNvGrpSpPr/>
                  <p:nvPr/>
                </p:nvGrpSpPr>
                <p:grpSpPr>
                  <a:xfrm>
                    <a:off x="6471645" y="4451350"/>
                    <a:ext cx="80558" cy="479425"/>
                    <a:chOff x="3743571" y="3308401"/>
                    <a:chExt cx="80558" cy="722480"/>
                  </a:xfrm>
                </p:grpSpPr>
                <p:cxnSp>
                  <p:nvCxnSpPr>
                    <p:cNvPr id="48" name="Straight Connector 47">
                      <a:extLst>
                        <a:ext uri="{FF2B5EF4-FFF2-40B4-BE49-F238E27FC236}">
                          <a16:creationId xmlns:a16="http://schemas.microsoft.com/office/drawing/2014/main" id="{871EA1F1-7D3A-8907-F81D-9D6A40CC5CD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F57264CC-894B-5937-6361-BB3FE31F4FCD}"/>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9EB7D951-2473-EEB1-8C2B-0491D80518D0}"/>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cxnSp>
            <p:nvCxnSpPr>
              <p:cNvPr id="17" name="Straight Connector 16">
                <a:extLst>
                  <a:ext uri="{FF2B5EF4-FFF2-40B4-BE49-F238E27FC236}">
                    <a16:creationId xmlns:a16="http://schemas.microsoft.com/office/drawing/2014/main" id="{43CFFB11-EE66-E90F-C5AA-31E8E39F517E}"/>
                  </a:ext>
                </a:extLst>
              </p:cNvPr>
              <p:cNvCxnSpPr/>
              <p:nvPr/>
            </p:nvCxnSpPr>
            <p:spPr>
              <a:xfrm>
                <a:off x="5148126" y="385329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8E450B1-C162-FB84-01CF-8214DA9CD608}"/>
                  </a:ext>
                </a:extLst>
              </p:cNvPr>
              <p:cNvCxnSpPr/>
              <p:nvPr/>
            </p:nvCxnSpPr>
            <p:spPr>
              <a:xfrm>
                <a:off x="5148126" y="461610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AB983FA-8A9F-D79F-5C67-D299A22E87ED}"/>
                  </a:ext>
                </a:extLst>
              </p:cNvPr>
              <p:cNvCxnSpPr/>
              <p:nvPr/>
            </p:nvCxnSpPr>
            <p:spPr>
              <a:xfrm>
                <a:off x="5148126" y="499750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01E9873-62B5-20FC-4DC4-8FE9B9D6467C}"/>
                  </a:ext>
                </a:extLst>
              </p:cNvPr>
              <p:cNvCxnSpPr/>
              <p:nvPr/>
            </p:nvCxnSpPr>
            <p:spPr>
              <a:xfrm>
                <a:off x="5148126" y="328119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C120CB0-26FB-0DFF-50AD-21D2DB4A45D3}"/>
                  </a:ext>
                </a:extLst>
              </p:cNvPr>
              <p:cNvCxnSpPr/>
              <p:nvPr/>
            </p:nvCxnSpPr>
            <p:spPr>
              <a:xfrm>
                <a:off x="5148126" y="347189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10ECF5D-0237-2683-707D-0EF78C10FA1D}"/>
                  </a:ext>
                </a:extLst>
              </p:cNvPr>
              <p:cNvCxnSpPr/>
              <p:nvPr/>
            </p:nvCxnSpPr>
            <p:spPr>
              <a:xfrm>
                <a:off x="5148126" y="423470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FD48E8B-85B8-B917-C137-B25B369DD1E3}"/>
                  </a:ext>
                </a:extLst>
              </p:cNvPr>
              <p:cNvCxnSpPr/>
              <p:nvPr/>
            </p:nvCxnSpPr>
            <p:spPr>
              <a:xfrm>
                <a:off x="5148126" y="404400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FE63B10-F491-C442-E443-8D17FB9BD48A}"/>
                  </a:ext>
                </a:extLst>
              </p:cNvPr>
              <p:cNvCxnSpPr/>
              <p:nvPr/>
            </p:nvCxnSpPr>
            <p:spPr>
              <a:xfrm>
                <a:off x="5148126" y="366259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DA3A879-5891-594C-B369-B64507D78E3D}"/>
                  </a:ext>
                </a:extLst>
              </p:cNvPr>
              <p:cNvCxnSpPr/>
              <p:nvPr/>
            </p:nvCxnSpPr>
            <p:spPr>
              <a:xfrm>
                <a:off x="5148126" y="44254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4522557-82F1-BFED-7909-EAB58CF11E37}"/>
                  </a:ext>
                </a:extLst>
              </p:cNvPr>
              <p:cNvCxnSpPr>
                <a:cxnSpLocks/>
              </p:cNvCxnSpPr>
              <p:nvPr/>
            </p:nvCxnSpPr>
            <p:spPr>
              <a:xfrm>
                <a:off x="5148126" y="4806808"/>
                <a:ext cx="3029086"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2E354D7-9445-2F5E-459D-407B3F1E5CAD}"/>
                  </a:ext>
                </a:extLst>
              </p:cNvPr>
              <p:cNvCxnSpPr>
                <a:cxnSpLocks/>
              </p:cNvCxnSpPr>
              <p:nvPr/>
            </p:nvCxnSpPr>
            <p:spPr>
              <a:xfrm rot="5400000">
                <a:off x="8137181" y="483637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BC34E9B-E2D6-C2D1-68CB-C29AAFEA358A}"/>
                  </a:ext>
                </a:extLst>
              </p:cNvPr>
              <p:cNvCxnSpPr>
                <a:cxnSpLocks/>
              </p:cNvCxnSpPr>
              <p:nvPr/>
            </p:nvCxnSpPr>
            <p:spPr>
              <a:xfrm rot="5400000">
                <a:off x="6165472" y="483637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DC24EBB-EED1-9D73-450E-A5A6641A611F}"/>
                  </a:ext>
                </a:extLst>
              </p:cNvPr>
              <p:cNvCxnSpPr>
                <a:cxnSpLocks/>
              </p:cNvCxnSpPr>
              <p:nvPr/>
            </p:nvCxnSpPr>
            <p:spPr>
              <a:xfrm rot="5400000">
                <a:off x="5671751" y="483637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C92364F-17AE-CCA3-BE95-F78535FCE141}"/>
                  </a:ext>
                </a:extLst>
              </p:cNvPr>
              <p:cNvCxnSpPr>
                <a:cxnSpLocks/>
              </p:cNvCxnSpPr>
              <p:nvPr/>
            </p:nvCxnSpPr>
            <p:spPr>
              <a:xfrm rot="5400000">
                <a:off x="7152914" y="483637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6B474C3-0AE1-BE20-E7CE-6AC0C12767E4}"/>
                  </a:ext>
                </a:extLst>
              </p:cNvPr>
              <p:cNvCxnSpPr>
                <a:cxnSpLocks/>
              </p:cNvCxnSpPr>
              <p:nvPr/>
            </p:nvCxnSpPr>
            <p:spPr>
              <a:xfrm rot="5400000">
                <a:off x="7646635" y="483637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66938831-2999-8141-0B9A-4EE3827787D5}"/>
                  </a:ext>
                </a:extLst>
              </p:cNvPr>
              <p:cNvGrpSpPr/>
              <p:nvPr/>
            </p:nvGrpSpPr>
            <p:grpSpPr>
              <a:xfrm>
                <a:off x="6662910" y="4252075"/>
                <a:ext cx="1306547" cy="449352"/>
                <a:chOff x="6662910" y="4318335"/>
                <a:chExt cx="1306547" cy="449352"/>
              </a:xfrm>
            </p:grpSpPr>
            <p:sp>
              <p:nvSpPr>
                <p:cNvPr id="38" name="TextBox 37">
                  <a:extLst>
                    <a:ext uri="{FF2B5EF4-FFF2-40B4-BE49-F238E27FC236}">
                      <a16:creationId xmlns:a16="http://schemas.microsoft.com/office/drawing/2014/main" id="{BBFADC50-B547-88A3-3756-B6FCEFA54362}"/>
                    </a:ext>
                  </a:extLst>
                </p:cNvPr>
                <p:cNvSpPr txBox="1"/>
                <p:nvPr/>
              </p:nvSpPr>
              <p:spPr>
                <a:xfrm>
                  <a:off x="7695023" y="4459910"/>
                  <a:ext cx="274434" cy="307777"/>
                </a:xfrm>
                <a:prstGeom prst="rect">
                  <a:avLst/>
                </a:prstGeom>
                <a:noFill/>
              </p:spPr>
              <p:txBody>
                <a:bodyPr wrap="none" rtlCol="0">
                  <a:spAutoFit/>
                </a:bodyPr>
                <a:lstStyle/>
                <a:p>
                  <a:pPr algn="ctr"/>
                  <a:r>
                    <a:rPr lang="en-GB" sz="1400" dirty="0">
                      <a:solidFill>
                        <a:srgbClr val="000000"/>
                      </a:solidFill>
                    </a:rPr>
                    <a:t>*</a:t>
                  </a:r>
                </a:p>
              </p:txBody>
            </p:sp>
            <p:sp>
              <p:nvSpPr>
                <p:cNvPr id="39" name="TextBox 38">
                  <a:extLst>
                    <a:ext uri="{FF2B5EF4-FFF2-40B4-BE49-F238E27FC236}">
                      <a16:creationId xmlns:a16="http://schemas.microsoft.com/office/drawing/2014/main" id="{A3D1544C-2735-DD14-EF81-4D54A1128DAA}"/>
                    </a:ext>
                  </a:extLst>
                </p:cNvPr>
                <p:cNvSpPr txBox="1"/>
                <p:nvPr/>
              </p:nvSpPr>
              <p:spPr>
                <a:xfrm>
                  <a:off x="7205493" y="4405924"/>
                  <a:ext cx="274434" cy="307777"/>
                </a:xfrm>
                <a:prstGeom prst="rect">
                  <a:avLst/>
                </a:prstGeom>
                <a:noFill/>
              </p:spPr>
              <p:txBody>
                <a:bodyPr wrap="none" rtlCol="0">
                  <a:spAutoFit/>
                </a:bodyPr>
                <a:lstStyle/>
                <a:p>
                  <a:pPr algn="ctr"/>
                  <a:r>
                    <a:rPr lang="en-GB" sz="1400" dirty="0">
                      <a:solidFill>
                        <a:srgbClr val="000000"/>
                      </a:solidFill>
                    </a:rPr>
                    <a:t>*</a:t>
                  </a:r>
                </a:p>
              </p:txBody>
            </p:sp>
            <p:sp>
              <p:nvSpPr>
                <p:cNvPr id="40" name="TextBox 39">
                  <a:extLst>
                    <a:ext uri="{FF2B5EF4-FFF2-40B4-BE49-F238E27FC236}">
                      <a16:creationId xmlns:a16="http://schemas.microsoft.com/office/drawing/2014/main" id="{358047AE-3981-FEBC-67C7-8AD020547048}"/>
                    </a:ext>
                  </a:extLst>
                </p:cNvPr>
                <p:cNvSpPr txBox="1"/>
                <p:nvPr/>
              </p:nvSpPr>
              <p:spPr>
                <a:xfrm>
                  <a:off x="6662910" y="4318335"/>
                  <a:ext cx="364203" cy="307777"/>
                </a:xfrm>
                <a:prstGeom prst="rect">
                  <a:avLst/>
                </a:prstGeom>
                <a:noFill/>
              </p:spPr>
              <p:txBody>
                <a:bodyPr wrap="none" rtlCol="0">
                  <a:spAutoFit/>
                </a:bodyPr>
                <a:lstStyle/>
                <a:p>
                  <a:pPr algn="ctr"/>
                  <a:r>
                    <a:rPr lang="en-GB" sz="1400" dirty="0">
                      <a:solidFill>
                        <a:srgbClr val="000000"/>
                      </a:solidFill>
                    </a:rPr>
                    <a:t>**</a:t>
                  </a:r>
                </a:p>
              </p:txBody>
            </p:sp>
          </p:grpSp>
          <p:grpSp>
            <p:nvGrpSpPr>
              <p:cNvPr id="33" name="Group 32">
                <a:extLst>
                  <a:ext uri="{FF2B5EF4-FFF2-40B4-BE49-F238E27FC236}">
                    <a16:creationId xmlns:a16="http://schemas.microsoft.com/office/drawing/2014/main" id="{25BE870A-9056-67D8-11AA-2EF0302278D5}"/>
                  </a:ext>
                </a:extLst>
              </p:cNvPr>
              <p:cNvGrpSpPr/>
              <p:nvPr/>
            </p:nvGrpSpPr>
            <p:grpSpPr>
              <a:xfrm>
                <a:off x="5231414" y="3231821"/>
                <a:ext cx="1254822" cy="788955"/>
                <a:chOff x="5231414" y="3298081"/>
                <a:chExt cx="1254822" cy="788955"/>
              </a:xfrm>
            </p:grpSpPr>
            <p:sp>
              <p:nvSpPr>
                <p:cNvPr id="35" name="TextBox 34">
                  <a:extLst>
                    <a:ext uri="{FF2B5EF4-FFF2-40B4-BE49-F238E27FC236}">
                      <a16:creationId xmlns:a16="http://schemas.microsoft.com/office/drawing/2014/main" id="{7BE649B8-2CDF-3F02-7A94-CA6A44D8B909}"/>
                    </a:ext>
                  </a:extLst>
                </p:cNvPr>
                <p:cNvSpPr txBox="1"/>
                <p:nvPr/>
              </p:nvSpPr>
              <p:spPr>
                <a:xfrm>
                  <a:off x="6211802" y="3549349"/>
                  <a:ext cx="274434" cy="307777"/>
                </a:xfrm>
                <a:prstGeom prst="rect">
                  <a:avLst/>
                </a:prstGeom>
                <a:noFill/>
              </p:spPr>
              <p:txBody>
                <a:bodyPr wrap="none" rtlCol="0">
                  <a:spAutoFit/>
                </a:bodyPr>
                <a:lstStyle/>
                <a:p>
                  <a:pPr algn="ctr"/>
                  <a:r>
                    <a:rPr lang="en-GB" sz="1400" dirty="0">
                      <a:solidFill>
                        <a:srgbClr val="000000"/>
                      </a:solidFill>
                    </a:rPr>
                    <a:t>*</a:t>
                  </a:r>
                </a:p>
              </p:txBody>
            </p:sp>
            <p:sp>
              <p:nvSpPr>
                <p:cNvPr id="36" name="TextBox 35">
                  <a:extLst>
                    <a:ext uri="{FF2B5EF4-FFF2-40B4-BE49-F238E27FC236}">
                      <a16:creationId xmlns:a16="http://schemas.microsoft.com/office/drawing/2014/main" id="{14C5F41B-8CAB-F445-440A-336A788FE80D}"/>
                    </a:ext>
                  </a:extLst>
                </p:cNvPr>
                <p:cNvSpPr txBox="1"/>
                <p:nvPr/>
              </p:nvSpPr>
              <p:spPr>
                <a:xfrm>
                  <a:off x="5231414" y="3298081"/>
                  <a:ext cx="274434" cy="307777"/>
                </a:xfrm>
                <a:prstGeom prst="rect">
                  <a:avLst/>
                </a:prstGeom>
                <a:noFill/>
              </p:spPr>
              <p:txBody>
                <a:bodyPr wrap="none" rtlCol="0">
                  <a:spAutoFit/>
                </a:bodyPr>
                <a:lstStyle/>
                <a:p>
                  <a:pPr algn="ctr"/>
                  <a:r>
                    <a:rPr lang="en-GB" sz="1400" dirty="0">
                      <a:solidFill>
                        <a:srgbClr val="000000"/>
                      </a:solidFill>
                    </a:rPr>
                    <a:t>*</a:t>
                  </a:r>
                </a:p>
              </p:txBody>
            </p:sp>
            <p:sp>
              <p:nvSpPr>
                <p:cNvPr id="37" name="TextBox 36">
                  <a:extLst>
                    <a:ext uri="{FF2B5EF4-FFF2-40B4-BE49-F238E27FC236}">
                      <a16:creationId xmlns:a16="http://schemas.microsoft.com/office/drawing/2014/main" id="{BB7D80BA-A7BB-8A14-82DA-6D02BA33348F}"/>
                    </a:ext>
                  </a:extLst>
                </p:cNvPr>
                <p:cNvSpPr txBox="1"/>
                <p:nvPr/>
              </p:nvSpPr>
              <p:spPr>
                <a:xfrm>
                  <a:off x="5719731" y="3779259"/>
                  <a:ext cx="274434" cy="307777"/>
                </a:xfrm>
                <a:prstGeom prst="rect">
                  <a:avLst/>
                </a:prstGeom>
                <a:noFill/>
              </p:spPr>
              <p:txBody>
                <a:bodyPr wrap="none" rtlCol="0">
                  <a:spAutoFit/>
                </a:bodyPr>
                <a:lstStyle/>
                <a:p>
                  <a:pPr algn="ctr"/>
                  <a:r>
                    <a:rPr lang="en-GB" sz="1400" dirty="0">
                      <a:solidFill>
                        <a:srgbClr val="000000"/>
                      </a:solidFill>
                    </a:rPr>
                    <a:t>*</a:t>
                  </a:r>
                </a:p>
              </p:txBody>
            </p:sp>
          </p:grpSp>
          <p:cxnSp>
            <p:nvCxnSpPr>
              <p:cNvPr id="34" name="Straight Connector 33">
                <a:extLst>
                  <a:ext uri="{FF2B5EF4-FFF2-40B4-BE49-F238E27FC236}">
                    <a16:creationId xmlns:a16="http://schemas.microsoft.com/office/drawing/2014/main" id="{BA034FE9-B69A-7184-072F-6F7C8F91614E}"/>
                  </a:ext>
                </a:extLst>
              </p:cNvPr>
              <p:cNvCxnSpPr>
                <a:cxnSpLocks/>
              </p:cNvCxnSpPr>
              <p:nvPr/>
            </p:nvCxnSpPr>
            <p:spPr>
              <a:xfrm>
                <a:off x="6689793" y="4805778"/>
                <a:ext cx="0" cy="946147"/>
              </a:xfrm>
              <a:prstGeom prst="line">
                <a:avLst/>
              </a:prstGeom>
              <a:ln w="12700">
                <a:solidFill>
                  <a:srgbClr val="000000"/>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12" name="TextBox 11">
              <a:extLst>
                <a:ext uri="{FF2B5EF4-FFF2-40B4-BE49-F238E27FC236}">
                  <a16:creationId xmlns:a16="http://schemas.microsoft.com/office/drawing/2014/main" id="{267924DA-B0A8-5509-32D9-67B0FA73A713}"/>
                </a:ext>
              </a:extLst>
            </p:cNvPr>
            <p:cNvSpPr txBox="1"/>
            <p:nvPr/>
          </p:nvSpPr>
          <p:spPr>
            <a:xfrm>
              <a:off x="4397069" y="2961317"/>
              <a:ext cx="1147871" cy="204671"/>
            </a:xfrm>
            <a:prstGeom prst="rect">
              <a:avLst/>
            </a:prstGeom>
            <a:noFill/>
          </p:spPr>
          <p:txBody>
            <a:bodyPr wrap="square" lIns="36000" tIns="0" rIns="36000" bIns="0" rtlCol="0">
              <a:spAutoFit/>
            </a:bodyPr>
            <a:lstStyle/>
            <a:p>
              <a:pPr algn="ctr">
                <a:lnSpc>
                  <a:spcPct val="95000"/>
                </a:lnSpc>
              </a:pPr>
              <a:r>
                <a:rPr lang="en-GB" sz="1400" b="1" dirty="0" err="1">
                  <a:latin typeface="+mj-lt"/>
                </a:rPr>
                <a:t>vBMD</a:t>
              </a:r>
              <a:endParaRPr lang="en-GB" sz="1400" b="1" dirty="0">
                <a:latin typeface="+mj-lt"/>
              </a:endParaRPr>
            </a:p>
          </p:txBody>
        </p:sp>
        <p:sp>
          <p:nvSpPr>
            <p:cNvPr id="13" name="TextBox 12">
              <a:extLst>
                <a:ext uri="{FF2B5EF4-FFF2-40B4-BE49-F238E27FC236}">
                  <a16:creationId xmlns:a16="http://schemas.microsoft.com/office/drawing/2014/main" id="{43E896F5-2CC4-3E6C-72C7-40EE27080AA5}"/>
                </a:ext>
              </a:extLst>
            </p:cNvPr>
            <p:cNvSpPr txBox="1"/>
            <p:nvPr/>
          </p:nvSpPr>
          <p:spPr>
            <a:xfrm>
              <a:off x="7599108" y="2961317"/>
              <a:ext cx="2403159" cy="204671"/>
            </a:xfrm>
            <a:prstGeom prst="rect">
              <a:avLst/>
            </a:prstGeom>
            <a:noFill/>
          </p:spPr>
          <p:txBody>
            <a:bodyPr wrap="square" lIns="36000" tIns="0" rIns="36000" bIns="0" rtlCol="0">
              <a:spAutoFit/>
            </a:bodyPr>
            <a:lstStyle/>
            <a:p>
              <a:pPr algn="ctr">
                <a:lnSpc>
                  <a:spcPct val="95000"/>
                </a:lnSpc>
              </a:pPr>
              <a:r>
                <a:rPr lang="en-GB" sz="1400" b="1" dirty="0">
                  <a:latin typeface="+mj-lt"/>
                </a:rPr>
                <a:t>Estimated bone strength</a:t>
              </a:r>
            </a:p>
          </p:txBody>
        </p:sp>
        <p:cxnSp>
          <p:nvCxnSpPr>
            <p:cNvPr id="392" name="Straight Connector 391">
              <a:extLst>
                <a:ext uri="{FF2B5EF4-FFF2-40B4-BE49-F238E27FC236}">
                  <a16:creationId xmlns:a16="http://schemas.microsoft.com/office/drawing/2014/main" id="{3C01F379-6493-60F3-FA41-E0540717933B}"/>
                </a:ext>
              </a:extLst>
            </p:cNvPr>
            <p:cNvCxnSpPr>
              <a:cxnSpLocks/>
            </p:cNvCxnSpPr>
            <p:nvPr/>
          </p:nvCxnSpPr>
          <p:spPr>
            <a:xfrm>
              <a:off x="3436124" y="4658425"/>
              <a:ext cx="3029086"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78121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0"/>
            <a:ext cx="10917189" cy="1179985"/>
          </a:xfrm>
        </p:spPr>
        <p:txBody>
          <a:bodyPr anchor="ctr">
            <a:noAutofit/>
          </a:bodyPr>
          <a:lstStyle/>
          <a:p>
            <a:r>
              <a:rPr lang="en-GB" sz="2600" b="1" dirty="0">
                <a:solidFill>
                  <a:schemeClr val="tx2"/>
                </a:solidFill>
              </a:rPr>
              <a:t>T4 Bone Trial:</a:t>
            </a:r>
            <a:r>
              <a:rPr lang="en-GB" sz="2600" dirty="0"/>
              <a:t> effect of </a:t>
            </a:r>
            <a:r>
              <a:rPr lang="en-GB" sz="2600" dirty="0" err="1"/>
              <a:t>TTh</a:t>
            </a:r>
            <a:r>
              <a:rPr lang="en-GB" sz="2600" dirty="0"/>
              <a:t> on </a:t>
            </a:r>
            <a:r>
              <a:rPr lang="en-GB" sz="2600" dirty="0" err="1"/>
              <a:t>vBMD</a:t>
            </a:r>
            <a:r>
              <a:rPr lang="en-GB" sz="2600" dirty="0"/>
              <a:t> and bone microarchitecture in men aged ≥50 years with low testosterone at risk of/with newly diagnosed T2DM</a:t>
            </a:r>
            <a:br>
              <a:rPr lang="en-GB" sz="2600" dirty="0"/>
            </a:br>
            <a:endParaRPr lang="en-GB" sz="2600" dirty="0"/>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984478"/>
            <a:ext cx="10087896" cy="369332"/>
          </a:xfrm>
          <a:prstGeom prst="rect">
            <a:avLst/>
          </a:prstGeom>
          <a:noFill/>
        </p:spPr>
        <p:txBody>
          <a:bodyPr wrap="square" rtlCol="0" anchor="b">
            <a:spAutoFit/>
          </a:bodyPr>
          <a:lstStyle/>
          <a:p>
            <a:r>
              <a:rPr lang="en-GB" sz="900" dirty="0">
                <a:solidFill>
                  <a:srgbClr val="005294"/>
                </a:solidFill>
              </a:rPr>
              <a:t>BMI, body mass index; HR-</a:t>
            </a:r>
            <a:r>
              <a:rPr lang="en-GB" sz="900" dirty="0" err="1">
                <a:solidFill>
                  <a:srgbClr val="005294"/>
                </a:solidFill>
              </a:rPr>
              <a:t>pQCT</a:t>
            </a:r>
            <a:r>
              <a:rPr lang="en-GB" sz="900" dirty="0">
                <a:solidFill>
                  <a:srgbClr val="005294"/>
                </a:solidFill>
              </a:rPr>
              <a:t>, high resolution peripheral quantitative computed tomography; </a:t>
            </a:r>
            <a:r>
              <a:rPr lang="en-GB" sz="900" dirty="0" err="1">
                <a:solidFill>
                  <a:srgbClr val="005294"/>
                </a:solidFill>
              </a:rPr>
              <a:t>TTh</a:t>
            </a:r>
            <a:r>
              <a:rPr lang="en-GB" sz="900" dirty="0">
                <a:solidFill>
                  <a:srgbClr val="005294"/>
                </a:solidFill>
              </a:rPr>
              <a:t>, testosterone therapy; </a:t>
            </a:r>
            <a:r>
              <a:rPr lang="en-GB" sz="900" dirty="0" err="1">
                <a:solidFill>
                  <a:srgbClr val="005294"/>
                </a:solidFill>
              </a:rPr>
              <a:t>vBMD</a:t>
            </a:r>
            <a:r>
              <a:rPr lang="en-GB" sz="900" dirty="0">
                <a:solidFill>
                  <a:srgbClr val="005294"/>
                </a:solidFill>
              </a:rPr>
              <a:t>, volumetric bone mineral density.</a:t>
            </a:r>
          </a:p>
          <a:p>
            <a:r>
              <a:rPr lang="it-IT" sz="900" dirty="0">
                <a:solidFill>
                  <a:srgbClr val="005294"/>
                </a:solidFill>
              </a:rPr>
              <a:t>Ng Tang Fui M </a:t>
            </a:r>
            <a:r>
              <a:rPr lang="it-IT" sz="900" i="1" dirty="0">
                <a:solidFill>
                  <a:srgbClr val="005294"/>
                </a:solidFill>
              </a:rPr>
              <a:t>et al. J Clin Endocrinol Metab </a:t>
            </a:r>
            <a:r>
              <a:rPr lang="it-IT" sz="900" dirty="0">
                <a:solidFill>
                  <a:srgbClr val="005294"/>
                </a:solidFill>
              </a:rPr>
              <a:t>2021;106:e3143‒e3158.</a:t>
            </a:r>
          </a:p>
        </p:txBody>
      </p:sp>
      <p:grpSp>
        <p:nvGrpSpPr>
          <p:cNvPr id="135" name="Group 134">
            <a:extLst>
              <a:ext uri="{FF2B5EF4-FFF2-40B4-BE49-F238E27FC236}">
                <a16:creationId xmlns:a16="http://schemas.microsoft.com/office/drawing/2014/main" id="{6E08B9DD-C79D-F990-BA05-CDBB0733C751}"/>
              </a:ext>
            </a:extLst>
          </p:cNvPr>
          <p:cNvGrpSpPr/>
          <p:nvPr/>
        </p:nvGrpSpPr>
        <p:grpSpPr>
          <a:xfrm>
            <a:off x="972248" y="1628859"/>
            <a:ext cx="9720741" cy="1014158"/>
            <a:chOff x="-98718" y="1500510"/>
            <a:chExt cx="9720741" cy="1014158"/>
          </a:xfrm>
        </p:grpSpPr>
        <p:sp>
          <p:nvSpPr>
            <p:cNvPr id="136" name="TextBox 135">
              <a:extLst>
                <a:ext uri="{FF2B5EF4-FFF2-40B4-BE49-F238E27FC236}">
                  <a16:creationId xmlns:a16="http://schemas.microsoft.com/office/drawing/2014/main" id="{234D605D-414B-6B98-5708-DD5BBE440DEE}"/>
                </a:ext>
              </a:extLst>
            </p:cNvPr>
            <p:cNvSpPr txBox="1"/>
            <p:nvPr/>
          </p:nvSpPr>
          <p:spPr>
            <a:xfrm>
              <a:off x="783763" y="1500510"/>
              <a:ext cx="8838260" cy="1014158"/>
            </a:xfrm>
            <a:prstGeom prst="roundRect">
              <a:avLst>
                <a:gd name="adj" fmla="val 11703"/>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541338" algn="l">
                <a:buClr>
                  <a:srgbClr val="1272AE"/>
                </a:buClr>
              </a:pPr>
              <a:r>
                <a:rPr lang="en-GB" sz="2000" dirty="0">
                  <a:solidFill>
                    <a:srgbClr val="000000"/>
                  </a:solidFill>
                  <a:latin typeface="Poppins Light"/>
                </a:rPr>
                <a:t>To determine if </a:t>
              </a:r>
              <a:r>
                <a:rPr lang="en-GB" sz="2000" dirty="0" err="1">
                  <a:solidFill>
                    <a:srgbClr val="000000"/>
                  </a:solidFill>
                  <a:latin typeface="Poppins Light"/>
                </a:rPr>
                <a:t>TTh</a:t>
              </a:r>
              <a:r>
                <a:rPr lang="en-GB" sz="2000" dirty="0">
                  <a:solidFill>
                    <a:srgbClr val="000000"/>
                  </a:solidFill>
                  <a:latin typeface="Poppins Light"/>
                </a:rPr>
                <a:t> for 2 years in men aged ≥50 years </a:t>
              </a:r>
              <a:br>
                <a:rPr lang="en-GB" sz="2000" dirty="0">
                  <a:solidFill>
                    <a:srgbClr val="000000"/>
                  </a:solidFill>
                  <a:latin typeface="Poppins Light"/>
                </a:rPr>
              </a:br>
              <a:r>
                <a:rPr lang="en-GB" sz="2000" dirty="0">
                  <a:solidFill>
                    <a:srgbClr val="000000"/>
                  </a:solidFill>
                  <a:latin typeface="Poppins Light"/>
                </a:rPr>
                <a:t>with low testosterone at risk of/with newly diagnosed T2DM increases distal tibial cortical </a:t>
              </a:r>
              <a:r>
                <a:rPr lang="en-GB" sz="2000" dirty="0" err="1">
                  <a:solidFill>
                    <a:srgbClr val="000000"/>
                  </a:solidFill>
                  <a:latin typeface="Poppins Light"/>
                </a:rPr>
                <a:t>vBMD</a:t>
              </a:r>
              <a:r>
                <a:rPr lang="en-GB" sz="2000" dirty="0">
                  <a:solidFill>
                    <a:srgbClr val="000000"/>
                  </a:solidFill>
                  <a:latin typeface="Poppins Light"/>
                </a:rPr>
                <a:t>, assessed using HR-</a:t>
              </a:r>
              <a:r>
                <a:rPr lang="en-GB" sz="2000" dirty="0" err="1">
                  <a:solidFill>
                    <a:srgbClr val="000000"/>
                  </a:solidFill>
                  <a:latin typeface="Poppins Light"/>
                </a:rPr>
                <a:t>pQCT</a:t>
              </a:r>
              <a:endParaRPr lang="en-GB" sz="2000" dirty="0">
                <a:solidFill>
                  <a:srgbClr val="000000"/>
                </a:solidFill>
                <a:latin typeface="Poppins Light"/>
              </a:endParaRPr>
            </a:p>
          </p:txBody>
        </p:sp>
        <p:grpSp>
          <p:nvGrpSpPr>
            <p:cNvPr id="137" name="Group 136">
              <a:extLst>
                <a:ext uri="{FF2B5EF4-FFF2-40B4-BE49-F238E27FC236}">
                  <a16:creationId xmlns:a16="http://schemas.microsoft.com/office/drawing/2014/main" id="{4ECE896B-054C-B18B-48F7-D49BE8AC76E8}"/>
                </a:ext>
              </a:extLst>
            </p:cNvPr>
            <p:cNvGrpSpPr/>
            <p:nvPr/>
          </p:nvGrpSpPr>
          <p:grpSpPr>
            <a:xfrm>
              <a:off x="-98718" y="1700760"/>
              <a:ext cx="1671402" cy="665519"/>
              <a:chOff x="-109604" y="1440749"/>
              <a:chExt cx="1671402" cy="665519"/>
            </a:xfrm>
          </p:grpSpPr>
          <p:sp>
            <p:nvSpPr>
              <p:cNvPr id="138" name="Pentagon 28">
                <a:extLst>
                  <a:ext uri="{FF2B5EF4-FFF2-40B4-BE49-F238E27FC236}">
                    <a16:creationId xmlns:a16="http://schemas.microsoft.com/office/drawing/2014/main" id="{CD374571-6F7E-B916-3324-4362BF50D38A}"/>
                  </a:ext>
                </a:extLst>
              </p:cNvPr>
              <p:cNvSpPr/>
              <p:nvPr/>
            </p:nvSpPr>
            <p:spPr>
              <a:xfrm>
                <a:off x="-109604" y="1440749"/>
                <a:ext cx="1411579" cy="613659"/>
              </a:xfrm>
              <a:prstGeom prst="homePlat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9" name="TextBox 138">
                <a:extLst>
                  <a:ext uri="{FF2B5EF4-FFF2-40B4-BE49-F238E27FC236}">
                    <a16:creationId xmlns:a16="http://schemas.microsoft.com/office/drawing/2014/main" id="{1FE2495D-91B8-1F7D-BDBD-46B1DD1142C8}"/>
                  </a:ext>
                </a:extLst>
              </p:cNvPr>
              <p:cNvSpPr txBox="1"/>
              <p:nvPr/>
            </p:nvSpPr>
            <p:spPr>
              <a:xfrm>
                <a:off x="-8664" y="1521493"/>
                <a:ext cx="1570462" cy="584775"/>
              </a:xfrm>
              <a:prstGeom prst="rect">
                <a:avLst/>
              </a:prstGeom>
              <a:noFill/>
            </p:spPr>
            <p:txBody>
              <a:bodyPr wrap="squar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30000" noProof="0" dirty="0">
                    <a:ln>
                      <a:noFill/>
                    </a:ln>
                    <a:solidFill>
                      <a:prstClr val="white"/>
                    </a:solidFill>
                    <a:effectLst/>
                    <a:uLnTx/>
                    <a:uFillTx/>
                    <a:latin typeface="Poppins Medium"/>
                    <a:ea typeface="+mn-ea"/>
                    <a:cs typeface="+mn-cs"/>
                  </a:rPr>
                  <a:t>Primary </a:t>
                </a:r>
                <a:br>
                  <a:rPr kumimoji="0" lang="en-GB" sz="2400" b="0" i="0" u="none" strike="noStrike" kern="1200" cap="none" spc="0" normalizeH="0" baseline="30000" noProof="0" dirty="0">
                    <a:ln>
                      <a:noFill/>
                    </a:ln>
                    <a:solidFill>
                      <a:prstClr val="white"/>
                    </a:solidFill>
                    <a:effectLst/>
                    <a:uLnTx/>
                    <a:uFillTx/>
                    <a:latin typeface="Poppins Medium"/>
                    <a:ea typeface="+mn-ea"/>
                    <a:cs typeface="+mn-cs"/>
                  </a:rPr>
                </a:br>
                <a:r>
                  <a:rPr kumimoji="0" lang="en-GB" sz="2400" b="0" i="0" u="none" strike="noStrike" kern="1200" cap="none" spc="0" normalizeH="0" baseline="30000" noProof="0" dirty="0">
                    <a:ln>
                      <a:noFill/>
                    </a:ln>
                    <a:solidFill>
                      <a:prstClr val="white"/>
                    </a:solidFill>
                    <a:effectLst/>
                    <a:uLnTx/>
                    <a:uFillTx/>
                    <a:latin typeface="Poppins Medium"/>
                    <a:ea typeface="+mn-ea"/>
                    <a:cs typeface="+mn-cs"/>
                  </a:rPr>
                  <a:t>objective</a:t>
                </a:r>
              </a:p>
            </p:txBody>
          </p:sp>
        </p:grpSp>
      </p:grpSp>
      <p:grpSp>
        <p:nvGrpSpPr>
          <p:cNvPr id="16" name="Group 15">
            <a:extLst>
              <a:ext uri="{FF2B5EF4-FFF2-40B4-BE49-F238E27FC236}">
                <a16:creationId xmlns:a16="http://schemas.microsoft.com/office/drawing/2014/main" id="{0A4DFF42-9222-A3CC-C5AC-42826ADB004E}"/>
              </a:ext>
            </a:extLst>
          </p:cNvPr>
          <p:cNvGrpSpPr/>
          <p:nvPr/>
        </p:nvGrpSpPr>
        <p:grpSpPr>
          <a:xfrm>
            <a:off x="2342563" y="2680009"/>
            <a:ext cx="6863695" cy="1245138"/>
            <a:chOff x="2342563" y="2699673"/>
            <a:chExt cx="6863695" cy="1245138"/>
          </a:xfrm>
        </p:grpSpPr>
        <p:grpSp>
          <p:nvGrpSpPr>
            <p:cNvPr id="173" name="Group 172">
              <a:extLst>
                <a:ext uri="{FF2B5EF4-FFF2-40B4-BE49-F238E27FC236}">
                  <a16:creationId xmlns:a16="http://schemas.microsoft.com/office/drawing/2014/main" id="{A712C82A-7778-A0F4-417A-C37E7DC4476F}"/>
                </a:ext>
              </a:extLst>
            </p:cNvPr>
            <p:cNvGrpSpPr/>
            <p:nvPr/>
          </p:nvGrpSpPr>
          <p:grpSpPr>
            <a:xfrm>
              <a:off x="2342563" y="2699673"/>
              <a:ext cx="6863695" cy="1245138"/>
              <a:chOff x="2723826" y="2364393"/>
              <a:chExt cx="6863695" cy="1245138"/>
            </a:xfrm>
          </p:grpSpPr>
          <p:pic>
            <p:nvPicPr>
              <p:cNvPr id="140" name="Picture 2">
                <a:extLst>
                  <a:ext uri="{FF2B5EF4-FFF2-40B4-BE49-F238E27FC236}">
                    <a16:creationId xmlns:a16="http://schemas.microsoft.com/office/drawing/2014/main" id="{E0508B8B-03D0-CC9C-3F89-2A8F20DE342A}"/>
                  </a:ext>
                </a:extLst>
              </p:cNvPr>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2723826" y="2474558"/>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4" name="Group 163">
                <a:extLst>
                  <a:ext uri="{FF2B5EF4-FFF2-40B4-BE49-F238E27FC236}">
                    <a16:creationId xmlns:a16="http://schemas.microsoft.com/office/drawing/2014/main" id="{1FEC8F51-92CD-B424-E596-7B08E682C7B3}"/>
                  </a:ext>
                </a:extLst>
              </p:cNvPr>
              <p:cNvGrpSpPr/>
              <p:nvPr/>
            </p:nvGrpSpPr>
            <p:grpSpPr>
              <a:xfrm>
                <a:off x="3352801" y="2364393"/>
                <a:ext cx="6234720" cy="1245138"/>
                <a:chOff x="1828800" y="2364393"/>
                <a:chExt cx="6234720" cy="1245138"/>
              </a:xfrm>
            </p:grpSpPr>
            <p:grpSp>
              <p:nvGrpSpPr>
                <p:cNvPr id="165" name="Group 164">
                  <a:extLst>
                    <a:ext uri="{FF2B5EF4-FFF2-40B4-BE49-F238E27FC236}">
                      <a16:creationId xmlns:a16="http://schemas.microsoft.com/office/drawing/2014/main" id="{31AB093C-B490-6612-6FF0-E548A30B6332}"/>
                    </a:ext>
                  </a:extLst>
                </p:cNvPr>
                <p:cNvGrpSpPr/>
                <p:nvPr/>
              </p:nvGrpSpPr>
              <p:grpSpPr>
                <a:xfrm>
                  <a:off x="1828800" y="2364393"/>
                  <a:ext cx="6234720" cy="1245138"/>
                  <a:chOff x="1828800" y="2242683"/>
                  <a:chExt cx="6234720" cy="1245138"/>
                </a:xfrm>
              </p:grpSpPr>
              <p:sp>
                <p:nvSpPr>
                  <p:cNvPr id="167" name="TextBox 166">
                    <a:extLst>
                      <a:ext uri="{FF2B5EF4-FFF2-40B4-BE49-F238E27FC236}">
                        <a16:creationId xmlns:a16="http://schemas.microsoft.com/office/drawing/2014/main" id="{9C0302CC-BD55-F0AE-F6BD-0069476F2B8E}"/>
                      </a:ext>
                    </a:extLst>
                  </p:cNvPr>
                  <p:cNvSpPr txBox="1"/>
                  <p:nvPr/>
                </p:nvSpPr>
                <p:spPr>
                  <a:xfrm>
                    <a:off x="1828800" y="2388802"/>
                    <a:ext cx="6234720" cy="1099019"/>
                  </a:xfrm>
                  <a:prstGeom prst="rect">
                    <a:avLst/>
                  </a:prstGeom>
                  <a:noFill/>
                </p:spPr>
                <p:txBody>
                  <a:bodyPr wrap="none" rtlCol="0">
                    <a:spAutoFit/>
                  </a:bodyPr>
                  <a:lstStyle/>
                  <a:p>
                    <a:pPr marL="228600" marR="0" lvl="0" indent="-228600" fontAlgn="auto">
                      <a:lnSpc>
                        <a:spcPct val="90000"/>
                      </a:lnSpc>
                      <a:spcBef>
                        <a:spcPts val="1000"/>
                      </a:spcBef>
                      <a:spcAft>
                        <a:spcPts val="0"/>
                      </a:spcAft>
                      <a:buClr>
                        <a:schemeClr val="tx1"/>
                      </a:buClr>
                      <a:buSzTx/>
                      <a:buFont typeface="Wingdings" panose="05000000000000000000" pitchFamily="2" charset="2"/>
                      <a:buChar char="§"/>
                      <a:tabLst/>
                      <a:defRPr/>
                    </a:pPr>
                    <a:r>
                      <a:rPr lang="en-GB" dirty="0">
                        <a:solidFill>
                          <a:schemeClr val="accent5"/>
                        </a:solidFill>
                      </a:rPr>
                      <a:t>n=</a:t>
                    </a:r>
                  </a:p>
                  <a:p>
                    <a:pPr marR="0" lvl="0" fontAlgn="auto">
                      <a:lnSpc>
                        <a:spcPct val="90000"/>
                      </a:lnSpc>
                      <a:spcBef>
                        <a:spcPts val="1000"/>
                      </a:spcBef>
                      <a:spcAft>
                        <a:spcPts val="0"/>
                      </a:spcAft>
                      <a:buClr>
                        <a:schemeClr val="tx1"/>
                      </a:buClr>
                      <a:buSzTx/>
                      <a:tabLst>
                        <a:tab pos="236538" algn="l"/>
                      </a:tabLst>
                      <a:defRPr/>
                    </a:pPr>
                    <a:r>
                      <a:rPr lang="en-GB" dirty="0">
                        <a:solidFill>
                          <a:schemeClr val="accent5"/>
                        </a:solidFill>
                      </a:rPr>
                      <a:t>	and 2-year assessment of bone microarchitecture</a:t>
                    </a:r>
                  </a:p>
                  <a:p>
                    <a:pPr marL="228600" marR="0" lvl="0" indent="-228600" fontAlgn="auto">
                      <a:lnSpc>
                        <a:spcPct val="90000"/>
                      </a:lnSpc>
                      <a:spcBef>
                        <a:spcPts val="1000"/>
                      </a:spcBef>
                      <a:spcAft>
                        <a:spcPts val="0"/>
                      </a:spcAft>
                      <a:buClr>
                        <a:schemeClr val="tx1"/>
                      </a:buClr>
                      <a:buSzTx/>
                      <a:buFont typeface="Wingdings" panose="05000000000000000000" pitchFamily="2" charset="2"/>
                      <a:buChar char="§"/>
                      <a:tabLst/>
                      <a:defRPr/>
                    </a:pPr>
                    <a:r>
                      <a:rPr lang="en-GB" dirty="0">
                        <a:solidFill>
                          <a:schemeClr val="accent5"/>
                        </a:solidFill>
                      </a:rPr>
                      <a:t>Osteoporosis was not an entry criterion</a:t>
                    </a:r>
                  </a:p>
                </p:txBody>
              </p:sp>
              <p:sp>
                <p:nvSpPr>
                  <p:cNvPr id="168" name="TextBox 167">
                    <a:extLst>
                      <a:ext uri="{FF2B5EF4-FFF2-40B4-BE49-F238E27FC236}">
                        <a16:creationId xmlns:a16="http://schemas.microsoft.com/office/drawing/2014/main" id="{9338323D-4921-DF07-1341-8C8F3B742618}"/>
                      </a:ext>
                    </a:extLst>
                  </p:cNvPr>
                  <p:cNvSpPr txBox="1"/>
                  <p:nvPr/>
                </p:nvSpPr>
                <p:spPr>
                  <a:xfrm>
                    <a:off x="2396742" y="2242683"/>
                    <a:ext cx="70275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20" normalizeH="0" baseline="0" noProof="0" dirty="0">
                        <a:ln>
                          <a:noFill/>
                        </a:ln>
                        <a:solidFill>
                          <a:srgbClr val="000000"/>
                        </a:solidFill>
                        <a:effectLst/>
                        <a:uLnTx/>
                        <a:uFillTx/>
                        <a:latin typeface="Poppins Medium"/>
                        <a:ea typeface="+mn-ea"/>
                        <a:cs typeface="+mn-cs"/>
                      </a:rPr>
                      <a:t>177</a:t>
                    </a:r>
                  </a:p>
                </p:txBody>
              </p:sp>
            </p:grpSp>
            <p:sp>
              <p:nvSpPr>
                <p:cNvPr id="166" name="TextBox 165">
                  <a:extLst>
                    <a:ext uri="{FF2B5EF4-FFF2-40B4-BE49-F238E27FC236}">
                      <a16:creationId xmlns:a16="http://schemas.microsoft.com/office/drawing/2014/main" id="{77483C91-0BBD-8A3C-6946-C7BDA8C453C9}"/>
                    </a:ext>
                  </a:extLst>
                </p:cNvPr>
                <p:cNvSpPr txBox="1"/>
                <p:nvPr/>
              </p:nvSpPr>
              <p:spPr>
                <a:xfrm>
                  <a:off x="2913520" y="2504461"/>
                  <a:ext cx="4810932" cy="343940"/>
                </a:xfrm>
                <a:prstGeom prst="rect">
                  <a:avLst/>
                </a:prstGeom>
                <a:noFill/>
              </p:spPr>
              <p:txBody>
                <a:bodyPr wrap="none" rtlCol="0">
                  <a:spAutoFit/>
                </a:bodyPr>
                <a:lstStyle/>
                <a:p>
                  <a:pPr marL="0" indent="0">
                    <a:lnSpc>
                      <a:spcPct val="90000"/>
                    </a:lnSpc>
                    <a:spcBef>
                      <a:spcPts val="1000"/>
                    </a:spcBef>
                    <a:buClr>
                      <a:schemeClr val="tx1"/>
                    </a:buClr>
                    <a:buFontTx/>
                    <a:buNone/>
                    <a:tabLst/>
                  </a:pPr>
                  <a:r>
                    <a:rPr lang="en-GB" dirty="0">
                      <a:solidFill>
                        <a:schemeClr val="accent5"/>
                      </a:solidFill>
                    </a:rPr>
                    <a:t>enrolled;           (77%) completed baseline</a:t>
                  </a:r>
                </a:p>
              </p:txBody>
            </p:sp>
          </p:grpSp>
        </p:grpSp>
        <p:sp>
          <p:nvSpPr>
            <p:cNvPr id="13" name="TextBox 12">
              <a:extLst>
                <a:ext uri="{FF2B5EF4-FFF2-40B4-BE49-F238E27FC236}">
                  <a16:creationId xmlns:a16="http://schemas.microsoft.com/office/drawing/2014/main" id="{936F9D74-D3BD-3C02-6A9A-4E6C9F95CC24}"/>
                </a:ext>
              </a:extLst>
            </p:cNvPr>
            <p:cNvSpPr txBox="1"/>
            <p:nvPr/>
          </p:nvSpPr>
          <p:spPr>
            <a:xfrm>
              <a:off x="5068497" y="2701353"/>
              <a:ext cx="74603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20" normalizeH="0" baseline="0" noProof="0" dirty="0">
                  <a:ln>
                    <a:noFill/>
                  </a:ln>
                  <a:solidFill>
                    <a:srgbClr val="000000"/>
                  </a:solidFill>
                  <a:effectLst/>
                  <a:uLnTx/>
                  <a:uFillTx/>
                  <a:latin typeface="Poppins Medium"/>
                  <a:ea typeface="+mn-ea"/>
                  <a:cs typeface="+mn-cs"/>
                </a:rPr>
                <a:t>136</a:t>
              </a:r>
            </a:p>
          </p:txBody>
        </p:sp>
      </p:grpSp>
      <p:grpSp>
        <p:nvGrpSpPr>
          <p:cNvPr id="47" name="Group 46">
            <a:extLst>
              <a:ext uri="{FF2B5EF4-FFF2-40B4-BE49-F238E27FC236}">
                <a16:creationId xmlns:a16="http://schemas.microsoft.com/office/drawing/2014/main" id="{603EAFB7-7E27-2788-9A1E-06CECA1B01C1}"/>
              </a:ext>
            </a:extLst>
          </p:cNvPr>
          <p:cNvGrpSpPr/>
          <p:nvPr/>
        </p:nvGrpSpPr>
        <p:grpSpPr>
          <a:xfrm>
            <a:off x="1640471" y="3942754"/>
            <a:ext cx="8340142" cy="1981070"/>
            <a:chOff x="1640471" y="3942754"/>
            <a:chExt cx="8340142" cy="1981070"/>
          </a:xfrm>
        </p:grpSpPr>
        <p:grpSp>
          <p:nvGrpSpPr>
            <p:cNvPr id="42" name="Group 41">
              <a:extLst>
                <a:ext uri="{FF2B5EF4-FFF2-40B4-BE49-F238E27FC236}">
                  <a16:creationId xmlns:a16="http://schemas.microsoft.com/office/drawing/2014/main" id="{B22E44CE-38FF-9628-7F03-9AF7A18EB637}"/>
                </a:ext>
              </a:extLst>
            </p:cNvPr>
            <p:cNvGrpSpPr/>
            <p:nvPr/>
          </p:nvGrpSpPr>
          <p:grpSpPr>
            <a:xfrm>
              <a:off x="1640471" y="3942754"/>
              <a:ext cx="8340142" cy="1981070"/>
              <a:chOff x="1640471" y="3912274"/>
              <a:chExt cx="8340142" cy="1981070"/>
            </a:xfrm>
          </p:grpSpPr>
          <p:grpSp>
            <p:nvGrpSpPr>
              <p:cNvPr id="141" name="Group 140">
                <a:extLst>
                  <a:ext uri="{FF2B5EF4-FFF2-40B4-BE49-F238E27FC236}">
                    <a16:creationId xmlns:a16="http://schemas.microsoft.com/office/drawing/2014/main" id="{065C882E-1AD1-9905-3BE3-CB77829A981C}"/>
                  </a:ext>
                </a:extLst>
              </p:cNvPr>
              <p:cNvGrpSpPr/>
              <p:nvPr/>
            </p:nvGrpSpPr>
            <p:grpSpPr>
              <a:xfrm>
                <a:off x="1640471" y="3912274"/>
                <a:ext cx="8340142" cy="1981070"/>
                <a:chOff x="451320" y="3605537"/>
                <a:chExt cx="8340142" cy="1981070"/>
              </a:xfrm>
            </p:grpSpPr>
            <p:sp>
              <p:nvSpPr>
                <p:cNvPr id="142" name="Content Placeholder 2">
                  <a:extLst>
                    <a:ext uri="{FF2B5EF4-FFF2-40B4-BE49-F238E27FC236}">
                      <a16:creationId xmlns:a16="http://schemas.microsoft.com/office/drawing/2014/main" id="{60B8CC75-73B0-A7FC-AF74-1894486FB6D0}"/>
                    </a:ext>
                  </a:extLst>
                </p:cNvPr>
                <p:cNvSpPr txBox="1">
                  <a:spLocks/>
                </p:cNvSpPr>
                <p:nvPr/>
              </p:nvSpPr>
              <p:spPr>
                <a:xfrm>
                  <a:off x="469825" y="3605540"/>
                  <a:ext cx="8321637" cy="1981067"/>
                </a:xfrm>
                <a:prstGeom prst="roundRect">
                  <a:avLst>
                    <a:gd name="adj" fmla="val 15883"/>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marR="0" lvl="0" indent="0" algn="l" defTabSz="457200" rtl="0" eaLnBrk="1" fontAlgn="auto" latinLnBrk="0" hangingPunct="1">
                    <a:lnSpc>
                      <a:spcPct val="100000"/>
                    </a:lnSpc>
                    <a:spcBef>
                      <a:spcPct val="20000"/>
                    </a:spcBef>
                    <a:spcAft>
                      <a:spcPts val="0"/>
                    </a:spcAft>
                    <a:buClr>
                      <a:srgbClr val="58595B"/>
                    </a:buClr>
                    <a:buSzTx/>
                    <a:buFont typeface="Arial"/>
                    <a:buNone/>
                    <a:tabLst/>
                    <a:defRPr/>
                  </a:pPr>
                  <a:endParaRPr kumimoji="0" lang="en-GB" sz="1800" b="0" i="0" u="none" strike="noStrike" kern="1200" cap="none" spc="0" normalizeH="0" baseline="0" noProof="0" dirty="0">
                    <a:ln>
                      <a:noFill/>
                    </a:ln>
                    <a:solidFill>
                      <a:srgbClr val="58595B"/>
                    </a:solidFill>
                    <a:effectLst/>
                    <a:uLnTx/>
                    <a:uFillTx/>
                    <a:latin typeface="Calibri"/>
                    <a:ea typeface="+mn-ea"/>
                    <a:cs typeface="+mn-cs"/>
                  </a:endParaRPr>
                </a:p>
              </p:txBody>
            </p:sp>
            <p:sp>
              <p:nvSpPr>
                <p:cNvPr id="143" name="Round Same Side Corner Rectangle 45">
                  <a:extLst>
                    <a:ext uri="{FF2B5EF4-FFF2-40B4-BE49-F238E27FC236}">
                      <a16:creationId xmlns:a16="http://schemas.microsoft.com/office/drawing/2014/main" id="{FF9801BA-C311-0687-1020-EBE9EE15A664}"/>
                    </a:ext>
                  </a:extLst>
                </p:cNvPr>
                <p:cNvSpPr/>
                <p:nvPr/>
              </p:nvSpPr>
              <p:spPr>
                <a:xfrm rot="16200000">
                  <a:off x="563202" y="3493655"/>
                  <a:ext cx="1981069" cy="2204834"/>
                </a:xfrm>
                <a:prstGeom prst="round2Same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44" name="Rectangle 143">
                  <a:extLst>
                    <a:ext uri="{FF2B5EF4-FFF2-40B4-BE49-F238E27FC236}">
                      <a16:creationId xmlns:a16="http://schemas.microsoft.com/office/drawing/2014/main" id="{9AE5F33F-6AC1-FF5D-0757-093356F74317}"/>
                    </a:ext>
                  </a:extLst>
                </p:cNvPr>
                <p:cNvSpPr/>
                <p:nvPr/>
              </p:nvSpPr>
              <p:spPr>
                <a:xfrm>
                  <a:off x="495472" y="3857408"/>
                  <a:ext cx="2171830" cy="1477328"/>
                </a:xfrm>
                <a:prstGeom prst="rect">
                  <a:avLst/>
                </a:prstGeom>
                <a:no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Poppins Medium"/>
                      <a:ea typeface="+mn-ea"/>
                      <a:cs typeface="+mn-cs"/>
                    </a:rPr>
                    <a:t>Selected </a:t>
                  </a:r>
                  <a:br>
                    <a:rPr kumimoji="0" lang="en-GB" sz="1800" b="0" i="0" u="none" strike="noStrike" kern="1200" cap="none" spc="0" normalizeH="0" baseline="0" noProof="0" dirty="0">
                      <a:ln>
                        <a:noFill/>
                      </a:ln>
                      <a:solidFill>
                        <a:prstClr val="white"/>
                      </a:solidFill>
                      <a:effectLst/>
                      <a:uLnTx/>
                      <a:uFillTx/>
                      <a:latin typeface="Poppins Medium"/>
                      <a:ea typeface="+mn-ea"/>
                      <a:cs typeface="+mn-cs"/>
                    </a:rPr>
                  </a:br>
                  <a:r>
                    <a:rPr kumimoji="0" lang="en-GB" sz="1800" b="0" i="0" u="none" strike="noStrike" kern="1200" cap="none" spc="0" normalizeH="0" baseline="0" noProof="0" dirty="0">
                      <a:ln>
                        <a:noFill/>
                      </a:ln>
                      <a:solidFill>
                        <a:prstClr val="white"/>
                      </a:solidFill>
                      <a:effectLst/>
                      <a:uLnTx/>
                      <a:uFillTx/>
                      <a:latin typeface="Poppins Medium"/>
                      <a:ea typeface="+mn-ea"/>
                      <a:cs typeface="+mn-cs"/>
                    </a:rPr>
                    <a:t>baseline characteristics </a:t>
                  </a:r>
                  <a:br>
                    <a:rPr kumimoji="0" lang="en-GB" sz="1800" b="0" i="0" u="none" strike="noStrike" kern="1200" cap="none" spc="0" normalizeH="0" baseline="0" noProof="0" dirty="0">
                      <a:ln>
                        <a:noFill/>
                      </a:ln>
                      <a:solidFill>
                        <a:prstClr val="white"/>
                      </a:solidFill>
                      <a:effectLst/>
                      <a:uLnTx/>
                      <a:uFillTx/>
                      <a:latin typeface="Poppins Medium"/>
                      <a:ea typeface="+mn-ea"/>
                      <a:cs typeface="+mn-cs"/>
                    </a:rPr>
                  </a:br>
                  <a:r>
                    <a:rPr kumimoji="0" lang="en-GB" sz="1800" b="0" i="0" u="none" strike="noStrike" kern="1200" cap="none" spc="0" normalizeH="0" baseline="0" noProof="0" dirty="0">
                      <a:ln>
                        <a:noFill/>
                      </a:ln>
                      <a:solidFill>
                        <a:prstClr val="white"/>
                      </a:solidFill>
                      <a:effectLst/>
                      <a:uLnTx/>
                      <a:uFillTx/>
                      <a:latin typeface="Poppins Medium"/>
                      <a:ea typeface="+mn-ea"/>
                      <a:cs typeface="+mn-cs"/>
                    </a:rPr>
                    <a:t>and demographics</a:t>
                  </a:r>
                  <a:endParaRPr kumimoji="0" lang="en-GB" sz="1050" b="0" i="0" u="none" strike="noStrike" kern="1200" cap="none" spc="0" normalizeH="0" baseline="30000" noProof="0" dirty="0">
                    <a:ln>
                      <a:noFill/>
                    </a:ln>
                    <a:solidFill>
                      <a:prstClr val="white"/>
                    </a:solidFill>
                    <a:effectLst/>
                    <a:uLnTx/>
                    <a:uFillTx/>
                    <a:latin typeface="Poppins Medium"/>
                    <a:ea typeface="+mn-ea"/>
                    <a:cs typeface="+mn-cs"/>
                  </a:endParaRPr>
                </a:p>
              </p:txBody>
            </p:sp>
            <p:sp>
              <p:nvSpPr>
                <p:cNvPr id="145" name="Rectangle 144">
                  <a:extLst>
                    <a:ext uri="{FF2B5EF4-FFF2-40B4-BE49-F238E27FC236}">
                      <a16:creationId xmlns:a16="http://schemas.microsoft.com/office/drawing/2014/main" id="{720244AB-6CBC-1B0A-FC96-0B766140ACC3}"/>
                    </a:ext>
                  </a:extLst>
                </p:cNvPr>
                <p:cNvSpPr/>
                <p:nvPr/>
              </p:nvSpPr>
              <p:spPr>
                <a:xfrm>
                  <a:off x="4660703" y="4859259"/>
                  <a:ext cx="2115914" cy="677108"/>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8595B"/>
                      </a:solidFill>
                      <a:effectLst/>
                      <a:uLnTx/>
                      <a:uFillTx/>
                      <a:latin typeface="Poppins Medium"/>
                      <a:ea typeface="+mn-ea"/>
                      <a:cs typeface="+mn-cs"/>
                    </a:rPr>
                    <a:t>10.0–10.1</a:t>
                  </a:r>
                  <a:r>
                    <a:rPr kumimoji="0" lang="en-GB" sz="1400" b="0" i="0" u="none" strike="noStrike" kern="1200" cap="none" spc="0" normalizeH="0" baseline="0" noProof="0" dirty="0">
                      <a:ln>
                        <a:noFill/>
                      </a:ln>
                      <a:solidFill>
                        <a:srgbClr val="58595B"/>
                      </a:solidFill>
                      <a:effectLst/>
                      <a:uLnTx/>
                      <a:uFillTx/>
                      <a:latin typeface="Poppins Ligh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8595B"/>
                      </a:solidFill>
                      <a:effectLst/>
                      <a:uLnTx/>
                      <a:uFillTx/>
                      <a:latin typeface="Poppins Light"/>
                      <a:ea typeface="+mn-ea"/>
                      <a:cs typeface="+mn-cs"/>
                    </a:rPr>
                    <a:t>nmol/L</a:t>
                  </a:r>
                </a:p>
              </p:txBody>
            </p:sp>
            <p:grpSp>
              <p:nvGrpSpPr>
                <p:cNvPr id="146" name="Group 145">
                  <a:extLst>
                    <a:ext uri="{FF2B5EF4-FFF2-40B4-BE49-F238E27FC236}">
                      <a16:creationId xmlns:a16="http://schemas.microsoft.com/office/drawing/2014/main" id="{8BB21512-1216-E2BE-1A09-E129ACF35728}"/>
                    </a:ext>
                  </a:extLst>
                </p:cNvPr>
                <p:cNvGrpSpPr/>
                <p:nvPr/>
              </p:nvGrpSpPr>
              <p:grpSpPr>
                <a:xfrm>
                  <a:off x="2761997" y="3741299"/>
                  <a:ext cx="1826551" cy="1795068"/>
                  <a:chOff x="2717809" y="3730148"/>
                  <a:chExt cx="1826551" cy="1795068"/>
                </a:xfrm>
              </p:grpSpPr>
              <p:sp>
                <p:nvSpPr>
                  <p:cNvPr id="161" name="Rectangle 160">
                    <a:extLst>
                      <a:ext uri="{FF2B5EF4-FFF2-40B4-BE49-F238E27FC236}">
                        <a16:creationId xmlns:a16="http://schemas.microsoft.com/office/drawing/2014/main" id="{3C342AB0-B959-497B-4156-515D282413A9}"/>
                      </a:ext>
                    </a:extLst>
                  </p:cNvPr>
                  <p:cNvSpPr/>
                  <p:nvPr/>
                </p:nvSpPr>
                <p:spPr>
                  <a:xfrm>
                    <a:off x="2881269" y="4539155"/>
                    <a:ext cx="1505758" cy="40011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8595B"/>
                        </a:solidFill>
                        <a:effectLst/>
                        <a:uLnTx/>
                        <a:uFillTx/>
                        <a:latin typeface="Poppins Medium"/>
                        <a:ea typeface="+mn-ea"/>
                        <a:cs typeface="+mn-cs"/>
                      </a:rPr>
                      <a:t>Mean age</a:t>
                    </a:r>
                    <a:endParaRPr kumimoji="0" lang="en-GB" sz="1200" b="1" i="0" u="none" strike="noStrike" kern="1200" cap="none" spc="0" normalizeH="0" baseline="0" noProof="0" dirty="0">
                      <a:ln>
                        <a:noFill/>
                      </a:ln>
                      <a:solidFill>
                        <a:srgbClr val="58595B"/>
                      </a:solidFill>
                      <a:effectLst/>
                      <a:uLnTx/>
                      <a:uFillTx/>
                      <a:latin typeface="Poppins Medium"/>
                      <a:ea typeface="+mn-ea"/>
                      <a:cs typeface="+mn-cs"/>
                    </a:endParaRPr>
                  </a:p>
                </p:txBody>
              </p:sp>
              <p:sp>
                <p:nvSpPr>
                  <p:cNvPr id="162" name="Rectangle 161">
                    <a:extLst>
                      <a:ext uri="{FF2B5EF4-FFF2-40B4-BE49-F238E27FC236}">
                        <a16:creationId xmlns:a16="http://schemas.microsoft.com/office/drawing/2014/main" id="{FDD186B7-DE33-AA2A-3826-AFA5AE943044}"/>
                      </a:ext>
                    </a:extLst>
                  </p:cNvPr>
                  <p:cNvSpPr/>
                  <p:nvPr/>
                </p:nvSpPr>
                <p:spPr>
                  <a:xfrm>
                    <a:off x="2717809" y="4848108"/>
                    <a:ext cx="1826551" cy="677108"/>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8595B"/>
                        </a:solidFill>
                        <a:effectLst/>
                        <a:uLnTx/>
                        <a:uFillTx/>
                        <a:latin typeface="Poppins Medium"/>
                        <a:ea typeface="+mn-ea"/>
                        <a:cs typeface="+mn-cs"/>
                      </a:rPr>
                      <a:t>60.0–60.3</a:t>
                    </a:r>
                    <a:r>
                      <a:rPr kumimoji="0" lang="en-GB" sz="1400" b="0" i="0" u="none" strike="noStrike" kern="1200" cap="none" spc="0" normalizeH="0" baseline="0" noProof="0" dirty="0">
                        <a:ln>
                          <a:noFill/>
                        </a:ln>
                        <a:solidFill>
                          <a:srgbClr val="58595B"/>
                        </a:solidFill>
                        <a:effectLst/>
                        <a:uLnTx/>
                        <a:uFillTx/>
                        <a:latin typeface="Poppins Light"/>
                        <a:ea typeface="+mn-ea"/>
                        <a:cs typeface="+mn-cs"/>
                      </a:rPr>
                      <a:t> years</a:t>
                    </a:r>
                  </a:p>
                </p:txBody>
              </p:sp>
              <p:pic>
                <p:nvPicPr>
                  <p:cNvPr id="163" name="Picture 4">
                    <a:extLst>
                      <a:ext uri="{FF2B5EF4-FFF2-40B4-BE49-F238E27FC236}">
                        <a16:creationId xmlns:a16="http://schemas.microsoft.com/office/drawing/2014/main" id="{526135B1-F893-7AAE-9E61-CB8F755E2214}"/>
                      </a:ext>
                    </a:extLst>
                  </p:cNvPr>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5983" y="3730148"/>
                    <a:ext cx="856330" cy="87060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47" name="Straight Connector 146">
                  <a:extLst>
                    <a:ext uri="{FF2B5EF4-FFF2-40B4-BE49-F238E27FC236}">
                      <a16:creationId xmlns:a16="http://schemas.microsoft.com/office/drawing/2014/main" id="{FA6394D8-B914-A3C2-9EAC-E80289D0B8A4}"/>
                    </a:ext>
                  </a:extLst>
                </p:cNvPr>
                <p:cNvCxnSpPr>
                  <a:cxnSpLocks/>
                </p:cNvCxnSpPr>
                <p:nvPr/>
              </p:nvCxnSpPr>
              <p:spPr>
                <a:xfrm>
                  <a:off x="6742927" y="3605540"/>
                  <a:ext cx="0" cy="198106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87AB94C6-24C5-37AC-73B5-2B45AF217AEA}"/>
                    </a:ext>
                  </a:extLst>
                </p:cNvPr>
                <p:cNvCxnSpPr>
                  <a:cxnSpLocks/>
                </p:cNvCxnSpPr>
                <p:nvPr/>
              </p:nvCxnSpPr>
              <p:spPr>
                <a:xfrm>
                  <a:off x="4694392" y="3605540"/>
                  <a:ext cx="0" cy="198106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0" name="Group 149">
                  <a:extLst>
                    <a:ext uri="{FF2B5EF4-FFF2-40B4-BE49-F238E27FC236}">
                      <a16:creationId xmlns:a16="http://schemas.microsoft.com/office/drawing/2014/main" id="{699A7996-022A-7FB7-AFF8-01FC4BB20E22}"/>
                    </a:ext>
                  </a:extLst>
                </p:cNvPr>
                <p:cNvGrpSpPr/>
                <p:nvPr/>
              </p:nvGrpSpPr>
              <p:grpSpPr>
                <a:xfrm>
                  <a:off x="7304211" y="3770875"/>
                  <a:ext cx="847312" cy="811450"/>
                  <a:chOff x="1111601" y="4420621"/>
                  <a:chExt cx="683699" cy="654761"/>
                </a:xfrm>
                <a:effectLst>
                  <a:outerShdw blurRad="76200" dir="18900000" sy="23000" kx="-1200000" algn="bl" rotWithShape="0">
                    <a:prstClr val="black">
                      <a:alpha val="20000"/>
                    </a:prstClr>
                  </a:outerShdw>
                </a:effectLst>
              </p:grpSpPr>
              <p:pic>
                <p:nvPicPr>
                  <p:cNvPr id="154" name="Picture 4">
                    <a:extLst>
                      <a:ext uri="{FF2B5EF4-FFF2-40B4-BE49-F238E27FC236}">
                        <a16:creationId xmlns:a16="http://schemas.microsoft.com/office/drawing/2014/main" id="{C566DE09-D318-FAAE-2B1A-37262B664487}"/>
                      </a:ext>
                    </a:extLst>
                  </p:cNvPr>
                  <p:cNvPicPr>
                    <a:picLocks noChangeAspect="1" noChangeArrowheads="1"/>
                  </p:cNvPicPr>
                  <p:nvPr/>
                </p:nvPicPr>
                <p:blipFill>
                  <a:blip r:embed="rId6">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19533" y="4502948"/>
                    <a:ext cx="275767" cy="56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 name="Picture 3">
                    <a:extLst>
                      <a:ext uri="{FF2B5EF4-FFF2-40B4-BE49-F238E27FC236}">
                        <a16:creationId xmlns:a16="http://schemas.microsoft.com/office/drawing/2014/main" id="{66A3B7E6-5B83-FC79-5449-044A02742889}"/>
                      </a:ext>
                    </a:extLst>
                  </p:cNvPr>
                  <p:cNvPicPr>
                    <a:picLocks noChangeAspect="1" noChangeArrowheads="1"/>
                  </p:cNvPicPr>
                  <p:nvPr/>
                </p:nvPicPr>
                <p:blipFill>
                  <a:blip r:embed="rId8">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11601" y="4420621"/>
                    <a:ext cx="254781" cy="65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 name="Picture 3">
                    <a:extLst>
                      <a:ext uri="{FF2B5EF4-FFF2-40B4-BE49-F238E27FC236}">
                        <a16:creationId xmlns:a16="http://schemas.microsoft.com/office/drawing/2014/main" id="{07C2EA89-72AB-FBB9-C1C0-16C00396414E}"/>
                      </a:ext>
                    </a:extLst>
                  </p:cNvPr>
                  <p:cNvPicPr>
                    <a:picLocks noChangeAspect="1" noChangeArrowheads="1"/>
                  </p:cNvPicPr>
                  <p:nvPr/>
                </p:nvPicPr>
                <p:blipFill rotWithShape="1">
                  <a:blip r:embed="rId10"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28"/>
                  <a:stretch/>
                </p:blipFill>
                <p:spPr bwMode="auto">
                  <a:xfrm>
                    <a:off x="1258492" y="4575558"/>
                    <a:ext cx="338042" cy="49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1" name="Rectangle 150">
                  <a:extLst>
                    <a:ext uri="{FF2B5EF4-FFF2-40B4-BE49-F238E27FC236}">
                      <a16:creationId xmlns:a16="http://schemas.microsoft.com/office/drawing/2014/main" id="{B04672A7-6829-7639-F610-AC74A639617B}"/>
                    </a:ext>
                  </a:extLst>
                </p:cNvPr>
                <p:cNvSpPr/>
                <p:nvPr/>
              </p:nvSpPr>
              <p:spPr>
                <a:xfrm>
                  <a:off x="7040748" y="4550306"/>
                  <a:ext cx="1486033" cy="40011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8595B"/>
                      </a:solidFill>
                      <a:effectLst/>
                      <a:uLnTx/>
                      <a:uFillTx/>
                      <a:latin typeface="Poppins Medium"/>
                      <a:ea typeface="+mn-ea"/>
                      <a:cs typeface="+mn-cs"/>
                    </a:rPr>
                    <a:t>Mean BMI</a:t>
                  </a:r>
                  <a:endParaRPr kumimoji="0" lang="en-GB" sz="1200" b="1" i="0" u="none" strike="noStrike" kern="1200" cap="none" spc="0" normalizeH="0" baseline="0" noProof="0" dirty="0">
                    <a:ln>
                      <a:noFill/>
                    </a:ln>
                    <a:solidFill>
                      <a:srgbClr val="58595B"/>
                    </a:solidFill>
                    <a:effectLst/>
                    <a:uLnTx/>
                    <a:uFillTx/>
                    <a:latin typeface="Poppins Medium"/>
                    <a:ea typeface="+mn-ea"/>
                    <a:cs typeface="+mn-cs"/>
                  </a:endParaRPr>
                </a:p>
              </p:txBody>
            </p:sp>
            <p:sp>
              <p:nvSpPr>
                <p:cNvPr id="152" name="Rectangle 151">
                  <a:extLst>
                    <a:ext uri="{FF2B5EF4-FFF2-40B4-BE49-F238E27FC236}">
                      <a16:creationId xmlns:a16="http://schemas.microsoft.com/office/drawing/2014/main" id="{CB746B69-A8B8-6374-7F42-404C19AE15D9}"/>
                    </a:ext>
                  </a:extLst>
                </p:cNvPr>
                <p:cNvSpPr/>
                <p:nvPr/>
              </p:nvSpPr>
              <p:spPr>
                <a:xfrm>
                  <a:off x="6853919" y="4859259"/>
                  <a:ext cx="1826551" cy="677108"/>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8595B"/>
                      </a:solidFill>
                      <a:effectLst/>
                      <a:uLnTx/>
                      <a:uFillTx/>
                      <a:latin typeface="Poppins Medium"/>
                      <a:ea typeface="+mn-ea"/>
                      <a:cs typeface="+mn-cs"/>
                    </a:rPr>
                    <a:t>34.1–34.8</a:t>
                  </a:r>
                  <a:r>
                    <a:rPr kumimoji="0" lang="en-GB" sz="1400" b="0" i="0" u="none" strike="noStrike" kern="1200" cap="none" spc="0" normalizeH="0" baseline="0" noProof="0" dirty="0">
                      <a:ln>
                        <a:noFill/>
                      </a:ln>
                      <a:solidFill>
                        <a:srgbClr val="58595B"/>
                      </a:solidFill>
                      <a:effectLst/>
                      <a:uLnTx/>
                      <a:uFillTx/>
                      <a:latin typeface="Poppins Light"/>
                      <a:ea typeface="+mn-ea"/>
                      <a:cs typeface="+mn-cs"/>
                    </a:rPr>
                    <a:t> kg/m</a:t>
                  </a:r>
                  <a:r>
                    <a:rPr kumimoji="0" lang="en-GB" sz="1400" b="0" i="0" u="none" strike="noStrike" kern="1200" cap="none" spc="0" normalizeH="0" baseline="30000" noProof="0" dirty="0">
                      <a:ln>
                        <a:noFill/>
                      </a:ln>
                      <a:solidFill>
                        <a:srgbClr val="58595B"/>
                      </a:solidFill>
                      <a:effectLst/>
                      <a:uLnTx/>
                      <a:uFillTx/>
                      <a:latin typeface="Poppins Light"/>
                      <a:ea typeface="+mn-ea"/>
                      <a:cs typeface="+mn-cs"/>
                    </a:rPr>
                    <a:t>2</a:t>
                  </a:r>
                </a:p>
              </p:txBody>
            </p:sp>
            <p:sp>
              <p:nvSpPr>
                <p:cNvPr id="153" name="Rectangle 152">
                  <a:extLst>
                    <a:ext uri="{FF2B5EF4-FFF2-40B4-BE49-F238E27FC236}">
                      <a16:creationId xmlns:a16="http://schemas.microsoft.com/office/drawing/2014/main" id="{F3074046-089C-F0D9-A0D9-C2C74077C633}"/>
                    </a:ext>
                  </a:extLst>
                </p:cNvPr>
                <p:cNvSpPr/>
                <p:nvPr/>
              </p:nvSpPr>
              <p:spPr>
                <a:xfrm>
                  <a:off x="4694391" y="4242530"/>
                  <a:ext cx="2048536" cy="70788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8595B"/>
                      </a:solidFill>
                      <a:effectLst/>
                      <a:uLnTx/>
                      <a:uFillTx/>
                      <a:latin typeface="Poppins Medium"/>
                      <a:ea typeface="+mn-ea"/>
                      <a:cs typeface="+mn-cs"/>
                    </a:rPr>
                    <a:t>Serum testosterone</a:t>
                  </a:r>
                  <a:endParaRPr kumimoji="0" lang="en-GB" sz="1200" b="1" i="0" u="none" strike="noStrike" kern="1200" cap="none" spc="0" normalizeH="0" baseline="0" noProof="0" dirty="0">
                    <a:ln>
                      <a:noFill/>
                    </a:ln>
                    <a:solidFill>
                      <a:srgbClr val="58595B"/>
                    </a:solidFill>
                    <a:effectLst/>
                    <a:uLnTx/>
                    <a:uFillTx/>
                    <a:latin typeface="Poppins Medium"/>
                    <a:ea typeface="+mn-ea"/>
                    <a:cs typeface="+mn-cs"/>
                  </a:endParaRPr>
                </a:p>
              </p:txBody>
            </p:sp>
          </p:grpSp>
          <p:pic>
            <p:nvPicPr>
              <p:cNvPr id="41" name="Picture 5" descr="The chemical structure of testosterone.">
                <a:extLst>
                  <a:ext uri="{FF2B5EF4-FFF2-40B4-BE49-F238E27FC236}">
                    <a16:creationId xmlns:a16="http://schemas.microsoft.com/office/drawing/2014/main" id="{B544795E-E921-FD91-E1ED-44FC0B3CE49A}"/>
                  </a:ext>
                </a:extLst>
              </p:cNvPr>
              <p:cNvPicPr>
                <a:picLocks noChangeAspect="1" noChangeArrowheads="1"/>
              </p:cNvPicPr>
              <p:nvPr/>
            </p:nvPicPr>
            <p:blipFill>
              <a:blip r:embed="rId11">
                <a:duotone>
                  <a:schemeClr val="accent1">
                    <a:shade val="45000"/>
                    <a:satMod val="135000"/>
                  </a:schemeClr>
                  <a:prstClr val="white"/>
                </a:duotone>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3020" y="3986064"/>
                <a:ext cx="963712" cy="623401"/>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grpSp>
        <p:sp>
          <p:nvSpPr>
            <p:cNvPr id="46" name="Content Placeholder 2">
              <a:extLst>
                <a:ext uri="{FF2B5EF4-FFF2-40B4-BE49-F238E27FC236}">
                  <a16:creationId xmlns:a16="http://schemas.microsoft.com/office/drawing/2014/main" id="{0999F0A6-DD81-59E7-B9BE-0B374610BCDB}"/>
                </a:ext>
              </a:extLst>
            </p:cNvPr>
            <p:cNvSpPr txBox="1">
              <a:spLocks/>
            </p:cNvSpPr>
            <p:nvPr/>
          </p:nvSpPr>
          <p:spPr>
            <a:xfrm>
              <a:off x="1713259" y="3942757"/>
              <a:ext cx="8267354" cy="1981067"/>
            </a:xfrm>
            <a:prstGeom prst="roundRect">
              <a:avLst>
                <a:gd name="adj" fmla="val 15883"/>
              </a:avLst>
            </a:prstGeom>
            <a:noFill/>
            <a:ln w="38100">
              <a:solidFill>
                <a:schemeClr val="accent1"/>
              </a:solidFill>
            </a:ln>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marR="0" lvl="0" indent="0" algn="l" defTabSz="457200" rtl="0" eaLnBrk="1" fontAlgn="auto" latinLnBrk="0" hangingPunct="1">
                <a:lnSpc>
                  <a:spcPct val="100000"/>
                </a:lnSpc>
                <a:spcBef>
                  <a:spcPct val="20000"/>
                </a:spcBef>
                <a:spcAft>
                  <a:spcPts val="0"/>
                </a:spcAft>
                <a:buClr>
                  <a:srgbClr val="58595B"/>
                </a:buClr>
                <a:buSzTx/>
                <a:buFont typeface="Arial"/>
                <a:buNone/>
                <a:tabLst/>
                <a:defRPr/>
              </a:pPr>
              <a:endParaRPr kumimoji="0" lang="en-GB" sz="1800" b="0" i="0" u="none" strike="noStrike" kern="1200" cap="none" spc="0" normalizeH="0" baseline="0" noProof="0" dirty="0">
                <a:ln>
                  <a:noFill/>
                </a:ln>
                <a:solidFill>
                  <a:srgbClr val="58595B"/>
                </a:solidFill>
                <a:effectLst/>
                <a:uLnTx/>
                <a:uFillTx/>
                <a:latin typeface="Calibri"/>
                <a:ea typeface="+mn-ea"/>
                <a:cs typeface="+mn-cs"/>
              </a:endParaRPr>
            </a:p>
          </p:txBody>
        </p:sp>
      </p:grpSp>
    </p:spTree>
    <p:extLst>
      <p:ext uri="{BB962C8B-B14F-4D97-AF65-F5344CB8AC3E}">
        <p14:creationId xmlns:p14="http://schemas.microsoft.com/office/powerpoint/2010/main" val="3190349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AC3E7E-BDE4-CF03-D852-E7AD2EABFD7D}"/>
              </a:ext>
            </a:extLst>
          </p:cNvPr>
          <p:cNvSpPr>
            <a:spLocks noGrp="1"/>
          </p:cNvSpPr>
          <p:nvPr>
            <p:ph idx="1"/>
          </p:nvPr>
        </p:nvSpPr>
        <p:spPr>
          <a:xfrm>
            <a:off x="688767" y="1672052"/>
            <a:ext cx="10747326" cy="1033100"/>
          </a:xfrm>
        </p:spPr>
        <p:txBody>
          <a:bodyPr>
            <a:noAutofit/>
          </a:bodyPr>
          <a:lstStyle/>
          <a:p>
            <a:r>
              <a:rPr lang="en-GB" sz="1800" dirty="0" err="1">
                <a:solidFill>
                  <a:schemeClr val="accent5"/>
                </a:solidFill>
              </a:rPr>
              <a:t>TTh</a:t>
            </a:r>
            <a:r>
              <a:rPr lang="en-GB" sz="1800" dirty="0">
                <a:solidFill>
                  <a:schemeClr val="accent5"/>
                </a:solidFill>
              </a:rPr>
              <a:t> for 2 years </a:t>
            </a:r>
            <a:r>
              <a:rPr lang="en-GB" sz="1800" b="1" dirty="0">
                <a:solidFill>
                  <a:schemeClr val="tx1"/>
                </a:solidFill>
              </a:rPr>
              <a:t>significantly increased tibial cortical </a:t>
            </a:r>
            <a:r>
              <a:rPr lang="en-GB" sz="1800" b="1" dirty="0" err="1">
                <a:solidFill>
                  <a:schemeClr val="tx1"/>
                </a:solidFill>
              </a:rPr>
              <a:t>vBMD</a:t>
            </a:r>
            <a:r>
              <a:rPr lang="en-GB" sz="1800" b="1" dirty="0">
                <a:solidFill>
                  <a:schemeClr val="tx1"/>
                </a:solidFill>
              </a:rPr>
              <a:t> by 3.1%</a:t>
            </a:r>
            <a:r>
              <a:rPr lang="en-GB" sz="1800" dirty="0">
                <a:solidFill>
                  <a:schemeClr val="accent5"/>
                </a:solidFill>
              </a:rPr>
              <a:t> </a:t>
            </a:r>
            <a:r>
              <a:rPr lang="en-GB" sz="1800" i="1" dirty="0">
                <a:solidFill>
                  <a:schemeClr val="accent5"/>
                </a:solidFill>
              </a:rPr>
              <a:t>vs</a:t>
            </a:r>
            <a:r>
              <a:rPr lang="en-GB" sz="1800" dirty="0">
                <a:solidFill>
                  <a:schemeClr val="accent5"/>
                </a:solidFill>
              </a:rPr>
              <a:t> placebo</a:t>
            </a:r>
          </a:p>
          <a:p>
            <a:r>
              <a:rPr lang="en-GB" sz="1800" dirty="0" err="1">
                <a:solidFill>
                  <a:schemeClr val="accent5"/>
                </a:solidFill>
              </a:rPr>
              <a:t>TTh</a:t>
            </a:r>
            <a:r>
              <a:rPr lang="en-GB" sz="1800" dirty="0">
                <a:solidFill>
                  <a:schemeClr val="accent5"/>
                </a:solidFill>
              </a:rPr>
              <a:t> also </a:t>
            </a:r>
            <a:r>
              <a:rPr lang="en-GB" sz="1800" b="1" dirty="0">
                <a:solidFill>
                  <a:schemeClr val="tx1"/>
                </a:solidFill>
              </a:rPr>
              <a:t>significantly increased radial cortical </a:t>
            </a:r>
            <a:r>
              <a:rPr lang="en-GB" sz="1800" b="1" dirty="0" err="1">
                <a:solidFill>
                  <a:schemeClr val="tx1"/>
                </a:solidFill>
              </a:rPr>
              <a:t>vBMD</a:t>
            </a:r>
            <a:r>
              <a:rPr lang="en-GB" sz="1800" b="1" dirty="0">
                <a:solidFill>
                  <a:schemeClr val="tx1"/>
                </a:solidFill>
              </a:rPr>
              <a:t>, total tibial </a:t>
            </a:r>
            <a:r>
              <a:rPr lang="en-GB" sz="1800" b="1" dirty="0" err="1">
                <a:solidFill>
                  <a:schemeClr val="tx1"/>
                </a:solidFill>
              </a:rPr>
              <a:t>vBMD</a:t>
            </a:r>
            <a:r>
              <a:rPr lang="en-GB" sz="1800" b="1" dirty="0">
                <a:solidFill>
                  <a:schemeClr val="tx1"/>
                </a:solidFill>
              </a:rPr>
              <a:t> and total radial </a:t>
            </a:r>
            <a:r>
              <a:rPr lang="en-GB" sz="1800" b="1" dirty="0" err="1">
                <a:solidFill>
                  <a:schemeClr val="tx1"/>
                </a:solidFill>
              </a:rPr>
              <a:t>vBMD</a:t>
            </a:r>
            <a:r>
              <a:rPr lang="en-GB" sz="1800" dirty="0">
                <a:solidFill>
                  <a:schemeClr val="accent5"/>
                </a:solidFill>
              </a:rPr>
              <a:t> as well as </a:t>
            </a:r>
            <a:r>
              <a:rPr lang="en-GB" sz="1800" b="1" dirty="0">
                <a:solidFill>
                  <a:schemeClr val="tx1"/>
                </a:solidFill>
              </a:rPr>
              <a:t>cortical area and thickness</a:t>
            </a:r>
            <a:r>
              <a:rPr lang="en-GB" sz="1800" dirty="0">
                <a:solidFill>
                  <a:schemeClr val="accent5"/>
                </a:solidFill>
              </a:rPr>
              <a:t>, but did not affect trabecular architecture</a:t>
            </a:r>
          </a:p>
        </p:txBody>
      </p:sp>
      <p:sp>
        <p:nvSpPr>
          <p:cNvPr id="5" name="Title 1">
            <a:extLst>
              <a:ext uri="{FF2B5EF4-FFF2-40B4-BE49-F238E27FC236}">
                <a16:creationId xmlns:a16="http://schemas.microsoft.com/office/drawing/2014/main" id="{366BE3E0-216F-6DDF-2A47-C17E792E3DDF}"/>
              </a:ext>
            </a:extLst>
          </p:cNvPr>
          <p:cNvSpPr txBox="1">
            <a:spLocks/>
          </p:cNvSpPr>
          <p:nvPr/>
        </p:nvSpPr>
        <p:spPr>
          <a:xfrm>
            <a:off x="694708" y="582710"/>
            <a:ext cx="10917189" cy="1179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sz="2600" b="1" dirty="0">
                <a:solidFill>
                  <a:schemeClr val="tx2"/>
                </a:solidFill>
              </a:rPr>
              <a:t>T4 Bone Trial:</a:t>
            </a:r>
            <a:r>
              <a:rPr lang="en-GB" sz="2600" dirty="0"/>
              <a:t> </a:t>
            </a:r>
            <a:r>
              <a:rPr lang="en-GB" sz="2600" dirty="0" err="1"/>
              <a:t>TTh</a:t>
            </a:r>
            <a:r>
              <a:rPr lang="en-GB" sz="2600" dirty="0"/>
              <a:t> significantly increased </a:t>
            </a:r>
            <a:r>
              <a:rPr lang="en-GB" sz="2600" dirty="0" err="1"/>
              <a:t>vBMD</a:t>
            </a:r>
            <a:r>
              <a:rPr lang="en-GB" sz="2600" dirty="0"/>
              <a:t> </a:t>
            </a:r>
            <a:r>
              <a:rPr lang="en-GB" sz="2600" i="1" dirty="0"/>
              <a:t>vs</a:t>
            </a:r>
            <a:r>
              <a:rPr lang="en-GB" sz="2600" dirty="0"/>
              <a:t> placebo in men aged ≥50 years with low testosterone at risk of/with </a:t>
            </a:r>
            <a:br>
              <a:rPr lang="en-GB" sz="2600" dirty="0"/>
            </a:br>
            <a:r>
              <a:rPr lang="en-GB" sz="2600" dirty="0"/>
              <a:t>newly diagnosed T2DM</a:t>
            </a:r>
            <a:br>
              <a:rPr lang="en-GB" sz="2600" dirty="0"/>
            </a:br>
            <a:endParaRPr lang="en-GB" sz="2600" dirty="0"/>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984478"/>
            <a:ext cx="10087896" cy="369332"/>
          </a:xfrm>
          <a:prstGeom prst="rect">
            <a:avLst/>
          </a:prstGeom>
          <a:noFill/>
        </p:spPr>
        <p:txBody>
          <a:bodyPr wrap="square" rtlCol="0" anchor="b">
            <a:spAutoFit/>
          </a:bodyPr>
          <a:lstStyle/>
          <a:p>
            <a:r>
              <a:rPr lang="en-GB" sz="900" dirty="0">
                <a:solidFill>
                  <a:srgbClr val="005294"/>
                </a:solidFill>
              </a:rPr>
              <a:t>CI, confidence interval; HA, hydroxyapatite; T2DM, type 2 diabetes mellitus; </a:t>
            </a:r>
            <a:r>
              <a:rPr lang="en-GB" sz="900" dirty="0" err="1">
                <a:solidFill>
                  <a:srgbClr val="005294"/>
                </a:solidFill>
              </a:rPr>
              <a:t>TTh</a:t>
            </a:r>
            <a:r>
              <a:rPr lang="en-GB" sz="900" dirty="0">
                <a:solidFill>
                  <a:srgbClr val="005294"/>
                </a:solidFill>
              </a:rPr>
              <a:t>, testosterone therapy; </a:t>
            </a:r>
            <a:r>
              <a:rPr lang="en-GB" sz="900" dirty="0" err="1">
                <a:solidFill>
                  <a:srgbClr val="005294"/>
                </a:solidFill>
              </a:rPr>
              <a:t>vBMD</a:t>
            </a:r>
            <a:r>
              <a:rPr lang="en-GB" sz="900" dirty="0">
                <a:solidFill>
                  <a:srgbClr val="005294"/>
                </a:solidFill>
              </a:rPr>
              <a:t>, volumetric bone mineral density.</a:t>
            </a:r>
          </a:p>
          <a:p>
            <a:r>
              <a:rPr lang="it-IT" sz="900" dirty="0">
                <a:solidFill>
                  <a:srgbClr val="005294"/>
                </a:solidFill>
              </a:rPr>
              <a:t>Ng Tang Fui M </a:t>
            </a:r>
            <a:r>
              <a:rPr lang="it-IT" sz="900" i="1" dirty="0">
                <a:solidFill>
                  <a:srgbClr val="005294"/>
                </a:solidFill>
              </a:rPr>
              <a:t>et al. J Clin Endocrinol Metab </a:t>
            </a:r>
            <a:r>
              <a:rPr lang="it-IT" sz="900" dirty="0">
                <a:solidFill>
                  <a:srgbClr val="005294"/>
                </a:solidFill>
              </a:rPr>
              <a:t>2021;106:e3143‒e3158. </a:t>
            </a:r>
            <a:endParaRPr lang="en-GB" sz="900" dirty="0">
              <a:solidFill>
                <a:srgbClr val="005294"/>
              </a:solidFill>
            </a:endParaRPr>
          </a:p>
        </p:txBody>
      </p:sp>
      <p:grpSp>
        <p:nvGrpSpPr>
          <p:cNvPr id="617" name="Group 616">
            <a:extLst>
              <a:ext uri="{FF2B5EF4-FFF2-40B4-BE49-F238E27FC236}">
                <a16:creationId xmlns:a16="http://schemas.microsoft.com/office/drawing/2014/main" id="{F7A8D2BB-FD16-9845-36D5-15CE3750E176}"/>
              </a:ext>
            </a:extLst>
          </p:cNvPr>
          <p:cNvGrpSpPr/>
          <p:nvPr/>
        </p:nvGrpSpPr>
        <p:grpSpPr>
          <a:xfrm>
            <a:off x="845630" y="2783730"/>
            <a:ext cx="9564846" cy="3036968"/>
            <a:chOff x="845630" y="2832890"/>
            <a:chExt cx="9564846" cy="3036968"/>
          </a:xfrm>
        </p:grpSpPr>
        <p:grpSp>
          <p:nvGrpSpPr>
            <p:cNvPr id="397" name="Group 396">
              <a:extLst>
                <a:ext uri="{FF2B5EF4-FFF2-40B4-BE49-F238E27FC236}">
                  <a16:creationId xmlns:a16="http://schemas.microsoft.com/office/drawing/2014/main" id="{F0D745BE-2A79-9C66-7B38-B5075BC368FD}"/>
                </a:ext>
              </a:extLst>
            </p:cNvPr>
            <p:cNvGrpSpPr/>
            <p:nvPr/>
          </p:nvGrpSpPr>
          <p:grpSpPr>
            <a:xfrm>
              <a:off x="845630" y="2832890"/>
              <a:ext cx="9564846" cy="3036968"/>
              <a:chOff x="845630" y="2832891"/>
              <a:chExt cx="9564846" cy="3036968"/>
            </a:xfrm>
          </p:grpSpPr>
          <p:grpSp>
            <p:nvGrpSpPr>
              <p:cNvPr id="390" name="Group 389">
                <a:extLst>
                  <a:ext uri="{FF2B5EF4-FFF2-40B4-BE49-F238E27FC236}">
                    <a16:creationId xmlns:a16="http://schemas.microsoft.com/office/drawing/2014/main" id="{DC182D04-1071-5A1A-DBDE-208ABF356B3C}"/>
                  </a:ext>
                </a:extLst>
              </p:cNvPr>
              <p:cNvGrpSpPr/>
              <p:nvPr/>
            </p:nvGrpSpPr>
            <p:grpSpPr>
              <a:xfrm>
                <a:off x="845630" y="3407058"/>
                <a:ext cx="1844966" cy="845271"/>
                <a:chOff x="260259" y="3614234"/>
                <a:chExt cx="1844966" cy="845271"/>
              </a:xfrm>
            </p:grpSpPr>
            <p:sp>
              <p:nvSpPr>
                <p:cNvPr id="388" name="Rectangle: Top Corners Rounded 387">
                  <a:extLst>
                    <a:ext uri="{FF2B5EF4-FFF2-40B4-BE49-F238E27FC236}">
                      <a16:creationId xmlns:a16="http://schemas.microsoft.com/office/drawing/2014/main" id="{A285F3F3-4BB3-D6AE-E30B-AF3C0BB18F0A}"/>
                    </a:ext>
                  </a:extLst>
                </p:cNvPr>
                <p:cNvSpPr/>
                <p:nvPr/>
              </p:nvSpPr>
              <p:spPr>
                <a:xfrm rot="16200000">
                  <a:off x="760106" y="3114387"/>
                  <a:ext cx="845271" cy="1844966"/>
                </a:xfrm>
                <a:prstGeom prst="round2Same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89" name="TextBox 388">
                  <a:extLst>
                    <a:ext uri="{FF2B5EF4-FFF2-40B4-BE49-F238E27FC236}">
                      <a16:creationId xmlns:a16="http://schemas.microsoft.com/office/drawing/2014/main" id="{466B8089-00CC-4B9A-85AF-C16D2FA6B115}"/>
                    </a:ext>
                  </a:extLst>
                </p:cNvPr>
                <p:cNvSpPr txBox="1"/>
                <p:nvPr/>
              </p:nvSpPr>
              <p:spPr>
                <a:xfrm>
                  <a:off x="260261" y="3621372"/>
                  <a:ext cx="1844964" cy="830997"/>
                </a:xfrm>
                <a:prstGeom prst="rect">
                  <a:avLst/>
                </a:prstGeom>
                <a:noFill/>
                <a:ln>
                  <a:noFill/>
                </a:ln>
              </p:spPr>
              <p:txBody>
                <a:bodyPr wrap="square" rtlCol="0">
                  <a:spAutoFit/>
                </a:bodyPr>
                <a:lstStyle/>
                <a:p>
                  <a:pPr algn="ctr"/>
                  <a:r>
                    <a:rPr lang="en-GB" sz="1200" dirty="0">
                      <a:solidFill>
                        <a:prstClr val="white"/>
                      </a:solidFill>
                      <a:latin typeface="Poppins Medium"/>
                    </a:rPr>
                    <a:t>Effect of </a:t>
                  </a:r>
                  <a:r>
                    <a:rPr lang="en-GB" sz="1200" dirty="0" err="1">
                      <a:solidFill>
                        <a:prstClr val="white"/>
                      </a:solidFill>
                      <a:latin typeface="Poppins Medium"/>
                    </a:rPr>
                    <a:t>TTh</a:t>
                  </a:r>
                  <a:r>
                    <a:rPr lang="en-GB" sz="1200" dirty="0">
                      <a:solidFill>
                        <a:prstClr val="white"/>
                      </a:solidFill>
                      <a:latin typeface="Poppins Medium"/>
                    </a:rPr>
                    <a:t> on</a:t>
                  </a:r>
                  <a:br>
                    <a:rPr lang="en-GB" sz="1200" dirty="0">
                      <a:solidFill>
                        <a:prstClr val="white"/>
                      </a:solidFill>
                      <a:latin typeface="Poppins Medium"/>
                    </a:rPr>
                  </a:br>
                  <a:r>
                    <a:rPr lang="en-GB" sz="1200" dirty="0">
                      <a:solidFill>
                        <a:prstClr val="white"/>
                      </a:solidFill>
                      <a:latin typeface="Poppins Medium"/>
                    </a:rPr>
                    <a:t>tibial cortical </a:t>
                  </a:r>
                  <a:r>
                    <a:rPr lang="en-GB" sz="1200" dirty="0" err="1">
                      <a:solidFill>
                        <a:prstClr val="white"/>
                      </a:solidFill>
                      <a:latin typeface="Poppins Medium"/>
                    </a:rPr>
                    <a:t>vBMD</a:t>
                  </a:r>
                  <a:r>
                    <a:rPr lang="en-GB" sz="1200" dirty="0">
                      <a:solidFill>
                        <a:prstClr val="white"/>
                      </a:solidFill>
                      <a:latin typeface="Poppins Medium"/>
                    </a:rPr>
                    <a:t> (primary endpoint) and total radial </a:t>
                  </a:r>
                  <a:r>
                    <a:rPr lang="en-GB" sz="1200" dirty="0" err="1">
                      <a:solidFill>
                        <a:prstClr val="white"/>
                      </a:solidFill>
                      <a:latin typeface="Poppins Medium"/>
                    </a:rPr>
                    <a:t>vBMD</a:t>
                  </a:r>
                  <a:r>
                    <a:rPr lang="en-GB" sz="1200" dirty="0">
                      <a:solidFill>
                        <a:prstClr val="white"/>
                      </a:solidFill>
                      <a:latin typeface="Poppins Medium"/>
                    </a:rPr>
                    <a:t> </a:t>
                  </a:r>
                </a:p>
              </p:txBody>
            </p:sp>
          </p:grpSp>
          <p:sp>
            <p:nvSpPr>
              <p:cNvPr id="6" name="Rounded Rectangle 57">
                <a:extLst>
                  <a:ext uri="{FF2B5EF4-FFF2-40B4-BE49-F238E27FC236}">
                    <a16:creationId xmlns:a16="http://schemas.microsoft.com/office/drawing/2014/main" id="{37B9134C-201D-BC97-20C6-B0A8A5E1574D}"/>
                  </a:ext>
                </a:extLst>
              </p:cNvPr>
              <p:cNvSpPr/>
              <p:nvPr/>
            </p:nvSpPr>
            <p:spPr>
              <a:xfrm>
                <a:off x="2686068" y="2832891"/>
                <a:ext cx="7724408" cy="3036968"/>
              </a:xfrm>
              <a:prstGeom prst="roundRect">
                <a:avLst>
                  <a:gd name="adj" fmla="val 5052"/>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140" name="TextBox 139">
              <a:extLst>
                <a:ext uri="{FF2B5EF4-FFF2-40B4-BE49-F238E27FC236}">
                  <a16:creationId xmlns:a16="http://schemas.microsoft.com/office/drawing/2014/main" id="{157C8374-D437-6B4B-C7D8-5F7FE499BAC4}"/>
                </a:ext>
              </a:extLst>
            </p:cNvPr>
            <p:cNvSpPr txBox="1"/>
            <p:nvPr/>
          </p:nvSpPr>
          <p:spPr>
            <a:xfrm>
              <a:off x="1266662" y="4319032"/>
              <a:ext cx="1335269" cy="461665"/>
            </a:xfrm>
            <a:prstGeom prst="rect">
              <a:avLst/>
            </a:prstGeom>
            <a:noFill/>
          </p:spPr>
          <p:txBody>
            <a:bodyPr wrap="square" rtlCol="0">
              <a:spAutoFit/>
            </a:bodyPr>
            <a:lstStyle/>
            <a:p>
              <a:pPr algn="r"/>
              <a:r>
                <a:rPr lang="en-GB" sz="1200" spc="-20" dirty="0">
                  <a:solidFill>
                    <a:schemeClr val="bg2">
                      <a:lumMod val="25000"/>
                    </a:schemeClr>
                  </a:solidFill>
                </a:rPr>
                <a:t>Adjusted mean (95% CI)</a:t>
              </a:r>
            </a:p>
          </p:txBody>
        </p:sp>
        <p:grpSp>
          <p:nvGrpSpPr>
            <p:cNvPr id="534" name="Group 533">
              <a:extLst>
                <a:ext uri="{FF2B5EF4-FFF2-40B4-BE49-F238E27FC236}">
                  <a16:creationId xmlns:a16="http://schemas.microsoft.com/office/drawing/2014/main" id="{7BB3C32D-0991-D817-F951-DE41A246B7E7}"/>
                </a:ext>
              </a:extLst>
            </p:cNvPr>
            <p:cNvGrpSpPr/>
            <p:nvPr/>
          </p:nvGrpSpPr>
          <p:grpSpPr>
            <a:xfrm>
              <a:off x="2817470" y="3220667"/>
              <a:ext cx="3740941" cy="2507136"/>
              <a:chOff x="2817470" y="3259995"/>
              <a:chExt cx="3740941" cy="2507136"/>
            </a:xfrm>
          </p:grpSpPr>
          <p:grpSp>
            <p:nvGrpSpPr>
              <p:cNvPr id="9" name="Group 8">
                <a:extLst>
                  <a:ext uri="{FF2B5EF4-FFF2-40B4-BE49-F238E27FC236}">
                    <a16:creationId xmlns:a16="http://schemas.microsoft.com/office/drawing/2014/main" id="{949C9C7E-7E13-BA13-07CD-1014F6B8802E}"/>
                  </a:ext>
                </a:extLst>
              </p:cNvPr>
              <p:cNvGrpSpPr/>
              <p:nvPr/>
            </p:nvGrpSpPr>
            <p:grpSpPr>
              <a:xfrm>
                <a:off x="3642133" y="3364512"/>
                <a:ext cx="779762" cy="306109"/>
                <a:chOff x="3430975" y="3396770"/>
                <a:chExt cx="779762" cy="306109"/>
              </a:xfrm>
            </p:grpSpPr>
            <p:sp>
              <p:nvSpPr>
                <p:cNvPr id="357" name="TextBox 356">
                  <a:extLst>
                    <a:ext uri="{FF2B5EF4-FFF2-40B4-BE49-F238E27FC236}">
                      <a16:creationId xmlns:a16="http://schemas.microsoft.com/office/drawing/2014/main" id="{750491D1-86CD-7B78-2D46-76CC6674FC1E}"/>
                    </a:ext>
                  </a:extLst>
                </p:cNvPr>
                <p:cNvSpPr txBox="1"/>
                <p:nvPr/>
              </p:nvSpPr>
              <p:spPr>
                <a:xfrm>
                  <a:off x="3572173" y="3396770"/>
                  <a:ext cx="638564" cy="306109"/>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TTh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Placebo</a:t>
                  </a:r>
                </a:p>
              </p:txBody>
            </p:sp>
            <p:sp>
              <p:nvSpPr>
                <p:cNvPr id="358" name="Rectangle 357">
                  <a:extLst>
                    <a:ext uri="{FF2B5EF4-FFF2-40B4-BE49-F238E27FC236}">
                      <a16:creationId xmlns:a16="http://schemas.microsoft.com/office/drawing/2014/main" id="{57249F64-3F72-EAF5-249F-D900B94D2BF2}"/>
                    </a:ext>
                  </a:extLst>
                </p:cNvPr>
                <p:cNvSpPr/>
                <p:nvPr/>
              </p:nvSpPr>
              <p:spPr>
                <a:xfrm>
                  <a:off x="3430975" y="3420734"/>
                  <a:ext cx="90488" cy="904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59" name="Rectangle 358">
                  <a:extLst>
                    <a:ext uri="{FF2B5EF4-FFF2-40B4-BE49-F238E27FC236}">
                      <a16:creationId xmlns:a16="http://schemas.microsoft.com/office/drawing/2014/main" id="{B9345798-460F-16D8-17F1-BC1EF5C66C52}"/>
                    </a:ext>
                  </a:extLst>
                </p:cNvPr>
                <p:cNvSpPr/>
                <p:nvPr/>
              </p:nvSpPr>
              <p:spPr>
                <a:xfrm>
                  <a:off x="3430975" y="3571820"/>
                  <a:ext cx="90488" cy="904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399" name="Group 398">
                <a:extLst>
                  <a:ext uri="{FF2B5EF4-FFF2-40B4-BE49-F238E27FC236}">
                    <a16:creationId xmlns:a16="http://schemas.microsoft.com/office/drawing/2014/main" id="{B58AAC75-946E-1A11-87DB-8EB317DEEC41}"/>
                  </a:ext>
                </a:extLst>
              </p:cNvPr>
              <p:cNvGrpSpPr/>
              <p:nvPr/>
            </p:nvGrpSpPr>
            <p:grpSpPr>
              <a:xfrm>
                <a:off x="2817470" y="3259995"/>
                <a:ext cx="3740941" cy="2507136"/>
                <a:chOff x="2817470" y="3259995"/>
                <a:chExt cx="3740941" cy="2507136"/>
              </a:xfrm>
            </p:grpSpPr>
            <p:sp>
              <p:nvSpPr>
                <p:cNvPr id="303" name="TextBox 302">
                  <a:extLst>
                    <a:ext uri="{FF2B5EF4-FFF2-40B4-BE49-F238E27FC236}">
                      <a16:creationId xmlns:a16="http://schemas.microsoft.com/office/drawing/2014/main" id="{802E3B77-FAAF-659F-11C8-421D2729BB44}"/>
                    </a:ext>
                  </a:extLst>
                </p:cNvPr>
                <p:cNvSpPr txBox="1"/>
                <p:nvPr/>
              </p:nvSpPr>
              <p:spPr>
                <a:xfrm rot="16200000">
                  <a:off x="1768387" y="4309078"/>
                  <a:ext cx="2265904" cy="167738"/>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Medium"/>
                      <a:ea typeface="+mn-ea"/>
                      <a:cs typeface="+mn-cs"/>
                    </a:rPr>
                    <a:t>Cortical </a:t>
                  </a:r>
                  <a:r>
                    <a:rPr kumimoji="0" lang="en-GB" sz="1200" b="1" i="0" u="none" strike="noStrike" kern="1200" cap="none" spc="0" normalizeH="0" baseline="0" noProof="0" dirty="0" err="1">
                      <a:ln>
                        <a:noFill/>
                      </a:ln>
                      <a:solidFill>
                        <a:srgbClr val="000000"/>
                      </a:solidFill>
                      <a:effectLst/>
                      <a:uLnTx/>
                      <a:uFillTx/>
                      <a:latin typeface="Poppins Medium"/>
                      <a:ea typeface="+mn-ea"/>
                      <a:cs typeface="+mn-cs"/>
                    </a:rPr>
                    <a:t>vBMD</a:t>
                  </a:r>
                  <a:r>
                    <a:rPr kumimoji="0" lang="en-GB" sz="1200" b="1" i="0" u="none" strike="noStrike" kern="1200" cap="none" spc="0" normalizeH="0" baseline="0" noProof="0" dirty="0">
                      <a:ln>
                        <a:noFill/>
                      </a:ln>
                      <a:solidFill>
                        <a:srgbClr val="000000"/>
                      </a:solidFill>
                      <a:effectLst/>
                      <a:uLnTx/>
                      <a:uFillTx/>
                      <a:latin typeface="Poppins Medium"/>
                      <a:ea typeface="+mn-ea"/>
                      <a:cs typeface="+mn-cs"/>
                    </a:rPr>
                    <a:t> (mg HA/cm</a:t>
                  </a:r>
                  <a:r>
                    <a:rPr kumimoji="0" lang="en-GB" sz="1200" b="1" i="0" u="none" strike="noStrike" kern="1200" cap="none" spc="0" normalizeH="0" baseline="30000" noProof="0" dirty="0">
                      <a:ln>
                        <a:noFill/>
                      </a:ln>
                      <a:solidFill>
                        <a:srgbClr val="000000"/>
                      </a:solidFill>
                      <a:effectLst/>
                      <a:uLnTx/>
                      <a:uFillTx/>
                      <a:latin typeface="Poppins Medium"/>
                      <a:ea typeface="+mn-ea"/>
                      <a:cs typeface="+mn-cs"/>
                    </a:rPr>
                    <a:t>2</a:t>
                  </a:r>
                  <a:r>
                    <a:rPr kumimoji="0" lang="en-GB" sz="1200" b="1" i="0" u="none" strike="noStrike" kern="1200" cap="none" spc="0" normalizeH="0" baseline="0" noProof="0" dirty="0">
                      <a:ln>
                        <a:noFill/>
                      </a:ln>
                      <a:solidFill>
                        <a:srgbClr val="000000"/>
                      </a:solidFill>
                      <a:effectLst/>
                      <a:uLnTx/>
                      <a:uFillTx/>
                      <a:latin typeface="Poppins Medium"/>
                      <a:ea typeface="+mn-ea"/>
                      <a:cs typeface="+mn-cs"/>
                    </a:rPr>
                    <a:t>)</a:t>
                  </a:r>
                </a:p>
              </p:txBody>
            </p:sp>
            <p:sp>
              <p:nvSpPr>
                <p:cNvPr id="306" name="TextBox 305">
                  <a:extLst>
                    <a:ext uri="{FF2B5EF4-FFF2-40B4-BE49-F238E27FC236}">
                      <a16:creationId xmlns:a16="http://schemas.microsoft.com/office/drawing/2014/main" id="{BAA2AADD-77B9-9949-ECF7-976D2ACFB971}"/>
                    </a:ext>
                  </a:extLst>
                </p:cNvPr>
                <p:cNvSpPr txBox="1"/>
                <p:nvPr/>
              </p:nvSpPr>
              <p:spPr>
                <a:xfrm>
                  <a:off x="2952266" y="4692869"/>
                  <a:ext cx="452999" cy="184666"/>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305" name="Freeform: Shape 182">
                  <a:extLst>
                    <a:ext uri="{FF2B5EF4-FFF2-40B4-BE49-F238E27FC236}">
                      <a16:creationId xmlns:a16="http://schemas.microsoft.com/office/drawing/2014/main" id="{4A1666A7-8D42-9E07-5C21-1BC0BFAC293A}"/>
                    </a:ext>
                  </a:extLst>
                </p:cNvPr>
                <p:cNvSpPr/>
                <p:nvPr/>
              </p:nvSpPr>
              <p:spPr>
                <a:xfrm>
                  <a:off x="3496627" y="3292046"/>
                  <a:ext cx="128253" cy="2208285"/>
                </a:xfrm>
                <a:custGeom>
                  <a:avLst/>
                  <a:gdLst>
                    <a:gd name="connsiteX0" fmla="*/ 0 w 2480261"/>
                    <a:gd name="connsiteY0" fmla="*/ 0 h 1722840"/>
                    <a:gd name="connsiteX1" fmla="*/ 0 w 2480261"/>
                    <a:gd name="connsiteY1" fmla="*/ 1722840 h 1722840"/>
                    <a:gd name="connsiteX2" fmla="*/ 2480261 w 2480261"/>
                    <a:gd name="connsiteY2" fmla="*/ 1722840 h 1722840"/>
                    <a:gd name="connsiteX0" fmla="*/ 0 w 0"/>
                    <a:gd name="connsiteY0" fmla="*/ 0 h 1722840"/>
                    <a:gd name="connsiteX1" fmla="*/ 0 w 0"/>
                    <a:gd name="connsiteY1" fmla="*/ 1722840 h 1722840"/>
                  </a:gdLst>
                  <a:ahLst/>
                  <a:cxnLst>
                    <a:cxn ang="0">
                      <a:pos x="connsiteX0" y="connsiteY0"/>
                    </a:cxn>
                    <a:cxn ang="0">
                      <a:pos x="connsiteX1" y="connsiteY1"/>
                    </a:cxn>
                  </a:cxnLst>
                  <a:rect l="l" t="t" r="r" b="b"/>
                  <a:pathLst>
                    <a:path h="1722840">
                      <a:moveTo>
                        <a:pt x="0" y="0"/>
                      </a:moveTo>
                      <a:lnTo>
                        <a:pt x="0"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56" name="Group 155">
                  <a:extLst>
                    <a:ext uri="{FF2B5EF4-FFF2-40B4-BE49-F238E27FC236}">
                      <a16:creationId xmlns:a16="http://schemas.microsoft.com/office/drawing/2014/main" id="{297C7801-350E-7509-E51B-F236620C9DEB}"/>
                    </a:ext>
                  </a:extLst>
                </p:cNvPr>
                <p:cNvGrpSpPr/>
                <p:nvPr/>
              </p:nvGrpSpPr>
              <p:grpSpPr>
                <a:xfrm>
                  <a:off x="3039491" y="3544664"/>
                  <a:ext cx="457833" cy="184666"/>
                  <a:chOff x="3039491" y="3540854"/>
                  <a:chExt cx="457833" cy="184666"/>
                </a:xfrm>
              </p:grpSpPr>
              <p:sp>
                <p:nvSpPr>
                  <p:cNvPr id="308" name="TextBox 307">
                    <a:extLst>
                      <a:ext uri="{FF2B5EF4-FFF2-40B4-BE49-F238E27FC236}">
                        <a16:creationId xmlns:a16="http://schemas.microsoft.com/office/drawing/2014/main" id="{1B1E31C1-9036-005B-0147-3B101E6E2E17}"/>
                      </a:ext>
                    </a:extLst>
                  </p:cNvPr>
                  <p:cNvSpPr txBox="1"/>
                  <p:nvPr/>
                </p:nvSpPr>
                <p:spPr>
                  <a:xfrm>
                    <a:off x="3039491" y="3540854"/>
                    <a:ext cx="381140"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840</a:t>
                    </a:r>
                  </a:p>
                </p:txBody>
              </p:sp>
              <p:cxnSp>
                <p:nvCxnSpPr>
                  <p:cNvPr id="288" name="Straight Connector 287">
                    <a:extLst>
                      <a:ext uri="{FF2B5EF4-FFF2-40B4-BE49-F238E27FC236}">
                        <a16:creationId xmlns:a16="http://schemas.microsoft.com/office/drawing/2014/main" id="{EF59A4C9-C268-35E7-4766-728E41C17C2C}"/>
                      </a:ext>
                    </a:extLst>
                  </p:cNvPr>
                  <p:cNvCxnSpPr/>
                  <p:nvPr/>
                </p:nvCxnSpPr>
                <p:spPr>
                  <a:xfrm>
                    <a:off x="3436124" y="36349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55" name="Group 154">
                  <a:extLst>
                    <a:ext uri="{FF2B5EF4-FFF2-40B4-BE49-F238E27FC236}">
                      <a16:creationId xmlns:a16="http://schemas.microsoft.com/office/drawing/2014/main" id="{5D2E6857-B904-B064-513E-BF826ABD293E}"/>
                    </a:ext>
                  </a:extLst>
                </p:cNvPr>
                <p:cNvGrpSpPr/>
                <p:nvPr/>
              </p:nvGrpSpPr>
              <p:grpSpPr>
                <a:xfrm>
                  <a:off x="3087785" y="4133758"/>
                  <a:ext cx="409539" cy="184666"/>
                  <a:chOff x="3087785" y="4129948"/>
                  <a:chExt cx="409539" cy="184666"/>
                </a:xfrm>
              </p:grpSpPr>
              <p:sp>
                <p:nvSpPr>
                  <p:cNvPr id="313" name="TextBox 312">
                    <a:extLst>
                      <a:ext uri="{FF2B5EF4-FFF2-40B4-BE49-F238E27FC236}">
                        <a16:creationId xmlns:a16="http://schemas.microsoft.com/office/drawing/2014/main" id="{EDE69366-A7D2-53A7-E246-7EDE1182DE23}"/>
                      </a:ext>
                    </a:extLst>
                  </p:cNvPr>
                  <p:cNvSpPr txBox="1"/>
                  <p:nvPr/>
                </p:nvSpPr>
                <p:spPr>
                  <a:xfrm>
                    <a:off x="3087785" y="4129948"/>
                    <a:ext cx="332844"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835</a:t>
                    </a:r>
                  </a:p>
                </p:txBody>
              </p:sp>
              <p:cxnSp>
                <p:nvCxnSpPr>
                  <p:cNvPr id="290" name="Straight Connector 289">
                    <a:extLst>
                      <a:ext uri="{FF2B5EF4-FFF2-40B4-BE49-F238E27FC236}">
                        <a16:creationId xmlns:a16="http://schemas.microsoft.com/office/drawing/2014/main" id="{05AB63B3-7798-D2AA-8BAA-B9D992F95DE4}"/>
                      </a:ext>
                    </a:extLst>
                  </p:cNvPr>
                  <p:cNvCxnSpPr/>
                  <p:nvPr/>
                </p:nvCxnSpPr>
                <p:spPr>
                  <a:xfrm>
                    <a:off x="3436124" y="422440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54" name="Group 153">
                  <a:extLst>
                    <a:ext uri="{FF2B5EF4-FFF2-40B4-BE49-F238E27FC236}">
                      <a16:creationId xmlns:a16="http://schemas.microsoft.com/office/drawing/2014/main" id="{162D8719-4C74-06BE-DA27-D8D51541FAB9}"/>
                    </a:ext>
                  </a:extLst>
                </p:cNvPr>
                <p:cNvGrpSpPr/>
                <p:nvPr/>
              </p:nvGrpSpPr>
              <p:grpSpPr>
                <a:xfrm>
                  <a:off x="3087785" y="4725392"/>
                  <a:ext cx="409539" cy="184666"/>
                  <a:chOff x="3087785" y="4723487"/>
                  <a:chExt cx="409539" cy="184666"/>
                </a:xfrm>
              </p:grpSpPr>
              <p:sp>
                <p:nvSpPr>
                  <p:cNvPr id="314" name="TextBox 313">
                    <a:extLst>
                      <a:ext uri="{FF2B5EF4-FFF2-40B4-BE49-F238E27FC236}">
                        <a16:creationId xmlns:a16="http://schemas.microsoft.com/office/drawing/2014/main" id="{B542E603-AC60-9570-E479-657C6B133247}"/>
                      </a:ext>
                    </a:extLst>
                  </p:cNvPr>
                  <p:cNvSpPr txBox="1"/>
                  <p:nvPr/>
                </p:nvSpPr>
                <p:spPr>
                  <a:xfrm>
                    <a:off x="3087785" y="4723487"/>
                    <a:ext cx="332844"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830</a:t>
                    </a:r>
                  </a:p>
                </p:txBody>
              </p:sp>
              <p:cxnSp>
                <p:nvCxnSpPr>
                  <p:cNvPr id="291" name="Straight Connector 290">
                    <a:extLst>
                      <a:ext uri="{FF2B5EF4-FFF2-40B4-BE49-F238E27FC236}">
                        <a16:creationId xmlns:a16="http://schemas.microsoft.com/office/drawing/2014/main" id="{916B5BFF-9149-1BCF-3456-B29396EA80E3}"/>
                      </a:ext>
                    </a:extLst>
                  </p:cNvPr>
                  <p:cNvCxnSpPr>
                    <a:cxnSpLocks/>
                  </p:cNvCxnSpPr>
                  <p:nvPr/>
                </p:nvCxnSpPr>
                <p:spPr>
                  <a:xfrm>
                    <a:off x="3436124" y="481828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2" name="Group 291">
                  <a:extLst>
                    <a:ext uri="{FF2B5EF4-FFF2-40B4-BE49-F238E27FC236}">
                      <a16:creationId xmlns:a16="http://schemas.microsoft.com/office/drawing/2014/main" id="{FDA7C59F-9783-F854-4FC9-E1A1C24FE4C7}"/>
                    </a:ext>
                  </a:extLst>
                </p:cNvPr>
                <p:cNvGrpSpPr/>
                <p:nvPr/>
              </p:nvGrpSpPr>
              <p:grpSpPr>
                <a:xfrm>
                  <a:off x="3672214" y="5509959"/>
                  <a:ext cx="2492100" cy="61200"/>
                  <a:chOff x="1562843" y="4818580"/>
                  <a:chExt cx="2492100" cy="61200"/>
                </a:xfrm>
              </p:grpSpPr>
              <p:cxnSp>
                <p:nvCxnSpPr>
                  <p:cNvPr id="296" name="Straight Connector 295">
                    <a:extLst>
                      <a:ext uri="{FF2B5EF4-FFF2-40B4-BE49-F238E27FC236}">
                        <a16:creationId xmlns:a16="http://schemas.microsoft.com/office/drawing/2014/main" id="{E0FE3818-5D0D-EF09-0C21-8E886E7642FD}"/>
                      </a:ext>
                    </a:extLst>
                  </p:cNvPr>
                  <p:cNvCxnSpPr>
                    <a:cxnSpLocks/>
                  </p:cNvCxnSpPr>
                  <p:nvPr/>
                </p:nvCxnSpPr>
                <p:spPr>
                  <a:xfrm rot="5400000">
                    <a:off x="4024343"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a:extLst>
                      <a:ext uri="{FF2B5EF4-FFF2-40B4-BE49-F238E27FC236}">
                        <a16:creationId xmlns:a16="http://schemas.microsoft.com/office/drawing/2014/main" id="{C41EF36C-2F17-EC89-021E-690BB8AF75CC}"/>
                      </a:ext>
                    </a:extLst>
                  </p:cNvPr>
                  <p:cNvCxnSpPr>
                    <a:cxnSpLocks/>
                  </p:cNvCxnSpPr>
                  <p:nvPr/>
                </p:nvCxnSpPr>
                <p:spPr>
                  <a:xfrm rot="5400000">
                    <a:off x="2778293"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a:extLst>
                      <a:ext uri="{FF2B5EF4-FFF2-40B4-BE49-F238E27FC236}">
                        <a16:creationId xmlns:a16="http://schemas.microsoft.com/office/drawing/2014/main" id="{62E40FE0-E327-5E83-DC07-F5DAC34FF7AE}"/>
                      </a:ext>
                    </a:extLst>
                  </p:cNvPr>
                  <p:cNvCxnSpPr>
                    <a:cxnSpLocks/>
                  </p:cNvCxnSpPr>
                  <p:nvPr/>
                </p:nvCxnSpPr>
                <p:spPr>
                  <a:xfrm rot="5400000">
                    <a:off x="1532243"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392" name="Straight Connector 391">
                  <a:extLst>
                    <a:ext uri="{FF2B5EF4-FFF2-40B4-BE49-F238E27FC236}">
                      <a16:creationId xmlns:a16="http://schemas.microsoft.com/office/drawing/2014/main" id="{3C01F379-6493-60F3-FA41-E0540717933B}"/>
                    </a:ext>
                  </a:extLst>
                </p:cNvPr>
                <p:cNvCxnSpPr>
                  <a:cxnSpLocks/>
                </p:cNvCxnSpPr>
                <p:nvPr/>
              </p:nvCxnSpPr>
              <p:spPr>
                <a:xfrm>
                  <a:off x="3485654" y="5509959"/>
                  <a:ext cx="2863711"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43" name="TextBox 142">
                  <a:extLst>
                    <a:ext uri="{FF2B5EF4-FFF2-40B4-BE49-F238E27FC236}">
                      <a16:creationId xmlns:a16="http://schemas.microsoft.com/office/drawing/2014/main" id="{86480A05-E9C6-FD54-3402-C9C04AD5D842}"/>
                    </a:ext>
                  </a:extLst>
                </p:cNvPr>
                <p:cNvSpPr txBox="1"/>
                <p:nvPr/>
              </p:nvSpPr>
              <p:spPr>
                <a:xfrm>
                  <a:off x="3235909" y="5591698"/>
                  <a:ext cx="870339" cy="175433"/>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Medium"/>
                      <a:ea typeface="+mn-ea"/>
                      <a:cs typeface="+mn-cs"/>
                    </a:rPr>
                    <a:t>Baseline</a:t>
                  </a:r>
                </a:p>
              </p:txBody>
            </p:sp>
            <p:sp>
              <p:nvSpPr>
                <p:cNvPr id="144" name="TextBox 143">
                  <a:extLst>
                    <a:ext uri="{FF2B5EF4-FFF2-40B4-BE49-F238E27FC236}">
                      <a16:creationId xmlns:a16="http://schemas.microsoft.com/office/drawing/2014/main" id="{709EA661-1E40-BAC4-8F36-676829A55DCD}"/>
                    </a:ext>
                  </a:extLst>
                </p:cNvPr>
                <p:cNvSpPr txBox="1"/>
                <p:nvPr/>
              </p:nvSpPr>
              <p:spPr>
                <a:xfrm>
                  <a:off x="4523123" y="5591698"/>
                  <a:ext cx="789578" cy="175433"/>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Medium"/>
                      <a:ea typeface="+mn-ea"/>
                      <a:cs typeface="+mn-cs"/>
                    </a:rPr>
                    <a:t>Week 66</a:t>
                  </a:r>
                </a:p>
              </p:txBody>
            </p:sp>
            <p:sp>
              <p:nvSpPr>
                <p:cNvPr id="147" name="TextBox 146">
                  <a:extLst>
                    <a:ext uri="{FF2B5EF4-FFF2-40B4-BE49-F238E27FC236}">
                      <a16:creationId xmlns:a16="http://schemas.microsoft.com/office/drawing/2014/main" id="{72F50967-008E-4B3B-2F58-B0E97403EB11}"/>
                    </a:ext>
                  </a:extLst>
                </p:cNvPr>
                <p:cNvSpPr txBox="1"/>
                <p:nvPr/>
              </p:nvSpPr>
              <p:spPr>
                <a:xfrm>
                  <a:off x="5768833" y="5591698"/>
                  <a:ext cx="789578" cy="175433"/>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Medium"/>
                      <a:ea typeface="+mn-ea"/>
                      <a:cs typeface="+mn-cs"/>
                    </a:rPr>
                    <a:t>Week 102</a:t>
                  </a:r>
                </a:p>
              </p:txBody>
            </p:sp>
            <p:grpSp>
              <p:nvGrpSpPr>
                <p:cNvPr id="153" name="Group 152">
                  <a:extLst>
                    <a:ext uri="{FF2B5EF4-FFF2-40B4-BE49-F238E27FC236}">
                      <a16:creationId xmlns:a16="http://schemas.microsoft.com/office/drawing/2014/main" id="{4F7E13BD-1A44-3422-67ED-FBA32D2BCE0F}"/>
                    </a:ext>
                  </a:extLst>
                </p:cNvPr>
                <p:cNvGrpSpPr/>
                <p:nvPr/>
              </p:nvGrpSpPr>
              <p:grpSpPr>
                <a:xfrm>
                  <a:off x="3087785" y="5315671"/>
                  <a:ext cx="409539" cy="184666"/>
                  <a:chOff x="3240185" y="4875887"/>
                  <a:chExt cx="409539" cy="184666"/>
                </a:xfrm>
              </p:grpSpPr>
              <p:sp>
                <p:nvSpPr>
                  <p:cNvPr id="151" name="TextBox 150">
                    <a:extLst>
                      <a:ext uri="{FF2B5EF4-FFF2-40B4-BE49-F238E27FC236}">
                        <a16:creationId xmlns:a16="http://schemas.microsoft.com/office/drawing/2014/main" id="{E7D3F03C-5B9D-04AB-4A3C-036B128F7761}"/>
                      </a:ext>
                    </a:extLst>
                  </p:cNvPr>
                  <p:cNvSpPr txBox="1"/>
                  <p:nvPr/>
                </p:nvSpPr>
                <p:spPr>
                  <a:xfrm>
                    <a:off x="3240185" y="4875887"/>
                    <a:ext cx="332844"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825</a:t>
                    </a:r>
                  </a:p>
                </p:txBody>
              </p:sp>
              <p:cxnSp>
                <p:nvCxnSpPr>
                  <p:cNvPr id="152" name="Straight Connector 151">
                    <a:extLst>
                      <a:ext uri="{FF2B5EF4-FFF2-40B4-BE49-F238E27FC236}">
                        <a16:creationId xmlns:a16="http://schemas.microsoft.com/office/drawing/2014/main" id="{78CF4B4B-ED23-79DC-94AA-65B4A2DF439D}"/>
                      </a:ext>
                    </a:extLst>
                  </p:cNvPr>
                  <p:cNvCxnSpPr/>
                  <p:nvPr/>
                </p:nvCxnSpPr>
                <p:spPr>
                  <a:xfrm>
                    <a:off x="3588524" y="497068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62" name="Group 361">
                  <a:extLst>
                    <a:ext uri="{FF2B5EF4-FFF2-40B4-BE49-F238E27FC236}">
                      <a16:creationId xmlns:a16="http://schemas.microsoft.com/office/drawing/2014/main" id="{39B38A0E-ED96-5A7D-055F-5CBD46F13533}"/>
                    </a:ext>
                  </a:extLst>
                </p:cNvPr>
                <p:cNvGrpSpPr/>
                <p:nvPr/>
              </p:nvGrpSpPr>
              <p:grpSpPr>
                <a:xfrm>
                  <a:off x="4877561" y="4561302"/>
                  <a:ext cx="80558" cy="751827"/>
                  <a:chOff x="4912259" y="4561302"/>
                  <a:chExt cx="80558" cy="751827"/>
                </a:xfrm>
              </p:grpSpPr>
              <p:grpSp>
                <p:nvGrpSpPr>
                  <p:cNvPr id="159" name="Group 158">
                    <a:extLst>
                      <a:ext uri="{FF2B5EF4-FFF2-40B4-BE49-F238E27FC236}">
                        <a16:creationId xmlns:a16="http://schemas.microsoft.com/office/drawing/2014/main" id="{14DA7F68-A775-8791-D472-FCEC81135A58}"/>
                      </a:ext>
                    </a:extLst>
                  </p:cNvPr>
                  <p:cNvGrpSpPr/>
                  <p:nvPr/>
                </p:nvGrpSpPr>
                <p:grpSpPr>
                  <a:xfrm>
                    <a:off x="4912259" y="4561302"/>
                    <a:ext cx="80558" cy="751827"/>
                    <a:chOff x="3743571" y="3308401"/>
                    <a:chExt cx="80558" cy="841941"/>
                  </a:xfrm>
                </p:grpSpPr>
                <p:cxnSp>
                  <p:nvCxnSpPr>
                    <p:cNvPr id="160" name="Straight Connector 159">
                      <a:extLst>
                        <a:ext uri="{FF2B5EF4-FFF2-40B4-BE49-F238E27FC236}">
                          <a16:creationId xmlns:a16="http://schemas.microsoft.com/office/drawing/2014/main" id="{834AADBC-A0A0-521F-2442-F5412B1D29B2}"/>
                        </a:ext>
                      </a:extLst>
                    </p:cNvPr>
                    <p:cNvCxnSpPr>
                      <a:cxnSpLocks/>
                    </p:cNvCxnSpPr>
                    <p:nvPr/>
                  </p:nvCxnSpPr>
                  <p:spPr>
                    <a:xfrm>
                      <a:off x="3783850" y="3308401"/>
                      <a:ext cx="0" cy="841941"/>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B13DF493-40B1-AF57-2F10-FEBF98C48E99}"/>
                        </a:ext>
                      </a:extLst>
                    </p:cNvPr>
                    <p:cNvCxnSpPr/>
                    <p:nvPr/>
                  </p:nvCxnSpPr>
                  <p:spPr>
                    <a:xfrm>
                      <a:off x="3743571" y="4150342"/>
                      <a:ext cx="80558"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2BB36278-8E33-4D3B-C347-6A8F5D56EACA}"/>
                        </a:ext>
                      </a:extLst>
                    </p:cNvPr>
                    <p:cNvCxnSpPr>
                      <a:cxnSpLocks/>
                    </p:cNvCxnSpPr>
                    <p:nvPr/>
                  </p:nvCxnSpPr>
                  <p:spPr>
                    <a:xfrm>
                      <a:off x="3743571" y="3308401"/>
                      <a:ext cx="80558"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294" name="Oval 293">
                    <a:extLst>
                      <a:ext uri="{FF2B5EF4-FFF2-40B4-BE49-F238E27FC236}">
                        <a16:creationId xmlns:a16="http://schemas.microsoft.com/office/drawing/2014/main" id="{3AFA9784-FC2D-4127-C7B5-CB5723A9D141}"/>
                      </a:ext>
                    </a:extLst>
                  </p:cNvPr>
                  <p:cNvSpPr/>
                  <p:nvPr/>
                </p:nvSpPr>
                <p:spPr>
                  <a:xfrm>
                    <a:off x="4929679" y="4914995"/>
                    <a:ext cx="45719" cy="4571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1" name="Group 360">
                  <a:extLst>
                    <a:ext uri="{FF2B5EF4-FFF2-40B4-BE49-F238E27FC236}">
                      <a16:creationId xmlns:a16="http://schemas.microsoft.com/office/drawing/2014/main" id="{81562EC8-8B7E-7C7C-A205-A95F23BFE181}"/>
                    </a:ext>
                  </a:extLst>
                </p:cNvPr>
                <p:cNvGrpSpPr/>
                <p:nvPr/>
              </p:nvGrpSpPr>
              <p:grpSpPr>
                <a:xfrm>
                  <a:off x="6123761" y="4659358"/>
                  <a:ext cx="80558" cy="799452"/>
                  <a:chOff x="6162600" y="4659358"/>
                  <a:chExt cx="80558" cy="799452"/>
                </a:xfrm>
              </p:grpSpPr>
              <p:grpSp>
                <p:nvGrpSpPr>
                  <p:cNvPr id="164" name="Group 163">
                    <a:extLst>
                      <a:ext uri="{FF2B5EF4-FFF2-40B4-BE49-F238E27FC236}">
                        <a16:creationId xmlns:a16="http://schemas.microsoft.com/office/drawing/2014/main" id="{F53E1D38-A83C-9802-8355-730C7CE0C2BE}"/>
                      </a:ext>
                    </a:extLst>
                  </p:cNvPr>
                  <p:cNvGrpSpPr/>
                  <p:nvPr/>
                </p:nvGrpSpPr>
                <p:grpSpPr>
                  <a:xfrm>
                    <a:off x="6162600" y="4659358"/>
                    <a:ext cx="80558" cy="799452"/>
                    <a:chOff x="3743571" y="3308401"/>
                    <a:chExt cx="80558" cy="895271"/>
                  </a:xfrm>
                </p:grpSpPr>
                <p:cxnSp>
                  <p:nvCxnSpPr>
                    <p:cNvPr id="165" name="Straight Connector 164">
                      <a:extLst>
                        <a:ext uri="{FF2B5EF4-FFF2-40B4-BE49-F238E27FC236}">
                          <a16:creationId xmlns:a16="http://schemas.microsoft.com/office/drawing/2014/main" id="{E81192C7-5DB5-6624-03E7-793D5C6C7816}"/>
                        </a:ext>
                      </a:extLst>
                    </p:cNvPr>
                    <p:cNvCxnSpPr>
                      <a:cxnSpLocks/>
                    </p:cNvCxnSpPr>
                    <p:nvPr/>
                  </p:nvCxnSpPr>
                  <p:spPr>
                    <a:xfrm>
                      <a:off x="3783850" y="3308401"/>
                      <a:ext cx="0" cy="895271"/>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E39A12A7-826F-37E6-9265-557DB669C822}"/>
                        </a:ext>
                      </a:extLst>
                    </p:cNvPr>
                    <p:cNvCxnSpPr/>
                    <p:nvPr/>
                  </p:nvCxnSpPr>
                  <p:spPr>
                    <a:xfrm>
                      <a:off x="3743571" y="4203672"/>
                      <a:ext cx="80558"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349B7CB2-6930-415A-BF1D-AEE1BCE0DB88}"/>
                        </a:ext>
                      </a:extLst>
                    </p:cNvPr>
                    <p:cNvCxnSpPr>
                      <a:cxnSpLocks/>
                    </p:cNvCxnSpPr>
                    <p:nvPr/>
                  </p:nvCxnSpPr>
                  <p:spPr>
                    <a:xfrm>
                      <a:off x="3743571" y="3308401"/>
                      <a:ext cx="80558"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360" name="Oval 359">
                    <a:extLst>
                      <a:ext uri="{FF2B5EF4-FFF2-40B4-BE49-F238E27FC236}">
                        <a16:creationId xmlns:a16="http://schemas.microsoft.com/office/drawing/2014/main" id="{A1C98DA5-B2DC-2A94-80CF-D6410A01BC60}"/>
                      </a:ext>
                    </a:extLst>
                  </p:cNvPr>
                  <p:cNvSpPr/>
                  <p:nvPr/>
                </p:nvSpPr>
                <p:spPr>
                  <a:xfrm>
                    <a:off x="6180020" y="5034319"/>
                    <a:ext cx="45719" cy="4571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9" name="Group 378">
                  <a:extLst>
                    <a:ext uri="{FF2B5EF4-FFF2-40B4-BE49-F238E27FC236}">
                      <a16:creationId xmlns:a16="http://schemas.microsoft.com/office/drawing/2014/main" id="{BE01C288-C7E5-8480-C741-F0269079B1F0}"/>
                    </a:ext>
                  </a:extLst>
                </p:cNvPr>
                <p:cNvGrpSpPr/>
                <p:nvPr/>
              </p:nvGrpSpPr>
              <p:grpSpPr>
                <a:xfrm>
                  <a:off x="3632090" y="4214787"/>
                  <a:ext cx="80558" cy="671817"/>
                  <a:chOff x="3753375" y="4214787"/>
                  <a:chExt cx="80558" cy="671817"/>
                </a:xfrm>
              </p:grpSpPr>
              <p:grpSp>
                <p:nvGrpSpPr>
                  <p:cNvPr id="365" name="Group 364">
                    <a:extLst>
                      <a:ext uri="{FF2B5EF4-FFF2-40B4-BE49-F238E27FC236}">
                        <a16:creationId xmlns:a16="http://schemas.microsoft.com/office/drawing/2014/main" id="{2C40CFC8-4956-980A-7DC4-BB8136A93A3F}"/>
                      </a:ext>
                    </a:extLst>
                  </p:cNvPr>
                  <p:cNvGrpSpPr/>
                  <p:nvPr/>
                </p:nvGrpSpPr>
                <p:grpSpPr>
                  <a:xfrm>
                    <a:off x="3753375" y="4214787"/>
                    <a:ext cx="80558" cy="671817"/>
                    <a:chOff x="3743571" y="3308401"/>
                    <a:chExt cx="80558" cy="752344"/>
                  </a:xfrm>
                </p:grpSpPr>
                <p:cxnSp>
                  <p:nvCxnSpPr>
                    <p:cNvPr id="367" name="Straight Connector 366">
                      <a:extLst>
                        <a:ext uri="{FF2B5EF4-FFF2-40B4-BE49-F238E27FC236}">
                          <a16:creationId xmlns:a16="http://schemas.microsoft.com/office/drawing/2014/main" id="{BAF192F0-AAE7-82DF-E423-FB5D770E57B0}"/>
                        </a:ext>
                      </a:extLst>
                    </p:cNvPr>
                    <p:cNvCxnSpPr>
                      <a:cxnSpLocks/>
                    </p:cNvCxnSpPr>
                    <p:nvPr/>
                  </p:nvCxnSpPr>
                  <p:spPr>
                    <a:xfrm>
                      <a:off x="3783850" y="3308401"/>
                      <a:ext cx="0" cy="75234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a:extLst>
                        <a:ext uri="{FF2B5EF4-FFF2-40B4-BE49-F238E27FC236}">
                          <a16:creationId xmlns:a16="http://schemas.microsoft.com/office/drawing/2014/main" id="{0EF6F84C-FE0D-C8B0-FDFC-3BD5EA81C341}"/>
                        </a:ext>
                      </a:extLst>
                    </p:cNvPr>
                    <p:cNvCxnSpPr/>
                    <p:nvPr/>
                  </p:nvCxnSpPr>
                  <p:spPr>
                    <a:xfrm>
                      <a:off x="3743571" y="4060745"/>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9" name="Straight Connector 368">
                      <a:extLst>
                        <a:ext uri="{FF2B5EF4-FFF2-40B4-BE49-F238E27FC236}">
                          <a16:creationId xmlns:a16="http://schemas.microsoft.com/office/drawing/2014/main" id="{56DDC987-986D-9374-A872-3718ED87247D}"/>
                        </a:ext>
                      </a:extLst>
                    </p:cNvPr>
                    <p:cNvCxnSpPr>
                      <a:cxnSpLocks/>
                    </p:cNvCxnSpPr>
                    <p:nvPr/>
                  </p:nvCxnSpPr>
                  <p:spPr>
                    <a:xfrm>
                      <a:off x="3743571" y="330840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70" name="Oval 369">
                    <a:extLst>
                      <a:ext uri="{FF2B5EF4-FFF2-40B4-BE49-F238E27FC236}">
                        <a16:creationId xmlns:a16="http://schemas.microsoft.com/office/drawing/2014/main" id="{9C0717F0-A151-342D-0CDA-C6390FD51DCF}"/>
                      </a:ext>
                    </a:extLst>
                  </p:cNvPr>
                  <p:cNvSpPr/>
                  <p:nvPr/>
                </p:nvSpPr>
                <p:spPr>
                  <a:xfrm>
                    <a:off x="3770795" y="452509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3" name="Group 362">
                  <a:extLst>
                    <a:ext uri="{FF2B5EF4-FFF2-40B4-BE49-F238E27FC236}">
                      <a16:creationId xmlns:a16="http://schemas.microsoft.com/office/drawing/2014/main" id="{16A15C47-7F5A-9643-D304-E0671734CBC7}"/>
                    </a:ext>
                  </a:extLst>
                </p:cNvPr>
                <p:cNvGrpSpPr/>
                <p:nvPr/>
              </p:nvGrpSpPr>
              <p:grpSpPr>
                <a:xfrm>
                  <a:off x="3632090" y="4224314"/>
                  <a:ext cx="80558" cy="702297"/>
                  <a:chOff x="3566822" y="4224314"/>
                  <a:chExt cx="80558" cy="702297"/>
                </a:xfrm>
              </p:grpSpPr>
              <p:grpSp>
                <p:nvGrpSpPr>
                  <p:cNvPr id="262" name="Group 261">
                    <a:extLst>
                      <a:ext uri="{FF2B5EF4-FFF2-40B4-BE49-F238E27FC236}">
                        <a16:creationId xmlns:a16="http://schemas.microsoft.com/office/drawing/2014/main" id="{1B99AF48-92F6-2FCB-827D-6E5F931DBEF1}"/>
                      </a:ext>
                    </a:extLst>
                  </p:cNvPr>
                  <p:cNvGrpSpPr/>
                  <p:nvPr/>
                </p:nvGrpSpPr>
                <p:grpSpPr>
                  <a:xfrm>
                    <a:off x="3566822" y="4224314"/>
                    <a:ext cx="80558" cy="702297"/>
                    <a:chOff x="3743571" y="3308401"/>
                    <a:chExt cx="80558" cy="786477"/>
                  </a:xfrm>
                </p:grpSpPr>
                <p:cxnSp>
                  <p:nvCxnSpPr>
                    <p:cNvPr id="283" name="Straight Connector 282">
                      <a:extLst>
                        <a:ext uri="{FF2B5EF4-FFF2-40B4-BE49-F238E27FC236}">
                          <a16:creationId xmlns:a16="http://schemas.microsoft.com/office/drawing/2014/main" id="{54515556-CCC3-905E-4E3B-7F40006CA990}"/>
                        </a:ext>
                      </a:extLst>
                    </p:cNvPr>
                    <p:cNvCxnSpPr>
                      <a:cxnSpLocks/>
                    </p:cNvCxnSpPr>
                    <p:nvPr/>
                  </p:nvCxnSpPr>
                  <p:spPr>
                    <a:xfrm>
                      <a:off x="3783850" y="3308401"/>
                      <a:ext cx="0" cy="786477"/>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D1089456-3524-7A7C-7B85-0EB07837E7B1}"/>
                        </a:ext>
                      </a:extLst>
                    </p:cNvPr>
                    <p:cNvCxnSpPr/>
                    <p:nvPr/>
                  </p:nvCxnSpPr>
                  <p:spPr>
                    <a:xfrm>
                      <a:off x="3743571" y="4094878"/>
                      <a:ext cx="80558"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F656A6E3-B41F-195E-8140-633819E6944D}"/>
                        </a:ext>
                      </a:extLst>
                    </p:cNvPr>
                    <p:cNvCxnSpPr>
                      <a:cxnSpLocks/>
                    </p:cNvCxnSpPr>
                    <p:nvPr/>
                  </p:nvCxnSpPr>
                  <p:spPr>
                    <a:xfrm>
                      <a:off x="3743571" y="3308401"/>
                      <a:ext cx="80558"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173" name="Oval 172">
                    <a:extLst>
                      <a:ext uri="{FF2B5EF4-FFF2-40B4-BE49-F238E27FC236}">
                        <a16:creationId xmlns:a16="http://schemas.microsoft.com/office/drawing/2014/main" id="{A9E6865C-9A26-5A1E-B95B-5C80C8122DCC}"/>
                      </a:ext>
                    </a:extLst>
                  </p:cNvPr>
                  <p:cNvSpPr/>
                  <p:nvPr/>
                </p:nvSpPr>
                <p:spPr>
                  <a:xfrm>
                    <a:off x="3584242" y="4549864"/>
                    <a:ext cx="45719" cy="4571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8" name="Group 377">
                  <a:extLst>
                    <a:ext uri="{FF2B5EF4-FFF2-40B4-BE49-F238E27FC236}">
                      <a16:creationId xmlns:a16="http://schemas.microsoft.com/office/drawing/2014/main" id="{AA2D76D2-9A95-CC3A-D878-E4532E04D728}"/>
                    </a:ext>
                  </a:extLst>
                </p:cNvPr>
                <p:cNvGrpSpPr/>
                <p:nvPr/>
              </p:nvGrpSpPr>
              <p:grpSpPr>
                <a:xfrm>
                  <a:off x="4877561" y="3383740"/>
                  <a:ext cx="80558" cy="715632"/>
                  <a:chOff x="4842863" y="3383740"/>
                  <a:chExt cx="80558" cy="715632"/>
                </a:xfrm>
              </p:grpSpPr>
              <p:grpSp>
                <p:nvGrpSpPr>
                  <p:cNvPr id="372" name="Group 371">
                    <a:extLst>
                      <a:ext uri="{FF2B5EF4-FFF2-40B4-BE49-F238E27FC236}">
                        <a16:creationId xmlns:a16="http://schemas.microsoft.com/office/drawing/2014/main" id="{F47710A8-09A8-0B7A-FD6F-DA17841299D5}"/>
                      </a:ext>
                    </a:extLst>
                  </p:cNvPr>
                  <p:cNvGrpSpPr/>
                  <p:nvPr/>
                </p:nvGrpSpPr>
                <p:grpSpPr>
                  <a:xfrm>
                    <a:off x="4842863" y="3383740"/>
                    <a:ext cx="80558" cy="715632"/>
                    <a:chOff x="3743571" y="3308401"/>
                    <a:chExt cx="80558" cy="801409"/>
                  </a:xfrm>
                </p:grpSpPr>
                <p:cxnSp>
                  <p:nvCxnSpPr>
                    <p:cNvPr id="373" name="Straight Connector 372">
                      <a:extLst>
                        <a:ext uri="{FF2B5EF4-FFF2-40B4-BE49-F238E27FC236}">
                          <a16:creationId xmlns:a16="http://schemas.microsoft.com/office/drawing/2014/main" id="{50B427B1-1EE3-47E1-E234-BF66E87EA2EA}"/>
                        </a:ext>
                      </a:extLst>
                    </p:cNvPr>
                    <p:cNvCxnSpPr>
                      <a:cxnSpLocks/>
                    </p:cNvCxnSpPr>
                    <p:nvPr/>
                  </p:nvCxnSpPr>
                  <p:spPr>
                    <a:xfrm>
                      <a:off x="3783850" y="3308401"/>
                      <a:ext cx="0" cy="80140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a:extLst>
                        <a:ext uri="{FF2B5EF4-FFF2-40B4-BE49-F238E27FC236}">
                          <a16:creationId xmlns:a16="http://schemas.microsoft.com/office/drawing/2014/main" id="{8EC67945-9EAE-10AE-DDAB-4B02D2CADC12}"/>
                        </a:ext>
                      </a:extLst>
                    </p:cNvPr>
                    <p:cNvCxnSpPr/>
                    <p:nvPr/>
                  </p:nvCxnSpPr>
                  <p:spPr>
                    <a:xfrm>
                      <a:off x="3743571" y="4109810"/>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5" name="Straight Connector 374">
                      <a:extLst>
                        <a:ext uri="{FF2B5EF4-FFF2-40B4-BE49-F238E27FC236}">
                          <a16:creationId xmlns:a16="http://schemas.microsoft.com/office/drawing/2014/main" id="{B2834414-9028-F0DB-FB65-8D8C2221FBCC}"/>
                        </a:ext>
                      </a:extLst>
                    </p:cNvPr>
                    <p:cNvCxnSpPr>
                      <a:cxnSpLocks/>
                    </p:cNvCxnSpPr>
                    <p:nvPr/>
                  </p:nvCxnSpPr>
                  <p:spPr>
                    <a:xfrm>
                      <a:off x="3743571" y="330840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76" name="Oval 375">
                    <a:extLst>
                      <a:ext uri="{FF2B5EF4-FFF2-40B4-BE49-F238E27FC236}">
                        <a16:creationId xmlns:a16="http://schemas.microsoft.com/office/drawing/2014/main" id="{9A0ACC66-85A2-F7B0-15F8-B76589DBF0B8}"/>
                      </a:ext>
                    </a:extLst>
                  </p:cNvPr>
                  <p:cNvSpPr/>
                  <p:nvPr/>
                </p:nvSpPr>
                <p:spPr>
                  <a:xfrm>
                    <a:off x="4860283" y="371690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6" name="Group 385">
                  <a:extLst>
                    <a:ext uri="{FF2B5EF4-FFF2-40B4-BE49-F238E27FC236}">
                      <a16:creationId xmlns:a16="http://schemas.microsoft.com/office/drawing/2014/main" id="{AB083E64-A74F-EB17-37D5-E2CD989D7321}"/>
                    </a:ext>
                  </a:extLst>
                </p:cNvPr>
                <p:cNvGrpSpPr/>
                <p:nvPr/>
              </p:nvGrpSpPr>
              <p:grpSpPr>
                <a:xfrm>
                  <a:off x="6123761" y="3547584"/>
                  <a:ext cx="80558" cy="770877"/>
                  <a:chOff x="6069683" y="3547584"/>
                  <a:chExt cx="80558" cy="770877"/>
                </a:xfrm>
              </p:grpSpPr>
              <p:grpSp>
                <p:nvGrpSpPr>
                  <p:cNvPr id="380" name="Group 379">
                    <a:extLst>
                      <a:ext uri="{FF2B5EF4-FFF2-40B4-BE49-F238E27FC236}">
                        <a16:creationId xmlns:a16="http://schemas.microsoft.com/office/drawing/2014/main" id="{88D0E363-CFDA-3AE2-22A2-626127A448D1}"/>
                      </a:ext>
                    </a:extLst>
                  </p:cNvPr>
                  <p:cNvGrpSpPr/>
                  <p:nvPr/>
                </p:nvGrpSpPr>
                <p:grpSpPr>
                  <a:xfrm>
                    <a:off x="6069683" y="3547584"/>
                    <a:ext cx="80558" cy="770877"/>
                    <a:chOff x="3743571" y="3308401"/>
                    <a:chExt cx="80558" cy="863271"/>
                  </a:xfrm>
                </p:grpSpPr>
                <p:cxnSp>
                  <p:nvCxnSpPr>
                    <p:cNvPr id="381" name="Straight Connector 380">
                      <a:extLst>
                        <a:ext uri="{FF2B5EF4-FFF2-40B4-BE49-F238E27FC236}">
                          <a16:creationId xmlns:a16="http://schemas.microsoft.com/office/drawing/2014/main" id="{4F986904-1E50-D5CB-83D8-7C615EB7B5A0}"/>
                        </a:ext>
                      </a:extLst>
                    </p:cNvPr>
                    <p:cNvCxnSpPr>
                      <a:cxnSpLocks/>
                    </p:cNvCxnSpPr>
                    <p:nvPr/>
                  </p:nvCxnSpPr>
                  <p:spPr>
                    <a:xfrm>
                      <a:off x="3783850" y="3308401"/>
                      <a:ext cx="0" cy="86323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a:extLst>
                        <a:ext uri="{FF2B5EF4-FFF2-40B4-BE49-F238E27FC236}">
                          <a16:creationId xmlns:a16="http://schemas.microsoft.com/office/drawing/2014/main" id="{BEBD8BFC-62A5-6702-30DD-8B03BA79689A}"/>
                        </a:ext>
                      </a:extLst>
                    </p:cNvPr>
                    <p:cNvCxnSpPr/>
                    <p:nvPr/>
                  </p:nvCxnSpPr>
                  <p:spPr>
                    <a:xfrm>
                      <a:off x="3743571" y="4171672"/>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a:extLst>
                        <a:ext uri="{FF2B5EF4-FFF2-40B4-BE49-F238E27FC236}">
                          <a16:creationId xmlns:a16="http://schemas.microsoft.com/office/drawing/2014/main" id="{ACE592AF-3DCA-8705-B529-195464BC8A65}"/>
                        </a:ext>
                      </a:extLst>
                    </p:cNvPr>
                    <p:cNvCxnSpPr>
                      <a:cxnSpLocks/>
                    </p:cNvCxnSpPr>
                    <p:nvPr/>
                  </p:nvCxnSpPr>
                  <p:spPr>
                    <a:xfrm>
                      <a:off x="3743571" y="330840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84" name="Oval 383">
                    <a:extLst>
                      <a:ext uri="{FF2B5EF4-FFF2-40B4-BE49-F238E27FC236}">
                        <a16:creationId xmlns:a16="http://schemas.microsoft.com/office/drawing/2014/main" id="{4E05D73D-1471-1601-8380-5D93DAC6E2C7}"/>
                      </a:ext>
                    </a:extLst>
                  </p:cNvPr>
                  <p:cNvSpPr/>
                  <p:nvPr/>
                </p:nvSpPr>
                <p:spPr>
                  <a:xfrm>
                    <a:off x="6087103" y="390740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5" name="Freeform: Shape 394">
                  <a:extLst>
                    <a:ext uri="{FF2B5EF4-FFF2-40B4-BE49-F238E27FC236}">
                      <a16:creationId xmlns:a16="http://schemas.microsoft.com/office/drawing/2014/main" id="{5CF4348D-9F20-3ABB-4D1F-461EB06F1C91}"/>
                    </a:ext>
                  </a:extLst>
                </p:cNvPr>
                <p:cNvSpPr/>
                <p:nvPr/>
              </p:nvSpPr>
              <p:spPr>
                <a:xfrm>
                  <a:off x="3670935" y="4570095"/>
                  <a:ext cx="2493645" cy="487680"/>
                </a:xfrm>
                <a:custGeom>
                  <a:avLst/>
                  <a:gdLst>
                    <a:gd name="connsiteX0" fmla="*/ 0 w 2493645"/>
                    <a:gd name="connsiteY0" fmla="*/ 0 h 487680"/>
                    <a:gd name="connsiteX1" fmla="*/ 1245870 w 2493645"/>
                    <a:gd name="connsiteY1" fmla="*/ 367665 h 487680"/>
                    <a:gd name="connsiteX2" fmla="*/ 2493645 w 2493645"/>
                    <a:gd name="connsiteY2" fmla="*/ 487680 h 487680"/>
                  </a:gdLst>
                  <a:ahLst/>
                  <a:cxnLst>
                    <a:cxn ang="0">
                      <a:pos x="connsiteX0" y="connsiteY0"/>
                    </a:cxn>
                    <a:cxn ang="0">
                      <a:pos x="connsiteX1" y="connsiteY1"/>
                    </a:cxn>
                    <a:cxn ang="0">
                      <a:pos x="connsiteX2" y="connsiteY2"/>
                    </a:cxn>
                  </a:cxnLst>
                  <a:rect l="l" t="t" r="r" b="b"/>
                  <a:pathLst>
                    <a:path w="2493645" h="487680">
                      <a:moveTo>
                        <a:pt x="0" y="0"/>
                      </a:moveTo>
                      <a:lnTo>
                        <a:pt x="1245870" y="367665"/>
                      </a:lnTo>
                      <a:lnTo>
                        <a:pt x="2493645" y="48768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Freeform: Shape 395">
                  <a:extLst>
                    <a:ext uri="{FF2B5EF4-FFF2-40B4-BE49-F238E27FC236}">
                      <a16:creationId xmlns:a16="http://schemas.microsoft.com/office/drawing/2014/main" id="{387B79AA-2730-C00D-40F2-8751387CC01C}"/>
                    </a:ext>
                  </a:extLst>
                </p:cNvPr>
                <p:cNvSpPr/>
                <p:nvPr/>
              </p:nvSpPr>
              <p:spPr>
                <a:xfrm>
                  <a:off x="3672840" y="3747135"/>
                  <a:ext cx="2493645" cy="800100"/>
                </a:xfrm>
                <a:custGeom>
                  <a:avLst/>
                  <a:gdLst>
                    <a:gd name="connsiteX0" fmla="*/ 0 w 2493645"/>
                    <a:gd name="connsiteY0" fmla="*/ 800100 h 800100"/>
                    <a:gd name="connsiteX1" fmla="*/ 1245870 w 2493645"/>
                    <a:gd name="connsiteY1" fmla="*/ 0 h 800100"/>
                    <a:gd name="connsiteX2" fmla="*/ 2493645 w 2493645"/>
                    <a:gd name="connsiteY2" fmla="*/ 179070 h 800100"/>
                  </a:gdLst>
                  <a:ahLst/>
                  <a:cxnLst>
                    <a:cxn ang="0">
                      <a:pos x="connsiteX0" y="connsiteY0"/>
                    </a:cxn>
                    <a:cxn ang="0">
                      <a:pos x="connsiteX1" y="connsiteY1"/>
                    </a:cxn>
                    <a:cxn ang="0">
                      <a:pos x="connsiteX2" y="connsiteY2"/>
                    </a:cxn>
                  </a:cxnLst>
                  <a:rect l="l" t="t" r="r" b="b"/>
                  <a:pathLst>
                    <a:path w="2493645" h="800100">
                      <a:moveTo>
                        <a:pt x="0" y="800100"/>
                      </a:moveTo>
                      <a:lnTo>
                        <a:pt x="1245870" y="0"/>
                      </a:lnTo>
                      <a:lnTo>
                        <a:pt x="2493645" y="17907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35" name="TextBox 534">
              <a:extLst>
                <a:ext uri="{FF2B5EF4-FFF2-40B4-BE49-F238E27FC236}">
                  <a16:creationId xmlns:a16="http://schemas.microsoft.com/office/drawing/2014/main" id="{6F626184-4E57-6E39-F749-1FC6E01576B2}"/>
                </a:ext>
              </a:extLst>
            </p:cNvPr>
            <p:cNvSpPr txBox="1"/>
            <p:nvPr/>
          </p:nvSpPr>
          <p:spPr>
            <a:xfrm>
              <a:off x="5272634" y="5201964"/>
              <a:ext cx="794246" cy="261610"/>
            </a:xfrm>
            <a:prstGeom prst="rect">
              <a:avLst/>
            </a:prstGeom>
            <a:noFill/>
          </p:spPr>
          <p:txBody>
            <a:bodyPr wrap="square" rtlCol="0">
              <a:spAutoFit/>
            </a:bodyPr>
            <a:lstStyle/>
            <a:p>
              <a:pPr algn="r"/>
              <a:r>
                <a:rPr lang="en-GB" sz="1050" spc="-20" dirty="0">
                  <a:solidFill>
                    <a:schemeClr val="bg2">
                      <a:lumMod val="25000"/>
                    </a:schemeClr>
                  </a:solidFill>
                </a:rPr>
                <a:t>p&lt;0.001</a:t>
              </a:r>
            </a:p>
          </p:txBody>
        </p:sp>
        <p:sp>
          <p:nvSpPr>
            <p:cNvPr id="475" name="TextBox 474">
              <a:extLst>
                <a:ext uri="{FF2B5EF4-FFF2-40B4-BE49-F238E27FC236}">
                  <a16:creationId xmlns:a16="http://schemas.microsoft.com/office/drawing/2014/main" id="{8157C747-E3AB-EE64-B6B0-6B6316F349CC}"/>
                </a:ext>
              </a:extLst>
            </p:cNvPr>
            <p:cNvSpPr txBox="1"/>
            <p:nvPr/>
          </p:nvSpPr>
          <p:spPr>
            <a:xfrm>
              <a:off x="7687012" y="2961316"/>
              <a:ext cx="2053078" cy="204671"/>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EAB"/>
                  </a:solidFill>
                  <a:effectLst/>
                  <a:uLnTx/>
                  <a:uFillTx/>
                  <a:latin typeface="Poppins Medium"/>
                  <a:ea typeface="+mn-ea"/>
                  <a:cs typeface="+mn-cs"/>
                </a:rPr>
                <a:t>Total radial </a:t>
              </a:r>
              <a:r>
                <a:rPr kumimoji="0" lang="en-GB" sz="1400" b="1" i="0" u="none" strike="noStrike" kern="1200" cap="none" spc="0" normalizeH="0" baseline="0" noProof="0" dirty="0" err="1">
                  <a:ln>
                    <a:noFill/>
                  </a:ln>
                  <a:solidFill>
                    <a:srgbClr val="006EAB"/>
                  </a:solidFill>
                  <a:effectLst/>
                  <a:uLnTx/>
                  <a:uFillTx/>
                  <a:latin typeface="Poppins Medium"/>
                  <a:ea typeface="+mn-ea"/>
                  <a:cs typeface="+mn-cs"/>
                </a:rPr>
                <a:t>vBMD</a:t>
              </a:r>
              <a:endParaRPr kumimoji="0" lang="en-GB" sz="1400" b="1" i="0" u="none" strike="noStrike" kern="1200" cap="none" spc="0" normalizeH="0" baseline="0" noProof="0" dirty="0">
                <a:ln>
                  <a:noFill/>
                </a:ln>
                <a:solidFill>
                  <a:srgbClr val="006EAB"/>
                </a:solidFill>
                <a:effectLst/>
                <a:uLnTx/>
                <a:uFillTx/>
                <a:latin typeface="Poppins Medium"/>
                <a:ea typeface="+mn-ea"/>
                <a:cs typeface="+mn-cs"/>
              </a:endParaRPr>
            </a:p>
          </p:txBody>
        </p:sp>
        <p:grpSp>
          <p:nvGrpSpPr>
            <p:cNvPr id="616" name="Group 615">
              <a:extLst>
                <a:ext uri="{FF2B5EF4-FFF2-40B4-BE49-F238E27FC236}">
                  <a16:creationId xmlns:a16="http://schemas.microsoft.com/office/drawing/2014/main" id="{B0BF8AD0-9BE3-B900-49CC-7155D378A7BD}"/>
                </a:ext>
              </a:extLst>
            </p:cNvPr>
            <p:cNvGrpSpPr/>
            <p:nvPr/>
          </p:nvGrpSpPr>
          <p:grpSpPr>
            <a:xfrm>
              <a:off x="6548272" y="3220667"/>
              <a:ext cx="3740941" cy="2507136"/>
              <a:chOff x="6548272" y="3259995"/>
              <a:chExt cx="3740941" cy="2507136"/>
            </a:xfrm>
          </p:grpSpPr>
          <p:sp>
            <p:nvSpPr>
              <p:cNvPr id="605" name="TextBox 604">
                <a:extLst>
                  <a:ext uri="{FF2B5EF4-FFF2-40B4-BE49-F238E27FC236}">
                    <a16:creationId xmlns:a16="http://schemas.microsoft.com/office/drawing/2014/main" id="{10FB439C-7D79-01B8-FFD9-1E70840E586B}"/>
                  </a:ext>
                </a:extLst>
              </p:cNvPr>
              <p:cNvSpPr txBox="1"/>
              <p:nvPr/>
            </p:nvSpPr>
            <p:spPr>
              <a:xfrm>
                <a:off x="9003066" y="5201964"/>
                <a:ext cx="794246" cy="253916"/>
              </a:xfrm>
              <a:prstGeom prst="rect">
                <a:avLst/>
              </a:prstGeom>
              <a:noFill/>
            </p:spPr>
            <p:txBody>
              <a:bodyPr wrap="square" rtlCol="0">
                <a:spAutoFit/>
              </a:bodyPr>
              <a:lstStyle/>
              <a:p>
                <a:pPr algn="r"/>
                <a:r>
                  <a:rPr lang="en-GB" sz="1050" spc="-20" dirty="0">
                    <a:solidFill>
                      <a:schemeClr val="bg2">
                        <a:lumMod val="25000"/>
                      </a:schemeClr>
                    </a:solidFill>
                  </a:rPr>
                  <a:t>p=0.002</a:t>
                </a:r>
              </a:p>
            </p:txBody>
          </p:sp>
          <p:sp>
            <p:nvSpPr>
              <p:cNvPr id="468" name="TextBox 467">
                <a:extLst>
                  <a:ext uri="{FF2B5EF4-FFF2-40B4-BE49-F238E27FC236}">
                    <a16:creationId xmlns:a16="http://schemas.microsoft.com/office/drawing/2014/main" id="{B0F3F81A-1215-A4D8-365F-981B41D57EF7}"/>
                  </a:ext>
                </a:extLst>
              </p:cNvPr>
              <p:cNvSpPr txBox="1"/>
              <p:nvPr/>
            </p:nvSpPr>
            <p:spPr>
              <a:xfrm rot="16200000">
                <a:off x="5499189" y="4309078"/>
                <a:ext cx="2265904" cy="167738"/>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200" b="1" dirty="0">
                    <a:solidFill>
                      <a:srgbClr val="000000"/>
                    </a:solidFill>
                    <a:latin typeface="Poppins Medium"/>
                  </a:rPr>
                  <a:t>Tot</a:t>
                </a:r>
                <a:r>
                  <a:rPr kumimoji="0" lang="en-GB" sz="1200" b="1" i="0" u="none" strike="noStrike" kern="1200" cap="none" spc="0" normalizeH="0" baseline="0" noProof="0" dirty="0">
                    <a:ln>
                      <a:noFill/>
                    </a:ln>
                    <a:solidFill>
                      <a:srgbClr val="000000"/>
                    </a:solidFill>
                    <a:effectLst/>
                    <a:uLnTx/>
                    <a:uFillTx/>
                    <a:latin typeface="Poppins Medium"/>
                    <a:ea typeface="+mn-ea"/>
                    <a:cs typeface="+mn-cs"/>
                  </a:rPr>
                  <a:t>al </a:t>
                </a:r>
                <a:r>
                  <a:rPr kumimoji="0" lang="en-GB" sz="1200" b="1" i="0" u="none" strike="noStrike" kern="1200" cap="none" spc="0" normalizeH="0" baseline="0" noProof="0" dirty="0" err="1">
                    <a:ln>
                      <a:noFill/>
                    </a:ln>
                    <a:solidFill>
                      <a:srgbClr val="000000"/>
                    </a:solidFill>
                    <a:effectLst/>
                    <a:uLnTx/>
                    <a:uFillTx/>
                    <a:latin typeface="Poppins Medium"/>
                    <a:ea typeface="+mn-ea"/>
                    <a:cs typeface="+mn-cs"/>
                  </a:rPr>
                  <a:t>vBMD</a:t>
                </a:r>
                <a:r>
                  <a:rPr kumimoji="0" lang="en-GB" sz="1200" b="1" i="0" u="none" strike="noStrike" kern="1200" cap="none" spc="0" normalizeH="0" baseline="0" noProof="0" dirty="0">
                    <a:ln>
                      <a:noFill/>
                    </a:ln>
                    <a:solidFill>
                      <a:srgbClr val="000000"/>
                    </a:solidFill>
                    <a:effectLst/>
                    <a:uLnTx/>
                    <a:uFillTx/>
                    <a:latin typeface="Poppins Medium"/>
                    <a:ea typeface="+mn-ea"/>
                    <a:cs typeface="+mn-cs"/>
                  </a:rPr>
                  <a:t> (mg HA/cm</a:t>
                </a:r>
                <a:r>
                  <a:rPr kumimoji="0" lang="en-GB" sz="1200" b="1" i="0" u="none" strike="noStrike" kern="1200" cap="none" spc="0" normalizeH="0" baseline="30000" noProof="0" dirty="0">
                    <a:ln>
                      <a:noFill/>
                    </a:ln>
                    <a:solidFill>
                      <a:srgbClr val="000000"/>
                    </a:solidFill>
                    <a:effectLst/>
                    <a:uLnTx/>
                    <a:uFillTx/>
                    <a:latin typeface="Poppins Medium"/>
                    <a:ea typeface="+mn-ea"/>
                    <a:cs typeface="+mn-cs"/>
                  </a:rPr>
                  <a:t>2</a:t>
                </a:r>
                <a:r>
                  <a:rPr kumimoji="0" lang="en-GB" sz="1200" b="1" i="0" u="none" strike="noStrike" kern="1200" cap="none" spc="0" normalizeH="0" baseline="0" noProof="0" dirty="0">
                    <a:ln>
                      <a:noFill/>
                    </a:ln>
                    <a:solidFill>
                      <a:srgbClr val="000000"/>
                    </a:solidFill>
                    <a:effectLst/>
                    <a:uLnTx/>
                    <a:uFillTx/>
                    <a:latin typeface="Poppins Medium"/>
                    <a:ea typeface="+mn-ea"/>
                    <a:cs typeface="+mn-cs"/>
                  </a:rPr>
                  <a:t>)</a:t>
                </a:r>
              </a:p>
            </p:txBody>
          </p:sp>
          <p:sp>
            <p:nvSpPr>
              <p:cNvPr id="469" name="TextBox 468">
                <a:extLst>
                  <a:ext uri="{FF2B5EF4-FFF2-40B4-BE49-F238E27FC236}">
                    <a16:creationId xmlns:a16="http://schemas.microsoft.com/office/drawing/2014/main" id="{AB568B69-C19F-4248-8AD9-FC3779BE15CC}"/>
                  </a:ext>
                </a:extLst>
              </p:cNvPr>
              <p:cNvSpPr txBox="1"/>
              <p:nvPr/>
            </p:nvSpPr>
            <p:spPr>
              <a:xfrm>
                <a:off x="6683068" y="4604381"/>
                <a:ext cx="452999" cy="184666"/>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470" name="Freeform: Shape 182">
                <a:extLst>
                  <a:ext uri="{FF2B5EF4-FFF2-40B4-BE49-F238E27FC236}">
                    <a16:creationId xmlns:a16="http://schemas.microsoft.com/office/drawing/2014/main" id="{01B067C8-899F-C3CD-D741-4D2152062442}"/>
                  </a:ext>
                </a:extLst>
              </p:cNvPr>
              <p:cNvSpPr/>
              <p:nvPr/>
            </p:nvSpPr>
            <p:spPr>
              <a:xfrm>
                <a:off x="7227429" y="3292046"/>
                <a:ext cx="128253" cy="2208285"/>
              </a:xfrm>
              <a:custGeom>
                <a:avLst/>
                <a:gdLst>
                  <a:gd name="connsiteX0" fmla="*/ 0 w 2480261"/>
                  <a:gd name="connsiteY0" fmla="*/ 0 h 1722840"/>
                  <a:gd name="connsiteX1" fmla="*/ 0 w 2480261"/>
                  <a:gd name="connsiteY1" fmla="*/ 1722840 h 1722840"/>
                  <a:gd name="connsiteX2" fmla="*/ 2480261 w 2480261"/>
                  <a:gd name="connsiteY2" fmla="*/ 1722840 h 1722840"/>
                  <a:gd name="connsiteX0" fmla="*/ 0 w 0"/>
                  <a:gd name="connsiteY0" fmla="*/ 0 h 1722840"/>
                  <a:gd name="connsiteX1" fmla="*/ 0 w 0"/>
                  <a:gd name="connsiteY1" fmla="*/ 1722840 h 1722840"/>
                </a:gdLst>
                <a:ahLst/>
                <a:cxnLst>
                  <a:cxn ang="0">
                    <a:pos x="connsiteX0" y="connsiteY0"/>
                  </a:cxn>
                  <a:cxn ang="0">
                    <a:pos x="connsiteX1" y="connsiteY1"/>
                  </a:cxn>
                </a:cxnLst>
                <a:rect l="l" t="t" r="r" b="b"/>
                <a:pathLst>
                  <a:path h="1722840">
                    <a:moveTo>
                      <a:pt x="0" y="0"/>
                    </a:moveTo>
                    <a:lnTo>
                      <a:pt x="0"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471" name="Group 470">
                <a:extLst>
                  <a:ext uri="{FF2B5EF4-FFF2-40B4-BE49-F238E27FC236}">
                    <a16:creationId xmlns:a16="http://schemas.microsoft.com/office/drawing/2014/main" id="{F33CCCF2-C278-4E36-3418-7C70B98751D6}"/>
                  </a:ext>
                </a:extLst>
              </p:cNvPr>
              <p:cNvGrpSpPr/>
              <p:nvPr/>
            </p:nvGrpSpPr>
            <p:grpSpPr>
              <a:xfrm>
                <a:off x="6770293" y="3513163"/>
                <a:ext cx="457833" cy="184666"/>
                <a:chOff x="3039491" y="3540854"/>
                <a:chExt cx="457833" cy="184666"/>
              </a:xfrm>
            </p:grpSpPr>
            <p:sp>
              <p:nvSpPr>
                <p:cNvPr id="532" name="TextBox 531">
                  <a:extLst>
                    <a:ext uri="{FF2B5EF4-FFF2-40B4-BE49-F238E27FC236}">
                      <a16:creationId xmlns:a16="http://schemas.microsoft.com/office/drawing/2014/main" id="{7E1C54E8-0B1F-53E3-ED7B-73135EF817DB}"/>
                    </a:ext>
                  </a:extLst>
                </p:cNvPr>
                <p:cNvSpPr txBox="1"/>
                <p:nvPr/>
              </p:nvSpPr>
              <p:spPr>
                <a:xfrm>
                  <a:off x="3039491" y="3540854"/>
                  <a:ext cx="381140"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350</a:t>
                  </a:r>
                </a:p>
              </p:txBody>
            </p:sp>
            <p:cxnSp>
              <p:nvCxnSpPr>
                <p:cNvPr id="533" name="Straight Connector 532">
                  <a:extLst>
                    <a:ext uri="{FF2B5EF4-FFF2-40B4-BE49-F238E27FC236}">
                      <a16:creationId xmlns:a16="http://schemas.microsoft.com/office/drawing/2014/main" id="{DA4B6F10-A9FB-5634-C7DF-09D0C83D8202}"/>
                    </a:ext>
                  </a:extLst>
                </p:cNvPr>
                <p:cNvCxnSpPr/>
                <p:nvPr/>
              </p:nvCxnSpPr>
              <p:spPr>
                <a:xfrm>
                  <a:off x="3436124" y="36349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2" name="Group 471">
                <a:extLst>
                  <a:ext uri="{FF2B5EF4-FFF2-40B4-BE49-F238E27FC236}">
                    <a16:creationId xmlns:a16="http://schemas.microsoft.com/office/drawing/2014/main" id="{671DA2E0-127F-00AE-713D-12A2E7F50BA0}"/>
                  </a:ext>
                </a:extLst>
              </p:cNvPr>
              <p:cNvGrpSpPr/>
              <p:nvPr/>
            </p:nvGrpSpPr>
            <p:grpSpPr>
              <a:xfrm>
                <a:off x="6818587" y="4014537"/>
                <a:ext cx="409539" cy="184666"/>
                <a:chOff x="3087785" y="4129948"/>
                <a:chExt cx="409539" cy="184666"/>
              </a:xfrm>
            </p:grpSpPr>
            <p:sp>
              <p:nvSpPr>
                <p:cNvPr id="530" name="TextBox 529">
                  <a:extLst>
                    <a:ext uri="{FF2B5EF4-FFF2-40B4-BE49-F238E27FC236}">
                      <a16:creationId xmlns:a16="http://schemas.microsoft.com/office/drawing/2014/main" id="{5F4C4C29-CEE6-DB62-D4EF-BD324969C0D2}"/>
                    </a:ext>
                  </a:extLst>
                </p:cNvPr>
                <p:cNvSpPr txBox="1"/>
                <p:nvPr/>
              </p:nvSpPr>
              <p:spPr>
                <a:xfrm>
                  <a:off x="3087785" y="4129948"/>
                  <a:ext cx="332844"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348</a:t>
                  </a:r>
                </a:p>
              </p:txBody>
            </p:sp>
            <p:cxnSp>
              <p:nvCxnSpPr>
                <p:cNvPr id="531" name="Straight Connector 530">
                  <a:extLst>
                    <a:ext uri="{FF2B5EF4-FFF2-40B4-BE49-F238E27FC236}">
                      <a16:creationId xmlns:a16="http://schemas.microsoft.com/office/drawing/2014/main" id="{4F461E4A-648A-AA2C-8BBF-0E9C1F833581}"/>
                    </a:ext>
                  </a:extLst>
                </p:cNvPr>
                <p:cNvCxnSpPr/>
                <p:nvPr/>
              </p:nvCxnSpPr>
              <p:spPr>
                <a:xfrm>
                  <a:off x="3436124" y="422440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3" name="Group 472">
                <a:extLst>
                  <a:ext uri="{FF2B5EF4-FFF2-40B4-BE49-F238E27FC236}">
                    <a16:creationId xmlns:a16="http://schemas.microsoft.com/office/drawing/2014/main" id="{86393E4B-1061-828C-B091-14E1C5860453}"/>
                  </a:ext>
                </a:extLst>
              </p:cNvPr>
              <p:cNvGrpSpPr/>
              <p:nvPr/>
            </p:nvGrpSpPr>
            <p:grpSpPr>
              <a:xfrm>
                <a:off x="6818587" y="4513301"/>
                <a:ext cx="409539" cy="184666"/>
                <a:chOff x="3087785" y="4723487"/>
                <a:chExt cx="409539" cy="184666"/>
              </a:xfrm>
            </p:grpSpPr>
            <p:sp>
              <p:nvSpPr>
                <p:cNvPr id="528" name="TextBox 527">
                  <a:extLst>
                    <a:ext uri="{FF2B5EF4-FFF2-40B4-BE49-F238E27FC236}">
                      <a16:creationId xmlns:a16="http://schemas.microsoft.com/office/drawing/2014/main" id="{5E7D4150-CA30-3ADA-9C4F-F98A50B67977}"/>
                    </a:ext>
                  </a:extLst>
                </p:cNvPr>
                <p:cNvSpPr txBox="1"/>
                <p:nvPr/>
              </p:nvSpPr>
              <p:spPr>
                <a:xfrm>
                  <a:off x="3087785" y="4723487"/>
                  <a:ext cx="332844"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346</a:t>
                  </a:r>
                </a:p>
              </p:txBody>
            </p:sp>
            <p:cxnSp>
              <p:nvCxnSpPr>
                <p:cNvPr id="529" name="Straight Connector 528">
                  <a:extLst>
                    <a:ext uri="{FF2B5EF4-FFF2-40B4-BE49-F238E27FC236}">
                      <a16:creationId xmlns:a16="http://schemas.microsoft.com/office/drawing/2014/main" id="{AA9CB93A-CDB9-D3E7-1FEA-4939FB57FA27}"/>
                    </a:ext>
                  </a:extLst>
                </p:cNvPr>
                <p:cNvCxnSpPr>
                  <a:cxnSpLocks/>
                </p:cNvCxnSpPr>
                <p:nvPr/>
              </p:nvCxnSpPr>
              <p:spPr>
                <a:xfrm>
                  <a:off x="3436124" y="481828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4" name="Group 473">
                <a:extLst>
                  <a:ext uri="{FF2B5EF4-FFF2-40B4-BE49-F238E27FC236}">
                    <a16:creationId xmlns:a16="http://schemas.microsoft.com/office/drawing/2014/main" id="{2C6B6271-B32B-8C6D-DEA5-4ED731579BF7}"/>
                  </a:ext>
                </a:extLst>
              </p:cNvPr>
              <p:cNvGrpSpPr/>
              <p:nvPr/>
            </p:nvGrpSpPr>
            <p:grpSpPr>
              <a:xfrm>
                <a:off x="7403016" y="5509959"/>
                <a:ext cx="2492100" cy="61200"/>
                <a:chOff x="1562843" y="4818580"/>
                <a:chExt cx="2492100" cy="61200"/>
              </a:xfrm>
            </p:grpSpPr>
            <p:cxnSp>
              <p:nvCxnSpPr>
                <p:cNvPr id="525" name="Straight Connector 524">
                  <a:extLst>
                    <a:ext uri="{FF2B5EF4-FFF2-40B4-BE49-F238E27FC236}">
                      <a16:creationId xmlns:a16="http://schemas.microsoft.com/office/drawing/2014/main" id="{39531C1A-9033-DA52-20F8-9F9838EF1D4A}"/>
                    </a:ext>
                  </a:extLst>
                </p:cNvPr>
                <p:cNvCxnSpPr>
                  <a:cxnSpLocks/>
                </p:cNvCxnSpPr>
                <p:nvPr/>
              </p:nvCxnSpPr>
              <p:spPr>
                <a:xfrm rot="5400000">
                  <a:off x="4024343"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6" name="Straight Connector 525">
                  <a:extLst>
                    <a:ext uri="{FF2B5EF4-FFF2-40B4-BE49-F238E27FC236}">
                      <a16:creationId xmlns:a16="http://schemas.microsoft.com/office/drawing/2014/main" id="{B67DD18D-96F4-1CFC-F006-AC5AEB87725D}"/>
                    </a:ext>
                  </a:extLst>
                </p:cNvPr>
                <p:cNvCxnSpPr>
                  <a:cxnSpLocks/>
                </p:cNvCxnSpPr>
                <p:nvPr/>
              </p:nvCxnSpPr>
              <p:spPr>
                <a:xfrm rot="5400000">
                  <a:off x="2778293"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7" name="Straight Connector 526">
                  <a:extLst>
                    <a:ext uri="{FF2B5EF4-FFF2-40B4-BE49-F238E27FC236}">
                      <a16:creationId xmlns:a16="http://schemas.microsoft.com/office/drawing/2014/main" id="{598B973A-B9D9-19D7-0B32-0EC90719B2C2}"/>
                    </a:ext>
                  </a:extLst>
                </p:cNvPr>
                <p:cNvCxnSpPr>
                  <a:cxnSpLocks/>
                </p:cNvCxnSpPr>
                <p:nvPr/>
              </p:nvCxnSpPr>
              <p:spPr>
                <a:xfrm rot="5400000">
                  <a:off x="1532243"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476" name="Straight Connector 475">
                <a:extLst>
                  <a:ext uri="{FF2B5EF4-FFF2-40B4-BE49-F238E27FC236}">
                    <a16:creationId xmlns:a16="http://schemas.microsoft.com/office/drawing/2014/main" id="{3C6CAC2A-13DD-2F39-8F2C-699397A1513A}"/>
                  </a:ext>
                </a:extLst>
              </p:cNvPr>
              <p:cNvCxnSpPr>
                <a:cxnSpLocks/>
              </p:cNvCxnSpPr>
              <p:nvPr/>
            </p:nvCxnSpPr>
            <p:spPr>
              <a:xfrm>
                <a:off x="7216456" y="5509959"/>
                <a:ext cx="2863711"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77" name="TextBox 476">
                <a:extLst>
                  <a:ext uri="{FF2B5EF4-FFF2-40B4-BE49-F238E27FC236}">
                    <a16:creationId xmlns:a16="http://schemas.microsoft.com/office/drawing/2014/main" id="{AC5BD360-BE5A-F551-568E-48C2F5240FBF}"/>
                  </a:ext>
                </a:extLst>
              </p:cNvPr>
              <p:cNvSpPr txBox="1"/>
              <p:nvPr/>
            </p:nvSpPr>
            <p:spPr>
              <a:xfrm>
                <a:off x="6966711" y="5591698"/>
                <a:ext cx="870339" cy="175433"/>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Medium"/>
                    <a:ea typeface="+mn-ea"/>
                    <a:cs typeface="+mn-cs"/>
                  </a:rPr>
                  <a:t>Baseline</a:t>
                </a:r>
              </a:p>
            </p:txBody>
          </p:sp>
          <p:sp>
            <p:nvSpPr>
              <p:cNvPr id="478" name="TextBox 477">
                <a:extLst>
                  <a:ext uri="{FF2B5EF4-FFF2-40B4-BE49-F238E27FC236}">
                    <a16:creationId xmlns:a16="http://schemas.microsoft.com/office/drawing/2014/main" id="{58968495-2C50-D2D4-34E1-64F2D03D7D65}"/>
                  </a:ext>
                </a:extLst>
              </p:cNvPr>
              <p:cNvSpPr txBox="1"/>
              <p:nvPr/>
            </p:nvSpPr>
            <p:spPr>
              <a:xfrm>
                <a:off x="8253925" y="5591698"/>
                <a:ext cx="789578" cy="175433"/>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Medium"/>
                    <a:ea typeface="+mn-ea"/>
                    <a:cs typeface="+mn-cs"/>
                  </a:rPr>
                  <a:t>Week 66</a:t>
                </a:r>
              </a:p>
            </p:txBody>
          </p:sp>
          <p:sp>
            <p:nvSpPr>
              <p:cNvPr id="479" name="TextBox 478">
                <a:extLst>
                  <a:ext uri="{FF2B5EF4-FFF2-40B4-BE49-F238E27FC236}">
                    <a16:creationId xmlns:a16="http://schemas.microsoft.com/office/drawing/2014/main" id="{B4E75106-19F1-702D-52A9-BC7B14E6B134}"/>
                  </a:ext>
                </a:extLst>
              </p:cNvPr>
              <p:cNvSpPr txBox="1"/>
              <p:nvPr/>
            </p:nvSpPr>
            <p:spPr>
              <a:xfrm>
                <a:off x="9499635" y="5591698"/>
                <a:ext cx="789578" cy="175433"/>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Medium"/>
                    <a:ea typeface="+mn-ea"/>
                    <a:cs typeface="+mn-cs"/>
                  </a:rPr>
                  <a:t>Week 102</a:t>
                </a:r>
              </a:p>
            </p:txBody>
          </p:sp>
          <p:grpSp>
            <p:nvGrpSpPr>
              <p:cNvPr id="480" name="Group 479">
                <a:extLst>
                  <a:ext uri="{FF2B5EF4-FFF2-40B4-BE49-F238E27FC236}">
                    <a16:creationId xmlns:a16="http://schemas.microsoft.com/office/drawing/2014/main" id="{66082646-97B1-6EB9-9A19-6DB319BE7A70}"/>
                  </a:ext>
                </a:extLst>
              </p:cNvPr>
              <p:cNvGrpSpPr/>
              <p:nvPr/>
            </p:nvGrpSpPr>
            <p:grpSpPr>
              <a:xfrm>
                <a:off x="6818587" y="5013523"/>
                <a:ext cx="409539" cy="184666"/>
                <a:chOff x="3240185" y="4875887"/>
                <a:chExt cx="409539" cy="184666"/>
              </a:xfrm>
            </p:grpSpPr>
            <p:sp>
              <p:nvSpPr>
                <p:cNvPr id="523" name="TextBox 522">
                  <a:extLst>
                    <a:ext uri="{FF2B5EF4-FFF2-40B4-BE49-F238E27FC236}">
                      <a16:creationId xmlns:a16="http://schemas.microsoft.com/office/drawing/2014/main" id="{9BE43A96-0122-A6EA-2C82-89B34B15A6AE}"/>
                    </a:ext>
                  </a:extLst>
                </p:cNvPr>
                <p:cNvSpPr txBox="1"/>
                <p:nvPr/>
              </p:nvSpPr>
              <p:spPr>
                <a:xfrm>
                  <a:off x="3240185" y="4875887"/>
                  <a:ext cx="332844"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344</a:t>
                  </a:r>
                </a:p>
              </p:txBody>
            </p:sp>
            <p:cxnSp>
              <p:nvCxnSpPr>
                <p:cNvPr id="524" name="Straight Connector 523">
                  <a:extLst>
                    <a:ext uri="{FF2B5EF4-FFF2-40B4-BE49-F238E27FC236}">
                      <a16:creationId xmlns:a16="http://schemas.microsoft.com/office/drawing/2014/main" id="{FB982850-F2A7-9BC9-5C80-13F692FC3064}"/>
                    </a:ext>
                  </a:extLst>
                </p:cNvPr>
                <p:cNvCxnSpPr/>
                <p:nvPr/>
              </p:nvCxnSpPr>
              <p:spPr>
                <a:xfrm>
                  <a:off x="3588524" y="497068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81" name="Group 480">
                <a:extLst>
                  <a:ext uri="{FF2B5EF4-FFF2-40B4-BE49-F238E27FC236}">
                    <a16:creationId xmlns:a16="http://schemas.microsoft.com/office/drawing/2014/main" id="{6F03E7D5-0D55-33F3-EE31-B8A10F8C5B5F}"/>
                  </a:ext>
                </a:extLst>
              </p:cNvPr>
              <p:cNvGrpSpPr/>
              <p:nvPr/>
            </p:nvGrpSpPr>
            <p:grpSpPr>
              <a:xfrm>
                <a:off x="8609315" y="4526161"/>
                <a:ext cx="80558" cy="765162"/>
                <a:chOff x="4912259" y="4561309"/>
                <a:chExt cx="80558" cy="765162"/>
              </a:xfrm>
            </p:grpSpPr>
            <p:grpSp>
              <p:nvGrpSpPr>
                <p:cNvPr id="518" name="Group 517">
                  <a:extLst>
                    <a:ext uri="{FF2B5EF4-FFF2-40B4-BE49-F238E27FC236}">
                      <a16:creationId xmlns:a16="http://schemas.microsoft.com/office/drawing/2014/main" id="{466DE810-649B-16C9-0531-0D18283794CC}"/>
                    </a:ext>
                  </a:extLst>
                </p:cNvPr>
                <p:cNvGrpSpPr/>
                <p:nvPr/>
              </p:nvGrpSpPr>
              <p:grpSpPr>
                <a:xfrm>
                  <a:off x="4912259" y="4561309"/>
                  <a:ext cx="80558" cy="765162"/>
                  <a:chOff x="3743571" y="3308401"/>
                  <a:chExt cx="80558" cy="856872"/>
                </a:xfrm>
              </p:grpSpPr>
              <p:cxnSp>
                <p:nvCxnSpPr>
                  <p:cNvPr id="520" name="Straight Connector 519">
                    <a:extLst>
                      <a:ext uri="{FF2B5EF4-FFF2-40B4-BE49-F238E27FC236}">
                        <a16:creationId xmlns:a16="http://schemas.microsoft.com/office/drawing/2014/main" id="{EC2A5150-914A-F9E9-0138-5309DF9D402B}"/>
                      </a:ext>
                    </a:extLst>
                  </p:cNvPr>
                  <p:cNvCxnSpPr>
                    <a:cxnSpLocks/>
                  </p:cNvCxnSpPr>
                  <p:nvPr/>
                </p:nvCxnSpPr>
                <p:spPr>
                  <a:xfrm>
                    <a:off x="3783850" y="3308401"/>
                    <a:ext cx="0" cy="856872"/>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a:extLst>
                      <a:ext uri="{FF2B5EF4-FFF2-40B4-BE49-F238E27FC236}">
                        <a16:creationId xmlns:a16="http://schemas.microsoft.com/office/drawing/2014/main" id="{A253DF46-8D84-DDB4-5F69-CFDFAB1AE34F}"/>
                      </a:ext>
                    </a:extLst>
                  </p:cNvPr>
                  <p:cNvCxnSpPr/>
                  <p:nvPr/>
                </p:nvCxnSpPr>
                <p:spPr>
                  <a:xfrm>
                    <a:off x="3743571" y="4165273"/>
                    <a:ext cx="80558"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22" name="Straight Connector 521">
                    <a:extLst>
                      <a:ext uri="{FF2B5EF4-FFF2-40B4-BE49-F238E27FC236}">
                        <a16:creationId xmlns:a16="http://schemas.microsoft.com/office/drawing/2014/main" id="{758CF7F3-EF22-37A3-02CE-EEFA536A18AD}"/>
                      </a:ext>
                    </a:extLst>
                  </p:cNvPr>
                  <p:cNvCxnSpPr>
                    <a:cxnSpLocks/>
                  </p:cNvCxnSpPr>
                  <p:nvPr/>
                </p:nvCxnSpPr>
                <p:spPr>
                  <a:xfrm>
                    <a:off x="3743571" y="3308401"/>
                    <a:ext cx="80558"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519" name="Oval 518">
                  <a:extLst>
                    <a:ext uri="{FF2B5EF4-FFF2-40B4-BE49-F238E27FC236}">
                      <a16:creationId xmlns:a16="http://schemas.microsoft.com/office/drawing/2014/main" id="{0F2E7E5A-06AE-DF1F-157B-4808A15E75B7}"/>
                    </a:ext>
                  </a:extLst>
                </p:cNvPr>
                <p:cNvSpPr/>
                <p:nvPr/>
              </p:nvSpPr>
              <p:spPr>
                <a:xfrm>
                  <a:off x="4929679" y="4918805"/>
                  <a:ext cx="45719" cy="4571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2" name="Group 481">
                <a:extLst>
                  <a:ext uri="{FF2B5EF4-FFF2-40B4-BE49-F238E27FC236}">
                    <a16:creationId xmlns:a16="http://schemas.microsoft.com/office/drawing/2014/main" id="{A46700E8-BAC3-E981-934E-929B74D33CFB}"/>
                  </a:ext>
                </a:extLst>
              </p:cNvPr>
              <p:cNvGrpSpPr/>
              <p:nvPr/>
            </p:nvGrpSpPr>
            <p:grpSpPr>
              <a:xfrm>
                <a:off x="9854232" y="4481024"/>
                <a:ext cx="80558" cy="826122"/>
                <a:chOff x="6162600" y="4659372"/>
                <a:chExt cx="80558" cy="826122"/>
              </a:xfrm>
            </p:grpSpPr>
            <p:grpSp>
              <p:nvGrpSpPr>
                <p:cNvPr id="513" name="Group 512">
                  <a:extLst>
                    <a:ext uri="{FF2B5EF4-FFF2-40B4-BE49-F238E27FC236}">
                      <a16:creationId xmlns:a16="http://schemas.microsoft.com/office/drawing/2014/main" id="{3FA78768-950D-6513-2596-FC454D5BD57C}"/>
                    </a:ext>
                  </a:extLst>
                </p:cNvPr>
                <p:cNvGrpSpPr/>
                <p:nvPr/>
              </p:nvGrpSpPr>
              <p:grpSpPr>
                <a:xfrm>
                  <a:off x="6162600" y="4659372"/>
                  <a:ext cx="80558" cy="826122"/>
                  <a:chOff x="3743571" y="3308401"/>
                  <a:chExt cx="80558" cy="925133"/>
                </a:xfrm>
              </p:grpSpPr>
              <p:cxnSp>
                <p:nvCxnSpPr>
                  <p:cNvPr id="515" name="Straight Connector 514">
                    <a:extLst>
                      <a:ext uri="{FF2B5EF4-FFF2-40B4-BE49-F238E27FC236}">
                        <a16:creationId xmlns:a16="http://schemas.microsoft.com/office/drawing/2014/main" id="{FB128C69-F080-F89C-69F8-8D5FBAC5FCE1}"/>
                      </a:ext>
                    </a:extLst>
                  </p:cNvPr>
                  <p:cNvCxnSpPr>
                    <a:cxnSpLocks/>
                  </p:cNvCxnSpPr>
                  <p:nvPr/>
                </p:nvCxnSpPr>
                <p:spPr>
                  <a:xfrm>
                    <a:off x="3783850" y="3308401"/>
                    <a:ext cx="0" cy="925133"/>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16" name="Straight Connector 515">
                    <a:extLst>
                      <a:ext uri="{FF2B5EF4-FFF2-40B4-BE49-F238E27FC236}">
                        <a16:creationId xmlns:a16="http://schemas.microsoft.com/office/drawing/2014/main" id="{B2A60EF8-70A7-02AB-70C1-B5FC9EAA0292}"/>
                      </a:ext>
                    </a:extLst>
                  </p:cNvPr>
                  <p:cNvCxnSpPr/>
                  <p:nvPr/>
                </p:nvCxnSpPr>
                <p:spPr>
                  <a:xfrm>
                    <a:off x="3743571" y="4233534"/>
                    <a:ext cx="80558"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a:extLst>
                      <a:ext uri="{FF2B5EF4-FFF2-40B4-BE49-F238E27FC236}">
                        <a16:creationId xmlns:a16="http://schemas.microsoft.com/office/drawing/2014/main" id="{CDE1E419-168B-EA42-2981-77F7C0B285A2}"/>
                      </a:ext>
                    </a:extLst>
                  </p:cNvPr>
                  <p:cNvCxnSpPr>
                    <a:cxnSpLocks/>
                  </p:cNvCxnSpPr>
                  <p:nvPr/>
                </p:nvCxnSpPr>
                <p:spPr>
                  <a:xfrm>
                    <a:off x="3743571" y="3308401"/>
                    <a:ext cx="80558"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514" name="Oval 513">
                  <a:extLst>
                    <a:ext uri="{FF2B5EF4-FFF2-40B4-BE49-F238E27FC236}">
                      <a16:creationId xmlns:a16="http://schemas.microsoft.com/office/drawing/2014/main" id="{892A6D9F-BF59-7E63-EFCC-134635C06C64}"/>
                    </a:ext>
                  </a:extLst>
                </p:cNvPr>
                <p:cNvSpPr/>
                <p:nvPr/>
              </p:nvSpPr>
              <p:spPr>
                <a:xfrm>
                  <a:off x="6180020" y="5045749"/>
                  <a:ext cx="45719" cy="4571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3" name="Group 482">
                <a:extLst>
                  <a:ext uri="{FF2B5EF4-FFF2-40B4-BE49-F238E27FC236}">
                    <a16:creationId xmlns:a16="http://schemas.microsoft.com/office/drawing/2014/main" id="{7F6F9B9C-0340-2B62-DD68-C450BA02BDE0}"/>
                  </a:ext>
                </a:extLst>
              </p:cNvPr>
              <p:cNvGrpSpPr/>
              <p:nvPr/>
            </p:nvGrpSpPr>
            <p:grpSpPr>
              <a:xfrm>
                <a:off x="7362455" y="4686559"/>
                <a:ext cx="80558" cy="688528"/>
                <a:chOff x="3753375" y="4214796"/>
                <a:chExt cx="80558" cy="688528"/>
              </a:xfrm>
            </p:grpSpPr>
            <p:grpSp>
              <p:nvGrpSpPr>
                <p:cNvPr id="508" name="Group 507">
                  <a:extLst>
                    <a:ext uri="{FF2B5EF4-FFF2-40B4-BE49-F238E27FC236}">
                      <a16:creationId xmlns:a16="http://schemas.microsoft.com/office/drawing/2014/main" id="{6234ACD6-5896-102A-DFD4-0670E624BF20}"/>
                    </a:ext>
                  </a:extLst>
                </p:cNvPr>
                <p:cNvGrpSpPr/>
                <p:nvPr/>
              </p:nvGrpSpPr>
              <p:grpSpPr>
                <a:xfrm>
                  <a:off x="3753375" y="4214796"/>
                  <a:ext cx="80558" cy="688528"/>
                  <a:chOff x="3743571" y="3308401"/>
                  <a:chExt cx="80558" cy="771055"/>
                </a:xfrm>
              </p:grpSpPr>
              <p:cxnSp>
                <p:nvCxnSpPr>
                  <p:cNvPr id="510" name="Straight Connector 509">
                    <a:extLst>
                      <a:ext uri="{FF2B5EF4-FFF2-40B4-BE49-F238E27FC236}">
                        <a16:creationId xmlns:a16="http://schemas.microsoft.com/office/drawing/2014/main" id="{621139F2-0B0A-3955-4E4F-7EF53047AB84}"/>
                      </a:ext>
                    </a:extLst>
                  </p:cNvPr>
                  <p:cNvCxnSpPr>
                    <a:cxnSpLocks/>
                  </p:cNvCxnSpPr>
                  <p:nvPr/>
                </p:nvCxnSpPr>
                <p:spPr>
                  <a:xfrm>
                    <a:off x="3783850" y="3308401"/>
                    <a:ext cx="0" cy="77105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1" name="Straight Connector 510">
                    <a:extLst>
                      <a:ext uri="{FF2B5EF4-FFF2-40B4-BE49-F238E27FC236}">
                        <a16:creationId xmlns:a16="http://schemas.microsoft.com/office/drawing/2014/main" id="{189A69E2-43E5-24CF-4772-1DA7A7D9624A}"/>
                      </a:ext>
                    </a:extLst>
                  </p:cNvPr>
                  <p:cNvCxnSpPr/>
                  <p:nvPr/>
                </p:nvCxnSpPr>
                <p:spPr>
                  <a:xfrm>
                    <a:off x="3743571" y="4077809"/>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2" name="Straight Connector 511">
                    <a:extLst>
                      <a:ext uri="{FF2B5EF4-FFF2-40B4-BE49-F238E27FC236}">
                        <a16:creationId xmlns:a16="http://schemas.microsoft.com/office/drawing/2014/main" id="{614B44EC-9B43-2FF9-5AC9-A71926B30DCC}"/>
                      </a:ext>
                    </a:extLst>
                  </p:cNvPr>
                  <p:cNvCxnSpPr>
                    <a:cxnSpLocks/>
                  </p:cNvCxnSpPr>
                  <p:nvPr/>
                </p:nvCxnSpPr>
                <p:spPr>
                  <a:xfrm>
                    <a:off x="3743571" y="330840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09" name="Oval 508">
                  <a:extLst>
                    <a:ext uri="{FF2B5EF4-FFF2-40B4-BE49-F238E27FC236}">
                      <a16:creationId xmlns:a16="http://schemas.microsoft.com/office/drawing/2014/main" id="{82C1687D-D5DB-3232-64DA-68EC72DC8182}"/>
                    </a:ext>
                  </a:extLst>
                </p:cNvPr>
                <p:cNvSpPr/>
                <p:nvPr/>
              </p:nvSpPr>
              <p:spPr>
                <a:xfrm>
                  <a:off x="3770795" y="453081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4" name="Group 483">
                <a:extLst>
                  <a:ext uri="{FF2B5EF4-FFF2-40B4-BE49-F238E27FC236}">
                    <a16:creationId xmlns:a16="http://schemas.microsoft.com/office/drawing/2014/main" id="{5E2206F7-33FC-4A1D-9852-70F3900DE3AC}"/>
                  </a:ext>
                </a:extLst>
              </p:cNvPr>
              <p:cNvGrpSpPr/>
              <p:nvPr/>
            </p:nvGrpSpPr>
            <p:grpSpPr>
              <a:xfrm>
                <a:off x="7362455" y="4668083"/>
                <a:ext cx="80558" cy="715632"/>
                <a:chOff x="3566822" y="4224321"/>
                <a:chExt cx="80558" cy="715632"/>
              </a:xfrm>
            </p:grpSpPr>
            <p:grpSp>
              <p:nvGrpSpPr>
                <p:cNvPr id="503" name="Group 502">
                  <a:extLst>
                    <a:ext uri="{FF2B5EF4-FFF2-40B4-BE49-F238E27FC236}">
                      <a16:creationId xmlns:a16="http://schemas.microsoft.com/office/drawing/2014/main" id="{291AD747-3C30-BCAD-A5E4-8EFF06C59874}"/>
                    </a:ext>
                  </a:extLst>
                </p:cNvPr>
                <p:cNvGrpSpPr/>
                <p:nvPr/>
              </p:nvGrpSpPr>
              <p:grpSpPr>
                <a:xfrm>
                  <a:off x="3566822" y="4224321"/>
                  <a:ext cx="80558" cy="715632"/>
                  <a:chOff x="3743571" y="3308401"/>
                  <a:chExt cx="80558" cy="801408"/>
                </a:xfrm>
              </p:grpSpPr>
              <p:cxnSp>
                <p:nvCxnSpPr>
                  <p:cNvPr id="505" name="Straight Connector 504">
                    <a:extLst>
                      <a:ext uri="{FF2B5EF4-FFF2-40B4-BE49-F238E27FC236}">
                        <a16:creationId xmlns:a16="http://schemas.microsoft.com/office/drawing/2014/main" id="{85A1BC52-91F9-B5D1-BE47-71940DB7CE90}"/>
                      </a:ext>
                    </a:extLst>
                  </p:cNvPr>
                  <p:cNvCxnSpPr>
                    <a:cxnSpLocks/>
                  </p:cNvCxnSpPr>
                  <p:nvPr/>
                </p:nvCxnSpPr>
                <p:spPr>
                  <a:xfrm>
                    <a:off x="3783850" y="3308401"/>
                    <a:ext cx="0" cy="801408"/>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06" name="Straight Connector 505">
                    <a:extLst>
                      <a:ext uri="{FF2B5EF4-FFF2-40B4-BE49-F238E27FC236}">
                        <a16:creationId xmlns:a16="http://schemas.microsoft.com/office/drawing/2014/main" id="{75E9F039-DBFD-FEDD-9657-1BA912F3A543}"/>
                      </a:ext>
                    </a:extLst>
                  </p:cNvPr>
                  <p:cNvCxnSpPr/>
                  <p:nvPr/>
                </p:nvCxnSpPr>
                <p:spPr>
                  <a:xfrm>
                    <a:off x="3743571" y="4109809"/>
                    <a:ext cx="80558"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07" name="Straight Connector 506">
                    <a:extLst>
                      <a:ext uri="{FF2B5EF4-FFF2-40B4-BE49-F238E27FC236}">
                        <a16:creationId xmlns:a16="http://schemas.microsoft.com/office/drawing/2014/main" id="{130853E1-0648-7137-B695-3D64D9405573}"/>
                      </a:ext>
                    </a:extLst>
                  </p:cNvPr>
                  <p:cNvCxnSpPr>
                    <a:cxnSpLocks/>
                  </p:cNvCxnSpPr>
                  <p:nvPr/>
                </p:nvCxnSpPr>
                <p:spPr>
                  <a:xfrm>
                    <a:off x="3743571" y="3308401"/>
                    <a:ext cx="80558"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504" name="Oval 503">
                  <a:extLst>
                    <a:ext uri="{FF2B5EF4-FFF2-40B4-BE49-F238E27FC236}">
                      <a16:creationId xmlns:a16="http://schemas.microsoft.com/office/drawing/2014/main" id="{60BBCA1D-4A81-4D8F-9229-8D60AE53FF01}"/>
                    </a:ext>
                  </a:extLst>
                </p:cNvPr>
                <p:cNvSpPr/>
                <p:nvPr/>
              </p:nvSpPr>
              <p:spPr>
                <a:xfrm>
                  <a:off x="3584242" y="4559389"/>
                  <a:ext cx="45719" cy="4571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5" name="Group 484">
                <a:extLst>
                  <a:ext uri="{FF2B5EF4-FFF2-40B4-BE49-F238E27FC236}">
                    <a16:creationId xmlns:a16="http://schemas.microsoft.com/office/drawing/2014/main" id="{201A1B19-0C4D-DB97-7F57-41B67D76805F}"/>
                  </a:ext>
                </a:extLst>
              </p:cNvPr>
              <p:cNvGrpSpPr/>
              <p:nvPr/>
            </p:nvGrpSpPr>
            <p:grpSpPr>
              <a:xfrm>
                <a:off x="8609315" y="3565772"/>
                <a:ext cx="80558" cy="734682"/>
                <a:chOff x="4842863" y="3383750"/>
                <a:chExt cx="80558" cy="734682"/>
              </a:xfrm>
            </p:grpSpPr>
            <p:grpSp>
              <p:nvGrpSpPr>
                <p:cNvPr id="498" name="Group 497">
                  <a:extLst>
                    <a:ext uri="{FF2B5EF4-FFF2-40B4-BE49-F238E27FC236}">
                      <a16:creationId xmlns:a16="http://schemas.microsoft.com/office/drawing/2014/main" id="{DED50007-ECA4-6F7D-BE25-CE3855F1EF21}"/>
                    </a:ext>
                  </a:extLst>
                </p:cNvPr>
                <p:cNvGrpSpPr/>
                <p:nvPr/>
              </p:nvGrpSpPr>
              <p:grpSpPr>
                <a:xfrm>
                  <a:off x="4842863" y="3383750"/>
                  <a:ext cx="80558" cy="734682"/>
                  <a:chOff x="3743571" y="3308401"/>
                  <a:chExt cx="80558" cy="822739"/>
                </a:xfrm>
              </p:grpSpPr>
              <p:cxnSp>
                <p:nvCxnSpPr>
                  <p:cNvPr id="500" name="Straight Connector 499">
                    <a:extLst>
                      <a:ext uri="{FF2B5EF4-FFF2-40B4-BE49-F238E27FC236}">
                        <a16:creationId xmlns:a16="http://schemas.microsoft.com/office/drawing/2014/main" id="{0DF84BED-B0C3-35E4-672F-B07E54EEF07E}"/>
                      </a:ext>
                    </a:extLst>
                  </p:cNvPr>
                  <p:cNvCxnSpPr>
                    <a:cxnSpLocks/>
                  </p:cNvCxnSpPr>
                  <p:nvPr/>
                </p:nvCxnSpPr>
                <p:spPr>
                  <a:xfrm>
                    <a:off x="3783850" y="3308401"/>
                    <a:ext cx="0" cy="82273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1" name="Straight Connector 500">
                    <a:extLst>
                      <a:ext uri="{FF2B5EF4-FFF2-40B4-BE49-F238E27FC236}">
                        <a16:creationId xmlns:a16="http://schemas.microsoft.com/office/drawing/2014/main" id="{A8A564CF-8AE6-6F82-E0E7-CF052FAC7678}"/>
                      </a:ext>
                    </a:extLst>
                  </p:cNvPr>
                  <p:cNvCxnSpPr/>
                  <p:nvPr/>
                </p:nvCxnSpPr>
                <p:spPr>
                  <a:xfrm>
                    <a:off x="3743571" y="4131140"/>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2" name="Straight Connector 501">
                    <a:extLst>
                      <a:ext uri="{FF2B5EF4-FFF2-40B4-BE49-F238E27FC236}">
                        <a16:creationId xmlns:a16="http://schemas.microsoft.com/office/drawing/2014/main" id="{E5CAED49-C840-5140-8E65-0B824ABE7886}"/>
                      </a:ext>
                    </a:extLst>
                  </p:cNvPr>
                  <p:cNvCxnSpPr>
                    <a:cxnSpLocks/>
                  </p:cNvCxnSpPr>
                  <p:nvPr/>
                </p:nvCxnSpPr>
                <p:spPr>
                  <a:xfrm>
                    <a:off x="3743571" y="330840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99" name="Oval 498">
                  <a:extLst>
                    <a:ext uri="{FF2B5EF4-FFF2-40B4-BE49-F238E27FC236}">
                      <a16:creationId xmlns:a16="http://schemas.microsoft.com/office/drawing/2014/main" id="{1E8AEA1C-158C-B500-11F9-044ED739821B}"/>
                    </a:ext>
                  </a:extLst>
                </p:cNvPr>
                <p:cNvSpPr/>
                <p:nvPr/>
              </p:nvSpPr>
              <p:spPr>
                <a:xfrm>
                  <a:off x="4860283" y="372833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6" name="Group 485">
                <a:extLst>
                  <a:ext uri="{FF2B5EF4-FFF2-40B4-BE49-F238E27FC236}">
                    <a16:creationId xmlns:a16="http://schemas.microsoft.com/office/drawing/2014/main" id="{28E31F84-C05B-0387-2FCE-84B23214268B}"/>
                  </a:ext>
                </a:extLst>
              </p:cNvPr>
              <p:cNvGrpSpPr/>
              <p:nvPr/>
            </p:nvGrpSpPr>
            <p:grpSpPr>
              <a:xfrm>
                <a:off x="9854232" y="3401912"/>
                <a:ext cx="80558" cy="778497"/>
                <a:chOff x="6069683" y="3547588"/>
                <a:chExt cx="80558" cy="778497"/>
              </a:xfrm>
            </p:grpSpPr>
            <p:grpSp>
              <p:nvGrpSpPr>
                <p:cNvPr id="493" name="Group 492">
                  <a:extLst>
                    <a:ext uri="{FF2B5EF4-FFF2-40B4-BE49-F238E27FC236}">
                      <a16:creationId xmlns:a16="http://schemas.microsoft.com/office/drawing/2014/main" id="{6949B103-E0FD-102F-E578-D423B41045DE}"/>
                    </a:ext>
                  </a:extLst>
                </p:cNvPr>
                <p:cNvGrpSpPr/>
                <p:nvPr/>
              </p:nvGrpSpPr>
              <p:grpSpPr>
                <a:xfrm>
                  <a:off x="6069683" y="3547588"/>
                  <a:ext cx="80558" cy="778497"/>
                  <a:chOff x="3743571" y="3308401"/>
                  <a:chExt cx="80558" cy="871803"/>
                </a:xfrm>
              </p:grpSpPr>
              <p:cxnSp>
                <p:nvCxnSpPr>
                  <p:cNvPr id="495" name="Straight Connector 494">
                    <a:extLst>
                      <a:ext uri="{FF2B5EF4-FFF2-40B4-BE49-F238E27FC236}">
                        <a16:creationId xmlns:a16="http://schemas.microsoft.com/office/drawing/2014/main" id="{9E23A894-6A4F-FA3D-461E-33DB77DFE720}"/>
                      </a:ext>
                    </a:extLst>
                  </p:cNvPr>
                  <p:cNvCxnSpPr>
                    <a:cxnSpLocks/>
                  </p:cNvCxnSpPr>
                  <p:nvPr/>
                </p:nvCxnSpPr>
                <p:spPr>
                  <a:xfrm>
                    <a:off x="3783850" y="3308401"/>
                    <a:ext cx="0" cy="87180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6" name="Straight Connector 495">
                    <a:extLst>
                      <a:ext uri="{FF2B5EF4-FFF2-40B4-BE49-F238E27FC236}">
                        <a16:creationId xmlns:a16="http://schemas.microsoft.com/office/drawing/2014/main" id="{37E4ACF6-2A67-F50E-B261-551D3C813F61}"/>
                      </a:ext>
                    </a:extLst>
                  </p:cNvPr>
                  <p:cNvCxnSpPr/>
                  <p:nvPr/>
                </p:nvCxnSpPr>
                <p:spPr>
                  <a:xfrm>
                    <a:off x="3743571" y="4180204"/>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7" name="Straight Connector 496">
                    <a:extLst>
                      <a:ext uri="{FF2B5EF4-FFF2-40B4-BE49-F238E27FC236}">
                        <a16:creationId xmlns:a16="http://schemas.microsoft.com/office/drawing/2014/main" id="{03D68FD4-AF50-B9AD-886F-6BA4C88C8A38}"/>
                      </a:ext>
                    </a:extLst>
                  </p:cNvPr>
                  <p:cNvCxnSpPr>
                    <a:cxnSpLocks/>
                  </p:cNvCxnSpPr>
                  <p:nvPr/>
                </p:nvCxnSpPr>
                <p:spPr>
                  <a:xfrm>
                    <a:off x="3743571" y="3308401"/>
                    <a:ext cx="8055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94" name="Oval 493">
                  <a:extLst>
                    <a:ext uri="{FF2B5EF4-FFF2-40B4-BE49-F238E27FC236}">
                      <a16:creationId xmlns:a16="http://schemas.microsoft.com/office/drawing/2014/main" id="{6106A728-6B42-D5C7-A346-0523F44A7AF5}"/>
                    </a:ext>
                  </a:extLst>
                </p:cNvPr>
                <p:cNvSpPr/>
                <p:nvPr/>
              </p:nvSpPr>
              <p:spPr>
                <a:xfrm>
                  <a:off x="6087103" y="3913122"/>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13" name="Freeform: Shape 612">
                <a:extLst>
                  <a:ext uri="{FF2B5EF4-FFF2-40B4-BE49-F238E27FC236}">
                    <a16:creationId xmlns:a16="http://schemas.microsoft.com/office/drawing/2014/main" id="{2D8F5F0A-1EB5-5942-1CFB-FB62646ED23D}"/>
                  </a:ext>
                </a:extLst>
              </p:cNvPr>
              <p:cNvSpPr/>
              <p:nvPr/>
            </p:nvSpPr>
            <p:spPr>
              <a:xfrm>
                <a:off x="7400925" y="4891182"/>
                <a:ext cx="2493645" cy="135255"/>
              </a:xfrm>
              <a:custGeom>
                <a:avLst/>
                <a:gdLst>
                  <a:gd name="connsiteX0" fmla="*/ 0 w 2493645"/>
                  <a:gd name="connsiteY0" fmla="*/ 135255 h 135255"/>
                  <a:gd name="connsiteX1" fmla="*/ 1247775 w 2493645"/>
                  <a:gd name="connsiteY1" fmla="*/ 17145 h 135255"/>
                  <a:gd name="connsiteX2" fmla="*/ 2493645 w 2493645"/>
                  <a:gd name="connsiteY2" fmla="*/ 0 h 135255"/>
                </a:gdLst>
                <a:ahLst/>
                <a:cxnLst>
                  <a:cxn ang="0">
                    <a:pos x="connsiteX0" y="connsiteY0"/>
                  </a:cxn>
                  <a:cxn ang="0">
                    <a:pos x="connsiteX1" y="connsiteY1"/>
                  </a:cxn>
                  <a:cxn ang="0">
                    <a:pos x="connsiteX2" y="connsiteY2"/>
                  </a:cxn>
                </a:cxnLst>
                <a:rect l="l" t="t" r="r" b="b"/>
                <a:pathLst>
                  <a:path w="2493645" h="135255">
                    <a:moveTo>
                      <a:pt x="0" y="135255"/>
                    </a:moveTo>
                    <a:lnTo>
                      <a:pt x="1247775" y="17145"/>
                    </a:lnTo>
                    <a:lnTo>
                      <a:pt x="2493645" y="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Freeform: Shape 613">
                <a:extLst>
                  <a:ext uri="{FF2B5EF4-FFF2-40B4-BE49-F238E27FC236}">
                    <a16:creationId xmlns:a16="http://schemas.microsoft.com/office/drawing/2014/main" id="{21D018F3-854F-1ADA-5B53-26DA43D8C64A}"/>
                  </a:ext>
                </a:extLst>
              </p:cNvPr>
              <p:cNvSpPr/>
              <p:nvPr/>
            </p:nvSpPr>
            <p:spPr>
              <a:xfrm>
                <a:off x="7402830" y="3791997"/>
                <a:ext cx="2493645" cy="1238250"/>
              </a:xfrm>
              <a:custGeom>
                <a:avLst/>
                <a:gdLst>
                  <a:gd name="connsiteX0" fmla="*/ 0 w 2493645"/>
                  <a:gd name="connsiteY0" fmla="*/ 1238250 h 1238250"/>
                  <a:gd name="connsiteX1" fmla="*/ 1247775 w 2493645"/>
                  <a:gd name="connsiteY1" fmla="*/ 140970 h 1238250"/>
                  <a:gd name="connsiteX2" fmla="*/ 2493645 w 2493645"/>
                  <a:gd name="connsiteY2" fmla="*/ 0 h 1238250"/>
                </a:gdLst>
                <a:ahLst/>
                <a:cxnLst>
                  <a:cxn ang="0">
                    <a:pos x="connsiteX0" y="connsiteY0"/>
                  </a:cxn>
                  <a:cxn ang="0">
                    <a:pos x="connsiteX1" y="connsiteY1"/>
                  </a:cxn>
                  <a:cxn ang="0">
                    <a:pos x="connsiteX2" y="connsiteY2"/>
                  </a:cxn>
                </a:cxnLst>
                <a:rect l="l" t="t" r="r" b="b"/>
                <a:pathLst>
                  <a:path w="2493645" h="1238250">
                    <a:moveTo>
                      <a:pt x="0" y="1238250"/>
                    </a:moveTo>
                    <a:lnTo>
                      <a:pt x="1247775" y="140970"/>
                    </a:lnTo>
                    <a:lnTo>
                      <a:pt x="2493645" y="0"/>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15" name="TextBox 614">
              <a:extLst>
                <a:ext uri="{FF2B5EF4-FFF2-40B4-BE49-F238E27FC236}">
                  <a16:creationId xmlns:a16="http://schemas.microsoft.com/office/drawing/2014/main" id="{AE31D1C1-B6C9-6065-AEF9-0541D03520CA}"/>
                </a:ext>
              </a:extLst>
            </p:cNvPr>
            <p:cNvSpPr txBox="1"/>
            <p:nvPr/>
          </p:nvSpPr>
          <p:spPr>
            <a:xfrm>
              <a:off x="3956210" y="2961316"/>
              <a:ext cx="2053078" cy="204671"/>
            </a:xfrm>
            <a:prstGeom prst="rect">
              <a:avLst/>
            </a:prstGeom>
            <a:noFill/>
          </p:spPr>
          <p:txBody>
            <a:bodyPr wrap="square" lIns="36000" tIns="0" rIns="36000" bIns="0" rtlCol="0">
              <a:spAutoFit/>
            </a:bodyPr>
            <a:lstStyle/>
            <a:p>
              <a:pPr algn="ctr">
                <a:lnSpc>
                  <a:spcPct val="95000"/>
                </a:lnSpc>
              </a:pPr>
              <a:r>
                <a:rPr lang="en-GB" sz="1400" b="1" dirty="0">
                  <a:solidFill>
                    <a:srgbClr val="006EAB"/>
                  </a:solidFill>
                  <a:latin typeface="Poppins Medium"/>
                </a:rPr>
                <a:t>Tibial cortical </a:t>
              </a:r>
              <a:r>
                <a:rPr lang="en-GB" sz="1400" b="1" dirty="0" err="1">
                  <a:solidFill>
                    <a:srgbClr val="006EAB"/>
                  </a:solidFill>
                  <a:latin typeface="Poppins Medium"/>
                </a:rPr>
                <a:t>vBMD</a:t>
              </a:r>
              <a:endParaRPr lang="en-GB" sz="1400" b="1" dirty="0">
                <a:solidFill>
                  <a:srgbClr val="006EAB"/>
                </a:solidFill>
                <a:latin typeface="Poppins Medium"/>
              </a:endParaRPr>
            </a:p>
          </p:txBody>
        </p:sp>
      </p:grpSp>
    </p:spTree>
    <p:extLst>
      <p:ext uri="{BB962C8B-B14F-4D97-AF65-F5344CB8AC3E}">
        <p14:creationId xmlns:p14="http://schemas.microsoft.com/office/powerpoint/2010/main" val="1006648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2C2554-437F-F1BB-45EC-ADB501D7A7BD}"/>
              </a:ext>
            </a:extLst>
          </p:cNvPr>
          <p:cNvSpPr txBox="1"/>
          <p:nvPr/>
        </p:nvSpPr>
        <p:spPr>
          <a:xfrm>
            <a:off x="1524001" y="5984478"/>
            <a:ext cx="10087896" cy="369332"/>
          </a:xfrm>
          <a:prstGeom prst="rect">
            <a:avLst/>
          </a:prstGeom>
          <a:noFill/>
        </p:spPr>
        <p:txBody>
          <a:bodyPr wrap="square" rtlCol="0" anchor="b">
            <a:spAutoFit/>
          </a:bodyPr>
          <a:lstStyle/>
          <a:p>
            <a:r>
              <a:rPr lang="en-GB" sz="900" dirty="0">
                <a:solidFill>
                  <a:srgbClr val="005294"/>
                </a:solidFill>
              </a:rPr>
              <a:t>BMD, bone mineral density; </a:t>
            </a:r>
            <a:r>
              <a:rPr lang="en-GB" sz="900" dirty="0" err="1">
                <a:solidFill>
                  <a:srgbClr val="005294"/>
                </a:solidFill>
              </a:rPr>
              <a:t>TTh</a:t>
            </a:r>
            <a:r>
              <a:rPr lang="en-GB" sz="900" dirty="0">
                <a:solidFill>
                  <a:srgbClr val="005294"/>
                </a:solidFill>
              </a:rPr>
              <a:t>, testosterone therapy; </a:t>
            </a:r>
            <a:r>
              <a:rPr lang="en-GB" sz="900" dirty="0" err="1">
                <a:solidFill>
                  <a:srgbClr val="005294"/>
                </a:solidFill>
              </a:rPr>
              <a:t>vBMD</a:t>
            </a:r>
            <a:r>
              <a:rPr lang="en-GB" sz="900" dirty="0">
                <a:solidFill>
                  <a:srgbClr val="005294"/>
                </a:solidFill>
              </a:rPr>
              <a:t>, volumetric BMD.</a:t>
            </a:r>
          </a:p>
          <a:p>
            <a:r>
              <a:rPr lang="en-GB" sz="900" b="1" dirty="0">
                <a:solidFill>
                  <a:srgbClr val="005294"/>
                </a:solidFill>
              </a:rPr>
              <a:t>1.</a:t>
            </a:r>
            <a:r>
              <a:rPr lang="en-GB" sz="900" dirty="0">
                <a:solidFill>
                  <a:srgbClr val="005294"/>
                </a:solidFill>
              </a:rPr>
              <a:t> Snyder PJ </a:t>
            </a:r>
            <a:r>
              <a:rPr lang="en-GB" sz="900" i="1" dirty="0">
                <a:solidFill>
                  <a:srgbClr val="005294"/>
                </a:solidFill>
              </a:rPr>
              <a:t>et al. </a:t>
            </a:r>
            <a:r>
              <a:rPr lang="sv-SE" sz="900" i="1" dirty="0">
                <a:solidFill>
                  <a:srgbClr val="005294"/>
                </a:solidFill>
              </a:rPr>
              <a:t>JAMA Intern Med</a:t>
            </a:r>
            <a:r>
              <a:rPr lang="sv-SE" sz="900" dirty="0">
                <a:solidFill>
                  <a:srgbClr val="005294"/>
                </a:solidFill>
              </a:rPr>
              <a:t> 2017;177:471–9;</a:t>
            </a:r>
            <a:r>
              <a:rPr lang="en-GB" sz="900" dirty="0">
                <a:solidFill>
                  <a:srgbClr val="005294"/>
                </a:solidFill>
              </a:rPr>
              <a:t> </a:t>
            </a:r>
            <a:r>
              <a:rPr lang="it-IT" sz="900" b="1" dirty="0">
                <a:solidFill>
                  <a:srgbClr val="005294"/>
                </a:solidFill>
              </a:rPr>
              <a:t>2.</a:t>
            </a:r>
            <a:r>
              <a:rPr lang="it-IT" sz="900" dirty="0">
                <a:solidFill>
                  <a:srgbClr val="005294"/>
                </a:solidFill>
              </a:rPr>
              <a:t> Ng Tang Fui M </a:t>
            </a:r>
            <a:r>
              <a:rPr lang="it-IT" sz="900" i="1" dirty="0">
                <a:solidFill>
                  <a:srgbClr val="005294"/>
                </a:solidFill>
              </a:rPr>
              <a:t>et al. J Clin Endocrinol Metab </a:t>
            </a:r>
            <a:r>
              <a:rPr lang="it-IT" sz="900" dirty="0">
                <a:solidFill>
                  <a:srgbClr val="005294"/>
                </a:solidFill>
              </a:rPr>
              <a:t>2021;106:e3143‒e3158.</a:t>
            </a:r>
            <a:endParaRPr lang="en-GB" sz="900" dirty="0">
              <a:solidFill>
                <a:srgbClr val="005294"/>
              </a:solidFill>
            </a:endParaRPr>
          </a:p>
        </p:txBody>
      </p:sp>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484391"/>
            <a:ext cx="10652454" cy="639992"/>
          </a:xfrm>
        </p:spPr>
        <p:txBody>
          <a:bodyPr anchor="t">
            <a:normAutofit fontScale="90000"/>
          </a:bodyPr>
          <a:lstStyle/>
          <a:p>
            <a:r>
              <a:rPr lang="en-GB" dirty="0"/>
              <a:t>Comparing the </a:t>
            </a:r>
            <a:r>
              <a:rPr lang="en-GB" b="1" dirty="0">
                <a:solidFill>
                  <a:schemeClr val="tx2"/>
                </a:solidFill>
              </a:rPr>
              <a:t>T Trials Bone Trial</a:t>
            </a:r>
            <a:r>
              <a:rPr lang="en-GB" dirty="0"/>
              <a:t> and </a:t>
            </a:r>
            <a:r>
              <a:rPr lang="en-GB" b="1" dirty="0">
                <a:solidFill>
                  <a:schemeClr val="tx2"/>
                </a:solidFill>
              </a:rPr>
              <a:t>T4 Bone Trial</a:t>
            </a:r>
          </a:p>
        </p:txBody>
      </p:sp>
      <p:graphicFrame>
        <p:nvGraphicFramePr>
          <p:cNvPr id="3" name="Table 4">
            <a:extLst>
              <a:ext uri="{FF2B5EF4-FFF2-40B4-BE49-F238E27FC236}">
                <a16:creationId xmlns:a16="http://schemas.microsoft.com/office/drawing/2014/main" id="{907AF6D2-5381-BA47-76F8-E822078EC0F0}"/>
              </a:ext>
            </a:extLst>
          </p:cNvPr>
          <p:cNvGraphicFramePr>
            <a:graphicFrameLocks noGrp="1"/>
          </p:cNvGraphicFramePr>
          <p:nvPr>
            <p:ph idx="1"/>
            <p:extLst>
              <p:ext uri="{D42A27DB-BD31-4B8C-83A1-F6EECF244321}">
                <p14:modId xmlns:p14="http://schemas.microsoft.com/office/powerpoint/2010/main" val="1600019118"/>
              </p:ext>
            </p:extLst>
          </p:nvPr>
        </p:nvGraphicFramePr>
        <p:xfrm>
          <a:off x="471948" y="1075223"/>
          <a:ext cx="11009665" cy="4637946"/>
        </p:xfrm>
        <a:graphic>
          <a:graphicData uri="http://schemas.openxmlformats.org/drawingml/2006/table">
            <a:tbl>
              <a:tblPr firstRow="1" bandRow="1">
                <a:tableStyleId>{5C22544A-7EE6-4342-B048-85BDC9FD1C3A}</a:tableStyleId>
              </a:tblPr>
              <a:tblGrid>
                <a:gridCol w="2463751">
                  <a:extLst>
                    <a:ext uri="{9D8B030D-6E8A-4147-A177-3AD203B41FA5}">
                      <a16:colId xmlns:a16="http://schemas.microsoft.com/office/drawing/2014/main" val="1835170630"/>
                    </a:ext>
                  </a:extLst>
                </a:gridCol>
                <a:gridCol w="4174448">
                  <a:extLst>
                    <a:ext uri="{9D8B030D-6E8A-4147-A177-3AD203B41FA5}">
                      <a16:colId xmlns:a16="http://schemas.microsoft.com/office/drawing/2014/main" val="35605662"/>
                    </a:ext>
                  </a:extLst>
                </a:gridCol>
                <a:gridCol w="4371466">
                  <a:extLst>
                    <a:ext uri="{9D8B030D-6E8A-4147-A177-3AD203B41FA5}">
                      <a16:colId xmlns:a16="http://schemas.microsoft.com/office/drawing/2014/main" val="2628130733"/>
                    </a:ext>
                  </a:extLst>
                </a:gridCol>
              </a:tblGrid>
              <a:tr h="4095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dirty="0">
                        <a:solidFill>
                          <a:schemeClr val="bg1"/>
                        </a:solidFill>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mj-lt"/>
                        </a:rPr>
                        <a:t>T Trials Bone Trial</a:t>
                      </a:r>
                      <a:r>
                        <a:rPr lang="en-GB" sz="1800" baseline="30000" dirty="0">
                          <a:solidFill>
                            <a:schemeClr val="tx2"/>
                          </a:solidFill>
                          <a:latin typeface="+mj-lt"/>
                        </a:rPr>
                        <a:t>1</a:t>
                      </a:r>
                    </a:p>
                  </a:txBody>
                  <a:tcPr anchor="ctr">
                    <a:solidFill>
                      <a:schemeClr val="accent3"/>
                    </a:solidFill>
                  </a:tcPr>
                </a:tc>
                <a:tc>
                  <a:txBody>
                    <a:bodyPr/>
                    <a:lstStyle/>
                    <a:p>
                      <a:pPr algn="ctr"/>
                      <a:r>
                        <a:rPr lang="en-GB" sz="1800" dirty="0">
                          <a:solidFill>
                            <a:schemeClr val="bg1"/>
                          </a:solidFill>
                          <a:latin typeface="+mj-lt"/>
                        </a:rPr>
                        <a:t>T4 Bone Trial</a:t>
                      </a:r>
                      <a:r>
                        <a:rPr lang="en-GB" sz="1800" baseline="30000" dirty="0">
                          <a:solidFill>
                            <a:schemeClr val="bg1"/>
                          </a:solidFill>
                          <a:latin typeface="+mj-lt"/>
                        </a:rPr>
                        <a:t>2</a:t>
                      </a:r>
                    </a:p>
                  </a:txBody>
                  <a:tcPr anchor="ctr">
                    <a:solidFill>
                      <a:schemeClr val="accent2"/>
                    </a:solidFill>
                  </a:tcPr>
                </a:tc>
                <a:extLst>
                  <a:ext uri="{0D108BD9-81ED-4DB2-BD59-A6C34878D82A}">
                    <a16:rowId xmlns:a16="http://schemas.microsoft.com/office/drawing/2014/main" val="520466092"/>
                  </a:ext>
                </a:extLst>
              </a:tr>
              <a:tr h="1091252">
                <a:tc>
                  <a:txBody>
                    <a:bodyPr/>
                    <a:lstStyle/>
                    <a:p>
                      <a:pPr algn="r">
                        <a:spcBef>
                          <a:spcPts val="300"/>
                        </a:spcBef>
                      </a:pPr>
                      <a:r>
                        <a:rPr lang="en-GB" sz="1600" b="1" dirty="0">
                          <a:solidFill>
                            <a:schemeClr val="accent1">
                              <a:lumMod val="75000"/>
                            </a:schemeClr>
                          </a:solidFill>
                          <a:latin typeface="+mj-lt"/>
                        </a:rPr>
                        <a:t>Baseline</a:t>
                      </a:r>
                      <a:br>
                        <a:rPr lang="en-GB" sz="1600" b="1" dirty="0">
                          <a:solidFill>
                            <a:schemeClr val="accent1">
                              <a:lumMod val="75000"/>
                            </a:schemeClr>
                          </a:solidFill>
                          <a:latin typeface="+mj-lt"/>
                        </a:rPr>
                      </a:br>
                      <a:r>
                        <a:rPr lang="en-GB" sz="1600" b="1" dirty="0">
                          <a:solidFill>
                            <a:schemeClr val="accent1">
                              <a:lumMod val="75000"/>
                            </a:schemeClr>
                          </a:solidFill>
                          <a:latin typeface="+mj-lt"/>
                        </a:rPr>
                        <a:t>testosterone</a:t>
                      </a:r>
                      <a:br>
                        <a:rPr lang="en-GB" sz="1600" b="1" dirty="0">
                          <a:solidFill>
                            <a:schemeClr val="accent1">
                              <a:lumMod val="75000"/>
                            </a:schemeClr>
                          </a:solidFill>
                          <a:latin typeface="+mj-lt"/>
                        </a:rPr>
                      </a:br>
                      <a:r>
                        <a:rPr lang="en-GB" sz="1600" b="1" dirty="0">
                          <a:solidFill>
                            <a:schemeClr val="accent1">
                              <a:lumMod val="75000"/>
                            </a:schemeClr>
                          </a:solidFill>
                          <a:latin typeface="+mj-lt"/>
                        </a:rPr>
                        <a:t>level</a:t>
                      </a:r>
                    </a:p>
                  </a:txBody>
                  <a:tcPr anchor="ctr"/>
                </a:tc>
                <a:tc>
                  <a:txBody>
                    <a:bodyPr/>
                    <a:lstStyle/>
                    <a:p>
                      <a:pPr algn="l">
                        <a:spcBef>
                          <a:spcPts val="300"/>
                        </a:spcBef>
                      </a:pPr>
                      <a:r>
                        <a:rPr lang="en-GB" sz="1600" dirty="0">
                          <a:solidFill>
                            <a:schemeClr val="accent5"/>
                          </a:solidFill>
                        </a:rPr>
                        <a:t>Baseline mean testosterone levels were in the hypogonadal range</a:t>
                      </a:r>
                    </a:p>
                    <a:p>
                      <a:pPr marL="228600" marR="0" lvl="0" indent="-228600" algn="l" defTabSz="914400" rtl="0" eaLnBrk="1" fontAlgn="auto" latinLnBrk="0" hangingPunct="1">
                        <a:lnSpc>
                          <a:spcPct val="100000"/>
                        </a:lnSpc>
                        <a:spcBef>
                          <a:spcPts val="300"/>
                        </a:spcBef>
                        <a:spcAft>
                          <a:spcPts val="0"/>
                        </a:spcAft>
                        <a:buClr>
                          <a:schemeClr val="tx1"/>
                        </a:buClr>
                        <a:buSzTx/>
                        <a:buFont typeface="Wingdings" panose="05000000000000000000" pitchFamily="2" charset="2"/>
                        <a:buChar char="§"/>
                        <a:tabLst/>
                        <a:defRPr/>
                      </a:pPr>
                      <a:r>
                        <a:rPr lang="en-GB" sz="1600" b="1" kern="1200" dirty="0" err="1">
                          <a:solidFill>
                            <a:schemeClr val="accent5"/>
                          </a:solidFill>
                          <a:latin typeface="+mn-lt"/>
                          <a:ea typeface="+mn-ea"/>
                          <a:cs typeface="+mn-cs"/>
                        </a:rPr>
                        <a:t>TTh</a:t>
                      </a:r>
                      <a:r>
                        <a:rPr lang="en-GB" sz="1600" b="1" kern="1200" dirty="0">
                          <a:solidFill>
                            <a:schemeClr val="accent5"/>
                          </a:solidFill>
                          <a:latin typeface="+mn-lt"/>
                          <a:ea typeface="+mn-ea"/>
                          <a:cs typeface="+mn-cs"/>
                        </a:rPr>
                        <a:t> arm:</a:t>
                      </a:r>
                      <a:r>
                        <a:rPr lang="en-GB" sz="1600" kern="1200" dirty="0">
                          <a:solidFill>
                            <a:schemeClr val="accent5"/>
                          </a:solidFill>
                          <a:latin typeface="+mn-lt"/>
                          <a:ea typeface="+mn-ea"/>
                          <a:cs typeface="+mn-cs"/>
                        </a:rPr>
                        <a:t> 8.0 nmol/L (229.6 ng/dL)</a:t>
                      </a:r>
                    </a:p>
                    <a:p>
                      <a:pPr marL="228600" marR="0" lvl="0" indent="-228600" algn="l" defTabSz="914400" rtl="0" eaLnBrk="1" fontAlgn="auto" latinLnBrk="0" hangingPunct="1">
                        <a:lnSpc>
                          <a:spcPct val="100000"/>
                        </a:lnSpc>
                        <a:spcBef>
                          <a:spcPts val="300"/>
                        </a:spcBef>
                        <a:spcAft>
                          <a:spcPts val="0"/>
                        </a:spcAft>
                        <a:buClr>
                          <a:schemeClr val="tx1"/>
                        </a:buClr>
                        <a:buSzTx/>
                        <a:buFont typeface="Wingdings" panose="05000000000000000000" pitchFamily="2" charset="2"/>
                        <a:buChar char="§"/>
                        <a:tabLst/>
                        <a:defRPr/>
                      </a:pPr>
                      <a:r>
                        <a:rPr lang="en-GB" sz="1600" b="1" kern="1200" dirty="0">
                          <a:solidFill>
                            <a:schemeClr val="accent5"/>
                          </a:solidFill>
                          <a:latin typeface="+mn-lt"/>
                          <a:ea typeface="+mn-ea"/>
                          <a:cs typeface="+mn-cs"/>
                        </a:rPr>
                        <a:t>Placebo arm:</a:t>
                      </a:r>
                      <a:r>
                        <a:rPr lang="en-GB" sz="1600" kern="1200" dirty="0">
                          <a:solidFill>
                            <a:schemeClr val="accent5"/>
                          </a:solidFill>
                          <a:latin typeface="+mn-lt"/>
                          <a:ea typeface="+mn-ea"/>
                          <a:cs typeface="+mn-cs"/>
                        </a:rPr>
                        <a:t> 8.3nmol/L (238.8 ng/dL)</a:t>
                      </a:r>
                    </a:p>
                  </a:txBody>
                  <a:tcPr anchor="ctr"/>
                </a:tc>
                <a:tc>
                  <a:txBody>
                    <a:bodyPr/>
                    <a:lstStyle/>
                    <a:p>
                      <a:pPr marL="0" marR="0" lvl="0" indent="0" algn="l" defTabSz="914400" rtl="0" eaLnBrk="1" fontAlgn="auto" latinLnBrk="0" hangingPunct="1">
                        <a:lnSpc>
                          <a:spcPct val="100000"/>
                        </a:lnSpc>
                        <a:spcBef>
                          <a:spcPts val="300"/>
                        </a:spcBef>
                        <a:spcAft>
                          <a:spcPts val="0"/>
                        </a:spcAft>
                        <a:buClr>
                          <a:schemeClr val="tx1"/>
                        </a:buClr>
                        <a:buSzTx/>
                        <a:buFont typeface="Wingdings" panose="05000000000000000000" pitchFamily="2" charset="2"/>
                        <a:buNone/>
                        <a:tabLst/>
                        <a:defRPr/>
                      </a:pPr>
                      <a:r>
                        <a:rPr lang="en-GB" sz="1600" kern="1200" dirty="0">
                          <a:solidFill>
                            <a:schemeClr val="accent5"/>
                          </a:solidFill>
                          <a:latin typeface="+mn-lt"/>
                          <a:ea typeface="+mn-ea"/>
                          <a:cs typeface="+mn-cs"/>
                        </a:rPr>
                        <a:t>Men were not uniformly hypogonadal</a:t>
                      </a:r>
                    </a:p>
                    <a:p>
                      <a:pPr marL="228600" marR="0" lvl="0" indent="-228600" algn="l" defTabSz="914400" rtl="0" eaLnBrk="1" fontAlgn="auto" latinLnBrk="0" hangingPunct="1">
                        <a:lnSpc>
                          <a:spcPct val="100000"/>
                        </a:lnSpc>
                        <a:spcBef>
                          <a:spcPts val="300"/>
                        </a:spcBef>
                        <a:spcAft>
                          <a:spcPts val="0"/>
                        </a:spcAft>
                        <a:buClr>
                          <a:schemeClr val="tx1"/>
                        </a:buClr>
                        <a:buSzTx/>
                        <a:buFont typeface="Wingdings" panose="05000000000000000000" pitchFamily="2" charset="2"/>
                        <a:buChar char="§"/>
                        <a:tabLst/>
                        <a:defRPr/>
                      </a:pPr>
                      <a:r>
                        <a:rPr lang="en-GB" sz="1600" b="1" kern="1200" dirty="0">
                          <a:solidFill>
                            <a:schemeClr val="accent5"/>
                          </a:solidFill>
                          <a:latin typeface="+mn-lt"/>
                          <a:ea typeface="+mn-ea"/>
                          <a:cs typeface="+mn-cs"/>
                        </a:rPr>
                        <a:t>Testosterone threshold for eligibility:</a:t>
                      </a:r>
                      <a:r>
                        <a:rPr lang="en-GB" sz="1600" kern="1200" dirty="0">
                          <a:solidFill>
                            <a:schemeClr val="accent5"/>
                          </a:solidFill>
                          <a:latin typeface="+mn-lt"/>
                          <a:ea typeface="+mn-ea"/>
                          <a:cs typeface="+mn-cs"/>
                        </a:rPr>
                        <a:t> </a:t>
                      </a:r>
                      <a:br>
                        <a:rPr lang="en-GB" sz="1600" kern="1200" dirty="0">
                          <a:solidFill>
                            <a:schemeClr val="accent5"/>
                          </a:solidFill>
                          <a:latin typeface="+mn-lt"/>
                          <a:ea typeface="+mn-ea"/>
                          <a:cs typeface="+mn-cs"/>
                        </a:rPr>
                      </a:br>
                      <a:r>
                        <a:rPr lang="en-GB" sz="1600" kern="1200" dirty="0">
                          <a:solidFill>
                            <a:schemeClr val="accent5"/>
                          </a:solidFill>
                          <a:latin typeface="+mn-lt"/>
                          <a:ea typeface="+mn-ea"/>
                          <a:cs typeface="+mn-cs"/>
                        </a:rPr>
                        <a:t>14 nmol/L (403 ng/dL)</a:t>
                      </a:r>
                    </a:p>
                    <a:p>
                      <a:pPr marL="0" marR="0" lvl="0" indent="0" algn="l" defTabSz="914400" rtl="0" eaLnBrk="1" fontAlgn="auto" latinLnBrk="0" hangingPunct="1">
                        <a:lnSpc>
                          <a:spcPct val="100000"/>
                        </a:lnSpc>
                        <a:spcBef>
                          <a:spcPts val="300"/>
                        </a:spcBef>
                        <a:spcAft>
                          <a:spcPts val="0"/>
                        </a:spcAft>
                        <a:buClr>
                          <a:schemeClr val="tx1"/>
                        </a:buClr>
                        <a:buSzTx/>
                        <a:buFont typeface="Wingdings" panose="05000000000000000000" pitchFamily="2" charset="2"/>
                        <a:buNone/>
                        <a:tabLst/>
                        <a:defRPr/>
                      </a:pPr>
                      <a:r>
                        <a:rPr lang="en-GB" sz="1600" kern="1200" dirty="0">
                          <a:solidFill>
                            <a:schemeClr val="accent5"/>
                          </a:solidFill>
                          <a:latin typeface="+mn-lt"/>
                          <a:ea typeface="+mn-ea"/>
                          <a:cs typeface="+mn-cs"/>
                        </a:rPr>
                        <a:t>The majority were </a:t>
                      </a:r>
                      <a:r>
                        <a:rPr lang="en-GB" sz="1600" kern="1200" dirty="0" err="1">
                          <a:solidFill>
                            <a:schemeClr val="accent5"/>
                          </a:solidFill>
                          <a:latin typeface="+mn-lt"/>
                          <a:ea typeface="+mn-ea"/>
                          <a:cs typeface="+mn-cs"/>
                        </a:rPr>
                        <a:t>eugonadal</a:t>
                      </a:r>
                      <a:r>
                        <a:rPr lang="en-GB" sz="1600" kern="1200" dirty="0">
                          <a:solidFill>
                            <a:schemeClr val="accent5"/>
                          </a:solidFill>
                          <a:latin typeface="+mn-lt"/>
                          <a:ea typeface="+mn-ea"/>
                          <a:cs typeface="+mn-cs"/>
                        </a:rPr>
                        <a:t> at baseline</a:t>
                      </a:r>
                    </a:p>
                  </a:txBody>
                  <a:tcPr anchor="ctr"/>
                </a:tc>
                <a:extLst>
                  <a:ext uri="{0D108BD9-81ED-4DB2-BD59-A6C34878D82A}">
                    <a16:rowId xmlns:a16="http://schemas.microsoft.com/office/drawing/2014/main" val="4125796263"/>
                  </a:ext>
                </a:extLst>
              </a:tr>
              <a:tr h="720000">
                <a:tc>
                  <a:txBody>
                    <a:bodyPr/>
                    <a:lstStyle/>
                    <a:p>
                      <a:pPr algn="r">
                        <a:spcBef>
                          <a:spcPts val="300"/>
                        </a:spcBef>
                      </a:pPr>
                      <a:r>
                        <a:rPr lang="en-GB" sz="1600" b="1" dirty="0">
                          <a:solidFill>
                            <a:schemeClr val="accent1">
                              <a:lumMod val="75000"/>
                            </a:schemeClr>
                          </a:solidFill>
                          <a:latin typeface="+mj-lt"/>
                        </a:rPr>
                        <a:t>Age</a:t>
                      </a:r>
                    </a:p>
                  </a:txBody>
                  <a:tcPr anchor="ct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GB" sz="1600" dirty="0">
                          <a:solidFill>
                            <a:schemeClr val="accent5"/>
                          </a:solidFill>
                        </a:rPr>
                        <a:t>Older</a:t>
                      </a:r>
                    </a:p>
                    <a:p>
                      <a:pPr marL="228600" marR="0" lvl="0" indent="-228600" algn="l" defTabSz="914400" rtl="0" eaLnBrk="1" fontAlgn="auto" latinLnBrk="0" hangingPunct="1">
                        <a:lnSpc>
                          <a:spcPct val="100000"/>
                        </a:lnSpc>
                        <a:spcBef>
                          <a:spcPts val="300"/>
                        </a:spcBef>
                        <a:spcAft>
                          <a:spcPts val="0"/>
                        </a:spcAft>
                        <a:buClr>
                          <a:schemeClr val="tx1"/>
                        </a:buClr>
                        <a:buSzTx/>
                        <a:buFont typeface="Wingdings" panose="05000000000000000000" pitchFamily="2" charset="2"/>
                        <a:buChar char="§"/>
                        <a:tabLst/>
                        <a:defRPr/>
                      </a:pPr>
                      <a:r>
                        <a:rPr lang="en-GB" sz="1600" b="1" kern="1200" dirty="0">
                          <a:solidFill>
                            <a:schemeClr val="accent5"/>
                          </a:solidFill>
                          <a:latin typeface="+mn-lt"/>
                          <a:ea typeface="+mn-ea"/>
                          <a:cs typeface="+mn-cs"/>
                        </a:rPr>
                        <a:t>Mean age:</a:t>
                      </a:r>
                      <a:r>
                        <a:rPr lang="en-GB" sz="1600" kern="1200" dirty="0">
                          <a:solidFill>
                            <a:schemeClr val="accent5"/>
                          </a:solidFill>
                          <a:latin typeface="+mn-lt"/>
                          <a:ea typeface="+mn-ea"/>
                          <a:cs typeface="+mn-cs"/>
                        </a:rPr>
                        <a:t> 72 years</a:t>
                      </a:r>
                    </a:p>
                  </a:txBody>
                  <a:tcPr anchor="ctr"/>
                </a:tc>
                <a:tc>
                  <a:txBody>
                    <a:bodyPr/>
                    <a:lstStyle/>
                    <a:p>
                      <a:pPr>
                        <a:spcBef>
                          <a:spcPts val="300"/>
                        </a:spcBef>
                      </a:pPr>
                      <a:r>
                        <a:rPr lang="en-GB" sz="1600" dirty="0">
                          <a:solidFill>
                            <a:schemeClr val="accent5"/>
                          </a:solidFill>
                        </a:rPr>
                        <a:t>Younger</a:t>
                      </a:r>
                    </a:p>
                    <a:p>
                      <a:pPr marL="228600" marR="0" lvl="0" indent="-228600" algn="l" defTabSz="914400" rtl="0" eaLnBrk="1" fontAlgn="auto" latinLnBrk="0" hangingPunct="1">
                        <a:lnSpc>
                          <a:spcPct val="100000"/>
                        </a:lnSpc>
                        <a:spcBef>
                          <a:spcPts val="300"/>
                        </a:spcBef>
                        <a:spcAft>
                          <a:spcPts val="0"/>
                        </a:spcAft>
                        <a:buClr>
                          <a:schemeClr val="tx1"/>
                        </a:buClr>
                        <a:buSzTx/>
                        <a:buFont typeface="Wingdings" panose="05000000000000000000" pitchFamily="2" charset="2"/>
                        <a:buChar char="§"/>
                        <a:tabLst/>
                        <a:defRPr/>
                      </a:pPr>
                      <a:r>
                        <a:rPr lang="en-GB" sz="1600" b="1" kern="1200" dirty="0">
                          <a:solidFill>
                            <a:schemeClr val="accent5"/>
                          </a:solidFill>
                          <a:latin typeface="+mn-lt"/>
                          <a:ea typeface="+mn-ea"/>
                          <a:cs typeface="+mn-cs"/>
                        </a:rPr>
                        <a:t>Mean age:</a:t>
                      </a:r>
                      <a:r>
                        <a:rPr lang="en-GB" sz="1600" kern="1200" dirty="0">
                          <a:solidFill>
                            <a:schemeClr val="accent5"/>
                          </a:solidFill>
                          <a:latin typeface="+mn-lt"/>
                          <a:ea typeface="+mn-ea"/>
                          <a:cs typeface="+mn-cs"/>
                        </a:rPr>
                        <a:t> 60 years</a:t>
                      </a:r>
                    </a:p>
                  </a:txBody>
                  <a:tcPr anchor="ctr"/>
                </a:tc>
                <a:extLst>
                  <a:ext uri="{0D108BD9-81ED-4DB2-BD59-A6C34878D82A}">
                    <a16:rowId xmlns:a16="http://schemas.microsoft.com/office/drawing/2014/main" val="3824805104"/>
                  </a:ext>
                </a:extLst>
              </a:tr>
              <a:tr h="720000">
                <a:tc>
                  <a:txBody>
                    <a:bodyPr/>
                    <a:lstStyle/>
                    <a:p>
                      <a:pPr algn="r">
                        <a:spcBef>
                          <a:spcPts val="300"/>
                        </a:spcBef>
                      </a:pPr>
                      <a:r>
                        <a:rPr lang="en-GB" sz="1600" b="1" dirty="0">
                          <a:solidFill>
                            <a:schemeClr val="accent1">
                              <a:lumMod val="75000"/>
                            </a:schemeClr>
                          </a:solidFill>
                          <a:latin typeface="+mj-lt"/>
                        </a:rPr>
                        <a:t>Primary</a:t>
                      </a:r>
                      <a:br>
                        <a:rPr lang="en-GB" sz="1600" b="1" dirty="0">
                          <a:solidFill>
                            <a:schemeClr val="accent1">
                              <a:lumMod val="75000"/>
                            </a:schemeClr>
                          </a:solidFill>
                          <a:latin typeface="+mj-lt"/>
                        </a:rPr>
                      </a:br>
                      <a:r>
                        <a:rPr lang="en-GB" sz="1600" b="1" dirty="0">
                          <a:solidFill>
                            <a:schemeClr val="accent1">
                              <a:lumMod val="75000"/>
                            </a:schemeClr>
                          </a:solidFill>
                          <a:latin typeface="+mj-lt"/>
                        </a:rPr>
                        <a:t>endpoint</a:t>
                      </a:r>
                    </a:p>
                  </a:txBody>
                  <a:tcPr anchor="ct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GB" sz="1600" dirty="0">
                          <a:solidFill>
                            <a:schemeClr val="accent5"/>
                          </a:solidFill>
                        </a:rPr>
                        <a:t>7% increase in spine trabecular </a:t>
                      </a:r>
                      <a:r>
                        <a:rPr lang="en-GB" sz="1600" dirty="0" err="1">
                          <a:solidFill>
                            <a:schemeClr val="accent5"/>
                          </a:solidFill>
                        </a:rPr>
                        <a:t>vBMD</a:t>
                      </a:r>
                      <a:r>
                        <a:rPr lang="en-GB" sz="1600" dirty="0">
                          <a:solidFill>
                            <a:schemeClr val="accent5"/>
                          </a:solidFill>
                        </a:rPr>
                        <a:t> </a:t>
                      </a:r>
                      <a:br>
                        <a:rPr lang="en-GB" sz="1600" dirty="0">
                          <a:solidFill>
                            <a:schemeClr val="accent5"/>
                          </a:solidFill>
                        </a:rPr>
                      </a:br>
                      <a:r>
                        <a:rPr lang="en-GB" sz="1600" dirty="0">
                          <a:solidFill>
                            <a:schemeClr val="accent5"/>
                          </a:solidFill>
                        </a:rPr>
                        <a:t>at 1 year</a:t>
                      </a:r>
                    </a:p>
                  </a:txBody>
                  <a:tcPr anchor="ct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GB" sz="1600" dirty="0">
                          <a:solidFill>
                            <a:schemeClr val="accent5"/>
                          </a:solidFill>
                        </a:rPr>
                        <a:t>3% increase in tibial cortical </a:t>
                      </a:r>
                      <a:r>
                        <a:rPr lang="en-GB" sz="1600" dirty="0" err="1">
                          <a:solidFill>
                            <a:schemeClr val="accent5"/>
                          </a:solidFill>
                        </a:rPr>
                        <a:t>vBMD</a:t>
                      </a:r>
                      <a:r>
                        <a:rPr lang="en-GB" sz="1600" dirty="0">
                          <a:solidFill>
                            <a:schemeClr val="accent5"/>
                          </a:solidFill>
                        </a:rPr>
                        <a:t> </a:t>
                      </a:r>
                      <a:br>
                        <a:rPr lang="en-GB" sz="1600" dirty="0">
                          <a:solidFill>
                            <a:schemeClr val="accent5"/>
                          </a:solidFill>
                        </a:rPr>
                      </a:br>
                      <a:r>
                        <a:rPr lang="en-GB" sz="1600" dirty="0">
                          <a:solidFill>
                            <a:schemeClr val="accent5"/>
                          </a:solidFill>
                        </a:rPr>
                        <a:t>at 2 years </a:t>
                      </a:r>
                    </a:p>
                  </a:txBody>
                  <a:tcPr anchor="ctr"/>
                </a:tc>
                <a:extLst>
                  <a:ext uri="{0D108BD9-81ED-4DB2-BD59-A6C34878D82A}">
                    <a16:rowId xmlns:a16="http://schemas.microsoft.com/office/drawing/2014/main" val="3790107485"/>
                  </a:ext>
                </a:extLst>
              </a:tr>
              <a:tr h="720000">
                <a:tc>
                  <a:txBody>
                    <a:bodyPr/>
                    <a:lstStyle/>
                    <a:p>
                      <a:pPr algn="r">
                        <a:spcBef>
                          <a:spcPts val="300"/>
                        </a:spcBef>
                      </a:pPr>
                      <a:r>
                        <a:rPr lang="en-GB" sz="1600" b="1" dirty="0">
                          <a:solidFill>
                            <a:schemeClr val="accent1">
                              <a:lumMod val="75000"/>
                            </a:schemeClr>
                          </a:solidFill>
                          <a:latin typeface="+mj-lt"/>
                        </a:rPr>
                        <a:t>Method of assessment</a:t>
                      </a:r>
                    </a:p>
                  </a:txBody>
                  <a:tcPr anchor="ctr"/>
                </a:tc>
                <a:tc>
                  <a:txBody>
                    <a:bodyPr/>
                    <a:lstStyle/>
                    <a:p>
                      <a:pPr>
                        <a:spcBef>
                          <a:spcPts val="300"/>
                        </a:spcBef>
                      </a:pPr>
                      <a:r>
                        <a:rPr lang="en-GB" sz="1600" dirty="0">
                          <a:solidFill>
                            <a:schemeClr val="accent5"/>
                          </a:solidFill>
                        </a:rPr>
                        <a:t>Quantitative computed tomography</a:t>
                      </a:r>
                    </a:p>
                  </a:txBody>
                  <a:tcPr anchor="ctr"/>
                </a:tc>
                <a:tc>
                  <a:txBody>
                    <a:bodyPr/>
                    <a:lstStyle/>
                    <a:p>
                      <a:pPr>
                        <a:spcBef>
                          <a:spcPts val="300"/>
                        </a:spcBef>
                      </a:pPr>
                      <a:r>
                        <a:rPr lang="en-GB" sz="1600" dirty="0">
                          <a:solidFill>
                            <a:schemeClr val="accent5"/>
                          </a:solidFill>
                        </a:rPr>
                        <a:t>High-resolution peripheral quantitative computed tomography</a:t>
                      </a:r>
                    </a:p>
                  </a:txBody>
                  <a:tcPr anchor="ctr"/>
                </a:tc>
                <a:extLst>
                  <a:ext uri="{0D108BD9-81ED-4DB2-BD59-A6C34878D82A}">
                    <a16:rowId xmlns:a16="http://schemas.microsoft.com/office/drawing/2014/main" val="1336306116"/>
                  </a:ext>
                </a:extLst>
              </a:tr>
              <a:tr h="515786">
                <a:tc rowSpan="2">
                  <a:txBody>
                    <a:bodyPr/>
                    <a:lstStyle/>
                    <a:p>
                      <a:pPr algn="r">
                        <a:spcBef>
                          <a:spcPts val="300"/>
                        </a:spcBef>
                      </a:pPr>
                      <a:r>
                        <a:rPr lang="en-GB" sz="1600" b="1" dirty="0">
                          <a:solidFill>
                            <a:schemeClr val="accent1">
                              <a:lumMod val="75000"/>
                            </a:schemeClr>
                          </a:solidFill>
                          <a:latin typeface="+mj-lt"/>
                        </a:rPr>
                        <a:t>Other</a:t>
                      </a:r>
                      <a:br>
                        <a:rPr lang="en-GB" sz="1600" b="1" dirty="0">
                          <a:solidFill>
                            <a:schemeClr val="accent1">
                              <a:lumMod val="75000"/>
                            </a:schemeClr>
                          </a:solidFill>
                          <a:latin typeface="+mj-lt"/>
                        </a:rPr>
                      </a:br>
                      <a:r>
                        <a:rPr lang="en-GB" sz="1600" b="1" dirty="0">
                          <a:solidFill>
                            <a:schemeClr val="accent1">
                              <a:lumMod val="75000"/>
                            </a:schemeClr>
                          </a:solidFill>
                          <a:latin typeface="+mj-lt"/>
                        </a:rPr>
                        <a:t>endpoints</a:t>
                      </a:r>
                    </a:p>
                  </a:txBody>
                  <a:tcPr anchor="ctr"/>
                </a:tc>
                <a:tc>
                  <a:txBody>
                    <a:bodyPr/>
                    <a:lstStyle/>
                    <a:p>
                      <a:pPr>
                        <a:spcBef>
                          <a:spcPts val="300"/>
                        </a:spcBef>
                      </a:pPr>
                      <a:r>
                        <a:rPr lang="en-GB" sz="1600" dirty="0">
                          <a:solidFill>
                            <a:schemeClr val="accent5"/>
                          </a:solidFill>
                        </a:rPr>
                        <a:t>Greater increases in trabecular bone</a:t>
                      </a:r>
                    </a:p>
                  </a:txBody>
                  <a:tcPr anchor="ctr"/>
                </a:tc>
                <a:tc>
                  <a:txBody>
                    <a:bodyPr/>
                    <a:lstStyle/>
                    <a:p>
                      <a:pPr>
                        <a:spcBef>
                          <a:spcPts val="300"/>
                        </a:spcBef>
                      </a:pPr>
                      <a:r>
                        <a:rPr lang="en-GB" sz="1600" dirty="0">
                          <a:solidFill>
                            <a:schemeClr val="accent5"/>
                          </a:solidFill>
                        </a:rPr>
                        <a:t>Greater increases in cortical bone</a:t>
                      </a:r>
                    </a:p>
                  </a:txBody>
                  <a:tcPr anchor="ctr"/>
                </a:tc>
                <a:extLst>
                  <a:ext uri="{0D108BD9-81ED-4DB2-BD59-A6C34878D82A}">
                    <a16:rowId xmlns:a16="http://schemas.microsoft.com/office/drawing/2014/main" val="2817862189"/>
                  </a:ext>
                </a:extLst>
              </a:tr>
              <a:tr h="409580">
                <a:tc vMerge="1">
                  <a:txBody>
                    <a:bodyPr/>
                    <a:lstStyle/>
                    <a:p>
                      <a:endParaRPr lang="en-GB" sz="1600" dirty="0"/>
                    </a:p>
                  </a:txBody>
                  <a:tcPr/>
                </a:tc>
                <a:tc gridSpan="2">
                  <a:txBody>
                    <a:bodyPr/>
                    <a:lstStyle/>
                    <a:p>
                      <a:pPr algn="ctr">
                        <a:spcBef>
                          <a:spcPts val="300"/>
                        </a:spcBef>
                      </a:pPr>
                      <a:r>
                        <a:rPr lang="en-GB" sz="1600" dirty="0">
                          <a:solidFill>
                            <a:schemeClr val="accent5"/>
                          </a:solidFill>
                        </a:rPr>
                        <a:t>Similar changes in areal BMD at hip and spine </a:t>
                      </a:r>
                    </a:p>
                  </a:txBody>
                  <a:tcPr anchor="ctr"/>
                </a:tc>
                <a:tc hMerge="1">
                  <a:txBody>
                    <a:bodyPr/>
                    <a:lstStyle/>
                    <a:p>
                      <a:endParaRPr lang="en-GB" dirty="0"/>
                    </a:p>
                  </a:txBody>
                  <a:tcPr/>
                </a:tc>
                <a:extLst>
                  <a:ext uri="{0D108BD9-81ED-4DB2-BD59-A6C34878D82A}">
                    <a16:rowId xmlns:a16="http://schemas.microsoft.com/office/drawing/2014/main" val="3477922680"/>
                  </a:ext>
                </a:extLst>
              </a:tr>
            </a:tbl>
          </a:graphicData>
        </a:graphic>
      </p:graphicFrame>
      <p:grpSp>
        <p:nvGrpSpPr>
          <p:cNvPr id="53" name="Group 52">
            <a:extLst>
              <a:ext uri="{FF2B5EF4-FFF2-40B4-BE49-F238E27FC236}">
                <a16:creationId xmlns:a16="http://schemas.microsoft.com/office/drawing/2014/main" id="{5BD028F5-471C-8E66-23B9-6241466F9AD6}"/>
              </a:ext>
            </a:extLst>
          </p:cNvPr>
          <p:cNvGrpSpPr/>
          <p:nvPr/>
        </p:nvGrpSpPr>
        <p:grpSpPr>
          <a:xfrm>
            <a:off x="520591" y="1734879"/>
            <a:ext cx="995290" cy="3946453"/>
            <a:chOff x="520591" y="1734879"/>
            <a:chExt cx="995290" cy="3946453"/>
          </a:xfrm>
        </p:grpSpPr>
        <p:pic>
          <p:nvPicPr>
            <p:cNvPr id="38" name="Picture 4">
              <a:extLst>
                <a:ext uri="{FF2B5EF4-FFF2-40B4-BE49-F238E27FC236}">
                  <a16:creationId xmlns:a16="http://schemas.microsoft.com/office/drawing/2014/main" id="{6625FAA9-C48C-951E-DC29-C322F6F306F0}"/>
                </a:ext>
              </a:extLst>
            </p:cNvPr>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7618" y="2627984"/>
              <a:ext cx="680227" cy="691564"/>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5" descr="The chemical structure of testosterone.">
              <a:extLst>
                <a:ext uri="{FF2B5EF4-FFF2-40B4-BE49-F238E27FC236}">
                  <a16:creationId xmlns:a16="http://schemas.microsoft.com/office/drawing/2014/main" id="{94F4AEDA-EA29-2805-3D8C-9A95B6277A5F}"/>
                </a:ext>
              </a:extLst>
            </p:cNvPr>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6379" y="1734879"/>
              <a:ext cx="963712" cy="623401"/>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grpSp>
          <p:nvGrpSpPr>
            <p:cNvPr id="45" name="Group 44">
              <a:extLst>
                <a:ext uri="{FF2B5EF4-FFF2-40B4-BE49-F238E27FC236}">
                  <a16:creationId xmlns:a16="http://schemas.microsoft.com/office/drawing/2014/main" id="{A1A154A7-D046-65A9-B7ED-6F9BA5F392C9}"/>
                </a:ext>
              </a:extLst>
            </p:cNvPr>
            <p:cNvGrpSpPr/>
            <p:nvPr/>
          </p:nvGrpSpPr>
          <p:grpSpPr>
            <a:xfrm>
              <a:off x="562570" y="4798987"/>
              <a:ext cx="911331" cy="882345"/>
              <a:chOff x="-1431518" y="5264562"/>
              <a:chExt cx="1201945" cy="1163715"/>
            </a:xfrm>
          </p:grpSpPr>
          <p:pic>
            <p:nvPicPr>
              <p:cNvPr id="44" name="Picture 43">
                <a:extLst>
                  <a:ext uri="{FF2B5EF4-FFF2-40B4-BE49-F238E27FC236}">
                    <a16:creationId xmlns:a16="http://schemas.microsoft.com/office/drawing/2014/main" id="{75D7BF61-9713-ADEB-FF3A-5228BE97333C}"/>
                  </a:ext>
                </a:extLst>
              </p:cNvPr>
              <p:cNvPicPr>
                <a:picLocks noChangeAspect="1"/>
              </p:cNvPicPr>
              <p:nvPr/>
            </p:nvPicPr>
            <p:blipFill>
              <a:blip r:embed="rId6">
                <a:clrChange>
                  <a:clrFrom>
                    <a:srgbClr val="F4F4F6"/>
                  </a:clrFrom>
                  <a:clrTo>
                    <a:srgbClr val="F4F4F6">
                      <a:alpha val="0"/>
                    </a:srgbClr>
                  </a:clrTo>
                </a:clrChange>
                <a:duotone>
                  <a:schemeClr val="accent4">
                    <a:shade val="45000"/>
                    <a:satMod val="135000"/>
                  </a:schemeClr>
                  <a:prstClr val="white"/>
                </a:duotone>
              </a:blip>
              <a:stretch>
                <a:fillRect/>
              </a:stretch>
            </p:blipFill>
            <p:spPr>
              <a:xfrm>
                <a:off x="-1126718" y="5569362"/>
                <a:ext cx="897145" cy="858915"/>
              </a:xfrm>
              <a:prstGeom prst="rect">
                <a:avLst/>
              </a:prstGeom>
            </p:spPr>
          </p:pic>
          <p:pic>
            <p:nvPicPr>
              <p:cNvPr id="43" name="Picture 42">
                <a:extLst>
                  <a:ext uri="{FF2B5EF4-FFF2-40B4-BE49-F238E27FC236}">
                    <a16:creationId xmlns:a16="http://schemas.microsoft.com/office/drawing/2014/main" id="{13D2C9FF-51A4-B2E7-3628-8B4BBA27FB41}"/>
                  </a:ext>
                </a:extLst>
              </p:cNvPr>
              <p:cNvPicPr>
                <a:picLocks noChangeAspect="1"/>
              </p:cNvPicPr>
              <p:nvPr/>
            </p:nvPicPr>
            <p:blipFill>
              <a:blip r:embed="rId6">
                <a:clrChange>
                  <a:clrFrom>
                    <a:srgbClr val="F4F4F6"/>
                  </a:clrFrom>
                  <a:clrTo>
                    <a:srgbClr val="F4F4F6">
                      <a:alpha val="0"/>
                    </a:srgbClr>
                  </a:clrTo>
                </a:clrChange>
                <a:duotone>
                  <a:schemeClr val="accent2">
                    <a:shade val="45000"/>
                    <a:satMod val="135000"/>
                  </a:schemeClr>
                  <a:prstClr val="white"/>
                </a:duotone>
              </a:blip>
              <a:stretch>
                <a:fillRect/>
              </a:stretch>
            </p:blipFill>
            <p:spPr>
              <a:xfrm>
                <a:off x="-1279118" y="5416962"/>
                <a:ext cx="897145" cy="858915"/>
              </a:xfrm>
              <a:prstGeom prst="rect">
                <a:avLst/>
              </a:prstGeom>
            </p:spPr>
          </p:pic>
          <p:pic>
            <p:nvPicPr>
              <p:cNvPr id="42" name="Picture 41">
                <a:extLst>
                  <a:ext uri="{FF2B5EF4-FFF2-40B4-BE49-F238E27FC236}">
                    <a16:creationId xmlns:a16="http://schemas.microsoft.com/office/drawing/2014/main" id="{D61E6312-8C81-7FD9-0CC6-730A81C78DA0}"/>
                  </a:ext>
                </a:extLst>
              </p:cNvPr>
              <p:cNvPicPr>
                <a:picLocks noChangeAspect="1"/>
              </p:cNvPicPr>
              <p:nvPr/>
            </p:nvPicPr>
            <p:blipFill>
              <a:blip r:embed="rId6">
                <a:clrChange>
                  <a:clrFrom>
                    <a:srgbClr val="F4F4F6"/>
                  </a:clrFrom>
                  <a:clrTo>
                    <a:srgbClr val="F4F4F6">
                      <a:alpha val="0"/>
                    </a:srgbClr>
                  </a:clrTo>
                </a:clrChange>
                <a:duotone>
                  <a:schemeClr val="accent3">
                    <a:shade val="45000"/>
                    <a:satMod val="135000"/>
                  </a:schemeClr>
                  <a:prstClr val="white"/>
                </a:duotone>
              </a:blip>
              <a:stretch>
                <a:fillRect/>
              </a:stretch>
            </p:blipFill>
            <p:spPr>
              <a:xfrm>
                <a:off x="-1431518" y="5264562"/>
                <a:ext cx="897145" cy="858915"/>
              </a:xfrm>
              <a:prstGeom prst="rect">
                <a:avLst/>
              </a:prstGeom>
            </p:spPr>
          </p:pic>
        </p:grpSp>
        <p:grpSp>
          <p:nvGrpSpPr>
            <p:cNvPr id="47" name="Group 46">
              <a:extLst>
                <a:ext uri="{FF2B5EF4-FFF2-40B4-BE49-F238E27FC236}">
                  <a16:creationId xmlns:a16="http://schemas.microsoft.com/office/drawing/2014/main" id="{EB6D793B-F0D6-AD5A-CCEC-570F1696AF70}"/>
                </a:ext>
              </a:extLst>
            </p:cNvPr>
            <p:cNvGrpSpPr/>
            <p:nvPr/>
          </p:nvGrpSpPr>
          <p:grpSpPr>
            <a:xfrm>
              <a:off x="678122" y="3371905"/>
              <a:ext cx="680227" cy="652818"/>
              <a:chOff x="-1161131" y="3994510"/>
              <a:chExt cx="897145" cy="860996"/>
            </a:xfrm>
          </p:grpSpPr>
          <p:pic>
            <p:nvPicPr>
              <p:cNvPr id="41" name="Picture 40">
                <a:extLst>
                  <a:ext uri="{FF2B5EF4-FFF2-40B4-BE49-F238E27FC236}">
                    <a16:creationId xmlns:a16="http://schemas.microsoft.com/office/drawing/2014/main" id="{3E37EDBD-599C-7E5A-0CFE-627BD8078BD9}"/>
                  </a:ext>
                </a:extLst>
              </p:cNvPr>
              <p:cNvPicPr>
                <a:picLocks noChangeAspect="1"/>
              </p:cNvPicPr>
              <p:nvPr/>
            </p:nvPicPr>
            <p:blipFill>
              <a:blip r:embed="rId6">
                <a:clrChange>
                  <a:clrFrom>
                    <a:srgbClr val="F4F4F6"/>
                  </a:clrFrom>
                  <a:clrTo>
                    <a:srgbClr val="F4F4F6">
                      <a:alpha val="0"/>
                    </a:srgbClr>
                  </a:clrTo>
                </a:clrChange>
                <a:duotone>
                  <a:schemeClr val="accent1">
                    <a:shade val="45000"/>
                    <a:satMod val="135000"/>
                  </a:schemeClr>
                  <a:prstClr val="white"/>
                </a:duotone>
              </a:blip>
              <a:stretch>
                <a:fillRect/>
              </a:stretch>
            </p:blipFill>
            <p:spPr>
              <a:xfrm>
                <a:off x="-1161131" y="3996591"/>
                <a:ext cx="897145" cy="858915"/>
              </a:xfrm>
              <a:prstGeom prst="rect">
                <a:avLst/>
              </a:prstGeom>
            </p:spPr>
          </p:pic>
          <p:sp>
            <p:nvSpPr>
              <p:cNvPr id="46" name="TextBox 45">
                <a:extLst>
                  <a:ext uri="{FF2B5EF4-FFF2-40B4-BE49-F238E27FC236}">
                    <a16:creationId xmlns:a16="http://schemas.microsoft.com/office/drawing/2014/main" id="{7AFC7398-75F8-DDD7-88E7-0DF582E5C2DA}"/>
                  </a:ext>
                </a:extLst>
              </p:cNvPr>
              <p:cNvSpPr txBox="1"/>
              <p:nvPr/>
            </p:nvSpPr>
            <p:spPr>
              <a:xfrm rot="360000">
                <a:off x="-697260" y="3994510"/>
                <a:ext cx="335393" cy="464948"/>
              </a:xfrm>
              <a:prstGeom prst="rect">
                <a:avLst/>
              </a:prstGeom>
              <a:noFill/>
            </p:spPr>
            <p:txBody>
              <a:bodyPr wrap="none" rtlCol="0">
                <a:spAutoFit/>
              </a:bodyPr>
              <a:lstStyle/>
              <a:p>
                <a:r>
                  <a:rPr lang="en-GB" b="1" dirty="0">
                    <a:solidFill>
                      <a:schemeClr val="bg1"/>
                    </a:solidFill>
                    <a:latin typeface="+mj-lt"/>
                  </a:rPr>
                  <a:t>1</a:t>
                </a:r>
              </a:p>
            </p:txBody>
          </p:sp>
        </p:grpSp>
        <p:grpSp>
          <p:nvGrpSpPr>
            <p:cNvPr id="52" name="Group 51">
              <a:extLst>
                <a:ext uri="{FF2B5EF4-FFF2-40B4-BE49-F238E27FC236}">
                  <a16:creationId xmlns:a16="http://schemas.microsoft.com/office/drawing/2014/main" id="{51BAC26C-F3AC-8E80-5983-6418110A4466}"/>
                </a:ext>
              </a:extLst>
            </p:cNvPr>
            <p:cNvGrpSpPr/>
            <p:nvPr/>
          </p:nvGrpSpPr>
          <p:grpSpPr>
            <a:xfrm rot="16200000">
              <a:off x="626796" y="3928349"/>
              <a:ext cx="782880" cy="995290"/>
              <a:chOff x="5112935" y="2179211"/>
              <a:chExt cx="1966130" cy="2499577"/>
            </a:xfrm>
          </p:grpSpPr>
          <p:sp>
            <p:nvSpPr>
              <p:cNvPr id="51" name="Freeform: Shape 50">
                <a:extLst>
                  <a:ext uri="{FF2B5EF4-FFF2-40B4-BE49-F238E27FC236}">
                    <a16:creationId xmlns:a16="http://schemas.microsoft.com/office/drawing/2014/main" id="{ED38F110-011F-F8A2-31A0-AABEFB984443}"/>
                  </a:ext>
                </a:extLst>
              </p:cNvPr>
              <p:cNvSpPr/>
              <p:nvPr/>
            </p:nvSpPr>
            <p:spPr>
              <a:xfrm>
                <a:off x="5734850" y="3099227"/>
                <a:ext cx="724861" cy="1411301"/>
              </a:xfrm>
              <a:custGeom>
                <a:avLst/>
                <a:gdLst>
                  <a:gd name="connsiteX0" fmla="*/ 473849 w 724861"/>
                  <a:gd name="connsiteY0" fmla="*/ 0 h 1411301"/>
                  <a:gd name="connsiteX1" fmla="*/ 204908 w 724861"/>
                  <a:gd name="connsiteY1" fmla="*/ 2561 h 1411301"/>
                  <a:gd name="connsiteX2" fmla="*/ 0 w 724861"/>
                  <a:gd name="connsiteY2" fmla="*/ 640336 h 1411301"/>
                  <a:gd name="connsiteX3" fmla="*/ 158804 w 724861"/>
                  <a:gd name="connsiteY3" fmla="*/ 970749 h 1411301"/>
                  <a:gd name="connsiteX4" fmla="*/ 120384 w 724861"/>
                  <a:gd name="connsiteY4" fmla="*/ 1411301 h 1411301"/>
                  <a:gd name="connsiteX5" fmla="*/ 576303 w 724861"/>
                  <a:gd name="connsiteY5" fmla="*/ 1408739 h 1411301"/>
                  <a:gd name="connsiteX6" fmla="*/ 724861 w 724861"/>
                  <a:gd name="connsiteY6" fmla="*/ 660827 h 1411301"/>
                  <a:gd name="connsiteX7" fmla="*/ 645459 w 724861"/>
                  <a:gd name="connsiteY7" fmla="*/ 251012 h 1411301"/>
                  <a:gd name="connsiteX8" fmla="*/ 473849 w 724861"/>
                  <a:gd name="connsiteY8" fmla="*/ 0 h 14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861" h="1411301">
                    <a:moveTo>
                      <a:pt x="473849" y="0"/>
                    </a:moveTo>
                    <a:lnTo>
                      <a:pt x="204908" y="2561"/>
                    </a:lnTo>
                    <a:lnTo>
                      <a:pt x="0" y="640336"/>
                    </a:lnTo>
                    <a:lnTo>
                      <a:pt x="158804" y="970749"/>
                    </a:lnTo>
                    <a:lnTo>
                      <a:pt x="120384" y="1411301"/>
                    </a:lnTo>
                    <a:lnTo>
                      <a:pt x="576303" y="1408739"/>
                    </a:lnTo>
                    <a:lnTo>
                      <a:pt x="724861" y="660827"/>
                    </a:lnTo>
                    <a:lnTo>
                      <a:pt x="645459" y="251012"/>
                    </a:lnTo>
                    <a:lnTo>
                      <a:pt x="47384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48">
                <a:extLst>
                  <a:ext uri="{FF2B5EF4-FFF2-40B4-BE49-F238E27FC236}">
                    <a16:creationId xmlns:a16="http://schemas.microsoft.com/office/drawing/2014/main" id="{EB4712AE-FBB5-0664-21BD-8ADEB1909E7C}"/>
                  </a:ext>
                </a:extLst>
              </p:cNvPr>
              <p:cNvPicPr>
                <a:picLocks noChangeAspect="1"/>
              </p:cNvPicPr>
              <p:nvPr/>
            </p:nvPicPr>
            <p:blipFill>
              <a:blip r:embed="rId7">
                <a:clrChange>
                  <a:clrFrom>
                    <a:srgbClr val="F4F4F6"/>
                  </a:clrFrom>
                  <a:clrTo>
                    <a:srgbClr val="F4F4F6">
                      <a:alpha val="0"/>
                    </a:srgbClr>
                  </a:clrTo>
                </a:clrChange>
                <a:duotone>
                  <a:schemeClr val="accent1">
                    <a:shade val="45000"/>
                    <a:satMod val="135000"/>
                  </a:schemeClr>
                  <a:prstClr val="white"/>
                </a:duotone>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5112935" y="2179211"/>
                <a:ext cx="1966130" cy="2499577"/>
              </a:xfrm>
              <a:prstGeom prst="rect">
                <a:avLst/>
              </a:prstGeom>
            </p:spPr>
          </p:pic>
        </p:grpSp>
      </p:grpSp>
    </p:spTree>
    <p:extLst>
      <p:ext uri="{BB962C8B-B14F-4D97-AF65-F5344CB8AC3E}">
        <p14:creationId xmlns:p14="http://schemas.microsoft.com/office/powerpoint/2010/main" val="2236387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1"/>
            <a:ext cx="10652454" cy="639992"/>
          </a:xfrm>
        </p:spPr>
        <p:txBody>
          <a:bodyPr anchor="t">
            <a:normAutofit fontScale="90000"/>
          </a:bodyPr>
          <a:lstStyle/>
          <a:p>
            <a:r>
              <a:rPr lang="en-GB" dirty="0"/>
              <a:t>Testosterone Therapy in Men With Hypogonadism: </a:t>
            </a:r>
            <a:br>
              <a:rPr lang="en-GB" dirty="0"/>
            </a:br>
            <a:r>
              <a:rPr lang="en-GB" dirty="0"/>
              <a:t>Endocrine Society 2018 Clinical Practice Guideline</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984478"/>
            <a:ext cx="10087896" cy="369332"/>
          </a:xfrm>
          <a:prstGeom prst="rect">
            <a:avLst/>
          </a:prstGeom>
          <a:noFill/>
        </p:spPr>
        <p:txBody>
          <a:bodyPr wrap="square" rtlCol="0" anchor="b">
            <a:spAutoFit/>
          </a:bodyPr>
          <a:lstStyle/>
          <a:p>
            <a:r>
              <a:rPr lang="en-GB" sz="900" dirty="0">
                <a:solidFill>
                  <a:srgbClr val="005294"/>
                </a:solidFill>
              </a:rPr>
              <a:t>BMD, bone mineral density; </a:t>
            </a:r>
            <a:r>
              <a:rPr lang="en-GB" sz="900" dirty="0" err="1">
                <a:solidFill>
                  <a:srgbClr val="005294"/>
                </a:solidFill>
              </a:rPr>
              <a:t>TTh</a:t>
            </a:r>
            <a:r>
              <a:rPr lang="en-GB" sz="900" dirty="0">
                <a:solidFill>
                  <a:srgbClr val="005294"/>
                </a:solidFill>
              </a:rPr>
              <a:t>, testosterone therapy.</a:t>
            </a:r>
          </a:p>
          <a:p>
            <a:r>
              <a:rPr lang="en-GB" sz="900" dirty="0">
                <a:solidFill>
                  <a:srgbClr val="005294"/>
                </a:solidFill>
              </a:rPr>
              <a:t>Bhasin S </a:t>
            </a:r>
            <a:r>
              <a:rPr lang="en-GB" sz="900" i="1" dirty="0">
                <a:solidFill>
                  <a:srgbClr val="005294"/>
                </a:solidFill>
              </a:rPr>
              <a:t>et al. J Clin Endocrinol </a:t>
            </a:r>
            <a:r>
              <a:rPr lang="en-GB" sz="900" i="1" dirty="0" err="1">
                <a:solidFill>
                  <a:srgbClr val="005294"/>
                </a:solidFill>
              </a:rPr>
              <a:t>Metab</a:t>
            </a:r>
            <a:r>
              <a:rPr lang="en-GB" sz="900" i="1" dirty="0">
                <a:solidFill>
                  <a:srgbClr val="005294"/>
                </a:solidFill>
              </a:rPr>
              <a:t> </a:t>
            </a:r>
            <a:r>
              <a:rPr lang="en-GB" sz="900" dirty="0">
                <a:solidFill>
                  <a:srgbClr val="005294"/>
                </a:solidFill>
              </a:rPr>
              <a:t>2018;103:1–30.</a:t>
            </a:r>
          </a:p>
        </p:txBody>
      </p:sp>
      <p:grpSp>
        <p:nvGrpSpPr>
          <p:cNvPr id="12" name="Group 11">
            <a:extLst>
              <a:ext uri="{FF2B5EF4-FFF2-40B4-BE49-F238E27FC236}">
                <a16:creationId xmlns:a16="http://schemas.microsoft.com/office/drawing/2014/main" id="{C4EBB0FB-6257-4499-0A37-8A82B86814E3}"/>
              </a:ext>
            </a:extLst>
          </p:cNvPr>
          <p:cNvGrpSpPr/>
          <p:nvPr/>
        </p:nvGrpSpPr>
        <p:grpSpPr>
          <a:xfrm>
            <a:off x="694708" y="1691651"/>
            <a:ext cx="3031718" cy="894234"/>
            <a:chOff x="694708" y="1514669"/>
            <a:chExt cx="3031718" cy="894234"/>
          </a:xfrm>
        </p:grpSpPr>
        <p:sp>
          <p:nvSpPr>
            <p:cNvPr id="11" name="Rectangle 10">
              <a:extLst>
                <a:ext uri="{FF2B5EF4-FFF2-40B4-BE49-F238E27FC236}">
                  <a16:creationId xmlns:a16="http://schemas.microsoft.com/office/drawing/2014/main" id="{090627E4-B618-205F-65EA-439ACA8DCC16}"/>
                </a:ext>
              </a:extLst>
            </p:cNvPr>
            <p:cNvSpPr/>
            <p:nvPr/>
          </p:nvSpPr>
          <p:spPr>
            <a:xfrm>
              <a:off x="694708" y="1514669"/>
              <a:ext cx="3031718" cy="89423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4">
              <a:extLst>
                <a:ext uri="{FF2B5EF4-FFF2-40B4-BE49-F238E27FC236}">
                  <a16:creationId xmlns:a16="http://schemas.microsoft.com/office/drawing/2014/main" id="{416514B3-AD3F-45D0-51D4-63DDDB70A4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831" b="36568"/>
            <a:stretch/>
          </p:blipFill>
          <p:spPr bwMode="auto">
            <a:xfrm>
              <a:off x="848484" y="1614675"/>
              <a:ext cx="2724166" cy="6942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898288EF-4014-0EB3-FFCA-F95620120DD3}"/>
              </a:ext>
            </a:extLst>
          </p:cNvPr>
          <p:cNvGrpSpPr/>
          <p:nvPr/>
        </p:nvGrpSpPr>
        <p:grpSpPr>
          <a:xfrm>
            <a:off x="1361768" y="2582016"/>
            <a:ext cx="10191136" cy="1751474"/>
            <a:chOff x="1361768" y="2582016"/>
            <a:chExt cx="10191136" cy="1751474"/>
          </a:xfrm>
        </p:grpSpPr>
        <p:sp>
          <p:nvSpPr>
            <p:cNvPr id="6" name="Content Placeholder 2">
              <a:extLst>
                <a:ext uri="{FF2B5EF4-FFF2-40B4-BE49-F238E27FC236}">
                  <a16:creationId xmlns:a16="http://schemas.microsoft.com/office/drawing/2014/main" id="{D2C7AA20-A657-D300-62A1-3FE315040D79}"/>
                </a:ext>
              </a:extLst>
            </p:cNvPr>
            <p:cNvSpPr txBox="1">
              <a:spLocks/>
            </p:cNvSpPr>
            <p:nvPr/>
          </p:nvSpPr>
          <p:spPr>
            <a:xfrm>
              <a:off x="2251588" y="3352709"/>
              <a:ext cx="9301316" cy="980781"/>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tx1"/>
                  </a:solidFill>
                </a:rPr>
                <a:t>In hypogonadal men with osteoporosis not considered to be at high risk for fracture</a:t>
              </a:r>
              <a:r>
                <a:rPr lang="en-GB" sz="1600" dirty="0"/>
                <a:t>, clinicians should repeat BMD measurements of lumbar spine, femoral neck and hip </a:t>
              </a:r>
              <a:br>
                <a:rPr lang="en-GB" sz="1600" dirty="0"/>
              </a:br>
              <a:r>
                <a:rPr lang="en-GB" sz="1600" dirty="0"/>
                <a:t>1‒2 years after initiating </a:t>
              </a:r>
              <a:r>
                <a:rPr lang="en-GB" sz="1600" dirty="0" err="1"/>
                <a:t>TTh</a:t>
              </a:r>
              <a:r>
                <a:rPr lang="en-GB" sz="1600" dirty="0"/>
                <a:t> to determine response and whether additional therapy </a:t>
              </a:r>
              <a:br>
                <a:rPr lang="en-GB" sz="1600" dirty="0"/>
              </a:br>
              <a:r>
                <a:rPr lang="en-GB" sz="1600" dirty="0"/>
                <a:t>with an approved osteoporosis drug is needed</a:t>
              </a:r>
            </a:p>
          </p:txBody>
        </p:sp>
        <p:cxnSp>
          <p:nvCxnSpPr>
            <p:cNvPr id="21" name="Connector: Elbow 20">
              <a:extLst>
                <a:ext uri="{FF2B5EF4-FFF2-40B4-BE49-F238E27FC236}">
                  <a16:creationId xmlns:a16="http://schemas.microsoft.com/office/drawing/2014/main" id="{3DFDCD1C-5712-8F2B-1C87-29FF4F5B8DA8}"/>
                </a:ext>
              </a:extLst>
            </p:cNvPr>
            <p:cNvCxnSpPr>
              <a:cxnSpLocks/>
            </p:cNvCxnSpPr>
            <p:nvPr/>
          </p:nvCxnSpPr>
          <p:spPr>
            <a:xfrm rot="16200000" flipH="1">
              <a:off x="1429239" y="2514545"/>
              <a:ext cx="905065" cy="1040007"/>
            </a:xfrm>
            <a:prstGeom prst="bentConnector2">
              <a:avLst/>
            </a:prstGeom>
            <a:ln w="38100">
              <a:tailEnd type="diamond" w="lg" len="lg"/>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F7818A3-53C3-393D-439F-1B350FC2F11C}"/>
              </a:ext>
            </a:extLst>
          </p:cNvPr>
          <p:cNvGrpSpPr/>
          <p:nvPr/>
        </p:nvGrpSpPr>
        <p:grpSpPr>
          <a:xfrm>
            <a:off x="1361768" y="2582016"/>
            <a:ext cx="10191136" cy="2580405"/>
            <a:chOff x="1361768" y="2582016"/>
            <a:chExt cx="10191136" cy="2580405"/>
          </a:xfrm>
        </p:grpSpPr>
        <p:sp>
          <p:nvSpPr>
            <p:cNvPr id="7" name="Content Placeholder 2">
              <a:extLst>
                <a:ext uri="{FF2B5EF4-FFF2-40B4-BE49-F238E27FC236}">
                  <a16:creationId xmlns:a16="http://schemas.microsoft.com/office/drawing/2014/main" id="{EE1FB776-AFCD-0405-514E-7400426C3983}"/>
                </a:ext>
              </a:extLst>
            </p:cNvPr>
            <p:cNvSpPr txBox="1">
              <a:spLocks/>
            </p:cNvSpPr>
            <p:nvPr/>
          </p:nvSpPr>
          <p:spPr>
            <a:xfrm>
              <a:off x="2251588" y="4403239"/>
              <a:ext cx="9301316" cy="75918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tx1"/>
                  </a:solidFill>
                </a:rPr>
                <a:t>In hypogonadal men with osteoporosis at high risk of bone fracture who are receiving </a:t>
              </a:r>
              <a:r>
                <a:rPr lang="en-GB" sz="1600" b="1" dirty="0" err="1">
                  <a:solidFill>
                    <a:schemeClr val="tx1"/>
                  </a:solidFill>
                </a:rPr>
                <a:t>TTh</a:t>
              </a:r>
              <a:r>
                <a:rPr lang="en-GB" sz="1600" dirty="0"/>
                <a:t>, clinicians should treat osteoporosis with a pharmacologic agent that has been approved for the treatment of osteoporosis</a:t>
              </a:r>
            </a:p>
          </p:txBody>
        </p:sp>
        <p:cxnSp>
          <p:nvCxnSpPr>
            <p:cNvPr id="24" name="Connector: Elbow 23">
              <a:extLst>
                <a:ext uri="{FF2B5EF4-FFF2-40B4-BE49-F238E27FC236}">
                  <a16:creationId xmlns:a16="http://schemas.microsoft.com/office/drawing/2014/main" id="{B7ED658E-9700-6979-6A41-AE3B4EF43804}"/>
                </a:ext>
              </a:extLst>
            </p:cNvPr>
            <p:cNvCxnSpPr>
              <a:cxnSpLocks/>
            </p:cNvCxnSpPr>
            <p:nvPr/>
          </p:nvCxnSpPr>
          <p:spPr>
            <a:xfrm rot="16200000" flipH="1">
              <a:off x="903459" y="3040325"/>
              <a:ext cx="1956625" cy="1040007"/>
            </a:xfrm>
            <a:prstGeom prst="bentConnector2">
              <a:avLst/>
            </a:prstGeom>
            <a:ln w="38100">
              <a:tailEnd type="diamond" w="lg" len="lg"/>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9EAC06EB-EC9D-6095-AE30-5CC99182E410}"/>
              </a:ext>
            </a:extLst>
          </p:cNvPr>
          <p:cNvGrpSpPr/>
          <p:nvPr/>
        </p:nvGrpSpPr>
        <p:grpSpPr>
          <a:xfrm>
            <a:off x="1361768" y="2582016"/>
            <a:ext cx="10191136" cy="3409336"/>
            <a:chOff x="1361768" y="2582016"/>
            <a:chExt cx="10191136" cy="3409336"/>
          </a:xfrm>
        </p:grpSpPr>
        <p:sp>
          <p:nvSpPr>
            <p:cNvPr id="9" name="Content Placeholder 2">
              <a:extLst>
                <a:ext uri="{FF2B5EF4-FFF2-40B4-BE49-F238E27FC236}">
                  <a16:creationId xmlns:a16="http://schemas.microsoft.com/office/drawing/2014/main" id="{5079A45F-3C7D-FC50-EE5E-C401BC5B0B31}"/>
                </a:ext>
              </a:extLst>
            </p:cNvPr>
            <p:cNvSpPr txBox="1">
              <a:spLocks/>
            </p:cNvSpPr>
            <p:nvPr/>
          </p:nvSpPr>
          <p:spPr>
            <a:xfrm>
              <a:off x="2251588" y="5232170"/>
              <a:ext cx="9301316" cy="75918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Clinicians should not prescribe </a:t>
              </a:r>
              <a:r>
                <a:rPr lang="en-GB" sz="1600" dirty="0" err="1"/>
                <a:t>TTh</a:t>
              </a:r>
              <a:r>
                <a:rPr lang="en-GB" sz="1600" dirty="0"/>
                <a:t> for treating osteoporosis in </a:t>
              </a:r>
              <a:r>
                <a:rPr lang="en-GB" sz="1600" b="1" dirty="0">
                  <a:solidFill>
                    <a:schemeClr val="tx1"/>
                  </a:solidFill>
                </a:rPr>
                <a:t>men who have normal testosterone concentrations</a:t>
              </a:r>
              <a:r>
                <a:rPr lang="en-GB" sz="1600" dirty="0"/>
                <a:t> or </a:t>
              </a:r>
              <a:r>
                <a:rPr lang="en-GB" sz="1600" b="1" dirty="0">
                  <a:solidFill>
                    <a:schemeClr val="tx1"/>
                  </a:solidFill>
                </a:rPr>
                <a:t>as monotherapy to prevent bone fracture in men who are at high risk of bone fracture</a:t>
              </a:r>
              <a:r>
                <a:rPr lang="en-GB" sz="1600" dirty="0"/>
                <a:t>, regardless of testosterone concentrations</a:t>
              </a:r>
            </a:p>
          </p:txBody>
        </p:sp>
        <p:cxnSp>
          <p:nvCxnSpPr>
            <p:cNvPr id="27" name="Connector: Elbow 26">
              <a:extLst>
                <a:ext uri="{FF2B5EF4-FFF2-40B4-BE49-F238E27FC236}">
                  <a16:creationId xmlns:a16="http://schemas.microsoft.com/office/drawing/2014/main" id="{D1472E34-A7B6-8FB3-5087-30092A01250B}"/>
                </a:ext>
              </a:extLst>
            </p:cNvPr>
            <p:cNvCxnSpPr>
              <a:cxnSpLocks/>
            </p:cNvCxnSpPr>
            <p:nvPr/>
          </p:nvCxnSpPr>
          <p:spPr>
            <a:xfrm rot="16200000" flipH="1">
              <a:off x="488169" y="3455615"/>
              <a:ext cx="2787205" cy="1040007"/>
            </a:xfrm>
            <a:prstGeom prst="bentConnector2">
              <a:avLst/>
            </a:prstGeom>
            <a:ln w="38100">
              <a:tailEnd type="diamond" w="lg" len="lg"/>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A1C33FD5-B6D7-AE09-82CC-0C8016FE49DF}"/>
              </a:ext>
            </a:extLst>
          </p:cNvPr>
          <p:cNvGrpSpPr/>
          <p:nvPr/>
        </p:nvGrpSpPr>
        <p:grpSpPr>
          <a:xfrm>
            <a:off x="1361768" y="2582015"/>
            <a:ext cx="10191136" cy="700944"/>
            <a:chOff x="1514168" y="2734416"/>
            <a:chExt cx="10191136" cy="700944"/>
          </a:xfrm>
        </p:grpSpPr>
        <p:sp>
          <p:nvSpPr>
            <p:cNvPr id="30" name="Content Placeholder 2">
              <a:extLst>
                <a:ext uri="{FF2B5EF4-FFF2-40B4-BE49-F238E27FC236}">
                  <a16:creationId xmlns:a16="http://schemas.microsoft.com/office/drawing/2014/main" id="{867D5BF0-9722-D740-9859-F658A50A88A4}"/>
                </a:ext>
              </a:extLst>
            </p:cNvPr>
            <p:cNvSpPr txBox="1">
              <a:spLocks/>
            </p:cNvSpPr>
            <p:nvPr/>
          </p:nvSpPr>
          <p:spPr>
            <a:xfrm>
              <a:off x="2403988" y="2897777"/>
              <a:ext cx="9301316" cy="537583"/>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Measurement of serum testosterone concentrations is </a:t>
              </a:r>
              <a:r>
                <a:rPr lang="en-GB" sz="1600" b="1" dirty="0">
                  <a:solidFill>
                    <a:schemeClr val="tx1"/>
                  </a:solidFill>
                </a:rPr>
                <a:t>recommended in men </a:t>
              </a:r>
              <a:br>
                <a:rPr lang="en-GB" sz="1600" b="1" dirty="0">
                  <a:solidFill>
                    <a:schemeClr val="tx1"/>
                  </a:solidFill>
                </a:rPr>
              </a:br>
              <a:r>
                <a:rPr lang="en-GB" sz="1600" b="1" dirty="0">
                  <a:solidFill>
                    <a:schemeClr val="tx1"/>
                  </a:solidFill>
                </a:rPr>
                <a:t>with osteoporosis or low trauma fracture</a:t>
              </a:r>
            </a:p>
          </p:txBody>
        </p:sp>
        <p:cxnSp>
          <p:nvCxnSpPr>
            <p:cNvPr id="31" name="Connector: Elbow 30">
              <a:extLst>
                <a:ext uri="{FF2B5EF4-FFF2-40B4-BE49-F238E27FC236}">
                  <a16:creationId xmlns:a16="http://schemas.microsoft.com/office/drawing/2014/main" id="{6222C31C-D93D-77EE-03DC-C7647CF313D0}"/>
                </a:ext>
              </a:extLst>
            </p:cNvPr>
            <p:cNvCxnSpPr>
              <a:cxnSpLocks/>
            </p:cNvCxnSpPr>
            <p:nvPr/>
          </p:nvCxnSpPr>
          <p:spPr>
            <a:xfrm rot="16200000" flipH="1">
              <a:off x="1886439" y="2362145"/>
              <a:ext cx="295465" cy="1040007"/>
            </a:xfrm>
            <a:prstGeom prst="bentConnector2">
              <a:avLst/>
            </a:prstGeom>
            <a:ln w="38100">
              <a:tailEnd type="diamond"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580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7" presetClass="entr" presetSubtype="1"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ppt_x</p:attrName>
                                        </p:attrNameLst>
                                      </p:cBhvr>
                                      <p:tavLst>
                                        <p:tav tm="0">
                                          <p:val>
                                            <p:strVal val="#ppt_x"/>
                                          </p:val>
                                        </p:tav>
                                        <p:tav tm="100000">
                                          <p:val>
                                            <p:strVal val="#ppt_x"/>
                                          </p:val>
                                        </p:tav>
                                      </p:tavLst>
                                    </p:anim>
                                    <p:anim calcmode="lin" valueType="num">
                                      <p:cBhvr>
                                        <p:cTn id="14" dur="500" fill="hold"/>
                                        <p:tgtEl>
                                          <p:spTgt spid="32"/>
                                        </p:tgtEl>
                                        <p:attrNameLst>
                                          <p:attrName>ppt_y</p:attrName>
                                        </p:attrNameLst>
                                      </p:cBhvr>
                                      <p:tavLst>
                                        <p:tav tm="0">
                                          <p:val>
                                            <p:strVal val="#ppt_y-#ppt_h/2"/>
                                          </p:val>
                                        </p:tav>
                                        <p:tav tm="100000">
                                          <p:val>
                                            <p:strVal val="#ppt_y"/>
                                          </p:val>
                                        </p:tav>
                                      </p:tavLst>
                                    </p:anim>
                                    <p:anim calcmode="lin" valueType="num">
                                      <p:cBhvr>
                                        <p:cTn id="15" dur="500" fill="hold"/>
                                        <p:tgtEl>
                                          <p:spTgt spid="32"/>
                                        </p:tgtEl>
                                        <p:attrNameLst>
                                          <p:attrName>ppt_w</p:attrName>
                                        </p:attrNameLst>
                                      </p:cBhvr>
                                      <p:tavLst>
                                        <p:tav tm="0">
                                          <p:val>
                                            <p:strVal val="#ppt_w"/>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17" presetClass="entr" presetSubtype="1"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500" fill="hold"/>
                                        <p:tgtEl>
                                          <p:spTgt spid="35"/>
                                        </p:tgtEl>
                                        <p:attrNameLst>
                                          <p:attrName>ppt_x</p:attrName>
                                        </p:attrNameLst>
                                      </p:cBhvr>
                                      <p:tavLst>
                                        <p:tav tm="0">
                                          <p:val>
                                            <p:strVal val="#ppt_x"/>
                                          </p:val>
                                        </p:tav>
                                        <p:tav tm="100000">
                                          <p:val>
                                            <p:strVal val="#ppt_x"/>
                                          </p:val>
                                        </p:tav>
                                      </p:tavLst>
                                    </p:anim>
                                    <p:anim calcmode="lin" valueType="num">
                                      <p:cBhvr>
                                        <p:cTn id="21" dur="500" fill="hold"/>
                                        <p:tgtEl>
                                          <p:spTgt spid="35"/>
                                        </p:tgtEl>
                                        <p:attrNameLst>
                                          <p:attrName>ppt_y</p:attrName>
                                        </p:attrNameLst>
                                      </p:cBhvr>
                                      <p:tavLst>
                                        <p:tav tm="0">
                                          <p:val>
                                            <p:strVal val="#ppt_y-#ppt_h/2"/>
                                          </p:val>
                                        </p:tav>
                                        <p:tav tm="100000">
                                          <p:val>
                                            <p:strVal val="#ppt_y"/>
                                          </p:val>
                                        </p:tav>
                                      </p:tavLst>
                                    </p:anim>
                                    <p:anim calcmode="lin" valueType="num">
                                      <p:cBhvr>
                                        <p:cTn id="22" dur="500" fill="hold"/>
                                        <p:tgtEl>
                                          <p:spTgt spid="35"/>
                                        </p:tgtEl>
                                        <p:attrNameLst>
                                          <p:attrName>ppt_w</p:attrName>
                                        </p:attrNameLst>
                                      </p:cBhvr>
                                      <p:tavLst>
                                        <p:tav tm="0">
                                          <p:val>
                                            <p:strVal val="#ppt_w"/>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7" presetClass="entr" presetSubtype="1"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ppt_x</p:attrName>
                                        </p:attrNameLst>
                                      </p:cBhvr>
                                      <p:tavLst>
                                        <p:tav tm="0">
                                          <p:val>
                                            <p:strVal val="#ppt_x"/>
                                          </p:val>
                                        </p:tav>
                                        <p:tav tm="100000">
                                          <p:val>
                                            <p:strVal val="#ppt_x"/>
                                          </p:val>
                                        </p:tav>
                                      </p:tavLst>
                                    </p:anim>
                                    <p:anim calcmode="lin" valueType="num">
                                      <p:cBhvr>
                                        <p:cTn id="28" dur="500" fill="hold"/>
                                        <p:tgtEl>
                                          <p:spTgt spid="36"/>
                                        </p:tgtEl>
                                        <p:attrNameLst>
                                          <p:attrName>ppt_y</p:attrName>
                                        </p:attrNameLst>
                                      </p:cBhvr>
                                      <p:tavLst>
                                        <p:tav tm="0">
                                          <p:val>
                                            <p:strVal val="#ppt_y-#ppt_h/2"/>
                                          </p:val>
                                        </p:tav>
                                        <p:tav tm="100000">
                                          <p:val>
                                            <p:strVal val="#ppt_y"/>
                                          </p:val>
                                        </p:tav>
                                      </p:tavLst>
                                    </p:anim>
                                    <p:anim calcmode="lin" valueType="num">
                                      <p:cBhvr>
                                        <p:cTn id="29" dur="500" fill="hold"/>
                                        <p:tgtEl>
                                          <p:spTgt spid="36"/>
                                        </p:tgtEl>
                                        <p:attrNameLst>
                                          <p:attrName>ppt_w</p:attrName>
                                        </p:attrNameLst>
                                      </p:cBhvr>
                                      <p:tavLst>
                                        <p:tav tm="0">
                                          <p:val>
                                            <p:strVal val="#ppt_w"/>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childTnLst>
                                </p:cTn>
                              </p:par>
                            </p:childTnLst>
                          </p:cTn>
                        </p:par>
                        <p:par>
                          <p:cTn id="31" fill="hold">
                            <p:stCondLst>
                              <p:cond delay="2000"/>
                            </p:stCondLst>
                            <p:childTnLst>
                              <p:par>
                                <p:cTn id="32" presetID="17" presetClass="entr" presetSubtype="1"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ppt_x</p:attrName>
                                        </p:attrNameLst>
                                      </p:cBhvr>
                                      <p:tavLst>
                                        <p:tav tm="0">
                                          <p:val>
                                            <p:strVal val="#ppt_x"/>
                                          </p:val>
                                        </p:tav>
                                        <p:tav tm="100000">
                                          <p:val>
                                            <p:strVal val="#ppt_x"/>
                                          </p:val>
                                        </p:tav>
                                      </p:tavLst>
                                    </p:anim>
                                    <p:anim calcmode="lin" valueType="num">
                                      <p:cBhvr>
                                        <p:cTn id="35" dur="500" fill="hold"/>
                                        <p:tgtEl>
                                          <p:spTgt spid="37"/>
                                        </p:tgtEl>
                                        <p:attrNameLst>
                                          <p:attrName>ppt_y</p:attrName>
                                        </p:attrNameLst>
                                      </p:cBhvr>
                                      <p:tavLst>
                                        <p:tav tm="0">
                                          <p:val>
                                            <p:strVal val="#ppt_y-#ppt_h/2"/>
                                          </p:val>
                                        </p:tav>
                                        <p:tav tm="100000">
                                          <p:val>
                                            <p:strVal val="#ppt_y"/>
                                          </p:val>
                                        </p:tav>
                                      </p:tavLst>
                                    </p:anim>
                                    <p:anim calcmode="lin" valueType="num">
                                      <p:cBhvr>
                                        <p:cTn id="36" dur="500" fill="hold"/>
                                        <p:tgtEl>
                                          <p:spTgt spid="37"/>
                                        </p:tgtEl>
                                        <p:attrNameLst>
                                          <p:attrName>ppt_w</p:attrName>
                                        </p:attrNameLst>
                                      </p:cBhvr>
                                      <p:tavLst>
                                        <p:tav tm="0">
                                          <p:val>
                                            <p:strVal val="#ppt_w"/>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1"/>
            <a:ext cx="10652454" cy="639992"/>
          </a:xfrm>
        </p:spPr>
        <p:txBody>
          <a:bodyPr anchor="t">
            <a:normAutofit/>
          </a:bodyPr>
          <a:lstStyle/>
          <a:p>
            <a:r>
              <a:rPr lang="en-GB" dirty="0"/>
              <a:t>Summary</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568980"/>
            <a:ext cx="10087896" cy="784830"/>
          </a:xfrm>
          <a:prstGeom prst="rect">
            <a:avLst/>
          </a:prstGeom>
          <a:noFill/>
        </p:spPr>
        <p:txBody>
          <a:bodyPr wrap="square" rtlCol="0" anchor="b">
            <a:spAutoFit/>
          </a:bodyPr>
          <a:lstStyle/>
          <a:p>
            <a:r>
              <a:rPr lang="en-GB" sz="900" dirty="0">
                <a:solidFill>
                  <a:srgbClr val="005294"/>
                </a:solidFill>
              </a:rPr>
              <a:t>BMD, bone mineral density; T2DM, type 2 diabetes mellitus; </a:t>
            </a:r>
            <a:r>
              <a:rPr lang="en-GB" sz="900" dirty="0" err="1">
                <a:solidFill>
                  <a:srgbClr val="005294"/>
                </a:solidFill>
              </a:rPr>
              <a:t>TTh</a:t>
            </a:r>
            <a:r>
              <a:rPr lang="en-GB" sz="900" dirty="0">
                <a:solidFill>
                  <a:srgbClr val="005294"/>
                </a:solidFill>
              </a:rPr>
              <a:t>, testosterone therapy; </a:t>
            </a:r>
            <a:r>
              <a:rPr lang="en-GB" sz="900" dirty="0" err="1">
                <a:solidFill>
                  <a:srgbClr val="005294"/>
                </a:solidFill>
              </a:rPr>
              <a:t>vBMD</a:t>
            </a:r>
            <a:r>
              <a:rPr lang="en-GB" sz="900" dirty="0">
                <a:solidFill>
                  <a:srgbClr val="005294"/>
                </a:solidFill>
              </a:rPr>
              <a:t>, volumetric BMD.</a:t>
            </a:r>
          </a:p>
          <a:p>
            <a:r>
              <a:rPr lang="en-GB" sz="900" b="1" dirty="0">
                <a:solidFill>
                  <a:srgbClr val="005294"/>
                </a:solidFill>
              </a:rPr>
              <a:t>1. </a:t>
            </a:r>
            <a:r>
              <a:rPr lang="en-GB" sz="900" dirty="0">
                <a:solidFill>
                  <a:srgbClr val="005294"/>
                </a:solidFill>
              </a:rPr>
              <a:t>World Health Organization. Assessment of fracture risk and its application to screening for postmenopausal osteoporosis. Report of a WHO Study Group. World Health Organization Technical Report Series 1994;843:1–129</a:t>
            </a:r>
            <a:r>
              <a:rPr lang="sv-SE" sz="900" dirty="0">
                <a:solidFill>
                  <a:srgbClr val="005294"/>
                </a:solidFill>
              </a:rPr>
              <a:t>; </a:t>
            </a:r>
            <a:r>
              <a:rPr lang="sv-SE" sz="900" b="1" dirty="0">
                <a:solidFill>
                  <a:srgbClr val="005294"/>
                </a:solidFill>
              </a:rPr>
              <a:t>2. </a:t>
            </a:r>
            <a:r>
              <a:rPr lang="sv-SE" sz="900" dirty="0">
                <a:solidFill>
                  <a:srgbClr val="005294"/>
                </a:solidFill>
              </a:rPr>
              <a:t>Francis RM. </a:t>
            </a:r>
            <a:r>
              <a:rPr lang="sv-SE" sz="900" i="1" dirty="0">
                <a:solidFill>
                  <a:srgbClr val="005294"/>
                </a:solidFill>
              </a:rPr>
              <a:t>Clin Endocrinol </a:t>
            </a:r>
            <a:r>
              <a:rPr lang="sv-SE" sz="900" dirty="0">
                <a:solidFill>
                  <a:srgbClr val="005294"/>
                </a:solidFill>
              </a:rPr>
              <a:t>1999;50:411‒4; </a:t>
            </a:r>
            <a:r>
              <a:rPr lang="sv-SE" sz="900" b="1" dirty="0">
                <a:solidFill>
                  <a:srgbClr val="005294"/>
                </a:solidFill>
              </a:rPr>
              <a:t>3. </a:t>
            </a:r>
            <a:r>
              <a:rPr lang="sv-SE" sz="900" dirty="0">
                <a:solidFill>
                  <a:srgbClr val="005294"/>
                </a:solidFill>
              </a:rPr>
              <a:t>Shigehara K </a:t>
            </a:r>
            <a:r>
              <a:rPr lang="sv-SE" sz="900" i="1" dirty="0">
                <a:solidFill>
                  <a:srgbClr val="005294"/>
                </a:solidFill>
              </a:rPr>
              <a:t>et al. J Clin Med </a:t>
            </a:r>
            <a:r>
              <a:rPr lang="sv-SE" sz="900" dirty="0">
                <a:solidFill>
                  <a:srgbClr val="005294"/>
                </a:solidFill>
              </a:rPr>
              <a:t>2021;10:530; </a:t>
            </a:r>
            <a:r>
              <a:rPr lang="sv-SE" sz="900" b="1" dirty="0">
                <a:solidFill>
                  <a:srgbClr val="005294"/>
                </a:solidFill>
              </a:rPr>
              <a:t>4. </a:t>
            </a:r>
            <a:r>
              <a:rPr lang="sv-SE" sz="900" dirty="0">
                <a:solidFill>
                  <a:srgbClr val="005294"/>
                </a:solidFill>
              </a:rPr>
              <a:t>Golds G </a:t>
            </a:r>
            <a:r>
              <a:rPr lang="sv-SE" sz="900" i="1" dirty="0">
                <a:solidFill>
                  <a:srgbClr val="005294"/>
                </a:solidFill>
              </a:rPr>
              <a:t>et al. Int J Endocrinol </a:t>
            </a:r>
            <a:r>
              <a:rPr lang="sv-SE" sz="900" dirty="0">
                <a:solidFill>
                  <a:srgbClr val="005294"/>
                </a:solidFill>
              </a:rPr>
              <a:t>2017;2017:4602129; </a:t>
            </a:r>
            <a:r>
              <a:rPr lang="sv-SE" sz="900" b="1" dirty="0">
                <a:solidFill>
                  <a:srgbClr val="005294"/>
                </a:solidFill>
              </a:rPr>
              <a:t>5. </a:t>
            </a:r>
            <a:r>
              <a:rPr lang="sv-SE" sz="900" dirty="0">
                <a:solidFill>
                  <a:srgbClr val="005294"/>
                </a:solidFill>
              </a:rPr>
              <a:t>Mellström D </a:t>
            </a:r>
            <a:r>
              <a:rPr lang="sv-SE" sz="900" i="1" dirty="0">
                <a:solidFill>
                  <a:srgbClr val="005294"/>
                </a:solidFill>
              </a:rPr>
              <a:t>et al. J Bone Miner Res </a:t>
            </a:r>
            <a:r>
              <a:rPr lang="sv-SE" sz="900" dirty="0">
                <a:solidFill>
                  <a:srgbClr val="005294"/>
                </a:solidFill>
              </a:rPr>
              <a:t>2006;21:529–35; </a:t>
            </a:r>
            <a:r>
              <a:rPr lang="sv-SE" sz="900" b="1" dirty="0">
                <a:solidFill>
                  <a:srgbClr val="005294"/>
                </a:solidFill>
              </a:rPr>
              <a:t>6. </a:t>
            </a:r>
            <a:r>
              <a:rPr lang="da-DK" sz="900" dirty="0">
                <a:solidFill>
                  <a:srgbClr val="005294"/>
                </a:solidFill>
              </a:rPr>
              <a:t>Snyder PJ </a:t>
            </a:r>
            <a:r>
              <a:rPr lang="da-DK" sz="900" i="1" dirty="0">
                <a:solidFill>
                  <a:srgbClr val="005294"/>
                </a:solidFill>
              </a:rPr>
              <a:t>et al. JAMA Intern Med </a:t>
            </a:r>
            <a:r>
              <a:rPr lang="da-DK" sz="900" dirty="0">
                <a:solidFill>
                  <a:srgbClr val="005294"/>
                </a:solidFill>
              </a:rPr>
              <a:t>2017;177:471–9; </a:t>
            </a:r>
            <a:r>
              <a:rPr lang="da-DK" sz="900" b="1" dirty="0">
                <a:solidFill>
                  <a:srgbClr val="005294"/>
                </a:solidFill>
              </a:rPr>
              <a:t>7. </a:t>
            </a:r>
            <a:r>
              <a:rPr lang="it-IT" sz="900" dirty="0">
                <a:solidFill>
                  <a:srgbClr val="005294"/>
                </a:solidFill>
              </a:rPr>
              <a:t>Ng Tang Fui M </a:t>
            </a:r>
            <a:r>
              <a:rPr lang="it-IT" sz="900" i="1" dirty="0">
                <a:solidFill>
                  <a:srgbClr val="005294"/>
                </a:solidFill>
              </a:rPr>
              <a:t>et al. J Clin Endocrinol Metab </a:t>
            </a:r>
            <a:r>
              <a:rPr lang="it-IT" sz="900" dirty="0">
                <a:solidFill>
                  <a:srgbClr val="005294"/>
                </a:solidFill>
              </a:rPr>
              <a:t>2021;106:e3143‒e3158; </a:t>
            </a:r>
            <a:r>
              <a:rPr lang="it-IT" sz="900" b="1" dirty="0">
                <a:solidFill>
                  <a:srgbClr val="005294"/>
                </a:solidFill>
              </a:rPr>
              <a:t>8. </a:t>
            </a:r>
            <a:r>
              <a:rPr lang="nl-NL" sz="900" dirty="0">
                <a:solidFill>
                  <a:srgbClr val="005294"/>
                </a:solidFill>
              </a:rPr>
              <a:t>Bhasin S </a:t>
            </a:r>
            <a:r>
              <a:rPr lang="nl-NL" sz="900" i="1" dirty="0">
                <a:solidFill>
                  <a:srgbClr val="005294"/>
                </a:solidFill>
              </a:rPr>
              <a:t>et al. J Clin Endocrinol Metab </a:t>
            </a:r>
            <a:r>
              <a:rPr lang="nl-NL" sz="900" dirty="0">
                <a:solidFill>
                  <a:srgbClr val="005294"/>
                </a:solidFill>
              </a:rPr>
              <a:t>2018;103:1–30.</a:t>
            </a:r>
            <a:endParaRPr lang="da-DK" sz="900" dirty="0">
              <a:solidFill>
                <a:srgbClr val="005294"/>
              </a:solidFill>
            </a:endParaRPr>
          </a:p>
        </p:txBody>
      </p:sp>
      <p:sp>
        <p:nvSpPr>
          <p:cNvPr id="9" name="Content Placeholder 2">
            <a:extLst>
              <a:ext uri="{FF2B5EF4-FFF2-40B4-BE49-F238E27FC236}">
                <a16:creationId xmlns:a16="http://schemas.microsoft.com/office/drawing/2014/main" id="{FD2C92CD-AE4E-09A7-7524-1A56B48AD9E7}"/>
              </a:ext>
            </a:extLst>
          </p:cNvPr>
          <p:cNvSpPr>
            <a:spLocks noGrp="1"/>
          </p:cNvSpPr>
          <p:nvPr>
            <p:ph idx="1"/>
          </p:nvPr>
        </p:nvSpPr>
        <p:spPr>
          <a:xfrm>
            <a:off x="688767" y="1360561"/>
            <a:ext cx="10899511" cy="1032598"/>
          </a:xfrm>
        </p:spPr>
        <p:txBody>
          <a:bodyPr>
            <a:noAutofit/>
          </a:bodyPr>
          <a:lstStyle/>
          <a:p>
            <a:pPr>
              <a:buClr>
                <a:srgbClr val="006EAB"/>
              </a:buClr>
              <a:defRPr/>
            </a:pPr>
            <a:r>
              <a:rPr lang="en-GB" sz="1550" dirty="0">
                <a:solidFill>
                  <a:srgbClr val="E7E6E6">
                    <a:lumMod val="25000"/>
                  </a:srgbClr>
                </a:solidFill>
              </a:rPr>
              <a:t>Osteoporosis is a condition characterised by low bone mass and microarchitectural bone deterioration that leads to bone fragility and fracture susceptibility</a:t>
            </a:r>
            <a:r>
              <a:rPr lang="en-GB" sz="1550" baseline="30000" dirty="0">
                <a:solidFill>
                  <a:srgbClr val="E7E6E6">
                    <a:lumMod val="25000"/>
                  </a:srgbClr>
                </a:solidFill>
              </a:rPr>
              <a:t>1</a:t>
            </a:r>
          </a:p>
          <a:p>
            <a:pPr>
              <a:buClr>
                <a:srgbClr val="006EAB"/>
              </a:buClr>
              <a:defRPr/>
            </a:pPr>
            <a:r>
              <a:rPr lang="en-GB" sz="1550" dirty="0">
                <a:solidFill>
                  <a:srgbClr val="E7E6E6">
                    <a:lumMod val="25000"/>
                  </a:srgbClr>
                </a:solidFill>
              </a:rPr>
              <a:t>In men, osteoporosis is associated with a significant morbidity and mortality burden, which may be </a:t>
            </a:r>
            <a:br>
              <a:rPr lang="en-GB" sz="1550" dirty="0">
                <a:solidFill>
                  <a:srgbClr val="E7E6E6">
                    <a:lumMod val="25000"/>
                  </a:srgbClr>
                </a:solidFill>
              </a:rPr>
            </a:br>
            <a:r>
              <a:rPr lang="en-GB" sz="1550" dirty="0">
                <a:solidFill>
                  <a:srgbClr val="E7E6E6">
                    <a:lumMod val="25000"/>
                  </a:srgbClr>
                </a:solidFill>
              </a:rPr>
              <a:t>higher than that in women; furthermore, men are less likely to receive treatment for fragility fractures </a:t>
            </a:r>
            <a:br>
              <a:rPr lang="en-GB" sz="1550" dirty="0">
                <a:solidFill>
                  <a:srgbClr val="E7E6E6">
                    <a:lumMod val="25000"/>
                  </a:srgbClr>
                </a:solidFill>
              </a:rPr>
            </a:br>
            <a:r>
              <a:rPr lang="en-GB" sz="1550" dirty="0">
                <a:solidFill>
                  <a:srgbClr val="E7E6E6">
                    <a:lumMod val="25000"/>
                  </a:srgbClr>
                </a:solidFill>
              </a:rPr>
              <a:t>than women</a:t>
            </a:r>
            <a:r>
              <a:rPr lang="en-GB" sz="1550" baseline="30000" dirty="0">
                <a:solidFill>
                  <a:srgbClr val="E7E6E6">
                    <a:lumMod val="25000"/>
                  </a:srgbClr>
                </a:solidFill>
              </a:rPr>
              <a:t>2</a:t>
            </a:r>
            <a:r>
              <a:rPr lang="en-GB" sz="1550" baseline="30000" dirty="0">
                <a:solidFill>
                  <a:srgbClr val="E7E6E6">
                    <a:lumMod val="25000"/>
                  </a:srgbClr>
                </a:solidFill>
                <a:cs typeface="Arial" panose="020B0604020202020204" pitchFamily="34" charset="0"/>
              </a:rPr>
              <a:t>‒</a:t>
            </a:r>
            <a:r>
              <a:rPr lang="en-GB" sz="1550" baseline="30000" dirty="0">
                <a:solidFill>
                  <a:srgbClr val="E7E6E6">
                    <a:lumMod val="25000"/>
                  </a:srgbClr>
                </a:solidFill>
              </a:rPr>
              <a:t>4</a:t>
            </a:r>
          </a:p>
          <a:p>
            <a:pPr>
              <a:buClr>
                <a:srgbClr val="006EAB"/>
              </a:buClr>
              <a:defRPr/>
            </a:pPr>
            <a:r>
              <a:rPr lang="en-GB" sz="1550" dirty="0">
                <a:solidFill>
                  <a:srgbClr val="E7E6E6">
                    <a:lumMod val="25000"/>
                  </a:srgbClr>
                </a:solidFill>
              </a:rPr>
              <a:t>Testosterone plays a key role in maintaining BMD in men and testosterone deficiency is associated with decreased BMD</a:t>
            </a:r>
            <a:r>
              <a:rPr lang="en-GB" sz="1550" baseline="30000" dirty="0">
                <a:solidFill>
                  <a:srgbClr val="E7E6E6">
                    <a:lumMod val="25000"/>
                  </a:srgbClr>
                </a:solidFill>
              </a:rPr>
              <a:t>2,3</a:t>
            </a:r>
            <a:endParaRPr lang="en-GB" sz="1550" dirty="0">
              <a:solidFill>
                <a:srgbClr val="E7E6E6">
                  <a:lumMod val="25000"/>
                </a:srgbClr>
              </a:solidFill>
            </a:endParaRPr>
          </a:p>
          <a:p>
            <a:pPr>
              <a:buClr>
                <a:srgbClr val="006EAB"/>
              </a:buClr>
              <a:defRPr/>
            </a:pPr>
            <a:r>
              <a:rPr lang="en-GB" sz="1550" dirty="0">
                <a:solidFill>
                  <a:srgbClr val="E7E6E6">
                    <a:lumMod val="25000"/>
                  </a:srgbClr>
                </a:solidFill>
              </a:rPr>
              <a:t>Free testosterone concentration is an independent predictor of BMD and fractures in elderly men</a:t>
            </a:r>
            <a:r>
              <a:rPr lang="en-GB" sz="1550" baseline="30000" dirty="0">
                <a:solidFill>
                  <a:srgbClr val="E7E6E6">
                    <a:lumMod val="25000"/>
                  </a:srgbClr>
                </a:solidFill>
              </a:rPr>
              <a:t>5</a:t>
            </a:r>
          </a:p>
          <a:p>
            <a:pPr>
              <a:buClr>
                <a:srgbClr val="006EAB"/>
              </a:buClr>
              <a:defRPr/>
            </a:pPr>
            <a:r>
              <a:rPr lang="en-GB" sz="1550" dirty="0">
                <a:solidFill>
                  <a:srgbClr val="E7E6E6">
                    <a:lumMod val="25000"/>
                  </a:srgbClr>
                </a:solidFill>
              </a:rPr>
              <a:t>In the T Trials Bone Trial, </a:t>
            </a:r>
            <a:r>
              <a:rPr lang="en-GB" sz="1550" dirty="0" err="1">
                <a:solidFill>
                  <a:srgbClr val="E7E6E6">
                    <a:lumMod val="25000"/>
                  </a:srgbClr>
                </a:solidFill>
              </a:rPr>
              <a:t>TTh</a:t>
            </a:r>
            <a:r>
              <a:rPr lang="en-GB" sz="1550" dirty="0">
                <a:solidFill>
                  <a:srgbClr val="E7E6E6">
                    <a:lumMod val="25000"/>
                  </a:srgbClr>
                </a:solidFill>
              </a:rPr>
              <a:t> significantly increased </a:t>
            </a:r>
            <a:r>
              <a:rPr lang="en-GB" sz="1550" dirty="0" err="1">
                <a:solidFill>
                  <a:srgbClr val="E7E6E6">
                    <a:lumMod val="25000"/>
                  </a:srgbClr>
                </a:solidFill>
              </a:rPr>
              <a:t>vBMD</a:t>
            </a:r>
            <a:r>
              <a:rPr lang="en-GB" sz="1550" dirty="0">
                <a:solidFill>
                  <a:srgbClr val="E7E6E6">
                    <a:lumMod val="25000"/>
                  </a:srgbClr>
                </a:solidFill>
              </a:rPr>
              <a:t> and estimated bone strength </a:t>
            </a:r>
            <a:r>
              <a:rPr lang="en-GB" sz="1550" i="1" dirty="0">
                <a:solidFill>
                  <a:srgbClr val="E7E6E6">
                    <a:lumMod val="25000"/>
                  </a:srgbClr>
                </a:solidFill>
              </a:rPr>
              <a:t>vs</a:t>
            </a:r>
            <a:r>
              <a:rPr lang="en-GB" sz="1550" dirty="0">
                <a:solidFill>
                  <a:srgbClr val="E7E6E6">
                    <a:lumMod val="25000"/>
                  </a:srgbClr>
                </a:solidFill>
              </a:rPr>
              <a:t> placebo </a:t>
            </a:r>
            <a:br>
              <a:rPr lang="en-GB" sz="1550" dirty="0">
                <a:solidFill>
                  <a:srgbClr val="E7E6E6">
                    <a:lumMod val="25000"/>
                  </a:srgbClr>
                </a:solidFill>
              </a:rPr>
            </a:br>
            <a:r>
              <a:rPr lang="en-GB" sz="1550" dirty="0">
                <a:solidFill>
                  <a:srgbClr val="E7E6E6">
                    <a:lumMod val="25000"/>
                  </a:srgbClr>
                </a:solidFill>
              </a:rPr>
              <a:t>at 1 year in older men with low testosterone, with the most notable effects in trabecular bone and the spine, but also in peripheral bone and the hip</a:t>
            </a:r>
            <a:r>
              <a:rPr lang="en-GB" sz="1550" baseline="30000" dirty="0">
                <a:solidFill>
                  <a:srgbClr val="E7E6E6">
                    <a:lumMod val="25000"/>
                  </a:srgbClr>
                </a:solidFill>
              </a:rPr>
              <a:t>6</a:t>
            </a:r>
          </a:p>
          <a:p>
            <a:pPr>
              <a:buClr>
                <a:srgbClr val="006EAB"/>
              </a:buClr>
              <a:defRPr/>
            </a:pPr>
            <a:r>
              <a:rPr lang="en-GB" sz="1550" dirty="0">
                <a:solidFill>
                  <a:srgbClr val="E7E6E6">
                    <a:lumMod val="25000"/>
                  </a:srgbClr>
                </a:solidFill>
              </a:rPr>
              <a:t>In the T4 Bone Trial, </a:t>
            </a:r>
            <a:r>
              <a:rPr lang="en-GB" sz="1550" dirty="0" err="1">
                <a:solidFill>
                  <a:srgbClr val="E7E6E6">
                    <a:lumMod val="25000"/>
                  </a:srgbClr>
                </a:solidFill>
              </a:rPr>
              <a:t>TTh</a:t>
            </a:r>
            <a:r>
              <a:rPr lang="en-GB" sz="1550" dirty="0">
                <a:solidFill>
                  <a:srgbClr val="E7E6E6">
                    <a:lumMod val="25000"/>
                  </a:srgbClr>
                </a:solidFill>
              </a:rPr>
              <a:t> significantly increased tibial cortical </a:t>
            </a:r>
            <a:r>
              <a:rPr lang="en-GB" sz="1550" dirty="0" err="1">
                <a:solidFill>
                  <a:srgbClr val="E7E6E6">
                    <a:lumMod val="25000"/>
                  </a:srgbClr>
                </a:solidFill>
              </a:rPr>
              <a:t>vBMD</a:t>
            </a:r>
            <a:r>
              <a:rPr lang="en-GB" sz="1550" dirty="0">
                <a:solidFill>
                  <a:srgbClr val="E7E6E6">
                    <a:lumMod val="25000"/>
                  </a:srgbClr>
                </a:solidFill>
              </a:rPr>
              <a:t> versus placebo at 2 years in men aged ≥50 years with low testosterone at risk of/with newly diagnosed T2DM; </a:t>
            </a:r>
            <a:r>
              <a:rPr lang="en-GB" sz="1550" dirty="0" err="1">
                <a:solidFill>
                  <a:srgbClr val="E7E6E6">
                    <a:lumMod val="25000"/>
                  </a:srgbClr>
                </a:solidFill>
              </a:rPr>
              <a:t>TTh</a:t>
            </a:r>
            <a:r>
              <a:rPr lang="en-GB" sz="1550" dirty="0">
                <a:solidFill>
                  <a:srgbClr val="E7E6E6">
                    <a:lumMod val="25000"/>
                  </a:srgbClr>
                </a:solidFill>
              </a:rPr>
              <a:t> also significantly increased radial cortical </a:t>
            </a:r>
            <a:r>
              <a:rPr lang="en-GB" sz="1550" dirty="0" err="1">
                <a:solidFill>
                  <a:srgbClr val="E7E6E6">
                    <a:lumMod val="25000"/>
                  </a:srgbClr>
                </a:solidFill>
              </a:rPr>
              <a:t>vBMD</a:t>
            </a:r>
            <a:r>
              <a:rPr lang="en-GB" sz="1550" dirty="0">
                <a:solidFill>
                  <a:srgbClr val="E7E6E6">
                    <a:lumMod val="25000"/>
                  </a:srgbClr>
                </a:solidFill>
              </a:rPr>
              <a:t>, total tibial </a:t>
            </a:r>
            <a:r>
              <a:rPr lang="en-GB" sz="1550" dirty="0" err="1">
                <a:solidFill>
                  <a:srgbClr val="E7E6E6">
                    <a:lumMod val="25000"/>
                  </a:srgbClr>
                </a:solidFill>
              </a:rPr>
              <a:t>vBMD</a:t>
            </a:r>
            <a:r>
              <a:rPr lang="en-GB" sz="1550" dirty="0">
                <a:solidFill>
                  <a:srgbClr val="E7E6E6">
                    <a:lumMod val="25000"/>
                  </a:srgbClr>
                </a:solidFill>
              </a:rPr>
              <a:t> and total radial </a:t>
            </a:r>
            <a:r>
              <a:rPr lang="en-GB" sz="1550" dirty="0" err="1">
                <a:solidFill>
                  <a:srgbClr val="E7E6E6">
                    <a:lumMod val="25000"/>
                  </a:srgbClr>
                </a:solidFill>
              </a:rPr>
              <a:t>vBMD</a:t>
            </a:r>
            <a:r>
              <a:rPr lang="en-GB" sz="1550" dirty="0">
                <a:solidFill>
                  <a:srgbClr val="E7E6E6">
                    <a:lumMod val="25000"/>
                  </a:srgbClr>
                </a:solidFill>
              </a:rPr>
              <a:t>, as well as cortical area and thickness</a:t>
            </a:r>
            <a:r>
              <a:rPr lang="en-GB" sz="1550" baseline="30000" dirty="0">
                <a:solidFill>
                  <a:srgbClr val="E7E6E6">
                    <a:lumMod val="25000"/>
                  </a:srgbClr>
                </a:solidFill>
              </a:rPr>
              <a:t>7</a:t>
            </a:r>
          </a:p>
          <a:p>
            <a:pPr>
              <a:buClr>
                <a:srgbClr val="006EAB"/>
              </a:buClr>
              <a:defRPr/>
            </a:pPr>
            <a:r>
              <a:rPr lang="en-GB" sz="1550" dirty="0">
                <a:solidFill>
                  <a:srgbClr val="E7E6E6">
                    <a:lumMod val="25000"/>
                  </a:srgbClr>
                </a:solidFill>
              </a:rPr>
              <a:t>The Endocrine Society 2018 Clinical Practice Guideline provides recommendations for the management </a:t>
            </a:r>
            <a:br>
              <a:rPr lang="en-GB" sz="1550" dirty="0">
                <a:solidFill>
                  <a:srgbClr val="E7E6E6">
                    <a:lumMod val="25000"/>
                  </a:srgbClr>
                </a:solidFill>
              </a:rPr>
            </a:br>
            <a:r>
              <a:rPr lang="en-GB" sz="1550" dirty="0">
                <a:solidFill>
                  <a:srgbClr val="E7E6E6">
                    <a:lumMod val="25000"/>
                  </a:srgbClr>
                </a:solidFill>
              </a:rPr>
              <a:t>of hypogonadal men with osteoporosis who are receiving TTh</a:t>
            </a:r>
            <a:r>
              <a:rPr lang="en-GB" sz="1550" baseline="30000" dirty="0">
                <a:solidFill>
                  <a:srgbClr val="E7E6E6">
                    <a:lumMod val="25000"/>
                  </a:srgbClr>
                </a:solidFill>
              </a:rPr>
              <a:t>8</a:t>
            </a:r>
          </a:p>
          <a:p>
            <a:pPr>
              <a:buClr>
                <a:srgbClr val="006EAB"/>
              </a:buClr>
              <a:defRPr/>
            </a:pPr>
            <a:endParaRPr lang="en-GB" sz="1600" baseline="30000" dirty="0">
              <a:solidFill>
                <a:srgbClr val="E7E6E6">
                  <a:lumMod val="25000"/>
                </a:srgbClr>
              </a:solidFill>
            </a:endParaRPr>
          </a:p>
          <a:p>
            <a:pPr>
              <a:buClr>
                <a:srgbClr val="006EAB"/>
              </a:buClr>
              <a:defRPr/>
            </a:pPr>
            <a:endParaRPr lang="en-US" sz="1600" dirty="0">
              <a:solidFill>
                <a:srgbClr val="E7E6E6">
                  <a:lumMod val="25000"/>
                </a:srgbClr>
              </a:solidFill>
            </a:endParaRPr>
          </a:p>
        </p:txBody>
      </p:sp>
    </p:spTree>
    <p:extLst>
      <p:ext uri="{BB962C8B-B14F-4D97-AF65-F5344CB8AC3E}">
        <p14:creationId xmlns:p14="http://schemas.microsoft.com/office/powerpoint/2010/main" val="3191748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EE8AEF6-150A-1941-356E-A4A898DC90DB}"/>
              </a:ext>
            </a:extLst>
          </p:cNvPr>
          <p:cNvSpPr/>
          <p:nvPr/>
        </p:nvSpPr>
        <p:spPr>
          <a:xfrm>
            <a:off x="806245" y="1300038"/>
            <a:ext cx="9871587" cy="1556312"/>
          </a:xfrm>
          <a:prstGeom prst="roundRect">
            <a:avLst/>
          </a:prstGeom>
          <a:solidFill>
            <a:srgbClr val="00A8E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1"/>
            <a:ext cx="10652454" cy="639992"/>
          </a:xfrm>
        </p:spPr>
        <p:txBody>
          <a:bodyPr anchor="t">
            <a:normAutofit/>
          </a:bodyPr>
          <a:lstStyle/>
          <a:p>
            <a:r>
              <a:rPr lang="en-GB" dirty="0"/>
              <a:t>Introduction</a:t>
            </a:r>
          </a:p>
        </p:txBody>
      </p:sp>
      <p:sp>
        <p:nvSpPr>
          <p:cNvPr id="3" name="Content Placeholder 2">
            <a:extLst>
              <a:ext uri="{FF2B5EF4-FFF2-40B4-BE49-F238E27FC236}">
                <a16:creationId xmlns:a16="http://schemas.microsoft.com/office/drawing/2014/main" id="{359D0397-A1B9-8868-47AF-6ADB56383BD3}"/>
              </a:ext>
            </a:extLst>
          </p:cNvPr>
          <p:cNvSpPr>
            <a:spLocks noGrp="1"/>
          </p:cNvSpPr>
          <p:nvPr>
            <p:ph idx="1"/>
          </p:nvPr>
        </p:nvSpPr>
        <p:spPr>
          <a:xfrm>
            <a:off x="688767" y="3001022"/>
            <a:ext cx="10844472" cy="2667127"/>
          </a:xfrm>
        </p:spPr>
        <p:txBody>
          <a:bodyPr>
            <a:noAutofit/>
          </a:bodyPr>
          <a:lstStyle/>
          <a:p>
            <a:r>
              <a:rPr lang="en-GB" sz="1800" dirty="0"/>
              <a:t>Bone is lost with advancing age in men, leading to an </a:t>
            </a:r>
            <a:r>
              <a:rPr lang="en-GB" sz="1800" b="1" dirty="0">
                <a:solidFill>
                  <a:schemeClr val="tx1"/>
                </a:solidFill>
              </a:rPr>
              <a:t>increased risk of fractures</a:t>
            </a:r>
            <a:r>
              <a:rPr lang="en-GB" sz="1800" dirty="0"/>
              <a:t>, </a:t>
            </a:r>
            <a:br>
              <a:rPr lang="en-GB" sz="1800" dirty="0"/>
            </a:br>
            <a:r>
              <a:rPr lang="en-GB" sz="1800" dirty="0"/>
              <a:t>even with minimal trauma</a:t>
            </a:r>
            <a:r>
              <a:rPr lang="en-GB" sz="1800" baseline="30000" dirty="0"/>
              <a:t>2</a:t>
            </a:r>
            <a:endParaRPr lang="en-GB" sz="1800" dirty="0"/>
          </a:p>
          <a:p>
            <a:r>
              <a:rPr lang="en-GB" sz="1800" dirty="0"/>
              <a:t>Osteoporosis often causes compression spine fractures and femoral neck fractures </a:t>
            </a:r>
            <a:br>
              <a:rPr lang="en-GB" sz="1800" dirty="0"/>
            </a:br>
            <a:r>
              <a:rPr lang="en-GB" sz="1800" dirty="0"/>
              <a:t>in elderly men, resulting in significant morbidity and mortality, and a substantial health </a:t>
            </a:r>
            <a:br>
              <a:rPr lang="en-GB" sz="1800" dirty="0"/>
            </a:br>
            <a:r>
              <a:rPr lang="en-GB" sz="1800" dirty="0"/>
              <a:t>and social care burden</a:t>
            </a:r>
            <a:r>
              <a:rPr lang="en-GB" sz="1800" baseline="30000" dirty="0"/>
              <a:t>2,3</a:t>
            </a:r>
            <a:endParaRPr lang="en-GB" sz="1800" dirty="0"/>
          </a:p>
          <a:p>
            <a:r>
              <a:rPr lang="en-GB" sz="1800" dirty="0"/>
              <a:t>With an increasingly ageing population, </a:t>
            </a:r>
            <a:r>
              <a:rPr lang="en-GB" sz="1800" b="1" dirty="0">
                <a:solidFill>
                  <a:schemeClr val="tx1"/>
                </a:solidFill>
              </a:rPr>
              <a:t>osteoporosis in men</a:t>
            </a:r>
            <a:r>
              <a:rPr lang="en-GB" sz="1800" dirty="0"/>
              <a:t> is becoming widely recognised </a:t>
            </a:r>
            <a:br>
              <a:rPr lang="en-GB" sz="1800" dirty="0"/>
            </a:br>
            <a:r>
              <a:rPr lang="en-GB" sz="1800" dirty="0"/>
              <a:t>as an important public health issue</a:t>
            </a:r>
            <a:r>
              <a:rPr lang="en-GB" sz="1800" baseline="30000" dirty="0"/>
              <a:t>4</a:t>
            </a:r>
          </a:p>
          <a:p>
            <a:r>
              <a:rPr lang="en-GB" sz="1800" dirty="0"/>
              <a:t>The pathogenesis of osteoporosis in men is multifactorial; however, </a:t>
            </a:r>
            <a:r>
              <a:rPr lang="en-GB" sz="1800" b="1" dirty="0">
                <a:solidFill>
                  <a:schemeClr val="tx1"/>
                </a:solidFill>
              </a:rPr>
              <a:t>testosterone is known </a:t>
            </a:r>
            <a:br>
              <a:rPr lang="en-GB" sz="1800" b="1" dirty="0">
                <a:solidFill>
                  <a:schemeClr val="tx1"/>
                </a:solidFill>
              </a:rPr>
            </a:br>
            <a:r>
              <a:rPr lang="en-GB" sz="1800" b="1" dirty="0">
                <a:solidFill>
                  <a:schemeClr val="tx1"/>
                </a:solidFill>
              </a:rPr>
              <a:t>to play a key role in maintaining BMD in men</a:t>
            </a:r>
            <a:r>
              <a:rPr lang="en-GB" sz="1800" baseline="30000" dirty="0"/>
              <a:t>2,3</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707479"/>
            <a:ext cx="10087896" cy="646331"/>
          </a:xfrm>
          <a:prstGeom prst="rect">
            <a:avLst/>
          </a:prstGeom>
          <a:noFill/>
        </p:spPr>
        <p:txBody>
          <a:bodyPr wrap="square" rtlCol="0" anchor="b">
            <a:spAutoFit/>
          </a:bodyPr>
          <a:lstStyle/>
          <a:p>
            <a:r>
              <a:rPr lang="sv-SE" sz="900" dirty="0">
                <a:solidFill>
                  <a:srgbClr val="005294"/>
                </a:solidFill>
              </a:rPr>
              <a:t>BMD, bone mineral density; WHO, World Health Organization.</a:t>
            </a:r>
          </a:p>
          <a:p>
            <a:r>
              <a:rPr lang="sv-SE" sz="900" b="1" dirty="0">
                <a:solidFill>
                  <a:srgbClr val="005294"/>
                </a:solidFill>
              </a:rPr>
              <a:t>1.</a:t>
            </a:r>
            <a:r>
              <a:rPr lang="sv-SE" sz="900" dirty="0">
                <a:solidFill>
                  <a:srgbClr val="005294"/>
                </a:solidFill>
              </a:rPr>
              <a:t> </a:t>
            </a:r>
            <a:r>
              <a:rPr lang="en-GB" sz="900" dirty="0">
                <a:solidFill>
                  <a:srgbClr val="005294"/>
                </a:solidFill>
              </a:rPr>
              <a:t>World Health Organization. Assessment of fracture risk and its application to screening for postmenopausal osteoporosis. Report of a WHO Study Group. World Health Organization Technical Report Series 1994;843:1–129</a:t>
            </a:r>
            <a:r>
              <a:rPr lang="sv-SE" sz="900" dirty="0">
                <a:solidFill>
                  <a:srgbClr val="005294"/>
                </a:solidFill>
              </a:rPr>
              <a:t>; </a:t>
            </a:r>
            <a:r>
              <a:rPr lang="sv-SE" sz="900" b="1" dirty="0">
                <a:solidFill>
                  <a:srgbClr val="005294"/>
                </a:solidFill>
              </a:rPr>
              <a:t>2.</a:t>
            </a:r>
            <a:r>
              <a:rPr lang="sv-SE" sz="900" dirty="0">
                <a:solidFill>
                  <a:srgbClr val="005294"/>
                </a:solidFill>
              </a:rPr>
              <a:t> Francis RM. </a:t>
            </a:r>
            <a:r>
              <a:rPr lang="sv-SE" sz="900" i="1" dirty="0">
                <a:solidFill>
                  <a:srgbClr val="005294"/>
                </a:solidFill>
              </a:rPr>
              <a:t>Clin Endocrinol </a:t>
            </a:r>
            <a:r>
              <a:rPr lang="sv-SE" sz="900" dirty="0">
                <a:solidFill>
                  <a:srgbClr val="005294"/>
                </a:solidFill>
              </a:rPr>
              <a:t>1999;50:411</a:t>
            </a:r>
            <a:r>
              <a:rPr lang="sv-SE" sz="900" dirty="0">
                <a:solidFill>
                  <a:srgbClr val="005294"/>
                </a:solidFill>
                <a:cs typeface="Arial" panose="020B0604020202020204" pitchFamily="34" charset="0"/>
              </a:rPr>
              <a:t>‒</a:t>
            </a:r>
            <a:r>
              <a:rPr lang="sv-SE" sz="900" dirty="0">
                <a:solidFill>
                  <a:srgbClr val="005294"/>
                </a:solidFill>
              </a:rPr>
              <a:t>4; </a:t>
            </a:r>
            <a:r>
              <a:rPr lang="sv-SE" sz="900" b="1" dirty="0">
                <a:solidFill>
                  <a:srgbClr val="005294"/>
                </a:solidFill>
              </a:rPr>
              <a:t>3.</a:t>
            </a:r>
            <a:r>
              <a:rPr lang="sv-SE" sz="900" dirty="0">
                <a:solidFill>
                  <a:srgbClr val="005294"/>
                </a:solidFill>
              </a:rPr>
              <a:t> Shigehara K </a:t>
            </a:r>
            <a:r>
              <a:rPr lang="sv-SE" sz="900" i="1" dirty="0">
                <a:solidFill>
                  <a:srgbClr val="005294"/>
                </a:solidFill>
              </a:rPr>
              <a:t>et al. J Clin Med </a:t>
            </a:r>
            <a:r>
              <a:rPr lang="sv-SE" sz="900" dirty="0">
                <a:solidFill>
                  <a:srgbClr val="005294"/>
                </a:solidFill>
              </a:rPr>
              <a:t>2021;10:530; </a:t>
            </a:r>
            <a:r>
              <a:rPr lang="sv-SE" sz="900" b="1" dirty="0">
                <a:solidFill>
                  <a:srgbClr val="005294"/>
                </a:solidFill>
              </a:rPr>
              <a:t>4.</a:t>
            </a:r>
            <a:r>
              <a:rPr lang="sv-SE" sz="900" dirty="0">
                <a:solidFill>
                  <a:srgbClr val="005294"/>
                </a:solidFill>
              </a:rPr>
              <a:t> NIH Osteoporosis and Related Bone Diseases National Resource Center. Available at: https://www.bones.nih.gov/health-info/bone/osteoporosis/men</a:t>
            </a:r>
            <a:r>
              <a:rPr lang="en-GB" sz="900" dirty="0">
                <a:solidFill>
                  <a:srgbClr val="005294"/>
                </a:solidFill>
              </a:rPr>
              <a:t> (accessed August 2022).</a:t>
            </a:r>
            <a:endParaRPr lang="sv-SE" sz="900" dirty="0">
              <a:solidFill>
                <a:srgbClr val="005294"/>
              </a:solidFill>
            </a:endParaRPr>
          </a:p>
        </p:txBody>
      </p:sp>
      <p:sp>
        <p:nvSpPr>
          <p:cNvPr id="8" name="TextBox 7">
            <a:extLst>
              <a:ext uri="{FF2B5EF4-FFF2-40B4-BE49-F238E27FC236}">
                <a16:creationId xmlns:a16="http://schemas.microsoft.com/office/drawing/2014/main" id="{9CE33038-5F0A-42AC-B8AA-7A30E3E70886}"/>
              </a:ext>
            </a:extLst>
          </p:cNvPr>
          <p:cNvSpPr txBox="1"/>
          <p:nvPr/>
        </p:nvSpPr>
        <p:spPr>
          <a:xfrm>
            <a:off x="2221918" y="1390459"/>
            <a:ext cx="8346682" cy="1107996"/>
          </a:xfrm>
          <a:prstGeom prst="rect">
            <a:avLst/>
          </a:prstGeom>
          <a:noFill/>
        </p:spPr>
        <p:txBody>
          <a:bodyPr wrap="square" rtlCol="0">
            <a:spAutoFit/>
          </a:bodyPr>
          <a:lstStyle/>
          <a:p>
            <a:pPr algn="ctr"/>
            <a:r>
              <a:rPr lang="en-GB" sz="2200" b="1" dirty="0">
                <a:latin typeface="+mj-lt"/>
              </a:rPr>
              <a:t>“</a:t>
            </a:r>
            <a:r>
              <a:rPr lang="en-GB" sz="2200" dirty="0">
                <a:solidFill>
                  <a:schemeClr val="bg2">
                    <a:lumMod val="25000"/>
                  </a:schemeClr>
                </a:solidFill>
                <a:latin typeface="+mj-lt"/>
              </a:rPr>
              <a:t>A condition characterised by low bone mass </a:t>
            </a:r>
            <a:br>
              <a:rPr lang="en-GB" sz="2200" dirty="0">
                <a:solidFill>
                  <a:schemeClr val="bg2">
                    <a:lumMod val="25000"/>
                  </a:schemeClr>
                </a:solidFill>
                <a:latin typeface="+mj-lt"/>
              </a:rPr>
            </a:br>
            <a:r>
              <a:rPr lang="en-GB" sz="2200" dirty="0">
                <a:solidFill>
                  <a:schemeClr val="bg2">
                    <a:lumMod val="25000"/>
                  </a:schemeClr>
                </a:solidFill>
                <a:latin typeface="+mj-lt"/>
              </a:rPr>
              <a:t>and microarchitectural bone deterioration that </a:t>
            </a:r>
            <a:br>
              <a:rPr lang="en-GB" sz="2200" dirty="0">
                <a:solidFill>
                  <a:schemeClr val="bg2">
                    <a:lumMod val="25000"/>
                  </a:schemeClr>
                </a:solidFill>
                <a:latin typeface="+mj-lt"/>
              </a:rPr>
            </a:br>
            <a:r>
              <a:rPr lang="en-GB" sz="2200" dirty="0">
                <a:solidFill>
                  <a:schemeClr val="bg2">
                    <a:lumMod val="25000"/>
                  </a:schemeClr>
                </a:solidFill>
                <a:latin typeface="+mj-lt"/>
              </a:rPr>
              <a:t>leads to bone fragility and fracture susceptibility</a:t>
            </a:r>
            <a:r>
              <a:rPr lang="en-GB" sz="2200" b="1" dirty="0">
                <a:latin typeface="+mj-lt"/>
              </a:rPr>
              <a:t>”</a:t>
            </a:r>
          </a:p>
        </p:txBody>
      </p:sp>
      <p:pic>
        <p:nvPicPr>
          <p:cNvPr id="1026" name="Picture 2">
            <a:extLst>
              <a:ext uri="{FF2B5EF4-FFF2-40B4-BE49-F238E27FC236}">
                <a16:creationId xmlns:a16="http://schemas.microsoft.com/office/drawing/2014/main" id="{76F31492-E9CE-9434-BEDC-B7892AFA58A6}"/>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214764" y="1458142"/>
            <a:ext cx="1219148" cy="124010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3445C6C-4E27-A551-EC5C-C5550113A59A}"/>
              </a:ext>
            </a:extLst>
          </p:cNvPr>
          <p:cNvSpPr txBox="1"/>
          <p:nvPr/>
        </p:nvSpPr>
        <p:spPr>
          <a:xfrm>
            <a:off x="6346049" y="2492820"/>
            <a:ext cx="3705348" cy="307777"/>
          </a:xfrm>
          <a:prstGeom prst="rect">
            <a:avLst/>
          </a:prstGeom>
          <a:noFill/>
        </p:spPr>
        <p:txBody>
          <a:bodyPr wrap="square" rtlCol="0">
            <a:spAutoFit/>
          </a:bodyPr>
          <a:lstStyle/>
          <a:p>
            <a:pPr algn="ctr"/>
            <a:r>
              <a:rPr lang="en-GB" sz="1400" i="1" dirty="0">
                <a:solidFill>
                  <a:schemeClr val="bg2">
                    <a:lumMod val="25000"/>
                  </a:schemeClr>
                </a:solidFill>
              </a:rPr>
              <a:t>WHO (1994) definition of osteoporosis</a:t>
            </a:r>
            <a:r>
              <a:rPr lang="en-GB" sz="1400" baseline="30000" dirty="0">
                <a:solidFill>
                  <a:schemeClr val="bg2">
                    <a:lumMod val="25000"/>
                  </a:schemeClr>
                </a:solidFill>
              </a:rPr>
              <a:t>1</a:t>
            </a:r>
            <a:endParaRPr lang="en-GB" sz="1400" i="1" baseline="30000" dirty="0">
              <a:solidFill>
                <a:schemeClr val="bg2">
                  <a:lumMod val="25000"/>
                </a:schemeClr>
              </a:solidFill>
            </a:endParaRPr>
          </a:p>
        </p:txBody>
      </p:sp>
    </p:spTree>
    <p:extLst>
      <p:ext uri="{BB962C8B-B14F-4D97-AF65-F5344CB8AC3E}">
        <p14:creationId xmlns:p14="http://schemas.microsoft.com/office/powerpoint/2010/main" val="746868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1"/>
            <a:ext cx="10652454" cy="639992"/>
          </a:xfrm>
        </p:spPr>
        <p:txBody>
          <a:bodyPr anchor="t">
            <a:normAutofit fontScale="90000"/>
          </a:bodyPr>
          <a:lstStyle/>
          <a:p>
            <a:r>
              <a:rPr lang="en-GB" dirty="0"/>
              <a:t>The burden of osteoporosis may be higher in men </a:t>
            </a:r>
            <a:br>
              <a:rPr lang="en-GB" dirty="0"/>
            </a:br>
            <a:r>
              <a:rPr lang="en-GB" dirty="0"/>
              <a:t>than in women</a:t>
            </a:r>
          </a:p>
        </p:txBody>
      </p:sp>
      <p:sp>
        <p:nvSpPr>
          <p:cNvPr id="3" name="Content Placeholder 2">
            <a:extLst>
              <a:ext uri="{FF2B5EF4-FFF2-40B4-BE49-F238E27FC236}">
                <a16:creationId xmlns:a16="http://schemas.microsoft.com/office/drawing/2014/main" id="{359D0397-A1B9-8868-47AF-6ADB56383BD3}"/>
              </a:ext>
            </a:extLst>
          </p:cNvPr>
          <p:cNvSpPr>
            <a:spLocks noGrp="1"/>
          </p:cNvSpPr>
          <p:nvPr>
            <p:ph idx="1"/>
          </p:nvPr>
        </p:nvSpPr>
        <p:spPr>
          <a:xfrm>
            <a:off x="688768" y="1672051"/>
            <a:ext cx="4124390" cy="1496309"/>
          </a:xfrm>
        </p:spPr>
        <p:txBody>
          <a:bodyPr>
            <a:noAutofit/>
          </a:bodyPr>
          <a:lstStyle/>
          <a:p>
            <a:pPr marL="228600" marR="0" lvl="0" indent="-228600" algn="l" defTabSz="914400" rtl="0" eaLnBrk="1" fontAlgn="auto" latinLnBrk="0" hangingPunct="1">
              <a:lnSpc>
                <a:spcPct val="90000"/>
              </a:lnSpc>
              <a:spcBef>
                <a:spcPts val="100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E7E6E6">
                    <a:lumMod val="25000"/>
                  </a:srgbClr>
                </a:solidFill>
                <a:effectLst/>
                <a:uLnTx/>
                <a:uFillTx/>
                <a:ea typeface="+mn-ea"/>
                <a:cs typeface="+mn-cs"/>
              </a:rPr>
              <a:t>The prevalence of osteoporosis in men </a:t>
            </a:r>
            <a:r>
              <a:rPr kumimoji="0" lang="en-GB" sz="1600" b="1" i="0" u="none" strike="noStrike" kern="1200" cap="none" spc="0" normalizeH="0" baseline="0" noProof="0" dirty="0">
                <a:ln>
                  <a:noFill/>
                </a:ln>
                <a:solidFill>
                  <a:schemeClr val="tx1"/>
                </a:solidFill>
                <a:effectLst/>
                <a:uLnTx/>
                <a:uFillTx/>
                <a:ea typeface="+mn-ea"/>
                <a:cs typeface="+mn-cs"/>
              </a:rPr>
              <a:t>increases with age</a:t>
            </a:r>
            <a:r>
              <a:rPr kumimoji="0" lang="en-GB" sz="1600" b="0" i="0" u="none" strike="noStrike" kern="1200" cap="none" spc="0" normalizeH="0" baseline="0" noProof="0" dirty="0">
                <a:ln>
                  <a:noFill/>
                </a:ln>
                <a:solidFill>
                  <a:srgbClr val="E7E6E6">
                    <a:lumMod val="25000"/>
                  </a:srgbClr>
                </a:solidFill>
                <a:effectLst/>
                <a:uLnTx/>
                <a:uFillTx/>
                <a:ea typeface="+mn-ea"/>
                <a:cs typeface="+mn-cs"/>
              </a:rPr>
              <a:t> but remains lower than in women of similar ages</a:t>
            </a:r>
            <a:r>
              <a:rPr kumimoji="0" lang="en-GB" sz="1600" b="0" i="0" u="none" strike="noStrike" kern="1200" cap="none" spc="0" normalizeH="0" baseline="30000" noProof="0" dirty="0">
                <a:ln>
                  <a:noFill/>
                </a:ln>
                <a:solidFill>
                  <a:srgbClr val="E7E6E6">
                    <a:lumMod val="25000"/>
                  </a:srgbClr>
                </a:solidFill>
                <a:effectLst/>
                <a:uLnTx/>
                <a:uFillTx/>
                <a:ea typeface="+mn-ea"/>
                <a:cs typeface="+mn-cs"/>
              </a:rPr>
              <a:t>1</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984478"/>
            <a:ext cx="10087896" cy="369332"/>
          </a:xfrm>
          <a:prstGeom prst="rect">
            <a:avLst/>
          </a:prstGeom>
          <a:noFill/>
        </p:spPr>
        <p:txBody>
          <a:bodyPr wrap="square" rtlCol="0" anchor="b">
            <a:spAutoFit/>
          </a:bodyPr>
          <a:lstStyle/>
          <a:p>
            <a:r>
              <a:rPr lang="sv-SE" sz="900" b="1" dirty="0">
                <a:solidFill>
                  <a:srgbClr val="005294"/>
                </a:solidFill>
              </a:rPr>
              <a:t>1.</a:t>
            </a:r>
            <a:r>
              <a:rPr lang="sv-SE" sz="900" dirty="0">
                <a:solidFill>
                  <a:srgbClr val="005294"/>
                </a:solidFill>
              </a:rPr>
              <a:t> Golds G </a:t>
            </a:r>
            <a:r>
              <a:rPr lang="sv-SE" sz="900" i="1" dirty="0">
                <a:solidFill>
                  <a:srgbClr val="005294"/>
                </a:solidFill>
              </a:rPr>
              <a:t>et al. Int J Endocrinol </a:t>
            </a:r>
            <a:r>
              <a:rPr lang="sv-SE" sz="900" dirty="0">
                <a:solidFill>
                  <a:srgbClr val="005294"/>
                </a:solidFill>
              </a:rPr>
              <a:t>2017;2017:4602129; </a:t>
            </a:r>
            <a:br>
              <a:rPr lang="sv-SE" sz="900" dirty="0">
                <a:solidFill>
                  <a:srgbClr val="005294"/>
                </a:solidFill>
              </a:rPr>
            </a:br>
            <a:r>
              <a:rPr lang="sv-SE" sz="900" b="1" dirty="0">
                <a:solidFill>
                  <a:srgbClr val="005294"/>
                </a:solidFill>
              </a:rPr>
              <a:t>2.</a:t>
            </a:r>
            <a:r>
              <a:rPr lang="sv-SE" sz="900" dirty="0">
                <a:solidFill>
                  <a:srgbClr val="005294"/>
                </a:solidFill>
              </a:rPr>
              <a:t> Rozenberg S </a:t>
            </a:r>
            <a:r>
              <a:rPr lang="sv-SE" sz="900" i="1" dirty="0">
                <a:solidFill>
                  <a:srgbClr val="005294"/>
                </a:solidFill>
              </a:rPr>
              <a:t>et al. Maturitas </a:t>
            </a:r>
            <a:r>
              <a:rPr lang="sv-SE" sz="900" dirty="0">
                <a:solidFill>
                  <a:srgbClr val="005294"/>
                </a:solidFill>
              </a:rPr>
              <a:t>2020;138:14</a:t>
            </a:r>
            <a:r>
              <a:rPr lang="sv-SE" sz="900" dirty="0">
                <a:solidFill>
                  <a:srgbClr val="005294"/>
                </a:solidFill>
                <a:latin typeface="Arial" panose="020B0604020202020204" pitchFamily="34" charset="0"/>
                <a:cs typeface="Arial" panose="020B0604020202020204" pitchFamily="34" charset="0"/>
              </a:rPr>
              <a:t>‒</a:t>
            </a:r>
            <a:r>
              <a:rPr lang="sv-SE" sz="900" dirty="0">
                <a:solidFill>
                  <a:srgbClr val="005294"/>
                </a:solidFill>
              </a:rPr>
              <a:t>25.</a:t>
            </a:r>
          </a:p>
        </p:txBody>
      </p:sp>
      <p:sp>
        <p:nvSpPr>
          <p:cNvPr id="10" name="Content Placeholder 2">
            <a:extLst>
              <a:ext uri="{FF2B5EF4-FFF2-40B4-BE49-F238E27FC236}">
                <a16:creationId xmlns:a16="http://schemas.microsoft.com/office/drawing/2014/main" id="{F72A0CDE-2573-2800-9DDC-A55B199C5518}"/>
              </a:ext>
            </a:extLst>
          </p:cNvPr>
          <p:cNvSpPr txBox="1">
            <a:spLocks/>
          </p:cNvSpPr>
          <p:nvPr/>
        </p:nvSpPr>
        <p:spPr>
          <a:xfrm>
            <a:off x="688768" y="3678877"/>
            <a:ext cx="4583317" cy="22092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Men tend to sustain osteoporotic fractures up to 10 years later in life </a:t>
            </a:r>
            <a:br>
              <a:rPr lang="en-GB" sz="1600" dirty="0"/>
            </a:br>
            <a:r>
              <a:rPr lang="en-GB" sz="1600" dirty="0"/>
              <a:t>than women</a:t>
            </a:r>
            <a:r>
              <a:rPr lang="en-GB" sz="1600" baseline="30000" dirty="0"/>
              <a:t>1</a:t>
            </a:r>
          </a:p>
          <a:p>
            <a:r>
              <a:rPr lang="en-GB" sz="1600" dirty="0"/>
              <a:t>However, the </a:t>
            </a:r>
            <a:r>
              <a:rPr lang="en-GB" sz="1600" b="1" dirty="0">
                <a:solidFill>
                  <a:schemeClr val="tx1"/>
                </a:solidFill>
              </a:rPr>
              <a:t>mortality and morbidity associated with male hip fractures</a:t>
            </a:r>
            <a:r>
              <a:rPr lang="en-GB" sz="1600" dirty="0"/>
              <a:t> </a:t>
            </a:r>
            <a:br>
              <a:rPr lang="en-GB" sz="1600" dirty="0"/>
            </a:br>
            <a:r>
              <a:rPr lang="en-GB" sz="1600" dirty="0"/>
              <a:t>are higher than in women</a:t>
            </a:r>
            <a:r>
              <a:rPr lang="en-GB" sz="1600" baseline="30000" dirty="0"/>
              <a:t>1</a:t>
            </a:r>
          </a:p>
          <a:p>
            <a:r>
              <a:rPr lang="en-GB" sz="1600" dirty="0"/>
              <a:t>Furthermore, men with known fragility fractures are less likely to receive treatment compared with women</a:t>
            </a:r>
            <a:r>
              <a:rPr lang="en-GB" sz="1600" baseline="30000" dirty="0"/>
              <a:t>1</a:t>
            </a:r>
          </a:p>
        </p:txBody>
      </p:sp>
      <p:grpSp>
        <p:nvGrpSpPr>
          <p:cNvPr id="9" name="Group 8">
            <a:extLst>
              <a:ext uri="{FF2B5EF4-FFF2-40B4-BE49-F238E27FC236}">
                <a16:creationId xmlns:a16="http://schemas.microsoft.com/office/drawing/2014/main" id="{43EC3C1E-1756-16DA-D4F3-E668A11630BA}"/>
              </a:ext>
            </a:extLst>
          </p:cNvPr>
          <p:cNvGrpSpPr/>
          <p:nvPr/>
        </p:nvGrpSpPr>
        <p:grpSpPr>
          <a:xfrm>
            <a:off x="4918978" y="3617093"/>
            <a:ext cx="5990159" cy="2608223"/>
            <a:chOff x="4918978" y="3617093"/>
            <a:chExt cx="5990159" cy="2608223"/>
          </a:xfrm>
        </p:grpSpPr>
        <p:sp>
          <p:nvSpPr>
            <p:cNvPr id="5" name="Rectangle: Rounded Corners 4">
              <a:extLst>
                <a:ext uri="{FF2B5EF4-FFF2-40B4-BE49-F238E27FC236}">
                  <a16:creationId xmlns:a16="http://schemas.microsoft.com/office/drawing/2014/main" id="{E8611BB9-1FCF-A5E0-E162-3DF178C7A81B}"/>
                </a:ext>
              </a:extLst>
            </p:cNvPr>
            <p:cNvSpPr/>
            <p:nvPr/>
          </p:nvSpPr>
          <p:spPr>
            <a:xfrm>
              <a:off x="6331770" y="3617093"/>
              <a:ext cx="4577367" cy="2608223"/>
            </a:xfrm>
            <a:prstGeom prst="roundRect">
              <a:avLst>
                <a:gd name="adj" fmla="val 8962"/>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51CD9E45-4AFF-7271-4FDC-FFB049D5C7FA}"/>
                </a:ext>
              </a:extLst>
            </p:cNvPr>
            <p:cNvGrpSpPr/>
            <p:nvPr/>
          </p:nvGrpSpPr>
          <p:grpSpPr>
            <a:xfrm>
              <a:off x="6417362" y="3634448"/>
              <a:ext cx="4363403" cy="2588644"/>
              <a:chOff x="224334" y="-46222"/>
              <a:chExt cx="8247862" cy="5772972"/>
            </a:xfrm>
          </p:grpSpPr>
          <p:sp>
            <p:nvSpPr>
              <p:cNvPr id="19" name="Rectangle 18">
                <a:extLst>
                  <a:ext uri="{FF2B5EF4-FFF2-40B4-BE49-F238E27FC236}">
                    <a16:creationId xmlns:a16="http://schemas.microsoft.com/office/drawing/2014/main" id="{FF1ABA24-027A-6262-79A0-2C544769C780}"/>
                  </a:ext>
                </a:extLst>
              </p:cNvPr>
              <p:cNvSpPr/>
              <p:nvPr/>
            </p:nvSpPr>
            <p:spPr>
              <a:xfrm>
                <a:off x="5182612" y="1259633"/>
                <a:ext cx="3289584" cy="8024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accent5"/>
                  </a:solidFill>
                </a:endParaRPr>
              </a:p>
            </p:txBody>
          </p:sp>
          <p:sp>
            <p:nvSpPr>
              <p:cNvPr id="20" name="Rectangle 19">
                <a:extLst>
                  <a:ext uri="{FF2B5EF4-FFF2-40B4-BE49-F238E27FC236}">
                    <a16:creationId xmlns:a16="http://schemas.microsoft.com/office/drawing/2014/main" id="{C5700584-28E4-F684-6312-4095BB577C79}"/>
                  </a:ext>
                </a:extLst>
              </p:cNvPr>
              <p:cNvSpPr/>
              <p:nvPr/>
            </p:nvSpPr>
            <p:spPr>
              <a:xfrm>
                <a:off x="5182612" y="2071392"/>
                <a:ext cx="3289584" cy="256592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accent5"/>
                  </a:solidFill>
                </a:endParaRPr>
              </a:p>
            </p:txBody>
          </p:sp>
          <p:sp>
            <p:nvSpPr>
              <p:cNvPr id="21" name="Freeform: Shape 20">
                <a:extLst>
                  <a:ext uri="{FF2B5EF4-FFF2-40B4-BE49-F238E27FC236}">
                    <a16:creationId xmlns:a16="http://schemas.microsoft.com/office/drawing/2014/main" id="{D4072936-5A78-EAD4-D11B-F6AA9FB4BFF6}"/>
                  </a:ext>
                </a:extLst>
              </p:cNvPr>
              <p:cNvSpPr/>
              <p:nvPr/>
            </p:nvSpPr>
            <p:spPr>
              <a:xfrm>
                <a:off x="783771" y="933061"/>
                <a:ext cx="7277878" cy="3704253"/>
              </a:xfrm>
              <a:custGeom>
                <a:avLst/>
                <a:gdLst>
                  <a:gd name="connsiteX0" fmla="*/ 0 w 7277878"/>
                  <a:gd name="connsiteY0" fmla="*/ 3704253 h 3704253"/>
                  <a:gd name="connsiteX1" fmla="*/ 289249 w 7277878"/>
                  <a:gd name="connsiteY1" fmla="*/ 3442996 h 3704253"/>
                  <a:gd name="connsiteX2" fmla="*/ 541176 w 7277878"/>
                  <a:gd name="connsiteY2" fmla="*/ 3153747 h 3704253"/>
                  <a:gd name="connsiteX3" fmla="*/ 765111 w 7277878"/>
                  <a:gd name="connsiteY3" fmla="*/ 2939143 h 3704253"/>
                  <a:gd name="connsiteX4" fmla="*/ 961053 w 7277878"/>
                  <a:gd name="connsiteY4" fmla="*/ 2677886 h 3704253"/>
                  <a:gd name="connsiteX5" fmla="*/ 1110343 w 7277878"/>
                  <a:gd name="connsiteY5" fmla="*/ 2472612 h 3704253"/>
                  <a:gd name="connsiteX6" fmla="*/ 1334278 w 7277878"/>
                  <a:gd name="connsiteY6" fmla="*/ 1987421 h 3704253"/>
                  <a:gd name="connsiteX7" fmla="*/ 1539551 w 7277878"/>
                  <a:gd name="connsiteY7" fmla="*/ 1464906 h 3704253"/>
                  <a:gd name="connsiteX8" fmla="*/ 1754156 w 7277878"/>
                  <a:gd name="connsiteY8" fmla="*/ 998376 h 3704253"/>
                  <a:gd name="connsiteX9" fmla="*/ 1903445 w 7277878"/>
                  <a:gd name="connsiteY9" fmla="*/ 699796 h 3704253"/>
                  <a:gd name="connsiteX10" fmla="*/ 2024743 w 7277878"/>
                  <a:gd name="connsiteY10" fmla="*/ 485192 h 3704253"/>
                  <a:gd name="connsiteX11" fmla="*/ 2127380 w 7277878"/>
                  <a:gd name="connsiteY11" fmla="*/ 307910 h 3704253"/>
                  <a:gd name="connsiteX12" fmla="*/ 2220686 w 7277878"/>
                  <a:gd name="connsiteY12" fmla="*/ 214604 h 3704253"/>
                  <a:gd name="connsiteX13" fmla="*/ 2304662 w 7277878"/>
                  <a:gd name="connsiteY13" fmla="*/ 139959 h 3704253"/>
                  <a:gd name="connsiteX14" fmla="*/ 2453951 w 7277878"/>
                  <a:gd name="connsiteY14" fmla="*/ 83976 h 3704253"/>
                  <a:gd name="connsiteX15" fmla="*/ 2640564 w 7277878"/>
                  <a:gd name="connsiteY15" fmla="*/ 18661 h 3704253"/>
                  <a:gd name="connsiteX16" fmla="*/ 2845837 w 7277878"/>
                  <a:gd name="connsiteY16" fmla="*/ 0 h 3704253"/>
                  <a:gd name="connsiteX17" fmla="*/ 3275045 w 7277878"/>
                  <a:gd name="connsiteY17" fmla="*/ 9331 h 3704253"/>
                  <a:gd name="connsiteX18" fmla="*/ 3592286 w 7277878"/>
                  <a:gd name="connsiteY18" fmla="*/ 27992 h 3704253"/>
                  <a:gd name="connsiteX19" fmla="*/ 3984172 w 7277878"/>
                  <a:gd name="connsiteY19" fmla="*/ 46653 h 3704253"/>
                  <a:gd name="connsiteX20" fmla="*/ 4469364 w 7277878"/>
                  <a:gd name="connsiteY20" fmla="*/ 93306 h 3704253"/>
                  <a:gd name="connsiteX21" fmla="*/ 4861249 w 7277878"/>
                  <a:gd name="connsiteY21" fmla="*/ 121298 h 3704253"/>
                  <a:gd name="connsiteX22" fmla="*/ 5178490 w 7277878"/>
                  <a:gd name="connsiteY22" fmla="*/ 158621 h 3704253"/>
                  <a:gd name="connsiteX23" fmla="*/ 5411756 w 7277878"/>
                  <a:gd name="connsiteY23" fmla="*/ 223935 h 3704253"/>
                  <a:gd name="connsiteX24" fmla="*/ 5691674 w 7277878"/>
                  <a:gd name="connsiteY24" fmla="*/ 326572 h 3704253"/>
                  <a:gd name="connsiteX25" fmla="*/ 6018245 w 7277878"/>
                  <a:gd name="connsiteY25" fmla="*/ 438539 h 3704253"/>
                  <a:gd name="connsiteX26" fmla="*/ 6176866 w 7277878"/>
                  <a:gd name="connsiteY26" fmla="*/ 503853 h 3704253"/>
                  <a:gd name="connsiteX27" fmla="*/ 6438123 w 7277878"/>
                  <a:gd name="connsiteY27" fmla="*/ 569168 h 3704253"/>
                  <a:gd name="connsiteX28" fmla="*/ 6708711 w 7277878"/>
                  <a:gd name="connsiteY28" fmla="*/ 625151 h 3704253"/>
                  <a:gd name="connsiteX29" fmla="*/ 6988629 w 7277878"/>
                  <a:gd name="connsiteY29" fmla="*/ 681135 h 3704253"/>
                  <a:gd name="connsiteX30" fmla="*/ 7277878 w 7277878"/>
                  <a:gd name="connsiteY30" fmla="*/ 727788 h 370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277878" h="3704253">
                    <a:moveTo>
                      <a:pt x="0" y="3704253"/>
                    </a:moveTo>
                    <a:lnTo>
                      <a:pt x="289249" y="3442996"/>
                    </a:lnTo>
                    <a:lnTo>
                      <a:pt x="541176" y="3153747"/>
                    </a:lnTo>
                    <a:lnTo>
                      <a:pt x="765111" y="2939143"/>
                    </a:lnTo>
                    <a:lnTo>
                      <a:pt x="961053" y="2677886"/>
                    </a:lnTo>
                    <a:lnTo>
                      <a:pt x="1110343" y="2472612"/>
                    </a:lnTo>
                    <a:lnTo>
                      <a:pt x="1334278" y="1987421"/>
                    </a:lnTo>
                    <a:lnTo>
                      <a:pt x="1539551" y="1464906"/>
                    </a:lnTo>
                    <a:lnTo>
                      <a:pt x="1754156" y="998376"/>
                    </a:lnTo>
                    <a:lnTo>
                      <a:pt x="1903445" y="699796"/>
                    </a:lnTo>
                    <a:lnTo>
                      <a:pt x="2024743" y="485192"/>
                    </a:lnTo>
                    <a:lnTo>
                      <a:pt x="2127380" y="307910"/>
                    </a:lnTo>
                    <a:lnTo>
                      <a:pt x="2220686" y="214604"/>
                    </a:lnTo>
                    <a:lnTo>
                      <a:pt x="2304662" y="139959"/>
                    </a:lnTo>
                    <a:lnTo>
                      <a:pt x="2453951" y="83976"/>
                    </a:lnTo>
                    <a:lnTo>
                      <a:pt x="2640564" y="18661"/>
                    </a:lnTo>
                    <a:lnTo>
                      <a:pt x="2845837" y="0"/>
                    </a:lnTo>
                    <a:lnTo>
                      <a:pt x="3275045" y="9331"/>
                    </a:lnTo>
                    <a:lnTo>
                      <a:pt x="3592286" y="27992"/>
                    </a:lnTo>
                    <a:lnTo>
                      <a:pt x="3984172" y="46653"/>
                    </a:lnTo>
                    <a:lnTo>
                      <a:pt x="4469364" y="93306"/>
                    </a:lnTo>
                    <a:lnTo>
                      <a:pt x="4861249" y="121298"/>
                    </a:lnTo>
                    <a:lnTo>
                      <a:pt x="5178490" y="158621"/>
                    </a:lnTo>
                    <a:lnTo>
                      <a:pt x="5411756" y="223935"/>
                    </a:lnTo>
                    <a:lnTo>
                      <a:pt x="5691674" y="326572"/>
                    </a:lnTo>
                    <a:lnTo>
                      <a:pt x="6018245" y="438539"/>
                    </a:lnTo>
                    <a:lnTo>
                      <a:pt x="6176866" y="503853"/>
                    </a:lnTo>
                    <a:lnTo>
                      <a:pt x="6438123" y="569168"/>
                    </a:lnTo>
                    <a:lnTo>
                      <a:pt x="6708711" y="625151"/>
                    </a:lnTo>
                    <a:lnTo>
                      <a:pt x="6988629" y="681135"/>
                    </a:lnTo>
                    <a:lnTo>
                      <a:pt x="7277878" y="727788"/>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accent5"/>
                  </a:solidFill>
                </a:endParaRPr>
              </a:p>
            </p:txBody>
          </p:sp>
          <p:sp>
            <p:nvSpPr>
              <p:cNvPr id="22" name="Freeform: Shape 21">
                <a:extLst>
                  <a:ext uri="{FF2B5EF4-FFF2-40B4-BE49-F238E27FC236}">
                    <a16:creationId xmlns:a16="http://schemas.microsoft.com/office/drawing/2014/main" id="{C2122DC4-C884-21C6-927E-8E8799A90DF6}"/>
                  </a:ext>
                </a:extLst>
              </p:cNvPr>
              <p:cNvSpPr/>
              <p:nvPr/>
            </p:nvSpPr>
            <p:spPr>
              <a:xfrm>
                <a:off x="783771" y="2071396"/>
                <a:ext cx="7315200" cy="2575249"/>
              </a:xfrm>
              <a:custGeom>
                <a:avLst/>
                <a:gdLst>
                  <a:gd name="connsiteX0" fmla="*/ 0 w 7315200"/>
                  <a:gd name="connsiteY0" fmla="*/ 2575249 h 2575249"/>
                  <a:gd name="connsiteX1" fmla="*/ 317241 w 7315200"/>
                  <a:gd name="connsiteY1" fmla="*/ 2313992 h 2575249"/>
                  <a:gd name="connsiteX2" fmla="*/ 485192 w 7315200"/>
                  <a:gd name="connsiteY2" fmla="*/ 2202024 h 2575249"/>
                  <a:gd name="connsiteX3" fmla="*/ 559837 w 7315200"/>
                  <a:gd name="connsiteY3" fmla="*/ 2192694 h 2575249"/>
                  <a:gd name="connsiteX4" fmla="*/ 765111 w 7315200"/>
                  <a:gd name="connsiteY4" fmla="*/ 1987420 h 2575249"/>
                  <a:gd name="connsiteX5" fmla="*/ 951723 w 7315200"/>
                  <a:gd name="connsiteY5" fmla="*/ 1866122 h 2575249"/>
                  <a:gd name="connsiteX6" fmla="*/ 1063690 w 7315200"/>
                  <a:gd name="connsiteY6" fmla="*/ 1782147 h 2575249"/>
                  <a:gd name="connsiteX7" fmla="*/ 1250302 w 7315200"/>
                  <a:gd name="connsiteY7" fmla="*/ 1576873 h 2575249"/>
                  <a:gd name="connsiteX8" fmla="*/ 1399592 w 7315200"/>
                  <a:gd name="connsiteY8" fmla="*/ 1408922 h 2575249"/>
                  <a:gd name="connsiteX9" fmla="*/ 1604866 w 7315200"/>
                  <a:gd name="connsiteY9" fmla="*/ 1110343 h 2575249"/>
                  <a:gd name="connsiteX10" fmla="*/ 1819470 w 7315200"/>
                  <a:gd name="connsiteY10" fmla="*/ 839755 h 2575249"/>
                  <a:gd name="connsiteX11" fmla="*/ 1968760 w 7315200"/>
                  <a:gd name="connsiteY11" fmla="*/ 643812 h 2575249"/>
                  <a:gd name="connsiteX12" fmla="*/ 2202025 w 7315200"/>
                  <a:gd name="connsiteY12" fmla="*/ 382555 h 2575249"/>
                  <a:gd name="connsiteX13" fmla="*/ 2323323 w 7315200"/>
                  <a:gd name="connsiteY13" fmla="*/ 242596 h 2575249"/>
                  <a:gd name="connsiteX14" fmla="*/ 2500605 w 7315200"/>
                  <a:gd name="connsiteY14" fmla="*/ 121298 h 2575249"/>
                  <a:gd name="connsiteX15" fmla="*/ 2631233 w 7315200"/>
                  <a:gd name="connsiteY15" fmla="*/ 46653 h 2575249"/>
                  <a:gd name="connsiteX16" fmla="*/ 2873829 w 7315200"/>
                  <a:gd name="connsiteY16" fmla="*/ 0 h 2575249"/>
                  <a:gd name="connsiteX17" fmla="*/ 3125756 w 7315200"/>
                  <a:gd name="connsiteY17" fmla="*/ 0 h 2575249"/>
                  <a:gd name="connsiteX18" fmla="*/ 3461658 w 7315200"/>
                  <a:gd name="connsiteY18" fmla="*/ 0 h 2575249"/>
                  <a:gd name="connsiteX19" fmla="*/ 3816221 w 7315200"/>
                  <a:gd name="connsiteY19" fmla="*/ 18661 h 2575249"/>
                  <a:gd name="connsiteX20" fmla="*/ 4068147 w 7315200"/>
                  <a:gd name="connsiteY20" fmla="*/ 37322 h 2575249"/>
                  <a:gd name="connsiteX21" fmla="*/ 4366727 w 7315200"/>
                  <a:gd name="connsiteY21" fmla="*/ 55984 h 2575249"/>
                  <a:gd name="connsiteX22" fmla="*/ 4637315 w 7315200"/>
                  <a:gd name="connsiteY22" fmla="*/ 93306 h 2575249"/>
                  <a:gd name="connsiteX23" fmla="*/ 4926564 w 7315200"/>
                  <a:gd name="connsiteY23" fmla="*/ 121298 h 2575249"/>
                  <a:gd name="connsiteX24" fmla="*/ 5253135 w 7315200"/>
                  <a:gd name="connsiteY24" fmla="*/ 149290 h 2575249"/>
                  <a:gd name="connsiteX25" fmla="*/ 5439747 w 7315200"/>
                  <a:gd name="connsiteY25" fmla="*/ 195943 h 2575249"/>
                  <a:gd name="connsiteX26" fmla="*/ 5682343 w 7315200"/>
                  <a:gd name="connsiteY26" fmla="*/ 279918 h 2575249"/>
                  <a:gd name="connsiteX27" fmla="*/ 6027576 w 7315200"/>
                  <a:gd name="connsiteY27" fmla="*/ 410547 h 2575249"/>
                  <a:gd name="connsiteX28" fmla="*/ 6335486 w 7315200"/>
                  <a:gd name="connsiteY28" fmla="*/ 522514 h 2575249"/>
                  <a:gd name="connsiteX29" fmla="*/ 6708711 w 7315200"/>
                  <a:gd name="connsiteY29" fmla="*/ 606490 h 2575249"/>
                  <a:gd name="connsiteX30" fmla="*/ 6997960 w 7315200"/>
                  <a:gd name="connsiteY30" fmla="*/ 653143 h 2575249"/>
                  <a:gd name="connsiteX31" fmla="*/ 7315200 w 7315200"/>
                  <a:gd name="connsiteY31" fmla="*/ 718457 h 257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315200" h="2575249">
                    <a:moveTo>
                      <a:pt x="0" y="2575249"/>
                    </a:moveTo>
                    <a:lnTo>
                      <a:pt x="317241" y="2313992"/>
                    </a:lnTo>
                    <a:lnTo>
                      <a:pt x="485192" y="2202024"/>
                    </a:lnTo>
                    <a:lnTo>
                      <a:pt x="559837" y="2192694"/>
                    </a:lnTo>
                    <a:lnTo>
                      <a:pt x="765111" y="1987420"/>
                    </a:lnTo>
                    <a:lnTo>
                      <a:pt x="951723" y="1866122"/>
                    </a:lnTo>
                    <a:lnTo>
                      <a:pt x="1063690" y="1782147"/>
                    </a:lnTo>
                    <a:lnTo>
                      <a:pt x="1250302" y="1576873"/>
                    </a:lnTo>
                    <a:lnTo>
                      <a:pt x="1399592" y="1408922"/>
                    </a:lnTo>
                    <a:lnTo>
                      <a:pt x="1604866" y="1110343"/>
                    </a:lnTo>
                    <a:lnTo>
                      <a:pt x="1819470" y="839755"/>
                    </a:lnTo>
                    <a:lnTo>
                      <a:pt x="1968760" y="643812"/>
                    </a:lnTo>
                    <a:lnTo>
                      <a:pt x="2202025" y="382555"/>
                    </a:lnTo>
                    <a:lnTo>
                      <a:pt x="2323323" y="242596"/>
                    </a:lnTo>
                    <a:lnTo>
                      <a:pt x="2500605" y="121298"/>
                    </a:lnTo>
                    <a:lnTo>
                      <a:pt x="2631233" y="46653"/>
                    </a:lnTo>
                    <a:lnTo>
                      <a:pt x="2873829" y="0"/>
                    </a:lnTo>
                    <a:lnTo>
                      <a:pt x="3125756" y="0"/>
                    </a:lnTo>
                    <a:lnTo>
                      <a:pt x="3461658" y="0"/>
                    </a:lnTo>
                    <a:lnTo>
                      <a:pt x="3816221" y="18661"/>
                    </a:lnTo>
                    <a:lnTo>
                      <a:pt x="4068147" y="37322"/>
                    </a:lnTo>
                    <a:lnTo>
                      <a:pt x="4366727" y="55984"/>
                    </a:lnTo>
                    <a:lnTo>
                      <a:pt x="4637315" y="93306"/>
                    </a:lnTo>
                    <a:lnTo>
                      <a:pt x="4926564" y="121298"/>
                    </a:lnTo>
                    <a:lnTo>
                      <a:pt x="5253135" y="149290"/>
                    </a:lnTo>
                    <a:lnTo>
                      <a:pt x="5439747" y="195943"/>
                    </a:lnTo>
                    <a:lnTo>
                      <a:pt x="5682343" y="279918"/>
                    </a:lnTo>
                    <a:lnTo>
                      <a:pt x="6027576" y="410547"/>
                    </a:lnTo>
                    <a:lnTo>
                      <a:pt x="6335486" y="522514"/>
                    </a:lnTo>
                    <a:lnTo>
                      <a:pt x="6708711" y="606490"/>
                    </a:lnTo>
                    <a:lnTo>
                      <a:pt x="6997960" y="653143"/>
                    </a:lnTo>
                    <a:lnTo>
                      <a:pt x="7315200" y="718457"/>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accent5"/>
                  </a:solidFill>
                </a:endParaRPr>
              </a:p>
            </p:txBody>
          </p:sp>
          <p:sp>
            <p:nvSpPr>
              <p:cNvPr id="23" name="Freeform: Shape 22">
                <a:extLst>
                  <a:ext uri="{FF2B5EF4-FFF2-40B4-BE49-F238E27FC236}">
                    <a16:creationId xmlns:a16="http://schemas.microsoft.com/office/drawing/2014/main" id="{A9CAD153-C1BA-55D8-5DDB-F833C479D266}"/>
                  </a:ext>
                </a:extLst>
              </p:cNvPr>
              <p:cNvSpPr/>
              <p:nvPr/>
            </p:nvSpPr>
            <p:spPr>
              <a:xfrm>
                <a:off x="783771" y="587829"/>
                <a:ext cx="7455160" cy="4049485"/>
              </a:xfrm>
              <a:custGeom>
                <a:avLst/>
                <a:gdLst>
                  <a:gd name="connsiteX0" fmla="*/ 0 w 7455160"/>
                  <a:gd name="connsiteY0" fmla="*/ 4049485 h 4049485"/>
                  <a:gd name="connsiteX1" fmla="*/ 177282 w 7455160"/>
                  <a:gd name="connsiteY1" fmla="*/ 3844212 h 4049485"/>
                  <a:gd name="connsiteX2" fmla="*/ 345233 w 7455160"/>
                  <a:gd name="connsiteY2" fmla="*/ 3657600 h 4049485"/>
                  <a:gd name="connsiteX3" fmla="*/ 457200 w 7455160"/>
                  <a:gd name="connsiteY3" fmla="*/ 3508310 h 4049485"/>
                  <a:gd name="connsiteX4" fmla="*/ 606490 w 7455160"/>
                  <a:gd name="connsiteY4" fmla="*/ 3331028 h 4049485"/>
                  <a:gd name="connsiteX5" fmla="*/ 690466 w 7455160"/>
                  <a:gd name="connsiteY5" fmla="*/ 3247053 h 4049485"/>
                  <a:gd name="connsiteX6" fmla="*/ 802433 w 7455160"/>
                  <a:gd name="connsiteY6" fmla="*/ 3097763 h 4049485"/>
                  <a:gd name="connsiteX7" fmla="*/ 933062 w 7455160"/>
                  <a:gd name="connsiteY7" fmla="*/ 2883159 h 4049485"/>
                  <a:gd name="connsiteX8" fmla="*/ 1017037 w 7455160"/>
                  <a:gd name="connsiteY8" fmla="*/ 2752530 h 4049485"/>
                  <a:gd name="connsiteX9" fmla="*/ 1110343 w 7455160"/>
                  <a:gd name="connsiteY9" fmla="*/ 2565918 h 4049485"/>
                  <a:gd name="connsiteX10" fmla="*/ 1240972 w 7455160"/>
                  <a:gd name="connsiteY10" fmla="*/ 2267338 h 4049485"/>
                  <a:gd name="connsiteX11" fmla="*/ 1334278 w 7455160"/>
                  <a:gd name="connsiteY11" fmla="*/ 2024742 h 4049485"/>
                  <a:gd name="connsiteX12" fmla="*/ 1446245 w 7455160"/>
                  <a:gd name="connsiteY12" fmla="*/ 1744824 h 4049485"/>
                  <a:gd name="connsiteX13" fmla="*/ 1558213 w 7455160"/>
                  <a:gd name="connsiteY13" fmla="*/ 1436914 h 4049485"/>
                  <a:gd name="connsiteX14" fmla="*/ 1651519 w 7455160"/>
                  <a:gd name="connsiteY14" fmla="*/ 1231640 h 4049485"/>
                  <a:gd name="connsiteX15" fmla="*/ 1744825 w 7455160"/>
                  <a:gd name="connsiteY15" fmla="*/ 1007706 h 4049485"/>
                  <a:gd name="connsiteX16" fmla="*/ 1819470 w 7455160"/>
                  <a:gd name="connsiteY16" fmla="*/ 858416 h 4049485"/>
                  <a:gd name="connsiteX17" fmla="*/ 1856792 w 7455160"/>
                  <a:gd name="connsiteY17" fmla="*/ 737118 h 4049485"/>
                  <a:gd name="connsiteX18" fmla="*/ 1931437 w 7455160"/>
                  <a:gd name="connsiteY18" fmla="*/ 597159 h 4049485"/>
                  <a:gd name="connsiteX19" fmla="*/ 2043405 w 7455160"/>
                  <a:gd name="connsiteY19" fmla="*/ 419877 h 4049485"/>
                  <a:gd name="connsiteX20" fmla="*/ 2099388 w 7455160"/>
                  <a:gd name="connsiteY20" fmla="*/ 317240 h 4049485"/>
                  <a:gd name="connsiteX21" fmla="*/ 2202025 w 7455160"/>
                  <a:gd name="connsiteY21" fmla="*/ 223934 h 4049485"/>
                  <a:gd name="connsiteX22" fmla="*/ 2332653 w 7455160"/>
                  <a:gd name="connsiteY22" fmla="*/ 121298 h 4049485"/>
                  <a:gd name="connsiteX23" fmla="*/ 2481943 w 7455160"/>
                  <a:gd name="connsiteY23" fmla="*/ 83975 h 4049485"/>
                  <a:gd name="connsiteX24" fmla="*/ 2621902 w 7455160"/>
                  <a:gd name="connsiteY24" fmla="*/ 37322 h 4049485"/>
                  <a:gd name="connsiteX25" fmla="*/ 2799184 w 7455160"/>
                  <a:gd name="connsiteY25" fmla="*/ 0 h 4049485"/>
                  <a:gd name="connsiteX26" fmla="*/ 3023119 w 7455160"/>
                  <a:gd name="connsiteY26" fmla="*/ 0 h 4049485"/>
                  <a:gd name="connsiteX27" fmla="*/ 3303037 w 7455160"/>
                  <a:gd name="connsiteY27" fmla="*/ 18661 h 4049485"/>
                  <a:gd name="connsiteX28" fmla="*/ 3592286 w 7455160"/>
                  <a:gd name="connsiteY28" fmla="*/ 27991 h 4049485"/>
                  <a:gd name="connsiteX29" fmla="*/ 3881535 w 7455160"/>
                  <a:gd name="connsiteY29" fmla="*/ 46653 h 4049485"/>
                  <a:gd name="connsiteX30" fmla="*/ 4208107 w 7455160"/>
                  <a:gd name="connsiteY30" fmla="*/ 74644 h 4049485"/>
                  <a:gd name="connsiteX31" fmla="*/ 4516017 w 7455160"/>
                  <a:gd name="connsiteY31" fmla="*/ 102636 h 4049485"/>
                  <a:gd name="connsiteX32" fmla="*/ 4842588 w 7455160"/>
                  <a:gd name="connsiteY32" fmla="*/ 149289 h 4049485"/>
                  <a:gd name="connsiteX33" fmla="*/ 5103845 w 7455160"/>
                  <a:gd name="connsiteY33" fmla="*/ 186612 h 4049485"/>
                  <a:gd name="connsiteX34" fmla="*/ 5402425 w 7455160"/>
                  <a:gd name="connsiteY34" fmla="*/ 242595 h 4049485"/>
                  <a:gd name="connsiteX35" fmla="*/ 5710335 w 7455160"/>
                  <a:gd name="connsiteY35" fmla="*/ 307910 h 4049485"/>
                  <a:gd name="connsiteX36" fmla="*/ 6074229 w 7455160"/>
                  <a:gd name="connsiteY36" fmla="*/ 363893 h 4049485"/>
                  <a:gd name="connsiteX37" fmla="*/ 6391470 w 7455160"/>
                  <a:gd name="connsiteY37" fmla="*/ 466530 h 4049485"/>
                  <a:gd name="connsiteX38" fmla="*/ 6736702 w 7455160"/>
                  <a:gd name="connsiteY38" fmla="*/ 559836 h 4049485"/>
                  <a:gd name="connsiteX39" fmla="*/ 7156580 w 7455160"/>
                  <a:gd name="connsiteY39" fmla="*/ 634481 h 4049485"/>
                  <a:gd name="connsiteX40" fmla="*/ 7455160 w 7455160"/>
                  <a:gd name="connsiteY40" fmla="*/ 699795 h 404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455160" h="4049485">
                    <a:moveTo>
                      <a:pt x="0" y="4049485"/>
                    </a:moveTo>
                    <a:lnTo>
                      <a:pt x="177282" y="3844212"/>
                    </a:lnTo>
                    <a:lnTo>
                      <a:pt x="345233" y="3657600"/>
                    </a:lnTo>
                    <a:lnTo>
                      <a:pt x="457200" y="3508310"/>
                    </a:lnTo>
                    <a:lnTo>
                      <a:pt x="606490" y="3331028"/>
                    </a:lnTo>
                    <a:lnTo>
                      <a:pt x="690466" y="3247053"/>
                    </a:lnTo>
                    <a:lnTo>
                      <a:pt x="802433" y="3097763"/>
                    </a:lnTo>
                    <a:lnTo>
                      <a:pt x="933062" y="2883159"/>
                    </a:lnTo>
                    <a:lnTo>
                      <a:pt x="1017037" y="2752530"/>
                    </a:lnTo>
                    <a:lnTo>
                      <a:pt x="1110343" y="2565918"/>
                    </a:lnTo>
                    <a:lnTo>
                      <a:pt x="1240972" y="2267338"/>
                    </a:lnTo>
                    <a:lnTo>
                      <a:pt x="1334278" y="2024742"/>
                    </a:lnTo>
                    <a:lnTo>
                      <a:pt x="1446245" y="1744824"/>
                    </a:lnTo>
                    <a:lnTo>
                      <a:pt x="1558213" y="1436914"/>
                    </a:lnTo>
                    <a:lnTo>
                      <a:pt x="1651519" y="1231640"/>
                    </a:lnTo>
                    <a:lnTo>
                      <a:pt x="1744825" y="1007706"/>
                    </a:lnTo>
                    <a:lnTo>
                      <a:pt x="1819470" y="858416"/>
                    </a:lnTo>
                    <a:lnTo>
                      <a:pt x="1856792" y="737118"/>
                    </a:lnTo>
                    <a:lnTo>
                      <a:pt x="1931437" y="597159"/>
                    </a:lnTo>
                    <a:lnTo>
                      <a:pt x="2043405" y="419877"/>
                    </a:lnTo>
                    <a:lnTo>
                      <a:pt x="2099388" y="317240"/>
                    </a:lnTo>
                    <a:lnTo>
                      <a:pt x="2202025" y="223934"/>
                    </a:lnTo>
                    <a:lnTo>
                      <a:pt x="2332653" y="121298"/>
                    </a:lnTo>
                    <a:lnTo>
                      <a:pt x="2481943" y="83975"/>
                    </a:lnTo>
                    <a:lnTo>
                      <a:pt x="2621902" y="37322"/>
                    </a:lnTo>
                    <a:lnTo>
                      <a:pt x="2799184" y="0"/>
                    </a:lnTo>
                    <a:lnTo>
                      <a:pt x="3023119" y="0"/>
                    </a:lnTo>
                    <a:lnTo>
                      <a:pt x="3303037" y="18661"/>
                    </a:lnTo>
                    <a:lnTo>
                      <a:pt x="3592286" y="27991"/>
                    </a:lnTo>
                    <a:lnTo>
                      <a:pt x="3881535" y="46653"/>
                    </a:lnTo>
                    <a:lnTo>
                      <a:pt x="4208107" y="74644"/>
                    </a:lnTo>
                    <a:lnTo>
                      <a:pt x="4516017" y="102636"/>
                    </a:lnTo>
                    <a:lnTo>
                      <a:pt x="4842588" y="149289"/>
                    </a:lnTo>
                    <a:lnTo>
                      <a:pt x="5103845" y="186612"/>
                    </a:lnTo>
                    <a:lnTo>
                      <a:pt x="5402425" y="242595"/>
                    </a:lnTo>
                    <a:lnTo>
                      <a:pt x="5710335" y="307910"/>
                    </a:lnTo>
                    <a:lnTo>
                      <a:pt x="6074229" y="363893"/>
                    </a:lnTo>
                    <a:lnTo>
                      <a:pt x="6391470" y="466530"/>
                    </a:lnTo>
                    <a:lnTo>
                      <a:pt x="6736702" y="559836"/>
                    </a:lnTo>
                    <a:lnTo>
                      <a:pt x="7156580" y="634481"/>
                    </a:lnTo>
                    <a:lnTo>
                      <a:pt x="7455160" y="699795"/>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accent5"/>
                  </a:solidFill>
                </a:endParaRPr>
              </a:p>
            </p:txBody>
          </p:sp>
          <p:cxnSp>
            <p:nvCxnSpPr>
              <p:cNvPr id="24" name="Straight Connector 23">
                <a:extLst>
                  <a:ext uri="{FF2B5EF4-FFF2-40B4-BE49-F238E27FC236}">
                    <a16:creationId xmlns:a16="http://schemas.microsoft.com/office/drawing/2014/main" id="{C64DA5C8-D9D4-71D8-1A5B-0DFB92A2C2AC}"/>
                  </a:ext>
                </a:extLst>
              </p:cNvPr>
              <p:cNvCxnSpPr>
                <a:cxnSpLocks/>
              </p:cNvCxnSpPr>
              <p:nvPr/>
            </p:nvCxnSpPr>
            <p:spPr>
              <a:xfrm flipV="1">
                <a:off x="782217" y="186612"/>
                <a:ext cx="0" cy="445070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7893ED-2181-3110-9155-2BFBB3FEFEDD}"/>
                  </a:ext>
                </a:extLst>
              </p:cNvPr>
              <p:cNvCxnSpPr>
                <a:cxnSpLocks/>
              </p:cNvCxnSpPr>
              <p:nvPr/>
            </p:nvCxnSpPr>
            <p:spPr>
              <a:xfrm>
                <a:off x="782217" y="4646645"/>
                <a:ext cx="7689979"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AF74E1B-47BA-6483-B8D2-36E02B33130E}"/>
                  </a:ext>
                </a:extLst>
              </p:cNvPr>
              <p:cNvCxnSpPr>
                <a:cxnSpLocks/>
              </p:cNvCxnSpPr>
              <p:nvPr/>
            </p:nvCxnSpPr>
            <p:spPr>
              <a:xfrm>
                <a:off x="1063690" y="816095"/>
                <a:ext cx="20527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4E22921-F8F0-4E52-2129-677116D25A58}"/>
                  </a:ext>
                </a:extLst>
              </p:cNvPr>
              <p:cNvCxnSpPr>
                <a:cxnSpLocks/>
              </p:cNvCxnSpPr>
              <p:nvPr/>
            </p:nvCxnSpPr>
            <p:spPr>
              <a:xfrm>
                <a:off x="1063690" y="1112989"/>
                <a:ext cx="20527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3806D1E-FB5F-F04A-CCD3-083B38F38C18}"/>
                  </a:ext>
                </a:extLst>
              </p:cNvPr>
              <p:cNvSpPr txBox="1"/>
              <p:nvPr/>
            </p:nvSpPr>
            <p:spPr>
              <a:xfrm>
                <a:off x="1268964" y="578498"/>
                <a:ext cx="921743" cy="549101"/>
              </a:xfrm>
              <a:prstGeom prst="rect">
                <a:avLst/>
              </a:prstGeom>
              <a:noFill/>
            </p:spPr>
            <p:txBody>
              <a:bodyPr wrap="none" rtlCol="0">
                <a:spAutoFit/>
              </a:bodyPr>
              <a:lstStyle/>
              <a:p>
                <a:r>
                  <a:rPr lang="en-GB" sz="1000" dirty="0">
                    <a:solidFill>
                      <a:schemeClr val="accent5"/>
                    </a:solidFill>
                    <a:cs typeface="Poppins Light" panose="00000400000000000000" pitchFamily="2" charset="0"/>
                  </a:rPr>
                  <a:t>Male</a:t>
                </a:r>
              </a:p>
            </p:txBody>
          </p:sp>
          <p:sp>
            <p:nvSpPr>
              <p:cNvPr id="29" name="TextBox 28">
                <a:extLst>
                  <a:ext uri="{FF2B5EF4-FFF2-40B4-BE49-F238E27FC236}">
                    <a16:creationId xmlns:a16="http://schemas.microsoft.com/office/drawing/2014/main" id="{C555EFB3-1F2D-95F8-3739-CCCBA21C372F}"/>
                  </a:ext>
                </a:extLst>
              </p:cNvPr>
              <p:cNvSpPr txBox="1"/>
              <p:nvPr/>
            </p:nvSpPr>
            <p:spPr>
              <a:xfrm>
                <a:off x="1268962" y="884920"/>
                <a:ext cx="1236868" cy="549101"/>
              </a:xfrm>
              <a:prstGeom prst="rect">
                <a:avLst/>
              </a:prstGeom>
              <a:noFill/>
            </p:spPr>
            <p:txBody>
              <a:bodyPr wrap="none" rtlCol="0">
                <a:spAutoFit/>
              </a:bodyPr>
              <a:lstStyle/>
              <a:p>
                <a:r>
                  <a:rPr lang="en-GB" sz="1000" dirty="0">
                    <a:solidFill>
                      <a:schemeClr val="accent5"/>
                    </a:solidFill>
                    <a:cs typeface="Poppins Light" panose="00000400000000000000" pitchFamily="2" charset="0"/>
                  </a:rPr>
                  <a:t>Female</a:t>
                </a:r>
              </a:p>
            </p:txBody>
          </p:sp>
          <p:sp>
            <p:nvSpPr>
              <p:cNvPr id="30" name="TextBox 29">
                <a:extLst>
                  <a:ext uri="{FF2B5EF4-FFF2-40B4-BE49-F238E27FC236}">
                    <a16:creationId xmlns:a16="http://schemas.microsoft.com/office/drawing/2014/main" id="{92903BBD-4C23-56F2-5367-1D7DF69EF520}"/>
                  </a:ext>
                </a:extLst>
              </p:cNvPr>
              <p:cNvSpPr txBox="1"/>
              <p:nvPr/>
            </p:nvSpPr>
            <p:spPr>
              <a:xfrm rot="16200000">
                <a:off x="-654859" y="2164709"/>
                <a:ext cx="2252891" cy="494505"/>
              </a:xfrm>
              <a:prstGeom prst="rect">
                <a:avLst/>
              </a:prstGeom>
              <a:noFill/>
            </p:spPr>
            <p:txBody>
              <a:bodyPr wrap="none" rtlCol="0">
                <a:spAutoFit/>
              </a:bodyPr>
              <a:lstStyle/>
              <a:p>
                <a:pPr algn="ctr"/>
                <a:r>
                  <a:rPr lang="en-GB" sz="1100" b="1" dirty="0">
                    <a:solidFill>
                      <a:schemeClr val="accent5"/>
                    </a:solidFill>
                    <a:latin typeface="+mj-lt"/>
                    <a:cs typeface="Poppins Light" panose="00000400000000000000" pitchFamily="2" charset="0"/>
                  </a:rPr>
                  <a:t>Bone mass</a:t>
                </a:r>
              </a:p>
            </p:txBody>
          </p:sp>
          <p:sp>
            <p:nvSpPr>
              <p:cNvPr id="31" name="TextBox 30">
                <a:extLst>
                  <a:ext uri="{FF2B5EF4-FFF2-40B4-BE49-F238E27FC236}">
                    <a16:creationId xmlns:a16="http://schemas.microsoft.com/office/drawing/2014/main" id="{3B71590B-F81E-C7F2-A7F2-0E9DB2A66358}"/>
                  </a:ext>
                </a:extLst>
              </p:cNvPr>
              <p:cNvSpPr txBox="1"/>
              <p:nvPr/>
            </p:nvSpPr>
            <p:spPr>
              <a:xfrm>
                <a:off x="3614864" y="5143330"/>
                <a:ext cx="2024681" cy="583420"/>
              </a:xfrm>
              <a:prstGeom prst="rect">
                <a:avLst/>
              </a:prstGeom>
              <a:noFill/>
            </p:spPr>
            <p:txBody>
              <a:bodyPr wrap="none" rtlCol="0">
                <a:spAutoFit/>
              </a:bodyPr>
              <a:lstStyle/>
              <a:p>
                <a:pPr algn="ctr"/>
                <a:r>
                  <a:rPr lang="en-GB" sz="1100" b="1" dirty="0">
                    <a:solidFill>
                      <a:schemeClr val="accent5"/>
                    </a:solidFill>
                    <a:latin typeface="+mj-lt"/>
                    <a:cs typeface="Poppins Light" panose="00000400000000000000" pitchFamily="2" charset="0"/>
                  </a:rPr>
                  <a:t>Age (years)</a:t>
                </a:r>
              </a:p>
            </p:txBody>
          </p:sp>
          <p:sp>
            <p:nvSpPr>
              <p:cNvPr id="32" name="TextBox 31">
                <a:extLst>
                  <a:ext uri="{FF2B5EF4-FFF2-40B4-BE49-F238E27FC236}">
                    <a16:creationId xmlns:a16="http://schemas.microsoft.com/office/drawing/2014/main" id="{24E0B164-2D4D-508A-8A84-F4F457452170}"/>
                  </a:ext>
                </a:extLst>
              </p:cNvPr>
              <p:cNvSpPr txBox="1"/>
              <p:nvPr/>
            </p:nvSpPr>
            <p:spPr>
              <a:xfrm>
                <a:off x="532807" y="4696582"/>
                <a:ext cx="497535" cy="549101"/>
              </a:xfrm>
              <a:prstGeom prst="rect">
                <a:avLst/>
              </a:prstGeom>
              <a:noFill/>
            </p:spPr>
            <p:txBody>
              <a:bodyPr wrap="none" rtlCol="0">
                <a:spAutoFit/>
              </a:bodyPr>
              <a:lstStyle/>
              <a:p>
                <a:pPr algn="ctr"/>
                <a:r>
                  <a:rPr lang="en-GB" sz="1000" dirty="0">
                    <a:solidFill>
                      <a:schemeClr val="accent5"/>
                    </a:solidFill>
                    <a:cs typeface="Poppins Light" panose="00000400000000000000" pitchFamily="2" charset="0"/>
                  </a:rPr>
                  <a:t>0</a:t>
                </a:r>
              </a:p>
            </p:txBody>
          </p:sp>
          <p:cxnSp>
            <p:nvCxnSpPr>
              <p:cNvPr id="33" name="Straight Connector 32">
                <a:extLst>
                  <a:ext uri="{FF2B5EF4-FFF2-40B4-BE49-F238E27FC236}">
                    <a16:creationId xmlns:a16="http://schemas.microsoft.com/office/drawing/2014/main" id="{C4A25E05-C93D-9DB1-BC25-2EEE73FD06A3}"/>
                  </a:ext>
                </a:extLst>
              </p:cNvPr>
              <p:cNvCxnSpPr>
                <a:cxnSpLocks/>
              </p:cNvCxnSpPr>
              <p:nvPr/>
            </p:nvCxnSpPr>
            <p:spPr>
              <a:xfrm rot="5400000">
                <a:off x="7379270" y="4690188"/>
                <a:ext cx="8708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D719003-4120-0B4F-A93E-425182905870}"/>
                  </a:ext>
                </a:extLst>
              </p:cNvPr>
              <p:cNvCxnSpPr>
                <a:cxnSpLocks/>
              </p:cNvCxnSpPr>
              <p:nvPr/>
            </p:nvCxnSpPr>
            <p:spPr>
              <a:xfrm rot="5400000">
                <a:off x="738674" y="4690188"/>
                <a:ext cx="8708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86FC07A-3E4F-08FC-5AE2-ACBACD6E87E5}"/>
                  </a:ext>
                </a:extLst>
              </p:cNvPr>
              <p:cNvCxnSpPr>
                <a:cxnSpLocks/>
              </p:cNvCxnSpPr>
              <p:nvPr/>
            </p:nvCxnSpPr>
            <p:spPr>
              <a:xfrm rot="5400000">
                <a:off x="1803530" y="4690188"/>
                <a:ext cx="8708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DABEB11-BF40-5A27-BFAC-7931A7843B9D}"/>
                  </a:ext>
                </a:extLst>
              </p:cNvPr>
              <p:cNvCxnSpPr>
                <a:cxnSpLocks/>
              </p:cNvCxnSpPr>
              <p:nvPr/>
            </p:nvCxnSpPr>
            <p:spPr>
              <a:xfrm rot="5400000">
                <a:off x="2917916" y="4690188"/>
                <a:ext cx="8708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8D03BBE-E317-A4D9-7A40-B90ED1C865E2}"/>
                  </a:ext>
                </a:extLst>
              </p:cNvPr>
              <p:cNvCxnSpPr>
                <a:cxnSpLocks/>
              </p:cNvCxnSpPr>
              <p:nvPr/>
            </p:nvCxnSpPr>
            <p:spPr>
              <a:xfrm rot="5400000">
                <a:off x="4032302" y="4690188"/>
                <a:ext cx="8708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3DC628E-E4D0-81AB-3B6B-884DC86DF896}"/>
                  </a:ext>
                </a:extLst>
              </p:cNvPr>
              <p:cNvCxnSpPr>
                <a:cxnSpLocks/>
              </p:cNvCxnSpPr>
              <p:nvPr/>
            </p:nvCxnSpPr>
            <p:spPr>
              <a:xfrm rot="5400000">
                <a:off x="5144783" y="4690188"/>
                <a:ext cx="8708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A8EABBC-D657-0522-6549-378B051234E4}"/>
                  </a:ext>
                </a:extLst>
              </p:cNvPr>
              <p:cNvCxnSpPr>
                <a:cxnSpLocks/>
              </p:cNvCxnSpPr>
              <p:nvPr/>
            </p:nvCxnSpPr>
            <p:spPr>
              <a:xfrm rot="5400000">
                <a:off x="6259169" y="4690188"/>
                <a:ext cx="8708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83F7441-3E0C-EE75-0859-28F636756853}"/>
                  </a:ext>
                </a:extLst>
              </p:cNvPr>
              <p:cNvSpPr txBox="1"/>
              <p:nvPr/>
            </p:nvSpPr>
            <p:spPr>
              <a:xfrm>
                <a:off x="1563460" y="4696582"/>
                <a:ext cx="567226" cy="549101"/>
              </a:xfrm>
              <a:prstGeom prst="rect">
                <a:avLst/>
              </a:prstGeom>
              <a:noFill/>
            </p:spPr>
            <p:txBody>
              <a:bodyPr wrap="none" rtlCol="0">
                <a:spAutoFit/>
              </a:bodyPr>
              <a:lstStyle/>
              <a:p>
                <a:pPr algn="ctr"/>
                <a:r>
                  <a:rPr lang="en-GB" sz="1000" dirty="0">
                    <a:solidFill>
                      <a:schemeClr val="accent5"/>
                    </a:solidFill>
                    <a:cs typeface="Poppins Light" panose="00000400000000000000" pitchFamily="2" charset="0"/>
                  </a:rPr>
                  <a:t>10</a:t>
                </a:r>
              </a:p>
            </p:txBody>
          </p:sp>
          <p:sp>
            <p:nvSpPr>
              <p:cNvPr id="41" name="TextBox 40">
                <a:extLst>
                  <a:ext uri="{FF2B5EF4-FFF2-40B4-BE49-F238E27FC236}">
                    <a16:creationId xmlns:a16="http://schemas.microsoft.com/office/drawing/2014/main" id="{F66A37A4-0CB4-C4EB-4F4B-F374723F5D29}"/>
                  </a:ext>
                </a:extLst>
              </p:cNvPr>
              <p:cNvSpPr txBox="1"/>
              <p:nvPr/>
            </p:nvSpPr>
            <p:spPr>
              <a:xfrm>
                <a:off x="2642997" y="4696582"/>
                <a:ext cx="636919" cy="549101"/>
              </a:xfrm>
              <a:prstGeom prst="rect">
                <a:avLst/>
              </a:prstGeom>
              <a:noFill/>
            </p:spPr>
            <p:txBody>
              <a:bodyPr wrap="none" rtlCol="0">
                <a:spAutoFit/>
              </a:bodyPr>
              <a:lstStyle/>
              <a:p>
                <a:pPr algn="ctr"/>
                <a:r>
                  <a:rPr lang="en-GB" sz="1000" dirty="0">
                    <a:solidFill>
                      <a:schemeClr val="accent5"/>
                    </a:solidFill>
                    <a:cs typeface="Poppins Light" panose="00000400000000000000" pitchFamily="2" charset="0"/>
                  </a:rPr>
                  <a:t>20</a:t>
                </a:r>
              </a:p>
            </p:txBody>
          </p:sp>
          <p:sp>
            <p:nvSpPr>
              <p:cNvPr id="42" name="TextBox 41">
                <a:extLst>
                  <a:ext uri="{FF2B5EF4-FFF2-40B4-BE49-F238E27FC236}">
                    <a16:creationId xmlns:a16="http://schemas.microsoft.com/office/drawing/2014/main" id="{64F68296-B9C6-876D-C1B1-7DA9A0AF3F2C}"/>
                  </a:ext>
                </a:extLst>
              </p:cNvPr>
              <p:cNvSpPr txBox="1"/>
              <p:nvPr/>
            </p:nvSpPr>
            <p:spPr>
              <a:xfrm>
                <a:off x="3755874" y="4696582"/>
                <a:ext cx="639947" cy="549101"/>
              </a:xfrm>
              <a:prstGeom prst="rect">
                <a:avLst/>
              </a:prstGeom>
              <a:noFill/>
            </p:spPr>
            <p:txBody>
              <a:bodyPr wrap="none" rtlCol="0">
                <a:spAutoFit/>
              </a:bodyPr>
              <a:lstStyle/>
              <a:p>
                <a:pPr algn="ctr"/>
                <a:r>
                  <a:rPr lang="en-GB" sz="1000" dirty="0">
                    <a:solidFill>
                      <a:schemeClr val="accent5"/>
                    </a:solidFill>
                    <a:cs typeface="Poppins Light" panose="00000400000000000000" pitchFamily="2" charset="0"/>
                  </a:rPr>
                  <a:t>30</a:t>
                </a:r>
              </a:p>
            </p:txBody>
          </p:sp>
          <p:sp>
            <p:nvSpPr>
              <p:cNvPr id="43" name="TextBox 42">
                <a:extLst>
                  <a:ext uri="{FF2B5EF4-FFF2-40B4-BE49-F238E27FC236}">
                    <a16:creationId xmlns:a16="http://schemas.microsoft.com/office/drawing/2014/main" id="{40276E56-AA23-4DC7-D872-9FB0E5D916EE}"/>
                  </a:ext>
                </a:extLst>
              </p:cNvPr>
              <p:cNvSpPr txBox="1"/>
              <p:nvPr/>
            </p:nvSpPr>
            <p:spPr>
              <a:xfrm>
                <a:off x="4859611" y="4696582"/>
                <a:ext cx="646007" cy="549101"/>
              </a:xfrm>
              <a:prstGeom prst="rect">
                <a:avLst/>
              </a:prstGeom>
              <a:noFill/>
            </p:spPr>
            <p:txBody>
              <a:bodyPr wrap="none" rtlCol="0">
                <a:spAutoFit/>
              </a:bodyPr>
              <a:lstStyle/>
              <a:p>
                <a:pPr algn="ctr"/>
                <a:r>
                  <a:rPr lang="en-GB" sz="1000" dirty="0">
                    <a:solidFill>
                      <a:schemeClr val="accent5"/>
                    </a:solidFill>
                    <a:cs typeface="Poppins Light" panose="00000400000000000000" pitchFamily="2" charset="0"/>
                  </a:rPr>
                  <a:t>40</a:t>
                </a:r>
              </a:p>
            </p:txBody>
          </p:sp>
          <p:sp>
            <p:nvSpPr>
              <p:cNvPr id="44" name="TextBox 43">
                <a:extLst>
                  <a:ext uri="{FF2B5EF4-FFF2-40B4-BE49-F238E27FC236}">
                    <a16:creationId xmlns:a16="http://schemas.microsoft.com/office/drawing/2014/main" id="{FBE462D1-53AB-459F-2018-A64E3FCCDA88}"/>
                  </a:ext>
                </a:extLst>
              </p:cNvPr>
              <p:cNvSpPr txBox="1"/>
              <p:nvPr/>
            </p:nvSpPr>
            <p:spPr>
              <a:xfrm>
                <a:off x="5983649" y="4696582"/>
                <a:ext cx="646007" cy="549101"/>
              </a:xfrm>
              <a:prstGeom prst="rect">
                <a:avLst/>
              </a:prstGeom>
              <a:noFill/>
            </p:spPr>
            <p:txBody>
              <a:bodyPr wrap="none" rtlCol="0">
                <a:spAutoFit/>
              </a:bodyPr>
              <a:lstStyle/>
              <a:p>
                <a:pPr algn="ctr"/>
                <a:r>
                  <a:rPr lang="en-GB" sz="1000" dirty="0">
                    <a:solidFill>
                      <a:schemeClr val="accent5"/>
                    </a:solidFill>
                    <a:cs typeface="Poppins Light" panose="00000400000000000000" pitchFamily="2" charset="0"/>
                  </a:rPr>
                  <a:t>50</a:t>
                </a:r>
              </a:p>
            </p:txBody>
          </p:sp>
          <p:sp>
            <p:nvSpPr>
              <p:cNvPr id="45" name="TextBox 44">
                <a:extLst>
                  <a:ext uri="{FF2B5EF4-FFF2-40B4-BE49-F238E27FC236}">
                    <a16:creationId xmlns:a16="http://schemas.microsoft.com/office/drawing/2014/main" id="{9458D3EA-2926-6B01-1C61-EB44ED1016D3}"/>
                  </a:ext>
                </a:extLst>
              </p:cNvPr>
              <p:cNvSpPr txBox="1"/>
              <p:nvPr/>
            </p:nvSpPr>
            <p:spPr>
              <a:xfrm>
                <a:off x="7098295" y="4696582"/>
                <a:ext cx="649039" cy="549101"/>
              </a:xfrm>
              <a:prstGeom prst="rect">
                <a:avLst/>
              </a:prstGeom>
              <a:noFill/>
            </p:spPr>
            <p:txBody>
              <a:bodyPr wrap="none" rtlCol="0">
                <a:spAutoFit/>
              </a:bodyPr>
              <a:lstStyle/>
              <a:p>
                <a:pPr algn="ctr"/>
                <a:r>
                  <a:rPr lang="en-GB" sz="1000" dirty="0">
                    <a:solidFill>
                      <a:schemeClr val="accent5"/>
                    </a:solidFill>
                    <a:cs typeface="Poppins Light" panose="00000400000000000000" pitchFamily="2" charset="0"/>
                  </a:rPr>
                  <a:t>60</a:t>
                </a:r>
              </a:p>
            </p:txBody>
          </p:sp>
          <p:sp>
            <p:nvSpPr>
              <p:cNvPr id="46" name="TextBox 45">
                <a:extLst>
                  <a:ext uri="{FF2B5EF4-FFF2-40B4-BE49-F238E27FC236}">
                    <a16:creationId xmlns:a16="http://schemas.microsoft.com/office/drawing/2014/main" id="{EB0F818A-EBE7-13FC-BFB5-4C0B6B8EDA9E}"/>
                  </a:ext>
                </a:extLst>
              </p:cNvPr>
              <p:cNvSpPr txBox="1"/>
              <p:nvPr/>
            </p:nvSpPr>
            <p:spPr>
              <a:xfrm>
                <a:off x="5186032" y="1506959"/>
                <a:ext cx="2288297" cy="549101"/>
              </a:xfrm>
              <a:prstGeom prst="rect">
                <a:avLst/>
              </a:prstGeom>
              <a:noFill/>
            </p:spPr>
            <p:txBody>
              <a:bodyPr wrap="none" rtlCol="0">
                <a:spAutoFit/>
              </a:bodyPr>
              <a:lstStyle/>
              <a:p>
                <a:r>
                  <a:rPr lang="en-GB" sz="1000" dirty="0">
                    <a:solidFill>
                      <a:schemeClr val="accent5"/>
                    </a:solidFill>
                    <a:cs typeface="Poppins Light" panose="00000400000000000000" pitchFamily="2" charset="0"/>
                  </a:rPr>
                  <a:t>Low bone mass</a:t>
                </a:r>
              </a:p>
            </p:txBody>
          </p:sp>
          <p:sp>
            <p:nvSpPr>
              <p:cNvPr id="47" name="TextBox 46">
                <a:extLst>
                  <a:ext uri="{FF2B5EF4-FFF2-40B4-BE49-F238E27FC236}">
                    <a16:creationId xmlns:a16="http://schemas.microsoft.com/office/drawing/2014/main" id="{B8BAFE14-4C75-5A76-C4B1-BAD84BD0022A}"/>
                  </a:ext>
                </a:extLst>
              </p:cNvPr>
              <p:cNvSpPr txBox="1"/>
              <p:nvPr/>
            </p:nvSpPr>
            <p:spPr>
              <a:xfrm>
                <a:off x="5186032" y="3200466"/>
                <a:ext cx="1985292" cy="549101"/>
              </a:xfrm>
              <a:prstGeom prst="rect">
                <a:avLst/>
              </a:prstGeom>
              <a:noFill/>
            </p:spPr>
            <p:txBody>
              <a:bodyPr wrap="none" rtlCol="0">
                <a:spAutoFit/>
              </a:bodyPr>
              <a:lstStyle/>
              <a:p>
                <a:r>
                  <a:rPr lang="en-GB" sz="1000" dirty="0">
                    <a:solidFill>
                      <a:schemeClr val="accent5"/>
                    </a:solidFill>
                    <a:cs typeface="Poppins Light" panose="00000400000000000000" pitchFamily="2" charset="0"/>
                  </a:rPr>
                  <a:t>Osteoporosis</a:t>
                </a:r>
              </a:p>
            </p:txBody>
          </p:sp>
          <p:sp>
            <p:nvSpPr>
              <p:cNvPr id="48" name="TextBox 47">
                <a:extLst>
                  <a:ext uri="{FF2B5EF4-FFF2-40B4-BE49-F238E27FC236}">
                    <a16:creationId xmlns:a16="http://schemas.microsoft.com/office/drawing/2014/main" id="{3EFC11D9-F172-950D-58EC-091A7D8F2C52}"/>
                  </a:ext>
                </a:extLst>
              </p:cNvPr>
              <p:cNvSpPr txBox="1"/>
              <p:nvPr/>
            </p:nvSpPr>
            <p:spPr>
              <a:xfrm>
                <a:off x="2726434" y="2941610"/>
                <a:ext cx="2212546" cy="892291"/>
              </a:xfrm>
              <a:prstGeom prst="rect">
                <a:avLst/>
              </a:prstGeom>
              <a:noFill/>
            </p:spPr>
            <p:txBody>
              <a:bodyPr wrap="none" rtlCol="0">
                <a:spAutoFit/>
              </a:bodyPr>
              <a:lstStyle/>
              <a:p>
                <a:r>
                  <a:rPr lang="en-GB" sz="1000" dirty="0">
                    <a:solidFill>
                      <a:schemeClr val="accent5"/>
                    </a:solidFill>
                    <a:cs typeface="Poppins Light" panose="00000400000000000000" pitchFamily="2" charset="0"/>
                  </a:rPr>
                  <a:t>Suboptimal</a:t>
                </a:r>
              </a:p>
              <a:p>
                <a:r>
                  <a:rPr lang="en-GB" sz="1000" dirty="0">
                    <a:solidFill>
                      <a:schemeClr val="accent5"/>
                    </a:solidFill>
                    <a:cs typeface="Poppins Light" panose="00000400000000000000" pitchFamily="2" charset="0"/>
                  </a:rPr>
                  <a:t>lifestyle factors</a:t>
                </a:r>
              </a:p>
            </p:txBody>
          </p:sp>
          <p:sp>
            <p:nvSpPr>
              <p:cNvPr id="49" name="TextBox 48">
                <a:extLst>
                  <a:ext uri="{FF2B5EF4-FFF2-40B4-BE49-F238E27FC236}">
                    <a16:creationId xmlns:a16="http://schemas.microsoft.com/office/drawing/2014/main" id="{C96319A7-04AA-606F-0172-AD79F8F97DB1}"/>
                  </a:ext>
                </a:extLst>
              </p:cNvPr>
              <p:cNvSpPr txBox="1"/>
              <p:nvPr/>
            </p:nvSpPr>
            <p:spPr>
              <a:xfrm>
                <a:off x="2258281" y="-46222"/>
                <a:ext cx="2400409" cy="549101"/>
              </a:xfrm>
              <a:prstGeom prst="rect">
                <a:avLst/>
              </a:prstGeom>
              <a:noFill/>
            </p:spPr>
            <p:txBody>
              <a:bodyPr wrap="none" rtlCol="0">
                <a:spAutoFit/>
              </a:bodyPr>
              <a:lstStyle/>
              <a:p>
                <a:r>
                  <a:rPr lang="en-GB" sz="1000" dirty="0">
                    <a:solidFill>
                      <a:schemeClr val="accent5"/>
                    </a:solidFill>
                    <a:cs typeface="Poppins Light" panose="00000400000000000000" pitchFamily="2" charset="0"/>
                  </a:rPr>
                  <a:t>Peak bone mass</a:t>
                </a:r>
              </a:p>
            </p:txBody>
          </p:sp>
          <p:sp>
            <p:nvSpPr>
              <p:cNvPr id="50" name="Rectangle 49">
                <a:extLst>
                  <a:ext uri="{FF2B5EF4-FFF2-40B4-BE49-F238E27FC236}">
                    <a16:creationId xmlns:a16="http://schemas.microsoft.com/office/drawing/2014/main" id="{9B7213C8-0AAD-F08E-F2AE-9C2D73315119}"/>
                  </a:ext>
                </a:extLst>
              </p:cNvPr>
              <p:cNvSpPr/>
              <p:nvPr/>
            </p:nvSpPr>
            <p:spPr>
              <a:xfrm>
                <a:off x="3275045" y="465610"/>
                <a:ext cx="354556" cy="641094"/>
              </a:xfrm>
              <a:prstGeom prst="rect">
                <a:avLst/>
              </a:prstGeom>
              <a:noFill/>
              <a:ln w="1905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accent5"/>
                  </a:solidFill>
                </a:endParaRPr>
              </a:p>
            </p:txBody>
          </p:sp>
          <p:sp>
            <p:nvSpPr>
              <p:cNvPr id="51" name="TextBox 50">
                <a:extLst>
                  <a:ext uri="{FF2B5EF4-FFF2-40B4-BE49-F238E27FC236}">
                    <a16:creationId xmlns:a16="http://schemas.microsoft.com/office/drawing/2014/main" id="{1185D2CC-B5BF-8EBD-6F30-50C6D29D4F67}"/>
                  </a:ext>
                </a:extLst>
              </p:cNvPr>
              <p:cNvSpPr txBox="1"/>
              <p:nvPr/>
            </p:nvSpPr>
            <p:spPr>
              <a:xfrm>
                <a:off x="3489346" y="1245777"/>
                <a:ext cx="1836820" cy="549101"/>
              </a:xfrm>
              <a:prstGeom prst="rect">
                <a:avLst/>
              </a:prstGeom>
              <a:noFill/>
            </p:spPr>
            <p:txBody>
              <a:bodyPr wrap="none" rtlCol="0">
                <a:spAutoFit/>
              </a:bodyPr>
              <a:lstStyle/>
              <a:p>
                <a:r>
                  <a:rPr lang="en-GB" sz="1000" dirty="0">
                    <a:solidFill>
                      <a:schemeClr val="accent5"/>
                    </a:solidFill>
                    <a:cs typeface="Poppins Light" panose="00000400000000000000" pitchFamily="2" charset="0"/>
                  </a:rPr>
                  <a:t>Menopause</a:t>
                </a:r>
              </a:p>
            </p:txBody>
          </p:sp>
          <p:cxnSp>
            <p:nvCxnSpPr>
              <p:cNvPr id="52" name="Straight Arrow Connector 51">
                <a:extLst>
                  <a:ext uri="{FF2B5EF4-FFF2-40B4-BE49-F238E27FC236}">
                    <a16:creationId xmlns:a16="http://schemas.microsoft.com/office/drawing/2014/main" id="{CFD770C2-56DC-BDCC-8836-FF6ACB43F2A2}"/>
                  </a:ext>
                </a:extLst>
              </p:cNvPr>
              <p:cNvCxnSpPr/>
              <p:nvPr/>
            </p:nvCxnSpPr>
            <p:spPr>
              <a:xfrm flipV="1">
                <a:off x="5145290" y="1155969"/>
                <a:ext cx="527722" cy="279193"/>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57D744F-2713-085A-3DFF-B7B8D2C99E0A}"/>
                  </a:ext>
                </a:extLst>
              </p:cNvPr>
              <p:cNvCxnSpPr>
                <a:cxnSpLocks/>
              </p:cNvCxnSpPr>
              <p:nvPr/>
            </p:nvCxnSpPr>
            <p:spPr>
              <a:xfrm flipH="1" flipV="1">
                <a:off x="3108985" y="2411963"/>
                <a:ext cx="256755" cy="588955"/>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
          <p:nvSpPr>
            <p:cNvPr id="7" name="Rectangle: Top Corners Rounded 6">
              <a:extLst>
                <a:ext uri="{FF2B5EF4-FFF2-40B4-BE49-F238E27FC236}">
                  <a16:creationId xmlns:a16="http://schemas.microsoft.com/office/drawing/2014/main" id="{99F0C0EE-1315-F2E9-6590-D9B2391612BB}"/>
                </a:ext>
              </a:extLst>
            </p:cNvPr>
            <p:cNvSpPr/>
            <p:nvPr/>
          </p:nvSpPr>
          <p:spPr>
            <a:xfrm rot="16200000">
              <a:off x="5208570" y="3599983"/>
              <a:ext cx="824343" cy="1403528"/>
            </a:xfrm>
            <a:prstGeom prst="round2Same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83B7A7C3-F0BB-FE5C-6521-D45141D50E46}"/>
                </a:ext>
              </a:extLst>
            </p:cNvPr>
            <p:cNvSpPr txBox="1"/>
            <p:nvPr/>
          </p:nvSpPr>
          <p:spPr>
            <a:xfrm>
              <a:off x="4918979" y="3888453"/>
              <a:ext cx="1403527" cy="830997"/>
            </a:xfrm>
            <a:prstGeom prst="rect">
              <a:avLst/>
            </a:prstGeom>
            <a:noFill/>
            <a:ln>
              <a:noFill/>
            </a:ln>
          </p:spPr>
          <p:txBody>
            <a:bodyPr wrap="square" rtlCol="0">
              <a:spAutoFit/>
            </a:bodyPr>
            <a:lstStyle/>
            <a:p>
              <a:pPr algn="ctr"/>
              <a:r>
                <a:rPr lang="en-GB" sz="1200" dirty="0">
                  <a:solidFill>
                    <a:schemeClr val="bg1"/>
                  </a:solidFill>
                  <a:latin typeface="+mj-lt"/>
                </a:rPr>
                <a:t>Bone mass</a:t>
              </a:r>
              <a:br>
                <a:rPr lang="en-GB" sz="1200" dirty="0">
                  <a:solidFill>
                    <a:schemeClr val="bg1"/>
                  </a:solidFill>
                  <a:latin typeface="+mj-lt"/>
                </a:rPr>
              </a:br>
              <a:r>
                <a:rPr lang="en-GB" sz="1200" dirty="0">
                  <a:solidFill>
                    <a:schemeClr val="bg1"/>
                  </a:solidFill>
                  <a:latin typeface="+mj-lt"/>
                </a:rPr>
                <a:t>acquisition to</a:t>
              </a:r>
              <a:br>
                <a:rPr lang="en-GB" sz="1200" dirty="0">
                  <a:solidFill>
                    <a:schemeClr val="bg1"/>
                  </a:solidFill>
                  <a:latin typeface="+mj-lt"/>
                </a:rPr>
              </a:br>
              <a:r>
                <a:rPr lang="en-GB" sz="1200" dirty="0">
                  <a:solidFill>
                    <a:schemeClr val="bg1"/>
                  </a:solidFill>
                  <a:latin typeface="+mj-lt"/>
                </a:rPr>
                <a:t>reach peak </a:t>
              </a:r>
              <a:br>
                <a:rPr lang="en-GB" sz="1200" dirty="0">
                  <a:solidFill>
                    <a:schemeClr val="bg1"/>
                  </a:solidFill>
                  <a:latin typeface="+mj-lt"/>
                </a:rPr>
              </a:br>
              <a:r>
                <a:rPr lang="en-GB" sz="1200" dirty="0">
                  <a:solidFill>
                    <a:schemeClr val="bg1"/>
                  </a:solidFill>
                  <a:latin typeface="+mj-lt"/>
                </a:rPr>
                <a:t>bone mass</a:t>
              </a:r>
              <a:r>
                <a:rPr lang="en-GB" sz="1200" baseline="30000" dirty="0">
                  <a:solidFill>
                    <a:schemeClr val="bg1"/>
                  </a:solidFill>
                  <a:latin typeface="+mj-lt"/>
                </a:rPr>
                <a:t>2</a:t>
              </a:r>
            </a:p>
          </p:txBody>
        </p:sp>
      </p:grpSp>
      <p:grpSp>
        <p:nvGrpSpPr>
          <p:cNvPr id="6" name="Group 5">
            <a:extLst>
              <a:ext uri="{FF2B5EF4-FFF2-40B4-BE49-F238E27FC236}">
                <a16:creationId xmlns:a16="http://schemas.microsoft.com/office/drawing/2014/main" id="{9D41CFB0-5BA5-6A3B-F389-5962BABFF3B0}"/>
              </a:ext>
            </a:extLst>
          </p:cNvPr>
          <p:cNvGrpSpPr/>
          <p:nvPr/>
        </p:nvGrpSpPr>
        <p:grpSpPr>
          <a:xfrm>
            <a:off x="2929813" y="1307401"/>
            <a:ext cx="8230536" cy="2127313"/>
            <a:chOff x="2929813" y="1307401"/>
            <a:chExt cx="8230536" cy="2127313"/>
          </a:xfrm>
        </p:grpSpPr>
        <p:sp>
          <p:nvSpPr>
            <p:cNvPr id="59" name="Rectangle: Rounded Corners 58">
              <a:extLst>
                <a:ext uri="{FF2B5EF4-FFF2-40B4-BE49-F238E27FC236}">
                  <a16:creationId xmlns:a16="http://schemas.microsoft.com/office/drawing/2014/main" id="{4EBDF936-8227-84EB-7B0D-669CF110DD74}"/>
                </a:ext>
              </a:extLst>
            </p:cNvPr>
            <p:cNvSpPr/>
            <p:nvPr/>
          </p:nvSpPr>
          <p:spPr>
            <a:xfrm>
              <a:off x="4918978" y="1307401"/>
              <a:ext cx="6241371" cy="2127313"/>
            </a:xfrm>
            <a:prstGeom prst="roundRect">
              <a:avLst>
                <a:gd name="adj" fmla="val 8962"/>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F5B566B2-1598-72ED-F7C2-A2BB7AC79FB0}"/>
                </a:ext>
              </a:extLst>
            </p:cNvPr>
            <p:cNvGrpSpPr/>
            <p:nvPr/>
          </p:nvGrpSpPr>
          <p:grpSpPr>
            <a:xfrm>
              <a:off x="2929813" y="2579421"/>
              <a:ext cx="1972472" cy="646331"/>
              <a:chOff x="3954314" y="2457761"/>
              <a:chExt cx="1972472" cy="646331"/>
            </a:xfrm>
          </p:grpSpPr>
          <p:sp>
            <p:nvSpPr>
              <p:cNvPr id="61" name="Rectangle: Top Corners Rounded 60">
                <a:extLst>
                  <a:ext uri="{FF2B5EF4-FFF2-40B4-BE49-F238E27FC236}">
                    <a16:creationId xmlns:a16="http://schemas.microsoft.com/office/drawing/2014/main" id="{51A29CBD-0874-E4E5-ADEE-F82BED0F3CF5}"/>
                  </a:ext>
                </a:extLst>
              </p:cNvPr>
              <p:cNvSpPr/>
              <p:nvPr/>
            </p:nvSpPr>
            <p:spPr>
              <a:xfrm rot="16200000">
                <a:off x="4617385" y="1794690"/>
                <a:ext cx="646330" cy="1972472"/>
              </a:xfrm>
              <a:prstGeom prst="round2Same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TextBox 97">
                <a:extLst>
                  <a:ext uri="{FF2B5EF4-FFF2-40B4-BE49-F238E27FC236}">
                    <a16:creationId xmlns:a16="http://schemas.microsoft.com/office/drawing/2014/main" id="{8DD01F68-F604-EE2E-2E93-AE235B676C64}"/>
                  </a:ext>
                </a:extLst>
              </p:cNvPr>
              <p:cNvSpPr txBox="1"/>
              <p:nvPr/>
            </p:nvSpPr>
            <p:spPr>
              <a:xfrm>
                <a:off x="3959287" y="2457761"/>
                <a:ext cx="1962527" cy="646331"/>
              </a:xfrm>
              <a:prstGeom prst="rect">
                <a:avLst/>
              </a:prstGeom>
              <a:noFill/>
            </p:spPr>
            <p:txBody>
              <a:bodyPr wrap="square" rtlCol="0">
                <a:spAutoFit/>
              </a:bodyPr>
              <a:lstStyle/>
              <a:p>
                <a:pPr algn="ctr"/>
                <a:r>
                  <a:rPr lang="en-GB" sz="1200" dirty="0">
                    <a:solidFill>
                      <a:schemeClr val="bg1"/>
                    </a:solidFill>
                    <a:latin typeface="+mj-lt"/>
                  </a:rPr>
                  <a:t>All-cause prevalence of osteoporosis </a:t>
                </a:r>
                <a:br>
                  <a:rPr lang="en-GB" sz="1200" dirty="0">
                    <a:solidFill>
                      <a:schemeClr val="bg1"/>
                    </a:solidFill>
                    <a:latin typeface="+mj-lt"/>
                  </a:rPr>
                </a:br>
                <a:r>
                  <a:rPr lang="en-GB" sz="1200" dirty="0">
                    <a:solidFill>
                      <a:schemeClr val="bg1"/>
                    </a:solidFill>
                    <a:latin typeface="+mj-lt"/>
                  </a:rPr>
                  <a:t>by sex and age</a:t>
                </a:r>
                <a:r>
                  <a:rPr lang="en-GB" sz="1200" baseline="30000" dirty="0">
                    <a:solidFill>
                      <a:schemeClr val="bg1"/>
                    </a:solidFill>
                    <a:latin typeface="+mj-lt"/>
                  </a:rPr>
                  <a:t>1</a:t>
                </a:r>
              </a:p>
            </p:txBody>
          </p:sp>
        </p:grpSp>
        <p:graphicFrame>
          <p:nvGraphicFramePr>
            <p:cNvPr id="55" name="Chart 54">
              <a:extLst>
                <a:ext uri="{FF2B5EF4-FFF2-40B4-BE49-F238E27FC236}">
                  <a16:creationId xmlns:a16="http://schemas.microsoft.com/office/drawing/2014/main" id="{73AD9787-98B6-D80B-A034-DC8C84FCF4E0}"/>
                </a:ext>
              </a:extLst>
            </p:cNvPr>
            <p:cNvGraphicFramePr/>
            <p:nvPr>
              <p:extLst>
                <p:ext uri="{D42A27DB-BD31-4B8C-83A1-F6EECF244321}">
                  <p14:modId xmlns:p14="http://schemas.microsoft.com/office/powerpoint/2010/main" val="2707272894"/>
                </p:ext>
              </p:extLst>
            </p:nvPr>
          </p:nvGraphicFramePr>
          <p:xfrm>
            <a:off x="5272085" y="1317451"/>
            <a:ext cx="5888264" cy="1920319"/>
          </p:xfrm>
          <a:graphic>
            <a:graphicData uri="http://schemas.openxmlformats.org/drawingml/2006/chart">
              <c:chart xmlns:c="http://schemas.openxmlformats.org/drawingml/2006/chart" xmlns:r="http://schemas.openxmlformats.org/officeDocument/2006/relationships" r:id="rId3"/>
            </a:graphicData>
          </a:graphic>
        </p:graphicFrame>
        <p:sp>
          <p:nvSpPr>
            <p:cNvPr id="104" name="TextBox 103">
              <a:extLst>
                <a:ext uri="{FF2B5EF4-FFF2-40B4-BE49-F238E27FC236}">
                  <a16:creationId xmlns:a16="http://schemas.microsoft.com/office/drawing/2014/main" id="{FFE446A3-F26A-F81C-AA5D-011A96864DEA}"/>
                </a:ext>
              </a:extLst>
            </p:cNvPr>
            <p:cNvSpPr txBox="1"/>
            <p:nvPr/>
          </p:nvSpPr>
          <p:spPr>
            <a:xfrm rot="16200000">
              <a:off x="4493432" y="2030644"/>
              <a:ext cx="1260281" cy="261610"/>
            </a:xfrm>
            <a:prstGeom prst="rect">
              <a:avLst/>
            </a:prstGeom>
            <a:noFill/>
          </p:spPr>
          <p:txBody>
            <a:bodyPr wrap="none" rtlCol="0">
              <a:spAutoFit/>
            </a:bodyPr>
            <a:lstStyle/>
            <a:p>
              <a:pPr algn="ctr"/>
              <a:r>
                <a:rPr lang="en-GB" sz="1100" b="1" dirty="0">
                  <a:solidFill>
                    <a:schemeClr val="accent5"/>
                  </a:solidFill>
                  <a:latin typeface="+mj-lt"/>
                  <a:cs typeface="Poppins Light" panose="00000400000000000000" pitchFamily="2" charset="0"/>
                </a:rPr>
                <a:t>Prevalence (%)</a:t>
              </a:r>
            </a:p>
          </p:txBody>
        </p:sp>
        <p:sp>
          <p:nvSpPr>
            <p:cNvPr id="105" name="TextBox 104">
              <a:extLst>
                <a:ext uri="{FF2B5EF4-FFF2-40B4-BE49-F238E27FC236}">
                  <a16:creationId xmlns:a16="http://schemas.microsoft.com/office/drawing/2014/main" id="{106A8F47-E615-5709-5FE7-E401CCE320B6}"/>
                </a:ext>
              </a:extLst>
            </p:cNvPr>
            <p:cNvSpPr txBox="1"/>
            <p:nvPr/>
          </p:nvSpPr>
          <p:spPr>
            <a:xfrm>
              <a:off x="7587792" y="3150937"/>
              <a:ext cx="1495923" cy="261610"/>
            </a:xfrm>
            <a:prstGeom prst="rect">
              <a:avLst/>
            </a:prstGeom>
            <a:noFill/>
          </p:spPr>
          <p:txBody>
            <a:bodyPr wrap="none" rtlCol="0">
              <a:spAutoFit/>
            </a:bodyPr>
            <a:lstStyle/>
            <a:p>
              <a:pPr algn="ctr"/>
              <a:r>
                <a:rPr lang="en-GB" sz="1100" b="1" dirty="0">
                  <a:solidFill>
                    <a:schemeClr val="accent5"/>
                  </a:solidFill>
                  <a:latin typeface="+mj-lt"/>
                  <a:cs typeface="Poppins Light" panose="00000400000000000000" pitchFamily="2" charset="0"/>
                </a:rPr>
                <a:t>Age range (years)</a:t>
              </a:r>
            </a:p>
          </p:txBody>
        </p:sp>
      </p:grpSp>
    </p:spTree>
    <p:extLst>
      <p:ext uri="{BB962C8B-B14F-4D97-AF65-F5344CB8AC3E}">
        <p14:creationId xmlns:p14="http://schemas.microsoft.com/office/powerpoint/2010/main" val="14554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1"/>
            <a:ext cx="10652454" cy="639992"/>
          </a:xfrm>
        </p:spPr>
        <p:txBody>
          <a:bodyPr anchor="t">
            <a:normAutofit/>
          </a:bodyPr>
          <a:lstStyle/>
          <a:p>
            <a:r>
              <a:rPr lang="en-GB" dirty="0"/>
              <a:t>Process of bone remodelling</a:t>
            </a:r>
          </a:p>
        </p:txBody>
      </p:sp>
      <p:sp>
        <p:nvSpPr>
          <p:cNvPr id="3" name="Content Placeholder 2">
            <a:extLst>
              <a:ext uri="{FF2B5EF4-FFF2-40B4-BE49-F238E27FC236}">
                <a16:creationId xmlns:a16="http://schemas.microsoft.com/office/drawing/2014/main" id="{359D0397-A1B9-8868-47AF-6ADB56383BD3}"/>
              </a:ext>
            </a:extLst>
          </p:cNvPr>
          <p:cNvSpPr>
            <a:spLocks noGrp="1"/>
          </p:cNvSpPr>
          <p:nvPr>
            <p:ph idx="1"/>
          </p:nvPr>
        </p:nvSpPr>
        <p:spPr>
          <a:xfrm>
            <a:off x="688767" y="1360561"/>
            <a:ext cx="10899511" cy="1032598"/>
          </a:xfrm>
        </p:spPr>
        <p:txBody>
          <a:bodyPr>
            <a:noAutofit/>
          </a:bodyPr>
          <a:lstStyle/>
          <a:p>
            <a:pPr>
              <a:buClr>
                <a:srgbClr val="006EAB"/>
              </a:buClr>
              <a:defRPr/>
            </a:pPr>
            <a:r>
              <a:rPr lang="en-US" sz="1800" dirty="0">
                <a:solidFill>
                  <a:srgbClr val="E7E6E6">
                    <a:lumMod val="25000"/>
                  </a:srgbClr>
                </a:solidFill>
              </a:rPr>
              <a:t>Bone resorption and formation are regulated by </a:t>
            </a:r>
            <a:r>
              <a:rPr lang="en-US" sz="1800" dirty="0">
                <a:solidFill>
                  <a:schemeClr val="tx1"/>
                </a:solidFill>
                <a:latin typeface="+mj-lt"/>
              </a:rPr>
              <a:t>osteoclasts</a:t>
            </a:r>
            <a:r>
              <a:rPr lang="en-US" sz="1800" dirty="0">
                <a:solidFill>
                  <a:srgbClr val="E7E6E6">
                    <a:lumMod val="25000"/>
                  </a:srgbClr>
                </a:solidFill>
              </a:rPr>
              <a:t> and </a:t>
            </a:r>
            <a:r>
              <a:rPr lang="en-US" sz="1800" dirty="0">
                <a:solidFill>
                  <a:schemeClr val="tx1"/>
                </a:solidFill>
                <a:latin typeface="+mj-lt"/>
              </a:rPr>
              <a:t>osteoblasts</a:t>
            </a:r>
            <a:r>
              <a:rPr lang="en-US" sz="1800" dirty="0">
                <a:solidFill>
                  <a:srgbClr val="E7E6E6">
                    <a:lumMod val="25000"/>
                  </a:srgbClr>
                </a:solidFill>
              </a:rPr>
              <a:t>, respectively</a:t>
            </a:r>
          </a:p>
          <a:p>
            <a:pPr>
              <a:buClr>
                <a:srgbClr val="006EAB"/>
              </a:buClr>
              <a:defRPr/>
            </a:pPr>
            <a:r>
              <a:rPr lang="en-US" sz="1800" dirty="0">
                <a:solidFill>
                  <a:srgbClr val="E7E6E6">
                    <a:lumMod val="25000"/>
                  </a:srgbClr>
                </a:solidFill>
              </a:rPr>
              <a:t>The normal </a:t>
            </a:r>
            <a:r>
              <a:rPr lang="en-US" sz="1800" dirty="0">
                <a:solidFill>
                  <a:schemeClr val="tx1"/>
                </a:solidFill>
                <a:latin typeface="+mj-lt"/>
              </a:rPr>
              <a:t>bone remodeling process</a:t>
            </a:r>
            <a:r>
              <a:rPr lang="en-US" sz="1800" dirty="0">
                <a:solidFill>
                  <a:srgbClr val="E7E6E6">
                    <a:lumMod val="25000"/>
                  </a:srgbClr>
                </a:solidFill>
              </a:rPr>
              <a:t> consists of 5 phases:</a:t>
            </a:r>
            <a:endParaRPr lang="en-US" sz="1600" dirty="0">
              <a:solidFill>
                <a:srgbClr val="E7E6E6">
                  <a:lumMod val="25000"/>
                </a:srgbClr>
              </a:solidFill>
            </a:endParaRP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6122978"/>
            <a:ext cx="10087896" cy="230832"/>
          </a:xfrm>
          <a:prstGeom prst="rect">
            <a:avLst/>
          </a:prstGeom>
          <a:noFill/>
        </p:spPr>
        <p:txBody>
          <a:bodyPr wrap="square" rtlCol="0" anchor="b">
            <a:spAutoFit/>
          </a:bodyPr>
          <a:lstStyle/>
          <a:p>
            <a:r>
              <a:rPr lang="en-GB" sz="900" dirty="0">
                <a:solidFill>
                  <a:srgbClr val="005294"/>
                </a:solidFill>
              </a:rPr>
              <a:t>International Osteoporosis Foundation. Available at: https://www.osteoporosis.foundation/health-professionals/about-osteoporosis/bone-biology (accessed August 2022).</a:t>
            </a:r>
            <a:endParaRPr lang="sv-SE" sz="900" b="1" dirty="0">
              <a:solidFill>
                <a:srgbClr val="005294"/>
              </a:solidFill>
            </a:endParaRPr>
          </a:p>
        </p:txBody>
      </p:sp>
      <p:sp>
        <p:nvSpPr>
          <p:cNvPr id="933" name="Content Placeholder 2">
            <a:extLst>
              <a:ext uri="{FF2B5EF4-FFF2-40B4-BE49-F238E27FC236}">
                <a16:creationId xmlns:a16="http://schemas.microsoft.com/office/drawing/2014/main" id="{61BB193D-CE3E-1CA7-2495-94FF18243579}"/>
              </a:ext>
            </a:extLst>
          </p:cNvPr>
          <p:cNvSpPr txBox="1">
            <a:spLocks/>
          </p:cNvSpPr>
          <p:nvPr/>
        </p:nvSpPr>
        <p:spPr>
          <a:xfrm>
            <a:off x="688767" y="4731470"/>
            <a:ext cx="10899511" cy="10377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006EAB"/>
              </a:buClr>
              <a:defRPr/>
            </a:pPr>
            <a:r>
              <a:rPr lang="en-US" sz="1600" dirty="0">
                <a:solidFill>
                  <a:srgbClr val="E7E6E6">
                    <a:lumMod val="25000"/>
                  </a:srgbClr>
                </a:solidFill>
              </a:rPr>
              <a:t>Osteoclasts are recruited to the bone surface where they generate an acidic micro-environment, dissolving and resorbing the bone’s mineral content</a:t>
            </a:r>
          </a:p>
          <a:p>
            <a:pPr lvl="1">
              <a:buClr>
                <a:srgbClr val="006EAB"/>
              </a:buClr>
              <a:defRPr/>
            </a:pPr>
            <a:r>
              <a:rPr lang="en-US" sz="1600" dirty="0">
                <a:solidFill>
                  <a:srgbClr val="E7E6E6">
                    <a:lumMod val="25000"/>
                  </a:srgbClr>
                </a:solidFill>
              </a:rPr>
              <a:t>Osteoclasts then undergo apoptosis and osteoblasts are recruited to the bone surface, </a:t>
            </a:r>
            <a:br>
              <a:rPr lang="en-US" sz="1600" dirty="0">
                <a:solidFill>
                  <a:srgbClr val="E7E6E6">
                    <a:lumMod val="25000"/>
                  </a:srgbClr>
                </a:solidFill>
              </a:rPr>
            </a:br>
            <a:r>
              <a:rPr lang="en-US" sz="1600" dirty="0">
                <a:solidFill>
                  <a:srgbClr val="E7E6E6">
                    <a:lumMod val="25000"/>
                  </a:srgbClr>
                </a:solidFill>
              </a:rPr>
              <a:t>where they deposit collagen, which is </a:t>
            </a:r>
            <a:r>
              <a:rPr lang="en-US" sz="1600" dirty="0" err="1">
                <a:solidFill>
                  <a:srgbClr val="E7E6E6">
                    <a:lumMod val="25000"/>
                  </a:srgbClr>
                </a:solidFill>
              </a:rPr>
              <a:t>mineralised</a:t>
            </a:r>
            <a:r>
              <a:rPr lang="en-US" sz="1600" dirty="0">
                <a:solidFill>
                  <a:srgbClr val="E7E6E6">
                    <a:lumMod val="25000"/>
                  </a:srgbClr>
                </a:solidFill>
              </a:rPr>
              <a:t> to form new bone</a:t>
            </a:r>
          </a:p>
        </p:txBody>
      </p:sp>
      <p:grpSp>
        <p:nvGrpSpPr>
          <p:cNvPr id="7" name="Group 6">
            <a:extLst>
              <a:ext uri="{FF2B5EF4-FFF2-40B4-BE49-F238E27FC236}">
                <a16:creationId xmlns:a16="http://schemas.microsoft.com/office/drawing/2014/main" id="{49A13DCF-4910-AC0E-0444-9B17E3DA1F58}"/>
              </a:ext>
            </a:extLst>
          </p:cNvPr>
          <p:cNvGrpSpPr/>
          <p:nvPr/>
        </p:nvGrpSpPr>
        <p:grpSpPr>
          <a:xfrm>
            <a:off x="897465" y="2170359"/>
            <a:ext cx="10397071" cy="2321258"/>
            <a:chOff x="897465" y="2170359"/>
            <a:chExt cx="10397071" cy="2321258"/>
          </a:xfrm>
        </p:grpSpPr>
        <p:grpSp>
          <p:nvGrpSpPr>
            <p:cNvPr id="6" name="Group 5">
              <a:extLst>
                <a:ext uri="{FF2B5EF4-FFF2-40B4-BE49-F238E27FC236}">
                  <a16:creationId xmlns:a16="http://schemas.microsoft.com/office/drawing/2014/main" id="{20678555-8740-2068-BE60-EDF3151CB4A1}"/>
                </a:ext>
              </a:extLst>
            </p:cNvPr>
            <p:cNvGrpSpPr/>
            <p:nvPr/>
          </p:nvGrpSpPr>
          <p:grpSpPr>
            <a:xfrm>
              <a:off x="897465" y="2170359"/>
              <a:ext cx="10397071" cy="2321258"/>
              <a:chOff x="897465" y="2170359"/>
              <a:chExt cx="10397071" cy="2321258"/>
            </a:xfrm>
          </p:grpSpPr>
          <p:sp>
            <p:nvSpPr>
              <p:cNvPr id="60" name="Freeform: Shape 59">
                <a:extLst>
                  <a:ext uri="{FF2B5EF4-FFF2-40B4-BE49-F238E27FC236}">
                    <a16:creationId xmlns:a16="http://schemas.microsoft.com/office/drawing/2014/main" id="{3CE42160-189A-7CDE-9BEF-4D4E46EC65F6}"/>
                  </a:ext>
                </a:extLst>
              </p:cNvPr>
              <p:cNvSpPr>
                <a:spLocks/>
              </p:cNvSpPr>
              <p:nvPr/>
            </p:nvSpPr>
            <p:spPr bwMode="auto">
              <a:xfrm>
                <a:off x="922029" y="3093941"/>
                <a:ext cx="10372506" cy="1397676"/>
              </a:xfrm>
              <a:custGeom>
                <a:avLst/>
                <a:gdLst>
                  <a:gd name="connsiteX0" fmla="*/ 2570938 w 10366067"/>
                  <a:gd name="connsiteY0" fmla="*/ 0 h 1397676"/>
                  <a:gd name="connsiteX1" fmla="*/ 2581672 w 10366067"/>
                  <a:gd name="connsiteY1" fmla="*/ 34369 h 1397676"/>
                  <a:gd name="connsiteX2" fmla="*/ 2585027 w 10366067"/>
                  <a:gd name="connsiteY2" fmla="*/ 39382 h 1397676"/>
                  <a:gd name="connsiteX3" fmla="*/ 2592402 w 10366067"/>
                  <a:gd name="connsiteY3" fmla="*/ 40098 h 1397676"/>
                  <a:gd name="connsiteX4" fmla="*/ 2671285 w 10366067"/>
                  <a:gd name="connsiteY4" fmla="*/ 40098 h 1397676"/>
                  <a:gd name="connsiteX5" fmla="*/ 3350850 w 10366067"/>
                  <a:gd name="connsiteY5" fmla="*/ 40098 h 1397676"/>
                  <a:gd name="connsiteX6" fmla="*/ 3678263 w 10366067"/>
                  <a:gd name="connsiteY6" fmla="*/ 189030 h 1397676"/>
                  <a:gd name="connsiteX7" fmla="*/ 4091554 w 10366067"/>
                  <a:gd name="connsiteY7" fmla="*/ 320778 h 1397676"/>
                  <a:gd name="connsiteX8" fmla="*/ 4418967 w 10366067"/>
                  <a:gd name="connsiteY8" fmla="*/ 286409 h 1397676"/>
                  <a:gd name="connsiteX9" fmla="*/ 4730277 w 10366067"/>
                  <a:gd name="connsiteY9" fmla="*/ 183302 h 1397676"/>
                  <a:gd name="connsiteX10" fmla="*/ 5025485 w 10366067"/>
                  <a:gd name="connsiteY10" fmla="*/ 103107 h 1397676"/>
                  <a:gd name="connsiteX11" fmla="*/ 5454879 w 10366067"/>
                  <a:gd name="connsiteY11" fmla="*/ 45826 h 1397676"/>
                  <a:gd name="connsiteX12" fmla="*/ 5776925 w 10366067"/>
                  <a:gd name="connsiteY12" fmla="*/ 40098 h 1397676"/>
                  <a:gd name="connsiteX13" fmla="*/ 5975519 w 10366067"/>
                  <a:gd name="connsiteY13" fmla="*/ 126020 h 1397676"/>
                  <a:gd name="connsiteX14" fmla="*/ 6705488 w 10366067"/>
                  <a:gd name="connsiteY14" fmla="*/ 452526 h 1397676"/>
                  <a:gd name="connsiteX15" fmla="*/ 7204658 w 10366067"/>
                  <a:gd name="connsiteY15" fmla="*/ 223399 h 1397676"/>
                  <a:gd name="connsiteX16" fmla="*/ 7456927 w 10366067"/>
                  <a:gd name="connsiteY16" fmla="*/ 40098 h 1397676"/>
                  <a:gd name="connsiteX17" fmla="*/ 7800442 w 10366067"/>
                  <a:gd name="connsiteY17" fmla="*/ 40098 h 1397676"/>
                  <a:gd name="connsiteX18" fmla="*/ 8267407 w 10366067"/>
                  <a:gd name="connsiteY18" fmla="*/ 309322 h 1397676"/>
                  <a:gd name="connsiteX19" fmla="*/ 8702168 w 10366067"/>
                  <a:gd name="connsiteY19" fmla="*/ 406701 h 1397676"/>
                  <a:gd name="connsiteX20" fmla="*/ 9163766 w 10366067"/>
                  <a:gd name="connsiteY20" fmla="*/ 526993 h 1397676"/>
                  <a:gd name="connsiteX21" fmla="*/ 9453607 w 10366067"/>
                  <a:gd name="connsiteY21" fmla="*/ 400973 h 1397676"/>
                  <a:gd name="connsiteX22" fmla="*/ 9748815 w 10366067"/>
                  <a:gd name="connsiteY22" fmla="*/ 263497 h 1397676"/>
                  <a:gd name="connsiteX23" fmla="*/ 9899103 w 10366067"/>
                  <a:gd name="connsiteY23" fmla="*/ 91651 h 1397676"/>
                  <a:gd name="connsiteX24" fmla="*/ 9909837 w 10366067"/>
                  <a:gd name="connsiteY24" fmla="*/ 85923 h 1397676"/>
                  <a:gd name="connsiteX25" fmla="*/ 9936675 w 10366067"/>
                  <a:gd name="connsiteY25" fmla="*/ 74467 h 1397676"/>
                  <a:gd name="connsiteX26" fmla="*/ 9990349 w 10366067"/>
                  <a:gd name="connsiteY26" fmla="*/ 51554 h 1397676"/>
                  <a:gd name="connsiteX27" fmla="*/ 10033288 w 10366067"/>
                  <a:gd name="connsiteY27" fmla="*/ 40098 h 1397676"/>
                  <a:gd name="connsiteX28" fmla="*/ 10353320 w 10366067"/>
                  <a:gd name="connsiteY28" fmla="*/ 40098 h 1397676"/>
                  <a:gd name="connsiteX29" fmla="*/ 10366067 w 10366067"/>
                  <a:gd name="connsiteY29" fmla="*/ 40098 h 1397676"/>
                  <a:gd name="connsiteX30" fmla="*/ 10366067 w 10366067"/>
                  <a:gd name="connsiteY30" fmla="*/ 1397676 h 1397676"/>
                  <a:gd name="connsiteX31" fmla="*/ 9996653 w 10366067"/>
                  <a:gd name="connsiteY31" fmla="*/ 1397676 h 1397676"/>
                  <a:gd name="connsiteX32" fmla="*/ 4055542 w 10366067"/>
                  <a:gd name="connsiteY32" fmla="*/ 1397676 h 1397676"/>
                  <a:gd name="connsiteX33" fmla="*/ 2807104 w 10366067"/>
                  <a:gd name="connsiteY33" fmla="*/ 1397676 h 1397676"/>
                  <a:gd name="connsiteX34" fmla="*/ 2481141 w 10366067"/>
                  <a:gd name="connsiteY34" fmla="*/ 1397676 h 1397676"/>
                  <a:gd name="connsiteX35" fmla="*/ 2175385 w 10366067"/>
                  <a:gd name="connsiteY35" fmla="*/ 1397676 h 1397676"/>
                  <a:gd name="connsiteX36" fmla="*/ 2170457 w 10366067"/>
                  <a:gd name="connsiteY36" fmla="*/ 1397676 h 1397676"/>
                  <a:gd name="connsiteX37" fmla="*/ 199398 w 10366067"/>
                  <a:gd name="connsiteY37" fmla="*/ 1397676 h 1397676"/>
                  <a:gd name="connsiteX38" fmla="*/ 0 w 10366067"/>
                  <a:gd name="connsiteY38" fmla="*/ 1397676 h 1397676"/>
                  <a:gd name="connsiteX39" fmla="*/ 0 w 10366067"/>
                  <a:gd name="connsiteY39" fmla="*/ 40098 h 1397676"/>
                  <a:gd name="connsiteX40" fmla="*/ 23845 w 10366067"/>
                  <a:gd name="connsiteY40" fmla="*/ 40098 h 1397676"/>
                  <a:gd name="connsiteX41" fmla="*/ 1889425 w 10366067"/>
                  <a:gd name="connsiteY41" fmla="*/ 40098 h 1397676"/>
                  <a:gd name="connsiteX42" fmla="*/ 2175385 w 10366067"/>
                  <a:gd name="connsiteY42" fmla="*/ 40098 h 1397676"/>
                  <a:gd name="connsiteX43" fmla="*/ 2462364 w 10366067"/>
                  <a:gd name="connsiteY43" fmla="*/ 40098 h 1397676"/>
                  <a:gd name="connsiteX44" fmla="*/ 2544101 w 10366067"/>
                  <a:gd name="connsiteY44" fmla="*/ 40098 h 1397676"/>
                  <a:gd name="connsiteX45" fmla="*/ 2560203 w 10366067"/>
                  <a:gd name="connsiteY45" fmla="*/ 22913 h 1397676"/>
                  <a:gd name="connsiteX46" fmla="*/ 2570938 w 10366067"/>
                  <a:gd name="connsiteY46" fmla="*/ 0 h 139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366067" h="1397676">
                    <a:moveTo>
                      <a:pt x="2570938" y="0"/>
                    </a:moveTo>
                    <a:cubicBezTo>
                      <a:pt x="2570938" y="17185"/>
                      <a:pt x="2576305" y="22913"/>
                      <a:pt x="2581672" y="34369"/>
                    </a:cubicBezTo>
                    <a:cubicBezTo>
                      <a:pt x="2581672" y="37234"/>
                      <a:pt x="2583014" y="38666"/>
                      <a:pt x="2585027" y="39382"/>
                    </a:cubicBezTo>
                    <a:lnTo>
                      <a:pt x="2592402" y="40098"/>
                    </a:lnTo>
                    <a:lnTo>
                      <a:pt x="2671285" y="40098"/>
                    </a:lnTo>
                    <a:cubicBezTo>
                      <a:pt x="2836584" y="40098"/>
                      <a:pt x="3056984" y="40098"/>
                      <a:pt x="3350850" y="40098"/>
                    </a:cubicBezTo>
                    <a:cubicBezTo>
                      <a:pt x="3404525" y="51554"/>
                      <a:pt x="3533342" y="103107"/>
                      <a:pt x="3678263" y="189030"/>
                    </a:cubicBezTo>
                    <a:cubicBezTo>
                      <a:pt x="3823183" y="280681"/>
                      <a:pt x="3946634" y="315050"/>
                      <a:pt x="4091554" y="320778"/>
                    </a:cubicBezTo>
                    <a:cubicBezTo>
                      <a:pt x="4241842" y="326507"/>
                      <a:pt x="4311619" y="315050"/>
                      <a:pt x="4418967" y="286409"/>
                    </a:cubicBezTo>
                    <a:cubicBezTo>
                      <a:pt x="4526315" y="252040"/>
                      <a:pt x="4681971" y="211943"/>
                      <a:pt x="4730277" y="183302"/>
                    </a:cubicBezTo>
                    <a:cubicBezTo>
                      <a:pt x="4778584" y="166117"/>
                      <a:pt x="4869830" y="108836"/>
                      <a:pt x="5025485" y="103107"/>
                    </a:cubicBezTo>
                    <a:cubicBezTo>
                      <a:pt x="5175773" y="97379"/>
                      <a:pt x="5309959" y="40098"/>
                      <a:pt x="5454879" y="45826"/>
                    </a:cubicBezTo>
                    <a:cubicBezTo>
                      <a:pt x="5454879" y="45826"/>
                      <a:pt x="5454879" y="45826"/>
                      <a:pt x="5776925" y="40098"/>
                    </a:cubicBezTo>
                    <a:cubicBezTo>
                      <a:pt x="5862803" y="63010"/>
                      <a:pt x="5932580" y="80195"/>
                      <a:pt x="5975519" y="126020"/>
                    </a:cubicBezTo>
                    <a:cubicBezTo>
                      <a:pt x="6174114" y="349419"/>
                      <a:pt x="6458586" y="429614"/>
                      <a:pt x="6705488" y="452526"/>
                    </a:cubicBezTo>
                    <a:cubicBezTo>
                      <a:pt x="6909450" y="469711"/>
                      <a:pt x="7059738" y="360876"/>
                      <a:pt x="7204658" y="223399"/>
                    </a:cubicBezTo>
                    <a:cubicBezTo>
                      <a:pt x="7279802" y="154661"/>
                      <a:pt x="7306639" y="40098"/>
                      <a:pt x="7456927" y="40098"/>
                    </a:cubicBezTo>
                    <a:cubicBezTo>
                      <a:pt x="7456927" y="40098"/>
                      <a:pt x="7456927" y="40098"/>
                      <a:pt x="7800442" y="40098"/>
                    </a:cubicBezTo>
                    <a:cubicBezTo>
                      <a:pt x="7950729" y="114564"/>
                      <a:pt x="8074180" y="263497"/>
                      <a:pt x="8267407" y="309322"/>
                    </a:cubicBezTo>
                    <a:cubicBezTo>
                      <a:pt x="8476736" y="355147"/>
                      <a:pt x="8508941" y="343691"/>
                      <a:pt x="8702168" y="406701"/>
                    </a:cubicBezTo>
                    <a:cubicBezTo>
                      <a:pt x="8911497" y="475439"/>
                      <a:pt x="9013478" y="521265"/>
                      <a:pt x="9163766" y="526993"/>
                    </a:cubicBezTo>
                    <a:cubicBezTo>
                      <a:pt x="9314054" y="538449"/>
                      <a:pt x="9335524" y="400973"/>
                      <a:pt x="9453607" y="400973"/>
                    </a:cubicBezTo>
                    <a:cubicBezTo>
                      <a:pt x="9577058" y="400973"/>
                      <a:pt x="9705876" y="309322"/>
                      <a:pt x="9748815" y="263497"/>
                    </a:cubicBezTo>
                    <a:cubicBezTo>
                      <a:pt x="9791754" y="217671"/>
                      <a:pt x="9840061" y="137477"/>
                      <a:pt x="9899103" y="91651"/>
                    </a:cubicBezTo>
                    <a:cubicBezTo>
                      <a:pt x="9904470" y="91651"/>
                      <a:pt x="9904470" y="91651"/>
                      <a:pt x="9909837" y="85923"/>
                    </a:cubicBezTo>
                    <a:cubicBezTo>
                      <a:pt x="9909837" y="85923"/>
                      <a:pt x="9909837" y="85923"/>
                      <a:pt x="9936675" y="74467"/>
                    </a:cubicBezTo>
                    <a:cubicBezTo>
                      <a:pt x="9936675" y="74467"/>
                      <a:pt x="9936675" y="74467"/>
                      <a:pt x="9990349" y="51554"/>
                    </a:cubicBezTo>
                    <a:cubicBezTo>
                      <a:pt x="10001083" y="51554"/>
                      <a:pt x="10017186" y="45826"/>
                      <a:pt x="10033288" y="40098"/>
                    </a:cubicBezTo>
                    <a:cubicBezTo>
                      <a:pt x="10033288" y="40098"/>
                      <a:pt x="10033288" y="40098"/>
                      <a:pt x="10353320" y="40098"/>
                    </a:cubicBezTo>
                    <a:lnTo>
                      <a:pt x="10366067" y="40098"/>
                    </a:lnTo>
                    <a:lnTo>
                      <a:pt x="10366067" y="1397676"/>
                    </a:lnTo>
                    <a:lnTo>
                      <a:pt x="9996653" y="1397676"/>
                    </a:lnTo>
                    <a:cubicBezTo>
                      <a:pt x="8696699" y="1397676"/>
                      <a:pt x="6805858" y="1397676"/>
                      <a:pt x="4055542" y="1397676"/>
                    </a:cubicBezTo>
                    <a:lnTo>
                      <a:pt x="2807104" y="1397676"/>
                    </a:lnTo>
                    <a:cubicBezTo>
                      <a:pt x="2807104" y="1397676"/>
                      <a:pt x="2807104" y="1397676"/>
                      <a:pt x="2481141" y="1397676"/>
                    </a:cubicBezTo>
                    <a:lnTo>
                      <a:pt x="2175385" y="1397676"/>
                    </a:lnTo>
                    <a:lnTo>
                      <a:pt x="2170457" y="1397676"/>
                    </a:lnTo>
                    <a:cubicBezTo>
                      <a:pt x="1788469" y="1397676"/>
                      <a:pt x="1177288" y="1397676"/>
                      <a:pt x="199398" y="1397676"/>
                    </a:cubicBezTo>
                    <a:lnTo>
                      <a:pt x="0" y="1397676"/>
                    </a:lnTo>
                    <a:lnTo>
                      <a:pt x="0" y="40098"/>
                    </a:lnTo>
                    <a:lnTo>
                      <a:pt x="23845" y="40098"/>
                    </a:lnTo>
                    <a:cubicBezTo>
                      <a:pt x="128856" y="40098"/>
                      <a:pt x="509520" y="40098"/>
                      <a:pt x="1889425" y="40098"/>
                    </a:cubicBezTo>
                    <a:lnTo>
                      <a:pt x="2175385" y="40098"/>
                    </a:lnTo>
                    <a:cubicBezTo>
                      <a:pt x="2175385" y="40098"/>
                      <a:pt x="2175385" y="40098"/>
                      <a:pt x="2462364" y="40098"/>
                    </a:cubicBezTo>
                    <a:lnTo>
                      <a:pt x="2544101" y="40098"/>
                    </a:lnTo>
                    <a:lnTo>
                      <a:pt x="2560203" y="22913"/>
                    </a:lnTo>
                    <a:cubicBezTo>
                      <a:pt x="2565570" y="17185"/>
                      <a:pt x="2570938" y="11457"/>
                      <a:pt x="2570938" y="0"/>
                    </a:cubicBezTo>
                    <a:close/>
                  </a:path>
                </a:pathLst>
              </a:custGeom>
              <a:solidFill>
                <a:srgbClr val="FFF1C9"/>
              </a:solidFill>
              <a:ln w="9525">
                <a:solidFill>
                  <a:srgbClr val="000000"/>
                </a:solidFill>
                <a:round/>
                <a:headEnd/>
                <a:tailEnd/>
              </a:ln>
            </p:spPr>
            <p:txBody>
              <a:bodyPr wrap="square">
                <a:noAutofit/>
              </a:bodyPr>
              <a:lstStyle/>
              <a:p>
                <a:endParaRPr lang="en-GB" dirty="0">
                  <a:latin typeface="+mj-lt"/>
                </a:endParaRPr>
              </a:p>
            </p:txBody>
          </p:sp>
          <p:sp>
            <p:nvSpPr>
              <p:cNvPr id="62" name="Freeform 6">
                <a:extLst>
                  <a:ext uri="{FF2B5EF4-FFF2-40B4-BE49-F238E27FC236}">
                    <a16:creationId xmlns:a16="http://schemas.microsoft.com/office/drawing/2014/main" id="{7B8047A8-6C8F-6CDB-EE17-675EB368EFBF}"/>
                  </a:ext>
                </a:extLst>
              </p:cNvPr>
              <p:cNvSpPr>
                <a:spLocks/>
              </p:cNvSpPr>
              <p:nvPr/>
            </p:nvSpPr>
            <p:spPr bwMode="auto">
              <a:xfrm>
                <a:off x="8722470" y="3134733"/>
                <a:ext cx="2232847" cy="498097"/>
              </a:xfrm>
              <a:custGeom>
                <a:avLst/>
                <a:gdLst>
                  <a:gd name="T0" fmla="*/ 6113 w 416"/>
                  <a:gd name="T1" fmla="*/ 115 h 87"/>
                  <a:gd name="T2" fmla="*/ 5395 w 416"/>
                  <a:gd name="T3" fmla="*/ 192 h 87"/>
                  <a:gd name="T4" fmla="*/ 4958 w 416"/>
                  <a:gd name="T5" fmla="*/ 376 h 87"/>
                  <a:gd name="T6" fmla="*/ 4250 w 416"/>
                  <a:gd name="T7" fmla="*/ 363 h 87"/>
                  <a:gd name="T8" fmla="*/ 3063 w 416"/>
                  <a:gd name="T9" fmla="*/ 419 h 87"/>
                  <a:gd name="T10" fmla="*/ 2550 w 416"/>
                  <a:gd name="T11" fmla="*/ 435 h 87"/>
                  <a:gd name="T12" fmla="*/ 2033 w 416"/>
                  <a:gd name="T13" fmla="*/ 363 h 87"/>
                  <a:gd name="T14" fmla="*/ 1208 w 416"/>
                  <a:gd name="T15" fmla="*/ 227 h 87"/>
                  <a:gd name="T16" fmla="*/ 0 w 416"/>
                  <a:gd name="T17" fmla="*/ 0 h 87"/>
                  <a:gd name="T18" fmla="*/ 0 w 416"/>
                  <a:gd name="T19" fmla="*/ 0 h 87"/>
                  <a:gd name="T20" fmla="*/ 1363 w 416"/>
                  <a:gd name="T21" fmla="*/ 888 h 87"/>
                  <a:gd name="T22" fmla="*/ 2625 w 416"/>
                  <a:gd name="T23" fmla="*/ 1216 h 87"/>
                  <a:gd name="T24" fmla="*/ 3970 w 416"/>
                  <a:gd name="T25" fmla="*/ 1613 h 87"/>
                  <a:gd name="T26" fmla="*/ 4813 w 416"/>
                  <a:gd name="T27" fmla="*/ 1195 h 87"/>
                  <a:gd name="T28" fmla="*/ 5675 w 416"/>
                  <a:gd name="T29" fmla="*/ 739 h 87"/>
                  <a:gd name="T30" fmla="*/ 6113 w 416"/>
                  <a:gd name="T31" fmla="*/ 171 h 87"/>
                  <a:gd name="T32" fmla="*/ 6500 w 416"/>
                  <a:gd name="T33" fmla="*/ 0 h 87"/>
                  <a:gd name="T34" fmla="*/ 6113 w 416"/>
                  <a:gd name="T35" fmla="*/ 115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6" h="87">
                    <a:moveTo>
                      <a:pt x="391" y="6"/>
                    </a:moveTo>
                    <a:cubicBezTo>
                      <a:pt x="373" y="13"/>
                      <a:pt x="350" y="9"/>
                      <a:pt x="345" y="10"/>
                    </a:cubicBezTo>
                    <a:cubicBezTo>
                      <a:pt x="335" y="13"/>
                      <a:pt x="327" y="19"/>
                      <a:pt x="317" y="20"/>
                    </a:cubicBezTo>
                    <a:cubicBezTo>
                      <a:pt x="306" y="22"/>
                      <a:pt x="301" y="23"/>
                      <a:pt x="272" y="19"/>
                    </a:cubicBezTo>
                    <a:cubicBezTo>
                      <a:pt x="243" y="14"/>
                      <a:pt x="218" y="23"/>
                      <a:pt x="196" y="22"/>
                    </a:cubicBezTo>
                    <a:cubicBezTo>
                      <a:pt x="174" y="21"/>
                      <a:pt x="178" y="23"/>
                      <a:pt x="163" y="23"/>
                    </a:cubicBezTo>
                    <a:cubicBezTo>
                      <a:pt x="149" y="24"/>
                      <a:pt x="149" y="19"/>
                      <a:pt x="130" y="19"/>
                    </a:cubicBezTo>
                    <a:cubicBezTo>
                      <a:pt x="112" y="19"/>
                      <a:pt x="99" y="17"/>
                      <a:pt x="77" y="12"/>
                    </a:cubicBezTo>
                    <a:cubicBezTo>
                      <a:pt x="62" y="8"/>
                      <a:pt x="20" y="5"/>
                      <a:pt x="0" y="0"/>
                    </a:cubicBezTo>
                    <a:cubicBezTo>
                      <a:pt x="0" y="0"/>
                      <a:pt x="0" y="0"/>
                      <a:pt x="0" y="0"/>
                    </a:cubicBezTo>
                    <a:cubicBezTo>
                      <a:pt x="28" y="13"/>
                      <a:pt x="51" y="39"/>
                      <a:pt x="87" y="47"/>
                    </a:cubicBezTo>
                    <a:cubicBezTo>
                      <a:pt x="126" y="55"/>
                      <a:pt x="132" y="53"/>
                      <a:pt x="168" y="64"/>
                    </a:cubicBezTo>
                    <a:cubicBezTo>
                      <a:pt x="207" y="76"/>
                      <a:pt x="226" y="84"/>
                      <a:pt x="254" y="85"/>
                    </a:cubicBezTo>
                    <a:cubicBezTo>
                      <a:pt x="282" y="87"/>
                      <a:pt x="286" y="63"/>
                      <a:pt x="308" y="63"/>
                    </a:cubicBezTo>
                    <a:cubicBezTo>
                      <a:pt x="331" y="63"/>
                      <a:pt x="355" y="47"/>
                      <a:pt x="363" y="39"/>
                    </a:cubicBezTo>
                    <a:cubicBezTo>
                      <a:pt x="371" y="31"/>
                      <a:pt x="380" y="17"/>
                      <a:pt x="391" y="9"/>
                    </a:cubicBezTo>
                    <a:cubicBezTo>
                      <a:pt x="397" y="4"/>
                      <a:pt x="408" y="2"/>
                      <a:pt x="416" y="0"/>
                    </a:cubicBezTo>
                    <a:cubicBezTo>
                      <a:pt x="416" y="0"/>
                      <a:pt x="403" y="1"/>
                      <a:pt x="391" y="6"/>
                    </a:cubicBezTo>
                    <a:close/>
                  </a:path>
                </a:pathLst>
              </a:custGeom>
              <a:solidFill>
                <a:srgbClr val="DFC3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3" name="Freeform 20">
                <a:extLst>
                  <a:ext uri="{FF2B5EF4-FFF2-40B4-BE49-F238E27FC236}">
                    <a16:creationId xmlns:a16="http://schemas.microsoft.com/office/drawing/2014/main" id="{3924E443-0133-C66B-92E7-A865988474A8}"/>
                  </a:ext>
                </a:extLst>
              </p:cNvPr>
              <p:cNvSpPr>
                <a:spLocks/>
              </p:cNvSpPr>
              <p:nvPr/>
            </p:nvSpPr>
            <p:spPr bwMode="auto">
              <a:xfrm>
                <a:off x="4246042" y="3128292"/>
                <a:ext cx="1492143" cy="322045"/>
              </a:xfrm>
              <a:custGeom>
                <a:avLst/>
                <a:gdLst>
                  <a:gd name="T0" fmla="*/ 4113 w 278"/>
                  <a:gd name="T1" fmla="*/ 517 h 56"/>
                  <a:gd name="T2" fmla="*/ 2783 w 278"/>
                  <a:gd name="T3" fmla="*/ 962 h 56"/>
                  <a:gd name="T4" fmla="*/ 2125 w 278"/>
                  <a:gd name="T5" fmla="*/ 962 h 56"/>
                  <a:gd name="T6" fmla="*/ 1395 w 278"/>
                  <a:gd name="T7" fmla="*/ 769 h 56"/>
                  <a:gd name="T8" fmla="*/ 1033 w 278"/>
                  <a:gd name="T9" fmla="*/ 479 h 56"/>
                  <a:gd name="T10" fmla="*/ 33 w 278"/>
                  <a:gd name="T11" fmla="*/ 0 h 56"/>
                  <a:gd name="T12" fmla="*/ 50 w 278"/>
                  <a:gd name="T13" fmla="*/ 21 h 56"/>
                  <a:gd name="T14" fmla="*/ 970 w 278"/>
                  <a:gd name="T15" fmla="*/ 560 h 56"/>
                  <a:gd name="T16" fmla="*/ 1363 w 278"/>
                  <a:gd name="T17" fmla="*/ 846 h 56"/>
                  <a:gd name="T18" fmla="*/ 2208 w 278"/>
                  <a:gd name="T19" fmla="*/ 1077 h 56"/>
                  <a:gd name="T20" fmla="*/ 3175 w 278"/>
                  <a:gd name="T21" fmla="*/ 940 h 56"/>
                  <a:gd name="T22" fmla="*/ 3438 w 278"/>
                  <a:gd name="T23" fmla="*/ 868 h 56"/>
                  <a:gd name="T24" fmla="*/ 4095 w 278"/>
                  <a:gd name="T25" fmla="*/ 595 h 56"/>
                  <a:gd name="T26" fmla="*/ 4345 w 278"/>
                  <a:gd name="T27" fmla="*/ 367 h 56"/>
                  <a:gd name="T28" fmla="*/ 4113 w 278"/>
                  <a:gd name="T29" fmla="*/ 517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8" h="56">
                    <a:moveTo>
                      <a:pt x="263" y="27"/>
                    </a:moveTo>
                    <a:cubicBezTo>
                      <a:pt x="256" y="30"/>
                      <a:pt x="200" y="47"/>
                      <a:pt x="178" y="50"/>
                    </a:cubicBezTo>
                    <a:cubicBezTo>
                      <a:pt x="157" y="53"/>
                      <a:pt x="152" y="50"/>
                      <a:pt x="136" y="50"/>
                    </a:cubicBezTo>
                    <a:cubicBezTo>
                      <a:pt x="118" y="49"/>
                      <a:pt x="106" y="46"/>
                      <a:pt x="89" y="40"/>
                    </a:cubicBezTo>
                    <a:cubicBezTo>
                      <a:pt x="81" y="36"/>
                      <a:pt x="75" y="30"/>
                      <a:pt x="66" y="25"/>
                    </a:cubicBezTo>
                    <a:cubicBezTo>
                      <a:pt x="38" y="9"/>
                      <a:pt x="11" y="2"/>
                      <a:pt x="2" y="0"/>
                    </a:cubicBezTo>
                    <a:cubicBezTo>
                      <a:pt x="0" y="0"/>
                      <a:pt x="1" y="1"/>
                      <a:pt x="3" y="1"/>
                    </a:cubicBezTo>
                    <a:cubicBezTo>
                      <a:pt x="12" y="3"/>
                      <a:pt x="34" y="13"/>
                      <a:pt x="62" y="29"/>
                    </a:cubicBezTo>
                    <a:cubicBezTo>
                      <a:pt x="70" y="34"/>
                      <a:pt x="79" y="40"/>
                      <a:pt x="87" y="44"/>
                    </a:cubicBezTo>
                    <a:cubicBezTo>
                      <a:pt x="106" y="53"/>
                      <a:pt x="122" y="55"/>
                      <a:pt x="141" y="56"/>
                    </a:cubicBezTo>
                    <a:cubicBezTo>
                      <a:pt x="170" y="56"/>
                      <a:pt x="184" y="55"/>
                      <a:pt x="203" y="49"/>
                    </a:cubicBezTo>
                    <a:cubicBezTo>
                      <a:pt x="220" y="45"/>
                      <a:pt x="220" y="45"/>
                      <a:pt x="220" y="45"/>
                    </a:cubicBezTo>
                    <a:cubicBezTo>
                      <a:pt x="237" y="40"/>
                      <a:pt x="255" y="35"/>
                      <a:pt x="262" y="31"/>
                    </a:cubicBezTo>
                    <a:cubicBezTo>
                      <a:pt x="262" y="31"/>
                      <a:pt x="273" y="22"/>
                      <a:pt x="278" y="19"/>
                    </a:cubicBezTo>
                    <a:cubicBezTo>
                      <a:pt x="267" y="26"/>
                      <a:pt x="263" y="27"/>
                      <a:pt x="263" y="27"/>
                    </a:cubicBezTo>
                    <a:close/>
                  </a:path>
                </a:pathLst>
              </a:custGeom>
              <a:solidFill>
                <a:srgbClr val="EAD0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4" name="Freeform 30">
                <a:extLst>
                  <a:ext uri="{FF2B5EF4-FFF2-40B4-BE49-F238E27FC236}">
                    <a16:creationId xmlns:a16="http://schemas.microsoft.com/office/drawing/2014/main" id="{D7DB1812-5751-8429-4E38-B200EE421EAE}"/>
                  </a:ext>
                </a:extLst>
              </p:cNvPr>
              <p:cNvSpPr>
                <a:spLocks/>
              </p:cNvSpPr>
              <p:nvPr/>
            </p:nvSpPr>
            <p:spPr bwMode="auto">
              <a:xfrm>
                <a:off x="3702858" y="3385929"/>
                <a:ext cx="300576" cy="257636"/>
              </a:xfrm>
              <a:custGeom>
                <a:avLst/>
                <a:gdLst>
                  <a:gd name="T0" fmla="*/ 395 w 48"/>
                  <a:gd name="T1" fmla="*/ 456 h 45"/>
                  <a:gd name="T2" fmla="*/ 563 w 48"/>
                  <a:gd name="T3" fmla="*/ 832 h 45"/>
                  <a:gd name="T4" fmla="*/ 158 w 48"/>
                  <a:gd name="T5" fmla="*/ 341 h 45"/>
                  <a:gd name="T6" fmla="*/ 595 w 48"/>
                  <a:gd name="T7" fmla="*/ 739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5">
                    <a:moveTo>
                      <a:pt x="25" y="24"/>
                    </a:moveTo>
                    <a:cubicBezTo>
                      <a:pt x="21" y="33"/>
                      <a:pt x="25" y="45"/>
                      <a:pt x="36" y="44"/>
                    </a:cubicBezTo>
                    <a:cubicBezTo>
                      <a:pt x="48" y="27"/>
                      <a:pt x="21" y="0"/>
                      <a:pt x="10" y="18"/>
                    </a:cubicBezTo>
                    <a:cubicBezTo>
                      <a:pt x="0" y="34"/>
                      <a:pt x="27" y="41"/>
                      <a:pt x="38" y="39"/>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65" name="Freeform 31">
                <a:extLst>
                  <a:ext uri="{FF2B5EF4-FFF2-40B4-BE49-F238E27FC236}">
                    <a16:creationId xmlns:a16="http://schemas.microsoft.com/office/drawing/2014/main" id="{6916C709-B528-B11B-C583-564772318349}"/>
                  </a:ext>
                </a:extLst>
              </p:cNvPr>
              <p:cNvSpPr>
                <a:spLocks/>
              </p:cNvSpPr>
              <p:nvPr/>
            </p:nvSpPr>
            <p:spPr bwMode="auto">
              <a:xfrm>
                <a:off x="4024904" y="3495424"/>
                <a:ext cx="53674" cy="62262"/>
              </a:xfrm>
              <a:custGeom>
                <a:avLst/>
                <a:gdLst>
                  <a:gd name="T0" fmla="*/ 20 w 10"/>
                  <a:gd name="T1" fmla="*/ 124 h 11"/>
                  <a:gd name="T2" fmla="*/ 63 w 10"/>
                  <a:gd name="T3" fmla="*/ 0 h 11"/>
                  <a:gd name="T4" fmla="*/ 113 w 10"/>
                  <a:gd name="T5" fmla="*/ 200 h 11"/>
                  <a:gd name="T6" fmla="*/ 0 60000 65536"/>
                  <a:gd name="T7" fmla="*/ 0 60000 65536"/>
                  <a:gd name="T8" fmla="*/ 0 60000 65536"/>
                </a:gdLst>
                <a:ahLst/>
                <a:cxnLst>
                  <a:cxn ang="T6">
                    <a:pos x="T0" y="T1"/>
                  </a:cxn>
                  <a:cxn ang="T7">
                    <a:pos x="T2" y="T3"/>
                  </a:cxn>
                  <a:cxn ang="T8">
                    <a:pos x="T4" y="T5"/>
                  </a:cxn>
                </a:cxnLst>
                <a:rect l="0" t="0" r="r" b="b"/>
                <a:pathLst>
                  <a:path w="10" h="11">
                    <a:moveTo>
                      <a:pt x="1" y="7"/>
                    </a:moveTo>
                    <a:cubicBezTo>
                      <a:pt x="0" y="3"/>
                      <a:pt x="1" y="1"/>
                      <a:pt x="4" y="0"/>
                    </a:cubicBezTo>
                    <a:cubicBezTo>
                      <a:pt x="10" y="3"/>
                      <a:pt x="10" y="6"/>
                      <a:pt x="7" y="11"/>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66" name="Freeform 32">
                <a:extLst>
                  <a:ext uri="{FF2B5EF4-FFF2-40B4-BE49-F238E27FC236}">
                    <a16:creationId xmlns:a16="http://schemas.microsoft.com/office/drawing/2014/main" id="{E5FB787C-36E7-D2DB-DCD6-651C20FA1228}"/>
                  </a:ext>
                </a:extLst>
              </p:cNvPr>
              <p:cNvSpPr>
                <a:spLocks/>
              </p:cNvSpPr>
              <p:nvPr/>
            </p:nvSpPr>
            <p:spPr bwMode="auto">
              <a:xfrm>
                <a:off x="4261071" y="3890466"/>
                <a:ext cx="49380" cy="45086"/>
              </a:xfrm>
              <a:custGeom>
                <a:avLst/>
                <a:gdLst>
                  <a:gd name="T0" fmla="*/ 151 w 9"/>
                  <a:gd name="T1" fmla="*/ 89 h 8"/>
                  <a:gd name="T2" fmla="*/ 0 w 9"/>
                  <a:gd name="T3" fmla="*/ 89 h 8"/>
                  <a:gd name="T4" fmla="*/ 97 w 9"/>
                  <a:gd name="T5" fmla="*/ 0 h 8"/>
                  <a:gd name="T6" fmla="*/ 84 w 9"/>
                  <a:gd name="T7" fmla="*/ 7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9" y="5"/>
                    </a:moveTo>
                    <a:cubicBezTo>
                      <a:pt x="5" y="6"/>
                      <a:pt x="3" y="8"/>
                      <a:pt x="0" y="5"/>
                    </a:cubicBezTo>
                    <a:cubicBezTo>
                      <a:pt x="2" y="2"/>
                      <a:pt x="4" y="2"/>
                      <a:pt x="6" y="0"/>
                    </a:cubicBezTo>
                    <a:cubicBezTo>
                      <a:pt x="6" y="1"/>
                      <a:pt x="6" y="3"/>
                      <a:pt x="5" y="4"/>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67" name="Freeform 33">
                <a:extLst>
                  <a:ext uri="{FF2B5EF4-FFF2-40B4-BE49-F238E27FC236}">
                    <a16:creationId xmlns:a16="http://schemas.microsoft.com/office/drawing/2014/main" id="{2E959938-8F27-1F1C-D022-358E54E9409B}"/>
                  </a:ext>
                </a:extLst>
              </p:cNvPr>
              <p:cNvSpPr>
                <a:spLocks/>
              </p:cNvSpPr>
              <p:nvPr/>
            </p:nvSpPr>
            <p:spPr bwMode="auto">
              <a:xfrm>
                <a:off x="4346949" y="3478248"/>
                <a:ext cx="171757" cy="130965"/>
              </a:xfrm>
              <a:custGeom>
                <a:avLst/>
                <a:gdLst>
                  <a:gd name="T0" fmla="*/ 238 w 32"/>
                  <a:gd name="T1" fmla="*/ 430 h 23"/>
                  <a:gd name="T2" fmla="*/ 0 w 32"/>
                  <a:gd name="T3" fmla="*/ 149 h 23"/>
                  <a:gd name="T4" fmla="*/ 500 w 32"/>
                  <a:gd name="T5" fmla="*/ 149 h 23"/>
                  <a:gd name="T6" fmla="*/ 238 w 32"/>
                  <a:gd name="T7" fmla="*/ 353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23">
                    <a:moveTo>
                      <a:pt x="15" y="23"/>
                    </a:moveTo>
                    <a:cubicBezTo>
                      <a:pt x="7" y="22"/>
                      <a:pt x="1" y="16"/>
                      <a:pt x="0" y="8"/>
                    </a:cubicBezTo>
                    <a:cubicBezTo>
                      <a:pt x="8" y="7"/>
                      <a:pt x="26" y="0"/>
                      <a:pt x="32" y="8"/>
                    </a:cubicBezTo>
                    <a:cubicBezTo>
                      <a:pt x="29" y="14"/>
                      <a:pt x="22" y="16"/>
                      <a:pt x="15" y="19"/>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68" name="Freeform 34">
                <a:extLst>
                  <a:ext uri="{FF2B5EF4-FFF2-40B4-BE49-F238E27FC236}">
                    <a16:creationId xmlns:a16="http://schemas.microsoft.com/office/drawing/2014/main" id="{09AAB376-ACEA-C699-C3CE-884DCD9E449D}"/>
                  </a:ext>
                </a:extLst>
              </p:cNvPr>
              <p:cNvSpPr>
                <a:spLocks/>
              </p:cNvSpPr>
              <p:nvPr/>
            </p:nvSpPr>
            <p:spPr bwMode="auto">
              <a:xfrm>
                <a:off x="4872957" y="3626389"/>
                <a:ext cx="178198" cy="161023"/>
              </a:xfrm>
              <a:custGeom>
                <a:avLst/>
                <a:gdLst>
                  <a:gd name="T0" fmla="*/ 146 w 33"/>
                  <a:gd name="T1" fmla="*/ 115 h 28"/>
                  <a:gd name="T2" fmla="*/ 443 w 33"/>
                  <a:gd name="T3" fmla="*/ 346 h 28"/>
                  <a:gd name="T4" fmla="*/ 113 w 33"/>
                  <a:gd name="T5" fmla="*/ 287 h 28"/>
                  <a:gd name="T6" fmla="*/ 0 60000 65536"/>
                  <a:gd name="T7" fmla="*/ 0 60000 65536"/>
                  <a:gd name="T8" fmla="*/ 0 60000 65536"/>
                </a:gdLst>
                <a:ahLst/>
                <a:cxnLst>
                  <a:cxn ang="T6">
                    <a:pos x="T0" y="T1"/>
                  </a:cxn>
                  <a:cxn ang="T7">
                    <a:pos x="T2" y="T3"/>
                  </a:cxn>
                  <a:cxn ang="T8">
                    <a:pos x="T4" y="T5"/>
                  </a:cxn>
                </a:cxnLst>
                <a:rect l="0" t="0" r="r" b="b"/>
                <a:pathLst>
                  <a:path w="33" h="28">
                    <a:moveTo>
                      <a:pt x="9" y="6"/>
                    </a:moveTo>
                    <a:cubicBezTo>
                      <a:pt x="0" y="18"/>
                      <a:pt x="22" y="28"/>
                      <a:pt x="28" y="18"/>
                    </a:cubicBezTo>
                    <a:cubicBezTo>
                      <a:pt x="33" y="9"/>
                      <a:pt x="7" y="0"/>
                      <a:pt x="7" y="15"/>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69" name="Freeform 35">
                <a:extLst>
                  <a:ext uri="{FF2B5EF4-FFF2-40B4-BE49-F238E27FC236}">
                    <a16:creationId xmlns:a16="http://schemas.microsoft.com/office/drawing/2014/main" id="{235BD795-3087-C7C2-C192-9766E0415681}"/>
                  </a:ext>
                </a:extLst>
              </p:cNvPr>
              <p:cNvSpPr>
                <a:spLocks/>
              </p:cNvSpPr>
              <p:nvPr/>
            </p:nvSpPr>
            <p:spPr bwMode="auto">
              <a:xfrm>
                <a:off x="5109123" y="3673622"/>
                <a:ext cx="70850" cy="90173"/>
              </a:xfrm>
              <a:custGeom>
                <a:avLst/>
                <a:gdLst>
                  <a:gd name="T0" fmla="*/ 51 w 13"/>
                  <a:gd name="T1" fmla="*/ 179 h 16"/>
                  <a:gd name="T2" fmla="*/ 147 w 13"/>
                  <a:gd name="T3" fmla="*/ 0 h 16"/>
                  <a:gd name="T4" fmla="*/ 51 w 13"/>
                  <a:gd name="T5" fmla="*/ 268 h 16"/>
                  <a:gd name="T6" fmla="*/ 0 60000 65536"/>
                  <a:gd name="T7" fmla="*/ 0 60000 65536"/>
                  <a:gd name="T8" fmla="*/ 0 60000 65536"/>
                </a:gdLst>
                <a:ahLst/>
                <a:cxnLst>
                  <a:cxn ang="T6">
                    <a:pos x="T0" y="T1"/>
                  </a:cxn>
                  <a:cxn ang="T7">
                    <a:pos x="T2" y="T3"/>
                  </a:cxn>
                  <a:cxn ang="T8">
                    <a:pos x="T4" y="T5"/>
                  </a:cxn>
                </a:cxnLst>
                <a:rect l="0" t="0" r="r" b="b"/>
                <a:pathLst>
                  <a:path w="13" h="16">
                    <a:moveTo>
                      <a:pt x="3" y="10"/>
                    </a:moveTo>
                    <a:cubicBezTo>
                      <a:pt x="0" y="6"/>
                      <a:pt x="2" y="0"/>
                      <a:pt x="9" y="0"/>
                    </a:cubicBezTo>
                    <a:cubicBezTo>
                      <a:pt x="13" y="7"/>
                      <a:pt x="10" y="16"/>
                      <a:pt x="3" y="15"/>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70" name="Freeform 36">
                <a:extLst>
                  <a:ext uri="{FF2B5EF4-FFF2-40B4-BE49-F238E27FC236}">
                    <a16:creationId xmlns:a16="http://schemas.microsoft.com/office/drawing/2014/main" id="{CAACBA62-3E97-0BC2-0DB7-6F3B551F9EFC}"/>
                  </a:ext>
                </a:extLst>
              </p:cNvPr>
              <p:cNvSpPr>
                <a:spLocks/>
              </p:cNvSpPr>
              <p:nvPr/>
            </p:nvSpPr>
            <p:spPr bwMode="auto">
              <a:xfrm>
                <a:off x="5377494" y="3643565"/>
                <a:ext cx="96614" cy="109495"/>
              </a:xfrm>
              <a:custGeom>
                <a:avLst/>
                <a:gdLst>
                  <a:gd name="T0" fmla="*/ 208 w 18"/>
                  <a:gd name="T1" fmla="*/ 0 h 19"/>
                  <a:gd name="T2" fmla="*/ 283 w 18"/>
                  <a:gd name="T3" fmla="*/ 287 h 19"/>
                  <a:gd name="T4" fmla="*/ 0 60000 65536"/>
                  <a:gd name="T5" fmla="*/ 0 60000 65536"/>
                </a:gdLst>
                <a:ahLst/>
                <a:cxnLst>
                  <a:cxn ang="T4">
                    <a:pos x="T0" y="T1"/>
                  </a:cxn>
                  <a:cxn ang="T5">
                    <a:pos x="T2" y="T3"/>
                  </a:cxn>
                </a:cxnLst>
                <a:rect l="0" t="0" r="r" b="b"/>
                <a:pathLst>
                  <a:path w="18" h="19">
                    <a:moveTo>
                      <a:pt x="13" y="0"/>
                    </a:moveTo>
                    <a:cubicBezTo>
                      <a:pt x="0" y="9"/>
                      <a:pt x="11" y="19"/>
                      <a:pt x="18" y="15"/>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71" name="Freeform 37">
                <a:extLst>
                  <a:ext uri="{FF2B5EF4-FFF2-40B4-BE49-F238E27FC236}">
                    <a16:creationId xmlns:a16="http://schemas.microsoft.com/office/drawing/2014/main" id="{BD68A7F8-58E9-C933-5529-9DCF73A4E9A6}"/>
                  </a:ext>
                </a:extLst>
              </p:cNvPr>
              <p:cNvSpPr>
                <a:spLocks/>
              </p:cNvSpPr>
              <p:nvPr/>
            </p:nvSpPr>
            <p:spPr bwMode="auto">
              <a:xfrm>
                <a:off x="4572381" y="3873290"/>
                <a:ext cx="103054" cy="85879"/>
              </a:xfrm>
              <a:custGeom>
                <a:avLst/>
                <a:gdLst>
                  <a:gd name="T0" fmla="*/ 0 w 19"/>
                  <a:gd name="T1" fmla="*/ 0 h 15"/>
                  <a:gd name="T2" fmla="*/ 210 w 19"/>
                  <a:gd name="T3" fmla="*/ 285 h 15"/>
                  <a:gd name="T4" fmla="*/ 51 w 19"/>
                  <a:gd name="T5" fmla="*/ 93 h 15"/>
                  <a:gd name="T6" fmla="*/ 0 60000 65536"/>
                  <a:gd name="T7" fmla="*/ 0 60000 65536"/>
                  <a:gd name="T8" fmla="*/ 0 60000 65536"/>
                </a:gdLst>
                <a:ahLst/>
                <a:cxnLst>
                  <a:cxn ang="T6">
                    <a:pos x="T0" y="T1"/>
                  </a:cxn>
                  <a:cxn ang="T7">
                    <a:pos x="T2" y="T3"/>
                  </a:cxn>
                  <a:cxn ang="T8">
                    <a:pos x="T4" y="T5"/>
                  </a:cxn>
                </a:cxnLst>
                <a:rect l="0" t="0" r="r" b="b"/>
                <a:pathLst>
                  <a:path w="19" h="15">
                    <a:moveTo>
                      <a:pt x="0" y="0"/>
                    </a:moveTo>
                    <a:cubicBezTo>
                      <a:pt x="4" y="7"/>
                      <a:pt x="6" y="13"/>
                      <a:pt x="13" y="15"/>
                    </a:cubicBezTo>
                    <a:cubicBezTo>
                      <a:pt x="19" y="6"/>
                      <a:pt x="2" y="1"/>
                      <a:pt x="3" y="5"/>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72" name="Freeform 38">
                <a:extLst>
                  <a:ext uri="{FF2B5EF4-FFF2-40B4-BE49-F238E27FC236}">
                    <a16:creationId xmlns:a16="http://schemas.microsoft.com/office/drawing/2014/main" id="{F9083B76-DCF7-4E6D-E463-8B00BADB6356}"/>
                  </a:ext>
                </a:extLst>
              </p:cNvPr>
              <p:cNvSpPr>
                <a:spLocks/>
              </p:cNvSpPr>
              <p:nvPr/>
            </p:nvSpPr>
            <p:spPr bwMode="auto">
              <a:xfrm>
                <a:off x="3913262" y="4004255"/>
                <a:ext cx="21470" cy="40792"/>
              </a:xfrm>
              <a:custGeom>
                <a:avLst/>
                <a:gdLst>
                  <a:gd name="T0" fmla="*/ 0 w 4"/>
                  <a:gd name="T1" fmla="*/ 141 h 7"/>
                  <a:gd name="T2" fmla="*/ 63 w 4"/>
                  <a:gd name="T3" fmla="*/ 0 h 7"/>
                  <a:gd name="T4" fmla="*/ 0 60000 65536"/>
                  <a:gd name="T5" fmla="*/ 0 60000 65536"/>
                </a:gdLst>
                <a:ahLst/>
                <a:cxnLst>
                  <a:cxn ang="T4">
                    <a:pos x="T0" y="T1"/>
                  </a:cxn>
                  <a:cxn ang="T5">
                    <a:pos x="T2" y="T3"/>
                  </a:cxn>
                </a:cxnLst>
                <a:rect l="0" t="0" r="r" b="b"/>
                <a:pathLst>
                  <a:path w="4" h="7">
                    <a:moveTo>
                      <a:pt x="0" y="7"/>
                    </a:moveTo>
                    <a:cubicBezTo>
                      <a:pt x="0" y="4"/>
                      <a:pt x="1" y="2"/>
                      <a:pt x="4" y="0"/>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73" name="Freeform 39">
                <a:extLst>
                  <a:ext uri="{FF2B5EF4-FFF2-40B4-BE49-F238E27FC236}">
                    <a16:creationId xmlns:a16="http://schemas.microsoft.com/office/drawing/2014/main" id="{0A1E0D7C-1FE1-0A9D-A2EE-923012BDA19B}"/>
                  </a:ext>
                </a:extLst>
              </p:cNvPr>
              <p:cNvSpPr>
                <a:spLocks/>
              </p:cNvSpPr>
              <p:nvPr/>
            </p:nvSpPr>
            <p:spPr bwMode="auto">
              <a:xfrm>
                <a:off x="5802594" y="3529775"/>
                <a:ext cx="229726" cy="148141"/>
              </a:xfrm>
              <a:custGeom>
                <a:avLst/>
                <a:gdLst>
                  <a:gd name="T0" fmla="*/ 341 w 43"/>
                  <a:gd name="T1" fmla="*/ 204 h 26"/>
                  <a:gd name="T2" fmla="*/ 353 w 43"/>
                  <a:gd name="T3" fmla="*/ 464 h 26"/>
                  <a:gd name="T4" fmla="*/ 403 w 43"/>
                  <a:gd name="T5" fmla="*/ 191 h 26"/>
                  <a:gd name="T6" fmla="*/ 0 60000 65536"/>
                  <a:gd name="T7" fmla="*/ 0 60000 65536"/>
                  <a:gd name="T8" fmla="*/ 0 60000 65536"/>
                </a:gdLst>
                <a:ahLst/>
                <a:cxnLst>
                  <a:cxn ang="T6">
                    <a:pos x="T0" y="T1"/>
                  </a:cxn>
                  <a:cxn ang="T7">
                    <a:pos x="T2" y="T3"/>
                  </a:cxn>
                  <a:cxn ang="T8">
                    <a:pos x="T4" y="T5"/>
                  </a:cxn>
                </a:cxnLst>
                <a:rect l="0" t="0" r="r" b="b"/>
                <a:pathLst>
                  <a:path w="43" h="26">
                    <a:moveTo>
                      <a:pt x="22" y="11"/>
                    </a:moveTo>
                    <a:cubicBezTo>
                      <a:pt x="12" y="0"/>
                      <a:pt x="0" y="26"/>
                      <a:pt x="23" y="25"/>
                    </a:cubicBezTo>
                    <a:cubicBezTo>
                      <a:pt x="43" y="25"/>
                      <a:pt x="35" y="6"/>
                      <a:pt x="26" y="10"/>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74" name="Freeform 40">
                <a:extLst>
                  <a:ext uri="{FF2B5EF4-FFF2-40B4-BE49-F238E27FC236}">
                    <a16:creationId xmlns:a16="http://schemas.microsoft.com/office/drawing/2014/main" id="{25003D01-AD37-869E-59F0-9C49308126AE}"/>
                  </a:ext>
                </a:extLst>
              </p:cNvPr>
              <p:cNvSpPr>
                <a:spLocks/>
              </p:cNvSpPr>
              <p:nvPr/>
            </p:nvSpPr>
            <p:spPr bwMode="auto">
              <a:xfrm>
                <a:off x="6049495" y="3643565"/>
                <a:ext cx="68703" cy="57968"/>
              </a:xfrm>
              <a:custGeom>
                <a:avLst/>
                <a:gdLst>
                  <a:gd name="T0" fmla="*/ 62 w 13"/>
                  <a:gd name="T1" fmla="*/ 138 h 10"/>
                  <a:gd name="T2" fmla="*/ 30 w 13"/>
                  <a:gd name="T3" fmla="*/ 38 h 10"/>
                  <a:gd name="T4" fmla="*/ 162 w 13"/>
                  <a:gd name="T5" fmla="*/ 22 h 10"/>
                  <a:gd name="T6" fmla="*/ 153 w 13"/>
                  <a:gd name="T7" fmla="*/ 19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0">
                    <a:moveTo>
                      <a:pt x="4" y="7"/>
                    </a:moveTo>
                    <a:cubicBezTo>
                      <a:pt x="1" y="6"/>
                      <a:pt x="0" y="4"/>
                      <a:pt x="2" y="2"/>
                    </a:cubicBezTo>
                    <a:cubicBezTo>
                      <a:pt x="6" y="0"/>
                      <a:pt x="7" y="0"/>
                      <a:pt x="11" y="1"/>
                    </a:cubicBezTo>
                    <a:cubicBezTo>
                      <a:pt x="13" y="4"/>
                      <a:pt x="12" y="7"/>
                      <a:pt x="10" y="10"/>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75" name="Freeform 41">
                <a:extLst>
                  <a:ext uri="{FF2B5EF4-FFF2-40B4-BE49-F238E27FC236}">
                    <a16:creationId xmlns:a16="http://schemas.microsoft.com/office/drawing/2014/main" id="{75ACBECA-DE79-8BCF-4B8D-9CD3414F483A}"/>
                  </a:ext>
                </a:extLst>
              </p:cNvPr>
              <p:cNvSpPr>
                <a:spLocks/>
              </p:cNvSpPr>
              <p:nvPr/>
            </p:nvSpPr>
            <p:spPr bwMode="auto">
              <a:xfrm>
                <a:off x="6403745" y="3467513"/>
                <a:ext cx="272665" cy="261930"/>
              </a:xfrm>
              <a:custGeom>
                <a:avLst/>
                <a:gdLst>
                  <a:gd name="T0" fmla="*/ 217 w 51"/>
                  <a:gd name="T1" fmla="*/ 618 h 46"/>
                  <a:gd name="T2" fmla="*/ 558 w 51"/>
                  <a:gd name="T3" fmla="*/ 634 h 46"/>
                  <a:gd name="T4" fmla="*/ 75 w 51"/>
                  <a:gd name="T5" fmla="*/ 408 h 46"/>
                  <a:gd name="T6" fmla="*/ 725 w 51"/>
                  <a:gd name="T7" fmla="*/ 655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6">
                    <a:moveTo>
                      <a:pt x="14" y="33"/>
                    </a:moveTo>
                    <a:cubicBezTo>
                      <a:pt x="21" y="13"/>
                      <a:pt x="51" y="19"/>
                      <a:pt x="36" y="34"/>
                    </a:cubicBezTo>
                    <a:cubicBezTo>
                      <a:pt x="31" y="26"/>
                      <a:pt x="10" y="0"/>
                      <a:pt x="5" y="22"/>
                    </a:cubicBezTo>
                    <a:cubicBezTo>
                      <a:pt x="0" y="46"/>
                      <a:pt x="35" y="41"/>
                      <a:pt x="47" y="35"/>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76" name="Freeform 42">
                <a:extLst>
                  <a:ext uri="{FF2B5EF4-FFF2-40B4-BE49-F238E27FC236}">
                    <a16:creationId xmlns:a16="http://schemas.microsoft.com/office/drawing/2014/main" id="{C3F29792-F011-AE4A-BE27-089B833DBC43}"/>
                  </a:ext>
                </a:extLst>
              </p:cNvPr>
              <p:cNvSpPr>
                <a:spLocks/>
              </p:cNvSpPr>
              <p:nvPr/>
            </p:nvSpPr>
            <p:spPr bwMode="auto">
              <a:xfrm>
                <a:off x="6919017" y="3626389"/>
                <a:ext cx="42939" cy="47233"/>
              </a:xfrm>
              <a:custGeom>
                <a:avLst/>
                <a:gdLst>
                  <a:gd name="T0" fmla="*/ 125 w 8"/>
                  <a:gd name="T1" fmla="*/ 143 h 8"/>
                  <a:gd name="T2" fmla="*/ 20 w 8"/>
                  <a:gd name="T3" fmla="*/ 0 h 8"/>
                  <a:gd name="T4" fmla="*/ 125 w 8"/>
                  <a:gd name="T5" fmla="*/ 83 h 8"/>
                  <a:gd name="T6" fmla="*/ 63 w 8"/>
                  <a:gd name="T7" fmla="*/ 10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8" y="7"/>
                    </a:moveTo>
                    <a:cubicBezTo>
                      <a:pt x="4" y="5"/>
                      <a:pt x="0" y="7"/>
                      <a:pt x="1" y="0"/>
                    </a:cubicBezTo>
                    <a:cubicBezTo>
                      <a:pt x="3" y="1"/>
                      <a:pt x="5" y="3"/>
                      <a:pt x="8" y="4"/>
                    </a:cubicBezTo>
                    <a:cubicBezTo>
                      <a:pt x="7" y="8"/>
                      <a:pt x="4" y="5"/>
                      <a:pt x="4" y="5"/>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77" name="Freeform 43">
                <a:extLst>
                  <a:ext uri="{FF2B5EF4-FFF2-40B4-BE49-F238E27FC236}">
                    <a16:creationId xmlns:a16="http://schemas.microsoft.com/office/drawing/2014/main" id="{ABE6982E-F4E7-76FE-98E1-B696EA4ED867}"/>
                  </a:ext>
                </a:extLst>
              </p:cNvPr>
              <p:cNvSpPr>
                <a:spLocks/>
              </p:cNvSpPr>
              <p:nvPr/>
            </p:nvSpPr>
            <p:spPr bwMode="auto">
              <a:xfrm>
                <a:off x="7004896" y="3523335"/>
                <a:ext cx="133112" cy="150288"/>
              </a:xfrm>
              <a:custGeom>
                <a:avLst/>
                <a:gdLst>
                  <a:gd name="T0" fmla="*/ 74 w 25"/>
                  <a:gd name="T1" fmla="*/ 390 h 26"/>
                  <a:gd name="T2" fmla="*/ 216 w 25"/>
                  <a:gd name="T3" fmla="*/ 94 h 26"/>
                  <a:gd name="T4" fmla="*/ 196 w 25"/>
                  <a:gd name="T5" fmla="*/ 506 h 26"/>
                  <a:gd name="T6" fmla="*/ 0 60000 65536"/>
                  <a:gd name="T7" fmla="*/ 0 60000 65536"/>
                  <a:gd name="T8" fmla="*/ 0 60000 65536"/>
                </a:gdLst>
                <a:ahLst/>
                <a:cxnLst>
                  <a:cxn ang="T6">
                    <a:pos x="T0" y="T1"/>
                  </a:cxn>
                  <a:cxn ang="T7">
                    <a:pos x="T2" y="T3"/>
                  </a:cxn>
                  <a:cxn ang="T8">
                    <a:pos x="T4" y="T5"/>
                  </a:cxn>
                </a:cxnLst>
                <a:rect l="0" t="0" r="r" b="b"/>
                <a:pathLst>
                  <a:path w="25" h="26">
                    <a:moveTo>
                      <a:pt x="5" y="20"/>
                    </a:moveTo>
                    <a:cubicBezTo>
                      <a:pt x="0" y="12"/>
                      <a:pt x="3" y="0"/>
                      <a:pt x="14" y="5"/>
                    </a:cubicBezTo>
                    <a:cubicBezTo>
                      <a:pt x="25" y="10"/>
                      <a:pt x="21" y="26"/>
                      <a:pt x="13" y="26"/>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78" name="Freeform 44">
                <a:extLst>
                  <a:ext uri="{FF2B5EF4-FFF2-40B4-BE49-F238E27FC236}">
                    <a16:creationId xmlns:a16="http://schemas.microsoft.com/office/drawing/2014/main" id="{9F2FC57B-C047-0C42-82F9-917518CDD281}"/>
                  </a:ext>
                </a:extLst>
              </p:cNvPr>
              <p:cNvSpPr>
                <a:spLocks/>
              </p:cNvSpPr>
              <p:nvPr/>
            </p:nvSpPr>
            <p:spPr bwMode="auto">
              <a:xfrm>
                <a:off x="6697879" y="3959169"/>
                <a:ext cx="70850" cy="34351"/>
              </a:xfrm>
              <a:custGeom>
                <a:avLst/>
                <a:gdLst>
                  <a:gd name="T0" fmla="*/ 213 w 13"/>
                  <a:gd name="T1" fmla="*/ 21 h 6"/>
                  <a:gd name="T2" fmla="*/ 0 w 13"/>
                  <a:gd name="T3" fmla="*/ 77 h 6"/>
                  <a:gd name="T4" fmla="*/ 84 w 13"/>
                  <a:gd name="T5" fmla="*/ 115 h 6"/>
                  <a:gd name="T6" fmla="*/ 33 w 13"/>
                  <a:gd name="T7" fmla="*/ 2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6">
                    <a:moveTo>
                      <a:pt x="13" y="1"/>
                    </a:moveTo>
                    <a:cubicBezTo>
                      <a:pt x="8" y="0"/>
                      <a:pt x="3" y="0"/>
                      <a:pt x="0" y="4"/>
                    </a:cubicBezTo>
                    <a:cubicBezTo>
                      <a:pt x="2" y="5"/>
                      <a:pt x="3" y="5"/>
                      <a:pt x="5" y="6"/>
                    </a:cubicBezTo>
                    <a:cubicBezTo>
                      <a:pt x="5" y="3"/>
                      <a:pt x="3" y="3"/>
                      <a:pt x="2" y="1"/>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79" name="Freeform 45">
                <a:extLst>
                  <a:ext uri="{FF2B5EF4-FFF2-40B4-BE49-F238E27FC236}">
                    <a16:creationId xmlns:a16="http://schemas.microsoft.com/office/drawing/2014/main" id="{B6242062-47CE-EB52-669C-161A5D50AE3B}"/>
                  </a:ext>
                </a:extLst>
              </p:cNvPr>
              <p:cNvSpPr>
                <a:spLocks/>
              </p:cNvSpPr>
              <p:nvPr/>
            </p:nvSpPr>
            <p:spPr bwMode="auto">
              <a:xfrm>
                <a:off x="6167578" y="3948434"/>
                <a:ext cx="139553" cy="113789"/>
              </a:xfrm>
              <a:custGeom>
                <a:avLst/>
                <a:gdLst>
                  <a:gd name="T0" fmla="*/ 0 w 26"/>
                  <a:gd name="T1" fmla="*/ 111 h 20"/>
                  <a:gd name="T2" fmla="*/ 158 w 26"/>
                  <a:gd name="T3" fmla="*/ 0 h 20"/>
                  <a:gd name="T4" fmla="*/ 333 w 26"/>
                  <a:gd name="T5" fmla="*/ 371 h 20"/>
                  <a:gd name="T6" fmla="*/ 0 60000 65536"/>
                  <a:gd name="T7" fmla="*/ 0 60000 65536"/>
                  <a:gd name="T8" fmla="*/ 0 60000 65536"/>
                </a:gdLst>
                <a:ahLst/>
                <a:cxnLst>
                  <a:cxn ang="T6">
                    <a:pos x="T0" y="T1"/>
                  </a:cxn>
                  <a:cxn ang="T7">
                    <a:pos x="T2" y="T3"/>
                  </a:cxn>
                  <a:cxn ang="T8">
                    <a:pos x="T4" y="T5"/>
                  </a:cxn>
                </a:cxnLst>
                <a:rect l="0" t="0" r="r" b="b"/>
                <a:pathLst>
                  <a:path w="26" h="20">
                    <a:moveTo>
                      <a:pt x="0" y="6"/>
                    </a:moveTo>
                    <a:cubicBezTo>
                      <a:pt x="7" y="14"/>
                      <a:pt x="19" y="5"/>
                      <a:pt x="10" y="0"/>
                    </a:cubicBezTo>
                    <a:cubicBezTo>
                      <a:pt x="10" y="10"/>
                      <a:pt x="26" y="8"/>
                      <a:pt x="21" y="20"/>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80" name="Freeform 46">
                <a:extLst>
                  <a:ext uri="{FF2B5EF4-FFF2-40B4-BE49-F238E27FC236}">
                    <a16:creationId xmlns:a16="http://schemas.microsoft.com/office/drawing/2014/main" id="{6FFEFAE6-F90D-EBC0-28E8-85FDAE9E800D}"/>
                  </a:ext>
                </a:extLst>
              </p:cNvPr>
              <p:cNvSpPr>
                <a:spLocks/>
              </p:cNvSpPr>
              <p:nvPr/>
            </p:nvSpPr>
            <p:spPr bwMode="auto">
              <a:xfrm>
                <a:off x="5652306" y="3948434"/>
                <a:ext cx="53674" cy="55821"/>
              </a:xfrm>
              <a:custGeom>
                <a:avLst/>
                <a:gdLst>
                  <a:gd name="T0" fmla="*/ 33 w 10"/>
                  <a:gd name="T1" fmla="*/ 0 h 10"/>
                  <a:gd name="T2" fmla="*/ 20 w 10"/>
                  <a:gd name="T3" fmla="*/ 177 h 10"/>
                  <a:gd name="T4" fmla="*/ 158 w 10"/>
                  <a:gd name="T5" fmla="*/ 109 h 10"/>
                  <a:gd name="T6" fmla="*/ 0 60000 65536"/>
                  <a:gd name="T7" fmla="*/ 0 60000 65536"/>
                  <a:gd name="T8" fmla="*/ 0 60000 65536"/>
                </a:gdLst>
                <a:ahLst/>
                <a:cxnLst>
                  <a:cxn ang="T6">
                    <a:pos x="T0" y="T1"/>
                  </a:cxn>
                  <a:cxn ang="T7">
                    <a:pos x="T2" y="T3"/>
                  </a:cxn>
                  <a:cxn ang="T8">
                    <a:pos x="T4" y="T5"/>
                  </a:cxn>
                </a:cxnLst>
                <a:rect l="0" t="0" r="r" b="b"/>
                <a:pathLst>
                  <a:path w="10" h="10">
                    <a:moveTo>
                      <a:pt x="2" y="0"/>
                    </a:moveTo>
                    <a:cubicBezTo>
                      <a:pt x="1" y="3"/>
                      <a:pt x="0" y="7"/>
                      <a:pt x="1" y="10"/>
                    </a:cubicBezTo>
                    <a:cubicBezTo>
                      <a:pt x="4" y="9"/>
                      <a:pt x="10" y="6"/>
                      <a:pt x="10" y="6"/>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81" name="Freeform 47">
                <a:extLst>
                  <a:ext uri="{FF2B5EF4-FFF2-40B4-BE49-F238E27FC236}">
                    <a16:creationId xmlns:a16="http://schemas.microsoft.com/office/drawing/2014/main" id="{D7D4A3CE-226B-9469-A285-FE2664221C8E}"/>
                  </a:ext>
                </a:extLst>
              </p:cNvPr>
              <p:cNvSpPr>
                <a:spLocks/>
              </p:cNvSpPr>
              <p:nvPr/>
            </p:nvSpPr>
            <p:spPr bwMode="auto">
              <a:xfrm>
                <a:off x="5738185" y="4096575"/>
                <a:ext cx="32205" cy="2147"/>
              </a:xfrm>
              <a:custGeom>
                <a:avLst/>
                <a:gdLst>
                  <a:gd name="T0" fmla="*/ 0 w 6"/>
                  <a:gd name="T1" fmla="*/ 0 h 1"/>
                  <a:gd name="T2" fmla="*/ 95 w 6"/>
                  <a:gd name="T3" fmla="*/ 0 h 1"/>
                  <a:gd name="T4" fmla="*/ 0 60000 65536"/>
                  <a:gd name="T5" fmla="*/ 0 60000 65536"/>
                </a:gdLst>
                <a:ahLst/>
                <a:cxnLst>
                  <a:cxn ang="T4">
                    <a:pos x="T0" y="T1"/>
                  </a:cxn>
                  <a:cxn ang="T5">
                    <a:pos x="T2" y="T3"/>
                  </a:cxn>
                </a:cxnLst>
                <a:rect l="0" t="0" r="r" b="b"/>
                <a:pathLst>
                  <a:path w="6" h="1">
                    <a:moveTo>
                      <a:pt x="0" y="0"/>
                    </a:moveTo>
                    <a:cubicBezTo>
                      <a:pt x="2" y="0"/>
                      <a:pt x="4" y="0"/>
                      <a:pt x="6" y="0"/>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82" name="Freeform 48">
                <a:extLst>
                  <a:ext uri="{FF2B5EF4-FFF2-40B4-BE49-F238E27FC236}">
                    <a16:creationId xmlns:a16="http://schemas.microsoft.com/office/drawing/2014/main" id="{9176A6AF-70B1-AD8F-54E6-78945C8A00E7}"/>
                  </a:ext>
                </a:extLst>
              </p:cNvPr>
              <p:cNvSpPr>
                <a:spLocks/>
              </p:cNvSpPr>
              <p:nvPr/>
            </p:nvSpPr>
            <p:spPr bwMode="auto">
              <a:xfrm>
                <a:off x="5227206" y="4072958"/>
                <a:ext cx="96614" cy="23617"/>
              </a:xfrm>
              <a:custGeom>
                <a:avLst/>
                <a:gdLst>
                  <a:gd name="T0" fmla="*/ 0 w 18"/>
                  <a:gd name="T1" fmla="*/ 61 h 4"/>
                  <a:gd name="T2" fmla="*/ 175 w 18"/>
                  <a:gd name="T3" fmla="*/ 0 h 4"/>
                  <a:gd name="T4" fmla="*/ 238 w 18"/>
                  <a:gd name="T5" fmla="*/ 83 h 4"/>
                  <a:gd name="T6" fmla="*/ 283 w 18"/>
                  <a:gd name="T7" fmla="*/ 22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4">
                    <a:moveTo>
                      <a:pt x="0" y="3"/>
                    </a:moveTo>
                    <a:cubicBezTo>
                      <a:pt x="4" y="1"/>
                      <a:pt x="7" y="3"/>
                      <a:pt x="11" y="0"/>
                    </a:cubicBezTo>
                    <a:cubicBezTo>
                      <a:pt x="12" y="2"/>
                      <a:pt x="14" y="3"/>
                      <a:pt x="15" y="4"/>
                    </a:cubicBezTo>
                    <a:cubicBezTo>
                      <a:pt x="16" y="3"/>
                      <a:pt x="18" y="3"/>
                      <a:pt x="18" y="1"/>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83" name="Freeform 49">
                <a:extLst>
                  <a:ext uri="{FF2B5EF4-FFF2-40B4-BE49-F238E27FC236}">
                    <a16:creationId xmlns:a16="http://schemas.microsoft.com/office/drawing/2014/main" id="{E3391728-4613-A264-83A7-A5CE10D3A28E}"/>
                  </a:ext>
                </a:extLst>
              </p:cNvPr>
              <p:cNvSpPr>
                <a:spLocks/>
              </p:cNvSpPr>
              <p:nvPr/>
            </p:nvSpPr>
            <p:spPr bwMode="auto">
              <a:xfrm>
                <a:off x="4814988" y="4055783"/>
                <a:ext cx="272665" cy="257636"/>
              </a:xfrm>
              <a:custGeom>
                <a:avLst/>
                <a:gdLst>
                  <a:gd name="T0" fmla="*/ 42 w 51"/>
                  <a:gd name="T1" fmla="*/ 285 h 45"/>
                  <a:gd name="T2" fmla="*/ 249 w 51"/>
                  <a:gd name="T3" fmla="*/ 739 h 45"/>
                  <a:gd name="T4" fmla="*/ 321 w 51"/>
                  <a:gd name="T5" fmla="*/ 776 h 45"/>
                  <a:gd name="T6" fmla="*/ 712 w 51"/>
                  <a:gd name="T7" fmla="*/ 605 h 45"/>
                  <a:gd name="T8" fmla="*/ 590 w 51"/>
                  <a:gd name="T9" fmla="*/ 136 h 45"/>
                  <a:gd name="T10" fmla="*/ 416 w 51"/>
                  <a:gd name="T11" fmla="*/ 56 h 45"/>
                  <a:gd name="T12" fmla="*/ 42 w 51"/>
                  <a:gd name="T13" fmla="*/ 285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45">
                    <a:moveTo>
                      <a:pt x="3" y="15"/>
                    </a:moveTo>
                    <a:cubicBezTo>
                      <a:pt x="0" y="25"/>
                      <a:pt x="6" y="36"/>
                      <a:pt x="16" y="39"/>
                    </a:cubicBezTo>
                    <a:cubicBezTo>
                      <a:pt x="18" y="39"/>
                      <a:pt x="19" y="40"/>
                      <a:pt x="21" y="41"/>
                    </a:cubicBezTo>
                    <a:cubicBezTo>
                      <a:pt x="30" y="45"/>
                      <a:pt x="41" y="41"/>
                      <a:pt x="46" y="32"/>
                    </a:cubicBezTo>
                    <a:cubicBezTo>
                      <a:pt x="51" y="23"/>
                      <a:pt x="47" y="12"/>
                      <a:pt x="38" y="7"/>
                    </a:cubicBezTo>
                    <a:cubicBezTo>
                      <a:pt x="34" y="5"/>
                      <a:pt x="31" y="4"/>
                      <a:pt x="27" y="3"/>
                    </a:cubicBezTo>
                    <a:cubicBezTo>
                      <a:pt x="17" y="0"/>
                      <a:pt x="7" y="5"/>
                      <a:pt x="3" y="15"/>
                    </a:cubicBezTo>
                    <a:close/>
                  </a:path>
                </a:pathLst>
              </a:custGeom>
              <a:solidFill>
                <a:srgbClr val="DFC3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4" name="Freeform 50">
                <a:extLst>
                  <a:ext uri="{FF2B5EF4-FFF2-40B4-BE49-F238E27FC236}">
                    <a16:creationId xmlns:a16="http://schemas.microsoft.com/office/drawing/2014/main" id="{3F17310E-69CA-EBA9-C8C9-EC87F7405D4E}"/>
                  </a:ext>
                </a:extLst>
              </p:cNvPr>
              <p:cNvSpPr>
                <a:spLocks/>
              </p:cNvSpPr>
              <p:nvPr/>
            </p:nvSpPr>
            <p:spPr bwMode="auto">
              <a:xfrm>
                <a:off x="7198123" y="3935552"/>
                <a:ext cx="107348" cy="133112"/>
              </a:xfrm>
              <a:custGeom>
                <a:avLst/>
                <a:gdLst>
                  <a:gd name="T0" fmla="*/ 95 w 20"/>
                  <a:gd name="T1" fmla="*/ 218 h 23"/>
                  <a:gd name="T2" fmla="*/ 313 w 20"/>
                  <a:gd name="T3" fmla="*/ 137 h 23"/>
                  <a:gd name="T4" fmla="*/ 50 w 20"/>
                  <a:gd name="T5" fmla="*/ 0 h 23"/>
                  <a:gd name="T6" fmla="*/ 0 60000 65536"/>
                  <a:gd name="T7" fmla="*/ 0 60000 65536"/>
                  <a:gd name="T8" fmla="*/ 0 60000 65536"/>
                </a:gdLst>
                <a:ahLst/>
                <a:cxnLst>
                  <a:cxn ang="T6">
                    <a:pos x="T0" y="T1"/>
                  </a:cxn>
                  <a:cxn ang="T7">
                    <a:pos x="T2" y="T3"/>
                  </a:cxn>
                  <a:cxn ang="T8">
                    <a:pos x="T4" y="T5"/>
                  </a:cxn>
                </a:cxnLst>
                <a:rect l="0" t="0" r="r" b="b"/>
                <a:pathLst>
                  <a:path w="20" h="23">
                    <a:moveTo>
                      <a:pt x="6" y="11"/>
                    </a:moveTo>
                    <a:cubicBezTo>
                      <a:pt x="6" y="2"/>
                      <a:pt x="14" y="1"/>
                      <a:pt x="20" y="7"/>
                    </a:cubicBezTo>
                    <a:cubicBezTo>
                      <a:pt x="19" y="23"/>
                      <a:pt x="0" y="15"/>
                      <a:pt x="3" y="0"/>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85" name="Freeform 51">
                <a:extLst>
                  <a:ext uri="{FF2B5EF4-FFF2-40B4-BE49-F238E27FC236}">
                    <a16:creationId xmlns:a16="http://schemas.microsoft.com/office/drawing/2014/main" id="{DB4A4BA5-EC4F-74ED-3E2D-270F60B51326}"/>
                  </a:ext>
                </a:extLst>
              </p:cNvPr>
              <p:cNvSpPr>
                <a:spLocks/>
              </p:cNvSpPr>
              <p:nvPr/>
            </p:nvSpPr>
            <p:spPr bwMode="auto">
              <a:xfrm>
                <a:off x="7380615" y="3901201"/>
                <a:ext cx="47233" cy="30058"/>
              </a:xfrm>
              <a:custGeom>
                <a:avLst/>
                <a:gdLst>
                  <a:gd name="T0" fmla="*/ 0 w 9"/>
                  <a:gd name="T1" fmla="*/ 109 h 5"/>
                  <a:gd name="T2" fmla="*/ 132 w 9"/>
                  <a:gd name="T3" fmla="*/ 0 h 5"/>
                  <a:gd name="T4" fmla="*/ 0 60000 65536"/>
                  <a:gd name="T5" fmla="*/ 0 60000 65536"/>
                </a:gdLst>
                <a:ahLst/>
                <a:cxnLst>
                  <a:cxn ang="T4">
                    <a:pos x="T0" y="T1"/>
                  </a:cxn>
                  <a:cxn ang="T5">
                    <a:pos x="T2" y="T3"/>
                  </a:cxn>
                </a:cxnLst>
                <a:rect l="0" t="0" r="r" b="b"/>
                <a:pathLst>
                  <a:path w="9" h="5">
                    <a:moveTo>
                      <a:pt x="0" y="5"/>
                    </a:moveTo>
                    <a:cubicBezTo>
                      <a:pt x="2" y="2"/>
                      <a:pt x="6" y="0"/>
                      <a:pt x="9" y="0"/>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86" name="Freeform 52">
                <a:extLst>
                  <a:ext uri="{FF2B5EF4-FFF2-40B4-BE49-F238E27FC236}">
                    <a16:creationId xmlns:a16="http://schemas.microsoft.com/office/drawing/2014/main" id="{A0A0665C-E6FC-4EE9-FC6A-6D2B077F6ED2}"/>
                  </a:ext>
                </a:extLst>
              </p:cNvPr>
              <p:cNvSpPr>
                <a:spLocks/>
              </p:cNvSpPr>
              <p:nvPr/>
            </p:nvSpPr>
            <p:spPr bwMode="auto">
              <a:xfrm>
                <a:off x="7659721" y="3695092"/>
                <a:ext cx="32205" cy="51527"/>
              </a:xfrm>
              <a:custGeom>
                <a:avLst/>
                <a:gdLst>
                  <a:gd name="T0" fmla="*/ 63 w 6"/>
                  <a:gd name="T1" fmla="*/ 0 h 9"/>
                  <a:gd name="T2" fmla="*/ 0 w 6"/>
                  <a:gd name="T3" fmla="*/ 115 h 9"/>
                  <a:gd name="T4" fmla="*/ 95 w 6"/>
                  <a:gd name="T5" fmla="*/ 93 h 9"/>
                  <a:gd name="T6" fmla="*/ 0 60000 65536"/>
                  <a:gd name="T7" fmla="*/ 0 60000 65536"/>
                  <a:gd name="T8" fmla="*/ 0 60000 65536"/>
                </a:gdLst>
                <a:ahLst/>
                <a:cxnLst>
                  <a:cxn ang="T6">
                    <a:pos x="T0" y="T1"/>
                  </a:cxn>
                  <a:cxn ang="T7">
                    <a:pos x="T2" y="T3"/>
                  </a:cxn>
                  <a:cxn ang="T8">
                    <a:pos x="T4" y="T5"/>
                  </a:cxn>
                </a:cxnLst>
                <a:rect l="0" t="0" r="r" b="b"/>
                <a:pathLst>
                  <a:path w="6" h="9">
                    <a:moveTo>
                      <a:pt x="4" y="0"/>
                    </a:moveTo>
                    <a:cubicBezTo>
                      <a:pt x="2" y="3"/>
                      <a:pt x="0" y="2"/>
                      <a:pt x="0" y="6"/>
                    </a:cubicBezTo>
                    <a:cubicBezTo>
                      <a:pt x="3" y="9"/>
                      <a:pt x="3" y="6"/>
                      <a:pt x="6" y="5"/>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87" name="Freeform 53">
                <a:extLst>
                  <a:ext uri="{FF2B5EF4-FFF2-40B4-BE49-F238E27FC236}">
                    <a16:creationId xmlns:a16="http://schemas.microsoft.com/office/drawing/2014/main" id="{8E084585-D56E-DD4F-ECEE-2A16F79B1D6B}"/>
                  </a:ext>
                </a:extLst>
              </p:cNvPr>
              <p:cNvSpPr>
                <a:spLocks/>
              </p:cNvSpPr>
              <p:nvPr/>
            </p:nvSpPr>
            <p:spPr bwMode="auto">
              <a:xfrm>
                <a:off x="7799274" y="3742325"/>
                <a:ext cx="15029" cy="2147"/>
              </a:xfrm>
              <a:custGeom>
                <a:avLst/>
                <a:gdLst>
                  <a:gd name="T0" fmla="*/ 0 w 3"/>
                  <a:gd name="T1" fmla="*/ 0 h 1"/>
                  <a:gd name="T2" fmla="*/ 37 w 3"/>
                  <a:gd name="T3" fmla="*/ 0 h 1"/>
                  <a:gd name="T4" fmla="*/ 0 60000 65536"/>
                  <a:gd name="T5" fmla="*/ 0 60000 65536"/>
                </a:gdLst>
                <a:ahLst/>
                <a:cxnLst>
                  <a:cxn ang="T4">
                    <a:pos x="T0" y="T1"/>
                  </a:cxn>
                  <a:cxn ang="T5">
                    <a:pos x="T2" y="T3"/>
                  </a:cxn>
                </a:cxnLst>
                <a:rect l="0" t="0" r="r" b="b"/>
                <a:pathLst>
                  <a:path w="3" h="1">
                    <a:moveTo>
                      <a:pt x="0" y="0"/>
                    </a:moveTo>
                    <a:cubicBezTo>
                      <a:pt x="1" y="0"/>
                      <a:pt x="2" y="0"/>
                      <a:pt x="3" y="0"/>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88" name="Freeform 54">
                <a:extLst>
                  <a:ext uri="{FF2B5EF4-FFF2-40B4-BE49-F238E27FC236}">
                    <a16:creationId xmlns:a16="http://schemas.microsoft.com/office/drawing/2014/main" id="{2050E48B-360F-C0AF-1DF6-7E30ABD1DEDC}"/>
                  </a:ext>
                </a:extLst>
              </p:cNvPr>
              <p:cNvSpPr>
                <a:spLocks/>
              </p:cNvSpPr>
              <p:nvPr/>
            </p:nvSpPr>
            <p:spPr bwMode="auto">
              <a:xfrm>
                <a:off x="7717689" y="4027872"/>
                <a:ext cx="38645" cy="40792"/>
              </a:xfrm>
              <a:custGeom>
                <a:avLst/>
                <a:gdLst>
                  <a:gd name="T0" fmla="*/ 100 w 7"/>
                  <a:gd name="T1" fmla="*/ 22 h 7"/>
                  <a:gd name="T2" fmla="*/ 0 w 7"/>
                  <a:gd name="T3" fmla="*/ 60 h 7"/>
                  <a:gd name="T4" fmla="*/ 118 w 7"/>
                  <a:gd name="T5" fmla="*/ 103 h 7"/>
                  <a:gd name="T6" fmla="*/ 54 w 7"/>
                  <a:gd name="T7" fmla="*/ 2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7">
                    <a:moveTo>
                      <a:pt x="6" y="1"/>
                    </a:moveTo>
                    <a:cubicBezTo>
                      <a:pt x="3" y="0"/>
                      <a:pt x="1" y="1"/>
                      <a:pt x="0" y="3"/>
                    </a:cubicBezTo>
                    <a:cubicBezTo>
                      <a:pt x="4" y="7"/>
                      <a:pt x="0" y="6"/>
                      <a:pt x="7" y="5"/>
                    </a:cubicBezTo>
                    <a:cubicBezTo>
                      <a:pt x="7" y="3"/>
                      <a:pt x="5" y="1"/>
                      <a:pt x="3" y="1"/>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89" name="Freeform 55">
                <a:extLst>
                  <a:ext uri="{FF2B5EF4-FFF2-40B4-BE49-F238E27FC236}">
                    <a16:creationId xmlns:a16="http://schemas.microsoft.com/office/drawing/2014/main" id="{A24635B3-1EB6-36E2-D76A-BC9C989172E8}"/>
                  </a:ext>
                </a:extLst>
              </p:cNvPr>
              <p:cNvSpPr>
                <a:spLocks/>
              </p:cNvSpPr>
              <p:nvPr/>
            </p:nvSpPr>
            <p:spPr bwMode="auto">
              <a:xfrm>
                <a:off x="7659721" y="4171719"/>
                <a:ext cx="15029" cy="17176"/>
              </a:xfrm>
              <a:custGeom>
                <a:avLst/>
                <a:gdLst>
                  <a:gd name="T0" fmla="*/ 0 w 3"/>
                  <a:gd name="T1" fmla="*/ 56 h 3"/>
                  <a:gd name="T2" fmla="*/ 37 w 3"/>
                  <a:gd name="T3" fmla="*/ 0 h 3"/>
                  <a:gd name="T4" fmla="*/ 0 60000 65536"/>
                  <a:gd name="T5" fmla="*/ 0 60000 65536"/>
                </a:gdLst>
                <a:ahLst/>
                <a:cxnLst>
                  <a:cxn ang="T4">
                    <a:pos x="T0" y="T1"/>
                  </a:cxn>
                  <a:cxn ang="T5">
                    <a:pos x="T2" y="T3"/>
                  </a:cxn>
                </a:cxnLst>
                <a:rect l="0" t="0" r="r" b="b"/>
                <a:pathLst>
                  <a:path w="3" h="3">
                    <a:moveTo>
                      <a:pt x="0" y="3"/>
                    </a:moveTo>
                    <a:cubicBezTo>
                      <a:pt x="1" y="2"/>
                      <a:pt x="2" y="1"/>
                      <a:pt x="3" y="0"/>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90" name="Freeform 56">
                <a:extLst>
                  <a:ext uri="{FF2B5EF4-FFF2-40B4-BE49-F238E27FC236}">
                    <a16:creationId xmlns:a16="http://schemas.microsoft.com/office/drawing/2014/main" id="{B4010DE0-B6F0-8CED-2C83-C75AA503A188}"/>
                  </a:ext>
                </a:extLst>
              </p:cNvPr>
              <p:cNvSpPr>
                <a:spLocks/>
              </p:cNvSpPr>
              <p:nvPr/>
            </p:nvSpPr>
            <p:spPr bwMode="auto">
              <a:xfrm>
                <a:off x="7992501" y="3787412"/>
                <a:ext cx="128818" cy="120230"/>
              </a:xfrm>
              <a:custGeom>
                <a:avLst/>
                <a:gdLst>
                  <a:gd name="T0" fmla="*/ 363 w 24"/>
                  <a:gd name="T1" fmla="*/ 93 h 21"/>
                  <a:gd name="T2" fmla="*/ 175 w 24"/>
                  <a:gd name="T3" fmla="*/ 307 h 21"/>
                  <a:gd name="T4" fmla="*/ 238 w 24"/>
                  <a:gd name="T5" fmla="*/ 0 h 21"/>
                  <a:gd name="T6" fmla="*/ 0 60000 65536"/>
                  <a:gd name="T7" fmla="*/ 0 60000 65536"/>
                  <a:gd name="T8" fmla="*/ 0 60000 65536"/>
                </a:gdLst>
                <a:ahLst/>
                <a:cxnLst>
                  <a:cxn ang="T6">
                    <a:pos x="T0" y="T1"/>
                  </a:cxn>
                  <a:cxn ang="T7">
                    <a:pos x="T2" y="T3"/>
                  </a:cxn>
                  <a:cxn ang="T8">
                    <a:pos x="T4" y="T5"/>
                  </a:cxn>
                </a:cxnLst>
                <a:rect l="0" t="0" r="r" b="b"/>
                <a:pathLst>
                  <a:path w="24" h="21">
                    <a:moveTo>
                      <a:pt x="23" y="5"/>
                    </a:moveTo>
                    <a:cubicBezTo>
                      <a:pt x="15" y="2"/>
                      <a:pt x="0" y="11"/>
                      <a:pt x="11" y="16"/>
                    </a:cubicBezTo>
                    <a:cubicBezTo>
                      <a:pt x="21" y="21"/>
                      <a:pt x="24" y="5"/>
                      <a:pt x="15" y="0"/>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91" name="Freeform 57">
                <a:extLst>
                  <a:ext uri="{FF2B5EF4-FFF2-40B4-BE49-F238E27FC236}">
                    <a16:creationId xmlns:a16="http://schemas.microsoft.com/office/drawing/2014/main" id="{C4D6FF6E-1861-D25B-43C6-D217F780F643}"/>
                  </a:ext>
                </a:extLst>
              </p:cNvPr>
              <p:cNvSpPr>
                <a:spLocks/>
              </p:cNvSpPr>
              <p:nvPr/>
            </p:nvSpPr>
            <p:spPr bwMode="auto">
              <a:xfrm>
                <a:off x="8179287" y="3914083"/>
                <a:ext cx="38645" cy="27911"/>
              </a:xfrm>
              <a:custGeom>
                <a:avLst/>
                <a:gdLst>
                  <a:gd name="T0" fmla="*/ 0 w 7"/>
                  <a:gd name="T1" fmla="*/ 21 h 5"/>
                  <a:gd name="T2" fmla="*/ 100 w 7"/>
                  <a:gd name="T3" fmla="*/ 0 h 5"/>
                  <a:gd name="T4" fmla="*/ 54 w 7"/>
                  <a:gd name="T5" fmla="*/ 88 h 5"/>
                  <a:gd name="T6" fmla="*/ 0 60000 65536"/>
                  <a:gd name="T7" fmla="*/ 0 60000 65536"/>
                  <a:gd name="T8" fmla="*/ 0 60000 65536"/>
                </a:gdLst>
                <a:ahLst/>
                <a:cxnLst>
                  <a:cxn ang="T6">
                    <a:pos x="T0" y="T1"/>
                  </a:cxn>
                  <a:cxn ang="T7">
                    <a:pos x="T2" y="T3"/>
                  </a:cxn>
                  <a:cxn ang="T8">
                    <a:pos x="T4" y="T5"/>
                  </a:cxn>
                </a:cxnLst>
                <a:rect l="0" t="0" r="r" b="b"/>
                <a:pathLst>
                  <a:path w="7" h="5">
                    <a:moveTo>
                      <a:pt x="0" y="1"/>
                    </a:moveTo>
                    <a:cubicBezTo>
                      <a:pt x="2" y="0"/>
                      <a:pt x="4" y="0"/>
                      <a:pt x="6" y="0"/>
                    </a:cubicBezTo>
                    <a:cubicBezTo>
                      <a:pt x="7" y="4"/>
                      <a:pt x="5" y="3"/>
                      <a:pt x="3" y="5"/>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92" name="Freeform 58">
                <a:extLst>
                  <a:ext uri="{FF2B5EF4-FFF2-40B4-BE49-F238E27FC236}">
                    <a16:creationId xmlns:a16="http://schemas.microsoft.com/office/drawing/2014/main" id="{4AF74888-8E04-69AB-7D32-BB5F11C8F6AA}"/>
                  </a:ext>
                </a:extLst>
              </p:cNvPr>
              <p:cNvSpPr>
                <a:spLocks/>
              </p:cNvSpPr>
              <p:nvPr/>
            </p:nvSpPr>
            <p:spPr bwMode="auto">
              <a:xfrm>
                <a:off x="6128933" y="3289315"/>
                <a:ext cx="92320" cy="68703"/>
              </a:xfrm>
              <a:custGeom>
                <a:avLst/>
                <a:gdLst>
                  <a:gd name="T0" fmla="*/ 147 w 17"/>
                  <a:gd name="T1" fmla="*/ 115 h 12"/>
                  <a:gd name="T2" fmla="*/ 33 w 17"/>
                  <a:gd name="T3" fmla="*/ 56 h 12"/>
                  <a:gd name="T4" fmla="*/ 20 w 17"/>
                  <a:gd name="T5" fmla="*/ 171 h 12"/>
                  <a:gd name="T6" fmla="*/ 255 w 17"/>
                  <a:gd name="T7" fmla="*/ 227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2">
                    <a:moveTo>
                      <a:pt x="9" y="6"/>
                    </a:moveTo>
                    <a:cubicBezTo>
                      <a:pt x="6" y="4"/>
                      <a:pt x="7" y="0"/>
                      <a:pt x="2" y="3"/>
                    </a:cubicBezTo>
                    <a:cubicBezTo>
                      <a:pt x="0" y="5"/>
                      <a:pt x="0" y="6"/>
                      <a:pt x="1" y="9"/>
                    </a:cubicBezTo>
                    <a:cubicBezTo>
                      <a:pt x="4" y="9"/>
                      <a:pt x="17" y="12"/>
                      <a:pt x="16" y="12"/>
                    </a:cubicBezTo>
                  </a:path>
                </a:pathLst>
              </a:custGeom>
              <a:noFill/>
              <a:ln w="11906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93" name="Freeform 59">
                <a:extLst>
                  <a:ext uri="{FF2B5EF4-FFF2-40B4-BE49-F238E27FC236}">
                    <a16:creationId xmlns:a16="http://schemas.microsoft.com/office/drawing/2014/main" id="{23FC566E-4670-A9A1-8C50-470665F05367}"/>
                  </a:ext>
                </a:extLst>
              </p:cNvPr>
              <p:cNvSpPr>
                <a:spLocks/>
              </p:cNvSpPr>
              <p:nvPr/>
            </p:nvSpPr>
            <p:spPr bwMode="auto">
              <a:xfrm>
                <a:off x="5667335" y="3501865"/>
                <a:ext cx="38645" cy="27911"/>
              </a:xfrm>
              <a:custGeom>
                <a:avLst/>
                <a:gdLst>
                  <a:gd name="T0" fmla="*/ 67 w 7"/>
                  <a:gd name="T1" fmla="*/ 0 h 5"/>
                  <a:gd name="T2" fmla="*/ 0 w 7"/>
                  <a:gd name="T3" fmla="*/ 55 h 5"/>
                  <a:gd name="T4" fmla="*/ 85 w 7"/>
                  <a:gd name="T5" fmla="*/ 55 h 5"/>
                  <a:gd name="T6" fmla="*/ 67 w 7"/>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4" y="0"/>
                    </a:moveTo>
                    <a:cubicBezTo>
                      <a:pt x="2" y="0"/>
                      <a:pt x="0" y="1"/>
                      <a:pt x="0" y="3"/>
                    </a:cubicBezTo>
                    <a:cubicBezTo>
                      <a:pt x="2" y="5"/>
                      <a:pt x="4" y="4"/>
                      <a:pt x="5" y="3"/>
                    </a:cubicBezTo>
                    <a:cubicBezTo>
                      <a:pt x="7" y="1"/>
                      <a:pt x="7" y="0"/>
                      <a:pt x="4" y="0"/>
                    </a:cubicBezTo>
                  </a:path>
                </a:pathLst>
              </a:custGeom>
              <a:noFill/>
              <a:ln w="11906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94" name="Freeform 60">
                <a:extLst>
                  <a:ext uri="{FF2B5EF4-FFF2-40B4-BE49-F238E27FC236}">
                    <a16:creationId xmlns:a16="http://schemas.microsoft.com/office/drawing/2014/main" id="{CB3BF181-9529-F697-24B5-6D5252279C5D}"/>
                  </a:ext>
                </a:extLst>
              </p:cNvPr>
              <p:cNvSpPr>
                <a:spLocks/>
              </p:cNvSpPr>
              <p:nvPr/>
            </p:nvSpPr>
            <p:spPr bwMode="auto">
              <a:xfrm>
                <a:off x="5587897" y="3467513"/>
                <a:ext cx="2147" cy="17176"/>
              </a:xfrm>
              <a:custGeom>
                <a:avLst/>
                <a:gdLst>
                  <a:gd name="T0" fmla="*/ 0 w 1"/>
                  <a:gd name="T1" fmla="*/ 56 h 3"/>
                  <a:gd name="T2" fmla="*/ 0 w 1"/>
                  <a:gd name="T3" fmla="*/ 0 h 3"/>
                  <a:gd name="T4" fmla="*/ 0 60000 65536"/>
                  <a:gd name="T5" fmla="*/ 0 60000 65536"/>
                </a:gdLst>
                <a:ahLst/>
                <a:cxnLst>
                  <a:cxn ang="T4">
                    <a:pos x="T0" y="T1"/>
                  </a:cxn>
                  <a:cxn ang="T5">
                    <a:pos x="T2" y="T3"/>
                  </a:cxn>
                </a:cxnLst>
                <a:rect l="0" t="0" r="r" b="b"/>
                <a:pathLst>
                  <a:path w="1" h="3">
                    <a:moveTo>
                      <a:pt x="0" y="3"/>
                    </a:moveTo>
                    <a:cubicBezTo>
                      <a:pt x="0" y="2"/>
                      <a:pt x="0" y="1"/>
                      <a:pt x="0" y="0"/>
                    </a:cubicBezTo>
                  </a:path>
                </a:pathLst>
              </a:custGeom>
              <a:noFill/>
              <a:ln w="11906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95" name="Freeform 61">
                <a:extLst>
                  <a:ext uri="{FF2B5EF4-FFF2-40B4-BE49-F238E27FC236}">
                    <a16:creationId xmlns:a16="http://schemas.microsoft.com/office/drawing/2014/main" id="{79EB0FBC-8215-00B3-1778-637432D8BCD4}"/>
                  </a:ext>
                </a:extLst>
              </p:cNvPr>
              <p:cNvSpPr>
                <a:spLocks/>
              </p:cNvSpPr>
              <p:nvPr/>
            </p:nvSpPr>
            <p:spPr bwMode="auto">
              <a:xfrm>
                <a:off x="4185927" y="3261404"/>
                <a:ext cx="21470" cy="2147"/>
              </a:xfrm>
              <a:custGeom>
                <a:avLst/>
                <a:gdLst>
                  <a:gd name="T0" fmla="*/ 0 w 4"/>
                  <a:gd name="T1" fmla="*/ 0 h 1"/>
                  <a:gd name="T2" fmla="*/ 63 w 4"/>
                  <a:gd name="T3" fmla="*/ 0 h 1"/>
                  <a:gd name="T4" fmla="*/ 0 60000 65536"/>
                  <a:gd name="T5" fmla="*/ 0 60000 65536"/>
                </a:gdLst>
                <a:ahLst/>
                <a:cxnLst>
                  <a:cxn ang="T4">
                    <a:pos x="T0" y="T1"/>
                  </a:cxn>
                  <a:cxn ang="T5">
                    <a:pos x="T2" y="T3"/>
                  </a:cxn>
                </a:cxnLst>
                <a:rect l="0" t="0" r="r" b="b"/>
                <a:pathLst>
                  <a:path w="4" h="1">
                    <a:moveTo>
                      <a:pt x="0" y="0"/>
                    </a:moveTo>
                    <a:cubicBezTo>
                      <a:pt x="1" y="0"/>
                      <a:pt x="3" y="0"/>
                      <a:pt x="4" y="0"/>
                    </a:cubicBezTo>
                  </a:path>
                </a:pathLst>
              </a:custGeom>
              <a:noFill/>
              <a:ln w="11906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96" name="Freeform 62">
                <a:extLst>
                  <a:ext uri="{FF2B5EF4-FFF2-40B4-BE49-F238E27FC236}">
                    <a16:creationId xmlns:a16="http://schemas.microsoft.com/office/drawing/2014/main" id="{0D482852-EF23-BBA4-CE08-A0C686B776C5}"/>
                  </a:ext>
                </a:extLst>
              </p:cNvPr>
              <p:cNvSpPr>
                <a:spLocks/>
              </p:cNvSpPr>
              <p:nvPr/>
            </p:nvSpPr>
            <p:spPr bwMode="auto">
              <a:xfrm>
                <a:off x="6676410" y="3265698"/>
                <a:ext cx="42939" cy="57968"/>
              </a:xfrm>
              <a:custGeom>
                <a:avLst/>
                <a:gdLst>
                  <a:gd name="T0" fmla="*/ 125 w 8"/>
                  <a:gd name="T1" fmla="*/ 0 h 10"/>
                  <a:gd name="T2" fmla="*/ 33 w 8"/>
                  <a:gd name="T3" fmla="*/ 197 h 10"/>
                  <a:gd name="T4" fmla="*/ 113 w 8"/>
                  <a:gd name="T5" fmla="*/ 116 h 10"/>
                  <a:gd name="T6" fmla="*/ 0 60000 65536"/>
                  <a:gd name="T7" fmla="*/ 0 60000 65536"/>
                  <a:gd name="T8" fmla="*/ 0 60000 65536"/>
                </a:gdLst>
                <a:ahLst/>
                <a:cxnLst>
                  <a:cxn ang="T6">
                    <a:pos x="T0" y="T1"/>
                  </a:cxn>
                  <a:cxn ang="T7">
                    <a:pos x="T2" y="T3"/>
                  </a:cxn>
                  <a:cxn ang="T8">
                    <a:pos x="T4" y="T5"/>
                  </a:cxn>
                </a:cxnLst>
                <a:rect l="0" t="0" r="r" b="b"/>
                <a:pathLst>
                  <a:path w="8" h="10">
                    <a:moveTo>
                      <a:pt x="8" y="0"/>
                    </a:moveTo>
                    <a:cubicBezTo>
                      <a:pt x="3" y="2"/>
                      <a:pt x="0" y="3"/>
                      <a:pt x="2" y="10"/>
                    </a:cubicBezTo>
                    <a:cubicBezTo>
                      <a:pt x="3" y="9"/>
                      <a:pt x="8" y="5"/>
                      <a:pt x="7" y="6"/>
                    </a:cubicBezTo>
                  </a:path>
                </a:pathLst>
              </a:custGeom>
              <a:noFill/>
              <a:ln w="11906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97" name="Freeform 63">
                <a:extLst>
                  <a:ext uri="{FF2B5EF4-FFF2-40B4-BE49-F238E27FC236}">
                    <a16:creationId xmlns:a16="http://schemas.microsoft.com/office/drawing/2014/main" id="{2D5263EC-54EA-D81C-728E-A6B8D9FE1ADF}"/>
                  </a:ext>
                </a:extLst>
              </p:cNvPr>
              <p:cNvSpPr>
                <a:spLocks/>
              </p:cNvSpPr>
              <p:nvPr/>
            </p:nvSpPr>
            <p:spPr bwMode="auto">
              <a:xfrm>
                <a:off x="8136348" y="3546951"/>
                <a:ext cx="21470" cy="10735"/>
              </a:xfrm>
              <a:custGeom>
                <a:avLst/>
                <a:gdLst>
                  <a:gd name="T0" fmla="*/ 20 w 4"/>
                  <a:gd name="T1" fmla="*/ 33 h 2"/>
                  <a:gd name="T2" fmla="*/ 63 w 4"/>
                  <a:gd name="T3" fmla="*/ 33 h 2"/>
                  <a:gd name="T4" fmla="*/ 0 60000 65536"/>
                  <a:gd name="T5" fmla="*/ 0 60000 65536"/>
                </a:gdLst>
                <a:ahLst/>
                <a:cxnLst>
                  <a:cxn ang="T4">
                    <a:pos x="T0" y="T1"/>
                  </a:cxn>
                  <a:cxn ang="T5">
                    <a:pos x="T2" y="T3"/>
                  </a:cxn>
                </a:cxnLst>
                <a:rect l="0" t="0" r="r" b="b"/>
                <a:pathLst>
                  <a:path w="4" h="2">
                    <a:moveTo>
                      <a:pt x="1" y="2"/>
                    </a:moveTo>
                    <a:cubicBezTo>
                      <a:pt x="0" y="0"/>
                      <a:pt x="2" y="1"/>
                      <a:pt x="4" y="2"/>
                    </a:cubicBezTo>
                  </a:path>
                </a:pathLst>
              </a:custGeom>
              <a:noFill/>
              <a:ln w="11906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99" name="Freeform 64">
                <a:extLst>
                  <a:ext uri="{FF2B5EF4-FFF2-40B4-BE49-F238E27FC236}">
                    <a16:creationId xmlns:a16="http://schemas.microsoft.com/office/drawing/2014/main" id="{9C6D4F88-1193-1FC7-FCCA-F84FBC0AC1BA}"/>
                  </a:ext>
                </a:extLst>
              </p:cNvPr>
              <p:cNvSpPr>
                <a:spLocks/>
              </p:cNvSpPr>
              <p:nvPr/>
            </p:nvSpPr>
            <p:spPr bwMode="auto">
              <a:xfrm>
                <a:off x="8325281" y="3501865"/>
                <a:ext cx="412218" cy="188933"/>
              </a:xfrm>
              <a:custGeom>
                <a:avLst/>
                <a:gdLst>
                  <a:gd name="T0" fmla="*/ 559 w 77"/>
                  <a:gd name="T1" fmla="*/ 248 h 33"/>
                  <a:gd name="T2" fmla="*/ 324 w 77"/>
                  <a:gd name="T3" fmla="*/ 320 h 33"/>
                  <a:gd name="T4" fmla="*/ 509 w 77"/>
                  <a:gd name="T5" fmla="*/ 171 h 33"/>
                  <a:gd name="T6" fmla="*/ 354 w 77"/>
                  <a:gd name="T7" fmla="*/ 456 h 33"/>
                  <a:gd name="T8" fmla="*/ 808 w 77"/>
                  <a:gd name="T9" fmla="*/ 456 h 33"/>
                  <a:gd name="T10" fmla="*/ 995 w 77"/>
                  <a:gd name="T11" fmla="*/ 605 h 33"/>
                  <a:gd name="T12" fmla="*/ 820 w 77"/>
                  <a:gd name="T13" fmla="*/ 227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33">
                    <a:moveTo>
                      <a:pt x="36" y="13"/>
                    </a:moveTo>
                    <a:cubicBezTo>
                      <a:pt x="30" y="9"/>
                      <a:pt x="24" y="11"/>
                      <a:pt x="21" y="17"/>
                    </a:cubicBezTo>
                    <a:cubicBezTo>
                      <a:pt x="28" y="29"/>
                      <a:pt x="46" y="19"/>
                      <a:pt x="33" y="9"/>
                    </a:cubicBezTo>
                    <a:cubicBezTo>
                      <a:pt x="21" y="0"/>
                      <a:pt x="0" y="15"/>
                      <a:pt x="23" y="24"/>
                    </a:cubicBezTo>
                    <a:cubicBezTo>
                      <a:pt x="31" y="27"/>
                      <a:pt x="43" y="22"/>
                      <a:pt x="52" y="24"/>
                    </a:cubicBezTo>
                    <a:cubicBezTo>
                      <a:pt x="56" y="25"/>
                      <a:pt x="58" y="33"/>
                      <a:pt x="64" y="32"/>
                    </a:cubicBezTo>
                    <a:cubicBezTo>
                      <a:pt x="77" y="28"/>
                      <a:pt x="65" y="6"/>
                      <a:pt x="53" y="12"/>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00" name="Freeform 65">
                <a:extLst>
                  <a:ext uri="{FF2B5EF4-FFF2-40B4-BE49-F238E27FC236}">
                    <a16:creationId xmlns:a16="http://schemas.microsoft.com/office/drawing/2014/main" id="{74F1A2B7-F96B-1164-6C63-72D247D4B37E}"/>
                  </a:ext>
                </a:extLst>
              </p:cNvPr>
              <p:cNvSpPr>
                <a:spLocks/>
              </p:cNvSpPr>
              <p:nvPr/>
            </p:nvSpPr>
            <p:spPr bwMode="auto">
              <a:xfrm>
                <a:off x="8458393" y="3965610"/>
                <a:ext cx="70850" cy="55821"/>
              </a:xfrm>
              <a:custGeom>
                <a:avLst/>
                <a:gdLst>
                  <a:gd name="T0" fmla="*/ 96 w 13"/>
                  <a:gd name="T1" fmla="*/ 0 h 10"/>
                  <a:gd name="T2" fmla="*/ 193 w 13"/>
                  <a:gd name="T3" fmla="*/ 177 h 10"/>
                  <a:gd name="T4" fmla="*/ 96 w 13"/>
                  <a:gd name="T5" fmla="*/ 55 h 10"/>
                  <a:gd name="T6" fmla="*/ 0 60000 65536"/>
                  <a:gd name="T7" fmla="*/ 0 60000 65536"/>
                  <a:gd name="T8" fmla="*/ 0 60000 65536"/>
                </a:gdLst>
                <a:ahLst/>
                <a:cxnLst>
                  <a:cxn ang="T6">
                    <a:pos x="T0" y="T1"/>
                  </a:cxn>
                  <a:cxn ang="T7">
                    <a:pos x="T2" y="T3"/>
                  </a:cxn>
                  <a:cxn ang="T8">
                    <a:pos x="T4" y="T5"/>
                  </a:cxn>
                </a:cxnLst>
                <a:rect l="0" t="0" r="r" b="b"/>
                <a:pathLst>
                  <a:path w="13" h="10">
                    <a:moveTo>
                      <a:pt x="6" y="0"/>
                    </a:moveTo>
                    <a:cubicBezTo>
                      <a:pt x="0" y="7"/>
                      <a:pt x="5" y="10"/>
                      <a:pt x="12" y="10"/>
                    </a:cubicBezTo>
                    <a:cubicBezTo>
                      <a:pt x="13" y="4"/>
                      <a:pt x="10" y="4"/>
                      <a:pt x="6" y="3"/>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01" name="Freeform 66">
                <a:extLst>
                  <a:ext uri="{FF2B5EF4-FFF2-40B4-BE49-F238E27FC236}">
                    <a16:creationId xmlns:a16="http://schemas.microsoft.com/office/drawing/2014/main" id="{E57018AF-5DCE-7CC5-9B54-75EBFDFE1E4B}"/>
                  </a:ext>
                </a:extLst>
              </p:cNvPr>
              <p:cNvSpPr>
                <a:spLocks/>
              </p:cNvSpPr>
              <p:nvPr/>
            </p:nvSpPr>
            <p:spPr bwMode="auto">
              <a:xfrm>
                <a:off x="8823378" y="3976345"/>
                <a:ext cx="49380" cy="45086"/>
              </a:xfrm>
              <a:custGeom>
                <a:avLst/>
                <a:gdLst>
                  <a:gd name="T0" fmla="*/ 0 w 9"/>
                  <a:gd name="T1" fmla="*/ 34 h 8"/>
                  <a:gd name="T2" fmla="*/ 151 w 9"/>
                  <a:gd name="T3" fmla="*/ 89 h 8"/>
                  <a:gd name="T4" fmla="*/ 118 w 9"/>
                  <a:gd name="T5" fmla="*/ 76 h 8"/>
                  <a:gd name="T6" fmla="*/ 0 60000 65536"/>
                  <a:gd name="T7" fmla="*/ 0 60000 65536"/>
                  <a:gd name="T8" fmla="*/ 0 60000 65536"/>
                </a:gdLst>
                <a:ahLst/>
                <a:cxnLst>
                  <a:cxn ang="T6">
                    <a:pos x="T0" y="T1"/>
                  </a:cxn>
                  <a:cxn ang="T7">
                    <a:pos x="T2" y="T3"/>
                  </a:cxn>
                  <a:cxn ang="T8">
                    <a:pos x="T4" y="T5"/>
                  </a:cxn>
                </a:cxnLst>
                <a:rect l="0" t="0" r="r" b="b"/>
                <a:pathLst>
                  <a:path w="9" h="8">
                    <a:moveTo>
                      <a:pt x="0" y="2"/>
                    </a:moveTo>
                    <a:cubicBezTo>
                      <a:pt x="1" y="6"/>
                      <a:pt x="3" y="8"/>
                      <a:pt x="9" y="5"/>
                    </a:cubicBezTo>
                    <a:cubicBezTo>
                      <a:pt x="8" y="5"/>
                      <a:pt x="6" y="0"/>
                      <a:pt x="7" y="4"/>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02" name="Freeform 67">
                <a:extLst>
                  <a:ext uri="{FF2B5EF4-FFF2-40B4-BE49-F238E27FC236}">
                    <a16:creationId xmlns:a16="http://schemas.microsoft.com/office/drawing/2014/main" id="{0ACE793D-96D8-6505-449B-0F7FF4747CB8}"/>
                  </a:ext>
                </a:extLst>
              </p:cNvPr>
              <p:cNvSpPr>
                <a:spLocks/>
              </p:cNvSpPr>
              <p:nvPr/>
            </p:nvSpPr>
            <p:spPr bwMode="auto">
              <a:xfrm>
                <a:off x="8962931" y="3969904"/>
                <a:ext cx="27911" cy="30058"/>
              </a:xfrm>
              <a:custGeom>
                <a:avLst/>
                <a:gdLst>
                  <a:gd name="T0" fmla="*/ 21 w 5"/>
                  <a:gd name="T1" fmla="*/ 109 h 5"/>
                  <a:gd name="T2" fmla="*/ 88 w 5"/>
                  <a:gd name="T3" fmla="*/ 48 h 5"/>
                  <a:gd name="T4" fmla="*/ 0 60000 65536"/>
                  <a:gd name="T5" fmla="*/ 0 60000 65536"/>
                </a:gdLst>
                <a:ahLst/>
                <a:cxnLst>
                  <a:cxn ang="T4">
                    <a:pos x="T0" y="T1"/>
                  </a:cxn>
                  <a:cxn ang="T5">
                    <a:pos x="T2" y="T3"/>
                  </a:cxn>
                </a:cxnLst>
                <a:rect l="0" t="0" r="r" b="b"/>
                <a:pathLst>
                  <a:path w="5" h="5">
                    <a:moveTo>
                      <a:pt x="1" y="5"/>
                    </a:moveTo>
                    <a:cubicBezTo>
                      <a:pt x="0" y="1"/>
                      <a:pt x="1" y="0"/>
                      <a:pt x="5" y="2"/>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03" name="Freeform 68">
                <a:extLst>
                  <a:ext uri="{FF2B5EF4-FFF2-40B4-BE49-F238E27FC236}">
                    <a16:creationId xmlns:a16="http://schemas.microsoft.com/office/drawing/2014/main" id="{D32EFFE9-C9BF-D4BF-03B2-ECCD2C54197B}"/>
                  </a:ext>
                </a:extLst>
              </p:cNvPr>
              <p:cNvSpPr>
                <a:spLocks/>
              </p:cNvSpPr>
              <p:nvPr/>
            </p:nvSpPr>
            <p:spPr bwMode="auto">
              <a:xfrm>
                <a:off x="8962931" y="3506159"/>
                <a:ext cx="113789" cy="167463"/>
              </a:xfrm>
              <a:custGeom>
                <a:avLst/>
                <a:gdLst>
                  <a:gd name="T0" fmla="*/ 222 w 21"/>
                  <a:gd name="T1" fmla="*/ 290 h 29"/>
                  <a:gd name="T2" fmla="*/ 192 w 21"/>
                  <a:gd name="T3" fmla="*/ 0 h 29"/>
                  <a:gd name="T4" fmla="*/ 222 w 21"/>
                  <a:gd name="T5" fmla="*/ 543 h 29"/>
                  <a:gd name="T6" fmla="*/ 146 w 21"/>
                  <a:gd name="T7" fmla="*/ 471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9">
                    <a:moveTo>
                      <a:pt x="14" y="15"/>
                    </a:moveTo>
                    <a:cubicBezTo>
                      <a:pt x="7" y="25"/>
                      <a:pt x="0" y="7"/>
                      <a:pt x="12" y="0"/>
                    </a:cubicBezTo>
                    <a:cubicBezTo>
                      <a:pt x="21" y="6"/>
                      <a:pt x="21" y="22"/>
                      <a:pt x="14" y="28"/>
                    </a:cubicBezTo>
                    <a:cubicBezTo>
                      <a:pt x="9" y="29"/>
                      <a:pt x="11" y="26"/>
                      <a:pt x="9" y="24"/>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07" name="Freeform 69">
                <a:extLst>
                  <a:ext uri="{FF2B5EF4-FFF2-40B4-BE49-F238E27FC236}">
                    <a16:creationId xmlns:a16="http://schemas.microsoft.com/office/drawing/2014/main" id="{31A886BE-702E-86E5-FBE8-07959561FCFF}"/>
                  </a:ext>
                </a:extLst>
              </p:cNvPr>
              <p:cNvSpPr>
                <a:spLocks/>
              </p:cNvSpPr>
              <p:nvPr/>
            </p:nvSpPr>
            <p:spPr bwMode="auto">
              <a:xfrm>
                <a:off x="9162599" y="3639271"/>
                <a:ext cx="57968" cy="34351"/>
              </a:xfrm>
              <a:custGeom>
                <a:avLst/>
                <a:gdLst>
                  <a:gd name="T0" fmla="*/ 0 w 11"/>
                  <a:gd name="T1" fmla="*/ 56 h 6"/>
                  <a:gd name="T2" fmla="*/ 133 w 11"/>
                  <a:gd name="T3" fmla="*/ 0 h 6"/>
                  <a:gd name="T4" fmla="*/ 91 w 11"/>
                  <a:gd name="T5" fmla="*/ 93 h 6"/>
                  <a:gd name="T6" fmla="*/ 0 60000 65536"/>
                  <a:gd name="T7" fmla="*/ 0 60000 65536"/>
                  <a:gd name="T8" fmla="*/ 0 60000 65536"/>
                </a:gdLst>
                <a:ahLst/>
                <a:cxnLst>
                  <a:cxn ang="T6">
                    <a:pos x="T0" y="T1"/>
                  </a:cxn>
                  <a:cxn ang="T7">
                    <a:pos x="T2" y="T3"/>
                  </a:cxn>
                  <a:cxn ang="T8">
                    <a:pos x="T4" y="T5"/>
                  </a:cxn>
                </a:cxnLst>
                <a:rect l="0" t="0" r="r" b="b"/>
                <a:pathLst>
                  <a:path w="11" h="6">
                    <a:moveTo>
                      <a:pt x="0" y="3"/>
                    </a:moveTo>
                    <a:cubicBezTo>
                      <a:pt x="3" y="2"/>
                      <a:pt x="5" y="0"/>
                      <a:pt x="9" y="0"/>
                    </a:cubicBezTo>
                    <a:cubicBezTo>
                      <a:pt x="11" y="6"/>
                      <a:pt x="8" y="3"/>
                      <a:pt x="6" y="5"/>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08" name="Freeform 70">
                <a:extLst>
                  <a:ext uri="{FF2B5EF4-FFF2-40B4-BE49-F238E27FC236}">
                    <a16:creationId xmlns:a16="http://schemas.microsoft.com/office/drawing/2014/main" id="{CF7FF197-01E8-7210-E2C3-AC52E6C0A121}"/>
                  </a:ext>
                </a:extLst>
              </p:cNvPr>
              <p:cNvSpPr>
                <a:spLocks/>
              </p:cNvSpPr>
              <p:nvPr/>
            </p:nvSpPr>
            <p:spPr bwMode="auto">
              <a:xfrm>
                <a:off x="3520367" y="3798146"/>
                <a:ext cx="118083" cy="103054"/>
              </a:xfrm>
              <a:custGeom>
                <a:avLst/>
                <a:gdLst>
                  <a:gd name="T0" fmla="*/ 188 w 22"/>
                  <a:gd name="T1" fmla="*/ 21 h 18"/>
                  <a:gd name="T2" fmla="*/ 270 w 22"/>
                  <a:gd name="T3" fmla="*/ 192 h 18"/>
                  <a:gd name="T4" fmla="*/ 95 w 22"/>
                  <a:gd name="T5" fmla="*/ 56 h 18"/>
                  <a:gd name="T6" fmla="*/ 0 60000 65536"/>
                  <a:gd name="T7" fmla="*/ 0 60000 65536"/>
                  <a:gd name="T8" fmla="*/ 0 60000 65536"/>
                </a:gdLst>
                <a:ahLst/>
                <a:cxnLst>
                  <a:cxn ang="T6">
                    <a:pos x="T0" y="T1"/>
                  </a:cxn>
                  <a:cxn ang="T7">
                    <a:pos x="T2" y="T3"/>
                  </a:cxn>
                  <a:cxn ang="T8">
                    <a:pos x="T4" y="T5"/>
                  </a:cxn>
                </a:cxnLst>
                <a:rect l="0" t="0" r="r" b="b"/>
                <a:pathLst>
                  <a:path w="22" h="18">
                    <a:moveTo>
                      <a:pt x="12" y="1"/>
                    </a:moveTo>
                    <a:cubicBezTo>
                      <a:pt x="0" y="8"/>
                      <a:pt x="11" y="18"/>
                      <a:pt x="17" y="10"/>
                    </a:cubicBezTo>
                    <a:cubicBezTo>
                      <a:pt x="22" y="3"/>
                      <a:pt x="11" y="0"/>
                      <a:pt x="6" y="3"/>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09" name="Freeform 71">
                <a:extLst>
                  <a:ext uri="{FF2B5EF4-FFF2-40B4-BE49-F238E27FC236}">
                    <a16:creationId xmlns:a16="http://schemas.microsoft.com/office/drawing/2014/main" id="{AE359C41-49EC-E262-BE05-1BFDEFE92772}"/>
                  </a:ext>
                </a:extLst>
              </p:cNvPr>
              <p:cNvSpPr>
                <a:spLocks/>
              </p:cNvSpPr>
              <p:nvPr/>
            </p:nvSpPr>
            <p:spPr bwMode="auto">
              <a:xfrm>
                <a:off x="3413018" y="3856115"/>
                <a:ext cx="38645" cy="57968"/>
              </a:xfrm>
              <a:custGeom>
                <a:avLst/>
                <a:gdLst>
                  <a:gd name="T0" fmla="*/ 21 w 7"/>
                  <a:gd name="T1" fmla="*/ 197 h 10"/>
                  <a:gd name="T2" fmla="*/ 118 w 7"/>
                  <a:gd name="T3" fmla="*/ 0 h 10"/>
                  <a:gd name="T4" fmla="*/ 0 60000 65536"/>
                  <a:gd name="T5" fmla="*/ 0 60000 65536"/>
                </a:gdLst>
                <a:ahLst/>
                <a:cxnLst>
                  <a:cxn ang="T4">
                    <a:pos x="T0" y="T1"/>
                  </a:cxn>
                  <a:cxn ang="T5">
                    <a:pos x="T2" y="T3"/>
                  </a:cxn>
                </a:cxnLst>
                <a:rect l="0" t="0" r="r" b="b"/>
                <a:pathLst>
                  <a:path w="7" h="10">
                    <a:moveTo>
                      <a:pt x="1" y="10"/>
                    </a:moveTo>
                    <a:cubicBezTo>
                      <a:pt x="0" y="3"/>
                      <a:pt x="1" y="0"/>
                      <a:pt x="7" y="0"/>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10" name="Freeform 72">
                <a:extLst>
                  <a:ext uri="{FF2B5EF4-FFF2-40B4-BE49-F238E27FC236}">
                    <a16:creationId xmlns:a16="http://schemas.microsoft.com/office/drawing/2014/main" id="{E669CF26-EBCF-E8E8-E872-E9761D692BFE}"/>
                  </a:ext>
                </a:extLst>
              </p:cNvPr>
              <p:cNvSpPr>
                <a:spLocks/>
              </p:cNvSpPr>
              <p:nvPr/>
            </p:nvSpPr>
            <p:spPr bwMode="auto">
              <a:xfrm>
                <a:off x="3365785" y="3450338"/>
                <a:ext cx="64409" cy="62262"/>
              </a:xfrm>
              <a:custGeom>
                <a:avLst/>
                <a:gdLst>
                  <a:gd name="T0" fmla="*/ 188 w 12"/>
                  <a:gd name="T1" fmla="*/ 124 h 11"/>
                  <a:gd name="T2" fmla="*/ 158 w 12"/>
                  <a:gd name="T3" fmla="*/ 200 h 11"/>
                  <a:gd name="T4" fmla="*/ 63 w 12"/>
                  <a:gd name="T5" fmla="*/ 21 h 11"/>
                  <a:gd name="T6" fmla="*/ 158 w 12"/>
                  <a:gd name="T7" fmla="*/ 12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1">
                    <a:moveTo>
                      <a:pt x="12" y="7"/>
                    </a:moveTo>
                    <a:cubicBezTo>
                      <a:pt x="12" y="9"/>
                      <a:pt x="12" y="10"/>
                      <a:pt x="10" y="11"/>
                    </a:cubicBezTo>
                    <a:cubicBezTo>
                      <a:pt x="3" y="11"/>
                      <a:pt x="0" y="7"/>
                      <a:pt x="4" y="1"/>
                    </a:cubicBezTo>
                    <a:cubicBezTo>
                      <a:pt x="9" y="0"/>
                      <a:pt x="9" y="3"/>
                      <a:pt x="10" y="7"/>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11" name="Freeform 73">
                <a:extLst>
                  <a:ext uri="{FF2B5EF4-FFF2-40B4-BE49-F238E27FC236}">
                    <a16:creationId xmlns:a16="http://schemas.microsoft.com/office/drawing/2014/main" id="{DB113D48-7F64-8867-35B8-649384BC6F73}"/>
                  </a:ext>
                </a:extLst>
              </p:cNvPr>
              <p:cNvSpPr>
                <a:spLocks/>
              </p:cNvSpPr>
              <p:nvPr/>
            </p:nvSpPr>
            <p:spPr bwMode="auto">
              <a:xfrm>
                <a:off x="3269171" y="3523335"/>
                <a:ext cx="21470" cy="34351"/>
              </a:xfrm>
              <a:custGeom>
                <a:avLst/>
                <a:gdLst>
                  <a:gd name="T0" fmla="*/ 20 w 4"/>
                  <a:gd name="T1" fmla="*/ 115 h 6"/>
                  <a:gd name="T2" fmla="*/ 63 w 4"/>
                  <a:gd name="T3" fmla="*/ 0 h 6"/>
                  <a:gd name="T4" fmla="*/ 0 60000 65536"/>
                  <a:gd name="T5" fmla="*/ 0 60000 65536"/>
                </a:gdLst>
                <a:ahLst/>
                <a:cxnLst>
                  <a:cxn ang="T4">
                    <a:pos x="T0" y="T1"/>
                  </a:cxn>
                  <a:cxn ang="T5">
                    <a:pos x="T2" y="T3"/>
                  </a:cxn>
                </a:cxnLst>
                <a:rect l="0" t="0" r="r" b="b"/>
                <a:pathLst>
                  <a:path w="4" h="6">
                    <a:moveTo>
                      <a:pt x="1" y="6"/>
                    </a:moveTo>
                    <a:cubicBezTo>
                      <a:pt x="0" y="3"/>
                      <a:pt x="1" y="1"/>
                      <a:pt x="4" y="0"/>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12" name="Freeform 74">
                <a:extLst>
                  <a:ext uri="{FF2B5EF4-FFF2-40B4-BE49-F238E27FC236}">
                    <a16:creationId xmlns:a16="http://schemas.microsoft.com/office/drawing/2014/main" id="{D5DDAB3D-67EE-B58C-2DEC-CF190A24B8E3}"/>
                  </a:ext>
                </a:extLst>
              </p:cNvPr>
              <p:cNvSpPr>
                <a:spLocks/>
              </p:cNvSpPr>
              <p:nvPr/>
            </p:nvSpPr>
            <p:spPr bwMode="auto">
              <a:xfrm>
                <a:off x="9162599" y="3931258"/>
                <a:ext cx="236166" cy="182492"/>
              </a:xfrm>
              <a:custGeom>
                <a:avLst/>
                <a:gdLst>
                  <a:gd name="T0" fmla="*/ 375 w 44"/>
                  <a:gd name="T1" fmla="*/ 0 h 32"/>
                  <a:gd name="T2" fmla="*/ 533 w 44"/>
                  <a:gd name="T3" fmla="*/ 247 h 32"/>
                  <a:gd name="T4" fmla="*/ 363 w 44"/>
                  <a:gd name="T5" fmla="*/ 77 h 32"/>
                  <a:gd name="T6" fmla="*/ 625 w 44"/>
                  <a:gd name="T7" fmla="*/ 133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24" y="0"/>
                    </a:moveTo>
                    <a:cubicBezTo>
                      <a:pt x="19" y="7"/>
                      <a:pt x="23" y="18"/>
                      <a:pt x="34" y="13"/>
                    </a:cubicBezTo>
                    <a:cubicBezTo>
                      <a:pt x="42" y="10"/>
                      <a:pt x="30" y="2"/>
                      <a:pt x="23" y="4"/>
                    </a:cubicBezTo>
                    <a:cubicBezTo>
                      <a:pt x="0" y="14"/>
                      <a:pt x="44" y="32"/>
                      <a:pt x="40" y="7"/>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13" name="Freeform 75">
                <a:extLst>
                  <a:ext uri="{FF2B5EF4-FFF2-40B4-BE49-F238E27FC236}">
                    <a16:creationId xmlns:a16="http://schemas.microsoft.com/office/drawing/2014/main" id="{BA804E43-9672-920D-F577-03C6FC5374D9}"/>
                  </a:ext>
                </a:extLst>
              </p:cNvPr>
              <p:cNvSpPr>
                <a:spLocks/>
              </p:cNvSpPr>
              <p:nvPr/>
            </p:nvSpPr>
            <p:spPr bwMode="auto">
              <a:xfrm>
                <a:off x="9596286" y="3815322"/>
                <a:ext cx="156729" cy="68703"/>
              </a:xfrm>
              <a:custGeom>
                <a:avLst/>
                <a:gdLst>
                  <a:gd name="T0" fmla="*/ 0 w 29"/>
                  <a:gd name="T1" fmla="*/ 21 h 12"/>
                  <a:gd name="T2" fmla="*/ 191 w 29"/>
                  <a:gd name="T3" fmla="*/ 77 h 12"/>
                  <a:gd name="T4" fmla="*/ 126 w 29"/>
                  <a:gd name="T5" fmla="*/ 0 h 12"/>
                  <a:gd name="T6" fmla="*/ 463 w 29"/>
                  <a:gd name="T7" fmla="*/ 115 h 12"/>
                  <a:gd name="T8" fmla="*/ 272 w 29"/>
                  <a:gd name="T9" fmla="*/ 13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2">
                    <a:moveTo>
                      <a:pt x="0" y="1"/>
                    </a:moveTo>
                    <a:cubicBezTo>
                      <a:pt x="4" y="5"/>
                      <a:pt x="7" y="6"/>
                      <a:pt x="12" y="4"/>
                    </a:cubicBezTo>
                    <a:cubicBezTo>
                      <a:pt x="9" y="0"/>
                      <a:pt x="12" y="1"/>
                      <a:pt x="8" y="0"/>
                    </a:cubicBezTo>
                    <a:cubicBezTo>
                      <a:pt x="13" y="6"/>
                      <a:pt x="23" y="12"/>
                      <a:pt x="29" y="6"/>
                    </a:cubicBezTo>
                    <a:cubicBezTo>
                      <a:pt x="24" y="1"/>
                      <a:pt x="20" y="1"/>
                      <a:pt x="17" y="7"/>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14" name="Freeform 76">
                <a:extLst>
                  <a:ext uri="{FF2B5EF4-FFF2-40B4-BE49-F238E27FC236}">
                    <a16:creationId xmlns:a16="http://schemas.microsoft.com/office/drawing/2014/main" id="{758FCD3B-6888-8E8E-D26B-F8A1E33C7C37}"/>
                  </a:ext>
                </a:extLst>
              </p:cNvPr>
              <p:cNvSpPr>
                <a:spLocks/>
              </p:cNvSpPr>
              <p:nvPr/>
            </p:nvSpPr>
            <p:spPr bwMode="auto">
              <a:xfrm>
                <a:off x="9720810" y="3742325"/>
                <a:ext cx="79438" cy="79438"/>
              </a:xfrm>
              <a:custGeom>
                <a:avLst/>
                <a:gdLst>
                  <a:gd name="T0" fmla="*/ 121 w 15"/>
                  <a:gd name="T1" fmla="*/ 259 h 14"/>
                  <a:gd name="T2" fmla="*/ 195 w 15"/>
                  <a:gd name="T3" fmla="*/ 21 h 14"/>
                  <a:gd name="T4" fmla="*/ 212 w 15"/>
                  <a:gd name="T5" fmla="*/ 132 h 14"/>
                  <a:gd name="T6" fmla="*/ 0 60000 65536"/>
                  <a:gd name="T7" fmla="*/ 0 60000 65536"/>
                  <a:gd name="T8" fmla="*/ 0 60000 65536"/>
                </a:gdLst>
                <a:ahLst/>
                <a:cxnLst>
                  <a:cxn ang="T6">
                    <a:pos x="T0" y="T1"/>
                  </a:cxn>
                  <a:cxn ang="T7">
                    <a:pos x="T2" y="T3"/>
                  </a:cxn>
                  <a:cxn ang="T8">
                    <a:pos x="T4" y="T5"/>
                  </a:cxn>
                </a:cxnLst>
                <a:rect l="0" t="0" r="r" b="b"/>
                <a:pathLst>
                  <a:path w="15" h="14">
                    <a:moveTo>
                      <a:pt x="8" y="14"/>
                    </a:moveTo>
                    <a:cubicBezTo>
                      <a:pt x="0" y="8"/>
                      <a:pt x="3" y="0"/>
                      <a:pt x="13" y="1"/>
                    </a:cubicBezTo>
                    <a:cubicBezTo>
                      <a:pt x="14" y="2"/>
                      <a:pt x="15" y="4"/>
                      <a:pt x="14" y="7"/>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15" name="Freeform 77">
                <a:extLst>
                  <a:ext uri="{FF2B5EF4-FFF2-40B4-BE49-F238E27FC236}">
                    <a16:creationId xmlns:a16="http://schemas.microsoft.com/office/drawing/2014/main" id="{B2D378E7-24AA-8B1B-31ED-D4A9D0FFB3B0}"/>
                  </a:ext>
                </a:extLst>
              </p:cNvPr>
              <p:cNvSpPr>
                <a:spLocks/>
              </p:cNvSpPr>
              <p:nvPr/>
            </p:nvSpPr>
            <p:spPr bwMode="auto">
              <a:xfrm>
                <a:off x="10004210" y="3924818"/>
                <a:ext cx="38645" cy="40792"/>
              </a:xfrm>
              <a:custGeom>
                <a:avLst/>
                <a:gdLst>
                  <a:gd name="T0" fmla="*/ 21 w 7"/>
                  <a:gd name="T1" fmla="*/ 141 h 7"/>
                  <a:gd name="T2" fmla="*/ 54 w 7"/>
                  <a:gd name="T3" fmla="*/ 22 h 7"/>
                  <a:gd name="T4" fmla="*/ 118 w 7"/>
                  <a:gd name="T5" fmla="*/ 38 h 7"/>
                  <a:gd name="T6" fmla="*/ 0 60000 65536"/>
                  <a:gd name="T7" fmla="*/ 0 60000 65536"/>
                  <a:gd name="T8" fmla="*/ 0 60000 65536"/>
                </a:gdLst>
                <a:ahLst/>
                <a:cxnLst>
                  <a:cxn ang="T6">
                    <a:pos x="T0" y="T1"/>
                  </a:cxn>
                  <a:cxn ang="T7">
                    <a:pos x="T2" y="T3"/>
                  </a:cxn>
                  <a:cxn ang="T8">
                    <a:pos x="T4" y="T5"/>
                  </a:cxn>
                </a:cxnLst>
                <a:rect l="0" t="0" r="r" b="b"/>
                <a:pathLst>
                  <a:path w="7" h="7">
                    <a:moveTo>
                      <a:pt x="1" y="7"/>
                    </a:moveTo>
                    <a:cubicBezTo>
                      <a:pt x="0" y="4"/>
                      <a:pt x="1" y="2"/>
                      <a:pt x="3" y="1"/>
                    </a:cubicBezTo>
                    <a:cubicBezTo>
                      <a:pt x="5" y="0"/>
                      <a:pt x="6" y="1"/>
                      <a:pt x="7" y="2"/>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16" name="Freeform 78">
                <a:extLst>
                  <a:ext uri="{FF2B5EF4-FFF2-40B4-BE49-F238E27FC236}">
                    <a16:creationId xmlns:a16="http://schemas.microsoft.com/office/drawing/2014/main" id="{81150FC9-6CA7-65E9-F6A7-011CFA8FB809}"/>
                  </a:ext>
                </a:extLst>
              </p:cNvPr>
              <p:cNvSpPr>
                <a:spLocks/>
              </p:cNvSpPr>
              <p:nvPr/>
            </p:nvSpPr>
            <p:spPr bwMode="auto">
              <a:xfrm>
                <a:off x="8722470" y="3289315"/>
                <a:ext cx="42939" cy="40792"/>
              </a:xfrm>
              <a:custGeom>
                <a:avLst/>
                <a:gdLst>
                  <a:gd name="T0" fmla="*/ 0 w 8"/>
                  <a:gd name="T1" fmla="*/ 22 h 7"/>
                  <a:gd name="T2" fmla="*/ 95 w 8"/>
                  <a:gd name="T3" fmla="*/ 0 h 7"/>
                  <a:gd name="T4" fmla="*/ 113 w 8"/>
                  <a:gd name="T5" fmla="*/ 141 h 7"/>
                  <a:gd name="T6" fmla="*/ 125 w 8"/>
                  <a:gd name="T7" fmla="*/ 2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7">
                    <a:moveTo>
                      <a:pt x="0" y="1"/>
                    </a:moveTo>
                    <a:cubicBezTo>
                      <a:pt x="2" y="0"/>
                      <a:pt x="4" y="0"/>
                      <a:pt x="6" y="0"/>
                    </a:cubicBezTo>
                    <a:cubicBezTo>
                      <a:pt x="6" y="2"/>
                      <a:pt x="8" y="4"/>
                      <a:pt x="7" y="7"/>
                    </a:cubicBezTo>
                    <a:cubicBezTo>
                      <a:pt x="5" y="4"/>
                      <a:pt x="8" y="3"/>
                      <a:pt x="8" y="1"/>
                    </a:cubicBezTo>
                  </a:path>
                </a:pathLst>
              </a:custGeom>
              <a:noFill/>
              <a:ln w="11906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17" name="Freeform 79">
                <a:extLst>
                  <a:ext uri="{FF2B5EF4-FFF2-40B4-BE49-F238E27FC236}">
                    <a16:creationId xmlns:a16="http://schemas.microsoft.com/office/drawing/2014/main" id="{E6537502-ACBC-4FDD-73AD-A8AA5181D80E}"/>
                  </a:ext>
                </a:extLst>
              </p:cNvPr>
              <p:cNvSpPr>
                <a:spLocks/>
              </p:cNvSpPr>
              <p:nvPr/>
            </p:nvSpPr>
            <p:spPr bwMode="auto">
              <a:xfrm>
                <a:off x="9424529" y="3609213"/>
                <a:ext cx="38645" cy="6441"/>
              </a:xfrm>
              <a:custGeom>
                <a:avLst/>
                <a:gdLst>
                  <a:gd name="T0" fmla="*/ 0 w 7"/>
                  <a:gd name="T1" fmla="*/ 27 h 1"/>
                  <a:gd name="T2" fmla="*/ 118 w 7"/>
                  <a:gd name="T3" fmla="*/ 0 h 1"/>
                  <a:gd name="T4" fmla="*/ 0 60000 65536"/>
                  <a:gd name="T5" fmla="*/ 0 60000 65536"/>
                </a:gdLst>
                <a:ahLst/>
                <a:cxnLst>
                  <a:cxn ang="T4">
                    <a:pos x="T0" y="T1"/>
                  </a:cxn>
                  <a:cxn ang="T5">
                    <a:pos x="T2" y="T3"/>
                  </a:cxn>
                </a:cxnLst>
                <a:rect l="0" t="0" r="r" b="b"/>
                <a:pathLst>
                  <a:path w="7" h="1">
                    <a:moveTo>
                      <a:pt x="0" y="1"/>
                    </a:moveTo>
                    <a:cubicBezTo>
                      <a:pt x="2" y="0"/>
                      <a:pt x="5" y="0"/>
                      <a:pt x="7" y="0"/>
                    </a:cubicBezTo>
                  </a:path>
                </a:pathLst>
              </a:custGeom>
              <a:noFill/>
              <a:ln w="11906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18" name="Freeform 80">
                <a:extLst>
                  <a:ext uri="{FF2B5EF4-FFF2-40B4-BE49-F238E27FC236}">
                    <a16:creationId xmlns:a16="http://schemas.microsoft.com/office/drawing/2014/main" id="{6366592D-0B6D-5BA4-D8EC-386244C5C86B}"/>
                  </a:ext>
                </a:extLst>
              </p:cNvPr>
              <p:cNvSpPr>
                <a:spLocks/>
              </p:cNvSpPr>
              <p:nvPr/>
            </p:nvSpPr>
            <p:spPr bwMode="auto">
              <a:xfrm>
                <a:off x="3601951" y="3248523"/>
                <a:ext cx="25764" cy="34351"/>
              </a:xfrm>
              <a:custGeom>
                <a:avLst/>
                <a:gdLst>
                  <a:gd name="T0" fmla="*/ 0 w 5"/>
                  <a:gd name="T1" fmla="*/ 115 h 6"/>
                  <a:gd name="T2" fmla="*/ 70 w 5"/>
                  <a:gd name="T3" fmla="*/ 0 h 6"/>
                  <a:gd name="T4" fmla="*/ 0 60000 65536"/>
                  <a:gd name="T5" fmla="*/ 0 60000 65536"/>
                </a:gdLst>
                <a:ahLst/>
                <a:cxnLst>
                  <a:cxn ang="T4">
                    <a:pos x="T0" y="T1"/>
                  </a:cxn>
                  <a:cxn ang="T5">
                    <a:pos x="T2" y="T3"/>
                  </a:cxn>
                </a:cxnLst>
                <a:rect l="0" t="0" r="r" b="b"/>
                <a:pathLst>
                  <a:path w="5" h="6">
                    <a:moveTo>
                      <a:pt x="0" y="6"/>
                    </a:moveTo>
                    <a:cubicBezTo>
                      <a:pt x="1" y="4"/>
                      <a:pt x="3" y="2"/>
                      <a:pt x="5" y="0"/>
                    </a:cubicBezTo>
                  </a:path>
                </a:pathLst>
              </a:custGeom>
              <a:noFill/>
              <a:ln w="11906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19" name="Freeform 81">
                <a:extLst>
                  <a:ext uri="{FF2B5EF4-FFF2-40B4-BE49-F238E27FC236}">
                    <a16:creationId xmlns:a16="http://schemas.microsoft.com/office/drawing/2014/main" id="{28170FA3-6DB0-6CD5-1CC7-7632F12D424D}"/>
                  </a:ext>
                </a:extLst>
              </p:cNvPr>
              <p:cNvSpPr>
                <a:spLocks/>
              </p:cNvSpPr>
              <p:nvPr/>
            </p:nvSpPr>
            <p:spPr bwMode="auto">
              <a:xfrm>
                <a:off x="4643231" y="4051489"/>
                <a:ext cx="322045" cy="330633"/>
              </a:xfrm>
              <a:custGeom>
                <a:avLst/>
                <a:gdLst>
                  <a:gd name="T0" fmla="*/ 188 w 60"/>
                  <a:gd name="T1" fmla="*/ 204 h 58"/>
                  <a:gd name="T2" fmla="*/ 33 w 60"/>
                  <a:gd name="T3" fmla="*/ 767 h 58"/>
                  <a:gd name="T4" fmla="*/ 208 w 60"/>
                  <a:gd name="T5" fmla="*/ 1009 h 58"/>
                  <a:gd name="T6" fmla="*/ 675 w 60"/>
                  <a:gd name="T7" fmla="*/ 1009 h 58"/>
                  <a:gd name="T8" fmla="*/ 925 w 60"/>
                  <a:gd name="T9" fmla="*/ 635 h 58"/>
                  <a:gd name="T10" fmla="*/ 938 w 60"/>
                  <a:gd name="T11" fmla="*/ 542 h 58"/>
                  <a:gd name="T12" fmla="*/ 908 w 60"/>
                  <a:gd name="T13" fmla="*/ 409 h 58"/>
                  <a:gd name="T14" fmla="*/ 908 w 60"/>
                  <a:gd name="T15" fmla="*/ 409 h 58"/>
                  <a:gd name="T16" fmla="*/ 708 w 60"/>
                  <a:gd name="T17" fmla="*/ 77 h 58"/>
                  <a:gd name="T18" fmla="*/ 188 w 60"/>
                  <a:gd name="T19" fmla="*/ 204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58">
                    <a:moveTo>
                      <a:pt x="12" y="11"/>
                    </a:moveTo>
                    <a:cubicBezTo>
                      <a:pt x="4" y="18"/>
                      <a:pt x="0" y="29"/>
                      <a:pt x="2" y="41"/>
                    </a:cubicBezTo>
                    <a:cubicBezTo>
                      <a:pt x="4" y="47"/>
                      <a:pt x="8" y="52"/>
                      <a:pt x="13" y="54"/>
                    </a:cubicBezTo>
                    <a:cubicBezTo>
                      <a:pt x="23" y="58"/>
                      <a:pt x="34" y="58"/>
                      <a:pt x="43" y="54"/>
                    </a:cubicBezTo>
                    <a:cubicBezTo>
                      <a:pt x="52" y="50"/>
                      <a:pt x="57" y="43"/>
                      <a:pt x="59" y="34"/>
                    </a:cubicBezTo>
                    <a:cubicBezTo>
                      <a:pt x="60" y="32"/>
                      <a:pt x="60" y="31"/>
                      <a:pt x="60" y="29"/>
                    </a:cubicBezTo>
                    <a:cubicBezTo>
                      <a:pt x="60" y="27"/>
                      <a:pt x="59" y="24"/>
                      <a:pt x="58" y="22"/>
                    </a:cubicBezTo>
                    <a:cubicBezTo>
                      <a:pt x="58" y="22"/>
                      <a:pt x="58" y="22"/>
                      <a:pt x="58" y="22"/>
                    </a:cubicBezTo>
                    <a:cubicBezTo>
                      <a:pt x="58" y="14"/>
                      <a:pt x="53" y="6"/>
                      <a:pt x="45" y="4"/>
                    </a:cubicBezTo>
                    <a:cubicBezTo>
                      <a:pt x="34" y="0"/>
                      <a:pt x="21" y="3"/>
                      <a:pt x="12" y="11"/>
                    </a:cubicBezTo>
                    <a:close/>
                  </a:path>
                </a:pathLst>
              </a:custGeom>
              <a:solidFill>
                <a:srgbClr val="DFC3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120" name="Freeform 82">
                <a:extLst>
                  <a:ext uri="{FF2B5EF4-FFF2-40B4-BE49-F238E27FC236}">
                    <a16:creationId xmlns:a16="http://schemas.microsoft.com/office/drawing/2014/main" id="{4DACA309-8C63-134E-12E5-77DAB6C7547B}"/>
                  </a:ext>
                </a:extLst>
              </p:cNvPr>
              <p:cNvSpPr>
                <a:spLocks/>
              </p:cNvSpPr>
              <p:nvPr/>
            </p:nvSpPr>
            <p:spPr bwMode="auto">
              <a:xfrm>
                <a:off x="4267512" y="4068664"/>
                <a:ext cx="128818" cy="193227"/>
              </a:xfrm>
              <a:custGeom>
                <a:avLst/>
                <a:gdLst>
                  <a:gd name="T0" fmla="*/ 375 w 24"/>
                  <a:gd name="T1" fmla="*/ 371 h 34"/>
                  <a:gd name="T2" fmla="*/ 125 w 24"/>
                  <a:gd name="T3" fmla="*/ 426 h 34"/>
                  <a:gd name="T4" fmla="*/ 220 w 24"/>
                  <a:gd name="T5" fmla="*/ 540 h 34"/>
                  <a:gd name="T6" fmla="*/ 175 w 24"/>
                  <a:gd name="T7" fmla="*/ 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34">
                    <a:moveTo>
                      <a:pt x="24" y="20"/>
                    </a:moveTo>
                    <a:cubicBezTo>
                      <a:pt x="18" y="19"/>
                      <a:pt x="13" y="20"/>
                      <a:pt x="8" y="23"/>
                    </a:cubicBezTo>
                    <a:cubicBezTo>
                      <a:pt x="0" y="30"/>
                      <a:pt x="13" y="34"/>
                      <a:pt x="14" y="29"/>
                    </a:cubicBezTo>
                    <a:cubicBezTo>
                      <a:pt x="17" y="19"/>
                      <a:pt x="7" y="10"/>
                      <a:pt x="11" y="0"/>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21" name="Freeform 83">
                <a:extLst>
                  <a:ext uri="{FF2B5EF4-FFF2-40B4-BE49-F238E27FC236}">
                    <a16:creationId xmlns:a16="http://schemas.microsoft.com/office/drawing/2014/main" id="{4A825A69-1D4F-3D4D-2515-592B9482960F}"/>
                  </a:ext>
                </a:extLst>
              </p:cNvPr>
              <p:cNvSpPr>
                <a:spLocks/>
              </p:cNvSpPr>
              <p:nvPr/>
            </p:nvSpPr>
            <p:spPr bwMode="auto">
              <a:xfrm>
                <a:off x="3752239" y="4072958"/>
                <a:ext cx="176051" cy="229726"/>
              </a:xfrm>
              <a:custGeom>
                <a:avLst/>
                <a:gdLst>
                  <a:gd name="T0" fmla="*/ 412 w 33"/>
                  <a:gd name="T1" fmla="*/ 286 h 40"/>
                  <a:gd name="T2" fmla="*/ 412 w 33"/>
                  <a:gd name="T3" fmla="*/ 401 h 40"/>
                  <a:gd name="T4" fmla="*/ 278 w 33"/>
                  <a:gd name="T5" fmla="*/ 21 h 40"/>
                  <a:gd name="T6" fmla="*/ 229 w 33"/>
                  <a:gd name="T7" fmla="*/ 401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40">
                    <a:moveTo>
                      <a:pt x="27" y="15"/>
                    </a:moveTo>
                    <a:cubicBezTo>
                      <a:pt x="0" y="0"/>
                      <a:pt x="12" y="40"/>
                      <a:pt x="27" y="21"/>
                    </a:cubicBezTo>
                    <a:cubicBezTo>
                      <a:pt x="33" y="14"/>
                      <a:pt x="28" y="1"/>
                      <a:pt x="18" y="1"/>
                    </a:cubicBezTo>
                    <a:cubicBezTo>
                      <a:pt x="7" y="0"/>
                      <a:pt x="1" y="19"/>
                      <a:pt x="15" y="21"/>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22" name="Freeform 84">
                <a:extLst>
                  <a:ext uri="{FF2B5EF4-FFF2-40B4-BE49-F238E27FC236}">
                    <a16:creationId xmlns:a16="http://schemas.microsoft.com/office/drawing/2014/main" id="{55BD45F1-F68A-E7EF-A89B-82618B59F158}"/>
                  </a:ext>
                </a:extLst>
              </p:cNvPr>
              <p:cNvSpPr>
                <a:spLocks/>
              </p:cNvSpPr>
              <p:nvPr/>
            </p:nvSpPr>
            <p:spPr bwMode="auto">
              <a:xfrm>
                <a:off x="5205737" y="4210364"/>
                <a:ext cx="214697" cy="133112"/>
              </a:xfrm>
              <a:custGeom>
                <a:avLst/>
                <a:gdLst>
                  <a:gd name="T0" fmla="*/ 300 w 40"/>
                  <a:gd name="T1" fmla="*/ 94 h 23"/>
                  <a:gd name="T2" fmla="*/ 408 w 40"/>
                  <a:gd name="T3" fmla="*/ 35 h 23"/>
                  <a:gd name="T4" fmla="*/ 375 w 40"/>
                  <a:gd name="T5" fmla="*/ 59 h 23"/>
                  <a:gd name="T6" fmla="*/ 0 60000 65536"/>
                  <a:gd name="T7" fmla="*/ 0 60000 65536"/>
                  <a:gd name="T8" fmla="*/ 0 60000 65536"/>
                </a:gdLst>
                <a:ahLst/>
                <a:cxnLst>
                  <a:cxn ang="T6">
                    <a:pos x="T0" y="T1"/>
                  </a:cxn>
                  <a:cxn ang="T7">
                    <a:pos x="T2" y="T3"/>
                  </a:cxn>
                  <a:cxn ang="T8">
                    <a:pos x="T4" y="T5"/>
                  </a:cxn>
                </a:cxnLst>
                <a:rect l="0" t="0" r="r" b="b"/>
                <a:pathLst>
                  <a:path w="40" h="23">
                    <a:moveTo>
                      <a:pt x="19" y="5"/>
                    </a:moveTo>
                    <a:cubicBezTo>
                      <a:pt x="0" y="16"/>
                      <a:pt x="40" y="23"/>
                      <a:pt x="26" y="2"/>
                    </a:cubicBezTo>
                    <a:cubicBezTo>
                      <a:pt x="25" y="0"/>
                      <a:pt x="24" y="1"/>
                      <a:pt x="24" y="3"/>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23" name="Freeform 85">
                <a:extLst>
                  <a:ext uri="{FF2B5EF4-FFF2-40B4-BE49-F238E27FC236}">
                    <a16:creationId xmlns:a16="http://schemas.microsoft.com/office/drawing/2014/main" id="{C7D4DB8A-C0E4-0F32-DDDD-25B832D3CC64}"/>
                  </a:ext>
                </a:extLst>
              </p:cNvPr>
              <p:cNvSpPr>
                <a:spLocks/>
              </p:cNvSpPr>
              <p:nvPr/>
            </p:nvSpPr>
            <p:spPr bwMode="auto">
              <a:xfrm>
                <a:off x="5624395" y="4210364"/>
                <a:ext cx="53674" cy="12882"/>
              </a:xfrm>
              <a:custGeom>
                <a:avLst/>
                <a:gdLst>
                  <a:gd name="T0" fmla="*/ 0 w 10"/>
                  <a:gd name="T1" fmla="*/ 0 h 2"/>
                  <a:gd name="T2" fmla="*/ 158 w 10"/>
                  <a:gd name="T3" fmla="*/ 27 h 2"/>
                  <a:gd name="T4" fmla="*/ 0 60000 65536"/>
                  <a:gd name="T5" fmla="*/ 0 60000 65536"/>
                </a:gdLst>
                <a:ahLst/>
                <a:cxnLst>
                  <a:cxn ang="T4">
                    <a:pos x="T0" y="T1"/>
                  </a:cxn>
                  <a:cxn ang="T5">
                    <a:pos x="T2" y="T3"/>
                  </a:cxn>
                </a:cxnLst>
                <a:rect l="0" t="0" r="r" b="b"/>
                <a:pathLst>
                  <a:path w="10" h="2">
                    <a:moveTo>
                      <a:pt x="0" y="0"/>
                    </a:moveTo>
                    <a:cubicBezTo>
                      <a:pt x="3" y="1"/>
                      <a:pt x="7" y="2"/>
                      <a:pt x="10" y="1"/>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24" name="Freeform 86">
                <a:extLst>
                  <a:ext uri="{FF2B5EF4-FFF2-40B4-BE49-F238E27FC236}">
                    <a16:creationId xmlns:a16="http://schemas.microsoft.com/office/drawing/2014/main" id="{8F994B6E-17B4-2CAE-7E93-E5F3F9942FDF}"/>
                  </a:ext>
                </a:extLst>
              </p:cNvPr>
              <p:cNvSpPr>
                <a:spLocks/>
              </p:cNvSpPr>
              <p:nvPr/>
            </p:nvSpPr>
            <p:spPr bwMode="auto">
              <a:xfrm>
                <a:off x="6161137" y="4165278"/>
                <a:ext cx="53674" cy="62262"/>
              </a:xfrm>
              <a:custGeom>
                <a:avLst/>
                <a:gdLst>
                  <a:gd name="T0" fmla="*/ 158 w 10"/>
                  <a:gd name="T1" fmla="*/ 200 h 11"/>
                  <a:gd name="T2" fmla="*/ 0 w 10"/>
                  <a:gd name="T3" fmla="*/ 76 h 11"/>
                  <a:gd name="T4" fmla="*/ 158 w 10"/>
                  <a:gd name="T5" fmla="*/ 34 h 11"/>
                  <a:gd name="T6" fmla="*/ 83 w 10"/>
                  <a:gd name="T7" fmla="*/ 145 h 11"/>
                  <a:gd name="T8" fmla="*/ 95 w 10"/>
                  <a:gd name="T9" fmla="*/ 3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1">
                    <a:moveTo>
                      <a:pt x="10" y="11"/>
                    </a:moveTo>
                    <a:cubicBezTo>
                      <a:pt x="6" y="10"/>
                      <a:pt x="3" y="8"/>
                      <a:pt x="0" y="4"/>
                    </a:cubicBezTo>
                    <a:cubicBezTo>
                      <a:pt x="5" y="0"/>
                      <a:pt x="6" y="0"/>
                      <a:pt x="10" y="2"/>
                    </a:cubicBezTo>
                    <a:cubicBezTo>
                      <a:pt x="8" y="6"/>
                      <a:pt x="8" y="6"/>
                      <a:pt x="5" y="8"/>
                    </a:cubicBezTo>
                    <a:cubicBezTo>
                      <a:pt x="4" y="6"/>
                      <a:pt x="5" y="4"/>
                      <a:pt x="6" y="2"/>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25" name="Freeform 87">
                <a:extLst>
                  <a:ext uri="{FF2B5EF4-FFF2-40B4-BE49-F238E27FC236}">
                    <a16:creationId xmlns:a16="http://schemas.microsoft.com/office/drawing/2014/main" id="{0C667E54-C641-857D-EE49-E99BAE151557}"/>
                  </a:ext>
                </a:extLst>
              </p:cNvPr>
              <p:cNvSpPr>
                <a:spLocks/>
              </p:cNvSpPr>
              <p:nvPr/>
            </p:nvSpPr>
            <p:spPr bwMode="auto">
              <a:xfrm>
                <a:off x="6489624" y="4051489"/>
                <a:ext cx="294135" cy="261930"/>
              </a:xfrm>
              <a:custGeom>
                <a:avLst/>
                <a:gdLst>
                  <a:gd name="T0" fmla="*/ 620 w 55"/>
                  <a:gd name="T1" fmla="*/ 294 h 46"/>
                  <a:gd name="T2" fmla="*/ 508 w 55"/>
                  <a:gd name="T3" fmla="*/ 408 h 46"/>
                  <a:gd name="T4" fmla="*/ 849 w 55"/>
                  <a:gd name="T5" fmla="*/ 408 h 46"/>
                  <a:gd name="T6" fmla="*/ 757 w 55"/>
                  <a:gd name="T7" fmla="*/ 668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46">
                    <a:moveTo>
                      <a:pt x="40" y="16"/>
                    </a:moveTo>
                    <a:cubicBezTo>
                      <a:pt x="36" y="16"/>
                      <a:pt x="34" y="18"/>
                      <a:pt x="33" y="22"/>
                    </a:cubicBezTo>
                    <a:cubicBezTo>
                      <a:pt x="39" y="28"/>
                      <a:pt x="51" y="29"/>
                      <a:pt x="55" y="22"/>
                    </a:cubicBezTo>
                    <a:cubicBezTo>
                      <a:pt x="48" y="0"/>
                      <a:pt x="0" y="46"/>
                      <a:pt x="49" y="36"/>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26" name="Freeform 88">
                <a:extLst>
                  <a:ext uri="{FF2B5EF4-FFF2-40B4-BE49-F238E27FC236}">
                    <a16:creationId xmlns:a16="http://schemas.microsoft.com/office/drawing/2014/main" id="{D4ABC646-C96B-5300-FF22-40DF4BB29BF1}"/>
                  </a:ext>
                </a:extLst>
              </p:cNvPr>
              <p:cNvSpPr>
                <a:spLocks/>
              </p:cNvSpPr>
              <p:nvPr/>
            </p:nvSpPr>
            <p:spPr bwMode="auto">
              <a:xfrm>
                <a:off x="7047835" y="4216805"/>
                <a:ext cx="68703" cy="17176"/>
              </a:xfrm>
              <a:custGeom>
                <a:avLst/>
                <a:gdLst>
                  <a:gd name="T0" fmla="*/ 194 w 13"/>
                  <a:gd name="T1" fmla="*/ 56 h 3"/>
                  <a:gd name="T2" fmla="*/ 0 w 13"/>
                  <a:gd name="T3" fmla="*/ 21 h 3"/>
                  <a:gd name="T4" fmla="*/ 42 w 13"/>
                  <a:gd name="T5" fmla="*/ 21 h 3"/>
                  <a:gd name="T6" fmla="*/ 0 60000 65536"/>
                  <a:gd name="T7" fmla="*/ 0 60000 65536"/>
                  <a:gd name="T8" fmla="*/ 0 60000 65536"/>
                </a:gdLst>
                <a:ahLst/>
                <a:cxnLst>
                  <a:cxn ang="T6">
                    <a:pos x="T0" y="T1"/>
                  </a:cxn>
                  <a:cxn ang="T7">
                    <a:pos x="T2" y="T3"/>
                  </a:cxn>
                  <a:cxn ang="T8">
                    <a:pos x="T4" y="T5"/>
                  </a:cxn>
                </a:cxnLst>
                <a:rect l="0" t="0" r="r" b="b"/>
                <a:pathLst>
                  <a:path w="13" h="3">
                    <a:moveTo>
                      <a:pt x="13" y="3"/>
                    </a:moveTo>
                    <a:cubicBezTo>
                      <a:pt x="8" y="2"/>
                      <a:pt x="4" y="3"/>
                      <a:pt x="0" y="1"/>
                    </a:cubicBezTo>
                    <a:cubicBezTo>
                      <a:pt x="1" y="0"/>
                      <a:pt x="2" y="0"/>
                      <a:pt x="3" y="1"/>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27" name="Freeform 89">
                <a:extLst>
                  <a:ext uri="{FF2B5EF4-FFF2-40B4-BE49-F238E27FC236}">
                    <a16:creationId xmlns:a16="http://schemas.microsoft.com/office/drawing/2014/main" id="{3B6C23CA-D4AE-8AD8-B171-CA161DD0803A}"/>
                  </a:ext>
                </a:extLst>
              </p:cNvPr>
              <p:cNvSpPr>
                <a:spLocks/>
              </p:cNvSpPr>
              <p:nvPr/>
            </p:nvSpPr>
            <p:spPr bwMode="auto">
              <a:xfrm>
                <a:off x="7949562" y="4165278"/>
                <a:ext cx="139553" cy="240460"/>
              </a:xfrm>
              <a:custGeom>
                <a:avLst/>
                <a:gdLst>
                  <a:gd name="T0" fmla="*/ 175 w 26"/>
                  <a:gd name="T1" fmla="*/ 341 h 42"/>
                  <a:gd name="T2" fmla="*/ 83 w 26"/>
                  <a:gd name="T3" fmla="*/ 227 h 42"/>
                  <a:gd name="T4" fmla="*/ 20 w 26"/>
                  <a:gd name="T5" fmla="*/ 363 h 42"/>
                  <a:gd name="T6" fmla="*/ 83 w 26"/>
                  <a:gd name="T7" fmla="*/ 32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42">
                    <a:moveTo>
                      <a:pt x="11" y="18"/>
                    </a:moveTo>
                    <a:cubicBezTo>
                      <a:pt x="7" y="17"/>
                      <a:pt x="4" y="18"/>
                      <a:pt x="5" y="12"/>
                    </a:cubicBezTo>
                    <a:cubicBezTo>
                      <a:pt x="26" y="0"/>
                      <a:pt x="14" y="42"/>
                      <a:pt x="1" y="19"/>
                    </a:cubicBezTo>
                    <a:cubicBezTo>
                      <a:pt x="0" y="15"/>
                      <a:pt x="3" y="18"/>
                      <a:pt x="5" y="17"/>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28" name="Freeform 90">
                <a:extLst>
                  <a:ext uri="{FF2B5EF4-FFF2-40B4-BE49-F238E27FC236}">
                    <a16:creationId xmlns:a16="http://schemas.microsoft.com/office/drawing/2014/main" id="{1487CA73-33AC-ADD9-1853-83FBB1B8DCDA}"/>
                  </a:ext>
                </a:extLst>
              </p:cNvPr>
              <p:cNvSpPr>
                <a:spLocks/>
              </p:cNvSpPr>
              <p:nvPr/>
            </p:nvSpPr>
            <p:spPr bwMode="auto">
              <a:xfrm>
                <a:off x="8125613" y="4244716"/>
                <a:ext cx="32205" cy="40792"/>
              </a:xfrm>
              <a:custGeom>
                <a:avLst/>
                <a:gdLst>
                  <a:gd name="T0" fmla="*/ 33 w 6"/>
                  <a:gd name="T1" fmla="*/ 81 h 7"/>
                  <a:gd name="T2" fmla="*/ 0 w 6"/>
                  <a:gd name="T3" fmla="*/ 0 h 7"/>
                  <a:gd name="T4" fmla="*/ 63 w 6"/>
                  <a:gd name="T5" fmla="*/ 141 h 7"/>
                  <a:gd name="T6" fmla="*/ 0 60000 65536"/>
                  <a:gd name="T7" fmla="*/ 0 60000 65536"/>
                  <a:gd name="T8" fmla="*/ 0 60000 65536"/>
                </a:gdLst>
                <a:ahLst/>
                <a:cxnLst>
                  <a:cxn ang="T6">
                    <a:pos x="T0" y="T1"/>
                  </a:cxn>
                  <a:cxn ang="T7">
                    <a:pos x="T2" y="T3"/>
                  </a:cxn>
                  <a:cxn ang="T8">
                    <a:pos x="T4" y="T5"/>
                  </a:cxn>
                </a:cxnLst>
                <a:rect l="0" t="0" r="r" b="b"/>
                <a:pathLst>
                  <a:path w="6" h="7">
                    <a:moveTo>
                      <a:pt x="2" y="4"/>
                    </a:moveTo>
                    <a:cubicBezTo>
                      <a:pt x="2" y="3"/>
                      <a:pt x="1" y="2"/>
                      <a:pt x="0" y="0"/>
                    </a:cubicBezTo>
                    <a:cubicBezTo>
                      <a:pt x="6" y="1"/>
                      <a:pt x="3" y="4"/>
                      <a:pt x="4" y="7"/>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29" name="Freeform 91">
                <a:extLst>
                  <a:ext uri="{FF2B5EF4-FFF2-40B4-BE49-F238E27FC236}">
                    <a16:creationId xmlns:a16="http://schemas.microsoft.com/office/drawing/2014/main" id="{42FCB34A-F0B7-1FA2-3635-B692FAAEFF54}"/>
                  </a:ext>
                </a:extLst>
              </p:cNvPr>
              <p:cNvSpPr>
                <a:spLocks noEditPoints="1"/>
              </p:cNvSpPr>
              <p:nvPr/>
            </p:nvSpPr>
            <p:spPr bwMode="auto">
              <a:xfrm>
                <a:off x="8522802" y="4154543"/>
                <a:ext cx="296282" cy="309163"/>
              </a:xfrm>
              <a:custGeom>
                <a:avLst/>
                <a:gdLst>
                  <a:gd name="T0" fmla="*/ 271 w 55"/>
                  <a:gd name="T1" fmla="*/ 77 h 54"/>
                  <a:gd name="T2" fmla="*/ 176 w 55"/>
                  <a:gd name="T3" fmla="*/ 136 h 54"/>
                  <a:gd name="T4" fmla="*/ 33 w 55"/>
                  <a:gd name="T5" fmla="*/ 376 h 54"/>
                  <a:gd name="T6" fmla="*/ 20 w 55"/>
                  <a:gd name="T7" fmla="*/ 533 h 54"/>
                  <a:gd name="T8" fmla="*/ 20 w 55"/>
                  <a:gd name="T9" fmla="*/ 547 h 54"/>
                  <a:gd name="T10" fmla="*/ 0 w 55"/>
                  <a:gd name="T11" fmla="*/ 627 h 54"/>
                  <a:gd name="T12" fmla="*/ 20 w 55"/>
                  <a:gd name="T13" fmla="*/ 760 h 54"/>
                  <a:gd name="T14" fmla="*/ 409 w 55"/>
                  <a:gd name="T15" fmla="*/ 947 h 54"/>
                  <a:gd name="T16" fmla="*/ 522 w 55"/>
                  <a:gd name="T17" fmla="*/ 931 h 54"/>
                  <a:gd name="T18" fmla="*/ 617 w 55"/>
                  <a:gd name="T19" fmla="*/ 931 h 54"/>
                  <a:gd name="T20" fmla="*/ 868 w 55"/>
                  <a:gd name="T21" fmla="*/ 627 h 54"/>
                  <a:gd name="T22" fmla="*/ 868 w 55"/>
                  <a:gd name="T23" fmla="*/ 568 h 54"/>
                  <a:gd name="T24" fmla="*/ 743 w 55"/>
                  <a:gd name="T25" fmla="*/ 285 h 54"/>
                  <a:gd name="T26" fmla="*/ 660 w 55"/>
                  <a:gd name="T27" fmla="*/ 149 h 54"/>
                  <a:gd name="T28" fmla="*/ 271 w 55"/>
                  <a:gd name="T29" fmla="*/ 77 h 54"/>
                  <a:gd name="T30" fmla="*/ 409 w 55"/>
                  <a:gd name="T31" fmla="*/ 853 h 54"/>
                  <a:gd name="T32" fmla="*/ 409 w 55"/>
                  <a:gd name="T33" fmla="*/ 853 h 54"/>
                  <a:gd name="T34" fmla="*/ 409 w 55"/>
                  <a:gd name="T35" fmla="*/ 853 h 54"/>
                  <a:gd name="T36" fmla="*/ 409 w 55"/>
                  <a:gd name="T37" fmla="*/ 853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 h="54">
                    <a:moveTo>
                      <a:pt x="17" y="4"/>
                    </a:moveTo>
                    <a:cubicBezTo>
                      <a:pt x="15" y="4"/>
                      <a:pt x="13" y="6"/>
                      <a:pt x="11" y="7"/>
                    </a:cubicBezTo>
                    <a:cubicBezTo>
                      <a:pt x="9" y="10"/>
                      <a:pt x="4" y="17"/>
                      <a:pt x="2" y="20"/>
                    </a:cubicBezTo>
                    <a:cubicBezTo>
                      <a:pt x="1" y="23"/>
                      <a:pt x="1" y="25"/>
                      <a:pt x="1" y="28"/>
                    </a:cubicBezTo>
                    <a:cubicBezTo>
                      <a:pt x="1" y="28"/>
                      <a:pt x="1" y="29"/>
                      <a:pt x="1" y="29"/>
                    </a:cubicBezTo>
                    <a:cubicBezTo>
                      <a:pt x="0" y="30"/>
                      <a:pt x="0" y="32"/>
                      <a:pt x="0" y="33"/>
                    </a:cubicBezTo>
                    <a:cubicBezTo>
                      <a:pt x="0" y="35"/>
                      <a:pt x="1" y="38"/>
                      <a:pt x="1" y="40"/>
                    </a:cubicBezTo>
                    <a:cubicBezTo>
                      <a:pt x="5" y="49"/>
                      <a:pt x="16" y="54"/>
                      <a:pt x="26" y="50"/>
                    </a:cubicBezTo>
                    <a:cubicBezTo>
                      <a:pt x="27" y="50"/>
                      <a:pt x="30" y="50"/>
                      <a:pt x="33" y="49"/>
                    </a:cubicBezTo>
                    <a:cubicBezTo>
                      <a:pt x="39" y="49"/>
                      <a:pt x="39" y="49"/>
                      <a:pt x="39" y="49"/>
                    </a:cubicBezTo>
                    <a:cubicBezTo>
                      <a:pt x="47" y="48"/>
                      <a:pt x="54" y="42"/>
                      <a:pt x="55" y="33"/>
                    </a:cubicBezTo>
                    <a:cubicBezTo>
                      <a:pt x="55" y="32"/>
                      <a:pt x="55" y="31"/>
                      <a:pt x="55" y="30"/>
                    </a:cubicBezTo>
                    <a:cubicBezTo>
                      <a:pt x="55" y="24"/>
                      <a:pt x="52" y="18"/>
                      <a:pt x="47" y="15"/>
                    </a:cubicBezTo>
                    <a:cubicBezTo>
                      <a:pt x="46" y="12"/>
                      <a:pt x="44" y="10"/>
                      <a:pt x="42" y="8"/>
                    </a:cubicBezTo>
                    <a:cubicBezTo>
                      <a:pt x="35" y="2"/>
                      <a:pt x="26" y="0"/>
                      <a:pt x="17" y="4"/>
                    </a:cubicBezTo>
                    <a:close/>
                    <a:moveTo>
                      <a:pt x="26" y="45"/>
                    </a:moveTo>
                    <a:cubicBezTo>
                      <a:pt x="26" y="45"/>
                      <a:pt x="26" y="45"/>
                      <a:pt x="26" y="45"/>
                    </a:cubicBezTo>
                    <a:cubicBezTo>
                      <a:pt x="26" y="45"/>
                      <a:pt x="26" y="45"/>
                      <a:pt x="26" y="45"/>
                    </a:cubicBezTo>
                    <a:cubicBezTo>
                      <a:pt x="26" y="45"/>
                      <a:pt x="26" y="45"/>
                      <a:pt x="26" y="45"/>
                    </a:cubicBezTo>
                    <a:close/>
                  </a:path>
                </a:pathLst>
              </a:custGeom>
              <a:solidFill>
                <a:srgbClr val="DFC3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130" name="Freeform 92">
                <a:extLst>
                  <a:ext uri="{FF2B5EF4-FFF2-40B4-BE49-F238E27FC236}">
                    <a16:creationId xmlns:a16="http://schemas.microsoft.com/office/drawing/2014/main" id="{17A31F96-70D0-1961-7D4C-194EAAFE394C}"/>
                  </a:ext>
                </a:extLst>
              </p:cNvPr>
              <p:cNvSpPr>
                <a:spLocks/>
              </p:cNvSpPr>
              <p:nvPr/>
            </p:nvSpPr>
            <p:spPr bwMode="auto">
              <a:xfrm>
                <a:off x="9087455" y="4330594"/>
                <a:ext cx="47233" cy="34351"/>
              </a:xfrm>
              <a:custGeom>
                <a:avLst/>
                <a:gdLst>
                  <a:gd name="T0" fmla="*/ 0 w 9"/>
                  <a:gd name="T1" fmla="*/ 0 h 6"/>
                  <a:gd name="T2" fmla="*/ 132 w 9"/>
                  <a:gd name="T3" fmla="*/ 35 h 6"/>
                  <a:gd name="T4" fmla="*/ 0 60000 65536"/>
                  <a:gd name="T5" fmla="*/ 0 60000 65536"/>
                </a:gdLst>
                <a:ahLst/>
                <a:cxnLst>
                  <a:cxn ang="T4">
                    <a:pos x="T0" y="T1"/>
                  </a:cxn>
                  <a:cxn ang="T5">
                    <a:pos x="T2" y="T3"/>
                  </a:cxn>
                </a:cxnLst>
                <a:rect l="0" t="0" r="r" b="b"/>
                <a:pathLst>
                  <a:path w="9" h="6">
                    <a:moveTo>
                      <a:pt x="0" y="0"/>
                    </a:moveTo>
                    <a:cubicBezTo>
                      <a:pt x="2" y="6"/>
                      <a:pt x="6" y="6"/>
                      <a:pt x="9" y="2"/>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31" name="Freeform 93">
                <a:extLst>
                  <a:ext uri="{FF2B5EF4-FFF2-40B4-BE49-F238E27FC236}">
                    <a16:creationId xmlns:a16="http://schemas.microsoft.com/office/drawing/2014/main" id="{131B7996-AC3F-9141-DE65-92BE4221D448}"/>
                  </a:ext>
                </a:extLst>
              </p:cNvPr>
              <p:cNvSpPr>
                <a:spLocks/>
              </p:cNvSpPr>
              <p:nvPr/>
            </p:nvSpPr>
            <p:spPr bwMode="auto">
              <a:xfrm>
                <a:off x="9242037" y="4326300"/>
                <a:ext cx="27911" cy="21470"/>
              </a:xfrm>
              <a:custGeom>
                <a:avLst/>
                <a:gdLst>
                  <a:gd name="T0" fmla="*/ 0 w 5"/>
                  <a:gd name="T1" fmla="*/ 63 h 4"/>
                  <a:gd name="T2" fmla="*/ 88 w 5"/>
                  <a:gd name="T3" fmla="*/ 0 h 4"/>
                  <a:gd name="T4" fmla="*/ 0 60000 65536"/>
                  <a:gd name="T5" fmla="*/ 0 60000 65536"/>
                </a:gdLst>
                <a:ahLst/>
                <a:cxnLst>
                  <a:cxn ang="T4">
                    <a:pos x="T0" y="T1"/>
                  </a:cxn>
                  <a:cxn ang="T5">
                    <a:pos x="T2" y="T3"/>
                  </a:cxn>
                </a:cxnLst>
                <a:rect l="0" t="0" r="r" b="b"/>
                <a:pathLst>
                  <a:path w="5" h="4">
                    <a:moveTo>
                      <a:pt x="0" y="4"/>
                    </a:moveTo>
                    <a:cubicBezTo>
                      <a:pt x="1" y="1"/>
                      <a:pt x="2" y="0"/>
                      <a:pt x="5" y="0"/>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32" name="Freeform 94">
                <a:extLst>
                  <a:ext uri="{FF2B5EF4-FFF2-40B4-BE49-F238E27FC236}">
                    <a16:creationId xmlns:a16="http://schemas.microsoft.com/office/drawing/2014/main" id="{77BEA01E-D5B5-A7E7-CD72-690F815A9E3A}"/>
                  </a:ext>
                </a:extLst>
              </p:cNvPr>
              <p:cNvSpPr>
                <a:spLocks/>
              </p:cNvSpPr>
              <p:nvPr/>
            </p:nvSpPr>
            <p:spPr bwMode="auto">
              <a:xfrm>
                <a:off x="9538318" y="4079399"/>
                <a:ext cx="358544" cy="302722"/>
              </a:xfrm>
              <a:custGeom>
                <a:avLst/>
                <a:gdLst>
                  <a:gd name="T0" fmla="*/ 571 w 67"/>
                  <a:gd name="T1" fmla="*/ 452 h 53"/>
                  <a:gd name="T2" fmla="*/ 466 w 67"/>
                  <a:gd name="T3" fmla="*/ 865 h 53"/>
                  <a:gd name="T4" fmla="*/ 416 w 67"/>
                  <a:gd name="T5" fmla="*/ 341 h 53"/>
                  <a:gd name="T6" fmla="*/ 0 60000 65536"/>
                  <a:gd name="T7" fmla="*/ 0 60000 65536"/>
                  <a:gd name="T8" fmla="*/ 0 60000 65536"/>
                </a:gdLst>
                <a:ahLst/>
                <a:cxnLst>
                  <a:cxn ang="T6">
                    <a:pos x="T0" y="T1"/>
                  </a:cxn>
                  <a:cxn ang="T7">
                    <a:pos x="T2" y="T3"/>
                  </a:cxn>
                  <a:cxn ang="T8">
                    <a:pos x="T4" y="T5"/>
                  </a:cxn>
                </a:cxnLst>
                <a:rect l="0" t="0" r="r" b="b"/>
                <a:pathLst>
                  <a:path w="67" h="53">
                    <a:moveTo>
                      <a:pt x="37" y="24"/>
                    </a:moveTo>
                    <a:cubicBezTo>
                      <a:pt x="19" y="7"/>
                      <a:pt x="0" y="41"/>
                      <a:pt x="30" y="46"/>
                    </a:cubicBezTo>
                    <a:cubicBezTo>
                      <a:pt x="67" y="53"/>
                      <a:pt x="48" y="0"/>
                      <a:pt x="27" y="18"/>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33" name="Freeform 95">
                <a:extLst>
                  <a:ext uri="{FF2B5EF4-FFF2-40B4-BE49-F238E27FC236}">
                    <a16:creationId xmlns:a16="http://schemas.microsoft.com/office/drawing/2014/main" id="{5BD17EC1-08A1-0FC4-8D08-7173EC976272}"/>
                  </a:ext>
                </a:extLst>
              </p:cNvPr>
              <p:cNvSpPr>
                <a:spLocks/>
              </p:cNvSpPr>
              <p:nvPr/>
            </p:nvSpPr>
            <p:spPr bwMode="auto">
              <a:xfrm>
                <a:off x="9896862" y="4257598"/>
                <a:ext cx="85879" cy="90173"/>
              </a:xfrm>
              <a:custGeom>
                <a:avLst/>
                <a:gdLst>
                  <a:gd name="T0" fmla="*/ 50 w 16"/>
                  <a:gd name="T1" fmla="*/ 234 h 16"/>
                  <a:gd name="T2" fmla="*/ 50 w 16"/>
                  <a:gd name="T3" fmla="*/ 0 h 16"/>
                  <a:gd name="T4" fmla="*/ 63 w 16"/>
                  <a:gd name="T5" fmla="*/ 289 h 16"/>
                  <a:gd name="T6" fmla="*/ 0 60000 65536"/>
                  <a:gd name="T7" fmla="*/ 0 60000 65536"/>
                  <a:gd name="T8" fmla="*/ 0 60000 65536"/>
                </a:gdLst>
                <a:ahLst/>
                <a:cxnLst>
                  <a:cxn ang="T6">
                    <a:pos x="T0" y="T1"/>
                  </a:cxn>
                  <a:cxn ang="T7">
                    <a:pos x="T2" y="T3"/>
                  </a:cxn>
                  <a:cxn ang="T8">
                    <a:pos x="T4" y="T5"/>
                  </a:cxn>
                </a:cxnLst>
                <a:rect l="0" t="0" r="r" b="b"/>
                <a:pathLst>
                  <a:path w="16" h="16">
                    <a:moveTo>
                      <a:pt x="3" y="13"/>
                    </a:moveTo>
                    <a:cubicBezTo>
                      <a:pt x="0" y="9"/>
                      <a:pt x="0" y="4"/>
                      <a:pt x="3" y="0"/>
                    </a:cubicBezTo>
                    <a:cubicBezTo>
                      <a:pt x="13" y="1"/>
                      <a:pt x="16" y="15"/>
                      <a:pt x="4" y="16"/>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34" name="Freeform 96">
                <a:extLst>
                  <a:ext uri="{FF2B5EF4-FFF2-40B4-BE49-F238E27FC236}">
                    <a16:creationId xmlns:a16="http://schemas.microsoft.com/office/drawing/2014/main" id="{A0957905-2EDC-44E4-5EA0-351635EEB852}"/>
                  </a:ext>
                </a:extLst>
              </p:cNvPr>
              <p:cNvSpPr>
                <a:spLocks/>
              </p:cNvSpPr>
              <p:nvPr/>
            </p:nvSpPr>
            <p:spPr bwMode="auto">
              <a:xfrm>
                <a:off x="6225546" y="4364946"/>
                <a:ext cx="328486" cy="126671"/>
              </a:xfrm>
              <a:custGeom>
                <a:avLst/>
                <a:gdLst>
                  <a:gd name="T0" fmla="*/ 818 w 61"/>
                  <a:gd name="T1" fmla="*/ 287 h 22"/>
                  <a:gd name="T2" fmla="*/ 818 w 61"/>
                  <a:gd name="T3" fmla="*/ 287 h 22"/>
                  <a:gd name="T4" fmla="*/ 742 w 61"/>
                  <a:gd name="T5" fmla="*/ 252 h 22"/>
                  <a:gd name="T6" fmla="*/ 176 w 61"/>
                  <a:gd name="T7" fmla="*/ 150 h 22"/>
                  <a:gd name="T8" fmla="*/ 0 w 61"/>
                  <a:gd name="T9" fmla="*/ 424 h 22"/>
                  <a:gd name="T10" fmla="*/ 963 w 61"/>
                  <a:gd name="T11" fmla="*/ 424 h 22"/>
                  <a:gd name="T12" fmla="*/ 818 w 61"/>
                  <a:gd name="T13" fmla="*/ 287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2">
                    <a:moveTo>
                      <a:pt x="52" y="15"/>
                    </a:moveTo>
                    <a:cubicBezTo>
                      <a:pt x="52" y="15"/>
                      <a:pt x="52" y="15"/>
                      <a:pt x="52" y="15"/>
                    </a:cubicBezTo>
                    <a:cubicBezTo>
                      <a:pt x="51" y="15"/>
                      <a:pt x="49" y="13"/>
                      <a:pt x="47" y="13"/>
                    </a:cubicBezTo>
                    <a:cubicBezTo>
                      <a:pt x="39" y="8"/>
                      <a:pt x="24" y="0"/>
                      <a:pt x="11" y="8"/>
                    </a:cubicBezTo>
                    <a:cubicBezTo>
                      <a:pt x="7" y="11"/>
                      <a:pt x="3" y="15"/>
                      <a:pt x="0" y="22"/>
                    </a:cubicBezTo>
                    <a:cubicBezTo>
                      <a:pt x="61" y="22"/>
                      <a:pt x="61" y="22"/>
                      <a:pt x="61" y="22"/>
                    </a:cubicBezTo>
                    <a:cubicBezTo>
                      <a:pt x="59" y="19"/>
                      <a:pt x="56" y="16"/>
                      <a:pt x="52" y="15"/>
                    </a:cubicBezTo>
                    <a:close/>
                  </a:path>
                </a:pathLst>
              </a:custGeom>
              <a:solidFill>
                <a:srgbClr val="DFC3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135" name="Freeform 97">
                <a:extLst>
                  <a:ext uri="{FF2B5EF4-FFF2-40B4-BE49-F238E27FC236}">
                    <a16:creationId xmlns:a16="http://schemas.microsoft.com/office/drawing/2014/main" id="{9CBBC507-7EEF-B07B-4612-FA99111DD332}"/>
                  </a:ext>
                </a:extLst>
              </p:cNvPr>
              <p:cNvSpPr>
                <a:spLocks/>
              </p:cNvSpPr>
              <p:nvPr/>
            </p:nvSpPr>
            <p:spPr bwMode="auto">
              <a:xfrm>
                <a:off x="7245356" y="4240422"/>
                <a:ext cx="360691" cy="251195"/>
              </a:xfrm>
              <a:custGeom>
                <a:avLst/>
                <a:gdLst>
                  <a:gd name="T0" fmla="*/ 900 w 67"/>
                  <a:gd name="T1" fmla="*/ 114 h 44"/>
                  <a:gd name="T2" fmla="*/ 629 w 67"/>
                  <a:gd name="T3" fmla="*/ 21 h 44"/>
                  <a:gd name="T4" fmla="*/ 409 w 67"/>
                  <a:gd name="T5" fmla="*/ 149 h 44"/>
                  <a:gd name="T6" fmla="*/ 0 w 67"/>
                  <a:gd name="T7" fmla="*/ 827 h 44"/>
                  <a:gd name="T8" fmla="*/ 1056 w 67"/>
                  <a:gd name="T9" fmla="*/ 827 h 44"/>
                  <a:gd name="T10" fmla="*/ 1005 w 67"/>
                  <a:gd name="T11" fmla="*/ 524 h 44"/>
                  <a:gd name="T12" fmla="*/ 1026 w 67"/>
                  <a:gd name="T13" fmla="*/ 396 h 44"/>
                  <a:gd name="T14" fmla="*/ 900 w 67"/>
                  <a:gd name="T15" fmla="*/ 114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 h="44">
                    <a:moveTo>
                      <a:pt x="57" y="6"/>
                    </a:moveTo>
                    <a:cubicBezTo>
                      <a:pt x="52" y="2"/>
                      <a:pt x="46" y="0"/>
                      <a:pt x="40" y="1"/>
                    </a:cubicBezTo>
                    <a:cubicBezTo>
                      <a:pt x="34" y="1"/>
                      <a:pt x="29" y="4"/>
                      <a:pt x="26" y="8"/>
                    </a:cubicBezTo>
                    <a:cubicBezTo>
                      <a:pt x="10" y="13"/>
                      <a:pt x="0" y="30"/>
                      <a:pt x="0" y="44"/>
                    </a:cubicBezTo>
                    <a:cubicBezTo>
                      <a:pt x="67" y="44"/>
                      <a:pt x="67" y="44"/>
                      <a:pt x="67" y="44"/>
                    </a:cubicBezTo>
                    <a:cubicBezTo>
                      <a:pt x="67" y="39"/>
                      <a:pt x="66" y="33"/>
                      <a:pt x="64" y="28"/>
                    </a:cubicBezTo>
                    <a:cubicBezTo>
                      <a:pt x="65" y="26"/>
                      <a:pt x="65" y="23"/>
                      <a:pt x="65" y="21"/>
                    </a:cubicBezTo>
                    <a:cubicBezTo>
                      <a:pt x="65" y="15"/>
                      <a:pt x="62" y="9"/>
                      <a:pt x="57" y="6"/>
                    </a:cubicBezTo>
                    <a:close/>
                  </a:path>
                </a:pathLst>
              </a:custGeom>
              <a:solidFill>
                <a:srgbClr val="DFC3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136" name="Freeform 98">
                <a:extLst>
                  <a:ext uri="{FF2B5EF4-FFF2-40B4-BE49-F238E27FC236}">
                    <a16:creationId xmlns:a16="http://schemas.microsoft.com/office/drawing/2014/main" id="{E5D6A4FA-6AAC-5DCE-6FE2-0697339D7E07}"/>
                  </a:ext>
                </a:extLst>
              </p:cNvPr>
              <p:cNvSpPr>
                <a:spLocks/>
              </p:cNvSpPr>
              <p:nvPr/>
            </p:nvSpPr>
            <p:spPr bwMode="auto">
              <a:xfrm>
                <a:off x="7047835" y="4337035"/>
                <a:ext cx="42939" cy="34351"/>
              </a:xfrm>
              <a:custGeom>
                <a:avLst/>
                <a:gdLst>
                  <a:gd name="T0" fmla="*/ 50 w 8"/>
                  <a:gd name="T1" fmla="*/ 56 h 6"/>
                  <a:gd name="T2" fmla="*/ 0 w 8"/>
                  <a:gd name="T3" fmla="*/ 115 h 6"/>
                  <a:gd name="T4" fmla="*/ 0 60000 65536"/>
                  <a:gd name="T5" fmla="*/ 0 60000 65536"/>
                </a:gdLst>
                <a:ahLst/>
                <a:cxnLst>
                  <a:cxn ang="T4">
                    <a:pos x="T0" y="T1"/>
                  </a:cxn>
                  <a:cxn ang="T5">
                    <a:pos x="T2" y="T3"/>
                  </a:cxn>
                </a:cxnLst>
                <a:rect l="0" t="0" r="r" b="b"/>
                <a:pathLst>
                  <a:path w="8" h="6">
                    <a:moveTo>
                      <a:pt x="3" y="3"/>
                    </a:moveTo>
                    <a:cubicBezTo>
                      <a:pt x="8" y="0"/>
                      <a:pt x="1" y="5"/>
                      <a:pt x="0" y="6"/>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37" name="Freeform 99">
                <a:extLst>
                  <a:ext uri="{FF2B5EF4-FFF2-40B4-BE49-F238E27FC236}">
                    <a16:creationId xmlns:a16="http://schemas.microsoft.com/office/drawing/2014/main" id="{E76D5AD1-1F81-5C8E-BC2E-3B6C21E331F8}"/>
                  </a:ext>
                </a:extLst>
              </p:cNvPr>
              <p:cNvSpPr>
                <a:spLocks/>
              </p:cNvSpPr>
              <p:nvPr/>
            </p:nvSpPr>
            <p:spPr bwMode="auto">
              <a:xfrm>
                <a:off x="5774683" y="4309125"/>
                <a:ext cx="274812" cy="182492"/>
              </a:xfrm>
              <a:custGeom>
                <a:avLst/>
                <a:gdLst>
                  <a:gd name="T0" fmla="*/ 680 w 51"/>
                  <a:gd name="T1" fmla="*/ 133 h 32"/>
                  <a:gd name="T2" fmla="*/ 251 w 51"/>
                  <a:gd name="T3" fmla="*/ 93 h 32"/>
                  <a:gd name="T4" fmla="*/ 0 w 51"/>
                  <a:gd name="T5" fmla="*/ 600 h 32"/>
                  <a:gd name="T6" fmla="*/ 788 w 51"/>
                  <a:gd name="T7" fmla="*/ 600 h 32"/>
                  <a:gd name="T8" fmla="*/ 806 w 51"/>
                  <a:gd name="T9" fmla="*/ 465 h 32"/>
                  <a:gd name="T10" fmla="*/ 680 w 51"/>
                  <a:gd name="T11" fmla="*/ 133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2">
                    <a:moveTo>
                      <a:pt x="43" y="7"/>
                    </a:moveTo>
                    <a:cubicBezTo>
                      <a:pt x="36" y="0"/>
                      <a:pt x="25" y="0"/>
                      <a:pt x="16" y="5"/>
                    </a:cubicBezTo>
                    <a:cubicBezTo>
                      <a:pt x="6" y="10"/>
                      <a:pt x="1" y="21"/>
                      <a:pt x="0" y="32"/>
                    </a:cubicBezTo>
                    <a:cubicBezTo>
                      <a:pt x="50" y="32"/>
                      <a:pt x="50" y="32"/>
                      <a:pt x="50" y="32"/>
                    </a:cubicBezTo>
                    <a:cubicBezTo>
                      <a:pt x="51" y="29"/>
                      <a:pt x="51" y="27"/>
                      <a:pt x="51" y="25"/>
                    </a:cubicBezTo>
                    <a:cubicBezTo>
                      <a:pt x="51" y="14"/>
                      <a:pt x="45" y="8"/>
                      <a:pt x="43" y="7"/>
                    </a:cubicBezTo>
                    <a:close/>
                  </a:path>
                </a:pathLst>
              </a:custGeom>
              <a:solidFill>
                <a:srgbClr val="DFC3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138" name="Freeform 100">
                <a:extLst>
                  <a:ext uri="{FF2B5EF4-FFF2-40B4-BE49-F238E27FC236}">
                    <a16:creationId xmlns:a16="http://schemas.microsoft.com/office/drawing/2014/main" id="{8C1ACCD7-14AC-6470-E4EF-8DACD641A6E5}"/>
                  </a:ext>
                </a:extLst>
              </p:cNvPr>
              <p:cNvSpPr>
                <a:spLocks/>
              </p:cNvSpPr>
              <p:nvPr/>
            </p:nvSpPr>
            <p:spPr bwMode="auto">
              <a:xfrm>
                <a:off x="4557352" y="4257598"/>
                <a:ext cx="332780" cy="234019"/>
              </a:xfrm>
              <a:custGeom>
                <a:avLst/>
                <a:gdLst>
                  <a:gd name="T0" fmla="*/ 425 w 62"/>
                  <a:gd name="T1" fmla="*/ 114 h 41"/>
                  <a:gd name="T2" fmla="*/ 395 w 62"/>
                  <a:gd name="T3" fmla="*/ 149 h 41"/>
                  <a:gd name="T4" fmla="*/ 270 w 62"/>
                  <a:gd name="T5" fmla="*/ 149 h 41"/>
                  <a:gd name="T6" fmla="*/ 33 w 62"/>
                  <a:gd name="T7" fmla="*/ 524 h 41"/>
                  <a:gd name="T8" fmla="*/ 95 w 62"/>
                  <a:gd name="T9" fmla="*/ 771 h 41"/>
                  <a:gd name="T10" fmla="*/ 875 w 62"/>
                  <a:gd name="T11" fmla="*/ 771 h 41"/>
                  <a:gd name="T12" fmla="*/ 833 w 62"/>
                  <a:gd name="T13" fmla="*/ 170 h 41"/>
                  <a:gd name="T14" fmla="*/ 425 w 62"/>
                  <a:gd name="T15" fmla="*/ 114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41">
                    <a:moveTo>
                      <a:pt x="27" y="6"/>
                    </a:moveTo>
                    <a:cubicBezTo>
                      <a:pt x="26" y="7"/>
                      <a:pt x="26" y="8"/>
                      <a:pt x="25" y="8"/>
                    </a:cubicBezTo>
                    <a:cubicBezTo>
                      <a:pt x="23" y="8"/>
                      <a:pt x="20" y="7"/>
                      <a:pt x="17" y="8"/>
                    </a:cubicBezTo>
                    <a:cubicBezTo>
                      <a:pt x="7" y="9"/>
                      <a:pt x="0" y="18"/>
                      <a:pt x="2" y="28"/>
                    </a:cubicBezTo>
                    <a:cubicBezTo>
                      <a:pt x="2" y="33"/>
                      <a:pt x="4" y="37"/>
                      <a:pt x="6" y="41"/>
                    </a:cubicBezTo>
                    <a:cubicBezTo>
                      <a:pt x="56" y="41"/>
                      <a:pt x="56" y="41"/>
                      <a:pt x="56" y="41"/>
                    </a:cubicBezTo>
                    <a:cubicBezTo>
                      <a:pt x="62" y="31"/>
                      <a:pt x="61" y="19"/>
                      <a:pt x="53" y="9"/>
                    </a:cubicBezTo>
                    <a:cubicBezTo>
                      <a:pt x="47" y="1"/>
                      <a:pt x="35" y="0"/>
                      <a:pt x="27" y="6"/>
                    </a:cubicBezTo>
                    <a:close/>
                  </a:path>
                </a:pathLst>
              </a:custGeom>
              <a:solidFill>
                <a:srgbClr val="DFC3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139" name="Freeform 101">
                <a:extLst>
                  <a:ext uri="{FF2B5EF4-FFF2-40B4-BE49-F238E27FC236}">
                    <a16:creationId xmlns:a16="http://schemas.microsoft.com/office/drawing/2014/main" id="{9C603E32-FAF9-FBC1-F0FF-BEC8F63018A3}"/>
                  </a:ext>
                </a:extLst>
              </p:cNvPr>
              <p:cNvSpPr>
                <a:spLocks/>
              </p:cNvSpPr>
              <p:nvPr/>
            </p:nvSpPr>
            <p:spPr bwMode="auto">
              <a:xfrm>
                <a:off x="3140353" y="4240422"/>
                <a:ext cx="407924" cy="251195"/>
              </a:xfrm>
              <a:custGeom>
                <a:avLst/>
                <a:gdLst>
                  <a:gd name="T0" fmla="*/ 688 w 76"/>
                  <a:gd name="T1" fmla="*/ 21 h 44"/>
                  <a:gd name="T2" fmla="*/ 500 w 76"/>
                  <a:gd name="T3" fmla="*/ 56 h 44"/>
                  <a:gd name="T4" fmla="*/ 438 w 76"/>
                  <a:gd name="T5" fmla="*/ 77 h 44"/>
                  <a:gd name="T6" fmla="*/ 0 w 76"/>
                  <a:gd name="T7" fmla="*/ 622 h 44"/>
                  <a:gd name="T8" fmla="*/ 0 w 76"/>
                  <a:gd name="T9" fmla="*/ 636 h 44"/>
                  <a:gd name="T10" fmla="*/ 33 w 76"/>
                  <a:gd name="T11" fmla="*/ 827 h 44"/>
                  <a:gd name="T12" fmla="*/ 1095 w 76"/>
                  <a:gd name="T13" fmla="*/ 827 h 44"/>
                  <a:gd name="T14" fmla="*/ 1145 w 76"/>
                  <a:gd name="T15" fmla="*/ 362 h 44"/>
                  <a:gd name="T16" fmla="*/ 688 w 76"/>
                  <a:gd name="T17" fmla="*/ 21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44">
                    <a:moveTo>
                      <a:pt x="44" y="1"/>
                    </a:moveTo>
                    <a:cubicBezTo>
                      <a:pt x="39" y="0"/>
                      <a:pt x="35" y="1"/>
                      <a:pt x="32" y="3"/>
                    </a:cubicBezTo>
                    <a:cubicBezTo>
                      <a:pt x="31" y="3"/>
                      <a:pt x="29" y="3"/>
                      <a:pt x="28" y="4"/>
                    </a:cubicBezTo>
                    <a:cubicBezTo>
                      <a:pt x="12" y="6"/>
                      <a:pt x="0" y="19"/>
                      <a:pt x="0" y="33"/>
                    </a:cubicBezTo>
                    <a:cubicBezTo>
                      <a:pt x="0" y="34"/>
                      <a:pt x="0" y="34"/>
                      <a:pt x="0" y="34"/>
                    </a:cubicBezTo>
                    <a:cubicBezTo>
                      <a:pt x="0" y="37"/>
                      <a:pt x="1" y="41"/>
                      <a:pt x="2" y="44"/>
                    </a:cubicBezTo>
                    <a:cubicBezTo>
                      <a:pt x="70" y="44"/>
                      <a:pt x="70" y="44"/>
                      <a:pt x="70" y="44"/>
                    </a:cubicBezTo>
                    <a:cubicBezTo>
                      <a:pt x="75" y="36"/>
                      <a:pt x="76" y="27"/>
                      <a:pt x="73" y="19"/>
                    </a:cubicBezTo>
                    <a:cubicBezTo>
                      <a:pt x="70" y="12"/>
                      <a:pt x="63" y="3"/>
                      <a:pt x="44" y="1"/>
                    </a:cubicBezTo>
                    <a:close/>
                  </a:path>
                </a:pathLst>
              </a:custGeom>
              <a:solidFill>
                <a:srgbClr val="DFC3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140" name="Freeform 102">
                <a:extLst>
                  <a:ext uri="{FF2B5EF4-FFF2-40B4-BE49-F238E27FC236}">
                    <a16:creationId xmlns:a16="http://schemas.microsoft.com/office/drawing/2014/main" id="{23F8C833-C19D-1FB6-247B-12B5468DBA7B}"/>
                  </a:ext>
                </a:extLst>
              </p:cNvPr>
              <p:cNvSpPr>
                <a:spLocks noEditPoints="1"/>
              </p:cNvSpPr>
              <p:nvPr/>
            </p:nvSpPr>
            <p:spPr bwMode="auto">
              <a:xfrm>
                <a:off x="3451664" y="4285508"/>
                <a:ext cx="229726" cy="206109"/>
              </a:xfrm>
              <a:custGeom>
                <a:avLst/>
                <a:gdLst>
                  <a:gd name="T0" fmla="*/ 528 w 43"/>
                  <a:gd name="T1" fmla="*/ 115 h 36"/>
                  <a:gd name="T2" fmla="*/ 199 w 43"/>
                  <a:gd name="T3" fmla="*/ 35 h 36"/>
                  <a:gd name="T4" fmla="*/ 0 w 43"/>
                  <a:gd name="T5" fmla="*/ 363 h 36"/>
                  <a:gd name="T6" fmla="*/ 0 w 43"/>
                  <a:gd name="T7" fmla="*/ 419 h 36"/>
                  <a:gd name="T8" fmla="*/ 30 w 43"/>
                  <a:gd name="T9" fmla="*/ 568 h 36"/>
                  <a:gd name="T10" fmla="*/ 30 w 43"/>
                  <a:gd name="T11" fmla="*/ 648 h 36"/>
                  <a:gd name="T12" fmla="*/ 30 w 43"/>
                  <a:gd name="T13" fmla="*/ 683 h 36"/>
                  <a:gd name="T14" fmla="*/ 632 w 43"/>
                  <a:gd name="T15" fmla="*/ 683 h 36"/>
                  <a:gd name="T16" fmla="*/ 600 w 43"/>
                  <a:gd name="T17" fmla="*/ 227 h 36"/>
                  <a:gd name="T18" fmla="*/ 528 w 43"/>
                  <a:gd name="T19" fmla="*/ 115 h 36"/>
                  <a:gd name="T20" fmla="*/ 557 w 43"/>
                  <a:gd name="T21" fmla="*/ 547 h 36"/>
                  <a:gd name="T22" fmla="*/ 570 w 43"/>
                  <a:gd name="T23" fmla="*/ 491 h 36"/>
                  <a:gd name="T24" fmla="*/ 557 w 43"/>
                  <a:gd name="T25" fmla="*/ 5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36">
                    <a:moveTo>
                      <a:pt x="34" y="6"/>
                    </a:moveTo>
                    <a:cubicBezTo>
                      <a:pt x="28" y="1"/>
                      <a:pt x="20" y="0"/>
                      <a:pt x="13" y="2"/>
                    </a:cubicBezTo>
                    <a:cubicBezTo>
                      <a:pt x="10" y="3"/>
                      <a:pt x="2" y="8"/>
                      <a:pt x="0" y="19"/>
                    </a:cubicBezTo>
                    <a:cubicBezTo>
                      <a:pt x="0" y="20"/>
                      <a:pt x="0" y="21"/>
                      <a:pt x="0" y="22"/>
                    </a:cubicBezTo>
                    <a:cubicBezTo>
                      <a:pt x="0" y="25"/>
                      <a:pt x="1" y="28"/>
                      <a:pt x="2" y="30"/>
                    </a:cubicBezTo>
                    <a:cubicBezTo>
                      <a:pt x="2" y="32"/>
                      <a:pt x="2" y="33"/>
                      <a:pt x="2" y="34"/>
                    </a:cubicBezTo>
                    <a:cubicBezTo>
                      <a:pt x="2" y="35"/>
                      <a:pt x="2" y="36"/>
                      <a:pt x="2" y="36"/>
                    </a:cubicBezTo>
                    <a:cubicBezTo>
                      <a:pt x="41" y="36"/>
                      <a:pt x="41" y="36"/>
                      <a:pt x="41" y="36"/>
                    </a:cubicBezTo>
                    <a:cubicBezTo>
                      <a:pt x="43" y="28"/>
                      <a:pt x="43" y="20"/>
                      <a:pt x="39" y="12"/>
                    </a:cubicBezTo>
                    <a:cubicBezTo>
                      <a:pt x="38" y="10"/>
                      <a:pt x="36" y="7"/>
                      <a:pt x="34" y="6"/>
                    </a:cubicBezTo>
                    <a:close/>
                    <a:moveTo>
                      <a:pt x="36" y="29"/>
                    </a:moveTo>
                    <a:cubicBezTo>
                      <a:pt x="36" y="28"/>
                      <a:pt x="37" y="27"/>
                      <a:pt x="37" y="26"/>
                    </a:cubicBezTo>
                    <a:cubicBezTo>
                      <a:pt x="37" y="27"/>
                      <a:pt x="37" y="28"/>
                      <a:pt x="36" y="29"/>
                    </a:cubicBezTo>
                    <a:close/>
                  </a:path>
                </a:pathLst>
              </a:custGeom>
              <a:solidFill>
                <a:srgbClr val="DFC3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141" name="Freeform 103">
                <a:extLst>
                  <a:ext uri="{FF2B5EF4-FFF2-40B4-BE49-F238E27FC236}">
                    <a16:creationId xmlns:a16="http://schemas.microsoft.com/office/drawing/2014/main" id="{3CE44D4A-A4B4-962F-6A83-67FD893E3795}"/>
                  </a:ext>
                </a:extLst>
              </p:cNvPr>
              <p:cNvSpPr>
                <a:spLocks/>
              </p:cNvSpPr>
              <p:nvPr/>
            </p:nvSpPr>
            <p:spPr bwMode="auto">
              <a:xfrm>
                <a:off x="8325281" y="4257598"/>
                <a:ext cx="294135" cy="234019"/>
              </a:xfrm>
              <a:custGeom>
                <a:avLst/>
                <a:gdLst>
                  <a:gd name="T0" fmla="*/ 745 w 55"/>
                  <a:gd name="T1" fmla="*/ 170 h 41"/>
                  <a:gd name="T2" fmla="*/ 633 w 55"/>
                  <a:gd name="T3" fmla="*/ 93 h 41"/>
                  <a:gd name="T4" fmla="*/ 105 w 55"/>
                  <a:gd name="T5" fmla="*/ 247 h 41"/>
                  <a:gd name="T6" fmla="*/ 62 w 55"/>
                  <a:gd name="T7" fmla="*/ 771 h 41"/>
                  <a:gd name="T8" fmla="*/ 787 w 55"/>
                  <a:gd name="T9" fmla="*/ 771 h 41"/>
                  <a:gd name="T10" fmla="*/ 849 w 55"/>
                  <a:gd name="T11" fmla="*/ 465 h 41"/>
                  <a:gd name="T12" fmla="*/ 849 w 55"/>
                  <a:gd name="T13" fmla="*/ 409 h 41"/>
                  <a:gd name="T14" fmla="*/ 745 w 55"/>
                  <a:gd name="T15" fmla="*/ 17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41">
                    <a:moveTo>
                      <a:pt x="48" y="9"/>
                    </a:moveTo>
                    <a:cubicBezTo>
                      <a:pt x="46" y="8"/>
                      <a:pt x="44" y="6"/>
                      <a:pt x="41" y="5"/>
                    </a:cubicBezTo>
                    <a:cubicBezTo>
                      <a:pt x="29" y="0"/>
                      <a:pt x="15" y="4"/>
                      <a:pt x="7" y="13"/>
                    </a:cubicBezTo>
                    <a:cubicBezTo>
                      <a:pt x="1" y="21"/>
                      <a:pt x="0" y="32"/>
                      <a:pt x="4" y="41"/>
                    </a:cubicBezTo>
                    <a:cubicBezTo>
                      <a:pt x="51" y="41"/>
                      <a:pt x="51" y="41"/>
                      <a:pt x="51" y="41"/>
                    </a:cubicBezTo>
                    <a:cubicBezTo>
                      <a:pt x="53" y="36"/>
                      <a:pt x="55" y="31"/>
                      <a:pt x="55" y="25"/>
                    </a:cubicBezTo>
                    <a:cubicBezTo>
                      <a:pt x="55" y="24"/>
                      <a:pt x="55" y="23"/>
                      <a:pt x="55" y="22"/>
                    </a:cubicBezTo>
                    <a:cubicBezTo>
                      <a:pt x="54" y="17"/>
                      <a:pt x="51" y="13"/>
                      <a:pt x="48" y="9"/>
                    </a:cubicBezTo>
                    <a:close/>
                  </a:path>
                </a:pathLst>
              </a:custGeom>
              <a:solidFill>
                <a:srgbClr val="DFC3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142" name="Freeform 104">
                <a:extLst>
                  <a:ext uri="{FF2B5EF4-FFF2-40B4-BE49-F238E27FC236}">
                    <a16:creationId xmlns:a16="http://schemas.microsoft.com/office/drawing/2014/main" id="{E8FB7F03-8600-BC32-E15A-75F5A3003A38}"/>
                  </a:ext>
                </a:extLst>
              </p:cNvPr>
              <p:cNvSpPr>
                <a:spLocks/>
              </p:cNvSpPr>
              <p:nvPr/>
            </p:nvSpPr>
            <p:spPr bwMode="auto">
              <a:xfrm>
                <a:off x="10133028" y="4158837"/>
                <a:ext cx="27911" cy="2147"/>
              </a:xfrm>
              <a:custGeom>
                <a:avLst/>
                <a:gdLst>
                  <a:gd name="T0" fmla="*/ 88 w 5"/>
                  <a:gd name="T1" fmla="*/ 0 h 1"/>
                  <a:gd name="T2" fmla="*/ 0 w 5"/>
                  <a:gd name="T3" fmla="*/ 0 h 1"/>
                  <a:gd name="T4" fmla="*/ 0 60000 65536"/>
                  <a:gd name="T5" fmla="*/ 0 60000 65536"/>
                </a:gdLst>
                <a:ahLst/>
                <a:cxnLst>
                  <a:cxn ang="T4">
                    <a:pos x="T0" y="T1"/>
                  </a:cxn>
                  <a:cxn ang="T5">
                    <a:pos x="T2" y="T3"/>
                  </a:cxn>
                </a:cxnLst>
                <a:rect l="0" t="0" r="r" b="b"/>
                <a:pathLst>
                  <a:path w="5" h="1">
                    <a:moveTo>
                      <a:pt x="5" y="0"/>
                    </a:moveTo>
                    <a:cubicBezTo>
                      <a:pt x="3" y="0"/>
                      <a:pt x="2" y="0"/>
                      <a:pt x="0" y="0"/>
                    </a:cubicBezTo>
                  </a:path>
                </a:pathLst>
              </a:custGeom>
              <a:noFill/>
              <a:ln w="84138"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43" name="Freeform 105">
                <a:extLst>
                  <a:ext uri="{FF2B5EF4-FFF2-40B4-BE49-F238E27FC236}">
                    <a16:creationId xmlns:a16="http://schemas.microsoft.com/office/drawing/2014/main" id="{F09C0533-9C80-8272-1A38-5E371DD151DC}"/>
                  </a:ext>
                </a:extLst>
              </p:cNvPr>
              <p:cNvSpPr>
                <a:spLocks/>
              </p:cNvSpPr>
              <p:nvPr/>
            </p:nvSpPr>
            <p:spPr bwMode="auto">
              <a:xfrm>
                <a:off x="4074284" y="4360652"/>
                <a:ext cx="10735" cy="17176"/>
              </a:xfrm>
              <a:custGeom>
                <a:avLst/>
                <a:gdLst>
                  <a:gd name="T0" fmla="*/ 0 w 2"/>
                  <a:gd name="T1" fmla="*/ 0 h 3"/>
                  <a:gd name="T2" fmla="*/ 20 w 2"/>
                  <a:gd name="T3" fmla="*/ 56 h 3"/>
                  <a:gd name="T4" fmla="*/ 0 60000 65536"/>
                  <a:gd name="T5" fmla="*/ 0 60000 65536"/>
                </a:gdLst>
                <a:ahLst/>
                <a:cxnLst>
                  <a:cxn ang="T4">
                    <a:pos x="T0" y="T1"/>
                  </a:cxn>
                  <a:cxn ang="T5">
                    <a:pos x="T2" y="T3"/>
                  </a:cxn>
                </a:cxnLst>
                <a:rect l="0" t="0" r="r" b="b"/>
                <a:pathLst>
                  <a:path w="2" h="3">
                    <a:moveTo>
                      <a:pt x="0" y="0"/>
                    </a:moveTo>
                    <a:cubicBezTo>
                      <a:pt x="2" y="0"/>
                      <a:pt x="2" y="1"/>
                      <a:pt x="1" y="3"/>
                    </a:cubicBezTo>
                  </a:path>
                </a:pathLst>
              </a:custGeom>
              <a:noFill/>
              <a:ln w="84138"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44" name="Freeform 106">
                <a:extLst>
                  <a:ext uri="{FF2B5EF4-FFF2-40B4-BE49-F238E27FC236}">
                    <a16:creationId xmlns:a16="http://schemas.microsoft.com/office/drawing/2014/main" id="{291FC7A4-DB55-CBCE-50C4-45031E115323}"/>
                  </a:ext>
                </a:extLst>
              </p:cNvPr>
              <p:cNvSpPr>
                <a:spLocks/>
              </p:cNvSpPr>
              <p:nvPr/>
            </p:nvSpPr>
            <p:spPr bwMode="auto">
              <a:xfrm>
                <a:off x="4690464" y="3626389"/>
                <a:ext cx="6441" cy="12882"/>
              </a:xfrm>
              <a:custGeom>
                <a:avLst/>
                <a:gdLst>
                  <a:gd name="T0" fmla="*/ 0 w 1"/>
                  <a:gd name="T1" fmla="*/ 0 h 2"/>
                  <a:gd name="T2" fmla="*/ 27 w 1"/>
                  <a:gd name="T3" fmla="*/ 0 h 2"/>
                  <a:gd name="T4" fmla="*/ 0 60000 65536"/>
                  <a:gd name="T5" fmla="*/ 0 60000 65536"/>
                </a:gdLst>
                <a:ahLst/>
                <a:cxnLst>
                  <a:cxn ang="T4">
                    <a:pos x="T0" y="T1"/>
                  </a:cxn>
                  <a:cxn ang="T5">
                    <a:pos x="T2" y="T3"/>
                  </a:cxn>
                </a:cxnLst>
                <a:rect l="0" t="0" r="r" b="b"/>
                <a:pathLst>
                  <a:path w="1" h="2">
                    <a:moveTo>
                      <a:pt x="0" y="0"/>
                    </a:moveTo>
                    <a:cubicBezTo>
                      <a:pt x="0" y="2"/>
                      <a:pt x="0" y="2"/>
                      <a:pt x="1" y="0"/>
                    </a:cubicBezTo>
                  </a:path>
                </a:pathLst>
              </a:custGeom>
              <a:noFill/>
              <a:ln w="84138"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45" name="Freeform 107">
                <a:extLst>
                  <a:ext uri="{FF2B5EF4-FFF2-40B4-BE49-F238E27FC236}">
                    <a16:creationId xmlns:a16="http://schemas.microsoft.com/office/drawing/2014/main" id="{C67BF8CF-6D7A-1644-4112-EE7DF4521E2F}"/>
                  </a:ext>
                </a:extLst>
              </p:cNvPr>
              <p:cNvSpPr>
                <a:spLocks/>
              </p:cNvSpPr>
              <p:nvPr/>
            </p:nvSpPr>
            <p:spPr bwMode="auto">
              <a:xfrm>
                <a:off x="6472448" y="3931258"/>
                <a:ext cx="6441" cy="17176"/>
              </a:xfrm>
              <a:custGeom>
                <a:avLst/>
                <a:gdLst>
                  <a:gd name="T0" fmla="*/ 0 w 1"/>
                  <a:gd name="T1" fmla="*/ 0 h 3"/>
                  <a:gd name="T2" fmla="*/ 27 w 1"/>
                  <a:gd name="T3" fmla="*/ 56 h 3"/>
                  <a:gd name="T4" fmla="*/ 0 60000 65536"/>
                  <a:gd name="T5" fmla="*/ 0 60000 65536"/>
                </a:gdLst>
                <a:ahLst/>
                <a:cxnLst>
                  <a:cxn ang="T4">
                    <a:pos x="T0" y="T1"/>
                  </a:cxn>
                  <a:cxn ang="T5">
                    <a:pos x="T2" y="T3"/>
                  </a:cxn>
                </a:cxnLst>
                <a:rect l="0" t="0" r="r" b="b"/>
                <a:pathLst>
                  <a:path w="1" h="3">
                    <a:moveTo>
                      <a:pt x="0" y="0"/>
                    </a:moveTo>
                    <a:cubicBezTo>
                      <a:pt x="0" y="1"/>
                      <a:pt x="1" y="2"/>
                      <a:pt x="1" y="3"/>
                    </a:cubicBezTo>
                  </a:path>
                </a:pathLst>
              </a:custGeom>
              <a:noFill/>
              <a:ln w="84138"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46" name="Freeform 108">
                <a:extLst>
                  <a:ext uri="{FF2B5EF4-FFF2-40B4-BE49-F238E27FC236}">
                    <a16:creationId xmlns:a16="http://schemas.microsoft.com/office/drawing/2014/main" id="{DB696FF4-9303-258D-578E-0FB5EF356FF2}"/>
                  </a:ext>
                </a:extLst>
              </p:cNvPr>
              <p:cNvSpPr>
                <a:spLocks/>
              </p:cNvSpPr>
              <p:nvPr/>
            </p:nvSpPr>
            <p:spPr bwMode="auto">
              <a:xfrm>
                <a:off x="8372514" y="3536216"/>
                <a:ext cx="182492" cy="103054"/>
              </a:xfrm>
              <a:custGeom>
                <a:avLst/>
                <a:gdLst>
                  <a:gd name="T0" fmla="*/ 363 w 34"/>
                  <a:gd name="T1" fmla="*/ 115 h 18"/>
                  <a:gd name="T2" fmla="*/ 313 w 34"/>
                  <a:gd name="T3" fmla="*/ 264 h 18"/>
                  <a:gd name="T4" fmla="*/ 375 w 34"/>
                  <a:gd name="T5" fmla="*/ 77 h 18"/>
                  <a:gd name="T6" fmla="*/ 220 w 34"/>
                  <a:gd name="T7" fmla="*/ 32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8">
                    <a:moveTo>
                      <a:pt x="23" y="6"/>
                    </a:moveTo>
                    <a:cubicBezTo>
                      <a:pt x="20" y="8"/>
                      <a:pt x="19" y="11"/>
                      <a:pt x="20" y="14"/>
                    </a:cubicBezTo>
                    <a:cubicBezTo>
                      <a:pt x="29" y="18"/>
                      <a:pt x="34" y="8"/>
                      <a:pt x="24" y="4"/>
                    </a:cubicBezTo>
                    <a:cubicBezTo>
                      <a:pt x="16" y="0"/>
                      <a:pt x="0" y="12"/>
                      <a:pt x="14" y="17"/>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47" name="Freeform 109">
                <a:extLst>
                  <a:ext uri="{FF2B5EF4-FFF2-40B4-BE49-F238E27FC236}">
                    <a16:creationId xmlns:a16="http://schemas.microsoft.com/office/drawing/2014/main" id="{2C139008-F7DF-47C3-5D05-9C73A4E5FF65}"/>
                  </a:ext>
                </a:extLst>
              </p:cNvPr>
              <p:cNvSpPr>
                <a:spLocks/>
              </p:cNvSpPr>
              <p:nvPr/>
            </p:nvSpPr>
            <p:spPr bwMode="auto">
              <a:xfrm>
                <a:off x="8587211" y="3643565"/>
                <a:ext cx="21470" cy="17176"/>
              </a:xfrm>
              <a:custGeom>
                <a:avLst/>
                <a:gdLst>
                  <a:gd name="T0" fmla="*/ 0 w 4"/>
                  <a:gd name="T1" fmla="*/ 0 h 3"/>
                  <a:gd name="T2" fmla="*/ 33 w 4"/>
                  <a:gd name="T3" fmla="*/ 56 h 3"/>
                  <a:gd name="T4" fmla="*/ 63 w 4"/>
                  <a:gd name="T5" fmla="*/ 21 h 3"/>
                  <a:gd name="T6" fmla="*/ 0 60000 65536"/>
                  <a:gd name="T7" fmla="*/ 0 60000 65536"/>
                  <a:gd name="T8" fmla="*/ 0 60000 65536"/>
                </a:gdLst>
                <a:ahLst/>
                <a:cxnLst>
                  <a:cxn ang="T6">
                    <a:pos x="T0" y="T1"/>
                  </a:cxn>
                  <a:cxn ang="T7">
                    <a:pos x="T2" y="T3"/>
                  </a:cxn>
                  <a:cxn ang="T8">
                    <a:pos x="T4" y="T5"/>
                  </a:cxn>
                </a:cxnLst>
                <a:rect l="0" t="0" r="r" b="b"/>
                <a:pathLst>
                  <a:path w="4" h="3">
                    <a:moveTo>
                      <a:pt x="0" y="0"/>
                    </a:moveTo>
                    <a:cubicBezTo>
                      <a:pt x="0" y="1"/>
                      <a:pt x="0" y="2"/>
                      <a:pt x="2" y="3"/>
                    </a:cubicBezTo>
                    <a:cubicBezTo>
                      <a:pt x="4" y="3"/>
                      <a:pt x="3" y="2"/>
                      <a:pt x="4" y="1"/>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48" name="Freeform 110">
                <a:extLst>
                  <a:ext uri="{FF2B5EF4-FFF2-40B4-BE49-F238E27FC236}">
                    <a16:creationId xmlns:a16="http://schemas.microsoft.com/office/drawing/2014/main" id="{21AB5D1D-8BEA-4835-53CD-5DA6F0B4B807}"/>
                  </a:ext>
                </a:extLst>
              </p:cNvPr>
              <p:cNvSpPr>
                <a:spLocks/>
              </p:cNvSpPr>
              <p:nvPr/>
            </p:nvSpPr>
            <p:spPr bwMode="auto">
              <a:xfrm>
                <a:off x="8980106" y="3529775"/>
                <a:ext cx="75144" cy="85879"/>
              </a:xfrm>
              <a:custGeom>
                <a:avLst/>
                <a:gdLst>
                  <a:gd name="T0" fmla="*/ 125 w 14"/>
                  <a:gd name="T1" fmla="*/ 115 h 15"/>
                  <a:gd name="T2" fmla="*/ 83 w 14"/>
                  <a:gd name="T3" fmla="*/ 56 h 15"/>
                  <a:gd name="T4" fmla="*/ 125 w 14"/>
                  <a:gd name="T5" fmla="*/ 227 h 15"/>
                  <a:gd name="T6" fmla="*/ 95 w 14"/>
                  <a:gd name="T7" fmla="*/ 21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5">
                    <a:moveTo>
                      <a:pt x="8" y="6"/>
                    </a:moveTo>
                    <a:cubicBezTo>
                      <a:pt x="8" y="4"/>
                      <a:pt x="7" y="4"/>
                      <a:pt x="5" y="3"/>
                    </a:cubicBezTo>
                    <a:cubicBezTo>
                      <a:pt x="0" y="6"/>
                      <a:pt x="2" y="15"/>
                      <a:pt x="8" y="12"/>
                    </a:cubicBezTo>
                    <a:cubicBezTo>
                      <a:pt x="14" y="10"/>
                      <a:pt x="12" y="0"/>
                      <a:pt x="6" y="1"/>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49" name="Freeform 111">
                <a:extLst>
                  <a:ext uri="{FF2B5EF4-FFF2-40B4-BE49-F238E27FC236}">
                    <a16:creationId xmlns:a16="http://schemas.microsoft.com/office/drawing/2014/main" id="{4A137927-3E4D-5DD4-A254-4A6D58DEC59E}"/>
                  </a:ext>
                </a:extLst>
              </p:cNvPr>
              <p:cNvSpPr>
                <a:spLocks/>
              </p:cNvSpPr>
              <p:nvPr/>
            </p:nvSpPr>
            <p:spPr bwMode="auto">
              <a:xfrm>
                <a:off x="9091749" y="3632830"/>
                <a:ext cx="21470" cy="10735"/>
              </a:xfrm>
              <a:custGeom>
                <a:avLst/>
                <a:gdLst>
                  <a:gd name="T0" fmla="*/ 0 w 4"/>
                  <a:gd name="T1" fmla="*/ 33 h 2"/>
                  <a:gd name="T2" fmla="*/ 63 w 4"/>
                  <a:gd name="T3" fmla="*/ 0 h 2"/>
                  <a:gd name="T4" fmla="*/ 50 w 4"/>
                  <a:gd name="T5" fmla="*/ 33 h 2"/>
                  <a:gd name="T6" fmla="*/ 0 60000 65536"/>
                  <a:gd name="T7" fmla="*/ 0 60000 65536"/>
                  <a:gd name="T8" fmla="*/ 0 60000 65536"/>
                </a:gdLst>
                <a:ahLst/>
                <a:cxnLst>
                  <a:cxn ang="T6">
                    <a:pos x="T0" y="T1"/>
                  </a:cxn>
                  <a:cxn ang="T7">
                    <a:pos x="T2" y="T3"/>
                  </a:cxn>
                  <a:cxn ang="T8">
                    <a:pos x="T4" y="T5"/>
                  </a:cxn>
                </a:cxnLst>
                <a:rect l="0" t="0" r="r" b="b"/>
                <a:pathLst>
                  <a:path w="4" h="2">
                    <a:moveTo>
                      <a:pt x="0" y="2"/>
                    </a:moveTo>
                    <a:cubicBezTo>
                      <a:pt x="1" y="0"/>
                      <a:pt x="2" y="0"/>
                      <a:pt x="4" y="0"/>
                    </a:cubicBezTo>
                    <a:cubicBezTo>
                      <a:pt x="4" y="2"/>
                      <a:pt x="3" y="2"/>
                      <a:pt x="3" y="2"/>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50" name="Freeform 112">
                <a:extLst>
                  <a:ext uri="{FF2B5EF4-FFF2-40B4-BE49-F238E27FC236}">
                    <a16:creationId xmlns:a16="http://schemas.microsoft.com/office/drawing/2014/main" id="{FDF818A2-416A-6B8D-12B0-8C10F4F137B9}"/>
                  </a:ext>
                </a:extLst>
              </p:cNvPr>
              <p:cNvSpPr>
                <a:spLocks/>
              </p:cNvSpPr>
              <p:nvPr/>
            </p:nvSpPr>
            <p:spPr bwMode="auto">
              <a:xfrm>
                <a:off x="9237743" y="3982786"/>
                <a:ext cx="57968" cy="45086"/>
              </a:xfrm>
              <a:custGeom>
                <a:avLst/>
                <a:gdLst>
                  <a:gd name="T0" fmla="*/ 42 w 11"/>
                  <a:gd name="T1" fmla="*/ 21 h 8"/>
                  <a:gd name="T2" fmla="*/ 0 w 11"/>
                  <a:gd name="T3" fmla="*/ 76 h 8"/>
                  <a:gd name="T4" fmla="*/ 120 w 11"/>
                  <a:gd name="T5" fmla="*/ 0 h 8"/>
                  <a:gd name="T6" fmla="*/ 0 60000 65536"/>
                  <a:gd name="T7" fmla="*/ 0 60000 65536"/>
                  <a:gd name="T8" fmla="*/ 0 60000 65536"/>
                </a:gdLst>
                <a:ahLst/>
                <a:cxnLst>
                  <a:cxn ang="T6">
                    <a:pos x="T0" y="T1"/>
                  </a:cxn>
                  <a:cxn ang="T7">
                    <a:pos x="T2" y="T3"/>
                  </a:cxn>
                  <a:cxn ang="T8">
                    <a:pos x="T4" y="T5"/>
                  </a:cxn>
                </a:cxnLst>
                <a:rect l="0" t="0" r="r" b="b"/>
                <a:pathLst>
                  <a:path w="11" h="8">
                    <a:moveTo>
                      <a:pt x="3" y="1"/>
                    </a:moveTo>
                    <a:cubicBezTo>
                      <a:pt x="1" y="1"/>
                      <a:pt x="0" y="2"/>
                      <a:pt x="0" y="4"/>
                    </a:cubicBezTo>
                    <a:cubicBezTo>
                      <a:pt x="5" y="8"/>
                      <a:pt x="11" y="2"/>
                      <a:pt x="8"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51" name="Freeform 113">
                <a:extLst>
                  <a:ext uri="{FF2B5EF4-FFF2-40B4-BE49-F238E27FC236}">
                    <a16:creationId xmlns:a16="http://schemas.microsoft.com/office/drawing/2014/main" id="{4CDA9C9C-F1E5-2085-5C77-B375DC8EA9EA}"/>
                  </a:ext>
                </a:extLst>
              </p:cNvPr>
              <p:cNvSpPr>
                <a:spLocks/>
              </p:cNvSpPr>
              <p:nvPr/>
            </p:nvSpPr>
            <p:spPr bwMode="auto">
              <a:xfrm>
                <a:off x="9355826" y="3959169"/>
                <a:ext cx="15029" cy="10735"/>
              </a:xfrm>
              <a:custGeom>
                <a:avLst/>
                <a:gdLst>
                  <a:gd name="T0" fmla="*/ 0 w 3"/>
                  <a:gd name="T1" fmla="*/ 33 h 2"/>
                  <a:gd name="T2" fmla="*/ 37 w 3"/>
                  <a:gd name="T3" fmla="*/ 0 h 2"/>
                  <a:gd name="T4" fmla="*/ 0 60000 65536"/>
                  <a:gd name="T5" fmla="*/ 0 60000 65536"/>
                </a:gdLst>
                <a:ahLst/>
                <a:cxnLst>
                  <a:cxn ang="T4">
                    <a:pos x="T0" y="T1"/>
                  </a:cxn>
                  <a:cxn ang="T5">
                    <a:pos x="T2" y="T3"/>
                  </a:cxn>
                </a:cxnLst>
                <a:rect l="0" t="0" r="r" b="b"/>
                <a:pathLst>
                  <a:path w="3" h="2">
                    <a:moveTo>
                      <a:pt x="0" y="2"/>
                    </a:moveTo>
                    <a:cubicBezTo>
                      <a:pt x="1" y="1"/>
                      <a:pt x="2" y="0"/>
                      <a:pt x="3"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52" name="Freeform 114">
                <a:extLst>
                  <a:ext uri="{FF2B5EF4-FFF2-40B4-BE49-F238E27FC236}">
                    <a16:creationId xmlns:a16="http://schemas.microsoft.com/office/drawing/2014/main" id="{BDEBD447-0268-5CF1-4652-61A8D9707177}"/>
                  </a:ext>
                </a:extLst>
              </p:cNvPr>
              <p:cNvSpPr>
                <a:spLocks/>
              </p:cNvSpPr>
              <p:nvPr/>
            </p:nvSpPr>
            <p:spPr bwMode="auto">
              <a:xfrm>
                <a:off x="9692900" y="4223246"/>
                <a:ext cx="128818" cy="141700"/>
              </a:xfrm>
              <a:custGeom>
                <a:avLst/>
                <a:gdLst>
                  <a:gd name="T0" fmla="*/ 208 w 24"/>
                  <a:gd name="T1" fmla="*/ 127 h 25"/>
                  <a:gd name="T2" fmla="*/ 270 w 24"/>
                  <a:gd name="T3" fmla="*/ 259 h 25"/>
                  <a:gd name="T4" fmla="*/ 145 w 24"/>
                  <a:gd name="T5" fmla="*/ 127 h 25"/>
                  <a:gd name="T6" fmla="*/ 0 60000 65536"/>
                  <a:gd name="T7" fmla="*/ 0 60000 65536"/>
                  <a:gd name="T8" fmla="*/ 0 60000 65536"/>
                </a:gdLst>
                <a:ahLst/>
                <a:cxnLst>
                  <a:cxn ang="T6">
                    <a:pos x="T0" y="T1"/>
                  </a:cxn>
                  <a:cxn ang="T7">
                    <a:pos x="T2" y="T3"/>
                  </a:cxn>
                  <a:cxn ang="T8">
                    <a:pos x="T4" y="T5"/>
                  </a:cxn>
                </a:cxnLst>
                <a:rect l="0" t="0" r="r" b="b"/>
                <a:pathLst>
                  <a:path w="24" h="25">
                    <a:moveTo>
                      <a:pt x="13" y="7"/>
                    </a:moveTo>
                    <a:cubicBezTo>
                      <a:pt x="0" y="2"/>
                      <a:pt x="7" y="25"/>
                      <a:pt x="17" y="14"/>
                    </a:cubicBezTo>
                    <a:cubicBezTo>
                      <a:pt x="24" y="7"/>
                      <a:pt x="13" y="0"/>
                      <a:pt x="9" y="7"/>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53" name="Freeform 115">
                <a:extLst>
                  <a:ext uri="{FF2B5EF4-FFF2-40B4-BE49-F238E27FC236}">
                    <a16:creationId xmlns:a16="http://schemas.microsoft.com/office/drawing/2014/main" id="{46E260E7-14CB-378E-F4B5-192BEF9DFFD4}"/>
                  </a:ext>
                </a:extLst>
              </p:cNvPr>
              <p:cNvSpPr>
                <a:spLocks/>
              </p:cNvSpPr>
              <p:nvPr/>
            </p:nvSpPr>
            <p:spPr bwMode="auto">
              <a:xfrm>
                <a:off x="9871098" y="4261891"/>
                <a:ext cx="25764" cy="17176"/>
              </a:xfrm>
              <a:custGeom>
                <a:avLst/>
                <a:gdLst>
                  <a:gd name="T0" fmla="*/ 0 w 5"/>
                  <a:gd name="T1" fmla="*/ 56 h 3"/>
                  <a:gd name="T2" fmla="*/ 70 w 5"/>
                  <a:gd name="T3" fmla="*/ 0 h 3"/>
                  <a:gd name="T4" fmla="*/ 0 60000 65536"/>
                  <a:gd name="T5" fmla="*/ 0 60000 65536"/>
                </a:gdLst>
                <a:ahLst/>
                <a:cxnLst>
                  <a:cxn ang="T4">
                    <a:pos x="T0" y="T1"/>
                  </a:cxn>
                  <a:cxn ang="T5">
                    <a:pos x="T2" y="T3"/>
                  </a:cxn>
                </a:cxnLst>
                <a:rect l="0" t="0" r="r" b="b"/>
                <a:pathLst>
                  <a:path w="5" h="3">
                    <a:moveTo>
                      <a:pt x="0" y="3"/>
                    </a:moveTo>
                    <a:cubicBezTo>
                      <a:pt x="1" y="1"/>
                      <a:pt x="3" y="0"/>
                      <a:pt x="5"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54" name="Freeform 116">
                <a:extLst>
                  <a:ext uri="{FF2B5EF4-FFF2-40B4-BE49-F238E27FC236}">
                    <a16:creationId xmlns:a16="http://schemas.microsoft.com/office/drawing/2014/main" id="{D5A41565-A8A2-80FA-B978-E336E1E6C9ED}"/>
                  </a:ext>
                </a:extLst>
              </p:cNvPr>
              <p:cNvSpPr>
                <a:spLocks/>
              </p:cNvSpPr>
              <p:nvPr/>
            </p:nvSpPr>
            <p:spPr bwMode="auto">
              <a:xfrm>
                <a:off x="9757309" y="3718709"/>
                <a:ext cx="32205" cy="45086"/>
              </a:xfrm>
              <a:custGeom>
                <a:avLst/>
                <a:gdLst>
                  <a:gd name="T0" fmla="*/ 83 w 6"/>
                  <a:gd name="T1" fmla="*/ 110 h 8"/>
                  <a:gd name="T2" fmla="*/ 95 w 6"/>
                  <a:gd name="T3" fmla="*/ 34 h 8"/>
                  <a:gd name="T4" fmla="*/ 0 w 6"/>
                  <a:gd name="T5" fmla="*/ 110 h 8"/>
                  <a:gd name="T6" fmla="*/ 95 w 6"/>
                  <a:gd name="T7" fmla="*/ 8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8">
                    <a:moveTo>
                      <a:pt x="5" y="6"/>
                    </a:moveTo>
                    <a:cubicBezTo>
                      <a:pt x="6" y="5"/>
                      <a:pt x="6" y="3"/>
                      <a:pt x="6" y="2"/>
                    </a:cubicBezTo>
                    <a:cubicBezTo>
                      <a:pt x="2" y="0"/>
                      <a:pt x="0" y="2"/>
                      <a:pt x="0" y="6"/>
                    </a:cubicBezTo>
                    <a:cubicBezTo>
                      <a:pt x="3" y="8"/>
                      <a:pt x="4" y="7"/>
                      <a:pt x="6" y="5"/>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55" name="Freeform 117">
                <a:extLst>
                  <a:ext uri="{FF2B5EF4-FFF2-40B4-BE49-F238E27FC236}">
                    <a16:creationId xmlns:a16="http://schemas.microsoft.com/office/drawing/2014/main" id="{1583670E-315A-A70D-4B65-44C41001A45A}"/>
                  </a:ext>
                </a:extLst>
              </p:cNvPr>
              <p:cNvSpPr>
                <a:spLocks/>
              </p:cNvSpPr>
              <p:nvPr/>
            </p:nvSpPr>
            <p:spPr bwMode="auto">
              <a:xfrm>
                <a:off x="9699341" y="3821763"/>
                <a:ext cx="15029" cy="10735"/>
              </a:xfrm>
              <a:custGeom>
                <a:avLst/>
                <a:gdLst>
                  <a:gd name="T0" fmla="*/ 0 w 3"/>
                  <a:gd name="T1" fmla="*/ 33 h 2"/>
                  <a:gd name="T2" fmla="*/ 37 w 3"/>
                  <a:gd name="T3" fmla="*/ 0 h 2"/>
                  <a:gd name="T4" fmla="*/ 0 60000 65536"/>
                  <a:gd name="T5" fmla="*/ 0 60000 65536"/>
                </a:gdLst>
                <a:ahLst/>
                <a:cxnLst>
                  <a:cxn ang="T4">
                    <a:pos x="T0" y="T1"/>
                  </a:cxn>
                  <a:cxn ang="T5">
                    <a:pos x="T2" y="T3"/>
                  </a:cxn>
                </a:cxnLst>
                <a:rect l="0" t="0" r="r" b="b"/>
                <a:pathLst>
                  <a:path w="3" h="2">
                    <a:moveTo>
                      <a:pt x="0" y="2"/>
                    </a:moveTo>
                    <a:cubicBezTo>
                      <a:pt x="1" y="1"/>
                      <a:pt x="2" y="0"/>
                      <a:pt x="3"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56" name="Freeform 118">
                <a:extLst>
                  <a:ext uri="{FF2B5EF4-FFF2-40B4-BE49-F238E27FC236}">
                    <a16:creationId xmlns:a16="http://schemas.microsoft.com/office/drawing/2014/main" id="{048D2F9A-408D-B995-FD9C-B046C0E5211A}"/>
                  </a:ext>
                </a:extLst>
              </p:cNvPr>
              <p:cNvSpPr>
                <a:spLocks/>
              </p:cNvSpPr>
              <p:nvPr/>
            </p:nvSpPr>
            <p:spPr bwMode="auto">
              <a:xfrm>
                <a:off x="9982741" y="3896907"/>
                <a:ext cx="32205" cy="38645"/>
              </a:xfrm>
              <a:custGeom>
                <a:avLst/>
                <a:gdLst>
                  <a:gd name="T0" fmla="*/ 63 w 6"/>
                  <a:gd name="T1" fmla="*/ 54 h 7"/>
                  <a:gd name="T2" fmla="*/ 0 w 6"/>
                  <a:gd name="T3" fmla="*/ 85 h 7"/>
                  <a:gd name="T4" fmla="*/ 95 w 6"/>
                  <a:gd name="T5" fmla="*/ 54 h 7"/>
                  <a:gd name="T6" fmla="*/ 20 w 6"/>
                  <a:gd name="T7" fmla="*/ 21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4" y="3"/>
                    </a:moveTo>
                    <a:cubicBezTo>
                      <a:pt x="2" y="3"/>
                      <a:pt x="1" y="3"/>
                      <a:pt x="0" y="5"/>
                    </a:cubicBezTo>
                    <a:cubicBezTo>
                      <a:pt x="3" y="7"/>
                      <a:pt x="3" y="6"/>
                      <a:pt x="6" y="3"/>
                    </a:cubicBezTo>
                    <a:cubicBezTo>
                      <a:pt x="5" y="0"/>
                      <a:pt x="3" y="0"/>
                      <a:pt x="1" y="1"/>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57" name="Freeform 119">
                <a:extLst>
                  <a:ext uri="{FF2B5EF4-FFF2-40B4-BE49-F238E27FC236}">
                    <a16:creationId xmlns:a16="http://schemas.microsoft.com/office/drawing/2014/main" id="{DEB11270-124D-D6DD-BC9F-00A5E9F6F6D1}"/>
                  </a:ext>
                </a:extLst>
              </p:cNvPr>
              <p:cNvSpPr>
                <a:spLocks/>
              </p:cNvSpPr>
              <p:nvPr/>
            </p:nvSpPr>
            <p:spPr bwMode="auto">
              <a:xfrm>
                <a:off x="8046175" y="3804587"/>
                <a:ext cx="64409" cy="75144"/>
              </a:xfrm>
              <a:custGeom>
                <a:avLst/>
                <a:gdLst>
                  <a:gd name="T0" fmla="*/ 113 w 12"/>
                  <a:gd name="T1" fmla="*/ 175 h 13"/>
                  <a:gd name="T2" fmla="*/ 125 w 12"/>
                  <a:gd name="T3" fmla="*/ 253 h 13"/>
                  <a:gd name="T4" fmla="*/ 0 w 12"/>
                  <a:gd name="T5" fmla="*/ 94 h 13"/>
                  <a:gd name="T6" fmla="*/ 50 w 12"/>
                  <a:gd name="T7" fmla="*/ 175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3">
                    <a:moveTo>
                      <a:pt x="7" y="9"/>
                    </a:moveTo>
                    <a:cubicBezTo>
                      <a:pt x="6" y="11"/>
                      <a:pt x="7" y="12"/>
                      <a:pt x="8" y="13"/>
                    </a:cubicBezTo>
                    <a:cubicBezTo>
                      <a:pt x="12" y="7"/>
                      <a:pt x="6" y="0"/>
                      <a:pt x="0" y="5"/>
                    </a:cubicBezTo>
                    <a:cubicBezTo>
                      <a:pt x="0" y="7"/>
                      <a:pt x="2" y="8"/>
                      <a:pt x="3" y="9"/>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58" name="Freeform 120">
                <a:extLst>
                  <a:ext uri="{FF2B5EF4-FFF2-40B4-BE49-F238E27FC236}">
                    <a16:creationId xmlns:a16="http://schemas.microsoft.com/office/drawing/2014/main" id="{E1BD762E-66BA-42A7-9328-8C5C3D880980}"/>
                  </a:ext>
                </a:extLst>
              </p:cNvPr>
              <p:cNvSpPr>
                <a:spLocks/>
              </p:cNvSpPr>
              <p:nvPr/>
            </p:nvSpPr>
            <p:spPr bwMode="auto">
              <a:xfrm>
                <a:off x="8168553" y="3866849"/>
                <a:ext cx="17176" cy="6441"/>
              </a:xfrm>
              <a:custGeom>
                <a:avLst/>
                <a:gdLst>
                  <a:gd name="T0" fmla="*/ 0 w 3"/>
                  <a:gd name="T1" fmla="*/ 0 h 1"/>
                  <a:gd name="T2" fmla="*/ 56 w 3"/>
                  <a:gd name="T3" fmla="*/ 27 h 1"/>
                  <a:gd name="T4" fmla="*/ 0 60000 65536"/>
                  <a:gd name="T5" fmla="*/ 0 60000 65536"/>
                </a:gdLst>
                <a:ahLst/>
                <a:cxnLst>
                  <a:cxn ang="T4">
                    <a:pos x="T0" y="T1"/>
                  </a:cxn>
                  <a:cxn ang="T5">
                    <a:pos x="T2" y="T3"/>
                  </a:cxn>
                </a:cxnLst>
                <a:rect l="0" t="0" r="r" b="b"/>
                <a:pathLst>
                  <a:path w="3" h="1">
                    <a:moveTo>
                      <a:pt x="0" y="0"/>
                    </a:moveTo>
                    <a:cubicBezTo>
                      <a:pt x="1" y="1"/>
                      <a:pt x="2" y="1"/>
                      <a:pt x="3" y="1"/>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59" name="Freeform 121">
                <a:extLst>
                  <a:ext uri="{FF2B5EF4-FFF2-40B4-BE49-F238E27FC236}">
                    <a16:creationId xmlns:a16="http://schemas.microsoft.com/office/drawing/2014/main" id="{49C62007-C8B9-BD94-3EC2-44EBBCDD89B3}"/>
                  </a:ext>
                </a:extLst>
              </p:cNvPr>
              <p:cNvSpPr>
                <a:spLocks/>
              </p:cNvSpPr>
              <p:nvPr/>
            </p:nvSpPr>
            <p:spPr bwMode="auto">
              <a:xfrm>
                <a:off x="8454099" y="3982786"/>
                <a:ext cx="10735" cy="10735"/>
              </a:xfrm>
              <a:custGeom>
                <a:avLst/>
                <a:gdLst>
                  <a:gd name="T0" fmla="*/ 0 w 2"/>
                  <a:gd name="T1" fmla="*/ 33 h 2"/>
                  <a:gd name="T2" fmla="*/ 33 w 2"/>
                  <a:gd name="T3" fmla="*/ 0 h 2"/>
                  <a:gd name="T4" fmla="*/ 0 60000 65536"/>
                  <a:gd name="T5" fmla="*/ 0 60000 65536"/>
                </a:gdLst>
                <a:ahLst/>
                <a:cxnLst>
                  <a:cxn ang="T4">
                    <a:pos x="T0" y="T1"/>
                  </a:cxn>
                  <a:cxn ang="T5">
                    <a:pos x="T2" y="T3"/>
                  </a:cxn>
                </a:cxnLst>
                <a:rect l="0" t="0" r="r" b="b"/>
                <a:pathLst>
                  <a:path w="2" h="2">
                    <a:moveTo>
                      <a:pt x="0" y="2"/>
                    </a:moveTo>
                    <a:cubicBezTo>
                      <a:pt x="0" y="1"/>
                      <a:pt x="1" y="0"/>
                      <a:pt x="2"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60" name="Freeform 122">
                <a:extLst>
                  <a:ext uri="{FF2B5EF4-FFF2-40B4-BE49-F238E27FC236}">
                    <a16:creationId xmlns:a16="http://schemas.microsoft.com/office/drawing/2014/main" id="{A1A43B7A-97C7-C911-EC31-705EF6B50681}"/>
                  </a:ext>
                </a:extLst>
              </p:cNvPr>
              <p:cNvSpPr>
                <a:spLocks/>
              </p:cNvSpPr>
              <p:nvPr/>
            </p:nvSpPr>
            <p:spPr bwMode="auto">
              <a:xfrm>
                <a:off x="8862023" y="3976345"/>
                <a:ext cx="10735" cy="27911"/>
              </a:xfrm>
              <a:custGeom>
                <a:avLst/>
                <a:gdLst>
                  <a:gd name="T0" fmla="*/ 33 w 2"/>
                  <a:gd name="T1" fmla="*/ 88 h 5"/>
                  <a:gd name="T2" fmla="*/ 0 w 2"/>
                  <a:gd name="T3" fmla="*/ 21 h 5"/>
                  <a:gd name="T4" fmla="*/ 33 w 2"/>
                  <a:gd name="T5" fmla="*/ 21 h 5"/>
                  <a:gd name="T6" fmla="*/ 0 60000 65536"/>
                  <a:gd name="T7" fmla="*/ 0 60000 65536"/>
                  <a:gd name="T8" fmla="*/ 0 60000 65536"/>
                </a:gdLst>
                <a:ahLst/>
                <a:cxnLst>
                  <a:cxn ang="T6">
                    <a:pos x="T0" y="T1"/>
                  </a:cxn>
                  <a:cxn ang="T7">
                    <a:pos x="T2" y="T3"/>
                  </a:cxn>
                  <a:cxn ang="T8">
                    <a:pos x="T4" y="T5"/>
                  </a:cxn>
                </a:cxnLst>
                <a:rect l="0" t="0" r="r" b="b"/>
                <a:pathLst>
                  <a:path w="2" h="5">
                    <a:moveTo>
                      <a:pt x="2" y="5"/>
                    </a:moveTo>
                    <a:cubicBezTo>
                      <a:pt x="1" y="4"/>
                      <a:pt x="1" y="2"/>
                      <a:pt x="0" y="1"/>
                    </a:cubicBezTo>
                    <a:cubicBezTo>
                      <a:pt x="0" y="0"/>
                      <a:pt x="1" y="0"/>
                      <a:pt x="2" y="1"/>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61" name="Freeform 123">
                <a:extLst>
                  <a:ext uri="{FF2B5EF4-FFF2-40B4-BE49-F238E27FC236}">
                    <a16:creationId xmlns:a16="http://schemas.microsoft.com/office/drawing/2014/main" id="{586E4039-09AF-BD1E-A03C-1343BA35B15D}"/>
                  </a:ext>
                </a:extLst>
              </p:cNvPr>
              <p:cNvSpPr>
                <a:spLocks/>
              </p:cNvSpPr>
              <p:nvPr/>
            </p:nvSpPr>
            <p:spPr bwMode="auto">
              <a:xfrm>
                <a:off x="8544272" y="4227540"/>
                <a:ext cx="193227" cy="188933"/>
              </a:xfrm>
              <a:custGeom>
                <a:avLst/>
                <a:gdLst>
                  <a:gd name="T0" fmla="*/ 283 w 36"/>
                  <a:gd name="T1" fmla="*/ 21 h 33"/>
                  <a:gd name="T2" fmla="*/ 175 w 36"/>
                  <a:gd name="T3" fmla="*/ 35 h 33"/>
                  <a:gd name="T4" fmla="*/ 33 w 36"/>
                  <a:gd name="T5" fmla="*/ 192 h 33"/>
                  <a:gd name="T6" fmla="*/ 33 w 36"/>
                  <a:gd name="T7" fmla="*/ 192 h 33"/>
                  <a:gd name="T8" fmla="*/ 0 w 36"/>
                  <a:gd name="T9" fmla="*/ 320 h 33"/>
                  <a:gd name="T10" fmla="*/ 63 w 36"/>
                  <a:gd name="T11" fmla="*/ 512 h 33"/>
                  <a:gd name="T12" fmla="*/ 188 w 36"/>
                  <a:gd name="T13" fmla="*/ 605 h 33"/>
                  <a:gd name="T14" fmla="*/ 220 w 36"/>
                  <a:gd name="T15" fmla="*/ 605 h 33"/>
                  <a:gd name="T16" fmla="*/ 270 w 36"/>
                  <a:gd name="T17" fmla="*/ 627 h 33"/>
                  <a:gd name="T18" fmla="*/ 408 w 36"/>
                  <a:gd name="T19" fmla="*/ 589 h 33"/>
                  <a:gd name="T20" fmla="*/ 563 w 36"/>
                  <a:gd name="T21" fmla="*/ 264 h 33"/>
                  <a:gd name="T22" fmla="*/ 488 w 36"/>
                  <a:gd name="T23" fmla="*/ 93 h 33"/>
                  <a:gd name="T24" fmla="*/ 283 w 36"/>
                  <a:gd name="T25" fmla="*/ 21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33">
                    <a:moveTo>
                      <a:pt x="18" y="1"/>
                    </a:moveTo>
                    <a:cubicBezTo>
                      <a:pt x="16" y="1"/>
                      <a:pt x="13" y="1"/>
                      <a:pt x="11" y="2"/>
                    </a:cubicBezTo>
                    <a:cubicBezTo>
                      <a:pt x="6" y="4"/>
                      <a:pt x="4" y="6"/>
                      <a:pt x="2" y="10"/>
                    </a:cubicBezTo>
                    <a:cubicBezTo>
                      <a:pt x="2" y="10"/>
                      <a:pt x="2" y="10"/>
                      <a:pt x="2" y="10"/>
                    </a:cubicBezTo>
                    <a:cubicBezTo>
                      <a:pt x="0" y="12"/>
                      <a:pt x="0" y="15"/>
                      <a:pt x="0" y="17"/>
                    </a:cubicBezTo>
                    <a:cubicBezTo>
                      <a:pt x="0" y="21"/>
                      <a:pt x="1" y="25"/>
                      <a:pt x="4" y="27"/>
                    </a:cubicBezTo>
                    <a:cubicBezTo>
                      <a:pt x="6" y="30"/>
                      <a:pt x="9" y="31"/>
                      <a:pt x="12" y="32"/>
                    </a:cubicBezTo>
                    <a:cubicBezTo>
                      <a:pt x="13" y="32"/>
                      <a:pt x="13" y="32"/>
                      <a:pt x="14" y="32"/>
                    </a:cubicBezTo>
                    <a:cubicBezTo>
                      <a:pt x="15" y="33"/>
                      <a:pt x="16" y="33"/>
                      <a:pt x="17" y="33"/>
                    </a:cubicBezTo>
                    <a:cubicBezTo>
                      <a:pt x="20" y="33"/>
                      <a:pt x="23" y="33"/>
                      <a:pt x="26" y="31"/>
                    </a:cubicBezTo>
                    <a:cubicBezTo>
                      <a:pt x="32" y="28"/>
                      <a:pt x="36" y="22"/>
                      <a:pt x="36" y="14"/>
                    </a:cubicBezTo>
                    <a:cubicBezTo>
                      <a:pt x="36" y="11"/>
                      <a:pt x="34" y="7"/>
                      <a:pt x="31" y="5"/>
                    </a:cubicBezTo>
                    <a:cubicBezTo>
                      <a:pt x="28" y="1"/>
                      <a:pt x="23" y="0"/>
                      <a:pt x="18" y="1"/>
                    </a:cubicBezTo>
                    <a:close/>
                  </a:path>
                </a:pathLst>
              </a:custGeom>
              <a:solidFill>
                <a:srgbClr val="C1A3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162" name="Freeform 124">
                <a:extLst>
                  <a:ext uri="{FF2B5EF4-FFF2-40B4-BE49-F238E27FC236}">
                    <a16:creationId xmlns:a16="http://schemas.microsoft.com/office/drawing/2014/main" id="{8C9C6536-E9E9-3AC1-4848-C414BDF50F47}"/>
                  </a:ext>
                </a:extLst>
              </p:cNvPr>
              <p:cNvSpPr>
                <a:spLocks/>
              </p:cNvSpPr>
              <p:nvPr/>
            </p:nvSpPr>
            <p:spPr bwMode="auto">
              <a:xfrm>
                <a:off x="8372514" y="4302684"/>
                <a:ext cx="161023" cy="188933"/>
              </a:xfrm>
              <a:custGeom>
                <a:avLst/>
                <a:gdLst>
                  <a:gd name="T0" fmla="*/ 175 w 30"/>
                  <a:gd name="T1" fmla="*/ 56 h 33"/>
                  <a:gd name="T2" fmla="*/ 50 w 30"/>
                  <a:gd name="T3" fmla="*/ 419 h 33"/>
                  <a:gd name="T4" fmla="*/ 313 w 30"/>
                  <a:gd name="T5" fmla="*/ 589 h 33"/>
                  <a:gd name="T6" fmla="*/ 438 w 30"/>
                  <a:gd name="T7" fmla="*/ 397 h 33"/>
                  <a:gd name="T8" fmla="*/ 470 w 30"/>
                  <a:gd name="T9" fmla="*/ 285 h 33"/>
                  <a:gd name="T10" fmla="*/ 458 w 30"/>
                  <a:gd name="T11" fmla="*/ 192 h 33"/>
                  <a:gd name="T12" fmla="*/ 175 w 30"/>
                  <a:gd name="T13" fmla="*/ 56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3">
                    <a:moveTo>
                      <a:pt x="11" y="3"/>
                    </a:moveTo>
                    <a:cubicBezTo>
                      <a:pt x="4" y="6"/>
                      <a:pt x="0" y="14"/>
                      <a:pt x="3" y="22"/>
                    </a:cubicBezTo>
                    <a:cubicBezTo>
                      <a:pt x="5" y="29"/>
                      <a:pt x="13" y="33"/>
                      <a:pt x="20" y="31"/>
                    </a:cubicBezTo>
                    <a:cubicBezTo>
                      <a:pt x="24" y="29"/>
                      <a:pt x="28" y="25"/>
                      <a:pt x="28" y="21"/>
                    </a:cubicBezTo>
                    <a:cubicBezTo>
                      <a:pt x="29" y="19"/>
                      <a:pt x="30" y="17"/>
                      <a:pt x="30" y="15"/>
                    </a:cubicBezTo>
                    <a:cubicBezTo>
                      <a:pt x="30" y="13"/>
                      <a:pt x="29" y="12"/>
                      <a:pt x="29" y="10"/>
                    </a:cubicBezTo>
                    <a:cubicBezTo>
                      <a:pt x="26" y="3"/>
                      <a:pt x="18" y="0"/>
                      <a:pt x="11" y="3"/>
                    </a:cubicBezTo>
                    <a:close/>
                  </a:path>
                </a:pathLst>
              </a:custGeom>
              <a:solidFill>
                <a:srgbClr val="C1A3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163" name="Freeform 125">
                <a:extLst>
                  <a:ext uri="{FF2B5EF4-FFF2-40B4-BE49-F238E27FC236}">
                    <a16:creationId xmlns:a16="http://schemas.microsoft.com/office/drawing/2014/main" id="{A3DC56A4-D9FC-6E28-B579-10EAA6023E96}"/>
                  </a:ext>
                </a:extLst>
              </p:cNvPr>
              <p:cNvSpPr>
                <a:spLocks/>
              </p:cNvSpPr>
              <p:nvPr/>
            </p:nvSpPr>
            <p:spPr bwMode="auto">
              <a:xfrm>
                <a:off x="7943121" y="4233981"/>
                <a:ext cx="70850" cy="62262"/>
              </a:xfrm>
              <a:custGeom>
                <a:avLst/>
                <a:gdLst>
                  <a:gd name="T0" fmla="*/ 33 w 13"/>
                  <a:gd name="T1" fmla="*/ 34 h 11"/>
                  <a:gd name="T2" fmla="*/ 129 w 13"/>
                  <a:gd name="T3" fmla="*/ 0 h 11"/>
                  <a:gd name="T4" fmla="*/ 84 w 13"/>
                  <a:gd name="T5" fmla="*/ 21 h 11"/>
                  <a:gd name="T6" fmla="*/ 0 60000 65536"/>
                  <a:gd name="T7" fmla="*/ 0 60000 65536"/>
                  <a:gd name="T8" fmla="*/ 0 60000 65536"/>
                </a:gdLst>
                <a:ahLst/>
                <a:cxnLst>
                  <a:cxn ang="T6">
                    <a:pos x="T0" y="T1"/>
                  </a:cxn>
                  <a:cxn ang="T7">
                    <a:pos x="T2" y="T3"/>
                  </a:cxn>
                  <a:cxn ang="T8">
                    <a:pos x="T4" y="T5"/>
                  </a:cxn>
                </a:cxnLst>
                <a:rect l="0" t="0" r="r" b="b"/>
                <a:pathLst>
                  <a:path w="13" h="11">
                    <a:moveTo>
                      <a:pt x="2" y="2"/>
                    </a:moveTo>
                    <a:cubicBezTo>
                      <a:pt x="0" y="11"/>
                      <a:pt x="13" y="8"/>
                      <a:pt x="8" y="0"/>
                    </a:cubicBezTo>
                    <a:cubicBezTo>
                      <a:pt x="7" y="0"/>
                      <a:pt x="6" y="1"/>
                      <a:pt x="5" y="1"/>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64" name="Freeform 126">
                <a:extLst>
                  <a:ext uri="{FF2B5EF4-FFF2-40B4-BE49-F238E27FC236}">
                    <a16:creationId xmlns:a16="http://schemas.microsoft.com/office/drawing/2014/main" id="{E1A1AFF0-22D4-0D0A-F791-9B5FC3002AC1}"/>
                  </a:ext>
                </a:extLst>
              </p:cNvPr>
              <p:cNvSpPr>
                <a:spLocks/>
              </p:cNvSpPr>
              <p:nvPr/>
            </p:nvSpPr>
            <p:spPr bwMode="auto">
              <a:xfrm>
                <a:off x="8114878" y="4233981"/>
                <a:ext cx="6441" cy="2147"/>
              </a:xfrm>
              <a:custGeom>
                <a:avLst/>
                <a:gdLst>
                  <a:gd name="T0" fmla="*/ 27 w 1"/>
                  <a:gd name="T1" fmla="*/ 0 h 1"/>
                  <a:gd name="T2" fmla="*/ 0 w 1"/>
                  <a:gd name="T3" fmla="*/ 0 h 1"/>
                  <a:gd name="T4" fmla="*/ 0 60000 65536"/>
                  <a:gd name="T5" fmla="*/ 0 60000 65536"/>
                </a:gdLst>
                <a:ahLst/>
                <a:cxnLst>
                  <a:cxn ang="T4">
                    <a:pos x="T0" y="T1"/>
                  </a:cxn>
                  <a:cxn ang="T5">
                    <a:pos x="T2" y="T3"/>
                  </a:cxn>
                </a:cxnLst>
                <a:rect l="0" t="0" r="r" b="b"/>
                <a:pathLst>
                  <a:path w="1" h="1">
                    <a:moveTo>
                      <a:pt x="1" y="0"/>
                    </a:moveTo>
                    <a:cubicBezTo>
                      <a:pt x="1" y="0"/>
                      <a:pt x="0" y="0"/>
                      <a:pt x="0"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65" name="Freeform 127">
                <a:extLst>
                  <a:ext uri="{FF2B5EF4-FFF2-40B4-BE49-F238E27FC236}">
                    <a16:creationId xmlns:a16="http://schemas.microsoft.com/office/drawing/2014/main" id="{42D32B1B-F63B-69AC-ED5D-7A8D4C9449BB}"/>
                  </a:ext>
                </a:extLst>
              </p:cNvPr>
              <p:cNvSpPr>
                <a:spLocks/>
              </p:cNvSpPr>
              <p:nvPr/>
            </p:nvSpPr>
            <p:spPr bwMode="auto">
              <a:xfrm>
                <a:off x="7702660" y="4034313"/>
                <a:ext cx="25764" cy="27911"/>
              </a:xfrm>
              <a:custGeom>
                <a:avLst/>
                <a:gdLst>
                  <a:gd name="T0" fmla="*/ 58 w 5"/>
                  <a:gd name="T1" fmla="*/ 0 h 5"/>
                  <a:gd name="T2" fmla="*/ 12 w 5"/>
                  <a:gd name="T3" fmla="*/ 68 h 5"/>
                  <a:gd name="T4" fmla="*/ 70 w 5"/>
                  <a:gd name="T5" fmla="*/ 34 h 5"/>
                  <a:gd name="T6" fmla="*/ 0 60000 65536"/>
                  <a:gd name="T7" fmla="*/ 0 60000 65536"/>
                  <a:gd name="T8" fmla="*/ 0 60000 65536"/>
                </a:gdLst>
                <a:ahLst/>
                <a:cxnLst>
                  <a:cxn ang="T6">
                    <a:pos x="T0" y="T1"/>
                  </a:cxn>
                  <a:cxn ang="T7">
                    <a:pos x="T2" y="T3"/>
                  </a:cxn>
                  <a:cxn ang="T8">
                    <a:pos x="T4" y="T5"/>
                  </a:cxn>
                </a:cxnLst>
                <a:rect l="0" t="0" r="r" b="b"/>
                <a:pathLst>
                  <a:path w="5" h="5">
                    <a:moveTo>
                      <a:pt x="4" y="0"/>
                    </a:moveTo>
                    <a:cubicBezTo>
                      <a:pt x="2" y="2"/>
                      <a:pt x="0" y="2"/>
                      <a:pt x="1" y="4"/>
                    </a:cubicBezTo>
                    <a:cubicBezTo>
                      <a:pt x="4" y="5"/>
                      <a:pt x="4" y="3"/>
                      <a:pt x="5" y="2"/>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66" name="Freeform 128">
                <a:extLst>
                  <a:ext uri="{FF2B5EF4-FFF2-40B4-BE49-F238E27FC236}">
                    <a16:creationId xmlns:a16="http://schemas.microsoft.com/office/drawing/2014/main" id="{0BC349AD-21AD-0A09-108D-8D4913CAE4A2}"/>
                  </a:ext>
                </a:extLst>
              </p:cNvPr>
              <p:cNvSpPr>
                <a:spLocks/>
              </p:cNvSpPr>
              <p:nvPr/>
            </p:nvSpPr>
            <p:spPr bwMode="auto">
              <a:xfrm>
                <a:off x="7223887" y="3948434"/>
                <a:ext cx="60115" cy="51527"/>
              </a:xfrm>
              <a:custGeom>
                <a:avLst/>
                <a:gdLst>
                  <a:gd name="T0" fmla="*/ 33 w 11"/>
                  <a:gd name="T1" fmla="*/ 35 h 9"/>
                  <a:gd name="T2" fmla="*/ 0 w 11"/>
                  <a:gd name="T3" fmla="*/ 35 h 9"/>
                  <a:gd name="T4" fmla="*/ 150 w 11"/>
                  <a:gd name="T5" fmla="*/ 35 h 9"/>
                  <a:gd name="T6" fmla="*/ 97 w 11"/>
                  <a:gd name="T7" fmla="*/ 0 h 9"/>
                  <a:gd name="T8" fmla="*/ 181 w 11"/>
                  <a:gd name="T9" fmla="*/ 2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9">
                    <a:moveTo>
                      <a:pt x="2" y="2"/>
                    </a:moveTo>
                    <a:cubicBezTo>
                      <a:pt x="2" y="2"/>
                      <a:pt x="1" y="2"/>
                      <a:pt x="0" y="2"/>
                    </a:cubicBezTo>
                    <a:cubicBezTo>
                      <a:pt x="0" y="9"/>
                      <a:pt x="7" y="7"/>
                      <a:pt x="9" y="2"/>
                    </a:cubicBezTo>
                    <a:cubicBezTo>
                      <a:pt x="8" y="2"/>
                      <a:pt x="8" y="0"/>
                      <a:pt x="6" y="0"/>
                    </a:cubicBezTo>
                    <a:cubicBezTo>
                      <a:pt x="8" y="1"/>
                      <a:pt x="10" y="0"/>
                      <a:pt x="11" y="1"/>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67" name="Freeform 129">
                <a:extLst>
                  <a:ext uri="{FF2B5EF4-FFF2-40B4-BE49-F238E27FC236}">
                    <a16:creationId xmlns:a16="http://schemas.microsoft.com/office/drawing/2014/main" id="{5D77182C-986A-C534-4E2A-05692E3683BF}"/>
                  </a:ext>
                </a:extLst>
              </p:cNvPr>
              <p:cNvSpPr>
                <a:spLocks noEditPoints="1"/>
              </p:cNvSpPr>
              <p:nvPr/>
            </p:nvSpPr>
            <p:spPr bwMode="auto">
              <a:xfrm>
                <a:off x="7277561" y="4309125"/>
                <a:ext cx="221138" cy="182492"/>
              </a:xfrm>
              <a:custGeom>
                <a:avLst/>
                <a:gdLst>
                  <a:gd name="T0" fmla="*/ 651 w 41"/>
                  <a:gd name="T1" fmla="*/ 247 h 32"/>
                  <a:gd name="T2" fmla="*/ 651 w 41"/>
                  <a:gd name="T3" fmla="*/ 260 h 32"/>
                  <a:gd name="T4" fmla="*/ 651 w 41"/>
                  <a:gd name="T5" fmla="*/ 247 h 32"/>
                  <a:gd name="T6" fmla="*/ 651 w 41"/>
                  <a:gd name="T7" fmla="*/ 247 h 32"/>
                  <a:gd name="T8" fmla="*/ 651 w 41"/>
                  <a:gd name="T9" fmla="*/ 226 h 32"/>
                  <a:gd name="T10" fmla="*/ 651 w 41"/>
                  <a:gd name="T11" fmla="*/ 247 h 32"/>
                  <a:gd name="T12" fmla="*/ 651 w 41"/>
                  <a:gd name="T13" fmla="*/ 247 h 32"/>
                  <a:gd name="T14" fmla="*/ 651 w 41"/>
                  <a:gd name="T15" fmla="*/ 226 h 32"/>
                  <a:gd name="T16" fmla="*/ 631 w 41"/>
                  <a:gd name="T17" fmla="*/ 303 h 32"/>
                  <a:gd name="T18" fmla="*/ 651 w 41"/>
                  <a:gd name="T19" fmla="*/ 260 h 32"/>
                  <a:gd name="T20" fmla="*/ 631 w 41"/>
                  <a:gd name="T21" fmla="*/ 303 h 32"/>
                  <a:gd name="T22" fmla="*/ 525 w 41"/>
                  <a:gd name="T23" fmla="*/ 149 h 32"/>
                  <a:gd name="T24" fmla="*/ 555 w 41"/>
                  <a:gd name="T25" fmla="*/ 170 h 32"/>
                  <a:gd name="T26" fmla="*/ 555 w 41"/>
                  <a:gd name="T27" fmla="*/ 149 h 32"/>
                  <a:gd name="T28" fmla="*/ 492 w 41"/>
                  <a:gd name="T29" fmla="*/ 93 h 32"/>
                  <a:gd name="T30" fmla="*/ 588 w 41"/>
                  <a:gd name="T31" fmla="*/ 319 h 32"/>
                  <a:gd name="T32" fmla="*/ 588 w 41"/>
                  <a:gd name="T33" fmla="*/ 319 h 32"/>
                  <a:gd name="T34" fmla="*/ 555 w 41"/>
                  <a:gd name="T35" fmla="*/ 452 h 32"/>
                  <a:gd name="T36" fmla="*/ 525 w 41"/>
                  <a:gd name="T37" fmla="*/ 486 h 32"/>
                  <a:gd name="T38" fmla="*/ 409 w 41"/>
                  <a:gd name="T39" fmla="*/ 507 h 32"/>
                  <a:gd name="T40" fmla="*/ 505 w 41"/>
                  <a:gd name="T41" fmla="*/ 282 h 32"/>
                  <a:gd name="T42" fmla="*/ 505 w 41"/>
                  <a:gd name="T43" fmla="*/ 226 h 32"/>
                  <a:gd name="T44" fmla="*/ 239 w 41"/>
                  <a:gd name="T45" fmla="*/ 35 h 32"/>
                  <a:gd name="T46" fmla="*/ 33 w 41"/>
                  <a:gd name="T47" fmla="*/ 247 h 32"/>
                  <a:gd name="T48" fmla="*/ 50 w 41"/>
                  <a:gd name="T49" fmla="*/ 507 h 32"/>
                  <a:gd name="T50" fmla="*/ 146 w 41"/>
                  <a:gd name="T51" fmla="*/ 600 h 32"/>
                  <a:gd name="T52" fmla="*/ 555 w 41"/>
                  <a:gd name="T53" fmla="*/ 600 h 32"/>
                  <a:gd name="T54" fmla="*/ 651 w 41"/>
                  <a:gd name="T55" fmla="*/ 465 h 32"/>
                  <a:gd name="T56" fmla="*/ 651 w 41"/>
                  <a:gd name="T57" fmla="*/ 396 h 32"/>
                  <a:gd name="T58" fmla="*/ 631 w 41"/>
                  <a:gd name="T59" fmla="*/ 303 h 32"/>
                  <a:gd name="T60" fmla="*/ 251 w 41"/>
                  <a:gd name="T61" fmla="*/ 133 h 32"/>
                  <a:gd name="T62" fmla="*/ 271 w 41"/>
                  <a:gd name="T63" fmla="*/ 114 h 32"/>
                  <a:gd name="T64" fmla="*/ 239 w 41"/>
                  <a:gd name="T65" fmla="*/ 133 h 32"/>
                  <a:gd name="T66" fmla="*/ 251 w 41"/>
                  <a:gd name="T67" fmla="*/ 133 h 32"/>
                  <a:gd name="T68" fmla="*/ 284 w 41"/>
                  <a:gd name="T69" fmla="*/ 430 h 32"/>
                  <a:gd name="T70" fmla="*/ 239 w 41"/>
                  <a:gd name="T71" fmla="*/ 353 h 32"/>
                  <a:gd name="T72" fmla="*/ 239 w 41"/>
                  <a:gd name="T73" fmla="*/ 353 h 32"/>
                  <a:gd name="T74" fmla="*/ 251 w 41"/>
                  <a:gd name="T75" fmla="*/ 282 h 32"/>
                  <a:gd name="T76" fmla="*/ 379 w 41"/>
                  <a:gd name="T77" fmla="*/ 191 h 32"/>
                  <a:gd name="T78" fmla="*/ 397 w 41"/>
                  <a:gd name="T79" fmla="*/ 205 h 32"/>
                  <a:gd name="T80" fmla="*/ 430 w 41"/>
                  <a:gd name="T81" fmla="*/ 353 h 32"/>
                  <a:gd name="T82" fmla="*/ 409 w 41"/>
                  <a:gd name="T83" fmla="*/ 452 h 32"/>
                  <a:gd name="T84" fmla="*/ 397 w 41"/>
                  <a:gd name="T85" fmla="*/ 486 h 32"/>
                  <a:gd name="T86" fmla="*/ 284 w 41"/>
                  <a:gd name="T87" fmla="*/ 430 h 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 h="32">
                    <a:moveTo>
                      <a:pt x="41" y="13"/>
                    </a:moveTo>
                    <a:cubicBezTo>
                      <a:pt x="41" y="14"/>
                      <a:pt x="41" y="14"/>
                      <a:pt x="41" y="14"/>
                    </a:cubicBezTo>
                    <a:cubicBezTo>
                      <a:pt x="41" y="14"/>
                      <a:pt x="41" y="14"/>
                      <a:pt x="41" y="13"/>
                    </a:cubicBezTo>
                    <a:cubicBezTo>
                      <a:pt x="41" y="13"/>
                      <a:pt x="41" y="13"/>
                      <a:pt x="41" y="13"/>
                    </a:cubicBezTo>
                    <a:close/>
                    <a:moveTo>
                      <a:pt x="41" y="12"/>
                    </a:moveTo>
                    <a:cubicBezTo>
                      <a:pt x="41" y="13"/>
                      <a:pt x="41" y="13"/>
                      <a:pt x="41" y="13"/>
                    </a:cubicBezTo>
                    <a:cubicBezTo>
                      <a:pt x="41" y="13"/>
                      <a:pt x="41" y="13"/>
                      <a:pt x="41" y="13"/>
                    </a:cubicBezTo>
                    <a:cubicBezTo>
                      <a:pt x="41" y="13"/>
                      <a:pt x="41" y="13"/>
                      <a:pt x="41" y="12"/>
                    </a:cubicBezTo>
                    <a:close/>
                    <a:moveTo>
                      <a:pt x="40" y="16"/>
                    </a:moveTo>
                    <a:cubicBezTo>
                      <a:pt x="40" y="15"/>
                      <a:pt x="41" y="15"/>
                      <a:pt x="41" y="14"/>
                    </a:cubicBezTo>
                    <a:cubicBezTo>
                      <a:pt x="41" y="15"/>
                      <a:pt x="40" y="15"/>
                      <a:pt x="40" y="16"/>
                    </a:cubicBezTo>
                    <a:cubicBezTo>
                      <a:pt x="39" y="12"/>
                      <a:pt x="37" y="9"/>
                      <a:pt x="33" y="8"/>
                    </a:cubicBezTo>
                    <a:cubicBezTo>
                      <a:pt x="35" y="9"/>
                      <a:pt x="35" y="9"/>
                      <a:pt x="35" y="9"/>
                    </a:cubicBezTo>
                    <a:cubicBezTo>
                      <a:pt x="35" y="8"/>
                      <a:pt x="35" y="8"/>
                      <a:pt x="35" y="8"/>
                    </a:cubicBezTo>
                    <a:cubicBezTo>
                      <a:pt x="31" y="5"/>
                      <a:pt x="31" y="5"/>
                      <a:pt x="31" y="5"/>
                    </a:cubicBezTo>
                    <a:cubicBezTo>
                      <a:pt x="34" y="8"/>
                      <a:pt x="37" y="12"/>
                      <a:pt x="37" y="17"/>
                    </a:cubicBezTo>
                    <a:cubicBezTo>
                      <a:pt x="37" y="17"/>
                      <a:pt x="37" y="17"/>
                      <a:pt x="37" y="17"/>
                    </a:cubicBezTo>
                    <a:cubicBezTo>
                      <a:pt x="37" y="19"/>
                      <a:pt x="36" y="22"/>
                      <a:pt x="35" y="24"/>
                    </a:cubicBezTo>
                    <a:cubicBezTo>
                      <a:pt x="34" y="25"/>
                      <a:pt x="34" y="25"/>
                      <a:pt x="33" y="26"/>
                    </a:cubicBezTo>
                    <a:cubicBezTo>
                      <a:pt x="31" y="27"/>
                      <a:pt x="28" y="27"/>
                      <a:pt x="26" y="27"/>
                    </a:cubicBezTo>
                    <a:cubicBezTo>
                      <a:pt x="30" y="24"/>
                      <a:pt x="32" y="20"/>
                      <a:pt x="32" y="15"/>
                    </a:cubicBezTo>
                    <a:cubicBezTo>
                      <a:pt x="32" y="14"/>
                      <a:pt x="32" y="13"/>
                      <a:pt x="32" y="12"/>
                    </a:cubicBezTo>
                    <a:cubicBezTo>
                      <a:pt x="30" y="4"/>
                      <a:pt x="22" y="0"/>
                      <a:pt x="15" y="2"/>
                    </a:cubicBezTo>
                    <a:cubicBezTo>
                      <a:pt x="12" y="3"/>
                      <a:pt x="5" y="5"/>
                      <a:pt x="2" y="13"/>
                    </a:cubicBezTo>
                    <a:cubicBezTo>
                      <a:pt x="0" y="18"/>
                      <a:pt x="0" y="23"/>
                      <a:pt x="3" y="27"/>
                    </a:cubicBezTo>
                    <a:cubicBezTo>
                      <a:pt x="5" y="29"/>
                      <a:pt x="7" y="31"/>
                      <a:pt x="9" y="32"/>
                    </a:cubicBezTo>
                    <a:cubicBezTo>
                      <a:pt x="35" y="32"/>
                      <a:pt x="35" y="32"/>
                      <a:pt x="35" y="32"/>
                    </a:cubicBezTo>
                    <a:cubicBezTo>
                      <a:pt x="38" y="30"/>
                      <a:pt x="39" y="28"/>
                      <a:pt x="41" y="25"/>
                    </a:cubicBezTo>
                    <a:cubicBezTo>
                      <a:pt x="41" y="24"/>
                      <a:pt x="41" y="22"/>
                      <a:pt x="41" y="21"/>
                    </a:cubicBezTo>
                    <a:cubicBezTo>
                      <a:pt x="41" y="19"/>
                      <a:pt x="41" y="17"/>
                      <a:pt x="40" y="16"/>
                    </a:cubicBezTo>
                    <a:close/>
                    <a:moveTo>
                      <a:pt x="16" y="7"/>
                    </a:moveTo>
                    <a:cubicBezTo>
                      <a:pt x="16" y="6"/>
                      <a:pt x="17" y="6"/>
                      <a:pt x="17" y="6"/>
                    </a:cubicBezTo>
                    <a:cubicBezTo>
                      <a:pt x="16" y="6"/>
                      <a:pt x="16" y="7"/>
                      <a:pt x="15" y="7"/>
                    </a:cubicBezTo>
                    <a:cubicBezTo>
                      <a:pt x="16" y="7"/>
                      <a:pt x="16" y="7"/>
                      <a:pt x="16" y="7"/>
                    </a:cubicBezTo>
                    <a:close/>
                    <a:moveTo>
                      <a:pt x="18" y="23"/>
                    </a:moveTo>
                    <a:cubicBezTo>
                      <a:pt x="17" y="22"/>
                      <a:pt x="16" y="20"/>
                      <a:pt x="15" y="19"/>
                    </a:cubicBezTo>
                    <a:cubicBezTo>
                      <a:pt x="15" y="19"/>
                      <a:pt x="15" y="19"/>
                      <a:pt x="15" y="19"/>
                    </a:cubicBezTo>
                    <a:cubicBezTo>
                      <a:pt x="15" y="17"/>
                      <a:pt x="15" y="16"/>
                      <a:pt x="16" y="15"/>
                    </a:cubicBezTo>
                    <a:cubicBezTo>
                      <a:pt x="17" y="11"/>
                      <a:pt x="22" y="9"/>
                      <a:pt x="24" y="10"/>
                    </a:cubicBezTo>
                    <a:cubicBezTo>
                      <a:pt x="24" y="10"/>
                      <a:pt x="24" y="10"/>
                      <a:pt x="25" y="11"/>
                    </a:cubicBezTo>
                    <a:cubicBezTo>
                      <a:pt x="27" y="13"/>
                      <a:pt x="27" y="16"/>
                      <a:pt x="27" y="19"/>
                    </a:cubicBezTo>
                    <a:cubicBezTo>
                      <a:pt x="27" y="21"/>
                      <a:pt x="27" y="22"/>
                      <a:pt x="26" y="24"/>
                    </a:cubicBezTo>
                    <a:cubicBezTo>
                      <a:pt x="26" y="25"/>
                      <a:pt x="25" y="26"/>
                      <a:pt x="25" y="26"/>
                    </a:cubicBezTo>
                    <a:cubicBezTo>
                      <a:pt x="22" y="26"/>
                      <a:pt x="20" y="25"/>
                      <a:pt x="18" y="23"/>
                    </a:cubicBezTo>
                    <a:close/>
                  </a:path>
                </a:pathLst>
              </a:custGeom>
              <a:solidFill>
                <a:srgbClr val="C1A3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168" name="Freeform 130">
                <a:extLst>
                  <a:ext uri="{FF2B5EF4-FFF2-40B4-BE49-F238E27FC236}">
                    <a16:creationId xmlns:a16="http://schemas.microsoft.com/office/drawing/2014/main" id="{B15A0C32-0341-9B4C-C1B1-317D69C1D80B}"/>
                  </a:ext>
                </a:extLst>
              </p:cNvPr>
              <p:cNvSpPr>
                <a:spLocks/>
              </p:cNvSpPr>
              <p:nvPr/>
            </p:nvSpPr>
            <p:spPr bwMode="auto">
              <a:xfrm>
                <a:off x="7423555" y="4347770"/>
                <a:ext cx="161023" cy="143847"/>
              </a:xfrm>
              <a:custGeom>
                <a:avLst/>
                <a:gdLst>
                  <a:gd name="T0" fmla="*/ 250 w 30"/>
                  <a:gd name="T1" fmla="*/ 0 h 25"/>
                  <a:gd name="T2" fmla="*/ 220 w 30"/>
                  <a:gd name="T3" fmla="*/ 0 h 25"/>
                  <a:gd name="T4" fmla="*/ 0 w 30"/>
                  <a:gd name="T5" fmla="*/ 273 h 25"/>
                  <a:gd name="T6" fmla="*/ 113 w 30"/>
                  <a:gd name="T7" fmla="*/ 482 h 25"/>
                  <a:gd name="T8" fmla="*/ 363 w 30"/>
                  <a:gd name="T9" fmla="*/ 482 h 25"/>
                  <a:gd name="T10" fmla="*/ 470 w 30"/>
                  <a:gd name="T11" fmla="*/ 273 h 25"/>
                  <a:gd name="T12" fmla="*/ 250 w 3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5">
                    <a:moveTo>
                      <a:pt x="16" y="0"/>
                    </a:moveTo>
                    <a:cubicBezTo>
                      <a:pt x="14" y="0"/>
                      <a:pt x="14" y="0"/>
                      <a:pt x="14" y="0"/>
                    </a:cubicBezTo>
                    <a:cubicBezTo>
                      <a:pt x="6" y="0"/>
                      <a:pt x="0" y="6"/>
                      <a:pt x="0" y="14"/>
                    </a:cubicBezTo>
                    <a:cubicBezTo>
                      <a:pt x="0" y="18"/>
                      <a:pt x="3" y="23"/>
                      <a:pt x="7" y="25"/>
                    </a:cubicBezTo>
                    <a:cubicBezTo>
                      <a:pt x="23" y="25"/>
                      <a:pt x="23" y="25"/>
                      <a:pt x="23" y="25"/>
                    </a:cubicBezTo>
                    <a:cubicBezTo>
                      <a:pt x="27" y="23"/>
                      <a:pt x="30" y="18"/>
                      <a:pt x="30" y="14"/>
                    </a:cubicBezTo>
                    <a:cubicBezTo>
                      <a:pt x="30" y="6"/>
                      <a:pt x="24" y="0"/>
                      <a:pt x="16" y="0"/>
                    </a:cubicBezTo>
                    <a:close/>
                  </a:path>
                </a:pathLst>
              </a:custGeom>
              <a:solidFill>
                <a:srgbClr val="C1A3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169" name="Freeform 131">
                <a:extLst>
                  <a:ext uri="{FF2B5EF4-FFF2-40B4-BE49-F238E27FC236}">
                    <a16:creationId xmlns:a16="http://schemas.microsoft.com/office/drawing/2014/main" id="{969968ED-D019-C093-47BC-7D5FEDE72392}"/>
                  </a:ext>
                </a:extLst>
              </p:cNvPr>
              <p:cNvSpPr>
                <a:spLocks/>
              </p:cNvSpPr>
              <p:nvPr/>
            </p:nvSpPr>
            <p:spPr bwMode="auto">
              <a:xfrm>
                <a:off x="7685485" y="3707974"/>
                <a:ext cx="10735" cy="17176"/>
              </a:xfrm>
              <a:custGeom>
                <a:avLst/>
                <a:gdLst>
                  <a:gd name="T0" fmla="*/ 33 w 2"/>
                  <a:gd name="T1" fmla="*/ 0 h 3"/>
                  <a:gd name="T2" fmla="*/ 20 w 2"/>
                  <a:gd name="T3" fmla="*/ 56 h 3"/>
                  <a:gd name="T4" fmla="*/ 33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2" y="0"/>
                    </a:moveTo>
                    <a:cubicBezTo>
                      <a:pt x="2" y="1"/>
                      <a:pt x="1" y="2"/>
                      <a:pt x="1" y="3"/>
                    </a:cubicBezTo>
                    <a:cubicBezTo>
                      <a:pt x="0" y="1"/>
                      <a:pt x="1" y="1"/>
                      <a:pt x="2"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70" name="Freeform 132">
                <a:extLst>
                  <a:ext uri="{FF2B5EF4-FFF2-40B4-BE49-F238E27FC236}">
                    <a16:creationId xmlns:a16="http://schemas.microsoft.com/office/drawing/2014/main" id="{677368EB-2C51-A737-9A29-B69B69D88B6C}"/>
                  </a:ext>
                </a:extLst>
              </p:cNvPr>
              <p:cNvSpPr>
                <a:spLocks/>
              </p:cNvSpPr>
              <p:nvPr/>
            </p:nvSpPr>
            <p:spPr bwMode="auto">
              <a:xfrm>
                <a:off x="6972691" y="3570568"/>
                <a:ext cx="90173" cy="107348"/>
              </a:xfrm>
              <a:custGeom>
                <a:avLst/>
                <a:gdLst>
                  <a:gd name="T0" fmla="*/ 62 w 17"/>
                  <a:gd name="T1" fmla="*/ 124 h 19"/>
                  <a:gd name="T2" fmla="*/ 0 w 17"/>
                  <a:gd name="T3" fmla="*/ 200 h 19"/>
                  <a:gd name="T4" fmla="*/ 166 w 17"/>
                  <a:gd name="T5" fmla="*/ 0 h 19"/>
                  <a:gd name="T6" fmla="*/ 104 w 17"/>
                  <a:gd name="T7" fmla="*/ 76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9">
                    <a:moveTo>
                      <a:pt x="4" y="7"/>
                    </a:moveTo>
                    <a:cubicBezTo>
                      <a:pt x="2" y="8"/>
                      <a:pt x="1" y="10"/>
                      <a:pt x="0" y="11"/>
                    </a:cubicBezTo>
                    <a:cubicBezTo>
                      <a:pt x="5" y="19"/>
                      <a:pt x="17" y="8"/>
                      <a:pt x="11" y="0"/>
                    </a:cubicBezTo>
                    <a:cubicBezTo>
                      <a:pt x="8" y="0"/>
                      <a:pt x="8" y="2"/>
                      <a:pt x="7" y="4"/>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71" name="Freeform 133">
                <a:extLst>
                  <a:ext uri="{FF2B5EF4-FFF2-40B4-BE49-F238E27FC236}">
                    <a16:creationId xmlns:a16="http://schemas.microsoft.com/office/drawing/2014/main" id="{1E00E391-F9D6-0023-DA74-753C59168C09}"/>
                  </a:ext>
                </a:extLst>
              </p:cNvPr>
              <p:cNvSpPr>
                <a:spLocks/>
              </p:cNvSpPr>
              <p:nvPr/>
            </p:nvSpPr>
            <p:spPr bwMode="auto">
              <a:xfrm>
                <a:off x="7084334" y="3656447"/>
                <a:ext cx="10735" cy="10735"/>
              </a:xfrm>
              <a:custGeom>
                <a:avLst/>
                <a:gdLst>
                  <a:gd name="T0" fmla="*/ 0 w 2"/>
                  <a:gd name="T1" fmla="*/ 0 h 2"/>
                  <a:gd name="T2" fmla="*/ 33 w 2"/>
                  <a:gd name="T3" fmla="*/ 33 h 2"/>
                  <a:gd name="T4" fmla="*/ 0 60000 65536"/>
                  <a:gd name="T5" fmla="*/ 0 60000 65536"/>
                </a:gdLst>
                <a:ahLst/>
                <a:cxnLst>
                  <a:cxn ang="T4">
                    <a:pos x="T0" y="T1"/>
                  </a:cxn>
                  <a:cxn ang="T5">
                    <a:pos x="T2" y="T3"/>
                  </a:cxn>
                </a:cxnLst>
                <a:rect l="0" t="0" r="r" b="b"/>
                <a:pathLst>
                  <a:path w="2" h="2">
                    <a:moveTo>
                      <a:pt x="0" y="0"/>
                    </a:moveTo>
                    <a:cubicBezTo>
                      <a:pt x="0" y="1"/>
                      <a:pt x="1" y="2"/>
                      <a:pt x="2" y="2"/>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72" name="Freeform 134">
                <a:extLst>
                  <a:ext uri="{FF2B5EF4-FFF2-40B4-BE49-F238E27FC236}">
                    <a16:creationId xmlns:a16="http://schemas.microsoft.com/office/drawing/2014/main" id="{EFB31310-239F-B5A5-F0A1-4E8803385764}"/>
                  </a:ext>
                </a:extLst>
              </p:cNvPr>
              <p:cNvSpPr>
                <a:spLocks/>
              </p:cNvSpPr>
              <p:nvPr/>
            </p:nvSpPr>
            <p:spPr bwMode="auto">
              <a:xfrm>
                <a:off x="6468154" y="3592038"/>
                <a:ext cx="42939" cy="47233"/>
              </a:xfrm>
              <a:custGeom>
                <a:avLst/>
                <a:gdLst>
                  <a:gd name="T0" fmla="*/ 125 w 8"/>
                  <a:gd name="T1" fmla="*/ 61 h 8"/>
                  <a:gd name="T2" fmla="*/ 0 w 8"/>
                  <a:gd name="T3" fmla="*/ 83 h 8"/>
                  <a:gd name="T4" fmla="*/ 113 w 8"/>
                  <a:gd name="T5" fmla="*/ 107 h 8"/>
                  <a:gd name="T6" fmla="*/ 33 w 8"/>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8" y="3"/>
                    </a:moveTo>
                    <a:cubicBezTo>
                      <a:pt x="5" y="1"/>
                      <a:pt x="2" y="2"/>
                      <a:pt x="0" y="4"/>
                    </a:cubicBezTo>
                    <a:cubicBezTo>
                      <a:pt x="2" y="8"/>
                      <a:pt x="5" y="8"/>
                      <a:pt x="7" y="5"/>
                    </a:cubicBezTo>
                    <a:cubicBezTo>
                      <a:pt x="7" y="2"/>
                      <a:pt x="5" y="0"/>
                      <a:pt x="2"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73" name="Freeform 135">
                <a:extLst>
                  <a:ext uri="{FF2B5EF4-FFF2-40B4-BE49-F238E27FC236}">
                    <a16:creationId xmlns:a16="http://schemas.microsoft.com/office/drawing/2014/main" id="{0C74BBA3-EDCB-6FD2-34ED-5F58DC56A97E}"/>
                  </a:ext>
                </a:extLst>
              </p:cNvPr>
              <p:cNvSpPr>
                <a:spLocks/>
              </p:cNvSpPr>
              <p:nvPr/>
            </p:nvSpPr>
            <p:spPr bwMode="auto">
              <a:xfrm>
                <a:off x="6558326" y="3667181"/>
                <a:ext cx="17176" cy="23617"/>
              </a:xfrm>
              <a:custGeom>
                <a:avLst/>
                <a:gdLst>
                  <a:gd name="T0" fmla="*/ 0 w 3"/>
                  <a:gd name="T1" fmla="*/ 0 h 4"/>
                  <a:gd name="T2" fmla="*/ 56 w 3"/>
                  <a:gd name="T3" fmla="*/ 83 h 4"/>
                  <a:gd name="T4" fmla="*/ 0 60000 65536"/>
                  <a:gd name="T5" fmla="*/ 0 60000 65536"/>
                </a:gdLst>
                <a:ahLst/>
                <a:cxnLst>
                  <a:cxn ang="T4">
                    <a:pos x="T0" y="T1"/>
                  </a:cxn>
                  <a:cxn ang="T5">
                    <a:pos x="T2" y="T3"/>
                  </a:cxn>
                </a:cxnLst>
                <a:rect l="0" t="0" r="r" b="b"/>
                <a:pathLst>
                  <a:path w="3" h="4">
                    <a:moveTo>
                      <a:pt x="0" y="0"/>
                    </a:moveTo>
                    <a:cubicBezTo>
                      <a:pt x="1" y="1"/>
                      <a:pt x="2" y="2"/>
                      <a:pt x="3" y="4"/>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74" name="Freeform 136">
                <a:extLst>
                  <a:ext uri="{FF2B5EF4-FFF2-40B4-BE49-F238E27FC236}">
                    <a16:creationId xmlns:a16="http://schemas.microsoft.com/office/drawing/2014/main" id="{91ED543C-B0CE-65A6-B6A6-1D197F97F88F}"/>
                  </a:ext>
                </a:extLst>
              </p:cNvPr>
              <p:cNvSpPr>
                <a:spLocks/>
              </p:cNvSpPr>
              <p:nvPr/>
            </p:nvSpPr>
            <p:spPr bwMode="auto">
              <a:xfrm>
                <a:off x="5892766" y="3587744"/>
                <a:ext cx="60115" cy="96614"/>
              </a:xfrm>
              <a:custGeom>
                <a:avLst/>
                <a:gdLst>
                  <a:gd name="T0" fmla="*/ 33 w 11"/>
                  <a:gd name="T1" fmla="*/ 169 h 17"/>
                  <a:gd name="T2" fmla="*/ 0 w 11"/>
                  <a:gd name="T3" fmla="*/ 183 h 17"/>
                  <a:gd name="T4" fmla="*/ 33 w 11"/>
                  <a:gd name="T5" fmla="*/ 0 h 17"/>
                  <a:gd name="T6" fmla="*/ 20 w 11"/>
                  <a:gd name="T7" fmla="*/ 5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7">
                    <a:moveTo>
                      <a:pt x="2" y="9"/>
                    </a:moveTo>
                    <a:cubicBezTo>
                      <a:pt x="3" y="9"/>
                      <a:pt x="1" y="7"/>
                      <a:pt x="0" y="10"/>
                    </a:cubicBezTo>
                    <a:cubicBezTo>
                      <a:pt x="7" y="17"/>
                      <a:pt x="11" y="1"/>
                      <a:pt x="2" y="0"/>
                    </a:cubicBezTo>
                    <a:cubicBezTo>
                      <a:pt x="1" y="1"/>
                      <a:pt x="1" y="2"/>
                      <a:pt x="1" y="3"/>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75" name="Freeform 137">
                <a:extLst>
                  <a:ext uri="{FF2B5EF4-FFF2-40B4-BE49-F238E27FC236}">
                    <a16:creationId xmlns:a16="http://schemas.microsoft.com/office/drawing/2014/main" id="{8936CC64-83C3-C6C2-11CD-1F087AA6885E}"/>
                  </a:ext>
                </a:extLst>
              </p:cNvPr>
              <p:cNvSpPr>
                <a:spLocks/>
              </p:cNvSpPr>
              <p:nvPr/>
            </p:nvSpPr>
            <p:spPr bwMode="auto">
              <a:xfrm>
                <a:off x="6043054" y="3677916"/>
                <a:ext cx="17176" cy="17176"/>
              </a:xfrm>
              <a:custGeom>
                <a:avLst/>
                <a:gdLst>
                  <a:gd name="T0" fmla="*/ 0 w 3"/>
                  <a:gd name="T1" fmla="*/ 56 h 3"/>
                  <a:gd name="T2" fmla="*/ 56 w 3"/>
                  <a:gd name="T3" fmla="*/ 21 h 3"/>
                  <a:gd name="T4" fmla="*/ 0 60000 65536"/>
                  <a:gd name="T5" fmla="*/ 0 60000 65536"/>
                </a:gdLst>
                <a:ahLst/>
                <a:cxnLst>
                  <a:cxn ang="T4">
                    <a:pos x="T0" y="T1"/>
                  </a:cxn>
                  <a:cxn ang="T5">
                    <a:pos x="T2" y="T3"/>
                  </a:cxn>
                </a:cxnLst>
                <a:rect l="0" t="0" r="r" b="b"/>
                <a:pathLst>
                  <a:path w="3" h="3">
                    <a:moveTo>
                      <a:pt x="0" y="3"/>
                    </a:moveTo>
                    <a:cubicBezTo>
                      <a:pt x="1" y="1"/>
                      <a:pt x="2" y="0"/>
                      <a:pt x="3" y="1"/>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76" name="Freeform 138">
                <a:extLst>
                  <a:ext uri="{FF2B5EF4-FFF2-40B4-BE49-F238E27FC236}">
                    <a16:creationId xmlns:a16="http://schemas.microsoft.com/office/drawing/2014/main" id="{9BBA2779-0293-E4E8-9A57-165EB2D2E411}"/>
                  </a:ext>
                </a:extLst>
              </p:cNvPr>
              <p:cNvSpPr>
                <a:spLocks/>
              </p:cNvSpPr>
              <p:nvPr/>
            </p:nvSpPr>
            <p:spPr bwMode="auto">
              <a:xfrm>
                <a:off x="6146109" y="3987080"/>
                <a:ext cx="139553" cy="51527"/>
              </a:xfrm>
              <a:custGeom>
                <a:avLst/>
                <a:gdLst>
                  <a:gd name="T0" fmla="*/ 188 w 26"/>
                  <a:gd name="T1" fmla="*/ 21 h 9"/>
                  <a:gd name="T2" fmla="*/ 238 w 26"/>
                  <a:gd name="T3" fmla="*/ 0 h 9"/>
                  <a:gd name="T4" fmla="*/ 0 60000 65536"/>
                  <a:gd name="T5" fmla="*/ 0 60000 65536"/>
                </a:gdLst>
                <a:ahLst/>
                <a:cxnLst>
                  <a:cxn ang="T4">
                    <a:pos x="T0" y="T1"/>
                  </a:cxn>
                  <a:cxn ang="T5">
                    <a:pos x="T2" y="T3"/>
                  </a:cxn>
                </a:cxnLst>
                <a:rect l="0" t="0" r="r" b="b"/>
                <a:pathLst>
                  <a:path w="26" h="9">
                    <a:moveTo>
                      <a:pt x="12" y="1"/>
                    </a:moveTo>
                    <a:cubicBezTo>
                      <a:pt x="0" y="9"/>
                      <a:pt x="26" y="6"/>
                      <a:pt x="15"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77" name="Freeform 139">
                <a:extLst>
                  <a:ext uri="{FF2B5EF4-FFF2-40B4-BE49-F238E27FC236}">
                    <a16:creationId xmlns:a16="http://schemas.microsoft.com/office/drawing/2014/main" id="{C258F0DF-6CD2-863B-70CE-6EA86E18911F}"/>
                  </a:ext>
                </a:extLst>
              </p:cNvPr>
              <p:cNvSpPr>
                <a:spLocks/>
              </p:cNvSpPr>
              <p:nvPr/>
            </p:nvSpPr>
            <p:spPr bwMode="auto">
              <a:xfrm>
                <a:off x="6182607" y="4188895"/>
                <a:ext cx="6441" cy="4294"/>
              </a:xfrm>
              <a:custGeom>
                <a:avLst/>
                <a:gdLst>
                  <a:gd name="T0" fmla="*/ 0 w 1"/>
                  <a:gd name="T1" fmla="*/ 8 h 1"/>
                  <a:gd name="T2" fmla="*/ 27 w 1"/>
                  <a:gd name="T3" fmla="*/ 0 h 1"/>
                  <a:gd name="T4" fmla="*/ 0 60000 65536"/>
                  <a:gd name="T5" fmla="*/ 0 60000 65536"/>
                </a:gdLst>
                <a:ahLst/>
                <a:cxnLst>
                  <a:cxn ang="T4">
                    <a:pos x="T0" y="T1"/>
                  </a:cxn>
                  <a:cxn ang="T5">
                    <a:pos x="T2" y="T3"/>
                  </a:cxn>
                </a:cxnLst>
                <a:rect l="0" t="0" r="r" b="b"/>
                <a:pathLst>
                  <a:path w="1" h="1">
                    <a:moveTo>
                      <a:pt x="0" y="1"/>
                    </a:moveTo>
                    <a:cubicBezTo>
                      <a:pt x="1" y="1"/>
                      <a:pt x="1" y="0"/>
                      <a:pt x="1"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78" name="Freeform 140">
                <a:extLst>
                  <a:ext uri="{FF2B5EF4-FFF2-40B4-BE49-F238E27FC236}">
                    <a16:creationId xmlns:a16="http://schemas.microsoft.com/office/drawing/2014/main" id="{8A5B162E-91DC-C7DD-D3B0-652D578598E1}"/>
                  </a:ext>
                </a:extLst>
              </p:cNvPr>
              <p:cNvSpPr>
                <a:spLocks/>
              </p:cNvSpPr>
              <p:nvPr/>
            </p:nvSpPr>
            <p:spPr bwMode="auto">
              <a:xfrm>
                <a:off x="6633470" y="4137367"/>
                <a:ext cx="85879" cy="85879"/>
              </a:xfrm>
              <a:custGeom>
                <a:avLst/>
                <a:gdLst>
                  <a:gd name="T0" fmla="*/ 145 w 16"/>
                  <a:gd name="T1" fmla="*/ 0 h 15"/>
                  <a:gd name="T2" fmla="*/ 250 w 16"/>
                  <a:gd name="T3" fmla="*/ 136 h 15"/>
                  <a:gd name="T4" fmla="*/ 188 w 16"/>
                  <a:gd name="T5" fmla="*/ 77 h 15"/>
                  <a:gd name="T6" fmla="*/ 0 60000 65536"/>
                  <a:gd name="T7" fmla="*/ 0 60000 65536"/>
                  <a:gd name="T8" fmla="*/ 0 60000 65536"/>
                </a:gdLst>
                <a:ahLst/>
                <a:cxnLst>
                  <a:cxn ang="T6">
                    <a:pos x="T0" y="T1"/>
                  </a:cxn>
                  <a:cxn ang="T7">
                    <a:pos x="T2" y="T3"/>
                  </a:cxn>
                  <a:cxn ang="T8">
                    <a:pos x="T4" y="T5"/>
                  </a:cxn>
                </a:cxnLst>
                <a:rect l="0" t="0" r="r" b="b"/>
                <a:pathLst>
                  <a:path w="16" h="15">
                    <a:moveTo>
                      <a:pt x="9" y="0"/>
                    </a:moveTo>
                    <a:cubicBezTo>
                      <a:pt x="0" y="9"/>
                      <a:pt x="12" y="15"/>
                      <a:pt x="16" y="7"/>
                    </a:cubicBezTo>
                    <a:cubicBezTo>
                      <a:pt x="15" y="5"/>
                      <a:pt x="14" y="5"/>
                      <a:pt x="12" y="4"/>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79" name="Freeform 141">
                <a:extLst>
                  <a:ext uri="{FF2B5EF4-FFF2-40B4-BE49-F238E27FC236}">
                    <a16:creationId xmlns:a16="http://schemas.microsoft.com/office/drawing/2014/main" id="{855C9258-6C0A-E2DF-B0B8-F795DFBC80BE}"/>
                  </a:ext>
                </a:extLst>
              </p:cNvPr>
              <p:cNvSpPr>
                <a:spLocks/>
              </p:cNvSpPr>
              <p:nvPr/>
            </p:nvSpPr>
            <p:spPr bwMode="auto">
              <a:xfrm>
                <a:off x="6704320" y="3965610"/>
                <a:ext cx="15029" cy="4294"/>
              </a:xfrm>
              <a:custGeom>
                <a:avLst/>
                <a:gdLst>
                  <a:gd name="T0" fmla="*/ 0 w 3"/>
                  <a:gd name="T1" fmla="*/ 8 h 1"/>
                  <a:gd name="T2" fmla="*/ 37 w 3"/>
                  <a:gd name="T3" fmla="*/ 0 h 1"/>
                  <a:gd name="T4" fmla="*/ 0 60000 65536"/>
                  <a:gd name="T5" fmla="*/ 0 60000 65536"/>
                </a:gdLst>
                <a:ahLst/>
                <a:cxnLst>
                  <a:cxn ang="T4">
                    <a:pos x="T0" y="T1"/>
                  </a:cxn>
                  <a:cxn ang="T5">
                    <a:pos x="T2" y="T3"/>
                  </a:cxn>
                </a:cxnLst>
                <a:rect l="0" t="0" r="r" b="b"/>
                <a:pathLst>
                  <a:path w="3" h="1">
                    <a:moveTo>
                      <a:pt x="0" y="1"/>
                    </a:moveTo>
                    <a:cubicBezTo>
                      <a:pt x="1" y="1"/>
                      <a:pt x="2" y="0"/>
                      <a:pt x="3"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80" name="Freeform 142">
                <a:extLst>
                  <a:ext uri="{FF2B5EF4-FFF2-40B4-BE49-F238E27FC236}">
                    <a16:creationId xmlns:a16="http://schemas.microsoft.com/office/drawing/2014/main" id="{B34AE2C0-C551-F31A-D728-4D423956D228}"/>
                  </a:ext>
                </a:extLst>
              </p:cNvPr>
              <p:cNvSpPr>
                <a:spLocks/>
              </p:cNvSpPr>
              <p:nvPr/>
            </p:nvSpPr>
            <p:spPr bwMode="auto">
              <a:xfrm>
                <a:off x="7041394" y="4216805"/>
                <a:ext cx="21470" cy="6441"/>
              </a:xfrm>
              <a:custGeom>
                <a:avLst/>
                <a:gdLst>
                  <a:gd name="T0" fmla="*/ 0 w 4"/>
                  <a:gd name="T1" fmla="*/ 27 h 1"/>
                  <a:gd name="T2" fmla="*/ 63 w 4"/>
                  <a:gd name="T3" fmla="*/ 27 h 1"/>
                  <a:gd name="T4" fmla="*/ 0 60000 65536"/>
                  <a:gd name="T5" fmla="*/ 0 60000 65536"/>
                </a:gdLst>
                <a:ahLst/>
                <a:cxnLst>
                  <a:cxn ang="T4">
                    <a:pos x="T0" y="T1"/>
                  </a:cxn>
                  <a:cxn ang="T5">
                    <a:pos x="T2" y="T3"/>
                  </a:cxn>
                </a:cxnLst>
                <a:rect l="0" t="0" r="r" b="b"/>
                <a:pathLst>
                  <a:path w="4" h="1">
                    <a:moveTo>
                      <a:pt x="0" y="1"/>
                    </a:moveTo>
                    <a:cubicBezTo>
                      <a:pt x="1" y="0"/>
                      <a:pt x="3" y="0"/>
                      <a:pt x="4" y="1"/>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81" name="Freeform 143">
                <a:extLst>
                  <a:ext uri="{FF2B5EF4-FFF2-40B4-BE49-F238E27FC236}">
                    <a16:creationId xmlns:a16="http://schemas.microsoft.com/office/drawing/2014/main" id="{C7F556D9-EF6B-FCA7-398A-CFBC52F21359}"/>
                  </a:ext>
                </a:extLst>
              </p:cNvPr>
              <p:cNvSpPr>
                <a:spLocks/>
              </p:cNvSpPr>
              <p:nvPr/>
            </p:nvSpPr>
            <p:spPr bwMode="auto">
              <a:xfrm>
                <a:off x="5678070" y="3976345"/>
                <a:ext cx="6441" cy="17176"/>
              </a:xfrm>
              <a:custGeom>
                <a:avLst/>
                <a:gdLst>
                  <a:gd name="T0" fmla="*/ 0 w 1"/>
                  <a:gd name="T1" fmla="*/ 0 h 3"/>
                  <a:gd name="T2" fmla="*/ 27 w 1"/>
                  <a:gd name="T3" fmla="*/ 0 h 3"/>
                  <a:gd name="T4" fmla="*/ 0 60000 65536"/>
                  <a:gd name="T5" fmla="*/ 0 60000 65536"/>
                </a:gdLst>
                <a:ahLst/>
                <a:cxnLst>
                  <a:cxn ang="T4">
                    <a:pos x="T0" y="T1"/>
                  </a:cxn>
                  <a:cxn ang="T5">
                    <a:pos x="T2" y="T3"/>
                  </a:cxn>
                </a:cxnLst>
                <a:rect l="0" t="0" r="r" b="b"/>
                <a:pathLst>
                  <a:path w="1" h="3">
                    <a:moveTo>
                      <a:pt x="0" y="0"/>
                    </a:moveTo>
                    <a:cubicBezTo>
                      <a:pt x="1" y="3"/>
                      <a:pt x="1" y="2"/>
                      <a:pt x="1"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82" name="Freeform 144">
                <a:extLst>
                  <a:ext uri="{FF2B5EF4-FFF2-40B4-BE49-F238E27FC236}">
                    <a16:creationId xmlns:a16="http://schemas.microsoft.com/office/drawing/2014/main" id="{6B4ABC53-0B9D-0CDC-47C0-1B7653934029}"/>
                  </a:ext>
                </a:extLst>
              </p:cNvPr>
              <p:cNvSpPr>
                <a:spLocks/>
              </p:cNvSpPr>
              <p:nvPr/>
            </p:nvSpPr>
            <p:spPr bwMode="auto">
              <a:xfrm>
                <a:off x="5630836" y="4165278"/>
                <a:ext cx="42939" cy="23617"/>
              </a:xfrm>
              <a:custGeom>
                <a:avLst/>
                <a:gdLst>
                  <a:gd name="T0" fmla="*/ 0 w 8"/>
                  <a:gd name="T1" fmla="*/ 83 h 4"/>
                  <a:gd name="T2" fmla="*/ 125 w 8"/>
                  <a:gd name="T3" fmla="*/ 0 h 4"/>
                  <a:gd name="T4" fmla="*/ 0 60000 65536"/>
                  <a:gd name="T5" fmla="*/ 0 60000 65536"/>
                </a:gdLst>
                <a:ahLst/>
                <a:cxnLst>
                  <a:cxn ang="T4">
                    <a:pos x="T0" y="T1"/>
                  </a:cxn>
                  <a:cxn ang="T5">
                    <a:pos x="T2" y="T3"/>
                  </a:cxn>
                </a:cxnLst>
                <a:rect l="0" t="0" r="r" b="b"/>
                <a:pathLst>
                  <a:path w="8" h="4">
                    <a:moveTo>
                      <a:pt x="0" y="4"/>
                    </a:moveTo>
                    <a:cubicBezTo>
                      <a:pt x="2" y="2"/>
                      <a:pt x="5" y="1"/>
                      <a:pt x="8"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83" name="Freeform 145">
                <a:extLst>
                  <a:ext uri="{FF2B5EF4-FFF2-40B4-BE49-F238E27FC236}">
                    <a16:creationId xmlns:a16="http://schemas.microsoft.com/office/drawing/2014/main" id="{D0491D7E-3E1C-D20A-71E6-92AFD2A57FA0}"/>
                  </a:ext>
                </a:extLst>
              </p:cNvPr>
              <p:cNvSpPr>
                <a:spLocks/>
              </p:cNvSpPr>
              <p:nvPr/>
            </p:nvSpPr>
            <p:spPr bwMode="auto">
              <a:xfrm>
                <a:off x="5291615" y="4206070"/>
                <a:ext cx="32205" cy="27911"/>
              </a:xfrm>
              <a:custGeom>
                <a:avLst/>
                <a:gdLst>
                  <a:gd name="T0" fmla="*/ 20 w 6"/>
                  <a:gd name="T1" fmla="*/ 68 h 5"/>
                  <a:gd name="T2" fmla="*/ 20 w 6"/>
                  <a:gd name="T3" fmla="*/ 21 h 5"/>
                  <a:gd name="T4" fmla="*/ 95 w 6"/>
                  <a:gd name="T5" fmla="*/ 88 h 5"/>
                  <a:gd name="T6" fmla="*/ 0 60000 65536"/>
                  <a:gd name="T7" fmla="*/ 0 60000 65536"/>
                  <a:gd name="T8" fmla="*/ 0 60000 65536"/>
                </a:gdLst>
                <a:ahLst/>
                <a:cxnLst>
                  <a:cxn ang="T6">
                    <a:pos x="T0" y="T1"/>
                  </a:cxn>
                  <a:cxn ang="T7">
                    <a:pos x="T2" y="T3"/>
                  </a:cxn>
                  <a:cxn ang="T8">
                    <a:pos x="T4" y="T5"/>
                  </a:cxn>
                </a:cxnLst>
                <a:rect l="0" t="0" r="r" b="b"/>
                <a:pathLst>
                  <a:path w="6" h="5">
                    <a:moveTo>
                      <a:pt x="1" y="4"/>
                    </a:moveTo>
                    <a:cubicBezTo>
                      <a:pt x="0" y="3"/>
                      <a:pt x="0" y="2"/>
                      <a:pt x="1" y="1"/>
                    </a:cubicBezTo>
                    <a:cubicBezTo>
                      <a:pt x="5" y="0"/>
                      <a:pt x="6" y="1"/>
                      <a:pt x="6" y="5"/>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84" name="Freeform 146">
                <a:extLst>
                  <a:ext uri="{FF2B5EF4-FFF2-40B4-BE49-F238E27FC236}">
                    <a16:creationId xmlns:a16="http://schemas.microsoft.com/office/drawing/2014/main" id="{61A8FA27-E738-23ED-A04F-CD75E0708E59}"/>
                  </a:ext>
                </a:extLst>
              </p:cNvPr>
              <p:cNvSpPr>
                <a:spLocks/>
              </p:cNvSpPr>
              <p:nvPr/>
            </p:nvSpPr>
            <p:spPr bwMode="auto">
              <a:xfrm>
                <a:off x="5244382" y="4096575"/>
                <a:ext cx="21470" cy="6441"/>
              </a:xfrm>
              <a:custGeom>
                <a:avLst/>
                <a:gdLst>
                  <a:gd name="T0" fmla="*/ 33 w 4"/>
                  <a:gd name="T1" fmla="*/ 27 h 1"/>
                  <a:gd name="T2" fmla="*/ 63 w 4"/>
                  <a:gd name="T3" fmla="*/ 0 h 1"/>
                  <a:gd name="T4" fmla="*/ 0 60000 65536"/>
                  <a:gd name="T5" fmla="*/ 0 60000 65536"/>
                </a:gdLst>
                <a:ahLst/>
                <a:cxnLst>
                  <a:cxn ang="T4">
                    <a:pos x="T0" y="T1"/>
                  </a:cxn>
                  <a:cxn ang="T5">
                    <a:pos x="T2" y="T3"/>
                  </a:cxn>
                </a:cxnLst>
                <a:rect l="0" t="0" r="r" b="b"/>
                <a:pathLst>
                  <a:path w="4" h="1">
                    <a:moveTo>
                      <a:pt x="2" y="1"/>
                    </a:moveTo>
                    <a:cubicBezTo>
                      <a:pt x="0" y="1"/>
                      <a:pt x="2" y="0"/>
                      <a:pt x="4"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85" name="Freeform 147">
                <a:extLst>
                  <a:ext uri="{FF2B5EF4-FFF2-40B4-BE49-F238E27FC236}">
                    <a16:creationId xmlns:a16="http://schemas.microsoft.com/office/drawing/2014/main" id="{8CF4507D-C74A-21D0-5CFB-3BCE1B48A304}"/>
                  </a:ext>
                </a:extLst>
              </p:cNvPr>
              <p:cNvSpPr>
                <a:spLocks/>
              </p:cNvSpPr>
              <p:nvPr/>
            </p:nvSpPr>
            <p:spPr bwMode="auto">
              <a:xfrm>
                <a:off x="4943807" y="3690798"/>
                <a:ext cx="64409" cy="68703"/>
              </a:xfrm>
              <a:custGeom>
                <a:avLst/>
                <a:gdLst>
                  <a:gd name="T0" fmla="*/ 20 w 12"/>
                  <a:gd name="T1" fmla="*/ 35 h 12"/>
                  <a:gd name="T2" fmla="*/ 145 w 12"/>
                  <a:gd name="T3" fmla="*/ 149 h 12"/>
                  <a:gd name="T4" fmla="*/ 63 w 12"/>
                  <a:gd name="T5" fmla="*/ 56 h 12"/>
                  <a:gd name="T6" fmla="*/ 0 60000 65536"/>
                  <a:gd name="T7" fmla="*/ 0 60000 65536"/>
                  <a:gd name="T8" fmla="*/ 0 60000 65536"/>
                </a:gdLst>
                <a:ahLst/>
                <a:cxnLst>
                  <a:cxn ang="T6">
                    <a:pos x="T0" y="T1"/>
                  </a:cxn>
                  <a:cxn ang="T7">
                    <a:pos x="T2" y="T3"/>
                  </a:cxn>
                  <a:cxn ang="T8">
                    <a:pos x="T4" y="T5"/>
                  </a:cxn>
                </a:cxnLst>
                <a:rect l="0" t="0" r="r" b="b"/>
                <a:pathLst>
                  <a:path w="12" h="12">
                    <a:moveTo>
                      <a:pt x="1" y="2"/>
                    </a:moveTo>
                    <a:cubicBezTo>
                      <a:pt x="0" y="6"/>
                      <a:pt x="5" y="12"/>
                      <a:pt x="9" y="8"/>
                    </a:cubicBezTo>
                    <a:cubicBezTo>
                      <a:pt x="12" y="4"/>
                      <a:pt x="8" y="0"/>
                      <a:pt x="4" y="3"/>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86" name="Freeform 148">
                <a:extLst>
                  <a:ext uri="{FF2B5EF4-FFF2-40B4-BE49-F238E27FC236}">
                    <a16:creationId xmlns:a16="http://schemas.microsoft.com/office/drawing/2014/main" id="{F75D087F-F2C7-9AFB-3221-A1F7BB1C1259}"/>
                  </a:ext>
                </a:extLst>
              </p:cNvPr>
              <p:cNvSpPr>
                <a:spLocks/>
              </p:cNvSpPr>
              <p:nvPr/>
            </p:nvSpPr>
            <p:spPr bwMode="auto">
              <a:xfrm>
                <a:off x="5141328" y="3690798"/>
                <a:ext cx="10735" cy="10735"/>
              </a:xfrm>
              <a:custGeom>
                <a:avLst/>
                <a:gdLst>
                  <a:gd name="T0" fmla="*/ 33 w 2"/>
                  <a:gd name="T1" fmla="*/ 33 h 2"/>
                  <a:gd name="T2" fmla="*/ 0 w 2"/>
                  <a:gd name="T3" fmla="*/ 0 h 2"/>
                  <a:gd name="T4" fmla="*/ 0 60000 65536"/>
                  <a:gd name="T5" fmla="*/ 0 60000 65536"/>
                </a:gdLst>
                <a:ahLst/>
                <a:cxnLst>
                  <a:cxn ang="T4">
                    <a:pos x="T0" y="T1"/>
                  </a:cxn>
                  <a:cxn ang="T5">
                    <a:pos x="T2" y="T3"/>
                  </a:cxn>
                </a:cxnLst>
                <a:rect l="0" t="0" r="r" b="b"/>
                <a:pathLst>
                  <a:path w="2" h="2">
                    <a:moveTo>
                      <a:pt x="2" y="2"/>
                    </a:moveTo>
                    <a:cubicBezTo>
                      <a:pt x="1" y="2"/>
                      <a:pt x="0" y="1"/>
                      <a:pt x="0"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87" name="Freeform 149">
                <a:extLst>
                  <a:ext uri="{FF2B5EF4-FFF2-40B4-BE49-F238E27FC236}">
                    <a16:creationId xmlns:a16="http://schemas.microsoft.com/office/drawing/2014/main" id="{63E1E6E6-2BFA-051F-F8DA-72FAA142E20A}"/>
                  </a:ext>
                </a:extLst>
              </p:cNvPr>
              <p:cNvSpPr>
                <a:spLocks/>
              </p:cNvSpPr>
              <p:nvPr/>
            </p:nvSpPr>
            <p:spPr bwMode="auto">
              <a:xfrm>
                <a:off x="5409699" y="3667181"/>
                <a:ext cx="21470" cy="10735"/>
              </a:xfrm>
              <a:custGeom>
                <a:avLst/>
                <a:gdLst>
                  <a:gd name="T0" fmla="*/ 0 w 4"/>
                  <a:gd name="T1" fmla="*/ 0 h 2"/>
                  <a:gd name="T2" fmla="*/ 63 w 4"/>
                  <a:gd name="T3" fmla="*/ 20 h 2"/>
                  <a:gd name="T4" fmla="*/ 0 60000 65536"/>
                  <a:gd name="T5" fmla="*/ 0 60000 65536"/>
                </a:gdLst>
                <a:ahLst/>
                <a:cxnLst>
                  <a:cxn ang="T4">
                    <a:pos x="T0" y="T1"/>
                  </a:cxn>
                  <a:cxn ang="T5">
                    <a:pos x="T2" y="T3"/>
                  </a:cxn>
                </a:cxnLst>
                <a:rect l="0" t="0" r="r" b="b"/>
                <a:pathLst>
                  <a:path w="4" h="2">
                    <a:moveTo>
                      <a:pt x="0" y="0"/>
                    </a:moveTo>
                    <a:cubicBezTo>
                      <a:pt x="0" y="2"/>
                      <a:pt x="2" y="2"/>
                      <a:pt x="4" y="1"/>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88" name="Freeform 150">
                <a:extLst>
                  <a:ext uri="{FF2B5EF4-FFF2-40B4-BE49-F238E27FC236}">
                    <a16:creationId xmlns:a16="http://schemas.microsoft.com/office/drawing/2014/main" id="{ECAAA029-3E48-D396-F636-1C8F7B091A6F}"/>
                  </a:ext>
                </a:extLst>
              </p:cNvPr>
              <p:cNvSpPr>
                <a:spLocks/>
              </p:cNvSpPr>
              <p:nvPr/>
            </p:nvSpPr>
            <p:spPr bwMode="auto">
              <a:xfrm>
                <a:off x="3820942" y="3478248"/>
                <a:ext cx="103054" cy="109495"/>
              </a:xfrm>
              <a:custGeom>
                <a:avLst/>
                <a:gdLst>
                  <a:gd name="T0" fmla="*/ 159 w 19"/>
                  <a:gd name="T1" fmla="*/ 94 h 19"/>
                  <a:gd name="T2" fmla="*/ 288 w 19"/>
                  <a:gd name="T3" fmla="*/ 193 h 19"/>
                  <a:gd name="T4" fmla="*/ 114 w 19"/>
                  <a:gd name="T5" fmla="*/ 56 h 19"/>
                  <a:gd name="T6" fmla="*/ 0 60000 65536"/>
                  <a:gd name="T7" fmla="*/ 0 60000 65536"/>
                  <a:gd name="T8" fmla="*/ 0 60000 65536"/>
                </a:gdLst>
                <a:ahLst/>
                <a:cxnLst>
                  <a:cxn ang="T6">
                    <a:pos x="T0" y="T1"/>
                  </a:cxn>
                  <a:cxn ang="T7">
                    <a:pos x="T2" y="T3"/>
                  </a:cxn>
                  <a:cxn ang="T8">
                    <a:pos x="T4" y="T5"/>
                  </a:cxn>
                </a:cxnLst>
                <a:rect l="0" t="0" r="r" b="b"/>
                <a:pathLst>
                  <a:path w="19" h="19">
                    <a:moveTo>
                      <a:pt x="10" y="5"/>
                    </a:moveTo>
                    <a:cubicBezTo>
                      <a:pt x="0" y="11"/>
                      <a:pt x="15" y="19"/>
                      <a:pt x="18" y="10"/>
                    </a:cubicBezTo>
                    <a:cubicBezTo>
                      <a:pt x="19" y="5"/>
                      <a:pt x="9" y="0"/>
                      <a:pt x="7" y="3"/>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89" name="Freeform 151">
                <a:extLst>
                  <a:ext uri="{FF2B5EF4-FFF2-40B4-BE49-F238E27FC236}">
                    <a16:creationId xmlns:a16="http://schemas.microsoft.com/office/drawing/2014/main" id="{28FD2AC7-85A5-512D-F34F-9095F2D8763D}"/>
                  </a:ext>
                </a:extLst>
              </p:cNvPr>
              <p:cNvSpPr>
                <a:spLocks/>
              </p:cNvSpPr>
              <p:nvPr/>
            </p:nvSpPr>
            <p:spPr bwMode="auto">
              <a:xfrm>
                <a:off x="4009875" y="3523335"/>
                <a:ext cx="21470" cy="30058"/>
              </a:xfrm>
              <a:custGeom>
                <a:avLst/>
                <a:gdLst>
                  <a:gd name="T0" fmla="*/ 0 w 4"/>
                  <a:gd name="T1" fmla="*/ 109 h 5"/>
                  <a:gd name="T2" fmla="*/ 33 w 4"/>
                  <a:gd name="T3" fmla="*/ 0 h 5"/>
                  <a:gd name="T4" fmla="*/ 63 w 4"/>
                  <a:gd name="T5" fmla="*/ 48 h 5"/>
                  <a:gd name="T6" fmla="*/ 0 60000 65536"/>
                  <a:gd name="T7" fmla="*/ 0 60000 65536"/>
                  <a:gd name="T8" fmla="*/ 0 60000 65536"/>
                </a:gdLst>
                <a:ahLst/>
                <a:cxnLst>
                  <a:cxn ang="T6">
                    <a:pos x="T0" y="T1"/>
                  </a:cxn>
                  <a:cxn ang="T7">
                    <a:pos x="T2" y="T3"/>
                  </a:cxn>
                  <a:cxn ang="T8">
                    <a:pos x="T4" y="T5"/>
                  </a:cxn>
                </a:cxnLst>
                <a:rect l="0" t="0" r="r" b="b"/>
                <a:pathLst>
                  <a:path w="4" h="5">
                    <a:moveTo>
                      <a:pt x="0" y="5"/>
                    </a:moveTo>
                    <a:cubicBezTo>
                      <a:pt x="0" y="3"/>
                      <a:pt x="1" y="1"/>
                      <a:pt x="2" y="0"/>
                    </a:cubicBezTo>
                    <a:cubicBezTo>
                      <a:pt x="3" y="0"/>
                      <a:pt x="4" y="1"/>
                      <a:pt x="4" y="2"/>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90" name="Freeform 152">
                <a:extLst>
                  <a:ext uri="{FF2B5EF4-FFF2-40B4-BE49-F238E27FC236}">
                    <a16:creationId xmlns:a16="http://schemas.microsoft.com/office/drawing/2014/main" id="{A12A6E54-4123-6C72-8D51-F757E8866B0A}"/>
                  </a:ext>
                </a:extLst>
              </p:cNvPr>
              <p:cNvSpPr>
                <a:spLocks/>
              </p:cNvSpPr>
              <p:nvPr/>
            </p:nvSpPr>
            <p:spPr bwMode="auto">
              <a:xfrm>
                <a:off x="4288981" y="3914083"/>
                <a:ext cx="15029" cy="27911"/>
              </a:xfrm>
              <a:custGeom>
                <a:avLst/>
                <a:gdLst>
                  <a:gd name="T0" fmla="*/ 0 w 3"/>
                  <a:gd name="T1" fmla="*/ 88 h 5"/>
                  <a:gd name="T2" fmla="*/ 37 w 3"/>
                  <a:gd name="T3" fmla="*/ 0 h 5"/>
                  <a:gd name="T4" fmla="*/ 0 60000 65536"/>
                  <a:gd name="T5" fmla="*/ 0 60000 65536"/>
                </a:gdLst>
                <a:ahLst/>
                <a:cxnLst>
                  <a:cxn ang="T4">
                    <a:pos x="T0" y="T1"/>
                  </a:cxn>
                  <a:cxn ang="T5">
                    <a:pos x="T2" y="T3"/>
                  </a:cxn>
                </a:cxnLst>
                <a:rect l="0" t="0" r="r" b="b"/>
                <a:pathLst>
                  <a:path w="3" h="5">
                    <a:moveTo>
                      <a:pt x="0" y="5"/>
                    </a:moveTo>
                    <a:cubicBezTo>
                      <a:pt x="0" y="3"/>
                      <a:pt x="1" y="1"/>
                      <a:pt x="3"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91" name="Freeform 153">
                <a:extLst>
                  <a:ext uri="{FF2B5EF4-FFF2-40B4-BE49-F238E27FC236}">
                    <a16:creationId xmlns:a16="http://schemas.microsoft.com/office/drawing/2014/main" id="{1BC023D9-D3AE-55BC-DFD7-F46AAF64A301}"/>
                  </a:ext>
                </a:extLst>
              </p:cNvPr>
              <p:cNvSpPr>
                <a:spLocks/>
              </p:cNvSpPr>
              <p:nvPr/>
            </p:nvSpPr>
            <p:spPr bwMode="auto">
              <a:xfrm>
                <a:off x="4604586" y="4309125"/>
                <a:ext cx="188933" cy="182492"/>
              </a:xfrm>
              <a:custGeom>
                <a:avLst/>
                <a:gdLst>
                  <a:gd name="T0" fmla="*/ 113 w 35"/>
                  <a:gd name="T1" fmla="*/ 149 h 32"/>
                  <a:gd name="T2" fmla="*/ 33 w 35"/>
                  <a:gd name="T3" fmla="*/ 430 h 32"/>
                  <a:gd name="T4" fmla="*/ 113 w 35"/>
                  <a:gd name="T5" fmla="*/ 600 h 32"/>
                  <a:gd name="T6" fmla="*/ 430 w 35"/>
                  <a:gd name="T7" fmla="*/ 600 h 32"/>
                  <a:gd name="T8" fmla="*/ 475 w 35"/>
                  <a:gd name="T9" fmla="*/ 566 h 32"/>
                  <a:gd name="T10" fmla="*/ 475 w 35"/>
                  <a:gd name="T11" fmla="*/ 205 h 32"/>
                  <a:gd name="T12" fmla="*/ 113 w 35"/>
                  <a:gd name="T13" fmla="*/ 149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2">
                    <a:moveTo>
                      <a:pt x="7" y="8"/>
                    </a:moveTo>
                    <a:cubicBezTo>
                      <a:pt x="2" y="11"/>
                      <a:pt x="0" y="18"/>
                      <a:pt x="2" y="23"/>
                    </a:cubicBezTo>
                    <a:cubicBezTo>
                      <a:pt x="3" y="27"/>
                      <a:pt x="5" y="30"/>
                      <a:pt x="7" y="32"/>
                    </a:cubicBezTo>
                    <a:cubicBezTo>
                      <a:pt x="27" y="32"/>
                      <a:pt x="27" y="32"/>
                      <a:pt x="27" y="32"/>
                    </a:cubicBezTo>
                    <a:cubicBezTo>
                      <a:pt x="28" y="31"/>
                      <a:pt x="29" y="31"/>
                      <a:pt x="30" y="30"/>
                    </a:cubicBezTo>
                    <a:cubicBezTo>
                      <a:pt x="35" y="25"/>
                      <a:pt x="35" y="16"/>
                      <a:pt x="30" y="11"/>
                    </a:cubicBezTo>
                    <a:cubicBezTo>
                      <a:pt x="20" y="0"/>
                      <a:pt x="10" y="6"/>
                      <a:pt x="7" y="8"/>
                    </a:cubicBezTo>
                    <a:close/>
                  </a:path>
                </a:pathLst>
              </a:custGeom>
              <a:solidFill>
                <a:srgbClr val="C1A3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192" name="Freeform 154">
                <a:extLst>
                  <a:ext uri="{FF2B5EF4-FFF2-40B4-BE49-F238E27FC236}">
                    <a16:creationId xmlns:a16="http://schemas.microsoft.com/office/drawing/2014/main" id="{50A28707-E01D-B0DD-3BB7-F13CE5D226AB}"/>
                  </a:ext>
                </a:extLst>
              </p:cNvPr>
              <p:cNvSpPr>
                <a:spLocks noEditPoints="1"/>
              </p:cNvSpPr>
              <p:nvPr/>
            </p:nvSpPr>
            <p:spPr bwMode="auto">
              <a:xfrm>
                <a:off x="4686170" y="4107310"/>
                <a:ext cx="203962" cy="218991"/>
              </a:xfrm>
              <a:custGeom>
                <a:avLst/>
                <a:gdLst>
                  <a:gd name="T0" fmla="*/ 158 w 38"/>
                  <a:gd name="T1" fmla="*/ 81 h 38"/>
                  <a:gd name="T2" fmla="*/ 20 w 38"/>
                  <a:gd name="T3" fmla="*/ 446 h 38"/>
                  <a:gd name="T4" fmla="*/ 208 w 38"/>
                  <a:gd name="T5" fmla="*/ 698 h 38"/>
                  <a:gd name="T6" fmla="*/ 458 w 38"/>
                  <a:gd name="T7" fmla="*/ 540 h 38"/>
                  <a:gd name="T8" fmla="*/ 563 w 38"/>
                  <a:gd name="T9" fmla="*/ 446 h 38"/>
                  <a:gd name="T10" fmla="*/ 595 w 38"/>
                  <a:gd name="T11" fmla="*/ 287 h 38"/>
                  <a:gd name="T12" fmla="*/ 500 w 38"/>
                  <a:gd name="T13" fmla="*/ 81 h 38"/>
                  <a:gd name="T14" fmla="*/ 158 w 38"/>
                  <a:gd name="T15" fmla="*/ 81 h 38"/>
                  <a:gd name="T16" fmla="*/ 313 w 38"/>
                  <a:gd name="T17" fmla="*/ 217 h 38"/>
                  <a:gd name="T18" fmla="*/ 345 w 38"/>
                  <a:gd name="T19" fmla="*/ 231 h 38"/>
                  <a:gd name="T20" fmla="*/ 313 w 38"/>
                  <a:gd name="T21" fmla="*/ 217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38">
                    <a:moveTo>
                      <a:pt x="10" y="4"/>
                    </a:moveTo>
                    <a:cubicBezTo>
                      <a:pt x="3" y="9"/>
                      <a:pt x="0" y="16"/>
                      <a:pt x="1" y="23"/>
                    </a:cubicBezTo>
                    <a:cubicBezTo>
                      <a:pt x="1" y="29"/>
                      <a:pt x="6" y="34"/>
                      <a:pt x="13" y="36"/>
                    </a:cubicBezTo>
                    <a:cubicBezTo>
                      <a:pt x="19" y="38"/>
                      <a:pt x="27" y="35"/>
                      <a:pt x="29" y="28"/>
                    </a:cubicBezTo>
                    <a:cubicBezTo>
                      <a:pt x="32" y="27"/>
                      <a:pt x="34" y="25"/>
                      <a:pt x="36" y="23"/>
                    </a:cubicBezTo>
                    <a:cubicBezTo>
                      <a:pt x="37" y="20"/>
                      <a:pt x="38" y="18"/>
                      <a:pt x="38" y="15"/>
                    </a:cubicBezTo>
                    <a:cubicBezTo>
                      <a:pt x="38" y="11"/>
                      <a:pt x="36" y="7"/>
                      <a:pt x="32" y="4"/>
                    </a:cubicBezTo>
                    <a:cubicBezTo>
                      <a:pt x="25" y="0"/>
                      <a:pt x="17" y="0"/>
                      <a:pt x="10" y="4"/>
                    </a:cubicBezTo>
                    <a:close/>
                    <a:moveTo>
                      <a:pt x="20" y="11"/>
                    </a:moveTo>
                    <a:cubicBezTo>
                      <a:pt x="21" y="11"/>
                      <a:pt x="22" y="11"/>
                      <a:pt x="22" y="12"/>
                    </a:cubicBezTo>
                    <a:cubicBezTo>
                      <a:pt x="22" y="11"/>
                      <a:pt x="21" y="11"/>
                      <a:pt x="20" y="11"/>
                    </a:cubicBezTo>
                    <a:close/>
                  </a:path>
                </a:pathLst>
              </a:custGeom>
              <a:solidFill>
                <a:srgbClr val="C1A3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193" name="Freeform 155">
                <a:extLst>
                  <a:ext uri="{FF2B5EF4-FFF2-40B4-BE49-F238E27FC236}">
                    <a16:creationId xmlns:a16="http://schemas.microsoft.com/office/drawing/2014/main" id="{8947D8BA-633A-0BBE-765D-D53A82C7B289}"/>
                  </a:ext>
                </a:extLst>
              </p:cNvPr>
              <p:cNvSpPr>
                <a:spLocks/>
              </p:cNvSpPr>
              <p:nvPr/>
            </p:nvSpPr>
            <p:spPr bwMode="auto">
              <a:xfrm>
                <a:off x="4578822" y="3873290"/>
                <a:ext cx="10735" cy="10735"/>
              </a:xfrm>
              <a:custGeom>
                <a:avLst/>
                <a:gdLst>
                  <a:gd name="T0" fmla="*/ 0 w 2"/>
                  <a:gd name="T1" fmla="*/ 33 h 2"/>
                  <a:gd name="T2" fmla="*/ 33 w 2"/>
                  <a:gd name="T3" fmla="*/ 0 h 2"/>
                  <a:gd name="T4" fmla="*/ 0 60000 65536"/>
                  <a:gd name="T5" fmla="*/ 0 60000 65536"/>
                </a:gdLst>
                <a:ahLst/>
                <a:cxnLst>
                  <a:cxn ang="T4">
                    <a:pos x="T0" y="T1"/>
                  </a:cxn>
                  <a:cxn ang="T5">
                    <a:pos x="T2" y="T3"/>
                  </a:cxn>
                </a:cxnLst>
                <a:rect l="0" t="0" r="r" b="b"/>
                <a:pathLst>
                  <a:path w="2" h="2">
                    <a:moveTo>
                      <a:pt x="0" y="2"/>
                    </a:moveTo>
                    <a:cubicBezTo>
                      <a:pt x="0" y="1"/>
                      <a:pt x="1" y="0"/>
                      <a:pt x="2"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94" name="Freeform 156">
                <a:extLst>
                  <a:ext uri="{FF2B5EF4-FFF2-40B4-BE49-F238E27FC236}">
                    <a16:creationId xmlns:a16="http://schemas.microsoft.com/office/drawing/2014/main" id="{01EB6916-F871-4C2D-FE96-C55840AE7B0E}"/>
                  </a:ext>
                </a:extLst>
              </p:cNvPr>
              <p:cNvSpPr>
                <a:spLocks/>
              </p:cNvSpPr>
              <p:nvPr/>
            </p:nvSpPr>
            <p:spPr bwMode="auto">
              <a:xfrm>
                <a:off x="4379154" y="3523335"/>
                <a:ext cx="42939" cy="47233"/>
              </a:xfrm>
              <a:custGeom>
                <a:avLst/>
                <a:gdLst>
                  <a:gd name="T0" fmla="*/ 33 w 8"/>
                  <a:gd name="T1" fmla="*/ 107 h 8"/>
                  <a:gd name="T2" fmla="*/ 50 w 8"/>
                  <a:gd name="T3" fmla="*/ 0 h 8"/>
                  <a:gd name="T4" fmla="*/ 95 w 8"/>
                  <a:gd name="T5" fmla="*/ 168 h 8"/>
                  <a:gd name="T6" fmla="*/ 50 w 8"/>
                  <a:gd name="T7" fmla="*/ 8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2" y="5"/>
                    </a:moveTo>
                    <a:cubicBezTo>
                      <a:pt x="1" y="3"/>
                      <a:pt x="0" y="2"/>
                      <a:pt x="3" y="0"/>
                    </a:cubicBezTo>
                    <a:cubicBezTo>
                      <a:pt x="7" y="2"/>
                      <a:pt x="8" y="5"/>
                      <a:pt x="6" y="8"/>
                    </a:cubicBezTo>
                    <a:cubicBezTo>
                      <a:pt x="2" y="8"/>
                      <a:pt x="3" y="6"/>
                      <a:pt x="3" y="4"/>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95" name="Freeform 157">
                <a:extLst>
                  <a:ext uri="{FF2B5EF4-FFF2-40B4-BE49-F238E27FC236}">
                    <a16:creationId xmlns:a16="http://schemas.microsoft.com/office/drawing/2014/main" id="{F616B7CC-B0A0-E5E1-9633-2FE5A1F1F5A9}"/>
                  </a:ext>
                </a:extLst>
              </p:cNvPr>
              <p:cNvSpPr>
                <a:spLocks/>
              </p:cNvSpPr>
              <p:nvPr/>
            </p:nvSpPr>
            <p:spPr bwMode="auto">
              <a:xfrm>
                <a:off x="4460739" y="3506159"/>
                <a:ext cx="21470" cy="2147"/>
              </a:xfrm>
              <a:custGeom>
                <a:avLst/>
                <a:gdLst>
                  <a:gd name="T0" fmla="*/ 0 w 4"/>
                  <a:gd name="T1" fmla="*/ 0 h 1"/>
                  <a:gd name="T2" fmla="*/ 63 w 4"/>
                  <a:gd name="T3" fmla="*/ 0 h 1"/>
                  <a:gd name="T4" fmla="*/ 0 60000 65536"/>
                  <a:gd name="T5" fmla="*/ 0 60000 65536"/>
                </a:gdLst>
                <a:ahLst/>
                <a:cxnLst>
                  <a:cxn ang="T4">
                    <a:pos x="T0" y="T1"/>
                  </a:cxn>
                  <a:cxn ang="T5">
                    <a:pos x="T2" y="T3"/>
                  </a:cxn>
                </a:cxnLst>
                <a:rect l="0" t="0" r="r" b="b"/>
                <a:pathLst>
                  <a:path w="4" h="1">
                    <a:moveTo>
                      <a:pt x="0" y="0"/>
                    </a:moveTo>
                    <a:cubicBezTo>
                      <a:pt x="1" y="0"/>
                      <a:pt x="3" y="0"/>
                      <a:pt x="4"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96" name="Freeform 158">
                <a:extLst>
                  <a:ext uri="{FF2B5EF4-FFF2-40B4-BE49-F238E27FC236}">
                    <a16:creationId xmlns:a16="http://schemas.microsoft.com/office/drawing/2014/main" id="{7932D9BE-0844-3B91-91D4-94EF074DC0C2}"/>
                  </a:ext>
                </a:extLst>
              </p:cNvPr>
              <p:cNvSpPr>
                <a:spLocks/>
              </p:cNvSpPr>
              <p:nvPr/>
            </p:nvSpPr>
            <p:spPr bwMode="auto">
              <a:xfrm>
                <a:off x="3344315" y="3488983"/>
                <a:ext cx="42939" cy="30058"/>
              </a:xfrm>
              <a:custGeom>
                <a:avLst/>
                <a:gdLst>
                  <a:gd name="T0" fmla="*/ 20 w 8"/>
                  <a:gd name="T1" fmla="*/ 22 h 5"/>
                  <a:gd name="T2" fmla="*/ 33 w 8"/>
                  <a:gd name="T3" fmla="*/ 87 h 5"/>
                  <a:gd name="T4" fmla="*/ 125 w 8"/>
                  <a:gd name="T5" fmla="*/ 0 h 5"/>
                  <a:gd name="T6" fmla="*/ 0 60000 65536"/>
                  <a:gd name="T7" fmla="*/ 0 60000 65536"/>
                  <a:gd name="T8" fmla="*/ 0 60000 65536"/>
                </a:gdLst>
                <a:ahLst/>
                <a:cxnLst>
                  <a:cxn ang="T6">
                    <a:pos x="T0" y="T1"/>
                  </a:cxn>
                  <a:cxn ang="T7">
                    <a:pos x="T2" y="T3"/>
                  </a:cxn>
                  <a:cxn ang="T8">
                    <a:pos x="T4" y="T5"/>
                  </a:cxn>
                </a:cxnLst>
                <a:rect l="0" t="0" r="r" b="b"/>
                <a:pathLst>
                  <a:path w="8" h="5">
                    <a:moveTo>
                      <a:pt x="1" y="1"/>
                    </a:moveTo>
                    <a:cubicBezTo>
                      <a:pt x="0" y="2"/>
                      <a:pt x="1" y="3"/>
                      <a:pt x="2" y="4"/>
                    </a:cubicBezTo>
                    <a:cubicBezTo>
                      <a:pt x="6" y="5"/>
                      <a:pt x="8" y="4"/>
                      <a:pt x="8"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97" name="Freeform 159">
                <a:extLst>
                  <a:ext uri="{FF2B5EF4-FFF2-40B4-BE49-F238E27FC236}">
                    <a16:creationId xmlns:a16="http://schemas.microsoft.com/office/drawing/2014/main" id="{14460C1F-547F-3828-678D-113CA4169960}"/>
                  </a:ext>
                </a:extLst>
              </p:cNvPr>
              <p:cNvSpPr>
                <a:spLocks/>
              </p:cNvSpPr>
              <p:nvPr/>
            </p:nvSpPr>
            <p:spPr bwMode="auto">
              <a:xfrm>
                <a:off x="3262731" y="3540510"/>
                <a:ext cx="17176" cy="12882"/>
              </a:xfrm>
              <a:custGeom>
                <a:avLst/>
                <a:gdLst>
                  <a:gd name="T0" fmla="*/ 0 w 3"/>
                  <a:gd name="T1" fmla="*/ 54 h 2"/>
                  <a:gd name="T2" fmla="*/ 56 w 3"/>
                  <a:gd name="T3" fmla="*/ 0 h 2"/>
                  <a:gd name="T4" fmla="*/ 0 60000 65536"/>
                  <a:gd name="T5" fmla="*/ 0 60000 65536"/>
                </a:gdLst>
                <a:ahLst/>
                <a:cxnLst>
                  <a:cxn ang="T4">
                    <a:pos x="T0" y="T1"/>
                  </a:cxn>
                  <a:cxn ang="T5">
                    <a:pos x="T2" y="T3"/>
                  </a:cxn>
                </a:cxnLst>
                <a:rect l="0" t="0" r="r" b="b"/>
                <a:pathLst>
                  <a:path w="3" h="2">
                    <a:moveTo>
                      <a:pt x="0" y="2"/>
                    </a:moveTo>
                    <a:cubicBezTo>
                      <a:pt x="1" y="1"/>
                      <a:pt x="2" y="1"/>
                      <a:pt x="3"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98" name="Freeform 160">
                <a:extLst>
                  <a:ext uri="{FF2B5EF4-FFF2-40B4-BE49-F238E27FC236}">
                    <a16:creationId xmlns:a16="http://schemas.microsoft.com/office/drawing/2014/main" id="{80851A94-FA72-63A6-A19C-9AA837F4E938}"/>
                  </a:ext>
                </a:extLst>
              </p:cNvPr>
              <p:cNvSpPr>
                <a:spLocks/>
              </p:cNvSpPr>
              <p:nvPr/>
            </p:nvSpPr>
            <p:spPr bwMode="auto">
              <a:xfrm>
                <a:off x="3537542" y="3804587"/>
                <a:ext cx="47233" cy="45086"/>
              </a:xfrm>
              <a:custGeom>
                <a:avLst/>
                <a:gdLst>
                  <a:gd name="T0" fmla="*/ 42 w 9"/>
                  <a:gd name="T1" fmla="*/ 123 h 8"/>
                  <a:gd name="T2" fmla="*/ 12 w 9"/>
                  <a:gd name="T3" fmla="*/ 123 h 8"/>
                  <a:gd name="T4" fmla="*/ 132 w 9"/>
                  <a:gd name="T5" fmla="*/ 0 h 8"/>
                  <a:gd name="T6" fmla="*/ 0 60000 65536"/>
                  <a:gd name="T7" fmla="*/ 0 60000 65536"/>
                  <a:gd name="T8" fmla="*/ 0 60000 65536"/>
                </a:gdLst>
                <a:ahLst/>
                <a:cxnLst>
                  <a:cxn ang="T6">
                    <a:pos x="T0" y="T1"/>
                  </a:cxn>
                  <a:cxn ang="T7">
                    <a:pos x="T2" y="T3"/>
                  </a:cxn>
                  <a:cxn ang="T8">
                    <a:pos x="T4" y="T5"/>
                  </a:cxn>
                </a:cxnLst>
                <a:rect l="0" t="0" r="r" b="b"/>
                <a:pathLst>
                  <a:path w="9" h="8">
                    <a:moveTo>
                      <a:pt x="3" y="7"/>
                    </a:moveTo>
                    <a:cubicBezTo>
                      <a:pt x="2" y="8"/>
                      <a:pt x="1" y="8"/>
                      <a:pt x="1" y="7"/>
                    </a:cubicBezTo>
                    <a:cubicBezTo>
                      <a:pt x="0" y="2"/>
                      <a:pt x="4" y="0"/>
                      <a:pt x="9"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199" name="Freeform 161">
                <a:extLst>
                  <a:ext uri="{FF2B5EF4-FFF2-40B4-BE49-F238E27FC236}">
                    <a16:creationId xmlns:a16="http://schemas.microsoft.com/office/drawing/2014/main" id="{0FE9CCE4-0CA7-2D53-D7DD-07F80D76DC90}"/>
                  </a:ext>
                </a:extLst>
              </p:cNvPr>
              <p:cNvSpPr>
                <a:spLocks/>
              </p:cNvSpPr>
              <p:nvPr/>
            </p:nvSpPr>
            <p:spPr bwMode="auto">
              <a:xfrm>
                <a:off x="3402283" y="3884025"/>
                <a:ext cx="17176" cy="12882"/>
              </a:xfrm>
              <a:custGeom>
                <a:avLst/>
                <a:gdLst>
                  <a:gd name="T0" fmla="*/ 56 w 3"/>
                  <a:gd name="T1" fmla="*/ 54 h 2"/>
                  <a:gd name="T2" fmla="*/ 0 w 3"/>
                  <a:gd name="T3" fmla="*/ 0 h 2"/>
                  <a:gd name="T4" fmla="*/ 0 60000 65536"/>
                  <a:gd name="T5" fmla="*/ 0 60000 65536"/>
                </a:gdLst>
                <a:ahLst/>
                <a:cxnLst>
                  <a:cxn ang="T4">
                    <a:pos x="T0" y="T1"/>
                  </a:cxn>
                  <a:cxn ang="T5">
                    <a:pos x="T2" y="T3"/>
                  </a:cxn>
                </a:cxnLst>
                <a:rect l="0" t="0" r="r" b="b"/>
                <a:pathLst>
                  <a:path w="3" h="2">
                    <a:moveTo>
                      <a:pt x="3" y="2"/>
                    </a:moveTo>
                    <a:cubicBezTo>
                      <a:pt x="2" y="1"/>
                      <a:pt x="1" y="1"/>
                      <a:pt x="0"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00" name="Freeform 162">
                <a:extLst>
                  <a:ext uri="{FF2B5EF4-FFF2-40B4-BE49-F238E27FC236}">
                    <a16:creationId xmlns:a16="http://schemas.microsoft.com/office/drawing/2014/main" id="{E90639CA-EE1B-0BF3-1380-052FB80969B6}"/>
                  </a:ext>
                </a:extLst>
              </p:cNvPr>
              <p:cNvSpPr>
                <a:spLocks/>
              </p:cNvSpPr>
              <p:nvPr/>
            </p:nvSpPr>
            <p:spPr bwMode="auto">
              <a:xfrm>
                <a:off x="3784444" y="4107310"/>
                <a:ext cx="42939" cy="51527"/>
              </a:xfrm>
              <a:custGeom>
                <a:avLst/>
                <a:gdLst>
                  <a:gd name="T0" fmla="*/ 125 w 8"/>
                  <a:gd name="T1" fmla="*/ 171 h 9"/>
                  <a:gd name="T2" fmla="*/ 0 w 8"/>
                  <a:gd name="T3" fmla="*/ 35 h 9"/>
                  <a:gd name="T4" fmla="*/ 95 w 8"/>
                  <a:gd name="T5" fmla="*/ 0 h 9"/>
                  <a:gd name="T6" fmla="*/ 95 w 8"/>
                  <a:gd name="T7" fmla="*/ 3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8" y="9"/>
                    </a:moveTo>
                    <a:cubicBezTo>
                      <a:pt x="4" y="8"/>
                      <a:pt x="1" y="6"/>
                      <a:pt x="0" y="2"/>
                    </a:cubicBezTo>
                    <a:cubicBezTo>
                      <a:pt x="2" y="0"/>
                      <a:pt x="3" y="0"/>
                      <a:pt x="6" y="0"/>
                    </a:cubicBezTo>
                    <a:cubicBezTo>
                      <a:pt x="7" y="1"/>
                      <a:pt x="7" y="1"/>
                      <a:pt x="6" y="2"/>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01" name="Freeform 163">
                <a:extLst>
                  <a:ext uri="{FF2B5EF4-FFF2-40B4-BE49-F238E27FC236}">
                    <a16:creationId xmlns:a16="http://schemas.microsoft.com/office/drawing/2014/main" id="{3095F36C-4A7B-FB73-99B7-FA0EAB304DC7}"/>
                  </a:ext>
                </a:extLst>
              </p:cNvPr>
              <p:cNvSpPr>
                <a:spLocks/>
              </p:cNvSpPr>
              <p:nvPr/>
            </p:nvSpPr>
            <p:spPr bwMode="auto">
              <a:xfrm>
                <a:off x="3913262" y="4004255"/>
                <a:ext cx="15029" cy="12882"/>
              </a:xfrm>
              <a:custGeom>
                <a:avLst/>
                <a:gdLst>
                  <a:gd name="T0" fmla="*/ 0 w 3"/>
                  <a:gd name="T1" fmla="*/ 54 h 2"/>
                  <a:gd name="T2" fmla="*/ 37 w 3"/>
                  <a:gd name="T3" fmla="*/ 0 h 2"/>
                  <a:gd name="T4" fmla="*/ 0 60000 65536"/>
                  <a:gd name="T5" fmla="*/ 0 60000 65536"/>
                </a:gdLst>
                <a:ahLst/>
                <a:cxnLst>
                  <a:cxn ang="T4">
                    <a:pos x="T0" y="T1"/>
                  </a:cxn>
                  <a:cxn ang="T5">
                    <a:pos x="T2" y="T3"/>
                  </a:cxn>
                </a:cxnLst>
                <a:rect l="0" t="0" r="r" b="b"/>
                <a:pathLst>
                  <a:path w="3" h="2">
                    <a:moveTo>
                      <a:pt x="0" y="2"/>
                    </a:moveTo>
                    <a:cubicBezTo>
                      <a:pt x="1" y="2"/>
                      <a:pt x="2" y="1"/>
                      <a:pt x="3"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02" name="Freeform 164">
                <a:extLst>
                  <a:ext uri="{FF2B5EF4-FFF2-40B4-BE49-F238E27FC236}">
                    <a16:creationId xmlns:a16="http://schemas.microsoft.com/office/drawing/2014/main" id="{EA82BEF1-7E01-FC13-77D0-1C223063863D}"/>
                  </a:ext>
                </a:extLst>
              </p:cNvPr>
              <p:cNvSpPr>
                <a:spLocks/>
              </p:cNvSpPr>
              <p:nvPr/>
            </p:nvSpPr>
            <p:spPr bwMode="auto">
              <a:xfrm>
                <a:off x="3161823" y="4291949"/>
                <a:ext cx="236166" cy="199668"/>
              </a:xfrm>
              <a:custGeom>
                <a:avLst/>
                <a:gdLst>
                  <a:gd name="T0" fmla="*/ 550 w 44"/>
                  <a:gd name="T1" fmla="*/ 93 h 35"/>
                  <a:gd name="T2" fmla="*/ 33 w 44"/>
                  <a:gd name="T3" fmla="*/ 319 h 35"/>
                  <a:gd name="T4" fmla="*/ 63 w 44"/>
                  <a:gd name="T5" fmla="*/ 601 h 35"/>
                  <a:gd name="T6" fmla="*/ 125 w 44"/>
                  <a:gd name="T7" fmla="*/ 656 h 35"/>
                  <a:gd name="T8" fmla="*/ 458 w 44"/>
                  <a:gd name="T9" fmla="*/ 656 h 35"/>
                  <a:gd name="T10" fmla="*/ 488 w 44"/>
                  <a:gd name="T11" fmla="*/ 635 h 35"/>
                  <a:gd name="T12" fmla="*/ 533 w 44"/>
                  <a:gd name="T13" fmla="*/ 566 h 35"/>
                  <a:gd name="T14" fmla="*/ 675 w 44"/>
                  <a:gd name="T15" fmla="*/ 409 h 35"/>
                  <a:gd name="T16" fmla="*/ 688 w 44"/>
                  <a:gd name="T17" fmla="*/ 319 h 35"/>
                  <a:gd name="T18" fmla="*/ 550 w 44"/>
                  <a:gd name="T19" fmla="*/ 93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35">
                    <a:moveTo>
                      <a:pt x="35" y="5"/>
                    </a:moveTo>
                    <a:cubicBezTo>
                      <a:pt x="21" y="0"/>
                      <a:pt x="7" y="6"/>
                      <a:pt x="2" y="17"/>
                    </a:cubicBezTo>
                    <a:cubicBezTo>
                      <a:pt x="0" y="22"/>
                      <a:pt x="1" y="28"/>
                      <a:pt x="4" y="32"/>
                    </a:cubicBezTo>
                    <a:cubicBezTo>
                      <a:pt x="5" y="33"/>
                      <a:pt x="7" y="34"/>
                      <a:pt x="8" y="35"/>
                    </a:cubicBezTo>
                    <a:cubicBezTo>
                      <a:pt x="29" y="35"/>
                      <a:pt x="29" y="35"/>
                      <a:pt x="29" y="35"/>
                    </a:cubicBezTo>
                    <a:cubicBezTo>
                      <a:pt x="29" y="35"/>
                      <a:pt x="30" y="34"/>
                      <a:pt x="31" y="34"/>
                    </a:cubicBezTo>
                    <a:cubicBezTo>
                      <a:pt x="32" y="33"/>
                      <a:pt x="33" y="31"/>
                      <a:pt x="34" y="30"/>
                    </a:cubicBezTo>
                    <a:cubicBezTo>
                      <a:pt x="38" y="29"/>
                      <a:pt x="41" y="26"/>
                      <a:pt x="43" y="22"/>
                    </a:cubicBezTo>
                    <a:cubicBezTo>
                      <a:pt x="43" y="20"/>
                      <a:pt x="44" y="19"/>
                      <a:pt x="44" y="17"/>
                    </a:cubicBezTo>
                    <a:cubicBezTo>
                      <a:pt x="44" y="12"/>
                      <a:pt x="40" y="7"/>
                      <a:pt x="35" y="5"/>
                    </a:cubicBezTo>
                    <a:close/>
                  </a:path>
                </a:pathLst>
              </a:custGeom>
              <a:solidFill>
                <a:srgbClr val="C1A3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203" name="Freeform 165">
                <a:extLst>
                  <a:ext uri="{FF2B5EF4-FFF2-40B4-BE49-F238E27FC236}">
                    <a16:creationId xmlns:a16="http://schemas.microsoft.com/office/drawing/2014/main" id="{4F5AFE4E-E92B-1839-579E-BFD308C1A923}"/>
                  </a:ext>
                </a:extLst>
              </p:cNvPr>
              <p:cNvSpPr>
                <a:spLocks/>
              </p:cNvSpPr>
              <p:nvPr/>
            </p:nvSpPr>
            <p:spPr bwMode="auto">
              <a:xfrm>
                <a:off x="3462399" y="4309125"/>
                <a:ext cx="165317" cy="176051"/>
              </a:xfrm>
              <a:custGeom>
                <a:avLst/>
                <a:gdLst>
                  <a:gd name="T0" fmla="*/ 104 w 31"/>
                  <a:gd name="T1" fmla="*/ 90 h 31"/>
                  <a:gd name="T2" fmla="*/ 75 w 31"/>
                  <a:gd name="T3" fmla="*/ 132 h 31"/>
                  <a:gd name="T4" fmla="*/ 75 w 31"/>
                  <a:gd name="T5" fmla="*/ 484 h 31"/>
                  <a:gd name="T6" fmla="*/ 370 w 31"/>
                  <a:gd name="T7" fmla="*/ 484 h 31"/>
                  <a:gd name="T8" fmla="*/ 400 w 31"/>
                  <a:gd name="T9" fmla="*/ 442 h 31"/>
                  <a:gd name="T10" fmla="*/ 400 w 31"/>
                  <a:gd name="T11" fmla="*/ 90 h 31"/>
                  <a:gd name="T12" fmla="*/ 104 w 31"/>
                  <a:gd name="T13" fmla="*/ 9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1">
                    <a:moveTo>
                      <a:pt x="7" y="5"/>
                    </a:moveTo>
                    <a:cubicBezTo>
                      <a:pt x="5" y="7"/>
                      <a:pt x="5" y="7"/>
                      <a:pt x="5" y="7"/>
                    </a:cubicBezTo>
                    <a:cubicBezTo>
                      <a:pt x="0" y="12"/>
                      <a:pt x="0" y="20"/>
                      <a:pt x="5" y="26"/>
                    </a:cubicBezTo>
                    <a:cubicBezTo>
                      <a:pt x="10" y="31"/>
                      <a:pt x="19" y="31"/>
                      <a:pt x="24" y="26"/>
                    </a:cubicBezTo>
                    <a:cubicBezTo>
                      <a:pt x="26" y="24"/>
                      <a:pt x="26" y="24"/>
                      <a:pt x="26" y="24"/>
                    </a:cubicBezTo>
                    <a:cubicBezTo>
                      <a:pt x="31" y="19"/>
                      <a:pt x="31" y="10"/>
                      <a:pt x="26" y="5"/>
                    </a:cubicBezTo>
                    <a:cubicBezTo>
                      <a:pt x="21" y="0"/>
                      <a:pt x="12" y="0"/>
                      <a:pt x="7" y="5"/>
                    </a:cubicBezTo>
                    <a:close/>
                  </a:path>
                </a:pathLst>
              </a:custGeom>
              <a:solidFill>
                <a:srgbClr val="C1A3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204" name="Freeform 166">
                <a:extLst>
                  <a:ext uri="{FF2B5EF4-FFF2-40B4-BE49-F238E27FC236}">
                    <a16:creationId xmlns:a16="http://schemas.microsoft.com/office/drawing/2014/main" id="{F9F7F9B8-669A-8B41-0BA3-43ABDA67986B}"/>
                  </a:ext>
                </a:extLst>
              </p:cNvPr>
              <p:cNvSpPr>
                <a:spLocks/>
              </p:cNvSpPr>
              <p:nvPr/>
            </p:nvSpPr>
            <p:spPr bwMode="auto">
              <a:xfrm>
                <a:off x="4310451" y="4165278"/>
                <a:ext cx="42939" cy="34351"/>
              </a:xfrm>
              <a:custGeom>
                <a:avLst/>
                <a:gdLst>
                  <a:gd name="T0" fmla="*/ 20 w 8"/>
                  <a:gd name="T1" fmla="*/ 115 h 6"/>
                  <a:gd name="T2" fmla="*/ 125 w 8"/>
                  <a:gd name="T3" fmla="*/ 0 h 6"/>
                  <a:gd name="T4" fmla="*/ 0 60000 65536"/>
                  <a:gd name="T5" fmla="*/ 0 60000 65536"/>
                </a:gdLst>
                <a:ahLst/>
                <a:cxnLst>
                  <a:cxn ang="T4">
                    <a:pos x="T0" y="T1"/>
                  </a:cxn>
                  <a:cxn ang="T5">
                    <a:pos x="T2" y="T3"/>
                  </a:cxn>
                </a:cxnLst>
                <a:rect l="0" t="0" r="r" b="b"/>
                <a:pathLst>
                  <a:path w="8" h="6">
                    <a:moveTo>
                      <a:pt x="1" y="6"/>
                    </a:moveTo>
                    <a:cubicBezTo>
                      <a:pt x="0" y="2"/>
                      <a:pt x="3" y="0"/>
                      <a:pt x="8"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05" name="Freeform 167">
                <a:extLst>
                  <a:ext uri="{FF2B5EF4-FFF2-40B4-BE49-F238E27FC236}">
                    <a16:creationId xmlns:a16="http://schemas.microsoft.com/office/drawing/2014/main" id="{DC51EC18-4CAC-17C1-FC9D-DE5C1330FE95}"/>
                  </a:ext>
                </a:extLst>
              </p:cNvPr>
              <p:cNvSpPr>
                <a:spLocks/>
              </p:cNvSpPr>
              <p:nvPr/>
            </p:nvSpPr>
            <p:spPr bwMode="auto">
              <a:xfrm>
                <a:off x="5834798" y="4330594"/>
                <a:ext cx="165317" cy="161023"/>
              </a:xfrm>
              <a:custGeom>
                <a:avLst/>
                <a:gdLst>
                  <a:gd name="T0" fmla="*/ 370 w 31"/>
                  <a:gd name="T1" fmla="*/ 94 h 28"/>
                  <a:gd name="T2" fmla="*/ 75 w 31"/>
                  <a:gd name="T3" fmla="*/ 150 h 28"/>
                  <a:gd name="T4" fmla="*/ 42 w 31"/>
                  <a:gd name="T5" fmla="*/ 209 h 28"/>
                  <a:gd name="T6" fmla="*/ 75 w 31"/>
                  <a:gd name="T7" fmla="*/ 538 h 28"/>
                  <a:gd name="T8" fmla="*/ 370 w 31"/>
                  <a:gd name="T9" fmla="*/ 538 h 28"/>
                  <a:gd name="T10" fmla="*/ 400 w 31"/>
                  <a:gd name="T11" fmla="*/ 504 h 28"/>
                  <a:gd name="T12" fmla="*/ 412 w 31"/>
                  <a:gd name="T13" fmla="*/ 445 h 28"/>
                  <a:gd name="T14" fmla="*/ 370 w 31"/>
                  <a:gd name="T15" fmla="*/ 94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28">
                    <a:moveTo>
                      <a:pt x="24" y="5"/>
                    </a:moveTo>
                    <a:cubicBezTo>
                      <a:pt x="17" y="0"/>
                      <a:pt x="9" y="2"/>
                      <a:pt x="5" y="8"/>
                    </a:cubicBezTo>
                    <a:cubicBezTo>
                      <a:pt x="3" y="11"/>
                      <a:pt x="3" y="11"/>
                      <a:pt x="3" y="11"/>
                    </a:cubicBezTo>
                    <a:cubicBezTo>
                      <a:pt x="0" y="16"/>
                      <a:pt x="1" y="24"/>
                      <a:pt x="5" y="28"/>
                    </a:cubicBezTo>
                    <a:cubicBezTo>
                      <a:pt x="24" y="28"/>
                      <a:pt x="24" y="28"/>
                      <a:pt x="24" y="28"/>
                    </a:cubicBezTo>
                    <a:cubicBezTo>
                      <a:pt x="24" y="27"/>
                      <a:pt x="25" y="27"/>
                      <a:pt x="26" y="26"/>
                    </a:cubicBezTo>
                    <a:cubicBezTo>
                      <a:pt x="27" y="23"/>
                      <a:pt x="27" y="23"/>
                      <a:pt x="27" y="23"/>
                    </a:cubicBezTo>
                    <a:cubicBezTo>
                      <a:pt x="31" y="17"/>
                      <a:pt x="30" y="9"/>
                      <a:pt x="24" y="5"/>
                    </a:cubicBezTo>
                    <a:close/>
                  </a:path>
                </a:pathLst>
              </a:custGeom>
              <a:solidFill>
                <a:srgbClr val="C1A3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206" name="Freeform 168">
                <a:extLst>
                  <a:ext uri="{FF2B5EF4-FFF2-40B4-BE49-F238E27FC236}">
                    <a16:creationId xmlns:a16="http://schemas.microsoft.com/office/drawing/2014/main" id="{EEC3A17C-BDEE-C170-79A7-071A354EB61C}"/>
                  </a:ext>
                </a:extLst>
              </p:cNvPr>
              <p:cNvSpPr>
                <a:spLocks/>
              </p:cNvSpPr>
              <p:nvPr/>
            </p:nvSpPr>
            <p:spPr bwMode="auto">
              <a:xfrm>
                <a:off x="9091749" y="4326300"/>
                <a:ext cx="38645" cy="21470"/>
              </a:xfrm>
              <a:custGeom>
                <a:avLst/>
                <a:gdLst>
                  <a:gd name="T0" fmla="*/ 0 w 7"/>
                  <a:gd name="T1" fmla="*/ 63 h 4"/>
                  <a:gd name="T2" fmla="*/ 118 w 7"/>
                  <a:gd name="T3" fmla="*/ 20 h 4"/>
                  <a:gd name="T4" fmla="*/ 0 60000 65536"/>
                  <a:gd name="T5" fmla="*/ 0 60000 65536"/>
                </a:gdLst>
                <a:ahLst/>
                <a:cxnLst>
                  <a:cxn ang="T4">
                    <a:pos x="T0" y="T1"/>
                  </a:cxn>
                  <a:cxn ang="T5">
                    <a:pos x="T2" y="T3"/>
                  </a:cxn>
                </a:cxnLst>
                <a:rect l="0" t="0" r="r" b="b"/>
                <a:pathLst>
                  <a:path w="7" h="4">
                    <a:moveTo>
                      <a:pt x="0" y="4"/>
                    </a:moveTo>
                    <a:cubicBezTo>
                      <a:pt x="1" y="1"/>
                      <a:pt x="3" y="0"/>
                      <a:pt x="7" y="1"/>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07" name="Freeform 169">
                <a:extLst>
                  <a:ext uri="{FF2B5EF4-FFF2-40B4-BE49-F238E27FC236}">
                    <a16:creationId xmlns:a16="http://schemas.microsoft.com/office/drawing/2014/main" id="{FFCAFD81-AE51-B590-B1AA-50D9DFC9A051}"/>
                  </a:ext>
                </a:extLst>
              </p:cNvPr>
              <p:cNvSpPr>
                <a:spLocks/>
              </p:cNvSpPr>
              <p:nvPr/>
            </p:nvSpPr>
            <p:spPr bwMode="auto">
              <a:xfrm>
                <a:off x="9445998" y="3609213"/>
                <a:ext cx="21470" cy="30058"/>
              </a:xfrm>
              <a:custGeom>
                <a:avLst/>
                <a:gdLst>
                  <a:gd name="T0" fmla="*/ 63 w 4"/>
                  <a:gd name="T1" fmla="*/ 109 h 5"/>
                  <a:gd name="T2" fmla="*/ 0 w 4"/>
                  <a:gd name="T3" fmla="*/ 48 h 5"/>
                  <a:gd name="T4" fmla="*/ 20 w 4"/>
                  <a:gd name="T5" fmla="*/ 0 h 5"/>
                  <a:gd name="T6" fmla="*/ 0 60000 65536"/>
                  <a:gd name="T7" fmla="*/ 0 60000 65536"/>
                  <a:gd name="T8" fmla="*/ 0 60000 65536"/>
                </a:gdLst>
                <a:ahLst/>
                <a:cxnLst>
                  <a:cxn ang="T6">
                    <a:pos x="T0" y="T1"/>
                  </a:cxn>
                  <a:cxn ang="T7">
                    <a:pos x="T2" y="T3"/>
                  </a:cxn>
                  <a:cxn ang="T8">
                    <a:pos x="T4" y="T5"/>
                  </a:cxn>
                </a:cxnLst>
                <a:rect l="0" t="0" r="r" b="b"/>
                <a:pathLst>
                  <a:path w="4" h="5">
                    <a:moveTo>
                      <a:pt x="4" y="5"/>
                    </a:moveTo>
                    <a:cubicBezTo>
                      <a:pt x="2" y="4"/>
                      <a:pt x="1" y="3"/>
                      <a:pt x="0" y="2"/>
                    </a:cubicBezTo>
                    <a:cubicBezTo>
                      <a:pt x="0" y="1"/>
                      <a:pt x="0" y="0"/>
                      <a:pt x="1" y="0"/>
                    </a:cubicBezTo>
                  </a:path>
                </a:pathLst>
              </a:custGeom>
              <a:noFill/>
              <a:ln w="7620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08" name="Freeform 170">
                <a:extLst>
                  <a:ext uri="{FF2B5EF4-FFF2-40B4-BE49-F238E27FC236}">
                    <a16:creationId xmlns:a16="http://schemas.microsoft.com/office/drawing/2014/main" id="{92DA03B4-1AF8-C54E-2DF0-5461CBB36AE4}"/>
                  </a:ext>
                </a:extLst>
              </p:cNvPr>
              <p:cNvSpPr>
                <a:spLocks/>
              </p:cNvSpPr>
              <p:nvPr/>
            </p:nvSpPr>
            <p:spPr bwMode="auto">
              <a:xfrm>
                <a:off x="8743940" y="3272139"/>
                <a:ext cx="15029" cy="23617"/>
              </a:xfrm>
              <a:custGeom>
                <a:avLst/>
                <a:gdLst>
                  <a:gd name="T0" fmla="*/ 0 w 3"/>
                  <a:gd name="T1" fmla="*/ 22 h 4"/>
                  <a:gd name="T2" fmla="*/ 37 w 3"/>
                  <a:gd name="T3" fmla="*/ 22 h 4"/>
                  <a:gd name="T4" fmla="*/ 12 w 3"/>
                  <a:gd name="T5" fmla="*/ 83 h 4"/>
                  <a:gd name="T6" fmla="*/ 0 60000 65536"/>
                  <a:gd name="T7" fmla="*/ 0 60000 65536"/>
                  <a:gd name="T8" fmla="*/ 0 60000 65536"/>
                </a:gdLst>
                <a:ahLst/>
                <a:cxnLst>
                  <a:cxn ang="T6">
                    <a:pos x="T0" y="T1"/>
                  </a:cxn>
                  <a:cxn ang="T7">
                    <a:pos x="T2" y="T3"/>
                  </a:cxn>
                  <a:cxn ang="T8">
                    <a:pos x="T4" y="T5"/>
                  </a:cxn>
                </a:cxnLst>
                <a:rect l="0" t="0" r="r" b="b"/>
                <a:pathLst>
                  <a:path w="3" h="4">
                    <a:moveTo>
                      <a:pt x="0" y="1"/>
                    </a:moveTo>
                    <a:cubicBezTo>
                      <a:pt x="1" y="0"/>
                      <a:pt x="2" y="0"/>
                      <a:pt x="3" y="1"/>
                    </a:cubicBezTo>
                    <a:cubicBezTo>
                      <a:pt x="3" y="2"/>
                      <a:pt x="2" y="3"/>
                      <a:pt x="1" y="4"/>
                    </a:cubicBezTo>
                  </a:path>
                </a:pathLst>
              </a:custGeom>
              <a:noFill/>
              <a:ln w="7620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09" name="Freeform 171">
                <a:extLst>
                  <a:ext uri="{FF2B5EF4-FFF2-40B4-BE49-F238E27FC236}">
                    <a16:creationId xmlns:a16="http://schemas.microsoft.com/office/drawing/2014/main" id="{EFFB608A-9748-9E9D-A6E6-05C50157AD80}"/>
                  </a:ext>
                </a:extLst>
              </p:cNvPr>
              <p:cNvSpPr>
                <a:spLocks/>
              </p:cNvSpPr>
              <p:nvPr/>
            </p:nvSpPr>
            <p:spPr bwMode="auto">
              <a:xfrm>
                <a:off x="8153524" y="3546951"/>
                <a:ext cx="15029" cy="10735"/>
              </a:xfrm>
              <a:custGeom>
                <a:avLst/>
                <a:gdLst>
                  <a:gd name="T0" fmla="*/ 0 w 3"/>
                  <a:gd name="T1" fmla="*/ 20 h 2"/>
                  <a:gd name="T2" fmla="*/ 37 w 3"/>
                  <a:gd name="T3" fmla="*/ 33 h 2"/>
                  <a:gd name="T4" fmla="*/ 0 60000 65536"/>
                  <a:gd name="T5" fmla="*/ 0 60000 65536"/>
                </a:gdLst>
                <a:ahLst/>
                <a:cxnLst>
                  <a:cxn ang="T4">
                    <a:pos x="T0" y="T1"/>
                  </a:cxn>
                  <a:cxn ang="T5">
                    <a:pos x="T2" y="T3"/>
                  </a:cxn>
                </a:cxnLst>
                <a:rect l="0" t="0" r="r" b="b"/>
                <a:pathLst>
                  <a:path w="3" h="2">
                    <a:moveTo>
                      <a:pt x="0" y="1"/>
                    </a:moveTo>
                    <a:cubicBezTo>
                      <a:pt x="2" y="0"/>
                      <a:pt x="2" y="0"/>
                      <a:pt x="3" y="2"/>
                    </a:cubicBezTo>
                  </a:path>
                </a:pathLst>
              </a:custGeom>
              <a:noFill/>
              <a:ln w="7620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10" name="Freeform 172">
                <a:extLst>
                  <a:ext uri="{FF2B5EF4-FFF2-40B4-BE49-F238E27FC236}">
                    <a16:creationId xmlns:a16="http://schemas.microsoft.com/office/drawing/2014/main" id="{B1C85DED-0083-5F2D-43EC-F15E2AAAD4EF}"/>
                  </a:ext>
                </a:extLst>
              </p:cNvPr>
              <p:cNvSpPr>
                <a:spLocks/>
              </p:cNvSpPr>
              <p:nvPr/>
            </p:nvSpPr>
            <p:spPr bwMode="auto">
              <a:xfrm>
                <a:off x="6697879" y="3306491"/>
                <a:ext cx="17176" cy="6441"/>
              </a:xfrm>
              <a:custGeom>
                <a:avLst/>
                <a:gdLst>
                  <a:gd name="T0" fmla="*/ 0 w 3"/>
                  <a:gd name="T1" fmla="*/ 0 h 1"/>
                  <a:gd name="T2" fmla="*/ 56 w 3"/>
                  <a:gd name="T3" fmla="*/ 27 h 1"/>
                  <a:gd name="T4" fmla="*/ 0 60000 65536"/>
                  <a:gd name="T5" fmla="*/ 0 60000 65536"/>
                </a:gdLst>
                <a:ahLst/>
                <a:cxnLst>
                  <a:cxn ang="T4">
                    <a:pos x="T0" y="T1"/>
                  </a:cxn>
                  <a:cxn ang="T5">
                    <a:pos x="T2" y="T3"/>
                  </a:cxn>
                </a:cxnLst>
                <a:rect l="0" t="0" r="r" b="b"/>
                <a:pathLst>
                  <a:path w="3" h="1">
                    <a:moveTo>
                      <a:pt x="0" y="0"/>
                    </a:moveTo>
                    <a:cubicBezTo>
                      <a:pt x="1" y="0"/>
                      <a:pt x="2" y="1"/>
                      <a:pt x="3" y="1"/>
                    </a:cubicBezTo>
                  </a:path>
                </a:pathLst>
              </a:custGeom>
              <a:noFill/>
              <a:ln w="7620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11" name="Freeform 173">
                <a:extLst>
                  <a:ext uri="{FF2B5EF4-FFF2-40B4-BE49-F238E27FC236}">
                    <a16:creationId xmlns:a16="http://schemas.microsoft.com/office/drawing/2014/main" id="{88979A0C-BA64-8FC3-10AB-02466C6B3ADC}"/>
                  </a:ext>
                </a:extLst>
              </p:cNvPr>
              <p:cNvSpPr>
                <a:spLocks/>
              </p:cNvSpPr>
              <p:nvPr/>
            </p:nvSpPr>
            <p:spPr bwMode="auto">
              <a:xfrm>
                <a:off x="6135374" y="3282874"/>
                <a:ext cx="21470" cy="17176"/>
              </a:xfrm>
              <a:custGeom>
                <a:avLst/>
                <a:gdLst>
                  <a:gd name="T0" fmla="*/ 0 w 4"/>
                  <a:gd name="T1" fmla="*/ 56 h 3"/>
                  <a:gd name="T2" fmla="*/ 20 w 4"/>
                  <a:gd name="T3" fmla="*/ 0 h 3"/>
                  <a:gd name="T4" fmla="*/ 63 w 4"/>
                  <a:gd name="T5" fmla="*/ 21 h 3"/>
                  <a:gd name="T6" fmla="*/ 0 60000 65536"/>
                  <a:gd name="T7" fmla="*/ 0 60000 65536"/>
                  <a:gd name="T8" fmla="*/ 0 60000 65536"/>
                </a:gdLst>
                <a:ahLst/>
                <a:cxnLst>
                  <a:cxn ang="T6">
                    <a:pos x="T0" y="T1"/>
                  </a:cxn>
                  <a:cxn ang="T7">
                    <a:pos x="T2" y="T3"/>
                  </a:cxn>
                  <a:cxn ang="T8">
                    <a:pos x="T4" y="T5"/>
                  </a:cxn>
                </a:cxnLst>
                <a:rect l="0" t="0" r="r" b="b"/>
                <a:pathLst>
                  <a:path w="4" h="3">
                    <a:moveTo>
                      <a:pt x="0" y="3"/>
                    </a:moveTo>
                    <a:cubicBezTo>
                      <a:pt x="0" y="2"/>
                      <a:pt x="0" y="1"/>
                      <a:pt x="1" y="0"/>
                    </a:cubicBezTo>
                    <a:cubicBezTo>
                      <a:pt x="2" y="0"/>
                      <a:pt x="3" y="0"/>
                      <a:pt x="4" y="1"/>
                    </a:cubicBezTo>
                  </a:path>
                </a:pathLst>
              </a:custGeom>
              <a:noFill/>
              <a:ln w="7620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12" name="Freeform 174">
                <a:extLst>
                  <a:ext uri="{FF2B5EF4-FFF2-40B4-BE49-F238E27FC236}">
                    <a16:creationId xmlns:a16="http://schemas.microsoft.com/office/drawing/2014/main" id="{D324CC59-B95E-A35D-3CBF-35CFA5244530}"/>
                  </a:ext>
                </a:extLst>
              </p:cNvPr>
              <p:cNvSpPr>
                <a:spLocks/>
              </p:cNvSpPr>
              <p:nvPr/>
            </p:nvSpPr>
            <p:spPr bwMode="auto">
              <a:xfrm>
                <a:off x="5613661" y="3478248"/>
                <a:ext cx="32205" cy="34351"/>
              </a:xfrm>
              <a:custGeom>
                <a:avLst/>
                <a:gdLst>
                  <a:gd name="T0" fmla="*/ 20 w 6"/>
                  <a:gd name="T1" fmla="*/ 0 h 6"/>
                  <a:gd name="T2" fmla="*/ 50 w 6"/>
                  <a:gd name="T3" fmla="*/ 115 h 6"/>
                  <a:gd name="T4" fmla="*/ 95 w 6"/>
                  <a:gd name="T5" fmla="*/ 21 h 6"/>
                  <a:gd name="T6" fmla="*/ 0 60000 65536"/>
                  <a:gd name="T7" fmla="*/ 0 60000 65536"/>
                  <a:gd name="T8" fmla="*/ 0 60000 65536"/>
                </a:gdLst>
                <a:ahLst/>
                <a:cxnLst>
                  <a:cxn ang="T6">
                    <a:pos x="T0" y="T1"/>
                  </a:cxn>
                  <a:cxn ang="T7">
                    <a:pos x="T2" y="T3"/>
                  </a:cxn>
                  <a:cxn ang="T8">
                    <a:pos x="T4" y="T5"/>
                  </a:cxn>
                </a:cxnLst>
                <a:rect l="0" t="0" r="r" b="b"/>
                <a:pathLst>
                  <a:path w="6" h="6">
                    <a:moveTo>
                      <a:pt x="1" y="0"/>
                    </a:moveTo>
                    <a:cubicBezTo>
                      <a:pt x="0" y="2"/>
                      <a:pt x="1" y="4"/>
                      <a:pt x="3" y="6"/>
                    </a:cubicBezTo>
                    <a:cubicBezTo>
                      <a:pt x="6" y="5"/>
                      <a:pt x="6" y="4"/>
                      <a:pt x="6" y="1"/>
                    </a:cubicBezTo>
                  </a:path>
                </a:pathLst>
              </a:custGeom>
              <a:noFill/>
              <a:ln w="7620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13" name="Freeform 175">
                <a:extLst>
                  <a:ext uri="{FF2B5EF4-FFF2-40B4-BE49-F238E27FC236}">
                    <a16:creationId xmlns:a16="http://schemas.microsoft.com/office/drawing/2014/main" id="{CE78C657-1639-880B-9BCA-87649605F22E}"/>
                  </a:ext>
                </a:extLst>
              </p:cNvPr>
              <p:cNvSpPr>
                <a:spLocks/>
              </p:cNvSpPr>
              <p:nvPr/>
            </p:nvSpPr>
            <p:spPr bwMode="auto">
              <a:xfrm>
                <a:off x="3601951" y="3248523"/>
                <a:ext cx="10735" cy="17176"/>
              </a:xfrm>
              <a:custGeom>
                <a:avLst/>
                <a:gdLst>
                  <a:gd name="T0" fmla="*/ 0 w 2"/>
                  <a:gd name="T1" fmla="*/ 56 h 3"/>
                  <a:gd name="T2" fmla="*/ 33 w 2"/>
                  <a:gd name="T3" fmla="*/ 0 h 3"/>
                  <a:gd name="T4" fmla="*/ 0 60000 65536"/>
                  <a:gd name="T5" fmla="*/ 0 60000 65536"/>
                </a:gdLst>
                <a:ahLst/>
                <a:cxnLst>
                  <a:cxn ang="T4">
                    <a:pos x="T0" y="T1"/>
                  </a:cxn>
                  <a:cxn ang="T5">
                    <a:pos x="T2" y="T3"/>
                  </a:cxn>
                </a:cxnLst>
                <a:rect l="0" t="0" r="r" b="b"/>
                <a:pathLst>
                  <a:path w="2" h="3">
                    <a:moveTo>
                      <a:pt x="0" y="3"/>
                    </a:moveTo>
                    <a:cubicBezTo>
                      <a:pt x="1" y="2"/>
                      <a:pt x="1" y="1"/>
                      <a:pt x="2" y="0"/>
                    </a:cubicBezTo>
                  </a:path>
                </a:pathLst>
              </a:custGeom>
              <a:noFill/>
              <a:ln w="7620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14" name="Freeform 176">
                <a:extLst>
                  <a:ext uri="{FF2B5EF4-FFF2-40B4-BE49-F238E27FC236}">
                    <a16:creationId xmlns:a16="http://schemas.microsoft.com/office/drawing/2014/main" id="{9429FBA7-FD8B-19E6-0F8E-EDA3B3F5EF82}"/>
                  </a:ext>
                </a:extLst>
              </p:cNvPr>
              <p:cNvSpPr>
                <a:spLocks/>
              </p:cNvSpPr>
              <p:nvPr/>
            </p:nvSpPr>
            <p:spPr bwMode="auto">
              <a:xfrm>
                <a:off x="4170898" y="3265698"/>
                <a:ext cx="15029" cy="17176"/>
              </a:xfrm>
              <a:custGeom>
                <a:avLst/>
                <a:gdLst>
                  <a:gd name="T0" fmla="*/ 0 w 3"/>
                  <a:gd name="T1" fmla="*/ 56 h 3"/>
                  <a:gd name="T2" fmla="*/ 37 w 3"/>
                  <a:gd name="T3" fmla="*/ 21 h 3"/>
                  <a:gd name="T4" fmla="*/ 0 60000 65536"/>
                  <a:gd name="T5" fmla="*/ 0 60000 65536"/>
                </a:gdLst>
                <a:ahLst/>
                <a:cxnLst>
                  <a:cxn ang="T4">
                    <a:pos x="T0" y="T1"/>
                  </a:cxn>
                  <a:cxn ang="T5">
                    <a:pos x="T2" y="T3"/>
                  </a:cxn>
                </a:cxnLst>
                <a:rect l="0" t="0" r="r" b="b"/>
                <a:pathLst>
                  <a:path w="3" h="3">
                    <a:moveTo>
                      <a:pt x="0" y="3"/>
                    </a:moveTo>
                    <a:cubicBezTo>
                      <a:pt x="0" y="1"/>
                      <a:pt x="1" y="0"/>
                      <a:pt x="3" y="1"/>
                    </a:cubicBezTo>
                  </a:path>
                </a:pathLst>
              </a:custGeom>
              <a:noFill/>
              <a:ln w="7620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15" name="Freeform 177">
                <a:extLst>
                  <a:ext uri="{FF2B5EF4-FFF2-40B4-BE49-F238E27FC236}">
                    <a16:creationId xmlns:a16="http://schemas.microsoft.com/office/drawing/2014/main" id="{DAEE0A89-EF6A-7168-6E2C-536A5B3CB03F}"/>
                  </a:ext>
                </a:extLst>
              </p:cNvPr>
              <p:cNvSpPr>
                <a:spLocks/>
              </p:cNvSpPr>
              <p:nvPr/>
            </p:nvSpPr>
            <p:spPr bwMode="auto">
              <a:xfrm>
                <a:off x="4701199" y="3604919"/>
                <a:ext cx="6441" cy="21470"/>
              </a:xfrm>
              <a:custGeom>
                <a:avLst/>
                <a:gdLst>
                  <a:gd name="T0" fmla="*/ 0 w 1"/>
                  <a:gd name="T1" fmla="*/ 63 h 4"/>
                  <a:gd name="T2" fmla="*/ 27 w 1"/>
                  <a:gd name="T3" fmla="*/ 0 h 4"/>
                  <a:gd name="T4" fmla="*/ 0 60000 65536"/>
                  <a:gd name="T5" fmla="*/ 0 60000 65536"/>
                </a:gdLst>
                <a:ahLst/>
                <a:cxnLst>
                  <a:cxn ang="T4">
                    <a:pos x="T0" y="T1"/>
                  </a:cxn>
                  <a:cxn ang="T5">
                    <a:pos x="T2" y="T3"/>
                  </a:cxn>
                </a:cxnLst>
                <a:rect l="0" t="0" r="r" b="b"/>
                <a:pathLst>
                  <a:path w="1" h="4">
                    <a:moveTo>
                      <a:pt x="0" y="4"/>
                    </a:moveTo>
                    <a:cubicBezTo>
                      <a:pt x="0" y="3"/>
                      <a:pt x="0" y="2"/>
                      <a:pt x="1" y="0"/>
                    </a:cubicBezTo>
                  </a:path>
                </a:pathLst>
              </a:custGeom>
              <a:noFill/>
              <a:ln w="52388"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16" name="Freeform 178">
                <a:extLst>
                  <a:ext uri="{FF2B5EF4-FFF2-40B4-BE49-F238E27FC236}">
                    <a16:creationId xmlns:a16="http://schemas.microsoft.com/office/drawing/2014/main" id="{5E5B72BC-A6DD-83C8-8C0A-597817287E7A}"/>
                  </a:ext>
                </a:extLst>
              </p:cNvPr>
              <p:cNvSpPr>
                <a:spLocks/>
              </p:cNvSpPr>
              <p:nvPr/>
            </p:nvSpPr>
            <p:spPr bwMode="auto">
              <a:xfrm>
                <a:off x="4085019" y="4354211"/>
                <a:ext cx="10735" cy="10735"/>
              </a:xfrm>
              <a:custGeom>
                <a:avLst/>
                <a:gdLst>
                  <a:gd name="T0" fmla="*/ 0 w 2"/>
                  <a:gd name="T1" fmla="*/ 33 h 2"/>
                  <a:gd name="T2" fmla="*/ 33 w 2"/>
                  <a:gd name="T3" fmla="*/ 20 h 2"/>
                  <a:gd name="T4" fmla="*/ 0 60000 65536"/>
                  <a:gd name="T5" fmla="*/ 0 60000 65536"/>
                </a:gdLst>
                <a:ahLst/>
                <a:cxnLst>
                  <a:cxn ang="T4">
                    <a:pos x="T0" y="T1"/>
                  </a:cxn>
                  <a:cxn ang="T5">
                    <a:pos x="T2" y="T3"/>
                  </a:cxn>
                </a:cxnLst>
                <a:rect l="0" t="0" r="r" b="b"/>
                <a:pathLst>
                  <a:path w="2" h="2">
                    <a:moveTo>
                      <a:pt x="0" y="2"/>
                    </a:moveTo>
                    <a:cubicBezTo>
                      <a:pt x="1" y="0"/>
                      <a:pt x="2" y="0"/>
                      <a:pt x="2" y="1"/>
                    </a:cubicBezTo>
                  </a:path>
                </a:pathLst>
              </a:custGeom>
              <a:noFill/>
              <a:ln w="52388"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17" name="Freeform 179">
                <a:extLst>
                  <a:ext uri="{FF2B5EF4-FFF2-40B4-BE49-F238E27FC236}">
                    <a16:creationId xmlns:a16="http://schemas.microsoft.com/office/drawing/2014/main" id="{2FF30914-E20D-5743-9F67-316AA2D69AD6}"/>
                  </a:ext>
                </a:extLst>
              </p:cNvPr>
              <p:cNvSpPr>
                <a:spLocks/>
              </p:cNvSpPr>
              <p:nvPr/>
            </p:nvSpPr>
            <p:spPr bwMode="auto">
              <a:xfrm>
                <a:off x="6457419" y="3896907"/>
                <a:ext cx="15029" cy="10735"/>
              </a:xfrm>
              <a:custGeom>
                <a:avLst/>
                <a:gdLst>
                  <a:gd name="T0" fmla="*/ 0 w 3"/>
                  <a:gd name="T1" fmla="*/ 33 h 2"/>
                  <a:gd name="T2" fmla="*/ 37 w 3"/>
                  <a:gd name="T3" fmla="*/ 0 h 2"/>
                  <a:gd name="T4" fmla="*/ 0 60000 65536"/>
                  <a:gd name="T5" fmla="*/ 0 60000 65536"/>
                </a:gdLst>
                <a:ahLst/>
                <a:cxnLst>
                  <a:cxn ang="T4">
                    <a:pos x="T0" y="T1"/>
                  </a:cxn>
                  <a:cxn ang="T5">
                    <a:pos x="T2" y="T3"/>
                  </a:cxn>
                </a:cxnLst>
                <a:rect l="0" t="0" r="r" b="b"/>
                <a:pathLst>
                  <a:path w="3" h="2">
                    <a:moveTo>
                      <a:pt x="0" y="2"/>
                    </a:moveTo>
                    <a:cubicBezTo>
                      <a:pt x="2" y="2"/>
                      <a:pt x="3" y="1"/>
                      <a:pt x="3" y="0"/>
                    </a:cubicBezTo>
                  </a:path>
                </a:pathLst>
              </a:custGeom>
              <a:noFill/>
              <a:ln w="52388"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18" name="Freeform 180">
                <a:extLst>
                  <a:ext uri="{FF2B5EF4-FFF2-40B4-BE49-F238E27FC236}">
                    <a16:creationId xmlns:a16="http://schemas.microsoft.com/office/drawing/2014/main" id="{28280D6B-2D8C-0164-5055-C1B76282F779}"/>
                  </a:ext>
                </a:extLst>
              </p:cNvPr>
              <p:cNvSpPr>
                <a:spLocks/>
              </p:cNvSpPr>
              <p:nvPr/>
            </p:nvSpPr>
            <p:spPr bwMode="auto">
              <a:xfrm>
                <a:off x="6268486" y="4429355"/>
                <a:ext cx="128818" cy="62262"/>
              </a:xfrm>
              <a:custGeom>
                <a:avLst/>
                <a:gdLst>
                  <a:gd name="T0" fmla="*/ 333 w 24"/>
                  <a:gd name="T1" fmla="*/ 76 h 11"/>
                  <a:gd name="T2" fmla="*/ 250 w 24"/>
                  <a:gd name="T3" fmla="*/ 21 h 11"/>
                  <a:gd name="T4" fmla="*/ 158 w 24"/>
                  <a:gd name="T5" fmla="*/ 34 h 11"/>
                  <a:gd name="T6" fmla="*/ 113 w 24"/>
                  <a:gd name="T7" fmla="*/ 55 h 11"/>
                  <a:gd name="T8" fmla="*/ 0 w 24"/>
                  <a:gd name="T9" fmla="*/ 200 h 11"/>
                  <a:gd name="T10" fmla="*/ 363 w 24"/>
                  <a:gd name="T11" fmla="*/ 200 h 11"/>
                  <a:gd name="T12" fmla="*/ 345 w 24"/>
                  <a:gd name="T13" fmla="*/ 90 h 11"/>
                  <a:gd name="T14" fmla="*/ 333 w 24"/>
                  <a:gd name="T15" fmla="*/ 76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11">
                    <a:moveTo>
                      <a:pt x="21" y="4"/>
                    </a:moveTo>
                    <a:cubicBezTo>
                      <a:pt x="20" y="2"/>
                      <a:pt x="18" y="1"/>
                      <a:pt x="16" y="1"/>
                    </a:cubicBezTo>
                    <a:cubicBezTo>
                      <a:pt x="14" y="0"/>
                      <a:pt x="12" y="1"/>
                      <a:pt x="10" y="2"/>
                    </a:cubicBezTo>
                    <a:cubicBezTo>
                      <a:pt x="9" y="3"/>
                      <a:pt x="8" y="3"/>
                      <a:pt x="7" y="3"/>
                    </a:cubicBezTo>
                    <a:cubicBezTo>
                      <a:pt x="5" y="4"/>
                      <a:pt x="2" y="6"/>
                      <a:pt x="0" y="11"/>
                    </a:cubicBezTo>
                    <a:cubicBezTo>
                      <a:pt x="23" y="11"/>
                      <a:pt x="23" y="11"/>
                      <a:pt x="23" y="11"/>
                    </a:cubicBezTo>
                    <a:cubicBezTo>
                      <a:pt x="24" y="8"/>
                      <a:pt x="22" y="6"/>
                      <a:pt x="22" y="5"/>
                    </a:cubicBezTo>
                    <a:lnTo>
                      <a:pt x="21" y="4"/>
                    </a:lnTo>
                    <a:close/>
                  </a:path>
                </a:pathLst>
              </a:custGeom>
              <a:solidFill>
                <a:srgbClr val="937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219" name="Freeform 181">
                <a:extLst>
                  <a:ext uri="{FF2B5EF4-FFF2-40B4-BE49-F238E27FC236}">
                    <a16:creationId xmlns:a16="http://schemas.microsoft.com/office/drawing/2014/main" id="{BAD949B3-0C35-50DF-EA49-CEFB5F86EA1E}"/>
                  </a:ext>
                </a:extLst>
              </p:cNvPr>
              <p:cNvSpPr>
                <a:spLocks/>
              </p:cNvSpPr>
              <p:nvPr/>
            </p:nvSpPr>
            <p:spPr bwMode="auto">
              <a:xfrm>
                <a:off x="10122293" y="4154543"/>
                <a:ext cx="17176" cy="17176"/>
              </a:xfrm>
              <a:custGeom>
                <a:avLst/>
                <a:gdLst>
                  <a:gd name="T0" fmla="*/ 35 w 3"/>
                  <a:gd name="T1" fmla="*/ 56 h 3"/>
                  <a:gd name="T2" fmla="*/ 56 w 3"/>
                  <a:gd name="T3" fmla="*/ 0 h 3"/>
                  <a:gd name="T4" fmla="*/ 0 60000 65536"/>
                  <a:gd name="T5" fmla="*/ 0 60000 65536"/>
                </a:gdLst>
                <a:ahLst/>
                <a:cxnLst>
                  <a:cxn ang="T4">
                    <a:pos x="T0" y="T1"/>
                  </a:cxn>
                  <a:cxn ang="T5">
                    <a:pos x="T2" y="T3"/>
                  </a:cxn>
                </a:cxnLst>
                <a:rect l="0" t="0" r="r" b="b"/>
                <a:pathLst>
                  <a:path w="3" h="3">
                    <a:moveTo>
                      <a:pt x="2" y="3"/>
                    </a:moveTo>
                    <a:cubicBezTo>
                      <a:pt x="0" y="1"/>
                      <a:pt x="0" y="0"/>
                      <a:pt x="3" y="0"/>
                    </a:cubicBezTo>
                  </a:path>
                </a:pathLst>
              </a:custGeom>
              <a:noFill/>
              <a:ln w="52388"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20" name="Freeform 182">
                <a:extLst>
                  <a:ext uri="{FF2B5EF4-FFF2-40B4-BE49-F238E27FC236}">
                    <a16:creationId xmlns:a16="http://schemas.microsoft.com/office/drawing/2014/main" id="{491B7B47-F68B-3E20-9931-5E8C250CBE09}"/>
                  </a:ext>
                </a:extLst>
              </p:cNvPr>
              <p:cNvSpPr>
                <a:spLocks/>
              </p:cNvSpPr>
              <p:nvPr/>
            </p:nvSpPr>
            <p:spPr bwMode="auto">
              <a:xfrm>
                <a:off x="8479863" y="3581303"/>
                <a:ext cx="42939" cy="51527"/>
              </a:xfrm>
              <a:custGeom>
                <a:avLst/>
                <a:gdLst>
                  <a:gd name="T0" fmla="*/ 20 w 8"/>
                  <a:gd name="T1" fmla="*/ 35 h 9"/>
                  <a:gd name="T2" fmla="*/ 20 w 8"/>
                  <a:gd name="T3" fmla="*/ 171 h 9"/>
                  <a:gd name="T4" fmla="*/ 113 w 8"/>
                  <a:gd name="T5" fmla="*/ 35 h 9"/>
                  <a:gd name="T6" fmla="*/ 33 w 8"/>
                  <a:gd name="T7" fmla="*/ 56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1" y="2"/>
                    </a:moveTo>
                    <a:cubicBezTo>
                      <a:pt x="0" y="4"/>
                      <a:pt x="0" y="7"/>
                      <a:pt x="1" y="9"/>
                    </a:cubicBezTo>
                    <a:cubicBezTo>
                      <a:pt x="5" y="9"/>
                      <a:pt x="8" y="6"/>
                      <a:pt x="7" y="2"/>
                    </a:cubicBezTo>
                    <a:cubicBezTo>
                      <a:pt x="4" y="0"/>
                      <a:pt x="4" y="2"/>
                      <a:pt x="2" y="3"/>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21" name="Freeform 183">
                <a:extLst>
                  <a:ext uri="{FF2B5EF4-FFF2-40B4-BE49-F238E27FC236}">
                    <a16:creationId xmlns:a16="http://schemas.microsoft.com/office/drawing/2014/main" id="{A7782310-5805-43C9-88C3-26DE53CB0825}"/>
                  </a:ext>
                </a:extLst>
              </p:cNvPr>
              <p:cNvSpPr>
                <a:spLocks/>
              </p:cNvSpPr>
              <p:nvPr/>
            </p:nvSpPr>
            <p:spPr bwMode="auto">
              <a:xfrm>
                <a:off x="8651620" y="3677916"/>
                <a:ext cx="6441" cy="23617"/>
              </a:xfrm>
              <a:custGeom>
                <a:avLst/>
                <a:gdLst>
                  <a:gd name="T0" fmla="*/ 0 w 1"/>
                  <a:gd name="T1" fmla="*/ 83 h 4"/>
                  <a:gd name="T2" fmla="*/ 27 w 1"/>
                  <a:gd name="T3" fmla="*/ 0 h 4"/>
                  <a:gd name="T4" fmla="*/ 0 60000 65536"/>
                  <a:gd name="T5" fmla="*/ 0 60000 65536"/>
                </a:gdLst>
                <a:ahLst/>
                <a:cxnLst>
                  <a:cxn ang="T4">
                    <a:pos x="T0" y="T1"/>
                  </a:cxn>
                  <a:cxn ang="T5">
                    <a:pos x="T2" y="T3"/>
                  </a:cxn>
                </a:cxnLst>
                <a:rect l="0" t="0" r="r" b="b"/>
                <a:pathLst>
                  <a:path w="1" h="4">
                    <a:moveTo>
                      <a:pt x="0" y="4"/>
                    </a:moveTo>
                    <a:cubicBezTo>
                      <a:pt x="0" y="2"/>
                      <a:pt x="0" y="1"/>
                      <a:pt x="1"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22" name="Freeform 184">
                <a:extLst>
                  <a:ext uri="{FF2B5EF4-FFF2-40B4-BE49-F238E27FC236}">
                    <a16:creationId xmlns:a16="http://schemas.microsoft.com/office/drawing/2014/main" id="{6184B7F9-94FA-14B3-6757-090D578F3F54}"/>
                  </a:ext>
                </a:extLst>
              </p:cNvPr>
              <p:cNvSpPr>
                <a:spLocks/>
              </p:cNvSpPr>
              <p:nvPr/>
            </p:nvSpPr>
            <p:spPr bwMode="auto">
              <a:xfrm>
                <a:off x="9016605" y="3546951"/>
                <a:ext cx="21470" cy="27911"/>
              </a:xfrm>
              <a:custGeom>
                <a:avLst/>
                <a:gdLst>
                  <a:gd name="T0" fmla="*/ 50 w 4"/>
                  <a:gd name="T1" fmla="*/ 88 h 5"/>
                  <a:gd name="T2" fmla="*/ 33 w 4"/>
                  <a:gd name="T3" fmla="*/ 0 h 5"/>
                  <a:gd name="T4" fmla="*/ 0 w 4"/>
                  <a:gd name="T5" fmla="*/ 55 h 5"/>
                  <a:gd name="T6" fmla="*/ 0 60000 65536"/>
                  <a:gd name="T7" fmla="*/ 0 60000 65536"/>
                  <a:gd name="T8" fmla="*/ 0 60000 65536"/>
                </a:gdLst>
                <a:ahLst/>
                <a:cxnLst>
                  <a:cxn ang="T6">
                    <a:pos x="T0" y="T1"/>
                  </a:cxn>
                  <a:cxn ang="T7">
                    <a:pos x="T2" y="T3"/>
                  </a:cxn>
                  <a:cxn ang="T8">
                    <a:pos x="T4" y="T5"/>
                  </a:cxn>
                </a:cxnLst>
                <a:rect l="0" t="0" r="r" b="b"/>
                <a:pathLst>
                  <a:path w="4" h="5">
                    <a:moveTo>
                      <a:pt x="3" y="5"/>
                    </a:moveTo>
                    <a:cubicBezTo>
                      <a:pt x="3" y="3"/>
                      <a:pt x="4" y="1"/>
                      <a:pt x="2" y="0"/>
                    </a:cubicBezTo>
                    <a:cubicBezTo>
                      <a:pt x="0" y="1"/>
                      <a:pt x="1" y="2"/>
                      <a:pt x="0" y="3"/>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23" name="Freeform 185">
                <a:extLst>
                  <a:ext uri="{FF2B5EF4-FFF2-40B4-BE49-F238E27FC236}">
                    <a16:creationId xmlns:a16="http://schemas.microsoft.com/office/drawing/2014/main" id="{1A800449-A69C-2529-1BD0-8F63E5678C30}"/>
                  </a:ext>
                </a:extLst>
              </p:cNvPr>
              <p:cNvSpPr>
                <a:spLocks/>
              </p:cNvSpPr>
              <p:nvPr/>
            </p:nvSpPr>
            <p:spPr bwMode="auto">
              <a:xfrm>
                <a:off x="9134688" y="3660740"/>
                <a:ext cx="17176" cy="12882"/>
              </a:xfrm>
              <a:custGeom>
                <a:avLst/>
                <a:gdLst>
                  <a:gd name="T0" fmla="*/ 21 w 3"/>
                  <a:gd name="T1" fmla="*/ 0 h 2"/>
                  <a:gd name="T2" fmla="*/ 56 w 3"/>
                  <a:gd name="T3" fmla="*/ 0 h 2"/>
                  <a:gd name="T4" fmla="*/ 0 60000 65536"/>
                  <a:gd name="T5" fmla="*/ 0 60000 65536"/>
                </a:gdLst>
                <a:ahLst/>
                <a:cxnLst>
                  <a:cxn ang="T4">
                    <a:pos x="T0" y="T1"/>
                  </a:cxn>
                  <a:cxn ang="T5">
                    <a:pos x="T2" y="T3"/>
                  </a:cxn>
                </a:cxnLst>
                <a:rect l="0" t="0" r="r" b="b"/>
                <a:pathLst>
                  <a:path w="3" h="2">
                    <a:moveTo>
                      <a:pt x="1" y="0"/>
                    </a:moveTo>
                    <a:cubicBezTo>
                      <a:pt x="0" y="2"/>
                      <a:pt x="3" y="0"/>
                      <a:pt x="3"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24" name="Freeform 186">
                <a:extLst>
                  <a:ext uri="{FF2B5EF4-FFF2-40B4-BE49-F238E27FC236}">
                    <a16:creationId xmlns:a16="http://schemas.microsoft.com/office/drawing/2014/main" id="{AAE3487F-E30B-38D4-BA7D-88CD882DDD8C}"/>
                  </a:ext>
                </a:extLst>
              </p:cNvPr>
              <p:cNvSpPr>
                <a:spLocks/>
              </p:cNvSpPr>
              <p:nvPr/>
            </p:nvSpPr>
            <p:spPr bwMode="auto">
              <a:xfrm>
                <a:off x="9692900" y="3798146"/>
                <a:ext cx="32205" cy="34351"/>
              </a:xfrm>
              <a:custGeom>
                <a:avLst/>
                <a:gdLst>
                  <a:gd name="T0" fmla="*/ 50 w 6"/>
                  <a:gd name="T1" fmla="*/ 0 h 6"/>
                  <a:gd name="T2" fmla="*/ 0 w 6"/>
                  <a:gd name="T3" fmla="*/ 115 h 6"/>
                  <a:gd name="T4" fmla="*/ 95 w 6"/>
                  <a:gd name="T5" fmla="*/ 56 h 6"/>
                  <a:gd name="T6" fmla="*/ 63 w 6"/>
                  <a:gd name="T7" fmla="*/ 5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3" y="0"/>
                    </a:moveTo>
                    <a:cubicBezTo>
                      <a:pt x="1" y="2"/>
                      <a:pt x="0" y="4"/>
                      <a:pt x="0" y="6"/>
                    </a:cubicBezTo>
                    <a:cubicBezTo>
                      <a:pt x="4" y="5"/>
                      <a:pt x="4" y="6"/>
                      <a:pt x="6" y="3"/>
                    </a:cubicBezTo>
                    <a:cubicBezTo>
                      <a:pt x="6" y="2"/>
                      <a:pt x="5" y="2"/>
                      <a:pt x="4" y="3"/>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25" name="Freeform 187">
                <a:extLst>
                  <a:ext uri="{FF2B5EF4-FFF2-40B4-BE49-F238E27FC236}">
                    <a16:creationId xmlns:a16="http://schemas.microsoft.com/office/drawing/2014/main" id="{A7B3D182-6462-483A-6730-3AC404814778}"/>
                  </a:ext>
                </a:extLst>
              </p:cNvPr>
              <p:cNvSpPr>
                <a:spLocks/>
              </p:cNvSpPr>
              <p:nvPr/>
            </p:nvSpPr>
            <p:spPr bwMode="auto">
              <a:xfrm>
                <a:off x="9989181" y="3890466"/>
                <a:ext cx="10735" cy="23617"/>
              </a:xfrm>
              <a:custGeom>
                <a:avLst/>
                <a:gdLst>
                  <a:gd name="T0" fmla="*/ 20 w 2"/>
                  <a:gd name="T1" fmla="*/ 83 h 4"/>
                  <a:gd name="T2" fmla="*/ 33 w 2"/>
                  <a:gd name="T3" fmla="*/ 0 h 4"/>
                  <a:gd name="T4" fmla="*/ 0 60000 65536"/>
                  <a:gd name="T5" fmla="*/ 0 60000 65536"/>
                </a:gdLst>
                <a:ahLst/>
                <a:cxnLst>
                  <a:cxn ang="T4">
                    <a:pos x="T0" y="T1"/>
                  </a:cxn>
                  <a:cxn ang="T5">
                    <a:pos x="T2" y="T3"/>
                  </a:cxn>
                </a:cxnLst>
                <a:rect l="0" t="0" r="r" b="b"/>
                <a:pathLst>
                  <a:path w="2" h="4">
                    <a:moveTo>
                      <a:pt x="1" y="4"/>
                    </a:moveTo>
                    <a:cubicBezTo>
                      <a:pt x="0" y="2"/>
                      <a:pt x="1" y="1"/>
                      <a:pt x="2"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26" name="Freeform 188">
                <a:extLst>
                  <a:ext uri="{FF2B5EF4-FFF2-40B4-BE49-F238E27FC236}">
                    <a16:creationId xmlns:a16="http://schemas.microsoft.com/office/drawing/2014/main" id="{5E7063FD-7EBD-82DC-B51B-C7C2538AD5E2}"/>
                  </a:ext>
                </a:extLst>
              </p:cNvPr>
              <p:cNvSpPr>
                <a:spLocks/>
              </p:cNvSpPr>
              <p:nvPr/>
            </p:nvSpPr>
            <p:spPr bwMode="auto">
              <a:xfrm>
                <a:off x="8082674" y="3832498"/>
                <a:ext cx="27911" cy="30058"/>
              </a:xfrm>
              <a:custGeom>
                <a:avLst/>
                <a:gdLst>
                  <a:gd name="T0" fmla="*/ 34 w 5"/>
                  <a:gd name="T1" fmla="*/ 22 h 5"/>
                  <a:gd name="T2" fmla="*/ 0 w 5"/>
                  <a:gd name="T3" fmla="*/ 109 h 5"/>
                  <a:gd name="T4" fmla="*/ 21 w 5"/>
                  <a:gd name="T5" fmla="*/ 0 h 5"/>
                  <a:gd name="T6" fmla="*/ 0 60000 65536"/>
                  <a:gd name="T7" fmla="*/ 0 60000 65536"/>
                  <a:gd name="T8" fmla="*/ 0 60000 65536"/>
                </a:gdLst>
                <a:ahLst/>
                <a:cxnLst>
                  <a:cxn ang="T6">
                    <a:pos x="T0" y="T1"/>
                  </a:cxn>
                  <a:cxn ang="T7">
                    <a:pos x="T2" y="T3"/>
                  </a:cxn>
                  <a:cxn ang="T8">
                    <a:pos x="T4" y="T5"/>
                  </a:cxn>
                </a:cxnLst>
                <a:rect l="0" t="0" r="r" b="b"/>
                <a:pathLst>
                  <a:path w="5" h="5">
                    <a:moveTo>
                      <a:pt x="2" y="1"/>
                    </a:moveTo>
                    <a:cubicBezTo>
                      <a:pt x="1" y="2"/>
                      <a:pt x="0" y="3"/>
                      <a:pt x="0" y="5"/>
                    </a:cubicBezTo>
                    <a:cubicBezTo>
                      <a:pt x="5" y="3"/>
                      <a:pt x="1" y="2"/>
                      <a:pt x="1"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27" name="Freeform 189">
                <a:extLst>
                  <a:ext uri="{FF2B5EF4-FFF2-40B4-BE49-F238E27FC236}">
                    <a16:creationId xmlns:a16="http://schemas.microsoft.com/office/drawing/2014/main" id="{B66192DE-6C4A-7FC2-B2D6-3D2427B2223B}"/>
                  </a:ext>
                </a:extLst>
              </p:cNvPr>
              <p:cNvSpPr>
                <a:spLocks/>
              </p:cNvSpPr>
              <p:nvPr/>
            </p:nvSpPr>
            <p:spPr bwMode="auto">
              <a:xfrm>
                <a:off x="8196463" y="3901201"/>
                <a:ext cx="32205" cy="17176"/>
              </a:xfrm>
              <a:custGeom>
                <a:avLst/>
                <a:gdLst>
                  <a:gd name="T0" fmla="*/ 33 w 6"/>
                  <a:gd name="T1" fmla="*/ 56 h 3"/>
                  <a:gd name="T2" fmla="*/ 95 w 6"/>
                  <a:gd name="T3" fmla="*/ 0 h 3"/>
                  <a:gd name="T4" fmla="*/ 0 60000 65536"/>
                  <a:gd name="T5" fmla="*/ 0 60000 65536"/>
                </a:gdLst>
                <a:ahLst/>
                <a:cxnLst>
                  <a:cxn ang="T4">
                    <a:pos x="T0" y="T1"/>
                  </a:cxn>
                  <a:cxn ang="T5">
                    <a:pos x="T2" y="T3"/>
                  </a:cxn>
                </a:cxnLst>
                <a:rect l="0" t="0" r="r" b="b"/>
                <a:pathLst>
                  <a:path w="6" h="3">
                    <a:moveTo>
                      <a:pt x="2" y="3"/>
                    </a:moveTo>
                    <a:cubicBezTo>
                      <a:pt x="0" y="1"/>
                      <a:pt x="3" y="1"/>
                      <a:pt x="6"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28" name="Freeform 190">
                <a:extLst>
                  <a:ext uri="{FF2B5EF4-FFF2-40B4-BE49-F238E27FC236}">
                    <a16:creationId xmlns:a16="http://schemas.microsoft.com/office/drawing/2014/main" id="{6740F0A6-4062-52B9-9A97-5F79B9BEE151}"/>
                  </a:ext>
                </a:extLst>
              </p:cNvPr>
              <p:cNvSpPr>
                <a:spLocks/>
              </p:cNvSpPr>
              <p:nvPr/>
            </p:nvSpPr>
            <p:spPr bwMode="auto">
              <a:xfrm>
                <a:off x="7960297" y="4240422"/>
                <a:ext cx="25764" cy="21470"/>
              </a:xfrm>
              <a:custGeom>
                <a:avLst/>
                <a:gdLst>
                  <a:gd name="T0" fmla="*/ 58 w 5"/>
                  <a:gd name="T1" fmla="*/ 0 h 4"/>
                  <a:gd name="T2" fmla="*/ 12 w 5"/>
                  <a:gd name="T3" fmla="*/ 63 h 4"/>
                  <a:gd name="T4" fmla="*/ 58 w 5"/>
                  <a:gd name="T5" fmla="*/ 0 h 4"/>
                  <a:gd name="T6" fmla="*/ 0 60000 65536"/>
                  <a:gd name="T7" fmla="*/ 0 60000 65536"/>
                  <a:gd name="T8" fmla="*/ 0 60000 65536"/>
                </a:gdLst>
                <a:ahLst/>
                <a:cxnLst>
                  <a:cxn ang="T6">
                    <a:pos x="T0" y="T1"/>
                  </a:cxn>
                  <a:cxn ang="T7">
                    <a:pos x="T2" y="T3"/>
                  </a:cxn>
                  <a:cxn ang="T8">
                    <a:pos x="T4" y="T5"/>
                  </a:cxn>
                </a:cxnLst>
                <a:rect l="0" t="0" r="r" b="b"/>
                <a:pathLst>
                  <a:path w="5" h="4">
                    <a:moveTo>
                      <a:pt x="4" y="0"/>
                    </a:moveTo>
                    <a:cubicBezTo>
                      <a:pt x="2" y="2"/>
                      <a:pt x="0" y="1"/>
                      <a:pt x="1" y="4"/>
                    </a:cubicBezTo>
                    <a:cubicBezTo>
                      <a:pt x="5" y="4"/>
                      <a:pt x="3" y="1"/>
                      <a:pt x="4"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29" name="Freeform 191">
                <a:extLst>
                  <a:ext uri="{FF2B5EF4-FFF2-40B4-BE49-F238E27FC236}">
                    <a16:creationId xmlns:a16="http://schemas.microsoft.com/office/drawing/2014/main" id="{9C69957A-15C0-17FE-6DCF-E605F94197C4}"/>
                  </a:ext>
                </a:extLst>
              </p:cNvPr>
              <p:cNvSpPr>
                <a:spLocks/>
              </p:cNvSpPr>
              <p:nvPr/>
            </p:nvSpPr>
            <p:spPr bwMode="auto">
              <a:xfrm>
                <a:off x="8071939" y="4257598"/>
                <a:ext cx="17176" cy="17176"/>
              </a:xfrm>
              <a:custGeom>
                <a:avLst/>
                <a:gdLst>
                  <a:gd name="T0" fmla="*/ 0 w 3"/>
                  <a:gd name="T1" fmla="*/ 56 h 3"/>
                  <a:gd name="T2" fmla="*/ 56 w 3"/>
                  <a:gd name="T3" fmla="*/ 0 h 3"/>
                  <a:gd name="T4" fmla="*/ 0 60000 65536"/>
                  <a:gd name="T5" fmla="*/ 0 60000 65536"/>
                </a:gdLst>
                <a:ahLst/>
                <a:cxnLst>
                  <a:cxn ang="T4">
                    <a:pos x="T0" y="T1"/>
                  </a:cxn>
                  <a:cxn ang="T5">
                    <a:pos x="T2" y="T3"/>
                  </a:cxn>
                </a:cxnLst>
                <a:rect l="0" t="0" r="r" b="b"/>
                <a:pathLst>
                  <a:path w="3" h="3">
                    <a:moveTo>
                      <a:pt x="0" y="3"/>
                    </a:moveTo>
                    <a:cubicBezTo>
                      <a:pt x="0" y="1"/>
                      <a:pt x="1" y="0"/>
                      <a:pt x="3"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30" name="Freeform 192">
                <a:extLst>
                  <a:ext uri="{FF2B5EF4-FFF2-40B4-BE49-F238E27FC236}">
                    <a16:creationId xmlns:a16="http://schemas.microsoft.com/office/drawing/2014/main" id="{FF8E2DB9-28A2-BBC7-C615-21BB5C57B4AC}"/>
                  </a:ext>
                </a:extLst>
              </p:cNvPr>
              <p:cNvSpPr>
                <a:spLocks/>
              </p:cNvSpPr>
              <p:nvPr/>
            </p:nvSpPr>
            <p:spPr bwMode="auto">
              <a:xfrm>
                <a:off x="8383249" y="4313419"/>
                <a:ext cx="118083" cy="126671"/>
              </a:xfrm>
              <a:custGeom>
                <a:avLst/>
                <a:gdLst>
                  <a:gd name="T0" fmla="*/ 83 w 22"/>
                  <a:gd name="T1" fmla="*/ 80 h 22"/>
                  <a:gd name="T2" fmla="*/ 0 w 22"/>
                  <a:gd name="T3" fmla="*/ 231 h 22"/>
                  <a:gd name="T4" fmla="*/ 0 w 22"/>
                  <a:gd name="T5" fmla="*/ 274 h 22"/>
                  <a:gd name="T6" fmla="*/ 158 w 22"/>
                  <a:gd name="T7" fmla="*/ 424 h 22"/>
                  <a:gd name="T8" fmla="*/ 313 w 22"/>
                  <a:gd name="T9" fmla="*/ 308 h 22"/>
                  <a:gd name="T10" fmla="*/ 270 w 22"/>
                  <a:gd name="T11" fmla="*/ 56 h 22"/>
                  <a:gd name="T12" fmla="*/ 83 w 22"/>
                  <a:gd name="T13" fmla="*/ 8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22">
                    <a:moveTo>
                      <a:pt x="5" y="4"/>
                    </a:moveTo>
                    <a:cubicBezTo>
                      <a:pt x="2" y="5"/>
                      <a:pt x="0" y="9"/>
                      <a:pt x="0" y="12"/>
                    </a:cubicBezTo>
                    <a:cubicBezTo>
                      <a:pt x="0" y="13"/>
                      <a:pt x="0" y="13"/>
                      <a:pt x="0" y="14"/>
                    </a:cubicBezTo>
                    <a:cubicBezTo>
                      <a:pt x="0" y="19"/>
                      <a:pt x="5" y="22"/>
                      <a:pt x="10" y="22"/>
                    </a:cubicBezTo>
                    <a:cubicBezTo>
                      <a:pt x="14" y="21"/>
                      <a:pt x="18" y="19"/>
                      <a:pt x="20" y="16"/>
                    </a:cubicBezTo>
                    <a:cubicBezTo>
                      <a:pt x="22" y="11"/>
                      <a:pt x="21" y="5"/>
                      <a:pt x="17" y="3"/>
                    </a:cubicBezTo>
                    <a:cubicBezTo>
                      <a:pt x="13" y="0"/>
                      <a:pt x="8" y="1"/>
                      <a:pt x="5" y="4"/>
                    </a:cubicBezTo>
                    <a:close/>
                  </a:path>
                </a:pathLst>
              </a:custGeom>
              <a:solidFill>
                <a:srgbClr val="937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231" name="Freeform 193">
                <a:extLst>
                  <a:ext uri="{FF2B5EF4-FFF2-40B4-BE49-F238E27FC236}">
                    <a16:creationId xmlns:a16="http://schemas.microsoft.com/office/drawing/2014/main" id="{BCBAB81E-6EEB-B993-5E49-CFF2E7B7F96E}"/>
                  </a:ext>
                </a:extLst>
              </p:cNvPr>
              <p:cNvSpPr>
                <a:spLocks/>
              </p:cNvSpPr>
              <p:nvPr/>
            </p:nvSpPr>
            <p:spPr bwMode="auto">
              <a:xfrm>
                <a:off x="8565742" y="4309125"/>
                <a:ext cx="145994" cy="113789"/>
              </a:xfrm>
              <a:custGeom>
                <a:avLst/>
                <a:gdLst>
                  <a:gd name="T0" fmla="*/ 209 w 27"/>
                  <a:gd name="T1" fmla="*/ 21 h 20"/>
                  <a:gd name="T2" fmla="*/ 33 w 27"/>
                  <a:gd name="T3" fmla="*/ 111 h 20"/>
                  <a:gd name="T4" fmla="*/ 113 w 27"/>
                  <a:gd name="T5" fmla="*/ 352 h 20"/>
                  <a:gd name="T6" fmla="*/ 317 w 27"/>
                  <a:gd name="T7" fmla="*/ 352 h 20"/>
                  <a:gd name="T8" fmla="*/ 400 w 27"/>
                  <a:gd name="T9" fmla="*/ 111 h 20"/>
                  <a:gd name="T10" fmla="*/ 209 w 27"/>
                  <a:gd name="T11" fmla="*/ 2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0">
                    <a:moveTo>
                      <a:pt x="13" y="1"/>
                    </a:moveTo>
                    <a:cubicBezTo>
                      <a:pt x="9" y="0"/>
                      <a:pt x="4" y="2"/>
                      <a:pt x="2" y="6"/>
                    </a:cubicBezTo>
                    <a:cubicBezTo>
                      <a:pt x="0" y="11"/>
                      <a:pt x="2" y="17"/>
                      <a:pt x="7" y="19"/>
                    </a:cubicBezTo>
                    <a:cubicBezTo>
                      <a:pt x="11" y="20"/>
                      <a:pt x="16" y="20"/>
                      <a:pt x="20" y="19"/>
                    </a:cubicBezTo>
                    <a:cubicBezTo>
                      <a:pt x="25" y="17"/>
                      <a:pt x="27" y="11"/>
                      <a:pt x="25" y="6"/>
                    </a:cubicBezTo>
                    <a:cubicBezTo>
                      <a:pt x="23" y="2"/>
                      <a:pt x="18" y="0"/>
                      <a:pt x="13" y="1"/>
                    </a:cubicBezTo>
                    <a:close/>
                  </a:path>
                </a:pathLst>
              </a:custGeom>
              <a:solidFill>
                <a:srgbClr val="937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232" name="Freeform 194">
                <a:extLst>
                  <a:ext uri="{FF2B5EF4-FFF2-40B4-BE49-F238E27FC236}">
                    <a16:creationId xmlns:a16="http://schemas.microsoft.com/office/drawing/2014/main" id="{F6040042-DB0F-9540-436A-434FD42782BC}"/>
                  </a:ext>
                </a:extLst>
              </p:cNvPr>
              <p:cNvSpPr>
                <a:spLocks/>
              </p:cNvSpPr>
              <p:nvPr/>
            </p:nvSpPr>
            <p:spPr bwMode="auto">
              <a:xfrm>
                <a:off x="9134688" y="4343476"/>
                <a:ext cx="6441" cy="21470"/>
              </a:xfrm>
              <a:custGeom>
                <a:avLst/>
                <a:gdLst>
                  <a:gd name="T0" fmla="*/ 27 w 1"/>
                  <a:gd name="T1" fmla="*/ 63 h 4"/>
                  <a:gd name="T2" fmla="*/ 27 w 1"/>
                  <a:gd name="T3" fmla="*/ 0 h 4"/>
                  <a:gd name="T4" fmla="*/ 0 60000 65536"/>
                  <a:gd name="T5" fmla="*/ 0 60000 65536"/>
                </a:gdLst>
                <a:ahLst/>
                <a:cxnLst>
                  <a:cxn ang="T4">
                    <a:pos x="T0" y="T1"/>
                  </a:cxn>
                  <a:cxn ang="T5">
                    <a:pos x="T2" y="T3"/>
                  </a:cxn>
                </a:cxnLst>
                <a:rect l="0" t="0" r="r" b="b"/>
                <a:pathLst>
                  <a:path w="1" h="4">
                    <a:moveTo>
                      <a:pt x="1" y="4"/>
                    </a:moveTo>
                    <a:cubicBezTo>
                      <a:pt x="0" y="3"/>
                      <a:pt x="0" y="1"/>
                      <a:pt x="1"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33" name="Freeform 195">
                <a:extLst>
                  <a:ext uri="{FF2B5EF4-FFF2-40B4-BE49-F238E27FC236}">
                    <a16:creationId xmlns:a16="http://schemas.microsoft.com/office/drawing/2014/main" id="{2E9DCDA9-1314-F78C-775A-CB1619C1BDC3}"/>
                  </a:ext>
                </a:extLst>
              </p:cNvPr>
              <p:cNvSpPr>
                <a:spLocks/>
              </p:cNvSpPr>
              <p:nvPr/>
            </p:nvSpPr>
            <p:spPr bwMode="auto">
              <a:xfrm>
                <a:off x="9768044" y="4257598"/>
                <a:ext cx="27911" cy="38645"/>
              </a:xfrm>
              <a:custGeom>
                <a:avLst/>
                <a:gdLst>
                  <a:gd name="T0" fmla="*/ 68 w 5"/>
                  <a:gd name="T1" fmla="*/ 118 h 7"/>
                  <a:gd name="T2" fmla="*/ 88 w 5"/>
                  <a:gd name="T3" fmla="*/ 0 h 7"/>
                  <a:gd name="T4" fmla="*/ 0 60000 65536"/>
                  <a:gd name="T5" fmla="*/ 0 60000 65536"/>
                </a:gdLst>
                <a:ahLst/>
                <a:cxnLst>
                  <a:cxn ang="T4">
                    <a:pos x="T0" y="T1"/>
                  </a:cxn>
                  <a:cxn ang="T5">
                    <a:pos x="T2" y="T3"/>
                  </a:cxn>
                </a:cxnLst>
                <a:rect l="0" t="0" r="r" b="b"/>
                <a:pathLst>
                  <a:path w="5" h="7">
                    <a:moveTo>
                      <a:pt x="4" y="7"/>
                    </a:moveTo>
                    <a:cubicBezTo>
                      <a:pt x="0" y="5"/>
                      <a:pt x="1" y="2"/>
                      <a:pt x="5"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34" name="Freeform 196">
                <a:extLst>
                  <a:ext uri="{FF2B5EF4-FFF2-40B4-BE49-F238E27FC236}">
                    <a16:creationId xmlns:a16="http://schemas.microsoft.com/office/drawing/2014/main" id="{1B7159FD-09FF-93BD-5ACE-837A2B658452}"/>
                  </a:ext>
                </a:extLst>
              </p:cNvPr>
              <p:cNvSpPr>
                <a:spLocks/>
              </p:cNvSpPr>
              <p:nvPr/>
            </p:nvSpPr>
            <p:spPr bwMode="auto">
              <a:xfrm>
                <a:off x="9896862" y="4240422"/>
                <a:ext cx="10735" cy="4294"/>
              </a:xfrm>
              <a:custGeom>
                <a:avLst/>
                <a:gdLst>
                  <a:gd name="T0" fmla="*/ 0 w 2"/>
                  <a:gd name="T1" fmla="*/ 8 h 1"/>
                  <a:gd name="T2" fmla="*/ 33 w 2"/>
                  <a:gd name="T3" fmla="*/ 0 h 1"/>
                  <a:gd name="T4" fmla="*/ 0 60000 65536"/>
                  <a:gd name="T5" fmla="*/ 0 60000 65536"/>
                </a:gdLst>
                <a:ahLst/>
                <a:cxnLst>
                  <a:cxn ang="T4">
                    <a:pos x="T0" y="T1"/>
                  </a:cxn>
                  <a:cxn ang="T5">
                    <a:pos x="T2" y="T3"/>
                  </a:cxn>
                </a:cxnLst>
                <a:rect l="0" t="0" r="r" b="b"/>
                <a:pathLst>
                  <a:path w="2" h="1">
                    <a:moveTo>
                      <a:pt x="0" y="1"/>
                    </a:moveTo>
                    <a:cubicBezTo>
                      <a:pt x="0" y="1"/>
                      <a:pt x="1" y="0"/>
                      <a:pt x="2"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35" name="Freeform 197">
                <a:extLst>
                  <a:ext uri="{FF2B5EF4-FFF2-40B4-BE49-F238E27FC236}">
                    <a16:creationId xmlns:a16="http://schemas.microsoft.com/office/drawing/2014/main" id="{95CA5194-CF85-9F64-AA80-7FE58674FAE1}"/>
                  </a:ext>
                </a:extLst>
              </p:cNvPr>
              <p:cNvSpPr>
                <a:spLocks/>
              </p:cNvSpPr>
              <p:nvPr/>
            </p:nvSpPr>
            <p:spPr bwMode="auto">
              <a:xfrm>
                <a:off x="9291417" y="3969904"/>
                <a:ext cx="10735" cy="34351"/>
              </a:xfrm>
              <a:custGeom>
                <a:avLst/>
                <a:gdLst>
                  <a:gd name="T0" fmla="*/ 0 w 2"/>
                  <a:gd name="T1" fmla="*/ 0 h 6"/>
                  <a:gd name="T2" fmla="*/ 0 w 2"/>
                  <a:gd name="T3" fmla="*/ 115 h 6"/>
                  <a:gd name="T4" fmla="*/ 0 60000 65536"/>
                  <a:gd name="T5" fmla="*/ 0 60000 65536"/>
                </a:gdLst>
                <a:ahLst/>
                <a:cxnLst>
                  <a:cxn ang="T4">
                    <a:pos x="T0" y="T1"/>
                  </a:cxn>
                  <a:cxn ang="T5">
                    <a:pos x="T2" y="T3"/>
                  </a:cxn>
                </a:cxnLst>
                <a:rect l="0" t="0" r="r" b="b"/>
                <a:pathLst>
                  <a:path w="2" h="6">
                    <a:moveTo>
                      <a:pt x="0" y="0"/>
                    </a:moveTo>
                    <a:cubicBezTo>
                      <a:pt x="1" y="2"/>
                      <a:pt x="2" y="5"/>
                      <a:pt x="0" y="6"/>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36" name="Freeform 198">
                <a:extLst>
                  <a:ext uri="{FF2B5EF4-FFF2-40B4-BE49-F238E27FC236}">
                    <a16:creationId xmlns:a16="http://schemas.microsoft.com/office/drawing/2014/main" id="{B08D1EDA-F23C-1C2F-BDD6-33F8779E63A4}"/>
                  </a:ext>
                </a:extLst>
              </p:cNvPr>
              <p:cNvSpPr>
                <a:spLocks/>
              </p:cNvSpPr>
              <p:nvPr/>
            </p:nvSpPr>
            <p:spPr bwMode="auto">
              <a:xfrm>
                <a:off x="8862023" y="3959169"/>
                <a:ext cx="4294" cy="27911"/>
              </a:xfrm>
              <a:custGeom>
                <a:avLst/>
                <a:gdLst>
                  <a:gd name="T0" fmla="*/ 8 w 1"/>
                  <a:gd name="T1" fmla="*/ 88 h 5"/>
                  <a:gd name="T2" fmla="*/ 0 w 1"/>
                  <a:gd name="T3" fmla="*/ 0 h 5"/>
                  <a:gd name="T4" fmla="*/ 0 60000 65536"/>
                  <a:gd name="T5" fmla="*/ 0 60000 65536"/>
                </a:gdLst>
                <a:ahLst/>
                <a:cxnLst>
                  <a:cxn ang="T4">
                    <a:pos x="T0" y="T1"/>
                  </a:cxn>
                  <a:cxn ang="T5">
                    <a:pos x="T2" y="T3"/>
                  </a:cxn>
                </a:cxnLst>
                <a:rect l="0" t="0" r="r" b="b"/>
                <a:pathLst>
                  <a:path w="1" h="5">
                    <a:moveTo>
                      <a:pt x="1" y="5"/>
                    </a:moveTo>
                    <a:cubicBezTo>
                      <a:pt x="1" y="3"/>
                      <a:pt x="0" y="2"/>
                      <a:pt x="0"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37" name="Freeform 199">
                <a:extLst>
                  <a:ext uri="{FF2B5EF4-FFF2-40B4-BE49-F238E27FC236}">
                    <a16:creationId xmlns:a16="http://schemas.microsoft.com/office/drawing/2014/main" id="{F2D10610-8B45-B0CF-097C-87ADBDABA16A}"/>
                  </a:ext>
                </a:extLst>
              </p:cNvPr>
              <p:cNvSpPr>
                <a:spLocks/>
              </p:cNvSpPr>
              <p:nvPr/>
            </p:nvSpPr>
            <p:spPr bwMode="auto">
              <a:xfrm>
                <a:off x="7004896" y="3564127"/>
                <a:ext cx="25764" cy="17176"/>
              </a:xfrm>
              <a:custGeom>
                <a:avLst/>
                <a:gdLst>
                  <a:gd name="T0" fmla="*/ 29 w 5"/>
                  <a:gd name="T1" fmla="*/ 56 h 3"/>
                  <a:gd name="T2" fmla="*/ 70 w 5"/>
                  <a:gd name="T3" fmla="*/ 35 h 3"/>
                  <a:gd name="T4" fmla="*/ 0 w 5"/>
                  <a:gd name="T5" fmla="*/ 35 h 3"/>
                  <a:gd name="T6" fmla="*/ 0 60000 65536"/>
                  <a:gd name="T7" fmla="*/ 0 60000 65536"/>
                  <a:gd name="T8" fmla="*/ 0 60000 65536"/>
                </a:gdLst>
                <a:ahLst/>
                <a:cxnLst>
                  <a:cxn ang="T6">
                    <a:pos x="T0" y="T1"/>
                  </a:cxn>
                  <a:cxn ang="T7">
                    <a:pos x="T2" y="T3"/>
                  </a:cxn>
                  <a:cxn ang="T8">
                    <a:pos x="T4" y="T5"/>
                  </a:cxn>
                </a:cxnLst>
                <a:rect l="0" t="0" r="r" b="b"/>
                <a:pathLst>
                  <a:path w="5" h="3">
                    <a:moveTo>
                      <a:pt x="2" y="3"/>
                    </a:moveTo>
                    <a:cubicBezTo>
                      <a:pt x="3" y="3"/>
                      <a:pt x="4" y="2"/>
                      <a:pt x="5" y="2"/>
                    </a:cubicBezTo>
                    <a:cubicBezTo>
                      <a:pt x="3" y="0"/>
                      <a:pt x="2" y="2"/>
                      <a:pt x="0" y="2"/>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38" name="Freeform 200">
                <a:extLst>
                  <a:ext uri="{FF2B5EF4-FFF2-40B4-BE49-F238E27FC236}">
                    <a16:creationId xmlns:a16="http://schemas.microsoft.com/office/drawing/2014/main" id="{58227C4F-64AD-A807-A327-DAAC886066C9}"/>
                  </a:ext>
                </a:extLst>
              </p:cNvPr>
              <p:cNvSpPr>
                <a:spLocks/>
              </p:cNvSpPr>
              <p:nvPr/>
            </p:nvSpPr>
            <p:spPr bwMode="auto">
              <a:xfrm>
                <a:off x="6955516" y="3650006"/>
                <a:ext cx="10735" cy="10735"/>
              </a:xfrm>
              <a:custGeom>
                <a:avLst/>
                <a:gdLst>
                  <a:gd name="T0" fmla="*/ 0 w 2"/>
                  <a:gd name="T1" fmla="*/ 33 h 2"/>
                  <a:gd name="T2" fmla="*/ 33 w 2"/>
                  <a:gd name="T3" fmla="*/ 0 h 2"/>
                  <a:gd name="T4" fmla="*/ 0 60000 65536"/>
                  <a:gd name="T5" fmla="*/ 0 60000 65536"/>
                </a:gdLst>
                <a:ahLst/>
                <a:cxnLst>
                  <a:cxn ang="T4">
                    <a:pos x="T0" y="T1"/>
                  </a:cxn>
                  <a:cxn ang="T5">
                    <a:pos x="T2" y="T3"/>
                  </a:cxn>
                </a:cxnLst>
                <a:rect l="0" t="0" r="r" b="b"/>
                <a:pathLst>
                  <a:path w="2" h="2">
                    <a:moveTo>
                      <a:pt x="0" y="2"/>
                    </a:moveTo>
                    <a:cubicBezTo>
                      <a:pt x="0" y="2"/>
                      <a:pt x="1" y="1"/>
                      <a:pt x="2"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39" name="Freeform 201">
                <a:extLst>
                  <a:ext uri="{FF2B5EF4-FFF2-40B4-BE49-F238E27FC236}">
                    <a16:creationId xmlns:a16="http://schemas.microsoft.com/office/drawing/2014/main" id="{75918AC7-63C7-60FD-6987-423749E72571}"/>
                  </a:ext>
                </a:extLst>
              </p:cNvPr>
              <p:cNvSpPr>
                <a:spLocks/>
              </p:cNvSpPr>
              <p:nvPr/>
            </p:nvSpPr>
            <p:spPr bwMode="auto">
              <a:xfrm>
                <a:off x="6483183" y="3598478"/>
                <a:ext cx="32205" cy="27911"/>
              </a:xfrm>
              <a:custGeom>
                <a:avLst/>
                <a:gdLst>
                  <a:gd name="T0" fmla="*/ 0 w 6"/>
                  <a:gd name="T1" fmla="*/ 0 h 5"/>
                  <a:gd name="T2" fmla="*/ 63 w 6"/>
                  <a:gd name="T3" fmla="*/ 68 h 5"/>
                  <a:gd name="T4" fmla="*/ 33 w 6"/>
                  <a:gd name="T5" fmla="*/ 21 h 5"/>
                  <a:gd name="T6" fmla="*/ 0 60000 65536"/>
                  <a:gd name="T7" fmla="*/ 0 60000 65536"/>
                  <a:gd name="T8" fmla="*/ 0 60000 65536"/>
                </a:gdLst>
                <a:ahLst/>
                <a:cxnLst>
                  <a:cxn ang="T6">
                    <a:pos x="T0" y="T1"/>
                  </a:cxn>
                  <a:cxn ang="T7">
                    <a:pos x="T2" y="T3"/>
                  </a:cxn>
                  <a:cxn ang="T8">
                    <a:pos x="T4" y="T5"/>
                  </a:cxn>
                </a:cxnLst>
                <a:rect l="0" t="0" r="r" b="b"/>
                <a:pathLst>
                  <a:path w="6" h="5">
                    <a:moveTo>
                      <a:pt x="0" y="0"/>
                    </a:moveTo>
                    <a:cubicBezTo>
                      <a:pt x="0" y="3"/>
                      <a:pt x="1" y="5"/>
                      <a:pt x="4" y="4"/>
                    </a:cubicBezTo>
                    <a:cubicBezTo>
                      <a:pt x="6" y="0"/>
                      <a:pt x="3" y="1"/>
                      <a:pt x="2" y="1"/>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40" name="Freeform 202">
                <a:extLst>
                  <a:ext uri="{FF2B5EF4-FFF2-40B4-BE49-F238E27FC236}">
                    <a16:creationId xmlns:a16="http://schemas.microsoft.com/office/drawing/2014/main" id="{51D3319D-EBDD-1F0F-E484-EDB011C451E6}"/>
                  </a:ext>
                </a:extLst>
              </p:cNvPr>
              <p:cNvSpPr>
                <a:spLocks/>
              </p:cNvSpPr>
              <p:nvPr/>
            </p:nvSpPr>
            <p:spPr bwMode="auto">
              <a:xfrm>
                <a:off x="6682851" y="3969904"/>
                <a:ext cx="4294" cy="23617"/>
              </a:xfrm>
              <a:custGeom>
                <a:avLst/>
                <a:gdLst>
                  <a:gd name="T0" fmla="*/ 0 w 1"/>
                  <a:gd name="T1" fmla="*/ 83 h 4"/>
                  <a:gd name="T2" fmla="*/ 8 w 1"/>
                  <a:gd name="T3" fmla="*/ 0 h 4"/>
                  <a:gd name="T4" fmla="*/ 0 60000 65536"/>
                  <a:gd name="T5" fmla="*/ 0 60000 65536"/>
                </a:gdLst>
                <a:ahLst/>
                <a:cxnLst>
                  <a:cxn ang="T4">
                    <a:pos x="T0" y="T1"/>
                  </a:cxn>
                  <a:cxn ang="T5">
                    <a:pos x="T2" y="T3"/>
                  </a:cxn>
                </a:cxnLst>
                <a:rect l="0" t="0" r="r" b="b"/>
                <a:pathLst>
                  <a:path w="1" h="4">
                    <a:moveTo>
                      <a:pt x="0" y="4"/>
                    </a:moveTo>
                    <a:cubicBezTo>
                      <a:pt x="0" y="2"/>
                      <a:pt x="1" y="1"/>
                      <a:pt x="1"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41" name="Freeform 203">
                <a:extLst>
                  <a:ext uri="{FF2B5EF4-FFF2-40B4-BE49-F238E27FC236}">
                    <a16:creationId xmlns:a16="http://schemas.microsoft.com/office/drawing/2014/main" id="{31D416F9-4E63-5974-12A8-5C868903CD44}"/>
                  </a:ext>
                </a:extLst>
              </p:cNvPr>
              <p:cNvSpPr>
                <a:spLocks/>
              </p:cNvSpPr>
              <p:nvPr/>
            </p:nvSpPr>
            <p:spPr bwMode="auto">
              <a:xfrm>
                <a:off x="6672116" y="4113751"/>
                <a:ext cx="15029" cy="27911"/>
              </a:xfrm>
              <a:custGeom>
                <a:avLst/>
                <a:gdLst>
                  <a:gd name="T0" fmla="*/ 28 w 3"/>
                  <a:gd name="T1" fmla="*/ 88 h 5"/>
                  <a:gd name="T2" fmla="*/ 37 w 3"/>
                  <a:gd name="T3" fmla="*/ 0 h 5"/>
                  <a:gd name="T4" fmla="*/ 0 60000 65536"/>
                  <a:gd name="T5" fmla="*/ 0 60000 65536"/>
                </a:gdLst>
                <a:ahLst/>
                <a:cxnLst>
                  <a:cxn ang="T4">
                    <a:pos x="T0" y="T1"/>
                  </a:cxn>
                  <a:cxn ang="T5">
                    <a:pos x="T2" y="T3"/>
                  </a:cxn>
                </a:cxnLst>
                <a:rect l="0" t="0" r="r" b="b"/>
                <a:pathLst>
                  <a:path w="3" h="5">
                    <a:moveTo>
                      <a:pt x="2" y="5"/>
                    </a:moveTo>
                    <a:cubicBezTo>
                      <a:pt x="0" y="3"/>
                      <a:pt x="1" y="1"/>
                      <a:pt x="3"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42" name="Freeform 204">
                <a:extLst>
                  <a:ext uri="{FF2B5EF4-FFF2-40B4-BE49-F238E27FC236}">
                    <a16:creationId xmlns:a16="http://schemas.microsoft.com/office/drawing/2014/main" id="{BDB7A14C-CCD9-AA04-9111-BCEC6883B798}"/>
                  </a:ext>
                </a:extLst>
              </p:cNvPr>
              <p:cNvSpPr>
                <a:spLocks/>
              </p:cNvSpPr>
              <p:nvPr/>
            </p:nvSpPr>
            <p:spPr bwMode="auto">
              <a:xfrm>
                <a:off x="7015631" y="4199629"/>
                <a:ext cx="15029" cy="6441"/>
              </a:xfrm>
              <a:custGeom>
                <a:avLst/>
                <a:gdLst>
                  <a:gd name="T0" fmla="*/ 0 w 3"/>
                  <a:gd name="T1" fmla="*/ 27 h 1"/>
                  <a:gd name="T2" fmla="*/ 37 w 3"/>
                  <a:gd name="T3" fmla="*/ 0 h 1"/>
                  <a:gd name="T4" fmla="*/ 0 60000 65536"/>
                  <a:gd name="T5" fmla="*/ 0 60000 65536"/>
                </a:gdLst>
                <a:ahLst/>
                <a:cxnLst>
                  <a:cxn ang="T4">
                    <a:pos x="T0" y="T1"/>
                  </a:cxn>
                  <a:cxn ang="T5">
                    <a:pos x="T2" y="T3"/>
                  </a:cxn>
                </a:cxnLst>
                <a:rect l="0" t="0" r="r" b="b"/>
                <a:pathLst>
                  <a:path w="3" h="1">
                    <a:moveTo>
                      <a:pt x="0" y="1"/>
                    </a:moveTo>
                    <a:cubicBezTo>
                      <a:pt x="1" y="0"/>
                      <a:pt x="2" y="0"/>
                      <a:pt x="3"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43" name="Freeform 206">
                <a:extLst>
                  <a:ext uri="{FF2B5EF4-FFF2-40B4-BE49-F238E27FC236}">
                    <a16:creationId xmlns:a16="http://schemas.microsoft.com/office/drawing/2014/main" id="{CC3BC353-0FE2-EC7A-38E5-98E7208C300C}"/>
                  </a:ext>
                </a:extLst>
              </p:cNvPr>
              <p:cNvSpPr>
                <a:spLocks/>
              </p:cNvSpPr>
              <p:nvPr/>
            </p:nvSpPr>
            <p:spPr bwMode="auto">
              <a:xfrm>
                <a:off x="7213151" y="3952728"/>
                <a:ext cx="21470" cy="30058"/>
              </a:xfrm>
              <a:custGeom>
                <a:avLst/>
                <a:gdLst>
                  <a:gd name="T0" fmla="*/ 33 w 4"/>
                  <a:gd name="T1" fmla="*/ 109 h 5"/>
                  <a:gd name="T2" fmla="*/ 63 w 4"/>
                  <a:gd name="T3" fmla="*/ 0 h 5"/>
                  <a:gd name="T4" fmla="*/ 0 60000 65536"/>
                  <a:gd name="T5" fmla="*/ 0 60000 65536"/>
                </a:gdLst>
                <a:ahLst/>
                <a:cxnLst>
                  <a:cxn ang="T4">
                    <a:pos x="T0" y="T1"/>
                  </a:cxn>
                  <a:cxn ang="T5">
                    <a:pos x="T2" y="T3"/>
                  </a:cxn>
                </a:cxnLst>
                <a:rect l="0" t="0" r="r" b="b"/>
                <a:pathLst>
                  <a:path w="4" h="5">
                    <a:moveTo>
                      <a:pt x="2" y="5"/>
                    </a:moveTo>
                    <a:cubicBezTo>
                      <a:pt x="0" y="2"/>
                      <a:pt x="1" y="0"/>
                      <a:pt x="4"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44" name="Freeform 207">
                <a:extLst>
                  <a:ext uri="{FF2B5EF4-FFF2-40B4-BE49-F238E27FC236}">
                    <a16:creationId xmlns:a16="http://schemas.microsoft.com/office/drawing/2014/main" id="{E86D1DD7-A4E7-DC47-8CBD-D8FE15E14C8B}"/>
                  </a:ext>
                </a:extLst>
              </p:cNvPr>
              <p:cNvSpPr>
                <a:spLocks/>
              </p:cNvSpPr>
              <p:nvPr/>
            </p:nvSpPr>
            <p:spPr bwMode="auto">
              <a:xfrm>
                <a:off x="7305471" y="4302684"/>
                <a:ext cx="143847" cy="148141"/>
              </a:xfrm>
              <a:custGeom>
                <a:avLst/>
                <a:gdLst>
                  <a:gd name="T0" fmla="*/ 104 w 27"/>
                  <a:gd name="T1" fmla="*/ 77 h 26"/>
                  <a:gd name="T2" fmla="*/ 92 w 27"/>
                  <a:gd name="T3" fmla="*/ 395 h 26"/>
                  <a:gd name="T4" fmla="*/ 337 w 27"/>
                  <a:gd name="T5" fmla="*/ 430 h 26"/>
                  <a:gd name="T6" fmla="*/ 412 w 27"/>
                  <a:gd name="T7" fmla="*/ 260 h 26"/>
                  <a:gd name="T8" fmla="*/ 400 w 27"/>
                  <a:gd name="T9" fmla="*/ 191 h 26"/>
                  <a:gd name="T10" fmla="*/ 337 w 27"/>
                  <a:gd name="T11" fmla="*/ 111 h 26"/>
                  <a:gd name="T12" fmla="*/ 308 w 27"/>
                  <a:gd name="T13" fmla="*/ 56 h 26"/>
                  <a:gd name="T14" fmla="*/ 104 w 27"/>
                  <a:gd name="T15" fmla="*/ 77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26">
                    <a:moveTo>
                      <a:pt x="7" y="4"/>
                    </a:moveTo>
                    <a:cubicBezTo>
                      <a:pt x="0" y="13"/>
                      <a:pt x="4" y="19"/>
                      <a:pt x="6" y="21"/>
                    </a:cubicBezTo>
                    <a:cubicBezTo>
                      <a:pt x="9" y="25"/>
                      <a:pt x="16" y="26"/>
                      <a:pt x="22" y="23"/>
                    </a:cubicBezTo>
                    <a:cubicBezTo>
                      <a:pt x="25" y="21"/>
                      <a:pt x="27" y="18"/>
                      <a:pt x="27" y="14"/>
                    </a:cubicBezTo>
                    <a:cubicBezTo>
                      <a:pt x="27" y="13"/>
                      <a:pt x="27" y="11"/>
                      <a:pt x="26" y="10"/>
                    </a:cubicBezTo>
                    <a:cubicBezTo>
                      <a:pt x="25" y="8"/>
                      <a:pt x="24" y="7"/>
                      <a:pt x="22" y="6"/>
                    </a:cubicBezTo>
                    <a:cubicBezTo>
                      <a:pt x="22" y="5"/>
                      <a:pt x="21" y="4"/>
                      <a:pt x="20" y="3"/>
                    </a:cubicBezTo>
                    <a:cubicBezTo>
                      <a:pt x="15" y="0"/>
                      <a:pt x="10" y="0"/>
                      <a:pt x="7" y="4"/>
                    </a:cubicBezTo>
                    <a:close/>
                  </a:path>
                </a:pathLst>
              </a:custGeom>
              <a:solidFill>
                <a:srgbClr val="937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245" name="Freeform 208">
                <a:extLst>
                  <a:ext uri="{FF2B5EF4-FFF2-40B4-BE49-F238E27FC236}">
                    <a16:creationId xmlns:a16="http://schemas.microsoft.com/office/drawing/2014/main" id="{48C44B96-9CD6-84F1-4308-BA5F333B65F1}"/>
                  </a:ext>
                </a:extLst>
              </p:cNvPr>
              <p:cNvSpPr>
                <a:spLocks/>
              </p:cNvSpPr>
              <p:nvPr/>
            </p:nvSpPr>
            <p:spPr bwMode="auto">
              <a:xfrm>
                <a:off x="7445024" y="4377828"/>
                <a:ext cx="118083" cy="107348"/>
              </a:xfrm>
              <a:custGeom>
                <a:avLst/>
                <a:gdLst>
                  <a:gd name="T0" fmla="*/ 158 w 22"/>
                  <a:gd name="T1" fmla="*/ 0 h 19"/>
                  <a:gd name="T2" fmla="*/ 0 w 22"/>
                  <a:gd name="T3" fmla="*/ 166 h 19"/>
                  <a:gd name="T4" fmla="*/ 158 w 22"/>
                  <a:gd name="T5" fmla="*/ 347 h 19"/>
                  <a:gd name="T6" fmla="*/ 188 w 22"/>
                  <a:gd name="T7" fmla="*/ 347 h 19"/>
                  <a:gd name="T8" fmla="*/ 345 w 22"/>
                  <a:gd name="T9" fmla="*/ 166 h 19"/>
                  <a:gd name="T10" fmla="*/ 188 w 22"/>
                  <a:gd name="T11" fmla="*/ 0 h 19"/>
                  <a:gd name="T12" fmla="*/ 158 w 2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19">
                    <a:moveTo>
                      <a:pt x="10" y="0"/>
                    </a:moveTo>
                    <a:cubicBezTo>
                      <a:pt x="4" y="0"/>
                      <a:pt x="0" y="4"/>
                      <a:pt x="0" y="9"/>
                    </a:cubicBezTo>
                    <a:cubicBezTo>
                      <a:pt x="0" y="15"/>
                      <a:pt x="4" y="19"/>
                      <a:pt x="10" y="19"/>
                    </a:cubicBezTo>
                    <a:cubicBezTo>
                      <a:pt x="12" y="19"/>
                      <a:pt x="12" y="19"/>
                      <a:pt x="12" y="19"/>
                    </a:cubicBezTo>
                    <a:cubicBezTo>
                      <a:pt x="17" y="19"/>
                      <a:pt x="22" y="15"/>
                      <a:pt x="22" y="9"/>
                    </a:cubicBezTo>
                    <a:cubicBezTo>
                      <a:pt x="22" y="4"/>
                      <a:pt x="17" y="0"/>
                      <a:pt x="12" y="0"/>
                    </a:cubicBezTo>
                    <a:lnTo>
                      <a:pt x="10" y="0"/>
                    </a:lnTo>
                    <a:close/>
                  </a:path>
                </a:pathLst>
              </a:custGeom>
              <a:solidFill>
                <a:srgbClr val="937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246" name="Freeform 209">
                <a:extLst>
                  <a:ext uri="{FF2B5EF4-FFF2-40B4-BE49-F238E27FC236}">
                    <a16:creationId xmlns:a16="http://schemas.microsoft.com/office/drawing/2014/main" id="{5377BDCC-C20D-8CC8-0C1B-E887646F382F}"/>
                  </a:ext>
                </a:extLst>
              </p:cNvPr>
              <p:cNvSpPr>
                <a:spLocks/>
              </p:cNvSpPr>
              <p:nvPr/>
            </p:nvSpPr>
            <p:spPr bwMode="auto">
              <a:xfrm>
                <a:off x="7685484" y="4090134"/>
                <a:ext cx="27911" cy="23617"/>
              </a:xfrm>
              <a:custGeom>
                <a:avLst/>
                <a:gdLst>
                  <a:gd name="T0" fmla="*/ 0 w 5"/>
                  <a:gd name="T1" fmla="*/ 0 h 4"/>
                  <a:gd name="T2" fmla="*/ 88 w 5"/>
                  <a:gd name="T3" fmla="*/ 61 h 4"/>
                  <a:gd name="T4" fmla="*/ 0 60000 65536"/>
                  <a:gd name="T5" fmla="*/ 0 60000 65536"/>
                </a:gdLst>
                <a:ahLst/>
                <a:cxnLst>
                  <a:cxn ang="T4">
                    <a:pos x="T0" y="T1"/>
                  </a:cxn>
                  <a:cxn ang="T5">
                    <a:pos x="T2" y="T3"/>
                  </a:cxn>
                </a:cxnLst>
                <a:rect l="0" t="0" r="r" b="b"/>
                <a:pathLst>
                  <a:path w="5" h="4">
                    <a:moveTo>
                      <a:pt x="0" y="0"/>
                    </a:moveTo>
                    <a:cubicBezTo>
                      <a:pt x="1" y="2"/>
                      <a:pt x="2" y="4"/>
                      <a:pt x="5" y="3"/>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47" name="Freeform 210">
                <a:extLst>
                  <a:ext uri="{FF2B5EF4-FFF2-40B4-BE49-F238E27FC236}">
                    <a16:creationId xmlns:a16="http://schemas.microsoft.com/office/drawing/2014/main" id="{C9B7F283-B073-CE32-D287-F0AEC04F322C}"/>
                  </a:ext>
                </a:extLst>
              </p:cNvPr>
              <p:cNvSpPr>
                <a:spLocks/>
              </p:cNvSpPr>
              <p:nvPr/>
            </p:nvSpPr>
            <p:spPr bwMode="auto">
              <a:xfrm>
                <a:off x="7717689" y="3707974"/>
                <a:ext cx="17176" cy="27911"/>
              </a:xfrm>
              <a:custGeom>
                <a:avLst/>
                <a:gdLst>
                  <a:gd name="T0" fmla="*/ 0 w 3"/>
                  <a:gd name="T1" fmla="*/ 88 h 5"/>
                  <a:gd name="T2" fmla="*/ 56 w 3"/>
                  <a:gd name="T3" fmla="*/ 0 h 5"/>
                  <a:gd name="T4" fmla="*/ 0 60000 65536"/>
                  <a:gd name="T5" fmla="*/ 0 60000 65536"/>
                </a:gdLst>
                <a:ahLst/>
                <a:cxnLst>
                  <a:cxn ang="T4">
                    <a:pos x="T0" y="T1"/>
                  </a:cxn>
                  <a:cxn ang="T5">
                    <a:pos x="T2" y="T3"/>
                  </a:cxn>
                </a:cxnLst>
                <a:rect l="0" t="0" r="r" b="b"/>
                <a:pathLst>
                  <a:path w="3" h="5">
                    <a:moveTo>
                      <a:pt x="0" y="5"/>
                    </a:moveTo>
                    <a:cubicBezTo>
                      <a:pt x="0" y="2"/>
                      <a:pt x="1" y="1"/>
                      <a:pt x="3"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48" name="Freeform 211">
                <a:extLst>
                  <a:ext uri="{FF2B5EF4-FFF2-40B4-BE49-F238E27FC236}">
                    <a16:creationId xmlns:a16="http://schemas.microsoft.com/office/drawing/2014/main" id="{6D0E0E8A-BB80-31B6-9C01-6C38661D8C62}"/>
                  </a:ext>
                </a:extLst>
              </p:cNvPr>
              <p:cNvSpPr>
                <a:spLocks/>
              </p:cNvSpPr>
              <p:nvPr/>
            </p:nvSpPr>
            <p:spPr bwMode="auto">
              <a:xfrm>
                <a:off x="8469128" y="3999961"/>
                <a:ext cx="32205" cy="38645"/>
              </a:xfrm>
              <a:custGeom>
                <a:avLst/>
                <a:gdLst>
                  <a:gd name="T0" fmla="*/ 0 w 6"/>
                  <a:gd name="T1" fmla="*/ 118 h 7"/>
                  <a:gd name="T2" fmla="*/ 95 w 6"/>
                  <a:gd name="T3" fmla="*/ 0 h 7"/>
                  <a:gd name="T4" fmla="*/ 0 60000 65536"/>
                  <a:gd name="T5" fmla="*/ 0 60000 65536"/>
                </a:gdLst>
                <a:ahLst/>
                <a:cxnLst>
                  <a:cxn ang="T4">
                    <a:pos x="T0" y="T1"/>
                  </a:cxn>
                  <a:cxn ang="T5">
                    <a:pos x="T2" y="T3"/>
                  </a:cxn>
                </a:cxnLst>
                <a:rect l="0" t="0" r="r" b="b"/>
                <a:pathLst>
                  <a:path w="6" h="7">
                    <a:moveTo>
                      <a:pt x="0" y="7"/>
                    </a:moveTo>
                    <a:cubicBezTo>
                      <a:pt x="1" y="3"/>
                      <a:pt x="2" y="0"/>
                      <a:pt x="6"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49" name="Freeform 212">
                <a:extLst>
                  <a:ext uri="{FF2B5EF4-FFF2-40B4-BE49-F238E27FC236}">
                    <a16:creationId xmlns:a16="http://schemas.microsoft.com/office/drawing/2014/main" id="{BE51F49E-96A3-E97B-A79B-A667A59E7489}"/>
                  </a:ext>
                </a:extLst>
              </p:cNvPr>
              <p:cNvSpPr>
                <a:spLocks/>
              </p:cNvSpPr>
              <p:nvPr/>
            </p:nvSpPr>
            <p:spPr bwMode="auto">
              <a:xfrm>
                <a:off x="5431168" y="3667181"/>
                <a:ext cx="27911" cy="17176"/>
              </a:xfrm>
              <a:custGeom>
                <a:avLst/>
                <a:gdLst>
                  <a:gd name="T0" fmla="*/ 0 w 5"/>
                  <a:gd name="T1" fmla="*/ 56 h 3"/>
                  <a:gd name="T2" fmla="*/ 88 w 5"/>
                  <a:gd name="T3" fmla="*/ 0 h 3"/>
                  <a:gd name="T4" fmla="*/ 0 60000 65536"/>
                  <a:gd name="T5" fmla="*/ 0 60000 65536"/>
                </a:gdLst>
                <a:ahLst/>
                <a:cxnLst>
                  <a:cxn ang="T4">
                    <a:pos x="T0" y="T1"/>
                  </a:cxn>
                  <a:cxn ang="T5">
                    <a:pos x="T2" y="T3"/>
                  </a:cxn>
                </a:cxnLst>
                <a:rect l="0" t="0" r="r" b="b"/>
                <a:pathLst>
                  <a:path w="5" h="3">
                    <a:moveTo>
                      <a:pt x="0" y="3"/>
                    </a:moveTo>
                    <a:cubicBezTo>
                      <a:pt x="2" y="2"/>
                      <a:pt x="3" y="1"/>
                      <a:pt x="5"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50" name="Freeform 213">
                <a:extLst>
                  <a:ext uri="{FF2B5EF4-FFF2-40B4-BE49-F238E27FC236}">
                    <a16:creationId xmlns:a16="http://schemas.microsoft.com/office/drawing/2014/main" id="{D94FBA7A-3015-7D9F-3E3C-FBFD48EE6ABA}"/>
                  </a:ext>
                </a:extLst>
              </p:cNvPr>
              <p:cNvSpPr>
                <a:spLocks/>
              </p:cNvSpPr>
              <p:nvPr/>
            </p:nvSpPr>
            <p:spPr bwMode="auto">
              <a:xfrm>
                <a:off x="5946440" y="3626389"/>
                <a:ext cx="6441" cy="34351"/>
              </a:xfrm>
              <a:custGeom>
                <a:avLst/>
                <a:gdLst>
                  <a:gd name="T0" fmla="*/ 27 w 1"/>
                  <a:gd name="T1" fmla="*/ 115 h 6"/>
                  <a:gd name="T2" fmla="*/ 27 w 1"/>
                  <a:gd name="T3" fmla="*/ 0 h 6"/>
                  <a:gd name="T4" fmla="*/ 0 60000 65536"/>
                  <a:gd name="T5" fmla="*/ 0 60000 65536"/>
                </a:gdLst>
                <a:ahLst/>
                <a:cxnLst>
                  <a:cxn ang="T4">
                    <a:pos x="T0" y="T1"/>
                  </a:cxn>
                  <a:cxn ang="T5">
                    <a:pos x="T2" y="T3"/>
                  </a:cxn>
                </a:cxnLst>
                <a:rect l="0" t="0" r="r" b="b"/>
                <a:pathLst>
                  <a:path w="1" h="6">
                    <a:moveTo>
                      <a:pt x="1" y="6"/>
                    </a:moveTo>
                    <a:cubicBezTo>
                      <a:pt x="0" y="4"/>
                      <a:pt x="0" y="1"/>
                      <a:pt x="1"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51" name="Freeform 214">
                <a:extLst>
                  <a:ext uri="{FF2B5EF4-FFF2-40B4-BE49-F238E27FC236}">
                    <a16:creationId xmlns:a16="http://schemas.microsoft.com/office/drawing/2014/main" id="{98612354-2BB6-57D5-80B7-C4D5160353DF}"/>
                  </a:ext>
                </a:extLst>
              </p:cNvPr>
              <p:cNvSpPr>
                <a:spLocks/>
              </p:cNvSpPr>
              <p:nvPr/>
            </p:nvSpPr>
            <p:spPr bwMode="auto">
              <a:xfrm>
                <a:off x="6028025" y="3684357"/>
                <a:ext cx="2147" cy="17176"/>
              </a:xfrm>
              <a:custGeom>
                <a:avLst/>
                <a:gdLst>
                  <a:gd name="T0" fmla="*/ 0 w 1"/>
                  <a:gd name="T1" fmla="*/ 56 h 3"/>
                  <a:gd name="T2" fmla="*/ 0 w 1"/>
                  <a:gd name="T3" fmla="*/ 0 h 3"/>
                  <a:gd name="T4" fmla="*/ 0 60000 65536"/>
                  <a:gd name="T5" fmla="*/ 0 60000 65536"/>
                </a:gdLst>
                <a:ahLst/>
                <a:cxnLst>
                  <a:cxn ang="T4">
                    <a:pos x="T0" y="T1"/>
                  </a:cxn>
                  <a:cxn ang="T5">
                    <a:pos x="T2" y="T3"/>
                  </a:cxn>
                </a:cxnLst>
                <a:rect l="0" t="0" r="r" b="b"/>
                <a:pathLst>
                  <a:path w="1" h="3">
                    <a:moveTo>
                      <a:pt x="0" y="3"/>
                    </a:moveTo>
                    <a:cubicBezTo>
                      <a:pt x="0" y="2"/>
                      <a:pt x="0" y="1"/>
                      <a:pt x="0"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52" name="Freeform 215">
                <a:extLst>
                  <a:ext uri="{FF2B5EF4-FFF2-40B4-BE49-F238E27FC236}">
                    <a16:creationId xmlns:a16="http://schemas.microsoft.com/office/drawing/2014/main" id="{C7358D99-D1D4-88D9-7753-9C139A2A68B4}"/>
                  </a:ext>
                </a:extLst>
              </p:cNvPr>
              <p:cNvSpPr>
                <a:spLocks/>
              </p:cNvSpPr>
              <p:nvPr/>
            </p:nvSpPr>
            <p:spPr bwMode="auto">
              <a:xfrm>
                <a:off x="5663040" y="4010696"/>
                <a:ext cx="25764" cy="10735"/>
              </a:xfrm>
              <a:custGeom>
                <a:avLst/>
                <a:gdLst>
                  <a:gd name="T0" fmla="*/ 0 w 5"/>
                  <a:gd name="T1" fmla="*/ 0 h 2"/>
                  <a:gd name="T2" fmla="*/ 70 w 5"/>
                  <a:gd name="T3" fmla="*/ 33 h 2"/>
                  <a:gd name="T4" fmla="*/ 0 60000 65536"/>
                  <a:gd name="T5" fmla="*/ 0 60000 65536"/>
                </a:gdLst>
                <a:ahLst/>
                <a:cxnLst>
                  <a:cxn ang="T4">
                    <a:pos x="T0" y="T1"/>
                  </a:cxn>
                  <a:cxn ang="T5">
                    <a:pos x="T2" y="T3"/>
                  </a:cxn>
                </a:cxnLst>
                <a:rect l="0" t="0" r="r" b="b"/>
                <a:pathLst>
                  <a:path w="5" h="2">
                    <a:moveTo>
                      <a:pt x="0" y="0"/>
                    </a:moveTo>
                    <a:cubicBezTo>
                      <a:pt x="0" y="2"/>
                      <a:pt x="3" y="2"/>
                      <a:pt x="5" y="2"/>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53" name="Freeform 216">
                <a:extLst>
                  <a:ext uri="{FF2B5EF4-FFF2-40B4-BE49-F238E27FC236}">
                    <a16:creationId xmlns:a16="http://schemas.microsoft.com/office/drawing/2014/main" id="{F60F4EC0-C5B3-4399-4619-690739B8547A}"/>
                  </a:ext>
                </a:extLst>
              </p:cNvPr>
              <p:cNvSpPr>
                <a:spLocks/>
              </p:cNvSpPr>
              <p:nvPr/>
            </p:nvSpPr>
            <p:spPr bwMode="auto">
              <a:xfrm>
                <a:off x="5663040" y="4137367"/>
                <a:ext cx="25764" cy="17176"/>
              </a:xfrm>
              <a:custGeom>
                <a:avLst/>
                <a:gdLst>
                  <a:gd name="T0" fmla="*/ 0 w 5"/>
                  <a:gd name="T1" fmla="*/ 0 h 3"/>
                  <a:gd name="T2" fmla="*/ 70 w 5"/>
                  <a:gd name="T3" fmla="*/ 56 h 3"/>
                  <a:gd name="T4" fmla="*/ 0 60000 65536"/>
                  <a:gd name="T5" fmla="*/ 0 60000 65536"/>
                </a:gdLst>
                <a:ahLst/>
                <a:cxnLst>
                  <a:cxn ang="T4">
                    <a:pos x="T0" y="T1"/>
                  </a:cxn>
                  <a:cxn ang="T5">
                    <a:pos x="T2" y="T3"/>
                  </a:cxn>
                </a:cxnLst>
                <a:rect l="0" t="0" r="r" b="b"/>
                <a:pathLst>
                  <a:path w="5" h="3">
                    <a:moveTo>
                      <a:pt x="0" y="0"/>
                    </a:moveTo>
                    <a:cubicBezTo>
                      <a:pt x="3" y="0"/>
                      <a:pt x="5" y="0"/>
                      <a:pt x="5" y="3"/>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54" name="Freeform 217">
                <a:extLst>
                  <a:ext uri="{FF2B5EF4-FFF2-40B4-BE49-F238E27FC236}">
                    <a16:creationId xmlns:a16="http://schemas.microsoft.com/office/drawing/2014/main" id="{AFD13113-EE41-72FE-1302-DFDE70F9EBDC}"/>
                  </a:ext>
                </a:extLst>
              </p:cNvPr>
              <p:cNvSpPr>
                <a:spLocks/>
              </p:cNvSpPr>
              <p:nvPr/>
            </p:nvSpPr>
            <p:spPr bwMode="auto">
              <a:xfrm>
                <a:off x="5255117" y="4103016"/>
                <a:ext cx="15029" cy="4294"/>
              </a:xfrm>
              <a:custGeom>
                <a:avLst/>
                <a:gdLst>
                  <a:gd name="T0" fmla="*/ 0 w 3"/>
                  <a:gd name="T1" fmla="*/ 8 h 1"/>
                  <a:gd name="T2" fmla="*/ 37 w 3"/>
                  <a:gd name="T3" fmla="*/ 0 h 1"/>
                  <a:gd name="T4" fmla="*/ 0 60000 65536"/>
                  <a:gd name="T5" fmla="*/ 0 60000 65536"/>
                </a:gdLst>
                <a:ahLst/>
                <a:cxnLst>
                  <a:cxn ang="T4">
                    <a:pos x="T0" y="T1"/>
                  </a:cxn>
                  <a:cxn ang="T5">
                    <a:pos x="T2" y="T3"/>
                  </a:cxn>
                </a:cxnLst>
                <a:rect l="0" t="0" r="r" b="b"/>
                <a:pathLst>
                  <a:path w="3" h="1">
                    <a:moveTo>
                      <a:pt x="0" y="1"/>
                    </a:moveTo>
                    <a:cubicBezTo>
                      <a:pt x="1" y="1"/>
                      <a:pt x="2" y="0"/>
                      <a:pt x="3"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55" name="Freeform 218">
                <a:extLst>
                  <a:ext uri="{FF2B5EF4-FFF2-40B4-BE49-F238E27FC236}">
                    <a16:creationId xmlns:a16="http://schemas.microsoft.com/office/drawing/2014/main" id="{04C08DB8-9BCE-0B04-AEAE-4943D5A36C46}"/>
                  </a:ext>
                </a:extLst>
              </p:cNvPr>
              <p:cNvSpPr>
                <a:spLocks/>
              </p:cNvSpPr>
              <p:nvPr/>
            </p:nvSpPr>
            <p:spPr bwMode="auto">
              <a:xfrm>
                <a:off x="5313085" y="4233981"/>
                <a:ext cx="27911" cy="10735"/>
              </a:xfrm>
              <a:custGeom>
                <a:avLst/>
                <a:gdLst>
                  <a:gd name="T0" fmla="*/ 0 w 5"/>
                  <a:gd name="T1" fmla="*/ 33 h 2"/>
                  <a:gd name="T2" fmla="*/ 88 w 5"/>
                  <a:gd name="T3" fmla="*/ 20 h 2"/>
                  <a:gd name="T4" fmla="*/ 0 60000 65536"/>
                  <a:gd name="T5" fmla="*/ 0 60000 65536"/>
                </a:gdLst>
                <a:ahLst/>
                <a:cxnLst>
                  <a:cxn ang="T4">
                    <a:pos x="T0" y="T1"/>
                  </a:cxn>
                  <a:cxn ang="T5">
                    <a:pos x="T2" y="T3"/>
                  </a:cxn>
                </a:cxnLst>
                <a:rect l="0" t="0" r="r" b="b"/>
                <a:pathLst>
                  <a:path w="5" h="2">
                    <a:moveTo>
                      <a:pt x="0" y="2"/>
                    </a:moveTo>
                    <a:cubicBezTo>
                      <a:pt x="1" y="1"/>
                      <a:pt x="3" y="0"/>
                      <a:pt x="5" y="1"/>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56" name="Freeform 219">
                <a:extLst>
                  <a:ext uri="{FF2B5EF4-FFF2-40B4-BE49-F238E27FC236}">
                    <a16:creationId xmlns:a16="http://schemas.microsoft.com/office/drawing/2014/main" id="{0D798290-3F27-86C5-6037-6E503999BF50}"/>
                  </a:ext>
                </a:extLst>
              </p:cNvPr>
              <p:cNvSpPr>
                <a:spLocks/>
              </p:cNvSpPr>
              <p:nvPr/>
            </p:nvSpPr>
            <p:spPr bwMode="auto">
              <a:xfrm>
                <a:off x="4701199" y="4141661"/>
                <a:ext cx="135259" cy="143847"/>
              </a:xfrm>
              <a:custGeom>
                <a:avLst/>
                <a:gdLst>
                  <a:gd name="T0" fmla="*/ 20 w 25"/>
                  <a:gd name="T1" fmla="*/ 150 h 25"/>
                  <a:gd name="T2" fmla="*/ 50 w 25"/>
                  <a:gd name="T3" fmla="*/ 402 h 25"/>
                  <a:gd name="T4" fmla="*/ 159 w 25"/>
                  <a:gd name="T5" fmla="*/ 482 h 25"/>
                  <a:gd name="T6" fmla="*/ 338 w 25"/>
                  <a:gd name="T7" fmla="*/ 423 h 25"/>
                  <a:gd name="T8" fmla="*/ 401 w 25"/>
                  <a:gd name="T9" fmla="*/ 273 h 25"/>
                  <a:gd name="T10" fmla="*/ 381 w 25"/>
                  <a:gd name="T11" fmla="*/ 172 h 25"/>
                  <a:gd name="T12" fmla="*/ 272 w 25"/>
                  <a:gd name="T13" fmla="*/ 94 h 25"/>
                  <a:gd name="T14" fmla="*/ 192 w 25"/>
                  <a:gd name="T15" fmla="*/ 21 h 25"/>
                  <a:gd name="T16" fmla="*/ 20 w 25"/>
                  <a:gd name="T17" fmla="*/ 15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5">
                    <a:moveTo>
                      <a:pt x="1" y="8"/>
                    </a:moveTo>
                    <a:cubicBezTo>
                      <a:pt x="0" y="13"/>
                      <a:pt x="0" y="17"/>
                      <a:pt x="3" y="21"/>
                    </a:cubicBezTo>
                    <a:cubicBezTo>
                      <a:pt x="5" y="23"/>
                      <a:pt x="7" y="25"/>
                      <a:pt x="10" y="25"/>
                    </a:cubicBezTo>
                    <a:cubicBezTo>
                      <a:pt x="15" y="25"/>
                      <a:pt x="19" y="23"/>
                      <a:pt x="21" y="22"/>
                    </a:cubicBezTo>
                    <a:cubicBezTo>
                      <a:pt x="24" y="20"/>
                      <a:pt x="25" y="17"/>
                      <a:pt x="25" y="14"/>
                    </a:cubicBezTo>
                    <a:cubicBezTo>
                      <a:pt x="25" y="12"/>
                      <a:pt x="25" y="10"/>
                      <a:pt x="24" y="9"/>
                    </a:cubicBezTo>
                    <a:cubicBezTo>
                      <a:pt x="22" y="7"/>
                      <a:pt x="20" y="5"/>
                      <a:pt x="17" y="5"/>
                    </a:cubicBezTo>
                    <a:cubicBezTo>
                      <a:pt x="16" y="3"/>
                      <a:pt x="14" y="2"/>
                      <a:pt x="12" y="1"/>
                    </a:cubicBezTo>
                    <a:cubicBezTo>
                      <a:pt x="7" y="0"/>
                      <a:pt x="2" y="3"/>
                      <a:pt x="1" y="8"/>
                    </a:cubicBezTo>
                    <a:close/>
                  </a:path>
                </a:pathLst>
              </a:custGeom>
              <a:solidFill>
                <a:srgbClr val="937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257" name="Freeform 220">
                <a:extLst>
                  <a:ext uri="{FF2B5EF4-FFF2-40B4-BE49-F238E27FC236}">
                    <a16:creationId xmlns:a16="http://schemas.microsoft.com/office/drawing/2014/main" id="{5A316EEA-878B-13FF-5197-0FE0F806A7F2}"/>
                  </a:ext>
                </a:extLst>
              </p:cNvPr>
              <p:cNvSpPr>
                <a:spLocks/>
              </p:cNvSpPr>
              <p:nvPr/>
            </p:nvSpPr>
            <p:spPr bwMode="auto">
              <a:xfrm>
                <a:off x="4653965" y="4330594"/>
                <a:ext cx="139553" cy="133112"/>
              </a:xfrm>
              <a:custGeom>
                <a:avLst/>
                <a:gdLst>
                  <a:gd name="T0" fmla="*/ 33 w 26"/>
                  <a:gd name="T1" fmla="*/ 137 h 23"/>
                  <a:gd name="T2" fmla="*/ 113 w 26"/>
                  <a:gd name="T3" fmla="*/ 369 h 23"/>
                  <a:gd name="T4" fmla="*/ 145 w 26"/>
                  <a:gd name="T5" fmla="*/ 394 h 23"/>
                  <a:gd name="T6" fmla="*/ 345 w 26"/>
                  <a:gd name="T7" fmla="*/ 369 h 23"/>
                  <a:gd name="T8" fmla="*/ 333 w 26"/>
                  <a:gd name="T9" fmla="*/ 116 h 23"/>
                  <a:gd name="T10" fmla="*/ 220 w 26"/>
                  <a:gd name="T11" fmla="*/ 35 h 23"/>
                  <a:gd name="T12" fmla="*/ 33 w 26"/>
                  <a:gd name="T13" fmla="*/ 137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3">
                    <a:moveTo>
                      <a:pt x="2" y="7"/>
                    </a:moveTo>
                    <a:cubicBezTo>
                      <a:pt x="0" y="12"/>
                      <a:pt x="3" y="17"/>
                      <a:pt x="7" y="19"/>
                    </a:cubicBezTo>
                    <a:cubicBezTo>
                      <a:pt x="8" y="19"/>
                      <a:pt x="9" y="20"/>
                      <a:pt x="9" y="20"/>
                    </a:cubicBezTo>
                    <a:cubicBezTo>
                      <a:pt x="13" y="23"/>
                      <a:pt x="19" y="23"/>
                      <a:pt x="22" y="19"/>
                    </a:cubicBezTo>
                    <a:cubicBezTo>
                      <a:pt x="26" y="15"/>
                      <a:pt x="25" y="9"/>
                      <a:pt x="21" y="6"/>
                    </a:cubicBezTo>
                    <a:cubicBezTo>
                      <a:pt x="19" y="4"/>
                      <a:pt x="17" y="3"/>
                      <a:pt x="14" y="2"/>
                    </a:cubicBezTo>
                    <a:cubicBezTo>
                      <a:pt x="9" y="0"/>
                      <a:pt x="4" y="2"/>
                      <a:pt x="2" y="7"/>
                    </a:cubicBezTo>
                    <a:close/>
                  </a:path>
                </a:pathLst>
              </a:custGeom>
              <a:solidFill>
                <a:srgbClr val="937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258" name="Freeform 221">
                <a:extLst>
                  <a:ext uri="{FF2B5EF4-FFF2-40B4-BE49-F238E27FC236}">
                    <a16:creationId xmlns:a16="http://schemas.microsoft.com/office/drawing/2014/main" id="{1C4EC327-F95B-4CF0-2325-858B0F14BA57}"/>
                  </a:ext>
                </a:extLst>
              </p:cNvPr>
              <p:cNvSpPr>
                <a:spLocks/>
              </p:cNvSpPr>
              <p:nvPr/>
            </p:nvSpPr>
            <p:spPr bwMode="auto">
              <a:xfrm>
                <a:off x="4600291" y="3862555"/>
                <a:ext cx="21470" cy="34351"/>
              </a:xfrm>
              <a:custGeom>
                <a:avLst/>
                <a:gdLst>
                  <a:gd name="T0" fmla="*/ 0 w 4"/>
                  <a:gd name="T1" fmla="*/ 115 h 6"/>
                  <a:gd name="T2" fmla="*/ 63 w 4"/>
                  <a:gd name="T3" fmla="*/ 0 h 6"/>
                  <a:gd name="T4" fmla="*/ 0 60000 65536"/>
                  <a:gd name="T5" fmla="*/ 0 60000 65536"/>
                </a:gdLst>
                <a:ahLst/>
                <a:cxnLst>
                  <a:cxn ang="T4">
                    <a:pos x="T0" y="T1"/>
                  </a:cxn>
                  <a:cxn ang="T5">
                    <a:pos x="T2" y="T3"/>
                  </a:cxn>
                </a:cxnLst>
                <a:rect l="0" t="0" r="r" b="b"/>
                <a:pathLst>
                  <a:path w="4" h="6">
                    <a:moveTo>
                      <a:pt x="0" y="6"/>
                    </a:moveTo>
                    <a:cubicBezTo>
                      <a:pt x="1" y="3"/>
                      <a:pt x="2" y="2"/>
                      <a:pt x="4"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59" name="Freeform 222">
                <a:extLst>
                  <a:ext uri="{FF2B5EF4-FFF2-40B4-BE49-F238E27FC236}">
                    <a16:creationId xmlns:a16="http://schemas.microsoft.com/office/drawing/2014/main" id="{8440E895-BC3D-6302-8A87-DE7FE749F63E}"/>
                  </a:ext>
                </a:extLst>
              </p:cNvPr>
              <p:cNvSpPr>
                <a:spLocks/>
              </p:cNvSpPr>
              <p:nvPr/>
            </p:nvSpPr>
            <p:spPr bwMode="auto">
              <a:xfrm>
                <a:off x="3881057" y="3495424"/>
                <a:ext cx="64409" cy="51527"/>
              </a:xfrm>
              <a:custGeom>
                <a:avLst/>
                <a:gdLst>
                  <a:gd name="T0" fmla="*/ 95 w 12"/>
                  <a:gd name="T1" fmla="*/ 35 h 9"/>
                  <a:gd name="T2" fmla="*/ 83 w 12"/>
                  <a:gd name="T3" fmla="*/ 149 h 9"/>
                  <a:gd name="T4" fmla="*/ 95 w 12"/>
                  <a:gd name="T5" fmla="*/ 21 h 9"/>
                  <a:gd name="T6" fmla="*/ 0 60000 65536"/>
                  <a:gd name="T7" fmla="*/ 0 60000 65536"/>
                  <a:gd name="T8" fmla="*/ 0 60000 65536"/>
                </a:gdLst>
                <a:ahLst/>
                <a:cxnLst>
                  <a:cxn ang="T6">
                    <a:pos x="T0" y="T1"/>
                  </a:cxn>
                  <a:cxn ang="T7">
                    <a:pos x="T2" y="T3"/>
                  </a:cxn>
                  <a:cxn ang="T8">
                    <a:pos x="T4" y="T5"/>
                  </a:cxn>
                </a:cxnLst>
                <a:rect l="0" t="0" r="r" b="b"/>
                <a:pathLst>
                  <a:path w="12" h="9">
                    <a:moveTo>
                      <a:pt x="6" y="2"/>
                    </a:moveTo>
                    <a:cubicBezTo>
                      <a:pt x="4" y="2"/>
                      <a:pt x="0" y="9"/>
                      <a:pt x="5" y="8"/>
                    </a:cubicBezTo>
                    <a:cubicBezTo>
                      <a:pt x="11" y="7"/>
                      <a:pt x="12" y="0"/>
                      <a:pt x="6" y="1"/>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60" name="Freeform 223">
                <a:extLst>
                  <a:ext uri="{FF2B5EF4-FFF2-40B4-BE49-F238E27FC236}">
                    <a16:creationId xmlns:a16="http://schemas.microsoft.com/office/drawing/2014/main" id="{07228D16-A280-850A-0323-5D2F26E75DFB}"/>
                  </a:ext>
                </a:extLst>
              </p:cNvPr>
              <p:cNvSpPr>
                <a:spLocks/>
              </p:cNvSpPr>
              <p:nvPr/>
            </p:nvSpPr>
            <p:spPr bwMode="auto">
              <a:xfrm>
                <a:off x="4031345" y="3557686"/>
                <a:ext cx="25764" cy="17176"/>
              </a:xfrm>
              <a:custGeom>
                <a:avLst/>
                <a:gdLst>
                  <a:gd name="T0" fmla="*/ 29 w 5"/>
                  <a:gd name="T1" fmla="*/ 0 h 3"/>
                  <a:gd name="T2" fmla="*/ 70 w 5"/>
                  <a:gd name="T3" fmla="*/ 35 h 3"/>
                  <a:gd name="T4" fmla="*/ 0 w 5"/>
                  <a:gd name="T5" fmla="*/ 21 h 3"/>
                  <a:gd name="T6" fmla="*/ 0 60000 65536"/>
                  <a:gd name="T7" fmla="*/ 0 60000 65536"/>
                  <a:gd name="T8" fmla="*/ 0 60000 65536"/>
                </a:gdLst>
                <a:ahLst/>
                <a:cxnLst>
                  <a:cxn ang="T6">
                    <a:pos x="T0" y="T1"/>
                  </a:cxn>
                  <a:cxn ang="T7">
                    <a:pos x="T2" y="T3"/>
                  </a:cxn>
                  <a:cxn ang="T8">
                    <a:pos x="T4" y="T5"/>
                  </a:cxn>
                </a:cxnLst>
                <a:rect l="0" t="0" r="r" b="b"/>
                <a:pathLst>
                  <a:path w="5" h="3">
                    <a:moveTo>
                      <a:pt x="2" y="0"/>
                    </a:moveTo>
                    <a:cubicBezTo>
                      <a:pt x="4" y="0"/>
                      <a:pt x="5" y="0"/>
                      <a:pt x="5" y="2"/>
                    </a:cubicBezTo>
                    <a:cubicBezTo>
                      <a:pt x="3" y="3"/>
                      <a:pt x="2" y="2"/>
                      <a:pt x="0" y="1"/>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61" name="Freeform 224">
                <a:extLst>
                  <a:ext uri="{FF2B5EF4-FFF2-40B4-BE49-F238E27FC236}">
                    <a16:creationId xmlns:a16="http://schemas.microsoft.com/office/drawing/2014/main" id="{8D533EE9-3DCA-896E-589E-37990D13418A}"/>
                  </a:ext>
                </a:extLst>
              </p:cNvPr>
              <p:cNvSpPr>
                <a:spLocks/>
              </p:cNvSpPr>
              <p:nvPr/>
            </p:nvSpPr>
            <p:spPr bwMode="auto">
              <a:xfrm>
                <a:off x="4385594" y="3523334"/>
                <a:ext cx="10735" cy="30058"/>
              </a:xfrm>
              <a:custGeom>
                <a:avLst/>
                <a:gdLst>
                  <a:gd name="T0" fmla="*/ 0 w 2"/>
                  <a:gd name="T1" fmla="*/ 109 h 5"/>
                  <a:gd name="T2" fmla="*/ 33 w 2"/>
                  <a:gd name="T3" fmla="*/ 0 h 5"/>
                  <a:gd name="T4" fmla="*/ 0 60000 65536"/>
                  <a:gd name="T5" fmla="*/ 0 60000 65536"/>
                </a:gdLst>
                <a:ahLst/>
                <a:cxnLst>
                  <a:cxn ang="T4">
                    <a:pos x="T0" y="T1"/>
                  </a:cxn>
                  <a:cxn ang="T5">
                    <a:pos x="T2" y="T3"/>
                  </a:cxn>
                </a:cxnLst>
                <a:rect l="0" t="0" r="r" b="b"/>
                <a:pathLst>
                  <a:path w="2" h="5">
                    <a:moveTo>
                      <a:pt x="0" y="5"/>
                    </a:moveTo>
                    <a:cubicBezTo>
                      <a:pt x="0" y="3"/>
                      <a:pt x="1" y="1"/>
                      <a:pt x="2"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62" name="Freeform 225">
                <a:extLst>
                  <a:ext uri="{FF2B5EF4-FFF2-40B4-BE49-F238E27FC236}">
                    <a16:creationId xmlns:a16="http://schemas.microsoft.com/office/drawing/2014/main" id="{086D2D09-1EB4-AA48-F474-3A8EBCE9FFF0}"/>
                  </a:ext>
                </a:extLst>
              </p:cNvPr>
              <p:cNvSpPr>
                <a:spLocks/>
              </p:cNvSpPr>
              <p:nvPr/>
            </p:nvSpPr>
            <p:spPr bwMode="auto">
              <a:xfrm>
                <a:off x="4943806" y="3684357"/>
                <a:ext cx="47233" cy="45086"/>
              </a:xfrm>
              <a:custGeom>
                <a:avLst/>
                <a:gdLst>
                  <a:gd name="T0" fmla="*/ 42 w 9"/>
                  <a:gd name="T1" fmla="*/ 76 h 8"/>
                  <a:gd name="T2" fmla="*/ 0 w 9"/>
                  <a:gd name="T3" fmla="*/ 89 h 8"/>
                  <a:gd name="T4" fmla="*/ 42 w 9"/>
                  <a:gd name="T5" fmla="*/ 0 h 8"/>
                  <a:gd name="T6" fmla="*/ 29 w 9"/>
                  <a:gd name="T7" fmla="*/ 55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3" y="4"/>
                    </a:moveTo>
                    <a:cubicBezTo>
                      <a:pt x="2" y="3"/>
                      <a:pt x="1" y="4"/>
                      <a:pt x="0" y="5"/>
                    </a:cubicBezTo>
                    <a:cubicBezTo>
                      <a:pt x="6" y="8"/>
                      <a:pt x="9" y="4"/>
                      <a:pt x="3" y="0"/>
                    </a:cubicBezTo>
                    <a:cubicBezTo>
                      <a:pt x="3" y="1"/>
                      <a:pt x="2" y="2"/>
                      <a:pt x="2" y="3"/>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63" name="Freeform 226">
                <a:extLst>
                  <a:ext uri="{FF2B5EF4-FFF2-40B4-BE49-F238E27FC236}">
                    <a16:creationId xmlns:a16="http://schemas.microsoft.com/office/drawing/2014/main" id="{6CB4A549-4051-2429-CA75-A8F1F6A972C3}"/>
                  </a:ext>
                </a:extLst>
              </p:cNvPr>
              <p:cNvSpPr>
                <a:spLocks/>
              </p:cNvSpPr>
              <p:nvPr/>
            </p:nvSpPr>
            <p:spPr bwMode="auto">
              <a:xfrm>
                <a:off x="5141327" y="3718708"/>
                <a:ext cx="10735" cy="27911"/>
              </a:xfrm>
              <a:custGeom>
                <a:avLst/>
                <a:gdLst>
                  <a:gd name="T0" fmla="*/ 20 w 2"/>
                  <a:gd name="T1" fmla="*/ 88 h 5"/>
                  <a:gd name="T2" fmla="*/ 0 w 2"/>
                  <a:gd name="T3" fmla="*/ 0 h 5"/>
                  <a:gd name="T4" fmla="*/ 33 w 2"/>
                  <a:gd name="T5" fmla="*/ 34 h 5"/>
                  <a:gd name="T6" fmla="*/ 0 60000 65536"/>
                  <a:gd name="T7" fmla="*/ 0 60000 65536"/>
                  <a:gd name="T8" fmla="*/ 0 60000 65536"/>
                </a:gdLst>
                <a:ahLst/>
                <a:cxnLst>
                  <a:cxn ang="T6">
                    <a:pos x="T0" y="T1"/>
                  </a:cxn>
                  <a:cxn ang="T7">
                    <a:pos x="T2" y="T3"/>
                  </a:cxn>
                  <a:cxn ang="T8">
                    <a:pos x="T4" y="T5"/>
                  </a:cxn>
                </a:cxnLst>
                <a:rect l="0" t="0" r="r" b="b"/>
                <a:pathLst>
                  <a:path w="2" h="5">
                    <a:moveTo>
                      <a:pt x="1" y="5"/>
                    </a:moveTo>
                    <a:cubicBezTo>
                      <a:pt x="0" y="3"/>
                      <a:pt x="0" y="2"/>
                      <a:pt x="0" y="0"/>
                    </a:cubicBezTo>
                    <a:cubicBezTo>
                      <a:pt x="0" y="1"/>
                      <a:pt x="1" y="2"/>
                      <a:pt x="2" y="2"/>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64" name="Freeform 227">
                <a:extLst>
                  <a:ext uri="{FF2B5EF4-FFF2-40B4-BE49-F238E27FC236}">
                    <a16:creationId xmlns:a16="http://schemas.microsoft.com/office/drawing/2014/main" id="{25DAA0FD-150C-EBA3-DAC6-5043A2E18535}"/>
                  </a:ext>
                </a:extLst>
              </p:cNvPr>
              <p:cNvSpPr>
                <a:spLocks/>
              </p:cNvSpPr>
              <p:nvPr/>
            </p:nvSpPr>
            <p:spPr bwMode="auto">
              <a:xfrm>
                <a:off x="4310451" y="4141661"/>
                <a:ext cx="15029" cy="30058"/>
              </a:xfrm>
              <a:custGeom>
                <a:avLst/>
                <a:gdLst>
                  <a:gd name="T0" fmla="*/ 0 w 3"/>
                  <a:gd name="T1" fmla="*/ 109 h 5"/>
                  <a:gd name="T2" fmla="*/ 37 w 3"/>
                  <a:gd name="T3" fmla="*/ 0 h 5"/>
                  <a:gd name="T4" fmla="*/ 0 60000 65536"/>
                  <a:gd name="T5" fmla="*/ 0 60000 65536"/>
                </a:gdLst>
                <a:ahLst/>
                <a:cxnLst>
                  <a:cxn ang="T4">
                    <a:pos x="T0" y="T1"/>
                  </a:cxn>
                  <a:cxn ang="T5">
                    <a:pos x="T2" y="T3"/>
                  </a:cxn>
                </a:cxnLst>
                <a:rect l="0" t="0" r="r" b="b"/>
                <a:pathLst>
                  <a:path w="3" h="5">
                    <a:moveTo>
                      <a:pt x="0" y="5"/>
                    </a:moveTo>
                    <a:cubicBezTo>
                      <a:pt x="0" y="2"/>
                      <a:pt x="1" y="1"/>
                      <a:pt x="3"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65" name="Freeform 228">
                <a:extLst>
                  <a:ext uri="{FF2B5EF4-FFF2-40B4-BE49-F238E27FC236}">
                    <a16:creationId xmlns:a16="http://schemas.microsoft.com/office/drawing/2014/main" id="{4A6CC0F2-5BD5-CB0F-10EC-A91DCD2D3F44}"/>
                  </a:ext>
                </a:extLst>
              </p:cNvPr>
              <p:cNvSpPr>
                <a:spLocks/>
              </p:cNvSpPr>
              <p:nvPr/>
            </p:nvSpPr>
            <p:spPr bwMode="auto">
              <a:xfrm>
                <a:off x="4299716" y="3935552"/>
                <a:ext cx="15029" cy="23617"/>
              </a:xfrm>
              <a:custGeom>
                <a:avLst/>
                <a:gdLst>
                  <a:gd name="T0" fmla="*/ 28 w 3"/>
                  <a:gd name="T1" fmla="*/ 83 h 4"/>
                  <a:gd name="T2" fmla="*/ 12 w 3"/>
                  <a:gd name="T3" fmla="*/ 22 h 4"/>
                  <a:gd name="T4" fmla="*/ 37 w 3"/>
                  <a:gd name="T5" fmla="*/ 22 h 4"/>
                  <a:gd name="T6" fmla="*/ 0 60000 65536"/>
                  <a:gd name="T7" fmla="*/ 0 60000 65536"/>
                  <a:gd name="T8" fmla="*/ 0 60000 65536"/>
                </a:gdLst>
                <a:ahLst/>
                <a:cxnLst>
                  <a:cxn ang="T6">
                    <a:pos x="T0" y="T1"/>
                  </a:cxn>
                  <a:cxn ang="T7">
                    <a:pos x="T2" y="T3"/>
                  </a:cxn>
                  <a:cxn ang="T8">
                    <a:pos x="T4" y="T5"/>
                  </a:cxn>
                </a:cxnLst>
                <a:rect l="0" t="0" r="r" b="b"/>
                <a:pathLst>
                  <a:path w="3" h="4">
                    <a:moveTo>
                      <a:pt x="2" y="4"/>
                    </a:moveTo>
                    <a:cubicBezTo>
                      <a:pt x="0" y="3"/>
                      <a:pt x="0" y="2"/>
                      <a:pt x="1" y="1"/>
                    </a:cubicBezTo>
                    <a:cubicBezTo>
                      <a:pt x="2" y="0"/>
                      <a:pt x="3" y="1"/>
                      <a:pt x="3" y="1"/>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66" name="Freeform 229">
                <a:extLst>
                  <a:ext uri="{FF2B5EF4-FFF2-40B4-BE49-F238E27FC236}">
                    <a16:creationId xmlns:a16="http://schemas.microsoft.com/office/drawing/2014/main" id="{5B2820A2-22A1-989D-379D-B714AE0AC184}"/>
                  </a:ext>
                </a:extLst>
              </p:cNvPr>
              <p:cNvSpPr>
                <a:spLocks/>
              </p:cNvSpPr>
              <p:nvPr/>
            </p:nvSpPr>
            <p:spPr bwMode="auto">
              <a:xfrm>
                <a:off x="3810207" y="4090134"/>
                <a:ext cx="21470" cy="17176"/>
              </a:xfrm>
              <a:custGeom>
                <a:avLst/>
                <a:gdLst>
                  <a:gd name="T0" fmla="*/ 63 w 4"/>
                  <a:gd name="T1" fmla="*/ 56 h 3"/>
                  <a:gd name="T2" fmla="*/ 33 w 4"/>
                  <a:gd name="T3" fmla="*/ 0 h 3"/>
                  <a:gd name="T4" fmla="*/ 0 60000 65536"/>
                  <a:gd name="T5" fmla="*/ 0 60000 65536"/>
                </a:gdLst>
                <a:ahLst/>
                <a:cxnLst>
                  <a:cxn ang="T4">
                    <a:pos x="T0" y="T1"/>
                  </a:cxn>
                  <a:cxn ang="T5">
                    <a:pos x="T2" y="T3"/>
                  </a:cxn>
                </a:cxnLst>
                <a:rect l="0" t="0" r="r" b="b"/>
                <a:pathLst>
                  <a:path w="4" h="3">
                    <a:moveTo>
                      <a:pt x="4" y="3"/>
                    </a:moveTo>
                    <a:cubicBezTo>
                      <a:pt x="2" y="2"/>
                      <a:pt x="0" y="1"/>
                      <a:pt x="2"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67" name="Freeform 230">
                <a:extLst>
                  <a:ext uri="{FF2B5EF4-FFF2-40B4-BE49-F238E27FC236}">
                    <a16:creationId xmlns:a16="http://schemas.microsoft.com/office/drawing/2014/main" id="{EAE23874-E477-B95F-9D0C-7A9AF07B52AD}"/>
                  </a:ext>
                </a:extLst>
              </p:cNvPr>
              <p:cNvSpPr>
                <a:spLocks/>
              </p:cNvSpPr>
              <p:nvPr/>
            </p:nvSpPr>
            <p:spPr bwMode="auto">
              <a:xfrm>
                <a:off x="3906821" y="4038607"/>
                <a:ext cx="27911" cy="12882"/>
              </a:xfrm>
              <a:custGeom>
                <a:avLst/>
                <a:gdLst>
                  <a:gd name="T0" fmla="*/ 21 w 5"/>
                  <a:gd name="T1" fmla="*/ 0 h 2"/>
                  <a:gd name="T2" fmla="*/ 88 w 5"/>
                  <a:gd name="T3" fmla="*/ 27 h 2"/>
                  <a:gd name="T4" fmla="*/ 0 60000 65536"/>
                  <a:gd name="T5" fmla="*/ 0 60000 65536"/>
                </a:gdLst>
                <a:ahLst/>
                <a:cxnLst>
                  <a:cxn ang="T4">
                    <a:pos x="T0" y="T1"/>
                  </a:cxn>
                  <a:cxn ang="T5">
                    <a:pos x="T2" y="T3"/>
                  </a:cxn>
                </a:cxnLst>
                <a:rect l="0" t="0" r="r" b="b"/>
                <a:pathLst>
                  <a:path w="5" h="2">
                    <a:moveTo>
                      <a:pt x="1" y="0"/>
                    </a:moveTo>
                    <a:cubicBezTo>
                      <a:pt x="0" y="2"/>
                      <a:pt x="2" y="2"/>
                      <a:pt x="5" y="1"/>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68" name="Freeform 231">
                <a:extLst>
                  <a:ext uri="{FF2B5EF4-FFF2-40B4-BE49-F238E27FC236}">
                    <a16:creationId xmlns:a16="http://schemas.microsoft.com/office/drawing/2014/main" id="{2AB32C58-3AEF-629F-633C-72D2CE1D0486}"/>
                  </a:ext>
                </a:extLst>
              </p:cNvPr>
              <p:cNvSpPr>
                <a:spLocks/>
              </p:cNvSpPr>
              <p:nvPr/>
            </p:nvSpPr>
            <p:spPr bwMode="auto">
              <a:xfrm>
                <a:off x="3434488" y="3879731"/>
                <a:ext cx="21470" cy="17176"/>
              </a:xfrm>
              <a:custGeom>
                <a:avLst/>
                <a:gdLst>
                  <a:gd name="T0" fmla="*/ 63 w 4"/>
                  <a:gd name="T1" fmla="*/ 56 h 3"/>
                  <a:gd name="T2" fmla="*/ 0 w 4"/>
                  <a:gd name="T3" fmla="*/ 0 h 3"/>
                  <a:gd name="T4" fmla="*/ 0 60000 65536"/>
                  <a:gd name="T5" fmla="*/ 0 60000 65536"/>
                </a:gdLst>
                <a:ahLst/>
                <a:cxnLst>
                  <a:cxn ang="T4">
                    <a:pos x="T0" y="T1"/>
                  </a:cxn>
                  <a:cxn ang="T5">
                    <a:pos x="T2" y="T3"/>
                  </a:cxn>
                </a:cxnLst>
                <a:rect l="0" t="0" r="r" b="b"/>
                <a:pathLst>
                  <a:path w="4" h="3">
                    <a:moveTo>
                      <a:pt x="4" y="3"/>
                    </a:moveTo>
                    <a:cubicBezTo>
                      <a:pt x="3" y="2"/>
                      <a:pt x="1" y="1"/>
                      <a:pt x="0"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69" name="Freeform 232">
                <a:extLst>
                  <a:ext uri="{FF2B5EF4-FFF2-40B4-BE49-F238E27FC236}">
                    <a16:creationId xmlns:a16="http://schemas.microsoft.com/office/drawing/2014/main" id="{F1AEFD91-AB59-D0E3-A7E8-4D31C6A44F45}"/>
                  </a:ext>
                </a:extLst>
              </p:cNvPr>
              <p:cNvSpPr>
                <a:spLocks/>
              </p:cNvSpPr>
              <p:nvPr/>
            </p:nvSpPr>
            <p:spPr bwMode="auto">
              <a:xfrm>
                <a:off x="3520366" y="3804587"/>
                <a:ext cx="17176" cy="27911"/>
              </a:xfrm>
              <a:custGeom>
                <a:avLst/>
                <a:gdLst>
                  <a:gd name="T0" fmla="*/ 56 w 3"/>
                  <a:gd name="T1" fmla="*/ 68 h 5"/>
                  <a:gd name="T2" fmla="*/ 21 w 3"/>
                  <a:gd name="T3" fmla="*/ 68 h 5"/>
                  <a:gd name="T4" fmla="*/ 56 w 3"/>
                  <a:gd name="T5" fmla="*/ 0 h 5"/>
                  <a:gd name="T6" fmla="*/ 0 60000 65536"/>
                  <a:gd name="T7" fmla="*/ 0 60000 65536"/>
                  <a:gd name="T8" fmla="*/ 0 60000 65536"/>
                </a:gdLst>
                <a:ahLst/>
                <a:cxnLst>
                  <a:cxn ang="T6">
                    <a:pos x="T0" y="T1"/>
                  </a:cxn>
                  <a:cxn ang="T7">
                    <a:pos x="T2" y="T3"/>
                  </a:cxn>
                  <a:cxn ang="T8">
                    <a:pos x="T4" y="T5"/>
                  </a:cxn>
                </a:cxnLst>
                <a:rect l="0" t="0" r="r" b="b"/>
                <a:pathLst>
                  <a:path w="3" h="5">
                    <a:moveTo>
                      <a:pt x="3" y="4"/>
                    </a:moveTo>
                    <a:cubicBezTo>
                      <a:pt x="2" y="5"/>
                      <a:pt x="2" y="5"/>
                      <a:pt x="1" y="4"/>
                    </a:cubicBezTo>
                    <a:cubicBezTo>
                      <a:pt x="0" y="1"/>
                      <a:pt x="2" y="2"/>
                      <a:pt x="3"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70" name="Freeform 233">
                <a:extLst>
                  <a:ext uri="{FF2B5EF4-FFF2-40B4-BE49-F238E27FC236}">
                    <a16:creationId xmlns:a16="http://schemas.microsoft.com/office/drawing/2014/main" id="{84752B8C-7E9B-CE77-69B0-74557E69BF01}"/>
                  </a:ext>
                </a:extLst>
              </p:cNvPr>
              <p:cNvSpPr>
                <a:spLocks/>
              </p:cNvSpPr>
              <p:nvPr/>
            </p:nvSpPr>
            <p:spPr bwMode="auto">
              <a:xfrm>
                <a:off x="3294935" y="3512600"/>
                <a:ext cx="27911" cy="27911"/>
              </a:xfrm>
              <a:custGeom>
                <a:avLst/>
                <a:gdLst>
                  <a:gd name="T0" fmla="*/ 88 w 5"/>
                  <a:gd name="T1" fmla="*/ 55 h 5"/>
                  <a:gd name="T2" fmla="*/ 21 w 5"/>
                  <a:gd name="T3" fmla="*/ 0 h 5"/>
                  <a:gd name="T4" fmla="*/ 0 60000 65536"/>
                  <a:gd name="T5" fmla="*/ 0 60000 65536"/>
                </a:gdLst>
                <a:ahLst/>
                <a:cxnLst>
                  <a:cxn ang="T4">
                    <a:pos x="T0" y="T1"/>
                  </a:cxn>
                  <a:cxn ang="T5">
                    <a:pos x="T2" y="T3"/>
                  </a:cxn>
                </a:cxnLst>
                <a:rect l="0" t="0" r="r" b="b"/>
                <a:pathLst>
                  <a:path w="5" h="5">
                    <a:moveTo>
                      <a:pt x="5" y="3"/>
                    </a:moveTo>
                    <a:cubicBezTo>
                      <a:pt x="2" y="5"/>
                      <a:pt x="0" y="4"/>
                      <a:pt x="1"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71" name="Freeform 234">
                <a:extLst>
                  <a:ext uri="{FF2B5EF4-FFF2-40B4-BE49-F238E27FC236}">
                    <a16:creationId xmlns:a16="http://schemas.microsoft.com/office/drawing/2014/main" id="{8DCB2C77-D1AC-7EB4-6F69-FA4E2DD488F1}"/>
                  </a:ext>
                </a:extLst>
              </p:cNvPr>
              <p:cNvSpPr>
                <a:spLocks/>
              </p:cNvSpPr>
              <p:nvPr/>
            </p:nvSpPr>
            <p:spPr bwMode="auto">
              <a:xfrm>
                <a:off x="3355050" y="3467513"/>
                <a:ext cx="21470" cy="27911"/>
              </a:xfrm>
              <a:custGeom>
                <a:avLst/>
                <a:gdLst>
                  <a:gd name="T0" fmla="*/ 0 w 4"/>
                  <a:gd name="T1" fmla="*/ 88 h 5"/>
                  <a:gd name="T2" fmla="*/ 63 w 4"/>
                  <a:gd name="T3" fmla="*/ 0 h 5"/>
                  <a:gd name="T4" fmla="*/ 0 60000 65536"/>
                  <a:gd name="T5" fmla="*/ 0 60000 65536"/>
                </a:gdLst>
                <a:ahLst/>
                <a:cxnLst>
                  <a:cxn ang="T4">
                    <a:pos x="T0" y="T1"/>
                  </a:cxn>
                  <a:cxn ang="T5">
                    <a:pos x="T2" y="T3"/>
                  </a:cxn>
                </a:cxnLst>
                <a:rect l="0" t="0" r="r" b="b"/>
                <a:pathLst>
                  <a:path w="4" h="5">
                    <a:moveTo>
                      <a:pt x="0" y="5"/>
                    </a:moveTo>
                    <a:cubicBezTo>
                      <a:pt x="0" y="2"/>
                      <a:pt x="2" y="0"/>
                      <a:pt x="4"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72" name="Freeform 235">
                <a:extLst>
                  <a:ext uri="{FF2B5EF4-FFF2-40B4-BE49-F238E27FC236}">
                    <a16:creationId xmlns:a16="http://schemas.microsoft.com/office/drawing/2014/main" id="{6C4F6346-8214-CCDC-3B25-8FD63C4FECF2}"/>
                  </a:ext>
                </a:extLst>
              </p:cNvPr>
              <p:cNvSpPr>
                <a:spLocks/>
              </p:cNvSpPr>
              <p:nvPr/>
            </p:nvSpPr>
            <p:spPr bwMode="auto">
              <a:xfrm>
                <a:off x="3204762" y="4309125"/>
                <a:ext cx="139553" cy="137406"/>
              </a:xfrm>
              <a:custGeom>
                <a:avLst/>
                <a:gdLst>
                  <a:gd name="T0" fmla="*/ 33 w 26"/>
                  <a:gd name="T1" fmla="*/ 171 h 24"/>
                  <a:gd name="T2" fmla="*/ 95 w 26"/>
                  <a:gd name="T3" fmla="*/ 419 h 24"/>
                  <a:gd name="T4" fmla="*/ 283 w 26"/>
                  <a:gd name="T5" fmla="*/ 363 h 24"/>
                  <a:gd name="T6" fmla="*/ 408 w 26"/>
                  <a:gd name="T7" fmla="*/ 205 h 24"/>
                  <a:gd name="T8" fmla="*/ 408 w 26"/>
                  <a:gd name="T9" fmla="*/ 192 h 24"/>
                  <a:gd name="T10" fmla="*/ 283 w 26"/>
                  <a:gd name="T11" fmla="*/ 21 h 24"/>
                  <a:gd name="T12" fmla="*/ 33 w 26"/>
                  <a:gd name="T13" fmla="*/ 171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4">
                    <a:moveTo>
                      <a:pt x="2" y="9"/>
                    </a:moveTo>
                    <a:cubicBezTo>
                      <a:pt x="0" y="14"/>
                      <a:pt x="2" y="20"/>
                      <a:pt x="6" y="22"/>
                    </a:cubicBezTo>
                    <a:cubicBezTo>
                      <a:pt x="11" y="24"/>
                      <a:pt x="15" y="23"/>
                      <a:pt x="18" y="19"/>
                    </a:cubicBezTo>
                    <a:cubicBezTo>
                      <a:pt x="22" y="18"/>
                      <a:pt x="26" y="15"/>
                      <a:pt x="26" y="11"/>
                    </a:cubicBezTo>
                    <a:cubicBezTo>
                      <a:pt x="26" y="10"/>
                      <a:pt x="26" y="10"/>
                      <a:pt x="26" y="10"/>
                    </a:cubicBezTo>
                    <a:cubicBezTo>
                      <a:pt x="26" y="5"/>
                      <a:pt x="23" y="1"/>
                      <a:pt x="18" y="1"/>
                    </a:cubicBezTo>
                    <a:cubicBezTo>
                      <a:pt x="11" y="0"/>
                      <a:pt x="5" y="3"/>
                      <a:pt x="2" y="9"/>
                    </a:cubicBezTo>
                    <a:close/>
                  </a:path>
                </a:pathLst>
              </a:custGeom>
              <a:solidFill>
                <a:srgbClr val="937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273" name="Freeform 236">
                <a:extLst>
                  <a:ext uri="{FF2B5EF4-FFF2-40B4-BE49-F238E27FC236}">
                    <a16:creationId xmlns:a16="http://schemas.microsoft.com/office/drawing/2014/main" id="{335CAAF5-B4FF-003F-159F-CAB59504A212}"/>
                  </a:ext>
                </a:extLst>
              </p:cNvPr>
              <p:cNvSpPr>
                <a:spLocks/>
              </p:cNvSpPr>
              <p:nvPr/>
            </p:nvSpPr>
            <p:spPr bwMode="auto">
              <a:xfrm>
                <a:off x="3445222" y="4326300"/>
                <a:ext cx="128818" cy="124524"/>
              </a:xfrm>
              <a:custGeom>
                <a:avLst/>
                <a:gdLst>
                  <a:gd name="T0" fmla="*/ 50 w 24"/>
                  <a:gd name="T1" fmla="*/ 111 h 22"/>
                  <a:gd name="T2" fmla="*/ 63 w 24"/>
                  <a:gd name="T3" fmla="*/ 369 h 22"/>
                  <a:gd name="T4" fmla="*/ 250 w 24"/>
                  <a:gd name="T5" fmla="*/ 369 h 22"/>
                  <a:gd name="T6" fmla="*/ 375 w 24"/>
                  <a:gd name="T7" fmla="*/ 221 h 22"/>
                  <a:gd name="T8" fmla="*/ 375 w 24"/>
                  <a:gd name="T9" fmla="*/ 182 h 22"/>
                  <a:gd name="T10" fmla="*/ 250 w 24"/>
                  <a:gd name="T11" fmla="*/ 21 h 22"/>
                  <a:gd name="T12" fmla="*/ 50 w 24"/>
                  <a:gd name="T13" fmla="*/ 111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2">
                    <a:moveTo>
                      <a:pt x="3" y="6"/>
                    </a:moveTo>
                    <a:cubicBezTo>
                      <a:pt x="0" y="10"/>
                      <a:pt x="0" y="16"/>
                      <a:pt x="4" y="20"/>
                    </a:cubicBezTo>
                    <a:cubicBezTo>
                      <a:pt x="8" y="22"/>
                      <a:pt x="12" y="22"/>
                      <a:pt x="16" y="20"/>
                    </a:cubicBezTo>
                    <a:cubicBezTo>
                      <a:pt x="20" y="19"/>
                      <a:pt x="23" y="16"/>
                      <a:pt x="24" y="12"/>
                    </a:cubicBezTo>
                    <a:cubicBezTo>
                      <a:pt x="24" y="12"/>
                      <a:pt x="24" y="11"/>
                      <a:pt x="24" y="10"/>
                    </a:cubicBezTo>
                    <a:cubicBezTo>
                      <a:pt x="24" y="6"/>
                      <a:pt x="21" y="2"/>
                      <a:pt x="16" y="1"/>
                    </a:cubicBezTo>
                    <a:cubicBezTo>
                      <a:pt x="11" y="0"/>
                      <a:pt x="6" y="2"/>
                      <a:pt x="3" y="6"/>
                    </a:cubicBezTo>
                    <a:close/>
                  </a:path>
                </a:pathLst>
              </a:custGeom>
              <a:solidFill>
                <a:srgbClr val="937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274" name="Freeform 237">
                <a:extLst>
                  <a:ext uri="{FF2B5EF4-FFF2-40B4-BE49-F238E27FC236}">
                    <a16:creationId xmlns:a16="http://schemas.microsoft.com/office/drawing/2014/main" id="{DA2C1727-3E1E-5AAE-37E2-070671888BE9}"/>
                  </a:ext>
                </a:extLst>
              </p:cNvPr>
              <p:cNvSpPr>
                <a:spLocks/>
              </p:cNvSpPr>
              <p:nvPr/>
            </p:nvSpPr>
            <p:spPr bwMode="auto">
              <a:xfrm>
                <a:off x="5856268" y="4330594"/>
                <a:ext cx="118083" cy="137406"/>
              </a:xfrm>
              <a:custGeom>
                <a:avLst/>
                <a:gdLst>
                  <a:gd name="T0" fmla="*/ 83 w 22"/>
                  <a:gd name="T1" fmla="*/ 77 h 24"/>
                  <a:gd name="T2" fmla="*/ 33 w 22"/>
                  <a:gd name="T3" fmla="*/ 171 h 24"/>
                  <a:gd name="T4" fmla="*/ 113 w 22"/>
                  <a:gd name="T5" fmla="*/ 419 h 24"/>
                  <a:gd name="T6" fmla="*/ 300 w 22"/>
                  <a:gd name="T7" fmla="*/ 320 h 24"/>
                  <a:gd name="T8" fmla="*/ 300 w 22"/>
                  <a:gd name="T9" fmla="*/ 320 h 24"/>
                  <a:gd name="T10" fmla="*/ 300 w 22"/>
                  <a:gd name="T11" fmla="*/ 77 h 24"/>
                  <a:gd name="T12" fmla="*/ 83 w 22"/>
                  <a:gd name="T13" fmla="*/ 77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24">
                    <a:moveTo>
                      <a:pt x="5" y="4"/>
                    </a:moveTo>
                    <a:cubicBezTo>
                      <a:pt x="4" y="5"/>
                      <a:pt x="3" y="7"/>
                      <a:pt x="2" y="9"/>
                    </a:cubicBezTo>
                    <a:cubicBezTo>
                      <a:pt x="0" y="14"/>
                      <a:pt x="2" y="20"/>
                      <a:pt x="7" y="22"/>
                    </a:cubicBezTo>
                    <a:cubicBezTo>
                      <a:pt x="12" y="24"/>
                      <a:pt x="17" y="21"/>
                      <a:pt x="19" y="17"/>
                    </a:cubicBezTo>
                    <a:cubicBezTo>
                      <a:pt x="19" y="17"/>
                      <a:pt x="19" y="17"/>
                      <a:pt x="19" y="17"/>
                    </a:cubicBezTo>
                    <a:cubicBezTo>
                      <a:pt x="22" y="13"/>
                      <a:pt x="22" y="7"/>
                      <a:pt x="19" y="4"/>
                    </a:cubicBezTo>
                    <a:cubicBezTo>
                      <a:pt x="15" y="0"/>
                      <a:pt x="9" y="0"/>
                      <a:pt x="5" y="4"/>
                    </a:cubicBezTo>
                    <a:close/>
                  </a:path>
                </a:pathLst>
              </a:custGeom>
              <a:solidFill>
                <a:srgbClr val="937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275" name="Freeform 238">
                <a:extLst>
                  <a:ext uri="{FF2B5EF4-FFF2-40B4-BE49-F238E27FC236}">
                    <a16:creationId xmlns:a16="http://schemas.microsoft.com/office/drawing/2014/main" id="{9F69465B-AEB7-79BB-5AA8-174D4331225C}"/>
                  </a:ext>
                </a:extLst>
              </p:cNvPr>
              <p:cNvSpPr>
                <a:spLocks/>
              </p:cNvSpPr>
              <p:nvPr/>
            </p:nvSpPr>
            <p:spPr bwMode="auto">
              <a:xfrm>
                <a:off x="6210517" y="3976345"/>
                <a:ext cx="32205" cy="34351"/>
              </a:xfrm>
              <a:custGeom>
                <a:avLst/>
                <a:gdLst>
                  <a:gd name="T0" fmla="*/ 20 w 6"/>
                  <a:gd name="T1" fmla="*/ 56 h 6"/>
                  <a:gd name="T2" fmla="*/ 0 w 6"/>
                  <a:gd name="T3" fmla="*/ 93 h 6"/>
                  <a:gd name="T4" fmla="*/ 95 w 6"/>
                  <a:gd name="T5" fmla="*/ 35 h 6"/>
                  <a:gd name="T6" fmla="*/ 50 w 6"/>
                  <a:gd name="T7" fmla="*/ 2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1" y="3"/>
                    </a:moveTo>
                    <a:cubicBezTo>
                      <a:pt x="1" y="4"/>
                      <a:pt x="1" y="5"/>
                      <a:pt x="0" y="5"/>
                    </a:cubicBezTo>
                    <a:cubicBezTo>
                      <a:pt x="4" y="6"/>
                      <a:pt x="4" y="5"/>
                      <a:pt x="6" y="2"/>
                    </a:cubicBezTo>
                    <a:cubicBezTo>
                      <a:pt x="5" y="1"/>
                      <a:pt x="5" y="0"/>
                      <a:pt x="3" y="1"/>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76" name="Freeform 239">
                <a:extLst>
                  <a:ext uri="{FF2B5EF4-FFF2-40B4-BE49-F238E27FC236}">
                    <a16:creationId xmlns:a16="http://schemas.microsoft.com/office/drawing/2014/main" id="{A009CB31-3B5D-9C30-ABFD-BD4FAEBD084F}"/>
                  </a:ext>
                </a:extLst>
              </p:cNvPr>
              <p:cNvSpPr>
                <a:spLocks/>
              </p:cNvSpPr>
              <p:nvPr/>
            </p:nvSpPr>
            <p:spPr bwMode="auto">
              <a:xfrm>
                <a:off x="6171872" y="4158837"/>
                <a:ext cx="27911" cy="30058"/>
              </a:xfrm>
              <a:custGeom>
                <a:avLst/>
                <a:gdLst>
                  <a:gd name="T0" fmla="*/ 21 w 5"/>
                  <a:gd name="T1" fmla="*/ 109 h 5"/>
                  <a:gd name="T2" fmla="*/ 0 w 5"/>
                  <a:gd name="T3" fmla="*/ 48 h 5"/>
                  <a:gd name="T4" fmla="*/ 88 w 5"/>
                  <a:gd name="T5" fmla="*/ 0 h 5"/>
                  <a:gd name="T6" fmla="*/ 0 60000 65536"/>
                  <a:gd name="T7" fmla="*/ 0 60000 65536"/>
                  <a:gd name="T8" fmla="*/ 0 60000 65536"/>
                </a:gdLst>
                <a:ahLst/>
                <a:cxnLst>
                  <a:cxn ang="T6">
                    <a:pos x="T0" y="T1"/>
                  </a:cxn>
                  <a:cxn ang="T7">
                    <a:pos x="T2" y="T3"/>
                  </a:cxn>
                  <a:cxn ang="T8">
                    <a:pos x="T4" y="T5"/>
                  </a:cxn>
                </a:cxnLst>
                <a:rect l="0" t="0" r="r" b="b"/>
                <a:pathLst>
                  <a:path w="5" h="5">
                    <a:moveTo>
                      <a:pt x="1" y="5"/>
                    </a:moveTo>
                    <a:cubicBezTo>
                      <a:pt x="1" y="4"/>
                      <a:pt x="0" y="3"/>
                      <a:pt x="0" y="2"/>
                    </a:cubicBezTo>
                    <a:cubicBezTo>
                      <a:pt x="1" y="0"/>
                      <a:pt x="3" y="0"/>
                      <a:pt x="5"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77" name="Freeform 240">
                <a:extLst>
                  <a:ext uri="{FF2B5EF4-FFF2-40B4-BE49-F238E27FC236}">
                    <a16:creationId xmlns:a16="http://schemas.microsoft.com/office/drawing/2014/main" id="{F128AD30-51EF-A644-E2F0-13CEB79F6C99}"/>
                  </a:ext>
                </a:extLst>
              </p:cNvPr>
              <p:cNvSpPr>
                <a:spLocks/>
              </p:cNvSpPr>
              <p:nvPr/>
            </p:nvSpPr>
            <p:spPr bwMode="auto">
              <a:xfrm>
                <a:off x="9452439" y="3615654"/>
                <a:ext cx="15029" cy="17176"/>
              </a:xfrm>
              <a:custGeom>
                <a:avLst/>
                <a:gdLst>
                  <a:gd name="T0" fmla="*/ 0 w 3"/>
                  <a:gd name="T1" fmla="*/ 35 h 3"/>
                  <a:gd name="T2" fmla="*/ 28 w 3"/>
                  <a:gd name="T3" fmla="*/ 0 h 3"/>
                  <a:gd name="T4" fmla="*/ 37 w 3"/>
                  <a:gd name="T5" fmla="*/ 56 h 3"/>
                  <a:gd name="T6" fmla="*/ 0 60000 65536"/>
                  <a:gd name="T7" fmla="*/ 0 60000 65536"/>
                  <a:gd name="T8" fmla="*/ 0 60000 65536"/>
                </a:gdLst>
                <a:ahLst/>
                <a:cxnLst>
                  <a:cxn ang="T6">
                    <a:pos x="T0" y="T1"/>
                  </a:cxn>
                  <a:cxn ang="T7">
                    <a:pos x="T2" y="T3"/>
                  </a:cxn>
                  <a:cxn ang="T8">
                    <a:pos x="T4" y="T5"/>
                  </a:cxn>
                </a:cxnLst>
                <a:rect l="0" t="0" r="r" b="b"/>
                <a:pathLst>
                  <a:path w="3" h="3">
                    <a:moveTo>
                      <a:pt x="0" y="2"/>
                    </a:moveTo>
                    <a:cubicBezTo>
                      <a:pt x="1" y="1"/>
                      <a:pt x="1" y="1"/>
                      <a:pt x="2" y="0"/>
                    </a:cubicBezTo>
                    <a:cubicBezTo>
                      <a:pt x="3" y="1"/>
                      <a:pt x="3" y="2"/>
                      <a:pt x="3" y="3"/>
                    </a:cubicBezTo>
                  </a:path>
                </a:pathLst>
              </a:custGeom>
              <a:noFill/>
              <a:ln w="4445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78" name="Freeform 241">
                <a:extLst>
                  <a:ext uri="{FF2B5EF4-FFF2-40B4-BE49-F238E27FC236}">
                    <a16:creationId xmlns:a16="http://schemas.microsoft.com/office/drawing/2014/main" id="{470822DC-BC44-6C7A-E4A4-84B084389A57}"/>
                  </a:ext>
                </a:extLst>
              </p:cNvPr>
              <p:cNvSpPr>
                <a:spLocks/>
              </p:cNvSpPr>
              <p:nvPr/>
            </p:nvSpPr>
            <p:spPr bwMode="auto">
              <a:xfrm>
                <a:off x="8743940" y="3231347"/>
                <a:ext cx="21470" cy="34351"/>
              </a:xfrm>
              <a:custGeom>
                <a:avLst/>
                <a:gdLst>
                  <a:gd name="T0" fmla="*/ 33 w 4"/>
                  <a:gd name="T1" fmla="*/ 77 h 6"/>
                  <a:gd name="T2" fmla="*/ 50 w 4"/>
                  <a:gd name="T3" fmla="*/ 0 h 6"/>
                  <a:gd name="T4" fmla="*/ 0 w 4"/>
                  <a:gd name="T5" fmla="*/ 115 h 6"/>
                  <a:gd name="T6" fmla="*/ 0 60000 65536"/>
                  <a:gd name="T7" fmla="*/ 0 60000 65536"/>
                  <a:gd name="T8" fmla="*/ 0 60000 65536"/>
                </a:gdLst>
                <a:ahLst/>
                <a:cxnLst>
                  <a:cxn ang="T6">
                    <a:pos x="T0" y="T1"/>
                  </a:cxn>
                  <a:cxn ang="T7">
                    <a:pos x="T2" y="T3"/>
                  </a:cxn>
                  <a:cxn ang="T8">
                    <a:pos x="T4" y="T5"/>
                  </a:cxn>
                </a:cxnLst>
                <a:rect l="0" t="0" r="r" b="b"/>
                <a:pathLst>
                  <a:path w="4" h="6">
                    <a:moveTo>
                      <a:pt x="2" y="4"/>
                    </a:moveTo>
                    <a:cubicBezTo>
                      <a:pt x="1" y="2"/>
                      <a:pt x="1" y="0"/>
                      <a:pt x="3" y="0"/>
                    </a:cubicBezTo>
                    <a:cubicBezTo>
                      <a:pt x="4" y="5"/>
                      <a:pt x="1" y="4"/>
                      <a:pt x="0" y="6"/>
                    </a:cubicBezTo>
                  </a:path>
                </a:pathLst>
              </a:custGeom>
              <a:noFill/>
              <a:ln w="4445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79" name="Freeform 242">
                <a:extLst>
                  <a:ext uri="{FF2B5EF4-FFF2-40B4-BE49-F238E27FC236}">
                    <a16:creationId xmlns:a16="http://schemas.microsoft.com/office/drawing/2014/main" id="{F589EAB5-80B8-8CF4-5F91-49B67179C335}"/>
                  </a:ext>
                </a:extLst>
              </p:cNvPr>
              <p:cNvSpPr>
                <a:spLocks/>
              </p:cNvSpPr>
              <p:nvPr/>
            </p:nvSpPr>
            <p:spPr bwMode="auto">
              <a:xfrm>
                <a:off x="8136348" y="3512600"/>
                <a:ext cx="38645" cy="27911"/>
              </a:xfrm>
              <a:custGeom>
                <a:avLst/>
                <a:gdLst>
                  <a:gd name="T0" fmla="*/ 67 w 7"/>
                  <a:gd name="T1" fmla="*/ 21 h 5"/>
                  <a:gd name="T2" fmla="*/ 33 w 7"/>
                  <a:gd name="T3" fmla="*/ 68 h 5"/>
                  <a:gd name="T4" fmla="*/ 118 w 7"/>
                  <a:gd name="T5" fmla="*/ 21 h 5"/>
                  <a:gd name="T6" fmla="*/ 0 w 7"/>
                  <a:gd name="T7" fmla="*/ 68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4" y="1"/>
                    </a:moveTo>
                    <a:cubicBezTo>
                      <a:pt x="3" y="2"/>
                      <a:pt x="2" y="3"/>
                      <a:pt x="2" y="4"/>
                    </a:cubicBezTo>
                    <a:cubicBezTo>
                      <a:pt x="4" y="4"/>
                      <a:pt x="4" y="5"/>
                      <a:pt x="7" y="1"/>
                    </a:cubicBezTo>
                    <a:cubicBezTo>
                      <a:pt x="4" y="0"/>
                      <a:pt x="2" y="1"/>
                      <a:pt x="0" y="4"/>
                    </a:cubicBezTo>
                  </a:path>
                </a:pathLst>
              </a:custGeom>
              <a:noFill/>
              <a:ln w="4445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80" name="Freeform 243">
                <a:extLst>
                  <a:ext uri="{FF2B5EF4-FFF2-40B4-BE49-F238E27FC236}">
                    <a16:creationId xmlns:a16="http://schemas.microsoft.com/office/drawing/2014/main" id="{6AB5E3E1-703F-8D80-18CC-EA185B4A0714}"/>
                  </a:ext>
                </a:extLst>
              </p:cNvPr>
              <p:cNvSpPr>
                <a:spLocks/>
              </p:cNvSpPr>
              <p:nvPr/>
            </p:nvSpPr>
            <p:spPr bwMode="auto">
              <a:xfrm>
                <a:off x="6697879" y="3300050"/>
                <a:ext cx="32205" cy="30058"/>
              </a:xfrm>
              <a:custGeom>
                <a:avLst/>
                <a:gdLst>
                  <a:gd name="T0" fmla="*/ 20 w 6"/>
                  <a:gd name="T1" fmla="*/ 62 h 5"/>
                  <a:gd name="T2" fmla="*/ 83 w 6"/>
                  <a:gd name="T3" fmla="*/ 0 h 5"/>
                  <a:gd name="T4" fmla="*/ 95 w 6"/>
                  <a:gd name="T5" fmla="*/ 62 h 5"/>
                  <a:gd name="T6" fmla="*/ 33 w 6"/>
                  <a:gd name="T7" fmla="*/ 109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5">
                    <a:moveTo>
                      <a:pt x="1" y="3"/>
                    </a:moveTo>
                    <a:cubicBezTo>
                      <a:pt x="0" y="5"/>
                      <a:pt x="4" y="0"/>
                      <a:pt x="5" y="0"/>
                    </a:cubicBezTo>
                    <a:cubicBezTo>
                      <a:pt x="6" y="0"/>
                      <a:pt x="6" y="1"/>
                      <a:pt x="6" y="3"/>
                    </a:cubicBezTo>
                    <a:cubicBezTo>
                      <a:pt x="5" y="5"/>
                      <a:pt x="4" y="4"/>
                      <a:pt x="2" y="5"/>
                    </a:cubicBezTo>
                  </a:path>
                </a:pathLst>
              </a:custGeom>
              <a:noFill/>
              <a:ln w="4445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81" name="Freeform 244">
                <a:extLst>
                  <a:ext uri="{FF2B5EF4-FFF2-40B4-BE49-F238E27FC236}">
                    <a16:creationId xmlns:a16="http://schemas.microsoft.com/office/drawing/2014/main" id="{5682B160-7A03-8A5E-49BD-8992DF01B008}"/>
                  </a:ext>
                </a:extLst>
              </p:cNvPr>
              <p:cNvSpPr>
                <a:spLocks/>
              </p:cNvSpPr>
              <p:nvPr/>
            </p:nvSpPr>
            <p:spPr bwMode="auto">
              <a:xfrm>
                <a:off x="10139469" y="4171719"/>
                <a:ext cx="25764" cy="17176"/>
              </a:xfrm>
              <a:custGeom>
                <a:avLst/>
                <a:gdLst>
                  <a:gd name="T0" fmla="*/ 29 w 5"/>
                  <a:gd name="T1" fmla="*/ 35 h 3"/>
                  <a:gd name="T2" fmla="*/ 70 w 5"/>
                  <a:gd name="T3" fmla="*/ 0 h 3"/>
                  <a:gd name="T4" fmla="*/ 0 60000 65536"/>
                  <a:gd name="T5" fmla="*/ 0 60000 65536"/>
                </a:gdLst>
                <a:ahLst/>
                <a:cxnLst>
                  <a:cxn ang="T4">
                    <a:pos x="T0" y="T1"/>
                  </a:cxn>
                  <a:cxn ang="T5">
                    <a:pos x="T2" y="T3"/>
                  </a:cxn>
                </a:cxnLst>
                <a:rect l="0" t="0" r="r" b="b"/>
                <a:pathLst>
                  <a:path w="5" h="3">
                    <a:moveTo>
                      <a:pt x="2" y="2"/>
                    </a:moveTo>
                    <a:cubicBezTo>
                      <a:pt x="0" y="3"/>
                      <a:pt x="5" y="0"/>
                      <a:pt x="5" y="0"/>
                    </a:cubicBezTo>
                  </a:path>
                </a:pathLst>
              </a:custGeom>
              <a:noFill/>
              <a:ln w="4445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82" name="Freeform 245">
                <a:extLst>
                  <a:ext uri="{FF2B5EF4-FFF2-40B4-BE49-F238E27FC236}">
                    <a16:creationId xmlns:a16="http://schemas.microsoft.com/office/drawing/2014/main" id="{A8516C05-2F1D-1329-EC16-3279927FAC57}"/>
                  </a:ext>
                </a:extLst>
              </p:cNvPr>
              <p:cNvSpPr>
                <a:spLocks/>
              </p:cNvSpPr>
              <p:nvPr/>
            </p:nvSpPr>
            <p:spPr bwMode="auto">
              <a:xfrm>
                <a:off x="6457419" y="3924817"/>
                <a:ext cx="15029" cy="17176"/>
              </a:xfrm>
              <a:custGeom>
                <a:avLst/>
                <a:gdLst>
                  <a:gd name="T0" fmla="*/ 0 w 3"/>
                  <a:gd name="T1" fmla="*/ 56 h 3"/>
                  <a:gd name="T2" fmla="*/ 37 w 3"/>
                  <a:gd name="T3" fmla="*/ 0 h 3"/>
                  <a:gd name="T4" fmla="*/ 0 60000 65536"/>
                  <a:gd name="T5" fmla="*/ 0 60000 65536"/>
                </a:gdLst>
                <a:ahLst/>
                <a:cxnLst>
                  <a:cxn ang="T4">
                    <a:pos x="T0" y="T1"/>
                  </a:cxn>
                  <a:cxn ang="T5">
                    <a:pos x="T2" y="T3"/>
                  </a:cxn>
                </a:cxnLst>
                <a:rect l="0" t="0" r="r" b="b"/>
                <a:pathLst>
                  <a:path w="3" h="3">
                    <a:moveTo>
                      <a:pt x="0" y="3"/>
                    </a:moveTo>
                    <a:cubicBezTo>
                      <a:pt x="1" y="1"/>
                      <a:pt x="1" y="0"/>
                      <a:pt x="3" y="0"/>
                    </a:cubicBezTo>
                  </a:path>
                </a:pathLst>
              </a:custGeom>
              <a:noFill/>
              <a:ln w="4445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83" name="Freeform 246">
                <a:extLst>
                  <a:ext uri="{FF2B5EF4-FFF2-40B4-BE49-F238E27FC236}">
                    <a16:creationId xmlns:a16="http://schemas.microsoft.com/office/drawing/2014/main" id="{DAC0494E-2A6B-5177-1EEA-4602A61AB736}"/>
                  </a:ext>
                </a:extLst>
              </p:cNvPr>
              <p:cNvSpPr>
                <a:spLocks noEditPoints="1"/>
              </p:cNvSpPr>
              <p:nvPr/>
            </p:nvSpPr>
            <p:spPr bwMode="auto">
              <a:xfrm>
                <a:off x="6328601" y="4440090"/>
                <a:ext cx="90173" cy="51527"/>
              </a:xfrm>
              <a:custGeom>
                <a:avLst/>
                <a:gdLst>
                  <a:gd name="T0" fmla="*/ 225 w 17"/>
                  <a:gd name="T1" fmla="*/ 171 h 9"/>
                  <a:gd name="T2" fmla="*/ 245 w 17"/>
                  <a:gd name="T3" fmla="*/ 171 h 9"/>
                  <a:gd name="T4" fmla="*/ 257 w 17"/>
                  <a:gd name="T5" fmla="*/ 149 h 9"/>
                  <a:gd name="T6" fmla="*/ 225 w 17"/>
                  <a:gd name="T7" fmla="*/ 171 h 9"/>
                  <a:gd name="T8" fmla="*/ 225 w 17"/>
                  <a:gd name="T9" fmla="*/ 115 h 9"/>
                  <a:gd name="T10" fmla="*/ 212 w 17"/>
                  <a:gd name="T11" fmla="*/ 35 h 9"/>
                  <a:gd name="T12" fmla="*/ 153 w 17"/>
                  <a:gd name="T13" fmla="*/ 0 h 9"/>
                  <a:gd name="T14" fmla="*/ 30 w 17"/>
                  <a:gd name="T15" fmla="*/ 77 h 9"/>
                  <a:gd name="T16" fmla="*/ 0 w 17"/>
                  <a:gd name="T17" fmla="*/ 171 h 9"/>
                  <a:gd name="T18" fmla="*/ 121 w 17"/>
                  <a:gd name="T19" fmla="*/ 171 h 9"/>
                  <a:gd name="T20" fmla="*/ 91 w 17"/>
                  <a:gd name="T21" fmla="*/ 115 h 9"/>
                  <a:gd name="T22" fmla="*/ 153 w 17"/>
                  <a:gd name="T23" fmla="*/ 77 h 9"/>
                  <a:gd name="T24" fmla="*/ 225 w 17"/>
                  <a:gd name="T25" fmla="*/ 149 h 9"/>
                  <a:gd name="T26" fmla="*/ 225 w 17"/>
                  <a:gd name="T27" fmla="*/ 171 h 9"/>
                  <a:gd name="T28" fmla="*/ 225 w 17"/>
                  <a:gd name="T29" fmla="*/ 171 h 9"/>
                  <a:gd name="T30" fmla="*/ 225 w 17"/>
                  <a:gd name="T31" fmla="*/ 171 h 9"/>
                  <a:gd name="T32" fmla="*/ 225 w 17"/>
                  <a:gd name="T33" fmla="*/ 136 h 9"/>
                  <a:gd name="T34" fmla="*/ 225 w 17"/>
                  <a:gd name="T35" fmla="*/ 115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9">
                    <a:moveTo>
                      <a:pt x="15" y="9"/>
                    </a:moveTo>
                    <a:cubicBezTo>
                      <a:pt x="16" y="9"/>
                      <a:pt x="16" y="9"/>
                      <a:pt x="16" y="9"/>
                    </a:cubicBezTo>
                    <a:cubicBezTo>
                      <a:pt x="16" y="8"/>
                      <a:pt x="17" y="8"/>
                      <a:pt x="17" y="8"/>
                    </a:cubicBezTo>
                    <a:cubicBezTo>
                      <a:pt x="16" y="8"/>
                      <a:pt x="16" y="9"/>
                      <a:pt x="15" y="9"/>
                    </a:cubicBezTo>
                    <a:close/>
                    <a:moveTo>
                      <a:pt x="15" y="6"/>
                    </a:moveTo>
                    <a:cubicBezTo>
                      <a:pt x="15" y="5"/>
                      <a:pt x="15" y="3"/>
                      <a:pt x="14" y="2"/>
                    </a:cubicBezTo>
                    <a:cubicBezTo>
                      <a:pt x="13" y="1"/>
                      <a:pt x="11" y="0"/>
                      <a:pt x="10" y="0"/>
                    </a:cubicBezTo>
                    <a:cubicBezTo>
                      <a:pt x="5" y="0"/>
                      <a:pt x="3" y="2"/>
                      <a:pt x="2" y="4"/>
                    </a:cubicBezTo>
                    <a:cubicBezTo>
                      <a:pt x="1" y="5"/>
                      <a:pt x="0" y="7"/>
                      <a:pt x="0" y="9"/>
                    </a:cubicBezTo>
                    <a:cubicBezTo>
                      <a:pt x="8" y="9"/>
                      <a:pt x="8" y="9"/>
                      <a:pt x="8" y="9"/>
                    </a:cubicBezTo>
                    <a:cubicBezTo>
                      <a:pt x="7" y="8"/>
                      <a:pt x="6" y="7"/>
                      <a:pt x="6" y="6"/>
                    </a:cubicBezTo>
                    <a:cubicBezTo>
                      <a:pt x="7" y="5"/>
                      <a:pt x="8" y="4"/>
                      <a:pt x="10" y="4"/>
                    </a:cubicBezTo>
                    <a:cubicBezTo>
                      <a:pt x="12" y="4"/>
                      <a:pt x="14" y="6"/>
                      <a:pt x="15" y="8"/>
                    </a:cubicBezTo>
                    <a:cubicBezTo>
                      <a:pt x="15" y="8"/>
                      <a:pt x="15" y="9"/>
                      <a:pt x="15" y="9"/>
                    </a:cubicBezTo>
                    <a:cubicBezTo>
                      <a:pt x="15" y="9"/>
                      <a:pt x="15" y="9"/>
                      <a:pt x="15" y="9"/>
                    </a:cubicBezTo>
                    <a:cubicBezTo>
                      <a:pt x="15" y="9"/>
                      <a:pt x="15" y="9"/>
                      <a:pt x="15" y="9"/>
                    </a:cubicBezTo>
                    <a:cubicBezTo>
                      <a:pt x="15" y="8"/>
                      <a:pt x="15" y="7"/>
                      <a:pt x="15" y="7"/>
                    </a:cubicBezTo>
                    <a:cubicBezTo>
                      <a:pt x="15" y="7"/>
                      <a:pt x="15" y="6"/>
                      <a:pt x="15" y="6"/>
                    </a:cubicBezTo>
                    <a:close/>
                  </a:path>
                </a:pathLst>
              </a:custGeom>
              <a:solidFill>
                <a:srgbClr val="937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284" name="Freeform 247">
                <a:extLst>
                  <a:ext uri="{FF2B5EF4-FFF2-40B4-BE49-F238E27FC236}">
                    <a16:creationId xmlns:a16="http://schemas.microsoft.com/office/drawing/2014/main" id="{6B163CAF-033F-A029-FE32-0FACE9EBAC9C}"/>
                  </a:ext>
                </a:extLst>
              </p:cNvPr>
              <p:cNvSpPr>
                <a:spLocks/>
              </p:cNvSpPr>
              <p:nvPr/>
            </p:nvSpPr>
            <p:spPr bwMode="auto">
              <a:xfrm>
                <a:off x="6146108" y="3289315"/>
                <a:ext cx="32205" cy="27911"/>
              </a:xfrm>
              <a:custGeom>
                <a:avLst/>
                <a:gdLst>
                  <a:gd name="T0" fmla="*/ 0 w 6"/>
                  <a:gd name="T1" fmla="*/ 88 h 5"/>
                  <a:gd name="T2" fmla="*/ 50 w 6"/>
                  <a:gd name="T3" fmla="*/ 0 h 5"/>
                  <a:gd name="T4" fmla="*/ 50 w 6"/>
                  <a:gd name="T5" fmla="*/ 88 h 5"/>
                  <a:gd name="T6" fmla="*/ 0 60000 65536"/>
                  <a:gd name="T7" fmla="*/ 0 60000 65536"/>
                  <a:gd name="T8" fmla="*/ 0 60000 65536"/>
                </a:gdLst>
                <a:ahLst/>
                <a:cxnLst>
                  <a:cxn ang="T6">
                    <a:pos x="T0" y="T1"/>
                  </a:cxn>
                  <a:cxn ang="T7">
                    <a:pos x="T2" y="T3"/>
                  </a:cxn>
                  <a:cxn ang="T8">
                    <a:pos x="T4" y="T5"/>
                  </a:cxn>
                </a:cxnLst>
                <a:rect l="0" t="0" r="r" b="b"/>
                <a:pathLst>
                  <a:path w="6" h="5">
                    <a:moveTo>
                      <a:pt x="0" y="5"/>
                    </a:moveTo>
                    <a:cubicBezTo>
                      <a:pt x="0" y="3"/>
                      <a:pt x="0" y="1"/>
                      <a:pt x="3" y="0"/>
                    </a:cubicBezTo>
                    <a:cubicBezTo>
                      <a:pt x="6" y="2"/>
                      <a:pt x="4" y="3"/>
                      <a:pt x="3" y="5"/>
                    </a:cubicBezTo>
                  </a:path>
                </a:pathLst>
              </a:custGeom>
              <a:noFill/>
              <a:ln w="4445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85" name="Freeform 248">
                <a:extLst>
                  <a:ext uri="{FF2B5EF4-FFF2-40B4-BE49-F238E27FC236}">
                    <a16:creationId xmlns:a16="http://schemas.microsoft.com/office/drawing/2014/main" id="{8B204D2D-CD9D-4897-024C-07113D634ABF}"/>
                  </a:ext>
                </a:extLst>
              </p:cNvPr>
              <p:cNvSpPr>
                <a:spLocks/>
              </p:cNvSpPr>
              <p:nvPr/>
            </p:nvSpPr>
            <p:spPr bwMode="auto">
              <a:xfrm>
                <a:off x="5630836" y="3471807"/>
                <a:ext cx="25764" cy="34351"/>
              </a:xfrm>
              <a:custGeom>
                <a:avLst/>
                <a:gdLst>
                  <a:gd name="T0" fmla="*/ 58 w 5"/>
                  <a:gd name="T1" fmla="*/ 77 h 6"/>
                  <a:gd name="T2" fmla="*/ 41 w 5"/>
                  <a:gd name="T3" fmla="*/ 0 h 6"/>
                  <a:gd name="T4" fmla="*/ 70 w 5"/>
                  <a:gd name="T5" fmla="*/ 77 h 6"/>
                  <a:gd name="T6" fmla="*/ 0 w 5"/>
                  <a:gd name="T7" fmla="*/ 11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4" y="4"/>
                    </a:moveTo>
                    <a:cubicBezTo>
                      <a:pt x="3" y="3"/>
                      <a:pt x="1" y="4"/>
                      <a:pt x="3" y="0"/>
                    </a:cubicBezTo>
                    <a:cubicBezTo>
                      <a:pt x="5" y="2"/>
                      <a:pt x="4" y="2"/>
                      <a:pt x="5" y="4"/>
                    </a:cubicBezTo>
                    <a:cubicBezTo>
                      <a:pt x="4" y="5"/>
                      <a:pt x="3" y="6"/>
                      <a:pt x="0" y="6"/>
                    </a:cubicBezTo>
                  </a:path>
                </a:pathLst>
              </a:custGeom>
              <a:noFill/>
              <a:ln w="4445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86" name="Freeform 249">
                <a:extLst>
                  <a:ext uri="{FF2B5EF4-FFF2-40B4-BE49-F238E27FC236}">
                    <a16:creationId xmlns:a16="http://schemas.microsoft.com/office/drawing/2014/main" id="{D26ACCC6-0088-08B6-8B9A-1A20EE220B10}"/>
                  </a:ext>
                </a:extLst>
              </p:cNvPr>
              <p:cNvSpPr>
                <a:spLocks/>
              </p:cNvSpPr>
              <p:nvPr/>
            </p:nvSpPr>
            <p:spPr bwMode="auto">
              <a:xfrm>
                <a:off x="4711934" y="3643565"/>
                <a:ext cx="10735" cy="2147"/>
              </a:xfrm>
              <a:custGeom>
                <a:avLst/>
                <a:gdLst>
                  <a:gd name="T0" fmla="*/ 0 w 2"/>
                  <a:gd name="T1" fmla="*/ 0 h 1"/>
                  <a:gd name="T2" fmla="*/ 33 w 2"/>
                  <a:gd name="T3" fmla="*/ 0 h 1"/>
                  <a:gd name="T4" fmla="*/ 0 60000 65536"/>
                  <a:gd name="T5" fmla="*/ 0 60000 65536"/>
                </a:gdLst>
                <a:ahLst/>
                <a:cxnLst>
                  <a:cxn ang="T4">
                    <a:pos x="T0" y="T1"/>
                  </a:cxn>
                  <a:cxn ang="T5">
                    <a:pos x="T2" y="T3"/>
                  </a:cxn>
                </a:cxnLst>
                <a:rect l="0" t="0" r="r" b="b"/>
                <a:pathLst>
                  <a:path w="2" h="1">
                    <a:moveTo>
                      <a:pt x="0" y="0"/>
                    </a:moveTo>
                    <a:cubicBezTo>
                      <a:pt x="0" y="0"/>
                      <a:pt x="1" y="0"/>
                      <a:pt x="2" y="0"/>
                    </a:cubicBezTo>
                  </a:path>
                </a:pathLst>
              </a:custGeom>
              <a:noFill/>
              <a:ln w="4445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87" name="Freeform 250">
                <a:extLst>
                  <a:ext uri="{FF2B5EF4-FFF2-40B4-BE49-F238E27FC236}">
                    <a16:creationId xmlns:a16="http://schemas.microsoft.com/office/drawing/2014/main" id="{983EDB3F-935B-03A7-FB17-EC990FB07707}"/>
                  </a:ext>
                </a:extLst>
              </p:cNvPr>
              <p:cNvSpPr>
                <a:spLocks/>
              </p:cNvSpPr>
              <p:nvPr/>
            </p:nvSpPr>
            <p:spPr bwMode="auto">
              <a:xfrm>
                <a:off x="4100048" y="4382122"/>
                <a:ext cx="17176" cy="12882"/>
              </a:xfrm>
              <a:custGeom>
                <a:avLst/>
                <a:gdLst>
                  <a:gd name="T0" fmla="*/ 0 w 3"/>
                  <a:gd name="T1" fmla="*/ 0 h 2"/>
                  <a:gd name="T2" fmla="*/ 56 w 3"/>
                  <a:gd name="T3" fmla="*/ 54 h 2"/>
                  <a:gd name="T4" fmla="*/ 0 60000 65536"/>
                  <a:gd name="T5" fmla="*/ 0 60000 65536"/>
                </a:gdLst>
                <a:ahLst/>
                <a:cxnLst>
                  <a:cxn ang="T4">
                    <a:pos x="T0" y="T1"/>
                  </a:cxn>
                  <a:cxn ang="T5">
                    <a:pos x="T2" y="T3"/>
                  </a:cxn>
                </a:cxnLst>
                <a:rect l="0" t="0" r="r" b="b"/>
                <a:pathLst>
                  <a:path w="3" h="2">
                    <a:moveTo>
                      <a:pt x="0" y="0"/>
                    </a:moveTo>
                    <a:cubicBezTo>
                      <a:pt x="2" y="0"/>
                      <a:pt x="2" y="1"/>
                      <a:pt x="3" y="2"/>
                    </a:cubicBezTo>
                  </a:path>
                </a:pathLst>
              </a:custGeom>
              <a:noFill/>
              <a:ln w="4445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88" name="Freeform 251">
                <a:extLst>
                  <a:ext uri="{FF2B5EF4-FFF2-40B4-BE49-F238E27FC236}">
                    <a16:creationId xmlns:a16="http://schemas.microsoft.com/office/drawing/2014/main" id="{16936F80-7828-ACC6-2B6B-EFACD8DC858E}"/>
                  </a:ext>
                </a:extLst>
              </p:cNvPr>
              <p:cNvSpPr>
                <a:spLocks/>
              </p:cNvSpPr>
              <p:nvPr/>
            </p:nvSpPr>
            <p:spPr bwMode="auto">
              <a:xfrm>
                <a:off x="3616980" y="3248522"/>
                <a:ext cx="27911" cy="34351"/>
              </a:xfrm>
              <a:custGeom>
                <a:avLst/>
                <a:gdLst>
                  <a:gd name="T0" fmla="*/ 88 w 5"/>
                  <a:gd name="T1" fmla="*/ 0 h 6"/>
                  <a:gd name="T2" fmla="*/ 34 w 5"/>
                  <a:gd name="T3" fmla="*/ 115 h 6"/>
                  <a:gd name="T4" fmla="*/ 68 w 5"/>
                  <a:gd name="T5" fmla="*/ 0 h 6"/>
                  <a:gd name="T6" fmla="*/ 0 w 5"/>
                  <a:gd name="T7" fmla="*/ 11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5" y="0"/>
                    </a:moveTo>
                    <a:cubicBezTo>
                      <a:pt x="4" y="2"/>
                      <a:pt x="3" y="4"/>
                      <a:pt x="2" y="6"/>
                    </a:cubicBezTo>
                    <a:cubicBezTo>
                      <a:pt x="5" y="4"/>
                      <a:pt x="4" y="4"/>
                      <a:pt x="4" y="0"/>
                    </a:cubicBezTo>
                    <a:cubicBezTo>
                      <a:pt x="1" y="0"/>
                      <a:pt x="0" y="3"/>
                      <a:pt x="0" y="6"/>
                    </a:cubicBezTo>
                  </a:path>
                </a:pathLst>
              </a:custGeom>
              <a:noFill/>
              <a:ln w="4445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89" name="Freeform 252">
                <a:extLst>
                  <a:ext uri="{FF2B5EF4-FFF2-40B4-BE49-F238E27FC236}">
                    <a16:creationId xmlns:a16="http://schemas.microsoft.com/office/drawing/2014/main" id="{8D963A83-BE96-7548-67FA-6483D3140786}"/>
                  </a:ext>
                </a:extLst>
              </p:cNvPr>
              <p:cNvSpPr>
                <a:spLocks/>
              </p:cNvSpPr>
              <p:nvPr/>
            </p:nvSpPr>
            <p:spPr bwMode="auto">
              <a:xfrm>
                <a:off x="4185926" y="3237788"/>
                <a:ext cx="27911" cy="23617"/>
              </a:xfrm>
              <a:custGeom>
                <a:avLst/>
                <a:gdLst>
                  <a:gd name="T0" fmla="*/ 0 w 5"/>
                  <a:gd name="T1" fmla="*/ 83 h 4"/>
                  <a:gd name="T2" fmla="*/ 34 w 5"/>
                  <a:gd name="T3" fmla="*/ 0 h 4"/>
                  <a:gd name="T4" fmla="*/ 88 w 5"/>
                  <a:gd name="T5" fmla="*/ 83 h 4"/>
                  <a:gd name="T6" fmla="*/ 34 w 5"/>
                  <a:gd name="T7" fmla="*/ 6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4">
                    <a:moveTo>
                      <a:pt x="0" y="4"/>
                    </a:moveTo>
                    <a:cubicBezTo>
                      <a:pt x="1" y="3"/>
                      <a:pt x="2" y="1"/>
                      <a:pt x="2" y="0"/>
                    </a:cubicBezTo>
                    <a:cubicBezTo>
                      <a:pt x="5" y="2"/>
                      <a:pt x="5" y="1"/>
                      <a:pt x="5" y="4"/>
                    </a:cubicBezTo>
                    <a:cubicBezTo>
                      <a:pt x="4" y="4"/>
                      <a:pt x="3" y="4"/>
                      <a:pt x="2" y="3"/>
                    </a:cubicBezTo>
                  </a:path>
                </a:pathLst>
              </a:custGeom>
              <a:noFill/>
              <a:ln w="4445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90" name="Freeform 253">
                <a:extLst>
                  <a:ext uri="{FF2B5EF4-FFF2-40B4-BE49-F238E27FC236}">
                    <a16:creationId xmlns:a16="http://schemas.microsoft.com/office/drawing/2014/main" id="{87D59087-B859-7F03-417C-755C2E5DD901}"/>
                  </a:ext>
                </a:extLst>
              </p:cNvPr>
              <p:cNvSpPr>
                <a:spLocks/>
              </p:cNvSpPr>
              <p:nvPr/>
            </p:nvSpPr>
            <p:spPr bwMode="auto">
              <a:xfrm>
                <a:off x="4475767" y="3501865"/>
                <a:ext cx="27911" cy="17176"/>
              </a:xfrm>
              <a:custGeom>
                <a:avLst/>
                <a:gdLst>
                  <a:gd name="T0" fmla="*/ 0 w 5"/>
                  <a:gd name="T1" fmla="*/ 35 h 3"/>
                  <a:gd name="T2" fmla="*/ 55 w 5"/>
                  <a:gd name="T3" fmla="*/ 0 h 3"/>
                  <a:gd name="T4" fmla="*/ 88 w 5"/>
                  <a:gd name="T5" fmla="*/ 35 h 3"/>
                  <a:gd name="T6" fmla="*/ 34 w 5"/>
                  <a:gd name="T7" fmla="*/ 35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3">
                    <a:moveTo>
                      <a:pt x="0" y="2"/>
                    </a:moveTo>
                    <a:cubicBezTo>
                      <a:pt x="1" y="1"/>
                      <a:pt x="2" y="0"/>
                      <a:pt x="3" y="0"/>
                    </a:cubicBezTo>
                    <a:cubicBezTo>
                      <a:pt x="5" y="0"/>
                      <a:pt x="5" y="1"/>
                      <a:pt x="5" y="2"/>
                    </a:cubicBezTo>
                    <a:cubicBezTo>
                      <a:pt x="3" y="3"/>
                      <a:pt x="1" y="2"/>
                      <a:pt x="2" y="2"/>
                    </a:cubicBezTo>
                  </a:path>
                </a:pathLst>
              </a:custGeom>
              <a:noFill/>
              <a:ln w="4445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91" name="Freeform 254">
                <a:extLst>
                  <a:ext uri="{FF2B5EF4-FFF2-40B4-BE49-F238E27FC236}">
                    <a16:creationId xmlns:a16="http://schemas.microsoft.com/office/drawing/2014/main" id="{26E30761-E999-1B8B-8E39-05F4A190C74B}"/>
                  </a:ext>
                </a:extLst>
              </p:cNvPr>
              <p:cNvSpPr>
                <a:spLocks/>
              </p:cNvSpPr>
              <p:nvPr/>
            </p:nvSpPr>
            <p:spPr bwMode="auto">
              <a:xfrm>
                <a:off x="6118198" y="3330107"/>
                <a:ext cx="210403" cy="130965"/>
              </a:xfrm>
              <a:custGeom>
                <a:avLst/>
                <a:gdLst>
                  <a:gd name="T0" fmla="*/ 0 w 39"/>
                  <a:gd name="T1" fmla="*/ 337 h 23"/>
                  <a:gd name="T2" fmla="*/ 601 w 39"/>
                  <a:gd name="T3" fmla="*/ 0 h 23"/>
                  <a:gd name="T4" fmla="*/ 0 60000 65536"/>
                  <a:gd name="T5" fmla="*/ 0 60000 65536"/>
                </a:gdLst>
                <a:ahLst/>
                <a:cxnLst>
                  <a:cxn ang="T4">
                    <a:pos x="T0" y="T1"/>
                  </a:cxn>
                  <a:cxn ang="T5">
                    <a:pos x="T2" y="T3"/>
                  </a:cxn>
                </a:cxnLst>
                <a:rect l="0" t="0" r="r" b="b"/>
                <a:pathLst>
                  <a:path w="39" h="23">
                    <a:moveTo>
                      <a:pt x="0" y="18"/>
                    </a:moveTo>
                    <a:cubicBezTo>
                      <a:pt x="16" y="21"/>
                      <a:pt x="39" y="23"/>
                      <a:pt x="38"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92" name="Freeform 255">
                <a:extLst>
                  <a:ext uri="{FF2B5EF4-FFF2-40B4-BE49-F238E27FC236}">
                    <a16:creationId xmlns:a16="http://schemas.microsoft.com/office/drawing/2014/main" id="{AB3B5047-EAAD-4AD6-335D-D2776EA3E881}"/>
                  </a:ext>
                </a:extLst>
              </p:cNvPr>
              <p:cNvSpPr>
                <a:spLocks/>
              </p:cNvSpPr>
              <p:nvPr/>
            </p:nvSpPr>
            <p:spPr bwMode="auto">
              <a:xfrm>
                <a:off x="5882031" y="3725149"/>
                <a:ext cx="339221" cy="103054"/>
              </a:xfrm>
              <a:custGeom>
                <a:avLst/>
                <a:gdLst>
                  <a:gd name="T0" fmla="*/ 0 w 63"/>
                  <a:gd name="T1" fmla="*/ 248 h 18"/>
                  <a:gd name="T2" fmla="*/ 251 w 63"/>
                  <a:gd name="T3" fmla="*/ 205 h 18"/>
                  <a:gd name="T4" fmla="*/ 492 w 63"/>
                  <a:gd name="T5" fmla="*/ 285 h 18"/>
                  <a:gd name="T6" fmla="*/ 993 w 63"/>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18">
                    <a:moveTo>
                      <a:pt x="0" y="13"/>
                    </a:moveTo>
                    <a:cubicBezTo>
                      <a:pt x="6" y="15"/>
                      <a:pt x="10" y="11"/>
                      <a:pt x="16" y="11"/>
                    </a:cubicBezTo>
                    <a:cubicBezTo>
                      <a:pt x="21" y="11"/>
                      <a:pt x="26" y="14"/>
                      <a:pt x="31" y="15"/>
                    </a:cubicBezTo>
                    <a:cubicBezTo>
                      <a:pt x="43" y="18"/>
                      <a:pt x="60" y="15"/>
                      <a:pt x="63"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93" name="Freeform 256">
                <a:extLst>
                  <a:ext uri="{FF2B5EF4-FFF2-40B4-BE49-F238E27FC236}">
                    <a16:creationId xmlns:a16="http://schemas.microsoft.com/office/drawing/2014/main" id="{5A66D8A9-E905-1407-A298-70183C99C89A}"/>
                  </a:ext>
                </a:extLst>
              </p:cNvPr>
              <p:cNvSpPr>
                <a:spLocks/>
              </p:cNvSpPr>
              <p:nvPr/>
            </p:nvSpPr>
            <p:spPr bwMode="auto">
              <a:xfrm>
                <a:off x="6515387" y="3639271"/>
                <a:ext cx="285547" cy="210403"/>
              </a:xfrm>
              <a:custGeom>
                <a:avLst/>
                <a:gdLst>
                  <a:gd name="T0" fmla="*/ 0 w 53"/>
                  <a:gd name="T1" fmla="*/ 519 h 37"/>
                  <a:gd name="T2" fmla="*/ 743 w 53"/>
                  <a:gd name="T3" fmla="*/ 0 h 37"/>
                  <a:gd name="T4" fmla="*/ 0 60000 65536"/>
                  <a:gd name="T5" fmla="*/ 0 60000 65536"/>
                </a:gdLst>
                <a:ahLst/>
                <a:cxnLst>
                  <a:cxn ang="T4">
                    <a:pos x="T0" y="T1"/>
                  </a:cxn>
                  <a:cxn ang="T5">
                    <a:pos x="T2" y="T3"/>
                  </a:cxn>
                </a:cxnLst>
                <a:rect l="0" t="0" r="r" b="b"/>
                <a:pathLst>
                  <a:path w="53" h="37">
                    <a:moveTo>
                      <a:pt x="0" y="28"/>
                    </a:moveTo>
                    <a:cubicBezTo>
                      <a:pt x="17" y="37"/>
                      <a:pt x="53" y="21"/>
                      <a:pt x="47"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94" name="Freeform 257">
                <a:extLst>
                  <a:ext uri="{FF2B5EF4-FFF2-40B4-BE49-F238E27FC236}">
                    <a16:creationId xmlns:a16="http://schemas.microsoft.com/office/drawing/2014/main" id="{68131DD4-1B25-26E8-017E-3F0A222FE382}"/>
                  </a:ext>
                </a:extLst>
              </p:cNvPr>
              <p:cNvSpPr>
                <a:spLocks/>
              </p:cNvSpPr>
              <p:nvPr/>
            </p:nvSpPr>
            <p:spPr bwMode="auto">
              <a:xfrm>
                <a:off x="6976985" y="3564127"/>
                <a:ext cx="253342" cy="240460"/>
              </a:xfrm>
              <a:custGeom>
                <a:avLst/>
                <a:gdLst>
                  <a:gd name="T0" fmla="*/ 0 w 47"/>
                  <a:gd name="T1" fmla="*/ 683 h 42"/>
                  <a:gd name="T2" fmla="*/ 535 w 47"/>
                  <a:gd name="T3" fmla="*/ 648 h 42"/>
                  <a:gd name="T4" fmla="*/ 726 w 47"/>
                  <a:gd name="T5" fmla="*/ 0 h 42"/>
                  <a:gd name="T6" fmla="*/ 0 60000 65536"/>
                  <a:gd name="T7" fmla="*/ 0 60000 65536"/>
                  <a:gd name="T8" fmla="*/ 0 60000 65536"/>
                </a:gdLst>
                <a:ahLst/>
                <a:cxnLst>
                  <a:cxn ang="T6">
                    <a:pos x="T0" y="T1"/>
                  </a:cxn>
                  <a:cxn ang="T7">
                    <a:pos x="T2" y="T3"/>
                  </a:cxn>
                  <a:cxn ang="T8">
                    <a:pos x="T4" y="T5"/>
                  </a:cxn>
                </a:cxnLst>
                <a:rect l="0" t="0" r="r" b="b"/>
                <a:pathLst>
                  <a:path w="47" h="42">
                    <a:moveTo>
                      <a:pt x="0" y="36"/>
                    </a:moveTo>
                    <a:cubicBezTo>
                      <a:pt x="11" y="32"/>
                      <a:pt x="22" y="42"/>
                      <a:pt x="34" y="34"/>
                    </a:cubicBezTo>
                    <a:cubicBezTo>
                      <a:pt x="47" y="25"/>
                      <a:pt x="45" y="14"/>
                      <a:pt x="46"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95" name="Freeform 258">
                <a:extLst>
                  <a:ext uri="{FF2B5EF4-FFF2-40B4-BE49-F238E27FC236}">
                    <a16:creationId xmlns:a16="http://schemas.microsoft.com/office/drawing/2014/main" id="{A1E79438-A1CF-FFB0-9B96-15E9EB4BDF0D}"/>
                  </a:ext>
                </a:extLst>
              </p:cNvPr>
              <p:cNvSpPr>
                <a:spLocks/>
              </p:cNvSpPr>
              <p:nvPr/>
            </p:nvSpPr>
            <p:spPr bwMode="auto">
              <a:xfrm>
                <a:off x="6231987" y="4038607"/>
                <a:ext cx="165317" cy="298429"/>
              </a:xfrm>
              <a:custGeom>
                <a:avLst/>
                <a:gdLst>
                  <a:gd name="T0" fmla="*/ 474 w 31"/>
                  <a:gd name="T1" fmla="*/ 0 h 52"/>
                  <a:gd name="T2" fmla="*/ 370 w 31"/>
                  <a:gd name="T3" fmla="*/ 265 h 52"/>
                  <a:gd name="T4" fmla="*/ 246 w 31"/>
                  <a:gd name="T5" fmla="*/ 500 h 52"/>
                  <a:gd name="T6" fmla="*/ 0 w 31"/>
                  <a:gd name="T7" fmla="*/ 994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52">
                    <a:moveTo>
                      <a:pt x="31" y="0"/>
                    </a:moveTo>
                    <a:cubicBezTo>
                      <a:pt x="31" y="5"/>
                      <a:pt x="27" y="11"/>
                      <a:pt x="24" y="14"/>
                    </a:cubicBezTo>
                    <a:cubicBezTo>
                      <a:pt x="18" y="20"/>
                      <a:pt x="18" y="18"/>
                      <a:pt x="16" y="26"/>
                    </a:cubicBezTo>
                    <a:cubicBezTo>
                      <a:pt x="14" y="38"/>
                      <a:pt x="16" y="51"/>
                      <a:pt x="0" y="52"/>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96" name="Freeform 259">
                <a:extLst>
                  <a:ext uri="{FF2B5EF4-FFF2-40B4-BE49-F238E27FC236}">
                    <a16:creationId xmlns:a16="http://schemas.microsoft.com/office/drawing/2014/main" id="{32A06E61-FDD2-65FB-23C2-1F715380A1EC}"/>
                  </a:ext>
                </a:extLst>
              </p:cNvPr>
              <p:cNvSpPr>
                <a:spLocks/>
              </p:cNvSpPr>
              <p:nvPr/>
            </p:nvSpPr>
            <p:spPr bwMode="auto">
              <a:xfrm>
                <a:off x="5431168" y="3660740"/>
                <a:ext cx="161023" cy="212550"/>
              </a:xfrm>
              <a:custGeom>
                <a:avLst/>
                <a:gdLst>
                  <a:gd name="T0" fmla="*/ 0 w 30"/>
                  <a:gd name="T1" fmla="*/ 650 h 37"/>
                  <a:gd name="T2" fmla="*/ 375 w 30"/>
                  <a:gd name="T3" fmla="*/ 458 h 37"/>
                  <a:gd name="T4" fmla="*/ 408 w 30"/>
                  <a:gd name="T5" fmla="*/ 0 h 37"/>
                  <a:gd name="T6" fmla="*/ 0 60000 65536"/>
                  <a:gd name="T7" fmla="*/ 0 60000 65536"/>
                  <a:gd name="T8" fmla="*/ 0 60000 65536"/>
                </a:gdLst>
                <a:ahLst/>
                <a:cxnLst>
                  <a:cxn ang="T6">
                    <a:pos x="T0" y="T1"/>
                  </a:cxn>
                  <a:cxn ang="T7">
                    <a:pos x="T2" y="T3"/>
                  </a:cxn>
                  <a:cxn ang="T8">
                    <a:pos x="T4" y="T5"/>
                  </a:cxn>
                </a:cxnLst>
                <a:rect l="0" t="0" r="r" b="b"/>
                <a:pathLst>
                  <a:path w="30" h="37">
                    <a:moveTo>
                      <a:pt x="0" y="34"/>
                    </a:moveTo>
                    <a:cubicBezTo>
                      <a:pt x="8" y="37"/>
                      <a:pt x="19" y="30"/>
                      <a:pt x="24" y="24"/>
                    </a:cubicBezTo>
                    <a:cubicBezTo>
                      <a:pt x="30" y="16"/>
                      <a:pt x="28" y="9"/>
                      <a:pt x="26"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97" name="Freeform 260">
                <a:extLst>
                  <a:ext uri="{FF2B5EF4-FFF2-40B4-BE49-F238E27FC236}">
                    <a16:creationId xmlns:a16="http://schemas.microsoft.com/office/drawing/2014/main" id="{096EA8E6-051A-E826-9920-984AC0943E5A}"/>
                  </a:ext>
                </a:extLst>
              </p:cNvPr>
              <p:cNvSpPr>
                <a:spLocks/>
              </p:cNvSpPr>
              <p:nvPr/>
            </p:nvSpPr>
            <p:spPr bwMode="auto">
              <a:xfrm>
                <a:off x="5340995" y="4085840"/>
                <a:ext cx="111642" cy="330633"/>
              </a:xfrm>
              <a:custGeom>
                <a:avLst/>
                <a:gdLst>
                  <a:gd name="T0" fmla="*/ 275 w 21"/>
                  <a:gd name="T1" fmla="*/ 0 h 58"/>
                  <a:gd name="T2" fmla="*/ 319 w 21"/>
                  <a:gd name="T3" fmla="*/ 635 h 58"/>
                  <a:gd name="T4" fmla="*/ 0 w 21"/>
                  <a:gd name="T5" fmla="*/ 1051 h 58"/>
                  <a:gd name="T6" fmla="*/ 0 60000 65536"/>
                  <a:gd name="T7" fmla="*/ 0 60000 65536"/>
                  <a:gd name="T8" fmla="*/ 0 60000 65536"/>
                </a:gdLst>
                <a:ahLst/>
                <a:cxnLst>
                  <a:cxn ang="T6">
                    <a:pos x="T0" y="T1"/>
                  </a:cxn>
                  <a:cxn ang="T7">
                    <a:pos x="T2" y="T3"/>
                  </a:cxn>
                  <a:cxn ang="T8">
                    <a:pos x="T4" y="T5"/>
                  </a:cxn>
                </a:cxnLst>
                <a:rect l="0" t="0" r="r" b="b"/>
                <a:pathLst>
                  <a:path w="21" h="58">
                    <a:moveTo>
                      <a:pt x="18" y="0"/>
                    </a:moveTo>
                    <a:cubicBezTo>
                      <a:pt x="12" y="10"/>
                      <a:pt x="21" y="22"/>
                      <a:pt x="21" y="34"/>
                    </a:cubicBezTo>
                    <a:cubicBezTo>
                      <a:pt x="20" y="44"/>
                      <a:pt x="13" y="58"/>
                      <a:pt x="0" y="56"/>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98" name="Freeform 261">
                <a:extLst>
                  <a:ext uri="{FF2B5EF4-FFF2-40B4-BE49-F238E27FC236}">
                    <a16:creationId xmlns:a16="http://schemas.microsoft.com/office/drawing/2014/main" id="{687D7A52-44DB-9AF0-C6D7-A79CE9D290F9}"/>
                  </a:ext>
                </a:extLst>
              </p:cNvPr>
              <p:cNvSpPr>
                <a:spLocks/>
              </p:cNvSpPr>
              <p:nvPr/>
            </p:nvSpPr>
            <p:spPr bwMode="auto">
              <a:xfrm>
                <a:off x="4948100" y="3759501"/>
                <a:ext cx="328486" cy="124524"/>
              </a:xfrm>
              <a:custGeom>
                <a:avLst/>
                <a:gdLst>
                  <a:gd name="T0" fmla="*/ 0 w 61"/>
                  <a:gd name="T1" fmla="*/ 369 h 22"/>
                  <a:gd name="T2" fmla="*/ 251 w 61"/>
                  <a:gd name="T3" fmla="*/ 327 h 22"/>
                  <a:gd name="T4" fmla="*/ 522 w 61"/>
                  <a:gd name="T5" fmla="*/ 382 h 22"/>
                  <a:gd name="T6" fmla="*/ 963 w 61"/>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22">
                    <a:moveTo>
                      <a:pt x="0" y="20"/>
                    </a:moveTo>
                    <a:cubicBezTo>
                      <a:pt x="8" y="22"/>
                      <a:pt x="10" y="18"/>
                      <a:pt x="16" y="18"/>
                    </a:cubicBezTo>
                    <a:cubicBezTo>
                      <a:pt x="21" y="17"/>
                      <a:pt x="27" y="21"/>
                      <a:pt x="33" y="21"/>
                    </a:cubicBezTo>
                    <a:cubicBezTo>
                      <a:pt x="50" y="22"/>
                      <a:pt x="55" y="15"/>
                      <a:pt x="61"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299" name="Freeform 262">
                <a:extLst>
                  <a:ext uri="{FF2B5EF4-FFF2-40B4-BE49-F238E27FC236}">
                    <a16:creationId xmlns:a16="http://schemas.microsoft.com/office/drawing/2014/main" id="{B4BEB127-6BD4-7803-8ACF-2E42816EC12D}"/>
                  </a:ext>
                </a:extLst>
              </p:cNvPr>
              <p:cNvSpPr>
                <a:spLocks/>
              </p:cNvSpPr>
              <p:nvPr/>
            </p:nvSpPr>
            <p:spPr bwMode="auto">
              <a:xfrm>
                <a:off x="4400623" y="3553392"/>
                <a:ext cx="231873" cy="210403"/>
              </a:xfrm>
              <a:custGeom>
                <a:avLst/>
                <a:gdLst>
                  <a:gd name="T0" fmla="*/ 0 w 43"/>
                  <a:gd name="T1" fmla="*/ 596 h 37"/>
                  <a:gd name="T2" fmla="*/ 367 w 43"/>
                  <a:gd name="T3" fmla="*/ 408 h 37"/>
                  <a:gd name="T4" fmla="*/ 681 w 43"/>
                  <a:gd name="T5" fmla="*/ 0 h 37"/>
                  <a:gd name="T6" fmla="*/ 0 60000 65536"/>
                  <a:gd name="T7" fmla="*/ 0 60000 65536"/>
                  <a:gd name="T8" fmla="*/ 0 60000 65536"/>
                </a:gdLst>
                <a:ahLst/>
                <a:cxnLst>
                  <a:cxn ang="T6">
                    <a:pos x="T0" y="T1"/>
                  </a:cxn>
                  <a:cxn ang="T7">
                    <a:pos x="T2" y="T3"/>
                  </a:cxn>
                  <a:cxn ang="T8">
                    <a:pos x="T4" y="T5"/>
                  </a:cxn>
                </a:cxnLst>
                <a:rect l="0" t="0" r="r" b="b"/>
                <a:pathLst>
                  <a:path w="43" h="37">
                    <a:moveTo>
                      <a:pt x="0" y="32"/>
                    </a:moveTo>
                    <a:cubicBezTo>
                      <a:pt x="9" y="37"/>
                      <a:pt x="17" y="27"/>
                      <a:pt x="23" y="22"/>
                    </a:cubicBezTo>
                    <a:cubicBezTo>
                      <a:pt x="30" y="15"/>
                      <a:pt x="39" y="10"/>
                      <a:pt x="43"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00" name="Freeform 263">
                <a:extLst>
                  <a:ext uri="{FF2B5EF4-FFF2-40B4-BE49-F238E27FC236}">
                    <a16:creationId xmlns:a16="http://schemas.microsoft.com/office/drawing/2014/main" id="{A396A8D4-A16B-54F1-7571-CF908517025B}"/>
                  </a:ext>
                </a:extLst>
              </p:cNvPr>
              <p:cNvSpPr>
                <a:spLocks/>
              </p:cNvSpPr>
              <p:nvPr/>
            </p:nvSpPr>
            <p:spPr bwMode="auto">
              <a:xfrm>
                <a:off x="5731743" y="3536216"/>
                <a:ext cx="60115" cy="72997"/>
              </a:xfrm>
              <a:custGeom>
                <a:avLst/>
                <a:gdLst>
                  <a:gd name="T0" fmla="*/ 0 w 11"/>
                  <a:gd name="T1" fmla="*/ 233 h 13"/>
                  <a:gd name="T2" fmla="*/ 181 w 11"/>
                  <a:gd name="T3" fmla="*/ 0 h 13"/>
                  <a:gd name="T4" fmla="*/ 0 60000 65536"/>
                  <a:gd name="T5" fmla="*/ 0 60000 65536"/>
                </a:gdLst>
                <a:ahLst/>
                <a:cxnLst>
                  <a:cxn ang="T4">
                    <a:pos x="T0" y="T1"/>
                  </a:cxn>
                  <a:cxn ang="T5">
                    <a:pos x="T2" y="T3"/>
                  </a:cxn>
                </a:cxnLst>
                <a:rect l="0" t="0" r="r" b="b"/>
                <a:pathLst>
                  <a:path w="11" h="13">
                    <a:moveTo>
                      <a:pt x="0" y="13"/>
                    </a:moveTo>
                    <a:cubicBezTo>
                      <a:pt x="6" y="11"/>
                      <a:pt x="10" y="6"/>
                      <a:pt x="11"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01" name="Freeform 264">
                <a:extLst>
                  <a:ext uri="{FF2B5EF4-FFF2-40B4-BE49-F238E27FC236}">
                    <a16:creationId xmlns:a16="http://schemas.microsoft.com/office/drawing/2014/main" id="{0E87A317-6CDF-0113-B941-6A843DC182C4}"/>
                  </a:ext>
                </a:extLst>
              </p:cNvPr>
              <p:cNvSpPr>
                <a:spLocks/>
              </p:cNvSpPr>
              <p:nvPr/>
            </p:nvSpPr>
            <p:spPr bwMode="auto">
              <a:xfrm>
                <a:off x="5656600" y="3609213"/>
                <a:ext cx="75144" cy="12882"/>
              </a:xfrm>
              <a:custGeom>
                <a:avLst/>
                <a:gdLst>
                  <a:gd name="T0" fmla="*/ 0 w 14"/>
                  <a:gd name="T1" fmla="*/ 0 h 2"/>
                  <a:gd name="T2" fmla="*/ 220 w 14"/>
                  <a:gd name="T3" fmla="*/ 0 h 2"/>
                  <a:gd name="T4" fmla="*/ 0 60000 65536"/>
                  <a:gd name="T5" fmla="*/ 0 60000 65536"/>
                </a:gdLst>
                <a:ahLst/>
                <a:cxnLst>
                  <a:cxn ang="T4">
                    <a:pos x="T0" y="T1"/>
                  </a:cxn>
                  <a:cxn ang="T5">
                    <a:pos x="T2" y="T3"/>
                  </a:cxn>
                </a:cxnLst>
                <a:rect l="0" t="0" r="r" b="b"/>
                <a:pathLst>
                  <a:path w="14" h="2">
                    <a:moveTo>
                      <a:pt x="0" y="0"/>
                    </a:moveTo>
                    <a:cubicBezTo>
                      <a:pt x="4" y="2"/>
                      <a:pt x="9" y="2"/>
                      <a:pt x="14"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02" name="Freeform 265">
                <a:extLst>
                  <a:ext uri="{FF2B5EF4-FFF2-40B4-BE49-F238E27FC236}">
                    <a16:creationId xmlns:a16="http://schemas.microsoft.com/office/drawing/2014/main" id="{AC92EF24-F982-CBA7-2CAA-12A96BF7A513}"/>
                  </a:ext>
                </a:extLst>
              </p:cNvPr>
              <p:cNvSpPr>
                <a:spLocks/>
              </p:cNvSpPr>
              <p:nvPr/>
            </p:nvSpPr>
            <p:spPr bwMode="auto">
              <a:xfrm>
                <a:off x="5645865" y="4158837"/>
                <a:ext cx="221138" cy="184639"/>
              </a:xfrm>
              <a:custGeom>
                <a:avLst/>
                <a:gdLst>
                  <a:gd name="T0" fmla="*/ 0 w 41"/>
                  <a:gd name="T1" fmla="*/ 586 h 32"/>
                  <a:gd name="T2" fmla="*/ 409 w 41"/>
                  <a:gd name="T3" fmla="*/ 196 h 32"/>
                  <a:gd name="T4" fmla="*/ 651 w 41"/>
                  <a:gd name="T5" fmla="*/ 0 h 32"/>
                  <a:gd name="T6" fmla="*/ 0 60000 65536"/>
                  <a:gd name="T7" fmla="*/ 0 60000 65536"/>
                  <a:gd name="T8" fmla="*/ 0 60000 65536"/>
                </a:gdLst>
                <a:ahLst/>
                <a:cxnLst>
                  <a:cxn ang="T6">
                    <a:pos x="T0" y="T1"/>
                  </a:cxn>
                  <a:cxn ang="T7">
                    <a:pos x="T2" y="T3"/>
                  </a:cxn>
                  <a:cxn ang="T8">
                    <a:pos x="T4" y="T5"/>
                  </a:cxn>
                </a:cxnLst>
                <a:rect l="0" t="0" r="r" b="b"/>
                <a:pathLst>
                  <a:path w="41" h="32">
                    <a:moveTo>
                      <a:pt x="0" y="30"/>
                    </a:moveTo>
                    <a:cubicBezTo>
                      <a:pt x="14" y="32"/>
                      <a:pt x="25" y="25"/>
                      <a:pt x="26" y="10"/>
                    </a:cubicBezTo>
                    <a:cubicBezTo>
                      <a:pt x="33" y="12"/>
                      <a:pt x="40" y="7"/>
                      <a:pt x="41"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03" name="Freeform 266">
                <a:extLst>
                  <a:ext uri="{FF2B5EF4-FFF2-40B4-BE49-F238E27FC236}">
                    <a16:creationId xmlns:a16="http://schemas.microsoft.com/office/drawing/2014/main" id="{D0D8F17E-8F7C-771B-7C0F-7EA771BF0F72}"/>
                  </a:ext>
                </a:extLst>
              </p:cNvPr>
              <p:cNvSpPr>
                <a:spLocks/>
              </p:cNvSpPr>
              <p:nvPr/>
            </p:nvSpPr>
            <p:spPr bwMode="auto">
              <a:xfrm>
                <a:off x="4879397" y="4257597"/>
                <a:ext cx="182492" cy="171757"/>
              </a:xfrm>
              <a:custGeom>
                <a:avLst/>
                <a:gdLst>
                  <a:gd name="T0" fmla="*/ 33 w 34"/>
                  <a:gd name="T1" fmla="*/ 568 h 30"/>
                  <a:gd name="T2" fmla="*/ 175 w 34"/>
                  <a:gd name="T3" fmla="*/ 227 h 30"/>
                  <a:gd name="T4" fmla="*/ 533 w 34"/>
                  <a:gd name="T5" fmla="*/ 0 h 30"/>
                  <a:gd name="T6" fmla="*/ 0 60000 65536"/>
                  <a:gd name="T7" fmla="*/ 0 60000 65536"/>
                  <a:gd name="T8" fmla="*/ 0 60000 65536"/>
                </a:gdLst>
                <a:ahLst/>
                <a:cxnLst>
                  <a:cxn ang="T6">
                    <a:pos x="T0" y="T1"/>
                  </a:cxn>
                  <a:cxn ang="T7">
                    <a:pos x="T2" y="T3"/>
                  </a:cxn>
                  <a:cxn ang="T8">
                    <a:pos x="T4" y="T5"/>
                  </a:cxn>
                </a:cxnLst>
                <a:rect l="0" t="0" r="r" b="b"/>
                <a:pathLst>
                  <a:path w="34" h="30">
                    <a:moveTo>
                      <a:pt x="2" y="30"/>
                    </a:moveTo>
                    <a:cubicBezTo>
                      <a:pt x="0" y="17"/>
                      <a:pt x="6" y="22"/>
                      <a:pt x="11" y="12"/>
                    </a:cubicBezTo>
                    <a:cubicBezTo>
                      <a:pt x="18" y="16"/>
                      <a:pt x="34" y="10"/>
                      <a:pt x="34"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04" name="Freeform 267">
                <a:extLst>
                  <a:ext uri="{FF2B5EF4-FFF2-40B4-BE49-F238E27FC236}">
                    <a16:creationId xmlns:a16="http://schemas.microsoft.com/office/drawing/2014/main" id="{20CC493B-B6A0-77D7-BCBE-DDAA3957E89C}"/>
                  </a:ext>
                </a:extLst>
              </p:cNvPr>
              <p:cNvSpPr>
                <a:spLocks/>
              </p:cNvSpPr>
              <p:nvPr/>
            </p:nvSpPr>
            <p:spPr bwMode="auto">
              <a:xfrm>
                <a:off x="4192367" y="4206070"/>
                <a:ext cx="315604" cy="244754"/>
              </a:xfrm>
              <a:custGeom>
                <a:avLst/>
                <a:gdLst>
                  <a:gd name="T0" fmla="*/ 0 w 59"/>
                  <a:gd name="T1" fmla="*/ 260 h 43"/>
                  <a:gd name="T2" fmla="*/ 899 w 59"/>
                  <a:gd name="T3" fmla="*/ 0 h 43"/>
                  <a:gd name="T4" fmla="*/ 0 60000 65536"/>
                  <a:gd name="T5" fmla="*/ 0 60000 65536"/>
                </a:gdLst>
                <a:ahLst/>
                <a:cxnLst>
                  <a:cxn ang="T4">
                    <a:pos x="T0" y="T1"/>
                  </a:cxn>
                  <a:cxn ang="T5">
                    <a:pos x="T2" y="T3"/>
                  </a:cxn>
                </a:cxnLst>
                <a:rect l="0" t="0" r="r" b="b"/>
                <a:pathLst>
                  <a:path w="59" h="43">
                    <a:moveTo>
                      <a:pt x="0" y="14"/>
                    </a:moveTo>
                    <a:cubicBezTo>
                      <a:pt x="1" y="43"/>
                      <a:pt x="59" y="26"/>
                      <a:pt x="58"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05" name="Freeform 268">
                <a:extLst>
                  <a:ext uri="{FF2B5EF4-FFF2-40B4-BE49-F238E27FC236}">
                    <a16:creationId xmlns:a16="http://schemas.microsoft.com/office/drawing/2014/main" id="{CD2140ED-750B-F726-4F64-602BC44380F5}"/>
                  </a:ext>
                </a:extLst>
              </p:cNvPr>
              <p:cNvSpPr>
                <a:spLocks/>
              </p:cNvSpPr>
              <p:nvPr/>
            </p:nvSpPr>
            <p:spPr bwMode="auto">
              <a:xfrm>
                <a:off x="3928290" y="4027872"/>
                <a:ext cx="113789" cy="291988"/>
              </a:xfrm>
              <a:custGeom>
                <a:avLst/>
                <a:gdLst>
                  <a:gd name="T0" fmla="*/ 338 w 21"/>
                  <a:gd name="T1" fmla="*/ 0 h 51"/>
                  <a:gd name="T2" fmla="*/ 255 w 21"/>
                  <a:gd name="T3" fmla="*/ 205 h 51"/>
                  <a:gd name="T4" fmla="*/ 275 w 21"/>
                  <a:gd name="T5" fmla="*/ 419 h 51"/>
                  <a:gd name="T6" fmla="*/ 0 w 21"/>
                  <a:gd name="T7" fmla="*/ 968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51">
                    <a:moveTo>
                      <a:pt x="21" y="0"/>
                    </a:moveTo>
                    <a:cubicBezTo>
                      <a:pt x="20" y="4"/>
                      <a:pt x="16" y="7"/>
                      <a:pt x="16" y="11"/>
                    </a:cubicBezTo>
                    <a:cubicBezTo>
                      <a:pt x="15" y="15"/>
                      <a:pt x="17" y="18"/>
                      <a:pt x="17" y="22"/>
                    </a:cubicBezTo>
                    <a:cubicBezTo>
                      <a:pt x="17" y="31"/>
                      <a:pt x="10" y="50"/>
                      <a:pt x="0" y="51"/>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06" name="Freeform 269">
                <a:extLst>
                  <a:ext uri="{FF2B5EF4-FFF2-40B4-BE49-F238E27FC236}">
                    <a16:creationId xmlns:a16="http://schemas.microsoft.com/office/drawing/2014/main" id="{1A292FD8-385F-A219-9F53-BC02751555E2}"/>
                  </a:ext>
                </a:extLst>
              </p:cNvPr>
              <p:cNvSpPr>
                <a:spLocks/>
              </p:cNvSpPr>
              <p:nvPr/>
            </p:nvSpPr>
            <p:spPr bwMode="auto">
              <a:xfrm>
                <a:off x="4085019" y="4416473"/>
                <a:ext cx="68703" cy="40792"/>
              </a:xfrm>
              <a:custGeom>
                <a:avLst/>
                <a:gdLst>
                  <a:gd name="T0" fmla="*/ 0 w 13"/>
                  <a:gd name="T1" fmla="*/ 103 h 7"/>
                  <a:gd name="T2" fmla="*/ 194 w 13"/>
                  <a:gd name="T3" fmla="*/ 0 h 7"/>
                  <a:gd name="T4" fmla="*/ 0 60000 65536"/>
                  <a:gd name="T5" fmla="*/ 0 60000 65536"/>
                </a:gdLst>
                <a:ahLst/>
                <a:cxnLst>
                  <a:cxn ang="T4">
                    <a:pos x="T0" y="T1"/>
                  </a:cxn>
                  <a:cxn ang="T5">
                    <a:pos x="T2" y="T3"/>
                  </a:cxn>
                </a:cxnLst>
                <a:rect l="0" t="0" r="r" b="b"/>
                <a:pathLst>
                  <a:path w="13" h="7">
                    <a:moveTo>
                      <a:pt x="0" y="5"/>
                    </a:moveTo>
                    <a:cubicBezTo>
                      <a:pt x="5" y="7"/>
                      <a:pt x="10" y="4"/>
                      <a:pt x="13"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07" name="Freeform 270">
                <a:extLst>
                  <a:ext uri="{FF2B5EF4-FFF2-40B4-BE49-F238E27FC236}">
                    <a16:creationId xmlns:a16="http://schemas.microsoft.com/office/drawing/2014/main" id="{5F18F580-59E2-F96E-8F98-2C70800C7719}"/>
                  </a:ext>
                </a:extLst>
              </p:cNvPr>
              <p:cNvSpPr>
                <a:spLocks/>
              </p:cNvSpPr>
              <p:nvPr/>
            </p:nvSpPr>
            <p:spPr bwMode="auto">
              <a:xfrm>
                <a:off x="3896086" y="3643565"/>
                <a:ext cx="257636" cy="154582"/>
              </a:xfrm>
              <a:custGeom>
                <a:avLst/>
                <a:gdLst>
                  <a:gd name="T0" fmla="*/ 0 w 48"/>
                  <a:gd name="T1" fmla="*/ 341 h 27"/>
                  <a:gd name="T2" fmla="*/ 425 w 48"/>
                  <a:gd name="T3" fmla="*/ 136 h 27"/>
                  <a:gd name="T4" fmla="*/ 750 w 48"/>
                  <a:gd name="T5" fmla="*/ 0 h 27"/>
                  <a:gd name="T6" fmla="*/ 0 60000 65536"/>
                  <a:gd name="T7" fmla="*/ 0 60000 65536"/>
                  <a:gd name="T8" fmla="*/ 0 60000 65536"/>
                </a:gdLst>
                <a:ahLst/>
                <a:cxnLst>
                  <a:cxn ang="T6">
                    <a:pos x="T0" y="T1"/>
                  </a:cxn>
                  <a:cxn ang="T7">
                    <a:pos x="T2" y="T3"/>
                  </a:cxn>
                  <a:cxn ang="T8">
                    <a:pos x="T4" y="T5"/>
                  </a:cxn>
                </a:cxnLst>
                <a:rect l="0" t="0" r="r" b="b"/>
                <a:pathLst>
                  <a:path w="48" h="27">
                    <a:moveTo>
                      <a:pt x="0" y="18"/>
                    </a:moveTo>
                    <a:cubicBezTo>
                      <a:pt x="8" y="27"/>
                      <a:pt x="25" y="17"/>
                      <a:pt x="27" y="7"/>
                    </a:cubicBezTo>
                    <a:cubicBezTo>
                      <a:pt x="34" y="10"/>
                      <a:pt x="43" y="3"/>
                      <a:pt x="48"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08" name="Freeform 271">
                <a:extLst>
                  <a:ext uri="{FF2B5EF4-FFF2-40B4-BE49-F238E27FC236}">
                    <a16:creationId xmlns:a16="http://schemas.microsoft.com/office/drawing/2014/main" id="{D0B1C791-C56E-416E-159C-6300503837E6}"/>
                  </a:ext>
                </a:extLst>
              </p:cNvPr>
              <p:cNvSpPr>
                <a:spLocks/>
              </p:cNvSpPr>
              <p:nvPr/>
            </p:nvSpPr>
            <p:spPr bwMode="auto">
              <a:xfrm>
                <a:off x="3301376" y="3557686"/>
                <a:ext cx="225432" cy="103054"/>
              </a:xfrm>
              <a:custGeom>
                <a:avLst/>
                <a:gdLst>
                  <a:gd name="T0" fmla="*/ 0 w 42"/>
                  <a:gd name="T1" fmla="*/ 341 h 18"/>
                  <a:gd name="T2" fmla="*/ 158 w 42"/>
                  <a:gd name="T3" fmla="*/ 205 h 18"/>
                  <a:gd name="T4" fmla="*/ 658 w 42"/>
                  <a:gd name="T5" fmla="*/ 0 h 18"/>
                  <a:gd name="T6" fmla="*/ 0 60000 65536"/>
                  <a:gd name="T7" fmla="*/ 0 60000 65536"/>
                  <a:gd name="T8" fmla="*/ 0 60000 65536"/>
                </a:gdLst>
                <a:ahLst/>
                <a:cxnLst>
                  <a:cxn ang="T6">
                    <a:pos x="T0" y="T1"/>
                  </a:cxn>
                  <a:cxn ang="T7">
                    <a:pos x="T2" y="T3"/>
                  </a:cxn>
                  <a:cxn ang="T8">
                    <a:pos x="T4" y="T5"/>
                  </a:cxn>
                </a:cxnLst>
                <a:rect l="0" t="0" r="r" b="b"/>
                <a:pathLst>
                  <a:path w="42" h="18">
                    <a:moveTo>
                      <a:pt x="0" y="18"/>
                    </a:moveTo>
                    <a:cubicBezTo>
                      <a:pt x="4" y="18"/>
                      <a:pt x="9" y="16"/>
                      <a:pt x="10" y="11"/>
                    </a:cubicBezTo>
                    <a:cubicBezTo>
                      <a:pt x="20" y="16"/>
                      <a:pt x="40" y="13"/>
                      <a:pt x="42"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09" name="Freeform 272">
                <a:extLst>
                  <a:ext uri="{FF2B5EF4-FFF2-40B4-BE49-F238E27FC236}">
                    <a16:creationId xmlns:a16="http://schemas.microsoft.com/office/drawing/2014/main" id="{1D61868E-FE60-D5BD-85F2-EF1D69316592}"/>
                  </a:ext>
                </a:extLst>
              </p:cNvPr>
              <p:cNvSpPr>
                <a:spLocks/>
              </p:cNvSpPr>
              <p:nvPr/>
            </p:nvSpPr>
            <p:spPr bwMode="auto">
              <a:xfrm>
                <a:off x="3440928" y="3969904"/>
                <a:ext cx="229726" cy="57968"/>
              </a:xfrm>
              <a:custGeom>
                <a:avLst/>
                <a:gdLst>
                  <a:gd name="T0" fmla="*/ 0 w 43"/>
                  <a:gd name="T1" fmla="*/ 197 h 10"/>
                  <a:gd name="T2" fmla="*/ 249 w 43"/>
                  <a:gd name="T3" fmla="*/ 81 h 10"/>
                  <a:gd name="T4" fmla="*/ 662 w 43"/>
                  <a:gd name="T5" fmla="*/ 0 h 10"/>
                  <a:gd name="T6" fmla="*/ 0 60000 65536"/>
                  <a:gd name="T7" fmla="*/ 0 60000 65536"/>
                  <a:gd name="T8" fmla="*/ 0 60000 65536"/>
                </a:gdLst>
                <a:ahLst/>
                <a:cxnLst>
                  <a:cxn ang="T6">
                    <a:pos x="T0" y="T1"/>
                  </a:cxn>
                  <a:cxn ang="T7">
                    <a:pos x="T2" y="T3"/>
                  </a:cxn>
                  <a:cxn ang="T8">
                    <a:pos x="T4" y="T5"/>
                  </a:cxn>
                </a:cxnLst>
                <a:rect l="0" t="0" r="r" b="b"/>
                <a:pathLst>
                  <a:path w="43" h="10">
                    <a:moveTo>
                      <a:pt x="0" y="10"/>
                    </a:moveTo>
                    <a:cubicBezTo>
                      <a:pt x="6" y="10"/>
                      <a:pt x="11" y="5"/>
                      <a:pt x="16" y="4"/>
                    </a:cubicBezTo>
                    <a:cubicBezTo>
                      <a:pt x="24" y="3"/>
                      <a:pt x="36" y="9"/>
                      <a:pt x="43"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10" name="Freeform 273">
                <a:extLst>
                  <a:ext uri="{FF2B5EF4-FFF2-40B4-BE49-F238E27FC236}">
                    <a16:creationId xmlns:a16="http://schemas.microsoft.com/office/drawing/2014/main" id="{E3FB8D37-73E5-C6A4-536D-7C2EDF69BC1D}"/>
                  </a:ext>
                </a:extLst>
              </p:cNvPr>
              <p:cNvSpPr>
                <a:spLocks/>
              </p:cNvSpPr>
              <p:nvPr/>
            </p:nvSpPr>
            <p:spPr bwMode="auto">
              <a:xfrm>
                <a:off x="3666360" y="3214171"/>
                <a:ext cx="79438" cy="143847"/>
              </a:xfrm>
              <a:custGeom>
                <a:avLst/>
                <a:gdLst>
                  <a:gd name="T0" fmla="*/ 121 w 15"/>
                  <a:gd name="T1" fmla="*/ 0 h 25"/>
                  <a:gd name="T2" fmla="*/ 0 w 15"/>
                  <a:gd name="T3" fmla="*/ 482 h 25"/>
                  <a:gd name="T4" fmla="*/ 0 60000 65536"/>
                  <a:gd name="T5" fmla="*/ 0 60000 65536"/>
                </a:gdLst>
                <a:ahLst/>
                <a:cxnLst>
                  <a:cxn ang="T4">
                    <a:pos x="T0" y="T1"/>
                  </a:cxn>
                  <a:cxn ang="T5">
                    <a:pos x="T2" y="T3"/>
                  </a:cxn>
                </a:cxnLst>
                <a:rect l="0" t="0" r="r" b="b"/>
                <a:pathLst>
                  <a:path w="15" h="25">
                    <a:moveTo>
                      <a:pt x="8" y="0"/>
                    </a:moveTo>
                    <a:cubicBezTo>
                      <a:pt x="15" y="6"/>
                      <a:pt x="5" y="20"/>
                      <a:pt x="0" y="25"/>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11" name="Freeform 274">
                <a:extLst>
                  <a:ext uri="{FF2B5EF4-FFF2-40B4-BE49-F238E27FC236}">
                    <a16:creationId xmlns:a16="http://schemas.microsoft.com/office/drawing/2014/main" id="{23B01CEA-A35C-CC09-307A-A005415C33CC}"/>
                  </a:ext>
                </a:extLst>
              </p:cNvPr>
              <p:cNvSpPr>
                <a:spLocks/>
              </p:cNvSpPr>
              <p:nvPr/>
            </p:nvSpPr>
            <p:spPr bwMode="auto">
              <a:xfrm>
                <a:off x="4250335" y="3244229"/>
                <a:ext cx="60115" cy="113789"/>
              </a:xfrm>
              <a:custGeom>
                <a:avLst/>
                <a:gdLst>
                  <a:gd name="T0" fmla="*/ 181 w 11"/>
                  <a:gd name="T1" fmla="*/ 0 h 20"/>
                  <a:gd name="T2" fmla="*/ 0 w 11"/>
                  <a:gd name="T3" fmla="*/ 371 h 20"/>
                  <a:gd name="T4" fmla="*/ 0 60000 65536"/>
                  <a:gd name="T5" fmla="*/ 0 60000 65536"/>
                </a:gdLst>
                <a:ahLst/>
                <a:cxnLst>
                  <a:cxn ang="T4">
                    <a:pos x="T0" y="T1"/>
                  </a:cxn>
                  <a:cxn ang="T5">
                    <a:pos x="T2" y="T3"/>
                  </a:cxn>
                </a:cxnLst>
                <a:rect l="0" t="0" r="r" b="b"/>
                <a:pathLst>
                  <a:path w="11" h="20">
                    <a:moveTo>
                      <a:pt x="11" y="0"/>
                    </a:moveTo>
                    <a:cubicBezTo>
                      <a:pt x="11" y="9"/>
                      <a:pt x="9" y="18"/>
                      <a:pt x="0" y="2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12" name="Freeform 275">
                <a:extLst>
                  <a:ext uri="{FF2B5EF4-FFF2-40B4-BE49-F238E27FC236}">
                    <a16:creationId xmlns:a16="http://schemas.microsoft.com/office/drawing/2014/main" id="{2EFEE14A-F47E-4535-FE64-D7E438B2FFEE}"/>
                  </a:ext>
                </a:extLst>
              </p:cNvPr>
              <p:cNvSpPr>
                <a:spLocks/>
              </p:cNvSpPr>
              <p:nvPr/>
            </p:nvSpPr>
            <p:spPr bwMode="auto">
              <a:xfrm>
                <a:off x="4733403" y="3914083"/>
                <a:ext cx="38645" cy="124524"/>
              </a:xfrm>
              <a:custGeom>
                <a:avLst/>
                <a:gdLst>
                  <a:gd name="T0" fmla="*/ 100 w 7"/>
                  <a:gd name="T1" fmla="*/ 0 h 22"/>
                  <a:gd name="T2" fmla="*/ 0 w 7"/>
                  <a:gd name="T3" fmla="*/ 403 h 22"/>
                  <a:gd name="T4" fmla="*/ 0 60000 65536"/>
                  <a:gd name="T5" fmla="*/ 0 60000 65536"/>
                </a:gdLst>
                <a:ahLst/>
                <a:cxnLst>
                  <a:cxn ang="T4">
                    <a:pos x="T0" y="T1"/>
                  </a:cxn>
                  <a:cxn ang="T5">
                    <a:pos x="T2" y="T3"/>
                  </a:cxn>
                </a:cxnLst>
                <a:rect l="0" t="0" r="r" b="b"/>
                <a:pathLst>
                  <a:path w="7" h="22">
                    <a:moveTo>
                      <a:pt x="6" y="0"/>
                    </a:moveTo>
                    <a:cubicBezTo>
                      <a:pt x="7" y="7"/>
                      <a:pt x="4" y="17"/>
                      <a:pt x="0" y="22"/>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13" name="Freeform 276">
                <a:extLst>
                  <a:ext uri="{FF2B5EF4-FFF2-40B4-BE49-F238E27FC236}">
                    <a16:creationId xmlns:a16="http://schemas.microsoft.com/office/drawing/2014/main" id="{D3F1138D-A9DF-3156-3D27-563DB562D0DE}"/>
                  </a:ext>
                </a:extLst>
              </p:cNvPr>
              <p:cNvSpPr>
                <a:spLocks/>
              </p:cNvSpPr>
              <p:nvPr/>
            </p:nvSpPr>
            <p:spPr bwMode="auto">
              <a:xfrm>
                <a:off x="3670654" y="4343476"/>
                <a:ext cx="27911" cy="107348"/>
              </a:xfrm>
              <a:custGeom>
                <a:avLst/>
                <a:gdLst>
                  <a:gd name="T0" fmla="*/ 0 w 5"/>
                  <a:gd name="T1" fmla="*/ 0 h 19"/>
                  <a:gd name="T2" fmla="*/ 68 w 5"/>
                  <a:gd name="T3" fmla="*/ 347 h 19"/>
                  <a:gd name="T4" fmla="*/ 0 60000 65536"/>
                  <a:gd name="T5" fmla="*/ 0 60000 65536"/>
                </a:gdLst>
                <a:ahLst/>
                <a:cxnLst>
                  <a:cxn ang="T4">
                    <a:pos x="T0" y="T1"/>
                  </a:cxn>
                  <a:cxn ang="T5">
                    <a:pos x="T2" y="T3"/>
                  </a:cxn>
                </a:cxnLst>
                <a:rect l="0" t="0" r="r" b="b"/>
                <a:pathLst>
                  <a:path w="5" h="19">
                    <a:moveTo>
                      <a:pt x="0" y="0"/>
                    </a:moveTo>
                    <a:cubicBezTo>
                      <a:pt x="4" y="5"/>
                      <a:pt x="5" y="13"/>
                      <a:pt x="4" y="19"/>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14" name="Freeform 277">
                <a:extLst>
                  <a:ext uri="{FF2B5EF4-FFF2-40B4-BE49-F238E27FC236}">
                    <a16:creationId xmlns:a16="http://schemas.microsoft.com/office/drawing/2014/main" id="{ABC1B62A-E536-CF26-13BD-7D72DE28242B}"/>
                  </a:ext>
                </a:extLst>
              </p:cNvPr>
              <p:cNvSpPr>
                <a:spLocks/>
              </p:cNvSpPr>
              <p:nvPr/>
            </p:nvSpPr>
            <p:spPr bwMode="auto">
              <a:xfrm>
                <a:off x="7256091" y="4017137"/>
                <a:ext cx="231873" cy="141700"/>
              </a:xfrm>
              <a:custGeom>
                <a:avLst/>
                <a:gdLst>
                  <a:gd name="T0" fmla="*/ 0 w 43"/>
                  <a:gd name="T1" fmla="*/ 404 h 25"/>
                  <a:gd name="T2" fmla="*/ 367 w 43"/>
                  <a:gd name="T3" fmla="*/ 203 h 25"/>
                  <a:gd name="T4" fmla="*/ 681 w 43"/>
                  <a:gd name="T5" fmla="*/ 0 h 25"/>
                  <a:gd name="T6" fmla="*/ 0 60000 65536"/>
                  <a:gd name="T7" fmla="*/ 0 60000 65536"/>
                  <a:gd name="T8" fmla="*/ 0 60000 65536"/>
                </a:gdLst>
                <a:ahLst/>
                <a:cxnLst>
                  <a:cxn ang="T6">
                    <a:pos x="T0" y="T1"/>
                  </a:cxn>
                  <a:cxn ang="T7">
                    <a:pos x="T2" y="T3"/>
                  </a:cxn>
                  <a:cxn ang="T8">
                    <a:pos x="T4" y="T5"/>
                  </a:cxn>
                </a:cxnLst>
                <a:rect l="0" t="0" r="r" b="b"/>
                <a:pathLst>
                  <a:path w="43" h="25">
                    <a:moveTo>
                      <a:pt x="0" y="22"/>
                    </a:moveTo>
                    <a:cubicBezTo>
                      <a:pt x="12" y="25"/>
                      <a:pt x="16" y="19"/>
                      <a:pt x="23" y="11"/>
                    </a:cubicBezTo>
                    <a:cubicBezTo>
                      <a:pt x="27" y="6"/>
                      <a:pt x="36" y="2"/>
                      <a:pt x="43"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15" name="Freeform 278">
                <a:extLst>
                  <a:ext uri="{FF2B5EF4-FFF2-40B4-BE49-F238E27FC236}">
                    <a16:creationId xmlns:a16="http://schemas.microsoft.com/office/drawing/2014/main" id="{607998A9-7439-227D-3BF9-D0AA49EAAD2D}"/>
                  </a:ext>
                </a:extLst>
              </p:cNvPr>
              <p:cNvSpPr>
                <a:spLocks/>
              </p:cNvSpPr>
              <p:nvPr/>
            </p:nvSpPr>
            <p:spPr bwMode="auto">
              <a:xfrm>
                <a:off x="7584577" y="3838939"/>
                <a:ext cx="279106" cy="27911"/>
              </a:xfrm>
              <a:custGeom>
                <a:avLst/>
                <a:gdLst>
                  <a:gd name="T0" fmla="*/ 0 w 52"/>
                  <a:gd name="T1" fmla="*/ 0 h 5"/>
                  <a:gd name="T2" fmla="*/ 395 w 52"/>
                  <a:gd name="T3" fmla="*/ 21 h 5"/>
                  <a:gd name="T4" fmla="*/ 813 w 52"/>
                  <a:gd name="T5" fmla="*/ 21 h 5"/>
                  <a:gd name="T6" fmla="*/ 0 60000 65536"/>
                  <a:gd name="T7" fmla="*/ 0 60000 65536"/>
                  <a:gd name="T8" fmla="*/ 0 60000 65536"/>
                </a:gdLst>
                <a:ahLst/>
                <a:cxnLst>
                  <a:cxn ang="T6">
                    <a:pos x="T0" y="T1"/>
                  </a:cxn>
                  <a:cxn ang="T7">
                    <a:pos x="T2" y="T3"/>
                  </a:cxn>
                  <a:cxn ang="T8">
                    <a:pos x="T4" y="T5"/>
                  </a:cxn>
                </a:cxnLst>
                <a:rect l="0" t="0" r="r" b="b"/>
                <a:pathLst>
                  <a:path w="52" h="5">
                    <a:moveTo>
                      <a:pt x="0" y="0"/>
                    </a:moveTo>
                    <a:cubicBezTo>
                      <a:pt x="9" y="5"/>
                      <a:pt x="16" y="2"/>
                      <a:pt x="25" y="1"/>
                    </a:cubicBezTo>
                    <a:cubicBezTo>
                      <a:pt x="33" y="0"/>
                      <a:pt x="42" y="5"/>
                      <a:pt x="52" y="1"/>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16" name="Freeform 279">
                <a:extLst>
                  <a:ext uri="{FF2B5EF4-FFF2-40B4-BE49-F238E27FC236}">
                    <a16:creationId xmlns:a16="http://schemas.microsoft.com/office/drawing/2014/main" id="{E0FA3EF4-177A-DC97-EA2C-E38E3473C414}"/>
                  </a:ext>
                </a:extLst>
              </p:cNvPr>
              <p:cNvSpPr>
                <a:spLocks/>
              </p:cNvSpPr>
              <p:nvPr/>
            </p:nvSpPr>
            <p:spPr bwMode="auto">
              <a:xfrm>
                <a:off x="6725790" y="3272139"/>
                <a:ext cx="90173" cy="130965"/>
              </a:xfrm>
              <a:custGeom>
                <a:avLst/>
                <a:gdLst>
                  <a:gd name="T0" fmla="*/ 257 w 17"/>
                  <a:gd name="T1" fmla="*/ 0 h 23"/>
                  <a:gd name="T2" fmla="*/ 0 w 17"/>
                  <a:gd name="T3" fmla="*/ 430 h 23"/>
                  <a:gd name="T4" fmla="*/ 0 60000 65536"/>
                  <a:gd name="T5" fmla="*/ 0 60000 65536"/>
                </a:gdLst>
                <a:ahLst/>
                <a:cxnLst>
                  <a:cxn ang="T4">
                    <a:pos x="T0" y="T1"/>
                  </a:cxn>
                  <a:cxn ang="T5">
                    <a:pos x="T2" y="T3"/>
                  </a:cxn>
                </a:cxnLst>
                <a:rect l="0" t="0" r="r" b="b"/>
                <a:pathLst>
                  <a:path w="17" h="23">
                    <a:moveTo>
                      <a:pt x="17" y="0"/>
                    </a:moveTo>
                    <a:cubicBezTo>
                      <a:pt x="13" y="10"/>
                      <a:pt x="14" y="23"/>
                      <a:pt x="0" y="23"/>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17" name="Freeform 280">
                <a:extLst>
                  <a:ext uri="{FF2B5EF4-FFF2-40B4-BE49-F238E27FC236}">
                    <a16:creationId xmlns:a16="http://schemas.microsoft.com/office/drawing/2014/main" id="{523778C4-791E-80C1-C58D-23072CD8008F}"/>
                  </a:ext>
                </a:extLst>
              </p:cNvPr>
              <p:cNvSpPr>
                <a:spLocks/>
              </p:cNvSpPr>
              <p:nvPr/>
            </p:nvSpPr>
            <p:spPr bwMode="auto">
              <a:xfrm>
                <a:off x="8164258" y="3553392"/>
                <a:ext cx="111642" cy="103054"/>
              </a:xfrm>
              <a:custGeom>
                <a:avLst/>
                <a:gdLst>
                  <a:gd name="T0" fmla="*/ 258 w 21"/>
                  <a:gd name="T1" fmla="*/ 0 h 18"/>
                  <a:gd name="T2" fmla="*/ 0 w 21"/>
                  <a:gd name="T3" fmla="*/ 341 h 18"/>
                  <a:gd name="T4" fmla="*/ 0 60000 65536"/>
                  <a:gd name="T5" fmla="*/ 0 60000 65536"/>
                </a:gdLst>
                <a:ahLst/>
                <a:cxnLst>
                  <a:cxn ang="T4">
                    <a:pos x="T0" y="T1"/>
                  </a:cxn>
                  <a:cxn ang="T5">
                    <a:pos x="T2" y="T3"/>
                  </a:cxn>
                </a:cxnLst>
                <a:rect l="0" t="0" r="r" b="b"/>
                <a:pathLst>
                  <a:path w="21" h="18">
                    <a:moveTo>
                      <a:pt x="17" y="0"/>
                    </a:moveTo>
                    <a:cubicBezTo>
                      <a:pt x="21" y="9"/>
                      <a:pt x="8" y="17"/>
                      <a:pt x="0" y="18"/>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18" name="Freeform 281">
                <a:extLst>
                  <a:ext uri="{FF2B5EF4-FFF2-40B4-BE49-F238E27FC236}">
                    <a16:creationId xmlns:a16="http://schemas.microsoft.com/office/drawing/2014/main" id="{04645AE8-44F1-A9B6-D813-832B632E0063}"/>
                  </a:ext>
                </a:extLst>
              </p:cNvPr>
              <p:cNvSpPr>
                <a:spLocks/>
              </p:cNvSpPr>
              <p:nvPr/>
            </p:nvSpPr>
            <p:spPr bwMode="auto">
              <a:xfrm>
                <a:off x="8089114" y="4017137"/>
                <a:ext cx="208256" cy="79438"/>
              </a:xfrm>
              <a:custGeom>
                <a:avLst/>
                <a:gdLst>
                  <a:gd name="T0" fmla="*/ 0 w 39"/>
                  <a:gd name="T1" fmla="*/ 0 h 14"/>
                  <a:gd name="T2" fmla="*/ 599 w 39"/>
                  <a:gd name="T3" fmla="*/ 21 h 14"/>
                  <a:gd name="T4" fmla="*/ 0 60000 65536"/>
                  <a:gd name="T5" fmla="*/ 0 60000 65536"/>
                </a:gdLst>
                <a:ahLst/>
                <a:cxnLst>
                  <a:cxn ang="T4">
                    <a:pos x="T0" y="T1"/>
                  </a:cxn>
                  <a:cxn ang="T5">
                    <a:pos x="T2" y="T3"/>
                  </a:cxn>
                </a:cxnLst>
                <a:rect l="0" t="0" r="r" b="b"/>
                <a:pathLst>
                  <a:path w="39" h="14">
                    <a:moveTo>
                      <a:pt x="0" y="0"/>
                    </a:moveTo>
                    <a:cubicBezTo>
                      <a:pt x="9" y="10"/>
                      <a:pt x="30" y="14"/>
                      <a:pt x="39" y="1"/>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19" name="Freeform 282">
                <a:extLst>
                  <a:ext uri="{FF2B5EF4-FFF2-40B4-BE49-F238E27FC236}">
                    <a16:creationId xmlns:a16="http://schemas.microsoft.com/office/drawing/2014/main" id="{394A22A6-04D4-DD77-1C04-72A196A5BFC9}"/>
                  </a:ext>
                </a:extLst>
              </p:cNvPr>
              <p:cNvSpPr>
                <a:spLocks/>
              </p:cNvSpPr>
              <p:nvPr/>
            </p:nvSpPr>
            <p:spPr bwMode="auto">
              <a:xfrm>
                <a:off x="8469128" y="4045048"/>
                <a:ext cx="178198" cy="130965"/>
              </a:xfrm>
              <a:custGeom>
                <a:avLst/>
                <a:gdLst>
                  <a:gd name="T0" fmla="*/ 0 w 33"/>
                  <a:gd name="T1" fmla="*/ 294 h 23"/>
                  <a:gd name="T2" fmla="*/ 506 w 33"/>
                  <a:gd name="T3" fmla="*/ 0 h 23"/>
                  <a:gd name="T4" fmla="*/ 0 60000 65536"/>
                  <a:gd name="T5" fmla="*/ 0 60000 65536"/>
                </a:gdLst>
                <a:ahLst/>
                <a:cxnLst>
                  <a:cxn ang="T4">
                    <a:pos x="T0" y="T1"/>
                  </a:cxn>
                  <a:cxn ang="T5">
                    <a:pos x="T2" y="T3"/>
                  </a:cxn>
                </a:cxnLst>
                <a:rect l="0" t="0" r="r" b="b"/>
                <a:pathLst>
                  <a:path w="33" h="23">
                    <a:moveTo>
                      <a:pt x="0" y="16"/>
                    </a:moveTo>
                    <a:cubicBezTo>
                      <a:pt x="11" y="23"/>
                      <a:pt x="33" y="15"/>
                      <a:pt x="32"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20" name="Freeform 283">
                <a:extLst>
                  <a:ext uri="{FF2B5EF4-FFF2-40B4-BE49-F238E27FC236}">
                    <a16:creationId xmlns:a16="http://schemas.microsoft.com/office/drawing/2014/main" id="{BCA829BF-2789-7FC7-E2A0-E90C7B835B52}"/>
                  </a:ext>
                </a:extLst>
              </p:cNvPr>
              <p:cNvSpPr>
                <a:spLocks/>
              </p:cNvSpPr>
              <p:nvPr/>
            </p:nvSpPr>
            <p:spPr bwMode="auto">
              <a:xfrm>
                <a:off x="7975325" y="4405738"/>
                <a:ext cx="210403" cy="40792"/>
              </a:xfrm>
              <a:custGeom>
                <a:avLst/>
                <a:gdLst>
                  <a:gd name="T0" fmla="*/ 0 w 39"/>
                  <a:gd name="T1" fmla="*/ 103 h 7"/>
                  <a:gd name="T2" fmla="*/ 334 w 39"/>
                  <a:gd name="T3" fmla="*/ 22 h 7"/>
                  <a:gd name="T4" fmla="*/ 618 w 39"/>
                  <a:gd name="T5" fmla="*/ 0 h 7"/>
                  <a:gd name="T6" fmla="*/ 0 60000 65536"/>
                  <a:gd name="T7" fmla="*/ 0 60000 65536"/>
                  <a:gd name="T8" fmla="*/ 0 60000 65536"/>
                </a:gdLst>
                <a:ahLst/>
                <a:cxnLst>
                  <a:cxn ang="T6">
                    <a:pos x="T0" y="T1"/>
                  </a:cxn>
                  <a:cxn ang="T7">
                    <a:pos x="T2" y="T3"/>
                  </a:cxn>
                  <a:cxn ang="T8">
                    <a:pos x="T4" y="T5"/>
                  </a:cxn>
                </a:cxnLst>
                <a:rect l="0" t="0" r="r" b="b"/>
                <a:pathLst>
                  <a:path w="39" h="7">
                    <a:moveTo>
                      <a:pt x="0" y="5"/>
                    </a:moveTo>
                    <a:cubicBezTo>
                      <a:pt x="7" y="7"/>
                      <a:pt x="15" y="6"/>
                      <a:pt x="21" y="1"/>
                    </a:cubicBezTo>
                    <a:cubicBezTo>
                      <a:pt x="26" y="4"/>
                      <a:pt x="34" y="3"/>
                      <a:pt x="39"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21" name="Freeform 284">
                <a:extLst>
                  <a:ext uri="{FF2B5EF4-FFF2-40B4-BE49-F238E27FC236}">
                    <a16:creationId xmlns:a16="http://schemas.microsoft.com/office/drawing/2014/main" id="{519B59DC-462E-3DE9-BCB7-23C25AFE962E}"/>
                  </a:ext>
                </a:extLst>
              </p:cNvPr>
              <p:cNvSpPr>
                <a:spLocks/>
              </p:cNvSpPr>
              <p:nvPr/>
            </p:nvSpPr>
            <p:spPr bwMode="auto">
              <a:xfrm>
                <a:off x="7696219" y="4182454"/>
                <a:ext cx="107348" cy="109495"/>
              </a:xfrm>
              <a:custGeom>
                <a:avLst/>
                <a:gdLst>
                  <a:gd name="T0" fmla="*/ 300 w 20"/>
                  <a:gd name="T1" fmla="*/ 0 h 19"/>
                  <a:gd name="T2" fmla="*/ 0 w 20"/>
                  <a:gd name="T3" fmla="*/ 368 h 19"/>
                  <a:gd name="T4" fmla="*/ 0 60000 65536"/>
                  <a:gd name="T5" fmla="*/ 0 60000 65536"/>
                </a:gdLst>
                <a:ahLst/>
                <a:cxnLst>
                  <a:cxn ang="T4">
                    <a:pos x="T0" y="T1"/>
                  </a:cxn>
                  <a:cxn ang="T5">
                    <a:pos x="T2" y="T3"/>
                  </a:cxn>
                </a:cxnLst>
                <a:rect l="0" t="0" r="r" b="b"/>
                <a:pathLst>
                  <a:path w="20" h="19">
                    <a:moveTo>
                      <a:pt x="19" y="0"/>
                    </a:moveTo>
                    <a:cubicBezTo>
                      <a:pt x="20" y="9"/>
                      <a:pt x="8" y="17"/>
                      <a:pt x="0" y="19"/>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22" name="Freeform 285">
                <a:extLst>
                  <a:ext uri="{FF2B5EF4-FFF2-40B4-BE49-F238E27FC236}">
                    <a16:creationId xmlns:a16="http://schemas.microsoft.com/office/drawing/2014/main" id="{211FC75C-FBB3-23ED-7444-9401C0B080FD}"/>
                  </a:ext>
                </a:extLst>
              </p:cNvPr>
              <p:cNvSpPr>
                <a:spLocks/>
              </p:cNvSpPr>
              <p:nvPr/>
            </p:nvSpPr>
            <p:spPr bwMode="auto">
              <a:xfrm>
                <a:off x="6687144" y="4274773"/>
                <a:ext cx="178198" cy="130965"/>
              </a:xfrm>
              <a:custGeom>
                <a:avLst/>
                <a:gdLst>
                  <a:gd name="T0" fmla="*/ 493 w 33"/>
                  <a:gd name="T1" fmla="*/ 0 h 23"/>
                  <a:gd name="T2" fmla="*/ 0 w 33"/>
                  <a:gd name="T3" fmla="*/ 353 h 23"/>
                  <a:gd name="T4" fmla="*/ 0 60000 65536"/>
                  <a:gd name="T5" fmla="*/ 0 60000 65536"/>
                </a:gdLst>
                <a:ahLst/>
                <a:cxnLst>
                  <a:cxn ang="T4">
                    <a:pos x="T0" y="T1"/>
                  </a:cxn>
                  <a:cxn ang="T5">
                    <a:pos x="T2" y="T3"/>
                  </a:cxn>
                </a:cxnLst>
                <a:rect l="0" t="0" r="r" b="b"/>
                <a:pathLst>
                  <a:path w="33" h="23">
                    <a:moveTo>
                      <a:pt x="31" y="0"/>
                    </a:moveTo>
                    <a:cubicBezTo>
                      <a:pt x="33" y="13"/>
                      <a:pt x="10" y="23"/>
                      <a:pt x="0" y="19"/>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23" name="Freeform 286">
                <a:extLst>
                  <a:ext uri="{FF2B5EF4-FFF2-40B4-BE49-F238E27FC236}">
                    <a16:creationId xmlns:a16="http://schemas.microsoft.com/office/drawing/2014/main" id="{E292402A-F80E-368B-36FD-AE8FA3A1EC66}"/>
                  </a:ext>
                </a:extLst>
              </p:cNvPr>
              <p:cNvSpPr>
                <a:spLocks/>
              </p:cNvSpPr>
              <p:nvPr/>
            </p:nvSpPr>
            <p:spPr bwMode="auto">
              <a:xfrm>
                <a:off x="6493917" y="3935552"/>
                <a:ext cx="75144" cy="85879"/>
              </a:xfrm>
              <a:custGeom>
                <a:avLst/>
                <a:gdLst>
                  <a:gd name="T0" fmla="*/ 175 w 14"/>
                  <a:gd name="T1" fmla="*/ 0 h 15"/>
                  <a:gd name="T2" fmla="*/ 0 w 14"/>
                  <a:gd name="T3" fmla="*/ 285 h 15"/>
                  <a:gd name="T4" fmla="*/ 0 60000 65536"/>
                  <a:gd name="T5" fmla="*/ 0 60000 65536"/>
                </a:gdLst>
                <a:ahLst/>
                <a:cxnLst>
                  <a:cxn ang="T4">
                    <a:pos x="T0" y="T1"/>
                  </a:cxn>
                  <a:cxn ang="T5">
                    <a:pos x="T2" y="T3"/>
                  </a:cxn>
                </a:cxnLst>
                <a:rect l="0" t="0" r="r" b="b"/>
                <a:pathLst>
                  <a:path w="14" h="15">
                    <a:moveTo>
                      <a:pt x="11" y="0"/>
                    </a:moveTo>
                    <a:cubicBezTo>
                      <a:pt x="14" y="7"/>
                      <a:pt x="6" y="13"/>
                      <a:pt x="0" y="15"/>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24" name="Freeform 287">
                <a:extLst>
                  <a:ext uri="{FF2B5EF4-FFF2-40B4-BE49-F238E27FC236}">
                    <a16:creationId xmlns:a16="http://schemas.microsoft.com/office/drawing/2014/main" id="{21D694A0-443F-D7DE-639B-13A24C797C4D}"/>
                  </a:ext>
                </a:extLst>
              </p:cNvPr>
              <p:cNvSpPr>
                <a:spLocks/>
              </p:cNvSpPr>
              <p:nvPr/>
            </p:nvSpPr>
            <p:spPr bwMode="auto">
              <a:xfrm>
                <a:off x="8683825" y="4326300"/>
                <a:ext cx="167464" cy="124524"/>
              </a:xfrm>
              <a:custGeom>
                <a:avLst/>
                <a:gdLst>
                  <a:gd name="T0" fmla="*/ 0 w 31"/>
                  <a:gd name="T1" fmla="*/ 403 h 22"/>
                  <a:gd name="T2" fmla="*/ 304 w 31"/>
                  <a:gd name="T3" fmla="*/ 327 h 22"/>
                  <a:gd name="T4" fmla="*/ 443 w 31"/>
                  <a:gd name="T5" fmla="*/ 0 h 22"/>
                  <a:gd name="T6" fmla="*/ 0 60000 65536"/>
                  <a:gd name="T7" fmla="*/ 0 60000 65536"/>
                  <a:gd name="T8" fmla="*/ 0 60000 65536"/>
                </a:gdLst>
                <a:ahLst/>
                <a:cxnLst>
                  <a:cxn ang="T6">
                    <a:pos x="T0" y="T1"/>
                  </a:cxn>
                  <a:cxn ang="T7">
                    <a:pos x="T2" y="T3"/>
                  </a:cxn>
                  <a:cxn ang="T8">
                    <a:pos x="T4" y="T5"/>
                  </a:cxn>
                </a:cxnLst>
                <a:rect l="0" t="0" r="r" b="b"/>
                <a:pathLst>
                  <a:path w="31" h="22">
                    <a:moveTo>
                      <a:pt x="0" y="22"/>
                    </a:moveTo>
                    <a:cubicBezTo>
                      <a:pt x="6" y="22"/>
                      <a:pt x="14" y="21"/>
                      <a:pt x="19" y="18"/>
                    </a:cubicBezTo>
                    <a:cubicBezTo>
                      <a:pt x="24" y="15"/>
                      <a:pt x="31" y="5"/>
                      <a:pt x="28"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25" name="Freeform 288">
                <a:extLst>
                  <a:ext uri="{FF2B5EF4-FFF2-40B4-BE49-F238E27FC236}">
                    <a16:creationId xmlns:a16="http://schemas.microsoft.com/office/drawing/2014/main" id="{F30111E5-0D6D-A889-F776-E33BEF55E203}"/>
                  </a:ext>
                </a:extLst>
              </p:cNvPr>
              <p:cNvSpPr>
                <a:spLocks/>
              </p:cNvSpPr>
              <p:nvPr/>
            </p:nvSpPr>
            <p:spPr bwMode="auto">
              <a:xfrm>
                <a:off x="8937167" y="4055782"/>
                <a:ext cx="154582" cy="103054"/>
              </a:xfrm>
              <a:custGeom>
                <a:avLst/>
                <a:gdLst>
                  <a:gd name="T0" fmla="*/ 0 w 29"/>
                  <a:gd name="T1" fmla="*/ 192 h 18"/>
                  <a:gd name="T2" fmla="*/ 444 w 29"/>
                  <a:gd name="T3" fmla="*/ 0 h 18"/>
                  <a:gd name="T4" fmla="*/ 0 60000 65536"/>
                  <a:gd name="T5" fmla="*/ 0 60000 65536"/>
                </a:gdLst>
                <a:ahLst/>
                <a:cxnLst>
                  <a:cxn ang="T4">
                    <a:pos x="T0" y="T1"/>
                  </a:cxn>
                  <a:cxn ang="T5">
                    <a:pos x="T2" y="T3"/>
                  </a:cxn>
                </a:cxnLst>
                <a:rect l="0" t="0" r="r" b="b"/>
                <a:pathLst>
                  <a:path w="29" h="18">
                    <a:moveTo>
                      <a:pt x="0" y="10"/>
                    </a:moveTo>
                    <a:cubicBezTo>
                      <a:pt x="7" y="18"/>
                      <a:pt x="26" y="8"/>
                      <a:pt x="29"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26" name="Freeform 289">
                <a:extLst>
                  <a:ext uri="{FF2B5EF4-FFF2-40B4-BE49-F238E27FC236}">
                    <a16:creationId xmlns:a16="http://schemas.microsoft.com/office/drawing/2014/main" id="{7C0C41D3-A4F4-F615-15F8-30C981AABB9A}"/>
                  </a:ext>
                </a:extLst>
              </p:cNvPr>
              <p:cNvSpPr>
                <a:spLocks/>
              </p:cNvSpPr>
              <p:nvPr/>
            </p:nvSpPr>
            <p:spPr bwMode="auto">
              <a:xfrm>
                <a:off x="8582917" y="3707974"/>
                <a:ext cx="214697" cy="124524"/>
              </a:xfrm>
              <a:custGeom>
                <a:avLst/>
                <a:gdLst>
                  <a:gd name="T0" fmla="*/ 0 w 40"/>
                  <a:gd name="T1" fmla="*/ 258 h 22"/>
                  <a:gd name="T2" fmla="*/ 625 w 40"/>
                  <a:gd name="T3" fmla="*/ 0 h 22"/>
                  <a:gd name="T4" fmla="*/ 0 60000 65536"/>
                  <a:gd name="T5" fmla="*/ 0 60000 65536"/>
                </a:gdLst>
                <a:ahLst/>
                <a:cxnLst>
                  <a:cxn ang="T4">
                    <a:pos x="T0" y="T1"/>
                  </a:cxn>
                  <a:cxn ang="T5">
                    <a:pos x="T2" y="T3"/>
                  </a:cxn>
                </a:cxnLst>
                <a:rect l="0" t="0" r="r" b="b"/>
                <a:pathLst>
                  <a:path w="40" h="22">
                    <a:moveTo>
                      <a:pt x="0" y="14"/>
                    </a:moveTo>
                    <a:cubicBezTo>
                      <a:pt x="12" y="22"/>
                      <a:pt x="38" y="16"/>
                      <a:pt x="40"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27" name="Freeform 290">
                <a:extLst>
                  <a:ext uri="{FF2B5EF4-FFF2-40B4-BE49-F238E27FC236}">
                    <a16:creationId xmlns:a16="http://schemas.microsoft.com/office/drawing/2014/main" id="{34E07227-153F-161F-CE3E-3F98A4E6BFA2}"/>
                  </a:ext>
                </a:extLst>
              </p:cNvPr>
              <p:cNvSpPr>
                <a:spLocks/>
              </p:cNvSpPr>
              <p:nvPr/>
            </p:nvSpPr>
            <p:spPr bwMode="auto">
              <a:xfrm>
                <a:off x="8786879" y="3347283"/>
                <a:ext cx="75144" cy="79438"/>
              </a:xfrm>
              <a:custGeom>
                <a:avLst/>
                <a:gdLst>
                  <a:gd name="T0" fmla="*/ 0 w 14"/>
                  <a:gd name="T1" fmla="*/ 259 h 14"/>
                  <a:gd name="T2" fmla="*/ 220 w 14"/>
                  <a:gd name="T3" fmla="*/ 0 h 14"/>
                  <a:gd name="T4" fmla="*/ 0 60000 65536"/>
                  <a:gd name="T5" fmla="*/ 0 60000 65536"/>
                </a:gdLst>
                <a:ahLst/>
                <a:cxnLst>
                  <a:cxn ang="T4">
                    <a:pos x="T0" y="T1"/>
                  </a:cxn>
                  <a:cxn ang="T5">
                    <a:pos x="T2" y="T3"/>
                  </a:cxn>
                </a:cxnLst>
                <a:rect l="0" t="0" r="r" b="b"/>
                <a:pathLst>
                  <a:path w="14" h="14">
                    <a:moveTo>
                      <a:pt x="0" y="14"/>
                    </a:moveTo>
                    <a:cubicBezTo>
                      <a:pt x="9" y="13"/>
                      <a:pt x="11" y="7"/>
                      <a:pt x="14"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28" name="Freeform 291">
                <a:extLst>
                  <a:ext uri="{FF2B5EF4-FFF2-40B4-BE49-F238E27FC236}">
                    <a16:creationId xmlns:a16="http://schemas.microsoft.com/office/drawing/2014/main" id="{15C9AAD0-E0A1-D84D-D254-91E6894DF65C}"/>
                  </a:ext>
                </a:extLst>
              </p:cNvPr>
              <p:cNvSpPr>
                <a:spLocks/>
              </p:cNvSpPr>
              <p:nvPr/>
            </p:nvSpPr>
            <p:spPr bwMode="auto">
              <a:xfrm>
                <a:off x="9499673" y="3604919"/>
                <a:ext cx="70850" cy="90173"/>
              </a:xfrm>
              <a:custGeom>
                <a:avLst/>
                <a:gdLst>
                  <a:gd name="T0" fmla="*/ 193 w 13"/>
                  <a:gd name="T1" fmla="*/ 0 h 16"/>
                  <a:gd name="T2" fmla="*/ 0 w 13"/>
                  <a:gd name="T3" fmla="*/ 289 h 16"/>
                  <a:gd name="T4" fmla="*/ 0 60000 65536"/>
                  <a:gd name="T5" fmla="*/ 0 60000 65536"/>
                </a:gdLst>
                <a:ahLst/>
                <a:cxnLst>
                  <a:cxn ang="T4">
                    <a:pos x="T0" y="T1"/>
                  </a:cxn>
                  <a:cxn ang="T5">
                    <a:pos x="T2" y="T3"/>
                  </a:cxn>
                </a:cxnLst>
                <a:rect l="0" t="0" r="r" b="b"/>
                <a:pathLst>
                  <a:path w="13" h="16">
                    <a:moveTo>
                      <a:pt x="12" y="0"/>
                    </a:moveTo>
                    <a:cubicBezTo>
                      <a:pt x="13" y="6"/>
                      <a:pt x="8" y="16"/>
                      <a:pt x="0" y="16"/>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29" name="Freeform 292">
                <a:extLst>
                  <a:ext uri="{FF2B5EF4-FFF2-40B4-BE49-F238E27FC236}">
                    <a16:creationId xmlns:a16="http://schemas.microsoft.com/office/drawing/2014/main" id="{3679A917-394F-9A74-B8A7-516E5459AD0F}"/>
                  </a:ext>
                </a:extLst>
              </p:cNvPr>
              <p:cNvSpPr>
                <a:spLocks/>
              </p:cNvSpPr>
              <p:nvPr/>
            </p:nvSpPr>
            <p:spPr bwMode="auto">
              <a:xfrm>
                <a:off x="9119659" y="3701533"/>
                <a:ext cx="203962" cy="92320"/>
              </a:xfrm>
              <a:custGeom>
                <a:avLst/>
                <a:gdLst>
                  <a:gd name="T0" fmla="*/ 0 w 38"/>
                  <a:gd name="T1" fmla="*/ 218 h 16"/>
                  <a:gd name="T2" fmla="*/ 250 w 38"/>
                  <a:gd name="T3" fmla="*/ 312 h 16"/>
                  <a:gd name="T4" fmla="*/ 595 w 38"/>
                  <a:gd name="T5" fmla="*/ 0 h 16"/>
                  <a:gd name="T6" fmla="*/ 0 60000 65536"/>
                  <a:gd name="T7" fmla="*/ 0 60000 65536"/>
                  <a:gd name="T8" fmla="*/ 0 60000 65536"/>
                </a:gdLst>
                <a:ahLst/>
                <a:cxnLst>
                  <a:cxn ang="T6">
                    <a:pos x="T0" y="T1"/>
                  </a:cxn>
                  <a:cxn ang="T7">
                    <a:pos x="T2" y="T3"/>
                  </a:cxn>
                  <a:cxn ang="T8">
                    <a:pos x="T4" y="T5"/>
                  </a:cxn>
                </a:cxnLst>
                <a:rect l="0" t="0" r="r" b="b"/>
                <a:pathLst>
                  <a:path w="38" h="16">
                    <a:moveTo>
                      <a:pt x="0" y="11"/>
                    </a:moveTo>
                    <a:cubicBezTo>
                      <a:pt x="2" y="16"/>
                      <a:pt x="11" y="16"/>
                      <a:pt x="16" y="16"/>
                    </a:cubicBezTo>
                    <a:cubicBezTo>
                      <a:pt x="28" y="16"/>
                      <a:pt x="33" y="10"/>
                      <a:pt x="38"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30" name="Freeform 293">
                <a:extLst>
                  <a:ext uri="{FF2B5EF4-FFF2-40B4-BE49-F238E27FC236}">
                    <a16:creationId xmlns:a16="http://schemas.microsoft.com/office/drawing/2014/main" id="{F07FE772-C842-8C64-DE1B-362F0DB33E70}"/>
                  </a:ext>
                </a:extLst>
              </p:cNvPr>
              <p:cNvSpPr>
                <a:spLocks/>
              </p:cNvSpPr>
              <p:nvPr/>
            </p:nvSpPr>
            <p:spPr bwMode="auto">
              <a:xfrm>
                <a:off x="9295711" y="3999961"/>
                <a:ext cx="199668" cy="216844"/>
              </a:xfrm>
              <a:custGeom>
                <a:avLst/>
                <a:gdLst>
                  <a:gd name="T0" fmla="*/ 0 w 37"/>
                  <a:gd name="T1" fmla="*/ 545 h 38"/>
                  <a:gd name="T2" fmla="*/ 568 w 37"/>
                  <a:gd name="T3" fmla="*/ 0 h 38"/>
                  <a:gd name="T4" fmla="*/ 0 60000 65536"/>
                  <a:gd name="T5" fmla="*/ 0 60000 65536"/>
                </a:gdLst>
                <a:ahLst/>
                <a:cxnLst>
                  <a:cxn ang="T4">
                    <a:pos x="T0" y="T1"/>
                  </a:cxn>
                  <a:cxn ang="T5">
                    <a:pos x="T2" y="T3"/>
                  </a:cxn>
                </a:cxnLst>
                <a:rect l="0" t="0" r="r" b="b"/>
                <a:pathLst>
                  <a:path w="37" h="38">
                    <a:moveTo>
                      <a:pt x="0" y="29"/>
                    </a:moveTo>
                    <a:cubicBezTo>
                      <a:pt x="17" y="38"/>
                      <a:pt x="37" y="16"/>
                      <a:pt x="36"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31" name="Freeform 294">
                <a:extLst>
                  <a:ext uri="{FF2B5EF4-FFF2-40B4-BE49-F238E27FC236}">
                    <a16:creationId xmlns:a16="http://schemas.microsoft.com/office/drawing/2014/main" id="{824C217C-C33A-6A1D-BBB9-36A973D401ED}"/>
                  </a:ext>
                </a:extLst>
              </p:cNvPr>
              <p:cNvSpPr>
                <a:spLocks/>
              </p:cNvSpPr>
              <p:nvPr/>
            </p:nvSpPr>
            <p:spPr bwMode="auto">
              <a:xfrm>
                <a:off x="9660695" y="3907642"/>
                <a:ext cx="188933" cy="79438"/>
              </a:xfrm>
              <a:custGeom>
                <a:avLst/>
                <a:gdLst>
                  <a:gd name="T0" fmla="*/ 0 w 35"/>
                  <a:gd name="T1" fmla="*/ 204 h 14"/>
                  <a:gd name="T2" fmla="*/ 556 w 35"/>
                  <a:gd name="T3" fmla="*/ 0 h 14"/>
                  <a:gd name="T4" fmla="*/ 0 60000 65536"/>
                  <a:gd name="T5" fmla="*/ 0 60000 65536"/>
                </a:gdLst>
                <a:ahLst/>
                <a:cxnLst>
                  <a:cxn ang="T4">
                    <a:pos x="T0" y="T1"/>
                  </a:cxn>
                  <a:cxn ang="T5">
                    <a:pos x="T2" y="T3"/>
                  </a:cxn>
                </a:cxnLst>
                <a:rect l="0" t="0" r="r" b="b"/>
                <a:pathLst>
                  <a:path w="35" h="14">
                    <a:moveTo>
                      <a:pt x="0" y="11"/>
                    </a:moveTo>
                    <a:cubicBezTo>
                      <a:pt x="11" y="14"/>
                      <a:pt x="32" y="12"/>
                      <a:pt x="35"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32" name="Freeform 295">
                <a:extLst>
                  <a:ext uri="{FF2B5EF4-FFF2-40B4-BE49-F238E27FC236}">
                    <a16:creationId xmlns:a16="http://schemas.microsoft.com/office/drawing/2014/main" id="{4EC62C10-FFC3-1C29-B846-F507D1B3DCF8}"/>
                  </a:ext>
                </a:extLst>
              </p:cNvPr>
              <p:cNvSpPr>
                <a:spLocks/>
              </p:cNvSpPr>
              <p:nvPr/>
            </p:nvSpPr>
            <p:spPr bwMode="auto">
              <a:xfrm>
                <a:off x="10057884" y="3890466"/>
                <a:ext cx="139553" cy="188933"/>
              </a:xfrm>
              <a:custGeom>
                <a:avLst/>
                <a:gdLst>
                  <a:gd name="T0" fmla="*/ 0 w 26"/>
                  <a:gd name="T1" fmla="*/ 627 h 33"/>
                  <a:gd name="T2" fmla="*/ 250 w 26"/>
                  <a:gd name="T3" fmla="*/ 0 h 33"/>
                  <a:gd name="T4" fmla="*/ 0 60000 65536"/>
                  <a:gd name="T5" fmla="*/ 0 60000 65536"/>
                </a:gdLst>
                <a:ahLst/>
                <a:cxnLst>
                  <a:cxn ang="T4">
                    <a:pos x="T0" y="T1"/>
                  </a:cxn>
                  <a:cxn ang="T5">
                    <a:pos x="T2" y="T3"/>
                  </a:cxn>
                </a:cxnLst>
                <a:rect l="0" t="0" r="r" b="b"/>
                <a:pathLst>
                  <a:path w="26" h="33">
                    <a:moveTo>
                      <a:pt x="0" y="33"/>
                    </a:moveTo>
                    <a:cubicBezTo>
                      <a:pt x="11" y="30"/>
                      <a:pt x="26" y="11"/>
                      <a:pt x="16"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33" name="Freeform 296">
                <a:extLst>
                  <a:ext uri="{FF2B5EF4-FFF2-40B4-BE49-F238E27FC236}">
                    <a16:creationId xmlns:a16="http://schemas.microsoft.com/office/drawing/2014/main" id="{354CCEAD-316B-F0A6-E015-2561FBA95278}"/>
                  </a:ext>
                </a:extLst>
              </p:cNvPr>
              <p:cNvSpPr>
                <a:spLocks/>
              </p:cNvSpPr>
              <p:nvPr/>
            </p:nvSpPr>
            <p:spPr bwMode="auto">
              <a:xfrm>
                <a:off x="10150204" y="4171719"/>
                <a:ext cx="75144" cy="68703"/>
              </a:xfrm>
              <a:custGeom>
                <a:avLst/>
                <a:gdLst>
                  <a:gd name="T0" fmla="*/ 0 w 14"/>
                  <a:gd name="T1" fmla="*/ 227 h 12"/>
                  <a:gd name="T2" fmla="*/ 220 w 14"/>
                  <a:gd name="T3" fmla="*/ 0 h 12"/>
                  <a:gd name="T4" fmla="*/ 0 60000 65536"/>
                  <a:gd name="T5" fmla="*/ 0 60000 65536"/>
                </a:gdLst>
                <a:ahLst/>
                <a:cxnLst>
                  <a:cxn ang="T4">
                    <a:pos x="T0" y="T1"/>
                  </a:cxn>
                  <a:cxn ang="T5">
                    <a:pos x="T2" y="T3"/>
                  </a:cxn>
                </a:cxnLst>
                <a:rect l="0" t="0" r="r" b="b"/>
                <a:pathLst>
                  <a:path w="14" h="12">
                    <a:moveTo>
                      <a:pt x="0" y="12"/>
                    </a:moveTo>
                    <a:cubicBezTo>
                      <a:pt x="8" y="12"/>
                      <a:pt x="11" y="6"/>
                      <a:pt x="14"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34" name="Freeform 297">
                <a:extLst>
                  <a:ext uri="{FF2B5EF4-FFF2-40B4-BE49-F238E27FC236}">
                    <a16:creationId xmlns:a16="http://schemas.microsoft.com/office/drawing/2014/main" id="{E1339DB5-D32C-6F47-A294-F9A5AE597636}"/>
                  </a:ext>
                </a:extLst>
              </p:cNvPr>
              <p:cNvSpPr>
                <a:spLocks/>
              </p:cNvSpPr>
              <p:nvPr/>
            </p:nvSpPr>
            <p:spPr bwMode="auto">
              <a:xfrm>
                <a:off x="9323621" y="4313419"/>
                <a:ext cx="64409" cy="133112"/>
              </a:xfrm>
              <a:custGeom>
                <a:avLst/>
                <a:gdLst>
                  <a:gd name="T0" fmla="*/ 0 w 12"/>
                  <a:gd name="T1" fmla="*/ 450 h 23"/>
                  <a:gd name="T2" fmla="*/ 113 w 12"/>
                  <a:gd name="T3" fmla="*/ 313 h 23"/>
                  <a:gd name="T4" fmla="*/ 188 w 12"/>
                  <a:gd name="T5" fmla="*/ 0 h 23"/>
                  <a:gd name="T6" fmla="*/ 0 60000 65536"/>
                  <a:gd name="T7" fmla="*/ 0 60000 65536"/>
                  <a:gd name="T8" fmla="*/ 0 60000 65536"/>
                </a:gdLst>
                <a:ahLst/>
                <a:cxnLst>
                  <a:cxn ang="T6">
                    <a:pos x="T0" y="T1"/>
                  </a:cxn>
                  <a:cxn ang="T7">
                    <a:pos x="T2" y="T3"/>
                  </a:cxn>
                  <a:cxn ang="T8">
                    <a:pos x="T4" y="T5"/>
                  </a:cxn>
                </a:cxnLst>
                <a:rect l="0" t="0" r="r" b="b"/>
                <a:pathLst>
                  <a:path w="12" h="23">
                    <a:moveTo>
                      <a:pt x="0" y="23"/>
                    </a:moveTo>
                    <a:cubicBezTo>
                      <a:pt x="2" y="20"/>
                      <a:pt x="5" y="19"/>
                      <a:pt x="7" y="16"/>
                    </a:cubicBezTo>
                    <a:cubicBezTo>
                      <a:pt x="11" y="12"/>
                      <a:pt x="11" y="6"/>
                      <a:pt x="12"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35" name="Freeform 298">
                <a:extLst>
                  <a:ext uri="{FF2B5EF4-FFF2-40B4-BE49-F238E27FC236}">
                    <a16:creationId xmlns:a16="http://schemas.microsoft.com/office/drawing/2014/main" id="{3D5DAAD2-C1D2-4EC8-A89B-D9FFCC2F13E6}"/>
                  </a:ext>
                </a:extLst>
              </p:cNvPr>
              <p:cNvSpPr>
                <a:spLocks/>
              </p:cNvSpPr>
              <p:nvPr/>
            </p:nvSpPr>
            <p:spPr bwMode="auto">
              <a:xfrm>
                <a:off x="10004210" y="4309125"/>
                <a:ext cx="64409" cy="130965"/>
              </a:xfrm>
              <a:custGeom>
                <a:avLst/>
                <a:gdLst>
                  <a:gd name="T0" fmla="*/ 188 w 12"/>
                  <a:gd name="T1" fmla="*/ 0 h 23"/>
                  <a:gd name="T2" fmla="*/ 0 w 12"/>
                  <a:gd name="T3" fmla="*/ 430 h 23"/>
                  <a:gd name="T4" fmla="*/ 0 60000 65536"/>
                  <a:gd name="T5" fmla="*/ 0 60000 65536"/>
                </a:gdLst>
                <a:ahLst/>
                <a:cxnLst>
                  <a:cxn ang="T4">
                    <a:pos x="T0" y="T1"/>
                  </a:cxn>
                  <a:cxn ang="T5">
                    <a:pos x="T2" y="T3"/>
                  </a:cxn>
                </a:cxnLst>
                <a:rect l="0" t="0" r="r" b="b"/>
                <a:pathLst>
                  <a:path w="12" h="23">
                    <a:moveTo>
                      <a:pt x="12" y="0"/>
                    </a:moveTo>
                    <a:cubicBezTo>
                      <a:pt x="12" y="10"/>
                      <a:pt x="10" y="18"/>
                      <a:pt x="0" y="23"/>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36" name="Freeform 299">
                <a:extLst>
                  <a:ext uri="{FF2B5EF4-FFF2-40B4-BE49-F238E27FC236}">
                    <a16:creationId xmlns:a16="http://schemas.microsoft.com/office/drawing/2014/main" id="{FEE6E888-9BFA-9FDC-F892-605F877F4B9D}"/>
                  </a:ext>
                </a:extLst>
              </p:cNvPr>
              <p:cNvSpPr>
                <a:spLocks/>
              </p:cNvSpPr>
              <p:nvPr/>
            </p:nvSpPr>
            <p:spPr bwMode="auto">
              <a:xfrm>
                <a:off x="10336990" y="3896907"/>
                <a:ext cx="182492" cy="227579"/>
              </a:xfrm>
              <a:custGeom>
                <a:avLst/>
                <a:gdLst>
                  <a:gd name="T0" fmla="*/ 395 w 34"/>
                  <a:gd name="T1" fmla="*/ 260 h 40"/>
                  <a:gd name="T2" fmla="*/ 238 w 34"/>
                  <a:gd name="T3" fmla="*/ 77 h 40"/>
                  <a:gd name="T4" fmla="*/ 500 w 34"/>
                  <a:gd name="T5" fmla="*/ 392 h 40"/>
                  <a:gd name="T6" fmla="*/ 0 w 34"/>
                  <a:gd name="T7" fmla="*/ 90 h 40"/>
                  <a:gd name="T8" fmla="*/ 238 w 34"/>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0">
                    <a:moveTo>
                      <a:pt x="25" y="14"/>
                    </a:moveTo>
                    <a:cubicBezTo>
                      <a:pt x="20" y="15"/>
                      <a:pt x="7" y="7"/>
                      <a:pt x="15" y="4"/>
                    </a:cubicBezTo>
                    <a:cubicBezTo>
                      <a:pt x="21" y="2"/>
                      <a:pt x="34" y="15"/>
                      <a:pt x="32" y="21"/>
                    </a:cubicBezTo>
                    <a:cubicBezTo>
                      <a:pt x="28" y="40"/>
                      <a:pt x="3" y="11"/>
                      <a:pt x="0" y="5"/>
                    </a:cubicBezTo>
                    <a:cubicBezTo>
                      <a:pt x="4" y="1"/>
                      <a:pt x="9" y="0"/>
                      <a:pt x="15" y="0"/>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37" name="Freeform 300">
                <a:extLst>
                  <a:ext uri="{FF2B5EF4-FFF2-40B4-BE49-F238E27FC236}">
                    <a16:creationId xmlns:a16="http://schemas.microsoft.com/office/drawing/2014/main" id="{838AC55E-F842-A4EA-16D6-D645DACF43B9}"/>
                  </a:ext>
                </a:extLst>
              </p:cNvPr>
              <p:cNvSpPr>
                <a:spLocks/>
              </p:cNvSpPr>
              <p:nvPr/>
            </p:nvSpPr>
            <p:spPr bwMode="auto">
              <a:xfrm>
                <a:off x="10594626" y="3969904"/>
                <a:ext cx="42939" cy="64409"/>
              </a:xfrm>
              <a:custGeom>
                <a:avLst/>
                <a:gdLst>
                  <a:gd name="T0" fmla="*/ 83 w 8"/>
                  <a:gd name="T1" fmla="*/ 202 h 11"/>
                  <a:gd name="T2" fmla="*/ 0 w 8"/>
                  <a:gd name="T3" fmla="*/ 164 h 11"/>
                  <a:gd name="T4" fmla="*/ 95 w 8"/>
                  <a:gd name="T5" fmla="*/ 0 h 11"/>
                  <a:gd name="T6" fmla="*/ 83 w 8"/>
                  <a:gd name="T7" fmla="*/ 202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1">
                    <a:moveTo>
                      <a:pt x="5" y="10"/>
                    </a:moveTo>
                    <a:cubicBezTo>
                      <a:pt x="2" y="11"/>
                      <a:pt x="1" y="10"/>
                      <a:pt x="0" y="8"/>
                    </a:cubicBezTo>
                    <a:cubicBezTo>
                      <a:pt x="2" y="4"/>
                      <a:pt x="2" y="2"/>
                      <a:pt x="6" y="0"/>
                    </a:cubicBezTo>
                    <a:cubicBezTo>
                      <a:pt x="8" y="3"/>
                      <a:pt x="7" y="6"/>
                      <a:pt x="5" y="10"/>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38" name="Freeform 301">
                <a:extLst>
                  <a:ext uri="{FF2B5EF4-FFF2-40B4-BE49-F238E27FC236}">
                    <a16:creationId xmlns:a16="http://schemas.microsoft.com/office/drawing/2014/main" id="{4B3C45B7-E7E7-866E-30D1-11B05B208B3F}"/>
                  </a:ext>
                </a:extLst>
              </p:cNvPr>
              <p:cNvSpPr>
                <a:spLocks/>
              </p:cNvSpPr>
              <p:nvPr/>
            </p:nvSpPr>
            <p:spPr bwMode="auto">
              <a:xfrm>
                <a:off x="11110248" y="3935808"/>
                <a:ext cx="113789" cy="85879"/>
              </a:xfrm>
              <a:custGeom>
                <a:avLst/>
                <a:gdLst>
                  <a:gd name="T0" fmla="*/ 192 w 21"/>
                  <a:gd name="T1" fmla="*/ 0 h 15"/>
                  <a:gd name="T2" fmla="*/ 96 w 21"/>
                  <a:gd name="T3" fmla="*/ 227 h 15"/>
                  <a:gd name="T4" fmla="*/ 338 w 21"/>
                  <a:gd name="T5" fmla="*/ 248 h 15"/>
                  <a:gd name="T6" fmla="*/ 0 60000 65536"/>
                  <a:gd name="T7" fmla="*/ 0 60000 65536"/>
                  <a:gd name="T8" fmla="*/ 0 60000 65536"/>
                </a:gdLst>
                <a:ahLst/>
                <a:cxnLst>
                  <a:cxn ang="T6">
                    <a:pos x="T0" y="T1"/>
                  </a:cxn>
                  <a:cxn ang="T7">
                    <a:pos x="T2" y="T3"/>
                  </a:cxn>
                  <a:cxn ang="T8">
                    <a:pos x="T4" y="T5"/>
                  </a:cxn>
                </a:cxnLst>
                <a:rect l="0" t="0" r="r" b="b"/>
                <a:pathLst>
                  <a:path w="21" h="15">
                    <a:moveTo>
                      <a:pt x="12" y="0"/>
                    </a:moveTo>
                    <a:cubicBezTo>
                      <a:pt x="4" y="0"/>
                      <a:pt x="0" y="7"/>
                      <a:pt x="6" y="12"/>
                    </a:cubicBezTo>
                    <a:cubicBezTo>
                      <a:pt x="9" y="15"/>
                      <a:pt x="18" y="14"/>
                      <a:pt x="21" y="13"/>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39" name="Freeform 302">
                <a:extLst>
                  <a:ext uri="{FF2B5EF4-FFF2-40B4-BE49-F238E27FC236}">
                    <a16:creationId xmlns:a16="http://schemas.microsoft.com/office/drawing/2014/main" id="{F7104EA1-F5F2-B1C1-48EA-4A00E777779E}"/>
                  </a:ext>
                </a:extLst>
              </p:cNvPr>
              <p:cNvSpPr>
                <a:spLocks/>
              </p:cNvSpPr>
              <p:nvPr/>
            </p:nvSpPr>
            <p:spPr bwMode="auto">
              <a:xfrm>
                <a:off x="10992165" y="4008805"/>
                <a:ext cx="38645" cy="51527"/>
              </a:xfrm>
              <a:custGeom>
                <a:avLst/>
                <a:gdLst>
                  <a:gd name="T0" fmla="*/ 85 w 7"/>
                  <a:gd name="T1" fmla="*/ 0 h 9"/>
                  <a:gd name="T2" fmla="*/ 0 w 7"/>
                  <a:gd name="T3" fmla="*/ 115 h 9"/>
                  <a:gd name="T4" fmla="*/ 118 w 7"/>
                  <a:gd name="T5" fmla="*/ 77 h 9"/>
                  <a:gd name="T6" fmla="*/ 0 60000 65536"/>
                  <a:gd name="T7" fmla="*/ 0 60000 65536"/>
                  <a:gd name="T8" fmla="*/ 0 60000 65536"/>
                </a:gdLst>
                <a:ahLst/>
                <a:cxnLst>
                  <a:cxn ang="T6">
                    <a:pos x="T0" y="T1"/>
                  </a:cxn>
                  <a:cxn ang="T7">
                    <a:pos x="T2" y="T3"/>
                  </a:cxn>
                  <a:cxn ang="T8">
                    <a:pos x="T4" y="T5"/>
                  </a:cxn>
                </a:cxnLst>
                <a:rect l="0" t="0" r="r" b="b"/>
                <a:pathLst>
                  <a:path w="7" h="9">
                    <a:moveTo>
                      <a:pt x="5" y="0"/>
                    </a:moveTo>
                    <a:cubicBezTo>
                      <a:pt x="2" y="1"/>
                      <a:pt x="0" y="3"/>
                      <a:pt x="0" y="6"/>
                    </a:cubicBezTo>
                    <a:cubicBezTo>
                      <a:pt x="4" y="9"/>
                      <a:pt x="4" y="6"/>
                      <a:pt x="7" y="4"/>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40" name="Freeform 306">
                <a:extLst>
                  <a:ext uri="{FF2B5EF4-FFF2-40B4-BE49-F238E27FC236}">
                    <a16:creationId xmlns:a16="http://schemas.microsoft.com/office/drawing/2014/main" id="{FEF6036B-16C8-67C8-7CB6-8F33C460BDFE}"/>
                  </a:ext>
                </a:extLst>
              </p:cNvPr>
              <p:cNvSpPr>
                <a:spLocks/>
              </p:cNvSpPr>
              <p:nvPr/>
            </p:nvSpPr>
            <p:spPr bwMode="auto">
              <a:xfrm>
                <a:off x="10740620" y="3632830"/>
                <a:ext cx="171757" cy="92320"/>
              </a:xfrm>
              <a:custGeom>
                <a:avLst/>
                <a:gdLst>
                  <a:gd name="T0" fmla="*/ 0 w 32"/>
                  <a:gd name="T1" fmla="*/ 0 h 16"/>
                  <a:gd name="T2" fmla="*/ 500 w 32"/>
                  <a:gd name="T3" fmla="*/ 59 h 16"/>
                  <a:gd name="T4" fmla="*/ 363 w 32"/>
                  <a:gd name="T5" fmla="*/ 312 h 16"/>
                  <a:gd name="T6" fmla="*/ 0 60000 65536"/>
                  <a:gd name="T7" fmla="*/ 0 60000 65536"/>
                  <a:gd name="T8" fmla="*/ 0 60000 65536"/>
                </a:gdLst>
                <a:ahLst/>
                <a:cxnLst>
                  <a:cxn ang="T6">
                    <a:pos x="T0" y="T1"/>
                  </a:cxn>
                  <a:cxn ang="T7">
                    <a:pos x="T2" y="T3"/>
                  </a:cxn>
                  <a:cxn ang="T8">
                    <a:pos x="T4" y="T5"/>
                  </a:cxn>
                </a:cxnLst>
                <a:rect l="0" t="0" r="r" b="b"/>
                <a:pathLst>
                  <a:path w="32" h="16">
                    <a:moveTo>
                      <a:pt x="0" y="0"/>
                    </a:moveTo>
                    <a:cubicBezTo>
                      <a:pt x="5" y="8"/>
                      <a:pt x="26" y="11"/>
                      <a:pt x="32" y="3"/>
                    </a:cubicBezTo>
                    <a:cubicBezTo>
                      <a:pt x="32" y="10"/>
                      <a:pt x="29" y="16"/>
                      <a:pt x="23" y="16"/>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41" name="Freeform 307">
                <a:extLst>
                  <a:ext uri="{FF2B5EF4-FFF2-40B4-BE49-F238E27FC236}">
                    <a16:creationId xmlns:a16="http://schemas.microsoft.com/office/drawing/2014/main" id="{9C4EDC13-4317-5FEC-C37B-F800CD0587B4}"/>
                  </a:ext>
                </a:extLst>
              </p:cNvPr>
              <p:cNvSpPr>
                <a:spLocks/>
              </p:cNvSpPr>
              <p:nvPr/>
            </p:nvSpPr>
            <p:spPr bwMode="auto">
              <a:xfrm>
                <a:off x="11038709" y="3424454"/>
                <a:ext cx="197344" cy="212550"/>
              </a:xfrm>
              <a:custGeom>
                <a:avLst/>
                <a:gdLst>
                  <a:gd name="T0" fmla="*/ 470 w 44"/>
                  <a:gd name="T1" fmla="*/ 94 h 37"/>
                  <a:gd name="T2" fmla="*/ 645 w 44"/>
                  <a:gd name="T3" fmla="*/ 342 h 37"/>
                  <a:gd name="T4" fmla="*/ 425 w 44"/>
                  <a:gd name="T5" fmla="*/ 458 h 37"/>
                  <a:gd name="T6" fmla="*/ 0 60000 65536"/>
                  <a:gd name="T7" fmla="*/ 0 60000 65536"/>
                  <a:gd name="T8" fmla="*/ 0 60000 65536"/>
                </a:gdLst>
                <a:ahLst/>
                <a:cxnLst>
                  <a:cxn ang="T6">
                    <a:pos x="T0" y="T1"/>
                  </a:cxn>
                  <a:cxn ang="T7">
                    <a:pos x="T2" y="T3"/>
                  </a:cxn>
                  <a:cxn ang="T8">
                    <a:pos x="T4" y="T5"/>
                  </a:cxn>
                </a:cxnLst>
                <a:rect l="0" t="0" r="r" b="b"/>
                <a:pathLst>
                  <a:path w="44" h="37">
                    <a:moveTo>
                      <a:pt x="30" y="5"/>
                    </a:moveTo>
                    <a:cubicBezTo>
                      <a:pt x="0" y="8"/>
                      <a:pt x="37" y="37"/>
                      <a:pt x="41" y="18"/>
                    </a:cubicBezTo>
                    <a:cubicBezTo>
                      <a:pt x="44" y="0"/>
                      <a:pt x="12" y="9"/>
                      <a:pt x="27" y="24"/>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42" name="Freeform 312">
                <a:extLst>
                  <a:ext uri="{FF2B5EF4-FFF2-40B4-BE49-F238E27FC236}">
                    <a16:creationId xmlns:a16="http://schemas.microsoft.com/office/drawing/2014/main" id="{5B39708F-D877-D3CD-9370-504E7EC0F68F}"/>
                  </a:ext>
                </a:extLst>
              </p:cNvPr>
              <p:cNvSpPr>
                <a:spLocks/>
              </p:cNvSpPr>
              <p:nvPr/>
            </p:nvSpPr>
            <p:spPr bwMode="auto">
              <a:xfrm>
                <a:off x="10751355" y="4285508"/>
                <a:ext cx="107348" cy="85879"/>
              </a:xfrm>
              <a:custGeom>
                <a:avLst/>
                <a:gdLst>
                  <a:gd name="T0" fmla="*/ 63 w 20"/>
                  <a:gd name="T1" fmla="*/ 149 h 15"/>
                  <a:gd name="T2" fmla="*/ 0 w 20"/>
                  <a:gd name="T3" fmla="*/ 171 h 15"/>
                  <a:gd name="T4" fmla="*/ 313 w 20"/>
                  <a:gd name="T5" fmla="*/ 227 h 15"/>
                  <a:gd name="T6" fmla="*/ 113 w 20"/>
                  <a:gd name="T7" fmla="*/ 227 h 15"/>
                  <a:gd name="T8" fmla="*/ 145 w 20"/>
                  <a:gd name="T9" fmla="*/ 14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4" y="8"/>
                    </a:moveTo>
                    <a:cubicBezTo>
                      <a:pt x="2" y="10"/>
                      <a:pt x="1" y="10"/>
                      <a:pt x="0" y="9"/>
                    </a:cubicBezTo>
                    <a:cubicBezTo>
                      <a:pt x="5" y="0"/>
                      <a:pt x="19" y="2"/>
                      <a:pt x="20" y="12"/>
                    </a:cubicBezTo>
                    <a:cubicBezTo>
                      <a:pt x="16" y="15"/>
                      <a:pt x="11" y="14"/>
                      <a:pt x="7" y="12"/>
                    </a:cubicBezTo>
                    <a:cubicBezTo>
                      <a:pt x="5" y="9"/>
                      <a:pt x="8" y="10"/>
                      <a:pt x="9" y="8"/>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43" name="Freeform 313">
                <a:extLst>
                  <a:ext uri="{FF2B5EF4-FFF2-40B4-BE49-F238E27FC236}">
                    <a16:creationId xmlns:a16="http://schemas.microsoft.com/office/drawing/2014/main" id="{4A050D4B-1EAF-392B-5177-31077BFB3A7A}"/>
                  </a:ext>
                </a:extLst>
              </p:cNvPr>
              <p:cNvSpPr>
                <a:spLocks/>
              </p:cNvSpPr>
              <p:nvPr/>
            </p:nvSpPr>
            <p:spPr bwMode="auto">
              <a:xfrm>
                <a:off x="10933847" y="4296243"/>
                <a:ext cx="53674" cy="51527"/>
              </a:xfrm>
              <a:custGeom>
                <a:avLst/>
                <a:gdLst>
                  <a:gd name="T0" fmla="*/ 0 w 10"/>
                  <a:gd name="T1" fmla="*/ 77 h 9"/>
                  <a:gd name="T2" fmla="*/ 95 w 10"/>
                  <a:gd name="T3" fmla="*/ 171 h 9"/>
                  <a:gd name="T4" fmla="*/ 0 60000 65536"/>
                  <a:gd name="T5" fmla="*/ 0 60000 65536"/>
                </a:gdLst>
                <a:ahLst/>
                <a:cxnLst>
                  <a:cxn ang="T4">
                    <a:pos x="T0" y="T1"/>
                  </a:cxn>
                  <a:cxn ang="T5">
                    <a:pos x="T2" y="T3"/>
                  </a:cxn>
                </a:cxnLst>
                <a:rect l="0" t="0" r="r" b="b"/>
                <a:pathLst>
                  <a:path w="10" h="9">
                    <a:moveTo>
                      <a:pt x="0" y="4"/>
                    </a:moveTo>
                    <a:cubicBezTo>
                      <a:pt x="5" y="0"/>
                      <a:pt x="10" y="4"/>
                      <a:pt x="6" y="9"/>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44" name="Freeform 314">
                <a:extLst>
                  <a:ext uri="{FF2B5EF4-FFF2-40B4-BE49-F238E27FC236}">
                    <a16:creationId xmlns:a16="http://schemas.microsoft.com/office/drawing/2014/main" id="{6A4D2D4C-7129-3848-8028-6144F2217333}"/>
                  </a:ext>
                </a:extLst>
              </p:cNvPr>
              <p:cNvSpPr>
                <a:spLocks/>
              </p:cNvSpPr>
              <p:nvPr/>
            </p:nvSpPr>
            <p:spPr bwMode="auto">
              <a:xfrm>
                <a:off x="10122293" y="4261891"/>
                <a:ext cx="317751" cy="229726"/>
              </a:xfrm>
              <a:custGeom>
                <a:avLst/>
                <a:gdLst>
                  <a:gd name="T0" fmla="*/ 597 w 59"/>
                  <a:gd name="T1" fmla="*/ 78 h 40"/>
                  <a:gd name="T2" fmla="*/ 158 w 59"/>
                  <a:gd name="T3" fmla="*/ 171 h 40"/>
                  <a:gd name="T4" fmla="*/ 95 w 59"/>
                  <a:gd name="T5" fmla="*/ 744 h 40"/>
                  <a:gd name="T6" fmla="*/ 113 w 59"/>
                  <a:gd name="T7" fmla="*/ 765 h 40"/>
                  <a:gd name="T8" fmla="*/ 913 w 59"/>
                  <a:gd name="T9" fmla="*/ 765 h 40"/>
                  <a:gd name="T10" fmla="*/ 931 w 59"/>
                  <a:gd name="T11" fmla="*/ 650 h 40"/>
                  <a:gd name="T12" fmla="*/ 931 w 59"/>
                  <a:gd name="T13" fmla="*/ 650 h 40"/>
                  <a:gd name="T14" fmla="*/ 838 w 59"/>
                  <a:gd name="T15" fmla="*/ 385 h 40"/>
                  <a:gd name="T16" fmla="*/ 597 w 59"/>
                  <a:gd name="T17" fmla="*/ 78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40">
                    <a:moveTo>
                      <a:pt x="38" y="4"/>
                    </a:moveTo>
                    <a:cubicBezTo>
                      <a:pt x="28" y="0"/>
                      <a:pt x="17" y="2"/>
                      <a:pt x="10" y="9"/>
                    </a:cubicBezTo>
                    <a:cubicBezTo>
                      <a:pt x="4" y="15"/>
                      <a:pt x="0" y="27"/>
                      <a:pt x="6" y="39"/>
                    </a:cubicBezTo>
                    <a:cubicBezTo>
                      <a:pt x="6" y="40"/>
                      <a:pt x="7" y="40"/>
                      <a:pt x="7" y="40"/>
                    </a:cubicBezTo>
                    <a:cubicBezTo>
                      <a:pt x="58" y="40"/>
                      <a:pt x="58" y="40"/>
                      <a:pt x="58" y="40"/>
                    </a:cubicBezTo>
                    <a:cubicBezTo>
                      <a:pt x="59" y="38"/>
                      <a:pt x="59" y="36"/>
                      <a:pt x="59" y="34"/>
                    </a:cubicBezTo>
                    <a:cubicBezTo>
                      <a:pt x="59" y="34"/>
                      <a:pt x="59" y="34"/>
                      <a:pt x="59" y="34"/>
                    </a:cubicBezTo>
                    <a:cubicBezTo>
                      <a:pt x="59" y="28"/>
                      <a:pt x="57" y="24"/>
                      <a:pt x="53" y="20"/>
                    </a:cubicBezTo>
                    <a:cubicBezTo>
                      <a:pt x="50" y="12"/>
                      <a:pt x="44" y="6"/>
                      <a:pt x="38" y="4"/>
                    </a:cubicBezTo>
                    <a:close/>
                  </a:path>
                </a:pathLst>
              </a:custGeom>
              <a:solidFill>
                <a:srgbClr val="DFC3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345" name="Freeform 325">
                <a:extLst>
                  <a:ext uri="{FF2B5EF4-FFF2-40B4-BE49-F238E27FC236}">
                    <a16:creationId xmlns:a16="http://schemas.microsoft.com/office/drawing/2014/main" id="{C8288318-0124-6203-F3B7-E94E13E05318}"/>
                  </a:ext>
                </a:extLst>
              </p:cNvPr>
              <p:cNvSpPr>
                <a:spLocks/>
              </p:cNvSpPr>
              <p:nvPr/>
            </p:nvSpPr>
            <p:spPr bwMode="auto">
              <a:xfrm>
                <a:off x="10880173" y="3295756"/>
                <a:ext cx="47233" cy="27911"/>
              </a:xfrm>
              <a:custGeom>
                <a:avLst/>
                <a:gdLst>
                  <a:gd name="T0" fmla="*/ 90 w 9"/>
                  <a:gd name="T1" fmla="*/ 88 h 5"/>
                  <a:gd name="T2" fmla="*/ 0 w 9"/>
                  <a:gd name="T3" fmla="*/ 21 h 5"/>
                  <a:gd name="T4" fmla="*/ 120 w 9"/>
                  <a:gd name="T5" fmla="*/ 21 h 5"/>
                  <a:gd name="T6" fmla="*/ 90 w 9"/>
                  <a:gd name="T7" fmla="*/ 5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5">
                    <a:moveTo>
                      <a:pt x="6" y="5"/>
                    </a:moveTo>
                    <a:cubicBezTo>
                      <a:pt x="3" y="4"/>
                      <a:pt x="1" y="5"/>
                      <a:pt x="0" y="1"/>
                    </a:cubicBezTo>
                    <a:cubicBezTo>
                      <a:pt x="4" y="1"/>
                      <a:pt x="5" y="0"/>
                      <a:pt x="8" y="1"/>
                    </a:cubicBezTo>
                    <a:cubicBezTo>
                      <a:pt x="9" y="3"/>
                      <a:pt x="8" y="3"/>
                      <a:pt x="6" y="3"/>
                    </a:cubicBezTo>
                  </a:path>
                </a:pathLst>
              </a:custGeom>
              <a:noFill/>
              <a:ln w="11906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46" name="Freeform 335">
                <a:extLst>
                  <a:ext uri="{FF2B5EF4-FFF2-40B4-BE49-F238E27FC236}">
                    <a16:creationId xmlns:a16="http://schemas.microsoft.com/office/drawing/2014/main" id="{C39F7EC9-0C55-AC9A-E720-FF7FDE872DB1}"/>
                  </a:ext>
                </a:extLst>
              </p:cNvPr>
              <p:cNvSpPr>
                <a:spLocks/>
              </p:cNvSpPr>
              <p:nvPr/>
            </p:nvSpPr>
            <p:spPr bwMode="auto">
              <a:xfrm>
                <a:off x="11223688" y="4227540"/>
                <a:ext cx="21470" cy="12882"/>
              </a:xfrm>
              <a:custGeom>
                <a:avLst/>
                <a:gdLst>
                  <a:gd name="T0" fmla="*/ 0 w 4"/>
                  <a:gd name="T1" fmla="*/ 54 h 2"/>
                  <a:gd name="T2" fmla="*/ 63 w 4"/>
                  <a:gd name="T3" fmla="*/ 0 h 2"/>
                  <a:gd name="T4" fmla="*/ 0 60000 65536"/>
                  <a:gd name="T5" fmla="*/ 0 60000 65536"/>
                </a:gdLst>
                <a:ahLst/>
                <a:cxnLst>
                  <a:cxn ang="T4">
                    <a:pos x="T0" y="T1"/>
                  </a:cxn>
                  <a:cxn ang="T5">
                    <a:pos x="T2" y="T3"/>
                  </a:cxn>
                </a:cxnLst>
                <a:rect l="0" t="0" r="r" b="b"/>
                <a:pathLst>
                  <a:path w="4" h="2">
                    <a:moveTo>
                      <a:pt x="0" y="2"/>
                    </a:moveTo>
                    <a:cubicBezTo>
                      <a:pt x="0" y="1"/>
                      <a:pt x="2" y="0"/>
                      <a:pt x="4" y="0"/>
                    </a:cubicBezTo>
                  </a:path>
                </a:pathLst>
              </a:custGeom>
              <a:noFill/>
              <a:ln w="95250"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47" name="Freeform 336">
                <a:extLst>
                  <a:ext uri="{FF2B5EF4-FFF2-40B4-BE49-F238E27FC236}">
                    <a16:creationId xmlns:a16="http://schemas.microsoft.com/office/drawing/2014/main" id="{DA78C72B-5DD7-777C-E7B3-1381E3FFC8B9}"/>
                  </a:ext>
                </a:extLst>
              </p:cNvPr>
              <p:cNvSpPr>
                <a:spLocks/>
              </p:cNvSpPr>
              <p:nvPr/>
            </p:nvSpPr>
            <p:spPr bwMode="auto">
              <a:xfrm>
                <a:off x="10472249" y="4261891"/>
                <a:ext cx="10735" cy="30058"/>
              </a:xfrm>
              <a:custGeom>
                <a:avLst/>
                <a:gdLst>
                  <a:gd name="T0" fmla="*/ 0 w 2"/>
                  <a:gd name="T1" fmla="*/ 0 h 5"/>
                  <a:gd name="T2" fmla="*/ 33 w 2"/>
                  <a:gd name="T3" fmla="*/ 62 h 5"/>
                  <a:gd name="T4" fmla="*/ 0 60000 65536"/>
                  <a:gd name="T5" fmla="*/ 0 60000 65536"/>
                </a:gdLst>
                <a:ahLst/>
                <a:cxnLst>
                  <a:cxn ang="T4">
                    <a:pos x="T0" y="T1"/>
                  </a:cxn>
                  <a:cxn ang="T5">
                    <a:pos x="T2" y="T3"/>
                  </a:cxn>
                </a:cxnLst>
                <a:rect l="0" t="0" r="r" b="b"/>
                <a:pathLst>
                  <a:path w="2" h="5">
                    <a:moveTo>
                      <a:pt x="0" y="0"/>
                    </a:moveTo>
                    <a:cubicBezTo>
                      <a:pt x="0" y="2"/>
                      <a:pt x="1" y="5"/>
                      <a:pt x="2" y="3"/>
                    </a:cubicBezTo>
                  </a:path>
                </a:pathLst>
              </a:custGeom>
              <a:noFill/>
              <a:ln w="95250"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48" name="Freeform 337">
                <a:extLst>
                  <a:ext uri="{FF2B5EF4-FFF2-40B4-BE49-F238E27FC236}">
                    <a16:creationId xmlns:a16="http://schemas.microsoft.com/office/drawing/2014/main" id="{C71AA36C-4700-AE73-6A95-86389CCCA441}"/>
                  </a:ext>
                </a:extLst>
              </p:cNvPr>
              <p:cNvSpPr>
                <a:spLocks/>
              </p:cNvSpPr>
              <p:nvPr/>
            </p:nvSpPr>
            <p:spPr bwMode="auto">
              <a:xfrm>
                <a:off x="10279022" y="4395003"/>
                <a:ext cx="21470" cy="27911"/>
              </a:xfrm>
              <a:custGeom>
                <a:avLst/>
                <a:gdLst>
                  <a:gd name="T0" fmla="*/ 0 w 4"/>
                  <a:gd name="T1" fmla="*/ 0 h 5"/>
                  <a:gd name="T2" fmla="*/ 63 w 4"/>
                  <a:gd name="T3" fmla="*/ 21 h 5"/>
                  <a:gd name="T4" fmla="*/ 0 60000 65536"/>
                  <a:gd name="T5" fmla="*/ 0 60000 65536"/>
                </a:gdLst>
                <a:ahLst/>
                <a:cxnLst>
                  <a:cxn ang="T4">
                    <a:pos x="T0" y="T1"/>
                  </a:cxn>
                  <a:cxn ang="T5">
                    <a:pos x="T2" y="T3"/>
                  </a:cxn>
                </a:cxnLst>
                <a:rect l="0" t="0" r="r" b="b"/>
                <a:pathLst>
                  <a:path w="4" h="5">
                    <a:moveTo>
                      <a:pt x="0" y="0"/>
                    </a:moveTo>
                    <a:cubicBezTo>
                      <a:pt x="1" y="3"/>
                      <a:pt x="3" y="5"/>
                      <a:pt x="4" y="1"/>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49" name="Freeform 338">
                <a:extLst>
                  <a:ext uri="{FF2B5EF4-FFF2-40B4-BE49-F238E27FC236}">
                    <a16:creationId xmlns:a16="http://schemas.microsoft.com/office/drawing/2014/main" id="{F0A6A2CD-6D90-1CEC-A065-1A19373CC4D2}"/>
                  </a:ext>
                </a:extLst>
              </p:cNvPr>
              <p:cNvSpPr>
                <a:spLocks/>
              </p:cNvSpPr>
              <p:nvPr/>
            </p:nvSpPr>
            <p:spPr bwMode="auto">
              <a:xfrm>
                <a:off x="10379929" y="3918377"/>
                <a:ext cx="81585" cy="103054"/>
              </a:xfrm>
              <a:custGeom>
                <a:avLst/>
                <a:gdLst>
                  <a:gd name="T0" fmla="*/ 147 w 15"/>
                  <a:gd name="T1" fmla="*/ 0 h 18"/>
                  <a:gd name="T2" fmla="*/ 243 w 15"/>
                  <a:gd name="T3" fmla="*/ 227 h 18"/>
                  <a:gd name="T4" fmla="*/ 160 w 15"/>
                  <a:gd name="T5" fmla="*/ 77 h 18"/>
                  <a:gd name="T6" fmla="*/ 0 60000 65536"/>
                  <a:gd name="T7" fmla="*/ 0 60000 65536"/>
                  <a:gd name="T8" fmla="*/ 0 60000 65536"/>
                </a:gdLst>
                <a:ahLst/>
                <a:cxnLst>
                  <a:cxn ang="T6">
                    <a:pos x="T0" y="T1"/>
                  </a:cxn>
                  <a:cxn ang="T7">
                    <a:pos x="T2" y="T3"/>
                  </a:cxn>
                  <a:cxn ang="T8">
                    <a:pos x="T4" y="T5"/>
                  </a:cxn>
                </a:cxnLst>
                <a:rect l="0" t="0" r="r" b="b"/>
                <a:pathLst>
                  <a:path w="15" h="18">
                    <a:moveTo>
                      <a:pt x="9" y="0"/>
                    </a:moveTo>
                    <a:cubicBezTo>
                      <a:pt x="0" y="4"/>
                      <a:pt x="6" y="18"/>
                      <a:pt x="15" y="12"/>
                    </a:cubicBezTo>
                    <a:cubicBezTo>
                      <a:pt x="14" y="9"/>
                      <a:pt x="12" y="6"/>
                      <a:pt x="10" y="4"/>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50" name="Freeform 339">
                <a:extLst>
                  <a:ext uri="{FF2B5EF4-FFF2-40B4-BE49-F238E27FC236}">
                    <a16:creationId xmlns:a16="http://schemas.microsoft.com/office/drawing/2014/main" id="{1C2D18D3-3169-0371-C643-7AC98228F50C}"/>
                  </a:ext>
                </a:extLst>
              </p:cNvPr>
              <p:cNvSpPr>
                <a:spLocks/>
              </p:cNvSpPr>
              <p:nvPr/>
            </p:nvSpPr>
            <p:spPr bwMode="auto">
              <a:xfrm>
                <a:off x="10558128" y="4021431"/>
                <a:ext cx="25764" cy="23617"/>
              </a:xfrm>
              <a:custGeom>
                <a:avLst/>
                <a:gdLst>
                  <a:gd name="T0" fmla="*/ 0 w 5"/>
                  <a:gd name="T1" fmla="*/ 83 h 4"/>
                  <a:gd name="T2" fmla="*/ 70 w 5"/>
                  <a:gd name="T3" fmla="*/ 0 h 4"/>
                  <a:gd name="T4" fmla="*/ 0 60000 65536"/>
                  <a:gd name="T5" fmla="*/ 0 60000 65536"/>
                </a:gdLst>
                <a:ahLst/>
                <a:cxnLst>
                  <a:cxn ang="T4">
                    <a:pos x="T0" y="T1"/>
                  </a:cxn>
                  <a:cxn ang="T5">
                    <a:pos x="T2" y="T3"/>
                  </a:cxn>
                </a:cxnLst>
                <a:rect l="0" t="0" r="r" b="b"/>
                <a:pathLst>
                  <a:path w="5" h="4">
                    <a:moveTo>
                      <a:pt x="0" y="4"/>
                    </a:moveTo>
                    <a:cubicBezTo>
                      <a:pt x="1" y="3"/>
                      <a:pt x="3" y="1"/>
                      <a:pt x="5"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51" name="Freeform 340">
                <a:extLst>
                  <a:ext uri="{FF2B5EF4-FFF2-40B4-BE49-F238E27FC236}">
                    <a16:creationId xmlns:a16="http://schemas.microsoft.com/office/drawing/2014/main" id="{FBA7297E-10CB-3602-AA91-C520C4265FFC}"/>
                  </a:ext>
                </a:extLst>
              </p:cNvPr>
              <p:cNvSpPr>
                <a:spLocks/>
              </p:cNvSpPr>
              <p:nvPr/>
            </p:nvSpPr>
            <p:spPr bwMode="auto">
              <a:xfrm>
                <a:off x="10751355" y="4309125"/>
                <a:ext cx="68703" cy="68703"/>
              </a:xfrm>
              <a:custGeom>
                <a:avLst/>
                <a:gdLst>
                  <a:gd name="T0" fmla="*/ 194 w 13"/>
                  <a:gd name="T1" fmla="*/ 56 h 12"/>
                  <a:gd name="T2" fmla="*/ 0 w 13"/>
                  <a:gd name="T3" fmla="*/ 136 h 12"/>
                  <a:gd name="T4" fmla="*/ 153 w 13"/>
                  <a:gd name="T5" fmla="*/ 56 h 12"/>
                  <a:gd name="T6" fmla="*/ 0 60000 65536"/>
                  <a:gd name="T7" fmla="*/ 0 60000 65536"/>
                  <a:gd name="T8" fmla="*/ 0 60000 65536"/>
                </a:gdLst>
                <a:ahLst/>
                <a:cxnLst>
                  <a:cxn ang="T6">
                    <a:pos x="T0" y="T1"/>
                  </a:cxn>
                  <a:cxn ang="T7">
                    <a:pos x="T2" y="T3"/>
                  </a:cxn>
                  <a:cxn ang="T8">
                    <a:pos x="T4" y="T5"/>
                  </a:cxn>
                </a:cxnLst>
                <a:rect l="0" t="0" r="r" b="b"/>
                <a:pathLst>
                  <a:path w="13" h="12">
                    <a:moveTo>
                      <a:pt x="13" y="3"/>
                    </a:moveTo>
                    <a:cubicBezTo>
                      <a:pt x="7" y="0"/>
                      <a:pt x="2" y="2"/>
                      <a:pt x="0" y="7"/>
                    </a:cubicBezTo>
                    <a:cubicBezTo>
                      <a:pt x="4" y="12"/>
                      <a:pt x="10" y="10"/>
                      <a:pt x="10" y="3"/>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52" name="Freeform 341">
                <a:extLst>
                  <a:ext uri="{FF2B5EF4-FFF2-40B4-BE49-F238E27FC236}">
                    <a16:creationId xmlns:a16="http://schemas.microsoft.com/office/drawing/2014/main" id="{7FA17880-EB61-676F-1057-4D579664E2AC}"/>
                  </a:ext>
                </a:extLst>
              </p:cNvPr>
              <p:cNvSpPr>
                <a:spLocks/>
              </p:cNvSpPr>
              <p:nvPr/>
            </p:nvSpPr>
            <p:spPr bwMode="auto">
              <a:xfrm>
                <a:off x="10901643" y="4319860"/>
                <a:ext cx="10735" cy="10735"/>
              </a:xfrm>
              <a:custGeom>
                <a:avLst/>
                <a:gdLst>
                  <a:gd name="T0" fmla="*/ 0 w 2"/>
                  <a:gd name="T1" fmla="*/ 33 h 2"/>
                  <a:gd name="T2" fmla="*/ 33 w 2"/>
                  <a:gd name="T3" fmla="*/ 0 h 2"/>
                  <a:gd name="T4" fmla="*/ 0 60000 65536"/>
                  <a:gd name="T5" fmla="*/ 0 60000 65536"/>
                </a:gdLst>
                <a:ahLst/>
                <a:cxnLst>
                  <a:cxn ang="T4">
                    <a:pos x="T0" y="T1"/>
                  </a:cxn>
                  <a:cxn ang="T5">
                    <a:pos x="T2" y="T3"/>
                  </a:cxn>
                </a:cxnLst>
                <a:rect l="0" t="0" r="r" b="b"/>
                <a:pathLst>
                  <a:path w="2" h="2">
                    <a:moveTo>
                      <a:pt x="0" y="2"/>
                    </a:moveTo>
                    <a:cubicBezTo>
                      <a:pt x="0" y="1"/>
                      <a:pt x="1" y="0"/>
                      <a:pt x="2"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53" name="Freeform 342">
                <a:extLst>
                  <a:ext uri="{FF2B5EF4-FFF2-40B4-BE49-F238E27FC236}">
                    <a16:creationId xmlns:a16="http://schemas.microsoft.com/office/drawing/2014/main" id="{7F26FAAF-CCB4-6C04-921C-C55C9E36B893}"/>
                  </a:ext>
                </a:extLst>
              </p:cNvPr>
              <p:cNvSpPr>
                <a:spLocks/>
              </p:cNvSpPr>
              <p:nvPr/>
            </p:nvSpPr>
            <p:spPr bwMode="auto">
              <a:xfrm>
                <a:off x="10998605" y="3991629"/>
                <a:ext cx="53674" cy="34351"/>
              </a:xfrm>
              <a:custGeom>
                <a:avLst/>
                <a:gdLst>
                  <a:gd name="T0" fmla="*/ 158 w 10"/>
                  <a:gd name="T1" fmla="*/ 21 h 6"/>
                  <a:gd name="T2" fmla="*/ 0 w 10"/>
                  <a:gd name="T3" fmla="*/ 35 h 6"/>
                  <a:gd name="T4" fmla="*/ 83 w 10"/>
                  <a:gd name="T5" fmla="*/ 115 h 6"/>
                  <a:gd name="T6" fmla="*/ 0 60000 65536"/>
                  <a:gd name="T7" fmla="*/ 0 60000 65536"/>
                  <a:gd name="T8" fmla="*/ 0 60000 65536"/>
                </a:gdLst>
                <a:ahLst/>
                <a:cxnLst>
                  <a:cxn ang="T6">
                    <a:pos x="T0" y="T1"/>
                  </a:cxn>
                  <a:cxn ang="T7">
                    <a:pos x="T2" y="T3"/>
                  </a:cxn>
                  <a:cxn ang="T8">
                    <a:pos x="T4" y="T5"/>
                  </a:cxn>
                </a:cxnLst>
                <a:rect l="0" t="0" r="r" b="b"/>
                <a:pathLst>
                  <a:path w="10" h="6">
                    <a:moveTo>
                      <a:pt x="10" y="1"/>
                    </a:moveTo>
                    <a:cubicBezTo>
                      <a:pt x="6" y="0"/>
                      <a:pt x="3" y="0"/>
                      <a:pt x="0" y="2"/>
                    </a:cubicBezTo>
                    <a:cubicBezTo>
                      <a:pt x="1" y="6"/>
                      <a:pt x="3" y="5"/>
                      <a:pt x="5" y="6"/>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54" name="Freeform 343">
                <a:extLst>
                  <a:ext uri="{FF2B5EF4-FFF2-40B4-BE49-F238E27FC236}">
                    <a16:creationId xmlns:a16="http://schemas.microsoft.com/office/drawing/2014/main" id="{F9EEE9E7-E6F5-572D-4429-49786D83D86D}"/>
                  </a:ext>
                </a:extLst>
              </p:cNvPr>
              <p:cNvSpPr>
                <a:spLocks/>
              </p:cNvSpPr>
              <p:nvPr/>
            </p:nvSpPr>
            <p:spPr bwMode="auto">
              <a:xfrm>
                <a:off x="11131718" y="3963718"/>
                <a:ext cx="27911" cy="23617"/>
              </a:xfrm>
              <a:custGeom>
                <a:avLst/>
                <a:gdLst>
                  <a:gd name="T0" fmla="*/ 88 w 5"/>
                  <a:gd name="T1" fmla="*/ 83 h 4"/>
                  <a:gd name="T2" fmla="*/ 68 w 5"/>
                  <a:gd name="T3" fmla="*/ 0 h 4"/>
                  <a:gd name="T4" fmla="*/ 0 60000 65536"/>
                  <a:gd name="T5" fmla="*/ 0 60000 65536"/>
                </a:gdLst>
                <a:ahLst/>
                <a:cxnLst>
                  <a:cxn ang="T4">
                    <a:pos x="T0" y="T1"/>
                  </a:cxn>
                  <a:cxn ang="T5">
                    <a:pos x="T2" y="T3"/>
                  </a:cxn>
                </a:cxnLst>
                <a:rect l="0" t="0" r="r" b="b"/>
                <a:pathLst>
                  <a:path w="5" h="4">
                    <a:moveTo>
                      <a:pt x="5" y="4"/>
                    </a:moveTo>
                    <a:cubicBezTo>
                      <a:pt x="2" y="3"/>
                      <a:pt x="0" y="2"/>
                      <a:pt x="4"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55" name="Freeform 344">
                <a:extLst>
                  <a:ext uri="{FF2B5EF4-FFF2-40B4-BE49-F238E27FC236}">
                    <a16:creationId xmlns:a16="http://schemas.microsoft.com/office/drawing/2014/main" id="{C3E70A1A-7D9E-5C43-0CF0-BC2142F8C09C}"/>
                  </a:ext>
                </a:extLst>
              </p:cNvPr>
              <p:cNvSpPr>
                <a:spLocks/>
              </p:cNvSpPr>
              <p:nvPr/>
            </p:nvSpPr>
            <p:spPr bwMode="auto">
              <a:xfrm>
                <a:off x="11116178" y="3454548"/>
                <a:ext cx="79438" cy="79438"/>
              </a:xfrm>
              <a:custGeom>
                <a:avLst/>
                <a:gdLst>
                  <a:gd name="T0" fmla="*/ 153 w 15"/>
                  <a:gd name="T1" fmla="*/ 0 h 14"/>
                  <a:gd name="T2" fmla="*/ 224 w 15"/>
                  <a:gd name="T3" fmla="*/ 148 h 14"/>
                  <a:gd name="T4" fmla="*/ 0 60000 65536"/>
                  <a:gd name="T5" fmla="*/ 0 60000 65536"/>
                </a:gdLst>
                <a:ahLst/>
                <a:cxnLst>
                  <a:cxn ang="T4">
                    <a:pos x="T0" y="T1"/>
                  </a:cxn>
                  <a:cxn ang="T5">
                    <a:pos x="T2" y="T3"/>
                  </a:cxn>
                </a:cxnLst>
                <a:rect l="0" t="0" r="r" b="b"/>
                <a:pathLst>
                  <a:path w="15" h="14">
                    <a:moveTo>
                      <a:pt x="10" y="0"/>
                    </a:moveTo>
                    <a:cubicBezTo>
                      <a:pt x="0" y="9"/>
                      <a:pt x="15" y="14"/>
                      <a:pt x="15" y="8"/>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56" name="Freeform 365">
                <a:extLst>
                  <a:ext uri="{FF2B5EF4-FFF2-40B4-BE49-F238E27FC236}">
                    <a16:creationId xmlns:a16="http://schemas.microsoft.com/office/drawing/2014/main" id="{76C763AB-FC02-3DA1-9DCB-429B12316725}"/>
                  </a:ext>
                </a:extLst>
              </p:cNvPr>
              <p:cNvSpPr>
                <a:spLocks/>
              </p:cNvSpPr>
              <p:nvPr/>
            </p:nvSpPr>
            <p:spPr bwMode="auto">
              <a:xfrm>
                <a:off x="10873732" y="3643565"/>
                <a:ext cx="27911" cy="34351"/>
              </a:xfrm>
              <a:custGeom>
                <a:avLst/>
                <a:gdLst>
                  <a:gd name="T0" fmla="*/ 34 w 5"/>
                  <a:gd name="T1" fmla="*/ 115 h 6"/>
                  <a:gd name="T2" fmla="*/ 88 w 5"/>
                  <a:gd name="T3" fmla="*/ 0 h 6"/>
                  <a:gd name="T4" fmla="*/ 0 60000 65536"/>
                  <a:gd name="T5" fmla="*/ 0 60000 65536"/>
                </a:gdLst>
                <a:ahLst/>
                <a:cxnLst>
                  <a:cxn ang="T4">
                    <a:pos x="T0" y="T1"/>
                  </a:cxn>
                  <a:cxn ang="T5">
                    <a:pos x="T2" y="T3"/>
                  </a:cxn>
                </a:cxnLst>
                <a:rect l="0" t="0" r="r" b="b"/>
                <a:pathLst>
                  <a:path w="5" h="6">
                    <a:moveTo>
                      <a:pt x="2" y="6"/>
                    </a:moveTo>
                    <a:cubicBezTo>
                      <a:pt x="0" y="3"/>
                      <a:pt x="1" y="1"/>
                      <a:pt x="5"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57" name="Freeform 372">
                <a:extLst>
                  <a:ext uri="{FF2B5EF4-FFF2-40B4-BE49-F238E27FC236}">
                    <a16:creationId xmlns:a16="http://schemas.microsoft.com/office/drawing/2014/main" id="{806AC82A-0D5E-9E72-3F7D-6E1543912EAA}"/>
                  </a:ext>
                </a:extLst>
              </p:cNvPr>
              <p:cNvSpPr>
                <a:spLocks/>
              </p:cNvSpPr>
              <p:nvPr/>
            </p:nvSpPr>
            <p:spPr bwMode="auto">
              <a:xfrm>
                <a:off x="10858703" y="3282874"/>
                <a:ext cx="32205" cy="30058"/>
              </a:xfrm>
              <a:custGeom>
                <a:avLst/>
                <a:gdLst>
                  <a:gd name="T0" fmla="*/ 63 w 6"/>
                  <a:gd name="T1" fmla="*/ 22 h 5"/>
                  <a:gd name="T2" fmla="*/ 20 w 6"/>
                  <a:gd name="T3" fmla="*/ 109 h 5"/>
                  <a:gd name="T4" fmla="*/ 95 w 6"/>
                  <a:gd name="T5" fmla="*/ 22 h 5"/>
                  <a:gd name="T6" fmla="*/ 33 w 6"/>
                  <a:gd name="T7" fmla="*/ 109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5">
                    <a:moveTo>
                      <a:pt x="4" y="1"/>
                    </a:moveTo>
                    <a:cubicBezTo>
                      <a:pt x="1" y="1"/>
                      <a:pt x="0" y="3"/>
                      <a:pt x="1" y="5"/>
                    </a:cubicBezTo>
                    <a:cubicBezTo>
                      <a:pt x="3" y="3"/>
                      <a:pt x="4" y="3"/>
                      <a:pt x="6" y="1"/>
                    </a:cubicBezTo>
                    <a:cubicBezTo>
                      <a:pt x="1" y="0"/>
                      <a:pt x="3" y="4"/>
                      <a:pt x="2" y="5"/>
                    </a:cubicBezTo>
                  </a:path>
                </a:pathLst>
              </a:custGeom>
              <a:noFill/>
              <a:ln w="6350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58" name="Freeform 374">
                <a:extLst>
                  <a:ext uri="{FF2B5EF4-FFF2-40B4-BE49-F238E27FC236}">
                    <a16:creationId xmlns:a16="http://schemas.microsoft.com/office/drawing/2014/main" id="{A77F3EAD-01FF-3870-468C-246AC189AD36}"/>
                  </a:ext>
                </a:extLst>
              </p:cNvPr>
              <p:cNvSpPr>
                <a:spLocks/>
              </p:cNvSpPr>
              <p:nvPr/>
            </p:nvSpPr>
            <p:spPr bwMode="auto">
              <a:xfrm>
                <a:off x="10450779" y="4257597"/>
                <a:ext cx="25764" cy="21470"/>
              </a:xfrm>
              <a:custGeom>
                <a:avLst/>
                <a:gdLst>
                  <a:gd name="T0" fmla="*/ 0 w 5"/>
                  <a:gd name="T1" fmla="*/ 63 h 4"/>
                  <a:gd name="T2" fmla="*/ 70 w 5"/>
                  <a:gd name="T3" fmla="*/ 0 h 4"/>
                  <a:gd name="T4" fmla="*/ 0 60000 65536"/>
                  <a:gd name="T5" fmla="*/ 0 60000 65536"/>
                </a:gdLst>
                <a:ahLst/>
                <a:cxnLst>
                  <a:cxn ang="T4">
                    <a:pos x="T0" y="T1"/>
                  </a:cxn>
                  <a:cxn ang="T5">
                    <a:pos x="T2" y="T3"/>
                  </a:cxn>
                </a:cxnLst>
                <a:rect l="0" t="0" r="r" b="b"/>
                <a:pathLst>
                  <a:path w="5" h="4">
                    <a:moveTo>
                      <a:pt x="0" y="4"/>
                    </a:moveTo>
                    <a:cubicBezTo>
                      <a:pt x="0" y="2"/>
                      <a:pt x="2" y="0"/>
                      <a:pt x="5" y="0"/>
                    </a:cubicBezTo>
                  </a:path>
                </a:pathLst>
              </a:custGeom>
              <a:noFill/>
              <a:ln w="6350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59" name="Freeform 375">
                <a:extLst>
                  <a:ext uri="{FF2B5EF4-FFF2-40B4-BE49-F238E27FC236}">
                    <a16:creationId xmlns:a16="http://schemas.microsoft.com/office/drawing/2014/main" id="{7F2E21C0-4290-4085-7B14-4DE257DEF40B}"/>
                  </a:ext>
                </a:extLst>
              </p:cNvPr>
              <p:cNvSpPr>
                <a:spLocks/>
              </p:cNvSpPr>
              <p:nvPr/>
            </p:nvSpPr>
            <p:spPr bwMode="auto">
              <a:xfrm>
                <a:off x="11185043" y="4227540"/>
                <a:ext cx="32205" cy="30058"/>
              </a:xfrm>
              <a:custGeom>
                <a:avLst/>
                <a:gdLst>
                  <a:gd name="T0" fmla="*/ 0 w 6"/>
                  <a:gd name="T1" fmla="*/ 87 h 5"/>
                  <a:gd name="T2" fmla="*/ 63 w 6"/>
                  <a:gd name="T3" fmla="*/ 22 h 5"/>
                  <a:gd name="T4" fmla="*/ 50 w 6"/>
                  <a:gd name="T5" fmla="*/ 48 h 5"/>
                  <a:gd name="T6" fmla="*/ 0 60000 65536"/>
                  <a:gd name="T7" fmla="*/ 0 60000 65536"/>
                  <a:gd name="T8" fmla="*/ 0 60000 65536"/>
                </a:gdLst>
                <a:ahLst/>
                <a:cxnLst>
                  <a:cxn ang="T6">
                    <a:pos x="T0" y="T1"/>
                  </a:cxn>
                  <a:cxn ang="T7">
                    <a:pos x="T2" y="T3"/>
                  </a:cxn>
                  <a:cxn ang="T8">
                    <a:pos x="T4" y="T5"/>
                  </a:cxn>
                </a:cxnLst>
                <a:rect l="0" t="0" r="r" b="b"/>
                <a:pathLst>
                  <a:path w="6" h="5">
                    <a:moveTo>
                      <a:pt x="0" y="4"/>
                    </a:moveTo>
                    <a:cubicBezTo>
                      <a:pt x="2" y="2"/>
                      <a:pt x="1" y="0"/>
                      <a:pt x="4" y="1"/>
                    </a:cubicBezTo>
                    <a:cubicBezTo>
                      <a:pt x="6" y="5"/>
                      <a:pt x="3" y="2"/>
                      <a:pt x="3" y="2"/>
                    </a:cubicBezTo>
                  </a:path>
                </a:pathLst>
              </a:custGeom>
              <a:noFill/>
              <a:ln w="6350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60" name="Freeform 376">
                <a:extLst>
                  <a:ext uri="{FF2B5EF4-FFF2-40B4-BE49-F238E27FC236}">
                    <a16:creationId xmlns:a16="http://schemas.microsoft.com/office/drawing/2014/main" id="{5C396839-FA61-D88F-B1E3-BB8D7A750E10}"/>
                  </a:ext>
                </a:extLst>
              </p:cNvPr>
              <p:cNvSpPr>
                <a:spLocks/>
              </p:cNvSpPr>
              <p:nvPr/>
            </p:nvSpPr>
            <p:spPr bwMode="auto">
              <a:xfrm>
                <a:off x="10723444" y="3592037"/>
                <a:ext cx="38645" cy="34351"/>
              </a:xfrm>
              <a:custGeom>
                <a:avLst/>
                <a:gdLst>
                  <a:gd name="T0" fmla="*/ 54 w 7"/>
                  <a:gd name="T1" fmla="*/ 0 h 6"/>
                  <a:gd name="T2" fmla="*/ 0 w 7"/>
                  <a:gd name="T3" fmla="*/ 77 h 6"/>
                  <a:gd name="T4" fmla="*/ 118 w 7"/>
                  <a:gd name="T5" fmla="*/ 93 h 6"/>
                  <a:gd name="T6" fmla="*/ 54 w 7"/>
                  <a:gd name="T7" fmla="*/ 5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3" y="0"/>
                    </a:moveTo>
                    <a:cubicBezTo>
                      <a:pt x="2" y="1"/>
                      <a:pt x="1" y="2"/>
                      <a:pt x="0" y="4"/>
                    </a:cubicBezTo>
                    <a:cubicBezTo>
                      <a:pt x="3" y="5"/>
                      <a:pt x="4" y="6"/>
                      <a:pt x="7" y="5"/>
                    </a:cubicBezTo>
                    <a:cubicBezTo>
                      <a:pt x="7" y="0"/>
                      <a:pt x="5" y="4"/>
                      <a:pt x="3" y="3"/>
                    </a:cubicBezTo>
                  </a:path>
                </a:pathLst>
              </a:custGeom>
              <a:noFill/>
              <a:ln w="6350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61" name="Freeform 378">
                <a:extLst>
                  <a:ext uri="{FF2B5EF4-FFF2-40B4-BE49-F238E27FC236}">
                    <a16:creationId xmlns:a16="http://schemas.microsoft.com/office/drawing/2014/main" id="{7DC17CE9-ABFD-AB8F-4D8D-21CE448CE1E4}"/>
                  </a:ext>
                </a:extLst>
              </p:cNvPr>
              <p:cNvSpPr>
                <a:spLocks/>
              </p:cNvSpPr>
              <p:nvPr/>
            </p:nvSpPr>
            <p:spPr bwMode="auto">
              <a:xfrm>
                <a:off x="10343431" y="3965610"/>
                <a:ext cx="171757" cy="90173"/>
              </a:xfrm>
              <a:custGeom>
                <a:avLst/>
                <a:gdLst>
                  <a:gd name="T0" fmla="*/ 283 w 32"/>
                  <a:gd name="T1" fmla="*/ 0 h 16"/>
                  <a:gd name="T2" fmla="*/ 300 w 32"/>
                  <a:gd name="T3" fmla="*/ 21 h 16"/>
                  <a:gd name="T4" fmla="*/ 270 w 32"/>
                  <a:gd name="T5" fmla="*/ 55 h 16"/>
                  <a:gd name="T6" fmla="*/ 0 60000 65536"/>
                  <a:gd name="T7" fmla="*/ 0 60000 65536"/>
                  <a:gd name="T8" fmla="*/ 0 60000 65536"/>
                </a:gdLst>
                <a:ahLst/>
                <a:cxnLst>
                  <a:cxn ang="T6">
                    <a:pos x="T0" y="T1"/>
                  </a:cxn>
                  <a:cxn ang="T7">
                    <a:pos x="T2" y="T3"/>
                  </a:cxn>
                  <a:cxn ang="T8">
                    <a:pos x="T4" y="T5"/>
                  </a:cxn>
                </a:cxnLst>
                <a:rect l="0" t="0" r="r" b="b"/>
                <a:pathLst>
                  <a:path w="32" h="16">
                    <a:moveTo>
                      <a:pt x="18" y="0"/>
                    </a:moveTo>
                    <a:cubicBezTo>
                      <a:pt x="0" y="6"/>
                      <a:pt x="32" y="16"/>
                      <a:pt x="19" y="1"/>
                    </a:cubicBezTo>
                    <a:cubicBezTo>
                      <a:pt x="18" y="1"/>
                      <a:pt x="17" y="2"/>
                      <a:pt x="17" y="3"/>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62" name="Freeform 379">
                <a:extLst>
                  <a:ext uri="{FF2B5EF4-FFF2-40B4-BE49-F238E27FC236}">
                    <a16:creationId xmlns:a16="http://schemas.microsoft.com/office/drawing/2014/main" id="{DBD95EA1-F706-4CAE-95A8-5902BF443C80}"/>
                  </a:ext>
                </a:extLst>
              </p:cNvPr>
              <p:cNvSpPr>
                <a:spLocks/>
              </p:cNvSpPr>
              <p:nvPr/>
            </p:nvSpPr>
            <p:spPr bwMode="auto">
              <a:xfrm>
                <a:off x="10579597" y="4010696"/>
                <a:ext cx="32205" cy="17176"/>
              </a:xfrm>
              <a:custGeom>
                <a:avLst/>
                <a:gdLst>
                  <a:gd name="T0" fmla="*/ 0 w 6"/>
                  <a:gd name="T1" fmla="*/ 56 h 3"/>
                  <a:gd name="T2" fmla="*/ 95 w 6"/>
                  <a:gd name="T3" fmla="*/ 0 h 3"/>
                  <a:gd name="T4" fmla="*/ 0 60000 65536"/>
                  <a:gd name="T5" fmla="*/ 0 60000 65536"/>
                </a:gdLst>
                <a:ahLst/>
                <a:cxnLst>
                  <a:cxn ang="T4">
                    <a:pos x="T0" y="T1"/>
                  </a:cxn>
                  <a:cxn ang="T5">
                    <a:pos x="T2" y="T3"/>
                  </a:cxn>
                </a:cxnLst>
                <a:rect l="0" t="0" r="r" b="b"/>
                <a:pathLst>
                  <a:path w="6" h="3">
                    <a:moveTo>
                      <a:pt x="0" y="3"/>
                    </a:moveTo>
                    <a:cubicBezTo>
                      <a:pt x="2" y="2"/>
                      <a:pt x="4" y="1"/>
                      <a:pt x="6"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63" name="Freeform 380">
                <a:extLst>
                  <a:ext uri="{FF2B5EF4-FFF2-40B4-BE49-F238E27FC236}">
                    <a16:creationId xmlns:a16="http://schemas.microsoft.com/office/drawing/2014/main" id="{85F30417-3F98-AFD1-4AE5-A9CB0BA954CC}"/>
                  </a:ext>
                </a:extLst>
              </p:cNvPr>
              <p:cNvSpPr>
                <a:spLocks/>
              </p:cNvSpPr>
              <p:nvPr/>
            </p:nvSpPr>
            <p:spPr bwMode="auto">
              <a:xfrm>
                <a:off x="10755649" y="4319860"/>
                <a:ext cx="27911" cy="10735"/>
              </a:xfrm>
              <a:custGeom>
                <a:avLst/>
                <a:gdLst>
                  <a:gd name="T0" fmla="*/ 0 w 5"/>
                  <a:gd name="T1" fmla="*/ 33 h 2"/>
                  <a:gd name="T2" fmla="*/ 88 w 5"/>
                  <a:gd name="T3" fmla="*/ 0 h 2"/>
                  <a:gd name="T4" fmla="*/ 21 w 5"/>
                  <a:gd name="T5" fmla="*/ 33 h 2"/>
                  <a:gd name="T6" fmla="*/ 0 60000 65536"/>
                  <a:gd name="T7" fmla="*/ 0 60000 65536"/>
                  <a:gd name="T8" fmla="*/ 0 60000 65536"/>
                </a:gdLst>
                <a:ahLst/>
                <a:cxnLst>
                  <a:cxn ang="T6">
                    <a:pos x="T0" y="T1"/>
                  </a:cxn>
                  <a:cxn ang="T7">
                    <a:pos x="T2" y="T3"/>
                  </a:cxn>
                  <a:cxn ang="T8">
                    <a:pos x="T4" y="T5"/>
                  </a:cxn>
                </a:cxnLst>
                <a:rect l="0" t="0" r="r" b="b"/>
                <a:pathLst>
                  <a:path w="5" h="2">
                    <a:moveTo>
                      <a:pt x="0" y="2"/>
                    </a:moveTo>
                    <a:cubicBezTo>
                      <a:pt x="2" y="2"/>
                      <a:pt x="4" y="1"/>
                      <a:pt x="5" y="0"/>
                    </a:cubicBezTo>
                    <a:cubicBezTo>
                      <a:pt x="3" y="0"/>
                      <a:pt x="2" y="1"/>
                      <a:pt x="1" y="2"/>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64" name="Freeform 381">
                <a:extLst>
                  <a:ext uri="{FF2B5EF4-FFF2-40B4-BE49-F238E27FC236}">
                    <a16:creationId xmlns:a16="http://schemas.microsoft.com/office/drawing/2014/main" id="{7E8FE4F8-8B78-ECF6-EA8D-8EE4D5EE3771}"/>
                  </a:ext>
                </a:extLst>
              </p:cNvPr>
              <p:cNvSpPr>
                <a:spLocks/>
              </p:cNvSpPr>
              <p:nvPr/>
            </p:nvSpPr>
            <p:spPr bwMode="auto">
              <a:xfrm>
                <a:off x="10912378" y="4302684"/>
                <a:ext cx="36498" cy="27911"/>
              </a:xfrm>
              <a:custGeom>
                <a:avLst/>
                <a:gdLst>
                  <a:gd name="T0" fmla="*/ 0 w 7"/>
                  <a:gd name="T1" fmla="*/ 88 h 5"/>
                  <a:gd name="T2" fmla="*/ 100 w 7"/>
                  <a:gd name="T3" fmla="*/ 0 h 5"/>
                  <a:gd name="T4" fmla="*/ 0 60000 65536"/>
                  <a:gd name="T5" fmla="*/ 0 60000 65536"/>
                </a:gdLst>
                <a:ahLst/>
                <a:cxnLst>
                  <a:cxn ang="T4">
                    <a:pos x="T0" y="T1"/>
                  </a:cxn>
                  <a:cxn ang="T5">
                    <a:pos x="T2" y="T3"/>
                  </a:cxn>
                </a:cxnLst>
                <a:rect l="0" t="0" r="r" b="b"/>
                <a:pathLst>
                  <a:path w="7" h="5">
                    <a:moveTo>
                      <a:pt x="0" y="5"/>
                    </a:moveTo>
                    <a:cubicBezTo>
                      <a:pt x="1" y="2"/>
                      <a:pt x="4" y="0"/>
                      <a:pt x="7"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65" name="Freeform 382">
                <a:extLst>
                  <a:ext uri="{FF2B5EF4-FFF2-40B4-BE49-F238E27FC236}">
                    <a16:creationId xmlns:a16="http://schemas.microsoft.com/office/drawing/2014/main" id="{BE598181-2D2D-197D-20CC-5EAB1BA0FA80}"/>
                  </a:ext>
                </a:extLst>
              </p:cNvPr>
              <p:cNvSpPr>
                <a:spLocks/>
              </p:cNvSpPr>
              <p:nvPr/>
            </p:nvSpPr>
            <p:spPr bwMode="auto">
              <a:xfrm>
                <a:off x="11020075" y="3987335"/>
                <a:ext cx="32205" cy="34351"/>
              </a:xfrm>
              <a:custGeom>
                <a:avLst/>
                <a:gdLst>
                  <a:gd name="T0" fmla="*/ 20 w 6"/>
                  <a:gd name="T1" fmla="*/ 35 h 6"/>
                  <a:gd name="T2" fmla="*/ 63 w 6"/>
                  <a:gd name="T3" fmla="*/ 115 h 6"/>
                  <a:gd name="T4" fmla="*/ 95 w 6"/>
                  <a:gd name="T5" fmla="*/ 35 h 6"/>
                  <a:gd name="T6" fmla="*/ 63 w 6"/>
                  <a:gd name="T7" fmla="*/ 3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1" y="2"/>
                    </a:moveTo>
                    <a:cubicBezTo>
                      <a:pt x="0" y="4"/>
                      <a:pt x="1" y="6"/>
                      <a:pt x="4" y="6"/>
                    </a:cubicBezTo>
                    <a:cubicBezTo>
                      <a:pt x="6" y="5"/>
                      <a:pt x="6" y="4"/>
                      <a:pt x="6" y="2"/>
                    </a:cubicBezTo>
                    <a:cubicBezTo>
                      <a:pt x="5" y="0"/>
                      <a:pt x="5" y="0"/>
                      <a:pt x="4" y="2"/>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66" name="Freeform 383">
                <a:extLst>
                  <a:ext uri="{FF2B5EF4-FFF2-40B4-BE49-F238E27FC236}">
                    <a16:creationId xmlns:a16="http://schemas.microsoft.com/office/drawing/2014/main" id="{625CB724-1324-9CFD-0479-E7AD80B23057}"/>
                  </a:ext>
                </a:extLst>
              </p:cNvPr>
              <p:cNvSpPr>
                <a:spLocks/>
              </p:cNvSpPr>
              <p:nvPr/>
            </p:nvSpPr>
            <p:spPr bwMode="auto">
              <a:xfrm>
                <a:off x="11170363" y="4004511"/>
                <a:ext cx="4294" cy="27911"/>
              </a:xfrm>
              <a:custGeom>
                <a:avLst/>
                <a:gdLst>
                  <a:gd name="T0" fmla="*/ 8 w 1"/>
                  <a:gd name="T1" fmla="*/ 88 h 5"/>
                  <a:gd name="T2" fmla="*/ 8 w 1"/>
                  <a:gd name="T3" fmla="*/ 0 h 5"/>
                  <a:gd name="T4" fmla="*/ 0 60000 65536"/>
                  <a:gd name="T5" fmla="*/ 0 60000 65536"/>
                </a:gdLst>
                <a:ahLst/>
                <a:cxnLst>
                  <a:cxn ang="T4">
                    <a:pos x="T0" y="T1"/>
                  </a:cxn>
                  <a:cxn ang="T5">
                    <a:pos x="T2" y="T3"/>
                  </a:cxn>
                </a:cxnLst>
                <a:rect l="0" t="0" r="r" b="b"/>
                <a:pathLst>
                  <a:path w="1" h="5">
                    <a:moveTo>
                      <a:pt x="1" y="5"/>
                    </a:moveTo>
                    <a:cubicBezTo>
                      <a:pt x="0" y="4"/>
                      <a:pt x="0" y="2"/>
                      <a:pt x="1"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67" name="Freeform 401">
                <a:extLst>
                  <a:ext uri="{FF2B5EF4-FFF2-40B4-BE49-F238E27FC236}">
                    <a16:creationId xmlns:a16="http://schemas.microsoft.com/office/drawing/2014/main" id="{2214321C-5A3E-A288-4A4A-551E8F8611A3}"/>
                  </a:ext>
                </a:extLst>
              </p:cNvPr>
              <p:cNvSpPr>
                <a:spLocks/>
              </p:cNvSpPr>
              <p:nvPr/>
            </p:nvSpPr>
            <p:spPr bwMode="auto">
              <a:xfrm>
                <a:off x="11184881" y="3523251"/>
                <a:ext cx="38645" cy="34351"/>
              </a:xfrm>
              <a:custGeom>
                <a:avLst/>
                <a:gdLst>
                  <a:gd name="T0" fmla="*/ 21 w 7"/>
                  <a:gd name="T1" fmla="*/ 0 h 6"/>
                  <a:gd name="T2" fmla="*/ 54 w 7"/>
                  <a:gd name="T3" fmla="*/ 115 h 6"/>
                  <a:gd name="T4" fmla="*/ 54 w 7"/>
                  <a:gd name="T5" fmla="*/ 0 h 6"/>
                  <a:gd name="T6" fmla="*/ 0 60000 65536"/>
                  <a:gd name="T7" fmla="*/ 0 60000 65536"/>
                  <a:gd name="T8" fmla="*/ 0 60000 65536"/>
                </a:gdLst>
                <a:ahLst/>
                <a:cxnLst>
                  <a:cxn ang="T6">
                    <a:pos x="T0" y="T1"/>
                  </a:cxn>
                  <a:cxn ang="T7">
                    <a:pos x="T2" y="T3"/>
                  </a:cxn>
                  <a:cxn ang="T8">
                    <a:pos x="T4" y="T5"/>
                  </a:cxn>
                </a:cxnLst>
                <a:rect l="0" t="0" r="r" b="b"/>
                <a:pathLst>
                  <a:path w="7" h="6">
                    <a:moveTo>
                      <a:pt x="1" y="0"/>
                    </a:moveTo>
                    <a:cubicBezTo>
                      <a:pt x="0" y="3"/>
                      <a:pt x="0" y="5"/>
                      <a:pt x="3" y="6"/>
                    </a:cubicBezTo>
                    <a:cubicBezTo>
                      <a:pt x="7" y="0"/>
                      <a:pt x="6" y="0"/>
                      <a:pt x="3"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68" name="Freeform 407">
                <a:extLst>
                  <a:ext uri="{FF2B5EF4-FFF2-40B4-BE49-F238E27FC236}">
                    <a16:creationId xmlns:a16="http://schemas.microsoft.com/office/drawing/2014/main" id="{1777273F-0168-7327-FEF2-7AF4D8762105}"/>
                  </a:ext>
                </a:extLst>
              </p:cNvPr>
              <p:cNvSpPr>
                <a:spLocks/>
              </p:cNvSpPr>
              <p:nvPr/>
            </p:nvSpPr>
            <p:spPr bwMode="auto">
              <a:xfrm>
                <a:off x="10826499" y="3656447"/>
                <a:ext cx="21470" cy="34351"/>
              </a:xfrm>
              <a:custGeom>
                <a:avLst/>
                <a:gdLst>
                  <a:gd name="T0" fmla="*/ 33 w 4"/>
                  <a:gd name="T1" fmla="*/ 115 h 6"/>
                  <a:gd name="T2" fmla="*/ 63 w 4"/>
                  <a:gd name="T3" fmla="*/ 0 h 6"/>
                  <a:gd name="T4" fmla="*/ 0 60000 65536"/>
                  <a:gd name="T5" fmla="*/ 0 60000 65536"/>
                </a:gdLst>
                <a:ahLst/>
                <a:cxnLst>
                  <a:cxn ang="T4">
                    <a:pos x="T0" y="T1"/>
                  </a:cxn>
                  <a:cxn ang="T5">
                    <a:pos x="T2" y="T3"/>
                  </a:cxn>
                </a:cxnLst>
                <a:rect l="0" t="0" r="r" b="b"/>
                <a:pathLst>
                  <a:path w="4" h="6">
                    <a:moveTo>
                      <a:pt x="2" y="6"/>
                    </a:moveTo>
                    <a:cubicBezTo>
                      <a:pt x="0" y="2"/>
                      <a:pt x="0" y="0"/>
                      <a:pt x="4"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69" name="Freeform 408">
                <a:extLst>
                  <a:ext uri="{FF2B5EF4-FFF2-40B4-BE49-F238E27FC236}">
                    <a16:creationId xmlns:a16="http://schemas.microsoft.com/office/drawing/2014/main" id="{010AC385-18F3-F4D1-6D87-6EF53A975472}"/>
                  </a:ext>
                </a:extLst>
              </p:cNvPr>
              <p:cNvSpPr>
                <a:spLocks/>
              </p:cNvSpPr>
              <p:nvPr/>
            </p:nvSpPr>
            <p:spPr bwMode="auto">
              <a:xfrm>
                <a:off x="10257552" y="4388563"/>
                <a:ext cx="2147" cy="23617"/>
              </a:xfrm>
              <a:custGeom>
                <a:avLst/>
                <a:gdLst>
                  <a:gd name="T0" fmla="*/ 0 w 1"/>
                  <a:gd name="T1" fmla="*/ 83 h 4"/>
                  <a:gd name="T2" fmla="*/ 0 w 1"/>
                  <a:gd name="T3" fmla="*/ 0 h 4"/>
                  <a:gd name="T4" fmla="*/ 0 60000 65536"/>
                  <a:gd name="T5" fmla="*/ 0 60000 65536"/>
                </a:gdLst>
                <a:ahLst/>
                <a:cxnLst>
                  <a:cxn ang="T4">
                    <a:pos x="T0" y="T1"/>
                  </a:cxn>
                  <a:cxn ang="T5">
                    <a:pos x="T2" y="T3"/>
                  </a:cxn>
                </a:cxnLst>
                <a:rect l="0" t="0" r="r" b="b"/>
                <a:pathLst>
                  <a:path w="1" h="4">
                    <a:moveTo>
                      <a:pt x="0" y="4"/>
                    </a:moveTo>
                    <a:cubicBezTo>
                      <a:pt x="0" y="2"/>
                      <a:pt x="0" y="1"/>
                      <a:pt x="0"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70" name="Freeform 415">
                <a:extLst>
                  <a:ext uri="{FF2B5EF4-FFF2-40B4-BE49-F238E27FC236}">
                    <a16:creationId xmlns:a16="http://schemas.microsoft.com/office/drawing/2014/main" id="{DF8C6399-D1A5-FC83-C495-6656A02414DA}"/>
                  </a:ext>
                </a:extLst>
              </p:cNvPr>
              <p:cNvSpPr>
                <a:spLocks/>
              </p:cNvSpPr>
              <p:nvPr/>
            </p:nvSpPr>
            <p:spPr bwMode="auto">
              <a:xfrm>
                <a:off x="10905937" y="3272139"/>
                <a:ext cx="27911" cy="45086"/>
              </a:xfrm>
              <a:custGeom>
                <a:avLst/>
                <a:gdLst>
                  <a:gd name="T0" fmla="*/ 88 w 5"/>
                  <a:gd name="T1" fmla="*/ 0 h 8"/>
                  <a:gd name="T2" fmla="*/ 55 w 5"/>
                  <a:gd name="T3" fmla="*/ 144 h 8"/>
                  <a:gd name="T4" fmla="*/ 0 w 5"/>
                  <a:gd name="T5" fmla="*/ 123 h 8"/>
                  <a:gd name="T6" fmla="*/ 0 60000 65536"/>
                  <a:gd name="T7" fmla="*/ 0 60000 65536"/>
                  <a:gd name="T8" fmla="*/ 0 60000 65536"/>
                </a:gdLst>
                <a:ahLst/>
                <a:cxnLst>
                  <a:cxn ang="T6">
                    <a:pos x="T0" y="T1"/>
                  </a:cxn>
                  <a:cxn ang="T7">
                    <a:pos x="T2" y="T3"/>
                  </a:cxn>
                  <a:cxn ang="T8">
                    <a:pos x="T4" y="T5"/>
                  </a:cxn>
                </a:cxnLst>
                <a:rect l="0" t="0" r="r" b="b"/>
                <a:pathLst>
                  <a:path w="5" h="8">
                    <a:moveTo>
                      <a:pt x="5" y="0"/>
                    </a:moveTo>
                    <a:cubicBezTo>
                      <a:pt x="4" y="4"/>
                      <a:pt x="1" y="4"/>
                      <a:pt x="3" y="8"/>
                    </a:cubicBezTo>
                    <a:cubicBezTo>
                      <a:pt x="2" y="3"/>
                      <a:pt x="0" y="7"/>
                      <a:pt x="0" y="7"/>
                    </a:cubicBezTo>
                  </a:path>
                </a:pathLst>
              </a:custGeom>
              <a:noFill/>
              <a:ln w="47625"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71" name="Freeform 420">
                <a:extLst>
                  <a:ext uri="{FF2B5EF4-FFF2-40B4-BE49-F238E27FC236}">
                    <a16:creationId xmlns:a16="http://schemas.microsoft.com/office/drawing/2014/main" id="{2CCC37EB-6A84-0C34-239C-74EE03BCC4BD}"/>
                  </a:ext>
                </a:extLst>
              </p:cNvPr>
              <p:cNvSpPr>
                <a:spLocks/>
              </p:cNvSpPr>
              <p:nvPr/>
            </p:nvSpPr>
            <p:spPr bwMode="auto">
              <a:xfrm>
                <a:off x="10873732" y="3684357"/>
                <a:ext cx="150288" cy="178198"/>
              </a:xfrm>
              <a:custGeom>
                <a:avLst/>
                <a:gdLst>
                  <a:gd name="T0" fmla="*/ 438 w 28"/>
                  <a:gd name="T1" fmla="*/ 0 h 31"/>
                  <a:gd name="T2" fmla="*/ 0 w 28"/>
                  <a:gd name="T3" fmla="*/ 573 h 31"/>
                  <a:gd name="T4" fmla="*/ 0 60000 65536"/>
                  <a:gd name="T5" fmla="*/ 0 60000 65536"/>
                </a:gdLst>
                <a:ahLst/>
                <a:cxnLst>
                  <a:cxn ang="T4">
                    <a:pos x="T0" y="T1"/>
                  </a:cxn>
                  <a:cxn ang="T5">
                    <a:pos x="T2" y="T3"/>
                  </a:cxn>
                </a:cxnLst>
                <a:rect l="0" t="0" r="r" b="b"/>
                <a:pathLst>
                  <a:path w="28" h="31">
                    <a:moveTo>
                      <a:pt x="28" y="0"/>
                    </a:moveTo>
                    <a:cubicBezTo>
                      <a:pt x="21" y="12"/>
                      <a:pt x="18" y="31"/>
                      <a:pt x="0" y="3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72" name="Freeform 421">
                <a:extLst>
                  <a:ext uri="{FF2B5EF4-FFF2-40B4-BE49-F238E27FC236}">
                    <a16:creationId xmlns:a16="http://schemas.microsoft.com/office/drawing/2014/main" id="{B8BB6E73-0485-22F9-F44E-2331794768A4}"/>
                  </a:ext>
                </a:extLst>
              </p:cNvPr>
              <p:cNvSpPr>
                <a:spLocks/>
              </p:cNvSpPr>
              <p:nvPr/>
            </p:nvSpPr>
            <p:spPr bwMode="auto">
              <a:xfrm>
                <a:off x="10562422" y="3999961"/>
                <a:ext cx="199668" cy="158876"/>
              </a:xfrm>
              <a:custGeom>
                <a:avLst/>
                <a:gdLst>
                  <a:gd name="T0" fmla="*/ 0 w 37"/>
                  <a:gd name="T1" fmla="*/ 497 h 28"/>
                  <a:gd name="T2" fmla="*/ 317 w 37"/>
                  <a:gd name="T3" fmla="*/ 481 h 28"/>
                  <a:gd name="T4" fmla="*/ 588 w 37"/>
                  <a:gd name="T5" fmla="*/ 0 h 28"/>
                  <a:gd name="T6" fmla="*/ 0 60000 65536"/>
                  <a:gd name="T7" fmla="*/ 0 60000 65536"/>
                  <a:gd name="T8" fmla="*/ 0 60000 65536"/>
                </a:gdLst>
                <a:ahLst/>
                <a:cxnLst>
                  <a:cxn ang="T6">
                    <a:pos x="T0" y="T1"/>
                  </a:cxn>
                  <a:cxn ang="T7">
                    <a:pos x="T2" y="T3"/>
                  </a:cxn>
                  <a:cxn ang="T8">
                    <a:pos x="T4" y="T5"/>
                  </a:cxn>
                </a:cxnLst>
                <a:rect l="0" t="0" r="r" b="b"/>
                <a:pathLst>
                  <a:path w="37" h="28">
                    <a:moveTo>
                      <a:pt x="0" y="27"/>
                    </a:moveTo>
                    <a:cubicBezTo>
                      <a:pt x="6" y="27"/>
                      <a:pt x="14" y="28"/>
                      <a:pt x="20" y="26"/>
                    </a:cubicBezTo>
                    <a:cubicBezTo>
                      <a:pt x="33" y="22"/>
                      <a:pt x="33" y="11"/>
                      <a:pt x="37"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73" name="Freeform 422">
                <a:extLst>
                  <a:ext uri="{FF2B5EF4-FFF2-40B4-BE49-F238E27FC236}">
                    <a16:creationId xmlns:a16="http://schemas.microsoft.com/office/drawing/2014/main" id="{0800E1BA-0BB6-92B2-344B-31BE1D95122B}"/>
                  </a:ext>
                </a:extLst>
              </p:cNvPr>
              <p:cNvSpPr>
                <a:spLocks/>
              </p:cNvSpPr>
              <p:nvPr/>
            </p:nvSpPr>
            <p:spPr bwMode="auto">
              <a:xfrm>
                <a:off x="10923113" y="3317226"/>
                <a:ext cx="107348" cy="115936"/>
              </a:xfrm>
              <a:custGeom>
                <a:avLst/>
                <a:gdLst>
                  <a:gd name="T0" fmla="*/ 0 w 20"/>
                  <a:gd name="T1" fmla="*/ 356 h 20"/>
                  <a:gd name="T2" fmla="*/ 313 w 20"/>
                  <a:gd name="T3" fmla="*/ 0 h 20"/>
                  <a:gd name="T4" fmla="*/ 0 60000 65536"/>
                  <a:gd name="T5" fmla="*/ 0 60000 65536"/>
                </a:gdLst>
                <a:ahLst/>
                <a:cxnLst>
                  <a:cxn ang="T4">
                    <a:pos x="T0" y="T1"/>
                  </a:cxn>
                  <a:cxn ang="T5">
                    <a:pos x="T2" y="T3"/>
                  </a:cxn>
                </a:cxnLst>
                <a:rect l="0" t="0" r="r" b="b"/>
                <a:pathLst>
                  <a:path w="20" h="20">
                    <a:moveTo>
                      <a:pt x="0" y="18"/>
                    </a:moveTo>
                    <a:cubicBezTo>
                      <a:pt x="10" y="20"/>
                      <a:pt x="19" y="10"/>
                      <a:pt x="20"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74" name="Freeform 440">
                <a:extLst>
                  <a:ext uri="{FF2B5EF4-FFF2-40B4-BE49-F238E27FC236}">
                    <a16:creationId xmlns:a16="http://schemas.microsoft.com/office/drawing/2014/main" id="{4D959186-177C-AAF9-A3BB-1F245E71FB20}"/>
                  </a:ext>
                </a:extLst>
              </p:cNvPr>
              <p:cNvSpPr>
                <a:spLocks/>
              </p:cNvSpPr>
              <p:nvPr/>
            </p:nvSpPr>
            <p:spPr bwMode="auto">
              <a:xfrm>
                <a:off x="10455073" y="3609213"/>
                <a:ext cx="17176" cy="6441"/>
              </a:xfrm>
              <a:custGeom>
                <a:avLst/>
                <a:gdLst>
                  <a:gd name="T0" fmla="*/ 0 w 3"/>
                  <a:gd name="T1" fmla="*/ 0 h 1"/>
                  <a:gd name="T2" fmla="*/ 56 w 3"/>
                  <a:gd name="T3" fmla="*/ 27 h 1"/>
                  <a:gd name="T4" fmla="*/ 0 60000 65536"/>
                  <a:gd name="T5" fmla="*/ 0 60000 65536"/>
                </a:gdLst>
                <a:ahLst/>
                <a:cxnLst>
                  <a:cxn ang="T4">
                    <a:pos x="T0" y="T1"/>
                  </a:cxn>
                  <a:cxn ang="T5">
                    <a:pos x="T2" y="T3"/>
                  </a:cxn>
                </a:cxnLst>
                <a:rect l="0" t="0" r="r" b="b"/>
                <a:pathLst>
                  <a:path w="3" h="1">
                    <a:moveTo>
                      <a:pt x="0" y="0"/>
                    </a:moveTo>
                    <a:cubicBezTo>
                      <a:pt x="1" y="0"/>
                      <a:pt x="2" y="1"/>
                      <a:pt x="3" y="1"/>
                    </a:cubicBezTo>
                  </a:path>
                </a:pathLst>
              </a:custGeom>
              <a:noFill/>
              <a:ln w="11906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75" name="Freeform 441">
                <a:extLst>
                  <a:ext uri="{FF2B5EF4-FFF2-40B4-BE49-F238E27FC236}">
                    <a16:creationId xmlns:a16="http://schemas.microsoft.com/office/drawing/2014/main" id="{E91F65B1-C900-1812-E861-802E8D7776BA}"/>
                  </a:ext>
                </a:extLst>
              </p:cNvPr>
              <p:cNvSpPr>
                <a:spLocks/>
              </p:cNvSpPr>
              <p:nvPr/>
            </p:nvSpPr>
            <p:spPr bwMode="auto">
              <a:xfrm>
                <a:off x="10429310" y="3570568"/>
                <a:ext cx="21470" cy="27911"/>
              </a:xfrm>
              <a:custGeom>
                <a:avLst/>
                <a:gdLst>
                  <a:gd name="T0" fmla="*/ 20 w 4"/>
                  <a:gd name="T1" fmla="*/ 68 h 5"/>
                  <a:gd name="T2" fmla="*/ 0 w 4"/>
                  <a:gd name="T3" fmla="*/ 21 h 5"/>
                  <a:gd name="T4" fmla="*/ 63 w 4"/>
                  <a:gd name="T5" fmla="*/ 21 h 5"/>
                  <a:gd name="T6" fmla="*/ 0 w 4"/>
                  <a:gd name="T7" fmla="*/ 68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1" y="4"/>
                    </a:moveTo>
                    <a:cubicBezTo>
                      <a:pt x="1" y="3"/>
                      <a:pt x="1" y="2"/>
                      <a:pt x="0" y="1"/>
                    </a:cubicBezTo>
                    <a:cubicBezTo>
                      <a:pt x="2" y="0"/>
                      <a:pt x="3" y="0"/>
                      <a:pt x="4" y="1"/>
                    </a:cubicBezTo>
                    <a:cubicBezTo>
                      <a:pt x="4" y="5"/>
                      <a:pt x="2" y="2"/>
                      <a:pt x="0" y="4"/>
                    </a:cubicBezTo>
                  </a:path>
                </a:pathLst>
              </a:custGeom>
              <a:noFill/>
              <a:ln w="6350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76" name="Freeform 442">
                <a:extLst>
                  <a:ext uri="{FF2B5EF4-FFF2-40B4-BE49-F238E27FC236}">
                    <a16:creationId xmlns:a16="http://schemas.microsoft.com/office/drawing/2014/main" id="{F85291AB-A682-DA8A-08AD-B5270DA1E66C}"/>
                  </a:ext>
                </a:extLst>
              </p:cNvPr>
              <p:cNvSpPr>
                <a:spLocks/>
              </p:cNvSpPr>
              <p:nvPr/>
            </p:nvSpPr>
            <p:spPr bwMode="auto">
              <a:xfrm>
                <a:off x="10440045" y="3615654"/>
                <a:ext cx="10735" cy="27911"/>
              </a:xfrm>
              <a:custGeom>
                <a:avLst/>
                <a:gdLst>
                  <a:gd name="T0" fmla="*/ 0 w 2"/>
                  <a:gd name="T1" fmla="*/ 0 h 5"/>
                  <a:gd name="T2" fmla="*/ 33 w 2"/>
                  <a:gd name="T3" fmla="*/ 21 h 5"/>
                  <a:gd name="T4" fmla="*/ 0 60000 65536"/>
                  <a:gd name="T5" fmla="*/ 0 60000 65536"/>
                </a:gdLst>
                <a:ahLst/>
                <a:cxnLst>
                  <a:cxn ang="T4">
                    <a:pos x="T0" y="T1"/>
                  </a:cxn>
                  <a:cxn ang="T5">
                    <a:pos x="T2" y="T3"/>
                  </a:cxn>
                </a:cxnLst>
                <a:rect l="0" t="0" r="r" b="b"/>
                <a:pathLst>
                  <a:path w="2" h="5">
                    <a:moveTo>
                      <a:pt x="0" y="0"/>
                    </a:moveTo>
                    <a:cubicBezTo>
                      <a:pt x="0" y="3"/>
                      <a:pt x="0" y="5"/>
                      <a:pt x="2" y="1"/>
                    </a:cubicBezTo>
                  </a:path>
                </a:pathLst>
              </a:custGeom>
              <a:noFill/>
              <a:ln w="47625"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377" name="Freeform 443">
                <a:extLst>
                  <a:ext uri="{FF2B5EF4-FFF2-40B4-BE49-F238E27FC236}">
                    <a16:creationId xmlns:a16="http://schemas.microsoft.com/office/drawing/2014/main" id="{64FBAA37-66BB-1062-C045-0E0AAD18396A}"/>
                  </a:ext>
                </a:extLst>
              </p:cNvPr>
              <p:cNvSpPr>
                <a:spLocks/>
              </p:cNvSpPr>
              <p:nvPr/>
            </p:nvSpPr>
            <p:spPr bwMode="auto">
              <a:xfrm>
                <a:off x="10418575" y="3632830"/>
                <a:ext cx="150288" cy="126671"/>
              </a:xfrm>
              <a:custGeom>
                <a:avLst/>
                <a:gdLst>
                  <a:gd name="T0" fmla="*/ 0 w 28"/>
                  <a:gd name="T1" fmla="*/ 193 h 22"/>
                  <a:gd name="T2" fmla="*/ 438 w 28"/>
                  <a:gd name="T3" fmla="*/ 0 h 22"/>
                  <a:gd name="T4" fmla="*/ 0 60000 65536"/>
                  <a:gd name="T5" fmla="*/ 0 60000 65536"/>
                </a:gdLst>
                <a:ahLst/>
                <a:cxnLst>
                  <a:cxn ang="T4">
                    <a:pos x="T0" y="T1"/>
                  </a:cxn>
                  <a:cxn ang="T5">
                    <a:pos x="T2" y="T3"/>
                  </a:cxn>
                </a:cxnLst>
                <a:rect l="0" t="0" r="r" b="b"/>
                <a:pathLst>
                  <a:path w="28" h="22">
                    <a:moveTo>
                      <a:pt x="0" y="10"/>
                    </a:moveTo>
                    <a:cubicBezTo>
                      <a:pt x="12" y="22"/>
                      <a:pt x="24" y="12"/>
                      <a:pt x="28"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grpSp>
            <p:nvGrpSpPr>
              <p:cNvPr id="378" name="Group 462">
                <a:extLst>
                  <a:ext uri="{FF2B5EF4-FFF2-40B4-BE49-F238E27FC236}">
                    <a16:creationId xmlns:a16="http://schemas.microsoft.com/office/drawing/2014/main" id="{12B0FC92-2D8F-930B-D10D-7B38F97E76A5}"/>
                  </a:ext>
                </a:extLst>
              </p:cNvPr>
              <p:cNvGrpSpPr>
                <a:grpSpLocks/>
              </p:cNvGrpSpPr>
              <p:nvPr/>
            </p:nvGrpSpPr>
            <p:grpSpPr bwMode="auto">
              <a:xfrm>
                <a:off x="3876763" y="3003769"/>
                <a:ext cx="392896" cy="126670"/>
                <a:chOff x="384" y="2233"/>
                <a:chExt cx="183" cy="59"/>
              </a:xfrm>
            </p:grpSpPr>
            <p:sp>
              <p:nvSpPr>
                <p:cNvPr id="873" name="Freeform 463">
                  <a:extLst>
                    <a:ext uri="{FF2B5EF4-FFF2-40B4-BE49-F238E27FC236}">
                      <a16:creationId xmlns:a16="http://schemas.microsoft.com/office/drawing/2014/main" id="{9BC601E0-694A-B0CB-52EF-D385621498ED}"/>
                    </a:ext>
                  </a:extLst>
                </p:cNvPr>
                <p:cNvSpPr>
                  <a:spLocks/>
                </p:cNvSpPr>
                <p:nvPr/>
              </p:nvSpPr>
              <p:spPr bwMode="auto">
                <a:xfrm>
                  <a:off x="384" y="2233"/>
                  <a:ext cx="183" cy="59"/>
                </a:xfrm>
                <a:custGeom>
                  <a:avLst/>
                  <a:gdLst>
                    <a:gd name="T0" fmla="*/ 1151 w 73"/>
                    <a:gd name="T1" fmla="*/ 215 h 22"/>
                    <a:gd name="T2" fmla="*/ 1038 w 73"/>
                    <a:gd name="T3" fmla="*/ 424 h 22"/>
                    <a:gd name="T4" fmla="*/ 113 w 73"/>
                    <a:gd name="T5" fmla="*/ 424 h 22"/>
                    <a:gd name="T6" fmla="*/ 0 w 73"/>
                    <a:gd name="T7" fmla="*/ 215 h 22"/>
                    <a:gd name="T8" fmla="*/ 0 w 73"/>
                    <a:gd name="T9" fmla="*/ 215 h 22"/>
                    <a:gd name="T10" fmla="*/ 113 w 73"/>
                    <a:gd name="T11" fmla="*/ 0 h 22"/>
                    <a:gd name="T12" fmla="*/ 1038 w 73"/>
                    <a:gd name="T13" fmla="*/ 0 h 22"/>
                    <a:gd name="T14" fmla="*/ 1151 w 73"/>
                    <a:gd name="T15" fmla="*/ 215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22">
                      <a:moveTo>
                        <a:pt x="73" y="11"/>
                      </a:moveTo>
                      <a:cubicBezTo>
                        <a:pt x="73" y="17"/>
                        <a:pt x="72" y="22"/>
                        <a:pt x="66" y="22"/>
                      </a:cubicBezTo>
                      <a:cubicBezTo>
                        <a:pt x="7" y="22"/>
                        <a:pt x="7" y="22"/>
                        <a:pt x="7" y="22"/>
                      </a:cubicBezTo>
                      <a:cubicBezTo>
                        <a:pt x="1" y="22"/>
                        <a:pt x="0" y="17"/>
                        <a:pt x="0" y="11"/>
                      </a:cubicBezTo>
                      <a:cubicBezTo>
                        <a:pt x="0" y="11"/>
                        <a:pt x="0" y="11"/>
                        <a:pt x="0" y="11"/>
                      </a:cubicBezTo>
                      <a:cubicBezTo>
                        <a:pt x="0" y="5"/>
                        <a:pt x="1" y="0"/>
                        <a:pt x="7" y="0"/>
                      </a:cubicBezTo>
                      <a:cubicBezTo>
                        <a:pt x="66" y="0"/>
                        <a:pt x="66" y="0"/>
                        <a:pt x="66" y="0"/>
                      </a:cubicBezTo>
                      <a:cubicBezTo>
                        <a:pt x="72" y="0"/>
                        <a:pt x="73" y="5"/>
                        <a:pt x="73" y="11"/>
                      </a:cubicBezTo>
                      <a:close/>
                    </a:path>
                  </a:pathLst>
                </a:custGeom>
                <a:solidFill>
                  <a:srgbClr val="FEEA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74" name="Oval 464">
                  <a:extLst>
                    <a:ext uri="{FF2B5EF4-FFF2-40B4-BE49-F238E27FC236}">
                      <a16:creationId xmlns:a16="http://schemas.microsoft.com/office/drawing/2014/main" id="{6E681AC4-1D65-8DFE-F6DF-C9695F8E8EC9}"/>
                    </a:ext>
                  </a:extLst>
                </p:cNvPr>
                <p:cNvSpPr>
                  <a:spLocks noChangeArrowheads="1"/>
                </p:cNvSpPr>
                <p:nvPr/>
              </p:nvSpPr>
              <p:spPr bwMode="auto">
                <a:xfrm>
                  <a:off x="442" y="2249"/>
                  <a:ext cx="50" cy="27"/>
                </a:xfrm>
                <a:prstGeom prst="ellipse">
                  <a:avLst/>
                </a:prstGeom>
                <a:solidFill>
                  <a:srgbClr val="FCBEA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en-US" altLang="en-US" sz="1800">
                    <a:solidFill>
                      <a:srgbClr val="0070C0"/>
                    </a:solidFill>
                    <a:latin typeface="+mj-lt"/>
                    <a:cs typeface="Arial" panose="020B0604020202020204" pitchFamily="34" charset="0"/>
                  </a:endParaRPr>
                </a:p>
              </p:txBody>
            </p:sp>
            <p:sp>
              <p:nvSpPr>
                <p:cNvPr id="875" name="Freeform 465">
                  <a:extLst>
                    <a:ext uri="{FF2B5EF4-FFF2-40B4-BE49-F238E27FC236}">
                      <a16:creationId xmlns:a16="http://schemas.microsoft.com/office/drawing/2014/main" id="{9E096069-E8BF-9185-3642-814394678629}"/>
                    </a:ext>
                  </a:extLst>
                </p:cNvPr>
                <p:cNvSpPr>
                  <a:spLocks/>
                </p:cNvSpPr>
                <p:nvPr/>
              </p:nvSpPr>
              <p:spPr bwMode="auto">
                <a:xfrm>
                  <a:off x="447" y="2252"/>
                  <a:ext cx="32" cy="21"/>
                </a:xfrm>
                <a:custGeom>
                  <a:avLst/>
                  <a:gdLst>
                    <a:gd name="T0" fmla="*/ 30 w 13"/>
                    <a:gd name="T1" fmla="*/ 89 h 8"/>
                    <a:gd name="T2" fmla="*/ 153 w 13"/>
                    <a:gd name="T3" fmla="*/ 0 h 8"/>
                    <a:gd name="T4" fmla="*/ 194 w 13"/>
                    <a:gd name="T5" fmla="*/ 21 h 8"/>
                    <a:gd name="T6" fmla="*/ 121 w 13"/>
                    <a:gd name="T7" fmla="*/ 0 h 8"/>
                    <a:gd name="T8" fmla="*/ 0 w 13"/>
                    <a:gd name="T9" fmla="*/ 76 h 8"/>
                    <a:gd name="T10" fmla="*/ 74 w 13"/>
                    <a:gd name="T11" fmla="*/ 144 h 8"/>
                    <a:gd name="T12" fmla="*/ 30 w 13"/>
                    <a:gd name="T13" fmla="*/ 89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2" y="5"/>
                      </a:moveTo>
                      <a:cubicBezTo>
                        <a:pt x="2" y="2"/>
                        <a:pt x="6" y="0"/>
                        <a:pt x="10" y="0"/>
                      </a:cubicBezTo>
                      <a:cubicBezTo>
                        <a:pt x="12" y="0"/>
                        <a:pt x="13" y="1"/>
                        <a:pt x="13" y="1"/>
                      </a:cubicBezTo>
                      <a:cubicBezTo>
                        <a:pt x="12" y="0"/>
                        <a:pt x="10" y="0"/>
                        <a:pt x="8" y="0"/>
                      </a:cubicBezTo>
                      <a:cubicBezTo>
                        <a:pt x="3" y="0"/>
                        <a:pt x="0" y="2"/>
                        <a:pt x="0" y="4"/>
                      </a:cubicBezTo>
                      <a:cubicBezTo>
                        <a:pt x="0" y="6"/>
                        <a:pt x="2" y="8"/>
                        <a:pt x="5" y="8"/>
                      </a:cubicBezTo>
                      <a:cubicBezTo>
                        <a:pt x="3" y="7"/>
                        <a:pt x="2" y="6"/>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76" name="Freeform 466">
                  <a:extLst>
                    <a:ext uri="{FF2B5EF4-FFF2-40B4-BE49-F238E27FC236}">
                      <a16:creationId xmlns:a16="http://schemas.microsoft.com/office/drawing/2014/main" id="{6BCB972A-1786-3CDF-4B5A-63BEEFE65F79}"/>
                    </a:ext>
                  </a:extLst>
                </p:cNvPr>
                <p:cNvSpPr>
                  <a:spLocks/>
                </p:cNvSpPr>
                <p:nvPr/>
              </p:nvSpPr>
              <p:spPr bwMode="auto">
                <a:xfrm>
                  <a:off x="392" y="2239"/>
                  <a:ext cx="65" cy="40"/>
                </a:xfrm>
                <a:custGeom>
                  <a:avLst/>
                  <a:gdLst>
                    <a:gd name="T0" fmla="*/ 20 w 26"/>
                    <a:gd name="T1" fmla="*/ 285 h 15"/>
                    <a:gd name="T2" fmla="*/ 50 w 26"/>
                    <a:gd name="T3" fmla="*/ 35 h 15"/>
                    <a:gd name="T4" fmla="*/ 408 w 26"/>
                    <a:gd name="T5" fmla="*/ 35 h 15"/>
                    <a:gd name="T6" fmla="*/ 33 w 26"/>
                    <a:gd name="T7" fmla="*/ 22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15">
                      <a:moveTo>
                        <a:pt x="1" y="15"/>
                      </a:moveTo>
                      <a:cubicBezTo>
                        <a:pt x="1" y="11"/>
                        <a:pt x="0" y="5"/>
                        <a:pt x="3" y="2"/>
                      </a:cubicBezTo>
                      <a:cubicBezTo>
                        <a:pt x="7" y="0"/>
                        <a:pt x="23" y="1"/>
                        <a:pt x="26" y="2"/>
                      </a:cubicBezTo>
                      <a:cubicBezTo>
                        <a:pt x="19" y="0"/>
                        <a:pt x="3" y="4"/>
                        <a:pt x="2" y="12"/>
                      </a:cubicBezTo>
                    </a:path>
                  </a:pathLst>
                </a:custGeom>
                <a:solidFill>
                  <a:srgbClr val="FFF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77" name="Freeform 467">
                  <a:extLst>
                    <a:ext uri="{FF2B5EF4-FFF2-40B4-BE49-F238E27FC236}">
                      <a16:creationId xmlns:a16="http://schemas.microsoft.com/office/drawing/2014/main" id="{2A46E9BE-5CDE-104F-7D19-8657A6BD99C2}"/>
                    </a:ext>
                  </a:extLst>
                </p:cNvPr>
                <p:cNvSpPr>
                  <a:spLocks/>
                </p:cNvSpPr>
                <p:nvPr/>
              </p:nvSpPr>
              <p:spPr bwMode="auto">
                <a:xfrm>
                  <a:off x="477" y="2247"/>
                  <a:ext cx="83" cy="42"/>
                </a:xfrm>
                <a:custGeom>
                  <a:avLst/>
                  <a:gdLst>
                    <a:gd name="T0" fmla="*/ 63 w 33"/>
                    <a:gd name="T1" fmla="*/ 255 h 16"/>
                    <a:gd name="T2" fmla="*/ 410 w 33"/>
                    <a:gd name="T3" fmla="*/ 255 h 16"/>
                    <a:gd name="T4" fmla="*/ 526 w 33"/>
                    <a:gd name="T5" fmla="*/ 144 h 16"/>
                    <a:gd name="T6" fmla="*/ 475 w 33"/>
                    <a:gd name="T7" fmla="*/ 0 h 16"/>
                    <a:gd name="T8" fmla="*/ 304 w 33"/>
                    <a:gd name="T9" fmla="*/ 221 h 16"/>
                    <a:gd name="T10" fmla="*/ 146 w 33"/>
                    <a:gd name="T11" fmla="*/ 234 h 16"/>
                    <a:gd name="T12" fmla="*/ 0 w 33"/>
                    <a:gd name="T13" fmla="*/ 255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6">
                      <a:moveTo>
                        <a:pt x="4" y="14"/>
                      </a:moveTo>
                      <a:cubicBezTo>
                        <a:pt x="10" y="16"/>
                        <a:pt x="20" y="15"/>
                        <a:pt x="26" y="14"/>
                      </a:cubicBezTo>
                      <a:cubicBezTo>
                        <a:pt x="30" y="14"/>
                        <a:pt x="32" y="13"/>
                        <a:pt x="33" y="8"/>
                      </a:cubicBezTo>
                      <a:cubicBezTo>
                        <a:pt x="33" y="6"/>
                        <a:pt x="32" y="1"/>
                        <a:pt x="30" y="0"/>
                      </a:cubicBezTo>
                      <a:cubicBezTo>
                        <a:pt x="32" y="7"/>
                        <a:pt x="25" y="11"/>
                        <a:pt x="19" y="12"/>
                      </a:cubicBezTo>
                      <a:cubicBezTo>
                        <a:pt x="16" y="13"/>
                        <a:pt x="12" y="12"/>
                        <a:pt x="9" y="13"/>
                      </a:cubicBezTo>
                      <a:cubicBezTo>
                        <a:pt x="6" y="13"/>
                        <a:pt x="3" y="14"/>
                        <a:pt x="0" y="14"/>
                      </a:cubicBezTo>
                    </a:path>
                  </a:pathLst>
                </a:custGeom>
                <a:solidFill>
                  <a:srgbClr val="EAD0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78" name="Freeform 468">
                  <a:extLst>
                    <a:ext uri="{FF2B5EF4-FFF2-40B4-BE49-F238E27FC236}">
                      <a16:creationId xmlns:a16="http://schemas.microsoft.com/office/drawing/2014/main" id="{488B991A-5365-59D8-2049-559E391EF0B7}"/>
                    </a:ext>
                  </a:extLst>
                </p:cNvPr>
                <p:cNvSpPr>
                  <a:spLocks/>
                </p:cNvSpPr>
                <p:nvPr/>
              </p:nvSpPr>
              <p:spPr bwMode="auto">
                <a:xfrm>
                  <a:off x="384" y="2233"/>
                  <a:ext cx="183" cy="59"/>
                </a:xfrm>
                <a:custGeom>
                  <a:avLst/>
                  <a:gdLst>
                    <a:gd name="T0" fmla="*/ 1151 w 73"/>
                    <a:gd name="T1" fmla="*/ 215 h 22"/>
                    <a:gd name="T2" fmla="*/ 1038 w 73"/>
                    <a:gd name="T3" fmla="*/ 424 h 22"/>
                    <a:gd name="T4" fmla="*/ 113 w 73"/>
                    <a:gd name="T5" fmla="*/ 424 h 22"/>
                    <a:gd name="T6" fmla="*/ 0 w 73"/>
                    <a:gd name="T7" fmla="*/ 215 h 22"/>
                    <a:gd name="T8" fmla="*/ 0 w 73"/>
                    <a:gd name="T9" fmla="*/ 215 h 22"/>
                    <a:gd name="T10" fmla="*/ 113 w 73"/>
                    <a:gd name="T11" fmla="*/ 0 h 22"/>
                    <a:gd name="T12" fmla="*/ 1038 w 73"/>
                    <a:gd name="T13" fmla="*/ 0 h 22"/>
                    <a:gd name="T14" fmla="*/ 1151 w 73"/>
                    <a:gd name="T15" fmla="*/ 215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22">
                      <a:moveTo>
                        <a:pt x="73" y="11"/>
                      </a:moveTo>
                      <a:cubicBezTo>
                        <a:pt x="73" y="17"/>
                        <a:pt x="72" y="22"/>
                        <a:pt x="66" y="22"/>
                      </a:cubicBezTo>
                      <a:cubicBezTo>
                        <a:pt x="7" y="22"/>
                        <a:pt x="7" y="22"/>
                        <a:pt x="7" y="22"/>
                      </a:cubicBezTo>
                      <a:cubicBezTo>
                        <a:pt x="1" y="22"/>
                        <a:pt x="0" y="17"/>
                        <a:pt x="0" y="11"/>
                      </a:cubicBezTo>
                      <a:cubicBezTo>
                        <a:pt x="0" y="11"/>
                        <a:pt x="0" y="11"/>
                        <a:pt x="0" y="11"/>
                      </a:cubicBezTo>
                      <a:cubicBezTo>
                        <a:pt x="0" y="5"/>
                        <a:pt x="1" y="0"/>
                        <a:pt x="7" y="0"/>
                      </a:cubicBezTo>
                      <a:cubicBezTo>
                        <a:pt x="66" y="0"/>
                        <a:pt x="66" y="0"/>
                        <a:pt x="66" y="0"/>
                      </a:cubicBezTo>
                      <a:cubicBezTo>
                        <a:pt x="72" y="0"/>
                        <a:pt x="73" y="5"/>
                        <a:pt x="73" y="11"/>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grpSp>
          <p:grpSp>
            <p:nvGrpSpPr>
              <p:cNvPr id="381" name="Group 645">
                <a:extLst>
                  <a:ext uri="{FF2B5EF4-FFF2-40B4-BE49-F238E27FC236}">
                    <a16:creationId xmlns:a16="http://schemas.microsoft.com/office/drawing/2014/main" id="{991A7EA9-0229-4E80-AC8A-5A825C9D467E}"/>
                  </a:ext>
                </a:extLst>
              </p:cNvPr>
              <p:cNvGrpSpPr>
                <a:grpSpLocks/>
              </p:cNvGrpSpPr>
              <p:nvPr/>
            </p:nvGrpSpPr>
            <p:grpSpPr bwMode="auto">
              <a:xfrm>
                <a:off x="7511580" y="2228712"/>
                <a:ext cx="463745" cy="536742"/>
                <a:chOff x="2770" y="2031"/>
                <a:chExt cx="216" cy="250"/>
              </a:xfrm>
            </p:grpSpPr>
            <p:sp>
              <p:nvSpPr>
                <p:cNvPr id="836" name="Freeform 633">
                  <a:extLst>
                    <a:ext uri="{FF2B5EF4-FFF2-40B4-BE49-F238E27FC236}">
                      <a16:creationId xmlns:a16="http://schemas.microsoft.com/office/drawing/2014/main" id="{25535373-2529-CFC1-AB45-A5E78614B00D}"/>
                    </a:ext>
                  </a:extLst>
                </p:cNvPr>
                <p:cNvSpPr>
                  <a:spLocks/>
                </p:cNvSpPr>
                <p:nvPr/>
              </p:nvSpPr>
              <p:spPr bwMode="auto">
                <a:xfrm>
                  <a:off x="2770" y="2031"/>
                  <a:ext cx="216" cy="250"/>
                </a:xfrm>
                <a:custGeom>
                  <a:avLst/>
                  <a:gdLst>
                    <a:gd name="T0" fmla="*/ 239 w 86"/>
                    <a:gd name="T1" fmla="*/ 261 h 94"/>
                    <a:gd name="T2" fmla="*/ 146 w 86"/>
                    <a:gd name="T3" fmla="*/ 963 h 94"/>
                    <a:gd name="T4" fmla="*/ 535 w 86"/>
                    <a:gd name="T5" fmla="*/ 1577 h 94"/>
                    <a:gd name="T6" fmla="*/ 1060 w 86"/>
                    <a:gd name="T7" fmla="*/ 1543 h 94"/>
                    <a:gd name="T8" fmla="*/ 1281 w 86"/>
                    <a:gd name="T9" fmla="*/ 1074 h 94"/>
                    <a:gd name="T10" fmla="*/ 776 w 86"/>
                    <a:gd name="T11" fmla="*/ 205 h 94"/>
                    <a:gd name="T12" fmla="*/ 239 w 86"/>
                    <a:gd name="T13" fmla="*/ 261 h 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94">
                      <a:moveTo>
                        <a:pt x="15" y="14"/>
                      </a:moveTo>
                      <a:cubicBezTo>
                        <a:pt x="5" y="23"/>
                        <a:pt x="0" y="36"/>
                        <a:pt x="9" y="51"/>
                      </a:cubicBezTo>
                      <a:cubicBezTo>
                        <a:pt x="18" y="66"/>
                        <a:pt x="29" y="79"/>
                        <a:pt x="34" y="84"/>
                      </a:cubicBezTo>
                      <a:cubicBezTo>
                        <a:pt x="43" y="94"/>
                        <a:pt x="58" y="89"/>
                        <a:pt x="67" y="82"/>
                      </a:cubicBezTo>
                      <a:cubicBezTo>
                        <a:pt x="76" y="75"/>
                        <a:pt x="86" y="66"/>
                        <a:pt x="81" y="57"/>
                      </a:cubicBezTo>
                      <a:cubicBezTo>
                        <a:pt x="76" y="48"/>
                        <a:pt x="54" y="18"/>
                        <a:pt x="49" y="11"/>
                      </a:cubicBezTo>
                      <a:cubicBezTo>
                        <a:pt x="41" y="0"/>
                        <a:pt x="26" y="6"/>
                        <a:pt x="15" y="14"/>
                      </a:cubicBezTo>
                      <a:close/>
                    </a:path>
                  </a:pathLst>
                </a:custGeom>
                <a:solidFill>
                  <a:srgbClr val="FEE3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37" name="Freeform 634">
                  <a:extLst>
                    <a:ext uri="{FF2B5EF4-FFF2-40B4-BE49-F238E27FC236}">
                      <a16:creationId xmlns:a16="http://schemas.microsoft.com/office/drawing/2014/main" id="{6E26C7BA-3BE0-799E-4EEA-1B300478AC9C}"/>
                    </a:ext>
                  </a:extLst>
                </p:cNvPr>
                <p:cNvSpPr>
                  <a:spLocks/>
                </p:cNvSpPr>
                <p:nvPr/>
              </p:nvSpPr>
              <p:spPr bwMode="auto">
                <a:xfrm>
                  <a:off x="2823" y="2049"/>
                  <a:ext cx="145" cy="208"/>
                </a:xfrm>
                <a:custGeom>
                  <a:avLst/>
                  <a:gdLst>
                    <a:gd name="T0" fmla="*/ 550 w 58"/>
                    <a:gd name="T1" fmla="*/ 1459 h 78"/>
                    <a:gd name="T2" fmla="*/ 863 w 58"/>
                    <a:gd name="T3" fmla="*/ 1117 h 78"/>
                    <a:gd name="T4" fmla="*/ 770 w 58"/>
                    <a:gd name="T5" fmla="*/ 760 h 78"/>
                    <a:gd name="T6" fmla="*/ 438 w 58"/>
                    <a:gd name="T7" fmla="*/ 171 h 78"/>
                    <a:gd name="T8" fmla="*/ 270 w 58"/>
                    <a:gd name="T9" fmla="*/ 21 h 78"/>
                    <a:gd name="T10" fmla="*/ 0 w 58"/>
                    <a:gd name="T11" fmla="*/ 136 h 78"/>
                    <a:gd name="T12" fmla="*/ 208 w 58"/>
                    <a:gd name="T13" fmla="*/ 115 h 78"/>
                    <a:gd name="T14" fmla="*/ 313 w 58"/>
                    <a:gd name="T15" fmla="*/ 285 h 78"/>
                    <a:gd name="T16" fmla="*/ 395 w 58"/>
                    <a:gd name="T17" fmla="*/ 589 h 78"/>
                    <a:gd name="T18" fmla="*/ 533 w 58"/>
                    <a:gd name="T19" fmla="*/ 776 h 78"/>
                    <a:gd name="T20" fmla="*/ 688 w 58"/>
                    <a:gd name="T21" fmla="*/ 1251 h 78"/>
                    <a:gd name="T22" fmla="*/ 488 w 58"/>
                    <a:gd name="T23" fmla="*/ 148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78">
                      <a:moveTo>
                        <a:pt x="35" y="77"/>
                      </a:moveTo>
                      <a:cubicBezTo>
                        <a:pt x="44" y="73"/>
                        <a:pt x="51" y="68"/>
                        <a:pt x="55" y="59"/>
                      </a:cubicBezTo>
                      <a:cubicBezTo>
                        <a:pt x="58" y="54"/>
                        <a:pt x="52" y="45"/>
                        <a:pt x="49" y="40"/>
                      </a:cubicBezTo>
                      <a:cubicBezTo>
                        <a:pt x="43" y="32"/>
                        <a:pt x="34" y="17"/>
                        <a:pt x="28" y="9"/>
                      </a:cubicBezTo>
                      <a:cubicBezTo>
                        <a:pt x="25" y="6"/>
                        <a:pt x="22" y="2"/>
                        <a:pt x="17" y="1"/>
                      </a:cubicBezTo>
                      <a:cubicBezTo>
                        <a:pt x="12" y="0"/>
                        <a:pt x="4" y="3"/>
                        <a:pt x="0" y="7"/>
                      </a:cubicBezTo>
                      <a:cubicBezTo>
                        <a:pt x="5" y="6"/>
                        <a:pt x="8" y="4"/>
                        <a:pt x="13" y="6"/>
                      </a:cubicBezTo>
                      <a:cubicBezTo>
                        <a:pt x="16" y="8"/>
                        <a:pt x="18" y="11"/>
                        <a:pt x="20" y="15"/>
                      </a:cubicBezTo>
                      <a:cubicBezTo>
                        <a:pt x="22" y="18"/>
                        <a:pt x="24" y="28"/>
                        <a:pt x="25" y="31"/>
                      </a:cubicBezTo>
                      <a:cubicBezTo>
                        <a:pt x="28" y="35"/>
                        <a:pt x="31" y="38"/>
                        <a:pt x="34" y="41"/>
                      </a:cubicBezTo>
                      <a:cubicBezTo>
                        <a:pt x="42" y="48"/>
                        <a:pt x="44" y="56"/>
                        <a:pt x="44" y="66"/>
                      </a:cubicBezTo>
                      <a:cubicBezTo>
                        <a:pt x="45" y="72"/>
                        <a:pt x="37" y="77"/>
                        <a:pt x="31" y="78"/>
                      </a:cubicBezTo>
                    </a:path>
                  </a:pathLst>
                </a:custGeom>
                <a:solidFill>
                  <a:srgbClr val="FED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38" name="Freeform 635">
                  <a:extLst>
                    <a:ext uri="{FF2B5EF4-FFF2-40B4-BE49-F238E27FC236}">
                      <a16:creationId xmlns:a16="http://schemas.microsoft.com/office/drawing/2014/main" id="{1A11A18C-2B07-D1D1-4836-4EBE929858BD}"/>
                    </a:ext>
                  </a:extLst>
                </p:cNvPr>
                <p:cNvSpPr>
                  <a:spLocks/>
                </p:cNvSpPr>
                <p:nvPr/>
              </p:nvSpPr>
              <p:spPr bwMode="auto">
                <a:xfrm>
                  <a:off x="2933" y="2143"/>
                  <a:ext cx="38" cy="90"/>
                </a:xfrm>
                <a:custGeom>
                  <a:avLst/>
                  <a:gdLst>
                    <a:gd name="T0" fmla="*/ 51 w 15"/>
                    <a:gd name="T1" fmla="*/ 630 h 34"/>
                    <a:gd name="T2" fmla="*/ 193 w 15"/>
                    <a:gd name="T3" fmla="*/ 281 h 34"/>
                    <a:gd name="T4" fmla="*/ 96 w 15"/>
                    <a:gd name="T5" fmla="*/ 132 h 34"/>
                    <a:gd name="T6" fmla="*/ 0 w 15"/>
                    <a:gd name="T7" fmla="*/ 0 h 34"/>
                    <a:gd name="T8" fmla="*/ 96 w 15"/>
                    <a:gd name="T9" fmla="*/ 169 h 34"/>
                    <a:gd name="T10" fmla="*/ 160 w 15"/>
                    <a:gd name="T11" fmla="*/ 336 h 34"/>
                    <a:gd name="T12" fmla="*/ 160 w 15"/>
                    <a:gd name="T13" fmla="*/ 498 h 34"/>
                    <a:gd name="T14" fmla="*/ 63 w 15"/>
                    <a:gd name="T15" fmla="*/ 63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34">
                      <a:moveTo>
                        <a:pt x="3" y="34"/>
                      </a:moveTo>
                      <a:cubicBezTo>
                        <a:pt x="10" y="30"/>
                        <a:pt x="15" y="23"/>
                        <a:pt x="12" y="15"/>
                      </a:cubicBezTo>
                      <a:cubicBezTo>
                        <a:pt x="10" y="12"/>
                        <a:pt x="9" y="10"/>
                        <a:pt x="6" y="7"/>
                      </a:cubicBezTo>
                      <a:cubicBezTo>
                        <a:pt x="4" y="5"/>
                        <a:pt x="2" y="2"/>
                        <a:pt x="0" y="0"/>
                      </a:cubicBezTo>
                      <a:cubicBezTo>
                        <a:pt x="3" y="3"/>
                        <a:pt x="4" y="6"/>
                        <a:pt x="6" y="9"/>
                      </a:cubicBezTo>
                      <a:cubicBezTo>
                        <a:pt x="8" y="12"/>
                        <a:pt x="10" y="14"/>
                        <a:pt x="10" y="18"/>
                      </a:cubicBezTo>
                      <a:cubicBezTo>
                        <a:pt x="11" y="21"/>
                        <a:pt x="11" y="24"/>
                        <a:pt x="10" y="27"/>
                      </a:cubicBezTo>
                      <a:cubicBezTo>
                        <a:pt x="9" y="30"/>
                        <a:pt x="6" y="31"/>
                        <a:pt x="4" y="34"/>
                      </a:cubicBezTo>
                    </a:path>
                  </a:pathLst>
                </a:custGeom>
                <a:solidFill>
                  <a:srgbClr val="FFB0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39" name="Freeform 636">
                  <a:extLst>
                    <a:ext uri="{FF2B5EF4-FFF2-40B4-BE49-F238E27FC236}">
                      <a16:creationId xmlns:a16="http://schemas.microsoft.com/office/drawing/2014/main" id="{557D8C1B-3A80-9BC4-4936-4B2C1068C681}"/>
                    </a:ext>
                  </a:extLst>
                </p:cNvPr>
                <p:cNvSpPr>
                  <a:spLocks/>
                </p:cNvSpPr>
                <p:nvPr/>
              </p:nvSpPr>
              <p:spPr bwMode="auto">
                <a:xfrm>
                  <a:off x="2848" y="2159"/>
                  <a:ext cx="90" cy="90"/>
                </a:xfrm>
                <a:custGeom>
                  <a:avLst/>
                  <a:gdLst>
                    <a:gd name="T0" fmla="*/ 270 w 36"/>
                    <a:gd name="T1" fmla="*/ 34 h 34"/>
                    <a:gd name="T2" fmla="*/ 33 w 36"/>
                    <a:gd name="T3" fmla="*/ 371 h 34"/>
                    <a:gd name="T4" fmla="*/ 375 w 36"/>
                    <a:gd name="T5" fmla="*/ 574 h 34"/>
                    <a:gd name="T6" fmla="*/ 550 w 36"/>
                    <a:gd name="T7" fmla="*/ 225 h 34"/>
                    <a:gd name="T8" fmla="*/ 270 w 36"/>
                    <a:gd name="T9" fmla="*/ 34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4">
                      <a:moveTo>
                        <a:pt x="17" y="2"/>
                      </a:moveTo>
                      <a:cubicBezTo>
                        <a:pt x="7" y="3"/>
                        <a:pt x="0" y="11"/>
                        <a:pt x="2" y="20"/>
                      </a:cubicBezTo>
                      <a:cubicBezTo>
                        <a:pt x="5" y="30"/>
                        <a:pt x="14" y="34"/>
                        <a:pt x="24" y="31"/>
                      </a:cubicBezTo>
                      <a:cubicBezTo>
                        <a:pt x="33" y="28"/>
                        <a:pt x="36" y="21"/>
                        <a:pt x="35" y="12"/>
                      </a:cubicBezTo>
                      <a:cubicBezTo>
                        <a:pt x="33" y="4"/>
                        <a:pt x="26" y="0"/>
                        <a:pt x="17" y="2"/>
                      </a:cubicBezTo>
                      <a:close/>
                    </a:path>
                  </a:pathLst>
                </a:custGeom>
                <a:solidFill>
                  <a:srgbClr val="3B7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40" name="Freeform 637">
                  <a:extLst>
                    <a:ext uri="{FF2B5EF4-FFF2-40B4-BE49-F238E27FC236}">
                      <a16:creationId xmlns:a16="http://schemas.microsoft.com/office/drawing/2014/main" id="{8770DC55-FB93-7003-35DB-C68BF2D2719B}"/>
                    </a:ext>
                  </a:extLst>
                </p:cNvPr>
                <p:cNvSpPr>
                  <a:spLocks/>
                </p:cNvSpPr>
                <p:nvPr/>
              </p:nvSpPr>
              <p:spPr bwMode="auto">
                <a:xfrm>
                  <a:off x="2770" y="2031"/>
                  <a:ext cx="216" cy="250"/>
                </a:xfrm>
                <a:custGeom>
                  <a:avLst/>
                  <a:gdLst>
                    <a:gd name="T0" fmla="*/ 239 w 86"/>
                    <a:gd name="T1" fmla="*/ 261 h 94"/>
                    <a:gd name="T2" fmla="*/ 146 w 86"/>
                    <a:gd name="T3" fmla="*/ 963 h 94"/>
                    <a:gd name="T4" fmla="*/ 535 w 86"/>
                    <a:gd name="T5" fmla="*/ 1577 h 94"/>
                    <a:gd name="T6" fmla="*/ 1060 w 86"/>
                    <a:gd name="T7" fmla="*/ 1543 h 94"/>
                    <a:gd name="T8" fmla="*/ 1281 w 86"/>
                    <a:gd name="T9" fmla="*/ 1074 h 94"/>
                    <a:gd name="T10" fmla="*/ 776 w 86"/>
                    <a:gd name="T11" fmla="*/ 205 h 94"/>
                    <a:gd name="T12" fmla="*/ 239 w 86"/>
                    <a:gd name="T13" fmla="*/ 261 h 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94">
                      <a:moveTo>
                        <a:pt x="15" y="14"/>
                      </a:moveTo>
                      <a:cubicBezTo>
                        <a:pt x="5" y="23"/>
                        <a:pt x="0" y="36"/>
                        <a:pt x="9" y="51"/>
                      </a:cubicBezTo>
                      <a:cubicBezTo>
                        <a:pt x="18" y="66"/>
                        <a:pt x="29" y="79"/>
                        <a:pt x="34" y="84"/>
                      </a:cubicBezTo>
                      <a:cubicBezTo>
                        <a:pt x="43" y="94"/>
                        <a:pt x="58" y="89"/>
                        <a:pt x="67" y="82"/>
                      </a:cubicBezTo>
                      <a:cubicBezTo>
                        <a:pt x="76" y="75"/>
                        <a:pt x="86" y="66"/>
                        <a:pt x="81" y="57"/>
                      </a:cubicBezTo>
                      <a:cubicBezTo>
                        <a:pt x="76" y="48"/>
                        <a:pt x="54" y="18"/>
                        <a:pt x="49" y="11"/>
                      </a:cubicBezTo>
                      <a:cubicBezTo>
                        <a:pt x="41" y="0"/>
                        <a:pt x="26" y="6"/>
                        <a:pt x="15" y="14"/>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841" name="Freeform 638">
                  <a:extLst>
                    <a:ext uri="{FF2B5EF4-FFF2-40B4-BE49-F238E27FC236}">
                      <a16:creationId xmlns:a16="http://schemas.microsoft.com/office/drawing/2014/main" id="{D90024C7-7EDF-65DB-CD8C-4F62E68E08B4}"/>
                    </a:ext>
                  </a:extLst>
                </p:cNvPr>
                <p:cNvSpPr>
                  <a:spLocks/>
                </p:cNvSpPr>
                <p:nvPr/>
              </p:nvSpPr>
              <p:spPr bwMode="auto">
                <a:xfrm>
                  <a:off x="2858" y="2175"/>
                  <a:ext cx="30" cy="56"/>
                </a:xfrm>
                <a:custGeom>
                  <a:avLst/>
                  <a:gdLst>
                    <a:gd name="T0" fmla="*/ 188 w 12"/>
                    <a:gd name="T1" fmla="*/ 0 h 21"/>
                    <a:gd name="T2" fmla="*/ 83 w 12"/>
                    <a:gd name="T3" fmla="*/ 56 h 21"/>
                    <a:gd name="T4" fmla="*/ 20 w 12"/>
                    <a:gd name="T5" fmla="*/ 171 h 21"/>
                    <a:gd name="T6" fmla="*/ 175 w 12"/>
                    <a:gd name="T7" fmla="*/ 397 h 21"/>
                    <a:gd name="T8" fmla="*/ 83 w 12"/>
                    <a:gd name="T9" fmla="*/ 205 h 21"/>
                    <a:gd name="T10" fmla="*/ 95 w 12"/>
                    <a:gd name="T11" fmla="*/ 149 h 21"/>
                    <a:gd name="T12" fmla="*/ 95 w 12"/>
                    <a:gd name="T13" fmla="*/ 93 h 21"/>
                    <a:gd name="T14" fmla="*/ 175 w 12"/>
                    <a:gd name="T15" fmla="*/ 21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21">
                      <a:moveTo>
                        <a:pt x="12" y="0"/>
                      </a:moveTo>
                      <a:cubicBezTo>
                        <a:pt x="10" y="2"/>
                        <a:pt x="7" y="0"/>
                        <a:pt x="5" y="3"/>
                      </a:cubicBezTo>
                      <a:cubicBezTo>
                        <a:pt x="3" y="5"/>
                        <a:pt x="2" y="7"/>
                        <a:pt x="1" y="9"/>
                      </a:cubicBezTo>
                      <a:cubicBezTo>
                        <a:pt x="0" y="16"/>
                        <a:pt x="6" y="19"/>
                        <a:pt x="11" y="21"/>
                      </a:cubicBezTo>
                      <a:cubicBezTo>
                        <a:pt x="7" y="19"/>
                        <a:pt x="4" y="15"/>
                        <a:pt x="5" y="11"/>
                      </a:cubicBezTo>
                      <a:cubicBezTo>
                        <a:pt x="5" y="10"/>
                        <a:pt x="6" y="9"/>
                        <a:pt x="6" y="8"/>
                      </a:cubicBezTo>
                      <a:cubicBezTo>
                        <a:pt x="6" y="7"/>
                        <a:pt x="5" y="7"/>
                        <a:pt x="6" y="5"/>
                      </a:cubicBezTo>
                      <a:cubicBezTo>
                        <a:pt x="7" y="4"/>
                        <a:pt x="10" y="3"/>
                        <a:pt x="11" y="1"/>
                      </a:cubicBezTo>
                    </a:path>
                  </a:pathLst>
                </a:custGeom>
                <a:solidFill>
                  <a:srgbClr val="8AAB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42" name="Freeform 639">
                  <a:extLst>
                    <a:ext uri="{FF2B5EF4-FFF2-40B4-BE49-F238E27FC236}">
                      <a16:creationId xmlns:a16="http://schemas.microsoft.com/office/drawing/2014/main" id="{C1E14DE5-E0FB-2310-8A4B-5E4BD68F0F1B}"/>
                    </a:ext>
                  </a:extLst>
                </p:cNvPr>
                <p:cNvSpPr>
                  <a:spLocks/>
                </p:cNvSpPr>
                <p:nvPr/>
              </p:nvSpPr>
              <p:spPr bwMode="auto">
                <a:xfrm>
                  <a:off x="2901" y="2180"/>
                  <a:ext cx="27" cy="61"/>
                </a:xfrm>
                <a:custGeom>
                  <a:avLst/>
                  <a:gdLst>
                    <a:gd name="T0" fmla="*/ 0 w 11"/>
                    <a:gd name="T1" fmla="*/ 374 h 23"/>
                    <a:gd name="T2" fmla="*/ 133 w 11"/>
                    <a:gd name="T3" fmla="*/ 239 h 23"/>
                    <a:gd name="T4" fmla="*/ 91 w 11"/>
                    <a:gd name="T5" fmla="*/ 21 h 23"/>
                    <a:gd name="T6" fmla="*/ 71 w 11"/>
                    <a:gd name="T7" fmla="*/ 170 h 23"/>
                    <a:gd name="T8" fmla="*/ 71 w 11"/>
                    <a:gd name="T9" fmla="*/ 260 h 23"/>
                    <a:gd name="T10" fmla="*/ 42 w 11"/>
                    <a:gd name="T11" fmla="*/ 353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23">
                      <a:moveTo>
                        <a:pt x="0" y="20"/>
                      </a:moveTo>
                      <a:cubicBezTo>
                        <a:pt x="5" y="23"/>
                        <a:pt x="8" y="17"/>
                        <a:pt x="9" y="13"/>
                      </a:cubicBezTo>
                      <a:cubicBezTo>
                        <a:pt x="9" y="10"/>
                        <a:pt x="11" y="0"/>
                        <a:pt x="6" y="1"/>
                      </a:cubicBezTo>
                      <a:cubicBezTo>
                        <a:pt x="10" y="5"/>
                        <a:pt x="5" y="6"/>
                        <a:pt x="5" y="9"/>
                      </a:cubicBezTo>
                      <a:cubicBezTo>
                        <a:pt x="5" y="11"/>
                        <a:pt x="6" y="12"/>
                        <a:pt x="5" y="14"/>
                      </a:cubicBezTo>
                      <a:cubicBezTo>
                        <a:pt x="5" y="16"/>
                        <a:pt x="4" y="18"/>
                        <a:pt x="3" y="19"/>
                      </a:cubicBezTo>
                    </a:path>
                  </a:pathLst>
                </a:custGeom>
                <a:solidFill>
                  <a:srgbClr val="1861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43" name="Freeform 640">
                  <a:extLst>
                    <a:ext uri="{FF2B5EF4-FFF2-40B4-BE49-F238E27FC236}">
                      <a16:creationId xmlns:a16="http://schemas.microsoft.com/office/drawing/2014/main" id="{3E572C66-BDDC-0FF6-87B0-C1FA58F0E042}"/>
                    </a:ext>
                  </a:extLst>
                </p:cNvPr>
                <p:cNvSpPr>
                  <a:spLocks/>
                </p:cNvSpPr>
                <p:nvPr/>
              </p:nvSpPr>
              <p:spPr bwMode="auto">
                <a:xfrm>
                  <a:off x="2848" y="2177"/>
                  <a:ext cx="18" cy="19"/>
                </a:xfrm>
                <a:custGeom>
                  <a:avLst/>
                  <a:gdLst>
                    <a:gd name="T0" fmla="*/ 0 w 7"/>
                    <a:gd name="T1" fmla="*/ 81 h 7"/>
                    <a:gd name="T2" fmla="*/ 33 w 7"/>
                    <a:gd name="T3" fmla="*/ 0 h 7"/>
                    <a:gd name="T4" fmla="*/ 100 w 7"/>
                    <a:gd name="T5" fmla="*/ 38 h 7"/>
                    <a:gd name="T6" fmla="*/ 67 w 7"/>
                    <a:gd name="T7" fmla="*/ 117 h 7"/>
                    <a:gd name="T8" fmla="*/ 0 w 7"/>
                    <a:gd name="T9" fmla="*/ 81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4"/>
                      </a:moveTo>
                      <a:cubicBezTo>
                        <a:pt x="0" y="3"/>
                        <a:pt x="1" y="1"/>
                        <a:pt x="2" y="0"/>
                      </a:cubicBezTo>
                      <a:cubicBezTo>
                        <a:pt x="4" y="0"/>
                        <a:pt x="5" y="1"/>
                        <a:pt x="6" y="2"/>
                      </a:cubicBezTo>
                      <a:cubicBezTo>
                        <a:pt x="7" y="4"/>
                        <a:pt x="6" y="6"/>
                        <a:pt x="4" y="6"/>
                      </a:cubicBezTo>
                      <a:cubicBezTo>
                        <a:pt x="3" y="7"/>
                        <a:pt x="1" y="6"/>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44" name="Freeform 641">
                  <a:extLst>
                    <a:ext uri="{FF2B5EF4-FFF2-40B4-BE49-F238E27FC236}">
                      <a16:creationId xmlns:a16="http://schemas.microsoft.com/office/drawing/2014/main" id="{6689DFE4-A059-596E-20E7-D81F7751061D}"/>
                    </a:ext>
                  </a:extLst>
                </p:cNvPr>
                <p:cNvSpPr>
                  <a:spLocks/>
                </p:cNvSpPr>
                <p:nvPr/>
              </p:nvSpPr>
              <p:spPr bwMode="auto">
                <a:xfrm>
                  <a:off x="2863" y="2169"/>
                  <a:ext cx="8" cy="8"/>
                </a:xfrm>
                <a:custGeom>
                  <a:avLst/>
                  <a:gdLst>
                    <a:gd name="T0" fmla="*/ 0 w 3"/>
                    <a:gd name="T1" fmla="*/ 35 h 3"/>
                    <a:gd name="T2" fmla="*/ 21 w 3"/>
                    <a:gd name="T3" fmla="*/ 0 h 3"/>
                    <a:gd name="T4" fmla="*/ 35 w 3"/>
                    <a:gd name="T5" fmla="*/ 21 h 3"/>
                    <a:gd name="T6" fmla="*/ 35 w 3"/>
                    <a:gd name="T7" fmla="*/ 56 h 3"/>
                    <a:gd name="T8" fmla="*/ 0 w 3"/>
                    <a:gd name="T9" fmla="*/ 35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0" y="2"/>
                      </a:moveTo>
                      <a:cubicBezTo>
                        <a:pt x="0" y="1"/>
                        <a:pt x="0" y="1"/>
                        <a:pt x="1" y="0"/>
                      </a:cubicBezTo>
                      <a:cubicBezTo>
                        <a:pt x="1" y="0"/>
                        <a:pt x="2" y="1"/>
                        <a:pt x="2" y="1"/>
                      </a:cubicBezTo>
                      <a:cubicBezTo>
                        <a:pt x="3" y="2"/>
                        <a:pt x="2" y="3"/>
                        <a:pt x="2" y="3"/>
                      </a:cubicBezTo>
                      <a:cubicBezTo>
                        <a:pt x="1" y="3"/>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45" name="Freeform 642">
                  <a:extLst>
                    <a:ext uri="{FF2B5EF4-FFF2-40B4-BE49-F238E27FC236}">
                      <a16:creationId xmlns:a16="http://schemas.microsoft.com/office/drawing/2014/main" id="{DB81ED9F-B335-4C3B-F17E-E8C9126BDC67}"/>
                    </a:ext>
                  </a:extLst>
                </p:cNvPr>
                <p:cNvSpPr>
                  <a:spLocks/>
                </p:cNvSpPr>
                <p:nvPr/>
              </p:nvSpPr>
              <p:spPr bwMode="auto">
                <a:xfrm>
                  <a:off x="2846" y="2196"/>
                  <a:ext cx="12" cy="11"/>
                </a:xfrm>
                <a:custGeom>
                  <a:avLst/>
                  <a:gdLst>
                    <a:gd name="T0" fmla="*/ 12 w 5"/>
                    <a:gd name="T1" fmla="*/ 47 h 4"/>
                    <a:gd name="T2" fmla="*/ 29 w 5"/>
                    <a:gd name="T3" fmla="*/ 0 h 4"/>
                    <a:gd name="T4" fmla="*/ 58 w 5"/>
                    <a:gd name="T5" fmla="*/ 22 h 4"/>
                    <a:gd name="T6" fmla="*/ 41 w 5"/>
                    <a:gd name="T7" fmla="*/ 83 h 4"/>
                    <a:gd name="T8" fmla="*/ 12 w 5"/>
                    <a:gd name="T9" fmla="*/ 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1" y="2"/>
                      </a:moveTo>
                      <a:cubicBezTo>
                        <a:pt x="0" y="1"/>
                        <a:pt x="1" y="0"/>
                        <a:pt x="2" y="0"/>
                      </a:cubicBezTo>
                      <a:cubicBezTo>
                        <a:pt x="3" y="0"/>
                        <a:pt x="4" y="0"/>
                        <a:pt x="4" y="1"/>
                      </a:cubicBezTo>
                      <a:cubicBezTo>
                        <a:pt x="5" y="2"/>
                        <a:pt x="4" y="3"/>
                        <a:pt x="3" y="4"/>
                      </a:cubicBezTo>
                      <a:cubicBezTo>
                        <a:pt x="2" y="4"/>
                        <a:pt x="1"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46" name="Freeform 643">
                  <a:extLst>
                    <a:ext uri="{FF2B5EF4-FFF2-40B4-BE49-F238E27FC236}">
                      <a16:creationId xmlns:a16="http://schemas.microsoft.com/office/drawing/2014/main" id="{BFA972E6-DF2C-1B71-0EE8-DFB148B81CB6}"/>
                    </a:ext>
                  </a:extLst>
                </p:cNvPr>
                <p:cNvSpPr>
                  <a:spLocks/>
                </p:cNvSpPr>
                <p:nvPr/>
              </p:nvSpPr>
              <p:spPr bwMode="auto">
                <a:xfrm>
                  <a:off x="2785" y="2084"/>
                  <a:ext cx="48" cy="123"/>
                </a:xfrm>
                <a:custGeom>
                  <a:avLst/>
                  <a:gdLst>
                    <a:gd name="T0" fmla="*/ 306 w 19"/>
                    <a:gd name="T1" fmla="*/ 880 h 46"/>
                    <a:gd name="T2" fmla="*/ 159 w 19"/>
                    <a:gd name="T3" fmla="*/ 650 h 46"/>
                    <a:gd name="T4" fmla="*/ 51 w 19"/>
                    <a:gd name="T5" fmla="*/ 444 h 46"/>
                    <a:gd name="T6" fmla="*/ 192 w 19"/>
                    <a:gd name="T7" fmla="*/ 0 h 46"/>
                    <a:gd name="T8" fmla="*/ 114 w 19"/>
                    <a:gd name="T9" fmla="*/ 364 h 46"/>
                    <a:gd name="T10" fmla="*/ 159 w 19"/>
                    <a:gd name="T11" fmla="*/ 559 h 46"/>
                    <a:gd name="T12" fmla="*/ 243 w 19"/>
                    <a:gd name="T13" fmla="*/ 743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6">
                      <a:moveTo>
                        <a:pt x="19" y="46"/>
                      </a:moveTo>
                      <a:cubicBezTo>
                        <a:pt x="17" y="42"/>
                        <a:pt x="13" y="38"/>
                        <a:pt x="10" y="34"/>
                      </a:cubicBezTo>
                      <a:cubicBezTo>
                        <a:pt x="8" y="31"/>
                        <a:pt x="5" y="27"/>
                        <a:pt x="3" y="23"/>
                      </a:cubicBezTo>
                      <a:cubicBezTo>
                        <a:pt x="0" y="14"/>
                        <a:pt x="2" y="4"/>
                        <a:pt x="12" y="0"/>
                      </a:cubicBezTo>
                      <a:cubicBezTo>
                        <a:pt x="6" y="4"/>
                        <a:pt x="5" y="13"/>
                        <a:pt x="7" y="19"/>
                      </a:cubicBezTo>
                      <a:cubicBezTo>
                        <a:pt x="8" y="23"/>
                        <a:pt x="10" y="26"/>
                        <a:pt x="10" y="29"/>
                      </a:cubicBezTo>
                      <a:cubicBezTo>
                        <a:pt x="11" y="33"/>
                        <a:pt x="13" y="36"/>
                        <a:pt x="15" y="39"/>
                      </a:cubicBezTo>
                    </a:path>
                  </a:pathLst>
                </a:custGeom>
                <a:solidFill>
                  <a:srgbClr val="FFF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47" name="Freeform 644">
                  <a:extLst>
                    <a:ext uri="{FF2B5EF4-FFF2-40B4-BE49-F238E27FC236}">
                      <a16:creationId xmlns:a16="http://schemas.microsoft.com/office/drawing/2014/main" id="{1841DCB2-6D5E-011B-0765-3F0552741DA9}"/>
                    </a:ext>
                  </a:extLst>
                </p:cNvPr>
                <p:cNvSpPr>
                  <a:spLocks/>
                </p:cNvSpPr>
                <p:nvPr/>
              </p:nvSpPr>
              <p:spPr bwMode="auto">
                <a:xfrm>
                  <a:off x="2785" y="2100"/>
                  <a:ext cx="16" cy="56"/>
                </a:xfrm>
                <a:custGeom>
                  <a:avLst/>
                  <a:gdLst>
                    <a:gd name="T0" fmla="*/ 77 w 6"/>
                    <a:gd name="T1" fmla="*/ 0 h 21"/>
                    <a:gd name="T2" fmla="*/ 115 w 6"/>
                    <a:gd name="T3" fmla="*/ 397 h 21"/>
                    <a:gd name="T4" fmla="*/ 0 60000 65536"/>
                    <a:gd name="T5" fmla="*/ 0 60000 65536"/>
                  </a:gdLst>
                  <a:ahLst/>
                  <a:cxnLst>
                    <a:cxn ang="T4">
                      <a:pos x="T0" y="T1"/>
                    </a:cxn>
                    <a:cxn ang="T5">
                      <a:pos x="T2" y="T3"/>
                    </a:cxn>
                  </a:cxnLst>
                  <a:rect l="0" t="0" r="r" b="b"/>
                  <a:pathLst>
                    <a:path w="6" h="21">
                      <a:moveTo>
                        <a:pt x="4" y="0"/>
                      </a:moveTo>
                      <a:cubicBezTo>
                        <a:pt x="0" y="4"/>
                        <a:pt x="1" y="18"/>
                        <a:pt x="6"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grpSp>
          <p:grpSp>
            <p:nvGrpSpPr>
              <p:cNvPr id="382" name="Group 659">
                <a:extLst>
                  <a:ext uri="{FF2B5EF4-FFF2-40B4-BE49-F238E27FC236}">
                    <a16:creationId xmlns:a16="http://schemas.microsoft.com/office/drawing/2014/main" id="{97723332-0935-4644-05DB-DBEFAB7E5117}"/>
                  </a:ext>
                </a:extLst>
              </p:cNvPr>
              <p:cNvGrpSpPr>
                <a:grpSpLocks/>
              </p:cNvGrpSpPr>
              <p:nvPr/>
            </p:nvGrpSpPr>
            <p:grpSpPr bwMode="auto">
              <a:xfrm>
                <a:off x="8031147" y="2565787"/>
                <a:ext cx="302722" cy="463745"/>
                <a:chOff x="2809" y="2051"/>
                <a:chExt cx="141" cy="216"/>
              </a:xfrm>
            </p:grpSpPr>
            <p:sp>
              <p:nvSpPr>
                <p:cNvPr id="824" name="Freeform 647">
                  <a:extLst>
                    <a:ext uri="{FF2B5EF4-FFF2-40B4-BE49-F238E27FC236}">
                      <a16:creationId xmlns:a16="http://schemas.microsoft.com/office/drawing/2014/main" id="{DF984F11-69F3-DD6A-B1A9-7FC3A987016A}"/>
                    </a:ext>
                  </a:extLst>
                </p:cNvPr>
                <p:cNvSpPr>
                  <a:spLocks/>
                </p:cNvSpPr>
                <p:nvPr/>
              </p:nvSpPr>
              <p:spPr bwMode="auto">
                <a:xfrm>
                  <a:off x="2809" y="2051"/>
                  <a:ext cx="141" cy="216"/>
                </a:xfrm>
                <a:custGeom>
                  <a:avLst/>
                  <a:gdLst>
                    <a:gd name="T0" fmla="*/ 451 w 56"/>
                    <a:gd name="T1" fmla="*/ 0 h 81"/>
                    <a:gd name="T2" fmla="*/ 33 w 56"/>
                    <a:gd name="T3" fmla="*/ 397 h 81"/>
                    <a:gd name="T4" fmla="*/ 33 w 56"/>
                    <a:gd name="T5" fmla="*/ 1216 h 81"/>
                    <a:gd name="T6" fmla="*/ 463 w 56"/>
                    <a:gd name="T7" fmla="*/ 1536 h 81"/>
                    <a:gd name="T8" fmla="*/ 861 w 56"/>
                    <a:gd name="T9" fmla="*/ 1272 h 81"/>
                    <a:gd name="T10" fmla="*/ 843 w 56"/>
                    <a:gd name="T11" fmla="*/ 307 h 81"/>
                    <a:gd name="T12" fmla="*/ 451 w 56"/>
                    <a:gd name="T13" fmla="*/ 0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81">
                      <a:moveTo>
                        <a:pt x="28" y="0"/>
                      </a:moveTo>
                      <a:cubicBezTo>
                        <a:pt x="15" y="1"/>
                        <a:pt x="3" y="3"/>
                        <a:pt x="2" y="21"/>
                      </a:cubicBezTo>
                      <a:cubicBezTo>
                        <a:pt x="0" y="39"/>
                        <a:pt x="2" y="57"/>
                        <a:pt x="2" y="64"/>
                      </a:cubicBezTo>
                      <a:cubicBezTo>
                        <a:pt x="4" y="78"/>
                        <a:pt x="18" y="81"/>
                        <a:pt x="29" y="81"/>
                      </a:cubicBezTo>
                      <a:cubicBezTo>
                        <a:pt x="40" y="80"/>
                        <a:pt x="53" y="77"/>
                        <a:pt x="54" y="67"/>
                      </a:cubicBezTo>
                      <a:cubicBezTo>
                        <a:pt x="56" y="57"/>
                        <a:pt x="53" y="24"/>
                        <a:pt x="53" y="16"/>
                      </a:cubicBezTo>
                      <a:cubicBezTo>
                        <a:pt x="52" y="7"/>
                        <a:pt x="42" y="0"/>
                        <a:pt x="28" y="0"/>
                      </a:cubicBezTo>
                      <a:close/>
                    </a:path>
                  </a:pathLst>
                </a:custGeom>
                <a:solidFill>
                  <a:srgbClr val="FEE3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25" name="Freeform 648">
                  <a:extLst>
                    <a:ext uri="{FF2B5EF4-FFF2-40B4-BE49-F238E27FC236}">
                      <a16:creationId xmlns:a16="http://schemas.microsoft.com/office/drawing/2014/main" id="{35CE09EC-0650-2087-BE9C-50587278BDCB}"/>
                    </a:ext>
                  </a:extLst>
                </p:cNvPr>
                <p:cNvSpPr>
                  <a:spLocks/>
                </p:cNvSpPr>
                <p:nvPr/>
              </p:nvSpPr>
              <p:spPr bwMode="auto">
                <a:xfrm>
                  <a:off x="2847" y="2061"/>
                  <a:ext cx="90" cy="198"/>
                </a:xfrm>
                <a:custGeom>
                  <a:avLst/>
                  <a:gdLst>
                    <a:gd name="T0" fmla="*/ 63 w 36"/>
                    <a:gd name="T1" fmla="*/ 1381 h 74"/>
                    <a:gd name="T2" fmla="*/ 470 w 36"/>
                    <a:gd name="T3" fmla="*/ 1324 h 74"/>
                    <a:gd name="T4" fmla="*/ 563 w 36"/>
                    <a:gd name="T5" fmla="*/ 939 h 74"/>
                    <a:gd name="T6" fmla="*/ 520 w 36"/>
                    <a:gd name="T7" fmla="*/ 342 h 74"/>
                    <a:gd name="T8" fmla="*/ 458 w 36"/>
                    <a:gd name="T9" fmla="*/ 115 h 74"/>
                    <a:gd name="T10" fmla="*/ 188 w 36"/>
                    <a:gd name="T11" fmla="*/ 21 h 74"/>
                    <a:gd name="T12" fmla="*/ 363 w 36"/>
                    <a:gd name="T13" fmla="*/ 136 h 74"/>
                    <a:gd name="T14" fmla="*/ 375 w 36"/>
                    <a:gd name="T15" fmla="*/ 342 h 74"/>
                    <a:gd name="T16" fmla="*/ 333 w 36"/>
                    <a:gd name="T17" fmla="*/ 559 h 74"/>
                    <a:gd name="T18" fmla="*/ 363 w 36"/>
                    <a:gd name="T19" fmla="*/ 787 h 74"/>
                    <a:gd name="T20" fmla="*/ 283 w 36"/>
                    <a:gd name="T21" fmla="*/ 1303 h 74"/>
                    <a:gd name="T22" fmla="*/ 0 w 36"/>
                    <a:gd name="T23" fmla="*/ 1359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74">
                      <a:moveTo>
                        <a:pt x="4" y="72"/>
                      </a:moveTo>
                      <a:cubicBezTo>
                        <a:pt x="13" y="74"/>
                        <a:pt x="22" y="73"/>
                        <a:pt x="30" y="69"/>
                      </a:cubicBezTo>
                      <a:cubicBezTo>
                        <a:pt x="36" y="66"/>
                        <a:pt x="36" y="55"/>
                        <a:pt x="36" y="49"/>
                      </a:cubicBezTo>
                      <a:cubicBezTo>
                        <a:pt x="35" y="39"/>
                        <a:pt x="34" y="28"/>
                        <a:pt x="33" y="18"/>
                      </a:cubicBezTo>
                      <a:cubicBezTo>
                        <a:pt x="33" y="14"/>
                        <a:pt x="32" y="9"/>
                        <a:pt x="29" y="6"/>
                      </a:cubicBezTo>
                      <a:cubicBezTo>
                        <a:pt x="25" y="2"/>
                        <a:pt x="17" y="0"/>
                        <a:pt x="12" y="1"/>
                      </a:cubicBezTo>
                      <a:cubicBezTo>
                        <a:pt x="16" y="3"/>
                        <a:pt x="20" y="3"/>
                        <a:pt x="23" y="7"/>
                      </a:cubicBezTo>
                      <a:cubicBezTo>
                        <a:pt x="25" y="10"/>
                        <a:pt x="24" y="15"/>
                        <a:pt x="24" y="18"/>
                      </a:cubicBezTo>
                      <a:cubicBezTo>
                        <a:pt x="24" y="22"/>
                        <a:pt x="22" y="25"/>
                        <a:pt x="21" y="29"/>
                      </a:cubicBezTo>
                      <a:cubicBezTo>
                        <a:pt x="21" y="33"/>
                        <a:pt x="22" y="37"/>
                        <a:pt x="23" y="41"/>
                      </a:cubicBezTo>
                      <a:cubicBezTo>
                        <a:pt x="26" y="52"/>
                        <a:pt x="23" y="60"/>
                        <a:pt x="18" y="68"/>
                      </a:cubicBezTo>
                      <a:cubicBezTo>
                        <a:pt x="14" y="73"/>
                        <a:pt x="5" y="73"/>
                        <a:pt x="0" y="71"/>
                      </a:cubicBezTo>
                    </a:path>
                  </a:pathLst>
                </a:custGeom>
                <a:solidFill>
                  <a:srgbClr val="FED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26" name="Freeform 649">
                  <a:extLst>
                    <a:ext uri="{FF2B5EF4-FFF2-40B4-BE49-F238E27FC236}">
                      <a16:creationId xmlns:a16="http://schemas.microsoft.com/office/drawing/2014/main" id="{3CDDF37D-5F8D-3FA7-93DF-11831A9F3DAA}"/>
                    </a:ext>
                  </a:extLst>
                </p:cNvPr>
                <p:cNvSpPr>
                  <a:spLocks/>
                </p:cNvSpPr>
                <p:nvPr/>
              </p:nvSpPr>
              <p:spPr bwMode="auto">
                <a:xfrm>
                  <a:off x="2809" y="2051"/>
                  <a:ext cx="141" cy="216"/>
                </a:xfrm>
                <a:custGeom>
                  <a:avLst/>
                  <a:gdLst>
                    <a:gd name="T0" fmla="*/ 451 w 56"/>
                    <a:gd name="T1" fmla="*/ 0 h 81"/>
                    <a:gd name="T2" fmla="*/ 33 w 56"/>
                    <a:gd name="T3" fmla="*/ 397 h 81"/>
                    <a:gd name="T4" fmla="*/ 33 w 56"/>
                    <a:gd name="T5" fmla="*/ 1216 h 81"/>
                    <a:gd name="T6" fmla="*/ 463 w 56"/>
                    <a:gd name="T7" fmla="*/ 1536 h 81"/>
                    <a:gd name="T8" fmla="*/ 861 w 56"/>
                    <a:gd name="T9" fmla="*/ 1272 h 81"/>
                    <a:gd name="T10" fmla="*/ 843 w 56"/>
                    <a:gd name="T11" fmla="*/ 307 h 81"/>
                    <a:gd name="T12" fmla="*/ 451 w 56"/>
                    <a:gd name="T13" fmla="*/ 0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81">
                      <a:moveTo>
                        <a:pt x="28" y="0"/>
                      </a:moveTo>
                      <a:cubicBezTo>
                        <a:pt x="15" y="1"/>
                        <a:pt x="3" y="3"/>
                        <a:pt x="2" y="21"/>
                      </a:cubicBezTo>
                      <a:cubicBezTo>
                        <a:pt x="0" y="39"/>
                        <a:pt x="2" y="57"/>
                        <a:pt x="2" y="64"/>
                      </a:cubicBezTo>
                      <a:cubicBezTo>
                        <a:pt x="4" y="78"/>
                        <a:pt x="18" y="81"/>
                        <a:pt x="29" y="81"/>
                      </a:cubicBezTo>
                      <a:cubicBezTo>
                        <a:pt x="40" y="80"/>
                        <a:pt x="53" y="77"/>
                        <a:pt x="54" y="67"/>
                      </a:cubicBezTo>
                      <a:cubicBezTo>
                        <a:pt x="56" y="57"/>
                        <a:pt x="53" y="24"/>
                        <a:pt x="53" y="16"/>
                      </a:cubicBezTo>
                      <a:cubicBezTo>
                        <a:pt x="52" y="7"/>
                        <a:pt x="42" y="0"/>
                        <a:pt x="28" y="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827" name="Freeform 650">
                  <a:extLst>
                    <a:ext uri="{FF2B5EF4-FFF2-40B4-BE49-F238E27FC236}">
                      <a16:creationId xmlns:a16="http://schemas.microsoft.com/office/drawing/2014/main" id="{F31C53A0-DAB0-689D-AE13-F4228AFA0B45}"/>
                    </a:ext>
                  </a:extLst>
                </p:cNvPr>
                <p:cNvSpPr>
                  <a:spLocks/>
                </p:cNvSpPr>
                <p:nvPr/>
              </p:nvSpPr>
              <p:spPr bwMode="auto">
                <a:xfrm>
                  <a:off x="2824" y="2163"/>
                  <a:ext cx="93" cy="82"/>
                </a:xfrm>
                <a:custGeom>
                  <a:avLst/>
                  <a:gdLst>
                    <a:gd name="T0" fmla="*/ 284 w 37"/>
                    <a:gd name="T1" fmla="*/ 21 h 31"/>
                    <a:gd name="T2" fmla="*/ 158 w 37"/>
                    <a:gd name="T3" fmla="*/ 426 h 31"/>
                    <a:gd name="T4" fmla="*/ 334 w 37"/>
                    <a:gd name="T5" fmla="*/ 540 h 31"/>
                    <a:gd name="T6" fmla="*/ 538 w 37"/>
                    <a:gd name="T7" fmla="*/ 391 h 31"/>
                    <a:gd name="T8" fmla="*/ 442 w 37"/>
                    <a:gd name="T9" fmla="*/ 34 h 31"/>
                    <a:gd name="T10" fmla="*/ 367 w 37"/>
                    <a:gd name="T11" fmla="*/ 21 h 31"/>
                    <a:gd name="T12" fmla="*/ 284 w 37"/>
                    <a:gd name="T13" fmla="*/ 2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31">
                      <a:moveTo>
                        <a:pt x="18" y="1"/>
                      </a:moveTo>
                      <a:cubicBezTo>
                        <a:pt x="5" y="0"/>
                        <a:pt x="0" y="16"/>
                        <a:pt x="10" y="23"/>
                      </a:cubicBezTo>
                      <a:cubicBezTo>
                        <a:pt x="13" y="26"/>
                        <a:pt x="17" y="29"/>
                        <a:pt x="21" y="29"/>
                      </a:cubicBezTo>
                      <a:cubicBezTo>
                        <a:pt x="27" y="31"/>
                        <a:pt x="31" y="27"/>
                        <a:pt x="34" y="21"/>
                      </a:cubicBezTo>
                      <a:cubicBezTo>
                        <a:pt x="37" y="13"/>
                        <a:pt x="36" y="6"/>
                        <a:pt x="28" y="2"/>
                      </a:cubicBezTo>
                      <a:cubicBezTo>
                        <a:pt x="26" y="1"/>
                        <a:pt x="25" y="1"/>
                        <a:pt x="23" y="1"/>
                      </a:cubicBezTo>
                      <a:cubicBezTo>
                        <a:pt x="22" y="1"/>
                        <a:pt x="19" y="1"/>
                        <a:pt x="18" y="1"/>
                      </a:cubicBezTo>
                      <a:close/>
                    </a:path>
                  </a:pathLst>
                </a:custGeom>
                <a:solidFill>
                  <a:srgbClr val="3B7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28" name="Freeform 651">
                  <a:extLst>
                    <a:ext uri="{FF2B5EF4-FFF2-40B4-BE49-F238E27FC236}">
                      <a16:creationId xmlns:a16="http://schemas.microsoft.com/office/drawing/2014/main" id="{4DAD2FAB-B08E-17CE-B96D-E63C723E7E7A}"/>
                    </a:ext>
                  </a:extLst>
                </p:cNvPr>
                <p:cNvSpPr>
                  <a:spLocks/>
                </p:cNvSpPr>
                <p:nvPr/>
              </p:nvSpPr>
              <p:spPr bwMode="auto">
                <a:xfrm>
                  <a:off x="2840" y="2171"/>
                  <a:ext cx="35" cy="56"/>
                </a:xfrm>
                <a:custGeom>
                  <a:avLst/>
                  <a:gdLst>
                    <a:gd name="T0" fmla="*/ 220 w 14"/>
                    <a:gd name="T1" fmla="*/ 21 h 21"/>
                    <a:gd name="T2" fmla="*/ 113 w 14"/>
                    <a:gd name="T3" fmla="*/ 35 h 21"/>
                    <a:gd name="T4" fmla="*/ 33 w 14"/>
                    <a:gd name="T5" fmla="*/ 136 h 21"/>
                    <a:gd name="T6" fmla="*/ 158 w 14"/>
                    <a:gd name="T7" fmla="*/ 397 h 21"/>
                    <a:gd name="T8" fmla="*/ 95 w 14"/>
                    <a:gd name="T9" fmla="*/ 192 h 21"/>
                    <a:gd name="T10" fmla="*/ 113 w 14"/>
                    <a:gd name="T11" fmla="*/ 136 h 21"/>
                    <a:gd name="T12" fmla="*/ 113 w 14"/>
                    <a:gd name="T13" fmla="*/ 93 h 21"/>
                    <a:gd name="T14" fmla="*/ 208 w 14"/>
                    <a:gd name="T15" fmla="*/ 21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21">
                      <a:moveTo>
                        <a:pt x="14" y="1"/>
                      </a:moveTo>
                      <a:cubicBezTo>
                        <a:pt x="12" y="2"/>
                        <a:pt x="10" y="0"/>
                        <a:pt x="7" y="2"/>
                      </a:cubicBezTo>
                      <a:cubicBezTo>
                        <a:pt x="5" y="3"/>
                        <a:pt x="3" y="5"/>
                        <a:pt x="2" y="7"/>
                      </a:cubicBezTo>
                      <a:cubicBezTo>
                        <a:pt x="0" y="14"/>
                        <a:pt x="5" y="18"/>
                        <a:pt x="10" y="21"/>
                      </a:cubicBezTo>
                      <a:cubicBezTo>
                        <a:pt x="6" y="18"/>
                        <a:pt x="4" y="14"/>
                        <a:pt x="6" y="10"/>
                      </a:cubicBezTo>
                      <a:cubicBezTo>
                        <a:pt x="6" y="9"/>
                        <a:pt x="6" y="8"/>
                        <a:pt x="7" y="7"/>
                      </a:cubicBezTo>
                      <a:cubicBezTo>
                        <a:pt x="7" y="6"/>
                        <a:pt x="7" y="6"/>
                        <a:pt x="7" y="5"/>
                      </a:cubicBezTo>
                      <a:cubicBezTo>
                        <a:pt x="9" y="3"/>
                        <a:pt x="11" y="3"/>
                        <a:pt x="13" y="1"/>
                      </a:cubicBezTo>
                    </a:path>
                  </a:pathLst>
                </a:custGeom>
                <a:solidFill>
                  <a:srgbClr val="8AAB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29" name="Freeform 652">
                  <a:extLst>
                    <a:ext uri="{FF2B5EF4-FFF2-40B4-BE49-F238E27FC236}">
                      <a16:creationId xmlns:a16="http://schemas.microsoft.com/office/drawing/2014/main" id="{F9CC035E-81B6-A05D-3034-37D92730ABAA}"/>
                    </a:ext>
                  </a:extLst>
                </p:cNvPr>
                <p:cNvSpPr>
                  <a:spLocks/>
                </p:cNvSpPr>
                <p:nvPr/>
              </p:nvSpPr>
              <p:spPr bwMode="auto">
                <a:xfrm>
                  <a:off x="2875" y="2184"/>
                  <a:ext cx="37" cy="59"/>
                </a:xfrm>
                <a:custGeom>
                  <a:avLst/>
                  <a:gdLst>
                    <a:gd name="T0" fmla="*/ 0 w 15"/>
                    <a:gd name="T1" fmla="*/ 346 h 22"/>
                    <a:gd name="T2" fmla="*/ 153 w 15"/>
                    <a:gd name="T3" fmla="*/ 252 h 22"/>
                    <a:gd name="T4" fmla="*/ 133 w 15"/>
                    <a:gd name="T5" fmla="*/ 0 h 22"/>
                    <a:gd name="T6" fmla="*/ 104 w 15"/>
                    <a:gd name="T7" fmla="*/ 150 h 22"/>
                    <a:gd name="T8" fmla="*/ 104 w 15"/>
                    <a:gd name="T9" fmla="*/ 252 h 22"/>
                    <a:gd name="T10" fmla="*/ 42 w 15"/>
                    <a:gd name="T11" fmla="*/ 33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2">
                      <a:moveTo>
                        <a:pt x="0" y="18"/>
                      </a:moveTo>
                      <a:cubicBezTo>
                        <a:pt x="5" y="22"/>
                        <a:pt x="9" y="17"/>
                        <a:pt x="10" y="13"/>
                      </a:cubicBezTo>
                      <a:cubicBezTo>
                        <a:pt x="11" y="10"/>
                        <a:pt x="15" y="1"/>
                        <a:pt x="9" y="0"/>
                      </a:cubicBezTo>
                      <a:cubicBezTo>
                        <a:pt x="13" y="5"/>
                        <a:pt x="8" y="5"/>
                        <a:pt x="7" y="8"/>
                      </a:cubicBezTo>
                      <a:cubicBezTo>
                        <a:pt x="6" y="10"/>
                        <a:pt x="7" y="12"/>
                        <a:pt x="7" y="13"/>
                      </a:cubicBezTo>
                      <a:cubicBezTo>
                        <a:pt x="6" y="15"/>
                        <a:pt x="4" y="16"/>
                        <a:pt x="3" y="17"/>
                      </a:cubicBezTo>
                    </a:path>
                  </a:pathLst>
                </a:custGeom>
                <a:solidFill>
                  <a:srgbClr val="1861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30" name="Freeform 653">
                  <a:extLst>
                    <a:ext uri="{FF2B5EF4-FFF2-40B4-BE49-F238E27FC236}">
                      <a16:creationId xmlns:a16="http://schemas.microsoft.com/office/drawing/2014/main" id="{E3EC1074-9014-1D9C-E076-528CF463C0CB}"/>
                    </a:ext>
                  </a:extLst>
                </p:cNvPr>
                <p:cNvSpPr>
                  <a:spLocks/>
                </p:cNvSpPr>
                <p:nvPr/>
              </p:nvSpPr>
              <p:spPr bwMode="auto">
                <a:xfrm>
                  <a:off x="2837" y="2171"/>
                  <a:ext cx="18" cy="16"/>
                </a:xfrm>
                <a:custGeom>
                  <a:avLst/>
                  <a:gdLst>
                    <a:gd name="T0" fmla="*/ 21 w 7"/>
                    <a:gd name="T1" fmla="*/ 56 h 6"/>
                    <a:gd name="T2" fmla="*/ 54 w 7"/>
                    <a:gd name="T3" fmla="*/ 0 h 6"/>
                    <a:gd name="T4" fmla="*/ 118 w 7"/>
                    <a:gd name="T5" fmla="*/ 56 h 6"/>
                    <a:gd name="T6" fmla="*/ 67 w 7"/>
                    <a:gd name="T7" fmla="*/ 115 h 6"/>
                    <a:gd name="T8" fmla="*/ 21 w 7"/>
                    <a:gd name="T9" fmla="*/ 5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1" y="3"/>
                      </a:moveTo>
                      <a:cubicBezTo>
                        <a:pt x="0" y="2"/>
                        <a:pt x="2" y="0"/>
                        <a:pt x="3" y="0"/>
                      </a:cubicBezTo>
                      <a:cubicBezTo>
                        <a:pt x="5" y="0"/>
                        <a:pt x="6" y="1"/>
                        <a:pt x="7" y="3"/>
                      </a:cubicBezTo>
                      <a:cubicBezTo>
                        <a:pt x="7" y="4"/>
                        <a:pt x="6" y="6"/>
                        <a:pt x="4" y="6"/>
                      </a:cubicBezTo>
                      <a:cubicBezTo>
                        <a:pt x="2" y="6"/>
                        <a:pt x="1" y="5"/>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31" name="Freeform 654">
                  <a:extLst>
                    <a:ext uri="{FF2B5EF4-FFF2-40B4-BE49-F238E27FC236}">
                      <a16:creationId xmlns:a16="http://schemas.microsoft.com/office/drawing/2014/main" id="{E802274B-AEFC-2584-2F1D-FA8B46943B3A}"/>
                    </a:ext>
                  </a:extLst>
                </p:cNvPr>
                <p:cNvSpPr>
                  <a:spLocks/>
                </p:cNvSpPr>
                <p:nvPr/>
              </p:nvSpPr>
              <p:spPr bwMode="auto">
                <a:xfrm>
                  <a:off x="2855" y="2165"/>
                  <a:ext cx="7" cy="8"/>
                </a:xfrm>
                <a:custGeom>
                  <a:avLst/>
                  <a:gdLst>
                    <a:gd name="T0" fmla="*/ 0 w 3"/>
                    <a:gd name="T1" fmla="*/ 21 h 3"/>
                    <a:gd name="T2" fmla="*/ 12 w 3"/>
                    <a:gd name="T3" fmla="*/ 0 h 3"/>
                    <a:gd name="T4" fmla="*/ 37 w 3"/>
                    <a:gd name="T5" fmla="*/ 21 h 3"/>
                    <a:gd name="T6" fmla="*/ 28 w 3"/>
                    <a:gd name="T7" fmla="*/ 56 h 3"/>
                    <a:gd name="T8" fmla="*/ 0 w 3"/>
                    <a:gd name="T9" fmla="*/ 2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0" y="1"/>
                      </a:moveTo>
                      <a:cubicBezTo>
                        <a:pt x="0" y="1"/>
                        <a:pt x="0" y="0"/>
                        <a:pt x="1" y="0"/>
                      </a:cubicBezTo>
                      <a:cubicBezTo>
                        <a:pt x="2" y="0"/>
                        <a:pt x="3" y="0"/>
                        <a:pt x="3" y="1"/>
                      </a:cubicBezTo>
                      <a:cubicBezTo>
                        <a:pt x="3" y="2"/>
                        <a:pt x="2" y="3"/>
                        <a:pt x="2" y="3"/>
                      </a:cubicBezTo>
                      <a:cubicBezTo>
                        <a:pt x="1" y="3"/>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32" name="Freeform 655">
                  <a:extLst>
                    <a:ext uri="{FF2B5EF4-FFF2-40B4-BE49-F238E27FC236}">
                      <a16:creationId xmlns:a16="http://schemas.microsoft.com/office/drawing/2014/main" id="{A866DFE2-F75A-50F7-5C74-9769F9668E54}"/>
                    </a:ext>
                  </a:extLst>
                </p:cNvPr>
                <p:cNvSpPr>
                  <a:spLocks/>
                </p:cNvSpPr>
                <p:nvPr/>
              </p:nvSpPr>
              <p:spPr bwMode="auto">
                <a:xfrm>
                  <a:off x="2834" y="2187"/>
                  <a:ext cx="11" cy="10"/>
                </a:xfrm>
                <a:custGeom>
                  <a:avLst/>
                  <a:gdLst>
                    <a:gd name="T0" fmla="*/ 0 w 4"/>
                    <a:gd name="T1" fmla="*/ 33 h 4"/>
                    <a:gd name="T2" fmla="*/ 47 w 4"/>
                    <a:gd name="T3" fmla="*/ 0 h 4"/>
                    <a:gd name="T4" fmla="*/ 83 w 4"/>
                    <a:gd name="T5" fmla="*/ 33 h 4"/>
                    <a:gd name="T6" fmla="*/ 47 w 4"/>
                    <a:gd name="T7" fmla="*/ 63 h 4"/>
                    <a:gd name="T8" fmla="*/ 0 w 4"/>
                    <a:gd name="T9" fmla="*/ 3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2"/>
                      </a:moveTo>
                      <a:cubicBezTo>
                        <a:pt x="0" y="1"/>
                        <a:pt x="1" y="0"/>
                        <a:pt x="2" y="0"/>
                      </a:cubicBezTo>
                      <a:cubicBezTo>
                        <a:pt x="3" y="0"/>
                        <a:pt x="4" y="1"/>
                        <a:pt x="4" y="2"/>
                      </a:cubicBezTo>
                      <a:cubicBezTo>
                        <a:pt x="4" y="3"/>
                        <a:pt x="3" y="4"/>
                        <a:pt x="2" y="4"/>
                      </a:cubicBezTo>
                      <a:cubicBezTo>
                        <a:pt x="1" y="4"/>
                        <a:pt x="0" y="4"/>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33" name="Freeform 656">
                  <a:extLst>
                    <a:ext uri="{FF2B5EF4-FFF2-40B4-BE49-F238E27FC236}">
                      <a16:creationId xmlns:a16="http://schemas.microsoft.com/office/drawing/2014/main" id="{101BC1DC-3D3A-E5F8-5EB6-0E8FC2C000F3}"/>
                    </a:ext>
                  </a:extLst>
                </p:cNvPr>
                <p:cNvSpPr>
                  <a:spLocks/>
                </p:cNvSpPr>
                <p:nvPr/>
              </p:nvSpPr>
              <p:spPr bwMode="auto">
                <a:xfrm>
                  <a:off x="2892" y="2173"/>
                  <a:ext cx="45" cy="83"/>
                </a:xfrm>
                <a:custGeom>
                  <a:avLst/>
                  <a:gdLst>
                    <a:gd name="T0" fmla="*/ 0 w 18"/>
                    <a:gd name="T1" fmla="*/ 573 h 31"/>
                    <a:gd name="T2" fmla="*/ 283 w 18"/>
                    <a:gd name="T3" fmla="*/ 367 h 31"/>
                    <a:gd name="T4" fmla="*/ 283 w 18"/>
                    <a:gd name="T5" fmla="*/ 193 h 31"/>
                    <a:gd name="T6" fmla="*/ 270 w 18"/>
                    <a:gd name="T7" fmla="*/ 0 h 31"/>
                    <a:gd name="T8" fmla="*/ 270 w 18"/>
                    <a:gd name="T9" fmla="*/ 209 h 31"/>
                    <a:gd name="T10" fmla="*/ 238 w 18"/>
                    <a:gd name="T11" fmla="*/ 402 h 31"/>
                    <a:gd name="T12" fmla="*/ 158 w 18"/>
                    <a:gd name="T13" fmla="*/ 538 h 31"/>
                    <a:gd name="T14" fmla="*/ 20 w 18"/>
                    <a:gd name="T15" fmla="*/ 573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31">
                      <a:moveTo>
                        <a:pt x="0" y="30"/>
                      </a:moveTo>
                      <a:cubicBezTo>
                        <a:pt x="8" y="31"/>
                        <a:pt x="16" y="28"/>
                        <a:pt x="18" y="19"/>
                      </a:cubicBezTo>
                      <a:cubicBezTo>
                        <a:pt x="18" y="16"/>
                        <a:pt x="18" y="13"/>
                        <a:pt x="18" y="10"/>
                      </a:cubicBezTo>
                      <a:cubicBezTo>
                        <a:pt x="17" y="7"/>
                        <a:pt x="17" y="3"/>
                        <a:pt x="17" y="0"/>
                      </a:cubicBezTo>
                      <a:cubicBezTo>
                        <a:pt x="17" y="4"/>
                        <a:pt x="16" y="7"/>
                        <a:pt x="17" y="11"/>
                      </a:cubicBezTo>
                      <a:cubicBezTo>
                        <a:pt x="17" y="14"/>
                        <a:pt x="17" y="18"/>
                        <a:pt x="15" y="21"/>
                      </a:cubicBezTo>
                      <a:cubicBezTo>
                        <a:pt x="14" y="24"/>
                        <a:pt x="13" y="26"/>
                        <a:pt x="10" y="28"/>
                      </a:cubicBezTo>
                      <a:cubicBezTo>
                        <a:pt x="7" y="30"/>
                        <a:pt x="4" y="29"/>
                        <a:pt x="1" y="30"/>
                      </a:cubicBezTo>
                    </a:path>
                  </a:pathLst>
                </a:custGeom>
                <a:solidFill>
                  <a:srgbClr val="FFB0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34" name="Freeform 657">
                  <a:extLst>
                    <a:ext uri="{FF2B5EF4-FFF2-40B4-BE49-F238E27FC236}">
                      <a16:creationId xmlns:a16="http://schemas.microsoft.com/office/drawing/2014/main" id="{E248387E-27DA-341D-EA3A-D6DDE4949E0D}"/>
                    </a:ext>
                  </a:extLst>
                </p:cNvPr>
                <p:cNvSpPr>
                  <a:spLocks/>
                </p:cNvSpPr>
                <p:nvPr/>
              </p:nvSpPr>
              <p:spPr bwMode="auto">
                <a:xfrm>
                  <a:off x="2819" y="2056"/>
                  <a:ext cx="56" cy="117"/>
                </a:xfrm>
                <a:custGeom>
                  <a:avLst/>
                  <a:gdLst>
                    <a:gd name="T0" fmla="*/ 0 w 22"/>
                    <a:gd name="T1" fmla="*/ 827 h 44"/>
                    <a:gd name="T2" fmla="*/ 0 w 22"/>
                    <a:gd name="T3" fmla="*/ 545 h 44"/>
                    <a:gd name="T4" fmla="*/ 33 w 22"/>
                    <a:gd name="T5" fmla="*/ 303 h 44"/>
                    <a:gd name="T6" fmla="*/ 364 w 22"/>
                    <a:gd name="T7" fmla="*/ 56 h 44"/>
                    <a:gd name="T8" fmla="*/ 117 w 22"/>
                    <a:gd name="T9" fmla="*/ 282 h 44"/>
                    <a:gd name="T10" fmla="*/ 51 w 22"/>
                    <a:gd name="T11" fmla="*/ 468 h 44"/>
                    <a:gd name="T12" fmla="*/ 20 w 22"/>
                    <a:gd name="T13" fmla="*/ 678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44">
                      <a:moveTo>
                        <a:pt x="0" y="44"/>
                      </a:moveTo>
                      <a:cubicBezTo>
                        <a:pt x="1" y="39"/>
                        <a:pt x="0" y="34"/>
                        <a:pt x="0" y="29"/>
                      </a:cubicBezTo>
                      <a:cubicBezTo>
                        <a:pt x="0" y="25"/>
                        <a:pt x="1" y="20"/>
                        <a:pt x="2" y="16"/>
                      </a:cubicBezTo>
                      <a:cubicBezTo>
                        <a:pt x="4" y="7"/>
                        <a:pt x="12" y="0"/>
                        <a:pt x="22" y="3"/>
                      </a:cubicBezTo>
                      <a:cubicBezTo>
                        <a:pt x="15" y="3"/>
                        <a:pt x="9" y="9"/>
                        <a:pt x="7" y="15"/>
                      </a:cubicBezTo>
                      <a:cubicBezTo>
                        <a:pt x="5" y="19"/>
                        <a:pt x="5" y="22"/>
                        <a:pt x="3" y="25"/>
                      </a:cubicBezTo>
                      <a:cubicBezTo>
                        <a:pt x="1" y="29"/>
                        <a:pt x="2" y="32"/>
                        <a:pt x="1" y="36"/>
                      </a:cubicBezTo>
                    </a:path>
                  </a:pathLst>
                </a:custGeom>
                <a:solidFill>
                  <a:srgbClr val="FFF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35" name="Freeform 658">
                  <a:extLst>
                    <a:ext uri="{FF2B5EF4-FFF2-40B4-BE49-F238E27FC236}">
                      <a16:creationId xmlns:a16="http://schemas.microsoft.com/office/drawing/2014/main" id="{55D40964-188B-B6B2-77AC-73FFA0C8E13F}"/>
                    </a:ext>
                  </a:extLst>
                </p:cNvPr>
                <p:cNvSpPr>
                  <a:spLocks/>
                </p:cNvSpPr>
                <p:nvPr/>
              </p:nvSpPr>
              <p:spPr bwMode="auto">
                <a:xfrm>
                  <a:off x="2817" y="2064"/>
                  <a:ext cx="33" cy="48"/>
                </a:xfrm>
                <a:custGeom>
                  <a:avLst/>
                  <a:gdLst>
                    <a:gd name="T0" fmla="*/ 213 w 13"/>
                    <a:gd name="T1" fmla="*/ 0 h 18"/>
                    <a:gd name="T2" fmla="*/ 33 w 13"/>
                    <a:gd name="T3" fmla="*/ 341 h 18"/>
                    <a:gd name="T4" fmla="*/ 0 60000 65536"/>
                    <a:gd name="T5" fmla="*/ 0 60000 65536"/>
                  </a:gdLst>
                  <a:ahLst/>
                  <a:cxnLst>
                    <a:cxn ang="T4">
                      <a:pos x="T0" y="T1"/>
                    </a:cxn>
                    <a:cxn ang="T5">
                      <a:pos x="T2" y="T3"/>
                    </a:cxn>
                  </a:cxnLst>
                  <a:rect l="0" t="0" r="r" b="b"/>
                  <a:pathLst>
                    <a:path w="13" h="18">
                      <a:moveTo>
                        <a:pt x="13" y="0"/>
                      </a:moveTo>
                      <a:cubicBezTo>
                        <a:pt x="8" y="1"/>
                        <a:pt x="0" y="13"/>
                        <a:pt x="2"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grpSp>
          <p:grpSp>
            <p:nvGrpSpPr>
              <p:cNvPr id="383" name="Group 673">
                <a:extLst>
                  <a:ext uri="{FF2B5EF4-FFF2-40B4-BE49-F238E27FC236}">
                    <a16:creationId xmlns:a16="http://schemas.microsoft.com/office/drawing/2014/main" id="{027370F3-64BF-82AB-8D3C-AA9A511BAF5C}"/>
                  </a:ext>
                </a:extLst>
              </p:cNvPr>
              <p:cNvGrpSpPr>
                <a:grpSpLocks/>
              </p:cNvGrpSpPr>
              <p:nvPr/>
            </p:nvGrpSpPr>
            <p:grpSpPr bwMode="auto">
              <a:xfrm>
                <a:off x="7648986" y="2975857"/>
                <a:ext cx="429394" cy="508832"/>
                <a:chOff x="2782" y="2036"/>
                <a:chExt cx="200" cy="237"/>
              </a:xfrm>
            </p:grpSpPr>
            <p:sp>
              <p:nvSpPr>
                <p:cNvPr id="812" name="Freeform 661">
                  <a:extLst>
                    <a:ext uri="{FF2B5EF4-FFF2-40B4-BE49-F238E27FC236}">
                      <a16:creationId xmlns:a16="http://schemas.microsoft.com/office/drawing/2014/main" id="{626FB0FF-A90C-9500-D5FB-BFCC39949B12}"/>
                    </a:ext>
                  </a:extLst>
                </p:cNvPr>
                <p:cNvSpPr>
                  <a:spLocks/>
                </p:cNvSpPr>
                <p:nvPr/>
              </p:nvSpPr>
              <p:spPr bwMode="auto">
                <a:xfrm>
                  <a:off x="2782" y="2036"/>
                  <a:ext cx="200" cy="237"/>
                </a:xfrm>
                <a:custGeom>
                  <a:avLst/>
                  <a:gdLst>
                    <a:gd name="T0" fmla="*/ 333 w 80"/>
                    <a:gd name="T1" fmla="*/ 136 h 89"/>
                    <a:gd name="T2" fmla="*/ 113 w 80"/>
                    <a:gd name="T3" fmla="*/ 831 h 89"/>
                    <a:gd name="T4" fmla="*/ 533 w 80"/>
                    <a:gd name="T5" fmla="*/ 1659 h 89"/>
                    <a:gd name="T6" fmla="*/ 1125 w 80"/>
                    <a:gd name="T7" fmla="*/ 1284 h 89"/>
                    <a:gd name="T8" fmla="*/ 875 w 80"/>
                    <a:gd name="T9" fmla="*/ 341 h 89"/>
                    <a:gd name="T10" fmla="*/ 333 w 80"/>
                    <a:gd name="T11" fmla="*/ 136 h 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 h="89">
                      <a:moveTo>
                        <a:pt x="21" y="7"/>
                      </a:moveTo>
                      <a:cubicBezTo>
                        <a:pt x="7" y="14"/>
                        <a:pt x="0" y="26"/>
                        <a:pt x="7" y="44"/>
                      </a:cubicBezTo>
                      <a:cubicBezTo>
                        <a:pt x="14" y="63"/>
                        <a:pt x="22" y="88"/>
                        <a:pt x="34" y="88"/>
                      </a:cubicBezTo>
                      <a:cubicBezTo>
                        <a:pt x="43" y="89"/>
                        <a:pt x="65" y="79"/>
                        <a:pt x="72" y="68"/>
                      </a:cubicBezTo>
                      <a:cubicBezTo>
                        <a:pt x="80" y="57"/>
                        <a:pt x="61" y="26"/>
                        <a:pt x="56" y="18"/>
                      </a:cubicBezTo>
                      <a:cubicBezTo>
                        <a:pt x="48" y="7"/>
                        <a:pt x="35" y="0"/>
                        <a:pt x="21" y="7"/>
                      </a:cubicBezTo>
                      <a:close/>
                    </a:path>
                  </a:pathLst>
                </a:custGeom>
                <a:solidFill>
                  <a:srgbClr val="FEE3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13" name="Freeform 662">
                  <a:extLst>
                    <a:ext uri="{FF2B5EF4-FFF2-40B4-BE49-F238E27FC236}">
                      <a16:creationId xmlns:a16="http://schemas.microsoft.com/office/drawing/2014/main" id="{EE6AB0ED-9C08-E1C2-F174-61B6438C99BB}"/>
                    </a:ext>
                  </a:extLst>
                </p:cNvPr>
                <p:cNvSpPr>
                  <a:spLocks/>
                </p:cNvSpPr>
                <p:nvPr/>
              </p:nvSpPr>
              <p:spPr bwMode="auto">
                <a:xfrm>
                  <a:off x="2842" y="2047"/>
                  <a:ext cx="120" cy="216"/>
                </a:xfrm>
                <a:custGeom>
                  <a:avLst/>
                  <a:gdLst>
                    <a:gd name="T0" fmla="*/ 0 w 48"/>
                    <a:gd name="T1" fmla="*/ 205 h 81"/>
                    <a:gd name="T2" fmla="*/ 645 w 48"/>
                    <a:gd name="T3" fmla="*/ 739 h 81"/>
                    <a:gd name="T4" fmla="*/ 658 w 48"/>
                    <a:gd name="T5" fmla="*/ 1216 h 81"/>
                    <a:gd name="T6" fmla="*/ 188 w 48"/>
                    <a:gd name="T7" fmla="*/ 1515 h 81"/>
                    <a:gd name="T8" fmla="*/ 175 w 48"/>
                    <a:gd name="T9" fmla="*/ 1515 h 81"/>
                    <a:gd name="T10" fmla="*/ 345 w 48"/>
                    <a:gd name="T11" fmla="*/ 819 h 81"/>
                    <a:gd name="T12" fmla="*/ 238 w 48"/>
                    <a:gd name="T13" fmla="*/ 376 h 81"/>
                    <a:gd name="T14" fmla="*/ 50 w 48"/>
                    <a:gd name="T15" fmla="*/ 227 h 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81">
                      <a:moveTo>
                        <a:pt x="0" y="11"/>
                      </a:moveTo>
                      <a:cubicBezTo>
                        <a:pt x="19" y="0"/>
                        <a:pt x="34" y="23"/>
                        <a:pt x="41" y="39"/>
                      </a:cubicBezTo>
                      <a:cubicBezTo>
                        <a:pt x="45" y="48"/>
                        <a:pt x="48" y="57"/>
                        <a:pt x="42" y="64"/>
                      </a:cubicBezTo>
                      <a:cubicBezTo>
                        <a:pt x="35" y="71"/>
                        <a:pt x="21" y="79"/>
                        <a:pt x="12" y="80"/>
                      </a:cubicBezTo>
                      <a:cubicBezTo>
                        <a:pt x="12" y="78"/>
                        <a:pt x="13" y="81"/>
                        <a:pt x="11" y="80"/>
                      </a:cubicBezTo>
                      <a:cubicBezTo>
                        <a:pt x="24" y="76"/>
                        <a:pt x="21" y="55"/>
                        <a:pt x="22" y="43"/>
                      </a:cubicBezTo>
                      <a:cubicBezTo>
                        <a:pt x="23" y="34"/>
                        <a:pt x="21" y="27"/>
                        <a:pt x="15" y="20"/>
                      </a:cubicBezTo>
                      <a:cubicBezTo>
                        <a:pt x="12" y="16"/>
                        <a:pt x="5" y="15"/>
                        <a:pt x="3" y="12"/>
                      </a:cubicBezTo>
                    </a:path>
                  </a:pathLst>
                </a:custGeom>
                <a:solidFill>
                  <a:srgbClr val="FED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14" name="Freeform 663">
                  <a:extLst>
                    <a:ext uri="{FF2B5EF4-FFF2-40B4-BE49-F238E27FC236}">
                      <a16:creationId xmlns:a16="http://schemas.microsoft.com/office/drawing/2014/main" id="{42D1EF5F-3F0C-2FDA-A443-1C95104A0000}"/>
                    </a:ext>
                  </a:extLst>
                </p:cNvPr>
                <p:cNvSpPr>
                  <a:spLocks/>
                </p:cNvSpPr>
                <p:nvPr/>
              </p:nvSpPr>
              <p:spPr bwMode="auto">
                <a:xfrm>
                  <a:off x="2782" y="2036"/>
                  <a:ext cx="200" cy="235"/>
                </a:xfrm>
                <a:custGeom>
                  <a:avLst/>
                  <a:gdLst>
                    <a:gd name="T0" fmla="*/ 333 w 80"/>
                    <a:gd name="T1" fmla="*/ 136 h 88"/>
                    <a:gd name="T2" fmla="*/ 113 w 80"/>
                    <a:gd name="T3" fmla="*/ 841 h 88"/>
                    <a:gd name="T4" fmla="*/ 533 w 80"/>
                    <a:gd name="T5" fmla="*/ 1677 h 88"/>
                    <a:gd name="T6" fmla="*/ 1125 w 80"/>
                    <a:gd name="T7" fmla="*/ 1298 h 88"/>
                    <a:gd name="T8" fmla="*/ 875 w 80"/>
                    <a:gd name="T9" fmla="*/ 342 h 88"/>
                    <a:gd name="T10" fmla="*/ 333 w 80"/>
                    <a:gd name="T11" fmla="*/ 136 h 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 h="88">
                      <a:moveTo>
                        <a:pt x="21" y="7"/>
                      </a:moveTo>
                      <a:cubicBezTo>
                        <a:pt x="7" y="14"/>
                        <a:pt x="0" y="26"/>
                        <a:pt x="7" y="44"/>
                      </a:cubicBezTo>
                      <a:cubicBezTo>
                        <a:pt x="14" y="63"/>
                        <a:pt x="21" y="88"/>
                        <a:pt x="34" y="88"/>
                      </a:cubicBezTo>
                      <a:cubicBezTo>
                        <a:pt x="43" y="88"/>
                        <a:pt x="65" y="79"/>
                        <a:pt x="72" y="68"/>
                      </a:cubicBezTo>
                      <a:cubicBezTo>
                        <a:pt x="80" y="57"/>
                        <a:pt x="61" y="26"/>
                        <a:pt x="56" y="18"/>
                      </a:cubicBezTo>
                      <a:cubicBezTo>
                        <a:pt x="48" y="7"/>
                        <a:pt x="35" y="0"/>
                        <a:pt x="21" y="7"/>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815" name="Freeform 664">
                  <a:extLst>
                    <a:ext uri="{FF2B5EF4-FFF2-40B4-BE49-F238E27FC236}">
                      <a16:creationId xmlns:a16="http://schemas.microsoft.com/office/drawing/2014/main" id="{03F1AFBF-2E88-D5F5-F64C-0FF3D5451E19}"/>
                    </a:ext>
                  </a:extLst>
                </p:cNvPr>
                <p:cNvSpPr>
                  <a:spLocks/>
                </p:cNvSpPr>
                <p:nvPr/>
              </p:nvSpPr>
              <p:spPr bwMode="auto">
                <a:xfrm>
                  <a:off x="2850" y="2143"/>
                  <a:ext cx="82" cy="98"/>
                </a:xfrm>
                <a:custGeom>
                  <a:avLst/>
                  <a:gdLst>
                    <a:gd name="T0" fmla="*/ 186 w 33"/>
                    <a:gd name="T1" fmla="*/ 21 h 37"/>
                    <a:gd name="T2" fmla="*/ 0 w 33"/>
                    <a:gd name="T3" fmla="*/ 294 h 37"/>
                    <a:gd name="T4" fmla="*/ 403 w 33"/>
                    <a:gd name="T5" fmla="*/ 575 h 37"/>
                    <a:gd name="T6" fmla="*/ 412 w 33"/>
                    <a:gd name="T7" fmla="*/ 132 h 37"/>
                    <a:gd name="T8" fmla="*/ 186 w 33"/>
                    <a:gd name="T9" fmla="*/ 2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7">
                      <a:moveTo>
                        <a:pt x="12" y="1"/>
                      </a:moveTo>
                      <a:cubicBezTo>
                        <a:pt x="5" y="0"/>
                        <a:pt x="0" y="10"/>
                        <a:pt x="0" y="16"/>
                      </a:cubicBezTo>
                      <a:cubicBezTo>
                        <a:pt x="1" y="28"/>
                        <a:pt x="16" y="37"/>
                        <a:pt x="26" y="31"/>
                      </a:cubicBezTo>
                      <a:cubicBezTo>
                        <a:pt x="33" y="25"/>
                        <a:pt x="31" y="13"/>
                        <a:pt x="27" y="7"/>
                      </a:cubicBezTo>
                      <a:cubicBezTo>
                        <a:pt x="23" y="2"/>
                        <a:pt x="18" y="3"/>
                        <a:pt x="12" y="1"/>
                      </a:cubicBezTo>
                      <a:close/>
                    </a:path>
                  </a:pathLst>
                </a:custGeom>
                <a:solidFill>
                  <a:srgbClr val="3B7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16" name="Freeform 665">
                  <a:extLst>
                    <a:ext uri="{FF2B5EF4-FFF2-40B4-BE49-F238E27FC236}">
                      <a16:creationId xmlns:a16="http://schemas.microsoft.com/office/drawing/2014/main" id="{5275FAFB-A41E-8A68-B439-A3104A57B4A1}"/>
                    </a:ext>
                  </a:extLst>
                </p:cNvPr>
                <p:cNvSpPr>
                  <a:spLocks/>
                </p:cNvSpPr>
                <p:nvPr/>
              </p:nvSpPr>
              <p:spPr bwMode="auto">
                <a:xfrm>
                  <a:off x="2855" y="2145"/>
                  <a:ext cx="32" cy="72"/>
                </a:xfrm>
                <a:custGeom>
                  <a:avLst/>
                  <a:gdLst>
                    <a:gd name="T0" fmla="*/ 194 w 13"/>
                    <a:gd name="T1" fmla="*/ 136 h 27"/>
                    <a:gd name="T2" fmla="*/ 30 w 13"/>
                    <a:gd name="T3" fmla="*/ 264 h 27"/>
                    <a:gd name="T4" fmla="*/ 182 w 13"/>
                    <a:gd name="T5" fmla="*/ 512 h 27"/>
                    <a:gd name="T6" fmla="*/ 91 w 13"/>
                    <a:gd name="T7" fmla="*/ 264 h 27"/>
                    <a:gd name="T8" fmla="*/ 182 w 13"/>
                    <a:gd name="T9" fmla="*/ 115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7">
                      <a:moveTo>
                        <a:pt x="13" y="7"/>
                      </a:moveTo>
                      <a:cubicBezTo>
                        <a:pt x="10" y="0"/>
                        <a:pt x="3" y="10"/>
                        <a:pt x="2" y="14"/>
                      </a:cubicBezTo>
                      <a:cubicBezTo>
                        <a:pt x="0" y="22"/>
                        <a:pt x="6" y="24"/>
                        <a:pt x="12" y="27"/>
                      </a:cubicBezTo>
                      <a:cubicBezTo>
                        <a:pt x="8" y="23"/>
                        <a:pt x="4" y="20"/>
                        <a:pt x="6" y="14"/>
                      </a:cubicBezTo>
                      <a:cubicBezTo>
                        <a:pt x="7" y="12"/>
                        <a:pt x="10" y="5"/>
                        <a:pt x="12" y="6"/>
                      </a:cubicBezTo>
                    </a:path>
                  </a:pathLst>
                </a:custGeom>
                <a:solidFill>
                  <a:srgbClr val="8AAB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17" name="Freeform 666">
                  <a:extLst>
                    <a:ext uri="{FF2B5EF4-FFF2-40B4-BE49-F238E27FC236}">
                      <a16:creationId xmlns:a16="http://schemas.microsoft.com/office/drawing/2014/main" id="{E3BF2C68-5E16-FACB-EF47-71EB86BB3949}"/>
                    </a:ext>
                  </a:extLst>
                </p:cNvPr>
                <p:cNvSpPr>
                  <a:spLocks/>
                </p:cNvSpPr>
                <p:nvPr/>
              </p:nvSpPr>
              <p:spPr bwMode="auto">
                <a:xfrm>
                  <a:off x="2892" y="2164"/>
                  <a:ext cx="25" cy="67"/>
                </a:xfrm>
                <a:custGeom>
                  <a:avLst/>
                  <a:gdLst>
                    <a:gd name="T0" fmla="*/ 0 w 10"/>
                    <a:gd name="T1" fmla="*/ 389 h 25"/>
                    <a:gd name="T2" fmla="*/ 158 w 10"/>
                    <a:gd name="T3" fmla="*/ 209 h 25"/>
                    <a:gd name="T4" fmla="*/ 50 w 10"/>
                    <a:gd name="T5" fmla="*/ 0 h 25"/>
                    <a:gd name="T6" fmla="*/ 83 w 10"/>
                    <a:gd name="T7" fmla="*/ 193 h 25"/>
                    <a:gd name="T8" fmla="*/ 63 w 10"/>
                    <a:gd name="T9" fmla="*/ 402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5">
                      <a:moveTo>
                        <a:pt x="0" y="20"/>
                      </a:moveTo>
                      <a:cubicBezTo>
                        <a:pt x="6" y="25"/>
                        <a:pt x="10" y="15"/>
                        <a:pt x="10" y="11"/>
                      </a:cubicBezTo>
                      <a:cubicBezTo>
                        <a:pt x="10" y="6"/>
                        <a:pt x="8" y="0"/>
                        <a:pt x="3" y="0"/>
                      </a:cubicBezTo>
                      <a:cubicBezTo>
                        <a:pt x="6" y="2"/>
                        <a:pt x="9" y="7"/>
                        <a:pt x="5" y="10"/>
                      </a:cubicBezTo>
                      <a:cubicBezTo>
                        <a:pt x="8" y="12"/>
                        <a:pt x="8" y="21"/>
                        <a:pt x="4" y="21"/>
                      </a:cubicBezTo>
                    </a:path>
                  </a:pathLst>
                </a:custGeom>
                <a:solidFill>
                  <a:srgbClr val="1861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18" name="Freeform 667">
                  <a:extLst>
                    <a:ext uri="{FF2B5EF4-FFF2-40B4-BE49-F238E27FC236}">
                      <a16:creationId xmlns:a16="http://schemas.microsoft.com/office/drawing/2014/main" id="{7FA4EFC7-F928-7500-F6BF-C8068AC6D9ED}"/>
                    </a:ext>
                  </a:extLst>
                </p:cNvPr>
                <p:cNvSpPr>
                  <a:spLocks/>
                </p:cNvSpPr>
                <p:nvPr/>
              </p:nvSpPr>
              <p:spPr bwMode="auto">
                <a:xfrm>
                  <a:off x="2850" y="2148"/>
                  <a:ext cx="15" cy="19"/>
                </a:xfrm>
                <a:custGeom>
                  <a:avLst/>
                  <a:gdLst>
                    <a:gd name="T0" fmla="*/ 0 w 6"/>
                    <a:gd name="T1" fmla="*/ 81 h 7"/>
                    <a:gd name="T2" fmla="*/ 50 w 6"/>
                    <a:gd name="T3" fmla="*/ 0 h 7"/>
                    <a:gd name="T4" fmla="*/ 95 w 6"/>
                    <a:gd name="T5" fmla="*/ 60 h 7"/>
                    <a:gd name="T6" fmla="*/ 63 w 6"/>
                    <a:gd name="T7" fmla="*/ 141 h 7"/>
                    <a:gd name="T8" fmla="*/ 0 w 6"/>
                    <a:gd name="T9" fmla="*/ 81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0" y="4"/>
                      </a:moveTo>
                      <a:cubicBezTo>
                        <a:pt x="0" y="2"/>
                        <a:pt x="1" y="1"/>
                        <a:pt x="3" y="0"/>
                      </a:cubicBezTo>
                      <a:cubicBezTo>
                        <a:pt x="4" y="0"/>
                        <a:pt x="6" y="1"/>
                        <a:pt x="6" y="3"/>
                      </a:cubicBezTo>
                      <a:cubicBezTo>
                        <a:pt x="6" y="5"/>
                        <a:pt x="5" y="6"/>
                        <a:pt x="4" y="7"/>
                      </a:cubicBezTo>
                      <a:cubicBezTo>
                        <a:pt x="2" y="7"/>
                        <a:pt x="0" y="6"/>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19" name="Freeform 668">
                  <a:extLst>
                    <a:ext uri="{FF2B5EF4-FFF2-40B4-BE49-F238E27FC236}">
                      <a16:creationId xmlns:a16="http://schemas.microsoft.com/office/drawing/2014/main" id="{D7316989-F509-4BFE-AD38-B96969E1704C}"/>
                    </a:ext>
                  </a:extLst>
                </p:cNvPr>
                <p:cNvSpPr>
                  <a:spLocks/>
                </p:cNvSpPr>
                <p:nvPr/>
              </p:nvSpPr>
              <p:spPr bwMode="auto">
                <a:xfrm>
                  <a:off x="2865" y="2143"/>
                  <a:ext cx="7" cy="8"/>
                </a:xfrm>
                <a:custGeom>
                  <a:avLst/>
                  <a:gdLst>
                    <a:gd name="T0" fmla="*/ 12 w 3"/>
                    <a:gd name="T1" fmla="*/ 35 h 3"/>
                    <a:gd name="T2" fmla="*/ 28 w 3"/>
                    <a:gd name="T3" fmla="*/ 0 h 3"/>
                    <a:gd name="T4" fmla="*/ 37 w 3"/>
                    <a:gd name="T5" fmla="*/ 35 h 3"/>
                    <a:gd name="T6" fmla="*/ 28 w 3"/>
                    <a:gd name="T7" fmla="*/ 56 h 3"/>
                    <a:gd name="T8" fmla="*/ 12 w 3"/>
                    <a:gd name="T9" fmla="*/ 35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1" y="2"/>
                      </a:moveTo>
                      <a:cubicBezTo>
                        <a:pt x="0" y="1"/>
                        <a:pt x="1" y="0"/>
                        <a:pt x="2" y="0"/>
                      </a:cubicBezTo>
                      <a:cubicBezTo>
                        <a:pt x="2" y="0"/>
                        <a:pt x="3" y="1"/>
                        <a:pt x="3" y="2"/>
                      </a:cubicBezTo>
                      <a:cubicBezTo>
                        <a:pt x="3" y="2"/>
                        <a:pt x="3" y="3"/>
                        <a:pt x="2" y="3"/>
                      </a:cubicBezTo>
                      <a:cubicBezTo>
                        <a:pt x="1" y="3"/>
                        <a:pt x="1"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20" name="Freeform 669">
                  <a:extLst>
                    <a:ext uri="{FF2B5EF4-FFF2-40B4-BE49-F238E27FC236}">
                      <a16:creationId xmlns:a16="http://schemas.microsoft.com/office/drawing/2014/main" id="{E16EA2A6-658D-E0E9-3E9C-6AB69C5C6749}"/>
                    </a:ext>
                  </a:extLst>
                </p:cNvPr>
                <p:cNvSpPr>
                  <a:spLocks/>
                </p:cNvSpPr>
                <p:nvPr/>
              </p:nvSpPr>
              <p:spPr bwMode="auto">
                <a:xfrm>
                  <a:off x="2847" y="2167"/>
                  <a:ext cx="10" cy="10"/>
                </a:xfrm>
                <a:custGeom>
                  <a:avLst/>
                  <a:gdLst>
                    <a:gd name="T0" fmla="*/ 0 w 4"/>
                    <a:gd name="T1" fmla="*/ 33 h 4"/>
                    <a:gd name="T2" fmla="*/ 20 w 4"/>
                    <a:gd name="T3" fmla="*/ 0 h 4"/>
                    <a:gd name="T4" fmla="*/ 50 w 4"/>
                    <a:gd name="T5" fmla="*/ 20 h 4"/>
                    <a:gd name="T6" fmla="*/ 33 w 4"/>
                    <a:gd name="T7" fmla="*/ 63 h 4"/>
                    <a:gd name="T8" fmla="*/ 0 w 4"/>
                    <a:gd name="T9" fmla="*/ 3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2"/>
                      </a:moveTo>
                      <a:cubicBezTo>
                        <a:pt x="0" y="1"/>
                        <a:pt x="0" y="0"/>
                        <a:pt x="1" y="0"/>
                      </a:cubicBezTo>
                      <a:cubicBezTo>
                        <a:pt x="2" y="0"/>
                        <a:pt x="3" y="0"/>
                        <a:pt x="3" y="1"/>
                      </a:cubicBezTo>
                      <a:cubicBezTo>
                        <a:pt x="4" y="2"/>
                        <a:pt x="3" y="3"/>
                        <a:pt x="2" y="4"/>
                      </a:cubicBezTo>
                      <a:cubicBezTo>
                        <a:pt x="1" y="4"/>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21" name="Freeform 670">
                  <a:extLst>
                    <a:ext uri="{FF2B5EF4-FFF2-40B4-BE49-F238E27FC236}">
                      <a16:creationId xmlns:a16="http://schemas.microsoft.com/office/drawing/2014/main" id="{5EEB5F9A-0837-688E-9D84-1B61CCE41DF9}"/>
                    </a:ext>
                  </a:extLst>
                </p:cNvPr>
                <p:cNvSpPr>
                  <a:spLocks/>
                </p:cNvSpPr>
                <p:nvPr/>
              </p:nvSpPr>
              <p:spPr bwMode="auto">
                <a:xfrm>
                  <a:off x="2935" y="2132"/>
                  <a:ext cx="25" cy="93"/>
                </a:xfrm>
                <a:custGeom>
                  <a:avLst/>
                  <a:gdLst>
                    <a:gd name="T0" fmla="*/ 50 w 10"/>
                    <a:gd name="T1" fmla="*/ 656 h 35"/>
                    <a:gd name="T2" fmla="*/ 145 w 10"/>
                    <a:gd name="T3" fmla="*/ 340 h 35"/>
                    <a:gd name="T4" fmla="*/ 95 w 10"/>
                    <a:gd name="T5" fmla="*/ 191 h 35"/>
                    <a:gd name="T6" fmla="*/ 0 w 10"/>
                    <a:gd name="T7" fmla="*/ 0 h 35"/>
                    <a:gd name="T8" fmla="*/ 113 w 10"/>
                    <a:gd name="T9" fmla="*/ 353 h 35"/>
                    <a:gd name="T10" fmla="*/ 33 w 10"/>
                    <a:gd name="T11" fmla="*/ 635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35">
                      <a:moveTo>
                        <a:pt x="3" y="35"/>
                      </a:moveTo>
                      <a:cubicBezTo>
                        <a:pt x="9" y="31"/>
                        <a:pt x="10" y="25"/>
                        <a:pt x="9" y="18"/>
                      </a:cubicBezTo>
                      <a:cubicBezTo>
                        <a:pt x="8" y="15"/>
                        <a:pt x="7" y="12"/>
                        <a:pt x="6" y="10"/>
                      </a:cubicBezTo>
                      <a:cubicBezTo>
                        <a:pt x="4" y="7"/>
                        <a:pt x="3" y="2"/>
                        <a:pt x="0" y="0"/>
                      </a:cubicBezTo>
                      <a:cubicBezTo>
                        <a:pt x="3" y="6"/>
                        <a:pt x="7" y="12"/>
                        <a:pt x="7" y="19"/>
                      </a:cubicBezTo>
                      <a:cubicBezTo>
                        <a:pt x="7" y="24"/>
                        <a:pt x="7" y="31"/>
                        <a:pt x="2" y="34"/>
                      </a:cubicBezTo>
                    </a:path>
                  </a:pathLst>
                </a:custGeom>
                <a:solidFill>
                  <a:srgbClr val="FFB0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22" name="Freeform 671">
                  <a:extLst>
                    <a:ext uri="{FF2B5EF4-FFF2-40B4-BE49-F238E27FC236}">
                      <a16:creationId xmlns:a16="http://schemas.microsoft.com/office/drawing/2014/main" id="{E8371730-BBE2-D953-7C72-246C9041F611}"/>
                    </a:ext>
                  </a:extLst>
                </p:cNvPr>
                <p:cNvSpPr>
                  <a:spLocks/>
                </p:cNvSpPr>
                <p:nvPr/>
              </p:nvSpPr>
              <p:spPr bwMode="auto">
                <a:xfrm>
                  <a:off x="2802" y="2073"/>
                  <a:ext cx="25" cy="123"/>
                </a:xfrm>
                <a:custGeom>
                  <a:avLst/>
                  <a:gdLst>
                    <a:gd name="T0" fmla="*/ 158 w 10"/>
                    <a:gd name="T1" fmla="*/ 0 h 46"/>
                    <a:gd name="T2" fmla="*/ 0 w 10"/>
                    <a:gd name="T3" fmla="*/ 321 h 46"/>
                    <a:gd name="T4" fmla="*/ 33 w 10"/>
                    <a:gd name="T5" fmla="*/ 559 h 46"/>
                    <a:gd name="T6" fmla="*/ 113 w 10"/>
                    <a:gd name="T7" fmla="*/ 786 h 46"/>
                    <a:gd name="T8" fmla="*/ 158 w 10"/>
                    <a:gd name="T9" fmla="*/ 880 h 46"/>
                    <a:gd name="T10" fmla="*/ 83 w 10"/>
                    <a:gd name="T11" fmla="*/ 559 h 46"/>
                    <a:gd name="T12" fmla="*/ 63 w 10"/>
                    <a:gd name="T13" fmla="*/ 342 h 46"/>
                    <a:gd name="T14" fmla="*/ 63 w 10"/>
                    <a:gd name="T15" fmla="*/ 171 h 46"/>
                    <a:gd name="T16" fmla="*/ 158 w 10"/>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46">
                      <a:moveTo>
                        <a:pt x="10" y="0"/>
                      </a:moveTo>
                      <a:cubicBezTo>
                        <a:pt x="4" y="2"/>
                        <a:pt x="0" y="11"/>
                        <a:pt x="0" y="17"/>
                      </a:cubicBezTo>
                      <a:cubicBezTo>
                        <a:pt x="0" y="21"/>
                        <a:pt x="0" y="26"/>
                        <a:pt x="2" y="29"/>
                      </a:cubicBezTo>
                      <a:cubicBezTo>
                        <a:pt x="3" y="31"/>
                        <a:pt x="6" y="38"/>
                        <a:pt x="7" y="41"/>
                      </a:cubicBezTo>
                      <a:cubicBezTo>
                        <a:pt x="8" y="43"/>
                        <a:pt x="9" y="45"/>
                        <a:pt x="10" y="46"/>
                      </a:cubicBezTo>
                      <a:cubicBezTo>
                        <a:pt x="9" y="43"/>
                        <a:pt x="6" y="32"/>
                        <a:pt x="5" y="29"/>
                      </a:cubicBezTo>
                      <a:cubicBezTo>
                        <a:pt x="4" y="25"/>
                        <a:pt x="4" y="22"/>
                        <a:pt x="4" y="18"/>
                      </a:cubicBezTo>
                      <a:cubicBezTo>
                        <a:pt x="4" y="15"/>
                        <a:pt x="3" y="12"/>
                        <a:pt x="4" y="9"/>
                      </a:cubicBezTo>
                      <a:cubicBezTo>
                        <a:pt x="5" y="7"/>
                        <a:pt x="8" y="3"/>
                        <a:pt x="10" y="0"/>
                      </a:cubicBezTo>
                    </a:path>
                  </a:pathLst>
                </a:custGeom>
                <a:solidFill>
                  <a:srgbClr val="FFF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23" name="Freeform 672">
                  <a:extLst>
                    <a:ext uri="{FF2B5EF4-FFF2-40B4-BE49-F238E27FC236}">
                      <a16:creationId xmlns:a16="http://schemas.microsoft.com/office/drawing/2014/main" id="{2C6DC3AA-F8D4-97F6-5F05-B384DF860EC8}"/>
                    </a:ext>
                  </a:extLst>
                </p:cNvPr>
                <p:cNvSpPr>
                  <a:spLocks/>
                </p:cNvSpPr>
                <p:nvPr/>
              </p:nvSpPr>
              <p:spPr bwMode="auto">
                <a:xfrm>
                  <a:off x="2800" y="2092"/>
                  <a:ext cx="12" cy="53"/>
                </a:xfrm>
                <a:custGeom>
                  <a:avLst/>
                  <a:gdLst>
                    <a:gd name="T0" fmla="*/ 70 w 5"/>
                    <a:gd name="T1" fmla="*/ 0 h 20"/>
                    <a:gd name="T2" fmla="*/ 29 w 5"/>
                    <a:gd name="T3" fmla="*/ 371 h 20"/>
                    <a:gd name="T4" fmla="*/ 0 60000 65536"/>
                    <a:gd name="T5" fmla="*/ 0 60000 65536"/>
                  </a:gdLst>
                  <a:ahLst/>
                  <a:cxnLst>
                    <a:cxn ang="T4">
                      <a:pos x="T0" y="T1"/>
                    </a:cxn>
                    <a:cxn ang="T5">
                      <a:pos x="T2" y="T3"/>
                    </a:cxn>
                  </a:cxnLst>
                  <a:rect l="0" t="0" r="r" b="b"/>
                  <a:pathLst>
                    <a:path w="5" h="20">
                      <a:moveTo>
                        <a:pt x="5" y="0"/>
                      </a:moveTo>
                      <a:cubicBezTo>
                        <a:pt x="0" y="4"/>
                        <a:pt x="1" y="15"/>
                        <a:pt x="2" y="2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grpSp>
          <p:grpSp>
            <p:nvGrpSpPr>
              <p:cNvPr id="384" name="Group 762">
                <a:extLst>
                  <a:ext uri="{FF2B5EF4-FFF2-40B4-BE49-F238E27FC236}">
                    <a16:creationId xmlns:a16="http://schemas.microsoft.com/office/drawing/2014/main" id="{331A0C64-2538-885E-736B-2C9F8200238B}"/>
                  </a:ext>
                </a:extLst>
              </p:cNvPr>
              <p:cNvGrpSpPr>
                <a:grpSpLocks/>
              </p:cNvGrpSpPr>
              <p:nvPr/>
            </p:nvGrpSpPr>
            <p:grpSpPr bwMode="auto">
              <a:xfrm>
                <a:off x="10238230" y="2829863"/>
                <a:ext cx="334927" cy="446569"/>
                <a:chOff x="3494" y="2088"/>
                <a:chExt cx="156" cy="208"/>
              </a:xfrm>
            </p:grpSpPr>
            <p:sp>
              <p:nvSpPr>
                <p:cNvPr id="800" name="Freeform 750">
                  <a:extLst>
                    <a:ext uri="{FF2B5EF4-FFF2-40B4-BE49-F238E27FC236}">
                      <a16:creationId xmlns:a16="http://schemas.microsoft.com/office/drawing/2014/main" id="{2A396147-E71D-A717-892F-89860D97525A}"/>
                    </a:ext>
                  </a:extLst>
                </p:cNvPr>
                <p:cNvSpPr>
                  <a:spLocks/>
                </p:cNvSpPr>
                <p:nvPr/>
              </p:nvSpPr>
              <p:spPr bwMode="auto">
                <a:xfrm>
                  <a:off x="3494" y="2088"/>
                  <a:ext cx="156" cy="208"/>
                </a:xfrm>
                <a:custGeom>
                  <a:avLst/>
                  <a:gdLst>
                    <a:gd name="T0" fmla="*/ 335 w 62"/>
                    <a:gd name="T1" fmla="*/ 77 h 78"/>
                    <a:gd name="T2" fmla="*/ 33 w 62"/>
                    <a:gd name="T3" fmla="*/ 648 h 78"/>
                    <a:gd name="T4" fmla="*/ 96 w 62"/>
                    <a:gd name="T5" fmla="*/ 1365 h 78"/>
                    <a:gd name="T6" fmla="*/ 242 w 62"/>
                    <a:gd name="T7" fmla="*/ 1459 h 78"/>
                    <a:gd name="T8" fmla="*/ 843 w 62"/>
                    <a:gd name="T9" fmla="*/ 1229 h 78"/>
                    <a:gd name="T10" fmla="*/ 747 w 62"/>
                    <a:gd name="T11" fmla="*/ 419 h 78"/>
                    <a:gd name="T12" fmla="*/ 335 w 62"/>
                    <a:gd name="T13" fmla="*/ 77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78">
                      <a:moveTo>
                        <a:pt x="21" y="4"/>
                      </a:moveTo>
                      <a:cubicBezTo>
                        <a:pt x="7" y="8"/>
                        <a:pt x="0" y="17"/>
                        <a:pt x="2" y="34"/>
                      </a:cubicBezTo>
                      <a:cubicBezTo>
                        <a:pt x="4" y="46"/>
                        <a:pt x="4" y="64"/>
                        <a:pt x="6" y="72"/>
                      </a:cubicBezTo>
                      <a:cubicBezTo>
                        <a:pt x="8" y="78"/>
                        <a:pt x="13" y="77"/>
                        <a:pt x="15" y="77"/>
                      </a:cubicBezTo>
                      <a:cubicBezTo>
                        <a:pt x="26" y="77"/>
                        <a:pt x="46" y="72"/>
                        <a:pt x="53" y="65"/>
                      </a:cubicBezTo>
                      <a:cubicBezTo>
                        <a:pt x="62" y="57"/>
                        <a:pt x="50" y="30"/>
                        <a:pt x="47" y="22"/>
                      </a:cubicBezTo>
                      <a:cubicBezTo>
                        <a:pt x="42" y="11"/>
                        <a:pt x="34" y="0"/>
                        <a:pt x="21" y="4"/>
                      </a:cubicBezTo>
                      <a:close/>
                    </a:path>
                  </a:pathLst>
                </a:custGeom>
                <a:solidFill>
                  <a:srgbClr val="FED1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01" name="Freeform 751">
                  <a:extLst>
                    <a:ext uri="{FF2B5EF4-FFF2-40B4-BE49-F238E27FC236}">
                      <a16:creationId xmlns:a16="http://schemas.microsoft.com/office/drawing/2014/main" id="{CAB777EF-217E-AF30-8955-AE69E2418097}"/>
                    </a:ext>
                  </a:extLst>
                </p:cNvPr>
                <p:cNvSpPr>
                  <a:spLocks/>
                </p:cNvSpPr>
                <p:nvPr/>
              </p:nvSpPr>
              <p:spPr bwMode="auto">
                <a:xfrm>
                  <a:off x="3535" y="2096"/>
                  <a:ext cx="90" cy="184"/>
                </a:xfrm>
                <a:custGeom>
                  <a:avLst/>
                  <a:gdLst>
                    <a:gd name="T0" fmla="*/ 50 w 36"/>
                    <a:gd name="T1" fmla="*/ 115 h 69"/>
                    <a:gd name="T2" fmla="*/ 520 w 36"/>
                    <a:gd name="T3" fmla="*/ 717 h 69"/>
                    <a:gd name="T4" fmla="*/ 458 w 36"/>
                    <a:gd name="T5" fmla="*/ 1117 h 69"/>
                    <a:gd name="T6" fmla="*/ 20 w 36"/>
                    <a:gd name="T7" fmla="*/ 1288 h 69"/>
                    <a:gd name="T8" fmla="*/ 0 w 36"/>
                    <a:gd name="T9" fmla="*/ 1288 h 69"/>
                    <a:gd name="T10" fmla="*/ 250 w 36"/>
                    <a:gd name="T11" fmla="*/ 704 h 69"/>
                    <a:gd name="T12" fmla="*/ 220 w 36"/>
                    <a:gd name="T13" fmla="*/ 320 h 69"/>
                    <a:gd name="T14" fmla="*/ 83 w 36"/>
                    <a:gd name="T15" fmla="*/ 136 h 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69">
                      <a:moveTo>
                        <a:pt x="3" y="6"/>
                      </a:moveTo>
                      <a:cubicBezTo>
                        <a:pt x="21" y="0"/>
                        <a:pt x="30" y="22"/>
                        <a:pt x="33" y="38"/>
                      </a:cubicBezTo>
                      <a:cubicBezTo>
                        <a:pt x="35" y="46"/>
                        <a:pt x="36" y="55"/>
                        <a:pt x="29" y="59"/>
                      </a:cubicBezTo>
                      <a:cubicBezTo>
                        <a:pt x="22" y="64"/>
                        <a:pt x="9" y="69"/>
                        <a:pt x="1" y="68"/>
                      </a:cubicBezTo>
                      <a:cubicBezTo>
                        <a:pt x="1" y="66"/>
                        <a:pt x="1" y="69"/>
                        <a:pt x="0" y="68"/>
                      </a:cubicBezTo>
                      <a:cubicBezTo>
                        <a:pt x="12" y="66"/>
                        <a:pt x="14" y="48"/>
                        <a:pt x="16" y="37"/>
                      </a:cubicBezTo>
                      <a:cubicBezTo>
                        <a:pt x="19" y="30"/>
                        <a:pt x="18" y="24"/>
                        <a:pt x="14" y="17"/>
                      </a:cubicBezTo>
                      <a:cubicBezTo>
                        <a:pt x="12" y="12"/>
                        <a:pt x="7" y="10"/>
                        <a:pt x="5" y="7"/>
                      </a:cubicBezTo>
                    </a:path>
                  </a:pathLst>
                </a:custGeom>
                <a:solidFill>
                  <a:srgbClr val="FEBF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02" name="Freeform 752">
                  <a:extLst>
                    <a:ext uri="{FF2B5EF4-FFF2-40B4-BE49-F238E27FC236}">
                      <a16:creationId xmlns:a16="http://schemas.microsoft.com/office/drawing/2014/main" id="{10400939-A62B-867C-2C18-67F37809F3A4}"/>
                    </a:ext>
                  </a:extLst>
                </p:cNvPr>
                <p:cNvSpPr>
                  <a:spLocks/>
                </p:cNvSpPr>
                <p:nvPr/>
              </p:nvSpPr>
              <p:spPr bwMode="auto">
                <a:xfrm>
                  <a:off x="3494" y="2088"/>
                  <a:ext cx="156" cy="208"/>
                </a:xfrm>
                <a:custGeom>
                  <a:avLst/>
                  <a:gdLst>
                    <a:gd name="T0" fmla="*/ 335 w 62"/>
                    <a:gd name="T1" fmla="*/ 77 h 78"/>
                    <a:gd name="T2" fmla="*/ 33 w 62"/>
                    <a:gd name="T3" fmla="*/ 648 h 78"/>
                    <a:gd name="T4" fmla="*/ 96 w 62"/>
                    <a:gd name="T5" fmla="*/ 1365 h 78"/>
                    <a:gd name="T6" fmla="*/ 242 w 62"/>
                    <a:gd name="T7" fmla="*/ 1459 h 78"/>
                    <a:gd name="T8" fmla="*/ 843 w 62"/>
                    <a:gd name="T9" fmla="*/ 1229 h 78"/>
                    <a:gd name="T10" fmla="*/ 747 w 62"/>
                    <a:gd name="T11" fmla="*/ 419 h 78"/>
                    <a:gd name="T12" fmla="*/ 335 w 62"/>
                    <a:gd name="T13" fmla="*/ 77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78">
                      <a:moveTo>
                        <a:pt x="21" y="4"/>
                      </a:moveTo>
                      <a:cubicBezTo>
                        <a:pt x="7" y="8"/>
                        <a:pt x="0" y="17"/>
                        <a:pt x="2" y="34"/>
                      </a:cubicBezTo>
                      <a:cubicBezTo>
                        <a:pt x="4" y="46"/>
                        <a:pt x="4" y="64"/>
                        <a:pt x="6" y="72"/>
                      </a:cubicBezTo>
                      <a:cubicBezTo>
                        <a:pt x="8" y="78"/>
                        <a:pt x="13" y="77"/>
                        <a:pt x="15" y="77"/>
                      </a:cubicBezTo>
                      <a:cubicBezTo>
                        <a:pt x="26" y="77"/>
                        <a:pt x="46" y="72"/>
                        <a:pt x="53" y="65"/>
                      </a:cubicBezTo>
                      <a:cubicBezTo>
                        <a:pt x="62" y="57"/>
                        <a:pt x="50" y="30"/>
                        <a:pt x="47" y="22"/>
                      </a:cubicBezTo>
                      <a:cubicBezTo>
                        <a:pt x="42" y="11"/>
                        <a:pt x="34" y="0"/>
                        <a:pt x="21" y="4"/>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803" name="Freeform 753">
                  <a:extLst>
                    <a:ext uri="{FF2B5EF4-FFF2-40B4-BE49-F238E27FC236}">
                      <a16:creationId xmlns:a16="http://schemas.microsoft.com/office/drawing/2014/main" id="{00025D91-E500-2712-0BAC-85DD5188A304}"/>
                    </a:ext>
                  </a:extLst>
                </p:cNvPr>
                <p:cNvSpPr>
                  <a:spLocks/>
                </p:cNvSpPr>
                <p:nvPr/>
              </p:nvSpPr>
              <p:spPr bwMode="auto">
                <a:xfrm>
                  <a:off x="3535" y="2181"/>
                  <a:ext cx="70" cy="91"/>
                </a:xfrm>
                <a:custGeom>
                  <a:avLst/>
                  <a:gdLst>
                    <a:gd name="T0" fmla="*/ 238 w 28"/>
                    <a:gd name="T1" fmla="*/ 35 h 34"/>
                    <a:gd name="T2" fmla="*/ 20 w 28"/>
                    <a:gd name="T3" fmla="*/ 252 h 34"/>
                    <a:gd name="T4" fmla="*/ 333 w 28"/>
                    <a:gd name="T5" fmla="*/ 559 h 34"/>
                    <a:gd name="T6" fmla="*/ 408 w 28"/>
                    <a:gd name="T7" fmla="*/ 171 h 34"/>
                    <a:gd name="T8" fmla="*/ 238 w 28"/>
                    <a:gd name="T9" fmla="*/ 35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4">
                      <a:moveTo>
                        <a:pt x="15" y="2"/>
                      </a:moveTo>
                      <a:cubicBezTo>
                        <a:pt x="9" y="0"/>
                        <a:pt x="2" y="7"/>
                        <a:pt x="1" y="13"/>
                      </a:cubicBezTo>
                      <a:cubicBezTo>
                        <a:pt x="0" y="23"/>
                        <a:pt x="12" y="34"/>
                        <a:pt x="21" y="29"/>
                      </a:cubicBezTo>
                      <a:cubicBezTo>
                        <a:pt x="28" y="26"/>
                        <a:pt x="28" y="15"/>
                        <a:pt x="26" y="9"/>
                      </a:cubicBezTo>
                      <a:cubicBezTo>
                        <a:pt x="24" y="4"/>
                        <a:pt x="19" y="4"/>
                        <a:pt x="15" y="2"/>
                      </a:cubicBezTo>
                      <a:close/>
                    </a:path>
                  </a:pathLst>
                </a:custGeom>
                <a:solidFill>
                  <a:srgbClr val="3D45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04" name="Freeform 754">
                  <a:extLst>
                    <a:ext uri="{FF2B5EF4-FFF2-40B4-BE49-F238E27FC236}">
                      <a16:creationId xmlns:a16="http://schemas.microsoft.com/office/drawing/2014/main" id="{A65F1969-00DC-16D9-80F0-5D28B1CDA5A6}"/>
                    </a:ext>
                  </a:extLst>
                </p:cNvPr>
                <p:cNvSpPr>
                  <a:spLocks/>
                </p:cNvSpPr>
                <p:nvPr/>
              </p:nvSpPr>
              <p:spPr bwMode="auto">
                <a:xfrm>
                  <a:off x="3540" y="2187"/>
                  <a:ext cx="35" cy="61"/>
                </a:xfrm>
                <a:custGeom>
                  <a:avLst/>
                  <a:gdLst>
                    <a:gd name="T0" fmla="*/ 220 w 14"/>
                    <a:gd name="T1" fmla="*/ 111 h 23"/>
                    <a:gd name="T2" fmla="*/ 50 w 14"/>
                    <a:gd name="T3" fmla="*/ 191 h 23"/>
                    <a:gd name="T4" fmla="*/ 145 w 14"/>
                    <a:gd name="T5" fmla="*/ 430 h 23"/>
                    <a:gd name="T6" fmla="*/ 113 w 14"/>
                    <a:gd name="T7" fmla="*/ 204 h 23"/>
                    <a:gd name="T8" fmla="*/ 208 w 14"/>
                    <a:gd name="T9" fmla="*/ 9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3">
                      <a:moveTo>
                        <a:pt x="14" y="6"/>
                      </a:moveTo>
                      <a:cubicBezTo>
                        <a:pt x="12" y="0"/>
                        <a:pt x="4" y="7"/>
                        <a:pt x="3" y="10"/>
                      </a:cubicBezTo>
                      <a:cubicBezTo>
                        <a:pt x="0" y="17"/>
                        <a:pt x="4" y="20"/>
                        <a:pt x="9" y="23"/>
                      </a:cubicBezTo>
                      <a:cubicBezTo>
                        <a:pt x="6" y="19"/>
                        <a:pt x="4" y="16"/>
                        <a:pt x="7" y="11"/>
                      </a:cubicBezTo>
                      <a:cubicBezTo>
                        <a:pt x="8" y="9"/>
                        <a:pt x="11" y="4"/>
                        <a:pt x="13" y="5"/>
                      </a:cubicBezTo>
                    </a:path>
                  </a:pathLst>
                </a:custGeom>
                <a:solidFill>
                  <a:srgbClr val="7E7D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05" name="Freeform 755">
                  <a:extLst>
                    <a:ext uri="{FF2B5EF4-FFF2-40B4-BE49-F238E27FC236}">
                      <a16:creationId xmlns:a16="http://schemas.microsoft.com/office/drawing/2014/main" id="{ECC08E05-5729-4ED1-64B4-F62020B44AC0}"/>
                    </a:ext>
                  </a:extLst>
                </p:cNvPr>
                <p:cNvSpPr>
                  <a:spLocks/>
                </p:cNvSpPr>
                <p:nvPr/>
              </p:nvSpPr>
              <p:spPr bwMode="auto">
                <a:xfrm>
                  <a:off x="3570" y="2203"/>
                  <a:ext cx="27" cy="61"/>
                </a:xfrm>
                <a:custGeom>
                  <a:avLst/>
                  <a:gdLst>
                    <a:gd name="T0" fmla="*/ 0 w 11"/>
                    <a:gd name="T1" fmla="*/ 337 h 23"/>
                    <a:gd name="T2" fmla="*/ 150 w 11"/>
                    <a:gd name="T3" fmla="*/ 225 h 23"/>
                    <a:gd name="T4" fmla="*/ 91 w 11"/>
                    <a:gd name="T5" fmla="*/ 0 h 23"/>
                    <a:gd name="T6" fmla="*/ 91 w 11"/>
                    <a:gd name="T7" fmla="*/ 191 h 23"/>
                    <a:gd name="T8" fmla="*/ 42 w 11"/>
                    <a:gd name="T9" fmla="*/ 35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3">
                      <a:moveTo>
                        <a:pt x="0" y="18"/>
                      </a:moveTo>
                      <a:cubicBezTo>
                        <a:pt x="4" y="23"/>
                        <a:pt x="9" y="15"/>
                        <a:pt x="10" y="12"/>
                      </a:cubicBezTo>
                      <a:cubicBezTo>
                        <a:pt x="11" y="7"/>
                        <a:pt x="10" y="2"/>
                        <a:pt x="6" y="0"/>
                      </a:cubicBezTo>
                      <a:cubicBezTo>
                        <a:pt x="8" y="3"/>
                        <a:pt x="10" y="8"/>
                        <a:pt x="6" y="10"/>
                      </a:cubicBezTo>
                      <a:cubicBezTo>
                        <a:pt x="8" y="12"/>
                        <a:pt x="7" y="20"/>
                        <a:pt x="3" y="19"/>
                      </a:cubicBezTo>
                    </a:path>
                  </a:pathLst>
                </a:custGeom>
                <a:solidFill>
                  <a:srgbClr val="091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06" name="Freeform 756">
                  <a:extLst>
                    <a:ext uri="{FF2B5EF4-FFF2-40B4-BE49-F238E27FC236}">
                      <a16:creationId xmlns:a16="http://schemas.microsoft.com/office/drawing/2014/main" id="{76C5F4C4-E6D3-8794-EDD9-406B8044B6C5}"/>
                    </a:ext>
                  </a:extLst>
                </p:cNvPr>
                <p:cNvSpPr>
                  <a:spLocks/>
                </p:cNvSpPr>
                <p:nvPr/>
              </p:nvSpPr>
              <p:spPr bwMode="auto">
                <a:xfrm>
                  <a:off x="3542" y="2184"/>
                  <a:ext cx="15" cy="16"/>
                </a:xfrm>
                <a:custGeom>
                  <a:avLst/>
                  <a:gdLst>
                    <a:gd name="T0" fmla="*/ 0 w 6"/>
                    <a:gd name="T1" fmla="*/ 56 h 6"/>
                    <a:gd name="T2" fmla="*/ 50 w 6"/>
                    <a:gd name="T3" fmla="*/ 0 h 6"/>
                    <a:gd name="T4" fmla="*/ 95 w 6"/>
                    <a:gd name="T5" fmla="*/ 56 h 6"/>
                    <a:gd name="T6" fmla="*/ 50 w 6"/>
                    <a:gd name="T7" fmla="*/ 115 h 6"/>
                    <a:gd name="T8" fmla="*/ 0 w 6"/>
                    <a:gd name="T9" fmla="*/ 5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3"/>
                      </a:moveTo>
                      <a:cubicBezTo>
                        <a:pt x="0" y="1"/>
                        <a:pt x="2" y="0"/>
                        <a:pt x="3" y="0"/>
                      </a:cubicBezTo>
                      <a:cubicBezTo>
                        <a:pt x="5" y="0"/>
                        <a:pt x="6" y="1"/>
                        <a:pt x="6" y="3"/>
                      </a:cubicBezTo>
                      <a:cubicBezTo>
                        <a:pt x="5" y="4"/>
                        <a:pt x="4" y="6"/>
                        <a:pt x="3" y="6"/>
                      </a:cubicBezTo>
                      <a:cubicBezTo>
                        <a:pt x="1" y="5"/>
                        <a:pt x="0" y="4"/>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07" name="Oval 757">
                  <a:extLst>
                    <a:ext uri="{FF2B5EF4-FFF2-40B4-BE49-F238E27FC236}">
                      <a16:creationId xmlns:a16="http://schemas.microsoft.com/office/drawing/2014/main" id="{666F907B-7ABB-DC03-A89A-2377B0F600D9}"/>
                    </a:ext>
                  </a:extLst>
                </p:cNvPr>
                <p:cNvSpPr>
                  <a:spLocks noChangeArrowheads="1"/>
                </p:cNvSpPr>
                <p:nvPr/>
              </p:nvSpPr>
              <p:spPr bwMode="auto">
                <a:xfrm>
                  <a:off x="3560" y="2181"/>
                  <a:ext cx="5" cy="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en-US" altLang="en-US" sz="1800">
                    <a:solidFill>
                      <a:srgbClr val="0070C0"/>
                    </a:solidFill>
                    <a:latin typeface="+mj-lt"/>
                    <a:cs typeface="Arial" panose="020B0604020202020204" pitchFamily="34" charset="0"/>
                  </a:endParaRPr>
                </a:p>
              </p:txBody>
            </p:sp>
            <p:sp>
              <p:nvSpPr>
                <p:cNvPr id="808" name="Freeform 758">
                  <a:extLst>
                    <a:ext uri="{FF2B5EF4-FFF2-40B4-BE49-F238E27FC236}">
                      <a16:creationId xmlns:a16="http://schemas.microsoft.com/office/drawing/2014/main" id="{1A18D0BB-AB9A-AFA8-A6B8-CE1915D445FA}"/>
                    </a:ext>
                  </a:extLst>
                </p:cNvPr>
                <p:cNvSpPr>
                  <a:spLocks/>
                </p:cNvSpPr>
                <p:nvPr/>
              </p:nvSpPr>
              <p:spPr bwMode="auto">
                <a:xfrm>
                  <a:off x="3537" y="2197"/>
                  <a:ext cx="8" cy="11"/>
                </a:xfrm>
                <a:custGeom>
                  <a:avLst/>
                  <a:gdLst>
                    <a:gd name="T0" fmla="*/ 0 w 3"/>
                    <a:gd name="T1" fmla="*/ 47 h 4"/>
                    <a:gd name="T2" fmla="*/ 35 w 3"/>
                    <a:gd name="T3" fmla="*/ 0 h 4"/>
                    <a:gd name="T4" fmla="*/ 56 w 3"/>
                    <a:gd name="T5" fmla="*/ 47 h 4"/>
                    <a:gd name="T6" fmla="*/ 35 w 3"/>
                    <a:gd name="T7" fmla="*/ 61 h 4"/>
                    <a:gd name="T8" fmla="*/ 0 w 3"/>
                    <a:gd name="T9" fmla="*/ 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0" y="2"/>
                      </a:moveTo>
                      <a:cubicBezTo>
                        <a:pt x="0" y="1"/>
                        <a:pt x="1" y="0"/>
                        <a:pt x="2" y="0"/>
                      </a:cubicBezTo>
                      <a:cubicBezTo>
                        <a:pt x="3" y="0"/>
                        <a:pt x="3" y="1"/>
                        <a:pt x="3" y="2"/>
                      </a:cubicBezTo>
                      <a:cubicBezTo>
                        <a:pt x="3" y="3"/>
                        <a:pt x="3" y="4"/>
                        <a:pt x="2" y="3"/>
                      </a:cubicBezTo>
                      <a:cubicBezTo>
                        <a:pt x="1" y="3"/>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09" name="Freeform 759">
                  <a:extLst>
                    <a:ext uri="{FF2B5EF4-FFF2-40B4-BE49-F238E27FC236}">
                      <a16:creationId xmlns:a16="http://schemas.microsoft.com/office/drawing/2014/main" id="{0C3B0072-AC98-0213-A8F4-C7DF4D8C0257}"/>
                    </a:ext>
                  </a:extLst>
                </p:cNvPr>
                <p:cNvSpPr>
                  <a:spLocks/>
                </p:cNvSpPr>
                <p:nvPr/>
              </p:nvSpPr>
              <p:spPr bwMode="auto">
                <a:xfrm>
                  <a:off x="3602" y="2179"/>
                  <a:ext cx="23" cy="80"/>
                </a:xfrm>
                <a:custGeom>
                  <a:avLst/>
                  <a:gdLst>
                    <a:gd name="T0" fmla="*/ 0 w 9"/>
                    <a:gd name="T1" fmla="*/ 568 h 30"/>
                    <a:gd name="T2" fmla="*/ 130 w 9"/>
                    <a:gd name="T3" fmla="*/ 320 h 30"/>
                    <a:gd name="T4" fmla="*/ 118 w 9"/>
                    <a:gd name="T5" fmla="*/ 171 h 30"/>
                    <a:gd name="T6" fmla="*/ 66 w 9"/>
                    <a:gd name="T7" fmla="*/ 0 h 30"/>
                    <a:gd name="T8" fmla="*/ 118 w 9"/>
                    <a:gd name="T9" fmla="*/ 320 h 30"/>
                    <a:gd name="T10" fmla="*/ 0 w 9"/>
                    <a:gd name="T11" fmla="*/ 568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30">
                      <a:moveTo>
                        <a:pt x="0" y="30"/>
                      </a:moveTo>
                      <a:cubicBezTo>
                        <a:pt x="6" y="28"/>
                        <a:pt x="8" y="23"/>
                        <a:pt x="8" y="17"/>
                      </a:cubicBezTo>
                      <a:cubicBezTo>
                        <a:pt x="9" y="14"/>
                        <a:pt x="8" y="12"/>
                        <a:pt x="7" y="9"/>
                      </a:cubicBezTo>
                      <a:cubicBezTo>
                        <a:pt x="7" y="6"/>
                        <a:pt x="6" y="2"/>
                        <a:pt x="4" y="0"/>
                      </a:cubicBezTo>
                      <a:cubicBezTo>
                        <a:pt x="5" y="6"/>
                        <a:pt x="8" y="11"/>
                        <a:pt x="7" y="17"/>
                      </a:cubicBezTo>
                      <a:cubicBezTo>
                        <a:pt x="6" y="22"/>
                        <a:pt x="5" y="28"/>
                        <a:pt x="0" y="30"/>
                      </a:cubicBezTo>
                    </a:path>
                  </a:pathLst>
                </a:custGeom>
                <a:solidFill>
                  <a:srgbClr val="FF99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10" name="Freeform 760">
                  <a:extLst>
                    <a:ext uri="{FF2B5EF4-FFF2-40B4-BE49-F238E27FC236}">
                      <a16:creationId xmlns:a16="http://schemas.microsoft.com/office/drawing/2014/main" id="{CCF4DEF9-C3B0-7D43-F503-8439ABDF9D9B}"/>
                    </a:ext>
                  </a:extLst>
                </p:cNvPr>
                <p:cNvSpPr>
                  <a:spLocks/>
                </p:cNvSpPr>
                <p:nvPr/>
              </p:nvSpPr>
              <p:spPr bwMode="auto">
                <a:xfrm>
                  <a:off x="3507" y="2120"/>
                  <a:ext cx="25" cy="83"/>
                </a:xfrm>
                <a:custGeom>
                  <a:avLst/>
                  <a:gdLst>
                    <a:gd name="T0" fmla="*/ 158 w 10"/>
                    <a:gd name="T1" fmla="*/ 0 h 31"/>
                    <a:gd name="T2" fmla="*/ 0 w 10"/>
                    <a:gd name="T3" fmla="*/ 193 h 31"/>
                    <a:gd name="T4" fmla="*/ 0 w 10"/>
                    <a:gd name="T5" fmla="*/ 367 h 31"/>
                    <a:gd name="T6" fmla="*/ 50 w 10"/>
                    <a:gd name="T7" fmla="*/ 501 h 31"/>
                    <a:gd name="T8" fmla="*/ 63 w 10"/>
                    <a:gd name="T9" fmla="*/ 594 h 31"/>
                    <a:gd name="T10" fmla="*/ 50 w 10"/>
                    <a:gd name="T11" fmla="*/ 402 h 31"/>
                    <a:gd name="T12" fmla="*/ 63 w 10"/>
                    <a:gd name="T13" fmla="*/ 230 h 31"/>
                    <a:gd name="T14" fmla="*/ 83 w 10"/>
                    <a:gd name="T15" fmla="*/ 78 h 31"/>
                    <a:gd name="T16" fmla="*/ 145 w 10"/>
                    <a:gd name="T17" fmla="*/ 21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31">
                      <a:moveTo>
                        <a:pt x="10" y="0"/>
                      </a:moveTo>
                      <a:cubicBezTo>
                        <a:pt x="5" y="1"/>
                        <a:pt x="2" y="5"/>
                        <a:pt x="0" y="10"/>
                      </a:cubicBezTo>
                      <a:cubicBezTo>
                        <a:pt x="0" y="13"/>
                        <a:pt x="0" y="16"/>
                        <a:pt x="0" y="19"/>
                      </a:cubicBezTo>
                      <a:cubicBezTo>
                        <a:pt x="1" y="22"/>
                        <a:pt x="2" y="23"/>
                        <a:pt x="3" y="26"/>
                      </a:cubicBezTo>
                      <a:cubicBezTo>
                        <a:pt x="3" y="27"/>
                        <a:pt x="3" y="29"/>
                        <a:pt x="4" y="31"/>
                      </a:cubicBezTo>
                      <a:cubicBezTo>
                        <a:pt x="4" y="27"/>
                        <a:pt x="3" y="25"/>
                        <a:pt x="3" y="21"/>
                      </a:cubicBezTo>
                      <a:cubicBezTo>
                        <a:pt x="2" y="18"/>
                        <a:pt x="3" y="15"/>
                        <a:pt x="4" y="12"/>
                      </a:cubicBezTo>
                      <a:cubicBezTo>
                        <a:pt x="4" y="10"/>
                        <a:pt x="4" y="6"/>
                        <a:pt x="5" y="4"/>
                      </a:cubicBezTo>
                      <a:cubicBezTo>
                        <a:pt x="7" y="3"/>
                        <a:pt x="9" y="3"/>
                        <a:pt x="9" y="1"/>
                      </a:cubicBezTo>
                    </a:path>
                  </a:pathLst>
                </a:custGeom>
                <a:solidFill>
                  <a:srgbClr val="FEE9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811" name="Freeform 761">
                  <a:extLst>
                    <a:ext uri="{FF2B5EF4-FFF2-40B4-BE49-F238E27FC236}">
                      <a16:creationId xmlns:a16="http://schemas.microsoft.com/office/drawing/2014/main" id="{0F461C01-9D7A-2F4F-EE5F-C22F2CE09668}"/>
                    </a:ext>
                  </a:extLst>
                </p:cNvPr>
                <p:cNvSpPr>
                  <a:spLocks/>
                </p:cNvSpPr>
                <p:nvPr/>
              </p:nvSpPr>
              <p:spPr bwMode="auto">
                <a:xfrm>
                  <a:off x="3504" y="2133"/>
                  <a:ext cx="13" cy="38"/>
                </a:xfrm>
                <a:custGeom>
                  <a:avLst/>
                  <a:gdLst>
                    <a:gd name="T0" fmla="*/ 88 w 5"/>
                    <a:gd name="T1" fmla="*/ 0 h 14"/>
                    <a:gd name="T2" fmla="*/ 0 w 5"/>
                    <a:gd name="T3" fmla="*/ 280 h 14"/>
                    <a:gd name="T4" fmla="*/ 0 60000 65536"/>
                    <a:gd name="T5" fmla="*/ 0 60000 65536"/>
                  </a:gdLst>
                  <a:ahLst/>
                  <a:cxnLst>
                    <a:cxn ang="T4">
                      <a:pos x="T0" y="T1"/>
                    </a:cxn>
                    <a:cxn ang="T5">
                      <a:pos x="T2" y="T3"/>
                    </a:cxn>
                  </a:cxnLst>
                  <a:rect l="0" t="0" r="r" b="b"/>
                  <a:pathLst>
                    <a:path w="5" h="14">
                      <a:moveTo>
                        <a:pt x="5" y="0"/>
                      </a:moveTo>
                      <a:cubicBezTo>
                        <a:pt x="0" y="3"/>
                        <a:pt x="0" y="9"/>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grpSp>
          <p:grpSp>
            <p:nvGrpSpPr>
              <p:cNvPr id="385" name="Group 734">
                <a:extLst>
                  <a:ext uri="{FF2B5EF4-FFF2-40B4-BE49-F238E27FC236}">
                    <a16:creationId xmlns:a16="http://schemas.microsoft.com/office/drawing/2014/main" id="{F7B8CB14-EDB8-05F6-2115-CB4411ACCC1D}"/>
                  </a:ext>
                </a:extLst>
              </p:cNvPr>
              <p:cNvGrpSpPr>
                <a:grpSpLocks/>
              </p:cNvGrpSpPr>
              <p:nvPr/>
            </p:nvGrpSpPr>
            <p:grpSpPr bwMode="auto">
              <a:xfrm>
                <a:off x="10532364" y="2767602"/>
                <a:ext cx="317751" cy="450863"/>
                <a:chOff x="3092" y="2027"/>
                <a:chExt cx="148" cy="210"/>
              </a:xfrm>
            </p:grpSpPr>
            <p:sp>
              <p:nvSpPr>
                <p:cNvPr id="788" name="Freeform 722">
                  <a:extLst>
                    <a:ext uri="{FF2B5EF4-FFF2-40B4-BE49-F238E27FC236}">
                      <a16:creationId xmlns:a16="http://schemas.microsoft.com/office/drawing/2014/main" id="{8074DF8D-E386-EF98-0416-40ED3B11E46A}"/>
                    </a:ext>
                  </a:extLst>
                </p:cNvPr>
                <p:cNvSpPr>
                  <a:spLocks/>
                </p:cNvSpPr>
                <p:nvPr/>
              </p:nvSpPr>
              <p:spPr bwMode="auto">
                <a:xfrm>
                  <a:off x="3092" y="2027"/>
                  <a:ext cx="148" cy="210"/>
                </a:xfrm>
                <a:custGeom>
                  <a:avLst/>
                  <a:gdLst>
                    <a:gd name="T0" fmla="*/ 838 w 59"/>
                    <a:gd name="T1" fmla="*/ 1313 h 79"/>
                    <a:gd name="T2" fmla="*/ 188 w 59"/>
                    <a:gd name="T3" fmla="*/ 1427 h 79"/>
                    <a:gd name="T4" fmla="*/ 20 w 59"/>
                    <a:gd name="T5" fmla="*/ 805 h 79"/>
                    <a:gd name="T6" fmla="*/ 429 w 59"/>
                    <a:gd name="T7" fmla="*/ 21 h 79"/>
                    <a:gd name="T8" fmla="*/ 901 w 59"/>
                    <a:gd name="T9" fmla="*/ 771 h 79"/>
                    <a:gd name="T10" fmla="*/ 838 w 59"/>
                    <a:gd name="T11" fmla="*/ 1313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79">
                      <a:moveTo>
                        <a:pt x="53" y="70"/>
                      </a:moveTo>
                      <a:cubicBezTo>
                        <a:pt x="43" y="74"/>
                        <a:pt x="24" y="79"/>
                        <a:pt x="12" y="76"/>
                      </a:cubicBezTo>
                      <a:cubicBezTo>
                        <a:pt x="0" y="74"/>
                        <a:pt x="0" y="63"/>
                        <a:pt x="1" y="43"/>
                      </a:cubicBezTo>
                      <a:cubicBezTo>
                        <a:pt x="1" y="24"/>
                        <a:pt x="5" y="3"/>
                        <a:pt x="27" y="1"/>
                      </a:cubicBezTo>
                      <a:cubicBezTo>
                        <a:pt x="49" y="0"/>
                        <a:pt x="57" y="27"/>
                        <a:pt x="57" y="41"/>
                      </a:cubicBezTo>
                      <a:cubicBezTo>
                        <a:pt x="57" y="56"/>
                        <a:pt x="59" y="67"/>
                        <a:pt x="53" y="70"/>
                      </a:cubicBezTo>
                      <a:close/>
                    </a:path>
                  </a:pathLst>
                </a:custGeom>
                <a:solidFill>
                  <a:srgbClr val="FED1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89" name="Freeform 723">
                  <a:extLst>
                    <a:ext uri="{FF2B5EF4-FFF2-40B4-BE49-F238E27FC236}">
                      <a16:creationId xmlns:a16="http://schemas.microsoft.com/office/drawing/2014/main" id="{A7FC6C65-1BD1-5BBB-00EC-1D9E8131F98C}"/>
                    </a:ext>
                  </a:extLst>
                </p:cNvPr>
                <p:cNvSpPr>
                  <a:spLocks/>
                </p:cNvSpPr>
                <p:nvPr/>
              </p:nvSpPr>
              <p:spPr bwMode="auto">
                <a:xfrm>
                  <a:off x="3105" y="2048"/>
                  <a:ext cx="127" cy="181"/>
                </a:xfrm>
                <a:custGeom>
                  <a:avLst/>
                  <a:gdLst>
                    <a:gd name="T0" fmla="*/ 0 w 51"/>
                    <a:gd name="T1" fmla="*/ 1057 h 68"/>
                    <a:gd name="T2" fmla="*/ 383 w 51"/>
                    <a:gd name="T3" fmla="*/ 1224 h 68"/>
                    <a:gd name="T4" fmla="*/ 745 w 51"/>
                    <a:gd name="T5" fmla="*/ 977 h 68"/>
                    <a:gd name="T6" fmla="*/ 725 w 51"/>
                    <a:gd name="T7" fmla="*/ 431 h 68"/>
                    <a:gd name="T8" fmla="*/ 633 w 51"/>
                    <a:gd name="T9" fmla="*/ 149 h 68"/>
                    <a:gd name="T10" fmla="*/ 403 w 51"/>
                    <a:gd name="T11" fmla="*/ 0 h 68"/>
                    <a:gd name="T12" fmla="*/ 603 w 51"/>
                    <a:gd name="T13" fmla="*/ 431 h 68"/>
                    <a:gd name="T14" fmla="*/ 528 w 51"/>
                    <a:gd name="T15" fmla="*/ 602 h 68"/>
                    <a:gd name="T16" fmla="*/ 383 w 51"/>
                    <a:gd name="T17" fmla="*/ 772 h 68"/>
                    <a:gd name="T18" fmla="*/ 249 w 51"/>
                    <a:gd name="T19" fmla="*/ 807 h 68"/>
                    <a:gd name="T20" fmla="*/ 249 w 51"/>
                    <a:gd name="T21" fmla="*/ 1019 h 68"/>
                    <a:gd name="T22" fmla="*/ 30 w 51"/>
                    <a:gd name="T23" fmla="*/ 1057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 h="68">
                      <a:moveTo>
                        <a:pt x="0" y="56"/>
                      </a:moveTo>
                      <a:cubicBezTo>
                        <a:pt x="2" y="68"/>
                        <a:pt x="15" y="67"/>
                        <a:pt x="25" y="65"/>
                      </a:cubicBezTo>
                      <a:cubicBezTo>
                        <a:pt x="34" y="63"/>
                        <a:pt x="45" y="63"/>
                        <a:pt x="48" y="52"/>
                      </a:cubicBezTo>
                      <a:cubicBezTo>
                        <a:pt x="51" y="43"/>
                        <a:pt x="49" y="32"/>
                        <a:pt x="47" y="23"/>
                      </a:cubicBezTo>
                      <a:cubicBezTo>
                        <a:pt x="46" y="18"/>
                        <a:pt x="44" y="12"/>
                        <a:pt x="41" y="8"/>
                      </a:cubicBezTo>
                      <a:cubicBezTo>
                        <a:pt x="37" y="2"/>
                        <a:pt x="33" y="1"/>
                        <a:pt x="26" y="0"/>
                      </a:cubicBezTo>
                      <a:cubicBezTo>
                        <a:pt x="37" y="3"/>
                        <a:pt x="40" y="12"/>
                        <a:pt x="39" y="23"/>
                      </a:cubicBezTo>
                      <a:cubicBezTo>
                        <a:pt x="38" y="27"/>
                        <a:pt x="37" y="30"/>
                        <a:pt x="34" y="32"/>
                      </a:cubicBezTo>
                      <a:cubicBezTo>
                        <a:pt x="32" y="35"/>
                        <a:pt x="28" y="40"/>
                        <a:pt x="25" y="41"/>
                      </a:cubicBezTo>
                      <a:cubicBezTo>
                        <a:pt x="22" y="42"/>
                        <a:pt x="18" y="40"/>
                        <a:pt x="16" y="43"/>
                      </a:cubicBezTo>
                      <a:cubicBezTo>
                        <a:pt x="14" y="46"/>
                        <a:pt x="17" y="51"/>
                        <a:pt x="16" y="54"/>
                      </a:cubicBezTo>
                      <a:cubicBezTo>
                        <a:pt x="14" y="60"/>
                        <a:pt x="6" y="60"/>
                        <a:pt x="2" y="56"/>
                      </a:cubicBezTo>
                    </a:path>
                  </a:pathLst>
                </a:custGeom>
                <a:solidFill>
                  <a:srgbClr val="FEBF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90" name="Freeform 724">
                  <a:extLst>
                    <a:ext uri="{FF2B5EF4-FFF2-40B4-BE49-F238E27FC236}">
                      <a16:creationId xmlns:a16="http://schemas.microsoft.com/office/drawing/2014/main" id="{2100C90B-100C-6E09-D1D9-9EE0155E03AE}"/>
                    </a:ext>
                  </a:extLst>
                </p:cNvPr>
                <p:cNvSpPr>
                  <a:spLocks/>
                </p:cNvSpPr>
                <p:nvPr/>
              </p:nvSpPr>
              <p:spPr bwMode="auto">
                <a:xfrm>
                  <a:off x="3092" y="2027"/>
                  <a:ext cx="148" cy="210"/>
                </a:xfrm>
                <a:custGeom>
                  <a:avLst/>
                  <a:gdLst>
                    <a:gd name="T0" fmla="*/ 838 w 59"/>
                    <a:gd name="T1" fmla="*/ 1313 h 79"/>
                    <a:gd name="T2" fmla="*/ 188 w 59"/>
                    <a:gd name="T3" fmla="*/ 1427 h 79"/>
                    <a:gd name="T4" fmla="*/ 20 w 59"/>
                    <a:gd name="T5" fmla="*/ 805 h 79"/>
                    <a:gd name="T6" fmla="*/ 429 w 59"/>
                    <a:gd name="T7" fmla="*/ 21 h 79"/>
                    <a:gd name="T8" fmla="*/ 901 w 59"/>
                    <a:gd name="T9" fmla="*/ 771 h 79"/>
                    <a:gd name="T10" fmla="*/ 838 w 59"/>
                    <a:gd name="T11" fmla="*/ 1313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79">
                      <a:moveTo>
                        <a:pt x="53" y="70"/>
                      </a:moveTo>
                      <a:cubicBezTo>
                        <a:pt x="43" y="74"/>
                        <a:pt x="24" y="79"/>
                        <a:pt x="12" y="76"/>
                      </a:cubicBezTo>
                      <a:cubicBezTo>
                        <a:pt x="0" y="74"/>
                        <a:pt x="0" y="63"/>
                        <a:pt x="1" y="43"/>
                      </a:cubicBezTo>
                      <a:cubicBezTo>
                        <a:pt x="1" y="24"/>
                        <a:pt x="5" y="3"/>
                        <a:pt x="27" y="1"/>
                      </a:cubicBezTo>
                      <a:cubicBezTo>
                        <a:pt x="49" y="0"/>
                        <a:pt x="57" y="27"/>
                        <a:pt x="57" y="41"/>
                      </a:cubicBezTo>
                      <a:cubicBezTo>
                        <a:pt x="57" y="56"/>
                        <a:pt x="59" y="67"/>
                        <a:pt x="53" y="7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791" name="Freeform 725">
                  <a:extLst>
                    <a:ext uri="{FF2B5EF4-FFF2-40B4-BE49-F238E27FC236}">
                      <a16:creationId xmlns:a16="http://schemas.microsoft.com/office/drawing/2014/main" id="{48F03560-49D6-4867-BAAA-FD5D5604D594}"/>
                    </a:ext>
                  </a:extLst>
                </p:cNvPr>
                <p:cNvSpPr>
                  <a:spLocks/>
                </p:cNvSpPr>
                <p:nvPr/>
              </p:nvSpPr>
              <p:spPr bwMode="auto">
                <a:xfrm>
                  <a:off x="3110" y="2109"/>
                  <a:ext cx="100" cy="99"/>
                </a:xfrm>
                <a:custGeom>
                  <a:avLst/>
                  <a:gdLst>
                    <a:gd name="T0" fmla="*/ 313 w 40"/>
                    <a:gd name="T1" fmla="*/ 35 h 37"/>
                    <a:gd name="T2" fmla="*/ 33 w 40"/>
                    <a:gd name="T3" fmla="*/ 308 h 37"/>
                    <a:gd name="T4" fmla="*/ 395 w 40"/>
                    <a:gd name="T5" fmla="*/ 709 h 37"/>
                    <a:gd name="T6" fmla="*/ 563 w 40"/>
                    <a:gd name="T7" fmla="*/ 559 h 37"/>
                    <a:gd name="T8" fmla="*/ 550 w 40"/>
                    <a:gd name="T9" fmla="*/ 209 h 37"/>
                    <a:gd name="T10" fmla="*/ 313 w 40"/>
                    <a:gd name="T11" fmla="*/ 35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37">
                      <a:moveTo>
                        <a:pt x="20" y="2"/>
                      </a:moveTo>
                      <a:cubicBezTo>
                        <a:pt x="10" y="0"/>
                        <a:pt x="4" y="6"/>
                        <a:pt x="2" y="16"/>
                      </a:cubicBezTo>
                      <a:cubicBezTo>
                        <a:pt x="0" y="28"/>
                        <a:pt x="14" y="36"/>
                        <a:pt x="25" y="37"/>
                      </a:cubicBezTo>
                      <a:cubicBezTo>
                        <a:pt x="31" y="37"/>
                        <a:pt x="33" y="35"/>
                        <a:pt x="36" y="29"/>
                      </a:cubicBezTo>
                      <a:cubicBezTo>
                        <a:pt x="40" y="23"/>
                        <a:pt x="39" y="18"/>
                        <a:pt x="35" y="11"/>
                      </a:cubicBezTo>
                      <a:cubicBezTo>
                        <a:pt x="32" y="4"/>
                        <a:pt x="27" y="4"/>
                        <a:pt x="20" y="2"/>
                      </a:cubicBezTo>
                      <a:close/>
                    </a:path>
                  </a:pathLst>
                </a:custGeom>
                <a:solidFill>
                  <a:srgbClr val="3D45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92" name="Freeform 726">
                  <a:extLst>
                    <a:ext uri="{FF2B5EF4-FFF2-40B4-BE49-F238E27FC236}">
                      <a16:creationId xmlns:a16="http://schemas.microsoft.com/office/drawing/2014/main" id="{1D214481-E60F-FD53-7FA5-9DBDB6F87341}"/>
                    </a:ext>
                  </a:extLst>
                </p:cNvPr>
                <p:cNvSpPr>
                  <a:spLocks/>
                </p:cNvSpPr>
                <p:nvPr/>
              </p:nvSpPr>
              <p:spPr bwMode="auto">
                <a:xfrm>
                  <a:off x="3120" y="2117"/>
                  <a:ext cx="55" cy="70"/>
                </a:xfrm>
                <a:custGeom>
                  <a:avLst/>
                  <a:gdLst>
                    <a:gd name="T0" fmla="*/ 345 w 22"/>
                    <a:gd name="T1" fmla="*/ 59 h 26"/>
                    <a:gd name="T2" fmla="*/ 50 w 22"/>
                    <a:gd name="T3" fmla="*/ 159 h 26"/>
                    <a:gd name="T4" fmla="*/ 20 w 22"/>
                    <a:gd name="T5" fmla="*/ 334 h 26"/>
                    <a:gd name="T6" fmla="*/ 158 w 22"/>
                    <a:gd name="T7" fmla="*/ 506 h 26"/>
                    <a:gd name="T8" fmla="*/ 95 w 22"/>
                    <a:gd name="T9" fmla="*/ 197 h 26"/>
                    <a:gd name="T10" fmla="*/ 313 w 22"/>
                    <a:gd name="T11" fmla="*/ 59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26">
                      <a:moveTo>
                        <a:pt x="22" y="3"/>
                      </a:moveTo>
                      <a:cubicBezTo>
                        <a:pt x="15" y="1"/>
                        <a:pt x="7" y="0"/>
                        <a:pt x="3" y="8"/>
                      </a:cubicBezTo>
                      <a:cubicBezTo>
                        <a:pt x="1" y="10"/>
                        <a:pt x="0" y="14"/>
                        <a:pt x="1" y="17"/>
                      </a:cubicBezTo>
                      <a:cubicBezTo>
                        <a:pt x="2" y="22"/>
                        <a:pt x="7" y="24"/>
                        <a:pt x="10" y="26"/>
                      </a:cubicBezTo>
                      <a:cubicBezTo>
                        <a:pt x="6" y="22"/>
                        <a:pt x="3" y="15"/>
                        <a:pt x="6" y="10"/>
                      </a:cubicBezTo>
                      <a:cubicBezTo>
                        <a:pt x="10" y="4"/>
                        <a:pt x="16" y="6"/>
                        <a:pt x="20" y="3"/>
                      </a:cubicBezTo>
                    </a:path>
                  </a:pathLst>
                </a:custGeom>
                <a:solidFill>
                  <a:srgbClr val="7E7D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93" name="Freeform 727">
                  <a:extLst>
                    <a:ext uri="{FF2B5EF4-FFF2-40B4-BE49-F238E27FC236}">
                      <a16:creationId xmlns:a16="http://schemas.microsoft.com/office/drawing/2014/main" id="{83A6F430-0C52-31EA-DFE6-43722656217E}"/>
                    </a:ext>
                  </a:extLst>
                </p:cNvPr>
                <p:cNvSpPr>
                  <a:spLocks/>
                </p:cNvSpPr>
                <p:nvPr/>
              </p:nvSpPr>
              <p:spPr bwMode="auto">
                <a:xfrm>
                  <a:off x="3152" y="2133"/>
                  <a:ext cx="45" cy="75"/>
                </a:xfrm>
                <a:custGeom>
                  <a:avLst/>
                  <a:gdLst>
                    <a:gd name="T0" fmla="*/ 0 w 18"/>
                    <a:gd name="T1" fmla="*/ 423 h 28"/>
                    <a:gd name="T2" fmla="*/ 270 w 18"/>
                    <a:gd name="T3" fmla="*/ 346 h 28"/>
                    <a:gd name="T4" fmla="*/ 283 w 18"/>
                    <a:gd name="T5" fmla="*/ 150 h 28"/>
                    <a:gd name="T6" fmla="*/ 188 w 18"/>
                    <a:gd name="T7" fmla="*/ 0 h 28"/>
                    <a:gd name="T8" fmla="*/ 238 w 18"/>
                    <a:gd name="T9" fmla="*/ 209 h 28"/>
                    <a:gd name="T10" fmla="*/ 208 w 18"/>
                    <a:gd name="T11" fmla="*/ 308 h 28"/>
                    <a:gd name="T12" fmla="*/ 125 w 18"/>
                    <a:gd name="T13" fmla="*/ 329 h 28"/>
                    <a:gd name="T14" fmla="*/ 20 w 18"/>
                    <a:gd name="T15" fmla="*/ 445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28">
                      <a:moveTo>
                        <a:pt x="0" y="22"/>
                      </a:moveTo>
                      <a:cubicBezTo>
                        <a:pt x="6" y="28"/>
                        <a:pt x="15" y="24"/>
                        <a:pt x="17" y="18"/>
                      </a:cubicBezTo>
                      <a:cubicBezTo>
                        <a:pt x="18" y="14"/>
                        <a:pt x="18" y="12"/>
                        <a:pt x="18" y="8"/>
                      </a:cubicBezTo>
                      <a:cubicBezTo>
                        <a:pt x="17" y="5"/>
                        <a:pt x="15" y="0"/>
                        <a:pt x="12" y="0"/>
                      </a:cubicBezTo>
                      <a:cubicBezTo>
                        <a:pt x="15" y="3"/>
                        <a:pt x="16" y="8"/>
                        <a:pt x="15" y="11"/>
                      </a:cubicBezTo>
                      <a:cubicBezTo>
                        <a:pt x="15" y="13"/>
                        <a:pt x="14" y="15"/>
                        <a:pt x="13" y="16"/>
                      </a:cubicBezTo>
                      <a:cubicBezTo>
                        <a:pt x="11" y="17"/>
                        <a:pt x="9" y="16"/>
                        <a:pt x="8" y="17"/>
                      </a:cubicBezTo>
                      <a:cubicBezTo>
                        <a:pt x="10" y="21"/>
                        <a:pt x="4" y="23"/>
                        <a:pt x="1" y="23"/>
                      </a:cubicBezTo>
                    </a:path>
                  </a:pathLst>
                </a:custGeom>
                <a:solidFill>
                  <a:srgbClr val="091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94" name="Freeform 728">
                  <a:extLst>
                    <a:ext uri="{FF2B5EF4-FFF2-40B4-BE49-F238E27FC236}">
                      <a16:creationId xmlns:a16="http://schemas.microsoft.com/office/drawing/2014/main" id="{DEC386C4-0FDE-34E5-9384-501DBE425A83}"/>
                    </a:ext>
                  </a:extLst>
                </p:cNvPr>
                <p:cNvSpPr>
                  <a:spLocks/>
                </p:cNvSpPr>
                <p:nvPr/>
              </p:nvSpPr>
              <p:spPr bwMode="auto">
                <a:xfrm>
                  <a:off x="3125" y="2109"/>
                  <a:ext cx="15" cy="16"/>
                </a:xfrm>
                <a:custGeom>
                  <a:avLst/>
                  <a:gdLst>
                    <a:gd name="T0" fmla="*/ 20 w 6"/>
                    <a:gd name="T1" fmla="*/ 35 h 6"/>
                    <a:gd name="T2" fmla="*/ 63 w 6"/>
                    <a:gd name="T3" fmla="*/ 21 h 6"/>
                    <a:gd name="T4" fmla="*/ 95 w 6"/>
                    <a:gd name="T5" fmla="*/ 77 h 6"/>
                    <a:gd name="T6" fmla="*/ 33 w 6"/>
                    <a:gd name="T7" fmla="*/ 115 h 6"/>
                    <a:gd name="T8" fmla="*/ 20 w 6"/>
                    <a:gd name="T9" fmla="*/ 35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1" y="2"/>
                      </a:moveTo>
                      <a:cubicBezTo>
                        <a:pt x="1" y="1"/>
                        <a:pt x="3" y="0"/>
                        <a:pt x="4" y="1"/>
                      </a:cubicBezTo>
                      <a:cubicBezTo>
                        <a:pt x="5" y="1"/>
                        <a:pt x="6" y="3"/>
                        <a:pt x="6" y="4"/>
                      </a:cubicBezTo>
                      <a:cubicBezTo>
                        <a:pt x="5" y="5"/>
                        <a:pt x="4" y="6"/>
                        <a:pt x="2" y="6"/>
                      </a:cubicBezTo>
                      <a:cubicBezTo>
                        <a:pt x="1" y="5"/>
                        <a:pt x="0" y="4"/>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95" name="Freeform 729">
                  <a:extLst>
                    <a:ext uri="{FF2B5EF4-FFF2-40B4-BE49-F238E27FC236}">
                      <a16:creationId xmlns:a16="http://schemas.microsoft.com/office/drawing/2014/main" id="{16FE051D-7520-7660-91C4-0258F4900038}"/>
                    </a:ext>
                  </a:extLst>
                </p:cNvPr>
                <p:cNvSpPr>
                  <a:spLocks/>
                </p:cNvSpPr>
                <p:nvPr/>
              </p:nvSpPr>
              <p:spPr bwMode="auto">
                <a:xfrm>
                  <a:off x="3142" y="2112"/>
                  <a:ext cx="8" cy="8"/>
                </a:xfrm>
                <a:custGeom>
                  <a:avLst/>
                  <a:gdLst>
                    <a:gd name="T0" fmla="*/ 0 w 3"/>
                    <a:gd name="T1" fmla="*/ 21 h 3"/>
                    <a:gd name="T2" fmla="*/ 35 w 3"/>
                    <a:gd name="T3" fmla="*/ 0 h 3"/>
                    <a:gd name="T4" fmla="*/ 56 w 3"/>
                    <a:gd name="T5" fmla="*/ 35 h 3"/>
                    <a:gd name="T6" fmla="*/ 21 w 3"/>
                    <a:gd name="T7" fmla="*/ 35 h 3"/>
                    <a:gd name="T8" fmla="*/ 0 w 3"/>
                    <a:gd name="T9" fmla="*/ 2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0" y="1"/>
                      </a:moveTo>
                      <a:cubicBezTo>
                        <a:pt x="1" y="0"/>
                        <a:pt x="1" y="0"/>
                        <a:pt x="2" y="0"/>
                      </a:cubicBezTo>
                      <a:cubicBezTo>
                        <a:pt x="2" y="0"/>
                        <a:pt x="3" y="1"/>
                        <a:pt x="3" y="2"/>
                      </a:cubicBezTo>
                      <a:cubicBezTo>
                        <a:pt x="2" y="2"/>
                        <a:pt x="2" y="3"/>
                        <a:pt x="1" y="2"/>
                      </a:cubicBezTo>
                      <a:cubicBezTo>
                        <a:pt x="0" y="2"/>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96" name="Freeform 730">
                  <a:extLst>
                    <a:ext uri="{FF2B5EF4-FFF2-40B4-BE49-F238E27FC236}">
                      <a16:creationId xmlns:a16="http://schemas.microsoft.com/office/drawing/2014/main" id="{342D85C0-1119-6AA0-A7BA-B2F00E83D512}"/>
                    </a:ext>
                  </a:extLst>
                </p:cNvPr>
                <p:cNvSpPr>
                  <a:spLocks/>
                </p:cNvSpPr>
                <p:nvPr/>
              </p:nvSpPr>
              <p:spPr bwMode="auto">
                <a:xfrm>
                  <a:off x="3117" y="2120"/>
                  <a:ext cx="10" cy="11"/>
                </a:xfrm>
                <a:custGeom>
                  <a:avLst/>
                  <a:gdLst>
                    <a:gd name="T0" fmla="*/ 20 w 4"/>
                    <a:gd name="T1" fmla="*/ 22 h 4"/>
                    <a:gd name="T2" fmla="*/ 50 w 4"/>
                    <a:gd name="T3" fmla="*/ 0 h 4"/>
                    <a:gd name="T4" fmla="*/ 63 w 4"/>
                    <a:gd name="T5" fmla="*/ 47 h 4"/>
                    <a:gd name="T6" fmla="*/ 33 w 4"/>
                    <a:gd name="T7" fmla="*/ 61 h 4"/>
                    <a:gd name="T8" fmla="*/ 20 w 4"/>
                    <a:gd name="T9" fmla="*/ 2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1" y="1"/>
                      </a:moveTo>
                      <a:cubicBezTo>
                        <a:pt x="1" y="0"/>
                        <a:pt x="2" y="0"/>
                        <a:pt x="3" y="0"/>
                      </a:cubicBezTo>
                      <a:cubicBezTo>
                        <a:pt x="4" y="1"/>
                        <a:pt x="4" y="2"/>
                        <a:pt x="4" y="2"/>
                      </a:cubicBezTo>
                      <a:cubicBezTo>
                        <a:pt x="3" y="3"/>
                        <a:pt x="2" y="4"/>
                        <a:pt x="2" y="3"/>
                      </a:cubicBezTo>
                      <a:cubicBezTo>
                        <a:pt x="1" y="3"/>
                        <a:pt x="0"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97" name="Freeform 731">
                  <a:extLst>
                    <a:ext uri="{FF2B5EF4-FFF2-40B4-BE49-F238E27FC236}">
                      <a16:creationId xmlns:a16="http://schemas.microsoft.com/office/drawing/2014/main" id="{9D52B47B-7853-D9C8-746B-A36C08C93E87}"/>
                    </a:ext>
                  </a:extLst>
                </p:cNvPr>
                <p:cNvSpPr>
                  <a:spLocks/>
                </p:cNvSpPr>
                <p:nvPr/>
              </p:nvSpPr>
              <p:spPr bwMode="auto">
                <a:xfrm>
                  <a:off x="3187" y="2128"/>
                  <a:ext cx="43" cy="88"/>
                </a:xfrm>
                <a:custGeom>
                  <a:avLst/>
                  <a:gdLst>
                    <a:gd name="T0" fmla="*/ 0 w 17"/>
                    <a:gd name="T1" fmla="*/ 627 h 33"/>
                    <a:gd name="T2" fmla="*/ 243 w 17"/>
                    <a:gd name="T3" fmla="*/ 397 h 33"/>
                    <a:gd name="T4" fmla="*/ 225 w 17"/>
                    <a:gd name="T5" fmla="*/ 0 h 33"/>
                    <a:gd name="T6" fmla="*/ 210 w 17"/>
                    <a:gd name="T7" fmla="*/ 376 h 33"/>
                    <a:gd name="T8" fmla="*/ 33 w 17"/>
                    <a:gd name="T9" fmla="*/ 589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3">
                      <a:moveTo>
                        <a:pt x="0" y="33"/>
                      </a:moveTo>
                      <a:cubicBezTo>
                        <a:pt x="7" y="33"/>
                        <a:pt x="14" y="28"/>
                        <a:pt x="15" y="21"/>
                      </a:cubicBezTo>
                      <a:cubicBezTo>
                        <a:pt x="17" y="14"/>
                        <a:pt x="15" y="7"/>
                        <a:pt x="14" y="0"/>
                      </a:cubicBezTo>
                      <a:cubicBezTo>
                        <a:pt x="12" y="7"/>
                        <a:pt x="15" y="14"/>
                        <a:pt x="13" y="20"/>
                      </a:cubicBezTo>
                      <a:cubicBezTo>
                        <a:pt x="13" y="24"/>
                        <a:pt x="7" y="32"/>
                        <a:pt x="2" y="31"/>
                      </a:cubicBezTo>
                    </a:path>
                  </a:pathLst>
                </a:custGeom>
                <a:solidFill>
                  <a:srgbClr val="FF99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98" name="Freeform 732">
                  <a:extLst>
                    <a:ext uri="{FF2B5EF4-FFF2-40B4-BE49-F238E27FC236}">
                      <a16:creationId xmlns:a16="http://schemas.microsoft.com/office/drawing/2014/main" id="{FDEA7C69-8582-7169-31E7-42A4315474EA}"/>
                    </a:ext>
                  </a:extLst>
                </p:cNvPr>
                <p:cNvSpPr>
                  <a:spLocks/>
                </p:cNvSpPr>
                <p:nvPr/>
              </p:nvSpPr>
              <p:spPr bwMode="auto">
                <a:xfrm>
                  <a:off x="3105" y="2040"/>
                  <a:ext cx="60" cy="77"/>
                </a:xfrm>
                <a:custGeom>
                  <a:avLst/>
                  <a:gdLst>
                    <a:gd name="T0" fmla="*/ 363 w 24"/>
                    <a:gd name="T1" fmla="*/ 21 h 29"/>
                    <a:gd name="T2" fmla="*/ 113 w 24"/>
                    <a:gd name="T3" fmla="*/ 112 h 29"/>
                    <a:gd name="T4" fmla="*/ 33 w 24"/>
                    <a:gd name="T5" fmla="*/ 297 h 29"/>
                    <a:gd name="T6" fmla="*/ 20 w 24"/>
                    <a:gd name="T7" fmla="*/ 430 h 29"/>
                    <a:gd name="T8" fmla="*/ 0 w 24"/>
                    <a:gd name="T9" fmla="*/ 542 h 29"/>
                    <a:gd name="T10" fmla="*/ 188 w 24"/>
                    <a:gd name="T11" fmla="*/ 149 h 29"/>
                    <a:gd name="T12" fmla="*/ 250 w 24"/>
                    <a:gd name="T13" fmla="*/ 133 h 29"/>
                    <a:gd name="T14" fmla="*/ 283 w 24"/>
                    <a:gd name="T15" fmla="*/ 93 h 29"/>
                    <a:gd name="T16" fmla="*/ 375 w 24"/>
                    <a:gd name="T17" fmla="*/ 35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9">
                      <a:moveTo>
                        <a:pt x="23" y="1"/>
                      </a:moveTo>
                      <a:cubicBezTo>
                        <a:pt x="18" y="0"/>
                        <a:pt x="11" y="3"/>
                        <a:pt x="7" y="6"/>
                      </a:cubicBezTo>
                      <a:cubicBezTo>
                        <a:pt x="5" y="8"/>
                        <a:pt x="3" y="12"/>
                        <a:pt x="2" y="16"/>
                      </a:cubicBezTo>
                      <a:cubicBezTo>
                        <a:pt x="1" y="18"/>
                        <a:pt x="1" y="21"/>
                        <a:pt x="1" y="23"/>
                      </a:cubicBezTo>
                      <a:cubicBezTo>
                        <a:pt x="1" y="25"/>
                        <a:pt x="0" y="27"/>
                        <a:pt x="0" y="29"/>
                      </a:cubicBezTo>
                      <a:cubicBezTo>
                        <a:pt x="4" y="22"/>
                        <a:pt x="4" y="12"/>
                        <a:pt x="12" y="8"/>
                      </a:cubicBezTo>
                      <a:cubicBezTo>
                        <a:pt x="13" y="8"/>
                        <a:pt x="15" y="8"/>
                        <a:pt x="16" y="7"/>
                      </a:cubicBezTo>
                      <a:cubicBezTo>
                        <a:pt x="17" y="7"/>
                        <a:pt x="17" y="6"/>
                        <a:pt x="18" y="5"/>
                      </a:cubicBezTo>
                      <a:cubicBezTo>
                        <a:pt x="19" y="4"/>
                        <a:pt x="22" y="2"/>
                        <a:pt x="24" y="2"/>
                      </a:cubicBezTo>
                    </a:path>
                  </a:pathLst>
                </a:custGeom>
                <a:solidFill>
                  <a:srgbClr val="FEE9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99" name="Freeform 733">
                  <a:extLst>
                    <a:ext uri="{FF2B5EF4-FFF2-40B4-BE49-F238E27FC236}">
                      <a16:creationId xmlns:a16="http://schemas.microsoft.com/office/drawing/2014/main" id="{024E8FCA-82A1-B2C2-3E3B-617B3EAAD910}"/>
                    </a:ext>
                  </a:extLst>
                </p:cNvPr>
                <p:cNvSpPr>
                  <a:spLocks/>
                </p:cNvSpPr>
                <p:nvPr/>
              </p:nvSpPr>
              <p:spPr bwMode="auto">
                <a:xfrm>
                  <a:off x="3107" y="2045"/>
                  <a:ext cx="40" cy="40"/>
                </a:xfrm>
                <a:custGeom>
                  <a:avLst/>
                  <a:gdLst>
                    <a:gd name="T0" fmla="*/ 250 w 16"/>
                    <a:gd name="T1" fmla="*/ 0 h 15"/>
                    <a:gd name="T2" fmla="*/ 0 w 16"/>
                    <a:gd name="T3" fmla="*/ 285 h 15"/>
                    <a:gd name="T4" fmla="*/ 95 w 16"/>
                    <a:gd name="T5" fmla="*/ 136 h 15"/>
                    <a:gd name="T6" fmla="*/ 220 w 16"/>
                    <a:gd name="T7" fmla="*/ 21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5">
                      <a:moveTo>
                        <a:pt x="16" y="0"/>
                      </a:moveTo>
                      <a:cubicBezTo>
                        <a:pt x="7" y="0"/>
                        <a:pt x="3" y="8"/>
                        <a:pt x="0" y="15"/>
                      </a:cubicBezTo>
                      <a:cubicBezTo>
                        <a:pt x="3" y="14"/>
                        <a:pt x="4" y="9"/>
                        <a:pt x="6" y="7"/>
                      </a:cubicBezTo>
                      <a:cubicBezTo>
                        <a:pt x="8" y="4"/>
                        <a:pt x="11" y="2"/>
                        <a:pt x="1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grpSp>
          <p:grpSp>
            <p:nvGrpSpPr>
              <p:cNvPr id="386" name="Group 749">
                <a:extLst>
                  <a:ext uri="{FF2B5EF4-FFF2-40B4-BE49-F238E27FC236}">
                    <a16:creationId xmlns:a16="http://schemas.microsoft.com/office/drawing/2014/main" id="{F4C3A981-20AB-9AD7-5F12-B3937F96E6C4}"/>
                  </a:ext>
                </a:extLst>
              </p:cNvPr>
              <p:cNvGrpSpPr>
                <a:grpSpLocks/>
              </p:cNvGrpSpPr>
              <p:nvPr/>
            </p:nvGrpSpPr>
            <p:grpSpPr bwMode="auto">
              <a:xfrm>
                <a:off x="9879686" y="2819129"/>
                <a:ext cx="377866" cy="487361"/>
                <a:chOff x="3392" y="1805"/>
                <a:chExt cx="176" cy="227"/>
              </a:xfrm>
            </p:grpSpPr>
            <p:sp>
              <p:nvSpPr>
                <p:cNvPr id="776" name="Freeform 736">
                  <a:extLst>
                    <a:ext uri="{FF2B5EF4-FFF2-40B4-BE49-F238E27FC236}">
                      <a16:creationId xmlns:a16="http://schemas.microsoft.com/office/drawing/2014/main" id="{69669014-F56B-2689-B52B-D2E1BF3A8FF7}"/>
                    </a:ext>
                  </a:extLst>
                </p:cNvPr>
                <p:cNvSpPr>
                  <a:spLocks/>
                </p:cNvSpPr>
                <p:nvPr/>
              </p:nvSpPr>
              <p:spPr bwMode="auto">
                <a:xfrm>
                  <a:off x="3392" y="1805"/>
                  <a:ext cx="176" cy="227"/>
                </a:xfrm>
                <a:custGeom>
                  <a:avLst/>
                  <a:gdLst>
                    <a:gd name="T0" fmla="*/ 1061 w 70"/>
                    <a:gd name="T1" fmla="*/ 534 h 85"/>
                    <a:gd name="T2" fmla="*/ 1081 w 70"/>
                    <a:gd name="T3" fmla="*/ 1370 h 85"/>
                    <a:gd name="T4" fmla="*/ 209 w 70"/>
                    <a:gd name="T5" fmla="*/ 1469 h 85"/>
                    <a:gd name="T6" fmla="*/ 126 w 70"/>
                    <a:gd name="T7" fmla="*/ 550 h 85"/>
                    <a:gd name="T8" fmla="*/ 588 w 70"/>
                    <a:gd name="T9" fmla="*/ 21 h 85"/>
                    <a:gd name="T10" fmla="*/ 1061 w 70"/>
                    <a:gd name="T11" fmla="*/ 534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85">
                      <a:moveTo>
                        <a:pt x="67" y="28"/>
                      </a:moveTo>
                      <a:cubicBezTo>
                        <a:pt x="69" y="41"/>
                        <a:pt x="70" y="60"/>
                        <a:pt x="68" y="72"/>
                      </a:cubicBezTo>
                      <a:cubicBezTo>
                        <a:pt x="64" y="85"/>
                        <a:pt x="31" y="84"/>
                        <a:pt x="13" y="77"/>
                      </a:cubicBezTo>
                      <a:cubicBezTo>
                        <a:pt x="0" y="71"/>
                        <a:pt x="6" y="43"/>
                        <a:pt x="8" y="29"/>
                      </a:cubicBezTo>
                      <a:cubicBezTo>
                        <a:pt x="11" y="12"/>
                        <a:pt x="15" y="0"/>
                        <a:pt x="37" y="1"/>
                      </a:cubicBezTo>
                      <a:cubicBezTo>
                        <a:pt x="54" y="1"/>
                        <a:pt x="65" y="8"/>
                        <a:pt x="67" y="28"/>
                      </a:cubicBezTo>
                      <a:close/>
                    </a:path>
                  </a:pathLst>
                </a:custGeom>
                <a:solidFill>
                  <a:srgbClr val="FED1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77" name="Freeform 737">
                  <a:extLst>
                    <a:ext uri="{FF2B5EF4-FFF2-40B4-BE49-F238E27FC236}">
                      <a16:creationId xmlns:a16="http://schemas.microsoft.com/office/drawing/2014/main" id="{3DF634AA-54ED-9D08-FFDB-4B0CF7E24629}"/>
                    </a:ext>
                  </a:extLst>
                </p:cNvPr>
                <p:cNvSpPr>
                  <a:spLocks/>
                </p:cNvSpPr>
                <p:nvPr/>
              </p:nvSpPr>
              <p:spPr bwMode="auto">
                <a:xfrm>
                  <a:off x="3425" y="1821"/>
                  <a:ext cx="128" cy="192"/>
                </a:xfrm>
                <a:custGeom>
                  <a:avLst/>
                  <a:gdLst>
                    <a:gd name="T0" fmla="*/ 0 w 51"/>
                    <a:gd name="T1" fmla="*/ 1117 h 72"/>
                    <a:gd name="T2" fmla="*/ 472 w 51"/>
                    <a:gd name="T3" fmla="*/ 1344 h 72"/>
                    <a:gd name="T4" fmla="*/ 806 w 51"/>
                    <a:gd name="T5" fmla="*/ 1045 h 72"/>
                    <a:gd name="T6" fmla="*/ 806 w 51"/>
                    <a:gd name="T7" fmla="*/ 760 h 72"/>
                    <a:gd name="T8" fmla="*/ 788 w 51"/>
                    <a:gd name="T9" fmla="*/ 435 h 72"/>
                    <a:gd name="T10" fmla="*/ 472 w 51"/>
                    <a:gd name="T11" fmla="*/ 0 h 72"/>
                    <a:gd name="T12" fmla="*/ 630 w 51"/>
                    <a:gd name="T13" fmla="*/ 149 h 72"/>
                    <a:gd name="T14" fmla="*/ 680 w 51"/>
                    <a:gd name="T15" fmla="*/ 363 h 72"/>
                    <a:gd name="T16" fmla="*/ 522 w 51"/>
                    <a:gd name="T17" fmla="*/ 648 h 72"/>
                    <a:gd name="T18" fmla="*/ 567 w 51"/>
                    <a:gd name="T19" fmla="*/ 739 h 72"/>
                    <a:gd name="T20" fmla="*/ 504 w 51"/>
                    <a:gd name="T21" fmla="*/ 947 h 72"/>
                    <a:gd name="T22" fmla="*/ 301 w 51"/>
                    <a:gd name="T23" fmla="*/ 1003 h 72"/>
                    <a:gd name="T24" fmla="*/ 188 w 51"/>
                    <a:gd name="T25" fmla="*/ 931 h 72"/>
                    <a:gd name="T26" fmla="*/ 146 w 51"/>
                    <a:gd name="T27" fmla="*/ 875 h 72"/>
                    <a:gd name="T28" fmla="*/ 158 w 51"/>
                    <a:gd name="T29" fmla="*/ 1101 h 72"/>
                    <a:gd name="T30" fmla="*/ 20 w 51"/>
                    <a:gd name="T31" fmla="*/ 1101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0" y="59"/>
                      </a:moveTo>
                      <a:cubicBezTo>
                        <a:pt x="2" y="71"/>
                        <a:pt x="21" y="72"/>
                        <a:pt x="30" y="71"/>
                      </a:cubicBezTo>
                      <a:cubicBezTo>
                        <a:pt x="40" y="70"/>
                        <a:pt x="49" y="66"/>
                        <a:pt x="51" y="55"/>
                      </a:cubicBezTo>
                      <a:cubicBezTo>
                        <a:pt x="51" y="50"/>
                        <a:pt x="50" y="45"/>
                        <a:pt x="51" y="40"/>
                      </a:cubicBezTo>
                      <a:cubicBezTo>
                        <a:pt x="51" y="34"/>
                        <a:pt x="51" y="28"/>
                        <a:pt x="50" y="23"/>
                      </a:cubicBezTo>
                      <a:cubicBezTo>
                        <a:pt x="49" y="11"/>
                        <a:pt x="44" y="1"/>
                        <a:pt x="30" y="0"/>
                      </a:cubicBezTo>
                      <a:cubicBezTo>
                        <a:pt x="34" y="3"/>
                        <a:pt x="38" y="3"/>
                        <a:pt x="40" y="8"/>
                      </a:cubicBezTo>
                      <a:cubicBezTo>
                        <a:pt x="42" y="11"/>
                        <a:pt x="43" y="16"/>
                        <a:pt x="43" y="19"/>
                      </a:cubicBezTo>
                      <a:cubicBezTo>
                        <a:pt x="43" y="24"/>
                        <a:pt x="39" y="34"/>
                        <a:pt x="33" y="34"/>
                      </a:cubicBezTo>
                      <a:cubicBezTo>
                        <a:pt x="37" y="36"/>
                        <a:pt x="36" y="37"/>
                        <a:pt x="36" y="39"/>
                      </a:cubicBezTo>
                      <a:cubicBezTo>
                        <a:pt x="35" y="43"/>
                        <a:pt x="34" y="47"/>
                        <a:pt x="32" y="50"/>
                      </a:cubicBezTo>
                      <a:cubicBezTo>
                        <a:pt x="29" y="55"/>
                        <a:pt x="24" y="55"/>
                        <a:pt x="19" y="53"/>
                      </a:cubicBezTo>
                      <a:cubicBezTo>
                        <a:pt x="17" y="52"/>
                        <a:pt x="14" y="51"/>
                        <a:pt x="12" y="49"/>
                      </a:cubicBezTo>
                      <a:cubicBezTo>
                        <a:pt x="11" y="48"/>
                        <a:pt x="10" y="46"/>
                        <a:pt x="9" y="46"/>
                      </a:cubicBezTo>
                      <a:cubicBezTo>
                        <a:pt x="9" y="50"/>
                        <a:pt x="14" y="53"/>
                        <a:pt x="10" y="58"/>
                      </a:cubicBezTo>
                      <a:cubicBezTo>
                        <a:pt x="8" y="60"/>
                        <a:pt x="2" y="61"/>
                        <a:pt x="1" y="58"/>
                      </a:cubicBezTo>
                    </a:path>
                  </a:pathLst>
                </a:custGeom>
                <a:solidFill>
                  <a:srgbClr val="FEBF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78" name="Freeform 738">
                  <a:extLst>
                    <a:ext uri="{FF2B5EF4-FFF2-40B4-BE49-F238E27FC236}">
                      <a16:creationId xmlns:a16="http://schemas.microsoft.com/office/drawing/2014/main" id="{A9E4DF32-5044-EAA9-9C27-9840F151C277}"/>
                    </a:ext>
                  </a:extLst>
                </p:cNvPr>
                <p:cNvSpPr>
                  <a:spLocks/>
                </p:cNvSpPr>
                <p:nvPr/>
              </p:nvSpPr>
              <p:spPr bwMode="auto">
                <a:xfrm>
                  <a:off x="3392" y="1805"/>
                  <a:ext cx="176" cy="227"/>
                </a:xfrm>
                <a:custGeom>
                  <a:avLst/>
                  <a:gdLst>
                    <a:gd name="T0" fmla="*/ 1061 w 70"/>
                    <a:gd name="T1" fmla="*/ 534 h 85"/>
                    <a:gd name="T2" fmla="*/ 1081 w 70"/>
                    <a:gd name="T3" fmla="*/ 1370 h 85"/>
                    <a:gd name="T4" fmla="*/ 209 w 70"/>
                    <a:gd name="T5" fmla="*/ 1469 h 85"/>
                    <a:gd name="T6" fmla="*/ 126 w 70"/>
                    <a:gd name="T7" fmla="*/ 550 h 85"/>
                    <a:gd name="T8" fmla="*/ 588 w 70"/>
                    <a:gd name="T9" fmla="*/ 21 h 85"/>
                    <a:gd name="T10" fmla="*/ 1061 w 70"/>
                    <a:gd name="T11" fmla="*/ 534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85">
                      <a:moveTo>
                        <a:pt x="67" y="28"/>
                      </a:moveTo>
                      <a:cubicBezTo>
                        <a:pt x="69" y="41"/>
                        <a:pt x="70" y="60"/>
                        <a:pt x="68" y="72"/>
                      </a:cubicBezTo>
                      <a:cubicBezTo>
                        <a:pt x="64" y="85"/>
                        <a:pt x="31" y="84"/>
                        <a:pt x="13" y="77"/>
                      </a:cubicBezTo>
                      <a:cubicBezTo>
                        <a:pt x="0" y="71"/>
                        <a:pt x="6" y="43"/>
                        <a:pt x="8" y="29"/>
                      </a:cubicBezTo>
                      <a:cubicBezTo>
                        <a:pt x="11" y="12"/>
                        <a:pt x="15" y="0"/>
                        <a:pt x="37" y="1"/>
                      </a:cubicBezTo>
                      <a:cubicBezTo>
                        <a:pt x="54" y="1"/>
                        <a:pt x="65" y="8"/>
                        <a:pt x="67" y="2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779" name="Freeform 739">
                  <a:extLst>
                    <a:ext uri="{FF2B5EF4-FFF2-40B4-BE49-F238E27FC236}">
                      <a16:creationId xmlns:a16="http://schemas.microsoft.com/office/drawing/2014/main" id="{747DED06-A6F6-E501-1291-17C8581E8DA8}"/>
                    </a:ext>
                  </a:extLst>
                </p:cNvPr>
                <p:cNvSpPr>
                  <a:spLocks/>
                </p:cNvSpPr>
                <p:nvPr/>
              </p:nvSpPr>
              <p:spPr bwMode="auto">
                <a:xfrm>
                  <a:off x="3440" y="1899"/>
                  <a:ext cx="88" cy="104"/>
                </a:xfrm>
                <a:custGeom>
                  <a:avLst/>
                  <a:gdLst>
                    <a:gd name="T0" fmla="*/ 96 w 35"/>
                    <a:gd name="T1" fmla="*/ 149 h 39"/>
                    <a:gd name="T2" fmla="*/ 0 w 35"/>
                    <a:gd name="T3" fmla="*/ 320 h 39"/>
                    <a:gd name="T4" fmla="*/ 158 w 35"/>
                    <a:gd name="T5" fmla="*/ 648 h 39"/>
                    <a:gd name="T6" fmla="*/ 443 w 35"/>
                    <a:gd name="T7" fmla="*/ 661 h 39"/>
                    <a:gd name="T8" fmla="*/ 556 w 35"/>
                    <a:gd name="T9" fmla="*/ 397 h 39"/>
                    <a:gd name="T10" fmla="*/ 96 w 35"/>
                    <a:gd name="T11" fmla="*/ 149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9">
                      <a:moveTo>
                        <a:pt x="6" y="8"/>
                      </a:moveTo>
                      <a:cubicBezTo>
                        <a:pt x="2" y="11"/>
                        <a:pt x="0" y="13"/>
                        <a:pt x="0" y="17"/>
                      </a:cubicBezTo>
                      <a:cubicBezTo>
                        <a:pt x="0" y="25"/>
                        <a:pt x="3" y="31"/>
                        <a:pt x="10" y="34"/>
                      </a:cubicBezTo>
                      <a:cubicBezTo>
                        <a:pt x="16" y="38"/>
                        <a:pt x="21" y="39"/>
                        <a:pt x="28" y="35"/>
                      </a:cubicBezTo>
                      <a:cubicBezTo>
                        <a:pt x="32" y="32"/>
                        <a:pt x="35" y="26"/>
                        <a:pt x="35" y="21"/>
                      </a:cubicBezTo>
                      <a:cubicBezTo>
                        <a:pt x="35" y="8"/>
                        <a:pt x="15" y="0"/>
                        <a:pt x="6" y="8"/>
                      </a:cubicBezTo>
                      <a:close/>
                    </a:path>
                  </a:pathLst>
                </a:custGeom>
                <a:solidFill>
                  <a:srgbClr val="3D45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80" name="Freeform 740">
                  <a:extLst>
                    <a:ext uri="{FF2B5EF4-FFF2-40B4-BE49-F238E27FC236}">
                      <a16:creationId xmlns:a16="http://schemas.microsoft.com/office/drawing/2014/main" id="{733D66CE-BE12-7899-8731-70BD2FC34BF8}"/>
                    </a:ext>
                  </a:extLst>
                </p:cNvPr>
                <p:cNvSpPr>
                  <a:spLocks/>
                </p:cNvSpPr>
                <p:nvPr/>
              </p:nvSpPr>
              <p:spPr bwMode="auto">
                <a:xfrm>
                  <a:off x="3442" y="1917"/>
                  <a:ext cx="45" cy="56"/>
                </a:xfrm>
                <a:custGeom>
                  <a:avLst/>
                  <a:gdLst>
                    <a:gd name="T0" fmla="*/ 270 w 18"/>
                    <a:gd name="T1" fmla="*/ 35 h 21"/>
                    <a:gd name="T2" fmla="*/ 63 w 18"/>
                    <a:gd name="T3" fmla="*/ 115 h 21"/>
                    <a:gd name="T4" fmla="*/ 125 w 18"/>
                    <a:gd name="T5" fmla="*/ 397 h 21"/>
                    <a:gd name="T6" fmla="*/ 95 w 18"/>
                    <a:gd name="T7" fmla="*/ 264 h 21"/>
                    <a:gd name="T8" fmla="*/ 158 w 18"/>
                    <a:gd name="T9" fmla="*/ 171 h 21"/>
                    <a:gd name="T10" fmla="*/ 208 w 18"/>
                    <a:gd name="T11" fmla="*/ 77 h 21"/>
                    <a:gd name="T12" fmla="*/ 283 w 18"/>
                    <a:gd name="T13" fmla="*/ 35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1">
                      <a:moveTo>
                        <a:pt x="17" y="2"/>
                      </a:moveTo>
                      <a:cubicBezTo>
                        <a:pt x="12" y="0"/>
                        <a:pt x="6" y="2"/>
                        <a:pt x="4" y="6"/>
                      </a:cubicBezTo>
                      <a:cubicBezTo>
                        <a:pt x="0" y="10"/>
                        <a:pt x="1" y="20"/>
                        <a:pt x="8" y="21"/>
                      </a:cubicBezTo>
                      <a:cubicBezTo>
                        <a:pt x="7" y="19"/>
                        <a:pt x="6" y="16"/>
                        <a:pt x="6" y="14"/>
                      </a:cubicBezTo>
                      <a:cubicBezTo>
                        <a:pt x="7" y="11"/>
                        <a:pt x="9" y="11"/>
                        <a:pt x="10" y="9"/>
                      </a:cubicBezTo>
                      <a:cubicBezTo>
                        <a:pt x="12" y="7"/>
                        <a:pt x="11" y="6"/>
                        <a:pt x="13" y="4"/>
                      </a:cubicBezTo>
                      <a:cubicBezTo>
                        <a:pt x="14" y="3"/>
                        <a:pt x="16" y="2"/>
                        <a:pt x="18" y="2"/>
                      </a:cubicBezTo>
                    </a:path>
                  </a:pathLst>
                </a:custGeom>
                <a:solidFill>
                  <a:srgbClr val="7E7D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81" name="Freeform 741">
                  <a:extLst>
                    <a:ext uri="{FF2B5EF4-FFF2-40B4-BE49-F238E27FC236}">
                      <a16:creationId xmlns:a16="http://schemas.microsoft.com/office/drawing/2014/main" id="{814E0BD4-3938-97A1-E1F9-7CD8E7D5256A}"/>
                    </a:ext>
                  </a:extLst>
                </p:cNvPr>
                <p:cNvSpPr>
                  <a:spLocks/>
                </p:cNvSpPr>
                <p:nvPr/>
              </p:nvSpPr>
              <p:spPr bwMode="auto">
                <a:xfrm>
                  <a:off x="3472" y="1931"/>
                  <a:ext cx="51" cy="69"/>
                </a:xfrm>
                <a:custGeom>
                  <a:avLst/>
                  <a:gdLst>
                    <a:gd name="T0" fmla="*/ 0 w 20"/>
                    <a:gd name="T1" fmla="*/ 374 h 26"/>
                    <a:gd name="T2" fmla="*/ 281 w 20"/>
                    <a:gd name="T3" fmla="*/ 295 h 26"/>
                    <a:gd name="T4" fmla="*/ 311 w 20"/>
                    <a:gd name="T5" fmla="*/ 133 h 26"/>
                    <a:gd name="T6" fmla="*/ 201 w 20"/>
                    <a:gd name="T7" fmla="*/ 0 h 26"/>
                    <a:gd name="T8" fmla="*/ 247 w 20"/>
                    <a:gd name="T9" fmla="*/ 111 h 26"/>
                    <a:gd name="T10" fmla="*/ 181 w 20"/>
                    <a:gd name="T11" fmla="*/ 226 h 26"/>
                    <a:gd name="T12" fmla="*/ 130 w 20"/>
                    <a:gd name="T13" fmla="*/ 337 h 26"/>
                    <a:gd name="T14" fmla="*/ 20 w 20"/>
                    <a:gd name="T15" fmla="*/ 337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26">
                      <a:moveTo>
                        <a:pt x="0" y="20"/>
                      </a:moveTo>
                      <a:cubicBezTo>
                        <a:pt x="5" y="26"/>
                        <a:pt x="14" y="22"/>
                        <a:pt x="17" y="16"/>
                      </a:cubicBezTo>
                      <a:cubicBezTo>
                        <a:pt x="18" y="13"/>
                        <a:pt x="20" y="9"/>
                        <a:pt x="19" y="7"/>
                      </a:cubicBezTo>
                      <a:cubicBezTo>
                        <a:pt x="18" y="3"/>
                        <a:pt x="15" y="2"/>
                        <a:pt x="12" y="0"/>
                      </a:cubicBezTo>
                      <a:cubicBezTo>
                        <a:pt x="14" y="2"/>
                        <a:pt x="15" y="3"/>
                        <a:pt x="15" y="6"/>
                      </a:cubicBezTo>
                      <a:cubicBezTo>
                        <a:pt x="15" y="10"/>
                        <a:pt x="13" y="9"/>
                        <a:pt x="11" y="12"/>
                      </a:cubicBezTo>
                      <a:cubicBezTo>
                        <a:pt x="10" y="14"/>
                        <a:pt x="11" y="16"/>
                        <a:pt x="8" y="18"/>
                      </a:cubicBezTo>
                      <a:cubicBezTo>
                        <a:pt x="7" y="19"/>
                        <a:pt x="3" y="20"/>
                        <a:pt x="1" y="18"/>
                      </a:cubicBezTo>
                    </a:path>
                  </a:pathLst>
                </a:custGeom>
                <a:solidFill>
                  <a:srgbClr val="091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82" name="Freeform 742">
                  <a:extLst>
                    <a:ext uri="{FF2B5EF4-FFF2-40B4-BE49-F238E27FC236}">
                      <a16:creationId xmlns:a16="http://schemas.microsoft.com/office/drawing/2014/main" id="{CEBE7640-AF0C-FB0C-ABD6-2DF4F397EF33}"/>
                    </a:ext>
                  </a:extLst>
                </p:cNvPr>
                <p:cNvSpPr>
                  <a:spLocks/>
                </p:cNvSpPr>
                <p:nvPr/>
              </p:nvSpPr>
              <p:spPr bwMode="auto">
                <a:xfrm>
                  <a:off x="3455" y="1907"/>
                  <a:ext cx="15" cy="16"/>
                </a:xfrm>
                <a:custGeom>
                  <a:avLst/>
                  <a:gdLst>
                    <a:gd name="T0" fmla="*/ 20 w 6"/>
                    <a:gd name="T1" fmla="*/ 35 h 6"/>
                    <a:gd name="T2" fmla="*/ 63 w 6"/>
                    <a:gd name="T3" fmla="*/ 21 h 6"/>
                    <a:gd name="T4" fmla="*/ 95 w 6"/>
                    <a:gd name="T5" fmla="*/ 77 h 6"/>
                    <a:gd name="T6" fmla="*/ 33 w 6"/>
                    <a:gd name="T7" fmla="*/ 115 h 6"/>
                    <a:gd name="T8" fmla="*/ 20 w 6"/>
                    <a:gd name="T9" fmla="*/ 35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1" y="2"/>
                      </a:moveTo>
                      <a:cubicBezTo>
                        <a:pt x="1" y="1"/>
                        <a:pt x="3" y="0"/>
                        <a:pt x="4" y="1"/>
                      </a:cubicBezTo>
                      <a:cubicBezTo>
                        <a:pt x="6" y="1"/>
                        <a:pt x="6" y="3"/>
                        <a:pt x="6" y="4"/>
                      </a:cubicBezTo>
                      <a:cubicBezTo>
                        <a:pt x="5" y="5"/>
                        <a:pt x="4" y="6"/>
                        <a:pt x="2" y="6"/>
                      </a:cubicBezTo>
                      <a:cubicBezTo>
                        <a:pt x="1" y="5"/>
                        <a:pt x="0" y="4"/>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83" name="Freeform 743">
                  <a:extLst>
                    <a:ext uri="{FF2B5EF4-FFF2-40B4-BE49-F238E27FC236}">
                      <a16:creationId xmlns:a16="http://schemas.microsoft.com/office/drawing/2014/main" id="{A720E813-32EC-0D09-6214-1249F580BED2}"/>
                    </a:ext>
                  </a:extLst>
                </p:cNvPr>
                <p:cNvSpPr>
                  <a:spLocks/>
                </p:cNvSpPr>
                <p:nvPr/>
              </p:nvSpPr>
              <p:spPr bwMode="auto">
                <a:xfrm>
                  <a:off x="3472" y="1909"/>
                  <a:ext cx="8" cy="8"/>
                </a:xfrm>
                <a:custGeom>
                  <a:avLst/>
                  <a:gdLst>
                    <a:gd name="T0" fmla="*/ 0 w 3"/>
                    <a:gd name="T1" fmla="*/ 21 h 3"/>
                    <a:gd name="T2" fmla="*/ 35 w 3"/>
                    <a:gd name="T3" fmla="*/ 0 h 3"/>
                    <a:gd name="T4" fmla="*/ 56 w 3"/>
                    <a:gd name="T5" fmla="*/ 35 h 3"/>
                    <a:gd name="T6" fmla="*/ 21 w 3"/>
                    <a:gd name="T7" fmla="*/ 35 h 3"/>
                    <a:gd name="T8" fmla="*/ 0 w 3"/>
                    <a:gd name="T9" fmla="*/ 2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0" y="1"/>
                      </a:moveTo>
                      <a:cubicBezTo>
                        <a:pt x="1" y="0"/>
                        <a:pt x="1" y="0"/>
                        <a:pt x="2" y="0"/>
                      </a:cubicBezTo>
                      <a:cubicBezTo>
                        <a:pt x="3" y="1"/>
                        <a:pt x="3" y="1"/>
                        <a:pt x="3" y="2"/>
                      </a:cubicBezTo>
                      <a:cubicBezTo>
                        <a:pt x="2" y="2"/>
                        <a:pt x="2" y="3"/>
                        <a:pt x="1" y="2"/>
                      </a:cubicBezTo>
                      <a:cubicBezTo>
                        <a:pt x="1" y="2"/>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84" name="Freeform 744">
                  <a:extLst>
                    <a:ext uri="{FF2B5EF4-FFF2-40B4-BE49-F238E27FC236}">
                      <a16:creationId xmlns:a16="http://schemas.microsoft.com/office/drawing/2014/main" id="{56A49515-8F3C-958B-2322-A9FEB90626A2}"/>
                    </a:ext>
                  </a:extLst>
                </p:cNvPr>
                <p:cNvSpPr>
                  <a:spLocks/>
                </p:cNvSpPr>
                <p:nvPr/>
              </p:nvSpPr>
              <p:spPr bwMode="auto">
                <a:xfrm>
                  <a:off x="3447" y="1917"/>
                  <a:ext cx="10" cy="11"/>
                </a:xfrm>
                <a:custGeom>
                  <a:avLst/>
                  <a:gdLst>
                    <a:gd name="T0" fmla="*/ 20 w 4"/>
                    <a:gd name="T1" fmla="*/ 22 h 4"/>
                    <a:gd name="T2" fmla="*/ 50 w 4"/>
                    <a:gd name="T3" fmla="*/ 0 h 4"/>
                    <a:gd name="T4" fmla="*/ 63 w 4"/>
                    <a:gd name="T5" fmla="*/ 47 h 4"/>
                    <a:gd name="T6" fmla="*/ 33 w 4"/>
                    <a:gd name="T7" fmla="*/ 61 h 4"/>
                    <a:gd name="T8" fmla="*/ 20 w 4"/>
                    <a:gd name="T9" fmla="*/ 2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1" y="1"/>
                      </a:moveTo>
                      <a:cubicBezTo>
                        <a:pt x="1" y="1"/>
                        <a:pt x="2" y="0"/>
                        <a:pt x="3" y="0"/>
                      </a:cubicBezTo>
                      <a:cubicBezTo>
                        <a:pt x="4" y="1"/>
                        <a:pt x="4" y="2"/>
                        <a:pt x="4" y="2"/>
                      </a:cubicBezTo>
                      <a:cubicBezTo>
                        <a:pt x="3" y="3"/>
                        <a:pt x="3" y="4"/>
                        <a:pt x="2" y="3"/>
                      </a:cubicBezTo>
                      <a:cubicBezTo>
                        <a:pt x="1" y="3"/>
                        <a:pt x="0"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85" name="Freeform 745">
                  <a:extLst>
                    <a:ext uri="{FF2B5EF4-FFF2-40B4-BE49-F238E27FC236}">
                      <a16:creationId xmlns:a16="http://schemas.microsoft.com/office/drawing/2014/main" id="{2AF73B0F-FC49-8217-2694-FDD975404100}"/>
                    </a:ext>
                  </a:extLst>
                </p:cNvPr>
                <p:cNvSpPr>
                  <a:spLocks/>
                </p:cNvSpPr>
                <p:nvPr/>
              </p:nvSpPr>
              <p:spPr bwMode="auto">
                <a:xfrm>
                  <a:off x="3495" y="1923"/>
                  <a:ext cx="58" cy="93"/>
                </a:xfrm>
                <a:custGeom>
                  <a:avLst/>
                  <a:gdLst>
                    <a:gd name="T0" fmla="*/ 0 w 23"/>
                    <a:gd name="T1" fmla="*/ 622 h 35"/>
                    <a:gd name="T2" fmla="*/ 318 w 23"/>
                    <a:gd name="T3" fmla="*/ 430 h 35"/>
                    <a:gd name="T4" fmla="*/ 351 w 23"/>
                    <a:gd name="T5" fmla="*/ 0 h 35"/>
                    <a:gd name="T6" fmla="*/ 305 w 23"/>
                    <a:gd name="T7" fmla="*/ 375 h 35"/>
                    <a:gd name="T8" fmla="*/ 242 w 23"/>
                    <a:gd name="T9" fmla="*/ 508 h 35"/>
                    <a:gd name="T10" fmla="*/ 33 w 23"/>
                    <a:gd name="T11" fmla="*/ 622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35">
                      <a:moveTo>
                        <a:pt x="0" y="33"/>
                      </a:moveTo>
                      <a:cubicBezTo>
                        <a:pt x="7" y="35"/>
                        <a:pt x="18" y="28"/>
                        <a:pt x="20" y="23"/>
                      </a:cubicBezTo>
                      <a:cubicBezTo>
                        <a:pt x="23" y="16"/>
                        <a:pt x="22" y="7"/>
                        <a:pt x="22" y="0"/>
                      </a:cubicBezTo>
                      <a:cubicBezTo>
                        <a:pt x="21" y="7"/>
                        <a:pt x="20" y="13"/>
                        <a:pt x="19" y="20"/>
                      </a:cubicBezTo>
                      <a:cubicBezTo>
                        <a:pt x="18" y="23"/>
                        <a:pt x="17" y="25"/>
                        <a:pt x="15" y="27"/>
                      </a:cubicBezTo>
                      <a:cubicBezTo>
                        <a:pt x="12" y="30"/>
                        <a:pt x="6" y="31"/>
                        <a:pt x="2" y="33"/>
                      </a:cubicBezTo>
                    </a:path>
                  </a:pathLst>
                </a:custGeom>
                <a:solidFill>
                  <a:srgbClr val="FF99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86" name="Freeform 746">
                  <a:extLst>
                    <a:ext uri="{FF2B5EF4-FFF2-40B4-BE49-F238E27FC236}">
                      <a16:creationId xmlns:a16="http://schemas.microsoft.com/office/drawing/2014/main" id="{306D870A-125B-1CCB-FB19-E1C534F800BB}"/>
                    </a:ext>
                  </a:extLst>
                </p:cNvPr>
                <p:cNvSpPr>
                  <a:spLocks/>
                </p:cNvSpPr>
                <p:nvPr/>
              </p:nvSpPr>
              <p:spPr bwMode="auto">
                <a:xfrm>
                  <a:off x="3417" y="1811"/>
                  <a:ext cx="75" cy="133"/>
                </a:xfrm>
                <a:custGeom>
                  <a:avLst/>
                  <a:gdLst>
                    <a:gd name="T0" fmla="*/ 470 w 30"/>
                    <a:gd name="T1" fmla="*/ 56 h 50"/>
                    <a:gd name="T2" fmla="*/ 113 w 30"/>
                    <a:gd name="T3" fmla="*/ 282 h 50"/>
                    <a:gd name="T4" fmla="*/ 33 w 30"/>
                    <a:gd name="T5" fmla="*/ 942 h 50"/>
                    <a:gd name="T6" fmla="*/ 113 w 30"/>
                    <a:gd name="T7" fmla="*/ 545 h 50"/>
                    <a:gd name="T8" fmla="*/ 188 w 30"/>
                    <a:gd name="T9" fmla="*/ 282 h 50"/>
                    <a:gd name="T10" fmla="*/ 438 w 30"/>
                    <a:gd name="T11" fmla="*/ 77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50">
                      <a:moveTo>
                        <a:pt x="30" y="3"/>
                      </a:moveTo>
                      <a:cubicBezTo>
                        <a:pt x="21" y="0"/>
                        <a:pt x="10" y="7"/>
                        <a:pt x="7" y="15"/>
                      </a:cubicBezTo>
                      <a:cubicBezTo>
                        <a:pt x="2" y="26"/>
                        <a:pt x="0" y="38"/>
                        <a:pt x="2" y="50"/>
                      </a:cubicBezTo>
                      <a:cubicBezTo>
                        <a:pt x="0" y="43"/>
                        <a:pt x="6" y="35"/>
                        <a:pt x="7" y="29"/>
                      </a:cubicBezTo>
                      <a:cubicBezTo>
                        <a:pt x="8" y="23"/>
                        <a:pt x="8" y="20"/>
                        <a:pt x="12" y="15"/>
                      </a:cubicBezTo>
                      <a:cubicBezTo>
                        <a:pt x="17" y="10"/>
                        <a:pt x="22" y="6"/>
                        <a:pt x="28" y="4"/>
                      </a:cubicBezTo>
                    </a:path>
                  </a:pathLst>
                </a:custGeom>
                <a:solidFill>
                  <a:srgbClr val="FEE9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87" name="Freeform 747">
                  <a:extLst>
                    <a:ext uri="{FF2B5EF4-FFF2-40B4-BE49-F238E27FC236}">
                      <a16:creationId xmlns:a16="http://schemas.microsoft.com/office/drawing/2014/main" id="{82A6E0C4-5F1D-B742-136A-5D54666E3D8C}"/>
                    </a:ext>
                  </a:extLst>
                </p:cNvPr>
                <p:cNvSpPr>
                  <a:spLocks/>
                </p:cNvSpPr>
                <p:nvPr/>
              </p:nvSpPr>
              <p:spPr bwMode="auto">
                <a:xfrm>
                  <a:off x="3422" y="1824"/>
                  <a:ext cx="38" cy="59"/>
                </a:xfrm>
                <a:custGeom>
                  <a:avLst/>
                  <a:gdLst>
                    <a:gd name="T0" fmla="*/ 243 w 15"/>
                    <a:gd name="T1" fmla="*/ 0 h 22"/>
                    <a:gd name="T2" fmla="*/ 0 w 15"/>
                    <a:gd name="T3" fmla="*/ 424 h 22"/>
                    <a:gd name="T4" fmla="*/ 225 w 15"/>
                    <a:gd name="T5" fmla="*/ 21 h 22"/>
                    <a:gd name="T6" fmla="*/ 0 60000 65536"/>
                    <a:gd name="T7" fmla="*/ 0 60000 65536"/>
                    <a:gd name="T8" fmla="*/ 0 60000 65536"/>
                  </a:gdLst>
                  <a:ahLst/>
                  <a:cxnLst>
                    <a:cxn ang="T6">
                      <a:pos x="T0" y="T1"/>
                    </a:cxn>
                    <a:cxn ang="T7">
                      <a:pos x="T2" y="T3"/>
                    </a:cxn>
                    <a:cxn ang="T8">
                      <a:pos x="T4" y="T5"/>
                    </a:cxn>
                  </a:cxnLst>
                  <a:rect l="0" t="0" r="r" b="b"/>
                  <a:pathLst>
                    <a:path w="15" h="22">
                      <a:moveTo>
                        <a:pt x="15" y="0"/>
                      </a:moveTo>
                      <a:cubicBezTo>
                        <a:pt x="5" y="2"/>
                        <a:pt x="2" y="14"/>
                        <a:pt x="0" y="22"/>
                      </a:cubicBezTo>
                      <a:cubicBezTo>
                        <a:pt x="2" y="15"/>
                        <a:pt x="8" y="3"/>
                        <a:pt x="1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grpSp>
          <p:grpSp>
            <p:nvGrpSpPr>
              <p:cNvPr id="387" name="Group 694">
                <a:extLst>
                  <a:ext uri="{FF2B5EF4-FFF2-40B4-BE49-F238E27FC236}">
                    <a16:creationId xmlns:a16="http://schemas.microsoft.com/office/drawing/2014/main" id="{2A78B2EA-7F6A-3CC0-37F3-93473690C8AC}"/>
                  </a:ext>
                </a:extLst>
              </p:cNvPr>
              <p:cNvGrpSpPr>
                <a:grpSpLocks/>
              </p:cNvGrpSpPr>
              <p:nvPr/>
            </p:nvGrpSpPr>
            <p:grpSpPr bwMode="auto">
              <a:xfrm>
                <a:off x="9518995" y="2806248"/>
                <a:ext cx="399336" cy="480921"/>
                <a:chOff x="2795" y="1695"/>
                <a:chExt cx="186" cy="224"/>
              </a:xfrm>
            </p:grpSpPr>
            <p:sp>
              <p:nvSpPr>
                <p:cNvPr id="764" name="Freeform 682">
                  <a:extLst>
                    <a:ext uri="{FF2B5EF4-FFF2-40B4-BE49-F238E27FC236}">
                      <a16:creationId xmlns:a16="http://schemas.microsoft.com/office/drawing/2014/main" id="{45ECD80B-194E-568C-2DDC-F938C08CA2E7}"/>
                    </a:ext>
                  </a:extLst>
                </p:cNvPr>
                <p:cNvSpPr>
                  <a:spLocks/>
                </p:cNvSpPr>
                <p:nvPr/>
              </p:nvSpPr>
              <p:spPr bwMode="auto">
                <a:xfrm>
                  <a:off x="2798" y="1695"/>
                  <a:ext cx="183" cy="224"/>
                </a:xfrm>
                <a:custGeom>
                  <a:avLst/>
                  <a:gdLst>
                    <a:gd name="T0" fmla="*/ 271 w 73"/>
                    <a:gd name="T1" fmla="*/ 171 h 84"/>
                    <a:gd name="T2" fmla="*/ 50 w 73"/>
                    <a:gd name="T3" fmla="*/ 776 h 84"/>
                    <a:gd name="T4" fmla="*/ 125 w 73"/>
                    <a:gd name="T5" fmla="*/ 1501 h 84"/>
                    <a:gd name="T6" fmla="*/ 963 w 73"/>
                    <a:gd name="T7" fmla="*/ 1557 h 84"/>
                    <a:gd name="T8" fmla="*/ 1088 w 73"/>
                    <a:gd name="T9" fmla="*/ 819 h 84"/>
                    <a:gd name="T10" fmla="*/ 755 w 73"/>
                    <a:gd name="T11" fmla="*/ 56 h 84"/>
                    <a:gd name="T12" fmla="*/ 271 w 73"/>
                    <a:gd name="T13" fmla="*/ 171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84">
                      <a:moveTo>
                        <a:pt x="17" y="9"/>
                      </a:moveTo>
                      <a:cubicBezTo>
                        <a:pt x="7" y="15"/>
                        <a:pt x="2" y="28"/>
                        <a:pt x="3" y="41"/>
                      </a:cubicBezTo>
                      <a:cubicBezTo>
                        <a:pt x="5" y="53"/>
                        <a:pt x="0" y="75"/>
                        <a:pt x="8" y="79"/>
                      </a:cubicBezTo>
                      <a:cubicBezTo>
                        <a:pt x="16" y="83"/>
                        <a:pt x="49" y="84"/>
                        <a:pt x="61" y="82"/>
                      </a:cubicBezTo>
                      <a:cubicBezTo>
                        <a:pt x="73" y="79"/>
                        <a:pt x="68" y="52"/>
                        <a:pt x="69" y="43"/>
                      </a:cubicBezTo>
                      <a:cubicBezTo>
                        <a:pt x="70" y="24"/>
                        <a:pt x="66" y="10"/>
                        <a:pt x="48" y="3"/>
                      </a:cubicBezTo>
                      <a:cubicBezTo>
                        <a:pt x="40" y="0"/>
                        <a:pt x="25" y="3"/>
                        <a:pt x="17" y="9"/>
                      </a:cubicBezTo>
                      <a:close/>
                    </a:path>
                  </a:pathLst>
                </a:custGeom>
                <a:solidFill>
                  <a:srgbClr val="FED1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65" name="Freeform 683">
                  <a:extLst>
                    <a:ext uri="{FF2B5EF4-FFF2-40B4-BE49-F238E27FC236}">
                      <a16:creationId xmlns:a16="http://schemas.microsoft.com/office/drawing/2014/main" id="{15BE7FD3-74F2-B857-57A5-84F3982B816E}"/>
                    </a:ext>
                  </a:extLst>
                </p:cNvPr>
                <p:cNvSpPr>
                  <a:spLocks/>
                </p:cNvSpPr>
                <p:nvPr/>
              </p:nvSpPr>
              <p:spPr bwMode="auto">
                <a:xfrm>
                  <a:off x="2830" y="1716"/>
                  <a:ext cx="138" cy="192"/>
                </a:xfrm>
                <a:custGeom>
                  <a:avLst/>
                  <a:gdLst>
                    <a:gd name="T0" fmla="*/ 33 w 55"/>
                    <a:gd name="T1" fmla="*/ 1101 h 72"/>
                    <a:gd name="T2" fmla="*/ 429 w 55"/>
                    <a:gd name="T3" fmla="*/ 1331 h 72"/>
                    <a:gd name="T4" fmla="*/ 647 w 55"/>
                    <a:gd name="T5" fmla="*/ 1272 h 72"/>
                    <a:gd name="T6" fmla="*/ 755 w 55"/>
                    <a:gd name="T7" fmla="*/ 1059 h 72"/>
                    <a:gd name="T8" fmla="*/ 429 w 55"/>
                    <a:gd name="T9" fmla="*/ 35 h 72"/>
                    <a:gd name="T10" fmla="*/ 660 w 55"/>
                    <a:gd name="T11" fmla="*/ 477 h 72"/>
                    <a:gd name="T12" fmla="*/ 617 w 55"/>
                    <a:gd name="T13" fmla="*/ 627 h 72"/>
                    <a:gd name="T14" fmla="*/ 585 w 55"/>
                    <a:gd name="T15" fmla="*/ 717 h 72"/>
                    <a:gd name="T16" fmla="*/ 555 w 55"/>
                    <a:gd name="T17" fmla="*/ 909 h 72"/>
                    <a:gd name="T18" fmla="*/ 379 w 55"/>
                    <a:gd name="T19" fmla="*/ 968 h 72"/>
                    <a:gd name="T20" fmla="*/ 125 w 55"/>
                    <a:gd name="T21" fmla="*/ 947 h 72"/>
                    <a:gd name="T22" fmla="*/ 158 w 55"/>
                    <a:gd name="T23" fmla="*/ 1117 h 72"/>
                    <a:gd name="T24" fmla="*/ 50 w 55"/>
                    <a:gd name="T25" fmla="*/ 111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 h="72">
                      <a:moveTo>
                        <a:pt x="2" y="58"/>
                      </a:moveTo>
                      <a:cubicBezTo>
                        <a:pt x="0" y="72"/>
                        <a:pt x="18" y="71"/>
                        <a:pt x="27" y="70"/>
                      </a:cubicBezTo>
                      <a:cubicBezTo>
                        <a:pt x="32" y="70"/>
                        <a:pt x="37" y="70"/>
                        <a:pt x="41" y="67"/>
                      </a:cubicBezTo>
                      <a:cubicBezTo>
                        <a:pt x="45" y="64"/>
                        <a:pt x="46" y="61"/>
                        <a:pt x="48" y="56"/>
                      </a:cubicBezTo>
                      <a:cubicBezTo>
                        <a:pt x="55" y="39"/>
                        <a:pt x="54" y="0"/>
                        <a:pt x="27" y="2"/>
                      </a:cubicBezTo>
                      <a:cubicBezTo>
                        <a:pt x="37" y="6"/>
                        <a:pt x="44" y="13"/>
                        <a:pt x="42" y="25"/>
                      </a:cubicBezTo>
                      <a:cubicBezTo>
                        <a:pt x="42" y="28"/>
                        <a:pt x="41" y="31"/>
                        <a:pt x="39" y="33"/>
                      </a:cubicBezTo>
                      <a:cubicBezTo>
                        <a:pt x="38" y="35"/>
                        <a:pt x="37" y="36"/>
                        <a:pt x="37" y="38"/>
                      </a:cubicBezTo>
                      <a:cubicBezTo>
                        <a:pt x="36" y="42"/>
                        <a:pt x="37" y="44"/>
                        <a:pt x="35" y="48"/>
                      </a:cubicBezTo>
                      <a:cubicBezTo>
                        <a:pt x="32" y="51"/>
                        <a:pt x="28" y="52"/>
                        <a:pt x="24" y="51"/>
                      </a:cubicBezTo>
                      <a:cubicBezTo>
                        <a:pt x="18" y="51"/>
                        <a:pt x="13" y="49"/>
                        <a:pt x="8" y="50"/>
                      </a:cubicBezTo>
                      <a:cubicBezTo>
                        <a:pt x="8" y="52"/>
                        <a:pt x="11" y="56"/>
                        <a:pt x="10" y="59"/>
                      </a:cubicBezTo>
                      <a:cubicBezTo>
                        <a:pt x="8" y="61"/>
                        <a:pt x="2" y="61"/>
                        <a:pt x="3" y="59"/>
                      </a:cubicBezTo>
                    </a:path>
                  </a:pathLst>
                </a:custGeom>
                <a:solidFill>
                  <a:srgbClr val="FEBF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66" name="Freeform 684">
                  <a:extLst>
                    <a:ext uri="{FF2B5EF4-FFF2-40B4-BE49-F238E27FC236}">
                      <a16:creationId xmlns:a16="http://schemas.microsoft.com/office/drawing/2014/main" id="{02BB5882-80AC-5FD6-728A-F3D5F6EE952A}"/>
                    </a:ext>
                  </a:extLst>
                </p:cNvPr>
                <p:cNvSpPr>
                  <a:spLocks/>
                </p:cNvSpPr>
                <p:nvPr/>
              </p:nvSpPr>
              <p:spPr bwMode="auto">
                <a:xfrm>
                  <a:off x="2840" y="1799"/>
                  <a:ext cx="108" cy="91"/>
                </a:xfrm>
                <a:custGeom>
                  <a:avLst/>
                  <a:gdLst>
                    <a:gd name="T0" fmla="*/ 33 w 43"/>
                    <a:gd name="T1" fmla="*/ 423 h 34"/>
                    <a:gd name="T2" fmla="*/ 379 w 43"/>
                    <a:gd name="T3" fmla="*/ 653 h 34"/>
                    <a:gd name="T4" fmla="*/ 681 w 43"/>
                    <a:gd name="T5" fmla="*/ 209 h 34"/>
                    <a:gd name="T6" fmla="*/ 176 w 43"/>
                    <a:gd name="T7" fmla="*/ 94 h 34"/>
                    <a:gd name="T8" fmla="*/ 33 w 43"/>
                    <a:gd name="T9" fmla="*/ 423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34">
                      <a:moveTo>
                        <a:pt x="2" y="22"/>
                      </a:moveTo>
                      <a:cubicBezTo>
                        <a:pt x="4" y="27"/>
                        <a:pt x="5" y="34"/>
                        <a:pt x="24" y="34"/>
                      </a:cubicBezTo>
                      <a:cubicBezTo>
                        <a:pt x="42" y="34"/>
                        <a:pt x="43" y="20"/>
                        <a:pt x="43" y="11"/>
                      </a:cubicBezTo>
                      <a:cubicBezTo>
                        <a:pt x="42" y="2"/>
                        <a:pt x="23" y="0"/>
                        <a:pt x="11" y="5"/>
                      </a:cubicBezTo>
                      <a:cubicBezTo>
                        <a:pt x="0" y="9"/>
                        <a:pt x="1" y="16"/>
                        <a:pt x="2" y="22"/>
                      </a:cubicBezTo>
                      <a:close/>
                    </a:path>
                  </a:pathLst>
                </a:custGeom>
                <a:solidFill>
                  <a:srgbClr val="3D45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67" name="Freeform 685">
                  <a:extLst>
                    <a:ext uri="{FF2B5EF4-FFF2-40B4-BE49-F238E27FC236}">
                      <a16:creationId xmlns:a16="http://schemas.microsoft.com/office/drawing/2014/main" id="{5501AEB0-CF14-88CB-1386-AF221D74D9F4}"/>
                    </a:ext>
                  </a:extLst>
                </p:cNvPr>
                <p:cNvSpPr>
                  <a:spLocks/>
                </p:cNvSpPr>
                <p:nvPr/>
              </p:nvSpPr>
              <p:spPr bwMode="auto">
                <a:xfrm>
                  <a:off x="2845" y="1807"/>
                  <a:ext cx="93" cy="53"/>
                </a:xfrm>
                <a:custGeom>
                  <a:avLst/>
                  <a:gdLst>
                    <a:gd name="T0" fmla="*/ 588 w 37"/>
                    <a:gd name="T1" fmla="*/ 77 h 20"/>
                    <a:gd name="T2" fmla="*/ 189 w 37"/>
                    <a:gd name="T3" fmla="*/ 56 h 20"/>
                    <a:gd name="T4" fmla="*/ 33 w 37"/>
                    <a:gd name="T5" fmla="*/ 191 h 20"/>
                    <a:gd name="T6" fmla="*/ 83 w 37"/>
                    <a:gd name="T7" fmla="*/ 371 h 20"/>
                    <a:gd name="T8" fmla="*/ 146 w 37"/>
                    <a:gd name="T9" fmla="*/ 191 h 20"/>
                    <a:gd name="T10" fmla="*/ 221 w 37"/>
                    <a:gd name="T11" fmla="*/ 170 h 20"/>
                    <a:gd name="T12" fmla="*/ 304 w 37"/>
                    <a:gd name="T13" fmla="*/ 111 h 20"/>
                    <a:gd name="T14" fmla="*/ 588 w 37"/>
                    <a:gd name="T15" fmla="*/ 77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20">
                      <a:moveTo>
                        <a:pt x="37" y="4"/>
                      </a:moveTo>
                      <a:cubicBezTo>
                        <a:pt x="29" y="0"/>
                        <a:pt x="20" y="0"/>
                        <a:pt x="12" y="3"/>
                      </a:cubicBezTo>
                      <a:cubicBezTo>
                        <a:pt x="8" y="4"/>
                        <a:pt x="4" y="6"/>
                        <a:pt x="2" y="10"/>
                      </a:cubicBezTo>
                      <a:cubicBezTo>
                        <a:pt x="0" y="13"/>
                        <a:pt x="0" y="18"/>
                        <a:pt x="5" y="20"/>
                      </a:cubicBezTo>
                      <a:cubicBezTo>
                        <a:pt x="2" y="17"/>
                        <a:pt x="6" y="11"/>
                        <a:pt x="9" y="10"/>
                      </a:cubicBezTo>
                      <a:cubicBezTo>
                        <a:pt x="10" y="9"/>
                        <a:pt x="12" y="9"/>
                        <a:pt x="14" y="9"/>
                      </a:cubicBezTo>
                      <a:cubicBezTo>
                        <a:pt x="15" y="8"/>
                        <a:pt x="17" y="6"/>
                        <a:pt x="19" y="6"/>
                      </a:cubicBezTo>
                      <a:cubicBezTo>
                        <a:pt x="25" y="4"/>
                        <a:pt x="31" y="3"/>
                        <a:pt x="37" y="4"/>
                      </a:cubicBezTo>
                    </a:path>
                  </a:pathLst>
                </a:custGeom>
                <a:solidFill>
                  <a:srgbClr val="7E7D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68" name="Freeform 686">
                  <a:extLst>
                    <a:ext uri="{FF2B5EF4-FFF2-40B4-BE49-F238E27FC236}">
                      <a16:creationId xmlns:a16="http://schemas.microsoft.com/office/drawing/2014/main" id="{67B3D1F0-7ABD-884F-111C-D936F631F2C7}"/>
                    </a:ext>
                  </a:extLst>
                </p:cNvPr>
                <p:cNvSpPr>
                  <a:spLocks/>
                </p:cNvSpPr>
                <p:nvPr/>
              </p:nvSpPr>
              <p:spPr bwMode="auto">
                <a:xfrm>
                  <a:off x="2865" y="1836"/>
                  <a:ext cx="80" cy="51"/>
                </a:xfrm>
                <a:custGeom>
                  <a:avLst/>
                  <a:gdLst>
                    <a:gd name="T0" fmla="*/ 0 w 32"/>
                    <a:gd name="T1" fmla="*/ 287 h 19"/>
                    <a:gd name="T2" fmla="*/ 313 w 32"/>
                    <a:gd name="T3" fmla="*/ 330 h 19"/>
                    <a:gd name="T4" fmla="*/ 438 w 32"/>
                    <a:gd name="T5" fmla="*/ 231 h 19"/>
                    <a:gd name="T6" fmla="*/ 470 w 32"/>
                    <a:gd name="T7" fmla="*/ 0 h 19"/>
                    <a:gd name="T8" fmla="*/ 375 w 32"/>
                    <a:gd name="T9" fmla="*/ 94 h 19"/>
                    <a:gd name="T10" fmla="*/ 363 w 32"/>
                    <a:gd name="T11" fmla="*/ 94 h 19"/>
                    <a:gd name="T12" fmla="*/ 345 w 32"/>
                    <a:gd name="T13" fmla="*/ 150 h 19"/>
                    <a:gd name="T14" fmla="*/ 300 w 32"/>
                    <a:gd name="T15" fmla="*/ 217 h 19"/>
                    <a:gd name="T16" fmla="*/ 238 w 32"/>
                    <a:gd name="T17" fmla="*/ 217 h 19"/>
                    <a:gd name="T18" fmla="*/ 158 w 32"/>
                    <a:gd name="T19" fmla="*/ 193 h 19"/>
                    <a:gd name="T20" fmla="*/ 113 w 32"/>
                    <a:gd name="T21" fmla="*/ 252 h 19"/>
                    <a:gd name="T22" fmla="*/ 20 w 32"/>
                    <a:gd name="T23" fmla="*/ 274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19">
                      <a:moveTo>
                        <a:pt x="0" y="15"/>
                      </a:moveTo>
                      <a:cubicBezTo>
                        <a:pt x="5" y="18"/>
                        <a:pt x="14" y="19"/>
                        <a:pt x="20" y="17"/>
                      </a:cubicBezTo>
                      <a:cubicBezTo>
                        <a:pt x="23" y="16"/>
                        <a:pt x="26" y="14"/>
                        <a:pt x="28" y="12"/>
                      </a:cubicBezTo>
                      <a:cubicBezTo>
                        <a:pt x="29" y="10"/>
                        <a:pt x="32" y="1"/>
                        <a:pt x="30" y="0"/>
                      </a:cubicBezTo>
                      <a:cubicBezTo>
                        <a:pt x="31" y="4"/>
                        <a:pt x="28" y="5"/>
                        <a:pt x="24" y="5"/>
                      </a:cubicBezTo>
                      <a:cubicBezTo>
                        <a:pt x="24" y="5"/>
                        <a:pt x="24" y="4"/>
                        <a:pt x="23" y="5"/>
                      </a:cubicBezTo>
                      <a:cubicBezTo>
                        <a:pt x="22" y="6"/>
                        <a:pt x="22" y="7"/>
                        <a:pt x="22" y="8"/>
                      </a:cubicBezTo>
                      <a:cubicBezTo>
                        <a:pt x="21" y="10"/>
                        <a:pt x="20" y="10"/>
                        <a:pt x="19" y="11"/>
                      </a:cubicBezTo>
                      <a:cubicBezTo>
                        <a:pt x="18" y="11"/>
                        <a:pt x="16" y="11"/>
                        <a:pt x="15" y="11"/>
                      </a:cubicBezTo>
                      <a:cubicBezTo>
                        <a:pt x="13" y="11"/>
                        <a:pt x="12" y="10"/>
                        <a:pt x="10" y="10"/>
                      </a:cubicBezTo>
                      <a:cubicBezTo>
                        <a:pt x="9" y="10"/>
                        <a:pt x="8" y="12"/>
                        <a:pt x="7" y="13"/>
                      </a:cubicBezTo>
                      <a:cubicBezTo>
                        <a:pt x="5" y="14"/>
                        <a:pt x="3" y="14"/>
                        <a:pt x="1" y="14"/>
                      </a:cubicBezTo>
                    </a:path>
                  </a:pathLst>
                </a:custGeom>
                <a:solidFill>
                  <a:srgbClr val="091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69" name="Freeform 687">
                  <a:extLst>
                    <a:ext uri="{FF2B5EF4-FFF2-40B4-BE49-F238E27FC236}">
                      <a16:creationId xmlns:a16="http://schemas.microsoft.com/office/drawing/2014/main" id="{A3A05FE6-91D3-4C2F-B50D-A6A6167D056E}"/>
                    </a:ext>
                  </a:extLst>
                </p:cNvPr>
                <p:cNvSpPr>
                  <a:spLocks/>
                </p:cNvSpPr>
                <p:nvPr/>
              </p:nvSpPr>
              <p:spPr bwMode="auto">
                <a:xfrm>
                  <a:off x="2795" y="1695"/>
                  <a:ext cx="186" cy="224"/>
                </a:xfrm>
                <a:custGeom>
                  <a:avLst/>
                  <a:gdLst>
                    <a:gd name="T0" fmla="*/ 284 w 74"/>
                    <a:gd name="T1" fmla="*/ 171 h 84"/>
                    <a:gd name="T2" fmla="*/ 63 w 74"/>
                    <a:gd name="T3" fmla="*/ 776 h 84"/>
                    <a:gd name="T4" fmla="*/ 126 w 74"/>
                    <a:gd name="T5" fmla="*/ 1501 h 84"/>
                    <a:gd name="T6" fmla="*/ 985 w 74"/>
                    <a:gd name="T7" fmla="*/ 1557 h 84"/>
                    <a:gd name="T8" fmla="*/ 1111 w 74"/>
                    <a:gd name="T9" fmla="*/ 819 h 84"/>
                    <a:gd name="T10" fmla="*/ 777 w 74"/>
                    <a:gd name="T11" fmla="*/ 56 h 84"/>
                    <a:gd name="T12" fmla="*/ 284 w 74"/>
                    <a:gd name="T13" fmla="*/ 171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84">
                      <a:moveTo>
                        <a:pt x="18" y="9"/>
                      </a:moveTo>
                      <a:cubicBezTo>
                        <a:pt x="8" y="15"/>
                        <a:pt x="3" y="28"/>
                        <a:pt x="4" y="41"/>
                      </a:cubicBezTo>
                      <a:cubicBezTo>
                        <a:pt x="6" y="53"/>
                        <a:pt x="0" y="75"/>
                        <a:pt x="8" y="79"/>
                      </a:cubicBezTo>
                      <a:cubicBezTo>
                        <a:pt x="16" y="82"/>
                        <a:pt x="50" y="84"/>
                        <a:pt x="62" y="82"/>
                      </a:cubicBezTo>
                      <a:cubicBezTo>
                        <a:pt x="74" y="79"/>
                        <a:pt x="69" y="52"/>
                        <a:pt x="70" y="43"/>
                      </a:cubicBezTo>
                      <a:cubicBezTo>
                        <a:pt x="71" y="24"/>
                        <a:pt x="67" y="10"/>
                        <a:pt x="49" y="3"/>
                      </a:cubicBezTo>
                      <a:cubicBezTo>
                        <a:pt x="41" y="0"/>
                        <a:pt x="26" y="3"/>
                        <a:pt x="18" y="9"/>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770" name="Freeform 688">
                  <a:extLst>
                    <a:ext uri="{FF2B5EF4-FFF2-40B4-BE49-F238E27FC236}">
                      <a16:creationId xmlns:a16="http://schemas.microsoft.com/office/drawing/2014/main" id="{2450A1EA-9DC2-4937-1053-A3FC1489FBF1}"/>
                    </a:ext>
                  </a:extLst>
                </p:cNvPr>
                <p:cNvSpPr>
                  <a:spLocks/>
                </p:cNvSpPr>
                <p:nvPr/>
              </p:nvSpPr>
              <p:spPr bwMode="auto">
                <a:xfrm>
                  <a:off x="2860" y="1802"/>
                  <a:ext cx="15" cy="16"/>
                </a:xfrm>
                <a:custGeom>
                  <a:avLst/>
                  <a:gdLst>
                    <a:gd name="T0" fmla="*/ 0 w 6"/>
                    <a:gd name="T1" fmla="*/ 56 h 6"/>
                    <a:gd name="T2" fmla="*/ 50 w 6"/>
                    <a:gd name="T3" fmla="*/ 21 h 6"/>
                    <a:gd name="T4" fmla="*/ 83 w 6"/>
                    <a:gd name="T5" fmla="*/ 77 h 6"/>
                    <a:gd name="T6" fmla="*/ 33 w 6"/>
                    <a:gd name="T7" fmla="*/ 115 h 6"/>
                    <a:gd name="T8" fmla="*/ 0 w 6"/>
                    <a:gd name="T9" fmla="*/ 5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3"/>
                      </a:moveTo>
                      <a:cubicBezTo>
                        <a:pt x="0" y="1"/>
                        <a:pt x="2" y="0"/>
                        <a:pt x="3" y="1"/>
                      </a:cubicBezTo>
                      <a:cubicBezTo>
                        <a:pt x="5" y="1"/>
                        <a:pt x="6" y="2"/>
                        <a:pt x="5" y="4"/>
                      </a:cubicBezTo>
                      <a:cubicBezTo>
                        <a:pt x="5" y="5"/>
                        <a:pt x="3" y="6"/>
                        <a:pt x="2" y="6"/>
                      </a:cubicBezTo>
                      <a:cubicBezTo>
                        <a:pt x="1" y="5"/>
                        <a:pt x="0" y="4"/>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71" name="Freeform 689">
                  <a:extLst>
                    <a:ext uri="{FF2B5EF4-FFF2-40B4-BE49-F238E27FC236}">
                      <a16:creationId xmlns:a16="http://schemas.microsoft.com/office/drawing/2014/main" id="{6E8B9670-C5CB-3EC3-55FE-E14E6D02B25A}"/>
                    </a:ext>
                  </a:extLst>
                </p:cNvPr>
                <p:cNvSpPr>
                  <a:spLocks/>
                </p:cNvSpPr>
                <p:nvPr/>
              </p:nvSpPr>
              <p:spPr bwMode="auto">
                <a:xfrm>
                  <a:off x="2875" y="1804"/>
                  <a:ext cx="8" cy="6"/>
                </a:xfrm>
                <a:custGeom>
                  <a:avLst/>
                  <a:gdLst>
                    <a:gd name="T0" fmla="*/ 21 w 3"/>
                    <a:gd name="T1" fmla="*/ 27 h 2"/>
                    <a:gd name="T2" fmla="*/ 35 w 3"/>
                    <a:gd name="T3" fmla="*/ 0 h 2"/>
                    <a:gd name="T4" fmla="*/ 56 w 3"/>
                    <a:gd name="T5" fmla="*/ 27 h 2"/>
                    <a:gd name="T6" fmla="*/ 21 w 3"/>
                    <a:gd name="T7" fmla="*/ 54 h 2"/>
                    <a:gd name="T8" fmla="*/ 21 w 3"/>
                    <a:gd name="T9" fmla="*/ 2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1" y="1"/>
                      </a:moveTo>
                      <a:cubicBezTo>
                        <a:pt x="1" y="0"/>
                        <a:pt x="1" y="0"/>
                        <a:pt x="2" y="0"/>
                      </a:cubicBezTo>
                      <a:cubicBezTo>
                        <a:pt x="3" y="0"/>
                        <a:pt x="3" y="1"/>
                        <a:pt x="3" y="1"/>
                      </a:cubicBezTo>
                      <a:cubicBezTo>
                        <a:pt x="3" y="2"/>
                        <a:pt x="2" y="2"/>
                        <a:pt x="1" y="2"/>
                      </a:cubicBezTo>
                      <a:cubicBezTo>
                        <a:pt x="1" y="2"/>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72" name="Freeform 690">
                  <a:extLst>
                    <a:ext uri="{FF2B5EF4-FFF2-40B4-BE49-F238E27FC236}">
                      <a16:creationId xmlns:a16="http://schemas.microsoft.com/office/drawing/2014/main" id="{D7432069-19B5-AD33-9AB7-2E9D6C5BD27D}"/>
                    </a:ext>
                  </a:extLst>
                </p:cNvPr>
                <p:cNvSpPr>
                  <a:spLocks/>
                </p:cNvSpPr>
                <p:nvPr/>
              </p:nvSpPr>
              <p:spPr bwMode="auto">
                <a:xfrm>
                  <a:off x="2853" y="1815"/>
                  <a:ext cx="10" cy="8"/>
                </a:xfrm>
                <a:custGeom>
                  <a:avLst/>
                  <a:gdLst>
                    <a:gd name="T0" fmla="*/ 0 w 4"/>
                    <a:gd name="T1" fmla="*/ 21 h 3"/>
                    <a:gd name="T2" fmla="*/ 33 w 4"/>
                    <a:gd name="T3" fmla="*/ 0 h 3"/>
                    <a:gd name="T4" fmla="*/ 50 w 4"/>
                    <a:gd name="T5" fmla="*/ 35 h 3"/>
                    <a:gd name="T6" fmla="*/ 20 w 4"/>
                    <a:gd name="T7" fmla="*/ 56 h 3"/>
                    <a:gd name="T8" fmla="*/ 0 w 4"/>
                    <a:gd name="T9" fmla="*/ 2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3">
                      <a:moveTo>
                        <a:pt x="0" y="1"/>
                      </a:moveTo>
                      <a:cubicBezTo>
                        <a:pt x="0" y="0"/>
                        <a:pt x="1" y="0"/>
                        <a:pt x="2" y="0"/>
                      </a:cubicBezTo>
                      <a:cubicBezTo>
                        <a:pt x="3" y="0"/>
                        <a:pt x="4" y="1"/>
                        <a:pt x="3" y="2"/>
                      </a:cubicBezTo>
                      <a:cubicBezTo>
                        <a:pt x="3" y="3"/>
                        <a:pt x="2" y="3"/>
                        <a:pt x="1" y="3"/>
                      </a:cubicBezTo>
                      <a:cubicBezTo>
                        <a:pt x="1" y="3"/>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73" name="Freeform 691">
                  <a:extLst>
                    <a:ext uri="{FF2B5EF4-FFF2-40B4-BE49-F238E27FC236}">
                      <a16:creationId xmlns:a16="http://schemas.microsoft.com/office/drawing/2014/main" id="{898D5938-6A40-4852-0984-E2A771CDDFD3}"/>
                    </a:ext>
                  </a:extLst>
                </p:cNvPr>
                <p:cNvSpPr>
                  <a:spLocks/>
                </p:cNvSpPr>
                <p:nvPr/>
              </p:nvSpPr>
              <p:spPr bwMode="auto">
                <a:xfrm>
                  <a:off x="2895" y="1844"/>
                  <a:ext cx="63" cy="62"/>
                </a:xfrm>
                <a:custGeom>
                  <a:avLst/>
                  <a:gdLst>
                    <a:gd name="T0" fmla="*/ 0 w 25"/>
                    <a:gd name="T1" fmla="*/ 450 h 23"/>
                    <a:gd name="T2" fmla="*/ 285 w 25"/>
                    <a:gd name="T3" fmla="*/ 369 h 23"/>
                    <a:gd name="T4" fmla="*/ 381 w 25"/>
                    <a:gd name="T5" fmla="*/ 0 h 23"/>
                    <a:gd name="T6" fmla="*/ 285 w 25"/>
                    <a:gd name="T7" fmla="*/ 291 h 23"/>
                    <a:gd name="T8" fmla="*/ 83 w 25"/>
                    <a:gd name="T9" fmla="*/ 415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0" y="23"/>
                      </a:moveTo>
                      <a:cubicBezTo>
                        <a:pt x="5" y="23"/>
                        <a:pt x="14" y="22"/>
                        <a:pt x="18" y="19"/>
                      </a:cubicBezTo>
                      <a:cubicBezTo>
                        <a:pt x="21" y="16"/>
                        <a:pt x="25" y="5"/>
                        <a:pt x="24" y="0"/>
                      </a:cubicBezTo>
                      <a:cubicBezTo>
                        <a:pt x="22" y="5"/>
                        <a:pt x="20" y="10"/>
                        <a:pt x="18" y="15"/>
                      </a:cubicBezTo>
                      <a:cubicBezTo>
                        <a:pt x="15" y="20"/>
                        <a:pt x="10" y="20"/>
                        <a:pt x="5" y="21"/>
                      </a:cubicBezTo>
                    </a:path>
                  </a:pathLst>
                </a:custGeom>
                <a:solidFill>
                  <a:srgbClr val="FF99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74" name="Freeform 692">
                  <a:extLst>
                    <a:ext uri="{FF2B5EF4-FFF2-40B4-BE49-F238E27FC236}">
                      <a16:creationId xmlns:a16="http://schemas.microsoft.com/office/drawing/2014/main" id="{3743A52E-1045-18C3-2786-55E251A66BCF}"/>
                    </a:ext>
                  </a:extLst>
                </p:cNvPr>
                <p:cNvSpPr>
                  <a:spLocks/>
                </p:cNvSpPr>
                <p:nvPr/>
              </p:nvSpPr>
              <p:spPr bwMode="auto">
                <a:xfrm>
                  <a:off x="2813" y="1714"/>
                  <a:ext cx="70" cy="104"/>
                </a:xfrm>
                <a:custGeom>
                  <a:avLst/>
                  <a:gdLst>
                    <a:gd name="T0" fmla="*/ 33 w 28"/>
                    <a:gd name="T1" fmla="*/ 739 h 39"/>
                    <a:gd name="T2" fmla="*/ 83 w 28"/>
                    <a:gd name="T3" fmla="*/ 285 h 39"/>
                    <a:gd name="T4" fmla="*/ 188 w 28"/>
                    <a:gd name="T5" fmla="*/ 136 h 39"/>
                    <a:gd name="T6" fmla="*/ 438 w 28"/>
                    <a:gd name="T7" fmla="*/ 35 h 39"/>
                    <a:gd name="T8" fmla="*/ 250 w 28"/>
                    <a:gd name="T9" fmla="*/ 149 h 39"/>
                    <a:gd name="T10" fmla="*/ 175 w 28"/>
                    <a:gd name="T11" fmla="*/ 248 h 39"/>
                    <a:gd name="T12" fmla="*/ 158 w 28"/>
                    <a:gd name="T13" fmla="*/ 363 h 39"/>
                    <a:gd name="T14" fmla="*/ 63 w 28"/>
                    <a:gd name="T15" fmla="*/ 512 h 39"/>
                    <a:gd name="T16" fmla="*/ 50 w 28"/>
                    <a:gd name="T17" fmla="*/ 717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9">
                      <a:moveTo>
                        <a:pt x="2" y="39"/>
                      </a:moveTo>
                      <a:cubicBezTo>
                        <a:pt x="0" y="31"/>
                        <a:pt x="0" y="23"/>
                        <a:pt x="5" y="15"/>
                      </a:cubicBezTo>
                      <a:cubicBezTo>
                        <a:pt x="7" y="12"/>
                        <a:pt x="8" y="9"/>
                        <a:pt x="12" y="7"/>
                      </a:cubicBezTo>
                      <a:cubicBezTo>
                        <a:pt x="16" y="5"/>
                        <a:pt x="24" y="0"/>
                        <a:pt x="28" y="2"/>
                      </a:cubicBezTo>
                      <a:cubicBezTo>
                        <a:pt x="25" y="2"/>
                        <a:pt x="18" y="6"/>
                        <a:pt x="16" y="8"/>
                      </a:cubicBezTo>
                      <a:cubicBezTo>
                        <a:pt x="14" y="9"/>
                        <a:pt x="12" y="12"/>
                        <a:pt x="11" y="13"/>
                      </a:cubicBezTo>
                      <a:cubicBezTo>
                        <a:pt x="10" y="15"/>
                        <a:pt x="11" y="17"/>
                        <a:pt x="10" y="19"/>
                      </a:cubicBezTo>
                      <a:cubicBezTo>
                        <a:pt x="9" y="22"/>
                        <a:pt x="6" y="24"/>
                        <a:pt x="4" y="27"/>
                      </a:cubicBezTo>
                      <a:cubicBezTo>
                        <a:pt x="3" y="30"/>
                        <a:pt x="2" y="35"/>
                        <a:pt x="3" y="38"/>
                      </a:cubicBezTo>
                    </a:path>
                  </a:pathLst>
                </a:custGeom>
                <a:solidFill>
                  <a:srgbClr val="FEE9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75" name="Freeform 693">
                  <a:extLst>
                    <a:ext uri="{FF2B5EF4-FFF2-40B4-BE49-F238E27FC236}">
                      <a16:creationId xmlns:a16="http://schemas.microsoft.com/office/drawing/2014/main" id="{D02C1D6D-A269-4AB7-A98E-6C271988E6A7}"/>
                    </a:ext>
                  </a:extLst>
                </p:cNvPr>
                <p:cNvSpPr>
                  <a:spLocks/>
                </p:cNvSpPr>
                <p:nvPr/>
              </p:nvSpPr>
              <p:spPr bwMode="auto">
                <a:xfrm>
                  <a:off x="2813" y="1732"/>
                  <a:ext cx="30" cy="48"/>
                </a:xfrm>
                <a:custGeom>
                  <a:avLst/>
                  <a:gdLst>
                    <a:gd name="T0" fmla="*/ 188 w 12"/>
                    <a:gd name="T1" fmla="*/ 0 h 18"/>
                    <a:gd name="T2" fmla="*/ 20 w 12"/>
                    <a:gd name="T3" fmla="*/ 341 h 18"/>
                    <a:gd name="T4" fmla="*/ 0 60000 65536"/>
                    <a:gd name="T5" fmla="*/ 0 60000 65536"/>
                  </a:gdLst>
                  <a:ahLst/>
                  <a:cxnLst>
                    <a:cxn ang="T4">
                      <a:pos x="T0" y="T1"/>
                    </a:cxn>
                    <a:cxn ang="T5">
                      <a:pos x="T2" y="T3"/>
                    </a:cxn>
                  </a:cxnLst>
                  <a:rect l="0" t="0" r="r" b="b"/>
                  <a:pathLst>
                    <a:path w="12" h="18">
                      <a:moveTo>
                        <a:pt x="12" y="0"/>
                      </a:moveTo>
                      <a:cubicBezTo>
                        <a:pt x="7" y="6"/>
                        <a:pt x="0" y="10"/>
                        <a:pt x="1"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grpSp>
          <p:grpSp>
            <p:nvGrpSpPr>
              <p:cNvPr id="388" name="Group 707">
                <a:extLst>
                  <a:ext uri="{FF2B5EF4-FFF2-40B4-BE49-F238E27FC236}">
                    <a16:creationId xmlns:a16="http://schemas.microsoft.com/office/drawing/2014/main" id="{2FEAB4FD-880A-D42F-58FE-E8D7EC7BC658}"/>
                  </a:ext>
                </a:extLst>
              </p:cNvPr>
              <p:cNvGrpSpPr>
                <a:grpSpLocks/>
              </p:cNvGrpSpPr>
              <p:nvPr/>
            </p:nvGrpSpPr>
            <p:grpSpPr bwMode="auto">
              <a:xfrm>
                <a:off x="8838407" y="2718221"/>
                <a:ext cx="388601" cy="491656"/>
                <a:chOff x="2984" y="1754"/>
                <a:chExt cx="181" cy="229"/>
              </a:xfrm>
            </p:grpSpPr>
            <p:sp>
              <p:nvSpPr>
                <p:cNvPr id="752" name="Freeform 695">
                  <a:extLst>
                    <a:ext uri="{FF2B5EF4-FFF2-40B4-BE49-F238E27FC236}">
                      <a16:creationId xmlns:a16="http://schemas.microsoft.com/office/drawing/2014/main" id="{8EE04DC3-8763-836D-1266-1731D0B8A22D}"/>
                    </a:ext>
                  </a:extLst>
                </p:cNvPr>
                <p:cNvSpPr>
                  <a:spLocks/>
                </p:cNvSpPr>
                <p:nvPr/>
              </p:nvSpPr>
              <p:spPr bwMode="auto">
                <a:xfrm>
                  <a:off x="2984" y="1754"/>
                  <a:ext cx="181" cy="229"/>
                </a:xfrm>
                <a:custGeom>
                  <a:avLst/>
                  <a:gdLst>
                    <a:gd name="T0" fmla="*/ 347 w 72"/>
                    <a:gd name="T1" fmla="*/ 115 h 86"/>
                    <a:gd name="T2" fmla="*/ 189 w 72"/>
                    <a:gd name="T3" fmla="*/ 490 h 86"/>
                    <a:gd name="T4" fmla="*/ 126 w 72"/>
                    <a:gd name="T5" fmla="*/ 1433 h 86"/>
                    <a:gd name="T6" fmla="*/ 538 w 72"/>
                    <a:gd name="T7" fmla="*/ 1566 h 86"/>
                    <a:gd name="T8" fmla="*/ 955 w 72"/>
                    <a:gd name="T9" fmla="*/ 1587 h 86"/>
                    <a:gd name="T10" fmla="*/ 1061 w 72"/>
                    <a:gd name="T11" fmla="*/ 1190 h 86"/>
                    <a:gd name="T12" fmla="*/ 1018 w 72"/>
                    <a:gd name="T13" fmla="*/ 248 h 86"/>
                    <a:gd name="T14" fmla="*/ 347 w 72"/>
                    <a:gd name="T15" fmla="*/ 115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 h="86">
                      <a:moveTo>
                        <a:pt x="22" y="6"/>
                      </a:moveTo>
                      <a:cubicBezTo>
                        <a:pt x="17" y="11"/>
                        <a:pt x="13" y="19"/>
                        <a:pt x="12" y="26"/>
                      </a:cubicBezTo>
                      <a:cubicBezTo>
                        <a:pt x="9" y="41"/>
                        <a:pt x="0" y="63"/>
                        <a:pt x="8" y="76"/>
                      </a:cubicBezTo>
                      <a:cubicBezTo>
                        <a:pt x="13" y="83"/>
                        <a:pt x="26" y="83"/>
                        <a:pt x="34" y="83"/>
                      </a:cubicBezTo>
                      <a:cubicBezTo>
                        <a:pt x="41" y="84"/>
                        <a:pt x="53" y="86"/>
                        <a:pt x="60" y="84"/>
                      </a:cubicBezTo>
                      <a:cubicBezTo>
                        <a:pt x="68" y="82"/>
                        <a:pt x="65" y="70"/>
                        <a:pt x="67" y="63"/>
                      </a:cubicBezTo>
                      <a:cubicBezTo>
                        <a:pt x="70" y="54"/>
                        <a:pt x="72" y="27"/>
                        <a:pt x="64" y="13"/>
                      </a:cubicBezTo>
                      <a:cubicBezTo>
                        <a:pt x="56" y="0"/>
                        <a:pt x="30" y="0"/>
                        <a:pt x="22" y="6"/>
                      </a:cubicBezTo>
                      <a:close/>
                    </a:path>
                  </a:pathLst>
                </a:custGeom>
                <a:solidFill>
                  <a:srgbClr val="FED1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53" name="Freeform 696">
                  <a:extLst>
                    <a:ext uri="{FF2B5EF4-FFF2-40B4-BE49-F238E27FC236}">
                      <a16:creationId xmlns:a16="http://schemas.microsoft.com/office/drawing/2014/main" id="{0F3596F8-D95F-219D-10C6-8BFD27608B1B}"/>
                    </a:ext>
                  </a:extLst>
                </p:cNvPr>
                <p:cNvSpPr>
                  <a:spLocks/>
                </p:cNvSpPr>
                <p:nvPr/>
              </p:nvSpPr>
              <p:spPr bwMode="auto">
                <a:xfrm>
                  <a:off x="3022" y="1775"/>
                  <a:ext cx="133" cy="203"/>
                </a:xfrm>
                <a:custGeom>
                  <a:avLst/>
                  <a:gdLst>
                    <a:gd name="T0" fmla="*/ 95 w 53"/>
                    <a:gd name="T1" fmla="*/ 1221 h 76"/>
                    <a:gd name="T2" fmla="*/ 409 w 53"/>
                    <a:gd name="T3" fmla="*/ 1392 h 76"/>
                    <a:gd name="T4" fmla="*/ 725 w 53"/>
                    <a:gd name="T5" fmla="*/ 1221 h 76"/>
                    <a:gd name="T6" fmla="*/ 806 w 53"/>
                    <a:gd name="T7" fmla="*/ 649 h 76"/>
                    <a:gd name="T8" fmla="*/ 617 w 53"/>
                    <a:gd name="T9" fmla="*/ 0 h 76"/>
                    <a:gd name="T10" fmla="*/ 680 w 53"/>
                    <a:gd name="T11" fmla="*/ 321 h 76"/>
                    <a:gd name="T12" fmla="*/ 597 w 53"/>
                    <a:gd name="T13" fmla="*/ 593 h 76"/>
                    <a:gd name="T14" fmla="*/ 555 w 53"/>
                    <a:gd name="T15" fmla="*/ 727 h 76"/>
                    <a:gd name="T16" fmla="*/ 472 w 53"/>
                    <a:gd name="T17" fmla="*/ 785 h 76"/>
                    <a:gd name="T18" fmla="*/ 284 w 53"/>
                    <a:gd name="T19" fmla="*/ 970 h 76"/>
                    <a:gd name="T20" fmla="*/ 188 w 53"/>
                    <a:gd name="T21" fmla="*/ 991 h 76"/>
                    <a:gd name="T22" fmla="*/ 125 w 53"/>
                    <a:gd name="T23" fmla="*/ 991 h 76"/>
                    <a:gd name="T24" fmla="*/ 20 w 53"/>
                    <a:gd name="T25" fmla="*/ 1127 h 76"/>
                    <a:gd name="T26" fmla="*/ 158 w 53"/>
                    <a:gd name="T27" fmla="*/ 1333 h 76"/>
                    <a:gd name="T28" fmla="*/ 188 w 53"/>
                    <a:gd name="T29" fmla="*/ 1357 h 76"/>
                    <a:gd name="T30" fmla="*/ 346 w 53"/>
                    <a:gd name="T31" fmla="*/ 1448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76">
                      <a:moveTo>
                        <a:pt x="6" y="64"/>
                      </a:moveTo>
                      <a:cubicBezTo>
                        <a:pt x="5" y="71"/>
                        <a:pt x="21" y="73"/>
                        <a:pt x="26" y="73"/>
                      </a:cubicBezTo>
                      <a:cubicBezTo>
                        <a:pt x="35" y="74"/>
                        <a:pt x="42" y="73"/>
                        <a:pt x="46" y="64"/>
                      </a:cubicBezTo>
                      <a:cubicBezTo>
                        <a:pt x="50" y="55"/>
                        <a:pt x="53" y="44"/>
                        <a:pt x="51" y="34"/>
                      </a:cubicBezTo>
                      <a:cubicBezTo>
                        <a:pt x="50" y="27"/>
                        <a:pt x="49" y="1"/>
                        <a:pt x="39" y="0"/>
                      </a:cubicBezTo>
                      <a:cubicBezTo>
                        <a:pt x="43" y="4"/>
                        <a:pt x="43" y="12"/>
                        <a:pt x="43" y="17"/>
                      </a:cubicBezTo>
                      <a:cubicBezTo>
                        <a:pt x="42" y="22"/>
                        <a:pt x="40" y="26"/>
                        <a:pt x="38" y="31"/>
                      </a:cubicBezTo>
                      <a:cubicBezTo>
                        <a:pt x="37" y="33"/>
                        <a:pt x="37" y="36"/>
                        <a:pt x="35" y="38"/>
                      </a:cubicBezTo>
                      <a:cubicBezTo>
                        <a:pt x="34" y="40"/>
                        <a:pt x="32" y="40"/>
                        <a:pt x="30" y="41"/>
                      </a:cubicBezTo>
                      <a:cubicBezTo>
                        <a:pt x="26" y="44"/>
                        <a:pt x="23" y="49"/>
                        <a:pt x="18" y="51"/>
                      </a:cubicBezTo>
                      <a:cubicBezTo>
                        <a:pt x="16" y="52"/>
                        <a:pt x="14" y="52"/>
                        <a:pt x="12" y="52"/>
                      </a:cubicBezTo>
                      <a:cubicBezTo>
                        <a:pt x="11" y="52"/>
                        <a:pt x="9" y="51"/>
                        <a:pt x="8" y="52"/>
                      </a:cubicBezTo>
                      <a:cubicBezTo>
                        <a:pt x="4" y="52"/>
                        <a:pt x="2" y="56"/>
                        <a:pt x="1" y="59"/>
                      </a:cubicBezTo>
                      <a:cubicBezTo>
                        <a:pt x="0" y="64"/>
                        <a:pt x="5" y="70"/>
                        <a:pt x="10" y="70"/>
                      </a:cubicBezTo>
                      <a:cubicBezTo>
                        <a:pt x="13" y="71"/>
                        <a:pt x="9" y="70"/>
                        <a:pt x="12" y="71"/>
                      </a:cubicBezTo>
                      <a:cubicBezTo>
                        <a:pt x="15" y="72"/>
                        <a:pt x="19" y="74"/>
                        <a:pt x="22" y="76"/>
                      </a:cubicBezTo>
                    </a:path>
                  </a:pathLst>
                </a:custGeom>
                <a:solidFill>
                  <a:srgbClr val="FEBF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54" name="Freeform 697">
                  <a:extLst>
                    <a:ext uri="{FF2B5EF4-FFF2-40B4-BE49-F238E27FC236}">
                      <a16:creationId xmlns:a16="http://schemas.microsoft.com/office/drawing/2014/main" id="{47F3BA35-C594-6C49-003B-A19EC68EF731}"/>
                    </a:ext>
                  </a:extLst>
                </p:cNvPr>
                <p:cNvSpPr>
                  <a:spLocks/>
                </p:cNvSpPr>
                <p:nvPr/>
              </p:nvSpPr>
              <p:spPr bwMode="auto">
                <a:xfrm>
                  <a:off x="3029" y="1858"/>
                  <a:ext cx="116" cy="107"/>
                </a:xfrm>
                <a:custGeom>
                  <a:avLst/>
                  <a:gdLst>
                    <a:gd name="T0" fmla="*/ 63 w 46"/>
                    <a:gd name="T1" fmla="*/ 308 h 40"/>
                    <a:gd name="T2" fmla="*/ 401 w 46"/>
                    <a:gd name="T3" fmla="*/ 744 h 40"/>
                    <a:gd name="T4" fmla="*/ 560 w 46"/>
                    <a:gd name="T5" fmla="*/ 171 h 40"/>
                    <a:gd name="T6" fmla="*/ 63 w 46"/>
                    <a:gd name="T7" fmla="*/ 308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40">
                      <a:moveTo>
                        <a:pt x="4" y="16"/>
                      </a:moveTo>
                      <a:cubicBezTo>
                        <a:pt x="0" y="32"/>
                        <a:pt x="4" y="40"/>
                        <a:pt x="25" y="39"/>
                      </a:cubicBezTo>
                      <a:cubicBezTo>
                        <a:pt x="46" y="38"/>
                        <a:pt x="43" y="17"/>
                        <a:pt x="35" y="9"/>
                      </a:cubicBezTo>
                      <a:cubicBezTo>
                        <a:pt x="26" y="0"/>
                        <a:pt x="6" y="2"/>
                        <a:pt x="4" y="16"/>
                      </a:cubicBezTo>
                      <a:close/>
                    </a:path>
                  </a:pathLst>
                </a:custGeom>
                <a:solidFill>
                  <a:srgbClr val="3D45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55" name="Freeform 698">
                  <a:extLst>
                    <a:ext uri="{FF2B5EF4-FFF2-40B4-BE49-F238E27FC236}">
                      <a16:creationId xmlns:a16="http://schemas.microsoft.com/office/drawing/2014/main" id="{4561DA5E-E0C7-45AA-84CD-29CD2F477896}"/>
                    </a:ext>
                  </a:extLst>
                </p:cNvPr>
                <p:cNvSpPr>
                  <a:spLocks/>
                </p:cNvSpPr>
                <p:nvPr/>
              </p:nvSpPr>
              <p:spPr bwMode="auto">
                <a:xfrm>
                  <a:off x="3042" y="1866"/>
                  <a:ext cx="73" cy="72"/>
                </a:xfrm>
                <a:custGeom>
                  <a:avLst/>
                  <a:gdLst>
                    <a:gd name="T0" fmla="*/ 463 w 29"/>
                    <a:gd name="T1" fmla="*/ 171 h 27"/>
                    <a:gd name="T2" fmla="*/ 96 w 29"/>
                    <a:gd name="T3" fmla="*/ 93 h 27"/>
                    <a:gd name="T4" fmla="*/ 33 w 29"/>
                    <a:gd name="T5" fmla="*/ 264 h 27"/>
                    <a:gd name="T6" fmla="*/ 20 w 29"/>
                    <a:gd name="T7" fmla="*/ 512 h 27"/>
                    <a:gd name="T8" fmla="*/ 96 w 29"/>
                    <a:gd name="T9" fmla="*/ 285 h 27"/>
                    <a:gd name="T10" fmla="*/ 191 w 29"/>
                    <a:gd name="T11" fmla="*/ 136 h 27"/>
                    <a:gd name="T12" fmla="*/ 317 w 29"/>
                    <a:gd name="T13" fmla="*/ 136 h 27"/>
                    <a:gd name="T14" fmla="*/ 443 w 29"/>
                    <a:gd name="T15" fmla="*/ 171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7">
                      <a:moveTo>
                        <a:pt x="29" y="9"/>
                      </a:moveTo>
                      <a:cubicBezTo>
                        <a:pt x="25" y="3"/>
                        <a:pt x="12" y="0"/>
                        <a:pt x="6" y="5"/>
                      </a:cubicBezTo>
                      <a:cubicBezTo>
                        <a:pt x="3" y="7"/>
                        <a:pt x="2" y="11"/>
                        <a:pt x="2" y="14"/>
                      </a:cubicBezTo>
                      <a:cubicBezTo>
                        <a:pt x="1" y="19"/>
                        <a:pt x="0" y="23"/>
                        <a:pt x="1" y="27"/>
                      </a:cubicBezTo>
                      <a:cubicBezTo>
                        <a:pt x="2" y="23"/>
                        <a:pt x="3" y="19"/>
                        <a:pt x="6" y="15"/>
                      </a:cubicBezTo>
                      <a:cubicBezTo>
                        <a:pt x="8" y="12"/>
                        <a:pt x="8" y="9"/>
                        <a:pt x="12" y="7"/>
                      </a:cubicBezTo>
                      <a:cubicBezTo>
                        <a:pt x="16" y="6"/>
                        <a:pt x="17" y="6"/>
                        <a:pt x="20" y="7"/>
                      </a:cubicBezTo>
                      <a:cubicBezTo>
                        <a:pt x="22" y="8"/>
                        <a:pt x="27" y="8"/>
                        <a:pt x="28" y="9"/>
                      </a:cubicBezTo>
                    </a:path>
                  </a:pathLst>
                </a:custGeom>
                <a:solidFill>
                  <a:srgbClr val="7E7D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56" name="Freeform 699">
                  <a:extLst>
                    <a:ext uri="{FF2B5EF4-FFF2-40B4-BE49-F238E27FC236}">
                      <a16:creationId xmlns:a16="http://schemas.microsoft.com/office/drawing/2014/main" id="{640437A2-2F14-62C7-32EA-D6147F76BD06}"/>
                    </a:ext>
                  </a:extLst>
                </p:cNvPr>
                <p:cNvSpPr>
                  <a:spLocks/>
                </p:cNvSpPr>
                <p:nvPr/>
              </p:nvSpPr>
              <p:spPr bwMode="auto">
                <a:xfrm>
                  <a:off x="3052" y="1903"/>
                  <a:ext cx="75" cy="54"/>
                </a:xfrm>
                <a:custGeom>
                  <a:avLst/>
                  <a:gdLst>
                    <a:gd name="T0" fmla="*/ 438 w 30"/>
                    <a:gd name="T1" fmla="*/ 0 h 20"/>
                    <a:gd name="T2" fmla="*/ 345 w 30"/>
                    <a:gd name="T3" fmla="*/ 356 h 20"/>
                    <a:gd name="T4" fmla="*/ 0 w 30"/>
                    <a:gd name="T5" fmla="*/ 313 h 20"/>
                    <a:gd name="T6" fmla="*/ 95 w 30"/>
                    <a:gd name="T7" fmla="*/ 335 h 20"/>
                    <a:gd name="T8" fmla="*/ 188 w 30"/>
                    <a:gd name="T9" fmla="*/ 278 h 20"/>
                    <a:gd name="T10" fmla="*/ 220 w 30"/>
                    <a:gd name="T11" fmla="*/ 232 h 20"/>
                    <a:gd name="T12" fmla="*/ 238 w 30"/>
                    <a:gd name="T13" fmla="*/ 278 h 20"/>
                    <a:gd name="T14" fmla="*/ 313 w 30"/>
                    <a:gd name="T15" fmla="*/ 300 h 20"/>
                    <a:gd name="T16" fmla="*/ 408 w 30"/>
                    <a:gd name="T17" fmla="*/ 197 h 20"/>
                    <a:gd name="T18" fmla="*/ 395 w 30"/>
                    <a:gd name="T19" fmla="*/ 116 h 20"/>
                    <a:gd name="T20" fmla="*/ 425 w 30"/>
                    <a:gd name="T21" fmla="*/ 22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20">
                      <a:moveTo>
                        <a:pt x="28" y="0"/>
                      </a:moveTo>
                      <a:cubicBezTo>
                        <a:pt x="30" y="7"/>
                        <a:pt x="30" y="15"/>
                        <a:pt x="22" y="18"/>
                      </a:cubicBezTo>
                      <a:cubicBezTo>
                        <a:pt x="19" y="20"/>
                        <a:pt x="0" y="20"/>
                        <a:pt x="0" y="16"/>
                      </a:cubicBezTo>
                      <a:cubicBezTo>
                        <a:pt x="2" y="15"/>
                        <a:pt x="4" y="17"/>
                        <a:pt x="6" y="17"/>
                      </a:cubicBezTo>
                      <a:cubicBezTo>
                        <a:pt x="8" y="17"/>
                        <a:pt x="11" y="16"/>
                        <a:pt x="12" y="14"/>
                      </a:cubicBezTo>
                      <a:cubicBezTo>
                        <a:pt x="13" y="14"/>
                        <a:pt x="13" y="12"/>
                        <a:pt x="14" y="12"/>
                      </a:cubicBezTo>
                      <a:cubicBezTo>
                        <a:pt x="15" y="12"/>
                        <a:pt x="14" y="13"/>
                        <a:pt x="15" y="14"/>
                      </a:cubicBezTo>
                      <a:cubicBezTo>
                        <a:pt x="17" y="15"/>
                        <a:pt x="17" y="16"/>
                        <a:pt x="20" y="15"/>
                      </a:cubicBezTo>
                      <a:cubicBezTo>
                        <a:pt x="23" y="15"/>
                        <a:pt x="26" y="14"/>
                        <a:pt x="26" y="10"/>
                      </a:cubicBezTo>
                      <a:cubicBezTo>
                        <a:pt x="26" y="8"/>
                        <a:pt x="25" y="7"/>
                        <a:pt x="25" y="6"/>
                      </a:cubicBezTo>
                      <a:cubicBezTo>
                        <a:pt x="26" y="4"/>
                        <a:pt x="27" y="2"/>
                        <a:pt x="27" y="1"/>
                      </a:cubicBezTo>
                    </a:path>
                  </a:pathLst>
                </a:custGeom>
                <a:solidFill>
                  <a:srgbClr val="091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57" name="Freeform 700">
                  <a:extLst>
                    <a:ext uri="{FF2B5EF4-FFF2-40B4-BE49-F238E27FC236}">
                      <a16:creationId xmlns:a16="http://schemas.microsoft.com/office/drawing/2014/main" id="{5ED7B4A4-1C87-99D2-73E2-755DACE4ABD2}"/>
                    </a:ext>
                  </a:extLst>
                </p:cNvPr>
                <p:cNvSpPr>
                  <a:spLocks/>
                </p:cNvSpPr>
                <p:nvPr/>
              </p:nvSpPr>
              <p:spPr bwMode="auto">
                <a:xfrm>
                  <a:off x="3057" y="1861"/>
                  <a:ext cx="15" cy="16"/>
                </a:xfrm>
                <a:custGeom>
                  <a:avLst/>
                  <a:gdLst>
                    <a:gd name="T0" fmla="*/ 0 w 6"/>
                    <a:gd name="T1" fmla="*/ 35 h 6"/>
                    <a:gd name="T2" fmla="*/ 63 w 6"/>
                    <a:gd name="T3" fmla="*/ 21 h 6"/>
                    <a:gd name="T4" fmla="*/ 83 w 6"/>
                    <a:gd name="T5" fmla="*/ 77 h 6"/>
                    <a:gd name="T6" fmla="*/ 33 w 6"/>
                    <a:gd name="T7" fmla="*/ 115 h 6"/>
                    <a:gd name="T8" fmla="*/ 0 w 6"/>
                    <a:gd name="T9" fmla="*/ 35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2"/>
                      </a:moveTo>
                      <a:cubicBezTo>
                        <a:pt x="1" y="1"/>
                        <a:pt x="2" y="0"/>
                        <a:pt x="4" y="1"/>
                      </a:cubicBezTo>
                      <a:cubicBezTo>
                        <a:pt x="5" y="1"/>
                        <a:pt x="6" y="3"/>
                        <a:pt x="5" y="4"/>
                      </a:cubicBezTo>
                      <a:cubicBezTo>
                        <a:pt x="5" y="5"/>
                        <a:pt x="3" y="6"/>
                        <a:pt x="2" y="6"/>
                      </a:cubicBezTo>
                      <a:cubicBezTo>
                        <a:pt x="1" y="5"/>
                        <a:pt x="0" y="4"/>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58" name="Freeform 701">
                  <a:extLst>
                    <a:ext uri="{FF2B5EF4-FFF2-40B4-BE49-F238E27FC236}">
                      <a16:creationId xmlns:a16="http://schemas.microsoft.com/office/drawing/2014/main" id="{B84484C9-6192-F742-0063-49AE1D5E7724}"/>
                    </a:ext>
                  </a:extLst>
                </p:cNvPr>
                <p:cNvSpPr>
                  <a:spLocks/>
                </p:cNvSpPr>
                <p:nvPr/>
              </p:nvSpPr>
              <p:spPr bwMode="auto">
                <a:xfrm>
                  <a:off x="3074" y="1863"/>
                  <a:ext cx="5" cy="8"/>
                </a:xfrm>
                <a:custGeom>
                  <a:avLst/>
                  <a:gdLst>
                    <a:gd name="T0" fmla="*/ 0 w 2"/>
                    <a:gd name="T1" fmla="*/ 21 h 3"/>
                    <a:gd name="T2" fmla="*/ 33 w 2"/>
                    <a:gd name="T3" fmla="*/ 0 h 3"/>
                    <a:gd name="T4" fmla="*/ 33 w 2"/>
                    <a:gd name="T5" fmla="*/ 35 h 3"/>
                    <a:gd name="T6" fmla="*/ 20 w 2"/>
                    <a:gd name="T7" fmla="*/ 35 h 3"/>
                    <a:gd name="T8" fmla="*/ 0 w 2"/>
                    <a:gd name="T9" fmla="*/ 2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0" y="1"/>
                      </a:moveTo>
                      <a:cubicBezTo>
                        <a:pt x="0" y="0"/>
                        <a:pt x="1" y="0"/>
                        <a:pt x="2" y="0"/>
                      </a:cubicBezTo>
                      <a:cubicBezTo>
                        <a:pt x="2" y="1"/>
                        <a:pt x="2" y="1"/>
                        <a:pt x="2" y="2"/>
                      </a:cubicBezTo>
                      <a:cubicBezTo>
                        <a:pt x="2" y="2"/>
                        <a:pt x="1" y="3"/>
                        <a:pt x="1" y="2"/>
                      </a:cubicBezTo>
                      <a:cubicBezTo>
                        <a:pt x="0" y="2"/>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59" name="Freeform 702">
                  <a:extLst>
                    <a:ext uri="{FF2B5EF4-FFF2-40B4-BE49-F238E27FC236}">
                      <a16:creationId xmlns:a16="http://schemas.microsoft.com/office/drawing/2014/main" id="{BC50ABCC-CDDA-2522-7776-60CFD37A2BCC}"/>
                    </a:ext>
                  </a:extLst>
                </p:cNvPr>
                <p:cNvSpPr>
                  <a:spLocks/>
                </p:cNvSpPr>
                <p:nvPr/>
              </p:nvSpPr>
              <p:spPr bwMode="auto">
                <a:xfrm>
                  <a:off x="3049" y="1871"/>
                  <a:ext cx="10" cy="11"/>
                </a:xfrm>
                <a:custGeom>
                  <a:avLst/>
                  <a:gdLst>
                    <a:gd name="T0" fmla="*/ 0 w 4"/>
                    <a:gd name="T1" fmla="*/ 22 h 4"/>
                    <a:gd name="T2" fmla="*/ 33 w 4"/>
                    <a:gd name="T3" fmla="*/ 0 h 4"/>
                    <a:gd name="T4" fmla="*/ 50 w 4"/>
                    <a:gd name="T5" fmla="*/ 47 h 4"/>
                    <a:gd name="T6" fmla="*/ 20 w 4"/>
                    <a:gd name="T7" fmla="*/ 61 h 4"/>
                    <a:gd name="T8" fmla="*/ 0 w 4"/>
                    <a:gd name="T9" fmla="*/ 2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1"/>
                      </a:moveTo>
                      <a:cubicBezTo>
                        <a:pt x="1" y="1"/>
                        <a:pt x="2" y="0"/>
                        <a:pt x="2" y="0"/>
                      </a:cubicBezTo>
                      <a:cubicBezTo>
                        <a:pt x="3" y="1"/>
                        <a:pt x="4" y="2"/>
                        <a:pt x="3" y="2"/>
                      </a:cubicBezTo>
                      <a:cubicBezTo>
                        <a:pt x="3" y="3"/>
                        <a:pt x="2" y="4"/>
                        <a:pt x="1" y="3"/>
                      </a:cubicBezTo>
                      <a:cubicBezTo>
                        <a:pt x="0" y="3"/>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60" name="Freeform 703">
                  <a:extLst>
                    <a:ext uri="{FF2B5EF4-FFF2-40B4-BE49-F238E27FC236}">
                      <a16:creationId xmlns:a16="http://schemas.microsoft.com/office/drawing/2014/main" id="{CDFF6574-DAAF-C3B2-9D62-730E80A0F1DD}"/>
                    </a:ext>
                  </a:extLst>
                </p:cNvPr>
                <p:cNvSpPr>
                  <a:spLocks/>
                </p:cNvSpPr>
                <p:nvPr/>
              </p:nvSpPr>
              <p:spPr bwMode="auto">
                <a:xfrm>
                  <a:off x="2984" y="1754"/>
                  <a:ext cx="176" cy="229"/>
                </a:xfrm>
                <a:custGeom>
                  <a:avLst/>
                  <a:gdLst>
                    <a:gd name="T0" fmla="*/ 347 w 70"/>
                    <a:gd name="T1" fmla="*/ 115 h 86"/>
                    <a:gd name="T2" fmla="*/ 189 w 70"/>
                    <a:gd name="T3" fmla="*/ 490 h 86"/>
                    <a:gd name="T4" fmla="*/ 126 w 70"/>
                    <a:gd name="T5" fmla="*/ 1433 h 86"/>
                    <a:gd name="T6" fmla="*/ 538 w 70"/>
                    <a:gd name="T7" fmla="*/ 1566 h 86"/>
                    <a:gd name="T8" fmla="*/ 955 w 70"/>
                    <a:gd name="T9" fmla="*/ 1587 h 86"/>
                    <a:gd name="T10" fmla="*/ 1094 w 70"/>
                    <a:gd name="T11" fmla="*/ 999 h 86"/>
                    <a:gd name="T12" fmla="*/ 1018 w 70"/>
                    <a:gd name="T13" fmla="*/ 248 h 86"/>
                    <a:gd name="T14" fmla="*/ 347 w 70"/>
                    <a:gd name="T15" fmla="*/ 115 h 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86">
                      <a:moveTo>
                        <a:pt x="22" y="6"/>
                      </a:moveTo>
                      <a:cubicBezTo>
                        <a:pt x="17" y="11"/>
                        <a:pt x="13" y="19"/>
                        <a:pt x="12" y="26"/>
                      </a:cubicBezTo>
                      <a:cubicBezTo>
                        <a:pt x="9" y="41"/>
                        <a:pt x="0" y="63"/>
                        <a:pt x="8" y="76"/>
                      </a:cubicBezTo>
                      <a:cubicBezTo>
                        <a:pt x="13" y="83"/>
                        <a:pt x="26" y="83"/>
                        <a:pt x="34" y="83"/>
                      </a:cubicBezTo>
                      <a:cubicBezTo>
                        <a:pt x="41" y="84"/>
                        <a:pt x="53" y="86"/>
                        <a:pt x="60" y="84"/>
                      </a:cubicBezTo>
                      <a:cubicBezTo>
                        <a:pt x="68" y="82"/>
                        <a:pt x="69" y="57"/>
                        <a:pt x="69" y="53"/>
                      </a:cubicBezTo>
                      <a:cubicBezTo>
                        <a:pt x="70" y="41"/>
                        <a:pt x="70" y="23"/>
                        <a:pt x="64" y="13"/>
                      </a:cubicBezTo>
                      <a:cubicBezTo>
                        <a:pt x="56" y="0"/>
                        <a:pt x="30" y="0"/>
                        <a:pt x="22" y="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761" name="Freeform 704">
                  <a:extLst>
                    <a:ext uri="{FF2B5EF4-FFF2-40B4-BE49-F238E27FC236}">
                      <a16:creationId xmlns:a16="http://schemas.microsoft.com/office/drawing/2014/main" id="{BF8EE14C-1ED0-49C5-04A5-52E3532317BE}"/>
                    </a:ext>
                  </a:extLst>
                </p:cNvPr>
                <p:cNvSpPr>
                  <a:spLocks/>
                </p:cNvSpPr>
                <p:nvPr/>
              </p:nvSpPr>
              <p:spPr bwMode="auto">
                <a:xfrm>
                  <a:off x="3092" y="1903"/>
                  <a:ext cx="58" cy="72"/>
                </a:xfrm>
                <a:custGeom>
                  <a:avLst/>
                  <a:gdLst>
                    <a:gd name="T0" fmla="*/ 0 w 23"/>
                    <a:gd name="T1" fmla="*/ 491 h 27"/>
                    <a:gd name="T2" fmla="*/ 272 w 23"/>
                    <a:gd name="T3" fmla="*/ 363 h 27"/>
                    <a:gd name="T4" fmla="*/ 368 w 23"/>
                    <a:gd name="T5" fmla="*/ 0 h 27"/>
                    <a:gd name="T6" fmla="*/ 255 w 23"/>
                    <a:gd name="T7" fmla="*/ 307 h 27"/>
                    <a:gd name="T8" fmla="*/ 192 w 23"/>
                    <a:gd name="T9" fmla="*/ 419 h 27"/>
                    <a:gd name="T10" fmla="*/ 63 w 23"/>
                    <a:gd name="T11" fmla="*/ 477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27">
                      <a:moveTo>
                        <a:pt x="0" y="26"/>
                      </a:moveTo>
                      <a:cubicBezTo>
                        <a:pt x="7" y="25"/>
                        <a:pt x="13" y="27"/>
                        <a:pt x="17" y="19"/>
                      </a:cubicBezTo>
                      <a:cubicBezTo>
                        <a:pt x="20" y="14"/>
                        <a:pt x="23" y="6"/>
                        <a:pt x="23" y="0"/>
                      </a:cubicBezTo>
                      <a:cubicBezTo>
                        <a:pt x="20" y="5"/>
                        <a:pt x="19" y="11"/>
                        <a:pt x="16" y="16"/>
                      </a:cubicBezTo>
                      <a:cubicBezTo>
                        <a:pt x="15" y="18"/>
                        <a:pt x="14" y="21"/>
                        <a:pt x="12" y="22"/>
                      </a:cubicBezTo>
                      <a:cubicBezTo>
                        <a:pt x="10" y="24"/>
                        <a:pt x="7" y="24"/>
                        <a:pt x="4" y="25"/>
                      </a:cubicBezTo>
                    </a:path>
                  </a:pathLst>
                </a:custGeom>
                <a:solidFill>
                  <a:srgbClr val="FF99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62" name="Freeform 705">
                  <a:extLst>
                    <a:ext uri="{FF2B5EF4-FFF2-40B4-BE49-F238E27FC236}">
                      <a16:creationId xmlns:a16="http://schemas.microsoft.com/office/drawing/2014/main" id="{9E409549-7CF8-09CF-642A-91E57A258AE7}"/>
                    </a:ext>
                  </a:extLst>
                </p:cNvPr>
                <p:cNvSpPr>
                  <a:spLocks/>
                </p:cNvSpPr>
                <p:nvPr/>
              </p:nvSpPr>
              <p:spPr bwMode="auto">
                <a:xfrm>
                  <a:off x="3017" y="1770"/>
                  <a:ext cx="85" cy="96"/>
                </a:xfrm>
                <a:custGeom>
                  <a:avLst/>
                  <a:gdLst>
                    <a:gd name="T0" fmla="*/ 0 w 34"/>
                    <a:gd name="T1" fmla="*/ 683 h 36"/>
                    <a:gd name="T2" fmla="*/ 113 w 34"/>
                    <a:gd name="T3" fmla="*/ 192 h 36"/>
                    <a:gd name="T4" fmla="*/ 250 w 34"/>
                    <a:gd name="T5" fmla="*/ 0 h 36"/>
                    <a:gd name="T6" fmla="*/ 533 w 34"/>
                    <a:gd name="T7" fmla="*/ 56 h 36"/>
                    <a:gd name="T8" fmla="*/ 188 w 34"/>
                    <a:gd name="T9" fmla="*/ 227 h 36"/>
                    <a:gd name="T10" fmla="*/ 113 w 34"/>
                    <a:gd name="T11" fmla="*/ 341 h 36"/>
                    <a:gd name="T12" fmla="*/ 33 w 34"/>
                    <a:gd name="T13" fmla="*/ 5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6">
                      <a:moveTo>
                        <a:pt x="0" y="36"/>
                      </a:moveTo>
                      <a:cubicBezTo>
                        <a:pt x="1" y="27"/>
                        <a:pt x="4" y="18"/>
                        <a:pt x="7" y="10"/>
                      </a:cubicBezTo>
                      <a:cubicBezTo>
                        <a:pt x="9" y="5"/>
                        <a:pt x="11" y="1"/>
                        <a:pt x="16" y="0"/>
                      </a:cubicBezTo>
                      <a:cubicBezTo>
                        <a:pt x="21" y="0"/>
                        <a:pt x="30" y="0"/>
                        <a:pt x="34" y="3"/>
                      </a:cubicBezTo>
                      <a:cubicBezTo>
                        <a:pt x="26" y="1"/>
                        <a:pt x="17" y="5"/>
                        <a:pt x="12" y="12"/>
                      </a:cubicBezTo>
                      <a:cubicBezTo>
                        <a:pt x="10" y="15"/>
                        <a:pt x="9" y="16"/>
                        <a:pt x="7" y="18"/>
                      </a:cubicBezTo>
                      <a:cubicBezTo>
                        <a:pt x="4" y="21"/>
                        <a:pt x="0" y="25"/>
                        <a:pt x="2" y="29"/>
                      </a:cubicBezTo>
                    </a:path>
                  </a:pathLst>
                </a:custGeom>
                <a:solidFill>
                  <a:srgbClr val="FEE9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63" name="Freeform 706">
                  <a:extLst>
                    <a:ext uri="{FF2B5EF4-FFF2-40B4-BE49-F238E27FC236}">
                      <a16:creationId xmlns:a16="http://schemas.microsoft.com/office/drawing/2014/main" id="{16E2BC5D-0E0E-855E-FAC3-710D104BBA43}"/>
                    </a:ext>
                  </a:extLst>
                </p:cNvPr>
                <p:cNvSpPr>
                  <a:spLocks/>
                </p:cNvSpPr>
                <p:nvPr/>
              </p:nvSpPr>
              <p:spPr bwMode="auto">
                <a:xfrm>
                  <a:off x="3029" y="1770"/>
                  <a:ext cx="45" cy="40"/>
                </a:xfrm>
                <a:custGeom>
                  <a:avLst/>
                  <a:gdLst>
                    <a:gd name="T0" fmla="*/ 0 w 18"/>
                    <a:gd name="T1" fmla="*/ 285 h 15"/>
                    <a:gd name="T2" fmla="*/ 113 w 18"/>
                    <a:gd name="T3" fmla="*/ 56 h 15"/>
                    <a:gd name="T4" fmla="*/ 283 w 18"/>
                    <a:gd name="T5" fmla="*/ 35 h 15"/>
                    <a:gd name="T6" fmla="*/ 63 w 18"/>
                    <a:gd name="T7" fmla="*/ 192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5">
                      <a:moveTo>
                        <a:pt x="0" y="15"/>
                      </a:moveTo>
                      <a:cubicBezTo>
                        <a:pt x="2" y="11"/>
                        <a:pt x="3" y="6"/>
                        <a:pt x="7" y="3"/>
                      </a:cubicBezTo>
                      <a:cubicBezTo>
                        <a:pt x="10" y="1"/>
                        <a:pt x="15" y="0"/>
                        <a:pt x="18" y="2"/>
                      </a:cubicBezTo>
                      <a:cubicBezTo>
                        <a:pt x="14" y="2"/>
                        <a:pt x="4" y="4"/>
                        <a:pt x="4"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grpSp>
          <p:grpSp>
            <p:nvGrpSpPr>
              <p:cNvPr id="389" name="Group 720">
                <a:extLst>
                  <a:ext uri="{FF2B5EF4-FFF2-40B4-BE49-F238E27FC236}">
                    <a16:creationId xmlns:a16="http://schemas.microsoft.com/office/drawing/2014/main" id="{FC280517-19E1-1F1D-920B-9770C74C53E3}"/>
                  </a:ext>
                </a:extLst>
              </p:cNvPr>
              <p:cNvGrpSpPr>
                <a:grpSpLocks/>
              </p:cNvGrpSpPr>
              <p:nvPr/>
            </p:nvGrpSpPr>
            <p:grpSpPr bwMode="auto">
              <a:xfrm>
                <a:off x="9194804" y="2771896"/>
                <a:ext cx="369279" cy="504537"/>
                <a:chOff x="3215" y="1871"/>
                <a:chExt cx="172" cy="235"/>
              </a:xfrm>
            </p:grpSpPr>
            <p:sp>
              <p:nvSpPr>
                <p:cNvPr id="740" name="Freeform 708">
                  <a:extLst>
                    <a:ext uri="{FF2B5EF4-FFF2-40B4-BE49-F238E27FC236}">
                      <a16:creationId xmlns:a16="http://schemas.microsoft.com/office/drawing/2014/main" id="{25DA813A-6E4A-E7A6-87F3-0D98C3F026F5}"/>
                    </a:ext>
                  </a:extLst>
                </p:cNvPr>
                <p:cNvSpPr>
                  <a:spLocks/>
                </p:cNvSpPr>
                <p:nvPr/>
              </p:nvSpPr>
              <p:spPr bwMode="auto">
                <a:xfrm>
                  <a:off x="3215" y="1871"/>
                  <a:ext cx="172" cy="235"/>
                </a:xfrm>
                <a:custGeom>
                  <a:avLst/>
                  <a:gdLst>
                    <a:gd name="T0" fmla="*/ 591 w 69"/>
                    <a:gd name="T1" fmla="*/ 56 h 88"/>
                    <a:gd name="T2" fmla="*/ 105 w 69"/>
                    <a:gd name="T3" fmla="*/ 593 h 88"/>
                    <a:gd name="T4" fmla="*/ 75 w 69"/>
                    <a:gd name="T5" fmla="*/ 1413 h 88"/>
                    <a:gd name="T6" fmla="*/ 820 w 69"/>
                    <a:gd name="T7" fmla="*/ 1640 h 88"/>
                    <a:gd name="T8" fmla="*/ 1007 w 69"/>
                    <a:gd name="T9" fmla="*/ 876 h 88"/>
                    <a:gd name="T10" fmla="*/ 591 w 69"/>
                    <a:gd name="T11" fmla="*/ 56 h 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88">
                      <a:moveTo>
                        <a:pt x="38" y="3"/>
                      </a:moveTo>
                      <a:cubicBezTo>
                        <a:pt x="27" y="0"/>
                        <a:pt x="15" y="8"/>
                        <a:pt x="7" y="31"/>
                      </a:cubicBezTo>
                      <a:cubicBezTo>
                        <a:pt x="0" y="53"/>
                        <a:pt x="1" y="70"/>
                        <a:pt x="5" y="74"/>
                      </a:cubicBezTo>
                      <a:cubicBezTo>
                        <a:pt x="11" y="80"/>
                        <a:pt x="44" y="88"/>
                        <a:pt x="53" y="86"/>
                      </a:cubicBezTo>
                      <a:cubicBezTo>
                        <a:pt x="61" y="84"/>
                        <a:pt x="61" y="65"/>
                        <a:pt x="65" y="46"/>
                      </a:cubicBezTo>
                      <a:cubicBezTo>
                        <a:pt x="69" y="27"/>
                        <a:pt x="65" y="7"/>
                        <a:pt x="38" y="3"/>
                      </a:cubicBezTo>
                      <a:close/>
                    </a:path>
                  </a:pathLst>
                </a:custGeom>
                <a:solidFill>
                  <a:srgbClr val="FED1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41" name="Freeform 709">
                  <a:extLst>
                    <a:ext uri="{FF2B5EF4-FFF2-40B4-BE49-F238E27FC236}">
                      <a16:creationId xmlns:a16="http://schemas.microsoft.com/office/drawing/2014/main" id="{2B4B9B1E-5D48-84A7-5296-6FA007BCF6BF}"/>
                    </a:ext>
                  </a:extLst>
                </p:cNvPr>
                <p:cNvSpPr>
                  <a:spLocks/>
                </p:cNvSpPr>
                <p:nvPr/>
              </p:nvSpPr>
              <p:spPr bwMode="auto">
                <a:xfrm>
                  <a:off x="3228" y="1906"/>
                  <a:ext cx="144" cy="179"/>
                </a:xfrm>
                <a:custGeom>
                  <a:avLst/>
                  <a:gdLst>
                    <a:gd name="T0" fmla="*/ 196 w 58"/>
                    <a:gd name="T1" fmla="*/ 1221 h 67"/>
                    <a:gd name="T2" fmla="*/ 370 w 58"/>
                    <a:gd name="T3" fmla="*/ 1242 h 67"/>
                    <a:gd name="T4" fmla="*/ 536 w 58"/>
                    <a:gd name="T5" fmla="*/ 1277 h 67"/>
                    <a:gd name="T6" fmla="*/ 794 w 58"/>
                    <a:gd name="T7" fmla="*/ 1050 h 67"/>
                    <a:gd name="T8" fmla="*/ 857 w 58"/>
                    <a:gd name="T9" fmla="*/ 534 h 67"/>
                    <a:gd name="T10" fmla="*/ 732 w 58"/>
                    <a:gd name="T11" fmla="*/ 0 h 67"/>
                    <a:gd name="T12" fmla="*/ 794 w 58"/>
                    <a:gd name="T13" fmla="*/ 435 h 67"/>
                    <a:gd name="T14" fmla="*/ 703 w 58"/>
                    <a:gd name="T15" fmla="*/ 606 h 67"/>
                    <a:gd name="T16" fmla="*/ 690 w 58"/>
                    <a:gd name="T17" fmla="*/ 785 h 67"/>
                    <a:gd name="T18" fmla="*/ 598 w 58"/>
                    <a:gd name="T19" fmla="*/ 935 h 67"/>
                    <a:gd name="T20" fmla="*/ 258 w 58"/>
                    <a:gd name="T21" fmla="*/ 1127 h 67"/>
                    <a:gd name="T22" fmla="*/ 124 w 58"/>
                    <a:gd name="T23" fmla="*/ 1085 h 67"/>
                    <a:gd name="T24" fmla="*/ 30 w 58"/>
                    <a:gd name="T25" fmla="*/ 935 h 67"/>
                    <a:gd name="T26" fmla="*/ 62 w 58"/>
                    <a:gd name="T27" fmla="*/ 1141 h 67"/>
                    <a:gd name="T28" fmla="*/ 228 w 58"/>
                    <a:gd name="T29" fmla="*/ 1242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67">
                      <a:moveTo>
                        <a:pt x="13" y="64"/>
                      </a:moveTo>
                      <a:cubicBezTo>
                        <a:pt x="16" y="64"/>
                        <a:pt x="20" y="65"/>
                        <a:pt x="24" y="65"/>
                      </a:cubicBezTo>
                      <a:cubicBezTo>
                        <a:pt x="27" y="66"/>
                        <a:pt x="31" y="67"/>
                        <a:pt x="35" y="67"/>
                      </a:cubicBezTo>
                      <a:cubicBezTo>
                        <a:pt x="44" y="67"/>
                        <a:pt x="49" y="64"/>
                        <a:pt x="52" y="55"/>
                      </a:cubicBezTo>
                      <a:cubicBezTo>
                        <a:pt x="55" y="46"/>
                        <a:pt x="56" y="37"/>
                        <a:pt x="56" y="28"/>
                      </a:cubicBezTo>
                      <a:cubicBezTo>
                        <a:pt x="58" y="18"/>
                        <a:pt x="58" y="7"/>
                        <a:pt x="48" y="0"/>
                      </a:cubicBezTo>
                      <a:cubicBezTo>
                        <a:pt x="51" y="6"/>
                        <a:pt x="52" y="16"/>
                        <a:pt x="52" y="23"/>
                      </a:cubicBezTo>
                      <a:cubicBezTo>
                        <a:pt x="51" y="27"/>
                        <a:pt x="48" y="28"/>
                        <a:pt x="46" y="32"/>
                      </a:cubicBezTo>
                      <a:cubicBezTo>
                        <a:pt x="45" y="35"/>
                        <a:pt x="46" y="38"/>
                        <a:pt x="45" y="41"/>
                      </a:cubicBezTo>
                      <a:cubicBezTo>
                        <a:pt x="44" y="44"/>
                        <a:pt x="41" y="47"/>
                        <a:pt x="39" y="49"/>
                      </a:cubicBezTo>
                      <a:cubicBezTo>
                        <a:pt x="34" y="55"/>
                        <a:pt x="26" y="59"/>
                        <a:pt x="17" y="59"/>
                      </a:cubicBezTo>
                      <a:cubicBezTo>
                        <a:pt x="14" y="59"/>
                        <a:pt x="11" y="58"/>
                        <a:pt x="8" y="57"/>
                      </a:cubicBezTo>
                      <a:cubicBezTo>
                        <a:pt x="4" y="55"/>
                        <a:pt x="3" y="54"/>
                        <a:pt x="2" y="49"/>
                      </a:cubicBezTo>
                      <a:cubicBezTo>
                        <a:pt x="0" y="53"/>
                        <a:pt x="1" y="57"/>
                        <a:pt x="4" y="60"/>
                      </a:cubicBezTo>
                      <a:cubicBezTo>
                        <a:pt x="7" y="63"/>
                        <a:pt x="11" y="63"/>
                        <a:pt x="15" y="65"/>
                      </a:cubicBezTo>
                    </a:path>
                  </a:pathLst>
                </a:custGeom>
                <a:solidFill>
                  <a:srgbClr val="FEBF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42" name="Freeform 710">
                  <a:extLst>
                    <a:ext uri="{FF2B5EF4-FFF2-40B4-BE49-F238E27FC236}">
                      <a16:creationId xmlns:a16="http://schemas.microsoft.com/office/drawing/2014/main" id="{984C7772-76A9-1EBE-5324-8C40F9658AF8}"/>
                    </a:ext>
                  </a:extLst>
                </p:cNvPr>
                <p:cNvSpPr>
                  <a:spLocks/>
                </p:cNvSpPr>
                <p:nvPr/>
              </p:nvSpPr>
              <p:spPr bwMode="auto">
                <a:xfrm>
                  <a:off x="3242" y="1957"/>
                  <a:ext cx="115" cy="146"/>
                </a:xfrm>
                <a:custGeom>
                  <a:avLst/>
                  <a:gdLst>
                    <a:gd name="T0" fmla="*/ 595 w 46"/>
                    <a:gd name="T1" fmla="*/ 260 h 55"/>
                    <a:gd name="T2" fmla="*/ 208 w 46"/>
                    <a:gd name="T3" fmla="*/ 93 h 55"/>
                    <a:gd name="T4" fmla="*/ 20 w 46"/>
                    <a:gd name="T5" fmla="*/ 486 h 55"/>
                    <a:gd name="T6" fmla="*/ 595 w 46"/>
                    <a:gd name="T7" fmla="*/ 26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55">
                      <a:moveTo>
                        <a:pt x="38" y="14"/>
                      </a:moveTo>
                      <a:cubicBezTo>
                        <a:pt x="33" y="0"/>
                        <a:pt x="24" y="0"/>
                        <a:pt x="13" y="5"/>
                      </a:cubicBezTo>
                      <a:cubicBezTo>
                        <a:pt x="5" y="9"/>
                        <a:pt x="1" y="17"/>
                        <a:pt x="1" y="26"/>
                      </a:cubicBezTo>
                      <a:cubicBezTo>
                        <a:pt x="0" y="55"/>
                        <a:pt x="46" y="37"/>
                        <a:pt x="38" y="14"/>
                      </a:cubicBezTo>
                      <a:close/>
                    </a:path>
                  </a:pathLst>
                </a:custGeom>
                <a:solidFill>
                  <a:srgbClr val="3D45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43" name="Freeform 711">
                  <a:extLst>
                    <a:ext uri="{FF2B5EF4-FFF2-40B4-BE49-F238E27FC236}">
                      <a16:creationId xmlns:a16="http://schemas.microsoft.com/office/drawing/2014/main" id="{EE976521-EE68-B96B-DB29-7DCA28A91F46}"/>
                    </a:ext>
                  </a:extLst>
                </p:cNvPr>
                <p:cNvSpPr>
                  <a:spLocks/>
                </p:cNvSpPr>
                <p:nvPr/>
              </p:nvSpPr>
              <p:spPr bwMode="auto">
                <a:xfrm>
                  <a:off x="3250" y="1967"/>
                  <a:ext cx="80" cy="59"/>
                </a:xfrm>
                <a:custGeom>
                  <a:avLst/>
                  <a:gdLst>
                    <a:gd name="T0" fmla="*/ 500 w 32"/>
                    <a:gd name="T1" fmla="*/ 172 h 22"/>
                    <a:gd name="T2" fmla="*/ 270 w 32"/>
                    <a:gd name="T3" fmla="*/ 35 h 22"/>
                    <a:gd name="T4" fmla="*/ 0 w 32"/>
                    <a:gd name="T5" fmla="*/ 424 h 22"/>
                    <a:gd name="T6" fmla="*/ 313 w 32"/>
                    <a:gd name="T7" fmla="*/ 94 h 22"/>
                    <a:gd name="T8" fmla="*/ 500 w 32"/>
                    <a:gd name="T9" fmla="*/ 172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2">
                      <a:moveTo>
                        <a:pt x="32" y="9"/>
                      </a:moveTo>
                      <a:cubicBezTo>
                        <a:pt x="29" y="1"/>
                        <a:pt x="25" y="0"/>
                        <a:pt x="17" y="2"/>
                      </a:cubicBezTo>
                      <a:cubicBezTo>
                        <a:pt x="9" y="5"/>
                        <a:pt x="1" y="8"/>
                        <a:pt x="0" y="22"/>
                      </a:cubicBezTo>
                      <a:cubicBezTo>
                        <a:pt x="4" y="15"/>
                        <a:pt x="9" y="6"/>
                        <a:pt x="20" y="5"/>
                      </a:cubicBezTo>
                      <a:cubicBezTo>
                        <a:pt x="30" y="4"/>
                        <a:pt x="30" y="5"/>
                        <a:pt x="32" y="9"/>
                      </a:cubicBezTo>
                      <a:close/>
                    </a:path>
                  </a:pathLst>
                </a:custGeom>
                <a:solidFill>
                  <a:srgbClr val="7E7D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44" name="Freeform 712">
                  <a:extLst>
                    <a:ext uri="{FF2B5EF4-FFF2-40B4-BE49-F238E27FC236}">
                      <a16:creationId xmlns:a16="http://schemas.microsoft.com/office/drawing/2014/main" id="{52565848-0473-B44A-EA25-C0FA2B63BA54}"/>
                    </a:ext>
                  </a:extLst>
                </p:cNvPr>
                <p:cNvSpPr>
                  <a:spLocks/>
                </p:cNvSpPr>
                <p:nvPr/>
              </p:nvSpPr>
              <p:spPr bwMode="auto">
                <a:xfrm>
                  <a:off x="3252" y="2010"/>
                  <a:ext cx="83" cy="48"/>
                </a:xfrm>
                <a:custGeom>
                  <a:avLst/>
                  <a:gdLst>
                    <a:gd name="T0" fmla="*/ 526 w 33"/>
                    <a:gd name="T1" fmla="*/ 0 h 18"/>
                    <a:gd name="T2" fmla="*/ 443 w 33"/>
                    <a:gd name="T3" fmla="*/ 227 h 18"/>
                    <a:gd name="T4" fmla="*/ 272 w 33"/>
                    <a:gd name="T5" fmla="*/ 320 h 18"/>
                    <a:gd name="T6" fmla="*/ 20 w 33"/>
                    <a:gd name="T7" fmla="*/ 171 h 18"/>
                    <a:gd name="T8" fmla="*/ 158 w 33"/>
                    <a:gd name="T9" fmla="*/ 285 h 18"/>
                    <a:gd name="T10" fmla="*/ 304 w 33"/>
                    <a:gd name="T11" fmla="*/ 205 h 18"/>
                    <a:gd name="T12" fmla="*/ 397 w 33"/>
                    <a:gd name="T13" fmla="*/ 192 h 18"/>
                    <a:gd name="T14" fmla="*/ 443 w 33"/>
                    <a:gd name="T15" fmla="*/ 149 h 18"/>
                    <a:gd name="T16" fmla="*/ 506 w 3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18">
                      <a:moveTo>
                        <a:pt x="33" y="0"/>
                      </a:moveTo>
                      <a:cubicBezTo>
                        <a:pt x="32" y="5"/>
                        <a:pt x="31" y="10"/>
                        <a:pt x="28" y="12"/>
                      </a:cubicBezTo>
                      <a:cubicBezTo>
                        <a:pt x="24" y="14"/>
                        <a:pt x="21" y="16"/>
                        <a:pt x="17" y="17"/>
                      </a:cubicBezTo>
                      <a:cubicBezTo>
                        <a:pt x="11" y="18"/>
                        <a:pt x="0" y="18"/>
                        <a:pt x="1" y="9"/>
                      </a:cubicBezTo>
                      <a:cubicBezTo>
                        <a:pt x="3" y="12"/>
                        <a:pt x="6" y="15"/>
                        <a:pt x="10" y="15"/>
                      </a:cubicBezTo>
                      <a:cubicBezTo>
                        <a:pt x="13" y="14"/>
                        <a:pt x="16" y="12"/>
                        <a:pt x="19" y="11"/>
                      </a:cubicBezTo>
                      <a:cubicBezTo>
                        <a:pt x="21" y="11"/>
                        <a:pt x="23" y="11"/>
                        <a:pt x="25" y="10"/>
                      </a:cubicBezTo>
                      <a:cubicBezTo>
                        <a:pt x="26" y="9"/>
                        <a:pt x="27" y="9"/>
                        <a:pt x="28" y="8"/>
                      </a:cubicBezTo>
                      <a:cubicBezTo>
                        <a:pt x="32" y="7"/>
                        <a:pt x="29" y="2"/>
                        <a:pt x="32" y="0"/>
                      </a:cubicBezTo>
                    </a:path>
                  </a:pathLst>
                </a:custGeom>
                <a:solidFill>
                  <a:srgbClr val="091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45" name="Freeform 713">
                  <a:extLst>
                    <a:ext uri="{FF2B5EF4-FFF2-40B4-BE49-F238E27FC236}">
                      <a16:creationId xmlns:a16="http://schemas.microsoft.com/office/drawing/2014/main" id="{16B35C5B-33F2-2317-A194-18B9A75CB2A5}"/>
                    </a:ext>
                  </a:extLst>
                </p:cNvPr>
                <p:cNvSpPr>
                  <a:spLocks/>
                </p:cNvSpPr>
                <p:nvPr/>
              </p:nvSpPr>
              <p:spPr bwMode="auto">
                <a:xfrm>
                  <a:off x="3257" y="1967"/>
                  <a:ext cx="15" cy="16"/>
                </a:xfrm>
                <a:custGeom>
                  <a:avLst/>
                  <a:gdLst>
                    <a:gd name="T0" fmla="*/ 20 w 6"/>
                    <a:gd name="T1" fmla="*/ 35 h 6"/>
                    <a:gd name="T2" fmla="*/ 63 w 6"/>
                    <a:gd name="T3" fmla="*/ 0 h 6"/>
                    <a:gd name="T4" fmla="*/ 95 w 6"/>
                    <a:gd name="T5" fmla="*/ 56 h 6"/>
                    <a:gd name="T6" fmla="*/ 50 w 6"/>
                    <a:gd name="T7" fmla="*/ 93 h 6"/>
                    <a:gd name="T8" fmla="*/ 20 w 6"/>
                    <a:gd name="T9" fmla="*/ 35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1" y="2"/>
                      </a:moveTo>
                      <a:cubicBezTo>
                        <a:pt x="1" y="1"/>
                        <a:pt x="2" y="0"/>
                        <a:pt x="4" y="0"/>
                      </a:cubicBezTo>
                      <a:cubicBezTo>
                        <a:pt x="5" y="0"/>
                        <a:pt x="6" y="2"/>
                        <a:pt x="6" y="3"/>
                      </a:cubicBezTo>
                      <a:cubicBezTo>
                        <a:pt x="6" y="5"/>
                        <a:pt x="4" y="6"/>
                        <a:pt x="3" y="5"/>
                      </a:cubicBezTo>
                      <a:cubicBezTo>
                        <a:pt x="1" y="5"/>
                        <a:pt x="0" y="4"/>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46" name="Freeform 714">
                  <a:extLst>
                    <a:ext uri="{FF2B5EF4-FFF2-40B4-BE49-F238E27FC236}">
                      <a16:creationId xmlns:a16="http://schemas.microsoft.com/office/drawing/2014/main" id="{6F1A873B-4D9B-5963-E6E7-CF60F60D3F07}"/>
                    </a:ext>
                  </a:extLst>
                </p:cNvPr>
                <p:cNvSpPr>
                  <a:spLocks/>
                </p:cNvSpPr>
                <p:nvPr/>
              </p:nvSpPr>
              <p:spPr bwMode="auto">
                <a:xfrm>
                  <a:off x="3275" y="1967"/>
                  <a:ext cx="5" cy="6"/>
                </a:xfrm>
                <a:custGeom>
                  <a:avLst/>
                  <a:gdLst>
                    <a:gd name="T0" fmla="*/ 0 w 2"/>
                    <a:gd name="T1" fmla="*/ 27 h 2"/>
                    <a:gd name="T2" fmla="*/ 20 w 2"/>
                    <a:gd name="T3" fmla="*/ 0 h 2"/>
                    <a:gd name="T4" fmla="*/ 33 w 2"/>
                    <a:gd name="T5" fmla="*/ 27 h 2"/>
                    <a:gd name="T6" fmla="*/ 20 w 2"/>
                    <a:gd name="T7" fmla="*/ 54 h 2"/>
                    <a:gd name="T8" fmla="*/ 0 w 2"/>
                    <a:gd name="T9" fmla="*/ 2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cubicBezTo>
                        <a:pt x="0" y="0"/>
                        <a:pt x="1" y="0"/>
                        <a:pt x="1" y="0"/>
                      </a:cubicBezTo>
                      <a:cubicBezTo>
                        <a:pt x="2" y="0"/>
                        <a:pt x="2" y="0"/>
                        <a:pt x="2" y="1"/>
                      </a:cubicBezTo>
                      <a:cubicBezTo>
                        <a:pt x="2" y="2"/>
                        <a:pt x="2" y="2"/>
                        <a:pt x="1" y="2"/>
                      </a:cubicBezTo>
                      <a:cubicBezTo>
                        <a:pt x="0" y="2"/>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47" name="Freeform 715">
                  <a:extLst>
                    <a:ext uri="{FF2B5EF4-FFF2-40B4-BE49-F238E27FC236}">
                      <a16:creationId xmlns:a16="http://schemas.microsoft.com/office/drawing/2014/main" id="{696AA549-08CC-10DA-55A5-C121D1DE0FD3}"/>
                    </a:ext>
                  </a:extLst>
                </p:cNvPr>
                <p:cNvSpPr>
                  <a:spLocks/>
                </p:cNvSpPr>
                <p:nvPr/>
              </p:nvSpPr>
              <p:spPr bwMode="auto">
                <a:xfrm>
                  <a:off x="3252" y="1978"/>
                  <a:ext cx="8" cy="11"/>
                </a:xfrm>
                <a:custGeom>
                  <a:avLst/>
                  <a:gdLst>
                    <a:gd name="T0" fmla="*/ 0 w 3"/>
                    <a:gd name="T1" fmla="*/ 47 h 4"/>
                    <a:gd name="T2" fmla="*/ 35 w 3"/>
                    <a:gd name="T3" fmla="*/ 22 h 4"/>
                    <a:gd name="T4" fmla="*/ 56 w 3"/>
                    <a:gd name="T5" fmla="*/ 47 h 4"/>
                    <a:gd name="T6" fmla="*/ 35 w 3"/>
                    <a:gd name="T7" fmla="*/ 83 h 4"/>
                    <a:gd name="T8" fmla="*/ 0 w 3"/>
                    <a:gd name="T9" fmla="*/ 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0" y="2"/>
                      </a:moveTo>
                      <a:cubicBezTo>
                        <a:pt x="0" y="1"/>
                        <a:pt x="1" y="0"/>
                        <a:pt x="2" y="1"/>
                      </a:cubicBezTo>
                      <a:cubicBezTo>
                        <a:pt x="3" y="1"/>
                        <a:pt x="3" y="2"/>
                        <a:pt x="3" y="2"/>
                      </a:cubicBezTo>
                      <a:cubicBezTo>
                        <a:pt x="3" y="3"/>
                        <a:pt x="2" y="4"/>
                        <a:pt x="2" y="4"/>
                      </a:cubicBezTo>
                      <a:cubicBezTo>
                        <a:pt x="1" y="4"/>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48" name="Freeform 716">
                  <a:extLst>
                    <a:ext uri="{FF2B5EF4-FFF2-40B4-BE49-F238E27FC236}">
                      <a16:creationId xmlns:a16="http://schemas.microsoft.com/office/drawing/2014/main" id="{A95042A0-4E0D-3D40-ED24-41577AAA6FA0}"/>
                    </a:ext>
                  </a:extLst>
                </p:cNvPr>
                <p:cNvSpPr>
                  <a:spLocks/>
                </p:cNvSpPr>
                <p:nvPr/>
              </p:nvSpPr>
              <p:spPr bwMode="auto">
                <a:xfrm>
                  <a:off x="3215" y="1871"/>
                  <a:ext cx="172" cy="235"/>
                </a:xfrm>
                <a:custGeom>
                  <a:avLst/>
                  <a:gdLst>
                    <a:gd name="T0" fmla="*/ 591 w 69"/>
                    <a:gd name="T1" fmla="*/ 56 h 88"/>
                    <a:gd name="T2" fmla="*/ 105 w 69"/>
                    <a:gd name="T3" fmla="*/ 593 h 88"/>
                    <a:gd name="T4" fmla="*/ 75 w 69"/>
                    <a:gd name="T5" fmla="*/ 1413 h 88"/>
                    <a:gd name="T6" fmla="*/ 820 w 69"/>
                    <a:gd name="T7" fmla="*/ 1640 h 88"/>
                    <a:gd name="T8" fmla="*/ 1007 w 69"/>
                    <a:gd name="T9" fmla="*/ 876 h 88"/>
                    <a:gd name="T10" fmla="*/ 591 w 69"/>
                    <a:gd name="T11" fmla="*/ 56 h 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88">
                      <a:moveTo>
                        <a:pt x="38" y="3"/>
                      </a:moveTo>
                      <a:cubicBezTo>
                        <a:pt x="27" y="0"/>
                        <a:pt x="15" y="8"/>
                        <a:pt x="7" y="31"/>
                      </a:cubicBezTo>
                      <a:cubicBezTo>
                        <a:pt x="0" y="53"/>
                        <a:pt x="1" y="70"/>
                        <a:pt x="5" y="74"/>
                      </a:cubicBezTo>
                      <a:cubicBezTo>
                        <a:pt x="11" y="80"/>
                        <a:pt x="44" y="88"/>
                        <a:pt x="53" y="86"/>
                      </a:cubicBezTo>
                      <a:cubicBezTo>
                        <a:pt x="61" y="84"/>
                        <a:pt x="61" y="65"/>
                        <a:pt x="65" y="46"/>
                      </a:cubicBezTo>
                      <a:cubicBezTo>
                        <a:pt x="69" y="27"/>
                        <a:pt x="65" y="7"/>
                        <a:pt x="38" y="3"/>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749" name="Freeform 717">
                  <a:extLst>
                    <a:ext uri="{FF2B5EF4-FFF2-40B4-BE49-F238E27FC236}">
                      <a16:creationId xmlns:a16="http://schemas.microsoft.com/office/drawing/2014/main" id="{B1E80585-07D0-7C29-7BD7-A194A3909A04}"/>
                    </a:ext>
                  </a:extLst>
                </p:cNvPr>
                <p:cNvSpPr>
                  <a:spLocks/>
                </p:cNvSpPr>
                <p:nvPr/>
              </p:nvSpPr>
              <p:spPr bwMode="auto">
                <a:xfrm>
                  <a:off x="3270" y="2010"/>
                  <a:ext cx="95" cy="88"/>
                </a:xfrm>
                <a:custGeom>
                  <a:avLst/>
                  <a:gdLst>
                    <a:gd name="T0" fmla="*/ 0 w 38"/>
                    <a:gd name="T1" fmla="*/ 491 h 33"/>
                    <a:gd name="T2" fmla="*/ 208 w 38"/>
                    <a:gd name="T3" fmla="*/ 547 h 33"/>
                    <a:gd name="T4" fmla="*/ 425 w 38"/>
                    <a:gd name="T5" fmla="*/ 589 h 33"/>
                    <a:gd name="T6" fmla="*/ 550 w 38"/>
                    <a:gd name="T7" fmla="*/ 376 h 33"/>
                    <a:gd name="T8" fmla="*/ 595 w 38"/>
                    <a:gd name="T9" fmla="*/ 0 h 33"/>
                    <a:gd name="T10" fmla="*/ 408 w 38"/>
                    <a:gd name="T11" fmla="*/ 491 h 33"/>
                    <a:gd name="T12" fmla="*/ 238 w 38"/>
                    <a:gd name="T13" fmla="*/ 533 h 33"/>
                    <a:gd name="T14" fmla="*/ 83 w 38"/>
                    <a:gd name="T15" fmla="*/ 491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33">
                      <a:moveTo>
                        <a:pt x="0" y="26"/>
                      </a:moveTo>
                      <a:cubicBezTo>
                        <a:pt x="4" y="26"/>
                        <a:pt x="8" y="29"/>
                        <a:pt x="13" y="29"/>
                      </a:cubicBezTo>
                      <a:cubicBezTo>
                        <a:pt x="16" y="30"/>
                        <a:pt x="24" y="33"/>
                        <a:pt x="27" y="31"/>
                      </a:cubicBezTo>
                      <a:cubicBezTo>
                        <a:pt x="30" y="29"/>
                        <a:pt x="34" y="24"/>
                        <a:pt x="35" y="20"/>
                      </a:cubicBezTo>
                      <a:cubicBezTo>
                        <a:pt x="37" y="15"/>
                        <a:pt x="37" y="6"/>
                        <a:pt x="38" y="0"/>
                      </a:cubicBezTo>
                      <a:cubicBezTo>
                        <a:pt x="34" y="8"/>
                        <a:pt x="32" y="20"/>
                        <a:pt x="26" y="26"/>
                      </a:cubicBezTo>
                      <a:cubicBezTo>
                        <a:pt x="22" y="29"/>
                        <a:pt x="19" y="28"/>
                        <a:pt x="15" y="28"/>
                      </a:cubicBezTo>
                      <a:cubicBezTo>
                        <a:pt x="12" y="28"/>
                        <a:pt x="8" y="27"/>
                        <a:pt x="5" y="26"/>
                      </a:cubicBezTo>
                    </a:path>
                  </a:pathLst>
                </a:custGeom>
                <a:solidFill>
                  <a:srgbClr val="FF99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50" name="Freeform 718">
                  <a:extLst>
                    <a:ext uri="{FF2B5EF4-FFF2-40B4-BE49-F238E27FC236}">
                      <a16:creationId xmlns:a16="http://schemas.microsoft.com/office/drawing/2014/main" id="{C9ECEF38-2561-058D-A00A-99F790ECD497}"/>
                    </a:ext>
                  </a:extLst>
                </p:cNvPr>
                <p:cNvSpPr>
                  <a:spLocks/>
                </p:cNvSpPr>
                <p:nvPr/>
              </p:nvSpPr>
              <p:spPr bwMode="auto">
                <a:xfrm>
                  <a:off x="3238" y="1887"/>
                  <a:ext cx="99" cy="83"/>
                </a:xfrm>
                <a:custGeom>
                  <a:avLst/>
                  <a:gdLst>
                    <a:gd name="T0" fmla="*/ 0 w 40"/>
                    <a:gd name="T1" fmla="*/ 594 h 31"/>
                    <a:gd name="T2" fmla="*/ 74 w 40"/>
                    <a:gd name="T3" fmla="*/ 329 h 31"/>
                    <a:gd name="T4" fmla="*/ 196 w 40"/>
                    <a:gd name="T5" fmla="*/ 94 h 31"/>
                    <a:gd name="T6" fmla="*/ 379 w 40"/>
                    <a:gd name="T7" fmla="*/ 21 h 31"/>
                    <a:gd name="T8" fmla="*/ 606 w 40"/>
                    <a:gd name="T9" fmla="*/ 115 h 31"/>
                    <a:gd name="T10" fmla="*/ 275 w 40"/>
                    <a:gd name="T11" fmla="*/ 137 h 31"/>
                    <a:gd name="T12" fmla="*/ 92 w 40"/>
                    <a:gd name="T13" fmla="*/ 345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31">
                      <a:moveTo>
                        <a:pt x="0" y="31"/>
                      </a:moveTo>
                      <a:cubicBezTo>
                        <a:pt x="1" y="26"/>
                        <a:pt x="3" y="22"/>
                        <a:pt x="5" y="17"/>
                      </a:cubicBezTo>
                      <a:cubicBezTo>
                        <a:pt x="7" y="13"/>
                        <a:pt x="9" y="8"/>
                        <a:pt x="13" y="5"/>
                      </a:cubicBezTo>
                      <a:cubicBezTo>
                        <a:pt x="17" y="2"/>
                        <a:pt x="20" y="0"/>
                        <a:pt x="25" y="1"/>
                      </a:cubicBezTo>
                      <a:cubicBezTo>
                        <a:pt x="31" y="1"/>
                        <a:pt x="35" y="4"/>
                        <a:pt x="40" y="6"/>
                      </a:cubicBezTo>
                      <a:cubicBezTo>
                        <a:pt x="33" y="5"/>
                        <a:pt x="24" y="2"/>
                        <a:pt x="18" y="7"/>
                      </a:cubicBezTo>
                      <a:cubicBezTo>
                        <a:pt x="13" y="10"/>
                        <a:pt x="11" y="15"/>
                        <a:pt x="6" y="18"/>
                      </a:cubicBezTo>
                    </a:path>
                  </a:pathLst>
                </a:custGeom>
                <a:solidFill>
                  <a:srgbClr val="FEE9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51" name="Freeform 719">
                  <a:extLst>
                    <a:ext uri="{FF2B5EF4-FFF2-40B4-BE49-F238E27FC236}">
                      <a16:creationId xmlns:a16="http://schemas.microsoft.com/office/drawing/2014/main" id="{3045776C-608E-B135-0705-0879B733723E}"/>
                    </a:ext>
                  </a:extLst>
                </p:cNvPr>
                <p:cNvSpPr>
                  <a:spLocks/>
                </p:cNvSpPr>
                <p:nvPr/>
              </p:nvSpPr>
              <p:spPr bwMode="auto">
                <a:xfrm>
                  <a:off x="3255" y="1885"/>
                  <a:ext cx="52" cy="37"/>
                </a:xfrm>
                <a:custGeom>
                  <a:avLst/>
                  <a:gdLst>
                    <a:gd name="T0" fmla="*/ 0 w 21"/>
                    <a:gd name="T1" fmla="*/ 259 h 14"/>
                    <a:gd name="T2" fmla="*/ 134 w 21"/>
                    <a:gd name="T3" fmla="*/ 56 h 14"/>
                    <a:gd name="T4" fmla="*/ 319 w 21"/>
                    <a:gd name="T5" fmla="*/ 77 h 14"/>
                    <a:gd name="T6" fmla="*/ 124 w 21"/>
                    <a:gd name="T7" fmla="*/ 132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4">
                      <a:moveTo>
                        <a:pt x="0" y="14"/>
                      </a:moveTo>
                      <a:cubicBezTo>
                        <a:pt x="4" y="12"/>
                        <a:pt x="5" y="6"/>
                        <a:pt x="9" y="3"/>
                      </a:cubicBezTo>
                      <a:cubicBezTo>
                        <a:pt x="12" y="1"/>
                        <a:pt x="18" y="1"/>
                        <a:pt x="21" y="4"/>
                      </a:cubicBezTo>
                      <a:cubicBezTo>
                        <a:pt x="19" y="0"/>
                        <a:pt x="10" y="5"/>
                        <a:pt x="8"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grpSp>
          <p:sp>
            <p:nvSpPr>
              <p:cNvPr id="390" name="Freeform 5">
                <a:extLst>
                  <a:ext uri="{FF2B5EF4-FFF2-40B4-BE49-F238E27FC236}">
                    <a16:creationId xmlns:a16="http://schemas.microsoft.com/office/drawing/2014/main" id="{400E3028-1B4A-15A0-1B2F-2DFECE6F9F00}"/>
                  </a:ext>
                </a:extLst>
              </p:cNvPr>
              <p:cNvSpPr>
                <a:spLocks/>
              </p:cNvSpPr>
              <p:nvPr/>
            </p:nvSpPr>
            <p:spPr bwMode="auto">
              <a:xfrm>
                <a:off x="1749542" y="4319860"/>
                <a:ext cx="307016" cy="171757"/>
              </a:xfrm>
              <a:custGeom>
                <a:avLst/>
                <a:gdLst>
                  <a:gd name="T0" fmla="*/ 818 w 57"/>
                  <a:gd name="T1" fmla="*/ 376 h 30"/>
                  <a:gd name="T2" fmla="*/ 554 w 57"/>
                  <a:gd name="T3" fmla="*/ 192 h 30"/>
                  <a:gd name="T4" fmla="*/ 379 w 57"/>
                  <a:gd name="T5" fmla="*/ 21 h 30"/>
                  <a:gd name="T6" fmla="*/ 379 w 57"/>
                  <a:gd name="T7" fmla="*/ 21 h 30"/>
                  <a:gd name="T8" fmla="*/ 396 w 57"/>
                  <a:gd name="T9" fmla="*/ 21 h 30"/>
                  <a:gd name="T10" fmla="*/ 366 w 57"/>
                  <a:gd name="T11" fmla="*/ 21 h 30"/>
                  <a:gd name="T12" fmla="*/ 366 w 57"/>
                  <a:gd name="T13" fmla="*/ 21 h 30"/>
                  <a:gd name="T14" fmla="*/ 251 w 57"/>
                  <a:gd name="T15" fmla="*/ 35 h 30"/>
                  <a:gd name="T16" fmla="*/ 95 w 57"/>
                  <a:gd name="T17" fmla="*/ 149 h 30"/>
                  <a:gd name="T18" fmla="*/ 83 w 57"/>
                  <a:gd name="T19" fmla="*/ 171 h 30"/>
                  <a:gd name="T20" fmla="*/ 20 w 57"/>
                  <a:gd name="T21" fmla="*/ 285 h 30"/>
                  <a:gd name="T22" fmla="*/ 33 w 57"/>
                  <a:gd name="T23" fmla="*/ 568 h 30"/>
                  <a:gd name="T24" fmla="*/ 901 w 57"/>
                  <a:gd name="T25" fmla="*/ 568 h 30"/>
                  <a:gd name="T26" fmla="*/ 818 w 57"/>
                  <a:gd name="T27" fmla="*/ 376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7" h="30">
                    <a:moveTo>
                      <a:pt x="52" y="20"/>
                    </a:moveTo>
                    <a:cubicBezTo>
                      <a:pt x="46" y="14"/>
                      <a:pt x="40" y="12"/>
                      <a:pt x="35" y="10"/>
                    </a:cubicBezTo>
                    <a:cubicBezTo>
                      <a:pt x="33" y="6"/>
                      <a:pt x="28" y="2"/>
                      <a:pt x="24" y="1"/>
                    </a:cubicBezTo>
                    <a:cubicBezTo>
                      <a:pt x="24" y="1"/>
                      <a:pt x="24" y="1"/>
                      <a:pt x="24" y="1"/>
                    </a:cubicBezTo>
                    <a:cubicBezTo>
                      <a:pt x="25" y="1"/>
                      <a:pt x="25" y="1"/>
                      <a:pt x="25" y="1"/>
                    </a:cubicBezTo>
                    <a:cubicBezTo>
                      <a:pt x="25" y="1"/>
                      <a:pt x="24" y="1"/>
                      <a:pt x="23" y="1"/>
                    </a:cubicBezTo>
                    <a:cubicBezTo>
                      <a:pt x="23" y="1"/>
                      <a:pt x="23" y="1"/>
                      <a:pt x="23" y="1"/>
                    </a:cubicBezTo>
                    <a:cubicBezTo>
                      <a:pt x="21" y="0"/>
                      <a:pt x="18" y="1"/>
                      <a:pt x="16" y="2"/>
                    </a:cubicBezTo>
                    <a:cubicBezTo>
                      <a:pt x="11" y="3"/>
                      <a:pt x="8" y="6"/>
                      <a:pt x="6" y="8"/>
                    </a:cubicBezTo>
                    <a:cubicBezTo>
                      <a:pt x="6" y="9"/>
                      <a:pt x="5" y="9"/>
                      <a:pt x="5" y="9"/>
                    </a:cubicBezTo>
                    <a:cubicBezTo>
                      <a:pt x="3" y="11"/>
                      <a:pt x="2" y="14"/>
                      <a:pt x="1" y="15"/>
                    </a:cubicBezTo>
                    <a:cubicBezTo>
                      <a:pt x="0" y="20"/>
                      <a:pt x="0" y="25"/>
                      <a:pt x="2" y="30"/>
                    </a:cubicBezTo>
                    <a:cubicBezTo>
                      <a:pt x="57" y="30"/>
                      <a:pt x="57" y="30"/>
                      <a:pt x="57" y="30"/>
                    </a:cubicBezTo>
                    <a:cubicBezTo>
                      <a:pt x="56" y="26"/>
                      <a:pt x="55" y="23"/>
                      <a:pt x="52" y="20"/>
                    </a:cubicBezTo>
                    <a:close/>
                  </a:path>
                </a:pathLst>
              </a:custGeom>
              <a:solidFill>
                <a:srgbClr val="DFC3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391" name="Freeform 8">
                <a:extLst>
                  <a:ext uri="{FF2B5EF4-FFF2-40B4-BE49-F238E27FC236}">
                    <a16:creationId xmlns:a16="http://schemas.microsoft.com/office/drawing/2014/main" id="{630AA12A-1A1C-586E-4AD4-968584ED9052}"/>
                  </a:ext>
                </a:extLst>
              </p:cNvPr>
              <p:cNvSpPr>
                <a:spLocks/>
              </p:cNvSpPr>
              <p:nvPr/>
            </p:nvSpPr>
            <p:spPr bwMode="auto">
              <a:xfrm>
                <a:off x="1208506" y="3134733"/>
                <a:ext cx="2232847" cy="532448"/>
              </a:xfrm>
              <a:custGeom>
                <a:avLst/>
                <a:gdLst>
                  <a:gd name="T0" fmla="*/ 675 w 416"/>
                  <a:gd name="T1" fmla="*/ 0 h 93"/>
                  <a:gd name="T2" fmla="*/ 0 w 416"/>
                  <a:gd name="T3" fmla="*/ 0 h 93"/>
                  <a:gd name="T4" fmla="*/ 1113 w 416"/>
                  <a:gd name="T5" fmla="*/ 819 h 93"/>
                  <a:gd name="T6" fmla="*/ 1533 w 416"/>
                  <a:gd name="T7" fmla="*/ 989 h 93"/>
                  <a:gd name="T8" fmla="*/ 2238 w 416"/>
                  <a:gd name="T9" fmla="*/ 1387 h 93"/>
                  <a:gd name="T10" fmla="*/ 2595 w 416"/>
                  <a:gd name="T11" fmla="*/ 1421 h 93"/>
                  <a:gd name="T12" fmla="*/ 3625 w 416"/>
                  <a:gd name="T13" fmla="*/ 1728 h 93"/>
                  <a:gd name="T14" fmla="*/ 4500 w 416"/>
                  <a:gd name="T15" fmla="*/ 1272 h 93"/>
                  <a:gd name="T16" fmla="*/ 5300 w 416"/>
                  <a:gd name="T17" fmla="*/ 989 h 93"/>
                  <a:gd name="T18" fmla="*/ 6113 w 416"/>
                  <a:gd name="T19" fmla="*/ 171 h 93"/>
                  <a:gd name="T20" fmla="*/ 6500 w 416"/>
                  <a:gd name="T21" fmla="*/ 0 h 93"/>
                  <a:gd name="T22" fmla="*/ 5470 w 416"/>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6" h="93">
                    <a:moveTo>
                      <a:pt x="43" y="0"/>
                    </a:moveTo>
                    <a:cubicBezTo>
                      <a:pt x="0" y="0"/>
                      <a:pt x="0" y="0"/>
                      <a:pt x="0" y="0"/>
                    </a:cubicBezTo>
                    <a:cubicBezTo>
                      <a:pt x="27" y="12"/>
                      <a:pt x="35" y="36"/>
                      <a:pt x="71" y="43"/>
                    </a:cubicBezTo>
                    <a:cubicBezTo>
                      <a:pt x="79" y="45"/>
                      <a:pt x="92" y="50"/>
                      <a:pt x="98" y="52"/>
                    </a:cubicBezTo>
                    <a:cubicBezTo>
                      <a:pt x="117" y="59"/>
                      <a:pt x="124" y="67"/>
                      <a:pt x="143" y="73"/>
                    </a:cubicBezTo>
                    <a:cubicBezTo>
                      <a:pt x="148" y="75"/>
                      <a:pt x="160" y="73"/>
                      <a:pt x="166" y="75"/>
                    </a:cubicBezTo>
                    <a:cubicBezTo>
                      <a:pt x="184" y="80"/>
                      <a:pt x="211" y="93"/>
                      <a:pt x="232" y="91"/>
                    </a:cubicBezTo>
                    <a:cubicBezTo>
                      <a:pt x="255" y="88"/>
                      <a:pt x="273" y="70"/>
                      <a:pt x="288" y="67"/>
                    </a:cubicBezTo>
                    <a:cubicBezTo>
                      <a:pt x="301" y="64"/>
                      <a:pt x="323" y="61"/>
                      <a:pt x="339" y="52"/>
                    </a:cubicBezTo>
                    <a:cubicBezTo>
                      <a:pt x="365" y="37"/>
                      <a:pt x="384" y="14"/>
                      <a:pt x="391" y="9"/>
                    </a:cubicBezTo>
                    <a:cubicBezTo>
                      <a:pt x="397" y="4"/>
                      <a:pt x="408" y="2"/>
                      <a:pt x="416" y="0"/>
                    </a:cubicBezTo>
                    <a:cubicBezTo>
                      <a:pt x="350" y="0"/>
                      <a:pt x="350" y="0"/>
                      <a:pt x="350" y="0"/>
                    </a:cubicBezTo>
                  </a:path>
                </a:pathLst>
              </a:custGeom>
              <a:solidFill>
                <a:srgbClr val="DFC3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392" name="Freeform 9">
                <a:extLst>
                  <a:ext uri="{FF2B5EF4-FFF2-40B4-BE49-F238E27FC236}">
                    <a16:creationId xmlns:a16="http://schemas.microsoft.com/office/drawing/2014/main" id="{F8F4D8A0-E66A-7434-7510-ED07383B0AB7}"/>
                  </a:ext>
                </a:extLst>
              </p:cNvPr>
              <p:cNvSpPr>
                <a:spLocks/>
              </p:cNvSpPr>
              <p:nvPr/>
            </p:nvSpPr>
            <p:spPr bwMode="auto">
              <a:xfrm>
                <a:off x="1491906" y="3134733"/>
                <a:ext cx="349956" cy="2147"/>
              </a:xfrm>
              <a:custGeom>
                <a:avLst/>
                <a:gdLst>
                  <a:gd name="T0" fmla="*/ 163 w 163"/>
                  <a:gd name="T1" fmla="*/ 0 h 1"/>
                  <a:gd name="T2" fmla="*/ 0 w 163"/>
                  <a:gd name="T3" fmla="*/ 0 h 1"/>
                  <a:gd name="T4" fmla="*/ 163 w 163"/>
                  <a:gd name="T5" fmla="*/ 0 h 1"/>
                  <a:gd name="T6" fmla="*/ 0 60000 65536"/>
                  <a:gd name="T7" fmla="*/ 0 60000 65536"/>
                  <a:gd name="T8" fmla="*/ 0 60000 65536"/>
                </a:gdLst>
                <a:ahLst/>
                <a:cxnLst>
                  <a:cxn ang="T6">
                    <a:pos x="T0" y="T1"/>
                  </a:cxn>
                  <a:cxn ang="T7">
                    <a:pos x="T2" y="T3"/>
                  </a:cxn>
                  <a:cxn ang="T8">
                    <a:pos x="T4" y="T5"/>
                  </a:cxn>
                </a:cxnLst>
                <a:rect l="0" t="0" r="r" b="b"/>
                <a:pathLst>
                  <a:path w="163" h="1">
                    <a:moveTo>
                      <a:pt x="163" y="0"/>
                    </a:moveTo>
                    <a:lnTo>
                      <a:pt x="0" y="0"/>
                    </a:lnTo>
                    <a:lnTo>
                      <a:pt x="163" y="0"/>
                    </a:lnTo>
                    <a:close/>
                  </a:path>
                </a:pathLst>
              </a:custGeom>
              <a:solidFill>
                <a:srgbClr val="DFC3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393" name="Line 10">
                <a:extLst>
                  <a:ext uri="{FF2B5EF4-FFF2-40B4-BE49-F238E27FC236}">
                    <a16:creationId xmlns:a16="http://schemas.microsoft.com/office/drawing/2014/main" id="{C516A848-D9E1-46F2-7646-835DFA81E326}"/>
                  </a:ext>
                </a:extLst>
              </p:cNvPr>
              <p:cNvSpPr>
                <a:spLocks noChangeShapeType="1"/>
              </p:cNvSpPr>
              <p:nvPr/>
            </p:nvSpPr>
            <p:spPr bwMode="auto">
              <a:xfrm flipH="1">
                <a:off x="1491906" y="3134733"/>
                <a:ext cx="349956" cy="21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394" name="Freeform 11">
                <a:extLst>
                  <a:ext uri="{FF2B5EF4-FFF2-40B4-BE49-F238E27FC236}">
                    <a16:creationId xmlns:a16="http://schemas.microsoft.com/office/drawing/2014/main" id="{079881A2-D5A2-424E-3BEF-E8ABEA76B65C}"/>
                  </a:ext>
                </a:extLst>
              </p:cNvPr>
              <p:cNvSpPr>
                <a:spLocks/>
              </p:cNvSpPr>
              <p:nvPr/>
            </p:nvSpPr>
            <p:spPr bwMode="auto">
              <a:xfrm>
                <a:off x="1889095" y="3134733"/>
                <a:ext cx="354250" cy="2147"/>
              </a:xfrm>
              <a:custGeom>
                <a:avLst/>
                <a:gdLst>
                  <a:gd name="T0" fmla="*/ 165 w 165"/>
                  <a:gd name="T1" fmla="*/ 0 h 1"/>
                  <a:gd name="T2" fmla="*/ 0 w 165"/>
                  <a:gd name="T3" fmla="*/ 0 h 1"/>
                  <a:gd name="T4" fmla="*/ 165 w 165"/>
                  <a:gd name="T5" fmla="*/ 0 h 1"/>
                  <a:gd name="T6" fmla="*/ 0 60000 65536"/>
                  <a:gd name="T7" fmla="*/ 0 60000 65536"/>
                  <a:gd name="T8" fmla="*/ 0 60000 65536"/>
                </a:gdLst>
                <a:ahLst/>
                <a:cxnLst>
                  <a:cxn ang="T6">
                    <a:pos x="T0" y="T1"/>
                  </a:cxn>
                  <a:cxn ang="T7">
                    <a:pos x="T2" y="T3"/>
                  </a:cxn>
                  <a:cxn ang="T8">
                    <a:pos x="T4" y="T5"/>
                  </a:cxn>
                </a:cxnLst>
                <a:rect l="0" t="0" r="r" b="b"/>
                <a:pathLst>
                  <a:path w="165" h="1">
                    <a:moveTo>
                      <a:pt x="165" y="0"/>
                    </a:moveTo>
                    <a:lnTo>
                      <a:pt x="0" y="0"/>
                    </a:lnTo>
                    <a:lnTo>
                      <a:pt x="165" y="0"/>
                    </a:lnTo>
                    <a:close/>
                  </a:path>
                </a:pathLst>
              </a:custGeom>
              <a:solidFill>
                <a:srgbClr val="DFC3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395" name="Line 12">
                <a:extLst>
                  <a:ext uri="{FF2B5EF4-FFF2-40B4-BE49-F238E27FC236}">
                    <a16:creationId xmlns:a16="http://schemas.microsoft.com/office/drawing/2014/main" id="{C5091B87-F39A-F386-5048-979865901E82}"/>
                  </a:ext>
                </a:extLst>
              </p:cNvPr>
              <p:cNvSpPr>
                <a:spLocks noChangeShapeType="1"/>
              </p:cNvSpPr>
              <p:nvPr/>
            </p:nvSpPr>
            <p:spPr bwMode="auto">
              <a:xfrm flipH="1">
                <a:off x="1889095" y="3134733"/>
                <a:ext cx="354250" cy="21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396" name="Freeform 13">
                <a:extLst>
                  <a:ext uri="{FF2B5EF4-FFF2-40B4-BE49-F238E27FC236}">
                    <a16:creationId xmlns:a16="http://schemas.microsoft.com/office/drawing/2014/main" id="{6AC7E5F9-D682-B0F9-3497-E9C5D2F43F5C}"/>
                  </a:ext>
                </a:extLst>
              </p:cNvPr>
              <p:cNvSpPr>
                <a:spLocks/>
              </p:cNvSpPr>
              <p:nvPr/>
            </p:nvSpPr>
            <p:spPr bwMode="auto">
              <a:xfrm>
                <a:off x="2286284" y="3134733"/>
                <a:ext cx="354250" cy="2147"/>
              </a:xfrm>
              <a:custGeom>
                <a:avLst/>
                <a:gdLst>
                  <a:gd name="T0" fmla="*/ 165 w 165"/>
                  <a:gd name="T1" fmla="*/ 0 h 1"/>
                  <a:gd name="T2" fmla="*/ 0 w 165"/>
                  <a:gd name="T3" fmla="*/ 0 h 1"/>
                  <a:gd name="T4" fmla="*/ 165 w 165"/>
                  <a:gd name="T5" fmla="*/ 0 h 1"/>
                  <a:gd name="T6" fmla="*/ 0 60000 65536"/>
                  <a:gd name="T7" fmla="*/ 0 60000 65536"/>
                  <a:gd name="T8" fmla="*/ 0 60000 65536"/>
                </a:gdLst>
                <a:ahLst/>
                <a:cxnLst>
                  <a:cxn ang="T6">
                    <a:pos x="T0" y="T1"/>
                  </a:cxn>
                  <a:cxn ang="T7">
                    <a:pos x="T2" y="T3"/>
                  </a:cxn>
                  <a:cxn ang="T8">
                    <a:pos x="T4" y="T5"/>
                  </a:cxn>
                </a:cxnLst>
                <a:rect l="0" t="0" r="r" b="b"/>
                <a:pathLst>
                  <a:path w="165" h="1">
                    <a:moveTo>
                      <a:pt x="165" y="0"/>
                    </a:moveTo>
                    <a:lnTo>
                      <a:pt x="0" y="0"/>
                    </a:lnTo>
                    <a:lnTo>
                      <a:pt x="165" y="0"/>
                    </a:lnTo>
                    <a:close/>
                  </a:path>
                </a:pathLst>
              </a:custGeom>
              <a:solidFill>
                <a:srgbClr val="DFC3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397" name="Line 14">
                <a:extLst>
                  <a:ext uri="{FF2B5EF4-FFF2-40B4-BE49-F238E27FC236}">
                    <a16:creationId xmlns:a16="http://schemas.microsoft.com/office/drawing/2014/main" id="{49395CDE-6E0F-AA47-D691-F00AA27C0317}"/>
                  </a:ext>
                </a:extLst>
              </p:cNvPr>
              <p:cNvSpPr>
                <a:spLocks noChangeShapeType="1"/>
              </p:cNvSpPr>
              <p:nvPr/>
            </p:nvSpPr>
            <p:spPr bwMode="auto">
              <a:xfrm flipH="1">
                <a:off x="2286284" y="3134733"/>
                <a:ext cx="354250" cy="21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398" name="Freeform 15">
                <a:extLst>
                  <a:ext uri="{FF2B5EF4-FFF2-40B4-BE49-F238E27FC236}">
                    <a16:creationId xmlns:a16="http://schemas.microsoft.com/office/drawing/2014/main" id="{DA23F0AC-CBC1-70B3-5AD0-EC0F92BECC8E}"/>
                  </a:ext>
                </a:extLst>
              </p:cNvPr>
              <p:cNvSpPr>
                <a:spLocks/>
              </p:cNvSpPr>
              <p:nvPr/>
            </p:nvSpPr>
            <p:spPr bwMode="auto">
              <a:xfrm>
                <a:off x="2679179" y="3134733"/>
                <a:ext cx="347809" cy="2147"/>
              </a:xfrm>
              <a:custGeom>
                <a:avLst/>
                <a:gdLst>
                  <a:gd name="T0" fmla="*/ 160 w 162"/>
                  <a:gd name="T1" fmla="*/ 0 h 1"/>
                  <a:gd name="T2" fmla="*/ 162 w 162"/>
                  <a:gd name="T3" fmla="*/ 0 h 1"/>
                  <a:gd name="T4" fmla="*/ 0 w 162"/>
                  <a:gd name="T5" fmla="*/ 0 h 1"/>
                  <a:gd name="T6" fmla="*/ 160 w 16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1">
                    <a:moveTo>
                      <a:pt x="160" y="0"/>
                    </a:moveTo>
                    <a:lnTo>
                      <a:pt x="162" y="0"/>
                    </a:lnTo>
                    <a:lnTo>
                      <a:pt x="0" y="0"/>
                    </a:lnTo>
                    <a:lnTo>
                      <a:pt x="160" y="0"/>
                    </a:lnTo>
                    <a:close/>
                  </a:path>
                </a:pathLst>
              </a:custGeom>
              <a:solidFill>
                <a:srgbClr val="DFC3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399" name="Freeform 16">
                <a:extLst>
                  <a:ext uri="{FF2B5EF4-FFF2-40B4-BE49-F238E27FC236}">
                    <a16:creationId xmlns:a16="http://schemas.microsoft.com/office/drawing/2014/main" id="{CA80FA8A-6CBB-2E0E-5505-F6E91979F269}"/>
                  </a:ext>
                </a:extLst>
              </p:cNvPr>
              <p:cNvSpPr>
                <a:spLocks/>
              </p:cNvSpPr>
              <p:nvPr/>
            </p:nvSpPr>
            <p:spPr bwMode="auto">
              <a:xfrm>
                <a:off x="2679179" y="3134733"/>
                <a:ext cx="347809" cy="2147"/>
              </a:xfrm>
              <a:custGeom>
                <a:avLst/>
                <a:gdLst>
                  <a:gd name="T0" fmla="*/ 160 w 162"/>
                  <a:gd name="T1" fmla="*/ 0 h 1"/>
                  <a:gd name="T2" fmla="*/ 162 w 162"/>
                  <a:gd name="T3" fmla="*/ 0 h 1"/>
                  <a:gd name="T4" fmla="*/ 0 w 162"/>
                  <a:gd name="T5" fmla="*/ 0 h 1"/>
                  <a:gd name="T6" fmla="*/ 0 60000 65536"/>
                  <a:gd name="T7" fmla="*/ 0 60000 65536"/>
                  <a:gd name="T8" fmla="*/ 0 60000 65536"/>
                </a:gdLst>
                <a:ahLst/>
                <a:cxnLst>
                  <a:cxn ang="T6">
                    <a:pos x="T0" y="T1"/>
                  </a:cxn>
                  <a:cxn ang="T7">
                    <a:pos x="T2" y="T3"/>
                  </a:cxn>
                  <a:cxn ang="T8">
                    <a:pos x="T4" y="T5"/>
                  </a:cxn>
                </a:cxnLst>
                <a:rect l="0" t="0" r="r" b="b"/>
                <a:pathLst>
                  <a:path w="162" h="1">
                    <a:moveTo>
                      <a:pt x="160" y="0"/>
                    </a:moveTo>
                    <a:lnTo>
                      <a:pt x="16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400" name="Freeform 21">
                <a:extLst>
                  <a:ext uri="{FF2B5EF4-FFF2-40B4-BE49-F238E27FC236}">
                    <a16:creationId xmlns:a16="http://schemas.microsoft.com/office/drawing/2014/main" id="{1F0424A4-000A-DC14-DD52-D39D7A9BF9BE}"/>
                  </a:ext>
                </a:extLst>
              </p:cNvPr>
              <p:cNvSpPr>
                <a:spLocks/>
              </p:cNvSpPr>
              <p:nvPr/>
            </p:nvSpPr>
            <p:spPr bwMode="auto">
              <a:xfrm>
                <a:off x="1208506" y="3134733"/>
                <a:ext cx="2215671" cy="40792"/>
              </a:xfrm>
              <a:custGeom>
                <a:avLst/>
                <a:gdLst>
                  <a:gd name="T0" fmla="*/ 667 w 413"/>
                  <a:gd name="T1" fmla="*/ 0 h 7"/>
                  <a:gd name="T2" fmla="*/ 0 w 413"/>
                  <a:gd name="T3" fmla="*/ 0 h 7"/>
                  <a:gd name="T4" fmla="*/ 0 w 413"/>
                  <a:gd name="T5" fmla="*/ 22 h 7"/>
                  <a:gd name="T6" fmla="*/ 42 w 413"/>
                  <a:gd name="T7" fmla="*/ 38 h 7"/>
                  <a:gd name="T8" fmla="*/ 437 w 413"/>
                  <a:gd name="T9" fmla="*/ 81 h 7"/>
                  <a:gd name="T10" fmla="*/ 792 w 413"/>
                  <a:gd name="T11" fmla="*/ 81 h 7"/>
                  <a:gd name="T12" fmla="*/ 1479 w 413"/>
                  <a:gd name="T13" fmla="*/ 81 h 7"/>
                  <a:gd name="T14" fmla="*/ 1917 w 413"/>
                  <a:gd name="T15" fmla="*/ 60 h 7"/>
                  <a:gd name="T16" fmla="*/ 2416 w 413"/>
                  <a:gd name="T17" fmla="*/ 81 h 7"/>
                  <a:gd name="T18" fmla="*/ 2841 w 413"/>
                  <a:gd name="T19" fmla="*/ 81 h 7"/>
                  <a:gd name="T20" fmla="*/ 2966 w 413"/>
                  <a:gd name="T21" fmla="*/ 81 h 7"/>
                  <a:gd name="T22" fmla="*/ 3059 w 413"/>
                  <a:gd name="T23" fmla="*/ 38 h 7"/>
                  <a:gd name="T24" fmla="*/ 3258 w 413"/>
                  <a:gd name="T25" fmla="*/ 60 h 7"/>
                  <a:gd name="T26" fmla="*/ 4058 w 413"/>
                  <a:gd name="T27" fmla="*/ 81 h 7"/>
                  <a:gd name="T28" fmla="*/ 4215 w 413"/>
                  <a:gd name="T29" fmla="*/ 60 h 7"/>
                  <a:gd name="T30" fmla="*/ 4403 w 413"/>
                  <a:gd name="T31" fmla="*/ 103 h 7"/>
                  <a:gd name="T32" fmla="*/ 5040 w 413"/>
                  <a:gd name="T33" fmla="*/ 141 h 7"/>
                  <a:gd name="T34" fmla="*/ 5370 w 413"/>
                  <a:gd name="T35" fmla="*/ 103 h 7"/>
                  <a:gd name="T36" fmla="*/ 6182 w 413"/>
                  <a:gd name="T37" fmla="*/ 81 h 7"/>
                  <a:gd name="T38" fmla="*/ 6287 w 413"/>
                  <a:gd name="T39" fmla="*/ 81 h 7"/>
                  <a:gd name="T40" fmla="*/ 6444 w 413"/>
                  <a:gd name="T41" fmla="*/ 22 h 7"/>
                  <a:gd name="T42" fmla="*/ 6444 w 413"/>
                  <a:gd name="T43" fmla="*/ 0 h 7"/>
                  <a:gd name="T44" fmla="*/ 5462 w 413"/>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13" h="7">
                    <a:moveTo>
                      <a:pt x="43" y="0"/>
                    </a:moveTo>
                    <a:cubicBezTo>
                      <a:pt x="0" y="0"/>
                      <a:pt x="0" y="0"/>
                      <a:pt x="0" y="0"/>
                    </a:cubicBezTo>
                    <a:cubicBezTo>
                      <a:pt x="0" y="1"/>
                      <a:pt x="0" y="1"/>
                      <a:pt x="0" y="1"/>
                    </a:cubicBezTo>
                    <a:cubicBezTo>
                      <a:pt x="1" y="1"/>
                      <a:pt x="2" y="1"/>
                      <a:pt x="3" y="2"/>
                    </a:cubicBezTo>
                    <a:cubicBezTo>
                      <a:pt x="11" y="2"/>
                      <a:pt x="20" y="4"/>
                      <a:pt x="28" y="4"/>
                    </a:cubicBezTo>
                    <a:cubicBezTo>
                      <a:pt x="36" y="5"/>
                      <a:pt x="43" y="4"/>
                      <a:pt x="51" y="4"/>
                    </a:cubicBezTo>
                    <a:cubicBezTo>
                      <a:pt x="67" y="6"/>
                      <a:pt x="78" y="3"/>
                      <a:pt x="95" y="4"/>
                    </a:cubicBezTo>
                    <a:cubicBezTo>
                      <a:pt x="98" y="4"/>
                      <a:pt x="119" y="3"/>
                      <a:pt x="123" y="3"/>
                    </a:cubicBezTo>
                    <a:cubicBezTo>
                      <a:pt x="134" y="2"/>
                      <a:pt x="144" y="3"/>
                      <a:pt x="155" y="4"/>
                    </a:cubicBezTo>
                    <a:cubicBezTo>
                      <a:pt x="165" y="4"/>
                      <a:pt x="172" y="4"/>
                      <a:pt x="182" y="4"/>
                    </a:cubicBezTo>
                    <a:cubicBezTo>
                      <a:pt x="183" y="4"/>
                      <a:pt x="189" y="4"/>
                      <a:pt x="190" y="4"/>
                    </a:cubicBezTo>
                    <a:cubicBezTo>
                      <a:pt x="192" y="3"/>
                      <a:pt x="194" y="3"/>
                      <a:pt x="196" y="2"/>
                    </a:cubicBezTo>
                    <a:cubicBezTo>
                      <a:pt x="199" y="1"/>
                      <a:pt x="205" y="3"/>
                      <a:pt x="209" y="3"/>
                    </a:cubicBezTo>
                    <a:cubicBezTo>
                      <a:pt x="220" y="4"/>
                      <a:pt x="255" y="5"/>
                      <a:pt x="260" y="4"/>
                    </a:cubicBezTo>
                    <a:cubicBezTo>
                      <a:pt x="264" y="4"/>
                      <a:pt x="266" y="3"/>
                      <a:pt x="270" y="3"/>
                    </a:cubicBezTo>
                    <a:cubicBezTo>
                      <a:pt x="273" y="3"/>
                      <a:pt x="278" y="4"/>
                      <a:pt x="282" y="5"/>
                    </a:cubicBezTo>
                    <a:cubicBezTo>
                      <a:pt x="289" y="6"/>
                      <a:pt x="316" y="7"/>
                      <a:pt x="323" y="7"/>
                    </a:cubicBezTo>
                    <a:cubicBezTo>
                      <a:pt x="329" y="6"/>
                      <a:pt x="338" y="4"/>
                      <a:pt x="344" y="5"/>
                    </a:cubicBezTo>
                    <a:cubicBezTo>
                      <a:pt x="353" y="5"/>
                      <a:pt x="386" y="4"/>
                      <a:pt x="396" y="4"/>
                    </a:cubicBezTo>
                    <a:cubicBezTo>
                      <a:pt x="398" y="4"/>
                      <a:pt x="400" y="4"/>
                      <a:pt x="403" y="4"/>
                    </a:cubicBezTo>
                    <a:cubicBezTo>
                      <a:pt x="406" y="3"/>
                      <a:pt x="410" y="2"/>
                      <a:pt x="413" y="1"/>
                    </a:cubicBezTo>
                    <a:cubicBezTo>
                      <a:pt x="413" y="1"/>
                      <a:pt x="413" y="1"/>
                      <a:pt x="413" y="0"/>
                    </a:cubicBezTo>
                    <a:cubicBezTo>
                      <a:pt x="350" y="0"/>
                      <a:pt x="350" y="0"/>
                      <a:pt x="350" y="0"/>
                    </a:cubicBezTo>
                  </a:path>
                </a:pathLst>
              </a:custGeom>
              <a:solidFill>
                <a:srgbClr val="AD9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401" name="Freeform 22">
                <a:extLst>
                  <a:ext uri="{FF2B5EF4-FFF2-40B4-BE49-F238E27FC236}">
                    <a16:creationId xmlns:a16="http://schemas.microsoft.com/office/drawing/2014/main" id="{1F1BAED0-32F3-897F-B2AE-5B36A4DBC736}"/>
                  </a:ext>
                </a:extLst>
              </p:cNvPr>
              <p:cNvSpPr>
                <a:spLocks/>
              </p:cNvSpPr>
              <p:nvPr/>
            </p:nvSpPr>
            <p:spPr bwMode="auto">
              <a:xfrm>
                <a:off x="1491906" y="3134733"/>
                <a:ext cx="349956" cy="2147"/>
              </a:xfrm>
              <a:custGeom>
                <a:avLst/>
                <a:gdLst>
                  <a:gd name="T0" fmla="*/ 163 w 163"/>
                  <a:gd name="T1" fmla="*/ 0 h 1"/>
                  <a:gd name="T2" fmla="*/ 0 w 163"/>
                  <a:gd name="T3" fmla="*/ 0 h 1"/>
                  <a:gd name="T4" fmla="*/ 163 w 163"/>
                  <a:gd name="T5" fmla="*/ 0 h 1"/>
                  <a:gd name="T6" fmla="*/ 0 60000 65536"/>
                  <a:gd name="T7" fmla="*/ 0 60000 65536"/>
                  <a:gd name="T8" fmla="*/ 0 60000 65536"/>
                </a:gdLst>
                <a:ahLst/>
                <a:cxnLst>
                  <a:cxn ang="T6">
                    <a:pos x="T0" y="T1"/>
                  </a:cxn>
                  <a:cxn ang="T7">
                    <a:pos x="T2" y="T3"/>
                  </a:cxn>
                  <a:cxn ang="T8">
                    <a:pos x="T4" y="T5"/>
                  </a:cxn>
                </a:cxnLst>
                <a:rect l="0" t="0" r="r" b="b"/>
                <a:pathLst>
                  <a:path w="163" h="1">
                    <a:moveTo>
                      <a:pt x="163" y="0"/>
                    </a:moveTo>
                    <a:lnTo>
                      <a:pt x="0" y="0"/>
                    </a:lnTo>
                    <a:lnTo>
                      <a:pt x="163" y="0"/>
                    </a:lnTo>
                    <a:close/>
                  </a:path>
                </a:pathLst>
              </a:custGeom>
              <a:solidFill>
                <a:srgbClr val="AD9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402" name="Line 23">
                <a:extLst>
                  <a:ext uri="{FF2B5EF4-FFF2-40B4-BE49-F238E27FC236}">
                    <a16:creationId xmlns:a16="http://schemas.microsoft.com/office/drawing/2014/main" id="{06F229AB-148E-FA68-8357-DDFA69B203DC}"/>
                  </a:ext>
                </a:extLst>
              </p:cNvPr>
              <p:cNvSpPr>
                <a:spLocks noChangeShapeType="1"/>
              </p:cNvSpPr>
              <p:nvPr/>
            </p:nvSpPr>
            <p:spPr bwMode="auto">
              <a:xfrm flipH="1">
                <a:off x="1491906" y="3134733"/>
                <a:ext cx="349956" cy="21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403" name="Freeform 24">
                <a:extLst>
                  <a:ext uri="{FF2B5EF4-FFF2-40B4-BE49-F238E27FC236}">
                    <a16:creationId xmlns:a16="http://schemas.microsoft.com/office/drawing/2014/main" id="{1E61ECE4-C5F2-C9E7-A21B-AE4B4F0482A4}"/>
                  </a:ext>
                </a:extLst>
              </p:cNvPr>
              <p:cNvSpPr>
                <a:spLocks/>
              </p:cNvSpPr>
              <p:nvPr/>
            </p:nvSpPr>
            <p:spPr bwMode="auto">
              <a:xfrm>
                <a:off x="1889095" y="3134733"/>
                <a:ext cx="354250" cy="2147"/>
              </a:xfrm>
              <a:custGeom>
                <a:avLst/>
                <a:gdLst>
                  <a:gd name="T0" fmla="*/ 165 w 165"/>
                  <a:gd name="T1" fmla="*/ 0 h 1"/>
                  <a:gd name="T2" fmla="*/ 0 w 165"/>
                  <a:gd name="T3" fmla="*/ 0 h 1"/>
                  <a:gd name="T4" fmla="*/ 165 w 165"/>
                  <a:gd name="T5" fmla="*/ 0 h 1"/>
                  <a:gd name="T6" fmla="*/ 0 60000 65536"/>
                  <a:gd name="T7" fmla="*/ 0 60000 65536"/>
                  <a:gd name="T8" fmla="*/ 0 60000 65536"/>
                </a:gdLst>
                <a:ahLst/>
                <a:cxnLst>
                  <a:cxn ang="T6">
                    <a:pos x="T0" y="T1"/>
                  </a:cxn>
                  <a:cxn ang="T7">
                    <a:pos x="T2" y="T3"/>
                  </a:cxn>
                  <a:cxn ang="T8">
                    <a:pos x="T4" y="T5"/>
                  </a:cxn>
                </a:cxnLst>
                <a:rect l="0" t="0" r="r" b="b"/>
                <a:pathLst>
                  <a:path w="165" h="1">
                    <a:moveTo>
                      <a:pt x="165" y="0"/>
                    </a:moveTo>
                    <a:lnTo>
                      <a:pt x="0" y="0"/>
                    </a:lnTo>
                    <a:lnTo>
                      <a:pt x="165" y="0"/>
                    </a:lnTo>
                    <a:close/>
                  </a:path>
                </a:pathLst>
              </a:custGeom>
              <a:solidFill>
                <a:srgbClr val="AD9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404" name="Line 25">
                <a:extLst>
                  <a:ext uri="{FF2B5EF4-FFF2-40B4-BE49-F238E27FC236}">
                    <a16:creationId xmlns:a16="http://schemas.microsoft.com/office/drawing/2014/main" id="{2C0180A7-2DDE-4D26-2DAD-EFE474C06115}"/>
                  </a:ext>
                </a:extLst>
              </p:cNvPr>
              <p:cNvSpPr>
                <a:spLocks noChangeShapeType="1"/>
              </p:cNvSpPr>
              <p:nvPr/>
            </p:nvSpPr>
            <p:spPr bwMode="auto">
              <a:xfrm flipH="1">
                <a:off x="1889095" y="3134733"/>
                <a:ext cx="354250" cy="21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405" name="Freeform 26">
                <a:extLst>
                  <a:ext uri="{FF2B5EF4-FFF2-40B4-BE49-F238E27FC236}">
                    <a16:creationId xmlns:a16="http://schemas.microsoft.com/office/drawing/2014/main" id="{0EB6F725-FB27-9D00-4B2D-EDDED0DDA319}"/>
                  </a:ext>
                </a:extLst>
              </p:cNvPr>
              <p:cNvSpPr>
                <a:spLocks/>
              </p:cNvSpPr>
              <p:nvPr/>
            </p:nvSpPr>
            <p:spPr bwMode="auto">
              <a:xfrm>
                <a:off x="2286284" y="3134733"/>
                <a:ext cx="354250" cy="2147"/>
              </a:xfrm>
              <a:custGeom>
                <a:avLst/>
                <a:gdLst>
                  <a:gd name="T0" fmla="*/ 165 w 165"/>
                  <a:gd name="T1" fmla="*/ 0 h 1"/>
                  <a:gd name="T2" fmla="*/ 0 w 165"/>
                  <a:gd name="T3" fmla="*/ 0 h 1"/>
                  <a:gd name="T4" fmla="*/ 165 w 165"/>
                  <a:gd name="T5" fmla="*/ 0 h 1"/>
                  <a:gd name="T6" fmla="*/ 0 60000 65536"/>
                  <a:gd name="T7" fmla="*/ 0 60000 65536"/>
                  <a:gd name="T8" fmla="*/ 0 60000 65536"/>
                </a:gdLst>
                <a:ahLst/>
                <a:cxnLst>
                  <a:cxn ang="T6">
                    <a:pos x="T0" y="T1"/>
                  </a:cxn>
                  <a:cxn ang="T7">
                    <a:pos x="T2" y="T3"/>
                  </a:cxn>
                  <a:cxn ang="T8">
                    <a:pos x="T4" y="T5"/>
                  </a:cxn>
                </a:cxnLst>
                <a:rect l="0" t="0" r="r" b="b"/>
                <a:pathLst>
                  <a:path w="165" h="1">
                    <a:moveTo>
                      <a:pt x="165" y="0"/>
                    </a:moveTo>
                    <a:lnTo>
                      <a:pt x="0" y="0"/>
                    </a:lnTo>
                    <a:lnTo>
                      <a:pt x="165" y="0"/>
                    </a:lnTo>
                    <a:close/>
                  </a:path>
                </a:pathLst>
              </a:custGeom>
              <a:solidFill>
                <a:srgbClr val="AD9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406" name="Line 27">
                <a:extLst>
                  <a:ext uri="{FF2B5EF4-FFF2-40B4-BE49-F238E27FC236}">
                    <a16:creationId xmlns:a16="http://schemas.microsoft.com/office/drawing/2014/main" id="{3AC53C9D-02E9-C008-7F54-6039839FF166}"/>
                  </a:ext>
                </a:extLst>
              </p:cNvPr>
              <p:cNvSpPr>
                <a:spLocks noChangeShapeType="1"/>
              </p:cNvSpPr>
              <p:nvPr/>
            </p:nvSpPr>
            <p:spPr bwMode="auto">
              <a:xfrm flipH="1">
                <a:off x="2286284" y="3134733"/>
                <a:ext cx="354250" cy="21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407" name="Freeform 28">
                <a:extLst>
                  <a:ext uri="{FF2B5EF4-FFF2-40B4-BE49-F238E27FC236}">
                    <a16:creationId xmlns:a16="http://schemas.microsoft.com/office/drawing/2014/main" id="{24578988-3EB8-62F1-862F-61FDF56F8E80}"/>
                  </a:ext>
                </a:extLst>
              </p:cNvPr>
              <p:cNvSpPr>
                <a:spLocks/>
              </p:cNvSpPr>
              <p:nvPr/>
            </p:nvSpPr>
            <p:spPr bwMode="auto">
              <a:xfrm>
                <a:off x="2679179" y="3134733"/>
                <a:ext cx="347809" cy="2147"/>
              </a:xfrm>
              <a:custGeom>
                <a:avLst/>
                <a:gdLst>
                  <a:gd name="T0" fmla="*/ 160 w 162"/>
                  <a:gd name="T1" fmla="*/ 0 h 1"/>
                  <a:gd name="T2" fmla="*/ 162 w 162"/>
                  <a:gd name="T3" fmla="*/ 0 h 1"/>
                  <a:gd name="T4" fmla="*/ 0 w 162"/>
                  <a:gd name="T5" fmla="*/ 0 h 1"/>
                  <a:gd name="T6" fmla="*/ 160 w 16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1">
                    <a:moveTo>
                      <a:pt x="160" y="0"/>
                    </a:moveTo>
                    <a:lnTo>
                      <a:pt x="162" y="0"/>
                    </a:lnTo>
                    <a:lnTo>
                      <a:pt x="0" y="0"/>
                    </a:lnTo>
                    <a:lnTo>
                      <a:pt x="160" y="0"/>
                    </a:lnTo>
                    <a:close/>
                  </a:path>
                </a:pathLst>
              </a:custGeom>
              <a:solidFill>
                <a:srgbClr val="AD9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408" name="Freeform 29">
                <a:extLst>
                  <a:ext uri="{FF2B5EF4-FFF2-40B4-BE49-F238E27FC236}">
                    <a16:creationId xmlns:a16="http://schemas.microsoft.com/office/drawing/2014/main" id="{585780D7-5E53-7B7D-7588-D8DD524E108C}"/>
                  </a:ext>
                </a:extLst>
              </p:cNvPr>
              <p:cNvSpPr>
                <a:spLocks/>
              </p:cNvSpPr>
              <p:nvPr/>
            </p:nvSpPr>
            <p:spPr bwMode="auto">
              <a:xfrm>
                <a:off x="2679179" y="3134733"/>
                <a:ext cx="347809" cy="2147"/>
              </a:xfrm>
              <a:custGeom>
                <a:avLst/>
                <a:gdLst>
                  <a:gd name="T0" fmla="*/ 160 w 162"/>
                  <a:gd name="T1" fmla="*/ 0 h 1"/>
                  <a:gd name="T2" fmla="*/ 162 w 162"/>
                  <a:gd name="T3" fmla="*/ 0 h 1"/>
                  <a:gd name="T4" fmla="*/ 0 w 162"/>
                  <a:gd name="T5" fmla="*/ 0 h 1"/>
                  <a:gd name="T6" fmla="*/ 0 60000 65536"/>
                  <a:gd name="T7" fmla="*/ 0 60000 65536"/>
                  <a:gd name="T8" fmla="*/ 0 60000 65536"/>
                </a:gdLst>
                <a:ahLst/>
                <a:cxnLst>
                  <a:cxn ang="T6">
                    <a:pos x="T0" y="T1"/>
                  </a:cxn>
                  <a:cxn ang="T7">
                    <a:pos x="T2" y="T3"/>
                  </a:cxn>
                  <a:cxn ang="T8">
                    <a:pos x="T4" y="T5"/>
                  </a:cxn>
                </a:cxnLst>
                <a:rect l="0" t="0" r="r" b="b"/>
                <a:pathLst>
                  <a:path w="162" h="1">
                    <a:moveTo>
                      <a:pt x="160" y="0"/>
                    </a:moveTo>
                    <a:lnTo>
                      <a:pt x="16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409" name="Freeform 301">
                <a:extLst>
                  <a:ext uri="{FF2B5EF4-FFF2-40B4-BE49-F238E27FC236}">
                    <a16:creationId xmlns:a16="http://schemas.microsoft.com/office/drawing/2014/main" id="{BEA1E8F7-DA9F-61AD-19CC-F6BA8C6BEF25}"/>
                  </a:ext>
                </a:extLst>
              </p:cNvPr>
              <p:cNvSpPr>
                <a:spLocks/>
              </p:cNvSpPr>
              <p:nvPr/>
            </p:nvSpPr>
            <p:spPr bwMode="auto">
              <a:xfrm>
                <a:off x="1118374" y="3914083"/>
                <a:ext cx="113789" cy="85879"/>
              </a:xfrm>
              <a:custGeom>
                <a:avLst/>
                <a:gdLst>
                  <a:gd name="T0" fmla="*/ 192 w 21"/>
                  <a:gd name="T1" fmla="*/ 0 h 15"/>
                  <a:gd name="T2" fmla="*/ 96 w 21"/>
                  <a:gd name="T3" fmla="*/ 227 h 15"/>
                  <a:gd name="T4" fmla="*/ 338 w 21"/>
                  <a:gd name="T5" fmla="*/ 248 h 15"/>
                  <a:gd name="T6" fmla="*/ 0 60000 65536"/>
                  <a:gd name="T7" fmla="*/ 0 60000 65536"/>
                  <a:gd name="T8" fmla="*/ 0 60000 65536"/>
                </a:gdLst>
                <a:ahLst/>
                <a:cxnLst>
                  <a:cxn ang="T6">
                    <a:pos x="T0" y="T1"/>
                  </a:cxn>
                  <a:cxn ang="T7">
                    <a:pos x="T2" y="T3"/>
                  </a:cxn>
                  <a:cxn ang="T8">
                    <a:pos x="T4" y="T5"/>
                  </a:cxn>
                </a:cxnLst>
                <a:rect l="0" t="0" r="r" b="b"/>
                <a:pathLst>
                  <a:path w="21" h="15">
                    <a:moveTo>
                      <a:pt x="12" y="0"/>
                    </a:moveTo>
                    <a:cubicBezTo>
                      <a:pt x="4" y="0"/>
                      <a:pt x="0" y="7"/>
                      <a:pt x="6" y="12"/>
                    </a:cubicBezTo>
                    <a:cubicBezTo>
                      <a:pt x="9" y="15"/>
                      <a:pt x="18" y="14"/>
                      <a:pt x="21" y="13"/>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10" name="Freeform 302">
                <a:extLst>
                  <a:ext uri="{FF2B5EF4-FFF2-40B4-BE49-F238E27FC236}">
                    <a16:creationId xmlns:a16="http://schemas.microsoft.com/office/drawing/2014/main" id="{F620F8E4-6DEC-5A1A-A4C2-C09303474994}"/>
                  </a:ext>
                </a:extLst>
              </p:cNvPr>
              <p:cNvSpPr>
                <a:spLocks/>
              </p:cNvSpPr>
              <p:nvPr/>
            </p:nvSpPr>
            <p:spPr bwMode="auto">
              <a:xfrm>
                <a:off x="1000291" y="3987080"/>
                <a:ext cx="38645" cy="51527"/>
              </a:xfrm>
              <a:custGeom>
                <a:avLst/>
                <a:gdLst>
                  <a:gd name="T0" fmla="*/ 85 w 7"/>
                  <a:gd name="T1" fmla="*/ 0 h 9"/>
                  <a:gd name="T2" fmla="*/ 0 w 7"/>
                  <a:gd name="T3" fmla="*/ 115 h 9"/>
                  <a:gd name="T4" fmla="*/ 118 w 7"/>
                  <a:gd name="T5" fmla="*/ 77 h 9"/>
                  <a:gd name="T6" fmla="*/ 0 60000 65536"/>
                  <a:gd name="T7" fmla="*/ 0 60000 65536"/>
                  <a:gd name="T8" fmla="*/ 0 60000 65536"/>
                </a:gdLst>
                <a:ahLst/>
                <a:cxnLst>
                  <a:cxn ang="T6">
                    <a:pos x="T0" y="T1"/>
                  </a:cxn>
                  <a:cxn ang="T7">
                    <a:pos x="T2" y="T3"/>
                  </a:cxn>
                  <a:cxn ang="T8">
                    <a:pos x="T4" y="T5"/>
                  </a:cxn>
                </a:cxnLst>
                <a:rect l="0" t="0" r="r" b="b"/>
                <a:pathLst>
                  <a:path w="7" h="9">
                    <a:moveTo>
                      <a:pt x="5" y="0"/>
                    </a:moveTo>
                    <a:cubicBezTo>
                      <a:pt x="2" y="1"/>
                      <a:pt x="0" y="3"/>
                      <a:pt x="0" y="6"/>
                    </a:cubicBezTo>
                    <a:cubicBezTo>
                      <a:pt x="4" y="9"/>
                      <a:pt x="4" y="6"/>
                      <a:pt x="7" y="4"/>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11" name="Freeform 303">
                <a:extLst>
                  <a:ext uri="{FF2B5EF4-FFF2-40B4-BE49-F238E27FC236}">
                    <a16:creationId xmlns:a16="http://schemas.microsoft.com/office/drawing/2014/main" id="{210BF7B0-CBF1-166B-E0DC-9CB6CF96DDFD}"/>
                  </a:ext>
                </a:extLst>
              </p:cNvPr>
              <p:cNvSpPr>
                <a:spLocks/>
              </p:cNvSpPr>
              <p:nvPr/>
            </p:nvSpPr>
            <p:spPr bwMode="auto">
              <a:xfrm>
                <a:off x="1584225" y="4045048"/>
                <a:ext cx="107348" cy="96614"/>
              </a:xfrm>
              <a:custGeom>
                <a:avLst/>
                <a:gdLst>
                  <a:gd name="T0" fmla="*/ 158 w 20"/>
                  <a:gd name="T1" fmla="*/ 0 h 17"/>
                  <a:gd name="T2" fmla="*/ 0 w 20"/>
                  <a:gd name="T3" fmla="*/ 90 h 17"/>
                  <a:gd name="T4" fmla="*/ 300 w 20"/>
                  <a:gd name="T5" fmla="*/ 315 h 17"/>
                  <a:gd name="T6" fmla="*/ 188 w 20"/>
                  <a:gd name="T7" fmla="*/ 7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7">
                    <a:moveTo>
                      <a:pt x="10" y="0"/>
                    </a:moveTo>
                    <a:cubicBezTo>
                      <a:pt x="6" y="0"/>
                      <a:pt x="2" y="2"/>
                      <a:pt x="0" y="5"/>
                    </a:cubicBezTo>
                    <a:cubicBezTo>
                      <a:pt x="7" y="7"/>
                      <a:pt x="12" y="17"/>
                      <a:pt x="19" y="17"/>
                    </a:cubicBezTo>
                    <a:cubicBezTo>
                      <a:pt x="20" y="11"/>
                      <a:pt x="16" y="7"/>
                      <a:pt x="12" y="4"/>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12" name="Freeform 304">
                <a:extLst>
                  <a:ext uri="{FF2B5EF4-FFF2-40B4-BE49-F238E27FC236}">
                    <a16:creationId xmlns:a16="http://schemas.microsoft.com/office/drawing/2014/main" id="{C32F61C6-C633-15BE-53A7-A0348897F6D6}"/>
                  </a:ext>
                </a:extLst>
              </p:cNvPr>
              <p:cNvSpPr>
                <a:spLocks/>
              </p:cNvSpPr>
              <p:nvPr/>
            </p:nvSpPr>
            <p:spPr bwMode="auto">
              <a:xfrm>
                <a:off x="1691574" y="4027872"/>
                <a:ext cx="36498" cy="6441"/>
              </a:xfrm>
              <a:custGeom>
                <a:avLst/>
                <a:gdLst>
                  <a:gd name="T0" fmla="*/ 0 w 7"/>
                  <a:gd name="T1" fmla="*/ 27 h 1"/>
                  <a:gd name="T2" fmla="*/ 100 w 7"/>
                  <a:gd name="T3" fmla="*/ 0 h 1"/>
                  <a:gd name="T4" fmla="*/ 0 60000 65536"/>
                  <a:gd name="T5" fmla="*/ 0 60000 65536"/>
                </a:gdLst>
                <a:ahLst/>
                <a:cxnLst>
                  <a:cxn ang="T4">
                    <a:pos x="T0" y="T1"/>
                  </a:cxn>
                  <a:cxn ang="T5">
                    <a:pos x="T2" y="T3"/>
                  </a:cxn>
                </a:cxnLst>
                <a:rect l="0" t="0" r="r" b="b"/>
                <a:pathLst>
                  <a:path w="7" h="1">
                    <a:moveTo>
                      <a:pt x="0" y="1"/>
                    </a:moveTo>
                    <a:cubicBezTo>
                      <a:pt x="2" y="1"/>
                      <a:pt x="5" y="0"/>
                      <a:pt x="7" y="0"/>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13" name="Freeform 305">
                <a:extLst>
                  <a:ext uri="{FF2B5EF4-FFF2-40B4-BE49-F238E27FC236}">
                    <a16:creationId xmlns:a16="http://schemas.microsoft.com/office/drawing/2014/main" id="{18A0CE2D-85DC-7C24-78D1-E8646AC80302}"/>
                  </a:ext>
                </a:extLst>
              </p:cNvPr>
              <p:cNvSpPr>
                <a:spLocks/>
              </p:cNvSpPr>
              <p:nvPr/>
            </p:nvSpPr>
            <p:spPr bwMode="auto">
              <a:xfrm>
                <a:off x="1519816" y="3735884"/>
                <a:ext cx="53674" cy="10735"/>
              </a:xfrm>
              <a:custGeom>
                <a:avLst/>
                <a:gdLst>
                  <a:gd name="T0" fmla="*/ 0 w 10"/>
                  <a:gd name="T1" fmla="*/ 33 h 2"/>
                  <a:gd name="T2" fmla="*/ 158 w 10"/>
                  <a:gd name="T3" fmla="*/ 33 h 2"/>
                  <a:gd name="T4" fmla="*/ 0 60000 65536"/>
                  <a:gd name="T5" fmla="*/ 0 60000 65536"/>
                </a:gdLst>
                <a:ahLst/>
                <a:cxnLst>
                  <a:cxn ang="T4">
                    <a:pos x="T0" y="T1"/>
                  </a:cxn>
                  <a:cxn ang="T5">
                    <a:pos x="T2" y="T3"/>
                  </a:cxn>
                </a:cxnLst>
                <a:rect l="0" t="0" r="r" b="b"/>
                <a:pathLst>
                  <a:path w="10" h="2">
                    <a:moveTo>
                      <a:pt x="0" y="2"/>
                    </a:moveTo>
                    <a:cubicBezTo>
                      <a:pt x="3" y="0"/>
                      <a:pt x="7" y="0"/>
                      <a:pt x="10" y="2"/>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14" name="Freeform 307">
                <a:extLst>
                  <a:ext uri="{FF2B5EF4-FFF2-40B4-BE49-F238E27FC236}">
                    <a16:creationId xmlns:a16="http://schemas.microsoft.com/office/drawing/2014/main" id="{FA0931C4-DC47-C552-CC1E-A32A909E366F}"/>
                  </a:ext>
                </a:extLst>
              </p:cNvPr>
              <p:cNvSpPr>
                <a:spLocks/>
              </p:cNvSpPr>
              <p:nvPr/>
            </p:nvSpPr>
            <p:spPr bwMode="auto">
              <a:xfrm>
                <a:off x="1026014" y="3478248"/>
                <a:ext cx="236166" cy="212550"/>
              </a:xfrm>
              <a:custGeom>
                <a:avLst/>
                <a:gdLst>
                  <a:gd name="T0" fmla="*/ 470 w 44"/>
                  <a:gd name="T1" fmla="*/ 94 h 37"/>
                  <a:gd name="T2" fmla="*/ 645 w 44"/>
                  <a:gd name="T3" fmla="*/ 342 h 37"/>
                  <a:gd name="T4" fmla="*/ 425 w 44"/>
                  <a:gd name="T5" fmla="*/ 458 h 37"/>
                  <a:gd name="T6" fmla="*/ 0 60000 65536"/>
                  <a:gd name="T7" fmla="*/ 0 60000 65536"/>
                  <a:gd name="T8" fmla="*/ 0 60000 65536"/>
                </a:gdLst>
                <a:ahLst/>
                <a:cxnLst>
                  <a:cxn ang="T6">
                    <a:pos x="T0" y="T1"/>
                  </a:cxn>
                  <a:cxn ang="T7">
                    <a:pos x="T2" y="T3"/>
                  </a:cxn>
                  <a:cxn ang="T8">
                    <a:pos x="T4" y="T5"/>
                  </a:cxn>
                </a:cxnLst>
                <a:rect l="0" t="0" r="r" b="b"/>
                <a:pathLst>
                  <a:path w="44" h="37">
                    <a:moveTo>
                      <a:pt x="30" y="5"/>
                    </a:moveTo>
                    <a:cubicBezTo>
                      <a:pt x="0" y="8"/>
                      <a:pt x="37" y="37"/>
                      <a:pt x="41" y="18"/>
                    </a:cubicBezTo>
                    <a:cubicBezTo>
                      <a:pt x="44" y="0"/>
                      <a:pt x="12" y="9"/>
                      <a:pt x="27" y="24"/>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15" name="Freeform 308">
                <a:extLst>
                  <a:ext uri="{FF2B5EF4-FFF2-40B4-BE49-F238E27FC236}">
                    <a16:creationId xmlns:a16="http://schemas.microsoft.com/office/drawing/2014/main" id="{835ADC9B-435F-462B-B7D5-C306299DEB48}"/>
                  </a:ext>
                </a:extLst>
              </p:cNvPr>
              <p:cNvSpPr>
                <a:spLocks/>
              </p:cNvSpPr>
              <p:nvPr/>
            </p:nvSpPr>
            <p:spPr bwMode="auto">
              <a:xfrm>
                <a:off x="1283650" y="3420280"/>
                <a:ext cx="42939" cy="81585"/>
              </a:xfrm>
              <a:custGeom>
                <a:avLst/>
                <a:gdLst>
                  <a:gd name="T0" fmla="*/ 95 w 8"/>
                  <a:gd name="T1" fmla="*/ 280 h 14"/>
                  <a:gd name="T2" fmla="*/ 50 w 8"/>
                  <a:gd name="T3" fmla="*/ 0 h 14"/>
                  <a:gd name="T4" fmla="*/ 125 w 8"/>
                  <a:gd name="T5" fmla="*/ 198 h 14"/>
                  <a:gd name="T6" fmla="*/ 0 60000 65536"/>
                  <a:gd name="T7" fmla="*/ 0 60000 65536"/>
                  <a:gd name="T8" fmla="*/ 0 60000 65536"/>
                </a:gdLst>
                <a:ahLst/>
                <a:cxnLst>
                  <a:cxn ang="T6">
                    <a:pos x="T0" y="T1"/>
                  </a:cxn>
                  <a:cxn ang="T7">
                    <a:pos x="T2" y="T3"/>
                  </a:cxn>
                  <a:cxn ang="T8">
                    <a:pos x="T4" y="T5"/>
                  </a:cxn>
                </a:cxnLst>
                <a:rect l="0" t="0" r="r" b="b"/>
                <a:pathLst>
                  <a:path w="8" h="14">
                    <a:moveTo>
                      <a:pt x="6" y="14"/>
                    </a:moveTo>
                    <a:cubicBezTo>
                      <a:pt x="2" y="9"/>
                      <a:pt x="0" y="4"/>
                      <a:pt x="3" y="0"/>
                    </a:cubicBezTo>
                    <a:cubicBezTo>
                      <a:pt x="6" y="2"/>
                      <a:pt x="8" y="6"/>
                      <a:pt x="8" y="10"/>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16" name="Freeform 309">
                <a:extLst>
                  <a:ext uri="{FF2B5EF4-FFF2-40B4-BE49-F238E27FC236}">
                    <a16:creationId xmlns:a16="http://schemas.microsoft.com/office/drawing/2014/main" id="{1B2F8F28-1FE1-F941-37D2-F1DBF581B23E}"/>
                  </a:ext>
                </a:extLst>
              </p:cNvPr>
              <p:cNvSpPr>
                <a:spLocks/>
              </p:cNvSpPr>
              <p:nvPr/>
            </p:nvSpPr>
            <p:spPr bwMode="auto">
              <a:xfrm>
                <a:off x="1755983" y="3667181"/>
                <a:ext cx="203962" cy="148141"/>
              </a:xfrm>
              <a:custGeom>
                <a:avLst/>
                <a:gdLst>
                  <a:gd name="T0" fmla="*/ 270 w 38"/>
                  <a:gd name="T1" fmla="*/ 56 h 26"/>
                  <a:gd name="T2" fmla="*/ 533 w 38"/>
                  <a:gd name="T3" fmla="*/ 170 h 26"/>
                  <a:gd name="T4" fmla="*/ 595 w 38"/>
                  <a:gd name="T5" fmla="*/ 191 h 26"/>
                  <a:gd name="T6" fmla="*/ 0 60000 65536"/>
                  <a:gd name="T7" fmla="*/ 0 60000 65536"/>
                  <a:gd name="T8" fmla="*/ 0 60000 65536"/>
                </a:gdLst>
                <a:ahLst/>
                <a:cxnLst>
                  <a:cxn ang="T6">
                    <a:pos x="T0" y="T1"/>
                  </a:cxn>
                  <a:cxn ang="T7">
                    <a:pos x="T2" y="T3"/>
                  </a:cxn>
                  <a:cxn ang="T8">
                    <a:pos x="T4" y="T5"/>
                  </a:cxn>
                </a:cxnLst>
                <a:rect l="0" t="0" r="r" b="b"/>
                <a:pathLst>
                  <a:path w="38" h="26">
                    <a:moveTo>
                      <a:pt x="17" y="3"/>
                    </a:moveTo>
                    <a:cubicBezTo>
                      <a:pt x="0" y="0"/>
                      <a:pt x="15" y="26"/>
                      <a:pt x="34" y="9"/>
                    </a:cubicBezTo>
                    <a:cubicBezTo>
                      <a:pt x="35" y="11"/>
                      <a:pt x="36" y="10"/>
                      <a:pt x="38" y="10"/>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17" name="Freeform 310">
                <a:extLst>
                  <a:ext uri="{FF2B5EF4-FFF2-40B4-BE49-F238E27FC236}">
                    <a16:creationId xmlns:a16="http://schemas.microsoft.com/office/drawing/2014/main" id="{892BDD3C-C696-FB48-2830-64F7A82F1F9E}"/>
                  </a:ext>
                </a:extLst>
              </p:cNvPr>
              <p:cNvSpPr>
                <a:spLocks/>
              </p:cNvSpPr>
              <p:nvPr/>
            </p:nvSpPr>
            <p:spPr bwMode="auto">
              <a:xfrm>
                <a:off x="1964239" y="3948434"/>
                <a:ext cx="214697" cy="234020"/>
              </a:xfrm>
              <a:custGeom>
                <a:avLst/>
                <a:gdLst>
                  <a:gd name="T0" fmla="*/ 270 w 40"/>
                  <a:gd name="T1" fmla="*/ 340 h 41"/>
                  <a:gd name="T2" fmla="*/ 333 w 40"/>
                  <a:gd name="T3" fmla="*/ 545 h 41"/>
                  <a:gd name="T4" fmla="*/ 125 w 40"/>
                  <a:gd name="T5" fmla="*/ 340 h 41"/>
                  <a:gd name="T6" fmla="*/ 0 60000 65536"/>
                  <a:gd name="T7" fmla="*/ 0 60000 65536"/>
                  <a:gd name="T8" fmla="*/ 0 60000 65536"/>
                </a:gdLst>
                <a:ahLst/>
                <a:cxnLst>
                  <a:cxn ang="T6">
                    <a:pos x="T0" y="T1"/>
                  </a:cxn>
                  <a:cxn ang="T7">
                    <a:pos x="T2" y="T3"/>
                  </a:cxn>
                  <a:cxn ang="T8">
                    <a:pos x="T4" y="T5"/>
                  </a:cxn>
                </a:cxnLst>
                <a:rect l="0" t="0" r="r" b="b"/>
                <a:pathLst>
                  <a:path w="40" h="41">
                    <a:moveTo>
                      <a:pt x="17" y="18"/>
                    </a:moveTo>
                    <a:cubicBezTo>
                      <a:pt x="1" y="6"/>
                      <a:pt x="0" y="41"/>
                      <a:pt x="21" y="29"/>
                    </a:cubicBezTo>
                    <a:cubicBezTo>
                      <a:pt x="40" y="18"/>
                      <a:pt x="11" y="0"/>
                      <a:pt x="8" y="18"/>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18" name="Freeform 311">
                <a:extLst>
                  <a:ext uri="{FF2B5EF4-FFF2-40B4-BE49-F238E27FC236}">
                    <a16:creationId xmlns:a16="http://schemas.microsoft.com/office/drawing/2014/main" id="{7AE4EBE7-C2B3-7096-9B2C-FF5FE644B89E}"/>
                  </a:ext>
                </a:extLst>
              </p:cNvPr>
              <p:cNvSpPr>
                <a:spLocks/>
              </p:cNvSpPr>
              <p:nvPr/>
            </p:nvSpPr>
            <p:spPr bwMode="auto">
              <a:xfrm>
                <a:off x="2142437" y="4141661"/>
                <a:ext cx="42939" cy="34351"/>
              </a:xfrm>
              <a:custGeom>
                <a:avLst/>
                <a:gdLst>
                  <a:gd name="T0" fmla="*/ 0 w 8"/>
                  <a:gd name="T1" fmla="*/ 21 h 6"/>
                  <a:gd name="T2" fmla="*/ 125 w 8"/>
                  <a:gd name="T3" fmla="*/ 21 h 6"/>
                  <a:gd name="T4" fmla="*/ 63 w 8"/>
                  <a:gd name="T5" fmla="*/ 0 h 6"/>
                  <a:gd name="T6" fmla="*/ 0 60000 65536"/>
                  <a:gd name="T7" fmla="*/ 0 60000 65536"/>
                  <a:gd name="T8" fmla="*/ 0 60000 65536"/>
                </a:gdLst>
                <a:ahLst/>
                <a:cxnLst>
                  <a:cxn ang="T6">
                    <a:pos x="T0" y="T1"/>
                  </a:cxn>
                  <a:cxn ang="T7">
                    <a:pos x="T2" y="T3"/>
                  </a:cxn>
                  <a:cxn ang="T8">
                    <a:pos x="T4" y="T5"/>
                  </a:cxn>
                </a:cxnLst>
                <a:rect l="0" t="0" r="r" b="b"/>
                <a:pathLst>
                  <a:path w="8" h="6">
                    <a:moveTo>
                      <a:pt x="0" y="1"/>
                    </a:moveTo>
                    <a:cubicBezTo>
                      <a:pt x="4" y="3"/>
                      <a:pt x="5" y="6"/>
                      <a:pt x="8" y="1"/>
                    </a:cubicBezTo>
                    <a:cubicBezTo>
                      <a:pt x="7" y="0"/>
                      <a:pt x="6" y="0"/>
                      <a:pt x="4" y="0"/>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19" name="Freeform 315">
                <a:extLst>
                  <a:ext uri="{FF2B5EF4-FFF2-40B4-BE49-F238E27FC236}">
                    <a16:creationId xmlns:a16="http://schemas.microsoft.com/office/drawing/2014/main" id="{199641DD-F4B3-5323-98A0-390F1915BE49}"/>
                  </a:ext>
                </a:extLst>
              </p:cNvPr>
              <p:cNvSpPr>
                <a:spLocks/>
              </p:cNvSpPr>
              <p:nvPr/>
            </p:nvSpPr>
            <p:spPr bwMode="auto">
              <a:xfrm>
                <a:off x="1144097" y="4319860"/>
                <a:ext cx="304869" cy="171757"/>
              </a:xfrm>
              <a:custGeom>
                <a:avLst/>
                <a:gdLst>
                  <a:gd name="T0" fmla="*/ 837 w 57"/>
                  <a:gd name="T1" fmla="*/ 376 h 30"/>
                  <a:gd name="T2" fmla="*/ 341 w 57"/>
                  <a:gd name="T3" fmla="*/ 21 h 30"/>
                  <a:gd name="T4" fmla="*/ 42 w 57"/>
                  <a:gd name="T5" fmla="*/ 307 h 30"/>
                  <a:gd name="T6" fmla="*/ 30 w 57"/>
                  <a:gd name="T7" fmla="*/ 568 h 30"/>
                  <a:gd name="T8" fmla="*/ 882 w 57"/>
                  <a:gd name="T9" fmla="*/ 568 h 30"/>
                  <a:gd name="T10" fmla="*/ 837 w 57"/>
                  <a:gd name="T11" fmla="*/ 376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30">
                    <a:moveTo>
                      <a:pt x="54" y="20"/>
                    </a:moveTo>
                    <a:cubicBezTo>
                      <a:pt x="47" y="8"/>
                      <a:pt x="35" y="0"/>
                      <a:pt x="22" y="1"/>
                    </a:cubicBezTo>
                    <a:cubicBezTo>
                      <a:pt x="13" y="2"/>
                      <a:pt x="6" y="7"/>
                      <a:pt x="3" y="16"/>
                    </a:cubicBezTo>
                    <a:cubicBezTo>
                      <a:pt x="1" y="19"/>
                      <a:pt x="0" y="24"/>
                      <a:pt x="2" y="30"/>
                    </a:cubicBezTo>
                    <a:cubicBezTo>
                      <a:pt x="57" y="30"/>
                      <a:pt x="57" y="30"/>
                      <a:pt x="57" y="30"/>
                    </a:cubicBezTo>
                    <a:cubicBezTo>
                      <a:pt x="57" y="27"/>
                      <a:pt x="56" y="23"/>
                      <a:pt x="54" y="20"/>
                    </a:cubicBezTo>
                    <a:close/>
                  </a:path>
                </a:pathLst>
              </a:custGeom>
              <a:solidFill>
                <a:srgbClr val="DFC3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420" name="Freeform 316">
                <a:extLst>
                  <a:ext uri="{FF2B5EF4-FFF2-40B4-BE49-F238E27FC236}">
                    <a16:creationId xmlns:a16="http://schemas.microsoft.com/office/drawing/2014/main" id="{DCB1F18D-D900-8E55-0828-F87475AADADD}"/>
                  </a:ext>
                </a:extLst>
              </p:cNvPr>
              <p:cNvSpPr>
                <a:spLocks/>
              </p:cNvSpPr>
              <p:nvPr/>
            </p:nvSpPr>
            <p:spPr bwMode="auto">
              <a:xfrm>
                <a:off x="1369529" y="4360652"/>
                <a:ext cx="36498" cy="27911"/>
              </a:xfrm>
              <a:custGeom>
                <a:avLst/>
                <a:gdLst>
                  <a:gd name="T0" fmla="*/ 0 w 7"/>
                  <a:gd name="T1" fmla="*/ 88 h 5"/>
                  <a:gd name="T2" fmla="*/ 100 w 7"/>
                  <a:gd name="T3" fmla="*/ 34 h 5"/>
                  <a:gd name="T4" fmla="*/ 0 60000 65536"/>
                  <a:gd name="T5" fmla="*/ 0 60000 65536"/>
                </a:gdLst>
                <a:ahLst/>
                <a:cxnLst>
                  <a:cxn ang="T4">
                    <a:pos x="T0" y="T1"/>
                  </a:cxn>
                  <a:cxn ang="T5">
                    <a:pos x="T2" y="T3"/>
                  </a:cxn>
                </a:cxnLst>
                <a:rect l="0" t="0" r="r" b="b"/>
                <a:pathLst>
                  <a:path w="7" h="5">
                    <a:moveTo>
                      <a:pt x="0" y="5"/>
                    </a:moveTo>
                    <a:cubicBezTo>
                      <a:pt x="2" y="1"/>
                      <a:pt x="4" y="0"/>
                      <a:pt x="7" y="2"/>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21" name="Freeform 317">
                <a:extLst>
                  <a:ext uri="{FF2B5EF4-FFF2-40B4-BE49-F238E27FC236}">
                    <a16:creationId xmlns:a16="http://schemas.microsoft.com/office/drawing/2014/main" id="{3E67F891-A8E3-7BD1-FE6B-EB8937F2F2D0}"/>
                  </a:ext>
                </a:extLst>
              </p:cNvPr>
              <p:cNvSpPr>
                <a:spLocks/>
              </p:cNvSpPr>
              <p:nvPr/>
            </p:nvSpPr>
            <p:spPr bwMode="auto">
              <a:xfrm>
                <a:off x="2200405" y="4274773"/>
                <a:ext cx="392895" cy="216844"/>
              </a:xfrm>
              <a:custGeom>
                <a:avLst/>
                <a:gdLst>
                  <a:gd name="T0" fmla="*/ 1101 w 73"/>
                  <a:gd name="T1" fmla="*/ 465 h 38"/>
                  <a:gd name="T2" fmla="*/ 409 w 73"/>
                  <a:gd name="T3" fmla="*/ 77 h 38"/>
                  <a:gd name="T4" fmla="*/ 33 w 73"/>
                  <a:gd name="T5" fmla="*/ 409 h 38"/>
                  <a:gd name="T6" fmla="*/ 0 w 73"/>
                  <a:gd name="T7" fmla="*/ 566 h 38"/>
                  <a:gd name="T8" fmla="*/ 20 w 73"/>
                  <a:gd name="T9" fmla="*/ 691 h 38"/>
                  <a:gd name="T10" fmla="*/ 33 w 73"/>
                  <a:gd name="T11" fmla="*/ 712 h 38"/>
                  <a:gd name="T12" fmla="*/ 1151 w 73"/>
                  <a:gd name="T13" fmla="*/ 712 h 38"/>
                  <a:gd name="T14" fmla="*/ 1101 w 73"/>
                  <a:gd name="T15" fmla="*/ 465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38">
                    <a:moveTo>
                      <a:pt x="70" y="25"/>
                    </a:moveTo>
                    <a:cubicBezTo>
                      <a:pt x="62" y="11"/>
                      <a:pt x="42" y="0"/>
                      <a:pt x="26" y="4"/>
                    </a:cubicBezTo>
                    <a:cubicBezTo>
                      <a:pt x="17" y="5"/>
                      <a:pt x="8" y="9"/>
                      <a:pt x="2" y="22"/>
                    </a:cubicBezTo>
                    <a:cubicBezTo>
                      <a:pt x="1" y="25"/>
                      <a:pt x="0" y="27"/>
                      <a:pt x="0" y="30"/>
                    </a:cubicBezTo>
                    <a:cubicBezTo>
                      <a:pt x="0" y="33"/>
                      <a:pt x="0" y="35"/>
                      <a:pt x="1" y="37"/>
                    </a:cubicBezTo>
                    <a:cubicBezTo>
                      <a:pt x="1" y="38"/>
                      <a:pt x="2" y="38"/>
                      <a:pt x="2" y="38"/>
                    </a:cubicBezTo>
                    <a:cubicBezTo>
                      <a:pt x="73" y="38"/>
                      <a:pt x="73" y="38"/>
                      <a:pt x="73" y="38"/>
                    </a:cubicBezTo>
                    <a:cubicBezTo>
                      <a:pt x="73" y="34"/>
                      <a:pt x="72" y="29"/>
                      <a:pt x="70" y="25"/>
                    </a:cubicBezTo>
                    <a:close/>
                  </a:path>
                </a:pathLst>
              </a:custGeom>
              <a:solidFill>
                <a:srgbClr val="DFC3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422" name="Freeform 318">
                <a:extLst>
                  <a:ext uri="{FF2B5EF4-FFF2-40B4-BE49-F238E27FC236}">
                    <a16:creationId xmlns:a16="http://schemas.microsoft.com/office/drawing/2014/main" id="{350D0732-A601-DDA1-CBC9-1F5E3FC69FB8}"/>
                  </a:ext>
                </a:extLst>
              </p:cNvPr>
              <p:cNvSpPr>
                <a:spLocks/>
              </p:cNvSpPr>
              <p:nvPr/>
            </p:nvSpPr>
            <p:spPr bwMode="auto">
              <a:xfrm>
                <a:off x="2415102" y="3987080"/>
                <a:ext cx="161023" cy="154582"/>
              </a:xfrm>
              <a:custGeom>
                <a:avLst/>
                <a:gdLst>
                  <a:gd name="T0" fmla="*/ 300 w 30"/>
                  <a:gd name="T1" fmla="*/ 307 h 27"/>
                  <a:gd name="T2" fmla="*/ 175 w 30"/>
                  <a:gd name="T3" fmla="*/ 397 h 27"/>
                  <a:gd name="T4" fmla="*/ 313 w 30"/>
                  <a:gd name="T5" fmla="*/ 149 h 27"/>
                  <a:gd name="T6" fmla="*/ 300 w 30"/>
                  <a:gd name="T7" fmla="*/ 456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27">
                    <a:moveTo>
                      <a:pt x="19" y="16"/>
                    </a:moveTo>
                    <a:cubicBezTo>
                      <a:pt x="15" y="17"/>
                      <a:pt x="12" y="17"/>
                      <a:pt x="11" y="21"/>
                    </a:cubicBezTo>
                    <a:cubicBezTo>
                      <a:pt x="19" y="27"/>
                      <a:pt x="30" y="16"/>
                      <a:pt x="20" y="8"/>
                    </a:cubicBezTo>
                    <a:cubicBezTo>
                      <a:pt x="8" y="0"/>
                      <a:pt x="0" y="24"/>
                      <a:pt x="19" y="24"/>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23" name="Freeform 319">
                <a:extLst>
                  <a:ext uri="{FF2B5EF4-FFF2-40B4-BE49-F238E27FC236}">
                    <a16:creationId xmlns:a16="http://schemas.microsoft.com/office/drawing/2014/main" id="{AE8CFC39-A373-3C8C-F6E2-B74DB18FF4EF}"/>
                  </a:ext>
                </a:extLst>
              </p:cNvPr>
              <p:cNvSpPr>
                <a:spLocks/>
              </p:cNvSpPr>
              <p:nvPr/>
            </p:nvSpPr>
            <p:spPr bwMode="auto">
              <a:xfrm>
                <a:off x="2582566" y="3948434"/>
                <a:ext cx="57968" cy="79438"/>
              </a:xfrm>
              <a:custGeom>
                <a:avLst/>
                <a:gdLst>
                  <a:gd name="T0" fmla="*/ 61 w 11"/>
                  <a:gd name="T1" fmla="*/ 238 h 14"/>
                  <a:gd name="T2" fmla="*/ 12 w 11"/>
                  <a:gd name="T3" fmla="*/ 34 h 14"/>
                  <a:gd name="T4" fmla="*/ 91 w 11"/>
                  <a:gd name="T5" fmla="*/ 259 h 14"/>
                  <a:gd name="T6" fmla="*/ 0 60000 65536"/>
                  <a:gd name="T7" fmla="*/ 0 60000 65536"/>
                  <a:gd name="T8" fmla="*/ 0 60000 65536"/>
                </a:gdLst>
                <a:ahLst/>
                <a:cxnLst>
                  <a:cxn ang="T6">
                    <a:pos x="T0" y="T1"/>
                  </a:cxn>
                  <a:cxn ang="T7">
                    <a:pos x="T2" y="T3"/>
                  </a:cxn>
                  <a:cxn ang="T8">
                    <a:pos x="T4" y="T5"/>
                  </a:cxn>
                </a:cxnLst>
                <a:rect l="0" t="0" r="r" b="b"/>
                <a:pathLst>
                  <a:path w="11" h="14">
                    <a:moveTo>
                      <a:pt x="4" y="13"/>
                    </a:moveTo>
                    <a:cubicBezTo>
                      <a:pt x="1" y="10"/>
                      <a:pt x="0" y="6"/>
                      <a:pt x="1" y="2"/>
                    </a:cubicBezTo>
                    <a:cubicBezTo>
                      <a:pt x="9" y="0"/>
                      <a:pt x="11" y="9"/>
                      <a:pt x="6" y="14"/>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24" name="Freeform 320">
                <a:extLst>
                  <a:ext uri="{FF2B5EF4-FFF2-40B4-BE49-F238E27FC236}">
                    <a16:creationId xmlns:a16="http://schemas.microsoft.com/office/drawing/2014/main" id="{B002AD33-B20E-DD35-2D91-00CA24A961A1}"/>
                  </a:ext>
                </a:extLst>
              </p:cNvPr>
              <p:cNvSpPr>
                <a:spLocks/>
              </p:cNvSpPr>
              <p:nvPr/>
            </p:nvSpPr>
            <p:spPr bwMode="auto">
              <a:xfrm>
                <a:off x="2711384" y="4240422"/>
                <a:ext cx="96614" cy="96614"/>
              </a:xfrm>
              <a:custGeom>
                <a:avLst/>
                <a:gdLst>
                  <a:gd name="T0" fmla="*/ 188 w 18"/>
                  <a:gd name="T1" fmla="*/ 34 h 17"/>
                  <a:gd name="T2" fmla="*/ 145 w 18"/>
                  <a:gd name="T3" fmla="*/ 169 h 17"/>
                  <a:gd name="T4" fmla="*/ 270 w 18"/>
                  <a:gd name="T5" fmla="*/ 56 h 17"/>
                  <a:gd name="T6" fmla="*/ 158 w 18"/>
                  <a:gd name="T7" fmla="*/ 238 h 17"/>
                  <a:gd name="T8" fmla="*/ 95 w 18"/>
                  <a:gd name="T9" fmla="*/ 34 h 17"/>
                  <a:gd name="T10" fmla="*/ 220 w 18"/>
                  <a:gd name="T11" fmla="*/ 204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7">
                    <a:moveTo>
                      <a:pt x="12" y="2"/>
                    </a:moveTo>
                    <a:cubicBezTo>
                      <a:pt x="9" y="4"/>
                      <a:pt x="9" y="6"/>
                      <a:pt x="9" y="9"/>
                    </a:cubicBezTo>
                    <a:cubicBezTo>
                      <a:pt x="15" y="10"/>
                      <a:pt x="18" y="8"/>
                      <a:pt x="17" y="3"/>
                    </a:cubicBezTo>
                    <a:cubicBezTo>
                      <a:pt x="11" y="4"/>
                      <a:pt x="9" y="7"/>
                      <a:pt x="10" y="13"/>
                    </a:cubicBezTo>
                    <a:cubicBezTo>
                      <a:pt x="18" y="10"/>
                      <a:pt x="14" y="0"/>
                      <a:pt x="6" y="2"/>
                    </a:cubicBezTo>
                    <a:cubicBezTo>
                      <a:pt x="0" y="4"/>
                      <a:pt x="6" y="17"/>
                      <a:pt x="14" y="11"/>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25" name="Freeform 321">
                <a:extLst>
                  <a:ext uri="{FF2B5EF4-FFF2-40B4-BE49-F238E27FC236}">
                    <a16:creationId xmlns:a16="http://schemas.microsoft.com/office/drawing/2014/main" id="{D52A77E5-2B88-6422-CD67-E80B5EC9DC92}"/>
                  </a:ext>
                </a:extLst>
              </p:cNvPr>
              <p:cNvSpPr>
                <a:spLocks/>
              </p:cNvSpPr>
              <p:nvPr/>
            </p:nvSpPr>
            <p:spPr bwMode="auto">
              <a:xfrm>
                <a:off x="2829467" y="3907642"/>
                <a:ext cx="272665" cy="130965"/>
              </a:xfrm>
              <a:custGeom>
                <a:avLst/>
                <a:gdLst>
                  <a:gd name="T0" fmla="*/ 249 w 51"/>
                  <a:gd name="T1" fmla="*/ 0 h 23"/>
                  <a:gd name="T2" fmla="*/ 371 w 51"/>
                  <a:gd name="T3" fmla="*/ 90 h 23"/>
                  <a:gd name="T4" fmla="*/ 682 w 51"/>
                  <a:gd name="T5" fmla="*/ 149 h 23"/>
                  <a:gd name="T6" fmla="*/ 0 60000 65536"/>
                  <a:gd name="T7" fmla="*/ 0 60000 65536"/>
                  <a:gd name="T8" fmla="*/ 0 60000 65536"/>
                </a:gdLst>
                <a:ahLst/>
                <a:cxnLst>
                  <a:cxn ang="T6">
                    <a:pos x="T0" y="T1"/>
                  </a:cxn>
                  <a:cxn ang="T7">
                    <a:pos x="T2" y="T3"/>
                  </a:cxn>
                  <a:cxn ang="T8">
                    <a:pos x="T4" y="T5"/>
                  </a:cxn>
                </a:cxnLst>
                <a:rect l="0" t="0" r="r" b="b"/>
                <a:pathLst>
                  <a:path w="51" h="23">
                    <a:moveTo>
                      <a:pt x="16" y="0"/>
                    </a:moveTo>
                    <a:cubicBezTo>
                      <a:pt x="0" y="10"/>
                      <a:pt x="26" y="21"/>
                      <a:pt x="24" y="5"/>
                    </a:cubicBezTo>
                    <a:cubicBezTo>
                      <a:pt x="23" y="23"/>
                      <a:pt x="51" y="21"/>
                      <a:pt x="44" y="8"/>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26" name="Freeform 322">
                <a:extLst>
                  <a:ext uri="{FF2B5EF4-FFF2-40B4-BE49-F238E27FC236}">
                    <a16:creationId xmlns:a16="http://schemas.microsoft.com/office/drawing/2014/main" id="{2E6875FF-91BF-7C2D-1DAD-97D865F016CA}"/>
                  </a:ext>
                </a:extLst>
              </p:cNvPr>
              <p:cNvSpPr>
                <a:spLocks/>
              </p:cNvSpPr>
              <p:nvPr/>
            </p:nvSpPr>
            <p:spPr bwMode="auto">
              <a:xfrm>
                <a:off x="3065633" y="4279067"/>
                <a:ext cx="111642" cy="103054"/>
              </a:xfrm>
              <a:custGeom>
                <a:avLst/>
                <a:gdLst>
                  <a:gd name="T0" fmla="*/ 183 w 21"/>
                  <a:gd name="T1" fmla="*/ 77 h 18"/>
                  <a:gd name="T2" fmla="*/ 166 w 21"/>
                  <a:gd name="T3" fmla="*/ 227 h 18"/>
                  <a:gd name="T4" fmla="*/ 104 w 21"/>
                  <a:gd name="T5" fmla="*/ 93 h 18"/>
                  <a:gd name="T6" fmla="*/ 154 w 21"/>
                  <a:gd name="T7" fmla="*/ 28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8">
                    <a:moveTo>
                      <a:pt x="12" y="4"/>
                    </a:moveTo>
                    <a:cubicBezTo>
                      <a:pt x="10" y="7"/>
                      <a:pt x="8" y="8"/>
                      <a:pt x="11" y="12"/>
                    </a:cubicBezTo>
                    <a:cubicBezTo>
                      <a:pt x="21" y="9"/>
                      <a:pt x="14" y="0"/>
                      <a:pt x="7" y="5"/>
                    </a:cubicBezTo>
                    <a:cubicBezTo>
                      <a:pt x="0" y="10"/>
                      <a:pt x="1" y="18"/>
                      <a:pt x="10" y="15"/>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27" name="Freeform 323">
                <a:extLst>
                  <a:ext uri="{FF2B5EF4-FFF2-40B4-BE49-F238E27FC236}">
                    <a16:creationId xmlns:a16="http://schemas.microsoft.com/office/drawing/2014/main" id="{B724AC95-D0D8-DEB7-D2D2-3F51EB018E08}"/>
                  </a:ext>
                </a:extLst>
              </p:cNvPr>
              <p:cNvSpPr>
                <a:spLocks/>
              </p:cNvSpPr>
              <p:nvPr/>
            </p:nvSpPr>
            <p:spPr bwMode="auto">
              <a:xfrm>
                <a:off x="3112867" y="4176013"/>
                <a:ext cx="268371" cy="315604"/>
              </a:xfrm>
              <a:custGeom>
                <a:avLst/>
                <a:gdLst>
                  <a:gd name="T0" fmla="*/ 95 w 50"/>
                  <a:gd name="T1" fmla="*/ 208 h 55"/>
                  <a:gd name="T2" fmla="*/ 20 w 50"/>
                  <a:gd name="T3" fmla="*/ 422 h 55"/>
                  <a:gd name="T4" fmla="*/ 0 w 50"/>
                  <a:gd name="T5" fmla="*/ 478 h 55"/>
                  <a:gd name="T6" fmla="*/ 50 w 50"/>
                  <a:gd name="T7" fmla="*/ 671 h 55"/>
                  <a:gd name="T8" fmla="*/ 50 w 50"/>
                  <a:gd name="T9" fmla="*/ 671 h 55"/>
                  <a:gd name="T10" fmla="*/ 63 w 50"/>
                  <a:gd name="T11" fmla="*/ 786 h 55"/>
                  <a:gd name="T12" fmla="*/ 250 w 50"/>
                  <a:gd name="T13" fmla="*/ 1050 h 55"/>
                  <a:gd name="T14" fmla="*/ 533 w 50"/>
                  <a:gd name="T15" fmla="*/ 1050 h 55"/>
                  <a:gd name="T16" fmla="*/ 613 w 50"/>
                  <a:gd name="T17" fmla="*/ 970 h 55"/>
                  <a:gd name="T18" fmla="*/ 625 w 50"/>
                  <a:gd name="T19" fmla="*/ 208 h 55"/>
                  <a:gd name="T20" fmla="*/ 95 w 50"/>
                  <a:gd name="T21" fmla="*/ 208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55">
                    <a:moveTo>
                      <a:pt x="6" y="11"/>
                    </a:moveTo>
                    <a:cubicBezTo>
                      <a:pt x="3" y="14"/>
                      <a:pt x="1" y="18"/>
                      <a:pt x="1" y="22"/>
                    </a:cubicBezTo>
                    <a:cubicBezTo>
                      <a:pt x="0" y="23"/>
                      <a:pt x="0" y="24"/>
                      <a:pt x="0" y="25"/>
                    </a:cubicBezTo>
                    <a:cubicBezTo>
                      <a:pt x="0" y="29"/>
                      <a:pt x="1" y="32"/>
                      <a:pt x="3" y="35"/>
                    </a:cubicBezTo>
                    <a:cubicBezTo>
                      <a:pt x="3" y="35"/>
                      <a:pt x="3" y="35"/>
                      <a:pt x="3" y="35"/>
                    </a:cubicBezTo>
                    <a:cubicBezTo>
                      <a:pt x="3" y="37"/>
                      <a:pt x="3" y="39"/>
                      <a:pt x="4" y="41"/>
                    </a:cubicBezTo>
                    <a:cubicBezTo>
                      <a:pt x="6" y="47"/>
                      <a:pt x="10" y="52"/>
                      <a:pt x="16" y="55"/>
                    </a:cubicBezTo>
                    <a:cubicBezTo>
                      <a:pt x="34" y="55"/>
                      <a:pt x="34" y="55"/>
                      <a:pt x="34" y="55"/>
                    </a:cubicBezTo>
                    <a:cubicBezTo>
                      <a:pt x="36" y="54"/>
                      <a:pt x="38" y="53"/>
                      <a:pt x="39" y="51"/>
                    </a:cubicBezTo>
                    <a:cubicBezTo>
                      <a:pt x="50" y="41"/>
                      <a:pt x="50" y="21"/>
                      <a:pt x="40" y="11"/>
                    </a:cubicBezTo>
                    <a:cubicBezTo>
                      <a:pt x="32" y="3"/>
                      <a:pt x="18" y="0"/>
                      <a:pt x="6" y="11"/>
                    </a:cubicBezTo>
                    <a:close/>
                  </a:path>
                </a:pathLst>
              </a:custGeom>
              <a:solidFill>
                <a:srgbClr val="DFC3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428" name="Freeform 324">
                <a:extLst>
                  <a:ext uri="{FF2B5EF4-FFF2-40B4-BE49-F238E27FC236}">
                    <a16:creationId xmlns:a16="http://schemas.microsoft.com/office/drawing/2014/main" id="{785273EF-E2DC-5DE1-140F-DB8949125F47}"/>
                  </a:ext>
                </a:extLst>
              </p:cNvPr>
              <p:cNvSpPr>
                <a:spLocks/>
              </p:cNvSpPr>
              <p:nvPr/>
            </p:nvSpPr>
            <p:spPr bwMode="auto">
              <a:xfrm>
                <a:off x="2984049" y="3587743"/>
                <a:ext cx="96614" cy="68703"/>
              </a:xfrm>
              <a:custGeom>
                <a:avLst/>
                <a:gdLst>
                  <a:gd name="T0" fmla="*/ 83 w 18"/>
                  <a:gd name="T1" fmla="*/ 0 h 12"/>
                  <a:gd name="T2" fmla="*/ 283 w 18"/>
                  <a:gd name="T3" fmla="*/ 171 h 12"/>
                  <a:gd name="T4" fmla="*/ 145 w 18"/>
                  <a:gd name="T5" fmla="*/ 35 h 12"/>
                  <a:gd name="T6" fmla="*/ 0 60000 65536"/>
                  <a:gd name="T7" fmla="*/ 0 60000 65536"/>
                  <a:gd name="T8" fmla="*/ 0 60000 65536"/>
                </a:gdLst>
                <a:ahLst/>
                <a:cxnLst>
                  <a:cxn ang="T6">
                    <a:pos x="T0" y="T1"/>
                  </a:cxn>
                  <a:cxn ang="T7">
                    <a:pos x="T2" y="T3"/>
                  </a:cxn>
                  <a:cxn ang="T8">
                    <a:pos x="T4" y="T5"/>
                  </a:cxn>
                </a:cxnLst>
                <a:rect l="0" t="0" r="r" b="b"/>
                <a:pathLst>
                  <a:path w="18" h="12">
                    <a:moveTo>
                      <a:pt x="5" y="0"/>
                    </a:moveTo>
                    <a:cubicBezTo>
                      <a:pt x="0" y="9"/>
                      <a:pt x="10" y="12"/>
                      <a:pt x="18" y="9"/>
                    </a:cubicBezTo>
                    <a:cubicBezTo>
                      <a:pt x="17" y="3"/>
                      <a:pt x="13" y="2"/>
                      <a:pt x="9" y="2"/>
                    </a:cubicBezTo>
                  </a:path>
                </a:pathLst>
              </a:custGeom>
              <a:noFill/>
              <a:ln w="11906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29" name="Freeform 326">
                <a:extLst>
                  <a:ext uri="{FF2B5EF4-FFF2-40B4-BE49-F238E27FC236}">
                    <a16:creationId xmlns:a16="http://schemas.microsoft.com/office/drawing/2014/main" id="{434B9854-E2B8-DF9E-1877-0CDA0DE64D1F}"/>
                  </a:ext>
                </a:extLst>
              </p:cNvPr>
              <p:cNvSpPr>
                <a:spLocks/>
              </p:cNvSpPr>
              <p:nvPr/>
            </p:nvSpPr>
            <p:spPr bwMode="auto">
              <a:xfrm>
                <a:off x="2303460" y="3821763"/>
                <a:ext cx="10735" cy="6441"/>
              </a:xfrm>
              <a:custGeom>
                <a:avLst/>
                <a:gdLst>
                  <a:gd name="T0" fmla="*/ 0 w 2"/>
                  <a:gd name="T1" fmla="*/ 0 h 1"/>
                  <a:gd name="T2" fmla="*/ 33 w 2"/>
                  <a:gd name="T3" fmla="*/ 27 h 1"/>
                  <a:gd name="T4" fmla="*/ 0 60000 65536"/>
                  <a:gd name="T5" fmla="*/ 0 60000 65536"/>
                </a:gdLst>
                <a:ahLst/>
                <a:cxnLst>
                  <a:cxn ang="T4">
                    <a:pos x="T0" y="T1"/>
                  </a:cxn>
                  <a:cxn ang="T5">
                    <a:pos x="T2" y="T3"/>
                  </a:cxn>
                </a:cxnLst>
                <a:rect l="0" t="0" r="r" b="b"/>
                <a:pathLst>
                  <a:path w="2" h="1">
                    <a:moveTo>
                      <a:pt x="0" y="0"/>
                    </a:moveTo>
                    <a:cubicBezTo>
                      <a:pt x="0" y="1"/>
                      <a:pt x="1" y="1"/>
                      <a:pt x="2" y="1"/>
                    </a:cubicBezTo>
                  </a:path>
                </a:pathLst>
              </a:custGeom>
              <a:noFill/>
              <a:ln w="11906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30" name="Freeform 327">
                <a:extLst>
                  <a:ext uri="{FF2B5EF4-FFF2-40B4-BE49-F238E27FC236}">
                    <a16:creationId xmlns:a16="http://schemas.microsoft.com/office/drawing/2014/main" id="{BF22BF6A-A6BB-849B-3C8E-98B4EE26E8B6}"/>
                  </a:ext>
                </a:extLst>
              </p:cNvPr>
              <p:cNvSpPr>
                <a:spLocks/>
              </p:cNvSpPr>
              <p:nvPr/>
            </p:nvSpPr>
            <p:spPr bwMode="auto">
              <a:xfrm>
                <a:off x="2694208" y="3695092"/>
                <a:ext cx="53674" cy="12882"/>
              </a:xfrm>
              <a:custGeom>
                <a:avLst/>
                <a:gdLst>
                  <a:gd name="T0" fmla="*/ 83 w 10"/>
                  <a:gd name="T1" fmla="*/ 54 h 2"/>
                  <a:gd name="T2" fmla="*/ 158 w 10"/>
                  <a:gd name="T3" fmla="*/ 27 h 2"/>
                  <a:gd name="T4" fmla="*/ 0 60000 65536"/>
                  <a:gd name="T5" fmla="*/ 0 60000 65536"/>
                </a:gdLst>
                <a:ahLst/>
                <a:cxnLst>
                  <a:cxn ang="T4">
                    <a:pos x="T0" y="T1"/>
                  </a:cxn>
                  <a:cxn ang="T5">
                    <a:pos x="T2" y="T3"/>
                  </a:cxn>
                </a:cxnLst>
                <a:rect l="0" t="0" r="r" b="b"/>
                <a:pathLst>
                  <a:path w="10" h="2">
                    <a:moveTo>
                      <a:pt x="5" y="2"/>
                    </a:moveTo>
                    <a:cubicBezTo>
                      <a:pt x="0" y="0"/>
                      <a:pt x="7" y="1"/>
                      <a:pt x="10" y="1"/>
                    </a:cubicBezTo>
                  </a:path>
                </a:pathLst>
              </a:custGeom>
              <a:noFill/>
              <a:ln w="11906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31" name="Freeform 328">
                <a:extLst>
                  <a:ext uri="{FF2B5EF4-FFF2-40B4-BE49-F238E27FC236}">
                    <a16:creationId xmlns:a16="http://schemas.microsoft.com/office/drawing/2014/main" id="{D21ECF0D-2B57-33B4-046D-EC8BA2B33EA8}"/>
                  </a:ext>
                </a:extLst>
              </p:cNvPr>
              <p:cNvSpPr>
                <a:spLocks/>
              </p:cNvSpPr>
              <p:nvPr/>
            </p:nvSpPr>
            <p:spPr bwMode="auto">
              <a:xfrm>
                <a:off x="3334004" y="3340842"/>
                <a:ext cx="4294" cy="23617"/>
              </a:xfrm>
              <a:custGeom>
                <a:avLst/>
                <a:gdLst>
                  <a:gd name="T0" fmla="*/ 0 w 1"/>
                  <a:gd name="T1" fmla="*/ 83 h 4"/>
                  <a:gd name="T2" fmla="*/ 8 w 1"/>
                  <a:gd name="T3" fmla="*/ 22 h 4"/>
                  <a:gd name="T4" fmla="*/ 0 60000 65536"/>
                  <a:gd name="T5" fmla="*/ 0 60000 65536"/>
                </a:gdLst>
                <a:ahLst/>
                <a:cxnLst>
                  <a:cxn ang="T4">
                    <a:pos x="T0" y="T1"/>
                  </a:cxn>
                  <a:cxn ang="T5">
                    <a:pos x="T2" y="T3"/>
                  </a:cxn>
                </a:cxnLst>
                <a:rect l="0" t="0" r="r" b="b"/>
                <a:pathLst>
                  <a:path w="1" h="4">
                    <a:moveTo>
                      <a:pt x="0" y="4"/>
                    </a:moveTo>
                    <a:cubicBezTo>
                      <a:pt x="0" y="2"/>
                      <a:pt x="0" y="0"/>
                      <a:pt x="1" y="1"/>
                    </a:cubicBezTo>
                  </a:path>
                </a:pathLst>
              </a:custGeom>
              <a:noFill/>
              <a:ln w="11906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32" name="Freeform 329">
                <a:extLst>
                  <a:ext uri="{FF2B5EF4-FFF2-40B4-BE49-F238E27FC236}">
                    <a16:creationId xmlns:a16="http://schemas.microsoft.com/office/drawing/2014/main" id="{50947072-8FDE-3A30-EC26-4533FFB64E2C}"/>
                  </a:ext>
                </a:extLst>
              </p:cNvPr>
              <p:cNvSpPr>
                <a:spLocks/>
              </p:cNvSpPr>
              <p:nvPr/>
            </p:nvSpPr>
            <p:spPr bwMode="auto">
              <a:xfrm>
                <a:off x="3338298" y="3712268"/>
                <a:ext cx="60115" cy="57968"/>
              </a:xfrm>
              <a:custGeom>
                <a:avLst/>
                <a:gdLst>
                  <a:gd name="T0" fmla="*/ 117 w 11"/>
                  <a:gd name="T1" fmla="*/ 0 h 10"/>
                  <a:gd name="T2" fmla="*/ 33 w 11"/>
                  <a:gd name="T3" fmla="*/ 159 h 10"/>
                  <a:gd name="T4" fmla="*/ 181 w 11"/>
                  <a:gd name="T5" fmla="*/ 138 h 10"/>
                  <a:gd name="T6" fmla="*/ 130 w 11"/>
                  <a:gd name="T7" fmla="*/ 38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7" y="0"/>
                    </a:moveTo>
                    <a:cubicBezTo>
                      <a:pt x="2" y="2"/>
                      <a:pt x="0" y="4"/>
                      <a:pt x="2" y="8"/>
                    </a:cubicBezTo>
                    <a:cubicBezTo>
                      <a:pt x="5" y="10"/>
                      <a:pt x="7" y="9"/>
                      <a:pt x="11" y="7"/>
                    </a:cubicBezTo>
                    <a:cubicBezTo>
                      <a:pt x="11" y="4"/>
                      <a:pt x="9" y="4"/>
                      <a:pt x="8" y="2"/>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33" name="Freeform 330">
                <a:extLst>
                  <a:ext uri="{FF2B5EF4-FFF2-40B4-BE49-F238E27FC236}">
                    <a16:creationId xmlns:a16="http://schemas.microsoft.com/office/drawing/2014/main" id="{0B031EE0-5866-269C-1D34-F92A161167D5}"/>
                  </a:ext>
                </a:extLst>
              </p:cNvPr>
              <p:cNvSpPr>
                <a:spLocks/>
              </p:cNvSpPr>
              <p:nvPr/>
            </p:nvSpPr>
            <p:spPr bwMode="auto">
              <a:xfrm>
                <a:off x="3473557" y="3759501"/>
                <a:ext cx="25764" cy="34351"/>
              </a:xfrm>
              <a:custGeom>
                <a:avLst/>
                <a:gdLst>
                  <a:gd name="T0" fmla="*/ 0 w 5"/>
                  <a:gd name="T1" fmla="*/ 0 h 6"/>
                  <a:gd name="T2" fmla="*/ 70 w 5"/>
                  <a:gd name="T3" fmla="*/ 93 h 6"/>
                  <a:gd name="T4" fmla="*/ 29 w 5"/>
                  <a:gd name="T5" fmla="*/ 115 h 6"/>
                  <a:gd name="T6" fmla="*/ 0 60000 65536"/>
                  <a:gd name="T7" fmla="*/ 0 60000 65536"/>
                  <a:gd name="T8" fmla="*/ 0 60000 65536"/>
                </a:gdLst>
                <a:ahLst/>
                <a:cxnLst>
                  <a:cxn ang="T6">
                    <a:pos x="T0" y="T1"/>
                  </a:cxn>
                  <a:cxn ang="T7">
                    <a:pos x="T2" y="T3"/>
                  </a:cxn>
                  <a:cxn ang="T8">
                    <a:pos x="T4" y="T5"/>
                  </a:cxn>
                </a:cxnLst>
                <a:rect l="0" t="0" r="r" b="b"/>
                <a:pathLst>
                  <a:path w="5" h="6">
                    <a:moveTo>
                      <a:pt x="0" y="0"/>
                    </a:moveTo>
                    <a:cubicBezTo>
                      <a:pt x="2" y="1"/>
                      <a:pt x="4" y="2"/>
                      <a:pt x="5" y="5"/>
                    </a:cubicBezTo>
                    <a:cubicBezTo>
                      <a:pt x="4" y="6"/>
                      <a:pt x="3" y="6"/>
                      <a:pt x="2" y="6"/>
                    </a:cubicBezTo>
                  </a:path>
                </a:pathLst>
              </a:custGeom>
              <a:noFill/>
              <a:ln w="150813"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34" name="Freeform 331">
                <a:extLst>
                  <a:ext uri="{FF2B5EF4-FFF2-40B4-BE49-F238E27FC236}">
                    <a16:creationId xmlns:a16="http://schemas.microsoft.com/office/drawing/2014/main" id="{35442514-0E37-9275-00B9-802D051485AF}"/>
                  </a:ext>
                </a:extLst>
              </p:cNvPr>
              <p:cNvSpPr>
                <a:spLocks/>
              </p:cNvSpPr>
              <p:nvPr/>
            </p:nvSpPr>
            <p:spPr bwMode="auto">
              <a:xfrm>
                <a:off x="3467116" y="3330107"/>
                <a:ext cx="263653" cy="274812"/>
              </a:xfrm>
              <a:custGeom>
                <a:avLst/>
                <a:gdLst>
                  <a:gd name="T0" fmla="*/ 681 w 43"/>
                  <a:gd name="T1" fmla="*/ 227 h 48"/>
                  <a:gd name="T2" fmla="*/ 379 w 43"/>
                  <a:gd name="T3" fmla="*/ 21 h 48"/>
                  <a:gd name="T4" fmla="*/ 113 w 43"/>
                  <a:gd name="T5" fmla="*/ 136 h 48"/>
                  <a:gd name="T6" fmla="*/ 20 w 43"/>
                  <a:gd name="T7" fmla="*/ 376 h 48"/>
                  <a:gd name="T8" fmla="*/ 0 w 43"/>
                  <a:gd name="T9" fmla="*/ 477 h 48"/>
                  <a:gd name="T10" fmla="*/ 63 w 43"/>
                  <a:gd name="T11" fmla="*/ 683 h 48"/>
                  <a:gd name="T12" fmla="*/ 316 w 43"/>
                  <a:gd name="T13" fmla="*/ 853 h 48"/>
                  <a:gd name="T14" fmla="*/ 429 w 43"/>
                  <a:gd name="T15" fmla="*/ 888 h 48"/>
                  <a:gd name="T16" fmla="*/ 681 w 43"/>
                  <a:gd name="T17" fmla="*/ 776 h 48"/>
                  <a:gd name="T18" fmla="*/ 681 w 43"/>
                  <a:gd name="T19" fmla="*/ 22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48">
                    <a:moveTo>
                      <a:pt x="43" y="12"/>
                    </a:moveTo>
                    <a:cubicBezTo>
                      <a:pt x="39" y="6"/>
                      <a:pt x="32" y="2"/>
                      <a:pt x="24" y="1"/>
                    </a:cubicBezTo>
                    <a:cubicBezTo>
                      <a:pt x="18" y="0"/>
                      <a:pt x="12" y="2"/>
                      <a:pt x="7" y="7"/>
                    </a:cubicBezTo>
                    <a:cubicBezTo>
                      <a:pt x="3" y="12"/>
                      <a:pt x="2" y="17"/>
                      <a:pt x="1" y="20"/>
                    </a:cubicBezTo>
                    <a:cubicBezTo>
                      <a:pt x="0" y="22"/>
                      <a:pt x="0" y="23"/>
                      <a:pt x="0" y="25"/>
                    </a:cubicBezTo>
                    <a:cubicBezTo>
                      <a:pt x="0" y="29"/>
                      <a:pt x="1" y="33"/>
                      <a:pt x="4" y="36"/>
                    </a:cubicBezTo>
                    <a:cubicBezTo>
                      <a:pt x="7" y="41"/>
                      <a:pt x="13" y="44"/>
                      <a:pt x="20" y="45"/>
                    </a:cubicBezTo>
                    <a:cubicBezTo>
                      <a:pt x="22" y="46"/>
                      <a:pt x="24" y="47"/>
                      <a:pt x="27" y="47"/>
                    </a:cubicBezTo>
                    <a:cubicBezTo>
                      <a:pt x="33" y="48"/>
                      <a:pt x="39" y="46"/>
                      <a:pt x="43" y="41"/>
                    </a:cubicBezTo>
                    <a:lnTo>
                      <a:pt x="43" y="12"/>
                    </a:lnTo>
                    <a:close/>
                  </a:path>
                </a:pathLst>
              </a:custGeom>
              <a:solidFill>
                <a:srgbClr val="DFC3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435" name="Freeform 332">
                <a:extLst>
                  <a:ext uri="{FF2B5EF4-FFF2-40B4-BE49-F238E27FC236}">
                    <a16:creationId xmlns:a16="http://schemas.microsoft.com/office/drawing/2014/main" id="{E1D48F23-B1EB-5FCD-7A24-1276F458E445}"/>
                  </a:ext>
                </a:extLst>
              </p:cNvPr>
              <p:cNvSpPr>
                <a:spLocks noEditPoints="1"/>
              </p:cNvSpPr>
              <p:nvPr/>
            </p:nvSpPr>
            <p:spPr bwMode="auto">
              <a:xfrm>
                <a:off x="3366209" y="3969904"/>
                <a:ext cx="311310" cy="326339"/>
              </a:xfrm>
              <a:custGeom>
                <a:avLst/>
                <a:gdLst>
                  <a:gd name="T0" fmla="*/ 363 w 58"/>
                  <a:gd name="T1" fmla="*/ 21 h 57"/>
                  <a:gd name="T2" fmla="*/ 113 w 58"/>
                  <a:gd name="T3" fmla="*/ 149 h 57"/>
                  <a:gd name="T4" fmla="*/ 0 w 58"/>
                  <a:gd name="T5" fmla="*/ 419 h 57"/>
                  <a:gd name="T6" fmla="*/ 0 w 58"/>
                  <a:gd name="T7" fmla="*/ 435 h 57"/>
                  <a:gd name="T8" fmla="*/ 220 w 58"/>
                  <a:gd name="T9" fmla="*/ 875 h 57"/>
                  <a:gd name="T10" fmla="*/ 613 w 58"/>
                  <a:gd name="T11" fmla="*/ 1059 h 57"/>
                  <a:gd name="T12" fmla="*/ 833 w 58"/>
                  <a:gd name="T13" fmla="*/ 909 h 57"/>
                  <a:gd name="T14" fmla="*/ 908 w 58"/>
                  <a:gd name="T15" fmla="*/ 648 h 57"/>
                  <a:gd name="T16" fmla="*/ 845 w 58"/>
                  <a:gd name="T17" fmla="*/ 419 h 57"/>
                  <a:gd name="T18" fmla="*/ 675 w 58"/>
                  <a:gd name="T19" fmla="*/ 227 h 57"/>
                  <a:gd name="T20" fmla="*/ 363 w 58"/>
                  <a:gd name="T21" fmla="*/ 21 h 57"/>
                  <a:gd name="T22" fmla="*/ 208 w 58"/>
                  <a:gd name="T23" fmla="*/ 320 h 57"/>
                  <a:gd name="T24" fmla="*/ 208 w 58"/>
                  <a:gd name="T25" fmla="*/ 320 h 57"/>
                  <a:gd name="T26" fmla="*/ 188 w 58"/>
                  <a:gd name="T27" fmla="*/ 363 h 57"/>
                  <a:gd name="T28" fmla="*/ 208 w 58"/>
                  <a:gd name="T29" fmla="*/ 320 h 57"/>
                  <a:gd name="T30" fmla="*/ 720 w 58"/>
                  <a:gd name="T31" fmla="*/ 683 h 57"/>
                  <a:gd name="T32" fmla="*/ 708 w 58"/>
                  <a:gd name="T33" fmla="*/ 683 h 57"/>
                  <a:gd name="T34" fmla="*/ 688 w 58"/>
                  <a:gd name="T35" fmla="*/ 717 h 57"/>
                  <a:gd name="T36" fmla="*/ 720 w 58"/>
                  <a:gd name="T37" fmla="*/ 683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57">
                    <a:moveTo>
                      <a:pt x="23" y="1"/>
                    </a:moveTo>
                    <a:cubicBezTo>
                      <a:pt x="17" y="2"/>
                      <a:pt x="11" y="4"/>
                      <a:pt x="7" y="8"/>
                    </a:cubicBezTo>
                    <a:cubicBezTo>
                      <a:pt x="3" y="12"/>
                      <a:pt x="0" y="17"/>
                      <a:pt x="0" y="22"/>
                    </a:cubicBezTo>
                    <a:cubicBezTo>
                      <a:pt x="0" y="22"/>
                      <a:pt x="0" y="23"/>
                      <a:pt x="0" y="23"/>
                    </a:cubicBezTo>
                    <a:cubicBezTo>
                      <a:pt x="1" y="33"/>
                      <a:pt x="6" y="41"/>
                      <a:pt x="14" y="46"/>
                    </a:cubicBezTo>
                    <a:cubicBezTo>
                      <a:pt x="20" y="53"/>
                      <a:pt x="29" y="57"/>
                      <a:pt x="39" y="56"/>
                    </a:cubicBezTo>
                    <a:cubicBezTo>
                      <a:pt x="45" y="56"/>
                      <a:pt x="50" y="53"/>
                      <a:pt x="53" y="48"/>
                    </a:cubicBezTo>
                    <a:cubicBezTo>
                      <a:pt x="56" y="44"/>
                      <a:pt x="58" y="39"/>
                      <a:pt x="58" y="34"/>
                    </a:cubicBezTo>
                    <a:cubicBezTo>
                      <a:pt x="58" y="30"/>
                      <a:pt x="57" y="26"/>
                      <a:pt x="54" y="22"/>
                    </a:cubicBezTo>
                    <a:cubicBezTo>
                      <a:pt x="52" y="17"/>
                      <a:pt x="47" y="14"/>
                      <a:pt x="43" y="12"/>
                    </a:cubicBezTo>
                    <a:cubicBezTo>
                      <a:pt x="39" y="5"/>
                      <a:pt x="32" y="0"/>
                      <a:pt x="23" y="1"/>
                    </a:cubicBezTo>
                    <a:close/>
                    <a:moveTo>
                      <a:pt x="13" y="17"/>
                    </a:moveTo>
                    <a:cubicBezTo>
                      <a:pt x="13" y="17"/>
                      <a:pt x="13" y="17"/>
                      <a:pt x="13" y="17"/>
                    </a:cubicBezTo>
                    <a:cubicBezTo>
                      <a:pt x="13" y="18"/>
                      <a:pt x="13" y="19"/>
                      <a:pt x="12" y="19"/>
                    </a:cubicBezTo>
                    <a:cubicBezTo>
                      <a:pt x="13" y="19"/>
                      <a:pt x="13" y="18"/>
                      <a:pt x="13" y="17"/>
                    </a:cubicBezTo>
                    <a:close/>
                    <a:moveTo>
                      <a:pt x="46" y="36"/>
                    </a:moveTo>
                    <a:cubicBezTo>
                      <a:pt x="46" y="36"/>
                      <a:pt x="46" y="36"/>
                      <a:pt x="45" y="36"/>
                    </a:cubicBezTo>
                    <a:cubicBezTo>
                      <a:pt x="45" y="37"/>
                      <a:pt x="45" y="37"/>
                      <a:pt x="44" y="38"/>
                    </a:cubicBezTo>
                    <a:cubicBezTo>
                      <a:pt x="45" y="37"/>
                      <a:pt x="45" y="37"/>
                      <a:pt x="46" y="36"/>
                    </a:cubicBezTo>
                    <a:close/>
                  </a:path>
                </a:pathLst>
              </a:custGeom>
              <a:solidFill>
                <a:srgbClr val="DFC3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436" name="Freeform 334">
                <a:extLst>
                  <a:ext uri="{FF2B5EF4-FFF2-40B4-BE49-F238E27FC236}">
                    <a16:creationId xmlns:a16="http://schemas.microsoft.com/office/drawing/2014/main" id="{7C821077-63D1-DEEC-44A0-46029FD565F5}"/>
                  </a:ext>
                </a:extLst>
              </p:cNvPr>
              <p:cNvSpPr>
                <a:spLocks/>
              </p:cNvSpPr>
              <p:nvPr/>
            </p:nvSpPr>
            <p:spPr bwMode="auto">
              <a:xfrm>
                <a:off x="1584225" y="3495424"/>
                <a:ext cx="15029" cy="23617"/>
              </a:xfrm>
              <a:custGeom>
                <a:avLst/>
                <a:gdLst>
                  <a:gd name="T0" fmla="*/ 37 w 3"/>
                  <a:gd name="T1" fmla="*/ 22 h 4"/>
                  <a:gd name="T2" fmla="*/ 0 w 3"/>
                  <a:gd name="T3" fmla="*/ 22 h 4"/>
                  <a:gd name="T4" fmla="*/ 37 w 3"/>
                  <a:gd name="T5" fmla="*/ 0 h 4"/>
                  <a:gd name="T6" fmla="*/ 0 60000 65536"/>
                  <a:gd name="T7" fmla="*/ 0 60000 65536"/>
                  <a:gd name="T8" fmla="*/ 0 60000 65536"/>
                </a:gdLst>
                <a:ahLst/>
                <a:cxnLst>
                  <a:cxn ang="T6">
                    <a:pos x="T0" y="T1"/>
                  </a:cxn>
                  <a:cxn ang="T7">
                    <a:pos x="T2" y="T3"/>
                  </a:cxn>
                  <a:cxn ang="T8">
                    <a:pos x="T4" y="T5"/>
                  </a:cxn>
                </a:cxnLst>
                <a:rect l="0" t="0" r="r" b="b"/>
                <a:pathLst>
                  <a:path w="3" h="4">
                    <a:moveTo>
                      <a:pt x="3" y="1"/>
                    </a:moveTo>
                    <a:cubicBezTo>
                      <a:pt x="2" y="2"/>
                      <a:pt x="3" y="4"/>
                      <a:pt x="0" y="1"/>
                    </a:cubicBezTo>
                    <a:cubicBezTo>
                      <a:pt x="1" y="1"/>
                      <a:pt x="2" y="0"/>
                      <a:pt x="3" y="0"/>
                    </a:cubicBezTo>
                  </a:path>
                </a:pathLst>
              </a:custGeom>
              <a:noFill/>
              <a:ln w="95250"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37" name="Freeform 335">
                <a:extLst>
                  <a:ext uri="{FF2B5EF4-FFF2-40B4-BE49-F238E27FC236}">
                    <a16:creationId xmlns:a16="http://schemas.microsoft.com/office/drawing/2014/main" id="{B2D6B4C7-ED06-5AEB-2231-444B6D784431}"/>
                  </a:ext>
                </a:extLst>
              </p:cNvPr>
              <p:cNvSpPr>
                <a:spLocks/>
              </p:cNvSpPr>
              <p:nvPr/>
            </p:nvSpPr>
            <p:spPr bwMode="auto">
              <a:xfrm>
                <a:off x="1144097" y="4227540"/>
                <a:ext cx="21470" cy="12882"/>
              </a:xfrm>
              <a:custGeom>
                <a:avLst/>
                <a:gdLst>
                  <a:gd name="T0" fmla="*/ 0 w 4"/>
                  <a:gd name="T1" fmla="*/ 54 h 2"/>
                  <a:gd name="T2" fmla="*/ 63 w 4"/>
                  <a:gd name="T3" fmla="*/ 0 h 2"/>
                  <a:gd name="T4" fmla="*/ 0 60000 65536"/>
                  <a:gd name="T5" fmla="*/ 0 60000 65536"/>
                </a:gdLst>
                <a:ahLst/>
                <a:cxnLst>
                  <a:cxn ang="T4">
                    <a:pos x="T0" y="T1"/>
                  </a:cxn>
                  <a:cxn ang="T5">
                    <a:pos x="T2" y="T3"/>
                  </a:cxn>
                </a:cxnLst>
                <a:rect l="0" t="0" r="r" b="b"/>
                <a:pathLst>
                  <a:path w="4" h="2">
                    <a:moveTo>
                      <a:pt x="0" y="2"/>
                    </a:moveTo>
                    <a:cubicBezTo>
                      <a:pt x="0" y="1"/>
                      <a:pt x="2" y="0"/>
                      <a:pt x="4" y="0"/>
                    </a:cubicBezTo>
                  </a:path>
                </a:pathLst>
              </a:custGeom>
              <a:noFill/>
              <a:ln w="95250" cap="rnd">
                <a:solidFill>
                  <a:srgbClr val="DFC37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38" name="Freeform 342">
                <a:extLst>
                  <a:ext uri="{FF2B5EF4-FFF2-40B4-BE49-F238E27FC236}">
                    <a16:creationId xmlns:a16="http://schemas.microsoft.com/office/drawing/2014/main" id="{DB675701-E891-CB04-3D3D-58DF92CDE027}"/>
                  </a:ext>
                </a:extLst>
              </p:cNvPr>
              <p:cNvSpPr>
                <a:spLocks/>
              </p:cNvSpPr>
              <p:nvPr/>
            </p:nvSpPr>
            <p:spPr bwMode="auto">
              <a:xfrm>
                <a:off x="1006731" y="3969904"/>
                <a:ext cx="53674" cy="34351"/>
              </a:xfrm>
              <a:custGeom>
                <a:avLst/>
                <a:gdLst>
                  <a:gd name="T0" fmla="*/ 158 w 10"/>
                  <a:gd name="T1" fmla="*/ 21 h 6"/>
                  <a:gd name="T2" fmla="*/ 0 w 10"/>
                  <a:gd name="T3" fmla="*/ 35 h 6"/>
                  <a:gd name="T4" fmla="*/ 83 w 10"/>
                  <a:gd name="T5" fmla="*/ 115 h 6"/>
                  <a:gd name="T6" fmla="*/ 0 60000 65536"/>
                  <a:gd name="T7" fmla="*/ 0 60000 65536"/>
                  <a:gd name="T8" fmla="*/ 0 60000 65536"/>
                </a:gdLst>
                <a:ahLst/>
                <a:cxnLst>
                  <a:cxn ang="T6">
                    <a:pos x="T0" y="T1"/>
                  </a:cxn>
                  <a:cxn ang="T7">
                    <a:pos x="T2" y="T3"/>
                  </a:cxn>
                  <a:cxn ang="T8">
                    <a:pos x="T4" y="T5"/>
                  </a:cxn>
                </a:cxnLst>
                <a:rect l="0" t="0" r="r" b="b"/>
                <a:pathLst>
                  <a:path w="10" h="6">
                    <a:moveTo>
                      <a:pt x="10" y="1"/>
                    </a:moveTo>
                    <a:cubicBezTo>
                      <a:pt x="6" y="0"/>
                      <a:pt x="3" y="0"/>
                      <a:pt x="0" y="2"/>
                    </a:cubicBezTo>
                    <a:cubicBezTo>
                      <a:pt x="1" y="6"/>
                      <a:pt x="3" y="5"/>
                      <a:pt x="5" y="6"/>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39" name="Freeform 343">
                <a:extLst>
                  <a:ext uri="{FF2B5EF4-FFF2-40B4-BE49-F238E27FC236}">
                    <a16:creationId xmlns:a16="http://schemas.microsoft.com/office/drawing/2014/main" id="{DD9719F0-C23F-E85D-2571-342D58C0C8EB}"/>
                  </a:ext>
                </a:extLst>
              </p:cNvPr>
              <p:cNvSpPr>
                <a:spLocks/>
              </p:cNvSpPr>
              <p:nvPr/>
            </p:nvSpPr>
            <p:spPr bwMode="auto">
              <a:xfrm>
                <a:off x="1139844" y="3941993"/>
                <a:ext cx="27911" cy="23617"/>
              </a:xfrm>
              <a:custGeom>
                <a:avLst/>
                <a:gdLst>
                  <a:gd name="T0" fmla="*/ 88 w 5"/>
                  <a:gd name="T1" fmla="*/ 83 h 4"/>
                  <a:gd name="T2" fmla="*/ 68 w 5"/>
                  <a:gd name="T3" fmla="*/ 0 h 4"/>
                  <a:gd name="T4" fmla="*/ 0 60000 65536"/>
                  <a:gd name="T5" fmla="*/ 0 60000 65536"/>
                </a:gdLst>
                <a:ahLst/>
                <a:cxnLst>
                  <a:cxn ang="T4">
                    <a:pos x="T0" y="T1"/>
                  </a:cxn>
                  <a:cxn ang="T5">
                    <a:pos x="T2" y="T3"/>
                  </a:cxn>
                </a:cxnLst>
                <a:rect l="0" t="0" r="r" b="b"/>
                <a:pathLst>
                  <a:path w="5" h="4">
                    <a:moveTo>
                      <a:pt x="5" y="4"/>
                    </a:moveTo>
                    <a:cubicBezTo>
                      <a:pt x="2" y="3"/>
                      <a:pt x="0" y="2"/>
                      <a:pt x="4"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40" name="Freeform 344">
                <a:extLst>
                  <a:ext uri="{FF2B5EF4-FFF2-40B4-BE49-F238E27FC236}">
                    <a16:creationId xmlns:a16="http://schemas.microsoft.com/office/drawing/2014/main" id="{707700E2-5EC7-6F5A-5025-F318C81D5B20}"/>
                  </a:ext>
                </a:extLst>
              </p:cNvPr>
              <p:cNvSpPr>
                <a:spLocks/>
              </p:cNvSpPr>
              <p:nvPr/>
            </p:nvSpPr>
            <p:spPr bwMode="auto">
              <a:xfrm>
                <a:off x="1133362" y="3478248"/>
                <a:ext cx="79438" cy="79438"/>
              </a:xfrm>
              <a:custGeom>
                <a:avLst/>
                <a:gdLst>
                  <a:gd name="T0" fmla="*/ 153 w 15"/>
                  <a:gd name="T1" fmla="*/ 0 h 14"/>
                  <a:gd name="T2" fmla="*/ 224 w 15"/>
                  <a:gd name="T3" fmla="*/ 148 h 14"/>
                  <a:gd name="T4" fmla="*/ 0 60000 65536"/>
                  <a:gd name="T5" fmla="*/ 0 60000 65536"/>
                </a:gdLst>
                <a:ahLst/>
                <a:cxnLst>
                  <a:cxn ang="T4">
                    <a:pos x="T0" y="T1"/>
                  </a:cxn>
                  <a:cxn ang="T5">
                    <a:pos x="T2" y="T3"/>
                  </a:cxn>
                </a:cxnLst>
                <a:rect l="0" t="0" r="r" b="b"/>
                <a:pathLst>
                  <a:path w="15" h="14">
                    <a:moveTo>
                      <a:pt x="10" y="0"/>
                    </a:moveTo>
                    <a:cubicBezTo>
                      <a:pt x="0" y="9"/>
                      <a:pt x="15" y="14"/>
                      <a:pt x="15" y="8"/>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41" name="Freeform 345">
                <a:extLst>
                  <a:ext uri="{FF2B5EF4-FFF2-40B4-BE49-F238E27FC236}">
                    <a16:creationId xmlns:a16="http://schemas.microsoft.com/office/drawing/2014/main" id="{D008B054-04DE-FC4B-129F-D9248B5C2AE6}"/>
                  </a:ext>
                </a:extLst>
              </p:cNvPr>
              <p:cNvSpPr>
                <a:spLocks/>
              </p:cNvSpPr>
              <p:nvPr/>
            </p:nvSpPr>
            <p:spPr bwMode="auto">
              <a:xfrm>
                <a:off x="1341618" y="3478248"/>
                <a:ext cx="6441" cy="23617"/>
              </a:xfrm>
              <a:custGeom>
                <a:avLst/>
                <a:gdLst>
                  <a:gd name="T0" fmla="*/ 27 w 1"/>
                  <a:gd name="T1" fmla="*/ 83 h 4"/>
                  <a:gd name="T2" fmla="*/ 27 w 1"/>
                  <a:gd name="T3" fmla="*/ 0 h 4"/>
                  <a:gd name="T4" fmla="*/ 0 60000 65536"/>
                  <a:gd name="T5" fmla="*/ 0 60000 65536"/>
                </a:gdLst>
                <a:ahLst/>
                <a:cxnLst>
                  <a:cxn ang="T4">
                    <a:pos x="T0" y="T1"/>
                  </a:cxn>
                  <a:cxn ang="T5">
                    <a:pos x="T2" y="T3"/>
                  </a:cxn>
                </a:cxnLst>
                <a:rect l="0" t="0" r="r" b="b"/>
                <a:pathLst>
                  <a:path w="1" h="4">
                    <a:moveTo>
                      <a:pt x="1" y="4"/>
                    </a:moveTo>
                    <a:cubicBezTo>
                      <a:pt x="0" y="2"/>
                      <a:pt x="0" y="1"/>
                      <a:pt x="1"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42" name="Freeform 346">
                <a:extLst>
                  <a:ext uri="{FF2B5EF4-FFF2-40B4-BE49-F238E27FC236}">
                    <a16:creationId xmlns:a16="http://schemas.microsoft.com/office/drawing/2014/main" id="{B708607C-F84E-F8EF-86E4-DA1A11E485CC}"/>
                  </a:ext>
                </a:extLst>
              </p:cNvPr>
              <p:cNvSpPr>
                <a:spLocks/>
              </p:cNvSpPr>
              <p:nvPr/>
            </p:nvSpPr>
            <p:spPr bwMode="auto">
              <a:xfrm>
                <a:off x="1513375" y="3746619"/>
                <a:ext cx="21470" cy="12882"/>
              </a:xfrm>
              <a:custGeom>
                <a:avLst/>
                <a:gdLst>
                  <a:gd name="T0" fmla="*/ 63 w 4"/>
                  <a:gd name="T1" fmla="*/ 54 h 2"/>
                  <a:gd name="T2" fmla="*/ 50 w 4"/>
                  <a:gd name="T3" fmla="*/ 0 h 2"/>
                  <a:gd name="T4" fmla="*/ 0 60000 65536"/>
                  <a:gd name="T5" fmla="*/ 0 60000 65536"/>
                </a:gdLst>
                <a:ahLst/>
                <a:cxnLst>
                  <a:cxn ang="T4">
                    <a:pos x="T0" y="T1"/>
                  </a:cxn>
                  <a:cxn ang="T5">
                    <a:pos x="T2" y="T3"/>
                  </a:cxn>
                </a:cxnLst>
                <a:rect l="0" t="0" r="r" b="b"/>
                <a:pathLst>
                  <a:path w="4" h="2">
                    <a:moveTo>
                      <a:pt x="4" y="2"/>
                    </a:moveTo>
                    <a:cubicBezTo>
                      <a:pt x="1" y="2"/>
                      <a:pt x="0" y="1"/>
                      <a:pt x="3"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43" name="Freeform 347">
                <a:extLst>
                  <a:ext uri="{FF2B5EF4-FFF2-40B4-BE49-F238E27FC236}">
                    <a16:creationId xmlns:a16="http://schemas.microsoft.com/office/drawing/2014/main" id="{0C93943D-C6EF-72E0-6EB5-D3C74D94B98F}"/>
                  </a:ext>
                </a:extLst>
              </p:cNvPr>
              <p:cNvSpPr>
                <a:spLocks/>
              </p:cNvSpPr>
              <p:nvPr/>
            </p:nvSpPr>
            <p:spPr bwMode="auto">
              <a:xfrm>
                <a:off x="1792481" y="3656446"/>
                <a:ext cx="27911" cy="34351"/>
              </a:xfrm>
              <a:custGeom>
                <a:avLst/>
                <a:gdLst>
                  <a:gd name="T0" fmla="*/ 88 w 5"/>
                  <a:gd name="T1" fmla="*/ 115 h 6"/>
                  <a:gd name="T2" fmla="*/ 55 w 5"/>
                  <a:gd name="T3" fmla="*/ 0 h 6"/>
                  <a:gd name="T4" fmla="*/ 0 60000 65536"/>
                  <a:gd name="T5" fmla="*/ 0 60000 65536"/>
                </a:gdLst>
                <a:ahLst/>
                <a:cxnLst>
                  <a:cxn ang="T4">
                    <a:pos x="T0" y="T1"/>
                  </a:cxn>
                  <a:cxn ang="T5">
                    <a:pos x="T2" y="T3"/>
                  </a:cxn>
                </a:cxnLst>
                <a:rect l="0" t="0" r="r" b="b"/>
                <a:pathLst>
                  <a:path w="5" h="6">
                    <a:moveTo>
                      <a:pt x="5" y="6"/>
                    </a:moveTo>
                    <a:cubicBezTo>
                      <a:pt x="1" y="5"/>
                      <a:pt x="0" y="3"/>
                      <a:pt x="3"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44" name="Freeform 348">
                <a:extLst>
                  <a:ext uri="{FF2B5EF4-FFF2-40B4-BE49-F238E27FC236}">
                    <a16:creationId xmlns:a16="http://schemas.microsoft.com/office/drawing/2014/main" id="{8EEB77B2-6D3B-C93D-536F-F415E502C650}"/>
                  </a:ext>
                </a:extLst>
              </p:cNvPr>
              <p:cNvSpPr>
                <a:spLocks/>
              </p:cNvSpPr>
              <p:nvPr/>
            </p:nvSpPr>
            <p:spPr bwMode="auto">
              <a:xfrm>
                <a:off x="1959945" y="3729443"/>
                <a:ext cx="4294" cy="23617"/>
              </a:xfrm>
              <a:custGeom>
                <a:avLst/>
                <a:gdLst>
                  <a:gd name="T0" fmla="*/ 0 w 1"/>
                  <a:gd name="T1" fmla="*/ 83 h 4"/>
                  <a:gd name="T2" fmla="*/ 8 w 1"/>
                  <a:gd name="T3" fmla="*/ 0 h 4"/>
                  <a:gd name="T4" fmla="*/ 0 60000 65536"/>
                  <a:gd name="T5" fmla="*/ 0 60000 65536"/>
                </a:gdLst>
                <a:ahLst/>
                <a:cxnLst>
                  <a:cxn ang="T4">
                    <a:pos x="T0" y="T1"/>
                  </a:cxn>
                  <a:cxn ang="T5">
                    <a:pos x="T2" y="T3"/>
                  </a:cxn>
                </a:cxnLst>
                <a:rect l="0" t="0" r="r" b="b"/>
                <a:pathLst>
                  <a:path w="1" h="4">
                    <a:moveTo>
                      <a:pt x="0" y="4"/>
                    </a:moveTo>
                    <a:cubicBezTo>
                      <a:pt x="0" y="3"/>
                      <a:pt x="0" y="1"/>
                      <a:pt x="1"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45" name="Freeform 349">
                <a:extLst>
                  <a:ext uri="{FF2B5EF4-FFF2-40B4-BE49-F238E27FC236}">
                    <a16:creationId xmlns:a16="http://schemas.microsoft.com/office/drawing/2014/main" id="{CD67341F-9094-3986-4B80-DBE48C967455}"/>
                  </a:ext>
                </a:extLst>
              </p:cNvPr>
              <p:cNvSpPr>
                <a:spLocks/>
              </p:cNvSpPr>
              <p:nvPr/>
            </p:nvSpPr>
            <p:spPr bwMode="auto">
              <a:xfrm>
                <a:off x="1938475" y="4010696"/>
                <a:ext cx="133112" cy="92320"/>
              </a:xfrm>
              <a:custGeom>
                <a:avLst/>
                <a:gdLst>
                  <a:gd name="T0" fmla="*/ 216 w 25"/>
                  <a:gd name="T1" fmla="*/ 0 h 16"/>
                  <a:gd name="T2" fmla="*/ 337 w 25"/>
                  <a:gd name="T3" fmla="*/ 81 h 16"/>
                  <a:gd name="T4" fmla="*/ 0 60000 65536"/>
                  <a:gd name="T5" fmla="*/ 0 60000 65536"/>
                </a:gdLst>
                <a:ahLst/>
                <a:cxnLst>
                  <a:cxn ang="T4">
                    <a:pos x="T0" y="T1"/>
                  </a:cxn>
                  <a:cxn ang="T5">
                    <a:pos x="T2" y="T3"/>
                  </a:cxn>
                </a:cxnLst>
                <a:rect l="0" t="0" r="r" b="b"/>
                <a:pathLst>
                  <a:path w="25" h="16">
                    <a:moveTo>
                      <a:pt x="14" y="0"/>
                    </a:moveTo>
                    <a:cubicBezTo>
                      <a:pt x="0" y="11"/>
                      <a:pt x="25" y="16"/>
                      <a:pt x="22" y="4"/>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46" name="Freeform 350">
                <a:extLst>
                  <a:ext uri="{FF2B5EF4-FFF2-40B4-BE49-F238E27FC236}">
                    <a16:creationId xmlns:a16="http://schemas.microsoft.com/office/drawing/2014/main" id="{3419F35F-E34B-0DCB-194B-FFC76AD465BA}"/>
                  </a:ext>
                </a:extLst>
              </p:cNvPr>
              <p:cNvSpPr>
                <a:spLocks/>
              </p:cNvSpPr>
              <p:nvPr/>
            </p:nvSpPr>
            <p:spPr bwMode="auto">
              <a:xfrm>
                <a:off x="2157466" y="4148102"/>
                <a:ext cx="21470" cy="17176"/>
              </a:xfrm>
              <a:custGeom>
                <a:avLst/>
                <a:gdLst>
                  <a:gd name="T0" fmla="*/ 0 w 4"/>
                  <a:gd name="T1" fmla="*/ 0 h 3"/>
                  <a:gd name="T2" fmla="*/ 63 w 4"/>
                  <a:gd name="T3" fmla="*/ 0 h 3"/>
                  <a:gd name="T4" fmla="*/ 0 60000 65536"/>
                  <a:gd name="T5" fmla="*/ 0 60000 65536"/>
                </a:gdLst>
                <a:ahLst/>
                <a:cxnLst>
                  <a:cxn ang="T4">
                    <a:pos x="T0" y="T1"/>
                  </a:cxn>
                  <a:cxn ang="T5">
                    <a:pos x="T2" y="T3"/>
                  </a:cxn>
                </a:cxnLst>
                <a:rect l="0" t="0" r="r" b="b"/>
                <a:pathLst>
                  <a:path w="4" h="3">
                    <a:moveTo>
                      <a:pt x="0" y="0"/>
                    </a:moveTo>
                    <a:cubicBezTo>
                      <a:pt x="0" y="3"/>
                      <a:pt x="2" y="2"/>
                      <a:pt x="4"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47" name="Freeform 351">
                <a:extLst>
                  <a:ext uri="{FF2B5EF4-FFF2-40B4-BE49-F238E27FC236}">
                    <a16:creationId xmlns:a16="http://schemas.microsoft.com/office/drawing/2014/main" id="{3FF3F852-D0B5-275D-DC38-529AB330FAFA}"/>
                  </a:ext>
                </a:extLst>
              </p:cNvPr>
              <p:cNvSpPr>
                <a:spLocks/>
              </p:cNvSpPr>
              <p:nvPr/>
            </p:nvSpPr>
            <p:spPr bwMode="auto">
              <a:xfrm>
                <a:off x="2475217" y="4004255"/>
                <a:ext cx="25764" cy="47233"/>
              </a:xfrm>
              <a:custGeom>
                <a:avLst/>
                <a:gdLst>
                  <a:gd name="T0" fmla="*/ 12 w 5"/>
                  <a:gd name="T1" fmla="*/ 168 h 8"/>
                  <a:gd name="T2" fmla="*/ 70 w 5"/>
                  <a:gd name="T3" fmla="*/ 0 h 8"/>
                  <a:gd name="T4" fmla="*/ 0 60000 65536"/>
                  <a:gd name="T5" fmla="*/ 0 60000 65536"/>
                </a:gdLst>
                <a:ahLst/>
                <a:cxnLst>
                  <a:cxn ang="T4">
                    <a:pos x="T0" y="T1"/>
                  </a:cxn>
                  <a:cxn ang="T5">
                    <a:pos x="T2" y="T3"/>
                  </a:cxn>
                </a:cxnLst>
                <a:rect l="0" t="0" r="r" b="b"/>
                <a:pathLst>
                  <a:path w="5" h="8">
                    <a:moveTo>
                      <a:pt x="1" y="8"/>
                    </a:moveTo>
                    <a:cubicBezTo>
                      <a:pt x="0" y="4"/>
                      <a:pt x="0" y="0"/>
                      <a:pt x="5"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48" name="Freeform 352">
                <a:extLst>
                  <a:ext uri="{FF2B5EF4-FFF2-40B4-BE49-F238E27FC236}">
                    <a16:creationId xmlns:a16="http://schemas.microsoft.com/office/drawing/2014/main" id="{4A68BB21-5E68-BA99-C6BD-8586D654306D}"/>
                  </a:ext>
                </a:extLst>
              </p:cNvPr>
              <p:cNvSpPr>
                <a:spLocks/>
              </p:cNvSpPr>
              <p:nvPr/>
            </p:nvSpPr>
            <p:spPr bwMode="auto">
              <a:xfrm>
                <a:off x="2593300" y="3987080"/>
                <a:ext cx="15029" cy="12882"/>
              </a:xfrm>
              <a:custGeom>
                <a:avLst/>
                <a:gdLst>
                  <a:gd name="T0" fmla="*/ 0 w 3"/>
                  <a:gd name="T1" fmla="*/ 54 h 2"/>
                  <a:gd name="T2" fmla="*/ 37 w 3"/>
                  <a:gd name="T3" fmla="*/ 0 h 2"/>
                  <a:gd name="T4" fmla="*/ 0 60000 65536"/>
                  <a:gd name="T5" fmla="*/ 0 60000 65536"/>
                </a:gdLst>
                <a:ahLst/>
                <a:cxnLst>
                  <a:cxn ang="T4">
                    <a:pos x="T0" y="T1"/>
                  </a:cxn>
                  <a:cxn ang="T5">
                    <a:pos x="T2" y="T3"/>
                  </a:cxn>
                </a:cxnLst>
                <a:rect l="0" t="0" r="r" b="b"/>
                <a:pathLst>
                  <a:path w="3" h="2">
                    <a:moveTo>
                      <a:pt x="0" y="2"/>
                    </a:moveTo>
                    <a:cubicBezTo>
                      <a:pt x="1" y="1"/>
                      <a:pt x="2" y="1"/>
                      <a:pt x="3"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49" name="Freeform 353">
                <a:extLst>
                  <a:ext uri="{FF2B5EF4-FFF2-40B4-BE49-F238E27FC236}">
                    <a16:creationId xmlns:a16="http://schemas.microsoft.com/office/drawing/2014/main" id="{C104B903-6A17-DDAF-FC02-8FA8F7571CE1}"/>
                  </a:ext>
                </a:extLst>
              </p:cNvPr>
              <p:cNvSpPr>
                <a:spLocks/>
              </p:cNvSpPr>
              <p:nvPr/>
            </p:nvSpPr>
            <p:spPr bwMode="auto">
              <a:xfrm>
                <a:off x="2930374" y="3914083"/>
                <a:ext cx="2147" cy="45086"/>
              </a:xfrm>
              <a:custGeom>
                <a:avLst/>
                <a:gdLst>
                  <a:gd name="T0" fmla="*/ 0 w 1"/>
                  <a:gd name="T1" fmla="*/ 144 h 8"/>
                  <a:gd name="T2" fmla="*/ 0 w 1"/>
                  <a:gd name="T3" fmla="*/ 0 h 8"/>
                  <a:gd name="T4" fmla="*/ 0 60000 65536"/>
                  <a:gd name="T5" fmla="*/ 0 60000 65536"/>
                </a:gdLst>
                <a:ahLst/>
                <a:cxnLst>
                  <a:cxn ang="T4">
                    <a:pos x="T0" y="T1"/>
                  </a:cxn>
                  <a:cxn ang="T5">
                    <a:pos x="T2" y="T3"/>
                  </a:cxn>
                </a:cxnLst>
                <a:rect l="0" t="0" r="r" b="b"/>
                <a:pathLst>
                  <a:path w="1" h="8">
                    <a:moveTo>
                      <a:pt x="0" y="8"/>
                    </a:moveTo>
                    <a:cubicBezTo>
                      <a:pt x="0" y="5"/>
                      <a:pt x="0" y="3"/>
                      <a:pt x="0"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50" name="Freeform 354">
                <a:extLst>
                  <a:ext uri="{FF2B5EF4-FFF2-40B4-BE49-F238E27FC236}">
                    <a16:creationId xmlns:a16="http://schemas.microsoft.com/office/drawing/2014/main" id="{0B3FAB73-A9EA-4E53-34B8-EAA48D71E16B}"/>
                  </a:ext>
                </a:extLst>
              </p:cNvPr>
              <p:cNvSpPr>
                <a:spLocks/>
              </p:cNvSpPr>
              <p:nvPr/>
            </p:nvSpPr>
            <p:spPr bwMode="auto">
              <a:xfrm>
                <a:off x="3080662" y="3982786"/>
                <a:ext cx="17176" cy="17176"/>
              </a:xfrm>
              <a:custGeom>
                <a:avLst/>
                <a:gdLst>
                  <a:gd name="T0" fmla="*/ 0 w 3"/>
                  <a:gd name="T1" fmla="*/ 56 h 3"/>
                  <a:gd name="T2" fmla="*/ 56 w 3"/>
                  <a:gd name="T3" fmla="*/ 0 h 3"/>
                  <a:gd name="T4" fmla="*/ 0 60000 65536"/>
                  <a:gd name="T5" fmla="*/ 0 60000 65536"/>
                </a:gdLst>
                <a:ahLst/>
                <a:cxnLst>
                  <a:cxn ang="T4">
                    <a:pos x="T0" y="T1"/>
                  </a:cxn>
                  <a:cxn ang="T5">
                    <a:pos x="T2" y="T3"/>
                  </a:cxn>
                </a:cxnLst>
                <a:rect l="0" t="0" r="r" b="b"/>
                <a:pathLst>
                  <a:path w="3" h="3">
                    <a:moveTo>
                      <a:pt x="0" y="3"/>
                    </a:moveTo>
                    <a:cubicBezTo>
                      <a:pt x="1" y="2"/>
                      <a:pt x="2" y="1"/>
                      <a:pt x="3"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51" name="Freeform 355">
                <a:extLst>
                  <a:ext uri="{FF2B5EF4-FFF2-40B4-BE49-F238E27FC236}">
                    <a16:creationId xmlns:a16="http://schemas.microsoft.com/office/drawing/2014/main" id="{2BBEA9B6-F5BF-DD36-2F11-CC893BB99524}"/>
                  </a:ext>
                </a:extLst>
              </p:cNvPr>
              <p:cNvSpPr>
                <a:spLocks/>
              </p:cNvSpPr>
              <p:nvPr/>
            </p:nvSpPr>
            <p:spPr bwMode="auto">
              <a:xfrm>
                <a:off x="3473557" y="4107310"/>
                <a:ext cx="36498" cy="34351"/>
              </a:xfrm>
              <a:custGeom>
                <a:avLst/>
                <a:gdLst>
                  <a:gd name="T0" fmla="*/ 0 w 7"/>
                  <a:gd name="T1" fmla="*/ 115 h 6"/>
                  <a:gd name="T2" fmla="*/ 70 w 7"/>
                  <a:gd name="T3" fmla="*/ 21 h 6"/>
                  <a:gd name="T4" fmla="*/ 100 w 7"/>
                  <a:gd name="T5" fmla="*/ 115 h 6"/>
                  <a:gd name="T6" fmla="*/ 0 60000 65536"/>
                  <a:gd name="T7" fmla="*/ 0 60000 65536"/>
                  <a:gd name="T8" fmla="*/ 0 60000 65536"/>
                </a:gdLst>
                <a:ahLst/>
                <a:cxnLst>
                  <a:cxn ang="T6">
                    <a:pos x="T0" y="T1"/>
                  </a:cxn>
                  <a:cxn ang="T7">
                    <a:pos x="T2" y="T3"/>
                  </a:cxn>
                  <a:cxn ang="T8">
                    <a:pos x="T4" y="T5"/>
                  </a:cxn>
                </a:cxnLst>
                <a:rect l="0" t="0" r="r" b="b"/>
                <a:pathLst>
                  <a:path w="7" h="6">
                    <a:moveTo>
                      <a:pt x="0" y="6"/>
                    </a:moveTo>
                    <a:cubicBezTo>
                      <a:pt x="1" y="2"/>
                      <a:pt x="0" y="0"/>
                      <a:pt x="5" y="1"/>
                    </a:cubicBezTo>
                    <a:cubicBezTo>
                      <a:pt x="7" y="3"/>
                      <a:pt x="7" y="4"/>
                      <a:pt x="7" y="6"/>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52" name="Freeform 357">
                <a:extLst>
                  <a:ext uri="{FF2B5EF4-FFF2-40B4-BE49-F238E27FC236}">
                    <a16:creationId xmlns:a16="http://schemas.microsoft.com/office/drawing/2014/main" id="{9F40C6AB-2DE0-8F94-53EF-83C96D1365A9}"/>
                  </a:ext>
                </a:extLst>
              </p:cNvPr>
              <p:cNvSpPr>
                <a:spLocks/>
              </p:cNvSpPr>
              <p:nvPr/>
            </p:nvSpPr>
            <p:spPr bwMode="auto">
              <a:xfrm>
                <a:off x="3130042" y="4326300"/>
                <a:ext cx="15029" cy="27911"/>
              </a:xfrm>
              <a:custGeom>
                <a:avLst/>
                <a:gdLst>
                  <a:gd name="T0" fmla="*/ 37 w 3"/>
                  <a:gd name="T1" fmla="*/ 88 h 5"/>
                  <a:gd name="T2" fmla="*/ 28 w 3"/>
                  <a:gd name="T3" fmla="*/ 0 h 5"/>
                  <a:gd name="T4" fmla="*/ 0 60000 65536"/>
                  <a:gd name="T5" fmla="*/ 0 60000 65536"/>
                </a:gdLst>
                <a:ahLst/>
                <a:cxnLst>
                  <a:cxn ang="T4">
                    <a:pos x="T0" y="T1"/>
                  </a:cxn>
                  <a:cxn ang="T5">
                    <a:pos x="T2" y="T3"/>
                  </a:cxn>
                </a:cxnLst>
                <a:rect l="0" t="0" r="r" b="b"/>
                <a:pathLst>
                  <a:path w="3" h="5">
                    <a:moveTo>
                      <a:pt x="3" y="5"/>
                    </a:moveTo>
                    <a:cubicBezTo>
                      <a:pt x="1" y="4"/>
                      <a:pt x="0" y="2"/>
                      <a:pt x="2"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53" name="Freeform 358">
                <a:extLst>
                  <a:ext uri="{FF2B5EF4-FFF2-40B4-BE49-F238E27FC236}">
                    <a16:creationId xmlns:a16="http://schemas.microsoft.com/office/drawing/2014/main" id="{2F5EFAC8-CD93-7F11-3171-11F10CEC2D90}"/>
                  </a:ext>
                </a:extLst>
              </p:cNvPr>
              <p:cNvSpPr>
                <a:spLocks/>
              </p:cNvSpPr>
              <p:nvPr/>
            </p:nvSpPr>
            <p:spPr bwMode="auto">
              <a:xfrm>
                <a:off x="3248126" y="4319860"/>
                <a:ext cx="21470" cy="45086"/>
              </a:xfrm>
              <a:custGeom>
                <a:avLst/>
                <a:gdLst>
                  <a:gd name="T0" fmla="*/ 33 w 4"/>
                  <a:gd name="T1" fmla="*/ 144 h 8"/>
                  <a:gd name="T2" fmla="*/ 63 w 4"/>
                  <a:gd name="T3" fmla="*/ 0 h 8"/>
                  <a:gd name="T4" fmla="*/ 0 60000 65536"/>
                  <a:gd name="T5" fmla="*/ 0 60000 65536"/>
                </a:gdLst>
                <a:ahLst/>
                <a:cxnLst>
                  <a:cxn ang="T4">
                    <a:pos x="T0" y="T1"/>
                  </a:cxn>
                  <a:cxn ang="T5">
                    <a:pos x="T2" y="T3"/>
                  </a:cxn>
                </a:cxnLst>
                <a:rect l="0" t="0" r="r" b="b"/>
                <a:pathLst>
                  <a:path w="4" h="8">
                    <a:moveTo>
                      <a:pt x="2" y="8"/>
                    </a:moveTo>
                    <a:cubicBezTo>
                      <a:pt x="0" y="5"/>
                      <a:pt x="0" y="2"/>
                      <a:pt x="4"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54" name="Freeform 359">
                <a:extLst>
                  <a:ext uri="{FF2B5EF4-FFF2-40B4-BE49-F238E27FC236}">
                    <a16:creationId xmlns:a16="http://schemas.microsoft.com/office/drawing/2014/main" id="{6F9FE736-F2E6-C0ED-15F1-77DB251F44C5}"/>
                  </a:ext>
                </a:extLst>
              </p:cNvPr>
              <p:cNvSpPr>
                <a:spLocks/>
              </p:cNvSpPr>
              <p:nvPr/>
            </p:nvSpPr>
            <p:spPr bwMode="auto">
              <a:xfrm>
                <a:off x="2754323" y="4233981"/>
                <a:ext cx="10735" cy="27911"/>
              </a:xfrm>
              <a:custGeom>
                <a:avLst/>
                <a:gdLst>
                  <a:gd name="T0" fmla="*/ 33 w 2"/>
                  <a:gd name="T1" fmla="*/ 88 h 5"/>
                  <a:gd name="T2" fmla="*/ 20 w 2"/>
                  <a:gd name="T3" fmla="*/ 0 h 5"/>
                  <a:gd name="T4" fmla="*/ 0 60000 65536"/>
                  <a:gd name="T5" fmla="*/ 0 60000 65536"/>
                </a:gdLst>
                <a:ahLst/>
                <a:cxnLst>
                  <a:cxn ang="T4">
                    <a:pos x="T0" y="T1"/>
                  </a:cxn>
                  <a:cxn ang="T5">
                    <a:pos x="T2" y="T3"/>
                  </a:cxn>
                </a:cxnLst>
                <a:rect l="0" t="0" r="r" b="b"/>
                <a:pathLst>
                  <a:path w="2" h="5">
                    <a:moveTo>
                      <a:pt x="2" y="5"/>
                    </a:moveTo>
                    <a:cubicBezTo>
                      <a:pt x="0" y="4"/>
                      <a:pt x="0" y="2"/>
                      <a:pt x="1"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55" name="Freeform 360">
                <a:extLst>
                  <a:ext uri="{FF2B5EF4-FFF2-40B4-BE49-F238E27FC236}">
                    <a16:creationId xmlns:a16="http://schemas.microsoft.com/office/drawing/2014/main" id="{896F190D-BBED-3415-3587-A6E81BBCA33E}"/>
                  </a:ext>
                </a:extLst>
              </p:cNvPr>
              <p:cNvSpPr>
                <a:spLocks/>
              </p:cNvSpPr>
              <p:nvPr/>
            </p:nvSpPr>
            <p:spPr bwMode="auto">
              <a:xfrm>
                <a:off x="2254079" y="4326300"/>
                <a:ext cx="182492" cy="165317"/>
              </a:xfrm>
              <a:custGeom>
                <a:avLst/>
                <a:gdLst>
                  <a:gd name="T0" fmla="*/ 345 w 34"/>
                  <a:gd name="T1" fmla="*/ 21 h 29"/>
                  <a:gd name="T2" fmla="*/ 20 w 34"/>
                  <a:gd name="T3" fmla="*/ 337 h 29"/>
                  <a:gd name="T4" fmla="*/ 63 w 34"/>
                  <a:gd name="T5" fmla="*/ 542 h 29"/>
                  <a:gd name="T6" fmla="*/ 375 w 34"/>
                  <a:gd name="T7" fmla="*/ 542 h 29"/>
                  <a:gd name="T8" fmla="*/ 395 w 34"/>
                  <a:gd name="T9" fmla="*/ 507 h 29"/>
                  <a:gd name="T10" fmla="*/ 533 w 34"/>
                  <a:gd name="T11" fmla="*/ 297 h 29"/>
                  <a:gd name="T12" fmla="*/ 533 w 34"/>
                  <a:gd name="T13" fmla="*/ 281 h 29"/>
                  <a:gd name="T14" fmla="*/ 345 w 34"/>
                  <a:gd name="T15" fmla="*/ 21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29">
                    <a:moveTo>
                      <a:pt x="22" y="1"/>
                    </a:moveTo>
                    <a:cubicBezTo>
                      <a:pt x="11" y="0"/>
                      <a:pt x="3" y="7"/>
                      <a:pt x="1" y="18"/>
                    </a:cubicBezTo>
                    <a:cubicBezTo>
                      <a:pt x="0" y="22"/>
                      <a:pt x="1" y="26"/>
                      <a:pt x="4" y="29"/>
                    </a:cubicBezTo>
                    <a:cubicBezTo>
                      <a:pt x="24" y="29"/>
                      <a:pt x="24" y="29"/>
                      <a:pt x="24" y="29"/>
                    </a:cubicBezTo>
                    <a:cubicBezTo>
                      <a:pt x="24" y="28"/>
                      <a:pt x="25" y="28"/>
                      <a:pt x="25" y="27"/>
                    </a:cubicBezTo>
                    <a:cubicBezTo>
                      <a:pt x="30" y="26"/>
                      <a:pt x="33" y="22"/>
                      <a:pt x="34" y="16"/>
                    </a:cubicBezTo>
                    <a:cubicBezTo>
                      <a:pt x="34" y="16"/>
                      <a:pt x="34" y="15"/>
                      <a:pt x="34" y="15"/>
                    </a:cubicBezTo>
                    <a:cubicBezTo>
                      <a:pt x="34" y="8"/>
                      <a:pt x="29" y="2"/>
                      <a:pt x="22" y="1"/>
                    </a:cubicBezTo>
                    <a:close/>
                  </a:path>
                </a:pathLst>
              </a:custGeom>
              <a:solidFill>
                <a:srgbClr val="C1A3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456" name="Freeform 361">
                <a:extLst>
                  <a:ext uri="{FF2B5EF4-FFF2-40B4-BE49-F238E27FC236}">
                    <a16:creationId xmlns:a16="http://schemas.microsoft.com/office/drawing/2014/main" id="{B8846647-9D76-9397-2ECD-7979775CEE09}"/>
                  </a:ext>
                </a:extLst>
              </p:cNvPr>
              <p:cNvSpPr>
                <a:spLocks/>
              </p:cNvSpPr>
              <p:nvPr/>
            </p:nvSpPr>
            <p:spPr bwMode="auto">
              <a:xfrm>
                <a:off x="1777453" y="4337035"/>
                <a:ext cx="176051" cy="154582"/>
              </a:xfrm>
              <a:custGeom>
                <a:avLst/>
                <a:gdLst>
                  <a:gd name="T0" fmla="*/ 186 w 33"/>
                  <a:gd name="T1" fmla="*/ 56 h 27"/>
                  <a:gd name="T2" fmla="*/ 137 w 33"/>
                  <a:gd name="T3" fmla="*/ 93 h 27"/>
                  <a:gd name="T4" fmla="*/ 42 w 33"/>
                  <a:gd name="T5" fmla="*/ 435 h 27"/>
                  <a:gd name="T6" fmla="*/ 92 w 33"/>
                  <a:gd name="T7" fmla="*/ 512 h 27"/>
                  <a:gd name="T8" fmla="*/ 370 w 33"/>
                  <a:gd name="T9" fmla="*/ 512 h 27"/>
                  <a:gd name="T10" fmla="*/ 462 w 33"/>
                  <a:gd name="T11" fmla="*/ 171 h 27"/>
                  <a:gd name="T12" fmla="*/ 186 w 33"/>
                  <a:gd name="T13" fmla="*/ 56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7">
                    <a:moveTo>
                      <a:pt x="12" y="3"/>
                    </a:moveTo>
                    <a:cubicBezTo>
                      <a:pt x="9" y="5"/>
                      <a:pt x="9" y="5"/>
                      <a:pt x="9" y="5"/>
                    </a:cubicBezTo>
                    <a:cubicBezTo>
                      <a:pt x="2" y="8"/>
                      <a:pt x="0" y="16"/>
                      <a:pt x="3" y="23"/>
                    </a:cubicBezTo>
                    <a:cubicBezTo>
                      <a:pt x="4" y="24"/>
                      <a:pt x="5" y="26"/>
                      <a:pt x="6" y="27"/>
                    </a:cubicBezTo>
                    <a:cubicBezTo>
                      <a:pt x="24" y="27"/>
                      <a:pt x="24" y="27"/>
                      <a:pt x="24" y="27"/>
                    </a:cubicBezTo>
                    <a:cubicBezTo>
                      <a:pt x="30" y="23"/>
                      <a:pt x="33" y="16"/>
                      <a:pt x="30" y="9"/>
                    </a:cubicBezTo>
                    <a:cubicBezTo>
                      <a:pt x="26" y="3"/>
                      <a:pt x="18" y="0"/>
                      <a:pt x="12" y="3"/>
                    </a:cubicBezTo>
                    <a:close/>
                  </a:path>
                </a:pathLst>
              </a:custGeom>
              <a:solidFill>
                <a:srgbClr val="C1A3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457" name="Freeform 362">
                <a:extLst>
                  <a:ext uri="{FF2B5EF4-FFF2-40B4-BE49-F238E27FC236}">
                    <a16:creationId xmlns:a16="http://schemas.microsoft.com/office/drawing/2014/main" id="{9CA6C2D9-0883-43E4-DA3B-BF7BEA5507E4}"/>
                  </a:ext>
                </a:extLst>
              </p:cNvPr>
              <p:cNvSpPr>
                <a:spLocks/>
              </p:cNvSpPr>
              <p:nvPr/>
            </p:nvSpPr>
            <p:spPr bwMode="auto">
              <a:xfrm>
                <a:off x="1562756" y="4027872"/>
                <a:ext cx="85879" cy="79438"/>
              </a:xfrm>
              <a:custGeom>
                <a:avLst/>
                <a:gdLst>
                  <a:gd name="T0" fmla="*/ 175 w 16"/>
                  <a:gd name="T1" fmla="*/ 0 h 14"/>
                  <a:gd name="T2" fmla="*/ 238 w 16"/>
                  <a:gd name="T3" fmla="*/ 77 h 14"/>
                  <a:gd name="T4" fmla="*/ 0 60000 65536"/>
                  <a:gd name="T5" fmla="*/ 0 60000 65536"/>
                </a:gdLst>
                <a:ahLst/>
                <a:cxnLst>
                  <a:cxn ang="T4">
                    <a:pos x="T0" y="T1"/>
                  </a:cxn>
                  <a:cxn ang="T5">
                    <a:pos x="T2" y="T3"/>
                  </a:cxn>
                </a:cxnLst>
                <a:rect l="0" t="0" r="r" b="b"/>
                <a:pathLst>
                  <a:path w="16" h="14">
                    <a:moveTo>
                      <a:pt x="11" y="0"/>
                    </a:moveTo>
                    <a:cubicBezTo>
                      <a:pt x="0" y="8"/>
                      <a:pt x="16" y="14"/>
                      <a:pt x="15" y="4"/>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58" name="Freeform 363">
                <a:extLst>
                  <a:ext uri="{FF2B5EF4-FFF2-40B4-BE49-F238E27FC236}">
                    <a16:creationId xmlns:a16="http://schemas.microsoft.com/office/drawing/2014/main" id="{88F4BF72-4851-C5FD-E087-FBE55CFB7840}"/>
                  </a:ext>
                </a:extLst>
              </p:cNvPr>
              <p:cNvSpPr>
                <a:spLocks/>
              </p:cNvSpPr>
              <p:nvPr/>
            </p:nvSpPr>
            <p:spPr bwMode="auto">
              <a:xfrm>
                <a:off x="1180595" y="4354211"/>
                <a:ext cx="203962" cy="137406"/>
              </a:xfrm>
              <a:custGeom>
                <a:avLst/>
                <a:gdLst>
                  <a:gd name="T0" fmla="*/ 438 w 38"/>
                  <a:gd name="T1" fmla="*/ 35 h 24"/>
                  <a:gd name="T2" fmla="*/ 250 w 38"/>
                  <a:gd name="T3" fmla="*/ 35 h 24"/>
                  <a:gd name="T4" fmla="*/ 250 w 38"/>
                  <a:gd name="T5" fmla="*/ 35 h 24"/>
                  <a:gd name="T6" fmla="*/ 63 w 38"/>
                  <a:gd name="T7" fmla="*/ 149 h 24"/>
                  <a:gd name="T8" fmla="*/ 0 w 38"/>
                  <a:gd name="T9" fmla="*/ 341 h 24"/>
                  <a:gd name="T10" fmla="*/ 20 w 38"/>
                  <a:gd name="T11" fmla="*/ 397 h 24"/>
                  <a:gd name="T12" fmla="*/ 33 w 38"/>
                  <a:gd name="T13" fmla="*/ 456 h 24"/>
                  <a:gd name="T14" fmla="*/ 563 w 38"/>
                  <a:gd name="T15" fmla="*/ 456 h 24"/>
                  <a:gd name="T16" fmla="*/ 583 w 38"/>
                  <a:gd name="T17" fmla="*/ 227 h 24"/>
                  <a:gd name="T18" fmla="*/ 438 w 38"/>
                  <a:gd name="T19" fmla="*/ 35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24">
                    <a:moveTo>
                      <a:pt x="28" y="2"/>
                    </a:moveTo>
                    <a:cubicBezTo>
                      <a:pt x="24" y="0"/>
                      <a:pt x="20" y="0"/>
                      <a:pt x="16" y="2"/>
                    </a:cubicBezTo>
                    <a:cubicBezTo>
                      <a:pt x="16" y="2"/>
                      <a:pt x="16" y="2"/>
                      <a:pt x="16" y="2"/>
                    </a:cubicBezTo>
                    <a:cubicBezTo>
                      <a:pt x="11" y="2"/>
                      <a:pt x="7" y="4"/>
                      <a:pt x="4" y="8"/>
                    </a:cubicBezTo>
                    <a:cubicBezTo>
                      <a:pt x="2" y="10"/>
                      <a:pt x="0" y="14"/>
                      <a:pt x="0" y="18"/>
                    </a:cubicBezTo>
                    <a:cubicBezTo>
                      <a:pt x="0" y="19"/>
                      <a:pt x="0" y="20"/>
                      <a:pt x="1" y="21"/>
                    </a:cubicBezTo>
                    <a:cubicBezTo>
                      <a:pt x="1" y="22"/>
                      <a:pt x="1" y="23"/>
                      <a:pt x="2" y="24"/>
                    </a:cubicBezTo>
                    <a:cubicBezTo>
                      <a:pt x="36" y="24"/>
                      <a:pt x="36" y="24"/>
                      <a:pt x="36" y="24"/>
                    </a:cubicBezTo>
                    <a:cubicBezTo>
                      <a:pt x="37" y="20"/>
                      <a:pt x="38" y="16"/>
                      <a:pt x="37" y="12"/>
                    </a:cubicBezTo>
                    <a:cubicBezTo>
                      <a:pt x="35" y="7"/>
                      <a:pt x="32" y="4"/>
                      <a:pt x="28" y="2"/>
                    </a:cubicBezTo>
                    <a:close/>
                  </a:path>
                </a:pathLst>
              </a:custGeom>
              <a:solidFill>
                <a:srgbClr val="C1A3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459" name="Freeform 364">
                <a:extLst>
                  <a:ext uri="{FF2B5EF4-FFF2-40B4-BE49-F238E27FC236}">
                    <a16:creationId xmlns:a16="http://schemas.microsoft.com/office/drawing/2014/main" id="{FDBDD682-15EA-F345-9AD2-AB312FDA91DE}"/>
                  </a:ext>
                </a:extLst>
              </p:cNvPr>
              <p:cNvSpPr>
                <a:spLocks/>
              </p:cNvSpPr>
              <p:nvPr/>
            </p:nvSpPr>
            <p:spPr bwMode="auto">
              <a:xfrm>
                <a:off x="1406027" y="4343476"/>
                <a:ext cx="6441" cy="10735"/>
              </a:xfrm>
              <a:custGeom>
                <a:avLst/>
                <a:gdLst>
                  <a:gd name="T0" fmla="*/ 27 w 1"/>
                  <a:gd name="T1" fmla="*/ 33 h 2"/>
                  <a:gd name="T2" fmla="*/ 27 w 1"/>
                  <a:gd name="T3" fmla="*/ 0 h 2"/>
                  <a:gd name="T4" fmla="*/ 0 60000 65536"/>
                  <a:gd name="T5" fmla="*/ 0 60000 65536"/>
                </a:gdLst>
                <a:ahLst/>
                <a:cxnLst>
                  <a:cxn ang="T4">
                    <a:pos x="T0" y="T1"/>
                  </a:cxn>
                  <a:cxn ang="T5">
                    <a:pos x="T2" y="T3"/>
                  </a:cxn>
                </a:cxnLst>
                <a:rect l="0" t="0" r="r" b="b"/>
                <a:pathLst>
                  <a:path w="1" h="2">
                    <a:moveTo>
                      <a:pt x="1" y="2"/>
                    </a:moveTo>
                    <a:cubicBezTo>
                      <a:pt x="0" y="1"/>
                      <a:pt x="0" y="0"/>
                      <a:pt x="1"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60" name="Freeform 366">
                <a:extLst>
                  <a:ext uri="{FF2B5EF4-FFF2-40B4-BE49-F238E27FC236}">
                    <a16:creationId xmlns:a16="http://schemas.microsoft.com/office/drawing/2014/main" id="{5B58AACE-E55D-4877-F67E-1466C339C737}"/>
                  </a:ext>
                </a:extLst>
              </p:cNvPr>
              <p:cNvSpPr>
                <a:spLocks/>
              </p:cNvSpPr>
              <p:nvPr/>
            </p:nvSpPr>
            <p:spPr bwMode="auto">
              <a:xfrm>
                <a:off x="3005518" y="3609213"/>
                <a:ext cx="17176" cy="12882"/>
              </a:xfrm>
              <a:custGeom>
                <a:avLst/>
                <a:gdLst>
                  <a:gd name="T0" fmla="*/ 56 w 3"/>
                  <a:gd name="T1" fmla="*/ 27 h 2"/>
                  <a:gd name="T2" fmla="*/ 21 w 3"/>
                  <a:gd name="T3" fmla="*/ 0 h 2"/>
                  <a:gd name="T4" fmla="*/ 0 60000 65536"/>
                  <a:gd name="T5" fmla="*/ 0 60000 65536"/>
                </a:gdLst>
                <a:ahLst/>
                <a:cxnLst>
                  <a:cxn ang="T4">
                    <a:pos x="T0" y="T1"/>
                  </a:cxn>
                  <a:cxn ang="T5">
                    <a:pos x="T2" y="T3"/>
                  </a:cxn>
                </a:cxnLst>
                <a:rect l="0" t="0" r="r" b="b"/>
                <a:pathLst>
                  <a:path w="3" h="2">
                    <a:moveTo>
                      <a:pt x="3" y="1"/>
                    </a:moveTo>
                    <a:cubicBezTo>
                      <a:pt x="1" y="2"/>
                      <a:pt x="0" y="1"/>
                      <a:pt x="1"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61" name="Freeform 367">
                <a:extLst>
                  <a:ext uri="{FF2B5EF4-FFF2-40B4-BE49-F238E27FC236}">
                    <a16:creationId xmlns:a16="http://schemas.microsoft.com/office/drawing/2014/main" id="{3638D7AE-39C4-EC36-9BB7-628580034AE5}"/>
                  </a:ext>
                </a:extLst>
              </p:cNvPr>
              <p:cNvSpPr>
                <a:spLocks/>
              </p:cNvSpPr>
              <p:nvPr/>
            </p:nvSpPr>
            <p:spPr bwMode="auto">
              <a:xfrm>
                <a:off x="3338298" y="3725149"/>
                <a:ext cx="17176" cy="4294"/>
              </a:xfrm>
              <a:custGeom>
                <a:avLst/>
                <a:gdLst>
                  <a:gd name="T0" fmla="*/ 0 w 3"/>
                  <a:gd name="T1" fmla="*/ 8 h 1"/>
                  <a:gd name="T2" fmla="*/ 56 w 3"/>
                  <a:gd name="T3" fmla="*/ 0 h 1"/>
                  <a:gd name="T4" fmla="*/ 0 60000 65536"/>
                  <a:gd name="T5" fmla="*/ 0 60000 65536"/>
                </a:gdLst>
                <a:ahLst/>
                <a:cxnLst>
                  <a:cxn ang="T4">
                    <a:pos x="T0" y="T1"/>
                  </a:cxn>
                  <a:cxn ang="T5">
                    <a:pos x="T2" y="T3"/>
                  </a:cxn>
                </a:cxnLst>
                <a:rect l="0" t="0" r="r" b="b"/>
                <a:pathLst>
                  <a:path w="3" h="1">
                    <a:moveTo>
                      <a:pt x="0" y="1"/>
                    </a:moveTo>
                    <a:cubicBezTo>
                      <a:pt x="1" y="1"/>
                      <a:pt x="2" y="0"/>
                      <a:pt x="3"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62" name="Freeform 368">
                <a:extLst>
                  <a:ext uri="{FF2B5EF4-FFF2-40B4-BE49-F238E27FC236}">
                    <a16:creationId xmlns:a16="http://schemas.microsoft.com/office/drawing/2014/main" id="{1FD74A1A-E616-1482-D41E-B62A6A2A2255}"/>
                  </a:ext>
                </a:extLst>
              </p:cNvPr>
              <p:cNvSpPr>
                <a:spLocks/>
              </p:cNvSpPr>
              <p:nvPr/>
            </p:nvSpPr>
            <p:spPr bwMode="auto">
              <a:xfrm>
                <a:off x="3552995" y="3443897"/>
                <a:ext cx="21470" cy="27911"/>
              </a:xfrm>
              <a:custGeom>
                <a:avLst/>
                <a:gdLst>
                  <a:gd name="T0" fmla="*/ 50 w 4"/>
                  <a:gd name="T1" fmla="*/ 88 h 5"/>
                  <a:gd name="T2" fmla="*/ 0 w 4"/>
                  <a:gd name="T3" fmla="*/ 34 h 5"/>
                  <a:gd name="T4" fmla="*/ 63 w 4"/>
                  <a:gd name="T5" fmla="*/ 21 h 5"/>
                  <a:gd name="T6" fmla="*/ 0 60000 65536"/>
                  <a:gd name="T7" fmla="*/ 0 60000 65536"/>
                  <a:gd name="T8" fmla="*/ 0 60000 65536"/>
                </a:gdLst>
                <a:ahLst/>
                <a:cxnLst>
                  <a:cxn ang="T6">
                    <a:pos x="T0" y="T1"/>
                  </a:cxn>
                  <a:cxn ang="T7">
                    <a:pos x="T2" y="T3"/>
                  </a:cxn>
                  <a:cxn ang="T8">
                    <a:pos x="T4" y="T5"/>
                  </a:cxn>
                </a:cxnLst>
                <a:rect l="0" t="0" r="r" b="b"/>
                <a:pathLst>
                  <a:path w="4" h="5">
                    <a:moveTo>
                      <a:pt x="3" y="5"/>
                    </a:moveTo>
                    <a:cubicBezTo>
                      <a:pt x="1" y="4"/>
                      <a:pt x="0" y="4"/>
                      <a:pt x="0" y="2"/>
                    </a:cubicBezTo>
                    <a:cubicBezTo>
                      <a:pt x="1" y="1"/>
                      <a:pt x="2" y="0"/>
                      <a:pt x="4" y="1"/>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63" name="Freeform 369">
                <a:extLst>
                  <a:ext uri="{FF2B5EF4-FFF2-40B4-BE49-F238E27FC236}">
                    <a16:creationId xmlns:a16="http://schemas.microsoft.com/office/drawing/2014/main" id="{DFC8CF3F-9B22-3074-1678-228A5E31C528}"/>
                  </a:ext>
                </a:extLst>
              </p:cNvPr>
              <p:cNvSpPr>
                <a:spLocks/>
              </p:cNvSpPr>
              <p:nvPr/>
            </p:nvSpPr>
            <p:spPr bwMode="auto">
              <a:xfrm>
                <a:off x="3473557" y="3759501"/>
                <a:ext cx="15029" cy="38645"/>
              </a:xfrm>
              <a:custGeom>
                <a:avLst/>
                <a:gdLst>
                  <a:gd name="T0" fmla="*/ 37 w 3"/>
                  <a:gd name="T1" fmla="*/ 118 h 7"/>
                  <a:gd name="T2" fmla="*/ 28 w 3"/>
                  <a:gd name="T3" fmla="*/ 0 h 7"/>
                  <a:gd name="T4" fmla="*/ 0 60000 65536"/>
                  <a:gd name="T5" fmla="*/ 0 60000 65536"/>
                </a:gdLst>
                <a:ahLst/>
                <a:cxnLst>
                  <a:cxn ang="T4">
                    <a:pos x="T0" y="T1"/>
                  </a:cxn>
                  <a:cxn ang="T5">
                    <a:pos x="T2" y="T3"/>
                  </a:cxn>
                </a:cxnLst>
                <a:rect l="0" t="0" r="r" b="b"/>
                <a:pathLst>
                  <a:path w="3" h="7">
                    <a:moveTo>
                      <a:pt x="3" y="7"/>
                    </a:moveTo>
                    <a:cubicBezTo>
                      <a:pt x="1" y="5"/>
                      <a:pt x="0" y="3"/>
                      <a:pt x="2" y="0"/>
                    </a:cubicBezTo>
                  </a:path>
                </a:pathLst>
              </a:custGeom>
              <a:noFill/>
              <a:ln w="10795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64" name="Freeform 370">
                <a:extLst>
                  <a:ext uri="{FF2B5EF4-FFF2-40B4-BE49-F238E27FC236}">
                    <a16:creationId xmlns:a16="http://schemas.microsoft.com/office/drawing/2014/main" id="{BF5E6DCD-17AA-AF9E-AE38-2CA19ACDD65B}"/>
                  </a:ext>
                </a:extLst>
              </p:cNvPr>
              <p:cNvSpPr>
                <a:spLocks/>
              </p:cNvSpPr>
              <p:nvPr/>
            </p:nvSpPr>
            <p:spPr bwMode="auto">
              <a:xfrm>
                <a:off x="3312535" y="3317225"/>
                <a:ext cx="15029" cy="23617"/>
              </a:xfrm>
              <a:custGeom>
                <a:avLst/>
                <a:gdLst>
                  <a:gd name="T0" fmla="*/ 28 w 3"/>
                  <a:gd name="T1" fmla="*/ 83 h 4"/>
                  <a:gd name="T2" fmla="*/ 0 w 3"/>
                  <a:gd name="T3" fmla="*/ 22 h 4"/>
                  <a:gd name="T4" fmla="*/ 0 60000 65536"/>
                  <a:gd name="T5" fmla="*/ 0 60000 65536"/>
                </a:gdLst>
                <a:ahLst/>
                <a:cxnLst>
                  <a:cxn ang="T4">
                    <a:pos x="T0" y="T1"/>
                  </a:cxn>
                  <a:cxn ang="T5">
                    <a:pos x="T2" y="T3"/>
                  </a:cxn>
                </a:cxnLst>
                <a:rect l="0" t="0" r="r" b="b"/>
                <a:pathLst>
                  <a:path w="3" h="4">
                    <a:moveTo>
                      <a:pt x="2" y="4"/>
                    </a:moveTo>
                    <a:cubicBezTo>
                      <a:pt x="3" y="1"/>
                      <a:pt x="2" y="0"/>
                      <a:pt x="0" y="1"/>
                    </a:cubicBezTo>
                  </a:path>
                </a:pathLst>
              </a:custGeom>
              <a:noFill/>
              <a:ln w="6350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65" name="Freeform 371">
                <a:extLst>
                  <a:ext uri="{FF2B5EF4-FFF2-40B4-BE49-F238E27FC236}">
                    <a16:creationId xmlns:a16="http://schemas.microsoft.com/office/drawing/2014/main" id="{205A9FE4-8805-0C45-C7CE-D6F5255A7FB1}"/>
                  </a:ext>
                </a:extLst>
              </p:cNvPr>
              <p:cNvSpPr>
                <a:spLocks/>
              </p:cNvSpPr>
              <p:nvPr/>
            </p:nvSpPr>
            <p:spPr bwMode="auto">
              <a:xfrm>
                <a:off x="2668444" y="3677916"/>
                <a:ext cx="57968" cy="47233"/>
              </a:xfrm>
              <a:custGeom>
                <a:avLst/>
                <a:gdLst>
                  <a:gd name="T0" fmla="*/ 0 w 11"/>
                  <a:gd name="T1" fmla="*/ 83 h 8"/>
                  <a:gd name="T2" fmla="*/ 91 w 11"/>
                  <a:gd name="T3" fmla="*/ 83 h 8"/>
                  <a:gd name="T4" fmla="*/ 71 w 11"/>
                  <a:gd name="T5" fmla="*/ 143 h 8"/>
                  <a:gd name="T6" fmla="*/ 103 w 1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0" y="4"/>
                    </a:moveTo>
                    <a:cubicBezTo>
                      <a:pt x="2" y="4"/>
                      <a:pt x="4" y="4"/>
                      <a:pt x="6" y="4"/>
                    </a:cubicBezTo>
                    <a:cubicBezTo>
                      <a:pt x="6" y="2"/>
                      <a:pt x="4" y="8"/>
                      <a:pt x="5" y="7"/>
                    </a:cubicBezTo>
                    <a:cubicBezTo>
                      <a:pt x="10" y="6"/>
                      <a:pt x="11" y="3"/>
                      <a:pt x="7" y="0"/>
                    </a:cubicBezTo>
                  </a:path>
                </a:pathLst>
              </a:custGeom>
              <a:noFill/>
              <a:ln w="6350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66" name="Freeform 373">
                <a:extLst>
                  <a:ext uri="{FF2B5EF4-FFF2-40B4-BE49-F238E27FC236}">
                    <a16:creationId xmlns:a16="http://schemas.microsoft.com/office/drawing/2014/main" id="{572C6014-DEA8-F6E1-C4CF-461080344AE6}"/>
                  </a:ext>
                </a:extLst>
              </p:cNvPr>
              <p:cNvSpPr>
                <a:spLocks/>
              </p:cNvSpPr>
              <p:nvPr/>
            </p:nvSpPr>
            <p:spPr bwMode="auto">
              <a:xfrm>
                <a:off x="2271255" y="3780971"/>
                <a:ext cx="25764" cy="30058"/>
              </a:xfrm>
              <a:custGeom>
                <a:avLst/>
                <a:gdLst>
                  <a:gd name="T0" fmla="*/ 29 w 5"/>
                  <a:gd name="T1" fmla="*/ 87 h 5"/>
                  <a:gd name="T2" fmla="*/ 12 w 5"/>
                  <a:gd name="T3" fmla="*/ 22 h 5"/>
                  <a:gd name="T4" fmla="*/ 70 w 5"/>
                  <a:gd name="T5" fmla="*/ 48 h 5"/>
                  <a:gd name="T6" fmla="*/ 0 w 5"/>
                  <a:gd name="T7" fmla="*/ 87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
                    <a:moveTo>
                      <a:pt x="2" y="4"/>
                    </a:moveTo>
                    <a:cubicBezTo>
                      <a:pt x="1" y="3"/>
                      <a:pt x="1" y="2"/>
                      <a:pt x="1" y="1"/>
                    </a:cubicBezTo>
                    <a:cubicBezTo>
                      <a:pt x="2" y="0"/>
                      <a:pt x="4" y="0"/>
                      <a:pt x="5" y="2"/>
                    </a:cubicBezTo>
                    <a:cubicBezTo>
                      <a:pt x="4" y="5"/>
                      <a:pt x="2" y="3"/>
                      <a:pt x="0" y="4"/>
                    </a:cubicBezTo>
                  </a:path>
                </a:pathLst>
              </a:custGeom>
              <a:noFill/>
              <a:ln w="6350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67" name="Freeform 375">
                <a:extLst>
                  <a:ext uri="{FF2B5EF4-FFF2-40B4-BE49-F238E27FC236}">
                    <a16:creationId xmlns:a16="http://schemas.microsoft.com/office/drawing/2014/main" id="{FAEEF27D-EBC0-5255-51B2-F178730A1D78}"/>
                  </a:ext>
                </a:extLst>
              </p:cNvPr>
              <p:cNvSpPr>
                <a:spLocks/>
              </p:cNvSpPr>
              <p:nvPr/>
            </p:nvSpPr>
            <p:spPr bwMode="auto">
              <a:xfrm>
                <a:off x="1105452" y="4227540"/>
                <a:ext cx="32205" cy="30058"/>
              </a:xfrm>
              <a:custGeom>
                <a:avLst/>
                <a:gdLst>
                  <a:gd name="T0" fmla="*/ 0 w 6"/>
                  <a:gd name="T1" fmla="*/ 87 h 5"/>
                  <a:gd name="T2" fmla="*/ 63 w 6"/>
                  <a:gd name="T3" fmla="*/ 22 h 5"/>
                  <a:gd name="T4" fmla="*/ 50 w 6"/>
                  <a:gd name="T5" fmla="*/ 48 h 5"/>
                  <a:gd name="T6" fmla="*/ 0 60000 65536"/>
                  <a:gd name="T7" fmla="*/ 0 60000 65536"/>
                  <a:gd name="T8" fmla="*/ 0 60000 65536"/>
                </a:gdLst>
                <a:ahLst/>
                <a:cxnLst>
                  <a:cxn ang="T6">
                    <a:pos x="T0" y="T1"/>
                  </a:cxn>
                  <a:cxn ang="T7">
                    <a:pos x="T2" y="T3"/>
                  </a:cxn>
                  <a:cxn ang="T8">
                    <a:pos x="T4" y="T5"/>
                  </a:cxn>
                </a:cxnLst>
                <a:rect l="0" t="0" r="r" b="b"/>
                <a:pathLst>
                  <a:path w="6" h="5">
                    <a:moveTo>
                      <a:pt x="0" y="4"/>
                    </a:moveTo>
                    <a:cubicBezTo>
                      <a:pt x="2" y="2"/>
                      <a:pt x="1" y="0"/>
                      <a:pt x="4" y="1"/>
                    </a:cubicBezTo>
                    <a:cubicBezTo>
                      <a:pt x="6" y="5"/>
                      <a:pt x="3" y="2"/>
                      <a:pt x="3" y="2"/>
                    </a:cubicBezTo>
                  </a:path>
                </a:pathLst>
              </a:custGeom>
              <a:noFill/>
              <a:ln w="6350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68" name="Freeform 377">
                <a:extLst>
                  <a:ext uri="{FF2B5EF4-FFF2-40B4-BE49-F238E27FC236}">
                    <a16:creationId xmlns:a16="http://schemas.microsoft.com/office/drawing/2014/main" id="{A3A33FD0-DCE7-ED9A-C7DA-0C61CA16ED20}"/>
                  </a:ext>
                </a:extLst>
              </p:cNvPr>
              <p:cNvSpPr>
                <a:spLocks/>
              </p:cNvSpPr>
              <p:nvPr/>
            </p:nvSpPr>
            <p:spPr bwMode="auto">
              <a:xfrm>
                <a:off x="1588519" y="3478248"/>
                <a:ext cx="17176" cy="34351"/>
              </a:xfrm>
              <a:custGeom>
                <a:avLst/>
                <a:gdLst>
                  <a:gd name="T0" fmla="*/ 21 w 3"/>
                  <a:gd name="T1" fmla="*/ 21 h 6"/>
                  <a:gd name="T2" fmla="*/ 21 w 3"/>
                  <a:gd name="T3" fmla="*/ 21 h 6"/>
                  <a:gd name="T4" fmla="*/ 0 60000 65536"/>
                  <a:gd name="T5" fmla="*/ 0 60000 65536"/>
                </a:gdLst>
                <a:ahLst/>
                <a:cxnLst>
                  <a:cxn ang="T4">
                    <a:pos x="T0" y="T1"/>
                  </a:cxn>
                  <a:cxn ang="T5">
                    <a:pos x="T2" y="T3"/>
                  </a:cxn>
                </a:cxnLst>
                <a:rect l="0" t="0" r="r" b="b"/>
                <a:pathLst>
                  <a:path w="3" h="6">
                    <a:moveTo>
                      <a:pt x="1" y="1"/>
                    </a:moveTo>
                    <a:cubicBezTo>
                      <a:pt x="3" y="6"/>
                      <a:pt x="0" y="0"/>
                      <a:pt x="1" y="1"/>
                    </a:cubicBezTo>
                  </a:path>
                </a:pathLst>
              </a:custGeom>
              <a:noFill/>
              <a:ln w="63500" cap="rnd">
                <a:solidFill>
                  <a:srgbClr val="C1A35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69" name="Freeform 382">
                <a:extLst>
                  <a:ext uri="{FF2B5EF4-FFF2-40B4-BE49-F238E27FC236}">
                    <a16:creationId xmlns:a16="http://schemas.microsoft.com/office/drawing/2014/main" id="{070572DB-1490-61AC-027C-D24DCC344F59}"/>
                  </a:ext>
                </a:extLst>
              </p:cNvPr>
              <p:cNvSpPr>
                <a:spLocks/>
              </p:cNvSpPr>
              <p:nvPr/>
            </p:nvSpPr>
            <p:spPr bwMode="auto">
              <a:xfrm>
                <a:off x="1028201" y="3965610"/>
                <a:ext cx="32205" cy="34351"/>
              </a:xfrm>
              <a:custGeom>
                <a:avLst/>
                <a:gdLst>
                  <a:gd name="T0" fmla="*/ 20 w 6"/>
                  <a:gd name="T1" fmla="*/ 35 h 6"/>
                  <a:gd name="T2" fmla="*/ 63 w 6"/>
                  <a:gd name="T3" fmla="*/ 115 h 6"/>
                  <a:gd name="T4" fmla="*/ 95 w 6"/>
                  <a:gd name="T5" fmla="*/ 35 h 6"/>
                  <a:gd name="T6" fmla="*/ 63 w 6"/>
                  <a:gd name="T7" fmla="*/ 3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1" y="2"/>
                    </a:moveTo>
                    <a:cubicBezTo>
                      <a:pt x="0" y="4"/>
                      <a:pt x="1" y="6"/>
                      <a:pt x="4" y="6"/>
                    </a:cubicBezTo>
                    <a:cubicBezTo>
                      <a:pt x="6" y="5"/>
                      <a:pt x="6" y="4"/>
                      <a:pt x="6" y="2"/>
                    </a:cubicBezTo>
                    <a:cubicBezTo>
                      <a:pt x="5" y="0"/>
                      <a:pt x="5" y="0"/>
                      <a:pt x="4" y="2"/>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70" name="Freeform 383">
                <a:extLst>
                  <a:ext uri="{FF2B5EF4-FFF2-40B4-BE49-F238E27FC236}">
                    <a16:creationId xmlns:a16="http://schemas.microsoft.com/office/drawing/2014/main" id="{C356F40B-B3E9-286F-3841-F526D4362714}"/>
                  </a:ext>
                </a:extLst>
              </p:cNvPr>
              <p:cNvSpPr>
                <a:spLocks/>
              </p:cNvSpPr>
              <p:nvPr/>
            </p:nvSpPr>
            <p:spPr bwMode="auto">
              <a:xfrm>
                <a:off x="1178489" y="3982786"/>
                <a:ext cx="4294" cy="27911"/>
              </a:xfrm>
              <a:custGeom>
                <a:avLst/>
                <a:gdLst>
                  <a:gd name="T0" fmla="*/ 8 w 1"/>
                  <a:gd name="T1" fmla="*/ 88 h 5"/>
                  <a:gd name="T2" fmla="*/ 8 w 1"/>
                  <a:gd name="T3" fmla="*/ 0 h 5"/>
                  <a:gd name="T4" fmla="*/ 0 60000 65536"/>
                  <a:gd name="T5" fmla="*/ 0 60000 65536"/>
                </a:gdLst>
                <a:ahLst/>
                <a:cxnLst>
                  <a:cxn ang="T4">
                    <a:pos x="T0" y="T1"/>
                  </a:cxn>
                  <a:cxn ang="T5">
                    <a:pos x="T2" y="T3"/>
                  </a:cxn>
                </a:cxnLst>
                <a:rect l="0" t="0" r="r" b="b"/>
                <a:pathLst>
                  <a:path w="1" h="5">
                    <a:moveTo>
                      <a:pt x="1" y="5"/>
                    </a:moveTo>
                    <a:cubicBezTo>
                      <a:pt x="0" y="4"/>
                      <a:pt x="0" y="2"/>
                      <a:pt x="1"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71" name="Freeform 384">
                <a:extLst>
                  <a:ext uri="{FF2B5EF4-FFF2-40B4-BE49-F238E27FC236}">
                    <a16:creationId xmlns:a16="http://schemas.microsoft.com/office/drawing/2014/main" id="{9D25FF34-67E3-48B0-E449-F38918893EDE}"/>
                  </a:ext>
                </a:extLst>
              </p:cNvPr>
              <p:cNvSpPr>
                <a:spLocks/>
              </p:cNvSpPr>
              <p:nvPr/>
            </p:nvSpPr>
            <p:spPr bwMode="auto">
              <a:xfrm>
                <a:off x="1627165" y="4079399"/>
                <a:ext cx="32205" cy="34351"/>
              </a:xfrm>
              <a:custGeom>
                <a:avLst/>
                <a:gdLst>
                  <a:gd name="T0" fmla="*/ 95 w 6"/>
                  <a:gd name="T1" fmla="*/ 115 h 6"/>
                  <a:gd name="T2" fmla="*/ 0 w 6"/>
                  <a:gd name="T3" fmla="*/ 56 h 6"/>
                  <a:gd name="T4" fmla="*/ 95 w 6"/>
                  <a:gd name="T5" fmla="*/ 0 h 6"/>
                  <a:gd name="T6" fmla="*/ 0 60000 65536"/>
                  <a:gd name="T7" fmla="*/ 0 60000 65536"/>
                  <a:gd name="T8" fmla="*/ 0 60000 65536"/>
                </a:gdLst>
                <a:ahLst/>
                <a:cxnLst>
                  <a:cxn ang="T6">
                    <a:pos x="T0" y="T1"/>
                  </a:cxn>
                  <a:cxn ang="T7">
                    <a:pos x="T2" y="T3"/>
                  </a:cxn>
                  <a:cxn ang="T8">
                    <a:pos x="T4" y="T5"/>
                  </a:cxn>
                </a:cxnLst>
                <a:rect l="0" t="0" r="r" b="b"/>
                <a:pathLst>
                  <a:path w="6" h="6">
                    <a:moveTo>
                      <a:pt x="6" y="6"/>
                    </a:moveTo>
                    <a:cubicBezTo>
                      <a:pt x="3" y="6"/>
                      <a:pt x="1" y="5"/>
                      <a:pt x="0" y="3"/>
                    </a:cubicBezTo>
                    <a:cubicBezTo>
                      <a:pt x="2" y="0"/>
                      <a:pt x="3" y="1"/>
                      <a:pt x="6"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72" name="Freeform 385">
                <a:extLst>
                  <a:ext uri="{FF2B5EF4-FFF2-40B4-BE49-F238E27FC236}">
                    <a16:creationId xmlns:a16="http://schemas.microsoft.com/office/drawing/2014/main" id="{86FD98A9-DD78-C8EA-22FC-4A2537B65D4B}"/>
                  </a:ext>
                </a:extLst>
              </p:cNvPr>
              <p:cNvSpPr>
                <a:spLocks/>
              </p:cNvSpPr>
              <p:nvPr/>
            </p:nvSpPr>
            <p:spPr bwMode="auto">
              <a:xfrm>
                <a:off x="2028648" y="4034313"/>
                <a:ext cx="42939" cy="45086"/>
              </a:xfrm>
              <a:custGeom>
                <a:avLst/>
                <a:gdLst>
                  <a:gd name="T0" fmla="*/ 125 w 8"/>
                  <a:gd name="T1" fmla="*/ 144 h 8"/>
                  <a:gd name="T2" fmla="*/ 50 w 8"/>
                  <a:gd name="T3" fmla="*/ 0 h 8"/>
                  <a:gd name="T4" fmla="*/ 0 60000 65536"/>
                  <a:gd name="T5" fmla="*/ 0 60000 65536"/>
                </a:gdLst>
                <a:ahLst/>
                <a:cxnLst>
                  <a:cxn ang="T4">
                    <a:pos x="T0" y="T1"/>
                  </a:cxn>
                  <a:cxn ang="T5">
                    <a:pos x="T2" y="T3"/>
                  </a:cxn>
                </a:cxnLst>
                <a:rect l="0" t="0" r="r" b="b"/>
                <a:pathLst>
                  <a:path w="8" h="8">
                    <a:moveTo>
                      <a:pt x="8" y="8"/>
                    </a:moveTo>
                    <a:cubicBezTo>
                      <a:pt x="3" y="7"/>
                      <a:pt x="0" y="5"/>
                      <a:pt x="3"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73" name="Freeform 386">
                <a:extLst>
                  <a:ext uri="{FF2B5EF4-FFF2-40B4-BE49-F238E27FC236}">
                    <a16:creationId xmlns:a16="http://schemas.microsoft.com/office/drawing/2014/main" id="{3404114A-07DA-3D4D-6D06-4EF1C6E85DFD}"/>
                  </a:ext>
                </a:extLst>
              </p:cNvPr>
              <p:cNvSpPr>
                <a:spLocks/>
              </p:cNvSpPr>
              <p:nvPr/>
            </p:nvSpPr>
            <p:spPr bwMode="auto">
              <a:xfrm>
                <a:off x="2163907" y="4165278"/>
                <a:ext cx="36498" cy="6441"/>
              </a:xfrm>
              <a:custGeom>
                <a:avLst/>
                <a:gdLst>
                  <a:gd name="T0" fmla="*/ 0 w 7"/>
                  <a:gd name="T1" fmla="*/ 27 h 1"/>
                  <a:gd name="T2" fmla="*/ 100 w 7"/>
                  <a:gd name="T3" fmla="*/ 0 h 1"/>
                  <a:gd name="T4" fmla="*/ 0 60000 65536"/>
                  <a:gd name="T5" fmla="*/ 0 60000 65536"/>
                </a:gdLst>
                <a:ahLst/>
                <a:cxnLst>
                  <a:cxn ang="T4">
                    <a:pos x="T0" y="T1"/>
                  </a:cxn>
                  <a:cxn ang="T5">
                    <a:pos x="T2" y="T3"/>
                  </a:cxn>
                </a:cxnLst>
                <a:rect l="0" t="0" r="r" b="b"/>
                <a:pathLst>
                  <a:path w="7" h="1">
                    <a:moveTo>
                      <a:pt x="0" y="1"/>
                    </a:moveTo>
                    <a:cubicBezTo>
                      <a:pt x="2" y="1"/>
                      <a:pt x="5" y="0"/>
                      <a:pt x="7"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74" name="Freeform 387">
                <a:extLst>
                  <a:ext uri="{FF2B5EF4-FFF2-40B4-BE49-F238E27FC236}">
                    <a16:creationId xmlns:a16="http://schemas.microsoft.com/office/drawing/2014/main" id="{9B0BC065-A1C3-485A-EA81-7EC82A5F4E8F}"/>
                  </a:ext>
                </a:extLst>
              </p:cNvPr>
              <p:cNvSpPr>
                <a:spLocks/>
              </p:cNvSpPr>
              <p:nvPr/>
            </p:nvSpPr>
            <p:spPr bwMode="auto">
              <a:xfrm>
                <a:off x="2490246" y="4004255"/>
                <a:ext cx="32205" cy="34351"/>
              </a:xfrm>
              <a:custGeom>
                <a:avLst/>
                <a:gdLst>
                  <a:gd name="T0" fmla="*/ 33 w 6"/>
                  <a:gd name="T1" fmla="*/ 77 h 6"/>
                  <a:gd name="T2" fmla="*/ 95 w 6"/>
                  <a:gd name="T3" fmla="*/ 77 h 6"/>
                  <a:gd name="T4" fmla="*/ 50 w 6"/>
                  <a:gd name="T5" fmla="*/ 0 h 6"/>
                  <a:gd name="T6" fmla="*/ 20 w 6"/>
                  <a:gd name="T7" fmla="*/ 7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2" y="4"/>
                    </a:moveTo>
                    <a:cubicBezTo>
                      <a:pt x="3" y="6"/>
                      <a:pt x="5" y="6"/>
                      <a:pt x="6" y="4"/>
                    </a:cubicBezTo>
                    <a:cubicBezTo>
                      <a:pt x="6" y="2"/>
                      <a:pt x="5" y="0"/>
                      <a:pt x="3" y="0"/>
                    </a:cubicBezTo>
                    <a:cubicBezTo>
                      <a:pt x="1" y="0"/>
                      <a:pt x="0" y="2"/>
                      <a:pt x="1" y="4"/>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75" name="Freeform 388">
                <a:extLst>
                  <a:ext uri="{FF2B5EF4-FFF2-40B4-BE49-F238E27FC236}">
                    <a16:creationId xmlns:a16="http://schemas.microsoft.com/office/drawing/2014/main" id="{C254F450-43B3-F6CB-DA63-CC902683E617}"/>
                  </a:ext>
                </a:extLst>
              </p:cNvPr>
              <p:cNvSpPr>
                <a:spLocks/>
              </p:cNvSpPr>
              <p:nvPr/>
            </p:nvSpPr>
            <p:spPr bwMode="auto">
              <a:xfrm>
                <a:off x="2646975" y="4004255"/>
                <a:ext cx="2147" cy="23617"/>
              </a:xfrm>
              <a:custGeom>
                <a:avLst/>
                <a:gdLst>
                  <a:gd name="T0" fmla="*/ 0 w 1"/>
                  <a:gd name="T1" fmla="*/ 83 h 4"/>
                  <a:gd name="T2" fmla="*/ 0 w 1"/>
                  <a:gd name="T3" fmla="*/ 0 h 4"/>
                  <a:gd name="T4" fmla="*/ 0 60000 65536"/>
                  <a:gd name="T5" fmla="*/ 0 60000 65536"/>
                </a:gdLst>
                <a:ahLst/>
                <a:cxnLst>
                  <a:cxn ang="T4">
                    <a:pos x="T0" y="T1"/>
                  </a:cxn>
                  <a:cxn ang="T5">
                    <a:pos x="T2" y="T3"/>
                  </a:cxn>
                </a:cxnLst>
                <a:rect l="0" t="0" r="r" b="b"/>
                <a:pathLst>
                  <a:path w="1" h="4">
                    <a:moveTo>
                      <a:pt x="0" y="4"/>
                    </a:moveTo>
                    <a:cubicBezTo>
                      <a:pt x="0" y="3"/>
                      <a:pt x="0" y="1"/>
                      <a:pt x="0"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76" name="Freeform 389">
                <a:extLst>
                  <a:ext uri="{FF2B5EF4-FFF2-40B4-BE49-F238E27FC236}">
                    <a16:creationId xmlns:a16="http://schemas.microsoft.com/office/drawing/2014/main" id="{E78825A1-2505-5789-9F41-0F1F7316F16F}"/>
                  </a:ext>
                </a:extLst>
              </p:cNvPr>
              <p:cNvSpPr>
                <a:spLocks/>
              </p:cNvSpPr>
              <p:nvPr/>
            </p:nvSpPr>
            <p:spPr bwMode="auto">
              <a:xfrm>
                <a:off x="2936815" y="3952728"/>
                <a:ext cx="21470" cy="12882"/>
              </a:xfrm>
              <a:custGeom>
                <a:avLst/>
                <a:gdLst>
                  <a:gd name="T0" fmla="*/ 0 w 4"/>
                  <a:gd name="T1" fmla="*/ 54 h 2"/>
                  <a:gd name="T2" fmla="*/ 63 w 4"/>
                  <a:gd name="T3" fmla="*/ 0 h 2"/>
                  <a:gd name="T4" fmla="*/ 0 60000 65536"/>
                  <a:gd name="T5" fmla="*/ 0 60000 65536"/>
                </a:gdLst>
                <a:ahLst/>
                <a:cxnLst>
                  <a:cxn ang="T4">
                    <a:pos x="T0" y="T1"/>
                  </a:cxn>
                  <a:cxn ang="T5">
                    <a:pos x="T2" y="T3"/>
                  </a:cxn>
                </a:cxnLst>
                <a:rect l="0" t="0" r="r" b="b"/>
                <a:pathLst>
                  <a:path w="4" h="2">
                    <a:moveTo>
                      <a:pt x="0" y="2"/>
                    </a:moveTo>
                    <a:cubicBezTo>
                      <a:pt x="2" y="2"/>
                      <a:pt x="3" y="1"/>
                      <a:pt x="4"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77" name="Freeform 390">
                <a:extLst>
                  <a:ext uri="{FF2B5EF4-FFF2-40B4-BE49-F238E27FC236}">
                    <a16:creationId xmlns:a16="http://schemas.microsoft.com/office/drawing/2014/main" id="{5DCFFA5F-DC71-6BD1-F5E8-7CD7D9760645}"/>
                  </a:ext>
                </a:extLst>
              </p:cNvPr>
              <p:cNvSpPr>
                <a:spLocks/>
              </p:cNvSpPr>
              <p:nvPr/>
            </p:nvSpPr>
            <p:spPr bwMode="auto">
              <a:xfrm>
                <a:off x="3069927" y="3965610"/>
                <a:ext cx="10735" cy="21470"/>
              </a:xfrm>
              <a:custGeom>
                <a:avLst/>
                <a:gdLst>
                  <a:gd name="T0" fmla="*/ 20 w 2"/>
                  <a:gd name="T1" fmla="*/ 63 h 4"/>
                  <a:gd name="T2" fmla="*/ 33 w 2"/>
                  <a:gd name="T3" fmla="*/ 0 h 4"/>
                  <a:gd name="T4" fmla="*/ 0 60000 65536"/>
                  <a:gd name="T5" fmla="*/ 0 60000 65536"/>
                </a:gdLst>
                <a:ahLst/>
                <a:cxnLst>
                  <a:cxn ang="T4">
                    <a:pos x="T0" y="T1"/>
                  </a:cxn>
                  <a:cxn ang="T5">
                    <a:pos x="T2" y="T3"/>
                  </a:cxn>
                </a:cxnLst>
                <a:rect l="0" t="0" r="r" b="b"/>
                <a:pathLst>
                  <a:path w="2" h="4">
                    <a:moveTo>
                      <a:pt x="1" y="4"/>
                    </a:moveTo>
                    <a:cubicBezTo>
                      <a:pt x="0" y="3"/>
                      <a:pt x="1" y="2"/>
                      <a:pt x="2"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78" name="Freeform 391">
                <a:extLst>
                  <a:ext uri="{FF2B5EF4-FFF2-40B4-BE49-F238E27FC236}">
                    <a16:creationId xmlns:a16="http://schemas.microsoft.com/office/drawing/2014/main" id="{85D1E3A6-4B65-B55A-CF35-B7DDF2B12B1E}"/>
                  </a:ext>
                </a:extLst>
              </p:cNvPr>
              <p:cNvSpPr>
                <a:spLocks/>
              </p:cNvSpPr>
              <p:nvPr/>
            </p:nvSpPr>
            <p:spPr bwMode="auto">
              <a:xfrm>
                <a:off x="3370503" y="3729443"/>
                <a:ext cx="17176" cy="23617"/>
              </a:xfrm>
              <a:custGeom>
                <a:avLst/>
                <a:gdLst>
                  <a:gd name="T0" fmla="*/ 21 w 3"/>
                  <a:gd name="T1" fmla="*/ 83 h 4"/>
                  <a:gd name="T2" fmla="*/ 56 w 3"/>
                  <a:gd name="T3" fmla="*/ 0 h 4"/>
                  <a:gd name="T4" fmla="*/ 0 60000 65536"/>
                  <a:gd name="T5" fmla="*/ 0 60000 65536"/>
                </a:gdLst>
                <a:ahLst/>
                <a:cxnLst>
                  <a:cxn ang="T4">
                    <a:pos x="T0" y="T1"/>
                  </a:cxn>
                  <a:cxn ang="T5">
                    <a:pos x="T2" y="T3"/>
                  </a:cxn>
                </a:cxnLst>
                <a:rect l="0" t="0" r="r" b="b"/>
                <a:pathLst>
                  <a:path w="3" h="4">
                    <a:moveTo>
                      <a:pt x="1" y="4"/>
                    </a:moveTo>
                    <a:cubicBezTo>
                      <a:pt x="0" y="2"/>
                      <a:pt x="1" y="0"/>
                      <a:pt x="3"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79" name="Freeform 392">
                <a:extLst>
                  <a:ext uri="{FF2B5EF4-FFF2-40B4-BE49-F238E27FC236}">
                    <a16:creationId xmlns:a16="http://schemas.microsoft.com/office/drawing/2014/main" id="{FA657277-E601-2A69-D2BA-B2654A08D9E2}"/>
                  </a:ext>
                </a:extLst>
              </p:cNvPr>
              <p:cNvSpPr>
                <a:spLocks/>
              </p:cNvSpPr>
              <p:nvPr/>
            </p:nvSpPr>
            <p:spPr bwMode="auto">
              <a:xfrm>
                <a:off x="3516497" y="3804587"/>
                <a:ext cx="2147" cy="17176"/>
              </a:xfrm>
              <a:custGeom>
                <a:avLst/>
                <a:gdLst>
                  <a:gd name="T0" fmla="*/ 0 w 1"/>
                  <a:gd name="T1" fmla="*/ 56 h 3"/>
                  <a:gd name="T2" fmla="*/ 0 w 1"/>
                  <a:gd name="T3" fmla="*/ 0 h 3"/>
                  <a:gd name="T4" fmla="*/ 0 60000 65536"/>
                  <a:gd name="T5" fmla="*/ 0 60000 65536"/>
                </a:gdLst>
                <a:ahLst/>
                <a:cxnLst>
                  <a:cxn ang="T4">
                    <a:pos x="T0" y="T1"/>
                  </a:cxn>
                  <a:cxn ang="T5">
                    <a:pos x="T2" y="T3"/>
                  </a:cxn>
                </a:cxnLst>
                <a:rect l="0" t="0" r="r" b="b"/>
                <a:pathLst>
                  <a:path w="1" h="3">
                    <a:moveTo>
                      <a:pt x="0" y="3"/>
                    </a:moveTo>
                    <a:cubicBezTo>
                      <a:pt x="0" y="2"/>
                      <a:pt x="0" y="1"/>
                      <a:pt x="0"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80" name="Freeform 393">
                <a:extLst>
                  <a:ext uri="{FF2B5EF4-FFF2-40B4-BE49-F238E27FC236}">
                    <a16:creationId xmlns:a16="http://schemas.microsoft.com/office/drawing/2014/main" id="{51A04C03-0982-0333-E650-675C1958CB2C}"/>
                  </a:ext>
                </a:extLst>
              </p:cNvPr>
              <p:cNvSpPr>
                <a:spLocks/>
              </p:cNvSpPr>
              <p:nvPr/>
            </p:nvSpPr>
            <p:spPr bwMode="auto">
              <a:xfrm>
                <a:off x="3462823" y="4124485"/>
                <a:ext cx="47233" cy="40792"/>
              </a:xfrm>
              <a:custGeom>
                <a:avLst/>
                <a:gdLst>
                  <a:gd name="T0" fmla="*/ 71 w 9"/>
                  <a:gd name="T1" fmla="*/ 0 h 7"/>
                  <a:gd name="T2" fmla="*/ 90 w 9"/>
                  <a:gd name="T3" fmla="*/ 141 h 7"/>
                  <a:gd name="T4" fmla="*/ 71 w 9"/>
                  <a:gd name="T5" fmla="*/ 60 h 7"/>
                  <a:gd name="T6" fmla="*/ 0 60000 65536"/>
                  <a:gd name="T7" fmla="*/ 0 60000 65536"/>
                  <a:gd name="T8" fmla="*/ 0 60000 65536"/>
                </a:gdLst>
                <a:ahLst/>
                <a:cxnLst>
                  <a:cxn ang="T6">
                    <a:pos x="T0" y="T1"/>
                  </a:cxn>
                  <a:cxn ang="T7">
                    <a:pos x="T2" y="T3"/>
                  </a:cxn>
                  <a:cxn ang="T8">
                    <a:pos x="T4" y="T5"/>
                  </a:cxn>
                </a:cxnLst>
                <a:rect l="0" t="0" r="r" b="b"/>
                <a:pathLst>
                  <a:path w="9" h="7">
                    <a:moveTo>
                      <a:pt x="5" y="0"/>
                    </a:moveTo>
                    <a:cubicBezTo>
                      <a:pt x="3" y="4"/>
                      <a:pt x="0" y="6"/>
                      <a:pt x="6" y="7"/>
                    </a:cubicBezTo>
                    <a:cubicBezTo>
                      <a:pt x="9" y="2"/>
                      <a:pt x="5" y="4"/>
                      <a:pt x="5" y="3"/>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81" name="Freeform 395">
                <a:extLst>
                  <a:ext uri="{FF2B5EF4-FFF2-40B4-BE49-F238E27FC236}">
                    <a16:creationId xmlns:a16="http://schemas.microsoft.com/office/drawing/2014/main" id="{0A632A24-5FB1-D14B-24EC-DA1C65E9B815}"/>
                  </a:ext>
                </a:extLst>
              </p:cNvPr>
              <p:cNvSpPr>
                <a:spLocks/>
              </p:cNvSpPr>
              <p:nvPr/>
            </p:nvSpPr>
            <p:spPr bwMode="auto">
              <a:xfrm>
                <a:off x="3258861" y="4343476"/>
                <a:ext cx="10735" cy="34351"/>
              </a:xfrm>
              <a:custGeom>
                <a:avLst/>
                <a:gdLst>
                  <a:gd name="T0" fmla="*/ 0 w 2"/>
                  <a:gd name="T1" fmla="*/ 115 h 6"/>
                  <a:gd name="T2" fmla="*/ 33 w 2"/>
                  <a:gd name="T3" fmla="*/ 0 h 6"/>
                  <a:gd name="T4" fmla="*/ 0 60000 65536"/>
                  <a:gd name="T5" fmla="*/ 0 60000 65536"/>
                </a:gdLst>
                <a:ahLst/>
                <a:cxnLst>
                  <a:cxn ang="T4">
                    <a:pos x="T0" y="T1"/>
                  </a:cxn>
                  <a:cxn ang="T5">
                    <a:pos x="T2" y="T3"/>
                  </a:cxn>
                </a:cxnLst>
                <a:rect l="0" t="0" r="r" b="b"/>
                <a:pathLst>
                  <a:path w="2" h="6">
                    <a:moveTo>
                      <a:pt x="0" y="6"/>
                    </a:moveTo>
                    <a:cubicBezTo>
                      <a:pt x="0" y="4"/>
                      <a:pt x="1" y="2"/>
                      <a:pt x="2"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82" name="Freeform 396">
                <a:extLst>
                  <a:ext uri="{FF2B5EF4-FFF2-40B4-BE49-F238E27FC236}">
                    <a16:creationId xmlns:a16="http://schemas.microsoft.com/office/drawing/2014/main" id="{8C14FFF3-E977-0669-B2BD-6F9A66F50D0C}"/>
                  </a:ext>
                </a:extLst>
              </p:cNvPr>
              <p:cNvSpPr>
                <a:spLocks/>
              </p:cNvSpPr>
              <p:nvPr/>
            </p:nvSpPr>
            <p:spPr bwMode="auto">
              <a:xfrm>
                <a:off x="3119308" y="4285508"/>
                <a:ext cx="32205" cy="23617"/>
              </a:xfrm>
              <a:custGeom>
                <a:avLst/>
                <a:gdLst>
                  <a:gd name="T0" fmla="*/ 95 w 6"/>
                  <a:gd name="T1" fmla="*/ 61 h 4"/>
                  <a:gd name="T2" fmla="*/ 33 w 6"/>
                  <a:gd name="T3" fmla="*/ 0 h 4"/>
                  <a:gd name="T4" fmla="*/ 0 w 6"/>
                  <a:gd name="T5" fmla="*/ 83 h 4"/>
                  <a:gd name="T6" fmla="*/ 0 60000 65536"/>
                  <a:gd name="T7" fmla="*/ 0 60000 65536"/>
                  <a:gd name="T8" fmla="*/ 0 60000 65536"/>
                </a:gdLst>
                <a:ahLst/>
                <a:cxnLst>
                  <a:cxn ang="T6">
                    <a:pos x="T0" y="T1"/>
                  </a:cxn>
                  <a:cxn ang="T7">
                    <a:pos x="T2" y="T3"/>
                  </a:cxn>
                  <a:cxn ang="T8">
                    <a:pos x="T4" y="T5"/>
                  </a:cxn>
                </a:cxnLst>
                <a:rect l="0" t="0" r="r" b="b"/>
                <a:pathLst>
                  <a:path w="6" h="4">
                    <a:moveTo>
                      <a:pt x="6" y="3"/>
                    </a:moveTo>
                    <a:cubicBezTo>
                      <a:pt x="6" y="1"/>
                      <a:pt x="4" y="0"/>
                      <a:pt x="2" y="0"/>
                    </a:cubicBezTo>
                    <a:cubicBezTo>
                      <a:pt x="0" y="1"/>
                      <a:pt x="0" y="3"/>
                      <a:pt x="0" y="4"/>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83" name="Freeform 397">
                <a:extLst>
                  <a:ext uri="{FF2B5EF4-FFF2-40B4-BE49-F238E27FC236}">
                    <a16:creationId xmlns:a16="http://schemas.microsoft.com/office/drawing/2014/main" id="{B41C9A7A-D78C-86C6-DB86-54902B65A16E}"/>
                  </a:ext>
                </a:extLst>
              </p:cNvPr>
              <p:cNvSpPr>
                <a:spLocks/>
              </p:cNvSpPr>
              <p:nvPr/>
            </p:nvSpPr>
            <p:spPr bwMode="auto">
              <a:xfrm>
                <a:off x="2780087" y="4257597"/>
                <a:ext cx="27911" cy="17176"/>
              </a:xfrm>
              <a:custGeom>
                <a:avLst/>
                <a:gdLst>
                  <a:gd name="T0" fmla="*/ 0 w 5"/>
                  <a:gd name="T1" fmla="*/ 56 h 3"/>
                  <a:gd name="T2" fmla="*/ 88 w 5"/>
                  <a:gd name="T3" fmla="*/ 0 h 3"/>
                  <a:gd name="T4" fmla="*/ 0 60000 65536"/>
                  <a:gd name="T5" fmla="*/ 0 60000 65536"/>
                </a:gdLst>
                <a:ahLst/>
                <a:cxnLst>
                  <a:cxn ang="T4">
                    <a:pos x="T0" y="T1"/>
                  </a:cxn>
                  <a:cxn ang="T5">
                    <a:pos x="T2" y="T3"/>
                  </a:cxn>
                </a:cxnLst>
                <a:rect l="0" t="0" r="r" b="b"/>
                <a:pathLst>
                  <a:path w="5" h="3">
                    <a:moveTo>
                      <a:pt x="0" y="3"/>
                    </a:moveTo>
                    <a:cubicBezTo>
                      <a:pt x="1" y="1"/>
                      <a:pt x="3" y="0"/>
                      <a:pt x="5"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84" name="Freeform 398">
                <a:extLst>
                  <a:ext uri="{FF2B5EF4-FFF2-40B4-BE49-F238E27FC236}">
                    <a16:creationId xmlns:a16="http://schemas.microsoft.com/office/drawing/2014/main" id="{C52DC642-6CBB-E53B-E169-A412556BA505}"/>
                  </a:ext>
                </a:extLst>
              </p:cNvPr>
              <p:cNvSpPr>
                <a:spLocks/>
              </p:cNvSpPr>
              <p:nvPr/>
            </p:nvSpPr>
            <p:spPr bwMode="auto">
              <a:xfrm>
                <a:off x="1831127" y="3660740"/>
                <a:ext cx="25764" cy="51527"/>
              </a:xfrm>
              <a:custGeom>
                <a:avLst/>
                <a:gdLst>
                  <a:gd name="T0" fmla="*/ 0 w 5"/>
                  <a:gd name="T1" fmla="*/ 21 h 9"/>
                  <a:gd name="T2" fmla="*/ 41 w 5"/>
                  <a:gd name="T3" fmla="*/ 0 h 9"/>
                  <a:gd name="T4" fmla="*/ 29 w 5"/>
                  <a:gd name="T5" fmla="*/ 171 h 9"/>
                  <a:gd name="T6" fmla="*/ 70 w 5"/>
                  <a:gd name="T7" fmla="*/ 9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9">
                    <a:moveTo>
                      <a:pt x="0" y="1"/>
                    </a:moveTo>
                    <a:cubicBezTo>
                      <a:pt x="1" y="1"/>
                      <a:pt x="2" y="0"/>
                      <a:pt x="3" y="0"/>
                    </a:cubicBezTo>
                    <a:cubicBezTo>
                      <a:pt x="2" y="2"/>
                      <a:pt x="3" y="6"/>
                      <a:pt x="2" y="9"/>
                    </a:cubicBezTo>
                    <a:cubicBezTo>
                      <a:pt x="3" y="8"/>
                      <a:pt x="4" y="7"/>
                      <a:pt x="5" y="5"/>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85" name="Freeform 399">
                <a:extLst>
                  <a:ext uri="{FF2B5EF4-FFF2-40B4-BE49-F238E27FC236}">
                    <a16:creationId xmlns:a16="http://schemas.microsoft.com/office/drawing/2014/main" id="{5E1BEFFC-6A90-D137-0E31-2A0A28FD46ED}"/>
                  </a:ext>
                </a:extLst>
              </p:cNvPr>
              <p:cNvSpPr>
                <a:spLocks/>
              </p:cNvSpPr>
              <p:nvPr/>
            </p:nvSpPr>
            <p:spPr bwMode="auto">
              <a:xfrm>
                <a:off x="1942769" y="3746619"/>
                <a:ext cx="17176" cy="12882"/>
              </a:xfrm>
              <a:custGeom>
                <a:avLst/>
                <a:gdLst>
                  <a:gd name="T0" fmla="*/ 56 w 3"/>
                  <a:gd name="T1" fmla="*/ 54 h 2"/>
                  <a:gd name="T2" fmla="*/ 56 w 3"/>
                  <a:gd name="T3" fmla="*/ 0 h 2"/>
                  <a:gd name="T4" fmla="*/ 0 60000 65536"/>
                  <a:gd name="T5" fmla="*/ 0 60000 65536"/>
                </a:gdLst>
                <a:ahLst/>
                <a:cxnLst>
                  <a:cxn ang="T4">
                    <a:pos x="T0" y="T1"/>
                  </a:cxn>
                  <a:cxn ang="T5">
                    <a:pos x="T2" y="T3"/>
                  </a:cxn>
                </a:cxnLst>
                <a:rect l="0" t="0" r="r" b="b"/>
                <a:pathLst>
                  <a:path w="3" h="2">
                    <a:moveTo>
                      <a:pt x="3" y="2"/>
                    </a:moveTo>
                    <a:cubicBezTo>
                      <a:pt x="0" y="2"/>
                      <a:pt x="0" y="1"/>
                      <a:pt x="3"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86" name="Freeform 400">
                <a:extLst>
                  <a:ext uri="{FF2B5EF4-FFF2-40B4-BE49-F238E27FC236}">
                    <a16:creationId xmlns:a16="http://schemas.microsoft.com/office/drawing/2014/main" id="{424B3A97-4F95-8268-E453-B0331E09FA9B}"/>
                  </a:ext>
                </a:extLst>
              </p:cNvPr>
              <p:cNvSpPr>
                <a:spLocks/>
              </p:cNvSpPr>
              <p:nvPr/>
            </p:nvSpPr>
            <p:spPr bwMode="auto">
              <a:xfrm>
                <a:off x="3016253" y="3632830"/>
                <a:ext cx="21470" cy="10735"/>
              </a:xfrm>
              <a:custGeom>
                <a:avLst/>
                <a:gdLst>
                  <a:gd name="T0" fmla="*/ 0 w 4"/>
                  <a:gd name="T1" fmla="*/ 33 h 2"/>
                  <a:gd name="T2" fmla="*/ 63 w 4"/>
                  <a:gd name="T3" fmla="*/ 0 h 2"/>
                  <a:gd name="T4" fmla="*/ 0 60000 65536"/>
                  <a:gd name="T5" fmla="*/ 0 60000 65536"/>
                </a:gdLst>
                <a:ahLst/>
                <a:cxnLst>
                  <a:cxn ang="T4">
                    <a:pos x="T0" y="T1"/>
                  </a:cxn>
                  <a:cxn ang="T5">
                    <a:pos x="T2" y="T3"/>
                  </a:cxn>
                </a:cxnLst>
                <a:rect l="0" t="0" r="r" b="b"/>
                <a:pathLst>
                  <a:path w="4" h="2">
                    <a:moveTo>
                      <a:pt x="0" y="2"/>
                    </a:moveTo>
                    <a:cubicBezTo>
                      <a:pt x="1" y="2"/>
                      <a:pt x="3" y="1"/>
                      <a:pt x="4"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87" name="Freeform 401">
                <a:extLst>
                  <a:ext uri="{FF2B5EF4-FFF2-40B4-BE49-F238E27FC236}">
                    <a16:creationId xmlns:a16="http://schemas.microsoft.com/office/drawing/2014/main" id="{07316C24-4E27-6F03-3AC7-168E0DB2EDC8}"/>
                  </a:ext>
                </a:extLst>
              </p:cNvPr>
              <p:cNvSpPr>
                <a:spLocks/>
              </p:cNvSpPr>
              <p:nvPr/>
            </p:nvSpPr>
            <p:spPr bwMode="auto">
              <a:xfrm>
                <a:off x="1202065" y="3546951"/>
                <a:ext cx="38645" cy="34351"/>
              </a:xfrm>
              <a:custGeom>
                <a:avLst/>
                <a:gdLst>
                  <a:gd name="T0" fmla="*/ 21 w 7"/>
                  <a:gd name="T1" fmla="*/ 0 h 6"/>
                  <a:gd name="T2" fmla="*/ 54 w 7"/>
                  <a:gd name="T3" fmla="*/ 115 h 6"/>
                  <a:gd name="T4" fmla="*/ 54 w 7"/>
                  <a:gd name="T5" fmla="*/ 0 h 6"/>
                  <a:gd name="T6" fmla="*/ 0 60000 65536"/>
                  <a:gd name="T7" fmla="*/ 0 60000 65536"/>
                  <a:gd name="T8" fmla="*/ 0 60000 65536"/>
                </a:gdLst>
                <a:ahLst/>
                <a:cxnLst>
                  <a:cxn ang="T6">
                    <a:pos x="T0" y="T1"/>
                  </a:cxn>
                  <a:cxn ang="T7">
                    <a:pos x="T2" y="T3"/>
                  </a:cxn>
                  <a:cxn ang="T8">
                    <a:pos x="T4" y="T5"/>
                  </a:cxn>
                </a:cxnLst>
                <a:rect l="0" t="0" r="r" b="b"/>
                <a:pathLst>
                  <a:path w="7" h="6">
                    <a:moveTo>
                      <a:pt x="1" y="0"/>
                    </a:moveTo>
                    <a:cubicBezTo>
                      <a:pt x="0" y="3"/>
                      <a:pt x="0" y="5"/>
                      <a:pt x="3" y="6"/>
                    </a:cubicBezTo>
                    <a:cubicBezTo>
                      <a:pt x="7" y="0"/>
                      <a:pt x="6" y="0"/>
                      <a:pt x="3"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88" name="Freeform 402">
                <a:extLst>
                  <a:ext uri="{FF2B5EF4-FFF2-40B4-BE49-F238E27FC236}">
                    <a16:creationId xmlns:a16="http://schemas.microsoft.com/office/drawing/2014/main" id="{0702A048-F0D6-6FE0-5A72-96506C5E9901}"/>
                  </a:ext>
                </a:extLst>
              </p:cNvPr>
              <p:cNvSpPr>
                <a:spLocks/>
              </p:cNvSpPr>
              <p:nvPr/>
            </p:nvSpPr>
            <p:spPr bwMode="auto">
              <a:xfrm>
                <a:off x="1315854" y="3461072"/>
                <a:ext cx="10735" cy="23617"/>
              </a:xfrm>
              <a:custGeom>
                <a:avLst/>
                <a:gdLst>
                  <a:gd name="T0" fmla="*/ 20 w 2"/>
                  <a:gd name="T1" fmla="*/ 83 h 4"/>
                  <a:gd name="T2" fmla="*/ 33 w 2"/>
                  <a:gd name="T3" fmla="*/ 0 h 4"/>
                  <a:gd name="T4" fmla="*/ 0 60000 65536"/>
                  <a:gd name="T5" fmla="*/ 0 60000 65536"/>
                </a:gdLst>
                <a:ahLst/>
                <a:cxnLst>
                  <a:cxn ang="T4">
                    <a:pos x="T0" y="T1"/>
                  </a:cxn>
                  <a:cxn ang="T5">
                    <a:pos x="T2" y="T3"/>
                  </a:cxn>
                </a:cxnLst>
                <a:rect l="0" t="0" r="r" b="b"/>
                <a:pathLst>
                  <a:path w="2" h="4">
                    <a:moveTo>
                      <a:pt x="1" y="4"/>
                    </a:moveTo>
                    <a:cubicBezTo>
                      <a:pt x="0" y="3"/>
                      <a:pt x="0" y="1"/>
                      <a:pt x="2"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89" name="Freeform 403">
                <a:extLst>
                  <a:ext uri="{FF2B5EF4-FFF2-40B4-BE49-F238E27FC236}">
                    <a16:creationId xmlns:a16="http://schemas.microsoft.com/office/drawing/2014/main" id="{55A8B3F1-9066-1F8D-659C-E692945C9AFB}"/>
                  </a:ext>
                </a:extLst>
              </p:cNvPr>
              <p:cNvSpPr>
                <a:spLocks/>
              </p:cNvSpPr>
              <p:nvPr/>
            </p:nvSpPr>
            <p:spPr bwMode="auto">
              <a:xfrm>
                <a:off x="1534845" y="3753060"/>
                <a:ext cx="27911" cy="45086"/>
              </a:xfrm>
              <a:custGeom>
                <a:avLst/>
                <a:gdLst>
                  <a:gd name="T0" fmla="*/ 88 w 5"/>
                  <a:gd name="T1" fmla="*/ 144 h 8"/>
                  <a:gd name="T2" fmla="*/ 68 w 5"/>
                  <a:gd name="T3" fmla="*/ 0 h 8"/>
                  <a:gd name="T4" fmla="*/ 0 60000 65536"/>
                  <a:gd name="T5" fmla="*/ 0 60000 65536"/>
                </a:gdLst>
                <a:ahLst/>
                <a:cxnLst>
                  <a:cxn ang="T4">
                    <a:pos x="T0" y="T1"/>
                  </a:cxn>
                  <a:cxn ang="T5">
                    <a:pos x="T2" y="T3"/>
                  </a:cxn>
                </a:cxnLst>
                <a:rect l="0" t="0" r="r" b="b"/>
                <a:pathLst>
                  <a:path w="5" h="8">
                    <a:moveTo>
                      <a:pt x="5" y="8"/>
                    </a:moveTo>
                    <a:cubicBezTo>
                      <a:pt x="1" y="5"/>
                      <a:pt x="0" y="2"/>
                      <a:pt x="4"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90" name="Freeform 404">
                <a:extLst>
                  <a:ext uri="{FF2B5EF4-FFF2-40B4-BE49-F238E27FC236}">
                    <a16:creationId xmlns:a16="http://schemas.microsoft.com/office/drawing/2014/main" id="{CCC1F020-6F37-868D-A2E3-423FA39A2E62}"/>
                  </a:ext>
                </a:extLst>
              </p:cNvPr>
              <p:cNvSpPr>
                <a:spLocks/>
              </p:cNvSpPr>
              <p:nvPr/>
            </p:nvSpPr>
            <p:spPr bwMode="auto">
              <a:xfrm>
                <a:off x="1369529" y="4354211"/>
                <a:ext cx="32205" cy="17176"/>
              </a:xfrm>
              <a:custGeom>
                <a:avLst/>
                <a:gdLst>
                  <a:gd name="T0" fmla="*/ 0 w 6"/>
                  <a:gd name="T1" fmla="*/ 56 h 3"/>
                  <a:gd name="T2" fmla="*/ 95 w 6"/>
                  <a:gd name="T3" fmla="*/ 0 h 3"/>
                  <a:gd name="T4" fmla="*/ 0 60000 65536"/>
                  <a:gd name="T5" fmla="*/ 0 60000 65536"/>
                </a:gdLst>
                <a:ahLst/>
                <a:cxnLst>
                  <a:cxn ang="T4">
                    <a:pos x="T0" y="T1"/>
                  </a:cxn>
                  <a:cxn ang="T5">
                    <a:pos x="T2" y="T3"/>
                  </a:cxn>
                </a:cxnLst>
                <a:rect l="0" t="0" r="r" b="b"/>
                <a:pathLst>
                  <a:path w="6" h="3">
                    <a:moveTo>
                      <a:pt x="0" y="3"/>
                    </a:moveTo>
                    <a:cubicBezTo>
                      <a:pt x="2" y="2"/>
                      <a:pt x="4" y="1"/>
                      <a:pt x="6" y="0"/>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91" name="Freeform 405">
                <a:extLst>
                  <a:ext uri="{FF2B5EF4-FFF2-40B4-BE49-F238E27FC236}">
                    <a16:creationId xmlns:a16="http://schemas.microsoft.com/office/drawing/2014/main" id="{C1FD7C99-C429-8F28-89D5-F9585ED7F3ED}"/>
                  </a:ext>
                </a:extLst>
              </p:cNvPr>
              <p:cNvSpPr>
                <a:spLocks/>
              </p:cNvSpPr>
              <p:nvPr/>
            </p:nvSpPr>
            <p:spPr bwMode="auto">
              <a:xfrm>
                <a:off x="1187036" y="4377828"/>
                <a:ext cx="111642" cy="113789"/>
              </a:xfrm>
              <a:custGeom>
                <a:avLst/>
                <a:gdLst>
                  <a:gd name="T0" fmla="*/ 258 w 21"/>
                  <a:gd name="T1" fmla="*/ 56 h 20"/>
                  <a:gd name="T2" fmla="*/ 62 w 21"/>
                  <a:gd name="T3" fmla="*/ 111 h 20"/>
                  <a:gd name="T4" fmla="*/ 42 w 21"/>
                  <a:gd name="T5" fmla="*/ 371 h 20"/>
                  <a:gd name="T6" fmla="*/ 307 w 21"/>
                  <a:gd name="T7" fmla="*/ 371 h 20"/>
                  <a:gd name="T8" fmla="*/ 319 w 21"/>
                  <a:gd name="T9" fmla="*/ 294 h 20"/>
                  <a:gd name="T10" fmla="*/ 307 w 21"/>
                  <a:gd name="T11" fmla="*/ 260 h 20"/>
                  <a:gd name="T12" fmla="*/ 319 w 21"/>
                  <a:gd name="T13" fmla="*/ 204 h 20"/>
                  <a:gd name="T14" fmla="*/ 258 w 21"/>
                  <a:gd name="T15" fmla="*/ 56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20">
                    <a:moveTo>
                      <a:pt x="17" y="3"/>
                    </a:moveTo>
                    <a:cubicBezTo>
                      <a:pt x="13" y="0"/>
                      <a:pt x="7" y="1"/>
                      <a:pt x="4" y="6"/>
                    </a:cubicBezTo>
                    <a:cubicBezTo>
                      <a:pt x="1" y="10"/>
                      <a:pt x="0" y="15"/>
                      <a:pt x="3" y="20"/>
                    </a:cubicBezTo>
                    <a:cubicBezTo>
                      <a:pt x="20" y="20"/>
                      <a:pt x="20" y="20"/>
                      <a:pt x="20" y="20"/>
                    </a:cubicBezTo>
                    <a:cubicBezTo>
                      <a:pt x="21" y="19"/>
                      <a:pt x="21" y="18"/>
                      <a:pt x="21" y="16"/>
                    </a:cubicBezTo>
                    <a:cubicBezTo>
                      <a:pt x="21" y="16"/>
                      <a:pt x="21" y="15"/>
                      <a:pt x="20" y="14"/>
                    </a:cubicBezTo>
                    <a:cubicBezTo>
                      <a:pt x="21" y="13"/>
                      <a:pt x="21" y="12"/>
                      <a:pt x="21" y="11"/>
                    </a:cubicBezTo>
                    <a:cubicBezTo>
                      <a:pt x="21" y="8"/>
                      <a:pt x="20" y="5"/>
                      <a:pt x="17" y="3"/>
                    </a:cubicBezTo>
                    <a:close/>
                  </a:path>
                </a:pathLst>
              </a:custGeom>
              <a:solidFill>
                <a:srgbClr val="937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492" name="Freeform 409">
                <a:extLst>
                  <a:ext uri="{FF2B5EF4-FFF2-40B4-BE49-F238E27FC236}">
                    <a16:creationId xmlns:a16="http://schemas.microsoft.com/office/drawing/2014/main" id="{DC41EDD1-738C-4BD4-39F2-AB1B87D85685}"/>
                  </a:ext>
                </a:extLst>
              </p:cNvPr>
              <p:cNvSpPr>
                <a:spLocks/>
              </p:cNvSpPr>
              <p:nvPr/>
            </p:nvSpPr>
            <p:spPr bwMode="auto">
              <a:xfrm>
                <a:off x="2281990" y="4330594"/>
                <a:ext cx="133112" cy="137406"/>
              </a:xfrm>
              <a:custGeom>
                <a:avLst/>
                <a:gdLst>
                  <a:gd name="T0" fmla="*/ 136 w 25"/>
                  <a:gd name="T1" fmla="*/ 56 h 24"/>
                  <a:gd name="T2" fmla="*/ 74 w 25"/>
                  <a:gd name="T3" fmla="*/ 115 h 24"/>
                  <a:gd name="T4" fmla="*/ 30 w 25"/>
                  <a:gd name="T5" fmla="*/ 363 h 24"/>
                  <a:gd name="T6" fmla="*/ 228 w 25"/>
                  <a:gd name="T7" fmla="*/ 419 h 24"/>
                  <a:gd name="T8" fmla="*/ 290 w 25"/>
                  <a:gd name="T9" fmla="*/ 363 h 24"/>
                  <a:gd name="T10" fmla="*/ 337 w 25"/>
                  <a:gd name="T11" fmla="*/ 115 h 24"/>
                  <a:gd name="T12" fmla="*/ 136 w 25"/>
                  <a:gd name="T13" fmla="*/ 56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4">
                    <a:moveTo>
                      <a:pt x="9" y="3"/>
                    </a:moveTo>
                    <a:cubicBezTo>
                      <a:pt x="5" y="6"/>
                      <a:pt x="5" y="6"/>
                      <a:pt x="5" y="6"/>
                    </a:cubicBezTo>
                    <a:cubicBezTo>
                      <a:pt x="1" y="9"/>
                      <a:pt x="0" y="15"/>
                      <a:pt x="2" y="19"/>
                    </a:cubicBezTo>
                    <a:cubicBezTo>
                      <a:pt x="5" y="23"/>
                      <a:pt x="11" y="24"/>
                      <a:pt x="15" y="22"/>
                    </a:cubicBezTo>
                    <a:cubicBezTo>
                      <a:pt x="19" y="19"/>
                      <a:pt x="19" y="19"/>
                      <a:pt x="19" y="19"/>
                    </a:cubicBezTo>
                    <a:cubicBezTo>
                      <a:pt x="24" y="16"/>
                      <a:pt x="25" y="10"/>
                      <a:pt x="22" y="6"/>
                    </a:cubicBezTo>
                    <a:cubicBezTo>
                      <a:pt x="19" y="2"/>
                      <a:pt x="13" y="0"/>
                      <a:pt x="9" y="3"/>
                    </a:cubicBezTo>
                    <a:close/>
                  </a:path>
                </a:pathLst>
              </a:custGeom>
              <a:solidFill>
                <a:srgbClr val="937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493" name="Freeform 410">
                <a:extLst>
                  <a:ext uri="{FF2B5EF4-FFF2-40B4-BE49-F238E27FC236}">
                    <a16:creationId xmlns:a16="http://schemas.microsoft.com/office/drawing/2014/main" id="{897482AD-75C2-F980-5287-7CE178639604}"/>
                  </a:ext>
                </a:extLst>
              </p:cNvPr>
              <p:cNvSpPr>
                <a:spLocks/>
              </p:cNvSpPr>
              <p:nvPr/>
            </p:nvSpPr>
            <p:spPr bwMode="auto">
              <a:xfrm>
                <a:off x="3531525" y="3415986"/>
                <a:ext cx="32205" cy="38645"/>
              </a:xfrm>
              <a:custGeom>
                <a:avLst/>
                <a:gdLst>
                  <a:gd name="T0" fmla="*/ 20 w 6"/>
                  <a:gd name="T1" fmla="*/ 33 h 7"/>
                  <a:gd name="T2" fmla="*/ 95 w 6"/>
                  <a:gd name="T3" fmla="*/ 21 h 7"/>
                  <a:gd name="T4" fmla="*/ 0 w 6"/>
                  <a:gd name="T5" fmla="*/ 118 h 7"/>
                  <a:gd name="T6" fmla="*/ 0 60000 65536"/>
                  <a:gd name="T7" fmla="*/ 0 60000 65536"/>
                  <a:gd name="T8" fmla="*/ 0 60000 65536"/>
                </a:gdLst>
                <a:ahLst/>
                <a:cxnLst>
                  <a:cxn ang="T6">
                    <a:pos x="T0" y="T1"/>
                  </a:cxn>
                  <a:cxn ang="T7">
                    <a:pos x="T2" y="T3"/>
                  </a:cxn>
                  <a:cxn ang="T8">
                    <a:pos x="T4" y="T5"/>
                  </a:cxn>
                </a:cxnLst>
                <a:rect l="0" t="0" r="r" b="b"/>
                <a:pathLst>
                  <a:path w="6" h="7">
                    <a:moveTo>
                      <a:pt x="1" y="2"/>
                    </a:moveTo>
                    <a:cubicBezTo>
                      <a:pt x="4" y="2"/>
                      <a:pt x="5" y="7"/>
                      <a:pt x="6" y="1"/>
                    </a:cubicBezTo>
                    <a:cubicBezTo>
                      <a:pt x="0" y="0"/>
                      <a:pt x="2" y="3"/>
                      <a:pt x="0" y="7"/>
                    </a:cubicBezTo>
                  </a:path>
                </a:pathLst>
              </a:custGeom>
              <a:noFill/>
              <a:ln w="76200"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94" name="Freeform 411">
                <a:extLst>
                  <a:ext uri="{FF2B5EF4-FFF2-40B4-BE49-F238E27FC236}">
                    <a16:creationId xmlns:a16="http://schemas.microsoft.com/office/drawing/2014/main" id="{150DB64B-67B7-87AE-ED36-C39C14BF659B}"/>
                  </a:ext>
                </a:extLst>
              </p:cNvPr>
              <p:cNvSpPr>
                <a:spLocks/>
              </p:cNvSpPr>
              <p:nvPr/>
            </p:nvSpPr>
            <p:spPr bwMode="auto">
              <a:xfrm>
                <a:off x="1831127" y="4377828"/>
                <a:ext cx="68703" cy="79438"/>
              </a:xfrm>
              <a:custGeom>
                <a:avLst/>
                <a:gdLst>
                  <a:gd name="T0" fmla="*/ 30 w 13"/>
                  <a:gd name="T1" fmla="*/ 34 h 14"/>
                  <a:gd name="T2" fmla="*/ 12 w 13"/>
                  <a:gd name="T3" fmla="*/ 34 h 14"/>
                  <a:gd name="T4" fmla="*/ 0 w 13"/>
                  <a:gd name="T5" fmla="*/ 111 h 14"/>
                  <a:gd name="T6" fmla="*/ 0 w 13"/>
                  <a:gd name="T7" fmla="*/ 111 h 14"/>
                  <a:gd name="T8" fmla="*/ 0 w 13"/>
                  <a:gd name="T9" fmla="*/ 132 h 14"/>
                  <a:gd name="T10" fmla="*/ 30 w 13"/>
                  <a:gd name="T11" fmla="*/ 204 h 14"/>
                  <a:gd name="T12" fmla="*/ 42 w 13"/>
                  <a:gd name="T13" fmla="*/ 204 h 14"/>
                  <a:gd name="T14" fmla="*/ 91 w 13"/>
                  <a:gd name="T15" fmla="*/ 238 h 14"/>
                  <a:gd name="T16" fmla="*/ 133 w 13"/>
                  <a:gd name="T17" fmla="*/ 238 h 14"/>
                  <a:gd name="T18" fmla="*/ 182 w 13"/>
                  <a:gd name="T19" fmla="*/ 204 h 14"/>
                  <a:gd name="T20" fmla="*/ 182 w 13"/>
                  <a:gd name="T21" fmla="*/ 182 h 14"/>
                  <a:gd name="T22" fmla="*/ 182 w 13"/>
                  <a:gd name="T23" fmla="*/ 77 h 14"/>
                  <a:gd name="T24" fmla="*/ 162 w 13"/>
                  <a:gd name="T25" fmla="*/ 56 h 14"/>
                  <a:gd name="T26" fmla="*/ 121 w 13"/>
                  <a:gd name="T27" fmla="*/ 0 h 14"/>
                  <a:gd name="T28" fmla="*/ 30 w 13"/>
                  <a:gd name="T29" fmla="*/ 34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 h="14">
                    <a:moveTo>
                      <a:pt x="2" y="2"/>
                    </a:moveTo>
                    <a:cubicBezTo>
                      <a:pt x="2" y="2"/>
                      <a:pt x="2" y="2"/>
                      <a:pt x="1" y="2"/>
                    </a:cubicBezTo>
                    <a:cubicBezTo>
                      <a:pt x="0" y="3"/>
                      <a:pt x="0" y="4"/>
                      <a:pt x="0" y="6"/>
                    </a:cubicBezTo>
                    <a:cubicBezTo>
                      <a:pt x="0" y="6"/>
                      <a:pt x="0" y="6"/>
                      <a:pt x="0" y="6"/>
                    </a:cubicBezTo>
                    <a:cubicBezTo>
                      <a:pt x="0" y="7"/>
                      <a:pt x="0" y="7"/>
                      <a:pt x="0" y="7"/>
                    </a:cubicBezTo>
                    <a:cubicBezTo>
                      <a:pt x="0" y="9"/>
                      <a:pt x="1" y="10"/>
                      <a:pt x="2" y="11"/>
                    </a:cubicBezTo>
                    <a:cubicBezTo>
                      <a:pt x="2" y="11"/>
                      <a:pt x="3" y="11"/>
                      <a:pt x="3" y="11"/>
                    </a:cubicBezTo>
                    <a:cubicBezTo>
                      <a:pt x="4" y="12"/>
                      <a:pt x="5" y="12"/>
                      <a:pt x="6" y="13"/>
                    </a:cubicBezTo>
                    <a:cubicBezTo>
                      <a:pt x="7" y="14"/>
                      <a:pt x="8" y="14"/>
                      <a:pt x="9" y="13"/>
                    </a:cubicBezTo>
                    <a:cubicBezTo>
                      <a:pt x="11" y="13"/>
                      <a:pt x="11" y="12"/>
                      <a:pt x="12" y="11"/>
                    </a:cubicBezTo>
                    <a:cubicBezTo>
                      <a:pt x="12" y="10"/>
                      <a:pt x="12" y="10"/>
                      <a:pt x="12" y="10"/>
                    </a:cubicBezTo>
                    <a:cubicBezTo>
                      <a:pt x="13" y="7"/>
                      <a:pt x="13" y="6"/>
                      <a:pt x="12" y="4"/>
                    </a:cubicBezTo>
                    <a:cubicBezTo>
                      <a:pt x="11" y="3"/>
                      <a:pt x="11" y="3"/>
                      <a:pt x="11" y="3"/>
                    </a:cubicBezTo>
                    <a:cubicBezTo>
                      <a:pt x="11" y="2"/>
                      <a:pt x="9" y="0"/>
                      <a:pt x="8" y="0"/>
                    </a:cubicBezTo>
                    <a:cubicBezTo>
                      <a:pt x="5" y="0"/>
                      <a:pt x="4" y="1"/>
                      <a:pt x="2" y="2"/>
                    </a:cubicBezTo>
                    <a:close/>
                  </a:path>
                </a:pathLst>
              </a:custGeom>
              <a:solidFill>
                <a:srgbClr val="937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495" name="Freeform 412">
                <a:extLst>
                  <a:ext uri="{FF2B5EF4-FFF2-40B4-BE49-F238E27FC236}">
                    <a16:creationId xmlns:a16="http://schemas.microsoft.com/office/drawing/2014/main" id="{2D34DF91-7B49-ECEF-BB65-5AD7EF20D621}"/>
                  </a:ext>
                </a:extLst>
              </p:cNvPr>
              <p:cNvSpPr>
                <a:spLocks/>
              </p:cNvSpPr>
              <p:nvPr/>
            </p:nvSpPr>
            <p:spPr bwMode="auto">
              <a:xfrm>
                <a:off x="3301800" y="3340842"/>
                <a:ext cx="15029" cy="17176"/>
              </a:xfrm>
              <a:custGeom>
                <a:avLst/>
                <a:gdLst>
                  <a:gd name="T0" fmla="*/ 28 w 3"/>
                  <a:gd name="T1" fmla="*/ 56 h 3"/>
                  <a:gd name="T2" fmla="*/ 37 w 3"/>
                  <a:gd name="T3" fmla="*/ 0 h 3"/>
                  <a:gd name="T4" fmla="*/ 0 60000 65536"/>
                  <a:gd name="T5" fmla="*/ 0 60000 65536"/>
                </a:gdLst>
                <a:ahLst/>
                <a:cxnLst>
                  <a:cxn ang="T4">
                    <a:pos x="T0" y="T1"/>
                  </a:cxn>
                  <a:cxn ang="T5">
                    <a:pos x="T2" y="T3"/>
                  </a:cxn>
                </a:cxnLst>
                <a:rect l="0" t="0" r="r" b="b"/>
                <a:pathLst>
                  <a:path w="3" h="3">
                    <a:moveTo>
                      <a:pt x="2" y="3"/>
                    </a:moveTo>
                    <a:cubicBezTo>
                      <a:pt x="0" y="1"/>
                      <a:pt x="1" y="0"/>
                      <a:pt x="3" y="0"/>
                    </a:cubicBezTo>
                  </a:path>
                </a:pathLst>
              </a:custGeom>
              <a:noFill/>
              <a:ln w="47625"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96" name="Freeform 413">
                <a:extLst>
                  <a:ext uri="{FF2B5EF4-FFF2-40B4-BE49-F238E27FC236}">
                    <a16:creationId xmlns:a16="http://schemas.microsoft.com/office/drawing/2014/main" id="{4EF4699D-97F3-AC25-01A7-6A53AB3C1308}"/>
                  </a:ext>
                </a:extLst>
              </p:cNvPr>
              <p:cNvSpPr>
                <a:spLocks/>
              </p:cNvSpPr>
              <p:nvPr/>
            </p:nvSpPr>
            <p:spPr bwMode="auto">
              <a:xfrm>
                <a:off x="2704943" y="3690798"/>
                <a:ext cx="38645" cy="38645"/>
              </a:xfrm>
              <a:custGeom>
                <a:avLst/>
                <a:gdLst>
                  <a:gd name="T0" fmla="*/ 54 w 7"/>
                  <a:gd name="T1" fmla="*/ 54 h 7"/>
                  <a:gd name="T2" fmla="*/ 67 w 7"/>
                  <a:gd name="T3" fmla="*/ 118 h 7"/>
                  <a:gd name="T4" fmla="*/ 118 w 7"/>
                  <a:gd name="T5" fmla="*/ 0 h 7"/>
                  <a:gd name="T6" fmla="*/ 0 60000 65536"/>
                  <a:gd name="T7" fmla="*/ 0 60000 65536"/>
                  <a:gd name="T8" fmla="*/ 0 60000 65536"/>
                </a:gdLst>
                <a:ahLst/>
                <a:cxnLst>
                  <a:cxn ang="T6">
                    <a:pos x="T0" y="T1"/>
                  </a:cxn>
                  <a:cxn ang="T7">
                    <a:pos x="T2" y="T3"/>
                  </a:cxn>
                  <a:cxn ang="T8">
                    <a:pos x="T4" y="T5"/>
                  </a:cxn>
                </a:cxnLst>
                <a:rect l="0" t="0" r="r" b="b"/>
                <a:pathLst>
                  <a:path w="7" h="7">
                    <a:moveTo>
                      <a:pt x="3" y="3"/>
                    </a:moveTo>
                    <a:cubicBezTo>
                      <a:pt x="5" y="4"/>
                      <a:pt x="5" y="5"/>
                      <a:pt x="4" y="7"/>
                    </a:cubicBezTo>
                    <a:cubicBezTo>
                      <a:pt x="0" y="2"/>
                      <a:pt x="5" y="3"/>
                      <a:pt x="7" y="0"/>
                    </a:cubicBezTo>
                  </a:path>
                </a:pathLst>
              </a:custGeom>
              <a:noFill/>
              <a:ln w="47625"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97" name="Freeform 414">
                <a:extLst>
                  <a:ext uri="{FF2B5EF4-FFF2-40B4-BE49-F238E27FC236}">
                    <a16:creationId xmlns:a16="http://schemas.microsoft.com/office/drawing/2014/main" id="{BC0BCBBB-23CF-86DC-45B4-8033FA9A3299}"/>
                  </a:ext>
                </a:extLst>
              </p:cNvPr>
              <p:cNvSpPr>
                <a:spLocks/>
              </p:cNvSpPr>
              <p:nvPr/>
            </p:nvSpPr>
            <p:spPr bwMode="auto">
              <a:xfrm>
                <a:off x="1605695" y="3506159"/>
                <a:ext cx="21470" cy="2147"/>
              </a:xfrm>
              <a:custGeom>
                <a:avLst/>
                <a:gdLst>
                  <a:gd name="T0" fmla="*/ 0 w 4"/>
                  <a:gd name="T1" fmla="*/ 0 h 1"/>
                  <a:gd name="T2" fmla="*/ 63 w 4"/>
                  <a:gd name="T3" fmla="*/ 0 h 1"/>
                  <a:gd name="T4" fmla="*/ 0 60000 65536"/>
                  <a:gd name="T5" fmla="*/ 0 60000 65536"/>
                </a:gdLst>
                <a:ahLst/>
                <a:cxnLst>
                  <a:cxn ang="T4">
                    <a:pos x="T0" y="T1"/>
                  </a:cxn>
                  <a:cxn ang="T5">
                    <a:pos x="T2" y="T3"/>
                  </a:cxn>
                </a:cxnLst>
                <a:rect l="0" t="0" r="r" b="b"/>
                <a:pathLst>
                  <a:path w="4" h="1">
                    <a:moveTo>
                      <a:pt x="0" y="0"/>
                    </a:moveTo>
                    <a:cubicBezTo>
                      <a:pt x="2" y="0"/>
                      <a:pt x="3" y="0"/>
                      <a:pt x="4" y="0"/>
                    </a:cubicBezTo>
                  </a:path>
                </a:pathLst>
              </a:custGeom>
              <a:noFill/>
              <a:ln w="47625"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98" name="Freeform 416">
                <a:extLst>
                  <a:ext uri="{FF2B5EF4-FFF2-40B4-BE49-F238E27FC236}">
                    <a16:creationId xmlns:a16="http://schemas.microsoft.com/office/drawing/2014/main" id="{51B1B525-B000-02A2-909D-922D9B3EE781}"/>
                  </a:ext>
                </a:extLst>
              </p:cNvPr>
              <p:cNvSpPr>
                <a:spLocks/>
              </p:cNvSpPr>
              <p:nvPr/>
            </p:nvSpPr>
            <p:spPr bwMode="auto">
              <a:xfrm>
                <a:off x="2281990" y="3828204"/>
                <a:ext cx="10735" cy="27911"/>
              </a:xfrm>
              <a:custGeom>
                <a:avLst/>
                <a:gdLst>
                  <a:gd name="T0" fmla="*/ 20 w 2"/>
                  <a:gd name="T1" fmla="*/ 0 h 5"/>
                  <a:gd name="T2" fmla="*/ 33 w 2"/>
                  <a:gd name="T3" fmla="*/ 34 h 5"/>
                  <a:gd name="T4" fmla="*/ 0 60000 65536"/>
                  <a:gd name="T5" fmla="*/ 0 60000 65536"/>
                </a:gdLst>
                <a:ahLst/>
                <a:cxnLst>
                  <a:cxn ang="T4">
                    <a:pos x="T0" y="T1"/>
                  </a:cxn>
                  <a:cxn ang="T5">
                    <a:pos x="T2" y="T3"/>
                  </a:cxn>
                </a:cxnLst>
                <a:rect l="0" t="0" r="r" b="b"/>
                <a:pathLst>
                  <a:path w="2" h="5">
                    <a:moveTo>
                      <a:pt x="1" y="0"/>
                    </a:moveTo>
                    <a:cubicBezTo>
                      <a:pt x="0" y="3"/>
                      <a:pt x="1" y="5"/>
                      <a:pt x="2" y="2"/>
                    </a:cubicBezTo>
                  </a:path>
                </a:pathLst>
              </a:custGeom>
              <a:noFill/>
              <a:ln w="47625" cap="rnd">
                <a:solidFill>
                  <a:srgbClr val="9378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499" name="Freeform 417">
                <a:extLst>
                  <a:ext uri="{FF2B5EF4-FFF2-40B4-BE49-F238E27FC236}">
                    <a16:creationId xmlns:a16="http://schemas.microsoft.com/office/drawing/2014/main" id="{4B8C947C-1EB1-710D-6316-1CC71CF01735}"/>
                  </a:ext>
                </a:extLst>
              </p:cNvPr>
              <p:cNvSpPr>
                <a:spLocks/>
              </p:cNvSpPr>
              <p:nvPr/>
            </p:nvSpPr>
            <p:spPr bwMode="auto">
              <a:xfrm>
                <a:off x="1820392" y="4399297"/>
                <a:ext cx="100907" cy="92320"/>
              </a:xfrm>
              <a:custGeom>
                <a:avLst/>
                <a:gdLst>
                  <a:gd name="T0" fmla="*/ 215 w 19"/>
                  <a:gd name="T1" fmla="*/ 22 h 16"/>
                  <a:gd name="T2" fmla="*/ 92 w 19"/>
                  <a:gd name="T3" fmla="*/ 35 h 16"/>
                  <a:gd name="T4" fmla="*/ 74 w 19"/>
                  <a:gd name="T5" fmla="*/ 59 h 16"/>
                  <a:gd name="T6" fmla="*/ 42 w 19"/>
                  <a:gd name="T7" fmla="*/ 94 h 16"/>
                  <a:gd name="T8" fmla="*/ 30 w 19"/>
                  <a:gd name="T9" fmla="*/ 116 h 16"/>
                  <a:gd name="T10" fmla="*/ 0 w 19"/>
                  <a:gd name="T11" fmla="*/ 218 h 16"/>
                  <a:gd name="T12" fmla="*/ 12 w 19"/>
                  <a:gd name="T13" fmla="*/ 253 h 16"/>
                  <a:gd name="T14" fmla="*/ 42 w 19"/>
                  <a:gd name="T15" fmla="*/ 312 h 16"/>
                  <a:gd name="T16" fmla="*/ 228 w 19"/>
                  <a:gd name="T17" fmla="*/ 312 h 16"/>
                  <a:gd name="T18" fmla="*/ 228 w 19"/>
                  <a:gd name="T19" fmla="*/ 274 h 16"/>
                  <a:gd name="T20" fmla="*/ 287 w 19"/>
                  <a:gd name="T21" fmla="*/ 175 h 16"/>
                  <a:gd name="T22" fmla="*/ 287 w 19"/>
                  <a:gd name="T23" fmla="*/ 137 h 16"/>
                  <a:gd name="T24" fmla="*/ 275 w 19"/>
                  <a:gd name="T25" fmla="*/ 81 h 16"/>
                  <a:gd name="T26" fmla="*/ 215 w 19"/>
                  <a:gd name="T27" fmla="*/ 22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16">
                    <a:moveTo>
                      <a:pt x="14" y="1"/>
                    </a:moveTo>
                    <a:cubicBezTo>
                      <a:pt x="11" y="1"/>
                      <a:pt x="8" y="0"/>
                      <a:pt x="6" y="2"/>
                    </a:cubicBezTo>
                    <a:cubicBezTo>
                      <a:pt x="5" y="2"/>
                      <a:pt x="5" y="3"/>
                      <a:pt x="5" y="3"/>
                    </a:cubicBezTo>
                    <a:cubicBezTo>
                      <a:pt x="4" y="4"/>
                      <a:pt x="4" y="4"/>
                      <a:pt x="3" y="5"/>
                    </a:cubicBezTo>
                    <a:cubicBezTo>
                      <a:pt x="2" y="6"/>
                      <a:pt x="2" y="6"/>
                      <a:pt x="2" y="6"/>
                    </a:cubicBezTo>
                    <a:cubicBezTo>
                      <a:pt x="1" y="8"/>
                      <a:pt x="0" y="9"/>
                      <a:pt x="0" y="11"/>
                    </a:cubicBezTo>
                    <a:cubicBezTo>
                      <a:pt x="0" y="12"/>
                      <a:pt x="0" y="12"/>
                      <a:pt x="1" y="13"/>
                    </a:cubicBezTo>
                    <a:cubicBezTo>
                      <a:pt x="1" y="14"/>
                      <a:pt x="2" y="15"/>
                      <a:pt x="3" y="16"/>
                    </a:cubicBezTo>
                    <a:cubicBezTo>
                      <a:pt x="15" y="16"/>
                      <a:pt x="15" y="16"/>
                      <a:pt x="15" y="16"/>
                    </a:cubicBezTo>
                    <a:cubicBezTo>
                      <a:pt x="15" y="16"/>
                      <a:pt x="15" y="15"/>
                      <a:pt x="15" y="14"/>
                    </a:cubicBezTo>
                    <a:cubicBezTo>
                      <a:pt x="18" y="13"/>
                      <a:pt x="19" y="10"/>
                      <a:pt x="19" y="9"/>
                    </a:cubicBezTo>
                    <a:cubicBezTo>
                      <a:pt x="19" y="8"/>
                      <a:pt x="19" y="8"/>
                      <a:pt x="19" y="7"/>
                    </a:cubicBezTo>
                    <a:cubicBezTo>
                      <a:pt x="19" y="6"/>
                      <a:pt x="19" y="5"/>
                      <a:pt x="18" y="4"/>
                    </a:cubicBezTo>
                    <a:cubicBezTo>
                      <a:pt x="17" y="2"/>
                      <a:pt x="16" y="1"/>
                      <a:pt x="14" y="1"/>
                    </a:cubicBezTo>
                    <a:close/>
                  </a:path>
                </a:pathLst>
              </a:custGeom>
              <a:solidFill>
                <a:srgbClr val="937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00" name="Freeform 418">
                <a:extLst>
                  <a:ext uri="{FF2B5EF4-FFF2-40B4-BE49-F238E27FC236}">
                    <a16:creationId xmlns:a16="http://schemas.microsoft.com/office/drawing/2014/main" id="{0F20DB38-1462-5D74-95A1-3AD42E6EF994}"/>
                  </a:ext>
                </a:extLst>
              </p:cNvPr>
              <p:cNvSpPr>
                <a:spLocks/>
              </p:cNvSpPr>
              <p:nvPr/>
            </p:nvSpPr>
            <p:spPr bwMode="auto">
              <a:xfrm>
                <a:off x="2389338" y="4364946"/>
                <a:ext cx="197521" cy="126671"/>
              </a:xfrm>
              <a:custGeom>
                <a:avLst/>
                <a:gdLst>
                  <a:gd name="T0" fmla="*/ 216 w 37"/>
                  <a:gd name="T1" fmla="*/ 0 h 22"/>
                  <a:gd name="T2" fmla="*/ 12 w 37"/>
                  <a:gd name="T3" fmla="*/ 193 h 22"/>
                  <a:gd name="T4" fmla="*/ 12 w 37"/>
                  <a:gd name="T5" fmla="*/ 424 h 22"/>
                  <a:gd name="T6" fmla="*/ 569 w 37"/>
                  <a:gd name="T7" fmla="*/ 424 h 22"/>
                  <a:gd name="T8" fmla="*/ 569 w 37"/>
                  <a:gd name="T9" fmla="*/ 424 h 22"/>
                  <a:gd name="T10" fmla="*/ 537 w 37"/>
                  <a:gd name="T11" fmla="*/ 274 h 22"/>
                  <a:gd name="T12" fmla="*/ 216 w 37"/>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22">
                    <a:moveTo>
                      <a:pt x="14" y="0"/>
                    </a:moveTo>
                    <a:cubicBezTo>
                      <a:pt x="8" y="0"/>
                      <a:pt x="3" y="4"/>
                      <a:pt x="1" y="10"/>
                    </a:cubicBezTo>
                    <a:cubicBezTo>
                      <a:pt x="0" y="14"/>
                      <a:pt x="0" y="18"/>
                      <a:pt x="1" y="22"/>
                    </a:cubicBezTo>
                    <a:cubicBezTo>
                      <a:pt x="37" y="22"/>
                      <a:pt x="37" y="22"/>
                      <a:pt x="37" y="22"/>
                    </a:cubicBezTo>
                    <a:cubicBezTo>
                      <a:pt x="37" y="22"/>
                      <a:pt x="37" y="22"/>
                      <a:pt x="37" y="22"/>
                    </a:cubicBezTo>
                    <a:cubicBezTo>
                      <a:pt x="37" y="19"/>
                      <a:pt x="36" y="17"/>
                      <a:pt x="35" y="14"/>
                    </a:cubicBezTo>
                    <a:cubicBezTo>
                      <a:pt x="32" y="5"/>
                      <a:pt x="23" y="0"/>
                      <a:pt x="14" y="0"/>
                    </a:cubicBezTo>
                    <a:close/>
                  </a:path>
                </a:pathLst>
              </a:custGeom>
              <a:solidFill>
                <a:srgbClr val="C1A3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01" name="Freeform 419">
                <a:extLst>
                  <a:ext uri="{FF2B5EF4-FFF2-40B4-BE49-F238E27FC236}">
                    <a16:creationId xmlns:a16="http://schemas.microsoft.com/office/drawing/2014/main" id="{D74EA97D-17FB-4B9D-84F2-29476F4C0E57}"/>
                  </a:ext>
                </a:extLst>
              </p:cNvPr>
              <p:cNvSpPr>
                <a:spLocks/>
              </p:cNvSpPr>
              <p:nvPr/>
            </p:nvSpPr>
            <p:spPr bwMode="auto">
              <a:xfrm>
                <a:off x="2382898" y="4388563"/>
                <a:ext cx="135259" cy="103054"/>
              </a:xfrm>
              <a:custGeom>
                <a:avLst/>
                <a:gdLst>
                  <a:gd name="T0" fmla="*/ 255 w 25"/>
                  <a:gd name="T1" fmla="*/ 0 h 18"/>
                  <a:gd name="T2" fmla="*/ 113 w 25"/>
                  <a:gd name="T3" fmla="*/ 56 h 18"/>
                  <a:gd name="T4" fmla="*/ 113 w 25"/>
                  <a:gd name="T5" fmla="*/ 35 h 18"/>
                  <a:gd name="T6" fmla="*/ 126 w 25"/>
                  <a:gd name="T7" fmla="*/ 35 h 18"/>
                  <a:gd name="T8" fmla="*/ 126 w 25"/>
                  <a:gd name="T9" fmla="*/ 35 h 18"/>
                  <a:gd name="T10" fmla="*/ 20 w 25"/>
                  <a:gd name="T11" fmla="*/ 192 h 18"/>
                  <a:gd name="T12" fmla="*/ 33 w 25"/>
                  <a:gd name="T13" fmla="*/ 341 h 18"/>
                  <a:gd name="T14" fmla="*/ 272 w 25"/>
                  <a:gd name="T15" fmla="*/ 341 h 18"/>
                  <a:gd name="T16" fmla="*/ 305 w 25"/>
                  <a:gd name="T17" fmla="*/ 320 h 18"/>
                  <a:gd name="T18" fmla="*/ 272 w 25"/>
                  <a:gd name="T19" fmla="*/ 341 h 18"/>
                  <a:gd name="T20" fmla="*/ 368 w 25"/>
                  <a:gd name="T21" fmla="*/ 341 h 18"/>
                  <a:gd name="T22" fmla="*/ 381 w 25"/>
                  <a:gd name="T23" fmla="*/ 227 h 18"/>
                  <a:gd name="T24" fmla="*/ 381 w 25"/>
                  <a:gd name="T25" fmla="*/ 205 h 18"/>
                  <a:gd name="T26" fmla="*/ 350 w 25"/>
                  <a:gd name="T27" fmla="*/ 77 h 18"/>
                  <a:gd name="T28" fmla="*/ 255 w 25"/>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 h="18">
                    <a:moveTo>
                      <a:pt x="16" y="0"/>
                    </a:moveTo>
                    <a:cubicBezTo>
                      <a:pt x="12" y="0"/>
                      <a:pt x="9" y="1"/>
                      <a:pt x="7" y="3"/>
                    </a:cubicBezTo>
                    <a:cubicBezTo>
                      <a:pt x="7" y="3"/>
                      <a:pt x="7" y="2"/>
                      <a:pt x="7" y="2"/>
                    </a:cubicBezTo>
                    <a:cubicBezTo>
                      <a:pt x="8" y="2"/>
                      <a:pt x="8" y="2"/>
                      <a:pt x="8" y="2"/>
                    </a:cubicBezTo>
                    <a:cubicBezTo>
                      <a:pt x="8" y="2"/>
                      <a:pt x="8" y="2"/>
                      <a:pt x="8" y="2"/>
                    </a:cubicBezTo>
                    <a:cubicBezTo>
                      <a:pt x="6" y="3"/>
                      <a:pt x="2" y="5"/>
                      <a:pt x="1" y="10"/>
                    </a:cubicBezTo>
                    <a:cubicBezTo>
                      <a:pt x="0" y="13"/>
                      <a:pt x="1" y="16"/>
                      <a:pt x="2" y="18"/>
                    </a:cubicBezTo>
                    <a:cubicBezTo>
                      <a:pt x="17" y="18"/>
                      <a:pt x="17" y="18"/>
                      <a:pt x="17" y="18"/>
                    </a:cubicBezTo>
                    <a:cubicBezTo>
                      <a:pt x="18" y="18"/>
                      <a:pt x="19" y="17"/>
                      <a:pt x="19" y="17"/>
                    </a:cubicBezTo>
                    <a:cubicBezTo>
                      <a:pt x="19" y="17"/>
                      <a:pt x="18" y="18"/>
                      <a:pt x="17" y="18"/>
                    </a:cubicBezTo>
                    <a:cubicBezTo>
                      <a:pt x="23" y="18"/>
                      <a:pt x="23" y="18"/>
                      <a:pt x="23" y="18"/>
                    </a:cubicBezTo>
                    <a:cubicBezTo>
                      <a:pt x="24" y="16"/>
                      <a:pt x="24" y="14"/>
                      <a:pt x="24" y="12"/>
                    </a:cubicBezTo>
                    <a:cubicBezTo>
                      <a:pt x="24" y="11"/>
                      <a:pt x="24" y="11"/>
                      <a:pt x="24" y="11"/>
                    </a:cubicBezTo>
                    <a:cubicBezTo>
                      <a:pt x="25" y="8"/>
                      <a:pt x="24" y="6"/>
                      <a:pt x="22" y="4"/>
                    </a:cubicBezTo>
                    <a:cubicBezTo>
                      <a:pt x="21" y="2"/>
                      <a:pt x="18" y="0"/>
                      <a:pt x="16" y="0"/>
                    </a:cubicBezTo>
                    <a:close/>
                  </a:path>
                </a:pathLst>
              </a:custGeom>
              <a:solidFill>
                <a:srgbClr val="937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02" name="Freeform 423">
                <a:extLst>
                  <a:ext uri="{FF2B5EF4-FFF2-40B4-BE49-F238E27FC236}">
                    <a16:creationId xmlns:a16="http://schemas.microsoft.com/office/drawing/2014/main" id="{D06A7762-D495-1A25-AC3B-4D80651BDD75}"/>
                  </a:ext>
                </a:extLst>
              </p:cNvPr>
              <p:cNvSpPr>
                <a:spLocks/>
              </p:cNvSpPr>
              <p:nvPr/>
            </p:nvSpPr>
            <p:spPr bwMode="auto">
              <a:xfrm>
                <a:off x="3059193" y="3598478"/>
                <a:ext cx="145994" cy="161023"/>
              </a:xfrm>
              <a:custGeom>
                <a:avLst/>
                <a:gdLst>
                  <a:gd name="T0" fmla="*/ 0 w 27"/>
                  <a:gd name="T1" fmla="*/ 504 h 28"/>
                  <a:gd name="T2" fmla="*/ 413 w 27"/>
                  <a:gd name="T3" fmla="*/ 0 h 28"/>
                  <a:gd name="T4" fmla="*/ 0 60000 65536"/>
                  <a:gd name="T5" fmla="*/ 0 60000 65536"/>
                </a:gdLst>
                <a:ahLst/>
                <a:cxnLst>
                  <a:cxn ang="T4">
                    <a:pos x="T0" y="T1"/>
                  </a:cxn>
                  <a:cxn ang="T5">
                    <a:pos x="T2" y="T3"/>
                  </a:cxn>
                </a:cxnLst>
                <a:rect l="0" t="0" r="r" b="b"/>
                <a:pathLst>
                  <a:path w="27" h="28">
                    <a:moveTo>
                      <a:pt x="0" y="26"/>
                    </a:moveTo>
                    <a:cubicBezTo>
                      <a:pt x="14" y="28"/>
                      <a:pt x="27" y="15"/>
                      <a:pt x="26"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503" name="Freeform 424">
                <a:extLst>
                  <a:ext uri="{FF2B5EF4-FFF2-40B4-BE49-F238E27FC236}">
                    <a16:creationId xmlns:a16="http://schemas.microsoft.com/office/drawing/2014/main" id="{4552295A-5147-77EF-211E-1813E1B97CCA}"/>
                  </a:ext>
                </a:extLst>
              </p:cNvPr>
              <p:cNvSpPr>
                <a:spLocks/>
              </p:cNvSpPr>
              <p:nvPr/>
            </p:nvSpPr>
            <p:spPr bwMode="auto">
              <a:xfrm>
                <a:off x="2958285" y="3999961"/>
                <a:ext cx="214697" cy="176051"/>
              </a:xfrm>
              <a:custGeom>
                <a:avLst/>
                <a:gdLst>
                  <a:gd name="T0" fmla="*/ 0 w 40"/>
                  <a:gd name="T1" fmla="*/ 391 h 31"/>
                  <a:gd name="T2" fmla="*/ 625 w 40"/>
                  <a:gd name="T3" fmla="*/ 0 h 31"/>
                  <a:gd name="T4" fmla="*/ 0 60000 65536"/>
                  <a:gd name="T5" fmla="*/ 0 60000 65536"/>
                </a:gdLst>
                <a:ahLst/>
                <a:cxnLst>
                  <a:cxn ang="T4">
                    <a:pos x="T0" y="T1"/>
                  </a:cxn>
                  <a:cxn ang="T5">
                    <a:pos x="T2" y="T3"/>
                  </a:cxn>
                </a:cxnLst>
                <a:rect l="0" t="0" r="r" b="b"/>
                <a:pathLst>
                  <a:path w="40" h="31">
                    <a:moveTo>
                      <a:pt x="0" y="21"/>
                    </a:moveTo>
                    <a:cubicBezTo>
                      <a:pt x="18" y="31"/>
                      <a:pt x="34" y="18"/>
                      <a:pt x="40"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504" name="Freeform 425">
                <a:extLst>
                  <a:ext uri="{FF2B5EF4-FFF2-40B4-BE49-F238E27FC236}">
                    <a16:creationId xmlns:a16="http://schemas.microsoft.com/office/drawing/2014/main" id="{B33EDAE9-8C15-F21B-3B54-03F6757053B5}"/>
                  </a:ext>
                </a:extLst>
              </p:cNvPr>
              <p:cNvSpPr>
                <a:spLocks/>
              </p:cNvSpPr>
              <p:nvPr/>
            </p:nvSpPr>
            <p:spPr bwMode="auto">
              <a:xfrm>
                <a:off x="3409148" y="3856115"/>
                <a:ext cx="182492" cy="85879"/>
              </a:xfrm>
              <a:custGeom>
                <a:avLst/>
                <a:gdLst>
                  <a:gd name="T0" fmla="*/ 33 w 34"/>
                  <a:gd name="T1" fmla="*/ 35 h 15"/>
                  <a:gd name="T2" fmla="*/ 533 w 34"/>
                  <a:gd name="T3" fmla="*/ 0 h 15"/>
                  <a:gd name="T4" fmla="*/ 0 60000 65536"/>
                  <a:gd name="T5" fmla="*/ 0 60000 65536"/>
                </a:gdLst>
                <a:ahLst/>
                <a:cxnLst>
                  <a:cxn ang="T4">
                    <a:pos x="T0" y="T1"/>
                  </a:cxn>
                  <a:cxn ang="T5">
                    <a:pos x="T2" y="T3"/>
                  </a:cxn>
                </a:cxnLst>
                <a:rect l="0" t="0" r="r" b="b"/>
                <a:pathLst>
                  <a:path w="34" h="15">
                    <a:moveTo>
                      <a:pt x="2" y="2"/>
                    </a:moveTo>
                    <a:cubicBezTo>
                      <a:pt x="0" y="15"/>
                      <a:pt x="30" y="10"/>
                      <a:pt x="34"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505" name="Freeform 426">
                <a:extLst>
                  <a:ext uri="{FF2B5EF4-FFF2-40B4-BE49-F238E27FC236}">
                    <a16:creationId xmlns:a16="http://schemas.microsoft.com/office/drawing/2014/main" id="{DF8A23C3-870E-5DBA-3980-2FE9EC9D3B99}"/>
                  </a:ext>
                </a:extLst>
              </p:cNvPr>
              <p:cNvSpPr>
                <a:spLocks/>
              </p:cNvSpPr>
              <p:nvPr/>
            </p:nvSpPr>
            <p:spPr bwMode="auto">
              <a:xfrm>
                <a:off x="2775793" y="4279067"/>
                <a:ext cx="139553" cy="150288"/>
              </a:xfrm>
              <a:custGeom>
                <a:avLst/>
                <a:gdLst>
                  <a:gd name="T0" fmla="*/ 408 w 26"/>
                  <a:gd name="T1" fmla="*/ 0 h 26"/>
                  <a:gd name="T2" fmla="*/ 0 w 26"/>
                  <a:gd name="T3" fmla="*/ 506 h 26"/>
                  <a:gd name="T4" fmla="*/ 0 60000 65536"/>
                  <a:gd name="T5" fmla="*/ 0 60000 65536"/>
                </a:gdLst>
                <a:ahLst/>
                <a:cxnLst>
                  <a:cxn ang="T4">
                    <a:pos x="T0" y="T1"/>
                  </a:cxn>
                  <a:cxn ang="T5">
                    <a:pos x="T2" y="T3"/>
                  </a:cxn>
                </a:cxnLst>
                <a:rect l="0" t="0" r="r" b="b"/>
                <a:pathLst>
                  <a:path w="26" h="26">
                    <a:moveTo>
                      <a:pt x="26" y="0"/>
                    </a:moveTo>
                    <a:cubicBezTo>
                      <a:pt x="25" y="14"/>
                      <a:pt x="14" y="24"/>
                      <a:pt x="0" y="26"/>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506" name="Freeform 427">
                <a:extLst>
                  <a:ext uri="{FF2B5EF4-FFF2-40B4-BE49-F238E27FC236}">
                    <a16:creationId xmlns:a16="http://schemas.microsoft.com/office/drawing/2014/main" id="{38895FFF-5BBF-DBAC-187C-767D4DFA1ACA}"/>
                  </a:ext>
                </a:extLst>
              </p:cNvPr>
              <p:cNvSpPr>
                <a:spLocks/>
              </p:cNvSpPr>
              <p:nvPr/>
            </p:nvSpPr>
            <p:spPr bwMode="auto">
              <a:xfrm>
                <a:off x="2468776" y="4113751"/>
                <a:ext cx="231873" cy="171757"/>
              </a:xfrm>
              <a:custGeom>
                <a:avLst/>
                <a:gdLst>
                  <a:gd name="T0" fmla="*/ 0 w 43"/>
                  <a:gd name="T1" fmla="*/ 435 h 30"/>
                  <a:gd name="T2" fmla="*/ 409 w 43"/>
                  <a:gd name="T3" fmla="*/ 285 h 30"/>
                  <a:gd name="T4" fmla="*/ 522 w 43"/>
                  <a:gd name="T5" fmla="*/ 77 h 30"/>
                  <a:gd name="T6" fmla="*/ 681 w 43"/>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30">
                    <a:moveTo>
                      <a:pt x="0" y="23"/>
                    </a:moveTo>
                    <a:cubicBezTo>
                      <a:pt x="9" y="30"/>
                      <a:pt x="20" y="22"/>
                      <a:pt x="26" y="15"/>
                    </a:cubicBezTo>
                    <a:cubicBezTo>
                      <a:pt x="28" y="12"/>
                      <a:pt x="30" y="6"/>
                      <a:pt x="33" y="4"/>
                    </a:cubicBezTo>
                    <a:cubicBezTo>
                      <a:pt x="36" y="2"/>
                      <a:pt x="40" y="3"/>
                      <a:pt x="43"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507" name="Freeform 428">
                <a:extLst>
                  <a:ext uri="{FF2B5EF4-FFF2-40B4-BE49-F238E27FC236}">
                    <a16:creationId xmlns:a16="http://schemas.microsoft.com/office/drawing/2014/main" id="{0D6A5F58-9B91-84E1-F980-CAD7000D658A}"/>
                  </a:ext>
                </a:extLst>
              </p:cNvPr>
              <p:cNvSpPr>
                <a:spLocks/>
              </p:cNvSpPr>
              <p:nvPr/>
            </p:nvSpPr>
            <p:spPr bwMode="auto">
              <a:xfrm>
                <a:off x="2088763" y="4171719"/>
                <a:ext cx="214697" cy="176051"/>
              </a:xfrm>
              <a:custGeom>
                <a:avLst/>
                <a:gdLst>
                  <a:gd name="T0" fmla="*/ 0 w 40"/>
                  <a:gd name="T1" fmla="*/ 238 h 31"/>
                  <a:gd name="T2" fmla="*/ 625 w 40"/>
                  <a:gd name="T3" fmla="*/ 0 h 31"/>
                  <a:gd name="T4" fmla="*/ 0 60000 65536"/>
                  <a:gd name="T5" fmla="*/ 0 60000 65536"/>
                </a:gdLst>
                <a:ahLst/>
                <a:cxnLst>
                  <a:cxn ang="T4">
                    <a:pos x="T0" y="T1"/>
                  </a:cxn>
                  <a:cxn ang="T5">
                    <a:pos x="T2" y="T3"/>
                  </a:cxn>
                </a:cxnLst>
                <a:rect l="0" t="0" r="r" b="b"/>
                <a:pathLst>
                  <a:path w="40" h="31">
                    <a:moveTo>
                      <a:pt x="0" y="13"/>
                    </a:moveTo>
                    <a:cubicBezTo>
                      <a:pt x="7" y="31"/>
                      <a:pt x="37" y="13"/>
                      <a:pt x="40"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508" name="Freeform 429">
                <a:extLst>
                  <a:ext uri="{FF2B5EF4-FFF2-40B4-BE49-F238E27FC236}">
                    <a16:creationId xmlns:a16="http://schemas.microsoft.com/office/drawing/2014/main" id="{D99EEFE6-2589-285B-9D82-F697EDA4DA96}"/>
                  </a:ext>
                </a:extLst>
              </p:cNvPr>
              <p:cNvSpPr>
                <a:spLocks/>
              </p:cNvSpPr>
              <p:nvPr/>
            </p:nvSpPr>
            <p:spPr bwMode="auto">
              <a:xfrm>
                <a:off x="1599254" y="4120192"/>
                <a:ext cx="214697" cy="199668"/>
              </a:xfrm>
              <a:custGeom>
                <a:avLst/>
                <a:gdLst>
                  <a:gd name="T0" fmla="*/ 0 w 40"/>
                  <a:gd name="T1" fmla="*/ 353 h 35"/>
                  <a:gd name="T2" fmla="*/ 595 w 40"/>
                  <a:gd name="T3" fmla="*/ 0 h 35"/>
                  <a:gd name="T4" fmla="*/ 0 60000 65536"/>
                  <a:gd name="T5" fmla="*/ 0 60000 65536"/>
                </a:gdLst>
                <a:ahLst/>
                <a:cxnLst>
                  <a:cxn ang="T4">
                    <a:pos x="T0" y="T1"/>
                  </a:cxn>
                  <a:cxn ang="T5">
                    <a:pos x="T2" y="T3"/>
                  </a:cxn>
                </a:cxnLst>
                <a:rect l="0" t="0" r="r" b="b"/>
                <a:pathLst>
                  <a:path w="40" h="35">
                    <a:moveTo>
                      <a:pt x="0" y="19"/>
                    </a:moveTo>
                    <a:cubicBezTo>
                      <a:pt x="12" y="35"/>
                      <a:pt x="40" y="16"/>
                      <a:pt x="38"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509" name="Freeform 430">
                <a:extLst>
                  <a:ext uri="{FF2B5EF4-FFF2-40B4-BE49-F238E27FC236}">
                    <a16:creationId xmlns:a16="http://schemas.microsoft.com/office/drawing/2014/main" id="{4A65012A-796A-5E91-DFD4-877C668CFB8F}"/>
                  </a:ext>
                </a:extLst>
              </p:cNvPr>
              <p:cNvSpPr>
                <a:spLocks/>
              </p:cNvSpPr>
              <p:nvPr/>
            </p:nvSpPr>
            <p:spPr bwMode="auto">
              <a:xfrm>
                <a:off x="1545580" y="3780971"/>
                <a:ext cx="150288" cy="98761"/>
              </a:xfrm>
              <a:custGeom>
                <a:avLst/>
                <a:gdLst>
                  <a:gd name="T0" fmla="*/ 0 w 28"/>
                  <a:gd name="T1" fmla="*/ 314 h 17"/>
                  <a:gd name="T2" fmla="*/ 438 w 28"/>
                  <a:gd name="T3" fmla="*/ 0 h 17"/>
                  <a:gd name="T4" fmla="*/ 0 60000 65536"/>
                  <a:gd name="T5" fmla="*/ 0 60000 65536"/>
                </a:gdLst>
                <a:ahLst/>
                <a:cxnLst>
                  <a:cxn ang="T4">
                    <a:pos x="T0" y="T1"/>
                  </a:cxn>
                  <a:cxn ang="T5">
                    <a:pos x="T2" y="T3"/>
                  </a:cxn>
                </a:cxnLst>
                <a:rect l="0" t="0" r="r" b="b"/>
                <a:pathLst>
                  <a:path w="28" h="17">
                    <a:moveTo>
                      <a:pt x="0" y="16"/>
                    </a:moveTo>
                    <a:cubicBezTo>
                      <a:pt x="12" y="17"/>
                      <a:pt x="24" y="12"/>
                      <a:pt x="28"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510" name="Freeform 431">
                <a:extLst>
                  <a:ext uri="{FF2B5EF4-FFF2-40B4-BE49-F238E27FC236}">
                    <a16:creationId xmlns:a16="http://schemas.microsoft.com/office/drawing/2014/main" id="{7806A22C-CF79-FE59-1147-7CB999D77D6C}"/>
                  </a:ext>
                </a:extLst>
              </p:cNvPr>
              <p:cNvSpPr>
                <a:spLocks/>
              </p:cNvSpPr>
              <p:nvPr/>
            </p:nvSpPr>
            <p:spPr bwMode="auto">
              <a:xfrm>
                <a:off x="1852596" y="3742325"/>
                <a:ext cx="218991" cy="158876"/>
              </a:xfrm>
              <a:custGeom>
                <a:avLst/>
                <a:gdLst>
                  <a:gd name="T0" fmla="*/ 0 w 41"/>
                  <a:gd name="T1" fmla="*/ 404 h 28"/>
                  <a:gd name="T2" fmla="*/ 321 w 41"/>
                  <a:gd name="T3" fmla="*/ 315 h 28"/>
                  <a:gd name="T4" fmla="*/ 632 w 41"/>
                  <a:gd name="T5" fmla="*/ 0 h 28"/>
                  <a:gd name="T6" fmla="*/ 0 60000 65536"/>
                  <a:gd name="T7" fmla="*/ 0 60000 65536"/>
                  <a:gd name="T8" fmla="*/ 0 60000 65536"/>
                </a:gdLst>
                <a:ahLst/>
                <a:cxnLst>
                  <a:cxn ang="T6">
                    <a:pos x="T0" y="T1"/>
                  </a:cxn>
                  <a:cxn ang="T7">
                    <a:pos x="T2" y="T3"/>
                  </a:cxn>
                  <a:cxn ang="T8">
                    <a:pos x="T4" y="T5"/>
                  </a:cxn>
                </a:cxnLst>
                <a:rect l="0" t="0" r="r" b="b"/>
                <a:pathLst>
                  <a:path w="41" h="28">
                    <a:moveTo>
                      <a:pt x="0" y="22"/>
                    </a:moveTo>
                    <a:cubicBezTo>
                      <a:pt x="8" y="28"/>
                      <a:pt x="14" y="19"/>
                      <a:pt x="21" y="17"/>
                    </a:cubicBezTo>
                    <a:cubicBezTo>
                      <a:pt x="31" y="14"/>
                      <a:pt x="41" y="15"/>
                      <a:pt x="41"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511" name="Freeform 434">
                <a:extLst>
                  <a:ext uri="{FF2B5EF4-FFF2-40B4-BE49-F238E27FC236}">
                    <a16:creationId xmlns:a16="http://schemas.microsoft.com/office/drawing/2014/main" id="{6452FB74-1D2B-FB03-B47D-764D76E1695A}"/>
                  </a:ext>
                </a:extLst>
              </p:cNvPr>
              <p:cNvSpPr>
                <a:spLocks/>
              </p:cNvSpPr>
              <p:nvPr/>
            </p:nvSpPr>
            <p:spPr bwMode="auto">
              <a:xfrm>
                <a:off x="1476877" y="4337035"/>
                <a:ext cx="75144" cy="126671"/>
              </a:xfrm>
              <a:custGeom>
                <a:avLst/>
                <a:gdLst>
                  <a:gd name="T0" fmla="*/ 125 w 14"/>
                  <a:gd name="T1" fmla="*/ 0 h 22"/>
                  <a:gd name="T2" fmla="*/ 0 w 14"/>
                  <a:gd name="T3" fmla="*/ 424 h 22"/>
                  <a:gd name="T4" fmla="*/ 0 60000 65536"/>
                  <a:gd name="T5" fmla="*/ 0 60000 65536"/>
                </a:gdLst>
                <a:ahLst/>
                <a:cxnLst>
                  <a:cxn ang="T4">
                    <a:pos x="T0" y="T1"/>
                  </a:cxn>
                  <a:cxn ang="T5">
                    <a:pos x="T2" y="T3"/>
                  </a:cxn>
                </a:cxnLst>
                <a:rect l="0" t="0" r="r" b="b"/>
                <a:pathLst>
                  <a:path w="14" h="22">
                    <a:moveTo>
                      <a:pt x="8" y="0"/>
                    </a:moveTo>
                    <a:cubicBezTo>
                      <a:pt x="14" y="10"/>
                      <a:pt x="7" y="16"/>
                      <a:pt x="0" y="22"/>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512" name="Freeform 435">
                <a:extLst>
                  <a:ext uri="{FF2B5EF4-FFF2-40B4-BE49-F238E27FC236}">
                    <a16:creationId xmlns:a16="http://schemas.microsoft.com/office/drawing/2014/main" id="{4ED48029-6A04-5B97-5AEB-61019DB033C4}"/>
                  </a:ext>
                </a:extLst>
              </p:cNvPr>
              <p:cNvSpPr>
                <a:spLocks/>
              </p:cNvSpPr>
              <p:nvPr/>
            </p:nvSpPr>
            <p:spPr bwMode="auto">
              <a:xfrm>
                <a:off x="3359768" y="4309125"/>
                <a:ext cx="38645" cy="113789"/>
              </a:xfrm>
              <a:custGeom>
                <a:avLst/>
                <a:gdLst>
                  <a:gd name="T0" fmla="*/ 54 w 7"/>
                  <a:gd name="T1" fmla="*/ 0 h 20"/>
                  <a:gd name="T2" fmla="*/ 0 w 7"/>
                  <a:gd name="T3" fmla="*/ 371 h 20"/>
                  <a:gd name="T4" fmla="*/ 0 60000 65536"/>
                  <a:gd name="T5" fmla="*/ 0 60000 65536"/>
                </a:gdLst>
                <a:ahLst/>
                <a:cxnLst>
                  <a:cxn ang="T4">
                    <a:pos x="T0" y="T1"/>
                  </a:cxn>
                  <a:cxn ang="T5">
                    <a:pos x="T2" y="T3"/>
                  </a:cxn>
                </a:cxnLst>
                <a:rect l="0" t="0" r="r" b="b"/>
                <a:pathLst>
                  <a:path w="7" h="20">
                    <a:moveTo>
                      <a:pt x="3" y="0"/>
                    </a:moveTo>
                    <a:cubicBezTo>
                      <a:pt x="7" y="7"/>
                      <a:pt x="4" y="15"/>
                      <a:pt x="0" y="2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513" name="Freeform 436">
                <a:extLst>
                  <a:ext uri="{FF2B5EF4-FFF2-40B4-BE49-F238E27FC236}">
                    <a16:creationId xmlns:a16="http://schemas.microsoft.com/office/drawing/2014/main" id="{AC637862-BB7B-F2FF-E472-DE1A2C3E74EE}"/>
                  </a:ext>
                </a:extLst>
              </p:cNvPr>
              <p:cNvSpPr>
                <a:spLocks/>
              </p:cNvSpPr>
              <p:nvPr/>
            </p:nvSpPr>
            <p:spPr bwMode="auto">
              <a:xfrm>
                <a:off x="3499321" y="3574862"/>
                <a:ext cx="128818" cy="34351"/>
              </a:xfrm>
              <a:custGeom>
                <a:avLst/>
                <a:gdLst>
                  <a:gd name="T0" fmla="*/ 0 w 24"/>
                  <a:gd name="T1" fmla="*/ 0 h 6"/>
                  <a:gd name="T2" fmla="*/ 375 w 24"/>
                  <a:gd name="T3" fmla="*/ 93 h 6"/>
                  <a:gd name="T4" fmla="*/ 0 60000 65536"/>
                  <a:gd name="T5" fmla="*/ 0 60000 65536"/>
                </a:gdLst>
                <a:ahLst/>
                <a:cxnLst>
                  <a:cxn ang="T4">
                    <a:pos x="T0" y="T1"/>
                  </a:cxn>
                  <a:cxn ang="T5">
                    <a:pos x="T2" y="T3"/>
                  </a:cxn>
                </a:cxnLst>
                <a:rect l="0" t="0" r="r" b="b"/>
                <a:pathLst>
                  <a:path w="24" h="6">
                    <a:moveTo>
                      <a:pt x="0" y="0"/>
                    </a:moveTo>
                    <a:cubicBezTo>
                      <a:pt x="7" y="3"/>
                      <a:pt x="16" y="6"/>
                      <a:pt x="24" y="5"/>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514" name="Freeform 437">
                <a:extLst>
                  <a:ext uri="{FF2B5EF4-FFF2-40B4-BE49-F238E27FC236}">
                    <a16:creationId xmlns:a16="http://schemas.microsoft.com/office/drawing/2014/main" id="{06FC58A2-729E-6CE4-4354-E46BCCFA5A6C}"/>
                  </a:ext>
                </a:extLst>
              </p:cNvPr>
              <p:cNvSpPr>
                <a:spLocks/>
              </p:cNvSpPr>
              <p:nvPr/>
            </p:nvSpPr>
            <p:spPr bwMode="auto">
              <a:xfrm>
                <a:off x="3327564" y="3334401"/>
                <a:ext cx="113789" cy="143847"/>
              </a:xfrm>
              <a:custGeom>
                <a:avLst/>
                <a:gdLst>
                  <a:gd name="T0" fmla="*/ 0 w 21"/>
                  <a:gd name="T1" fmla="*/ 445 h 25"/>
                  <a:gd name="T2" fmla="*/ 338 w 21"/>
                  <a:gd name="T3" fmla="*/ 0 h 25"/>
                  <a:gd name="T4" fmla="*/ 0 60000 65536"/>
                  <a:gd name="T5" fmla="*/ 0 60000 65536"/>
                </a:gdLst>
                <a:ahLst/>
                <a:cxnLst>
                  <a:cxn ang="T4">
                    <a:pos x="T0" y="T1"/>
                  </a:cxn>
                  <a:cxn ang="T5">
                    <a:pos x="T2" y="T3"/>
                  </a:cxn>
                </a:cxnLst>
                <a:rect l="0" t="0" r="r" b="b"/>
                <a:pathLst>
                  <a:path w="21" h="25">
                    <a:moveTo>
                      <a:pt x="0" y="23"/>
                    </a:moveTo>
                    <a:cubicBezTo>
                      <a:pt x="12" y="25"/>
                      <a:pt x="20" y="10"/>
                      <a:pt x="21"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515" name="Freeform 438">
                <a:extLst>
                  <a:ext uri="{FF2B5EF4-FFF2-40B4-BE49-F238E27FC236}">
                    <a16:creationId xmlns:a16="http://schemas.microsoft.com/office/drawing/2014/main" id="{FEC15211-E5FA-BD5E-882D-0EA3BA0840E8}"/>
                  </a:ext>
                </a:extLst>
              </p:cNvPr>
              <p:cNvSpPr>
                <a:spLocks/>
              </p:cNvSpPr>
              <p:nvPr/>
            </p:nvSpPr>
            <p:spPr bwMode="auto">
              <a:xfrm>
                <a:off x="2732853" y="3656447"/>
                <a:ext cx="111642" cy="148141"/>
              </a:xfrm>
              <a:custGeom>
                <a:avLst/>
                <a:gdLst>
                  <a:gd name="T0" fmla="*/ 275 w 21"/>
                  <a:gd name="T1" fmla="*/ 0 h 26"/>
                  <a:gd name="T2" fmla="*/ 0 w 21"/>
                  <a:gd name="T3" fmla="*/ 486 h 26"/>
                  <a:gd name="T4" fmla="*/ 0 60000 65536"/>
                  <a:gd name="T5" fmla="*/ 0 60000 65536"/>
                </a:gdLst>
                <a:ahLst/>
                <a:cxnLst>
                  <a:cxn ang="T4">
                    <a:pos x="T0" y="T1"/>
                  </a:cxn>
                  <a:cxn ang="T5">
                    <a:pos x="T2" y="T3"/>
                  </a:cxn>
                </a:cxnLst>
                <a:rect l="0" t="0" r="r" b="b"/>
                <a:pathLst>
                  <a:path w="21" h="26">
                    <a:moveTo>
                      <a:pt x="18" y="0"/>
                    </a:moveTo>
                    <a:cubicBezTo>
                      <a:pt x="21" y="12"/>
                      <a:pt x="11" y="23"/>
                      <a:pt x="0" y="26"/>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516" name="Freeform 439">
                <a:extLst>
                  <a:ext uri="{FF2B5EF4-FFF2-40B4-BE49-F238E27FC236}">
                    <a16:creationId xmlns:a16="http://schemas.microsoft.com/office/drawing/2014/main" id="{C535C16D-E5DF-9B17-1270-A910A89C998F}"/>
                  </a:ext>
                </a:extLst>
              </p:cNvPr>
              <p:cNvSpPr>
                <a:spLocks/>
              </p:cNvSpPr>
              <p:nvPr/>
            </p:nvSpPr>
            <p:spPr bwMode="auto">
              <a:xfrm>
                <a:off x="2264814" y="3845380"/>
                <a:ext cx="150288" cy="124524"/>
              </a:xfrm>
              <a:custGeom>
                <a:avLst/>
                <a:gdLst>
                  <a:gd name="T0" fmla="*/ 0 w 28"/>
                  <a:gd name="T1" fmla="*/ 200 h 22"/>
                  <a:gd name="T2" fmla="*/ 438 w 28"/>
                  <a:gd name="T3" fmla="*/ 0 h 22"/>
                  <a:gd name="T4" fmla="*/ 0 60000 65536"/>
                  <a:gd name="T5" fmla="*/ 0 60000 65536"/>
                </a:gdLst>
                <a:ahLst/>
                <a:cxnLst>
                  <a:cxn ang="T4">
                    <a:pos x="T0" y="T1"/>
                  </a:cxn>
                  <a:cxn ang="T5">
                    <a:pos x="T2" y="T3"/>
                  </a:cxn>
                </a:cxnLst>
                <a:rect l="0" t="0" r="r" b="b"/>
                <a:pathLst>
                  <a:path w="28" h="22">
                    <a:moveTo>
                      <a:pt x="0" y="11"/>
                    </a:moveTo>
                    <a:cubicBezTo>
                      <a:pt x="12" y="22"/>
                      <a:pt x="23" y="12"/>
                      <a:pt x="28" y="0"/>
                    </a:cubicBezTo>
                  </a:path>
                </a:pathLst>
              </a:custGeom>
              <a:noFill/>
              <a:ln w="206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grpSp>
            <p:nvGrpSpPr>
              <p:cNvPr id="517" name="Group 772">
                <a:extLst>
                  <a:ext uri="{FF2B5EF4-FFF2-40B4-BE49-F238E27FC236}">
                    <a16:creationId xmlns:a16="http://schemas.microsoft.com/office/drawing/2014/main" id="{05C4D426-CB66-A7E0-C58C-DC027436C118}"/>
                  </a:ext>
                </a:extLst>
              </p:cNvPr>
              <p:cNvGrpSpPr>
                <a:grpSpLocks/>
              </p:cNvGrpSpPr>
              <p:nvPr/>
            </p:nvGrpSpPr>
            <p:grpSpPr bwMode="auto">
              <a:xfrm>
                <a:off x="1491906" y="3001621"/>
                <a:ext cx="395042" cy="126672"/>
                <a:chOff x="4151" y="2235"/>
                <a:chExt cx="184" cy="59"/>
              </a:xfrm>
            </p:grpSpPr>
            <p:sp>
              <p:nvSpPr>
                <p:cNvPr id="734" name="Freeform 773">
                  <a:extLst>
                    <a:ext uri="{FF2B5EF4-FFF2-40B4-BE49-F238E27FC236}">
                      <a16:creationId xmlns:a16="http://schemas.microsoft.com/office/drawing/2014/main" id="{18613012-C282-CA08-4AFE-18C7295E04CF}"/>
                    </a:ext>
                  </a:extLst>
                </p:cNvPr>
                <p:cNvSpPr>
                  <a:spLocks/>
                </p:cNvSpPr>
                <p:nvPr/>
              </p:nvSpPr>
              <p:spPr bwMode="auto">
                <a:xfrm>
                  <a:off x="4151" y="2235"/>
                  <a:ext cx="184" cy="59"/>
                </a:xfrm>
                <a:custGeom>
                  <a:avLst/>
                  <a:gdLst>
                    <a:gd name="T0" fmla="*/ 1170 w 73"/>
                    <a:gd name="T1" fmla="*/ 215 h 22"/>
                    <a:gd name="T2" fmla="*/ 1054 w 73"/>
                    <a:gd name="T3" fmla="*/ 424 h 22"/>
                    <a:gd name="T4" fmla="*/ 113 w 73"/>
                    <a:gd name="T5" fmla="*/ 424 h 22"/>
                    <a:gd name="T6" fmla="*/ 0 w 73"/>
                    <a:gd name="T7" fmla="*/ 215 h 22"/>
                    <a:gd name="T8" fmla="*/ 0 w 73"/>
                    <a:gd name="T9" fmla="*/ 215 h 22"/>
                    <a:gd name="T10" fmla="*/ 113 w 73"/>
                    <a:gd name="T11" fmla="*/ 0 h 22"/>
                    <a:gd name="T12" fmla="*/ 1054 w 73"/>
                    <a:gd name="T13" fmla="*/ 0 h 22"/>
                    <a:gd name="T14" fmla="*/ 1170 w 73"/>
                    <a:gd name="T15" fmla="*/ 215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22">
                      <a:moveTo>
                        <a:pt x="73" y="11"/>
                      </a:moveTo>
                      <a:cubicBezTo>
                        <a:pt x="73" y="17"/>
                        <a:pt x="72" y="22"/>
                        <a:pt x="66" y="22"/>
                      </a:cubicBezTo>
                      <a:cubicBezTo>
                        <a:pt x="7" y="22"/>
                        <a:pt x="7" y="22"/>
                        <a:pt x="7" y="22"/>
                      </a:cubicBezTo>
                      <a:cubicBezTo>
                        <a:pt x="1" y="22"/>
                        <a:pt x="0" y="17"/>
                        <a:pt x="0" y="11"/>
                      </a:cubicBezTo>
                      <a:cubicBezTo>
                        <a:pt x="0" y="11"/>
                        <a:pt x="0" y="11"/>
                        <a:pt x="0" y="11"/>
                      </a:cubicBezTo>
                      <a:cubicBezTo>
                        <a:pt x="0" y="5"/>
                        <a:pt x="1" y="0"/>
                        <a:pt x="7" y="0"/>
                      </a:cubicBezTo>
                      <a:cubicBezTo>
                        <a:pt x="66" y="0"/>
                        <a:pt x="66" y="0"/>
                        <a:pt x="66" y="0"/>
                      </a:cubicBezTo>
                      <a:cubicBezTo>
                        <a:pt x="72" y="0"/>
                        <a:pt x="73" y="5"/>
                        <a:pt x="73" y="11"/>
                      </a:cubicBezTo>
                      <a:close/>
                    </a:path>
                  </a:pathLst>
                </a:custGeom>
                <a:solidFill>
                  <a:srgbClr val="FEEA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35" name="Oval 774">
                  <a:extLst>
                    <a:ext uri="{FF2B5EF4-FFF2-40B4-BE49-F238E27FC236}">
                      <a16:creationId xmlns:a16="http://schemas.microsoft.com/office/drawing/2014/main" id="{0E800F9F-1764-04CD-E7AD-E348A5E7FDAE}"/>
                    </a:ext>
                  </a:extLst>
                </p:cNvPr>
                <p:cNvSpPr>
                  <a:spLocks noChangeArrowheads="1"/>
                </p:cNvSpPr>
                <p:nvPr/>
              </p:nvSpPr>
              <p:spPr bwMode="auto">
                <a:xfrm>
                  <a:off x="4209" y="2251"/>
                  <a:ext cx="50" cy="27"/>
                </a:xfrm>
                <a:prstGeom prst="ellipse">
                  <a:avLst/>
                </a:prstGeom>
                <a:solidFill>
                  <a:srgbClr val="FCBEA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en-US" altLang="en-US" sz="1800">
                    <a:solidFill>
                      <a:srgbClr val="0070C0"/>
                    </a:solidFill>
                    <a:latin typeface="+mj-lt"/>
                    <a:cs typeface="Arial" panose="020B0604020202020204" pitchFamily="34" charset="0"/>
                  </a:endParaRPr>
                </a:p>
              </p:txBody>
            </p:sp>
            <p:sp>
              <p:nvSpPr>
                <p:cNvPr id="736" name="Freeform 775">
                  <a:extLst>
                    <a:ext uri="{FF2B5EF4-FFF2-40B4-BE49-F238E27FC236}">
                      <a16:creationId xmlns:a16="http://schemas.microsoft.com/office/drawing/2014/main" id="{EFB4FC16-0077-F898-F1C6-B007CF385D81}"/>
                    </a:ext>
                  </a:extLst>
                </p:cNvPr>
                <p:cNvSpPr>
                  <a:spLocks/>
                </p:cNvSpPr>
                <p:nvPr/>
              </p:nvSpPr>
              <p:spPr bwMode="auto">
                <a:xfrm>
                  <a:off x="4214" y="2254"/>
                  <a:ext cx="33" cy="21"/>
                </a:xfrm>
                <a:custGeom>
                  <a:avLst/>
                  <a:gdLst>
                    <a:gd name="T0" fmla="*/ 33 w 13"/>
                    <a:gd name="T1" fmla="*/ 89 h 8"/>
                    <a:gd name="T2" fmla="*/ 160 w 13"/>
                    <a:gd name="T3" fmla="*/ 0 h 8"/>
                    <a:gd name="T4" fmla="*/ 213 w 13"/>
                    <a:gd name="T5" fmla="*/ 21 h 8"/>
                    <a:gd name="T6" fmla="*/ 129 w 13"/>
                    <a:gd name="T7" fmla="*/ 0 h 8"/>
                    <a:gd name="T8" fmla="*/ 0 w 13"/>
                    <a:gd name="T9" fmla="*/ 76 h 8"/>
                    <a:gd name="T10" fmla="*/ 84 w 13"/>
                    <a:gd name="T11" fmla="*/ 144 h 8"/>
                    <a:gd name="T12" fmla="*/ 33 w 13"/>
                    <a:gd name="T13" fmla="*/ 89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2" y="5"/>
                      </a:moveTo>
                      <a:cubicBezTo>
                        <a:pt x="2" y="2"/>
                        <a:pt x="6" y="0"/>
                        <a:pt x="10" y="0"/>
                      </a:cubicBezTo>
                      <a:cubicBezTo>
                        <a:pt x="11" y="0"/>
                        <a:pt x="12" y="1"/>
                        <a:pt x="13" y="1"/>
                      </a:cubicBezTo>
                      <a:cubicBezTo>
                        <a:pt x="12" y="0"/>
                        <a:pt x="10" y="0"/>
                        <a:pt x="8" y="0"/>
                      </a:cubicBezTo>
                      <a:cubicBezTo>
                        <a:pt x="3" y="0"/>
                        <a:pt x="0" y="2"/>
                        <a:pt x="0" y="4"/>
                      </a:cubicBezTo>
                      <a:cubicBezTo>
                        <a:pt x="0" y="6"/>
                        <a:pt x="2" y="8"/>
                        <a:pt x="5" y="8"/>
                      </a:cubicBezTo>
                      <a:cubicBezTo>
                        <a:pt x="3" y="7"/>
                        <a:pt x="2" y="6"/>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37" name="Freeform 776">
                  <a:extLst>
                    <a:ext uri="{FF2B5EF4-FFF2-40B4-BE49-F238E27FC236}">
                      <a16:creationId xmlns:a16="http://schemas.microsoft.com/office/drawing/2014/main" id="{3DBF44B6-4CAE-DDF4-6787-650209C5D0E2}"/>
                    </a:ext>
                  </a:extLst>
                </p:cNvPr>
                <p:cNvSpPr>
                  <a:spLocks/>
                </p:cNvSpPr>
                <p:nvPr/>
              </p:nvSpPr>
              <p:spPr bwMode="auto">
                <a:xfrm>
                  <a:off x="4159" y="2241"/>
                  <a:ext cx="65" cy="40"/>
                </a:xfrm>
                <a:custGeom>
                  <a:avLst/>
                  <a:gdLst>
                    <a:gd name="T0" fmla="*/ 20 w 26"/>
                    <a:gd name="T1" fmla="*/ 285 h 15"/>
                    <a:gd name="T2" fmla="*/ 50 w 26"/>
                    <a:gd name="T3" fmla="*/ 35 h 15"/>
                    <a:gd name="T4" fmla="*/ 408 w 26"/>
                    <a:gd name="T5" fmla="*/ 35 h 15"/>
                    <a:gd name="T6" fmla="*/ 33 w 26"/>
                    <a:gd name="T7" fmla="*/ 22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15">
                      <a:moveTo>
                        <a:pt x="1" y="15"/>
                      </a:moveTo>
                      <a:cubicBezTo>
                        <a:pt x="1" y="11"/>
                        <a:pt x="0" y="5"/>
                        <a:pt x="3" y="2"/>
                      </a:cubicBezTo>
                      <a:cubicBezTo>
                        <a:pt x="7" y="0"/>
                        <a:pt x="22" y="1"/>
                        <a:pt x="26" y="2"/>
                      </a:cubicBezTo>
                      <a:cubicBezTo>
                        <a:pt x="19" y="0"/>
                        <a:pt x="2" y="4"/>
                        <a:pt x="2" y="12"/>
                      </a:cubicBezTo>
                    </a:path>
                  </a:pathLst>
                </a:custGeom>
                <a:solidFill>
                  <a:srgbClr val="FFF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38" name="Freeform 777">
                  <a:extLst>
                    <a:ext uri="{FF2B5EF4-FFF2-40B4-BE49-F238E27FC236}">
                      <a16:creationId xmlns:a16="http://schemas.microsoft.com/office/drawing/2014/main" id="{621B45CE-78B0-F560-2E8B-55FD4CF514A1}"/>
                    </a:ext>
                  </a:extLst>
                </p:cNvPr>
                <p:cNvSpPr>
                  <a:spLocks/>
                </p:cNvSpPr>
                <p:nvPr/>
              </p:nvSpPr>
              <p:spPr bwMode="auto">
                <a:xfrm>
                  <a:off x="4244" y="2249"/>
                  <a:ext cx="83" cy="42"/>
                </a:xfrm>
                <a:custGeom>
                  <a:avLst/>
                  <a:gdLst>
                    <a:gd name="T0" fmla="*/ 63 w 33"/>
                    <a:gd name="T1" fmla="*/ 255 h 16"/>
                    <a:gd name="T2" fmla="*/ 410 w 33"/>
                    <a:gd name="T3" fmla="*/ 255 h 16"/>
                    <a:gd name="T4" fmla="*/ 506 w 33"/>
                    <a:gd name="T5" fmla="*/ 144 h 16"/>
                    <a:gd name="T6" fmla="*/ 475 w 33"/>
                    <a:gd name="T7" fmla="*/ 0 h 16"/>
                    <a:gd name="T8" fmla="*/ 304 w 33"/>
                    <a:gd name="T9" fmla="*/ 221 h 16"/>
                    <a:gd name="T10" fmla="*/ 146 w 33"/>
                    <a:gd name="T11" fmla="*/ 234 h 16"/>
                    <a:gd name="T12" fmla="*/ 0 w 33"/>
                    <a:gd name="T13" fmla="*/ 255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6">
                      <a:moveTo>
                        <a:pt x="4" y="14"/>
                      </a:moveTo>
                      <a:cubicBezTo>
                        <a:pt x="10" y="16"/>
                        <a:pt x="20" y="15"/>
                        <a:pt x="26" y="14"/>
                      </a:cubicBezTo>
                      <a:cubicBezTo>
                        <a:pt x="30" y="14"/>
                        <a:pt x="32" y="13"/>
                        <a:pt x="32" y="8"/>
                      </a:cubicBezTo>
                      <a:cubicBezTo>
                        <a:pt x="33" y="6"/>
                        <a:pt x="32" y="1"/>
                        <a:pt x="30" y="0"/>
                      </a:cubicBezTo>
                      <a:cubicBezTo>
                        <a:pt x="32" y="7"/>
                        <a:pt x="25" y="11"/>
                        <a:pt x="19" y="12"/>
                      </a:cubicBezTo>
                      <a:cubicBezTo>
                        <a:pt x="16" y="13"/>
                        <a:pt x="12" y="12"/>
                        <a:pt x="9" y="13"/>
                      </a:cubicBezTo>
                      <a:cubicBezTo>
                        <a:pt x="6" y="13"/>
                        <a:pt x="3" y="14"/>
                        <a:pt x="0" y="14"/>
                      </a:cubicBezTo>
                    </a:path>
                  </a:pathLst>
                </a:custGeom>
                <a:solidFill>
                  <a:srgbClr val="EAD0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39" name="Freeform 778">
                  <a:extLst>
                    <a:ext uri="{FF2B5EF4-FFF2-40B4-BE49-F238E27FC236}">
                      <a16:creationId xmlns:a16="http://schemas.microsoft.com/office/drawing/2014/main" id="{B02D9E97-BF83-2B22-D06D-93ACD87F7AEA}"/>
                    </a:ext>
                  </a:extLst>
                </p:cNvPr>
                <p:cNvSpPr>
                  <a:spLocks/>
                </p:cNvSpPr>
                <p:nvPr/>
              </p:nvSpPr>
              <p:spPr bwMode="auto">
                <a:xfrm>
                  <a:off x="4151" y="2235"/>
                  <a:ext cx="184" cy="59"/>
                </a:xfrm>
                <a:custGeom>
                  <a:avLst/>
                  <a:gdLst>
                    <a:gd name="T0" fmla="*/ 1170 w 73"/>
                    <a:gd name="T1" fmla="*/ 215 h 22"/>
                    <a:gd name="T2" fmla="*/ 1054 w 73"/>
                    <a:gd name="T3" fmla="*/ 424 h 22"/>
                    <a:gd name="T4" fmla="*/ 113 w 73"/>
                    <a:gd name="T5" fmla="*/ 424 h 22"/>
                    <a:gd name="T6" fmla="*/ 0 w 73"/>
                    <a:gd name="T7" fmla="*/ 215 h 22"/>
                    <a:gd name="T8" fmla="*/ 0 w 73"/>
                    <a:gd name="T9" fmla="*/ 215 h 22"/>
                    <a:gd name="T10" fmla="*/ 113 w 73"/>
                    <a:gd name="T11" fmla="*/ 0 h 22"/>
                    <a:gd name="T12" fmla="*/ 1054 w 73"/>
                    <a:gd name="T13" fmla="*/ 0 h 22"/>
                    <a:gd name="T14" fmla="*/ 1170 w 73"/>
                    <a:gd name="T15" fmla="*/ 215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22">
                      <a:moveTo>
                        <a:pt x="73" y="11"/>
                      </a:moveTo>
                      <a:cubicBezTo>
                        <a:pt x="73" y="17"/>
                        <a:pt x="72" y="22"/>
                        <a:pt x="66" y="22"/>
                      </a:cubicBezTo>
                      <a:cubicBezTo>
                        <a:pt x="7" y="22"/>
                        <a:pt x="7" y="22"/>
                        <a:pt x="7" y="22"/>
                      </a:cubicBezTo>
                      <a:cubicBezTo>
                        <a:pt x="1" y="22"/>
                        <a:pt x="0" y="17"/>
                        <a:pt x="0" y="11"/>
                      </a:cubicBezTo>
                      <a:cubicBezTo>
                        <a:pt x="0" y="11"/>
                        <a:pt x="0" y="11"/>
                        <a:pt x="0" y="11"/>
                      </a:cubicBezTo>
                      <a:cubicBezTo>
                        <a:pt x="0" y="5"/>
                        <a:pt x="1" y="0"/>
                        <a:pt x="7" y="0"/>
                      </a:cubicBezTo>
                      <a:cubicBezTo>
                        <a:pt x="66" y="0"/>
                        <a:pt x="66" y="0"/>
                        <a:pt x="66" y="0"/>
                      </a:cubicBezTo>
                      <a:cubicBezTo>
                        <a:pt x="72" y="0"/>
                        <a:pt x="73" y="5"/>
                        <a:pt x="73" y="11"/>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grpSp>
          <p:grpSp>
            <p:nvGrpSpPr>
              <p:cNvPr id="518" name="Group 779">
                <a:extLst>
                  <a:ext uri="{FF2B5EF4-FFF2-40B4-BE49-F238E27FC236}">
                    <a16:creationId xmlns:a16="http://schemas.microsoft.com/office/drawing/2014/main" id="{94ED3512-8400-6E41-6E2C-479C702F438C}"/>
                  </a:ext>
                </a:extLst>
              </p:cNvPr>
              <p:cNvGrpSpPr>
                <a:grpSpLocks/>
              </p:cNvGrpSpPr>
              <p:nvPr/>
            </p:nvGrpSpPr>
            <p:grpSpPr bwMode="auto">
              <a:xfrm>
                <a:off x="1891242" y="3001621"/>
                <a:ext cx="395042" cy="126672"/>
                <a:chOff x="4151" y="2235"/>
                <a:chExt cx="184" cy="59"/>
              </a:xfrm>
            </p:grpSpPr>
            <p:sp>
              <p:nvSpPr>
                <p:cNvPr id="728" name="Freeform 780">
                  <a:extLst>
                    <a:ext uri="{FF2B5EF4-FFF2-40B4-BE49-F238E27FC236}">
                      <a16:creationId xmlns:a16="http://schemas.microsoft.com/office/drawing/2014/main" id="{D0329875-A89A-4C03-7D4F-502F03FCBE40}"/>
                    </a:ext>
                  </a:extLst>
                </p:cNvPr>
                <p:cNvSpPr>
                  <a:spLocks/>
                </p:cNvSpPr>
                <p:nvPr/>
              </p:nvSpPr>
              <p:spPr bwMode="auto">
                <a:xfrm>
                  <a:off x="4151" y="2235"/>
                  <a:ext cx="184" cy="59"/>
                </a:xfrm>
                <a:custGeom>
                  <a:avLst/>
                  <a:gdLst>
                    <a:gd name="T0" fmla="*/ 1170 w 73"/>
                    <a:gd name="T1" fmla="*/ 215 h 22"/>
                    <a:gd name="T2" fmla="*/ 1054 w 73"/>
                    <a:gd name="T3" fmla="*/ 424 h 22"/>
                    <a:gd name="T4" fmla="*/ 113 w 73"/>
                    <a:gd name="T5" fmla="*/ 424 h 22"/>
                    <a:gd name="T6" fmla="*/ 0 w 73"/>
                    <a:gd name="T7" fmla="*/ 215 h 22"/>
                    <a:gd name="T8" fmla="*/ 0 w 73"/>
                    <a:gd name="T9" fmla="*/ 215 h 22"/>
                    <a:gd name="T10" fmla="*/ 113 w 73"/>
                    <a:gd name="T11" fmla="*/ 0 h 22"/>
                    <a:gd name="T12" fmla="*/ 1054 w 73"/>
                    <a:gd name="T13" fmla="*/ 0 h 22"/>
                    <a:gd name="T14" fmla="*/ 1170 w 73"/>
                    <a:gd name="T15" fmla="*/ 215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22">
                      <a:moveTo>
                        <a:pt x="73" y="11"/>
                      </a:moveTo>
                      <a:cubicBezTo>
                        <a:pt x="73" y="17"/>
                        <a:pt x="72" y="22"/>
                        <a:pt x="66" y="22"/>
                      </a:cubicBezTo>
                      <a:cubicBezTo>
                        <a:pt x="7" y="22"/>
                        <a:pt x="7" y="22"/>
                        <a:pt x="7" y="22"/>
                      </a:cubicBezTo>
                      <a:cubicBezTo>
                        <a:pt x="1" y="22"/>
                        <a:pt x="0" y="17"/>
                        <a:pt x="0" y="11"/>
                      </a:cubicBezTo>
                      <a:cubicBezTo>
                        <a:pt x="0" y="11"/>
                        <a:pt x="0" y="11"/>
                        <a:pt x="0" y="11"/>
                      </a:cubicBezTo>
                      <a:cubicBezTo>
                        <a:pt x="0" y="5"/>
                        <a:pt x="1" y="0"/>
                        <a:pt x="7" y="0"/>
                      </a:cubicBezTo>
                      <a:cubicBezTo>
                        <a:pt x="66" y="0"/>
                        <a:pt x="66" y="0"/>
                        <a:pt x="66" y="0"/>
                      </a:cubicBezTo>
                      <a:cubicBezTo>
                        <a:pt x="72" y="0"/>
                        <a:pt x="73" y="5"/>
                        <a:pt x="73" y="11"/>
                      </a:cubicBezTo>
                      <a:close/>
                    </a:path>
                  </a:pathLst>
                </a:custGeom>
                <a:solidFill>
                  <a:srgbClr val="FEEA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29" name="Oval 781">
                  <a:extLst>
                    <a:ext uri="{FF2B5EF4-FFF2-40B4-BE49-F238E27FC236}">
                      <a16:creationId xmlns:a16="http://schemas.microsoft.com/office/drawing/2014/main" id="{0C617817-C46D-D85E-3092-810233195730}"/>
                    </a:ext>
                  </a:extLst>
                </p:cNvPr>
                <p:cNvSpPr>
                  <a:spLocks noChangeArrowheads="1"/>
                </p:cNvSpPr>
                <p:nvPr/>
              </p:nvSpPr>
              <p:spPr bwMode="auto">
                <a:xfrm>
                  <a:off x="4209" y="2251"/>
                  <a:ext cx="50" cy="27"/>
                </a:xfrm>
                <a:prstGeom prst="ellipse">
                  <a:avLst/>
                </a:prstGeom>
                <a:solidFill>
                  <a:srgbClr val="FCBEA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en-US" altLang="en-US" sz="1800">
                    <a:solidFill>
                      <a:srgbClr val="0070C0"/>
                    </a:solidFill>
                    <a:latin typeface="+mj-lt"/>
                    <a:cs typeface="Arial" panose="020B0604020202020204" pitchFamily="34" charset="0"/>
                  </a:endParaRPr>
                </a:p>
              </p:txBody>
            </p:sp>
            <p:sp>
              <p:nvSpPr>
                <p:cNvPr id="730" name="Freeform 782">
                  <a:extLst>
                    <a:ext uri="{FF2B5EF4-FFF2-40B4-BE49-F238E27FC236}">
                      <a16:creationId xmlns:a16="http://schemas.microsoft.com/office/drawing/2014/main" id="{C7CCC812-EA44-298F-C0C3-97489EA5F3C1}"/>
                    </a:ext>
                  </a:extLst>
                </p:cNvPr>
                <p:cNvSpPr>
                  <a:spLocks/>
                </p:cNvSpPr>
                <p:nvPr/>
              </p:nvSpPr>
              <p:spPr bwMode="auto">
                <a:xfrm>
                  <a:off x="4214" y="2254"/>
                  <a:ext cx="33" cy="21"/>
                </a:xfrm>
                <a:custGeom>
                  <a:avLst/>
                  <a:gdLst>
                    <a:gd name="T0" fmla="*/ 33 w 13"/>
                    <a:gd name="T1" fmla="*/ 89 h 8"/>
                    <a:gd name="T2" fmla="*/ 160 w 13"/>
                    <a:gd name="T3" fmla="*/ 0 h 8"/>
                    <a:gd name="T4" fmla="*/ 213 w 13"/>
                    <a:gd name="T5" fmla="*/ 21 h 8"/>
                    <a:gd name="T6" fmla="*/ 129 w 13"/>
                    <a:gd name="T7" fmla="*/ 0 h 8"/>
                    <a:gd name="T8" fmla="*/ 0 w 13"/>
                    <a:gd name="T9" fmla="*/ 76 h 8"/>
                    <a:gd name="T10" fmla="*/ 84 w 13"/>
                    <a:gd name="T11" fmla="*/ 144 h 8"/>
                    <a:gd name="T12" fmla="*/ 33 w 13"/>
                    <a:gd name="T13" fmla="*/ 89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2" y="5"/>
                      </a:moveTo>
                      <a:cubicBezTo>
                        <a:pt x="2" y="2"/>
                        <a:pt x="6" y="0"/>
                        <a:pt x="10" y="0"/>
                      </a:cubicBezTo>
                      <a:cubicBezTo>
                        <a:pt x="11" y="0"/>
                        <a:pt x="12" y="1"/>
                        <a:pt x="13" y="1"/>
                      </a:cubicBezTo>
                      <a:cubicBezTo>
                        <a:pt x="12" y="0"/>
                        <a:pt x="10" y="0"/>
                        <a:pt x="8" y="0"/>
                      </a:cubicBezTo>
                      <a:cubicBezTo>
                        <a:pt x="3" y="0"/>
                        <a:pt x="0" y="2"/>
                        <a:pt x="0" y="4"/>
                      </a:cubicBezTo>
                      <a:cubicBezTo>
                        <a:pt x="0" y="6"/>
                        <a:pt x="2" y="8"/>
                        <a:pt x="5" y="8"/>
                      </a:cubicBezTo>
                      <a:cubicBezTo>
                        <a:pt x="3" y="7"/>
                        <a:pt x="2" y="6"/>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31" name="Freeform 783">
                  <a:extLst>
                    <a:ext uri="{FF2B5EF4-FFF2-40B4-BE49-F238E27FC236}">
                      <a16:creationId xmlns:a16="http://schemas.microsoft.com/office/drawing/2014/main" id="{7746F41E-6F6A-3565-8F78-170B3BD2E8DC}"/>
                    </a:ext>
                  </a:extLst>
                </p:cNvPr>
                <p:cNvSpPr>
                  <a:spLocks/>
                </p:cNvSpPr>
                <p:nvPr/>
              </p:nvSpPr>
              <p:spPr bwMode="auto">
                <a:xfrm>
                  <a:off x="4159" y="2241"/>
                  <a:ext cx="65" cy="40"/>
                </a:xfrm>
                <a:custGeom>
                  <a:avLst/>
                  <a:gdLst>
                    <a:gd name="T0" fmla="*/ 20 w 26"/>
                    <a:gd name="T1" fmla="*/ 285 h 15"/>
                    <a:gd name="T2" fmla="*/ 50 w 26"/>
                    <a:gd name="T3" fmla="*/ 35 h 15"/>
                    <a:gd name="T4" fmla="*/ 408 w 26"/>
                    <a:gd name="T5" fmla="*/ 35 h 15"/>
                    <a:gd name="T6" fmla="*/ 33 w 26"/>
                    <a:gd name="T7" fmla="*/ 22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15">
                      <a:moveTo>
                        <a:pt x="1" y="15"/>
                      </a:moveTo>
                      <a:cubicBezTo>
                        <a:pt x="1" y="11"/>
                        <a:pt x="0" y="5"/>
                        <a:pt x="3" y="2"/>
                      </a:cubicBezTo>
                      <a:cubicBezTo>
                        <a:pt x="7" y="0"/>
                        <a:pt x="22" y="1"/>
                        <a:pt x="26" y="2"/>
                      </a:cubicBezTo>
                      <a:cubicBezTo>
                        <a:pt x="19" y="0"/>
                        <a:pt x="2" y="4"/>
                        <a:pt x="2" y="12"/>
                      </a:cubicBezTo>
                    </a:path>
                  </a:pathLst>
                </a:custGeom>
                <a:solidFill>
                  <a:srgbClr val="FFF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32" name="Freeform 784">
                  <a:extLst>
                    <a:ext uri="{FF2B5EF4-FFF2-40B4-BE49-F238E27FC236}">
                      <a16:creationId xmlns:a16="http://schemas.microsoft.com/office/drawing/2014/main" id="{364DA487-50E7-6AAC-9EE4-6C1698E312F6}"/>
                    </a:ext>
                  </a:extLst>
                </p:cNvPr>
                <p:cNvSpPr>
                  <a:spLocks/>
                </p:cNvSpPr>
                <p:nvPr/>
              </p:nvSpPr>
              <p:spPr bwMode="auto">
                <a:xfrm>
                  <a:off x="4244" y="2249"/>
                  <a:ext cx="83" cy="42"/>
                </a:xfrm>
                <a:custGeom>
                  <a:avLst/>
                  <a:gdLst>
                    <a:gd name="T0" fmla="*/ 63 w 33"/>
                    <a:gd name="T1" fmla="*/ 255 h 16"/>
                    <a:gd name="T2" fmla="*/ 410 w 33"/>
                    <a:gd name="T3" fmla="*/ 255 h 16"/>
                    <a:gd name="T4" fmla="*/ 506 w 33"/>
                    <a:gd name="T5" fmla="*/ 144 h 16"/>
                    <a:gd name="T6" fmla="*/ 475 w 33"/>
                    <a:gd name="T7" fmla="*/ 0 h 16"/>
                    <a:gd name="T8" fmla="*/ 304 w 33"/>
                    <a:gd name="T9" fmla="*/ 221 h 16"/>
                    <a:gd name="T10" fmla="*/ 146 w 33"/>
                    <a:gd name="T11" fmla="*/ 234 h 16"/>
                    <a:gd name="T12" fmla="*/ 0 w 33"/>
                    <a:gd name="T13" fmla="*/ 255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6">
                      <a:moveTo>
                        <a:pt x="4" y="14"/>
                      </a:moveTo>
                      <a:cubicBezTo>
                        <a:pt x="10" y="16"/>
                        <a:pt x="20" y="15"/>
                        <a:pt x="26" y="14"/>
                      </a:cubicBezTo>
                      <a:cubicBezTo>
                        <a:pt x="30" y="14"/>
                        <a:pt x="32" y="13"/>
                        <a:pt x="32" y="8"/>
                      </a:cubicBezTo>
                      <a:cubicBezTo>
                        <a:pt x="33" y="6"/>
                        <a:pt x="32" y="1"/>
                        <a:pt x="30" y="0"/>
                      </a:cubicBezTo>
                      <a:cubicBezTo>
                        <a:pt x="32" y="7"/>
                        <a:pt x="25" y="11"/>
                        <a:pt x="19" y="12"/>
                      </a:cubicBezTo>
                      <a:cubicBezTo>
                        <a:pt x="16" y="13"/>
                        <a:pt x="12" y="12"/>
                        <a:pt x="9" y="13"/>
                      </a:cubicBezTo>
                      <a:cubicBezTo>
                        <a:pt x="6" y="13"/>
                        <a:pt x="3" y="14"/>
                        <a:pt x="0" y="14"/>
                      </a:cubicBezTo>
                    </a:path>
                  </a:pathLst>
                </a:custGeom>
                <a:solidFill>
                  <a:srgbClr val="EAD0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33" name="Freeform 785">
                  <a:extLst>
                    <a:ext uri="{FF2B5EF4-FFF2-40B4-BE49-F238E27FC236}">
                      <a16:creationId xmlns:a16="http://schemas.microsoft.com/office/drawing/2014/main" id="{F7F94EBD-0D0B-A73D-1FAA-4C466BEFEB0F}"/>
                    </a:ext>
                  </a:extLst>
                </p:cNvPr>
                <p:cNvSpPr>
                  <a:spLocks/>
                </p:cNvSpPr>
                <p:nvPr/>
              </p:nvSpPr>
              <p:spPr bwMode="auto">
                <a:xfrm>
                  <a:off x="4151" y="2235"/>
                  <a:ext cx="184" cy="59"/>
                </a:xfrm>
                <a:custGeom>
                  <a:avLst/>
                  <a:gdLst>
                    <a:gd name="T0" fmla="*/ 1170 w 73"/>
                    <a:gd name="T1" fmla="*/ 215 h 22"/>
                    <a:gd name="T2" fmla="*/ 1054 w 73"/>
                    <a:gd name="T3" fmla="*/ 424 h 22"/>
                    <a:gd name="T4" fmla="*/ 113 w 73"/>
                    <a:gd name="T5" fmla="*/ 424 h 22"/>
                    <a:gd name="T6" fmla="*/ 0 w 73"/>
                    <a:gd name="T7" fmla="*/ 215 h 22"/>
                    <a:gd name="T8" fmla="*/ 0 w 73"/>
                    <a:gd name="T9" fmla="*/ 215 h 22"/>
                    <a:gd name="T10" fmla="*/ 113 w 73"/>
                    <a:gd name="T11" fmla="*/ 0 h 22"/>
                    <a:gd name="T12" fmla="*/ 1054 w 73"/>
                    <a:gd name="T13" fmla="*/ 0 h 22"/>
                    <a:gd name="T14" fmla="*/ 1170 w 73"/>
                    <a:gd name="T15" fmla="*/ 215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22">
                      <a:moveTo>
                        <a:pt x="73" y="11"/>
                      </a:moveTo>
                      <a:cubicBezTo>
                        <a:pt x="73" y="17"/>
                        <a:pt x="72" y="22"/>
                        <a:pt x="66" y="22"/>
                      </a:cubicBezTo>
                      <a:cubicBezTo>
                        <a:pt x="7" y="22"/>
                        <a:pt x="7" y="22"/>
                        <a:pt x="7" y="22"/>
                      </a:cubicBezTo>
                      <a:cubicBezTo>
                        <a:pt x="1" y="22"/>
                        <a:pt x="0" y="17"/>
                        <a:pt x="0" y="11"/>
                      </a:cubicBezTo>
                      <a:cubicBezTo>
                        <a:pt x="0" y="11"/>
                        <a:pt x="0" y="11"/>
                        <a:pt x="0" y="11"/>
                      </a:cubicBezTo>
                      <a:cubicBezTo>
                        <a:pt x="0" y="5"/>
                        <a:pt x="1" y="0"/>
                        <a:pt x="7" y="0"/>
                      </a:cubicBezTo>
                      <a:cubicBezTo>
                        <a:pt x="66" y="0"/>
                        <a:pt x="66" y="0"/>
                        <a:pt x="66" y="0"/>
                      </a:cubicBezTo>
                      <a:cubicBezTo>
                        <a:pt x="72" y="0"/>
                        <a:pt x="73" y="5"/>
                        <a:pt x="73" y="11"/>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grpSp>
          <p:grpSp>
            <p:nvGrpSpPr>
              <p:cNvPr id="519" name="Group 786">
                <a:extLst>
                  <a:ext uri="{FF2B5EF4-FFF2-40B4-BE49-F238E27FC236}">
                    <a16:creationId xmlns:a16="http://schemas.microsoft.com/office/drawing/2014/main" id="{7ADCCA1B-B421-63BA-87A4-72A67B3017DB}"/>
                  </a:ext>
                </a:extLst>
              </p:cNvPr>
              <p:cNvGrpSpPr>
                <a:grpSpLocks/>
              </p:cNvGrpSpPr>
              <p:nvPr/>
            </p:nvGrpSpPr>
            <p:grpSpPr bwMode="auto">
              <a:xfrm>
                <a:off x="2290578" y="2999475"/>
                <a:ext cx="395042" cy="126670"/>
                <a:chOff x="4151" y="2235"/>
                <a:chExt cx="184" cy="59"/>
              </a:xfrm>
            </p:grpSpPr>
            <p:sp>
              <p:nvSpPr>
                <p:cNvPr id="722" name="Freeform 787">
                  <a:extLst>
                    <a:ext uri="{FF2B5EF4-FFF2-40B4-BE49-F238E27FC236}">
                      <a16:creationId xmlns:a16="http://schemas.microsoft.com/office/drawing/2014/main" id="{1010CF49-4E25-4CBF-D6AA-977020714D8A}"/>
                    </a:ext>
                  </a:extLst>
                </p:cNvPr>
                <p:cNvSpPr>
                  <a:spLocks/>
                </p:cNvSpPr>
                <p:nvPr/>
              </p:nvSpPr>
              <p:spPr bwMode="auto">
                <a:xfrm>
                  <a:off x="4151" y="2235"/>
                  <a:ext cx="184" cy="59"/>
                </a:xfrm>
                <a:custGeom>
                  <a:avLst/>
                  <a:gdLst>
                    <a:gd name="T0" fmla="*/ 1170 w 73"/>
                    <a:gd name="T1" fmla="*/ 215 h 22"/>
                    <a:gd name="T2" fmla="*/ 1054 w 73"/>
                    <a:gd name="T3" fmla="*/ 424 h 22"/>
                    <a:gd name="T4" fmla="*/ 113 w 73"/>
                    <a:gd name="T5" fmla="*/ 424 h 22"/>
                    <a:gd name="T6" fmla="*/ 0 w 73"/>
                    <a:gd name="T7" fmla="*/ 215 h 22"/>
                    <a:gd name="T8" fmla="*/ 0 w 73"/>
                    <a:gd name="T9" fmla="*/ 215 h 22"/>
                    <a:gd name="T10" fmla="*/ 113 w 73"/>
                    <a:gd name="T11" fmla="*/ 0 h 22"/>
                    <a:gd name="T12" fmla="*/ 1054 w 73"/>
                    <a:gd name="T13" fmla="*/ 0 h 22"/>
                    <a:gd name="T14" fmla="*/ 1170 w 73"/>
                    <a:gd name="T15" fmla="*/ 215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22">
                      <a:moveTo>
                        <a:pt x="73" y="11"/>
                      </a:moveTo>
                      <a:cubicBezTo>
                        <a:pt x="73" y="17"/>
                        <a:pt x="72" y="22"/>
                        <a:pt x="66" y="22"/>
                      </a:cubicBezTo>
                      <a:cubicBezTo>
                        <a:pt x="7" y="22"/>
                        <a:pt x="7" y="22"/>
                        <a:pt x="7" y="22"/>
                      </a:cubicBezTo>
                      <a:cubicBezTo>
                        <a:pt x="1" y="22"/>
                        <a:pt x="0" y="17"/>
                        <a:pt x="0" y="11"/>
                      </a:cubicBezTo>
                      <a:cubicBezTo>
                        <a:pt x="0" y="11"/>
                        <a:pt x="0" y="11"/>
                        <a:pt x="0" y="11"/>
                      </a:cubicBezTo>
                      <a:cubicBezTo>
                        <a:pt x="0" y="5"/>
                        <a:pt x="1" y="0"/>
                        <a:pt x="7" y="0"/>
                      </a:cubicBezTo>
                      <a:cubicBezTo>
                        <a:pt x="66" y="0"/>
                        <a:pt x="66" y="0"/>
                        <a:pt x="66" y="0"/>
                      </a:cubicBezTo>
                      <a:cubicBezTo>
                        <a:pt x="72" y="0"/>
                        <a:pt x="73" y="5"/>
                        <a:pt x="73" y="11"/>
                      </a:cubicBezTo>
                      <a:close/>
                    </a:path>
                  </a:pathLst>
                </a:custGeom>
                <a:solidFill>
                  <a:srgbClr val="FEEA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23" name="Oval 788">
                  <a:extLst>
                    <a:ext uri="{FF2B5EF4-FFF2-40B4-BE49-F238E27FC236}">
                      <a16:creationId xmlns:a16="http://schemas.microsoft.com/office/drawing/2014/main" id="{83C596E3-E152-7153-080C-9C9CBAB31B7B}"/>
                    </a:ext>
                  </a:extLst>
                </p:cNvPr>
                <p:cNvSpPr>
                  <a:spLocks noChangeArrowheads="1"/>
                </p:cNvSpPr>
                <p:nvPr/>
              </p:nvSpPr>
              <p:spPr bwMode="auto">
                <a:xfrm>
                  <a:off x="4209" y="2251"/>
                  <a:ext cx="50" cy="27"/>
                </a:xfrm>
                <a:prstGeom prst="ellipse">
                  <a:avLst/>
                </a:prstGeom>
                <a:solidFill>
                  <a:srgbClr val="FCBEA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en-US" altLang="en-US" sz="1800">
                    <a:solidFill>
                      <a:srgbClr val="0070C0"/>
                    </a:solidFill>
                    <a:latin typeface="+mj-lt"/>
                    <a:cs typeface="Arial" panose="020B0604020202020204" pitchFamily="34" charset="0"/>
                  </a:endParaRPr>
                </a:p>
              </p:txBody>
            </p:sp>
            <p:sp>
              <p:nvSpPr>
                <p:cNvPr id="724" name="Freeform 789">
                  <a:extLst>
                    <a:ext uri="{FF2B5EF4-FFF2-40B4-BE49-F238E27FC236}">
                      <a16:creationId xmlns:a16="http://schemas.microsoft.com/office/drawing/2014/main" id="{04BCB3D1-4E90-803C-24C1-D8F2806E76D0}"/>
                    </a:ext>
                  </a:extLst>
                </p:cNvPr>
                <p:cNvSpPr>
                  <a:spLocks/>
                </p:cNvSpPr>
                <p:nvPr/>
              </p:nvSpPr>
              <p:spPr bwMode="auto">
                <a:xfrm>
                  <a:off x="4214" y="2254"/>
                  <a:ext cx="33" cy="21"/>
                </a:xfrm>
                <a:custGeom>
                  <a:avLst/>
                  <a:gdLst>
                    <a:gd name="T0" fmla="*/ 33 w 13"/>
                    <a:gd name="T1" fmla="*/ 89 h 8"/>
                    <a:gd name="T2" fmla="*/ 160 w 13"/>
                    <a:gd name="T3" fmla="*/ 0 h 8"/>
                    <a:gd name="T4" fmla="*/ 213 w 13"/>
                    <a:gd name="T5" fmla="*/ 21 h 8"/>
                    <a:gd name="T6" fmla="*/ 129 w 13"/>
                    <a:gd name="T7" fmla="*/ 0 h 8"/>
                    <a:gd name="T8" fmla="*/ 0 w 13"/>
                    <a:gd name="T9" fmla="*/ 76 h 8"/>
                    <a:gd name="T10" fmla="*/ 84 w 13"/>
                    <a:gd name="T11" fmla="*/ 144 h 8"/>
                    <a:gd name="T12" fmla="*/ 33 w 13"/>
                    <a:gd name="T13" fmla="*/ 89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2" y="5"/>
                      </a:moveTo>
                      <a:cubicBezTo>
                        <a:pt x="2" y="2"/>
                        <a:pt x="6" y="0"/>
                        <a:pt x="10" y="0"/>
                      </a:cubicBezTo>
                      <a:cubicBezTo>
                        <a:pt x="11" y="0"/>
                        <a:pt x="12" y="1"/>
                        <a:pt x="13" y="1"/>
                      </a:cubicBezTo>
                      <a:cubicBezTo>
                        <a:pt x="12" y="0"/>
                        <a:pt x="10" y="0"/>
                        <a:pt x="8" y="0"/>
                      </a:cubicBezTo>
                      <a:cubicBezTo>
                        <a:pt x="3" y="0"/>
                        <a:pt x="0" y="2"/>
                        <a:pt x="0" y="4"/>
                      </a:cubicBezTo>
                      <a:cubicBezTo>
                        <a:pt x="0" y="6"/>
                        <a:pt x="2" y="8"/>
                        <a:pt x="5" y="8"/>
                      </a:cubicBezTo>
                      <a:cubicBezTo>
                        <a:pt x="3" y="7"/>
                        <a:pt x="2" y="6"/>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25" name="Freeform 790">
                  <a:extLst>
                    <a:ext uri="{FF2B5EF4-FFF2-40B4-BE49-F238E27FC236}">
                      <a16:creationId xmlns:a16="http://schemas.microsoft.com/office/drawing/2014/main" id="{9A36CFF6-2245-281B-4BEA-82FCAF162310}"/>
                    </a:ext>
                  </a:extLst>
                </p:cNvPr>
                <p:cNvSpPr>
                  <a:spLocks/>
                </p:cNvSpPr>
                <p:nvPr/>
              </p:nvSpPr>
              <p:spPr bwMode="auto">
                <a:xfrm>
                  <a:off x="4159" y="2241"/>
                  <a:ext cx="65" cy="40"/>
                </a:xfrm>
                <a:custGeom>
                  <a:avLst/>
                  <a:gdLst>
                    <a:gd name="T0" fmla="*/ 20 w 26"/>
                    <a:gd name="T1" fmla="*/ 285 h 15"/>
                    <a:gd name="T2" fmla="*/ 50 w 26"/>
                    <a:gd name="T3" fmla="*/ 35 h 15"/>
                    <a:gd name="T4" fmla="*/ 408 w 26"/>
                    <a:gd name="T5" fmla="*/ 35 h 15"/>
                    <a:gd name="T6" fmla="*/ 33 w 26"/>
                    <a:gd name="T7" fmla="*/ 22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15">
                      <a:moveTo>
                        <a:pt x="1" y="15"/>
                      </a:moveTo>
                      <a:cubicBezTo>
                        <a:pt x="1" y="11"/>
                        <a:pt x="0" y="5"/>
                        <a:pt x="3" y="2"/>
                      </a:cubicBezTo>
                      <a:cubicBezTo>
                        <a:pt x="7" y="0"/>
                        <a:pt x="22" y="1"/>
                        <a:pt x="26" y="2"/>
                      </a:cubicBezTo>
                      <a:cubicBezTo>
                        <a:pt x="19" y="0"/>
                        <a:pt x="2" y="4"/>
                        <a:pt x="2" y="12"/>
                      </a:cubicBezTo>
                    </a:path>
                  </a:pathLst>
                </a:custGeom>
                <a:solidFill>
                  <a:srgbClr val="FFF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26" name="Freeform 791">
                  <a:extLst>
                    <a:ext uri="{FF2B5EF4-FFF2-40B4-BE49-F238E27FC236}">
                      <a16:creationId xmlns:a16="http://schemas.microsoft.com/office/drawing/2014/main" id="{725C9E41-9E27-D7D4-B0E9-B459A796ADEC}"/>
                    </a:ext>
                  </a:extLst>
                </p:cNvPr>
                <p:cNvSpPr>
                  <a:spLocks/>
                </p:cNvSpPr>
                <p:nvPr/>
              </p:nvSpPr>
              <p:spPr bwMode="auto">
                <a:xfrm>
                  <a:off x="4244" y="2249"/>
                  <a:ext cx="83" cy="42"/>
                </a:xfrm>
                <a:custGeom>
                  <a:avLst/>
                  <a:gdLst>
                    <a:gd name="T0" fmla="*/ 63 w 33"/>
                    <a:gd name="T1" fmla="*/ 255 h 16"/>
                    <a:gd name="T2" fmla="*/ 410 w 33"/>
                    <a:gd name="T3" fmla="*/ 255 h 16"/>
                    <a:gd name="T4" fmla="*/ 506 w 33"/>
                    <a:gd name="T5" fmla="*/ 144 h 16"/>
                    <a:gd name="T6" fmla="*/ 475 w 33"/>
                    <a:gd name="T7" fmla="*/ 0 h 16"/>
                    <a:gd name="T8" fmla="*/ 304 w 33"/>
                    <a:gd name="T9" fmla="*/ 221 h 16"/>
                    <a:gd name="T10" fmla="*/ 146 w 33"/>
                    <a:gd name="T11" fmla="*/ 234 h 16"/>
                    <a:gd name="T12" fmla="*/ 0 w 33"/>
                    <a:gd name="T13" fmla="*/ 255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6">
                      <a:moveTo>
                        <a:pt x="4" y="14"/>
                      </a:moveTo>
                      <a:cubicBezTo>
                        <a:pt x="10" y="16"/>
                        <a:pt x="20" y="15"/>
                        <a:pt x="26" y="14"/>
                      </a:cubicBezTo>
                      <a:cubicBezTo>
                        <a:pt x="30" y="14"/>
                        <a:pt x="32" y="13"/>
                        <a:pt x="32" y="8"/>
                      </a:cubicBezTo>
                      <a:cubicBezTo>
                        <a:pt x="33" y="6"/>
                        <a:pt x="32" y="1"/>
                        <a:pt x="30" y="0"/>
                      </a:cubicBezTo>
                      <a:cubicBezTo>
                        <a:pt x="32" y="7"/>
                        <a:pt x="25" y="11"/>
                        <a:pt x="19" y="12"/>
                      </a:cubicBezTo>
                      <a:cubicBezTo>
                        <a:pt x="16" y="13"/>
                        <a:pt x="12" y="12"/>
                        <a:pt x="9" y="13"/>
                      </a:cubicBezTo>
                      <a:cubicBezTo>
                        <a:pt x="6" y="13"/>
                        <a:pt x="3" y="14"/>
                        <a:pt x="0" y="14"/>
                      </a:cubicBezTo>
                    </a:path>
                  </a:pathLst>
                </a:custGeom>
                <a:solidFill>
                  <a:srgbClr val="EAD0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27" name="Freeform 792">
                  <a:extLst>
                    <a:ext uri="{FF2B5EF4-FFF2-40B4-BE49-F238E27FC236}">
                      <a16:creationId xmlns:a16="http://schemas.microsoft.com/office/drawing/2014/main" id="{8DB48E60-F13B-735A-07A0-7578B7FB45CE}"/>
                    </a:ext>
                  </a:extLst>
                </p:cNvPr>
                <p:cNvSpPr>
                  <a:spLocks/>
                </p:cNvSpPr>
                <p:nvPr/>
              </p:nvSpPr>
              <p:spPr bwMode="auto">
                <a:xfrm>
                  <a:off x="4151" y="2235"/>
                  <a:ext cx="184" cy="59"/>
                </a:xfrm>
                <a:custGeom>
                  <a:avLst/>
                  <a:gdLst>
                    <a:gd name="T0" fmla="*/ 1170 w 73"/>
                    <a:gd name="T1" fmla="*/ 215 h 22"/>
                    <a:gd name="T2" fmla="*/ 1054 w 73"/>
                    <a:gd name="T3" fmla="*/ 424 h 22"/>
                    <a:gd name="T4" fmla="*/ 113 w 73"/>
                    <a:gd name="T5" fmla="*/ 424 h 22"/>
                    <a:gd name="T6" fmla="*/ 0 w 73"/>
                    <a:gd name="T7" fmla="*/ 215 h 22"/>
                    <a:gd name="T8" fmla="*/ 0 w 73"/>
                    <a:gd name="T9" fmla="*/ 215 h 22"/>
                    <a:gd name="T10" fmla="*/ 113 w 73"/>
                    <a:gd name="T11" fmla="*/ 0 h 22"/>
                    <a:gd name="T12" fmla="*/ 1054 w 73"/>
                    <a:gd name="T13" fmla="*/ 0 h 22"/>
                    <a:gd name="T14" fmla="*/ 1170 w 73"/>
                    <a:gd name="T15" fmla="*/ 215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22">
                      <a:moveTo>
                        <a:pt x="73" y="11"/>
                      </a:moveTo>
                      <a:cubicBezTo>
                        <a:pt x="73" y="17"/>
                        <a:pt x="72" y="22"/>
                        <a:pt x="66" y="22"/>
                      </a:cubicBezTo>
                      <a:cubicBezTo>
                        <a:pt x="7" y="22"/>
                        <a:pt x="7" y="22"/>
                        <a:pt x="7" y="22"/>
                      </a:cubicBezTo>
                      <a:cubicBezTo>
                        <a:pt x="1" y="22"/>
                        <a:pt x="0" y="17"/>
                        <a:pt x="0" y="11"/>
                      </a:cubicBezTo>
                      <a:cubicBezTo>
                        <a:pt x="0" y="11"/>
                        <a:pt x="0" y="11"/>
                        <a:pt x="0" y="11"/>
                      </a:cubicBezTo>
                      <a:cubicBezTo>
                        <a:pt x="0" y="5"/>
                        <a:pt x="1" y="0"/>
                        <a:pt x="7" y="0"/>
                      </a:cubicBezTo>
                      <a:cubicBezTo>
                        <a:pt x="66" y="0"/>
                        <a:pt x="66" y="0"/>
                        <a:pt x="66" y="0"/>
                      </a:cubicBezTo>
                      <a:cubicBezTo>
                        <a:pt x="72" y="0"/>
                        <a:pt x="73" y="5"/>
                        <a:pt x="73" y="11"/>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grpSp>
          <p:grpSp>
            <p:nvGrpSpPr>
              <p:cNvPr id="520" name="Group 793">
                <a:extLst>
                  <a:ext uri="{FF2B5EF4-FFF2-40B4-BE49-F238E27FC236}">
                    <a16:creationId xmlns:a16="http://schemas.microsoft.com/office/drawing/2014/main" id="{F5C9E67E-6137-759E-35F1-D1016A8FB7AF}"/>
                  </a:ext>
                </a:extLst>
              </p:cNvPr>
              <p:cNvGrpSpPr>
                <a:grpSpLocks/>
              </p:cNvGrpSpPr>
              <p:nvPr/>
            </p:nvGrpSpPr>
            <p:grpSpPr bwMode="auto">
              <a:xfrm>
                <a:off x="2689914" y="3003769"/>
                <a:ext cx="395042" cy="126670"/>
                <a:chOff x="4151" y="2235"/>
                <a:chExt cx="184" cy="59"/>
              </a:xfrm>
            </p:grpSpPr>
            <p:sp>
              <p:nvSpPr>
                <p:cNvPr id="716" name="Freeform 794">
                  <a:extLst>
                    <a:ext uri="{FF2B5EF4-FFF2-40B4-BE49-F238E27FC236}">
                      <a16:creationId xmlns:a16="http://schemas.microsoft.com/office/drawing/2014/main" id="{AF86B581-28CA-CF7C-63D0-FFAB84C0B245}"/>
                    </a:ext>
                  </a:extLst>
                </p:cNvPr>
                <p:cNvSpPr>
                  <a:spLocks/>
                </p:cNvSpPr>
                <p:nvPr/>
              </p:nvSpPr>
              <p:spPr bwMode="auto">
                <a:xfrm>
                  <a:off x="4151" y="2235"/>
                  <a:ext cx="184" cy="59"/>
                </a:xfrm>
                <a:custGeom>
                  <a:avLst/>
                  <a:gdLst>
                    <a:gd name="T0" fmla="*/ 1170 w 73"/>
                    <a:gd name="T1" fmla="*/ 215 h 22"/>
                    <a:gd name="T2" fmla="*/ 1054 w 73"/>
                    <a:gd name="T3" fmla="*/ 424 h 22"/>
                    <a:gd name="T4" fmla="*/ 113 w 73"/>
                    <a:gd name="T5" fmla="*/ 424 h 22"/>
                    <a:gd name="T6" fmla="*/ 0 w 73"/>
                    <a:gd name="T7" fmla="*/ 215 h 22"/>
                    <a:gd name="T8" fmla="*/ 0 w 73"/>
                    <a:gd name="T9" fmla="*/ 215 h 22"/>
                    <a:gd name="T10" fmla="*/ 113 w 73"/>
                    <a:gd name="T11" fmla="*/ 0 h 22"/>
                    <a:gd name="T12" fmla="*/ 1054 w 73"/>
                    <a:gd name="T13" fmla="*/ 0 h 22"/>
                    <a:gd name="T14" fmla="*/ 1170 w 73"/>
                    <a:gd name="T15" fmla="*/ 215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22">
                      <a:moveTo>
                        <a:pt x="73" y="11"/>
                      </a:moveTo>
                      <a:cubicBezTo>
                        <a:pt x="73" y="17"/>
                        <a:pt x="72" y="22"/>
                        <a:pt x="66" y="22"/>
                      </a:cubicBezTo>
                      <a:cubicBezTo>
                        <a:pt x="7" y="22"/>
                        <a:pt x="7" y="22"/>
                        <a:pt x="7" y="22"/>
                      </a:cubicBezTo>
                      <a:cubicBezTo>
                        <a:pt x="1" y="22"/>
                        <a:pt x="0" y="17"/>
                        <a:pt x="0" y="11"/>
                      </a:cubicBezTo>
                      <a:cubicBezTo>
                        <a:pt x="0" y="11"/>
                        <a:pt x="0" y="11"/>
                        <a:pt x="0" y="11"/>
                      </a:cubicBezTo>
                      <a:cubicBezTo>
                        <a:pt x="0" y="5"/>
                        <a:pt x="1" y="0"/>
                        <a:pt x="7" y="0"/>
                      </a:cubicBezTo>
                      <a:cubicBezTo>
                        <a:pt x="66" y="0"/>
                        <a:pt x="66" y="0"/>
                        <a:pt x="66" y="0"/>
                      </a:cubicBezTo>
                      <a:cubicBezTo>
                        <a:pt x="72" y="0"/>
                        <a:pt x="73" y="5"/>
                        <a:pt x="73" y="11"/>
                      </a:cubicBezTo>
                      <a:close/>
                    </a:path>
                  </a:pathLst>
                </a:custGeom>
                <a:solidFill>
                  <a:srgbClr val="FEEA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17" name="Oval 795">
                  <a:extLst>
                    <a:ext uri="{FF2B5EF4-FFF2-40B4-BE49-F238E27FC236}">
                      <a16:creationId xmlns:a16="http://schemas.microsoft.com/office/drawing/2014/main" id="{A15DAC7C-174B-6AEC-DF8D-0ADA7C5BAE13}"/>
                    </a:ext>
                  </a:extLst>
                </p:cNvPr>
                <p:cNvSpPr>
                  <a:spLocks noChangeArrowheads="1"/>
                </p:cNvSpPr>
                <p:nvPr/>
              </p:nvSpPr>
              <p:spPr bwMode="auto">
                <a:xfrm>
                  <a:off x="4209" y="2251"/>
                  <a:ext cx="50" cy="27"/>
                </a:xfrm>
                <a:prstGeom prst="ellipse">
                  <a:avLst/>
                </a:prstGeom>
                <a:solidFill>
                  <a:srgbClr val="FCBEA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en-US" altLang="en-US" sz="1800">
                    <a:solidFill>
                      <a:srgbClr val="0070C0"/>
                    </a:solidFill>
                    <a:latin typeface="+mj-lt"/>
                    <a:cs typeface="Arial" panose="020B0604020202020204" pitchFamily="34" charset="0"/>
                  </a:endParaRPr>
                </a:p>
              </p:txBody>
            </p:sp>
            <p:sp>
              <p:nvSpPr>
                <p:cNvPr id="718" name="Freeform 796">
                  <a:extLst>
                    <a:ext uri="{FF2B5EF4-FFF2-40B4-BE49-F238E27FC236}">
                      <a16:creationId xmlns:a16="http://schemas.microsoft.com/office/drawing/2014/main" id="{33EF8E6B-C662-BF6D-C2A8-E499F92AC432}"/>
                    </a:ext>
                  </a:extLst>
                </p:cNvPr>
                <p:cNvSpPr>
                  <a:spLocks/>
                </p:cNvSpPr>
                <p:nvPr/>
              </p:nvSpPr>
              <p:spPr bwMode="auto">
                <a:xfrm>
                  <a:off x="4214" y="2254"/>
                  <a:ext cx="33" cy="21"/>
                </a:xfrm>
                <a:custGeom>
                  <a:avLst/>
                  <a:gdLst>
                    <a:gd name="T0" fmla="*/ 33 w 13"/>
                    <a:gd name="T1" fmla="*/ 89 h 8"/>
                    <a:gd name="T2" fmla="*/ 160 w 13"/>
                    <a:gd name="T3" fmla="*/ 0 h 8"/>
                    <a:gd name="T4" fmla="*/ 213 w 13"/>
                    <a:gd name="T5" fmla="*/ 21 h 8"/>
                    <a:gd name="T6" fmla="*/ 129 w 13"/>
                    <a:gd name="T7" fmla="*/ 0 h 8"/>
                    <a:gd name="T8" fmla="*/ 0 w 13"/>
                    <a:gd name="T9" fmla="*/ 76 h 8"/>
                    <a:gd name="T10" fmla="*/ 84 w 13"/>
                    <a:gd name="T11" fmla="*/ 144 h 8"/>
                    <a:gd name="T12" fmla="*/ 33 w 13"/>
                    <a:gd name="T13" fmla="*/ 89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2" y="5"/>
                      </a:moveTo>
                      <a:cubicBezTo>
                        <a:pt x="2" y="2"/>
                        <a:pt x="6" y="0"/>
                        <a:pt x="10" y="0"/>
                      </a:cubicBezTo>
                      <a:cubicBezTo>
                        <a:pt x="11" y="0"/>
                        <a:pt x="12" y="1"/>
                        <a:pt x="13" y="1"/>
                      </a:cubicBezTo>
                      <a:cubicBezTo>
                        <a:pt x="12" y="0"/>
                        <a:pt x="10" y="0"/>
                        <a:pt x="8" y="0"/>
                      </a:cubicBezTo>
                      <a:cubicBezTo>
                        <a:pt x="3" y="0"/>
                        <a:pt x="0" y="2"/>
                        <a:pt x="0" y="4"/>
                      </a:cubicBezTo>
                      <a:cubicBezTo>
                        <a:pt x="0" y="6"/>
                        <a:pt x="2" y="8"/>
                        <a:pt x="5" y="8"/>
                      </a:cubicBezTo>
                      <a:cubicBezTo>
                        <a:pt x="3" y="7"/>
                        <a:pt x="2" y="6"/>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19" name="Freeform 797">
                  <a:extLst>
                    <a:ext uri="{FF2B5EF4-FFF2-40B4-BE49-F238E27FC236}">
                      <a16:creationId xmlns:a16="http://schemas.microsoft.com/office/drawing/2014/main" id="{1A08AD9D-B6B9-D230-AA82-DF519F76CAA6}"/>
                    </a:ext>
                  </a:extLst>
                </p:cNvPr>
                <p:cNvSpPr>
                  <a:spLocks/>
                </p:cNvSpPr>
                <p:nvPr/>
              </p:nvSpPr>
              <p:spPr bwMode="auto">
                <a:xfrm>
                  <a:off x="4159" y="2241"/>
                  <a:ext cx="65" cy="40"/>
                </a:xfrm>
                <a:custGeom>
                  <a:avLst/>
                  <a:gdLst>
                    <a:gd name="T0" fmla="*/ 20 w 26"/>
                    <a:gd name="T1" fmla="*/ 285 h 15"/>
                    <a:gd name="T2" fmla="*/ 50 w 26"/>
                    <a:gd name="T3" fmla="*/ 35 h 15"/>
                    <a:gd name="T4" fmla="*/ 408 w 26"/>
                    <a:gd name="T5" fmla="*/ 35 h 15"/>
                    <a:gd name="T6" fmla="*/ 33 w 26"/>
                    <a:gd name="T7" fmla="*/ 22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15">
                      <a:moveTo>
                        <a:pt x="1" y="15"/>
                      </a:moveTo>
                      <a:cubicBezTo>
                        <a:pt x="1" y="11"/>
                        <a:pt x="0" y="5"/>
                        <a:pt x="3" y="2"/>
                      </a:cubicBezTo>
                      <a:cubicBezTo>
                        <a:pt x="7" y="0"/>
                        <a:pt x="22" y="1"/>
                        <a:pt x="26" y="2"/>
                      </a:cubicBezTo>
                      <a:cubicBezTo>
                        <a:pt x="19" y="0"/>
                        <a:pt x="2" y="4"/>
                        <a:pt x="2" y="12"/>
                      </a:cubicBezTo>
                    </a:path>
                  </a:pathLst>
                </a:custGeom>
                <a:solidFill>
                  <a:srgbClr val="FFF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20" name="Freeform 798">
                  <a:extLst>
                    <a:ext uri="{FF2B5EF4-FFF2-40B4-BE49-F238E27FC236}">
                      <a16:creationId xmlns:a16="http://schemas.microsoft.com/office/drawing/2014/main" id="{F7D473BD-4073-3087-2C75-CFA65CB9F319}"/>
                    </a:ext>
                  </a:extLst>
                </p:cNvPr>
                <p:cNvSpPr>
                  <a:spLocks/>
                </p:cNvSpPr>
                <p:nvPr/>
              </p:nvSpPr>
              <p:spPr bwMode="auto">
                <a:xfrm>
                  <a:off x="4244" y="2249"/>
                  <a:ext cx="83" cy="42"/>
                </a:xfrm>
                <a:custGeom>
                  <a:avLst/>
                  <a:gdLst>
                    <a:gd name="T0" fmla="*/ 63 w 33"/>
                    <a:gd name="T1" fmla="*/ 255 h 16"/>
                    <a:gd name="T2" fmla="*/ 410 w 33"/>
                    <a:gd name="T3" fmla="*/ 255 h 16"/>
                    <a:gd name="T4" fmla="*/ 506 w 33"/>
                    <a:gd name="T5" fmla="*/ 144 h 16"/>
                    <a:gd name="T6" fmla="*/ 475 w 33"/>
                    <a:gd name="T7" fmla="*/ 0 h 16"/>
                    <a:gd name="T8" fmla="*/ 304 w 33"/>
                    <a:gd name="T9" fmla="*/ 221 h 16"/>
                    <a:gd name="T10" fmla="*/ 146 w 33"/>
                    <a:gd name="T11" fmla="*/ 234 h 16"/>
                    <a:gd name="T12" fmla="*/ 0 w 33"/>
                    <a:gd name="T13" fmla="*/ 255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6">
                      <a:moveTo>
                        <a:pt x="4" y="14"/>
                      </a:moveTo>
                      <a:cubicBezTo>
                        <a:pt x="10" y="16"/>
                        <a:pt x="20" y="15"/>
                        <a:pt x="26" y="14"/>
                      </a:cubicBezTo>
                      <a:cubicBezTo>
                        <a:pt x="30" y="14"/>
                        <a:pt x="32" y="13"/>
                        <a:pt x="32" y="8"/>
                      </a:cubicBezTo>
                      <a:cubicBezTo>
                        <a:pt x="33" y="6"/>
                        <a:pt x="32" y="1"/>
                        <a:pt x="30" y="0"/>
                      </a:cubicBezTo>
                      <a:cubicBezTo>
                        <a:pt x="32" y="7"/>
                        <a:pt x="25" y="11"/>
                        <a:pt x="19" y="12"/>
                      </a:cubicBezTo>
                      <a:cubicBezTo>
                        <a:pt x="16" y="13"/>
                        <a:pt x="12" y="12"/>
                        <a:pt x="9" y="13"/>
                      </a:cubicBezTo>
                      <a:cubicBezTo>
                        <a:pt x="6" y="13"/>
                        <a:pt x="3" y="14"/>
                        <a:pt x="0" y="14"/>
                      </a:cubicBezTo>
                    </a:path>
                  </a:pathLst>
                </a:custGeom>
                <a:solidFill>
                  <a:srgbClr val="EAD0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21" name="Freeform 799">
                  <a:extLst>
                    <a:ext uri="{FF2B5EF4-FFF2-40B4-BE49-F238E27FC236}">
                      <a16:creationId xmlns:a16="http://schemas.microsoft.com/office/drawing/2014/main" id="{51C530EC-2BCF-A36F-1303-A412C0B24D4B}"/>
                    </a:ext>
                  </a:extLst>
                </p:cNvPr>
                <p:cNvSpPr>
                  <a:spLocks/>
                </p:cNvSpPr>
                <p:nvPr/>
              </p:nvSpPr>
              <p:spPr bwMode="auto">
                <a:xfrm>
                  <a:off x="4151" y="2235"/>
                  <a:ext cx="184" cy="59"/>
                </a:xfrm>
                <a:custGeom>
                  <a:avLst/>
                  <a:gdLst>
                    <a:gd name="T0" fmla="*/ 1170 w 73"/>
                    <a:gd name="T1" fmla="*/ 215 h 22"/>
                    <a:gd name="T2" fmla="*/ 1054 w 73"/>
                    <a:gd name="T3" fmla="*/ 424 h 22"/>
                    <a:gd name="T4" fmla="*/ 113 w 73"/>
                    <a:gd name="T5" fmla="*/ 424 h 22"/>
                    <a:gd name="T6" fmla="*/ 0 w 73"/>
                    <a:gd name="T7" fmla="*/ 215 h 22"/>
                    <a:gd name="T8" fmla="*/ 0 w 73"/>
                    <a:gd name="T9" fmla="*/ 215 h 22"/>
                    <a:gd name="T10" fmla="*/ 113 w 73"/>
                    <a:gd name="T11" fmla="*/ 0 h 22"/>
                    <a:gd name="T12" fmla="*/ 1054 w 73"/>
                    <a:gd name="T13" fmla="*/ 0 h 22"/>
                    <a:gd name="T14" fmla="*/ 1170 w 73"/>
                    <a:gd name="T15" fmla="*/ 215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22">
                      <a:moveTo>
                        <a:pt x="73" y="11"/>
                      </a:moveTo>
                      <a:cubicBezTo>
                        <a:pt x="73" y="17"/>
                        <a:pt x="72" y="22"/>
                        <a:pt x="66" y="22"/>
                      </a:cubicBezTo>
                      <a:cubicBezTo>
                        <a:pt x="7" y="22"/>
                        <a:pt x="7" y="22"/>
                        <a:pt x="7" y="22"/>
                      </a:cubicBezTo>
                      <a:cubicBezTo>
                        <a:pt x="1" y="22"/>
                        <a:pt x="0" y="17"/>
                        <a:pt x="0" y="11"/>
                      </a:cubicBezTo>
                      <a:cubicBezTo>
                        <a:pt x="0" y="11"/>
                        <a:pt x="0" y="11"/>
                        <a:pt x="0" y="11"/>
                      </a:cubicBezTo>
                      <a:cubicBezTo>
                        <a:pt x="0" y="5"/>
                        <a:pt x="1" y="0"/>
                        <a:pt x="7" y="0"/>
                      </a:cubicBezTo>
                      <a:cubicBezTo>
                        <a:pt x="66" y="0"/>
                        <a:pt x="66" y="0"/>
                        <a:pt x="66" y="0"/>
                      </a:cubicBezTo>
                      <a:cubicBezTo>
                        <a:pt x="72" y="0"/>
                        <a:pt x="73" y="5"/>
                        <a:pt x="73" y="11"/>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grpSp>
          <p:grpSp>
            <p:nvGrpSpPr>
              <p:cNvPr id="521" name="Group 851">
                <a:extLst>
                  <a:ext uri="{FF2B5EF4-FFF2-40B4-BE49-F238E27FC236}">
                    <a16:creationId xmlns:a16="http://schemas.microsoft.com/office/drawing/2014/main" id="{E37A9464-E2E8-C425-084A-CB2834B57F64}"/>
                  </a:ext>
                </a:extLst>
              </p:cNvPr>
              <p:cNvGrpSpPr>
                <a:grpSpLocks/>
              </p:cNvGrpSpPr>
              <p:nvPr/>
            </p:nvGrpSpPr>
            <p:grpSpPr bwMode="auto">
              <a:xfrm>
                <a:off x="2054411" y="3265699"/>
                <a:ext cx="556065" cy="302722"/>
                <a:chOff x="4596" y="2346"/>
                <a:chExt cx="259" cy="141"/>
              </a:xfrm>
            </p:grpSpPr>
            <p:sp>
              <p:nvSpPr>
                <p:cNvPr id="704" name="Freeform 809">
                  <a:extLst>
                    <a:ext uri="{FF2B5EF4-FFF2-40B4-BE49-F238E27FC236}">
                      <a16:creationId xmlns:a16="http://schemas.microsoft.com/office/drawing/2014/main" id="{3931B7D4-7BBF-6681-6007-C8DAC9AC20B5}"/>
                    </a:ext>
                  </a:extLst>
                </p:cNvPr>
                <p:cNvSpPr>
                  <a:spLocks/>
                </p:cNvSpPr>
                <p:nvPr/>
              </p:nvSpPr>
              <p:spPr bwMode="auto">
                <a:xfrm>
                  <a:off x="4596" y="2346"/>
                  <a:ext cx="259" cy="141"/>
                </a:xfrm>
                <a:custGeom>
                  <a:avLst/>
                  <a:gdLst>
                    <a:gd name="T0" fmla="*/ 923 w 115"/>
                    <a:gd name="T1" fmla="*/ 57 h 59"/>
                    <a:gd name="T2" fmla="*/ 923 w 115"/>
                    <a:gd name="T3" fmla="*/ 69 h 59"/>
                    <a:gd name="T4" fmla="*/ 948 w 115"/>
                    <a:gd name="T5" fmla="*/ 79 h 59"/>
                    <a:gd name="T6" fmla="*/ 1050 w 115"/>
                    <a:gd name="T7" fmla="*/ 127 h 59"/>
                    <a:gd name="T8" fmla="*/ 1142 w 115"/>
                    <a:gd name="T9" fmla="*/ 136 h 59"/>
                    <a:gd name="T10" fmla="*/ 1178 w 115"/>
                    <a:gd name="T11" fmla="*/ 136 h 59"/>
                    <a:gd name="T12" fmla="*/ 1223 w 115"/>
                    <a:gd name="T13" fmla="*/ 127 h 59"/>
                    <a:gd name="T14" fmla="*/ 1243 w 115"/>
                    <a:gd name="T15" fmla="*/ 127 h 59"/>
                    <a:gd name="T16" fmla="*/ 1313 w 115"/>
                    <a:gd name="T17" fmla="*/ 41 h 59"/>
                    <a:gd name="T18" fmla="*/ 1313 w 115"/>
                    <a:gd name="T19" fmla="*/ 41 h 59"/>
                    <a:gd name="T20" fmla="*/ 1259 w 115"/>
                    <a:gd name="T21" fmla="*/ 148 h 59"/>
                    <a:gd name="T22" fmla="*/ 1232 w 115"/>
                    <a:gd name="T23" fmla="*/ 148 h 59"/>
                    <a:gd name="T24" fmla="*/ 1178 w 115"/>
                    <a:gd name="T25" fmla="*/ 165 h 59"/>
                    <a:gd name="T26" fmla="*/ 1142 w 115"/>
                    <a:gd name="T27" fmla="*/ 165 h 59"/>
                    <a:gd name="T28" fmla="*/ 1106 w 115"/>
                    <a:gd name="T29" fmla="*/ 165 h 59"/>
                    <a:gd name="T30" fmla="*/ 1041 w 115"/>
                    <a:gd name="T31" fmla="*/ 206 h 59"/>
                    <a:gd name="T32" fmla="*/ 984 w 115"/>
                    <a:gd name="T33" fmla="*/ 304 h 59"/>
                    <a:gd name="T34" fmla="*/ 912 w 115"/>
                    <a:gd name="T35" fmla="*/ 382 h 59"/>
                    <a:gd name="T36" fmla="*/ 912 w 115"/>
                    <a:gd name="T37" fmla="*/ 411 h 59"/>
                    <a:gd name="T38" fmla="*/ 923 w 115"/>
                    <a:gd name="T39" fmla="*/ 480 h 59"/>
                    <a:gd name="T40" fmla="*/ 923 w 115"/>
                    <a:gd name="T41" fmla="*/ 480 h 59"/>
                    <a:gd name="T42" fmla="*/ 903 w 115"/>
                    <a:gd name="T43" fmla="*/ 435 h 59"/>
                    <a:gd name="T44" fmla="*/ 867 w 115"/>
                    <a:gd name="T45" fmla="*/ 435 h 59"/>
                    <a:gd name="T46" fmla="*/ 721 w 115"/>
                    <a:gd name="T47" fmla="*/ 559 h 59"/>
                    <a:gd name="T48" fmla="*/ 696 w 115"/>
                    <a:gd name="T49" fmla="*/ 698 h 59"/>
                    <a:gd name="T50" fmla="*/ 696 w 115"/>
                    <a:gd name="T51" fmla="*/ 698 h 59"/>
                    <a:gd name="T52" fmla="*/ 696 w 115"/>
                    <a:gd name="T53" fmla="*/ 547 h 59"/>
                    <a:gd name="T54" fmla="*/ 676 w 115"/>
                    <a:gd name="T55" fmla="*/ 531 h 59"/>
                    <a:gd name="T56" fmla="*/ 583 w 115"/>
                    <a:gd name="T57" fmla="*/ 531 h 59"/>
                    <a:gd name="T58" fmla="*/ 466 w 115"/>
                    <a:gd name="T59" fmla="*/ 559 h 59"/>
                    <a:gd name="T60" fmla="*/ 390 w 115"/>
                    <a:gd name="T61" fmla="*/ 669 h 59"/>
                    <a:gd name="T62" fmla="*/ 390 w 115"/>
                    <a:gd name="T63" fmla="*/ 707 h 59"/>
                    <a:gd name="T64" fmla="*/ 329 w 115"/>
                    <a:gd name="T65" fmla="*/ 805 h 59"/>
                    <a:gd name="T66" fmla="*/ 329 w 115"/>
                    <a:gd name="T67" fmla="*/ 805 h 59"/>
                    <a:gd name="T68" fmla="*/ 365 w 115"/>
                    <a:gd name="T69" fmla="*/ 707 h 59"/>
                    <a:gd name="T70" fmla="*/ 376 w 115"/>
                    <a:gd name="T71" fmla="*/ 669 h 59"/>
                    <a:gd name="T72" fmla="*/ 446 w 115"/>
                    <a:gd name="T73" fmla="*/ 531 h 59"/>
                    <a:gd name="T74" fmla="*/ 446 w 115"/>
                    <a:gd name="T75" fmla="*/ 492 h 59"/>
                    <a:gd name="T76" fmla="*/ 329 w 115"/>
                    <a:gd name="T77" fmla="*/ 464 h 59"/>
                    <a:gd name="T78" fmla="*/ 218 w 115"/>
                    <a:gd name="T79" fmla="*/ 480 h 59"/>
                    <a:gd name="T80" fmla="*/ 0 w 115"/>
                    <a:gd name="T81" fmla="*/ 519 h 59"/>
                    <a:gd name="T82" fmla="*/ 0 w 115"/>
                    <a:gd name="T83" fmla="*/ 519 h 59"/>
                    <a:gd name="T84" fmla="*/ 227 w 115"/>
                    <a:gd name="T85" fmla="*/ 435 h 59"/>
                    <a:gd name="T86" fmla="*/ 309 w 115"/>
                    <a:gd name="T87" fmla="*/ 354 h 59"/>
                    <a:gd name="T88" fmla="*/ 320 w 115"/>
                    <a:gd name="T89" fmla="*/ 258 h 59"/>
                    <a:gd name="T90" fmla="*/ 254 w 115"/>
                    <a:gd name="T91" fmla="*/ 189 h 59"/>
                    <a:gd name="T92" fmla="*/ 218 w 115"/>
                    <a:gd name="T93" fmla="*/ 189 h 59"/>
                    <a:gd name="T94" fmla="*/ 81 w 115"/>
                    <a:gd name="T95" fmla="*/ 127 h 59"/>
                    <a:gd name="T96" fmla="*/ 81 w 115"/>
                    <a:gd name="T97" fmla="*/ 127 h 59"/>
                    <a:gd name="T98" fmla="*/ 207 w 115"/>
                    <a:gd name="T99" fmla="*/ 165 h 59"/>
                    <a:gd name="T100" fmla="*/ 264 w 115"/>
                    <a:gd name="T101" fmla="*/ 165 h 59"/>
                    <a:gd name="T102" fmla="*/ 345 w 115"/>
                    <a:gd name="T103" fmla="*/ 165 h 59"/>
                    <a:gd name="T104" fmla="*/ 421 w 115"/>
                    <a:gd name="T105" fmla="*/ 127 h 59"/>
                    <a:gd name="T106" fmla="*/ 502 w 115"/>
                    <a:gd name="T107" fmla="*/ 41 h 59"/>
                    <a:gd name="T108" fmla="*/ 547 w 115"/>
                    <a:gd name="T109" fmla="*/ 29 h 59"/>
                    <a:gd name="T110" fmla="*/ 604 w 115"/>
                    <a:gd name="T111" fmla="*/ 12 h 59"/>
                    <a:gd name="T112" fmla="*/ 721 w 115"/>
                    <a:gd name="T113" fmla="*/ 41 h 59"/>
                    <a:gd name="T114" fmla="*/ 923 w 115"/>
                    <a:gd name="T115" fmla="*/ 57 h 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5" h="59">
                      <a:moveTo>
                        <a:pt x="81" y="4"/>
                      </a:moveTo>
                      <a:cubicBezTo>
                        <a:pt x="80" y="4"/>
                        <a:pt x="80" y="5"/>
                        <a:pt x="81" y="5"/>
                      </a:cubicBezTo>
                      <a:cubicBezTo>
                        <a:pt x="82" y="6"/>
                        <a:pt x="82" y="6"/>
                        <a:pt x="83" y="6"/>
                      </a:cubicBezTo>
                      <a:cubicBezTo>
                        <a:pt x="86" y="8"/>
                        <a:pt x="92" y="9"/>
                        <a:pt x="92" y="9"/>
                      </a:cubicBezTo>
                      <a:cubicBezTo>
                        <a:pt x="95" y="9"/>
                        <a:pt x="97" y="9"/>
                        <a:pt x="100" y="10"/>
                      </a:cubicBezTo>
                      <a:cubicBezTo>
                        <a:pt x="103" y="10"/>
                        <a:pt x="103" y="10"/>
                        <a:pt x="103" y="10"/>
                      </a:cubicBezTo>
                      <a:cubicBezTo>
                        <a:pt x="103" y="10"/>
                        <a:pt x="106" y="9"/>
                        <a:pt x="107" y="9"/>
                      </a:cubicBezTo>
                      <a:cubicBezTo>
                        <a:pt x="107" y="9"/>
                        <a:pt x="108" y="9"/>
                        <a:pt x="109" y="9"/>
                      </a:cubicBezTo>
                      <a:cubicBezTo>
                        <a:pt x="111" y="8"/>
                        <a:pt x="114" y="6"/>
                        <a:pt x="115" y="3"/>
                      </a:cubicBezTo>
                      <a:cubicBezTo>
                        <a:pt x="115" y="3"/>
                        <a:pt x="115" y="3"/>
                        <a:pt x="115" y="3"/>
                      </a:cubicBezTo>
                      <a:cubicBezTo>
                        <a:pt x="113" y="6"/>
                        <a:pt x="112" y="9"/>
                        <a:pt x="110" y="11"/>
                      </a:cubicBezTo>
                      <a:cubicBezTo>
                        <a:pt x="109" y="11"/>
                        <a:pt x="109" y="11"/>
                        <a:pt x="108" y="11"/>
                      </a:cubicBezTo>
                      <a:cubicBezTo>
                        <a:pt x="111" y="12"/>
                        <a:pt x="107" y="12"/>
                        <a:pt x="103" y="12"/>
                      </a:cubicBezTo>
                      <a:cubicBezTo>
                        <a:pt x="100" y="12"/>
                        <a:pt x="100" y="12"/>
                        <a:pt x="100" y="12"/>
                      </a:cubicBezTo>
                      <a:cubicBezTo>
                        <a:pt x="99" y="12"/>
                        <a:pt x="98" y="12"/>
                        <a:pt x="97" y="12"/>
                      </a:cubicBezTo>
                      <a:cubicBezTo>
                        <a:pt x="94" y="11"/>
                        <a:pt x="92" y="13"/>
                        <a:pt x="91" y="15"/>
                      </a:cubicBezTo>
                      <a:cubicBezTo>
                        <a:pt x="90" y="18"/>
                        <a:pt x="88" y="20"/>
                        <a:pt x="86" y="22"/>
                      </a:cubicBezTo>
                      <a:cubicBezTo>
                        <a:pt x="84" y="24"/>
                        <a:pt x="82" y="26"/>
                        <a:pt x="80" y="28"/>
                      </a:cubicBezTo>
                      <a:cubicBezTo>
                        <a:pt x="80" y="29"/>
                        <a:pt x="80" y="30"/>
                        <a:pt x="80" y="30"/>
                      </a:cubicBezTo>
                      <a:cubicBezTo>
                        <a:pt x="80" y="32"/>
                        <a:pt x="80" y="34"/>
                        <a:pt x="81" y="35"/>
                      </a:cubicBezTo>
                      <a:cubicBezTo>
                        <a:pt x="81" y="35"/>
                        <a:pt x="81" y="35"/>
                        <a:pt x="81" y="35"/>
                      </a:cubicBezTo>
                      <a:cubicBezTo>
                        <a:pt x="80" y="34"/>
                        <a:pt x="79" y="33"/>
                        <a:pt x="79" y="32"/>
                      </a:cubicBezTo>
                      <a:cubicBezTo>
                        <a:pt x="78" y="31"/>
                        <a:pt x="77" y="32"/>
                        <a:pt x="76" y="32"/>
                      </a:cubicBezTo>
                      <a:cubicBezTo>
                        <a:pt x="72" y="34"/>
                        <a:pt x="66" y="35"/>
                        <a:pt x="63" y="41"/>
                      </a:cubicBezTo>
                      <a:cubicBezTo>
                        <a:pt x="62" y="44"/>
                        <a:pt x="60" y="48"/>
                        <a:pt x="61" y="51"/>
                      </a:cubicBezTo>
                      <a:cubicBezTo>
                        <a:pt x="61" y="51"/>
                        <a:pt x="61" y="51"/>
                        <a:pt x="61" y="51"/>
                      </a:cubicBezTo>
                      <a:cubicBezTo>
                        <a:pt x="60" y="48"/>
                        <a:pt x="60" y="43"/>
                        <a:pt x="61" y="40"/>
                      </a:cubicBezTo>
                      <a:cubicBezTo>
                        <a:pt x="62" y="39"/>
                        <a:pt x="60" y="39"/>
                        <a:pt x="59" y="39"/>
                      </a:cubicBezTo>
                      <a:cubicBezTo>
                        <a:pt x="56" y="39"/>
                        <a:pt x="53" y="39"/>
                        <a:pt x="51" y="39"/>
                      </a:cubicBezTo>
                      <a:cubicBezTo>
                        <a:pt x="48" y="39"/>
                        <a:pt x="43" y="39"/>
                        <a:pt x="41" y="41"/>
                      </a:cubicBezTo>
                      <a:cubicBezTo>
                        <a:pt x="36" y="44"/>
                        <a:pt x="35" y="46"/>
                        <a:pt x="34" y="49"/>
                      </a:cubicBezTo>
                      <a:cubicBezTo>
                        <a:pt x="34" y="52"/>
                        <a:pt x="34" y="52"/>
                        <a:pt x="34" y="52"/>
                      </a:cubicBezTo>
                      <a:cubicBezTo>
                        <a:pt x="33" y="54"/>
                        <a:pt x="31" y="57"/>
                        <a:pt x="29" y="59"/>
                      </a:cubicBezTo>
                      <a:cubicBezTo>
                        <a:pt x="29" y="59"/>
                        <a:pt x="29" y="59"/>
                        <a:pt x="29" y="59"/>
                      </a:cubicBezTo>
                      <a:cubicBezTo>
                        <a:pt x="31" y="58"/>
                        <a:pt x="31" y="53"/>
                        <a:pt x="32" y="52"/>
                      </a:cubicBezTo>
                      <a:cubicBezTo>
                        <a:pt x="33" y="49"/>
                        <a:pt x="33" y="49"/>
                        <a:pt x="33" y="49"/>
                      </a:cubicBezTo>
                      <a:cubicBezTo>
                        <a:pt x="33" y="46"/>
                        <a:pt x="34" y="42"/>
                        <a:pt x="39" y="39"/>
                      </a:cubicBezTo>
                      <a:cubicBezTo>
                        <a:pt x="39" y="39"/>
                        <a:pt x="42" y="37"/>
                        <a:pt x="39" y="36"/>
                      </a:cubicBezTo>
                      <a:cubicBezTo>
                        <a:pt x="36" y="35"/>
                        <a:pt x="32" y="34"/>
                        <a:pt x="29" y="34"/>
                      </a:cubicBezTo>
                      <a:cubicBezTo>
                        <a:pt x="27" y="33"/>
                        <a:pt x="22" y="34"/>
                        <a:pt x="19" y="35"/>
                      </a:cubicBezTo>
                      <a:cubicBezTo>
                        <a:pt x="12" y="39"/>
                        <a:pt x="6" y="39"/>
                        <a:pt x="0" y="38"/>
                      </a:cubicBezTo>
                      <a:cubicBezTo>
                        <a:pt x="0" y="38"/>
                        <a:pt x="0" y="38"/>
                        <a:pt x="0" y="38"/>
                      </a:cubicBezTo>
                      <a:cubicBezTo>
                        <a:pt x="6" y="39"/>
                        <a:pt x="13" y="36"/>
                        <a:pt x="20" y="32"/>
                      </a:cubicBezTo>
                      <a:cubicBezTo>
                        <a:pt x="22" y="31"/>
                        <a:pt x="26" y="30"/>
                        <a:pt x="27" y="26"/>
                      </a:cubicBezTo>
                      <a:cubicBezTo>
                        <a:pt x="28" y="24"/>
                        <a:pt x="28" y="22"/>
                        <a:pt x="28" y="19"/>
                      </a:cubicBezTo>
                      <a:cubicBezTo>
                        <a:pt x="28" y="18"/>
                        <a:pt x="25" y="15"/>
                        <a:pt x="22" y="14"/>
                      </a:cubicBezTo>
                      <a:cubicBezTo>
                        <a:pt x="21" y="14"/>
                        <a:pt x="20" y="14"/>
                        <a:pt x="19" y="14"/>
                      </a:cubicBezTo>
                      <a:cubicBezTo>
                        <a:pt x="14" y="14"/>
                        <a:pt x="9" y="14"/>
                        <a:pt x="7" y="9"/>
                      </a:cubicBezTo>
                      <a:cubicBezTo>
                        <a:pt x="7" y="9"/>
                        <a:pt x="7" y="9"/>
                        <a:pt x="7" y="9"/>
                      </a:cubicBezTo>
                      <a:cubicBezTo>
                        <a:pt x="9" y="13"/>
                        <a:pt x="14" y="12"/>
                        <a:pt x="18" y="12"/>
                      </a:cubicBezTo>
                      <a:cubicBezTo>
                        <a:pt x="20" y="12"/>
                        <a:pt x="21" y="12"/>
                        <a:pt x="23" y="12"/>
                      </a:cubicBezTo>
                      <a:cubicBezTo>
                        <a:pt x="24" y="13"/>
                        <a:pt x="28" y="13"/>
                        <a:pt x="30" y="12"/>
                      </a:cubicBezTo>
                      <a:cubicBezTo>
                        <a:pt x="32" y="11"/>
                        <a:pt x="34" y="10"/>
                        <a:pt x="37" y="9"/>
                      </a:cubicBezTo>
                      <a:cubicBezTo>
                        <a:pt x="39" y="7"/>
                        <a:pt x="41" y="4"/>
                        <a:pt x="44" y="3"/>
                      </a:cubicBezTo>
                      <a:cubicBezTo>
                        <a:pt x="45" y="2"/>
                        <a:pt x="47" y="2"/>
                        <a:pt x="48" y="2"/>
                      </a:cubicBezTo>
                      <a:cubicBezTo>
                        <a:pt x="50" y="1"/>
                        <a:pt x="51" y="1"/>
                        <a:pt x="53" y="1"/>
                      </a:cubicBezTo>
                      <a:cubicBezTo>
                        <a:pt x="56" y="1"/>
                        <a:pt x="59" y="3"/>
                        <a:pt x="63" y="3"/>
                      </a:cubicBezTo>
                      <a:cubicBezTo>
                        <a:pt x="67" y="4"/>
                        <a:pt x="77" y="0"/>
                        <a:pt x="81" y="4"/>
                      </a:cubicBezTo>
                      <a:close/>
                    </a:path>
                  </a:pathLst>
                </a:custGeom>
                <a:solidFill>
                  <a:srgbClr val="D946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05" name="Freeform 810">
                  <a:extLst>
                    <a:ext uri="{FF2B5EF4-FFF2-40B4-BE49-F238E27FC236}">
                      <a16:creationId xmlns:a16="http://schemas.microsoft.com/office/drawing/2014/main" id="{EBF334F0-FF87-A769-168B-8BBD245FCDEF}"/>
                    </a:ext>
                  </a:extLst>
                </p:cNvPr>
                <p:cNvSpPr>
                  <a:spLocks/>
                </p:cNvSpPr>
                <p:nvPr/>
              </p:nvSpPr>
              <p:spPr bwMode="auto">
                <a:xfrm>
                  <a:off x="4702" y="2386"/>
                  <a:ext cx="47" cy="29"/>
                </a:xfrm>
                <a:custGeom>
                  <a:avLst/>
                  <a:gdLst>
                    <a:gd name="T0" fmla="*/ 0 w 21"/>
                    <a:gd name="T1" fmla="*/ 111 h 12"/>
                    <a:gd name="T2" fmla="*/ 20 w 21"/>
                    <a:gd name="T3" fmla="*/ 140 h 12"/>
                    <a:gd name="T4" fmla="*/ 81 w 21"/>
                    <a:gd name="T5" fmla="*/ 169 h 12"/>
                    <a:gd name="T6" fmla="*/ 170 w 21"/>
                    <a:gd name="T7" fmla="*/ 157 h 12"/>
                    <a:gd name="T8" fmla="*/ 226 w 21"/>
                    <a:gd name="T9" fmla="*/ 87 h 12"/>
                    <a:gd name="T10" fmla="*/ 226 w 21"/>
                    <a:gd name="T11" fmla="*/ 29 h 12"/>
                    <a:gd name="T12" fmla="*/ 154 w 21"/>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2">
                      <a:moveTo>
                        <a:pt x="0" y="8"/>
                      </a:moveTo>
                      <a:cubicBezTo>
                        <a:pt x="0" y="9"/>
                        <a:pt x="1" y="10"/>
                        <a:pt x="2" y="10"/>
                      </a:cubicBezTo>
                      <a:cubicBezTo>
                        <a:pt x="4" y="11"/>
                        <a:pt x="6" y="12"/>
                        <a:pt x="7" y="12"/>
                      </a:cubicBezTo>
                      <a:cubicBezTo>
                        <a:pt x="10" y="12"/>
                        <a:pt x="13" y="12"/>
                        <a:pt x="15" y="11"/>
                      </a:cubicBezTo>
                      <a:cubicBezTo>
                        <a:pt x="18" y="10"/>
                        <a:pt x="20" y="9"/>
                        <a:pt x="20" y="6"/>
                      </a:cubicBezTo>
                      <a:cubicBezTo>
                        <a:pt x="20" y="5"/>
                        <a:pt x="21" y="3"/>
                        <a:pt x="20" y="2"/>
                      </a:cubicBezTo>
                      <a:cubicBezTo>
                        <a:pt x="19" y="1"/>
                        <a:pt x="15" y="0"/>
                        <a:pt x="14" y="0"/>
                      </a:cubicBezTo>
                    </a:path>
                  </a:pathLst>
                </a:custGeom>
                <a:solidFill>
                  <a:srgbClr val="AD0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06" name="Freeform 811">
                  <a:extLst>
                    <a:ext uri="{FF2B5EF4-FFF2-40B4-BE49-F238E27FC236}">
                      <a16:creationId xmlns:a16="http://schemas.microsoft.com/office/drawing/2014/main" id="{1F54F500-5F2A-C167-E710-E40304D3A4DF}"/>
                    </a:ext>
                  </a:extLst>
                </p:cNvPr>
                <p:cNvSpPr>
                  <a:spLocks/>
                </p:cNvSpPr>
                <p:nvPr/>
              </p:nvSpPr>
              <p:spPr bwMode="auto">
                <a:xfrm>
                  <a:off x="4698" y="2375"/>
                  <a:ext cx="49" cy="38"/>
                </a:xfrm>
                <a:custGeom>
                  <a:avLst/>
                  <a:gdLst>
                    <a:gd name="T0" fmla="*/ 234 w 22"/>
                    <a:gd name="T1" fmla="*/ 95 h 16"/>
                    <a:gd name="T2" fmla="*/ 154 w 22"/>
                    <a:gd name="T3" fmla="*/ 185 h 16"/>
                    <a:gd name="T4" fmla="*/ 9 w 22"/>
                    <a:gd name="T5" fmla="*/ 135 h 16"/>
                    <a:gd name="T6" fmla="*/ 234 w 22"/>
                    <a:gd name="T7" fmla="*/ 9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6">
                      <a:moveTo>
                        <a:pt x="21" y="7"/>
                      </a:moveTo>
                      <a:cubicBezTo>
                        <a:pt x="22" y="10"/>
                        <a:pt x="20" y="13"/>
                        <a:pt x="14" y="14"/>
                      </a:cubicBezTo>
                      <a:cubicBezTo>
                        <a:pt x="8" y="16"/>
                        <a:pt x="2" y="15"/>
                        <a:pt x="1" y="10"/>
                      </a:cubicBezTo>
                      <a:cubicBezTo>
                        <a:pt x="0" y="5"/>
                        <a:pt x="20" y="0"/>
                        <a:pt x="21" y="7"/>
                      </a:cubicBezTo>
                      <a:close/>
                    </a:path>
                  </a:pathLst>
                </a:custGeom>
                <a:solidFill>
                  <a:srgbClr val="F5D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07" name="Freeform 812">
                  <a:extLst>
                    <a:ext uri="{FF2B5EF4-FFF2-40B4-BE49-F238E27FC236}">
                      <a16:creationId xmlns:a16="http://schemas.microsoft.com/office/drawing/2014/main" id="{137671B9-5F35-0316-433E-48C6581EDEAA}"/>
                    </a:ext>
                  </a:extLst>
                </p:cNvPr>
                <p:cNvSpPr>
                  <a:spLocks/>
                </p:cNvSpPr>
                <p:nvPr/>
              </p:nvSpPr>
              <p:spPr bwMode="auto">
                <a:xfrm>
                  <a:off x="4662" y="2353"/>
                  <a:ext cx="87" cy="65"/>
                </a:xfrm>
                <a:custGeom>
                  <a:avLst/>
                  <a:gdLst>
                    <a:gd name="T0" fmla="*/ 9 w 39"/>
                    <a:gd name="T1" fmla="*/ 181 h 27"/>
                    <a:gd name="T2" fmla="*/ 20 w 39"/>
                    <a:gd name="T3" fmla="*/ 296 h 27"/>
                    <a:gd name="T4" fmla="*/ 0 w 39"/>
                    <a:gd name="T5" fmla="*/ 376 h 27"/>
                    <a:gd name="T6" fmla="*/ 36 w 39"/>
                    <a:gd name="T7" fmla="*/ 318 h 27"/>
                    <a:gd name="T8" fmla="*/ 45 w 39"/>
                    <a:gd name="T9" fmla="*/ 238 h 27"/>
                    <a:gd name="T10" fmla="*/ 125 w 39"/>
                    <a:gd name="T11" fmla="*/ 128 h 27"/>
                    <a:gd name="T12" fmla="*/ 234 w 39"/>
                    <a:gd name="T13" fmla="*/ 41 h 27"/>
                    <a:gd name="T14" fmla="*/ 308 w 39"/>
                    <a:gd name="T15" fmla="*/ 41 h 27"/>
                    <a:gd name="T16" fmla="*/ 433 w 39"/>
                    <a:gd name="T17" fmla="*/ 41 h 27"/>
                    <a:gd name="T18" fmla="*/ 352 w 39"/>
                    <a:gd name="T19" fmla="*/ 41 h 27"/>
                    <a:gd name="T20" fmla="*/ 288 w 39"/>
                    <a:gd name="T21" fmla="*/ 12 h 27"/>
                    <a:gd name="T22" fmla="*/ 190 w 39"/>
                    <a:gd name="T23" fmla="*/ 12 h 27"/>
                    <a:gd name="T24" fmla="*/ 125 w 39"/>
                    <a:gd name="T25" fmla="*/ 82 h 27"/>
                    <a:gd name="T26" fmla="*/ 9 w 39"/>
                    <a:gd name="T27" fmla="*/ 181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27">
                      <a:moveTo>
                        <a:pt x="1" y="13"/>
                      </a:moveTo>
                      <a:cubicBezTo>
                        <a:pt x="2" y="14"/>
                        <a:pt x="2" y="19"/>
                        <a:pt x="2" y="21"/>
                      </a:cubicBezTo>
                      <a:cubicBezTo>
                        <a:pt x="2" y="23"/>
                        <a:pt x="0" y="25"/>
                        <a:pt x="0" y="27"/>
                      </a:cubicBezTo>
                      <a:cubicBezTo>
                        <a:pt x="1" y="25"/>
                        <a:pt x="2" y="24"/>
                        <a:pt x="3" y="23"/>
                      </a:cubicBezTo>
                      <a:cubicBezTo>
                        <a:pt x="4" y="21"/>
                        <a:pt x="3" y="19"/>
                        <a:pt x="4" y="17"/>
                      </a:cubicBezTo>
                      <a:cubicBezTo>
                        <a:pt x="5" y="12"/>
                        <a:pt x="8" y="11"/>
                        <a:pt x="11" y="9"/>
                      </a:cubicBezTo>
                      <a:cubicBezTo>
                        <a:pt x="15" y="7"/>
                        <a:pt x="17" y="4"/>
                        <a:pt x="21" y="3"/>
                      </a:cubicBezTo>
                      <a:cubicBezTo>
                        <a:pt x="23" y="2"/>
                        <a:pt x="25" y="3"/>
                        <a:pt x="28" y="3"/>
                      </a:cubicBezTo>
                      <a:cubicBezTo>
                        <a:pt x="31" y="4"/>
                        <a:pt x="36" y="5"/>
                        <a:pt x="39" y="3"/>
                      </a:cubicBezTo>
                      <a:cubicBezTo>
                        <a:pt x="37" y="3"/>
                        <a:pt x="35" y="3"/>
                        <a:pt x="32" y="3"/>
                      </a:cubicBezTo>
                      <a:cubicBezTo>
                        <a:pt x="30" y="2"/>
                        <a:pt x="28" y="2"/>
                        <a:pt x="26" y="1"/>
                      </a:cubicBezTo>
                      <a:cubicBezTo>
                        <a:pt x="23" y="0"/>
                        <a:pt x="20" y="0"/>
                        <a:pt x="17" y="1"/>
                      </a:cubicBezTo>
                      <a:cubicBezTo>
                        <a:pt x="14" y="2"/>
                        <a:pt x="13" y="3"/>
                        <a:pt x="11" y="6"/>
                      </a:cubicBezTo>
                      <a:cubicBezTo>
                        <a:pt x="9" y="8"/>
                        <a:pt x="3" y="13"/>
                        <a:pt x="1" y="13"/>
                      </a:cubicBezTo>
                    </a:path>
                  </a:pathLst>
                </a:custGeom>
                <a:solidFill>
                  <a:srgbClr val="E78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08" name="Freeform 813">
                  <a:extLst>
                    <a:ext uri="{FF2B5EF4-FFF2-40B4-BE49-F238E27FC236}">
                      <a16:creationId xmlns:a16="http://schemas.microsoft.com/office/drawing/2014/main" id="{C60D9063-D4C2-122A-FD30-D81132213C93}"/>
                    </a:ext>
                  </a:extLst>
                </p:cNvPr>
                <p:cNvSpPr>
                  <a:spLocks/>
                </p:cNvSpPr>
                <p:nvPr/>
              </p:nvSpPr>
              <p:spPr bwMode="auto">
                <a:xfrm>
                  <a:off x="4698" y="2375"/>
                  <a:ext cx="103" cy="60"/>
                </a:xfrm>
                <a:custGeom>
                  <a:avLst/>
                  <a:gdLst>
                    <a:gd name="T0" fmla="*/ 226 w 46"/>
                    <a:gd name="T1" fmla="*/ 317 h 25"/>
                    <a:gd name="T2" fmla="*/ 336 w 46"/>
                    <a:gd name="T3" fmla="*/ 247 h 25"/>
                    <a:gd name="T4" fmla="*/ 392 w 46"/>
                    <a:gd name="T5" fmla="*/ 178 h 25"/>
                    <a:gd name="T6" fmla="*/ 470 w 46"/>
                    <a:gd name="T7" fmla="*/ 110 h 25"/>
                    <a:gd name="T8" fmla="*/ 481 w 46"/>
                    <a:gd name="T9" fmla="*/ 58 h 25"/>
                    <a:gd name="T10" fmla="*/ 506 w 46"/>
                    <a:gd name="T11" fmla="*/ 0 h 25"/>
                    <a:gd name="T12" fmla="*/ 461 w 46"/>
                    <a:gd name="T13" fmla="*/ 70 h 25"/>
                    <a:gd name="T14" fmla="*/ 405 w 46"/>
                    <a:gd name="T15" fmla="*/ 98 h 25"/>
                    <a:gd name="T16" fmla="*/ 291 w 46"/>
                    <a:gd name="T17" fmla="*/ 235 h 25"/>
                    <a:gd name="T18" fmla="*/ 226 w 46"/>
                    <a:gd name="T19" fmla="*/ 264 h 25"/>
                    <a:gd name="T20" fmla="*/ 181 w 46"/>
                    <a:gd name="T21" fmla="*/ 305 h 25"/>
                    <a:gd name="T22" fmla="*/ 0 w 46"/>
                    <a:gd name="T23" fmla="*/ 317 h 25"/>
                    <a:gd name="T24" fmla="*/ 110 w 46"/>
                    <a:gd name="T25" fmla="*/ 334 h 25"/>
                    <a:gd name="T26" fmla="*/ 170 w 46"/>
                    <a:gd name="T27" fmla="*/ 346 h 25"/>
                    <a:gd name="T28" fmla="*/ 235 w 46"/>
                    <a:gd name="T29" fmla="*/ 317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5">
                      <a:moveTo>
                        <a:pt x="20" y="23"/>
                      </a:moveTo>
                      <a:cubicBezTo>
                        <a:pt x="22" y="20"/>
                        <a:pt x="27" y="20"/>
                        <a:pt x="30" y="18"/>
                      </a:cubicBezTo>
                      <a:cubicBezTo>
                        <a:pt x="32" y="17"/>
                        <a:pt x="34" y="16"/>
                        <a:pt x="35" y="13"/>
                      </a:cubicBezTo>
                      <a:cubicBezTo>
                        <a:pt x="37" y="11"/>
                        <a:pt x="40" y="10"/>
                        <a:pt x="42" y="8"/>
                      </a:cubicBezTo>
                      <a:cubicBezTo>
                        <a:pt x="42" y="6"/>
                        <a:pt x="43" y="5"/>
                        <a:pt x="43" y="4"/>
                      </a:cubicBezTo>
                      <a:cubicBezTo>
                        <a:pt x="44" y="2"/>
                        <a:pt x="46" y="1"/>
                        <a:pt x="45" y="0"/>
                      </a:cubicBezTo>
                      <a:cubicBezTo>
                        <a:pt x="44" y="2"/>
                        <a:pt x="43" y="4"/>
                        <a:pt x="41" y="5"/>
                      </a:cubicBezTo>
                      <a:cubicBezTo>
                        <a:pt x="39" y="5"/>
                        <a:pt x="38" y="5"/>
                        <a:pt x="36" y="7"/>
                      </a:cubicBezTo>
                      <a:cubicBezTo>
                        <a:pt x="33" y="10"/>
                        <a:pt x="30" y="15"/>
                        <a:pt x="26" y="17"/>
                      </a:cubicBezTo>
                      <a:cubicBezTo>
                        <a:pt x="24" y="18"/>
                        <a:pt x="22" y="19"/>
                        <a:pt x="20" y="19"/>
                      </a:cubicBezTo>
                      <a:cubicBezTo>
                        <a:pt x="19" y="20"/>
                        <a:pt x="17" y="21"/>
                        <a:pt x="16" y="22"/>
                      </a:cubicBezTo>
                      <a:cubicBezTo>
                        <a:pt x="11" y="23"/>
                        <a:pt x="5" y="22"/>
                        <a:pt x="0" y="23"/>
                      </a:cubicBezTo>
                      <a:cubicBezTo>
                        <a:pt x="3" y="25"/>
                        <a:pt x="7" y="24"/>
                        <a:pt x="10" y="24"/>
                      </a:cubicBezTo>
                      <a:cubicBezTo>
                        <a:pt x="12" y="24"/>
                        <a:pt x="13" y="25"/>
                        <a:pt x="15" y="25"/>
                      </a:cubicBezTo>
                      <a:cubicBezTo>
                        <a:pt x="16" y="24"/>
                        <a:pt x="19" y="24"/>
                        <a:pt x="21" y="23"/>
                      </a:cubicBezTo>
                    </a:path>
                  </a:pathLst>
                </a:custGeom>
                <a:solidFill>
                  <a:srgbClr val="AD0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09" name="Freeform 814">
                  <a:extLst>
                    <a:ext uri="{FF2B5EF4-FFF2-40B4-BE49-F238E27FC236}">
                      <a16:creationId xmlns:a16="http://schemas.microsoft.com/office/drawing/2014/main" id="{23660FF8-72A4-A12D-0A51-A226DF03CD2A}"/>
                    </a:ext>
                  </a:extLst>
                </p:cNvPr>
                <p:cNvSpPr>
                  <a:spLocks/>
                </p:cNvSpPr>
                <p:nvPr/>
              </p:nvSpPr>
              <p:spPr bwMode="auto">
                <a:xfrm>
                  <a:off x="4729" y="2421"/>
                  <a:ext cx="24" cy="18"/>
                </a:xfrm>
                <a:custGeom>
                  <a:avLst/>
                  <a:gdLst>
                    <a:gd name="T0" fmla="*/ 0 w 11"/>
                    <a:gd name="T1" fmla="*/ 56 h 8"/>
                    <a:gd name="T2" fmla="*/ 20 w 11"/>
                    <a:gd name="T3" fmla="*/ 72 h 8"/>
                    <a:gd name="T4" fmla="*/ 44 w 11"/>
                    <a:gd name="T5" fmla="*/ 92 h 8"/>
                    <a:gd name="T6" fmla="*/ 72 w 11"/>
                    <a:gd name="T7" fmla="*/ 36 h 8"/>
                    <a:gd name="T8" fmla="*/ 113 w 11"/>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8">
                      <a:moveTo>
                        <a:pt x="0" y="5"/>
                      </a:moveTo>
                      <a:cubicBezTo>
                        <a:pt x="1" y="6"/>
                        <a:pt x="1" y="6"/>
                        <a:pt x="2" y="6"/>
                      </a:cubicBezTo>
                      <a:cubicBezTo>
                        <a:pt x="3" y="6"/>
                        <a:pt x="3" y="7"/>
                        <a:pt x="4" y="8"/>
                      </a:cubicBezTo>
                      <a:cubicBezTo>
                        <a:pt x="5" y="6"/>
                        <a:pt x="6" y="5"/>
                        <a:pt x="7" y="3"/>
                      </a:cubicBezTo>
                      <a:cubicBezTo>
                        <a:pt x="8" y="2"/>
                        <a:pt x="10" y="0"/>
                        <a:pt x="11" y="0"/>
                      </a:cubicBezTo>
                    </a:path>
                  </a:pathLst>
                </a:custGeom>
                <a:solidFill>
                  <a:srgbClr val="AD0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10" name="Freeform 815">
                  <a:extLst>
                    <a:ext uri="{FF2B5EF4-FFF2-40B4-BE49-F238E27FC236}">
                      <a16:creationId xmlns:a16="http://schemas.microsoft.com/office/drawing/2014/main" id="{6153F0A4-846E-9B0D-F401-3CB6453AA430}"/>
                    </a:ext>
                  </a:extLst>
                </p:cNvPr>
                <p:cNvSpPr>
                  <a:spLocks/>
                </p:cNvSpPr>
                <p:nvPr/>
              </p:nvSpPr>
              <p:spPr bwMode="auto">
                <a:xfrm>
                  <a:off x="4707" y="2386"/>
                  <a:ext cx="36" cy="22"/>
                </a:xfrm>
                <a:custGeom>
                  <a:avLst/>
                  <a:gdLst>
                    <a:gd name="T0" fmla="*/ 0 w 16"/>
                    <a:gd name="T1" fmla="*/ 120 h 9"/>
                    <a:gd name="T2" fmla="*/ 137 w 16"/>
                    <a:gd name="T3" fmla="*/ 120 h 9"/>
                    <a:gd name="T4" fmla="*/ 173 w 16"/>
                    <a:gd name="T5" fmla="*/ 71 h 9"/>
                    <a:gd name="T6" fmla="*/ 173 w 16"/>
                    <a:gd name="T7" fmla="*/ 29 h 9"/>
                    <a:gd name="T8" fmla="*/ 146 w 16"/>
                    <a:gd name="T9" fmla="*/ 0 h 9"/>
                    <a:gd name="T10" fmla="*/ 146 w 16"/>
                    <a:gd name="T11" fmla="*/ 59 h 9"/>
                    <a:gd name="T12" fmla="*/ 126 w 16"/>
                    <a:gd name="T13" fmla="*/ 71 h 9"/>
                    <a:gd name="T14" fmla="*/ 92 w 16"/>
                    <a:gd name="T15" fmla="*/ 103 h 9"/>
                    <a:gd name="T16" fmla="*/ 45 w 16"/>
                    <a:gd name="T17" fmla="*/ 120 h 9"/>
                    <a:gd name="T18" fmla="*/ 11 w 16"/>
                    <a:gd name="T19" fmla="*/ 12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9">
                      <a:moveTo>
                        <a:pt x="0" y="8"/>
                      </a:moveTo>
                      <a:cubicBezTo>
                        <a:pt x="4" y="9"/>
                        <a:pt x="8" y="9"/>
                        <a:pt x="12" y="8"/>
                      </a:cubicBezTo>
                      <a:cubicBezTo>
                        <a:pt x="14" y="7"/>
                        <a:pt x="15" y="6"/>
                        <a:pt x="15" y="5"/>
                      </a:cubicBezTo>
                      <a:cubicBezTo>
                        <a:pt x="16" y="4"/>
                        <a:pt x="16" y="3"/>
                        <a:pt x="15" y="2"/>
                      </a:cubicBezTo>
                      <a:cubicBezTo>
                        <a:pt x="15" y="1"/>
                        <a:pt x="14" y="1"/>
                        <a:pt x="13" y="0"/>
                      </a:cubicBezTo>
                      <a:cubicBezTo>
                        <a:pt x="14" y="1"/>
                        <a:pt x="14" y="2"/>
                        <a:pt x="13" y="4"/>
                      </a:cubicBezTo>
                      <a:cubicBezTo>
                        <a:pt x="12" y="4"/>
                        <a:pt x="11" y="5"/>
                        <a:pt x="11" y="5"/>
                      </a:cubicBezTo>
                      <a:cubicBezTo>
                        <a:pt x="10" y="6"/>
                        <a:pt x="9" y="7"/>
                        <a:pt x="8" y="7"/>
                      </a:cubicBezTo>
                      <a:cubicBezTo>
                        <a:pt x="7" y="7"/>
                        <a:pt x="4" y="8"/>
                        <a:pt x="4" y="8"/>
                      </a:cubicBezTo>
                      <a:cubicBezTo>
                        <a:pt x="3" y="8"/>
                        <a:pt x="2" y="8"/>
                        <a:pt x="1" y="8"/>
                      </a:cubicBezTo>
                    </a:path>
                  </a:pathLst>
                </a:custGeom>
                <a:solidFill>
                  <a:srgbClr val="EA9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11" name="Freeform 816">
                  <a:extLst>
                    <a:ext uri="{FF2B5EF4-FFF2-40B4-BE49-F238E27FC236}">
                      <a16:creationId xmlns:a16="http://schemas.microsoft.com/office/drawing/2014/main" id="{272ABA4D-A9D1-A83B-CBCD-38A11D7E3750}"/>
                    </a:ext>
                  </a:extLst>
                </p:cNvPr>
                <p:cNvSpPr>
                  <a:spLocks/>
                </p:cNvSpPr>
                <p:nvPr/>
              </p:nvSpPr>
              <p:spPr bwMode="auto">
                <a:xfrm>
                  <a:off x="4677" y="2350"/>
                  <a:ext cx="48" cy="25"/>
                </a:xfrm>
                <a:custGeom>
                  <a:avLst/>
                  <a:gdLst>
                    <a:gd name="T0" fmla="*/ 0 w 21"/>
                    <a:gd name="T1" fmla="*/ 158 h 10"/>
                    <a:gd name="T2" fmla="*/ 57 w 21"/>
                    <a:gd name="T3" fmla="*/ 95 h 10"/>
                    <a:gd name="T4" fmla="*/ 121 w 21"/>
                    <a:gd name="T5" fmla="*/ 33 h 10"/>
                    <a:gd name="T6" fmla="*/ 251 w 21"/>
                    <a:gd name="T7" fmla="*/ 50 h 10"/>
                    <a:gd name="T8" fmla="*/ 121 w 21"/>
                    <a:gd name="T9" fmla="*/ 50 h 10"/>
                    <a:gd name="T10" fmla="*/ 85 w 21"/>
                    <a:gd name="T11" fmla="*/ 95 h 10"/>
                    <a:gd name="T12" fmla="*/ 25 w 21"/>
                    <a:gd name="T13" fmla="*/ 145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0">
                      <a:moveTo>
                        <a:pt x="0" y="10"/>
                      </a:moveTo>
                      <a:cubicBezTo>
                        <a:pt x="2" y="9"/>
                        <a:pt x="3" y="7"/>
                        <a:pt x="5" y="6"/>
                      </a:cubicBezTo>
                      <a:cubicBezTo>
                        <a:pt x="7" y="5"/>
                        <a:pt x="8" y="3"/>
                        <a:pt x="10" y="2"/>
                      </a:cubicBezTo>
                      <a:cubicBezTo>
                        <a:pt x="13" y="0"/>
                        <a:pt x="18" y="1"/>
                        <a:pt x="21" y="3"/>
                      </a:cubicBezTo>
                      <a:cubicBezTo>
                        <a:pt x="18" y="2"/>
                        <a:pt x="13" y="1"/>
                        <a:pt x="10" y="3"/>
                      </a:cubicBezTo>
                      <a:cubicBezTo>
                        <a:pt x="9" y="4"/>
                        <a:pt x="8" y="5"/>
                        <a:pt x="7" y="6"/>
                      </a:cubicBezTo>
                      <a:cubicBezTo>
                        <a:pt x="5" y="7"/>
                        <a:pt x="3" y="7"/>
                        <a:pt x="2"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12" name="Freeform 817">
                  <a:extLst>
                    <a:ext uri="{FF2B5EF4-FFF2-40B4-BE49-F238E27FC236}">
                      <a16:creationId xmlns:a16="http://schemas.microsoft.com/office/drawing/2014/main" id="{A594FC93-ED8A-9D72-8695-D688D6D0D864}"/>
                    </a:ext>
                  </a:extLst>
                </p:cNvPr>
                <p:cNvSpPr>
                  <a:spLocks/>
                </p:cNvSpPr>
                <p:nvPr/>
              </p:nvSpPr>
              <p:spPr bwMode="auto">
                <a:xfrm>
                  <a:off x="4596" y="2346"/>
                  <a:ext cx="259" cy="141"/>
                </a:xfrm>
                <a:custGeom>
                  <a:avLst/>
                  <a:gdLst>
                    <a:gd name="T0" fmla="*/ 923 w 115"/>
                    <a:gd name="T1" fmla="*/ 57 h 59"/>
                    <a:gd name="T2" fmla="*/ 923 w 115"/>
                    <a:gd name="T3" fmla="*/ 69 h 59"/>
                    <a:gd name="T4" fmla="*/ 948 w 115"/>
                    <a:gd name="T5" fmla="*/ 79 h 59"/>
                    <a:gd name="T6" fmla="*/ 1050 w 115"/>
                    <a:gd name="T7" fmla="*/ 127 h 59"/>
                    <a:gd name="T8" fmla="*/ 1142 w 115"/>
                    <a:gd name="T9" fmla="*/ 136 h 59"/>
                    <a:gd name="T10" fmla="*/ 1178 w 115"/>
                    <a:gd name="T11" fmla="*/ 136 h 59"/>
                    <a:gd name="T12" fmla="*/ 1223 w 115"/>
                    <a:gd name="T13" fmla="*/ 127 h 59"/>
                    <a:gd name="T14" fmla="*/ 1243 w 115"/>
                    <a:gd name="T15" fmla="*/ 127 h 59"/>
                    <a:gd name="T16" fmla="*/ 1313 w 115"/>
                    <a:gd name="T17" fmla="*/ 41 h 59"/>
                    <a:gd name="T18" fmla="*/ 1313 w 115"/>
                    <a:gd name="T19" fmla="*/ 41 h 59"/>
                    <a:gd name="T20" fmla="*/ 1259 w 115"/>
                    <a:gd name="T21" fmla="*/ 148 h 59"/>
                    <a:gd name="T22" fmla="*/ 1232 w 115"/>
                    <a:gd name="T23" fmla="*/ 148 h 59"/>
                    <a:gd name="T24" fmla="*/ 1178 w 115"/>
                    <a:gd name="T25" fmla="*/ 165 h 59"/>
                    <a:gd name="T26" fmla="*/ 1142 w 115"/>
                    <a:gd name="T27" fmla="*/ 165 h 59"/>
                    <a:gd name="T28" fmla="*/ 1106 w 115"/>
                    <a:gd name="T29" fmla="*/ 165 h 59"/>
                    <a:gd name="T30" fmla="*/ 1041 w 115"/>
                    <a:gd name="T31" fmla="*/ 206 h 59"/>
                    <a:gd name="T32" fmla="*/ 984 w 115"/>
                    <a:gd name="T33" fmla="*/ 304 h 59"/>
                    <a:gd name="T34" fmla="*/ 912 w 115"/>
                    <a:gd name="T35" fmla="*/ 382 h 59"/>
                    <a:gd name="T36" fmla="*/ 912 w 115"/>
                    <a:gd name="T37" fmla="*/ 411 h 59"/>
                    <a:gd name="T38" fmla="*/ 923 w 115"/>
                    <a:gd name="T39" fmla="*/ 480 h 59"/>
                    <a:gd name="T40" fmla="*/ 923 w 115"/>
                    <a:gd name="T41" fmla="*/ 480 h 59"/>
                    <a:gd name="T42" fmla="*/ 903 w 115"/>
                    <a:gd name="T43" fmla="*/ 435 h 59"/>
                    <a:gd name="T44" fmla="*/ 867 w 115"/>
                    <a:gd name="T45" fmla="*/ 435 h 59"/>
                    <a:gd name="T46" fmla="*/ 721 w 115"/>
                    <a:gd name="T47" fmla="*/ 559 h 59"/>
                    <a:gd name="T48" fmla="*/ 696 w 115"/>
                    <a:gd name="T49" fmla="*/ 698 h 59"/>
                    <a:gd name="T50" fmla="*/ 696 w 115"/>
                    <a:gd name="T51" fmla="*/ 698 h 59"/>
                    <a:gd name="T52" fmla="*/ 696 w 115"/>
                    <a:gd name="T53" fmla="*/ 547 h 59"/>
                    <a:gd name="T54" fmla="*/ 676 w 115"/>
                    <a:gd name="T55" fmla="*/ 531 h 59"/>
                    <a:gd name="T56" fmla="*/ 583 w 115"/>
                    <a:gd name="T57" fmla="*/ 531 h 59"/>
                    <a:gd name="T58" fmla="*/ 466 w 115"/>
                    <a:gd name="T59" fmla="*/ 559 h 59"/>
                    <a:gd name="T60" fmla="*/ 390 w 115"/>
                    <a:gd name="T61" fmla="*/ 669 h 59"/>
                    <a:gd name="T62" fmla="*/ 390 w 115"/>
                    <a:gd name="T63" fmla="*/ 707 h 59"/>
                    <a:gd name="T64" fmla="*/ 329 w 115"/>
                    <a:gd name="T65" fmla="*/ 805 h 59"/>
                    <a:gd name="T66" fmla="*/ 329 w 115"/>
                    <a:gd name="T67" fmla="*/ 805 h 59"/>
                    <a:gd name="T68" fmla="*/ 365 w 115"/>
                    <a:gd name="T69" fmla="*/ 707 h 59"/>
                    <a:gd name="T70" fmla="*/ 376 w 115"/>
                    <a:gd name="T71" fmla="*/ 669 h 59"/>
                    <a:gd name="T72" fmla="*/ 446 w 115"/>
                    <a:gd name="T73" fmla="*/ 531 h 59"/>
                    <a:gd name="T74" fmla="*/ 446 w 115"/>
                    <a:gd name="T75" fmla="*/ 492 h 59"/>
                    <a:gd name="T76" fmla="*/ 329 w 115"/>
                    <a:gd name="T77" fmla="*/ 464 h 59"/>
                    <a:gd name="T78" fmla="*/ 218 w 115"/>
                    <a:gd name="T79" fmla="*/ 480 h 59"/>
                    <a:gd name="T80" fmla="*/ 0 w 115"/>
                    <a:gd name="T81" fmla="*/ 519 h 59"/>
                    <a:gd name="T82" fmla="*/ 0 w 115"/>
                    <a:gd name="T83" fmla="*/ 519 h 59"/>
                    <a:gd name="T84" fmla="*/ 227 w 115"/>
                    <a:gd name="T85" fmla="*/ 435 h 59"/>
                    <a:gd name="T86" fmla="*/ 309 w 115"/>
                    <a:gd name="T87" fmla="*/ 354 h 59"/>
                    <a:gd name="T88" fmla="*/ 320 w 115"/>
                    <a:gd name="T89" fmla="*/ 258 h 59"/>
                    <a:gd name="T90" fmla="*/ 254 w 115"/>
                    <a:gd name="T91" fmla="*/ 189 h 59"/>
                    <a:gd name="T92" fmla="*/ 218 w 115"/>
                    <a:gd name="T93" fmla="*/ 189 h 59"/>
                    <a:gd name="T94" fmla="*/ 81 w 115"/>
                    <a:gd name="T95" fmla="*/ 127 h 59"/>
                    <a:gd name="T96" fmla="*/ 81 w 115"/>
                    <a:gd name="T97" fmla="*/ 127 h 59"/>
                    <a:gd name="T98" fmla="*/ 207 w 115"/>
                    <a:gd name="T99" fmla="*/ 165 h 59"/>
                    <a:gd name="T100" fmla="*/ 264 w 115"/>
                    <a:gd name="T101" fmla="*/ 165 h 59"/>
                    <a:gd name="T102" fmla="*/ 345 w 115"/>
                    <a:gd name="T103" fmla="*/ 165 h 59"/>
                    <a:gd name="T104" fmla="*/ 421 w 115"/>
                    <a:gd name="T105" fmla="*/ 127 h 59"/>
                    <a:gd name="T106" fmla="*/ 502 w 115"/>
                    <a:gd name="T107" fmla="*/ 41 h 59"/>
                    <a:gd name="T108" fmla="*/ 547 w 115"/>
                    <a:gd name="T109" fmla="*/ 29 h 59"/>
                    <a:gd name="T110" fmla="*/ 604 w 115"/>
                    <a:gd name="T111" fmla="*/ 12 h 59"/>
                    <a:gd name="T112" fmla="*/ 721 w 115"/>
                    <a:gd name="T113" fmla="*/ 41 h 59"/>
                    <a:gd name="T114" fmla="*/ 923 w 115"/>
                    <a:gd name="T115" fmla="*/ 57 h 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5" h="59">
                      <a:moveTo>
                        <a:pt x="81" y="4"/>
                      </a:moveTo>
                      <a:cubicBezTo>
                        <a:pt x="80" y="4"/>
                        <a:pt x="80" y="5"/>
                        <a:pt x="81" y="5"/>
                      </a:cubicBezTo>
                      <a:cubicBezTo>
                        <a:pt x="82" y="6"/>
                        <a:pt x="82" y="6"/>
                        <a:pt x="83" y="6"/>
                      </a:cubicBezTo>
                      <a:cubicBezTo>
                        <a:pt x="86" y="8"/>
                        <a:pt x="92" y="9"/>
                        <a:pt x="92" y="9"/>
                      </a:cubicBezTo>
                      <a:cubicBezTo>
                        <a:pt x="95" y="9"/>
                        <a:pt x="97" y="9"/>
                        <a:pt x="100" y="10"/>
                      </a:cubicBezTo>
                      <a:cubicBezTo>
                        <a:pt x="103" y="10"/>
                        <a:pt x="103" y="10"/>
                        <a:pt x="103" y="10"/>
                      </a:cubicBezTo>
                      <a:cubicBezTo>
                        <a:pt x="103" y="10"/>
                        <a:pt x="106" y="9"/>
                        <a:pt x="107" y="9"/>
                      </a:cubicBezTo>
                      <a:cubicBezTo>
                        <a:pt x="107" y="9"/>
                        <a:pt x="108" y="9"/>
                        <a:pt x="109" y="9"/>
                      </a:cubicBezTo>
                      <a:cubicBezTo>
                        <a:pt x="111" y="8"/>
                        <a:pt x="114" y="6"/>
                        <a:pt x="115" y="3"/>
                      </a:cubicBezTo>
                      <a:cubicBezTo>
                        <a:pt x="115" y="3"/>
                        <a:pt x="115" y="3"/>
                        <a:pt x="115" y="3"/>
                      </a:cubicBezTo>
                      <a:cubicBezTo>
                        <a:pt x="113" y="6"/>
                        <a:pt x="112" y="9"/>
                        <a:pt x="110" y="11"/>
                      </a:cubicBezTo>
                      <a:cubicBezTo>
                        <a:pt x="109" y="11"/>
                        <a:pt x="109" y="11"/>
                        <a:pt x="108" y="11"/>
                      </a:cubicBezTo>
                      <a:cubicBezTo>
                        <a:pt x="111" y="12"/>
                        <a:pt x="107" y="12"/>
                        <a:pt x="103" y="12"/>
                      </a:cubicBezTo>
                      <a:cubicBezTo>
                        <a:pt x="100" y="12"/>
                        <a:pt x="100" y="12"/>
                        <a:pt x="100" y="12"/>
                      </a:cubicBezTo>
                      <a:cubicBezTo>
                        <a:pt x="99" y="12"/>
                        <a:pt x="98" y="12"/>
                        <a:pt x="97" y="12"/>
                      </a:cubicBezTo>
                      <a:cubicBezTo>
                        <a:pt x="94" y="11"/>
                        <a:pt x="92" y="13"/>
                        <a:pt x="91" y="15"/>
                      </a:cubicBezTo>
                      <a:cubicBezTo>
                        <a:pt x="90" y="18"/>
                        <a:pt x="88" y="20"/>
                        <a:pt x="86" y="22"/>
                      </a:cubicBezTo>
                      <a:cubicBezTo>
                        <a:pt x="84" y="24"/>
                        <a:pt x="82" y="26"/>
                        <a:pt x="80" y="28"/>
                      </a:cubicBezTo>
                      <a:cubicBezTo>
                        <a:pt x="80" y="29"/>
                        <a:pt x="80" y="30"/>
                        <a:pt x="80" y="30"/>
                      </a:cubicBezTo>
                      <a:cubicBezTo>
                        <a:pt x="80" y="32"/>
                        <a:pt x="80" y="34"/>
                        <a:pt x="81" y="35"/>
                      </a:cubicBezTo>
                      <a:cubicBezTo>
                        <a:pt x="81" y="35"/>
                        <a:pt x="81" y="35"/>
                        <a:pt x="81" y="35"/>
                      </a:cubicBezTo>
                      <a:cubicBezTo>
                        <a:pt x="80" y="34"/>
                        <a:pt x="79" y="33"/>
                        <a:pt x="79" y="32"/>
                      </a:cubicBezTo>
                      <a:cubicBezTo>
                        <a:pt x="78" y="31"/>
                        <a:pt x="77" y="32"/>
                        <a:pt x="76" y="32"/>
                      </a:cubicBezTo>
                      <a:cubicBezTo>
                        <a:pt x="72" y="34"/>
                        <a:pt x="66" y="35"/>
                        <a:pt x="63" y="41"/>
                      </a:cubicBezTo>
                      <a:cubicBezTo>
                        <a:pt x="62" y="44"/>
                        <a:pt x="60" y="48"/>
                        <a:pt x="61" y="51"/>
                      </a:cubicBezTo>
                      <a:cubicBezTo>
                        <a:pt x="61" y="51"/>
                        <a:pt x="61" y="51"/>
                        <a:pt x="61" y="51"/>
                      </a:cubicBezTo>
                      <a:cubicBezTo>
                        <a:pt x="60" y="48"/>
                        <a:pt x="60" y="43"/>
                        <a:pt x="61" y="40"/>
                      </a:cubicBezTo>
                      <a:cubicBezTo>
                        <a:pt x="62" y="39"/>
                        <a:pt x="60" y="39"/>
                        <a:pt x="59" y="39"/>
                      </a:cubicBezTo>
                      <a:cubicBezTo>
                        <a:pt x="56" y="39"/>
                        <a:pt x="53" y="39"/>
                        <a:pt x="51" y="39"/>
                      </a:cubicBezTo>
                      <a:cubicBezTo>
                        <a:pt x="48" y="39"/>
                        <a:pt x="43" y="39"/>
                        <a:pt x="41" y="41"/>
                      </a:cubicBezTo>
                      <a:cubicBezTo>
                        <a:pt x="36" y="44"/>
                        <a:pt x="35" y="46"/>
                        <a:pt x="34" y="49"/>
                      </a:cubicBezTo>
                      <a:cubicBezTo>
                        <a:pt x="34" y="52"/>
                        <a:pt x="34" y="52"/>
                        <a:pt x="34" y="52"/>
                      </a:cubicBezTo>
                      <a:cubicBezTo>
                        <a:pt x="33" y="54"/>
                        <a:pt x="31" y="57"/>
                        <a:pt x="29" y="59"/>
                      </a:cubicBezTo>
                      <a:cubicBezTo>
                        <a:pt x="29" y="59"/>
                        <a:pt x="29" y="59"/>
                        <a:pt x="29" y="59"/>
                      </a:cubicBezTo>
                      <a:cubicBezTo>
                        <a:pt x="31" y="58"/>
                        <a:pt x="31" y="53"/>
                        <a:pt x="32" y="52"/>
                      </a:cubicBezTo>
                      <a:cubicBezTo>
                        <a:pt x="33" y="49"/>
                        <a:pt x="33" y="49"/>
                        <a:pt x="33" y="49"/>
                      </a:cubicBezTo>
                      <a:cubicBezTo>
                        <a:pt x="33" y="46"/>
                        <a:pt x="34" y="42"/>
                        <a:pt x="39" y="39"/>
                      </a:cubicBezTo>
                      <a:cubicBezTo>
                        <a:pt x="39" y="39"/>
                        <a:pt x="42" y="37"/>
                        <a:pt x="39" y="36"/>
                      </a:cubicBezTo>
                      <a:cubicBezTo>
                        <a:pt x="36" y="35"/>
                        <a:pt x="32" y="34"/>
                        <a:pt x="29" y="34"/>
                      </a:cubicBezTo>
                      <a:cubicBezTo>
                        <a:pt x="27" y="33"/>
                        <a:pt x="22" y="34"/>
                        <a:pt x="19" y="35"/>
                      </a:cubicBezTo>
                      <a:cubicBezTo>
                        <a:pt x="12" y="39"/>
                        <a:pt x="6" y="39"/>
                        <a:pt x="0" y="38"/>
                      </a:cubicBezTo>
                      <a:cubicBezTo>
                        <a:pt x="0" y="38"/>
                        <a:pt x="0" y="38"/>
                        <a:pt x="0" y="38"/>
                      </a:cubicBezTo>
                      <a:cubicBezTo>
                        <a:pt x="6" y="39"/>
                        <a:pt x="13" y="36"/>
                        <a:pt x="20" y="32"/>
                      </a:cubicBezTo>
                      <a:cubicBezTo>
                        <a:pt x="22" y="31"/>
                        <a:pt x="26" y="30"/>
                        <a:pt x="27" y="26"/>
                      </a:cubicBezTo>
                      <a:cubicBezTo>
                        <a:pt x="28" y="24"/>
                        <a:pt x="28" y="22"/>
                        <a:pt x="28" y="19"/>
                      </a:cubicBezTo>
                      <a:cubicBezTo>
                        <a:pt x="28" y="18"/>
                        <a:pt x="25" y="15"/>
                        <a:pt x="22" y="14"/>
                      </a:cubicBezTo>
                      <a:cubicBezTo>
                        <a:pt x="21" y="14"/>
                        <a:pt x="20" y="14"/>
                        <a:pt x="19" y="14"/>
                      </a:cubicBezTo>
                      <a:cubicBezTo>
                        <a:pt x="14" y="14"/>
                        <a:pt x="9" y="14"/>
                        <a:pt x="7" y="9"/>
                      </a:cubicBezTo>
                      <a:cubicBezTo>
                        <a:pt x="7" y="9"/>
                        <a:pt x="7" y="9"/>
                        <a:pt x="7" y="9"/>
                      </a:cubicBezTo>
                      <a:cubicBezTo>
                        <a:pt x="9" y="13"/>
                        <a:pt x="14" y="12"/>
                        <a:pt x="18" y="12"/>
                      </a:cubicBezTo>
                      <a:cubicBezTo>
                        <a:pt x="20" y="12"/>
                        <a:pt x="21" y="12"/>
                        <a:pt x="23" y="12"/>
                      </a:cubicBezTo>
                      <a:cubicBezTo>
                        <a:pt x="24" y="13"/>
                        <a:pt x="28" y="13"/>
                        <a:pt x="30" y="12"/>
                      </a:cubicBezTo>
                      <a:cubicBezTo>
                        <a:pt x="32" y="11"/>
                        <a:pt x="34" y="10"/>
                        <a:pt x="37" y="9"/>
                      </a:cubicBezTo>
                      <a:cubicBezTo>
                        <a:pt x="39" y="7"/>
                        <a:pt x="41" y="4"/>
                        <a:pt x="44" y="3"/>
                      </a:cubicBezTo>
                      <a:cubicBezTo>
                        <a:pt x="45" y="2"/>
                        <a:pt x="47" y="2"/>
                        <a:pt x="48" y="2"/>
                      </a:cubicBezTo>
                      <a:cubicBezTo>
                        <a:pt x="50" y="1"/>
                        <a:pt x="51" y="1"/>
                        <a:pt x="53" y="1"/>
                      </a:cubicBezTo>
                      <a:cubicBezTo>
                        <a:pt x="56" y="1"/>
                        <a:pt x="59" y="3"/>
                        <a:pt x="63" y="3"/>
                      </a:cubicBezTo>
                      <a:cubicBezTo>
                        <a:pt x="67" y="4"/>
                        <a:pt x="77" y="0"/>
                        <a:pt x="81" y="4"/>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713" name="Freeform 818">
                  <a:extLst>
                    <a:ext uri="{FF2B5EF4-FFF2-40B4-BE49-F238E27FC236}">
                      <a16:creationId xmlns:a16="http://schemas.microsoft.com/office/drawing/2014/main" id="{CBD2DDA7-55CF-95C9-4382-345C02050C40}"/>
                    </a:ext>
                  </a:extLst>
                </p:cNvPr>
                <p:cNvSpPr>
                  <a:spLocks/>
                </p:cNvSpPr>
                <p:nvPr/>
              </p:nvSpPr>
              <p:spPr bwMode="auto">
                <a:xfrm>
                  <a:off x="4698" y="2385"/>
                  <a:ext cx="13" cy="14"/>
                </a:xfrm>
                <a:custGeom>
                  <a:avLst/>
                  <a:gdLst>
                    <a:gd name="T0" fmla="*/ 0 w 6"/>
                    <a:gd name="T1" fmla="*/ 37 h 6"/>
                    <a:gd name="T2" fmla="*/ 33 w 6"/>
                    <a:gd name="T3" fmla="*/ 0 h 6"/>
                    <a:gd name="T4" fmla="*/ 61 w 6"/>
                    <a:gd name="T5" fmla="*/ 37 h 6"/>
                    <a:gd name="T6" fmla="*/ 33 w 6"/>
                    <a:gd name="T7" fmla="*/ 77 h 6"/>
                    <a:gd name="T8" fmla="*/ 0 w 6"/>
                    <a:gd name="T9" fmla="*/ 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0" y="3"/>
                      </a:moveTo>
                      <a:cubicBezTo>
                        <a:pt x="0" y="1"/>
                        <a:pt x="1" y="0"/>
                        <a:pt x="3" y="0"/>
                      </a:cubicBezTo>
                      <a:cubicBezTo>
                        <a:pt x="4" y="0"/>
                        <a:pt x="6" y="1"/>
                        <a:pt x="6" y="3"/>
                      </a:cubicBezTo>
                      <a:cubicBezTo>
                        <a:pt x="6" y="4"/>
                        <a:pt x="4" y="6"/>
                        <a:pt x="3" y="6"/>
                      </a:cubicBezTo>
                      <a:cubicBezTo>
                        <a:pt x="2" y="6"/>
                        <a:pt x="0" y="4"/>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14" name="Freeform 819">
                  <a:extLst>
                    <a:ext uri="{FF2B5EF4-FFF2-40B4-BE49-F238E27FC236}">
                      <a16:creationId xmlns:a16="http://schemas.microsoft.com/office/drawing/2014/main" id="{B045A179-0D7F-5103-0C17-AF2C44D4D996}"/>
                    </a:ext>
                  </a:extLst>
                </p:cNvPr>
                <p:cNvSpPr>
                  <a:spLocks/>
                </p:cNvSpPr>
                <p:nvPr/>
              </p:nvSpPr>
              <p:spPr bwMode="auto">
                <a:xfrm>
                  <a:off x="4711" y="2382"/>
                  <a:ext cx="6" cy="4"/>
                </a:xfrm>
                <a:custGeom>
                  <a:avLst/>
                  <a:gdLst>
                    <a:gd name="T0" fmla="*/ 0 w 3"/>
                    <a:gd name="T1" fmla="*/ 8 h 2"/>
                    <a:gd name="T2" fmla="*/ 16 w 3"/>
                    <a:gd name="T3" fmla="*/ 0 h 2"/>
                    <a:gd name="T4" fmla="*/ 24 w 3"/>
                    <a:gd name="T5" fmla="*/ 8 h 2"/>
                    <a:gd name="T6" fmla="*/ 16 w 3"/>
                    <a:gd name="T7" fmla="*/ 16 h 2"/>
                    <a:gd name="T8" fmla="*/ 0 w 3"/>
                    <a:gd name="T9" fmla="*/ 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0" y="1"/>
                      </a:moveTo>
                      <a:cubicBezTo>
                        <a:pt x="0" y="0"/>
                        <a:pt x="1" y="0"/>
                        <a:pt x="2" y="0"/>
                      </a:cubicBezTo>
                      <a:cubicBezTo>
                        <a:pt x="2" y="0"/>
                        <a:pt x="3" y="0"/>
                        <a:pt x="3" y="1"/>
                      </a:cubicBezTo>
                      <a:cubicBezTo>
                        <a:pt x="3" y="2"/>
                        <a:pt x="2" y="2"/>
                        <a:pt x="2" y="2"/>
                      </a:cubicBezTo>
                      <a:cubicBezTo>
                        <a:pt x="1" y="2"/>
                        <a:pt x="1"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15" name="Oval 820">
                  <a:extLst>
                    <a:ext uri="{FF2B5EF4-FFF2-40B4-BE49-F238E27FC236}">
                      <a16:creationId xmlns:a16="http://schemas.microsoft.com/office/drawing/2014/main" id="{A489D791-9702-6D79-2136-3F3716451D55}"/>
                    </a:ext>
                  </a:extLst>
                </p:cNvPr>
                <p:cNvSpPr>
                  <a:spLocks noChangeArrowheads="1"/>
                </p:cNvSpPr>
                <p:nvPr/>
              </p:nvSpPr>
              <p:spPr bwMode="auto">
                <a:xfrm>
                  <a:off x="4693" y="2396"/>
                  <a:ext cx="9"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en-US" altLang="en-US" sz="1800">
                    <a:solidFill>
                      <a:srgbClr val="0070C0"/>
                    </a:solidFill>
                    <a:latin typeface="+mj-lt"/>
                    <a:cs typeface="Arial" panose="020B0604020202020204" pitchFamily="34" charset="0"/>
                  </a:endParaRPr>
                </a:p>
              </p:txBody>
            </p:sp>
          </p:grpSp>
          <p:grpSp>
            <p:nvGrpSpPr>
              <p:cNvPr id="522" name="Group 834">
                <a:extLst>
                  <a:ext uri="{FF2B5EF4-FFF2-40B4-BE49-F238E27FC236}">
                    <a16:creationId xmlns:a16="http://schemas.microsoft.com/office/drawing/2014/main" id="{BFC71C32-BBCE-581D-EAEC-D370AB2A8106}"/>
                  </a:ext>
                </a:extLst>
              </p:cNvPr>
              <p:cNvGrpSpPr>
                <a:grpSpLocks/>
              </p:cNvGrpSpPr>
              <p:nvPr/>
            </p:nvGrpSpPr>
            <p:grpSpPr bwMode="auto">
              <a:xfrm>
                <a:off x="2554656" y="3119705"/>
                <a:ext cx="564652" cy="380013"/>
                <a:chOff x="2737" y="2059"/>
                <a:chExt cx="293" cy="197"/>
              </a:xfrm>
            </p:grpSpPr>
            <p:sp>
              <p:nvSpPr>
                <p:cNvPr id="693" name="Freeform 823">
                  <a:extLst>
                    <a:ext uri="{FF2B5EF4-FFF2-40B4-BE49-F238E27FC236}">
                      <a16:creationId xmlns:a16="http://schemas.microsoft.com/office/drawing/2014/main" id="{096579F4-A1AE-BECF-EEA6-C9B6DB506A5F}"/>
                    </a:ext>
                  </a:extLst>
                </p:cNvPr>
                <p:cNvSpPr>
                  <a:spLocks/>
                </p:cNvSpPr>
                <p:nvPr/>
              </p:nvSpPr>
              <p:spPr bwMode="auto">
                <a:xfrm>
                  <a:off x="2737" y="2059"/>
                  <a:ext cx="293" cy="197"/>
                </a:xfrm>
                <a:custGeom>
                  <a:avLst/>
                  <a:gdLst>
                    <a:gd name="T0" fmla="*/ 1838 w 117"/>
                    <a:gd name="T1" fmla="*/ 682 h 74"/>
                    <a:gd name="T2" fmla="*/ 1630 w 117"/>
                    <a:gd name="T3" fmla="*/ 703 h 74"/>
                    <a:gd name="T4" fmla="*/ 1430 w 117"/>
                    <a:gd name="T5" fmla="*/ 532 h 74"/>
                    <a:gd name="T6" fmla="*/ 1397 w 117"/>
                    <a:gd name="T7" fmla="*/ 431 h 74"/>
                    <a:gd name="T8" fmla="*/ 1380 w 117"/>
                    <a:gd name="T9" fmla="*/ 282 h 74"/>
                    <a:gd name="T10" fmla="*/ 1380 w 117"/>
                    <a:gd name="T11" fmla="*/ 282 h 74"/>
                    <a:gd name="T12" fmla="*/ 1347 w 117"/>
                    <a:gd name="T13" fmla="*/ 418 h 74"/>
                    <a:gd name="T14" fmla="*/ 1305 w 117"/>
                    <a:gd name="T15" fmla="*/ 453 h 74"/>
                    <a:gd name="T16" fmla="*/ 1129 w 117"/>
                    <a:gd name="T17" fmla="*/ 375 h 74"/>
                    <a:gd name="T18" fmla="*/ 1084 w 117"/>
                    <a:gd name="T19" fmla="*/ 303 h 74"/>
                    <a:gd name="T20" fmla="*/ 1117 w 117"/>
                    <a:gd name="T21" fmla="*/ 56 h 74"/>
                    <a:gd name="T22" fmla="*/ 1117 w 117"/>
                    <a:gd name="T23" fmla="*/ 56 h 74"/>
                    <a:gd name="T24" fmla="*/ 1054 w 117"/>
                    <a:gd name="T25" fmla="*/ 303 h 74"/>
                    <a:gd name="T26" fmla="*/ 972 w 117"/>
                    <a:gd name="T27" fmla="*/ 397 h 74"/>
                    <a:gd name="T28" fmla="*/ 709 w 117"/>
                    <a:gd name="T29" fmla="*/ 453 h 74"/>
                    <a:gd name="T30" fmla="*/ 583 w 117"/>
                    <a:gd name="T31" fmla="*/ 397 h 74"/>
                    <a:gd name="T32" fmla="*/ 551 w 117"/>
                    <a:gd name="T33" fmla="*/ 303 h 74"/>
                    <a:gd name="T34" fmla="*/ 471 w 117"/>
                    <a:gd name="T35" fmla="*/ 0 h 74"/>
                    <a:gd name="T36" fmla="*/ 471 w 117"/>
                    <a:gd name="T37" fmla="*/ 0 h 74"/>
                    <a:gd name="T38" fmla="*/ 488 w 117"/>
                    <a:gd name="T39" fmla="*/ 205 h 74"/>
                    <a:gd name="T40" fmla="*/ 363 w 117"/>
                    <a:gd name="T41" fmla="*/ 192 h 74"/>
                    <a:gd name="T42" fmla="*/ 363 w 117"/>
                    <a:gd name="T43" fmla="*/ 192 h 74"/>
                    <a:gd name="T44" fmla="*/ 488 w 117"/>
                    <a:gd name="T45" fmla="*/ 264 h 74"/>
                    <a:gd name="T46" fmla="*/ 533 w 117"/>
                    <a:gd name="T47" fmla="*/ 362 h 74"/>
                    <a:gd name="T48" fmla="*/ 488 w 117"/>
                    <a:gd name="T49" fmla="*/ 737 h 74"/>
                    <a:gd name="T50" fmla="*/ 396 w 117"/>
                    <a:gd name="T51" fmla="*/ 807 h 74"/>
                    <a:gd name="T52" fmla="*/ 0 w 117"/>
                    <a:gd name="T53" fmla="*/ 1078 h 74"/>
                    <a:gd name="T54" fmla="*/ 0 w 117"/>
                    <a:gd name="T55" fmla="*/ 1078 h 74"/>
                    <a:gd name="T56" fmla="*/ 408 w 117"/>
                    <a:gd name="T57" fmla="*/ 887 h 74"/>
                    <a:gd name="T58" fmla="*/ 521 w 117"/>
                    <a:gd name="T59" fmla="*/ 964 h 74"/>
                    <a:gd name="T60" fmla="*/ 563 w 117"/>
                    <a:gd name="T61" fmla="*/ 1036 h 74"/>
                    <a:gd name="T62" fmla="*/ 614 w 117"/>
                    <a:gd name="T63" fmla="*/ 1190 h 74"/>
                    <a:gd name="T64" fmla="*/ 563 w 117"/>
                    <a:gd name="T65" fmla="*/ 1395 h 74"/>
                    <a:gd name="T66" fmla="*/ 563 w 117"/>
                    <a:gd name="T67" fmla="*/ 1395 h 74"/>
                    <a:gd name="T68" fmla="*/ 659 w 117"/>
                    <a:gd name="T69" fmla="*/ 1206 h 74"/>
                    <a:gd name="T70" fmla="*/ 689 w 117"/>
                    <a:gd name="T71" fmla="*/ 1190 h 74"/>
                    <a:gd name="T72" fmla="*/ 992 w 117"/>
                    <a:gd name="T73" fmla="*/ 1113 h 74"/>
                    <a:gd name="T74" fmla="*/ 1022 w 117"/>
                    <a:gd name="T75" fmla="*/ 1147 h 74"/>
                    <a:gd name="T76" fmla="*/ 1067 w 117"/>
                    <a:gd name="T77" fmla="*/ 1339 h 74"/>
                    <a:gd name="T78" fmla="*/ 1067 w 117"/>
                    <a:gd name="T79" fmla="*/ 1339 h 74"/>
                    <a:gd name="T80" fmla="*/ 1067 w 117"/>
                    <a:gd name="T81" fmla="*/ 1339 h 74"/>
                    <a:gd name="T82" fmla="*/ 1067 w 117"/>
                    <a:gd name="T83" fmla="*/ 1339 h 74"/>
                    <a:gd name="T84" fmla="*/ 1067 w 117"/>
                    <a:gd name="T85" fmla="*/ 1134 h 74"/>
                    <a:gd name="T86" fmla="*/ 1084 w 117"/>
                    <a:gd name="T87" fmla="*/ 1078 h 74"/>
                    <a:gd name="T88" fmla="*/ 1335 w 117"/>
                    <a:gd name="T89" fmla="*/ 1020 h 74"/>
                    <a:gd name="T90" fmla="*/ 1525 w 117"/>
                    <a:gd name="T91" fmla="*/ 1091 h 74"/>
                    <a:gd name="T92" fmla="*/ 1525 w 117"/>
                    <a:gd name="T93" fmla="*/ 1091 h 74"/>
                    <a:gd name="T94" fmla="*/ 1460 w 117"/>
                    <a:gd name="T95" fmla="*/ 998 h 74"/>
                    <a:gd name="T96" fmla="*/ 1430 w 117"/>
                    <a:gd name="T97" fmla="*/ 921 h 74"/>
                    <a:gd name="T98" fmla="*/ 1505 w 117"/>
                    <a:gd name="T99" fmla="*/ 793 h 74"/>
                    <a:gd name="T100" fmla="*/ 1588 w 117"/>
                    <a:gd name="T101" fmla="*/ 737 h 74"/>
                    <a:gd name="T102" fmla="*/ 1693 w 117"/>
                    <a:gd name="T103" fmla="*/ 737 h 74"/>
                    <a:gd name="T104" fmla="*/ 1776 w 117"/>
                    <a:gd name="T105" fmla="*/ 793 h 74"/>
                    <a:gd name="T106" fmla="*/ 1776 w 117"/>
                    <a:gd name="T107" fmla="*/ 793 h 74"/>
                    <a:gd name="T108" fmla="*/ 1725 w 117"/>
                    <a:gd name="T109" fmla="*/ 716 h 74"/>
                    <a:gd name="T110" fmla="*/ 1838 w 117"/>
                    <a:gd name="T111" fmla="*/ 682 h 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7" h="74">
                      <a:moveTo>
                        <a:pt x="117" y="36"/>
                      </a:moveTo>
                      <a:cubicBezTo>
                        <a:pt x="111" y="37"/>
                        <a:pt x="107" y="37"/>
                        <a:pt x="104" y="37"/>
                      </a:cubicBezTo>
                      <a:cubicBezTo>
                        <a:pt x="96" y="36"/>
                        <a:pt x="93" y="31"/>
                        <a:pt x="91" y="28"/>
                      </a:cubicBezTo>
                      <a:cubicBezTo>
                        <a:pt x="90" y="27"/>
                        <a:pt x="89" y="25"/>
                        <a:pt x="89" y="23"/>
                      </a:cubicBezTo>
                      <a:cubicBezTo>
                        <a:pt x="88" y="19"/>
                        <a:pt x="88" y="15"/>
                        <a:pt x="88" y="15"/>
                      </a:cubicBezTo>
                      <a:cubicBezTo>
                        <a:pt x="88" y="15"/>
                        <a:pt x="88" y="15"/>
                        <a:pt x="88" y="15"/>
                      </a:cubicBezTo>
                      <a:cubicBezTo>
                        <a:pt x="88" y="15"/>
                        <a:pt x="87" y="18"/>
                        <a:pt x="86" y="22"/>
                      </a:cubicBezTo>
                      <a:cubicBezTo>
                        <a:pt x="86" y="23"/>
                        <a:pt x="84" y="24"/>
                        <a:pt x="83" y="24"/>
                      </a:cubicBezTo>
                      <a:cubicBezTo>
                        <a:pt x="79" y="23"/>
                        <a:pt x="75" y="22"/>
                        <a:pt x="72" y="20"/>
                      </a:cubicBezTo>
                      <a:cubicBezTo>
                        <a:pt x="71" y="20"/>
                        <a:pt x="69" y="18"/>
                        <a:pt x="69" y="16"/>
                      </a:cubicBezTo>
                      <a:cubicBezTo>
                        <a:pt x="69" y="11"/>
                        <a:pt x="69" y="5"/>
                        <a:pt x="71" y="3"/>
                      </a:cubicBezTo>
                      <a:cubicBezTo>
                        <a:pt x="71" y="3"/>
                        <a:pt x="71" y="3"/>
                        <a:pt x="71" y="3"/>
                      </a:cubicBezTo>
                      <a:cubicBezTo>
                        <a:pt x="68" y="5"/>
                        <a:pt x="67" y="11"/>
                        <a:pt x="67" y="16"/>
                      </a:cubicBezTo>
                      <a:cubicBezTo>
                        <a:pt x="66" y="18"/>
                        <a:pt x="65" y="20"/>
                        <a:pt x="62" y="21"/>
                      </a:cubicBezTo>
                      <a:cubicBezTo>
                        <a:pt x="57" y="22"/>
                        <a:pt x="50" y="24"/>
                        <a:pt x="45" y="24"/>
                      </a:cubicBezTo>
                      <a:cubicBezTo>
                        <a:pt x="40" y="24"/>
                        <a:pt x="38" y="22"/>
                        <a:pt x="37" y="21"/>
                      </a:cubicBezTo>
                      <a:cubicBezTo>
                        <a:pt x="37" y="19"/>
                        <a:pt x="35" y="16"/>
                        <a:pt x="35" y="16"/>
                      </a:cubicBezTo>
                      <a:cubicBezTo>
                        <a:pt x="35" y="16"/>
                        <a:pt x="29" y="4"/>
                        <a:pt x="30" y="0"/>
                      </a:cubicBezTo>
                      <a:cubicBezTo>
                        <a:pt x="30" y="0"/>
                        <a:pt x="30" y="0"/>
                        <a:pt x="30" y="0"/>
                      </a:cubicBezTo>
                      <a:cubicBezTo>
                        <a:pt x="30" y="3"/>
                        <a:pt x="30" y="7"/>
                        <a:pt x="31" y="11"/>
                      </a:cubicBezTo>
                      <a:cubicBezTo>
                        <a:pt x="29" y="9"/>
                        <a:pt x="26" y="10"/>
                        <a:pt x="23" y="10"/>
                      </a:cubicBezTo>
                      <a:cubicBezTo>
                        <a:pt x="23" y="10"/>
                        <a:pt x="23" y="10"/>
                        <a:pt x="23" y="10"/>
                      </a:cubicBezTo>
                      <a:cubicBezTo>
                        <a:pt x="26" y="10"/>
                        <a:pt x="30" y="12"/>
                        <a:pt x="31" y="14"/>
                      </a:cubicBezTo>
                      <a:cubicBezTo>
                        <a:pt x="32" y="16"/>
                        <a:pt x="33" y="18"/>
                        <a:pt x="34" y="19"/>
                      </a:cubicBezTo>
                      <a:cubicBezTo>
                        <a:pt x="37" y="28"/>
                        <a:pt x="33" y="35"/>
                        <a:pt x="31" y="39"/>
                      </a:cubicBezTo>
                      <a:cubicBezTo>
                        <a:pt x="30" y="40"/>
                        <a:pt x="27" y="43"/>
                        <a:pt x="25" y="43"/>
                      </a:cubicBezTo>
                      <a:cubicBezTo>
                        <a:pt x="13" y="45"/>
                        <a:pt x="6" y="51"/>
                        <a:pt x="0" y="57"/>
                      </a:cubicBezTo>
                      <a:cubicBezTo>
                        <a:pt x="0" y="57"/>
                        <a:pt x="0" y="57"/>
                        <a:pt x="0" y="57"/>
                      </a:cubicBezTo>
                      <a:cubicBezTo>
                        <a:pt x="5" y="51"/>
                        <a:pt x="14" y="48"/>
                        <a:pt x="26" y="47"/>
                      </a:cubicBezTo>
                      <a:cubicBezTo>
                        <a:pt x="29" y="46"/>
                        <a:pt x="31" y="49"/>
                        <a:pt x="33" y="51"/>
                      </a:cubicBezTo>
                      <a:cubicBezTo>
                        <a:pt x="34" y="52"/>
                        <a:pt x="35" y="54"/>
                        <a:pt x="36" y="55"/>
                      </a:cubicBezTo>
                      <a:cubicBezTo>
                        <a:pt x="38" y="58"/>
                        <a:pt x="39" y="61"/>
                        <a:pt x="39" y="63"/>
                      </a:cubicBezTo>
                      <a:cubicBezTo>
                        <a:pt x="39" y="69"/>
                        <a:pt x="40" y="70"/>
                        <a:pt x="36" y="74"/>
                      </a:cubicBezTo>
                      <a:cubicBezTo>
                        <a:pt x="36" y="74"/>
                        <a:pt x="36" y="74"/>
                        <a:pt x="36" y="74"/>
                      </a:cubicBezTo>
                      <a:cubicBezTo>
                        <a:pt x="40" y="70"/>
                        <a:pt x="42" y="70"/>
                        <a:pt x="42" y="64"/>
                      </a:cubicBezTo>
                      <a:cubicBezTo>
                        <a:pt x="42" y="63"/>
                        <a:pt x="43" y="62"/>
                        <a:pt x="44" y="63"/>
                      </a:cubicBezTo>
                      <a:cubicBezTo>
                        <a:pt x="50" y="63"/>
                        <a:pt x="57" y="61"/>
                        <a:pt x="63" y="59"/>
                      </a:cubicBezTo>
                      <a:cubicBezTo>
                        <a:pt x="64" y="59"/>
                        <a:pt x="65" y="61"/>
                        <a:pt x="65" y="61"/>
                      </a:cubicBezTo>
                      <a:cubicBezTo>
                        <a:pt x="65" y="65"/>
                        <a:pt x="67" y="69"/>
                        <a:pt x="68" y="71"/>
                      </a:cubicBezTo>
                      <a:cubicBezTo>
                        <a:pt x="68" y="71"/>
                        <a:pt x="68" y="71"/>
                        <a:pt x="68" y="71"/>
                      </a:cubicBezTo>
                      <a:cubicBezTo>
                        <a:pt x="68" y="71"/>
                        <a:pt x="68" y="71"/>
                        <a:pt x="68" y="71"/>
                      </a:cubicBezTo>
                      <a:cubicBezTo>
                        <a:pt x="68" y="71"/>
                        <a:pt x="68" y="71"/>
                        <a:pt x="68" y="71"/>
                      </a:cubicBezTo>
                      <a:cubicBezTo>
                        <a:pt x="67" y="68"/>
                        <a:pt x="66" y="63"/>
                        <a:pt x="68" y="60"/>
                      </a:cubicBezTo>
                      <a:cubicBezTo>
                        <a:pt x="68" y="59"/>
                        <a:pt x="68" y="59"/>
                        <a:pt x="69" y="57"/>
                      </a:cubicBezTo>
                      <a:cubicBezTo>
                        <a:pt x="71" y="56"/>
                        <a:pt x="74" y="54"/>
                        <a:pt x="85" y="54"/>
                      </a:cubicBezTo>
                      <a:cubicBezTo>
                        <a:pt x="91" y="54"/>
                        <a:pt x="94" y="54"/>
                        <a:pt x="97" y="58"/>
                      </a:cubicBezTo>
                      <a:cubicBezTo>
                        <a:pt x="97" y="58"/>
                        <a:pt x="97" y="58"/>
                        <a:pt x="97" y="58"/>
                      </a:cubicBezTo>
                      <a:cubicBezTo>
                        <a:pt x="95" y="55"/>
                        <a:pt x="95" y="55"/>
                        <a:pt x="93" y="53"/>
                      </a:cubicBezTo>
                      <a:cubicBezTo>
                        <a:pt x="90" y="52"/>
                        <a:pt x="89" y="50"/>
                        <a:pt x="91" y="49"/>
                      </a:cubicBezTo>
                      <a:cubicBezTo>
                        <a:pt x="93" y="46"/>
                        <a:pt x="94" y="44"/>
                        <a:pt x="96" y="42"/>
                      </a:cubicBezTo>
                      <a:cubicBezTo>
                        <a:pt x="97" y="39"/>
                        <a:pt x="100" y="39"/>
                        <a:pt x="101" y="39"/>
                      </a:cubicBezTo>
                      <a:cubicBezTo>
                        <a:pt x="102" y="39"/>
                        <a:pt x="108" y="39"/>
                        <a:pt x="108" y="39"/>
                      </a:cubicBezTo>
                      <a:cubicBezTo>
                        <a:pt x="110" y="40"/>
                        <a:pt x="112" y="41"/>
                        <a:pt x="113" y="42"/>
                      </a:cubicBezTo>
                      <a:cubicBezTo>
                        <a:pt x="113" y="42"/>
                        <a:pt x="113" y="42"/>
                        <a:pt x="113" y="42"/>
                      </a:cubicBezTo>
                      <a:cubicBezTo>
                        <a:pt x="112" y="41"/>
                        <a:pt x="112" y="39"/>
                        <a:pt x="110" y="38"/>
                      </a:cubicBezTo>
                      <a:cubicBezTo>
                        <a:pt x="112" y="38"/>
                        <a:pt x="114" y="37"/>
                        <a:pt x="117" y="36"/>
                      </a:cubicBezTo>
                      <a:close/>
                    </a:path>
                  </a:pathLst>
                </a:custGeom>
                <a:solidFill>
                  <a:srgbClr val="D946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94" name="Freeform 824">
                  <a:extLst>
                    <a:ext uri="{FF2B5EF4-FFF2-40B4-BE49-F238E27FC236}">
                      <a16:creationId xmlns:a16="http://schemas.microsoft.com/office/drawing/2014/main" id="{8AA5D4BE-9AF5-088A-1361-36EF9BB5E2BD}"/>
                    </a:ext>
                  </a:extLst>
                </p:cNvPr>
                <p:cNvSpPr>
                  <a:spLocks/>
                </p:cNvSpPr>
                <p:nvPr/>
              </p:nvSpPr>
              <p:spPr bwMode="auto">
                <a:xfrm>
                  <a:off x="2875" y="2155"/>
                  <a:ext cx="52" cy="40"/>
                </a:xfrm>
                <a:custGeom>
                  <a:avLst/>
                  <a:gdLst>
                    <a:gd name="T0" fmla="*/ 0 w 21"/>
                    <a:gd name="T1" fmla="*/ 136 h 15"/>
                    <a:gd name="T2" fmla="*/ 258 w 21"/>
                    <a:gd name="T3" fmla="*/ 205 h 15"/>
                    <a:gd name="T4" fmla="*/ 307 w 21"/>
                    <a:gd name="T5" fmla="*/ 56 h 15"/>
                    <a:gd name="T6" fmla="*/ 228 w 21"/>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5">
                      <a:moveTo>
                        <a:pt x="0" y="7"/>
                      </a:moveTo>
                      <a:cubicBezTo>
                        <a:pt x="1" y="15"/>
                        <a:pt x="11" y="15"/>
                        <a:pt x="17" y="11"/>
                      </a:cubicBezTo>
                      <a:cubicBezTo>
                        <a:pt x="19" y="9"/>
                        <a:pt x="21" y="6"/>
                        <a:pt x="20" y="3"/>
                      </a:cubicBezTo>
                      <a:cubicBezTo>
                        <a:pt x="19" y="1"/>
                        <a:pt x="17" y="1"/>
                        <a:pt x="15" y="0"/>
                      </a:cubicBezTo>
                    </a:path>
                  </a:pathLst>
                </a:custGeom>
                <a:solidFill>
                  <a:srgbClr val="AD0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95" name="Freeform 825">
                  <a:extLst>
                    <a:ext uri="{FF2B5EF4-FFF2-40B4-BE49-F238E27FC236}">
                      <a16:creationId xmlns:a16="http://schemas.microsoft.com/office/drawing/2014/main" id="{79570C98-2E87-A145-941E-6E2033A7604E}"/>
                    </a:ext>
                  </a:extLst>
                </p:cNvPr>
                <p:cNvSpPr>
                  <a:spLocks/>
                </p:cNvSpPr>
                <p:nvPr/>
              </p:nvSpPr>
              <p:spPr bwMode="auto">
                <a:xfrm>
                  <a:off x="2865" y="2141"/>
                  <a:ext cx="60" cy="51"/>
                </a:xfrm>
                <a:custGeom>
                  <a:avLst/>
                  <a:gdLst>
                    <a:gd name="T0" fmla="*/ 50 w 24"/>
                    <a:gd name="T1" fmla="*/ 193 h 19"/>
                    <a:gd name="T2" fmla="*/ 363 w 24"/>
                    <a:gd name="T3" fmla="*/ 137 h 19"/>
                    <a:gd name="T4" fmla="*/ 50 w 24"/>
                    <a:gd name="T5" fmla="*/ 193 h 19"/>
                    <a:gd name="T6" fmla="*/ 0 60000 65536"/>
                    <a:gd name="T7" fmla="*/ 0 60000 65536"/>
                    <a:gd name="T8" fmla="*/ 0 60000 65536"/>
                  </a:gdLst>
                  <a:ahLst/>
                  <a:cxnLst>
                    <a:cxn ang="T6">
                      <a:pos x="T0" y="T1"/>
                    </a:cxn>
                    <a:cxn ang="T7">
                      <a:pos x="T2" y="T3"/>
                    </a:cxn>
                    <a:cxn ang="T8">
                      <a:pos x="T4" y="T5"/>
                    </a:cxn>
                  </a:cxnLst>
                  <a:rect l="0" t="0" r="r" b="b"/>
                  <a:pathLst>
                    <a:path w="24" h="19">
                      <a:moveTo>
                        <a:pt x="3" y="10"/>
                      </a:moveTo>
                      <a:cubicBezTo>
                        <a:pt x="5" y="19"/>
                        <a:pt x="24" y="15"/>
                        <a:pt x="23" y="7"/>
                      </a:cubicBezTo>
                      <a:cubicBezTo>
                        <a:pt x="22" y="0"/>
                        <a:pt x="0" y="0"/>
                        <a:pt x="3" y="10"/>
                      </a:cubicBezTo>
                      <a:close/>
                    </a:path>
                  </a:pathLst>
                </a:custGeom>
                <a:solidFill>
                  <a:srgbClr val="F5D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96" name="Freeform 826">
                  <a:extLst>
                    <a:ext uri="{FF2B5EF4-FFF2-40B4-BE49-F238E27FC236}">
                      <a16:creationId xmlns:a16="http://schemas.microsoft.com/office/drawing/2014/main" id="{6139679E-4AA9-CAF8-C50A-5282531B01C7}"/>
                    </a:ext>
                  </a:extLst>
                </p:cNvPr>
                <p:cNvSpPr>
                  <a:spLocks/>
                </p:cNvSpPr>
                <p:nvPr/>
              </p:nvSpPr>
              <p:spPr bwMode="auto">
                <a:xfrm>
                  <a:off x="2877" y="2152"/>
                  <a:ext cx="43" cy="32"/>
                </a:xfrm>
                <a:custGeom>
                  <a:avLst/>
                  <a:gdLst>
                    <a:gd name="T0" fmla="*/ 0 w 17"/>
                    <a:gd name="T1" fmla="*/ 136 h 12"/>
                    <a:gd name="T2" fmla="*/ 276 w 17"/>
                    <a:gd name="T3" fmla="*/ 77 h 12"/>
                    <a:gd name="T4" fmla="*/ 210 w 17"/>
                    <a:gd name="T5" fmla="*/ 0 h 12"/>
                    <a:gd name="T6" fmla="*/ 0 w 17"/>
                    <a:gd name="T7" fmla="*/ 13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2">
                      <a:moveTo>
                        <a:pt x="0" y="7"/>
                      </a:moveTo>
                      <a:cubicBezTo>
                        <a:pt x="3" y="11"/>
                        <a:pt x="16" y="10"/>
                        <a:pt x="17" y="4"/>
                      </a:cubicBezTo>
                      <a:cubicBezTo>
                        <a:pt x="16" y="1"/>
                        <a:pt x="13" y="0"/>
                        <a:pt x="13" y="0"/>
                      </a:cubicBezTo>
                      <a:cubicBezTo>
                        <a:pt x="15" y="2"/>
                        <a:pt x="11" y="12"/>
                        <a:pt x="0" y="7"/>
                      </a:cubicBezTo>
                      <a:close/>
                    </a:path>
                  </a:pathLst>
                </a:custGeom>
                <a:solidFill>
                  <a:srgbClr val="EA9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97" name="Freeform 827">
                  <a:extLst>
                    <a:ext uri="{FF2B5EF4-FFF2-40B4-BE49-F238E27FC236}">
                      <a16:creationId xmlns:a16="http://schemas.microsoft.com/office/drawing/2014/main" id="{123C3F7D-4CDE-4F10-CC88-B45EA962E1F3}"/>
                    </a:ext>
                  </a:extLst>
                </p:cNvPr>
                <p:cNvSpPr>
                  <a:spLocks/>
                </p:cNvSpPr>
                <p:nvPr/>
              </p:nvSpPr>
              <p:spPr bwMode="auto">
                <a:xfrm>
                  <a:off x="2845" y="2133"/>
                  <a:ext cx="130" cy="86"/>
                </a:xfrm>
                <a:custGeom>
                  <a:avLst/>
                  <a:gdLst>
                    <a:gd name="T0" fmla="*/ 0 w 52"/>
                    <a:gd name="T1" fmla="*/ 599 h 32"/>
                    <a:gd name="T2" fmla="*/ 238 w 52"/>
                    <a:gd name="T3" fmla="*/ 586 h 32"/>
                    <a:gd name="T4" fmla="*/ 363 w 52"/>
                    <a:gd name="T5" fmla="*/ 586 h 32"/>
                    <a:gd name="T6" fmla="*/ 550 w 52"/>
                    <a:gd name="T7" fmla="*/ 470 h 32"/>
                    <a:gd name="T8" fmla="*/ 708 w 52"/>
                    <a:gd name="T9" fmla="*/ 470 h 32"/>
                    <a:gd name="T10" fmla="*/ 783 w 52"/>
                    <a:gd name="T11" fmla="*/ 274 h 32"/>
                    <a:gd name="T12" fmla="*/ 800 w 52"/>
                    <a:gd name="T13" fmla="*/ 137 h 32"/>
                    <a:gd name="T14" fmla="*/ 708 w 52"/>
                    <a:gd name="T15" fmla="*/ 0 h 32"/>
                    <a:gd name="T16" fmla="*/ 750 w 52"/>
                    <a:gd name="T17" fmla="*/ 196 h 32"/>
                    <a:gd name="T18" fmla="*/ 658 w 52"/>
                    <a:gd name="T19" fmla="*/ 347 h 32"/>
                    <a:gd name="T20" fmla="*/ 520 w 52"/>
                    <a:gd name="T21" fmla="*/ 427 h 32"/>
                    <a:gd name="T22" fmla="*/ 408 w 52"/>
                    <a:gd name="T23" fmla="*/ 484 h 32"/>
                    <a:gd name="T24" fmla="*/ 220 w 52"/>
                    <a:gd name="T25" fmla="*/ 527 h 32"/>
                    <a:gd name="T26" fmla="*/ 83 w 52"/>
                    <a:gd name="T27" fmla="*/ 586 h 32"/>
                    <a:gd name="T28" fmla="*/ 0 w 52"/>
                    <a:gd name="T29" fmla="*/ 599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 h="32">
                      <a:moveTo>
                        <a:pt x="0" y="31"/>
                      </a:moveTo>
                      <a:cubicBezTo>
                        <a:pt x="4" y="32"/>
                        <a:pt x="11" y="31"/>
                        <a:pt x="15" y="30"/>
                      </a:cubicBezTo>
                      <a:cubicBezTo>
                        <a:pt x="17" y="29"/>
                        <a:pt x="22" y="27"/>
                        <a:pt x="23" y="30"/>
                      </a:cubicBezTo>
                      <a:cubicBezTo>
                        <a:pt x="25" y="26"/>
                        <a:pt x="31" y="25"/>
                        <a:pt x="35" y="24"/>
                      </a:cubicBezTo>
                      <a:cubicBezTo>
                        <a:pt x="38" y="24"/>
                        <a:pt x="41" y="24"/>
                        <a:pt x="45" y="24"/>
                      </a:cubicBezTo>
                      <a:cubicBezTo>
                        <a:pt x="45" y="20"/>
                        <a:pt x="48" y="17"/>
                        <a:pt x="50" y="14"/>
                      </a:cubicBezTo>
                      <a:cubicBezTo>
                        <a:pt x="52" y="12"/>
                        <a:pt x="52" y="10"/>
                        <a:pt x="51" y="7"/>
                      </a:cubicBezTo>
                      <a:cubicBezTo>
                        <a:pt x="49" y="5"/>
                        <a:pt x="48" y="1"/>
                        <a:pt x="45" y="0"/>
                      </a:cubicBezTo>
                      <a:cubicBezTo>
                        <a:pt x="46" y="4"/>
                        <a:pt x="49" y="6"/>
                        <a:pt x="48" y="10"/>
                      </a:cubicBezTo>
                      <a:cubicBezTo>
                        <a:pt x="47" y="14"/>
                        <a:pt x="45" y="17"/>
                        <a:pt x="42" y="18"/>
                      </a:cubicBezTo>
                      <a:cubicBezTo>
                        <a:pt x="39" y="19"/>
                        <a:pt x="36" y="20"/>
                        <a:pt x="33" y="22"/>
                      </a:cubicBezTo>
                      <a:cubicBezTo>
                        <a:pt x="31" y="23"/>
                        <a:pt x="28" y="24"/>
                        <a:pt x="26" y="25"/>
                      </a:cubicBezTo>
                      <a:cubicBezTo>
                        <a:pt x="22" y="26"/>
                        <a:pt x="18" y="25"/>
                        <a:pt x="14" y="27"/>
                      </a:cubicBezTo>
                      <a:cubicBezTo>
                        <a:pt x="11" y="28"/>
                        <a:pt x="8" y="28"/>
                        <a:pt x="5" y="30"/>
                      </a:cubicBezTo>
                      <a:cubicBezTo>
                        <a:pt x="3" y="31"/>
                        <a:pt x="3" y="31"/>
                        <a:pt x="0" y="31"/>
                      </a:cubicBezTo>
                    </a:path>
                  </a:pathLst>
                </a:custGeom>
                <a:solidFill>
                  <a:srgbClr val="AD0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98" name="Freeform 828">
                  <a:extLst>
                    <a:ext uri="{FF2B5EF4-FFF2-40B4-BE49-F238E27FC236}">
                      <a16:creationId xmlns:a16="http://schemas.microsoft.com/office/drawing/2014/main" id="{B6545142-D7D4-461F-6AE8-3B4A2C921E52}"/>
                    </a:ext>
                  </a:extLst>
                </p:cNvPr>
                <p:cNvSpPr>
                  <a:spLocks/>
                </p:cNvSpPr>
                <p:nvPr/>
              </p:nvSpPr>
              <p:spPr bwMode="auto">
                <a:xfrm>
                  <a:off x="2817" y="2117"/>
                  <a:ext cx="123" cy="78"/>
                </a:xfrm>
                <a:custGeom>
                  <a:avLst/>
                  <a:gdLst>
                    <a:gd name="T0" fmla="*/ 83 w 49"/>
                    <a:gd name="T1" fmla="*/ 543 h 29"/>
                    <a:gd name="T2" fmla="*/ 0 w 49"/>
                    <a:gd name="T3" fmla="*/ 428 h 29"/>
                    <a:gd name="T4" fmla="*/ 33 w 49"/>
                    <a:gd name="T5" fmla="*/ 312 h 29"/>
                    <a:gd name="T6" fmla="*/ 188 w 49"/>
                    <a:gd name="T7" fmla="*/ 94 h 29"/>
                    <a:gd name="T8" fmla="*/ 472 w 49"/>
                    <a:gd name="T9" fmla="*/ 35 h 29"/>
                    <a:gd name="T10" fmla="*/ 567 w 49"/>
                    <a:gd name="T11" fmla="*/ 0 h 29"/>
                    <a:gd name="T12" fmla="*/ 776 w 49"/>
                    <a:gd name="T13" fmla="*/ 81 h 29"/>
                    <a:gd name="T14" fmla="*/ 630 w 49"/>
                    <a:gd name="T15" fmla="*/ 35 h 29"/>
                    <a:gd name="T16" fmla="*/ 472 w 49"/>
                    <a:gd name="T17" fmla="*/ 81 h 29"/>
                    <a:gd name="T18" fmla="*/ 188 w 49"/>
                    <a:gd name="T19" fmla="*/ 175 h 29"/>
                    <a:gd name="T20" fmla="*/ 113 w 49"/>
                    <a:gd name="T21" fmla="*/ 253 h 29"/>
                    <a:gd name="T22" fmla="*/ 63 w 49"/>
                    <a:gd name="T23" fmla="*/ 347 h 29"/>
                    <a:gd name="T24" fmla="*/ 83 w 49"/>
                    <a:gd name="T25" fmla="*/ 543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29">
                      <a:moveTo>
                        <a:pt x="5" y="28"/>
                      </a:moveTo>
                      <a:cubicBezTo>
                        <a:pt x="3" y="29"/>
                        <a:pt x="0" y="23"/>
                        <a:pt x="0" y="22"/>
                      </a:cubicBezTo>
                      <a:cubicBezTo>
                        <a:pt x="0" y="20"/>
                        <a:pt x="1" y="18"/>
                        <a:pt x="2" y="16"/>
                      </a:cubicBezTo>
                      <a:cubicBezTo>
                        <a:pt x="5" y="12"/>
                        <a:pt x="6" y="7"/>
                        <a:pt x="12" y="5"/>
                      </a:cubicBezTo>
                      <a:cubicBezTo>
                        <a:pt x="17" y="3"/>
                        <a:pt x="24" y="4"/>
                        <a:pt x="30" y="2"/>
                      </a:cubicBezTo>
                      <a:cubicBezTo>
                        <a:pt x="32" y="1"/>
                        <a:pt x="34" y="0"/>
                        <a:pt x="36" y="0"/>
                      </a:cubicBezTo>
                      <a:cubicBezTo>
                        <a:pt x="41" y="0"/>
                        <a:pt x="45" y="3"/>
                        <a:pt x="49" y="4"/>
                      </a:cubicBezTo>
                      <a:cubicBezTo>
                        <a:pt x="46" y="4"/>
                        <a:pt x="44" y="3"/>
                        <a:pt x="40" y="2"/>
                      </a:cubicBezTo>
                      <a:cubicBezTo>
                        <a:pt x="37" y="2"/>
                        <a:pt x="34" y="3"/>
                        <a:pt x="30" y="4"/>
                      </a:cubicBezTo>
                      <a:cubicBezTo>
                        <a:pt x="24" y="6"/>
                        <a:pt x="18" y="6"/>
                        <a:pt x="12" y="9"/>
                      </a:cubicBezTo>
                      <a:cubicBezTo>
                        <a:pt x="10" y="10"/>
                        <a:pt x="9" y="11"/>
                        <a:pt x="7" y="13"/>
                      </a:cubicBezTo>
                      <a:cubicBezTo>
                        <a:pt x="6" y="15"/>
                        <a:pt x="5" y="16"/>
                        <a:pt x="4" y="18"/>
                      </a:cubicBezTo>
                      <a:cubicBezTo>
                        <a:pt x="2" y="22"/>
                        <a:pt x="4" y="25"/>
                        <a:pt x="5" y="28"/>
                      </a:cubicBezTo>
                    </a:path>
                  </a:pathLst>
                </a:custGeom>
                <a:solidFill>
                  <a:srgbClr val="E78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99" name="Freeform 829">
                  <a:extLst>
                    <a:ext uri="{FF2B5EF4-FFF2-40B4-BE49-F238E27FC236}">
                      <a16:creationId xmlns:a16="http://schemas.microsoft.com/office/drawing/2014/main" id="{A519B81B-F2B4-544C-8F6D-D68D012B4FA8}"/>
                    </a:ext>
                  </a:extLst>
                </p:cNvPr>
                <p:cNvSpPr>
                  <a:spLocks/>
                </p:cNvSpPr>
                <p:nvPr/>
              </p:nvSpPr>
              <p:spPr bwMode="auto">
                <a:xfrm>
                  <a:off x="2817" y="2123"/>
                  <a:ext cx="75" cy="50"/>
                </a:xfrm>
                <a:custGeom>
                  <a:avLst/>
                  <a:gdLst>
                    <a:gd name="T0" fmla="*/ 0 w 30"/>
                    <a:gd name="T1" fmla="*/ 347 h 19"/>
                    <a:gd name="T2" fmla="*/ 83 w 30"/>
                    <a:gd name="T3" fmla="*/ 179 h 19"/>
                    <a:gd name="T4" fmla="*/ 250 w 30"/>
                    <a:gd name="T5" fmla="*/ 21 h 19"/>
                    <a:gd name="T6" fmla="*/ 470 w 30"/>
                    <a:gd name="T7" fmla="*/ 0 h 19"/>
                    <a:gd name="T8" fmla="*/ 250 w 30"/>
                    <a:gd name="T9" fmla="*/ 55 h 19"/>
                    <a:gd name="T10" fmla="*/ 95 w 30"/>
                    <a:gd name="T11" fmla="*/ 179 h 19"/>
                    <a:gd name="T12" fmla="*/ 0 w 30"/>
                    <a:gd name="T13" fmla="*/ 347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9">
                      <a:moveTo>
                        <a:pt x="0" y="19"/>
                      </a:moveTo>
                      <a:cubicBezTo>
                        <a:pt x="0" y="17"/>
                        <a:pt x="3" y="14"/>
                        <a:pt x="5" y="10"/>
                      </a:cubicBezTo>
                      <a:cubicBezTo>
                        <a:pt x="6" y="7"/>
                        <a:pt x="9" y="3"/>
                        <a:pt x="16" y="1"/>
                      </a:cubicBezTo>
                      <a:cubicBezTo>
                        <a:pt x="24" y="0"/>
                        <a:pt x="27" y="1"/>
                        <a:pt x="30" y="0"/>
                      </a:cubicBezTo>
                      <a:cubicBezTo>
                        <a:pt x="26" y="1"/>
                        <a:pt x="18" y="2"/>
                        <a:pt x="16" y="3"/>
                      </a:cubicBezTo>
                      <a:cubicBezTo>
                        <a:pt x="13" y="4"/>
                        <a:pt x="9" y="5"/>
                        <a:pt x="6" y="10"/>
                      </a:cubicBezTo>
                      <a:cubicBezTo>
                        <a:pt x="4" y="14"/>
                        <a:pt x="1" y="16"/>
                        <a:pt x="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00" name="Freeform 830">
                  <a:extLst>
                    <a:ext uri="{FF2B5EF4-FFF2-40B4-BE49-F238E27FC236}">
                      <a16:creationId xmlns:a16="http://schemas.microsoft.com/office/drawing/2014/main" id="{2DB254E5-78C7-3A89-99B1-43AAF476A96C}"/>
                    </a:ext>
                  </a:extLst>
                </p:cNvPr>
                <p:cNvSpPr>
                  <a:spLocks/>
                </p:cNvSpPr>
                <p:nvPr/>
              </p:nvSpPr>
              <p:spPr bwMode="auto">
                <a:xfrm>
                  <a:off x="2737" y="2059"/>
                  <a:ext cx="293" cy="197"/>
                </a:xfrm>
                <a:custGeom>
                  <a:avLst/>
                  <a:gdLst>
                    <a:gd name="T0" fmla="*/ 1838 w 117"/>
                    <a:gd name="T1" fmla="*/ 682 h 74"/>
                    <a:gd name="T2" fmla="*/ 1630 w 117"/>
                    <a:gd name="T3" fmla="*/ 703 h 74"/>
                    <a:gd name="T4" fmla="*/ 1430 w 117"/>
                    <a:gd name="T5" fmla="*/ 532 h 74"/>
                    <a:gd name="T6" fmla="*/ 1397 w 117"/>
                    <a:gd name="T7" fmla="*/ 431 h 74"/>
                    <a:gd name="T8" fmla="*/ 1380 w 117"/>
                    <a:gd name="T9" fmla="*/ 282 h 74"/>
                    <a:gd name="T10" fmla="*/ 1380 w 117"/>
                    <a:gd name="T11" fmla="*/ 282 h 74"/>
                    <a:gd name="T12" fmla="*/ 1347 w 117"/>
                    <a:gd name="T13" fmla="*/ 418 h 74"/>
                    <a:gd name="T14" fmla="*/ 1305 w 117"/>
                    <a:gd name="T15" fmla="*/ 453 h 74"/>
                    <a:gd name="T16" fmla="*/ 1129 w 117"/>
                    <a:gd name="T17" fmla="*/ 375 h 74"/>
                    <a:gd name="T18" fmla="*/ 1084 w 117"/>
                    <a:gd name="T19" fmla="*/ 303 h 74"/>
                    <a:gd name="T20" fmla="*/ 1117 w 117"/>
                    <a:gd name="T21" fmla="*/ 56 h 74"/>
                    <a:gd name="T22" fmla="*/ 1117 w 117"/>
                    <a:gd name="T23" fmla="*/ 56 h 74"/>
                    <a:gd name="T24" fmla="*/ 1054 w 117"/>
                    <a:gd name="T25" fmla="*/ 303 h 74"/>
                    <a:gd name="T26" fmla="*/ 972 w 117"/>
                    <a:gd name="T27" fmla="*/ 397 h 74"/>
                    <a:gd name="T28" fmla="*/ 709 w 117"/>
                    <a:gd name="T29" fmla="*/ 453 h 74"/>
                    <a:gd name="T30" fmla="*/ 583 w 117"/>
                    <a:gd name="T31" fmla="*/ 397 h 74"/>
                    <a:gd name="T32" fmla="*/ 551 w 117"/>
                    <a:gd name="T33" fmla="*/ 303 h 74"/>
                    <a:gd name="T34" fmla="*/ 471 w 117"/>
                    <a:gd name="T35" fmla="*/ 0 h 74"/>
                    <a:gd name="T36" fmla="*/ 471 w 117"/>
                    <a:gd name="T37" fmla="*/ 0 h 74"/>
                    <a:gd name="T38" fmla="*/ 488 w 117"/>
                    <a:gd name="T39" fmla="*/ 205 h 74"/>
                    <a:gd name="T40" fmla="*/ 363 w 117"/>
                    <a:gd name="T41" fmla="*/ 192 h 74"/>
                    <a:gd name="T42" fmla="*/ 363 w 117"/>
                    <a:gd name="T43" fmla="*/ 192 h 74"/>
                    <a:gd name="T44" fmla="*/ 488 w 117"/>
                    <a:gd name="T45" fmla="*/ 264 h 74"/>
                    <a:gd name="T46" fmla="*/ 533 w 117"/>
                    <a:gd name="T47" fmla="*/ 362 h 74"/>
                    <a:gd name="T48" fmla="*/ 488 w 117"/>
                    <a:gd name="T49" fmla="*/ 737 h 74"/>
                    <a:gd name="T50" fmla="*/ 396 w 117"/>
                    <a:gd name="T51" fmla="*/ 807 h 74"/>
                    <a:gd name="T52" fmla="*/ 0 w 117"/>
                    <a:gd name="T53" fmla="*/ 1078 h 74"/>
                    <a:gd name="T54" fmla="*/ 0 w 117"/>
                    <a:gd name="T55" fmla="*/ 1078 h 74"/>
                    <a:gd name="T56" fmla="*/ 408 w 117"/>
                    <a:gd name="T57" fmla="*/ 887 h 74"/>
                    <a:gd name="T58" fmla="*/ 521 w 117"/>
                    <a:gd name="T59" fmla="*/ 964 h 74"/>
                    <a:gd name="T60" fmla="*/ 563 w 117"/>
                    <a:gd name="T61" fmla="*/ 1036 h 74"/>
                    <a:gd name="T62" fmla="*/ 614 w 117"/>
                    <a:gd name="T63" fmla="*/ 1190 h 74"/>
                    <a:gd name="T64" fmla="*/ 563 w 117"/>
                    <a:gd name="T65" fmla="*/ 1395 h 74"/>
                    <a:gd name="T66" fmla="*/ 563 w 117"/>
                    <a:gd name="T67" fmla="*/ 1395 h 74"/>
                    <a:gd name="T68" fmla="*/ 659 w 117"/>
                    <a:gd name="T69" fmla="*/ 1206 h 74"/>
                    <a:gd name="T70" fmla="*/ 689 w 117"/>
                    <a:gd name="T71" fmla="*/ 1190 h 74"/>
                    <a:gd name="T72" fmla="*/ 992 w 117"/>
                    <a:gd name="T73" fmla="*/ 1113 h 74"/>
                    <a:gd name="T74" fmla="*/ 1022 w 117"/>
                    <a:gd name="T75" fmla="*/ 1147 h 74"/>
                    <a:gd name="T76" fmla="*/ 1067 w 117"/>
                    <a:gd name="T77" fmla="*/ 1339 h 74"/>
                    <a:gd name="T78" fmla="*/ 1067 w 117"/>
                    <a:gd name="T79" fmla="*/ 1339 h 74"/>
                    <a:gd name="T80" fmla="*/ 1067 w 117"/>
                    <a:gd name="T81" fmla="*/ 1339 h 74"/>
                    <a:gd name="T82" fmla="*/ 1067 w 117"/>
                    <a:gd name="T83" fmla="*/ 1339 h 74"/>
                    <a:gd name="T84" fmla="*/ 1067 w 117"/>
                    <a:gd name="T85" fmla="*/ 1134 h 74"/>
                    <a:gd name="T86" fmla="*/ 1084 w 117"/>
                    <a:gd name="T87" fmla="*/ 1078 h 74"/>
                    <a:gd name="T88" fmla="*/ 1335 w 117"/>
                    <a:gd name="T89" fmla="*/ 1020 h 74"/>
                    <a:gd name="T90" fmla="*/ 1525 w 117"/>
                    <a:gd name="T91" fmla="*/ 1091 h 74"/>
                    <a:gd name="T92" fmla="*/ 1525 w 117"/>
                    <a:gd name="T93" fmla="*/ 1091 h 74"/>
                    <a:gd name="T94" fmla="*/ 1460 w 117"/>
                    <a:gd name="T95" fmla="*/ 998 h 74"/>
                    <a:gd name="T96" fmla="*/ 1430 w 117"/>
                    <a:gd name="T97" fmla="*/ 921 h 74"/>
                    <a:gd name="T98" fmla="*/ 1505 w 117"/>
                    <a:gd name="T99" fmla="*/ 793 h 74"/>
                    <a:gd name="T100" fmla="*/ 1588 w 117"/>
                    <a:gd name="T101" fmla="*/ 737 h 74"/>
                    <a:gd name="T102" fmla="*/ 1693 w 117"/>
                    <a:gd name="T103" fmla="*/ 737 h 74"/>
                    <a:gd name="T104" fmla="*/ 1776 w 117"/>
                    <a:gd name="T105" fmla="*/ 793 h 74"/>
                    <a:gd name="T106" fmla="*/ 1776 w 117"/>
                    <a:gd name="T107" fmla="*/ 793 h 74"/>
                    <a:gd name="T108" fmla="*/ 1725 w 117"/>
                    <a:gd name="T109" fmla="*/ 716 h 74"/>
                    <a:gd name="T110" fmla="*/ 1838 w 117"/>
                    <a:gd name="T111" fmla="*/ 682 h 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7" h="74">
                      <a:moveTo>
                        <a:pt x="117" y="36"/>
                      </a:moveTo>
                      <a:cubicBezTo>
                        <a:pt x="111" y="37"/>
                        <a:pt x="107" y="37"/>
                        <a:pt x="104" y="37"/>
                      </a:cubicBezTo>
                      <a:cubicBezTo>
                        <a:pt x="96" y="36"/>
                        <a:pt x="93" y="31"/>
                        <a:pt x="91" y="28"/>
                      </a:cubicBezTo>
                      <a:cubicBezTo>
                        <a:pt x="90" y="27"/>
                        <a:pt x="89" y="25"/>
                        <a:pt x="89" y="23"/>
                      </a:cubicBezTo>
                      <a:cubicBezTo>
                        <a:pt x="88" y="19"/>
                        <a:pt x="88" y="15"/>
                        <a:pt x="88" y="15"/>
                      </a:cubicBezTo>
                      <a:cubicBezTo>
                        <a:pt x="88" y="15"/>
                        <a:pt x="88" y="15"/>
                        <a:pt x="88" y="15"/>
                      </a:cubicBezTo>
                      <a:cubicBezTo>
                        <a:pt x="88" y="15"/>
                        <a:pt x="87" y="18"/>
                        <a:pt x="86" y="22"/>
                      </a:cubicBezTo>
                      <a:cubicBezTo>
                        <a:pt x="86" y="23"/>
                        <a:pt x="84" y="24"/>
                        <a:pt x="83" y="24"/>
                      </a:cubicBezTo>
                      <a:cubicBezTo>
                        <a:pt x="79" y="23"/>
                        <a:pt x="75" y="22"/>
                        <a:pt x="72" y="20"/>
                      </a:cubicBezTo>
                      <a:cubicBezTo>
                        <a:pt x="71" y="20"/>
                        <a:pt x="69" y="18"/>
                        <a:pt x="69" y="16"/>
                      </a:cubicBezTo>
                      <a:cubicBezTo>
                        <a:pt x="69" y="11"/>
                        <a:pt x="69" y="5"/>
                        <a:pt x="71" y="3"/>
                      </a:cubicBezTo>
                      <a:cubicBezTo>
                        <a:pt x="71" y="3"/>
                        <a:pt x="71" y="3"/>
                        <a:pt x="71" y="3"/>
                      </a:cubicBezTo>
                      <a:cubicBezTo>
                        <a:pt x="68" y="5"/>
                        <a:pt x="67" y="11"/>
                        <a:pt x="67" y="16"/>
                      </a:cubicBezTo>
                      <a:cubicBezTo>
                        <a:pt x="66" y="18"/>
                        <a:pt x="65" y="20"/>
                        <a:pt x="62" y="21"/>
                      </a:cubicBezTo>
                      <a:cubicBezTo>
                        <a:pt x="57" y="22"/>
                        <a:pt x="50" y="24"/>
                        <a:pt x="45" y="24"/>
                      </a:cubicBezTo>
                      <a:cubicBezTo>
                        <a:pt x="40" y="24"/>
                        <a:pt x="38" y="22"/>
                        <a:pt x="37" y="21"/>
                      </a:cubicBezTo>
                      <a:cubicBezTo>
                        <a:pt x="37" y="19"/>
                        <a:pt x="35" y="16"/>
                        <a:pt x="35" y="16"/>
                      </a:cubicBezTo>
                      <a:cubicBezTo>
                        <a:pt x="35" y="16"/>
                        <a:pt x="29" y="4"/>
                        <a:pt x="30" y="0"/>
                      </a:cubicBezTo>
                      <a:cubicBezTo>
                        <a:pt x="30" y="0"/>
                        <a:pt x="30" y="0"/>
                        <a:pt x="30" y="0"/>
                      </a:cubicBezTo>
                      <a:cubicBezTo>
                        <a:pt x="30" y="3"/>
                        <a:pt x="30" y="7"/>
                        <a:pt x="31" y="11"/>
                      </a:cubicBezTo>
                      <a:cubicBezTo>
                        <a:pt x="29" y="9"/>
                        <a:pt x="26" y="10"/>
                        <a:pt x="23" y="10"/>
                      </a:cubicBezTo>
                      <a:cubicBezTo>
                        <a:pt x="23" y="10"/>
                        <a:pt x="23" y="10"/>
                        <a:pt x="23" y="10"/>
                      </a:cubicBezTo>
                      <a:cubicBezTo>
                        <a:pt x="26" y="10"/>
                        <a:pt x="30" y="12"/>
                        <a:pt x="31" y="14"/>
                      </a:cubicBezTo>
                      <a:cubicBezTo>
                        <a:pt x="32" y="16"/>
                        <a:pt x="33" y="18"/>
                        <a:pt x="34" y="19"/>
                      </a:cubicBezTo>
                      <a:cubicBezTo>
                        <a:pt x="37" y="28"/>
                        <a:pt x="33" y="35"/>
                        <a:pt x="31" y="39"/>
                      </a:cubicBezTo>
                      <a:cubicBezTo>
                        <a:pt x="30" y="40"/>
                        <a:pt x="27" y="43"/>
                        <a:pt x="25" y="43"/>
                      </a:cubicBezTo>
                      <a:cubicBezTo>
                        <a:pt x="13" y="45"/>
                        <a:pt x="6" y="51"/>
                        <a:pt x="0" y="57"/>
                      </a:cubicBezTo>
                      <a:cubicBezTo>
                        <a:pt x="0" y="57"/>
                        <a:pt x="0" y="57"/>
                        <a:pt x="0" y="57"/>
                      </a:cubicBezTo>
                      <a:cubicBezTo>
                        <a:pt x="5" y="51"/>
                        <a:pt x="14" y="48"/>
                        <a:pt x="26" y="47"/>
                      </a:cubicBezTo>
                      <a:cubicBezTo>
                        <a:pt x="29" y="46"/>
                        <a:pt x="31" y="49"/>
                        <a:pt x="33" y="51"/>
                      </a:cubicBezTo>
                      <a:cubicBezTo>
                        <a:pt x="34" y="52"/>
                        <a:pt x="35" y="54"/>
                        <a:pt x="36" y="55"/>
                      </a:cubicBezTo>
                      <a:cubicBezTo>
                        <a:pt x="38" y="58"/>
                        <a:pt x="39" y="61"/>
                        <a:pt x="39" y="63"/>
                      </a:cubicBezTo>
                      <a:cubicBezTo>
                        <a:pt x="39" y="69"/>
                        <a:pt x="40" y="70"/>
                        <a:pt x="36" y="74"/>
                      </a:cubicBezTo>
                      <a:cubicBezTo>
                        <a:pt x="36" y="74"/>
                        <a:pt x="36" y="74"/>
                        <a:pt x="36" y="74"/>
                      </a:cubicBezTo>
                      <a:cubicBezTo>
                        <a:pt x="40" y="70"/>
                        <a:pt x="42" y="70"/>
                        <a:pt x="42" y="64"/>
                      </a:cubicBezTo>
                      <a:cubicBezTo>
                        <a:pt x="42" y="63"/>
                        <a:pt x="43" y="62"/>
                        <a:pt x="44" y="63"/>
                      </a:cubicBezTo>
                      <a:cubicBezTo>
                        <a:pt x="50" y="63"/>
                        <a:pt x="57" y="61"/>
                        <a:pt x="63" y="59"/>
                      </a:cubicBezTo>
                      <a:cubicBezTo>
                        <a:pt x="64" y="59"/>
                        <a:pt x="65" y="61"/>
                        <a:pt x="65" y="61"/>
                      </a:cubicBezTo>
                      <a:cubicBezTo>
                        <a:pt x="65" y="65"/>
                        <a:pt x="67" y="69"/>
                        <a:pt x="68" y="71"/>
                      </a:cubicBezTo>
                      <a:cubicBezTo>
                        <a:pt x="68" y="71"/>
                        <a:pt x="68" y="71"/>
                        <a:pt x="68" y="71"/>
                      </a:cubicBezTo>
                      <a:cubicBezTo>
                        <a:pt x="68" y="71"/>
                        <a:pt x="68" y="71"/>
                        <a:pt x="68" y="71"/>
                      </a:cubicBezTo>
                      <a:cubicBezTo>
                        <a:pt x="68" y="71"/>
                        <a:pt x="68" y="71"/>
                        <a:pt x="68" y="71"/>
                      </a:cubicBezTo>
                      <a:cubicBezTo>
                        <a:pt x="67" y="68"/>
                        <a:pt x="66" y="63"/>
                        <a:pt x="68" y="60"/>
                      </a:cubicBezTo>
                      <a:cubicBezTo>
                        <a:pt x="68" y="59"/>
                        <a:pt x="68" y="59"/>
                        <a:pt x="69" y="57"/>
                      </a:cubicBezTo>
                      <a:cubicBezTo>
                        <a:pt x="71" y="56"/>
                        <a:pt x="74" y="54"/>
                        <a:pt x="85" y="54"/>
                      </a:cubicBezTo>
                      <a:cubicBezTo>
                        <a:pt x="91" y="54"/>
                        <a:pt x="94" y="54"/>
                        <a:pt x="97" y="58"/>
                      </a:cubicBezTo>
                      <a:cubicBezTo>
                        <a:pt x="97" y="58"/>
                        <a:pt x="97" y="58"/>
                        <a:pt x="97" y="58"/>
                      </a:cubicBezTo>
                      <a:cubicBezTo>
                        <a:pt x="95" y="55"/>
                        <a:pt x="95" y="55"/>
                        <a:pt x="93" y="53"/>
                      </a:cubicBezTo>
                      <a:cubicBezTo>
                        <a:pt x="90" y="52"/>
                        <a:pt x="89" y="50"/>
                        <a:pt x="91" y="49"/>
                      </a:cubicBezTo>
                      <a:cubicBezTo>
                        <a:pt x="93" y="46"/>
                        <a:pt x="94" y="44"/>
                        <a:pt x="96" y="42"/>
                      </a:cubicBezTo>
                      <a:cubicBezTo>
                        <a:pt x="97" y="39"/>
                        <a:pt x="100" y="39"/>
                        <a:pt x="101" y="39"/>
                      </a:cubicBezTo>
                      <a:cubicBezTo>
                        <a:pt x="102" y="39"/>
                        <a:pt x="108" y="39"/>
                        <a:pt x="108" y="39"/>
                      </a:cubicBezTo>
                      <a:cubicBezTo>
                        <a:pt x="110" y="40"/>
                        <a:pt x="112" y="41"/>
                        <a:pt x="113" y="42"/>
                      </a:cubicBezTo>
                      <a:cubicBezTo>
                        <a:pt x="113" y="42"/>
                        <a:pt x="113" y="42"/>
                        <a:pt x="113" y="42"/>
                      </a:cubicBezTo>
                      <a:cubicBezTo>
                        <a:pt x="112" y="41"/>
                        <a:pt x="112" y="39"/>
                        <a:pt x="110" y="38"/>
                      </a:cubicBezTo>
                      <a:cubicBezTo>
                        <a:pt x="112" y="38"/>
                        <a:pt x="114" y="37"/>
                        <a:pt x="117" y="36"/>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701" name="Freeform 831">
                  <a:extLst>
                    <a:ext uri="{FF2B5EF4-FFF2-40B4-BE49-F238E27FC236}">
                      <a16:creationId xmlns:a16="http://schemas.microsoft.com/office/drawing/2014/main" id="{9169051D-940A-49EA-E14E-FDBA62152599}"/>
                    </a:ext>
                  </a:extLst>
                </p:cNvPr>
                <p:cNvSpPr>
                  <a:spLocks/>
                </p:cNvSpPr>
                <p:nvPr/>
              </p:nvSpPr>
              <p:spPr bwMode="auto">
                <a:xfrm>
                  <a:off x="2867" y="2144"/>
                  <a:ext cx="18" cy="19"/>
                </a:xfrm>
                <a:custGeom>
                  <a:avLst/>
                  <a:gdLst>
                    <a:gd name="T0" fmla="*/ 0 w 7"/>
                    <a:gd name="T1" fmla="*/ 81 h 7"/>
                    <a:gd name="T2" fmla="*/ 54 w 7"/>
                    <a:gd name="T3" fmla="*/ 22 h 7"/>
                    <a:gd name="T4" fmla="*/ 118 w 7"/>
                    <a:gd name="T5" fmla="*/ 81 h 7"/>
                    <a:gd name="T6" fmla="*/ 67 w 7"/>
                    <a:gd name="T7" fmla="*/ 141 h 7"/>
                    <a:gd name="T8" fmla="*/ 0 w 7"/>
                    <a:gd name="T9" fmla="*/ 81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4"/>
                      </a:moveTo>
                      <a:cubicBezTo>
                        <a:pt x="0" y="2"/>
                        <a:pt x="2" y="1"/>
                        <a:pt x="3" y="1"/>
                      </a:cubicBezTo>
                      <a:cubicBezTo>
                        <a:pt x="5" y="0"/>
                        <a:pt x="7" y="2"/>
                        <a:pt x="7" y="4"/>
                      </a:cubicBezTo>
                      <a:cubicBezTo>
                        <a:pt x="7" y="5"/>
                        <a:pt x="6" y="7"/>
                        <a:pt x="4" y="7"/>
                      </a:cubicBezTo>
                      <a:cubicBezTo>
                        <a:pt x="2" y="7"/>
                        <a:pt x="0" y="6"/>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02" name="Freeform 832">
                  <a:extLst>
                    <a:ext uri="{FF2B5EF4-FFF2-40B4-BE49-F238E27FC236}">
                      <a16:creationId xmlns:a16="http://schemas.microsoft.com/office/drawing/2014/main" id="{C939755B-0AA5-3E21-3559-883267B533FD}"/>
                    </a:ext>
                  </a:extLst>
                </p:cNvPr>
                <p:cNvSpPr>
                  <a:spLocks/>
                </p:cNvSpPr>
                <p:nvPr/>
              </p:nvSpPr>
              <p:spPr bwMode="auto">
                <a:xfrm>
                  <a:off x="2887" y="2141"/>
                  <a:ext cx="8" cy="8"/>
                </a:xfrm>
                <a:custGeom>
                  <a:avLst/>
                  <a:gdLst>
                    <a:gd name="T0" fmla="*/ 0 w 3"/>
                    <a:gd name="T1" fmla="*/ 21 h 3"/>
                    <a:gd name="T2" fmla="*/ 21 w 3"/>
                    <a:gd name="T3" fmla="*/ 0 h 3"/>
                    <a:gd name="T4" fmla="*/ 56 w 3"/>
                    <a:gd name="T5" fmla="*/ 21 h 3"/>
                    <a:gd name="T6" fmla="*/ 21 w 3"/>
                    <a:gd name="T7" fmla="*/ 56 h 3"/>
                    <a:gd name="T8" fmla="*/ 0 w 3"/>
                    <a:gd name="T9" fmla="*/ 2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0" y="1"/>
                      </a:moveTo>
                      <a:cubicBezTo>
                        <a:pt x="0" y="1"/>
                        <a:pt x="0" y="0"/>
                        <a:pt x="1" y="0"/>
                      </a:cubicBezTo>
                      <a:cubicBezTo>
                        <a:pt x="2" y="0"/>
                        <a:pt x="3" y="0"/>
                        <a:pt x="3" y="1"/>
                      </a:cubicBezTo>
                      <a:cubicBezTo>
                        <a:pt x="3" y="2"/>
                        <a:pt x="2" y="3"/>
                        <a:pt x="1" y="3"/>
                      </a:cubicBezTo>
                      <a:cubicBezTo>
                        <a:pt x="1" y="3"/>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703" name="Freeform 833">
                  <a:extLst>
                    <a:ext uri="{FF2B5EF4-FFF2-40B4-BE49-F238E27FC236}">
                      <a16:creationId xmlns:a16="http://schemas.microsoft.com/office/drawing/2014/main" id="{8BE55FF9-33A7-EBCC-9A97-DA9CF6033A10}"/>
                    </a:ext>
                  </a:extLst>
                </p:cNvPr>
                <p:cNvSpPr>
                  <a:spLocks/>
                </p:cNvSpPr>
                <p:nvPr/>
              </p:nvSpPr>
              <p:spPr bwMode="auto">
                <a:xfrm>
                  <a:off x="2862" y="2163"/>
                  <a:ext cx="10" cy="10"/>
                </a:xfrm>
                <a:custGeom>
                  <a:avLst/>
                  <a:gdLst>
                    <a:gd name="T0" fmla="*/ 0 w 4"/>
                    <a:gd name="T1" fmla="*/ 33 h 4"/>
                    <a:gd name="T2" fmla="*/ 33 w 4"/>
                    <a:gd name="T3" fmla="*/ 0 h 4"/>
                    <a:gd name="T4" fmla="*/ 63 w 4"/>
                    <a:gd name="T5" fmla="*/ 33 h 4"/>
                    <a:gd name="T6" fmla="*/ 33 w 4"/>
                    <a:gd name="T7" fmla="*/ 63 h 4"/>
                    <a:gd name="T8" fmla="*/ 0 w 4"/>
                    <a:gd name="T9" fmla="*/ 3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2"/>
                      </a:moveTo>
                      <a:cubicBezTo>
                        <a:pt x="0" y="1"/>
                        <a:pt x="1" y="0"/>
                        <a:pt x="2" y="0"/>
                      </a:cubicBezTo>
                      <a:cubicBezTo>
                        <a:pt x="3" y="0"/>
                        <a:pt x="4" y="1"/>
                        <a:pt x="4" y="2"/>
                      </a:cubicBezTo>
                      <a:cubicBezTo>
                        <a:pt x="4" y="3"/>
                        <a:pt x="4" y="4"/>
                        <a:pt x="2" y="4"/>
                      </a:cubicBezTo>
                      <a:cubicBezTo>
                        <a:pt x="1" y="4"/>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grpSp>
          <p:grpSp>
            <p:nvGrpSpPr>
              <p:cNvPr id="523" name="Group 850">
                <a:extLst>
                  <a:ext uri="{FF2B5EF4-FFF2-40B4-BE49-F238E27FC236}">
                    <a16:creationId xmlns:a16="http://schemas.microsoft.com/office/drawing/2014/main" id="{0E05A185-5531-DBD7-4AC5-DF54D8AC8470}"/>
                  </a:ext>
                </a:extLst>
              </p:cNvPr>
              <p:cNvGrpSpPr>
                <a:grpSpLocks/>
              </p:cNvGrpSpPr>
              <p:nvPr/>
            </p:nvGrpSpPr>
            <p:grpSpPr bwMode="auto">
              <a:xfrm>
                <a:off x="1502641" y="3145469"/>
                <a:ext cx="590416" cy="343515"/>
                <a:chOff x="3734" y="1818"/>
                <a:chExt cx="306" cy="178"/>
              </a:xfrm>
            </p:grpSpPr>
            <p:sp>
              <p:nvSpPr>
                <p:cNvPr id="682" name="Freeform 839">
                  <a:extLst>
                    <a:ext uri="{FF2B5EF4-FFF2-40B4-BE49-F238E27FC236}">
                      <a16:creationId xmlns:a16="http://schemas.microsoft.com/office/drawing/2014/main" id="{E6690D72-1CFA-ED4D-5E16-BB2AA8F6F5D4}"/>
                    </a:ext>
                  </a:extLst>
                </p:cNvPr>
                <p:cNvSpPr>
                  <a:spLocks/>
                </p:cNvSpPr>
                <p:nvPr/>
              </p:nvSpPr>
              <p:spPr bwMode="auto">
                <a:xfrm>
                  <a:off x="3734" y="1818"/>
                  <a:ext cx="306" cy="178"/>
                </a:xfrm>
                <a:custGeom>
                  <a:avLst/>
                  <a:gdLst>
                    <a:gd name="T0" fmla="*/ 1736 w 122"/>
                    <a:gd name="T1" fmla="*/ 792 h 67"/>
                    <a:gd name="T2" fmla="*/ 1831 w 122"/>
                    <a:gd name="T3" fmla="*/ 712 h 67"/>
                    <a:gd name="T4" fmla="*/ 1831 w 122"/>
                    <a:gd name="T5" fmla="*/ 712 h 67"/>
                    <a:gd name="T6" fmla="*/ 1610 w 122"/>
                    <a:gd name="T7" fmla="*/ 792 h 67"/>
                    <a:gd name="T8" fmla="*/ 1610 w 122"/>
                    <a:gd name="T9" fmla="*/ 792 h 67"/>
                    <a:gd name="T10" fmla="*/ 1359 w 122"/>
                    <a:gd name="T11" fmla="*/ 579 h 67"/>
                    <a:gd name="T12" fmla="*/ 1422 w 122"/>
                    <a:gd name="T13" fmla="*/ 486 h 67"/>
                    <a:gd name="T14" fmla="*/ 1736 w 122"/>
                    <a:gd name="T15" fmla="*/ 375 h 67"/>
                    <a:gd name="T16" fmla="*/ 1736 w 122"/>
                    <a:gd name="T17" fmla="*/ 375 h 67"/>
                    <a:gd name="T18" fmla="*/ 1402 w 122"/>
                    <a:gd name="T19" fmla="*/ 452 h 67"/>
                    <a:gd name="T20" fmla="*/ 1277 w 122"/>
                    <a:gd name="T21" fmla="*/ 465 h 67"/>
                    <a:gd name="T22" fmla="*/ 1151 w 122"/>
                    <a:gd name="T23" fmla="*/ 375 h 67"/>
                    <a:gd name="T24" fmla="*/ 1201 w 122"/>
                    <a:gd name="T25" fmla="*/ 170 h 67"/>
                    <a:gd name="T26" fmla="*/ 1372 w 122"/>
                    <a:gd name="T27" fmla="*/ 170 h 67"/>
                    <a:gd name="T28" fmla="*/ 1372 w 122"/>
                    <a:gd name="T29" fmla="*/ 170 h 67"/>
                    <a:gd name="T30" fmla="*/ 1234 w 122"/>
                    <a:gd name="T31" fmla="*/ 133 h 67"/>
                    <a:gd name="T32" fmla="*/ 1277 w 122"/>
                    <a:gd name="T33" fmla="*/ 0 h 67"/>
                    <a:gd name="T34" fmla="*/ 1277 w 122"/>
                    <a:gd name="T35" fmla="*/ 0 h 67"/>
                    <a:gd name="T36" fmla="*/ 1106 w 122"/>
                    <a:gd name="T37" fmla="*/ 191 h 67"/>
                    <a:gd name="T38" fmla="*/ 900 w 122"/>
                    <a:gd name="T39" fmla="*/ 247 h 67"/>
                    <a:gd name="T40" fmla="*/ 660 w 122"/>
                    <a:gd name="T41" fmla="*/ 226 h 67"/>
                    <a:gd name="T42" fmla="*/ 567 w 122"/>
                    <a:gd name="T43" fmla="*/ 205 h 67"/>
                    <a:gd name="T44" fmla="*/ 441 w 122"/>
                    <a:gd name="T45" fmla="*/ 114 h 67"/>
                    <a:gd name="T46" fmla="*/ 409 w 122"/>
                    <a:gd name="T47" fmla="*/ 133 h 67"/>
                    <a:gd name="T48" fmla="*/ 441 w 122"/>
                    <a:gd name="T49" fmla="*/ 282 h 67"/>
                    <a:gd name="T50" fmla="*/ 346 w 122"/>
                    <a:gd name="T51" fmla="*/ 430 h 67"/>
                    <a:gd name="T52" fmla="*/ 0 w 122"/>
                    <a:gd name="T53" fmla="*/ 507 h 67"/>
                    <a:gd name="T54" fmla="*/ 0 w 122"/>
                    <a:gd name="T55" fmla="*/ 507 h 67"/>
                    <a:gd name="T56" fmla="*/ 251 w 122"/>
                    <a:gd name="T57" fmla="*/ 507 h 67"/>
                    <a:gd name="T58" fmla="*/ 376 w 122"/>
                    <a:gd name="T59" fmla="*/ 579 h 67"/>
                    <a:gd name="T60" fmla="*/ 396 w 122"/>
                    <a:gd name="T61" fmla="*/ 635 h 67"/>
                    <a:gd name="T62" fmla="*/ 334 w 122"/>
                    <a:gd name="T63" fmla="*/ 749 h 67"/>
                    <a:gd name="T64" fmla="*/ 113 w 122"/>
                    <a:gd name="T65" fmla="*/ 712 h 67"/>
                    <a:gd name="T66" fmla="*/ 113 w 122"/>
                    <a:gd name="T67" fmla="*/ 712 h 67"/>
                    <a:gd name="T68" fmla="*/ 283 w 122"/>
                    <a:gd name="T69" fmla="*/ 792 h 67"/>
                    <a:gd name="T70" fmla="*/ 376 w 122"/>
                    <a:gd name="T71" fmla="*/ 770 h 67"/>
                    <a:gd name="T72" fmla="*/ 522 w 122"/>
                    <a:gd name="T73" fmla="*/ 749 h 67"/>
                    <a:gd name="T74" fmla="*/ 660 w 122"/>
                    <a:gd name="T75" fmla="*/ 805 h 67"/>
                    <a:gd name="T76" fmla="*/ 775 w 122"/>
                    <a:gd name="T77" fmla="*/ 861 h 67"/>
                    <a:gd name="T78" fmla="*/ 805 w 122"/>
                    <a:gd name="T79" fmla="*/ 954 h 67"/>
                    <a:gd name="T80" fmla="*/ 775 w 122"/>
                    <a:gd name="T81" fmla="*/ 996 h 67"/>
                    <a:gd name="T82" fmla="*/ 838 w 122"/>
                    <a:gd name="T83" fmla="*/ 954 h 67"/>
                    <a:gd name="T84" fmla="*/ 913 w 122"/>
                    <a:gd name="T85" fmla="*/ 938 h 67"/>
                    <a:gd name="T86" fmla="*/ 1151 w 122"/>
                    <a:gd name="T87" fmla="*/ 1010 h 67"/>
                    <a:gd name="T88" fmla="*/ 1184 w 122"/>
                    <a:gd name="T89" fmla="*/ 1065 h 67"/>
                    <a:gd name="T90" fmla="*/ 1234 w 122"/>
                    <a:gd name="T91" fmla="*/ 1257 h 67"/>
                    <a:gd name="T92" fmla="*/ 1234 w 122"/>
                    <a:gd name="T93" fmla="*/ 1257 h 67"/>
                    <a:gd name="T94" fmla="*/ 1214 w 122"/>
                    <a:gd name="T95" fmla="*/ 1065 h 67"/>
                    <a:gd name="T96" fmla="*/ 1264 w 122"/>
                    <a:gd name="T97" fmla="*/ 938 h 67"/>
                    <a:gd name="T98" fmla="*/ 1372 w 122"/>
                    <a:gd name="T99" fmla="*/ 826 h 67"/>
                    <a:gd name="T100" fmla="*/ 1527 w 122"/>
                    <a:gd name="T101" fmla="*/ 805 h 67"/>
                    <a:gd name="T102" fmla="*/ 1610 w 122"/>
                    <a:gd name="T103" fmla="*/ 826 h 67"/>
                    <a:gd name="T104" fmla="*/ 1926 w 122"/>
                    <a:gd name="T105" fmla="*/ 882 h 67"/>
                    <a:gd name="T106" fmla="*/ 1926 w 122"/>
                    <a:gd name="T107" fmla="*/ 882 h 67"/>
                    <a:gd name="T108" fmla="*/ 1736 w 122"/>
                    <a:gd name="T109" fmla="*/ 792 h 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2" h="67">
                      <a:moveTo>
                        <a:pt x="110" y="42"/>
                      </a:moveTo>
                      <a:cubicBezTo>
                        <a:pt x="113" y="42"/>
                        <a:pt x="114" y="40"/>
                        <a:pt x="116" y="38"/>
                      </a:cubicBezTo>
                      <a:cubicBezTo>
                        <a:pt x="116" y="38"/>
                        <a:pt x="116" y="38"/>
                        <a:pt x="116" y="38"/>
                      </a:cubicBezTo>
                      <a:cubicBezTo>
                        <a:pt x="114" y="41"/>
                        <a:pt x="108" y="41"/>
                        <a:pt x="102" y="42"/>
                      </a:cubicBezTo>
                      <a:cubicBezTo>
                        <a:pt x="102" y="42"/>
                        <a:pt x="102" y="42"/>
                        <a:pt x="102" y="42"/>
                      </a:cubicBezTo>
                      <a:cubicBezTo>
                        <a:pt x="93" y="41"/>
                        <a:pt x="87" y="35"/>
                        <a:pt x="86" y="31"/>
                      </a:cubicBezTo>
                      <a:cubicBezTo>
                        <a:pt x="86" y="29"/>
                        <a:pt x="89" y="27"/>
                        <a:pt x="90" y="26"/>
                      </a:cubicBezTo>
                      <a:cubicBezTo>
                        <a:pt x="95" y="23"/>
                        <a:pt x="101" y="18"/>
                        <a:pt x="110" y="20"/>
                      </a:cubicBezTo>
                      <a:cubicBezTo>
                        <a:pt x="110" y="20"/>
                        <a:pt x="110" y="20"/>
                        <a:pt x="110" y="20"/>
                      </a:cubicBezTo>
                      <a:cubicBezTo>
                        <a:pt x="100" y="18"/>
                        <a:pt x="94" y="21"/>
                        <a:pt x="89" y="24"/>
                      </a:cubicBezTo>
                      <a:cubicBezTo>
                        <a:pt x="86" y="26"/>
                        <a:pt x="84" y="26"/>
                        <a:pt x="81" y="25"/>
                      </a:cubicBezTo>
                      <a:cubicBezTo>
                        <a:pt x="79" y="24"/>
                        <a:pt x="76" y="23"/>
                        <a:pt x="73" y="20"/>
                      </a:cubicBezTo>
                      <a:cubicBezTo>
                        <a:pt x="66" y="16"/>
                        <a:pt x="75" y="10"/>
                        <a:pt x="76" y="9"/>
                      </a:cubicBezTo>
                      <a:cubicBezTo>
                        <a:pt x="81" y="8"/>
                        <a:pt x="84" y="8"/>
                        <a:pt x="87" y="9"/>
                      </a:cubicBezTo>
                      <a:cubicBezTo>
                        <a:pt x="87" y="9"/>
                        <a:pt x="87" y="9"/>
                        <a:pt x="87" y="9"/>
                      </a:cubicBezTo>
                      <a:cubicBezTo>
                        <a:pt x="84" y="8"/>
                        <a:pt x="81" y="6"/>
                        <a:pt x="78" y="7"/>
                      </a:cubicBezTo>
                      <a:cubicBezTo>
                        <a:pt x="80" y="5"/>
                        <a:pt x="80" y="2"/>
                        <a:pt x="81" y="0"/>
                      </a:cubicBezTo>
                      <a:cubicBezTo>
                        <a:pt x="81" y="0"/>
                        <a:pt x="81" y="0"/>
                        <a:pt x="81" y="0"/>
                      </a:cubicBezTo>
                      <a:cubicBezTo>
                        <a:pt x="80" y="4"/>
                        <a:pt x="74" y="7"/>
                        <a:pt x="70" y="10"/>
                      </a:cubicBezTo>
                      <a:cubicBezTo>
                        <a:pt x="64" y="12"/>
                        <a:pt x="60" y="13"/>
                        <a:pt x="57" y="13"/>
                      </a:cubicBezTo>
                      <a:cubicBezTo>
                        <a:pt x="52" y="13"/>
                        <a:pt x="47" y="13"/>
                        <a:pt x="42" y="12"/>
                      </a:cubicBezTo>
                      <a:cubicBezTo>
                        <a:pt x="41" y="12"/>
                        <a:pt x="38" y="12"/>
                        <a:pt x="36" y="11"/>
                      </a:cubicBezTo>
                      <a:cubicBezTo>
                        <a:pt x="34" y="11"/>
                        <a:pt x="31" y="10"/>
                        <a:pt x="28" y="6"/>
                      </a:cubicBezTo>
                      <a:cubicBezTo>
                        <a:pt x="26" y="3"/>
                        <a:pt x="24" y="1"/>
                        <a:pt x="26" y="7"/>
                      </a:cubicBezTo>
                      <a:cubicBezTo>
                        <a:pt x="27" y="8"/>
                        <a:pt x="28" y="11"/>
                        <a:pt x="28" y="15"/>
                      </a:cubicBezTo>
                      <a:cubicBezTo>
                        <a:pt x="26" y="19"/>
                        <a:pt x="24" y="21"/>
                        <a:pt x="22" y="23"/>
                      </a:cubicBezTo>
                      <a:cubicBezTo>
                        <a:pt x="17" y="25"/>
                        <a:pt x="9" y="28"/>
                        <a:pt x="0" y="27"/>
                      </a:cubicBezTo>
                      <a:cubicBezTo>
                        <a:pt x="0" y="27"/>
                        <a:pt x="0" y="27"/>
                        <a:pt x="0" y="27"/>
                      </a:cubicBezTo>
                      <a:cubicBezTo>
                        <a:pt x="6" y="28"/>
                        <a:pt x="12" y="28"/>
                        <a:pt x="16" y="27"/>
                      </a:cubicBezTo>
                      <a:cubicBezTo>
                        <a:pt x="20" y="26"/>
                        <a:pt x="23" y="29"/>
                        <a:pt x="24" y="31"/>
                      </a:cubicBezTo>
                      <a:cubicBezTo>
                        <a:pt x="24" y="32"/>
                        <a:pt x="25" y="33"/>
                        <a:pt x="25" y="34"/>
                      </a:cubicBezTo>
                      <a:cubicBezTo>
                        <a:pt x="25" y="35"/>
                        <a:pt x="25" y="38"/>
                        <a:pt x="21" y="40"/>
                      </a:cubicBezTo>
                      <a:cubicBezTo>
                        <a:pt x="16" y="42"/>
                        <a:pt x="10" y="40"/>
                        <a:pt x="7" y="38"/>
                      </a:cubicBezTo>
                      <a:cubicBezTo>
                        <a:pt x="7" y="38"/>
                        <a:pt x="7" y="38"/>
                        <a:pt x="7" y="38"/>
                      </a:cubicBezTo>
                      <a:cubicBezTo>
                        <a:pt x="11" y="41"/>
                        <a:pt x="14" y="43"/>
                        <a:pt x="18" y="42"/>
                      </a:cubicBezTo>
                      <a:cubicBezTo>
                        <a:pt x="20" y="42"/>
                        <a:pt x="19" y="44"/>
                        <a:pt x="24" y="41"/>
                      </a:cubicBezTo>
                      <a:cubicBezTo>
                        <a:pt x="27" y="39"/>
                        <a:pt x="31" y="39"/>
                        <a:pt x="33" y="40"/>
                      </a:cubicBezTo>
                      <a:cubicBezTo>
                        <a:pt x="35" y="40"/>
                        <a:pt x="38" y="41"/>
                        <a:pt x="42" y="43"/>
                      </a:cubicBezTo>
                      <a:cubicBezTo>
                        <a:pt x="43" y="43"/>
                        <a:pt x="47" y="45"/>
                        <a:pt x="49" y="46"/>
                      </a:cubicBezTo>
                      <a:cubicBezTo>
                        <a:pt x="50" y="47"/>
                        <a:pt x="52" y="49"/>
                        <a:pt x="51" y="51"/>
                      </a:cubicBezTo>
                      <a:cubicBezTo>
                        <a:pt x="50" y="52"/>
                        <a:pt x="49" y="53"/>
                        <a:pt x="49" y="53"/>
                      </a:cubicBezTo>
                      <a:cubicBezTo>
                        <a:pt x="46" y="56"/>
                        <a:pt x="52" y="53"/>
                        <a:pt x="53" y="51"/>
                      </a:cubicBezTo>
                      <a:cubicBezTo>
                        <a:pt x="54" y="49"/>
                        <a:pt x="57" y="49"/>
                        <a:pt x="58" y="50"/>
                      </a:cubicBezTo>
                      <a:cubicBezTo>
                        <a:pt x="63" y="50"/>
                        <a:pt x="70" y="52"/>
                        <a:pt x="73" y="54"/>
                      </a:cubicBezTo>
                      <a:cubicBezTo>
                        <a:pt x="75" y="54"/>
                        <a:pt x="75" y="56"/>
                        <a:pt x="75" y="57"/>
                      </a:cubicBezTo>
                      <a:cubicBezTo>
                        <a:pt x="75" y="60"/>
                        <a:pt x="76" y="63"/>
                        <a:pt x="78" y="67"/>
                      </a:cubicBezTo>
                      <a:cubicBezTo>
                        <a:pt x="78" y="67"/>
                        <a:pt x="78" y="67"/>
                        <a:pt x="78" y="67"/>
                      </a:cubicBezTo>
                      <a:cubicBezTo>
                        <a:pt x="76" y="63"/>
                        <a:pt x="77" y="60"/>
                        <a:pt x="77" y="57"/>
                      </a:cubicBezTo>
                      <a:cubicBezTo>
                        <a:pt x="78" y="56"/>
                        <a:pt x="78" y="52"/>
                        <a:pt x="80" y="50"/>
                      </a:cubicBezTo>
                      <a:cubicBezTo>
                        <a:pt x="82" y="48"/>
                        <a:pt x="84" y="45"/>
                        <a:pt x="87" y="44"/>
                      </a:cubicBezTo>
                      <a:cubicBezTo>
                        <a:pt x="90" y="43"/>
                        <a:pt x="95" y="43"/>
                        <a:pt x="97" y="43"/>
                      </a:cubicBezTo>
                      <a:cubicBezTo>
                        <a:pt x="98" y="43"/>
                        <a:pt x="101" y="44"/>
                        <a:pt x="102" y="44"/>
                      </a:cubicBezTo>
                      <a:cubicBezTo>
                        <a:pt x="108" y="44"/>
                        <a:pt x="115" y="43"/>
                        <a:pt x="122" y="47"/>
                      </a:cubicBezTo>
                      <a:cubicBezTo>
                        <a:pt x="122" y="47"/>
                        <a:pt x="122" y="47"/>
                        <a:pt x="122" y="47"/>
                      </a:cubicBezTo>
                      <a:cubicBezTo>
                        <a:pt x="118" y="45"/>
                        <a:pt x="114" y="43"/>
                        <a:pt x="110" y="42"/>
                      </a:cubicBezTo>
                      <a:close/>
                    </a:path>
                  </a:pathLst>
                </a:custGeom>
                <a:solidFill>
                  <a:srgbClr val="D946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83" name="Freeform 840">
                  <a:extLst>
                    <a:ext uri="{FF2B5EF4-FFF2-40B4-BE49-F238E27FC236}">
                      <a16:creationId xmlns:a16="http://schemas.microsoft.com/office/drawing/2014/main" id="{F2E4F642-7BA0-1F97-0C73-7C67C22510C9}"/>
                    </a:ext>
                  </a:extLst>
                </p:cNvPr>
                <p:cNvSpPr>
                  <a:spLocks/>
                </p:cNvSpPr>
                <p:nvPr/>
              </p:nvSpPr>
              <p:spPr bwMode="auto">
                <a:xfrm>
                  <a:off x="3845" y="1895"/>
                  <a:ext cx="72" cy="32"/>
                </a:xfrm>
                <a:custGeom>
                  <a:avLst/>
                  <a:gdLst>
                    <a:gd name="T0" fmla="*/ 42 w 29"/>
                    <a:gd name="T1" fmla="*/ 0 h 12"/>
                    <a:gd name="T2" fmla="*/ 104 w 29"/>
                    <a:gd name="T3" fmla="*/ 149 h 12"/>
                    <a:gd name="T4" fmla="*/ 308 w 29"/>
                    <a:gd name="T5" fmla="*/ 205 h 12"/>
                    <a:gd name="T6" fmla="*/ 353 w 29"/>
                    <a:gd name="T7" fmla="*/ 35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12">
                      <a:moveTo>
                        <a:pt x="3" y="0"/>
                      </a:moveTo>
                      <a:cubicBezTo>
                        <a:pt x="0" y="3"/>
                        <a:pt x="5" y="7"/>
                        <a:pt x="7" y="8"/>
                      </a:cubicBezTo>
                      <a:cubicBezTo>
                        <a:pt x="11" y="10"/>
                        <a:pt x="16" y="12"/>
                        <a:pt x="20" y="11"/>
                      </a:cubicBezTo>
                      <a:cubicBezTo>
                        <a:pt x="23" y="11"/>
                        <a:pt x="29" y="5"/>
                        <a:pt x="23" y="2"/>
                      </a:cubicBezTo>
                    </a:path>
                  </a:pathLst>
                </a:custGeom>
                <a:solidFill>
                  <a:srgbClr val="AD0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84" name="Freeform 841">
                  <a:extLst>
                    <a:ext uri="{FF2B5EF4-FFF2-40B4-BE49-F238E27FC236}">
                      <a16:creationId xmlns:a16="http://schemas.microsoft.com/office/drawing/2014/main" id="{03910EBA-5B1A-E0D4-F3F2-803AD928000C}"/>
                    </a:ext>
                  </a:extLst>
                </p:cNvPr>
                <p:cNvSpPr>
                  <a:spLocks/>
                </p:cNvSpPr>
                <p:nvPr/>
              </p:nvSpPr>
              <p:spPr bwMode="auto">
                <a:xfrm>
                  <a:off x="3845" y="1876"/>
                  <a:ext cx="67" cy="56"/>
                </a:xfrm>
                <a:custGeom>
                  <a:avLst/>
                  <a:gdLst>
                    <a:gd name="T0" fmla="*/ 382 w 27"/>
                    <a:gd name="T1" fmla="*/ 227 h 21"/>
                    <a:gd name="T2" fmla="*/ 42 w 27"/>
                    <a:gd name="T3" fmla="*/ 115 h 21"/>
                    <a:gd name="T4" fmla="*/ 382 w 27"/>
                    <a:gd name="T5" fmla="*/ 227 h 21"/>
                    <a:gd name="T6" fmla="*/ 0 60000 65536"/>
                    <a:gd name="T7" fmla="*/ 0 60000 65536"/>
                    <a:gd name="T8" fmla="*/ 0 60000 65536"/>
                  </a:gdLst>
                  <a:ahLst/>
                  <a:cxnLst>
                    <a:cxn ang="T6">
                      <a:pos x="T0" y="T1"/>
                    </a:cxn>
                    <a:cxn ang="T7">
                      <a:pos x="T2" y="T3"/>
                    </a:cxn>
                    <a:cxn ang="T8">
                      <a:pos x="T4" y="T5"/>
                    </a:cxn>
                  </a:cxnLst>
                  <a:rect l="0" t="0" r="r" b="b"/>
                  <a:pathLst>
                    <a:path w="27" h="21">
                      <a:moveTo>
                        <a:pt x="25" y="12"/>
                      </a:moveTo>
                      <a:cubicBezTo>
                        <a:pt x="22" y="21"/>
                        <a:pt x="0" y="13"/>
                        <a:pt x="3" y="6"/>
                      </a:cubicBezTo>
                      <a:cubicBezTo>
                        <a:pt x="4" y="0"/>
                        <a:pt x="27" y="4"/>
                        <a:pt x="25" y="12"/>
                      </a:cubicBezTo>
                      <a:close/>
                    </a:path>
                  </a:pathLst>
                </a:custGeom>
                <a:solidFill>
                  <a:srgbClr val="F5D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85" name="Freeform 842">
                  <a:extLst>
                    <a:ext uri="{FF2B5EF4-FFF2-40B4-BE49-F238E27FC236}">
                      <a16:creationId xmlns:a16="http://schemas.microsoft.com/office/drawing/2014/main" id="{3367EF7C-2637-FC23-2E85-A886387FDBF3}"/>
                    </a:ext>
                  </a:extLst>
                </p:cNvPr>
                <p:cNvSpPr>
                  <a:spLocks/>
                </p:cNvSpPr>
                <p:nvPr/>
              </p:nvSpPr>
              <p:spPr bwMode="auto">
                <a:xfrm>
                  <a:off x="3860" y="1895"/>
                  <a:ext cx="47" cy="21"/>
                </a:xfrm>
                <a:custGeom>
                  <a:avLst/>
                  <a:gdLst>
                    <a:gd name="T0" fmla="*/ 0 w 19"/>
                    <a:gd name="T1" fmla="*/ 55 h 8"/>
                    <a:gd name="T2" fmla="*/ 166 w 19"/>
                    <a:gd name="T3" fmla="*/ 144 h 8"/>
                    <a:gd name="T4" fmla="*/ 215 w 19"/>
                    <a:gd name="T5" fmla="*/ 0 h 8"/>
                    <a:gd name="T6" fmla="*/ 104 w 19"/>
                    <a:gd name="T7" fmla="*/ 89 h 8"/>
                    <a:gd name="T8" fmla="*/ 62 w 19"/>
                    <a:gd name="T9" fmla="*/ 89 h 8"/>
                    <a:gd name="T10" fmla="*/ 0 w 19"/>
                    <a:gd name="T11" fmla="*/ 55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8">
                      <a:moveTo>
                        <a:pt x="0" y="3"/>
                      </a:moveTo>
                      <a:cubicBezTo>
                        <a:pt x="4" y="6"/>
                        <a:pt x="7" y="7"/>
                        <a:pt x="11" y="8"/>
                      </a:cubicBezTo>
                      <a:cubicBezTo>
                        <a:pt x="17" y="8"/>
                        <a:pt x="19" y="2"/>
                        <a:pt x="14" y="0"/>
                      </a:cubicBezTo>
                      <a:cubicBezTo>
                        <a:pt x="16" y="4"/>
                        <a:pt x="10" y="5"/>
                        <a:pt x="7" y="5"/>
                      </a:cubicBezTo>
                      <a:cubicBezTo>
                        <a:pt x="6" y="5"/>
                        <a:pt x="6" y="5"/>
                        <a:pt x="4" y="5"/>
                      </a:cubicBezTo>
                      <a:cubicBezTo>
                        <a:pt x="3" y="4"/>
                        <a:pt x="1" y="4"/>
                        <a:pt x="0" y="3"/>
                      </a:cubicBezTo>
                    </a:path>
                  </a:pathLst>
                </a:custGeom>
                <a:solidFill>
                  <a:srgbClr val="EA9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86" name="Freeform 843">
                  <a:extLst>
                    <a:ext uri="{FF2B5EF4-FFF2-40B4-BE49-F238E27FC236}">
                      <a16:creationId xmlns:a16="http://schemas.microsoft.com/office/drawing/2014/main" id="{B5E601AD-A46C-9C86-382E-15224827BABB}"/>
                    </a:ext>
                  </a:extLst>
                </p:cNvPr>
                <p:cNvSpPr>
                  <a:spLocks/>
                </p:cNvSpPr>
                <p:nvPr/>
              </p:nvSpPr>
              <p:spPr bwMode="auto">
                <a:xfrm>
                  <a:off x="3800" y="1900"/>
                  <a:ext cx="162" cy="56"/>
                </a:xfrm>
                <a:custGeom>
                  <a:avLst/>
                  <a:gdLst>
                    <a:gd name="T0" fmla="*/ 0 w 65"/>
                    <a:gd name="T1" fmla="*/ 0 h 21"/>
                    <a:gd name="T2" fmla="*/ 12 w 65"/>
                    <a:gd name="T3" fmla="*/ 115 h 21"/>
                    <a:gd name="T4" fmla="*/ 137 w 65"/>
                    <a:gd name="T5" fmla="*/ 136 h 21"/>
                    <a:gd name="T6" fmla="*/ 324 w 65"/>
                    <a:gd name="T7" fmla="*/ 205 h 21"/>
                    <a:gd name="T8" fmla="*/ 416 w 65"/>
                    <a:gd name="T9" fmla="*/ 285 h 21"/>
                    <a:gd name="T10" fmla="*/ 466 w 65"/>
                    <a:gd name="T11" fmla="*/ 307 h 21"/>
                    <a:gd name="T12" fmla="*/ 541 w 65"/>
                    <a:gd name="T13" fmla="*/ 320 h 21"/>
                    <a:gd name="T14" fmla="*/ 683 w 65"/>
                    <a:gd name="T15" fmla="*/ 363 h 21"/>
                    <a:gd name="T16" fmla="*/ 778 w 65"/>
                    <a:gd name="T17" fmla="*/ 363 h 21"/>
                    <a:gd name="T18" fmla="*/ 850 w 65"/>
                    <a:gd name="T19" fmla="*/ 248 h 21"/>
                    <a:gd name="T20" fmla="*/ 962 w 65"/>
                    <a:gd name="T21" fmla="*/ 192 h 21"/>
                    <a:gd name="T22" fmla="*/ 912 w 65"/>
                    <a:gd name="T23" fmla="*/ 0 h 21"/>
                    <a:gd name="T24" fmla="*/ 900 w 65"/>
                    <a:gd name="T25" fmla="*/ 93 h 21"/>
                    <a:gd name="T26" fmla="*/ 790 w 65"/>
                    <a:gd name="T27" fmla="*/ 205 h 21"/>
                    <a:gd name="T28" fmla="*/ 446 w 65"/>
                    <a:gd name="T29" fmla="*/ 205 h 21"/>
                    <a:gd name="T30" fmla="*/ 279 w 65"/>
                    <a:gd name="T31" fmla="*/ 115 h 21"/>
                    <a:gd name="T32" fmla="*/ 137 w 65"/>
                    <a:gd name="T33" fmla="*/ 93 h 21"/>
                    <a:gd name="T34" fmla="*/ 0 w 65"/>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21">
                      <a:moveTo>
                        <a:pt x="0" y="0"/>
                      </a:moveTo>
                      <a:cubicBezTo>
                        <a:pt x="1" y="1"/>
                        <a:pt x="1" y="4"/>
                        <a:pt x="1" y="6"/>
                      </a:cubicBezTo>
                      <a:cubicBezTo>
                        <a:pt x="4" y="7"/>
                        <a:pt x="6" y="6"/>
                        <a:pt x="9" y="7"/>
                      </a:cubicBezTo>
                      <a:cubicBezTo>
                        <a:pt x="13" y="8"/>
                        <a:pt x="17" y="9"/>
                        <a:pt x="21" y="11"/>
                      </a:cubicBezTo>
                      <a:cubicBezTo>
                        <a:pt x="23" y="12"/>
                        <a:pt x="25" y="14"/>
                        <a:pt x="27" y="15"/>
                      </a:cubicBezTo>
                      <a:cubicBezTo>
                        <a:pt x="28" y="16"/>
                        <a:pt x="29" y="16"/>
                        <a:pt x="30" y="16"/>
                      </a:cubicBezTo>
                      <a:cubicBezTo>
                        <a:pt x="32" y="16"/>
                        <a:pt x="33" y="17"/>
                        <a:pt x="35" y="17"/>
                      </a:cubicBezTo>
                      <a:cubicBezTo>
                        <a:pt x="38" y="18"/>
                        <a:pt x="41" y="18"/>
                        <a:pt x="44" y="19"/>
                      </a:cubicBezTo>
                      <a:cubicBezTo>
                        <a:pt x="46" y="20"/>
                        <a:pt x="48" y="21"/>
                        <a:pt x="50" y="19"/>
                      </a:cubicBezTo>
                      <a:cubicBezTo>
                        <a:pt x="52" y="18"/>
                        <a:pt x="53" y="15"/>
                        <a:pt x="55" y="13"/>
                      </a:cubicBezTo>
                      <a:cubicBezTo>
                        <a:pt x="57" y="12"/>
                        <a:pt x="61" y="11"/>
                        <a:pt x="62" y="10"/>
                      </a:cubicBezTo>
                      <a:cubicBezTo>
                        <a:pt x="65" y="7"/>
                        <a:pt x="57" y="4"/>
                        <a:pt x="59" y="0"/>
                      </a:cubicBezTo>
                      <a:cubicBezTo>
                        <a:pt x="58" y="2"/>
                        <a:pt x="59" y="4"/>
                        <a:pt x="58" y="5"/>
                      </a:cubicBezTo>
                      <a:cubicBezTo>
                        <a:pt x="57" y="8"/>
                        <a:pt x="54" y="10"/>
                        <a:pt x="51" y="11"/>
                      </a:cubicBezTo>
                      <a:cubicBezTo>
                        <a:pt x="45" y="15"/>
                        <a:pt x="36" y="14"/>
                        <a:pt x="29" y="11"/>
                      </a:cubicBezTo>
                      <a:cubicBezTo>
                        <a:pt x="25" y="9"/>
                        <a:pt x="22" y="7"/>
                        <a:pt x="18" y="6"/>
                      </a:cubicBezTo>
                      <a:cubicBezTo>
                        <a:pt x="15" y="6"/>
                        <a:pt x="12" y="5"/>
                        <a:pt x="9" y="5"/>
                      </a:cubicBezTo>
                      <a:cubicBezTo>
                        <a:pt x="5" y="4"/>
                        <a:pt x="3" y="1"/>
                        <a:pt x="0" y="0"/>
                      </a:cubicBezTo>
                    </a:path>
                  </a:pathLst>
                </a:custGeom>
                <a:solidFill>
                  <a:srgbClr val="AD0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87" name="Freeform 844">
                  <a:extLst>
                    <a:ext uri="{FF2B5EF4-FFF2-40B4-BE49-F238E27FC236}">
                      <a16:creationId xmlns:a16="http://schemas.microsoft.com/office/drawing/2014/main" id="{21524DA8-A542-3367-1FAF-69C91D1C4EE6}"/>
                    </a:ext>
                  </a:extLst>
                </p:cNvPr>
                <p:cNvSpPr>
                  <a:spLocks/>
                </p:cNvSpPr>
                <p:nvPr/>
              </p:nvSpPr>
              <p:spPr bwMode="auto">
                <a:xfrm>
                  <a:off x="3795" y="1852"/>
                  <a:ext cx="127" cy="32"/>
                </a:xfrm>
                <a:custGeom>
                  <a:avLst/>
                  <a:gdLst>
                    <a:gd name="T0" fmla="*/ 0 w 51"/>
                    <a:gd name="T1" fmla="*/ 227 h 12"/>
                    <a:gd name="T2" fmla="*/ 75 w 51"/>
                    <a:gd name="T3" fmla="*/ 77 h 12"/>
                    <a:gd name="T4" fmla="*/ 125 w 51"/>
                    <a:gd name="T5" fmla="*/ 0 h 12"/>
                    <a:gd name="T6" fmla="*/ 217 w 51"/>
                    <a:gd name="T7" fmla="*/ 21 h 12"/>
                    <a:gd name="T8" fmla="*/ 341 w 51"/>
                    <a:gd name="T9" fmla="*/ 35 h 12"/>
                    <a:gd name="T10" fmla="*/ 508 w 51"/>
                    <a:gd name="T11" fmla="*/ 35 h 12"/>
                    <a:gd name="T12" fmla="*/ 620 w 51"/>
                    <a:gd name="T13" fmla="*/ 35 h 12"/>
                    <a:gd name="T14" fmla="*/ 682 w 51"/>
                    <a:gd name="T15" fmla="*/ 115 h 12"/>
                    <a:gd name="T16" fmla="*/ 787 w 51"/>
                    <a:gd name="T17" fmla="*/ 205 h 12"/>
                    <a:gd name="T18" fmla="*/ 590 w 51"/>
                    <a:gd name="T19" fmla="*/ 115 h 12"/>
                    <a:gd name="T20" fmla="*/ 354 w 51"/>
                    <a:gd name="T21" fmla="*/ 115 h 12"/>
                    <a:gd name="T22" fmla="*/ 229 w 51"/>
                    <a:gd name="T23" fmla="*/ 93 h 12"/>
                    <a:gd name="T24" fmla="*/ 125 w 51"/>
                    <a:gd name="T25" fmla="*/ 77 h 12"/>
                    <a:gd name="T26" fmla="*/ 12 w 51"/>
                    <a:gd name="T27" fmla="*/ 22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12">
                      <a:moveTo>
                        <a:pt x="0" y="12"/>
                      </a:moveTo>
                      <a:cubicBezTo>
                        <a:pt x="3" y="10"/>
                        <a:pt x="4" y="7"/>
                        <a:pt x="5" y="4"/>
                      </a:cubicBezTo>
                      <a:cubicBezTo>
                        <a:pt x="5" y="3"/>
                        <a:pt x="5" y="0"/>
                        <a:pt x="8" y="0"/>
                      </a:cubicBezTo>
                      <a:cubicBezTo>
                        <a:pt x="10" y="0"/>
                        <a:pt x="12" y="1"/>
                        <a:pt x="14" y="1"/>
                      </a:cubicBezTo>
                      <a:cubicBezTo>
                        <a:pt x="16" y="2"/>
                        <a:pt x="19" y="2"/>
                        <a:pt x="22" y="2"/>
                      </a:cubicBezTo>
                      <a:cubicBezTo>
                        <a:pt x="26" y="3"/>
                        <a:pt x="29" y="3"/>
                        <a:pt x="33" y="2"/>
                      </a:cubicBezTo>
                      <a:cubicBezTo>
                        <a:pt x="35" y="2"/>
                        <a:pt x="38" y="2"/>
                        <a:pt x="40" y="2"/>
                      </a:cubicBezTo>
                      <a:cubicBezTo>
                        <a:pt x="42" y="3"/>
                        <a:pt x="43" y="5"/>
                        <a:pt x="44" y="6"/>
                      </a:cubicBezTo>
                      <a:cubicBezTo>
                        <a:pt x="46" y="9"/>
                        <a:pt x="49" y="10"/>
                        <a:pt x="51" y="11"/>
                      </a:cubicBezTo>
                      <a:cubicBezTo>
                        <a:pt x="47" y="10"/>
                        <a:pt x="43" y="7"/>
                        <a:pt x="38" y="6"/>
                      </a:cubicBezTo>
                      <a:cubicBezTo>
                        <a:pt x="33" y="4"/>
                        <a:pt x="28" y="5"/>
                        <a:pt x="23" y="6"/>
                      </a:cubicBezTo>
                      <a:cubicBezTo>
                        <a:pt x="20" y="6"/>
                        <a:pt x="17" y="5"/>
                        <a:pt x="15" y="5"/>
                      </a:cubicBezTo>
                      <a:cubicBezTo>
                        <a:pt x="13" y="4"/>
                        <a:pt x="11" y="3"/>
                        <a:pt x="8" y="4"/>
                      </a:cubicBezTo>
                      <a:cubicBezTo>
                        <a:pt x="5" y="6"/>
                        <a:pt x="4" y="11"/>
                        <a:pt x="1" y="12"/>
                      </a:cubicBezTo>
                    </a:path>
                  </a:pathLst>
                </a:custGeom>
                <a:solidFill>
                  <a:srgbClr val="E786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88" name="Freeform 845">
                  <a:extLst>
                    <a:ext uri="{FF2B5EF4-FFF2-40B4-BE49-F238E27FC236}">
                      <a16:creationId xmlns:a16="http://schemas.microsoft.com/office/drawing/2014/main" id="{FBF2D7C0-3B77-B236-7659-921166641681}"/>
                    </a:ext>
                  </a:extLst>
                </p:cNvPr>
                <p:cNvSpPr>
                  <a:spLocks/>
                </p:cNvSpPr>
                <p:nvPr/>
              </p:nvSpPr>
              <p:spPr bwMode="auto">
                <a:xfrm>
                  <a:off x="3805" y="1850"/>
                  <a:ext cx="87" cy="16"/>
                </a:xfrm>
                <a:custGeom>
                  <a:avLst/>
                  <a:gdLst>
                    <a:gd name="T0" fmla="*/ 0 w 35"/>
                    <a:gd name="T1" fmla="*/ 115 h 6"/>
                    <a:gd name="T2" fmla="*/ 92 w 35"/>
                    <a:gd name="T3" fmla="*/ 21 h 6"/>
                    <a:gd name="T4" fmla="*/ 229 w 35"/>
                    <a:gd name="T5" fmla="*/ 35 h 6"/>
                    <a:gd name="T6" fmla="*/ 383 w 35"/>
                    <a:gd name="T7" fmla="*/ 56 h 6"/>
                    <a:gd name="T8" fmla="*/ 537 w 35"/>
                    <a:gd name="T9" fmla="*/ 56 h 6"/>
                    <a:gd name="T10" fmla="*/ 370 w 35"/>
                    <a:gd name="T11" fmla="*/ 77 h 6"/>
                    <a:gd name="T12" fmla="*/ 229 w 35"/>
                    <a:gd name="T13" fmla="*/ 56 h 6"/>
                    <a:gd name="T14" fmla="*/ 30 w 35"/>
                    <a:gd name="T15" fmla="*/ 56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6">
                      <a:moveTo>
                        <a:pt x="0" y="6"/>
                      </a:moveTo>
                      <a:cubicBezTo>
                        <a:pt x="1" y="3"/>
                        <a:pt x="2" y="0"/>
                        <a:pt x="6" y="1"/>
                      </a:cubicBezTo>
                      <a:cubicBezTo>
                        <a:pt x="9" y="1"/>
                        <a:pt x="12" y="2"/>
                        <a:pt x="15" y="2"/>
                      </a:cubicBezTo>
                      <a:cubicBezTo>
                        <a:pt x="18" y="2"/>
                        <a:pt x="22" y="3"/>
                        <a:pt x="25" y="3"/>
                      </a:cubicBezTo>
                      <a:cubicBezTo>
                        <a:pt x="28" y="3"/>
                        <a:pt x="33" y="2"/>
                        <a:pt x="35" y="3"/>
                      </a:cubicBezTo>
                      <a:cubicBezTo>
                        <a:pt x="32" y="2"/>
                        <a:pt x="27" y="4"/>
                        <a:pt x="24" y="4"/>
                      </a:cubicBezTo>
                      <a:cubicBezTo>
                        <a:pt x="21" y="5"/>
                        <a:pt x="18" y="4"/>
                        <a:pt x="15" y="3"/>
                      </a:cubicBezTo>
                      <a:cubicBezTo>
                        <a:pt x="12" y="3"/>
                        <a:pt x="3" y="0"/>
                        <a:pt x="2"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89" name="Freeform 846">
                  <a:extLst>
                    <a:ext uri="{FF2B5EF4-FFF2-40B4-BE49-F238E27FC236}">
                      <a16:creationId xmlns:a16="http://schemas.microsoft.com/office/drawing/2014/main" id="{12E01A07-75D7-E2E1-5614-50E542E0EBA8}"/>
                    </a:ext>
                  </a:extLst>
                </p:cNvPr>
                <p:cNvSpPr>
                  <a:spLocks/>
                </p:cNvSpPr>
                <p:nvPr/>
              </p:nvSpPr>
              <p:spPr bwMode="auto">
                <a:xfrm>
                  <a:off x="3734" y="1818"/>
                  <a:ext cx="306" cy="178"/>
                </a:xfrm>
                <a:custGeom>
                  <a:avLst/>
                  <a:gdLst>
                    <a:gd name="T0" fmla="*/ 1736 w 122"/>
                    <a:gd name="T1" fmla="*/ 792 h 67"/>
                    <a:gd name="T2" fmla="*/ 1831 w 122"/>
                    <a:gd name="T3" fmla="*/ 712 h 67"/>
                    <a:gd name="T4" fmla="*/ 1831 w 122"/>
                    <a:gd name="T5" fmla="*/ 712 h 67"/>
                    <a:gd name="T6" fmla="*/ 1610 w 122"/>
                    <a:gd name="T7" fmla="*/ 792 h 67"/>
                    <a:gd name="T8" fmla="*/ 1610 w 122"/>
                    <a:gd name="T9" fmla="*/ 792 h 67"/>
                    <a:gd name="T10" fmla="*/ 1359 w 122"/>
                    <a:gd name="T11" fmla="*/ 579 h 67"/>
                    <a:gd name="T12" fmla="*/ 1422 w 122"/>
                    <a:gd name="T13" fmla="*/ 486 h 67"/>
                    <a:gd name="T14" fmla="*/ 1736 w 122"/>
                    <a:gd name="T15" fmla="*/ 375 h 67"/>
                    <a:gd name="T16" fmla="*/ 1736 w 122"/>
                    <a:gd name="T17" fmla="*/ 375 h 67"/>
                    <a:gd name="T18" fmla="*/ 1402 w 122"/>
                    <a:gd name="T19" fmla="*/ 452 h 67"/>
                    <a:gd name="T20" fmla="*/ 1277 w 122"/>
                    <a:gd name="T21" fmla="*/ 465 h 67"/>
                    <a:gd name="T22" fmla="*/ 1151 w 122"/>
                    <a:gd name="T23" fmla="*/ 375 h 67"/>
                    <a:gd name="T24" fmla="*/ 1201 w 122"/>
                    <a:gd name="T25" fmla="*/ 170 h 67"/>
                    <a:gd name="T26" fmla="*/ 1372 w 122"/>
                    <a:gd name="T27" fmla="*/ 170 h 67"/>
                    <a:gd name="T28" fmla="*/ 1372 w 122"/>
                    <a:gd name="T29" fmla="*/ 170 h 67"/>
                    <a:gd name="T30" fmla="*/ 1234 w 122"/>
                    <a:gd name="T31" fmla="*/ 133 h 67"/>
                    <a:gd name="T32" fmla="*/ 1277 w 122"/>
                    <a:gd name="T33" fmla="*/ 0 h 67"/>
                    <a:gd name="T34" fmla="*/ 1277 w 122"/>
                    <a:gd name="T35" fmla="*/ 0 h 67"/>
                    <a:gd name="T36" fmla="*/ 1106 w 122"/>
                    <a:gd name="T37" fmla="*/ 191 h 67"/>
                    <a:gd name="T38" fmla="*/ 900 w 122"/>
                    <a:gd name="T39" fmla="*/ 247 h 67"/>
                    <a:gd name="T40" fmla="*/ 660 w 122"/>
                    <a:gd name="T41" fmla="*/ 226 h 67"/>
                    <a:gd name="T42" fmla="*/ 567 w 122"/>
                    <a:gd name="T43" fmla="*/ 205 h 67"/>
                    <a:gd name="T44" fmla="*/ 441 w 122"/>
                    <a:gd name="T45" fmla="*/ 114 h 67"/>
                    <a:gd name="T46" fmla="*/ 409 w 122"/>
                    <a:gd name="T47" fmla="*/ 133 h 67"/>
                    <a:gd name="T48" fmla="*/ 441 w 122"/>
                    <a:gd name="T49" fmla="*/ 282 h 67"/>
                    <a:gd name="T50" fmla="*/ 346 w 122"/>
                    <a:gd name="T51" fmla="*/ 430 h 67"/>
                    <a:gd name="T52" fmla="*/ 0 w 122"/>
                    <a:gd name="T53" fmla="*/ 507 h 67"/>
                    <a:gd name="T54" fmla="*/ 0 w 122"/>
                    <a:gd name="T55" fmla="*/ 507 h 67"/>
                    <a:gd name="T56" fmla="*/ 251 w 122"/>
                    <a:gd name="T57" fmla="*/ 507 h 67"/>
                    <a:gd name="T58" fmla="*/ 376 w 122"/>
                    <a:gd name="T59" fmla="*/ 579 h 67"/>
                    <a:gd name="T60" fmla="*/ 396 w 122"/>
                    <a:gd name="T61" fmla="*/ 635 h 67"/>
                    <a:gd name="T62" fmla="*/ 334 w 122"/>
                    <a:gd name="T63" fmla="*/ 749 h 67"/>
                    <a:gd name="T64" fmla="*/ 113 w 122"/>
                    <a:gd name="T65" fmla="*/ 712 h 67"/>
                    <a:gd name="T66" fmla="*/ 113 w 122"/>
                    <a:gd name="T67" fmla="*/ 712 h 67"/>
                    <a:gd name="T68" fmla="*/ 283 w 122"/>
                    <a:gd name="T69" fmla="*/ 792 h 67"/>
                    <a:gd name="T70" fmla="*/ 376 w 122"/>
                    <a:gd name="T71" fmla="*/ 770 h 67"/>
                    <a:gd name="T72" fmla="*/ 522 w 122"/>
                    <a:gd name="T73" fmla="*/ 749 h 67"/>
                    <a:gd name="T74" fmla="*/ 660 w 122"/>
                    <a:gd name="T75" fmla="*/ 805 h 67"/>
                    <a:gd name="T76" fmla="*/ 775 w 122"/>
                    <a:gd name="T77" fmla="*/ 861 h 67"/>
                    <a:gd name="T78" fmla="*/ 805 w 122"/>
                    <a:gd name="T79" fmla="*/ 954 h 67"/>
                    <a:gd name="T80" fmla="*/ 775 w 122"/>
                    <a:gd name="T81" fmla="*/ 996 h 67"/>
                    <a:gd name="T82" fmla="*/ 838 w 122"/>
                    <a:gd name="T83" fmla="*/ 954 h 67"/>
                    <a:gd name="T84" fmla="*/ 913 w 122"/>
                    <a:gd name="T85" fmla="*/ 938 h 67"/>
                    <a:gd name="T86" fmla="*/ 1151 w 122"/>
                    <a:gd name="T87" fmla="*/ 1010 h 67"/>
                    <a:gd name="T88" fmla="*/ 1184 w 122"/>
                    <a:gd name="T89" fmla="*/ 1065 h 67"/>
                    <a:gd name="T90" fmla="*/ 1234 w 122"/>
                    <a:gd name="T91" fmla="*/ 1257 h 67"/>
                    <a:gd name="T92" fmla="*/ 1234 w 122"/>
                    <a:gd name="T93" fmla="*/ 1257 h 67"/>
                    <a:gd name="T94" fmla="*/ 1214 w 122"/>
                    <a:gd name="T95" fmla="*/ 1065 h 67"/>
                    <a:gd name="T96" fmla="*/ 1264 w 122"/>
                    <a:gd name="T97" fmla="*/ 938 h 67"/>
                    <a:gd name="T98" fmla="*/ 1372 w 122"/>
                    <a:gd name="T99" fmla="*/ 826 h 67"/>
                    <a:gd name="T100" fmla="*/ 1527 w 122"/>
                    <a:gd name="T101" fmla="*/ 805 h 67"/>
                    <a:gd name="T102" fmla="*/ 1610 w 122"/>
                    <a:gd name="T103" fmla="*/ 826 h 67"/>
                    <a:gd name="T104" fmla="*/ 1926 w 122"/>
                    <a:gd name="T105" fmla="*/ 882 h 67"/>
                    <a:gd name="T106" fmla="*/ 1926 w 122"/>
                    <a:gd name="T107" fmla="*/ 882 h 67"/>
                    <a:gd name="T108" fmla="*/ 1736 w 122"/>
                    <a:gd name="T109" fmla="*/ 792 h 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2" h="67">
                      <a:moveTo>
                        <a:pt x="110" y="42"/>
                      </a:moveTo>
                      <a:cubicBezTo>
                        <a:pt x="113" y="42"/>
                        <a:pt x="114" y="40"/>
                        <a:pt x="116" y="38"/>
                      </a:cubicBezTo>
                      <a:cubicBezTo>
                        <a:pt x="116" y="38"/>
                        <a:pt x="116" y="38"/>
                        <a:pt x="116" y="38"/>
                      </a:cubicBezTo>
                      <a:cubicBezTo>
                        <a:pt x="114" y="41"/>
                        <a:pt x="108" y="41"/>
                        <a:pt x="102" y="42"/>
                      </a:cubicBezTo>
                      <a:cubicBezTo>
                        <a:pt x="102" y="42"/>
                        <a:pt x="102" y="42"/>
                        <a:pt x="102" y="42"/>
                      </a:cubicBezTo>
                      <a:cubicBezTo>
                        <a:pt x="93" y="41"/>
                        <a:pt x="87" y="35"/>
                        <a:pt x="86" y="31"/>
                      </a:cubicBezTo>
                      <a:cubicBezTo>
                        <a:pt x="86" y="29"/>
                        <a:pt x="89" y="27"/>
                        <a:pt x="90" y="26"/>
                      </a:cubicBezTo>
                      <a:cubicBezTo>
                        <a:pt x="95" y="23"/>
                        <a:pt x="101" y="18"/>
                        <a:pt x="110" y="20"/>
                      </a:cubicBezTo>
                      <a:cubicBezTo>
                        <a:pt x="110" y="20"/>
                        <a:pt x="110" y="20"/>
                        <a:pt x="110" y="20"/>
                      </a:cubicBezTo>
                      <a:cubicBezTo>
                        <a:pt x="100" y="18"/>
                        <a:pt x="94" y="21"/>
                        <a:pt x="89" y="24"/>
                      </a:cubicBezTo>
                      <a:cubicBezTo>
                        <a:pt x="86" y="26"/>
                        <a:pt x="84" y="26"/>
                        <a:pt x="81" y="25"/>
                      </a:cubicBezTo>
                      <a:cubicBezTo>
                        <a:pt x="79" y="24"/>
                        <a:pt x="76" y="23"/>
                        <a:pt x="73" y="20"/>
                      </a:cubicBezTo>
                      <a:cubicBezTo>
                        <a:pt x="66" y="16"/>
                        <a:pt x="75" y="10"/>
                        <a:pt x="76" y="9"/>
                      </a:cubicBezTo>
                      <a:cubicBezTo>
                        <a:pt x="81" y="8"/>
                        <a:pt x="84" y="8"/>
                        <a:pt x="87" y="9"/>
                      </a:cubicBezTo>
                      <a:cubicBezTo>
                        <a:pt x="87" y="9"/>
                        <a:pt x="87" y="9"/>
                        <a:pt x="87" y="9"/>
                      </a:cubicBezTo>
                      <a:cubicBezTo>
                        <a:pt x="84" y="8"/>
                        <a:pt x="81" y="6"/>
                        <a:pt x="78" y="7"/>
                      </a:cubicBezTo>
                      <a:cubicBezTo>
                        <a:pt x="80" y="5"/>
                        <a:pt x="80" y="2"/>
                        <a:pt x="81" y="0"/>
                      </a:cubicBezTo>
                      <a:cubicBezTo>
                        <a:pt x="81" y="0"/>
                        <a:pt x="81" y="0"/>
                        <a:pt x="81" y="0"/>
                      </a:cubicBezTo>
                      <a:cubicBezTo>
                        <a:pt x="80" y="4"/>
                        <a:pt x="74" y="7"/>
                        <a:pt x="70" y="10"/>
                      </a:cubicBezTo>
                      <a:cubicBezTo>
                        <a:pt x="64" y="12"/>
                        <a:pt x="60" y="13"/>
                        <a:pt x="57" y="13"/>
                      </a:cubicBezTo>
                      <a:cubicBezTo>
                        <a:pt x="52" y="13"/>
                        <a:pt x="47" y="13"/>
                        <a:pt x="42" y="12"/>
                      </a:cubicBezTo>
                      <a:cubicBezTo>
                        <a:pt x="41" y="12"/>
                        <a:pt x="38" y="12"/>
                        <a:pt x="36" y="11"/>
                      </a:cubicBezTo>
                      <a:cubicBezTo>
                        <a:pt x="34" y="11"/>
                        <a:pt x="31" y="10"/>
                        <a:pt x="28" y="6"/>
                      </a:cubicBezTo>
                      <a:cubicBezTo>
                        <a:pt x="26" y="3"/>
                        <a:pt x="24" y="1"/>
                        <a:pt x="26" y="7"/>
                      </a:cubicBezTo>
                      <a:cubicBezTo>
                        <a:pt x="27" y="8"/>
                        <a:pt x="28" y="11"/>
                        <a:pt x="28" y="15"/>
                      </a:cubicBezTo>
                      <a:cubicBezTo>
                        <a:pt x="26" y="19"/>
                        <a:pt x="24" y="21"/>
                        <a:pt x="22" y="23"/>
                      </a:cubicBezTo>
                      <a:cubicBezTo>
                        <a:pt x="17" y="25"/>
                        <a:pt x="9" y="28"/>
                        <a:pt x="0" y="27"/>
                      </a:cubicBezTo>
                      <a:cubicBezTo>
                        <a:pt x="0" y="27"/>
                        <a:pt x="0" y="27"/>
                        <a:pt x="0" y="27"/>
                      </a:cubicBezTo>
                      <a:cubicBezTo>
                        <a:pt x="6" y="28"/>
                        <a:pt x="12" y="28"/>
                        <a:pt x="16" y="27"/>
                      </a:cubicBezTo>
                      <a:cubicBezTo>
                        <a:pt x="20" y="26"/>
                        <a:pt x="23" y="29"/>
                        <a:pt x="24" y="31"/>
                      </a:cubicBezTo>
                      <a:cubicBezTo>
                        <a:pt x="24" y="32"/>
                        <a:pt x="25" y="33"/>
                        <a:pt x="25" y="34"/>
                      </a:cubicBezTo>
                      <a:cubicBezTo>
                        <a:pt x="25" y="35"/>
                        <a:pt x="25" y="38"/>
                        <a:pt x="21" y="40"/>
                      </a:cubicBezTo>
                      <a:cubicBezTo>
                        <a:pt x="16" y="42"/>
                        <a:pt x="10" y="40"/>
                        <a:pt x="7" y="38"/>
                      </a:cubicBezTo>
                      <a:cubicBezTo>
                        <a:pt x="7" y="38"/>
                        <a:pt x="7" y="38"/>
                        <a:pt x="7" y="38"/>
                      </a:cubicBezTo>
                      <a:cubicBezTo>
                        <a:pt x="11" y="41"/>
                        <a:pt x="14" y="43"/>
                        <a:pt x="18" y="42"/>
                      </a:cubicBezTo>
                      <a:cubicBezTo>
                        <a:pt x="20" y="42"/>
                        <a:pt x="19" y="44"/>
                        <a:pt x="24" y="41"/>
                      </a:cubicBezTo>
                      <a:cubicBezTo>
                        <a:pt x="27" y="39"/>
                        <a:pt x="31" y="39"/>
                        <a:pt x="33" y="40"/>
                      </a:cubicBezTo>
                      <a:cubicBezTo>
                        <a:pt x="35" y="40"/>
                        <a:pt x="38" y="41"/>
                        <a:pt x="42" y="43"/>
                      </a:cubicBezTo>
                      <a:cubicBezTo>
                        <a:pt x="43" y="43"/>
                        <a:pt x="47" y="45"/>
                        <a:pt x="49" y="46"/>
                      </a:cubicBezTo>
                      <a:cubicBezTo>
                        <a:pt x="50" y="47"/>
                        <a:pt x="52" y="49"/>
                        <a:pt x="51" y="51"/>
                      </a:cubicBezTo>
                      <a:cubicBezTo>
                        <a:pt x="50" y="52"/>
                        <a:pt x="49" y="53"/>
                        <a:pt x="49" y="53"/>
                      </a:cubicBezTo>
                      <a:cubicBezTo>
                        <a:pt x="46" y="56"/>
                        <a:pt x="52" y="53"/>
                        <a:pt x="53" y="51"/>
                      </a:cubicBezTo>
                      <a:cubicBezTo>
                        <a:pt x="54" y="49"/>
                        <a:pt x="57" y="49"/>
                        <a:pt x="58" y="50"/>
                      </a:cubicBezTo>
                      <a:cubicBezTo>
                        <a:pt x="63" y="50"/>
                        <a:pt x="70" y="52"/>
                        <a:pt x="73" y="54"/>
                      </a:cubicBezTo>
                      <a:cubicBezTo>
                        <a:pt x="75" y="54"/>
                        <a:pt x="75" y="56"/>
                        <a:pt x="75" y="57"/>
                      </a:cubicBezTo>
                      <a:cubicBezTo>
                        <a:pt x="75" y="60"/>
                        <a:pt x="76" y="63"/>
                        <a:pt x="78" y="67"/>
                      </a:cubicBezTo>
                      <a:cubicBezTo>
                        <a:pt x="78" y="67"/>
                        <a:pt x="78" y="67"/>
                        <a:pt x="78" y="67"/>
                      </a:cubicBezTo>
                      <a:cubicBezTo>
                        <a:pt x="76" y="63"/>
                        <a:pt x="77" y="60"/>
                        <a:pt x="77" y="57"/>
                      </a:cubicBezTo>
                      <a:cubicBezTo>
                        <a:pt x="78" y="56"/>
                        <a:pt x="78" y="52"/>
                        <a:pt x="80" y="50"/>
                      </a:cubicBezTo>
                      <a:cubicBezTo>
                        <a:pt x="82" y="48"/>
                        <a:pt x="84" y="45"/>
                        <a:pt x="87" y="44"/>
                      </a:cubicBezTo>
                      <a:cubicBezTo>
                        <a:pt x="90" y="43"/>
                        <a:pt x="95" y="43"/>
                        <a:pt x="97" y="43"/>
                      </a:cubicBezTo>
                      <a:cubicBezTo>
                        <a:pt x="98" y="43"/>
                        <a:pt x="101" y="44"/>
                        <a:pt x="102" y="44"/>
                      </a:cubicBezTo>
                      <a:cubicBezTo>
                        <a:pt x="108" y="44"/>
                        <a:pt x="115" y="43"/>
                        <a:pt x="122" y="47"/>
                      </a:cubicBezTo>
                      <a:cubicBezTo>
                        <a:pt x="122" y="47"/>
                        <a:pt x="122" y="47"/>
                        <a:pt x="122" y="47"/>
                      </a:cubicBezTo>
                      <a:cubicBezTo>
                        <a:pt x="118" y="45"/>
                        <a:pt x="114" y="43"/>
                        <a:pt x="110" y="42"/>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690" name="Freeform 847">
                  <a:extLst>
                    <a:ext uri="{FF2B5EF4-FFF2-40B4-BE49-F238E27FC236}">
                      <a16:creationId xmlns:a16="http://schemas.microsoft.com/office/drawing/2014/main" id="{1042C51A-3CDD-7F3A-B54B-44FFB132C958}"/>
                    </a:ext>
                  </a:extLst>
                </p:cNvPr>
                <p:cNvSpPr>
                  <a:spLocks/>
                </p:cNvSpPr>
                <p:nvPr/>
              </p:nvSpPr>
              <p:spPr bwMode="auto">
                <a:xfrm>
                  <a:off x="3855" y="1876"/>
                  <a:ext cx="17" cy="16"/>
                </a:xfrm>
                <a:custGeom>
                  <a:avLst/>
                  <a:gdLst>
                    <a:gd name="T0" fmla="*/ 12 w 7"/>
                    <a:gd name="T1" fmla="*/ 35 h 6"/>
                    <a:gd name="T2" fmla="*/ 70 w 7"/>
                    <a:gd name="T3" fmla="*/ 21 h 6"/>
                    <a:gd name="T4" fmla="*/ 87 w 7"/>
                    <a:gd name="T5" fmla="*/ 93 h 6"/>
                    <a:gd name="T6" fmla="*/ 29 w 7"/>
                    <a:gd name="T7" fmla="*/ 115 h 6"/>
                    <a:gd name="T8" fmla="*/ 12 w 7"/>
                    <a:gd name="T9" fmla="*/ 35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1" y="2"/>
                      </a:moveTo>
                      <a:cubicBezTo>
                        <a:pt x="2" y="1"/>
                        <a:pt x="4" y="0"/>
                        <a:pt x="5" y="1"/>
                      </a:cubicBezTo>
                      <a:cubicBezTo>
                        <a:pt x="7" y="2"/>
                        <a:pt x="7" y="3"/>
                        <a:pt x="6" y="5"/>
                      </a:cubicBezTo>
                      <a:cubicBezTo>
                        <a:pt x="6" y="6"/>
                        <a:pt x="4" y="6"/>
                        <a:pt x="2" y="6"/>
                      </a:cubicBezTo>
                      <a:cubicBezTo>
                        <a:pt x="1" y="5"/>
                        <a:pt x="0" y="4"/>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91" name="Freeform 848">
                  <a:extLst>
                    <a:ext uri="{FF2B5EF4-FFF2-40B4-BE49-F238E27FC236}">
                      <a16:creationId xmlns:a16="http://schemas.microsoft.com/office/drawing/2014/main" id="{AAD7924F-3D90-3528-3812-CC6BA503F97A}"/>
                    </a:ext>
                  </a:extLst>
                </p:cNvPr>
                <p:cNvSpPr>
                  <a:spLocks/>
                </p:cNvSpPr>
                <p:nvPr/>
              </p:nvSpPr>
              <p:spPr bwMode="auto">
                <a:xfrm>
                  <a:off x="3875" y="1882"/>
                  <a:ext cx="7" cy="8"/>
                </a:xfrm>
                <a:custGeom>
                  <a:avLst/>
                  <a:gdLst>
                    <a:gd name="T0" fmla="*/ 12 w 3"/>
                    <a:gd name="T1" fmla="*/ 21 h 3"/>
                    <a:gd name="T2" fmla="*/ 28 w 3"/>
                    <a:gd name="T3" fmla="*/ 0 h 3"/>
                    <a:gd name="T4" fmla="*/ 37 w 3"/>
                    <a:gd name="T5" fmla="*/ 35 h 3"/>
                    <a:gd name="T6" fmla="*/ 12 w 3"/>
                    <a:gd name="T7" fmla="*/ 35 h 3"/>
                    <a:gd name="T8" fmla="*/ 12 w 3"/>
                    <a:gd name="T9" fmla="*/ 2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1" y="1"/>
                      </a:moveTo>
                      <a:cubicBezTo>
                        <a:pt x="1" y="0"/>
                        <a:pt x="2" y="0"/>
                        <a:pt x="2" y="0"/>
                      </a:cubicBezTo>
                      <a:cubicBezTo>
                        <a:pt x="3" y="0"/>
                        <a:pt x="3" y="1"/>
                        <a:pt x="3" y="2"/>
                      </a:cubicBezTo>
                      <a:cubicBezTo>
                        <a:pt x="3" y="2"/>
                        <a:pt x="2" y="3"/>
                        <a:pt x="1" y="2"/>
                      </a:cubicBezTo>
                      <a:cubicBezTo>
                        <a:pt x="1" y="2"/>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92" name="Freeform 849">
                  <a:extLst>
                    <a:ext uri="{FF2B5EF4-FFF2-40B4-BE49-F238E27FC236}">
                      <a16:creationId xmlns:a16="http://schemas.microsoft.com/office/drawing/2014/main" id="{C2C89734-5194-6914-7D08-84E1DE1E6A04}"/>
                    </a:ext>
                  </a:extLst>
                </p:cNvPr>
                <p:cNvSpPr>
                  <a:spLocks/>
                </p:cNvSpPr>
                <p:nvPr/>
              </p:nvSpPr>
              <p:spPr bwMode="auto">
                <a:xfrm>
                  <a:off x="3847" y="1887"/>
                  <a:ext cx="10" cy="11"/>
                </a:xfrm>
                <a:custGeom>
                  <a:avLst/>
                  <a:gdLst>
                    <a:gd name="T0" fmla="*/ 0 w 4"/>
                    <a:gd name="T1" fmla="*/ 22 h 4"/>
                    <a:gd name="T2" fmla="*/ 50 w 4"/>
                    <a:gd name="T3" fmla="*/ 0 h 4"/>
                    <a:gd name="T4" fmla="*/ 50 w 4"/>
                    <a:gd name="T5" fmla="*/ 47 h 4"/>
                    <a:gd name="T6" fmla="*/ 20 w 4"/>
                    <a:gd name="T7" fmla="*/ 61 h 4"/>
                    <a:gd name="T8" fmla="*/ 0 w 4"/>
                    <a:gd name="T9" fmla="*/ 2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1"/>
                      </a:moveTo>
                      <a:cubicBezTo>
                        <a:pt x="1" y="0"/>
                        <a:pt x="2" y="0"/>
                        <a:pt x="3" y="0"/>
                      </a:cubicBezTo>
                      <a:cubicBezTo>
                        <a:pt x="4" y="1"/>
                        <a:pt x="4" y="2"/>
                        <a:pt x="3" y="2"/>
                      </a:cubicBezTo>
                      <a:cubicBezTo>
                        <a:pt x="3" y="3"/>
                        <a:pt x="2" y="4"/>
                        <a:pt x="1" y="3"/>
                      </a:cubicBezTo>
                      <a:cubicBezTo>
                        <a:pt x="0" y="3"/>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grpSp>
          <p:grpSp>
            <p:nvGrpSpPr>
              <p:cNvPr id="524" name="Group 455">
                <a:extLst>
                  <a:ext uri="{FF2B5EF4-FFF2-40B4-BE49-F238E27FC236}">
                    <a16:creationId xmlns:a16="http://schemas.microsoft.com/office/drawing/2014/main" id="{A7418477-A0E8-C78D-5645-DB61644F0D17}"/>
                  </a:ext>
                </a:extLst>
              </p:cNvPr>
              <p:cNvGrpSpPr>
                <a:grpSpLocks/>
              </p:cNvGrpSpPr>
              <p:nvPr/>
            </p:nvGrpSpPr>
            <p:grpSpPr bwMode="auto">
              <a:xfrm>
                <a:off x="3483868" y="3001621"/>
                <a:ext cx="392895" cy="126672"/>
                <a:chOff x="384" y="2233"/>
                <a:chExt cx="183" cy="59"/>
              </a:xfrm>
            </p:grpSpPr>
            <p:sp>
              <p:nvSpPr>
                <p:cNvPr id="676" name="Freeform 456">
                  <a:extLst>
                    <a:ext uri="{FF2B5EF4-FFF2-40B4-BE49-F238E27FC236}">
                      <a16:creationId xmlns:a16="http://schemas.microsoft.com/office/drawing/2014/main" id="{1C519287-79E0-8C1C-156F-DF26E24E8841}"/>
                    </a:ext>
                  </a:extLst>
                </p:cNvPr>
                <p:cNvSpPr>
                  <a:spLocks/>
                </p:cNvSpPr>
                <p:nvPr/>
              </p:nvSpPr>
              <p:spPr bwMode="auto">
                <a:xfrm>
                  <a:off x="384" y="2233"/>
                  <a:ext cx="183" cy="59"/>
                </a:xfrm>
                <a:custGeom>
                  <a:avLst/>
                  <a:gdLst>
                    <a:gd name="T0" fmla="*/ 1151 w 73"/>
                    <a:gd name="T1" fmla="*/ 215 h 22"/>
                    <a:gd name="T2" fmla="*/ 1038 w 73"/>
                    <a:gd name="T3" fmla="*/ 424 h 22"/>
                    <a:gd name="T4" fmla="*/ 113 w 73"/>
                    <a:gd name="T5" fmla="*/ 424 h 22"/>
                    <a:gd name="T6" fmla="*/ 0 w 73"/>
                    <a:gd name="T7" fmla="*/ 215 h 22"/>
                    <a:gd name="T8" fmla="*/ 0 w 73"/>
                    <a:gd name="T9" fmla="*/ 215 h 22"/>
                    <a:gd name="T10" fmla="*/ 113 w 73"/>
                    <a:gd name="T11" fmla="*/ 0 h 22"/>
                    <a:gd name="T12" fmla="*/ 1038 w 73"/>
                    <a:gd name="T13" fmla="*/ 0 h 22"/>
                    <a:gd name="T14" fmla="*/ 1151 w 73"/>
                    <a:gd name="T15" fmla="*/ 215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22">
                      <a:moveTo>
                        <a:pt x="73" y="11"/>
                      </a:moveTo>
                      <a:cubicBezTo>
                        <a:pt x="73" y="17"/>
                        <a:pt x="72" y="22"/>
                        <a:pt x="66" y="22"/>
                      </a:cubicBezTo>
                      <a:cubicBezTo>
                        <a:pt x="7" y="22"/>
                        <a:pt x="7" y="22"/>
                        <a:pt x="7" y="22"/>
                      </a:cubicBezTo>
                      <a:cubicBezTo>
                        <a:pt x="1" y="22"/>
                        <a:pt x="0" y="17"/>
                        <a:pt x="0" y="11"/>
                      </a:cubicBezTo>
                      <a:cubicBezTo>
                        <a:pt x="0" y="11"/>
                        <a:pt x="0" y="11"/>
                        <a:pt x="0" y="11"/>
                      </a:cubicBezTo>
                      <a:cubicBezTo>
                        <a:pt x="0" y="5"/>
                        <a:pt x="1" y="0"/>
                        <a:pt x="7" y="0"/>
                      </a:cubicBezTo>
                      <a:cubicBezTo>
                        <a:pt x="66" y="0"/>
                        <a:pt x="66" y="0"/>
                        <a:pt x="66" y="0"/>
                      </a:cubicBezTo>
                      <a:cubicBezTo>
                        <a:pt x="72" y="0"/>
                        <a:pt x="73" y="5"/>
                        <a:pt x="73" y="11"/>
                      </a:cubicBezTo>
                      <a:close/>
                    </a:path>
                  </a:pathLst>
                </a:custGeom>
                <a:solidFill>
                  <a:srgbClr val="FEEA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77" name="Oval 457">
                  <a:extLst>
                    <a:ext uri="{FF2B5EF4-FFF2-40B4-BE49-F238E27FC236}">
                      <a16:creationId xmlns:a16="http://schemas.microsoft.com/office/drawing/2014/main" id="{B802552D-56C8-C1A2-D0BB-12D4A868500B}"/>
                    </a:ext>
                  </a:extLst>
                </p:cNvPr>
                <p:cNvSpPr>
                  <a:spLocks noChangeArrowheads="1"/>
                </p:cNvSpPr>
                <p:nvPr/>
              </p:nvSpPr>
              <p:spPr bwMode="auto">
                <a:xfrm>
                  <a:off x="442" y="2249"/>
                  <a:ext cx="50" cy="27"/>
                </a:xfrm>
                <a:prstGeom prst="ellipse">
                  <a:avLst/>
                </a:prstGeom>
                <a:solidFill>
                  <a:srgbClr val="FCBEA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en-US" altLang="en-US" sz="1800">
                    <a:solidFill>
                      <a:srgbClr val="0070C0"/>
                    </a:solidFill>
                    <a:latin typeface="+mj-lt"/>
                    <a:cs typeface="Arial" panose="020B0604020202020204" pitchFamily="34" charset="0"/>
                  </a:endParaRPr>
                </a:p>
              </p:txBody>
            </p:sp>
            <p:sp>
              <p:nvSpPr>
                <p:cNvPr id="678" name="Freeform 458">
                  <a:extLst>
                    <a:ext uri="{FF2B5EF4-FFF2-40B4-BE49-F238E27FC236}">
                      <a16:creationId xmlns:a16="http://schemas.microsoft.com/office/drawing/2014/main" id="{77CDB268-61BF-45C7-5A81-85C1D0776AD5}"/>
                    </a:ext>
                  </a:extLst>
                </p:cNvPr>
                <p:cNvSpPr>
                  <a:spLocks/>
                </p:cNvSpPr>
                <p:nvPr/>
              </p:nvSpPr>
              <p:spPr bwMode="auto">
                <a:xfrm>
                  <a:off x="447" y="2252"/>
                  <a:ext cx="32" cy="21"/>
                </a:xfrm>
                <a:custGeom>
                  <a:avLst/>
                  <a:gdLst>
                    <a:gd name="T0" fmla="*/ 30 w 13"/>
                    <a:gd name="T1" fmla="*/ 89 h 8"/>
                    <a:gd name="T2" fmla="*/ 153 w 13"/>
                    <a:gd name="T3" fmla="*/ 0 h 8"/>
                    <a:gd name="T4" fmla="*/ 194 w 13"/>
                    <a:gd name="T5" fmla="*/ 21 h 8"/>
                    <a:gd name="T6" fmla="*/ 121 w 13"/>
                    <a:gd name="T7" fmla="*/ 0 h 8"/>
                    <a:gd name="T8" fmla="*/ 0 w 13"/>
                    <a:gd name="T9" fmla="*/ 76 h 8"/>
                    <a:gd name="T10" fmla="*/ 74 w 13"/>
                    <a:gd name="T11" fmla="*/ 144 h 8"/>
                    <a:gd name="T12" fmla="*/ 30 w 13"/>
                    <a:gd name="T13" fmla="*/ 89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2" y="5"/>
                      </a:moveTo>
                      <a:cubicBezTo>
                        <a:pt x="2" y="2"/>
                        <a:pt x="6" y="0"/>
                        <a:pt x="10" y="0"/>
                      </a:cubicBezTo>
                      <a:cubicBezTo>
                        <a:pt x="12" y="0"/>
                        <a:pt x="13" y="1"/>
                        <a:pt x="13" y="1"/>
                      </a:cubicBezTo>
                      <a:cubicBezTo>
                        <a:pt x="12" y="0"/>
                        <a:pt x="10" y="0"/>
                        <a:pt x="8" y="0"/>
                      </a:cubicBezTo>
                      <a:cubicBezTo>
                        <a:pt x="3" y="0"/>
                        <a:pt x="0" y="2"/>
                        <a:pt x="0" y="4"/>
                      </a:cubicBezTo>
                      <a:cubicBezTo>
                        <a:pt x="0" y="6"/>
                        <a:pt x="2" y="8"/>
                        <a:pt x="5" y="8"/>
                      </a:cubicBezTo>
                      <a:cubicBezTo>
                        <a:pt x="3" y="7"/>
                        <a:pt x="2" y="6"/>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79" name="Freeform 459">
                  <a:extLst>
                    <a:ext uri="{FF2B5EF4-FFF2-40B4-BE49-F238E27FC236}">
                      <a16:creationId xmlns:a16="http://schemas.microsoft.com/office/drawing/2014/main" id="{1E830989-7326-8153-35D2-76A3B53E3E07}"/>
                    </a:ext>
                  </a:extLst>
                </p:cNvPr>
                <p:cNvSpPr>
                  <a:spLocks/>
                </p:cNvSpPr>
                <p:nvPr/>
              </p:nvSpPr>
              <p:spPr bwMode="auto">
                <a:xfrm>
                  <a:off x="392" y="2239"/>
                  <a:ext cx="65" cy="40"/>
                </a:xfrm>
                <a:custGeom>
                  <a:avLst/>
                  <a:gdLst>
                    <a:gd name="T0" fmla="*/ 20 w 26"/>
                    <a:gd name="T1" fmla="*/ 285 h 15"/>
                    <a:gd name="T2" fmla="*/ 50 w 26"/>
                    <a:gd name="T3" fmla="*/ 35 h 15"/>
                    <a:gd name="T4" fmla="*/ 408 w 26"/>
                    <a:gd name="T5" fmla="*/ 35 h 15"/>
                    <a:gd name="T6" fmla="*/ 33 w 26"/>
                    <a:gd name="T7" fmla="*/ 22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15">
                      <a:moveTo>
                        <a:pt x="1" y="15"/>
                      </a:moveTo>
                      <a:cubicBezTo>
                        <a:pt x="1" y="11"/>
                        <a:pt x="0" y="5"/>
                        <a:pt x="3" y="2"/>
                      </a:cubicBezTo>
                      <a:cubicBezTo>
                        <a:pt x="7" y="0"/>
                        <a:pt x="23" y="1"/>
                        <a:pt x="26" y="2"/>
                      </a:cubicBezTo>
                      <a:cubicBezTo>
                        <a:pt x="19" y="0"/>
                        <a:pt x="3" y="4"/>
                        <a:pt x="2" y="12"/>
                      </a:cubicBezTo>
                    </a:path>
                  </a:pathLst>
                </a:custGeom>
                <a:solidFill>
                  <a:srgbClr val="FFF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80" name="Freeform 460">
                  <a:extLst>
                    <a:ext uri="{FF2B5EF4-FFF2-40B4-BE49-F238E27FC236}">
                      <a16:creationId xmlns:a16="http://schemas.microsoft.com/office/drawing/2014/main" id="{F2C04348-ED11-FBA9-4B8D-D332F43F9CF4}"/>
                    </a:ext>
                  </a:extLst>
                </p:cNvPr>
                <p:cNvSpPr>
                  <a:spLocks/>
                </p:cNvSpPr>
                <p:nvPr/>
              </p:nvSpPr>
              <p:spPr bwMode="auto">
                <a:xfrm>
                  <a:off x="477" y="2247"/>
                  <a:ext cx="83" cy="42"/>
                </a:xfrm>
                <a:custGeom>
                  <a:avLst/>
                  <a:gdLst>
                    <a:gd name="T0" fmla="*/ 63 w 33"/>
                    <a:gd name="T1" fmla="*/ 255 h 16"/>
                    <a:gd name="T2" fmla="*/ 410 w 33"/>
                    <a:gd name="T3" fmla="*/ 255 h 16"/>
                    <a:gd name="T4" fmla="*/ 526 w 33"/>
                    <a:gd name="T5" fmla="*/ 144 h 16"/>
                    <a:gd name="T6" fmla="*/ 475 w 33"/>
                    <a:gd name="T7" fmla="*/ 0 h 16"/>
                    <a:gd name="T8" fmla="*/ 304 w 33"/>
                    <a:gd name="T9" fmla="*/ 221 h 16"/>
                    <a:gd name="T10" fmla="*/ 146 w 33"/>
                    <a:gd name="T11" fmla="*/ 234 h 16"/>
                    <a:gd name="T12" fmla="*/ 0 w 33"/>
                    <a:gd name="T13" fmla="*/ 255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6">
                      <a:moveTo>
                        <a:pt x="4" y="14"/>
                      </a:moveTo>
                      <a:cubicBezTo>
                        <a:pt x="10" y="16"/>
                        <a:pt x="20" y="15"/>
                        <a:pt x="26" y="14"/>
                      </a:cubicBezTo>
                      <a:cubicBezTo>
                        <a:pt x="30" y="14"/>
                        <a:pt x="32" y="13"/>
                        <a:pt x="33" y="8"/>
                      </a:cubicBezTo>
                      <a:cubicBezTo>
                        <a:pt x="33" y="6"/>
                        <a:pt x="32" y="1"/>
                        <a:pt x="30" y="0"/>
                      </a:cubicBezTo>
                      <a:cubicBezTo>
                        <a:pt x="32" y="7"/>
                        <a:pt x="25" y="11"/>
                        <a:pt x="19" y="12"/>
                      </a:cubicBezTo>
                      <a:cubicBezTo>
                        <a:pt x="16" y="13"/>
                        <a:pt x="12" y="12"/>
                        <a:pt x="9" y="13"/>
                      </a:cubicBezTo>
                      <a:cubicBezTo>
                        <a:pt x="6" y="13"/>
                        <a:pt x="3" y="14"/>
                        <a:pt x="0" y="14"/>
                      </a:cubicBezTo>
                    </a:path>
                  </a:pathLst>
                </a:custGeom>
                <a:solidFill>
                  <a:srgbClr val="EAD0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81" name="Freeform 461">
                  <a:extLst>
                    <a:ext uri="{FF2B5EF4-FFF2-40B4-BE49-F238E27FC236}">
                      <a16:creationId xmlns:a16="http://schemas.microsoft.com/office/drawing/2014/main" id="{7B57E655-3453-CE90-D3F2-887F0C3555BE}"/>
                    </a:ext>
                  </a:extLst>
                </p:cNvPr>
                <p:cNvSpPr>
                  <a:spLocks/>
                </p:cNvSpPr>
                <p:nvPr/>
              </p:nvSpPr>
              <p:spPr bwMode="auto">
                <a:xfrm>
                  <a:off x="384" y="2233"/>
                  <a:ext cx="183" cy="59"/>
                </a:xfrm>
                <a:custGeom>
                  <a:avLst/>
                  <a:gdLst>
                    <a:gd name="T0" fmla="*/ 1151 w 73"/>
                    <a:gd name="T1" fmla="*/ 215 h 22"/>
                    <a:gd name="T2" fmla="*/ 1038 w 73"/>
                    <a:gd name="T3" fmla="*/ 424 h 22"/>
                    <a:gd name="T4" fmla="*/ 113 w 73"/>
                    <a:gd name="T5" fmla="*/ 424 h 22"/>
                    <a:gd name="T6" fmla="*/ 0 w 73"/>
                    <a:gd name="T7" fmla="*/ 215 h 22"/>
                    <a:gd name="T8" fmla="*/ 0 w 73"/>
                    <a:gd name="T9" fmla="*/ 215 h 22"/>
                    <a:gd name="T10" fmla="*/ 113 w 73"/>
                    <a:gd name="T11" fmla="*/ 0 h 22"/>
                    <a:gd name="T12" fmla="*/ 1038 w 73"/>
                    <a:gd name="T13" fmla="*/ 0 h 22"/>
                    <a:gd name="T14" fmla="*/ 1151 w 73"/>
                    <a:gd name="T15" fmla="*/ 215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22">
                      <a:moveTo>
                        <a:pt x="73" y="11"/>
                      </a:moveTo>
                      <a:cubicBezTo>
                        <a:pt x="73" y="17"/>
                        <a:pt x="72" y="22"/>
                        <a:pt x="66" y="22"/>
                      </a:cubicBezTo>
                      <a:cubicBezTo>
                        <a:pt x="7" y="22"/>
                        <a:pt x="7" y="22"/>
                        <a:pt x="7" y="22"/>
                      </a:cubicBezTo>
                      <a:cubicBezTo>
                        <a:pt x="1" y="22"/>
                        <a:pt x="0" y="17"/>
                        <a:pt x="0" y="11"/>
                      </a:cubicBezTo>
                      <a:cubicBezTo>
                        <a:pt x="0" y="11"/>
                        <a:pt x="0" y="11"/>
                        <a:pt x="0" y="11"/>
                      </a:cubicBezTo>
                      <a:cubicBezTo>
                        <a:pt x="0" y="5"/>
                        <a:pt x="1" y="0"/>
                        <a:pt x="7" y="0"/>
                      </a:cubicBezTo>
                      <a:cubicBezTo>
                        <a:pt x="66" y="0"/>
                        <a:pt x="66" y="0"/>
                        <a:pt x="66" y="0"/>
                      </a:cubicBezTo>
                      <a:cubicBezTo>
                        <a:pt x="72" y="0"/>
                        <a:pt x="73" y="5"/>
                        <a:pt x="73" y="11"/>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grpSp>
          <p:grpSp>
            <p:nvGrpSpPr>
              <p:cNvPr id="525" name="Group 454">
                <a:extLst>
                  <a:ext uri="{FF2B5EF4-FFF2-40B4-BE49-F238E27FC236}">
                    <a16:creationId xmlns:a16="http://schemas.microsoft.com/office/drawing/2014/main" id="{D4892E2B-B635-F3DA-5763-7087AA449F0A}"/>
                  </a:ext>
                </a:extLst>
              </p:cNvPr>
              <p:cNvGrpSpPr>
                <a:grpSpLocks/>
              </p:cNvGrpSpPr>
              <p:nvPr/>
            </p:nvGrpSpPr>
            <p:grpSpPr bwMode="auto">
              <a:xfrm>
                <a:off x="3087894" y="3002837"/>
                <a:ext cx="392895" cy="126670"/>
                <a:chOff x="384" y="2233"/>
                <a:chExt cx="183" cy="59"/>
              </a:xfrm>
            </p:grpSpPr>
            <p:sp>
              <p:nvSpPr>
                <p:cNvPr id="670" name="Freeform 448">
                  <a:extLst>
                    <a:ext uri="{FF2B5EF4-FFF2-40B4-BE49-F238E27FC236}">
                      <a16:creationId xmlns:a16="http://schemas.microsoft.com/office/drawing/2014/main" id="{2BCDCA6B-6D0F-6A2E-E234-F637072C7DE7}"/>
                    </a:ext>
                  </a:extLst>
                </p:cNvPr>
                <p:cNvSpPr>
                  <a:spLocks/>
                </p:cNvSpPr>
                <p:nvPr/>
              </p:nvSpPr>
              <p:spPr bwMode="auto">
                <a:xfrm>
                  <a:off x="384" y="2233"/>
                  <a:ext cx="183" cy="59"/>
                </a:xfrm>
                <a:custGeom>
                  <a:avLst/>
                  <a:gdLst>
                    <a:gd name="T0" fmla="*/ 1151 w 73"/>
                    <a:gd name="T1" fmla="*/ 215 h 22"/>
                    <a:gd name="T2" fmla="*/ 1038 w 73"/>
                    <a:gd name="T3" fmla="*/ 424 h 22"/>
                    <a:gd name="T4" fmla="*/ 113 w 73"/>
                    <a:gd name="T5" fmla="*/ 424 h 22"/>
                    <a:gd name="T6" fmla="*/ 0 w 73"/>
                    <a:gd name="T7" fmla="*/ 215 h 22"/>
                    <a:gd name="T8" fmla="*/ 0 w 73"/>
                    <a:gd name="T9" fmla="*/ 215 h 22"/>
                    <a:gd name="T10" fmla="*/ 113 w 73"/>
                    <a:gd name="T11" fmla="*/ 0 h 22"/>
                    <a:gd name="T12" fmla="*/ 1038 w 73"/>
                    <a:gd name="T13" fmla="*/ 0 h 22"/>
                    <a:gd name="T14" fmla="*/ 1151 w 73"/>
                    <a:gd name="T15" fmla="*/ 215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22">
                      <a:moveTo>
                        <a:pt x="73" y="11"/>
                      </a:moveTo>
                      <a:cubicBezTo>
                        <a:pt x="73" y="17"/>
                        <a:pt x="72" y="22"/>
                        <a:pt x="66" y="22"/>
                      </a:cubicBezTo>
                      <a:cubicBezTo>
                        <a:pt x="7" y="22"/>
                        <a:pt x="7" y="22"/>
                        <a:pt x="7" y="22"/>
                      </a:cubicBezTo>
                      <a:cubicBezTo>
                        <a:pt x="1" y="22"/>
                        <a:pt x="0" y="17"/>
                        <a:pt x="0" y="11"/>
                      </a:cubicBezTo>
                      <a:cubicBezTo>
                        <a:pt x="0" y="11"/>
                        <a:pt x="0" y="11"/>
                        <a:pt x="0" y="11"/>
                      </a:cubicBezTo>
                      <a:cubicBezTo>
                        <a:pt x="0" y="5"/>
                        <a:pt x="1" y="0"/>
                        <a:pt x="7" y="0"/>
                      </a:cubicBezTo>
                      <a:cubicBezTo>
                        <a:pt x="66" y="0"/>
                        <a:pt x="66" y="0"/>
                        <a:pt x="66" y="0"/>
                      </a:cubicBezTo>
                      <a:cubicBezTo>
                        <a:pt x="72" y="0"/>
                        <a:pt x="73" y="5"/>
                        <a:pt x="73" y="11"/>
                      </a:cubicBezTo>
                      <a:close/>
                    </a:path>
                  </a:pathLst>
                </a:custGeom>
                <a:solidFill>
                  <a:srgbClr val="FEEA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71" name="Oval 449">
                  <a:extLst>
                    <a:ext uri="{FF2B5EF4-FFF2-40B4-BE49-F238E27FC236}">
                      <a16:creationId xmlns:a16="http://schemas.microsoft.com/office/drawing/2014/main" id="{16FE9914-7A2C-1E7A-FA95-8205B1FF6106}"/>
                    </a:ext>
                  </a:extLst>
                </p:cNvPr>
                <p:cNvSpPr>
                  <a:spLocks noChangeArrowheads="1"/>
                </p:cNvSpPr>
                <p:nvPr/>
              </p:nvSpPr>
              <p:spPr bwMode="auto">
                <a:xfrm>
                  <a:off x="442" y="2249"/>
                  <a:ext cx="50" cy="27"/>
                </a:xfrm>
                <a:prstGeom prst="ellipse">
                  <a:avLst/>
                </a:prstGeom>
                <a:solidFill>
                  <a:srgbClr val="FCBEA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en-US" altLang="en-US" sz="1800">
                    <a:solidFill>
                      <a:srgbClr val="0070C0"/>
                    </a:solidFill>
                    <a:latin typeface="+mj-lt"/>
                    <a:cs typeface="Arial" panose="020B0604020202020204" pitchFamily="34" charset="0"/>
                  </a:endParaRPr>
                </a:p>
              </p:txBody>
            </p:sp>
            <p:sp>
              <p:nvSpPr>
                <p:cNvPr id="672" name="Freeform 450">
                  <a:extLst>
                    <a:ext uri="{FF2B5EF4-FFF2-40B4-BE49-F238E27FC236}">
                      <a16:creationId xmlns:a16="http://schemas.microsoft.com/office/drawing/2014/main" id="{229E3C88-C3D5-8807-2ABC-043EADD795F6}"/>
                    </a:ext>
                  </a:extLst>
                </p:cNvPr>
                <p:cNvSpPr>
                  <a:spLocks/>
                </p:cNvSpPr>
                <p:nvPr/>
              </p:nvSpPr>
              <p:spPr bwMode="auto">
                <a:xfrm>
                  <a:off x="447" y="2252"/>
                  <a:ext cx="32" cy="21"/>
                </a:xfrm>
                <a:custGeom>
                  <a:avLst/>
                  <a:gdLst>
                    <a:gd name="T0" fmla="*/ 30 w 13"/>
                    <a:gd name="T1" fmla="*/ 89 h 8"/>
                    <a:gd name="T2" fmla="*/ 153 w 13"/>
                    <a:gd name="T3" fmla="*/ 0 h 8"/>
                    <a:gd name="T4" fmla="*/ 194 w 13"/>
                    <a:gd name="T5" fmla="*/ 21 h 8"/>
                    <a:gd name="T6" fmla="*/ 121 w 13"/>
                    <a:gd name="T7" fmla="*/ 0 h 8"/>
                    <a:gd name="T8" fmla="*/ 0 w 13"/>
                    <a:gd name="T9" fmla="*/ 76 h 8"/>
                    <a:gd name="T10" fmla="*/ 74 w 13"/>
                    <a:gd name="T11" fmla="*/ 144 h 8"/>
                    <a:gd name="T12" fmla="*/ 30 w 13"/>
                    <a:gd name="T13" fmla="*/ 89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2" y="5"/>
                      </a:moveTo>
                      <a:cubicBezTo>
                        <a:pt x="2" y="2"/>
                        <a:pt x="6" y="0"/>
                        <a:pt x="10" y="0"/>
                      </a:cubicBezTo>
                      <a:cubicBezTo>
                        <a:pt x="12" y="0"/>
                        <a:pt x="13" y="1"/>
                        <a:pt x="13" y="1"/>
                      </a:cubicBezTo>
                      <a:cubicBezTo>
                        <a:pt x="12" y="0"/>
                        <a:pt x="10" y="0"/>
                        <a:pt x="8" y="0"/>
                      </a:cubicBezTo>
                      <a:cubicBezTo>
                        <a:pt x="3" y="0"/>
                        <a:pt x="0" y="2"/>
                        <a:pt x="0" y="4"/>
                      </a:cubicBezTo>
                      <a:cubicBezTo>
                        <a:pt x="0" y="6"/>
                        <a:pt x="2" y="8"/>
                        <a:pt x="5" y="8"/>
                      </a:cubicBezTo>
                      <a:cubicBezTo>
                        <a:pt x="3" y="7"/>
                        <a:pt x="2" y="6"/>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73" name="Freeform 451">
                  <a:extLst>
                    <a:ext uri="{FF2B5EF4-FFF2-40B4-BE49-F238E27FC236}">
                      <a16:creationId xmlns:a16="http://schemas.microsoft.com/office/drawing/2014/main" id="{0F04B808-7076-54AA-3E5F-25B48CF914C5}"/>
                    </a:ext>
                  </a:extLst>
                </p:cNvPr>
                <p:cNvSpPr>
                  <a:spLocks/>
                </p:cNvSpPr>
                <p:nvPr/>
              </p:nvSpPr>
              <p:spPr bwMode="auto">
                <a:xfrm>
                  <a:off x="392" y="2239"/>
                  <a:ext cx="65" cy="40"/>
                </a:xfrm>
                <a:custGeom>
                  <a:avLst/>
                  <a:gdLst>
                    <a:gd name="T0" fmla="*/ 20 w 26"/>
                    <a:gd name="T1" fmla="*/ 285 h 15"/>
                    <a:gd name="T2" fmla="*/ 50 w 26"/>
                    <a:gd name="T3" fmla="*/ 35 h 15"/>
                    <a:gd name="T4" fmla="*/ 408 w 26"/>
                    <a:gd name="T5" fmla="*/ 35 h 15"/>
                    <a:gd name="T6" fmla="*/ 33 w 26"/>
                    <a:gd name="T7" fmla="*/ 22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15">
                      <a:moveTo>
                        <a:pt x="1" y="15"/>
                      </a:moveTo>
                      <a:cubicBezTo>
                        <a:pt x="1" y="11"/>
                        <a:pt x="0" y="5"/>
                        <a:pt x="3" y="2"/>
                      </a:cubicBezTo>
                      <a:cubicBezTo>
                        <a:pt x="7" y="0"/>
                        <a:pt x="23" y="1"/>
                        <a:pt x="26" y="2"/>
                      </a:cubicBezTo>
                      <a:cubicBezTo>
                        <a:pt x="19" y="0"/>
                        <a:pt x="3" y="4"/>
                        <a:pt x="2" y="12"/>
                      </a:cubicBezTo>
                    </a:path>
                  </a:pathLst>
                </a:custGeom>
                <a:solidFill>
                  <a:srgbClr val="FFF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74" name="Freeform 452">
                  <a:extLst>
                    <a:ext uri="{FF2B5EF4-FFF2-40B4-BE49-F238E27FC236}">
                      <a16:creationId xmlns:a16="http://schemas.microsoft.com/office/drawing/2014/main" id="{55EB545F-79A9-10B9-1C7C-0D8ACEF03E20}"/>
                    </a:ext>
                  </a:extLst>
                </p:cNvPr>
                <p:cNvSpPr>
                  <a:spLocks/>
                </p:cNvSpPr>
                <p:nvPr/>
              </p:nvSpPr>
              <p:spPr bwMode="auto">
                <a:xfrm>
                  <a:off x="477" y="2247"/>
                  <a:ext cx="83" cy="42"/>
                </a:xfrm>
                <a:custGeom>
                  <a:avLst/>
                  <a:gdLst>
                    <a:gd name="T0" fmla="*/ 63 w 33"/>
                    <a:gd name="T1" fmla="*/ 255 h 16"/>
                    <a:gd name="T2" fmla="*/ 410 w 33"/>
                    <a:gd name="T3" fmla="*/ 255 h 16"/>
                    <a:gd name="T4" fmla="*/ 526 w 33"/>
                    <a:gd name="T5" fmla="*/ 144 h 16"/>
                    <a:gd name="T6" fmla="*/ 475 w 33"/>
                    <a:gd name="T7" fmla="*/ 0 h 16"/>
                    <a:gd name="T8" fmla="*/ 304 w 33"/>
                    <a:gd name="T9" fmla="*/ 221 h 16"/>
                    <a:gd name="T10" fmla="*/ 146 w 33"/>
                    <a:gd name="T11" fmla="*/ 234 h 16"/>
                    <a:gd name="T12" fmla="*/ 0 w 33"/>
                    <a:gd name="T13" fmla="*/ 255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6">
                      <a:moveTo>
                        <a:pt x="4" y="14"/>
                      </a:moveTo>
                      <a:cubicBezTo>
                        <a:pt x="10" y="16"/>
                        <a:pt x="20" y="15"/>
                        <a:pt x="26" y="14"/>
                      </a:cubicBezTo>
                      <a:cubicBezTo>
                        <a:pt x="30" y="14"/>
                        <a:pt x="32" y="13"/>
                        <a:pt x="33" y="8"/>
                      </a:cubicBezTo>
                      <a:cubicBezTo>
                        <a:pt x="33" y="6"/>
                        <a:pt x="32" y="1"/>
                        <a:pt x="30" y="0"/>
                      </a:cubicBezTo>
                      <a:cubicBezTo>
                        <a:pt x="32" y="7"/>
                        <a:pt x="25" y="11"/>
                        <a:pt x="19" y="12"/>
                      </a:cubicBezTo>
                      <a:cubicBezTo>
                        <a:pt x="16" y="13"/>
                        <a:pt x="12" y="12"/>
                        <a:pt x="9" y="13"/>
                      </a:cubicBezTo>
                      <a:cubicBezTo>
                        <a:pt x="6" y="13"/>
                        <a:pt x="3" y="14"/>
                        <a:pt x="0" y="14"/>
                      </a:cubicBezTo>
                    </a:path>
                  </a:pathLst>
                </a:custGeom>
                <a:solidFill>
                  <a:srgbClr val="EAD0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75" name="Freeform 453">
                  <a:extLst>
                    <a:ext uri="{FF2B5EF4-FFF2-40B4-BE49-F238E27FC236}">
                      <a16:creationId xmlns:a16="http://schemas.microsoft.com/office/drawing/2014/main" id="{64B4A23F-61FC-BBB3-78AF-E2C2DAAA5A16}"/>
                    </a:ext>
                  </a:extLst>
                </p:cNvPr>
                <p:cNvSpPr>
                  <a:spLocks/>
                </p:cNvSpPr>
                <p:nvPr/>
              </p:nvSpPr>
              <p:spPr bwMode="auto">
                <a:xfrm>
                  <a:off x="384" y="2233"/>
                  <a:ext cx="183" cy="59"/>
                </a:xfrm>
                <a:custGeom>
                  <a:avLst/>
                  <a:gdLst>
                    <a:gd name="T0" fmla="*/ 1151 w 73"/>
                    <a:gd name="T1" fmla="*/ 215 h 22"/>
                    <a:gd name="T2" fmla="*/ 1038 w 73"/>
                    <a:gd name="T3" fmla="*/ 424 h 22"/>
                    <a:gd name="T4" fmla="*/ 113 w 73"/>
                    <a:gd name="T5" fmla="*/ 424 h 22"/>
                    <a:gd name="T6" fmla="*/ 0 w 73"/>
                    <a:gd name="T7" fmla="*/ 215 h 22"/>
                    <a:gd name="T8" fmla="*/ 0 w 73"/>
                    <a:gd name="T9" fmla="*/ 215 h 22"/>
                    <a:gd name="T10" fmla="*/ 113 w 73"/>
                    <a:gd name="T11" fmla="*/ 0 h 22"/>
                    <a:gd name="T12" fmla="*/ 1038 w 73"/>
                    <a:gd name="T13" fmla="*/ 0 h 22"/>
                    <a:gd name="T14" fmla="*/ 1151 w 73"/>
                    <a:gd name="T15" fmla="*/ 215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22">
                      <a:moveTo>
                        <a:pt x="73" y="11"/>
                      </a:moveTo>
                      <a:cubicBezTo>
                        <a:pt x="73" y="17"/>
                        <a:pt x="72" y="22"/>
                        <a:pt x="66" y="22"/>
                      </a:cubicBezTo>
                      <a:cubicBezTo>
                        <a:pt x="7" y="22"/>
                        <a:pt x="7" y="22"/>
                        <a:pt x="7" y="22"/>
                      </a:cubicBezTo>
                      <a:cubicBezTo>
                        <a:pt x="1" y="22"/>
                        <a:pt x="0" y="17"/>
                        <a:pt x="0" y="11"/>
                      </a:cubicBezTo>
                      <a:cubicBezTo>
                        <a:pt x="0" y="11"/>
                        <a:pt x="0" y="11"/>
                        <a:pt x="0" y="11"/>
                      </a:cubicBezTo>
                      <a:cubicBezTo>
                        <a:pt x="0" y="5"/>
                        <a:pt x="1" y="0"/>
                        <a:pt x="7" y="0"/>
                      </a:cubicBezTo>
                      <a:cubicBezTo>
                        <a:pt x="66" y="0"/>
                        <a:pt x="66" y="0"/>
                        <a:pt x="66" y="0"/>
                      </a:cubicBezTo>
                      <a:cubicBezTo>
                        <a:pt x="72" y="0"/>
                        <a:pt x="73" y="5"/>
                        <a:pt x="73" y="11"/>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grpSp>
          <p:sp>
            <p:nvSpPr>
              <p:cNvPr id="526" name="Freeform: Shape 525">
                <a:extLst>
                  <a:ext uri="{FF2B5EF4-FFF2-40B4-BE49-F238E27FC236}">
                    <a16:creationId xmlns:a16="http://schemas.microsoft.com/office/drawing/2014/main" id="{F982F89C-8945-BA08-1BC0-F3D5321EC586}"/>
                  </a:ext>
                </a:extLst>
              </p:cNvPr>
              <p:cNvSpPr>
                <a:spLocks/>
              </p:cNvSpPr>
              <p:nvPr/>
            </p:nvSpPr>
            <p:spPr bwMode="auto">
              <a:xfrm>
                <a:off x="929401" y="3006137"/>
                <a:ext cx="163438" cy="126672"/>
              </a:xfrm>
              <a:custGeom>
                <a:avLst/>
                <a:gdLst>
                  <a:gd name="connsiteX0" fmla="*/ 0 w 179058"/>
                  <a:gd name="connsiteY0" fmla="*/ 0 h 126672"/>
                  <a:gd name="connsiteX1" fmla="*/ 6481 w 179058"/>
                  <a:gd name="connsiteY1" fmla="*/ 0 h 126672"/>
                  <a:gd name="connsiteX2" fmla="*/ 141177 w 179058"/>
                  <a:gd name="connsiteY2" fmla="*/ 0 h 126672"/>
                  <a:gd name="connsiteX3" fmla="*/ 179058 w 179058"/>
                  <a:gd name="connsiteY3" fmla="*/ 63336 h 126672"/>
                  <a:gd name="connsiteX4" fmla="*/ 141177 w 179058"/>
                  <a:gd name="connsiteY4" fmla="*/ 126672 h 126672"/>
                  <a:gd name="connsiteX5" fmla="*/ 35790 w 179058"/>
                  <a:gd name="connsiteY5" fmla="*/ 126672 h 126672"/>
                  <a:gd name="connsiteX6" fmla="*/ 0 w 179058"/>
                  <a:gd name="connsiteY6" fmla="*/ 126672 h 12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58" h="126672">
                    <a:moveTo>
                      <a:pt x="0" y="0"/>
                    </a:moveTo>
                    <a:lnTo>
                      <a:pt x="6481" y="0"/>
                    </a:lnTo>
                    <a:cubicBezTo>
                      <a:pt x="141177" y="0"/>
                      <a:pt x="141177" y="0"/>
                      <a:pt x="141177" y="0"/>
                    </a:cubicBezTo>
                    <a:cubicBezTo>
                      <a:pt x="173647" y="0"/>
                      <a:pt x="179058" y="28789"/>
                      <a:pt x="179058" y="63336"/>
                    </a:cubicBezTo>
                    <a:cubicBezTo>
                      <a:pt x="179058" y="97883"/>
                      <a:pt x="173647" y="126672"/>
                      <a:pt x="141177" y="126672"/>
                    </a:cubicBezTo>
                    <a:cubicBezTo>
                      <a:pt x="101267" y="126672"/>
                      <a:pt x="66346" y="126672"/>
                      <a:pt x="35790" y="126672"/>
                    </a:cubicBezTo>
                    <a:lnTo>
                      <a:pt x="0" y="126672"/>
                    </a:lnTo>
                    <a:close/>
                  </a:path>
                </a:pathLst>
              </a:custGeom>
              <a:solidFill>
                <a:srgbClr val="FEEAB2"/>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endParaRPr lang="en-GB">
                  <a:latin typeface="+mj-lt"/>
                </a:endParaRPr>
              </a:p>
            </p:txBody>
          </p:sp>
          <p:sp>
            <p:nvSpPr>
              <p:cNvPr id="527" name="Freeform 784">
                <a:extLst>
                  <a:ext uri="{FF2B5EF4-FFF2-40B4-BE49-F238E27FC236}">
                    <a16:creationId xmlns:a16="http://schemas.microsoft.com/office/drawing/2014/main" id="{0B7CC1C8-A97E-8C31-6A71-9155FD3F07B3}"/>
                  </a:ext>
                </a:extLst>
              </p:cNvPr>
              <p:cNvSpPr>
                <a:spLocks/>
              </p:cNvSpPr>
              <p:nvPr/>
            </p:nvSpPr>
            <p:spPr bwMode="auto">
              <a:xfrm>
                <a:off x="897465" y="3036195"/>
                <a:ext cx="178198" cy="90173"/>
              </a:xfrm>
              <a:custGeom>
                <a:avLst/>
                <a:gdLst>
                  <a:gd name="T0" fmla="*/ 63 w 33"/>
                  <a:gd name="T1" fmla="*/ 255 h 16"/>
                  <a:gd name="T2" fmla="*/ 410 w 33"/>
                  <a:gd name="T3" fmla="*/ 255 h 16"/>
                  <a:gd name="T4" fmla="*/ 506 w 33"/>
                  <a:gd name="T5" fmla="*/ 144 h 16"/>
                  <a:gd name="T6" fmla="*/ 475 w 33"/>
                  <a:gd name="T7" fmla="*/ 0 h 16"/>
                  <a:gd name="T8" fmla="*/ 304 w 33"/>
                  <a:gd name="T9" fmla="*/ 221 h 16"/>
                  <a:gd name="T10" fmla="*/ 146 w 33"/>
                  <a:gd name="T11" fmla="*/ 234 h 16"/>
                  <a:gd name="T12" fmla="*/ 0 w 33"/>
                  <a:gd name="T13" fmla="*/ 255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6">
                    <a:moveTo>
                      <a:pt x="4" y="14"/>
                    </a:moveTo>
                    <a:cubicBezTo>
                      <a:pt x="10" y="16"/>
                      <a:pt x="20" y="15"/>
                      <a:pt x="26" y="14"/>
                    </a:cubicBezTo>
                    <a:cubicBezTo>
                      <a:pt x="30" y="14"/>
                      <a:pt x="32" y="13"/>
                      <a:pt x="32" y="8"/>
                    </a:cubicBezTo>
                    <a:cubicBezTo>
                      <a:pt x="33" y="6"/>
                      <a:pt x="32" y="1"/>
                      <a:pt x="30" y="0"/>
                    </a:cubicBezTo>
                    <a:cubicBezTo>
                      <a:pt x="32" y="7"/>
                      <a:pt x="25" y="11"/>
                      <a:pt x="19" y="12"/>
                    </a:cubicBezTo>
                    <a:cubicBezTo>
                      <a:pt x="16" y="13"/>
                      <a:pt x="12" y="12"/>
                      <a:pt x="9" y="13"/>
                    </a:cubicBezTo>
                    <a:cubicBezTo>
                      <a:pt x="6" y="13"/>
                      <a:pt x="3" y="14"/>
                      <a:pt x="0" y="14"/>
                    </a:cubicBezTo>
                  </a:path>
                </a:pathLst>
              </a:custGeom>
              <a:solidFill>
                <a:srgbClr val="EAD0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28" name="Freeform: Shape 527">
                <a:extLst>
                  <a:ext uri="{FF2B5EF4-FFF2-40B4-BE49-F238E27FC236}">
                    <a16:creationId xmlns:a16="http://schemas.microsoft.com/office/drawing/2014/main" id="{25E0066C-EA3E-9F6E-2BD9-0D46DFF148E1}"/>
                  </a:ext>
                </a:extLst>
              </p:cNvPr>
              <p:cNvSpPr>
                <a:spLocks/>
              </p:cNvSpPr>
              <p:nvPr/>
            </p:nvSpPr>
            <p:spPr bwMode="auto">
              <a:xfrm>
                <a:off x="922028" y="3006137"/>
                <a:ext cx="170812" cy="126672"/>
              </a:xfrm>
              <a:custGeom>
                <a:avLst/>
                <a:gdLst>
                  <a:gd name="connsiteX0" fmla="*/ 0 w 179059"/>
                  <a:gd name="connsiteY0" fmla="*/ 0 h 126672"/>
                  <a:gd name="connsiteX1" fmla="*/ 6482 w 179059"/>
                  <a:gd name="connsiteY1" fmla="*/ 0 h 126672"/>
                  <a:gd name="connsiteX2" fmla="*/ 141178 w 179059"/>
                  <a:gd name="connsiteY2" fmla="*/ 0 h 126672"/>
                  <a:gd name="connsiteX3" fmla="*/ 179059 w 179059"/>
                  <a:gd name="connsiteY3" fmla="*/ 63336 h 126672"/>
                  <a:gd name="connsiteX4" fmla="*/ 141178 w 179059"/>
                  <a:gd name="connsiteY4" fmla="*/ 126672 h 126672"/>
                  <a:gd name="connsiteX5" fmla="*/ 35791 w 179059"/>
                  <a:gd name="connsiteY5" fmla="*/ 126672 h 126672"/>
                  <a:gd name="connsiteX6" fmla="*/ 0 w 179059"/>
                  <a:gd name="connsiteY6" fmla="*/ 126672 h 12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59" h="126672">
                    <a:moveTo>
                      <a:pt x="0" y="0"/>
                    </a:moveTo>
                    <a:lnTo>
                      <a:pt x="6482" y="0"/>
                    </a:lnTo>
                    <a:cubicBezTo>
                      <a:pt x="141178" y="0"/>
                      <a:pt x="141178" y="0"/>
                      <a:pt x="141178" y="0"/>
                    </a:cubicBezTo>
                    <a:cubicBezTo>
                      <a:pt x="173648" y="0"/>
                      <a:pt x="179059" y="28789"/>
                      <a:pt x="179059" y="63336"/>
                    </a:cubicBezTo>
                    <a:cubicBezTo>
                      <a:pt x="179059" y="97883"/>
                      <a:pt x="173648" y="126672"/>
                      <a:pt x="141178" y="126672"/>
                    </a:cubicBezTo>
                    <a:cubicBezTo>
                      <a:pt x="101268" y="126672"/>
                      <a:pt x="66347" y="126672"/>
                      <a:pt x="35791" y="126672"/>
                    </a:cubicBezTo>
                    <a:lnTo>
                      <a:pt x="0" y="126672"/>
                    </a:ln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wrap="square">
                <a:noAutofit/>
              </a:bodyPr>
              <a:lstStyle/>
              <a:p>
                <a:endParaRPr lang="en-GB">
                  <a:latin typeface="+mj-lt"/>
                </a:endParaRPr>
              </a:p>
            </p:txBody>
          </p:sp>
          <p:grpSp>
            <p:nvGrpSpPr>
              <p:cNvPr id="529" name="Group 786">
                <a:extLst>
                  <a:ext uri="{FF2B5EF4-FFF2-40B4-BE49-F238E27FC236}">
                    <a16:creationId xmlns:a16="http://schemas.microsoft.com/office/drawing/2014/main" id="{8EFC3E29-60D7-D9B1-8C2A-B709A5919061}"/>
                  </a:ext>
                </a:extLst>
              </p:cNvPr>
              <p:cNvGrpSpPr>
                <a:grpSpLocks/>
              </p:cNvGrpSpPr>
              <p:nvPr/>
            </p:nvGrpSpPr>
            <p:grpSpPr bwMode="auto">
              <a:xfrm>
                <a:off x="1097133" y="3003991"/>
                <a:ext cx="395042" cy="126670"/>
                <a:chOff x="4151" y="2235"/>
                <a:chExt cx="184" cy="59"/>
              </a:xfrm>
            </p:grpSpPr>
            <p:sp>
              <p:nvSpPr>
                <p:cNvPr id="664" name="Freeform 787">
                  <a:extLst>
                    <a:ext uri="{FF2B5EF4-FFF2-40B4-BE49-F238E27FC236}">
                      <a16:creationId xmlns:a16="http://schemas.microsoft.com/office/drawing/2014/main" id="{14395C89-8EDC-6E81-B31C-0BD04E7FA6AF}"/>
                    </a:ext>
                  </a:extLst>
                </p:cNvPr>
                <p:cNvSpPr>
                  <a:spLocks/>
                </p:cNvSpPr>
                <p:nvPr/>
              </p:nvSpPr>
              <p:spPr bwMode="auto">
                <a:xfrm>
                  <a:off x="4151" y="2235"/>
                  <a:ext cx="184" cy="59"/>
                </a:xfrm>
                <a:custGeom>
                  <a:avLst/>
                  <a:gdLst>
                    <a:gd name="T0" fmla="*/ 1170 w 73"/>
                    <a:gd name="T1" fmla="*/ 215 h 22"/>
                    <a:gd name="T2" fmla="*/ 1054 w 73"/>
                    <a:gd name="T3" fmla="*/ 424 h 22"/>
                    <a:gd name="T4" fmla="*/ 113 w 73"/>
                    <a:gd name="T5" fmla="*/ 424 h 22"/>
                    <a:gd name="T6" fmla="*/ 0 w 73"/>
                    <a:gd name="T7" fmla="*/ 215 h 22"/>
                    <a:gd name="T8" fmla="*/ 0 w 73"/>
                    <a:gd name="T9" fmla="*/ 215 h 22"/>
                    <a:gd name="T10" fmla="*/ 113 w 73"/>
                    <a:gd name="T11" fmla="*/ 0 h 22"/>
                    <a:gd name="T12" fmla="*/ 1054 w 73"/>
                    <a:gd name="T13" fmla="*/ 0 h 22"/>
                    <a:gd name="T14" fmla="*/ 1170 w 73"/>
                    <a:gd name="T15" fmla="*/ 215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22">
                      <a:moveTo>
                        <a:pt x="73" y="11"/>
                      </a:moveTo>
                      <a:cubicBezTo>
                        <a:pt x="73" y="17"/>
                        <a:pt x="72" y="22"/>
                        <a:pt x="66" y="22"/>
                      </a:cubicBezTo>
                      <a:cubicBezTo>
                        <a:pt x="7" y="22"/>
                        <a:pt x="7" y="22"/>
                        <a:pt x="7" y="22"/>
                      </a:cubicBezTo>
                      <a:cubicBezTo>
                        <a:pt x="1" y="22"/>
                        <a:pt x="0" y="17"/>
                        <a:pt x="0" y="11"/>
                      </a:cubicBezTo>
                      <a:cubicBezTo>
                        <a:pt x="0" y="11"/>
                        <a:pt x="0" y="11"/>
                        <a:pt x="0" y="11"/>
                      </a:cubicBezTo>
                      <a:cubicBezTo>
                        <a:pt x="0" y="5"/>
                        <a:pt x="1" y="0"/>
                        <a:pt x="7" y="0"/>
                      </a:cubicBezTo>
                      <a:cubicBezTo>
                        <a:pt x="66" y="0"/>
                        <a:pt x="66" y="0"/>
                        <a:pt x="66" y="0"/>
                      </a:cubicBezTo>
                      <a:cubicBezTo>
                        <a:pt x="72" y="0"/>
                        <a:pt x="73" y="5"/>
                        <a:pt x="73" y="11"/>
                      </a:cubicBezTo>
                      <a:close/>
                    </a:path>
                  </a:pathLst>
                </a:custGeom>
                <a:solidFill>
                  <a:srgbClr val="FEEA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65" name="Oval 788">
                  <a:extLst>
                    <a:ext uri="{FF2B5EF4-FFF2-40B4-BE49-F238E27FC236}">
                      <a16:creationId xmlns:a16="http://schemas.microsoft.com/office/drawing/2014/main" id="{69BEA8A0-7C28-C91D-B448-A7BD79B01843}"/>
                    </a:ext>
                  </a:extLst>
                </p:cNvPr>
                <p:cNvSpPr>
                  <a:spLocks noChangeArrowheads="1"/>
                </p:cNvSpPr>
                <p:nvPr/>
              </p:nvSpPr>
              <p:spPr bwMode="auto">
                <a:xfrm>
                  <a:off x="4209" y="2251"/>
                  <a:ext cx="50" cy="27"/>
                </a:xfrm>
                <a:prstGeom prst="ellipse">
                  <a:avLst/>
                </a:prstGeom>
                <a:solidFill>
                  <a:srgbClr val="FCBEA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en-US" altLang="en-US" sz="1800">
                    <a:solidFill>
                      <a:srgbClr val="0070C0"/>
                    </a:solidFill>
                    <a:latin typeface="+mj-lt"/>
                    <a:cs typeface="Arial" panose="020B0604020202020204" pitchFamily="34" charset="0"/>
                  </a:endParaRPr>
                </a:p>
              </p:txBody>
            </p:sp>
            <p:sp>
              <p:nvSpPr>
                <p:cNvPr id="666" name="Freeform 789">
                  <a:extLst>
                    <a:ext uri="{FF2B5EF4-FFF2-40B4-BE49-F238E27FC236}">
                      <a16:creationId xmlns:a16="http://schemas.microsoft.com/office/drawing/2014/main" id="{D38A37C6-1E9B-93B1-0B35-03656A6E80E3}"/>
                    </a:ext>
                  </a:extLst>
                </p:cNvPr>
                <p:cNvSpPr>
                  <a:spLocks/>
                </p:cNvSpPr>
                <p:nvPr/>
              </p:nvSpPr>
              <p:spPr bwMode="auto">
                <a:xfrm>
                  <a:off x="4214" y="2254"/>
                  <a:ext cx="33" cy="21"/>
                </a:xfrm>
                <a:custGeom>
                  <a:avLst/>
                  <a:gdLst>
                    <a:gd name="T0" fmla="*/ 33 w 13"/>
                    <a:gd name="T1" fmla="*/ 89 h 8"/>
                    <a:gd name="T2" fmla="*/ 160 w 13"/>
                    <a:gd name="T3" fmla="*/ 0 h 8"/>
                    <a:gd name="T4" fmla="*/ 213 w 13"/>
                    <a:gd name="T5" fmla="*/ 21 h 8"/>
                    <a:gd name="T6" fmla="*/ 129 w 13"/>
                    <a:gd name="T7" fmla="*/ 0 h 8"/>
                    <a:gd name="T8" fmla="*/ 0 w 13"/>
                    <a:gd name="T9" fmla="*/ 76 h 8"/>
                    <a:gd name="T10" fmla="*/ 84 w 13"/>
                    <a:gd name="T11" fmla="*/ 144 h 8"/>
                    <a:gd name="T12" fmla="*/ 33 w 13"/>
                    <a:gd name="T13" fmla="*/ 89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2" y="5"/>
                      </a:moveTo>
                      <a:cubicBezTo>
                        <a:pt x="2" y="2"/>
                        <a:pt x="6" y="0"/>
                        <a:pt x="10" y="0"/>
                      </a:cubicBezTo>
                      <a:cubicBezTo>
                        <a:pt x="11" y="0"/>
                        <a:pt x="12" y="1"/>
                        <a:pt x="13" y="1"/>
                      </a:cubicBezTo>
                      <a:cubicBezTo>
                        <a:pt x="12" y="0"/>
                        <a:pt x="10" y="0"/>
                        <a:pt x="8" y="0"/>
                      </a:cubicBezTo>
                      <a:cubicBezTo>
                        <a:pt x="3" y="0"/>
                        <a:pt x="0" y="2"/>
                        <a:pt x="0" y="4"/>
                      </a:cubicBezTo>
                      <a:cubicBezTo>
                        <a:pt x="0" y="6"/>
                        <a:pt x="2" y="8"/>
                        <a:pt x="5" y="8"/>
                      </a:cubicBezTo>
                      <a:cubicBezTo>
                        <a:pt x="3" y="7"/>
                        <a:pt x="2" y="6"/>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67" name="Freeform 790">
                  <a:extLst>
                    <a:ext uri="{FF2B5EF4-FFF2-40B4-BE49-F238E27FC236}">
                      <a16:creationId xmlns:a16="http://schemas.microsoft.com/office/drawing/2014/main" id="{CEE642DC-86DD-1024-246B-51C9491BD091}"/>
                    </a:ext>
                  </a:extLst>
                </p:cNvPr>
                <p:cNvSpPr>
                  <a:spLocks/>
                </p:cNvSpPr>
                <p:nvPr/>
              </p:nvSpPr>
              <p:spPr bwMode="auto">
                <a:xfrm>
                  <a:off x="4159" y="2241"/>
                  <a:ext cx="65" cy="40"/>
                </a:xfrm>
                <a:custGeom>
                  <a:avLst/>
                  <a:gdLst>
                    <a:gd name="T0" fmla="*/ 20 w 26"/>
                    <a:gd name="T1" fmla="*/ 285 h 15"/>
                    <a:gd name="T2" fmla="*/ 50 w 26"/>
                    <a:gd name="T3" fmla="*/ 35 h 15"/>
                    <a:gd name="T4" fmla="*/ 408 w 26"/>
                    <a:gd name="T5" fmla="*/ 35 h 15"/>
                    <a:gd name="T6" fmla="*/ 33 w 26"/>
                    <a:gd name="T7" fmla="*/ 22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15">
                      <a:moveTo>
                        <a:pt x="1" y="15"/>
                      </a:moveTo>
                      <a:cubicBezTo>
                        <a:pt x="1" y="11"/>
                        <a:pt x="0" y="5"/>
                        <a:pt x="3" y="2"/>
                      </a:cubicBezTo>
                      <a:cubicBezTo>
                        <a:pt x="7" y="0"/>
                        <a:pt x="22" y="1"/>
                        <a:pt x="26" y="2"/>
                      </a:cubicBezTo>
                      <a:cubicBezTo>
                        <a:pt x="19" y="0"/>
                        <a:pt x="2" y="4"/>
                        <a:pt x="2" y="12"/>
                      </a:cubicBezTo>
                    </a:path>
                  </a:pathLst>
                </a:custGeom>
                <a:solidFill>
                  <a:srgbClr val="FFF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68" name="Freeform 791">
                  <a:extLst>
                    <a:ext uri="{FF2B5EF4-FFF2-40B4-BE49-F238E27FC236}">
                      <a16:creationId xmlns:a16="http://schemas.microsoft.com/office/drawing/2014/main" id="{A72C5917-85B5-0E31-93E4-05DE76ACF9C1}"/>
                    </a:ext>
                  </a:extLst>
                </p:cNvPr>
                <p:cNvSpPr>
                  <a:spLocks/>
                </p:cNvSpPr>
                <p:nvPr/>
              </p:nvSpPr>
              <p:spPr bwMode="auto">
                <a:xfrm>
                  <a:off x="4244" y="2249"/>
                  <a:ext cx="83" cy="42"/>
                </a:xfrm>
                <a:custGeom>
                  <a:avLst/>
                  <a:gdLst>
                    <a:gd name="T0" fmla="*/ 63 w 33"/>
                    <a:gd name="T1" fmla="*/ 255 h 16"/>
                    <a:gd name="T2" fmla="*/ 410 w 33"/>
                    <a:gd name="T3" fmla="*/ 255 h 16"/>
                    <a:gd name="T4" fmla="*/ 506 w 33"/>
                    <a:gd name="T5" fmla="*/ 144 h 16"/>
                    <a:gd name="T6" fmla="*/ 475 w 33"/>
                    <a:gd name="T7" fmla="*/ 0 h 16"/>
                    <a:gd name="T8" fmla="*/ 304 w 33"/>
                    <a:gd name="T9" fmla="*/ 221 h 16"/>
                    <a:gd name="T10" fmla="*/ 146 w 33"/>
                    <a:gd name="T11" fmla="*/ 234 h 16"/>
                    <a:gd name="T12" fmla="*/ 0 w 33"/>
                    <a:gd name="T13" fmla="*/ 255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6">
                      <a:moveTo>
                        <a:pt x="4" y="14"/>
                      </a:moveTo>
                      <a:cubicBezTo>
                        <a:pt x="10" y="16"/>
                        <a:pt x="20" y="15"/>
                        <a:pt x="26" y="14"/>
                      </a:cubicBezTo>
                      <a:cubicBezTo>
                        <a:pt x="30" y="14"/>
                        <a:pt x="32" y="13"/>
                        <a:pt x="32" y="8"/>
                      </a:cubicBezTo>
                      <a:cubicBezTo>
                        <a:pt x="33" y="6"/>
                        <a:pt x="32" y="1"/>
                        <a:pt x="30" y="0"/>
                      </a:cubicBezTo>
                      <a:cubicBezTo>
                        <a:pt x="32" y="7"/>
                        <a:pt x="25" y="11"/>
                        <a:pt x="19" y="12"/>
                      </a:cubicBezTo>
                      <a:cubicBezTo>
                        <a:pt x="16" y="13"/>
                        <a:pt x="12" y="12"/>
                        <a:pt x="9" y="13"/>
                      </a:cubicBezTo>
                      <a:cubicBezTo>
                        <a:pt x="6" y="13"/>
                        <a:pt x="3" y="14"/>
                        <a:pt x="0" y="14"/>
                      </a:cubicBezTo>
                    </a:path>
                  </a:pathLst>
                </a:custGeom>
                <a:solidFill>
                  <a:srgbClr val="EAD0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69" name="Freeform 792">
                  <a:extLst>
                    <a:ext uri="{FF2B5EF4-FFF2-40B4-BE49-F238E27FC236}">
                      <a16:creationId xmlns:a16="http://schemas.microsoft.com/office/drawing/2014/main" id="{F811BAA0-EB5A-10B0-D5E4-8F396D002AFC}"/>
                    </a:ext>
                  </a:extLst>
                </p:cNvPr>
                <p:cNvSpPr>
                  <a:spLocks/>
                </p:cNvSpPr>
                <p:nvPr/>
              </p:nvSpPr>
              <p:spPr bwMode="auto">
                <a:xfrm>
                  <a:off x="4151" y="2235"/>
                  <a:ext cx="184" cy="59"/>
                </a:xfrm>
                <a:custGeom>
                  <a:avLst/>
                  <a:gdLst>
                    <a:gd name="T0" fmla="*/ 1170 w 73"/>
                    <a:gd name="T1" fmla="*/ 215 h 22"/>
                    <a:gd name="T2" fmla="*/ 1054 w 73"/>
                    <a:gd name="T3" fmla="*/ 424 h 22"/>
                    <a:gd name="T4" fmla="*/ 113 w 73"/>
                    <a:gd name="T5" fmla="*/ 424 h 22"/>
                    <a:gd name="T6" fmla="*/ 0 w 73"/>
                    <a:gd name="T7" fmla="*/ 215 h 22"/>
                    <a:gd name="T8" fmla="*/ 0 w 73"/>
                    <a:gd name="T9" fmla="*/ 215 h 22"/>
                    <a:gd name="T10" fmla="*/ 113 w 73"/>
                    <a:gd name="T11" fmla="*/ 0 h 22"/>
                    <a:gd name="T12" fmla="*/ 1054 w 73"/>
                    <a:gd name="T13" fmla="*/ 0 h 22"/>
                    <a:gd name="T14" fmla="*/ 1170 w 73"/>
                    <a:gd name="T15" fmla="*/ 215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22">
                      <a:moveTo>
                        <a:pt x="73" y="11"/>
                      </a:moveTo>
                      <a:cubicBezTo>
                        <a:pt x="73" y="17"/>
                        <a:pt x="72" y="22"/>
                        <a:pt x="66" y="22"/>
                      </a:cubicBezTo>
                      <a:cubicBezTo>
                        <a:pt x="7" y="22"/>
                        <a:pt x="7" y="22"/>
                        <a:pt x="7" y="22"/>
                      </a:cubicBezTo>
                      <a:cubicBezTo>
                        <a:pt x="1" y="22"/>
                        <a:pt x="0" y="17"/>
                        <a:pt x="0" y="11"/>
                      </a:cubicBezTo>
                      <a:cubicBezTo>
                        <a:pt x="0" y="11"/>
                        <a:pt x="0" y="11"/>
                        <a:pt x="0" y="11"/>
                      </a:cubicBezTo>
                      <a:cubicBezTo>
                        <a:pt x="0" y="5"/>
                        <a:pt x="1" y="0"/>
                        <a:pt x="7" y="0"/>
                      </a:cubicBezTo>
                      <a:cubicBezTo>
                        <a:pt x="66" y="0"/>
                        <a:pt x="66" y="0"/>
                        <a:pt x="66" y="0"/>
                      </a:cubicBezTo>
                      <a:cubicBezTo>
                        <a:pt x="72" y="0"/>
                        <a:pt x="73" y="5"/>
                        <a:pt x="73" y="11"/>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grpSp>
          <p:sp>
            <p:nvSpPr>
              <p:cNvPr id="530" name="Freeform: Shape 529">
                <a:extLst>
                  <a:ext uri="{FF2B5EF4-FFF2-40B4-BE49-F238E27FC236}">
                    <a16:creationId xmlns:a16="http://schemas.microsoft.com/office/drawing/2014/main" id="{083EC779-09B3-5B5F-A8EC-C6F66FE2598D}"/>
                  </a:ext>
                </a:extLst>
              </p:cNvPr>
              <p:cNvSpPr>
                <a:spLocks/>
              </p:cNvSpPr>
              <p:nvPr/>
            </p:nvSpPr>
            <p:spPr bwMode="auto">
              <a:xfrm>
                <a:off x="922029" y="3093941"/>
                <a:ext cx="10372507" cy="1397676"/>
              </a:xfrm>
              <a:custGeom>
                <a:avLst/>
                <a:gdLst>
                  <a:gd name="connsiteX0" fmla="*/ 2570938 w 10372507"/>
                  <a:gd name="connsiteY0" fmla="*/ 0 h 1397676"/>
                  <a:gd name="connsiteX1" fmla="*/ 2581672 w 10372507"/>
                  <a:gd name="connsiteY1" fmla="*/ 34369 h 1397676"/>
                  <a:gd name="connsiteX2" fmla="*/ 2585027 w 10372507"/>
                  <a:gd name="connsiteY2" fmla="*/ 39382 h 1397676"/>
                  <a:gd name="connsiteX3" fmla="*/ 2592402 w 10372507"/>
                  <a:gd name="connsiteY3" fmla="*/ 40098 h 1397676"/>
                  <a:gd name="connsiteX4" fmla="*/ 2671285 w 10372507"/>
                  <a:gd name="connsiteY4" fmla="*/ 40098 h 1397676"/>
                  <a:gd name="connsiteX5" fmla="*/ 3350850 w 10372507"/>
                  <a:gd name="connsiteY5" fmla="*/ 40098 h 1397676"/>
                  <a:gd name="connsiteX6" fmla="*/ 3678263 w 10372507"/>
                  <a:gd name="connsiteY6" fmla="*/ 189030 h 1397676"/>
                  <a:gd name="connsiteX7" fmla="*/ 4091554 w 10372507"/>
                  <a:gd name="connsiteY7" fmla="*/ 320778 h 1397676"/>
                  <a:gd name="connsiteX8" fmla="*/ 4418967 w 10372507"/>
                  <a:gd name="connsiteY8" fmla="*/ 286409 h 1397676"/>
                  <a:gd name="connsiteX9" fmla="*/ 4730277 w 10372507"/>
                  <a:gd name="connsiteY9" fmla="*/ 183302 h 1397676"/>
                  <a:gd name="connsiteX10" fmla="*/ 5025485 w 10372507"/>
                  <a:gd name="connsiteY10" fmla="*/ 103107 h 1397676"/>
                  <a:gd name="connsiteX11" fmla="*/ 5454879 w 10372507"/>
                  <a:gd name="connsiteY11" fmla="*/ 45826 h 1397676"/>
                  <a:gd name="connsiteX12" fmla="*/ 5776925 w 10372507"/>
                  <a:gd name="connsiteY12" fmla="*/ 40098 h 1397676"/>
                  <a:gd name="connsiteX13" fmla="*/ 5975519 w 10372507"/>
                  <a:gd name="connsiteY13" fmla="*/ 126020 h 1397676"/>
                  <a:gd name="connsiteX14" fmla="*/ 6705488 w 10372507"/>
                  <a:gd name="connsiteY14" fmla="*/ 452526 h 1397676"/>
                  <a:gd name="connsiteX15" fmla="*/ 7204658 w 10372507"/>
                  <a:gd name="connsiteY15" fmla="*/ 223399 h 1397676"/>
                  <a:gd name="connsiteX16" fmla="*/ 7456927 w 10372507"/>
                  <a:gd name="connsiteY16" fmla="*/ 40098 h 1397676"/>
                  <a:gd name="connsiteX17" fmla="*/ 7800442 w 10372507"/>
                  <a:gd name="connsiteY17" fmla="*/ 40098 h 1397676"/>
                  <a:gd name="connsiteX18" fmla="*/ 8267407 w 10372507"/>
                  <a:gd name="connsiteY18" fmla="*/ 309322 h 1397676"/>
                  <a:gd name="connsiteX19" fmla="*/ 8702168 w 10372507"/>
                  <a:gd name="connsiteY19" fmla="*/ 406701 h 1397676"/>
                  <a:gd name="connsiteX20" fmla="*/ 9163766 w 10372507"/>
                  <a:gd name="connsiteY20" fmla="*/ 526993 h 1397676"/>
                  <a:gd name="connsiteX21" fmla="*/ 9453607 w 10372507"/>
                  <a:gd name="connsiteY21" fmla="*/ 400973 h 1397676"/>
                  <a:gd name="connsiteX22" fmla="*/ 9748815 w 10372507"/>
                  <a:gd name="connsiteY22" fmla="*/ 263497 h 1397676"/>
                  <a:gd name="connsiteX23" fmla="*/ 9899103 w 10372507"/>
                  <a:gd name="connsiteY23" fmla="*/ 91651 h 1397676"/>
                  <a:gd name="connsiteX24" fmla="*/ 9909837 w 10372507"/>
                  <a:gd name="connsiteY24" fmla="*/ 85923 h 1397676"/>
                  <a:gd name="connsiteX25" fmla="*/ 9936675 w 10372507"/>
                  <a:gd name="connsiteY25" fmla="*/ 74467 h 1397676"/>
                  <a:gd name="connsiteX26" fmla="*/ 9990349 w 10372507"/>
                  <a:gd name="connsiteY26" fmla="*/ 51554 h 1397676"/>
                  <a:gd name="connsiteX27" fmla="*/ 10033288 w 10372507"/>
                  <a:gd name="connsiteY27" fmla="*/ 40098 h 1397676"/>
                  <a:gd name="connsiteX28" fmla="*/ 10353320 w 10372507"/>
                  <a:gd name="connsiteY28" fmla="*/ 40098 h 1397676"/>
                  <a:gd name="connsiteX29" fmla="*/ 10372507 w 10372507"/>
                  <a:gd name="connsiteY29" fmla="*/ 40098 h 1397676"/>
                  <a:gd name="connsiteX30" fmla="*/ 10372507 w 10372507"/>
                  <a:gd name="connsiteY30" fmla="*/ 1397676 h 1397676"/>
                  <a:gd name="connsiteX31" fmla="*/ 9996653 w 10372507"/>
                  <a:gd name="connsiteY31" fmla="*/ 1397676 h 1397676"/>
                  <a:gd name="connsiteX32" fmla="*/ 4055542 w 10372507"/>
                  <a:gd name="connsiteY32" fmla="*/ 1397676 h 1397676"/>
                  <a:gd name="connsiteX33" fmla="*/ 2807104 w 10372507"/>
                  <a:gd name="connsiteY33" fmla="*/ 1397676 h 1397676"/>
                  <a:gd name="connsiteX34" fmla="*/ 2481141 w 10372507"/>
                  <a:gd name="connsiteY34" fmla="*/ 1397676 h 1397676"/>
                  <a:gd name="connsiteX35" fmla="*/ 2175385 w 10372507"/>
                  <a:gd name="connsiteY35" fmla="*/ 1397676 h 1397676"/>
                  <a:gd name="connsiteX36" fmla="*/ 2170457 w 10372507"/>
                  <a:gd name="connsiteY36" fmla="*/ 1397676 h 1397676"/>
                  <a:gd name="connsiteX37" fmla="*/ 199398 w 10372507"/>
                  <a:gd name="connsiteY37" fmla="*/ 1397676 h 1397676"/>
                  <a:gd name="connsiteX38" fmla="*/ 0 w 10372507"/>
                  <a:gd name="connsiteY38" fmla="*/ 1397676 h 1397676"/>
                  <a:gd name="connsiteX39" fmla="*/ 0 w 10372507"/>
                  <a:gd name="connsiteY39" fmla="*/ 40098 h 1397676"/>
                  <a:gd name="connsiteX40" fmla="*/ 23845 w 10372507"/>
                  <a:gd name="connsiteY40" fmla="*/ 40098 h 1397676"/>
                  <a:gd name="connsiteX41" fmla="*/ 1889425 w 10372507"/>
                  <a:gd name="connsiteY41" fmla="*/ 40098 h 1397676"/>
                  <a:gd name="connsiteX42" fmla="*/ 2175385 w 10372507"/>
                  <a:gd name="connsiteY42" fmla="*/ 40098 h 1397676"/>
                  <a:gd name="connsiteX43" fmla="*/ 2462364 w 10372507"/>
                  <a:gd name="connsiteY43" fmla="*/ 40098 h 1397676"/>
                  <a:gd name="connsiteX44" fmla="*/ 2544101 w 10372507"/>
                  <a:gd name="connsiteY44" fmla="*/ 40098 h 1397676"/>
                  <a:gd name="connsiteX45" fmla="*/ 2560203 w 10372507"/>
                  <a:gd name="connsiteY45" fmla="*/ 22913 h 1397676"/>
                  <a:gd name="connsiteX46" fmla="*/ 2570938 w 10372507"/>
                  <a:gd name="connsiteY46" fmla="*/ 0 h 139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372507" h="1397676">
                    <a:moveTo>
                      <a:pt x="2570938" y="0"/>
                    </a:moveTo>
                    <a:cubicBezTo>
                      <a:pt x="2570938" y="17185"/>
                      <a:pt x="2576305" y="22913"/>
                      <a:pt x="2581672" y="34369"/>
                    </a:cubicBezTo>
                    <a:cubicBezTo>
                      <a:pt x="2581672" y="37234"/>
                      <a:pt x="2583014" y="38666"/>
                      <a:pt x="2585027" y="39382"/>
                    </a:cubicBezTo>
                    <a:lnTo>
                      <a:pt x="2592402" y="40098"/>
                    </a:lnTo>
                    <a:lnTo>
                      <a:pt x="2671285" y="40098"/>
                    </a:lnTo>
                    <a:cubicBezTo>
                      <a:pt x="2836584" y="40098"/>
                      <a:pt x="3056984" y="40098"/>
                      <a:pt x="3350850" y="40098"/>
                    </a:cubicBezTo>
                    <a:cubicBezTo>
                      <a:pt x="3404525" y="51554"/>
                      <a:pt x="3533342" y="103107"/>
                      <a:pt x="3678263" y="189030"/>
                    </a:cubicBezTo>
                    <a:cubicBezTo>
                      <a:pt x="3823183" y="280681"/>
                      <a:pt x="3946634" y="315050"/>
                      <a:pt x="4091554" y="320778"/>
                    </a:cubicBezTo>
                    <a:cubicBezTo>
                      <a:pt x="4241842" y="326507"/>
                      <a:pt x="4311619" y="315050"/>
                      <a:pt x="4418967" y="286409"/>
                    </a:cubicBezTo>
                    <a:cubicBezTo>
                      <a:pt x="4526315" y="252040"/>
                      <a:pt x="4681971" y="211943"/>
                      <a:pt x="4730277" y="183302"/>
                    </a:cubicBezTo>
                    <a:cubicBezTo>
                      <a:pt x="4778584" y="166117"/>
                      <a:pt x="4869830" y="108836"/>
                      <a:pt x="5025485" y="103107"/>
                    </a:cubicBezTo>
                    <a:cubicBezTo>
                      <a:pt x="5175773" y="97379"/>
                      <a:pt x="5309959" y="40098"/>
                      <a:pt x="5454879" y="45826"/>
                    </a:cubicBezTo>
                    <a:cubicBezTo>
                      <a:pt x="5454879" y="45826"/>
                      <a:pt x="5454879" y="45826"/>
                      <a:pt x="5776925" y="40098"/>
                    </a:cubicBezTo>
                    <a:cubicBezTo>
                      <a:pt x="5862804" y="63010"/>
                      <a:pt x="5932579" y="80195"/>
                      <a:pt x="5975519" y="126020"/>
                    </a:cubicBezTo>
                    <a:cubicBezTo>
                      <a:pt x="6174114" y="349419"/>
                      <a:pt x="6458587" y="429614"/>
                      <a:pt x="6705488" y="452526"/>
                    </a:cubicBezTo>
                    <a:cubicBezTo>
                      <a:pt x="6909450" y="469711"/>
                      <a:pt x="7059738" y="360876"/>
                      <a:pt x="7204658" y="223399"/>
                    </a:cubicBezTo>
                    <a:cubicBezTo>
                      <a:pt x="7279802" y="154661"/>
                      <a:pt x="7306639" y="40098"/>
                      <a:pt x="7456927" y="40098"/>
                    </a:cubicBezTo>
                    <a:cubicBezTo>
                      <a:pt x="7456927" y="40098"/>
                      <a:pt x="7456927" y="40098"/>
                      <a:pt x="7800442" y="40098"/>
                    </a:cubicBezTo>
                    <a:cubicBezTo>
                      <a:pt x="7950729" y="114564"/>
                      <a:pt x="8074180" y="263497"/>
                      <a:pt x="8267407" y="309322"/>
                    </a:cubicBezTo>
                    <a:cubicBezTo>
                      <a:pt x="8476736" y="355147"/>
                      <a:pt x="8508941" y="343691"/>
                      <a:pt x="8702168" y="406701"/>
                    </a:cubicBezTo>
                    <a:cubicBezTo>
                      <a:pt x="8911497" y="475439"/>
                      <a:pt x="9013478" y="521265"/>
                      <a:pt x="9163766" y="526993"/>
                    </a:cubicBezTo>
                    <a:cubicBezTo>
                      <a:pt x="9314054" y="538449"/>
                      <a:pt x="9335524" y="400973"/>
                      <a:pt x="9453607" y="400973"/>
                    </a:cubicBezTo>
                    <a:cubicBezTo>
                      <a:pt x="9577058" y="400973"/>
                      <a:pt x="9705876" y="309322"/>
                      <a:pt x="9748815" y="263497"/>
                    </a:cubicBezTo>
                    <a:cubicBezTo>
                      <a:pt x="9791754" y="217671"/>
                      <a:pt x="9840061" y="137477"/>
                      <a:pt x="9899103" y="91651"/>
                    </a:cubicBezTo>
                    <a:cubicBezTo>
                      <a:pt x="9904470" y="91651"/>
                      <a:pt x="9904470" y="91651"/>
                      <a:pt x="9909837" y="85923"/>
                    </a:cubicBezTo>
                    <a:cubicBezTo>
                      <a:pt x="9909837" y="85923"/>
                      <a:pt x="9909837" y="85923"/>
                      <a:pt x="9936675" y="74467"/>
                    </a:cubicBezTo>
                    <a:cubicBezTo>
                      <a:pt x="9936675" y="74467"/>
                      <a:pt x="9936675" y="74467"/>
                      <a:pt x="9990349" y="51554"/>
                    </a:cubicBezTo>
                    <a:cubicBezTo>
                      <a:pt x="10001083" y="51554"/>
                      <a:pt x="10017186" y="45826"/>
                      <a:pt x="10033288" y="40098"/>
                    </a:cubicBezTo>
                    <a:cubicBezTo>
                      <a:pt x="10033288" y="40098"/>
                      <a:pt x="10033288" y="40098"/>
                      <a:pt x="10353320" y="40098"/>
                    </a:cubicBezTo>
                    <a:lnTo>
                      <a:pt x="10372507" y="40098"/>
                    </a:lnTo>
                    <a:lnTo>
                      <a:pt x="10372507" y="1397676"/>
                    </a:lnTo>
                    <a:lnTo>
                      <a:pt x="9996653" y="1397676"/>
                    </a:lnTo>
                    <a:cubicBezTo>
                      <a:pt x="8696699" y="1397676"/>
                      <a:pt x="6805858" y="1397676"/>
                      <a:pt x="4055542" y="1397676"/>
                    </a:cubicBezTo>
                    <a:lnTo>
                      <a:pt x="2807104" y="1397676"/>
                    </a:lnTo>
                    <a:cubicBezTo>
                      <a:pt x="2807104" y="1397676"/>
                      <a:pt x="2807104" y="1397676"/>
                      <a:pt x="2481141" y="1397676"/>
                    </a:cubicBezTo>
                    <a:lnTo>
                      <a:pt x="2175385" y="1397676"/>
                    </a:lnTo>
                    <a:lnTo>
                      <a:pt x="2170457" y="1397676"/>
                    </a:lnTo>
                    <a:cubicBezTo>
                      <a:pt x="1788469" y="1397676"/>
                      <a:pt x="1177288" y="1397676"/>
                      <a:pt x="199398" y="1397676"/>
                    </a:cubicBezTo>
                    <a:lnTo>
                      <a:pt x="0" y="1397676"/>
                    </a:lnTo>
                    <a:lnTo>
                      <a:pt x="0" y="40098"/>
                    </a:lnTo>
                    <a:lnTo>
                      <a:pt x="23845" y="40098"/>
                    </a:lnTo>
                    <a:cubicBezTo>
                      <a:pt x="128856" y="40098"/>
                      <a:pt x="509520" y="40098"/>
                      <a:pt x="1889425" y="40098"/>
                    </a:cubicBezTo>
                    <a:lnTo>
                      <a:pt x="2175385" y="40098"/>
                    </a:lnTo>
                    <a:cubicBezTo>
                      <a:pt x="2175385" y="40098"/>
                      <a:pt x="2175385" y="40098"/>
                      <a:pt x="2462364" y="40098"/>
                    </a:cubicBezTo>
                    <a:lnTo>
                      <a:pt x="2544101" y="40098"/>
                    </a:lnTo>
                    <a:lnTo>
                      <a:pt x="2560203" y="22913"/>
                    </a:lnTo>
                    <a:cubicBezTo>
                      <a:pt x="2565570" y="17185"/>
                      <a:pt x="2570938" y="11457"/>
                      <a:pt x="2570938" y="0"/>
                    </a:cubicBezTo>
                    <a:close/>
                  </a:path>
                </a:pathLst>
              </a:custGeom>
              <a:noFill/>
              <a:ln w="9525">
                <a:solidFill>
                  <a:srgbClr val="000000"/>
                </a:solidFill>
                <a:round/>
                <a:headEnd/>
                <a:tailEnd/>
              </a:ln>
            </p:spPr>
            <p:txBody>
              <a:bodyPr wrap="square">
                <a:noAutofit/>
              </a:bodyPr>
              <a:lstStyle/>
              <a:p>
                <a:endParaRPr lang="en-GB" dirty="0">
                  <a:latin typeface="+mj-lt"/>
                </a:endParaRPr>
              </a:p>
            </p:txBody>
          </p:sp>
          <p:grpSp>
            <p:nvGrpSpPr>
              <p:cNvPr id="531" name="Group 510">
                <a:extLst>
                  <a:ext uri="{FF2B5EF4-FFF2-40B4-BE49-F238E27FC236}">
                    <a16:creationId xmlns:a16="http://schemas.microsoft.com/office/drawing/2014/main" id="{B5442ACB-F452-85E8-342B-0ED12EA6FD11}"/>
                  </a:ext>
                </a:extLst>
              </p:cNvPr>
              <p:cNvGrpSpPr>
                <a:grpSpLocks/>
              </p:cNvGrpSpPr>
              <p:nvPr/>
            </p:nvGrpSpPr>
            <p:grpSpPr bwMode="auto">
              <a:xfrm>
                <a:off x="5272292" y="3008063"/>
                <a:ext cx="465893" cy="418658"/>
                <a:chOff x="1307" y="2201"/>
                <a:chExt cx="217" cy="195"/>
              </a:xfrm>
            </p:grpSpPr>
            <p:sp>
              <p:nvSpPr>
                <p:cNvPr id="624" name="Freeform 470">
                  <a:extLst>
                    <a:ext uri="{FF2B5EF4-FFF2-40B4-BE49-F238E27FC236}">
                      <a16:creationId xmlns:a16="http://schemas.microsoft.com/office/drawing/2014/main" id="{D5596E3E-C38E-5FFA-4E34-56EE83263FEA}"/>
                    </a:ext>
                  </a:extLst>
                </p:cNvPr>
                <p:cNvSpPr>
                  <a:spLocks/>
                </p:cNvSpPr>
                <p:nvPr/>
              </p:nvSpPr>
              <p:spPr bwMode="auto">
                <a:xfrm>
                  <a:off x="1322" y="2364"/>
                  <a:ext cx="27" cy="32"/>
                </a:xfrm>
                <a:custGeom>
                  <a:avLst/>
                  <a:gdLst>
                    <a:gd name="T0" fmla="*/ 162 w 11"/>
                    <a:gd name="T1" fmla="*/ 192 h 12"/>
                    <a:gd name="T2" fmla="*/ 133 w 11"/>
                    <a:gd name="T3" fmla="*/ 205 h 12"/>
                    <a:gd name="T4" fmla="*/ 133 w 11"/>
                    <a:gd name="T5" fmla="*/ 205 h 12"/>
                    <a:gd name="T6" fmla="*/ 0 w 11"/>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
                      <a:moveTo>
                        <a:pt x="11" y="10"/>
                      </a:moveTo>
                      <a:cubicBezTo>
                        <a:pt x="11" y="10"/>
                        <a:pt x="9" y="11"/>
                        <a:pt x="9" y="11"/>
                      </a:cubicBezTo>
                      <a:cubicBezTo>
                        <a:pt x="9" y="11"/>
                        <a:pt x="9" y="11"/>
                        <a:pt x="9" y="11"/>
                      </a:cubicBezTo>
                      <a:cubicBezTo>
                        <a:pt x="5" y="12"/>
                        <a:pt x="2" y="5"/>
                        <a:pt x="0" y="0"/>
                      </a:cubicBezTo>
                    </a:path>
                  </a:pathLst>
                </a:custGeom>
                <a:solidFill>
                  <a:srgbClr val="FEE3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25" name="Freeform 471">
                  <a:extLst>
                    <a:ext uri="{FF2B5EF4-FFF2-40B4-BE49-F238E27FC236}">
                      <a16:creationId xmlns:a16="http://schemas.microsoft.com/office/drawing/2014/main" id="{5711633A-1212-343F-242D-78E8256E81EA}"/>
                    </a:ext>
                  </a:extLst>
                </p:cNvPr>
                <p:cNvSpPr>
                  <a:spLocks/>
                </p:cNvSpPr>
                <p:nvPr/>
              </p:nvSpPr>
              <p:spPr bwMode="auto">
                <a:xfrm>
                  <a:off x="1307" y="2201"/>
                  <a:ext cx="217" cy="195"/>
                </a:xfrm>
                <a:custGeom>
                  <a:avLst/>
                  <a:gdLst>
                    <a:gd name="T0" fmla="*/ 1307 w 87"/>
                    <a:gd name="T1" fmla="*/ 727 h 73"/>
                    <a:gd name="T2" fmla="*/ 1287 w 87"/>
                    <a:gd name="T3" fmla="*/ 970 h 73"/>
                    <a:gd name="T4" fmla="*/ 1287 w 87"/>
                    <a:gd name="T5" fmla="*/ 970 h 73"/>
                    <a:gd name="T6" fmla="*/ 1245 w 87"/>
                    <a:gd name="T7" fmla="*/ 991 h 73"/>
                    <a:gd name="T8" fmla="*/ 1245 w 87"/>
                    <a:gd name="T9" fmla="*/ 991 h 73"/>
                    <a:gd name="T10" fmla="*/ 1132 w 87"/>
                    <a:gd name="T11" fmla="*/ 820 h 73"/>
                    <a:gd name="T12" fmla="*/ 1132 w 87"/>
                    <a:gd name="T13" fmla="*/ 820 h 73"/>
                    <a:gd name="T14" fmla="*/ 1120 w 87"/>
                    <a:gd name="T15" fmla="*/ 1050 h 73"/>
                    <a:gd name="T16" fmla="*/ 1120 w 87"/>
                    <a:gd name="T17" fmla="*/ 1050 h 73"/>
                    <a:gd name="T18" fmla="*/ 1120 w 87"/>
                    <a:gd name="T19" fmla="*/ 1050 h 73"/>
                    <a:gd name="T20" fmla="*/ 1008 w 87"/>
                    <a:gd name="T21" fmla="*/ 857 h 73"/>
                    <a:gd name="T22" fmla="*/ 1008 w 87"/>
                    <a:gd name="T23" fmla="*/ 857 h 73"/>
                    <a:gd name="T24" fmla="*/ 1008 w 87"/>
                    <a:gd name="T25" fmla="*/ 1085 h 73"/>
                    <a:gd name="T26" fmla="*/ 1008 w 87"/>
                    <a:gd name="T27" fmla="*/ 1085 h 73"/>
                    <a:gd name="T28" fmla="*/ 903 w 87"/>
                    <a:gd name="T29" fmla="*/ 914 h 73"/>
                    <a:gd name="T30" fmla="*/ 903 w 87"/>
                    <a:gd name="T31" fmla="*/ 914 h 73"/>
                    <a:gd name="T32" fmla="*/ 883 w 87"/>
                    <a:gd name="T33" fmla="*/ 1127 h 73"/>
                    <a:gd name="T34" fmla="*/ 883 w 87"/>
                    <a:gd name="T35" fmla="*/ 1127 h 73"/>
                    <a:gd name="T36" fmla="*/ 778 w 87"/>
                    <a:gd name="T37" fmla="*/ 956 h 73"/>
                    <a:gd name="T38" fmla="*/ 778 w 87"/>
                    <a:gd name="T39" fmla="*/ 956 h 73"/>
                    <a:gd name="T40" fmla="*/ 758 w 87"/>
                    <a:gd name="T41" fmla="*/ 1183 h 73"/>
                    <a:gd name="T42" fmla="*/ 758 w 87"/>
                    <a:gd name="T43" fmla="*/ 1183 h 73"/>
                    <a:gd name="T44" fmla="*/ 653 w 87"/>
                    <a:gd name="T45" fmla="*/ 991 h 73"/>
                    <a:gd name="T46" fmla="*/ 653 w 87"/>
                    <a:gd name="T47" fmla="*/ 991 h 73"/>
                    <a:gd name="T48" fmla="*/ 634 w 87"/>
                    <a:gd name="T49" fmla="*/ 1221 h 73"/>
                    <a:gd name="T50" fmla="*/ 634 w 87"/>
                    <a:gd name="T51" fmla="*/ 1221 h 73"/>
                    <a:gd name="T52" fmla="*/ 529 w 87"/>
                    <a:gd name="T53" fmla="*/ 1050 h 73"/>
                    <a:gd name="T54" fmla="*/ 529 w 87"/>
                    <a:gd name="T55" fmla="*/ 1050 h 73"/>
                    <a:gd name="T56" fmla="*/ 511 w 87"/>
                    <a:gd name="T57" fmla="*/ 1255 h 73"/>
                    <a:gd name="T58" fmla="*/ 511 w 87"/>
                    <a:gd name="T59" fmla="*/ 1255 h 73"/>
                    <a:gd name="T60" fmla="*/ 404 w 87"/>
                    <a:gd name="T61" fmla="*/ 1085 h 73"/>
                    <a:gd name="T62" fmla="*/ 404 w 87"/>
                    <a:gd name="T63" fmla="*/ 1085 h 73"/>
                    <a:gd name="T64" fmla="*/ 387 w 87"/>
                    <a:gd name="T65" fmla="*/ 1314 h 73"/>
                    <a:gd name="T66" fmla="*/ 387 w 87"/>
                    <a:gd name="T67" fmla="*/ 1314 h 73"/>
                    <a:gd name="T68" fmla="*/ 279 w 87"/>
                    <a:gd name="T69" fmla="*/ 1141 h 73"/>
                    <a:gd name="T70" fmla="*/ 279 w 87"/>
                    <a:gd name="T71" fmla="*/ 1141 h 73"/>
                    <a:gd name="T72" fmla="*/ 262 w 87"/>
                    <a:gd name="T73" fmla="*/ 1357 h 73"/>
                    <a:gd name="T74" fmla="*/ 229 w 87"/>
                    <a:gd name="T75" fmla="*/ 1370 h 73"/>
                    <a:gd name="T76" fmla="*/ 229 w 87"/>
                    <a:gd name="T77" fmla="*/ 1370 h 73"/>
                    <a:gd name="T78" fmla="*/ 92 w 87"/>
                    <a:gd name="T79" fmla="*/ 1162 h 73"/>
                    <a:gd name="T80" fmla="*/ 511 w 87"/>
                    <a:gd name="T81" fmla="*/ 136 h 73"/>
                    <a:gd name="T82" fmla="*/ 1307 w 87"/>
                    <a:gd name="T83" fmla="*/ 727 h 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7" h="73">
                      <a:moveTo>
                        <a:pt x="84" y="38"/>
                      </a:moveTo>
                      <a:cubicBezTo>
                        <a:pt x="86" y="43"/>
                        <a:pt x="87" y="50"/>
                        <a:pt x="83" y="51"/>
                      </a:cubicBezTo>
                      <a:cubicBezTo>
                        <a:pt x="83" y="51"/>
                        <a:pt x="83" y="51"/>
                        <a:pt x="83" y="51"/>
                      </a:cubicBezTo>
                      <a:cubicBezTo>
                        <a:pt x="83" y="51"/>
                        <a:pt x="81" y="52"/>
                        <a:pt x="80" y="52"/>
                      </a:cubicBezTo>
                      <a:cubicBezTo>
                        <a:pt x="80" y="52"/>
                        <a:pt x="80" y="52"/>
                        <a:pt x="80" y="52"/>
                      </a:cubicBezTo>
                      <a:cubicBezTo>
                        <a:pt x="77" y="53"/>
                        <a:pt x="76" y="42"/>
                        <a:pt x="73" y="43"/>
                      </a:cubicBezTo>
                      <a:cubicBezTo>
                        <a:pt x="73" y="43"/>
                        <a:pt x="73" y="43"/>
                        <a:pt x="73" y="43"/>
                      </a:cubicBezTo>
                      <a:cubicBezTo>
                        <a:pt x="70" y="44"/>
                        <a:pt x="75" y="54"/>
                        <a:pt x="72" y="55"/>
                      </a:cubicBezTo>
                      <a:cubicBezTo>
                        <a:pt x="72" y="55"/>
                        <a:pt x="72" y="55"/>
                        <a:pt x="72" y="55"/>
                      </a:cubicBezTo>
                      <a:cubicBezTo>
                        <a:pt x="72" y="55"/>
                        <a:pt x="72" y="55"/>
                        <a:pt x="72" y="55"/>
                      </a:cubicBezTo>
                      <a:cubicBezTo>
                        <a:pt x="70" y="55"/>
                        <a:pt x="68" y="45"/>
                        <a:pt x="65" y="45"/>
                      </a:cubicBezTo>
                      <a:cubicBezTo>
                        <a:pt x="65" y="45"/>
                        <a:pt x="65" y="45"/>
                        <a:pt x="65" y="45"/>
                      </a:cubicBezTo>
                      <a:cubicBezTo>
                        <a:pt x="63" y="46"/>
                        <a:pt x="67" y="56"/>
                        <a:pt x="65" y="57"/>
                      </a:cubicBezTo>
                      <a:cubicBezTo>
                        <a:pt x="65" y="57"/>
                        <a:pt x="65" y="57"/>
                        <a:pt x="65" y="57"/>
                      </a:cubicBezTo>
                      <a:cubicBezTo>
                        <a:pt x="62" y="58"/>
                        <a:pt x="61" y="47"/>
                        <a:pt x="58" y="48"/>
                      </a:cubicBezTo>
                      <a:cubicBezTo>
                        <a:pt x="58" y="48"/>
                        <a:pt x="58" y="48"/>
                        <a:pt x="58" y="48"/>
                      </a:cubicBezTo>
                      <a:cubicBezTo>
                        <a:pt x="55" y="49"/>
                        <a:pt x="60" y="58"/>
                        <a:pt x="57" y="59"/>
                      </a:cubicBezTo>
                      <a:cubicBezTo>
                        <a:pt x="57" y="59"/>
                        <a:pt x="57" y="59"/>
                        <a:pt x="57" y="59"/>
                      </a:cubicBezTo>
                      <a:cubicBezTo>
                        <a:pt x="54" y="60"/>
                        <a:pt x="53" y="49"/>
                        <a:pt x="50" y="50"/>
                      </a:cubicBezTo>
                      <a:cubicBezTo>
                        <a:pt x="50" y="50"/>
                        <a:pt x="50" y="50"/>
                        <a:pt x="50" y="50"/>
                      </a:cubicBezTo>
                      <a:cubicBezTo>
                        <a:pt x="47" y="51"/>
                        <a:pt x="52" y="61"/>
                        <a:pt x="49" y="62"/>
                      </a:cubicBezTo>
                      <a:cubicBezTo>
                        <a:pt x="49" y="62"/>
                        <a:pt x="49" y="62"/>
                        <a:pt x="49" y="62"/>
                      </a:cubicBezTo>
                      <a:cubicBezTo>
                        <a:pt x="46" y="62"/>
                        <a:pt x="45" y="52"/>
                        <a:pt x="42" y="52"/>
                      </a:cubicBezTo>
                      <a:cubicBezTo>
                        <a:pt x="42" y="52"/>
                        <a:pt x="42" y="52"/>
                        <a:pt x="42" y="52"/>
                      </a:cubicBezTo>
                      <a:cubicBezTo>
                        <a:pt x="39" y="53"/>
                        <a:pt x="44" y="63"/>
                        <a:pt x="41" y="64"/>
                      </a:cubicBezTo>
                      <a:cubicBezTo>
                        <a:pt x="41" y="64"/>
                        <a:pt x="41" y="64"/>
                        <a:pt x="41" y="64"/>
                      </a:cubicBezTo>
                      <a:cubicBezTo>
                        <a:pt x="38" y="65"/>
                        <a:pt x="37" y="54"/>
                        <a:pt x="34" y="55"/>
                      </a:cubicBezTo>
                      <a:cubicBezTo>
                        <a:pt x="34" y="55"/>
                        <a:pt x="34" y="55"/>
                        <a:pt x="34" y="55"/>
                      </a:cubicBezTo>
                      <a:cubicBezTo>
                        <a:pt x="31" y="56"/>
                        <a:pt x="36" y="65"/>
                        <a:pt x="33" y="66"/>
                      </a:cubicBezTo>
                      <a:cubicBezTo>
                        <a:pt x="33" y="66"/>
                        <a:pt x="33" y="66"/>
                        <a:pt x="33" y="66"/>
                      </a:cubicBezTo>
                      <a:cubicBezTo>
                        <a:pt x="30" y="67"/>
                        <a:pt x="29" y="56"/>
                        <a:pt x="26" y="57"/>
                      </a:cubicBezTo>
                      <a:cubicBezTo>
                        <a:pt x="26" y="57"/>
                        <a:pt x="26" y="57"/>
                        <a:pt x="26" y="57"/>
                      </a:cubicBezTo>
                      <a:cubicBezTo>
                        <a:pt x="23" y="58"/>
                        <a:pt x="28" y="68"/>
                        <a:pt x="25" y="69"/>
                      </a:cubicBezTo>
                      <a:cubicBezTo>
                        <a:pt x="25" y="69"/>
                        <a:pt x="25" y="69"/>
                        <a:pt x="25" y="69"/>
                      </a:cubicBezTo>
                      <a:cubicBezTo>
                        <a:pt x="22" y="69"/>
                        <a:pt x="21" y="59"/>
                        <a:pt x="18" y="60"/>
                      </a:cubicBezTo>
                      <a:cubicBezTo>
                        <a:pt x="18" y="60"/>
                        <a:pt x="18" y="60"/>
                        <a:pt x="18" y="60"/>
                      </a:cubicBezTo>
                      <a:cubicBezTo>
                        <a:pt x="15" y="60"/>
                        <a:pt x="20" y="70"/>
                        <a:pt x="17" y="71"/>
                      </a:cubicBezTo>
                      <a:cubicBezTo>
                        <a:pt x="17" y="71"/>
                        <a:pt x="15" y="72"/>
                        <a:pt x="15" y="72"/>
                      </a:cubicBezTo>
                      <a:cubicBezTo>
                        <a:pt x="15" y="72"/>
                        <a:pt x="15" y="72"/>
                        <a:pt x="15" y="72"/>
                      </a:cubicBezTo>
                      <a:cubicBezTo>
                        <a:pt x="11" y="73"/>
                        <a:pt x="8" y="66"/>
                        <a:pt x="6" y="61"/>
                      </a:cubicBezTo>
                      <a:cubicBezTo>
                        <a:pt x="0" y="40"/>
                        <a:pt x="12" y="13"/>
                        <a:pt x="33" y="7"/>
                      </a:cubicBezTo>
                      <a:cubicBezTo>
                        <a:pt x="55" y="0"/>
                        <a:pt x="78" y="16"/>
                        <a:pt x="84" y="38"/>
                      </a:cubicBezTo>
                      <a:close/>
                    </a:path>
                  </a:pathLst>
                </a:custGeom>
                <a:solidFill>
                  <a:srgbClr val="FDBA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26" name="Freeform 472">
                  <a:extLst>
                    <a:ext uri="{FF2B5EF4-FFF2-40B4-BE49-F238E27FC236}">
                      <a16:creationId xmlns:a16="http://schemas.microsoft.com/office/drawing/2014/main" id="{6749E305-0026-51C1-F243-2CB153146A72}"/>
                    </a:ext>
                  </a:extLst>
                </p:cNvPr>
                <p:cNvSpPr>
                  <a:spLocks/>
                </p:cNvSpPr>
                <p:nvPr/>
              </p:nvSpPr>
              <p:spPr bwMode="auto">
                <a:xfrm>
                  <a:off x="1404" y="2287"/>
                  <a:ext cx="33" cy="34"/>
                </a:xfrm>
                <a:custGeom>
                  <a:avLst/>
                  <a:gdLst>
                    <a:gd name="T0" fmla="*/ 20 w 13"/>
                    <a:gd name="T1" fmla="*/ 144 h 13"/>
                    <a:gd name="T2" fmla="*/ 160 w 13"/>
                    <a:gd name="T3" fmla="*/ 165 h 13"/>
                    <a:gd name="T4" fmla="*/ 96 w 13"/>
                    <a:gd name="T5" fmla="*/ 21 h 13"/>
                    <a:gd name="T6" fmla="*/ 0 60000 65536"/>
                    <a:gd name="T7" fmla="*/ 0 60000 65536"/>
                    <a:gd name="T8" fmla="*/ 0 60000 65536"/>
                  </a:gdLst>
                  <a:ahLst/>
                  <a:cxnLst>
                    <a:cxn ang="T6">
                      <a:pos x="T0" y="T1"/>
                    </a:cxn>
                    <a:cxn ang="T7">
                      <a:pos x="T2" y="T3"/>
                    </a:cxn>
                    <a:cxn ang="T8">
                      <a:pos x="T4" y="T5"/>
                    </a:cxn>
                  </a:cxnLst>
                  <a:rect l="0" t="0" r="r" b="b"/>
                  <a:pathLst>
                    <a:path w="13" h="13">
                      <a:moveTo>
                        <a:pt x="1" y="8"/>
                      </a:moveTo>
                      <a:cubicBezTo>
                        <a:pt x="0" y="13"/>
                        <a:pt x="8" y="12"/>
                        <a:pt x="10" y="9"/>
                      </a:cubicBezTo>
                      <a:cubicBezTo>
                        <a:pt x="13" y="5"/>
                        <a:pt x="10" y="0"/>
                        <a:pt x="6" y="1"/>
                      </a:cubicBezTo>
                    </a:path>
                  </a:pathLst>
                </a:custGeom>
                <a:solidFill>
                  <a:srgbClr val="FE9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27" name="Freeform 473">
                  <a:extLst>
                    <a:ext uri="{FF2B5EF4-FFF2-40B4-BE49-F238E27FC236}">
                      <a16:creationId xmlns:a16="http://schemas.microsoft.com/office/drawing/2014/main" id="{1FE7A68E-4511-931E-2235-EEF26F6E590F}"/>
                    </a:ext>
                  </a:extLst>
                </p:cNvPr>
                <p:cNvSpPr>
                  <a:spLocks/>
                </p:cNvSpPr>
                <p:nvPr/>
              </p:nvSpPr>
              <p:spPr bwMode="auto">
                <a:xfrm>
                  <a:off x="1422" y="2241"/>
                  <a:ext cx="27" cy="32"/>
                </a:xfrm>
                <a:custGeom>
                  <a:avLst/>
                  <a:gdLst>
                    <a:gd name="T0" fmla="*/ 0 w 11"/>
                    <a:gd name="T1" fmla="*/ 149 h 12"/>
                    <a:gd name="T2" fmla="*/ 133 w 11"/>
                    <a:gd name="T3" fmla="*/ 171 h 12"/>
                    <a:gd name="T4" fmla="*/ 71 w 11"/>
                    <a:gd name="T5" fmla="*/ 35 h 12"/>
                    <a:gd name="T6" fmla="*/ 0 60000 65536"/>
                    <a:gd name="T7" fmla="*/ 0 60000 65536"/>
                    <a:gd name="T8" fmla="*/ 0 60000 65536"/>
                  </a:gdLst>
                  <a:ahLst/>
                  <a:cxnLst>
                    <a:cxn ang="T6">
                      <a:pos x="T0" y="T1"/>
                    </a:cxn>
                    <a:cxn ang="T7">
                      <a:pos x="T2" y="T3"/>
                    </a:cxn>
                    <a:cxn ang="T8">
                      <a:pos x="T4" y="T5"/>
                    </a:cxn>
                  </a:cxnLst>
                  <a:rect l="0" t="0" r="r" b="b"/>
                  <a:pathLst>
                    <a:path w="11" h="12">
                      <a:moveTo>
                        <a:pt x="0" y="8"/>
                      </a:moveTo>
                      <a:cubicBezTo>
                        <a:pt x="0" y="12"/>
                        <a:pt x="8" y="12"/>
                        <a:pt x="9" y="9"/>
                      </a:cubicBezTo>
                      <a:cubicBezTo>
                        <a:pt x="11" y="6"/>
                        <a:pt x="10" y="0"/>
                        <a:pt x="5" y="2"/>
                      </a:cubicBezTo>
                    </a:path>
                  </a:pathLst>
                </a:custGeom>
                <a:solidFill>
                  <a:srgbClr val="FE9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28" name="Freeform 474">
                  <a:extLst>
                    <a:ext uri="{FF2B5EF4-FFF2-40B4-BE49-F238E27FC236}">
                      <a16:creationId xmlns:a16="http://schemas.microsoft.com/office/drawing/2014/main" id="{59E16243-B98B-7278-A8B7-457013542169}"/>
                    </a:ext>
                  </a:extLst>
                </p:cNvPr>
                <p:cNvSpPr>
                  <a:spLocks/>
                </p:cNvSpPr>
                <p:nvPr/>
              </p:nvSpPr>
              <p:spPr bwMode="auto">
                <a:xfrm>
                  <a:off x="1372" y="2255"/>
                  <a:ext cx="37" cy="58"/>
                </a:xfrm>
                <a:custGeom>
                  <a:avLst/>
                  <a:gdLst>
                    <a:gd name="T0" fmla="*/ 0 w 15"/>
                    <a:gd name="T1" fmla="*/ 327 h 22"/>
                    <a:gd name="T2" fmla="*/ 104 w 15"/>
                    <a:gd name="T3" fmla="*/ 382 h 22"/>
                    <a:gd name="T4" fmla="*/ 165 w 15"/>
                    <a:gd name="T5" fmla="*/ 237 h 22"/>
                    <a:gd name="T6" fmla="*/ 212 w 15"/>
                    <a:gd name="T7" fmla="*/ 111 h 22"/>
                    <a:gd name="T8" fmla="*/ 91 w 15"/>
                    <a:gd name="T9" fmla="*/ 7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2">
                      <a:moveTo>
                        <a:pt x="0" y="18"/>
                      </a:moveTo>
                      <a:cubicBezTo>
                        <a:pt x="1" y="21"/>
                        <a:pt x="4" y="22"/>
                        <a:pt x="7" y="21"/>
                      </a:cubicBezTo>
                      <a:cubicBezTo>
                        <a:pt x="10" y="19"/>
                        <a:pt x="10" y="16"/>
                        <a:pt x="11" y="13"/>
                      </a:cubicBezTo>
                      <a:cubicBezTo>
                        <a:pt x="12" y="10"/>
                        <a:pt x="15" y="10"/>
                        <a:pt x="14" y="6"/>
                      </a:cubicBezTo>
                      <a:cubicBezTo>
                        <a:pt x="13" y="3"/>
                        <a:pt x="8" y="0"/>
                        <a:pt x="6" y="4"/>
                      </a:cubicBezTo>
                    </a:path>
                  </a:pathLst>
                </a:custGeom>
                <a:solidFill>
                  <a:srgbClr val="FE9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29" name="Freeform 475">
                  <a:extLst>
                    <a:ext uri="{FF2B5EF4-FFF2-40B4-BE49-F238E27FC236}">
                      <a16:creationId xmlns:a16="http://schemas.microsoft.com/office/drawing/2014/main" id="{056BD153-BC11-C741-5A41-AAF74D96529A}"/>
                    </a:ext>
                  </a:extLst>
                </p:cNvPr>
                <p:cNvSpPr>
                  <a:spLocks/>
                </p:cNvSpPr>
                <p:nvPr/>
              </p:nvSpPr>
              <p:spPr bwMode="auto">
                <a:xfrm>
                  <a:off x="1359" y="2271"/>
                  <a:ext cx="43" cy="45"/>
                </a:xfrm>
                <a:custGeom>
                  <a:avLst/>
                  <a:gdLst>
                    <a:gd name="T0" fmla="*/ 83 w 17"/>
                    <a:gd name="T1" fmla="*/ 90 h 17"/>
                    <a:gd name="T2" fmla="*/ 192 w 17"/>
                    <a:gd name="T3" fmla="*/ 204 h 17"/>
                    <a:gd name="T4" fmla="*/ 83 w 17"/>
                    <a:gd name="T5" fmla="*/ 90 h 17"/>
                    <a:gd name="T6" fmla="*/ 0 60000 65536"/>
                    <a:gd name="T7" fmla="*/ 0 60000 65536"/>
                    <a:gd name="T8" fmla="*/ 0 60000 65536"/>
                  </a:gdLst>
                  <a:ahLst/>
                  <a:cxnLst>
                    <a:cxn ang="T6">
                      <a:pos x="T0" y="T1"/>
                    </a:cxn>
                    <a:cxn ang="T7">
                      <a:pos x="T2" y="T3"/>
                    </a:cxn>
                    <a:cxn ang="T8">
                      <a:pos x="T4" y="T5"/>
                    </a:cxn>
                  </a:cxnLst>
                  <a:rect l="0" t="0" r="r" b="b"/>
                  <a:pathLst>
                    <a:path w="17" h="17">
                      <a:moveTo>
                        <a:pt x="5" y="5"/>
                      </a:moveTo>
                      <a:cubicBezTo>
                        <a:pt x="0" y="11"/>
                        <a:pt x="7" y="17"/>
                        <a:pt x="12" y="11"/>
                      </a:cubicBezTo>
                      <a:cubicBezTo>
                        <a:pt x="17" y="6"/>
                        <a:pt x="9" y="0"/>
                        <a:pt x="5" y="5"/>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30" name="Freeform 476">
                  <a:extLst>
                    <a:ext uri="{FF2B5EF4-FFF2-40B4-BE49-F238E27FC236}">
                      <a16:creationId xmlns:a16="http://schemas.microsoft.com/office/drawing/2014/main" id="{5DA2EA13-805C-3CCC-AD54-B29EEC40C968}"/>
                    </a:ext>
                  </a:extLst>
                </p:cNvPr>
                <p:cNvSpPr>
                  <a:spLocks/>
                </p:cNvSpPr>
                <p:nvPr/>
              </p:nvSpPr>
              <p:spPr bwMode="auto">
                <a:xfrm>
                  <a:off x="1392" y="2271"/>
                  <a:ext cx="42" cy="48"/>
                </a:xfrm>
                <a:custGeom>
                  <a:avLst/>
                  <a:gdLst>
                    <a:gd name="T0" fmla="*/ 74 w 17"/>
                    <a:gd name="T1" fmla="*/ 136 h 18"/>
                    <a:gd name="T2" fmla="*/ 195 w 17"/>
                    <a:gd name="T3" fmla="*/ 264 h 18"/>
                    <a:gd name="T4" fmla="*/ 74 w 17"/>
                    <a:gd name="T5" fmla="*/ 136 h 18"/>
                    <a:gd name="T6" fmla="*/ 0 60000 65536"/>
                    <a:gd name="T7" fmla="*/ 0 60000 65536"/>
                    <a:gd name="T8" fmla="*/ 0 60000 65536"/>
                  </a:gdLst>
                  <a:ahLst/>
                  <a:cxnLst>
                    <a:cxn ang="T6">
                      <a:pos x="T0" y="T1"/>
                    </a:cxn>
                    <a:cxn ang="T7">
                      <a:pos x="T2" y="T3"/>
                    </a:cxn>
                    <a:cxn ang="T8">
                      <a:pos x="T4" y="T5"/>
                    </a:cxn>
                  </a:cxnLst>
                  <a:rect l="0" t="0" r="r" b="b"/>
                  <a:pathLst>
                    <a:path w="17" h="18">
                      <a:moveTo>
                        <a:pt x="5" y="7"/>
                      </a:moveTo>
                      <a:cubicBezTo>
                        <a:pt x="0" y="14"/>
                        <a:pt x="9" y="18"/>
                        <a:pt x="13" y="14"/>
                      </a:cubicBezTo>
                      <a:cubicBezTo>
                        <a:pt x="17" y="9"/>
                        <a:pt x="11" y="0"/>
                        <a:pt x="5" y="7"/>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31" name="Freeform 477">
                  <a:extLst>
                    <a:ext uri="{FF2B5EF4-FFF2-40B4-BE49-F238E27FC236}">
                      <a16:creationId xmlns:a16="http://schemas.microsoft.com/office/drawing/2014/main" id="{7002FF90-F21C-832F-3277-418FDC860E9D}"/>
                    </a:ext>
                  </a:extLst>
                </p:cNvPr>
                <p:cNvSpPr>
                  <a:spLocks/>
                </p:cNvSpPr>
                <p:nvPr/>
              </p:nvSpPr>
              <p:spPr bwMode="auto">
                <a:xfrm>
                  <a:off x="1414" y="2233"/>
                  <a:ext cx="30" cy="40"/>
                </a:xfrm>
                <a:custGeom>
                  <a:avLst/>
                  <a:gdLst>
                    <a:gd name="T0" fmla="*/ 20 w 12"/>
                    <a:gd name="T1" fmla="*/ 136 h 15"/>
                    <a:gd name="T2" fmla="*/ 175 w 12"/>
                    <a:gd name="T3" fmla="*/ 149 h 15"/>
                    <a:gd name="T4" fmla="*/ 20 w 12"/>
                    <a:gd name="T5" fmla="*/ 136 h 15"/>
                    <a:gd name="T6" fmla="*/ 0 60000 65536"/>
                    <a:gd name="T7" fmla="*/ 0 60000 65536"/>
                    <a:gd name="T8" fmla="*/ 0 60000 65536"/>
                  </a:gdLst>
                  <a:ahLst/>
                  <a:cxnLst>
                    <a:cxn ang="T6">
                      <a:pos x="T0" y="T1"/>
                    </a:cxn>
                    <a:cxn ang="T7">
                      <a:pos x="T2" y="T3"/>
                    </a:cxn>
                    <a:cxn ang="T8">
                      <a:pos x="T4" y="T5"/>
                    </a:cxn>
                  </a:cxnLst>
                  <a:rect l="0" t="0" r="r" b="b"/>
                  <a:pathLst>
                    <a:path w="12" h="15">
                      <a:moveTo>
                        <a:pt x="1" y="7"/>
                      </a:moveTo>
                      <a:cubicBezTo>
                        <a:pt x="0" y="14"/>
                        <a:pt x="10" y="15"/>
                        <a:pt x="11" y="8"/>
                      </a:cubicBezTo>
                      <a:cubicBezTo>
                        <a:pt x="12" y="1"/>
                        <a:pt x="2" y="0"/>
                        <a:pt x="1" y="7"/>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32" name="Freeform 478">
                  <a:extLst>
                    <a:ext uri="{FF2B5EF4-FFF2-40B4-BE49-F238E27FC236}">
                      <a16:creationId xmlns:a16="http://schemas.microsoft.com/office/drawing/2014/main" id="{0C13C430-89A0-B459-38C9-7D03D14A2AA6}"/>
                    </a:ext>
                  </a:extLst>
                </p:cNvPr>
                <p:cNvSpPr>
                  <a:spLocks/>
                </p:cNvSpPr>
                <p:nvPr/>
              </p:nvSpPr>
              <p:spPr bwMode="auto">
                <a:xfrm>
                  <a:off x="1407" y="2287"/>
                  <a:ext cx="20" cy="21"/>
                </a:xfrm>
                <a:custGeom>
                  <a:avLst/>
                  <a:gdLst>
                    <a:gd name="T0" fmla="*/ 0 w 8"/>
                    <a:gd name="T1" fmla="*/ 110 h 8"/>
                    <a:gd name="T2" fmla="*/ 95 w 8"/>
                    <a:gd name="T3" fmla="*/ 123 h 8"/>
                    <a:gd name="T4" fmla="*/ 63 w 8"/>
                    <a:gd name="T5" fmla="*/ 0 h 8"/>
                    <a:gd name="T6" fmla="*/ 63 w 8"/>
                    <a:gd name="T7" fmla="*/ 76 h 8"/>
                    <a:gd name="T8" fmla="*/ 0 w 8"/>
                    <a:gd name="T9" fmla="*/ 11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0" y="6"/>
                      </a:moveTo>
                      <a:cubicBezTo>
                        <a:pt x="0" y="8"/>
                        <a:pt x="5" y="8"/>
                        <a:pt x="6" y="7"/>
                      </a:cubicBezTo>
                      <a:cubicBezTo>
                        <a:pt x="8" y="5"/>
                        <a:pt x="7" y="1"/>
                        <a:pt x="4" y="0"/>
                      </a:cubicBezTo>
                      <a:cubicBezTo>
                        <a:pt x="4" y="1"/>
                        <a:pt x="5" y="2"/>
                        <a:pt x="4" y="4"/>
                      </a:cubicBezTo>
                      <a:cubicBezTo>
                        <a:pt x="4" y="5"/>
                        <a:pt x="1" y="5"/>
                        <a:pt x="0" y="6"/>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33" name="Freeform 479">
                  <a:extLst>
                    <a:ext uri="{FF2B5EF4-FFF2-40B4-BE49-F238E27FC236}">
                      <a16:creationId xmlns:a16="http://schemas.microsoft.com/office/drawing/2014/main" id="{B5A0D516-B99C-A51A-AA25-EDA80F970B32}"/>
                    </a:ext>
                  </a:extLst>
                </p:cNvPr>
                <p:cNvSpPr>
                  <a:spLocks/>
                </p:cNvSpPr>
                <p:nvPr/>
              </p:nvSpPr>
              <p:spPr bwMode="auto">
                <a:xfrm>
                  <a:off x="1422" y="2239"/>
                  <a:ext cx="17" cy="26"/>
                </a:xfrm>
                <a:custGeom>
                  <a:avLst/>
                  <a:gdLst>
                    <a:gd name="T0" fmla="*/ 0 w 7"/>
                    <a:gd name="T1" fmla="*/ 143 h 10"/>
                    <a:gd name="T2" fmla="*/ 87 w 7"/>
                    <a:gd name="T3" fmla="*/ 109 h 10"/>
                    <a:gd name="T4" fmla="*/ 41 w 7"/>
                    <a:gd name="T5" fmla="*/ 21 h 10"/>
                    <a:gd name="T6" fmla="*/ 29 w 7"/>
                    <a:gd name="T7" fmla="*/ 122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0">
                      <a:moveTo>
                        <a:pt x="0" y="8"/>
                      </a:moveTo>
                      <a:cubicBezTo>
                        <a:pt x="2" y="10"/>
                        <a:pt x="6" y="9"/>
                        <a:pt x="6" y="6"/>
                      </a:cubicBezTo>
                      <a:cubicBezTo>
                        <a:pt x="7" y="5"/>
                        <a:pt x="5" y="0"/>
                        <a:pt x="3" y="1"/>
                      </a:cubicBezTo>
                      <a:cubicBezTo>
                        <a:pt x="4" y="3"/>
                        <a:pt x="6" y="5"/>
                        <a:pt x="2" y="7"/>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34" name="Freeform 480">
                  <a:extLst>
                    <a:ext uri="{FF2B5EF4-FFF2-40B4-BE49-F238E27FC236}">
                      <a16:creationId xmlns:a16="http://schemas.microsoft.com/office/drawing/2014/main" id="{BA669850-7F6E-8BBA-DD62-25394383925A}"/>
                    </a:ext>
                  </a:extLst>
                </p:cNvPr>
                <p:cNvSpPr>
                  <a:spLocks/>
                </p:cNvSpPr>
                <p:nvPr/>
              </p:nvSpPr>
              <p:spPr bwMode="auto">
                <a:xfrm>
                  <a:off x="1372" y="2284"/>
                  <a:ext cx="20" cy="21"/>
                </a:xfrm>
                <a:custGeom>
                  <a:avLst/>
                  <a:gdLst>
                    <a:gd name="T0" fmla="*/ 0 w 8"/>
                    <a:gd name="T1" fmla="*/ 110 h 8"/>
                    <a:gd name="T2" fmla="*/ 113 w 8"/>
                    <a:gd name="T3" fmla="*/ 55 h 8"/>
                    <a:gd name="T4" fmla="*/ 50 w 8"/>
                    <a:gd name="T5" fmla="*/ 0 h 8"/>
                    <a:gd name="T6" fmla="*/ 33 w 8"/>
                    <a:gd name="T7" fmla="*/ 11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0" y="6"/>
                      </a:moveTo>
                      <a:cubicBezTo>
                        <a:pt x="3" y="8"/>
                        <a:pt x="6" y="6"/>
                        <a:pt x="7" y="3"/>
                      </a:cubicBezTo>
                      <a:cubicBezTo>
                        <a:pt x="8" y="0"/>
                        <a:pt x="4" y="2"/>
                        <a:pt x="3" y="0"/>
                      </a:cubicBezTo>
                      <a:cubicBezTo>
                        <a:pt x="3" y="2"/>
                        <a:pt x="5" y="4"/>
                        <a:pt x="2" y="6"/>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35" name="Freeform 481">
                  <a:extLst>
                    <a:ext uri="{FF2B5EF4-FFF2-40B4-BE49-F238E27FC236}">
                      <a16:creationId xmlns:a16="http://schemas.microsoft.com/office/drawing/2014/main" id="{C75510C8-3B71-D20D-0363-7D7E6336110C}"/>
                    </a:ext>
                  </a:extLst>
                </p:cNvPr>
                <p:cNvSpPr>
                  <a:spLocks/>
                </p:cNvSpPr>
                <p:nvPr/>
              </p:nvSpPr>
              <p:spPr bwMode="auto">
                <a:xfrm>
                  <a:off x="1404" y="2287"/>
                  <a:ext cx="8" cy="13"/>
                </a:xfrm>
                <a:custGeom>
                  <a:avLst/>
                  <a:gdLst>
                    <a:gd name="T0" fmla="*/ 56 w 3"/>
                    <a:gd name="T1" fmla="*/ 0 h 5"/>
                    <a:gd name="T2" fmla="*/ 0 w 3"/>
                    <a:gd name="T3" fmla="*/ 88 h 5"/>
                    <a:gd name="T4" fmla="*/ 0 60000 65536"/>
                    <a:gd name="T5" fmla="*/ 0 60000 65536"/>
                  </a:gdLst>
                  <a:ahLst/>
                  <a:cxnLst>
                    <a:cxn ang="T4">
                      <a:pos x="T0" y="T1"/>
                    </a:cxn>
                    <a:cxn ang="T5">
                      <a:pos x="T2" y="T3"/>
                    </a:cxn>
                  </a:cxnLst>
                  <a:rect l="0" t="0" r="r" b="b"/>
                  <a:pathLst>
                    <a:path w="3" h="5">
                      <a:moveTo>
                        <a:pt x="3" y="0"/>
                      </a:moveTo>
                      <a:cubicBezTo>
                        <a:pt x="1" y="1"/>
                        <a:pt x="0" y="3"/>
                        <a:pt x="0" y="5"/>
                      </a:cubicBezTo>
                    </a:path>
                  </a:pathLst>
                </a:custGeom>
                <a:solidFill>
                  <a:srgbClr val="D27E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36" name="Freeform 482">
                  <a:extLst>
                    <a:ext uri="{FF2B5EF4-FFF2-40B4-BE49-F238E27FC236}">
                      <a16:creationId xmlns:a16="http://schemas.microsoft.com/office/drawing/2014/main" id="{6AD4D0CB-7A11-F5A0-9C2F-CED0C9138089}"/>
                    </a:ext>
                  </a:extLst>
                </p:cNvPr>
                <p:cNvSpPr>
                  <a:spLocks/>
                </p:cNvSpPr>
                <p:nvPr/>
              </p:nvSpPr>
              <p:spPr bwMode="auto">
                <a:xfrm>
                  <a:off x="1417" y="2244"/>
                  <a:ext cx="7" cy="16"/>
                </a:xfrm>
                <a:custGeom>
                  <a:avLst/>
                  <a:gdLst>
                    <a:gd name="T0" fmla="*/ 37 w 3"/>
                    <a:gd name="T1" fmla="*/ 0 h 6"/>
                    <a:gd name="T2" fmla="*/ 12 w 3"/>
                    <a:gd name="T3" fmla="*/ 115 h 6"/>
                    <a:gd name="T4" fmla="*/ 28 w 3"/>
                    <a:gd name="T5" fmla="*/ 77 h 6"/>
                    <a:gd name="T6" fmla="*/ 37 w 3"/>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6">
                      <a:moveTo>
                        <a:pt x="3" y="0"/>
                      </a:moveTo>
                      <a:cubicBezTo>
                        <a:pt x="1" y="1"/>
                        <a:pt x="0" y="4"/>
                        <a:pt x="1" y="6"/>
                      </a:cubicBezTo>
                      <a:cubicBezTo>
                        <a:pt x="2" y="5"/>
                        <a:pt x="2" y="4"/>
                        <a:pt x="2" y="4"/>
                      </a:cubicBezTo>
                      <a:cubicBezTo>
                        <a:pt x="2" y="2"/>
                        <a:pt x="3" y="1"/>
                        <a:pt x="3" y="0"/>
                      </a:cubicBezTo>
                    </a:path>
                  </a:pathLst>
                </a:custGeom>
                <a:solidFill>
                  <a:srgbClr val="D27E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37" name="Freeform 483">
                  <a:extLst>
                    <a:ext uri="{FF2B5EF4-FFF2-40B4-BE49-F238E27FC236}">
                      <a16:creationId xmlns:a16="http://schemas.microsoft.com/office/drawing/2014/main" id="{11E3217E-67E2-52B5-3B73-E1C1B8347639}"/>
                    </a:ext>
                  </a:extLst>
                </p:cNvPr>
                <p:cNvSpPr>
                  <a:spLocks/>
                </p:cNvSpPr>
                <p:nvPr/>
              </p:nvSpPr>
              <p:spPr bwMode="auto">
                <a:xfrm>
                  <a:off x="1312" y="2217"/>
                  <a:ext cx="150" cy="168"/>
                </a:xfrm>
                <a:custGeom>
                  <a:avLst/>
                  <a:gdLst>
                    <a:gd name="T0" fmla="*/ 95 w 60"/>
                    <a:gd name="T1" fmla="*/ 1045 h 63"/>
                    <a:gd name="T2" fmla="*/ 125 w 60"/>
                    <a:gd name="T3" fmla="*/ 1139 h 63"/>
                    <a:gd name="T4" fmla="*/ 113 w 60"/>
                    <a:gd name="T5" fmla="*/ 1080 h 63"/>
                    <a:gd name="T6" fmla="*/ 563 w 60"/>
                    <a:gd name="T7" fmla="*/ 115 h 63"/>
                    <a:gd name="T8" fmla="*/ 938 w 60"/>
                    <a:gd name="T9" fmla="*/ 136 h 63"/>
                    <a:gd name="T10" fmla="*/ 488 w 60"/>
                    <a:gd name="T11" fmla="*/ 56 h 63"/>
                    <a:gd name="T12" fmla="*/ 95 w 60"/>
                    <a:gd name="T13" fmla="*/ 1045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63">
                      <a:moveTo>
                        <a:pt x="6" y="55"/>
                      </a:moveTo>
                      <a:cubicBezTo>
                        <a:pt x="7" y="56"/>
                        <a:pt x="7" y="58"/>
                        <a:pt x="8" y="60"/>
                      </a:cubicBezTo>
                      <a:cubicBezTo>
                        <a:pt x="9" y="63"/>
                        <a:pt x="9" y="63"/>
                        <a:pt x="7" y="57"/>
                      </a:cubicBezTo>
                      <a:cubicBezTo>
                        <a:pt x="1" y="35"/>
                        <a:pt x="15" y="12"/>
                        <a:pt x="36" y="6"/>
                      </a:cubicBezTo>
                      <a:cubicBezTo>
                        <a:pt x="43" y="3"/>
                        <a:pt x="52" y="4"/>
                        <a:pt x="60" y="7"/>
                      </a:cubicBezTo>
                      <a:cubicBezTo>
                        <a:pt x="51" y="2"/>
                        <a:pt x="41" y="0"/>
                        <a:pt x="31" y="3"/>
                      </a:cubicBezTo>
                      <a:cubicBezTo>
                        <a:pt x="11" y="9"/>
                        <a:pt x="0" y="32"/>
                        <a:pt x="6" y="55"/>
                      </a:cubicBezTo>
                      <a:close/>
                    </a:path>
                  </a:pathLst>
                </a:custGeom>
                <a:solidFill>
                  <a:srgbClr val="FEDF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38" name="Freeform 484">
                  <a:extLst>
                    <a:ext uri="{FF2B5EF4-FFF2-40B4-BE49-F238E27FC236}">
                      <a16:creationId xmlns:a16="http://schemas.microsoft.com/office/drawing/2014/main" id="{1D0439A8-C243-0CB7-7FB9-1BAB2AF1CE69}"/>
                    </a:ext>
                  </a:extLst>
                </p:cNvPr>
                <p:cNvSpPr>
                  <a:spLocks/>
                </p:cNvSpPr>
                <p:nvPr/>
              </p:nvSpPr>
              <p:spPr bwMode="auto">
                <a:xfrm>
                  <a:off x="1312" y="2225"/>
                  <a:ext cx="77" cy="139"/>
                </a:xfrm>
                <a:custGeom>
                  <a:avLst/>
                  <a:gdLst>
                    <a:gd name="T0" fmla="*/ 474 w 31"/>
                    <a:gd name="T1" fmla="*/ 0 h 52"/>
                    <a:gd name="T2" fmla="*/ 92 w 31"/>
                    <a:gd name="T3" fmla="*/ 994 h 52"/>
                    <a:gd name="T4" fmla="*/ 474 w 31"/>
                    <a:gd name="T5" fmla="*/ 0 h 52"/>
                    <a:gd name="T6" fmla="*/ 0 60000 65536"/>
                    <a:gd name="T7" fmla="*/ 0 60000 65536"/>
                    <a:gd name="T8" fmla="*/ 0 60000 65536"/>
                  </a:gdLst>
                  <a:ahLst/>
                  <a:cxnLst>
                    <a:cxn ang="T6">
                      <a:pos x="T0" y="T1"/>
                    </a:cxn>
                    <a:cxn ang="T7">
                      <a:pos x="T2" y="T3"/>
                    </a:cxn>
                    <a:cxn ang="T8">
                      <a:pos x="T4" y="T5"/>
                    </a:cxn>
                  </a:cxnLst>
                  <a:rect l="0" t="0" r="r" b="b"/>
                  <a:pathLst>
                    <a:path w="31" h="52">
                      <a:moveTo>
                        <a:pt x="31" y="0"/>
                      </a:moveTo>
                      <a:cubicBezTo>
                        <a:pt x="11" y="6"/>
                        <a:pt x="0" y="29"/>
                        <a:pt x="6" y="52"/>
                      </a:cubicBezTo>
                      <a:cubicBezTo>
                        <a:pt x="0" y="19"/>
                        <a:pt x="22" y="3"/>
                        <a:pt x="3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39" name="Freeform 485">
                  <a:extLst>
                    <a:ext uri="{FF2B5EF4-FFF2-40B4-BE49-F238E27FC236}">
                      <a16:creationId xmlns:a16="http://schemas.microsoft.com/office/drawing/2014/main" id="{F8BC5695-7AE2-288B-4E43-EE0AB5F9DF0A}"/>
                    </a:ext>
                  </a:extLst>
                </p:cNvPr>
                <p:cNvSpPr>
                  <a:spLocks/>
                </p:cNvSpPr>
                <p:nvPr/>
              </p:nvSpPr>
              <p:spPr bwMode="auto">
                <a:xfrm>
                  <a:off x="1472" y="2239"/>
                  <a:ext cx="50" cy="98"/>
                </a:xfrm>
                <a:custGeom>
                  <a:avLst/>
                  <a:gdLst>
                    <a:gd name="T0" fmla="*/ 250 w 20"/>
                    <a:gd name="T1" fmla="*/ 689 h 37"/>
                    <a:gd name="T2" fmla="*/ 270 w 20"/>
                    <a:gd name="T3" fmla="*/ 408 h 37"/>
                    <a:gd name="T4" fmla="*/ 0 w 20"/>
                    <a:gd name="T5" fmla="*/ 0 h 37"/>
                    <a:gd name="T6" fmla="*/ 250 w 20"/>
                    <a:gd name="T7" fmla="*/ 429 h 37"/>
                    <a:gd name="T8" fmla="*/ 250 w 20"/>
                    <a:gd name="T9" fmla="*/ 68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37">
                      <a:moveTo>
                        <a:pt x="16" y="37"/>
                      </a:moveTo>
                      <a:cubicBezTo>
                        <a:pt x="20" y="36"/>
                        <a:pt x="19" y="31"/>
                        <a:pt x="17" y="22"/>
                      </a:cubicBezTo>
                      <a:cubicBezTo>
                        <a:pt x="14" y="14"/>
                        <a:pt x="7" y="5"/>
                        <a:pt x="0" y="0"/>
                      </a:cubicBezTo>
                      <a:cubicBezTo>
                        <a:pt x="4" y="4"/>
                        <a:pt x="13" y="13"/>
                        <a:pt x="16" y="23"/>
                      </a:cubicBezTo>
                      <a:cubicBezTo>
                        <a:pt x="18" y="31"/>
                        <a:pt x="18" y="36"/>
                        <a:pt x="16" y="37"/>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40" name="Freeform 486">
                  <a:extLst>
                    <a:ext uri="{FF2B5EF4-FFF2-40B4-BE49-F238E27FC236}">
                      <a16:creationId xmlns:a16="http://schemas.microsoft.com/office/drawing/2014/main" id="{90F22B87-B24B-4FBF-977E-3402FBD04DAB}"/>
                    </a:ext>
                  </a:extLst>
                </p:cNvPr>
                <p:cNvSpPr>
                  <a:spLocks/>
                </p:cNvSpPr>
                <p:nvPr/>
              </p:nvSpPr>
              <p:spPr bwMode="auto">
                <a:xfrm>
                  <a:off x="1352" y="2353"/>
                  <a:ext cx="17" cy="30"/>
                </a:xfrm>
                <a:custGeom>
                  <a:avLst/>
                  <a:gdLst>
                    <a:gd name="T0" fmla="*/ 0 w 7"/>
                    <a:gd name="T1" fmla="*/ 38 h 11"/>
                    <a:gd name="T2" fmla="*/ 58 w 7"/>
                    <a:gd name="T3" fmla="*/ 120 h 11"/>
                    <a:gd name="T4" fmla="*/ 100 w 7"/>
                    <a:gd name="T5" fmla="*/ 202 h 11"/>
                    <a:gd name="T6" fmla="*/ 58 w 7"/>
                    <a:gd name="T7" fmla="*/ 82 h 11"/>
                    <a:gd name="T8" fmla="*/ 0 w 7"/>
                    <a:gd name="T9" fmla="*/ 38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1">
                      <a:moveTo>
                        <a:pt x="0" y="2"/>
                      </a:moveTo>
                      <a:cubicBezTo>
                        <a:pt x="2" y="1"/>
                        <a:pt x="3" y="3"/>
                        <a:pt x="4" y="6"/>
                      </a:cubicBezTo>
                      <a:cubicBezTo>
                        <a:pt x="6" y="9"/>
                        <a:pt x="6" y="11"/>
                        <a:pt x="7" y="10"/>
                      </a:cubicBezTo>
                      <a:cubicBezTo>
                        <a:pt x="6" y="10"/>
                        <a:pt x="5" y="6"/>
                        <a:pt x="4" y="4"/>
                      </a:cubicBezTo>
                      <a:cubicBezTo>
                        <a:pt x="4" y="2"/>
                        <a:pt x="2" y="0"/>
                        <a:pt x="0" y="2"/>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41" name="Freeform 487">
                  <a:extLst>
                    <a:ext uri="{FF2B5EF4-FFF2-40B4-BE49-F238E27FC236}">
                      <a16:creationId xmlns:a16="http://schemas.microsoft.com/office/drawing/2014/main" id="{3ACE8F26-8E01-3A8A-2122-BEE63ADD0361}"/>
                    </a:ext>
                  </a:extLst>
                </p:cNvPr>
                <p:cNvSpPr>
                  <a:spLocks/>
                </p:cNvSpPr>
                <p:nvPr/>
              </p:nvSpPr>
              <p:spPr bwMode="auto">
                <a:xfrm>
                  <a:off x="1364" y="2353"/>
                  <a:ext cx="8" cy="24"/>
                </a:xfrm>
                <a:custGeom>
                  <a:avLst/>
                  <a:gdLst>
                    <a:gd name="T0" fmla="*/ 56 w 3"/>
                    <a:gd name="T1" fmla="*/ 171 h 9"/>
                    <a:gd name="T2" fmla="*/ 35 w 3"/>
                    <a:gd name="T3" fmla="*/ 0 h 9"/>
                    <a:gd name="T4" fmla="*/ 56 w 3"/>
                    <a:gd name="T5" fmla="*/ 171 h 9"/>
                    <a:gd name="T6" fmla="*/ 0 60000 65536"/>
                    <a:gd name="T7" fmla="*/ 0 60000 65536"/>
                    <a:gd name="T8" fmla="*/ 0 60000 65536"/>
                  </a:gdLst>
                  <a:ahLst/>
                  <a:cxnLst>
                    <a:cxn ang="T6">
                      <a:pos x="T0" y="T1"/>
                    </a:cxn>
                    <a:cxn ang="T7">
                      <a:pos x="T2" y="T3"/>
                    </a:cxn>
                    <a:cxn ang="T8">
                      <a:pos x="T4" y="T5"/>
                    </a:cxn>
                  </a:cxnLst>
                  <a:rect l="0" t="0" r="r" b="b"/>
                  <a:pathLst>
                    <a:path w="3" h="9">
                      <a:moveTo>
                        <a:pt x="3" y="9"/>
                      </a:moveTo>
                      <a:cubicBezTo>
                        <a:pt x="2" y="5"/>
                        <a:pt x="0" y="0"/>
                        <a:pt x="2" y="0"/>
                      </a:cubicBezTo>
                      <a:cubicBezTo>
                        <a:pt x="1" y="0"/>
                        <a:pt x="0" y="1"/>
                        <a:pt x="3" y="9"/>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42" name="Freeform 488">
                  <a:extLst>
                    <a:ext uri="{FF2B5EF4-FFF2-40B4-BE49-F238E27FC236}">
                      <a16:creationId xmlns:a16="http://schemas.microsoft.com/office/drawing/2014/main" id="{737498EF-5919-232E-C403-AD3B80DD0FDB}"/>
                    </a:ext>
                  </a:extLst>
                </p:cNvPr>
                <p:cNvSpPr>
                  <a:spLocks/>
                </p:cNvSpPr>
                <p:nvPr/>
              </p:nvSpPr>
              <p:spPr bwMode="auto">
                <a:xfrm>
                  <a:off x="1344" y="2359"/>
                  <a:ext cx="8" cy="24"/>
                </a:xfrm>
                <a:custGeom>
                  <a:avLst/>
                  <a:gdLst>
                    <a:gd name="T0" fmla="*/ 56 w 3"/>
                    <a:gd name="T1" fmla="*/ 171 h 9"/>
                    <a:gd name="T2" fmla="*/ 35 w 3"/>
                    <a:gd name="T3" fmla="*/ 0 h 9"/>
                    <a:gd name="T4" fmla="*/ 56 w 3"/>
                    <a:gd name="T5" fmla="*/ 171 h 9"/>
                    <a:gd name="T6" fmla="*/ 0 60000 65536"/>
                    <a:gd name="T7" fmla="*/ 0 60000 65536"/>
                    <a:gd name="T8" fmla="*/ 0 60000 65536"/>
                  </a:gdLst>
                  <a:ahLst/>
                  <a:cxnLst>
                    <a:cxn ang="T6">
                      <a:pos x="T0" y="T1"/>
                    </a:cxn>
                    <a:cxn ang="T7">
                      <a:pos x="T2" y="T3"/>
                    </a:cxn>
                    <a:cxn ang="T8">
                      <a:pos x="T4" y="T5"/>
                    </a:cxn>
                  </a:cxnLst>
                  <a:rect l="0" t="0" r="r" b="b"/>
                  <a:pathLst>
                    <a:path w="3" h="9">
                      <a:moveTo>
                        <a:pt x="3" y="9"/>
                      </a:moveTo>
                      <a:cubicBezTo>
                        <a:pt x="2" y="6"/>
                        <a:pt x="0" y="1"/>
                        <a:pt x="2" y="0"/>
                      </a:cubicBezTo>
                      <a:cubicBezTo>
                        <a:pt x="1" y="1"/>
                        <a:pt x="0" y="2"/>
                        <a:pt x="3" y="9"/>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43" name="Freeform 489">
                  <a:extLst>
                    <a:ext uri="{FF2B5EF4-FFF2-40B4-BE49-F238E27FC236}">
                      <a16:creationId xmlns:a16="http://schemas.microsoft.com/office/drawing/2014/main" id="{10A73DE2-F620-CD79-5709-E75FE9246280}"/>
                    </a:ext>
                  </a:extLst>
                </p:cNvPr>
                <p:cNvSpPr>
                  <a:spLocks/>
                </p:cNvSpPr>
                <p:nvPr/>
              </p:nvSpPr>
              <p:spPr bwMode="auto">
                <a:xfrm>
                  <a:off x="1372" y="2348"/>
                  <a:ext cx="17" cy="27"/>
                </a:xfrm>
                <a:custGeom>
                  <a:avLst/>
                  <a:gdLst>
                    <a:gd name="T0" fmla="*/ 0 w 7"/>
                    <a:gd name="T1" fmla="*/ 38 h 10"/>
                    <a:gd name="T2" fmla="*/ 58 w 7"/>
                    <a:gd name="T3" fmla="*/ 116 h 10"/>
                    <a:gd name="T4" fmla="*/ 100 w 7"/>
                    <a:gd name="T5" fmla="*/ 197 h 10"/>
                    <a:gd name="T6" fmla="*/ 58 w 7"/>
                    <a:gd name="T7" fmla="*/ 81 h 10"/>
                    <a:gd name="T8" fmla="*/ 0 w 7"/>
                    <a:gd name="T9" fmla="*/ 38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0">
                      <a:moveTo>
                        <a:pt x="0" y="2"/>
                      </a:moveTo>
                      <a:cubicBezTo>
                        <a:pt x="2" y="1"/>
                        <a:pt x="3" y="2"/>
                        <a:pt x="4" y="6"/>
                      </a:cubicBezTo>
                      <a:cubicBezTo>
                        <a:pt x="5" y="9"/>
                        <a:pt x="6" y="10"/>
                        <a:pt x="7" y="10"/>
                      </a:cubicBezTo>
                      <a:cubicBezTo>
                        <a:pt x="6" y="9"/>
                        <a:pt x="5" y="6"/>
                        <a:pt x="4" y="4"/>
                      </a:cubicBezTo>
                      <a:cubicBezTo>
                        <a:pt x="4" y="1"/>
                        <a:pt x="2" y="0"/>
                        <a:pt x="0" y="2"/>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44" name="Freeform 490">
                  <a:extLst>
                    <a:ext uri="{FF2B5EF4-FFF2-40B4-BE49-F238E27FC236}">
                      <a16:creationId xmlns:a16="http://schemas.microsoft.com/office/drawing/2014/main" id="{A037A74C-0955-8DAA-A01D-A96C0207D7FC}"/>
                    </a:ext>
                  </a:extLst>
                </p:cNvPr>
                <p:cNvSpPr>
                  <a:spLocks/>
                </p:cNvSpPr>
                <p:nvPr/>
              </p:nvSpPr>
              <p:spPr bwMode="auto">
                <a:xfrm>
                  <a:off x="1384" y="2348"/>
                  <a:ext cx="5" cy="21"/>
                </a:xfrm>
                <a:custGeom>
                  <a:avLst/>
                  <a:gdLst>
                    <a:gd name="T0" fmla="*/ 33 w 2"/>
                    <a:gd name="T1" fmla="*/ 144 h 8"/>
                    <a:gd name="T2" fmla="*/ 33 w 2"/>
                    <a:gd name="T3" fmla="*/ 0 h 8"/>
                    <a:gd name="T4" fmla="*/ 33 w 2"/>
                    <a:gd name="T5" fmla="*/ 144 h 8"/>
                    <a:gd name="T6" fmla="*/ 0 60000 65536"/>
                    <a:gd name="T7" fmla="*/ 0 60000 65536"/>
                    <a:gd name="T8" fmla="*/ 0 60000 65536"/>
                  </a:gdLst>
                  <a:ahLst/>
                  <a:cxnLst>
                    <a:cxn ang="T6">
                      <a:pos x="T0" y="T1"/>
                    </a:cxn>
                    <a:cxn ang="T7">
                      <a:pos x="T2" y="T3"/>
                    </a:cxn>
                    <a:cxn ang="T8">
                      <a:pos x="T4" y="T5"/>
                    </a:cxn>
                  </a:cxnLst>
                  <a:rect l="0" t="0" r="r" b="b"/>
                  <a:pathLst>
                    <a:path w="2" h="8">
                      <a:moveTo>
                        <a:pt x="2" y="8"/>
                      </a:moveTo>
                      <a:cubicBezTo>
                        <a:pt x="2" y="5"/>
                        <a:pt x="0" y="0"/>
                        <a:pt x="2" y="0"/>
                      </a:cubicBezTo>
                      <a:cubicBezTo>
                        <a:pt x="1" y="0"/>
                        <a:pt x="0" y="1"/>
                        <a:pt x="2" y="8"/>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45" name="Freeform 491">
                  <a:extLst>
                    <a:ext uri="{FF2B5EF4-FFF2-40B4-BE49-F238E27FC236}">
                      <a16:creationId xmlns:a16="http://schemas.microsoft.com/office/drawing/2014/main" id="{FBCFD092-9F37-B0BF-5EB0-7A34D7122B29}"/>
                    </a:ext>
                  </a:extLst>
                </p:cNvPr>
                <p:cNvSpPr>
                  <a:spLocks/>
                </p:cNvSpPr>
                <p:nvPr/>
              </p:nvSpPr>
              <p:spPr bwMode="auto">
                <a:xfrm>
                  <a:off x="1389" y="2340"/>
                  <a:ext cx="20" cy="29"/>
                </a:xfrm>
                <a:custGeom>
                  <a:avLst/>
                  <a:gdLst>
                    <a:gd name="T0" fmla="*/ 0 w 8"/>
                    <a:gd name="T1" fmla="*/ 34 h 11"/>
                    <a:gd name="T2" fmla="*/ 83 w 8"/>
                    <a:gd name="T3" fmla="*/ 111 h 11"/>
                    <a:gd name="T4" fmla="*/ 125 w 8"/>
                    <a:gd name="T5" fmla="*/ 200 h 11"/>
                    <a:gd name="T6" fmla="*/ 83 w 8"/>
                    <a:gd name="T7" fmla="*/ 76 h 11"/>
                    <a:gd name="T8" fmla="*/ 0 w 8"/>
                    <a:gd name="T9" fmla="*/ 3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1">
                      <a:moveTo>
                        <a:pt x="0" y="2"/>
                      </a:moveTo>
                      <a:cubicBezTo>
                        <a:pt x="3" y="2"/>
                        <a:pt x="4" y="3"/>
                        <a:pt x="5" y="6"/>
                      </a:cubicBezTo>
                      <a:cubicBezTo>
                        <a:pt x="6" y="10"/>
                        <a:pt x="7" y="11"/>
                        <a:pt x="8" y="11"/>
                      </a:cubicBezTo>
                      <a:cubicBezTo>
                        <a:pt x="7" y="10"/>
                        <a:pt x="6" y="7"/>
                        <a:pt x="5" y="4"/>
                      </a:cubicBezTo>
                      <a:cubicBezTo>
                        <a:pt x="4" y="2"/>
                        <a:pt x="3" y="0"/>
                        <a:pt x="0" y="2"/>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46" name="Freeform 492">
                  <a:extLst>
                    <a:ext uri="{FF2B5EF4-FFF2-40B4-BE49-F238E27FC236}">
                      <a16:creationId xmlns:a16="http://schemas.microsoft.com/office/drawing/2014/main" id="{3EE4A90C-F254-4E07-6F43-5DB5F919CF84}"/>
                    </a:ext>
                  </a:extLst>
                </p:cNvPr>
                <p:cNvSpPr>
                  <a:spLocks/>
                </p:cNvSpPr>
                <p:nvPr/>
              </p:nvSpPr>
              <p:spPr bwMode="auto">
                <a:xfrm>
                  <a:off x="1402" y="2340"/>
                  <a:ext cx="7" cy="24"/>
                </a:xfrm>
                <a:custGeom>
                  <a:avLst/>
                  <a:gdLst>
                    <a:gd name="T0" fmla="*/ 37 w 3"/>
                    <a:gd name="T1" fmla="*/ 171 h 9"/>
                    <a:gd name="T2" fmla="*/ 37 w 3"/>
                    <a:gd name="T3" fmla="*/ 0 h 9"/>
                    <a:gd name="T4" fmla="*/ 37 w 3"/>
                    <a:gd name="T5" fmla="*/ 171 h 9"/>
                    <a:gd name="T6" fmla="*/ 0 60000 65536"/>
                    <a:gd name="T7" fmla="*/ 0 60000 65536"/>
                    <a:gd name="T8" fmla="*/ 0 60000 65536"/>
                  </a:gdLst>
                  <a:ahLst/>
                  <a:cxnLst>
                    <a:cxn ang="T6">
                      <a:pos x="T0" y="T1"/>
                    </a:cxn>
                    <a:cxn ang="T7">
                      <a:pos x="T2" y="T3"/>
                    </a:cxn>
                    <a:cxn ang="T8">
                      <a:pos x="T4" y="T5"/>
                    </a:cxn>
                  </a:cxnLst>
                  <a:rect l="0" t="0" r="r" b="b"/>
                  <a:pathLst>
                    <a:path w="3" h="9">
                      <a:moveTo>
                        <a:pt x="3" y="9"/>
                      </a:moveTo>
                      <a:cubicBezTo>
                        <a:pt x="3" y="6"/>
                        <a:pt x="1" y="1"/>
                        <a:pt x="3" y="0"/>
                      </a:cubicBezTo>
                      <a:cubicBezTo>
                        <a:pt x="1" y="1"/>
                        <a:pt x="0" y="1"/>
                        <a:pt x="3" y="9"/>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47" name="Freeform 493">
                  <a:extLst>
                    <a:ext uri="{FF2B5EF4-FFF2-40B4-BE49-F238E27FC236}">
                      <a16:creationId xmlns:a16="http://schemas.microsoft.com/office/drawing/2014/main" id="{3DA7CC19-5003-937D-B74E-6F488964D481}"/>
                    </a:ext>
                  </a:extLst>
                </p:cNvPr>
                <p:cNvSpPr>
                  <a:spLocks/>
                </p:cNvSpPr>
                <p:nvPr/>
              </p:nvSpPr>
              <p:spPr bwMode="auto">
                <a:xfrm>
                  <a:off x="1409" y="2335"/>
                  <a:ext cx="18" cy="29"/>
                </a:xfrm>
                <a:custGeom>
                  <a:avLst/>
                  <a:gdLst>
                    <a:gd name="T0" fmla="*/ 0 w 7"/>
                    <a:gd name="T1" fmla="*/ 34 h 11"/>
                    <a:gd name="T2" fmla="*/ 85 w 7"/>
                    <a:gd name="T3" fmla="*/ 111 h 11"/>
                    <a:gd name="T4" fmla="*/ 118 w 7"/>
                    <a:gd name="T5" fmla="*/ 182 h 11"/>
                    <a:gd name="T6" fmla="*/ 85 w 7"/>
                    <a:gd name="T7" fmla="*/ 76 h 11"/>
                    <a:gd name="T8" fmla="*/ 0 w 7"/>
                    <a:gd name="T9" fmla="*/ 3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1">
                      <a:moveTo>
                        <a:pt x="0" y="2"/>
                      </a:moveTo>
                      <a:cubicBezTo>
                        <a:pt x="3" y="1"/>
                        <a:pt x="4" y="3"/>
                        <a:pt x="5" y="6"/>
                      </a:cubicBezTo>
                      <a:cubicBezTo>
                        <a:pt x="6" y="9"/>
                        <a:pt x="7" y="11"/>
                        <a:pt x="7" y="10"/>
                      </a:cubicBezTo>
                      <a:cubicBezTo>
                        <a:pt x="7" y="10"/>
                        <a:pt x="6" y="6"/>
                        <a:pt x="5" y="4"/>
                      </a:cubicBezTo>
                      <a:cubicBezTo>
                        <a:pt x="4" y="2"/>
                        <a:pt x="3" y="0"/>
                        <a:pt x="0" y="2"/>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48" name="Freeform 494">
                  <a:extLst>
                    <a:ext uri="{FF2B5EF4-FFF2-40B4-BE49-F238E27FC236}">
                      <a16:creationId xmlns:a16="http://schemas.microsoft.com/office/drawing/2014/main" id="{E17E1BD1-7E88-6975-973E-921AF71FE06A}"/>
                    </a:ext>
                  </a:extLst>
                </p:cNvPr>
                <p:cNvSpPr>
                  <a:spLocks/>
                </p:cNvSpPr>
                <p:nvPr/>
              </p:nvSpPr>
              <p:spPr bwMode="auto">
                <a:xfrm>
                  <a:off x="1422" y="2335"/>
                  <a:ext cx="7" cy="24"/>
                </a:xfrm>
                <a:custGeom>
                  <a:avLst/>
                  <a:gdLst>
                    <a:gd name="T0" fmla="*/ 37 w 3"/>
                    <a:gd name="T1" fmla="*/ 171 h 9"/>
                    <a:gd name="T2" fmla="*/ 37 w 3"/>
                    <a:gd name="T3" fmla="*/ 0 h 9"/>
                    <a:gd name="T4" fmla="*/ 37 w 3"/>
                    <a:gd name="T5" fmla="*/ 171 h 9"/>
                    <a:gd name="T6" fmla="*/ 0 60000 65536"/>
                    <a:gd name="T7" fmla="*/ 0 60000 65536"/>
                    <a:gd name="T8" fmla="*/ 0 60000 65536"/>
                  </a:gdLst>
                  <a:ahLst/>
                  <a:cxnLst>
                    <a:cxn ang="T6">
                      <a:pos x="T0" y="T1"/>
                    </a:cxn>
                    <a:cxn ang="T7">
                      <a:pos x="T2" y="T3"/>
                    </a:cxn>
                    <a:cxn ang="T8">
                      <a:pos x="T4" y="T5"/>
                    </a:cxn>
                  </a:cxnLst>
                  <a:rect l="0" t="0" r="r" b="b"/>
                  <a:pathLst>
                    <a:path w="3" h="9">
                      <a:moveTo>
                        <a:pt x="3" y="9"/>
                      </a:moveTo>
                      <a:cubicBezTo>
                        <a:pt x="3" y="6"/>
                        <a:pt x="1" y="0"/>
                        <a:pt x="3" y="0"/>
                      </a:cubicBezTo>
                      <a:cubicBezTo>
                        <a:pt x="1" y="0"/>
                        <a:pt x="0" y="1"/>
                        <a:pt x="3" y="9"/>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49" name="Freeform 495">
                  <a:extLst>
                    <a:ext uri="{FF2B5EF4-FFF2-40B4-BE49-F238E27FC236}">
                      <a16:creationId xmlns:a16="http://schemas.microsoft.com/office/drawing/2014/main" id="{82F1CD1A-3B29-A830-5AF3-F9603C74EAD2}"/>
                    </a:ext>
                  </a:extLst>
                </p:cNvPr>
                <p:cNvSpPr>
                  <a:spLocks/>
                </p:cNvSpPr>
                <p:nvPr/>
              </p:nvSpPr>
              <p:spPr bwMode="auto">
                <a:xfrm>
                  <a:off x="1429" y="2329"/>
                  <a:ext cx="18" cy="27"/>
                </a:xfrm>
                <a:custGeom>
                  <a:avLst/>
                  <a:gdLst>
                    <a:gd name="T0" fmla="*/ 0 w 7"/>
                    <a:gd name="T1" fmla="*/ 38 h 10"/>
                    <a:gd name="T2" fmla="*/ 67 w 7"/>
                    <a:gd name="T3" fmla="*/ 116 h 10"/>
                    <a:gd name="T4" fmla="*/ 118 w 7"/>
                    <a:gd name="T5" fmla="*/ 197 h 10"/>
                    <a:gd name="T6" fmla="*/ 85 w 7"/>
                    <a:gd name="T7" fmla="*/ 81 h 10"/>
                    <a:gd name="T8" fmla="*/ 0 w 7"/>
                    <a:gd name="T9" fmla="*/ 38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0">
                      <a:moveTo>
                        <a:pt x="0" y="2"/>
                      </a:moveTo>
                      <a:cubicBezTo>
                        <a:pt x="2" y="1"/>
                        <a:pt x="3" y="2"/>
                        <a:pt x="4" y="6"/>
                      </a:cubicBezTo>
                      <a:cubicBezTo>
                        <a:pt x="6" y="9"/>
                        <a:pt x="6" y="10"/>
                        <a:pt x="7" y="10"/>
                      </a:cubicBezTo>
                      <a:cubicBezTo>
                        <a:pt x="6" y="9"/>
                        <a:pt x="5" y="6"/>
                        <a:pt x="5" y="4"/>
                      </a:cubicBezTo>
                      <a:cubicBezTo>
                        <a:pt x="4" y="2"/>
                        <a:pt x="2" y="0"/>
                        <a:pt x="0" y="2"/>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50" name="Freeform 496">
                  <a:extLst>
                    <a:ext uri="{FF2B5EF4-FFF2-40B4-BE49-F238E27FC236}">
                      <a16:creationId xmlns:a16="http://schemas.microsoft.com/office/drawing/2014/main" id="{6FFAD48C-FFF3-C691-A01F-61E288E0B295}"/>
                    </a:ext>
                  </a:extLst>
                </p:cNvPr>
                <p:cNvSpPr>
                  <a:spLocks/>
                </p:cNvSpPr>
                <p:nvPr/>
              </p:nvSpPr>
              <p:spPr bwMode="auto">
                <a:xfrm>
                  <a:off x="1442" y="2329"/>
                  <a:ext cx="7" cy="22"/>
                </a:xfrm>
                <a:custGeom>
                  <a:avLst/>
                  <a:gdLst>
                    <a:gd name="T0" fmla="*/ 37 w 3"/>
                    <a:gd name="T1" fmla="*/ 168 h 8"/>
                    <a:gd name="T2" fmla="*/ 37 w 3"/>
                    <a:gd name="T3" fmla="*/ 0 h 8"/>
                    <a:gd name="T4" fmla="*/ 37 w 3"/>
                    <a:gd name="T5" fmla="*/ 168 h 8"/>
                    <a:gd name="T6" fmla="*/ 0 60000 65536"/>
                    <a:gd name="T7" fmla="*/ 0 60000 65536"/>
                    <a:gd name="T8" fmla="*/ 0 60000 65536"/>
                  </a:gdLst>
                  <a:ahLst/>
                  <a:cxnLst>
                    <a:cxn ang="T6">
                      <a:pos x="T0" y="T1"/>
                    </a:cxn>
                    <a:cxn ang="T7">
                      <a:pos x="T2" y="T3"/>
                    </a:cxn>
                    <a:cxn ang="T8">
                      <a:pos x="T4" y="T5"/>
                    </a:cxn>
                  </a:cxnLst>
                  <a:rect l="0" t="0" r="r" b="b"/>
                  <a:pathLst>
                    <a:path w="3" h="8">
                      <a:moveTo>
                        <a:pt x="3" y="8"/>
                      </a:moveTo>
                      <a:cubicBezTo>
                        <a:pt x="2" y="5"/>
                        <a:pt x="1" y="0"/>
                        <a:pt x="3" y="0"/>
                      </a:cubicBezTo>
                      <a:cubicBezTo>
                        <a:pt x="1" y="0"/>
                        <a:pt x="0" y="1"/>
                        <a:pt x="3" y="8"/>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51" name="Freeform 497">
                  <a:extLst>
                    <a:ext uri="{FF2B5EF4-FFF2-40B4-BE49-F238E27FC236}">
                      <a16:creationId xmlns:a16="http://schemas.microsoft.com/office/drawing/2014/main" id="{DAA2D6E7-999F-5759-4C6B-AD73C03B0972}"/>
                    </a:ext>
                  </a:extLst>
                </p:cNvPr>
                <p:cNvSpPr>
                  <a:spLocks/>
                </p:cNvSpPr>
                <p:nvPr/>
              </p:nvSpPr>
              <p:spPr bwMode="auto">
                <a:xfrm>
                  <a:off x="1449" y="2321"/>
                  <a:ext cx="18" cy="30"/>
                </a:xfrm>
                <a:custGeom>
                  <a:avLst/>
                  <a:gdLst>
                    <a:gd name="T0" fmla="*/ 0 w 7"/>
                    <a:gd name="T1" fmla="*/ 38 h 11"/>
                    <a:gd name="T2" fmla="*/ 67 w 7"/>
                    <a:gd name="T3" fmla="*/ 120 h 11"/>
                    <a:gd name="T4" fmla="*/ 118 w 7"/>
                    <a:gd name="T5" fmla="*/ 224 h 11"/>
                    <a:gd name="T6" fmla="*/ 67 w 7"/>
                    <a:gd name="T7" fmla="*/ 82 h 11"/>
                    <a:gd name="T8" fmla="*/ 0 w 7"/>
                    <a:gd name="T9" fmla="*/ 38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1">
                      <a:moveTo>
                        <a:pt x="0" y="2"/>
                      </a:moveTo>
                      <a:cubicBezTo>
                        <a:pt x="2" y="2"/>
                        <a:pt x="3" y="3"/>
                        <a:pt x="4" y="6"/>
                      </a:cubicBezTo>
                      <a:cubicBezTo>
                        <a:pt x="6" y="10"/>
                        <a:pt x="6" y="11"/>
                        <a:pt x="7" y="11"/>
                      </a:cubicBezTo>
                      <a:cubicBezTo>
                        <a:pt x="6" y="10"/>
                        <a:pt x="5" y="7"/>
                        <a:pt x="4" y="4"/>
                      </a:cubicBezTo>
                      <a:cubicBezTo>
                        <a:pt x="4" y="2"/>
                        <a:pt x="2" y="0"/>
                        <a:pt x="0" y="2"/>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52" name="Freeform 498">
                  <a:extLst>
                    <a:ext uri="{FF2B5EF4-FFF2-40B4-BE49-F238E27FC236}">
                      <a16:creationId xmlns:a16="http://schemas.microsoft.com/office/drawing/2014/main" id="{56346FAA-DF55-3DDF-A0E2-800A7FD2E85A}"/>
                    </a:ext>
                  </a:extLst>
                </p:cNvPr>
                <p:cNvSpPr>
                  <a:spLocks/>
                </p:cNvSpPr>
                <p:nvPr/>
              </p:nvSpPr>
              <p:spPr bwMode="auto">
                <a:xfrm>
                  <a:off x="1462" y="2321"/>
                  <a:ext cx="7" cy="24"/>
                </a:xfrm>
                <a:custGeom>
                  <a:avLst/>
                  <a:gdLst>
                    <a:gd name="T0" fmla="*/ 37 w 3"/>
                    <a:gd name="T1" fmla="*/ 171 h 9"/>
                    <a:gd name="T2" fmla="*/ 28 w 3"/>
                    <a:gd name="T3" fmla="*/ 0 h 9"/>
                    <a:gd name="T4" fmla="*/ 37 w 3"/>
                    <a:gd name="T5" fmla="*/ 171 h 9"/>
                    <a:gd name="T6" fmla="*/ 0 60000 65536"/>
                    <a:gd name="T7" fmla="*/ 0 60000 65536"/>
                    <a:gd name="T8" fmla="*/ 0 60000 65536"/>
                  </a:gdLst>
                  <a:ahLst/>
                  <a:cxnLst>
                    <a:cxn ang="T6">
                      <a:pos x="T0" y="T1"/>
                    </a:cxn>
                    <a:cxn ang="T7">
                      <a:pos x="T2" y="T3"/>
                    </a:cxn>
                    <a:cxn ang="T8">
                      <a:pos x="T4" y="T5"/>
                    </a:cxn>
                  </a:cxnLst>
                  <a:rect l="0" t="0" r="r" b="b"/>
                  <a:pathLst>
                    <a:path w="3" h="9">
                      <a:moveTo>
                        <a:pt x="3" y="9"/>
                      </a:moveTo>
                      <a:cubicBezTo>
                        <a:pt x="2" y="6"/>
                        <a:pt x="0" y="1"/>
                        <a:pt x="2" y="0"/>
                      </a:cubicBezTo>
                      <a:cubicBezTo>
                        <a:pt x="1" y="1"/>
                        <a:pt x="0" y="1"/>
                        <a:pt x="3" y="9"/>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53" name="Freeform 499">
                  <a:extLst>
                    <a:ext uri="{FF2B5EF4-FFF2-40B4-BE49-F238E27FC236}">
                      <a16:creationId xmlns:a16="http://schemas.microsoft.com/office/drawing/2014/main" id="{EF42CCEF-8F34-BFDC-36B7-582D82DE1305}"/>
                    </a:ext>
                  </a:extLst>
                </p:cNvPr>
                <p:cNvSpPr>
                  <a:spLocks/>
                </p:cNvSpPr>
                <p:nvPr/>
              </p:nvSpPr>
              <p:spPr bwMode="auto">
                <a:xfrm>
                  <a:off x="1469" y="2316"/>
                  <a:ext cx="18" cy="29"/>
                </a:xfrm>
                <a:custGeom>
                  <a:avLst/>
                  <a:gdLst>
                    <a:gd name="T0" fmla="*/ 0 w 7"/>
                    <a:gd name="T1" fmla="*/ 34 h 11"/>
                    <a:gd name="T2" fmla="*/ 67 w 7"/>
                    <a:gd name="T3" fmla="*/ 111 h 11"/>
                    <a:gd name="T4" fmla="*/ 118 w 7"/>
                    <a:gd name="T5" fmla="*/ 200 h 11"/>
                    <a:gd name="T6" fmla="*/ 67 w 7"/>
                    <a:gd name="T7" fmla="*/ 76 h 11"/>
                    <a:gd name="T8" fmla="*/ 0 w 7"/>
                    <a:gd name="T9" fmla="*/ 3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1">
                      <a:moveTo>
                        <a:pt x="0" y="2"/>
                      </a:moveTo>
                      <a:cubicBezTo>
                        <a:pt x="2" y="1"/>
                        <a:pt x="3" y="3"/>
                        <a:pt x="4" y="6"/>
                      </a:cubicBezTo>
                      <a:cubicBezTo>
                        <a:pt x="5" y="9"/>
                        <a:pt x="6" y="11"/>
                        <a:pt x="7" y="11"/>
                      </a:cubicBezTo>
                      <a:cubicBezTo>
                        <a:pt x="6" y="10"/>
                        <a:pt x="5" y="6"/>
                        <a:pt x="4" y="4"/>
                      </a:cubicBezTo>
                      <a:cubicBezTo>
                        <a:pt x="4" y="2"/>
                        <a:pt x="2" y="0"/>
                        <a:pt x="0" y="2"/>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54" name="Freeform 500">
                  <a:extLst>
                    <a:ext uri="{FF2B5EF4-FFF2-40B4-BE49-F238E27FC236}">
                      <a16:creationId xmlns:a16="http://schemas.microsoft.com/office/drawing/2014/main" id="{389EE59C-636B-8FD7-2563-9A1779C14672}"/>
                    </a:ext>
                  </a:extLst>
                </p:cNvPr>
                <p:cNvSpPr>
                  <a:spLocks/>
                </p:cNvSpPr>
                <p:nvPr/>
              </p:nvSpPr>
              <p:spPr bwMode="auto">
                <a:xfrm>
                  <a:off x="1482" y="2316"/>
                  <a:ext cx="7" cy="24"/>
                </a:xfrm>
                <a:custGeom>
                  <a:avLst/>
                  <a:gdLst>
                    <a:gd name="T0" fmla="*/ 37 w 3"/>
                    <a:gd name="T1" fmla="*/ 171 h 9"/>
                    <a:gd name="T2" fmla="*/ 28 w 3"/>
                    <a:gd name="T3" fmla="*/ 0 h 9"/>
                    <a:gd name="T4" fmla="*/ 37 w 3"/>
                    <a:gd name="T5" fmla="*/ 171 h 9"/>
                    <a:gd name="T6" fmla="*/ 0 60000 65536"/>
                    <a:gd name="T7" fmla="*/ 0 60000 65536"/>
                    <a:gd name="T8" fmla="*/ 0 60000 65536"/>
                  </a:gdLst>
                  <a:ahLst/>
                  <a:cxnLst>
                    <a:cxn ang="T6">
                      <a:pos x="T0" y="T1"/>
                    </a:cxn>
                    <a:cxn ang="T7">
                      <a:pos x="T2" y="T3"/>
                    </a:cxn>
                    <a:cxn ang="T8">
                      <a:pos x="T4" y="T5"/>
                    </a:cxn>
                  </a:cxnLst>
                  <a:rect l="0" t="0" r="r" b="b"/>
                  <a:pathLst>
                    <a:path w="3" h="9">
                      <a:moveTo>
                        <a:pt x="3" y="9"/>
                      </a:moveTo>
                      <a:cubicBezTo>
                        <a:pt x="2" y="5"/>
                        <a:pt x="0" y="0"/>
                        <a:pt x="2" y="0"/>
                      </a:cubicBezTo>
                      <a:cubicBezTo>
                        <a:pt x="1" y="0"/>
                        <a:pt x="0" y="1"/>
                        <a:pt x="3" y="9"/>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55" name="Freeform 501">
                  <a:extLst>
                    <a:ext uri="{FF2B5EF4-FFF2-40B4-BE49-F238E27FC236}">
                      <a16:creationId xmlns:a16="http://schemas.microsoft.com/office/drawing/2014/main" id="{25D60B01-991F-C5FA-F003-410155649E95}"/>
                    </a:ext>
                  </a:extLst>
                </p:cNvPr>
                <p:cNvSpPr>
                  <a:spLocks/>
                </p:cNvSpPr>
                <p:nvPr/>
              </p:nvSpPr>
              <p:spPr bwMode="auto">
                <a:xfrm>
                  <a:off x="1489" y="2311"/>
                  <a:ext cx="18" cy="26"/>
                </a:xfrm>
                <a:custGeom>
                  <a:avLst/>
                  <a:gdLst>
                    <a:gd name="T0" fmla="*/ 0 w 7"/>
                    <a:gd name="T1" fmla="*/ 34 h 10"/>
                    <a:gd name="T2" fmla="*/ 67 w 7"/>
                    <a:gd name="T3" fmla="*/ 109 h 10"/>
                    <a:gd name="T4" fmla="*/ 118 w 7"/>
                    <a:gd name="T5" fmla="*/ 177 h 10"/>
                    <a:gd name="T6" fmla="*/ 67 w 7"/>
                    <a:gd name="T7" fmla="*/ 68 h 10"/>
                    <a:gd name="T8" fmla="*/ 0 w 7"/>
                    <a:gd name="T9" fmla="*/ 3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0">
                      <a:moveTo>
                        <a:pt x="0" y="2"/>
                      </a:moveTo>
                      <a:cubicBezTo>
                        <a:pt x="2" y="1"/>
                        <a:pt x="3" y="2"/>
                        <a:pt x="4" y="6"/>
                      </a:cubicBezTo>
                      <a:cubicBezTo>
                        <a:pt x="5" y="9"/>
                        <a:pt x="6" y="10"/>
                        <a:pt x="7" y="10"/>
                      </a:cubicBezTo>
                      <a:cubicBezTo>
                        <a:pt x="6" y="9"/>
                        <a:pt x="5" y="6"/>
                        <a:pt x="4" y="4"/>
                      </a:cubicBezTo>
                      <a:cubicBezTo>
                        <a:pt x="3" y="1"/>
                        <a:pt x="2" y="0"/>
                        <a:pt x="0" y="2"/>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56" name="Freeform 502">
                  <a:extLst>
                    <a:ext uri="{FF2B5EF4-FFF2-40B4-BE49-F238E27FC236}">
                      <a16:creationId xmlns:a16="http://schemas.microsoft.com/office/drawing/2014/main" id="{F918C0D9-9133-9C86-2589-663C2B3FB1FF}"/>
                    </a:ext>
                  </a:extLst>
                </p:cNvPr>
                <p:cNvSpPr>
                  <a:spLocks/>
                </p:cNvSpPr>
                <p:nvPr/>
              </p:nvSpPr>
              <p:spPr bwMode="auto">
                <a:xfrm>
                  <a:off x="1322" y="2364"/>
                  <a:ext cx="27" cy="32"/>
                </a:xfrm>
                <a:custGeom>
                  <a:avLst/>
                  <a:gdLst>
                    <a:gd name="T0" fmla="*/ 162 w 11"/>
                    <a:gd name="T1" fmla="*/ 192 h 12"/>
                    <a:gd name="T2" fmla="*/ 133 w 11"/>
                    <a:gd name="T3" fmla="*/ 205 h 12"/>
                    <a:gd name="T4" fmla="*/ 133 w 11"/>
                    <a:gd name="T5" fmla="*/ 205 h 12"/>
                    <a:gd name="T6" fmla="*/ 0 w 11"/>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
                      <a:moveTo>
                        <a:pt x="11" y="10"/>
                      </a:moveTo>
                      <a:cubicBezTo>
                        <a:pt x="11" y="10"/>
                        <a:pt x="9" y="11"/>
                        <a:pt x="9" y="11"/>
                      </a:cubicBezTo>
                      <a:cubicBezTo>
                        <a:pt x="9" y="11"/>
                        <a:pt x="9" y="11"/>
                        <a:pt x="9" y="11"/>
                      </a:cubicBezTo>
                      <a:cubicBezTo>
                        <a:pt x="5" y="12"/>
                        <a:pt x="2" y="5"/>
                        <a:pt x="0" y="0"/>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657" name="Freeform 503">
                  <a:extLst>
                    <a:ext uri="{FF2B5EF4-FFF2-40B4-BE49-F238E27FC236}">
                      <a16:creationId xmlns:a16="http://schemas.microsoft.com/office/drawing/2014/main" id="{995F26C7-9CDD-7973-3E94-CFB8159B03F0}"/>
                    </a:ext>
                  </a:extLst>
                </p:cNvPr>
                <p:cNvSpPr>
                  <a:spLocks/>
                </p:cNvSpPr>
                <p:nvPr/>
              </p:nvSpPr>
              <p:spPr bwMode="auto">
                <a:xfrm>
                  <a:off x="1307" y="2201"/>
                  <a:ext cx="217" cy="195"/>
                </a:xfrm>
                <a:custGeom>
                  <a:avLst/>
                  <a:gdLst>
                    <a:gd name="T0" fmla="*/ 1307 w 87"/>
                    <a:gd name="T1" fmla="*/ 727 h 73"/>
                    <a:gd name="T2" fmla="*/ 1287 w 87"/>
                    <a:gd name="T3" fmla="*/ 970 h 73"/>
                    <a:gd name="T4" fmla="*/ 1287 w 87"/>
                    <a:gd name="T5" fmla="*/ 970 h 73"/>
                    <a:gd name="T6" fmla="*/ 1245 w 87"/>
                    <a:gd name="T7" fmla="*/ 991 h 73"/>
                    <a:gd name="T8" fmla="*/ 1245 w 87"/>
                    <a:gd name="T9" fmla="*/ 991 h 73"/>
                    <a:gd name="T10" fmla="*/ 1132 w 87"/>
                    <a:gd name="T11" fmla="*/ 820 h 73"/>
                    <a:gd name="T12" fmla="*/ 1132 w 87"/>
                    <a:gd name="T13" fmla="*/ 820 h 73"/>
                    <a:gd name="T14" fmla="*/ 1120 w 87"/>
                    <a:gd name="T15" fmla="*/ 1050 h 73"/>
                    <a:gd name="T16" fmla="*/ 1120 w 87"/>
                    <a:gd name="T17" fmla="*/ 1050 h 73"/>
                    <a:gd name="T18" fmla="*/ 1120 w 87"/>
                    <a:gd name="T19" fmla="*/ 1050 h 73"/>
                    <a:gd name="T20" fmla="*/ 1008 w 87"/>
                    <a:gd name="T21" fmla="*/ 857 h 73"/>
                    <a:gd name="T22" fmla="*/ 1008 w 87"/>
                    <a:gd name="T23" fmla="*/ 857 h 73"/>
                    <a:gd name="T24" fmla="*/ 1008 w 87"/>
                    <a:gd name="T25" fmla="*/ 1085 h 73"/>
                    <a:gd name="T26" fmla="*/ 1008 w 87"/>
                    <a:gd name="T27" fmla="*/ 1085 h 73"/>
                    <a:gd name="T28" fmla="*/ 903 w 87"/>
                    <a:gd name="T29" fmla="*/ 914 h 73"/>
                    <a:gd name="T30" fmla="*/ 903 w 87"/>
                    <a:gd name="T31" fmla="*/ 914 h 73"/>
                    <a:gd name="T32" fmla="*/ 883 w 87"/>
                    <a:gd name="T33" fmla="*/ 1127 h 73"/>
                    <a:gd name="T34" fmla="*/ 883 w 87"/>
                    <a:gd name="T35" fmla="*/ 1127 h 73"/>
                    <a:gd name="T36" fmla="*/ 778 w 87"/>
                    <a:gd name="T37" fmla="*/ 956 h 73"/>
                    <a:gd name="T38" fmla="*/ 778 w 87"/>
                    <a:gd name="T39" fmla="*/ 956 h 73"/>
                    <a:gd name="T40" fmla="*/ 758 w 87"/>
                    <a:gd name="T41" fmla="*/ 1183 h 73"/>
                    <a:gd name="T42" fmla="*/ 758 w 87"/>
                    <a:gd name="T43" fmla="*/ 1183 h 73"/>
                    <a:gd name="T44" fmla="*/ 653 w 87"/>
                    <a:gd name="T45" fmla="*/ 991 h 73"/>
                    <a:gd name="T46" fmla="*/ 653 w 87"/>
                    <a:gd name="T47" fmla="*/ 991 h 73"/>
                    <a:gd name="T48" fmla="*/ 634 w 87"/>
                    <a:gd name="T49" fmla="*/ 1221 h 73"/>
                    <a:gd name="T50" fmla="*/ 634 w 87"/>
                    <a:gd name="T51" fmla="*/ 1221 h 73"/>
                    <a:gd name="T52" fmla="*/ 529 w 87"/>
                    <a:gd name="T53" fmla="*/ 1050 h 73"/>
                    <a:gd name="T54" fmla="*/ 529 w 87"/>
                    <a:gd name="T55" fmla="*/ 1050 h 73"/>
                    <a:gd name="T56" fmla="*/ 511 w 87"/>
                    <a:gd name="T57" fmla="*/ 1255 h 73"/>
                    <a:gd name="T58" fmla="*/ 511 w 87"/>
                    <a:gd name="T59" fmla="*/ 1255 h 73"/>
                    <a:gd name="T60" fmla="*/ 404 w 87"/>
                    <a:gd name="T61" fmla="*/ 1085 h 73"/>
                    <a:gd name="T62" fmla="*/ 404 w 87"/>
                    <a:gd name="T63" fmla="*/ 1085 h 73"/>
                    <a:gd name="T64" fmla="*/ 387 w 87"/>
                    <a:gd name="T65" fmla="*/ 1314 h 73"/>
                    <a:gd name="T66" fmla="*/ 387 w 87"/>
                    <a:gd name="T67" fmla="*/ 1314 h 73"/>
                    <a:gd name="T68" fmla="*/ 279 w 87"/>
                    <a:gd name="T69" fmla="*/ 1141 h 73"/>
                    <a:gd name="T70" fmla="*/ 279 w 87"/>
                    <a:gd name="T71" fmla="*/ 1141 h 73"/>
                    <a:gd name="T72" fmla="*/ 262 w 87"/>
                    <a:gd name="T73" fmla="*/ 1357 h 73"/>
                    <a:gd name="T74" fmla="*/ 229 w 87"/>
                    <a:gd name="T75" fmla="*/ 1370 h 73"/>
                    <a:gd name="T76" fmla="*/ 229 w 87"/>
                    <a:gd name="T77" fmla="*/ 1370 h 73"/>
                    <a:gd name="T78" fmla="*/ 92 w 87"/>
                    <a:gd name="T79" fmla="*/ 1162 h 73"/>
                    <a:gd name="T80" fmla="*/ 511 w 87"/>
                    <a:gd name="T81" fmla="*/ 136 h 73"/>
                    <a:gd name="T82" fmla="*/ 1307 w 87"/>
                    <a:gd name="T83" fmla="*/ 727 h 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7" h="73">
                      <a:moveTo>
                        <a:pt x="84" y="38"/>
                      </a:moveTo>
                      <a:cubicBezTo>
                        <a:pt x="86" y="43"/>
                        <a:pt x="87" y="50"/>
                        <a:pt x="83" y="51"/>
                      </a:cubicBezTo>
                      <a:cubicBezTo>
                        <a:pt x="83" y="51"/>
                        <a:pt x="83" y="51"/>
                        <a:pt x="83" y="51"/>
                      </a:cubicBezTo>
                      <a:cubicBezTo>
                        <a:pt x="83" y="51"/>
                        <a:pt x="81" y="52"/>
                        <a:pt x="80" y="52"/>
                      </a:cubicBezTo>
                      <a:cubicBezTo>
                        <a:pt x="80" y="52"/>
                        <a:pt x="80" y="52"/>
                        <a:pt x="80" y="52"/>
                      </a:cubicBezTo>
                      <a:cubicBezTo>
                        <a:pt x="77" y="53"/>
                        <a:pt x="76" y="42"/>
                        <a:pt x="73" y="43"/>
                      </a:cubicBezTo>
                      <a:cubicBezTo>
                        <a:pt x="73" y="43"/>
                        <a:pt x="73" y="43"/>
                        <a:pt x="73" y="43"/>
                      </a:cubicBezTo>
                      <a:cubicBezTo>
                        <a:pt x="70" y="44"/>
                        <a:pt x="75" y="54"/>
                        <a:pt x="72" y="55"/>
                      </a:cubicBezTo>
                      <a:cubicBezTo>
                        <a:pt x="72" y="55"/>
                        <a:pt x="72" y="55"/>
                        <a:pt x="72" y="55"/>
                      </a:cubicBezTo>
                      <a:cubicBezTo>
                        <a:pt x="72" y="55"/>
                        <a:pt x="72" y="55"/>
                        <a:pt x="72" y="55"/>
                      </a:cubicBezTo>
                      <a:cubicBezTo>
                        <a:pt x="70" y="55"/>
                        <a:pt x="68" y="45"/>
                        <a:pt x="65" y="45"/>
                      </a:cubicBezTo>
                      <a:cubicBezTo>
                        <a:pt x="65" y="45"/>
                        <a:pt x="65" y="45"/>
                        <a:pt x="65" y="45"/>
                      </a:cubicBezTo>
                      <a:cubicBezTo>
                        <a:pt x="63" y="46"/>
                        <a:pt x="67" y="56"/>
                        <a:pt x="65" y="57"/>
                      </a:cubicBezTo>
                      <a:cubicBezTo>
                        <a:pt x="65" y="57"/>
                        <a:pt x="65" y="57"/>
                        <a:pt x="65" y="57"/>
                      </a:cubicBezTo>
                      <a:cubicBezTo>
                        <a:pt x="62" y="58"/>
                        <a:pt x="61" y="47"/>
                        <a:pt x="58" y="48"/>
                      </a:cubicBezTo>
                      <a:cubicBezTo>
                        <a:pt x="58" y="48"/>
                        <a:pt x="58" y="48"/>
                        <a:pt x="58" y="48"/>
                      </a:cubicBezTo>
                      <a:cubicBezTo>
                        <a:pt x="55" y="49"/>
                        <a:pt x="60" y="58"/>
                        <a:pt x="57" y="59"/>
                      </a:cubicBezTo>
                      <a:cubicBezTo>
                        <a:pt x="57" y="59"/>
                        <a:pt x="57" y="59"/>
                        <a:pt x="57" y="59"/>
                      </a:cubicBezTo>
                      <a:cubicBezTo>
                        <a:pt x="54" y="60"/>
                        <a:pt x="53" y="49"/>
                        <a:pt x="50" y="50"/>
                      </a:cubicBezTo>
                      <a:cubicBezTo>
                        <a:pt x="50" y="50"/>
                        <a:pt x="50" y="50"/>
                        <a:pt x="50" y="50"/>
                      </a:cubicBezTo>
                      <a:cubicBezTo>
                        <a:pt x="47" y="51"/>
                        <a:pt x="52" y="61"/>
                        <a:pt x="49" y="62"/>
                      </a:cubicBezTo>
                      <a:cubicBezTo>
                        <a:pt x="49" y="62"/>
                        <a:pt x="49" y="62"/>
                        <a:pt x="49" y="62"/>
                      </a:cubicBezTo>
                      <a:cubicBezTo>
                        <a:pt x="46" y="62"/>
                        <a:pt x="45" y="52"/>
                        <a:pt x="42" y="52"/>
                      </a:cubicBezTo>
                      <a:cubicBezTo>
                        <a:pt x="42" y="52"/>
                        <a:pt x="42" y="52"/>
                        <a:pt x="42" y="52"/>
                      </a:cubicBezTo>
                      <a:cubicBezTo>
                        <a:pt x="39" y="53"/>
                        <a:pt x="44" y="63"/>
                        <a:pt x="41" y="64"/>
                      </a:cubicBezTo>
                      <a:cubicBezTo>
                        <a:pt x="41" y="64"/>
                        <a:pt x="41" y="64"/>
                        <a:pt x="41" y="64"/>
                      </a:cubicBezTo>
                      <a:cubicBezTo>
                        <a:pt x="38" y="65"/>
                        <a:pt x="37" y="54"/>
                        <a:pt x="34" y="55"/>
                      </a:cubicBezTo>
                      <a:cubicBezTo>
                        <a:pt x="34" y="55"/>
                        <a:pt x="34" y="55"/>
                        <a:pt x="34" y="55"/>
                      </a:cubicBezTo>
                      <a:cubicBezTo>
                        <a:pt x="31" y="56"/>
                        <a:pt x="36" y="65"/>
                        <a:pt x="33" y="66"/>
                      </a:cubicBezTo>
                      <a:cubicBezTo>
                        <a:pt x="33" y="66"/>
                        <a:pt x="33" y="66"/>
                        <a:pt x="33" y="66"/>
                      </a:cubicBezTo>
                      <a:cubicBezTo>
                        <a:pt x="30" y="67"/>
                        <a:pt x="29" y="56"/>
                        <a:pt x="26" y="57"/>
                      </a:cubicBezTo>
                      <a:cubicBezTo>
                        <a:pt x="26" y="57"/>
                        <a:pt x="26" y="57"/>
                        <a:pt x="26" y="57"/>
                      </a:cubicBezTo>
                      <a:cubicBezTo>
                        <a:pt x="23" y="58"/>
                        <a:pt x="28" y="68"/>
                        <a:pt x="25" y="69"/>
                      </a:cubicBezTo>
                      <a:cubicBezTo>
                        <a:pt x="25" y="69"/>
                        <a:pt x="25" y="69"/>
                        <a:pt x="25" y="69"/>
                      </a:cubicBezTo>
                      <a:cubicBezTo>
                        <a:pt x="22" y="69"/>
                        <a:pt x="21" y="59"/>
                        <a:pt x="18" y="60"/>
                      </a:cubicBezTo>
                      <a:cubicBezTo>
                        <a:pt x="18" y="60"/>
                        <a:pt x="18" y="60"/>
                        <a:pt x="18" y="60"/>
                      </a:cubicBezTo>
                      <a:cubicBezTo>
                        <a:pt x="15" y="60"/>
                        <a:pt x="20" y="70"/>
                        <a:pt x="17" y="71"/>
                      </a:cubicBezTo>
                      <a:cubicBezTo>
                        <a:pt x="17" y="71"/>
                        <a:pt x="15" y="72"/>
                        <a:pt x="15" y="72"/>
                      </a:cubicBezTo>
                      <a:cubicBezTo>
                        <a:pt x="15" y="72"/>
                        <a:pt x="15" y="72"/>
                        <a:pt x="15" y="72"/>
                      </a:cubicBezTo>
                      <a:cubicBezTo>
                        <a:pt x="11" y="73"/>
                        <a:pt x="8" y="66"/>
                        <a:pt x="6" y="61"/>
                      </a:cubicBezTo>
                      <a:cubicBezTo>
                        <a:pt x="0" y="40"/>
                        <a:pt x="12" y="13"/>
                        <a:pt x="33" y="7"/>
                      </a:cubicBezTo>
                      <a:cubicBezTo>
                        <a:pt x="55" y="0"/>
                        <a:pt x="78" y="16"/>
                        <a:pt x="84" y="3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658" name="Freeform 504">
                  <a:extLst>
                    <a:ext uri="{FF2B5EF4-FFF2-40B4-BE49-F238E27FC236}">
                      <a16:creationId xmlns:a16="http://schemas.microsoft.com/office/drawing/2014/main" id="{6F288E9C-848E-0D49-E8DA-C62B71687C12}"/>
                    </a:ext>
                  </a:extLst>
                </p:cNvPr>
                <p:cNvSpPr>
                  <a:spLocks/>
                </p:cNvSpPr>
                <p:nvPr/>
              </p:nvSpPr>
              <p:spPr bwMode="auto">
                <a:xfrm>
                  <a:off x="1367" y="2247"/>
                  <a:ext cx="42" cy="48"/>
                </a:xfrm>
                <a:custGeom>
                  <a:avLst/>
                  <a:gdLst>
                    <a:gd name="T0" fmla="*/ 74 w 17"/>
                    <a:gd name="T1" fmla="*/ 93 h 18"/>
                    <a:gd name="T2" fmla="*/ 183 w 17"/>
                    <a:gd name="T3" fmla="*/ 227 h 18"/>
                    <a:gd name="T4" fmla="*/ 74 w 17"/>
                    <a:gd name="T5" fmla="*/ 93 h 18"/>
                    <a:gd name="T6" fmla="*/ 0 60000 65536"/>
                    <a:gd name="T7" fmla="*/ 0 60000 65536"/>
                    <a:gd name="T8" fmla="*/ 0 60000 65536"/>
                  </a:gdLst>
                  <a:ahLst/>
                  <a:cxnLst>
                    <a:cxn ang="T6">
                      <a:pos x="T0" y="T1"/>
                    </a:cxn>
                    <a:cxn ang="T7">
                      <a:pos x="T2" y="T3"/>
                    </a:cxn>
                    <a:cxn ang="T8">
                      <a:pos x="T4" y="T5"/>
                    </a:cxn>
                  </a:cxnLst>
                  <a:rect l="0" t="0" r="r" b="b"/>
                  <a:pathLst>
                    <a:path w="17" h="18">
                      <a:moveTo>
                        <a:pt x="5" y="5"/>
                      </a:moveTo>
                      <a:cubicBezTo>
                        <a:pt x="0" y="11"/>
                        <a:pt x="7" y="18"/>
                        <a:pt x="12" y="12"/>
                      </a:cubicBezTo>
                      <a:cubicBezTo>
                        <a:pt x="17" y="7"/>
                        <a:pt x="9" y="0"/>
                        <a:pt x="5" y="5"/>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59" name="Freeform 505">
                  <a:extLst>
                    <a:ext uri="{FF2B5EF4-FFF2-40B4-BE49-F238E27FC236}">
                      <a16:creationId xmlns:a16="http://schemas.microsoft.com/office/drawing/2014/main" id="{203B1252-D63C-BBDA-90AD-215951E46B1C}"/>
                    </a:ext>
                  </a:extLst>
                </p:cNvPr>
                <p:cNvSpPr>
                  <a:spLocks/>
                </p:cNvSpPr>
                <p:nvPr/>
              </p:nvSpPr>
              <p:spPr bwMode="auto">
                <a:xfrm>
                  <a:off x="1377" y="2260"/>
                  <a:ext cx="12" cy="11"/>
                </a:xfrm>
                <a:custGeom>
                  <a:avLst/>
                  <a:gdLst>
                    <a:gd name="T0" fmla="*/ 0 w 5"/>
                    <a:gd name="T1" fmla="*/ 83 h 4"/>
                    <a:gd name="T2" fmla="*/ 12 w 5"/>
                    <a:gd name="T3" fmla="*/ 22 h 4"/>
                    <a:gd name="T4" fmla="*/ 70 w 5"/>
                    <a:gd name="T5" fmla="*/ 0 h 4"/>
                    <a:gd name="T6" fmla="*/ 29 w 5"/>
                    <a:gd name="T7" fmla="*/ 8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4">
                      <a:moveTo>
                        <a:pt x="0" y="4"/>
                      </a:moveTo>
                      <a:cubicBezTo>
                        <a:pt x="1" y="3"/>
                        <a:pt x="1" y="2"/>
                        <a:pt x="1" y="1"/>
                      </a:cubicBezTo>
                      <a:cubicBezTo>
                        <a:pt x="2" y="0"/>
                        <a:pt x="4" y="0"/>
                        <a:pt x="5" y="0"/>
                      </a:cubicBezTo>
                      <a:cubicBezTo>
                        <a:pt x="3" y="1"/>
                        <a:pt x="2" y="2"/>
                        <a:pt x="2" y="4"/>
                      </a:cubicBezTo>
                    </a:path>
                  </a:pathLst>
                </a:custGeom>
                <a:solidFill>
                  <a:srgbClr val="D27E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60" name="Freeform 506">
                  <a:extLst>
                    <a:ext uri="{FF2B5EF4-FFF2-40B4-BE49-F238E27FC236}">
                      <a16:creationId xmlns:a16="http://schemas.microsoft.com/office/drawing/2014/main" id="{7C1FFB3E-FF5B-A3F1-C567-DD5004466B8B}"/>
                    </a:ext>
                  </a:extLst>
                </p:cNvPr>
                <p:cNvSpPr>
                  <a:spLocks/>
                </p:cNvSpPr>
                <p:nvPr/>
              </p:nvSpPr>
              <p:spPr bwMode="auto">
                <a:xfrm>
                  <a:off x="1364" y="2263"/>
                  <a:ext cx="18" cy="18"/>
                </a:xfrm>
                <a:custGeom>
                  <a:avLst/>
                  <a:gdLst>
                    <a:gd name="T0" fmla="*/ 21 w 7"/>
                    <a:gd name="T1" fmla="*/ 85 h 7"/>
                    <a:gd name="T2" fmla="*/ 33 w 7"/>
                    <a:gd name="T3" fmla="*/ 21 h 7"/>
                    <a:gd name="T4" fmla="*/ 100 w 7"/>
                    <a:gd name="T5" fmla="*/ 54 h 7"/>
                    <a:gd name="T6" fmla="*/ 67 w 7"/>
                    <a:gd name="T7" fmla="*/ 100 h 7"/>
                    <a:gd name="T8" fmla="*/ 21 w 7"/>
                    <a:gd name="T9" fmla="*/ 85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1" y="5"/>
                      </a:moveTo>
                      <a:cubicBezTo>
                        <a:pt x="0" y="3"/>
                        <a:pt x="1" y="1"/>
                        <a:pt x="2" y="1"/>
                      </a:cubicBezTo>
                      <a:cubicBezTo>
                        <a:pt x="4" y="0"/>
                        <a:pt x="6" y="1"/>
                        <a:pt x="6" y="3"/>
                      </a:cubicBezTo>
                      <a:cubicBezTo>
                        <a:pt x="7" y="4"/>
                        <a:pt x="6" y="6"/>
                        <a:pt x="4" y="6"/>
                      </a:cubicBezTo>
                      <a:cubicBezTo>
                        <a:pt x="3" y="7"/>
                        <a:pt x="1" y="6"/>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61" name="Freeform 507">
                  <a:extLst>
                    <a:ext uri="{FF2B5EF4-FFF2-40B4-BE49-F238E27FC236}">
                      <a16:creationId xmlns:a16="http://schemas.microsoft.com/office/drawing/2014/main" id="{0B816972-21E8-EF07-89A7-A0D5B9CCD631}"/>
                    </a:ext>
                  </a:extLst>
                </p:cNvPr>
                <p:cNvSpPr>
                  <a:spLocks/>
                </p:cNvSpPr>
                <p:nvPr/>
              </p:nvSpPr>
              <p:spPr bwMode="auto">
                <a:xfrm>
                  <a:off x="1379" y="2257"/>
                  <a:ext cx="8" cy="8"/>
                </a:xfrm>
                <a:custGeom>
                  <a:avLst/>
                  <a:gdLst>
                    <a:gd name="T0" fmla="*/ 0 w 3"/>
                    <a:gd name="T1" fmla="*/ 35 h 3"/>
                    <a:gd name="T2" fmla="*/ 21 w 3"/>
                    <a:gd name="T3" fmla="*/ 0 h 3"/>
                    <a:gd name="T4" fmla="*/ 56 w 3"/>
                    <a:gd name="T5" fmla="*/ 21 h 3"/>
                    <a:gd name="T6" fmla="*/ 35 w 3"/>
                    <a:gd name="T7" fmla="*/ 56 h 3"/>
                    <a:gd name="T8" fmla="*/ 0 w 3"/>
                    <a:gd name="T9" fmla="*/ 35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0" y="2"/>
                      </a:moveTo>
                      <a:cubicBezTo>
                        <a:pt x="0" y="1"/>
                        <a:pt x="0" y="0"/>
                        <a:pt x="1" y="0"/>
                      </a:cubicBezTo>
                      <a:cubicBezTo>
                        <a:pt x="2" y="0"/>
                        <a:pt x="2" y="0"/>
                        <a:pt x="3" y="1"/>
                      </a:cubicBezTo>
                      <a:cubicBezTo>
                        <a:pt x="3" y="2"/>
                        <a:pt x="2" y="2"/>
                        <a:pt x="2" y="3"/>
                      </a:cubicBezTo>
                      <a:cubicBezTo>
                        <a:pt x="1" y="3"/>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62" name="Freeform 508">
                  <a:extLst>
                    <a:ext uri="{FF2B5EF4-FFF2-40B4-BE49-F238E27FC236}">
                      <a16:creationId xmlns:a16="http://schemas.microsoft.com/office/drawing/2014/main" id="{95D4F003-4522-B876-F2DE-985D2BECC639}"/>
                    </a:ext>
                  </a:extLst>
                </p:cNvPr>
                <p:cNvSpPr>
                  <a:spLocks/>
                </p:cNvSpPr>
                <p:nvPr/>
              </p:nvSpPr>
              <p:spPr bwMode="auto">
                <a:xfrm>
                  <a:off x="1364" y="2281"/>
                  <a:ext cx="10" cy="11"/>
                </a:xfrm>
                <a:custGeom>
                  <a:avLst/>
                  <a:gdLst>
                    <a:gd name="T0" fmla="*/ 0 w 4"/>
                    <a:gd name="T1" fmla="*/ 47 h 4"/>
                    <a:gd name="T2" fmla="*/ 20 w 4"/>
                    <a:gd name="T3" fmla="*/ 0 h 4"/>
                    <a:gd name="T4" fmla="*/ 50 w 4"/>
                    <a:gd name="T5" fmla="*/ 22 h 4"/>
                    <a:gd name="T6" fmla="*/ 33 w 4"/>
                    <a:gd name="T7" fmla="*/ 61 h 4"/>
                    <a:gd name="T8" fmla="*/ 0 w 4"/>
                    <a:gd name="T9" fmla="*/ 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2"/>
                      </a:moveTo>
                      <a:cubicBezTo>
                        <a:pt x="0" y="2"/>
                        <a:pt x="0" y="0"/>
                        <a:pt x="1" y="0"/>
                      </a:cubicBezTo>
                      <a:cubicBezTo>
                        <a:pt x="2" y="0"/>
                        <a:pt x="3" y="0"/>
                        <a:pt x="3" y="1"/>
                      </a:cubicBezTo>
                      <a:cubicBezTo>
                        <a:pt x="4" y="2"/>
                        <a:pt x="3" y="3"/>
                        <a:pt x="2" y="3"/>
                      </a:cubicBezTo>
                      <a:cubicBezTo>
                        <a:pt x="2" y="4"/>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63" name="Freeform 509">
                  <a:extLst>
                    <a:ext uri="{FF2B5EF4-FFF2-40B4-BE49-F238E27FC236}">
                      <a16:creationId xmlns:a16="http://schemas.microsoft.com/office/drawing/2014/main" id="{CA9B9E79-84D4-F92A-2737-3E657C044B64}"/>
                    </a:ext>
                  </a:extLst>
                </p:cNvPr>
                <p:cNvSpPr>
                  <a:spLocks/>
                </p:cNvSpPr>
                <p:nvPr/>
              </p:nvSpPr>
              <p:spPr bwMode="auto">
                <a:xfrm>
                  <a:off x="1382" y="2260"/>
                  <a:ext cx="17" cy="24"/>
                </a:xfrm>
                <a:custGeom>
                  <a:avLst/>
                  <a:gdLst>
                    <a:gd name="T0" fmla="*/ 0 w 7"/>
                    <a:gd name="T1" fmla="*/ 136 h 9"/>
                    <a:gd name="T2" fmla="*/ 70 w 7"/>
                    <a:gd name="T3" fmla="*/ 115 h 9"/>
                    <a:gd name="T4" fmla="*/ 58 w 7"/>
                    <a:gd name="T5" fmla="*/ 0 h 9"/>
                    <a:gd name="T6" fmla="*/ 12 w 7"/>
                    <a:gd name="T7" fmla="*/ 11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9">
                      <a:moveTo>
                        <a:pt x="0" y="7"/>
                      </a:moveTo>
                      <a:cubicBezTo>
                        <a:pt x="0" y="9"/>
                        <a:pt x="4" y="7"/>
                        <a:pt x="5" y="6"/>
                      </a:cubicBezTo>
                      <a:cubicBezTo>
                        <a:pt x="6" y="5"/>
                        <a:pt x="7" y="1"/>
                        <a:pt x="4" y="0"/>
                      </a:cubicBezTo>
                      <a:cubicBezTo>
                        <a:pt x="5" y="3"/>
                        <a:pt x="4" y="5"/>
                        <a:pt x="1" y="6"/>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grpSp>
          <p:grpSp>
            <p:nvGrpSpPr>
              <p:cNvPr id="532" name="Group 586">
                <a:extLst>
                  <a:ext uri="{FF2B5EF4-FFF2-40B4-BE49-F238E27FC236}">
                    <a16:creationId xmlns:a16="http://schemas.microsoft.com/office/drawing/2014/main" id="{13E349C6-95ED-A670-F154-9A4714551069}"/>
                  </a:ext>
                </a:extLst>
              </p:cNvPr>
              <p:cNvGrpSpPr>
                <a:grpSpLocks/>
              </p:cNvGrpSpPr>
              <p:nvPr/>
            </p:nvGrpSpPr>
            <p:grpSpPr bwMode="auto">
              <a:xfrm>
                <a:off x="4862222" y="3053148"/>
                <a:ext cx="425100" cy="405778"/>
                <a:chOff x="1235" y="2056"/>
                <a:chExt cx="198" cy="189"/>
              </a:xfrm>
            </p:grpSpPr>
            <p:sp>
              <p:nvSpPr>
                <p:cNvPr id="590" name="Freeform 552">
                  <a:extLst>
                    <a:ext uri="{FF2B5EF4-FFF2-40B4-BE49-F238E27FC236}">
                      <a16:creationId xmlns:a16="http://schemas.microsoft.com/office/drawing/2014/main" id="{A918282B-F441-A34A-5B02-88A77818BE43}"/>
                    </a:ext>
                  </a:extLst>
                </p:cNvPr>
                <p:cNvSpPr>
                  <a:spLocks/>
                </p:cNvSpPr>
                <p:nvPr/>
              </p:nvSpPr>
              <p:spPr bwMode="auto">
                <a:xfrm>
                  <a:off x="1235" y="2056"/>
                  <a:ext cx="198" cy="189"/>
                </a:xfrm>
                <a:custGeom>
                  <a:avLst/>
                  <a:gdLst>
                    <a:gd name="T0" fmla="*/ 145 w 79"/>
                    <a:gd name="T1" fmla="*/ 1283 h 71"/>
                    <a:gd name="T2" fmla="*/ 0 w 79"/>
                    <a:gd name="T3" fmla="*/ 1091 h 71"/>
                    <a:gd name="T4" fmla="*/ 659 w 79"/>
                    <a:gd name="T5" fmla="*/ 21 h 71"/>
                    <a:gd name="T6" fmla="*/ 1213 w 79"/>
                    <a:gd name="T7" fmla="*/ 1147 h 71"/>
                    <a:gd name="T8" fmla="*/ 1068 w 79"/>
                    <a:gd name="T9" fmla="*/ 1339 h 71"/>
                    <a:gd name="T10" fmla="*/ 1068 w 79"/>
                    <a:gd name="T11" fmla="*/ 1339 h 71"/>
                    <a:gd name="T12" fmla="*/ 993 w 79"/>
                    <a:gd name="T13" fmla="*/ 1169 h 71"/>
                    <a:gd name="T14" fmla="*/ 993 w 79"/>
                    <a:gd name="T15" fmla="*/ 1169 h 71"/>
                    <a:gd name="T16" fmla="*/ 910 w 79"/>
                    <a:gd name="T17" fmla="*/ 1339 h 71"/>
                    <a:gd name="T18" fmla="*/ 910 w 79"/>
                    <a:gd name="T19" fmla="*/ 1339 h 71"/>
                    <a:gd name="T20" fmla="*/ 847 w 79"/>
                    <a:gd name="T21" fmla="*/ 1147 h 71"/>
                    <a:gd name="T22" fmla="*/ 847 w 79"/>
                    <a:gd name="T23" fmla="*/ 1147 h 71"/>
                    <a:gd name="T24" fmla="*/ 754 w 79"/>
                    <a:gd name="T25" fmla="*/ 1318 h 71"/>
                    <a:gd name="T26" fmla="*/ 754 w 79"/>
                    <a:gd name="T27" fmla="*/ 1318 h 71"/>
                    <a:gd name="T28" fmla="*/ 692 w 79"/>
                    <a:gd name="T29" fmla="*/ 1147 h 71"/>
                    <a:gd name="T30" fmla="*/ 692 w 79"/>
                    <a:gd name="T31" fmla="*/ 1147 h 71"/>
                    <a:gd name="T32" fmla="*/ 617 w 79"/>
                    <a:gd name="T33" fmla="*/ 1318 h 71"/>
                    <a:gd name="T34" fmla="*/ 597 w 79"/>
                    <a:gd name="T35" fmla="*/ 1318 h 71"/>
                    <a:gd name="T36" fmla="*/ 534 w 79"/>
                    <a:gd name="T37" fmla="*/ 1134 h 71"/>
                    <a:gd name="T38" fmla="*/ 534 w 79"/>
                    <a:gd name="T39" fmla="*/ 1134 h 71"/>
                    <a:gd name="T40" fmla="*/ 459 w 79"/>
                    <a:gd name="T41" fmla="*/ 1304 h 71"/>
                    <a:gd name="T42" fmla="*/ 459 w 79"/>
                    <a:gd name="T43" fmla="*/ 1304 h 71"/>
                    <a:gd name="T44" fmla="*/ 376 w 79"/>
                    <a:gd name="T45" fmla="*/ 1134 h 71"/>
                    <a:gd name="T46" fmla="*/ 376 w 79"/>
                    <a:gd name="T47" fmla="*/ 1134 h 71"/>
                    <a:gd name="T48" fmla="*/ 301 w 79"/>
                    <a:gd name="T49" fmla="*/ 1304 h 71"/>
                    <a:gd name="T50" fmla="*/ 301 w 79"/>
                    <a:gd name="T51" fmla="*/ 1304 h 71"/>
                    <a:gd name="T52" fmla="*/ 238 w 79"/>
                    <a:gd name="T53" fmla="*/ 1134 h 71"/>
                    <a:gd name="T54" fmla="*/ 238 w 79"/>
                    <a:gd name="T55" fmla="*/ 1134 h 71"/>
                    <a:gd name="T56" fmla="*/ 145 w 79"/>
                    <a:gd name="T57" fmla="*/ 1283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9" h="71">
                      <a:moveTo>
                        <a:pt x="9" y="68"/>
                      </a:moveTo>
                      <a:cubicBezTo>
                        <a:pt x="3" y="68"/>
                        <a:pt x="0" y="63"/>
                        <a:pt x="0" y="58"/>
                      </a:cubicBezTo>
                      <a:cubicBezTo>
                        <a:pt x="2" y="28"/>
                        <a:pt x="20" y="0"/>
                        <a:pt x="42" y="1"/>
                      </a:cubicBezTo>
                      <a:cubicBezTo>
                        <a:pt x="63" y="2"/>
                        <a:pt x="79" y="32"/>
                        <a:pt x="77" y="61"/>
                      </a:cubicBezTo>
                      <a:cubicBezTo>
                        <a:pt x="77" y="67"/>
                        <a:pt x="74" y="71"/>
                        <a:pt x="68" y="71"/>
                      </a:cubicBezTo>
                      <a:cubicBezTo>
                        <a:pt x="68" y="71"/>
                        <a:pt x="68" y="71"/>
                        <a:pt x="68" y="71"/>
                      </a:cubicBezTo>
                      <a:cubicBezTo>
                        <a:pt x="64" y="71"/>
                        <a:pt x="67" y="62"/>
                        <a:pt x="63" y="62"/>
                      </a:cubicBezTo>
                      <a:cubicBezTo>
                        <a:pt x="63" y="62"/>
                        <a:pt x="63" y="62"/>
                        <a:pt x="63" y="62"/>
                      </a:cubicBezTo>
                      <a:cubicBezTo>
                        <a:pt x="60" y="62"/>
                        <a:pt x="62" y="71"/>
                        <a:pt x="58" y="71"/>
                      </a:cubicBezTo>
                      <a:cubicBezTo>
                        <a:pt x="58" y="71"/>
                        <a:pt x="58" y="71"/>
                        <a:pt x="58" y="71"/>
                      </a:cubicBezTo>
                      <a:cubicBezTo>
                        <a:pt x="54" y="70"/>
                        <a:pt x="57" y="61"/>
                        <a:pt x="54" y="61"/>
                      </a:cubicBezTo>
                      <a:cubicBezTo>
                        <a:pt x="54" y="61"/>
                        <a:pt x="54" y="61"/>
                        <a:pt x="54" y="61"/>
                      </a:cubicBezTo>
                      <a:cubicBezTo>
                        <a:pt x="50" y="61"/>
                        <a:pt x="52" y="70"/>
                        <a:pt x="48" y="70"/>
                      </a:cubicBezTo>
                      <a:cubicBezTo>
                        <a:pt x="48" y="70"/>
                        <a:pt x="48" y="70"/>
                        <a:pt x="48" y="70"/>
                      </a:cubicBezTo>
                      <a:cubicBezTo>
                        <a:pt x="45" y="70"/>
                        <a:pt x="47" y="61"/>
                        <a:pt x="44" y="61"/>
                      </a:cubicBezTo>
                      <a:cubicBezTo>
                        <a:pt x="44" y="61"/>
                        <a:pt x="44" y="61"/>
                        <a:pt x="44" y="61"/>
                      </a:cubicBezTo>
                      <a:cubicBezTo>
                        <a:pt x="40" y="61"/>
                        <a:pt x="42" y="70"/>
                        <a:pt x="39" y="70"/>
                      </a:cubicBezTo>
                      <a:cubicBezTo>
                        <a:pt x="38" y="70"/>
                        <a:pt x="38" y="70"/>
                        <a:pt x="38" y="70"/>
                      </a:cubicBezTo>
                      <a:cubicBezTo>
                        <a:pt x="35" y="70"/>
                        <a:pt x="38" y="61"/>
                        <a:pt x="34" y="60"/>
                      </a:cubicBezTo>
                      <a:cubicBezTo>
                        <a:pt x="34" y="60"/>
                        <a:pt x="34" y="60"/>
                        <a:pt x="34" y="60"/>
                      </a:cubicBezTo>
                      <a:cubicBezTo>
                        <a:pt x="30" y="60"/>
                        <a:pt x="32" y="69"/>
                        <a:pt x="29" y="69"/>
                      </a:cubicBezTo>
                      <a:cubicBezTo>
                        <a:pt x="29" y="69"/>
                        <a:pt x="29" y="69"/>
                        <a:pt x="29" y="69"/>
                      </a:cubicBezTo>
                      <a:cubicBezTo>
                        <a:pt x="25" y="69"/>
                        <a:pt x="28" y="60"/>
                        <a:pt x="24" y="60"/>
                      </a:cubicBezTo>
                      <a:cubicBezTo>
                        <a:pt x="24" y="60"/>
                        <a:pt x="24" y="60"/>
                        <a:pt x="24" y="60"/>
                      </a:cubicBezTo>
                      <a:cubicBezTo>
                        <a:pt x="21" y="60"/>
                        <a:pt x="23" y="69"/>
                        <a:pt x="19" y="69"/>
                      </a:cubicBezTo>
                      <a:cubicBezTo>
                        <a:pt x="19" y="69"/>
                        <a:pt x="19" y="69"/>
                        <a:pt x="19" y="69"/>
                      </a:cubicBezTo>
                      <a:cubicBezTo>
                        <a:pt x="15" y="69"/>
                        <a:pt x="18" y="60"/>
                        <a:pt x="15" y="60"/>
                      </a:cubicBezTo>
                      <a:cubicBezTo>
                        <a:pt x="15" y="60"/>
                        <a:pt x="15" y="60"/>
                        <a:pt x="15" y="60"/>
                      </a:cubicBezTo>
                      <a:cubicBezTo>
                        <a:pt x="11" y="59"/>
                        <a:pt x="13" y="68"/>
                        <a:pt x="9" y="68"/>
                      </a:cubicBezTo>
                      <a:close/>
                    </a:path>
                  </a:pathLst>
                </a:custGeom>
                <a:solidFill>
                  <a:srgbClr val="FDBA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91" name="Freeform 553">
                  <a:extLst>
                    <a:ext uri="{FF2B5EF4-FFF2-40B4-BE49-F238E27FC236}">
                      <a16:creationId xmlns:a16="http://schemas.microsoft.com/office/drawing/2014/main" id="{E0B930CC-2700-F179-B883-1D1BE7D3D87C}"/>
                    </a:ext>
                  </a:extLst>
                </p:cNvPr>
                <p:cNvSpPr>
                  <a:spLocks/>
                </p:cNvSpPr>
                <p:nvPr/>
              </p:nvSpPr>
              <p:spPr bwMode="auto">
                <a:xfrm>
                  <a:off x="1318" y="2144"/>
                  <a:ext cx="57" cy="40"/>
                </a:xfrm>
                <a:custGeom>
                  <a:avLst/>
                  <a:gdLst>
                    <a:gd name="T0" fmla="*/ 0 w 23"/>
                    <a:gd name="T1" fmla="*/ 136 h 15"/>
                    <a:gd name="T2" fmla="*/ 124 w 23"/>
                    <a:gd name="T3" fmla="*/ 248 h 15"/>
                    <a:gd name="T4" fmla="*/ 258 w 23"/>
                    <a:gd name="T5" fmla="*/ 264 h 15"/>
                    <a:gd name="T6" fmla="*/ 337 w 23"/>
                    <a:gd name="T7" fmla="*/ 93 h 15"/>
                    <a:gd name="T8" fmla="*/ 104 w 23"/>
                    <a:gd name="T9" fmla="*/ 7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5">
                      <a:moveTo>
                        <a:pt x="0" y="7"/>
                      </a:moveTo>
                      <a:cubicBezTo>
                        <a:pt x="0" y="12"/>
                        <a:pt x="3" y="13"/>
                        <a:pt x="8" y="13"/>
                      </a:cubicBezTo>
                      <a:cubicBezTo>
                        <a:pt x="11" y="13"/>
                        <a:pt x="13" y="15"/>
                        <a:pt x="17" y="14"/>
                      </a:cubicBezTo>
                      <a:cubicBezTo>
                        <a:pt x="21" y="13"/>
                        <a:pt x="23" y="9"/>
                        <a:pt x="22" y="5"/>
                      </a:cubicBezTo>
                      <a:cubicBezTo>
                        <a:pt x="20" y="0"/>
                        <a:pt x="11" y="2"/>
                        <a:pt x="7" y="4"/>
                      </a:cubicBezTo>
                    </a:path>
                  </a:pathLst>
                </a:custGeom>
                <a:solidFill>
                  <a:srgbClr val="FE9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92" name="Freeform 554">
                  <a:extLst>
                    <a:ext uri="{FF2B5EF4-FFF2-40B4-BE49-F238E27FC236}">
                      <a16:creationId xmlns:a16="http://schemas.microsoft.com/office/drawing/2014/main" id="{CAB4A3C8-1FDC-CFDB-C039-47FCFEB9CE37}"/>
                    </a:ext>
                  </a:extLst>
                </p:cNvPr>
                <p:cNvSpPr>
                  <a:spLocks/>
                </p:cNvSpPr>
                <p:nvPr/>
              </p:nvSpPr>
              <p:spPr bwMode="auto">
                <a:xfrm>
                  <a:off x="1323" y="2106"/>
                  <a:ext cx="35" cy="27"/>
                </a:xfrm>
                <a:custGeom>
                  <a:avLst/>
                  <a:gdLst>
                    <a:gd name="T0" fmla="*/ 0 w 14"/>
                    <a:gd name="T1" fmla="*/ 59 h 10"/>
                    <a:gd name="T2" fmla="*/ 158 w 14"/>
                    <a:gd name="T3" fmla="*/ 159 h 10"/>
                    <a:gd name="T4" fmla="*/ 158 w 14"/>
                    <a:gd name="T5" fmla="*/ 0 h 10"/>
                    <a:gd name="T6" fmla="*/ 0 60000 65536"/>
                    <a:gd name="T7" fmla="*/ 0 60000 65536"/>
                    <a:gd name="T8" fmla="*/ 0 60000 65536"/>
                  </a:gdLst>
                  <a:ahLst/>
                  <a:cxnLst>
                    <a:cxn ang="T6">
                      <a:pos x="T0" y="T1"/>
                    </a:cxn>
                    <a:cxn ang="T7">
                      <a:pos x="T2" y="T3"/>
                    </a:cxn>
                    <a:cxn ang="T8">
                      <a:pos x="T4" y="T5"/>
                    </a:cxn>
                  </a:cxnLst>
                  <a:rect l="0" t="0" r="r" b="b"/>
                  <a:pathLst>
                    <a:path w="14" h="10">
                      <a:moveTo>
                        <a:pt x="0" y="3"/>
                      </a:moveTo>
                      <a:cubicBezTo>
                        <a:pt x="0" y="7"/>
                        <a:pt x="7" y="10"/>
                        <a:pt x="10" y="8"/>
                      </a:cubicBezTo>
                      <a:cubicBezTo>
                        <a:pt x="14" y="6"/>
                        <a:pt x="14" y="0"/>
                        <a:pt x="10" y="0"/>
                      </a:cubicBezTo>
                    </a:path>
                  </a:pathLst>
                </a:custGeom>
                <a:solidFill>
                  <a:srgbClr val="FE9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93" name="Freeform 555">
                  <a:extLst>
                    <a:ext uri="{FF2B5EF4-FFF2-40B4-BE49-F238E27FC236}">
                      <a16:creationId xmlns:a16="http://schemas.microsoft.com/office/drawing/2014/main" id="{168BA41F-6E61-3DC8-9686-079D56432609}"/>
                    </a:ext>
                  </a:extLst>
                </p:cNvPr>
                <p:cNvSpPr>
                  <a:spLocks/>
                </p:cNvSpPr>
                <p:nvPr/>
              </p:nvSpPr>
              <p:spPr bwMode="auto">
                <a:xfrm>
                  <a:off x="1287" y="2117"/>
                  <a:ext cx="36" cy="37"/>
                </a:xfrm>
                <a:custGeom>
                  <a:avLst/>
                  <a:gdLst>
                    <a:gd name="T0" fmla="*/ 0 w 14"/>
                    <a:gd name="T1" fmla="*/ 148 h 14"/>
                    <a:gd name="T2" fmla="*/ 185 w 14"/>
                    <a:gd name="T3" fmla="*/ 167 h 14"/>
                    <a:gd name="T4" fmla="*/ 118 w 14"/>
                    <a:gd name="T5" fmla="*/ 0 h 14"/>
                    <a:gd name="T6" fmla="*/ 0 60000 65536"/>
                    <a:gd name="T7" fmla="*/ 0 60000 65536"/>
                    <a:gd name="T8" fmla="*/ 0 60000 65536"/>
                  </a:gdLst>
                  <a:ahLst/>
                  <a:cxnLst>
                    <a:cxn ang="T6">
                      <a:pos x="T0" y="T1"/>
                    </a:cxn>
                    <a:cxn ang="T7">
                      <a:pos x="T2" y="T3"/>
                    </a:cxn>
                    <a:cxn ang="T8">
                      <a:pos x="T4" y="T5"/>
                    </a:cxn>
                  </a:cxnLst>
                  <a:rect l="0" t="0" r="r" b="b"/>
                  <a:pathLst>
                    <a:path w="14" h="14">
                      <a:moveTo>
                        <a:pt x="0" y="8"/>
                      </a:moveTo>
                      <a:cubicBezTo>
                        <a:pt x="2" y="14"/>
                        <a:pt x="9" y="14"/>
                        <a:pt x="11" y="9"/>
                      </a:cubicBezTo>
                      <a:cubicBezTo>
                        <a:pt x="14" y="5"/>
                        <a:pt x="11" y="1"/>
                        <a:pt x="7" y="0"/>
                      </a:cubicBezTo>
                    </a:path>
                  </a:pathLst>
                </a:custGeom>
                <a:solidFill>
                  <a:srgbClr val="FE9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94" name="Freeform 556">
                  <a:extLst>
                    <a:ext uri="{FF2B5EF4-FFF2-40B4-BE49-F238E27FC236}">
                      <a16:creationId xmlns:a16="http://schemas.microsoft.com/office/drawing/2014/main" id="{892A2F0C-26A9-C1C7-DC44-F5FCC7A86D71}"/>
                    </a:ext>
                  </a:extLst>
                </p:cNvPr>
                <p:cNvSpPr>
                  <a:spLocks/>
                </p:cNvSpPr>
                <p:nvPr/>
              </p:nvSpPr>
              <p:spPr bwMode="auto">
                <a:xfrm>
                  <a:off x="1393" y="2098"/>
                  <a:ext cx="35" cy="142"/>
                </a:xfrm>
                <a:custGeom>
                  <a:avLst/>
                  <a:gdLst>
                    <a:gd name="T0" fmla="*/ 175 w 14"/>
                    <a:gd name="T1" fmla="*/ 868 h 53"/>
                    <a:gd name="T2" fmla="*/ 0 w 14"/>
                    <a:gd name="T3" fmla="*/ 0 h 53"/>
                    <a:gd name="T4" fmla="*/ 208 w 14"/>
                    <a:gd name="T5" fmla="*/ 868 h 53"/>
                    <a:gd name="T6" fmla="*/ 113 w 14"/>
                    <a:gd name="T7" fmla="*/ 1018 h 53"/>
                    <a:gd name="T8" fmla="*/ 175 w 14"/>
                    <a:gd name="T9" fmla="*/ 868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53">
                      <a:moveTo>
                        <a:pt x="11" y="45"/>
                      </a:moveTo>
                      <a:cubicBezTo>
                        <a:pt x="13" y="28"/>
                        <a:pt x="3" y="8"/>
                        <a:pt x="0" y="0"/>
                      </a:cubicBezTo>
                      <a:cubicBezTo>
                        <a:pt x="9" y="11"/>
                        <a:pt x="14" y="29"/>
                        <a:pt x="13" y="45"/>
                      </a:cubicBezTo>
                      <a:cubicBezTo>
                        <a:pt x="13" y="49"/>
                        <a:pt x="11" y="52"/>
                        <a:pt x="7" y="53"/>
                      </a:cubicBezTo>
                      <a:cubicBezTo>
                        <a:pt x="9" y="51"/>
                        <a:pt x="10" y="50"/>
                        <a:pt x="11" y="45"/>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95" name="Freeform 557">
                  <a:extLst>
                    <a:ext uri="{FF2B5EF4-FFF2-40B4-BE49-F238E27FC236}">
                      <a16:creationId xmlns:a16="http://schemas.microsoft.com/office/drawing/2014/main" id="{665F747F-B715-47AB-A6F4-6A5995EFFC63}"/>
                    </a:ext>
                  </a:extLst>
                </p:cNvPr>
                <p:cNvSpPr>
                  <a:spLocks/>
                </p:cNvSpPr>
                <p:nvPr/>
              </p:nvSpPr>
              <p:spPr bwMode="auto">
                <a:xfrm>
                  <a:off x="1240" y="2061"/>
                  <a:ext cx="123" cy="168"/>
                </a:xfrm>
                <a:custGeom>
                  <a:avLst/>
                  <a:gdLst>
                    <a:gd name="T0" fmla="*/ 630 w 49"/>
                    <a:gd name="T1" fmla="*/ 21 h 63"/>
                    <a:gd name="T2" fmla="*/ 0 w 49"/>
                    <a:gd name="T3" fmla="*/ 1045 h 63"/>
                    <a:gd name="T4" fmla="*/ 50 w 49"/>
                    <a:gd name="T5" fmla="*/ 1195 h 63"/>
                    <a:gd name="T6" fmla="*/ 33 w 49"/>
                    <a:gd name="T7" fmla="*/ 1080 h 63"/>
                    <a:gd name="T8" fmla="*/ 693 w 49"/>
                    <a:gd name="T9" fmla="*/ 56 h 63"/>
                    <a:gd name="T10" fmla="*/ 776 w 49"/>
                    <a:gd name="T11" fmla="*/ 56 h 63"/>
                    <a:gd name="T12" fmla="*/ 630 w 49"/>
                    <a:gd name="T13" fmla="*/ 21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63">
                      <a:moveTo>
                        <a:pt x="40" y="1"/>
                      </a:moveTo>
                      <a:cubicBezTo>
                        <a:pt x="19" y="0"/>
                        <a:pt x="1" y="27"/>
                        <a:pt x="0" y="55"/>
                      </a:cubicBezTo>
                      <a:cubicBezTo>
                        <a:pt x="0" y="58"/>
                        <a:pt x="1" y="61"/>
                        <a:pt x="3" y="63"/>
                      </a:cubicBezTo>
                      <a:cubicBezTo>
                        <a:pt x="2" y="61"/>
                        <a:pt x="2" y="60"/>
                        <a:pt x="2" y="57"/>
                      </a:cubicBezTo>
                      <a:cubicBezTo>
                        <a:pt x="3" y="29"/>
                        <a:pt x="23" y="2"/>
                        <a:pt x="44" y="3"/>
                      </a:cubicBezTo>
                      <a:cubicBezTo>
                        <a:pt x="46" y="3"/>
                        <a:pt x="47" y="3"/>
                        <a:pt x="49" y="3"/>
                      </a:cubicBezTo>
                      <a:cubicBezTo>
                        <a:pt x="46" y="2"/>
                        <a:pt x="43" y="1"/>
                        <a:pt x="40" y="1"/>
                      </a:cubicBezTo>
                      <a:close/>
                    </a:path>
                  </a:pathLst>
                </a:custGeom>
                <a:solidFill>
                  <a:srgbClr val="FEDF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96" name="Freeform 558">
                  <a:extLst>
                    <a:ext uri="{FF2B5EF4-FFF2-40B4-BE49-F238E27FC236}">
                      <a16:creationId xmlns:a16="http://schemas.microsoft.com/office/drawing/2014/main" id="{2EEADCC3-3E76-9F7A-3387-E886433AF699}"/>
                    </a:ext>
                  </a:extLst>
                </p:cNvPr>
                <p:cNvSpPr>
                  <a:spLocks/>
                </p:cNvSpPr>
                <p:nvPr/>
              </p:nvSpPr>
              <p:spPr bwMode="auto">
                <a:xfrm>
                  <a:off x="1280" y="2106"/>
                  <a:ext cx="40" cy="43"/>
                </a:xfrm>
                <a:custGeom>
                  <a:avLst/>
                  <a:gdLst>
                    <a:gd name="T0" fmla="*/ 125 w 16"/>
                    <a:gd name="T1" fmla="*/ 22 h 16"/>
                    <a:gd name="T2" fmla="*/ 125 w 16"/>
                    <a:gd name="T3" fmla="*/ 274 h 16"/>
                    <a:gd name="T4" fmla="*/ 125 w 16"/>
                    <a:gd name="T5" fmla="*/ 22 h 16"/>
                    <a:gd name="T6" fmla="*/ 0 60000 65536"/>
                    <a:gd name="T7" fmla="*/ 0 60000 65536"/>
                    <a:gd name="T8" fmla="*/ 0 60000 65536"/>
                  </a:gdLst>
                  <a:ahLst/>
                  <a:cxnLst>
                    <a:cxn ang="T6">
                      <a:pos x="T0" y="T1"/>
                    </a:cxn>
                    <a:cxn ang="T7">
                      <a:pos x="T2" y="T3"/>
                    </a:cxn>
                    <a:cxn ang="T8">
                      <a:pos x="T4" y="T5"/>
                    </a:cxn>
                  </a:cxnLst>
                  <a:rect l="0" t="0" r="r" b="b"/>
                  <a:pathLst>
                    <a:path w="16" h="16">
                      <a:moveTo>
                        <a:pt x="8" y="1"/>
                      </a:moveTo>
                      <a:cubicBezTo>
                        <a:pt x="1" y="0"/>
                        <a:pt x="0" y="13"/>
                        <a:pt x="8" y="14"/>
                      </a:cubicBezTo>
                      <a:cubicBezTo>
                        <a:pt x="16" y="16"/>
                        <a:pt x="15" y="3"/>
                        <a:pt x="8" y="1"/>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97" name="Freeform 559">
                  <a:extLst>
                    <a:ext uri="{FF2B5EF4-FFF2-40B4-BE49-F238E27FC236}">
                      <a16:creationId xmlns:a16="http://schemas.microsoft.com/office/drawing/2014/main" id="{D2023974-CD57-4375-2304-79773E245EAD}"/>
                    </a:ext>
                  </a:extLst>
                </p:cNvPr>
                <p:cNvSpPr>
                  <a:spLocks/>
                </p:cNvSpPr>
                <p:nvPr/>
              </p:nvSpPr>
              <p:spPr bwMode="auto">
                <a:xfrm>
                  <a:off x="1313" y="2093"/>
                  <a:ext cx="47" cy="32"/>
                </a:xfrm>
                <a:custGeom>
                  <a:avLst/>
                  <a:gdLst>
                    <a:gd name="T0" fmla="*/ 121 w 19"/>
                    <a:gd name="T1" fmla="*/ 0 h 12"/>
                    <a:gd name="T2" fmla="*/ 153 w 19"/>
                    <a:gd name="T3" fmla="*/ 205 h 12"/>
                    <a:gd name="T4" fmla="*/ 121 w 19"/>
                    <a:gd name="T5" fmla="*/ 0 h 12"/>
                    <a:gd name="T6" fmla="*/ 0 60000 65536"/>
                    <a:gd name="T7" fmla="*/ 0 60000 65536"/>
                    <a:gd name="T8" fmla="*/ 0 60000 65536"/>
                  </a:gdLst>
                  <a:ahLst/>
                  <a:cxnLst>
                    <a:cxn ang="T6">
                      <a:pos x="T0" y="T1"/>
                    </a:cxn>
                    <a:cxn ang="T7">
                      <a:pos x="T2" y="T3"/>
                    </a:cxn>
                    <a:cxn ang="T8">
                      <a:pos x="T4" y="T5"/>
                    </a:cxn>
                  </a:cxnLst>
                  <a:rect l="0" t="0" r="r" b="b"/>
                  <a:pathLst>
                    <a:path w="19" h="12">
                      <a:moveTo>
                        <a:pt x="8" y="0"/>
                      </a:moveTo>
                      <a:cubicBezTo>
                        <a:pt x="0" y="0"/>
                        <a:pt x="1" y="10"/>
                        <a:pt x="10" y="11"/>
                      </a:cubicBezTo>
                      <a:cubicBezTo>
                        <a:pt x="19" y="12"/>
                        <a:pt x="18" y="1"/>
                        <a:pt x="8" y="0"/>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98" name="Freeform 560">
                  <a:extLst>
                    <a:ext uri="{FF2B5EF4-FFF2-40B4-BE49-F238E27FC236}">
                      <a16:creationId xmlns:a16="http://schemas.microsoft.com/office/drawing/2014/main" id="{5D5DA76B-F5A3-6CF5-19D5-8EBEC02E96C6}"/>
                    </a:ext>
                  </a:extLst>
                </p:cNvPr>
                <p:cNvSpPr>
                  <a:spLocks/>
                </p:cNvSpPr>
                <p:nvPr/>
              </p:nvSpPr>
              <p:spPr bwMode="auto">
                <a:xfrm>
                  <a:off x="1328" y="2128"/>
                  <a:ext cx="52" cy="53"/>
                </a:xfrm>
                <a:custGeom>
                  <a:avLst/>
                  <a:gdLst>
                    <a:gd name="T0" fmla="*/ 134 w 21"/>
                    <a:gd name="T1" fmla="*/ 111 h 20"/>
                    <a:gd name="T2" fmla="*/ 228 w 21"/>
                    <a:gd name="T3" fmla="*/ 294 h 20"/>
                    <a:gd name="T4" fmla="*/ 134 w 21"/>
                    <a:gd name="T5" fmla="*/ 111 h 20"/>
                    <a:gd name="T6" fmla="*/ 0 60000 65536"/>
                    <a:gd name="T7" fmla="*/ 0 60000 65536"/>
                    <a:gd name="T8" fmla="*/ 0 60000 65536"/>
                  </a:gdLst>
                  <a:ahLst/>
                  <a:cxnLst>
                    <a:cxn ang="T6">
                      <a:pos x="T0" y="T1"/>
                    </a:cxn>
                    <a:cxn ang="T7">
                      <a:pos x="T2" y="T3"/>
                    </a:cxn>
                    <a:cxn ang="T8">
                      <a:pos x="T4" y="T5"/>
                    </a:cxn>
                  </a:cxnLst>
                  <a:rect l="0" t="0" r="r" b="b"/>
                  <a:pathLst>
                    <a:path w="21" h="20">
                      <a:moveTo>
                        <a:pt x="9" y="6"/>
                      </a:moveTo>
                      <a:cubicBezTo>
                        <a:pt x="0" y="11"/>
                        <a:pt x="9" y="20"/>
                        <a:pt x="15" y="16"/>
                      </a:cubicBezTo>
                      <a:cubicBezTo>
                        <a:pt x="21" y="12"/>
                        <a:pt x="17" y="0"/>
                        <a:pt x="9" y="6"/>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99" name="Freeform 561">
                  <a:extLst>
                    <a:ext uri="{FF2B5EF4-FFF2-40B4-BE49-F238E27FC236}">
                      <a16:creationId xmlns:a16="http://schemas.microsoft.com/office/drawing/2014/main" id="{02861C62-601F-0537-7A19-ECC88B06217F}"/>
                    </a:ext>
                  </a:extLst>
                </p:cNvPr>
                <p:cNvSpPr>
                  <a:spLocks/>
                </p:cNvSpPr>
                <p:nvPr/>
              </p:nvSpPr>
              <p:spPr bwMode="auto">
                <a:xfrm>
                  <a:off x="1348" y="2144"/>
                  <a:ext cx="22" cy="26"/>
                </a:xfrm>
                <a:custGeom>
                  <a:avLst/>
                  <a:gdLst>
                    <a:gd name="T0" fmla="*/ 0 w 9"/>
                    <a:gd name="T1" fmla="*/ 143 h 10"/>
                    <a:gd name="T2" fmla="*/ 103 w 9"/>
                    <a:gd name="T3" fmla="*/ 122 h 10"/>
                    <a:gd name="T4" fmla="*/ 103 w 9"/>
                    <a:gd name="T5" fmla="*/ 0 h 10"/>
                    <a:gd name="T6" fmla="*/ 29 w 9"/>
                    <a:gd name="T7" fmla="*/ 55 h 10"/>
                    <a:gd name="T8" fmla="*/ 12 w 9"/>
                    <a:gd name="T9" fmla="*/ 12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0">
                      <a:moveTo>
                        <a:pt x="0" y="8"/>
                      </a:moveTo>
                      <a:cubicBezTo>
                        <a:pt x="3" y="9"/>
                        <a:pt x="5" y="10"/>
                        <a:pt x="7" y="7"/>
                      </a:cubicBezTo>
                      <a:cubicBezTo>
                        <a:pt x="9" y="5"/>
                        <a:pt x="9" y="1"/>
                        <a:pt x="7" y="0"/>
                      </a:cubicBezTo>
                      <a:cubicBezTo>
                        <a:pt x="7" y="3"/>
                        <a:pt x="5" y="7"/>
                        <a:pt x="2" y="3"/>
                      </a:cubicBezTo>
                      <a:cubicBezTo>
                        <a:pt x="2" y="4"/>
                        <a:pt x="2" y="6"/>
                        <a:pt x="1" y="7"/>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00" name="Freeform 562">
                  <a:extLst>
                    <a:ext uri="{FF2B5EF4-FFF2-40B4-BE49-F238E27FC236}">
                      <a16:creationId xmlns:a16="http://schemas.microsoft.com/office/drawing/2014/main" id="{F12033AD-02A3-D746-DB89-1C091C514EA9}"/>
                    </a:ext>
                  </a:extLst>
                </p:cNvPr>
                <p:cNvSpPr>
                  <a:spLocks/>
                </p:cNvSpPr>
                <p:nvPr/>
              </p:nvSpPr>
              <p:spPr bwMode="auto">
                <a:xfrm>
                  <a:off x="1323" y="2104"/>
                  <a:ext cx="30" cy="16"/>
                </a:xfrm>
                <a:custGeom>
                  <a:avLst/>
                  <a:gdLst>
                    <a:gd name="T0" fmla="*/ 0 w 12"/>
                    <a:gd name="T1" fmla="*/ 21 h 6"/>
                    <a:gd name="T2" fmla="*/ 113 w 12"/>
                    <a:gd name="T3" fmla="*/ 115 h 6"/>
                    <a:gd name="T4" fmla="*/ 158 w 12"/>
                    <a:gd name="T5" fmla="*/ 0 h 6"/>
                    <a:gd name="T6" fmla="*/ 33 w 12"/>
                    <a:gd name="T7" fmla="*/ 2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0" y="1"/>
                      </a:moveTo>
                      <a:cubicBezTo>
                        <a:pt x="2" y="4"/>
                        <a:pt x="4" y="6"/>
                        <a:pt x="7" y="6"/>
                      </a:cubicBezTo>
                      <a:cubicBezTo>
                        <a:pt x="10" y="6"/>
                        <a:pt x="12" y="3"/>
                        <a:pt x="10" y="0"/>
                      </a:cubicBezTo>
                      <a:cubicBezTo>
                        <a:pt x="10" y="4"/>
                        <a:pt x="3" y="4"/>
                        <a:pt x="2" y="1"/>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01" name="Freeform 563">
                  <a:extLst>
                    <a:ext uri="{FF2B5EF4-FFF2-40B4-BE49-F238E27FC236}">
                      <a16:creationId xmlns:a16="http://schemas.microsoft.com/office/drawing/2014/main" id="{9C77531E-E549-30C1-86DE-EADC058697AA}"/>
                    </a:ext>
                  </a:extLst>
                </p:cNvPr>
                <p:cNvSpPr>
                  <a:spLocks/>
                </p:cNvSpPr>
                <p:nvPr/>
              </p:nvSpPr>
              <p:spPr bwMode="auto">
                <a:xfrm>
                  <a:off x="1292" y="2117"/>
                  <a:ext cx="18" cy="27"/>
                </a:xfrm>
                <a:custGeom>
                  <a:avLst/>
                  <a:gdLst>
                    <a:gd name="T0" fmla="*/ 0 w 7"/>
                    <a:gd name="T1" fmla="*/ 116 h 10"/>
                    <a:gd name="T2" fmla="*/ 100 w 7"/>
                    <a:gd name="T3" fmla="*/ 159 h 10"/>
                    <a:gd name="T4" fmla="*/ 85 w 7"/>
                    <a:gd name="T5" fmla="*/ 0 h 10"/>
                    <a:gd name="T6" fmla="*/ 21 w 7"/>
                    <a:gd name="T7" fmla="*/ 116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0">
                      <a:moveTo>
                        <a:pt x="0" y="6"/>
                      </a:moveTo>
                      <a:cubicBezTo>
                        <a:pt x="1" y="8"/>
                        <a:pt x="4" y="10"/>
                        <a:pt x="6" y="8"/>
                      </a:cubicBezTo>
                      <a:cubicBezTo>
                        <a:pt x="7" y="6"/>
                        <a:pt x="6" y="2"/>
                        <a:pt x="5" y="0"/>
                      </a:cubicBezTo>
                      <a:cubicBezTo>
                        <a:pt x="6" y="4"/>
                        <a:pt x="5" y="6"/>
                        <a:pt x="1" y="6"/>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02" name="Freeform 564">
                  <a:extLst>
                    <a:ext uri="{FF2B5EF4-FFF2-40B4-BE49-F238E27FC236}">
                      <a16:creationId xmlns:a16="http://schemas.microsoft.com/office/drawing/2014/main" id="{4E4B0A8A-B3A8-5603-5394-E9FFE342EC5C}"/>
                    </a:ext>
                  </a:extLst>
                </p:cNvPr>
                <p:cNvSpPr>
                  <a:spLocks/>
                </p:cNvSpPr>
                <p:nvPr/>
              </p:nvSpPr>
              <p:spPr bwMode="auto">
                <a:xfrm>
                  <a:off x="1323" y="2093"/>
                  <a:ext cx="17" cy="11"/>
                </a:xfrm>
                <a:custGeom>
                  <a:avLst/>
                  <a:gdLst>
                    <a:gd name="T0" fmla="*/ 100 w 7"/>
                    <a:gd name="T1" fmla="*/ 61 h 4"/>
                    <a:gd name="T2" fmla="*/ 12 w 7"/>
                    <a:gd name="T3" fmla="*/ 83 h 4"/>
                    <a:gd name="T4" fmla="*/ 100 w 7"/>
                    <a:gd name="T5" fmla="*/ 61 h 4"/>
                    <a:gd name="T6" fmla="*/ 0 60000 65536"/>
                    <a:gd name="T7" fmla="*/ 0 60000 65536"/>
                    <a:gd name="T8" fmla="*/ 0 60000 65536"/>
                  </a:gdLst>
                  <a:ahLst/>
                  <a:cxnLst>
                    <a:cxn ang="T6">
                      <a:pos x="T0" y="T1"/>
                    </a:cxn>
                    <a:cxn ang="T7">
                      <a:pos x="T2" y="T3"/>
                    </a:cxn>
                    <a:cxn ang="T8">
                      <a:pos x="T4" y="T5"/>
                    </a:cxn>
                  </a:cxnLst>
                  <a:rect l="0" t="0" r="r" b="b"/>
                  <a:pathLst>
                    <a:path w="7" h="4">
                      <a:moveTo>
                        <a:pt x="7" y="3"/>
                      </a:moveTo>
                      <a:cubicBezTo>
                        <a:pt x="6" y="0"/>
                        <a:pt x="0" y="0"/>
                        <a:pt x="1" y="4"/>
                      </a:cubicBezTo>
                      <a:cubicBezTo>
                        <a:pt x="3" y="3"/>
                        <a:pt x="5" y="2"/>
                        <a:pt x="7" y="3"/>
                      </a:cubicBezTo>
                    </a:path>
                  </a:pathLst>
                </a:custGeom>
                <a:solidFill>
                  <a:srgbClr val="D27E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03" name="Freeform 565">
                  <a:extLst>
                    <a:ext uri="{FF2B5EF4-FFF2-40B4-BE49-F238E27FC236}">
                      <a16:creationId xmlns:a16="http://schemas.microsoft.com/office/drawing/2014/main" id="{C1A56301-BEC2-57A9-F12D-1E26CD025BFE}"/>
                    </a:ext>
                  </a:extLst>
                </p:cNvPr>
                <p:cNvSpPr>
                  <a:spLocks/>
                </p:cNvSpPr>
                <p:nvPr/>
              </p:nvSpPr>
              <p:spPr bwMode="auto">
                <a:xfrm>
                  <a:off x="1353" y="2141"/>
                  <a:ext cx="10" cy="5"/>
                </a:xfrm>
                <a:custGeom>
                  <a:avLst/>
                  <a:gdLst>
                    <a:gd name="T0" fmla="*/ 0 w 4"/>
                    <a:gd name="T1" fmla="*/ 33 h 2"/>
                    <a:gd name="T2" fmla="*/ 63 w 4"/>
                    <a:gd name="T3" fmla="*/ 20 h 2"/>
                    <a:gd name="T4" fmla="*/ 0 60000 65536"/>
                    <a:gd name="T5" fmla="*/ 0 60000 65536"/>
                  </a:gdLst>
                  <a:ahLst/>
                  <a:cxnLst>
                    <a:cxn ang="T4">
                      <a:pos x="T0" y="T1"/>
                    </a:cxn>
                    <a:cxn ang="T5">
                      <a:pos x="T2" y="T3"/>
                    </a:cxn>
                  </a:cxnLst>
                  <a:rect l="0" t="0" r="r" b="b"/>
                  <a:pathLst>
                    <a:path w="4" h="2">
                      <a:moveTo>
                        <a:pt x="0" y="2"/>
                      </a:moveTo>
                      <a:cubicBezTo>
                        <a:pt x="1" y="1"/>
                        <a:pt x="3" y="0"/>
                        <a:pt x="4" y="1"/>
                      </a:cubicBezTo>
                    </a:path>
                  </a:pathLst>
                </a:custGeom>
                <a:solidFill>
                  <a:srgbClr val="D27E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04" name="Freeform 566">
                  <a:extLst>
                    <a:ext uri="{FF2B5EF4-FFF2-40B4-BE49-F238E27FC236}">
                      <a16:creationId xmlns:a16="http://schemas.microsoft.com/office/drawing/2014/main" id="{1A7AD603-E5BF-2208-3C03-61AC28E7CEB0}"/>
                    </a:ext>
                  </a:extLst>
                </p:cNvPr>
                <p:cNvSpPr>
                  <a:spLocks/>
                </p:cNvSpPr>
                <p:nvPr/>
              </p:nvSpPr>
              <p:spPr bwMode="auto">
                <a:xfrm>
                  <a:off x="1240" y="2061"/>
                  <a:ext cx="100" cy="147"/>
                </a:xfrm>
                <a:custGeom>
                  <a:avLst/>
                  <a:gdLst>
                    <a:gd name="T0" fmla="*/ 625 w 40"/>
                    <a:gd name="T1" fmla="*/ 21 h 55"/>
                    <a:gd name="T2" fmla="*/ 0 w 40"/>
                    <a:gd name="T3" fmla="*/ 1050 h 55"/>
                    <a:gd name="T4" fmla="*/ 625 w 40"/>
                    <a:gd name="T5" fmla="*/ 21 h 55"/>
                    <a:gd name="T6" fmla="*/ 0 60000 65536"/>
                    <a:gd name="T7" fmla="*/ 0 60000 65536"/>
                    <a:gd name="T8" fmla="*/ 0 60000 65536"/>
                  </a:gdLst>
                  <a:ahLst/>
                  <a:cxnLst>
                    <a:cxn ang="T6">
                      <a:pos x="T0" y="T1"/>
                    </a:cxn>
                    <a:cxn ang="T7">
                      <a:pos x="T2" y="T3"/>
                    </a:cxn>
                    <a:cxn ang="T8">
                      <a:pos x="T4" y="T5"/>
                    </a:cxn>
                  </a:cxnLst>
                  <a:rect l="0" t="0" r="r" b="b"/>
                  <a:pathLst>
                    <a:path w="40" h="55">
                      <a:moveTo>
                        <a:pt x="40" y="1"/>
                      </a:moveTo>
                      <a:cubicBezTo>
                        <a:pt x="19" y="0"/>
                        <a:pt x="1" y="27"/>
                        <a:pt x="0" y="55"/>
                      </a:cubicBezTo>
                      <a:cubicBezTo>
                        <a:pt x="7" y="12"/>
                        <a:pt x="30" y="1"/>
                        <a:pt x="4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05" name="Freeform 567">
                  <a:extLst>
                    <a:ext uri="{FF2B5EF4-FFF2-40B4-BE49-F238E27FC236}">
                      <a16:creationId xmlns:a16="http://schemas.microsoft.com/office/drawing/2014/main" id="{8F9BCF60-8147-B184-9A91-1905BE58F233}"/>
                    </a:ext>
                  </a:extLst>
                </p:cNvPr>
                <p:cNvSpPr>
                  <a:spLocks/>
                </p:cNvSpPr>
                <p:nvPr/>
              </p:nvSpPr>
              <p:spPr bwMode="auto">
                <a:xfrm>
                  <a:off x="1257" y="2213"/>
                  <a:ext cx="10" cy="24"/>
                </a:xfrm>
                <a:custGeom>
                  <a:avLst/>
                  <a:gdLst>
                    <a:gd name="T0" fmla="*/ 63 w 4"/>
                    <a:gd name="T1" fmla="*/ 0 h 9"/>
                    <a:gd name="T2" fmla="*/ 33 w 4"/>
                    <a:gd name="T3" fmla="*/ 77 h 9"/>
                    <a:gd name="T4" fmla="*/ 0 w 4"/>
                    <a:gd name="T5" fmla="*/ 171 h 9"/>
                    <a:gd name="T6" fmla="*/ 33 w 4"/>
                    <a:gd name="T7" fmla="*/ 77 h 9"/>
                    <a:gd name="T8" fmla="*/ 63 w 4"/>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4" y="0"/>
                      </a:moveTo>
                      <a:cubicBezTo>
                        <a:pt x="3" y="0"/>
                        <a:pt x="3" y="2"/>
                        <a:pt x="2" y="4"/>
                      </a:cubicBezTo>
                      <a:cubicBezTo>
                        <a:pt x="2" y="7"/>
                        <a:pt x="1" y="9"/>
                        <a:pt x="0" y="9"/>
                      </a:cubicBezTo>
                      <a:cubicBezTo>
                        <a:pt x="1" y="8"/>
                        <a:pt x="1" y="6"/>
                        <a:pt x="2" y="4"/>
                      </a:cubicBezTo>
                      <a:cubicBezTo>
                        <a:pt x="2" y="2"/>
                        <a:pt x="3" y="0"/>
                        <a:pt x="4" y="0"/>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06" name="Freeform 568">
                  <a:extLst>
                    <a:ext uri="{FF2B5EF4-FFF2-40B4-BE49-F238E27FC236}">
                      <a16:creationId xmlns:a16="http://schemas.microsoft.com/office/drawing/2014/main" id="{D1EF5583-ACA3-5922-DE10-18E64C2C02F6}"/>
                    </a:ext>
                  </a:extLst>
                </p:cNvPr>
                <p:cNvSpPr>
                  <a:spLocks/>
                </p:cNvSpPr>
                <p:nvPr/>
              </p:nvSpPr>
              <p:spPr bwMode="auto">
                <a:xfrm>
                  <a:off x="1270" y="2210"/>
                  <a:ext cx="12" cy="27"/>
                </a:xfrm>
                <a:custGeom>
                  <a:avLst/>
                  <a:gdLst>
                    <a:gd name="T0" fmla="*/ 0 w 5"/>
                    <a:gd name="T1" fmla="*/ 22 h 10"/>
                    <a:gd name="T2" fmla="*/ 41 w 5"/>
                    <a:gd name="T3" fmla="*/ 59 h 10"/>
                    <a:gd name="T4" fmla="*/ 70 w 5"/>
                    <a:gd name="T5" fmla="*/ 197 h 10"/>
                    <a:gd name="T6" fmla="*/ 58 w 5"/>
                    <a:gd name="T7" fmla="*/ 81 h 10"/>
                    <a:gd name="T8" fmla="*/ 0 w 5"/>
                    <a:gd name="T9" fmla="*/ 2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0">
                      <a:moveTo>
                        <a:pt x="0" y="1"/>
                      </a:moveTo>
                      <a:cubicBezTo>
                        <a:pt x="1" y="1"/>
                        <a:pt x="3" y="1"/>
                        <a:pt x="3" y="3"/>
                      </a:cubicBezTo>
                      <a:cubicBezTo>
                        <a:pt x="3" y="6"/>
                        <a:pt x="3" y="10"/>
                        <a:pt x="5" y="10"/>
                      </a:cubicBezTo>
                      <a:cubicBezTo>
                        <a:pt x="4" y="10"/>
                        <a:pt x="4" y="6"/>
                        <a:pt x="4" y="4"/>
                      </a:cubicBezTo>
                      <a:cubicBezTo>
                        <a:pt x="4" y="2"/>
                        <a:pt x="2" y="0"/>
                        <a:pt x="0" y="1"/>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07" name="Freeform 569">
                  <a:extLst>
                    <a:ext uri="{FF2B5EF4-FFF2-40B4-BE49-F238E27FC236}">
                      <a16:creationId xmlns:a16="http://schemas.microsoft.com/office/drawing/2014/main" id="{B91962C4-CEE4-E427-9DDD-0F084B159812}"/>
                    </a:ext>
                  </a:extLst>
                </p:cNvPr>
                <p:cNvSpPr>
                  <a:spLocks/>
                </p:cNvSpPr>
                <p:nvPr/>
              </p:nvSpPr>
              <p:spPr bwMode="auto">
                <a:xfrm>
                  <a:off x="1282" y="2213"/>
                  <a:ext cx="10" cy="24"/>
                </a:xfrm>
                <a:custGeom>
                  <a:avLst/>
                  <a:gdLst>
                    <a:gd name="T0" fmla="*/ 63 w 4"/>
                    <a:gd name="T1" fmla="*/ 21 h 9"/>
                    <a:gd name="T2" fmla="*/ 33 w 4"/>
                    <a:gd name="T3" fmla="*/ 93 h 9"/>
                    <a:gd name="T4" fmla="*/ 0 w 4"/>
                    <a:gd name="T5" fmla="*/ 171 h 9"/>
                    <a:gd name="T6" fmla="*/ 33 w 4"/>
                    <a:gd name="T7" fmla="*/ 93 h 9"/>
                    <a:gd name="T8" fmla="*/ 63 w 4"/>
                    <a:gd name="T9" fmla="*/ 2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4" y="1"/>
                      </a:moveTo>
                      <a:cubicBezTo>
                        <a:pt x="3" y="1"/>
                        <a:pt x="3" y="2"/>
                        <a:pt x="2" y="5"/>
                      </a:cubicBezTo>
                      <a:cubicBezTo>
                        <a:pt x="2" y="8"/>
                        <a:pt x="1" y="9"/>
                        <a:pt x="0" y="9"/>
                      </a:cubicBezTo>
                      <a:cubicBezTo>
                        <a:pt x="1" y="9"/>
                        <a:pt x="1" y="7"/>
                        <a:pt x="2" y="5"/>
                      </a:cubicBezTo>
                      <a:cubicBezTo>
                        <a:pt x="2" y="3"/>
                        <a:pt x="3" y="0"/>
                        <a:pt x="4" y="1"/>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08" name="Freeform 570">
                  <a:extLst>
                    <a:ext uri="{FF2B5EF4-FFF2-40B4-BE49-F238E27FC236}">
                      <a16:creationId xmlns:a16="http://schemas.microsoft.com/office/drawing/2014/main" id="{96ECF98B-AFEA-2E44-61FA-A249F427130F}"/>
                    </a:ext>
                  </a:extLst>
                </p:cNvPr>
                <p:cNvSpPr>
                  <a:spLocks/>
                </p:cNvSpPr>
                <p:nvPr/>
              </p:nvSpPr>
              <p:spPr bwMode="auto">
                <a:xfrm>
                  <a:off x="1295" y="2210"/>
                  <a:ext cx="10" cy="30"/>
                </a:xfrm>
                <a:custGeom>
                  <a:avLst/>
                  <a:gdLst>
                    <a:gd name="T0" fmla="*/ 0 w 4"/>
                    <a:gd name="T1" fmla="*/ 22 h 11"/>
                    <a:gd name="T2" fmla="*/ 50 w 4"/>
                    <a:gd name="T3" fmla="*/ 82 h 11"/>
                    <a:gd name="T4" fmla="*/ 63 w 4"/>
                    <a:gd name="T5" fmla="*/ 224 h 11"/>
                    <a:gd name="T6" fmla="*/ 63 w 4"/>
                    <a:gd name="T7" fmla="*/ 104 h 11"/>
                    <a:gd name="T8" fmla="*/ 0 w 4"/>
                    <a:gd name="T9" fmla="*/ 22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1">
                      <a:moveTo>
                        <a:pt x="0" y="1"/>
                      </a:moveTo>
                      <a:cubicBezTo>
                        <a:pt x="1" y="1"/>
                        <a:pt x="2" y="1"/>
                        <a:pt x="3" y="4"/>
                      </a:cubicBezTo>
                      <a:cubicBezTo>
                        <a:pt x="3" y="6"/>
                        <a:pt x="3" y="10"/>
                        <a:pt x="4" y="11"/>
                      </a:cubicBezTo>
                      <a:cubicBezTo>
                        <a:pt x="4" y="10"/>
                        <a:pt x="4" y="7"/>
                        <a:pt x="4" y="5"/>
                      </a:cubicBezTo>
                      <a:cubicBezTo>
                        <a:pt x="4" y="2"/>
                        <a:pt x="2" y="0"/>
                        <a:pt x="0" y="1"/>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09" name="Freeform 571">
                  <a:extLst>
                    <a:ext uri="{FF2B5EF4-FFF2-40B4-BE49-F238E27FC236}">
                      <a16:creationId xmlns:a16="http://schemas.microsoft.com/office/drawing/2014/main" id="{C4461A85-0106-6E33-5639-54DE4F565150}"/>
                    </a:ext>
                  </a:extLst>
                </p:cNvPr>
                <p:cNvSpPr>
                  <a:spLocks/>
                </p:cNvSpPr>
                <p:nvPr/>
              </p:nvSpPr>
              <p:spPr bwMode="auto">
                <a:xfrm>
                  <a:off x="1308" y="2216"/>
                  <a:ext cx="10" cy="24"/>
                </a:xfrm>
                <a:custGeom>
                  <a:avLst/>
                  <a:gdLst>
                    <a:gd name="T0" fmla="*/ 63 w 4"/>
                    <a:gd name="T1" fmla="*/ 0 h 9"/>
                    <a:gd name="T2" fmla="*/ 33 w 4"/>
                    <a:gd name="T3" fmla="*/ 77 h 9"/>
                    <a:gd name="T4" fmla="*/ 0 w 4"/>
                    <a:gd name="T5" fmla="*/ 171 h 9"/>
                    <a:gd name="T6" fmla="*/ 20 w 4"/>
                    <a:gd name="T7" fmla="*/ 77 h 9"/>
                    <a:gd name="T8" fmla="*/ 63 w 4"/>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4" y="0"/>
                      </a:moveTo>
                      <a:cubicBezTo>
                        <a:pt x="3" y="0"/>
                        <a:pt x="2" y="2"/>
                        <a:pt x="2" y="4"/>
                      </a:cubicBezTo>
                      <a:cubicBezTo>
                        <a:pt x="1" y="7"/>
                        <a:pt x="1" y="9"/>
                        <a:pt x="0" y="9"/>
                      </a:cubicBezTo>
                      <a:cubicBezTo>
                        <a:pt x="1" y="8"/>
                        <a:pt x="1" y="6"/>
                        <a:pt x="1" y="4"/>
                      </a:cubicBezTo>
                      <a:cubicBezTo>
                        <a:pt x="2" y="2"/>
                        <a:pt x="3" y="0"/>
                        <a:pt x="4" y="0"/>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10" name="Freeform 572">
                  <a:extLst>
                    <a:ext uri="{FF2B5EF4-FFF2-40B4-BE49-F238E27FC236}">
                      <a16:creationId xmlns:a16="http://schemas.microsoft.com/office/drawing/2014/main" id="{BC4D8DA5-30A4-A374-5F79-3157122596AA}"/>
                    </a:ext>
                  </a:extLst>
                </p:cNvPr>
                <p:cNvSpPr>
                  <a:spLocks/>
                </p:cNvSpPr>
                <p:nvPr/>
              </p:nvSpPr>
              <p:spPr bwMode="auto">
                <a:xfrm>
                  <a:off x="1318" y="2213"/>
                  <a:ext cx="12" cy="27"/>
                </a:xfrm>
                <a:custGeom>
                  <a:avLst/>
                  <a:gdLst>
                    <a:gd name="T0" fmla="*/ 0 w 5"/>
                    <a:gd name="T1" fmla="*/ 22 h 10"/>
                    <a:gd name="T2" fmla="*/ 41 w 5"/>
                    <a:gd name="T3" fmla="*/ 59 h 10"/>
                    <a:gd name="T4" fmla="*/ 70 w 5"/>
                    <a:gd name="T5" fmla="*/ 197 h 10"/>
                    <a:gd name="T6" fmla="*/ 58 w 5"/>
                    <a:gd name="T7" fmla="*/ 81 h 10"/>
                    <a:gd name="T8" fmla="*/ 0 w 5"/>
                    <a:gd name="T9" fmla="*/ 2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0">
                      <a:moveTo>
                        <a:pt x="0" y="1"/>
                      </a:moveTo>
                      <a:cubicBezTo>
                        <a:pt x="2" y="1"/>
                        <a:pt x="3" y="1"/>
                        <a:pt x="3" y="3"/>
                      </a:cubicBezTo>
                      <a:cubicBezTo>
                        <a:pt x="4" y="6"/>
                        <a:pt x="4" y="10"/>
                        <a:pt x="5" y="10"/>
                      </a:cubicBezTo>
                      <a:cubicBezTo>
                        <a:pt x="5" y="10"/>
                        <a:pt x="4" y="6"/>
                        <a:pt x="4" y="4"/>
                      </a:cubicBezTo>
                      <a:cubicBezTo>
                        <a:pt x="4" y="2"/>
                        <a:pt x="3" y="0"/>
                        <a:pt x="0" y="1"/>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11" name="Freeform 573">
                  <a:extLst>
                    <a:ext uri="{FF2B5EF4-FFF2-40B4-BE49-F238E27FC236}">
                      <a16:creationId xmlns:a16="http://schemas.microsoft.com/office/drawing/2014/main" id="{4AC9B107-B0D1-4967-CBDD-277AA3632155}"/>
                    </a:ext>
                  </a:extLst>
                </p:cNvPr>
                <p:cNvSpPr>
                  <a:spLocks/>
                </p:cNvSpPr>
                <p:nvPr/>
              </p:nvSpPr>
              <p:spPr bwMode="auto">
                <a:xfrm>
                  <a:off x="1333" y="2216"/>
                  <a:ext cx="10" cy="24"/>
                </a:xfrm>
                <a:custGeom>
                  <a:avLst/>
                  <a:gdLst>
                    <a:gd name="T0" fmla="*/ 63 w 4"/>
                    <a:gd name="T1" fmla="*/ 21 h 9"/>
                    <a:gd name="T2" fmla="*/ 33 w 4"/>
                    <a:gd name="T3" fmla="*/ 93 h 9"/>
                    <a:gd name="T4" fmla="*/ 0 w 4"/>
                    <a:gd name="T5" fmla="*/ 171 h 9"/>
                    <a:gd name="T6" fmla="*/ 20 w 4"/>
                    <a:gd name="T7" fmla="*/ 93 h 9"/>
                    <a:gd name="T8" fmla="*/ 63 w 4"/>
                    <a:gd name="T9" fmla="*/ 2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4" y="1"/>
                      </a:moveTo>
                      <a:cubicBezTo>
                        <a:pt x="3" y="1"/>
                        <a:pt x="2" y="2"/>
                        <a:pt x="2" y="5"/>
                      </a:cubicBezTo>
                      <a:cubicBezTo>
                        <a:pt x="1" y="7"/>
                        <a:pt x="1" y="9"/>
                        <a:pt x="0" y="9"/>
                      </a:cubicBezTo>
                      <a:cubicBezTo>
                        <a:pt x="0" y="9"/>
                        <a:pt x="1" y="7"/>
                        <a:pt x="1" y="5"/>
                      </a:cubicBezTo>
                      <a:cubicBezTo>
                        <a:pt x="1" y="2"/>
                        <a:pt x="3" y="0"/>
                        <a:pt x="4" y="1"/>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12" name="Freeform 574">
                  <a:extLst>
                    <a:ext uri="{FF2B5EF4-FFF2-40B4-BE49-F238E27FC236}">
                      <a16:creationId xmlns:a16="http://schemas.microsoft.com/office/drawing/2014/main" id="{94C67C23-FB6D-B8D2-4154-FFB457F49440}"/>
                    </a:ext>
                  </a:extLst>
                </p:cNvPr>
                <p:cNvSpPr>
                  <a:spLocks/>
                </p:cNvSpPr>
                <p:nvPr/>
              </p:nvSpPr>
              <p:spPr bwMode="auto">
                <a:xfrm>
                  <a:off x="1343" y="2213"/>
                  <a:ext cx="12" cy="27"/>
                </a:xfrm>
                <a:custGeom>
                  <a:avLst/>
                  <a:gdLst>
                    <a:gd name="T0" fmla="*/ 0 w 5"/>
                    <a:gd name="T1" fmla="*/ 22 h 10"/>
                    <a:gd name="T2" fmla="*/ 41 w 5"/>
                    <a:gd name="T3" fmla="*/ 81 h 10"/>
                    <a:gd name="T4" fmla="*/ 70 w 5"/>
                    <a:gd name="T5" fmla="*/ 197 h 10"/>
                    <a:gd name="T6" fmla="*/ 58 w 5"/>
                    <a:gd name="T7" fmla="*/ 103 h 10"/>
                    <a:gd name="T8" fmla="*/ 0 w 5"/>
                    <a:gd name="T9" fmla="*/ 2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0">
                      <a:moveTo>
                        <a:pt x="0" y="1"/>
                      </a:moveTo>
                      <a:cubicBezTo>
                        <a:pt x="1" y="1"/>
                        <a:pt x="3" y="1"/>
                        <a:pt x="3" y="4"/>
                      </a:cubicBezTo>
                      <a:cubicBezTo>
                        <a:pt x="4" y="6"/>
                        <a:pt x="4" y="10"/>
                        <a:pt x="5" y="10"/>
                      </a:cubicBezTo>
                      <a:cubicBezTo>
                        <a:pt x="4" y="10"/>
                        <a:pt x="4" y="6"/>
                        <a:pt x="4" y="5"/>
                      </a:cubicBezTo>
                      <a:cubicBezTo>
                        <a:pt x="4" y="2"/>
                        <a:pt x="3" y="0"/>
                        <a:pt x="0" y="1"/>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13" name="Freeform 575">
                  <a:extLst>
                    <a:ext uri="{FF2B5EF4-FFF2-40B4-BE49-F238E27FC236}">
                      <a16:creationId xmlns:a16="http://schemas.microsoft.com/office/drawing/2014/main" id="{E3296EFC-AE84-C83C-AC4F-6805C2C67112}"/>
                    </a:ext>
                  </a:extLst>
                </p:cNvPr>
                <p:cNvSpPr>
                  <a:spLocks/>
                </p:cNvSpPr>
                <p:nvPr/>
              </p:nvSpPr>
              <p:spPr bwMode="auto">
                <a:xfrm>
                  <a:off x="1355" y="2218"/>
                  <a:ext cx="10" cy="24"/>
                </a:xfrm>
                <a:custGeom>
                  <a:avLst/>
                  <a:gdLst>
                    <a:gd name="T0" fmla="*/ 63 w 4"/>
                    <a:gd name="T1" fmla="*/ 0 h 9"/>
                    <a:gd name="T2" fmla="*/ 33 w 4"/>
                    <a:gd name="T3" fmla="*/ 77 h 9"/>
                    <a:gd name="T4" fmla="*/ 0 w 4"/>
                    <a:gd name="T5" fmla="*/ 171 h 9"/>
                    <a:gd name="T6" fmla="*/ 33 w 4"/>
                    <a:gd name="T7" fmla="*/ 77 h 9"/>
                    <a:gd name="T8" fmla="*/ 63 w 4"/>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4" y="0"/>
                      </a:moveTo>
                      <a:cubicBezTo>
                        <a:pt x="3" y="0"/>
                        <a:pt x="3" y="2"/>
                        <a:pt x="2" y="4"/>
                      </a:cubicBezTo>
                      <a:cubicBezTo>
                        <a:pt x="2" y="7"/>
                        <a:pt x="1" y="9"/>
                        <a:pt x="0" y="9"/>
                      </a:cubicBezTo>
                      <a:cubicBezTo>
                        <a:pt x="1" y="8"/>
                        <a:pt x="1" y="6"/>
                        <a:pt x="2" y="4"/>
                      </a:cubicBezTo>
                      <a:cubicBezTo>
                        <a:pt x="2" y="2"/>
                        <a:pt x="3" y="0"/>
                        <a:pt x="4" y="0"/>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14" name="Freeform 576">
                  <a:extLst>
                    <a:ext uri="{FF2B5EF4-FFF2-40B4-BE49-F238E27FC236}">
                      <a16:creationId xmlns:a16="http://schemas.microsoft.com/office/drawing/2014/main" id="{DE0825DC-2E12-9B6B-29FD-DCD80FA24EE6}"/>
                    </a:ext>
                  </a:extLst>
                </p:cNvPr>
                <p:cNvSpPr>
                  <a:spLocks/>
                </p:cNvSpPr>
                <p:nvPr/>
              </p:nvSpPr>
              <p:spPr bwMode="auto">
                <a:xfrm>
                  <a:off x="1368" y="2216"/>
                  <a:ext cx="10" cy="26"/>
                </a:xfrm>
                <a:custGeom>
                  <a:avLst/>
                  <a:gdLst>
                    <a:gd name="T0" fmla="*/ 0 w 4"/>
                    <a:gd name="T1" fmla="*/ 21 h 10"/>
                    <a:gd name="T2" fmla="*/ 50 w 4"/>
                    <a:gd name="T3" fmla="*/ 55 h 10"/>
                    <a:gd name="T4" fmla="*/ 63 w 4"/>
                    <a:gd name="T5" fmla="*/ 177 h 10"/>
                    <a:gd name="T6" fmla="*/ 63 w 4"/>
                    <a:gd name="T7" fmla="*/ 68 h 10"/>
                    <a:gd name="T8" fmla="*/ 0 w 4"/>
                    <a:gd name="T9" fmla="*/ 21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0">
                      <a:moveTo>
                        <a:pt x="0" y="1"/>
                      </a:moveTo>
                      <a:cubicBezTo>
                        <a:pt x="1" y="0"/>
                        <a:pt x="3" y="1"/>
                        <a:pt x="3" y="3"/>
                      </a:cubicBezTo>
                      <a:cubicBezTo>
                        <a:pt x="3" y="6"/>
                        <a:pt x="3" y="10"/>
                        <a:pt x="4" y="10"/>
                      </a:cubicBezTo>
                      <a:cubicBezTo>
                        <a:pt x="4" y="10"/>
                        <a:pt x="4" y="6"/>
                        <a:pt x="4" y="4"/>
                      </a:cubicBezTo>
                      <a:cubicBezTo>
                        <a:pt x="4" y="2"/>
                        <a:pt x="2" y="0"/>
                        <a:pt x="0" y="1"/>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15" name="Freeform 577">
                  <a:extLst>
                    <a:ext uri="{FF2B5EF4-FFF2-40B4-BE49-F238E27FC236}">
                      <a16:creationId xmlns:a16="http://schemas.microsoft.com/office/drawing/2014/main" id="{34EF212D-0201-B884-3CBB-AE3302050178}"/>
                    </a:ext>
                  </a:extLst>
                </p:cNvPr>
                <p:cNvSpPr>
                  <a:spLocks/>
                </p:cNvSpPr>
                <p:nvPr/>
              </p:nvSpPr>
              <p:spPr bwMode="auto">
                <a:xfrm>
                  <a:off x="1380" y="2218"/>
                  <a:ext cx="10" cy="24"/>
                </a:xfrm>
                <a:custGeom>
                  <a:avLst/>
                  <a:gdLst>
                    <a:gd name="T0" fmla="*/ 63 w 4"/>
                    <a:gd name="T1" fmla="*/ 0 h 9"/>
                    <a:gd name="T2" fmla="*/ 33 w 4"/>
                    <a:gd name="T3" fmla="*/ 93 h 9"/>
                    <a:gd name="T4" fmla="*/ 0 w 4"/>
                    <a:gd name="T5" fmla="*/ 171 h 9"/>
                    <a:gd name="T6" fmla="*/ 33 w 4"/>
                    <a:gd name="T7" fmla="*/ 93 h 9"/>
                    <a:gd name="T8" fmla="*/ 63 w 4"/>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4" y="0"/>
                      </a:moveTo>
                      <a:cubicBezTo>
                        <a:pt x="3" y="1"/>
                        <a:pt x="3" y="2"/>
                        <a:pt x="2" y="5"/>
                      </a:cubicBezTo>
                      <a:cubicBezTo>
                        <a:pt x="2" y="7"/>
                        <a:pt x="1" y="9"/>
                        <a:pt x="0" y="9"/>
                      </a:cubicBezTo>
                      <a:cubicBezTo>
                        <a:pt x="1" y="9"/>
                        <a:pt x="1" y="7"/>
                        <a:pt x="2" y="5"/>
                      </a:cubicBezTo>
                      <a:cubicBezTo>
                        <a:pt x="2" y="2"/>
                        <a:pt x="3" y="0"/>
                        <a:pt x="4" y="0"/>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16" name="Freeform 578">
                  <a:extLst>
                    <a:ext uri="{FF2B5EF4-FFF2-40B4-BE49-F238E27FC236}">
                      <a16:creationId xmlns:a16="http://schemas.microsoft.com/office/drawing/2014/main" id="{E7987DBE-6919-9658-CDAE-1FC22FB353B7}"/>
                    </a:ext>
                  </a:extLst>
                </p:cNvPr>
                <p:cNvSpPr>
                  <a:spLocks/>
                </p:cNvSpPr>
                <p:nvPr/>
              </p:nvSpPr>
              <p:spPr bwMode="auto">
                <a:xfrm>
                  <a:off x="1393" y="2216"/>
                  <a:ext cx="10" cy="26"/>
                </a:xfrm>
                <a:custGeom>
                  <a:avLst/>
                  <a:gdLst>
                    <a:gd name="T0" fmla="*/ 0 w 4"/>
                    <a:gd name="T1" fmla="*/ 21 h 10"/>
                    <a:gd name="T2" fmla="*/ 50 w 4"/>
                    <a:gd name="T3" fmla="*/ 55 h 10"/>
                    <a:gd name="T4" fmla="*/ 63 w 4"/>
                    <a:gd name="T5" fmla="*/ 177 h 10"/>
                    <a:gd name="T6" fmla="*/ 50 w 4"/>
                    <a:gd name="T7" fmla="*/ 88 h 10"/>
                    <a:gd name="T8" fmla="*/ 0 w 4"/>
                    <a:gd name="T9" fmla="*/ 21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0">
                      <a:moveTo>
                        <a:pt x="0" y="1"/>
                      </a:moveTo>
                      <a:cubicBezTo>
                        <a:pt x="1" y="1"/>
                        <a:pt x="2" y="1"/>
                        <a:pt x="3" y="3"/>
                      </a:cubicBezTo>
                      <a:cubicBezTo>
                        <a:pt x="3" y="6"/>
                        <a:pt x="3" y="10"/>
                        <a:pt x="4" y="10"/>
                      </a:cubicBezTo>
                      <a:cubicBezTo>
                        <a:pt x="4" y="10"/>
                        <a:pt x="4" y="6"/>
                        <a:pt x="3" y="5"/>
                      </a:cubicBezTo>
                      <a:cubicBezTo>
                        <a:pt x="3" y="2"/>
                        <a:pt x="2" y="0"/>
                        <a:pt x="0" y="1"/>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17" name="Freeform 579">
                  <a:extLst>
                    <a:ext uri="{FF2B5EF4-FFF2-40B4-BE49-F238E27FC236}">
                      <a16:creationId xmlns:a16="http://schemas.microsoft.com/office/drawing/2014/main" id="{D830B579-FCE9-3F9D-F33C-88385AF60B32}"/>
                    </a:ext>
                  </a:extLst>
                </p:cNvPr>
                <p:cNvSpPr>
                  <a:spLocks/>
                </p:cNvSpPr>
                <p:nvPr/>
              </p:nvSpPr>
              <p:spPr bwMode="auto">
                <a:xfrm>
                  <a:off x="1235" y="2056"/>
                  <a:ext cx="198" cy="189"/>
                </a:xfrm>
                <a:custGeom>
                  <a:avLst/>
                  <a:gdLst>
                    <a:gd name="T0" fmla="*/ 145 w 79"/>
                    <a:gd name="T1" fmla="*/ 1283 h 71"/>
                    <a:gd name="T2" fmla="*/ 0 w 79"/>
                    <a:gd name="T3" fmla="*/ 1091 h 71"/>
                    <a:gd name="T4" fmla="*/ 659 w 79"/>
                    <a:gd name="T5" fmla="*/ 21 h 71"/>
                    <a:gd name="T6" fmla="*/ 1213 w 79"/>
                    <a:gd name="T7" fmla="*/ 1147 h 71"/>
                    <a:gd name="T8" fmla="*/ 1068 w 79"/>
                    <a:gd name="T9" fmla="*/ 1339 h 71"/>
                    <a:gd name="T10" fmla="*/ 1068 w 79"/>
                    <a:gd name="T11" fmla="*/ 1339 h 71"/>
                    <a:gd name="T12" fmla="*/ 993 w 79"/>
                    <a:gd name="T13" fmla="*/ 1169 h 71"/>
                    <a:gd name="T14" fmla="*/ 993 w 79"/>
                    <a:gd name="T15" fmla="*/ 1169 h 71"/>
                    <a:gd name="T16" fmla="*/ 910 w 79"/>
                    <a:gd name="T17" fmla="*/ 1339 h 71"/>
                    <a:gd name="T18" fmla="*/ 910 w 79"/>
                    <a:gd name="T19" fmla="*/ 1339 h 71"/>
                    <a:gd name="T20" fmla="*/ 847 w 79"/>
                    <a:gd name="T21" fmla="*/ 1147 h 71"/>
                    <a:gd name="T22" fmla="*/ 847 w 79"/>
                    <a:gd name="T23" fmla="*/ 1147 h 71"/>
                    <a:gd name="T24" fmla="*/ 754 w 79"/>
                    <a:gd name="T25" fmla="*/ 1318 h 71"/>
                    <a:gd name="T26" fmla="*/ 754 w 79"/>
                    <a:gd name="T27" fmla="*/ 1318 h 71"/>
                    <a:gd name="T28" fmla="*/ 692 w 79"/>
                    <a:gd name="T29" fmla="*/ 1147 h 71"/>
                    <a:gd name="T30" fmla="*/ 692 w 79"/>
                    <a:gd name="T31" fmla="*/ 1147 h 71"/>
                    <a:gd name="T32" fmla="*/ 617 w 79"/>
                    <a:gd name="T33" fmla="*/ 1318 h 71"/>
                    <a:gd name="T34" fmla="*/ 597 w 79"/>
                    <a:gd name="T35" fmla="*/ 1318 h 71"/>
                    <a:gd name="T36" fmla="*/ 534 w 79"/>
                    <a:gd name="T37" fmla="*/ 1134 h 71"/>
                    <a:gd name="T38" fmla="*/ 534 w 79"/>
                    <a:gd name="T39" fmla="*/ 1134 h 71"/>
                    <a:gd name="T40" fmla="*/ 459 w 79"/>
                    <a:gd name="T41" fmla="*/ 1304 h 71"/>
                    <a:gd name="T42" fmla="*/ 459 w 79"/>
                    <a:gd name="T43" fmla="*/ 1304 h 71"/>
                    <a:gd name="T44" fmla="*/ 376 w 79"/>
                    <a:gd name="T45" fmla="*/ 1134 h 71"/>
                    <a:gd name="T46" fmla="*/ 376 w 79"/>
                    <a:gd name="T47" fmla="*/ 1134 h 71"/>
                    <a:gd name="T48" fmla="*/ 301 w 79"/>
                    <a:gd name="T49" fmla="*/ 1304 h 71"/>
                    <a:gd name="T50" fmla="*/ 301 w 79"/>
                    <a:gd name="T51" fmla="*/ 1304 h 71"/>
                    <a:gd name="T52" fmla="*/ 238 w 79"/>
                    <a:gd name="T53" fmla="*/ 1134 h 71"/>
                    <a:gd name="T54" fmla="*/ 238 w 79"/>
                    <a:gd name="T55" fmla="*/ 1134 h 71"/>
                    <a:gd name="T56" fmla="*/ 145 w 79"/>
                    <a:gd name="T57" fmla="*/ 1283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9" h="71">
                      <a:moveTo>
                        <a:pt x="9" y="68"/>
                      </a:moveTo>
                      <a:cubicBezTo>
                        <a:pt x="3" y="68"/>
                        <a:pt x="0" y="63"/>
                        <a:pt x="0" y="58"/>
                      </a:cubicBezTo>
                      <a:cubicBezTo>
                        <a:pt x="2" y="28"/>
                        <a:pt x="20" y="0"/>
                        <a:pt x="42" y="1"/>
                      </a:cubicBezTo>
                      <a:cubicBezTo>
                        <a:pt x="63" y="2"/>
                        <a:pt x="79" y="32"/>
                        <a:pt x="77" y="61"/>
                      </a:cubicBezTo>
                      <a:cubicBezTo>
                        <a:pt x="77" y="67"/>
                        <a:pt x="74" y="71"/>
                        <a:pt x="68" y="71"/>
                      </a:cubicBezTo>
                      <a:cubicBezTo>
                        <a:pt x="68" y="71"/>
                        <a:pt x="68" y="71"/>
                        <a:pt x="68" y="71"/>
                      </a:cubicBezTo>
                      <a:cubicBezTo>
                        <a:pt x="64" y="71"/>
                        <a:pt x="67" y="62"/>
                        <a:pt x="63" y="62"/>
                      </a:cubicBezTo>
                      <a:cubicBezTo>
                        <a:pt x="63" y="62"/>
                        <a:pt x="63" y="62"/>
                        <a:pt x="63" y="62"/>
                      </a:cubicBezTo>
                      <a:cubicBezTo>
                        <a:pt x="60" y="62"/>
                        <a:pt x="62" y="71"/>
                        <a:pt x="58" y="71"/>
                      </a:cubicBezTo>
                      <a:cubicBezTo>
                        <a:pt x="58" y="71"/>
                        <a:pt x="58" y="71"/>
                        <a:pt x="58" y="71"/>
                      </a:cubicBezTo>
                      <a:cubicBezTo>
                        <a:pt x="54" y="70"/>
                        <a:pt x="57" y="61"/>
                        <a:pt x="54" y="61"/>
                      </a:cubicBezTo>
                      <a:cubicBezTo>
                        <a:pt x="54" y="61"/>
                        <a:pt x="54" y="61"/>
                        <a:pt x="54" y="61"/>
                      </a:cubicBezTo>
                      <a:cubicBezTo>
                        <a:pt x="50" y="61"/>
                        <a:pt x="52" y="70"/>
                        <a:pt x="48" y="70"/>
                      </a:cubicBezTo>
                      <a:cubicBezTo>
                        <a:pt x="48" y="70"/>
                        <a:pt x="48" y="70"/>
                        <a:pt x="48" y="70"/>
                      </a:cubicBezTo>
                      <a:cubicBezTo>
                        <a:pt x="45" y="70"/>
                        <a:pt x="47" y="61"/>
                        <a:pt x="44" y="61"/>
                      </a:cubicBezTo>
                      <a:cubicBezTo>
                        <a:pt x="44" y="61"/>
                        <a:pt x="44" y="61"/>
                        <a:pt x="44" y="61"/>
                      </a:cubicBezTo>
                      <a:cubicBezTo>
                        <a:pt x="40" y="61"/>
                        <a:pt x="42" y="70"/>
                        <a:pt x="39" y="70"/>
                      </a:cubicBezTo>
                      <a:cubicBezTo>
                        <a:pt x="38" y="70"/>
                        <a:pt x="38" y="70"/>
                        <a:pt x="38" y="70"/>
                      </a:cubicBezTo>
                      <a:cubicBezTo>
                        <a:pt x="35" y="70"/>
                        <a:pt x="38" y="61"/>
                        <a:pt x="34" y="60"/>
                      </a:cubicBezTo>
                      <a:cubicBezTo>
                        <a:pt x="34" y="60"/>
                        <a:pt x="34" y="60"/>
                        <a:pt x="34" y="60"/>
                      </a:cubicBezTo>
                      <a:cubicBezTo>
                        <a:pt x="30" y="60"/>
                        <a:pt x="32" y="69"/>
                        <a:pt x="29" y="69"/>
                      </a:cubicBezTo>
                      <a:cubicBezTo>
                        <a:pt x="29" y="69"/>
                        <a:pt x="29" y="69"/>
                        <a:pt x="29" y="69"/>
                      </a:cubicBezTo>
                      <a:cubicBezTo>
                        <a:pt x="25" y="69"/>
                        <a:pt x="28" y="60"/>
                        <a:pt x="24" y="60"/>
                      </a:cubicBezTo>
                      <a:cubicBezTo>
                        <a:pt x="24" y="60"/>
                        <a:pt x="24" y="60"/>
                        <a:pt x="24" y="60"/>
                      </a:cubicBezTo>
                      <a:cubicBezTo>
                        <a:pt x="21" y="60"/>
                        <a:pt x="23" y="69"/>
                        <a:pt x="19" y="69"/>
                      </a:cubicBezTo>
                      <a:cubicBezTo>
                        <a:pt x="19" y="69"/>
                        <a:pt x="19" y="69"/>
                        <a:pt x="19" y="69"/>
                      </a:cubicBezTo>
                      <a:cubicBezTo>
                        <a:pt x="15" y="69"/>
                        <a:pt x="18" y="60"/>
                        <a:pt x="15" y="60"/>
                      </a:cubicBezTo>
                      <a:cubicBezTo>
                        <a:pt x="15" y="60"/>
                        <a:pt x="15" y="60"/>
                        <a:pt x="15" y="60"/>
                      </a:cubicBezTo>
                      <a:cubicBezTo>
                        <a:pt x="11" y="59"/>
                        <a:pt x="13" y="68"/>
                        <a:pt x="9" y="6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618" name="Freeform 580">
                  <a:extLst>
                    <a:ext uri="{FF2B5EF4-FFF2-40B4-BE49-F238E27FC236}">
                      <a16:creationId xmlns:a16="http://schemas.microsoft.com/office/drawing/2014/main" id="{E675CD70-11A7-7FE8-9817-8AAC17580D02}"/>
                    </a:ext>
                  </a:extLst>
                </p:cNvPr>
                <p:cNvSpPr>
                  <a:spLocks/>
                </p:cNvSpPr>
                <p:nvPr/>
              </p:nvSpPr>
              <p:spPr bwMode="auto">
                <a:xfrm>
                  <a:off x="1308" y="2130"/>
                  <a:ext cx="52" cy="48"/>
                </a:xfrm>
                <a:custGeom>
                  <a:avLst/>
                  <a:gdLst>
                    <a:gd name="T0" fmla="*/ 124 w 21"/>
                    <a:gd name="T1" fmla="*/ 77 h 18"/>
                    <a:gd name="T2" fmla="*/ 196 w 21"/>
                    <a:gd name="T3" fmla="*/ 264 h 18"/>
                    <a:gd name="T4" fmla="*/ 124 w 21"/>
                    <a:gd name="T5" fmla="*/ 77 h 18"/>
                    <a:gd name="T6" fmla="*/ 0 60000 65536"/>
                    <a:gd name="T7" fmla="*/ 0 60000 65536"/>
                    <a:gd name="T8" fmla="*/ 0 60000 65536"/>
                  </a:gdLst>
                  <a:ahLst/>
                  <a:cxnLst>
                    <a:cxn ang="T6">
                      <a:pos x="T0" y="T1"/>
                    </a:cxn>
                    <a:cxn ang="T7">
                      <a:pos x="T2" y="T3"/>
                    </a:cxn>
                    <a:cxn ang="T8">
                      <a:pos x="T4" y="T5"/>
                    </a:cxn>
                  </a:cxnLst>
                  <a:rect l="0" t="0" r="r" b="b"/>
                  <a:pathLst>
                    <a:path w="21" h="18">
                      <a:moveTo>
                        <a:pt x="8" y="4"/>
                      </a:moveTo>
                      <a:cubicBezTo>
                        <a:pt x="0" y="8"/>
                        <a:pt x="5" y="18"/>
                        <a:pt x="13" y="14"/>
                      </a:cubicBezTo>
                      <a:cubicBezTo>
                        <a:pt x="21" y="11"/>
                        <a:pt x="17" y="0"/>
                        <a:pt x="8" y="4"/>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19" name="Freeform 581">
                  <a:extLst>
                    <a:ext uri="{FF2B5EF4-FFF2-40B4-BE49-F238E27FC236}">
                      <a16:creationId xmlns:a16="http://schemas.microsoft.com/office/drawing/2014/main" id="{3155FD21-E4EC-414D-D414-67B88176611A}"/>
                    </a:ext>
                  </a:extLst>
                </p:cNvPr>
                <p:cNvSpPr>
                  <a:spLocks/>
                </p:cNvSpPr>
                <p:nvPr/>
              </p:nvSpPr>
              <p:spPr bwMode="auto">
                <a:xfrm>
                  <a:off x="1282" y="2104"/>
                  <a:ext cx="18" cy="21"/>
                </a:xfrm>
                <a:custGeom>
                  <a:avLst/>
                  <a:gdLst>
                    <a:gd name="T0" fmla="*/ 0 w 7"/>
                    <a:gd name="T1" fmla="*/ 89 h 8"/>
                    <a:gd name="T2" fmla="*/ 33 w 7"/>
                    <a:gd name="T3" fmla="*/ 21 h 8"/>
                    <a:gd name="T4" fmla="*/ 100 w 7"/>
                    <a:gd name="T5" fmla="*/ 55 h 8"/>
                    <a:gd name="T6" fmla="*/ 67 w 7"/>
                    <a:gd name="T7" fmla="*/ 123 h 8"/>
                    <a:gd name="T8" fmla="*/ 0 w 7"/>
                    <a:gd name="T9" fmla="*/ 89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5"/>
                      </a:moveTo>
                      <a:cubicBezTo>
                        <a:pt x="0" y="3"/>
                        <a:pt x="1" y="1"/>
                        <a:pt x="2" y="1"/>
                      </a:cubicBezTo>
                      <a:cubicBezTo>
                        <a:pt x="4" y="0"/>
                        <a:pt x="6" y="1"/>
                        <a:pt x="6" y="3"/>
                      </a:cubicBezTo>
                      <a:cubicBezTo>
                        <a:pt x="7" y="5"/>
                        <a:pt x="6" y="6"/>
                        <a:pt x="4" y="7"/>
                      </a:cubicBezTo>
                      <a:cubicBezTo>
                        <a:pt x="3" y="8"/>
                        <a:pt x="1" y="7"/>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20" name="Freeform 582">
                  <a:extLst>
                    <a:ext uri="{FF2B5EF4-FFF2-40B4-BE49-F238E27FC236}">
                      <a16:creationId xmlns:a16="http://schemas.microsoft.com/office/drawing/2014/main" id="{0DFC7834-35FE-2E84-6789-0590032C8EEA}"/>
                    </a:ext>
                  </a:extLst>
                </p:cNvPr>
                <p:cNvSpPr>
                  <a:spLocks/>
                </p:cNvSpPr>
                <p:nvPr/>
              </p:nvSpPr>
              <p:spPr bwMode="auto">
                <a:xfrm>
                  <a:off x="1298" y="2096"/>
                  <a:ext cx="7" cy="10"/>
                </a:xfrm>
                <a:custGeom>
                  <a:avLst/>
                  <a:gdLst>
                    <a:gd name="T0" fmla="*/ 0 w 3"/>
                    <a:gd name="T1" fmla="*/ 33 h 4"/>
                    <a:gd name="T2" fmla="*/ 12 w 3"/>
                    <a:gd name="T3" fmla="*/ 20 h 4"/>
                    <a:gd name="T4" fmla="*/ 37 w 3"/>
                    <a:gd name="T5" fmla="*/ 33 h 4"/>
                    <a:gd name="T6" fmla="*/ 28 w 3"/>
                    <a:gd name="T7" fmla="*/ 50 h 4"/>
                    <a:gd name="T8" fmla="*/ 0 w 3"/>
                    <a:gd name="T9" fmla="*/ 3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0" y="2"/>
                      </a:moveTo>
                      <a:cubicBezTo>
                        <a:pt x="0" y="2"/>
                        <a:pt x="1" y="1"/>
                        <a:pt x="1" y="1"/>
                      </a:cubicBezTo>
                      <a:cubicBezTo>
                        <a:pt x="2" y="0"/>
                        <a:pt x="3" y="1"/>
                        <a:pt x="3" y="2"/>
                      </a:cubicBezTo>
                      <a:cubicBezTo>
                        <a:pt x="3" y="2"/>
                        <a:pt x="3" y="3"/>
                        <a:pt x="2" y="3"/>
                      </a:cubicBezTo>
                      <a:cubicBezTo>
                        <a:pt x="2" y="4"/>
                        <a:pt x="1"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21" name="Freeform 583">
                  <a:extLst>
                    <a:ext uri="{FF2B5EF4-FFF2-40B4-BE49-F238E27FC236}">
                      <a16:creationId xmlns:a16="http://schemas.microsoft.com/office/drawing/2014/main" id="{D8B11399-A0D4-533F-3472-F747A4251E64}"/>
                    </a:ext>
                  </a:extLst>
                </p:cNvPr>
                <p:cNvSpPr>
                  <a:spLocks/>
                </p:cNvSpPr>
                <p:nvPr/>
              </p:nvSpPr>
              <p:spPr bwMode="auto">
                <a:xfrm>
                  <a:off x="1280" y="2122"/>
                  <a:ext cx="12" cy="14"/>
                </a:xfrm>
                <a:custGeom>
                  <a:avLst/>
                  <a:gdLst>
                    <a:gd name="T0" fmla="*/ 0 w 5"/>
                    <a:gd name="T1" fmla="*/ 62 h 5"/>
                    <a:gd name="T2" fmla="*/ 29 w 5"/>
                    <a:gd name="T3" fmla="*/ 22 h 5"/>
                    <a:gd name="T4" fmla="*/ 58 w 5"/>
                    <a:gd name="T5" fmla="*/ 48 h 5"/>
                    <a:gd name="T6" fmla="*/ 41 w 5"/>
                    <a:gd name="T7" fmla="*/ 109 h 5"/>
                    <a:gd name="T8" fmla="*/ 0 w 5"/>
                    <a:gd name="T9" fmla="*/ 6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3"/>
                      </a:moveTo>
                      <a:cubicBezTo>
                        <a:pt x="0" y="2"/>
                        <a:pt x="1" y="1"/>
                        <a:pt x="2" y="1"/>
                      </a:cubicBezTo>
                      <a:cubicBezTo>
                        <a:pt x="3" y="0"/>
                        <a:pt x="4" y="1"/>
                        <a:pt x="4" y="2"/>
                      </a:cubicBezTo>
                      <a:cubicBezTo>
                        <a:pt x="5" y="3"/>
                        <a:pt x="4" y="4"/>
                        <a:pt x="3" y="5"/>
                      </a:cubicBezTo>
                      <a:cubicBezTo>
                        <a:pt x="2" y="5"/>
                        <a:pt x="1" y="4"/>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22" name="Freeform 584">
                  <a:extLst>
                    <a:ext uri="{FF2B5EF4-FFF2-40B4-BE49-F238E27FC236}">
                      <a16:creationId xmlns:a16="http://schemas.microsoft.com/office/drawing/2014/main" id="{556F49C5-AA6A-494A-1EDC-C20A670E0E57}"/>
                    </a:ext>
                  </a:extLst>
                </p:cNvPr>
                <p:cNvSpPr>
                  <a:spLocks/>
                </p:cNvSpPr>
                <p:nvPr/>
              </p:nvSpPr>
              <p:spPr bwMode="auto">
                <a:xfrm>
                  <a:off x="1320" y="2144"/>
                  <a:ext cx="30" cy="26"/>
                </a:xfrm>
                <a:custGeom>
                  <a:avLst/>
                  <a:gdLst>
                    <a:gd name="T0" fmla="*/ 0 w 12"/>
                    <a:gd name="T1" fmla="*/ 122 h 10"/>
                    <a:gd name="T2" fmla="*/ 145 w 12"/>
                    <a:gd name="T3" fmla="*/ 143 h 10"/>
                    <a:gd name="T4" fmla="*/ 113 w 12"/>
                    <a:gd name="T5" fmla="*/ 0 h 10"/>
                    <a:gd name="T6" fmla="*/ 20 w 12"/>
                    <a:gd name="T7" fmla="*/ 122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7"/>
                      </a:moveTo>
                      <a:cubicBezTo>
                        <a:pt x="1" y="9"/>
                        <a:pt x="7" y="10"/>
                        <a:pt x="9" y="8"/>
                      </a:cubicBezTo>
                      <a:cubicBezTo>
                        <a:pt x="11" y="5"/>
                        <a:pt x="12" y="0"/>
                        <a:pt x="7" y="0"/>
                      </a:cubicBezTo>
                      <a:cubicBezTo>
                        <a:pt x="10" y="2"/>
                        <a:pt x="5" y="8"/>
                        <a:pt x="1" y="7"/>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623" name="Freeform 585">
                  <a:extLst>
                    <a:ext uri="{FF2B5EF4-FFF2-40B4-BE49-F238E27FC236}">
                      <a16:creationId xmlns:a16="http://schemas.microsoft.com/office/drawing/2014/main" id="{0D594E2A-9B7A-FFA1-A656-E1DB8AF85488}"/>
                    </a:ext>
                  </a:extLst>
                </p:cNvPr>
                <p:cNvSpPr>
                  <a:spLocks/>
                </p:cNvSpPr>
                <p:nvPr/>
              </p:nvSpPr>
              <p:spPr bwMode="auto">
                <a:xfrm>
                  <a:off x="1320" y="2144"/>
                  <a:ext cx="13" cy="13"/>
                </a:xfrm>
                <a:custGeom>
                  <a:avLst/>
                  <a:gdLst>
                    <a:gd name="T0" fmla="*/ 0 w 5"/>
                    <a:gd name="T1" fmla="*/ 88 h 5"/>
                    <a:gd name="T2" fmla="*/ 88 w 5"/>
                    <a:gd name="T3" fmla="*/ 0 h 5"/>
                    <a:gd name="T4" fmla="*/ 0 w 5"/>
                    <a:gd name="T5" fmla="*/ 88 h 5"/>
                    <a:gd name="T6" fmla="*/ 0 60000 65536"/>
                    <a:gd name="T7" fmla="*/ 0 60000 65536"/>
                    <a:gd name="T8" fmla="*/ 0 60000 65536"/>
                  </a:gdLst>
                  <a:ahLst/>
                  <a:cxnLst>
                    <a:cxn ang="T6">
                      <a:pos x="T0" y="T1"/>
                    </a:cxn>
                    <a:cxn ang="T7">
                      <a:pos x="T2" y="T3"/>
                    </a:cxn>
                    <a:cxn ang="T8">
                      <a:pos x="T4" y="T5"/>
                    </a:cxn>
                  </a:cxnLst>
                  <a:rect l="0" t="0" r="r" b="b"/>
                  <a:pathLst>
                    <a:path w="5" h="5">
                      <a:moveTo>
                        <a:pt x="0" y="5"/>
                      </a:moveTo>
                      <a:cubicBezTo>
                        <a:pt x="0" y="3"/>
                        <a:pt x="3" y="0"/>
                        <a:pt x="5" y="0"/>
                      </a:cubicBezTo>
                      <a:cubicBezTo>
                        <a:pt x="4" y="1"/>
                        <a:pt x="0" y="4"/>
                        <a:pt x="0" y="5"/>
                      </a:cubicBezTo>
                    </a:path>
                  </a:pathLst>
                </a:custGeom>
                <a:solidFill>
                  <a:srgbClr val="D27E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grpSp>
          <p:grpSp>
            <p:nvGrpSpPr>
              <p:cNvPr id="533" name="Group 551">
                <a:extLst>
                  <a:ext uri="{FF2B5EF4-FFF2-40B4-BE49-F238E27FC236}">
                    <a16:creationId xmlns:a16="http://schemas.microsoft.com/office/drawing/2014/main" id="{3AC9F78F-4B70-B0C4-70FC-0C2872AEB529}"/>
                  </a:ext>
                </a:extLst>
              </p:cNvPr>
              <p:cNvGrpSpPr>
                <a:grpSpLocks/>
              </p:cNvGrpSpPr>
              <p:nvPr/>
            </p:nvGrpSpPr>
            <p:grpSpPr bwMode="auto">
              <a:xfrm>
                <a:off x="4342655" y="2898566"/>
                <a:ext cx="515272" cy="498097"/>
                <a:chOff x="1185" y="2027"/>
                <a:chExt cx="240" cy="232"/>
              </a:xfrm>
            </p:grpSpPr>
            <p:sp>
              <p:nvSpPr>
                <p:cNvPr id="552" name="Freeform 513">
                  <a:extLst>
                    <a:ext uri="{FF2B5EF4-FFF2-40B4-BE49-F238E27FC236}">
                      <a16:creationId xmlns:a16="http://schemas.microsoft.com/office/drawing/2014/main" id="{0DDF7FF5-1D04-7DEC-B53E-2790A91EA8CC}"/>
                    </a:ext>
                  </a:extLst>
                </p:cNvPr>
                <p:cNvSpPr>
                  <a:spLocks/>
                </p:cNvSpPr>
                <p:nvPr/>
              </p:nvSpPr>
              <p:spPr bwMode="auto">
                <a:xfrm>
                  <a:off x="1185" y="2027"/>
                  <a:ext cx="240" cy="232"/>
                </a:xfrm>
                <a:custGeom>
                  <a:avLst/>
                  <a:gdLst>
                    <a:gd name="T0" fmla="*/ 95 w 96"/>
                    <a:gd name="T1" fmla="*/ 1139 h 87"/>
                    <a:gd name="T2" fmla="*/ 83 w 96"/>
                    <a:gd name="T3" fmla="*/ 704 h 87"/>
                    <a:gd name="T4" fmla="*/ 988 w 96"/>
                    <a:gd name="T5" fmla="*/ 171 h 87"/>
                    <a:gd name="T6" fmla="*/ 1345 w 96"/>
                    <a:gd name="T7" fmla="*/ 1309 h 87"/>
                    <a:gd name="T8" fmla="*/ 1083 w 96"/>
                    <a:gd name="T9" fmla="*/ 1613 h 87"/>
                    <a:gd name="T10" fmla="*/ 1083 w 96"/>
                    <a:gd name="T11" fmla="*/ 1613 h 87"/>
                    <a:gd name="T12" fmla="*/ 1083 w 96"/>
                    <a:gd name="T13" fmla="*/ 1613 h 87"/>
                    <a:gd name="T14" fmla="*/ 1083 w 96"/>
                    <a:gd name="T15" fmla="*/ 1344 h 87"/>
                    <a:gd name="T16" fmla="*/ 1083 w 96"/>
                    <a:gd name="T17" fmla="*/ 1344 h 87"/>
                    <a:gd name="T18" fmla="*/ 938 w 96"/>
                    <a:gd name="T19" fmla="*/ 1536 h 87"/>
                    <a:gd name="T20" fmla="*/ 938 w 96"/>
                    <a:gd name="T21" fmla="*/ 1536 h 87"/>
                    <a:gd name="T22" fmla="*/ 938 w 96"/>
                    <a:gd name="T23" fmla="*/ 1288 h 87"/>
                    <a:gd name="T24" fmla="*/ 938 w 96"/>
                    <a:gd name="T25" fmla="*/ 1288 h 87"/>
                    <a:gd name="T26" fmla="*/ 800 w 96"/>
                    <a:gd name="T27" fmla="*/ 1480 h 87"/>
                    <a:gd name="T28" fmla="*/ 800 w 96"/>
                    <a:gd name="T29" fmla="*/ 1480 h 87"/>
                    <a:gd name="T30" fmla="*/ 800 w 96"/>
                    <a:gd name="T31" fmla="*/ 1216 h 87"/>
                    <a:gd name="T32" fmla="*/ 800 w 96"/>
                    <a:gd name="T33" fmla="*/ 1216 h 87"/>
                    <a:gd name="T34" fmla="*/ 658 w 96"/>
                    <a:gd name="T35" fmla="*/ 1400 h 87"/>
                    <a:gd name="T36" fmla="*/ 658 w 96"/>
                    <a:gd name="T37" fmla="*/ 1400 h 87"/>
                    <a:gd name="T38" fmla="*/ 675 w 96"/>
                    <a:gd name="T39" fmla="*/ 1160 h 87"/>
                    <a:gd name="T40" fmla="*/ 658 w 96"/>
                    <a:gd name="T41" fmla="*/ 1160 h 87"/>
                    <a:gd name="T42" fmla="*/ 520 w 96"/>
                    <a:gd name="T43" fmla="*/ 1344 h 87"/>
                    <a:gd name="T44" fmla="*/ 520 w 96"/>
                    <a:gd name="T45" fmla="*/ 1344 h 87"/>
                    <a:gd name="T46" fmla="*/ 533 w 96"/>
                    <a:gd name="T47" fmla="*/ 1080 h 87"/>
                    <a:gd name="T48" fmla="*/ 533 w 96"/>
                    <a:gd name="T49" fmla="*/ 1080 h 87"/>
                    <a:gd name="T50" fmla="*/ 375 w 96"/>
                    <a:gd name="T51" fmla="*/ 1272 h 87"/>
                    <a:gd name="T52" fmla="*/ 375 w 96"/>
                    <a:gd name="T53" fmla="*/ 1272 h 87"/>
                    <a:gd name="T54" fmla="*/ 395 w 96"/>
                    <a:gd name="T55" fmla="*/ 1024 h 87"/>
                    <a:gd name="T56" fmla="*/ 395 w 96"/>
                    <a:gd name="T57" fmla="*/ 1024 h 87"/>
                    <a:gd name="T58" fmla="*/ 238 w 96"/>
                    <a:gd name="T59" fmla="*/ 1195 h 87"/>
                    <a:gd name="T60" fmla="*/ 238 w 96"/>
                    <a:gd name="T61" fmla="*/ 1195 h 87"/>
                    <a:gd name="T62" fmla="*/ 250 w 96"/>
                    <a:gd name="T63" fmla="*/ 947 h 87"/>
                    <a:gd name="T64" fmla="*/ 250 w 96"/>
                    <a:gd name="T65" fmla="*/ 947 h 87"/>
                    <a:gd name="T66" fmla="*/ 95 w 96"/>
                    <a:gd name="T67" fmla="*/ 1139 h 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6" h="87">
                      <a:moveTo>
                        <a:pt x="6" y="60"/>
                      </a:moveTo>
                      <a:cubicBezTo>
                        <a:pt x="0" y="57"/>
                        <a:pt x="1" y="47"/>
                        <a:pt x="5" y="37"/>
                      </a:cubicBezTo>
                      <a:cubicBezTo>
                        <a:pt x="15" y="12"/>
                        <a:pt x="41" y="0"/>
                        <a:pt x="63" y="9"/>
                      </a:cubicBezTo>
                      <a:cubicBezTo>
                        <a:pt x="85" y="18"/>
                        <a:pt x="96" y="45"/>
                        <a:pt x="86" y="69"/>
                      </a:cubicBezTo>
                      <a:cubicBezTo>
                        <a:pt x="82" y="80"/>
                        <a:pt x="75" y="87"/>
                        <a:pt x="69" y="85"/>
                      </a:cubicBezTo>
                      <a:cubicBezTo>
                        <a:pt x="69" y="85"/>
                        <a:pt x="69" y="85"/>
                        <a:pt x="69" y="85"/>
                      </a:cubicBezTo>
                      <a:cubicBezTo>
                        <a:pt x="69" y="85"/>
                        <a:pt x="69" y="85"/>
                        <a:pt x="69" y="85"/>
                      </a:cubicBezTo>
                      <a:cubicBezTo>
                        <a:pt x="66" y="83"/>
                        <a:pt x="73" y="73"/>
                        <a:pt x="69" y="71"/>
                      </a:cubicBezTo>
                      <a:cubicBezTo>
                        <a:pt x="69" y="71"/>
                        <a:pt x="69" y="71"/>
                        <a:pt x="69" y="71"/>
                      </a:cubicBezTo>
                      <a:cubicBezTo>
                        <a:pt x="66" y="70"/>
                        <a:pt x="64" y="83"/>
                        <a:pt x="60" y="81"/>
                      </a:cubicBezTo>
                      <a:cubicBezTo>
                        <a:pt x="60" y="81"/>
                        <a:pt x="60" y="81"/>
                        <a:pt x="60" y="81"/>
                      </a:cubicBezTo>
                      <a:cubicBezTo>
                        <a:pt x="57" y="80"/>
                        <a:pt x="64" y="69"/>
                        <a:pt x="60" y="68"/>
                      </a:cubicBezTo>
                      <a:cubicBezTo>
                        <a:pt x="60" y="68"/>
                        <a:pt x="60" y="68"/>
                        <a:pt x="60" y="68"/>
                      </a:cubicBezTo>
                      <a:cubicBezTo>
                        <a:pt x="57" y="66"/>
                        <a:pt x="55" y="79"/>
                        <a:pt x="51" y="78"/>
                      </a:cubicBezTo>
                      <a:cubicBezTo>
                        <a:pt x="51" y="78"/>
                        <a:pt x="51" y="78"/>
                        <a:pt x="51" y="78"/>
                      </a:cubicBezTo>
                      <a:cubicBezTo>
                        <a:pt x="48" y="76"/>
                        <a:pt x="55" y="66"/>
                        <a:pt x="51" y="64"/>
                      </a:cubicBezTo>
                      <a:cubicBezTo>
                        <a:pt x="51" y="64"/>
                        <a:pt x="51" y="64"/>
                        <a:pt x="51" y="64"/>
                      </a:cubicBezTo>
                      <a:cubicBezTo>
                        <a:pt x="48" y="63"/>
                        <a:pt x="46" y="75"/>
                        <a:pt x="42" y="74"/>
                      </a:cubicBezTo>
                      <a:cubicBezTo>
                        <a:pt x="42" y="74"/>
                        <a:pt x="42" y="74"/>
                        <a:pt x="42" y="74"/>
                      </a:cubicBezTo>
                      <a:cubicBezTo>
                        <a:pt x="39" y="73"/>
                        <a:pt x="46" y="62"/>
                        <a:pt x="43" y="61"/>
                      </a:cubicBezTo>
                      <a:cubicBezTo>
                        <a:pt x="42" y="61"/>
                        <a:pt x="42" y="61"/>
                        <a:pt x="42" y="61"/>
                      </a:cubicBezTo>
                      <a:cubicBezTo>
                        <a:pt x="39" y="59"/>
                        <a:pt x="37" y="72"/>
                        <a:pt x="33" y="71"/>
                      </a:cubicBezTo>
                      <a:cubicBezTo>
                        <a:pt x="33" y="71"/>
                        <a:pt x="33" y="71"/>
                        <a:pt x="33" y="71"/>
                      </a:cubicBezTo>
                      <a:cubicBezTo>
                        <a:pt x="30" y="69"/>
                        <a:pt x="37" y="58"/>
                        <a:pt x="34" y="57"/>
                      </a:cubicBezTo>
                      <a:cubicBezTo>
                        <a:pt x="34" y="57"/>
                        <a:pt x="34" y="57"/>
                        <a:pt x="34" y="57"/>
                      </a:cubicBezTo>
                      <a:cubicBezTo>
                        <a:pt x="30" y="56"/>
                        <a:pt x="28" y="68"/>
                        <a:pt x="24" y="67"/>
                      </a:cubicBezTo>
                      <a:cubicBezTo>
                        <a:pt x="24" y="67"/>
                        <a:pt x="24" y="67"/>
                        <a:pt x="24" y="67"/>
                      </a:cubicBezTo>
                      <a:cubicBezTo>
                        <a:pt x="21" y="66"/>
                        <a:pt x="28" y="55"/>
                        <a:pt x="25" y="54"/>
                      </a:cubicBezTo>
                      <a:cubicBezTo>
                        <a:pt x="25" y="54"/>
                        <a:pt x="25" y="54"/>
                        <a:pt x="25" y="54"/>
                      </a:cubicBezTo>
                      <a:cubicBezTo>
                        <a:pt x="21" y="52"/>
                        <a:pt x="19" y="65"/>
                        <a:pt x="15" y="63"/>
                      </a:cubicBezTo>
                      <a:cubicBezTo>
                        <a:pt x="15" y="63"/>
                        <a:pt x="15" y="63"/>
                        <a:pt x="15" y="63"/>
                      </a:cubicBezTo>
                      <a:cubicBezTo>
                        <a:pt x="12" y="62"/>
                        <a:pt x="19" y="51"/>
                        <a:pt x="16" y="50"/>
                      </a:cubicBezTo>
                      <a:cubicBezTo>
                        <a:pt x="16" y="50"/>
                        <a:pt x="16" y="50"/>
                        <a:pt x="16" y="50"/>
                      </a:cubicBezTo>
                      <a:cubicBezTo>
                        <a:pt x="12" y="49"/>
                        <a:pt x="10" y="61"/>
                        <a:pt x="6" y="60"/>
                      </a:cubicBezTo>
                      <a:close/>
                    </a:path>
                  </a:pathLst>
                </a:custGeom>
                <a:solidFill>
                  <a:srgbClr val="FDBA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53" name="Freeform 514">
                  <a:extLst>
                    <a:ext uri="{FF2B5EF4-FFF2-40B4-BE49-F238E27FC236}">
                      <a16:creationId xmlns:a16="http://schemas.microsoft.com/office/drawing/2014/main" id="{CB44F3FA-0B48-B426-5D10-EF1CB704E231}"/>
                    </a:ext>
                  </a:extLst>
                </p:cNvPr>
                <p:cNvSpPr>
                  <a:spLocks/>
                </p:cNvSpPr>
                <p:nvPr/>
              </p:nvSpPr>
              <p:spPr bwMode="auto">
                <a:xfrm>
                  <a:off x="1340" y="2099"/>
                  <a:ext cx="40" cy="30"/>
                </a:xfrm>
                <a:custGeom>
                  <a:avLst/>
                  <a:gdLst>
                    <a:gd name="T0" fmla="*/ 33 w 16"/>
                    <a:gd name="T1" fmla="*/ 82 h 11"/>
                    <a:gd name="T2" fmla="*/ 145 w 16"/>
                    <a:gd name="T3" fmla="*/ 202 h 11"/>
                    <a:gd name="T4" fmla="*/ 158 w 16"/>
                    <a:gd name="T5" fmla="*/ 0 h 11"/>
                    <a:gd name="T6" fmla="*/ 0 60000 65536"/>
                    <a:gd name="T7" fmla="*/ 0 60000 65536"/>
                    <a:gd name="T8" fmla="*/ 0 60000 65536"/>
                  </a:gdLst>
                  <a:ahLst/>
                  <a:cxnLst>
                    <a:cxn ang="T6">
                      <a:pos x="T0" y="T1"/>
                    </a:cxn>
                    <a:cxn ang="T7">
                      <a:pos x="T2" y="T3"/>
                    </a:cxn>
                    <a:cxn ang="T8">
                      <a:pos x="T4" y="T5"/>
                    </a:cxn>
                  </a:cxnLst>
                  <a:rect l="0" t="0" r="r" b="b"/>
                  <a:pathLst>
                    <a:path w="16" h="11">
                      <a:moveTo>
                        <a:pt x="2" y="4"/>
                      </a:moveTo>
                      <a:cubicBezTo>
                        <a:pt x="0" y="8"/>
                        <a:pt x="6" y="11"/>
                        <a:pt x="9" y="10"/>
                      </a:cubicBezTo>
                      <a:cubicBezTo>
                        <a:pt x="15" y="9"/>
                        <a:pt x="16" y="1"/>
                        <a:pt x="10" y="0"/>
                      </a:cubicBezTo>
                    </a:path>
                  </a:pathLst>
                </a:custGeom>
                <a:solidFill>
                  <a:srgbClr val="FE9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54" name="Freeform 515">
                  <a:extLst>
                    <a:ext uri="{FF2B5EF4-FFF2-40B4-BE49-F238E27FC236}">
                      <a16:creationId xmlns:a16="http://schemas.microsoft.com/office/drawing/2014/main" id="{750D825B-B473-7929-084E-05A370DDFE5D}"/>
                    </a:ext>
                  </a:extLst>
                </p:cNvPr>
                <p:cNvSpPr>
                  <a:spLocks/>
                </p:cNvSpPr>
                <p:nvPr/>
              </p:nvSpPr>
              <p:spPr bwMode="auto">
                <a:xfrm>
                  <a:off x="1330" y="2139"/>
                  <a:ext cx="50" cy="35"/>
                </a:xfrm>
                <a:custGeom>
                  <a:avLst/>
                  <a:gdLst>
                    <a:gd name="T0" fmla="*/ 63 w 20"/>
                    <a:gd name="T1" fmla="*/ 137 h 13"/>
                    <a:gd name="T2" fmla="*/ 208 w 20"/>
                    <a:gd name="T3" fmla="*/ 197 h 13"/>
                    <a:gd name="T4" fmla="*/ 238 w 20"/>
                    <a:gd name="T5" fmla="*/ 0 h 13"/>
                    <a:gd name="T6" fmla="*/ 0 60000 65536"/>
                    <a:gd name="T7" fmla="*/ 0 60000 65536"/>
                    <a:gd name="T8" fmla="*/ 0 60000 65536"/>
                  </a:gdLst>
                  <a:ahLst/>
                  <a:cxnLst>
                    <a:cxn ang="T6">
                      <a:pos x="T0" y="T1"/>
                    </a:cxn>
                    <a:cxn ang="T7">
                      <a:pos x="T2" y="T3"/>
                    </a:cxn>
                    <a:cxn ang="T8">
                      <a:pos x="T4" y="T5"/>
                    </a:cxn>
                  </a:cxnLst>
                  <a:rect l="0" t="0" r="r" b="b"/>
                  <a:pathLst>
                    <a:path w="20" h="13">
                      <a:moveTo>
                        <a:pt x="4" y="7"/>
                      </a:moveTo>
                      <a:cubicBezTo>
                        <a:pt x="0" y="12"/>
                        <a:pt x="10" y="13"/>
                        <a:pt x="13" y="10"/>
                      </a:cubicBezTo>
                      <a:cubicBezTo>
                        <a:pt x="15" y="9"/>
                        <a:pt x="20" y="1"/>
                        <a:pt x="15" y="0"/>
                      </a:cubicBezTo>
                    </a:path>
                  </a:pathLst>
                </a:custGeom>
                <a:solidFill>
                  <a:srgbClr val="FE9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55" name="Freeform 516">
                  <a:extLst>
                    <a:ext uri="{FF2B5EF4-FFF2-40B4-BE49-F238E27FC236}">
                      <a16:creationId xmlns:a16="http://schemas.microsoft.com/office/drawing/2014/main" id="{951DE7D0-AEAA-1720-1336-8A67BEE29B13}"/>
                    </a:ext>
                  </a:extLst>
                </p:cNvPr>
                <p:cNvSpPr>
                  <a:spLocks/>
                </p:cNvSpPr>
                <p:nvPr/>
              </p:nvSpPr>
              <p:spPr bwMode="auto">
                <a:xfrm>
                  <a:off x="1272" y="2097"/>
                  <a:ext cx="65" cy="50"/>
                </a:xfrm>
                <a:custGeom>
                  <a:avLst/>
                  <a:gdLst>
                    <a:gd name="T0" fmla="*/ 0 w 26"/>
                    <a:gd name="T1" fmla="*/ 179 h 19"/>
                    <a:gd name="T2" fmla="*/ 158 w 26"/>
                    <a:gd name="T3" fmla="*/ 234 h 19"/>
                    <a:gd name="T4" fmla="*/ 270 w 26"/>
                    <a:gd name="T5" fmla="*/ 292 h 19"/>
                    <a:gd name="T6" fmla="*/ 395 w 26"/>
                    <a:gd name="T7" fmla="*/ 166 h 19"/>
                    <a:gd name="T8" fmla="*/ 270 w 26"/>
                    <a:gd name="T9" fmla="*/ 34 h 19"/>
                    <a:gd name="T10" fmla="*/ 113 w 26"/>
                    <a:gd name="T11" fmla="*/ 89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10"/>
                      </a:moveTo>
                      <a:cubicBezTo>
                        <a:pt x="0" y="15"/>
                        <a:pt x="8" y="19"/>
                        <a:pt x="10" y="13"/>
                      </a:cubicBezTo>
                      <a:cubicBezTo>
                        <a:pt x="13" y="15"/>
                        <a:pt x="14" y="16"/>
                        <a:pt x="17" y="16"/>
                      </a:cubicBezTo>
                      <a:cubicBezTo>
                        <a:pt x="20" y="15"/>
                        <a:pt x="24" y="12"/>
                        <a:pt x="25" y="9"/>
                      </a:cubicBezTo>
                      <a:cubicBezTo>
                        <a:pt x="26" y="5"/>
                        <a:pt x="20" y="3"/>
                        <a:pt x="17" y="2"/>
                      </a:cubicBezTo>
                      <a:cubicBezTo>
                        <a:pt x="12" y="0"/>
                        <a:pt x="11" y="2"/>
                        <a:pt x="7" y="5"/>
                      </a:cubicBezTo>
                    </a:path>
                  </a:pathLst>
                </a:custGeom>
                <a:solidFill>
                  <a:srgbClr val="FE9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56" name="Freeform 517">
                  <a:extLst>
                    <a:ext uri="{FF2B5EF4-FFF2-40B4-BE49-F238E27FC236}">
                      <a16:creationId xmlns:a16="http://schemas.microsoft.com/office/drawing/2014/main" id="{A5548802-08CC-804A-8765-10B190839366}"/>
                    </a:ext>
                  </a:extLst>
                </p:cNvPr>
                <p:cNvSpPr>
                  <a:spLocks/>
                </p:cNvSpPr>
                <p:nvPr/>
              </p:nvSpPr>
              <p:spPr bwMode="auto">
                <a:xfrm>
                  <a:off x="1360" y="2131"/>
                  <a:ext cx="47" cy="126"/>
                </a:xfrm>
                <a:custGeom>
                  <a:avLst/>
                  <a:gdLst>
                    <a:gd name="T0" fmla="*/ 0 w 19"/>
                    <a:gd name="T1" fmla="*/ 847 h 47"/>
                    <a:gd name="T2" fmla="*/ 228 w 19"/>
                    <a:gd name="T3" fmla="*/ 560 h 47"/>
                    <a:gd name="T4" fmla="*/ 257 w 19"/>
                    <a:gd name="T5" fmla="*/ 0 h 47"/>
                    <a:gd name="T6" fmla="*/ 195 w 19"/>
                    <a:gd name="T7" fmla="*/ 574 h 47"/>
                    <a:gd name="T8" fmla="*/ 0 w 19"/>
                    <a:gd name="T9" fmla="*/ 8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47">
                      <a:moveTo>
                        <a:pt x="0" y="44"/>
                      </a:moveTo>
                      <a:cubicBezTo>
                        <a:pt x="6" y="47"/>
                        <a:pt x="11" y="38"/>
                        <a:pt x="15" y="29"/>
                      </a:cubicBezTo>
                      <a:cubicBezTo>
                        <a:pt x="19" y="19"/>
                        <a:pt x="19" y="9"/>
                        <a:pt x="17" y="0"/>
                      </a:cubicBezTo>
                      <a:cubicBezTo>
                        <a:pt x="17" y="6"/>
                        <a:pt x="17" y="21"/>
                        <a:pt x="13" y="30"/>
                      </a:cubicBezTo>
                      <a:cubicBezTo>
                        <a:pt x="8" y="39"/>
                        <a:pt x="4" y="45"/>
                        <a:pt x="0" y="44"/>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57" name="Freeform 518">
                  <a:extLst>
                    <a:ext uri="{FF2B5EF4-FFF2-40B4-BE49-F238E27FC236}">
                      <a16:creationId xmlns:a16="http://schemas.microsoft.com/office/drawing/2014/main" id="{DB32A8F9-DE80-55DB-4F24-2077905F34A5}"/>
                    </a:ext>
                  </a:extLst>
                </p:cNvPr>
                <p:cNvSpPr>
                  <a:spLocks/>
                </p:cNvSpPr>
                <p:nvPr/>
              </p:nvSpPr>
              <p:spPr bwMode="auto">
                <a:xfrm>
                  <a:off x="1195" y="2033"/>
                  <a:ext cx="200" cy="130"/>
                </a:xfrm>
                <a:custGeom>
                  <a:avLst/>
                  <a:gdLst>
                    <a:gd name="T0" fmla="*/ 63 w 80"/>
                    <a:gd name="T1" fmla="*/ 655 h 49"/>
                    <a:gd name="T2" fmla="*/ 20 w 80"/>
                    <a:gd name="T3" fmla="*/ 915 h 49"/>
                    <a:gd name="T4" fmla="*/ 63 w 80"/>
                    <a:gd name="T5" fmla="*/ 724 h 49"/>
                    <a:gd name="T6" fmla="*/ 958 w 80"/>
                    <a:gd name="T7" fmla="*/ 239 h 49"/>
                    <a:gd name="T8" fmla="*/ 1250 w 80"/>
                    <a:gd name="T9" fmla="*/ 562 h 49"/>
                    <a:gd name="T10" fmla="*/ 908 w 80"/>
                    <a:gd name="T11" fmla="*/ 170 h 49"/>
                    <a:gd name="T12" fmla="*/ 63 w 80"/>
                    <a:gd name="T13" fmla="*/ 655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49">
                      <a:moveTo>
                        <a:pt x="4" y="35"/>
                      </a:moveTo>
                      <a:cubicBezTo>
                        <a:pt x="2" y="40"/>
                        <a:pt x="0" y="45"/>
                        <a:pt x="1" y="49"/>
                      </a:cubicBezTo>
                      <a:cubicBezTo>
                        <a:pt x="2" y="45"/>
                        <a:pt x="2" y="45"/>
                        <a:pt x="4" y="39"/>
                      </a:cubicBezTo>
                      <a:cubicBezTo>
                        <a:pt x="13" y="16"/>
                        <a:pt x="40" y="5"/>
                        <a:pt x="61" y="13"/>
                      </a:cubicBezTo>
                      <a:cubicBezTo>
                        <a:pt x="69" y="17"/>
                        <a:pt x="75" y="23"/>
                        <a:pt x="80" y="30"/>
                      </a:cubicBezTo>
                      <a:cubicBezTo>
                        <a:pt x="75" y="20"/>
                        <a:pt x="68" y="13"/>
                        <a:pt x="58" y="9"/>
                      </a:cubicBezTo>
                      <a:cubicBezTo>
                        <a:pt x="37" y="0"/>
                        <a:pt x="13" y="12"/>
                        <a:pt x="4" y="35"/>
                      </a:cubicBezTo>
                      <a:close/>
                    </a:path>
                  </a:pathLst>
                </a:custGeom>
                <a:solidFill>
                  <a:srgbClr val="FEDF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58" name="Freeform 519">
                  <a:extLst>
                    <a:ext uri="{FF2B5EF4-FFF2-40B4-BE49-F238E27FC236}">
                      <a16:creationId xmlns:a16="http://schemas.microsoft.com/office/drawing/2014/main" id="{4A33C36D-7555-9E79-3535-931C7C164585}"/>
                    </a:ext>
                  </a:extLst>
                </p:cNvPr>
                <p:cNvSpPr>
                  <a:spLocks/>
                </p:cNvSpPr>
                <p:nvPr/>
              </p:nvSpPr>
              <p:spPr bwMode="auto">
                <a:xfrm>
                  <a:off x="1295" y="2089"/>
                  <a:ext cx="47" cy="50"/>
                </a:xfrm>
                <a:custGeom>
                  <a:avLst/>
                  <a:gdLst>
                    <a:gd name="T0" fmla="*/ 215 w 19"/>
                    <a:gd name="T1" fmla="*/ 111 h 19"/>
                    <a:gd name="T2" fmla="*/ 74 w 19"/>
                    <a:gd name="T3" fmla="*/ 271 h 19"/>
                    <a:gd name="T4" fmla="*/ 215 w 19"/>
                    <a:gd name="T5" fmla="*/ 111 h 19"/>
                    <a:gd name="T6" fmla="*/ 0 60000 65536"/>
                    <a:gd name="T7" fmla="*/ 0 60000 65536"/>
                    <a:gd name="T8" fmla="*/ 0 60000 65536"/>
                  </a:gdLst>
                  <a:ahLst/>
                  <a:cxnLst>
                    <a:cxn ang="T6">
                      <a:pos x="T0" y="T1"/>
                    </a:cxn>
                    <a:cxn ang="T7">
                      <a:pos x="T2" y="T3"/>
                    </a:cxn>
                    <a:cxn ang="T8">
                      <a:pos x="T4" y="T5"/>
                    </a:cxn>
                  </a:cxnLst>
                  <a:rect l="0" t="0" r="r" b="b"/>
                  <a:pathLst>
                    <a:path w="19" h="19">
                      <a:moveTo>
                        <a:pt x="14" y="6"/>
                      </a:moveTo>
                      <a:cubicBezTo>
                        <a:pt x="19" y="10"/>
                        <a:pt x="11" y="19"/>
                        <a:pt x="5" y="15"/>
                      </a:cubicBezTo>
                      <a:cubicBezTo>
                        <a:pt x="0" y="11"/>
                        <a:pt x="6" y="0"/>
                        <a:pt x="14" y="6"/>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59" name="Freeform 520">
                  <a:extLst>
                    <a:ext uri="{FF2B5EF4-FFF2-40B4-BE49-F238E27FC236}">
                      <a16:creationId xmlns:a16="http://schemas.microsoft.com/office/drawing/2014/main" id="{044327AA-E5EF-5C27-DB44-51C2016A64BE}"/>
                    </a:ext>
                  </a:extLst>
                </p:cNvPr>
                <p:cNvSpPr>
                  <a:spLocks/>
                </p:cNvSpPr>
                <p:nvPr/>
              </p:nvSpPr>
              <p:spPr bwMode="auto">
                <a:xfrm>
                  <a:off x="1327" y="2118"/>
                  <a:ext cx="58" cy="59"/>
                </a:xfrm>
                <a:custGeom>
                  <a:avLst/>
                  <a:gdLst>
                    <a:gd name="T0" fmla="*/ 209 w 23"/>
                    <a:gd name="T1" fmla="*/ 308 h 22"/>
                    <a:gd name="T2" fmla="*/ 113 w 23"/>
                    <a:gd name="T3" fmla="*/ 115 h 22"/>
                    <a:gd name="T4" fmla="*/ 209 w 23"/>
                    <a:gd name="T5" fmla="*/ 308 h 22"/>
                    <a:gd name="T6" fmla="*/ 0 60000 65536"/>
                    <a:gd name="T7" fmla="*/ 0 60000 65536"/>
                    <a:gd name="T8" fmla="*/ 0 60000 65536"/>
                  </a:gdLst>
                  <a:ahLst/>
                  <a:cxnLst>
                    <a:cxn ang="T6">
                      <a:pos x="T0" y="T1"/>
                    </a:cxn>
                    <a:cxn ang="T7">
                      <a:pos x="T2" y="T3"/>
                    </a:cxn>
                    <a:cxn ang="T8">
                      <a:pos x="T4" y="T5"/>
                    </a:cxn>
                  </a:cxnLst>
                  <a:rect l="0" t="0" r="r" b="b"/>
                  <a:pathLst>
                    <a:path w="23" h="22">
                      <a:moveTo>
                        <a:pt x="13" y="16"/>
                      </a:moveTo>
                      <a:cubicBezTo>
                        <a:pt x="3" y="22"/>
                        <a:pt x="0" y="11"/>
                        <a:pt x="7" y="6"/>
                      </a:cubicBezTo>
                      <a:cubicBezTo>
                        <a:pt x="15" y="0"/>
                        <a:pt x="23" y="11"/>
                        <a:pt x="13" y="16"/>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60" name="Freeform 521">
                  <a:extLst>
                    <a:ext uri="{FF2B5EF4-FFF2-40B4-BE49-F238E27FC236}">
                      <a16:creationId xmlns:a16="http://schemas.microsoft.com/office/drawing/2014/main" id="{A4B33BCC-BBC7-0BBD-2817-069ECC0C8A4C}"/>
                    </a:ext>
                  </a:extLst>
                </p:cNvPr>
                <p:cNvSpPr>
                  <a:spLocks/>
                </p:cNvSpPr>
                <p:nvPr/>
              </p:nvSpPr>
              <p:spPr bwMode="auto">
                <a:xfrm>
                  <a:off x="1337" y="2086"/>
                  <a:ext cx="35" cy="40"/>
                </a:xfrm>
                <a:custGeom>
                  <a:avLst/>
                  <a:gdLst>
                    <a:gd name="T0" fmla="*/ 33 w 14"/>
                    <a:gd name="T1" fmla="*/ 192 h 15"/>
                    <a:gd name="T2" fmla="*/ 208 w 14"/>
                    <a:gd name="T3" fmla="*/ 115 h 15"/>
                    <a:gd name="T4" fmla="*/ 33 w 14"/>
                    <a:gd name="T5" fmla="*/ 192 h 15"/>
                    <a:gd name="T6" fmla="*/ 0 60000 65536"/>
                    <a:gd name="T7" fmla="*/ 0 60000 65536"/>
                    <a:gd name="T8" fmla="*/ 0 60000 65536"/>
                  </a:gdLst>
                  <a:ahLst/>
                  <a:cxnLst>
                    <a:cxn ang="T6">
                      <a:pos x="T0" y="T1"/>
                    </a:cxn>
                    <a:cxn ang="T7">
                      <a:pos x="T2" y="T3"/>
                    </a:cxn>
                    <a:cxn ang="T8">
                      <a:pos x="T4" y="T5"/>
                    </a:cxn>
                  </a:cxnLst>
                  <a:rect l="0" t="0" r="r" b="b"/>
                  <a:pathLst>
                    <a:path w="14" h="15">
                      <a:moveTo>
                        <a:pt x="2" y="10"/>
                      </a:moveTo>
                      <a:cubicBezTo>
                        <a:pt x="4" y="15"/>
                        <a:pt x="14" y="13"/>
                        <a:pt x="13" y="6"/>
                      </a:cubicBezTo>
                      <a:cubicBezTo>
                        <a:pt x="11" y="0"/>
                        <a:pt x="0" y="1"/>
                        <a:pt x="2" y="10"/>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61" name="Freeform 522">
                  <a:extLst>
                    <a:ext uri="{FF2B5EF4-FFF2-40B4-BE49-F238E27FC236}">
                      <a16:creationId xmlns:a16="http://schemas.microsoft.com/office/drawing/2014/main" id="{E0A8D2CD-8607-F59D-ED79-EA6EC89460AC}"/>
                    </a:ext>
                  </a:extLst>
                </p:cNvPr>
                <p:cNvSpPr>
                  <a:spLocks/>
                </p:cNvSpPr>
                <p:nvPr/>
              </p:nvSpPr>
              <p:spPr bwMode="auto">
                <a:xfrm>
                  <a:off x="1265" y="2094"/>
                  <a:ext cx="37" cy="43"/>
                </a:xfrm>
                <a:custGeom>
                  <a:avLst/>
                  <a:gdLst>
                    <a:gd name="T0" fmla="*/ 183 w 15"/>
                    <a:gd name="T1" fmla="*/ 196 h 16"/>
                    <a:gd name="T2" fmla="*/ 42 w 15"/>
                    <a:gd name="T3" fmla="*/ 137 h 16"/>
                    <a:gd name="T4" fmla="*/ 183 w 15"/>
                    <a:gd name="T5" fmla="*/ 196 h 16"/>
                    <a:gd name="T6" fmla="*/ 0 60000 65536"/>
                    <a:gd name="T7" fmla="*/ 0 60000 65536"/>
                    <a:gd name="T8" fmla="*/ 0 60000 65536"/>
                  </a:gdLst>
                  <a:ahLst/>
                  <a:cxnLst>
                    <a:cxn ang="T6">
                      <a:pos x="T0" y="T1"/>
                    </a:cxn>
                    <a:cxn ang="T7">
                      <a:pos x="T2" y="T3"/>
                    </a:cxn>
                    <a:cxn ang="T8">
                      <a:pos x="T4" y="T5"/>
                    </a:cxn>
                  </a:cxnLst>
                  <a:rect l="0" t="0" r="r" b="b"/>
                  <a:pathLst>
                    <a:path w="15" h="16">
                      <a:moveTo>
                        <a:pt x="12" y="10"/>
                      </a:moveTo>
                      <a:cubicBezTo>
                        <a:pt x="10" y="16"/>
                        <a:pt x="0" y="16"/>
                        <a:pt x="3" y="7"/>
                      </a:cubicBezTo>
                      <a:cubicBezTo>
                        <a:pt x="4" y="0"/>
                        <a:pt x="15" y="0"/>
                        <a:pt x="12" y="10"/>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62" name="Freeform 523">
                  <a:extLst>
                    <a:ext uri="{FF2B5EF4-FFF2-40B4-BE49-F238E27FC236}">
                      <a16:creationId xmlns:a16="http://schemas.microsoft.com/office/drawing/2014/main" id="{D77FF77B-2445-9FF4-2833-1981AEA89587}"/>
                    </a:ext>
                  </a:extLst>
                </p:cNvPr>
                <p:cNvSpPr>
                  <a:spLocks/>
                </p:cNvSpPr>
                <p:nvPr/>
              </p:nvSpPr>
              <p:spPr bwMode="auto">
                <a:xfrm>
                  <a:off x="1335" y="2134"/>
                  <a:ext cx="32" cy="29"/>
                </a:xfrm>
                <a:custGeom>
                  <a:avLst/>
                  <a:gdLst>
                    <a:gd name="T0" fmla="*/ 30 w 13"/>
                    <a:gd name="T1" fmla="*/ 90 h 11"/>
                    <a:gd name="T2" fmla="*/ 153 w 13"/>
                    <a:gd name="T3" fmla="*/ 145 h 11"/>
                    <a:gd name="T4" fmla="*/ 194 w 13"/>
                    <a:gd name="T5" fmla="*/ 76 h 11"/>
                    <a:gd name="T6" fmla="*/ 133 w 13"/>
                    <a:gd name="T7" fmla="*/ 21 h 11"/>
                    <a:gd name="T8" fmla="*/ 62 w 13"/>
                    <a:gd name="T9" fmla="*/ 12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1">
                      <a:moveTo>
                        <a:pt x="2" y="5"/>
                      </a:moveTo>
                      <a:cubicBezTo>
                        <a:pt x="0" y="11"/>
                        <a:pt x="8" y="10"/>
                        <a:pt x="10" y="8"/>
                      </a:cubicBezTo>
                      <a:cubicBezTo>
                        <a:pt x="11" y="7"/>
                        <a:pt x="13" y="5"/>
                        <a:pt x="13" y="4"/>
                      </a:cubicBezTo>
                      <a:cubicBezTo>
                        <a:pt x="13" y="2"/>
                        <a:pt x="11" y="0"/>
                        <a:pt x="9" y="1"/>
                      </a:cubicBezTo>
                      <a:cubicBezTo>
                        <a:pt x="11" y="4"/>
                        <a:pt x="7" y="7"/>
                        <a:pt x="4" y="7"/>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63" name="Freeform 524">
                  <a:extLst>
                    <a:ext uri="{FF2B5EF4-FFF2-40B4-BE49-F238E27FC236}">
                      <a16:creationId xmlns:a16="http://schemas.microsoft.com/office/drawing/2014/main" id="{1E5CF195-2B6E-4722-3FC6-A6E37CF52FF7}"/>
                    </a:ext>
                  </a:extLst>
                </p:cNvPr>
                <p:cNvSpPr>
                  <a:spLocks/>
                </p:cNvSpPr>
                <p:nvPr/>
              </p:nvSpPr>
              <p:spPr bwMode="auto">
                <a:xfrm>
                  <a:off x="1345" y="2091"/>
                  <a:ext cx="22" cy="27"/>
                </a:xfrm>
                <a:custGeom>
                  <a:avLst/>
                  <a:gdLst>
                    <a:gd name="T0" fmla="*/ 12 w 9"/>
                    <a:gd name="T1" fmla="*/ 116 h 10"/>
                    <a:gd name="T2" fmla="*/ 103 w 9"/>
                    <a:gd name="T3" fmla="*/ 138 h 10"/>
                    <a:gd name="T4" fmla="*/ 59 w 9"/>
                    <a:gd name="T5" fmla="*/ 22 h 10"/>
                    <a:gd name="T6" fmla="*/ 42 w 9"/>
                    <a:gd name="T7" fmla="*/ 116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0">
                      <a:moveTo>
                        <a:pt x="1" y="6"/>
                      </a:moveTo>
                      <a:cubicBezTo>
                        <a:pt x="0" y="10"/>
                        <a:pt x="6" y="9"/>
                        <a:pt x="7" y="7"/>
                      </a:cubicBezTo>
                      <a:cubicBezTo>
                        <a:pt x="9" y="5"/>
                        <a:pt x="8" y="0"/>
                        <a:pt x="4" y="1"/>
                      </a:cubicBezTo>
                      <a:cubicBezTo>
                        <a:pt x="6" y="3"/>
                        <a:pt x="7" y="6"/>
                        <a:pt x="3" y="6"/>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64" name="Freeform 525">
                  <a:extLst>
                    <a:ext uri="{FF2B5EF4-FFF2-40B4-BE49-F238E27FC236}">
                      <a16:creationId xmlns:a16="http://schemas.microsoft.com/office/drawing/2014/main" id="{C029825C-70B2-5BF9-C5E4-1A61A9E60574}"/>
                    </a:ext>
                  </a:extLst>
                </p:cNvPr>
                <p:cNvSpPr>
                  <a:spLocks/>
                </p:cNvSpPr>
                <p:nvPr/>
              </p:nvSpPr>
              <p:spPr bwMode="auto">
                <a:xfrm>
                  <a:off x="1307" y="2105"/>
                  <a:ext cx="28" cy="24"/>
                </a:xfrm>
                <a:custGeom>
                  <a:avLst/>
                  <a:gdLst>
                    <a:gd name="T0" fmla="*/ 0 w 11"/>
                    <a:gd name="T1" fmla="*/ 77 h 9"/>
                    <a:gd name="T2" fmla="*/ 33 w 11"/>
                    <a:gd name="T3" fmla="*/ 149 h 9"/>
                    <a:gd name="T4" fmla="*/ 97 w 11"/>
                    <a:gd name="T5" fmla="*/ 149 h 9"/>
                    <a:gd name="T6" fmla="*/ 117 w 11"/>
                    <a:gd name="T7" fmla="*/ 0 h 9"/>
                    <a:gd name="T8" fmla="*/ 117 w 11"/>
                    <a:gd name="T9" fmla="*/ 56 h 9"/>
                    <a:gd name="T10" fmla="*/ 51 w 11"/>
                    <a:gd name="T11" fmla="*/ 93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9">
                      <a:moveTo>
                        <a:pt x="0" y="4"/>
                      </a:moveTo>
                      <a:cubicBezTo>
                        <a:pt x="0" y="5"/>
                        <a:pt x="1" y="7"/>
                        <a:pt x="2" y="8"/>
                      </a:cubicBezTo>
                      <a:cubicBezTo>
                        <a:pt x="3" y="9"/>
                        <a:pt x="5" y="9"/>
                        <a:pt x="6" y="8"/>
                      </a:cubicBezTo>
                      <a:cubicBezTo>
                        <a:pt x="8" y="6"/>
                        <a:pt x="11" y="0"/>
                        <a:pt x="7" y="0"/>
                      </a:cubicBezTo>
                      <a:cubicBezTo>
                        <a:pt x="8" y="1"/>
                        <a:pt x="7" y="2"/>
                        <a:pt x="7" y="3"/>
                      </a:cubicBezTo>
                      <a:cubicBezTo>
                        <a:pt x="6" y="5"/>
                        <a:pt x="4" y="5"/>
                        <a:pt x="3" y="5"/>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65" name="Freeform 526">
                  <a:extLst>
                    <a:ext uri="{FF2B5EF4-FFF2-40B4-BE49-F238E27FC236}">
                      <a16:creationId xmlns:a16="http://schemas.microsoft.com/office/drawing/2014/main" id="{3BB6A1E4-519E-15FD-4EBA-50941A94A81D}"/>
                    </a:ext>
                  </a:extLst>
                </p:cNvPr>
                <p:cNvSpPr>
                  <a:spLocks/>
                </p:cNvSpPr>
                <p:nvPr/>
              </p:nvSpPr>
              <p:spPr bwMode="auto">
                <a:xfrm>
                  <a:off x="1270" y="2105"/>
                  <a:ext cx="25" cy="24"/>
                </a:xfrm>
                <a:custGeom>
                  <a:avLst/>
                  <a:gdLst>
                    <a:gd name="T0" fmla="*/ 33 w 10"/>
                    <a:gd name="T1" fmla="*/ 93 h 9"/>
                    <a:gd name="T2" fmla="*/ 125 w 10"/>
                    <a:gd name="T3" fmla="*/ 136 h 9"/>
                    <a:gd name="T4" fmla="*/ 158 w 10"/>
                    <a:gd name="T5" fmla="*/ 56 h 9"/>
                    <a:gd name="T6" fmla="*/ 113 w 10"/>
                    <a:gd name="T7" fmla="*/ 0 h 9"/>
                    <a:gd name="T8" fmla="*/ 113 w 10"/>
                    <a:gd name="T9" fmla="*/ 77 h 9"/>
                    <a:gd name="T10" fmla="*/ 63 w 10"/>
                    <a:gd name="T11" fmla="*/ 115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9">
                      <a:moveTo>
                        <a:pt x="2" y="5"/>
                      </a:moveTo>
                      <a:cubicBezTo>
                        <a:pt x="0" y="9"/>
                        <a:pt x="6" y="9"/>
                        <a:pt x="8" y="7"/>
                      </a:cubicBezTo>
                      <a:cubicBezTo>
                        <a:pt x="9" y="6"/>
                        <a:pt x="10" y="5"/>
                        <a:pt x="10" y="3"/>
                      </a:cubicBezTo>
                      <a:cubicBezTo>
                        <a:pt x="10" y="2"/>
                        <a:pt x="8" y="2"/>
                        <a:pt x="7" y="0"/>
                      </a:cubicBezTo>
                      <a:cubicBezTo>
                        <a:pt x="7" y="1"/>
                        <a:pt x="8" y="2"/>
                        <a:pt x="7" y="4"/>
                      </a:cubicBezTo>
                      <a:cubicBezTo>
                        <a:pt x="7" y="5"/>
                        <a:pt x="5" y="7"/>
                        <a:pt x="4" y="6"/>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66" name="Freeform 527">
                  <a:extLst>
                    <a:ext uri="{FF2B5EF4-FFF2-40B4-BE49-F238E27FC236}">
                      <a16:creationId xmlns:a16="http://schemas.microsoft.com/office/drawing/2014/main" id="{5A57AF46-6EA4-1CDC-8F66-5BDF23920A5F}"/>
                    </a:ext>
                  </a:extLst>
                </p:cNvPr>
                <p:cNvSpPr>
                  <a:spLocks/>
                </p:cNvSpPr>
                <p:nvPr/>
              </p:nvSpPr>
              <p:spPr bwMode="auto">
                <a:xfrm>
                  <a:off x="1342" y="2134"/>
                  <a:ext cx="10" cy="11"/>
                </a:xfrm>
                <a:custGeom>
                  <a:avLst/>
                  <a:gdLst>
                    <a:gd name="T0" fmla="*/ 63 w 4"/>
                    <a:gd name="T1" fmla="*/ 0 h 4"/>
                    <a:gd name="T2" fmla="*/ 0 w 4"/>
                    <a:gd name="T3" fmla="*/ 83 h 4"/>
                    <a:gd name="T4" fmla="*/ 63 w 4"/>
                    <a:gd name="T5" fmla="*/ 22 h 4"/>
                    <a:gd name="T6" fmla="*/ 0 60000 65536"/>
                    <a:gd name="T7" fmla="*/ 0 60000 65536"/>
                    <a:gd name="T8" fmla="*/ 0 60000 65536"/>
                  </a:gdLst>
                  <a:ahLst/>
                  <a:cxnLst>
                    <a:cxn ang="T6">
                      <a:pos x="T0" y="T1"/>
                    </a:cxn>
                    <a:cxn ang="T7">
                      <a:pos x="T2" y="T3"/>
                    </a:cxn>
                    <a:cxn ang="T8">
                      <a:pos x="T4" y="T5"/>
                    </a:cxn>
                  </a:cxnLst>
                  <a:rect l="0" t="0" r="r" b="b"/>
                  <a:pathLst>
                    <a:path w="4" h="4">
                      <a:moveTo>
                        <a:pt x="4" y="0"/>
                      </a:moveTo>
                      <a:cubicBezTo>
                        <a:pt x="2" y="1"/>
                        <a:pt x="1" y="2"/>
                        <a:pt x="0" y="4"/>
                      </a:cubicBezTo>
                      <a:cubicBezTo>
                        <a:pt x="1" y="3"/>
                        <a:pt x="3" y="2"/>
                        <a:pt x="4" y="1"/>
                      </a:cubicBezTo>
                    </a:path>
                  </a:pathLst>
                </a:custGeom>
                <a:solidFill>
                  <a:srgbClr val="D27E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67" name="Freeform 528">
                  <a:extLst>
                    <a:ext uri="{FF2B5EF4-FFF2-40B4-BE49-F238E27FC236}">
                      <a16:creationId xmlns:a16="http://schemas.microsoft.com/office/drawing/2014/main" id="{07374374-C3B9-E2A3-FD2B-64DA000717E8}"/>
                    </a:ext>
                  </a:extLst>
                </p:cNvPr>
                <p:cNvSpPr>
                  <a:spLocks/>
                </p:cNvSpPr>
                <p:nvPr/>
              </p:nvSpPr>
              <p:spPr bwMode="auto">
                <a:xfrm>
                  <a:off x="1347" y="2097"/>
                  <a:ext cx="5" cy="8"/>
                </a:xfrm>
                <a:custGeom>
                  <a:avLst/>
                  <a:gdLst>
                    <a:gd name="T0" fmla="*/ 33 w 2"/>
                    <a:gd name="T1" fmla="*/ 0 h 3"/>
                    <a:gd name="T2" fmla="*/ 0 w 2"/>
                    <a:gd name="T3" fmla="*/ 56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solidFill>
                  <a:srgbClr val="D27E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68" name="Freeform 529">
                  <a:extLst>
                    <a:ext uri="{FF2B5EF4-FFF2-40B4-BE49-F238E27FC236}">
                      <a16:creationId xmlns:a16="http://schemas.microsoft.com/office/drawing/2014/main" id="{1C4F2055-0E3F-D375-067A-C374E6374ADC}"/>
                    </a:ext>
                  </a:extLst>
                </p:cNvPr>
                <p:cNvSpPr>
                  <a:spLocks/>
                </p:cNvSpPr>
                <p:nvPr/>
              </p:nvSpPr>
              <p:spPr bwMode="auto">
                <a:xfrm>
                  <a:off x="1223" y="2158"/>
                  <a:ext cx="10" cy="35"/>
                </a:xfrm>
                <a:custGeom>
                  <a:avLst/>
                  <a:gdLst>
                    <a:gd name="T0" fmla="*/ 0 w 4"/>
                    <a:gd name="T1" fmla="*/ 0 h 13"/>
                    <a:gd name="T2" fmla="*/ 33 w 4"/>
                    <a:gd name="T3" fmla="*/ 137 h 13"/>
                    <a:gd name="T4" fmla="*/ 20 w 4"/>
                    <a:gd name="T5" fmla="*/ 253 h 13"/>
                    <a:gd name="T6" fmla="*/ 50 w 4"/>
                    <a:gd name="T7" fmla="*/ 116 h 13"/>
                    <a:gd name="T8" fmla="*/ 0 w 4"/>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3">
                      <a:moveTo>
                        <a:pt x="0" y="0"/>
                      </a:moveTo>
                      <a:cubicBezTo>
                        <a:pt x="3" y="1"/>
                        <a:pt x="3" y="3"/>
                        <a:pt x="2" y="7"/>
                      </a:cubicBezTo>
                      <a:cubicBezTo>
                        <a:pt x="0" y="11"/>
                        <a:pt x="0" y="13"/>
                        <a:pt x="1" y="13"/>
                      </a:cubicBezTo>
                      <a:cubicBezTo>
                        <a:pt x="1" y="12"/>
                        <a:pt x="2" y="8"/>
                        <a:pt x="3" y="6"/>
                      </a:cubicBezTo>
                      <a:cubicBezTo>
                        <a:pt x="4" y="3"/>
                        <a:pt x="4" y="0"/>
                        <a:pt x="0" y="0"/>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69" name="Freeform 530">
                  <a:extLst>
                    <a:ext uri="{FF2B5EF4-FFF2-40B4-BE49-F238E27FC236}">
                      <a16:creationId xmlns:a16="http://schemas.microsoft.com/office/drawing/2014/main" id="{D1FF5F73-D343-02D0-BEF8-EFD1DCEF30C3}"/>
                    </a:ext>
                  </a:extLst>
                </p:cNvPr>
                <p:cNvSpPr>
                  <a:spLocks/>
                </p:cNvSpPr>
                <p:nvPr/>
              </p:nvSpPr>
              <p:spPr bwMode="auto">
                <a:xfrm>
                  <a:off x="1205" y="2033"/>
                  <a:ext cx="135" cy="93"/>
                </a:xfrm>
                <a:custGeom>
                  <a:avLst/>
                  <a:gdLst>
                    <a:gd name="T0" fmla="*/ 845 w 54"/>
                    <a:gd name="T1" fmla="*/ 170 h 35"/>
                    <a:gd name="T2" fmla="*/ 0 w 54"/>
                    <a:gd name="T3" fmla="*/ 656 h 35"/>
                    <a:gd name="T4" fmla="*/ 845 w 54"/>
                    <a:gd name="T5" fmla="*/ 170 h 35"/>
                    <a:gd name="T6" fmla="*/ 0 60000 65536"/>
                    <a:gd name="T7" fmla="*/ 0 60000 65536"/>
                    <a:gd name="T8" fmla="*/ 0 60000 65536"/>
                  </a:gdLst>
                  <a:ahLst/>
                  <a:cxnLst>
                    <a:cxn ang="T6">
                      <a:pos x="T0" y="T1"/>
                    </a:cxn>
                    <a:cxn ang="T7">
                      <a:pos x="T2" y="T3"/>
                    </a:cxn>
                    <a:cxn ang="T8">
                      <a:pos x="T4" y="T5"/>
                    </a:cxn>
                  </a:cxnLst>
                  <a:rect l="0" t="0" r="r" b="b"/>
                  <a:pathLst>
                    <a:path w="54" h="35">
                      <a:moveTo>
                        <a:pt x="54" y="9"/>
                      </a:moveTo>
                      <a:cubicBezTo>
                        <a:pt x="33" y="0"/>
                        <a:pt x="9" y="12"/>
                        <a:pt x="0" y="35"/>
                      </a:cubicBezTo>
                      <a:cubicBezTo>
                        <a:pt x="16" y="4"/>
                        <a:pt x="45" y="5"/>
                        <a:pt x="54"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70" name="Freeform 531">
                  <a:extLst>
                    <a:ext uri="{FF2B5EF4-FFF2-40B4-BE49-F238E27FC236}">
                      <a16:creationId xmlns:a16="http://schemas.microsoft.com/office/drawing/2014/main" id="{4D564914-C04C-814D-02A0-3CA8026B948B}"/>
                    </a:ext>
                  </a:extLst>
                </p:cNvPr>
                <p:cNvSpPr>
                  <a:spLocks/>
                </p:cNvSpPr>
                <p:nvPr/>
              </p:nvSpPr>
              <p:spPr bwMode="auto">
                <a:xfrm>
                  <a:off x="1230" y="2166"/>
                  <a:ext cx="15" cy="24"/>
                </a:xfrm>
                <a:custGeom>
                  <a:avLst/>
                  <a:gdLst>
                    <a:gd name="T0" fmla="*/ 0 w 6"/>
                    <a:gd name="T1" fmla="*/ 171 h 9"/>
                    <a:gd name="T2" fmla="*/ 95 w 6"/>
                    <a:gd name="T3" fmla="*/ 21 h 9"/>
                    <a:gd name="T4" fmla="*/ 0 w 6"/>
                    <a:gd name="T5" fmla="*/ 171 h 9"/>
                    <a:gd name="T6" fmla="*/ 0 60000 65536"/>
                    <a:gd name="T7" fmla="*/ 0 60000 65536"/>
                    <a:gd name="T8" fmla="*/ 0 60000 65536"/>
                  </a:gdLst>
                  <a:ahLst/>
                  <a:cxnLst>
                    <a:cxn ang="T6">
                      <a:pos x="T0" y="T1"/>
                    </a:cxn>
                    <a:cxn ang="T7">
                      <a:pos x="T2" y="T3"/>
                    </a:cxn>
                    <a:cxn ang="T8">
                      <a:pos x="T4" y="T5"/>
                    </a:cxn>
                  </a:cxnLst>
                  <a:rect l="0" t="0" r="r" b="b"/>
                  <a:pathLst>
                    <a:path w="6" h="9">
                      <a:moveTo>
                        <a:pt x="0" y="9"/>
                      </a:moveTo>
                      <a:cubicBezTo>
                        <a:pt x="2" y="6"/>
                        <a:pt x="4" y="0"/>
                        <a:pt x="6" y="1"/>
                      </a:cubicBezTo>
                      <a:cubicBezTo>
                        <a:pt x="4" y="0"/>
                        <a:pt x="3" y="0"/>
                        <a:pt x="0" y="9"/>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71" name="Freeform 532">
                  <a:extLst>
                    <a:ext uri="{FF2B5EF4-FFF2-40B4-BE49-F238E27FC236}">
                      <a16:creationId xmlns:a16="http://schemas.microsoft.com/office/drawing/2014/main" id="{E8F8F7FB-38C5-BFD3-46B9-F351F8C9B11D}"/>
                    </a:ext>
                  </a:extLst>
                </p:cNvPr>
                <p:cNvSpPr>
                  <a:spLocks/>
                </p:cNvSpPr>
                <p:nvPr/>
              </p:nvSpPr>
              <p:spPr bwMode="auto">
                <a:xfrm>
                  <a:off x="1205" y="2155"/>
                  <a:ext cx="18" cy="24"/>
                </a:xfrm>
                <a:custGeom>
                  <a:avLst/>
                  <a:gdLst>
                    <a:gd name="T0" fmla="*/ 0 w 7"/>
                    <a:gd name="T1" fmla="*/ 171 h 9"/>
                    <a:gd name="T2" fmla="*/ 118 w 7"/>
                    <a:gd name="T3" fmla="*/ 21 h 9"/>
                    <a:gd name="T4" fmla="*/ 0 w 7"/>
                    <a:gd name="T5" fmla="*/ 171 h 9"/>
                    <a:gd name="T6" fmla="*/ 0 60000 65536"/>
                    <a:gd name="T7" fmla="*/ 0 60000 65536"/>
                    <a:gd name="T8" fmla="*/ 0 60000 65536"/>
                  </a:gdLst>
                  <a:ahLst/>
                  <a:cxnLst>
                    <a:cxn ang="T6">
                      <a:pos x="T0" y="T1"/>
                    </a:cxn>
                    <a:cxn ang="T7">
                      <a:pos x="T2" y="T3"/>
                    </a:cxn>
                    <a:cxn ang="T8">
                      <a:pos x="T4" y="T5"/>
                    </a:cxn>
                  </a:cxnLst>
                  <a:rect l="0" t="0" r="r" b="b"/>
                  <a:pathLst>
                    <a:path w="7" h="9">
                      <a:moveTo>
                        <a:pt x="0" y="9"/>
                      </a:moveTo>
                      <a:cubicBezTo>
                        <a:pt x="2" y="6"/>
                        <a:pt x="5" y="0"/>
                        <a:pt x="7" y="1"/>
                      </a:cubicBezTo>
                      <a:cubicBezTo>
                        <a:pt x="5" y="1"/>
                        <a:pt x="3" y="0"/>
                        <a:pt x="0" y="9"/>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72" name="Freeform 533">
                  <a:extLst>
                    <a:ext uri="{FF2B5EF4-FFF2-40B4-BE49-F238E27FC236}">
                      <a16:creationId xmlns:a16="http://schemas.microsoft.com/office/drawing/2014/main" id="{58E82212-211E-CD57-A9C8-F647CEF25578}"/>
                    </a:ext>
                  </a:extLst>
                </p:cNvPr>
                <p:cNvSpPr>
                  <a:spLocks/>
                </p:cNvSpPr>
                <p:nvPr/>
              </p:nvSpPr>
              <p:spPr bwMode="auto">
                <a:xfrm>
                  <a:off x="1245" y="2169"/>
                  <a:ext cx="10" cy="34"/>
                </a:xfrm>
                <a:custGeom>
                  <a:avLst/>
                  <a:gdLst>
                    <a:gd name="T0" fmla="*/ 0 w 4"/>
                    <a:gd name="T1" fmla="*/ 0 h 13"/>
                    <a:gd name="T2" fmla="*/ 33 w 4"/>
                    <a:gd name="T3" fmla="*/ 123 h 13"/>
                    <a:gd name="T4" fmla="*/ 20 w 4"/>
                    <a:gd name="T5" fmla="*/ 233 h 13"/>
                    <a:gd name="T6" fmla="*/ 50 w 4"/>
                    <a:gd name="T7" fmla="*/ 89 h 13"/>
                    <a:gd name="T8" fmla="*/ 0 w 4"/>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3">
                      <a:moveTo>
                        <a:pt x="0" y="0"/>
                      </a:moveTo>
                      <a:cubicBezTo>
                        <a:pt x="3" y="1"/>
                        <a:pt x="3" y="3"/>
                        <a:pt x="2" y="7"/>
                      </a:cubicBezTo>
                      <a:cubicBezTo>
                        <a:pt x="0" y="11"/>
                        <a:pt x="0" y="12"/>
                        <a:pt x="1" y="13"/>
                      </a:cubicBezTo>
                      <a:cubicBezTo>
                        <a:pt x="0" y="11"/>
                        <a:pt x="2" y="8"/>
                        <a:pt x="3" y="5"/>
                      </a:cubicBezTo>
                      <a:cubicBezTo>
                        <a:pt x="4" y="3"/>
                        <a:pt x="4" y="0"/>
                        <a:pt x="0" y="0"/>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73" name="Freeform 534">
                  <a:extLst>
                    <a:ext uri="{FF2B5EF4-FFF2-40B4-BE49-F238E27FC236}">
                      <a16:creationId xmlns:a16="http://schemas.microsoft.com/office/drawing/2014/main" id="{037036BE-E4D4-5C9C-5C1F-CC5DC3560E92}"/>
                    </a:ext>
                  </a:extLst>
                </p:cNvPr>
                <p:cNvSpPr>
                  <a:spLocks/>
                </p:cNvSpPr>
                <p:nvPr/>
              </p:nvSpPr>
              <p:spPr bwMode="auto">
                <a:xfrm>
                  <a:off x="1253" y="2174"/>
                  <a:ext cx="15" cy="27"/>
                </a:xfrm>
                <a:custGeom>
                  <a:avLst/>
                  <a:gdLst>
                    <a:gd name="T0" fmla="*/ 0 w 6"/>
                    <a:gd name="T1" fmla="*/ 197 h 10"/>
                    <a:gd name="T2" fmla="*/ 95 w 6"/>
                    <a:gd name="T3" fmla="*/ 22 h 10"/>
                    <a:gd name="T4" fmla="*/ 0 w 6"/>
                    <a:gd name="T5" fmla="*/ 197 h 10"/>
                    <a:gd name="T6" fmla="*/ 0 60000 65536"/>
                    <a:gd name="T7" fmla="*/ 0 60000 65536"/>
                    <a:gd name="T8" fmla="*/ 0 60000 65536"/>
                  </a:gdLst>
                  <a:ahLst/>
                  <a:cxnLst>
                    <a:cxn ang="T6">
                      <a:pos x="T0" y="T1"/>
                    </a:cxn>
                    <a:cxn ang="T7">
                      <a:pos x="T2" y="T3"/>
                    </a:cxn>
                    <a:cxn ang="T8">
                      <a:pos x="T4" y="T5"/>
                    </a:cxn>
                  </a:cxnLst>
                  <a:rect l="0" t="0" r="r" b="b"/>
                  <a:pathLst>
                    <a:path w="6" h="10">
                      <a:moveTo>
                        <a:pt x="0" y="10"/>
                      </a:moveTo>
                      <a:cubicBezTo>
                        <a:pt x="2" y="6"/>
                        <a:pt x="4" y="0"/>
                        <a:pt x="6" y="1"/>
                      </a:cubicBezTo>
                      <a:cubicBezTo>
                        <a:pt x="4" y="1"/>
                        <a:pt x="2" y="1"/>
                        <a:pt x="0" y="10"/>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74" name="Freeform 535">
                  <a:extLst>
                    <a:ext uri="{FF2B5EF4-FFF2-40B4-BE49-F238E27FC236}">
                      <a16:creationId xmlns:a16="http://schemas.microsoft.com/office/drawing/2014/main" id="{32062B6B-955A-0C7B-A61C-0DDD80337DFD}"/>
                    </a:ext>
                  </a:extLst>
                </p:cNvPr>
                <p:cNvSpPr>
                  <a:spLocks/>
                </p:cNvSpPr>
                <p:nvPr/>
              </p:nvSpPr>
              <p:spPr bwMode="auto">
                <a:xfrm>
                  <a:off x="1268" y="2177"/>
                  <a:ext cx="9" cy="34"/>
                </a:xfrm>
                <a:custGeom>
                  <a:avLst/>
                  <a:gdLst>
                    <a:gd name="T0" fmla="*/ 0 w 4"/>
                    <a:gd name="T1" fmla="*/ 0 h 13"/>
                    <a:gd name="T2" fmla="*/ 11 w 4"/>
                    <a:gd name="T3" fmla="*/ 123 h 13"/>
                    <a:gd name="T4" fmla="*/ 11 w 4"/>
                    <a:gd name="T5" fmla="*/ 233 h 13"/>
                    <a:gd name="T6" fmla="*/ 36 w 4"/>
                    <a:gd name="T7" fmla="*/ 110 h 13"/>
                    <a:gd name="T8" fmla="*/ 0 w 4"/>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3">
                      <a:moveTo>
                        <a:pt x="0" y="0"/>
                      </a:moveTo>
                      <a:cubicBezTo>
                        <a:pt x="3" y="1"/>
                        <a:pt x="3" y="3"/>
                        <a:pt x="1" y="7"/>
                      </a:cubicBezTo>
                      <a:cubicBezTo>
                        <a:pt x="0" y="11"/>
                        <a:pt x="0" y="13"/>
                        <a:pt x="1" y="13"/>
                      </a:cubicBezTo>
                      <a:cubicBezTo>
                        <a:pt x="0" y="12"/>
                        <a:pt x="2" y="8"/>
                        <a:pt x="3" y="6"/>
                      </a:cubicBezTo>
                      <a:cubicBezTo>
                        <a:pt x="4" y="3"/>
                        <a:pt x="4" y="0"/>
                        <a:pt x="0" y="0"/>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75" name="Freeform 536">
                  <a:extLst>
                    <a:ext uri="{FF2B5EF4-FFF2-40B4-BE49-F238E27FC236}">
                      <a16:creationId xmlns:a16="http://schemas.microsoft.com/office/drawing/2014/main" id="{949E12B5-2848-45DF-9650-6DE5A1A987E3}"/>
                    </a:ext>
                  </a:extLst>
                </p:cNvPr>
                <p:cNvSpPr>
                  <a:spLocks/>
                </p:cNvSpPr>
                <p:nvPr/>
              </p:nvSpPr>
              <p:spPr bwMode="auto">
                <a:xfrm>
                  <a:off x="1275" y="2185"/>
                  <a:ext cx="15" cy="24"/>
                </a:xfrm>
                <a:custGeom>
                  <a:avLst/>
                  <a:gdLst>
                    <a:gd name="T0" fmla="*/ 0 w 6"/>
                    <a:gd name="T1" fmla="*/ 171 h 9"/>
                    <a:gd name="T2" fmla="*/ 95 w 6"/>
                    <a:gd name="T3" fmla="*/ 21 h 9"/>
                    <a:gd name="T4" fmla="*/ 0 w 6"/>
                    <a:gd name="T5" fmla="*/ 171 h 9"/>
                    <a:gd name="T6" fmla="*/ 0 60000 65536"/>
                    <a:gd name="T7" fmla="*/ 0 60000 65536"/>
                    <a:gd name="T8" fmla="*/ 0 60000 65536"/>
                  </a:gdLst>
                  <a:ahLst/>
                  <a:cxnLst>
                    <a:cxn ang="T6">
                      <a:pos x="T0" y="T1"/>
                    </a:cxn>
                    <a:cxn ang="T7">
                      <a:pos x="T2" y="T3"/>
                    </a:cxn>
                    <a:cxn ang="T8">
                      <a:pos x="T4" y="T5"/>
                    </a:cxn>
                  </a:cxnLst>
                  <a:rect l="0" t="0" r="r" b="b"/>
                  <a:pathLst>
                    <a:path w="6" h="9">
                      <a:moveTo>
                        <a:pt x="0" y="9"/>
                      </a:moveTo>
                      <a:cubicBezTo>
                        <a:pt x="1" y="6"/>
                        <a:pt x="4" y="0"/>
                        <a:pt x="6" y="1"/>
                      </a:cubicBezTo>
                      <a:cubicBezTo>
                        <a:pt x="4" y="0"/>
                        <a:pt x="2" y="0"/>
                        <a:pt x="0" y="9"/>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76" name="Freeform 537">
                  <a:extLst>
                    <a:ext uri="{FF2B5EF4-FFF2-40B4-BE49-F238E27FC236}">
                      <a16:creationId xmlns:a16="http://schemas.microsoft.com/office/drawing/2014/main" id="{BBBE0006-94EA-CBB3-CDC8-21B1038B34F9}"/>
                    </a:ext>
                  </a:extLst>
                </p:cNvPr>
                <p:cNvSpPr>
                  <a:spLocks/>
                </p:cNvSpPr>
                <p:nvPr/>
              </p:nvSpPr>
              <p:spPr bwMode="auto">
                <a:xfrm>
                  <a:off x="1290" y="2187"/>
                  <a:ext cx="10" cy="35"/>
                </a:xfrm>
                <a:custGeom>
                  <a:avLst/>
                  <a:gdLst>
                    <a:gd name="T0" fmla="*/ 0 w 4"/>
                    <a:gd name="T1" fmla="*/ 0 h 13"/>
                    <a:gd name="T2" fmla="*/ 20 w 4"/>
                    <a:gd name="T3" fmla="*/ 137 h 13"/>
                    <a:gd name="T4" fmla="*/ 20 w 4"/>
                    <a:gd name="T5" fmla="*/ 253 h 13"/>
                    <a:gd name="T6" fmla="*/ 50 w 4"/>
                    <a:gd name="T7" fmla="*/ 94 h 13"/>
                    <a:gd name="T8" fmla="*/ 0 w 4"/>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3">
                      <a:moveTo>
                        <a:pt x="0" y="0"/>
                      </a:moveTo>
                      <a:cubicBezTo>
                        <a:pt x="3" y="1"/>
                        <a:pt x="3" y="3"/>
                        <a:pt x="1" y="7"/>
                      </a:cubicBezTo>
                      <a:cubicBezTo>
                        <a:pt x="0" y="11"/>
                        <a:pt x="0" y="13"/>
                        <a:pt x="1" y="13"/>
                      </a:cubicBezTo>
                      <a:cubicBezTo>
                        <a:pt x="0" y="11"/>
                        <a:pt x="2" y="8"/>
                        <a:pt x="3" y="5"/>
                      </a:cubicBezTo>
                      <a:cubicBezTo>
                        <a:pt x="4" y="3"/>
                        <a:pt x="4" y="0"/>
                        <a:pt x="0" y="0"/>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77" name="Freeform 538">
                  <a:extLst>
                    <a:ext uri="{FF2B5EF4-FFF2-40B4-BE49-F238E27FC236}">
                      <a16:creationId xmlns:a16="http://schemas.microsoft.com/office/drawing/2014/main" id="{C91134E6-B101-DF48-BE44-23D212CCADF0}"/>
                    </a:ext>
                  </a:extLst>
                </p:cNvPr>
                <p:cNvSpPr>
                  <a:spLocks/>
                </p:cNvSpPr>
                <p:nvPr/>
              </p:nvSpPr>
              <p:spPr bwMode="auto">
                <a:xfrm>
                  <a:off x="1297" y="2193"/>
                  <a:ext cx="15" cy="26"/>
                </a:xfrm>
                <a:custGeom>
                  <a:avLst/>
                  <a:gdLst>
                    <a:gd name="T0" fmla="*/ 0 w 6"/>
                    <a:gd name="T1" fmla="*/ 177 h 10"/>
                    <a:gd name="T2" fmla="*/ 95 w 6"/>
                    <a:gd name="T3" fmla="*/ 34 h 10"/>
                    <a:gd name="T4" fmla="*/ 0 w 6"/>
                    <a:gd name="T5" fmla="*/ 177 h 10"/>
                    <a:gd name="T6" fmla="*/ 0 60000 65536"/>
                    <a:gd name="T7" fmla="*/ 0 60000 65536"/>
                    <a:gd name="T8" fmla="*/ 0 60000 65536"/>
                  </a:gdLst>
                  <a:ahLst/>
                  <a:cxnLst>
                    <a:cxn ang="T6">
                      <a:pos x="T0" y="T1"/>
                    </a:cxn>
                    <a:cxn ang="T7">
                      <a:pos x="T2" y="T3"/>
                    </a:cxn>
                    <a:cxn ang="T8">
                      <a:pos x="T4" y="T5"/>
                    </a:cxn>
                  </a:cxnLst>
                  <a:rect l="0" t="0" r="r" b="b"/>
                  <a:pathLst>
                    <a:path w="6" h="10">
                      <a:moveTo>
                        <a:pt x="0" y="10"/>
                      </a:moveTo>
                      <a:cubicBezTo>
                        <a:pt x="1" y="7"/>
                        <a:pt x="4" y="0"/>
                        <a:pt x="6" y="2"/>
                      </a:cubicBezTo>
                      <a:cubicBezTo>
                        <a:pt x="4" y="1"/>
                        <a:pt x="2" y="1"/>
                        <a:pt x="0" y="10"/>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78" name="Freeform 539">
                  <a:extLst>
                    <a:ext uri="{FF2B5EF4-FFF2-40B4-BE49-F238E27FC236}">
                      <a16:creationId xmlns:a16="http://schemas.microsoft.com/office/drawing/2014/main" id="{41D81582-F56B-3F38-AE10-61DA29F87EA9}"/>
                    </a:ext>
                  </a:extLst>
                </p:cNvPr>
                <p:cNvSpPr>
                  <a:spLocks/>
                </p:cNvSpPr>
                <p:nvPr/>
              </p:nvSpPr>
              <p:spPr bwMode="auto">
                <a:xfrm>
                  <a:off x="1312" y="2195"/>
                  <a:ext cx="10" cy="38"/>
                </a:xfrm>
                <a:custGeom>
                  <a:avLst/>
                  <a:gdLst>
                    <a:gd name="T0" fmla="*/ 0 w 4"/>
                    <a:gd name="T1" fmla="*/ 0 h 14"/>
                    <a:gd name="T2" fmla="*/ 20 w 4"/>
                    <a:gd name="T3" fmla="*/ 163 h 14"/>
                    <a:gd name="T4" fmla="*/ 0 w 4"/>
                    <a:gd name="T5" fmla="*/ 280 h 14"/>
                    <a:gd name="T6" fmla="*/ 50 w 4"/>
                    <a:gd name="T7" fmla="*/ 117 h 14"/>
                    <a:gd name="T8" fmla="*/ 0 w 4"/>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4">
                      <a:moveTo>
                        <a:pt x="0" y="0"/>
                      </a:moveTo>
                      <a:cubicBezTo>
                        <a:pt x="3" y="2"/>
                        <a:pt x="3" y="4"/>
                        <a:pt x="1" y="8"/>
                      </a:cubicBezTo>
                      <a:cubicBezTo>
                        <a:pt x="0" y="11"/>
                        <a:pt x="0" y="13"/>
                        <a:pt x="0" y="14"/>
                      </a:cubicBezTo>
                      <a:cubicBezTo>
                        <a:pt x="0" y="12"/>
                        <a:pt x="2" y="8"/>
                        <a:pt x="3" y="6"/>
                      </a:cubicBezTo>
                      <a:cubicBezTo>
                        <a:pt x="4" y="3"/>
                        <a:pt x="4" y="0"/>
                        <a:pt x="0" y="0"/>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79" name="Freeform 540">
                  <a:extLst>
                    <a:ext uri="{FF2B5EF4-FFF2-40B4-BE49-F238E27FC236}">
                      <a16:creationId xmlns:a16="http://schemas.microsoft.com/office/drawing/2014/main" id="{78694CDF-61ED-7584-9D51-35ECD2438F58}"/>
                    </a:ext>
                  </a:extLst>
                </p:cNvPr>
                <p:cNvSpPr>
                  <a:spLocks/>
                </p:cNvSpPr>
                <p:nvPr/>
              </p:nvSpPr>
              <p:spPr bwMode="auto">
                <a:xfrm>
                  <a:off x="1317" y="2203"/>
                  <a:ext cx="18" cy="24"/>
                </a:xfrm>
                <a:custGeom>
                  <a:avLst/>
                  <a:gdLst>
                    <a:gd name="T0" fmla="*/ 0 w 7"/>
                    <a:gd name="T1" fmla="*/ 171 h 9"/>
                    <a:gd name="T2" fmla="*/ 118 w 7"/>
                    <a:gd name="T3" fmla="*/ 21 h 9"/>
                    <a:gd name="T4" fmla="*/ 0 w 7"/>
                    <a:gd name="T5" fmla="*/ 171 h 9"/>
                    <a:gd name="T6" fmla="*/ 0 60000 65536"/>
                    <a:gd name="T7" fmla="*/ 0 60000 65536"/>
                    <a:gd name="T8" fmla="*/ 0 60000 65536"/>
                  </a:gdLst>
                  <a:ahLst/>
                  <a:cxnLst>
                    <a:cxn ang="T6">
                      <a:pos x="T0" y="T1"/>
                    </a:cxn>
                    <a:cxn ang="T7">
                      <a:pos x="T2" y="T3"/>
                    </a:cxn>
                    <a:cxn ang="T8">
                      <a:pos x="T4" y="T5"/>
                    </a:cxn>
                  </a:cxnLst>
                  <a:rect l="0" t="0" r="r" b="b"/>
                  <a:pathLst>
                    <a:path w="7" h="9">
                      <a:moveTo>
                        <a:pt x="0" y="9"/>
                      </a:moveTo>
                      <a:cubicBezTo>
                        <a:pt x="2" y="6"/>
                        <a:pt x="5" y="0"/>
                        <a:pt x="7" y="1"/>
                      </a:cubicBezTo>
                      <a:cubicBezTo>
                        <a:pt x="5" y="0"/>
                        <a:pt x="3" y="0"/>
                        <a:pt x="0" y="9"/>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80" name="Freeform 541">
                  <a:extLst>
                    <a:ext uri="{FF2B5EF4-FFF2-40B4-BE49-F238E27FC236}">
                      <a16:creationId xmlns:a16="http://schemas.microsoft.com/office/drawing/2014/main" id="{8830946C-E5AD-89B9-91CC-EBA9CC855BB0}"/>
                    </a:ext>
                  </a:extLst>
                </p:cNvPr>
                <p:cNvSpPr>
                  <a:spLocks/>
                </p:cNvSpPr>
                <p:nvPr/>
              </p:nvSpPr>
              <p:spPr bwMode="auto">
                <a:xfrm>
                  <a:off x="1335" y="2206"/>
                  <a:ext cx="10" cy="35"/>
                </a:xfrm>
                <a:custGeom>
                  <a:avLst/>
                  <a:gdLst>
                    <a:gd name="T0" fmla="*/ 0 w 4"/>
                    <a:gd name="T1" fmla="*/ 0 h 13"/>
                    <a:gd name="T2" fmla="*/ 20 w 4"/>
                    <a:gd name="T3" fmla="*/ 137 h 13"/>
                    <a:gd name="T4" fmla="*/ 0 w 4"/>
                    <a:gd name="T5" fmla="*/ 253 h 13"/>
                    <a:gd name="T6" fmla="*/ 50 w 4"/>
                    <a:gd name="T7" fmla="*/ 94 h 13"/>
                    <a:gd name="T8" fmla="*/ 0 w 4"/>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3">
                      <a:moveTo>
                        <a:pt x="0" y="0"/>
                      </a:moveTo>
                      <a:cubicBezTo>
                        <a:pt x="3" y="1"/>
                        <a:pt x="3" y="3"/>
                        <a:pt x="1" y="7"/>
                      </a:cubicBezTo>
                      <a:cubicBezTo>
                        <a:pt x="0" y="11"/>
                        <a:pt x="0" y="13"/>
                        <a:pt x="0" y="13"/>
                      </a:cubicBezTo>
                      <a:cubicBezTo>
                        <a:pt x="0" y="12"/>
                        <a:pt x="2" y="8"/>
                        <a:pt x="3" y="5"/>
                      </a:cubicBezTo>
                      <a:cubicBezTo>
                        <a:pt x="4" y="3"/>
                        <a:pt x="4" y="0"/>
                        <a:pt x="0" y="0"/>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81" name="Freeform 542">
                  <a:extLst>
                    <a:ext uri="{FF2B5EF4-FFF2-40B4-BE49-F238E27FC236}">
                      <a16:creationId xmlns:a16="http://schemas.microsoft.com/office/drawing/2014/main" id="{EADB4FD8-8DB6-D6D3-11EE-DAF2D0404E10}"/>
                    </a:ext>
                  </a:extLst>
                </p:cNvPr>
                <p:cNvSpPr>
                  <a:spLocks/>
                </p:cNvSpPr>
                <p:nvPr/>
              </p:nvSpPr>
              <p:spPr bwMode="auto">
                <a:xfrm>
                  <a:off x="1340" y="2214"/>
                  <a:ext cx="17" cy="24"/>
                </a:xfrm>
                <a:custGeom>
                  <a:avLst/>
                  <a:gdLst>
                    <a:gd name="T0" fmla="*/ 0 w 7"/>
                    <a:gd name="T1" fmla="*/ 171 h 9"/>
                    <a:gd name="T2" fmla="*/ 100 w 7"/>
                    <a:gd name="T3" fmla="*/ 21 h 9"/>
                    <a:gd name="T4" fmla="*/ 0 w 7"/>
                    <a:gd name="T5" fmla="*/ 171 h 9"/>
                    <a:gd name="T6" fmla="*/ 0 60000 65536"/>
                    <a:gd name="T7" fmla="*/ 0 60000 65536"/>
                    <a:gd name="T8" fmla="*/ 0 60000 65536"/>
                  </a:gdLst>
                  <a:ahLst/>
                  <a:cxnLst>
                    <a:cxn ang="T6">
                      <a:pos x="T0" y="T1"/>
                    </a:cxn>
                    <a:cxn ang="T7">
                      <a:pos x="T2" y="T3"/>
                    </a:cxn>
                    <a:cxn ang="T8">
                      <a:pos x="T4" y="T5"/>
                    </a:cxn>
                  </a:cxnLst>
                  <a:rect l="0" t="0" r="r" b="b"/>
                  <a:pathLst>
                    <a:path w="7" h="9">
                      <a:moveTo>
                        <a:pt x="0" y="9"/>
                      </a:moveTo>
                      <a:cubicBezTo>
                        <a:pt x="2" y="6"/>
                        <a:pt x="4" y="0"/>
                        <a:pt x="7" y="1"/>
                      </a:cubicBezTo>
                      <a:cubicBezTo>
                        <a:pt x="5" y="0"/>
                        <a:pt x="3" y="0"/>
                        <a:pt x="0" y="9"/>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82" name="Freeform 543">
                  <a:extLst>
                    <a:ext uri="{FF2B5EF4-FFF2-40B4-BE49-F238E27FC236}">
                      <a16:creationId xmlns:a16="http://schemas.microsoft.com/office/drawing/2014/main" id="{93F1D34F-DA38-4584-54F9-6EF8152409F3}"/>
                    </a:ext>
                  </a:extLst>
                </p:cNvPr>
                <p:cNvSpPr>
                  <a:spLocks/>
                </p:cNvSpPr>
                <p:nvPr/>
              </p:nvSpPr>
              <p:spPr bwMode="auto">
                <a:xfrm>
                  <a:off x="1355" y="2214"/>
                  <a:ext cx="12" cy="37"/>
                </a:xfrm>
                <a:custGeom>
                  <a:avLst/>
                  <a:gdLst>
                    <a:gd name="T0" fmla="*/ 12 w 5"/>
                    <a:gd name="T1" fmla="*/ 21 h 14"/>
                    <a:gd name="T2" fmla="*/ 29 w 5"/>
                    <a:gd name="T3" fmla="*/ 148 h 14"/>
                    <a:gd name="T4" fmla="*/ 12 w 5"/>
                    <a:gd name="T5" fmla="*/ 259 h 14"/>
                    <a:gd name="T6" fmla="*/ 58 w 5"/>
                    <a:gd name="T7" fmla="*/ 111 h 14"/>
                    <a:gd name="T8" fmla="*/ 12 w 5"/>
                    <a:gd name="T9" fmla="*/ 21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4">
                      <a:moveTo>
                        <a:pt x="1" y="1"/>
                      </a:moveTo>
                      <a:cubicBezTo>
                        <a:pt x="4" y="2"/>
                        <a:pt x="4" y="4"/>
                        <a:pt x="2" y="8"/>
                      </a:cubicBezTo>
                      <a:cubicBezTo>
                        <a:pt x="1" y="12"/>
                        <a:pt x="0" y="13"/>
                        <a:pt x="1" y="14"/>
                      </a:cubicBezTo>
                      <a:cubicBezTo>
                        <a:pt x="1" y="12"/>
                        <a:pt x="3" y="9"/>
                        <a:pt x="4" y="6"/>
                      </a:cubicBezTo>
                      <a:cubicBezTo>
                        <a:pt x="5" y="3"/>
                        <a:pt x="4" y="0"/>
                        <a:pt x="1" y="1"/>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83" name="Freeform 544">
                  <a:extLst>
                    <a:ext uri="{FF2B5EF4-FFF2-40B4-BE49-F238E27FC236}">
                      <a16:creationId xmlns:a16="http://schemas.microsoft.com/office/drawing/2014/main" id="{91D71F48-60AD-BCAC-B43B-1C889C4C13D0}"/>
                    </a:ext>
                  </a:extLst>
                </p:cNvPr>
                <p:cNvSpPr>
                  <a:spLocks/>
                </p:cNvSpPr>
                <p:nvPr/>
              </p:nvSpPr>
              <p:spPr bwMode="auto">
                <a:xfrm>
                  <a:off x="1185" y="2027"/>
                  <a:ext cx="240" cy="232"/>
                </a:xfrm>
                <a:custGeom>
                  <a:avLst/>
                  <a:gdLst>
                    <a:gd name="T0" fmla="*/ 95 w 96"/>
                    <a:gd name="T1" fmla="*/ 1139 h 87"/>
                    <a:gd name="T2" fmla="*/ 83 w 96"/>
                    <a:gd name="T3" fmla="*/ 704 h 87"/>
                    <a:gd name="T4" fmla="*/ 988 w 96"/>
                    <a:gd name="T5" fmla="*/ 171 h 87"/>
                    <a:gd name="T6" fmla="*/ 1345 w 96"/>
                    <a:gd name="T7" fmla="*/ 1309 h 87"/>
                    <a:gd name="T8" fmla="*/ 1083 w 96"/>
                    <a:gd name="T9" fmla="*/ 1613 h 87"/>
                    <a:gd name="T10" fmla="*/ 1083 w 96"/>
                    <a:gd name="T11" fmla="*/ 1613 h 87"/>
                    <a:gd name="T12" fmla="*/ 1083 w 96"/>
                    <a:gd name="T13" fmla="*/ 1613 h 87"/>
                    <a:gd name="T14" fmla="*/ 1083 w 96"/>
                    <a:gd name="T15" fmla="*/ 1344 h 87"/>
                    <a:gd name="T16" fmla="*/ 1083 w 96"/>
                    <a:gd name="T17" fmla="*/ 1344 h 87"/>
                    <a:gd name="T18" fmla="*/ 938 w 96"/>
                    <a:gd name="T19" fmla="*/ 1536 h 87"/>
                    <a:gd name="T20" fmla="*/ 938 w 96"/>
                    <a:gd name="T21" fmla="*/ 1536 h 87"/>
                    <a:gd name="T22" fmla="*/ 938 w 96"/>
                    <a:gd name="T23" fmla="*/ 1288 h 87"/>
                    <a:gd name="T24" fmla="*/ 938 w 96"/>
                    <a:gd name="T25" fmla="*/ 1288 h 87"/>
                    <a:gd name="T26" fmla="*/ 800 w 96"/>
                    <a:gd name="T27" fmla="*/ 1480 h 87"/>
                    <a:gd name="T28" fmla="*/ 800 w 96"/>
                    <a:gd name="T29" fmla="*/ 1480 h 87"/>
                    <a:gd name="T30" fmla="*/ 800 w 96"/>
                    <a:gd name="T31" fmla="*/ 1216 h 87"/>
                    <a:gd name="T32" fmla="*/ 800 w 96"/>
                    <a:gd name="T33" fmla="*/ 1216 h 87"/>
                    <a:gd name="T34" fmla="*/ 658 w 96"/>
                    <a:gd name="T35" fmla="*/ 1400 h 87"/>
                    <a:gd name="T36" fmla="*/ 658 w 96"/>
                    <a:gd name="T37" fmla="*/ 1400 h 87"/>
                    <a:gd name="T38" fmla="*/ 675 w 96"/>
                    <a:gd name="T39" fmla="*/ 1160 h 87"/>
                    <a:gd name="T40" fmla="*/ 658 w 96"/>
                    <a:gd name="T41" fmla="*/ 1160 h 87"/>
                    <a:gd name="T42" fmla="*/ 520 w 96"/>
                    <a:gd name="T43" fmla="*/ 1344 h 87"/>
                    <a:gd name="T44" fmla="*/ 520 w 96"/>
                    <a:gd name="T45" fmla="*/ 1344 h 87"/>
                    <a:gd name="T46" fmla="*/ 533 w 96"/>
                    <a:gd name="T47" fmla="*/ 1080 h 87"/>
                    <a:gd name="T48" fmla="*/ 533 w 96"/>
                    <a:gd name="T49" fmla="*/ 1080 h 87"/>
                    <a:gd name="T50" fmla="*/ 375 w 96"/>
                    <a:gd name="T51" fmla="*/ 1272 h 87"/>
                    <a:gd name="T52" fmla="*/ 375 w 96"/>
                    <a:gd name="T53" fmla="*/ 1272 h 87"/>
                    <a:gd name="T54" fmla="*/ 395 w 96"/>
                    <a:gd name="T55" fmla="*/ 1024 h 87"/>
                    <a:gd name="T56" fmla="*/ 395 w 96"/>
                    <a:gd name="T57" fmla="*/ 1024 h 87"/>
                    <a:gd name="T58" fmla="*/ 238 w 96"/>
                    <a:gd name="T59" fmla="*/ 1195 h 87"/>
                    <a:gd name="T60" fmla="*/ 238 w 96"/>
                    <a:gd name="T61" fmla="*/ 1195 h 87"/>
                    <a:gd name="T62" fmla="*/ 250 w 96"/>
                    <a:gd name="T63" fmla="*/ 947 h 87"/>
                    <a:gd name="T64" fmla="*/ 250 w 96"/>
                    <a:gd name="T65" fmla="*/ 947 h 87"/>
                    <a:gd name="T66" fmla="*/ 95 w 96"/>
                    <a:gd name="T67" fmla="*/ 1139 h 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6" h="87">
                      <a:moveTo>
                        <a:pt x="6" y="60"/>
                      </a:moveTo>
                      <a:cubicBezTo>
                        <a:pt x="0" y="57"/>
                        <a:pt x="1" y="47"/>
                        <a:pt x="5" y="37"/>
                      </a:cubicBezTo>
                      <a:cubicBezTo>
                        <a:pt x="15" y="12"/>
                        <a:pt x="41" y="0"/>
                        <a:pt x="63" y="9"/>
                      </a:cubicBezTo>
                      <a:cubicBezTo>
                        <a:pt x="85" y="18"/>
                        <a:pt x="96" y="45"/>
                        <a:pt x="86" y="69"/>
                      </a:cubicBezTo>
                      <a:cubicBezTo>
                        <a:pt x="82" y="80"/>
                        <a:pt x="75" y="87"/>
                        <a:pt x="69" y="85"/>
                      </a:cubicBezTo>
                      <a:cubicBezTo>
                        <a:pt x="69" y="85"/>
                        <a:pt x="69" y="85"/>
                        <a:pt x="69" y="85"/>
                      </a:cubicBezTo>
                      <a:cubicBezTo>
                        <a:pt x="69" y="85"/>
                        <a:pt x="69" y="85"/>
                        <a:pt x="69" y="85"/>
                      </a:cubicBezTo>
                      <a:cubicBezTo>
                        <a:pt x="66" y="83"/>
                        <a:pt x="73" y="73"/>
                        <a:pt x="69" y="71"/>
                      </a:cubicBezTo>
                      <a:cubicBezTo>
                        <a:pt x="69" y="71"/>
                        <a:pt x="69" y="71"/>
                        <a:pt x="69" y="71"/>
                      </a:cubicBezTo>
                      <a:cubicBezTo>
                        <a:pt x="66" y="70"/>
                        <a:pt x="64" y="83"/>
                        <a:pt x="60" y="81"/>
                      </a:cubicBezTo>
                      <a:cubicBezTo>
                        <a:pt x="60" y="81"/>
                        <a:pt x="60" y="81"/>
                        <a:pt x="60" y="81"/>
                      </a:cubicBezTo>
                      <a:cubicBezTo>
                        <a:pt x="57" y="80"/>
                        <a:pt x="64" y="69"/>
                        <a:pt x="60" y="68"/>
                      </a:cubicBezTo>
                      <a:cubicBezTo>
                        <a:pt x="60" y="68"/>
                        <a:pt x="60" y="68"/>
                        <a:pt x="60" y="68"/>
                      </a:cubicBezTo>
                      <a:cubicBezTo>
                        <a:pt x="57" y="66"/>
                        <a:pt x="55" y="79"/>
                        <a:pt x="51" y="78"/>
                      </a:cubicBezTo>
                      <a:cubicBezTo>
                        <a:pt x="51" y="78"/>
                        <a:pt x="51" y="78"/>
                        <a:pt x="51" y="78"/>
                      </a:cubicBezTo>
                      <a:cubicBezTo>
                        <a:pt x="48" y="76"/>
                        <a:pt x="55" y="66"/>
                        <a:pt x="51" y="64"/>
                      </a:cubicBezTo>
                      <a:cubicBezTo>
                        <a:pt x="51" y="64"/>
                        <a:pt x="51" y="64"/>
                        <a:pt x="51" y="64"/>
                      </a:cubicBezTo>
                      <a:cubicBezTo>
                        <a:pt x="48" y="63"/>
                        <a:pt x="46" y="75"/>
                        <a:pt x="42" y="74"/>
                      </a:cubicBezTo>
                      <a:cubicBezTo>
                        <a:pt x="42" y="74"/>
                        <a:pt x="42" y="74"/>
                        <a:pt x="42" y="74"/>
                      </a:cubicBezTo>
                      <a:cubicBezTo>
                        <a:pt x="39" y="73"/>
                        <a:pt x="46" y="62"/>
                        <a:pt x="43" y="61"/>
                      </a:cubicBezTo>
                      <a:cubicBezTo>
                        <a:pt x="42" y="61"/>
                        <a:pt x="42" y="61"/>
                        <a:pt x="42" y="61"/>
                      </a:cubicBezTo>
                      <a:cubicBezTo>
                        <a:pt x="39" y="59"/>
                        <a:pt x="37" y="72"/>
                        <a:pt x="33" y="71"/>
                      </a:cubicBezTo>
                      <a:cubicBezTo>
                        <a:pt x="33" y="71"/>
                        <a:pt x="33" y="71"/>
                        <a:pt x="33" y="71"/>
                      </a:cubicBezTo>
                      <a:cubicBezTo>
                        <a:pt x="30" y="69"/>
                        <a:pt x="37" y="58"/>
                        <a:pt x="34" y="57"/>
                      </a:cubicBezTo>
                      <a:cubicBezTo>
                        <a:pt x="34" y="57"/>
                        <a:pt x="34" y="57"/>
                        <a:pt x="34" y="57"/>
                      </a:cubicBezTo>
                      <a:cubicBezTo>
                        <a:pt x="30" y="56"/>
                        <a:pt x="28" y="68"/>
                        <a:pt x="24" y="67"/>
                      </a:cubicBezTo>
                      <a:cubicBezTo>
                        <a:pt x="24" y="67"/>
                        <a:pt x="24" y="67"/>
                        <a:pt x="24" y="67"/>
                      </a:cubicBezTo>
                      <a:cubicBezTo>
                        <a:pt x="21" y="66"/>
                        <a:pt x="28" y="55"/>
                        <a:pt x="25" y="54"/>
                      </a:cubicBezTo>
                      <a:cubicBezTo>
                        <a:pt x="25" y="54"/>
                        <a:pt x="25" y="54"/>
                        <a:pt x="25" y="54"/>
                      </a:cubicBezTo>
                      <a:cubicBezTo>
                        <a:pt x="21" y="52"/>
                        <a:pt x="19" y="65"/>
                        <a:pt x="15" y="63"/>
                      </a:cubicBezTo>
                      <a:cubicBezTo>
                        <a:pt x="15" y="63"/>
                        <a:pt x="15" y="63"/>
                        <a:pt x="15" y="63"/>
                      </a:cubicBezTo>
                      <a:cubicBezTo>
                        <a:pt x="12" y="62"/>
                        <a:pt x="19" y="51"/>
                        <a:pt x="16" y="50"/>
                      </a:cubicBezTo>
                      <a:cubicBezTo>
                        <a:pt x="16" y="50"/>
                        <a:pt x="16" y="50"/>
                        <a:pt x="16" y="50"/>
                      </a:cubicBezTo>
                      <a:cubicBezTo>
                        <a:pt x="12" y="49"/>
                        <a:pt x="10" y="61"/>
                        <a:pt x="6" y="6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584" name="Freeform 545">
                  <a:extLst>
                    <a:ext uri="{FF2B5EF4-FFF2-40B4-BE49-F238E27FC236}">
                      <a16:creationId xmlns:a16="http://schemas.microsoft.com/office/drawing/2014/main" id="{7230A634-16C1-616B-C114-F2EE0266FD75}"/>
                    </a:ext>
                  </a:extLst>
                </p:cNvPr>
                <p:cNvSpPr>
                  <a:spLocks/>
                </p:cNvSpPr>
                <p:nvPr/>
              </p:nvSpPr>
              <p:spPr bwMode="auto">
                <a:xfrm>
                  <a:off x="1282" y="2081"/>
                  <a:ext cx="43" cy="34"/>
                </a:xfrm>
                <a:custGeom>
                  <a:avLst/>
                  <a:gdLst>
                    <a:gd name="T0" fmla="*/ 116 w 17"/>
                    <a:gd name="T1" fmla="*/ 199 h 13"/>
                    <a:gd name="T2" fmla="*/ 147 w 17"/>
                    <a:gd name="T3" fmla="*/ 34 h 13"/>
                    <a:gd name="T4" fmla="*/ 116 w 17"/>
                    <a:gd name="T5" fmla="*/ 199 h 13"/>
                    <a:gd name="T6" fmla="*/ 0 60000 65536"/>
                    <a:gd name="T7" fmla="*/ 0 60000 65536"/>
                    <a:gd name="T8" fmla="*/ 0 60000 65536"/>
                  </a:gdLst>
                  <a:ahLst/>
                  <a:cxnLst>
                    <a:cxn ang="T6">
                      <a:pos x="T0" y="T1"/>
                    </a:cxn>
                    <a:cxn ang="T7">
                      <a:pos x="T2" y="T3"/>
                    </a:cxn>
                    <a:cxn ang="T8">
                      <a:pos x="T4" y="T5"/>
                    </a:cxn>
                  </a:cxnLst>
                  <a:rect l="0" t="0" r="r" b="b"/>
                  <a:pathLst>
                    <a:path w="17" h="13">
                      <a:moveTo>
                        <a:pt x="7" y="11"/>
                      </a:moveTo>
                      <a:cubicBezTo>
                        <a:pt x="14" y="13"/>
                        <a:pt x="17" y="4"/>
                        <a:pt x="9" y="2"/>
                      </a:cubicBezTo>
                      <a:cubicBezTo>
                        <a:pt x="1" y="0"/>
                        <a:pt x="0" y="10"/>
                        <a:pt x="7" y="11"/>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85" name="Freeform 546">
                  <a:extLst>
                    <a:ext uri="{FF2B5EF4-FFF2-40B4-BE49-F238E27FC236}">
                      <a16:creationId xmlns:a16="http://schemas.microsoft.com/office/drawing/2014/main" id="{2CABD524-A332-7797-567D-D0DA6B2CCCDD}"/>
                    </a:ext>
                  </a:extLst>
                </p:cNvPr>
                <p:cNvSpPr>
                  <a:spLocks/>
                </p:cNvSpPr>
                <p:nvPr/>
              </p:nvSpPr>
              <p:spPr bwMode="auto">
                <a:xfrm>
                  <a:off x="1295" y="2089"/>
                  <a:ext cx="15" cy="8"/>
                </a:xfrm>
                <a:custGeom>
                  <a:avLst/>
                  <a:gdLst>
                    <a:gd name="T0" fmla="*/ 0 w 6"/>
                    <a:gd name="T1" fmla="*/ 0 h 3"/>
                    <a:gd name="T2" fmla="*/ 95 w 6"/>
                    <a:gd name="T3" fmla="*/ 56 h 3"/>
                    <a:gd name="T4" fmla="*/ 0 60000 65536"/>
                    <a:gd name="T5" fmla="*/ 0 60000 65536"/>
                  </a:gdLst>
                  <a:ahLst/>
                  <a:cxnLst>
                    <a:cxn ang="T4">
                      <a:pos x="T0" y="T1"/>
                    </a:cxn>
                    <a:cxn ang="T5">
                      <a:pos x="T2" y="T3"/>
                    </a:cxn>
                  </a:cxnLst>
                  <a:rect l="0" t="0" r="r" b="b"/>
                  <a:pathLst>
                    <a:path w="6" h="3">
                      <a:moveTo>
                        <a:pt x="0" y="0"/>
                      </a:moveTo>
                      <a:cubicBezTo>
                        <a:pt x="3" y="0"/>
                        <a:pt x="5" y="1"/>
                        <a:pt x="6" y="3"/>
                      </a:cubicBezTo>
                    </a:path>
                  </a:pathLst>
                </a:custGeom>
                <a:solidFill>
                  <a:srgbClr val="D27E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86" name="Oval 547">
                  <a:extLst>
                    <a:ext uri="{FF2B5EF4-FFF2-40B4-BE49-F238E27FC236}">
                      <a16:creationId xmlns:a16="http://schemas.microsoft.com/office/drawing/2014/main" id="{BFE2B81B-0383-CA04-EC06-0FBC7C60BCBC}"/>
                    </a:ext>
                  </a:extLst>
                </p:cNvPr>
                <p:cNvSpPr>
                  <a:spLocks noChangeArrowheads="1"/>
                </p:cNvSpPr>
                <p:nvPr/>
              </p:nvSpPr>
              <p:spPr bwMode="auto">
                <a:xfrm>
                  <a:off x="1277" y="2083"/>
                  <a:ext cx="18"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en-US" altLang="en-US" sz="1800">
                    <a:solidFill>
                      <a:srgbClr val="0070C0"/>
                    </a:solidFill>
                    <a:latin typeface="+mj-lt"/>
                    <a:cs typeface="Arial" panose="020B0604020202020204" pitchFamily="34" charset="0"/>
                  </a:endParaRPr>
                </a:p>
              </p:txBody>
            </p:sp>
            <p:sp>
              <p:nvSpPr>
                <p:cNvPr id="587" name="Oval 548">
                  <a:extLst>
                    <a:ext uri="{FF2B5EF4-FFF2-40B4-BE49-F238E27FC236}">
                      <a16:creationId xmlns:a16="http://schemas.microsoft.com/office/drawing/2014/main" id="{942B58BB-9941-0655-D44B-3644A6A9E1D1}"/>
                    </a:ext>
                  </a:extLst>
                </p:cNvPr>
                <p:cNvSpPr>
                  <a:spLocks noChangeArrowheads="1"/>
                </p:cNvSpPr>
                <p:nvPr/>
              </p:nvSpPr>
              <p:spPr bwMode="auto">
                <a:xfrm>
                  <a:off x="1297" y="2081"/>
                  <a:ext cx="8" cy="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en-US" altLang="en-US" sz="1800">
                    <a:solidFill>
                      <a:srgbClr val="0070C0"/>
                    </a:solidFill>
                    <a:latin typeface="+mj-lt"/>
                    <a:cs typeface="Arial" panose="020B0604020202020204" pitchFamily="34" charset="0"/>
                  </a:endParaRPr>
                </a:p>
              </p:txBody>
            </p:sp>
            <p:sp>
              <p:nvSpPr>
                <p:cNvPr id="588" name="Oval 549">
                  <a:extLst>
                    <a:ext uri="{FF2B5EF4-FFF2-40B4-BE49-F238E27FC236}">
                      <a16:creationId xmlns:a16="http://schemas.microsoft.com/office/drawing/2014/main" id="{A503F7EE-D137-1756-AEF4-CA78605803ED}"/>
                    </a:ext>
                  </a:extLst>
                </p:cNvPr>
                <p:cNvSpPr>
                  <a:spLocks noChangeArrowheads="1"/>
                </p:cNvSpPr>
                <p:nvPr/>
              </p:nvSpPr>
              <p:spPr bwMode="auto">
                <a:xfrm>
                  <a:off x="1272" y="2102"/>
                  <a:ext cx="10"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defRPr sz="2400">
                      <a:solidFill>
                        <a:schemeClr val="bg2"/>
                      </a:solidFill>
                      <a:latin typeface="Georgia" panose="02040502050405020303" pitchFamily="18" charset="0"/>
                      <a:ea typeface="Georgia" panose="02040502050405020303" pitchFamily="18" charset="0"/>
                      <a:cs typeface="Georgia" panose="02040502050405020303" pitchFamily="18" charset="0"/>
                    </a:defRPr>
                  </a:lvl1pPr>
                  <a:lvl2pPr marL="742950" indent="-285750">
                    <a:spcBef>
                      <a:spcPct val="20000"/>
                    </a:spcBef>
                    <a:buChar char="–"/>
                    <a:defRPr>
                      <a:solidFill>
                        <a:schemeClr val="bg2"/>
                      </a:solidFill>
                      <a:latin typeface="Georgia" panose="02040502050405020303" pitchFamily="18" charset="0"/>
                      <a:ea typeface="Georgia" panose="02040502050405020303" pitchFamily="18" charset="0"/>
                      <a:cs typeface="Georgia" panose="02040502050405020303" pitchFamily="18" charset="0"/>
                    </a:defRPr>
                  </a:lvl2pPr>
                  <a:lvl3pPr marL="1143000" indent="-228600">
                    <a:spcBef>
                      <a:spcPct val="20000"/>
                    </a:spcBef>
                    <a:buChar char="•"/>
                    <a:defRPr sz="1400">
                      <a:solidFill>
                        <a:schemeClr val="bg2"/>
                      </a:solidFill>
                      <a:latin typeface="Georgia" panose="02040502050405020303" pitchFamily="18" charset="0"/>
                      <a:ea typeface="Georgia" panose="02040502050405020303" pitchFamily="18" charset="0"/>
                      <a:cs typeface="Georgia" panose="02040502050405020303" pitchFamily="18" charset="0"/>
                    </a:defRPr>
                  </a:lvl3pPr>
                  <a:lvl4pPr marL="16002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4pPr>
                  <a:lvl5pPr marL="2057400" indent="-228600">
                    <a:spcBef>
                      <a:spcPct val="20000"/>
                    </a:spcBef>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5pPr>
                  <a:lvl6pPr marL="25146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6pPr>
                  <a:lvl7pPr marL="29718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7pPr>
                  <a:lvl8pPr marL="34290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8pPr>
                  <a:lvl9pPr marL="3886200" indent="-228600" fontAlgn="base">
                    <a:spcBef>
                      <a:spcPct val="20000"/>
                    </a:spcBef>
                    <a:spcAft>
                      <a:spcPct val="0"/>
                    </a:spcAft>
                    <a:buChar char="»"/>
                    <a:defRPr sz="1200">
                      <a:solidFill>
                        <a:schemeClr val="bg2"/>
                      </a:solidFill>
                      <a:latin typeface="Georgia" panose="02040502050405020303" pitchFamily="18" charset="0"/>
                      <a:ea typeface="Georgia" panose="02040502050405020303" pitchFamily="18" charset="0"/>
                      <a:cs typeface="Georgia" panose="02040502050405020303" pitchFamily="18" charset="0"/>
                    </a:defRPr>
                  </a:lvl9pPr>
                </a:lstStyle>
                <a:p>
                  <a:pPr eaLnBrk="1" hangingPunct="1">
                    <a:spcBef>
                      <a:spcPct val="0"/>
                    </a:spcBef>
                  </a:pPr>
                  <a:endParaRPr lang="en-US" altLang="en-US" sz="1800">
                    <a:solidFill>
                      <a:srgbClr val="0070C0"/>
                    </a:solidFill>
                    <a:latin typeface="+mj-lt"/>
                    <a:cs typeface="Arial" panose="020B0604020202020204" pitchFamily="34" charset="0"/>
                  </a:endParaRPr>
                </a:p>
              </p:txBody>
            </p:sp>
            <p:sp>
              <p:nvSpPr>
                <p:cNvPr id="589" name="Freeform 550">
                  <a:extLst>
                    <a:ext uri="{FF2B5EF4-FFF2-40B4-BE49-F238E27FC236}">
                      <a16:creationId xmlns:a16="http://schemas.microsoft.com/office/drawing/2014/main" id="{364296D4-D663-62AF-4CF1-DA4D8036E979}"/>
                    </a:ext>
                  </a:extLst>
                </p:cNvPr>
                <p:cNvSpPr>
                  <a:spLocks/>
                </p:cNvSpPr>
                <p:nvPr/>
              </p:nvSpPr>
              <p:spPr bwMode="auto">
                <a:xfrm>
                  <a:off x="1292" y="2102"/>
                  <a:ext cx="20" cy="5"/>
                </a:xfrm>
                <a:custGeom>
                  <a:avLst/>
                  <a:gdLst>
                    <a:gd name="T0" fmla="*/ 20 w 8"/>
                    <a:gd name="T1" fmla="*/ 0 h 2"/>
                    <a:gd name="T2" fmla="*/ 50 w 8"/>
                    <a:gd name="T3" fmla="*/ 33 h 2"/>
                    <a:gd name="T4" fmla="*/ 125 w 8"/>
                    <a:gd name="T5" fmla="*/ 0 h 2"/>
                    <a:gd name="T6" fmla="*/ 0 w 8"/>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
                      <a:moveTo>
                        <a:pt x="1" y="0"/>
                      </a:moveTo>
                      <a:cubicBezTo>
                        <a:pt x="1" y="1"/>
                        <a:pt x="2" y="2"/>
                        <a:pt x="3" y="2"/>
                      </a:cubicBezTo>
                      <a:cubicBezTo>
                        <a:pt x="6" y="2"/>
                        <a:pt x="6" y="1"/>
                        <a:pt x="8" y="0"/>
                      </a:cubicBezTo>
                      <a:cubicBezTo>
                        <a:pt x="6" y="2"/>
                        <a:pt x="2" y="1"/>
                        <a:pt x="0" y="0"/>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grpSp>
          <p:sp>
            <p:nvSpPr>
              <p:cNvPr id="534" name="Freeform 19">
                <a:extLst>
                  <a:ext uri="{FF2B5EF4-FFF2-40B4-BE49-F238E27FC236}">
                    <a16:creationId xmlns:a16="http://schemas.microsoft.com/office/drawing/2014/main" id="{992F5A7C-976E-4B59-3170-FD56843EFDA8}"/>
                  </a:ext>
                </a:extLst>
              </p:cNvPr>
              <p:cNvSpPr>
                <a:spLocks/>
              </p:cNvSpPr>
              <p:nvPr/>
            </p:nvSpPr>
            <p:spPr bwMode="auto">
              <a:xfrm>
                <a:off x="6697879" y="3134733"/>
                <a:ext cx="1681076" cy="457304"/>
              </a:xfrm>
              <a:custGeom>
                <a:avLst/>
                <a:gdLst>
                  <a:gd name="T0" fmla="*/ 0 w 313"/>
                  <a:gd name="T1" fmla="*/ 0 h 80"/>
                  <a:gd name="T2" fmla="*/ 563 w 313"/>
                  <a:gd name="T3" fmla="*/ 320 h 80"/>
                  <a:gd name="T4" fmla="*/ 2709 w 313"/>
                  <a:gd name="T5" fmla="*/ 1432 h 80"/>
                  <a:gd name="T6" fmla="*/ 4213 w 313"/>
                  <a:gd name="T7" fmla="*/ 660 h 80"/>
                  <a:gd name="T8" fmla="*/ 4368 w 313"/>
                  <a:gd name="T9" fmla="*/ 453 h 80"/>
                  <a:gd name="T10" fmla="*/ 4901 w 313"/>
                  <a:gd name="T11" fmla="*/ 0 h 80"/>
                  <a:gd name="T12" fmla="*/ 4901 w 313"/>
                  <a:gd name="T13" fmla="*/ 0 h 80"/>
                  <a:gd name="T14" fmla="*/ 4163 w 313"/>
                  <a:gd name="T15" fmla="*/ 602 h 80"/>
                  <a:gd name="T16" fmla="*/ 2709 w 313"/>
                  <a:gd name="T17" fmla="*/ 1361 h 80"/>
                  <a:gd name="T18" fmla="*/ 583 w 313"/>
                  <a:gd name="T19" fmla="*/ 285 h 80"/>
                  <a:gd name="T20" fmla="*/ 0 w 313"/>
                  <a:gd name="T21" fmla="*/ 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3" h="80">
                    <a:moveTo>
                      <a:pt x="0" y="0"/>
                    </a:moveTo>
                    <a:cubicBezTo>
                      <a:pt x="15" y="4"/>
                      <a:pt x="29" y="10"/>
                      <a:pt x="36" y="17"/>
                    </a:cubicBezTo>
                    <a:cubicBezTo>
                      <a:pt x="76" y="59"/>
                      <a:pt x="132" y="73"/>
                      <a:pt x="173" y="76"/>
                    </a:cubicBezTo>
                    <a:cubicBezTo>
                      <a:pt x="214" y="80"/>
                      <a:pt x="244" y="57"/>
                      <a:pt x="269" y="35"/>
                    </a:cubicBezTo>
                    <a:cubicBezTo>
                      <a:pt x="273" y="32"/>
                      <a:pt x="276" y="28"/>
                      <a:pt x="279" y="24"/>
                    </a:cubicBezTo>
                    <a:cubicBezTo>
                      <a:pt x="287" y="13"/>
                      <a:pt x="295" y="0"/>
                      <a:pt x="313" y="0"/>
                    </a:cubicBezTo>
                    <a:cubicBezTo>
                      <a:pt x="313" y="0"/>
                      <a:pt x="313" y="0"/>
                      <a:pt x="313" y="0"/>
                    </a:cubicBezTo>
                    <a:cubicBezTo>
                      <a:pt x="285" y="0"/>
                      <a:pt x="280" y="20"/>
                      <a:pt x="266" y="32"/>
                    </a:cubicBezTo>
                    <a:cubicBezTo>
                      <a:pt x="239" y="56"/>
                      <a:pt x="211" y="75"/>
                      <a:pt x="173" y="72"/>
                    </a:cubicBezTo>
                    <a:cubicBezTo>
                      <a:pt x="127" y="68"/>
                      <a:pt x="74" y="54"/>
                      <a:pt x="37" y="15"/>
                    </a:cubicBezTo>
                    <a:cubicBezTo>
                      <a:pt x="29" y="7"/>
                      <a:pt x="16" y="4"/>
                      <a:pt x="0" y="0"/>
                    </a:cubicBezTo>
                    <a:close/>
                  </a:path>
                </a:pathLst>
              </a:custGeom>
              <a:solidFill>
                <a:srgbClr val="937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35" name="Freeform 18">
                <a:extLst>
                  <a:ext uri="{FF2B5EF4-FFF2-40B4-BE49-F238E27FC236}">
                    <a16:creationId xmlns:a16="http://schemas.microsoft.com/office/drawing/2014/main" id="{69B8ED32-CCD3-9FC4-9135-126ACBC43460}"/>
                  </a:ext>
                </a:extLst>
              </p:cNvPr>
              <p:cNvSpPr>
                <a:spLocks/>
              </p:cNvSpPr>
              <p:nvPr/>
            </p:nvSpPr>
            <p:spPr bwMode="auto">
              <a:xfrm>
                <a:off x="1187036" y="3134733"/>
                <a:ext cx="2254316" cy="556065"/>
              </a:xfrm>
              <a:custGeom>
                <a:avLst/>
                <a:gdLst>
                  <a:gd name="T0" fmla="*/ 50 w 420"/>
                  <a:gd name="T1" fmla="*/ 21 h 97"/>
                  <a:gd name="T2" fmla="*/ 488 w 420"/>
                  <a:gd name="T3" fmla="*/ 422 h 97"/>
                  <a:gd name="T4" fmla="*/ 1158 w 420"/>
                  <a:gd name="T5" fmla="*/ 892 h 97"/>
                  <a:gd name="T6" fmla="*/ 1488 w 420"/>
                  <a:gd name="T7" fmla="*/ 1025 h 97"/>
                  <a:gd name="T8" fmla="*/ 1583 w 420"/>
                  <a:gd name="T9" fmla="*/ 1071 h 97"/>
                  <a:gd name="T10" fmla="*/ 1908 w 420"/>
                  <a:gd name="T11" fmla="*/ 1255 h 97"/>
                  <a:gd name="T12" fmla="*/ 2283 w 420"/>
                  <a:gd name="T13" fmla="*/ 1469 h 97"/>
                  <a:gd name="T14" fmla="*/ 2470 w 420"/>
                  <a:gd name="T15" fmla="*/ 1482 h 97"/>
                  <a:gd name="T16" fmla="*/ 2645 w 420"/>
                  <a:gd name="T17" fmla="*/ 1503 h 97"/>
                  <a:gd name="T18" fmla="*/ 2863 w 420"/>
                  <a:gd name="T19" fmla="*/ 1597 h 97"/>
                  <a:gd name="T20" fmla="*/ 3688 w 420"/>
                  <a:gd name="T21" fmla="*/ 1810 h 97"/>
                  <a:gd name="T22" fmla="*/ 4283 w 420"/>
                  <a:gd name="T23" fmla="*/ 1525 h 97"/>
                  <a:gd name="T24" fmla="*/ 4563 w 420"/>
                  <a:gd name="T25" fmla="*/ 1354 h 97"/>
                  <a:gd name="T26" fmla="*/ 4720 w 420"/>
                  <a:gd name="T27" fmla="*/ 1311 h 97"/>
                  <a:gd name="T28" fmla="*/ 5395 w 420"/>
                  <a:gd name="T29" fmla="*/ 1071 h 97"/>
                  <a:gd name="T30" fmla="*/ 6095 w 420"/>
                  <a:gd name="T31" fmla="*/ 379 h 97"/>
                  <a:gd name="T32" fmla="*/ 6208 w 420"/>
                  <a:gd name="T33" fmla="*/ 248 h 97"/>
                  <a:gd name="T34" fmla="*/ 6533 w 420"/>
                  <a:gd name="T35" fmla="*/ 21 h 97"/>
                  <a:gd name="T36" fmla="*/ 6563 w 420"/>
                  <a:gd name="T37" fmla="*/ 0 h 97"/>
                  <a:gd name="T38" fmla="*/ 6175 w 420"/>
                  <a:gd name="T39" fmla="*/ 171 h 97"/>
                  <a:gd name="T40" fmla="*/ 5363 w 420"/>
                  <a:gd name="T41" fmla="*/ 991 h 97"/>
                  <a:gd name="T42" fmla="*/ 4563 w 420"/>
                  <a:gd name="T43" fmla="*/ 1276 h 97"/>
                  <a:gd name="T44" fmla="*/ 3688 w 420"/>
                  <a:gd name="T45" fmla="*/ 1733 h 97"/>
                  <a:gd name="T46" fmla="*/ 2658 w 420"/>
                  <a:gd name="T47" fmla="*/ 1426 h 97"/>
                  <a:gd name="T48" fmla="*/ 2300 w 420"/>
                  <a:gd name="T49" fmla="*/ 1391 h 97"/>
                  <a:gd name="T50" fmla="*/ 1595 w 420"/>
                  <a:gd name="T51" fmla="*/ 991 h 97"/>
                  <a:gd name="T52" fmla="*/ 1175 w 420"/>
                  <a:gd name="T53" fmla="*/ 820 h 97"/>
                  <a:gd name="T54" fmla="*/ 63 w 420"/>
                  <a:gd name="T55" fmla="*/ 0 h 97"/>
                  <a:gd name="T56" fmla="*/ 0 w 420"/>
                  <a:gd name="T57" fmla="*/ 0 h 97"/>
                  <a:gd name="T58" fmla="*/ 50 w 420"/>
                  <a:gd name="T59" fmla="*/ 21 h 9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0" h="97">
                    <a:moveTo>
                      <a:pt x="3" y="1"/>
                    </a:moveTo>
                    <a:cubicBezTo>
                      <a:pt x="14" y="5"/>
                      <a:pt x="22" y="15"/>
                      <a:pt x="31" y="22"/>
                    </a:cubicBezTo>
                    <a:cubicBezTo>
                      <a:pt x="42" y="32"/>
                      <a:pt x="52" y="43"/>
                      <a:pt x="74" y="47"/>
                    </a:cubicBezTo>
                    <a:cubicBezTo>
                      <a:pt x="80" y="48"/>
                      <a:pt x="89" y="51"/>
                      <a:pt x="95" y="54"/>
                    </a:cubicBezTo>
                    <a:cubicBezTo>
                      <a:pt x="101" y="56"/>
                      <a:pt x="101" y="56"/>
                      <a:pt x="101" y="56"/>
                    </a:cubicBezTo>
                    <a:cubicBezTo>
                      <a:pt x="109" y="59"/>
                      <a:pt x="116" y="63"/>
                      <a:pt x="122" y="66"/>
                    </a:cubicBezTo>
                    <a:cubicBezTo>
                      <a:pt x="129" y="70"/>
                      <a:pt x="136" y="74"/>
                      <a:pt x="146" y="77"/>
                    </a:cubicBezTo>
                    <a:cubicBezTo>
                      <a:pt x="149" y="78"/>
                      <a:pt x="153" y="78"/>
                      <a:pt x="158" y="78"/>
                    </a:cubicBezTo>
                    <a:cubicBezTo>
                      <a:pt x="162" y="78"/>
                      <a:pt x="166" y="78"/>
                      <a:pt x="169" y="79"/>
                    </a:cubicBezTo>
                    <a:cubicBezTo>
                      <a:pt x="169" y="79"/>
                      <a:pt x="183" y="84"/>
                      <a:pt x="183" y="84"/>
                    </a:cubicBezTo>
                    <a:cubicBezTo>
                      <a:pt x="200" y="90"/>
                      <a:pt x="219" y="97"/>
                      <a:pt x="236" y="95"/>
                    </a:cubicBezTo>
                    <a:cubicBezTo>
                      <a:pt x="251" y="93"/>
                      <a:pt x="263" y="86"/>
                      <a:pt x="274" y="80"/>
                    </a:cubicBezTo>
                    <a:cubicBezTo>
                      <a:pt x="281" y="75"/>
                      <a:pt x="287" y="72"/>
                      <a:pt x="292" y="71"/>
                    </a:cubicBezTo>
                    <a:cubicBezTo>
                      <a:pt x="302" y="69"/>
                      <a:pt x="302" y="69"/>
                      <a:pt x="302" y="69"/>
                    </a:cubicBezTo>
                    <a:cubicBezTo>
                      <a:pt x="315" y="66"/>
                      <a:pt x="332" y="63"/>
                      <a:pt x="345" y="56"/>
                    </a:cubicBezTo>
                    <a:cubicBezTo>
                      <a:pt x="364" y="45"/>
                      <a:pt x="380" y="29"/>
                      <a:pt x="390" y="20"/>
                    </a:cubicBezTo>
                    <a:cubicBezTo>
                      <a:pt x="397" y="13"/>
                      <a:pt x="397" y="13"/>
                      <a:pt x="397" y="13"/>
                    </a:cubicBezTo>
                    <a:cubicBezTo>
                      <a:pt x="403" y="8"/>
                      <a:pt x="410" y="3"/>
                      <a:pt x="418" y="1"/>
                    </a:cubicBezTo>
                    <a:cubicBezTo>
                      <a:pt x="420" y="0"/>
                      <a:pt x="420" y="0"/>
                      <a:pt x="420" y="0"/>
                    </a:cubicBezTo>
                    <a:cubicBezTo>
                      <a:pt x="412" y="2"/>
                      <a:pt x="401" y="4"/>
                      <a:pt x="395" y="9"/>
                    </a:cubicBezTo>
                    <a:cubicBezTo>
                      <a:pt x="388" y="14"/>
                      <a:pt x="369" y="37"/>
                      <a:pt x="343" y="52"/>
                    </a:cubicBezTo>
                    <a:cubicBezTo>
                      <a:pt x="327" y="61"/>
                      <a:pt x="305" y="64"/>
                      <a:pt x="292" y="67"/>
                    </a:cubicBezTo>
                    <a:cubicBezTo>
                      <a:pt x="277" y="70"/>
                      <a:pt x="259" y="88"/>
                      <a:pt x="236" y="91"/>
                    </a:cubicBezTo>
                    <a:cubicBezTo>
                      <a:pt x="215" y="93"/>
                      <a:pt x="188" y="80"/>
                      <a:pt x="170" y="75"/>
                    </a:cubicBezTo>
                    <a:cubicBezTo>
                      <a:pt x="164" y="73"/>
                      <a:pt x="152" y="75"/>
                      <a:pt x="147" y="73"/>
                    </a:cubicBezTo>
                    <a:cubicBezTo>
                      <a:pt x="128" y="67"/>
                      <a:pt x="121" y="59"/>
                      <a:pt x="102" y="52"/>
                    </a:cubicBezTo>
                    <a:cubicBezTo>
                      <a:pt x="96" y="50"/>
                      <a:pt x="83" y="45"/>
                      <a:pt x="75" y="43"/>
                    </a:cubicBezTo>
                    <a:cubicBezTo>
                      <a:pt x="39" y="36"/>
                      <a:pt x="31" y="12"/>
                      <a:pt x="4" y="0"/>
                    </a:cubicBezTo>
                    <a:cubicBezTo>
                      <a:pt x="0" y="0"/>
                      <a:pt x="0" y="0"/>
                      <a:pt x="0" y="0"/>
                    </a:cubicBezTo>
                    <a:cubicBezTo>
                      <a:pt x="0" y="2"/>
                      <a:pt x="2" y="0"/>
                      <a:pt x="3" y="1"/>
                    </a:cubicBezTo>
                    <a:close/>
                  </a:path>
                </a:pathLst>
              </a:custGeom>
              <a:solidFill>
                <a:srgbClr val="937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536" name="Freeform 17">
                <a:extLst>
                  <a:ext uri="{FF2B5EF4-FFF2-40B4-BE49-F238E27FC236}">
                    <a16:creationId xmlns:a16="http://schemas.microsoft.com/office/drawing/2014/main" id="{227310EC-F70F-D7C8-20F8-53C08DB153E7}"/>
                  </a:ext>
                </a:extLst>
              </p:cNvPr>
              <p:cNvSpPr>
                <a:spLocks/>
              </p:cNvSpPr>
              <p:nvPr/>
            </p:nvSpPr>
            <p:spPr bwMode="auto">
              <a:xfrm>
                <a:off x="8722470" y="3134733"/>
                <a:ext cx="2232847" cy="515272"/>
              </a:xfrm>
              <a:custGeom>
                <a:avLst/>
                <a:gdLst>
                  <a:gd name="T0" fmla="*/ 0 w 416"/>
                  <a:gd name="T1" fmla="*/ 21 h 90"/>
                  <a:gd name="T2" fmla="*/ 488 w 416"/>
                  <a:gd name="T3" fmla="*/ 419 h 90"/>
                  <a:gd name="T4" fmla="*/ 1345 w 416"/>
                  <a:gd name="T5" fmla="*/ 968 h 90"/>
                  <a:gd name="T6" fmla="*/ 1845 w 416"/>
                  <a:gd name="T7" fmla="*/ 1080 h 90"/>
                  <a:gd name="T8" fmla="*/ 2613 w 416"/>
                  <a:gd name="T9" fmla="*/ 1288 h 90"/>
                  <a:gd name="T10" fmla="*/ 2938 w 416"/>
                  <a:gd name="T11" fmla="*/ 1421 h 90"/>
                  <a:gd name="T12" fmla="*/ 3958 w 416"/>
                  <a:gd name="T13" fmla="*/ 1685 h 90"/>
                  <a:gd name="T14" fmla="*/ 4488 w 416"/>
                  <a:gd name="T15" fmla="*/ 1459 h 90"/>
                  <a:gd name="T16" fmla="*/ 4813 w 416"/>
                  <a:gd name="T17" fmla="*/ 1272 h 90"/>
                  <a:gd name="T18" fmla="*/ 5720 w 416"/>
                  <a:gd name="T19" fmla="*/ 797 h 90"/>
                  <a:gd name="T20" fmla="*/ 5863 w 416"/>
                  <a:gd name="T21" fmla="*/ 589 h 90"/>
                  <a:gd name="T22" fmla="*/ 6125 w 416"/>
                  <a:gd name="T23" fmla="*/ 192 h 90"/>
                  <a:gd name="T24" fmla="*/ 6500 w 416"/>
                  <a:gd name="T25" fmla="*/ 0 h 90"/>
                  <a:gd name="T26" fmla="*/ 6500 w 416"/>
                  <a:gd name="T27" fmla="*/ 0 h 90"/>
                  <a:gd name="T28" fmla="*/ 6113 w 416"/>
                  <a:gd name="T29" fmla="*/ 171 h 90"/>
                  <a:gd name="T30" fmla="*/ 5675 w 416"/>
                  <a:gd name="T31" fmla="*/ 739 h 90"/>
                  <a:gd name="T32" fmla="*/ 4813 w 416"/>
                  <a:gd name="T33" fmla="*/ 1195 h 90"/>
                  <a:gd name="T34" fmla="*/ 3970 w 416"/>
                  <a:gd name="T35" fmla="*/ 1613 h 90"/>
                  <a:gd name="T36" fmla="*/ 2625 w 416"/>
                  <a:gd name="T37" fmla="*/ 1216 h 90"/>
                  <a:gd name="T38" fmla="*/ 1363 w 416"/>
                  <a:gd name="T39" fmla="*/ 888 h 90"/>
                  <a:gd name="T40" fmla="*/ 0 w 416"/>
                  <a:gd name="T41" fmla="*/ 0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6" h="90">
                    <a:moveTo>
                      <a:pt x="0" y="1"/>
                    </a:moveTo>
                    <a:cubicBezTo>
                      <a:pt x="11" y="5"/>
                      <a:pt x="21" y="15"/>
                      <a:pt x="31" y="22"/>
                    </a:cubicBezTo>
                    <a:cubicBezTo>
                      <a:pt x="48" y="34"/>
                      <a:pt x="64" y="46"/>
                      <a:pt x="86" y="51"/>
                    </a:cubicBezTo>
                    <a:cubicBezTo>
                      <a:pt x="118" y="57"/>
                      <a:pt x="118" y="57"/>
                      <a:pt x="118" y="57"/>
                    </a:cubicBezTo>
                    <a:cubicBezTo>
                      <a:pt x="133" y="59"/>
                      <a:pt x="144" y="61"/>
                      <a:pt x="167" y="68"/>
                    </a:cubicBezTo>
                    <a:cubicBezTo>
                      <a:pt x="188" y="75"/>
                      <a:pt x="188" y="75"/>
                      <a:pt x="188" y="75"/>
                    </a:cubicBezTo>
                    <a:cubicBezTo>
                      <a:pt x="214" y="83"/>
                      <a:pt x="231" y="88"/>
                      <a:pt x="253" y="89"/>
                    </a:cubicBezTo>
                    <a:cubicBezTo>
                      <a:pt x="270" y="90"/>
                      <a:pt x="279" y="83"/>
                      <a:pt x="287" y="77"/>
                    </a:cubicBezTo>
                    <a:cubicBezTo>
                      <a:pt x="293" y="71"/>
                      <a:pt x="299" y="67"/>
                      <a:pt x="308" y="67"/>
                    </a:cubicBezTo>
                    <a:cubicBezTo>
                      <a:pt x="333" y="67"/>
                      <a:pt x="358" y="50"/>
                      <a:pt x="366" y="42"/>
                    </a:cubicBezTo>
                    <a:cubicBezTo>
                      <a:pt x="375" y="31"/>
                      <a:pt x="375" y="31"/>
                      <a:pt x="375" y="31"/>
                    </a:cubicBezTo>
                    <a:cubicBezTo>
                      <a:pt x="380" y="25"/>
                      <a:pt x="385" y="15"/>
                      <a:pt x="392" y="10"/>
                    </a:cubicBezTo>
                    <a:cubicBezTo>
                      <a:pt x="398" y="6"/>
                      <a:pt x="407" y="2"/>
                      <a:pt x="416" y="0"/>
                    </a:cubicBezTo>
                    <a:cubicBezTo>
                      <a:pt x="416" y="0"/>
                      <a:pt x="416" y="0"/>
                      <a:pt x="416" y="0"/>
                    </a:cubicBezTo>
                    <a:cubicBezTo>
                      <a:pt x="408" y="2"/>
                      <a:pt x="397" y="4"/>
                      <a:pt x="391" y="9"/>
                    </a:cubicBezTo>
                    <a:cubicBezTo>
                      <a:pt x="380" y="17"/>
                      <a:pt x="371" y="31"/>
                      <a:pt x="363" y="39"/>
                    </a:cubicBezTo>
                    <a:cubicBezTo>
                      <a:pt x="355" y="47"/>
                      <a:pt x="331" y="63"/>
                      <a:pt x="308" y="63"/>
                    </a:cubicBezTo>
                    <a:cubicBezTo>
                      <a:pt x="286" y="63"/>
                      <a:pt x="282" y="87"/>
                      <a:pt x="254" y="85"/>
                    </a:cubicBezTo>
                    <a:cubicBezTo>
                      <a:pt x="226" y="84"/>
                      <a:pt x="207" y="76"/>
                      <a:pt x="168" y="64"/>
                    </a:cubicBezTo>
                    <a:cubicBezTo>
                      <a:pt x="132" y="53"/>
                      <a:pt x="126" y="55"/>
                      <a:pt x="87" y="47"/>
                    </a:cubicBezTo>
                    <a:cubicBezTo>
                      <a:pt x="51" y="39"/>
                      <a:pt x="28" y="13"/>
                      <a:pt x="0" y="0"/>
                    </a:cubicBezTo>
                  </a:path>
                </a:pathLst>
              </a:custGeom>
              <a:solidFill>
                <a:srgbClr val="937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grpSp>
            <p:nvGrpSpPr>
              <p:cNvPr id="9" name="Group 8">
                <a:extLst>
                  <a:ext uri="{FF2B5EF4-FFF2-40B4-BE49-F238E27FC236}">
                    <a16:creationId xmlns:a16="http://schemas.microsoft.com/office/drawing/2014/main" id="{8E74F5FF-AD26-D851-E0A3-AC4C50A9B12D}"/>
                  </a:ext>
                </a:extLst>
              </p:cNvPr>
              <p:cNvGrpSpPr/>
              <p:nvPr/>
            </p:nvGrpSpPr>
            <p:grpSpPr>
              <a:xfrm>
                <a:off x="4701199" y="2718282"/>
                <a:ext cx="1115268" cy="297095"/>
                <a:chOff x="15583316" y="5572375"/>
                <a:chExt cx="1115268" cy="297095"/>
              </a:xfrm>
            </p:grpSpPr>
            <p:sp>
              <p:nvSpPr>
                <p:cNvPr id="915" name="Text Box 852">
                  <a:extLst>
                    <a:ext uri="{FF2B5EF4-FFF2-40B4-BE49-F238E27FC236}">
                      <a16:creationId xmlns:a16="http://schemas.microsoft.com/office/drawing/2014/main" id="{5C3455A4-C177-B90A-CB54-00791836FFEA}"/>
                    </a:ext>
                  </a:extLst>
                </p:cNvPr>
                <p:cNvSpPr txBox="1">
                  <a:spLocks noChangeArrowheads="1"/>
                </p:cNvSpPr>
                <p:nvPr/>
              </p:nvSpPr>
              <p:spPr bwMode="auto">
                <a:xfrm>
                  <a:off x="15603412" y="5582423"/>
                  <a:ext cx="10951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fr-FR" altLang="x-none" sz="1200">
                      <a:solidFill>
                        <a:schemeClr val="bg1"/>
                      </a:solidFill>
                      <a:latin typeface="+mj-lt"/>
                    </a:rPr>
                    <a:t>Osteoclasts</a:t>
                  </a:r>
                </a:p>
              </p:txBody>
            </p:sp>
            <p:sp>
              <p:nvSpPr>
                <p:cNvPr id="903" name="Text Box 852">
                  <a:extLst>
                    <a:ext uri="{FF2B5EF4-FFF2-40B4-BE49-F238E27FC236}">
                      <a16:creationId xmlns:a16="http://schemas.microsoft.com/office/drawing/2014/main" id="{6C20B696-0CB3-427B-59E7-178F05BAD271}"/>
                    </a:ext>
                  </a:extLst>
                </p:cNvPr>
                <p:cNvSpPr txBox="1">
                  <a:spLocks noChangeArrowheads="1"/>
                </p:cNvSpPr>
                <p:nvPr/>
              </p:nvSpPr>
              <p:spPr bwMode="auto">
                <a:xfrm>
                  <a:off x="15593364" y="5592471"/>
                  <a:ext cx="10951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fr-FR" altLang="x-none" sz="1200">
                      <a:solidFill>
                        <a:schemeClr val="bg1"/>
                      </a:solidFill>
                      <a:latin typeface="+mj-lt"/>
                    </a:rPr>
                    <a:t>Osteoclasts</a:t>
                  </a:r>
                </a:p>
              </p:txBody>
            </p:sp>
            <p:sp>
              <p:nvSpPr>
                <p:cNvPr id="897" name="Text Box 852">
                  <a:extLst>
                    <a:ext uri="{FF2B5EF4-FFF2-40B4-BE49-F238E27FC236}">
                      <a16:creationId xmlns:a16="http://schemas.microsoft.com/office/drawing/2014/main" id="{1A1D4FF3-EFA5-21C5-DC8E-043D19E219EF}"/>
                    </a:ext>
                  </a:extLst>
                </p:cNvPr>
                <p:cNvSpPr txBox="1">
                  <a:spLocks noChangeArrowheads="1"/>
                </p:cNvSpPr>
                <p:nvPr/>
              </p:nvSpPr>
              <p:spPr bwMode="auto">
                <a:xfrm>
                  <a:off x="15593364" y="5572375"/>
                  <a:ext cx="10951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fr-FR" altLang="x-none" sz="1200">
                      <a:solidFill>
                        <a:schemeClr val="bg1"/>
                      </a:solidFill>
                      <a:latin typeface="+mj-lt"/>
                    </a:rPr>
                    <a:t>Osteoclasts</a:t>
                  </a:r>
                </a:p>
              </p:txBody>
            </p:sp>
            <p:sp>
              <p:nvSpPr>
                <p:cNvPr id="891" name="Text Box 852">
                  <a:extLst>
                    <a:ext uri="{FF2B5EF4-FFF2-40B4-BE49-F238E27FC236}">
                      <a16:creationId xmlns:a16="http://schemas.microsoft.com/office/drawing/2014/main" id="{10A5B096-EB96-D99B-27E0-00C301A025B7}"/>
                    </a:ext>
                  </a:extLst>
                </p:cNvPr>
                <p:cNvSpPr txBox="1">
                  <a:spLocks noChangeArrowheads="1"/>
                </p:cNvSpPr>
                <p:nvPr/>
              </p:nvSpPr>
              <p:spPr bwMode="auto">
                <a:xfrm>
                  <a:off x="15583316" y="5582423"/>
                  <a:ext cx="10951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fr-FR" altLang="x-none" sz="1200">
                      <a:solidFill>
                        <a:schemeClr val="bg1"/>
                      </a:solidFill>
                      <a:latin typeface="+mj-lt"/>
                    </a:rPr>
                    <a:t>Osteoclasts</a:t>
                  </a:r>
                </a:p>
              </p:txBody>
            </p:sp>
            <p:sp>
              <p:nvSpPr>
                <p:cNvPr id="885" name="Text Box 852">
                  <a:extLst>
                    <a:ext uri="{FF2B5EF4-FFF2-40B4-BE49-F238E27FC236}">
                      <a16:creationId xmlns:a16="http://schemas.microsoft.com/office/drawing/2014/main" id="{CCB4B29C-9706-2AC9-4CA8-99988E6CC2CB}"/>
                    </a:ext>
                  </a:extLst>
                </p:cNvPr>
                <p:cNvSpPr txBox="1">
                  <a:spLocks noChangeArrowheads="1"/>
                </p:cNvSpPr>
                <p:nvPr/>
              </p:nvSpPr>
              <p:spPr bwMode="auto">
                <a:xfrm>
                  <a:off x="15593364" y="5582423"/>
                  <a:ext cx="10951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fr-FR" altLang="x-none" sz="1200" dirty="0" err="1">
                      <a:solidFill>
                        <a:schemeClr val="accent5"/>
                      </a:solidFill>
                      <a:latin typeface="+mj-lt"/>
                    </a:rPr>
                    <a:t>Osteoclasts</a:t>
                  </a:r>
                  <a:endParaRPr lang="fr-FR" altLang="x-none" sz="1200" dirty="0">
                    <a:solidFill>
                      <a:schemeClr val="accent5"/>
                    </a:solidFill>
                    <a:latin typeface="+mj-lt"/>
                  </a:endParaRPr>
                </a:p>
              </p:txBody>
            </p:sp>
          </p:grpSp>
          <p:grpSp>
            <p:nvGrpSpPr>
              <p:cNvPr id="14" name="Group 13">
                <a:extLst>
                  <a:ext uri="{FF2B5EF4-FFF2-40B4-BE49-F238E27FC236}">
                    <a16:creationId xmlns:a16="http://schemas.microsoft.com/office/drawing/2014/main" id="{17AD3DF4-ED82-39F9-A9FB-247D879F07FD}"/>
                  </a:ext>
                </a:extLst>
              </p:cNvPr>
              <p:cNvGrpSpPr/>
              <p:nvPr/>
            </p:nvGrpSpPr>
            <p:grpSpPr>
              <a:xfrm>
                <a:off x="6503960" y="2717301"/>
                <a:ext cx="1439074" cy="297095"/>
                <a:chOff x="18241263" y="4857434"/>
                <a:chExt cx="1439074" cy="297095"/>
              </a:xfrm>
            </p:grpSpPr>
            <p:sp>
              <p:nvSpPr>
                <p:cNvPr id="917" name="Text Box 854">
                  <a:extLst>
                    <a:ext uri="{FF2B5EF4-FFF2-40B4-BE49-F238E27FC236}">
                      <a16:creationId xmlns:a16="http://schemas.microsoft.com/office/drawing/2014/main" id="{2540FF32-3AFA-2D38-6735-1A0787A984E3}"/>
                    </a:ext>
                  </a:extLst>
                </p:cNvPr>
                <p:cNvSpPr txBox="1">
                  <a:spLocks noChangeArrowheads="1"/>
                </p:cNvSpPr>
                <p:nvPr/>
              </p:nvSpPr>
              <p:spPr bwMode="auto">
                <a:xfrm>
                  <a:off x="18261359" y="4867482"/>
                  <a:ext cx="14189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fr-FR" altLang="x-none" sz="1200">
                      <a:solidFill>
                        <a:schemeClr val="bg1"/>
                      </a:solidFill>
                      <a:latin typeface="+mj-lt"/>
                    </a:rPr>
                    <a:t>Pre-osteoblasts</a:t>
                  </a:r>
                </a:p>
              </p:txBody>
            </p:sp>
            <p:sp>
              <p:nvSpPr>
                <p:cNvPr id="905" name="Text Box 854">
                  <a:extLst>
                    <a:ext uri="{FF2B5EF4-FFF2-40B4-BE49-F238E27FC236}">
                      <a16:creationId xmlns:a16="http://schemas.microsoft.com/office/drawing/2014/main" id="{AC446493-135F-2761-FD39-99149F30D47E}"/>
                    </a:ext>
                  </a:extLst>
                </p:cNvPr>
                <p:cNvSpPr txBox="1">
                  <a:spLocks noChangeArrowheads="1"/>
                </p:cNvSpPr>
                <p:nvPr/>
              </p:nvSpPr>
              <p:spPr bwMode="auto">
                <a:xfrm>
                  <a:off x="18251311" y="4877530"/>
                  <a:ext cx="14189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fr-FR" altLang="x-none" sz="1200">
                      <a:solidFill>
                        <a:schemeClr val="bg1"/>
                      </a:solidFill>
                      <a:latin typeface="+mj-lt"/>
                    </a:rPr>
                    <a:t>Pre-osteoblasts</a:t>
                  </a:r>
                </a:p>
              </p:txBody>
            </p:sp>
            <p:sp>
              <p:nvSpPr>
                <p:cNvPr id="899" name="Text Box 854">
                  <a:extLst>
                    <a:ext uri="{FF2B5EF4-FFF2-40B4-BE49-F238E27FC236}">
                      <a16:creationId xmlns:a16="http://schemas.microsoft.com/office/drawing/2014/main" id="{8CB5BE3F-EA14-3309-3202-3849DE77D295}"/>
                    </a:ext>
                  </a:extLst>
                </p:cNvPr>
                <p:cNvSpPr txBox="1">
                  <a:spLocks noChangeArrowheads="1"/>
                </p:cNvSpPr>
                <p:nvPr/>
              </p:nvSpPr>
              <p:spPr bwMode="auto">
                <a:xfrm>
                  <a:off x="18251311" y="4857434"/>
                  <a:ext cx="14189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fr-FR" altLang="x-none" sz="1200">
                      <a:solidFill>
                        <a:schemeClr val="bg1"/>
                      </a:solidFill>
                      <a:latin typeface="+mj-lt"/>
                    </a:rPr>
                    <a:t>Pre-osteoblasts</a:t>
                  </a:r>
                </a:p>
              </p:txBody>
            </p:sp>
            <p:sp>
              <p:nvSpPr>
                <p:cNvPr id="893" name="Text Box 854">
                  <a:extLst>
                    <a:ext uri="{FF2B5EF4-FFF2-40B4-BE49-F238E27FC236}">
                      <a16:creationId xmlns:a16="http://schemas.microsoft.com/office/drawing/2014/main" id="{2F6FBFAE-4D75-5903-E315-95914162275C}"/>
                    </a:ext>
                  </a:extLst>
                </p:cNvPr>
                <p:cNvSpPr txBox="1">
                  <a:spLocks noChangeArrowheads="1"/>
                </p:cNvSpPr>
                <p:nvPr/>
              </p:nvSpPr>
              <p:spPr bwMode="auto">
                <a:xfrm>
                  <a:off x="18241263" y="4867482"/>
                  <a:ext cx="14189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fr-FR" altLang="x-none" sz="1200">
                      <a:solidFill>
                        <a:schemeClr val="bg1"/>
                      </a:solidFill>
                      <a:latin typeface="+mj-lt"/>
                    </a:rPr>
                    <a:t>Pre-osteoblasts</a:t>
                  </a:r>
                </a:p>
              </p:txBody>
            </p:sp>
            <p:sp>
              <p:nvSpPr>
                <p:cNvPr id="887" name="Text Box 854">
                  <a:extLst>
                    <a:ext uri="{FF2B5EF4-FFF2-40B4-BE49-F238E27FC236}">
                      <a16:creationId xmlns:a16="http://schemas.microsoft.com/office/drawing/2014/main" id="{41B3D066-7688-DD45-36B6-7C7FB7D509DE}"/>
                    </a:ext>
                  </a:extLst>
                </p:cNvPr>
                <p:cNvSpPr txBox="1">
                  <a:spLocks noChangeArrowheads="1"/>
                </p:cNvSpPr>
                <p:nvPr/>
              </p:nvSpPr>
              <p:spPr bwMode="auto">
                <a:xfrm>
                  <a:off x="18251311" y="4867482"/>
                  <a:ext cx="14189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fr-FR" altLang="x-none" sz="1200" dirty="0">
                      <a:solidFill>
                        <a:schemeClr val="accent5"/>
                      </a:solidFill>
                      <a:latin typeface="+mj-lt"/>
                    </a:rPr>
                    <a:t>Pre-</a:t>
                  </a:r>
                  <a:r>
                    <a:rPr lang="fr-FR" altLang="x-none" sz="1200" dirty="0" err="1">
                      <a:solidFill>
                        <a:schemeClr val="accent5"/>
                      </a:solidFill>
                      <a:latin typeface="+mj-lt"/>
                    </a:rPr>
                    <a:t>osteoblasts</a:t>
                  </a:r>
                  <a:endParaRPr lang="fr-FR" altLang="x-none" sz="1200" dirty="0">
                    <a:solidFill>
                      <a:schemeClr val="accent5"/>
                    </a:solidFill>
                    <a:latin typeface="+mj-lt"/>
                  </a:endParaRPr>
                </a:p>
              </p:txBody>
            </p:sp>
          </p:grpSp>
          <p:grpSp>
            <p:nvGrpSpPr>
              <p:cNvPr id="16" name="Group 15">
                <a:extLst>
                  <a:ext uri="{FF2B5EF4-FFF2-40B4-BE49-F238E27FC236}">
                    <a16:creationId xmlns:a16="http://schemas.microsoft.com/office/drawing/2014/main" id="{2FF63A7C-066A-9483-79EB-52CC15B98BDC}"/>
                  </a:ext>
                </a:extLst>
              </p:cNvPr>
              <p:cNvGrpSpPr/>
              <p:nvPr/>
            </p:nvGrpSpPr>
            <p:grpSpPr>
              <a:xfrm>
                <a:off x="9474543" y="2501183"/>
                <a:ext cx="1126489" cy="297095"/>
                <a:chOff x="20386084" y="5374854"/>
                <a:chExt cx="1126489" cy="297095"/>
              </a:xfrm>
            </p:grpSpPr>
            <p:sp>
              <p:nvSpPr>
                <p:cNvPr id="918" name="Text Box 855">
                  <a:extLst>
                    <a:ext uri="{FF2B5EF4-FFF2-40B4-BE49-F238E27FC236}">
                      <a16:creationId xmlns:a16="http://schemas.microsoft.com/office/drawing/2014/main" id="{E3A7FC23-6607-D034-9FCC-728F1CCC5FDC}"/>
                    </a:ext>
                  </a:extLst>
                </p:cNvPr>
                <p:cNvSpPr txBox="1">
                  <a:spLocks noChangeArrowheads="1"/>
                </p:cNvSpPr>
                <p:nvPr/>
              </p:nvSpPr>
              <p:spPr bwMode="auto">
                <a:xfrm>
                  <a:off x="20406180" y="5384902"/>
                  <a:ext cx="11063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fr-FR" altLang="x-none" sz="1200" dirty="0" err="1">
                      <a:solidFill>
                        <a:schemeClr val="bg1"/>
                      </a:solidFill>
                      <a:latin typeface="+mj-lt"/>
                    </a:rPr>
                    <a:t>Osteoblasts</a:t>
                  </a:r>
                  <a:endParaRPr lang="fr-FR" altLang="x-none" sz="1200" dirty="0">
                    <a:solidFill>
                      <a:schemeClr val="bg1"/>
                    </a:solidFill>
                    <a:latin typeface="+mj-lt"/>
                  </a:endParaRPr>
                </a:p>
              </p:txBody>
            </p:sp>
            <p:sp>
              <p:nvSpPr>
                <p:cNvPr id="906" name="Text Box 855">
                  <a:extLst>
                    <a:ext uri="{FF2B5EF4-FFF2-40B4-BE49-F238E27FC236}">
                      <a16:creationId xmlns:a16="http://schemas.microsoft.com/office/drawing/2014/main" id="{E96E30DC-7C5C-8A74-88F9-6A7C6E239681}"/>
                    </a:ext>
                  </a:extLst>
                </p:cNvPr>
                <p:cNvSpPr txBox="1">
                  <a:spLocks noChangeArrowheads="1"/>
                </p:cNvSpPr>
                <p:nvPr/>
              </p:nvSpPr>
              <p:spPr bwMode="auto">
                <a:xfrm>
                  <a:off x="20396132" y="5394950"/>
                  <a:ext cx="11063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fr-FR" altLang="x-none" sz="1200" dirty="0" err="1">
                      <a:solidFill>
                        <a:schemeClr val="bg1"/>
                      </a:solidFill>
                      <a:latin typeface="+mj-lt"/>
                    </a:rPr>
                    <a:t>Osteoblasts</a:t>
                  </a:r>
                  <a:endParaRPr lang="fr-FR" altLang="x-none" sz="1200" dirty="0">
                    <a:solidFill>
                      <a:schemeClr val="bg1"/>
                    </a:solidFill>
                    <a:latin typeface="+mj-lt"/>
                  </a:endParaRPr>
                </a:p>
              </p:txBody>
            </p:sp>
            <p:sp>
              <p:nvSpPr>
                <p:cNvPr id="900" name="Text Box 855">
                  <a:extLst>
                    <a:ext uri="{FF2B5EF4-FFF2-40B4-BE49-F238E27FC236}">
                      <a16:creationId xmlns:a16="http://schemas.microsoft.com/office/drawing/2014/main" id="{9D0CFE41-2371-03E2-9880-0674C4AB0A45}"/>
                    </a:ext>
                  </a:extLst>
                </p:cNvPr>
                <p:cNvSpPr txBox="1">
                  <a:spLocks noChangeArrowheads="1"/>
                </p:cNvSpPr>
                <p:nvPr/>
              </p:nvSpPr>
              <p:spPr bwMode="auto">
                <a:xfrm>
                  <a:off x="20396132" y="5374854"/>
                  <a:ext cx="11063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fr-FR" altLang="x-none" sz="1200" dirty="0" err="1">
                      <a:solidFill>
                        <a:schemeClr val="bg1"/>
                      </a:solidFill>
                      <a:latin typeface="+mj-lt"/>
                    </a:rPr>
                    <a:t>Osteoblasts</a:t>
                  </a:r>
                  <a:endParaRPr lang="fr-FR" altLang="x-none" sz="1200" dirty="0">
                    <a:solidFill>
                      <a:schemeClr val="bg1"/>
                    </a:solidFill>
                    <a:latin typeface="+mj-lt"/>
                  </a:endParaRPr>
                </a:p>
              </p:txBody>
            </p:sp>
            <p:sp>
              <p:nvSpPr>
                <p:cNvPr id="894" name="Text Box 855">
                  <a:extLst>
                    <a:ext uri="{FF2B5EF4-FFF2-40B4-BE49-F238E27FC236}">
                      <a16:creationId xmlns:a16="http://schemas.microsoft.com/office/drawing/2014/main" id="{D43A7C3C-00BF-4D8E-6279-B695966A2149}"/>
                    </a:ext>
                  </a:extLst>
                </p:cNvPr>
                <p:cNvSpPr txBox="1">
                  <a:spLocks noChangeArrowheads="1"/>
                </p:cNvSpPr>
                <p:nvPr/>
              </p:nvSpPr>
              <p:spPr bwMode="auto">
                <a:xfrm>
                  <a:off x="20386084" y="5384902"/>
                  <a:ext cx="11063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fr-FR" altLang="x-none" sz="1200" dirty="0" err="1">
                      <a:solidFill>
                        <a:schemeClr val="bg1"/>
                      </a:solidFill>
                      <a:latin typeface="+mj-lt"/>
                    </a:rPr>
                    <a:t>Osteoblasts</a:t>
                  </a:r>
                  <a:endParaRPr lang="fr-FR" altLang="x-none" sz="1200" dirty="0">
                    <a:solidFill>
                      <a:schemeClr val="bg1"/>
                    </a:solidFill>
                    <a:latin typeface="+mj-lt"/>
                  </a:endParaRPr>
                </a:p>
              </p:txBody>
            </p:sp>
            <p:sp>
              <p:nvSpPr>
                <p:cNvPr id="888" name="Text Box 855">
                  <a:extLst>
                    <a:ext uri="{FF2B5EF4-FFF2-40B4-BE49-F238E27FC236}">
                      <a16:creationId xmlns:a16="http://schemas.microsoft.com/office/drawing/2014/main" id="{8057F795-6ECB-0B31-C5D3-FF7B765F624D}"/>
                    </a:ext>
                  </a:extLst>
                </p:cNvPr>
                <p:cNvSpPr txBox="1">
                  <a:spLocks noChangeArrowheads="1"/>
                </p:cNvSpPr>
                <p:nvPr/>
              </p:nvSpPr>
              <p:spPr bwMode="auto">
                <a:xfrm>
                  <a:off x="20396132" y="5384902"/>
                  <a:ext cx="11063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fr-FR" altLang="x-none" sz="1200" dirty="0" err="1">
                      <a:solidFill>
                        <a:schemeClr val="accent5"/>
                      </a:solidFill>
                      <a:latin typeface="+mj-lt"/>
                    </a:rPr>
                    <a:t>Osteoblasts</a:t>
                  </a:r>
                  <a:endParaRPr lang="fr-FR" altLang="x-none" sz="1200" dirty="0">
                    <a:solidFill>
                      <a:schemeClr val="accent5"/>
                    </a:solidFill>
                    <a:latin typeface="+mj-lt"/>
                  </a:endParaRPr>
                </a:p>
              </p:txBody>
            </p:sp>
          </p:grpSp>
          <p:grpSp>
            <p:nvGrpSpPr>
              <p:cNvPr id="8" name="Group 7">
                <a:extLst>
                  <a:ext uri="{FF2B5EF4-FFF2-40B4-BE49-F238E27FC236}">
                    <a16:creationId xmlns:a16="http://schemas.microsoft.com/office/drawing/2014/main" id="{E360ACB0-B795-41E2-E30B-939C65968544}"/>
                  </a:ext>
                </a:extLst>
              </p:cNvPr>
              <p:cNvGrpSpPr/>
              <p:nvPr/>
            </p:nvGrpSpPr>
            <p:grpSpPr>
              <a:xfrm>
                <a:off x="1069164" y="3487677"/>
                <a:ext cx="1073590" cy="297095"/>
                <a:chOff x="12927941" y="5690458"/>
                <a:chExt cx="1073590" cy="297095"/>
              </a:xfrm>
            </p:grpSpPr>
            <p:sp>
              <p:nvSpPr>
                <p:cNvPr id="919" name="Text Box 856">
                  <a:extLst>
                    <a:ext uri="{FF2B5EF4-FFF2-40B4-BE49-F238E27FC236}">
                      <a16:creationId xmlns:a16="http://schemas.microsoft.com/office/drawing/2014/main" id="{25B13D56-CB16-0A77-6B4B-B51097F654BF}"/>
                    </a:ext>
                  </a:extLst>
                </p:cNvPr>
                <p:cNvSpPr txBox="1">
                  <a:spLocks noChangeArrowheads="1"/>
                </p:cNvSpPr>
                <p:nvPr/>
              </p:nvSpPr>
              <p:spPr bwMode="auto">
                <a:xfrm>
                  <a:off x="12948037" y="5700506"/>
                  <a:ext cx="105349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fr-FR" altLang="x-none" sz="1200" dirty="0" err="1">
                      <a:solidFill>
                        <a:schemeClr val="bg1"/>
                      </a:solidFill>
                      <a:latin typeface="+mj-lt"/>
                    </a:rPr>
                    <a:t>Osteocytes</a:t>
                  </a:r>
                  <a:endParaRPr lang="fr-FR" altLang="x-none" sz="1200" dirty="0">
                    <a:solidFill>
                      <a:schemeClr val="bg1"/>
                    </a:solidFill>
                    <a:latin typeface="+mj-lt"/>
                  </a:endParaRPr>
                </a:p>
              </p:txBody>
            </p:sp>
            <p:sp>
              <p:nvSpPr>
                <p:cNvPr id="907" name="Text Box 856">
                  <a:extLst>
                    <a:ext uri="{FF2B5EF4-FFF2-40B4-BE49-F238E27FC236}">
                      <a16:creationId xmlns:a16="http://schemas.microsoft.com/office/drawing/2014/main" id="{D07D27E4-4845-7379-6429-5411E6E22CE9}"/>
                    </a:ext>
                  </a:extLst>
                </p:cNvPr>
                <p:cNvSpPr txBox="1">
                  <a:spLocks noChangeArrowheads="1"/>
                </p:cNvSpPr>
                <p:nvPr/>
              </p:nvSpPr>
              <p:spPr bwMode="auto">
                <a:xfrm>
                  <a:off x="12937989" y="5710554"/>
                  <a:ext cx="105349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fr-FR" altLang="x-none" sz="1200" dirty="0" err="1">
                      <a:solidFill>
                        <a:schemeClr val="bg1"/>
                      </a:solidFill>
                      <a:latin typeface="+mj-lt"/>
                    </a:rPr>
                    <a:t>Osteocytes</a:t>
                  </a:r>
                  <a:endParaRPr lang="fr-FR" altLang="x-none" sz="1200" dirty="0">
                    <a:solidFill>
                      <a:schemeClr val="bg1"/>
                    </a:solidFill>
                    <a:latin typeface="+mj-lt"/>
                  </a:endParaRPr>
                </a:p>
              </p:txBody>
            </p:sp>
            <p:sp>
              <p:nvSpPr>
                <p:cNvPr id="901" name="Text Box 856">
                  <a:extLst>
                    <a:ext uri="{FF2B5EF4-FFF2-40B4-BE49-F238E27FC236}">
                      <a16:creationId xmlns:a16="http://schemas.microsoft.com/office/drawing/2014/main" id="{6F8D98CA-4BA8-E7D2-00C3-1F183BCF9F2A}"/>
                    </a:ext>
                  </a:extLst>
                </p:cNvPr>
                <p:cNvSpPr txBox="1">
                  <a:spLocks noChangeArrowheads="1"/>
                </p:cNvSpPr>
                <p:nvPr/>
              </p:nvSpPr>
              <p:spPr bwMode="auto">
                <a:xfrm>
                  <a:off x="12937989" y="5690458"/>
                  <a:ext cx="105349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fr-FR" altLang="x-none" sz="1200" dirty="0" err="1">
                      <a:solidFill>
                        <a:schemeClr val="bg1"/>
                      </a:solidFill>
                      <a:latin typeface="+mj-lt"/>
                    </a:rPr>
                    <a:t>Osteocytes</a:t>
                  </a:r>
                  <a:endParaRPr lang="fr-FR" altLang="x-none" sz="1200" dirty="0">
                    <a:solidFill>
                      <a:schemeClr val="bg1"/>
                    </a:solidFill>
                    <a:latin typeface="+mj-lt"/>
                  </a:endParaRPr>
                </a:p>
              </p:txBody>
            </p:sp>
            <p:sp>
              <p:nvSpPr>
                <p:cNvPr id="895" name="Text Box 856">
                  <a:extLst>
                    <a:ext uri="{FF2B5EF4-FFF2-40B4-BE49-F238E27FC236}">
                      <a16:creationId xmlns:a16="http://schemas.microsoft.com/office/drawing/2014/main" id="{AC54AB76-FD8E-A4CF-628E-D582E5F5191A}"/>
                    </a:ext>
                  </a:extLst>
                </p:cNvPr>
                <p:cNvSpPr txBox="1">
                  <a:spLocks noChangeArrowheads="1"/>
                </p:cNvSpPr>
                <p:nvPr/>
              </p:nvSpPr>
              <p:spPr bwMode="auto">
                <a:xfrm>
                  <a:off x="12927941" y="5700506"/>
                  <a:ext cx="105349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fr-FR" altLang="x-none" sz="1200" dirty="0" err="1">
                      <a:solidFill>
                        <a:schemeClr val="bg1"/>
                      </a:solidFill>
                      <a:latin typeface="+mj-lt"/>
                    </a:rPr>
                    <a:t>Osteocytes</a:t>
                  </a:r>
                  <a:endParaRPr lang="fr-FR" altLang="x-none" sz="1200" dirty="0">
                    <a:solidFill>
                      <a:schemeClr val="bg1"/>
                    </a:solidFill>
                    <a:latin typeface="+mj-lt"/>
                  </a:endParaRPr>
                </a:p>
              </p:txBody>
            </p:sp>
            <p:sp>
              <p:nvSpPr>
                <p:cNvPr id="889" name="Text Box 856">
                  <a:extLst>
                    <a:ext uri="{FF2B5EF4-FFF2-40B4-BE49-F238E27FC236}">
                      <a16:creationId xmlns:a16="http://schemas.microsoft.com/office/drawing/2014/main" id="{3BA415E6-2260-3C7C-7CCB-33EC1374C7B5}"/>
                    </a:ext>
                  </a:extLst>
                </p:cNvPr>
                <p:cNvSpPr txBox="1">
                  <a:spLocks noChangeArrowheads="1"/>
                </p:cNvSpPr>
                <p:nvPr/>
              </p:nvSpPr>
              <p:spPr bwMode="auto">
                <a:xfrm>
                  <a:off x="12937989" y="5700506"/>
                  <a:ext cx="105349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fr-FR" altLang="x-none" sz="1200" dirty="0" err="1">
                      <a:solidFill>
                        <a:schemeClr val="accent5"/>
                      </a:solidFill>
                      <a:latin typeface="+mj-lt"/>
                    </a:rPr>
                    <a:t>Osteocytes</a:t>
                  </a:r>
                  <a:endParaRPr lang="fr-FR" altLang="x-none" sz="1200" dirty="0">
                    <a:solidFill>
                      <a:schemeClr val="accent5"/>
                    </a:solidFill>
                    <a:latin typeface="+mj-lt"/>
                  </a:endParaRPr>
                </a:p>
              </p:txBody>
            </p:sp>
          </p:grpSp>
          <p:grpSp>
            <p:nvGrpSpPr>
              <p:cNvPr id="920" name="Group 645">
                <a:extLst>
                  <a:ext uri="{FF2B5EF4-FFF2-40B4-BE49-F238E27FC236}">
                    <a16:creationId xmlns:a16="http://schemas.microsoft.com/office/drawing/2014/main" id="{4FB9E7D4-ADC7-9867-0999-DEECDB24443B}"/>
                  </a:ext>
                </a:extLst>
              </p:cNvPr>
              <p:cNvGrpSpPr>
                <a:grpSpLocks/>
              </p:cNvGrpSpPr>
              <p:nvPr/>
            </p:nvGrpSpPr>
            <p:grpSpPr bwMode="auto">
              <a:xfrm rot="2160000">
                <a:off x="7261931" y="2985493"/>
                <a:ext cx="463745" cy="536742"/>
                <a:chOff x="2770" y="2031"/>
                <a:chExt cx="216" cy="250"/>
              </a:xfrm>
            </p:grpSpPr>
            <p:sp>
              <p:nvSpPr>
                <p:cNvPr id="921" name="Freeform 633">
                  <a:extLst>
                    <a:ext uri="{FF2B5EF4-FFF2-40B4-BE49-F238E27FC236}">
                      <a16:creationId xmlns:a16="http://schemas.microsoft.com/office/drawing/2014/main" id="{1A8E4FE4-D282-A06E-A87A-5CC69CC67B32}"/>
                    </a:ext>
                  </a:extLst>
                </p:cNvPr>
                <p:cNvSpPr>
                  <a:spLocks/>
                </p:cNvSpPr>
                <p:nvPr/>
              </p:nvSpPr>
              <p:spPr bwMode="auto">
                <a:xfrm>
                  <a:off x="2770" y="2031"/>
                  <a:ext cx="216" cy="250"/>
                </a:xfrm>
                <a:custGeom>
                  <a:avLst/>
                  <a:gdLst>
                    <a:gd name="T0" fmla="*/ 239 w 86"/>
                    <a:gd name="T1" fmla="*/ 261 h 94"/>
                    <a:gd name="T2" fmla="*/ 146 w 86"/>
                    <a:gd name="T3" fmla="*/ 963 h 94"/>
                    <a:gd name="T4" fmla="*/ 535 w 86"/>
                    <a:gd name="T5" fmla="*/ 1577 h 94"/>
                    <a:gd name="T6" fmla="*/ 1060 w 86"/>
                    <a:gd name="T7" fmla="*/ 1543 h 94"/>
                    <a:gd name="T8" fmla="*/ 1281 w 86"/>
                    <a:gd name="T9" fmla="*/ 1074 h 94"/>
                    <a:gd name="T10" fmla="*/ 776 w 86"/>
                    <a:gd name="T11" fmla="*/ 205 h 94"/>
                    <a:gd name="T12" fmla="*/ 239 w 86"/>
                    <a:gd name="T13" fmla="*/ 261 h 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94">
                      <a:moveTo>
                        <a:pt x="15" y="14"/>
                      </a:moveTo>
                      <a:cubicBezTo>
                        <a:pt x="5" y="23"/>
                        <a:pt x="0" y="36"/>
                        <a:pt x="9" y="51"/>
                      </a:cubicBezTo>
                      <a:cubicBezTo>
                        <a:pt x="18" y="66"/>
                        <a:pt x="29" y="79"/>
                        <a:pt x="34" y="84"/>
                      </a:cubicBezTo>
                      <a:cubicBezTo>
                        <a:pt x="43" y="94"/>
                        <a:pt x="58" y="89"/>
                        <a:pt x="67" y="82"/>
                      </a:cubicBezTo>
                      <a:cubicBezTo>
                        <a:pt x="76" y="75"/>
                        <a:pt x="86" y="66"/>
                        <a:pt x="81" y="57"/>
                      </a:cubicBezTo>
                      <a:cubicBezTo>
                        <a:pt x="76" y="48"/>
                        <a:pt x="54" y="18"/>
                        <a:pt x="49" y="11"/>
                      </a:cubicBezTo>
                      <a:cubicBezTo>
                        <a:pt x="41" y="0"/>
                        <a:pt x="26" y="6"/>
                        <a:pt x="15" y="14"/>
                      </a:cubicBezTo>
                      <a:close/>
                    </a:path>
                  </a:pathLst>
                </a:custGeom>
                <a:solidFill>
                  <a:srgbClr val="FEE3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922" name="Freeform 634">
                  <a:extLst>
                    <a:ext uri="{FF2B5EF4-FFF2-40B4-BE49-F238E27FC236}">
                      <a16:creationId xmlns:a16="http://schemas.microsoft.com/office/drawing/2014/main" id="{F0865602-14F6-DAA1-4544-A2F871A76F39}"/>
                    </a:ext>
                  </a:extLst>
                </p:cNvPr>
                <p:cNvSpPr>
                  <a:spLocks/>
                </p:cNvSpPr>
                <p:nvPr/>
              </p:nvSpPr>
              <p:spPr bwMode="auto">
                <a:xfrm>
                  <a:off x="2823" y="2049"/>
                  <a:ext cx="145" cy="208"/>
                </a:xfrm>
                <a:custGeom>
                  <a:avLst/>
                  <a:gdLst>
                    <a:gd name="T0" fmla="*/ 550 w 58"/>
                    <a:gd name="T1" fmla="*/ 1459 h 78"/>
                    <a:gd name="T2" fmla="*/ 863 w 58"/>
                    <a:gd name="T3" fmla="*/ 1117 h 78"/>
                    <a:gd name="T4" fmla="*/ 770 w 58"/>
                    <a:gd name="T5" fmla="*/ 760 h 78"/>
                    <a:gd name="T6" fmla="*/ 438 w 58"/>
                    <a:gd name="T7" fmla="*/ 171 h 78"/>
                    <a:gd name="T8" fmla="*/ 270 w 58"/>
                    <a:gd name="T9" fmla="*/ 21 h 78"/>
                    <a:gd name="T10" fmla="*/ 0 w 58"/>
                    <a:gd name="T11" fmla="*/ 136 h 78"/>
                    <a:gd name="T12" fmla="*/ 208 w 58"/>
                    <a:gd name="T13" fmla="*/ 115 h 78"/>
                    <a:gd name="T14" fmla="*/ 313 w 58"/>
                    <a:gd name="T15" fmla="*/ 285 h 78"/>
                    <a:gd name="T16" fmla="*/ 395 w 58"/>
                    <a:gd name="T17" fmla="*/ 589 h 78"/>
                    <a:gd name="T18" fmla="*/ 533 w 58"/>
                    <a:gd name="T19" fmla="*/ 776 h 78"/>
                    <a:gd name="T20" fmla="*/ 688 w 58"/>
                    <a:gd name="T21" fmla="*/ 1251 h 78"/>
                    <a:gd name="T22" fmla="*/ 488 w 58"/>
                    <a:gd name="T23" fmla="*/ 148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78">
                      <a:moveTo>
                        <a:pt x="35" y="77"/>
                      </a:moveTo>
                      <a:cubicBezTo>
                        <a:pt x="44" y="73"/>
                        <a:pt x="51" y="68"/>
                        <a:pt x="55" y="59"/>
                      </a:cubicBezTo>
                      <a:cubicBezTo>
                        <a:pt x="58" y="54"/>
                        <a:pt x="52" y="45"/>
                        <a:pt x="49" y="40"/>
                      </a:cubicBezTo>
                      <a:cubicBezTo>
                        <a:pt x="43" y="32"/>
                        <a:pt x="34" y="17"/>
                        <a:pt x="28" y="9"/>
                      </a:cubicBezTo>
                      <a:cubicBezTo>
                        <a:pt x="25" y="6"/>
                        <a:pt x="22" y="2"/>
                        <a:pt x="17" y="1"/>
                      </a:cubicBezTo>
                      <a:cubicBezTo>
                        <a:pt x="12" y="0"/>
                        <a:pt x="4" y="3"/>
                        <a:pt x="0" y="7"/>
                      </a:cubicBezTo>
                      <a:cubicBezTo>
                        <a:pt x="5" y="6"/>
                        <a:pt x="8" y="4"/>
                        <a:pt x="13" y="6"/>
                      </a:cubicBezTo>
                      <a:cubicBezTo>
                        <a:pt x="16" y="8"/>
                        <a:pt x="18" y="11"/>
                        <a:pt x="20" y="15"/>
                      </a:cubicBezTo>
                      <a:cubicBezTo>
                        <a:pt x="22" y="18"/>
                        <a:pt x="24" y="28"/>
                        <a:pt x="25" y="31"/>
                      </a:cubicBezTo>
                      <a:cubicBezTo>
                        <a:pt x="28" y="35"/>
                        <a:pt x="31" y="38"/>
                        <a:pt x="34" y="41"/>
                      </a:cubicBezTo>
                      <a:cubicBezTo>
                        <a:pt x="42" y="48"/>
                        <a:pt x="44" y="56"/>
                        <a:pt x="44" y="66"/>
                      </a:cubicBezTo>
                      <a:cubicBezTo>
                        <a:pt x="45" y="72"/>
                        <a:pt x="37" y="77"/>
                        <a:pt x="31" y="78"/>
                      </a:cubicBezTo>
                    </a:path>
                  </a:pathLst>
                </a:custGeom>
                <a:solidFill>
                  <a:srgbClr val="FED3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923" name="Freeform 635">
                  <a:extLst>
                    <a:ext uri="{FF2B5EF4-FFF2-40B4-BE49-F238E27FC236}">
                      <a16:creationId xmlns:a16="http://schemas.microsoft.com/office/drawing/2014/main" id="{9EA97237-DB06-4697-99A4-BED34990861C}"/>
                    </a:ext>
                  </a:extLst>
                </p:cNvPr>
                <p:cNvSpPr>
                  <a:spLocks/>
                </p:cNvSpPr>
                <p:nvPr/>
              </p:nvSpPr>
              <p:spPr bwMode="auto">
                <a:xfrm>
                  <a:off x="2933" y="2143"/>
                  <a:ext cx="38" cy="90"/>
                </a:xfrm>
                <a:custGeom>
                  <a:avLst/>
                  <a:gdLst>
                    <a:gd name="T0" fmla="*/ 51 w 15"/>
                    <a:gd name="T1" fmla="*/ 630 h 34"/>
                    <a:gd name="T2" fmla="*/ 193 w 15"/>
                    <a:gd name="T3" fmla="*/ 281 h 34"/>
                    <a:gd name="T4" fmla="*/ 96 w 15"/>
                    <a:gd name="T5" fmla="*/ 132 h 34"/>
                    <a:gd name="T6" fmla="*/ 0 w 15"/>
                    <a:gd name="T7" fmla="*/ 0 h 34"/>
                    <a:gd name="T8" fmla="*/ 96 w 15"/>
                    <a:gd name="T9" fmla="*/ 169 h 34"/>
                    <a:gd name="T10" fmla="*/ 160 w 15"/>
                    <a:gd name="T11" fmla="*/ 336 h 34"/>
                    <a:gd name="T12" fmla="*/ 160 w 15"/>
                    <a:gd name="T13" fmla="*/ 498 h 34"/>
                    <a:gd name="T14" fmla="*/ 63 w 15"/>
                    <a:gd name="T15" fmla="*/ 63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34">
                      <a:moveTo>
                        <a:pt x="3" y="34"/>
                      </a:moveTo>
                      <a:cubicBezTo>
                        <a:pt x="10" y="30"/>
                        <a:pt x="15" y="23"/>
                        <a:pt x="12" y="15"/>
                      </a:cubicBezTo>
                      <a:cubicBezTo>
                        <a:pt x="10" y="12"/>
                        <a:pt x="9" y="10"/>
                        <a:pt x="6" y="7"/>
                      </a:cubicBezTo>
                      <a:cubicBezTo>
                        <a:pt x="4" y="5"/>
                        <a:pt x="2" y="2"/>
                        <a:pt x="0" y="0"/>
                      </a:cubicBezTo>
                      <a:cubicBezTo>
                        <a:pt x="3" y="3"/>
                        <a:pt x="4" y="6"/>
                        <a:pt x="6" y="9"/>
                      </a:cubicBezTo>
                      <a:cubicBezTo>
                        <a:pt x="8" y="12"/>
                        <a:pt x="10" y="14"/>
                        <a:pt x="10" y="18"/>
                      </a:cubicBezTo>
                      <a:cubicBezTo>
                        <a:pt x="11" y="21"/>
                        <a:pt x="11" y="24"/>
                        <a:pt x="10" y="27"/>
                      </a:cubicBezTo>
                      <a:cubicBezTo>
                        <a:pt x="9" y="30"/>
                        <a:pt x="6" y="31"/>
                        <a:pt x="4" y="34"/>
                      </a:cubicBezTo>
                    </a:path>
                  </a:pathLst>
                </a:custGeom>
                <a:solidFill>
                  <a:srgbClr val="FFB0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924" name="Freeform 636">
                  <a:extLst>
                    <a:ext uri="{FF2B5EF4-FFF2-40B4-BE49-F238E27FC236}">
                      <a16:creationId xmlns:a16="http://schemas.microsoft.com/office/drawing/2014/main" id="{5F5960C9-90DC-AD28-6DE5-71FFC3EEB358}"/>
                    </a:ext>
                  </a:extLst>
                </p:cNvPr>
                <p:cNvSpPr>
                  <a:spLocks/>
                </p:cNvSpPr>
                <p:nvPr/>
              </p:nvSpPr>
              <p:spPr bwMode="auto">
                <a:xfrm>
                  <a:off x="2848" y="2159"/>
                  <a:ext cx="90" cy="90"/>
                </a:xfrm>
                <a:custGeom>
                  <a:avLst/>
                  <a:gdLst>
                    <a:gd name="T0" fmla="*/ 270 w 36"/>
                    <a:gd name="T1" fmla="*/ 34 h 34"/>
                    <a:gd name="T2" fmla="*/ 33 w 36"/>
                    <a:gd name="T3" fmla="*/ 371 h 34"/>
                    <a:gd name="T4" fmla="*/ 375 w 36"/>
                    <a:gd name="T5" fmla="*/ 574 h 34"/>
                    <a:gd name="T6" fmla="*/ 550 w 36"/>
                    <a:gd name="T7" fmla="*/ 225 h 34"/>
                    <a:gd name="T8" fmla="*/ 270 w 36"/>
                    <a:gd name="T9" fmla="*/ 34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4">
                      <a:moveTo>
                        <a:pt x="17" y="2"/>
                      </a:moveTo>
                      <a:cubicBezTo>
                        <a:pt x="7" y="3"/>
                        <a:pt x="0" y="11"/>
                        <a:pt x="2" y="20"/>
                      </a:cubicBezTo>
                      <a:cubicBezTo>
                        <a:pt x="5" y="30"/>
                        <a:pt x="14" y="34"/>
                        <a:pt x="24" y="31"/>
                      </a:cubicBezTo>
                      <a:cubicBezTo>
                        <a:pt x="33" y="28"/>
                        <a:pt x="36" y="21"/>
                        <a:pt x="35" y="12"/>
                      </a:cubicBezTo>
                      <a:cubicBezTo>
                        <a:pt x="33" y="4"/>
                        <a:pt x="26" y="0"/>
                        <a:pt x="17" y="2"/>
                      </a:cubicBezTo>
                      <a:close/>
                    </a:path>
                  </a:pathLst>
                </a:custGeom>
                <a:solidFill>
                  <a:srgbClr val="3B7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925" name="Freeform 637">
                  <a:extLst>
                    <a:ext uri="{FF2B5EF4-FFF2-40B4-BE49-F238E27FC236}">
                      <a16:creationId xmlns:a16="http://schemas.microsoft.com/office/drawing/2014/main" id="{76570EEC-26AA-88BF-9939-91F2075667BE}"/>
                    </a:ext>
                  </a:extLst>
                </p:cNvPr>
                <p:cNvSpPr>
                  <a:spLocks/>
                </p:cNvSpPr>
                <p:nvPr/>
              </p:nvSpPr>
              <p:spPr bwMode="auto">
                <a:xfrm>
                  <a:off x="2770" y="2031"/>
                  <a:ext cx="216" cy="250"/>
                </a:xfrm>
                <a:custGeom>
                  <a:avLst/>
                  <a:gdLst>
                    <a:gd name="T0" fmla="*/ 239 w 86"/>
                    <a:gd name="T1" fmla="*/ 261 h 94"/>
                    <a:gd name="T2" fmla="*/ 146 w 86"/>
                    <a:gd name="T3" fmla="*/ 963 h 94"/>
                    <a:gd name="T4" fmla="*/ 535 w 86"/>
                    <a:gd name="T5" fmla="*/ 1577 h 94"/>
                    <a:gd name="T6" fmla="*/ 1060 w 86"/>
                    <a:gd name="T7" fmla="*/ 1543 h 94"/>
                    <a:gd name="T8" fmla="*/ 1281 w 86"/>
                    <a:gd name="T9" fmla="*/ 1074 h 94"/>
                    <a:gd name="T10" fmla="*/ 776 w 86"/>
                    <a:gd name="T11" fmla="*/ 205 h 94"/>
                    <a:gd name="T12" fmla="*/ 239 w 86"/>
                    <a:gd name="T13" fmla="*/ 261 h 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94">
                      <a:moveTo>
                        <a:pt x="15" y="14"/>
                      </a:moveTo>
                      <a:cubicBezTo>
                        <a:pt x="5" y="23"/>
                        <a:pt x="0" y="36"/>
                        <a:pt x="9" y="51"/>
                      </a:cubicBezTo>
                      <a:cubicBezTo>
                        <a:pt x="18" y="66"/>
                        <a:pt x="29" y="79"/>
                        <a:pt x="34" y="84"/>
                      </a:cubicBezTo>
                      <a:cubicBezTo>
                        <a:pt x="43" y="94"/>
                        <a:pt x="58" y="89"/>
                        <a:pt x="67" y="82"/>
                      </a:cubicBezTo>
                      <a:cubicBezTo>
                        <a:pt x="76" y="75"/>
                        <a:pt x="86" y="66"/>
                        <a:pt x="81" y="57"/>
                      </a:cubicBezTo>
                      <a:cubicBezTo>
                        <a:pt x="76" y="48"/>
                        <a:pt x="54" y="18"/>
                        <a:pt x="49" y="11"/>
                      </a:cubicBezTo>
                      <a:cubicBezTo>
                        <a:pt x="41" y="0"/>
                        <a:pt x="26" y="6"/>
                        <a:pt x="15" y="14"/>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j-lt"/>
                  </a:endParaRPr>
                </a:p>
              </p:txBody>
            </p:sp>
            <p:sp>
              <p:nvSpPr>
                <p:cNvPr id="926" name="Freeform 638">
                  <a:extLst>
                    <a:ext uri="{FF2B5EF4-FFF2-40B4-BE49-F238E27FC236}">
                      <a16:creationId xmlns:a16="http://schemas.microsoft.com/office/drawing/2014/main" id="{1937EA7C-E5B3-8134-B059-A16EA683A8EA}"/>
                    </a:ext>
                  </a:extLst>
                </p:cNvPr>
                <p:cNvSpPr>
                  <a:spLocks/>
                </p:cNvSpPr>
                <p:nvPr/>
              </p:nvSpPr>
              <p:spPr bwMode="auto">
                <a:xfrm>
                  <a:off x="2858" y="2175"/>
                  <a:ext cx="30" cy="56"/>
                </a:xfrm>
                <a:custGeom>
                  <a:avLst/>
                  <a:gdLst>
                    <a:gd name="T0" fmla="*/ 188 w 12"/>
                    <a:gd name="T1" fmla="*/ 0 h 21"/>
                    <a:gd name="T2" fmla="*/ 83 w 12"/>
                    <a:gd name="T3" fmla="*/ 56 h 21"/>
                    <a:gd name="T4" fmla="*/ 20 w 12"/>
                    <a:gd name="T5" fmla="*/ 171 h 21"/>
                    <a:gd name="T6" fmla="*/ 175 w 12"/>
                    <a:gd name="T7" fmla="*/ 397 h 21"/>
                    <a:gd name="T8" fmla="*/ 83 w 12"/>
                    <a:gd name="T9" fmla="*/ 205 h 21"/>
                    <a:gd name="T10" fmla="*/ 95 w 12"/>
                    <a:gd name="T11" fmla="*/ 149 h 21"/>
                    <a:gd name="T12" fmla="*/ 95 w 12"/>
                    <a:gd name="T13" fmla="*/ 93 h 21"/>
                    <a:gd name="T14" fmla="*/ 175 w 12"/>
                    <a:gd name="T15" fmla="*/ 21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21">
                      <a:moveTo>
                        <a:pt x="12" y="0"/>
                      </a:moveTo>
                      <a:cubicBezTo>
                        <a:pt x="10" y="2"/>
                        <a:pt x="7" y="0"/>
                        <a:pt x="5" y="3"/>
                      </a:cubicBezTo>
                      <a:cubicBezTo>
                        <a:pt x="3" y="5"/>
                        <a:pt x="2" y="7"/>
                        <a:pt x="1" y="9"/>
                      </a:cubicBezTo>
                      <a:cubicBezTo>
                        <a:pt x="0" y="16"/>
                        <a:pt x="6" y="19"/>
                        <a:pt x="11" y="21"/>
                      </a:cubicBezTo>
                      <a:cubicBezTo>
                        <a:pt x="7" y="19"/>
                        <a:pt x="4" y="15"/>
                        <a:pt x="5" y="11"/>
                      </a:cubicBezTo>
                      <a:cubicBezTo>
                        <a:pt x="5" y="10"/>
                        <a:pt x="6" y="9"/>
                        <a:pt x="6" y="8"/>
                      </a:cubicBezTo>
                      <a:cubicBezTo>
                        <a:pt x="6" y="7"/>
                        <a:pt x="5" y="7"/>
                        <a:pt x="6" y="5"/>
                      </a:cubicBezTo>
                      <a:cubicBezTo>
                        <a:pt x="7" y="4"/>
                        <a:pt x="10" y="3"/>
                        <a:pt x="11" y="1"/>
                      </a:cubicBezTo>
                    </a:path>
                  </a:pathLst>
                </a:custGeom>
                <a:solidFill>
                  <a:srgbClr val="8AAB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927" name="Freeform 639">
                  <a:extLst>
                    <a:ext uri="{FF2B5EF4-FFF2-40B4-BE49-F238E27FC236}">
                      <a16:creationId xmlns:a16="http://schemas.microsoft.com/office/drawing/2014/main" id="{16388C7E-EDD2-6E07-A3E3-90B6B2D680D3}"/>
                    </a:ext>
                  </a:extLst>
                </p:cNvPr>
                <p:cNvSpPr>
                  <a:spLocks/>
                </p:cNvSpPr>
                <p:nvPr/>
              </p:nvSpPr>
              <p:spPr bwMode="auto">
                <a:xfrm>
                  <a:off x="2901" y="2180"/>
                  <a:ext cx="27" cy="61"/>
                </a:xfrm>
                <a:custGeom>
                  <a:avLst/>
                  <a:gdLst>
                    <a:gd name="T0" fmla="*/ 0 w 11"/>
                    <a:gd name="T1" fmla="*/ 374 h 23"/>
                    <a:gd name="T2" fmla="*/ 133 w 11"/>
                    <a:gd name="T3" fmla="*/ 239 h 23"/>
                    <a:gd name="T4" fmla="*/ 91 w 11"/>
                    <a:gd name="T5" fmla="*/ 21 h 23"/>
                    <a:gd name="T6" fmla="*/ 71 w 11"/>
                    <a:gd name="T7" fmla="*/ 170 h 23"/>
                    <a:gd name="T8" fmla="*/ 71 w 11"/>
                    <a:gd name="T9" fmla="*/ 260 h 23"/>
                    <a:gd name="T10" fmla="*/ 42 w 11"/>
                    <a:gd name="T11" fmla="*/ 353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23">
                      <a:moveTo>
                        <a:pt x="0" y="20"/>
                      </a:moveTo>
                      <a:cubicBezTo>
                        <a:pt x="5" y="23"/>
                        <a:pt x="8" y="17"/>
                        <a:pt x="9" y="13"/>
                      </a:cubicBezTo>
                      <a:cubicBezTo>
                        <a:pt x="9" y="10"/>
                        <a:pt x="11" y="0"/>
                        <a:pt x="6" y="1"/>
                      </a:cubicBezTo>
                      <a:cubicBezTo>
                        <a:pt x="10" y="5"/>
                        <a:pt x="5" y="6"/>
                        <a:pt x="5" y="9"/>
                      </a:cubicBezTo>
                      <a:cubicBezTo>
                        <a:pt x="5" y="11"/>
                        <a:pt x="6" y="12"/>
                        <a:pt x="5" y="14"/>
                      </a:cubicBezTo>
                      <a:cubicBezTo>
                        <a:pt x="5" y="16"/>
                        <a:pt x="4" y="18"/>
                        <a:pt x="3" y="19"/>
                      </a:cubicBezTo>
                    </a:path>
                  </a:pathLst>
                </a:custGeom>
                <a:solidFill>
                  <a:srgbClr val="1861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928" name="Freeform 640">
                  <a:extLst>
                    <a:ext uri="{FF2B5EF4-FFF2-40B4-BE49-F238E27FC236}">
                      <a16:creationId xmlns:a16="http://schemas.microsoft.com/office/drawing/2014/main" id="{97648A87-38D6-F018-6830-B491A08CBBA1}"/>
                    </a:ext>
                  </a:extLst>
                </p:cNvPr>
                <p:cNvSpPr>
                  <a:spLocks/>
                </p:cNvSpPr>
                <p:nvPr/>
              </p:nvSpPr>
              <p:spPr bwMode="auto">
                <a:xfrm>
                  <a:off x="2848" y="2177"/>
                  <a:ext cx="18" cy="19"/>
                </a:xfrm>
                <a:custGeom>
                  <a:avLst/>
                  <a:gdLst>
                    <a:gd name="T0" fmla="*/ 0 w 7"/>
                    <a:gd name="T1" fmla="*/ 81 h 7"/>
                    <a:gd name="T2" fmla="*/ 33 w 7"/>
                    <a:gd name="T3" fmla="*/ 0 h 7"/>
                    <a:gd name="T4" fmla="*/ 100 w 7"/>
                    <a:gd name="T5" fmla="*/ 38 h 7"/>
                    <a:gd name="T6" fmla="*/ 67 w 7"/>
                    <a:gd name="T7" fmla="*/ 117 h 7"/>
                    <a:gd name="T8" fmla="*/ 0 w 7"/>
                    <a:gd name="T9" fmla="*/ 81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4"/>
                      </a:moveTo>
                      <a:cubicBezTo>
                        <a:pt x="0" y="3"/>
                        <a:pt x="1" y="1"/>
                        <a:pt x="2" y="0"/>
                      </a:cubicBezTo>
                      <a:cubicBezTo>
                        <a:pt x="4" y="0"/>
                        <a:pt x="5" y="1"/>
                        <a:pt x="6" y="2"/>
                      </a:cubicBezTo>
                      <a:cubicBezTo>
                        <a:pt x="7" y="4"/>
                        <a:pt x="6" y="6"/>
                        <a:pt x="4" y="6"/>
                      </a:cubicBezTo>
                      <a:cubicBezTo>
                        <a:pt x="3" y="7"/>
                        <a:pt x="1" y="6"/>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929" name="Freeform 641">
                  <a:extLst>
                    <a:ext uri="{FF2B5EF4-FFF2-40B4-BE49-F238E27FC236}">
                      <a16:creationId xmlns:a16="http://schemas.microsoft.com/office/drawing/2014/main" id="{B9C98728-10DB-21CD-F461-34A85203B2F6}"/>
                    </a:ext>
                  </a:extLst>
                </p:cNvPr>
                <p:cNvSpPr>
                  <a:spLocks/>
                </p:cNvSpPr>
                <p:nvPr/>
              </p:nvSpPr>
              <p:spPr bwMode="auto">
                <a:xfrm>
                  <a:off x="2863" y="2169"/>
                  <a:ext cx="8" cy="8"/>
                </a:xfrm>
                <a:custGeom>
                  <a:avLst/>
                  <a:gdLst>
                    <a:gd name="T0" fmla="*/ 0 w 3"/>
                    <a:gd name="T1" fmla="*/ 35 h 3"/>
                    <a:gd name="T2" fmla="*/ 21 w 3"/>
                    <a:gd name="T3" fmla="*/ 0 h 3"/>
                    <a:gd name="T4" fmla="*/ 35 w 3"/>
                    <a:gd name="T5" fmla="*/ 21 h 3"/>
                    <a:gd name="T6" fmla="*/ 35 w 3"/>
                    <a:gd name="T7" fmla="*/ 56 h 3"/>
                    <a:gd name="T8" fmla="*/ 0 w 3"/>
                    <a:gd name="T9" fmla="*/ 35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0" y="2"/>
                      </a:moveTo>
                      <a:cubicBezTo>
                        <a:pt x="0" y="1"/>
                        <a:pt x="0" y="1"/>
                        <a:pt x="1" y="0"/>
                      </a:cubicBezTo>
                      <a:cubicBezTo>
                        <a:pt x="1" y="0"/>
                        <a:pt x="2" y="1"/>
                        <a:pt x="2" y="1"/>
                      </a:cubicBezTo>
                      <a:cubicBezTo>
                        <a:pt x="3" y="2"/>
                        <a:pt x="2" y="3"/>
                        <a:pt x="2" y="3"/>
                      </a:cubicBezTo>
                      <a:cubicBezTo>
                        <a:pt x="1" y="3"/>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930" name="Freeform 642">
                  <a:extLst>
                    <a:ext uri="{FF2B5EF4-FFF2-40B4-BE49-F238E27FC236}">
                      <a16:creationId xmlns:a16="http://schemas.microsoft.com/office/drawing/2014/main" id="{76247569-DF28-B308-20D7-A19EEF06CD16}"/>
                    </a:ext>
                  </a:extLst>
                </p:cNvPr>
                <p:cNvSpPr>
                  <a:spLocks/>
                </p:cNvSpPr>
                <p:nvPr/>
              </p:nvSpPr>
              <p:spPr bwMode="auto">
                <a:xfrm>
                  <a:off x="2846" y="2196"/>
                  <a:ext cx="12" cy="11"/>
                </a:xfrm>
                <a:custGeom>
                  <a:avLst/>
                  <a:gdLst>
                    <a:gd name="T0" fmla="*/ 12 w 5"/>
                    <a:gd name="T1" fmla="*/ 47 h 4"/>
                    <a:gd name="T2" fmla="*/ 29 w 5"/>
                    <a:gd name="T3" fmla="*/ 0 h 4"/>
                    <a:gd name="T4" fmla="*/ 58 w 5"/>
                    <a:gd name="T5" fmla="*/ 22 h 4"/>
                    <a:gd name="T6" fmla="*/ 41 w 5"/>
                    <a:gd name="T7" fmla="*/ 83 h 4"/>
                    <a:gd name="T8" fmla="*/ 12 w 5"/>
                    <a:gd name="T9" fmla="*/ 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1" y="2"/>
                      </a:moveTo>
                      <a:cubicBezTo>
                        <a:pt x="0" y="1"/>
                        <a:pt x="1" y="0"/>
                        <a:pt x="2" y="0"/>
                      </a:cubicBezTo>
                      <a:cubicBezTo>
                        <a:pt x="3" y="0"/>
                        <a:pt x="4" y="0"/>
                        <a:pt x="4" y="1"/>
                      </a:cubicBezTo>
                      <a:cubicBezTo>
                        <a:pt x="5" y="2"/>
                        <a:pt x="4" y="3"/>
                        <a:pt x="3" y="4"/>
                      </a:cubicBezTo>
                      <a:cubicBezTo>
                        <a:pt x="2" y="4"/>
                        <a:pt x="1"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931" name="Freeform 643">
                  <a:extLst>
                    <a:ext uri="{FF2B5EF4-FFF2-40B4-BE49-F238E27FC236}">
                      <a16:creationId xmlns:a16="http://schemas.microsoft.com/office/drawing/2014/main" id="{2B1BA242-37D8-F237-4C47-3D0105019738}"/>
                    </a:ext>
                  </a:extLst>
                </p:cNvPr>
                <p:cNvSpPr>
                  <a:spLocks/>
                </p:cNvSpPr>
                <p:nvPr/>
              </p:nvSpPr>
              <p:spPr bwMode="auto">
                <a:xfrm>
                  <a:off x="2785" y="2084"/>
                  <a:ext cx="48" cy="123"/>
                </a:xfrm>
                <a:custGeom>
                  <a:avLst/>
                  <a:gdLst>
                    <a:gd name="T0" fmla="*/ 306 w 19"/>
                    <a:gd name="T1" fmla="*/ 880 h 46"/>
                    <a:gd name="T2" fmla="*/ 159 w 19"/>
                    <a:gd name="T3" fmla="*/ 650 h 46"/>
                    <a:gd name="T4" fmla="*/ 51 w 19"/>
                    <a:gd name="T5" fmla="*/ 444 h 46"/>
                    <a:gd name="T6" fmla="*/ 192 w 19"/>
                    <a:gd name="T7" fmla="*/ 0 h 46"/>
                    <a:gd name="T8" fmla="*/ 114 w 19"/>
                    <a:gd name="T9" fmla="*/ 364 h 46"/>
                    <a:gd name="T10" fmla="*/ 159 w 19"/>
                    <a:gd name="T11" fmla="*/ 559 h 46"/>
                    <a:gd name="T12" fmla="*/ 243 w 19"/>
                    <a:gd name="T13" fmla="*/ 743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6">
                      <a:moveTo>
                        <a:pt x="19" y="46"/>
                      </a:moveTo>
                      <a:cubicBezTo>
                        <a:pt x="17" y="42"/>
                        <a:pt x="13" y="38"/>
                        <a:pt x="10" y="34"/>
                      </a:cubicBezTo>
                      <a:cubicBezTo>
                        <a:pt x="8" y="31"/>
                        <a:pt x="5" y="27"/>
                        <a:pt x="3" y="23"/>
                      </a:cubicBezTo>
                      <a:cubicBezTo>
                        <a:pt x="0" y="14"/>
                        <a:pt x="2" y="4"/>
                        <a:pt x="12" y="0"/>
                      </a:cubicBezTo>
                      <a:cubicBezTo>
                        <a:pt x="6" y="4"/>
                        <a:pt x="5" y="13"/>
                        <a:pt x="7" y="19"/>
                      </a:cubicBezTo>
                      <a:cubicBezTo>
                        <a:pt x="8" y="23"/>
                        <a:pt x="10" y="26"/>
                        <a:pt x="10" y="29"/>
                      </a:cubicBezTo>
                      <a:cubicBezTo>
                        <a:pt x="11" y="33"/>
                        <a:pt x="13" y="36"/>
                        <a:pt x="15" y="39"/>
                      </a:cubicBezTo>
                    </a:path>
                  </a:pathLst>
                </a:custGeom>
                <a:solidFill>
                  <a:srgbClr val="FFF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sp>
              <p:nvSpPr>
                <p:cNvPr id="932" name="Freeform 644">
                  <a:extLst>
                    <a:ext uri="{FF2B5EF4-FFF2-40B4-BE49-F238E27FC236}">
                      <a16:creationId xmlns:a16="http://schemas.microsoft.com/office/drawing/2014/main" id="{5CC2C33A-E0A5-B299-30D6-B0598D717996}"/>
                    </a:ext>
                  </a:extLst>
                </p:cNvPr>
                <p:cNvSpPr>
                  <a:spLocks/>
                </p:cNvSpPr>
                <p:nvPr/>
              </p:nvSpPr>
              <p:spPr bwMode="auto">
                <a:xfrm>
                  <a:off x="2785" y="2100"/>
                  <a:ext cx="16" cy="56"/>
                </a:xfrm>
                <a:custGeom>
                  <a:avLst/>
                  <a:gdLst>
                    <a:gd name="T0" fmla="*/ 77 w 6"/>
                    <a:gd name="T1" fmla="*/ 0 h 21"/>
                    <a:gd name="T2" fmla="*/ 115 w 6"/>
                    <a:gd name="T3" fmla="*/ 397 h 21"/>
                    <a:gd name="T4" fmla="*/ 0 60000 65536"/>
                    <a:gd name="T5" fmla="*/ 0 60000 65536"/>
                  </a:gdLst>
                  <a:ahLst/>
                  <a:cxnLst>
                    <a:cxn ang="T4">
                      <a:pos x="T0" y="T1"/>
                    </a:cxn>
                    <a:cxn ang="T5">
                      <a:pos x="T2" y="T3"/>
                    </a:cxn>
                  </a:cxnLst>
                  <a:rect l="0" t="0" r="r" b="b"/>
                  <a:pathLst>
                    <a:path w="6" h="21">
                      <a:moveTo>
                        <a:pt x="4" y="0"/>
                      </a:moveTo>
                      <a:cubicBezTo>
                        <a:pt x="0" y="4"/>
                        <a:pt x="1" y="18"/>
                        <a:pt x="6"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mj-lt"/>
                  </a:endParaRPr>
                </a:p>
              </p:txBody>
            </p:sp>
          </p:grpSp>
          <p:grpSp>
            <p:nvGrpSpPr>
              <p:cNvPr id="1077" name="Group 3">
                <a:extLst>
                  <a:ext uri="{FF2B5EF4-FFF2-40B4-BE49-F238E27FC236}">
                    <a16:creationId xmlns:a16="http://schemas.microsoft.com/office/drawing/2014/main" id="{4F432A9A-4AAE-0C46-7D59-77478A40F121}"/>
                  </a:ext>
                </a:extLst>
              </p:cNvPr>
              <p:cNvGrpSpPr>
                <a:grpSpLocks/>
              </p:cNvGrpSpPr>
              <p:nvPr/>
            </p:nvGrpSpPr>
            <p:grpSpPr bwMode="auto">
              <a:xfrm>
                <a:off x="3575470" y="2214258"/>
                <a:ext cx="359920" cy="364829"/>
                <a:chOff x="465" y="1644"/>
                <a:chExt cx="1078" cy="1093"/>
              </a:xfrm>
            </p:grpSpPr>
            <p:sp>
              <p:nvSpPr>
                <p:cNvPr id="1078" name="Freeform 4">
                  <a:extLst>
                    <a:ext uri="{FF2B5EF4-FFF2-40B4-BE49-F238E27FC236}">
                      <a16:creationId xmlns:a16="http://schemas.microsoft.com/office/drawing/2014/main" id="{F9D2344B-3F64-5C34-E8DC-7741B8AD808C}"/>
                    </a:ext>
                  </a:extLst>
                </p:cNvPr>
                <p:cNvSpPr>
                  <a:spLocks/>
                </p:cNvSpPr>
                <p:nvPr/>
              </p:nvSpPr>
              <p:spPr bwMode="auto">
                <a:xfrm>
                  <a:off x="465" y="1644"/>
                  <a:ext cx="1078" cy="1093"/>
                </a:xfrm>
                <a:custGeom>
                  <a:avLst/>
                  <a:gdLst>
                    <a:gd name="T0" fmla="*/ 188 w 431"/>
                    <a:gd name="T1" fmla="*/ 3092 h 410"/>
                    <a:gd name="T2" fmla="*/ 1313 w 431"/>
                    <a:gd name="T3" fmla="*/ 5529 h 410"/>
                    <a:gd name="T4" fmla="*/ 2364 w 431"/>
                    <a:gd name="T5" fmla="*/ 6041 h 410"/>
                    <a:gd name="T6" fmla="*/ 3096 w 431"/>
                    <a:gd name="T7" fmla="*/ 6801 h 410"/>
                    <a:gd name="T8" fmla="*/ 6368 w 431"/>
                    <a:gd name="T9" fmla="*/ 2479 h 410"/>
                    <a:gd name="T10" fmla="*/ 2176 w 431"/>
                    <a:gd name="T11" fmla="*/ 491 h 410"/>
                    <a:gd name="T12" fmla="*/ 613 w 431"/>
                    <a:gd name="T13" fmla="*/ 946 h 410"/>
                    <a:gd name="T14" fmla="*/ 188 w 431"/>
                    <a:gd name="T15" fmla="*/ 3092 h 4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1" h="410">
                      <a:moveTo>
                        <a:pt x="12" y="163"/>
                      </a:moveTo>
                      <a:cubicBezTo>
                        <a:pt x="37" y="210"/>
                        <a:pt x="34" y="259"/>
                        <a:pt x="84" y="292"/>
                      </a:cubicBezTo>
                      <a:cubicBezTo>
                        <a:pt x="105" y="306"/>
                        <a:pt x="131" y="307"/>
                        <a:pt x="151" y="319"/>
                      </a:cubicBezTo>
                      <a:cubicBezTo>
                        <a:pt x="169" y="330"/>
                        <a:pt x="178" y="350"/>
                        <a:pt x="198" y="359"/>
                      </a:cubicBezTo>
                      <a:cubicBezTo>
                        <a:pt x="320" y="410"/>
                        <a:pt x="431" y="232"/>
                        <a:pt x="407" y="131"/>
                      </a:cubicBezTo>
                      <a:cubicBezTo>
                        <a:pt x="376" y="0"/>
                        <a:pt x="233" y="44"/>
                        <a:pt x="139" y="26"/>
                      </a:cubicBezTo>
                      <a:cubicBezTo>
                        <a:pt x="96" y="18"/>
                        <a:pt x="69" y="8"/>
                        <a:pt x="39" y="50"/>
                      </a:cubicBezTo>
                      <a:cubicBezTo>
                        <a:pt x="22" y="74"/>
                        <a:pt x="0" y="135"/>
                        <a:pt x="12" y="163"/>
                      </a:cubicBezTo>
                      <a:close/>
                    </a:path>
                  </a:pathLst>
                </a:custGeom>
                <a:solidFill>
                  <a:srgbClr val="FEE3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9" name="Freeform 5">
                  <a:extLst>
                    <a:ext uri="{FF2B5EF4-FFF2-40B4-BE49-F238E27FC236}">
                      <a16:creationId xmlns:a16="http://schemas.microsoft.com/office/drawing/2014/main" id="{8A057B23-5136-424F-590D-8006A117C65B}"/>
                    </a:ext>
                  </a:extLst>
                </p:cNvPr>
                <p:cNvSpPr>
                  <a:spLocks/>
                </p:cNvSpPr>
                <p:nvPr/>
              </p:nvSpPr>
              <p:spPr bwMode="auto">
                <a:xfrm>
                  <a:off x="843" y="1772"/>
                  <a:ext cx="605" cy="725"/>
                </a:xfrm>
                <a:custGeom>
                  <a:avLst/>
                  <a:gdLst>
                    <a:gd name="T0" fmla="*/ 0 w 242"/>
                    <a:gd name="T1" fmla="*/ 4433 h 272"/>
                    <a:gd name="T2" fmla="*/ 1220 w 242"/>
                    <a:gd name="T3" fmla="*/ 5150 h 272"/>
                    <a:gd name="T4" fmla="*/ 2750 w 242"/>
                    <a:gd name="T5" fmla="*/ 4129 h 272"/>
                    <a:gd name="T6" fmla="*/ 3438 w 242"/>
                    <a:gd name="T7" fmla="*/ 1498 h 272"/>
                    <a:gd name="T8" fmla="*/ 2595 w 242"/>
                    <a:gd name="T9" fmla="*/ 149 h 272"/>
                    <a:gd name="T10" fmla="*/ 925 w 242"/>
                    <a:gd name="T11" fmla="*/ 285 h 272"/>
                    <a:gd name="T12" fmla="*/ 2095 w 242"/>
                    <a:gd name="T13" fmla="*/ 1818 h 272"/>
                    <a:gd name="T14" fmla="*/ 408 w 242"/>
                    <a:gd name="T15" fmla="*/ 3708 h 2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2" h="272">
                      <a:moveTo>
                        <a:pt x="0" y="234"/>
                      </a:moveTo>
                      <a:cubicBezTo>
                        <a:pt x="27" y="251"/>
                        <a:pt x="42" y="272"/>
                        <a:pt x="78" y="272"/>
                      </a:cubicBezTo>
                      <a:cubicBezTo>
                        <a:pt x="115" y="271"/>
                        <a:pt x="151" y="243"/>
                        <a:pt x="176" y="218"/>
                      </a:cubicBezTo>
                      <a:cubicBezTo>
                        <a:pt x="217" y="178"/>
                        <a:pt x="242" y="135"/>
                        <a:pt x="220" y="79"/>
                      </a:cubicBezTo>
                      <a:cubicBezTo>
                        <a:pt x="208" y="50"/>
                        <a:pt x="199" y="16"/>
                        <a:pt x="166" y="8"/>
                      </a:cubicBezTo>
                      <a:cubicBezTo>
                        <a:pt x="134" y="0"/>
                        <a:pt x="89" y="1"/>
                        <a:pt x="59" y="15"/>
                      </a:cubicBezTo>
                      <a:cubicBezTo>
                        <a:pt x="102" y="27"/>
                        <a:pt x="137" y="45"/>
                        <a:pt x="134" y="96"/>
                      </a:cubicBezTo>
                      <a:cubicBezTo>
                        <a:pt x="132" y="157"/>
                        <a:pt x="84" y="191"/>
                        <a:pt x="26" y="196"/>
                      </a:cubicBezTo>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0" name="Freeform 6">
                  <a:extLst>
                    <a:ext uri="{FF2B5EF4-FFF2-40B4-BE49-F238E27FC236}">
                      <a16:creationId xmlns:a16="http://schemas.microsoft.com/office/drawing/2014/main" id="{01A107E8-FDC5-4577-7D07-1DBF2B78ED5A}"/>
                    </a:ext>
                  </a:extLst>
                </p:cNvPr>
                <p:cNvSpPr>
                  <a:spLocks/>
                </p:cNvSpPr>
                <p:nvPr/>
              </p:nvSpPr>
              <p:spPr bwMode="auto">
                <a:xfrm>
                  <a:off x="633" y="1809"/>
                  <a:ext cx="712" cy="656"/>
                </a:xfrm>
                <a:custGeom>
                  <a:avLst/>
                  <a:gdLst>
                    <a:gd name="T0" fmla="*/ 874 w 285"/>
                    <a:gd name="T1" fmla="*/ 363 h 246"/>
                    <a:gd name="T2" fmla="*/ 1104 w 285"/>
                    <a:gd name="T3" fmla="*/ 4003 h 246"/>
                    <a:gd name="T4" fmla="*/ 2683 w 285"/>
                    <a:gd name="T5" fmla="*/ 4344 h 246"/>
                    <a:gd name="T6" fmla="*/ 3962 w 285"/>
                    <a:gd name="T7" fmla="*/ 2637 h 246"/>
                    <a:gd name="T8" fmla="*/ 3008 w 285"/>
                    <a:gd name="T9" fmla="*/ 171 h 246"/>
                    <a:gd name="T10" fmla="*/ 1841 w 285"/>
                    <a:gd name="T11" fmla="*/ 205 h 246"/>
                    <a:gd name="T12" fmla="*/ 874 w 285"/>
                    <a:gd name="T13" fmla="*/ 363 h 2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5" h="246">
                      <a:moveTo>
                        <a:pt x="56" y="19"/>
                      </a:moveTo>
                      <a:cubicBezTo>
                        <a:pt x="0" y="63"/>
                        <a:pt x="15" y="173"/>
                        <a:pt x="71" y="211"/>
                      </a:cubicBezTo>
                      <a:cubicBezTo>
                        <a:pt x="101" y="232"/>
                        <a:pt x="138" y="246"/>
                        <a:pt x="172" y="229"/>
                      </a:cubicBezTo>
                      <a:cubicBezTo>
                        <a:pt x="209" y="211"/>
                        <a:pt x="236" y="174"/>
                        <a:pt x="254" y="139"/>
                      </a:cubicBezTo>
                      <a:cubicBezTo>
                        <a:pt x="285" y="79"/>
                        <a:pt x="255" y="28"/>
                        <a:pt x="193" y="9"/>
                      </a:cubicBezTo>
                      <a:cubicBezTo>
                        <a:pt x="163" y="0"/>
                        <a:pt x="147" y="7"/>
                        <a:pt x="118" y="11"/>
                      </a:cubicBezTo>
                      <a:cubicBezTo>
                        <a:pt x="100" y="13"/>
                        <a:pt x="83" y="3"/>
                        <a:pt x="56" y="19"/>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1" name="Freeform 7">
                  <a:extLst>
                    <a:ext uri="{FF2B5EF4-FFF2-40B4-BE49-F238E27FC236}">
                      <a16:creationId xmlns:a16="http://schemas.microsoft.com/office/drawing/2014/main" id="{CBA559B5-D11D-8E86-178F-2701807D3C3E}"/>
                    </a:ext>
                  </a:extLst>
                </p:cNvPr>
                <p:cNvSpPr>
                  <a:spLocks/>
                </p:cNvSpPr>
                <p:nvPr/>
              </p:nvSpPr>
              <p:spPr bwMode="auto">
                <a:xfrm>
                  <a:off x="838" y="1820"/>
                  <a:ext cx="625" cy="768"/>
                </a:xfrm>
                <a:custGeom>
                  <a:avLst/>
                  <a:gdLst>
                    <a:gd name="T0" fmla="*/ 0 w 250"/>
                    <a:gd name="T1" fmla="*/ 4437 h 288"/>
                    <a:gd name="T2" fmla="*/ 1583 w 250"/>
                    <a:gd name="T3" fmla="*/ 5440 h 288"/>
                    <a:gd name="T4" fmla="*/ 3250 w 250"/>
                    <a:gd name="T5" fmla="*/ 4019 h 288"/>
                    <a:gd name="T6" fmla="*/ 3908 w 250"/>
                    <a:gd name="T7" fmla="*/ 1763 h 288"/>
                    <a:gd name="T8" fmla="*/ 3658 w 250"/>
                    <a:gd name="T9" fmla="*/ 456 h 288"/>
                    <a:gd name="T10" fmla="*/ 2970 w 250"/>
                    <a:gd name="T11" fmla="*/ 0 h 288"/>
                    <a:gd name="T12" fmla="*/ 3375 w 250"/>
                    <a:gd name="T13" fmla="*/ 1856 h 288"/>
                    <a:gd name="T14" fmla="*/ 3000 w 250"/>
                    <a:gd name="T15" fmla="*/ 3072 h 288"/>
                    <a:gd name="T16" fmla="*/ 2470 w 250"/>
                    <a:gd name="T17" fmla="*/ 3720 h 288"/>
                    <a:gd name="T18" fmla="*/ 1283 w 250"/>
                    <a:gd name="T19" fmla="*/ 4608 h 288"/>
                    <a:gd name="T20" fmla="*/ 688 w 250"/>
                    <a:gd name="T21" fmla="*/ 4472 h 288"/>
                    <a:gd name="T22" fmla="*/ 33 w 250"/>
                    <a:gd name="T23" fmla="*/ 4360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0" h="288">
                      <a:moveTo>
                        <a:pt x="0" y="234"/>
                      </a:moveTo>
                      <a:cubicBezTo>
                        <a:pt x="34" y="254"/>
                        <a:pt x="58" y="287"/>
                        <a:pt x="101" y="287"/>
                      </a:cubicBezTo>
                      <a:cubicBezTo>
                        <a:pt x="147" y="288"/>
                        <a:pt x="184" y="247"/>
                        <a:pt x="208" y="212"/>
                      </a:cubicBezTo>
                      <a:cubicBezTo>
                        <a:pt x="235" y="172"/>
                        <a:pt x="250" y="140"/>
                        <a:pt x="250" y="93"/>
                      </a:cubicBezTo>
                      <a:cubicBezTo>
                        <a:pt x="250" y="73"/>
                        <a:pt x="243" y="43"/>
                        <a:pt x="234" y="24"/>
                      </a:cubicBezTo>
                      <a:cubicBezTo>
                        <a:pt x="222" y="0"/>
                        <a:pt x="210" y="12"/>
                        <a:pt x="190" y="0"/>
                      </a:cubicBezTo>
                      <a:cubicBezTo>
                        <a:pt x="210" y="28"/>
                        <a:pt x="219" y="63"/>
                        <a:pt x="216" y="98"/>
                      </a:cubicBezTo>
                      <a:cubicBezTo>
                        <a:pt x="215" y="120"/>
                        <a:pt x="206" y="145"/>
                        <a:pt x="192" y="162"/>
                      </a:cubicBezTo>
                      <a:cubicBezTo>
                        <a:pt x="182" y="175"/>
                        <a:pt x="167" y="182"/>
                        <a:pt x="158" y="196"/>
                      </a:cubicBezTo>
                      <a:cubicBezTo>
                        <a:pt x="135" y="229"/>
                        <a:pt x="125" y="240"/>
                        <a:pt x="82" y="243"/>
                      </a:cubicBezTo>
                      <a:cubicBezTo>
                        <a:pt x="66" y="245"/>
                        <a:pt x="60" y="239"/>
                        <a:pt x="44" y="236"/>
                      </a:cubicBezTo>
                      <a:cubicBezTo>
                        <a:pt x="32" y="234"/>
                        <a:pt x="10" y="242"/>
                        <a:pt x="2" y="230"/>
                      </a:cubicBezTo>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2" name="Freeform 8">
                  <a:extLst>
                    <a:ext uri="{FF2B5EF4-FFF2-40B4-BE49-F238E27FC236}">
                      <a16:creationId xmlns:a16="http://schemas.microsoft.com/office/drawing/2014/main" id="{F46B6ED3-9C0F-3C1E-0BF6-C2007C2282AF}"/>
                    </a:ext>
                  </a:extLst>
                </p:cNvPr>
                <p:cNvSpPr>
                  <a:spLocks/>
                </p:cNvSpPr>
                <p:nvPr/>
              </p:nvSpPr>
              <p:spPr bwMode="auto">
                <a:xfrm>
                  <a:off x="593" y="2247"/>
                  <a:ext cx="422" cy="322"/>
                </a:xfrm>
                <a:custGeom>
                  <a:avLst/>
                  <a:gdLst>
                    <a:gd name="T0" fmla="*/ 0 w 169"/>
                    <a:gd name="T1" fmla="*/ 93 h 121"/>
                    <a:gd name="T2" fmla="*/ 1091 w 169"/>
                    <a:gd name="T3" fmla="*/ 1317 h 121"/>
                    <a:gd name="T4" fmla="*/ 2632 w 169"/>
                    <a:gd name="T5" fmla="*/ 2281 h 121"/>
                    <a:gd name="T6" fmla="*/ 1259 w 169"/>
                    <a:gd name="T7" fmla="*/ 1224 h 121"/>
                    <a:gd name="T8" fmla="*/ 42 w 169"/>
                    <a:gd name="T9" fmla="*/ 0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21">
                      <a:moveTo>
                        <a:pt x="0" y="5"/>
                      </a:moveTo>
                      <a:cubicBezTo>
                        <a:pt x="14" y="42"/>
                        <a:pt x="34" y="58"/>
                        <a:pt x="70" y="70"/>
                      </a:cubicBezTo>
                      <a:cubicBezTo>
                        <a:pt x="101" y="82"/>
                        <a:pt x="147" y="95"/>
                        <a:pt x="169" y="121"/>
                      </a:cubicBezTo>
                      <a:cubicBezTo>
                        <a:pt x="152" y="91"/>
                        <a:pt x="111" y="75"/>
                        <a:pt x="81" y="65"/>
                      </a:cubicBezTo>
                      <a:cubicBezTo>
                        <a:pt x="51" y="55"/>
                        <a:pt x="16" y="29"/>
                        <a:pt x="3" y="0"/>
                      </a:cubicBezTo>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3" name="Freeform 9">
                  <a:extLst>
                    <a:ext uri="{FF2B5EF4-FFF2-40B4-BE49-F238E27FC236}">
                      <a16:creationId xmlns:a16="http://schemas.microsoft.com/office/drawing/2014/main" id="{3901B2B0-28D4-40DD-6C8B-63D1A7734EF2}"/>
                    </a:ext>
                  </a:extLst>
                </p:cNvPr>
                <p:cNvSpPr>
                  <a:spLocks/>
                </p:cNvSpPr>
                <p:nvPr/>
              </p:nvSpPr>
              <p:spPr bwMode="auto">
                <a:xfrm>
                  <a:off x="913" y="2113"/>
                  <a:ext cx="550" cy="491"/>
                </a:xfrm>
                <a:custGeom>
                  <a:avLst/>
                  <a:gdLst>
                    <a:gd name="T0" fmla="*/ 0 w 220"/>
                    <a:gd name="T1" fmla="*/ 2757 h 184"/>
                    <a:gd name="T2" fmla="*/ 1050 w 220"/>
                    <a:gd name="T3" fmla="*/ 3461 h 184"/>
                    <a:gd name="T4" fmla="*/ 3438 w 220"/>
                    <a:gd name="T5" fmla="*/ 0 h 184"/>
                    <a:gd name="T6" fmla="*/ 1783 w 220"/>
                    <a:gd name="T7" fmla="*/ 2847 h 184"/>
                    <a:gd name="T8" fmla="*/ 425 w 220"/>
                    <a:gd name="T9" fmla="*/ 3077 h 184"/>
                    <a:gd name="T10" fmla="*/ 0 w 220"/>
                    <a:gd name="T11" fmla="*/ 2757 h 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 h="184">
                      <a:moveTo>
                        <a:pt x="0" y="145"/>
                      </a:moveTo>
                      <a:cubicBezTo>
                        <a:pt x="14" y="160"/>
                        <a:pt x="32" y="184"/>
                        <a:pt x="67" y="182"/>
                      </a:cubicBezTo>
                      <a:cubicBezTo>
                        <a:pt x="102" y="179"/>
                        <a:pt x="202" y="130"/>
                        <a:pt x="220" y="0"/>
                      </a:cubicBezTo>
                      <a:cubicBezTo>
                        <a:pt x="215" y="18"/>
                        <a:pt x="176" y="120"/>
                        <a:pt x="114" y="150"/>
                      </a:cubicBezTo>
                      <a:cubicBezTo>
                        <a:pt x="51" y="180"/>
                        <a:pt x="36" y="170"/>
                        <a:pt x="27" y="162"/>
                      </a:cubicBezTo>
                      <a:cubicBezTo>
                        <a:pt x="18" y="154"/>
                        <a:pt x="0" y="145"/>
                        <a:pt x="0" y="145"/>
                      </a:cubicBezTo>
                      <a:close/>
                    </a:path>
                  </a:pathLst>
                </a:custGeom>
                <a:solidFill>
                  <a:srgbClr val="FFA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4" name="Freeform 10">
                  <a:extLst>
                    <a:ext uri="{FF2B5EF4-FFF2-40B4-BE49-F238E27FC236}">
                      <a16:creationId xmlns:a16="http://schemas.microsoft.com/office/drawing/2014/main" id="{19F0A0BB-1465-CE08-EDE4-BD28516C2DC2}"/>
                    </a:ext>
                  </a:extLst>
                </p:cNvPr>
                <p:cNvSpPr>
                  <a:spLocks/>
                </p:cNvSpPr>
                <p:nvPr/>
              </p:nvSpPr>
              <p:spPr bwMode="auto">
                <a:xfrm>
                  <a:off x="518" y="1668"/>
                  <a:ext cx="367" cy="488"/>
                </a:xfrm>
                <a:custGeom>
                  <a:avLst/>
                  <a:gdLst>
                    <a:gd name="T0" fmla="*/ 2274 w 147"/>
                    <a:gd name="T1" fmla="*/ 512 h 183"/>
                    <a:gd name="T2" fmla="*/ 479 w 147"/>
                    <a:gd name="T3" fmla="*/ 947 h 183"/>
                    <a:gd name="T4" fmla="*/ 92 w 147"/>
                    <a:gd name="T5" fmla="*/ 2069 h 183"/>
                    <a:gd name="T6" fmla="*/ 437 w 147"/>
                    <a:gd name="T7" fmla="*/ 3469 h 183"/>
                    <a:gd name="T8" fmla="*/ 449 w 147"/>
                    <a:gd name="T9" fmla="*/ 2069 h 183"/>
                    <a:gd name="T10" fmla="*/ 667 w 147"/>
                    <a:gd name="T11" fmla="*/ 1613 h 183"/>
                    <a:gd name="T12" fmla="*/ 916 w 147"/>
                    <a:gd name="T13" fmla="*/ 1003 h 183"/>
                    <a:gd name="T14" fmla="*/ 1495 w 147"/>
                    <a:gd name="T15" fmla="*/ 589 h 183"/>
                    <a:gd name="T16" fmla="*/ 2287 w 147"/>
                    <a:gd name="T17" fmla="*/ 547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 h="183">
                      <a:moveTo>
                        <a:pt x="146" y="27"/>
                      </a:moveTo>
                      <a:cubicBezTo>
                        <a:pt x="103" y="31"/>
                        <a:pt x="58" y="0"/>
                        <a:pt x="31" y="50"/>
                      </a:cubicBezTo>
                      <a:cubicBezTo>
                        <a:pt x="21" y="68"/>
                        <a:pt x="10" y="88"/>
                        <a:pt x="6" y="109"/>
                      </a:cubicBezTo>
                      <a:cubicBezTo>
                        <a:pt x="0" y="140"/>
                        <a:pt x="14" y="158"/>
                        <a:pt x="28" y="183"/>
                      </a:cubicBezTo>
                      <a:cubicBezTo>
                        <a:pt x="25" y="160"/>
                        <a:pt x="17" y="130"/>
                        <a:pt x="29" y="109"/>
                      </a:cubicBezTo>
                      <a:cubicBezTo>
                        <a:pt x="34" y="100"/>
                        <a:pt x="39" y="95"/>
                        <a:pt x="43" y="85"/>
                      </a:cubicBezTo>
                      <a:cubicBezTo>
                        <a:pt x="48" y="73"/>
                        <a:pt x="51" y="64"/>
                        <a:pt x="59" y="53"/>
                      </a:cubicBezTo>
                      <a:cubicBezTo>
                        <a:pt x="68" y="41"/>
                        <a:pt x="79" y="32"/>
                        <a:pt x="96" y="31"/>
                      </a:cubicBezTo>
                      <a:cubicBezTo>
                        <a:pt x="111" y="29"/>
                        <a:pt x="132" y="28"/>
                        <a:pt x="147" y="29"/>
                      </a:cubicBezTo>
                    </a:path>
                  </a:pathLst>
                </a:custGeom>
                <a:solidFill>
                  <a:srgbClr val="FFF4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5" name="Freeform 11">
                  <a:extLst>
                    <a:ext uri="{FF2B5EF4-FFF2-40B4-BE49-F238E27FC236}">
                      <a16:creationId xmlns:a16="http://schemas.microsoft.com/office/drawing/2014/main" id="{B4D77578-9433-1EB8-43D7-B1675E3B8474}"/>
                    </a:ext>
                  </a:extLst>
                </p:cNvPr>
                <p:cNvSpPr>
                  <a:spLocks/>
                </p:cNvSpPr>
                <p:nvPr/>
              </p:nvSpPr>
              <p:spPr bwMode="auto">
                <a:xfrm>
                  <a:off x="500" y="1711"/>
                  <a:ext cx="188" cy="354"/>
                </a:xfrm>
                <a:custGeom>
                  <a:avLst/>
                  <a:gdLst>
                    <a:gd name="T0" fmla="*/ 301 w 75"/>
                    <a:gd name="T1" fmla="*/ 2507 h 133"/>
                    <a:gd name="T2" fmla="*/ 426 w 75"/>
                    <a:gd name="T3" fmla="*/ 1168 h 133"/>
                    <a:gd name="T4" fmla="*/ 1181 w 75"/>
                    <a:gd name="T5" fmla="*/ 226 h 133"/>
                    <a:gd name="T6" fmla="*/ 647 w 75"/>
                    <a:gd name="T7" fmla="*/ 1035 h 133"/>
                    <a:gd name="T8" fmla="*/ 426 w 75"/>
                    <a:gd name="T9" fmla="*/ 1544 h 133"/>
                    <a:gd name="T10" fmla="*/ 238 w 75"/>
                    <a:gd name="T11" fmla="*/ 1919 h 1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133">
                      <a:moveTo>
                        <a:pt x="19" y="133"/>
                      </a:moveTo>
                      <a:cubicBezTo>
                        <a:pt x="0" y="111"/>
                        <a:pt x="19" y="83"/>
                        <a:pt x="27" y="62"/>
                      </a:cubicBezTo>
                      <a:cubicBezTo>
                        <a:pt x="33" y="42"/>
                        <a:pt x="47" y="0"/>
                        <a:pt x="75" y="12"/>
                      </a:cubicBezTo>
                      <a:cubicBezTo>
                        <a:pt x="54" y="16"/>
                        <a:pt x="48" y="37"/>
                        <a:pt x="41" y="55"/>
                      </a:cubicBezTo>
                      <a:cubicBezTo>
                        <a:pt x="37" y="66"/>
                        <a:pt x="34" y="74"/>
                        <a:pt x="27" y="82"/>
                      </a:cubicBezTo>
                      <a:cubicBezTo>
                        <a:pt x="20" y="89"/>
                        <a:pt x="13" y="90"/>
                        <a:pt x="15" y="10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6" name="Freeform 12">
                  <a:extLst>
                    <a:ext uri="{FF2B5EF4-FFF2-40B4-BE49-F238E27FC236}">
                      <a16:creationId xmlns:a16="http://schemas.microsoft.com/office/drawing/2014/main" id="{E5759BF0-4C61-42F4-834C-646C46C670DB}"/>
                    </a:ext>
                  </a:extLst>
                </p:cNvPr>
                <p:cNvSpPr>
                  <a:spLocks/>
                </p:cNvSpPr>
                <p:nvPr/>
              </p:nvSpPr>
              <p:spPr bwMode="auto">
                <a:xfrm>
                  <a:off x="715" y="1823"/>
                  <a:ext cx="398" cy="517"/>
                </a:xfrm>
                <a:custGeom>
                  <a:avLst/>
                  <a:gdLst>
                    <a:gd name="T0" fmla="*/ 2493 w 159"/>
                    <a:gd name="T1" fmla="*/ 248 h 194"/>
                    <a:gd name="T2" fmla="*/ 1347 w 159"/>
                    <a:gd name="T3" fmla="*/ 341 h 194"/>
                    <a:gd name="T4" fmla="*/ 738 w 159"/>
                    <a:gd name="T5" fmla="*/ 397 h 194"/>
                    <a:gd name="T6" fmla="*/ 333 w 159"/>
                    <a:gd name="T7" fmla="*/ 704 h 194"/>
                    <a:gd name="T8" fmla="*/ 50 w 159"/>
                    <a:gd name="T9" fmla="*/ 2116 h 194"/>
                    <a:gd name="T10" fmla="*/ 300 w 159"/>
                    <a:gd name="T11" fmla="*/ 3046 h 194"/>
                    <a:gd name="T12" fmla="*/ 939 w 159"/>
                    <a:gd name="T13" fmla="*/ 3672 h 194"/>
                    <a:gd name="T14" fmla="*/ 533 w 159"/>
                    <a:gd name="T15" fmla="*/ 2969 h 194"/>
                    <a:gd name="T16" fmla="*/ 363 w 159"/>
                    <a:gd name="T17" fmla="*/ 1796 h 194"/>
                    <a:gd name="T18" fmla="*/ 926 w 159"/>
                    <a:gd name="T19" fmla="*/ 682 h 194"/>
                    <a:gd name="T20" fmla="*/ 1397 w 159"/>
                    <a:gd name="T21" fmla="*/ 533 h 194"/>
                    <a:gd name="T22" fmla="*/ 1772 w 159"/>
                    <a:gd name="T23" fmla="*/ 362 h 194"/>
                    <a:gd name="T24" fmla="*/ 2380 w 159"/>
                    <a:gd name="T25" fmla="*/ 205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9" h="194">
                      <a:moveTo>
                        <a:pt x="159" y="13"/>
                      </a:moveTo>
                      <a:cubicBezTo>
                        <a:pt x="141" y="0"/>
                        <a:pt x="105" y="17"/>
                        <a:pt x="86" y="18"/>
                      </a:cubicBezTo>
                      <a:cubicBezTo>
                        <a:pt x="72" y="19"/>
                        <a:pt x="61" y="17"/>
                        <a:pt x="47" y="21"/>
                      </a:cubicBezTo>
                      <a:cubicBezTo>
                        <a:pt x="37" y="24"/>
                        <a:pt x="27" y="28"/>
                        <a:pt x="21" y="37"/>
                      </a:cubicBezTo>
                      <a:cubicBezTo>
                        <a:pt x="5" y="60"/>
                        <a:pt x="0" y="85"/>
                        <a:pt x="3" y="112"/>
                      </a:cubicBezTo>
                      <a:cubicBezTo>
                        <a:pt x="5" y="127"/>
                        <a:pt x="10" y="148"/>
                        <a:pt x="19" y="161"/>
                      </a:cubicBezTo>
                      <a:cubicBezTo>
                        <a:pt x="29" y="176"/>
                        <a:pt x="45" y="185"/>
                        <a:pt x="60" y="194"/>
                      </a:cubicBezTo>
                      <a:cubicBezTo>
                        <a:pt x="50" y="182"/>
                        <a:pt x="41" y="172"/>
                        <a:pt x="34" y="157"/>
                      </a:cubicBezTo>
                      <a:cubicBezTo>
                        <a:pt x="24" y="136"/>
                        <a:pt x="21" y="118"/>
                        <a:pt x="23" y="95"/>
                      </a:cubicBezTo>
                      <a:cubicBezTo>
                        <a:pt x="25" y="70"/>
                        <a:pt x="34" y="43"/>
                        <a:pt x="59" y="36"/>
                      </a:cubicBezTo>
                      <a:cubicBezTo>
                        <a:pt x="69" y="33"/>
                        <a:pt x="79" y="30"/>
                        <a:pt x="89" y="28"/>
                      </a:cubicBezTo>
                      <a:cubicBezTo>
                        <a:pt x="97" y="25"/>
                        <a:pt x="105" y="22"/>
                        <a:pt x="113" y="19"/>
                      </a:cubicBezTo>
                      <a:cubicBezTo>
                        <a:pt x="127" y="16"/>
                        <a:pt x="138" y="11"/>
                        <a:pt x="152" y="11"/>
                      </a:cubicBezTo>
                    </a:path>
                  </a:pathLst>
                </a:custGeom>
                <a:solidFill>
                  <a:srgbClr val="D27E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7" name="Freeform 13">
                  <a:extLst>
                    <a:ext uri="{FF2B5EF4-FFF2-40B4-BE49-F238E27FC236}">
                      <a16:creationId xmlns:a16="http://schemas.microsoft.com/office/drawing/2014/main" id="{C71B2389-83F7-87E2-C60D-6AB5B1DE7A0D}"/>
                    </a:ext>
                  </a:extLst>
                </p:cNvPr>
                <p:cNvSpPr>
                  <a:spLocks/>
                </p:cNvSpPr>
                <p:nvPr/>
              </p:nvSpPr>
              <p:spPr bwMode="auto">
                <a:xfrm>
                  <a:off x="905" y="1879"/>
                  <a:ext cx="375" cy="546"/>
                </a:xfrm>
                <a:custGeom>
                  <a:avLst/>
                  <a:gdLst>
                    <a:gd name="T0" fmla="*/ 0 w 150"/>
                    <a:gd name="T1" fmla="*/ 3668 h 205"/>
                    <a:gd name="T2" fmla="*/ 238 w 150"/>
                    <a:gd name="T3" fmla="*/ 3817 h 205"/>
                    <a:gd name="T4" fmla="*/ 488 w 150"/>
                    <a:gd name="T5" fmla="*/ 3873 h 205"/>
                    <a:gd name="T6" fmla="*/ 1050 w 150"/>
                    <a:gd name="T7" fmla="*/ 3625 h 205"/>
                    <a:gd name="T8" fmla="*/ 1863 w 150"/>
                    <a:gd name="T9" fmla="*/ 2589 h 205"/>
                    <a:gd name="T10" fmla="*/ 2333 w 150"/>
                    <a:gd name="T11" fmla="*/ 1228 h 205"/>
                    <a:gd name="T12" fmla="*/ 2113 w 150"/>
                    <a:gd name="T13" fmla="*/ 431 h 205"/>
                    <a:gd name="T14" fmla="*/ 1625 w 150"/>
                    <a:gd name="T15" fmla="*/ 0 h 205"/>
                    <a:gd name="T16" fmla="*/ 1988 w 150"/>
                    <a:gd name="T17" fmla="*/ 831 h 205"/>
                    <a:gd name="T18" fmla="*/ 1863 w 150"/>
                    <a:gd name="T19" fmla="*/ 1603 h 205"/>
                    <a:gd name="T20" fmla="*/ 1283 w 150"/>
                    <a:gd name="T21" fmla="*/ 2171 h 205"/>
                    <a:gd name="T22" fmla="*/ 688 w 150"/>
                    <a:gd name="T23" fmla="*/ 3420 h 205"/>
                    <a:gd name="T24" fmla="*/ 0 w 150"/>
                    <a:gd name="T25" fmla="*/ 3625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205">
                      <a:moveTo>
                        <a:pt x="0" y="194"/>
                      </a:moveTo>
                      <a:cubicBezTo>
                        <a:pt x="5" y="195"/>
                        <a:pt x="9" y="200"/>
                        <a:pt x="15" y="202"/>
                      </a:cubicBezTo>
                      <a:cubicBezTo>
                        <a:pt x="20" y="204"/>
                        <a:pt x="25" y="205"/>
                        <a:pt x="31" y="205"/>
                      </a:cubicBezTo>
                      <a:cubicBezTo>
                        <a:pt x="43" y="205"/>
                        <a:pt x="57" y="199"/>
                        <a:pt x="67" y="192"/>
                      </a:cubicBezTo>
                      <a:cubicBezTo>
                        <a:pt x="87" y="178"/>
                        <a:pt x="106" y="159"/>
                        <a:pt x="119" y="137"/>
                      </a:cubicBezTo>
                      <a:cubicBezTo>
                        <a:pt x="131" y="115"/>
                        <a:pt x="148" y="91"/>
                        <a:pt x="149" y="65"/>
                      </a:cubicBezTo>
                      <a:cubicBezTo>
                        <a:pt x="150" y="50"/>
                        <a:pt x="143" y="36"/>
                        <a:pt x="135" y="23"/>
                      </a:cubicBezTo>
                      <a:cubicBezTo>
                        <a:pt x="129" y="14"/>
                        <a:pt x="116" y="0"/>
                        <a:pt x="104" y="0"/>
                      </a:cubicBezTo>
                      <a:cubicBezTo>
                        <a:pt x="116" y="15"/>
                        <a:pt x="126" y="23"/>
                        <a:pt x="127" y="44"/>
                      </a:cubicBezTo>
                      <a:cubicBezTo>
                        <a:pt x="128" y="58"/>
                        <a:pt x="125" y="73"/>
                        <a:pt x="119" y="85"/>
                      </a:cubicBezTo>
                      <a:cubicBezTo>
                        <a:pt x="111" y="101"/>
                        <a:pt x="97" y="107"/>
                        <a:pt x="82" y="115"/>
                      </a:cubicBezTo>
                      <a:cubicBezTo>
                        <a:pt x="56" y="130"/>
                        <a:pt x="68" y="164"/>
                        <a:pt x="44" y="181"/>
                      </a:cubicBezTo>
                      <a:cubicBezTo>
                        <a:pt x="36" y="187"/>
                        <a:pt x="9" y="202"/>
                        <a:pt x="0" y="192"/>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8" name="Freeform 14">
                  <a:extLst>
                    <a:ext uri="{FF2B5EF4-FFF2-40B4-BE49-F238E27FC236}">
                      <a16:creationId xmlns:a16="http://schemas.microsoft.com/office/drawing/2014/main" id="{78AFBF32-5776-C876-D0FB-99675DC4FC5B}"/>
                    </a:ext>
                  </a:extLst>
                </p:cNvPr>
                <p:cNvSpPr>
                  <a:spLocks/>
                </p:cNvSpPr>
                <p:nvPr/>
              </p:nvSpPr>
              <p:spPr bwMode="auto">
                <a:xfrm>
                  <a:off x="465" y="1644"/>
                  <a:ext cx="1078" cy="1093"/>
                </a:xfrm>
                <a:custGeom>
                  <a:avLst/>
                  <a:gdLst>
                    <a:gd name="T0" fmla="*/ 188 w 431"/>
                    <a:gd name="T1" fmla="*/ 3092 h 410"/>
                    <a:gd name="T2" fmla="*/ 1313 w 431"/>
                    <a:gd name="T3" fmla="*/ 5529 h 410"/>
                    <a:gd name="T4" fmla="*/ 2364 w 431"/>
                    <a:gd name="T5" fmla="*/ 6041 h 410"/>
                    <a:gd name="T6" fmla="*/ 3096 w 431"/>
                    <a:gd name="T7" fmla="*/ 6801 h 410"/>
                    <a:gd name="T8" fmla="*/ 6368 w 431"/>
                    <a:gd name="T9" fmla="*/ 2479 h 410"/>
                    <a:gd name="T10" fmla="*/ 2176 w 431"/>
                    <a:gd name="T11" fmla="*/ 491 h 410"/>
                    <a:gd name="T12" fmla="*/ 613 w 431"/>
                    <a:gd name="T13" fmla="*/ 946 h 410"/>
                    <a:gd name="T14" fmla="*/ 188 w 431"/>
                    <a:gd name="T15" fmla="*/ 3092 h 4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1" h="410">
                      <a:moveTo>
                        <a:pt x="12" y="163"/>
                      </a:moveTo>
                      <a:cubicBezTo>
                        <a:pt x="37" y="210"/>
                        <a:pt x="34" y="259"/>
                        <a:pt x="84" y="292"/>
                      </a:cubicBezTo>
                      <a:cubicBezTo>
                        <a:pt x="105" y="306"/>
                        <a:pt x="131" y="307"/>
                        <a:pt x="151" y="319"/>
                      </a:cubicBezTo>
                      <a:cubicBezTo>
                        <a:pt x="169" y="330"/>
                        <a:pt x="178" y="350"/>
                        <a:pt x="198" y="359"/>
                      </a:cubicBezTo>
                      <a:cubicBezTo>
                        <a:pt x="320" y="410"/>
                        <a:pt x="431" y="232"/>
                        <a:pt x="407" y="131"/>
                      </a:cubicBezTo>
                      <a:cubicBezTo>
                        <a:pt x="376" y="0"/>
                        <a:pt x="233" y="44"/>
                        <a:pt x="139" y="26"/>
                      </a:cubicBezTo>
                      <a:cubicBezTo>
                        <a:pt x="96" y="18"/>
                        <a:pt x="69" y="8"/>
                        <a:pt x="39" y="50"/>
                      </a:cubicBezTo>
                      <a:cubicBezTo>
                        <a:pt x="22" y="74"/>
                        <a:pt x="0" y="135"/>
                        <a:pt x="12" y="163"/>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89" name="Freeform 15">
                  <a:extLst>
                    <a:ext uri="{FF2B5EF4-FFF2-40B4-BE49-F238E27FC236}">
                      <a16:creationId xmlns:a16="http://schemas.microsoft.com/office/drawing/2014/main" id="{0C86287C-9148-0BEB-B697-F41BAA5B8A0E}"/>
                    </a:ext>
                  </a:extLst>
                </p:cNvPr>
                <p:cNvSpPr>
                  <a:spLocks/>
                </p:cNvSpPr>
                <p:nvPr/>
              </p:nvSpPr>
              <p:spPr bwMode="auto">
                <a:xfrm>
                  <a:off x="633" y="1809"/>
                  <a:ext cx="712" cy="656"/>
                </a:xfrm>
                <a:custGeom>
                  <a:avLst/>
                  <a:gdLst>
                    <a:gd name="T0" fmla="*/ 874 w 285"/>
                    <a:gd name="T1" fmla="*/ 363 h 246"/>
                    <a:gd name="T2" fmla="*/ 1104 w 285"/>
                    <a:gd name="T3" fmla="*/ 4003 h 246"/>
                    <a:gd name="T4" fmla="*/ 2683 w 285"/>
                    <a:gd name="T5" fmla="*/ 4344 h 246"/>
                    <a:gd name="T6" fmla="*/ 3962 w 285"/>
                    <a:gd name="T7" fmla="*/ 2637 h 246"/>
                    <a:gd name="T8" fmla="*/ 3008 w 285"/>
                    <a:gd name="T9" fmla="*/ 171 h 246"/>
                    <a:gd name="T10" fmla="*/ 1841 w 285"/>
                    <a:gd name="T11" fmla="*/ 205 h 246"/>
                    <a:gd name="T12" fmla="*/ 874 w 285"/>
                    <a:gd name="T13" fmla="*/ 363 h 2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5" h="246">
                      <a:moveTo>
                        <a:pt x="56" y="19"/>
                      </a:moveTo>
                      <a:cubicBezTo>
                        <a:pt x="0" y="63"/>
                        <a:pt x="15" y="173"/>
                        <a:pt x="71" y="211"/>
                      </a:cubicBezTo>
                      <a:cubicBezTo>
                        <a:pt x="101" y="232"/>
                        <a:pt x="138" y="246"/>
                        <a:pt x="172" y="229"/>
                      </a:cubicBezTo>
                      <a:cubicBezTo>
                        <a:pt x="209" y="211"/>
                        <a:pt x="236" y="174"/>
                        <a:pt x="254" y="139"/>
                      </a:cubicBezTo>
                      <a:cubicBezTo>
                        <a:pt x="285" y="79"/>
                        <a:pt x="255" y="28"/>
                        <a:pt x="193" y="9"/>
                      </a:cubicBezTo>
                      <a:cubicBezTo>
                        <a:pt x="163" y="0"/>
                        <a:pt x="147" y="7"/>
                        <a:pt x="118" y="11"/>
                      </a:cubicBezTo>
                      <a:cubicBezTo>
                        <a:pt x="100" y="13"/>
                        <a:pt x="83" y="3"/>
                        <a:pt x="56" y="19"/>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90" name="Freeform 16">
                  <a:extLst>
                    <a:ext uri="{FF2B5EF4-FFF2-40B4-BE49-F238E27FC236}">
                      <a16:creationId xmlns:a16="http://schemas.microsoft.com/office/drawing/2014/main" id="{9AC26278-FB6B-A0E4-175F-D2FCFC28F143}"/>
                    </a:ext>
                  </a:extLst>
                </p:cNvPr>
                <p:cNvSpPr>
                  <a:spLocks/>
                </p:cNvSpPr>
                <p:nvPr/>
              </p:nvSpPr>
              <p:spPr bwMode="auto">
                <a:xfrm>
                  <a:off x="693" y="1871"/>
                  <a:ext cx="80" cy="85"/>
                </a:xfrm>
                <a:custGeom>
                  <a:avLst/>
                  <a:gdLst>
                    <a:gd name="T0" fmla="*/ 50 w 32"/>
                    <a:gd name="T1" fmla="*/ 409 h 32"/>
                    <a:gd name="T2" fmla="*/ 175 w 32"/>
                    <a:gd name="T3" fmla="*/ 56 h 32"/>
                    <a:gd name="T4" fmla="*/ 458 w 32"/>
                    <a:gd name="T5" fmla="*/ 205 h 32"/>
                    <a:gd name="T6" fmla="*/ 333 w 32"/>
                    <a:gd name="T7" fmla="*/ 566 h 32"/>
                    <a:gd name="T8" fmla="*/ 50 w 32"/>
                    <a:gd name="T9" fmla="*/ 409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3" y="22"/>
                      </a:moveTo>
                      <a:cubicBezTo>
                        <a:pt x="0" y="14"/>
                        <a:pt x="4" y="6"/>
                        <a:pt x="11" y="3"/>
                      </a:cubicBezTo>
                      <a:cubicBezTo>
                        <a:pt x="18" y="0"/>
                        <a:pt x="27" y="4"/>
                        <a:pt x="29" y="11"/>
                      </a:cubicBezTo>
                      <a:cubicBezTo>
                        <a:pt x="32" y="19"/>
                        <a:pt x="29" y="27"/>
                        <a:pt x="21" y="30"/>
                      </a:cubicBezTo>
                      <a:cubicBezTo>
                        <a:pt x="14" y="32"/>
                        <a:pt x="6" y="29"/>
                        <a:pt x="3"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1" name="Freeform 17">
                  <a:extLst>
                    <a:ext uri="{FF2B5EF4-FFF2-40B4-BE49-F238E27FC236}">
                      <a16:creationId xmlns:a16="http://schemas.microsoft.com/office/drawing/2014/main" id="{D039D15F-9B85-032F-21AF-E4013804A08E}"/>
                    </a:ext>
                  </a:extLst>
                </p:cNvPr>
                <p:cNvSpPr>
                  <a:spLocks/>
                </p:cNvSpPr>
                <p:nvPr/>
              </p:nvSpPr>
              <p:spPr bwMode="auto">
                <a:xfrm>
                  <a:off x="763" y="1839"/>
                  <a:ext cx="35" cy="37"/>
                </a:xfrm>
                <a:custGeom>
                  <a:avLst/>
                  <a:gdLst>
                    <a:gd name="T0" fmla="*/ 20 w 14"/>
                    <a:gd name="T1" fmla="*/ 167 h 14"/>
                    <a:gd name="T2" fmla="*/ 83 w 14"/>
                    <a:gd name="T3" fmla="*/ 21 h 14"/>
                    <a:gd name="T4" fmla="*/ 208 w 14"/>
                    <a:gd name="T5" fmla="*/ 90 h 14"/>
                    <a:gd name="T6" fmla="*/ 145 w 14"/>
                    <a:gd name="T7" fmla="*/ 238 h 14"/>
                    <a:gd name="T8" fmla="*/ 20 w 14"/>
                    <a:gd name="T9" fmla="*/ 167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1" y="9"/>
                      </a:moveTo>
                      <a:cubicBezTo>
                        <a:pt x="0" y="6"/>
                        <a:pt x="1" y="2"/>
                        <a:pt x="5" y="1"/>
                      </a:cubicBezTo>
                      <a:cubicBezTo>
                        <a:pt x="8" y="0"/>
                        <a:pt x="11" y="1"/>
                        <a:pt x="13" y="5"/>
                      </a:cubicBezTo>
                      <a:cubicBezTo>
                        <a:pt x="14" y="8"/>
                        <a:pt x="12" y="11"/>
                        <a:pt x="9" y="13"/>
                      </a:cubicBezTo>
                      <a:cubicBezTo>
                        <a:pt x="6" y="14"/>
                        <a:pt x="2" y="12"/>
                        <a:pt x="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2" name="Freeform 18">
                  <a:extLst>
                    <a:ext uri="{FF2B5EF4-FFF2-40B4-BE49-F238E27FC236}">
                      <a16:creationId xmlns:a16="http://schemas.microsoft.com/office/drawing/2014/main" id="{7B975338-588E-7925-2D13-9B20569FC34C}"/>
                    </a:ext>
                  </a:extLst>
                </p:cNvPr>
                <p:cNvSpPr>
                  <a:spLocks/>
                </p:cNvSpPr>
                <p:nvPr/>
              </p:nvSpPr>
              <p:spPr bwMode="auto">
                <a:xfrm>
                  <a:off x="690" y="1956"/>
                  <a:ext cx="50" cy="53"/>
                </a:xfrm>
                <a:custGeom>
                  <a:avLst/>
                  <a:gdLst>
                    <a:gd name="T0" fmla="*/ 33 w 20"/>
                    <a:gd name="T1" fmla="*/ 239 h 20"/>
                    <a:gd name="T2" fmla="*/ 113 w 20"/>
                    <a:gd name="T3" fmla="*/ 34 h 20"/>
                    <a:gd name="T4" fmla="*/ 283 w 20"/>
                    <a:gd name="T5" fmla="*/ 133 h 20"/>
                    <a:gd name="T6" fmla="*/ 208 w 20"/>
                    <a:gd name="T7" fmla="*/ 337 h 20"/>
                    <a:gd name="T8" fmla="*/ 33 w 20"/>
                    <a:gd name="T9" fmla="*/ 23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 y="13"/>
                      </a:moveTo>
                      <a:cubicBezTo>
                        <a:pt x="0" y="9"/>
                        <a:pt x="2" y="4"/>
                        <a:pt x="7" y="2"/>
                      </a:cubicBezTo>
                      <a:cubicBezTo>
                        <a:pt x="11" y="0"/>
                        <a:pt x="16" y="2"/>
                        <a:pt x="18" y="7"/>
                      </a:cubicBezTo>
                      <a:cubicBezTo>
                        <a:pt x="20" y="11"/>
                        <a:pt x="17" y="16"/>
                        <a:pt x="13" y="18"/>
                      </a:cubicBezTo>
                      <a:cubicBezTo>
                        <a:pt x="9" y="20"/>
                        <a:pt x="3" y="18"/>
                        <a:pt x="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093" name="Group 19">
                <a:extLst>
                  <a:ext uri="{FF2B5EF4-FFF2-40B4-BE49-F238E27FC236}">
                    <a16:creationId xmlns:a16="http://schemas.microsoft.com/office/drawing/2014/main" id="{E898E12C-6544-815B-292F-252732ACABD4}"/>
                  </a:ext>
                </a:extLst>
              </p:cNvPr>
              <p:cNvGrpSpPr>
                <a:grpSpLocks/>
              </p:cNvGrpSpPr>
              <p:nvPr/>
            </p:nvGrpSpPr>
            <p:grpSpPr bwMode="auto">
              <a:xfrm>
                <a:off x="3973722" y="2287932"/>
                <a:ext cx="288866" cy="371288"/>
                <a:chOff x="2448" y="1636"/>
                <a:chExt cx="865" cy="1112"/>
              </a:xfrm>
            </p:grpSpPr>
            <p:sp>
              <p:nvSpPr>
                <p:cNvPr id="1094" name="Freeform 20">
                  <a:extLst>
                    <a:ext uri="{FF2B5EF4-FFF2-40B4-BE49-F238E27FC236}">
                      <a16:creationId xmlns:a16="http://schemas.microsoft.com/office/drawing/2014/main" id="{9ACD251D-6E83-906C-ED93-6FFDF4A8AD2F}"/>
                    </a:ext>
                  </a:extLst>
                </p:cNvPr>
                <p:cNvSpPr>
                  <a:spLocks/>
                </p:cNvSpPr>
                <p:nvPr/>
              </p:nvSpPr>
              <p:spPr bwMode="auto">
                <a:xfrm>
                  <a:off x="2448" y="1636"/>
                  <a:ext cx="845" cy="1112"/>
                </a:xfrm>
                <a:custGeom>
                  <a:avLst/>
                  <a:gdLst>
                    <a:gd name="T0" fmla="*/ 2470 w 338"/>
                    <a:gd name="T1" fmla="*/ 264 h 417"/>
                    <a:gd name="T2" fmla="*/ 708 w 338"/>
                    <a:gd name="T3" fmla="*/ 2483 h 417"/>
                    <a:gd name="T4" fmla="*/ 583 w 338"/>
                    <a:gd name="T5" fmla="*/ 3811 h 417"/>
                    <a:gd name="T6" fmla="*/ 188 w 338"/>
                    <a:gd name="T7" fmla="*/ 5269 h 417"/>
                    <a:gd name="T8" fmla="*/ 3675 w 338"/>
                    <a:gd name="T9" fmla="*/ 6635 h 417"/>
                    <a:gd name="T10" fmla="*/ 4238 w 338"/>
                    <a:gd name="T11" fmla="*/ 5709 h 417"/>
                    <a:gd name="T12" fmla="*/ 4770 w 338"/>
                    <a:gd name="T13" fmla="*/ 4915 h 417"/>
                    <a:gd name="T14" fmla="*/ 5158 w 338"/>
                    <a:gd name="T15" fmla="*/ 2253 h 417"/>
                    <a:gd name="T16" fmla="*/ 3908 w 338"/>
                    <a:gd name="T17" fmla="*/ 320 h 417"/>
                    <a:gd name="T18" fmla="*/ 2470 w 338"/>
                    <a:gd name="T19" fmla="*/ 264 h 4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8" h="417">
                      <a:moveTo>
                        <a:pt x="158" y="14"/>
                      </a:moveTo>
                      <a:cubicBezTo>
                        <a:pt x="106" y="27"/>
                        <a:pt x="57" y="81"/>
                        <a:pt x="45" y="131"/>
                      </a:cubicBezTo>
                      <a:cubicBezTo>
                        <a:pt x="39" y="154"/>
                        <a:pt x="42" y="178"/>
                        <a:pt x="37" y="201"/>
                      </a:cubicBezTo>
                      <a:cubicBezTo>
                        <a:pt x="31" y="227"/>
                        <a:pt x="15" y="251"/>
                        <a:pt x="12" y="278"/>
                      </a:cubicBezTo>
                      <a:cubicBezTo>
                        <a:pt x="0" y="392"/>
                        <a:pt x="169" y="417"/>
                        <a:pt x="235" y="350"/>
                      </a:cubicBezTo>
                      <a:cubicBezTo>
                        <a:pt x="249" y="336"/>
                        <a:pt x="260" y="317"/>
                        <a:pt x="271" y="301"/>
                      </a:cubicBezTo>
                      <a:cubicBezTo>
                        <a:pt x="283" y="283"/>
                        <a:pt x="293" y="276"/>
                        <a:pt x="305" y="259"/>
                      </a:cubicBezTo>
                      <a:cubicBezTo>
                        <a:pt x="332" y="224"/>
                        <a:pt x="338" y="162"/>
                        <a:pt x="330" y="119"/>
                      </a:cubicBezTo>
                      <a:cubicBezTo>
                        <a:pt x="322" y="80"/>
                        <a:pt x="294" y="39"/>
                        <a:pt x="250" y="17"/>
                      </a:cubicBezTo>
                      <a:cubicBezTo>
                        <a:pt x="217" y="0"/>
                        <a:pt x="180" y="5"/>
                        <a:pt x="158" y="14"/>
                      </a:cubicBezTo>
                      <a:close/>
                    </a:path>
                  </a:pathLst>
                </a:custGeom>
                <a:solidFill>
                  <a:srgbClr val="FEE3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5" name="Freeform 21">
                  <a:extLst>
                    <a:ext uri="{FF2B5EF4-FFF2-40B4-BE49-F238E27FC236}">
                      <a16:creationId xmlns:a16="http://schemas.microsoft.com/office/drawing/2014/main" id="{0937E479-CCB0-FE44-AC2A-0B9E08522D75}"/>
                    </a:ext>
                  </a:extLst>
                </p:cNvPr>
                <p:cNvSpPr>
                  <a:spLocks/>
                </p:cNvSpPr>
                <p:nvPr/>
              </p:nvSpPr>
              <p:spPr bwMode="auto">
                <a:xfrm>
                  <a:off x="2518" y="1652"/>
                  <a:ext cx="745" cy="1003"/>
                </a:xfrm>
                <a:custGeom>
                  <a:avLst/>
                  <a:gdLst>
                    <a:gd name="T0" fmla="*/ 0 w 298"/>
                    <a:gd name="T1" fmla="*/ 5999 h 376"/>
                    <a:gd name="T2" fmla="*/ 658 w 298"/>
                    <a:gd name="T3" fmla="*/ 6776 h 376"/>
                    <a:gd name="T4" fmla="*/ 1895 w 298"/>
                    <a:gd name="T5" fmla="*/ 7101 h 376"/>
                    <a:gd name="T6" fmla="*/ 3613 w 298"/>
                    <a:gd name="T7" fmla="*/ 5578 h 376"/>
                    <a:gd name="T8" fmla="*/ 4563 w 298"/>
                    <a:gd name="T9" fmla="*/ 3337 h 376"/>
                    <a:gd name="T10" fmla="*/ 3625 w 298"/>
                    <a:gd name="T11" fmla="*/ 534 h 376"/>
                    <a:gd name="T12" fmla="*/ 2158 w 298"/>
                    <a:gd name="T13" fmla="*/ 307 h 376"/>
                    <a:gd name="T14" fmla="*/ 3033 w 298"/>
                    <a:gd name="T15" fmla="*/ 683 h 376"/>
                    <a:gd name="T16" fmla="*/ 3208 w 298"/>
                    <a:gd name="T17" fmla="*/ 2483 h 376"/>
                    <a:gd name="T18" fmla="*/ 2813 w 298"/>
                    <a:gd name="T19" fmla="*/ 3281 h 376"/>
                    <a:gd name="T20" fmla="*/ 2395 w 298"/>
                    <a:gd name="T21" fmla="*/ 4156 h 376"/>
                    <a:gd name="T22" fmla="*/ 925 w 298"/>
                    <a:gd name="T23" fmla="*/ 3393 h 376"/>
                    <a:gd name="T24" fmla="*/ 1175 w 298"/>
                    <a:gd name="T25" fmla="*/ 4255 h 376"/>
                    <a:gd name="T26" fmla="*/ 1625 w 298"/>
                    <a:gd name="T27" fmla="*/ 5863 h 376"/>
                    <a:gd name="T28" fmla="*/ 988 w 298"/>
                    <a:gd name="T29" fmla="*/ 6418 h 376"/>
                    <a:gd name="T30" fmla="*/ 0 w 298"/>
                    <a:gd name="T31" fmla="*/ 5999 h 3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8" h="376">
                      <a:moveTo>
                        <a:pt x="0" y="316"/>
                      </a:moveTo>
                      <a:cubicBezTo>
                        <a:pt x="7" y="334"/>
                        <a:pt x="20" y="345"/>
                        <a:pt x="42" y="357"/>
                      </a:cubicBezTo>
                      <a:cubicBezTo>
                        <a:pt x="63" y="370"/>
                        <a:pt x="96" y="376"/>
                        <a:pt x="121" y="374"/>
                      </a:cubicBezTo>
                      <a:cubicBezTo>
                        <a:pt x="170" y="369"/>
                        <a:pt x="201" y="330"/>
                        <a:pt x="231" y="294"/>
                      </a:cubicBezTo>
                      <a:cubicBezTo>
                        <a:pt x="261" y="259"/>
                        <a:pt x="287" y="223"/>
                        <a:pt x="292" y="176"/>
                      </a:cubicBezTo>
                      <a:cubicBezTo>
                        <a:pt x="298" y="125"/>
                        <a:pt x="281" y="55"/>
                        <a:pt x="232" y="28"/>
                      </a:cubicBezTo>
                      <a:cubicBezTo>
                        <a:pt x="203" y="11"/>
                        <a:pt x="171" y="0"/>
                        <a:pt x="138" y="16"/>
                      </a:cubicBezTo>
                      <a:cubicBezTo>
                        <a:pt x="160" y="16"/>
                        <a:pt x="178" y="19"/>
                        <a:pt x="194" y="36"/>
                      </a:cubicBezTo>
                      <a:cubicBezTo>
                        <a:pt x="217" y="63"/>
                        <a:pt x="212" y="98"/>
                        <a:pt x="205" y="131"/>
                      </a:cubicBezTo>
                      <a:cubicBezTo>
                        <a:pt x="200" y="151"/>
                        <a:pt x="193" y="159"/>
                        <a:pt x="180" y="173"/>
                      </a:cubicBezTo>
                      <a:cubicBezTo>
                        <a:pt x="168" y="187"/>
                        <a:pt x="164" y="204"/>
                        <a:pt x="153" y="219"/>
                      </a:cubicBezTo>
                      <a:cubicBezTo>
                        <a:pt x="117" y="271"/>
                        <a:pt x="88" y="195"/>
                        <a:pt x="59" y="179"/>
                      </a:cubicBezTo>
                      <a:cubicBezTo>
                        <a:pt x="54" y="189"/>
                        <a:pt x="70" y="214"/>
                        <a:pt x="75" y="224"/>
                      </a:cubicBezTo>
                      <a:cubicBezTo>
                        <a:pt x="87" y="250"/>
                        <a:pt x="108" y="278"/>
                        <a:pt x="104" y="309"/>
                      </a:cubicBezTo>
                      <a:cubicBezTo>
                        <a:pt x="101" y="336"/>
                        <a:pt x="88" y="340"/>
                        <a:pt x="63" y="338"/>
                      </a:cubicBezTo>
                      <a:cubicBezTo>
                        <a:pt x="47" y="337"/>
                        <a:pt x="10" y="332"/>
                        <a:pt x="0" y="316"/>
                      </a:cubicBezTo>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6" name="Freeform 22">
                  <a:extLst>
                    <a:ext uri="{FF2B5EF4-FFF2-40B4-BE49-F238E27FC236}">
                      <a16:creationId xmlns:a16="http://schemas.microsoft.com/office/drawing/2014/main" id="{B9F11694-30D6-A804-EEB0-936A85ADC4ED}"/>
                    </a:ext>
                  </a:extLst>
                </p:cNvPr>
                <p:cNvSpPr>
                  <a:spLocks/>
                </p:cNvSpPr>
                <p:nvPr/>
              </p:nvSpPr>
              <p:spPr bwMode="auto">
                <a:xfrm>
                  <a:off x="2595" y="1687"/>
                  <a:ext cx="605" cy="704"/>
                </a:xfrm>
                <a:custGeom>
                  <a:avLst/>
                  <a:gdLst>
                    <a:gd name="T0" fmla="*/ 2720 w 242"/>
                    <a:gd name="T1" fmla="*/ 512 h 264"/>
                    <a:gd name="T2" fmla="*/ 658 w 242"/>
                    <a:gd name="T3" fmla="*/ 1421 h 264"/>
                    <a:gd name="T4" fmla="*/ 1938 w 242"/>
                    <a:gd name="T5" fmla="*/ 4856 h 264"/>
                    <a:gd name="T6" fmla="*/ 3783 w 242"/>
                    <a:gd name="T7" fmla="*/ 2653 h 264"/>
                    <a:gd name="T8" fmla="*/ 2720 w 242"/>
                    <a:gd name="T9" fmla="*/ 512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 h="264">
                      <a:moveTo>
                        <a:pt x="174" y="27"/>
                      </a:moveTo>
                      <a:cubicBezTo>
                        <a:pt x="118" y="0"/>
                        <a:pt x="60" y="47"/>
                        <a:pt x="42" y="75"/>
                      </a:cubicBezTo>
                      <a:cubicBezTo>
                        <a:pt x="0" y="141"/>
                        <a:pt x="42" y="247"/>
                        <a:pt x="124" y="256"/>
                      </a:cubicBezTo>
                      <a:cubicBezTo>
                        <a:pt x="191" y="264"/>
                        <a:pt x="242" y="205"/>
                        <a:pt x="242" y="140"/>
                      </a:cubicBezTo>
                      <a:cubicBezTo>
                        <a:pt x="242" y="99"/>
                        <a:pt x="217" y="48"/>
                        <a:pt x="174" y="27"/>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7" name="Freeform 23">
                  <a:extLst>
                    <a:ext uri="{FF2B5EF4-FFF2-40B4-BE49-F238E27FC236}">
                      <a16:creationId xmlns:a16="http://schemas.microsoft.com/office/drawing/2014/main" id="{A21B9FBB-07BC-195A-4987-48663CBD82B5}"/>
                    </a:ext>
                  </a:extLst>
                </p:cNvPr>
                <p:cNvSpPr>
                  <a:spLocks/>
                </p:cNvSpPr>
                <p:nvPr/>
              </p:nvSpPr>
              <p:spPr bwMode="auto">
                <a:xfrm>
                  <a:off x="2698" y="1921"/>
                  <a:ext cx="615" cy="776"/>
                </a:xfrm>
                <a:custGeom>
                  <a:avLst/>
                  <a:gdLst>
                    <a:gd name="T0" fmla="*/ 3345 w 246"/>
                    <a:gd name="T1" fmla="*/ 0 h 291"/>
                    <a:gd name="T2" fmla="*/ 3250 w 246"/>
                    <a:gd name="T3" fmla="*/ 2445 h 291"/>
                    <a:gd name="T4" fmla="*/ 2238 w 246"/>
                    <a:gd name="T5" fmla="*/ 4117 h 291"/>
                    <a:gd name="T6" fmla="*/ 0 w 246"/>
                    <a:gd name="T7" fmla="*/ 5064 h 291"/>
                    <a:gd name="T8" fmla="*/ 1708 w 246"/>
                    <a:gd name="T9" fmla="*/ 4552 h 291"/>
                    <a:gd name="T10" fmla="*/ 2488 w 246"/>
                    <a:gd name="T11" fmla="*/ 3491 h 291"/>
                    <a:gd name="T12" fmla="*/ 3345 w 246"/>
                    <a:gd name="T13" fmla="*/ 0 h 2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 h="291">
                      <a:moveTo>
                        <a:pt x="214" y="0"/>
                      </a:moveTo>
                      <a:cubicBezTo>
                        <a:pt x="225" y="24"/>
                        <a:pt x="230" y="93"/>
                        <a:pt x="208" y="129"/>
                      </a:cubicBezTo>
                      <a:cubicBezTo>
                        <a:pt x="186" y="165"/>
                        <a:pt x="161" y="191"/>
                        <a:pt x="143" y="217"/>
                      </a:cubicBezTo>
                      <a:cubicBezTo>
                        <a:pt x="124" y="243"/>
                        <a:pt x="73" y="291"/>
                        <a:pt x="0" y="267"/>
                      </a:cubicBezTo>
                      <a:cubicBezTo>
                        <a:pt x="35" y="271"/>
                        <a:pt x="81" y="269"/>
                        <a:pt x="109" y="240"/>
                      </a:cubicBezTo>
                      <a:cubicBezTo>
                        <a:pt x="137" y="210"/>
                        <a:pt x="145" y="195"/>
                        <a:pt x="159" y="184"/>
                      </a:cubicBezTo>
                      <a:cubicBezTo>
                        <a:pt x="172" y="173"/>
                        <a:pt x="246" y="65"/>
                        <a:pt x="214" y="0"/>
                      </a:cubicBezTo>
                      <a:close/>
                    </a:path>
                  </a:pathLst>
                </a:custGeom>
                <a:solidFill>
                  <a:srgbClr val="FFA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8" name="Freeform 24">
                  <a:extLst>
                    <a:ext uri="{FF2B5EF4-FFF2-40B4-BE49-F238E27FC236}">
                      <a16:creationId xmlns:a16="http://schemas.microsoft.com/office/drawing/2014/main" id="{CDBB1D19-8285-AEE9-C043-65EF43A4B5B5}"/>
                    </a:ext>
                  </a:extLst>
                </p:cNvPr>
                <p:cNvSpPr>
                  <a:spLocks/>
                </p:cNvSpPr>
                <p:nvPr/>
              </p:nvSpPr>
              <p:spPr bwMode="auto">
                <a:xfrm>
                  <a:off x="2475" y="1863"/>
                  <a:ext cx="158" cy="624"/>
                </a:xfrm>
                <a:custGeom>
                  <a:avLst/>
                  <a:gdLst>
                    <a:gd name="T0" fmla="*/ 993 w 63"/>
                    <a:gd name="T1" fmla="*/ 0 h 234"/>
                    <a:gd name="T2" fmla="*/ 647 w 63"/>
                    <a:gd name="T3" fmla="*/ 989 h 234"/>
                    <a:gd name="T4" fmla="*/ 597 w 63"/>
                    <a:gd name="T5" fmla="*/ 2083 h 234"/>
                    <a:gd name="T6" fmla="*/ 334 w 63"/>
                    <a:gd name="T7" fmla="*/ 4437 h 234"/>
                    <a:gd name="T8" fmla="*/ 364 w 63"/>
                    <a:gd name="T9" fmla="*/ 3776 h 234"/>
                    <a:gd name="T10" fmla="*/ 722 w 63"/>
                    <a:gd name="T11" fmla="*/ 3149 h 234"/>
                    <a:gd name="T12" fmla="*/ 913 w 63"/>
                    <a:gd name="T13" fmla="*/ 2013 h 234"/>
                    <a:gd name="T14" fmla="*/ 785 w 63"/>
                    <a:gd name="T15" fmla="*/ 1045 h 234"/>
                    <a:gd name="T16" fmla="*/ 993 w 63"/>
                    <a:gd name="T17" fmla="*/ 2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 h="234">
                      <a:moveTo>
                        <a:pt x="63" y="0"/>
                      </a:moveTo>
                      <a:cubicBezTo>
                        <a:pt x="53" y="17"/>
                        <a:pt x="46" y="34"/>
                        <a:pt x="41" y="52"/>
                      </a:cubicBezTo>
                      <a:cubicBezTo>
                        <a:pt x="37" y="72"/>
                        <a:pt x="41" y="90"/>
                        <a:pt x="38" y="110"/>
                      </a:cubicBezTo>
                      <a:cubicBezTo>
                        <a:pt x="34" y="150"/>
                        <a:pt x="0" y="195"/>
                        <a:pt x="21" y="234"/>
                      </a:cubicBezTo>
                      <a:cubicBezTo>
                        <a:pt x="22" y="222"/>
                        <a:pt x="19" y="210"/>
                        <a:pt x="23" y="199"/>
                      </a:cubicBezTo>
                      <a:cubicBezTo>
                        <a:pt x="28" y="186"/>
                        <a:pt x="38" y="177"/>
                        <a:pt x="46" y="166"/>
                      </a:cubicBezTo>
                      <a:cubicBezTo>
                        <a:pt x="58" y="149"/>
                        <a:pt x="60" y="127"/>
                        <a:pt x="58" y="106"/>
                      </a:cubicBezTo>
                      <a:cubicBezTo>
                        <a:pt x="56" y="88"/>
                        <a:pt x="48" y="73"/>
                        <a:pt x="50" y="55"/>
                      </a:cubicBezTo>
                      <a:cubicBezTo>
                        <a:pt x="52" y="44"/>
                        <a:pt x="56" y="9"/>
                        <a:pt x="63" y="1"/>
                      </a:cubicBezTo>
                    </a:path>
                  </a:pathLst>
                </a:custGeom>
                <a:solidFill>
                  <a:srgbClr val="FFF4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9" name="Freeform 25">
                  <a:extLst>
                    <a:ext uri="{FF2B5EF4-FFF2-40B4-BE49-F238E27FC236}">
                      <a16:creationId xmlns:a16="http://schemas.microsoft.com/office/drawing/2014/main" id="{D0FFD8D4-D34B-A4DF-4136-A39800B3B1AD}"/>
                    </a:ext>
                  </a:extLst>
                </p:cNvPr>
                <p:cNvSpPr>
                  <a:spLocks/>
                </p:cNvSpPr>
                <p:nvPr/>
              </p:nvSpPr>
              <p:spPr bwMode="auto">
                <a:xfrm>
                  <a:off x="2495" y="2060"/>
                  <a:ext cx="108" cy="299"/>
                </a:xfrm>
                <a:custGeom>
                  <a:avLst/>
                  <a:gdLst>
                    <a:gd name="T0" fmla="*/ 492 w 43"/>
                    <a:gd name="T1" fmla="*/ 0 h 112"/>
                    <a:gd name="T2" fmla="*/ 409 w 43"/>
                    <a:gd name="T3" fmla="*/ 1127 h 112"/>
                    <a:gd name="T4" fmla="*/ 83 w 43"/>
                    <a:gd name="T5" fmla="*/ 2130 h 112"/>
                    <a:gd name="T6" fmla="*/ 535 w 43"/>
                    <a:gd name="T7" fmla="*/ 1241 h 112"/>
                    <a:gd name="T8" fmla="*/ 555 w 43"/>
                    <a:gd name="T9" fmla="*/ 227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12">
                      <a:moveTo>
                        <a:pt x="31" y="0"/>
                      </a:moveTo>
                      <a:cubicBezTo>
                        <a:pt x="31" y="20"/>
                        <a:pt x="32" y="40"/>
                        <a:pt x="26" y="59"/>
                      </a:cubicBezTo>
                      <a:cubicBezTo>
                        <a:pt x="22" y="75"/>
                        <a:pt x="0" y="96"/>
                        <a:pt x="5" y="112"/>
                      </a:cubicBezTo>
                      <a:cubicBezTo>
                        <a:pt x="12" y="95"/>
                        <a:pt x="26" y="82"/>
                        <a:pt x="34" y="65"/>
                      </a:cubicBezTo>
                      <a:cubicBezTo>
                        <a:pt x="43" y="46"/>
                        <a:pt x="32" y="31"/>
                        <a:pt x="35"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0" name="Freeform 26">
                  <a:extLst>
                    <a:ext uri="{FF2B5EF4-FFF2-40B4-BE49-F238E27FC236}">
                      <a16:creationId xmlns:a16="http://schemas.microsoft.com/office/drawing/2014/main" id="{73CF5D68-76B5-1754-E8AF-86158013AC24}"/>
                    </a:ext>
                  </a:extLst>
                </p:cNvPr>
                <p:cNvSpPr>
                  <a:spLocks/>
                </p:cNvSpPr>
                <p:nvPr/>
              </p:nvSpPr>
              <p:spPr bwMode="auto">
                <a:xfrm>
                  <a:off x="2750" y="1833"/>
                  <a:ext cx="460" cy="566"/>
                </a:xfrm>
                <a:custGeom>
                  <a:avLst/>
                  <a:gdLst>
                    <a:gd name="T0" fmla="*/ 0 w 184"/>
                    <a:gd name="T1" fmla="*/ 2929 h 212"/>
                    <a:gd name="T2" fmla="*/ 2020 w 184"/>
                    <a:gd name="T3" fmla="*/ 3257 h 212"/>
                    <a:gd name="T4" fmla="*/ 2125 w 184"/>
                    <a:gd name="T5" fmla="*/ 0 h 212"/>
                    <a:gd name="T6" fmla="*/ 1770 w 184"/>
                    <a:gd name="T7" fmla="*/ 2907 h 212"/>
                    <a:gd name="T8" fmla="*/ 0 w 184"/>
                    <a:gd name="T9" fmla="*/ 2929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212">
                      <a:moveTo>
                        <a:pt x="0" y="154"/>
                      </a:moveTo>
                      <a:cubicBezTo>
                        <a:pt x="10" y="175"/>
                        <a:pt x="79" y="212"/>
                        <a:pt x="129" y="171"/>
                      </a:cubicBezTo>
                      <a:cubicBezTo>
                        <a:pt x="179" y="130"/>
                        <a:pt x="184" y="52"/>
                        <a:pt x="136" y="0"/>
                      </a:cubicBezTo>
                      <a:cubicBezTo>
                        <a:pt x="154" y="34"/>
                        <a:pt x="158" y="121"/>
                        <a:pt x="113" y="153"/>
                      </a:cubicBezTo>
                      <a:cubicBezTo>
                        <a:pt x="67" y="185"/>
                        <a:pt x="15" y="166"/>
                        <a:pt x="0" y="154"/>
                      </a:cubicBezTo>
                      <a:close/>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1" name="Freeform 27">
                  <a:extLst>
                    <a:ext uri="{FF2B5EF4-FFF2-40B4-BE49-F238E27FC236}">
                      <a16:creationId xmlns:a16="http://schemas.microsoft.com/office/drawing/2014/main" id="{20107DE0-6BDB-2FC8-2AF5-84BA6C631F49}"/>
                    </a:ext>
                  </a:extLst>
                </p:cNvPr>
                <p:cNvSpPr>
                  <a:spLocks/>
                </p:cNvSpPr>
                <p:nvPr/>
              </p:nvSpPr>
              <p:spPr bwMode="auto">
                <a:xfrm>
                  <a:off x="2670" y="1748"/>
                  <a:ext cx="353" cy="475"/>
                </a:xfrm>
                <a:custGeom>
                  <a:avLst/>
                  <a:gdLst>
                    <a:gd name="T0" fmla="*/ 2213 w 141"/>
                    <a:gd name="T1" fmla="*/ 264 h 178"/>
                    <a:gd name="T2" fmla="*/ 551 w 141"/>
                    <a:gd name="T3" fmla="*/ 854 h 178"/>
                    <a:gd name="T4" fmla="*/ 458 w 141"/>
                    <a:gd name="T5" fmla="*/ 3384 h 178"/>
                    <a:gd name="T6" fmla="*/ 688 w 141"/>
                    <a:gd name="T7" fmla="*/ 1233 h 178"/>
                    <a:gd name="T8" fmla="*/ 2213 w 141"/>
                    <a:gd name="T9" fmla="*/ 264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78">
                      <a:moveTo>
                        <a:pt x="141" y="14"/>
                      </a:moveTo>
                      <a:cubicBezTo>
                        <a:pt x="113" y="0"/>
                        <a:pt x="70" y="0"/>
                        <a:pt x="35" y="45"/>
                      </a:cubicBezTo>
                      <a:cubicBezTo>
                        <a:pt x="0" y="91"/>
                        <a:pt x="3" y="138"/>
                        <a:pt x="29" y="178"/>
                      </a:cubicBezTo>
                      <a:cubicBezTo>
                        <a:pt x="22" y="162"/>
                        <a:pt x="10" y="104"/>
                        <a:pt x="44" y="65"/>
                      </a:cubicBezTo>
                      <a:cubicBezTo>
                        <a:pt x="77" y="26"/>
                        <a:pt x="106" y="7"/>
                        <a:pt x="141" y="14"/>
                      </a:cubicBezTo>
                      <a:close/>
                    </a:path>
                  </a:pathLst>
                </a:custGeom>
                <a:solidFill>
                  <a:srgbClr val="D27E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2" name="Freeform 28">
                  <a:extLst>
                    <a:ext uri="{FF2B5EF4-FFF2-40B4-BE49-F238E27FC236}">
                      <a16:creationId xmlns:a16="http://schemas.microsoft.com/office/drawing/2014/main" id="{E462EDD2-8702-373B-F9FD-04E38F997068}"/>
                    </a:ext>
                  </a:extLst>
                </p:cNvPr>
                <p:cNvSpPr>
                  <a:spLocks/>
                </p:cNvSpPr>
                <p:nvPr/>
              </p:nvSpPr>
              <p:spPr bwMode="auto">
                <a:xfrm>
                  <a:off x="2448" y="1636"/>
                  <a:ext cx="845" cy="1112"/>
                </a:xfrm>
                <a:custGeom>
                  <a:avLst/>
                  <a:gdLst>
                    <a:gd name="T0" fmla="*/ 2470 w 338"/>
                    <a:gd name="T1" fmla="*/ 264 h 417"/>
                    <a:gd name="T2" fmla="*/ 708 w 338"/>
                    <a:gd name="T3" fmla="*/ 2483 h 417"/>
                    <a:gd name="T4" fmla="*/ 583 w 338"/>
                    <a:gd name="T5" fmla="*/ 3811 h 417"/>
                    <a:gd name="T6" fmla="*/ 188 w 338"/>
                    <a:gd name="T7" fmla="*/ 5269 h 417"/>
                    <a:gd name="T8" fmla="*/ 3675 w 338"/>
                    <a:gd name="T9" fmla="*/ 6635 h 417"/>
                    <a:gd name="T10" fmla="*/ 4238 w 338"/>
                    <a:gd name="T11" fmla="*/ 5709 h 417"/>
                    <a:gd name="T12" fmla="*/ 4770 w 338"/>
                    <a:gd name="T13" fmla="*/ 4915 h 417"/>
                    <a:gd name="T14" fmla="*/ 5158 w 338"/>
                    <a:gd name="T15" fmla="*/ 2253 h 417"/>
                    <a:gd name="T16" fmla="*/ 3908 w 338"/>
                    <a:gd name="T17" fmla="*/ 320 h 417"/>
                    <a:gd name="T18" fmla="*/ 2470 w 338"/>
                    <a:gd name="T19" fmla="*/ 264 h 4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8" h="417">
                      <a:moveTo>
                        <a:pt x="158" y="14"/>
                      </a:moveTo>
                      <a:cubicBezTo>
                        <a:pt x="106" y="27"/>
                        <a:pt x="57" y="81"/>
                        <a:pt x="45" y="131"/>
                      </a:cubicBezTo>
                      <a:cubicBezTo>
                        <a:pt x="39" y="154"/>
                        <a:pt x="42" y="178"/>
                        <a:pt x="37" y="201"/>
                      </a:cubicBezTo>
                      <a:cubicBezTo>
                        <a:pt x="31" y="227"/>
                        <a:pt x="15" y="251"/>
                        <a:pt x="12" y="278"/>
                      </a:cubicBezTo>
                      <a:cubicBezTo>
                        <a:pt x="0" y="392"/>
                        <a:pt x="169" y="417"/>
                        <a:pt x="235" y="350"/>
                      </a:cubicBezTo>
                      <a:cubicBezTo>
                        <a:pt x="249" y="336"/>
                        <a:pt x="260" y="317"/>
                        <a:pt x="271" y="301"/>
                      </a:cubicBezTo>
                      <a:cubicBezTo>
                        <a:pt x="283" y="283"/>
                        <a:pt x="293" y="276"/>
                        <a:pt x="305" y="259"/>
                      </a:cubicBezTo>
                      <a:cubicBezTo>
                        <a:pt x="332" y="224"/>
                        <a:pt x="338" y="162"/>
                        <a:pt x="330" y="119"/>
                      </a:cubicBezTo>
                      <a:cubicBezTo>
                        <a:pt x="322" y="80"/>
                        <a:pt x="294" y="39"/>
                        <a:pt x="250" y="17"/>
                      </a:cubicBezTo>
                      <a:cubicBezTo>
                        <a:pt x="217" y="0"/>
                        <a:pt x="180" y="5"/>
                        <a:pt x="158" y="14"/>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03" name="Freeform 29">
                  <a:extLst>
                    <a:ext uri="{FF2B5EF4-FFF2-40B4-BE49-F238E27FC236}">
                      <a16:creationId xmlns:a16="http://schemas.microsoft.com/office/drawing/2014/main" id="{4B48C751-4CBA-FA65-0019-0ED7E11D6179}"/>
                    </a:ext>
                  </a:extLst>
                </p:cNvPr>
                <p:cNvSpPr>
                  <a:spLocks/>
                </p:cNvSpPr>
                <p:nvPr/>
              </p:nvSpPr>
              <p:spPr bwMode="auto">
                <a:xfrm>
                  <a:off x="2595" y="1687"/>
                  <a:ext cx="605" cy="704"/>
                </a:xfrm>
                <a:custGeom>
                  <a:avLst/>
                  <a:gdLst>
                    <a:gd name="T0" fmla="*/ 2720 w 242"/>
                    <a:gd name="T1" fmla="*/ 512 h 264"/>
                    <a:gd name="T2" fmla="*/ 658 w 242"/>
                    <a:gd name="T3" fmla="*/ 1421 h 264"/>
                    <a:gd name="T4" fmla="*/ 1938 w 242"/>
                    <a:gd name="T5" fmla="*/ 4856 h 264"/>
                    <a:gd name="T6" fmla="*/ 3783 w 242"/>
                    <a:gd name="T7" fmla="*/ 2653 h 264"/>
                    <a:gd name="T8" fmla="*/ 2720 w 242"/>
                    <a:gd name="T9" fmla="*/ 512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 h="264">
                      <a:moveTo>
                        <a:pt x="174" y="27"/>
                      </a:moveTo>
                      <a:cubicBezTo>
                        <a:pt x="118" y="0"/>
                        <a:pt x="60" y="47"/>
                        <a:pt x="42" y="75"/>
                      </a:cubicBezTo>
                      <a:cubicBezTo>
                        <a:pt x="0" y="141"/>
                        <a:pt x="42" y="247"/>
                        <a:pt x="124" y="256"/>
                      </a:cubicBezTo>
                      <a:cubicBezTo>
                        <a:pt x="191" y="264"/>
                        <a:pt x="242" y="205"/>
                        <a:pt x="242" y="140"/>
                      </a:cubicBezTo>
                      <a:cubicBezTo>
                        <a:pt x="242" y="99"/>
                        <a:pt x="217" y="48"/>
                        <a:pt x="174" y="27"/>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04" name="Freeform 30">
                  <a:extLst>
                    <a:ext uri="{FF2B5EF4-FFF2-40B4-BE49-F238E27FC236}">
                      <a16:creationId xmlns:a16="http://schemas.microsoft.com/office/drawing/2014/main" id="{75AD23EF-697D-A695-C6BD-914EF82E0778}"/>
                    </a:ext>
                  </a:extLst>
                </p:cNvPr>
                <p:cNvSpPr>
                  <a:spLocks/>
                </p:cNvSpPr>
                <p:nvPr/>
              </p:nvSpPr>
              <p:spPr bwMode="auto">
                <a:xfrm>
                  <a:off x="2678" y="1823"/>
                  <a:ext cx="80" cy="82"/>
                </a:xfrm>
                <a:custGeom>
                  <a:avLst/>
                  <a:gdLst>
                    <a:gd name="T0" fmla="*/ 50 w 32"/>
                    <a:gd name="T1" fmla="*/ 370 h 31"/>
                    <a:gd name="T2" fmla="*/ 188 w 32"/>
                    <a:gd name="T3" fmla="*/ 34 h 31"/>
                    <a:gd name="T4" fmla="*/ 470 w 32"/>
                    <a:gd name="T5" fmla="*/ 204 h 31"/>
                    <a:gd name="T6" fmla="*/ 333 w 32"/>
                    <a:gd name="T7" fmla="*/ 540 h 31"/>
                    <a:gd name="T8" fmla="*/ 50 w 32"/>
                    <a:gd name="T9" fmla="*/ 37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1">
                      <a:moveTo>
                        <a:pt x="3" y="20"/>
                      </a:moveTo>
                      <a:cubicBezTo>
                        <a:pt x="0" y="12"/>
                        <a:pt x="5" y="4"/>
                        <a:pt x="12" y="2"/>
                      </a:cubicBezTo>
                      <a:cubicBezTo>
                        <a:pt x="19" y="0"/>
                        <a:pt x="27" y="4"/>
                        <a:pt x="30" y="11"/>
                      </a:cubicBezTo>
                      <a:cubicBezTo>
                        <a:pt x="32" y="19"/>
                        <a:pt x="28" y="27"/>
                        <a:pt x="21" y="29"/>
                      </a:cubicBezTo>
                      <a:cubicBezTo>
                        <a:pt x="13" y="31"/>
                        <a:pt x="5" y="27"/>
                        <a:pt x="3"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5" name="Freeform 31">
                  <a:extLst>
                    <a:ext uri="{FF2B5EF4-FFF2-40B4-BE49-F238E27FC236}">
                      <a16:creationId xmlns:a16="http://schemas.microsoft.com/office/drawing/2014/main" id="{004C324E-2DA0-F6D9-0954-1349B31B2266}"/>
                    </a:ext>
                  </a:extLst>
                </p:cNvPr>
                <p:cNvSpPr>
                  <a:spLocks/>
                </p:cNvSpPr>
                <p:nvPr/>
              </p:nvSpPr>
              <p:spPr bwMode="auto">
                <a:xfrm>
                  <a:off x="2750" y="1791"/>
                  <a:ext cx="35" cy="37"/>
                </a:xfrm>
                <a:custGeom>
                  <a:avLst/>
                  <a:gdLst>
                    <a:gd name="T0" fmla="*/ 20 w 14"/>
                    <a:gd name="T1" fmla="*/ 167 h 14"/>
                    <a:gd name="T2" fmla="*/ 95 w 14"/>
                    <a:gd name="T3" fmla="*/ 21 h 14"/>
                    <a:gd name="T4" fmla="*/ 208 w 14"/>
                    <a:gd name="T5" fmla="*/ 90 h 14"/>
                    <a:gd name="T6" fmla="*/ 145 w 14"/>
                    <a:gd name="T7" fmla="*/ 238 h 14"/>
                    <a:gd name="T8" fmla="*/ 20 w 14"/>
                    <a:gd name="T9" fmla="*/ 167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1" y="9"/>
                      </a:moveTo>
                      <a:cubicBezTo>
                        <a:pt x="0" y="6"/>
                        <a:pt x="2" y="2"/>
                        <a:pt x="6" y="1"/>
                      </a:cubicBezTo>
                      <a:cubicBezTo>
                        <a:pt x="9" y="0"/>
                        <a:pt x="12" y="2"/>
                        <a:pt x="13" y="5"/>
                      </a:cubicBezTo>
                      <a:cubicBezTo>
                        <a:pt x="14" y="8"/>
                        <a:pt x="13" y="12"/>
                        <a:pt x="9" y="13"/>
                      </a:cubicBezTo>
                      <a:cubicBezTo>
                        <a:pt x="6" y="14"/>
                        <a:pt x="2" y="12"/>
                        <a:pt x="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6" name="Freeform 32">
                  <a:extLst>
                    <a:ext uri="{FF2B5EF4-FFF2-40B4-BE49-F238E27FC236}">
                      <a16:creationId xmlns:a16="http://schemas.microsoft.com/office/drawing/2014/main" id="{661CAE90-CE00-7E0F-4EDD-FA2B76E1AD75}"/>
                    </a:ext>
                  </a:extLst>
                </p:cNvPr>
                <p:cNvSpPr>
                  <a:spLocks/>
                </p:cNvSpPr>
                <p:nvPr/>
              </p:nvSpPr>
              <p:spPr bwMode="auto">
                <a:xfrm>
                  <a:off x="2673" y="1905"/>
                  <a:ext cx="47" cy="51"/>
                </a:xfrm>
                <a:custGeom>
                  <a:avLst/>
                  <a:gdLst>
                    <a:gd name="T0" fmla="*/ 12 w 19"/>
                    <a:gd name="T1" fmla="*/ 231 h 19"/>
                    <a:gd name="T2" fmla="*/ 104 w 19"/>
                    <a:gd name="T3" fmla="*/ 21 h 19"/>
                    <a:gd name="T4" fmla="*/ 275 w 19"/>
                    <a:gd name="T5" fmla="*/ 137 h 19"/>
                    <a:gd name="T6" fmla="*/ 183 w 19"/>
                    <a:gd name="T7" fmla="*/ 346 h 19"/>
                    <a:gd name="T8" fmla="*/ 12 w 19"/>
                    <a:gd name="T9" fmla="*/ 23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 y="12"/>
                      </a:moveTo>
                      <a:cubicBezTo>
                        <a:pt x="0" y="8"/>
                        <a:pt x="2" y="3"/>
                        <a:pt x="7" y="1"/>
                      </a:cubicBezTo>
                      <a:cubicBezTo>
                        <a:pt x="11" y="0"/>
                        <a:pt x="16" y="2"/>
                        <a:pt x="18" y="7"/>
                      </a:cubicBezTo>
                      <a:cubicBezTo>
                        <a:pt x="19" y="12"/>
                        <a:pt x="17" y="16"/>
                        <a:pt x="12" y="18"/>
                      </a:cubicBezTo>
                      <a:cubicBezTo>
                        <a:pt x="8" y="19"/>
                        <a:pt x="3" y="17"/>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107" name="Group 33">
                <a:extLst>
                  <a:ext uri="{FF2B5EF4-FFF2-40B4-BE49-F238E27FC236}">
                    <a16:creationId xmlns:a16="http://schemas.microsoft.com/office/drawing/2014/main" id="{B8D74891-110B-E0D7-4141-69B06CDB931E}"/>
                  </a:ext>
                </a:extLst>
              </p:cNvPr>
              <p:cNvGrpSpPr>
                <a:grpSpLocks/>
              </p:cNvGrpSpPr>
              <p:nvPr/>
            </p:nvGrpSpPr>
            <p:grpSpPr bwMode="auto">
              <a:xfrm>
                <a:off x="4359492" y="2170359"/>
                <a:ext cx="355011" cy="343642"/>
                <a:chOff x="4214" y="1639"/>
                <a:chExt cx="1063" cy="1029"/>
              </a:xfrm>
            </p:grpSpPr>
            <p:sp>
              <p:nvSpPr>
                <p:cNvPr id="1108" name="Freeform 34">
                  <a:extLst>
                    <a:ext uri="{FF2B5EF4-FFF2-40B4-BE49-F238E27FC236}">
                      <a16:creationId xmlns:a16="http://schemas.microsoft.com/office/drawing/2014/main" id="{50BFB629-77BC-A674-DABB-A19771032661}"/>
                    </a:ext>
                  </a:extLst>
                </p:cNvPr>
                <p:cNvSpPr>
                  <a:spLocks/>
                </p:cNvSpPr>
                <p:nvPr/>
              </p:nvSpPr>
              <p:spPr bwMode="auto">
                <a:xfrm>
                  <a:off x="4214" y="1639"/>
                  <a:ext cx="1063" cy="1029"/>
                </a:xfrm>
                <a:custGeom>
                  <a:avLst/>
                  <a:gdLst>
                    <a:gd name="T0" fmla="*/ 1063 w 425"/>
                    <a:gd name="T1" fmla="*/ 1272 h 386"/>
                    <a:gd name="T2" fmla="*/ 95 w 425"/>
                    <a:gd name="T3" fmla="*/ 3844 h 386"/>
                    <a:gd name="T4" fmla="*/ 1176 w 425"/>
                    <a:gd name="T5" fmla="*/ 6766 h 386"/>
                    <a:gd name="T6" fmla="*/ 2396 w 425"/>
                    <a:gd name="T7" fmla="*/ 6859 h 386"/>
                    <a:gd name="T8" fmla="*/ 3554 w 425"/>
                    <a:gd name="T9" fmla="*/ 7291 h 386"/>
                    <a:gd name="T10" fmla="*/ 4555 w 425"/>
                    <a:gd name="T11" fmla="*/ 6667 h 386"/>
                    <a:gd name="T12" fmla="*/ 5555 w 425"/>
                    <a:gd name="T13" fmla="*/ 5516 h 386"/>
                    <a:gd name="T14" fmla="*/ 3722 w 425"/>
                    <a:gd name="T15" fmla="*/ 264 h 386"/>
                    <a:gd name="T16" fmla="*/ 1958 w 425"/>
                    <a:gd name="T17" fmla="*/ 456 h 386"/>
                    <a:gd name="T18" fmla="*/ 1063 w 425"/>
                    <a:gd name="T19" fmla="*/ 1272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5" h="386">
                      <a:moveTo>
                        <a:pt x="68" y="67"/>
                      </a:moveTo>
                      <a:cubicBezTo>
                        <a:pt x="33" y="106"/>
                        <a:pt x="12" y="151"/>
                        <a:pt x="6" y="203"/>
                      </a:cubicBezTo>
                      <a:cubicBezTo>
                        <a:pt x="0" y="255"/>
                        <a:pt x="10" y="346"/>
                        <a:pt x="75" y="357"/>
                      </a:cubicBezTo>
                      <a:cubicBezTo>
                        <a:pt x="101" y="362"/>
                        <a:pt x="127" y="355"/>
                        <a:pt x="153" y="362"/>
                      </a:cubicBezTo>
                      <a:cubicBezTo>
                        <a:pt x="176" y="369"/>
                        <a:pt x="203" y="386"/>
                        <a:pt x="227" y="385"/>
                      </a:cubicBezTo>
                      <a:cubicBezTo>
                        <a:pt x="250" y="383"/>
                        <a:pt x="273" y="363"/>
                        <a:pt x="291" y="352"/>
                      </a:cubicBezTo>
                      <a:cubicBezTo>
                        <a:pt x="316" y="337"/>
                        <a:pt x="339" y="315"/>
                        <a:pt x="355" y="291"/>
                      </a:cubicBezTo>
                      <a:cubicBezTo>
                        <a:pt x="425" y="180"/>
                        <a:pt x="354" y="54"/>
                        <a:pt x="238" y="14"/>
                      </a:cubicBezTo>
                      <a:cubicBezTo>
                        <a:pt x="199" y="0"/>
                        <a:pt x="163" y="9"/>
                        <a:pt x="125" y="24"/>
                      </a:cubicBezTo>
                      <a:cubicBezTo>
                        <a:pt x="103" y="34"/>
                        <a:pt x="84" y="47"/>
                        <a:pt x="68" y="67"/>
                      </a:cubicBezTo>
                      <a:close/>
                    </a:path>
                  </a:pathLst>
                </a:custGeom>
                <a:solidFill>
                  <a:srgbClr val="FEE3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9" name="Freeform 35">
                  <a:extLst>
                    <a:ext uri="{FF2B5EF4-FFF2-40B4-BE49-F238E27FC236}">
                      <a16:creationId xmlns:a16="http://schemas.microsoft.com/office/drawing/2014/main" id="{E4CFA804-B795-F2F5-5E4E-79E19434CC94}"/>
                    </a:ext>
                  </a:extLst>
                </p:cNvPr>
                <p:cNvSpPr>
                  <a:spLocks/>
                </p:cNvSpPr>
                <p:nvPr/>
              </p:nvSpPr>
              <p:spPr bwMode="auto">
                <a:xfrm>
                  <a:off x="4314" y="1721"/>
                  <a:ext cx="833" cy="915"/>
                </a:xfrm>
                <a:custGeom>
                  <a:avLst/>
                  <a:gdLst>
                    <a:gd name="T0" fmla="*/ 50 w 333"/>
                    <a:gd name="T1" fmla="*/ 4041 h 343"/>
                    <a:gd name="T2" fmla="*/ 250 w 333"/>
                    <a:gd name="T3" fmla="*/ 4724 h 343"/>
                    <a:gd name="T4" fmla="*/ 770 w 333"/>
                    <a:gd name="T5" fmla="*/ 5202 h 343"/>
                    <a:gd name="T6" fmla="*/ 1188 w 333"/>
                    <a:gd name="T7" fmla="*/ 5407 h 343"/>
                    <a:gd name="T8" fmla="*/ 1709 w 333"/>
                    <a:gd name="T9" fmla="*/ 5509 h 343"/>
                    <a:gd name="T10" fmla="*/ 1051 w 333"/>
                    <a:gd name="T11" fmla="*/ 5829 h 343"/>
                    <a:gd name="T12" fmla="*/ 33 w 333"/>
                    <a:gd name="T13" fmla="*/ 5565 h 343"/>
                    <a:gd name="T14" fmla="*/ 988 w 333"/>
                    <a:gd name="T15" fmla="*/ 5978 h 343"/>
                    <a:gd name="T16" fmla="*/ 2051 w 333"/>
                    <a:gd name="T17" fmla="*/ 6192 h 343"/>
                    <a:gd name="T18" fmla="*/ 3054 w 333"/>
                    <a:gd name="T19" fmla="*/ 6418 h 343"/>
                    <a:gd name="T20" fmla="*/ 4005 w 333"/>
                    <a:gd name="T21" fmla="*/ 5791 h 343"/>
                    <a:gd name="T22" fmla="*/ 5193 w 333"/>
                    <a:gd name="T23" fmla="*/ 3401 h 343"/>
                    <a:gd name="T24" fmla="*/ 5088 w 333"/>
                    <a:gd name="T25" fmla="*/ 2070 h 343"/>
                    <a:gd name="T26" fmla="*/ 3897 w 333"/>
                    <a:gd name="T27" fmla="*/ 419 h 343"/>
                    <a:gd name="T28" fmla="*/ 2504 w 333"/>
                    <a:gd name="T29" fmla="*/ 227 h 343"/>
                    <a:gd name="T30" fmla="*/ 2096 w 333"/>
                    <a:gd name="T31" fmla="*/ 456 h 343"/>
                    <a:gd name="T32" fmla="*/ 2847 w 333"/>
                    <a:gd name="T33" fmla="*/ 1102 h 343"/>
                    <a:gd name="T34" fmla="*/ 3179 w 333"/>
                    <a:gd name="T35" fmla="*/ 2790 h 343"/>
                    <a:gd name="T36" fmla="*/ 2191 w 333"/>
                    <a:gd name="T37" fmla="*/ 3759 h 3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3" h="343">
                      <a:moveTo>
                        <a:pt x="3" y="213"/>
                      </a:moveTo>
                      <a:cubicBezTo>
                        <a:pt x="7" y="227"/>
                        <a:pt x="6" y="238"/>
                        <a:pt x="16" y="249"/>
                      </a:cubicBezTo>
                      <a:cubicBezTo>
                        <a:pt x="26" y="260"/>
                        <a:pt x="37" y="267"/>
                        <a:pt x="49" y="274"/>
                      </a:cubicBezTo>
                      <a:cubicBezTo>
                        <a:pt x="58" y="279"/>
                        <a:pt x="66" y="283"/>
                        <a:pt x="76" y="285"/>
                      </a:cubicBezTo>
                      <a:cubicBezTo>
                        <a:pt x="85" y="287"/>
                        <a:pt x="102" y="286"/>
                        <a:pt x="109" y="290"/>
                      </a:cubicBezTo>
                      <a:cubicBezTo>
                        <a:pt x="137" y="308"/>
                        <a:pt x="74" y="308"/>
                        <a:pt x="67" y="307"/>
                      </a:cubicBezTo>
                      <a:cubicBezTo>
                        <a:pt x="41" y="306"/>
                        <a:pt x="25" y="306"/>
                        <a:pt x="2" y="293"/>
                      </a:cubicBezTo>
                      <a:cubicBezTo>
                        <a:pt x="0" y="319"/>
                        <a:pt x="48" y="315"/>
                        <a:pt x="63" y="315"/>
                      </a:cubicBezTo>
                      <a:cubicBezTo>
                        <a:pt x="88" y="315"/>
                        <a:pt x="107" y="317"/>
                        <a:pt x="131" y="326"/>
                      </a:cubicBezTo>
                      <a:cubicBezTo>
                        <a:pt x="150" y="334"/>
                        <a:pt x="173" y="343"/>
                        <a:pt x="195" y="338"/>
                      </a:cubicBezTo>
                      <a:cubicBezTo>
                        <a:pt x="216" y="333"/>
                        <a:pt x="238" y="317"/>
                        <a:pt x="256" y="305"/>
                      </a:cubicBezTo>
                      <a:cubicBezTo>
                        <a:pt x="296" y="277"/>
                        <a:pt x="329" y="230"/>
                        <a:pt x="332" y="179"/>
                      </a:cubicBezTo>
                      <a:cubicBezTo>
                        <a:pt x="333" y="155"/>
                        <a:pt x="331" y="133"/>
                        <a:pt x="325" y="109"/>
                      </a:cubicBezTo>
                      <a:cubicBezTo>
                        <a:pt x="317" y="79"/>
                        <a:pt x="274" y="41"/>
                        <a:pt x="249" y="22"/>
                      </a:cubicBezTo>
                      <a:cubicBezTo>
                        <a:pt x="220" y="0"/>
                        <a:pt x="192" y="4"/>
                        <a:pt x="160" y="12"/>
                      </a:cubicBezTo>
                      <a:cubicBezTo>
                        <a:pt x="152" y="14"/>
                        <a:pt x="138" y="14"/>
                        <a:pt x="134" y="24"/>
                      </a:cubicBezTo>
                      <a:cubicBezTo>
                        <a:pt x="128" y="40"/>
                        <a:pt x="171" y="51"/>
                        <a:pt x="182" y="58"/>
                      </a:cubicBezTo>
                      <a:cubicBezTo>
                        <a:pt x="216" y="78"/>
                        <a:pt x="220" y="111"/>
                        <a:pt x="203" y="147"/>
                      </a:cubicBezTo>
                      <a:cubicBezTo>
                        <a:pt x="188" y="177"/>
                        <a:pt x="169" y="187"/>
                        <a:pt x="140" y="198"/>
                      </a:cubicBezTo>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0" name="Freeform 36">
                  <a:extLst>
                    <a:ext uri="{FF2B5EF4-FFF2-40B4-BE49-F238E27FC236}">
                      <a16:creationId xmlns:a16="http://schemas.microsoft.com/office/drawing/2014/main" id="{5446E01C-D8B2-55EF-65DF-94A83EC3EFBB}"/>
                    </a:ext>
                  </a:extLst>
                </p:cNvPr>
                <p:cNvSpPr>
                  <a:spLocks/>
                </p:cNvSpPr>
                <p:nvPr/>
              </p:nvSpPr>
              <p:spPr bwMode="auto">
                <a:xfrm>
                  <a:off x="4267" y="1740"/>
                  <a:ext cx="795" cy="747"/>
                </a:xfrm>
                <a:custGeom>
                  <a:avLst/>
                  <a:gdLst>
                    <a:gd name="T0" fmla="*/ 2188 w 318"/>
                    <a:gd name="T1" fmla="*/ 136 h 280"/>
                    <a:gd name="T2" fmla="*/ 283 w 318"/>
                    <a:gd name="T3" fmla="*/ 2924 h 280"/>
                    <a:gd name="T4" fmla="*/ 2020 w 318"/>
                    <a:gd name="T5" fmla="*/ 5125 h 280"/>
                    <a:gd name="T6" fmla="*/ 2783 w 318"/>
                    <a:gd name="T7" fmla="*/ 5240 h 280"/>
                    <a:gd name="T8" fmla="*/ 3688 w 318"/>
                    <a:gd name="T9" fmla="*/ 5125 h 280"/>
                    <a:gd name="T10" fmla="*/ 4970 w 318"/>
                    <a:gd name="T11" fmla="*/ 2719 h 280"/>
                    <a:gd name="T12" fmla="*/ 2188 w 318"/>
                    <a:gd name="T13" fmla="*/ 136 h 2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 h="280">
                      <a:moveTo>
                        <a:pt x="140" y="7"/>
                      </a:moveTo>
                      <a:cubicBezTo>
                        <a:pt x="74" y="11"/>
                        <a:pt x="33" y="95"/>
                        <a:pt x="18" y="154"/>
                      </a:cubicBezTo>
                      <a:cubicBezTo>
                        <a:pt x="0" y="229"/>
                        <a:pt x="61" y="269"/>
                        <a:pt x="129" y="270"/>
                      </a:cubicBezTo>
                      <a:cubicBezTo>
                        <a:pt x="148" y="270"/>
                        <a:pt x="159" y="272"/>
                        <a:pt x="178" y="276"/>
                      </a:cubicBezTo>
                      <a:cubicBezTo>
                        <a:pt x="198" y="280"/>
                        <a:pt x="217" y="279"/>
                        <a:pt x="236" y="270"/>
                      </a:cubicBezTo>
                      <a:cubicBezTo>
                        <a:pt x="279" y="248"/>
                        <a:pt x="318" y="192"/>
                        <a:pt x="318" y="143"/>
                      </a:cubicBezTo>
                      <a:cubicBezTo>
                        <a:pt x="317" y="52"/>
                        <a:pt x="222" y="0"/>
                        <a:pt x="140" y="7"/>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1" name="Freeform 37">
                  <a:extLst>
                    <a:ext uri="{FF2B5EF4-FFF2-40B4-BE49-F238E27FC236}">
                      <a16:creationId xmlns:a16="http://schemas.microsoft.com/office/drawing/2014/main" id="{90B0EA65-B01F-1DA0-9F3F-F09F74C4BDBD}"/>
                    </a:ext>
                  </a:extLst>
                </p:cNvPr>
                <p:cNvSpPr>
                  <a:spLocks/>
                </p:cNvSpPr>
                <p:nvPr/>
              </p:nvSpPr>
              <p:spPr bwMode="auto">
                <a:xfrm>
                  <a:off x="4562" y="2007"/>
                  <a:ext cx="620" cy="626"/>
                </a:xfrm>
                <a:custGeom>
                  <a:avLst/>
                  <a:gdLst>
                    <a:gd name="T0" fmla="*/ 0 w 248"/>
                    <a:gd name="T1" fmla="*/ 3953 h 235"/>
                    <a:gd name="T2" fmla="*/ 1220 w 248"/>
                    <a:gd name="T3" fmla="*/ 4422 h 235"/>
                    <a:gd name="T4" fmla="*/ 2938 w 248"/>
                    <a:gd name="T5" fmla="*/ 3250 h 235"/>
                    <a:gd name="T6" fmla="*/ 3500 w 248"/>
                    <a:gd name="T7" fmla="*/ 0 h 235"/>
                    <a:gd name="T8" fmla="*/ 2770 w 248"/>
                    <a:gd name="T9" fmla="*/ 3250 h 235"/>
                    <a:gd name="T10" fmla="*/ 1095 w 248"/>
                    <a:gd name="T11" fmla="*/ 4158 h 235"/>
                    <a:gd name="T12" fmla="*/ 0 w 248"/>
                    <a:gd name="T13" fmla="*/ 3953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8" h="235">
                      <a:moveTo>
                        <a:pt x="0" y="209"/>
                      </a:moveTo>
                      <a:cubicBezTo>
                        <a:pt x="18" y="212"/>
                        <a:pt x="53" y="234"/>
                        <a:pt x="78" y="234"/>
                      </a:cubicBezTo>
                      <a:cubicBezTo>
                        <a:pt x="102" y="235"/>
                        <a:pt x="156" y="207"/>
                        <a:pt x="188" y="172"/>
                      </a:cubicBezTo>
                      <a:cubicBezTo>
                        <a:pt x="220" y="138"/>
                        <a:pt x="248" y="74"/>
                        <a:pt x="224" y="0"/>
                      </a:cubicBezTo>
                      <a:cubicBezTo>
                        <a:pt x="226" y="18"/>
                        <a:pt x="236" y="122"/>
                        <a:pt x="177" y="172"/>
                      </a:cubicBezTo>
                      <a:cubicBezTo>
                        <a:pt x="118" y="221"/>
                        <a:pt x="88" y="226"/>
                        <a:pt x="70" y="220"/>
                      </a:cubicBezTo>
                      <a:cubicBezTo>
                        <a:pt x="53" y="214"/>
                        <a:pt x="14" y="210"/>
                        <a:pt x="0" y="209"/>
                      </a:cubicBezTo>
                      <a:close/>
                    </a:path>
                  </a:pathLst>
                </a:custGeom>
                <a:solidFill>
                  <a:srgbClr val="FFA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2" name="Freeform 38">
                  <a:extLst>
                    <a:ext uri="{FF2B5EF4-FFF2-40B4-BE49-F238E27FC236}">
                      <a16:creationId xmlns:a16="http://schemas.microsoft.com/office/drawing/2014/main" id="{F5F4F9FF-2743-2A3D-C39C-75DE725C22D0}"/>
                    </a:ext>
                  </a:extLst>
                </p:cNvPr>
                <p:cNvSpPr>
                  <a:spLocks/>
                </p:cNvSpPr>
                <p:nvPr/>
              </p:nvSpPr>
              <p:spPr bwMode="auto">
                <a:xfrm>
                  <a:off x="4237" y="2097"/>
                  <a:ext cx="60" cy="368"/>
                </a:xfrm>
                <a:custGeom>
                  <a:avLst/>
                  <a:gdLst>
                    <a:gd name="T0" fmla="*/ 188 w 24"/>
                    <a:gd name="T1" fmla="*/ 0 h 138"/>
                    <a:gd name="T2" fmla="*/ 375 w 24"/>
                    <a:gd name="T3" fmla="*/ 2616 h 138"/>
                    <a:gd name="T4" fmla="*/ 188 w 24"/>
                    <a:gd name="T5" fmla="*/ 0 h 138"/>
                    <a:gd name="T6" fmla="*/ 0 60000 65536"/>
                    <a:gd name="T7" fmla="*/ 0 60000 65536"/>
                    <a:gd name="T8" fmla="*/ 0 60000 65536"/>
                  </a:gdLst>
                  <a:ahLst/>
                  <a:cxnLst>
                    <a:cxn ang="T6">
                      <a:pos x="T0" y="T1"/>
                    </a:cxn>
                    <a:cxn ang="T7">
                      <a:pos x="T2" y="T3"/>
                    </a:cxn>
                    <a:cxn ang="T8">
                      <a:pos x="T4" y="T5"/>
                    </a:cxn>
                  </a:cxnLst>
                  <a:rect l="0" t="0" r="r" b="b"/>
                  <a:pathLst>
                    <a:path w="24" h="138">
                      <a:moveTo>
                        <a:pt x="12" y="0"/>
                      </a:moveTo>
                      <a:cubicBezTo>
                        <a:pt x="0" y="33"/>
                        <a:pt x="0" y="101"/>
                        <a:pt x="24" y="138"/>
                      </a:cubicBezTo>
                      <a:cubicBezTo>
                        <a:pt x="19" y="114"/>
                        <a:pt x="2" y="20"/>
                        <a:pt x="12" y="0"/>
                      </a:cubicBezTo>
                      <a:close/>
                    </a:path>
                  </a:pathLst>
                </a:custGeom>
                <a:solidFill>
                  <a:srgbClr val="FFF4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3" name="Freeform 39">
                  <a:extLst>
                    <a:ext uri="{FF2B5EF4-FFF2-40B4-BE49-F238E27FC236}">
                      <a16:creationId xmlns:a16="http://schemas.microsoft.com/office/drawing/2014/main" id="{CB8CC51B-FA91-2305-A761-CA55C6BC08B4}"/>
                    </a:ext>
                  </a:extLst>
                </p:cNvPr>
                <p:cNvSpPr>
                  <a:spLocks/>
                </p:cNvSpPr>
                <p:nvPr/>
              </p:nvSpPr>
              <p:spPr bwMode="auto">
                <a:xfrm>
                  <a:off x="4242" y="2239"/>
                  <a:ext cx="20" cy="130"/>
                </a:xfrm>
                <a:custGeom>
                  <a:avLst/>
                  <a:gdLst>
                    <a:gd name="T0" fmla="*/ 83 w 8"/>
                    <a:gd name="T1" fmla="*/ 0 h 49"/>
                    <a:gd name="T2" fmla="*/ 125 w 8"/>
                    <a:gd name="T3" fmla="*/ 915 h 49"/>
                    <a:gd name="T4" fmla="*/ 0 60000 65536"/>
                    <a:gd name="T5" fmla="*/ 0 60000 65536"/>
                  </a:gdLst>
                  <a:ahLst/>
                  <a:cxnLst>
                    <a:cxn ang="T4">
                      <a:pos x="T0" y="T1"/>
                    </a:cxn>
                    <a:cxn ang="T5">
                      <a:pos x="T2" y="T3"/>
                    </a:cxn>
                  </a:cxnLst>
                  <a:rect l="0" t="0" r="r" b="b"/>
                  <a:pathLst>
                    <a:path w="8" h="49">
                      <a:moveTo>
                        <a:pt x="5" y="0"/>
                      </a:moveTo>
                      <a:cubicBezTo>
                        <a:pt x="0" y="17"/>
                        <a:pt x="8" y="33"/>
                        <a:pt x="8" y="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4" name="Freeform 40">
                  <a:extLst>
                    <a:ext uri="{FF2B5EF4-FFF2-40B4-BE49-F238E27FC236}">
                      <a16:creationId xmlns:a16="http://schemas.microsoft.com/office/drawing/2014/main" id="{BD385D44-9630-A971-3289-904308076306}"/>
                    </a:ext>
                  </a:extLst>
                </p:cNvPr>
                <p:cNvSpPr>
                  <a:spLocks/>
                </p:cNvSpPr>
                <p:nvPr/>
              </p:nvSpPr>
              <p:spPr bwMode="auto">
                <a:xfrm>
                  <a:off x="4347" y="1796"/>
                  <a:ext cx="702" cy="667"/>
                </a:xfrm>
                <a:custGeom>
                  <a:avLst/>
                  <a:gdLst>
                    <a:gd name="T0" fmla="*/ 0 w 281"/>
                    <a:gd name="T1" fmla="*/ 3687 h 250"/>
                    <a:gd name="T2" fmla="*/ 562 w 281"/>
                    <a:gd name="T3" fmla="*/ 4349 h 250"/>
                    <a:gd name="T4" fmla="*/ 1374 w 281"/>
                    <a:gd name="T5" fmla="*/ 4578 h 250"/>
                    <a:gd name="T6" fmla="*/ 2183 w 281"/>
                    <a:gd name="T7" fmla="*/ 4634 h 250"/>
                    <a:gd name="T8" fmla="*/ 2840 w 281"/>
                    <a:gd name="T9" fmla="*/ 4690 h 250"/>
                    <a:gd name="T10" fmla="*/ 3900 w 281"/>
                    <a:gd name="T11" fmla="*/ 3631 h 250"/>
                    <a:gd name="T12" fmla="*/ 4212 w 281"/>
                    <a:gd name="T13" fmla="*/ 1686 h 250"/>
                    <a:gd name="T14" fmla="*/ 3650 w 281"/>
                    <a:gd name="T15" fmla="*/ 662 h 250"/>
                    <a:gd name="T16" fmla="*/ 2621 w 281"/>
                    <a:gd name="T17" fmla="*/ 0 h 250"/>
                    <a:gd name="T18" fmla="*/ 2915 w 281"/>
                    <a:gd name="T19" fmla="*/ 264 h 250"/>
                    <a:gd name="T20" fmla="*/ 3415 w 281"/>
                    <a:gd name="T21" fmla="*/ 683 h 250"/>
                    <a:gd name="T22" fmla="*/ 3757 w 281"/>
                    <a:gd name="T23" fmla="*/ 1425 h 250"/>
                    <a:gd name="T24" fmla="*/ 3712 w 281"/>
                    <a:gd name="T25" fmla="*/ 2257 h 250"/>
                    <a:gd name="T26" fmla="*/ 3228 w 281"/>
                    <a:gd name="T27" fmla="*/ 3402 h 250"/>
                    <a:gd name="T28" fmla="*/ 2728 w 281"/>
                    <a:gd name="T29" fmla="*/ 3572 h 250"/>
                    <a:gd name="T30" fmla="*/ 2353 w 281"/>
                    <a:gd name="T31" fmla="*/ 3530 h 250"/>
                    <a:gd name="T32" fmla="*/ 1636 w 281"/>
                    <a:gd name="T33" fmla="*/ 3973 h 250"/>
                    <a:gd name="T34" fmla="*/ 854 w 281"/>
                    <a:gd name="T35" fmla="*/ 4042 h 250"/>
                    <a:gd name="T36" fmla="*/ 30 w 281"/>
                    <a:gd name="T37" fmla="*/ 3743 h 2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1" h="250">
                      <a:moveTo>
                        <a:pt x="0" y="194"/>
                      </a:moveTo>
                      <a:cubicBezTo>
                        <a:pt x="8" y="209"/>
                        <a:pt x="19" y="222"/>
                        <a:pt x="36" y="229"/>
                      </a:cubicBezTo>
                      <a:cubicBezTo>
                        <a:pt x="52" y="236"/>
                        <a:pt x="71" y="240"/>
                        <a:pt x="88" y="241"/>
                      </a:cubicBezTo>
                      <a:cubicBezTo>
                        <a:pt x="105" y="242"/>
                        <a:pt x="123" y="242"/>
                        <a:pt x="140" y="244"/>
                      </a:cubicBezTo>
                      <a:cubicBezTo>
                        <a:pt x="154" y="246"/>
                        <a:pt x="168" y="250"/>
                        <a:pt x="182" y="247"/>
                      </a:cubicBezTo>
                      <a:cubicBezTo>
                        <a:pt x="213" y="239"/>
                        <a:pt x="235" y="219"/>
                        <a:pt x="250" y="191"/>
                      </a:cubicBezTo>
                      <a:cubicBezTo>
                        <a:pt x="267" y="159"/>
                        <a:pt x="281" y="126"/>
                        <a:pt x="270" y="89"/>
                      </a:cubicBezTo>
                      <a:cubicBezTo>
                        <a:pt x="264" y="68"/>
                        <a:pt x="250" y="48"/>
                        <a:pt x="234" y="35"/>
                      </a:cubicBezTo>
                      <a:cubicBezTo>
                        <a:pt x="215" y="20"/>
                        <a:pt x="192" y="4"/>
                        <a:pt x="168" y="0"/>
                      </a:cubicBezTo>
                      <a:cubicBezTo>
                        <a:pt x="171" y="7"/>
                        <a:pt x="181" y="11"/>
                        <a:pt x="187" y="14"/>
                      </a:cubicBezTo>
                      <a:cubicBezTo>
                        <a:pt x="199" y="21"/>
                        <a:pt x="210" y="25"/>
                        <a:pt x="219" y="36"/>
                      </a:cubicBezTo>
                      <a:cubicBezTo>
                        <a:pt x="228" y="47"/>
                        <a:pt x="238" y="61"/>
                        <a:pt x="241" y="75"/>
                      </a:cubicBezTo>
                      <a:cubicBezTo>
                        <a:pt x="244" y="90"/>
                        <a:pt x="241" y="104"/>
                        <a:pt x="238" y="119"/>
                      </a:cubicBezTo>
                      <a:cubicBezTo>
                        <a:pt x="233" y="141"/>
                        <a:pt x="225" y="164"/>
                        <a:pt x="207" y="179"/>
                      </a:cubicBezTo>
                      <a:cubicBezTo>
                        <a:pt x="198" y="187"/>
                        <a:pt x="187" y="190"/>
                        <a:pt x="175" y="188"/>
                      </a:cubicBezTo>
                      <a:cubicBezTo>
                        <a:pt x="167" y="187"/>
                        <a:pt x="159" y="184"/>
                        <a:pt x="151" y="186"/>
                      </a:cubicBezTo>
                      <a:cubicBezTo>
                        <a:pt x="132" y="189"/>
                        <a:pt x="121" y="202"/>
                        <a:pt x="105" y="209"/>
                      </a:cubicBezTo>
                      <a:cubicBezTo>
                        <a:pt x="87" y="217"/>
                        <a:pt x="73" y="215"/>
                        <a:pt x="55" y="213"/>
                      </a:cubicBezTo>
                      <a:cubicBezTo>
                        <a:pt x="36" y="211"/>
                        <a:pt x="13" y="215"/>
                        <a:pt x="2" y="197"/>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5" name="Freeform 41">
                  <a:extLst>
                    <a:ext uri="{FF2B5EF4-FFF2-40B4-BE49-F238E27FC236}">
                      <a16:creationId xmlns:a16="http://schemas.microsoft.com/office/drawing/2014/main" id="{317B2CCF-FF58-2499-C222-412F56A35CBC}"/>
                    </a:ext>
                  </a:extLst>
                </p:cNvPr>
                <p:cNvSpPr>
                  <a:spLocks/>
                </p:cNvSpPr>
                <p:nvPr/>
              </p:nvSpPr>
              <p:spPr bwMode="auto">
                <a:xfrm>
                  <a:off x="4332" y="1783"/>
                  <a:ext cx="400" cy="474"/>
                </a:xfrm>
                <a:custGeom>
                  <a:avLst/>
                  <a:gdLst>
                    <a:gd name="T0" fmla="*/ 50 w 160"/>
                    <a:gd name="T1" fmla="*/ 3249 h 178"/>
                    <a:gd name="T2" fmla="*/ 20 w 160"/>
                    <a:gd name="T3" fmla="*/ 2929 h 178"/>
                    <a:gd name="T4" fmla="*/ 63 w 160"/>
                    <a:gd name="T5" fmla="*/ 2644 h 178"/>
                    <a:gd name="T6" fmla="*/ 158 w 160"/>
                    <a:gd name="T7" fmla="*/ 2098 h 178"/>
                    <a:gd name="T8" fmla="*/ 708 w 160"/>
                    <a:gd name="T9" fmla="*/ 1020 h 178"/>
                    <a:gd name="T10" fmla="*/ 1395 w 160"/>
                    <a:gd name="T11" fmla="*/ 93 h 178"/>
                    <a:gd name="T12" fmla="*/ 1970 w 160"/>
                    <a:gd name="T13" fmla="*/ 21 h 178"/>
                    <a:gd name="T14" fmla="*/ 2500 w 160"/>
                    <a:gd name="T15" fmla="*/ 149 h 178"/>
                    <a:gd name="T16" fmla="*/ 1375 w 160"/>
                    <a:gd name="T17" fmla="*/ 474 h 178"/>
                    <a:gd name="T18" fmla="*/ 1175 w 160"/>
                    <a:gd name="T19" fmla="*/ 1113 h 178"/>
                    <a:gd name="T20" fmla="*/ 833 w 160"/>
                    <a:gd name="T21" fmla="*/ 1680 h 178"/>
                    <a:gd name="T22" fmla="*/ 208 w 160"/>
                    <a:gd name="T23" fmla="*/ 2602 h 178"/>
                    <a:gd name="T24" fmla="*/ 83 w 160"/>
                    <a:gd name="T25" fmla="*/ 3361 h 1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0" h="178">
                      <a:moveTo>
                        <a:pt x="3" y="172"/>
                      </a:moveTo>
                      <a:cubicBezTo>
                        <a:pt x="3" y="166"/>
                        <a:pt x="0" y="161"/>
                        <a:pt x="1" y="155"/>
                      </a:cubicBezTo>
                      <a:cubicBezTo>
                        <a:pt x="1" y="150"/>
                        <a:pt x="3" y="145"/>
                        <a:pt x="4" y="140"/>
                      </a:cubicBezTo>
                      <a:cubicBezTo>
                        <a:pt x="5" y="130"/>
                        <a:pt x="6" y="121"/>
                        <a:pt x="10" y="111"/>
                      </a:cubicBezTo>
                      <a:cubicBezTo>
                        <a:pt x="17" y="90"/>
                        <a:pt x="31" y="72"/>
                        <a:pt x="45" y="54"/>
                      </a:cubicBezTo>
                      <a:cubicBezTo>
                        <a:pt x="58" y="36"/>
                        <a:pt x="68" y="16"/>
                        <a:pt x="89" y="5"/>
                      </a:cubicBezTo>
                      <a:cubicBezTo>
                        <a:pt x="100" y="0"/>
                        <a:pt x="114" y="1"/>
                        <a:pt x="126" y="1"/>
                      </a:cubicBezTo>
                      <a:cubicBezTo>
                        <a:pt x="137" y="1"/>
                        <a:pt x="150" y="2"/>
                        <a:pt x="160" y="8"/>
                      </a:cubicBezTo>
                      <a:cubicBezTo>
                        <a:pt x="135" y="2"/>
                        <a:pt x="105" y="4"/>
                        <a:pt x="88" y="25"/>
                      </a:cubicBezTo>
                      <a:cubicBezTo>
                        <a:pt x="81" y="35"/>
                        <a:pt x="77" y="46"/>
                        <a:pt x="75" y="59"/>
                      </a:cubicBezTo>
                      <a:cubicBezTo>
                        <a:pt x="73" y="74"/>
                        <a:pt x="65" y="79"/>
                        <a:pt x="53" y="89"/>
                      </a:cubicBezTo>
                      <a:cubicBezTo>
                        <a:pt x="36" y="105"/>
                        <a:pt x="19" y="115"/>
                        <a:pt x="13" y="138"/>
                      </a:cubicBezTo>
                      <a:cubicBezTo>
                        <a:pt x="10" y="150"/>
                        <a:pt x="1" y="165"/>
                        <a:pt x="5" y="178"/>
                      </a:cubicBezTo>
                    </a:path>
                  </a:pathLst>
                </a:custGeom>
                <a:solidFill>
                  <a:srgbClr val="D27E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6" name="Freeform 42">
                  <a:extLst>
                    <a:ext uri="{FF2B5EF4-FFF2-40B4-BE49-F238E27FC236}">
                      <a16:creationId xmlns:a16="http://schemas.microsoft.com/office/drawing/2014/main" id="{7A569F94-1038-C23D-1D57-B1A92615CE2B}"/>
                    </a:ext>
                  </a:extLst>
                </p:cNvPr>
                <p:cNvSpPr>
                  <a:spLocks/>
                </p:cNvSpPr>
                <p:nvPr/>
              </p:nvSpPr>
              <p:spPr bwMode="auto">
                <a:xfrm>
                  <a:off x="4214" y="1639"/>
                  <a:ext cx="1063" cy="1029"/>
                </a:xfrm>
                <a:custGeom>
                  <a:avLst/>
                  <a:gdLst>
                    <a:gd name="T0" fmla="*/ 1063 w 425"/>
                    <a:gd name="T1" fmla="*/ 1272 h 386"/>
                    <a:gd name="T2" fmla="*/ 95 w 425"/>
                    <a:gd name="T3" fmla="*/ 3844 h 386"/>
                    <a:gd name="T4" fmla="*/ 1176 w 425"/>
                    <a:gd name="T5" fmla="*/ 6766 h 386"/>
                    <a:gd name="T6" fmla="*/ 2396 w 425"/>
                    <a:gd name="T7" fmla="*/ 6859 h 386"/>
                    <a:gd name="T8" fmla="*/ 3554 w 425"/>
                    <a:gd name="T9" fmla="*/ 7291 h 386"/>
                    <a:gd name="T10" fmla="*/ 4555 w 425"/>
                    <a:gd name="T11" fmla="*/ 6667 h 386"/>
                    <a:gd name="T12" fmla="*/ 5555 w 425"/>
                    <a:gd name="T13" fmla="*/ 5516 h 386"/>
                    <a:gd name="T14" fmla="*/ 3722 w 425"/>
                    <a:gd name="T15" fmla="*/ 264 h 386"/>
                    <a:gd name="T16" fmla="*/ 1958 w 425"/>
                    <a:gd name="T17" fmla="*/ 456 h 386"/>
                    <a:gd name="T18" fmla="*/ 1063 w 425"/>
                    <a:gd name="T19" fmla="*/ 1272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5" h="386">
                      <a:moveTo>
                        <a:pt x="68" y="67"/>
                      </a:moveTo>
                      <a:cubicBezTo>
                        <a:pt x="33" y="106"/>
                        <a:pt x="12" y="151"/>
                        <a:pt x="6" y="203"/>
                      </a:cubicBezTo>
                      <a:cubicBezTo>
                        <a:pt x="0" y="255"/>
                        <a:pt x="10" y="346"/>
                        <a:pt x="75" y="357"/>
                      </a:cubicBezTo>
                      <a:cubicBezTo>
                        <a:pt x="101" y="362"/>
                        <a:pt x="127" y="355"/>
                        <a:pt x="153" y="362"/>
                      </a:cubicBezTo>
                      <a:cubicBezTo>
                        <a:pt x="176" y="369"/>
                        <a:pt x="203" y="386"/>
                        <a:pt x="227" y="385"/>
                      </a:cubicBezTo>
                      <a:cubicBezTo>
                        <a:pt x="250" y="383"/>
                        <a:pt x="273" y="363"/>
                        <a:pt x="291" y="352"/>
                      </a:cubicBezTo>
                      <a:cubicBezTo>
                        <a:pt x="316" y="337"/>
                        <a:pt x="339" y="315"/>
                        <a:pt x="355" y="291"/>
                      </a:cubicBezTo>
                      <a:cubicBezTo>
                        <a:pt x="425" y="180"/>
                        <a:pt x="354" y="54"/>
                        <a:pt x="238" y="14"/>
                      </a:cubicBezTo>
                      <a:cubicBezTo>
                        <a:pt x="199" y="0"/>
                        <a:pt x="163" y="9"/>
                        <a:pt x="125" y="24"/>
                      </a:cubicBezTo>
                      <a:cubicBezTo>
                        <a:pt x="103" y="34"/>
                        <a:pt x="84" y="47"/>
                        <a:pt x="68" y="67"/>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17" name="Freeform 43">
                  <a:extLst>
                    <a:ext uri="{FF2B5EF4-FFF2-40B4-BE49-F238E27FC236}">
                      <a16:creationId xmlns:a16="http://schemas.microsoft.com/office/drawing/2014/main" id="{F6DD720C-3617-CB31-2A25-ED88FA2261ED}"/>
                    </a:ext>
                  </a:extLst>
                </p:cNvPr>
                <p:cNvSpPr>
                  <a:spLocks/>
                </p:cNvSpPr>
                <p:nvPr/>
              </p:nvSpPr>
              <p:spPr bwMode="auto">
                <a:xfrm>
                  <a:off x="4267" y="1740"/>
                  <a:ext cx="795" cy="747"/>
                </a:xfrm>
                <a:custGeom>
                  <a:avLst/>
                  <a:gdLst>
                    <a:gd name="T0" fmla="*/ 2188 w 318"/>
                    <a:gd name="T1" fmla="*/ 136 h 280"/>
                    <a:gd name="T2" fmla="*/ 283 w 318"/>
                    <a:gd name="T3" fmla="*/ 2924 h 280"/>
                    <a:gd name="T4" fmla="*/ 2020 w 318"/>
                    <a:gd name="T5" fmla="*/ 5125 h 280"/>
                    <a:gd name="T6" fmla="*/ 2783 w 318"/>
                    <a:gd name="T7" fmla="*/ 5240 h 280"/>
                    <a:gd name="T8" fmla="*/ 3688 w 318"/>
                    <a:gd name="T9" fmla="*/ 5125 h 280"/>
                    <a:gd name="T10" fmla="*/ 4970 w 318"/>
                    <a:gd name="T11" fmla="*/ 2719 h 280"/>
                    <a:gd name="T12" fmla="*/ 2188 w 318"/>
                    <a:gd name="T13" fmla="*/ 136 h 2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 h="280">
                      <a:moveTo>
                        <a:pt x="140" y="7"/>
                      </a:moveTo>
                      <a:cubicBezTo>
                        <a:pt x="74" y="11"/>
                        <a:pt x="33" y="95"/>
                        <a:pt x="18" y="154"/>
                      </a:cubicBezTo>
                      <a:cubicBezTo>
                        <a:pt x="0" y="229"/>
                        <a:pt x="61" y="269"/>
                        <a:pt x="129" y="270"/>
                      </a:cubicBezTo>
                      <a:cubicBezTo>
                        <a:pt x="148" y="270"/>
                        <a:pt x="159" y="272"/>
                        <a:pt x="178" y="276"/>
                      </a:cubicBezTo>
                      <a:cubicBezTo>
                        <a:pt x="198" y="280"/>
                        <a:pt x="217" y="279"/>
                        <a:pt x="236" y="270"/>
                      </a:cubicBezTo>
                      <a:cubicBezTo>
                        <a:pt x="279" y="248"/>
                        <a:pt x="318" y="192"/>
                        <a:pt x="318" y="143"/>
                      </a:cubicBezTo>
                      <a:cubicBezTo>
                        <a:pt x="317" y="52"/>
                        <a:pt x="222" y="0"/>
                        <a:pt x="140" y="7"/>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18" name="Freeform 44">
                  <a:extLst>
                    <a:ext uri="{FF2B5EF4-FFF2-40B4-BE49-F238E27FC236}">
                      <a16:creationId xmlns:a16="http://schemas.microsoft.com/office/drawing/2014/main" id="{BBF609A9-BA8F-4D1A-7619-7E95D4533114}"/>
                    </a:ext>
                  </a:extLst>
                </p:cNvPr>
                <p:cNvSpPr>
                  <a:spLocks/>
                </p:cNvSpPr>
                <p:nvPr/>
              </p:nvSpPr>
              <p:spPr bwMode="auto">
                <a:xfrm>
                  <a:off x="4329" y="1921"/>
                  <a:ext cx="80" cy="86"/>
                </a:xfrm>
                <a:custGeom>
                  <a:avLst/>
                  <a:gdLst>
                    <a:gd name="T0" fmla="*/ 50 w 32"/>
                    <a:gd name="T1" fmla="*/ 406 h 32"/>
                    <a:gd name="T2" fmla="*/ 175 w 32"/>
                    <a:gd name="T3" fmla="*/ 59 h 32"/>
                    <a:gd name="T4" fmla="*/ 470 w 32"/>
                    <a:gd name="T5" fmla="*/ 218 h 32"/>
                    <a:gd name="T6" fmla="*/ 345 w 32"/>
                    <a:gd name="T7" fmla="*/ 564 h 32"/>
                    <a:gd name="T8" fmla="*/ 50 w 32"/>
                    <a:gd name="T9" fmla="*/ 40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3" y="21"/>
                      </a:moveTo>
                      <a:cubicBezTo>
                        <a:pt x="0" y="14"/>
                        <a:pt x="4" y="6"/>
                        <a:pt x="11" y="3"/>
                      </a:cubicBezTo>
                      <a:cubicBezTo>
                        <a:pt x="19" y="0"/>
                        <a:pt x="27" y="4"/>
                        <a:pt x="30" y="11"/>
                      </a:cubicBezTo>
                      <a:cubicBezTo>
                        <a:pt x="32" y="18"/>
                        <a:pt x="29" y="26"/>
                        <a:pt x="22" y="29"/>
                      </a:cubicBezTo>
                      <a:cubicBezTo>
                        <a:pt x="14" y="32"/>
                        <a:pt x="6" y="28"/>
                        <a:pt x="3"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9" name="Freeform 45">
                  <a:extLst>
                    <a:ext uri="{FF2B5EF4-FFF2-40B4-BE49-F238E27FC236}">
                      <a16:creationId xmlns:a16="http://schemas.microsoft.com/office/drawing/2014/main" id="{50A6F242-889C-0910-E371-53C295B8E6BE}"/>
                    </a:ext>
                  </a:extLst>
                </p:cNvPr>
                <p:cNvSpPr>
                  <a:spLocks/>
                </p:cNvSpPr>
                <p:nvPr/>
              </p:nvSpPr>
              <p:spPr bwMode="auto">
                <a:xfrm>
                  <a:off x="4399" y="1887"/>
                  <a:ext cx="35" cy="40"/>
                </a:xfrm>
                <a:custGeom>
                  <a:avLst/>
                  <a:gdLst>
                    <a:gd name="T0" fmla="*/ 20 w 14"/>
                    <a:gd name="T1" fmla="*/ 192 h 15"/>
                    <a:gd name="T2" fmla="*/ 83 w 14"/>
                    <a:gd name="T3" fmla="*/ 35 h 15"/>
                    <a:gd name="T4" fmla="*/ 208 w 14"/>
                    <a:gd name="T5" fmla="*/ 93 h 15"/>
                    <a:gd name="T6" fmla="*/ 158 w 14"/>
                    <a:gd name="T7" fmla="*/ 248 h 15"/>
                    <a:gd name="T8" fmla="*/ 20 w 14"/>
                    <a:gd name="T9" fmla="*/ 19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5">
                      <a:moveTo>
                        <a:pt x="1" y="10"/>
                      </a:moveTo>
                      <a:cubicBezTo>
                        <a:pt x="0" y="7"/>
                        <a:pt x="2" y="3"/>
                        <a:pt x="5" y="2"/>
                      </a:cubicBezTo>
                      <a:cubicBezTo>
                        <a:pt x="8" y="0"/>
                        <a:pt x="12" y="2"/>
                        <a:pt x="13" y="5"/>
                      </a:cubicBezTo>
                      <a:cubicBezTo>
                        <a:pt x="14" y="8"/>
                        <a:pt x="13" y="12"/>
                        <a:pt x="10" y="13"/>
                      </a:cubicBezTo>
                      <a:cubicBezTo>
                        <a:pt x="6" y="15"/>
                        <a:pt x="3" y="13"/>
                        <a:pt x="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0" name="Freeform 46">
                  <a:extLst>
                    <a:ext uri="{FF2B5EF4-FFF2-40B4-BE49-F238E27FC236}">
                      <a16:creationId xmlns:a16="http://schemas.microsoft.com/office/drawing/2014/main" id="{26FDA9C1-1FBE-BAF8-0110-2D693B6F4080}"/>
                    </a:ext>
                  </a:extLst>
                </p:cNvPr>
                <p:cNvSpPr>
                  <a:spLocks/>
                </p:cNvSpPr>
                <p:nvPr/>
              </p:nvSpPr>
              <p:spPr bwMode="auto">
                <a:xfrm>
                  <a:off x="4327" y="2007"/>
                  <a:ext cx="50" cy="53"/>
                </a:xfrm>
                <a:custGeom>
                  <a:avLst/>
                  <a:gdLst>
                    <a:gd name="T0" fmla="*/ 33 w 20"/>
                    <a:gd name="T1" fmla="*/ 239 h 20"/>
                    <a:gd name="T2" fmla="*/ 113 w 20"/>
                    <a:gd name="T3" fmla="*/ 34 h 20"/>
                    <a:gd name="T4" fmla="*/ 283 w 20"/>
                    <a:gd name="T5" fmla="*/ 133 h 20"/>
                    <a:gd name="T6" fmla="*/ 208 w 20"/>
                    <a:gd name="T7" fmla="*/ 337 h 20"/>
                    <a:gd name="T8" fmla="*/ 33 w 20"/>
                    <a:gd name="T9" fmla="*/ 23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 y="13"/>
                      </a:moveTo>
                      <a:cubicBezTo>
                        <a:pt x="0" y="8"/>
                        <a:pt x="3" y="3"/>
                        <a:pt x="7" y="2"/>
                      </a:cubicBezTo>
                      <a:cubicBezTo>
                        <a:pt x="12" y="0"/>
                        <a:pt x="17" y="2"/>
                        <a:pt x="18" y="7"/>
                      </a:cubicBezTo>
                      <a:cubicBezTo>
                        <a:pt x="20" y="11"/>
                        <a:pt x="18" y="16"/>
                        <a:pt x="13" y="18"/>
                      </a:cubicBezTo>
                      <a:cubicBezTo>
                        <a:pt x="9" y="20"/>
                        <a:pt x="4" y="17"/>
                        <a:pt x="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121" name="Text Box 852">
                <a:extLst>
                  <a:ext uri="{FF2B5EF4-FFF2-40B4-BE49-F238E27FC236}">
                    <a16:creationId xmlns:a16="http://schemas.microsoft.com/office/drawing/2014/main" id="{383AB6CD-3A04-A7C1-1E8D-39209A877253}"/>
                  </a:ext>
                </a:extLst>
              </p:cNvPr>
              <p:cNvSpPr txBox="1">
                <a:spLocks noChangeArrowheads="1"/>
              </p:cNvSpPr>
              <p:nvPr/>
            </p:nvSpPr>
            <p:spPr bwMode="auto">
              <a:xfrm>
                <a:off x="2070213" y="2588850"/>
                <a:ext cx="19495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fr-FR" altLang="x-none" sz="1200" dirty="0" err="1">
                    <a:solidFill>
                      <a:schemeClr val="accent5"/>
                    </a:solidFill>
                    <a:latin typeface="+mj-lt"/>
                  </a:rPr>
                  <a:t>Osteoclast</a:t>
                </a:r>
                <a:r>
                  <a:rPr lang="fr-FR" altLang="x-none" sz="1200" dirty="0">
                    <a:solidFill>
                      <a:schemeClr val="accent5"/>
                    </a:solidFill>
                    <a:latin typeface="+mj-lt"/>
                  </a:rPr>
                  <a:t> </a:t>
                </a:r>
                <a:r>
                  <a:rPr lang="fr-FR" altLang="x-none" sz="1200" dirty="0" err="1">
                    <a:solidFill>
                      <a:schemeClr val="accent5"/>
                    </a:solidFill>
                    <a:latin typeface="+mj-lt"/>
                  </a:rPr>
                  <a:t>progenitors</a:t>
                </a:r>
                <a:endParaRPr lang="fr-FR" altLang="x-none" sz="1200" dirty="0">
                  <a:solidFill>
                    <a:schemeClr val="accent5"/>
                  </a:solidFill>
                  <a:latin typeface="+mj-lt"/>
                </a:endParaRPr>
              </a:p>
            </p:txBody>
          </p:sp>
          <p:cxnSp>
            <p:nvCxnSpPr>
              <p:cNvPr id="1123" name="Straight Arrow Connector 1122">
                <a:extLst>
                  <a:ext uri="{FF2B5EF4-FFF2-40B4-BE49-F238E27FC236}">
                    <a16:creationId xmlns:a16="http://schemas.microsoft.com/office/drawing/2014/main" id="{7B0E24FB-B7FF-5287-FF4C-47514A0D651B}"/>
                  </a:ext>
                </a:extLst>
              </p:cNvPr>
              <p:cNvCxnSpPr/>
              <p:nvPr/>
            </p:nvCxnSpPr>
            <p:spPr>
              <a:xfrm>
                <a:off x="4284222" y="2653811"/>
                <a:ext cx="137055" cy="24795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42F3422E-CEDD-9822-28A9-CBABC4BB87DD}"/>
                </a:ext>
              </a:extLst>
            </p:cNvPr>
            <p:cNvGrpSpPr/>
            <p:nvPr/>
          </p:nvGrpSpPr>
          <p:grpSpPr>
            <a:xfrm>
              <a:off x="922028" y="4032709"/>
              <a:ext cx="10372507" cy="338554"/>
              <a:chOff x="922028" y="4032709"/>
              <a:chExt cx="10372507" cy="338554"/>
            </a:xfrm>
          </p:grpSpPr>
          <p:sp>
            <p:nvSpPr>
              <p:cNvPr id="1126" name="Rectangle 1125">
                <a:extLst>
                  <a:ext uri="{FF2B5EF4-FFF2-40B4-BE49-F238E27FC236}">
                    <a16:creationId xmlns:a16="http://schemas.microsoft.com/office/drawing/2014/main" id="{C6EEB3FE-0CDB-A402-5DA3-9074EC181B59}"/>
                  </a:ext>
                </a:extLst>
              </p:cNvPr>
              <p:cNvSpPr/>
              <p:nvPr/>
            </p:nvSpPr>
            <p:spPr>
              <a:xfrm>
                <a:off x="922028" y="4049856"/>
                <a:ext cx="10372507" cy="279104"/>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24" name="Group 1123">
                <a:extLst>
                  <a:ext uri="{FF2B5EF4-FFF2-40B4-BE49-F238E27FC236}">
                    <a16:creationId xmlns:a16="http://schemas.microsoft.com/office/drawing/2014/main" id="{963EB275-DF14-2520-6FF8-BDDE8C757CA2}"/>
                  </a:ext>
                </a:extLst>
              </p:cNvPr>
              <p:cNvGrpSpPr/>
              <p:nvPr/>
            </p:nvGrpSpPr>
            <p:grpSpPr>
              <a:xfrm>
                <a:off x="1243624" y="4032709"/>
                <a:ext cx="9261839" cy="338554"/>
                <a:chOff x="1243624" y="4143237"/>
                <a:chExt cx="9261839" cy="338554"/>
              </a:xfrm>
            </p:grpSpPr>
            <p:grpSp>
              <p:nvGrpSpPr>
                <p:cNvPr id="935" name="Group 934">
                  <a:extLst>
                    <a:ext uri="{FF2B5EF4-FFF2-40B4-BE49-F238E27FC236}">
                      <a16:creationId xmlns:a16="http://schemas.microsoft.com/office/drawing/2014/main" id="{E8F976F2-7D57-BCAA-52FF-F1345E76D92B}"/>
                    </a:ext>
                  </a:extLst>
                </p:cNvPr>
                <p:cNvGrpSpPr/>
                <p:nvPr/>
              </p:nvGrpSpPr>
              <p:grpSpPr>
                <a:xfrm>
                  <a:off x="1243624" y="4143237"/>
                  <a:ext cx="1207993" cy="338554"/>
                  <a:chOff x="1062760" y="4006703"/>
                  <a:chExt cx="1207993" cy="338554"/>
                </a:xfrm>
              </p:grpSpPr>
              <p:sp>
                <p:nvSpPr>
                  <p:cNvPr id="18" name="TextBox 17">
                    <a:extLst>
                      <a:ext uri="{FF2B5EF4-FFF2-40B4-BE49-F238E27FC236}">
                        <a16:creationId xmlns:a16="http://schemas.microsoft.com/office/drawing/2014/main" id="{430C49FE-362F-68B2-0CB6-C19DC8F75431}"/>
                      </a:ext>
                    </a:extLst>
                  </p:cNvPr>
                  <p:cNvSpPr txBox="1"/>
                  <p:nvPr/>
                </p:nvSpPr>
                <p:spPr>
                  <a:xfrm>
                    <a:off x="1316646" y="4006703"/>
                    <a:ext cx="954107" cy="338554"/>
                  </a:xfrm>
                  <a:prstGeom prst="rect">
                    <a:avLst/>
                  </a:prstGeom>
                  <a:noFill/>
                </p:spPr>
                <p:txBody>
                  <a:bodyPr wrap="none" rtlCol="0" anchor="ctr">
                    <a:spAutoFit/>
                  </a:bodyPr>
                  <a:lstStyle/>
                  <a:p>
                    <a:r>
                      <a:rPr lang="en-GB" sz="1600" dirty="0">
                        <a:latin typeface="+mj-lt"/>
                      </a:rPr>
                      <a:t>Resting</a:t>
                    </a:r>
                  </a:p>
                </p:txBody>
              </p:sp>
              <p:sp>
                <p:nvSpPr>
                  <p:cNvPr id="934" name="Oval 933">
                    <a:extLst>
                      <a:ext uri="{FF2B5EF4-FFF2-40B4-BE49-F238E27FC236}">
                        <a16:creationId xmlns:a16="http://schemas.microsoft.com/office/drawing/2014/main" id="{10BF4C6D-10DE-8880-2505-AC5853849E65}"/>
                      </a:ext>
                    </a:extLst>
                  </p:cNvPr>
                  <p:cNvSpPr/>
                  <p:nvPr/>
                </p:nvSpPr>
                <p:spPr>
                  <a:xfrm>
                    <a:off x="1062760" y="4034404"/>
                    <a:ext cx="283152" cy="28315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mj-lt"/>
                      </a:rPr>
                      <a:t>1</a:t>
                    </a:r>
                  </a:p>
                </p:txBody>
              </p:sp>
            </p:grpSp>
            <p:grpSp>
              <p:nvGrpSpPr>
                <p:cNvPr id="936" name="Group 935">
                  <a:extLst>
                    <a:ext uri="{FF2B5EF4-FFF2-40B4-BE49-F238E27FC236}">
                      <a16:creationId xmlns:a16="http://schemas.microsoft.com/office/drawing/2014/main" id="{B09C9084-50C2-A493-57D4-1E4270333172}"/>
                    </a:ext>
                  </a:extLst>
                </p:cNvPr>
                <p:cNvGrpSpPr/>
                <p:nvPr/>
              </p:nvGrpSpPr>
              <p:grpSpPr>
                <a:xfrm>
                  <a:off x="3133312" y="4143237"/>
                  <a:ext cx="1490122" cy="338554"/>
                  <a:chOff x="1062760" y="4006703"/>
                  <a:chExt cx="1490122" cy="338554"/>
                </a:xfrm>
              </p:grpSpPr>
              <p:sp>
                <p:nvSpPr>
                  <p:cNvPr id="937" name="TextBox 936">
                    <a:extLst>
                      <a:ext uri="{FF2B5EF4-FFF2-40B4-BE49-F238E27FC236}">
                        <a16:creationId xmlns:a16="http://schemas.microsoft.com/office/drawing/2014/main" id="{A9B5BC97-46CA-C5BD-1B20-605913968882}"/>
                      </a:ext>
                    </a:extLst>
                  </p:cNvPr>
                  <p:cNvSpPr txBox="1"/>
                  <p:nvPr/>
                </p:nvSpPr>
                <p:spPr>
                  <a:xfrm>
                    <a:off x="1316646" y="4006703"/>
                    <a:ext cx="1236236" cy="338554"/>
                  </a:xfrm>
                  <a:prstGeom prst="rect">
                    <a:avLst/>
                  </a:prstGeom>
                  <a:noFill/>
                </p:spPr>
                <p:txBody>
                  <a:bodyPr wrap="none" rtlCol="0" anchor="ctr">
                    <a:spAutoFit/>
                  </a:bodyPr>
                  <a:lstStyle/>
                  <a:p>
                    <a:r>
                      <a:rPr lang="en-GB" sz="1600" dirty="0">
                        <a:latin typeface="+mj-lt"/>
                      </a:rPr>
                      <a:t>Activation</a:t>
                    </a:r>
                  </a:p>
                </p:txBody>
              </p:sp>
              <p:sp>
                <p:nvSpPr>
                  <p:cNvPr id="938" name="Oval 937">
                    <a:extLst>
                      <a:ext uri="{FF2B5EF4-FFF2-40B4-BE49-F238E27FC236}">
                        <a16:creationId xmlns:a16="http://schemas.microsoft.com/office/drawing/2014/main" id="{20870A46-FA3B-DB15-4F25-F77F1976A4AA}"/>
                      </a:ext>
                    </a:extLst>
                  </p:cNvPr>
                  <p:cNvSpPr/>
                  <p:nvPr/>
                </p:nvSpPr>
                <p:spPr>
                  <a:xfrm>
                    <a:off x="1062760" y="4034404"/>
                    <a:ext cx="283152" cy="28315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mj-lt"/>
                      </a:rPr>
                      <a:t>2</a:t>
                    </a:r>
                  </a:p>
                </p:txBody>
              </p:sp>
            </p:grpSp>
            <p:grpSp>
              <p:nvGrpSpPr>
                <p:cNvPr id="939" name="Group 938">
                  <a:extLst>
                    <a:ext uri="{FF2B5EF4-FFF2-40B4-BE49-F238E27FC236}">
                      <a16:creationId xmlns:a16="http://schemas.microsoft.com/office/drawing/2014/main" id="{D3001BB0-7A85-E92E-9384-C16BB7315FDA}"/>
                    </a:ext>
                  </a:extLst>
                </p:cNvPr>
                <p:cNvGrpSpPr/>
                <p:nvPr/>
              </p:nvGrpSpPr>
              <p:grpSpPr>
                <a:xfrm>
                  <a:off x="4983953" y="4143237"/>
                  <a:ext cx="1549433" cy="338554"/>
                  <a:chOff x="1062760" y="4006703"/>
                  <a:chExt cx="1549433" cy="338554"/>
                </a:xfrm>
              </p:grpSpPr>
              <p:sp>
                <p:nvSpPr>
                  <p:cNvPr id="940" name="TextBox 939">
                    <a:extLst>
                      <a:ext uri="{FF2B5EF4-FFF2-40B4-BE49-F238E27FC236}">
                        <a16:creationId xmlns:a16="http://schemas.microsoft.com/office/drawing/2014/main" id="{E25261B5-5916-560F-4DFF-162BD640FC2A}"/>
                      </a:ext>
                    </a:extLst>
                  </p:cNvPr>
                  <p:cNvSpPr txBox="1"/>
                  <p:nvPr/>
                </p:nvSpPr>
                <p:spPr>
                  <a:xfrm>
                    <a:off x="1316646" y="4006703"/>
                    <a:ext cx="1295547" cy="338554"/>
                  </a:xfrm>
                  <a:prstGeom prst="rect">
                    <a:avLst/>
                  </a:prstGeom>
                  <a:noFill/>
                </p:spPr>
                <p:txBody>
                  <a:bodyPr wrap="none" rtlCol="0" anchor="ctr">
                    <a:spAutoFit/>
                  </a:bodyPr>
                  <a:lstStyle/>
                  <a:p>
                    <a:r>
                      <a:rPr lang="en-GB" sz="1600" dirty="0">
                        <a:latin typeface="+mj-lt"/>
                      </a:rPr>
                      <a:t>Resorption</a:t>
                    </a:r>
                  </a:p>
                </p:txBody>
              </p:sp>
              <p:sp>
                <p:nvSpPr>
                  <p:cNvPr id="941" name="Oval 940">
                    <a:extLst>
                      <a:ext uri="{FF2B5EF4-FFF2-40B4-BE49-F238E27FC236}">
                        <a16:creationId xmlns:a16="http://schemas.microsoft.com/office/drawing/2014/main" id="{A55E4375-4536-66FB-DEC2-0B9DDF1B29A3}"/>
                      </a:ext>
                    </a:extLst>
                  </p:cNvPr>
                  <p:cNvSpPr/>
                  <p:nvPr/>
                </p:nvSpPr>
                <p:spPr>
                  <a:xfrm>
                    <a:off x="1062760" y="4034404"/>
                    <a:ext cx="283152" cy="28315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mj-lt"/>
                      </a:rPr>
                      <a:t>3</a:t>
                    </a:r>
                  </a:p>
                </p:txBody>
              </p:sp>
            </p:grpSp>
            <p:grpSp>
              <p:nvGrpSpPr>
                <p:cNvPr id="942" name="Group 941">
                  <a:extLst>
                    <a:ext uri="{FF2B5EF4-FFF2-40B4-BE49-F238E27FC236}">
                      <a16:creationId xmlns:a16="http://schemas.microsoft.com/office/drawing/2014/main" id="{633CA6DF-936C-EAFF-1AA8-A82EC6AF2095}"/>
                    </a:ext>
                  </a:extLst>
                </p:cNvPr>
                <p:cNvGrpSpPr/>
                <p:nvPr/>
              </p:nvGrpSpPr>
              <p:grpSpPr>
                <a:xfrm>
                  <a:off x="6999403" y="4143237"/>
                  <a:ext cx="1321807" cy="338554"/>
                  <a:chOff x="1062760" y="4006703"/>
                  <a:chExt cx="1321807" cy="338554"/>
                </a:xfrm>
              </p:grpSpPr>
              <p:sp>
                <p:nvSpPr>
                  <p:cNvPr id="943" name="TextBox 942">
                    <a:extLst>
                      <a:ext uri="{FF2B5EF4-FFF2-40B4-BE49-F238E27FC236}">
                        <a16:creationId xmlns:a16="http://schemas.microsoft.com/office/drawing/2014/main" id="{BCF237E7-9349-BD40-176E-776188399EDA}"/>
                      </a:ext>
                    </a:extLst>
                  </p:cNvPr>
                  <p:cNvSpPr txBox="1"/>
                  <p:nvPr/>
                </p:nvSpPr>
                <p:spPr>
                  <a:xfrm>
                    <a:off x="1316646" y="4006703"/>
                    <a:ext cx="1067921" cy="338554"/>
                  </a:xfrm>
                  <a:prstGeom prst="rect">
                    <a:avLst/>
                  </a:prstGeom>
                  <a:noFill/>
                </p:spPr>
                <p:txBody>
                  <a:bodyPr wrap="none" rtlCol="0" anchor="ctr">
                    <a:spAutoFit/>
                  </a:bodyPr>
                  <a:lstStyle/>
                  <a:p>
                    <a:r>
                      <a:rPr lang="en-GB" sz="1600" dirty="0">
                        <a:latin typeface="+mj-lt"/>
                      </a:rPr>
                      <a:t>Reversal</a:t>
                    </a:r>
                  </a:p>
                </p:txBody>
              </p:sp>
              <p:sp>
                <p:nvSpPr>
                  <p:cNvPr id="944" name="Oval 943">
                    <a:extLst>
                      <a:ext uri="{FF2B5EF4-FFF2-40B4-BE49-F238E27FC236}">
                        <a16:creationId xmlns:a16="http://schemas.microsoft.com/office/drawing/2014/main" id="{D1F556DC-144E-F605-50D8-5FFD4D69B398}"/>
                      </a:ext>
                    </a:extLst>
                  </p:cNvPr>
                  <p:cNvSpPr/>
                  <p:nvPr/>
                </p:nvSpPr>
                <p:spPr>
                  <a:xfrm>
                    <a:off x="1062760" y="4034404"/>
                    <a:ext cx="283152" cy="28315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mj-lt"/>
                      </a:rPr>
                      <a:t>4</a:t>
                    </a:r>
                  </a:p>
                </p:txBody>
              </p:sp>
            </p:grpSp>
            <p:grpSp>
              <p:nvGrpSpPr>
                <p:cNvPr id="945" name="Group 944">
                  <a:extLst>
                    <a:ext uri="{FF2B5EF4-FFF2-40B4-BE49-F238E27FC236}">
                      <a16:creationId xmlns:a16="http://schemas.microsoft.com/office/drawing/2014/main" id="{0086EF14-D8FE-FA55-0E82-F5760F048535}"/>
                    </a:ext>
                  </a:extLst>
                </p:cNvPr>
                <p:cNvGrpSpPr/>
                <p:nvPr/>
              </p:nvGrpSpPr>
              <p:grpSpPr>
                <a:xfrm>
                  <a:off x="9002517" y="4143237"/>
                  <a:ext cx="1502946" cy="338554"/>
                  <a:chOff x="1062760" y="4006703"/>
                  <a:chExt cx="1502946" cy="338554"/>
                </a:xfrm>
              </p:grpSpPr>
              <p:sp>
                <p:nvSpPr>
                  <p:cNvPr id="946" name="TextBox 945">
                    <a:extLst>
                      <a:ext uri="{FF2B5EF4-FFF2-40B4-BE49-F238E27FC236}">
                        <a16:creationId xmlns:a16="http://schemas.microsoft.com/office/drawing/2014/main" id="{8E3C5EDF-9CA2-2E6C-F483-479E35B8FE11}"/>
                      </a:ext>
                    </a:extLst>
                  </p:cNvPr>
                  <p:cNvSpPr txBox="1"/>
                  <p:nvPr/>
                </p:nvSpPr>
                <p:spPr>
                  <a:xfrm>
                    <a:off x="1316646" y="4006703"/>
                    <a:ext cx="1249060" cy="338554"/>
                  </a:xfrm>
                  <a:prstGeom prst="rect">
                    <a:avLst/>
                  </a:prstGeom>
                  <a:noFill/>
                </p:spPr>
                <p:txBody>
                  <a:bodyPr wrap="none" rtlCol="0" anchor="ctr">
                    <a:spAutoFit/>
                  </a:bodyPr>
                  <a:lstStyle/>
                  <a:p>
                    <a:r>
                      <a:rPr lang="en-GB" sz="1600" dirty="0">
                        <a:latin typeface="+mj-lt"/>
                      </a:rPr>
                      <a:t>Formation</a:t>
                    </a:r>
                  </a:p>
                </p:txBody>
              </p:sp>
              <p:sp>
                <p:nvSpPr>
                  <p:cNvPr id="947" name="Oval 946">
                    <a:extLst>
                      <a:ext uri="{FF2B5EF4-FFF2-40B4-BE49-F238E27FC236}">
                        <a16:creationId xmlns:a16="http://schemas.microsoft.com/office/drawing/2014/main" id="{7F739BCE-8BEE-8702-9C1D-7B0897C68D97}"/>
                      </a:ext>
                    </a:extLst>
                  </p:cNvPr>
                  <p:cNvSpPr/>
                  <p:nvPr/>
                </p:nvSpPr>
                <p:spPr>
                  <a:xfrm>
                    <a:off x="1062760" y="4034404"/>
                    <a:ext cx="283152" cy="28315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mj-lt"/>
                      </a:rPr>
                      <a:t>5</a:t>
                    </a:r>
                  </a:p>
                </p:txBody>
              </p:sp>
            </p:grpSp>
          </p:grpSp>
          <p:sp>
            <p:nvSpPr>
              <p:cNvPr id="1127" name="Arrow: Right 1126">
                <a:extLst>
                  <a:ext uri="{FF2B5EF4-FFF2-40B4-BE49-F238E27FC236}">
                    <a16:creationId xmlns:a16="http://schemas.microsoft.com/office/drawing/2014/main" id="{E6F5E5E1-6A0C-0DF3-B1D2-7478B15E90E3}"/>
                  </a:ext>
                </a:extLst>
              </p:cNvPr>
              <p:cNvSpPr/>
              <p:nvPr/>
            </p:nvSpPr>
            <p:spPr>
              <a:xfrm>
                <a:off x="2599192" y="4088427"/>
                <a:ext cx="261504" cy="212551"/>
              </a:xfrm>
              <a:prstGeom prst="rightArrow">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8" name="Arrow: Right 1127">
                <a:extLst>
                  <a:ext uri="{FF2B5EF4-FFF2-40B4-BE49-F238E27FC236}">
                    <a16:creationId xmlns:a16="http://schemas.microsoft.com/office/drawing/2014/main" id="{3D7B85C8-2A43-23AC-E1EB-05A2D4DBE27D}"/>
                  </a:ext>
                </a:extLst>
              </p:cNvPr>
              <p:cNvSpPr/>
              <p:nvPr/>
            </p:nvSpPr>
            <p:spPr>
              <a:xfrm>
                <a:off x="4612156" y="4088427"/>
                <a:ext cx="261504" cy="212551"/>
              </a:xfrm>
              <a:prstGeom prst="rightArrow">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9" name="Arrow: Right 1128">
                <a:extLst>
                  <a:ext uri="{FF2B5EF4-FFF2-40B4-BE49-F238E27FC236}">
                    <a16:creationId xmlns:a16="http://schemas.microsoft.com/office/drawing/2014/main" id="{DC30374D-E38D-471B-7F18-3A0A87F33790}"/>
                  </a:ext>
                </a:extLst>
              </p:cNvPr>
              <p:cNvSpPr/>
              <p:nvPr/>
            </p:nvSpPr>
            <p:spPr>
              <a:xfrm>
                <a:off x="6583756" y="4088427"/>
                <a:ext cx="261504" cy="212551"/>
              </a:xfrm>
              <a:prstGeom prst="rightArrow">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0" name="Arrow: Right 1129">
                <a:extLst>
                  <a:ext uri="{FF2B5EF4-FFF2-40B4-BE49-F238E27FC236}">
                    <a16:creationId xmlns:a16="http://schemas.microsoft.com/office/drawing/2014/main" id="{4C32366C-B8A3-E172-59A7-642A1B5F4B5E}"/>
                  </a:ext>
                </a:extLst>
              </p:cNvPr>
              <p:cNvSpPr/>
              <p:nvPr/>
            </p:nvSpPr>
            <p:spPr>
              <a:xfrm>
                <a:off x="8487178" y="4088427"/>
                <a:ext cx="261504" cy="212551"/>
              </a:xfrm>
              <a:prstGeom prst="rightArrow">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280239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TextBox 1191">
            <a:extLst>
              <a:ext uri="{FF2B5EF4-FFF2-40B4-BE49-F238E27FC236}">
                <a16:creationId xmlns:a16="http://schemas.microsoft.com/office/drawing/2014/main" id="{A9C0FE30-40E0-7A94-819A-AEBA61CA5FEC}"/>
              </a:ext>
            </a:extLst>
          </p:cNvPr>
          <p:cNvSpPr txBox="1"/>
          <p:nvPr/>
        </p:nvSpPr>
        <p:spPr>
          <a:xfrm>
            <a:off x="497573" y="4252829"/>
            <a:ext cx="3102728" cy="1123712"/>
          </a:xfrm>
          <a:prstGeom prst="roundRect">
            <a:avLst/>
          </a:prstGeom>
          <a:solidFill>
            <a:schemeClr val="accent6">
              <a:lumMod val="90000"/>
            </a:schemeClr>
          </a:solidFill>
        </p:spPr>
        <p:txBody>
          <a:bodyPr wrap="square" rtlCol="0">
            <a:spAutoFit/>
          </a:bodyPr>
          <a:lstStyle/>
          <a:p>
            <a:pPr algn="l"/>
            <a:r>
              <a:rPr lang="en-GB" sz="1200" dirty="0">
                <a:solidFill>
                  <a:srgbClr val="000000"/>
                </a:solidFill>
                <a:latin typeface="+mj-lt"/>
              </a:rPr>
              <a:t>T</a:t>
            </a:r>
            <a:r>
              <a:rPr lang="en-GB" sz="1200" b="0" i="0" u="none" strike="noStrike" baseline="0" dirty="0">
                <a:solidFill>
                  <a:srgbClr val="000000"/>
                </a:solidFill>
                <a:latin typeface="+mj-lt"/>
              </a:rPr>
              <a:t>estosterone can increase AR expression levels in osteoblasts, promoting osteoblast differentiation and suppressing osteoblast and chondrocyte apoptosis</a:t>
            </a:r>
          </a:p>
        </p:txBody>
      </p:sp>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1"/>
            <a:ext cx="10652454" cy="639992"/>
          </a:xfrm>
        </p:spPr>
        <p:txBody>
          <a:bodyPr anchor="t">
            <a:normAutofit/>
          </a:bodyPr>
          <a:lstStyle/>
          <a:p>
            <a:r>
              <a:rPr lang="en-GB" dirty="0"/>
              <a:t>The role of testosterone in bone metabolism</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845979"/>
            <a:ext cx="10087896" cy="507831"/>
          </a:xfrm>
          <a:prstGeom prst="rect">
            <a:avLst/>
          </a:prstGeom>
          <a:noFill/>
        </p:spPr>
        <p:txBody>
          <a:bodyPr wrap="square" rtlCol="0" anchor="b">
            <a:spAutoFit/>
          </a:bodyPr>
          <a:lstStyle/>
          <a:p>
            <a:r>
              <a:rPr lang="en-GB" sz="900" dirty="0">
                <a:solidFill>
                  <a:srgbClr val="005294"/>
                </a:solidFill>
              </a:rPr>
              <a:t>AR, androgen receptor; DHT, dihydrotestosterone; E2, oestradiol; ER, oestrogen receptor; IGF, insulin-like growth factor; IGF-BP, IGF-binding protein; IL, interleukin; </a:t>
            </a:r>
            <a:br>
              <a:rPr lang="en-GB" sz="900" dirty="0">
                <a:solidFill>
                  <a:srgbClr val="005294"/>
                </a:solidFill>
              </a:rPr>
            </a:br>
            <a:r>
              <a:rPr lang="en-GB" sz="900" dirty="0">
                <a:solidFill>
                  <a:srgbClr val="005294"/>
                </a:solidFill>
              </a:rPr>
              <a:t>NF-</a:t>
            </a:r>
            <a:r>
              <a:rPr lang="el-GR" sz="900" dirty="0">
                <a:solidFill>
                  <a:srgbClr val="005294"/>
                </a:solidFill>
              </a:rPr>
              <a:t>κ</a:t>
            </a:r>
            <a:r>
              <a:rPr lang="en-GB" sz="900" dirty="0">
                <a:solidFill>
                  <a:srgbClr val="005294"/>
                </a:solidFill>
              </a:rPr>
              <a:t>B, nuclear factor kappa light chain enhancer of activated B cells; RANKL, receptor activator of NF-</a:t>
            </a:r>
            <a:r>
              <a:rPr lang="el-GR" sz="900" dirty="0">
                <a:solidFill>
                  <a:srgbClr val="005294"/>
                </a:solidFill>
              </a:rPr>
              <a:t>κ</a:t>
            </a:r>
            <a:r>
              <a:rPr lang="en-GB" sz="900" dirty="0">
                <a:solidFill>
                  <a:srgbClr val="005294"/>
                </a:solidFill>
              </a:rPr>
              <a:t>B ligand; TGF, transforming growth factor; TNF, tumour necrosis factor.</a:t>
            </a:r>
            <a:br>
              <a:rPr lang="en-GB" sz="900" dirty="0">
                <a:solidFill>
                  <a:srgbClr val="005294"/>
                </a:solidFill>
              </a:rPr>
            </a:br>
            <a:r>
              <a:rPr lang="sv-SE" sz="900" dirty="0">
                <a:solidFill>
                  <a:srgbClr val="005294"/>
                </a:solidFill>
              </a:rPr>
              <a:t>Shigehara K </a:t>
            </a:r>
            <a:r>
              <a:rPr lang="sv-SE" sz="900" i="1" dirty="0">
                <a:solidFill>
                  <a:srgbClr val="005294"/>
                </a:solidFill>
              </a:rPr>
              <a:t>et al. J Clin Med </a:t>
            </a:r>
            <a:r>
              <a:rPr lang="sv-SE" sz="900" dirty="0">
                <a:solidFill>
                  <a:srgbClr val="005294"/>
                </a:solidFill>
              </a:rPr>
              <a:t>2021;10:530.</a:t>
            </a:r>
            <a:endParaRPr lang="en-GB" sz="900" dirty="0">
              <a:solidFill>
                <a:srgbClr val="005294"/>
              </a:solidFill>
            </a:endParaRPr>
          </a:p>
        </p:txBody>
      </p:sp>
      <p:sp>
        <p:nvSpPr>
          <p:cNvPr id="1194" name="TextBox 1193">
            <a:extLst>
              <a:ext uri="{FF2B5EF4-FFF2-40B4-BE49-F238E27FC236}">
                <a16:creationId xmlns:a16="http://schemas.microsoft.com/office/drawing/2014/main" id="{36F95ECC-688E-352A-07AA-F2EA66F507A6}"/>
              </a:ext>
            </a:extLst>
          </p:cNvPr>
          <p:cNvSpPr txBox="1"/>
          <p:nvPr/>
        </p:nvSpPr>
        <p:spPr>
          <a:xfrm>
            <a:off x="8228644" y="4933855"/>
            <a:ext cx="3214983" cy="715089"/>
          </a:xfrm>
          <a:prstGeom prst="roundRect">
            <a:avLst/>
          </a:prstGeom>
          <a:solidFill>
            <a:schemeClr val="tx1"/>
          </a:solidFill>
        </p:spPr>
        <p:txBody>
          <a:bodyPr wrap="square" rtlCol="0">
            <a:spAutoFit/>
          </a:bodyPr>
          <a:lstStyle/>
          <a:p>
            <a:pPr algn="ctr"/>
            <a:r>
              <a:rPr lang="en-GB" sz="1200" dirty="0">
                <a:solidFill>
                  <a:schemeClr val="bg1"/>
                </a:solidFill>
                <a:latin typeface="+mj-lt"/>
              </a:rPr>
              <a:t>Testosterone also has indirect effects on bone metabolism through various cytokines and growth factors</a:t>
            </a:r>
          </a:p>
        </p:txBody>
      </p:sp>
      <p:sp>
        <p:nvSpPr>
          <p:cNvPr id="179" name="TextBox 178">
            <a:extLst>
              <a:ext uri="{FF2B5EF4-FFF2-40B4-BE49-F238E27FC236}">
                <a16:creationId xmlns:a16="http://schemas.microsoft.com/office/drawing/2014/main" id="{CB06C739-6642-F94B-4A0D-D5DD2B7D4DA4}"/>
              </a:ext>
            </a:extLst>
          </p:cNvPr>
          <p:cNvSpPr txBox="1"/>
          <p:nvPr/>
        </p:nvSpPr>
        <p:spPr>
          <a:xfrm>
            <a:off x="8416306" y="3762522"/>
            <a:ext cx="2480386" cy="715089"/>
          </a:xfrm>
          <a:prstGeom prst="roundRect">
            <a:avLst/>
          </a:prstGeom>
          <a:solidFill>
            <a:schemeClr val="accent6">
              <a:lumMod val="90000"/>
            </a:schemeClr>
          </a:solidFill>
        </p:spPr>
        <p:txBody>
          <a:bodyPr wrap="square" rtlCol="0">
            <a:spAutoFit/>
          </a:bodyPr>
          <a:lstStyle/>
          <a:p>
            <a:pPr algn="l"/>
            <a:r>
              <a:rPr lang="en-GB" sz="1200" b="0" i="0" u="none" strike="noStrike" baseline="0" dirty="0">
                <a:solidFill>
                  <a:srgbClr val="000000"/>
                </a:solidFill>
                <a:latin typeface="+mj-lt"/>
              </a:rPr>
              <a:t>ER</a:t>
            </a:r>
            <a:r>
              <a:rPr lang="el-GR" sz="1200" b="0" i="0" u="none" strike="noStrike" baseline="0" dirty="0">
                <a:solidFill>
                  <a:srgbClr val="000000"/>
                </a:solidFill>
                <a:latin typeface="+mj-lt"/>
                <a:cs typeface="Arial" panose="020B0604020202020204" pitchFamily="34" charset="0"/>
              </a:rPr>
              <a:t>α</a:t>
            </a:r>
            <a:r>
              <a:rPr lang="en-GB" sz="1200" b="0" i="0" u="none" strike="noStrike" baseline="0" dirty="0">
                <a:solidFill>
                  <a:srgbClr val="000000"/>
                </a:solidFill>
                <a:latin typeface="+mj-lt"/>
              </a:rPr>
              <a:t> is one of two ER subtypes </a:t>
            </a:r>
            <a:br>
              <a:rPr lang="en-GB" sz="1200" b="0" i="0" u="none" strike="noStrike" baseline="0" dirty="0">
                <a:solidFill>
                  <a:srgbClr val="000000"/>
                </a:solidFill>
                <a:latin typeface="+mj-lt"/>
              </a:rPr>
            </a:br>
            <a:r>
              <a:rPr lang="en-GB" sz="1200" b="0" i="0" u="none" strike="noStrike" baseline="0" dirty="0">
                <a:solidFill>
                  <a:srgbClr val="000000"/>
                </a:solidFill>
                <a:latin typeface="+mj-lt"/>
              </a:rPr>
              <a:t>   and is mainly associated</a:t>
            </a:r>
            <a:br>
              <a:rPr lang="en-GB" sz="1200" b="0" i="0" u="none" strike="noStrike" baseline="0" dirty="0">
                <a:solidFill>
                  <a:srgbClr val="000000"/>
                </a:solidFill>
                <a:latin typeface="+mj-lt"/>
              </a:rPr>
            </a:br>
            <a:r>
              <a:rPr lang="en-GB" sz="1200" b="0" i="0" u="none" strike="noStrike" baseline="0" dirty="0">
                <a:solidFill>
                  <a:srgbClr val="000000"/>
                </a:solidFill>
                <a:latin typeface="+mj-lt"/>
              </a:rPr>
              <a:t>     with bone metabolism</a:t>
            </a:r>
            <a:endParaRPr lang="en-GB" sz="1200" dirty="0">
              <a:latin typeface="+mj-lt"/>
            </a:endParaRPr>
          </a:p>
        </p:txBody>
      </p:sp>
      <p:grpSp>
        <p:nvGrpSpPr>
          <p:cNvPr id="182" name="Group 181">
            <a:extLst>
              <a:ext uri="{FF2B5EF4-FFF2-40B4-BE49-F238E27FC236}">
                <a16:creationId xmlns:a16="http://schemas.microsoft.com/office/drawing/2014/main" id="{31E5F591-AB1A-21FC-F1DD-437185001FE9}"/>
              </a:ext>
            </a:extLst>
          </p:cNvPr>
          <p:cNvGrpSpPr/>
          <p:nvPr/>
        </p:nvGrpSpPr>
        <p:grpSpPr>
          <a:xfrm>
            <a:off x="5159464" y="1417004"/>
            <a:ext cx="1335640" cy="1119017"/>
            <a:chOff x="1817617" y="2431888"/>
            <a:chExt cx="1173573" cy="983235"/>
          </a:xfrm>
        </p:grpSpPr>
        <p:pic>
          <p:nvPicPr>
            <p:cNvPr id="261" name="Picture 5" descr="The chemical structure of testosterone.">
              <a:extLst>
                <a:ext uri="{FF2B5EF4-FFF2-40B4-BE49-F238E27FC236}">
                  <a16:creationId xmlns:a16="http://schemas.microsoft.com/office/drawing/2014/main" id="{71B4C43B-5CFC-DE3A-46FB-9E38FBD83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081" y="2431888"/>
              <a:ext cx="1086356" cy="702736"/>
            </a:xfrm>
            <a:prstGeom prst="rect">
              <a:avLst/>
            </a:prstGeom>
            <a:noFill/>
            <a:extLst>
              <a:ext uri="{909E8E84-426E-40DD-AFC4-6F175D3DCCD1}">
                <a14:hiddenFill xmlns:a14="http://schemas.microsoft.com/office/drawing/2010/main">
                  <a:solidFill>
                    <a:srgbClr val="FFFFFF"/>
                  </a:solidFill>
                </a14:hiddenFill>
              </a:ext>
            </a:extLst>
          </p:spPr>
        </p:pic>
        <p:sp>
          <p:nvSpPr>
            <p:cNvPr id="262" name="Rectangle: Rounded Corners 261">
              <a:extLst>
                <a:ext uri="{FF2B5EF4-FFF2-40B4-BE49-F238E27FC236}">
                  <a16:creationId xmlns:a16="http://schemas.microsoft.com/office/drawing/2014/main" id="{901828C4-84A9-36AF-3BFA-6B89380797D1}"/>
                </a:ext>
              </a:extLst>
            </p:cNvPr>
            <p:cNvSpPr/>
            <p:nvPr/>
          </p:nvSpPr>
          <p:spPr>
            <a:xfrm>
              <a:off x="1817617" y="3182117"/>
              <a:ext cx="1173573" cy="23300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Testosterone</a:t>
              </a:r>
            </a:p>
          </p:txBody>
        </p:sp>
      </p:grpSp>
      <p:cxnSp>
        <p:nvCxnSpPr>
          <p:cNvPr id="183" name="Elbow Connector 144">
            <a:extLst>
              <a:ext uri="{FF2B5EF4-FFF2-40B4-BE49-F238E27FC236}">
                <a16:creationId xmlns:a16="http://schemas.microsoft.com/office/drawing/2014/main" id="{4882016C-41BE-603D-33D1-CF15B3DF86EE}"/>
              </a:ext>
            </a:extLst>
          </p:cNvPr>
          <p:cNvCxnSpPr/>
          <p:nvPr/>
        </p:nvCxnSpPr>
        <p:spPr>
          <a:xfrm rot="10800000" flipV="1">
            <a:off x="4281006" y="1910202"/>
            <a:ext cx="966643" cy="393141"/>
          </a:xfrm>
          <a:prstGeom prst="bentConnector2">
            <a:avLst/>
          </a:prstGeom>
          <a:ln w="571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84" name="Elbow Connector 150">
            <a:extLst>
              <a:ext uri="{FF2B5EF4-FFF2-40B4-BE49-F238E27FC236}">
                <a16:creationId xmlns:a16="http://schemas.microsoft.com/office/drawing/2014/main" id="{B7DB2C1A-CDDC-03B3-C54B-AE7CACE21B2B}"/>
              </a:ext>
            </a:extLst>
          </p:cNvPr>
          <p:cNvCxnSpPr/>
          <p:nvPr/>
        </p:nvCxnSpPr>
        <p:spPr>
          <a:xfrm rot="10800000" flipH="1" flipV="1">
            <a:off x="6411166" y="1910202"/>
            <a:ext cx="966643" cy="393141"/>
          </a:xfrm>
          <a:prstGeom prst="bentConnector2">
            <a:avLst/>
          </a:prstGeom>
          <a:ln w="571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85" name="TextBox 184">
            <a:extLst>
              <a:ext uri="{FF2B5EF4-FFF2-40B4-BE49-F238E27FC236}">
                <a16:creationId xmlns:a16="http://schemas.microsoft.com/office/drawing/2014/main" id="{73C9ACDE-0349-09D8-026B-21A86FDFDDAD}"/>
              </a:ext>
            </a:extLst>
          </p:cNvPr>
          <p:cNvSpPr txBox="1"/>
          <p:nvPr/>
        </p:nvSpPr>
        <p:spPr>
          <a:xfrm>
            <a:off x="4005640" y="1549143"/>
            <a:ext cx="1372294" cy="280223"/>
          </a:xfrm>
          <a:prstGeom prst="rect">
            <a:avLst/>
          </a:prstGeom>
          <a:noFill/>
        </p:spPr>
        <p:txBody>
          <a:bodyPr wrap="none" rtlCol="0">
            <a:spAutoFit/>
          </a:bodyPr>
          <a:lstStyle/>
          <a:p>
            <a:pPr algn="ctr"/>
            <a:r>
              <a:rPr lang="en-GB" sz="1000" i="1" dirty="0"/>
              <a:t>5-</a:t>
            </a:r>
            <a:r>
              <a:rPr lang="el-GR" sz="1000" i="1" dirty="0"/>
              <a:t>α</a:t>
            </a:r>
            <a:r>
              <a:rPr lang="en-GB" sz="1000" i="1" dirty="0"/>
              <a:t> reductase 1</a:t>
            </a:r>
          </a:p>
        </p:txBody>
      </p:sp>
      <p:sp>
        <p:nvSpPr>
          <p:cNvPr id="186" name="TextBox 185">
            <a:extLst>
              <a:ext uri="{FF2B5EF4-FFF2-40B4-BE49-F238E27FC236}">
                <a16:creationId xmlns:a16="http://schemas.microsoft.com/office/drawing/2014/main" id="{4C08EB11-65F7-5B4E-4674-6CC20E9F8AC8}"/>
              </a:ext>
            </a:extLst>
          </p:cNvPr>
          <p:cNvSpPr txBox="1"/>
          <p:nvPr/>
        </p:nvSpPr>
        <p:spPr>
          <a:xfrm>
            <a:off x="6303543" y="1549143"/>
            <a:ext cx="1456213" cy="280223"/>
          </a:xfrm>
          <a:prstGeom prst="rect">
            <a:avLst/>
          </a:prstGeom>
          <a:noFill/>
        </p:spPr>
        <p:txBody>
          <a:bodyPr wrap="none" rtlCol="0">
            <a:spAutoFit/>
          </a:bodyPr>
          <a:lstStyle/>
          <a:p>
            <a:pPr algn="ctr"/>
            <a:r>
              <a:rPr lang="en-GB" sz="1000" i="1" dirty="0"/>
              <a:t>P450 aromatase</a:t>
            </a:r>
          </a:p>
        </p:txBody>
      </p:sp>
      <p:grpSp>
        <p:nvGrpSpPr>
          <p:cNvPr id="13" name="Group 12">
            <a:extLst>
              <a:ext uri="{FF2B5EF4-FFF2-40B4-BE49-F238E27FC236}">
                <a16:creationId xmlns:a16="http://schemas.microsoft.com/office/drawing/2014/main" id="{423F7644-BD83-4744-D13B-C5A37575AA63}"/>
              </a:ext>
            </a:extLst>
          </p:cNvPr>
          <p:cNvGrpSpPr/>
          <p:nvPr/>
        </p:nvGrpSpPr>
        <p:grpSpPr>
          <a:xfrm>
            <a:off x="6586593" y="2316634"/>
            <a:ext cx="1667354" cy="781244"/>
            <a:chOff x="6586593" y="2417114"/>
            <a:chExt cx="1667354" cy="781244"/>
          </a:xfrm>
        </p:grpSpPr>
        <p:pic>
          <p:nvPicPr>
            <p:cNvPr id="188" name="Picture 7" descr="The chemical structure of estradiol.">
              <a:extLst>
                <a:ext uri="{FF2B5EF4-FFF2-40B4-BE49-F238E27FC236}">
                  <a16:creationId xmlns:a16="http://schemas.microsoft.com/office/drawing/2014/main" id="{27940D3D-892A-D7D4-F6BE-416EF39AD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6593" y="2417114"/>
              <a:ext cx="1234558" cy="781244"/>
            </a:xfrm>
            <a:prstGeom prst="rect">
              <a:avLst/>
            </a:prstGeom>
            <a:noFill/>
            <a:extLst>
              <a:ext uri="{909E8E84-426E-40DD-AFC4-6F175D3DCCD1}">
                <a14:hiddenFill xmlns:a14="http://schemas.microsoft.com/office/drawing/2010/main">
                  <a:solidFill>
                    <a:srgbClr val="FFFFFF"/>
                  </a:solidFill>
                </a14:hiddenFill>
              </a:ext>
            </a:extLst>
          </p:spPr>
        </p:pic>
        <p:sp>
          <p:nvSpPr>
            <p:cNvPr id="189" name="Rectangle: Rounded Corners 188">
              <a:extLst>
                <a:ext uri="{FF2B5EF4-FFF2-40B4-BE49-F238E27FC236}">
                  <a16:creationId xmlns:a16="http://schemas.microsoft.com/office/drawing/2014/main" id="{DFEDDA23-F261-311A-57C3-8F9433BBD797}"/>
                </a:ext>
              </a:extLst>
            </p:cNvPr>
            <p:cNvSpPr/>
            <p:nvPr/>
          </p:nvSpPr>
          <p:spPr>
            <a:xfrm>
              <a:off x="7655196" y="2896045"/>
              <a:ext cx="598751" cy="26518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E2</a:t>
              </a:r>
            </a:p>
          </p:txBody>
        </p:sp>
      </p:grpSp>
      <p:grpSp>
        <p:nvGrpSpPr>
          <p:cNvPr id="12" name="Group 11">
            <a:extLst>
              <a:ext uri="{FF2B5EF4-FFF2-40B4-BE49-F238E27FC236}">
                <a16:creationId xmlns:a16="http://schemas.microsoft.com/office/drawing/2014/main" id="{A9757998-8E89-9FFF-CE05-24DF311E0717}"/>
              </a:ext>
            </a:extLst>
          </p:cNvPr>
          <p:cNvGrpSpPr/>
          <p:nvPr/>
        </p:nvGrpSpPr>
        <p:grpSpPr>
          <a:xfrm>
            <a:off x="3558678" y="2266605"/>
            <a:ext cx="1618635" cy="879134"/>
            <a:chOff x="3558678" y="2367085"/>
            <a:chExt cx="1618635" cy="879134"/>
          </a:xfrm>
        </p:grpSpPr>
        <p:pic>
          <p:nvPicPr>
            <p:cNvPr id="187" name="Picture 9" descr="The chemical structure of dihydrotestosterone.">
              <a:extLst>
                <a:ext uri="{FF2B5EF4-FFF2-40B4-BE49-F238E27FC236}">
                  <a16:creationId xmlns:a16="http://schemas.microsoft.com/office/drawing/2014/main" id="{961BFEC1-FDAD-6EB1-5366-0E64DA3C90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8678" y="2367085"/>
              <a:ext cx="1193945" cy="879134"/>
            </a:xfrm>
            <a:prstGeom prst="rect">
              <a:avLst/>
            </a:prstGeom>
            <a:noFill/>
            <a:extLst>
              <a:ext uri="{909E8E84-426E-40DD-AFC4-6F175D3DCCD1}">
                <a14:hiddenFill xmlns:a14="http://schemas.microsoft.com/office/drawing/2010/main">
                  <a:solidFill>
                    <a:srgbClr val="FFFFFF"/>
                  </a:solidFill>
                </a14:hiddenFill>
              </a:ext>
            </a:extLst>
          </p:spPr>
        </p:pic>
        <p:sp>
          <p:nvSpPr>
            <p:cNvPr id="190" name="Rectangle: Rounded Corners 189">
              <a:extLst>
                <a:ext uri="{FF2B5EF4-FFF2-40B4-BE49-F238E27FC236}">
                  <a16:creationId xmlns:a16="http://schemas.microsoft.com/office/drawing/2014/main" id="{B12984BB-683A-E3BB-8718-08B35BCC8C16}"/>
                </a:ext>
              </a:extLst>
            </p:cNvPr>
            <p:cNvSpPr/>
            <p:nvPr/>
          </p:nvSpPr>
          <p:spPr>
            <a:xfrm>
              <a:off x="4578562" y="2853931"/>
              <a:ext cx="598751" cy="26518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DHT</a:t>
              </a:r>
            </a:p>
          </p:txBody>
        </p:sp>
      </p:grpSp>
      <p:grpSp>
        <p:nvGrpSpPr>
          <p:cNvPr id="191" name="Group 190">
            <a:extLst>
              <a:ext uri="{FF2B5EF4-FFF2-40B4-BE49-F238E27FC236}">
                <a16:creationId xmlns:a16="http://schemas.microsoft.com/office/drawing/2014/main" id="{B0217D19-5F84-49CA-3FC6-039CDF6744B1}"/>
              </a:ext>
            </a:extLst>
          </p:cNvPr>
          <p:cNvGrpSpPr/>
          <p:nvPr/>
        </p:nvGrpSpPr>
        <p:grpSpPr>
          <a:xfrm>
            <a:off x="3051058" y="3595292"/>
            <a:ext cx="1931941" cy="1075914"/>
            <a:chOff x="2843038" y="3169536"/>
            <a:chExt cx="1697519" cy="945362"/>
          </a:xfrm>
        </p:grpSpPr>
        <p:sp>
          <p:nvSpPr>
            <p:cNvPr id="243" name="Freeform: Shape 242">
              <a:extLst>
                <a:ext uri="{FF2B5EF4-FFF2-40B4-BE49-F238E27FC236}">
                  <a16:creationId xmlns:a16="http://schemas.microsoft.com/office/drawing/2014/main" id="{72BBD094-D756-BCE1-69E0-9315DE9E7976}"/>
                </a:ext>
              </a:extLst>
            </p:cNvPr>
            <p:cNvSpPr/>
            <p:nvPr/>
          </p:nvSpPr>
          <p:spPr>
            <a:xfrm>
              <a:off x="3746099" y="3169536"/>
              <a:ext cx="353780" cy="582619"/>
            </a:xfrm>
            <a:custGeom>
              <a:avLst/>
              <a:gdLst>
                <a:gd name="connsiteX0" fmla="*/ 47560 w 353780"/>
                <a:gd name="connsiteY0" fmla="*/ 0 h 437198"/>
                <a:gd name="connsiteX1" fmla="*/ 85661 w 353780"/>
                <a:gd name="connsiteY1" fmla="*/ 174655 h 437198"/>
                <a:gd name="connsiteX2" fmla="*/ 268120 w 353780"/>
                <a:gd name="connsiteY2" fmla="*/ 174655 h 437198"/>
                <a:gd name="connsiteX3" fmla="*/ 306221 w 353780"/>
                <a:gd name="connsiteY3" fmla="*/ 1 h 437198"/>
                <a:gd name="connsiteX4" fmla="*/ 339879 w 353780"/>
                <a:gd name="connsiteY4" fmla="*/ 49923 h 437198"/>
                <a:gd name="connsiteX5" fmla="*/ 353780 w 353780"/>
                <a:gd name="connsiteY5" fmla="*/ 118777 h 437198"/>
                <a:gd name="connsiteX6" fmla="*/ 353780 w 353780"/>
                <a:gd name="connsiteY6" fmla="*/ 260308 h 437198"/>
                <a:gd name="connsiteX7" fmla="*/ 176890 w 353780"/>
                <a:gd name="connsiteY7" fmla="*/ 437198 h 437198"/>
                <a:gd name="connsiteX8" fmla="*/ 0 w 353780"/>
                <a:gd name="connsiteY8" fmla="*/ 260308 h 437198"/>
                <a:gd name="connsiteX9" fmla="*/ 0 w 353780"/>
                <a:gd name="connsiteY9" fmla="*/ 118777 h 437198"/>
                <a:gd name="connsiteX10" fmla="*/ 13901 w 353780"/>
                <a:gd name="connsiteY10" fmla="*/ 49923 h 43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780" h="437198">
                  <a:moveTo>
                    <a:pt x="47560" y="0"/>
                  </a:moveTo>
                  <a:lnTo>
                    <a:pt x="85661" y="174655"/>
                  </a:lnTo>
                  <a:lnTo>
                    <a:pt x="268120" y="174655"/>
                  </a:lnTo>
                  <a:lnTo>
                    <a:pt x="306221" y="1"/>
                  </a:lnTo>
                  <a:lnTo>
                    <a:pt x="339879" y="49923"/>
                  </a:lnTo>
                  <a:cubicBezTo>
                    <a:pt x="348831" y="71086"/>
                    <a:pt x="353780" y="94354"/>
                    <a:pt x="353780" y="118777"/>
                  </a:cubicBezTo>
                  <a:lnTo>
                    <a:pt x="353780" y="260308"/>
                  </a:lnTo>
                  <a:cubicBezTo>
                    <a:pt x="353780" y="358002"/>
                    <a:pt x="274584" y="437198"/>
                    <a:pt x="176890" y="437198"/>
                  </a:cubicBezTo>
                  <a:cubicBezTo>
                    <a:pt x="79196" y="437198"/>
                    <a:pt x="0" y="358002"/>
                    <a:pt x="0" y="260308"/>
                  </a:cubicBezTo>
                  <a:lnTo>
                    <a:pt x="0" y="118777"/>
                  </a:lnTo>
                  <a:cubicBezTo>
                    <a:pt x="0" y="94354"/>
                    <a:pt x="4950" y="71086"/>
                    <a:pt x="13901" y="49923"/>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4" name="Rectangle: Rounded Corners 243">
              <a:extLst>
                <a:ext uri="{FF2B5EF4-FFF2-40B4-BE49-F238E27FC236}">
                  <a16:creationId xmlns:a16="http://schemas.microsoft.com/office/drawing/2014/main" id="{918F6D2E-F5A8-614E-5911-14DDBF4CF4AD}"/>
                </a:ext>
              </a:extLst>
            </p:cNvPr>
            <p:cNvSpPr/>
            <p:nvPr/>
          </p:nvSpPr>
          <p:spPr>
            <a:xfrm>
              <a:off x="2962801" y="3529791"/>
              <a:ext cx="1577756" cy="45265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latin typeface="+mj-lt"/>
                </a:rPr>
                <a:t>Osteoblast</a:t>
              </a:r>
            </a:p>
          </p:txBody>
        </p:sp>
        <p:grpSp>
          <p:nvGrpSpPr>
            <p:cNvPr id="245" name="Group 33">
              <a:extLst>
                <a:ext uri="{FF2B5EF4-FFF2-40B4-BE49-F238E27FC236}">
                  <a16:creationId xmlns:a16="http://schemas.microsoft.com/office/drawing/2014/main" id="{61585167-8EDB-3238-0CCC-15EE1BCBEE56}"/>
                </a:ext>
              </a:extLst>
            </p:cNvPr>
            <p:cNvGrpSpPr>
              <a:grpSpLocks/>
            </p:cNvGrpSpPr>
            <p:nvPr/>
          </p:nvGrpSpPr>
          <p:grpSpPr bwMode="auto">
            <a:xfrm>
              <a:off x="2843038" y="3403987"/>
              <a:ext cx="662565" cy="710911"/>
              <a:chOff x="4012" y="1593"/>
              <a:chExt cx="1116" cy="1198"/>
            </a:xfrm>
          </p:grpSpPr>
          <p:sp>
            <p:nvSpPr>
              <p:cNvPr id="247" name="Freeform 34">
                <a:extLst>
                  <a:ext uri="{FF2B5EF4-FFF2-40B4-BE49-F238E27FC236}">
                    <a16:creationId xmlns:a16="http://schemas.microsoft.com/office/drawing/2014/main" id="{BB12013E-EA03-EC30-505E-84D206112EBD}"/>
                  </a:ext>
                </a:extLst>
              </p:cNvPr>
              <p:cNvSpPr>
                <a:spLocks/>
              </p:cNvSpPr>
              <p:nvPr/>
            </p:nvSpPr>
            <p:spPr bwMode="auto">
              <a:xfrm>
                <a:off x="4012" y="1593"/>
                <a:ext cx="1116" cy="1107"/>
              </a:xfrm>
              <a:custGeom>
                <a:avLst/>
                <a:gdLst>
                  <a:gd name="T0" fmla="*/ 3701 w 446"/>
                  <a:gd name="T1" fmla="*/ 205 h 415"/>
                  <a:gd name="T2" fmla="*/ 1021 w 446"/>
                  <a:gd name="T3" fmla="*/ 1422 h 415"/>
                  <a:gd name="T4" fmla="*/ 188 w 446"/>
                  <a:gd name="T5" fmla="*/ 4140 h 415"/>
                  <a:gd name="T6" fmla="*/ 4214 w 446"/>
                  <a:gd name="T7" fmla="*/ 7800 h 415"/>
                  <a:gd name="T8" fmla="*/ 5360 w 446"/>
                  <a:gd name="T9" fmla="*/ 7762 h 415"/>
                  <a:gd name="T10" fmla="*/ 6906 w 446"/>
                  <a:gd name="T11" fmla="*/ 4724 h 415"/>
                  <a:gd name="T12" fmla="*/ 6781 w 446"/>
                  <a:gd name="T13" fmla="*/ 3222 h 415"/>
                  <a:gd name="T14" fmla="*/ 5027 w 446"/>
                  <a:gd name="T15" fmla="*/ 1003 h 415"/>
                  <a:gd name="T16" fmla="*/ 3713 w 446"/>
                  <a:gd name="T17" fmla="*/ 205 h 4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6" h="415">
                    <a:moveTo>
                      <a:pt x="236" y="11"/>
                    </a:moveTo>
                    <a:cubicBezTo>
                      <a:pt x="190" y="0"/>
                      <a:pt x="100" y="49"/>
                      <a:pt x="65" y="75"/>
                    </a:cubicBezTo>
                    <a:cubicBezTo>
                      <a:pt x="12" y="114"/>
                      <a:pt x="0" y="153"/>
                      <a:pt x="12" y="218"/>
                    </a:cubicBezTo>
                    <a:cubicBezTo>
                      <a:pt x="34" y="346"/>
                      <a:pt x="144" y="412"/>
                      <a:pt x="269" y="411"/>
                    </a:cubicBezTo>
                    <a:cubicBezTo>
                      <a:pt x="291" y="411"/>
                      <a:pt x="310" y="415"/>
                      <a:pt x="342" y="409"/>
                    </a:cubicBezTo>
                    <a:cubicBezTo>
                      <a:pt x="423" y="391"/>
                      <a:pt x="437" y="292"/>
                      <a:pt x="441" y="249"/>
                    </a:cubicBezTo>
                    <a:cubicBezTo>
                      <a:pt x="443" y="221"/>
                      <a:pt x="446" y="195"/>
                      <a:pt x="433" y="170"/>
                    </a:cubicBezTo>
                    <a:cubicBezTo>
                      <a:pt x="418" y="142"/>
                      <a:pt x="347" y="72"/>
                      <a:pt x="321" y="53"/>
                    </a:cubicBezTo>
                    <a:cubicBezTo>
                      <a:pt x="293" y="33"/>
                      <a:pt x="258" y="16"/>
                      <a:pt x="237" y="11"/>
                    </a:cubicBezTo>
                  </a:path>
                </a:pathLst>
              </a:custGeom>
              <a:solidFill>
                <a:srgbClr val="FED1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8" name="Freeform 35">
                <a:extLst>
                  <a:ext uri="{FF2B5EF4-FFF2-40B4-BE49-F238E27FC236}">
                    <a16:creationId xmlns:a16="http://schemas.microsoft.com/office/drawing/2014/main" id="{C9253FB7-7A59-5E5E-6856-1CBF43A33396}"/>
                  </a:ext>
                </a:extLst>
              </p:cNvPr>
              <p:cNvSpPr>
                <a:spLocks/>
              </p:cNvSpPr>
              <p:nvPr/>
            </p:nvSpPr>
            <p:spPr bwMode="auto">
              <a:xfrm>
                <a:off x="4540" y="1911"/>
                <a:ext cx="500" cy="730"/>
              </a:xfrm>
              <a:custGeom>
                <a:avLst/>
                <a:gdLst>
                  <a:gd name="T0" fmla="*/ 20 w 200"/>
                  <a:gd name="T1" fmla="*/ 3634 h 274"/>
                  <a:gd name="T2" fmla="*/ 550 w 200"/>
                  <a:gd name="T3" fmla="*/ 4764 h 274"/>
                  <a:gd name="T4" fmla="*/ 1563 w 200"/>
                  <a:gd name="T5" fmla="*/ 5126 h 274"/>
                  <a:gd name="T6" fmla="*/ 2988 w 200"/>
                  <a:gd name="T7" fmla="*/ 4082 h 274"/>
                  <a:gd name="T8" fmla="*/ 3000 w 200"/>
                  <a:gd name="T9" fmla="*/ 2909 h 274"/>
                  <a:gd name="T10" fmla="*/ 2875 w 200"/>
                  <a:gd name="T11" fmla="*/ 1271 h 274"/>
                  <a:gd name="T12" fmla="*/ 1208 w 200"/>
                  <a:gd name="T13" fmla="*/ 567 h 2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274">
                    <a:moveTo>
                      <a:pt x="1" y="192"/>
                    </a:moveTo>
                    <a:cubicBezTo>
                      <a:pt x="0" y="215"/>
                      <a:pt x="19" y="238"/>
                      <a:pt x="35" y="252"/>
                    </a:cubicBezTo>
                    <a:cubicBezTo>
                      <a:pt x="53" y="269"/>
                      <a:pt x="76" y="274"/>
                      <a:pt x="100" y="271"/>
                    </a:cubicBezTo>
                    <a:cubicBezTo>
                      <a:pt x="133" y="267"/>
                      <a:pt x="177" y="249"/>
                      <a:pt x="191" y="216"/>
                    </a:cubicBezTo>
                    <a:cubicBezTo>
                      <a:pt x="200" y="194"/>
                      <a:pt x="191" y="178"/>
                      <a:pt x="192" y="154"/>
                    </a:cubicBezTo>
                    <a:cubicBezTo>
                      <a:pt x="193" y="130"/>
                      <a:pt x="190" y="91"/>
                      <a:pt x="184" y="67"/>
                    </a:cubicBezTo>
                    <a:cubicBezTo>
                      <a:pt x="174" y="25"/>
                      <a:pt x="110" y="0"/>
                      <a:pt x="77" y="30"/>
                    </a:cubicBezTo>
                  </a:path>
                </a:pathLst>
              </a:custGeom>
              <a:solidFill>
                <a:srgbClr val="FEBF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9" name="Freeform 36">
                <a:extLst>
                  <a:ext uri="{FF2B5EF4-FFF2-40B4-BE49-F238E27FC236}">
                    <a16:creationId xmlns:a16="http://schemas.microsoft.com/office/drawing/2014/main" id="{80934F8F-EA5D-12AA-1911-5B287DF4A568}"/>
                  </a:ext>
                </a:extLst>
              </p:cNvPr>
              <p:cNvSpPr>
                <a:spLocks/>
              </p:cNvSpPr>
              <p:nvPr/>
            </p:nvSpPr>
            <p:spPr bwMode="auto">
              <a:xfrm>
                <a:off x="4487" y="1860"/>
                <a:ext cx="638" cy="931"/>
              </a:xfrm>
              <a:custGeom>
                <a:avLst/>
                <a:gdLst>
                  <a:gd name="T0" fmla="*/ 1992 w 255"/>
                  <a:gd name="T1" fmla="*/ 435 h 349"/>
                  <a:gd name="T2" fmla="*/ 95 w 255"/>
                  <a:gd name="T3" fmla="*/ 2732 h 349"/>
                  <a:gd name="T4" fmla="*/ 1001 w 255"/>
                  <a:gd name="T5" fmla="*/ 4975 h 349"/>
                  <a:gd name="T6" fmla="*/ 1992 w 255"/>
                  <a:gd name="T7" fmla="*/ 435 h 3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5" h="349">
                    <a:moveTo>
                      <a:pt x="127" y="23"/>
                    </a:moveTo>
                    <a:cubicBezTo>
                      <a:pt x="49" y="0"/>
                      <a:pt x="15" y="80"/>
                      <a:pt x="6" y="144"/>
                    </a:cubicBezTo>
                    <a:cubicBezTo>
                      <a:pt x="0" y="194"/>
                      <a:pt x="24" y="234"/>
                      <a:pt x="64" y="262"/>
                    </a:cubicBezTo>
                    <a:cubicBezTo>
                      <a:pt x="191" y="349"/>
                      <a:pt x="255" y="55"/>
                      <a:pt x="127" y="23"/>
                    </a:cubicBezTo>
                    <a:close/>
                  </a:path>
                </a:pathLst>
              </a:custGeom>
              <a:solidFill>
                <a:srgbClr val="3D45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0" name="Freeform 37">
                <a:extLst>
                  <a:ext uri="{FF2B5EF4-FFF2-40B4-BE49-F238E27FC236}">
                    <a16:creationId xmlns:a16="http://schemas.microsoft.com/office/drawing/2014/main" id="{62126744-1530-11D9-0B6C-40E4468BC3EA}"/>
                  </a:ext>
                </a:extLst>
              </p:cNvPr>
              <p:cNvSpPr>
                <a:spLocks/>
              </p:cNvSpPr>
              <p:nvPr/>
            </p:nvSpPr>
            <p:spPr bwMode="auto">
              <a:xfrm>
                <a:off x="4510" y="1932"/>
                <a:ext cx="267" cy="595"/>
              </a:xfrm>
              <a:custGeom>
                <a:avLst/>
                <a:gdLst>
                  <a:gd name="T0" fmla="*/ 1662 w 107"/>
                  <a:gd name="T1" fmla="*/ 192 h 223"/>
                  <a:gd name="T2" fmla="*/ 374 w 107"/>
                  <a:gd name="T3" fmla="*/ 1673 h 223"/>
                  <a:gd name="T4" fmla="*/ 933 w 107"/>
                  <a:gd name="T5" fmla="*/ 4237 h 223"/>
                  <a:gd name="T6" fmla="*/ 808 w 107"/>
                  <a:gd name="T7" fmla="*/ 1788 h 223"/>
                  <a:gd name="T8" fmla="*/ 1662 w 107"/>
                  <a:gd name="T9" fmla="*/ 192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223">
                    <a:moveTo>
                      <a:pt x="107" y="10"/>
                    </a:moveTo>
                    <a:cubicBezTo>
                      <a:pt x="64" y="0"/>
                      <a:pt x="37" y="47"/>
                      <a:pt x="24" y="88"/>
                    </a:cubicBezTo>
                    <a:cubicBezTo>
                      <a:pt x="11" y="130"/>
                      <a:pt x="0" y="175"/>
                      <a:pt x="60" y="223"/>
                    </a:cubicBezTo>
                    <a:cubicBezTo>
                      <a:pt x="39" y="186"/>
                      <a:pt x="25" y="144"/>
                      <a:pt x="52" y="94"/>
                    </a:cubicBezTo>
                    <a:cubicBezTo>
                      <a:pt x="79" y="43"/>
                      <a:pt x="84" y="12"/>
                      <a:pt x="107" y="10"/>
                    </a:cubicBezTo>
                    <a:close/>
                  </a:path>
                </a:pathLst>
              </a:custGeom>
              <a:solidFill>
                <a:srgbClr val="7E7D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1" name="Freeform 38">
                <a:extLst>
                  <a:ext uri="{FF2B5EF4-FFF2-40B4-BE49-F238E27FC236}">
                    <a16:creationId xmlns:a16="http://schemas.microsoft.com/office/drawing/2014/main" id="{7E243440-70FA-729B-3994-97CE5FA0D96F}"/>
                  </a:ext>
                </a:extLst>
              </p:cNvPr>
              <p:cNvSpPr>
                <a:spLocks/>
              </p:cNvSpPr>
              <p:nvPr/>
            </p:nvSpPr>
            <p:spPr bwMode="auto">
              <a:xfrm>
                <a:off x="4712" y="2057"/>
                <a:ext cx="233" cy="563"/>
              </a:xfrm>
              <a:custGeom>
                <a:avLst/>
                <a:gdLst>
                  <a:gd name="T0" fmla="*/ 1380 w 93"/>
                  <a:gd name="T1" fmla="*/ 136 h 211"/>
                  <a:gd name="T2" fmla="*/ 1443 w 93"/>
                  <a:gd name="T3" fmla="*/ 1275 h 211"/>
                  <a:gd name="T4" fmla="*/ 1305 w 93"/>
                  <a:gd name="T5" fmla="*/ 2415 h 211"/>
                  <a:gd name="T6" fmla="*/ 0 w 93"/>
                  <a:gd name="T7" fmla="*/ 3418 h 211"/>
                  <a:gd name="T8" fmla="*/ 784 w 93"/>
                  <a:gd name="T9" fmla="*/ 2948 h 211"/>
                  <a:gd name="T10" fmla="*/ 1005 w 93"/>
                  <a:gd name="T11" fmla="*/ 1937 h 211"/>
                  <a:gd name="T12" fmla="*/ 1213 w 93"/>
                  <a:gd name="T13" fmla="*/ 1387 h 211"/>
                  <a:gd name="T14" fmla="*/ 1225 w 93"/>
                  <a:gd name="T15" fmla="*/ 969 h 211"/>
                  <a:gd name="T16" fmla="*/ 1305 w 93"/>
                  <a:gd name="T17" fmla="*/ 0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211">
                    <a:moveTo>
                      <a:pt x="88" y="7"/>
                    </a:moveTo>
                    <a:cubicBezTo>
                      <a:pt x="87" y="26"/>
                      <a:pt x="93" y="47"/>
                      <a:pt x="92" y="67"/>
                    </a:cubicBezTo>
                    <a:cubicBezTo>
                      <a:pt x="91" y="88"/>
                      <a:pt x="91" y="107"/>
                      <a:pt x="83" y="127"/>
                    </a:cubicBezTo>
                    <a:cubicBezTo>
                      <a:pt x="70" y="157"/>
                      <a:pt x="38" y="211"/>
                      <a:pt x="0" y="180"/>
                    </a:cubicBezTo>
                    <a:cubicBezTo>
                      <a:pt x="16" y="177"/>
                      <a:pt x="41" y="170"/>
                      <a:pt x="50" y="155"/>
                    </a:cubicBezTo>
                    <a:cubicBezTo>
                      <a:pt x="60" y="139"/>
                      <a:pt x="57" y="118"/>
                      <a:pt x="64" y="102"/>
                    </a:cubicBezTo>
                    <a:cubicBezTo>
                      <a:pt x="69" y="92"/>
                      <a:pt x="76" y="84"/>
                      <a:pt x="77" y="73"/>
                    </a:cubicBezTo>
                    <a:cubicBezTo>
                      <a:pt x="77" y="64"/>
                      <a:pt x="75" y="61"/>
                      <a:pt x="78" y="51"/>
                    </a:cubicBezTo>
                    <a:cubicBezTo>
                      <a:pt x="84" y="32"/>
                      <a:pt x="82" y="19"/>
                      <a:pt x="83" y="0"/>
                    </a:cubicBezTo>
                  </a:path>
                </a:pathLst>
              </a:custGeom>
              <a:solidFill>
                <a:srgbClr val="091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2" name="Freeform 39">
                <a:extLst>
                  <a:ext uri="{FF2B5EF4-FFF2-40B4-BE49-F238E27FC236}">
                    <a16:creationId xmlns:a16="http://schemas.microsoft.com/office/drawing/2014/main" id="{DDE0F762-1802-80F8-5291-610EC11CABAD}"/>
                  </a:ext>
                </a:extLst>
              </p:cNvPr>
              <p:cNvSpPr>
                <a:spLocks/>
              </p:cNvSpPr>
              <p:nvPr/>
            </p:nvSpPr>
            <p:spPr bwMode="auto">
              <a:xfrm>
                <a:off x="4077" y="1665"/>
                <a:ext cx="593" cy="728"/>
              </a:xfrm>
              <a:custGeom>
                <a:avLst/>
                <a:gdLst>
                  <a:gd name="T0" fmla="*/ 2397 w 237"/>
                  <a:gd name="T1" fmla="*/ 56 h 273"/>
                  <a:gd name="T2" fmla="*/ 1001 w 237"/>
                  <a:gd name="T3" fmla="*/ 931 h 273"/>
                  <a:gd name="T4" fmla="*/ 145 w 237"/>
                  <a:gd name="T5" fmla="*/ 1971 h 273"/>
                  <a:gd name="T6" fmla="*/ 113 w 237"/>
                  <a:gd name="T7" fmla="*/ 3549 h 273"/>
                  <a:gd name="T8" fmla="*/ 721 w 237"/>
                  <a:gd name="T9" fmla="*/ 5141 h 273"/>
                  <a:gd name="T10" fmla="*/ 626 w 237"/>
                  <a:gd name="T11" fmla="*/ 2957 h 273"/>
                  <a:gd name="T12" fmla="*/ 1284 w 237"/>
                  <a:gd name="T13" fmla="*/ 1459 h 273"/>
                  <a:gd name="T14" fmla="*/ 2334 w 237"/>
                  <a:gd name="T15" fmla="*/ 512 h 273"/>
                  <a:gd name="T16" fmla="*/ 2942 w 237"/>
                  <a:gd name="T17" fmla="*/ 307 h 273"/>
                  <a:gd name="T18" fmla="*/ 3713 w 237"/>
                  <a:gd name="T19" fmla="*/ 435 h 273"/>
                  <a:gd name="T20" fmla="*/ 2660 w 237"/>
                  <a:gd name="T21" fmla="*/ 0 h 2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7" h="273">
                    <a:moveTo>
                      <a:pt x="153" y="3"/>
                    </a:moveTo>
                    <a:cubicBezTo>
                      <a:pt x="122" y="17"/>
                      <a:pt x="93" y="30"/>
                      <a:pt x="64" y="49"/>
                    </a:cubicBezTo>
                    <a:cubicBezTo>
                      <a:pt x="44" y="61"/>
                      <a:pt x="18" y="82"/>
                      <a:pt x="9" y="104"/>
                    </a:cubicBezTo>
                    <a:cubicBezTo>
                      <a:pt x="0" y="129"/>
                      <a:pt x="1" y="161"/>
                      <a:pt x="7" y="187"/>
                    </a:cubicBezTo>
                    <a:cubicBezTo>
                      <a:pt x="11" y="205"/>
                      <a:pt x="23" y="273"/>
                      <a:pt x="46" y="271"/>
                    </a:cubicBezTo>
                    <a:cubicBezTo>
                      <a:pt x="29" y="234"/>
                      <a:pt x="28" y="195"/>
                      <a:pt x="40" y="156"/>
                    </a:cubicBezTo>
                    <a:cubicBezTo>
                      <a:pt x="48" y="130"/>
                      <a:pt x="62" y="97"/>
                      <a:pt x="82" y="77"/>
                    </a:cubicBezTo>
                    <a:cubicBezTo>
                      <a:pt x="103" y="57"/>
                      <a:pt x="121" y="38"/>
                      <a:pt x="149" y="27"/>
                    </a:cubicBezTo>
                    <a:cubicBezTo>
                      <a:pt x="162" y="22"/>
                      <a:pt x="173" y="17"/>
                      <a:pt x="188" y="16"/>
                    </a:cubicBezTo>
                    <a:cubicBezTo>
                      <a:pt x="205" y="16"/>
                      <a:pt x="221" y="23"/>
                      <a:pt x="237" y="23"/>
                    </a:cubicBezTo>
                    <a:cubicBezTo>
                      <a:pt x="220" y="1"/>
                      <a:pt x="197" y="0"/>
                      <a:pt x="170" y="0"/>
                    </a:cubicBezTo>
                  </a:path>
                </a:pathLst>
              </a:custGeom>
              <a:solidFill>
                <a:srgbClr val="FEE9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3" name="Freeform 40">
                <a:extLst>
                  <a:ext uri="{FF2B5EF4-FFF2-40B4-BE49-F238E27FC236}">
                    <a16:creationId xmlns:a16="http://schemas.microsoft.com/office/drawing/2014/main" id="{A1041A75-C391-4AC1-F40E-E068C0359F42}"/>
                  </a:ext>
                </a:extLst>
              </p:cNvPr>
              <p:cNvSpPr>
                <a:spLocks/>
              </p:cNvSpPr>
              <p:nvPr/>
            </p:nvSpPr>
            <p:spPr bwMode="auto">
              <a:xfrm>
                <a:off x="4437" y="1977"/>
                <a:ext cx="653" cy="694"/>
              </a:xfrm>
              <a:custGeom>
                <a:avLst/>
                <a:gdLst>
                  <a:gd name="T0" fmla="*/ 125 w 261"/>
                  <a:gd name="T1" fmla="*/ 4602 h 260"/>
                  <a:gd name="T2" fmla="*/ 1051 w 261"/>
                  <a:gd name="T3" fmla="*/ 4810 h 260"/>
                  <a:gd name="T4" fmla="*/ 2034 w 261"/>
                  <a:gd name="T5" fmla="*/ 4909 h 260"/>
                  <a:gd name="T6" fmla="*/ 3525 w 261"/>
                  <a:gd name="T7" fmla="*/ 4204 h 260"/>
                  <a:gd name="T8" fmla="*/ 3931 w 261"/>
                  <a:gd name="T9" fmla="*/ 2165 h 260"/>
                  <a:gd name="T10" fmla="*/ 4026 w 261"/>
                  <a:gd name="T11" fmla="*/ 1004 h 260"/>
                  <a:gd name="T12" fmla="*/ 3463 w 261"/>
                  <a:gd name="T13" fmla="*/ 0 h 260"/>
                  <a:gd name="T14" fmla="*/ 3663 w 261"/>
                  <a:gd name="T15" fmla="*/ 2301 h 260"/>
                  <a:gd name="T16" fmla="*/ 3005 w 261"/>
                  <a:gd name="T17" fmla="*/ 4183 h 260"/>
                  <a:gd name="T18" fmla="*/ 1334 w 261"/>
                  <a:gd name="T19" fmla="*/ 4695 h 260"/>
                  <a:gd name="T20" fmla="*/ 0 w 261"/>
                  <a:gd name="T21" fmla="*/ 4580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1" h="260">
                    <a:moveTo>
                      <a:pt x="8" y="242"/>
                    </a:moveTo>
                    <a:cubicBezTo>
                      <a:pt x="22" y="253"/>
                      <a:pt x="49" y="252"/>
                      <a:pt x="67" y="253"/>
                    </a:cubicBezTo>
                    <a:cubicBezTo>
                      <a:pt x="88" y="253"/>
                      <a:pt x="109" y="257"/>
                      <a:pt x="130" y="258"/>
                    </a:cubicBezTo>
                    <a:cubicBezTo>
                      <a:pt x="164" y="260"/>
                      <a:pt x="206" y="251"/>
                      <a:pt x="225" y="221"/>
                    </a:cubicBezTo>
                    <a:cubicBezTo>
                      <a:pt x="245" y="189"/>
                      <a:pt x="248" y="150"/>
                      <a:pt x="251" y="114"/>
                    </a:cubicBezTo>
                    <a:cubicBezTo>
                      <a:pt x="253" y="94"/>
                      <a:pt x="261" y="73"/>
                      <a:pt x="257" y="53"/>
                    </a:cubicBezTo>
                    <a:cubicBezTo>
                      <a:pt x="254" y="35"/>
                      <a:pt x="235" y="11"/>
                      <a:pt x="221" y="0"/>
                    </a:cubicBezTo>
                    <a:cubicBezTo>
                      <a:pt x="238" y="34"/>
                      <a:pt x="238" y="83"/>
                      <a:pt x="234" y="121"/>
                    </a:cubicBezTo>
                    <a:cubicBezTo>
                      <a:pt x="230" y="156"/>
                      <a:pt x="224" y="198"/>
                      <a:pt x="192" y="220"/>
                    </a:cubicBezTo>
                    <a:cubicBezTo>
                      <a:pt x="161" y="240"/>
                      <a:pt x="123" y="253"/>
                      <a:pt x="85" y="247"/>
                    </a:cubicBezTo>
                    <a:cubicBezTo>
                      <a:pt x="57" y="243"/>
                      <a:pt x="27" y="252"/>
                      <a:pt x="0" y="241"/>
                    </a:cubicBezTo>
                  </a:path>
                </a:pathLst>
              </a:custGeom>
              <a:solidFill>
                <a:srgbClr val="FEBF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4" name="Freeform 41">
                <a:extLst>
                  <a:ext uri="{FF2B5EF4-FFF2-40B4-BE49-F238E27FC236}">
                    <a16:creationId xmlns:a16="http://schemas.microsoft.com/office/drawing/2014/main" id="{FB2180D1-6370-D7CC-6A86-D66F4736A8FF}"/>
                  </a:ext>
                </a:extLst>
              </p:cNvPr>
              <p:cNvSpPr>
                <a:spLocks/>
              </p:cNvSpPr>
              <p:nvPr/>
            </p:nvSpPr>
            <p:spPr bwMode="auto">
              <a:xfrm>
                <a:off x="4080" y="1807"/>
                <a:ext cx="185" cy="445"/>
              </a:xfrm>
              <a:custGeom>
                <a:avLst/>
                <a:gdLst>
                  <a:gd name="T0" fmla="*/ 283 w 74"/>
                  <a:gd name="T1" fmla="*/ 3160 h 167"/>
                  <a:gd name="T2" fmla="*/ 83 w 74"/>
                  <a:gd name="T3" fmla="*/ 1271 h 167"/>
                  <a:gd name="T4" fmla="*/ 1158 w 74"/>
                  <a:gd name="T5" fmla="*/ 0 h 167"/>
                  <a:gd name="T6" fmla="*/ 375 w 74"/>
                  <a:gd name="T7" fmla="*/ 1194 h 167"/>
                  <a:gd name="T8" fmla="*/ 313 w 74"/>
                  <a:gd name="T9" fmla="*/ 2785 h 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167">
                    <a:moveTo>
                      <a:pt x="18" y="167"/>
                    </a:moveTo>
                    <a:cubicBezTo>
                      <a:pt x="0" y="143"/>
                      <a:pt x="0" y="96"/>
                      <a:pt x="5" y="67"/>
                    </a:cubicBezTo>
                    <a:cubicBezTo>
                      <a:pt x="10" y="31"/>
                      <a:pt x="41" y="13"/>
                      <a:pt x="74" y="0"/>
                    </a:cubicBezTo>
                    <a:cubicBezTo>
                      <a:pt x="50" y="15"/>
                      <a:pt x="30" y="34"/>
                      <a:pt x="24" y="63"/>
                    </a:cubicBezTo>
                    <a:cubicBezTo>
                      <a:pt x="20" y="83"/>
                      <a:pt x="11" y="128"/>
                      <a:pt x="20" y="1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5" name="Freeform 42">
                <a:extLst>
                  <a:ext uri="{FF2B5EF4-FFF2-40B4-BE49-F238E27FC236}">
                    <a16:creationId xmlns:a16="http://schemas.microsoft.com/office/drawing/2014/main" id="{5B4C8719-7753-9CDB-7CDB-910C19F64981}"/>
                  </a:ext>
                </a:extLst>
              </p:cNvPr>
              <p:cNvSpPr>
                <a:spLocks/>
              </p:cNvSpPr>
              <p:nvPr/>
            </p:nvSpPr>
            <p:spPr bwMode="auto">
              <a:xfrm>
                <a:off x="4750" y="2316"/>
                <a:ext cx="318" cy="357"/>
              </a:xfrm>
              <a:custGeom>
                <a:avLst/>
                <a:gdLst>
                  <a:gd name="T0" fmla="*/ 0 w 127"/>
                  <a:gd name="T1" fmla="*/ 2419 h 134"/>
                  <a:gd name="T2" fmla="*/ 1522 w 127"/>
                  <a:gd name="T3" fmla="*/ 1774 h 134"/>
                  <a:gd name="T4" fmla="*/ 1818 w 127"/>
                  <a:gd name="T5" fmla="*/ 943 h 134"/>
                  <a:gd name="T6" fmla="*/ 1993 w 127"/>
                  <a:gd name="T7" fmla="*/ 0 h 134"/>
                  <a:gd name="T8" fmla="*/ 1410 w 127"/>
                  <a:gd name="T9" fmla="*/ 1660 h 134"/>
                  <a:gd name="T10" fmla="*/ 959 w 127"/>
                  <a:gd name="T11" fmla="*/ 2171 h 134"/>
                  <a:gd name="T12" fmla="*/ 113 w 127"/>
                  <a:gd name="T13" fmla="*/ 2499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34">
                    <a:moveTo>
                      <a:pt x="0" y="128"/>
                    </a:moveTo>
                    <a:cubicBezTo>
                      <a:pt x="35" y="134"/>
                      <a:pt x="76" y="124"/>
                      <a:pt x="97" y="94"/>
                    </a:cubicBezTo>
                    <a:cubicBezTo>
                      <a:pt x="106" y="82"/>
                      <a:pt x="112" y="65"/>
                      <a:pt x="116" y="50"/>
                    </a:cubicBezTo>
                    <a:cubicBezTo>
                      <a:pt x="120" y="34"/>
                      <a:pt x="126" y="16"/>
                      <a:pt x="127" y="0"/>
                    </a:cubicBezTo>
                    <a:cubicBezTo>
                      <a:pt x="107" y="23"/>
                      <a:pt x="109" y="62"/>
                      <a:pt x="90" y="88"/>
                    </a:cubicBezTo>
                    <a:cubicBezTo>
                      <a:pt x="83" y="98"/>
                      <a:pt x="72" y="108"/>
                      <a:pt x="61" y="115"/>
                    </a:cubicBezTo>
                    <a:cubicBezTo>
                      <a:pt x="42" y="127"/>
                      <a:pt x="26" y="123"/>
                      <a:pt x="7" y="132"/>
                    </a:cubicBezTo>
                  </a:path>
                </a:pathLst>
              </a:custGeom>
              <a:solidFill>
                <a:srgbClr val="FF99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 name="Freeform 43">
                <a:extLst>
                  <a:ext uri="{FF2B5EF4-FFF2-40B4-BE49-F238E27FC236}">
                    <a16:creationId xmlns:a16="http://schemas.microsoft.com/office/drawing/2014/main" id="{180E5B8C-4281-6518-794E-DF0F09ACF150}"/>
                  </a:ext>
                </a:extLst>
              </p:cNvPr>
              <p:cNvSpPr>
                <a:spLocks/>
              </p:cNvSpPr>
              <p:nvPr/>
            </p:nvSpPr>
            <p:spPr bwMode="auto">
              <a:xfrm>
                <a:off x="4012" y="1593"/>
                <a:ext cx="1116" cy="1107"/>
              </a:xfrm>
              <a:custGeom>
                <a:avLst/>
                <a:gdLst>
                  <a:gd name="T0" fmla="*/ 3701 w 446"/>
                  <a:gd name="T1" fmla="*/ 205 h 415"/>
                  <a:gd name="T2" fmla="*/ 1021 w 446"/>
                  <a:gd name="T3" fmla="*/ 1422 h 415"/>
                  <a:gd name="T4" fmla="*/ 188 w 446"/>
                  <a:gd name="T5" fmla="*/ 4140 h 415"/>
                  <a:gd name="T6" fmla="*/ 4214 w 446"/>
                  <a:gd name="T7" fmla="*/ 7800 h 415"/>
                  <a:gd name="T8" fmla="*/ 5360 w 446"/>
                  <a:gd name="T9" fmla="*/ 7762 h 415"/>
                  <a:gd name="T10" fmla="*/ 6906 w 446"/>
                  <a:gd name="T11" fmla="*/ 4724 h 415"/>
                  <a:gd name="T12" fmla="*/ 6781 w 446"/>
                  <a:gd name="T13" fmla="*/ 3222 h 415"/>
                  <a:gd name="T14" fmla="*/ 5027 w 446"/>
                  <a:gd name="T15" fmla="*/ 1003 h 415"/>
                  <a:gd name="T16" fmla="*/ 3713 w 446"/>
                  <a:gd name="T17" fmla="*/ 205 h 4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6" h="415">
                    <a:moveTo>
                      <a:pt x="236" y="11"/>
                    </a:moveTo>
                    <a:cubicBezTo>
                      <a:pt x="190" y="0"/>
                      <a:pt x="100" y="49"/>
                      <a:pt x="65" y="75"/>
                    </a:cubicBezTo>
                    <a:cubicBezTo>
                      <a:pt x="12" y="114"/>
                      <a:pt x="0" y="153"/>
                      <a:pt x="12" y="218"/>
                    </a:cubicBezTo>
                    <a:cubicBezTo>
                      <a:pt x="34" y="346"/>
                      <a:pt x="144" y="412"/>
                      <a:pt x="269" y="411"/>
                    </a:cubicBezTo>
                    <a:cubicBezTo>
                      <a:pt x="291" y="411"/>
                      <a:pt x="310" y="415"/>
                      <a:pt x="342" y="409"/>
                    </a:cubicBezTo>
                    <a:cubicBezTo>
                      <a:pt x="423" y="391"/>
                      <a:pt x="437" y="292"/>
                      <a:pt x="441" y="249"/>
                    </a:cubicBezTo>
                    <a:cubicBezTo>
                      <a:pt x="443" y="221"/>
                      <a:pt x="446" y="195"/>
                      <a:pt x="433" y="170"/>
                    </a:cubicBezTo>
                    <a:cubicBezTo>
                      <a:pt x="418" y="142"/>
                      <a:pt x="347" y="72"/>
                      <a:pt x="321" y="53"/>
                    </a:cubicBezTo>
                    <a:cubicBezTo>
                      <a:pt x="293" y="33"/>
                      <a:pt x="258" y="16"/>
                      <a:pt x="237" y="11"/>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7" name="Freeform 44">
                <a:extLst>
                  <a:ext uri="{FF2B5EF4-FFF2-40B4-BE49-F238E27FC236}">
                    <a16:creationId xmlns:a16="http://schemas.microsoft.com/office/drawing/2014/main" id="{048A17AF-F63B-0FAC-A211-5DD44C112AEA}"/>
                  </a:ext>
                </a:extLst>
              </p:cNvPr>
              <p:cNvSpPr>
                <a:spLocks/>
              </p:cNvSpPr>
              <p:nvPr/>
            </p:nvSpPr>
            <p:spPr bwMode="auto">
              <a:xfrm>
                <a:off x="4487" y="1860"/>
                <a:ext cx="638" cy="931"/>
              </a:xfrm>
              <a:custGeom>
                <a:avLst/>
                <a:gdLst>
                  <a:gd name="T0" fmla="*/ 1992 w 255"/>
                  <a:gd name="T1" fmla="*/ 435 h 349"/>
                  <a:gd name="T2" fmla="*/ 95 w 255"/>
                  <a:gd name="T3" fmla="*/ 2732 h 349"/>
                  <a:gd name="T4" fmla="*/ 1001 w 255"/>
                  <a:gd name="T5" fmla="*/ 4975 h 349"/>
                  <a:gd name="T6" fmla="*/ 1992 w 255"/>
                  <a:gd name="T7" fmla="*/ 435 h 3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5" h="349">
                    <a:moveTo>
                      <a:pt x="127" y="23"/>
                    </a:moveTo>
                    <a:cubicBezTo>
                      <a:pt x="49" y="0"/>
                      <a:pt x="15" y="80"/>
                      <a:pt x="6" y="144"/>
                    </a:cubicBezTo>
                    <a:cubicBezTo>
                      <a:pt x="0" y="194"/>
                      <a:pt x="24" y="234"/>
                      <a:pt x="64" y="262"/>
                    </a:cubicBezTo>
                    <a:cubicBezTo>
                      <a:pt x="191" y="349"/>
                      <a:pt x="255" y="55"/>
                      <a:pt x="127" y="23"/>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8" name="Freeform 45">
                <a:extLst>
                  <a:ext uri="{FF2B5EF4-FFF2-40B4-BE49-F238E27FC236}">
                    <a16:creationId xmlns:a16="http://schemas.microsoft.com/office/drawing/2014/main" id="{28C72FC8-49F9-0B49-7217-68BBF8305298}"/>
                  </a:ext>
                </a:extLst>
              </p:cNvPr>
              <p:cNvSpPr>
                <a:spLocks/>
              </p:cNvSpPr>
              <p:nvPr/>
            </p:nvSpPr>
            <p:spPr bwMode="auto">
              <a:xfrm>
                <a:off x="4507" y="1993"/>
                <a:ext cx="80" cy="86"/>
              </a:xfrm>
              <a:custGeom>
                <a:avLst/>
                <a:gdLst>
                  <a:gd name="T0" fmla="*/ 50 w 32"/>
                  <a:gd name="T1" fmla="*/ 427 h 32"/>
                  <a:gd name="T2" fmla="*/ 175 w 32"/>
                  <a:gd name="T3" fmla="*/ 59 h 32"/>
                  <a:gd name="T4" fmla="*/ 470 w 32"/>
                  <a:gd name="T5" fmla="*/ 218 h 32"/>
                  <a:gd name="T6" fmla="*/ 333 w 32"/>
                  <a:gd name="T7" fmla="*/ 586 h 32"/>
                  <a:gd name="T8" fmla="*/ 50 w 32"/>
                  <a:gd name="T9" fmla="*/ 42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3" y="22"/>
                    </a:moveTo>
                    <a:cubicBezTo>
                      <a:pt x="0" y="14"/>
                      <a:pt x="4" y="6"/>
                      <a:pt x="11" y="3"/>
                    </a:cubicBezTo>
                    <a:cubicBezTo>
                      <a:pt x="19" y="0"/>
                      <a:pt x="27" y="4"/>
                      <a:pt x="30" y="11"/>
                    </a:cubicBezTo>
                    <a:cubicBezTo>
                      <a:pt x="32" y="19"/>
                      <a:pt x="29" y="27"/>
                      <a:pt x="21" y="30"/>
                    </a:cubicBezTo>
                    <a:cubicBezTo>
                      <a:pt x="14" y="32"/>
                      <a:pt x="6" y="29"/>
                      <a:pt x="3"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9" name="Freeform 46">
                <a:extLst>
                  <a:ext uri="{FF2B5EF4-FFF2-40B4-BE49-F238E27FC236}">
                    <a16:creationId xmlns:a16="http://schemas.microsoft.com/office/drawing/2014/main" id="{A7377706-0F93-E746-162D-A656DB0E43BA}"/>
                  </a:ext>
                </a:extLst>
              </p:cNvPr>
              <p:cNvSpPr>
                <a:spLocks/>
              </p:cNvSpPr>
              <p:nvPr/>
            </p:nvSpPr>
            <p:spPr bwMode="auto">
              <a:xfrm>
                <a:off x="4577" y="1961"/>
                <a:ext cx="35" cy="38"/>
              </a:xfrm>
              <a:custGeom>
                <a:avLst/>
                <a:gdLst>
                  <a:gd name="T0" fmla="*/ 20 w 14"/>
                  <a:gd name="T1" fmla="*/ 176 h 14"/>
                  <a:gd name="T2" fmla="*/ 83 w 14"/>
                  <a:gd name="T3" fmla="*/ 22 h 14"/>
                  <a:gd name="T4" fmla="*/ 208 w 14"/>
                  <a:gd name="T5" fmla="*/ 103 h 14"/>
                  <a:gd name="T6" fmla="*/ 145 w 14"/>
                  <a:gd name="T7" fmla="*/ 258 h 14"/>
                  <a:gd name="T8" fmla="*/ 20 w 14"/>
                  <a:gd name="T9" fmla="*/ 17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1" y="9"/>
                    </a:moveTo>
                    <a:cubicBezTo>
                      <a:pt x="0" y="6"/>
                      <a:pt x="2" y="2"/>
                      <a:pt x="5" y="1"/>
                    </a:cubicBezTo>
                    <a:cubicBezTo>
                      <a:pt x="8" y="0"/>
                      <a:pt x="12" y="1"/>
                      <a:pt x="13" y="5"/>
                    </a:cubicBezTo>
                    <a:cubicBezTo>
                      <a:pt x="14" y="8"/>
                      <a:pt x="13" y="11"/>
                      <a:pt x="9" y="13"/>
                    </a:cubicBezTo>
                    <a:cubicBezTo>
                      <a:pt x="6" y="14"/>
                      <a:pt x="3" y="12"/>
                      <a:pt x="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0" name="Freeform 47">
                <a:extLst>
                  <a:ext uri="{FF2B5EF4-FFF2-40B4-BE49-F238E27FC236}">
                    <a16:creationId xmlns:a16="http://schemas.microsoft.com/office/drawing/2014/main" id="{910144CF-6FF3-2462-475E-340A4997450C}"/>
                  </a:ext>
                </a:extLst>
              </p:cNvPr>
              <p:cNvSpPr>
                <a:spLocks/>
              </p:cNvSpPr>
              <p:nvPr/>
            </p:nvSpPr>
            <p:spPr bwMode="auto">
              <a:xfrm>
                <a:off x="4505" y="2079"/>
                <a:ext cx="50" cy="53"/>
              </a:xfrm>
              <a:custGeom>
                <a:avLst/>
                <a:gdLst>
                  <a:gd name="T0" fmla="*/ 33 w 20"/>
                  <a:gd name="T1" fmla="*/ 239 h 20"/>
                  <a:gd name="T2" fmla="*/ 113 w 20"/>
                  <a:gd name="T3" fmla="*/ 34 h 20"/>
                  <a:gd name="T4" fmla="*/ 283 w 20"/>
                  <a:gd name="T5" fmla="*/ 133 h 20"/>
                  <a:gd name="T6" fmla="*/ 208 w 20"/>
                  <a:gd name="T7" fmla="*/ 337 h 20"/>
                  <a:gd name="T8" fmla="*/ 33 w 20"/>
                  <a:gd name="T9" fmla="*/ 23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 y="13"/>
                    </a:moveTo>
                    <a:cubicBezTo>
                      <a:pt x="0" y="9"/>
                      <a:pt x="2" y="4"/>
                      <a:pt x="7" y="2"/>
                    </a:cubicBezTo>
                    <a:cubicBezTo>
                      <a:pt x="11" y="0"/>
                      <a:pt x="16" y="2"/>
                      <a:pt x="18" y="7"/>
                    </a:cubicBezTo>
                    <a:cubicBezTo>
                      <a:pt x="20" y="11"/>
                      <a:pt x="18" y="16"/>
                      <a:pt x="13" y="18"/>
                    </a:cubicBezTo>
                    <a:cubicBezTo>
                      <a:pt x="9" y="20"/>
                      <a:pt x="4" y="18"/>
                      <a:pt x="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46" name="TextBox 245">
              <a:extLst>
                <a:ext uri="{FF2B5EF4-FFF2-40B4-BE49-F238E27FC236}">
                  <a16:creationId xmlns:a16="http://schemas.microsoft.com/office/drawing/2014/main" id="{D4F65EA2-8DA0-B806-1FB3-FF19A344A54B}"/>
                </a:ext>
              </a:extLst>
            </p:cNvPr>
            <p:cNvSpPr txBox="1"/>
            <p:nvPr/>
          </p:nvSpPr>
          <p:spPr>
            <a:xfrm>
              <a:off x="4109185" y="3226530"/>
              <a:ext cx="359394" cy="261610"/>
            </a:xfrm>
            <a:prstGeom prst="rect">
              <a:avLst/>
            </a:prstGeom>
            <a:noFill/>
          </p:spPr>
          <p:txBody>
            <a:bodyPr wrap="none" rtlCol="0">
              <a:spAutoFit/>
            </a:bodyPr>
            <a:lstStyle/>
            <a:p>
              <a:pPr algn="ctr"/>
              <a:r>
                <a:rPr lang="en-GB" sz="1100" dirty="0">
                  <a:solidFill>
                    <a:schemeClr val="accent5"/>
                  </a:solidFill>
                </a:rPr>
                <a:t>AR</a:t>
              </a:r>
            </a:p>
          </p:txBody>
        </p:sp>
      </p:grpSp>
      <p:grpSp>
        <p:nvGrpSpPr>
          <p:cNvPr id="192" name="Group 191">
            <a:extLst>
              <a:ext uri="{FF2B5EF4-FFF2-40B4-BE49-F238E27FC236}">
                <a16:creationId xmlns:a16="http://schemas.microsoft.com/office/drawing/2014/main" id="{BADE4C38-EB01-E67C-3BA9-A19932E5913D}"/>
              </a:ext>
            </a:extLst>
          </p:cNvPr>
          <p:cNvGrpSpPr/>
          <p:nvPr/>
        </p:nvGrpSpPr>
        <p:grpSpPr>
          <a:xfrm>
            <a:off x="6572595" y="3597014"/>
            <a:ext cx="2044486" cy="1002414"/>
            <a:chOff x="6028816" y="3200212"/>
            <a:chExt cx="1796407" cy="880781"/>
          </a:xfrm>
        </p:grpSpPr>
        <p:sp>
          <p:nvSpPr>
            <p:cNvPr id="195" name="Freeform: Shape 194">
              <a:extLst>
                <a:ext uri="{FF2B5EF4-FFF2-40B4-BE49-F238E27FC236}">
                  <a16:creationId xmlns:a16="http://schemas.microsoft.com/office/drawing/2014/main" id="{C2FAD272-A8FB-0556-5DE4-9649D625BB8E}"/>
                </a:ext>
              </a:extLst>
            </p:cNvPr>
            <p:cNvSpPr/>
            <p:nvPr/>
          </p:nvSpPr>
          <p:spPr>
            <a:xfrm>
              <a:off x="6558541" y="3200212"/>
              <a:ext cx="353780" cy="582619"/>
            </a:xfrm>
            <a:custGeom>
              <a:avLst/>
              <a:gdLst>
                <a:gd name="connsiteX0" fmla="*/ 47560 w 353780"/>
                <a:gd name="connsiteY0" fmla="*/ 0 h 437198"/>
                <a:gd name="connsiteX1" fmla="*/ 85661 w 353780"/>
                <a:gd name="connsiteY1" fmla="*/ 174655 h 437198"/>
                <a:gd name="connsiteX2" fmla="*/ 268120 w 353780"/>
                <a:gd name="connsiteY2" fmla="*/ 174655 h 437198"/>
                <a:gd name="connsiteX3" fmla="*/ 306221 w 353780"/>
                <a:gd name="connsiteY3" fmla="*/ 1 h 437198"/>
                <a:gd name="connsiteX4" fmla="*/ 339879 w 353780"/>
                <a:gd name="connsiteY4" fmla="*/ 49923 h 437198"/>
                <a:gd name="connsiteX5" fmla="*/ 353780 w 353780"/>
                <a:gd name="connsiteY5" fmla="*/ 118777 h 437198"/>
                <a:gd name="connsiteX6" fmla="*/ 353780 w 353780"/>
                <a:gd name="connsiteY6" fmla="*/ 260308 h 437198"/>
                <a:gd name="connsiteX7" fmla="*/ 176890 w 353780"/>
                <a:gd name="connsiteY7" fmla="*/ 437198 h 437198"/>
                <a:gd name="connsiteX8" fmla="*/ 0 w 353780"/>
                <a:gd name="connsiteY8" fmla="*/ 260308 h 437198"/>
                <a:gd name="connsiteX9" fmla="*/ 0 w 353780"/>
                <a:gd name="connsiteY9" fmla="*/ 118777 h 437198"/>
                <a:gd name="connsiteX10" fmla="*/ 13901 w 353780"/>
                <a:gd name="connsiteY10" fmla="*/ 49923 h 43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780" h="437198">
                  <a:moveTo>
                    <a:pt x="47560" y="0"/>
                  </a:moveTo>
                  <a:lnTo>
                    <a:pt x="85661" y="174655"/>
                  </a:lnTo>
                  <a:lnTo>
                    <a:pt x="268120" y="174655"/>
                  </a:lnTo>
                  <a:lnTo>
                    <a:pt x="306221" y="1"/>
                  </a:lnTo>
                  <a:lnTo>
                    <a:pt x="339879" y="49923"/>
                  </a:lnTo>
                  <a:cubicBezTo>
                    <a:pt x="348831" y="71086"/>
                    <a:pt x="353780" y="94354"/>
                    <a:pt x="353780" y="118777"/>
                  </a:cubicBezTo>
                  <a:lnTo>
                    <a:pt x="353780" y="260308"/>
                  </a:lnTo>
                  <a:cubicBezTo>
                    <a:pt x="353780" y="358002"/>
                    <a:pt x="274584" y="437198"/>
                    <a:pt x="176890" y="437198"/>
                  </a:cubicBezTo>
                  <a:cubicBezTo>
                    <a:pt x="79196" y="437198"/>
                    <a:pt x="0" y="358002"/>
                    <a:pt x="0" y="260308"/>
                  </a:cubicBezTo>
                  <a:lnTo>
                    <a:pt x="0" y="118777"/>
                  </a:lnTo>
                  <a:cubicBezTo>
                    <a:pt x="0" y="94354"/>
                    <a:pt x="4950" y="71086"/>
                    <a:pt x="13901" y="49923"/>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6" name="Rectangle: Rounded Corners 195">
              <a:extLst>
                <a:ext uri="{FF2B5EF4-FFF2-40B4-BE49-F238E27FC236}">
                  <a16:creationId xmlns:a16="http://schemas.microsoft.com/office/drawing/2014/main" id="{1EC5731A-6168-815E-8E66-DACFB33F377C}"/>
                </a:ext>
              </a:extLst>
            </p:cNvPr>
            <p:cNvSpPr/>
            <p:nvPr/>
          </p:nvSpPr>
          <p:spPr>
            <a:xfrm>
              <a:off x="6028816" y="3560467"/>
              <a:ext cx="1577756" cy="45265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latin typeface="+mj-lt"/>
                </a:rPr>
                <a:t>Osteoclast</a:t>
              </a:r>
            </a:p>
          </p:txBody>
        </p:sp>
        <p:sp>
          <p:nvSpPr>
            <p:cNvPr id="197" name="TextBox 196">
              <a:extLst>
                <a:ext uri="{FF2B5EF4-FFF2-40B4-BE49-F238E27FC236}">
                  <a16:creationId xmlns:a16="http://schemas.microsoft.com/office/drawing/2014/main" id="{5D966B29-3E03-5C73-F891-D71F7EBD67C3}"/>
                </a:ext>
              </a:extLst>
            </p:cNvPr>
            <p:cNvSpPr txBox="1"/>
            <p:nvPr/>
          </p:nvSpPr>
          <p:spPr>
            <a:xfrm>
              <a:off x="6147591" y="3257206"/>
              <a:ext cx="420308" cy="261610"/>
            </a:xfrm>
            <a:prstGeom prst="rect">
              <a:avLst/>
            </a:prstGeom>
            <a:noFill/>
          </p:spPr>
          <p:txBody>
            <a:bodyPr wrap="none" rtlCol="0">
              <a:spAutoFit/>
            </a:bodyPr>
            <a:lstStyle/>
            <a:p>
              <a:pPr algn="ctr"/>
              <a:r>
                <a:rPr lang="en-GB" sz="1100" dirty="0">
                  <a:solidFill>
                    <a:schemeClr val="accent5"/>
                  </a:solidFill>
                </a:rPr>
                <a:t>ER</a:t>
              </a:r>
              <a:r>
                <a:rPr lang="el-GR" sz="1100" dirty="0">
                  <a:solidFill>
                    <a:schemeClr val="accent5"/>
                  </a:solidFill>
                  <a:latin typeface="Arial" panose="020B0604020202020204" pitchFamily="34" charset="0"/>
                  <a:cs typeface="Arial" panose="020B0604020202020204" pitchFamily="34" charset="0"/>
                </a:rPr>
                <a:t>α</a:t>
              </a:r>
              <a:endParaRPr lang="en-GB" sz="1100" dirty="0">
                <a:solidFill>
                  <a:schemeClr val="accent5"/>
                </a:solidFill>
              </a:endParaRPr>
            </a:p>
          </p:txBody>
        </p:sp>
        <p:grpSp>
          <p:nvGrpSpPr>
            <p:cNvPr id="198" name="Group 47">
              <a:extLst>
                <a:ext uri="{FF2B5EF4-FFF2-40B4-BE49-F238E27FC236}">
                  <a16:creationId xmlns:a16="http://schemas.microsoft.com/office/drawing/2014/main" id="{304F3FB7-2807-7894-50EB-A40A2768F08A}"/>
                </a:ext>
              </a:extLst>
            </p:cNvPr>
            <p:cNvGrpSpPr>
              <a:grpSpLocks/>
            </p:cNvGrpSpPr>
            <p:nvPr/>
          </p:nvGrpSpPr>
          <p:grpSpPr bwMode="auto">
            <a:xfrm>
              <a:off x="7044341" y="3498901"/>
              <a:ext cx="780882" cy="582092"/>
              <a:chOff x="2377" y="1784"/>
              <a:chExt cx="1002" cy="747"/>
            </a:xfrm>
          </p:grpSpPr>
          <p:sp>
            <p:nvSpPr>
              <p:cNvPr id="199" name="Freeform 48">
                <a:extLst>
                  <a:ext uri="{FF2B5EF4-FFF2-40B4-BE49-F238E27FC236}">
                    <a16:creationId xmlns:a16="http://schemas.microsoft.com/office/drawing/2014/main" id="{5411F620-9C10-95C8-3FC5-8F34C89592B1}"/>
                  </a:ext>
                </a:extLst>
              </p:cNvPr>
              <p:cNvSpPr>
                <a:spLocks/>
              </p:cNvSpPr>
              <p:nvPr/>
            </p:nvSpPr>
            <p:spPr bwMode="auto">
              <a:xfrm>
                <a:off x="2377" y="2365"/>
                <a:ext cx="98" cy="166"/>
              </a:xfrm>
              <a:custGeom>
                <a:avLst/>
                <a:gdLst>
                  <a:gd name="T0" fmla="*/ 618 w 39"/>
                  <a:gd name="T1" fmla="*/ 1189 h 62"/>
                  <a:gd name="T2" fmla="*/ 410 w 39"/>
                  <a:gd name="T3" fmla="*/ 1189 h 62"/>
                  <a:gd name="T4" fmla="*/ 410 w 39"/>
                  <a:gd name="T5" fmla="*/ 1189 h 62"/>
                  <a:gd name="T6" fmla="*/ 0 w 39"/>
                  <a:gd name="T7" fmla="*/ 0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62">
                    <a:moveTo>
                      <a:pt x="39" y="62"/>
                    </a:moveTo>
                    <a:cubicBezTo>
                      <a:pt x="34" y="62"/>
                      <a:pt x="26" y="62"/>
                      <a:pt x="26" y="62"/>
                    </a:cubicBezTo>
                    <a:cubicBezTo>
                      <a:pt x="26" y="62"/>
                      <a:pt x="26" y="62"/>
                      <a:pt x="26" y="62"/>
                    </a:cubicBezTo>
                    <a:cubicBezTo>
                      <a:pt x="3" y="62"/>
                      <a:pt x="0" y="28"/>
                      <a:pt x="0" y="0"/>
                    </a:cubicBezTo>
                  </a:path>
                </a:pathLst>
              </a:custGeom>
              <a:solidFill>
                <a:srgbClr val="FEE3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0" name="Freeform 49">
                <a:extLst>
                  <a:ext uri="{FF2B5EF4-FFF2-40B4-BE49-F238E27FC236}">
                    <a16:creationId xmlns:a16="http://schemas.microsoft.com/office/drawing/2014/main" id="{D70C9C93-70FA-ACBD-CC87-BCFD2E95D4D3}"/>
                  </a:ext>
                </a:extLst>
              </p:cNvPr>
              <p:cNvSpPr>
                <a:spLocks/>
              </p:cNvSpPr>
              <p:nvPr/>
            </p:nvSpPr>
            <p:spPr bwMode="auto">
              <a:xfrm>
                <a:off x="2377" y="1784"/>
                <a:ext cx="1002" cy="747"/>
              </a:xfrm>
              <a:custGeom>
                <a:avLst/>
                <a:gdLst>
                  <a:gd name="T0" fmla="*/ 6257 w 401"/>
                  <a:gd name="T1" fmla="*/ 4143 h 280"/>
                  <a:gd name="T2" fmla="*/ 5870 w 401"/>
                  <a:gd name="T3" fmla="*/ 5317 h 280"/>
                  <a:gd name="T4" fmla="*/ 5870 w 401"/>
                  <a:gd name="T5" fmla="*/ 5317 h 280"/>
                  <a:gd name="T6" fmla="*/ 5662 w 401"/>
                  <a:gd name="T7" fmla="*/ 5317 h 280"/>
                  <a:gd name="T8" fmla="*/ 5662 w 401"/>
                  <a:gd name="T9" fmla="*/ 5317 h 280"/>
                  <a:gd name="T10" fmla="*/ 5337 w 401"/>
                  <a:gd name="T11" fmla="*/ 4327 h 280"/>
                  <a:gd name="T12" fmla="*/ 5337 w 401"/>
                  <a:gd name="T13" fmla="*/ 4327 h 280"/>
                  <a:gd name="T14" fmla="*/ 5025 w 401"/>
                  <a:gd name="T15" fmla="*/ 5317 h 280"/>
                  <a:gd name="T16" fmla="*/ 5025 w 401"/>
                  <a:gd name="T17" fmla="*/ 5317 h 280"/>
                  <a:gd name="T18" fmla="*/ 5025 w 401"/>
                  <a:gd name="T19" fmla="*/ 5317 h 280"/>
                  <a:gd name="T20" fmla="*/ 4715 w 401"/>
                  <a:gd name="T21" fmla="*/ 4327 h 280"/>
                  <a:gd name="T22" fmla="*/ 4715 w 401"/>
                  <a:gd name="T23" fmla="*/ 4327 h 280"/>
                  <a:gd name="T24" fmla="*/ 4403 w 401"/>
                  <a:gd name="T25" fmla="*/ 5317 h 280"/>
                  <a:gd name="T26" fmla="*/ 4403 w 401"/>
                  <a:gd name="T27" fmla="*/ 5317 h 280"/>
                  <a:gd name="T28" fmla="*/ 4070 w 401"/>
                  <a:gd name="T29" fmla="*/ 4327 h 280"/>
                  <a:gd name="T30" fmla="*/ 4070 w 401"/>
                  <a:gd name="T31" fmla="*/ 4327 h 280"/>
                  <a:gd name="T32" fmla="*/ 3758 w 401"/>
                  <a:gd name="T33" fmla="*/ 5317 h 280"/>
                  <a:gd name="T34" fmla="*/ 3758 w 401"/>
                  <a:gd name="T35" fmla="*/ 5317 h 280"/>
                  <a:gd name="T36" fmla="*/ 3446 w 401"/>
                  <a:gd name="T37" fmla="*/ 4327 h 280"/>
                  <a:gd name="T38" fmla="*/ 3446 w 401"/>
                  <a:gd name="T39" fmla="*/ 4327 h 280"/>
                  <a:gd name="T40" fmla="*/ 3133 w 401"/>
                  <a:gd name="T41" fmla="*/ 5317 h 280"/>
                  <a:gd name="T42" fmla="*/ 3121 w 401"/>
                  <a:gd name="T43" fmla="*/ 5317 h 280"/>
                  <a:gd name="T44" fmla="*/ 2809 w 401"/>
                  <a:gd name="T45" fmla="*/ 4327 h 280"/>
                  <a:gd name="T46" fmla="*/ 2809 w 401"/>
                  <a:gd name="T47" fmla="*/ 4327 h 280"/>
                  <a:gd name="T48" fmla="*/ 2499 w 401"/>
                  <a:gd name="T49" fmla="*/ 5317 h 280"/>
                  <a:gd name="T50" fmla="*/ 2499 w 401"/>
                  <a:gd name="T51" fmla="*/ 5317 h 280"/>
                  <a:gd name="T52" fmla="*/ 2186 w 401"/>
                  <a:gd name="T53" fmla="*/ 4327 h 280"/>
                  <a:gd name="T54" fmla="*/ 2186 w 401"/>
                  <a:gd name="T55" fmla="*/ 4327 h 280"/>
                  <a:gd name="T56" fmla="*/ 1874 w 401"/>
                  <a:gd name="T57" fmla="*/ 5317 h 280"/>
                  <a:gd name="T58" fmla="*/ 1854 w 401"/>
                  <a:gd name="T59" fmla="*/ 5317 h 280"/>
                  <a:gd name="T60" fmla="*/ 1542 w 401"/>
                  <a:gd name="T61" fmla="*/ 4327 h 280"/>
                  <a:gd name="T62" fmla="*/ 1542 w 401"/>
                  <a:gd name="T63" fmla="*/ 4327 h 280"/>
                  <a:gd name="T64" fmla="*/ 1229 w 401"/>
                  <a:gd name="T65" fmla="*/ 5317 h 280"/>
                  <a:gd name="T66" fmla="*/ 1229 w 401"/>
                  <a:gd name="T67" fmla="*/ 5317 h 280"/>
                  <a:gd name="T68" fmla="*/ 917 w 401"/>
                  <a:gd name="T69" fmla="*/ 4327 h 280"/>
                  <a:gd name="T70" fmla="*/ 917 w 401"/>
                  <a:gd name="T71" fmla="*/ 4327 h 280"/>
                  <a:gd name="T72" fmla="*/ 605 w 401"/>
                  <a:gd name="T73" fmla="*/ 5317 h 280"/>
                  <a:gd name="T74" fmla="*/ 405 w 401"/>
                  <a:gd name="T75" fmla="*/ 5317 h 280"/>
                  <a:gd name="T76" fmla="*/ 405 w 401"/>
                  <a:gd name="T77" fmla="*/ 5317 h 280"/>
                  <a:gd name="T78" fmla="*/ 0 w 401"/>
                  <a:gd name="T79" fmla="*/ 4143 h 280"/>
                  <a:gd name="T80" fmla="*/ 3183 w 401"/>
                  <a:gd name="T81" fmla="*/ 0 h 280"/>
                  <a:gd name="T82" fmla="*/ 6257 w 401"/>
                  <a:gd name="T83" fmla="*/ 4143 h 2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01" h="280">
                    <a:moveTo>
                      <a:pt x="401" y="218"/>
                    </a:moveTo>
                    <a:cubicBezTo>
                      <a:pt x="401" y="246"/>
                      <a:pt x="398" y="280"/>
                      <a:pt x="376" y="280"/>
                    </a:cubicBezTo>
                    <a:cubicBezTo>
                      <a:pt x="376" y="280"/>
                      <a:pt x="376" y="280"/>
                      <a:pt x="376" y="280"/>
                    </a:cubicBezTo>
                    <a:cubicBezTo>
                      <a:pt x="376" y="280"/>
                      <a:pt x="367" y="280"/>
                      <a:pt x="363" y="280"/>
                    </a:cubicBezTo>
                    <a:cubicBezTo>
                      <a:pt x="363" y="280"/>
                      <a:pt x="363" y="280"/>
                      <a:pt x="363" y="280"/>
                    </a:cubicBezTo>
                    <a:cubicBezTo>
                      <a:pt x="348" y="280"/>
                      <a:pt x="358" y="228"/>
                      <a:pt x="342" y="228"/>
                    </a:cubicBezTo>
                    <a:cubicBezTo>
                      <a:pt x="342" y="228"/>
                      <a:pt x="342" y="228"/>
                      <a:pt x="342" y="228"/>
                    </a:cubicBezTo>
                    <a:cubicBezTo>
                      <a:pt x="327" y="228"/>
                      <a:pt x="337" y="280"/>
                      <a:pt x="322" y="280"/>
                    </a:cubicBezTo>
                    <a:cubicBezTo>
                      <a:pt x="322" y="280"/>
                      <a:pt x="322" y="280"/>
                      <a:pt x="322" y="280"/>
                    </a:cubicBezTo>
                    <a:cubicBezTo>
                      <a:pt x="322" y="280"/>
                      <a:pt x="322" y="280"/>
                      <a:pt x="322" y="280"/>
                    </a:cubicBezTo>
                    <a:cubicBezTo>
                      <a:pt x="307" y="280"/>
                      <a:pt x="317" y="228"/>
                      <a:pt x="302" y="228"/>
                    </a:cubicBezTo>
                    <a:cubicBezTo>
                      <a:pt x="302" y="228"/>
                      <a:pt x="302" y="228"/>
                      <a:pt x="302" y="228"/>
                    </a:cubicBezTo>
                    <a:cubicBezTo>
                      <a:pt x="287" y="228"/>
                      <a:pt x="297" y="280"/>
                      <a:pt x="282" y="280"/>
                    </a:cubicBezTo>
                    <a:cubicBezTo>
                      <a:pt x="282" y="280"/>
                      <a:pt x="282" y="280"/>
                      <a:pt x="282" y="280"/>
                    </a:cubicBezTo>
                    <a:cubicBezTo>
                      <a:pt x="267" y="280"/>
                      <a:pt x="276" y="228"/>
                      <a:pt x="261" y="228"/>
                    </a:cubicBezTo>
                    <a:cubicBezTo>
                      <a:pt x="261" y="228"/>
                      <a:pt x="261" y="228"/>
                      <a:pt x="261" y="228"/>
                    </a:cubicBezTo>
                    <a:cubicBezTo>
                      <a:pt x="246" y="228"/>
                      <a:pt x="256" y="280"/>
                      <a:pt x="241" y="280"/>
                    </a:cubicBezTo>
                    <a:cubicBezTo>
                      <a:pt x="241" y="280"/>
                      <a:pt x="241" y="280"/>
                      <a:pt x="241" y="280"/>
                    </a:cubicBezTo>
                    <a:cubicBezTo>
                      <a:pt x="226" y="280"/>
                      <a:pt x="236" y="228"/>
                      <a:pt x="221" y="228"/>
                    </a:cubicBezTo>
                    <a:cubicBezTo>
                      <a:pt x="221" y="228"/>
                      <a:pt x="221" y="228"/>
                      <a:pt x="221" y="228"/>
                    </a:cubicBezTo>
                    <a:cubicBezTo>
                      <a:pt x="206" y="228"/>
                      <a:pt x="216" y="280"/>
                      <a:pt x="201" y="280"/>
                    </a:cubicBezTo>
                    <a:cubicBezTo>
                      <a:pt x="200" y="280"/>
                      <a:pt x="200" y="280"/>
                      <a:pt x="200" y="280"/>
                    </a:cubicBezTo>
                    <a:cubicBezTo>
                      <a:pt x="186" y="280"/>
                      <a:pt x="195" y="228"/>
                      <a:pt x="180" y="228"/>
                    </a:cubicBezTo>
                    <a:cubicBezTo>
                      <a:pt x="180" y="228"/>
                      <a:pt x="180" y="228"/>
                      <a:pt x="180" y="228"/>
                    </a:cubicBezTo>
                    <a:cubicBezTo>
                      <a:pt x="165" y="228"/>
                      <a:pt x="175" y="280"/>
                      <a:pt x="160" y="280"/>
                    </a:cubicBezTo>
                    <a:cubicBezTo>
                      <a:pt x="160" y="280"/>
                      <a:pt x="160" y="280"/>
                      <a:pt x="160" y="280"/>
                    </a:cubicBezTo>
                    <a:cubicBezTo>
                      <a:pt x="145" y="280"/>
                      <a:pt x="155" y="228"/>
                      <a:pt x="140" y="228"/>
                    </a:cubicBezTo>
                    <a:cubicBezTo>
                      <a:pt x="140" y="228"/>
                      <a:pt x="140" y="228"/>
                      <a:pt x="140" y="228"/>
                    </a:cubicBezTo>
                    <a:cubicBezTo>
                      <a:pt x="125" y="228"/>
                      <a:pt x="135" y="280"/>
                      <a:pt x="120" y="280"/>
                    </a:cubicBezTo>
                    <a:cubicBezTo>
                      <a:pt x="119" y="280"/>
                      <a:pt x="119" y="280"/>
                      <a:pt x="119" y="280"/>
                    </a:cubicBezTo>
                    <a:cubicBezTo>
                      <a:pt x="105" y="280"/>
                      <a:pt x="114" y="228"/>
                      <a:pt x="99" y="228"/>
                    </a:cubicBezTo>
                    <a:cubicBezTo>
                      <a:pt x="99" y="228"/>
                      <a:pt x="99" y="228"/>
                      <a:pt x="99" y="228"/>
                    </a:cubicBezTo>
                    <a:cubicBezTo>
                      <a:pt x="84" y="228"/>
                      <a:pt x="94" y="280"/>
                      <a:pt x="79" y="280"/>
                    </a:cubicBezTo>
                    <a:cubicBezTo>
                      <a:pt x="79" y="280"/>
                      <a:pt x="79" y="280"/>
                      <a:pt x="79" y="280"/>
                    </a:cubicBezTo>
                    <a:cubicBezTo>
                      <a:pt x="64" y="280"/>
                      <a:pt x="74" y="228"/>
                      <a:pt x="59" y="228"/>
                    </a:cubicBezTo>
                    <a:cubicBezTo>
                      <a:pt x="59" y="228"/>
                      <a:pt x="59" y="228"/>
                      <a:pt x="59" y="228"/>
                    </a:cubicBezTo>
                    <a:cubicBezTo>
                      <a:pt x="44" y="228"/>
                      <a:pt x="54" y="280"/>
                      <a:pt x="39" y="280"/>
                    </a:cubicBezTo>
                    <a:cubicBezTo>
                      <a:pt x="34" y="280"/>
                      <a:pt x="26" y="280"/>
                      <a:pt x="26" y="280"/>
                    </a:cubicBezTo>
                    <a:cubicBezTo>
                      <a:pt x="26" y="280"/>
                      <a:pt x="26" y="280"/>
                      <a:pt x="26" y="280"/>
                    </a:cubicBezTo>
                    <a:cubicBezTo>
                      <a:pt x="3" y="280"/>
                      <a:pt x="0" y="246"/>
                      <a:pt x="0" y="218"/>
                    </a:cubicBezTo>
                    <a:cubicBezTo>
                      <a:pt x="0" y="107"/>
                      <a:pt x="92" y="0"/>
                      <a:pt x="204" y="0"/>
                    </a:cubicBezTo>
                    <a:cubicBezTo>
                      <a:pt x="317" y="0"/>
                      <a:pt x="401" y="107"/>
                      <a:pt x="401" y="218"/>
                    </a:cubicBezTo>
                    <a:close/>
                  </a:path>
                </a:pathLst>
              </a:custGeom>
              <a:solidFill>
                <a:srgbClr val="FDBA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1" name="Freeform 50">
                <a:extLst>
                  <a:ext uri="{FF2B5EF4-FFF2-40B4-BE49-F238E27FC236}">
                    <a16:creationId xmlns:a16="http://schemas.microsoft.com/office/drawing/2014/main" id="{F3B179A9-2758-5667-E484-ADA7E2E3F389}"/>
                  </a:ext>
                </a:extLst>
              </p:cNvPr>
              <p:cNvSpPr>
                <a:spLocks/>
              </p:cNvSpPr>
              <p:nvPr/>
            </p:nvSpPr>
            <p:spPr bwMode="auto">
              <a:xfrm>
                <a:off x="2822" y="2163"/>
                <a:ext cx="177" cy="138"/>
              </a:xfrm>
              <a:custGeom>
                <a:avLst/>
                <a:gdLst>
                  <a:gd name="T0" fmla="*/ 137 w 71"/>
                  <a:gd name="T1" fmla="*/ 451 h 52"/>
                  <a:gd name="T2" fmla="*/ 840 w 71"/>
                  <a:gd name="T3" fmla="*/ 767 h 52"/>
                  <a:gd name="T4" fmla="*/ 666 w 71"/>
                  <a:gd name="T5" fmla="*/ 0 h 52"/>
                  <a:gd name="T6" fmla="*/ 0 60000 65536"/>
                  <a:gd name="T7" fmla="*/ 0 60000 65536"/>
                  <a:gd name="T8" fmla="*/ 0 60000 65536"/>
                </a:gdLst>
                <a:ahLst/>
                <a:cxnLst>
                  <a:cxn ang="T6">
                    <a:pos x="T0" y="T1"/>
                  </a:cxn>
                  <a:cxn ang="T7">
                    <a:pos x="T2" y="T3"/>
                  </a:cxn>
                  <a:cxn ang="T8">
                    <a:pos x="T4" y="T5"/>
                  </a:cxn>
                </a:cxnLst>
                <a:rect l="0" t="0" r="r" b="b"/>
                <a:pathLst>
                  <a:path w="71" h="52">
                    <a:moveTo>
                      <a:pt x="9" y="24"/>
                    </a:moveTo>
                    <a:cubicBezTo>
                      <a:pt x="0" y="49"/>
                      <a:pt x="41" y="52"/>
                      <a:pt x="54" y="41"/>
                    </a:cubicBezTo>
                    <a:cubicBezTo>
                      <a:pt x="71" y="26"/>
                      <a:pt x="66" y="1"/>
                      <a:pt x="43" y="0"/>
                    </a:cubicBezTo>
                  </a:path>
                </a:pathLst>
              </a:custGeom>
              <a:solidFill>
                <a:srgbClr val="FE9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2" name="Freeform 51">
                <a:extLst>
                  <a:ext uri="{FF2B5EF4-FFF2-40B4-BE49-F238E27FC236}">
                    <a16:creationId xmlns:a16="http://schemas.microsoft.com/office/drawing/2014/main" id="{04120C28-BDFB-AA89-CABD-AA87F4CB1A57}"/>
                  </a:ext>
                </a:extLst>
              </p:cNvPr>
              <p:cNvSpPr>
                <a:spLocks/>
              </p:cNvSpPr>
              <p:nvPr/>
            </p:nvSpPr>
            <p:spPr bwMode="auto">
              <a:xfrm>
                <a:off x="2967" y="1973"/>
                <a:ext cx="157" cy="134"/>
              </a:xfrm>
              <a:custGeom>
                <a:avLst/>
                <a:gdLst>
                  <a:gd name="T0" fmla="*/ 92 w 63"/>
                  <a:gd name="T1" fmla="*/ 402 h 50"/>
                  <a:gd name="T2" fmla="*/ 758 w 63"/>
                  <a:gd name="T3" fmla="*/ 769 h 50"/>
                  <a:gd name="T4" fmla="*/ 621 w 63"/>
                  <a:gd name="T5" fmla="*/ 21 h 50"/>
                  <a:gd name="T6" fmla="*/ 0 60000 65536"/>
                  <a:gd name="T7" fmla="*/ 0 60000 65536"/>
                  <a:gd name="T8" fmla="*/ 0 60000 65536"/>
                </a:gdLst>
                <a:ahLst/>
                <a:cxnLst>
                  <a:cxn ang="T6">
                    <a:pos x="T0" y="T1"/>
                  </a:cxn>
                  <a:cxn ang="T7">
                    <a:pos x="T2" y="T3"/>
                  </a:cxn>
                  <a:cxn ang="T8">
                    <a:pos x="T4" y="T5"/>
                  </a:cxn>
                </a:cxnLst>
                <a:rect l="0" t="0" r="r" b="b"/>
                <a:pathLst>
                  <a:path w="63" h="50">
                    <a:moveTo>
                      <a:pt x="6" y="21"/>
                    </a:moveTo>
                    <a:cubicBezTo>
                      <a:pt x="0" y="43"/>
                      <a:pt x="36" y="50"/>
                      <a:pt x="49" y="40"/>
                    </a:cubicBezTo>
                    <a:cubicBezTo>
                      <a:pt x="63" y="28"/>
                      <a:pt x="62" y="0"/>
                      <a:pt x="40" y="1"/>
                    </a:cubicBezTo>
                  </a:path>
                </a:pathLst>
              </a:custGeom>
              <a:solidFill>
                <a:srgbClr val="FE9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3" name="Freeform 52">
                <a:extLst>
                  <a:ext uri="{FF2B5EF4-FFF2-40B4-BE49-F238E27FC236}">
                    <a16:creationId xmlns:a16="http://schemas.microsoft.com/office/drawing/2014/main" id="{CE5DD78E-F42B-D078-CC9B-6F3D0668D151}"/>
                  </a:ext>
                </a:extLst>
              </p:cNvPr>
              <p:cNvSpPr>
                <a:spLocks/>
              </p:cNvSpPr>
              <p:nvPr/>
            </p:nvSpPr>
            <p:spPr bwMode="auto">
              <a:xfrm>
                <a:off x="2685" y="1947"/>
                <a:ext cx="217" cy="266"/>
              </a:xfrm>
              <a:custGeom>
                <a:avLst/>
                <a:gdLst>
                  <a:gd name="T0" fmla="*/ 0 w 87"/>
                  <a:gd name="T1" fmla="*/ 1415 h 100"/>
                  <a:gd name="T2" fmla="*/ 499 w 87"/>
                  <a:gd name="T3" fmla="*/ 1846 h 100"/>
                  <a:gd name="T4" fmla="*/ 945 w 87"/>
                  <a:gd name="T5" fmla="*/ 1279 h 100"/>
                  <a:gd name="T6" fmla="*/ 1337 w 87"/>
                  <a:gd name="T7" fmla="*/ 716 h 100"/>
                  <a:gd name="T8" fmla="*/ 808 w 87"/>
                  <a:gd name="T9" fmla="*/ 319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100">
                    <a:moveTo>
                      <a:pt x="0" y="75"/>
                    </a:moveTo>
                    <a:cubicBezTo>
                      <a:pt x="2" y="92"/>
                      <a:pt x="17" y="100"/>
                      <a:pt x="32" y="98"/>
                    </a:cubicBezTo>
                    <a:cubicBezTo>
                      <a:pt x="51" y="95"/>
                      <a:pt x="51" y="80"/>
                      <a:pt x="61" y="68"/>
                    </a:cubicBezTo>
                    <a:cubicBezTo>
                      <a:pt x="70" y="56"/>
                      <a:pt x="87" y="59"/>
                      <a:pt x="86" y="38"/>
                    </a:cubicBezTo>
                    <a:cubicBezTo>
                      <a:pt x="86" y="24"/>
                      <a:pt x="65" y="0"/>
                      <a:pt x="52" y="17"/>
                    </a:cubicBezTo>
                  </a:path>
                </a:pathLst>
              </a:custGeom>
              <a:solidFill>
                <a:srgbClr val="FE9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 name="Freeform 53">
                <a:extLst>
                  <a:ext uri="{FF2B5EF4-FFF2-40B4-BE49-F238E27FC236}">
                    <a16:creationId xmlns:a16="http://schemas.microsoft.com/office/drawing/2014/main" id="{59DF216E-3800-0FF8-8DF0-0140AC50C295}"/>
                  </a:ext>
                </a:extLst>
              </p:cNvPr>
              <p:cNvSpPr>
                <a:spLocks/>
              </p:cNvSpPr>
              <p:nvPr/>
            </p:nvSpPr>
            <p:spPr bwMode="auto">
              <a:xfrm>
                <a:off x="2640" y="2005"/>
                <a:ext cx="209" cy="216"/>
              </a:xfrm>
              <a:custGeom>
                <a:avLst/>
                <a:gdLst>
                  <a:gd name="T0" fmla="*/ 433 w 84"/>
                  <a:gd name="T1" fmla="*/ 397 h 81"/>
                  <a:gd name="T2" fmla="*/ 829 w 84"/>
                  <a:gd name="T3" fmla="*/ 1160 h 81"/>
                  <a:gd name="T4" fmla="*/ 433 w 84"/>
                  <a:gd name="T5" fmla="*/ 397 h 81"/>
                  <a:gd name="T6" fmla="*/ 0 60000 65536"/>
                  <a:gd name="T7" fmla="*/ 0 60000 65536"/>
                  <a:gd name="T8" fmla="*/ 0 60000 65536"/>
                </a:gdLst>
                <a:ahLst/>
                <a:cxnLst>
                  <a:cxn ang="T6">
                    <a:pos x="T0" y="T1"/>
                  </a:cxn>
                  <a:cxn ang="T7">
                    <a:pos x="T2" y="T3"/>
                  </a:cxn>
                  <a:cxn ang="T8">
                    <a:pos x="T4" y="T5"/>
                  </a:cxn>
                </a:cxnLst>
                <a:rect l="0" t="0" r="r" b="b"/>
                <a:pathLst>
                  <a:path w="84" h="81">
                    <a:moveTo>
                      <a:pt x="28" y="21"/>
                    </a:moveTo>
                    <a:cubicBezTo>
                      <a:pt x="0" y="42"/>
                      <a:pt x="24" y="81"/>
                      <a:pt x="54" y="61"/>
                    </a:cubicBezTo>
                    <a:cubicBezTo>
                      <a:pt x="84" y="41"/>
                      <a:pt x="56" y="0"/>
                      <a:pt x="28" y="21"/>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 name="Freeform 54">
                <a:extLst>
                  <a:ext uri="{FF2B5EF4-FFF2-40B4-BE49-F238E27FC236}">
                    <a16:creationId xmlns:a16="http://schemas.microsoft.com/office/drawing/2014/main" id="{6C8D0C44-42B0-00EC-7B13-4A93AFFDD69A}"/>
                  </a:ext>
                </a:extLst>
              </p:cNvPr>
              <p:cNvSpPr>
                <a:spLocks/>
              </p:cNvSpPr>
              <p:nvPr/>
            </p:nvSpPr>
            <p:spPr bwMode="auto">
              <a:xfrm>
                <a:off x="2777" y="2069"/>
                <a:ext cx="222" cy="227"/>
              </a:xfrm>
              <a:custGeom>
                <a:avLst/>
                <a:gdLst>
                  <a:gd name="T0" fmla="*/ 541 w 89"/>
                  <a:gd name="T1" fmla="*/ 457 h 85"/>
                  <a:gd name="T2" fmla="*/ 995 w 89"/>
                  <a:gd name="T3" fmla="*/ 1277 h 85"/>
                  <a:gd name="T4" fmla="*/ 541 w 89"/>
                  <a:gd name="T5" fmla="*/ 457 h 85"/>
                  <a:gd name="T6" fmla="*/ 0 60000 65536"/>
                  <a:gd name="T7" fmla="*/ 0 60000 65536"/>
                  <a:gd name="T8" fmla="*/ 0 60000 65536"/>
                </a:gdLst>
                <a:ahLst/>
                <a:cxnLst>
                  <a:cxn ang="T6">
                    <a:pos x="T0" y="T1"/>
                  </a:cxn>
                  <a:cxn ang="T7">
                    <a:pos x="T2" y="T3"/>
                  </a:cxn>
                  <a:cxn ang="T8">
                    <a:pos x="T4" y="T5"/>
                  </a:cxn>
                </a:cxnLst>
                <a:rect l="0" t="0" r="r" b="b"/>
                <a:pathLst>
                  <a:path w="89" h="85">
                    <a:moveTo>
                      <a:pt x="35" y="24"/>
                    </a:moveTo>
                    <a:cubicBezTo>
                      <a:pt x="0" y="48"/>
                      <a:pt x="39" y="85"/>
                      <a:pt x="64" y="67"/>
                    </a:cubicBezTo>
                    <a:cubicBezTo>
                      <a:pt x="89" y="49"/>
                      <a:pt x="70" y="0"/>
                      <a:pt x="35" y="24"/>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 name="Freeform 55">
                <a:extLst>
                  <a:ext uri="{FF2B5EF4-FFF2-40B4-BE49-F238E27FC236}">
                    <a16:creationId xmlns:a16="http://schemas.microsoft.com/office/drawing/2014/main" id="{4040EEC4-804D-39A6-9621-2A1B1D944674}"/>
                  </a:ext>
                </a:extLst>
              </p:cNvPr>
              <p:cNvSpPr>
                <a:spLocks/>
              </p:cNvSpPr>
              <p:nvPr/>
            </p:nvSpPr>
            <p:spPr bwMode="auto">
              <a:xfrm>
                <a:off x="2934" y="1888"/>
                <a:ext cx="188" cy="227"/>
              </a:xfrm>
              <a:custGeom>
                <a:avLst/>
                <a:gdLst>
                  <a:gd name="T0" fmla="*/ 238 w 75"/>
                  <a:gd name="T1" fmla="*/ 628 h 85"/>
                  <a:gd name="T2" fmla="*/ 963 w 75"/>
                  <a:gd name="T3" fmla="*/ 1012 h 85"/>
                  <a:gd name="T4" fmla="*/ 238 w 75"/>
                  <a:gd name="T5" fmla="*/ 628 h 85"/>
                  <a:gd name="T6" fmla="*/ 0 60000 65536"/>
                  <a:gd name="T7" fmla="*/ 0 60000 65536"/>
                  <a:gd name="T8" fmla="*/ 0 60000 65536"/>
                </a:gdLst>
                <a:ahLst/>
                <a:cxnLst>
                  <a:cxn ang="T6">
                    <a:pos x="T0" y="T1"/>
                  </a:cxn>
                  <a:cxn ang="T7">
                    <a:pos x="T2" y="T3"/>
                  </a:cxn>
                  <a:cxn ang="T8">
                    <a:pos x="T4" y="T5"/>
                  </a:cxn>
                </a:cxnLst>
                <a:rect l="0" t="0" r="r" b="b"/>
                <a:pathLst>
                  <a:path w="75" h="85">
                    <a:moveTo>
                      <a:pt x="15" y="33"/>
                    </a:moveTo>
                    <a:cubicBezTo>
                      <a:pt x="0" y="66"/>
                      <a:pt x="47" y="85"/>
                      <a:pt x="61" y="53"/>
                    </a:cubicBezTo>
                    <a:cubicBezTo>
                      <a:pt x="75" y="21"/>
                      <a:pt x="30" y="0"/>
                      <a:pt x="15" y="33"/>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 name="Freeform 56">
                <a:extLst>
                  <a:ext uri="{FF2B5EF4-FFF2-40B4-BE49-F238E27FC236}">
                    <a16:creationId xmlns:a16="http://schemas.microsoft.com/office/drawing/2014/main" id="{217A4B28-8428-0EAE-E8E3-679C951FE041}"/>
                  </a:ext>
                </a:extLst>
              </p:cNvPr>
              <p:cNvSpPr>
                <a:spLocks/>
              </p:cNvSpPr>
              <p:nvPr/>
            </p:nvSpPr>
            <p:spPr bwMode="auto">
              <a:xfrm>
                <a:off x="2849" y="2141"/>
                <a:ext cx="110" cy="104"/>
              </a:xfrm>
              <a:custGeom>
                <a:avLst/>
                <a:gdLst>
                  <a:gd name="T0" fmla="*/ 20 w 44"/>
                  <a:gd name="T1" fmla="*/ 397 h 39"/>
                  <a:gd name="T2" fmla="*/ 470 w 44"/>
                  <a:gd name="T3" fmla="*/ 661 h 39"/>
                  <a:gd name="T4" fmla="*/ 500 w 44"/>
                  <a:gd name="T5" fmla="*/ 0 h 39"/>
                  <a:gd name="T6" fmla="*/ 425 w 44"/>
                  <a:gd name="T7" fmla="*/ 320 h 39"/>
                  <a:gd name="T8" fmla="*/ 20 w 44"/>
                  <a:gd name="T9" fmla="*/ 397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9">
                    <a:moveTo>
                      <a:pt x="1" y="21"/>
                    </a:moveTo>
                    <a:cubicBezTo>
                      <a:pt x="0" y="32"/>
                      <a:pt x="22" y="39"/>
                      <a:pt x="30" y="35"/>
                    </a:cubicBezTo>
                    <a:cubicBezTo>
                      <a:pt x="43" y="28"/>
                      <a:pt x="44" y="8"/>
                      <a:pt x="32" y="0"/>
                    </a:cubicBezTo>
                    <a:cubicBezTo>
                      <a:pt x="29" y="5"/>
                      <a:pt x="31" y="12"/>
                      <a:pt x="27" y="17"/>
                    </a:cubicBezTo>
                    <a:cubicBezTo>
                      <a:pt x="21" y="24"/>
                      <a:pt x="9" y="21"/>
                      <a:pt x="1" y="21"/>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 name="Freeform 57">
                <a:extLst>
                  <a:ext uri="{FF2B5EF4-FFF2-40B4-BE49-F238E27FC236}">
                    <a16:creationId xmlns:a16="http://schemas.microsoft.com/office/drawing/2014/main" id="{FF78B8F1-1C3F-5AD2-5AD0-868DBE864BD9}"/>
                  </a:ext>
                </a:extLst>
              </p:cNvPr>
              <p:cNvSpPr>
                <a:spLocks/>
              </p:cNvSpPr>
              <p:nvPr/>
            </p:nvSpPr>
            <p:spPr bwMode="auto">
              <a:xfrm>
                <a:off x="2987" y="1933"/>
                <a:ext cx="90" cy="120"/>
              </a:xfrm>
              <a:custGeom>
                <a:avLst/>
                <a:gdLst>
                  <a:gd name="T0" fmla="*/ 0 w 36"/>
                  <a:gd name="T1" fmla="*/ 648 h 45"/>
                  <a:gd name="T2" fmla="*/ 488 w 36"/>
                  <a:gd name="T3" fmla="*/ 661 h 45"/>
                  <a:gd name="T4" fmla="*/ 333 w 36"/>
                  <a:gd name="T5" fmla="*/ 93 h 45"/>
                  <a:gd name="T6" fmla="*/ 175 w 36"/>
                  <a:gd name="T7" fmla="*/ 60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5">
                    <a:moveTo>
                      <a:pt x="0" y="34"/>
                    </a:moveTo>
                    <a:cubicBezTo>
                      <a:pt x="6" y="45"/>
                      <a:pt x="24" y="45"/>
                      <a:pt x="31" y="35"/>
                    </a:cubicBezTo>
                    <a:cubicBezTo>
                      <a:pt x="36" y="27"/>
                      <a:pt x="34" y="0"/>
                      <a:pt x="21" y="5"/>
                    </a:cubicBezTo>
                    <a:cubicBezTo>
                      <a:pt x="25" y="17"/>
                      <a:pt x="29" y="28"/>
                      <a:pt x="11" y="32"/>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 name="Freeform 58">
                <a:extLst>
                  <a:ext uri="{FF2B5EF4-FFF2-40B4-BE49-F238E27FC236}">
                    <a16:creationId xmlns:a16="http://schemas.microsoft.com/office/drawing/2014/main" id="{6BFB7C17-F671-9578-79FE-58354722C33F}"/>
                  </a:ext>
                </a:extLst>
              </p:cNvPr>
              <p:cNvSpPr>
                <a:spLocks/>
              </p:cNvSpPr>
              <p:nvPr/>
            </p:nvSpPr>
            <p:spPr bwMode="auto">
              <a:xfrm>
                <a:off x="2700" y="2067"/>
                <a:ext cx="107" cy="104"/>
              </a:xfrm>
              <a:custGeom>
                <a:avLst/>
                <a:gdLst>
                  <a:gd name="T0" fmla="*/ 0 w 43"/>
                  <a:gd name="T1" fmla="*/ 491 h 39"/>
                  <a:gd name="T2" fmla="*/ 508 w 43"/>
                  <a:gd name="T3" fmla="*/ 435 h 39"/>
                  <a:gd name="T4" fmla="*/ 291 w 43"/>
                  <a:gd name="T5" fmla="*/ 0 h 39"/>
                  <a:gd name="T6" fmla="*/ 137 w 43"/>
                  <a:gd name="T7" fmla="*/ 512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39">
                    <a:moveTo>
                      <a:pt x="0" y="26"/>
                    </a:moveTo>
                    <a:cubicBezTo>
                      <a:pt x="7" y="39"/>
                      <a:pt x="26" y="34"/>
                      <a:pt x="33" y="23"/>
                    </a:cubicBezTo>
                    <a:cubicBezTo>
                      <a:pt x="43" y="7"/>
                      <a:pt x="23" y="12"/>
                      <a:pt x="19" y="0"/>
                    </a:cubicBezTo>
                    <a:cubicBezTo>
                      <a:pt x="16" y="8"/>
                      <a:pt x="22" y="25"/>
                      <a:pt x="9" y="27"/>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 name="Freeform 59">
                <a:extLst>
                  <a:ext uri="{FF2B5EF4-FFF2-40B4-BE49-F238E27FC236}">
                    <a16:creationId xmlns:a16="http://schemas.microsoft.com/office/drawing/2014/main" id="{296AA1EF-D183-C3A7-FE4C-BF0DA2DCEED2}"/>
                  </a:ext>
                </a:extLst>
              </p:cNvPr>
              <p:cNvSpPr>
                <a:spLocks/>
              </p:cNvSpPr>
              <p:nvPr/>
            </p:nvSpPr>
            <p:spPr bwMode="auto">
              <a:xfrm>
                <a:off x="2842" y="2131"/>
                <a:ext cx="62" cy="53"/>
              </a:xfrm>
              <a:custGeom>
                <a:avLst/>
                <a:gdLst>
                  <a:gd name="T0" fmla="*/ 382 w 25"/>
                  <a:gd name="T1" fmla="*/ 0 h 20"/>
                  <a:gd name="T2" fmla="*/ 0 w 25"/>
                  <a:gd name="T3" fmla="*/ 371 h 20"/>
                  <a:gd name="T4" fmla="*/ 0 60000 65536"/>
                  <a:gd name="T5" fmla="*/ 0 60000 65536"/>
                </a:gdLst>
                <a:ahLst/>
                <a:cxnLst>
                  <a:cxn ang="T4">
                    <a:pos x="T0" y="T1"/>
                  </a:cxn>
                  <a:cxn ang="T5">
                    <a:pos x="T2" y="T3"/>
                  </a:cxn>
                </a:cxnLst>
                <a:rect l="0" t="0" r="r" b="b"/>
                <a:pathLst>
                  <a:path w="25" h="20">
                    <a:moveTo>
                      <a:pt x="25" y="0"/>
                    </a:moveTo>
                    <a:cubicBezTo>
                      <a:pt x="14" y="4"/>
                      <a:pt x="7" y="10"/>
                      <a:pt x="0" y="20"/>
                    </a:cubicBezTo>
                  </a:path>
                </a:pathLst>
              </a:custGeom>
              <a:solidFill>
                <a:srgbClr val="D27E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 name="Freeform 60">
                <a:extLst>
                  <a:ext uri="{FF2B5EF4-FFF2-40B4-BE49-F238E27FC236}">
                    <a16:creationId xmlns:a16="http://schemas.microsoft.com/office/drawing/2014/main" id="{C4988345-27A3-EEC6-0DC9-FFA16E595712}"/>
                  </a:ext>
                </a:extLst>
              </p:cNvPr>
              <p:cNvSpPr>
                <a:spLocks/>
              </p:cNvSpPr>
              <p:nvPr/>
            </p:nvSpPr>
            <p:spPr bwMode="auto">
              <a:xfrm>
                <a:off x="2972" y="1949"/>
                <a:ext cx="47" cy="67"/>
              </a:xfrm>
              <a:custGeom>
                <a:avLst/>
                <a:gdLst>
                  <a:gd name="T0" fmla="*/ 257 w 19"/>
                  <a:gd name="T1" fmla="*/ 0 h 25"/>
                  <a:gd name="T2" fmla="*/ 30 w 19"/>
                  <a:gd name="T3" fmla="*/ 482 h 25"/>
                  <a:gd name="T4" fmla="*/ 121 w 19"/>
                  <a:gd name="T5" fmla="*/ 287 h 25"/>
                  <a:gd name="T6" fmla="*/ 287 w 19"/>
                  <a:gd name="T7" fmla="*/ 21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5">
                    <a:moveTo>
                      <a:pt x="17" y="0"/>
                    </a:moveTo>
                    <a:cubicBezTo>
                      <a:pt x="8" y="2"/>
                      <a:pt x="0" y="17"/>
                      <a:pt x="2" y="25"/>
                    </a:cubicBezTo>
                    <a:cubicBezTo>
                      <a:pt x="5" y="22"/>
                      <a:pt x="6" y="19"/>
                      <a:pt x="8" y="15"/>
                    </a:cubicBezTo>
                    <a:cubicBezTo>
                      <a:pt x="11" y="10"/>
                      <a:pt x="16" y="6"/>
                      <a:pt x="19" y="1"/>
                    </a:cubicBezTo>
                  </a:path>
                </a:pathLst>
              </a:custGeom>
              <a:solidFill>
                <a:srgbClr val="D27E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 name="Freeform 61">
                <a:extLst>
                  <a:ext uri="{FF2B5EF4-FFF2-40B4-BE49-F238E27FC236}">
                    <a16:creationId xmlns:a16="http://schemas.microsoft.com/office/drawing/2014/main" id="{19F2BC13-1960-A2C6-FE4E-0C9097942951}"/>
                  </a:ext>
                </a:extLst>
              </p:cNvPr>
              <p:cNvSpPr>
                <a:spLocks/>
              </p:cNvSpPr>
              <p:nvPr/>
            </p:nvSpPr>
            <p:spPr bwMode="auto">
              <a:xfrm>
                <a:off x="2402" y="1813"/>
                <a:ext cx="800" cy="667"/>
              </a:xfrm>
              <a:custGeom>
                <a:avLst/>
                <a:gdLst>
                  <a:gd name="T0" fmla="*/ 0 w 320"/>
                  <a:gd name="T1" fmla="*/ 3930 h 250"/>
                  <a:gd name="T2" fmla="*/ 20 w 320"/>
                  <a:gd name="T3" fmla="*/ 4464 h 250"/>
                  <a:gd name="T4" fmla="*/ 33 w 320"/>
                  <a:gd name="T5" fmla="*/ 4178 h 250"/>
                  <a:gd name="T6" fmla="*/ 3238 w 320"/>
                  <a:gd name="T7" fmla="*/ 307 h 250"/>
                  <a:gd name="T8" fmla="*/ 5000 w 320"/>
                  <a:gd name="T9" fmla="*/ 1046 h 250"/>
                  <a:gd name="T10" fmla="*/ 2958 w 320"/>
                  <a:gd name="T11" fmla="*/ 0 h 250"/>
                  <a:gd name="T12" fmla="*/ 0 w 320"/>
                  <a:gd name="T13" fmla="*/ 3930 h 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0" h="250">
                    <a:moveTo>
                      <a:pt x="0" y="207"/>
                    </a:moveTo>
                    <a:cubicBezTo>
                      <a:pt x="0" y="217"/>
                      <a:pt x="0" y="226"/>
                      <a:pt x="1" y="235"/>
                    </a:cubicBezTo>
                    <a:cubicBezTo>
                      <a:pt x="3" y="250"/>
                      <a:pt x="2" y="249"/>
                      <a:pt x="2" y="220"/>
                    </a:cubicBezTo>
                    <a:cubicBezTo>
                      <a:pt x="2" y="105"/>
                      <a:pt x="103" y="16"/>
                      <a:pt x="207" y="16"/>
                    </a:cubicBezTo>
                    <a:cubicBezTo>
                      <a:pt x="248" y="16"/>
                      <a:pt x="289" y="31"/>
                      <a:pt x="320" y="55"/>
                    </a:cubicBezTo>
                    <a:cubicBezTo>
                      <a:pt x="286" y="21"/>
                      <a:pt x="238" y="0"/>
                      <a:pt x="189" y="0"/>
                    </a:cubicBezTo>
                    <a:cubicBezTo>
                      <a:pt x="84" y="0"/>
                      <a:pt x="0" y="93"/>
                      <a:pt x="0" y="207"/>
                    </a:cubicBezTo>
                    <a:close/>
                  </a:path>
                </a:pathLst>
              </a:custGeom>
              <a:solidFill>
                <a:srgbClr val="FEDF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3" name="Freeform 62">
                <a:extLst>
                  <a:ext uri="{FF2B5EF4-FFF2-40B4-BE49-F238E27FC236}">
                    <a16:creationId xmlns:a16="http://schemas.microsoft.com/office/drawing/2014/main" id="{B1499C6B-013F-A184-66CE-DE6C768EEE6A}"/>
                  </a:ext>
                </a:extLst>
              </p:cNvPr>
              <p:cNvSpPr>
                <a:spLocks/>
              </p:cNvSpPr>
              <p:nvPr/>
            </p:nvSpPr>
            <p:spPr bwMode="auto">
              <a:xfrm>
                <a:off x="2402" y="1811"/>
                <a:ext cx="472" cy="554"/>
              </a:xfrm>
              <a:custGeom>
                <a:avLst/>
                <a:gdLst>
                  <a:gd name="T0" fmla="*/ 2944 w 189"/>
                  <a:gd name="T1" fmla="*/ 21 h 208"/>
                  <a:gd name="T2" fmla="*/ 0 w 189"/>
                  <a:gd name="T3" fmla="*/ 3931 h 208"/>
                  <a:gd name="T4" fmla="*/ 2944 w 189"/>
                  <a:gd name="T5" fmla="*/ 21 h 208"/>
                  <a:gd name="T6" fmla="*/ 0 60000 65536"/>
                  <a:gd name="T7" fmla="*/ 0 60000 65536"/>
                  <a:gd name="T8" fmla="*/ 0 60000 65536"/>
                </a:gdLst>
                <a:ahLst/>
                <a:cxnLst>
                  <a:cxn ang="T6">
                    <a:pos x="T0" y="T1"/>
                  </a:cxn>
                  <a:cxn ang="T7">
                    <a:pos x="T2" y="T3"/>
                  </a:cxn>
                  <a:cxn ang="T8">
                    <a:pos x="T4" y="T5"/>
                  </a:cxn>
                </a:cxnLst>
                <a:rect l="0" t="0" r="r" b="b"/>
                <a:pathLst>
                  <a:path w="189" h="208">
                    <a:moveTo>
                      <a:pt x="189" y="1"/>
                    </a:moveTo>
                    <a:cubicBezTo>
                      <a:pt x="84" y="1"/>
                      <a:pt x="0" y="94"/>
                      <a:pt x="0" y="208"/>
                    </a:cubicBezTo>
                    <a:cubicBezTo>
                      <a:pt x="16" y="47"/>
                      <a:pt x="142" y="0"/>
                      <a:pt x="18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4" name="Freeform 63">
                <a:extLst>
                  <a:ext uri="{FF2B5EF4-FFF2-40B4-BE49-F238E27FC236}">
                    <a16:creationId xmlns:a16="http://schemas.microsoft.com/office/drawing/2014/main" id="{3A9161B6-46DC-000D-2101-D6DAD7B9DB7B}"/>
                  </a:ext>
                </a:extLst>
              </p:cNvPr>
              <p:cNvSpPr>
                <a:spLocks/>
              </p:cNvSpPr>
              <p:nvPr/>
            </p:nvSpPr>
            <p:spPr bwMode="auto">
              <a:xfrm>
                <a:off x="3249" y="2000"/>
                <a:ext cx="120" cy="528"/>
              </a:xfrm>
              <a:custGeom>
                <a:avLst/>
                <a:gdLst>
                  <a:gd name="T0" fmla="*/ 333 w 48"/>
                  <a:gd name="T1" fmla="*/ 3755 h 198"/>
                  <a:gd name="T2" fmla="*/ 750 w 48"/>
                  <a:gd name="T3" fmla="*/ 2445 h 198"/>
                  <a:gd name="T4" fmla="*/ 0 w 48"/>
                  <a:gd name="T5" fmla="*/ 0 h 198"/>
                  <a:gd name="T6" fmla="*/ 688 w 48"/>
                  <a:gd name="T7" fmla="*/ 2424 h 198"/>
                  <a:gd name="T8" fmla="*/ 333 w 48"/>
                  <a:gd name="T9" fmla="*/ 3755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8">
                    <a:moveTo>
                      <a:pt x="21" y="198"/>
                    </a:moveTo>
                    <a:cubicBezTo>
                      <a:pt x="46" y="198"/>
                      <a:pt x="48" y="173"/>
                      <a:pt x="48" y="129"/>
                    </a:cubicBezTo>
                    <a:cubicBezTo>
                      <a:pt x="48" y="83"/>
                      <a:pt x="25" y="33"/>
                      <a:pt x="0" y="0"/>
                    </a:cubicBezTo>
                    <a:cubicBezTo>
                      <a:pt x="14" y="26"/>
                      <a:pt x="44" y="80"/>
                      <a:pt x="44" y="128"/>
                    </a:cubicBezTo>
                    <a:cubicBezTo>
                      <a:pt x="43" y="170"/>
                      <a:pt x="36" y="195"/>
                      <a:pt x="21" y="198"/>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 name="Freeform 64">
                <a:extLst>
                  <a:ext uri="{FF2B5EF4-FFF2-40B4-BE49-F238E27FC236}">
                    <a16:creationId xmlns:a16="http://schemas.microsoft.com/office/drawing/2014/main" id="{19065AEA-8335-BC3D-1823-EE9E32122E3F}"/>
                  </a:ext>
                </a:extLst>
              </p:cNvPr>
              <p:cNvSpPr>
                <a:spLocks/>
              </p:cNvSpPr>
              <p:nvPr/>
            </p:nvSpPr>
            <p:spPr bwMode="auto">
              <a:xfrm>
                <a:off x="2520" y="2365"/>
                <a:ext cx="55" cy="152"/>
              </a:xfrm>
              <a:custGeom>
                <a:avLst/>
                <a:gdLst>
                  <a:gd name="T0" fmla="*/ 0 w 22"/>
                  <a:gd name="T1" fmla="*/ 115 h 57"/>
                  <a:gd name="T2" fmla="*/ 250 w 22"/>
                  <a:gd name="T3" fmla="*/ 605 h 57"/>
                  <a:gd name="T4" fmla="*/ 345 w 22"/>
                  <a:gd name="T5" fmla="*/ 1080 h 57"/>
                  <a:gd name="T6" fmla="*/ 300 w 22"/>
                  <a:gd name="T7" fmla="*/ 435 h 57"/>
                  <a:gd name="T8" fmla="*/ 0 w 22"/>
                  <a:gd name="T9" fmla="*/ 1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57">
                    <a:moveTo>
                      <a:pt x="0" y="6"/>
                    </a:moveTo>
                    <a:cubicBezTo>
                      <a:pt x="12" y="7"/>
                      <a:pt x="15" y="14"/>
                      <a:pt x="16" y="32"/>
                    </a:cubicBezTo>
                    <a:cubicBezTo>
                      <a:pt x="17" y="49"/>
                      <a:pt x="18" y="56"/>
                      <a:pt x="22" y="57"/>
                    </a:cubicBezTo>
                    <a:cubicBezTo>
                      <a:pt x="19" y="51"/>
                      <a:pt x="19" y="35"/>
                      <a:pt x="19" y="23"/>
                    </a:cubicBezTo>
                    <a:cubicBezTo>
                      <a:pt x="19"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 name="Freeform 65">
                <a:extLst>
                  <a:ext uri="{FF2B5EF4-FFF2-40B4-BE49-F238E27FC236}">
                    <a16:creationId xmlns:a16="http://schemas.microsoft.com/office/drawing/2014/main" id="{D0A5822A-2F9B-4D37-B91D-1E65098A3E71}"/>
                  </a:ext>
                </a:extLst>
              </p:cNvPr>
              <p:cNvSpPr>
                <a:spLocks/>
              </p:cNvSpPr>
              <p:nvPr/>
            </p:nvSpPr>
            <p:spPr bwMode="auto">
              <a:xfrm>
                <a:off x="2582" y="2381"/>
                <a:ext cx="35" cy="115"/>
              </a:xfrm>
              <a:custGeom>
                <a:avLst/>
                <a:gdLst>
                  <a:gd name="T0" fmla="*/ 50 w 14"/>
                  <a:gd name="T1" fmla="*/ 824 h 43"/>
                  <a:gd name="T2" fmla="*/ 220 w 14"/>
                  <a:gd name="T3" fmla="*/ 21 h 43"/>
                  <a:gd name="T4" fmla="*/ 50 w 14"/>
                  <a:gd name="T5" fmla="*/ 824 h 43"/>
                  <a:gd name="T6" fmla="*/ 0 60000 65536"/>
                  <a:gd name="T7" fmla="*/ 0 60000 65536"/>
                  <a:gd name="T8" fmla="*/ 0 60000 65536"/>
                </a:gdLst>
                <a:ahLst/>
                <a:cxnLst>
                  <a:cxn ang="T6">
                    <a:pos x="T0" y="T1"/>
                  </a:cxn>
                  <a:cxn ang="T7">
                    <a:pos x="T2" y="T3"/>
                  </a:cxn>
                  <a:cxn ang="T8">
                    <a:pos x="T4" y="T5"/>
                  </a:cxn>
                </a:cxnLst>
                <a:rect l="0" t="0" r="r" b="b"/>
                <a:pathLst>
                  <a:path w="14" h="43">
                    <a:moveTo>
                      <a:pt x="3" y="43"/>
                    </a:moveTo>
                    <a:cubicBezTo>
                      <a:pt x="5" y="27"/>
                      <a:pt x="4" y="0"/>
                      <a:pt x="14" y="1"/>
                    </a:cubicBezTo>
                    <a:cubicBezTo>
                      <a:pt x="5"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 name="Freeform 66">
                <a:extLst>
                  <a:ext uri="{FF2B5EF4-FFF2-40B4-BE49-F238E27FC236}">
                    <a16:creationId xmlns:a16="http://schemas.microsoft.com/office/drawing/2014/main" id="{106AD46B-D3ED-848C-4BC3-47FEF98AF9EE}"/>
                  </a:ext>
                </a:extLst>
              </p:cNvPr>
              <p:cNvSpPr>
                <a:spLocks/>
              </p:cNvSpPr>
              <p:nvPr/>
            </p:nvSpPr>
            <p:spPr bwMode="auto">
              <a:xfrm>
                <a:off x="2477" y="2381"/>
                <a:ext cx="35" cy="115"/>
              </a:xfrm>
              <a:custGeom>
                <a:avLst/>
                <a:gdLst>
                  <a:gd name="T0" fmla="*/ 50 w 14"/>
                  <a:gd name="T1" fmla="*/ 824 h 43"/>
                  <a:gd name="T2" fmla="*/ 220 w 14"/>
                  <a:gd name="T3" fmla="*/ 21 h 43"/>
                  <a:gd name="T4" fmla="*/ 50 w 14"/>
                  <a:gd name="T5" fmla="*/ 824 h 43"/>
                  <a:gd name="T6" fmla="*/ 0 60000 65536"/>
                  <a:gd name="T7" fmla="*/ 0 60000 65536"/>
                  <a:gd name="T8" fmla="*/ 0 60000 65536"/>
                </a:gdLst>
                <a:ahLst/>
                <a:cxnLst>
                  <a:cxn ang="T6">
                    <a:pos x="T0" y="T1"/>
                  </a:cxn>
                  <a:cxn ang="T7">
                    <a:pos x="T2" y="T3"/>
                  </a:cxn>
                  <a:cxn ang="T8">
                    <a:pos x="T4" y="T5"/>
                  </a:cxn>
                </a:cxnLst>
                <a:rect l="0" t="0" r="r" b="b"/>
                <a:pathLst>
                  <a:path w="14" h="43">
                    <a:moveTo>
                      <a:pt x="3" y="43"/>
                    </a:moveTo>
                    <a:cubicBezTo>
                      <a:pt x="5" y="27"/>
                      <a:pt x="4" y="0"/>
                      <a:pt x="14" y="1"/>
                    </a:cubicBezTo>
                    <a:cubicBezTo>
                      <a:pt x="6"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8" name="Freeform 67">
                <a:extLst>
                  <a:ext uri="{FF2B5EF4-FFF2-40B4-BE49-F238E27FC236}">
                    <a16:creationId xmlns:a16="http://schemas.microsoft.com/office/drawing/2014/main" id="{3DE3228C-BE95-B57E-88CD-5672F767BAA0}"/>
                  </a:ext>
                </a:extLst>
              </p:cNvPr>
              <p:cNvSpPr>
                <a:spLocks/>
              </p:cNvSpPr>
              <p:nvPr/>
            </p:nvSpPr>
            <p:spPr bwMode="auto">
              <a:xfrm>
                <a:off x="2622" y="2365"/>
                <a:ext cx="53" cy="152"/>
              </a:xfrm>
              <a:custGeom>
                <a:avLst/>
                <a:gdLst>
                  <a:gd name="T0" fmla="*/ 0 w 21"/>
                  <a:gd name="T1" fmla="*/ 115 h 57"/>
                  <a:gd name="T2" fmla="*/ 242 w 21"/>
                  <a:gd name="T3" fmla="*/ 605 h 57"/>
                  <a:gd name="T4" fmla="*/ 338 w 21"/>
                  <a:gd name="T5" fmla="*/ 1080 h 57"/>
                  <a:gd name="T6" fmla="*/ 288 w 21"/>
                  <a:gd name="T7" fmla="*/ 435 h 57"/>
                  <a:gd name="T8" fmla="*/ 0 w 21"/>
                  <a:gd name="T9" fmla="*/ 1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57">
                    <a:moveTo>
                      <a:pt x="0" y="6"/>
                    </a:moveTo>
                    <a:cubicBezTo>
                      <a:pt x="12" y="7"/>
                      <a:pt x="14" y="14"/>
                      <a:pt x="15" y="32"/>
                    </a:cubicBezTo>
                    <a:cubicBezTo>
                      <a:pt x="16" y="49"/>
                      <a:pt x="17" y="56"/>
                      <a:pt x="21" y="57"/>
                    </a:cubicBezTo>
                    <a:cubicBezTo>
                      <a:pt x="18" y="51"/>
                      <a:pt x="18" y="35"/>
                      <a:pt x="18" y="23"/>
                    </a:cubicBezTo>
                    <a:cubicBezTo>
                      <a:pt x="18"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9" name="Freeform 68">
                <a:extLst>
                  <a:ext uri="{FF2B5EF4-FFF2-40B4-BE49-F238E27FC236}">
                    <a16:creationId xmlns:a16="http://schemas.microsoft.com/office/drawing/2014/main" id="{82B3EAB1-DC59-3C40-B926-955AB02DCFBD}"/>
                  </a:ext>
                </a:extLst>
              </p:cNvPr>
              <p:cNvSpPr>
                <a:spLocks/>
              </p:cNvSpPr>
              <p:nvPr/>
            </p:nvSpPr>
            <p:spPr bwMode="auto">
              <a:xfrm>
                <a:off x="2682" y="2381"/>
                <a:ext cx="35" cy="115"/>
              </a:xfrm>
              <a:custGeom>
                <a:avLst/>
                <a:gdLst>
                  <a:gd name="T0" fmla="*/ 50 w 14"/>
                  <a:gd name="T1" fmla="*/ 824 h 43"/>
                  <a:gd name="T2" fmla="*/ 220 w 14"/>
                  <a:gd name="T3" fmla="*/ 21 h 43"/>
                  <a:gd name="T4" fmla="*/ 50 w 14"/>
                  <a:gd name="T5" fmla="*/ 824 h 43"/>
                  <a:gd name="T6" fmla="*/ 0 60000 65536"/>
                  <a:gd name="T7" fmla="*/ 0 60000 65536"/>
                  <a:gd name="T8" fmla="*/ 0 60000 65536"/>
                </a:gdLst>
                <a:ahLst/>
                <a:cxnLst>
                  <a:cxn ang="T6">
                    <a:pos x="T0" y="T1"/>
                  </a:cxn>
                  <a:cxn ang="T7">
                    <a:pos x="T2" y="T3"/>
                  </a:cxn>
                  <a:cxn ang="T8">
                    <a:pos x="T4" y="T5"/>
                  </a:cxn>
                </a:cxnLst>
                <a:rect l="0" t="0" r="r" b="b"/>
                <a:pathLst>
                  <a:path w="14" h="43">
                    <a:moveTo>
                      <a:pt x="3" y="43"/>
                    </a:moveTo>
                    <a:cubicBezTo>
                      <a:pt x="5" y="27"/>
                      <a:pt x="4" y="0"/>
                      <a:pt x="14" y="1"/>
                    </a:cubicBezTo>
                    <a:cubicBezTo>
                      <a:pt x="6"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0" name="Freeform 69">
                <a:extLst>
                  <a:ext uri="{FF2B5EF4-FFF2-40B4-BE49-F238E27FC236}">
                    <a16:creationId xmlns:a16="http://schemas.microsoft.com/office/drawing/2014/main" id="{09DBE894-C947-7B88-5368-4E18AA0ADD85}"/>
                  </a:ext>
                </a:extLst>
              </p:cNvPr>
              <p:cNvSpPr>
                <a:spLocks/>
              </p:cNvSpPr>
              <p:nvPr/>
            </p:nvSpPr>
            <p:spPr bwMode="auto">
              <a:xfrm>
                <a:off x="2722" y="2365"/>
                <a:ext cx="52" cy="152"/>
              </a:xfrm>
              <a:custGeom>
                <a:avLst/>
                <a:gdLst>
                  <a:gd name="T0" fmla="*/ 0 w 21"/>
                  <a:gd name="T1" fmla="*/ 115 h 57"/>
                  <a:gd name="T2" fmla="*/ 245 w 21"/>
                  <a:gd name="T3" fmla="*/ 605 h 57"/>
                  <a:gd name="T4" fmla="*/ 319 w 21"/>
                  <a:gd name="T5" fmla="*/ 1080 h 57"/>
                  <a:gd name="T6" fmla="*/ 275 w 21"/>
                  <a:gd name="T7" fmla="*/ 435 h 57"/>
                  <a:gd name="T8" fmla="*/ 0 w 21"/>
                  <a:gd name="T9" fmla="*/ 1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57">
                    <a:moveTo>
                      <a:pt x="0" y="6"/>
                    </a:moveTo>
                    <a:cubicBezTo>
                      <a:pt x="12" y="7"/>
                      <a:pt x="15" y="14"/>
                      <a:pt x="16" y="32"/>
                    </a:cubicBezTo>
                    <a:cubicBezTo>
                      <a:pt x="17" y="49"/>
                      <a:pt x="17" y="56"/>
                      <a:pt x="21" y="57"/>
                    </a:cubicBezTo>
                    <a:cubicBezTo>
                      <a:pt x="18" y="51"/>
                      <a:pt x="18" y="35"/>
                      <a:pt x="18" y="23"/>
                    </a:cubicBezTo>
                    <a:cubicBezTo>
                      <a:pt x="18"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1" name="Freeform 70">
                <a:extLst>
                  <a:ext uri="{FF2B5EF4-FFF2-40B4-BE49-F238E27FC236}">
                    <a16:creationId xmlns:a16="http://schemas.microsoft.com/office/drawing/2014/main" id="{30C486AF-DF64-6D90-89CE-46B935E65CEB}"/>
                  </a:ext>
                </a:extLst>
              </p:cNvPr>
              <p:cNvSpPr>
                <a:spLocks/>
              </p:cNvSpPr>
              <p:nvPr/>
            </p:nvSpPr>
            <p:spPr bwMode="auto">
              <a:xfrm>
                <a:off x="2784" y="2381"/>
                <a:ext cx="35" cy="115"/>
              </a:xfrm>
              <a:custGeom>
                <a:avLst/>
                <a:gdLst>
                  <a:gd name="T0" fmla="*/ 50 w 14"/>
                  <a:gd name="T1" fmla="*/ 824 h 43"/>
                  <a:gd name="T2" fmla="*/ 220 w 14"/>
                  <a:gd name="T3" fmla="*/ 21 h 43"/>
                  <a:gd name="T4" fmla="*/ 50 w 14"/>
                  <a:gd name="T5" fmla="*/ 824 h 43"/>
                  <a:gd name="T6" fmla="*/ 0 60000 65536"/>
                  <a:gd name="T7" fmla="*/ 0 60000 65536"/>
                  <a:gd name="T8" fmla="*/ 0 60000 65536"/>
                </a:gdLst>
                <a:ahLst/>
                <a:cxnLst>
                  <a:cxn ang="T6">
                    <a:pos x="T0" y="T1"/>
                  </a:cxn>
                  <a:cxn ang="T7">
                    <a:pos x="T2" y="T3"/>
                  </a:cxn>
                  <a:cxn ang="T8">
                    <a:pos x="T4" y="T5"/>
                  </a:cxn>
                </a:cxnLst>
                <a:rect l="0" t="0" r="r" b="b"/>
                <a:pathLst>
                  <a:path w="14" h="43">
                    <a:moveTo>
                      <a:pt x="3" y="43"/>
                    </a:moveTo>
                    <a:cubicBezTo>
                      <a:pt x="5" y="27"/>
                      <a:pt x="4" y="0"/>
                      <a:pt x="14" y="1"/>
                    </a:cubicBezTo>
                    <a:cubicBezTo>
                      <a:pt x="5"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2" name="Freeform 71">
                <a:extLst>
                  <a:ext uri="{FF2B5EF4-FFF2-40B4-BE49-F238E27FC236}">
                    <a16:creationId xmlns:a16="http://schemas.microsoft.com/office/drawing/2014/main" id="{0BAC4834-7855-0422-B7A7-8E83E893CB0A}"/>
                  </a:ext>
                </a:extLst>
              </p:cNvPr>
              <p:cNvSpPr>
                <a:spLocks/>
              </p:cNvSpPr>
              <p:nvPr/>
            </p:nvSpPr>
            <p:spPr bwMode="auto">
              <a:xfrm>
                <a:off x="2824" y="2365"/>
                <a:ext cx="53" cy="152"/>
              </a:xfrm>
              <a:custGeom>
                <a:avLst/>
                <a:gdLst>
                  <a:gd name="T0" fmla="*/ 0 w 21"/>
                  <a:gd name="T1" fmla="*/ 115 h 57"/>
                  <a:gd name="T2" fmla="*/ 242 w 21"/>
                  <a:gd name="T3" fmla="*/ 605 h 57"/>
                  <a:gd name="T4" fmla="*/ 338 w 21"/>
                  <a:gd name="T5" fmla="*/ 1080 h 57"/>
                  <a:gd name="T6" fmla="*/ 288 w 21"/>
                  <a:gd name="T7" fmla="*/ 435 h 57"/>
                  <a:gd name="T8" fmla="*/ 0 w 21"/>
                  <a:gd name="T9" fmla="*/ 1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57">
                    <a:moveTo>
                      <a:pt x="0" y="6"/>
                    </a:moveTo>
                    <a:cubicBezTo>
                      <a:pt x="12" y="7"/>
                      <a:pt x="14" y="14"/>
                      <a:pt x="15" y="32"/>
                    </a:cubicBezTo>
                    <a:cubicBezTo>
                      <a:pt x="16" y="49"/>
                      <a:pt x="17" y="56"/>
                      <a:pt x="21" y="57"/>
                    </a:cubicBezTo>
                    <a:cubicBezTo>
                      <a:pt x="18" y="51"/>
                      <a:pt x="18" y="35"/>
                      <a:pt x="18" y="23"/>
                    </a:cubicBezTo>
                    <a:cubicBezTo>
                      <a:pt x="18"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3" name="Freeform 72">
                <a:extLst>
                  <a:ext uri="{FF2B5EF4-FFF2-40B4-BE49-F238E27FC236}">
                    <a16:creationId xmlns:a16="http://schemas.microsoft.com/office/drawing/2014/main" id="{315D4D40-F032-E69B-67CD-441F78D44EB1}"/>
                  </a:ext>
                </a:extLst>
              </p:cNvPr>
              <p:cNvSpPr>
                <a:spLocks/>
              </p:cNvSpPr>
              <p:nvPr/>
            </p:nvSpPr>
            <p:spPr bwMode="auto">
              <a:xfrm>
                <a:off x="2882" y="2381"/>
                <a:ext cx="35" cy="115"/>
              </a:xfrm>
              <a:custGeom>
                <a:avLst/>
                <a:gdLst>
                  <a:gd name="T0" fmla="*/ 50 w 14"/>
                  <a:gd name="T1" fmla="*/ 824 h 43"/>
                  <a:gd name="T2" fmla="*/ 220 w 14"/>
                  <a:gd name="T3" fmla="*/ 21 h 43"/>
                  <a:gd name="T4" fmla="*/ 50 w 14"/>
                  <a:gd name="T5" fmla="*/ 824 h 43"/>
                  <a:gd name="T6" fmla="*/ 0 60000 65536"/>
                  <a:gd name="T7" fmla="*/ 0 60000 65536"/>
                  <a:gd name="T8" fmla="*/ 0 60000 65536"/>
                </a:gdLst>
                <a:ahLst/>
                <a:cxnLst>
                  <a:cxn ang="T6">
                    <a:pos x="T0" y="T1"/>
                  </a:cxn>
                  <a:cxn ang="T7">
                    <a:pos x="T2" y="T3"/>
                  </a:cxn>
                  <a:cxn ang="T8">
                    <a:pos x="T4" y="T5"/>
                  </a:cxn>
                </a:cxnLst>
                <a:rect l="0" t="0" r="r" b="b"/>
                <a:pathLst>
                  <a:path w="14" h="43">
                    <a:moveTo>
                      <a:pt x="3" y="43"/>
                    </a:moveTo>
                    <a:cubicBezTo>
                      <a:pt x="5" y="27"/>
                      <a:pt x="4" y="0"/>
                      <a:pt x="14" y="1"/>
                    </a:cubicBezTo>
                    <a:cubicBezTo>
                      <a:pt x="6"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4" name="Freeform 73">
                <a:extLst>
                  <a:ext uri="{FF2B5EF4-FFF2-40B4-BE49-F238E27FC236}">
                    <a16:creationId xmlns:a16="http://schemas.microsoft.com/office/drawing/2014/main" id="{9F602C19-96F0-C168-B470-0399AAF7374C}"/>
                  </a:ext>
                </a:extLst>
              </p:cNvPr>
              <p:cNvSpPr>
                <a:spLocks/>
              </p:cNvSpPr>
              <p:nvPr/>
            </p:nvSpPr>
            <p:spPr bwMode="auto">
              <a:xfrm>
                <a:off x="2922" y="2365"/>
                <a:ext cx="52" cy="152"/>
              </a:xfrm>
              <a:custGeom>
                <a:avLst/>
                <a:gdLst>
                  <a:gd name="T0" fmla="*/ 0 w 21"/>
                  <a:gd name="T1" fmla="*/ 115 h 57"/>
                  <a:gd name="T2" fmla="*/ 245 w 21"/>
                  <a:gd name="T3" fmla="*/ 605 h 57"/>
                  <a:gd name="T4" fmla="*/ 319 w 21"/>
                  <a:gd name="T5" fmla="*/ 1080 h 57"/>
                  <a:gd name="T6" fmla="*/ 275 w 21"/>
                  <a:gd name="T7" fmla="*/ 435 h 57"/>
                  <a:gd name="T8" fmla="*/ 0 w 21"/>
                  <a:gd name="T9" fmla="*/ 1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57">
                    <a:moveTo>
                      <a:pt x="0" y="6"/>
                    </a:moveTo>
                    <a:cubicBezTo>
                      <a:pt x="12" y="7"/>
                      <a:pt x="15" y="14"/>
                      <a:pt x="16" y="32"/>
                    </a:cubicBezTo>
                    <a:cubicBezTo>
                      <a:pt x="17" y="49"/>
                      <a:pt x="17" y="56"/>
                      <a:pt x="21" y="57"/>
                    </a:cubicBezTo>
                    <a:cubicBezTo>
                      <a:pt x="18" y="51"/>
                      <a:pt x="18" y="35"/>
                      <a:pt x="18" y="23"/>
                    </a:cubicBezTo>
                    <a:cubicBezTo>
                      <a:pt x="18"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 name="Freeform 74">
                <a:extLst>
                  <a:ext uri="{FF2B5EF4-FFF2-40B4-BE49-F238E27FC236}">
                    <a16:creationId xmlns:a16="http://schemas.microsoft.com/office/drawing/2014/main" id="{644DE0A6-93CC-8F08-C3CD-172167FDB5BC}"/>
                  </a:ext>
                </a:extLst>
              </p:cNvPr>
              <p:cNvSpPr>
                <a:spLocks/>
              </p:cNvSpPr>
              <p:nvPr/>
            </p:nvSpPr>
            <p:spPr bwMode="auto">
              <a:xfrm>
                <a:off x="2984" y="2381"/>
                <a:ext cx="35" cy="115"/>
              </a:xfrm>
              <a:custGeom>
                <a:avLst/>
                <a:gdLst>
                  <a:gd name="T0" fmla="*/ 50 w 14"/>
                  <a:gd name="T1" fmla="*/ 824 h 43"/>
                  <a:gd name="T2" fmla="*/ 220 w 14"/>
                  <a:gd name="T3" fmla="*/ 21 h 43"/>
                  <a:gd name="T4" fmla="*/ 50 w 14"/>
                  <a:gd name="T5" fmla="*/ 824 h 43"/>
                  <a:gd name="T6" fmla="*/ 0 60000 65536"/>
                  <a:gd name="T7" fmla="*/ 0 60000 65536"/>
                  <a:gd name="T8" fmla="*/ 0 60000 65536"/>
                </a:gdLst>
                <a:ahLst/>
                <a:cxnLst>
                  <a:cxn ang="T6">
                    <a:pos x="T0" y="T1"/>
                  </a:cxn>
                  <a:cxn ang="T7">
                    <a:pos x="T2" y="T3"/>
                  </a:cxn>
                  <a:cxn ang="T8">
                    <a:pos x="T4" y="T5"/>
                  </a:cxn>
                </a:cxnLst>
                <a:rect l="0" t="0" r="r" b="b"/>
                <a:pathLst>
                  <a:path w="14" h="43">
                    <a:moveTo>
                      <a:pt x="3" y="43"/>
                    </a:moveTo>
                    <a:cubicBezTo>
                      <a:pt x="5" y="27"/>
                      <a:pt x="4" y="0"/>
                      <a:pt x="14" y="1"/>
                    </a:cubicBezTo>
                    <a:cubicBezTo>
                      <a:pt x="6"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 name="Freeform 75">
                <a:extLst>
                  <a:ext uri="{FF2B5EF4-FFF2-40B4-BE49-F238E27FC236}">
                    <a16:creationId xmlns:a16="http://schemas.microsoft.com/office/drawing/2014/main" id="{4BC372AF-AF8C-F441-773C-1E5DD91AD3A3}"/>
                  </a:ext>
                </a:extLst>
              </p:cNvPr>
              <p:cNvSpPr>
                <a:spLocks/>
              </p:cNvSpPr>
              <p:nvPr/>
            </p:nvSpPr>
            <p:spPr bwMode="auto">
              <a:xfrm>
                <a:off x="3024" y="2365"/>
                <a:ext cx="53" cy="152"/>
              </a:xfrm>
              <a:custGeom>
                <a:avLst/>
                <a:gdLst>
                  <a:gd name="T0" fmla="*/ 0 w 21"/>
                  <a:gd name="T1" fmla="*/ 115 h 57"/>
                  <a:gd name="T2" fmla="*/ 242 w 21"/>
                  <a:gd name="T3" fmla="*/ 605 h 57"/>
                  <a:gd name="T4" fmla="*/ 338 w 21"/>
                  <a:gd name="T5" fmla="*/ 1080 h 57"/>
                  <a:gd name="T6" fmla="*/ 288 w 21"/>
                  <a:gd name="T7" fmla="*/ 435 h 57"/>
                  <a:gd name="T8" fmla="*/ 0 w 21"/>
                  <a:gd name="T9" fmla="*/ 1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57">
                    <a:moveTo>
                      <a:pt x="0" y="6"/>
                    </a:moveTo>
                    <a:cubicBezTo>
                      <a:pt x="12" y="7"/>
                      <a:pt x="14" y="14"/>
                      <a:pt x="15" y="32"/>
                    </a:cubicBezTo>
                    <a:cubicBezTo>
                      <a:pt x="16" y="49"/>
                      <a:pt x="17" y="56"/>
                      <a:pt x="21" y="57"/>
                    </a:cubicBezTo>
                    <a:cubicBezTo>
                      <a:pt x="18" y="51"/>
                      <a:pt x="18" y="35"/>
                      <a:pt x="18" y="23"/>
                    </a:cubicBezTo>
                    <a:cubicBezTo>
                      <a:pt x="18"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7" name="Freeform 76">
                <a:extLst>
                  <a:ext uri="{FF2B5EF4-FFF2-40B4-BE49-F238E27FC236}">
                    <a16:creationId xmlns:a16="http://schemas.microsoft.com/office/drawing/2014/main" id="{3A98437C-2656-CF85-3FDA-51B05E4F57B9}"/>
                  </a:ext>
                </a:extLst>
              </p:cNvPr>
              <p:cNvSpPr>
                <a:spLocks/>
              </p:cNvSpPr>
              <p:nvPr/>
            </p:nvSpPr>
            <p:spPr bwMode="auto">
              <a:xfrm>
                <a:off x="3084" y="2381"/>
                <a:ext cx="38" cy="115"/>
              </a:xfrm>
              <a:custGeom>
                <a:avLst/>
                <a:gdLst>
                  <a:gd name="T0" fmla="*/ 51 w 15"/>
                  <a:gd name="T1" fmla="*/ 824 h 43"/>
                  <a:gd name="T2" fmla="*/ 243 w 15"/>
                  <a:gd name="T3" fmla="*/ 21 h 43"/>
                  <a:gd name="T4" fmla="*/ 51 w 15"/>
                  <a:gd name="T5" fmla="*/ 824 h 43"/>
                  <a:gd name="T6" fmla="*/ 0 60000 65536"/>
                  <a:gd name="T7" fmla="*/ 0 60000 65536"/>
                  <a:gd name="T8" fmla="*/ 0 60000 65536"/>
                </a:gdLst>
                <a:ahLst/>
                <a:cxnLst>
                  <a:cxn ang="T6">
                    <a:pos x="T0" y="T1"/>
                  </a:cxn>
                  <a:cxn ang="T7">
                    <a:pos x="T2" y="T3"/>
                  </a:cxn>
                  <a:cxn ang="T8">
                    <a:pos x="T4" y="T5"/>
                  </a:cxn>
                </a:cxnLst>
                <a:rect l="0" t="0" r="r" b="b"/>
                <a:pathLst>
                  <a:path w="15" h="43">
                    <a:moveTo>
                      <a:pt x="3" y="43"/>
                    </a:moveTo>
                    <a:cubicBezTo>
                      <a:pt x="6" y="27"/>
                      <a:pt x="5" y="0"/>
                      <a:pt x="15" y="1"/>
                    </a:cubicBezTo>
                    <a:cubicBezTo>
                      <a:pt x="6"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8" name="Freeform 77">
                <a:extLst>
                  <a:ext uri="{FF2B5EF4-FFF2-40B4-BE49-F238E27FC236}">
                    <a16:creationId xmlns:a16="http://schemas.microsoft.com/office/drawing/2014/main" id="{29881EAE-2540-3C0C-E0FD-0C3A197459E9}"/>
                  </a:ext>
                </a:extLst>
              </p:cNvPr>
              <p:cNvSpPr>
                <a:spLocks/>
              </p:cNvSpPr>
              <p:nvPr/>
            </p:nvSpPr>
            <p:spPr bwMode="auto">
              <a:xfrm>
                <a:off x="3124" y="2365"/>
                <a:ext cx="55" cy="152"/>
              </a:xfrm>
              <a:custGeom>
                <a:avLst/>
                <a:gdLst>
                  <a:gd name="T0" fmla="*/ 0 w 22"/>
                  <a:gd name="T1" fmla="*/ 115 h 57"/>
                  <a:gd name="T2" fmla="*/ 250 w 22"/>
                  <a:gd name="T3" fmla="*/ 605 h 57"/>
                  <a:gd name="T4" fmla="*/ 345 w 22"/>
                  <a:gd name="T5" fmla="*/ 1080 h 57"/>
                  <a:gd name="T6" fmla="*/ 300 w 22"/>
                  <a:gd name="T7" fmla="*/ 435 h 57"/>
                  <a:gd name="T8" fmla="*/ 0 w 22"/>
                  <a:gd name="T9" fmla="*/ 1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57">
                    <a:moveTo>
                      <a:pt x="0" y="6"/>
                    </a:moveTo>
                    <a:cubicBezTo>
                      <a:pt x="12" y="7"/>
                      <a:pt x="15" y="14"/>
                      <a:pt x="16" y="32"/>
                    </a:cubicBezTo>
                    <a:cubicBezTo>
                      <a:pt x="17" y="49"/>
                      <a:pt x="18" y="56"/>
                      <a:pt x="22" y="57"/>
                    </a:cubicBezTo>
                    <a:cubicBezTo>
                      <a:pt x="19" y="51"/>
                      <a:pt x="19" y="35"/>
                      <a:pt x="19" y="23"/>
                    </a:cubicBezTo>
                    <a:cubicBezTo>
                      <a:pt x="19"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9" name="Freeform 78">
                <a:extLst>
                  <a:ext uri="{FF2B5EF4-FFF2-40B4-BE49-F238E27FC236}">
                    <a16:creationId xmlns:a16="http://schemas.microsoft.com/office/drawing/2014/main" id="{0BB8D785-E694-F8EC-70C8-F85DC7378CDC}"/>
                  </a:ext>
                </a:extLst>
              </p:cNvPr>
              <p:cNvSpPr>
                <a:spLocks/>
              </p:cNvSpPr>
              <p:nvPr/>
            </p:nvSpPr>
            <p:spPr bwMode="auto">
              <a:xfrm>
                <a:off x="3187" y="2381"/>
                <a:ext cx="35" cy="115"/>
              </a:xfrm>
              <a:custGeom>
                <a:avLst/>
                <a:gdLst>
                  <a:gd name="T0" fmla="*/ 50 w 14"/>
                  <a:gd name="T1" fmla="*/ 824 h 43"/>
                  <a:gd name="T2" fmla="*/ 220 w 14"/>
                  <a:gd name="T3" fmla="*/ 21 h 43"/>
                  <a:gd name="T4" fmla="*/ 50 w 14"/>
                  <a:gd name="T5" fmla="*/ 824 h 43"/>
                  <a:gd name="T6" fmla="*/ 0 60000 65536"/>
                  <a:gd name="T7" fmla="*/ 0 60000 65536"/>
                  <a:gd name="T8" fmla="*/ 0 60000 65536"/>
                </a:gdLst>
                <a:ahLst/>
                <a:cxnLst>
                  <a:cxn ang="T6">
                    <a:pos x="T0" y="T1"/>
                  </a:cxn>
                  <a:cxn ang="T7">
                    <a:pos x="T2" y="T3"/>
                  </a:cxn>
                  <a:cxn ang="T8">
                    <a:pos x="T4" y="T5"/>
                  </a:cxn>
                </a:cxnLst>
                <a:rect l="0" t="0" r="r" b="b"/>
                <a:pathLst>
                  <a:path w="14" h="43">
                    <a:moveTo>
                      <a:pt x="3" y="43"/>
                    </a:moveTo>
                    <a:cubicBezTo>
                      <a:pt x="5" y="27"/>
                      <a:pt x="4" y="0"/>
                      <a:pt x="14" y="1"/>
                    </a:cubicBezTo>
                    <a:cubicBezTo>
                      <a:pt x="6"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0" name="Freeform 79">
                <a:extLst>
                  <a:ext uri="{FF2B5EF4-FFF2-40B4-BE49-F238E27FC236}">
                    <a16:creationId xmlns:a16="http://schemas.microsoft.com/office/drawing/2014/main" id="{DDC9F393-4B14-7004-6B5C-1B9043150B42}"/>
                  </a:ext>
                </a:extLst>
              </p:cNvPr>
              <p:cNvSpPr>
                <a:spLocks/>
              </p:cNvSpPr>
              <p:nvPr/>
            </p:nvSpPr>
            <p:spPr bwMode="auto">
              <a:xfrm>
                <a:off x="3227" y="2365"/>
                <a:ext cx="52" cy="152"/>
              </a:xfrm>
              <a:custGeom>
                <a:avLst/>
                <a:gdLst>
                  <a:gd name="T0" fmla="*/ 0 w 21"/>
                  <a:gd name="T1" fmla="*/ 115 h 57"/>
                  <a:gd name="T2" fmla="*/ 228 w 21"/>
                  <a:gd name="T3" fmla="*/ 605 h 57"/>
                  <a:gd name="T4" fmla="*/ 319 w 21"/>
                  <a:gd name="T5" fmla="*/ 1080 h 57"/>
                  <a:gd name="T6" fmla="*/ 275 w 21"/>
                  <a:gd name="T7" fmla="*/ 435 h 57"/>
                  <a:gd name="T8" fmla="*/ 0 w 21"/>
                  <a:gd name="T9" fmla="*/ 1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57">
                    <a:moveTo>
                      <a:pt x="0" y="6"/>
                    </a:moveTo>
                    <a:cubicBezTo>
                      <a:pt x="12" y="7"/>
                      <a:pt x="14" y="14"/>
                      <a:pt x="15" y="32"/>
                    </a:cubicBezTo>
                    <a:cubicBezTo>
                      <a:pt x="16" y="49"/>
                      <a:pt x="17" y="56"/>
                      <a:pt x="21" y="57"/>
                    </a:cubicBezTo>
                    <a:cubicBezTo>
                      <a:pt x="18" y="51"/>
                      <a:pt x="18" y="35"/>
                      <a:pt x="18" y="23"/>
                    </a:cubicBezTo>
                    <a:cubicBezTo>
                      <a:pt x="18"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1" name="Freeform 80">
                <a:extLst>
                  <a:ext uri="{FF2B5EF4-FFF2-40B4-BE49-F238E27FC236}">
                    <a16:creationId xmlns:a16="http://schemas.microsoft.com/office/drawing/2014/main" id="{5E94AAB4-624B-41A8-48A1-2971D0FA3E0C}"/>
                  </a:ext>
                </a:extLst>
              </p:cNvPr>
              <p:cNvSpPr>
                <a:spLocks/>
              </p:cNvSpPr>
              <p:nvPr/>
            </p:nvSpPr>
            <p:spPr bwMode="auto">
              <a:xfrm>
                <a:off x="2377" y="2365"/>
                <a:ext cx="98" cy="166"/>
              </a:xfrm>
              <a:custGeom>
                <a:avLst/>
                <a:gdLst>
                  <a:gd name="T0" fmla="*/ 618 w 39"/>
                  <a:gd name="T1" fmla="*/ 1189 h 62"/>
                  <a:gd name="T2" fmla="*/ 410 w 39"/>
                  <a:gd name="T3" fmla="*/ 1189 h 62"/>
                  <a:gd name="T4" fmla="*/ 410 w 39"/>
                  <a:gd name="T5" fmla="*/ 1189 h 62"/>
                  <a:gd name="T6" fmla="*/ 0 w 39"/>
                  <a:gd name="T7" fmla="*/ 0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62">
                    <a:moveTo>
                      <a:pt x="39" y="62"/>
                    </a:moveTo>
                    <a:cubicBezTo>
                      <a:pt x="34" y="62"/>
                      <a:pt x="26" y="62"/>
                      <a:pt x="26" y="62"/>
                    </a:cubicBezTo>
                    <a:cubicBezTo>
                      <a:pt x="26" y="62"/>
                      <a:pt x="26" y="62"/>
                      <a:pt x="26" y="62"/>
                    </a:cubicBezTo>
                    <a:cubicBezTo>
                      <a:pt x="3" y="62"/>
                      <a:pt x="0" y="28"/>
                      <a:pt x="0" y="0"/>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2" name="Freeform 81">
                <a:extLst>
                  <a:ext uri="{FF2B5EF4-FFF2-40B4-BE49-F238E27FC236}">
                    <a16:creationId xmlns:a16="http://schemas.microsoft.com/office/drawing/2014/main" id="{390482F3-36FF-5CA3-7800-4B3A9D4123D1}"/>
                  </a:ext>
                </a:extLst>
              </p:cNvPr>
              <p:cNvSpPr>
                <a:spLocks/>
              </p:cNvSpPr>
              <p:nvPr/>
            </p:nvSpPr>
            <p:spPr bwMode="auto">
              <a:xfrm>
                <a:off x="2377" y="1784"/>
                <a:ext cx="1002" cy="747"/>
              </a:xfrm>
              <a:custGeom>
                <a:avLst/>
                <a:gdLst>
                  <a:gd name="T0" fmla="*/ 6257 w 401"/>
                  <a:gd name="T1" fmla="*/ 4143 h 280"/>
                  <a:gd name="T2" fmla="*/ 5870 w 401"/>
                  <a:gd name="T3" fmla="*/ 5317 h 280"/>
                  <a:gd name="T4" fmla="*/ 5870 w 401"/>
                  <a:gd name="T5" fmla="*/ 5317 h 280"/>
                  <a:gd name="T6" fmla="*/ 5662 w 401"/>
                  <a:gd name="T7" fmla="*/ 5317 h 280"/>
                  <a:gd name="T8" fmla="*/ 5662 w 401"/>
                  <a:gd name="T9" fmla="*/ 5317 h 280"/>
                  <a:gd name="T10" fmla="*/ 5337 w 401"/>
                  <a:gd name="T11" fmla="*/ 4327 h 280"/>
                  <a:gd name="T12" fmla="*/ 5337 w 401"/>
                  <a:gd name="T13" fmla="*/ 4327 h 280"/>
                  <a:gd name="T14" fmla="*/ 5025 w 401"/>
                  <a:gd name="T15" fmla="*/ 5317 h 280"/>
                  <a:gd name="T16" fmla="*/ 5025 w 401"/>
                  <a:gd name="T17" fmla="*/ 5317 h 280"/>
                  <a:gd name="T18" fmla="*/ 5025 w 401"/>
                  <a:gd name="T19" fmla="*/ 5317 h 280"/>
                  <a:gd name="T20" fmla="*/ 4715 w 401"/>
                  <a:gd name="T21" fmla="*/ 4327 h 280"/>
                  <a:gd name="T22" fmla="*/ 4715 w 401"/>
                  <a:gd name="T23" fmla="*/ 4327 h 280"/>
                  <a:gd name="T24" fmla="*/ 4403 w 401"/>
                  <a:gd name="T25" fmla="*/ 5317 h 280"/>
                  <a:gd name="T26" fmla="*/ 4403 w 401"/>
                  <a:gd name="T27" fmla="*/ 5317 h 280"/>
                  <a:gd name="T28" fmla="*/ 4070 w 401"/>
                  <a:gd name="T29" fmla="*/ 4327 h 280"/>
                  <a:gd name="T30" fmla="*/ 4070 w 401"/>
                  <a:gd name="T31" fmla="*/ 4327 h 280"/>
                  <a:gd name="T32" fmla="*/ 3758 w 401"/>
                  <a:gd name="T33" fmla="*/ 5317 h 280"/>
                  <a:gd name="T34" fmla="*/ 3758 w 401"/>
                  <a:gd name="T35" fmla="*/ 5317 h 280"/>
                  <a:gd name="T36" fmla="*/ 3446 w 401"/>
                  <a:gd name="T37" fmla="*/ 4327 h 280"/>
                  <a:gd name="T38" fmla="*/ 3446 w 401"/>
                  <a:gd name="T39" fmla="*/ 4327 h 280"/>
                  <a:gd name="T40" fmla="*/ 3133 w 401"/>
                  <a:gd name="T41" fmla="*/ 5317 h 280"/>
                  <a:gd name="T42" fmla="*/ 3121 w 401"/>
                  <a:gd name="T43" fmla="*/ 5317 h 280"/>
                  <a:gd name="T44" fmla="*/ 2809 w 401"/>
                  <a:gd name="T45" fmla="*/ 4327 h 280"/>
                  <a:gd name="T46" fmla="*/ 2809 w 401"/>
                  <a:gd name="T47" fmla="*/ 4327 h 280"/>
                  <a:gd name="T48" fmla="*/ 2499 w 401"/>
                  <a:gd name="T49" fmla="*/ 5317 h 280"/>
                  <a:gd name="T50" fmla="*/ 2499 w 401"/>
                  <a:gd name="T51" fmla="*/ 5317 h 280"/>
                  <a:gd name="T52" fmla="*/ 2186 w 401"/>
                  <a:gd name="T53" fmla="*/ 4327 h 280"/>
                  <a:gd name="T54" fmla="*/ 2186 w 401"/>
                  <a:gd name="T55" fmla="*/ 4327 h 280"/>
                  <a:gd name="T56" fmla="*/ 1874 w 401"/>
                  <a:gd name="T57" fmla="*/ 5317 h 280"/>
                  <a:gd name="T58" fmla="*/ 1854 w 401"/>
                  <a:gd name="T59" fmla="*/ 5317 h 280"/>
                  <a:gd name="T60" fmla="*/ 1542 w 401"/>
                  <a:gd name="T61" fmla="*/ 4327 h 280"/>
                  <a:gd name="T62" fmla="*/ 1542 w 401"/>
                  <a:gd name="T63" fmla="*/ 4327 h 280"/>
                  <a:gd name="T64" fmla="*/ 1229 w 401"/>
                  <a:gd name="T65" fmla="*/ 5317 h 280"/>
                  <a:gd name="T66" fmla="*/ 1229 w 401"/>
                  <a:gd name="T67" fmla="*/ 5317 h 280"/>
                  <a:gd name="T68" fmla="*/ 917 w 401"/>
                  <a:gd name="T69" fmla="*/ 4327 h 280"/>
                  <a:gd name="T70" fmla="*/ 917 w 401"/>
                  <a:gd name="T71" fmla="*/ 4327 h 280"/>
                  <a:gd name="T72" fmla="*/ 605 w 401"/>
                  <a:gd name="T73" fmla="*/ 5317 h 280"/>
                  <a:gd name="T74" fmla="*/ 405 w 401"/>
                  <a:gd name="T75" fmla="*/ 5317 h 280"/>
                  <a:gd name="T76" fmla="*/ 405 w 401"/>
                  <a:gd name="T77" fmla="*/ 5317 h 280"/>
                  <a:gd name="T78" fmla="*/ 0 w 401"/>
                  <a:gd name="T79" fmla="*/ 4143 h 280"/>
                  <a:gd name="T80" fmla="*/ 3183 w 401"/>
                  <a:gd name="T81" fmla="*/ 0 h 280"/>
                  <a:gd name="T82" fmla="*/ 6257 w 401"/>
                  <a:gd name="T83" fmla="*/ 4143 h 2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01" h="280">
                    <a:moveTo>
                      <a:pt x="401" y="218"/>
                    </a:moveTo>
                    <a:cubicBezTo>
                      <a:pt x="401" y="246"/>
                      <a:pt x="398" y="280"/>
                      <a:pt x="376" y="280"/>
                    </a:cubicBezTo>
                    <a:cubicBezTo>
                      <a:pt x="376" y="280"/>
                      <a:pt x="376" y="280"/>
                      <a:pt x="376" y="280"/>
                    </a:cubicBezTo>
                    <a:cubicBezTo>
                      <a:pt x="376" y="280"/>
                      <a:pt x="367" y="280"/>
                      <a:pt x="363" y="280"/>
                    </a:cubicBezTo>
                    <a:cubicBezTo>
                      <a:pt x="363" y="280"/>
                      <a:pt x="363" y="280"/>
                      <a:pt x="363" y="280"/>
                    </a:cubicBezTo>
                    <a:cubicBezTo>
                      <a:pt x="348" y="280"/>
                      <a:pt x="358" y="228"/>
                      <a:pt x="342" y="228"/>
                    </a:cubicBezTo>
                    <a:cubicBezTo>
                      <a:pt x="342" y="228"/>
                      <a:pt x="342" y="228"/>
                      <a:pt x="342" y="228"/>
                    </a:cubicBezTo>
                    <a:cubicBezTo>
                      <a:pt x="327" y="228"/>
                      <a:pt x="337" y="280"/>
                      <a:pt x="322" y="280"/>
                    </a:cubicBezTo>
                    <a:cubicBezTo>
                      <a:pt x="322" y="280"/>
                      <a:pt x="322" y="280"/>
                      <a:pt x="322" y="280"/>
                    </a:cubicBezTo>
                    <a:cubicBezTo>
                      <a:pt x="322" y="280"/>
                      <a:pt x="322" y="280"/>
                      <a:pt x="322" y="280"/>
                    </a:cubicBezTo>
                    <a:cubicBezTo>
                      <a:pt x="307" y="280"/>
                      <a:pt x="317" y="228"/>
                      <a:pt x="302" y="228"/>
                    </a:cubicBezTo>
                    <a:cubicBezTo>
                      <a:pt x="302" y="228"/>
                      <a:pt x="302" y="228"/>
                      <a:pt x="302" y="228"/>
                    </a:cubicBezTo>
                    <a:cubicBezTo>
                      <a:pt x="287" y="228"/>
                      <a:pt x="297" y="280"/>
                      <a:pt x="282" y="280"/>
                    </a:cubicBezTo>
                    <a:cubicBezTo>
                      <a:pt x="282" y="280"/>
                      <a:pt x="282" y="280"/>
                      <a:pt x="282" y="280"/>
                    </a:cubicBezTo>
                    <a:cubicBezTo>
                      <a:pt x="267" y="280"/>
                      <a:pt x="276" y="228"/>
                      <a:pt x="261" y="228"/>
                    </a:cubicBezTo>
                    <a:cubicBezTo>
                      <a:pt x="261" y="228"/>
                      <a:pt x="261" y="228"/>
                      <a:pt x="261" y="228"/>
                    </a:cubicBezTo>
                    <a:cubicBezTo>
                      <a:pt x="246" y="228"/>
                      <a:pt x="256" y="280"/>
                      <a:pt x="241" y="280"/>
                    </a:cubicBezTo>
                    <a:cubicBezTo>
                      <a:pt x="241" y="280"/>
                      <a:pt x="241" y="280"/>
                      <a:pt x="241" y="280"/>
                    </a:cubicBezTo>
                    <a:cubicBezTo>
                      <a:pt x="226" y="280"/>
                      <a:pt x="236" y="228"/>
                      <a:pt x="221" y="228"/>
                    </a:cubicBezTo>
                    <a:cubicBezTo>
                      <a:pt x="221" y="228"/>
                      <a:pt x="221" y="228"/>
                      <a:pt x="221" y="228"/>
                    </a:cubicBezTo>
                    <a:cubicBezTo>
                      <a:pt x="206" y="228"/>
                      <a:pt x="216" y="280"/>
                      <a:pt x="201" y="280"/>
                    </a:cubicBezTo>
                    <a:cubicBezTo>
                      <a:pt x="200" y="280"/>
                      <a:pt x="200" y="280"/>
                      <a:pt x="200" y="280"/>
                    </a:cubicBezTo>
                    <a:cubicBezTo>
                      <a:pt x="186" y="280"/>
                      <a:pt x="195" y="228"/>
                      <a:pt x="180" y="228"/>
                    </a:cubicBezTo>
                    <a:cubicBezTo>
                      <a:pt x="180" y="228"/>
                      <a:pt x="180" y="228"/>
                      <a:pt x="180" y="228"/>
                    </a:cubicBezTo>
                    <a:cubicBezTo>
                      <a:pt x="165" y="228"/>
                      <a:pt x="175" y="280"/>
                      <a:pt x="160" y="280"/>
                    </a:cubicBezTo>
                    <a:cubicBezTo>
                      <a:pt x="160" y="280"/>
                      <a:pt x="160" y="280"/>
                      <a:pt x="160" y="280"/>
                    </a:cubicBezTo>
                    <a:cubicBezTo>
                      <a:pt x="145" y="280"/>
                      <a:pt x="155" y="228"/>
                      <a:pt x="140" y="228"/>
                    </a:cubicBezTo>
                    <a:cubicBezTo>
                      <a:pt x="140" y="228"/>
                      <a:pt x="140" y="228"/>
                      <a:pt x="140" y="228"/>
                    </a:cubicBezTo>
                    <a:cubicBezTo>
                      <a:pt x="125" y="228"/>
                      <a:pt x="135" y="280"/>
                      <a:pt x="120" y="280"/>
                    </a:cubicBezTo>
                    <a:cubicBezTo>
                      <a:pt x="119" y="280"/>
                      <a:pt x="119" y="280"/>
                      <a:pt x="119" y="280"/>
                    </a:cubicBezTo>
                    <a:cubicBezTo>
                      <a:pt x="105" y="280"/>
                      <a:pt x="114" y="228"/>
                      <a:pt x="99" y="228"/>
                    </a:cubicBezTo>
                    <a:cubicBezTo>
                      <a:pt x="99" y="228"/>
                      <a:pt x="99" y="228"/>
                      <a:pt x="99" y="228"/>
                    </a:cubicBezTo>
                    <a:cubicBezTo>
                      <a:pt x="84" y="228"/>
                      <a:pt x="94" y="280"/>
                      <a:pt x="79" y="280"/>
                    </a:cubicBezTo>
                    <a:cubicBezTo>
                      <a:pt x="79" y="280"/>
                      <a:pt x="79" y="280"/>
                      <a:pt x="79" y="280"/>
                    </a:cubicBezTo>
                    <a:cubicBezTo>
                      <a:pt x="64" y="280"/>
                      <a:pt x="74" y="228"/>
                      <a:pt x="59" y="228"/>
                    </a:cubicBezTo>
                    <a:cubicBezTo>
                      <a:pt x="59" y="228"/>
                      <a:pt x="59" y="228"/>
                      <a:pt x="59" y="228"/>
                    </a:cubicBezTo>
                    <a:cubicBezTo>
                      <a:pt x="44" y="228"/>
                      <a:pt x="54" y="280"/>
                      <a:pt x="39" y="280"/>
                    </a:cubicBezTo>
                    <a:cubicBezTo>
                      <a:pt x="34" y="280"/>
                      <a:pt x="26" y="280"/>
                      <a:pt x="26" y="280"/>
                    </a:cubicBezTo>
                    <a:cubicBezTo>
                      <a:pt x="26" y="280"/>
                      <a:pt x="26" y="280"/>
                      <a:pt x="26" y="280"/>
                    </a:cubicBezTo>
                    <a:cubicBezTo>
                      <a:pt x="3" y="280"/>
                      <a:pt x="0" y="246"/>
                      <a:pt x="0" y="218"/>
                    </a:cubicBezTo>
                    <a:cubicBezTo>
                      <a:pt x="0" y="107"/>
                      <a:pt x="92" y="0"/>
                      <a:pt x="204" y="0"/>
                    </a:cubicBezTo>
                    <a:cubicBezTo>
                      <a:pt x="317" y="0"/>
                      <a:pt x="401" y="107"/>
                      <a:pt x="401" y="21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3" name="Freeform 82">
                <a:extLst>
                  <a:ext uri="{FF2B5EF4-FFF2-40B4-BE49-F238E27FC236}">
                    <a16:creationId xmlns:a16="http://schemas.microsoft.com/office/drawing/2014/main" id="{C7383C62-70D2-2D63-8339-C4EF48E41F5C}"/>
                  </a:ext>
                </a:extLst>
              </p:cNvPr>
              <p:cNvSpPr>
                <a:spLocks/>
              </p:cNvSpPr>
              <p:nvPr/>
            </p:nvSpPr>
            <p:spPr bwMode="auto">
              <a:xfrm>
                <a:off x="2640" y="2005"/>
                <a:ext cx="209" cy="216"/>
              </a:xfrm>
              <a:custGeom>
                <a:avLst/>
                <a:gdLst>
                  <a:gd name="T0" fmla="*/ 433 w 84"/>
                  <a:gd name="T1" fmla="*/ 397 h 81"/>
                  <a:gd name="T2" fmla="*/ 829 w 84"/>
                  <a:gd name="T3" fmla="*/ 1160 h 81"/>
                  <a:gd name="T4" fmla="*/ 433 w 84"/>
                  <a:gd name="T5" fmla="*/ 397 h 81"/>
                  <a:gd name="T6" fmla="*/ 0 60000 65536"/>
                  <a:gd name="T7" fmla="*/ 0 60000 65536"/>
                  <a:gd name="T8" fmla="*/ 0 60000 65536"/>
                </a:gdLst>
                <a:ahLst/>
                <a:cxnLst>
                  <a:cxn ang="T6">
                    <a:pos x="T0" y="T1"/>
                  </a:cxn>
                  <a:cxn ang="T7">
                    <a:pos x="T2" y="T3"/>
                  </a:cxn>
                  <a:cxn ang="T8">
                    <a:pos x="T4" y="T5"/>
                  </a:cxn>
                </a:cxnLst>
                <a:rect l="0" t="0" r="r" b="b"/>
                <a:pathLst>
                  <a:path w="84" h="81">
                    <a:moveTo>
                      <a:pt x="28" y="21"/>
                    </a:moveTo>
                    <a:cubicBezTo>
                      <a:pt x="0" y="42"/>
                      <a:pt x="24" y="81"/>
                      <a:pt x="54" y="61"/>
                    </a:cubicBezTo>
                    <a:cubicBezTo>
                      <a:pt x="84" y="41"/>
                      <a:pt x="56" y="0"/>
                      <a:pt x="28" y="21"/>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4" name="Freeform 83">
                <a:extLst>
                  <a:ext uri="{FF2B5EF4-FFF2-40B4-BE49-F238E27FC236}">
                    <a16:creationId xmlns:a16="http://schemas.microsoft.com/office/drawing/2014/main" id="{AE034E24-8C28-028D-2BDA-8C791C03E271}"/>
                  </a:ext>
                </a:extLst>
              </p:cNvPr>
              <p:cNvSpPr>
                <a:spLocks/>
              </p:cNvSpPr>
              <p:nvPr/>
            </p:nvSpPr>
            <p:spPr bwMode="auto">
              <a:xfrm>
                <a:off x="2777" y="2069"/>
                <a:ext cx="222" cy="227"/>
              </a:xfrm>
              <a:custGeom>
                <a:avLst/>
                <a:gdLst>
                  <a:gd name="T0" fmla="*/ 541 w 89"/>
                  <a:gd name="T1" fmla="*/ 457 h 85"/>
                  <a:gd name="T2" fmla="*/ 995 w 89"/>
                  <a:gd name="T3" fmla="*/ 1277 h 85"/>
                  <a:gd name="T4" fmla="*/ 541 w 89"/>
                  <a:gd name="T5" fmla="*/ 457 h 85"/>
                  <a:gd name="T6" fmla="*/ 0 60000 65536"/>
                  <a:gd name="T7" fmla="*/ 0 60000 65536"/>
                  <a:gd name="T8" fmla="*/ 0 60000 65536"/>
                </a:gdLst>
                <a:ahLst/>
                <a:cxnLst>
                  <a:cxn ang="T6">
                    <a:pos x="T0" y="T1"/>
                  </a:cxn>
                  <a:cxn ang="T7">
                    <a:pos x="T2" y="T3"/>
                  </a:cxn>
                  <a:cxn ang="T8">
                    <a:pos x="T4" y="T5"/>
                  </a:cxn>
                </a:cxnLst>
                <a:rect l="0" t="0" r="r" b="b"/>
                <a:pathLst>
                  <a:path w="89" h="85">
                    <a:moveTo>
                      <a:pt x="35" y="24"/>
                    </a:moveTo>
                    <a:cubicBezTo>
                      <a:pt x="0" y="48"/>
                      <a:pt x="39" y="85"/>
                      <a:pt x="64" y="67"/>
                    </a:cubicBezTo>
                    <a:cubicBezTo>
                      <a:pt x="89" y="49"/>
                      <a:pt x="70" y="0"/>
                      <a:pt x="35" y="24"/>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5" name="Freeform 84">
                <a:extLst>
                  <a:ext uri="{FF2B5EF4-FFF2-40B4-BE49-F238E27FC236}">
                    <a16:creationId xmlns:a16="http://schemas.microsoft.com/office/drawing/2014/main" id="{8796CAA6-56CF-3BDF-96F5-E7819EDABE96}"/>
                  </a:ext>
                </a:extLst>
              </p:cNvPr>
              <p:cNvSpPr>
                <a:spLocks/>
              </p:cNvSpPr>
              <p:nvPr/>
            </p:nvSpPr>
            <p:spPr bwMode="auto">
              <a:xfrm>
                <a:off x="2934" y="1888"/>
                <a:ext cx="188" cy="227"/>
              </a:xfrm>
              <a:custGeom>
                <a:avLst/>
                <a:gdLst>
                  <a:gd name="T0" fmla="*/ 238 w 75"/>
                  <a:gd name="T1" fmla="*/ 628 h 85"/>
                  <a:gd name="T2" fmla="*/ 963 w 75"/>
                  <a:gd name="T3" fmla="*/ 1012 h 85"/>
                  <a:gd name="T4" fmla="*/ 238 w 75"/>
                  <a:gd name="T5" fmla="*/ 628 h 85"/>
                  <a:gd name="T6" fmla="*/ 0 60000 65536"/>
                  <a:gd name="T7" fmla="*/ 0 60000 65536"/>
                  <a:gd name="T8" fmla="*/ 0 60000 65536"/>
                </a:gdLst>
                <a:ahLst/>
                <a:cxnLst>
                  <a:cxn ang="T6">
                    <a:pos x="T0" y="T1"/>
                  </a:cxn>
                  <a:cxn ang="T7">
                    <a:pos x="T2" y="T3"/>
                  </a:cxn>
                  <a:cxn ang="T8">
                    <a:pos x="T4" y="T5"/>
                  </a:cxn>
                </a:cxnLst>
                <a:rect l="0" t="0" r="r" b="b"/>
                <a:pathLst>
                  <a:path w="75" h="85">
                    <a:moveTo>
                      <a:pt x="15" y="33"/>
                    </a:moveTo>
                    <a:cubicBezTo>
                      <a:pt x="0" y="66"/>
                      <a:pt x="47" y="85"/>
                      <a:pt x="61" y="53"/>
                    </a:cubicBezTo>
                    <a:cubicBezTo>
                      <a:pt x="75" y="21"/>
                      <a:pt x="30" y="0"/>
                      <a:pt x="15" y="33"/>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6" name="Freeform 85">
                <a:extLst>
                  <a:ext uri="{FF2B5EF4-FFF2-40B4-BE49-F238E27FC236}">
                    <a16:creationId xmlns:a16="http://schemas.microsoft.com/office/drawing/2014/main" id="{CF6FBEC7-BF16-5AD9-92B0-0259B40387CC}"/>
                  </a:ext>
                </a:extLst>
              </p:cNvPr>
              <p:cNvSpPr>
                <a:spLocks/>
              </p:cNvSpPr>
              <p:nvPr/>
            </p:nvSpPr>
            <p:spPr bwMode="auto">
              <a:xfrm>
                <a:off x="2707" y="1907"/>
                <a:ext cx="212" cy="218"/>
              </a:xfrm>
              <a:custGeom>
                <a:avLst/>
                <a:gdLst>
                  <a:gd name="T0" fmla="*/ 436 w 85"/>
                  <a:gd name="T1" fmla="*/ 375 h 82"/>
                  <a:gd name="T2" fmla="*/ 841 w 85"/>
                  <a:gd name="T3" fmla="*/ 1180 h 82"/>
                  <a:gd name="T4" fmla="*/ 436 w 85"/>
                  <a:gd name="T5" fmla="*/ 375 h 82"/>
                  <a:gd name="T6" fmla="*/ 0 60000 65536"/>
                  <a:gd name="T7" fmla="*/ 0 60000 65536"/>
                  <a:gd name="T8" fmla="*/ 0 60000 65536"/>
                </a:gdLst>
                <a:ahLst/>
                <a:cxnLst>
                  <a:cxn ang="T6">
                    <a:pos x="T0" y="T1"/>
                  </a:cxn>
                  <a:cxn ang="T7">
                    <a:pos x="T2" y="T3"/>
                  </a:cxn>
                  <a:cxn ang="T8">
                    <a:pos x="T4" y="T5"/>
                  </a:cxn>
                </a:cxnLst>
                <a:rect l="0" t="0" r="r" b="b"/>
                <a:pathLst>
                  <a:path w="85" h="82">
                    <a:moveTo>
                      <a:pt x="28" y="20"/>
                    </a:moveTo>
                    <a:cubicBezTo>
                      <a:pt x="0" y="40"/>
                      <a:pt x="23" y="82"/>
                      <a:pt x="54" y="63"/>
                    </a:cubicBezTo>
                    <a:cubicBezTo>
                      <a:pt x="85" y="44"/>
                      <a:pt x="56" y="0"/>
                      <a:pt x="28" y="20"/>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 name="Freeform 86">
                <a:extLst>
                  <a:ext uri="{FF2B5EF4-FFF2-40B4-BE49-F238E27FC236}">
                    <a16:creationId xmlns:a16="http://schemas.microsoft.com/office/drawing/2014/main" id="{E5324DC2-D198-9849-233D-03A8B8D321FC}"/>
                  </a:ext>
                </a:extLst>
              </p:cNvPr>
              <p:cNvSpPr>
                <a:spLocks/>
              </p:cNvSpPr>
              <p:nvPr/>
            </p:nvSpPr>
            <p:spPr bwMode="auto">
              <a:xfrm>
                <a:off x="2762" y="1963"/>
                <a:ext cx="65" cy="45"/>
              </a:xfrm>
              <a:custGeom>
                <a:avLst/>
                <a:gdLst>
                  <a:gd name="T0" fmla="*/ 0 w 26"/>
                  <a:gd name="T1" fmla="*/ 315 h 17"/>
                  <a:gd name="T2" fmla="*/ 125 w 26"/>
                  <a:gd name="T3" fmla="*/ 77 h 17"/>
                  <a:gd name="T4" fmla="*/ 408 w 26"/>
                  <a:gd name="T5" fmla="*/ 21 h 17"/>
                  <a:gd name="T6" fmla="*/ 125 w 26"/>
                  <a:gd name="T7" fmla="*/ 315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17">
                    <a:moveTo>
                      <a:pt x="0" y="17"/>
                    </a:moveTo>
                    <a:cubicBezTo>
                      <a:pt x="3" y="13"/>
                      <a:pt x="3" y="7"/>
                      <a:pt x="8" y="4"/>
                    </a:cubicBezTo>
                    <a:cubicBezTo>
                      <a:pt x="12" y="1"/>
                      <a:pt x="21" y="0"/>
                      <a:pt x="26" y="1"/>
                    </a:cubicBezTo>
                    <a:cubicBezTo>
                      <a:pt x="19" y="4"/>
                      <a:pt x="12" y="11"/>
                      <a:pt x="8" y="17"/>
                    </a:cubicBezTo>
                  </a:path>
                </a:pathLst>
              </a:custGeom>
              <a:solidFill>
                <a:srgbClr val="D27E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8" name="Freeform 87">
                <a:extLst>
                  <a:ext uri="{FF2B5EF4-FFF2-40B4-BE49-F238E27FC236}">
                    <a16:creationId xmlns:a16="http://schemas.microsoft.com/office/drawing/2014/main" id="{2FEC07D7-7AB8-3A1B-6EE1-2FDF289519A2}"/>
                  </a:ext>
                </a:extLst>
              </p:cNvPr>
              <p:cNvSpPr>
                <a:spLocks/>
              </p:cNvSpPr>
              <p:nvPr/>
            </p:nvSpPr>
            <p:spPr bwMode="auto">
              <a:xfrm>
                <a:off x="2707" y="1907"/>
                <a:ext cx="212" cy="218"/>
              </a:xfrm>
              <a:custGeom>
                <a:avLst/>
                <a:gdLst>
                  <a:gd name="T0" fmla="*/ 436 w 85"/>
                  <a:gd name="T1" fmla="*/ 375 h 82"/>
                  <a:gd name="T2" fmla="*/ 841 w 85"/>
                  <a:gd name="T3" fmla="*/ 1180 h 82"/>
                  <a:gd name="T4" fmla="*/ 436 w 85"/>
                  <a:gd name="T5" fmla="*/ 375 h 82"/>
                  <a:gd name="T6" fmla="*/ 0 60000 65536"/>
                  <a:gd name="T7" fmla="*/ 0 60000 65536"/>
                  <a:gd name="T8" fmla="*/ 0 60000 65536"/>
                </a:gdLst>
                <a:ahLst/>
                <a:cxnLst>
                  <a:cxn ang="T6">
                    <a:pos x="T0" y="T1"/>
                  </a:cxn>
                  <a:cxn ang="T7">
                    <a:pos x="T2" y="T3"/>
                  </a:cxn>
                  <a:cxn ang="T8">
                    <a:pos x="T4" y="T5"/>
                  </a:cxn>
                </a:cxnLst>
                <a:rect l="0" t="0" r="r" b="b"/>
                <a:pathLst>
                  <a:path w="85" h="82">
                    <a:moveTo>
                      <a:pt x="28" y="20"/>
                    </a:moveTo>
                    <a:cubicBezTo>
                      <a:pt x="0" y="40"/>
                      <a:pt x="23" y="82"/>
                      <a:pt x="54" y="63"/>
                    </a:cubicBezTo>
                    <a:cubicBezTo>
                      <a:pt x="85" y="44"/>
                      <a:pt x="56" y="0"/>
                      <a:pt x="28" y="2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9" name="Freeform 88">
                <a:extLst>
                  <a:ext uri="{FF2B5EF4-FFF2-40B4-BE49-F238E27FC236}">
                    <a16:creationId xmlns:a16="http://schemas.microsoft.com/office/drawing/2014/main" id="{AFE4E069-0C67-FC6C-11CB-1836B6295659}"/>
                  </a:ext>
                </a:extLst>
              </p:cNvPr>
              <p:cNvSpPr>
                <a:spLocks/>
              </p:cNvSpPr>
              <p:nvPr/>
            </p:nvSpPr>
            <p:spPr bwMode="auto">
              <a:xfrm>
                <a:off x="2700" y="1968"/>
                <a:ext cx="72" cy="77"/>
              </a:xfrm>
              <a:custGeom>
                <a:avLst/>
                <a:gdLst>
                  <a:gd name="T0" fmla="*/ 0 w 29"/>
                  <a:gd name="T1" fmla="*/ 281 h 29"/>
                  <a:gd name="T2" fmla="*/ 216 w 29"/>
                  <a:gd name="T3" fmla="*/ 0 h 29"/>
                  <a:gd name="T4" fmla="*/ 444 w 29"/>
                  <a:gd name="T5" fmla="*/ 260 h 29"/>
                  <a:gd name="T6" fmla="*/ 228 w 29"/>
                  <a:gd name="T7" fmla="*/ 542 h 29"/>
                  <a:gd name="T8" fmla="*/ 0 w 29"/>
                  <a:gd name="T9" fmla="*/ 28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0" y="15"/>
                    </a:moveTo>
                    <a:cubicBezTo>
                      <a:pt x="0" y="7"/>
                      <a:pt x="6" y="1"/>
                      <a:pt x="14" y="0"/>
                    </a:cubicBezTo>
                    <a:cubicBezTo>
                      <a:pt x="22" y="0"/>
                      <a:pt x="28" y="6"/>
                      <a:pt x="29" y="14"/>
                    </a:cubicBezTo>
                    <a:cubicBezTo>
                      <a:pt x="29" y="21"/>
                      <a:pt x="23" y="28"/>
                      <a:pt x="15" y="29"/>
                    </a:cubicBezTo>
                    <a:cubicBezTo>
                      <a:pt x="7" y="29"/>
                      <a:pt x="1" y="23"/>
                      <a:pt x="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0" name="Freeform 89">
                <a:extLst>
                  <a:ext uri="{FF2B5EF4-FFF2-40B4-BE49-F238E27FC236}">
                    <a16:creationId xmlns:a16="http://schemas.microsoft.com/office/drawing/2014/main" id="{D368850E-028A-E5AF-CD7B-33AD4AB1D453}"/>
                  </a:ext>
                </a:extLst>
              </p:cNvPr>
              <p:cNvSpPr>
                <a:spLocks/>
              </p:cNvSpPr>
              <p:nvPr/>
            </p:nvSpPr>
            <p:spPr bwMode="auto">
              <a:xfrm>
                <a:off x="2782" y="1949"/>
                <a:ext cx="30" cy="35"/>
              </a:xfrm>
              <a:custGeom>
                <a:avLst/>
                <a:gdLst>
                  <a:gd name="T0" fmla="*/ 0 w 12"/>
                  <a:gd name="T1" fmla="*/ 137 h 13"/>
                  <a:gd name="T2" fmla="*/ 95 w 12"/>
                  <a:gd name="T3" fmla="*/ 22 h 13"/>
                  <a:gd name="T4" fmla="*/ 188 w 12"/>
                  <a:gd name="T5" fmla="*/ 116 h 13"/>
                  <a:gd name="T6" fmla="*/ 95 w 12"/>
                  <a:gd name="T7" fmla="*/ 253 h 13"/>
                  <a:gd name="T8" fmla="*/ 0 w 12"/>
                  <a:gd name="T9" fmla="*/ 137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0" y="7"/>
                    </a:moveTo>
                    <a:cubicBezTo>
                      <a:pt x="0" y="4"/>
                      <a:pt x="2" y="1"/>
                      <a:pt x="6" y="1"/>
                    </a:cubicBezTo>
                    <a:cubicBezTo>
                      <a:pt x="9" y="0"/>
                      <a:pt x="12" y="3"/>
                      <a:pt x="12" y="6"/>
                    </a:cubicBezTo>
                    <a:cubicBezTo>
                      <a:pt x="12" y="10"/>
                      <a:pt x="10" y="13"/>
                      <a:pt x="6" y="13"/>
                    </a:cubicBezTo>
                    <a:cubicBezTo>
                      <a:pt x="3" y="13"/>
                      <a:pt x="0" y="11"/>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1" name="Freeform 90">
                <a:extLst>
                  <a:ext uri="{FF2B5EF4-FFF2-40B4-BE49-F238E27FC236}">
                    <a16:creationId xmlns:a16="http://schemas.microsoft.com/office/drawing/2014/main" id="{F760EC60-1C3A-9EDB-8B31-3FC1017C11A6}"/>
                  </a:ext>
                </a:extLst>
              </p:cNvPr>
              <p:cNvSpPr>
                <a:spLocks/>
              </p:cNvSpPr>
              <p:nvPr/>
            </p:nvSpPr>
            <p:spPr bwMode="auto">
              <a:xfrm>
                <a:off x="2677" y="2043"/>
                <a:ext cx="45" cy="48"/>
              </a:xfrm>
              <a:custGeom>
                <a:avLst/>
                <a:gdLst>
                  <a:gd name="T0" fmla="*/ 0 w 18"/>
                  <a:gd name="T1" fmla="*/ 171 h 18"/>
                  <a:gd name="T2" fmla="*/ 125 w 18"/>
                  <a:gd name="T3" fmla="*/ 0 h 18"/>
                  <a:gd name="T4" fmla="*/ 270 w 18"/>
                  <a:gd name="T5" fmla="*/ 149 h 18"/>
                  <a:gd name="T6" fmla="*/ 145 w 18"/>
                  <a:gd name="T7" fmla="*/ 320 h 18"/>
                  <a:gd name="T8" fmla="*/ 0 w 18"/>
                  <a:gd name="T9" fmla="*/ 171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8">
                    <a:moveTo>
                      <a:pt x="0" y="9"/>
                    </a:moveTo>
                    <a:cubicBezTo>
                      <a:pt x="0" y="4"/>
                      <a:pt x="3" y="0"/>
                      <a:pt x="8" y="0"/>
                    </a:cubicBezTo>
                    <a:cubicBezTo>
                      <a:pt x="13" y="0"/>
                      <a:pt x="17" y="3"/>
                      <a:pt x="17" y="8"/>
                    </a:cubicBezTo>
                    <a:cubicBezTo>
                      <a:pt x="18" y="13"/>
                      <a:pt x="14" y="17"/>
                      <a:pt x="9" y="17"/>
                    </a:cubicBezTo>
                    <a:cubicBezTo>
                      <a:pt x="4" y="18"/>
                      <a:pt x="0" y="14"/>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2" name="Freeform 91">
                <a:extLst>
                  <a:ext uri="{FF2B5EF4-FFF2-40B4-BE49-F238E27FC236}">
                    <a16:creationId xmlns:a16="http://schemas.microsoft.com/office/drawing/2014/main" id="{594788F9-94E8-0922-66E8-08EC246BE099}"/>
                  </a:ext>
                </a:extLst>
              </p:cNvPr>
              <p:cNvSpPr>
                <a:spLocks/>
              </p:cNvSpPr>
              <p:nvPr/>
            </p:nvSpPr>
            <p:spPr bwMode="auto">
              <a:xfrm>
                <a:off x="2769" y="1981"/>
                <a:ext cx="98" cy="91"/>
              </a:xfrm>
              <a:custGeom>
                <a:avLst/>
                <a:gdLst>
                  <a:gd name="T0" fmla="*/ 20 w 39"/>
                  <a:gd name="T1" fmla="*/ 500 h 34"/>
                  <a:gd name="T2" fmla="*/ 367 w 39"/>
                  <a:gd name="T3" fmla="*/ 538 h 34"/>
                  <a:gd name="T4" fmla="*/ 472 w 39"/>
                  <a:gd name="T5" fmla="*/ 0 h 34"/>
                  <a:gd name="T6" fmla="*/ 146 w 39"/>
                  <a:gd name="T7" fmla="*/ 423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34">
                    <a:moveTo>
                      <a:pt x="1" y="26"/>
                    </a:moveTo>
                    <a:cubicBezTo>
                      <a:pt x="0" y="34"/>
                      <a:pt x="19" y="31"/>
                      <a:pt x="23" y="28"/>
                    </a:cubicBezTo>
                    <a:cubicBezTo>
                      <a:pt x="32" y="24"/>
                      <a:pt x="39" y="8"/>
                      <a:pt x="30" y="0"/>
                    </a:cubicBezTo>
                    <a:cubicBezTo>
                      <a:pt x="31" y="12"/>
                      <a:pt x="21" y="21"/>
                      <a:pt x="9" y="22"/>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cxnSp>
        <p:nvCxnSpPr>
          <p:cNvPr id="193" name="Straight Arrow Connector 192">
            <a:extLst>
              <a:ext uri="{FF2B5EF4-FFF2-40B4-BE49-F238E27FC236}">
                <a16:creationId xmlns:a16="http://schemas.microsoft.com/office/drawing/2014/main" id="{E96FBB9A-052F-AC45-F502-593A88D55BBF}"/>
              </a:ext>
            </a:extLst>
          </p:cNvPr>
          <p:cNvCxnSpPr>
            <a:cxnSpLocks/>
          </p:cNvCxnSpPr>
          <p:nvPr/>
        </p:nvCxnSpPr>
        <p:spPr>
          <a:xfrm>
            <a:off x="4281006" y="3078651"/>
            <a:ext cx="0" cy="686620"/>
          </a:xfrm>
          <a:prstGeom prst="straightConnector1">
            <a:avLst/>
          </a:prstGeom>
          <a:ln w="571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4" name="Straight Arrow Connector 193">
            <a:extLst>
              <a:ext uri="{FF2B5EF4-FFF2-40B4-BE49-F238E27FC236}">
                <a16:creationId xmlns:a16="http://schemas.microsoft.com/office/drawing/2014/main" id="{1FF31C22-3851-8FFD-847E-82FA112537C6}"/>
              </a:ext>
            </a:extLst>
          </p:cNvPr>
          <p:cNvCxnSpPr>
            <a:cxnSpLocks/>
          </p:cNvCxnSpPr>
          <p:nvPr/>
        </p:nvCxnSpPr>
        <p:spPr>
          <a:xfrm>
            <a:off x="7377808" y="3078651"/>
            <a:ext cx="0" cy="686620"/>
          </a:xfrm>
          <a:prstGeom prst="straightConnector1">
            <a:avLst/>
          </a:prstGeom>
          <a:ln w="571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19" name="TextBox 1018">
            <a:extLst>
              <a:ext uri="{FF2B5EF4-FFF2-40B4-BE49-F238E27FC236}">
                <a16:creationId xmlns:a16="http://schemas.microsoft.com/office/drawing/2014/main" id="{00AF2389-45F8-DAE8-6A82-F747B87E0367}"/>
              </a:ext>
            </a:extLst>
          </p:cNvPr>
          <p:cNvSpPr txBox="1"/>
          <p:nvPr/>
        </p:nvSpPr>
        <p:spPr>
          <a:xfrm>
            <a:off x="590145" y="1598241"/>
            <a:ext cx="3005352" cy="1155494"/>
          </a:xfrm>
          <a:prstGeom prst="roundRect">
            <a:avLst/>
          </a:prstGeom>
          <a:solidFill>
            <a:schemeClr val="accent2">
              <a:lumMod val="20000"/>
              <a:lumOff val="80000"/>
            </a:schemeClr>
          </a:solidFill>
        </p:spPr>
        <p:txBody>
          <a:bodyPr wrap="square" rtlCol="0">
            <a:spAutoFit/>
          </a:bodyPr>
          <a:lstStyle/>
          <a:p>
            <a:pPr algn="l"/>
            <a:r>
              <a:rPr lang="en-GB" sz="1200" b="0" i="0" u="none" strike="noStrike" baseline="0" dirty="0">
                <a:solidFill>
                  <a:srgbClr val="000000"/>
                </a:solidFill>
                <a:latin typeface="+mj-lt"/>
              </a:rPr>
              <a:t>Testosterone is converted to highly active DHT by 5-</a:t>
            </a:r>
            <a:r>
              <a:rPr lang="el-GR" sz="1200" b="0" i="0" u="none" strike="noStrike" baseline="0" dirty="0">
                <a:solidFill>
                  <a:srgbClr val="000000"/>
                </a:solidFill>
                <a:latin typeface="Arial" panose="020B0604020202020204" pitchFamily="34" charset="0"/>
                <a:cs typeface="Arial" panose="020B0604020202020204" pitchFamily="34" charset="0"/>
              </a:rPr>
              <a:t>α</a:t>
            </a:r>
            <a:r>
              <a:rPr lang="en-GB" sz="1200" b="0" i="0" u="none" strike="noStrike" baseline="0" dirty="0">
                <a:solidFill>
                  <a:srgbClr val="000000"/>
                </a:solidFill>
                <a:latin typeface="Arial" panose="020B0604020202020204" pitchFamily="34" charset="0"/>
                <a:cs typeface="Arial" panose="020B0604020202020204" pitchFamily="34" charset="0"/>
              </a:rPr>
              <a:t> </a:t>
            </a:r>
            <a:r>
              <a:rPr lang="en-GB" sz="1200" b="0" i="0" u="none" strike="noStrike" baseline="0" dirty="0">
                <a:solidFill>
                  <a:srgbClr val="000000"/>
                </a:solidFill>
                <a:latin typeface="+mj-lt"/>
              </a:rPr>
              <a:t>reductase 1 </a:t>
            </a:r>
            <a:br>
              <a:rPr lang="en-GB" sz="1200" b="0" i="0" u="none" strike="noStrike" baseline="0" dirty="0">
                <a:solidFill>
                  <a:srgbClr val="000000"/>
                </a:solidFill>
                <a:latin typeface="+mj-lt"/>
              </a:rPr>
            </a:br>
            <a:r>
              <a:rPr lang="en-GB" sz="1200" b="0" i="0" u="none" strike="noStrike" baseline="0" dirty="0">
                <a:solidFill>
                  <a:srgbClr val="000000"/>
                </a:solidFill>
                <a:latin typeface="+mj-lt"/>
              </a:rPr>
              <a:t>in the cytoplasm of target cells </a:t>
            </a:r>
          </a:p>
          <a:p>
            <a:pPr marL="228600" indent="-228600">
              <a:lnSpc>
                <a:spcPct val="90000"/>
              </a:lnSpc>
              <a:spcBef>
                <a:spcPts val="500"/>
              </a:spcBef>
              <a:buClr>
                <a:schemeClr val="tx1"/>
              </a:buClr>
              <a:buFont typeface="Wingdings" panose="05000000000000000000" pitchFamily="2" charset="2"/>
              <a:buChar char="§"/>
            </a:pPr>
            <a:r>
              <a:rPr lang="en-GB" sz="1200" dirty="0">
                <a:solidFill>
                  <a:schemeClr val="accent5"/>
                </a:solidFill>
                <a:latin typeface="+mj-lt"/>
              </a:rPr>
              <a:t>DHT can induce androgenic </a:t>
            </a:r>
            <a:br>
              <a:rPr lang="en-GB" sz="1200" dirty="0">
                <a:solidFill>
                  <a:schemeClr val="accent5"/>
                </a:solidFill>
                <a:latin typeface="+mj-lt"/>
              </a:rPr>
            </a:br>
            <a:r>
              <a:rPr lang="en-GB" sz="1200" dirty="0">
                <a:solidFill>
                  <a:schemeClr val="accent5"/>
                </a:solidFill>
                <a:latin typeface="+mj-lt"/>
              </a:rPr>
              <a:t>activity by binding to the AR</a:t>
            </a:r>
          </a:p>
        </p:txBody>
      </p:sp>
      <p:cxnSp>
        <p:nvCxnSpPr>
          <p:cNvPr id="272" name="Straight Arrow Connector 271">
            <a:extLst>
              <a:ext uri="{FF2B5EF4-FFF2-40B4-BE49-F238E27FC236}">
                <a16:creationId xmlns:a16="http://schemas.microsoft.com/office/drawing/2014/main" id="{3A87540E-FFA7-327E-E0EF-706268C29955}"/>
              </a:ext>
            </a:extLst>
          </p:cNvPr>
          <p:cNvCxnSpPr>
            <a:cxnSpLocks/>
          </p:cNvCxnSpPr>
          <p:nvPr/>
        </p:nvCxnSpPr>
        <p:spPr>
          <a:xfrm>
            <a:off x="4281006" y="4647862"/>
            <a:ext cx="0" cy="481568"/>
          </a:xfrm>
          <a:prstGeom prst="straightConnector1">
            <a:avLst/>
          </a:prstGeom>
          <a:ln w="571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3" name="Straight Arrow Connector 272">
            <a:extLst>
              <a:ext uri="{FF2B5EF4-FFF2-40B4-BE49-F238E27FC236}">
                <a16:creationId xmlns:a16="http://schemas.microsoft.com/office/drawing/2014/main" id="{D15E7E78-5197-DD90-A78F-23D7B6820E3C}"/>
              </a:ext>
            </a:extLst>
          </p:cNvPr>
          <p:cNvCxnSpPr>
            <a:cxnSpLocks/>
          </p:cNvCxnSpPr>
          <p:nvPr/>
        </p:nvCxnSpPr>
        <p:spPr>
          <a:xfrm>
            <a:off x="7377808" y="4647862"/>
            <a:ext cx="0" cy="481568"/>
          </a:xfrm>
          <a:prstGeom prst="straightConnector1">
            <a:avLst/>
          </a:prstGeom>
          <a:ln w="571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899ACA9D-E941-B57F-E20F-26AC6ECC06DA}"/>
              </a:ext>
            </a:extLst>
          </p:cNvPr>
          <p:cNvSpPr txBox="1"/>
          <p:nvPr/>
        </p:nvSpPr>
        <p:spPr>
          <a:xfrm>
            <a:off x="3739073" y="5156832"/>
            <a:ext cx="1080744" cy="523220"/>
          </a:xfrm>
          <a:prstGeom prst="rect">
            <a:avLst/>
          </a:prstGeom>
          <a:noFill/>
        </p:spPr>
        <p:txBody>
          <a:bodyPr wrap="none" rtlCol="0">
            <a:spAutoFit/>
          </a:bodyPr>
          <a:lstStyle/>
          <a:p>
            <a:pPr algn="ctr"/>
            <a:r>
              <a:rPr lang="en-GB" sz="1400" dirty="0">
                <a:latin typeface="+mj-lt"/>
              </a:rPr>
              <a:t>Bone</a:t>
            </a:r>
          </a:p>
          <a:p>
            <a:pPr algn="ctr"/>
            <a:r>
              <a:rPr lang="en-GB" sz="1400" dirty="0">
                <a:latin typeface="+mj-lt"/>
              </a:rPr>
              <a:t>formation</a:t>
            </a:r>
          </a:p>
        </p:txBody>
      </p:sp>
      <p:sp>
        <p:nvSpPr>
          <p:cNvPr id="276" name="TextBox 275">
            <a:extLst>
              <a:ext uri="{FF2B5EF4-FFF2-40B4-BE49-F238E27FC236}">
                <a16:creationId xmlns:a16="http://schemas.microsoft.com/office/drawing/2014/main" id="{918E0319-F9CB-EE47-625E-DBB20887EB2C}"/>
              </a:ext>
            </a:extLst>
          </p:cNvPr>
          <p:cNvSpPr txBox="1"/>
          <p:nvPr/>
        </p:nvSpPr>
        <p:spPr>
          <a:xfrm>
            <a:off x="6825611" y="5156832"/>
            <a:ext cx="1111202" cy="523220"/>
          </a:xfrm>
          <a:prstGeom prst="rect">
            <a:avLst/>
          </a:prstGeom>
          <a:noFill/>
        </p:spPr>
        <p:txBody>
          <a:bodyPr wrap="none" rtlCol="0">
            <a:spAutoFit/>
          </a:bodyPr>
          <a:lstStyle/>
          <a:p>
            <a:pPr algn="ctr"/>
            <a:r>
              <a:rPr lang="en-GB" sz="1400" dirty="0">
                <a:latin typeface="+mj-lt"/>
              </a:rPr>
              <a:t>Bone</a:t>
            </a:r>
          </a:p>
          <a:p>
            <a:pPr algn="ctr"/>
            <a:r>
              <a:rPr lang="en-GB" sz="1400" dirty="0">
                <a:latin typeface="+mj-lt"/>
              </a:rPr>
              <a:t>resorption</a:t>
            </a:r>
          </a:p>
        </p:txBody>
      </p:sp>
      <p:sp>
        <p:nvSpPr>
          <p:cNvPr id="270" name="TextBox 269">
            <a:extLst>
              <a:ext uri="{FF2B5EF4-FFF2-40B4-BE49-F238E27FC236}">
                <a16:creationId xmlns:a16="http://schemas.microsoft.com/office/drawing/2014/main" id="{0B0ACC5F-1053-691F-0072-5AC6042FD490}"/>
              </a:ext>
            </a:extLst>
          </p:cNvPr>
          <p:cNvSpPr txBox="1"/>
          <p:nvPr/>
        </p:nvSpPr>
        <p:spPr>
          <a:xfrm>
            <a:off x="8189339" y="1598241"/>
            <a:ext cx="2885865" cy="951182"/>
          </a:xfrm>
          <a:prstGeom prst="roundRect">
            <a:avLst/>
          </a:prstGeom>
          <a:solidFill>
            <a:schemeClr val="accent2">
              <a:lumMod val="20000"/>
              <a:lumOff val="80000"/>
            </a:schemeClr>
          </a:solidFill>
        </p:spPr>
        <p:txBody>
          <a:bodyPr wrap="square" rtlCol="0">
            <a:spAutoFit/>
          </a:bodyPr>
          <a:lstStyle/>
          <a:p>
            <a:pPr algn="l"/>
            <a:r>
              <a:rPr lang="en-GB" sz="1200" b="0" i="0" u="none" strike="noStrike" baseline="0" dirty="0">
                <a:solidFill>
                  <a:srgbClr val="000000"/>
                </a:solidFill>
                <a:latin typeface="+mj-lt"/>
              </a:rPr>
              <a:t>Testosterone is converted to E2 </a:t>
            </a:r>
            <a:br>
              <a:rPr lang="en-GB" sz="1200" b="0" i="0" u="none" strike="noStrike" baseline="0" dirty="0">
                <a:solidFill>
                  <a:srgbClr val="000000"/>
                </a:solidFill>
                <a:latin typeface="+mj-lt"/>
              </a:rPr>
            </a:br>
            <a:r>
              <a:rPr lang="en-GB" sz="1200" b="0" i="0" u="none" strike="noStrike" baseline="0" dirty="0">
                <a:solidFill>
                  <a:srgbClr val="000000"/>
                </a:solidFill>
                <a:latin typeface="+mj-lt"/>
              </a:rPr>
              <a:t>by P450 aromatase</a:t>
            </a:r>
          </a:p>
          <a:p>
            <a:pPr marL="228600" indent="-228600">
              <a:lnSpc>
                <a:spcPct val="90000"/>
              </a:lnSpc>
              <a:spcBef>
                <a:spcPts val="500"/>
              </a:spcBef>
              <a:buClr>
                <a:schemeClr val="tx1"/>
              </a:buClr>
              <a:buFont typeface="Wingdings" panose="05000000000000000000" pitchFamily="2" charset="2"/>
              <a:buChar char="§"/>
            </a:pPr>
            <a:r>
              <a:rPr lang="en-GB" sz="1200" dirty="0">
                <a:solidFill>
                  <a:schemeClr val="accent5"/>
                </a:solidFill>
                <a:latin typeface="+mj-lt"/>
              </a:rPr>
              <a:t>E2 binds to the ER and exerts </a:t>
            </a:r>
            <a:br>
              <a:rPr lang="en-GB" sz="1200" dirty="0">
                <a:solidFill>
                  <a:schemeClr val="accent5"/>
                </a:solidFill>
                <a:latin typeface="+mj-lt"/>
              </a:rPr>
            </a:br>
            <a:r>
              <a:rPr lang="en-GB" sz="1200" dirty="0">
                <a:solidFill>
                  <a:schemeClr val="accent5"/>
                </a:solidFill>
                <a:latin typeface="+mj-lt"/>
              </a:rPr>
              <a:t>an oestrogenic action</a:t>
            </a:r>
          </a:p>
        </p:txBody>
      </p:sp>
      <p:sp>
        <p:nvSpPr>
          <p:cNvPr id="9" name="TextBox 8">
            <a:extLst>
              <a:ext uri="{FF2B5EF4-FFF2-40B4-BE49-F238E27FC236}">
                <a16:creationId xmlns:a16="http://schemas.microsoft.com/office/drawing/2014/main" id="{92A8C80F-A9B6-2A11-A08A-EACCEED42D52}"/>
              </a:ext>
            </a:extLst>
          </p:cNvPr>
          <p:cNvSpPr txBox="1"/>
          <p:nvPr/>
        </p:nvSpPr>
        <p:spPr>
          <a:xfrm>
            <a:off x="5530467" y="3103899"/>
            <a:ext cx="593634" cy="405189"/>
          </a:xfrm>
          <a:prstGeom prst="ellipse">
            <a:avLst/>
          </a:prstGeom>
          <a:solidFill>
            <a:schemeClr val="accent4"/>
          </a:solidFill>
          <a:effectLst>
            <a:glow rad="101600">
              <a:schemeClr val="accent1">
                <a:satMod val="175000"/>
                <a:alpha val="40000"/>
              </a:schemeClr>
            </a:glow>
          </a:effectLst>
        </p:spPr>
        <p:txBody>
          <a:bodyPr wrap="none" lIns="36000" tIns="36000" rIns="36000" bIns="36000" rtlCol="0" anchor="ctr">
            <a:spAutoFit/>
          </a:bodyPr>
          <a:lstStyle/>
          <a:p>
            <a:pPr algn="ctr"/>
            <a:r>
              <a:rPr lang="en-GB" sz="1400" dirty="0">
                <a:solidFill>
                  <a:schemeClr val="accent5"/>
                </a:solidFill>
                <a:latin typeface="+mj-lt"/>
              </a:rPr>
              <a:t>IL-6</a:t>
            </a:r>
          </a:p>
        </p:txBody>
      </p:sp>
      <p:sp>
        <p:nvSpPr>
          <p:cNvPr id="274" name="TextBox 273">
            <a:extLst>
              <a:ext uri="{FF2B5EF4-FFF2-40B4-BE49-F238E27FC236}">
                <a16:creationId xmlns:a16="http://schemas.microsoft.com/office/drawing/2014/main" id="{88EC175E-A243-927A-6D73-8F7506B57534}"/>
              </a:ext>
            </a:extLst>
          </p:cNvPr>
          <p:cNvSpPr txBox="1"/>
          <p:nvPr/>
        </p:nvSpPr>
        <p:spPr>
          <a:xfrm>
            <a:off x="5209400" y="4218450"/>
            <a:ext cx="893433" cy="405189"/>
          </a:xfrm>
          <a:prstGeom prst="ellipse">
            <a:avLst/>
          </a:prstGeom>
          <a:solidFill>
            <a:schemeClr val="accent4">
              <a:lumMod val="50000"/>
            </a:schemeClr>
          </a:solidFill>
          <a:effectLst>
            <a:glow rad="101600">
              <a:schemeClr val="accent1">
                <a:satMod val="175000"/>
                <a:alpha val="40000"/>
              </a:schemeClr>
            </a:glow>
          </a:effectLst>
        </p:spPr>
        <p:txBody>
          <a:bodyPr wrap="none" lIns="36000" tIns="36000" rIns="36000" bIns="36000" rtlCol="0" anchor="ctr">
            <a:spAutoFit/>
          </a:bodyPr>
          <a:lstStyle/>
          <a:p>
            <a:pPr algn="ctr"/>
            <a:r>
              <a:rPr lang="en-GB" sz="1400" dirty="0">
                <a:solidFill>
                  <a:schemeClr val="bg1"/>
                </a:solidFill>
                <a:latin typeface="+mj-lt"/>
              </a:rPr>
              <a:t>RANKL</a:t>
            </a:r>
          </a:p>
        </p:txBody>
      </p:sp>
      <p:sp>
        <p:nvSpPr>
          <p:cNvPr id="277" name="TextBox 276">
            <a:extLst>
              <a:ext uri="{FF2B5EF4-FFF2-40B4-BE49-F238E27FC236}">
                <a16:creationId xmlns:a16="http://schemas.microsoft.com/office/drawing/2014/main" id="{21B47DD4-4072-E329-0D07-7ACC9A64F5BB}"/>
              </a:ext>
            </a:extLst>
          </p:cNvPr>
          <p:cNvSpPr txBox="1"/>
          <p:nvPr/>
        </p:nvSpPr>
        <p:spPr>
          <a:xfrm>
            <a:off x="8658880" y="2667303"/>
            <a:ext cx="1955981" cy="735747"/>
          </a:xfrm>
          <a:prstGeom prst="ellipse">
            <a:avLst/>
          </a:prstGeom>
          <a:solidFill>
            <a:schemeClr val="accent1">
              <a:lumMod val="75000"/>
            </a:schemeClr>
          </a:solidFill>
          <a:effectLst>
            <a:glow rad="101600">
              <a:schemeClr val="accent1">
                <a:satMod val="175000"/>
                <a:alpha val="40000"/>
              </a:schemeClr>
            </a:glow>
          </a:effectLst>
        </p:spPr>
        <p:txBody>
          <a:bodyPr wrap="square" lIns="36000" tIns="36000" rIns="36000" bIns="36000" rtlCol="0" anchor="ctr">
            <a:spAutoFit/>
          </a:bodyPr>
          <a:lstStyle/>
          <a:p>
            <a:pPr algn="ctr"/>
            <a:r>
              <a:rPr lang="en-GB" sz="1400" dirty="0">
                <a:solidFill>
                  <a:schemeClr val="bg1"/>
                </a:solidFill>
                <a:latin typeface="+mj-lt"/>
              </a:rPr>
              <a:t>IL-1, IL-7, IGF-1,</a:t>
            </a:r>
            <a:br>
              <a:rPr lang="en-GB" sz="1400" dirty="0">
                <a:solidFill>
                  <a:schemeClr val="bg1"/>
                </a:solidFill>
                <a:latin typeface="+mj-lt"/>
              </a:rPr>
            </a:br>
            <a:r>
              <a:rPr lang="en-GB" sz="1400" dirty="0">
                <a:solidFill>
                  <a:schemeClr val="bg1"/>
                </a:solidFill>
                <a:latin typeface="+mj-lt"/>
              </a:rPr>
              <a:t>NF-</a:t>
            </a:r>
            <a:r>
              <a:rPr lang="el-GR" sz="1400" dirty="0">
                <a:solidFill>
                  <a:schemeClr val="bg1"/>
                </a:solidFill>
                <a:latin typeface="Arial" panose="020B0604020202020204" pitchFamily="34" charset="0"/>
                <a:cs typeface="Arial" panose="020B0604020202020204" pitchFamily="34" charset="0"/>
              </a:rPr>
              <a:t>κ</a:t>
            </a:r>
            <a:r>
              <a:rPr lang="en-GB" sz="1400" dirty="0">
                <a:solidFill>
                  <a:schemeClr val="bg1"/>
                </a:solidFill>
                <a:latin typeface="Arial" panose="020B0604020202020204" pitchFamily="34" charset="0"/>
                <a:cs typeface="Arial" panose="020B0604020202020204" pitchFamily="34" charset="0"/>
              </a:rPr>
              <a:t>B, TNF</a:t>
            </a:r>
            <a:r>
              <a:rPr lang="el-GR" sz="1400" dirty="0">
                <a:solidFill>
                  <a:schemeClr val="bg1"/>
                </a:solidFill>
                <a:latin typeface="Arial" panose="020B0604020202020204" pitchFamily="34" charset="0"/>
                <a:cs typeface="Arial" panose="020B0604020202020204" pitchFamily="34" charset="0"/>
              </a:rPr>
              <a:t>α</a:t>
            </a:r>
            <a:endParaRPr lang="en-GB" sz="1400" dirty="0">
              <a:solidFill>
                <a:schemeClr val="bg1"/>
              </a:solidFill>
              <a:latin typeface="+mj-lt"/>
            </a:endParaRPr>
          </a:p>
        </p:txBody>
      </p:sp>
      <p:sp>
        <p:nvSpPr>
          <p:cNvPr id="278" name="TextBox 277">
            <a:extLst>
              <a:ext uri="{FF2B5EF4-FFF2-40B4-BE49-F238E27FC236}">
                <a16:creationId xmlns:a16="http://schemas.microsoft.com/office/drawing/2014/main" id="{FDB3903C-361B-9C86-5DC6-F69009507B3B}"/>
              </a:ext>
            </a:extLst>
          </p:cNvPr>
          <p:cNvSpPr txBox="1"/>
          <p:nvPr/>
        </p:nvSpPr>
        <p:spPr>
          <a:xfrm>
            <a:off x="4638665" y="4621957"/>
            <a:ext cx="864129" cy="405189"/>
          </a:xfrm>
          <a:prstGeom prst="ellipse">
            <a:avLst/>
          </a:prstGeom>
          <a:solidFill>
            <a:schemeClr val="accent6">
              <a:lumMod val="25000"/>
            </a:schemeClr>
          </a:solidFill>
          <a:effectLst>
            <a:glow rad="101600">
              <a:schemeClr val="accent1">
                <a:satMod val="175000"/>
                <a:alpha val="40000"/>
              </a:schemeClr>
            </a:glow>
          </a:effectLst>
        </p:spPr>
        <p:txBody>
          <a:bodyPr wrap="none" lIns="36000" tIns="36000" rIns="36000" bIns="36000" rtlCol="0" anchor="ctr">
            <a:spAutoFit/>
          </a:bodyPr>
          <a:lstStyle/>
          <a:p>
            <a:pPr algn="ctr"/>
            <a:r>
              <a:rPr lang="en-GB" sz="1400" dirty="0">
                <a:solidFill>
                  <a:schemeClr val="bg1"/>
                </a:solidFill>
                <a:latin typeface="+mj-lt"/>
              </a:rPr>
              <a:t>TGF-</a:t>
            </a:r>
            <a:r>
              <a:rPr lang="el-GR" sz="1400" dirty="0">
                <a:solidFill>
                  <a:schemeClr val="bg1"/>
                </a:solidFill>
                <a:latin typeface="Arial" panose="020B0604020202020204" pitchFamily="34" charset="0"/>
                <a:cs typeface="Arial" panose="020B0604020202020204" pitchFamily="34" charset="0"/>
              </a:rPr>
              <a:t>β</a:t>
            </a:r>
            <a:endParaRPr lang="en-GB" sz="1400" dirty="0">
              <a:solidFill>
                <a:schemeClr val="bg1"/>
              </a:solidFill>
              <a:latin typeface="+mj-lt"/>
            </a:endParaRPr>
          </a:p>
        </p:txBody>
      </p:sp>
      <p:sp>
        <p:nvSpPr>
          <p:cNvPr id="279" name="TextBox 278">
            <a:extLst>
              <a:ext uri="{FF2B5EF4-FFF2-40B4-BE49-F238E27FC236}">
                <a16:creationId xmlns:a16="http://schemas.microsoft.com/office/drawing/2014/main" id="{EE04E9C6-BBFE-6196-FE4B-31B95D27C299}"/>
              </a:ext>
            </a:extLst>
          </p:cNvPr>
          <p:cNvSpPr txBox="1"/>
          <p:nvPr/>
        </p:nvSpPr>
        <p:spPr>
          <a:xfrm>
            <a:off x="2034681" y="3610276"/>
            <a:ext cx="956549" cy="405189"/>
          </a:xfrm>
          <a:prstGeom prst="ellipse">
            <a:avLst/>
          </a:prstGeom>
          <a:solidFill>
            <a:schemeClr val="accent6"/>
          </a:solidFill>
          <a:effectLst>
            <a:glow rad="101600">
              <a:schemeClr val="accent1">
                <a:satMod val="175000"/>
                <a:alpha val="40000"/>
              </a:schemeClr>
            </a:glow>
          </a:effectLst>
        </p:spPr>
        <p:txBody>
          <a:bodyPr wrap="none" lIns="36000" tIns="36000" rIns="36000" bIns="36000" rtlCol="0" anchor="ctr">
            <a:spAutoFit/>
          </a:bodyPr>
          <a:lstStyle/>
          <a:p>
            <a:pPr algn="ctr"/>
            <a:r>
              <a:rPr lang="en-GB" sz="1400" dirty="0">
                <a:solidFill>
                  <a:schemeClr val="accent5"/>
                </a:solidFill>
                <a:latin typeface="+mj-lt"/>
              </a:rPr>
              <a:t>IGF-BP</a:t>
            </a:r>
          </a:p>
        </p:txBody>
      </p:sp>
      <p:sp>
        <p:nvSpPr>
          <p:cNvPr id="275" name="TextBox 274">
            <a:extLst>
              <a:ext uri="{FF2B5EF4-FFF2-40B4-BE49-F238E27FC236}">
                <a16:creationId xmlns:a16="http://schemas.microsoft.com/office/drawing/2014/main" id="{026E5C1F-0F38-9B0C-4B1F-334BC9278C46}"/>
              </a:ext>
            </a:extLst>
          </p:cNvPr>
          <p:cNvSpPr txBox="1"/>
          <p:nvPr/>
        </p:nvSpPr>
        <p:spPr>
          <a:xfrm>
            <a:off x="1722556" y="3307147"/>
            <a:ext cx="733390" cy="405189"/>
          </a:xfrm>
          <a:prstGeom prst="ellipse">
            <a:avLst/>
          </a:prstGeom>
          <a:solidFill>
            <a:schemeClr val="accent6">
              <a:lumMod val="50000"/>
            </a:schemeClr>
          </a:solidFill>
          <a:effectLst>
            <a:glow rad="101600">
              <a:schemeClr val="accent1">
                <a:satMod val="175000"/>
                <a:alpha val="40000"/>
              </a:schemeClr>
            </a:glow>
          </a:effectLst>
        </p:spPr>
        <p:txBody>
          <a:bodyPr wrap="none" lIns="36000" tIns="36000" rIns="36000" bIns="36000" rtlCol="0" anchor="ctr">
            <a:spAutoFit/>
          </a:bodyPr>
          <a:lstStyle/>
          <a:p>
            <a:pPr algn="ctr"/>
            <a:r>
              <a:rPr lang="en-GB" sz="1400" dirty="0">
                <a:solidFill>
                  <a:schemeClr val="bg1"/>
                </a:solidFill>
                <a:latin typeface="+mj-lt"/>
              </a:rPr>
              <a:t>IGF-1</a:t>
            </a:r>
          </a:p>
        </p:txBody>
      </p:sp>
    </p:spTree>
    <p:extLst>
      <p:ext uri="{BB962C8B-B14F-4D97-AF65-F5344CB8AC3E}">
        <p14:creationId xmlns:p14="http://schemas.microsoft.com/office/powerpoint/2010/main" val="134340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2"/>
                                        </p:tgtEl>
                                        <p:attrNameLst>
                                          <p:attrName>style.visibility</p:attrName>
                                        </p:attrNameLst>
                                      </p:cBhvr>
                                      <p:to>
                                        <p:strVal val="visible"/>
                                      </p:to>
                                    </p:set>
                                    <p:anim calcmode="lin" valueType="num">
                                      <p:cBhvr>
                                        <p:cTn id="7" dur="500" fill="hold"/>
                                        <p:tgtEl>
                                          <p:spTgt spid="182"/>
                                        </p:tgtEl>
                                        <p:attrNameLst>
                                          <p:attrName>ppt_w</p:attrName>
                                        </p:attrNameLst>
                                      </p:cBhvr>
                                      <p:tavLst>
                                        <p:tav tm="0">
                                          <p:val>
                                            <p:fltVal val="0"/>
                                          </p:val>
                                        </p:tav>
                                        <p:tav tm="100000">
                                          <p:val>
                                            <p:strVal val="#ppt_w"/>
                                          </p:val>
                                        </p:tav>
                                      </p:tavLst>
                                    </p:anim>
                                    <p:anim calcmode="lin" valueType="num">
                                      <p:cBhvr>
                                        <p:cTn id="8" dur="500" fill="hold"/>
                                        <p:tgtEl>
                                          <p:spTgt spid="182"/>
                                        </p:tgtEl>
                                        <p:attrNameLst>
                                          <p:attrName>ppt_h</p:attrName>
                                        </p:attrNameLst>
                                      </p:cBhvr>
                                      <p:tavLst>
                                        <p:tav tm="0">
                                          <p:val>
                                            <p:fltVal val="0"/>
                                          </p:val>
                                        </p:tav>
                                        <p:tav tm="100000">
                                          <p:val>
                                            <p:strVal val="#ppt_h"/>
                                          </p:val>
                                        </p:tav>
                                      </p:tavLst>
                                    </p:anim>
                                    <p:animEffect transition="in" filter="fade">
                                      <p:cBhvr>
                                        <p:cTn id="9" dur="500"/>
                                        <p:tgtEl>
                                          <p:spTgt spid="182"/>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2" fill="hold" nodeType="clickEffect">
                                  <p:stCondLst>
                                    <p:cond delay="0"/>
                                  </p:stCondLst>
                                  <p:childTnLst>
                                    <p:set>
                                      <p:cBhvr>
                                        <p:cTn id="13" dur="1" fill="hold">
                                          <p:stCondLst>
                                            <p:cond delay="0"/>
                                          </p:stCondLst>
                                        </p:cTn>
                                        <p:tgtEl>
                                          <p:spTgt spid="183"/>
                                        </p:tgtEl>
                                        <p:attrNameLst>
                                          <p:attrName>style.visibility</p:attrName>
                                        </p:attrNameLst>
                                      </p:cBhvr>
                                      <p:to>
                                        <p:strVal val="visible"/>
                                      </p:to>
                                    </p:set>
                                    <p:anim calcmode="lin" valueType="num">
                                      <p:cBhvr>
                                        <p:cTn id="14" dur="500" fill="hold"/>
                                        <p:tgtEl>
                                          <p:spTgt spid="183"/>
                                        </p:tgtEl>
                                        <p:attrNameLst>
                                          <p:attrName>ppt_x</p:attrName>
                                        </p:attrNameLst>
                                      </p:cBhvr>
                                      <p:tavLst>
                                        <p:tav tm="0">
                                          <p:val>
                                            <p:strVal val="#ppt_x+#ppt_w/2"/>
                                          </p:val>
                                        </p:tav>
                                        <p:tav tm="100000">
                                          <p:val>
                                            <p:strVal val="#ppt_x"/>
                                          </p:val>
                                        </p:tav>
                                      </p:tavLst>
                                    </p:anim>
                                    <p:anim calcmode="lin" valueType="num">
                                      <p:cBhvr>
                                        <p:cTn id="15" dur="500" fill="hold"/>
                                        <p:tgtEl>
                                          <p:spTgt spid="183"/>
                                        </p:tgtEl>
                                        <p:attrNameLst>
                                          <p:attrName>ppt_y</p:attrName>
                                        </p:attrNameLst>
                                      </p:cBhvr>
                                      <p:tavLst>
                                        <p:tav tm="0">
                                          <p:val>
                                            <p:strVal val="#ppt_y"/>
                                          </p:val>
                                        </p:tav>
                                        <p:tav tm="100000">
                                          <p:val>
                                            <p:strVal val="#ppt_y"/>
                                          </p:val>
                                        </p:tav>
                                      </p:tavLst>
                                    </p:anim>
                                    <p:anim calcmode="lin" valueType="num">
                                      <p:cBhvr>
                                        <p:cTn id="16" dur="500" fill="hold"/>
                                        <p:tgtEl>
                                          <p:spTgt spid="183"/>
                                        </p:tgtEl>
                                        <p:attrNameLst>
                                          <p:attrName>ppt_w</p:attrName>
                                        </p:attrNameLst>
                                      </p:cBhvr>
                                      <p:tavLst>
                                        <p:tav tm="0">
                                          <p:val>
                                            <p:fltVal val="0"/>
                                          </p:val>
                                        </p:tav>
                                        <p:tav tm="100000">
                                          <p:val>
                                            <p:strVal val="#ppt_w"/>
                                          </p:val>
                                        </p:tav>
                                      </p:tavLst>
                                    </p:anim>
                                    <p:anim calcmode="lin" valueType="num">
                                      <p:cBhvr>
                                        <p:cTn id="17" dur="500" fill="hold"/>
                                        <p:tgtEl>
                                          <p:spTgt spid="183"/>
                                        </p:tgtEl>
                                        <p:attrNameLst>
                                          <p:attrName>ppt_h</p:attrName>
                                        </p:attrNameLst>
                                      </p:cBhvr>
                                      <p:tavLst>
                                        <p:tav tm="0">
                                          <p:val>
                                            <p:strVal val="#ppt_h"/>
                                          </p:val>
                                        </p:tav>
                                        <p:tav tm="100000">
                                          <p:val>
                                            <p:strVal val="#ppt_h"/>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85"/>
                                        </p:tgtEl>
                                        <p:attrNameLst>
                                          <p:attrName>style.visibility</p:attrName>
                                        </p:attrNameLst>
                                      </p:cBhvr>
                                      <p:to>
                                        <p:strVal val="visible"/>
                                      </p:to>
                                    </p:set>
                                    <p:animEffect transition="in" filter="fade">
                                      <p:cBhvr>
                                        <p:cTn id="20" dur="500"/>
                                        <p:tgtEl>
                                          <p:spTgt spid="185"/>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19"/>
                                        </p:tgtEl>
                                        <p:attrNameLst>
                                          <p:attrName>style.visibility</p:attrName>
                                        </p:attrNameLst>
                                      </p:cBhvr>
                                      <p:to>
                                        <p:strVal val="visible"/>
                                      </p:to>
                                    </p:set>
                                    <p:animEffect transition="in" filter="fade">
                                      <p:cBhvr>
                                        <p:cTn id="24" dur="500"/>
                                        <p:tgtEl>
                                          <p:spTgt spid="1019"/>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1" fill="hold" nodeType="clickEffect">
                                  <p:stCondLst>
                                    <p:cond delay="0"/>
                                  </p:stCondLst>
                                  <p:childTnLst>
                                    <p:set>
                                      <p:cBhvr>
                                        <p:cTn id="31" dur="1" fill="hold">
                                          <p:stCondLst>
                                            <p:cond delay="0"/>
                                          </p:stCondLst>
                                        </p:cTn>
                                        <p:tgtEl>
                                          <p:spTgt spid="193"/>
                                        </p:tgtEl>
                                        <p:attrNameLst>
                                          <p:attrName>style.visibility</p:attrName>
                                        </p:attrNameLst>
                                      </p:cBhvr>
                                      <p:to>
                                        <p:strVal val="visible"/>
                                      </p:to>
                                    </p:set>
                                    <p:anim calcmode="lin" valueType="num">
                                      <p:cBhvr>
                                        <p:cTn id="32" dur="500" fill="hold"/>
                                        <p:tgtEl>
                                          <p:spTgt spid="193"/>
                                        </p:tgtEl>
                                        <p:attrNameLst>
                                          <p:attrName>ppt_x</p:attrName>
                                        </p:attrNameLst>
                                      </p:cBhvr>
                                      <p:tavLst>
                                        <p:tav tm="0">
                                          <p:val>
                                            <p:strVal val="#ppt_x"/>
                                          </p:val>
                                        </p:tav>
                                        <p:tav tm="100000">
                                          <p:val>
                                            <p:strVal val="#ppt_x"/>
                                          </p:val>
                                        </p:tav>
                                      </p:tavLst>
                                    </p:anim>
                                    <p:anim calcmode="lin" valueType="num">
                                      <p:cBhvr>
                                        <p:cTn id="33" dur="500" fill="hold"/>
                                        <p:tgtEl>
                                          <p:spTgt spid="193"/>
                                        </p:tgtEl>
                                        <p:attrNameLst>
                                          <p:attrName>ppt_y</p:attrName>
                                        </p:attrNameLst>
                                      </p:cBhvr>
                                      <p:tavLst>
                                        <p:tav tm="0">
                                          <p:val>
                                            <p:strVal val="#ppt_y-#ppt_h/2"/>
                                          </p:val>
                                        </p:tav>
                                        <p:tav tm="100000">
                                          <p:val>
                                            <p:strVal val="#ppt_y"/>
                                          </p:val>
                                        </p:tav>
                                      </p:tavLst>
                                    </p:anim>
                                    <p:anim calcmode="lin" valueType="num">
                                      <p:cBhvr>
                                        <p:cTn id="34" dur="500" fill="hold"/>
                                        <p:tgtEl>
                                          <p:spTgt spid="193"/>
                                        </p:tgtEl>
                                        <p:attrNameLst>
                                          <p:attrName>ppt_w</p:attrName>
                                        </p:attrNameLst>
                                      </p:cBhvr>
                                      <p:tavLst>
                                        <p:tav tm="0">
                                          <p:val>
                                            <p:strVal val="#ppt_w"/>
                                          </p:val>
                                        </p:tav>
                                        <p:tav tm="100000">
                                          <p:val>
                                            <p:strVal val="#ppt_w"/>
                                          </p:val>
                                        </p:tav>
                                      </p:tavLst>
                                    </p:anim>
                                    <p:anim calcmode="lin" valueType="num">
                                      <p:cBhvr>
                                        <p:cTn id="35" dur="500" fill="hold"/>
                                        <p:tgtEl>
                                          <p:spTgt spid="193"/>
                                        </p:tgtEl>
                                        <p:attrNameLst>
                                          <p:attrName>ppt_h</p:attrName>
                                        </p:attrNameLst>
                                      </p:cBhvr>
                                      <p:tavLst>
                                        <p:tav tm="0">
                                          <p:val>
                                            <p:fltVal val="0"/>
                                          </p:val>
                                        </p:tav>
                                        <p:tav tm="100000">
                                          <p:val>
                                            <p:strVal val="#ppt_h"/>
                                          </p:val>
                                        </p:tav>
                                      </p:tavLst>
                                    </p:anim>
                                  </p:childTnLst>
                                </p:cTn>
                              </p:par>
                              <p:par>
                                <p:cTn id="36" presetID="42" presetClass="entr" presetSubtype="0" fill="hold" nodeType="withEffect">
                                  <p:stCondLst>
                                    <p:cond delay="0"/>
                                  </p:stCondLst>
                                  <p:childTnLst>
                                    <p:set>
                                      <p:cBhvr>
                                        <p:cTn id="37" dur="1" fill="hold">
                                          <p:stCondLst>
                                            <p:cond delay="0"/>
                                          </p:stCondLst>
                                        </p:cTn>
                                        <p:tgtEl>
                                          <p:spTgt spid="191"/>
                                        </p:tgtEl>
                                        <p:attrNameLst>
                                          <p:attrName>style.visibility</p:attrName>
                                        </p:attrNameLst>
                                      </p:cBhvr>
                                      <p:to>
                                        <p:strVal val="visible"/>
                                      </p:to>
                                    </p:set>
                                    <p:animEffect transition="in" filter="fade">
                                      <p:cBhvr>
                                        <p:cTn id="38" dur="750"/>
                                        <p:tgtEl>
                                          <p:spTgt spid="191"/>
                                        </p:tgtEl>
                                      </p:cBhvr>
                                    </p:animEffect>
                                    <p:anim calcmode="lin" valueType="num">
                                      <p:cBhvr>
                                        <p:cTn id="39" dur="750" fill="hold"/>
                                        <p:tgtEl>
                                          <p:spTgt spid="191"/>
                                        </p:tgtEl>
                                        <p:attrNameLst>
                                          <p:attrName>ppt_x</p:attrName>
                                        </p:attrNameLst>
                                      </p:cBhvr>
                                      <p:tavLst>
                                        <p:tav tm="0">
                                          <p:val>
                                            <p:strVal val="#ppt_x"/>
                                          </p:val>
                                        </p:tav>
                                        <p:tav tm="100000">
                                          <p:val>
                                            <p:strVal val="#ppt_x"/>
                                          </p:val>
                                        </p:tav>
                                      </p:tavLst>
                                    </p:anim>
                                    <p:anim calcmode="lin" valueType="num">
                                      <p:cBhvr>
                                        <p:cTn id="40" dur="750" fill="hold"/>
                                        <p:tgtEl>
                                          <p:spTgt spid="191"/>
                                        </p:tgtEl>
                                        <p:attrNameLst>
                                          <p:attrName>ppt_y</p:attrName>
                                        </p:attrNameLst>
                                      </p:cBhvr>
                                      <p:tavLst>
                                        <p:tav tm="0">
                                          <p:val>
                                            <p:strVal val="#ppt_y+.1"/>
                                          </p:val>
                                        </p:tav>
                                        <p:tav tm="100000">
                                          <p:val>
                                            <p:strVal val="#ppt_y"/>
                                          </p:val>
                                        </p:tav>
                                      </p:tavLst>
                                    </p:anim>
                                  </p:childTnLst>
                                </p:cTn>
                              </p:par>
                            </p:childTnLst>
                          </p:cTn>
                        </p:par>
                        <p:par>
                          <p:cTn id="41" fill="hold">
                            <p:stCondLst>
                              <p:cond delay="750"/>
                            </p:stCondLst>
                            <p:childTnLst>
                              <p:par>
                                <p:cTn id="42" presetID="17" presetClass="entr" presetSubtype="1" fill="hold" nodeType="afterEffect">
                                  <p:stCondLst>
                                    <p:cond delay="0"/>
                                  </p:stCondLst>
                                  <p:childTnLst>
                                    <p:set>
                                      <p:cBhvr>
                                        <p:cTn id="43" dur="1" fill="hold">
                                          <p:stCondLst>
                                            <p:cond delay="0"/>
                                          </p:stCondLst>
                                        </p:cTn>
                                        <p:tgtEl>
                                          <p:spTgt spid="272"/>
                                        </p:tgtEl>
                                        <p:attrNameLst>
                                          <p:attrName>style.visibility</p:attrName>
                                        </p:attrNameLst>
                                      </p:cBhvr>
                                      <p:to>
                                        <p:strVal val="visible"/>
                                      </p:to>
                                    </p:set>
                                    <p:anim calcmode="lin" valueType="num">
                                      <p:cBhvr>
                                        <p:cTn id="44" dur="500" fill="hold"/>
                                        <p:tgtEl>
                                          <p:spTgt spid="272"/>
                                        </p:tgtEl>
                                        <p:attrNameLst>
                                          <p:attrName>ppt_x</p:attrName>
                                        </p:attrNameLst>
                                      </p:cBhvr>
                                      <p:tavLst>
                                        <p:tav tm="0">
                                          <p:val>
                                            <p:strVal val="#ppt_x"/>
                                          </p:val>
                                        </p:tav>
                                        <p:tav tm="100000">
                                          <p:val>
                                            <p:strVal val="#ppt_x"/>
                                          </p:val>
                                        </p:tav>
                                      </p:tavLst>
                                    </p:anim>
                                    <p:anim calcmode="lin" valueType="num">
                                      <p:cBhvr>
                                        <p:cTn id="45" dur="500" fill="hold"/>
                                        <p:tgtEl>
                                          <p:spTgt spid="272"/>
                                        </p:tgtEl>
                                        <p:attrNameLst>
                                          <p:attrName>ppt_y</p:attrName>
                                        </p:attrNameLst>
                                      </p:cBhvr>
                                      <p:tavLst>
                                        <p:tav tm="0">
                                          <p:val>
                                            <p:strVal val="#ppt_y-#ppt_h/2"/>
                                          </p:val>
                                        </p:tav>
                                        <p:tav tm="100000">
                                          <p:val>
                                            <p:strVal val="#ppt_y"/>
                                          </p:val>
                                        </p:tav>
                                      </p:tavLst>
                                    </p:anim>
                                    <p:anim calcmode="lin" valueType="num">
                                      <p:cBhvr>
                                        <p:cTn id="46" dur="500" fill="hold"/>
                                        <p:tgtEl>
                                          <p:spTgt spid="272"/>
                                        </p:tgtEl>
                                        <p:attrNameLst>
                                          <p:attrName>ppt_w</p:attrName>
                                        </p:attrNameLst>
                                      </p:cBhvr>
                                      <p:tavLst>
                                        <p:tav tm="0">
                                          <p:val>
                                            <p:strVal val="#ppt_w"/>
                                          </p:val>
                                        </p:tav>
                                        <p:tav tm="100000">
                                          <p:val>
                                            <p:strVal val="#ppt_w"/>
                                          </p:val>
                                        </p:tav>
                                      </p:tavLst>
                                    </p:anim>
                                    <p:anim calcmode="lin" valueType="num">
                                      <p:cBhvr>
                                        <p:cTn id="47" dur="500" fill="hold"/>
                                        <p:tgtEl>
                                          <p:spTgt spid="272"/>
                                        </p:tgtEl>
                                        <p:attrNameLst>
                                          <p:attrName>ppt_h</p:attrName>
                                        </p:attrNameLst>
                                      </p:cBhvr>
                                      <p:tavLst>
                                        <p:tav tm="0">
                                          <p:val>
                                            <p:fltVal val="0"/>
                                          </p:val>
                                        </p:tav>
                                        <p:tav tm="100000">
                                          <p:val>
                                            <p:strVal val="#ppt_h"/>
                                          </p:val>
                                        </p:tav>
                                      </p:tavLst>
                                    </p:anim>
                                  </p:childTnLst>
                                </p:cTn>
                              </p:par>
                            </p:childTnLst>
                          </p:cTn>
                        </p:par>
                        <p:par>
                          <p:cTn id="48" fill="hold">
                            <p:stCondLst>
                              <p:cond delay="1250"/>
                            </p:stCondLst>
                            <p:childTnLst>
                              <p:par>
                                <p:cTn id="49" presetID="10"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92"/>
                                        </p:tgtEl>
                                        <p:attrNameLst>
                                          <p:attrName>style.visibility</p:attrName>
                                        </p:attrNameLst>
                                      </p:cBhvr>
                                      <p:to>
                                        <p:strVal val="visible"/>
                                      </p:to>
                                    </p:set>
                                    <p:animEffect transition="in" filter="fade">
                                      <p:cBhvr>
                                        <p:cTn id="56" dur="500"/>
                                        <p:tgtEl>
                                          <p:spTgt spid="1192"/>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184"/>
                                        </p:tgtEl>
                                        <p:attrNameLst>
                                          <p:attrName>style.visibility</p:attrName>
                                        </p:attrNameLst>
                                      </p:cBhvr>
                                      <p:to>
                                        <p:strVal val="visible"/>
                                      </p:to>
                                    </p:set>
                                    <p:anim calcmode="lin" valueType="num">
                                      <p:cBhvr>
                                        <p:cTn id="61" dur="500" fill="hold"/>
                                        <p:tgtEl>
                                          <p:spTgt spid="184"/>
                                        </p:tgtEl>
                                        <p:attrNameLst>
                                          <p:attrName>ppt_x</p:attrName>
                                        </p:attrNameLst>
                                      </p:cBhvr>
                                      <p:tavLst>
                                        <p:tav tm="0">
                                          <p:val>
                                            <p:strVal val="#ppt_x-#ppt_w/2"/>
                                          </p:val>
                                        </p:tav>
                                        <p:tav tm="100000">
                                          <p:val>
                                            <p:strVal val="#ppt_x"/>
                                          </p:val>
                                        </p:tav>
                                      </p:tavLst>
                                    </p:anim>
                                    <p:anim calcmode="lin" valueType="num">
                                      <p:cBhvr>
                                        <p:cTn id="62" dur="500" fill="hold"/>
                                        <p:tgtEl>
                                          <p:spTgt spid="184"/>
                                        </p:tgtEl>
                                        <p:attrNameLst>
                                          <p:attrName>ppt_y</p:attrName>
                                        </p:attrNameLst>
                                      </p:cBhvr>
                                      <p:tavLst>
                                        <p:tav tm="0">
                                          <p:val>
                                            <p:strVal val="#ppt_y"/>
                                          </p:val>
                                        </p:tav>
                                        <p:tav tm="100000">
                                          <p:val>
                                            <p:strVal val="#ppt_y"/>
                                          </p:val>
                                        </p:tav>
                                      </p:tavLst>
                                    </p:anim>
                                    <p:anim calcmode="lin" valueType="num">
                                      <p:cBhvr>
                                        <p:cTn id="63" dur="500" fill="hold"/>
                                        <p:tgtEl>
                                          <p:spTgt spid="184"/>
                                        </p:tgtEl>
                                        <p:attrNameLst>
                                          <p:attrName>ppt_w</p:attrName>
                                        </p:attrNameLst>
                                      </p:cBhvr>
                                      <p:tavLst>
                                        <p:tav tm="0">
                                          <p:val>
                                            <p:fltVal val="0"/>
                                          </p:val>
                                        </p:tav>
                                        <p:tav tm="100000">
                                          <p:val>
                                            <p:strVal val="#ppt_w"/>
                                          </p:val>
                                        </p:tav>
                                      </p:tavLst>
                                    </p:anim>
                                    <p:anim calcmode="lin" valueType="num">
                                      <p:cBhvr>
                                        <p:cTn id="64" dur="500" fill="hold"/>
                                        <p:tgtEl>
                                          <p:spTgt spid="184"/>
                                        </p:tgtEl>
                                        <p:attrNameLst>
                                          <p:attrName>ppt_h</p:attrName>
                                        </p:attrNameLst>
                                      </p:cBhvr>
                                      <p:tavLst>
                                        <p:tav tm="0">
                                          <p:val>
                                            <p:strVal val="#ppt_h"/>
                                          </p:val>
                                        </p:tav>
                                        <p:tav tm="100000">
                                          <p:val>
                                            <p:strVal val="#ppt_h"/>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186"/>
                                        </p:tgtEl>
                                        <p:attrNameLst>
                                          <p:attrName>style.visibility</p:attrName>
                                        </p:attrNameLst>
                                      </p:cBhvr>
                                      <p:to>
                                        <p:strVal val="visible"/>
                                      </p:to>
                                    </p:set>
                                    <p:animEffect transition="in" filter="fade">
                                      <p:cBhvr>
                                        <p:cTn id="67" dur="500"/>
                                        <p:tgtEl>
                                          <p:spTgt spid="186"/>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270"/>
                                        </p:tgtEl>
                                        <p:attrNameLst>
                                          <p:attrName>style.visibility</p:attrName>
                                        </p:attrNameLst>
                                      </p:cBhvr>
                                      <p:to>
                                        <p:strVal val="visible"/>
                                      </p:to>
                                    </p:set>
                                    <p:animEffect transition="in" filter="fade">
                                      <p:cBhvr>
                                        <p:cTn id="71" dur="500"/>
                                        <p:tgtEl>
                                          <p:spTgt spid="270"/>
                                        </p:tgtEl>
                                      </p:cBhvr>
                                    </p:animEffect>
                                  </p:childTnLst>
                                </p:cTn>
                              </p:par>
                              <p:par>
                                <p:cTn id="72" presetID="10" presetClass="entr" presetSubtype="0"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17" presetClass="entr" presetSubtype="1" fill="hold" nodeType="clickEffect">
                                  <p:stCondLst>
                                    <p:cond delay="0"/>
                                  </p:stCondLst>
                                  <p:childTnLst>
                                    <p:set>
                                      <p:cBhvr>
                                        <p:cTn id="78" dur="1" fill="hold">
                                          <p:stCondLst>
                                            <p:cond delay="0"/>
                                          </p:stCondLst>
                                        </p:cTn>
                                        <p:tgtEl>
                                          <p:spTgt spid="194"/>
                                        </p:tgtEl>
                                        <p:attrNameLst>
                                          <p:attrName>style.visibility</p:attrName>
                                        </p:attrNameLst>
                                      </p:cBhvr>
                                      <p:to>
                                        <p:strVal val="visible"/>
                                      </p:to>
                                    </p:set>
                                    <p:anim calcmode="lin" valueType="num">
                                      <p:cBhvr>
                                        <p:cTn id="79" dur="500" fill="hold"/>
                                        <p:tgtEl>
                                          <p:spTgt spid="194"/>
                                        </p:tgtEl>
                                        <p:attrNameLst>
                                          <p:attrName>ppt_x</p:attrName>
                                        </p:attrNameLst>
                                      </p:cBhvr>
                                      <p:tavLst>
                                        <p:tav tm="0">
                                          <p:val>
                                            <p:strVal val="#ppt_x"/>
                                          </p:val>
                                        </p:tav>
                                        <p:tav tm="100000">
                                          <p:val>
                                            <p:strVal val="#ppt_x"/>
                                          </p:val>
                                        </p:tav>
                                      </p:tavLst>
                                    </p:anim>
                                    <p:anim calcmode="lin" valueType="num">
                                      <p:cBhvr>
                                        <p:cTn id="80" dur="500" fill="hold"/>
                                        <p:tgtEl>
                                          <p:spTgt spid="194"/>
                                        </p:tgtEl>
                                        <p:attrNameLst>
                                          <p:attrName>ppt_y</p:attrName>
                                        </p:attrNameLst>
                                      </p:cBhvr>
                                      <p:tavLst>
                                        <p:tav tm="0">
                                          <p:val>
                                            <p:strVal val="#ppt_y-#ppt_h/2"/>
                                          </p:val>
                                        </p:tav>
                                        <p:tav tm="100000">
                                          <p:val>
                                            <p:strVal val="#ppt_y"/>
                                          </p:val>
                                        </p:tav>
                                      </p:tavLst>
                                    </p:anim>
                                    <p:anim calcmode="lin" valueType="num">
                                      <p:cBhvr>
                                        <p:cTn id="81" dur="500" fill="hold"/>
                                        <p:tgtEl>
                                          <p:spTgt spid="194"/>
                                        </p:tgtEl>
                                        <p:attrNameLst>
                                          <p:attrName>ppt_w</p:attrName>
                                        </p:attrNameLst>
                                      </p:cBhvr>
                                      <p:tavLst>
                                        <p:tav tm="0">
                                          <p:val>
                                            <p:strVal val="#ppt_w"/>
                                          </p:val>
                                        </p:tav>
                                        <p:tav tm="100000">
                                          <p:val>
                                            <p:strVal val="#ppt_w"/>
                                          </p:val>
                                        </p:tav>
                                      </p:tavLst>
                                    </p:anim>
                                    <p:anim calcmode="lin" valueType="num">
                                      <p:cBhvr>
                                        <p:cTn id="82" dur="500" fill="hold"/>
                                        <p:tgtEl>
                                          <p:spTgt spid="194"/>
                                        </p:tgtEl>
                                        <p:attrNameLst>
                                          <p:attrName>ppt_h</p:attrName>
                                        </p:attrNameLst>
                                      </p:cBhvr>
                                      <p:tavLst>
                                        <p:tav tm="0">
                                          <p:val>
                                            <p:fltVal val="0"/>
                                          </p:val>
                                        </p:tav>
                                        <p:tav tm="100000">
                                          <p:val>
                                            <p:strVal val="#ppt_h"/>
                                          </p:val>
                                        </p:tav>
                                      </p:tavLst>
                                    </p:anim>
                                  </p:childTnLst>
                                </p:cTn>
                              </p:par>
                              <p:par>
                                <p:cTn id="83" presetID="42" presetClass="entr" presetSubtype="0" fill="hold" nodeType="withEffect">
                                  <p:stCondLst>
                                    <p:cond delay="0"/>
                                  </p:stCondLst>
                                  <p:childTnLst>
                                    <p:set>
                                      <p:cBhvr>
                                        <p:cTn id="84" dur="1" fill="hold">
                                          <p:stCondLst>
                                            <p:cond delay="0"/>
                                          </p:stCondLst>
                                        </p:cTn>
                                        <p:tgtEl>
                                          <p:spTgt spid="192"/>
                                        </p:tgtEl>
                                        <p:attrNameLst>
                                          <p:attrName>style.visibility</p:attrName>
                                        </p:attrNameLst>
                                      </p:cBhvr>
                                      <p:to>
                                        <p:strVal val="visible"/>
                                      </p:to>
                                    </p:set>
                                    <p:animEffect transition="in" filter="fade">
                                      <p:cBhvr>
                                        <p:cTn id="85" dur="750"/>
                                        <p:tgtEl>
                                          <p:spTgt spid="192"/>
                                        </p:tgtEl>
                                      </p:cBhvr>
                                    </p:animEffect>
                                    <p:anim calcmode="lin" valueType="num">
                                      <p:cBhvr>
                                        <p:cTn id="86" dur="750" fill="hold"/>
                                        <p:tgtEl>
                                          <p:spTgt spid="192"/>
                                        </p:tgtEl>
                                        <p:attrNameLst>
                                          <p:attrName>ppt_x</p:attrName>
                                        </p:attrNameLst>
                                      </p:cBhvr>
                                      <p:tavLst>
                                        <p:tav tm="0">
                                          <p:val>
                                            <p:strVal val="#ppt_x"/>
                                          </p:val>
                                        </p:tav>
                                        <p:tav tm="100000">
                                          <p:val>
                                            <p:strVal val="#ppt_x"/>
                                          </p:val>
                                        </p:tav>
                                      </p:tavLst>
                                    </p:anim>
                                    <p:anim calcmode="lin" valueType="num">
                                      <p:cBhvr>
                                        <p:cTn id="87" dur="750" fill="hold"/>
                                        <p:tgtEl>
                                          <p:spTgt spid="192"/>
                                        </p:tgtEl>
                                        <p:attrNameLst>
                                          <p:attrName>ppt_y</p:attrName>
                                        </p:attrNameLst>
                                      </p:cBhvr>
                                      <p:tavLst>
                                        <p:tav tm="0">
                                          <p:val>
                                            <p:strVal val="#ppt_y+.1"/>
                                          </p:val>
                                        </p:tav>
                                        <p:tav tm="100000">
                                          <p:val>
                                            <p:strVal val="#ppt_y"/>
                                          </p:val>
                                        </p:tav>
                                      </p:tavLst>
                                    </p:anim>
                                  </p:childTnLst>
                                </p:cTn>
                              </p:par>
                            </p:childTnLst>
                          </p:cTn>
                        </p:par>
                        <p:par>
                          <p:cTn id="88" fill="hold">
                            <p:stCondLst>
                              <p:cond delay="750"/>
                            </p:stCondLst>
                            <p:childTnLst>
                              <p:par>
                                <p:cTn id="89" presetID="10" presetClass="entr" presetSubtype="0" fill="hold" grpId="0" nodeType="afterEffect">
                                  <p:stCondLst>
                                    <p:cond delay="0"/>
                                  </p:stCondLst>
                                  <p:childTnLst>
                                    <p:set>
                                      <p:cBhvr>
                                        <p:cTn id="90" dur="1" fill="hold">
                                          <p:stCondLst>
                                            <p:cond delay="0"/>
                                          </p:stCondLst>
                                        </p:cTn>
                                        <p:tgtEl>
                                          <p:spTgt spid="179"/>
                                        </p:tgtEl>
                                        <p:attrNameLst>
                                          <p:attrName>style.visibility</p:attrName>
                                        </p:attrNameLst>
                                      </p:cBhvr>
                                      <p:to>
                                        <p:strVal val="visible"/>
                                      </p:to>
                                    </p:set>
                                    <p:animEffect transition="in" filter="fade">
                                      <p:cBhvr>
                                        <p:cTn id="91" dur="500"/>
                                        <p:tgtEl>
                                          <p:spTgt spid="179"/>
                                        </p:tgtEl>
                                      </p:cBhvr>
                                    </p:animEffect>
                                  </p:childTnLst>
                                </p:cTn>
                              </p:par>
                            </p:childTnLst>
                          </p:cTn>
                        </p:par>
                        <p:par>
                          <p:cTn id="92" fill="hold">
                            <p:stCondLst>
                              <p:cond delay="1250"/>
                            </p:stCondLst>
                            <p:childTnLst>
                              <p:par>
                                <p:cTn id="93" presetID="17" presetClass="entr" presetSubtype="1" fill="hold" nodeType="afterEffect">
                                  <p:stCondLst>
                                    <p:cond delay="0"/>
                                  </p:stCondLst>
                                  <p:childTnLst>
                                    <p:set>
                                      <p:cBhvr>
                                        <p:cTn id="94" dur="1" fill="hold">
                                          <p:stCondLst>
                                            <p:cond delay="0"/>
                                          </p:stCondLst>
                                        </p:cTn>
                                        <p:tgtEl>
                                          <p:spTgt spid="273"/>
                                        </p:tgtEl>
                                        <p:attrNameLst>
                                          <p:attrName>style.visibility</p:attrName>
                                        </p:attrNameLst>
                                      </p:cBhvr>
                                      <p:to>
                                        <p:strVal val="visible"/>
                                      </p:to>
                                    </p:set>
                                    <p:anim calcmode="lin" valueType="num">
                                      <p:cBhvr>
                                        <p:cTn id="95" dur="500" fill="hold"/>
                                        <p:tgtEl>
                                          <p:spTgt spid="273"/>
                                        </p:tgtEl>
                                        <p:attrNameLst>
                                          <p:attrName>ppt_x</p:attrName>
                                        </p:attrNameLst>
                                      </p:cBhvr>
                                      <p:tavLst>
                                        <p:tav tm="0">
                                          <p:val>
                                            <p:strVal val="#ppt_x"/>
                                          </p:val>
                                        </p:tav>
                                        <p:tav tm="100000">
                                          <p:val>
                                            <p:strVal val="#ppt_x"/>
                                          </p:val>
                                        </p:tav>
                                      </p:tavLst>
                                    </p:anim>
                                    <p:anim calcmode="lin" valueType="num">
                                      <p:cBhvr>
                                        <p:cTn id="96" dur="500" fill="hold"/>
                                        <p:tgtEl>
                                          <p:spTgt spid="273"/>
                                        </p:tgtEl>
                                        <p:attrNameLst>
                                          <p:attrName>ppt_y</p:attrName>
                                        </p:attrNameLst>
                                      </p:cBhvr>
                                      <p:tavLst>
                                        <p:tav tm="0">
                                          <p:val>
                                            <p:strVal val="#ppt_y-#ppt_h/2"/>
                                          </p:val>
                                        </p:tav>
                                        <p:tav tm="100000">
                                          <p:val>
                                            <p:strVal val="#ppt_y"/>
                                          </p:val>
                                        </p:tav>
                                      </p:tavLst>
                                    </p:anim>
                                    <p:anim calcmode="lin" valueType="num">
                                      <p:cBhvr>
                                        <p:cTn id="97" dur="500" fill="hold"/>
                                        <p:tgtEl>
                                          <p:spTgt spid="273"/>
                                        </p:tgtEl>
                                        <p:attrNameLst>
                                          <p:attrName>ppt_w</p:attrName>
                                        </p:attrNameLst>
                                      </p:cBhvr>
                                      <p:tavLst>
                                        <p:tav tm="0">
                                          <p:val>
                                            <p:strVal val="#ppt_w"/>
                                          </p:val>
                                        </p:tav>
                                        <p:tav tm="100000">
                                          <p:val>
                                            <p:strVal val="#ppt_w"/>
                                          </p:val>
                                        </p:tav>
                                      </p:tavLst>
                                    </p:anim>
                                    <p:anim calcmode="lin" valueType="num">
                                      <p:cBhvr>
                                        <p:cTn id="98" dur="500" fill="hold"/>
                                        <p:tgtEl>
                                          <p:spTgt spid="273"/>
                                        </p:tgtEl>
                                        <p:attrNameLst>
                                          <p:attrName>ppt_h</p:attrName>
                                        </p:attrNameLst>
                                      </p:cBhvr>
                                      <p:tavLst>
                                        <p:tav tm="0">
                                          <p:val>
                                            <p:fltVal val="0"/>
                                          </p:val>
                                        </p:tav>
                                        <p:tav tm="100000">
                                          <p:val>
                                            <p:strVal val="#ppt_h"/>
                                          </p:val>
                                        </p:tav>
                                      </p:tavLst>
                                    </p:anim>
                                  </p:childTnLst>
                                </p:cTn>
                              </p:par>
                            </p:childTnLst>
                          </p:cTn>
                        </p:par>
                        <p:par>
                          <p:cTn id="99" fill="hold">
                            <p:stCondLst>
                              <p:cond delay="1750"/>
                            </p:stCondLst>
                            <p:childTnLst>
                              <p:par>
                                <p:cTn id="100" presetID="10" presetClass="entr" presetSubtype="0" fill="hold" grpId="0" nodeType="afterEffect">
                                  <p:stCondLst>
                                    <p:cond delay="0"/>
                                  </p:stCondLst>
                                  <p:childTnLst>
                                    <p:set>
                                      <p:cBhvr>
                                        <p:cTn id="101" dur="1" fill="hold">
                                          <p:stCondLst>
                                            <p:cond delay="0"/>
                                          </p:stCondLst>
                                        </p:cTn>
                                        <p:tgtEl>
                                          <p:spTgt spid="276"/>
                                        </p:tgtEl>
                                        <p:attrNameLst>
                                          <p:attrName>style.visibility</p:attrName>
                                        </p:attrNameLst>
                                      </p:cBhvr>
                                      <p:to>
                                        <p:strVal val="visible"/>
                                      </p:to>
                                    </p:set>
                                    <p:animEffect transition="in" filter="fade">
                                      <p:cBhvr>
                                        <p:cTn id="102" dur="500"/>
                                        <p:tgtEl>
                                          <p:spTgt spid="276"/>
                                        </p:tgtEl>
                                      </p:cBhvr>
                                    </p:animEffect>
                                  </p:childTnLst>
                                </p:cTn>
                              </p:par>
                            </p:childTnLst>
                          </p:cTn>
                        </p:par>
                      </p:childTnLst>
                    </p:cTn>
                  </p:par>
                  <p:par>
                    <p:cTn id="103" fill="hold">
                      <p:stCondLst>
                        <p:cond delay="indefinite"/>
                      </p:stCondLst>
                      <p:childTnLst>
                        <p:par>
                          <p:cTn id="104" fill="hold">
                            <p:stCondLst>
                              <p:cond delay="0"/>
                            </p:stCondLst>
                            <p:childTnLst>
                              <p:par>
                                <p:cTn id="105" presetID="17" presetClass="entr" presetSubtype="10" fill="hold" grpId="0" nodeType="clickEffect">
                                  <p:stCondLst>
                                    <p:cond delay="0"/>
                                  </p:stCondLst>
                                  <p:childTnLst>
                                    <p:set>
                                      <p:cBhvr>
                                        <p:cTn id="106" dur="1" fill="hold">
                                          <p:stCondLst>
                                            <p:cond delay="0"/>
                                          </p:stCondLst>
                                        </p:cTn>
                                        <p:tgtEl>
                                          <p:spTgt spid="1194"/>
                                        </p:tgtEl>
                                        <p:attrNameLst>
                                          <p:attrName>style.visibility</p:attrName>
                                        </p:attrNameLst>
                                      </p:cBhvr>
                                      <p:to>
                                        <p:strVal val="visible"/>
                                      </p:to>
                                    </p:set>
                                    <p:anim calcmode="lin" valueType="num">
                                      <p:cBhvr>
                                        <p:cTn id="107" dur="500" fill="hold"/>
                                        <p:tgtEl>
                                          <p:spTgt spid="1194"/>
                                        </p:tgtEl>
                                        <p:attrNameLst>
                                          <p:attrName>ppt_w</p:attrName>
                                        </p:attrNameLst>
                                      </p:cBhvr>
                                      <p:tavLst>
                                        <p:tav tm="0">
                                          <p:val>
                                            <p:fltVal val="0"/>
                                          </p:val>
                                        </p:tav>
                                        <p:tav tm="100000">
                                          <p:val>
                                            <p:strVal val="#ppt_w"/>
                                          </p:val>
                                        </p:tav>
                                      </p:tavLst>
                                    </p:anim>
                                    <p:anim calcmode="lin" valueType="num">
                                      <p:cBhvr>
                                        <p:cTn id="108" dur="500" fill="hold"/>
                                        <p:tgtEl>
                                          <p:spTgt spid="1194"/>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53" presetClass="entr" presetSubtype="16" fill="hold" grpId="0" nodeType="afterEffect">
                                  <p:stCondLst>
                                    <p:cond delay="0"/>
                                  </p:stCondLst>
                                  <p:childTnLst>
                                    <p:set>
                                      <p:cBhvr>
                                        <p:cTn id="111" dur="1" fill="hold">
                                          <p:stCondLst>
                                            <p:cond delay="0"/>
                                          </p:stCondLst>
                                        </p:cTn>
                                        <p:tgtEl>
                                          <p:spTgt spid="275"/>
                                        </p:tgtEl>
                                        <p:attrNameLst>
                                          <p:attrName>style.visibility</p:attrName>
                                        </p:attrNameLst>
                                      </p:cBhvr>
                                      <p:to>
                                        <p:strVal val="visible"/>
                                      </p:to>
                                    </p:set>
                                    <p:anim calcmode="lin" valueType="num">
                                      <p:cBhvr>
                                        <p:cTn id="112" dur="500" fill="hold"/>
                                        <p:tgtEl>
                                          <p:spTgt spid="275"/>
                                        </p:tgtEl>
                                        <p:attrNameLst>
                                          <p:attrName>ppt_w</p:attrName>
                                        </p:attrNameLst>
                                      </p:cBhvr>
                                      <p:tavLst>
                                        <p:tav tm="0">
                                          <p:val>
                                            <p:fltVal val="0"/>
                                          </p:val>
                                        </p:tav>
                                        <p:tav tm="100000">
                                          <p:val>
                                            <p:strVal val="#ppt_w"/>
                                          </p:val>
                                        </p:tav>
                                      </p:tavLst>
                                    </p:anim>
                                    <p:anim calcmode="lin" valueType="num">
                                      <p:cBhvr>
                                        <p:cTn id="113" dur="500" fill="hold"/>
                                        <p:tgtEl>
                                          <p:spTgt spid="275"/>
                                        </p:tgtEl>
                                        <p:attrNameLst>
                                          <p:attrName>ppt_h</p:attrName>
                                        </p:attrNameLst>
                                      </p:cBhvr>
                                      <p:tavLst>
                                        <p:tav tm="0">
                                          <p:val>
                                            <p:fltVal val="0"/>
                                          </p:val>
                                        </p:tav>
                                        <p:tav tm="100000">
                                          <p:val>
                                            <p:strVal val="#ppt_h"/>
                                          </p:val>
                                        </p:tav>
                                      </p:tavLst>
                                    </p:anim>
                                    <p:animEffect transition="in" filter="fade">
                                      <p:cBhvr>
                                        <p:cTn id="114" dur="500"/>
                                        <p:tgtEl>
                                          <p:spTgt spid="275"/>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79"/>
                                        </p:tgtEl>
                                        <p:attrNameLst>
                                          <p:attrName>style.visibility</p:attrName>
                                        </p:attrNameLst>
                                      </p:cBhvr>
                                      <p:to>
                                        <p:strVal val="visible"/>
                                      </p:to>
                                    </p:set>
                                    <p:anim calcmode="lin" valueType="num">
                                      <p:cBhvr>
                                        <p:cTn id="117" dur="500" fill="hold"/>
                                        <p:tgtEl>
                                          <p:spTgt spid="279"/>
                                        </p:tgtEl>
                                        <p:attrNameLst>
                                          <p:attrName>ppt_w</p:attrName>
                                        </p:attrNameLst>
                                      </p:cBhvr>
                                      <p:tavLst>
                                        <p:tav tm="0">
                                          <p:val>
                                            <p:fltVal val="0"/>
                                          </p:val>
                                        </p:tav>
                                        <p:tav tm="100000">
                                          <p:val>
                                            <p:strVal val="#ppt_w"/>
                                          </p:val>
                                        </p:tav>
                                      </p:tavLst>
                                    </p:anim>
                                    <p:anim calcmode="lin" valueType="num">
                                      <p:cBhvr>
                                        <p:cTn id="118" dur="500" fill="hold"/>
                                        <p:tgtEl>
                                          <p:spTgt spid="279"/>
                                        </p:tgtEl>
                                        <p:attrNameLst>
                                          <p:attrName>ppt_h</p:attrName>
                                        </p:attrNameLst>
                                      </p:cBhvr>
                                      <p:tavLst>
                                        <p:tav tm="0">
                                          <p:val>
                                            <p:fltVal val="0"/>
                                          </p:val>
                                        </p:tav>
                                        <p:tav tm="100000">
                                          <p:val>
                                            <p:strVal val="#ppt_h"/>
                                          </p:val>
                                        </p:tav>
                                      </p:tavLst>
                                    </p:anim>
                                    <p:animEffect transition="in" filter="fade">
                                      <p:cBhvr>
                                        <p:cTn id="119" dur="500"/>
                                        <p:tgtEl>
                                          <p:spTgt spid="279"/>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500" fill="hold"/>
                                        <p:tgtEl>
                                          <p:spTgt spid="9"/>
                                        </p:tgtEl>
                                        <p:attrNameLst>
                                          <p:attrName>ppt_w</p:attrName>
                                        </p:attrNameLst>
                                      </p:cBhvr>
                                      <p:tavLst>
                                        <p:tav tm="0">
                                          <p:val>
                                            <p:fltVal val="0"/>
                                          </p:val>
                                        </p:tav>
                                        <p:tav tm="100000">
                                          <p:val>
                                            <p:strVal val="#ppt_w"/>
                                          </p:val>
                                        </p:tav>
                                      </p:tavLst>
                                    </p:anim>
                                    <p:anim calcmode="lin" valueType="num">
                                      <p:cBhvr>
                                        <p:cTn id="123" dur="500" fill="hold"/>
                                        <p:tgtEl>
                                          <p:spTgt spid="9"/>
                                        </p:tgtEl>
                                        <p:attrNameLst>
                                          <p:attrName>ppt_h</p:attrName>
                                        </p:attrNameLst>
                                      </p:cBhvr>
                                      <p:tavLst>
                                        <p:tav tm="0">
                                          <p:val>
                                            <p:fltVal val="0"/>
                                          </p:val>
                                        </p:tav>
                                        <p:tav tm="100000">
                                          <p:val>
                                            <p:strVal val="#ppt_h"/>
                                          </p:val>
                                        </p:tav>
                                      </p:tavLst>
                                    </p:anim>
                                    <p:animEffect transition="in" filter="fade">
                                      <p:cBhvr>
                                        <p:cTn id="124" dur="500"/>
                                        <p:tgtEl>
                                          <p:spTgt spid="9"/>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274"/>
                                        </p:tgtEl>
                                        <p:attrNameLst>
                                          <p:attrName>style.visibility</p:attrName>
                                        </p:attrNameLst>
                                      </p:cBhvr>
                                      <p:to>
                                        <p:strVal val="visible"/>
                                      </p:to>
                                    </p:set>
                                    <p:anim calcmode="lin" valueType="num">
                                      <p:cBhvr>
                                        <p:cTn id="127" dur="500" fill="hold"/>
                                        <p:tgtEl>
                                          <p:spTgt spid="274"/>
                                        </p:tgtEl>
                                        <p:attrNameLst>
                                          <p:attrName>ppt_w</p:attrName>
                                        </p:attrNameLst>
                                      </p:cBhvr>
                                      <p:tavLst>
                                        <p:tav tm="0">
                                          <p:val>
                                            <p:fltVal val="0"/>
                                          </p:val>
                                        </p:tav>
                                        <p:tav tm="100000">
                                          <p:val>
                                            <p:strVal val="#ppt_w"/>
                                          </p:val>
                                        </p:tav>
                                      </p:tavLst>
                                    </p:anim>
                                    <p:anim calcmode="lin" valueType="num">
                                      <p:cBhvr>
                                        <p:cTn id="128" dur="500" fill="hold"/>
                                        <p:tgtEl>
                                          <p:spTgt spid="274"/>
                                        </p:tgtEl>
                                        <p:attrNameLst>
                                          <p:attrName>ppt_h</p:attrName>
                                        </p:attrNameLst>
                                      </p:cBhvr>
                                      <p:tavLst>
                                        <p:tav tm="0">
                                          <p:val>
                                            <p:fltVal val="0"/>
                                          </p:val>
                                        </p:tav>
                                        <p:tav tm="100000">
                                          <p:val>
                                            <p:strVal val="#ppt_h"/>
                                          </p:val>
                                        </p:tav>
                                      </p:tavLst>
                                    </p:anim>
                                    <p:animEffect transition="in" filter="fade">
                                      <p:cBhvr>
                                        <p:cTn id="129" dur="500"/>
                                        <p:tgtEl>
                                          <p:spTgt spid="274"/>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278"/>
                                        </p:tgtEl>
                                        <p:attrNameLst>
                                          <p:attrName>style.visibility</p:attrName>
                                        </p:attrNameLst>
                                      </p:cBhvr>
                                      <p:to>
                                        <p:strVal val="visible"/>
                                      </p:to>
                                    </p:set>
                                    <p:anim calcmode="lin" valueType="num">
                                      <p:cBhvr>
                                        <p:cTn id="132" dur="500" fill="hold"/>
                                        <p:tgtEl>
                                          <p:spTgt spid="278"/>
                                        </p:tgtEl>
                                        <p:attrNameLst>
                                          <p:attrName>ppt_w</p:attrName>
                                        </p:attrNameLst>
                                      </p:cBhvr>
                                      <p:tavLst>
                                        <p:tav tm="0">
                                          <p:val>
                                            <p:fltVal val="0"/>
                                          </p:val>
                                        </p:tav>
                                        <p:tav tm="100000">
                                          <p:val>
                                            <p:strVal val="#ppt_w"/>
                                          </p:val>
                                        </p:tav>
                                      </p:tavLst>
                                    </p:anim>
                                    <p:anim calcmode="lin" valueType="num">
                                      <p:cBhvr>
                                        <p:cTn id="133" dur="500" fill="hold"/>
                                        <p:tgtEl>
                                          <p:spTgt spid="278"/>
                                        </p:tgtEl>
                                        <p:attrNameLst>
                                          <p:attrName>ppt_h</p:attrName>
                                        </p:attrNameLst>
                                      </p:cBhvr>
                                      <p:tavLst>
                                        <p:tav tm="0">
                                          <p:val>
                                            <p:fltVal val="0"/>
                                          </p:val>
                                        </p:tav>
                                        <p:tav tm="100000">
                                          <p:val>
                                            <p:strVal val="#ppt_h"/>
                                          </p:val>
                                        </p:tav>
                                      </p:tavLst>
                                    </p:anim>
                                    <p:animEffect transition="in" filter="fade">
                                      <p:cBhvr>
                                        <p:cTn id="134" dur="500"/>
                                        <p:tgtEl>
                                          <p:spTgt spid="27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277"/>
                                        </p:tgtEl>
                                        <p:attrNameLst>
                                          <p:attrName>style.visibility</p:attrName>
                                        </p:attrNameLst>
                                      </p:cBhvr>
                                      <p:to>
                                        <p:strVal val="visible"/>
                                      </p:to>
                                    </p:set>
                                    <p:anim calcmode="lin" valueType="num">
                                      <p:cBhvr>
                                        <p:cTn id="137" dur="500" fill="hold"/>
                                        <p:tgtEl>
                                          <p:spTgt spid="277"/>
                                        </p:tgtEl>
                                        <p:attrNameLst>
                                          <p:attrName>ppt_w</p:attrName>
                                        </p:attrNameLst>
                                      </p:cBhvr>
                                      <p:tavLst>
                                        <p:tav tm="0">
                                          <p:val>
                                            <p:fltVal val="0"/>
                                          </p:val>
                                        </p:tav>
                                        <p:tav tm="100000">
                                          <p:val>
                                            <p:strVal val="#ppt_w"/>
                                          </p:val>
                                        </p:tav>
                                      </p:tavLst>
                                    </p:anim>
                                    <p:anim calcmode="lin" valueType="num">
                                      <p:cBhvr>
                                        <p:cTn id="138" dur="500" fill="hold"/>
                                        <p:tgtEl>
                                          <p:spTgt spid="277"/>
                                        </p:tgtEl>
                                        <p:attrNameLst>
                                          <p:attrName>ppt_h</p:attrName>
                                        </p:attrNameLst>
                                      </p:cBhvr>
                                      <p:tavLst>
                                        <p:tav tm="0">
                                          <p:val>
                                            <p:fltVal val="0"/>
                                          </p:val>
                                        </p:tav>
                                        <p:tav tm="100000">
                                          <p:val>
                                            <p:strVal val="#ppt_h"/>
                                          </p:val>
                                        </p:tav>
                                      </p:tavLst>
                                    </p:anim>
                                    <p:animEffect transition="in" filter="fade">
                                      <p:cBhvr>
                                        <p:cTn id="139" dur="500"/>
                                        <p:tgtEl>
                                          <p:spTgt spid="277"/>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grpId="1" nodeType="clickEffect">
                                  <p:stCondLst>
                                    <p:cond delay="0"/>
                                  </p:stCondLst>
                                  <p:childTnLst>
                                    <p:animEffect transition="out" filter="fade">
                                      <p:cBhvr>
                                        <p:cTn id="143" dur="500"/>
                                        <p:tgtEl>
                                          <p:spTgt spid="1019"/>
                                        </p:tgtEl>
                                      </p:cBhvr>
                                    </p:animEffect>
                                    <p:set>
                                      <p:cBhvr>
                                        <p:cTn id="144" dur="1" fill="hold">
                                          <p:stCondLst>
                                            <p:cond delay="499"/>
                                          </p:stCondLst>
                                        </p:cTn>
                                        <p:tgtEl>
                                          <p:spTgt spid="1019"/>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1192"/>
                                        </p:tgtEl>
                                      </p:cBhvr>
                                    </p:animEffect>
                                    <p:set>
                                      <p:cBhvr>
                                        <p:cTn id="147" dur="1" fill="hold">
                                          <p:stCondLst>
                                            <p:cond delay="499"/>
                                          </p:stCondLst>
                                        </p:cTn>
                                        <p:tgtEl>
                                          <p:spTgt spid="1192"/>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270"/>
                                        </p:tgtEl>
                                      </p:cBhvr>
                                    </p:animEffect>
                                    <p:set>
                                      <p:cBhvr>
                                        <p:cTn id="150" dur="1" fill="hold">
                                          <p:stCondLst>
                                            <p:cond delay="499"/>
                                          </p:stCondLst>
                                        </p:cTn>
                                        <p:tgtEl>
                                          <p:spTgt spid="270"/>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179"/>
                                        </p:tgtEl>
                                      </p:cBhvr>
                                    </p:animEffect>
                                    <p:set>
                                      <p:cBhvr>
                                        <p:cTn id="153" dur="1" fill="hold">
                                          <p:stCondLst>
                                            <p:cond delay="499"/>
                                          </p:stCondLst>
                                        </p:cTn>
                                        <p:tgtEl>
                                          <p:spTgt spid="1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2" grpId="0" animBg="1"/>
      <p:bldP spid="1192" grpId="1" animBg="1"/>
      <p:bldP spid="1194" grpId="0" animBg="1"/>
      <p:bldP spid="179" grpId="0" animBg="1"/>
      <p:bldP spid="179" grpId="1" animBg="1"/>
      <p:bldP spid="185" grpId="0"/>
      <p:bldP spid="186" grpId="0"/>
      <p:bldP spid="1019" grpId="0" animBg="1"/>
      <p:bldP spid="1019" grpId="1" animBg="1"/>
      <p:bldP spid="7" grpId="0"/>
      <p:bldP spid="276" grpId="0"/>
      <p:bldP spid="270" grpId="0" animBg="1"/>
      <p:bldP spid="270" grpId="1" animBg="1"/>
      <p:bldP spid="9" grpId="0" animBg="1"/>
      <p:bldP spid="274" grpId="0" animBg="1"/>
      <p:bldP spid="277" grpId="0" animBg="1"/>
      <p:bldP spid="278" grpId="0" animBg="1"/>
      <p:bldP spid="279" grpId="0" animBg="1"/>
      <p:bldP spid="2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D6656F5-4458-A03C-7F6E-944EE5D06C99}"/>
              </a:ext>
            </a:extLst>
          </p:cNvPr>
          <p:cNvGrpSpPr/>
          <p:nvPr/>
        </p:nvGrpSpPr>
        <p:grpSpPr>
          <a:xfrm>
            <a:off x="8551145" y="4662614"/>
            <a:ext cx="2793279" cy="1164979"/>
            <a:chOff x="8551145" y="4662614"/>
            <a:chExt cx="2793279" cy="1164979"/>
          </a:xfrm>
        </p:grpSpPr>
        <p:sp>
          <p:nvSpPr>
            <p:cNvPr id="2809" name="Parallelogram 2808">
              <a:extLst>
                <a:ext uri="{FF2B5EF4-FFF2-40B4-BE49-F238E27FC236}">
                  <a16:creationId xmlns:a16="http://schemas.microsoft.com/office/drawing/2014/main" id="{7FBEA27A-2120-A247-99E2-1D6703DE3BCE}"/>
                </a:ext>
              </a:extLst>
            </p:cNvPr>
            <p:cNvSpPr/>
            <p:nvPr/>
          </p:nvSpPr>
          <p:spPr>
            <a:xfrm flipH="1">
              <a:off x="8551145" y="5375748"/>
              <a:ext cx="2793279" cy="451845"/>
            </a:xfrm>
            <a:prstGeom prst="parallelogram">
              <a:avLst>
                <a:gd name="adj" fmla="val 33895"/>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93" name="Group 586">
              <a:extLst>
                <a:ext uri="{FF2B5EF4-FFF2-40B4-BE49-F238E27FC236}">
                  <a16:creationId xmlns:a16="http://schemas.microsoft.com/office/drawing/2014/main" id="{20EB534B-50F7-0670-F881-AC0735FF0A8E}"/>
                </a:ext>
              </a:extLst>
            </p:cNvPr>
            <p:cNvGrpSpPr>
              <a:grpSpLocks/>
            </p:cNvGrpSpPr>
            <p:nvPr/>
          </p:nvGrpSpPr>
          <p:grpSpPr bwMode="auto">
            <a:xfrm>
              <a:off x="8829656" y="4662614"/>
              <a:ext cx="887480" cy="1079744"/>
              <a:chOff x="87" y="1098"/>
              <a:chExt cx="2088" cy="2540"/>
            </a:xfrm>
            <a:effectLst>
              <a:outerShdw blurRad="76200" dir="13500000" sy="23000" kx="1200000" algn="br" rotWithShape="0">
                <a:prstClr val="black">
                  <a:alpha val="20000"/>
                </a:prstClr>
              </a:outerShdw>
            </a:effectLst>
          </p:grpSpPr>
          <p:grpSp>
            <p:nvGrpSpPr>
              <p:cNvPr id="3394" name="Group 587">
                <a:extLst>
                  <a:ext uri="{FF2B5EF4-FFF2-40B4-BE49-F238E27FC236}">
                    <a16:creationId xmlns:a16="http://schemas.microsoft.com/office/drawing/2014/main" id="{73AE25D7-8E22-33D5-7F24-A5B41F9064E0}"/>
                  </a:ext>
                </a:extLst>
              </p:cNvPr>
              <p:cNvGrpSpPr>
                <a:grpSpLocks/>
              </p:cNvGrpSpPr>
              <p:nvPr/>
            </p:nvGrpSpPr>
            <p:grpSpPr bwMode="auto">
              <a:xfrm>
                <a:off x="87" y="1098"/>
                <a:ext cx="2088" cy="2540"/>
                <a:chOff x="87" y="1098"/>
                <a:chExt cx="2088" cy="2540"/>
              </a:xfrm>
            </p:grpSpPr>
            <p:sp>
              <p:nvSpPr>
                <p:cNvPr id="3900" name="Freeform 588">
                  <a:extLst>
                    <a:ext uri="{FF2B5EF4-FFF2-40B4-BE49-F238E27FC236}">
                      <a16:creationId xmlns:a16="http://schemas.microsoft.com/office/drawing/2014/main" id="{6ADF6E2F-FCD3-A0A1-BD7E-E9C6A59B87AA}"/>
                    </a:ext>
                  </a:extLst>
                </p:cNvPr>
                <p:cNvSpPr>
                  <a:spLocks noEditPoints="1"/>
                </p:cNvSpPr>
                <p:nvPr/>
              </p:nvSpPr>
              <p:spPr bwMode="auto">
                <a:xfrm>
                  <a:off x="296" y="1230"/>
                  <a:ext cx="1879" cy="2408"/>
                </a:xfrm>
                <a:custGeom>
                  <a:avLst/>
                  <a:gdLst>
                    <a:gd name="T0" fmla="*/ 96 w 5554"/>
                    <a:gd name="T1" fmla="*/ 170 h 7119"/>
                    <a:gd name="T2" fmla="*/ 197 w 5554"/>
                    <a:gd name="T3" fmla="*/ 146 h 7119"/>
                    <a:gd name="T4" fmla="*/ 211 w 5554"/>
                    <a:gd name="T5" fmla="*/ 71 h 7119"/>
                    <a:gd name="T6" fmla="*/ 154 w 5554"/>
                    <a:gd name="T7" fmla="*/ 18 h 7119"/>
                    <a:gd name="T8" fmla="*/ 7 w 5554"/>
                    <a:gd name="T9" fmla="*/ 48 h 7119"/>
                    <a:gd name="T10" fmla="*/ 5 w 5554"/>
                    <a:gd name="T11" fmla="*/ 87 h 7119"/>
                    <a:gd name="T12" fmla="*/ 10 w 5554"/>
                    <a:gd name="T13" fmla="*/ 132 h 7119"/>
                    <a:gd name="T14" fmla="*/ 9 w 5554"/>
                    <a:gd name="T15" fmla="*/ 174 h 7119"/>
                    <a:gd name="T16" fmla="*/ 5 w 5554"/>
                    <a:gd name="T17" fmla="*/ 254 h 7119"/>
                    <a:gd name="T18" fmla="*/ 202 w 5554"/>
                    <a:gd name="T19" fmla="*/ 212 h 7119"/>
                    <a:gd name="T20" fmla="*/ 197 w 5554"/>
                    <a:gd name="T21" fmla="*/ 177 h 7119"/>
                    <a:gd name="T22" fmla="*/ 109 w 5554"/>
                    <a:gd name="T23" fmla="*/ 191 h 7119"/>
                    <a:gd name="T24" fmla="*/ 112 w 5554"/>
                    <a:gd name="T25" fmla="*/ 166 h 7119"/>
                    <a:gd name="T26" fmla="*/ 94 w 5554"/>
                    <a:gd name="T27" fmla="*/ 202 h 7119"/>
                    <a:gd name="T28" fmla="*/ 76 w 5554"/>
                    <a:gd name="T29" fmla="*/ 213 h 7119"/>
                    <a:gd name="T30" fmla="*/ 51 w 5554"/>
                    <a:gd name="T31" fmla="*/ 198 h 7119"/>
                    <a:gd name="T32" fmla="*/ 75 w 5554"/>
                    <a:gd name="T33" fmla="*/ 150 h 7119"/>
                    <a:gd name="T34" fmla="*/ 75 w 5554"/>
                    <a:gd name="T35" fmla="*/ 133 h 7119"/>
                    <a:gd name="T36" fmla="*/ 62 w 5554"/>
                    <a:gd name="T37" fmla="*/ 175 h 7119"/>
                    <a:gd name="T38" fmla="*/ 54 w 5554"/>
                    <a:gd name="T39" fmla="*/ 94 h 7119"/>
                    <a:gd name="T40" fmla="*/ 51 w 5554"/>
                    <a:gd name="T41" fmla="*/ 113 h 7119"/>
                    <a:gd name="T42" fmla="*/ 39 w 5554"/>
                    <a:gd name="T43" fmla="*/ 179 h 7119"/>
                    <a:gd name="T44" fmla="*/ 66 w 5554"/>
                    <a:gd name="T45" fmla="*/ 188 h 7119"/>
                    <a:gd name="T46" fmla="*/ 84 w 5554"/>
                    <a:gd name="T47" fmla="*/ 201 h 7119"/>
                    <a:gd name="T48" fmla="*/ 101 w 5554"/>
                    <a:gd name="T49" fmla="*/ 187 h 7119"/>
                    <a:gd name="T50" fmla="*/ 96 w 5554"/>
                    <a:gd name="T51" fmla="*/ 99 h 7119"/>
                    <a:gd name="T52" fmla="*/ 90 w 5554"/>
                    <a:gd name="T53" fmla="*/ 74 h 7119"/>
                    <a:gd name="T54" fmla="*/ 122 w 5554"/>
                    <a:gd name="T55" fmla="*/ 97 h 7119"/>
                    <a:gd name="T56" fmla="*/ 119 w 5554"/>
                    <a:gd name="T57" fmla="*/ 140 h 7119"/>
                    <a:gd name="T58" fmla="*/ 121 w 5554"/>
                    <a:gd name="T59" fmla="*/ 126 h 7119"/>
                    <a:gd name="T60" fmla="*/ 123 w 5554"/>
                    <a:gd name="T61" fmla="*/ 70 h 7119"/>
                    <a:gd name="T62" fmla="*/ 85 w 5554"/>
                    <a:gd name="T63" fmla="*/ 119 h 7119"/>
                    <a:gd name="T64" fmla="*/ 143 w 5554"/>
                    <a:gd name="T65" fmla="*/ 127 h 7119"/>
                    <a:gd name="T66" fmla="*/ 173 w 5554"/>
                    <a:gd name="T67" fmla="*/ 152 h 7119"/>
                    <a:gd name="T68" fmla="*/ 180 w 5554"/>
                    <a:gd name="T69" fmla="*/ 140 h 7119"/>
                    <a:gd name="T70" fmla="*/ 159 w 5554"/>
                    <a:gd name="T71" fmla="*/ 163 h 7119"/>
                    <a:gd name="T72" fmla="*/ 156 w 5554"/>
                    <a:gd name="T73" fmla="*/ 121 h 7119"/>
                    <a:gd name="T74" fmla="*/ 163 w 5554"/>
                    <a:gd name="T75" fmla="*/ 195 h 7119"/>
                    <a:gd name="T76" fmla="*/ 158 w 5554"/>
                    <a:gd name="T77" fmla="*/ 215 h 7119"/>
                    <a:gd name="T78" fmla="*/ 193 w 5554"/>
                    <a:gd name="T79" fmla="*/ 127 h 7119"/>
                    <a:gd name="T80" fmla="*/ 199 w 5554"/>
                    <a:gd name="T81" fmla="*/ 56 h 7119"/>
                    <a:gd name="T82" fmla="*/ 207 w 5554"/>
                    <a:gd name="T83" fmla="*/ 57 h 7119"/>
                    <a:gd name="T84" fmla="*/ 182 w 5554"/>
                    <a:gd name="T85" fmla="*/ 64 h 7119"/>
                    <a:gd name="T86" fmla="*/ 173 w 5554"/>
                    <a:gd name="T87" fmla="*/ 61 h 7119"/>
                    <a:gd name="T88" fmla="*/ 164 w 5554"/>
                    <a:gd name="T89" fmla="*/ 51 h 7119"/>
                    <a:gd name="T90" fmla="*/ 122 w 5554"/>
                    <a:gd name="T91" fmla="*/ 32 h 7119"/>
                    <a:gd name="T92" fmla="*/ 132 w 5554"/>
                    <a:gd name="T93" fmla="*/ 50 h 7119"/>
                    <a:gd name="T94" fmla="*/ 75 w 5554"/>
                    <a:gd name="T95" fmla="*/ 87 h 7119"/>
                    <a:gd name="T96" fmla="*/ 63 w 5554"/>
                    <a:gd name="T97" fmla="*/ 73 h 7119"/>
                    <a:gd name="T98" fmla="*/ 52 w 5554"/>
                    <a:gd name="T99" fmla="*/ 86 h 7119"/>
                    <a:gd name="T100" fmla="*/ 40 w 5554"/>
                    <a:gd name="T101" fmla="*/ 82 h 7119"/>
                    <a:gd name="T102" fmla="*/ 25 w 5554"/>
                    <a:gd name="T103" fmla="*/ 87 h 7119"/>
                    <a:gd name="T104" fmla="*/ 30 w 5554"/>
                    <a:gd name="T105" fmla="*/ 160 h 7119"/>
                    <a:gd name="T106" fmla="*/ 39 w 5554"/>
                    <a:gd name="T107" fmla="*/ 222 h 7119"/>
                    <a:gd name="T108" fmla="*/ 23 w 5554"/>
                    <a:gd name="T109" fmla="*/ 172 h 7119"/>
                    <a:gd name="T110" fmla="*/ 14 w 5554"/>
                    <a:gd name="T111" fmla="*/ 255 h 7119"/>
                    <a:gd name="T112" fmla="*/ 38 w 5554"/>
                    <a:gd name="T113" fmla="*/ 231 h 7119"/>
                    <a:gd name="T114" fmla="*/ 89 w 5554"/>
                    <a:gd name="T115" fmla="*/ 239 h 7119"/>
                    <a:gd name="T116" fmla="*/ 94 w 5554"/>
                    <a:gd name="T117" fmla="*/ 237 h 7119"/>
                    <a:gd name="T118" fmla="*/ 123 w 5554"/>
                    <a:gd name="T119" fmla="*/ 222 h 7119"/>
                    <a:gd name="T120" fmla="*/ 138 w 5554"/>
                    <a:gd name="T121" fmla="*/ 213 h 7119"/>
                    <a:gd name="T122" fmla="*/ 177 w 5554"/>
                    <a:gd name="T123" fmla="*/ 219 h 7119"/>
                    <a:gd name="T124" fmla="*/ 194 w 5554"/>
                    <a:gd name="T125" fmla="*/ 216 h 71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54" h="7119">
                      <a:moveTo>
                        <a:pt x="8" y="1525"/>
                      </a:moveTo>
                      <a:cubicBezTo>
                        <a:pt x="6" y="1527"/>
                        <a:pt x="3" y="1531"/>
                        <a:pt x="0" y="1537"/>
                      </a:cubicBezTo>
                      <a:cubicBezTo>
                        <a:pt x="12" y="1529"/>
                        <a:pt x="28" y="1525"/>
                        <a:pt x="46" y="1522"/>
                      </a:cubicBezTo>
                      <a:cubicBezTo>
                        <a:pt x="29" y="1518"/>
                        <a:pt x="15" y="1518"/>
                        <a:pt x="8" y="1525"/>
                      </a:cubicBezTo>
                      <a:moveTo>
                        <a:pt x="5470" y="0"/>
                      </a:moveTo>
                      <a:cubicBezTo>
                        <a:pt x="5472" y="6"/>
                        <a:pt x="5474" y="11"/>
                        <a:pt x="5475" y="13"/>
                      </a:cubicBezTo>
                      <a:cubicBezTo>
                        <a:pt x="5473" y="8"/>
                        <a:pt x="5471" y="4"/>
                        <a:pt x="5470" y="0"/>
                      </a:cubicBezTo>
                      <a:moveTo>
                        <a:pt x="267" y="3411"/>
                      </a:moveTo>
                      <a:cubicBezTo>
                        <a:pt x="268" y="3411"/>
                        <a:pt x="269" y="3410"/>
                        <a:pt x="270" y="3410"/>
                      </a:cubicBezTo>
                      <a:cubicBezTo>
                        <a:pt x="270" y="3410"/>
                        <a:pt x="270" y="3410"/>
                        <a:pt x="270" y="3410"/>
                      </a:cubicBezTo>
                      <a:lnTo>
                        <a:pt x="267" y="3411"/>
                      </a:lnTo>
                      <a:close/>
                      <a:moveTo>
                        <a:pt x="2486" y="4383"/>
                      </a:moveTo>
                      <a:cubicBezTo>
                        <a:pt x="2486" y="4383"/>
                        <a:pt x="2487" y="4383"/>
                        <a:pt x="2488" y="4381"/>
                      </a:cubicBezTo>
                      <a:cubicBezTo>
                        <a:pt x="2487" y="4382"/>
                        <a:pt x="2487" y="4383"/>
                        <a:pt x="2486" y="4383"/>
                      </a:cubicBezTo>
                      <a:moveTo>
                        <a:pt x="5207" y="5478"/>
                      </a:moveTo>
                      <a:cubicBezTo>
                        <a:pt x="5207" y="5209"/>
                        <a:pt x="5426" y="5250"/>
                        <a:pt x="5426" y="5184"/>
                      </a:cubicBezTo>
                      <a:cubicBezTo>
                        <a:pt x="5424" y="5148"/>
                        <a:pt x="5415" y="5019"/>
                        <a:pt x="5274" y="5116"/>
                      </a:cubicBezTo>
                      <a:cubicBezTo>
                        <a:pt x="5227" y="5173"/>
                        <a:pt x="5181" y="5093"/>
                        <a:pt x="5204" y="4976"/>
                      </a:cubicBezTo>
                      <a:cubicBezTo>
                        <a:pt x="5216" y="4920"/>
                        <a:pt x="5279" y="4935"/>
                        <a:pt x="5308" y="4889"/>
                      </a:cubicBezTo>
                      <a:cubicBezTo>
                        <a:pt x="5348" y="4823"/>
                        <a:pt x="5351" y="4698"/>
                        <a:pt x="5305" y="4621"/>
                      </a:cubicBezTo>
                      <a:cubicBezTo>
                        <a:pt x="5280" y="4569"/>
                        <a:pt x="5299" y="4613"/>
                        <a:pt x="5369" y="4537"/>
                      </a:cubicBezTo>
                      <a:cubicBezTo>
                        <a:pt x="5421" y="4480"/>
                        <a:pt x="5270" y="4457"/>
                        <a:pt x="5282" y="4400"/>
                      </a:cubicBezTo>
                      <a:cubicBezTo>
                        <a:pt x="5287" y="4381"/>
                        <a:pt x="5409" y="4341"/>
                        <a:pt x="5392" y="4249"/>
                      </a:cubicBezTo>
                      <a:cubicBezTo>
                        <a:pt x="5375" y="4156"/>
                        <a:pt x="5291" y="4167"/>
                        <a:pt x="5268" y="4156"/>
                      </a:cubicBezTo>
                      <a:cubicBezTo>
                        <a:pt x="5280" y="4105"/>
                        <a:pt x="5316" y="4063"/>
                        <a:pt x="5333" y="4004"/>
                      </a:cubicBezTo>
                      <a:cubicBezTo>
                        <a:pt x="5350" y="3945"/>
                        <a:pt x="5341" y="3937"/>
                        <a:pt x="5341" y="3878"/>
                      </a:cubicBezTo>
                      <a:cubicBezTo>
                        <a:pt x="5341" y="3819"/>
                        <a:pt x="5291" y="3802"/>
                        <a:pt x="5198" y="3819"/>
                      </a:cubicBezTo>
                      <a:cubicBezTo>
                        <a:pt x="5106" y="3836"/>
                        <a:pt x="5114" y="3861"/>
                        <a:pt x="5080" y="3785"/>
                      </a:cubicBezTo>
                      <a:cubicBezTo>
                        <a:pt x="5047" y="3710"/>
                        <a:pt x="5064" y="3726"/>
                        <a:pt x="5055" y="3659"/>
                      </a:cubicBezTo>
                      <a:cubicBezTo>
                        <a:pt x="5047" y="3592"/>
                        <a:pt x="5047" y="3541"/>
                        <a:pt x="5122" y="3566"/>
                      </a:cubicBezTo>
                      <a:cubicBezTo>
                        <a:pt x="5198" y="3592"/>
                        <a:pt x="5215" y="3667"/>
                        <a:pt x="5266" y="3651"/>
                      </a:cubicBezTo>
                      <a:cubicBezTo>
                        <a:pt x="5316" y="3634"/>
                        <a:pt x="5341" y="3617"/>
                        <a:pt x="5367" y="3516"/>
                      </a:cubicBezTo>
                      <a:cubicBezTo>
                        <a:pt x="5392" y="3415"/>
                        <a:pt x="5316" y="3415"/>
                        <a:pt x="5232" y="3305"/>
                      </a:cubicBezTo>
                      <a:cubicBezTo>
                        <a:pt x="5148" y="3196"/>
                        <a:pt x="5148" y="3187"/>
                        <a:pt x="5114" y="3053"/>
                      </a:cubicBezTo>
                      <a:cubicBezTo>
                        <a:pt x="5080" y="2918"/>
                        <a:pt x="5047" y="3002"/>
                        <a:pt x="4982" y="2933"/>
                      </a:cubicBezTo>
                      <a:cubicBezTo>
                        <a:pt x="4953" y="2900"/>
                        <a:pt x="4950" y="2827"/>
                        <a:pt x="4992" y="2804"/>
                      </a:cubicBezTo>
                      <a:cubicBezTo>
                        <a:pt x="5045" y="2775"/>
                        <a:pt x="5199" y="2669"/>
                        <a:pt x="5325" y="2589"/>
                      </a:cubicBezTo>
                      <a:cubicBezTo>
                        <a:pt x="5398" y="2543"/>
                        <a:pt x="5258" y="2454"/>
                        <a:pt x="5240" y="2438"/>
                      </a:cubicBezTo>
                      <a:cubicBezTo>
                        <a:pt x="5187" y="2390"/>
                        <a:pt x="5262" y="2329"/>
                        <a:pt x="5280" y="2187"/>
                      </a:cubicBezTo>
                      <a:cubicBezTo>
                        <a:pt x="5282" y="2174"/>
                        <a:pt x="5292" y="2103"/>
                        <a:pt x="5249" y="2076"/>
                      </a:cubicBezTo>
                      <a:cubicBezTo>
                        <a:pt x="5174" y="2028"/>
                        <a:pt x="5030" y="2015"/>
                        <a:pt x="5047" y="1966"/>
                      </a:cubicBezTo>
                      <a:cubicBezTo>
                        <a:pt x="5097" y="1821"/>
                        <a:pt x="5411" y="1958"/>
                        <a:pt x="5443" y="1831"/>
                      </a:cubicBezTo>
                      <a:cubicBezTo>
                        <a:pt x="5454" y="1786"/>
                        <a:pt x="5387" y="1651"/>
                        <a:pt x="5392" y="1579"/>
                      </a:cubicBezTo>
                      <a:cubicBezTo>
                        <a:pt x="5395" y="1522"/>
                        <a:pt x="5516" y="1469"/>
                        <a:pt x="5489" y="1379"/>
                      </a:cubicBezTo>
                      <a:cubicBezTo>
                        <a:pt x="5426" y="1170"/>
                        <a:pt x="5459" y="1219"/>
                        <a:pt x="5472" y="1124"/>
                      </a:cubicBezTo>
                      <a:cubicBezTo>
                        <a:pt x="5476" y="1092"/>
                        <a:pt x="5348" y="1048"/>
                        <a:pt x="5350" y="1007"/>
                      </a:cubicBezTo>
                      <a:cubicBezTo>
                        <a:pt x="5409" y="934"/>
                        <a:pt x="5466" y="833"/>
                        <a:pt x="5434" y="808"/>
                      </a:cubicBezTo>
                      <a:cubicBezTo>
                        <a:pt x="5402" y="783"/>
                        <a:pt x="5301" y="884"/>
                        <a:pt x="5301" y="884"/>
                      </a:cubicBezTo>
                      <a:cubicBezTo>
                        <a:pt x="5301" y="884"/>
                        <a:pt x="5188" y="808"/>
                        <a:pt x="5264" y="618"/>
                      </a:cubicBezTo>
                      <a:cubicBezTo>
                        <a:pt x="5339" y="530"/>
                        <a:pt x="5554" y="239"/>
                        <a:pt x="5475" y="15"/>
                      </a:cubicBezTo>
                      <a:cubicBezTo>
                        <a:pt x="5336" y="43"/>
                        <a:pt x="5232" y="124"/>
                        <a:pt x="5098" y="151"/>
                      </a:cubicBezTo>
                      <a:cubicBezTo>
                        <a:pt x="4960" y="179"/>
                        <a:pt x="4889" y="237"/>
                        <a:pt x="4776" y="325"/>
                      </a:cubicBezTo>
                      <a:cubicBezTo>
                        <a:pt x="4717" y="372"/>
                        <a:pt x="4653" y="405"/>
                        <a:pt x="4578" y="385"/>
                      </a:cubicBezTo>
                      <a:cubicBezTo>
                        <a:pt x="4555" y="379"/>
                        <a:pt x="4543" y="351"/>
                        <a:pt x="4517" y="345"/>
                      </a:cubicBezTo>
                      <a:cubicBezTo>
                        <a:pt x="4482" y="336"/>
                        <a:pt x="4440" y="354"/>
                        <a:pt x="4408" y="362"/>
                      </a:cubicBezTo>
                      <a:cubicBezTo>
                        <a:pt x="4264" y="397"/>
                        <a:pt x="4130" y="437"/>
                        <a:pt x="3986" y="473"/>
                      </a:cubicBezTo>
                      <a:cubicBezTo>
                        <a:pt x="3844" y="508"/>
                        <a:pt x="3705" y="519"/>
                        <a:pt x="3559" y="547"/>
                      </a:cubicBezTo>
                      <a:cubicBezTo>
                        <a:pt x="3374" y="583"/>
                        <a:pt x="3197" y="578"/>
                        <a:pt x="3060" y="709"/>
                      </a:cubicBezTo>
                      <a:cubicBezTo>
                        <a:pt x="2969" y="797"/>
                        <a:pt x="2889" y="991"/>
                        <a:pt x="2740" y="993"/>
                      </a:cubicBezTo>
                      <a:cubicBezTo>
                        <a:pt x="2667" y="994"/>
                        <a:pt x="2600" y="962"/>
                        <a:pt x="2515" y="970"/>
                      </a:cubicBezTo>
                      <a:cubicBezTo>
                        <a:pt x="2440" y="977"/>
                        <a:pt x="2312" y="1003"/>
                        <a:pt x="2243" y="976"/>
                      </a:cubicBezTo>
                      <a:cubicBezTo>
                        <a:pt x="2179" y="952"/>
                        <a:pt x="2194" y="894"/>
                        <a:pt x="2140" y="852"/>
                      </a:cubicBezTo>
                      <a:cubicBezTo>
                        <a:pt x="2090" y="813"/>
                        <a:pt x="1987" y="819"/>
                        <a:pt x="1925" y="816"/>
                      </a:cubicBezTo>
                      <a:cubicBezTo>
                        <a:pt x="1764" y="809"/>
                        <a:pt x="1610" y="789"/>
                        <a:pt x="1451" y="817"/>
                      </a:cubicBezTo>
                      <a:cubicBezTo>
                        <a:pt x="1397" y="826"/>
                        <a:pt x="1324" y="824"/>
                        <a:pt x="1274" y="850"/>
                      </a:cubicBezTo>
                      <a:cubicBezTo>
                        <a:pt x="1243" y="866"/>
                        <a:pt x="1216" y="914"/>
                        <a:pt x="1182" y="937"/>
                      </a:cubicBezTo>
                      <a:cubicBezTo>
                        <a:pt x="1053" y="1021"/>
                        <a:pt x="877" y="1099"/>
                        <a:pt x="733" y="1155"/>
                      </a:cubicBezTo>
                      <a:cubicBezTo>
                        <a:pt x="661" y="1184"/>
                        <a:pt x="597" y="1199"/>
                        <a:pt x="525" y="1195"/>
                      </a:cubicBezTo>
                      <a:cubicBezTo>
                        <a:pt x="464" y="1192"/>
                        <a:pt x="416" y="1177"/>
                        <a:pt x="356" y="1187"/>
                      </a:cubicBezTo>
                      <a:cubicBezTo>
                        <a:pt x="243" y="1206"/>
                        <a:pt x="267" y="1201"/>
                        <a:pt x="184" y="1246"/>
                      </a:cubicBezTo>
                      <a:cubicBezTo>
                        <a:pt x="184" y="1246"/>
                        <a:pt x="189" y="1480"/>
                        <a:pt x="176" y="1543"/>
                      </a:cubicBezTo>
                      <a:cubicBezTo>
                        <a:pt x="175" y="1547"/>
                        <a:pt x="172" y="1550"/>
                        <a:pt x="167" y="1551"/>
                      </a:cubicBezTo>
                      <a:cubicBezTo>
                        <a:pt x="177" y="1558"/>
                        <a:pt x="187" y="1565"/>
                        <a:pt x="197" y="1572"/>
                      </a:cubicBezTo>
                      <a:cubicBezTo>
                        <a:pt x="264" y="1526"/>
                        <a:pt x="383" y="1428"/>
                        <a:pt x="464" y="1411"/>
                      </a:cubicBezTo>
                      <a:cubicBezTo>
                        <a:pt x="539" y="1396"/>
                        <a:pt x="662" y="1475"/>
                        <a:pt x="612" y="1560"/>
                      </a:cubicBezTo>
                      <a:cubicBezTo>
                        <a:pt x="576" y="1622"/>
                        <a:pt x="399" y="1608"/>
                        <a:pt x="347" y="1666"/>
                      </a:cubicBezTo>
                      <a:cubicBezTo>
                        <a:pt x="310" y="1708"/>
                        <a:pt x="269" y="1799"/>
                        <a:pt x="204" y="1774"/>
                      </a:cubicBezTo>
                      <a:cubicBezTo>
                        <a:pt x="203" y="1770"/>
                        <a:pt x="203" y="1770"/>
                        <a:pt x="203" y="1770"/>
                      </a:cubicBezTo>
                      <a:cubicBezTo>
                        <a:pt x="199" y="1769"/>
                        <a:pt x="195" y="1768"/>
                        <a:pt x="190" y="1766"/>
                      </a:cubicBezTo>
                      <a:cubicBezTo>
                        <a:pt x="150" y="1751"/>
                        <a:pt x="150" y="1755"/>
                        <a:pt x="99" y="1715"/>
                      </a:cubicBezTo>
                      <a:cubicBezTo>
                        <a:pt x="95" y="1711"/>
                        <a:pt x="90" y="1708"/>
                        <a:pt x="86" y="1704"/>
                      </a:cubicBezTo>
                      <a:cubicBezTo>
                        <a:pt x="86" y="1705"/>
                        <a:pt x="87" y="1706"/>
                        <a:pt x="88" y="1707"/>
                      </a:cubicBezTo>
                      <a:cubicBezTo>
                        <a:pt x="126" y="1795"/>
                        <a:pt x="134" y="1833"/>
                        <a:pt x="146" y="1921"/>
                      </a:cubicBezTo>
                      <a:cubicBezTo>
                        <a:pt x="159" y="2009"/>
                        <a:pt x="108" y="2109"/>
                        <a:pt x="121" y="2260"/>
                      </a:cubicBezTo>
                      <a:cubicBezTo>
                        <a:pt x="134" y="2412"/>
                        <a:pt x="100" y="2427"/>
                        <a:pt x="100" y="2541"/>
                      </a:cubicBezTo>
                      <a:cubicBezTo>
                        <a:pt x="100" y="2655"/>
                        <a:pt x="100" y="2642"/>
                        <a:pt x="151" y="2743"/>
                      </a:cubicBezTo>
                      <a:cubicBezTo>
                        <a:pt x="202" y="2844"/>
                        <a:pt x="235" y="2900"/>
                        <a:pt x="247" y="3051"/>
                      </a:cubicBezTo>
                      <a:cubicBezTo>
                        <a:pt x="260" y="3203"/>
                        <a:pt x="202" y="3185"/>
                        <a:pt x="239" y="3286"/>
                      </a:cubicBezTo>
                      <a:cubicBezTo>
                        <a:pt x="270" y="3410"/>
                        <a:pt x="270" y="3410"/>
                        <a:pt x="270" y="3410"/>
                      </a:cubicBezTo>
                      <a:cubicBezTo>
                        <a:pt x="377" y="3401"/>
                        <a:pt x="377" y="3401"/>
                        <a:pt x="377" y="3401"/>
                      </a:cubicBezTo>
                      <a:cubicBezTo>
                        <a:pt x="303" y="3354"/>
                        <a:pt x="309" y="3250"/>
                        <a:pt x="324" y="3170"/>
                      </a:cubicBezTo>
                      <a:cubicBezTo>
                        <a:pt x="350" y="3034"/>
                        <a:pt x="377" y="2950"/>
                        <a:pt x="478" y="2924"/>
                      </a:cubicBezTo>
                      <a:cubicBezTo>
                        <a:pt x="529" y="2911"/>
                        <a:pt x="697" y="2963"/>
                        <a:pt x="750" y="2981"/>
                      </a:cubicBezTo>
                      <a:cubicBezTo>
                        <a:pt x="791" y="2995"/>
                        <a:pt x="819" y="3110"/>
                        <a:pt x="790" y="3150"/>
                      </a:cubicBezTo>
                      <a:cubicBezTo>
                        <a:pt x="777" y="3168"/>
                        <a:pt x="737" y="3163"/>
                        <a:pt x="720" y="3175"/>
                      </a:cubicBezTo>
                      <a:cubicBezTo>
                        <a:pt x="695" y="3193"/>
                        <a:pt x="695" y="3211"/>
                        <a:pt x="679" y="3235"/>
                      </a:cubicBezTo>
                      <a:cubicBezTo>
                        <a:pt x="648" y="3283"/>
                        <a:pt x="612" y="3310"/>
                        <a:pt x="564" y="3339"/>
                      </a:cubicBezTo>
                      <a:cubicBezTo>
                        <a:pt x="474" y="3395"/>
                        <a:pt x="377" y="3410"/>
                        <a:pt x="270" y="3410"/>
                      </a:cubicBezTo>
                      <a:cubicBezTo>
                        <a:pt x="286" y="3477"/>
                        <a:pt x="286" y="3477"/>
                        <a:pt x="286" y="3477"/>
                      </a:cubicBezTo>
                      <a:cubicBezTo>
                        <a:pt x="330" y="3513"/>
                        <a:pt x="335" y="3511"/>
                        <a:pt x="399" y="3485"/>
                      </a:cubicBezTo>
                      <a:cubicBezTo>
                        <a:pt x="468" y="3458"/>
                        <a:pt x="542" y="3407"/>
                        <a:pt x="611" y="3407"/>
                      </a:cubicBezTo>
                      <a:cubicBezTo>
                        <a:pt x="681" y="3407"/>
                        <a:pt x="695" y="3425"/>
                        <a:pt x="722" y="3509"/>
                      </a:cubicBezTo>
                      <a:cubicBezTo>
                        <a:pt x="750" y="3592"/>
                        <a:pt x="792" y="3652"/>
                        <a:pt x="819" y="3730"/>
                      </a:cubicBezTo>
                      <a:cubicBezTo>
                        <a:pt x="847" y="3809"/>
                        <a:pt x="847" y="3915"/>
                        <a:pt x="764" y="3920"/>
                      </a:cubicBezTo>
                      <a:cubicBezTo>
                        <a:pt x="681" y="3925"/>
                        <a:pt x="667" y="3901"/>
                        <a:pt x="597" y="3860"/>
                      </a:cubicBezTo>
                      <a:cubicBezTo>
                        <a:pt x="528" y="3818"/>
                        <a:pt x="417" y="3777"/>
                        <a:pt x="376" y="3818"/>
                      </a:cubicBezTo>
                      <a:cubicBezTo>
                        <a:pt x="354" y="3778"/>
                        <a:pt x="306" y="3760"/>
                        <a:pt x="283" y="3740"/>
                      </a:cubicBezTo>
                      <a:cubicBezTo>
                        <a:pt x="268" y="3735"/>
                        <a:pt x="245" y="3717"/>
                        <a:pt x="236" y="3723"/>
                      </a:cubicBezTo>
                      <a:cubicBezTo>
                        <a:pt x="205" y="3745"/>
                        <a:pt x="214" y="3828"/>
                        <a:pt x="214" y="3905"/>
                      </a:cubicBezTo>
                      <a:cubicBezTo>
                        <a:pt x="214" y="4006"/>
                        <a:pt x="170" y="4070"/>
                        <a:pt x="233" y="4145"/>
                      </a:cubicBezTo>
                      <a:cubicBezTo>
                        <a:pt x="275" y="4196"/>
                        <a:pt x="212" y="4256"/>
                        <a:pt x="211" y="4326"/>
                      </a:cubicBezTo>
                      <a:cubicBezTo>
                        <a:pt x="211" y="4361"/>
                        <a:pt x="239" y="4410"/>
                        <a:pt x="247" y="4481"/>
                      </a:cubicBezTo>
                      <a:cubicBezTo>
                        <a:pt x="255" y="4548"/>
                        <a:pt x="323" y="4555"/>
                        <a:pt x="321" y="4607"/>
                      </a:cubicBezTo>
                      <a:cubicBezTo>
                        <a:pt x="319" y="4668"/>
                        <a:pt x="246" y="4723"/>
                        <a:pt x="229" y="4770"/>
                      </a:cubicBezTo>
                      <a:cubicBezTo>
                        <a:pt x="215" y="4811"/>
                        <a:pt x="219" y="4904"/>
                        <a:pt x="215" y="4937"/>
                      </a:cubicBezTo>
                      <a:cubicBezTo>
                        <a:pt x="202" y="5038"/>
                        <a:pt x="176" y="5061"/>
                        <a:pt x="176" y="5137"/>
                      </a:cubicBezTo>
                      <a:cubicBezTo>
                        <a:pt x="176" y="5213"/>
                        <a:pt x="100" y="5200"/>
                        <a:pt x="63" y="5276"/>
                      </a:cubicBezTo>
                      <a:cubicBezTo>
                        <a:pt x="58" y="5285"/>
                        <a:pt x="53" y="5294"/>
                        <a:pt x="49" y="5302"/>
                      </a:cubicBezTo>
                      <a:cubicBezTo>
                        <a:pt x="46" y="5360"/>
                        <a:pt x="51" y="5404"/>
                        <a:pt x="56" y="5431"/>
                      </a:cubicBezTo>
                      <a:cubicBezTo>
                        <a:pt x="119" y="5441"/>
                        <a:pt x="115" y="5350"/>
                        <a:pt x="138" y="5421"/>
                      </a:cubicBezTo>
                      <a:cubicBezTo>
                        <a:pt x="164" y="5497"/>
                        <a:pt x="126" y="5573"/>
                        <a:pt x="164" y="5699"/>
                      </a:cubicBezTo>
                      <a:cubicBezTo>
                        <a:pt x="202" y="5826"/>
                        <a:pt x="100" y="5876"/>
                        <a:pt x="202" y="5939"/>
                      </a:cubicBezTo>
                      <a:cubicBezTo>
                        <a:pt x="303" y="6003"/>
                        <a:pt x="353" y="5952"/>
                        <a:pt x="353" y="5952"/>
                      </a:cubicBezTo>
                      <a:cubicBezTo>
                        <a:pt x="353" y="5952"/>
                        <a:pt x="369" y="6041"/>
                        <a:pt x="252" y="6078"/>
                      </a:cubicBezTo>
                      <a:cubicBezTo>
                        <a:pt x="119" y="6123"/>
                        <a:pt x="113" y="6129"/>
                        <a:pt x="113" y="6236"/>
                      </a:cubicBezTo>
                      <a:cubicBezTo>
                        <a:pt x="113" y="6344"/>
                        <a:pt x="149" y="6466"/>
                        <a:pt x="138" y="6571"/>
                      </a:cubicBezTo>
                      <a:cubicBezTo>
                        <a:pt x="132" y="6636"/>
                        <a:pt x="117" y="6694"/>
                        <a:pt x="109" y="6761"/>
                      </a:cubicBezTo>
                      <a:cubicBezTo>
                        <a:pt x="104" y="6803"/>
                        <a:pt x="102" y="6848"/>
                        <a:pt x="107" y="6900"/>
                      </a:cubicBezTo>
                      <a:cubicBezTo>
                        <a:pt x="111" y="6944"/>
                        <a:pt x="131" y="6997"/>
                        <a:pt x="154" y="7047"/>
                      </a:cubicBezTo>
                      <a:cubicBezTo>
                        <a:pt x="187" y="7087"/>
                        <a:pt x="225" y="7117"/>
                        <a:pt x="269" y="7119"/>
                      </a:cubicBezTo>
                      <a:cubicBezTo>
                        <a:pt x="429" y="7102"/>
                        <a:pt x="765" y="6972"/>
                        <a:pt x="960" y="6902"/>
                      </a:cubicBezTo>
                      <a:cubicBezTo>
                        <a:pt x="1361" y="6758"/>
                        <a:pt x="1776" y="6718"/>
                        <a:pt x="2174" y="6589"/>
                      </a:cubicBezTo>
                      <a:cubicBezTo>
                        <a:pt x="2351" y="6532"/>
                        <a:pt x="2494" y="6501"/>
                        <a:pt x="2680" y="6492"/>
                      </a:cubicBezTo>
                      <a:cubicBezTo>
                        <a:pt x="2905" y="6482"/>
                        <a:pt x="3140" y="6406"/>
                        <a:pt x="3355" y="6340"/>
                      </a:cubicBezTo>
                      <a:cubicBezTo>
                        <a:pt x="3535" y="6284"/>
                        <a:pt x="3694" y="6194"/>
                        <a:pt x="3871" y="6126"/>
                      </a:cubicBezTo>
                      <a:cubicBezTo>
                        <a:pt x="4064" y="6052"/>
                        <a:pt x="4278" y="6064"/>
                        <a:pt x="4479" y="6037"/>
                      </a:cubicBezTo>
                      <a:cubicBezTo>
                        <a:pt x="4607" y="6019"/>
                        <a:pt x="4730" y="5995"/>
                        <a:pt x="4860" y="5988"/>
                      </a:cubicBezTo>
                      <a:cubicBezTo>
                        <a:pt x="4955" y="5983"/>
                        <a:pt x="5356" y="5937"/>
                        <a:pt x="5432" y="5876"/>
                      </a:cubicBezTo>
                      <a:cubicBezTo>
                        <a:pt x="5511" y="5813"/>
                        <a:pt x="5443" y="5739"/>
                        <a:pt x="5350" y="5638"/>
                      </a:cubicBezTo>
                      <a:cubicBezTo>
                        <a:pt x="5305" y="5590"/>
                        <a:pt x="5207" y="5566"/>
                        <a:pt x="5207" y="5478"/>
                      </a:cubicBezTo>
                      <a:moveTo>
                        <a:pt x="5190" y="4795"/>
                      </a:moveTo>
                      <a:cubicBezTo>
                        <a:pt x="5151" y="4860"/>
                        <a:pt x="4991" y="4909"/>
                        <a:pt x="4922" y="4927"/>
                      </a:cubicBezTo>
                      <a:cubicBezTo>
                        <a:pt x="4870" y="4940"/>
                        <a:pt x="4814" y="4949"/>
                        <a:pt x="4758" y="4946"/>
                      </a:cubicBezTo>
                      <a:cubicBezTo>
                        <a:pt x="4704" y="4942"/>
                        <a:pt x="4653" y="4922"/>
                        <a:pt x="4600" y="4939"/>
                      </a:cubicBezTo>
                      <a:cubicBezTo>
                        <a:pt x="4546" y="4956"/>
                        <a:pt x="4515" y="4991"/>
                        <a:pt x="4455" y="4996"/>
                      </a:cubicBezTo>
                      <a:cubicBezTo>
                        <a:pt x="4401" y="5001"/>
                        <a:pt x="4372" y="4993"/>
                        <a:pt x="4322" y="4969"/>
                      </a:cubicBezTo>
                      <a:cubicBezTo>
                        <a:pt x="4264" y="4941"/>
                        <a:pt x="4073" y="4927"/>
                        <a:pt x="4088" y="4826"/>
                      </a:cubicBezTo>
                      <a:cubicBezTo>
                        <a:pt x="4102" y="4735"/>
                        <a:pt x="4281" y="4792"/>
                        <a:pt x="4331" y="4712"/>
                      </a:cubicBezTo>
                      <a:cubicBezTo>
                        <a:pt x="4359" y="4666"/>
                        <a:pt x="4321" y="4615"/>
                        <a:pt x="4352" y="4567"/>
                      </a:cubicBezTo>
                      <a:cubicBezTo>
                        <a:pt x="4384" y="4517"/>
                        <a:pt x="4442" y="4516"/>
                        <a:pt x="4493" y="4529"/>
                      </a:cubicBezTo>
                      <a:cubicBezTo>
                        <a:pt x="4518" y="4522"/>
                        <a:pt x="4518" y="4522"/>
                        <a:pt x="4518" y="4522"/>
                      </a:cubicBezTo>
                      <a:cubicBezTo>
                        <a:pt x="4637" y="4518"/>
                        <a:pt x="4717" y="4417"/>
                        <a:pt x="4842" y="4458"/>
                      </a:cubicBezTo>
                      <a:cubicBezTo>
                        <a:pt x="4898" y="4476"/>
                        <a:pt x="4903" y="4527"/>
                        <a:pt x="4946" y="4555"/>
                      </a:cubicBezTo>
                      <a:cubicBezTo>
                        <a:pt x="4979" y="4577"/>
                        <a:pt x="5047" y="4568"/>
                        <a:pt x="5086" y="4573"/>
                      </a:cubicBezTo>
                      <a:cubicBezTo>
                        <a:pt x="5149" y="4580"/>
                        <a:pt x="5169" y="4584"/>
                        <a:pt x="5189" y="4647"/>
                      </a:cubicBezTo>
                      <a:cubicBezTo>
                        <a:pt x="5202" y="4688"/>
                        <a:pt x="5213" y="4756"/>
                        <a:pt x="5190" y="4795"/>
                      </a:cubicBezTo>
                      <a:moveTo>
                        <a:pt x="3308" y="4917"/>
                      </a:moveTo>
                      <a:cubicBezTo>
                        <a:pt x="3258" y="4857"/>
                        <a:pt x="3233" y="4841"/>
                        <a:pt x="3239" y="4769"/>
                      </a:cubicBezTo>
                      <a:cubicBezTo>
                        <a:pt x="3245" y="4696"/>
                        <a:pt x="3308" y="4687"/>
                        <a:pt x="3375" y="4664"/>
                      </a:cubicBezTo>
                      <a:cubicBezTo>
                        <a:pt x="3425" y="4680"/>
                        <a:pt x="3425" y="4680"/>
                        <a:pt x="3425" y="4680"/>
                      </a:cubicBezTo>
                      <a:cubicBezTo>
                        <a:pt x="3460" y="4699"/>
                        <a:pt x="3615" y="4800"/>
                        <a:pt x="3646" y="4816"/>
                      </a:cubicBezTo>
                      <a:cubicBezTo>
                        <a:pt x="3678" y="4832"/>
                        <a:pt x="3665" y="4939"/>
                        <a:pt x="3675" y="5062"/>
                      </a:cubicBezTo>
                      <a:cubicBezTo>
                        <a:pt x="3684" y="5186"/>
                        <a:pt x="3643" y="5224"/>
                        <a:pt x="3612" y="5255"/>
                      </a:cubicBezTo>
                      <a:cubicBezTo>
                        <a:pt x="3580" y="5287"/>
                        <a:pt x="3571" y="5277"/>
                        <a:pt x="3511" y="5239"/>
                      </a:cubicBezTo>
                      <a:cubicBezTo>
                        <a:pt x="3451" y="5201"/>
                        <a:pt x="3419" y="5208"/>
                        <a:pt x="3359" y="5179"/>
                      </a:cubicBezTo>
                      <a:cubicBezTo>
                        <a:pt x="3299" y="5151"/>
                        <a:pt x="3318" y="5110"/>
                        <a:pt x="3337" y="5050"/>
                      </a:cubicBezTo>
                      <a:cubicBezTo>
                        <a:pt x="3356" y="4990"/>
                        <a:pt x="3359" y="4977"/>
                        <a:pt x="3308" y="4917"/>
                      </a:cubicBezTo>
                      <a:moveTo>
                        <a:pt x="2819" y="4946"/>
                      </a:moveTo>
                      <a:cubicBezTo>
                        <a:pt x="2825" y="4946"/>
                        <a:pt x="2825" y="4946"/>
                        <a:pt x="2825" y="4946"/>
                      </a:cubicBezTo>
                      <a:cubicBezTo>
                        <a:pt x="2854" y="4902"/>
                        <a:pt x="2946" y="4953"/>
                        <a:pt x="2996" y="4946"/>
                      </a:cubicBezTo>
                      <a:cubicBezTo>
                        <a:pt x="3061" y="4936"/>
                        <a:pt x="3132" y="4915"/>
                        <a:pt x="3197" y="4915"/>
                      </a:cubicBezTo>
                      <a:cubicBezTo>
                        <a:pt x="3261" y="5075"/>
                        <a:pt x="3096" y="5194"/>
                        <a:pt x="2958" y="5174"/>
                      </a:cubicBezTo>
                      <a:cubicBezTo>
                        <a:pt x="2893" y="5165"/>
                        <a:pt x="2776" y="5209"/>
                        <a:pt x="2756" y="5141"/>
                      </a:cubicBezTo>
                      <a:cubicBezTo>
                        <a:pt x="2737" y="5081"/>
                        <a:pt x="2787" y="4993"/>
                        <a:pt x="2819" y="4946"/>
                      </a:cubicBezTo>
                      <a:moveTo>
                        <a:pt x="2897" y="4516"/>
                      </a:moveTo>
                      <a:cubicBezTo>
                        <a:pt x="2940" y="4537"/>
                        <a:pt x="3000" y="4551"/>
                        <a:pt x="3016" y="4606"/>
                      </a:cubicBezTo>
                      <a:cubicBezTo>
                        <a:pt x="3031" y="4658"/>
                        <a:pt x="3014" y="4763"/>
                        <a:pt x="2949" y="4770"/>
                      </a:cubicBezTo>
                      <a:cubicBezTo>
                        <a:pt x="2867" y="4779"/>
                        <a:pt x="2843" y="4685"/>
                        <a:pt x="2826" y="4624"/>
                      </a:cubicBezTo>
                      <a:cubicBezTo>
                        <a:pt x="2811" y="4569"/>
                        <a:pt x="2808" y="4467"/>
                        <a:pt x="2897" y="4516"/>
                      </a:cubicBezTo>
                      <a:moveTo>
                        <a:pt x="3210" y="4270"/>
                      </a:moveTo>
                      <a:cubicBezTo>
                        <a:pt x="3150" y="4254"/>
                        <a:pt x="3097" y="4219"/>
                        <a:pt x="3030" y="4241"/>
                      </a:cubicBezTo>
                      <a:cubicBezTo>
                        <a:pt x="2964" y="4263"/>
                        <a:pt x="2939" y="4289"/>
                        <a:pt x="2901" y="4289"/>
                      </a:cubicBezTo>
                      <a:cubicBezTo>
                        <a:pt x="2863" y="4289"/>
                        <a:pt x="2775" y="4263"/>
                        <a:pt x="2737" y="4184"/>
                      </a:cubicBezTo>
                      <a:cubicBezTo>
                        <a:pt x="2699" y="4105"/>
                        <a:pt x="2705" y="4033"/>
                        <a:pt x="2771" y="4020"/>
                      </a:cubicBezTo>
                      <a:cubicBezTo>
                        <a:pt x="2838" y="4007"/>
                        <a:pt x="2964" y="4090"/>
                        <a:pt x="2996" y="4143"/>
                      </a:cubicBezTo>
                      <a:cubicBezTo>
                        <a:pt x="3027" y="4197"/>
                        <a:pt x="3075" y="4213"/>
                        <a:pt x="3090" y="4178"/>
                      </a:cubicBezTo>
                      <a:cubicBezTo>
                        <a:pt x="3106" y="4143"/>
                        <a:pt x="3068" y="4127"/>
                        <a:pt x="3056" y="4105"/>
                      </a:cubicBezTo>
                      <a:cubicBezTo>
                        <a:pt x="3043" y="4083"/>
                        <a:pt x="2936" y="4011"/>
                        <a:pt x="2936" y="4011"/>
                      </a:cubicBezTo>
                      <a:cubicBezTo>
                        <a:pt x="2948" y="4004"/>
                        <a:pt x="2948" y="4004"/>
                        <a:pt x="2948" y="4004"/>
                      </a:cubicBezTo>
                      <a:cubicBezTo>
                        <a:pt x="3008" y="3966"/>
                        <a:pt x="3138" y="3982"/>
                        <a:pt x="3204" y="4020"/>
                      </a:cubicBezTo>
                      <a:cubicBezTo>
                        <a:pt x="3271" y="4058"/>
                        <a:pt x="3362" y="4109"/>
                        <a:pt x="3340" y="4200"/>
                      </a:cubicBezTo>
                      <a:cubicBezTo>
                        <a:pt x="3318" y="4292"/>
                        <a:pt x="3271" y="4285"/>
                        <a:pt x="3210" y="4270"/>
                      </a:cubicBezTo>
                      <a:moveTo>
                        <a:pt x="2493" y="5333"/>
                      </a:moveTo>
                      <a:cubicBezTo>
                        <a:pt x="2493" y="5334"/>
                        <a:pt x="2487" y="5338"/>
                        <a:pt x="2487" y="5338"/>
                      </a:cubicBezTo>
                      <a:cubicBezTo>
                        <a:pt x="2463" y="5328"/>
                        <a:pt x="2467" y="5302"/>
                        <a:pt x="2460" y="5283"/>
                      </a:cubicBezTo>
                      <a:cubicBezTo>
                        <a:pt x="2451" y="5262"/>
                        <a:pt x="2437" y="5245"/>
                        <a:pt x="2422" y="5230"/>
                      </a:cubicBezTo>
                      <a:cubicBezTo>
                        <a:pt x="2407" y="5216"/>
                        <a:pt x="2393" y="5202"/>
                        <a:pt x="2377" y="5188"/>
                      </a:cubicBezTo>
                      <a:cubicBezTo>
                        <a:pt x="2355" y="5167"/>
                        <a:pt x="2338" y="5167"/>
                        <a:pt x="2313" y="5154"/>
                      </a:cubicBezTo>
                      <a:cubicBezTo>
                        <a:pt x="2249" y="5120"/>
                        <a:pt x="2340" y="5100"/>
                        <a:pt x="2373" y="5107"/>
                      </a:cubicBezTo>
                      <a:cubicBezTo>
                        <a:pt x="2410" y="5114"/>
                        <a:pt x="2477" y="5131"/>
                        <a:pt x="2503" y="5157"/>
                      </a:cubicBezTo>
                      <a:cubicBezTo>
                        <a:pt x="2516" y="5167"/>
                        <a:pt x="2516" y="5167"/>
                        <a:pt x="2516" y="5167"/>
                      </a:cubicBezTo>
                      <a:cubicBezTo>
                        <a:pt x="2559" y="5231"/>
                        <a:pt x="2456" y="5270"/>
                        <a:pt x="2493" y="5333"/>
                      </a:cubicBezTo>
                      <a:moveTo>
                        <a:pt x="1953" y="5318"/>
                      </a:moveTo>
                      <a:cubicBezTo>
                        <a:pt x="1957" y="5312"/>
                        <a:pt x="1957" y="5312"/>
                        <a:pt x="1957" y="5312"/>
                      </a:cubicBezTo>
                      <a:cubicBezTo>
                        <a:pt x="2013" y="5297"/>
                        <a:pt x="2066" y="5289"/>
                        <a:pt x="2124" y="5284"/>
                      </a:cubicBezTo>
                      <a:cubicBezTo>
                        <a:pt x="2205" y="5275"/>
                        <a:pt x="2363" y="5270"/>
                        <a:pt x="2373" y="5378"/>
                      </a:cubicBezTo>
                      <a:cubicBezTo>
                        <a:pt x="2379" y="5434"/>
                        <a:pt x="2359" y="5484"/>
                        <a:pt x="2348" y="5536"/>
                      </a:cubicBezTo>
                      <a:cubicBezTo>
                        <a:pt x="2339" y="5576"/>
                        <a:pt x="2330" y="5648"/>
                        <a:pt x="2289" y="5667"/>
                      </a:cubicBezTo>
                      <a:cubicBezTo>
                        <a:pt x="2204" y="5705"/>
                        <a:pt x="2109" y="5585"/>
                        <a:pt x="2042" y="5545"/>
                      </a:cubicBezTo>
                      <a:cubicBezTo>
                        <a:pt x="2021" y="5532"/>
                        <a:pt x="1998" y="5525"/>
                        <a:pt x="1978" y="5515"/>
                      </a:cubicBezTo>
                      <a:cubicBezTo>
                        <a:pt x="1946" y="5499"/>
                        <a:pt x="1953" y="5501"/>
                        <a:pt x="1963" y="5470"/>
                      </a:cubicBezTo>
                      <a:cubicBezTo>
                        <a:pt x="1975" y="5434"/>
                        <a:pt x="1985" y="5346"/>
                        <a:pt x="1953" y="5318"/>
                      </a:cubicBezTo>
                      <a:moveTo>
                        <a:pt x="1357" y="5176"/>
                      </a:moveTo>
                      <a:cubicBezTo>
                        <a:pt x="1358" y="5198"/>
                        <a:pt x="1342" y="5215"/>
                        <a:pt x="1322" y="5223"/>
                      </a:cubicBezTo>
                      <a:cubicBezTo>
                        <a:pt x="1288" y="5236"/>
                        <a:pt x="1228" y="5201"/>
                        <a:pt x="1189" y="5202"/>
                      </a:cubicBezTo>
                      <a:cubicBezTo>
                        <a:pt x="1138" y="5202"/>
                        <a:pt x="1088" y="5206"/>
                        <a:pt x="1044" y="5186"/>
                      </a:cubicBezTo>
                      <a:cubicBezTo>
                        <a:pt x="1013" y="5171"/>
                        <a:pt x="1015" y="5170"/>
                        <a:pt x="1029" y="5139"/>
                      </a:cubicBezTo>
                      <a:cubicBezTo>
                        <a:pt x="1037" y="5120"/>
                        <a:pt x="1040" y="5084"/>
                        <a:pt x="1056" y="5075"/>
                      </a:cubicBezTo>
                      <a:cubicBezTo>
                        <a:pt x="1069" y="5081"/>
                        <a:pt x="1069" y="5081"/>
                        <a:pt x="1069" y="5081"/>
                      </a:cubicBezTo>
                      <a:cubicBezTo>
                        <a:pt x="1125" y="5126"/>
                        <a:pt x="1221" y="5072"/>
                        <a:pt x="1258" y="5021"/>
                      </a:cubicBezTo>
                      <a:cubicBezTo>
                        <a:pt x="1299" y="4966"/>
                        <a:pt x="1320" y="4886"/>
                        <a:pt x="1347" y="4824"/>
                      </a:cubicBezTo>
                      <a:cubicBezTo>
                        <a:pt x="1371" y="4832"/>
                        <a:pt x="1406" y="4836"/>
                        <a:pt x="1429" y="4826"/>
                      </a:cubicBezTo>
                      <a:cubicBezTo>
                        <a:pt x="1451" y="4862"/>
                        <a:pt x="1465" y="4969"/>
                        <a:pt x="1439" y="5005"/>
                      </a:cubicBezTo>
                      <a:cubicBezTo>
                        <a:pt x="1416" y="5035"/>
                        <a:pt x="1315" y="5070"/>
                        <a:pt x="1319" y="5106"/>
                      </a:cubicBezTo>
                      <a:cubicBezTo>
                        <a:pt x="1322" y="5127"/>
                        <a:pt x="1355" y="5152"/>
                        <a:pt x="1357" y="5176"/>
                      </a:cubicBezTo>
                      <a:moveTo>
                        <a:pt x="1915" y="2868"/>
                      </a:moveTo>
                      <a:cubicBezTo>
                        <a:pt x="1942" y="2941"/>
                        <a:pt x="2074" y="2842"/>
                        <a:pt x="2099" y="2968"/>
                      </a:cubicBezTo>
                      <a:cubicBezTo>
                        <a:pt x="2122" y="3091"/>
                        <a:pt x="1964" y="2965"/>
                        <a:pt x="1923" y="2929"/>
                      </a:cubicBezTo>
                      <a:cubicBezTo>
                        <a:pt x="1882" y="2892"/>
                        <a:pt x="1809" y="2790"/>
                        <a:pt x="1789" y="2738"/>
                      </a:cubicBezTo>
                      <a:cubicBezTo>
                        <a:pt x="1819" y="2747"/>
                        <a:pt x="1885" y="2741"/>
                        <a:pt x="1914" y="2767"/>
                      </a:cubicBezTo>
                      <a:cubicBezTo>
                        <a:pt x="1968" y="2815"/>
                        <a:pt x="1902" y="2831"/>
                        <a:pt x="1915" y="2868"/>
                      </a:cubicBezTo>
                      <a:moveTo>
                        <a:pt x="2206" y="4246"/>
                      </a:moveTo>
                      <a:cubicBezTo>
                        <a:pt x="2124" y="4229"/>
                        <a:pt x="2004" y="4241"/>
                        <a:pt x="1989" y="4133"/>
                      </a:cubicBezTo>
                      <a:cubicBezTo>
                        <a:pt x="1994" y="4123"/>
                        <a:pt x="1994" y="4123"/>
                        <a:pt x="1994" y="4123"/>
                      </a:cubicBezTo>
                      <a:cubicBezTo>
                        <a:pt x="2062" y="4174"/>
                        <a:pt x="2156" y="4102"/>
                        <a:pt x="2228" y="4109"/>
                      </a:cubicBezTo>
                      <a:cubicBezTo>
                        <a:pt x="2178" y="4151"/>
                        <a:pt x="2156" y="4196"/>
                        <a:pt x="2206" y="4246"/>
                      </a:cubicBezTo>
                      <a:moveTo>
                        <a:pt x="1993" y="4086"/>
                      </a:moveTo>
                      <a:cubicBezTo>
                        <a:pt x="1937" y="4074"/>
                        <a:pt x="1949" y="3937"/>
                        <a:pt x="1952" y="3883"/>
                      </a:cubicBezTo>
                      <a:cubicBezTo>
                        <a:pt x="1955" y="3815"/>
                        <a:pt x="1958" y="3738"/>
                        <a:pt x="2021" y="3707"/>
                      </a:cubicBezTo>
                      <a:cubicBezTo>
                        <a:pt x="2035" y="3703"/>
                        <a:pt x="2035" y="3703"/>
                        <a:pt x="2035" y="3703"/>
                      </a:cubicBezTo>
                      <a:cubicBezTo>
                        <a:pt x="2094" y="3678"/>
                        <a:pt x="2141" y="3733"/>
                        <a:pt x="2175" y="3777"/>
                      </a:cubicBezTo>
                      <a:cubicBezTo>
                        <a:pt x="2194" y="3801"/>
                        <a:pt x="2208" y="3823"/>
                        <a:pt x="2235" y="3840"/>
                      </a:cubicBezTo>
                      <a:cubicBezTo>
                        <a:pt x="2254" y="3852"/>
                        <a:pt x="2300" y="3855"/>
                        <a:pt x="2311" y="3870"/>
                      </a:cubicBezTo>
                      <a:cubicBezTo>
                        <a:pt x="2400" y="3986"/>
                        <a:pt x="2066" y="4103"/>
                        <a:pt x="1993" y="4086"/>
                      </a:cubicBezTo>
                      <a:moveTo>
                        <a:pt x="1917" y="3188"/>
                      </a:moveTo>
                      <a:cubicBezTo>
                        <a:pt x="1890" y="3117"/>
                        <a:pt x="1858" y="3033"/>
                        <a:pt x="1846" y="2962"/>
                      </a:cubicBezTo>
                      <a:cubicBezTo>
                        <a:pt x="1859" y="2956"/>
                        <a:pt x="1859" y="2956"/>
                        <a:pt x="1859" y="2956"/>
                      </a:cubicBezTo>
                      <a:cubicBezTo>
                        <a:pt x="1910" y="2995"/>
                        <a:pt x="1954" y="3050"/>
                        <a:pt x="2002" y="3096"/>
                      </a:cubicBezTo>
                      <a:cubicBezTo>
                        <a:pt x="2069" y="3160"/>
                        <a:pt x="2102" y="3178"/>
                        <a:pt x="2040" y="3264"/>
                      </a:cubicBezTo>
                      <a:cubicBezTo>
                        <a:pt x="1978" y="3349"/>
                        <a:pt x="1943" y="3257"/>
                        <a:pt x="1917" y="3188"/>
                      </a:cubicBezTo>
                      <a:moveTo>
                        <a:pt x="1810" y="3163"/>
                      </a:moveTo>
                      <a:cubicBezTo>
                        <a:pt x="1856" y="3243"/>
                        <a:pt x="1893" y="3348"/>
                        <a:pt x="1928" y="3436"/>
                      </a:cubicBezTo>
                      <a:cubicBezTo>
                        <a:pt x="1961" y="3517"/>
                        <a:pt x="1978" y="3671"/>
                        <a:pt x="1840" y="3605"/>
                      </a:cubicBezTo>
                      <a:cubicBezTo>
                        <a:pt x="1780" y="3576"/>
                        <a:pt x="1618" y="3481"/>
                        <a:pt x="1626" y="3411"/>
                      </a:cubicBezTo>
                      <a:cubicBezTo>
                        <a:pt x="1631" y="3372"/>
                        <a:pt x="1675" y="3301"/>
                        <a:pt x="1693" y="3265"/>
                      </a:cubicBezTo>
                      <a:cubicBezTo>
                        <a:pt x="1713" y="3226"/>
                        <a:pt x="1747" y="3161"/>
                        <a:pt x="1777" y="3136"/>
                      </a:cubicBezTo>
                      <a:cubicBezTo>
                        <a:pt x="1799" y="3146"/>
                        <a:pt x="1798" y="3143"/>
                        <a:pt x="1810" y="3163"/>
                      </a:cubicBezTo>
                      <a:moveTo>
                        <a:pt x="1511" y="4197"/>
                      </a:moveTo>
                      <a:cubicBezTo>
                        <a:pt x="1432" y="4090"/>
                        <a:pt x="1432" y="4090"/>
                        <a:pt x="1432" y="4090"/>
                      </a:cubicBezTo>
                      <a:cubicBezTo>
                        <a:pt x="1505" y="4039"/>
                        <a:pt x="1536" y="3998"/>
                        <a:pt x="1593" y="3963"/>
                      </a:cubicBezTo>
                      <a:cubicBezTo>
                        <a:pt x="1650" y="3929"/>
                        <a:pt x="1717" y="3900"/>
                        <a:pt x="1698" y="3982"/>
                      </a:cubicBezTo>
                      <a:cubicBezTo>
                        <a:pt x="1679" y="4064"/>
                        <a:pt x="1555" y="4172"/>
                        <a:pt x="1511" y="4197"/>
                      </a:cubicBezTo>
                      <a:moveTo>
                        <a:pt x="1710" y="4617"/>
                      </a:moveTo>
                      <a:cubicBezTo>
                        <a:pt x="1745" y="4680"/>
                        <a:pt x="1707" y="4696"/>
                        <a:pt x="1707" y="4696"/>
                      </a:cubicBezTo>
                      <a:cubicBezTo>
                        <a:pt x="1707" y="4696"/>
                        <a:pt x="1641" y="4645"/>
                        <a:pt x="1596" y="4608"/>
                      </a:cubicBezTo>
                      <a:cubicBezTo>
                        <a:pt x="1552" y="4570"/>
                        <a:pt x="1565" y="4544"/>
                        <a:pt x="1596" y="4513"/>
                      </a:cubicBezTo>
                      <a:cubicBezTo>
                        <a:pt x="1596" y="4513"/>
                        <a:pt x="1675" y="4554"/>
                        <a:pt x="1710" y="4617"/>
                      </a:cubicBezTo>
                      <a:moveTo>
                        <a:pt x="1388" y="4064"/>
                      </a:moveTo>
                      <a:cubicBezTo>
                        <a:pt x="1296" y="3985"/>
                        <a:pt x="1296" y="3985"/>
                        <a:pt x="1296" y="3985"/>
                      </a:cubicBezTo>
                      <a:cubicBezTo>
                        <a:pt x="1369" y="3951"/>
                        <a:pt x="1442" y="3903"/>
                        <a:pt x="1495" y="3850"/>
                      </a:cubicBezTo>
                      <a:cubicBezTo>
                        <a:pt x="1549" y="3796"/>
                        <a:pt x="1641" y="3758"/>
                        <a:pt x="1612" y="3834"/>
                      </a:cubicBezTo>
                      <a:cubicBezTo>
                        <a:pt x="1584" y="3910"/>
                        <a:pt x="1435" y="4049"/>
                        <a:pt x="1388" y="4064"/>
                      </a:cubicBezTo>
                      <a:moveTo>
                        <a:pt x="1612" y="3218"/>
                      </a:moveTo>
                      <a:cubicBezTo>
                        <a:pt x="1571" y="3287"/>
                        <a:pt x="1552" y="3319"/>
                        <a:pt x="1552" y="3319"/>
                      </a:cubicBezTo>
                      <a:cubicBezTo>
                        <a:pt x="1552" y="3319"/>
                        <a:pt x="1536" y="3275"/>
                        <a:pt x="1518" y="3202"/>
                      </a:cubicBezTo>
                      <a:cubicBezTo>
                        <a:pt x="1499" y="3129"/>
                        <a:pt x="1505" y="3123"/>
                        <a:pt x="1562" y="3088"/>
                      </a:cubicBezTo>
                      <a:cubicBezTo>
                        <a:pt x="1619" y="3054"/>
                        <a:pt x="1672" y="3044"/>
                        <a:pt x="1707" y="3038"/>
                      </a:cubicBezTo>
                      <a:cubicBezTo>
                        <a:pt x="1707" y="3038"/>
                        <a:pt x="1653" y="3148"/>
                        <a:pt x="1612" y="3218"/>
                      </a:cubicBezTo>
                      <a:moveTo>
                        <a:pt x="1470" y="2463"/>
                      </a:moveTo>
                      <a:cubicBezTo>
                        <a:pt x="1432" y="2491"/>
                        <a:pt x="1413" y="2476"/>
                        <a:pt x="1394" y="2431"/>
                      </a:cubicBezTo>
                      <a:cubicBezTo>
                        <a:pt x="1375" y="2387"/>
                        <a:pt x="1439" y="2362"/>
                        <a:pt x="1483" y="2333"/>
                      </a:cubicBezTo>
                      <a:cubicBezTo>
                        <a:pt x="1508" y="2368"/>
                        <a:pt x="1508" y="2368"/>
                        <a:pt x="1508" y="2368"/>
                      </a:cubicBezTo>
                      <a:cubicBezTo>
                        <a:pt x="1508" y="2368"/>
                        <a:pt x="1508" y="2435"/>
                        <a:pt x="1470" y="2463"/>
                      </a:cubicBezTo>
                      <a:moveTo>
                        <a:pt x="1407" y="3581"/>
                      </a:moveTo>
                      <a:cubicBezTo>
                        <a:pt x="1439" y="3578"/>
                        <a:pt x="1489" y="3603"/>
                        <a:pt x="1499" y="3670"/>
                      </a:cubicBezTo>
                      <a:cubicBezTo>
                        <a:pt x="1508" y="3736"/>
                        <a:pt x="1486" y="3755"/>
                        <a:pt x="1432" y="3812"/>
                      </a:cubicBezTo>
                      <a:cubicBezTo>
                        <a:pt x="1379" y="3869"/>
                        <a:pt x="1344" y="3881"/>
                        <a:pt x="1281" y="3875"/>
                      </a:cubicBezTo>
                      <a:cubicBezTo>
                        <a:pt x="1309" y="3846"/>
                        <a:pt x="1265" y="3793"/>
                        <a:pt x="1249" y="3736"/>
                      </a:cubicBezTo>
                      <a:cubicBezTo>
                        <a:pt x="1233" y="3679"/>
                        <a:pt x="1227" y="3644"/>
                        <a:pt x="1240" y="3562"/>
                      </a:cubicBezTo>
                      <a:cubicBezTo>
                        <a:pt x="1259" y="3591"/>
                        <a:pt x="1375" y="3584"/>
                        <a:pt x="1407" y="3581"/>
                      </a:cubicBezTo>
                      <a:moveTo>
                        <a:pt x="1341" y="3088"/>
                      </a:moveTo>
                      <a:cubicBezTo>
                        <a:pt x="1334" y="3126"/>
                        <a:pt x="1296" y="3133"/>
                        <a:pt x="1249" y="3126"/>
                      </a:cubicBezTo>
                      <a:cubicBezTo>
                        <a:pt x="1202" y="3120"/>
                        <a:pt x="1233" y="3057"/>
                        <a:pt x="1246" y="3000"/>
                      </a:cubicBezTo>
                      <a:cubicBezTo>
                        <a:pt x="1259" y="2943"/>
                        <a:pt x="1262" y="2924"/>
                        <a:pt x="1312" y="2918"/>
                      </a:cubicBezTo>
                      <a:cubicBezTo>
                        <a:pt x="1319" y="2994"/>
                        <a:pt x="1319" y="2994"/>
                        <a:pt x="1319" y="2994"/>
                      </a:cubicBezTo>
                      <a:cubicBezTo>
                        <a:pt x="1319" y="3025"/>
                        <a:pt x="1347" y="3050"/>
                        <a:pt x="1341" y="3088"/>
                      </a:cubicBezTo>
                      <a:moveTo>
                        <a:pt x="1312" y="4188"/>
                      </a:moveTo>
                      <a:cubicBezTo>
                        <a:pt x="1328" y="4244"/>
                        <a:pt x="1306" y="4311"/>
                        <a:pt x="1290" y="4361"/>
                      </a:cubicBezTo>
                      <a:cubicBezTo>
                        <a:pt x="1274" y="4412"/>
                        <a:pt x="1262" y="4462"/>
                        <a:pt x="1262" y="4462"/>
                      </a:cubicBezTo>
                      <a:cubicBezTo>
                        <a:pt x="1262" y="4462"/>
                        <a:pt x="1233" y="4415"/>
                        <a:pt x="1202" y="4358"/>
                      </a:cubicBezTo>
                      <a:cubicBezTo>
                        <a:pt x="1170" y="4301"/>
                        <a:pt x="1116" y="4244"/>
                        <a:pt x="1053" y="4169"/>
                      </a:cubicBezTo>
                      <a:cubicBezTo>
                        <a:pt x="990" y="4093"/>
                        <a:pt x="1000" y="4011"/>
                        <a:pt x="1028" y="3903"/>
                      </a:cubicBezTo>
                      <a:cubicBezTo>
                        <a:pt x="1041" y="3894"/>
                        <a:pt x="1041" y="3894"/>
                        <a:pt x="1041" y="3894"/>
                      </a:cubicBezTo>
                      <a:cubicBezTo>
                        <a:pt x="1041" y="3894"/>
                        <a:pt x="1145" y="4014"/>
                        <a:pt x="1186" y="4039"/>
                      </a:cubicBezTo>
                      <a:cubicBezTo>
                        <a:pt x="1227" y="4064"/>
                        <a:pt x="1296" y="4131"/>
                        <a:pt x="1312" y="4188"/>
                      </a:cubicBezTo>
                      <a:moveTo>
                        <a:pt x="1034" y="4456"/>
                      </a:moveTo>
                      <a:cubicBezTo>
                        <a:pt x="1034" y="4456"/>
                        <a:pt x="1123" y="4573"/>
                        <a:pt x="1104" y="4589"/>
                      </a:cubicBezTo>
                      <a:cubicBezTo>
                        <a:pt x="1085" y="4604"/>
                        <a:pt x="1006" y="4630"/>
                        <a:pt x="1006" y="4630"/>
                      </a:cubicBezTo>
                      <a:cubicBezTo>
                        <a:pt x="1006" y="4630"/>
                        <a:pt x="958" y="4595"/>
                        <a:pt x="933" y="4522"/>
                      </a:cubicBezTo>
                      <a:cubicBezTo>
                        <a:pt x="908" y="4450"/>
                        <a:pt x="892" y="4409"/>
                        <a:pt x="933" y="4380"/>
                      </a:cubicBezTo>
                      <a:cubicBezTo>
                        <a:pt x="949" y="4374"/>
                        <a:pt x="1034" y="4456"/>
                        <a:pt x="1034" y="4456"/>
                      </a:cubicBezTo>
                      <a:moveTo>
                        <a:pt x="1293" y="4563"/>
                      </a:moveTo>
                      <a:cubicBezTo>
                        <a:pt x="1293" y="4563"/>
                        <a:pt x="1322" y="4522"/>
                        <a:pt x="1337" y="4447"/>
                      </a:cubicBezTo>
                      <a:cubicBezTo>
                        <a:pt x="1353" y="4371"/>
                        <a:pt x="1334" y="4393"/>
                        <a:pt x="1375" y="4371"/>
                      </a:cubicBezTo>
                      <a:cubicBezTo>
                        <a:pt x="1401" y="4364"/>
                        <a:pt x="1530" y="4431"/>
                        <a:pt x="1508" y="4456"/>
                      </a:cubicBezTo>
                      <a:cubicBezTo>
                        <a:pt x="1486" y="4481"/>
                        <a:pt x="1293" y="4563"/>
                        <a:pt x="1293" y="4563"/>
                      </a:cubicBezTo>
                      <a:moveTo>
                        <a:pt x="1509" y="4660"/>
                      </a:moveTo>
                      <a:cubicBezTo>
                        <a:pt x="1566" y="4672"/>
                        <a:pt x="1606" y="4738"/>
                        <a:pt x="1651" y="4765"/>
                      </a:cubicBezTo>
                      <a:cubicBezTo>
                        <a:pt x="1651" y="4764"/>
                        <a:pt x="1651" y="4763"/>
                        <a:pt x="1651" y="4761"/>
                      </a:cubicBezTo>
                      <a:cubicBezTo>
                        <a:pt x="1661" y="4770"/>
                        <a:pt x="1661" y="4770"/>
                        <a:pt x="1661" y="4770"/>
                      </a:cubicBezTo>
                      <a:cubicBezTo>
                        <a:pt x="1657" y="4769"/>
                        <a:pt x="1654" y="4767"/>
                        <a:pt x="1651" y="4765"/>
                      </a:cubicBezTo>
                      <a:cubicBezTo>
                        <a:pt x="1642" y="4813"/>
                        <a:pt x="1656" y="4850"/>
                        <a:pt x="1707" y="4867"/>
                      </a:cubicBezTo>
                      <a:cubicBezTo>
                        <a:pt x="1757" y="4884"/>
                        <a:pt x="1755" y="4878"/>
                        <a:pt x="1776" y="4932"/>
                      </a:cubicBezTo>
                      <a:cubicBezTo>
                        <a:pt x="1789" y="4965"/>
                        <a:pt x="1809" y="5003"/>
                        <a:pt x="1799" y="5039"/>
                      </a:cubicBezTo>
                      <a:cubicBezTo>
                        <a:pt x="1777" y="5118"/>
                        <a:pt x="1673" y="5088"/>
                        <a:pt x="1627" y="5044"/>
                      </a:cubicBezTo>
                      <a:cubicBezTo>
                        <a:pt x="1538" y="4959"/>
                        <a:pt x="1498" y="4779"/>
                        <a:pt x="1509" y="4660"/>
                      </a:cubicBezTo>
                      <a:moveTo>
                        <a:pt x="1697" y="4311"/>
                      </a:moveTo>
                      <a:cubicBezTo>
                        <a:pt x="1733" y="4263"/>
                        <a:pt x="1755" y="4123"/>
                        <a:pt x="1809" y="4105"/>
                      </a:cubicBezTo>
                      <a:cubicBezTo>
                        <a:pt x="1827" y="4100"/>
                        <a:pt x="1827" y="4100"/>
                        <a:pt x="1827" y="4100"/>
                      </a:cubicBezTo>
                      <a:cubicBezTo>
                        <a:pt x="1882" y="4131"/>
                        <a:pt x="1916" y="4248"/>
                        <a:pt x="1915" y="4306"/>
                      </a:cubicBezTo>
                      <a:cubicBezTo>
                        <a:pt x="1861" y="4226"/>
                        <a:pt x="1761" y="4267"/>
                        <a:pt x="1697" y="4311"/>
                      </a:cubicBezTo>
                      <a:moveTo>
                        <a:pt x="2102" y="4942"/>
                      </a:moveTo>
                      <a:cubicBezTo>
                        <a:pt x="2102" y="4974"/>
                        <a:pt x="2102" y="4974"/>
                        <a:pt x="2102" y="4974"/>
                      </a:cubicBezTo>
                      <a:cubicBezTo>
                        <a:pt x="2127" y="5015"/>
                        <a:pt x="2123" y="5073"/>
                        <a:pt x="2146" y="5116"/>
                      </a:cubicBezTo>
                      <a:cubicBezTo>
                        <a:pt x="2161" y="5144"/>
                        <a:pt x="2211" y="5187"/>
                        <a:pt x="2235" y="5195"/>
                      </a:cubicBezTo>
                      <a:cubicBezTo>
                        <a:pt x="2207" y="5195"/>
                        <a:pt x="2182" y="5201"/>
                        <a:pt x="2156" y="5201"/>
                      </a:cubicBezTo>
                      <a:cubicBezTo>
                        <a:pt x="2104" y="5201"/>
                        <a:pt x="2039" y="5204"/>
                        <a:pt x="1991" y="5178"/>
                      </a:cubicBezTo>
                      <a:cubicBezTo>
                        <a:pt x="1945" y="5153"/>
                        <a:pt x="1925" y="5095"/>
                        <a:pt x="1905" y="5050"/>
                      </a:cubicBezTo>
                      <a:cubicBezTo>
                        <a:pt x="1860" y="4947"/>
                        <a:pt x="2032" y="4901"/>
                        <a:pt x="2102" y="4942"/>
                      </a:cubicBezTo>
                      <a:moveTo>
                        <a:pt x="2456" y="4859"/>
                      </a:moveTo>
                      <a:cubicBezTo>
                        <a:pt x="2454" y="4825"/>
                        <a:pt x="2469" y="4788"/>
                        <a:pt x="2456" y="4754"/>
                      </a:cubicBezTo>
                      <a:cubicBezTo>
                        <a:pt x="2443" y="4721"/>
                        <a:pt x="2403" y="4698"/>
                        <a:pt x="2372" y="4683"/>
                      </a:cubicBezTo>
                      <a:cubicBezTo>
                        <a:pt x="2287" y="4641"/>
                        <a:pt x="2196" y="4645"/>
                        <a:pt x="2107" y="4618"/>
                      </a:cubicBezTo>
                      <a:cubicBezTo>
                        <a:pt x="2025" y="4594"/>
                        <a:pt x="1958" y="4502"/>
                        <a:pt x="2061" y="4452"/>
                      </a:cubicBezTo>
                      <a:cubicBezTo>
                        <a:pt x="2125" y="4420"/>
                        <a:pt x="2220" y="4464"/>
                        <a:pt x="2288" y="4463"/>
                      </a:cubicBezTo>
                      <a:cubicBezTo>
                        <a:pt x="2348" y="4463"/>
                        <a:pt x="2453" y="4440"/>
                        <a:pt x="2486" y="4383"/>
                      </a:cubicBezTo>
                      <a:cubicBezTo>
                        <a:pt x="2485" y="4384"/>
                        <a:pt x="2487" y="4379"/>
                        <a:pt x="2488" y="4381"/>
                      </a:cubicBezTo>
                      <a:cubicBezTo>
                        <a:pt x="2509" y="4365"/>
                        <a:pt x="2527" y="4362"/>
                        <a:pt x="2548" y="4372"/>
                      </a:cubicBezTo>
                      <a:cubicBezTo>
                        <a:pt x="2609" y="4400"/>
                        <a:pt x="2621" y="4485"/>
                        <a:pt x="2621" y="4543"/>
                      </a:cubicBezTo>
                      <a:cubicBezTo>
                        <a:pt x="2621" y="4637"/>
                        <a:pt x="2639" y="4745"/>
                        <a:pt x="2600" y="4834"/>
                      </a:cubicBezTo>
                      <a:cubicBezTo>
                        <a:pt x="2574" y="4893"/>
                        <a:pt x="2463" y="4970"/>
                        <a:pt x="2456" y="4859"/>
                      </a:cubicBezTo>
                      <a:moveTo>
                        <a:pt x="2539" y="4104"/>
                      </a:moveTo>
                      <a:cubicBezTo>
                        <a:pt x="2405" y="4119"/>
                        <a:pt x="2461" y="3930"/>
                        <a:pt x="2382" y="3874"/>
                      </a:cubicBezTo>
                      <a:cubicBezTo>
                        <a:pt x="2456" y="3888"/>
                        <a:pt x="2456" y="3888"/>
                        <a:pt x="2456" y="3888"/>
                      </a:cubicBezTo>
                      <a:cubicBezTo>
                        <a:pt x="2518" y="3901"/>
                        <a:pt x="2639" y="3933"/>
                        <a:pt x="2682" y="3870"/>
                      </a:cubicBezTo>
                      <a:cubicBezTo>
                        <a:pt x="2696" y="3957"/>
                        <a:pt x="2651" y="4091"/>
                        <a:pt x="2539" y="4104"/>
                      </a:cubicBezTo>
                      <a:moveTo>
                        <a:pt x="2603" y="3801"/>
                      </a:moveTo>
                      <a:cubicBezTo>
                        <a:pt x="2352" y="3944"/>
                        <a:pt x="1966" y="3593"/>
                        <a:pt x="2005" y="3407"/>
                      </a:cubicBezTo>
                      <a:cubicBezTo>
                        <a:pt x="2055" y="3293"/>
                        <a:pt x="2156" y="3190"/>
                        <a:pt x="2281" y="3158"/>
                      </a:cubicBezTo>
                      <a:cubicBezTo>
                        <a:pt x="2394" y="3129"/>
                        <a:pt x="2498" y="3197"/>
                        <a:pt x="2597" y="3262"/>
                      </a:cubicBezTo>
                      <a:cubicBezTo>
                        <a:pt x="2689" y="3321"/>
                        <a:pt x="2785" y="3392"/>
                        <a:pt x="2795" y="3507"/>
                      </a:cubicBezTo>
                      <a:cubicBezTo>
                        <a:pt x="2803" y="3602"/>
                        <a:pt x="2686" y="3753"/>
                        <a:pt x="2603" y="3801"/>
                      </a:cubicBezTo>
                      <a:moveTo>
                        <a:pt x="2437" y="2703"/>
                      </a:moveTo>
                      <a:cubicBezTo>
                        <a:pt x="2456" y="2652"/>
                        <a:pt x="2477" y="2620"/>
                        <a:pt x="2478" y="2564"/>
                      </a:cubicBezTo>
                      <a:cubicBezTo>
                        <a:pt x="2479" y="2481"/>
                        <a:pt x="2460" y="2330"/>
                        <a:pt x="2541" y="2280"/>
                      </a:cubicBezTo>
                      <a:cubicBezTo>
                        <a:pt x="2554" y="2273"/>
                        <a:pt x="2554" y="2273"/>
                        <a:pt x="2554" y="2273"/>
                      </a:cubicBezTo>
                      <a:cubicBezTo>
                        <a:pt x="2597" y="2186"/>
                        <a:pt x="2665" y="2151"/>
                        <a:pt x="2762" y="2103"/>
                      </a:cubicBezTo>
                      <a:cubicBezTo>
                        <a:pt x="2841" y="2064"/>
                        <a:pt x="2909" y="2014"/>
                        <a:pt x="2989" y="2054"/>
                      </a:cubicBezTo>
                      <a:cubicBezTo>
                        <a:pt x="3015" y="2067"/>
                        <a:pt x="3044" y="2082"/>
                        <a:pt x="3056" y="2100"/>
                      </a:cubicBezTo>
                      <a:cubicBezTo>
                        <a:pt x="3091" y="2153"/>
                        <a:pt x="3069" y="2226"/>
                        <a:pt x="3065" y="2299"/>
                      </a:cubicBezTo>
                      <a:cubicBezTo>
                        <a:pt x="3061" y="2399"/>
                        <a:pt x="3066" y="2508"/>
                        <a:pt x="3034" y="2602"/>
                      </a:cubicBezTo>
                      <a:cubicBezTo>
                        <a:pt x="3007" y="2680"/>
                        <a:pt x="2912" y="2743"/>
                        <a:pt x="2847" y="2795"/>
                      </a:cubicBezTo>
                      <a:cubicBezTo>
                        <a:pt x="2789" y="2842"/>
                        <a:pt x="2655" y="2958"/>
                        <a:pt x="2528" y="2962"/>
                      </a:cubicBezTo>
                      <a:cubicBezTo>
                        <a:pt x="2462" y="2964"/>
                        <a:pt x="2361" y="2908"/>
                        <a:pt x="2370" y="2855"/>
                      </a:cubicBezTo>
                      <a:cubicBezTo>
                        <a:pt x="2373" y="2817"/>
                        <a:pt x="2423" y="2739"/>
                        <a:pt x="2437" y="2703"/>
                      </a:cubicBezTo>
                      <a:moveTo>
                        <a:pt x="2425" y="1951"/>
                      </a:moveTo>
                      <a:cubicBezTo>
                        <a:pt x="2388" y="1942"/>
                        <a:pt x="2366" y="1939"/>
                        <a:pt x="2339" y="1910"/>
                      </a:cubicBezTo>
                      <a:cubicBezTo>
                        <a:pt x="2313" y="1913"/>
                        <a:pt x="2313" y="1913"/>
                        <a:pt x="2313" y="1913"/>
                      </a:cubicBezTo>
                      <a:cubicBezTo>
                        <a:pt x="2338" y="1868"/>
                        <a:pt x="2363" y="1807"/>
                        <a:pt x="2427" y="1835"/>
                      </a:cubicBezTo>
                      <a:cubicBezTo>
                        <a:pt x="2476" y="1857"/>
                        <a:pt x="2485" y="1923"/>
                        <a:pt x="2506" y="1963"/>
                      </a:cubicBezTo>
                      <a:cubicBezTo>
                        <a:pt x="2480" y="1975"/>
                        <a:pt x="2450" y="1958"/>
                        <a:pt x="2425" y="1951"/>
                      </a:cubicBezTo>
                      <a:moveTo>
                        <a:pt x="2866" y="1572"/>
                      </a:moveTo>
                      <a:cubicBezTo>
                        <a:pt x="2967" y="1563"/>
                        <a:pt x="2993" y="1610"/>
                        <a:pt x="2996" y="1702"/>
                      </a:cubicBezTo>
                      <a:cubicBezTo>
                        <a:pt x="2999" y="1793"/>
                        <a:pt x="3012" y="1929"/>
                        <a:pt x="2942" y="1948"/>
                      </a:cubicBezTo>
                      <a:cubicBezTo>
                        <a:pt x="2873" y="1967"/>
                        <a:pt x="2740" y="1967"/>
                        <a:pt x="2730" y="1866"/>
                      </a:cubicBezTo>
                      <a:cubicBezTo>
                        <a:pt x="2721" y="1765"/>
                        <a:pt x="2787" y="1610"/>
                        <a:pt x="2866" y="1572"/>
                      </a:cubicBezTo>
                      <a:moveTo>
                        <a:pt x="3179" y="2378"/>
                      </a:moveTo>
                      <a:cubicBezTo>
                        <a:pt x="3173" y="2289"/>
                        <a:pt x="3195" y="2160"/>
                        <a:pt x="3223" y="2128"/>
                      </a:cubicBezTo>
                      <a:cubicBezTo>
                        <a:pt x="3305" y="2150"/>
                        <a:pt x="3349" y="2109"/>
                        <a:pt x="3378" y="2131"/>
                      </a:cubicBezTo>
                      <a:cubicBezTo>
                        <a:pt x="3406" y="2153"/>
                        <a:pt x="3432" y="2223"/>
                        <a:pt x="3394" y="2311"/>
                      </a:cubicBezTo>
                      <a:cubicBezTo>
                        <a:pt x="3356" y="2400"/>
                        <a:pt x="3324" y="2438"/>
                        <a:pt x="3264" y="2463"/>
                      </a:cubicBezTo>
                      <a:cubicBezTo>
                        <a:pt x="3204" y="2488"/>
                        <a:pt x="3163" y="2507"/>
                        <a:pt x="3163" y="2507"/>
                      </a:cubicBezTo>
                      <a:cubicBezTo>
                        <a:pt x="3163" y="2507"/>
                        <a:pt x="3185" y="2466"/>
                        <a:pt x="3179" y="2378"/>
                      </a:cubicBezTo>
                      <a:moveTo>
                        <a:pt x="3397" y="2791"/>
                      </a:moveTo>
                      <a:cubicBezTo>
                        <a:pt x="3397" y="2791"/>
                        <a:pt x="3340" y="2940"/>
                        <a:pt x="3280" y="3006"/>
                      </a:cubicBezTo>
                      <a:cubicBezTo>
                        <a:pt x="3220" y="3073"/>
                        <a:pt x="3138" y="3047"/>
                        <a:pt x="3084" y="3079"/>
                      </a:cubicBezTo>
                      <a:cubicBezTo>
                        <a:pt x="3030" y="3110"/>
                        <a:pt x="2993" y="3193"/>
                        <a:pt x="2970" y="3309"/>
                      </a:cubicBezTo>
                      <a:cubicBezTo>
                        <a:pt x="2948" y="3268"/>
                        <a:pt x="2901" y="3180"/>
                        <a:pt x="2885" y="3063"/>
                      </a:cubicBezTo>
                      <a:cubicBezTo>
                        <a:pt x="2869" y="2946"/>
                        <a:pt x="2999" y="2918"/>
                        <a:pt x="3132" y="2848"/>
                      </a:cubicBezTo>
                      <a:cubicBezTo>
                        <a:pt x="3264" y="2779"/>
                        <a:pt x="3397" y="2791"/>
                        <a:pt x="3397" y="2791"/>
                      </a:cubicBezTo>
                      <a:moveTo>
                        <a:pt x="3201" y="3376"/>
                      </a:moveTo>
                      <a:cubicBezTo>
                        <a:pt x="3242" y="3401"/>
                        <a:pt x="3353" y="3559"/>
                        <a:pt x="3353" y="3572"/>
                      </a:cubicBezTo>
                      <a:cubicBezTo>
                        <a:pt x="3353" y="3584"/>
                        <a:pt x="3223" y="3568"/>
                        <a:pt x="3154" y="3534"/>
                      </a:cubicBezTo>
                      <a:cubicBezTo>
                        <a:pt x="3084" y="3499"/>
                        <a:pt x="3053" y="3448"/>
                        <a:pt x="3053" y="3448"/>
                      </a:cubicBezTo>
                      <a:cubicBezTo>
                        <a:pt x="3109" y="3363"/>
                        <a:pt x="3160" y="3351"/>
                        <a:pt x="3201" y="3376"/>
                      </a:cubicBezTo>
                      <a:moveTo>
                        <a:pt x="3068" y="3616"/>
                      </a:moveTo>
                      <a:cubicBezTo>
                        <a:pt x="3094" y="3603"/>
                        <a:pt x="3312" y="3641"/>
                        <a:pt x="3406" y="3660"/>
                      </a:cubicBezTo>
                      <a:cubicBezTo>
                        <a:pt x="3501" y="3679"/>
                        <a:pt x="3539" y="3783"/>
                        <a:pt x="3520" y="3812"/>
                      </a:cubicBezTo>
                      <a:cubicBezTo>
                        <a:pt x="3501" y="3840"/>
                        <a:pt x="3296" y="3887"/>
                        <a:pt x="3157" y="3853"/>
                      </a:cubicBezTo>
                      <a:cubicBezTo>
                        <a:pt x="3018" y="3818"/>
                        <a:pt x="3043" y="3685"/>
                        <a:pt x="3068" y="3616"/>
                      </a:cubicBezTo>
                      <a:moveTo>
                        <a:pt x="3637" y="4443"/>
                      </a:moveTo>
                      <a:cubicBezTo>
                        <a:pt x="3662" y="4475"/>
                        <a:pt x="3618" y="4516"/>
                        <a:pt x="3567" y="4541"/>
                      </a:cubicBezTo>
                      <a:cubicBezTo>
                        <a:pt x="3517" y="4567"/>
                        <a:pt x="3460" y="4484"/>
                        <a:pt x="3413" y="4418"/>
                      </a:cubicBezTo>
                      <a:cubicBezTo>
                        <a:pt x="3413" y="4418"/>
                        <a:pt x="3612" y="4412"/>
                        <a:pt x="3637" y="4443"/>
                      </a:cubicBezTo>
                      <a:moveTo>
                        <a:pt x="3558" y="3670"/>
                      </a:moveTo>
                      <a:cubicBezTo>
                        <a:pt x="3539" y="3673"/>
                        <a:pt x="3507" y="3641"/>
                        <a:pt x="3504" y="3625"/>
                      </a:cubicBezTo>
                      <a:cubicBezTo>
                        <a:pt x="3501" y="3609"/>
                        <a:pt x="3511" y="3518"/>
                        <a:pt x="3511" y="3518"/>
                      </a:cubicBezTo>
                      <a:cubicBezTo>
                        <a:pt x="3574" y="3502"/>
                        <a:pt x="3583" y="3603"/>
                        <a:pt x="3558" y="3670"/>
                      </a:cubicBezTo>
                      <a:moveTo>
                        <a:pt x="3444" y="3398"/>
                      </a:moveTo>
                      <a:cubicBezTo>
                        <a:pt x="3351" y="3427"/>
                        <a:pt x="3193" y="3332"/>
                        <a:pt x="3128" y="3259"/>
                      </a:cubicBezTo>
                      <a:cubicBezTo>
                        <a:pt x="3033" y="3151"/>
                        <a:pt x="3221" y="3102"/>
                        <a:pt x="3286" y="3076"/>
                      </a:cubicBezTo>
                      <a:cubicBezTo>
                        <a:pt x="3381" y="3038"/>
                        <a:pt x="3457" y="2899"/>
                        <a:pt x="3476" y="2817"/>
                      </a:cubicBezTo>
                      <a:cubicBezTo>
                        <a:pt x="3621" y="2956"/>
                        <a:pt x="3621" y="2956"/>
                        <a:pt x="3621" y="2956"/>
                      </a:cubicBezTo>
                      <a:cubicBezTo>
                        <a:pt x="3691" y="3196"/>
                        <a:pt x="3505" y="3379"/>
                        <a:pt x="3444" y="3398"/>
                      </a:cubicBezTo>
                      <a:moveTo>
                        <a:pt x="3612" y="1582"/>
                      </a:moveTo>
                      <a:cubicBezTo>
                        <a:pt x="3593" y="1620"/>
                        <a:pt x="3517" y="1613"/>
                        <a:pt x="3422" y="1585"/>
                      </a:cubicBezTo>
                      <a:cubicBezTo>
                        <a:pt x="3327" y="1556"/>
                        <a:pt x="3255" y="1500"/>
                        <a:pt x="3220" y="1430"/>
                      </a:cubicBezTo>
                      <a:cubicBezTo>
                        <a:pt x="3567" y="1465"/>
                        <a:pt x="3567" y="1465"/>
                        <a:pt x="3567" y="1465"/>
                      </a:cubicBezTo>
                      <a:cubicBezTo>
                        <a:pt x="3567" y="1465"/>
                        <a:pt x="3631" y="1544"/>
                        <a:pt x="3612" y="1582"/>
                      </a:cubicBezTo>
                      <a:moveTo>
                        <a:pt x="3299" y="1651"/>
                      </a:moveTo>
                      <a:cubicBezTo>
                        <a:pt x="3353" y="1683"/>
                        <a:pt x="3463" y="1699"/>
                        <a:pt x="3495" y="1702"/>
                      </a:cubicBezTo>
                      <a:cubicBezTo>
                        <a:pt x="3526" y="1705"/>
                        <a:pt x="3608" y="1724"/>
                        <a:pt x="3593" y="1755"/>
                      </a:cubicBezTo>
                      <a:cubicBezTo>
                        <a:pt x="3577" y="1787"/>
                        <a:pt x="3413" y="1879"/>
                        <a:pt x="3356" y="1894"/>
                      </a:cubicBezTo>
                      <a:cubicBezTo>
                        <a:pt x="3299" y="1910"/>
                        <a:pt x="3223" y="1853"/>
                        <a:pt x="3173" y="1800"/>
                      </a:cubicBezTo>
                      <a:cubicBezTo>
                        <a:pt x="3122" y="1746"/>
                        <a:pt x="3081" y="1670"/>
                        <a:pt x="3100" y="1629"/>
                      </a:cubicBezTo>
                      <a:cubicBezTo>
                        <a:pt x="3128" y="1604"/>
                        <a:pt x="3245" y="1620"/>
                        <a:pt x="3299" y="1651"/>
                      </a:cubicBezTo>
                      <a:moveTo>
                        <a:pt x="3122" y="2608"/>
                      </a:moveTo>
                      <a:cubicBezTo>
                        <a:pt x="3278" y="2650"/>
                        <a:pt x="3164" y="2817"/>
                        <a:pt x="3043" y="2791"/>
                      </a:cubicBezTo>
                      <a:lnTo>
                        <a:pt x="3122" y="2608"/>
                      </a:lnTo>
                      <a:close/>
                      <a:moveTo>
                        <a:pt x="2882" y="3352"/>
                      </a:moveTo>
                      <a:cubicBezTo>
                        <a:pt x="2849" y="3342"/>
                        <a:pt x="2805" y="3261"/>
                        <a:pt x="2770" y="3252"/>
                      </a:cubicBezTo>
                      <a:cubicBezTo>
                        <a:pt x="2733" y="3243"/>
                        <a:pt x="2700" y="3260"/>
                        <a:pt x="2666" y="3237"/>
                      </a:cubicBezTo>
                      <a:cubicBezTo>
                        <a:pt x="2586" y="3184"/>
                        <a:pt x="2666" y="3080"/>
                        <a:pt x="2726" y="3074"/>
                      </a:cubicBezTo>
                      <a:cubicBezTo>
                        <a:pt x="2739" y="3074"/>
                        <a:pt x="2739" y="3074"/>
                        <a:pt x="2739" y="3074"/>
                      </a:cubicBezTo>
                      <a:cubicBezTo>
                        <a:pt x="2815" y="3062"/>
                        <a:pt x="2857" y="3290"/>
                        <a:pt x="2882" y="3352"/>
                      </a:cubicBezTo>
                      <a:moveTo>
                        <a:pt x="2469" y="3018"/>
                      </a:moveTo>
                      <a:cubicBezTo>
                        <a:pt x="2499" y="3094"/>
                        <a:pt x="2415" y="3078"/>
                        <a:pt x="2364" y="3079"/>
                      </a:cubicBezTo>
                      <a:cubicBezTo>
                        <a:pt x="2325" y="3079"/>
                        <a:pt x="2220" y="3107"/>
                        <a:pt x="2194" y="3073"/>
                      </a:cubicBezTo>
                      <a:cubicBezTo>
                        <a:pt x="2150" y="3018"/>
                        <a:pt x="2257" y="2982"/>
                        <a:pt x="2295" y="2965"/>
                      </a:cubicBezTo>
                      <a:cubicBezTo>
                        <a:pt x="2318" y="2957"/>
                        <a:pt x="2318" y="2957"/>
                        <a:pt x="2318" y="2957"/>
                      </a:cubicBezTo>
                      <a:cubicBezTo>
                        <a:pt x="2360" y="2952"/>
                        <a:pt x="2450" y="2971"/>
                        <a:pt x="2469" y="3018"/>
                      </a:cubicBezTo>
                      <a:moveTo>
                        <a:pt x="3634" y="3739"/>
                      </a:moveTo>
                      <a:cubicBezTo>
                        <a:pt x="3674" y="3621"/>
                        <a:pt x="3813" y="3663"/>
                        <a:pt x="3882" y="3720"/>
                      </a:cubicBezTo>
                      <a:cubicBezTo>
                        <a:pt x="3942" y="3770"/>
                        <a:pt x="4060" y="3840"/>
                        <a:pt x="4062" y="3929"/>
                      </a:cubicBezTo>
                      <a:cubicBezTo>
                        <a:pt x="4065" y="4039"/>
                        <a:pt x="3927" y="4116"/>
                        <a:pt x="3830" y="4126"/>
                      </a:cubicBezTo>
                      <a:cubicBezTo>
                        <a:pt x="3797" y="4129"/>
                        <a:pt x="3728" y="4123"/>
                        <a:pt x="3708" y="4088"/>
                      </a:cubicBezTo>
                      <a:cubicBezTo>
                        <a:pt x="3687" y="4053"/>
                        <a:pt x="3722" y="3995"/>
                        <a:pt x="3740" y="3960"/>
                      </a:cubicBezTo>
                      <a:cubicBezTo>
                        <a:pt x="3766" y="3907"/>
                        <a:pt x="3807" y="3861"/>
                        <a:pt x="3773" y="3802"/>
                      </a:cubicBezTo>
                      <a:lnTo>
                        <a:pt x="3634" y="3739"/>
                      </a:lnTo>
                      <a:close/>
                      <a:moveTo>
                        <a:pt x="3790" y="3107"/>
                      </a:moveTo>
                      <a:cubicBezTo>
                        <a:pt x="3845" y="3132"/>
                        <a:pt x="3916" y="3184"/>
                        <a:pt x="3911" y="3251"/>
                      </a:cubicBezTo>
                      <a:cubicBezTo>
                        <a:pt x="3864" y="3250"/>
                        <a:pt x="3724" y="3312"/>
                        <a:pt x="3694" y="3271"/>
                      </a:cubicBezTo>
                      <a:cubicBezTo>
                        <a:pt x="3662" y="3227"/>
                        <a:pt x="3778" y="3152"/>
                        <a:pt x="3790" y="3107"/>
                      </a:cubicBezTo>
                      <a:moveTo>
                        <a:pt x="4518" y="2627"/>
                      </a:moveTo>
                      <a:cubicBezTo>
                        <a:pt x="4550" y="2649"/>
                        <a:pt x="4550" y="2649"/>
                        <a:pt x="4550" y="2649"/>
                      </a:cubicBezTo>
                      <a:cubicBezTo>
                        <a:pt x="4581" y="2671"/>
                        <a:pt x="4610" y="2769"/>
                        <a:pt x="4607" y="2826"/>
                      </a:cubicBezTo>
                      <a:cubicBezTo>
                        <a:pt x="4528" y="2880"/>
                        <a:pt x="4408" y="2858"/>
                        <a:pt x="4379" y="2785"/>
                      </a:cubicBezTo>
                      <a:cubicBezTo>
                        <a:pt x="4351" y="2712"/>
                        <a:pt x="4433" y="2656"/>
                        <a:pt x="4518" y="2627"/>
                      </a:cubicBezTo>
                      <a:moveTo>
                        <a:pt x="4439" y="2397"/>
                      </a:moveTo>
                      <a:cubicBezTo>
                        <a:pt x="4518" y="2311"/>
                        <a:pt x="4569" y="2280"/>
                        <a:pt x="4581" y="2340"/>
                      </a:cubicBezTo>
                      <a:cubicBezTo>
                        <a:pt x="4594" y="2400"/>
                        <a:pt x="4540" y="2498"/>
                        <a:pt x="4509" y="2501"/>
                      </a:cubicBezTo>
                      <a:cubicBezTo>
                        <a:pt x="4477" y="2504"/>
                        <a:pt x="4439" y="2422"/>
                        <a:pt x="4439" y="2397"/>
                      </a:cubicBezTo>
                      <a:moveTo>
                        <a:pt x="4637" y="4002"/>
                      </a:moveTo>
                      <a:cubicBezTo>
                        <a:pt x="4603" y="4017"/>
                        <a:pt x="4548" y="4052"/>
                        <a:pt x="4508" y="4040"/>
                      </a:cubicBezTo>
                      <a:cubicBezTo>
                        <a:pt x="4469" y="4028"/>
                        <a:pt x="4447" y="3944"/>
                        <a:pt x="4467" y="3911"/>
                      </a:cubicBezTo>
                      <a:cubicBezTo>
                        <a:pt x="4471" y="3920"/>
                        <a:pt x="4471" y="3920"/>
                        <a:pt x="4471" y="3920"/>
                      </a:cubicBezTo>
                      <a:cubicBezTo>
                        <a:pt x="4510" y="3924"/>
                        <a:pt x="4532" y="3913"/>
                        <a:pt x="4560" y="3889"/>
                      </a:cubicBezTo>
                      <a:cubicBezTo>
                        <a:pt x="4578" y="3873"/>
                        <a:pt x="4598" y="3815"/>
                        <a:pt x="4619" y="3818"/>
                      </a:cubicBezTo>
                      <a:cubicBezTo>
                        <a:pt x="4650" y="3823"/>
                        <a:pt x="4605" y="3884"/>
                        <a:pt x="4605" y="3906"/>
                      </a:cubicBezTo>
                      <a:cubicBezTo>
                        <a:pt x="4607" y="3945"/>
                        <a:pt x="4647" y="3960"/>
                        <a:pt x="4637" y="4002"/>
                      </a:cubicBezTo>
                      <a:moveTo>
                        <a:pt x="4834" y="4156"/>
                      </a:moveTo>
                      <a:cubicBezTo>
                        <a:pt x="4881" y="4188"/>
                        <a:pt x="4872" y="4282"/>
                        <a:pt x="4872" y="4292"/>
                      </a:cubicBezTo>
                      <a:cubicBezTo>
                        <a:pt x="4872" y="4301"/>
                        <a:pt x="4812" y="4323"/>
                        <a:pt x="4755" y="4330"/>
                      </a:cubicBezTo>
                      <a:cubicBezTo>
                        <a:pt x="4698" y="4336"/>
                        <a:pt x="4667" y="4298"/>
                        <a:pt x="4648" y="4248"/>
                      </a:cubicBezTo>
                      <a:cubicBezTo>
                        <a:pt x="4629" y="4225"/>
                        <a:pt x="4629" y="4225"/>
                        <a:pt x="4629" y="4225"/>
                      </a:cubicBezTo>
                      <a:cubicBezTo>
                        <a:pt x="4711" y="4146"/>
                        <a:pt x="4787" y="4124"/>
                        <a:pt x="4834" y="4156"/>
                      </a:cubicBezTo>
                      <a:moveTo>
                        <a:pt x="4562" y="3777"/>
                      </a:moveTo>
                      <a:cubicBezTo>
                        <a:pt x="4502" y="3805"/>
                        <a:pt x="4452" y="3698"/>
                        <a:pt x="4382" y="3632"/>
                      </a:cubicBezTo>
                      <a:cubicBezTo>
                        <a:pt x="4534" y="3609"/>
                        <a:pt x="4534" y="3609"/>
                        <a:pt x="4534" y="3609"/>
                      </a:cubicBezTo>
                      <a:cubicBezTo>
                        <a:pt x="4588" y="3597"/>
                        <a:pt x="4644" y="3619"/>
                        <a:pt x="4644" y="3619"/>
                      </a:cubicBezTo>
                      <a:cubicBezTo>
                        <a:pt x="4644" y="3619"/>
                        <a:pt x="4622" y="3748"/>
                        <a:pt x="4562" y="3777"/>
                      </a:cubicBezTo>
                      <a:moveTo>
                        <a:pt x="4407" y="2954"/>
                      </a:moveTo>
                      <a:cubicBezTo>
                        <a:pt x="4470" y="2957"/>
                        <a:pt x="4544" y="2968"/>
                        <a:pt x="4596" y="3009"/>
                      </a:cubicBezTo>
                      <a:cubicBezTo>
                        <a:pt x="4578" y="3023"/>
                        <a:pt x="4578" y="3023"/>
                        <a:pt x="4578" y="3023"/>
                      </a:cubicBezTo>
                      <a:cubicBezTo>
                        <a:pt x="4573" y="3079"/>
                        <a:pt x="4520" y="3140"/>
                        <a:pt x="4503" y="3189"/>
                      </a:cubicBezTo>
                      <a:cubicBezTo>
                        <a:pt x="4491" y="3224"/>
                        <a:pt x="4481" y="3247"/>
                        <a:pt x="4476" y="3282"/>
                      </a:cubicBezTo>
                      <a:cubicBezTo>
                        <a:pt x="4471" y="3312"/>
                        <a:pt x="4479" y="3350"/>
                        <a:pt x="4434" y="3347"/>
                      </a:cubicBezTo>
                      <a:cubicBezTo>
                        <a:pt x="4374" y="3343"/>
                        <a:pt x="4364" y="3236"/>
                        <a:pt x="4300" y="3231"/>
                      </a:cubicBezTo>
                      <a:cubicBezTo>
                        <a:pt x="4226" y="3225"/>
                        <a:pt x="4187" y="3337"/>
                        <a:pt x="4125" y="3337"/>
                      </a:cubicBezTo>
                      <a:cubicBezTo>
                        <a:pt x="3990" y="3337"/>
                        <a:pt x="4109" y="3213"/>
                        <a:pt x="4135" y="3177"/>
                      </a:cubicBezTo>
                      <a:cubicBezTo>
                        <a:pt x="4171" y="3127"/>
                        <a:pt x="4208" y="3079"/>
                        <a:pt x="4251" y="3033"/>
                      </a:cubicBezTo>
                      <a:cubicBezTo>
                        <a:pt x="4299" y="2981"/>
                        <a:pt x="4335" y="2950"/>
                        <a:pt x="4407" y="2954"/>
                      </a:cubicBezTo>
                      <a:moveTo>
                        <a:pt x="4126" y="4311"/>
                      </a:moveTo>
                      <a:cubicBezTo>
                        <a:pt x="4076" y="4320"/>
                        <a:pt x="4104" y="4295"/>
                        <a:pt x="4095" y="4206"/>
                      </a:cubicBezTo>
                      <a:cubicBezTo>
                        <a:pt x="4171" y="4188"/>
                        <a:pt x="4171" y="4188"/>
                        <a:pt x="4171" y="4188"/>
                      </a:cubicBezTo>
                      <a:cubicBezTo>
                        <a:pt x="4171" y="4188"/>
                        <a:pt x="4205" y="4203"/>
                        <a:pt x="4205" y="4248"/>
                      </a:cubicBezTo>
                      <a:cubicBezTo>
                        <a:pt x="4205" y="4292"/>
                        <a:pt x="4177" y="4301"/>
                        <a:pt x="4126" y="4311"/>
                      </a:cubicBezTo>
                      <a:moveTo>
                        <a:pt x="4006" y="4743"/>
                      </a:moveTo>
                      <a:cubicBezTo>
                        <a:pt x="4006" y="4731"/>
                        <a:pt x="4006" y="4731"/>
                        <a:pt x="4006" y="4731"/>
                      </a:cubicBezTo>
                      <a:cubicBezTo>
                        <a:pt x="4047" y="4678"/>
                        <a:pt x="4107" y="4490"/>
                        <a:pt x="4191" y="4617"/>
                      </a:cubicBezTo>
                      <a:cubicBezTo>
                        <a:pt x="4260" y="4721"/>
                        <a:pt x="4057" y="4718"/>
                        <a:pt x="4006" y="4743"/>
                      </a:cubicBezTo>
                      <a:moveTo>
                        <a:pt x="4167" y="4099"/>
                      </a:moveTo>
                      <a:cubicBezTo>
                        <a:pt x="4205" y="4031"/>
                        <a:pt x="4243" y="3946"/>
                        <a:pt x="4319" y="3915"/>
                      </a:cubicBezTo>
                      <a:cubicBezTo>
                        <a:pt x="4342" y="3920"/>
                        <a:pt x="4342" y="3920"/>
                        <a:pt x="4342" y="3920"/>
                      </a:cubicBezTo>
                      <a:cubicBezTo>
                        <a:pt x="4370" y="3998"/>
                        <a:pt x="4351" y="4084"/>
                        <a:pt x="4378" y="4164"/>
                      </a:cubicBezTo>
                      <a:cubicBezTo>
                        <a:pt x="4332" y="4102"/>
                        <a:pt x="4237" y="4100"/>
                        <a:pt x="4167" y="4099"/>
                      </a:cubicBezTo>
                      <a:moveTo>
                        <a:pt x="4234" y="2940"/>
                      </a:moveTo>
                      <a:cubicBezTo>
                        <a:pt x="4177" y="2987"/>
                        <a:pt x="4038" y="3114"/>
                        <a:pt x="4029" y="3123"/>
                      </a:cubicBezTo>
                      <a:cubicBezTo>
                        <a:pt x="4019" y="3133"/>
                        <a:pt x="3981" y="3063"/>
                        <a:pt x="3997" y="2984"/>
                      </a:cubicBezTo>
                      <a:cubicBezTo>
                        <a:pt x="4013" y="2915"/>
                        <a:pt x="4013" y="2915"/>
                        <a:pt x="4013" y="2915"/>
                      </a:cubicBezTo>
                      <a:cubicBezTo>
                        <a:pt x="4095" y="2880"/>
                        <a:pt x="4199" y="2814"/>
                        <a:pt x="4234" y="2839"/>
                      </a:cubicBezTo>
                      <a:cubicBezTo>
                        <a:pt x="4269" y="2864"/>
                        <a:pt x="4291" y="2893"/>
                        <a:pt x="4234" y="2940"/>
                      </a:cubicBezTo>
                      <a:moveTo>
                        <a:pt x="3710" y="4567"/>
                      </a:moveTo>
                      <a:cubicBezTo>
                        <a:pt x="3735" y="4516"/>
                        <a:pt x="3779" y="4538"/>
                        <a:pt x="3826" y="4560"/>
                      </a:cubicBezTo>
                      <a:cubicBezTo>
                        <a:pt x="3874" y="4525"/>
                        <a:pt x="3874" y="4525"/>
                        <a:pt x="3874" y="4525"/>
                      </a:cubicBezTo>
                      <a:cubicBezTo>
                        <a:pt x="3874" y="4525"/>
                        <a:pt x="3909" y="4525"/>
                        <a:pt x="3905" y="4557"/>
                      </a:cubicBezTo>
                      <a:cubicBezTo>
                        <a:pt x="3902" y="4589"/>
                        <a:pt x="3912" y="4642"/>
                        <a:pt x="3883" y="4677"/>
                      </a:cubicBezTo>
                      <a:cubicBezTo>
                        <a:pt x="3855" y="4712"/>
                        <a:pt x="3785" y="4721"/>
                        <a:pt x="3722" y="4699"/>
                      </a:cubicBezTo>
                      <a:cubicBezTo>
                        <a:pt x="3659" y="4677"/>
                        <a:pt x="3684" y="4617"/>
                        <a:pt x="3710" y="4567"/>
                      </a:cubicBezTo>
                      <a:moveTo>
                        <a:pt x="3771" y="4976"/>
                      </a:moveTo>
                      <a:cubicBezTo>
                        <a:pt x="3803" y="4898"/>
                        <a:pt x="3891" y="4890"/>
                        <a:pt x="3981" y="4907"/>
                      </a:cubicBezTo>
                      <a:cubicBezTo>
                        <a:pt x="4071" y="4925"/>
                        <a:pt x="4142" y="5008"/>
                        <a:pt x="4225" y="5048"/>
                      </a:cubicBezTo>
                      <a:cubicBezTo>
                        <a:pt x="4188" y="5032"/>
                        <a:pt x="4188" y="5032"/>
                        <a:pt x="4188" y="5032"/>
                      </a:cubicBezTo>
                      <a:cubicBezTo>
                        <a:pt x="4161" y="5140"/>
                        <a:pt x="4043" y="5049"/>
                        <a:pt x="3989" y="5098"/>
                      </a:cubicBezTo>
                      <a:cubicBezTo>
                        <a:pt x="3964" y="5121"/>
                        <a:pt x="3972" y="5186"/>
                        <a:pt x="4002" y="5203"/>
                      </a:cubicBezTo>
                      <a:cubicBezTo>
                        <a:pt x="4020" y="5214"/>
                        <a:pt x="4091" y="5200"/>
                        <a:pt x="4119" y="5206"/>
                      </a:cubicBezTo>
                      <a:cubicBezTo>
                        <a:pt x="4133" y="5254"/>
                        <a:pt x="4065" y="5284"/>
                        <a:pt x="4025" y="5281"/>
                      </a:cubicBezTo>
                      <a:cubicBezTo>
                        <a:pt x="3977" y="5277"/>
                        <a:pt x="3941" y="5231"/>
                        <a:pt x="3910" y="5200"/>
                      </a:cubicBezTo>
                      <a:cubicBezTo>
                        <a:pt x="3856" y="5147"/>
                        <a:pt x="3846" y="5069"/>
                        <a:pt x="3788" y="5028"/>
                      </a:cubicBezTo>
                      <a:cubicBezTo>
                        <a:pt x="3780" y="5022"/>
                        <a:pt x="3766" y="4987"/>
                        <a:pt x="3771" y="4976"/>
                      </a:cubicBezTo>
                      <a:moveTo>
                        <a:pt x="3956" y="5437"/>
                      </a:moveTo>
                      <a:cubicBezTo>
                        <a:pt x="4001" y="5411"/>
                        <a:pt x="4047" y="5399"/>
                        <a:pt x="4084" y="5363"/>
                      </a:cubicBezTo>
                      <a:cubicBezTo>
                        <a:pt x="4115" y="5331"/>
                        <a:pt x="4145" y="5280"/>
                        <a:pt x="4217" y="5280"/>
                      </a:cubicBezTo>
                      <a:cubicBezTo>
                        <a:pt x="4220" y="5280"/>
                        <a:pt x="4219" y="5280"/>
                        <a:pt x="4217" y="5280"/>
                      </a:cubicBezTo>
                      <a:cubicBezTo>
                        <a:pt x="4286" y="5269"/>
                        <a:pt x="4472" y="5419"/>
                        <a:pt x="4412" y="5502"/>
                      </a:cubicBezTo>
                      <a:cubicBezTo>
                        <a:pt x="4362" y="5571"/>
                        <a:pt x="4163" y="5528"/>
                        <a:pt x="4089" y="5546"/>
                      </a:cubicBezTo>
                      <a:cubicBezTo>
                        <a:pt x="4037" y="5558"/>
                        <a:pt x="3954" y="5600"/>
                        <a:pt x="3905" y="5560"/>
                      </a:cubicBezTo>
                      <a:cubicBezTo>
                        <a:pt x="3847" y="5512"/>
                        <a:pt x="3908" y="5464"/>
                        <a:pt x="3956" y="5437"/>
                      </a:cubicBezTo>
                      <a:moveTo>
                        <a:pt x="5062" y="4010"/>
                      </a:moveTo>
                      <a:cubicBezTo>
                        <a:pt x="5114" y="4037"/>
                        <a:pt x="5161" y="3989"/>
                        <a:pt x="5197" y="4048"/>
                      </a:cubicBezTo>
                      <a:cubicBezTo>
                        <a:pt x="5233" y="4108"/>
                        <a:pt x="5146" y="4284"/>
                        <a:pt x="5065" y="4275"/>
                      </a:cubicBezTo>
                      <a:cubicBezTo>
                        <a:pt x="4951" y="4261"/>
                        <a:pt x="5015" y="4082"/>
                        <a:pt x="5072" y="4030"/>
                      </a:cubicBezTo>
                      <a:cubicBezTo>
                        <a:pt x="5051" y="4003"/>
                        <a:pt x="5051" y="4003"/>
                        <a:pt x="5051" y="4003"/>
                      </a:cubicBezTo>
                      <a:cubicBezTo>
                        <a:pt x="5034" y="3990"/>
                        <a:pt x="5023" y="3973"/>
                        <a:pt x="5015" y="3954"/>
                      </a:cubicBezTo>
                      <a:cubicBezTo>
                        <a:pt x="4812" y="3681"/>
                        <a:pt x="4812" y="3681"/>
                        <a:pt x="4812" y="3681"/>
                      </a:cubicBezTo>
                      <a:cubicBezTo>
                        <a:pt x="4872" y="3738"/>
                        <a:pt x="4940" y="3812"/>
                        <a:pt x="4989" y="3898"/>
                      </a:cubicBezTo>
                      <a:cubicBezTo>
                        <a:pt x="4999" y="3916"/>
                        <a:pt x="5006" y="3935"/>
                        <a:pt x="5015" y="3954"/>
                      </a:cubicBezTo>
                      <a:cubicBezTo>
                        <a:pt x="5051" y="4003"/>
                        <a:pt x="5051" y="4003"/>
                        <a:pt x="5051" y="4003"/>
                      </a:cubicBezTo>
                      <a:cubicBezTo>
                        <a:pt x="5055" y="4005"/>
                        <a:pt x="5058" y="4008"/>
                        <a:pt x="5062" y="4010"/>
                      </a:cubicBezTo>
                      <a:moveTo>
                        <a:pt x="4975" y="3272"/>
                      </a:moveTo>
                      <a:cubicBezTo>
                        <a:pt x="5101" y="3246"/>
                        <a:pt x="5138" y="3338"/>
                        <a:pt x="5139" y="3415"/>
                      </a:cubicBezTo>
                      <a:cubicBezTo>
                        <a:pt x="5140" y="3460"/>
                        <a:pt x="4968" y="3543"/>
                        <a:pt x="4935" y="3508"/>
                      </a:cubicBezTo>
                      <a:cubicBezTo>
                        <a:pt x="4927" y="3514"/>
                        <a:pt x="4930" y="3506"/>
                        <a:pt x="4929" y="3499"/>
                      </a:cubicBezTo>
                      <a:cubicBezTo>
                        <a:pt x="4807" y="3651"/>
                        <a:pt x="4807" y="3651"/>
                        <a:pt x="4807" y="3651"/>
                      </a:cubicBezTo>
                      <a:cubicBezTo>
                        <a:pt x="4738" y="3529"/>
                        <a:pt x="4834" y="3300"/>
                        <a:pt x="4975" y="3272"/>
                      </a:cubicBezTo>
                      <a:moveTo>
                        <a:pt x="5060" y="2569"/>
                      </a:moveTo>
                      <a:cubicBezTo>
                        <a:pt x="5042" y="2597"/>
                        <a:pt x="4975" y="2666"/>
                        <a:pt x="4942" y="2665"/>
                      </a:cubicBezTo>
                      <a:cubicBezTo>
                        <a:pt x="4882" y="2664"/>
                        <a:pt x="4867" y="2568"/>
                        <a:pt x="4872" y="2520"/>
                      </a:cubicBezTo>
                      <a:cubicBezTo>
                        <a:pt x="4907" y="2441"/>
                        <a:pt x="4907" y="2441"/>
                        <a:pt x="4907" y="2441"/>
                      </a:cubicBezTo>
                      <a:cubicBezTo>
                        <a:pt x="4962" y="2421"/>
                        <a:pt x="4997" y="2399"/>
                        <a:pt x="5055" y="2432"/>
                      </a:cubicBezTo>
                      <a:cubicBezTo>
                        <a:pt x="5108" y="2461"/>
                        <a:pt x="5093" y="2517"/>
                        <a:pt x="5060" y="2569"/>
                      </a:cubicBezTo>
                      <a:moveTo>
                        <a:pt x="5276" y="1266"/>
                      </a:moveTo>
                      <a:cubicBezTo>
                        <a:pt x="5270" y="1288"/>
                        <a:pt x="5235" y="1244"/>
                        <a:pt x="5204" y="1332"/>
                      </a:cubicBezTo>
                      <a:cubicBezTo>
                        <a:pt x="5172" y="1421"/>
                        <a:pt x="5156" y="1452"/>
                        <a:pt x="5131" y="1446"/>
                      </a:cubicBezTo>
                      <a:cubicBezTo>
                        <a:pt x="5106" y="1440"/>
                        <a:pt x="5131" y="1430"/>
                        <a:pt x="5121" y="1376"/>
                      </a:cubicBezTo>
                      <a:cubicBezTo>
                        <a:pt x="5112" y="1323"/>
                        <a:pt x="5099" y="1310"/>
                        <a:pt x="5115" y="1263"/>
                      </a:cubicBezTo>
                      <a:cubicBezTo>
                        <a:pt x="5131" y="1215"/>
                        <a:pt x="5219" y="1152"/>
                        <a:pt x="5219" y="1152"/>
                      </a:cubicBezTo>
                      <a:cubicBezTo>
                        <a:pt x="5282" y="1149"/>
                        <a:pt x="5282" y="1244"/>
                        <a:pt x="5276" y="1266"/>
                      </a:cubicBezTo>
                      <a:moveTo>
                        <a:pt x="5125" y="827"/>
                      </a:moveTo>
                      <a:cubicBezTo>
                        <a:pt x="5166" y="805"/>
                        <a:pt x="5191" y="890"/>
                        <a:pt x="5226" y="922"/>
                      </a:cubicBezTo>
                      <a:cubicBezTo>
                        <a:pt x="5226" y="922"/>
                        <a:pt x="5181" y="950"/>
                        <a:pt x="5128" y="937"/>
                      </a:cubicBezTo>
                      <a:cubicBezTo>
                        <a:pt x="5074" y="925"/>
                        <a:pt x="5083" y="849"/>
                        <a:pt x="5125" y="827"/>
                      </a:cubicBezTo>
                      <a:moveTo>
                        <a:pt x="4897" y="1702"/>
                      </a:moveTo>
                      <a:cubicBezTo>
                        <a:pt x="5023" y="1632"/>
                        <a:pt x="5014" y="1692"/>
                        <a:pt x="5039" y="1699"/>
                      </a:cubicBezTo>
                      <a:cubicBezTo>
                        <a:pt x="5065" y="1705"/>
                        <a:pt x="5068" y="1654"/>
                        <a:pt x="5083" y="1620"/>
                      </a:cubicBezTo>
                      <a:cubicBezTo>
                        <a:pt x="5099" y="1585"/>
                        <a:pt x="5118" y="1591"/>
                        <a:pt x="5178" y="1579"/>
                      </a:cubicBezTo>
                      <a:cubicBezTo>
                        <a:pt x="5238" y="1566"/>
                        <a:pt x="5270" y="1500"/>
                        <a:pt x="5270" y="1500"/>
                      </a:cubicBezTo>
                      <a:cubicBezTo>
                        <a:pt x="5270" y="1500"/>
                        <a:pt x="5317" y="1455"/>
                        <a:pt x="5342" y="1481"/>
                      </a:cubicBezTo>
                      <a:cubicBezTo>
                        <a:pt x="5368" y="1506"/>
                        <a:pt x="5314" y="1601"/>
                        <a:pt x="5216" y="1718"/>
                      </a:cubicBezTo>
                      <a:cubicBezTo>
                        <a:pt x="5118" y="1834"/>
                        <a:pt x="5014" y="1857"/>
                        <a:pt x="4922" y="1869"/>
                      </a:cubicBezTo>
                      <a:cubicBezTo>
                        <a:pt x="4831" y="1882"/>
                        <a:pt x="4878" y="1809"/>
                        <a:pt x="4897" y="1702"/>
                      </a:cubicBezTo>
                      <a:moveTo>
                        <a:pt x="4796" y="2134"/>
                      </a:moveTo>
                      <a:cubicBezTo>
                        <a:pt x="4827" y="2087"/>
                        <a:pt x="4877" y="2069"/>
                        <a:pt x="4929" y="2059"/>
                      </a:cubicBezTo>
                      <a:cubicBezTo>
                        <a:pt x="5039" y="2037"/>
                        <a:pt x="5127" y="2092"/>
                        <a:pt x="5137" y="2204"/>
                      </a:cubicBezTo>
                      <a:cubicBezTo>
                        <a:pt x="5141" y="2252"/>
                        <a:pt x="5149" y="2315"/>
                        <a:pt x="5099" y="2330"/>
                      </a:cubicBezTo>
                      <a:cubicBezTo>
                        <a:pt x="5085" y="2335"/>
                        <a:pt x="5045" y="2318"/>
                        <a:pt x="5025" y="2319"/>
                      </a:cubicBezTo>
                      <a:cubicBezTo>
                        <a:pt x="5004" y="2320"/>
                        <a:pt x="4979" y="2335"/>
                        <a:pt x="4959" y="2342"/>
                      </a:cubicBezTo>
                      <a:cubicBezTo>
                        <a:pt x="4870" y="2370"/>
                        <a:pt x="4797" y="2468"/>
                        <a:pt x="4725" y="2362"/>
                      </a:cubicBezTo>
                      <a:cubicBezTo>
                        <a:pt x="4651" y="2253"/>
                        <a:pt x="4672" y="2161"/>
                        <a:pt x="4796" y="2134"/>
                      </a:cubicBezTo>
                      <a:moveTo>
                        <a:pt x="4660" y="1541"/>
                      </a:moveTo>
                      <a:cubicBezTo>
                        <a:pt x="4752" y="1588"/>
                        <a:pt x="4752" y="1588"/>
                        <a:pt x="4752" y="1588"/>
                      </a:cubicBezTo>
                      <a:cubicBezTo>
                        <a:pt x="4752" y="1588"/>
                        <a:pt x="4736" y="1648"/>
                        <a:pt x="4708" y="1654"/>
                      </a:cubicBezTo>
                      <a:cubicBezTo>
                        <a:pt x="4679" y="1661"/>
                        <a:pt x="4638" y="1594"/>
                        <a:pt x="4660" y="1541"/>
                      </a:cubicBezTo>
                      <a:moveTo>
                        <a:pt x="4673" y="3101"/>
                      </a:moveTo>
                      <a:cubicBezTo>
                        <a:pt x="4686" y="3104"/>
                        <a:pt x="4686" y="3104"/>
                        <a:pt x="4686" y="3104"/>
                      </a:cubicBezTo>
                      <a:cubicBezTo>
                        <a:pt x="4686" y="3104"/>
                        <a:pt x="4711" y="3183"/>
                        <a:pt x="4714" y="3230"/>
                      </a:cubicBezTo>
                      <a:cubicBezTo>
                        <a:pt x="4717" y="3278"/>
                        <a:pt x="4752" y="3294"/>
                        <a:pt x="4752" y="3294"/>
                      </a:cubicBezTo>
                      <a:cubicBezTo>
                        <a:pt x="4752" y="3294"/>
                        <a:pt x="4742" y="3313"/>
                        <a:pt x="4701" y="3347"/>
                      </a:cubicBezTo>
                      <a:cubicBezTo>
                        <a:pt x="4660" y="3382"/>
                        <a:pt x="4654" y="3363"/>
                        <a:pt x="4619" y="3328"/>
                      </a:cubicBezTo>
                      <a:cubicBezTo>
                        <a:pt x="4584" y="3294"/>
                        <a:pt x="4638" y="3164"/>
                        <a:pt x="4673" y="3101"/>
                      </a:cubicBezTo>
                      <a:moveTo>
                        <a:pt x="4619" y="1939"/>
                      </a:moveTo>
                      <a:cubicBezTo>
                        <a:pt x="4619" y="1939"/>
                        <a:pt x="4629" y="2018"/>
                        <a:pt x="4626" y="2081"/>
                      </a:cubicBezTo>
                      <a:cubicBezTo>
                        <a:pt x="4622" y="2144"/>
                        <a:pt x="4562" y="2150"/>
                        <a:pt x="4468" y="2191"/>
                      </a:cubicBezTo>
                      <a:cubicBezTo>
                        <a:pt x="4509" y="2065"/>
                        <a:pt x="4509" y="2065"/>
                        <a:pt x="4509" y="2065"/>
                      </a:cubicBezTo>
                      <a:cubicBezTo>
                        <a:pt x="4531" y="1999"/>
                        <a:pt x="4619" y="1939"/>
                        <a:pt x="4619" y="1939"/>
                      </a:cubicBezTo>
                      <a:moveTo>
                        <a:pt x="4458" y="1563"/>
                      </a:moveTo>
                      <a:cubicBezTo>
                        <a:pt x="4515" y="1629"/>
                        <a:pt x="4521" y="1784"/>
                        <a:pt x="4493" y="1812"/>
                      </a:cubicBezTo>
                      <a:cubicBezTo>
                        <a:pt x="4464" y="1841"/>
                        <a:pt x="4306" y="1781"/>
                        <a:pt x="4297" y="1695"/>
                      </a:cubicBezTo>
                      <a:cubicBezTo>
                        <a:pt x="4288" y="1610"/>
                        <a:pt x="4408" y="1579"/>
                        <a:pt x="4458" y="1563"/>
                      </a:cubicBezTo>
                      <a:moveTo>
                        <a:pt x="4184" y="861"/>
                      </a:moveTo>
                      <a:cubicBezTo>
                        <a:pt x="4224" y="833"/>
                        <a:pt x="4284" y="825"/>
                        <a:pt x="4325" y="856"/>
                      </a:cubicBezTo>
                      <a:cubicBezTo>
                        <a:pt x="4354" y="877"/>
                        <a:pt x="4366" y="921"/>
                        <a:pt x="4366" y="953"/>
                      </a:cubicBezTo>
                      <a:cubicBezTo>
                        <a:pt x="4365" y="991"/>
                        <a:pt x="4328" y="1035"/>
                        <a:pt x="4336" y="1062"/>
                      </a:cubicBezTo>
                      <a:cubicBezTo>
                        <a:pt x="4134" y="1023"/>
                        <a:pt x="4134" y="1023"/>
                        <a:pt x="4134" y="1023"/>
                      </a:cubicBezTo>
                      <a:cubicBezTo>
                        <a:pt x="4134" y="962"/>
                        <a:pt x="4130" y="900"/>
                        <a:pt x="4184" y="861"/>
                      </a:cubicBezTo>
                      <a:moveTo>
                        <a:pt x="3887" y="1263"/>
                      </a:moveTo>
                      <a:cubicBezTo>
                        <a:pt x="3903" y="1218"/>
                        <a:pt x="4021" y="1183"/>
                        <a:pt x="4063" y="1181"/>
                      </a:cubicBezTo>
                      <a:cubicBezTo>
                        <a:pt x="4074" y="1176"/>
                        <a:pt x="4077" y="1179"/>
                        <a:pt x="4089" y="1176"/>
                      </a:cubicBezTo>
                      <a:cubicBezTo>
                        <a:pt x="4133" y="1164"/>
                        <a:pt x="4195" y="1173"/>
                        <a:pt x="4234" y="1204"/>
                      </a:cubicBezTo>
                      <a:cubicBezTo>
                        <a:pt x="4292" y="1250"/>
                        <a:pt x="4272" y="1265"/>
                        <a:pt x="4235" y="1309"/>
                      </a:cubicBezTo>
                      <a:cubicBezTo>
                        <a:pt x="4163" y="1393"/>
                        <a:pt x="4177" y="1532"/>
                        <a:pt x="4070" y="1577"/>
                      </a:cubicBezTo>
                      <a:cubicBezTo>
                        <a:pt x="3925" y="1638"/>
                        <a:pt x="3977" y="1494"/>
                        <a:pt x="3942" y="1402"/>
                      </a:cubicBezTo>
                      <a:cubicBezTo>
                        <a:pt x="3928" y="1365"/>
                        <a:pt x="3874" y="1301"/>
                        <a:pt x="3887" y="1263"/>
                      </a:cubicBezTo>
                      <a:moveTo>
                        <a:pt x="4046" y="1969"/>
                      </a:moveTo>
                      <a:cubicBezTo>
                        <a:pt x="4119" y="2011"/>
                        <a:pt x="4142" y="2112"/>
                        <a:pt x="4215" y="2166"/>
                      </a:cubicBezTo>
                      <a:cubicBezTo>
                        <a:pt x="4290" y="2222"/>
                        <a:pt x="4344" y="2269"/>
                        <a:pt x="4316" y="2375"/>
                      </a:cubicBezTo>
                      <a:cubicBezTo>
                        <a:pt x="4297" y="2449"/>
                        <a:pt x="4203" y="2532"/>
                        <a:pt x="4146" y="2589"/>
                      </a:cubicBezTo>
                      <a:cubicBezTo>
                        <a:pt x="4083" y="2652"/>
                        <a:pt x="3939" y="2724"/>
                        <a:pt x="3850" y="2676"/>
                      </a:cubicBezTo>
                      <a:cubicBezTo>
                        <a:pt x="3795" y="2647"/>
                        <a:pt x="3704" y="2514"/>
                        <a:pt x="3690" y="2457"/>
                      </a:cubicBezTo>
                      <a:cubicBezTo>
                        <a:pt x="3666" y="2355"/>
                        <a:pt x="3668" y="2247"/>
                        <a:pt x="3634" y="2147"/>
                      </a:cubicBezTo>
                      <a:cubicBezTo>
                        <a:pt x="3602" y="2054"/>
                        <a:pt x="3609" y="1909"/>
                        <a:pt x="3741" y="1920"/>
                      </a:cubicBezTo>
                      <a:cubicBezTo>
                        <a:pt x="3814" y="1899"/>
                        <a:pt x="3983" y="1932"/>
                        <a:pt x="4046" y="1969"/>
                      </a:cubicBezTo>
                      <a:moveTo>
                        <a:pt x="3025" y="933"/>
                      </a:moveTo>
                      <a:cubicBezTo>
                        <a:pt x="3046" y="881"/>
                        <a:pt x="3115" y="869"/>
                        <a:pt x="3154" y="840"/>
                      </a:cubicBezTo>
                      <a:cubicBezTo>
                        <a:pt x="3201" y="803"/>
                        <a:pt x="3193" y="756"/>
                        <a:pt x="3228" y="719"/>
                      </a:cubicBezTo>
                      <a:cubicBezTo>
                        <a:pt x="3268" y="677"/>
                        <a:pt x="3335" y="685"/>
                        <a:pt x="3384" y="694"/>
                      </a:cubicBezTo>
                      <a:cubicBezTo>
                        <a:pt x="3408" y="695"/>
                        <a:pt x="3543" y="732"/>
                        <a:pt x="3509" y="791"/>
                      </a:cubicBezTo>
                      <a:cubicBezTo>
                        <a:pt x="3482" y="837"/>
                        <a:pt x="3460" y="904"/>
                        <a:pt x="3419" y="942"/>
                      </a:cubicBezTo>
                      <a:cubicBezTo>
                        <a:pt x="3354" y="1002"/>
                        <a:pt x="3191" y="1029"/>
                        <a:pt x="3103" y="1023"/>
                      </a:cubicBezTo>
                      <a:cubicBezTo>
                        <a:pt x="3049" y="1019"/>
                        <a:pt x="3001" y="993"/>
                        <a:pt x="3025" y="933"/>
                      </a:cubicBezTo>
                      <a:moveTo>
                        <a:pt x="2300" y="1179"/>
                      </a:moveTo>
                      <a:cubicBezTo>
                        <a:pt x="2442" y="1105"/>
                        <a:pt x="2648" y="1117"/>
                        <a:pt x="2800" y="1140"/>
                      </a:cubicBezTo>
                      <a:cubicBezTo>
                        <a:pt x="2877" y="1143"/>
                        <a:pt x="2946" y="1106"/>
                        <a:pt x="3021" y="1098"/>
                      </a:cubicBezTo>
                      <a:cubicBezTo>
                        <a:pt x="3099" y="1091"/>
                        <a:pt x="3168" y="1123"/>
                        <a:pt x="3242" y="1135"/>
                      </a:cubicBezTo>
                      <a:cubicBezTo>
                        <a:pt x="3327" y="1149"/>
                        <a:pt x="3379" y="1150"/>
                        <a:pt x="3442" y="1091"/>
                      </a:cubicBezTo>
                      <a:cubicBezTo>
                        <a:pt x="3504" y="1033"/>
                        <a:pt x="3549" y="982"/>
                        <a:pt x="3634" y="1015"/>
                      </a:cubicBezTo>
                      <a:cubicBezTo>
                        <a:pt x="3737" y="1055"/>
                        <a:pt x="3827" y="1156"/>
                        <a:pt x="3711" y="1239"/>
                      </a:cubicBezTo>
                      <a:cubicBezTo>
                        <a:pt x="3633" y="1295"/>
                        <a:pt x="3505" y="1281"/>
                        <a:pt x="3413" y="1296"/>
                      </a:cubicBezTo>
                      <a:cubicBezTo>
                        <a:pt x="3330" y="1309"/>
                        <a:pt x="3175" y="1359"/>
                        <a:pt x="3098" y="1324"/>
                      </a:cubicBezTo>
                      <a:cubicBezTo>
                        <a:pt x="3063" y="1309"/>
                        <a:pt x="3050" y="1250"/>
                        <a:pt x="3002" y="1256"/>
                      </a:cubicBezTo>
                      <a:cubicBezTo>
                        <a:pt x="2948" y="1264"/>
                        <a:pt x="2988" y="1333"/>
                        <a:pt x="2914" y="1345"/>
                      </a:cubicBezTo>
                      <a:cubicBezTo>
                        <a:pt x="2840" y="1357"/>
                        <a:pt x="2839" y="1286"/>
                        <a:pt x="2781" y="1275"/>
                      </a:cubicBezTo>
                      <a:cubicBezTo>
                        <a:pt x="2718" y="1264"/>
                        <a:pt x="2688" y="1331"/>
                        <a:pt x="2650" y="1364"/>
                      </a:cubicBezTo>
                      <a:cubicBezTo>
                        <a:pt x="2554" y="1447"/>
                        <a:pt x="2422" y="1455"/>
                        <a:pt x="2307" y="1414"/>
                      </a:cubicBezTo>
                      <a:cubicBezTo>
                        <a:pt x="2254" y="1396"/>
                        <a:pt x="2193" y="1379"/>
                        <a:pt x="2193" y="1313"/>
                      </a:cubicBezTo>
                      <a:cubicBezTo>
                        <a:pt x="2193" y="1257"/>
                        <a:pt x="2256" y="1203"/>
                        <a:pt x="2300" y="1179"/>
                      </a:cubicBezTo>
                      <a:moveTo>
                        <a:pt x="2081" y="2645"/>
                      </a:moveTo>
                      <a:cubicBezTo>
                        <a:pt x="2108" y="2593"/>
                        <a:pt x="2197" y="2511"/>
                        <a:pt x="2269" y="2500"/>
                      </a:cubicBezTo>
                      <a:cubicBezTo>
                        <a:pt x="2500" y="2458"/>
                        <a:pt x="2331" y="2750"/>
                        <a:pt x="2233" y="2858"/>
                      </a:cubicBezTo>
                      <a:cubicBezTo>
                        <a:pt x="2222" y="2870"/>
                        <a:pt x="2187" y="2872"/>
                        <a:pt x="2179" y="2864"/>
                      </a:cubicBezTo>
                      <a:cubicBezTo>
                        <a:pt x="2118" y="2803"/>
                        <a:pt x="2038" y="2729"/>
                        <a:pt x="2081" y="2645"/>
                      </a:cubicBezTo>
                      <a:moveTo>
                        <a:pt x="1943" y="2240"/>
                      </a:moveTo>
                      <a:cubicBezTo>
                        <a:pt x="1992" y="2277"/>
                        <a:pt x="2010" y="2316"/>
                        <a:pt x="2018" y="2375"/>
                      </a:cubicBezTo>
                      <a:cubicBezTo>
                        <a:pt x="2044" y="2569"/>
                        <a:pt x="1853" y="2461"/>
                        <a:pt x="1762" y="2544"/>
                      </a:cubicBezTo>
                      <a:cubicBezTo>
                        <a:pt x="1699" y="2601"/>
                        <a:pt x="1689" y="2763"/>
                        <a:pt x="1605" y="2790"/>
                      </a:cubicBezTo>
                      <a:cubicBezTo>
                        <a:pt x="1461" y="2835"/>
                        <a:pt x="1554" y="2610"/>
                        <a:pt x="1586" y="2563"/>
                      </a:cubicBezTo>
                      <a:cubicBezTo>
                        <a:pt x="1611" y="2525"/>
                        <a:pt x="1662" y="2483"/>
                        <a:pt x="1670" y="2438"/>
                      </a:cubicBezTo>
                      <a:cubicBezTo>
                        <a:pt x="1677" y="2392"/>
                        <a:pt x="1640" y="2332"/>
                        <a:pt x="1620" y="2292"/>
                      </a:cubicBezTo>
                      <a:cubicBezTo>
                        <a:pt x="1591" y="2231"/>
                        <a:pt x="1575" y="2200"/>
                        <a:pt x="1655" y="2184"/>
                      </a:cubicBezTo>
                      <a:cubicBezTo>
                        <a:pt x="1700" y="2175"/>
                        <a:pt x="1750" y="2193"/>
                        <a:pt x="1795" y="2198"/>
                      </a:cubicBezTo>
                      <a:cubicBezTo>
                        <a:pt x="1789" y="2191"/>
                        <a:pt x="1789" y="2191"/>
                        <a:pt x="1789" y="2191"/>
                      </a:cubicBezTo>
                      <a:cubicBezTo>
                        <a:pt x="1838" y="2212"/>
                        <a:pt x="1892" y="2202"/>
                        <a:pt x="1943" y="2240"/>
                      </a:cubicBezTo>
                      <a:moveTo>
                        <a:pt x="1861" y="1731"/>
                      </a:moveTo>
                      <a:cubicBezTo>
                        <a:pt x="1847" y="1825"/>
                        <a:pt x="1794" y="1893"/>
                        <a:pt x="1697" y="1919"/>
                      </a:cubicBezTo>
                      <a:cubicBezTo>
                        <a:pt x="1685" y="1922"/>
                        <a:pt x="1651" y="1935"/>
                        <a:pt x="1641" y="1933"/>
                      </a:cubicBezTo>
                      <a:cubicBezTo>
                        <a:pt x="1621" y="1929"/>
                        <a:pt x="1618" y="1915"/>
                        <a:pt x="1613" y="1891"/>
                      </a:cubicBezTo>
                      <a:cubicBezTo>
                        <a:pt x="1604" y="1850"/>
                        <a:pt x="1609" y="1814"/>
                        <a:pt x="1650" y="1793"/>
                      </a:cubicBezTo>
                      <a:cubicBezTo>
                        <a:pt x="1720" y="1793"/>
                        <a:pt x="1720" y="1793"/>
                        <a:pt x="1720" y="1793"/>
                      </a:cubicBezTo>
                      <a:cubicBezTo>
                        <a:pt x="1747" y="1780"/>
                        <a:pt x="1777" y="1777"/>
                        <a:pt x="1805" y="1767"/>
                      </a:cubicBezTo>
                      <a:cubicBezTo>
                        <a:pt x="1827" y="1759"/>
                        <a:pt x="1842" y="1743"/>
                        <a:pt x="1861" y="1731"/>
                      </a:cubicBezTo>
                      <a:moveTo>
                        <a:pt x="1296" y="1122"/>
                      </a:moveTo>
                      <a:cubicBezTo>
                        <a:pt x="1339" y="1085"/>
                        <a:pt x="1442" y="1038"/>
                        <a:pt x="1502" y="1023"/>
                      </a:cubicBezTo>
                      <a:cubicBezTo>
                        <a:pt x="1574" y="1000"/>
                        <a:pt x="1703" y="1010"/>
                        <a:pt x="1746" y="1086"/>
                      </a:cubicBezTo>
                      <a:cubicBezTo>
                        <a:pt x="1702" y="1160"/>
                        <a:pt x="1631" y="1137"/>
                        <a:pt x="1562" y="1149"/>
                      </a:cubicBezTo>
                      <a:cubicBezTo>
                        <a:pt x="1474" y="1164"/>
                        <a:pt x="1399" y="1267"/>
                        <a:pt x="1307" y="1263"/>
                      </a:cubicBezTo>
                      <a:cubicBezTo>
                        <a:pt x="1209" y="1259"/>
                        <a:pt x="1248" y="1165"/>
                        <a:pt x="1296" y="1122"/>
                      </a:cubicBezTo>
                      <a:moveTo>
                        <a:pt x="1198" y="2261"/>
                      </a:moveTo>
                      <a:cubicBezTo>
                        <a:pt x="1219" y="2204"/>
                        <a:pt x="1192" y="2137"/>
                        <a:pt x="1217" y="2085"/>
                      </a:cubicBezTo>
                      <a:cubicBezTo>
                        <a:pt x="1238" y="2040"/>
                        <a:pt x="1322" y="1985"/>
                        <a:pt x="1346" y="2057"/>
                      </a:cubicBezTo>
                      <a:cubicBezTo>
                        <a:pt x="1358" y="2091"/>
                        <a:pt x="1287" y="2196"/>
                        <a:pt x="1337" y="2219"/>
                      </a:cubicBezTo>
                      <a:cubicBezTo>
                        <a:pt x="1346" y="2251"/>
                        <a:pt x="1346" y="2251"/>
                        <a:pt x="1346" y="2251"/>
                      </a:cubicBezTo>
                      <a:cubicBezTo>
                        <a:pt x="1272" y="2272"/>
                        <a:pt x="1266" y="2362"/>
                        <a:pt x="1216" y="2403"/>
                      </a:cubicBezTo>
                      <a:cubicBezTo>
                        <a:pt x="1144" y="2382"/>
                        <a:pt x="1182" y="2305"/>
                        <a:pt x="1198" y="2261"/>
                      </a:cubicBezTo>
                      <a:moveTo>
                        <a:pt x="1124" y="2718"/>
                      </a:moveTo>
                      <a:cubicBezTo>
                        <a:pt x="1148" y="2727"/>
                        <a:pt x="1159" y="2741"/>
                        <a:pt x="1166" y="2764"/>
                      </a:cubicBezTo>
                      <a:cubicBezTo>
                        <a:pt x="1191" y="2846"/>
                        <a:pt x="1057" y="3112"/>
                        <a:pt x="957" y="3020"/>
                      </a:cubicBezTo>
                      <a:cubicBezTo>
                        <a:pt x="904" y="2971"/>
                        <a:pt x="934" y="2894"/>
                        <a:pt x="964" y="2843"/>
                      </a:cubicBezTo>
                      <a:cubicBezTo>
                        <a:pt x="1000" y="2780"/>
                        <a:pt x="1042" y="2732"/>
                        <a:pt x="1115" y="2732"/>
                      </a:cubicBezTo>
                      <a:lnTo>
                        <a:pt x="1124" y="2718"/>
                      </a:lnTo>
                      <a:close/>
                      <a:moveTo>
                        <a:pt x="1097" y="2247"/>
                      </a:moveTo>
                      <a:cubicBezTo>
                        <a:pt x="1104" y="2310"/>
                        <a:pt x="1057" y="2321"/>
                        <a:pt x="1003" y="2311"/>
                      </a:cubicBezTo>
                      <a:cubicBezTo>
                        <a:pt x="945" y="2301"/>
                        <a:pt x="931" y="2272"/>
                        <a:pt x="945" y="2217"/>
                      </a:cubicBezTo>
                      <a:cubicBezTo>
                        <a:pt x="958" y="2169"/>
                        <a:pt x="986" y="2129"/>
                        <a:pt x="1034" y="2119"/>
                      </a:cubicBezTo>
                      <a:cubicBezTo>
                        <a:pt x="1034" y="2122"/>
                        <a:pt x="1034" y="2122"/>
                        <a:pt x="1034" y="2122"/>
                      </a:cubicBezTo>
                      <a:cubicBezTo>
                        <a:pt x="1074" y="2129"/>
                        <a:pt x="1094" y="2214"/>
                        <a:pt x="1097" y="2247"/>
                      </a:cubicBezTo>
                      <a:moveTo>
                        <a:pt x="864" y="1566"/>
                      </a:moveTo>
                      <a:cubicBezTo>
                        <a:pt x="930" y="1544"/>
                        <a:pt x="1040" y="1561"/>
                        <a:pt x="963" y="1648"/>
                      </a:cubicBezTo>
                      <a:cubicBezTo>
                        <a:pt x="916" y="1702"/>
                        <a:pt x="799" y="1677"/>
                        <a:pt x="735" y="1679"/>
                      </a:cubicBezTo>
                      <a:cubicBezTo>
                        <a:pt x="748" y="1628"/>
                        <a:pt x="813" y="1579"/>
                        <a:pt x="864" y="1566"/>
                      </a:cubicBezTo>
                      <a:moveTo>
                        <a:pt x="478" y="2599"/>
                      </a:moveTo>
                      <a:cubicBezTo>
                        <a:pt x="456" y="2599"/>
                        <a:pt x="432" y="2585"/>
                        <a:pt x="409" y="2583"/>
                      </a:cubicBezTo>
                      <a:cubicBezTo>
                        <a:pt x="385" y="2581"/>
                        <a:pt x="364" y="2586"/>
                        <a:pt x="340" y="2576"/>
                      </a:cubicBezTo>
                      <a:cubicBezTo>
                        <a:pt x="226" y="2527"/>
                        <a:pt x="360" y="2362"/>
                        <a:pt x="450" y="2397"/>
                      </a:cubicBezTo>
                      <a:cubicBezTo>
                        <a:pt x="456" y="2400"/>
                        <a:pt x="456" y="2400"/>
                        <a:pt x="456" y="2400"/>
                      </a:cubicBezTo>
                      <a:cubicBezTo>
                        <a:pt x="478" y="2416"/>
                        <a:pt x="482" y="2448"/>
                        <a:pt x="488" y="2472"/>
                      </a:cubicBezTo>
                      <a:cubicBezTo>
                        <a:pt x="496" y="2508"/>
                        <a:pt x="523" y="2600"/>
                        <a:pt x="478" y="2599"/>
                      </a:cubicBezTo>
                      <a:moveTo>
                        <a:pt x="545" y="2198"/>
                      </a:moveTo>
                      <a:cubicBezTo>
                        <a:pt x="576" y="2223"/>
                        <a:pt x="622" y="2216"/>
                        <a:pt x="657" y="2243"/>
                      </a:cubicBezTo>
                      <a:cubicBezTo>
                        <a:pt x="691" y="2271"/>
                        <a:pt x="713" y="2302"/>
                        <a:pt x="739" y="2337"/>
                      </a:cubicBezTo>
                      <a:cubicBezTo>
                        <a:pt x="779" y="2391"/>
                        <a:pt x="866" y="2464"/>
                        <a:pt x="804" y="2512"/>
                      </a:cubicBezTo>
                      <a:cubicBezTo>
                        <a:pt x="671" y="2616"/>
                        <a:pt x="509" y="2307"/>
                        <a:pt x="545" y="2198"/>
                      </a:cubicBezTo>
                      <a:moveTo>
                        <a:pt x="800" y="3473"/>
                      </a:moveTo>
                      <a:cubicBezTo>
                        <a:pt x="739" y="3483"/>
                        <a:pt x="739" y="3483"/>
                        <a:pt x="739" y="3483"/>
                      </a:cubicBezTo>
                      <a:cubicBezTo>
                        <a:pt x="849" y="3466"/>
                        <a:pt x="1060" y="3135"/>
                        <a:pt x="1157" y="3360"/>
                      </a:cubicBezTo>
                      <a:cubicBezTo>
                        <a:pt x="1189" y="3432"/>
                        <a:pt x="1130" y="3625"/>
                        <a:pt x="1044" y="3637"/>
                      </a:cubicBezTo>
                      <a:cubicBezTo>
                        <a:pt x="976" y="3646"/>
                        <a:pt x="834" y="3523"/>
                        <a:pt x="800" y="3473"/>
                      </a:cubicBezTo>
                      <a:moveTo>
                        <a:pt x="772" y="4124"/>
                      </a:moveTo>
                      <a:cubicBezTo>
                        <a:pt x="804" y="4077"/>
                        <a:pt x="857" y="4004"/>
                        <a:pt x="867" y="4026"/>
                      </a:cubicBezTo>
                      <a:cubicBezTo>
                        <a:pt x="876" y="4049"/>
                        <a:pt x="898" y="4150"/>
                        <a:pt x="914" y="4188"/>
                      </a:cubicBezTo>
                      <a:cubicBezTo>
                        <a:pt x="930" y="4225"/>
                        <a:pt x="927" y="4260"/>
                        <a:pt x="886" y="4292"/>
                      </a:cubicBezTo>
                      <a:cubicBezTo>
                        <a:pt x="845" y="4323"/>
                        <a:pt x="785" y="4257"/>
                        <a:pt x="737" y="4184"/>
                      </a:cubicBezTo>
                      <a:lnTo>
                        <a:pt x="772" y="4124"/>
                      </a:lnTo>
                      <a:close/>
                      <a:moveTo>
                        <a:pt x="782" y="5011"/>
                      </a:moveTo>
                      <a:cubicBezTo>
                        <a:pt x="787" y="5020"/>
                        <a:pt x="787" y="5020"/>
                        <a:pt x="787" y="5020"/>
                      </a:cubicBezTo>
                      <a:cubicBezTo>
                        <a:pt x="795" y="5060"/>
                        <a:pt x="862" y="5068"/>
                        <a:pt x="856" y="5117"/>
                      </a:cubicBezTo>
                      <a:cubicBezTo>
                        <a:pt x="847" y="5200"/>
                        <a:pt x="769" y="5206"/>
                        <a:pt x="731" y="5196"/>
                      </a:cubicBezTo>
                      <a:cubicBezTo>
                        <a:pt x="627" y="5168"/>
                        <a:pt x="725" y="5035"/>
                        <a:pt x="782" y="5011"/>
                      </a:cubicBezTo>
                      <a:moveTo>
                        <a:pt x="720" y="5351"/>
                      </a:moveTo>
                      <a:cubicBezTo>
                        <a:pt x="748" y="5356"/>
                        <a:pt x="799" y="5361"/>
                        <a:pt x="829" y="5356"/>
                      </a:cubicBezTo>
                      <a:cubicBezTo>
                        <a:pt x="861" y="5351"/>
                        <a:pt x="891" y="5322"/>
                        <a:pt x="917" y="5334"/>
                      </a:cubicBezTo>
                      <a:cubicBezTo>
                        <a:pt x="1006" y="5334"/>
                        <a:pt x="1137" y="5262"/>
                        <a:pt x="1208" y="5332"/>
                      </a:cubicBezTo>
                      <a:cubicBezTo>
                        <a:pt x="1248" y="5373"/>
                        <a:pt x="1239" y="5425"/>
                        <a:pt x="1233" y="5476"/>
                      </a:cubicBezTo>
                      <a:cubicBezTo>
                        <a:pt x="1228" y="5532"/>
                        <a:pt x="1241" y="5562"/>
                        <a:pt x="1251" y="5615"/>
                      </a:cubicBezTo>
                      <a:cubicBezTo>
                        <a:pt x="1262" y="5680"/>
                        <a:pt x="1235" y="5709"/>
                        <a:pt x="1178" y="5659"/>
                      </a:cubicBezTo>
                      <a:cubicBezTo>
                        <a:pt x="1134" y="5621"/>
                        <a:pt x="1135" y="5577"/>
                        <a:pt x="1094" y="5653"/>
                      </a:cubicBezTo>
                      <a:cubicBezTo>
                        <a:pt x="1068" y="5703"/>
                        <a:pt x="1078" y="5738"/>
                        <a:pt x="1006" y="5741"/>
                      </a:cubicBezTo>
                      <a:cubicBezTo>
                        <a:pt x="931" y="5745"/>
                        <a:pt x="943" y="5704"/>
                        <a:pt x="906" y="5653"/>
                      </a:cubicBezTo>
                      <a:cubicBezTo>
                        <a:pt x="826" y="5540"/>
                        <a:pt x="519" y="5656"/>
                        <a:pt x="551" y="5445"/>
                      </a:cubicBezTo>
                      <a:cubicBezTo>
                        <a:pt x="555" y="5414"/>
                        <a:pt x="581" y="5356"/>
                        <a:pt x="609" y="5339"/>
                      </a:cubicBezTo>
                      <a:cubicBezTo>
                        <a:pt x="654" y="5312"/>
                        <a:pt x="678" y="5345"/>
                        <a:pt x="720" y="5351"/>
                      </a:cubicBezTo>
                      <a:moveTo>
                        <a:pt x="538" y="5028"/>
                      </a:moveTo>
                      <a:cubicBezTo>
                        <a:pt x="511" y="5015"/>
                        <a:pt x="497" y="4998"/>
                        <a:pt x="469" y="4993"/>
                      </a:cubicBezTo>
                      <a:cubicBezTo>
                        <a:pt x="453" y="4990"/>
                        <a:pt x="410" y="4984"/>
                        <a:pt x="400" y="4971"/>
                      </a:cubicBezTo>
                      <a:cubicBezTo>
                        <a:pt x="385" y="4950"/>
                        <a:pt x="410" y="4915"/>
                        <a:pt x="425" y="4901"/>
                      </a:cubicBezTo>
                      <a:cubicBezTo>
                        <a:pt x="469" y="4863"/>
                        <a:pt x="469" y="4863"/>
                        <a:pt x="469" y="4863"/>
                      </a:cubicBezTo>
                      <a:cubicBezTo>
                        <a:pt x="565" y="4795"/>
                        <a:pt x="651" y="4970"/>
                        <a:pt x="626" y="5043"/>
                      </a:cubicBezTo>
                      <a:cubicBezTo>
                        <a:pt x="598" y="5045"/>
                        <a:pt x="562" y="5039"/>
                        <a:pt x="538" y="5028"/>
                      </a:cubicBezTo>
                      <a:moveTo>
                        <a:pt x="319" y="4301"/>
                      </a:moveTo>
                      <a:cubicBezTo>
                        <a:pt x="352" y="4211"/>
                        <a:pt x="446" y="4125"/>
                        <a:pt x="497" y="4169"/>
                      </a:cubicBezTo>
                      <a:cubicBezTo>
                        <a:pt x="560" y="4221"/>
                        <a:pt x="571" y="4337"/>
                        <a:pt x="589" y="4440"/>
                      </a:cubicBezTo>
                      <a:cubicBezTo>
                        <a:pt x="589" y="4440"/>
                        <a:pt x="589" y="4440"/>
                        <a:pt x="589" y="4440"/>
                      </a:cubicBezTo>
                      <a:cubicBezTo>
                        <a:pt x="633" y="4585"/>
                        <a:pt x="633" y="4585"/>
                        <a:pt x="633" y="4585"/>
                      </a:cubicBezTo>
                      <a:cubicBezTo>
                        <a:pt x="610" y="4549"/>
                        <a:pt x="599" y="4497"/>
                        <a:pt x="589" y="4440"/>
                      </a:cubicBezTo>
                      <a:cubicBezTo>
                        <a:pt x="539" y="4372"/>
                        <a:pt x="249" y="4485"/>
                        <a:pt x="319" y="4301"/>
                      </a:cubicBezTo>
                      <a:moveTo>
                        <a:pt x="133" y="5389"/>
                      </a:moveTo>
                      <a:cubicBezTo>
                        <a:pt x="55" y="5309"/>
                        <a:pt x="194" y="5188"/>
                        <a:pt x="279" y="5198"/>
                      </a:cubicBezTo>
                      <a:cubicBezTo>
                        <a:pt x="302" y="5198"/>
                        <a:pt x="302" y="5198"/>
                        <a:pt x="302" y="5198"/>
                      </a:cubicBezTo>
                      <a:cubicBezTo>
                        <a:pt x="314" y="5237"/>
                        <a:pt x="330" y="5274"/>
                        <a:pt x="333" y="5315"/>
                      </a:cubicBezTo>
                      <a:cubicBezTo>
                        <a:pt x="336" y="5366"/>
                        <a:pt x="328" y="5417"/>
                        <a:pt x="267" y="5426"/>
                      </a:cubicBezTo>
                      <a:cubicBezTo>
                        <a:pt x="224" y="5432"/>
                        <a:pt x="163" y="5419"/>
                        <a:pt x="133" y="5389"/>
                      </a:cubicBezTo>
                      <a:moveTo>
                        <a:pt x="884" y="6580"/>
                      </a:moveTo>
                      <a:cubicBezTo>
                        <a:pt x="812" y="6650"/>
                        <a:pt x="670" y="6655"/>
                        <a:pt x="584" y="6714"/>
                      </a:cubicBezTo>
                      <a:cubicBezTo>
                        <a:pt x="532" y="6751"/>
                        <a:pt x="501" y="6785"/>
                        <a:pt x="437" y="6751"/>
                      </a:cubicBezTo>
                      <a:cubicBezTo>
                        <a:pt x="387" y="6723"/>
                        <a:pt x="335" y="6650"/>
                        <a:pt x="349" y="6588"/>
                      </a:cubicBezTo>
                      <a:cubicBezTo>
                        <a:pt x="371" y="6488"/>
                        <a:pt x="497" y="6367"/>
                        <a:pt x="578" y="6316"/>
                      </a:cubicBezTo>
                      <a:cubicBezTo>
                        <a:pt x="642" y="6270"/>
                        <a:pt x="746" y="6242"/>
                        <a:pt x="809" y="6274"/>
                      </a:cubicBezTo>
                      <a:cubicBezTo>
                        <a:pt x="898" y="6319"/>
                        <a:pt x="958" y="6509"/>
                        <a:pt x="884" y="6580"/>
                      </a:cubicBezTo>
                      <a:moveTo>
                        <a:pt x="886" y="6177"/>
                      </a:moveTo>
                      <a:cubicBezTo>
                        <a:pt x="812" y="6132"/>
                        <a:pt x="779" y="6074"/>
                        <a:pt x="679" y="6089"/>
                      </a:cubicBezTo>
                      <a:cubicBezTo>
                        <a:pt x="607" y="6099"/>
                        <a:pt x="552" y="6182"/>
                        <a:pt x="494" y="6211"/>
                      </a:cubicBezTo>
                      <a:cubicBezTo>
                        <a:pt x="431" y="6238"/>
                        <a:pt x="298" y="6206"/>
                        <a:pt x="355" y="6144"/>
                      </a:cubicBezTo>
                      <a:cubicBezTo>
                        <a:pt x="448" y="6043"/>
                        <a:pt x="569" y="5952"/>
                        <a:pt x="545" y="5904"/>
                      </a:cubicBezTo>
                      <a:cubicBezTo>
                        <a:pt x="494" y="5803"/>
                        <a:pt x="427" y="5942"/>
                        <a:pt x="292" y="5819"/>
                      </a:cubicBezTo>
                      <a:cubicBezTo>
                        <a:pt x="263" y="5793"/>
                        <a:pt x="222" y="5554"/>
                        <a:pt x="254" y="5537"/>
                      </a:cubicBezTo>
                      <a:cubicBezTo>
                        <a:pt x="297" y="5515"/>
                        <a:pt x="349" y="5595"/>
                        <a:pt x="494" y="5655"/>
                      </a:cubicBezTo>
                      <a:cubicBezTo>
                        <a:pt x="605" y="5701"/>
                        <a:pt x="816" y="5718"/>
                        <a:pt x="840" y="5762"/>
                      </a:cubicBezTo>
                      <a:cubicBezTo>
                        <a:pt x="864" y="5804"/>
                        <a:pt x="836" y="5865"/>
                        <a:pt x="862" y="5904"/>
                      </a:cubicBezTo>
                      <a:cubicBezTo>
                        <a:pt x="883" y="5937"/>
                        <a:pt x="943" y="5946"/>
                        <a:pt x="973" y="5977"/>
                      </a:cubicBezTo>
                      <a:cubicBezTo>
                        <a:pt x="1056" y="6063"/>
                        <a:pt x="1012" y="6256"/>
                        <a:pt x="886" y="6177"/>
                      </a:cubicBezTo>
                      <a:moveTo>
                        <a:pt x="1412" y="6413"/>
                      </a:moveTo>
                      <a:cubicBezTo>
                        <a:pt x="1365" y="6442"/>
                        <a:pt x="1340" y="6405"/>
                        <a:pt x="1296" y="6398"/>
                      </a:cubicBezTo>
                      <a:cubicBezTo>
                        <a:pt x="1201" y="6382"/>
                        <a:pt x="1110" y="6484"/>
                        <a:pt x="1044" y="6373"/>
                      </a:cubicBezTo>
                      <a:cubicBezTo>
                        <a:pt x="1004" y="6306"/>
                        <a:pt x="1064" y="6194"/>
                        <a:pt x="1148" y="6187"/>
                      </a:cubicBezTo>
                      <a:cubicBezTo>
                        <a:pt x="1246" y="6147"/>
                        <a:pt x="1365" y="6214"/>
                        <a:pt x="1417" y="6299"/>
                      </a:cubicBezTo>
                      <a:cubicBezTo>
                        <a:pt x="1442" y="6341"/>
                        <a:pt x="1463" y="6381"/>
                        <a:pt x="1412" y="6413"/>
                      </a:cubicBezTo>
                      <a:moveTo>
                        <a:pt x="2023" y="6501"/>
                      </a:moveTo>
                      <a:cubicBezTo>
                        <a:pt x="1995" y="6518"/>
                        <a:pt x="1867" y="6545"/>
                        <a:pt x="1840" y="6530"/>
                      </a:cubicBezTo>
                      <a:cubicBezTo>
                        <a:pt x="1864" y="6482"/>
                        <a:pt x="1930" y="6409"/>
                        <a:pt x="1985" y="6398"/>
                      </a:cubicBezTo>
                      <a:cubicBezTo>
                        <a:pt x="1998" y="6398"/>
                        <a:pt x="1998" y="6398"/>
                        <a:pt x="1998" y="6398"/>
                      </a:cubicBezTo>
                      <a:cubicBezTo>
                        <a:pt x="2048" y="6414"/>
                        <a:pt x="2087" y="6462"/>
                        <a:pt x="2023" y="6501"/>
                      </a:cubicBezTo>
                      <a:moveTo>
                        <a:pt x="2426" y="6132"/>
                      </a:moveTo>
                      <a:cubicBezTo>
                        <a:pt x="2397" y="6171"/>
                        <a:pt x="2328" y="6165"/>
                        <a:pt x="2288" y="6171"/>
                      </a:cubicBezTo>
                      <a:cubicBezTo>
                        <a:pt x="2234" y="6179"/>
                        <a:pt x="2189" y="6202"/>
                        <a:pt x="2137" y="6223"/>
                      </a:cubicBezTo>
                      <a:cubicBezTo>
                        <a:pt x="2031" y="6265"/>
                        <a:pt x="1912" y="6267"/>
                        <a:pt x="1802" y="6272"/>
                      </a:cubicBezTo>
                      <a:cubicBezTo>
                        <a:pt x="1705" y="6277"/>
                        <a:pt x="1509" y="6277"/>
                        <a:pt x="1447" y="6197"/>
                      </a:cubicBezTo>
                      <a:cubicBezTo>
                        <a:pt x="1408" y="6147"/>
                        <a:pt x="1401" y="6093"/>
                        <a:pt x="1353" y="6045"/>
                      </a:cubicBezTo>
                      <a:cubicBezTo>
                        <a:pt x="1308" y="5999"/>
                        <a:pt x="1261" y="5973"/>
                        <a:pt x="1226" y="5918"/>
                      </a:cubicBezTo>
                      <a:cubicBezTo>
                        <a:pt x="1158" y="5813"/>
                        <a:pt x="1301" y="5748"/>
                        <a:pt x="1391" y="5724"/>
                      </a:cubicBezTo>
                      <a:cubicBezTo>
                        <a:pt x="1447" y="5709"/>
                        <a:pt x="1515" y="5699"/>
                        <a:pt x="1480" y="5767"/>
                      </a:cubicBezTo>
                      <a:cubicBezTo>
                        <a:pt x="1469" y="5786"/>
                        <a:pt x="1425" y="5790"/>
                        <a:pt x="1437" y="5822"/>
                      </a:cubicBezTo>
                      <a:cubicBezTo>
                        <a:pt x="1443" y="5841"/>
                        <a:pt x="1499" y="5842"/>
                        <a:pt x="1505" y="5839"/>
                      </a:cubicBezTo>
                      <a:cubicBezTo>
                        <a:pt x="1540" y="5848"/>
                        <a:pt x="1598" y="5857"/>
                        <a:pt x="1638" y="5868"/>
                      </a:cubicBezTo>
                      <a:cubicBezTo>
                        <a:pt x="1681" y="5881"/>
                        <a:pt x="1716" y="5910"/>
                        <a:pt x="1759" y="5923"/>
                      </a:cubicBezTo>
                      <a:cubicBezTo>
                        <a:pt x="1841" y="5948"/>
                        <a:pt x="1933" y="5902"/>
                        <a:pt x="2010" y="5874"/>
                      </a:cubicBezTo>
                      <a:cubicBezTo>
                        <a:pt x="2125" y="5833"/>
                        <a:pt x="2178" y="5814"/>
                        <a:pt x="2276" y="5893"/>
                      </a:cubicBezTo>
                      <a:cubicBezTo>
                        <a:pt x="2327" y="5934"/>
                        <a:pt x="2477" y="6062"/>
                        <a:pt x="2426" y="6132"/>
                      </a:cubicBezTo>
                      <a:moveTo>
                        <a:pt x="2933" y="6152"/>
                      </a:moveTo>
                      <a:cubicBezTo>
                        <a:pt x="2879" y="6179"/>
                        <a:pt x="2831" y="6174"/>
                        <a:pt x="2775" y="6184"/>
                      </a:cubicBezTo>
                      <a:cubicBezTo>
                        <a:pt x="2724" y="6192"/>
                        <a:pt x="2678" y="6237"/>
                        <a:pt x="2629" y="6245"/>
                      </a:cubicBezTo>
                      <a:cubicBezTo>
                        <a:pt x="2573" y="6255"/>
                        <a:pt x="2538" y="6217"/>
                        <a:pt x="2586" y="6173"/>
                      </a:cubicBezTo>
                      <a:cubicBezTo>
                        <a:pt x="2629" y="6134"/>
                        <a:pt x="2698" y="6183"/>
                        <a:pt x="2725" y="6140"/>
                      </a:cubicBezTo>
                      <a:cubicBezTo>
                        <a:pt x="2769" y="6068"/>
                        <a:pt x="2675" y="6072"/>
                        <a:pt x="2642" y="6070"/>
                      </a:cubicBezTo>
                      <a:cubicBezTo>
                        <a:pt x="2595" y="6068"/>
                        <a:pt x="2549" y="6052"/>
                        <a:pt x="2514" y="6020"/>
                      </a:cubicBezTo>
                      <a:cubicBezTo>
                        <a:pt x="2472" y="5981"/>
                        <a:pt x="2442" y="5940"/>
                        <a:pt x="2396" y="5904"/>
                      </a:cubicBezTo>
                      <a:cubicBezTo>
                        <a:pt x="2354" y="5872"/>
                        <a:pt x="2309" y="5830"/>
                        <a:pt x="2331" y="5772"/>
                      </a:cubicBezTo>
                      <a:cubicBezTo>
                        <a:pt x="2365" y="5679"/>
                        <a:pt x="2492" y="5652"/>
                        <a:pt x="2572" y="5672"/>
                      </a:cubicBezTo>
                      <a:cubicBezTo>
                        <a:pt x="2718" y="5666"/>
                        <a:pt x="2718" y="5666"/>
                        <a:pt x="2718" y="5666"/>
                      </a:cubicBezTo>
                      <a:cubicBezTo>
                        <a:pt x="2792" y="5645"/>
                        <a:pt x="2900" y="5708"/>
                        <a:pt x="2966" y="5653"/>
                      </a:cubicBezTo>
                      <a:cubicBezTo>
                        <a:pt x="3020" y="5608"/>
                        <a:pt x="3042" y="5501"/>
                        <a:pt x="3111" y="5621"/>
                      </a:cubicBezTo>
                      <a:cubicBezTo>
                        <a:pt x="3139" y="5670"/>
                        <a:pt x="3137" y="5703"/>
                        <a:pt x="3192" y="5734"/>
                      </a:cubicBezTo>
                      <a:cubicBezTo>
                        <a:pt x="3231" y="5755"/>
                        <a:pt x="3284" y="5759"/>
                        <a:pt x="3299" y="5811"/>
                      </a:cubicBezTo>
                      <a:cubicBezTo>
                        <a:pt x="3346" y="5971"/>
                        <a:pt x="3136" y="5860"/>
                        <a:pt x="3083" y="5910"/>
                      </a:cubicBezTo>
                      <a:cubicBezTo>
                        <a:pt x="3008" y="5981"/>
                        <a:pt x="3036" y="6100"/>
                        <a:pt x="2933" y="6152"/>
                      </a:cubicBezTo>
                      <a:moveTo>
                        <a:pt x="3406" y="6170"/>
                      </a:moveTo>
                      <a:cubicBezTo>
                        <a:pt x="3370" y="6203"/>
                        <a:pt x="3312" y="6192"/>
                        <a:pt x="3267" y="6196"/>
                      </a:cubicBezTo>
                      <a:cubicBezTo>
                        <a:pt x="3223" y="6200"/>
                        <a:pt x="3170" y="6230"/>
                        <a:pt x="3129" y="6207"/>
                      </a:cubicBezTo>
                      <a:cubicBezTo>
                        <a:pt x="3141" y="6147"/>
                        <a:pt x="3189" y="6104"/>
                        <a:pt x="3267" y="6089"/>
                      </a:cubicBezTo>
                      <a:cubicBezTo>
                        <a:pt x="3349" y="6068"/>
                        <a:pt x="3494" y="6088"/>
                        <a:pt x="3406" y="6170"/>
                      </a:cubicBezTo>
                      <a:moveTo>
                        <a:pt x="3457" y="5880"/>
                      </a:moveTo>
                      <a:cubicBezTo>
                        <a:pt x="3444" y="5859"/>
                        <a:pt x="3455" y="5829"/>
                        <a:pt x="3443" y="5806"/>
                      </a:cubicBezTo>
                      <a:cubicBezTo>
                        <a:pt x="3428" y="5780"/>
                        <a:pt x="3405" y="5764"/>
                        <a:pt x="3392" y="5735"/>
                      </a:cubicBezTo>
                      <a:cubicBezTo>
                        <a:pt x="3338" y="5618"/>
                        <a:pt x="3399" y="5448"/>
                        <a:pt x="3558" y="5498"/>
                      </a:cubicBezTo>
                      <a:cubicBezTo>
                        <a:pt x="3419" y="5419"/>
                        <a:pt x="3419" y="5419"/>
                        <a:pt x="3419" y="5419"/>
                      </a:cubicBezTo>
                      <a:cubicBezTo>
                        <a:pt x="3474" y="5440"/>
                        <a:pt x="3519" y="5476"/>
                        <a:pt x="3572" y="5500"/>
                      </a:cubicBezTo>
                      <a:cubicBezTo>
                        <a:pt x="3620" y="5521"/>
                        <a:pt x="3660" y="5513"/>
                        <a:pt x="3702" y="5552"/>
                      </a:cubicBezTo>
                      <a:cubicBezTo>
                        <a:pt x="3727" y="5576"/>
                        <a:pt x="3763" y="5625"/>
                        <a:pt x="3773" y="5659"/>
                      </a:cubicBezTo>
                      <a:cubicBezTo>
                        <a:pt x="3802" y="5765"/>
                        <a:pt x="3722" y="5894"/>
                        <a:pt x="3615" y="5913"/>
                      </a:cubicBezTo>
                      <a:cubicBezTo>
                        <a:pt x="3563" y="5923"/>
                        <a:pt x="3486" y="5933"/>
                        <a:pt x="3457" y="5880"/>
                      </a:cubicBezTo>
                      <a:moveTo>
                        <a:pt x="3766" y="6032"/>
                      </a:moveTo>
                      <a:cubicBezTo>
                        <a:pt x="3642" y="6038"/>
                        <a:pt x="3713" y="5936"/>
                        <a:pt x="3789" y="5963"/>
                      </a:cubicBezTo>
                      <a:cubicBezTo>
                        <a:pt x="3846" y="5954"/>
                        <a:pt x="3863" y="6027"/>
                        <a:pt x="3766" y="6032"/>
                      </a:cubicBezTo>
                      <a:moveTo>
                        <a:pt x="4411" y="5893"/>
                      </a:moveTo>
                      <a:cubicBezTo>
                        <a:pt x="4308" y="5879"/>
                        <a:pt x="4207" y="5802"/>
                        <a:pt x="4101" y="5831"/>
                      </a:cubicBezTo>
                      <a:cubicBezTo>
                        <a:pt x="4040" y="5848"/>
                        <a:pt x="3986" y="5897"/>
                        <a:pt x="3919" y="5874"/>
                      </a:cubicBezTo>
                      <a:cubicBezTo>
                        <a:pt x="3866" y="5856"/>
                        <a:pt x="3836" y="5783"/>
                        <a:pt x="3861" y="5729"/>
                      </a:cubicBezTo>
                      <a:cubicBezTo>
                        <a:pt x="3913" y="5618"/>
                        <a:pt x="4075" y="5655"/>
                        <a:pt x="4168" y="5644"/>
                      </a:cubicBezTo>
                      <a:cubicBezTo>
                        <a:pt x="4251" y="5638"/>
                        <a:pt x="4291" y="5671"/>
                        <a:pt x="4373" y="5645"/>
                      </a:cubicBezTo>
                      <a:cubicBezTo>
                        <a:pt x="4438" y="5625"/>
                        <a:pt x="4521" y="5618"/>
                        <a:pt x="4581" y="5667"/>
                      </a:cubicBezTo>
                      <a:cubicBezTo>
                        <a:pt x="4689" y="5757"/>
                        <a:pt x="4517" y="5908"/>
                        <a:pt x="4411" y="5893"/>
                      </a:cubicBezTo>
                      <a:moveTo>
                        <a:pt x="4545" y="5419"/>
                      </a:moveTo>
                      <a:cubicBezTo>
                        <a:pt x="4522" y="5397"/>
                        <a:pt x="4508" y="5361"/>
                        <a:pt x="4487" y="5337"/>
                      </a:cubicBezTo>
                      <a:cubicBezTo>
                        <a:pt x="4462" y="5310"/>
                        <a:pt x="4427" y="5294"/>
                        <a:pt x="4404" y="5268"/>
                      </a:cubicBezTo>
                      <a:cubicBezTo>
                        <a:pt x="4317" y="5168"/>
                        <a:pt x="4379" y="5047"/>
                        <a:pt x="4504" y="5072"/>
                      </a:cubicBezTo>
                      <a:cubicBezTo>
                        <a:pt x="4583" y="5087"/>
                        <a:pt x="4711" y="5137"/>
                        <a:pt x="4780" y="5028"/>
                      </a:cubicBezTo>
                      <a:cubicBezTo>
                        <a:pt x="4863" y="4942"/>
                        <a:pt x="4972" y="5033"/>
                        <a:pt x="5035" y="5099"/>
                      </a:cubicBezTo>
                      <a:cubicBezTo>
                        <a:pt x="5159" y="5227"/>
                        <a:pt x="5086" y="5287"/>
                        <a:pt x="4954" y="5344"/>
                      </a:cubicBezTo>
                      <a:cubicBezTo>
                        <a:pt x="4897" y="5368"/>
                        <a:pt x="4876" y="5423"/>
                        <a:pt x="4821" y="5450"/>
                      </a:cubicBezTo>
                      <a:cubicBezTo>
                        <a:pt x="4786" y="5467"/>
                        <a:pt x="4716" y="5483"/>
                        <a:pt x="4676" y="5482"/>
                      </a:cubicBezTo>
                      <a:cubicBezTo>
                        <a:pt x="4633" y="5481"/>
                        <a:pt x="4581" y="5454"/>
                        <a:pt x="4545" y="5419"/>
                      </a:cubicBezTo>
                      <a:moveTo>
                        <a:pt x="5149" y="5822"/>
                      </a:moveTo>
                      <a:cubicBezTo>
                        <a:pt x="5046" y="5813"/>
                        <a:pt x="4888" y="5879"/>
                        <a:pt x="4814" y="5773"/>
                      </a:cubicBezTo>
                      <a:cubicBezTo>
                        <a:pt x="4726" y="5646"/>
                        <a:pt x="4893" y="5565"/>
                        <a:pt x="5000" y="5594"/>
                      </a:cubicBezTo>
                      <a:cubicBezTo>
                        <a:pt x="5098" y="5613"/>
                        <a:pt x="5204" y="5594"/>
                        <a:pt x="5287" y="5680"/>
                      </a:cubicBezTo>
                      <a:cubicBezTo>
                        <a:pt x="5404" y="5800"/>
                        <a:pt x="5248" y="5831"/>
                        <a:pt x="5149" y="5822"/>
                      </a:cubicBezTo>
                      <a:moveTo>
                        <a:pt x="305" y="3572"/>
                      </a:moveTo>
                      <a:cubicBezTo>
                        <a:pt x="298" y="3651"/>
                        <a:pt x="298" y="3651"/>
                        <a:pt x="298" y="3651"/>
                      </a:cubicBezTo>
                      <a:cubicBezTo>
                        <a:pt x="304" y="3635"/>
                        <a:pt x="308" y="3614"/>
                        <a:pt x="306" y="3587"/>
                      </a:cubicBezTo>
                      <a:cubicBezTo>
                        <a:pt x="306" y="3582"/>
                        <a:pt x="305" y="3577"/>
                        <a:pt x="305" y="3572"/>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01" name="Freeform 589">
                  <a:extLst>
                    <a:ext uri="{FF2B5EF4-FFF2-40B4-BE49-F238E27FC236}">
                      <a16:creationId xmlns:a16="http://schemas.microsoft.com/office/drawing/2014/main" id="{36CE78C4-50AB-BC82-954B-7DD2B724D4F9}"/>
                    </a:ext>
                  </a:extLst>
                </p:cNvPr>
                <p:cNvSpPr>
                  <a:spLocks/>
                </p:cNvSpPr>
                <p:nvPr/>
              </p:nvSpPr>
              <p:spPr bwMode="auto">
                <a:xfrm>
                  <a:off x="1038" y="1562"/>
                  <a:ext cx="552" cy="160"/>
                </a:xfrm>
                <a:custGeom>
                  <a:avLst/>
                  <a:gdLst>
                    <a:gd name="T0" fmla="*/ 23 w 1634"/>
                    <a:gd name="T1" fmla="*/ 6 h 473"/>
                    <a:gd name="T2" fmla="*/ 4 w 1634"/>
                    <a:gd name="T3" fmla="*/ 8 h 473"/>
                    <a:gd name="T4" fmla="*/ 0 w 1634"/>
                    <a:gd name="T5" fmla="*/ 13 h 473"/>
                    <a:gd name="T6" fmla="*/ 4 w 1634"/>
                    <a:gd name="T7" fmla="*/ 17 h 473"/>
                    <a:gd name="T8" fmla="*/ 18 w 1634"/>
                    <a:gd name="T9" fmla="*/ 15 h 473"/>
                    <a:gd name="T10" fmla="*/ 23 w 1634"/>
                    <a:gd name="T11" fmla="*/ 11 h 473"/>
                    <a:gd name="T12" fmla="*/ 28 w 1634"/>
                    <a:gd name="T13" fmla="*/ 14 h 473"/>
                    <a:gd name="T14" fmla="*/ 31 w 1634"/>
                    <a:gd name="T15" fmla="*/ 10 h 473"/>
                    <a:gd name="T16" fmla="*/ 35 w 1634"/>
                    <a:gd name="T17" fmla="*/ 13 h 473"/>
                    <a:gd name="T18" fmla="*/ 47 w 1634"/>
                    <a:gd name="T19" fmla="*/ 12 h 473"/>
                    <a:gd name="T20" fmla="*/ 58 w 1634"/>
                    <a:gd name="T21" fmla="*/ 10 h 473"/>
                    <a:gd name="T22" fmla="*/ 56 w 1634"/>
                    <a:gd name="T23" fmla="*/ 1 h 473"/>
                    <a:gd name="T24" fmla="*/ 48 w 1634"/>
                    <a:gd name="T25" fmla="*/ 4 h 473"/>
                    <a:gd name="T26" fmla="*/ 41 w 1634"/>
                    <a:gd name="T27" fmla="*/ 6 h 473"/>
                    <a:gd name="T28" fmla="*/ 32 w 1634"/>
                    <a:gd name="T29" fmla="*/ 4 h 473"/>
                    <a:gd name="T30" fmla="*/ 23 w 1634"/>
                    <a:gd name="T31" fmla="*/ 6 h 4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34" h="473">
                      <a:moveTo>
                        <a:pt x="607" y="158"/>
                      </a:moveTo>
                      <a:cubicBezTo>
                        <a:pt x="455" y="135"/>
                        <a:pt x="249" y="123"/>
                        <a:pt x="107" y="197"/>
                      </a:cubicBezTo>
                      <a:cubicBezTo>
                        <a:pt x="63" y="221"/>
                        <a:pt x="0" y="275"/>
                        <a:pt x="0" y="331"/>
                      </a:cubicBezTo>
                      <a:cubicBezTo>
                        <a:pt x="0" y="397"/>
                        <a:pt x="61" y="414"/>
                        <a:pt x="114" y="432"/>
                      </a:cubicBezTo>
                      <a:cubicBezTo>
                        <a:pt x="229" y="473"/>
                        <a:pt x="361" y="465"/>
                        <a:pt x="457" y="382"/>
                      </a:cubicBezTo>
                      <a:cubicBezTo>
                        <a:pt x="495" y="349"/>
                        <a:pt x="525" y="282"/>
                        <a:pt x="588" y="293"/>
                      </a:cubicBezTo>
                      <a:cubicBezTo>
                        <a:pt x="646" y="304"/>
                        <a:pt x="647" y="375"/>
                        <a:pt x="721" y="363"/>
                      </a:cubicBezTo>
                      <a:cubicBezTo>
                        <a:pt x="795" y="351"/>
                        <a:pt x="755" y="282"/>
                        <a:pt x="809" y="274"/>
                      </a:cubicBezTo>
                      <a:cubicBezTo>
                        <a:pt x="857" y="268"/>
                        <a:pt x="870" y="327"/>
                        <a:pt x="905" y="342"/>
                      </a:cubicBezTo>
                      <a:cubicBezTo>
                        <a:pt x="982" y="377"/>
                        <a:pt x="1137" y="327"/>
                        <a:pt x="1220" y="314"/>
                      </a:cubicBezTo>
                      <a:cubicBezTo>
                        <a:pt x="1312" y="299"/>
                        <a:pt x="1440" y="313"/>
                        <a:pt x="1518" y="257"/>
                      </a:cubicBezTo>
                      <a:cubicBezTo>
                        <a:pt x="1634" y="174"/>
                        <a:pt x="1544" y="73"/>
                        <a:pt x="1441" y="33"/>
                      </a:cubicBezTo>
                      <a:cubicBezTo>
                        <a:pt x="1356" y="0"/>
                        <a:pt x="1311" y="51"/>
                        <a:pt x="1249" y="109"/>
                      </a:cubicBezTo>
                      <a:cubicBezTo>
                        <a:pt x="1186" y="168"/>
                        <a:pt x="1134" y="167"/>
                        <a:pt x="1049" y="153"/>
                      </a:cubicBezTo>
                      <a:cubicBezTo>
                        <a:pt x="975" y="141"/>
                        <a:pt x="906" y="109"/>
                        <a:pt x="828" y="116"/>
                      </a:cubicBezTo>
                      <a:cubicBezTo>
                        <a:pt x="753" y="124"/>
                        <a:pt x="684" y="161"/>
                        <a:pt x="607" y="15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02" name="Freeform 590">
                  <a:extLst>
                    <a:ext uri="{FF2B5EF4-FFF2-40B4-BE49-F238E27FC236}">
                      <a16:creationId xmlns:a16="http://schemas.microsoft.com/office/drawing/2014/main" id="{E8C629D6-E4CB-ABF0-85B9-B3A9711ACB27}"/>
                    </a:ext>
                  </a:extLst>
                </p:cNvPr>
                <p:cNvSpPr>
                  <a:spLocks/>
                </p:cNvSpPr>
                <p:nvPr/>
              </p:nvSpPr>
              <p:spPr bwMode="auto">
                <a:xfrm>
                  <a:off x="1311" y="1459"/>
                  <a:ext cx="183" cy="119"/>
                </a:xfrm>
                <a:custGeom>
                  <a:avLst/>
                  <a:gdLst>
                    <a:gd name="T0" fmla="*/ 15 w 542"/>
                    <a:gd name="T1" fmla="*/ 1 h 352"/>
                    <a:gd name="T2" fmla="*/ 9 w 542"/>
                    <a:gd name="T3" fmla="*/ 2 h 352"/>
                    <a:gd name="T4" fmla="*/ 6 w 542"/>
                    <a:gd name="T5" fmla="*/ 6 h 352"/>
                    <a:gd name="T6" fmla="*/ 1 w 542"/>
                    <a:gd name="T7" fmla="*/ 10 h 352"/>
                    <a:gd name="T8" fmla="*/ 4 w 542"/>
                    <a:gd name="T9" fmla="*/ 14 h 352"/>
                    <a:gd name="T10" fmla="*/ 16 w 542"/>
                    <a:gd name="T11" fmla="*/ 10 h 352"/>
                    <a:gd name="T12" fmla="*/ 20 w 542"/>
                    <a:gd name="T13" fmla="*/ 4 h 352"/>
                    <a:gd name="T14" fmla="*/ 15 w 542"/>
                    <a:gd name="T15" fmla="*/ 1 h 3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2" h="352">
                      <a:moveTo>
                        <a:pt x="383" y="17"/>
                      </a:moveTo>
                      <a:cubicBezTo>
                        <a:pt x="334" y="8"/>
                        <a:pt x="267" y="0"/>
                        <a:pt x="227" y="42"/>
                      </a:cubicBezTo>
                      <a:cubicBezTo>
                        <a:pt x="192" y="79"/>
                        <a:pt x="200" y="126"/>
                        <a:pt x="153" y="163"/>
                      </a:cubicBezTo>
                      <a:cubicBezTo>
                        <a:pt x="114" y="192"/>
                        <a:pt x="45" y="204"/>
                        <a:pt x="24" y="256"/>
                      </a:cubicBezTo>
                      <a:cubicBezTo>
                        <a:pt x="0" y="316"/>
                        <a:pt x="48" y="342"/>
                        <a:pt x="102" y="346"/>
                      </a:cubicBezTo>
                      <a:cubicBezTo>
                        <a:pt x="190" y="352"/>
                        <a:pt x="353" y="325"/>
                        <a:pt x="418" y="265"/>
                      </a:cubicBezTo>
                      <a:cubicBezTo>
                        <a:pt x="459" y="227"/>
                        <a:pt x="481" y="160"/>
                        <a:pt x="508" y="114"/>
                      </a:cubicBezTo>
                      <a:cubicBezTo>
                        <a:pt x="542" y="55"/>
                        <a:pt x="407" y="18"/>
                        <a:pt x="383" y="1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03" name="Freeform 591">
                  <a:extLst>
                    <a:ext uri="{FF2B5EF4-FFF2-40B4-BE49-F238E27FC236}">
                      <a16:creationId xmlns:a16="http://schemas.microsoft.com/office/drawing/2014/main" id="{539660F8-A265-C51A-86EF-2D682FD25B7E}"/>
                    </a:ext>
                  </a:extLst>
                </p:cNvPr>
                <p:cNvSpPr>
                  <a:spLocks noEditPoints="1"/>
                </p:cNvSpPr>
                <p:nvPr/>
              </p:nvSpPr>
              <p:spPr bwMode="auto">
                <a:xfrm>
                  <a:off x="87" y="1430"/>
                  <a:ext cx="334" cy="2196"/>
                </a:xfrm>
                <a:custGeom>
                  <a:avLst/>
                  <a:gdLst>
                    <a:gd name="T0" fmla="*/ 29 w 986"/>
                    <a:gd name="T1" fmla="*/ 187 h 6489"/>
                    <a:gd name="T2" fmla="*/ 23 w 986"/>
                    <a:gd name="T3" fmla="*/ 208 h 6489"/>
                    <a:gd name="T4" fmla="*/ 14 w 986"/>
                    <a:gd name="T5" fmla="*/ 199 h 6489"/>
                    <a:gd name="T6" fmla="*/ 25 w 986"/>
                    <a:gd name="T7" fmla="*/ 185 h 6489"/>
                    <a:gd name="T8" fmla="*/ 35 w 986"/>
                    <a:gd name="T9" fmla="*/ 149 h 6489"/>
                    <a:gd name="T10" fmla="*/ 33 w 986"/>
                    <a:gd name="T11" fmla="*/ 104 h 6489"/>
                    <a:gd name="T12" fmla="*/ 30 w 986"/>
                    <a:gd name="T13" fmla="*/ 68 h 6489"/>
                    <a:gd name="T14" fmla="*/ 24 w 986"/>
                    <a:gd name="T15" fmla="*/ 36 h 6489"/>
                    <a:gd name="T16" fmla="*/ 26 w 986"/>
                    <a:gd name="T17" fmla="*/ 18 h 6489"/>
                    <a:gd name="T18" fmla="*/ 2 w 986"/>
                    <a:gd name="T19" fmla="*/ 24 h 6489"/>
                    <a:gd name="T20" fmla="*/ 2 w 986"/>
                    <a:gd name="T21" fmla="*/ 51 h 6489"/>
                    <a:gd name="T22" fmla="*/ 3 w 986"/>
                    <a:gd name="T23" fmla="*/ 68 h 6489"/>
                    <a:gd name="T24" fmla="*/ 9 w 986"/>
                    <a:gd name="T25" fmla="*/ 76 h 6489"/>
                    <a:gd name="T26" fmla="*/ 6 w 986"/>
                    <a:gd name="T27" fmla="*/ 95 h 6489"/>
                    <a:gd name="T28" fmla="*/ 3 w 986"/>
                    <a:gd name="T29" fmla="*/ 108 h 6489"/>
                    <a:gd name="T30" fmla="*/ 15 w 986"/>
                    <a:gd name="T31" fmla="*/ 117 h 6489"/>
                    <a:gd name="T32" fmla="*/ 3 w 986"/>
                    <a:gd name="T33" fmla="*/ 133 h 6489"/>
                    <a:gd name="T34" fmla="*/ 7 w 986"/>
                    <a:gd name="T35" fmla="*/ 141 h 6489"/>
                    <a:gd name="T36" fmla="*/ 8 w 986"/>
                    <a:gd name="T37" fmla="*/ 147 h 6489"/>
                    <a:gd name="T38" fmla="*/ 17 w 986"/>
                    <a:gd name="T39" fmla="*/ 153 h 6489"/>
                    <a:gd name="T40" fmla="*/ 13 w 986"/>
                    <a:gd name="T41" fmla="*/ 169 h 6489"/>
                    <a:gd name="T42" fmla="*/ 3 w 986"/>
                    <a:gd name="T43" fmla="*/ 184 h 6489"/>
                    <a:gd name="T44" fmla="*/ 11 w 986"/>
                    <a:gd name="T45" fmla="*/ 199 h 6489"/>
                    <a:gd name="T46" fmla="*/ 13 w 986"/>
                    <a:gd name="T47" fmla="*/ 234 h 6489"/>
                    <a:gd name="T48" fmla="*/ 27 w 986"/>
                    <a:gd name="T49" fmla="*/ 245 h 6489"/>
                    <a:gd name="T50" fmla="*/ 15 w 986"/>
                    <a:gd name="T51" fmla="*/ 223 h 6489"/>
                    <a:gd name="T52" fmla="*/ 27 w 986"/>
                    <a:gd name="T53" fmla="*/ 231 h 6489"/>
                    <a:gd name="T54" fmla="*/ 28 w 986"/>
                    <a:gd name="T55" fmla="*/ 219 h 6489"/>
                    <a:gd name="T56" fmla="*/ 23 w 986"/>
                    <a:gd name="T57" fmla="*/ 161 h 6489"/>
                    <a:gd name="T58" fmla="*/ 28 w 986"/>
                    <a:gd name="T59" fmla="*/ 143 h 6489"/>
                    <a:gd name="T60" fmla="*/ 29 w 986"/>
                    <a:gd name="T61" fmla="*/ 92 h 6489"/>
                    <a:gd name="T62" fmla="*/ 28 w 986"/>
                    <a:gd name="T63" fmla="*/ 105 h 6489"/>
                    <a:gd name="T64" fmla="*/ 29 w 986"/>
                    <a:gd name="T65" fmla="*/ 92 h 6489"/>
                    <a:gd name="T66" fmla="*/ 22 w 986"/>
                    <a:gd name="T67" fmla="*/ 99 h 6489"/>
                    <a:gd name="T68" fmla="*/ 23 w 986"/>
                    <a:gd name="T69" fmla="*/ 53 h 6489"/>
                    <a:gd name="T70" fmla="*/ 22 w 986"/>
                    <a:gd name="T71" fmla="*/ 45 h 6489"/>
                    <a:gd name="T72" fmla="*/ 5 w 986"/>
                    <a:gd name="T73" fmla="*/ 28 h 6489"/>
                    <a:gd name="T74" fmla="*/ 14 w 986"/>
                    <a:gd name="T75" fmla="*/ 23 h 6489"/>
                    <a:gd name="T76" fmla="*/ 13 w 986"/>
                    <a:gd name="T77" fmla="*/ 36 h 6489"/>
                    <a:gd name="T78" fmla="*/ 7 w 986"/>
                    <a:gd name="T79" fmla="*/ 37 h 6489"/>
                    <a:gd name="T80" fmla="*/ 11 w 986"/>
                    <a:gd name="T81" fmla="*/ 45 h 6489"/>
                    <a:gd name="T82" fmla="*/ 15 w 986"/>
                    <a:gd name="T83" fmla="*/ 57 h 6489"/>
                    <a:gd name="T84" fmla="*/ 11 w 986"/>
                    <a:gd name="T85" fmla="*/ 79 h 6489"/>
                    <a:gd name="T86" fmla="*/ 27 w 986"/>
                    <a:gd name="T87" fmla="*/ 84 h 6489"/>
                    <a:gd name="T88" fmla="*/ 17 w 986"/>
                    <a:gd name="T89" fmla="*/ 94 h 6489"/>
                    <a:gd name="T90" fmla="*/ 14 w 986"/>
                    <a:gd name="T91" fmla="*/ 108 h 6489"/>
                    <a:gd name="T92" fmla="*/ 12 w 986"/>
                    <a:gd name="T93" fmla="*/ 100 h 6489"/>
                    <a:gd name="T94" fmla="*/ 14 w 986"/>
                    <a:gd name="T95" fmla="*/ 108 h 6489"/>
                    <a:gd name="T96" fmla="*/ 26 w 986"/>
                    <a:gd name="T97" fmla="*/ 109 h 6489"/>
                    <a:gd name="T98" fmla="*/ 27 w 986"/>
                    <a:gd name="T99" fmla="*/ 133 h 6489"/>
                    <a:gd name="T100" fmla="*/ 17 w 986"/>
                    <a:gd name="T101" fmla="*/ 113 h 6489"/>
                    <a:gd name="T102" fmla="*/ 16 w 986"/>
                    <a:gd name="T103" fmla="*/ 168 h 6489"/>
                    <a:gd name="T104" fmla="*/ 11 w 986"/>
                    <a:gd name="T105" fmla="*/ 209 h 64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86" h="6489">
                      <a:moveTo>
                        <a:pt x="970" y="5359"/>
                      </a:moveTo>
                      <a:cubicBezTo>
                        <a:pt x="970" y="5359"/>
                        <a:pt x="920" y="5410"/>
                        <a:pt x="819" y="5346"/>
                      </a:cubicBezTo>
                      <a:cubicBezTo>
                        <a:pt x="717" y="5283"/>
                        <a:pt x="819" y="5233"/>
                        <a:pt x="781" y="5106"/>
                      </a:cubicBezTo>
                      <a:cubicBezTo>
                        <a:pt x="743" y="4980"/>
                        <a:pt x="781" y="4904"/>
                        <a:pt x="755" y="4828"/>
                      </a:cubicBezTo>
                      <a:cubicBezTo>
                        <a:pt x="730" y="4753"/>
                        <a:pt x="736" y="4860"/>
                        <a:pt x="661" y="4835"/>
                      </a:cubicBezTo>
                      <a:cubicBezTo>
                        <a:pt x="660" y="4835"/>
                        <a:pt x="660" y="4835"/>
                        <a:pt x="660" y="4835"/>
                      </a:cubicBezTo>
                      <a:cubicBezTo>
                        <a:pt x="676" y="4912"/>
                        <a:pt x="670" y="4999"/>
                        <a:pt x="669" y="5079"/>
                      </a:cubicBezTo>
                      <a:cubicBezTo>
                        <a:pt x="668" y="5169"/>
                        <a:pt x="691" y="5309"/>
                        <a:pt x="596" y="5357"/>
                      </a:cubicBezTo>
                      <a:cubicBezTo>
                        <a:pt x="549" y="5382"/>
                        <a:pt x="509" y="5356"/>
                        <a:pt x="470" y="5335"/>
                      </a:cubicBezTo>
                      <a:cubicBezTo>
                        <a:pt x="448" y="5323"/>
                        <a:pt x="432" y="5286"/>
                        <a:pt x="407" y="5284"/>
                      </a:cubicBezTo>
                      <a:cubicBezTo>
                        <a:pt x="382" y="5283"/>
                        <a:pt x="363" y="5292"/>
                        <a:pt x="343" y="5272"/>
                      </a:cubicBezTo>
                      <a:cubicBezTo>
                        <a:pt x="306" y="5236"/>
                        <a:pt x="340" y="5173"/>
                        <a:pt x="357" y="5133"/>
                      </a:cubicBezTo>
                      <a:cubicBezTo>
                        <a:pt x="377" y="5086"/>
                        <a:pt x="393" y="5046"/>
                        <a:pt x="401" y="4994"/>
                      </a:cubicBezTo>
                      <a:cubicBezTo>
                        <a:pt x="409" y="4944"/>
                        <a:pt x="412" y="4892"/>
                        <a:pt x="429" y="4842"/>
                      </a:cubicBezTo>
                      <a:cubicBezTo>
                        <a:pt x="443" y="4800"/>
                        <a:pt x="473" y="4720"/>
                        <a:pt x="521" y="4708"/>
                      </a:cubicBezTo>
                      <a:cubicBezTo>
                        <a:pt x="560" y="4657"/>
                        <a:pt x="607" y="4712"/>
                        <a:pt x="634" y="4763"/>
                      </a:cubicBezTo>
                      <a:cubicBezTo>
                        <a:pt x="646" y="4741"/>
                        <a:pt x="664" y="4714"/>
                        <a:pt x="680" y="4683"/>
                      </a:cubicBezTo>
                      <a:cubicBezTo>
                        <a:pt x="717" y="4607"/>
                        <a:pt x="793" y="4620"/>
                        <a:pt x="793" y="4544"/>
                      </a:cubicBezTo>
                      <a:cubicBezTo>
                        <a:pt x="793" y="4468"/>
                        <a:pt x="856" y="4386"/>
                        <a:pt x="869" y="4285"/>
                      </a:cubicBezTo>
                      <a:cubicBezTo>
                        <a:pt x="882" y="4184"/>
                        <a:pt x="920" y="4058"/>
                        <a:pt x="894" y="3843"/>
                      </a:cubicBezTo>
                      <a:cubicBezTo>
                        <a:pt x="869" y="3628"/>
                        <a:pt x="913" y="3628"/>
                        <a:pt x="850" y="3552"/>
                      </a:cubicBezTo>
                      <a:cubicBezTo>
                        <a:pt x="787" y="3477"/>
                        <a:pt x="831" y="3413"/>
                        <a:pt x="831" y="3312"/>
                      </a:cubicBezTo>
                      <a:cubicBezTo>
                        <a:pt x="831" y="3211"/>
                        <a:pt x="844" y="3148"/>
                        <a:pt x="907" y="3148"/>
                      </a:cubicBezTo>
                      <a:cubicBezTo>
                        <a:pt x="856" y="2693"/>
                        <a:pt x="856" y="2693"/>
                        <a:pt x="856" y="2693"/>
                      </a:cubicBezTo>
                      <a:cubicBezTo>
                        <a:pt x="819" y="2592"/>
                        <a:pt x="882" y="2643"/>
                        <a:pt x="869" y="2491"/>
                      </a:cubicBezTo>
                      <a:cubicBezTo>
                        <a:pt x="856" y="2340"/>
                        <a:pt x="819" y="2251"/>
                        <a:pt x="768" y="2150"/>
                      </a:cubicBezTo>
                      <a:cubicBezTo>
                        <a:pt x="717" y="2049"/>
                        <a:pt x="717" y="2062"/>
                        <a:pt x="717" y="1948"/>
                      </a:cubicBezTo>
                      <a:cubicBezTo>
                        <a:pt x="717" y="1834"/>
                        <a:pt x="781" y="1897"/>
                        <a:pt x="768" y="1746"/>
                      </a:cubicBezTo>
                      <a:cubicBezTo>
                        <a:pt x="755" y="1594"/>
                        <a:pt x="838" y="1316"/>
                        <a:pt x="825" y="1228"/>
                      </a:cubicBezTo>
                      <a:cubicBezTo>
                        <a:pt x="812" y="1139"/>
                        <a:pt x="743" y="1202"/>
                        <a:pt x="705" y="1114"/>
                      </a:cubicBezTo>
                      <a:cubicBezTo>
                        <a:pt x="697" y="1095"/>
                        <a:pt x="629" y="1083"/>
                        <a:pt x="609" y="1046"/>
                      </a:cubicBezTo>
                      <a:cubicBezTo>
                        <a:pt x="588" y="1007"/>
                        <a:pt x="615" y="942"/>
                        <a:pt x="625" y="932"/>
                      </a:cubicBezTo>
                      <a:cubicBezTo>
                        <a:pt x="651" y="906"/>
                        <a:pt x="786" y="986"/>
                        <a:pt x="793" y="950"/>
                      </a:cubicBezTo>
                      <a:cubicBezTo>
                        <a:pt x="806" y="887"/>
                        <a:pt x="801" y="653"/>
                        <a:pt x="801" y="653"/>
                      </a:cubicBezTo>
                      <a:cubicBezTo>
                        <a:pt x="775" y="590"/>
                        <a:pt x="775" y="590"/>
                        <a:pt x="775" y="590"/>
                      </a:cubicBezTo>
                      <a:cubicBezTo>
                        <a:pt x="750" y="539"/>
                        <a:pt x="715" y="482"/>
                        <a:pt x="674" y="455"/>
                      </a:cubicBezTo>
                      <a:cubicBezTo>
                        <a:pt x="600" y="408"/>
                        <a:pt x="518" y="409"/>
                        <a:pt x="446" y="375"/>
                      </a:cubicBezTo>
                      <a:cubicBezTo>
                        <a:pt x="371" y="340"/>
                        <a:pt x="335" y="255"/>
                        <a:pt x="293" y="192"/>
                      </a:cubicBezTo>
                      <a:cubicBezTo>
                        <a:pt x="247" y="122"/>
                        <a:pt x="156" y="46"/>
                        <a:pt x="90" y="0"/>
                      </a:cubicBezTo>
                      <a:cubicBezTo>
                        <a:pt x="62" y="187"/>
                        <a:pt x="48" y="430"/>
                        <a:pt x="48" y="628"/>
                      </a:cubicBezTo>
                      <a:cubicBezTo>
                        <a:pt x="48" y="727"/>
                        <a:pt x="37" y="834"/>
                        <a:pt x="67" y="925"/>
                      </a:cubicBezTo>
                      <a:cubicBezTo>
                        <a:pt x="85" y="979"/>
                        <a:pt x="104" y="992"/>
                        <a:pt x="84" y="1049"/>
                      </a:cubicBezTo>
                      <a:cubicBezTo>
                        <a:pt x="66" y="1100"/>
                        <a:pt x="57" y="1124"/>
                        <a:pt x="54" y="1184"/>
                      </a:cubicBezTo>
                      <a:cubicBezTo>
                        <a:pt x="53" y="1217"/>
                        <a:pt x="34" y="1284"/>
                        <a:pt x="49" y="1315"/>
                      </a:cubicBezTo>
                      <a:cubicBezTo>
                        <a:pt x="67" y="1350"/>
                        <a:pt x="107" y="1349"/>
                        <a:pt x="136" y="1373"/>
                      </a:cubicBezTo>
                      <a:cubicBezTo>
                        <a:pt x="219" y="1440"/>
                        <a:pt x="127" y="1497"/>
                        <a:pt x="110" y="1568"/>
                      </a:cubicBezTo>
                      <a:cubicBezTo>
                        <a:pt x="45" y="1545"/>
                        <a:pt x="90" y="1661"/>
                        <a:pt x="124" y="1670"/>
                      </a:cubicBezTo>
                      <a:cubicBezTo>
                        <a:pt x="88" y="1681"/>
                        <a:pt x="76" y="1690"/>
                        <a:pt x="76" y="1742"/>
                      </a:cubicBezTo>
                      <a:cubicBezTo>
                        <a:pt x="76" y="1795"/>
                        <a:pt x="76" y="1813"/>
                        <a:pt x="116" y="1807"/>
                      </a:cubicBezTo>
                      <a:cubicBezTo>
                        <a:pt x="156" y="1801"/>
                        <a:pt x="199" y="1779"/>
                        <a:pt x="232" y="1776"/>
                      </a:cubicBezTo>
                      <a:cubicBezTo>
                        <a:pt x="266" y="1773"/>
                        <a:pt x="337" y="1801"/>
                        <a:pt x="337" y="1801"/>
                      </a:cubicBezTo>
                      <a:cubicBezTo>
                        <a:pt x="318" y="1865"/>
                        <a:pt x="275" y="1914"/>
                        <a:pt x="248" y="1963"/>
                      </a:cubicBezTo>
                      <a:cubicBezTo>
                        <a:pt x="220" y="2012"/>
                        <a:pt x="202" y="2046"/>
                        <a:pt x="205" y="2113"/>
                      </a:cubicBezTo>
                      <a:cubicBezTo>
                        <a:pt x="208" y="2180"/>
                        <a:pt x="214" y="2226"/>
                        <a:pt x="214" y="2275"/>
                      </a:cubicBezTo>
                      <a:cubicBezTo>
                        <a:pt x="214" y="2324"/>
                        <a:pt x="251" y="2432"/>
                        <a:pt x="263" y="2459"/>
                      </a:cubicBezTo>
                      <a:cubicBezTo>
                        <a:pt x="220" y="2450"/>
                        <a:pt x="165" y="2444"/>
                        <a:pt x="153" y="2456"/>
                      </a:cubicBezTo>
                      <a:cubicBezTo>
                        <a:pt x="140" y="2468"/>
                        <a:pt x="110" y="2530"/>
                        <a:pt x="128" y="2542"/>
                      </a:cubicBezTo>
                      <a:cubicBezTo>
                        <a:pt x="147" y="2554"/>
                        <a:pt x="189" y="2548"/>
                        <a:pt x="208" y="2579"/>
                      </a:cubicBezTo>
                      <a:cubicBezTo>
                        <a:pt x="226" y="2609"/>
                        <a:pt x="257" y="2674"/>
                        <a:pt x="211" y="2707"/>
                      </a:cubicBezTo>
                      <a:cubicBezTo>
                        <a:pt x="165" y="2741"/>
                        <a:pt x="91" y="2753"/>
                        <a:pt x="73" y="2781"/>
                      </a:cubicBezTo>
                      <a:cubicBezTo>
                        <a:pt x="55" y="2808"/>
                        <a:pt x="36" y="2857"/>
                        <a:pt x="104" y="2870"/>
                      </a:cubicBezTo>
                      <a:cubicBezTo>
                        <a:pt x="171" y="2882"/>
                        <a:pt x="318" y="2851"/>
                        <a:pt x="333" y="2910"/>
                      </a:cubicBezTo>
                      <a:cubicBezTo>
                        <a:pt x="321" y="2962"/>
                        <a:pt x="321" y="2983"/>
                        <a:pt x="340" y="2998"/>
                      </a:cubicBezTo>
                      <a:cubicBezTo>
                        <a:pt x="358" y="3014"/>
                        <a:pt x="376" y="3023"/>
                        <a:pt x="376" y="3023"/>
                      </a:cubicBezTo>
                      <a:cubicBezTo>
                        <a:pt x="376" y="3023"/>
                        <a:pt x="472" y="3123"/>
                        <a:pt x="463" y="3197"/>
                      </a:cubicBezTo>
                      <a:cubicBezTo>
                        <a:pt x="453" y="3270"/>
                        <a:pt x="327" y="3292"/>
                        <a:pt x="327" y="3292"/>
                      </a:cubicBezTo>
                      <a:cubicBezTo>
                        <a:pt x="327" y="3292"/>
                        <a:pt x="254" y="3314"/>
                        <a:pt x="193" y="3326"/>
                      </a:cubicBezTo>
                      <a:cubicBezTo>
                        <a:pt x="131" y="3338"/>
                        <a:pt x="70" y="3366"/>
                        <a:pt x="85" y="3424"/>
                      </a:cubicBezTo>
                      <a:cubicBezTo>
                        <a:pt x="101" y="3482"/>
                        <a:pt x="137" y="3467"/>
                        <a:pt x="177" y="3461"/>
                      </a:cubicBezTo>
                      <a:cubicBezTo>
                        <a:pt x="217" y="3455"/>
                        <a:pt x="232" y="3442"/>
                        <a:pt x="245" y="3479"/>
                      </a:cubicBezTo>
                      <a:cubicBezTo>
                        <a:pt x="257" y="3516"/>
                        <a:pt x="248" y="3528"/>
                        <a:pt x="226" y="3553"/>
                      </a:cubicBezTo>
                      <a:cubicBezTo>
                        <a:pt x="205" y="3577"/>
                        <a:pt x="189" y="3596"/>
                        <a:pt x="180" y="3629"/>
                      </a:cubicBezTo>
                      <a:cubicBezTo>
                        <a:pt x="171" y="3663"/>
                        <a:pt x="156" y="3678"/>
                        <a:pt x="125" y="3694"/>
                      </a:cubicBezTo>
                      <a:cubicBezTo>
                        <a:pt x="94" y="3709"/>
                        <a:pt x="79" y="3712"/>
                        <a:pt x="85" y="3746"/>
                      </a:cubicBezTo>
                      <a:cubicBezTo>
                        <a:pt x="91" y="3779"/>
                        <a:pt x="88" y="3828"/>
                        <a:pt x="131" y="3819"/>
                      </a:cubicBezTo>
                      <a:cubicBezTo>
                        <a:pt x="174" y="3810"/>
                        <a:pt x="212" y="3797"/>
                        <a:pt x="212" y="3797"/>
                      </a:cubicBezTo>
                      <a:cubicBezTo>
                        <a:pt x="212" y="3801"/>
                        <a:pt x="290" y="3761"/>
                        <a:pt x="332" y="3609"/>
                      </a:cubicBezTo>
                      <a:cubicBezTo>
                        <a:pt x="397" y="3562"/>
                        <a:pt x="493" y="3593"/>
                        <a:pt x="515" y="3603"/>
                      </a:cubicBezTo>
                      <a:cubicBezTo>
                        <a:pt x="539" y="3615"/>
                        <a:pt x="478" y="3671"/>
                        <a:pt x="458" y="3731"/>
                      </a:cubicBezTo>
                      <a:cubicBezTo>
                        <a:pt x="430" y="3820"/>
                        <a:pt x="433" y="3922"/>
                        <a:pt x="437" y="3942"/>
                      </a:cubicBezTo>
                      <a:cubicBezTo>
                        <a:pt x="446" y="3978"/>
                        <a:pt x="258" y="4000"/>
                        <a:pt x="268" y="4044"/>
                      </a:cubicBezTo>
                      <a:cubicBezTo>
                        <a:pt x="274" y="4070"/>
                        <a:pt x="281" y="4097"/>
                        <a:pt x="287" y="4124"/>
                      </a:cubicBezTo>
                      <a:cubicBezTo>
                        <a:pt x="319" y="4140"/>
                        <a:pt x="371" y="4191"/>
                        <a:pt x="378" y="4228"/>
                      </a:cubicBezTo>
                      <a:cubicBezTo>
                        <a:pt x="387" y="4271"/>
                        <a:pt x="326" y="4321"/>
                        <a:pt x="332" y="4359"/>
                      </a:cubicBezTo>
                      <a:cubicBezTo>
                        <a:pt x="336" y="4388"/>
                        <a:pt x="361" y="4384"/>
                        <a:pt x="362" y="4409"/>
                      </a:cubicBezTo>
                      <a:cubicBezTo>
                        <a:pt x="319" y="4418"/>
                        <a:pt x="274" y="4462"/>
                        <a:pt x="252" y="4519"/>
                      </a:cubicBezTo>
                      <a:cubicBezTo>
                        <a:pt x="229" y="4578"/>
                        <a:pt x="112" y="4624"/>
                        <a:pt x="68" y="4621"/>
                      </a:cubicBezTo>
                      <a:cubicBezTo>
                        <a:pt x="0" y="4615"/>
                        <a:pt x="29" y="4726"/>
                        <a:pt x="73" y="4751"/>
                      </a:cubicBezTo>
                      <a:cubicBezTo>
                        <a:pt x="106" y="4771"/>
                        <a:pt x="214" y="4667"/>
                        <a:pt x="258" y="4694"/>
                      </a:cubicBezTo>
                      <a:cubicBezTo>
                        <a:pt x="294" y="4714"/>
                        <a:pt x="284" y="4711"/>
                        <a:pt x="303" y="4747"/>
                      </a:cubicBezTo>
                      <a:cubicBezTo>
                        <a:pt x="324" y="4789"/>
                        <a:pt x="313" y="4943"/>
                        <a:pt x="313" y="4986"/>
                      </a:cubicBezTo>
                      <a:cubicBezTo>
                        <a:pt x="313" y="5029"/>
                        <a:pt x="306" y="5092"/>
                        <a:pt x="286" y="5130"/>
                      </a:cubicBezTo>
                      <a:cubicBezTo>
                        <a:pt x="263" y="5176"/>
                        <a:pt x="227" y="5177"/>
                        <a:pt x="185" y="5206"/>
                      </a:cubicBezTo>
                      <a:cubicBezTo>
                        <a:pt x="170" y="5217"/>
                        <a:pt x="108" y="5237"/>
                        <a:pt x="91" y="5285"/>
                      </a:cubicBezTo>
                      <a:cubicBezTo>
                        <a:pt x="42" y="5427"/>
                        <a:pt x="46" y="5697"/>
                        <a:pt x="104" y="5771"/>
                      </a:cubicBezTo>
                      <a:cubicBezTo>
                        <a:pt x="122" y="5793"/>
                        <a:pt x="278" y="6000"/>
                        <a:pt x="326" y="6033"/>
                      </a:cubicBezTo>
                      <a:cubicBezTo>
                        <a:pt x="366" y="6060"/>
                        <a:pt x="478" y="6206"/>
                        <a:pt x="555" y="6275"/>
                      </a:cubicBezTo>
                      <a:cubicBezTo>
                        <a:pt x="601" y="6317"/>
                        <a:pt x="720" y="6454"/>
                        <a:pt x="789" y="6489"/>
                      </a:cubicBezTo>
                      <a:cubicBezTo>
                        <a:pt x="767" y="6447"/>
                        <a:pt x="746" y="6400"/>
                        <a:pt x="734" y="6357"/>
                      </a:cubicBezTo>
                      <a:cubicBezTo>
                        <a:pt x="719" y="6359"/>
                        <a:pt x="703" y="6353"/>
                        <a:pt x="689" y="6333"/>
                      </a:cubicBezTo>
                      <a:cubicBezTo>
                        <a:pt x="665" y="6300"/>
                        <a:pt x="648" y="6253"/>
                        <a:pt x="632" y="6215"/>
                      </a:cubicBezTo>
                      <a:cubicBezTo>
                        <a:pt x="597" y="6134"/>
                        <a:pt x="576" y="6020"/>
                        <a:pt x="495" y="5971"/>
                      </a:cubicBezTo>
                      <a:cubicBezTo>
                        <a:pt x="456" y="5947"/>
                        <a:pt x="414" y="5927"/>
                        <a:pt x="381" y="5894"/>
                      </a:cubicBezTo>
                      <a:cubicBezTo>
                        <a:pt x="353" y="5866"/>
                        <a:pt x="327" y="5782"/>
                        <a:pt x="375" y="5761"/>
                      </a:cubicBezTo>
                      <a:cubicBezTo>
                        <a:pt x="388" y="5764"/>
                        <a:pt x="388" y="5764"/>
                        <a:pt x="388" y="5764"/>
                      </a:cubicBezTo>
                      <a:cubicBezTo>
                        <a:pt x="425" y="5748"/>
                        <a:pt x="468" y="5788"/>
                        <a:pt x="496" y="5808"/>
                      </a:cubicBezTo>
                      <a:cubicBezTo>
                        <a:pt x="533" y="5834"/>
                        <a:pt x="571" y="5856"/>
                        <a:pt x="609" y="5880"/>
                      </a:cubicBezTo>
                      <a:cubicBezTo>
                        <a:pt x="641" y="5901"/>
                        <a:pt x="685" y="5932"/>
                        <a:pt x="708" y="5963"/>
                      </a:cubicBezTo>
                      <a:cubicBezTo>
                        <a:pt x="719" y="5979"/>
                        <a:pt x="728" y="5998"/>
                        <a:pt x="738" y="6015"/>
                      </a:cubicBezTo>
                      <a:cubicBezTo>
                        <a:pt x="741" y="6021"/>
                        <a:pt x="745" y="6025"/>
                        <a:pt x="749" y="6028"/>
                      </a:cubicBezTo>
                      <a:cubicBezTo>
                        <a:pt x="751" y="6012"/>
                        <a:pt x="754" y="5995"/>
                        <a:pt x="755" y="5978"/>
                      </a:cubicBezTo>
                      <a:cubicBezTo>
                        <a:pt x="766" y="5873"/>
                        <a:pt x="730" y="5751"/>
                        <a:pt x="730" y="5643"/>
                      </a:cubicBezTo>
                      <a:cubicBezTo>
                        <a:pt x="730" y="5536"/>
                        <a:pt x="736" y="5530"/>
                        <a:pt x="869" y="5485"/>
                      </a:cubicBezTo>
                      <a:cubicBezTo>
                        <a:pt x="986" y="5448"/>
                        <a:pt x="970" y="5359"/>
                        <a:pt x="970" y="5359"/>
                      </a:cubicBezTo>
                      <a:moveTo>
                        <a:pt x="849" y="4050"/>
                      </a:moveTo>
                      <a:cubicBezTo>
                        <a:pt x="819" y="4143"/>
                        <a:pt x="677" y="4181"/>
                        <a:pt x="590" y="4157"/>
                      </a:cubicBezTo>
                      <a:cubicBezTo>
                        <a:pt x="479" y="4126"/>
                        <a:pt x="570" y="3979"/>
                        <a:pt x="577" y="3914"/>
                      </a:cubicBezTo>
                      <a:cubicBezTo>
                        <a:pt x="580" y="3888"/>
                        <a:pt x="573" y="3860"/>
                        <a:pt x="578" y="3835"/>
                      </a:cubicBezTo>
                      <a:cubicBezTo>
                        <a:pt x="583" y="3812"/>
                        <a:pt x="596" y="3787"/>
                        <a:pt x="605" y="3765"/>
                      </a:cubicBezTo>
                      <a:cubicBezTo>
                        <a:pt x="625" y="3717"/>
                        <a:pt x="657" y="3668"/>
                        <a:pt x="716" y="3683"/>
                      </a:cubicBezTo>
                      <a:cubicBezTo>
                        <a:pt x="713" y="3680"/>
                        <a:pt x="713" y="3680"/>
                        <a:pt x="713" y="3680"/>
                      </a:cubicBezTo>
                      <a:cubicBezTo>
                        <a:pt x="766" y="3689"/>
                        <a:pt x="793" y="3712"/>
                        <a:pt x="815" y="3758"/>
                      </a:cubicBezTo>
                      <a:cubicBezTo>
                        <a:pt x="856" y="3842"/>
                        <a:pt x="878" y="3957"/>
                        <a:pt x="849" y="4050"/>
                      </a:cubicBezTo>
                      <a:moveTo>
                        <a:pt x="753" y="2380"/>
                      </a:moveTo>
                      <a:cubicBezTo>
                        <a:pt x="766" y="2375"/>
                        <a:pt x="766" y="2375"/>
                        <a:pt x="766" y="2375"/>
                      </a:cubicBezTo>
                      <a:cubicBezTo>
                        <a:pt x="795" y="2373"/>
                        <a:pt x="788" y="2393"/>
                        <a:pt x="791" y="2413"/>
                      </a:cubicBezTo>
                      <a:cubicBezTo>
                        <a:pt x="801" y="2478"/>
                        <a:pt x="774" y="2549"/>
                        <a:pt x="765" y="2611"/>
                      </a:cubicBezTo>
                      <a:cubicBezTo>
                        <a:pt x="760" y="2641"/>
                        <a:pt x="761" y="2684"/>
                        <a:pt x="728" y="2695"/>
                      </a:cubicBezTo>
                      <a:cubicBezTo>
                        <a:pt x="687" y="2710"/>
                        <a:pt x="680" y="2669"/>
                        <a:pt x="673" y="2641"/>
                      </a:cubicBezTo>
                      <a:cubicBezTo>
                        <a:pt x="665" y="2607"/>
                        <a:pt x="661" y="2580"/>
                        <a:pt x="645" y="2548"/>
                      </a:cubicBezTo>
                      <a:cubicBezTo>
                        <a:pt x="630" y="2519"/>
                        <a:pt x="604" y="2488"/>
                        <a:pt x="597" y="2455"/>
                      </a:cubicBezTo>
                      <a:cubicBezTo>
                        <a:pt x="584" y="2389"/>
                        <a:pt x="701" y="2379"/>
                        <a:pt x="753" y="2380"/>
                      </a:cubicBezTo>
                      <a:moveTo>
                        <a:pt x="556" y="2561"/>
                      </a:moveTo>
                      <a:cubicBezTo>
                        <a:pt x="587" y="2606"/>
                        <a:pt x="609" y="2630"/>
                        <a:pt x="618" y="2687"/>
                      </a:cubicBezTo>
                      <a:cubicBezTo>
                        <a:pt x="626" y="2738"/>
                        <a:pt x="594" y="2784"/>
                        <a:pt x="539" y="2780"/>
                      </a:cubicBezTo>
                      <a:cubicBezTo>
                        <a:pt x="458" y="2774"/>
                        <a:pt x="465" y="2561"/>
                        <a:pt x="558" y="2552"/>
                      </a:cubicBezTo>
                      <a:cubicBezTo>
                        <a:pt x="555" y="2555"/>
                        <a:pt x="555" y="2555"/>
                        <a:pt x="555" y="2555"/>
                      </a:cubicBezTo>
                      <a:cubicBezTo>
                        <a:pt x="555" y="2557"/>
                        <a:pt x="555" y="2559"/>
                        <a:pt x="556" y="2561"/>
                      </a:cubicBezTo>
                      <a:moveTo>
                        <a:pt x="673" y="1250"/>
                      </a:moveTo>
                      <a:cubicBezTo>
                        <a:pt x="683" y="1299"/>
                        <a:pt x="644" y="1355"/>
                        <a:pt x="593" y="1358"/>
                      </a:cubicBezTo>
                      <a:cubicBezTo>
                        <a:pt x="542" y="1362"/>
                        <a:pt x="508" y="1335"/>
                        <a:pt x="476" y="1299"/>
                      </a:cubicBezTo>
                      <a:cubicBezTo>
                        <a:pt x="453" y="1274"/>
                        <a:pt x="379" y="1202"/>
                        <a:pt x="423" y="1169"/>
                      </a:cubicBezTo>
                      <a:cubicBezTo>
                        <a:pt x="442" y="1156"/>
                        <a:pt x="442" y="1156"/>
                        <a:pt x="442" y="1156"/>
                      </a:cubicBezTo>
                      <a:cubicBezTo>
                        <a:pt x="474" y="1135"/>
                        <a:pt x="543" y="1147"/>
                        <a:pt x="578" y="1159"/>
                      </a:cubicBezTo>
                      <a:cubicBezTo>
                        <a:pt x="618" y="1173"/>
                        <a:pt x="664" y="1207"/>
                        <a:pt x="673" y="1250"/>
                      </a:cubicBezTo>
                      <a:moveTo>
                        <a:pt x="145" y="805"/>
                      </a:moveTo>
                      <a:cubicBezTo>
                        <a:pt x="141" y="792"/>
                        <a:pt x="147" y="780"/>
                        <a:pt x="145" y="768"/>
                      </a:cubicBezTo>
                      <a:cubicBezTo>
                        <a:pt x="142" y="748"/>
                        <a:pt x="135" y="750"/>
                        <a:pt x="126" y="736"/>
                      </a:cubicBezTo>
                      <a:cubicBezTo>
                        <a:pt x="99" y="696"/>
                        <a:pt x="93" y="639"/>
                        <a:pt x="104" y="591"/>
                      </a:cubicBezTo>
                      <a:cubicBezTo>
                        <a:pt x="113" y="553"/>
                        <a:pt x="148" y="483"/>
                        <a:pt x="192" y="487"/>
                      </a:cubicBezTo>
                      <a:cubicBezTo>
                        <a:pt x="217" y="480"/>
                        <a:pt x="217" y="480"/>
                        <a:pt x="217" y="480"/>
                      </a:cubicBezTo>
                      <a:cubicBezTo>
                        <a:pt x="311" y="451"/>
                        <a:pt x="311" y="556"/>
                        <a:pt x="352" y="601"/>
                      </a:cubicBezTo>
                      <a:cubicBezTo>
                        <a:pt x="366" y="617"/>
                        <a:pt x="393" y="614"/>
                        <a:pt x="407" y="631"/>
                      </a:cubicBezTo>
                      <a:cubicBezTo>
                        <a:pt x="424" y="651"/>
                        <a:pt x="415" y="678"/>
                        <a:pt x="425" y="699"/>
                      </a:cubicBezTo>
                      <a:cubicBezTo>
                        <a:pt x="445" y="740"/>
                        <a:pt x="501" y="744"/>
                        <a:pt x="517" y="790"/>
                      </a:cubicBezTo>
                      <a:cubicBezTo>
                        <a:pt x="556" y="907"/>
                        <a:pt x="418" y="951"/>
                        <a:pt x="334" y="915"/>
                      </a:cubicBezTo>
                      <a:cubicBezTo>
                        <a:pt x="310" y="905"/>
                        <a:pt x="292" y="886"/>
                        <a:pt x="268" y="876"/>
                      </a:cubicBezTo>
                      <a:cubicBezTo>
                        <a:pt x="243" y="866"/>
                        <a:pt x="213" y="869"/>
                        <a:pt x="190" y="859"/>
                      </a:cubicBezTo>
                      <a:cubicBezTo>
                        <a:pt x="169" y="849"/>
                        <a:pt x="151" y="828"/>
                        <a:pt x="145" y="805"/>
                      </a:cubicBezTo>
                      <a:moveTo>
                        <a:pt x="195" y="954"/>
                      </a:moveTo>
                      <a:cubicBezTo>
                        <a:pt x="280" y="976"/>
                        <a:pt x="280" y="976"/>
                        <a:pt x="280" y="976"/>
                      </a:cubicBezTo>
                      <a:cubicBezTo>
                        <a:pt x="301" y="980"/>
                        <a:pt x="318" y="988"/>
                        <a:pt x="337" y="995"/>
                      </a:cubicBezTo>
                      <a:cubicBezTo>
                        <a:pt x="407" y="1021"/>
                        <a:pt x="397" y="1050"/>
                        <a:pt x="357" y="1103"/>
                      </a:cubicBezTo>
                      <a:cubicBezTo>
                        <a:pt x="333" y="1136"/>
                        <a:pt x="318" y="1216"/>
                        <a:pt x="272" y="1174"/>
                      </a:cubicBezTo>
                      <a:cubicBezTo>
                        <a:pt x="233" y="1139"/>
                        <a:pt x="102" y="987"/>
                        <a:pt x="195" y="954"/>
                      </a:cubicBezTo>
                      <a:moveTo>
                        <a:pt x="310" y="1657"/>
                      </a:moveTo>
                      <a:cubicBezTo>
                        <a:pt x="274" y="1603"/>
                        <a:pt x="286" y="1492"/>
                        <a:pt x="347" y="1459"/>
                      </a:cubicBezTo>
                      <a:cubicBezTo>
                        <a:pt x="389" y="1464"/>
                        <a:pt x="389" y="1464"/>
                        <a:pt x="389" y="1464"/>
                      </a:cubicBezTo>
                      <a:cubicBezTo>
                        <a:pt x="492" y="1424"/>
                        <a:pt x="574" y="1616"/>
                        <a:pt x="522" y="1676"/>
                      </a:cubicBezTo>
                      <a:cubicBezTo>
                        <a:pt x="491" y="1711"/>
                        <a:pt x="341" y="1697"/>
                        <a:pt x="310" y="1657"/>
                      </a:cubicBezTo>
                      <a:moveTo>
                        <a:pt x="255" y="2183"/>
                      </a:moveTo>
                      <a:cubicBezTo>
                        <a:pt x="255" y="2136"/>
                        <a:pt x="257" y="2071"/>
                        <a:pt x="281" y="2031"/>
                      </a:cubicBezTo>
                      <a:cubicBezTo>
                        <a:pt x="312" y="1980"/>
                        <a:pt x="372" y="1979"/>
                        <a:pt x="413" y="1958"/>
                      </a:cubicBezTo>
                      <a:cubicBezTo>
                        <a:pt x="445" y="1955"/>
                        <a:pt x="445" y="1955"/>
                        <a:pt x="445" y="1955"/>
                      </a:cubicBezTo>
                      <a:cubicBezTo>
                        <a:pt x="504" y="1956"/>
                        <a:pt x="568" y="1974"/>
                        <a:pt x="618" y="2006"/>
                      </a:cubicBezTo>
                      <a:cubicBezTo>
                        <a:pt x="674" y="2043"/>
                        <a:pt x="680" y="2107"/>
                        <a:pt x="689" y="2167"/>
                      </a:cubicBezTo>
                      <a:cubicBezTo>
                        <a:pt x="696" y="2215"/>
                        <a:pt x="702" y="2270"/>
                        <a:pt x="663" y="2307"/>
                      </a:cubicBezTo>
                      <a:cubicBezTo>
                        <a:pt x="620" y="2348"/>
                        <a:pt x="588" y="2325"/>
                        <a:pt x="549" y="2296"/>
                      </a:cubicBezTo>
                      <a:cubicBezTo>
                        <a:pt x="500" y="2260"/>
                        <a:pt x="458" y="2290"/>
                        <a:pt x="447" y="2347"/>
                      </a:cubicBezTo>
                      <a:cubicBezTo>
                        <a:pt x="441" y="2377"/>
                        <a:pt x="459" y="2398"/>
                        <a:pt x="435" y="2419"/>
                      </a:cubicBezTo>
                      <a:cubicBezTo>
                        <a:pt x="428" y="2425"/>
                        <a:pt x="388" y="2446"/>
                        <a:pt x="379" y="2445"/>
                      </a:cubicBezTo>
                      <a:cubicBezTo>
                        <a:pt x="341" y="2441"/>
                        <a:pt x="300" y="2365"/>
                        <a:pt x="287" y="2334"/>
                      </a:cubicBezTo>
                      <a:cubicBezTo>
                        <a:pt x="267" y="2289"/>
                        <a:pt x="255" y="2232"/>
                        <a:pt x="255" y="2183"/>
                      </a:cubicBezTo>
                      <a:moveTo>
                        <a:pt x="348" y="2780"/>
                      </a:moveTo>
                      <a:cubicBezTo>
                        <a:pt x="330" y="2792"/>
                        <a:pt x="322" y="2818"/>
                        <a:pt x="302" y="2786"/>
                      </a:cubicBezTo>
                      <a:cubicBezTo>
                        <a:pt x="289" y="2767"/>
                        <a:pt x="296" y="2731"/>
                        <a:pt x="294" y="2709"/>
                      </a:cubicBezTo>
                      <a:cubicBezTo>
                        <a:pt x="290" y="2668"/>
                        <a:pt x="260" y="2599"/>
                        <a:pt x="312" y="2574"/>
                      </a:cubicBezTo>
                      <a:cubicBezTo>
                        <a:pt x="309" y="2577"/>
                        <a:pt x="309" y="2577"/>
                        <a:pt x="309" y="2577"/>
                      </a:cubicBezTo>
                      <a:cubicBezTo>
                        <a:pt x="312" y="2581"/>
                        <a:pt x="316" y="2586"/>
                        <a:pt x="318" y="2590"/>
                      </a:cubicBezTo>
                      <a:cubicBezTo>
                        <a:pt x="345" y="2628"/>
                        <a:pt x="382" y="2656"/>
                        <a:pt x="406" y="2695"/>
                      </a:cubicBezTo>
                      <a:cubicBezTo>
                        <a:pt x="418" y="2714"/>
                        <a:pt x="428" y="2741"/>
                        <a:pt x="409" y="2760"/>
                      </a:cubicBezTo>
                      <a:cubicBezTo>
                        <a:pt x="392" y="2777"/>
                        <a:pt x="367" y="2768"/>
                        <a:pt x="348" y="2780"/>
                      </a:cubicBezTo>
                      <a:moveTo>
                        <a:pt x="445" y="2906"/>
                      </a:moveTo>
                      <a:cubicBezTo>
                        <a:pt x="467" y="2893"/>
                        <a:pt x="467" y="2893"/>
                        <a:pt x="467" y="2893"/>
                      </a:cubicBezTo>
                      <a:cubicBezTo>
                        <a:pt x="504" y="2879"/>
                        <a:pt x="557" y="2894"/>
                        <a:pt x="590" y="2874"/>
                      </a:cubicBezTo>
                      <a:cubicBezTo>
                        <a:pt x="616" y="2858"/>
                        <a:pt x="639" y="2832"/>
                        <a:pt x="666" y="2821"/>
                      </a:cubicBezTo>
                      <a:cubicBezTo>
                        <a:pt x="752" y="2784"/>
                        <a:pt x="792" y="2885"/>
                        <a:pt x="792" y="2947"/>
                      </a:cubicBezTo>
                      <a:cubicBezTo>
                        <a:pt x="792" y="3003"/>
                        <a:pt x="787" y="3078"/>
                        <a:pt x="780" y="3133"/>
                      </a:cubicBezTo>
                      <a:cubicBezTo>
                        <a:pt x="772" y="3186"/>
                        <a:pt x="752" y="3223"/>
                        <a:pt x="745" y="3276"/>
                      </a:cubicBezTo>
                      <a:cubicBezTo>
                        <a:pt x="738" y="3324"/>
                        <a:pt x="721" y="3378"/>
                        <a:pt x="695" y="3421"/>
                      </a:cubicBezTo>
                      <a:cubicBezTo>
                        <a:pt x="663" y="3473"/>
                        <a:pt x="628" y="3468"/>
                        <a:pt x="590" y="3427"/>
                      </a:cubicBezTo>
                      <a:cubicBezTo>
                        <a:pt x="556" y="3390"/>
                        <a:pt x="561" y="3339"/>
                        <a:pt x="558" y="3291"/>
                      </a:cubicBezTo>
                      <a:cubicBezTo>
                        <a:pt x="556" y="3246"/>
                        <a:pt x="550" y="3193"/>
                        <a:pt x="530" y="3152"/>
                      </a:cubicBezTo>
                      <a:cubicBezTo>
                        <a:pt x="500" y="3092"/>
                        <a:pt x="352" y="2974"/>
                        <a:pt x="445" y="2906"/>
                      </a:cubicBezTo>
                      <a:moveTo>
                        <a:pt x="420" y="4343"/>
                      </a:moveTo>
                      <a:cubicBezTo>
                        <a:pt x="431" y="4251"/>
                        <a:pt x="596" y="4242"/>
                        <a:pt x="593" y="4343"/>
                      </a:cubicBezTo>
                      <a:cubicBezTo>
                        <a:pt x="584" y="4334"/>
                        <a:pt x="584" y="4334"/>
                        <a:pt x="584" y="4334"/>
                      </a:cubicBezTo>
                      <a:cubicBezTo>
                        <a:pt x="569" y="4395"/>
                        <a:pt x="401" y="4498"/>
                        <a:pt x="420" y="4343"/>
                      </a:cubicBezTo>
                      <a:moveTo>
                        <a:pt x="626" y="5601"/>
                      </a:moveTo>
                      <a:cubicBezTo>
                        <a:pt x="576" y="5684"/>
                        <a:pt x="439" y="5700"/>
                        <a:pt x="397" y="5607"/>
                      </a:cubicBezTo>
                      <a:cubicBezTo>
                        <a:pt x="377" y="5561"/>
                        <a:pt x="353" y="5529"/>
                        <a:pt x="313" y="5498"/>
                      </a:cubicBezTo>
                      <a:cubicBezTo>
                        <a:pt x="282" y="5474"/>
                        <a:pt x="225" y="5423"/>
                        <a:pt x="277" y="5385"/>
                      </a:cubicBezTo>
                      <a:cubicBezTo>
                        <a:pt x="287" y="5376"/>
                        <a:pt x="287" y="5376"/>
                        <a:pt x="287" y="5376"/>
                      </a:cubicBezTo>
                      <a:cubicBezTo>
                        <a:pt x="371" y="5342"/>
                        <a:pt x="448" y="5387"/>
                        <a:pt x="521" y="5430"/>
                      </a:cubicBezTo>
                      <a:cubicBezTo>
                        <a:pt x="580" y="5465"/>
                        <a:pt x="674" y="5520"/>
                        <a:pt x="626" y="5601"/>
                      </a:cubicBezTo>
                    </a:path>
                  </a:pathLst>
                </a:custGeom>
                <a:solidFill>
                  <a:srgbClr val="FFF1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04" name="Freeform 592">
                  <a:extLst>
                    <a:ext uri="{FF2B5EF4-FFF2-40B4-BE49-F238E27FC236}">
                      <a16:creationId xmlns:a16="http://schemas.microsoft.com/office/drawing/2014/main" id="{2CC737BF-4EE0-4BFB-626C-05C5A1B89680}"/>
                    </a:ext>
                  </a:extLst>
                </p:cNvPr>
                <p:cNvSpPr>
                  <a:spLocks/>
                </p:cNvSpPr>
                <p:nvPr/>
              </p:nvSpPr>
              <p:spPr bwMode="auto">
                <a:xfrm>
                  <a:off x="118" y="1098"/>
                  <a:ext cx="2030" cy="553"/>
                </a:xfrm>
                <a:custGeom>
                  <a:avLst/>
                  <a:gdLst>
                    <a:gd name="T0" fmla="*/ 8 w 6002"/>
                    <a:gd name="T1" fmla="*/ 45 h 1636"/>
                    <a:gd name="T2" fmla="*/ 14 w 6002"/>
                    <a:gd name="T3" fmla="*/ 52 h 1636"/>
                    <a:gd name="T4" fmla="*/ 23 w 6002"/>
                    <a:gd name="T5" fmla="*/ 55 h 1636"/>
                    <a:gd name="T6" fmla="*/ 27 w 6002"/>
                    <a:gd name="T7" fmla="*/ 63 h 1636"/>
                    <a:gd name="T8" fmla="*/ 34 w 6002"/>
                    <a:gd name="T9" fmla="*/ 61 h 1636"/>
                    <a:gd name="T10" fmla="*/ 41 w 6002"/>
                    <a:gd name="T11" fmla="*/ 61 h 1636"/>
                    <a:gd name="T12" fmla="*/ 49 w 6002"/>
                    <a:gd name="T13" fmla="*/ 59 h 1636"/>
                    <a:gd name="T14" fmla="*/ 66 w 6002"/>
                    <a:gd name="T15" fmla="*/ 51 h 1636"/>
                    <a:gd name="T16" fmla="*/ 70 w 6002"/>
                    <a:gd name="T17" fmla="*/ 48 h 1636"/>
                    <a:gd name="T18" fmla="*/ 76 w 6002"/>
                    <a:gd name="T19" fmla="*/ 47 h 1636"/>
                    <a:gd name="T20" fmla="*/ 95 w 6002"/>
                    <a:gd name="T21" fmla="*/ 47 h 1636"/>
                    <a:gd name="T22" fmla="*/ 103 w 6002"/>
                    <a:gd name="T23" fmla="*/ 48 h 1636"/>
                    <a:gd name="T24" fmla="*/ 107 w 6002"/>
                    <a:gd name="T25" fmla="*/ 53 h 1636"/>
                    <a:gd name="T26" fmla="*/ 118 w 6002"/>
                    <a:gd name="T27" fmla="*/ 52 h 1636"/>
                    <a:gd name="T28" fmla="*/ 126 w 6002"/>
                    <a:gd name="T29" fmla="*/ 53 h 1636"/>
                    <a:gd name="T30" fmla="*/ 139 w 6002"/>
                    <a:gd name="T31" fmla="*/ 42 h 1636"/>
                    <a:gd name="T32" fmla="*/ 158 w 6002"/>
                    <a:gd name="T33" fmla="*/ 36 h 1636"/>
                    <a:gd name="T34" fmla="*/ 175 w 6002"/>
                    <a:gd name="T35" fmla="*/ 33 h 1636"/>
                    <a:gd name="T36" fmla="*/ 191 w 6002"/>
                    <a:gd name="T37" fmla="*/ 29 h 1636"/>
                    <a:gd name="T38" fmla="*/ 195 w 6002"/>
                    <a:gd name="T39" fmla="*/ 28 h 1636"/>
                    <a:gd name="T40" fmla="*/ 198 w 6002"/>
                    <a:gd name="T41" fmla="*/ 30 h 1636"/>
                    <a:gd name="T42" fmla="*/ 205 w 6002"/>
                    <a:gd name="T43" fmla="*/ 28 h 1636"/>
                    <a:gd name="T44" fmla="*/ 217 w 6002"/>
                    <a:gd name="T45" fmla="*/ 21 h 1636"/>
                    <a:gd name="T46" fmla="*/ 232 w 6002"/>
                    <a:gd name="T47" fmla="*/ 16 h 1636"/>
                    <a:gd name="T48" fmla="*/ 208 w 6002"/>
                    <a:gd name="T49" fmla="*/ 5 h 1636"/>
                    <a:gd name="T50" fmla="*/ 185 w 6002"/>
                    <a:gd name="T51" fmla="*/ 1 h 1636"/>
                    <a:gd name="T52" fmla="*/ 176 w 6002"/>
                    <a:gd name="T53" fmla="*/ 5 h 1636"/>
                    <a:gd name="T54" fmla="*/ 158 w 6002"/>
                    <a:gd name="T55" fmla="*/ 6 h 1636"/>
                    <a:gd name="T56" fmla="*/ 124 w 6002"/>
                    <a:gd name="T57" fmla="*/ 11 h 1636"/>
                    <a:gd name="T58" fmla="*/ 105 w 6002"/>
                    <a:gd name="T59" fmla="*/ 16 h 1636"/>
                    <a:gd name="T60" fmla="*/ 80 w 6002"/>
                    <a:gd name="T61" fmla="*/ 17 h 1636"/>
                    <a:gd name="T62" fmla="*/ 54 w 6002"/>
                    <a:gd name="T63" fmla="*/ 22 h 1636"/>
                    <a:gd name="T64" fmla="*/ 33 w 6002"/>
                    <a:gd name="T65" fmla="*/ 27 h 1636"/>
                    <a:gd name="T66" fmla="*/ 17 w 6002"/>
                    <a:gd name="T67" fmla="*/ 31 h 1636"/>
                    <a:gd name="T68" fmla="*/ 0 w 6002"/>
                    <a:gd name="T69" fmla="*/ 38 h 1636"/>
                    <a:gd name="T70" fmla="*/ 8 w 6002"/>
                    <a:gd name="T71" fmla="*/ 45 h 16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02" h="1636">
                      <a:moveTo>
                        <a:pt x="203" y="1175"/>
                      </a:moveTo>
                      <a:cubicBezTo>
                        <a:pt x="245" y="1238"/>
                        <a:pt x="281" y="1323"/>
                        <a:pt x="356" y="1358"/>
                      </a:cubicBezTo>
                      <a:cubicBezTo>
                        <a:pt x="428" y="1392"/>
                        <a:pt x="510" y="1391"/>
                        <a:pt x="584" y="1438"/>
                      </a:cubicBezTo>
                      <a:cubicBezTo>
                        <a:pt x="644" y="1478"/>
                        <a:pt x="690" y="1579"/>
                        <a:pt x="711" y="1636"/>
                      </a:cubicBezTo>
                      <a:cubicBezTo>
                        <a:pt x="794" y="1591"/>
                        <a:pt x="770" y="1596"/>
                        <a:pt x="883" y="1577"/>
                      </a:cubicBezTo>
                      <a:cubicBezTo>
                        <a:pt x="943" y="1567"/>
                        <a:pt x="991" y="1582"/>
                        <a:pt x="1052" y="1585"/>
                      </a:cubicBezTo>
                      <a:cubicBezTo>
                        <a:pt x="1124" y="1589"/>
                        <a:pt x="1188" y="1574"/>
                        <a:pt x="1260" y="1545"/>
                      </a:cubicBezTo>
                      <a:cubicBezTo>
                        <a:pt x="1404" y="1489"/>
                        <a:pt x="1580" y="1411"/>
                        <a:pt x="1709" y="1327"/>
                      </a:cubicBezTo>
                      <a:cubicBezTo>
                        <a:pt x="1743" y="1304"/>
                        <a:pt x="1770" y="1256"/>
                        <a:pt x="1801" y="1240"/>
                      </a:cubicBezTo>
                      <a:cubicBezTo>
                        <a:pt x="1851" y="1214"/>
                        <a:pt x="1924" y="1216"/>
                        <a:pt x="1978" y="1207"/>
                      </a:cubicBezTo>
                      <a:cubicBezTo>
                        <a:pt x="2137" y="1179"/>
                        <a:pt x="2291" y="1199"/>
                        <a:pt x="2452" y="1206"/>
                      </a:cubicBezTo>
                      <a:cubicBezTo>
                        <a:pt x="2514" y="1209"/>
                        <a:pt x="2617" y="1203"/>
                        <a:pt x="2667" y="1242"/>
                      </a:cubicBezTo>
                      <a:cubicBezTo>
                        <a:pt x="2721" y="1284"/>
                        <a:pt x="2706" y="1342"/>
                        <a:pt x="2770" y="1366"/>
                      </a:cubicBezTo>
                      <a:cubicBezTo>
                        <a:pt x="2839" y="1393"/>
                        <a:pt x="2967" y="1367"/>
                        <a:pt x="3042" y="1360"/>
                      </a:cubicBezTo>
                      <a:cubicBezTo>
                        <a:pt x="3127" y="1352"/>
                        <a:pt x="3194" y="1384"/>
                        <a:pt x="3267" y="1383"/>
                      </a:cubicBezTo>
                      <a:cubicBezTo>
                        <a:pt x="3416" y="1381"/>
                        <a:pt x="3496" y="1187"/>
                        <a:pt x="3587" y="1099"/>
                      </a:cubicBezTo>
                      <a:cubicBezTo>
                        <a:pt x="3724" y="968"/>
                        <a:pt x="3901" y="973"/>
                        <a:pt x="4086" y="937"/>
                      </a:cubicBezTo>
                      <a:cubicBezTo>
                        <a:pt x="4232" y="909"/>
                        <a:pt x="4371" y="898"/>
                        <a:pt x="4513" y="863"/>
                      </a:cubicBezTo>
                      <a:cubicBezTo>
                        <a:pt x="4657" y="827"/>
                        <a:pt x="4791" y="787"/>
                        <a:pt x="4935" y="752"/>
                      </a:cubicBezTo>
                      <a:cubicBezTo>
                        <a:pt x="4967" y="744"/>
                        <a:pt x="5009" y="726"/>
                        <a:pt x="5044" y="735"/>
                      </a:cubicBezTo>
                      <a:cubicBezTo>
                        <a:pt x="5070" y="741"/>
                        <a:pt x="5082" y="769"/>
                        <a:pt x="5105" y="775"/>
                      </a:cubicBezTo>
                      <a:cubicBezTo>
                        <a:pt x="5180" y="795"/>
                        <a:pt x="5244" y="762"/>
                        <a:pt x="5303" y="715"/>
                      </a:cubicBezTo>
                      <a:cubicBezTo>
                        <a:pt x="5416" y="627"/>
                        <a:pt x="5487" y="569"/>
                        <a:pt x="5625" y="541"/>
                      </a:cubicBezTo>
                      <a:cubicBezTo>
                        <a:pt x="5759" y="514"/>
                        <a:pt x="5863" y="433"/>
                        <a:pt x="6002" y="405"/>
                      </a:cubicBezTo>
                      <a:cubicBezTo>
                        <a:pt x="5706" y="202"/>
                        <a:pt x="5645" y="248"/>
                        <a:pt x="5365" y="126"/>
                      </a:cubicBezTo>
                      <a:cubicBezTo>
                        <a:pt x="5105" y="13"/>
                        <a:pt x="4885" y="0"/>
                        <a:pt x="4771" y="25"/>
                      </a:cubicBezTo>
                      <a:cubicBezTo>
                        <a:pt x="4699" y="41"/>
                        <a:pt x="4634" y="121"/>
                        <a:pt x="4544" y="139"/>
                      </a:cubicBezTo>
                      <a:cubicBezTo>
                        <a:pt x="4409" y="166"/>
                        <a:pt x="4242" y="131"/>
                        <a:pt x="4088" y="159"/>
                      </a:cubicBezTo>
                      <a:cubicBezTo>
                        <a:pt x="3781" y="213"/>
                        <a:pt x="3459" y="263"/>
                        <a:pt x="3217" y="290"/>
                      </a:cubicBezTo>
                      <a:cubicBezTo>
                        <a:pt x="3014" y="314"/>
                        <a:pt x="2901" y="383"/>
                        <a:pt x="2712" y="404"/>
                      </a:cubicBezTo>
                      <a:cubicBezTo>
                        <a:pt x="2526" y="425"/>
                        <a:pt x="2265" y="396"/>
                        <a:pt x="2068" y="442"/>
                      </a:cubicBezTo>
                      <a:cubicBezTo>
                        <a:pt x="1856" y="491"/>
                        <a:pt x="1598" y="544"/>
                        <a:pt x="1386" y="581"/>
                      </a:cubicBezTo>
                      <a:cubicBezTo>
                        <a:pt x="1201" y="613"/>
                        <a:pt x="1050" y="647"/>
                        <a:pt x="868" y="695"/>
                      </a:cubicBezTo>
                      <a:cubicBezTo>
                        <a:pt x="668" y="746"/>
                        <a:pt x="629" y="787"/>
                        <a:pt x="425" y="808"/>
                      </a:cubicBezTo>
                      <a:cubicBezTo>
                        <a:pt x="244" y="827"/>
                        <a:pt x="143" y="871"/>
                        <a:pt x="0" y="983"/>
                      </a:cubicBezTo>
                      <a:cubicBezTo>
                        <a:pt x="66" y="1029"/>
                        <a:pt x="157" y="1105"/>
                        <a:pt x="203" y="1175"/>
                      </a:cubicBezTo>
                    </a:path>
                  </a:pathLst>
                </a:custGeom>
                <a:solidFill>
                  <a:srgbClr val="FCE2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05" name="Freeform 593">
                  <a:extLst>
                    <a:ext uri="{FF2B5EF4-FFF2-40B4-BE49-F238E27FC236}">
                      <a16:creationId xmlns:a16="http://schemas.microsoft.com/office/drawing/2014/main" id="{C2749F5F-8C3B-54B9-92CC-70F10F78804C}"/>
                    </a:ext>
                  </a:extLst>
                </p:cNvPr>
                <p:cNvSpPr>
                  <a:spLocks/>
                </p:cNvSpPr>
                <p:nvPr/>
              </p:nvSpPr>
              <p:spPr bwMode="auto">
                <a:xfrm>
                  <a:off x="371" y="2519"/>
                  <a:ext cx="79" cy="121"/>
                </a:xfrm>
                <a:custGeom>
                  <a:avLst/>
                  <a:gdLst>
                    <a:gd name="T0" fmla="*/ 2 w 231"/>
                    <a:gd name="T1" fmla="*/ 2 h 360"/>
                    <a:gd name="T2" fmla="*/ 2 w 231"/>
                    <a:gd name="T3" fmla="*/ 10 h 360"/>
                    <a:gd name="T4" fmla="*/ 9 w 231"/>
                    <a:gd name="T5" fmla="*/ 9 h 360"/>
                    <a:gd name="T6" fmla="*/ 2 w 231"/>
                    <a:gd name="T7" fmla="*/ 0 h 360"/>
                    <a:gd name="T8" fmla="*/ 2 w 231"/>
                    <a:gd name="T9" fmla="*/ 1 h 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360">
                      <a:moveTo>
                        <a:pt x="54" y="45"/>
                      </a:moveTo>
                      <a:cubicBezTo>
                        <a:pt x="54" y="113"/>
                        <a:pt x="0" y="210"/>
                        <a:pt x="42" y="272"/>
                      </a:cubicBezTo>
                      <a:cubicBezTo>
                        <a:pt x="100" y="360"/>
                        <a:pt x="158" y="209"/>
                        <a:pt x="231" y="243"/>
                      </a:cubicBezTo>
                      <a:cubicBezTo>
                        <a:pt x="64" y="291"/>
                        <a:pt x="137" y="62"/>
                        <a:pt x="54" y="0"/>
                      </a:cubicBezTo>
                      <a:cubicBezTo>
                        <a:pt x="36" y="11"/>
                        <a:pt x="42" y="21"/>
                        <a:pt x="48" y="38"/>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06" name="Freeform 594">
                  <a:extLst>
                    <a:ext uri="{FF2B5EF4-FFF2-40B4-BE49-F238E27FC236}">
                      <a16:creationId xmlns:a16="http://schemas.microsoft.com/office/drawing/2014/main" id="{E80B7BC5-9756-F53E-3768-0B11F08C466B}"/>
                    </a:ext>
                  </a:extLst>
                </p:cNvPr>
                <p:cNvSpPr>
                  <a:spLocks/>
                </p:cNvSpPr>
                <p:nvPr/>
              </p:nvSpPr>
              <p:spPr bwMode="auto">
                <a:xfrm>
                  <a:off x="328" y="1903"/>
                  <a:ext cx="74" cy="214"/>
                </a:xfrm>
                <a:custGeom>
                  <a:avLst/>
                  <a:gdLst>
                    <a:gd name="T0" fmla="*/ 6 w 218"/>
                    <a:gd name="T1" fmla="*/ 4 h 631"/>
                    <a:gd name="T2" fmla="*/ 5 w 218"/>
                    <a:gd name="T3" fmla="*/ 15 h 631"/>
                    <a:gd name="T4" fmla="*/ 5 w 218"/>
                    <a:gd name="T5" fmla="*/ 25 h 631"/>
                    <a:gd name="T6" fmla="*/ 6 w 218"/>
                    <a:gd name="T7" fmla="*/ 19 h 631"/>
                    <a:gd name="T8" fmla="*/ 8 w 218"/>
                    <a:gd name="T9" fmla="*/ 13 h 631"/>
                    <a:gd name="T10" fmla="*/ 6 w 218"/>
                    <a:gd name="T11" fmla="*/ 0 h 6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631">
                      <a:moveTo>
                        <a:pt x="144" y="101"/>
                      </a:moveTo>
                      <a:cubicBezTo>
                        <a:pt x="178" y="159"/>
                        <a:pt x="152" y="319"/>
                        <a:pt x="140" y="386"/>
                      </a:cubicBezTo>
                      <a:cubicBezTo>
                        <a:pt x="125" y="463"/>
                        <a:pt x="0" y="598"/>
                        <a:pt x="118" y="631"/>
                      </a:cubicBezTo>
                      <a:cubicBezTo>
                        <a:pt x="123" y="561"/>
                        <a:pt x="108" y="538"/>
                        <a:pt x="156" y="479"/>
                      </a:cubicBezTo>
                      <a:cubicBezTo>
                        <a:pt x="201" y="422"/>
                        <a:pt x="218" y="408"/>
                        <a:pt x="207" y="329"/>
                      </a:cubicBezTo>
                      <a:cubicBezTo>
                        <a:pt x="192" y="216"/>
                        <a:pt x="151" y="116"/>
                        <a:pt x="151"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07" name="Freeform 595">
                  <a:extLst>
                    <a:ext uri="{FF2B5EF4-FFF2-40B4-BE49-F238E27FC236}">
                      <a16:creationId xmlns:a16="http://schemas.microsoft.com/office/drawing/2014/main" id="{B0DDF0ED-D63F-7C18-B90D-DAEC7968306E}"/>
                    </a:ext>
                  </a:extLst>
                </p:cNvPr>
                <p:cNvSpPr>
                  <a:spLocks/>
                </p:cNvSpPr>
                <p:nvPr/>
              </p:nvSpPr>
              <p:spPr bwMode="auto">
                <a:xfrm>
                  <a:off x="117" y="1837"/>
                  <a:ext cx="83" cy="158"/>
                </a:xfrm>
                <a:custGeom>
                  <a:avLst/>
                  <a:gdLst>
                    <a:gd name="T0" fmla="*/ 8 w 245"/>
                    <a:gd name="T1" fmla="*/ 5 h 467"/>
                    <a:gd name="T2" fmla="*/ 8 w 245"/>
                    <a:gd name="T3" fmla="*/ 7 h 467"/>
                    <a:gd name="T4" fmla="*/ 9 w 245"/>
                    <a:gd name="T5" fmla="*/ 9 h 467"/>
                    <a:gd name="T6" fmla="*/ 8 w 245"/>
                    <a:gd name="T7" fmla="*/ 16 h 467"/>
                    <a:gd name="T8" fmla="*/ 6 w 245"/>
                    <a:gd name="T9" fmla="*/ 18 h 467"/>
                    <a:gd name="T10" fmla="*/ 2 w 245"/>
                    <a:gd name="T11" fmla="*/ 17 h 467"/>
                    <a:gd name="T12" fmla="*/ 4 w 245"/>
                    <a:gd name="T13" fmla="*/ 14 h 467"/>
                    <a:gd name="T14" fmla="*/ 5 w 245"/>
                    <a:gd name="T15" fmla="*/ 10 h 467"/>
                    <a:gd name="T16" fmla="*/ 5 w 245"/>
                    <a:gd name="T17" fmla="*/ 6 h 467"/>
                    <a:gd name="T18" fmla="*/ 2 w 245"/>
                    <a:gd name="T19" fmla="*/ 5 h 467"/>
                    <a:gd name="T20" fmla="*/ 1 w 245"/>
                    <a:gd name="T21" fmla="*/ 0 h 467"/>
                    <a:gd name="T22" fmla="*/ 6 w 245"/>
                    <a:gd name="T23" fmla="*/ 0 h 467"/>
                    <a:gd name="T24" fmla="*/ 7 w 245"/>
                    <a:gd name="T25" fmla="*/ 4 h 467"/>
                    <a:gd name="T26" fmla="*/ 9 w 245"/>
                    <a:gd name="T27" fmla="*/ 8 h 4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5" h="467">
                      <a:moveTo>
                        <a:pt x="205" y="126"/>
                      </a:moveTo>
                      <a:cubicBezTo>
                        <a:pt x="205" y="152"/>
                        <a:pt x="206" y="167"/>
                        <a:pt x="217" y="190"/>
                      </a:cubicBezTo>
                      <a:cubicBezTo>
                        <a:pt x="226" y="209"/>
                        <a:pt x="245" y="221"/>
                        <a:pt x="242" y="243"/>
                      </a:cubicBezTo>
                      <a:cubicBezTo>
                        <a:pt x="176" y="275"/>
                        <a:pt x="215" y="365"/>
                        <a:pt x="209" y="416"/>
                      </a:cubicBezTo>
                      <a:cubicBezTo>
                        <a:pt x="205" y="457"/>
                        <a:pt x="189" y="466"/>
                        <a:pt x="146" y="467"/>
                      </a:cubicBezTo>
                      <a:cubicBezTo>
                        <a:pt x="128" y="467"/>
                        <a:pt x="68" y="467"/>
                        <a:pt x="59" y="446"/>
                      </a:cubicBezTo>
                      <a:cubicBezTo>
                        <a:pt x="48" y="423"/>
                        <a:pt x="86" y="377"/>
                        <a:pt x="96" y="357"/>
                      </a:cubicBezTo>
                      <a:cubicBezTo>
                        <a:pt x="112" y="325"/>
                        <a:pt x="116" y="301"/>
                        <a:pt x="121" y="265"/>
                      </a:cubicBezTo>
                      <a:cubicBezTo>
                        <a:pt x="125" y="237"/>
                        <a:pt x="144" y="193"/>
                        <a:pt x="130" y="167"/>
                      </a:cubicBezTo>
                      <a:cubicBezTo>
                        <a:pt x="114" y="137"/>
                        <a:pt x="78" y="140"/>
                        <a:pt x="54" y="121"/>
                      </a:cubicBezTo>
                      <a:cubicBezTo>
                        <a:pt x="28" y="101"/>
                        <a:pt x="0" y="39"/>
                        <a:pt x="34" y="13"/>
                      </a:cubicBezTo>
                      <a:cubicBezTo>
                        <a:pt x="43" y="6"/>
                        <a:pt x="131" y="0"/>
                        <a:pt x="146" y="3"/>
                      </a:cubicBezTo>
                      <a:cubicBezTo>
                        <a:pt x="196" y="16"/>
                        <a:pt x="189" y="60"/>
                        <a:pt x="193" y="101"/>
                      </a:cubicBezTo>
                      <a:cubicBezTo>
                        <a:pt x="196" y="140"/>
                        <a:pt x="223" y="172"/>
                        <a:pt x="226" y="21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08" name="Freeform 596">
                  <a:extLst>
                    <a:ext uri="{FF2B5EF4-FFF2-40B4-BE49-F238E27FC236}">
                      <a16:creationId xmlns:a16="http://schemas.microsoft.com/office/drawing/2014/main" id="{F8A938E2-FB86-B37D-9CCB-96E4DB6CC5B5}"/>
                    </a:ext>
                  </a:extLst>
                </p:cNvPr>
                <p:cNvSpPr>
                  <a:spLocks/>
                </p:cNvSpPr>
                <p:nvPr/>
              </p:nvSpPr>
              <p:spPr bwMode="auto">
                <a:xfrm>
                  <a:off x="135" y="2523"/>
                  <a:ext cx="125" cy="198"/>
                </a:xfrm>
                <a:custGeom>
                  <a:avLst/>
                  <a:gdLst>
                    <a:gd name="T0" fmla="*/ 4 w 369"/>
                    <a:gd name="T1" fmla="*/ 3 h 586"/>
                    <a:gd name="T2" fmla="*/ 8 w 369"/>
                    <a:gd name="T3" fmla="*/ 2 h 586"/>
                    <a:gd name="T4" fmla="*/ 12 w 369"/>
                    <a:gd name="T5" fmla="*/ 0 h 586"/>
                    <a:gd name="T6" fmla="*/ 14 w 369"/>
                    <a:gd name="T7" fmla="*/ 7 h 586"/>
                    <a:gd name="T8" fmla="*/ 14 w 369"/>
                    <a:gd name="T9" fmla="*/ 14 h 586"/>
                    <a:gd name="T10" fmla="*/ 12 w 369"/>
                    <a:gd name="T11" fmla="*/ 14 h 586"/>
                    <a:gd name="T12" fmla="*/ 9 w 369"/>
                    <a:gd name="T13" fmla="*/ 14 h 586"/>
                    <a:gd name="T14" fmla="*/ 6 w 369"/>
                    <a:gd name="T15" fmla="*/ 17 h 586"/>
                    <a:gd name="T16" fmla="*/ 4 w 369"/>
                    <a:gd name="T17" fmla="*/ 21 h 586"/>
                    <a:gd name="T18" fmla="*/ 0 w 369"/>
                    <a:gd name="T19" fmla="*/ 23 h 586"/>
                    <a:gd name="T20" fmla="*/ 3 w 369"/>
                    <a:gd name="T21" fmla="*/ 21 h 586"/>
                    <a:gd name="T22" fmla="*/ 4 w 369"/>
                    <a:gd name="T23" fmla="*/ 17 h 586"/>
                    <a:gd name="T24" fmla="*/ 7 w 369"/>
                    <a:gd name="T25" fmla="*/ 13 h 586"/>
                    <a:gd name="T26" fmla="*/ 12 w 369"/>
                    <a:gd name="T27" fmla="*/ 8 h 586"/>
                    <a:gd name="T28" fmla="*/ 7 w 369"/>
                    <a:gd name="T29" fmla="*/ 5 h 586"/>
                    <a:gd name="T30" fmla="*/ 4 w 369"/>
                    <a:gd name="T31" fmla="*/ 3 h 5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69" h="586">
                      <a:moveTo>
                        <a:pt x="93" y="80"/>
                      </a:moveTo>
                      <a:cubicBezTo>
                        <a:pt x="134" y="68"/>
                        <a:pt x="178" y="67"/>
                        <a:pt x="220" y="49"/>
                      </a:cubicBezTo>
                      <a:cubicBezTo>
                        <a:pt x="246" y="38"/>
                        <a:pt x="282" y="0"/>
                        <a:pt x="311" y="2"/>
                      </a:cubicBezTo>
                      <a:cubicBezTo>
                        <a:pt x="319" y="61"/>
                        <a:pt x="339" y="122"/>
                        <a:pt x="353" y="181"/>
                      </a:cubicBezTo>
                      <a:cubicBezTo>
                        <a:pt x="369" y="247"/>
                        <a:pt x="358" y="305"/>
                        <a:pt x="355" y="370"/>
                      </a:cubicBezTo>
                      <a:cubicBezTo>
                        <a:pt x="338" y="379"/>
                        <a:pt x="314" y="367"/>
                        <a:pt x="295" y="364"/>
                      </a:cubicBezTo>
                      <a:cubicBezTo>
                        <a:pt x="275" y="361"/>
                        <a:pt x="255" y="358"/>
                        <a:pt x="235" y="361"/>
                      </a:cubicBezTo>
                      <a:cubicBezTo>
                        <a:pt x="198" y="368"/>
                        <a:pt x="172" y="396"/>
                        <a:pt x="160" y="431"/>
                      </a:cubicBezTo>
                      <a:cubicBezTo>
                        <a:pt x="148" y="466"/>
                        <a:pt x="140" y="501"/>
                        <a:pt x="116" y="532"/>
                      </a:cubicBezTo>
                      <a:cubicBezTo>
                        <a:pt x="84" y="574"/>
                        <a:pt x="41" y="566"/>
                        <a:pt x="0" y="586"/>
                      </a:cubicBezTo>
                      <a:cubicBezTo>
                        <a:pt x="21" y="582"/>
                        <a:pt x="60" y="548"/>
                        <a:pt x="74" y="532"/>
                      </a:cubicBezTo>
                      <a:cubicBezTo>
                        <a:pt x="95" y="509"/>
                        <a:pt x="99" y="470"/>
                        <a:pt x="100" y="440"/>
                      </a:cubicBezTo>
                      <a:cubicBezTo>
                        <a:pt x="100" y="367"/>
                        <a:pt x="132" y="364"/>
                        <a:pt x="191" y="329"/>
                      </a:cubicBezTo>
                      <a:cubicBezTo>
                        <a:pt x="232" y="304"/>
                        <a:pt x="298" y="261"/>
                        <a:pt x="307" y="210"/>
                      </a:cubicBezTo>
                      <a:cubicBezTo>
                        <a:pt x="318" y="150"/>
                        <a:pt x="229" y="139"/>
                        <a:pt x="188" y="119"/>
                      </a:cubicBezTo>
                      <a:cubicBezTo>
                        <a:pt x="165" y="107"/>
                        <a:pt x="141" y="88"/>
                        <a:pt x="115" y="86"/>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09" name="Freeform 597">
                  <a:extLst>
                    <a:ext uri="{FF2B5EF4-FFF2-40B4-BE49-F238E27FC236}">
                      <a16:creationId xmlns:a16="http://schemas.microsoft.com/office/drawing/2014/main" id="{E545352C-CA67-4F68-0B66-43CC8CEA3EF4}"/>
                    </a:ext>
                  </a:extLst>
                </p:cNvPr>
                <p:cNvSpPr>
                  <a:spLocks/>
                </p:cNvSpPr>
                <p:nvPr/>
              </p:nvSpPr>
              <p:spPr bwMode="auto">
                <a:xfrm>
                  <a:off x="177" y="1882"/>
                  <a:ext cx="23" cy="83"/>
                </a:xfrm>
                <a:custGeom>
                  <a:avLst/>
                  <a:gdLst>
                    <a:gd name="T0" fmla="*/ 0 w 66"/>
                    <a:gd name="T1" fmla="*/ 1 h 246"/>
                    <a:gd name="T2" fmla="*/ 3 w 66"/>
                    <a:gd name="T3" fmla="*/ 5 h 246"/>
                    <a:gd name="T4" fmla="*/ 1 w 66"/>
                    <a:gd name="T5" fmla="*/ 9 h 246"/>
                    <a:gd name="T6" fmla="*/ 0 w 66"/>
                    <a:gd name="T7" fmla="*/ 4 h 246"/>
                    <a:gd name="T8" fmla="*/ 0 w 66"/>
                    <a:gd name="T9" fmla="*/ 0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46">
                      <a:moveTo>
                        <a:pt x="12" y="16"/>
                      </a:moveTo>
                      <a:cubicBezTo>
                        <a:pt x="24" y="58"/>
                        <a:pt x="57" y="102"/>
                        <a:pt x="66" y="142"/>
                      </a:cubicBezTo>
                      <a:cubicBezTo>
                        <a:pt x="23" y="160"/>
                        <a:pt x="30" y="207"/>
                        <a:pt x="28" y="246"/>
                      </a:cubicBezTo>
                      <a:cubicBezTo>
                        <a:pt x="0" y="226"/>
                        <a:pt x="9" y="148"/>
                        <a:pt x="9" y="115"/>
                      </a:cubicBezTo>
                      <a:cubicBezTo>
                        <a:pt x="9" y="78"/>
                        <a:pt x="12" y="39"/>
                        <a:pt x="12" y="0"/>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10" name="Freeform 598">
                  <a:extLst>
                    <a:ext uri="{FF2B5EF4-FFF2-40B4-BE49-F238E27FC236}">
                      <a16:creationId xmlns:a16="http://schemas.microsoft.com/office/drawing/2014/main" id="{6FD6E812-32C9-A77E-6C9F-7A3588AC054F}"/>
                    </a:ext>
                  </a:extLst>
                </p:cNvPr>
                <p:cNvSpPr>
                  <a:spLocks/>
                </p:cNvSpPr>
                <p:nvPr/>
              </p:nvSpPr>
              <p:spPr bwMode="auto">
                <a:xfrm>
                  <a:off x="110" y="2569"/>
                  <a:ext cx="68" cy="34"/>
                </a:xfrm>
                <a:custGeom>
                  <a:avLst/>
                  <a:gdLst>
                    <a:gd name="T0" fmla="*/ 2 w 201"/>
                    <a:gd name="T1" fmla="*/ 0 h 99"/>
                    <a:gd name="T2" fmla="*/ 7 w 201"/>
                    <a:gd name="T3" fmla="*/ 3 h 99"/>
                    <a:gd name="T4" fmla="*/ 3 w 201"/>
                    <a:gd name="T5" fmla="*/ 0 h 99"/>
                    <a:gd name="T6" fmla="*/ 0 60000 65536"/>
                    <a:gd name="T7" fmla="*/ 0 60000 65536"/>
                    <a:gd name="T8" fmla="*/ 0 60000 65536"/>
                  </a:gdLst>
                  <a:ahLst/>
                  <a:cxnLst>
                    <a:cxn ang="T6">
                      <a:pos x="T0" y="T1"/>
                    </a:cxn>
                    <a:cxn ang="T7">
                      <a:pos x="T2" y="T3"/>
                    </a:cxn>
                    <a:cxn ang="T8">
                      <a:pos x="T4" y="T5"/>
                    </a:cxn>
                  </a:cxnLst>
                  <a:rect l="0" t="0" r="r" b="b"/>
                  <a:pathLst>
                    <a:path w="201" h="99">
                      <a:moveTo>
                        <a:pt x="53" y="9"/>
                      </a:moveTo>
                      <a:cubicBezTo>
                        <a:pt x="0" y="99"/>
                        <a:pt x="146" y="43"/>
                        <a:pt x="182" y="63"/>
                      </a:cubicBezTo>
                      <a:cubicBezTo>
                        <a:pt x="201" y="16"/>
                        <a:pt x="97" y="33"/>
                        <a:pt x="78" y="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11" name="Freeform 599">
                  <a:extLst>
                    <a:ext uri="{FF2B5EF4-FFF2-40B4-BE49-F238E27FC236}">
                      <a16:creationId xmlns:a16="http://schemas.microsoft.com/office/drawing/2014/main" id="{A466555D-9D11-0E7A-CCA2-AAC069D62830}"/>
                    </a:ext>
                  </a:extLst>
                </p:cNvPr>
                <p:cNvSpPr>
                  <a:spLocks/>
                </p:cNvSpPr>
                <p:nvPr/>
              </p:nvSpPr>
              <p:spPr bwMode="auto">
                <a:xfrm>
                  <a:off x="183" y="2912"/>
                  <a:ext cx="117" cy="59"/>
                </a:xfrm>
                <a:custGeom>
                  <a:avLst/>
                  <a:gdLst>
                    <a:gd name="T0" fmla="*/ 1 w 346"/>
                    <a:gd name="T1" fmla="*/ 6 h 174"/>
                    <a:gd name="T2" fmla="*/ 6 w 346"/>
                    <a:gd name="T3" fmla="*/ 4 h 174"/>
                    <a:gd name="T4" fmla="*/ 14 w 346"/>
                    <a:gd name="T5" fmla="*/ 0 h 174"/>
                    <a:gd name="T6" fmla="*/ 8 w 346"/>
                    <a:gd name="T7" fmla="*/ 6 h 174"/>
                    <a:gd name="T8" fmla="*/ 6 w 346"/>
                    <a:gd name="T9" fmla="*/ 5 h 174"/>
                    <a:gd name="T10" fmla="*/ 3 w 346"/>
                    <a:gd name="T11" fmla="*/ 6 h 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174">
                      <a:moveTo>
                        <a:pt x="18" y="159"/>
                      </a:moveTo>
                      <a:cubicBezTo>
                        <a:pt x="0" y="72"/>
                        <a:pt x="111" y="78"/>
                        <a:pt x="161" y="91"/>
                      </a:cubicBezTo>
                      <a:cubicBezTo>
                        <a:pt x="260" y="116"/>
                        <a:pt x="286" y="67"/>
                        <a:pt x="346" y="0"/>
                      </a:cubicBezTo>
                      <a:cubicBezTo>
                        <a:pt x="300" y="63"/>
                        <a:pt x="287" y="111"/>
                        <a:pt x="216" y="149"/>
                      </a:cubicBezTo>
                      <a:cubicBezTo>
                        <a:pt x="169" y="174"/>
                        <a:pt x="187" y="164"/>
                        <a:pt x="144" y="139"/>
                      </a:cubicBezTo>
                      <a:cubicBezTo>
                        <a:pt x="116" y="123"/>
                        <a:pt x="91" y="124"/>
                        <a:pt x="68" y="1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12" name="Freeform 600">
                  <a:extLst>
                    <a:ext uri="{FF2B5EF4-FFF2-40B4-BE49-F238E27FC236}">
                      <a16:creationId xmlns:a16="http://schemas.microsoft.com/office/drawing/2014/main" id="{CFC61D78-83C5-82FC-4767-E8FD1969B1B8}"/>
                    </a:ext>
                  </a:extLst>
                </p:cNvPr>
                <p:cNvSpPr>
                  <a:spLocks/>
                </p:cNvSpPr>
                <p:nvPr/>
              </p:nvSpPr>
              <p:spPr bwMode="auto">
                <a:xfrm>
                  <a:off x="196" y="2752"/>
                  <a:ext cx="65" cy="80"/>
                </a:xfrm>
                <a:custGeom>
                  <a:avLst/>
                  <a:gdLst>
                    <a:gd name="T0" fmla="*/ 6 w 191"/>
                    <a:gd name="T1" fmla="*/ 0 h 238"/>
                    <a:gd name="T2" fmla="*/ 3 w 191"/>
                    <a:gd name="T3" fmla="*/ 5 h 238"/>
                    <a:gd name="T4" fmla="*/ 0 w 191"/>
                    <a:gd name="T5" fmla="*/ 7 h 238"/>
                    <a:gd name="T6" fmla="*/ 3 w 191"/>
                    <a:gd name="T7" fmla="*/ 9 h 238"/>
                    <a:gd name="T8" fmla="*/ 5 w 191"/>
                    <a:gd name="T9" fmla="*/ 6 h 238"/>
                    <a:gd name="T10" fmla="*/ 6 w 191"/>
                    <a:gd name="T11" fmla="*/ 1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238">
                      <a:moveTo>
                        <a:pt x="151" y="0"/>
                      </a:moveTo>
                      <a:cubicBezTo>
                        <a:pt x="151" y="72"/>
                        <a:pt x="139" y="110"/>
                        <a:pt x="71" y="138"/>
                      </a:cubicBezTo>
                      <a:cubicBezTo>
                        <a:pt x="48" y="148"/>
                        <a:pt x="0" y="147"/>
                        <a:pt x="12" y="181"/>
                      </a:cubicBezTo>
                      <a:cubicBezTo>
                        <a:pt x="22" y="209"/>
                        <a:pt x="60" y="204"/>
                        <a:pt x="72" y="238"/>
                      </a:cubicBezTo>
                      <a:cubicBezTo>
                        <a:pt x="29" y="173"/>
                        <a:pt x="104" y="183"/>
                        <a:pt x="139" y="161"/>
                      </a:cubicBezTo>
                      <a:cubicBezTo>
                        <a:pt x="191" y="128"/>
                        <a:pt x="175" y="65"/>
                        <a:pt x="164"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13" name="Freeform 601">
                  <a:extLst>
                    <a:ext uri="{FF2B5EF4-FFF2-40B4-BE49-F238E27FC236}">
                      <a16:creationId xmlns:a16="http://schemas.microsoft.com/office/drawing/2014/main" id="{48F5E11B-D040-294A-3860-8419DF3E5EDF}"/>
                    </a:ext>
                  </a:extLst>
                </p:cNvPr>
                <p:cNvSpPr>
                  <a:spLocks/>
                </p:cNvSpPr>
                <p:nvPr/>
              </p:nvSpPr>
              <p:spPr bwMode="auto">
                <a:xfrm>
                  <a:off x="281" y="2211"/>
                  <a:ext cx="49" cy="18"/>
                </a:xfrm>
                <a:custGeom>
                  <a:avLst/>
                  <a:gdLst>
                    <a:gd name="T0" fmla="*/ 6 w 143"/>
                    <a:gd name="T1" fmla="*/ 0 h 56"/>
                    <a:gd name="T2" fmla="*/ 3 w 143"/>
                    <a:gd name="T3" fmla="*/ 2 h 56"/>
                    <a:gd name="T4" fmla="*/ 0 w 143"/>
                    <a:gd name="T5" fmla="*/ 2 h 56"/>
                    <a:gd name="T6" fmla="*/ 0 60000 65536"/>
                    <a:gd name="T7" fmla="*/ 0 60000 65536"/>
                    <a:gd name="T8" fmla="*/ 0 60000 65536"/>
                  </a:gdLst>
                  <a:ahLst/>
                  <a:cxnLst>
                    <a:cxn ang="T6">
                      <a:pos x="T0" y="T1"/>
                    </a:cxn>
                    <a:cxn ang="T7">
                      <a:pos x="T2" y="T3"/>
                    </a:cxn>
                    <a:cxn ang="T8">
                      <a:pos x="T4" y="T5"/>
                    </a:cxn>
                  </a:cxnLst>
                  <a:rect l="0" t="0" r="r" b="b"/>
                  <a:pathLst>
                    <a:path w="143" h="56">
                      <a:moveTo>
                        <a:pt x="143" y="0"/>
                      </a:moveTo>
                      <a:cubicBezTo>
                        <a:pt x="122" y="15"/>
                        <a:pt x="111" y="36"/>
                        <a:pt x="85" y="46"/>
                      </a:cubicBezTo>
                      <a:cubicBezTo>
                        <a:pt x="60" y="56"/>
                        <a:pt x="27" y="50"/>
                        <a:pt x="0"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14" name="Freeform 602">
                  <a:extLst>
                    <a:ext uri="{FF2B5EF4-FFF2-40B4-BE49-F238E27FC236}">
                      <a16:creationId xmlns:a16="http://schemas.microsoft.com/office/drawing/2014/main" id="{1430E826-E5AD-8271-AAF3-022B1D766326}"/>
                    </a:ext>
                  </a:extLst>
                </p:cNvPr>
                <p:cNvSpPr>
                  <a:spLocks/>
                </p:cNvSpPr>
                <p:nvPr/>
              </p:nvSpPr>
              <p:spPr bwMode="auto">
                <a:xfrm>
                  <a:off x="257" y="2220"/>
                  <a:ext cx="37" cy="73"/>
                </a:xfrm>
                <a:custGeom>
                  <a:avLst/>
                  <a:gdLst>
                    <a:gd name="T0" fmla="*/ 2 w 108"/>
                    <a:gd name="T1" fmla="*/ 1 h 217"/>
                    <a:gd name="T2" fmla="*/ 0 w 108"/>
                    <a:gd name="T3" fmla="*/ 1 h 217"/>
                    <a:gd name="T4" fmla="*/ 1 w 108"/>
                    <a:gd name="T5" fmla="*/ 3 h 217"/>
                    <a:gd name="T6" fmla="*/ 4 w 108"/>
                    <a:gd name="T7" fmla="*/ 8 h 217"/>
                    <a:gd name="T8" fmla="*/ 4 w 108"/>
                    <a:gd name="T9" fmla="*/ 3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217">
                      <a:moveTo>
                        <a:pt x="60" y="19"/>
                      </a:moveTo>
                      <a:cubicBezTo>
                        <a:pt x="49" y="0"/>
                        <a:pt x="23" y="2"/>
                        <a:pt x="12" y="22"/>
                      </a:cubicBezTo>
                      <a:cubicBezTo>
                        <a:pt x="0" y="44"/>
                        <a:pt x="17" y="54"/>
                        <a:pt x="27" y="69"/>
                      </a:cubicBezTo>
                      <a:cubicBezTo>
                        <a:pt x="59" y="119"/>
                        <a:pt x="91" y="158"/>
                        <a:pt x="108" y="217"/>
                      </a:cubicBezTo>
                      <a:cubicBezTo>
                        <a:pt x="69" y="181"/>
                        <a:pt x="50" y="100"/>
                        <a:pt x="102"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15" name="Freeform 603">
                  <a:extLst>
                    <a:ext uri="{FF2B5EF4-FFF2-40B4-BE49-F238E27FC236}">
                      <a16:creationId xmlns:a16="http://schemas.microsoft.com/office/drawing/2014/main" id="{87FE1041-C90E-0AD2-F307-3282A639DD43}"/>
                    </a:ext>
                  </a:extLst>
                </p:cNvPr>
                <p:cNvSpPr>
                  <a:spLocks/>
                </p:cNvSpPr>
                <p:nvPr/>
              </p:nvSpPr>
              <p:spPr bwMode="auto">
                <a:xfrm>
                  <a:off x="122" y="2005"/>
                  <a:ext cx="61" cy="29"/>
                </a:xfrm>
                <a:custGeom>
                  <a:avLst/>
                  <a:gdLst>
                    <a:gd name="T0" fmla="*/ 0 w 180"/>
                    <a:gd name="T1" fmla="*/ 3 h 87"/>
                    <a:gd name="T2" fmla="*/ 2 w 180"/>
                    <a:gd name="T3" fmla="*/ 0 h 87"/>
                    <a:gd name="T4" fmla="*/ 7 w 180"/>
                    <a:gd name="T5" fmla="*/ 0 h 87"/>
                    <a:gd name="T6" fmla="*/ 1 w 180"/>
                    <a:gd name="T7" fmla="*/ 2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 h="87">
                      <a:moveTo>
                        <a:pt x="0" y="87"/>
                      </a:moveTo>
                      <a:cubicBezTo>
                        <a:pt x="5" y="46"/>
                        <a:pt x="9" y="8"/>
                        <a:pt x="58" y="3"/>
                      </a:cubicBezTo>
                      <a:cubicBezTo>
                        <a:pt x="78" y="1"/>
                        <a:pt x="171" y="0"/>
                        <a:pt x="180" y="11"/>
                      </a:cubicBezTo>
                      <a:cubicBezTo>
                        <a:pt x="137" y="30"/>
                        <a:pt x="73" y="51"/>
                        <a:pt x="29" y="6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16" name="Freeform 604">
                  <a:extLst>
                    <a:ext uri="{FF2B5EF4-FFF2-40B4-BE49-F238E27FC236}">
                      <a16:creationId xmlns:a16="http://schemas.microsoft.com/office/drawing/2014/main" id="{CFFE5DCF-334D-E5AB-6F3C-3720449955F5}"/>
                    </a:ext>
                  </a:extLst>
                </p:cNvPr>
                <p:cNvSpPr>
                  <a:spLocks/>
                </p:cNvSpPr>
                <p:nvPr/>
              </p:nvSpPr>
              <p:spPr bwMode="auto">
                <a:xfrm>
                  <a:off x="145" y="2267"/>
                  <a:ext cx="41" cy="25"/>
                </a:xfrm>
                <a:custGeom>
                  <a:avLst/>
                  <a:gdLst>
                    <a:gd name="T0" fmla="*/ 4 w 120"/>
                    <a:gd name="T1" fmla="*/ 1 h 74"/>
                    <a:gd name="T2" fmla="*/ 0 w 120"/>
                    <a:gd name="T3" fmla="*/ 1 h 74"/>
                    <a:gd name="T4" fmla="*/ 3 w 120"/>
                    <a:gd name="T5" fmla="*/ 3 h 74"/>
                    <a:gd name="T6" fmla="*/ 5 w 120"/>
                    <a:gd name="T7" fmla="*/ 1 h 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74">
                      <a:moveTo>
                        <a:pt x="99" y="19"/>
                      </a:moveTo>
                      <a:cubicBezTo>
                        <a:pt x="66" y="12"/>
                        <a:pt x="31" y="0"/>
                        <a:pt x="0" y="24"/>
                      </a:cubicBezTo>
                      <a:cubicBezTo>
                        <a:pt x="20" y="36"/>
                        <a:pt x="67" y="55"/>
                        <a:pt x="66" y="74"/>
                      </a:cubicBezTo>
                      <a:cubicBezTo>
                        <a:pt x="56" y="36"/>
                        <a:pt x="86" y="17"/>
                        <a:pt x="12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17" name="Freeform 605">
                  <a:extLst>
                    <a:ext uri="{FF2B5EF4-FFF2-40B4-BE49-F238E27FC236}">
                      <a16:creationId xmlns:a16="http://schemas.microsoft.com/office/drawing/2014/main" id="{629D8064-C04F-1AAB-DC3F-A9204F049286}"/>
                    </a:ext>
                  </a:extLst>
                </p:cNvPr>
                <p:cNvSpPr>
                  <a:spLocks/>
                </p:cNvSpPr>
                <p:nvPr/>
              </p:nvSpPr>
              <p:spPr bwMode="auto">
                <a:xfrm>
                  <a:off x="178" y="2580"/>
                  <a:ext cx="34" cy="48"/>
                </a:xfrm>
                <a:custGeom>
                  <a:avLst/>
                  <a:gdLst>
                    <a:gd name="T0" fmla="*/ 0 w 102"/>
                    <a:gd name="T1" fmla="*/ 1 h 141"/>
                    <a:gd name="T2" fmla="*/ 0 w 102"/>
                    <a:gd name="T3" fmla="*/ 5 h 141"/>
                    <a:gd name="T4" fmla="*/ 4 w 102"/>
                    <a:gd name="T5" fmla="*/ 2 h 141"/>
                    <a:gd name="T6" fmla="*/ 1 w 102"/>
                    <a:gd name="T7" fmla="*/ 0 h 1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141">
                      <a:moveTo>
                        <a:pt x="0" y="36"/>
                      </a:moveTo>
                      <a:cubicBezTo>
                        <a:pt x="50" y="61"/>
                        <a:pt x="30" y="101"/>
                        <a:pt x="13" y="141"/>
                      </a:cubicBezTo>
                      <a:cubicBezTo>
                        <a:pt x="37" y="131"/>
                        <a:pt x="96" y="88"/>
                        <a:pt x="98" y="58"/>
                      </a:cubicBezTo>
                      <a:cubicBezTo>
                        <a:pt x="102" y="0"/>
                        <a:pt x="27" y="63"/>
                        <a:pt x="17"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18" name="Freeform 606">
                  <a:extLst>
                    <a:ext uri="{FF2B5EF4-FFF2-40B4-BE49-F238E27FC236}">
                      <a16:creationId xmlns:a16="http://schemas.microsoft.com/office/drawing/2014/main" id="{435FE093-C947-1A09-8B3F-FAD1830E4D60}"/>
                    </a:ext>
                  </a:extLst>
                </p:cNvPr>
                <p:cNvSpPr>
                  <a:spLocks/>
                </p:cNvSpPr>
                <p:nvPr/>
              </p:nvSpPr>
              <p:spPr bwMode="auto">
                <a:xfrm>
                  <a:off x="115" y="3203"/>
                  <a:ext cx="71" cy="108"/>
                </a:xfrm>
                <a:custGeom>
                  <a:avLst/>
                  <a:gdLst>
                    <a:gd name="T0" fmla="*/ 6 w 209"/>
                    <a:gd name="T1" fmla="*/ 0 h 319"/>
                    <a:gd name="T2" fmla="*/ 2 w 209"/>
                    <a:gd name="T3" fmla="*/ 13 h 319"/>
                    <a:gd name="T4" fmla="*/ 8 w 209"/>
                    <a:gd name="T5" fmla="*/ 1 h 319"/>
                    <a:gd name="T6" fmla="*/ 7 w 209"/>
                    <a:gd name="T7" fmla="*/ 0 h 3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9" h="319">
                      <a:moveTo>
                        <a:pt x="146" y="0"/>
                      </a:moveTo>
                      <a:cubicBezTo>
                        <a:pt x="0" y="43"/>
                        <a:pt x="41" y="193"/>
                        <a:pt x="41" y="319"/>
                      </a:cubicBezTo>
                      <a:cubicBezTo>
                        <a:pt x="70" y="187"/>
                        <a:pt x="43" y="51"/>
                        <a:pt x="209" y="36"/>
                      </a:cubicBezTo>
                      <a:cubicBezTo>
                        <a:pt x="203" y="24"/>
                        <a:pt x="190" y="12"/>
                        <a:pt x="18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19" name="Freeform 607">
                  <a:extLst>
                    <a:ext uri="{FF2B5EF4-FFF2-40B4-BE49-F238E27FC236}">
                      <a16:creationId xmlns:a16="http://schemas.microsoft.com/office/drawing/2014/main" id="{55EA364C-9C4D-4CB2-6BE1-CF40EFDBC9AB}"/>
                    </a:ext>
                  </a:extLst>
                </p:cNvPr>
                <p:cNvSpPr>
                  <a:spLocks/>
                </p:cNvSpPr>
                <p:nvPr/>
              </p:nvSpPr>
              <p:spPr bwMode="auto">
                <a:xfrm>
                  <a:off x="346" y="2346"/>
                  <a:ext cx="53" cy="162"/>
                </a:xfrm>
                <a:custGeom>
                  <a:avLst/>
                  <a:gdLst>
                    <a:gd name="T0" fmla="*/ 4 w 158"/>
                    <a:gd name="T1" fmla="*/ 1 h 479"/>
                    <a:gd name="T2" fmla="*/ 6 w 158"/>
                    <a:gd name="T3" fmla="*/ 9 h 479"/>
                    <a:gd name="T4" fmla="*/ 2 w 158"/>
                    <a:gd name="T5" fmla="*/ 19 h 479"/>
                    <a:gd name="T6" fmla="*/ 0 w 158"/>
                    <a:gd name="T7" fmla="*/ 0 h 4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 h="479">
                      <a:moveTo>
                        <a:pt x="98" y="19"/>
                      </a:moveTo>
                      <a:cubicBezTo>
                        <a:pt x="87" y="113"/>
                        <a:pt x="158" y="138"/>
                        <a:pt x="149" y="240"/>
                      </a:cubicBezTo>
                      <a:cubicBezTo>
                        <a:pt x="142" y="317"/>
                        <a:pt x="126" y="442"/>
                        <a:pt x="41" y="479"/>
                      </a:cubicBezTo>
                      <a:cubicBezTo>
                        <a:pt x="27" y="378"/>
                        <a:pt x="2" y="102"/>
                        <a:pt x="0" y="0"/>
                      </a:cubicBezTo>
                    </a:path>
                  </a:pathLst>
                </a:custGeom>
                <a:solidFill>
                  <a:srgbClr val="FFF1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20" name="Freeform 608">
                  <a:extLst>
                    <a:ext uri="{FF2B5EF4-FFF2-40B4-BE49-F238E27FC236}">
                      <a16:creationId xmlns:a16="http://schemas.microsoft.com/office/drawing/2014/main" id="{0EC4B19A-66FC-1DB2-F138-32F9CB6A90A2}"/>
                    </a:ext>
                  </a:extLst>
                </p:cNvPr>
                <p:cNvSpPr>
                  <a:spLocks/>
                </p:cNvSpPr>
                <p:nvPr/>
              </p:nvSpPr>
              <p:spPr bwMode="auto">
                <a:xfrm>
                  <a:off x="388" y="2434"/>
                  <a:ext cx="14" cy="55"/>
                </a:xfrm>
                <a:custGeom>
                  <a:avLst/>
                  <a:gdLst>
                    <a:gd name="T0" fmla="*/ 0 w 44"/>
                    <a:gd name="T1" fmla="*/ 6 h 164"/>
                    <a:gd name="T2" fmla="*/ 1 w 44"/>
                    <a:gd name="T3" fmla="*/ 0 h 164"/>
                    <a:gd name="T4" fmla="*/ 0 60000 65536"/>
                    <a:gd name="T5" fmla="*/ 0 60000 65536"/>
                  </a:gdLst>
                  <a:ahLst/>
                  <a:cxnLst>
                    <a:cxn ang="T4">
                      <a:pos x="T0" y="T1"/>
                    </a:cxn>
                    <a:cxn ang="T5">
                      <a:pos x="T2" y="T3"/>
                    </a:cxn>
                  </a:cxnLst>
                  <a:rect l="0" t="0" r="r" b="b"/>
                  <a:pathLst>
                    <a:path w="44" h="164">
                      <a:moveTo>
                        <a:pt x="0" y="164"/>
                      </a:moveTo>
                      <a:cubicBezTo>
                        <a:pt x="36" y="119"/>
                        <a:pt x="44" y="53"/>
                        <a:pt x="35"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21" name="Freeform 609">
                  <a:extLst>
                    <a:ext uri="{FF2B5EF4-FFF2-40B4-BE49-F238E27FC236}">
                      <a16:creationId xmlns:a16="http://schemas.microsoft.com/office/drawing/2014/main" id="{B8AC90A0-1C4D-4B13-44DA-B0B811B0DA14}"/>
                    </a:ext>
                  </a:extLst>
                </p:cNvPr>
                <p:cNvSpPr>
                  <a:spLocks/>
                </p:cNvSpPr>
                <p:nvPr/>
              </p:nvSpPr>
              <p:spPr bwMode="auto">
                <a:xfrm>
                  <a:off x="1031" y="1435"/>
                  <a:ext cx="117" cy="118"/>
                </a:xfrm>
                <a:custGeom>
                  <a:avLst/>
                  <a:gdLst>
                    <a:gd name="T0" fmla="*/ 2 w 347"/>
                    <a:gd name="T1" fmla="*/ 9 h 349"/>
                    <a:gd name="T2" fmla="*/ 6 w 347"/>
                    <a:gd name="T3" fmla="*/ 13 h 349"/>
                    <a:gd name="T4" fmla="*/ 13 w 347"/>
                    <a:gd name="T5" fmla="*/ 12 h 349"/>
                    <a:gd name="T6" fmla="*/ 9 w 347"/>
                    <a:gd name="T7" fmla="*/ 8 h 349"/>
                    <a:gd name="T8" fmla="*/ 6 w 347"/>
                    <a:gd name="T9" fmla="*/ 3 h 349"/>
                    <a:gd name="T10" fmla="*/ 2 w 347"/>
                    <a:gd name="T11" fmla="*/ 2 h 349"/>
                    <a:gd name="T12" fmla="*/ 2 w 347"/>
                    <a:gd name="T13" fmla="*/ 8 h 3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349">
                      <a:moveTo>
                        <a:pt x="62" y="237"/>
                      </a:moveTo>
                      <a:cubicBezTo>
                        <a:pt x="0" y="321"/>
                        <a:pt x="115" y="337"/>
                        <a:pt x="168" y="342"/>
                      </a:cubicBezTo>
                      <a:cubicBezTo>
                        <a:pt x="236" y="349"/>
                        <a:pt x="284" y="337"/>
                        <a:pt x="347" y="314"/>
                      </a:cubicBezTo>
                      <a:cubicBezTo>
                        <a:pt x="284" y="294"/>
                        <a:pt x="257" y="273"/>
                        <a:pt x="237" y="216"/>
                      </a:cubicBezTo>
                      <a:cubicBezTo>
                        <a:pt x="218" y="160"/>
                        <a:pt x="215" y="114"/>
                        <a:pt x="166" y="71"/>
                      </a:cubicBezTo>
                      <a:cubicBezTo>
                        <a:pt x="132" y="41"/>
                        <a:pt x="73" y="0"/>
                        <a:pt x="43" y="43"/>
                      </a:cubicBezTo>
                      <a:cubicBezTo>
                        <a:pt x="22" y="73"/>
                        <a:pt x="40" y="195"/>
                        <a:pt x="55" y="223"/>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22" name="Freeform 610">
                  <a:extLst>
                    <a:ext uri="{FF2B5EF4-FFF2-40B4-BE49-F238E27FC236}">
                      <a16:creationId xmlns:a16="http://schemas.microsoft.com/office/drawing/2014/main" id="{E829A6F1-B006-DC7A-4627-254C347E0A6D}"/>
                    </a:ext>
                  </a:extLst>
                </p:cNvPr>
                <p:cNvSpPr>
                  <a:spLocks/>
                </p:cNvSpPr>
                <p:nvPr/>
              </p:nvSpPr>
              <p:spPr bwMode="auto">
                <a:xfrm>
                  <a:off x="1120" y="1435"/>
                  <a:ext cx="123" cy="124"/>
                </a:xfrm>
                <a:custGeom>
                  <a:avLst/>
                  <a:gdLst>
                    <a:gd name="T0" fmla="*/ 0 w 363"/>
                    <a:gd name="T1" fmla="*/ 4 h 369"/>
                    <a:gd name="T2" fmla="*/ 5 w 363"/>
                    <a:gd name="T3" fmla="*/ 11 h 369"/>
                    <a:gd name="T4" fmla="*/ 14 w 363"/>
                    <a:gd name="T5" fmla="*/ 12 h 369"/>
                    <a:gd name="T6" fmla="*/ 6 w 363"/>
                    <a:gd name="T7" fmla="*/ 8 h 369"/>
                    <a:gd name="T8" fmla="*/ 0 w 363"/>
                    <a:gd name="T9" fmla="*/ 0 h 3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369">
                      <a:moveTo>
                        <a:pt x="0" y="98"/>
                      </a:moveTo>
                      <a:cubicBezTo>
                        <a:pt x="56" y="155"/>
                        <a:pt x="48" y="245"/>
                        <a:pt x="128" y="286"/>
                      </a:cubicBezTo>
                      <a:cubicBezTo>
                        <a:pt x="200" y="322"/>
                        <a:pt x="281" y="369"/>
                        <a:pt x="363" y="328"/>
                      </a:cubicBezTo>
                      <a:cubicBezTo>
                        <a:pt x="311" y="259"/>
                        <a:pt x="208" y="261"/>
                        <a:pt x="149" y="209"/>
                      </a:cubicBezTo>
                      <a:cubicBezTo>
                        <a:pt x="85" y="152"/>
                        <a:pt x="66" y="60"/>
                        <a:pt x="0" y="0"/>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23" name="Freeform 611">
                  <a:extLst>
                    <a:ext uri="{FF2B5EF4-FFF2-40B4-BE49-F238E27FC236}">
                      <a16:creationId xmlns:a16="http://schemas.microsoft.com/office/drawing/2014/main" id="{A099B58B-7622-ADE2-91F0-988059FB3E48}"/>
                    </a:ext>
                  </a:extLst>
                </p:cNvPr>
                <p:cNvSpPr>
                  <a:spLocks/>
                </p:cNvSpPr>
                <p:nvPr/>
              </p:nvSpPr>
              <p:spPr bwMode="auto">
                <a:xfrm>
                  <a:off x="1146" y="1409"/>
                  <a:ext cx="166" cy="106"/>
                </a:xfrm>
                <a:custGeom>
                  <a:avLst/>
                  <a:gdLst>
                    <a:gd name="T0" fmla="*/ 1 w 489"/>
                    <a:gd name="T1" fmla="*/ 0 h 313"/>
                    <a:gd name="T2" fmla="*/ 10 w 489"/>
                    <a:gd name="T3" fmla="*/ 3 h 313"/>
                    <a:gd name="T4" fmla="*/ 19 w 489"/>
                    <a:gd name="T5" fmla="*/ 4 h 313"/>
                    <a:gd name="T6" fmla="*/ 13 w 489"/>
                    <a:gd name="T7" fmla="*/ 12 h 313"/>
                    <a:gd name="T8" fmla="*/ 4 w 489"/>
                    <a:gd name="T9" fmla="*/ 9 h 313"/>
                    <a:gd name="T10" fmla="*/ 0 w 489"/>
                    <a:gd name="T11" fmla="*/ 0 h 3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 h="313">
                      <a:moveTo>
                        <a:pt x="21" y="13"/>
                      </a:moveTo>
                      <a:cubicBezTo>
                        <a:pt x="96" y="16"/>
                        <a:pt x="174" y="67"/>
                        <a:pt x="252" y="78"/>
                      </a:cubicBezTo>
                      <a:cubicBezTo>
                        <a:pt x="326" y="89"/>
                        <a:pt x="422" y="65"/>
                        <a:pt x="489" y="99"/>
                      </a:cubicBezTo>
                      <a:cubicBezTo>
                        <a:pt x="486" y="127"/>
                        <a:pt x="365" y="298"/>
                        <a:pt x="338" y="313"/>
                      </a:cubicBezTo>
                      <a:cubicBezTo>
                        <a:pt x="280" y="264"/>
                        <a:pt x="186" y="270"/>
                        <a:pt x="112" y="223"/>
                      </a:cubicBezTo>
                      <a:cubicBezTo>
                        <a:pt x="40" y="178"/>
                        <a:pt x="54" y="69"/>
                        <a:pt x="0" y="0"/>
                      </a:cubicBezTo>
                    </a:path>
                  </a:pathLst>
                </a:custGeom>
                <a:solidFill>
                  <a:srgbClr val="FE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24" name="Freeform 612">
                  <a:extLst>
                    <a:ext uri="{FF2B5EF4-FFF2-40B4-BE49-F238E27FC236}">
                      <a16:creationId xmlns:a16="http://schemas.microsoft.com/office/drawing/2014/main" id="{B278A0BB-056A-37F6-B6C6-51F594E4F1AB}"/>
                    </a:ext>
                  </a:extLst>
                </p:cNvPr>
                <p:cNvSpPr>
                  <a:spLocks/>
                </p:cNvSpPr>
                <p:nvPr/>
              </p:nvSpPr>
              <p:spPr bwMode="auto">
                <a:xfrm>
                  <a:off x="1726" y="1234"/>
                  <a:ext cx="221" cy="110"/>
                </a:xfrm>
                <a:custGeom>
                  <a:avLst/>
                  <a:gdLst>
                    <a:gd name="T0" fmla="*/ 0 w 652"/>
                    <a:gd name="T1" fmla="*/ 0 h 325"/>
                    <a:gd name="T2" fmla="*/ 13 w 652"/>
                    <a:gd name="T3" fmla="*/ 4 h 325"/>
                    <a:gd name="T4" fmla="*/ 21 w 652"/>
                    <a:gd name="T5" fmla="*/ 10 h 325"/>
                    <a:gd name="T6" fmla="*/ 17 w 652"/>
                    <a:gd name="T7" fmla="*/ 8 h 325"/>
                    <a:gd name="T8" fmla="*/ 12 w 652"/>
                    <a:gd name="T9" fmla="*/ 6 h 325"/>
                    <a:gd name="T10" fmla="*/ 2 w 652"/>
                    <a:gd name="T11" fmla="*/ 1 h 325"/>
                    <a:gd name="T12" fmla="*/ 1 w 652"/>
                    <a:gd name="T13" fmla="*/ 0 h 3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2" h="325">
                      <a:moveTo>
                        <a:pt x="0" y="0"/>
                      </a:moveTo>
                      <a:cubicBezTo>
                        <a:pt x="109" y="51"/>
                        <a:pt x="212" y="80"/>
                        <a:pt x="329" y="104"/>
                      </a:cubicBezTo>
                      <a:cubicBezTo>
                        <a:pt x="394" y="118"/>
                        <a:pt x="652" y="163"/>
                        <a:pt x="527" y="268"/>
                      </a:cubicBezTo>
                      <a:cubicBezTo>
                        <a:pt x="458" y="325"/>
                        <a:pt x="477" y="248"/>
                        <a:pt x="432" y="211"/>
                      </a:cubicBezTo>
                      <a:cubicBezTo>
                        <a:pt x="397" y="182"/>
                        <a:pt x="338" y="175"/>
                        <a:pt x="296" y="152"/>
                      </a:cubicBezTo>
                      <a:cubicBezTo>
                        <a:pt x="215" y="107"/>
                        <a:pt x="137" y="58"/>
                        <a:pt x="55" y="16"/>
                      </a:cubicBezTo>
                      <a:cubicBezTo>
                        <a:pt x="44" y="10"/>
                        <a:pt x="33" y="5"/>
                        <a:pt x="21" y="0"/>
                      </a:cubicBezTo>
                    </a:path>
                  </a:pathLst>
                </a:custGeom>
                <a:solidFill>
                  <a:srgbClr val="FE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25" name="Freeform 613">
                  <a:extLst>
                    <a:ext uri="{FF2B5EF4-FFF2-40B4-BE49-F238E27FC236}">
                      <a16:creationId xmlns:a16="http://schemas.microsoft.com/office/drawing/2014/main" id="{7005B86E-FC49-F276-498C-C1F2B18D0AD7}"/>
                    </a:ext>
                  </a:extLst>
                </p:cNvPr>
                <p:cNvSpPr>
                  <a:spLocks/>
                </p:cNvSpPr>
                <p:nvPr/>
              </p:nvSpPr>
              <p:spPr bwMode="auto">
                <a:xfrm>
                  <a:off x="257" y="1533"/>
                  <a:ext cx="176" cy="70"/>
                </a:xfrm>
                <a:custGeom>
                  <a:avLst/>
                  <a:gdLst>
                    <a:gd name="T0" fmla="*/ 0 w 522"/>
                    <a:gd name="T1" fmla="*/ 1 h 207"/>
                    <a:gd name="T2" fmla="*/ 6 w 522"/>
                    <a:gd name="T3" fmla="*/ 3 h 207"/>
                    <a:gd name="T4" fmla="*/ 9 w 522"/>
                    <a:gd name="T5" fmla="*/ 5 h 207"/>
                    <a:gd name="T6" fmla="*/ 10 w 522"/>
                    <a:gd name="T7" fmla="*/ 7 h 207"/>
                    <a:gd name="T8" fmla="*/ 14 w 522"/>
                    <a:gd name="T9" fmla="*/ 5 h 207"/>
                    <a:gd name="T10" fmla="*/ 20 w 522"/>
                    <a:gd name="T11" fmla="*/ 2 h 207"/>
                    <a:gd name="T12" fmla="*/ 11 w 522"/>
                    <a:gd name="T13" fmla="*/ 2 h 207"/>
                    <a:gd name="T14" fmla="*/ 2 w 522"/>
                    <a:gd name="T15" fmla="*/ 1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2" h="207">
                      <a:moveTo>
                        <a:pt x="0" y="25"/>
                      </a:moveTo>
                      <a:cubicBezTo>
                        <a:pt x="57" y="19"/>
                        <a:pt x="113" y="48"/>
                        <a:pt x="161" y="76"/>
                      </a:cubicBezTo>
                      <a:cubicBezTo>
                        <a:pt x="181" y="88"/>
                        <a:pt x="210" y="104"/>
                        <a:pt x="226" y="121"/>
                      </a:cubicBezTo>
                      <a:cubicBezTo>
                        <a:pt x="234" y="131"/>
                        <a:pt x="256" y="183"/>
                        <a:pt x="260" y="185"/>
                      </a:cubicBezTo>
                      <a:cubicBezTo>
                        <a:pt x="303" y="207"/>
                        <a:pt x="339" y="151"/>
                        <a:pt x="372" y="125"/>
                      </a:cubicBezTo>
                      <a:cubicBezTo>
                        <a:pt x="418" y="90"/>
                        <a:pt x="464" y="62"/>
                        <a:pt x="522" y="53"/>
                      </a:cubicBezTo>
                      <a:cubicBezTo>
                        <a:pt x="442" y="33"/>
                        <a:pt x="374" y="62"/>
                        <a:pt x="294" y="54"/>
                      </a:cubicBezTo>
                      <a:cubicBezTo>
                        <a:pt x="210" y="45"/>
                        <a:pt x="142" y="0"/>
                        <a:pt x="56" y="32"/>
                      </a:cubicBezTo>
                    </a:path>
                  </a:pathLst>
                </a:custGeom>
                <a:solidFill>
                  <a:srgbClr val="FE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26" name="Freeform 614">
                  <a:extLst>
                    <a:ext uri="{FF2B5EF4-FFF2-40B4-BE49-F238E27FC236}">
                      <a16:creationId xmlns:a16="http://schemas.microsoft.com/office/drawing/2014/main" id="{D47C03D4-0577-A949-9214-FF2F1C469F71}"/>
                    </a:ext>
                  </a:extLst>
                </p:cNvPr>
                <p:cNvSpPr>
                  <a:spLocks/>
                </p:cNvSpPr>
                <p:nvPr/>
              </p:nvSpPr>
              <p:spPr bwMode="auto">
                <a:xfrm>
                  <a:off x="358" y="1569"/>
                  <a:ext cx="194" cy="51"/>
                </a:xfrm>
                <a:custGeom>
                  <a:avLst/>
                  <a:gdLst>
                    <a:gd name="T0" fmla="*/ 0 w 573"/>
                    <a:gd name="T1" fmla="*/ 4 h 150"/>
                    <a:gd name="T2" fmla="*/ 0 w 573"/>
                    <a:gd name="T3" fmla="*/ 5 h 150"/>
                    <a:gd name="T4" fmla="*/ 6 w 573"/>
                    <a:gd name="T5" fmla="*/ 4 h 150"/>
                    <a:gd name="T6" fmla="*/ 11 w 573"/>
                    <a:gd name="T7" fmla="*/ 5 h 150"/>
                    <a:gd name="T8" fmla="*/ 22 w 573"/>
                    <a:gd name="T9" fmla="*/ 2 h 150"/>
                    <a:gd name="T10" fmla="*/ 12 w 573"/>
                    <a:gd name="T11" fmla="*/ 3 h 150"/>
                    <a:gd name="T12" fmla="*/ 8 w 573"/>
                    <a:gd name="T13" fmla="*/ 1 h 150"/>
                    <a:gd name="T14" fmla="*/ 2 w 573"/>
                    <a:gd name="T15" fmla="*/ 4 h 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3" h="150">
                      <a:moveTo>
                        <a:pt x="2" y="99"/>
                      </a:moveTo>
                      <a:cubicBezTo>
                        <a:pt x="0" y="114"/>
                        <a:pt x="3" y="128"/>
                        <a:pt x="10" y="140"/>
                      </a:cubicBezTo>
                      <a:cubicBezTo>
                        <a:pt x="55" y="143"/>
                        <a:pt x="100" y="116"/>
                        <a:pt x="149" y="113"/>
                      </a:cubicBezTo>
                      <a:cubicBezTo>
                        <a:pt x="202" y="110"/>
                        <a:pt x="240" y="134"/>
                        <a:pt x="290" y="140"/>
                      </a:cubicBezTo>
                      <a:cubicBezTo>
                        <a:pt x="380" y="150"/>
                        <a:pt x="511" y="114"/>
                        <a:pt x="573" y="44"/>
                      </a:cubicBezTo>
                      <a:cubicBezTo>
                        <a:pt x="505" y="103"/>
                        <a:pt x="384" y="129"/>
                        <a:pt x="310" y="77"/>
                      </a:cubicBezTo>
                      <a:cubicBezTo>
                        <a:pt x="254" y="38"/>
                        <a:pt x="274" y="0"/>
                        <a:pt x="198" y="20"/>
                      </a:cubicBezTo>
                      <a:cubicBezTo>
                        <a:pt x="150" y="33"/>
                        <a:pt x="108" y="76"/>
                        <a:pt x="65" y="99"/>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27" name="Freeform 615">
                  <a:extLst>
                    <a:ext uri="{FF2B5EF4-FFF2-40B4-BE49-F238E27FC236}">
                      <a16:creationId xmlns:a16="http://schemas.microsoft.com/office/drawing/2014/main" id="{A56FAC73-5390-C82F-5626-B25BFDAE4532}"/>
                    </a:ext>
                  </a:extLst>
                </p:cNvPr>
                <p:cNvSpPr>
                  <a:spLocks/>
                </p:cNvSpPr>
                <p:nvPr/>
              </p:nvSpPr>
              <p:spPr bwMode="auto">
                <a:xfrm>
                  <a:off x="571" y="1455"/>
                  <a:ext cx="208" cy="56"/>
                </a:xfrm>
                <a:custGeom>
                  <a:avLst/>
                  <a:gdLst>
                    <a:gd name="T0" fmla="*/ 0 w 613"/>
                    <a:gd name="T1" fmla="*/ 3 h 165"/>
                    <a:gd name="T2" fmla="*/ 12 w 613"/>
                    <a:gd name="T3" fmla="*/ 5 h 165"/>
                    <a:gd name="T4" fmla="*/ 18 w 613"/>
                    <a:gd name="T5" fmla="*/ 5 h 165"/>
                    <a:gd name="T6" fmla="*/ 24 w 613"/>
                    <a:gd name="T7" fmla="*/ 4 h 165"/>
                    <a:gd name="T8" fmla="*/ 3 w 613"/>
                    <a:gd name="T9" fmla="*/ 2 h 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3" h="165">
                      <a:moveTo>
                        <a:pt x="0" y="85"/>
                      </a:moveTo>
                      <a:cubicBezTo>
                        <a:pt x="110" y="56"/>
                        <a:pt x="218" y="71"/>
                        <a:pt x="315" y="129"/>
                      </a:cubicBezTo>
                      <a:cubicBezTo>
                        <a:pt x="375" y="165"/>
                        <a:pt x="383" y="164"/>
                        <a:pt x="448" y="139"/>
                      </a:cubicBezTo>
                      <a:cubicBezTo>
                        <a:pt x="498" y="120"/>
                        <a:pt x="559" y="107"/>
                        <a:pt x="613" y="113"/>
                      </a:cubicBezTo>
                      <a:cubicBezTo>
                        <a:pt x="453" y="40"/>
                        <a:pt x="239" y="0"/>
                        <a:pt x="70" y="64"/>
                      </a:cubicBezTo>
                    </a:path>
                  </a:pathLst>
                </a:custGeom>
                <a:solidFill>
                  <a:srgbClr val="FE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28" name="Freeform 616">
                  <a:extLst>
                    <a:ext uri="{FF2B5EF4-FFF2-40B4-BE49-F238E27FC236}">
                      <a16:creationId xmlns:a16="http://schemas.microsoft.com/office/drawing/2014/main" id="{F9E2E64F-D007-4461-C227-A1CE45D2CB3D}"/>
                    </a:ext>
                  </a:extLst>
                </p:cNvPr>
                <p:cNvSpPr>
                  <a:spLocks/>
                </p:cNvSpPr>
                <p:nvPr/>
              </p:nvSpPr>
              <p:spPr bwMode="auto">
                <a:xfrm>
                  <a:off x="601" y="1498"/>
                  <a:ext cx="88" cy="79"/>
                </a:xfrm>
                <a:custGeom>
                  <a:avLst/>
                  <a:gdLst>
                    <a:gd name="T0" fmla="*/ 3 w 262"/>
                    <a:gd name="T1" fmla="*/ 0 h 234"/>
                    <a:gd name="T2" fmla="*/ 10 w 262"/>
                    <a:gd name="T3" fmla="*/ 4 h 234"/>
                    <a:gd name="T4" fmla="*/ 0 w 262"/>
                    <a:gd name="T5" fmla="*/ 9 h 234"/>
                    <a:gd name="T6" fmla="*/ 3 w 262"/>
                    <a:gd name="T7" fmla="*/ 1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2" h="234">
                      <a:moveTo>
                        <a:pt x="88" y="2"/>
                      </a:moveTo>
                      <a:cubicBezTo>
                        <a:pt x="163" y="0"/>
                        <a:pt x="210" y="47"/>
                        <a:pt x="262" y="95"/>
                      </a:cubicBezTo>
                      <a:cubicBezTo>
                        <a:pt x="232" y="173"/>
                        <a:pt x="68" y="200"/>
                        <a:pt x="0" y="234"/>
                      </a:cubicBezTo>
                      <a:cubicBezTo>
                        <a:pt x="62" y="207"/>
                        <a:pt x="196" y="68"/>
                        <a:pt x="88" y="16"/>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29" name="Freeform 617">
                  <a:extLst>
                    <a:ext uri="{FF2B5EF4-FFF2-40B4-BE49-F238E27FC236}">
                      <a16:creationId xmlns:a16="http://schemas.microsoft.com/office/drawing/2014/main" id="{03AF70EC-F394-9474-D053-0E0E03ECADF1}"/>
                    </a:ext>
                  </a:extLst>
                </p:cNvPr>
                <p:cNvSpPr>
                  <a:spLocks/>
                </p:cNvSpPr>
                <p:nvPr/>
              </p:nvSpPr>
              <p:spPr bwMode="auto">
                <a:xfrm>
                  <a:off x="1663" y="1291"/>
                  <a:ext cx="203" cy="84"/>
                </a:xfrm>
                <a:custGeom>
                  <a:avLst/>
                  <a:gdLst>
                    <a:gd name="T0" fmla="*/ 18 w 601"/>
                    <a:gd name="T1" fmla="*/ 1 h 250"/>
                    <a:gd name="T2" fmla="*/ 23 w 601"/>
                    <a:gd name="T3" fmla="*/ 5 h 250"/>
                    <a:gd name="T4" fmla="*/ 18 w 601"/>
                    <a:gd name="T5" fmla="*/ 5 h 250"/>
                    <a:gd name="T6" fmla="*/ 10 w 601"/>
                    <a:gd name="T7" fmla="*/ 6 h 250"/>
                    <a:gd name="T8" fmla="*/ 0 w 601"/>
                    <a:gd name="T9" fmla="*/ 7 h 250"/>
                    <a:gd name="T10" fmla="*/ 10 w 601"/>
                    <a:gd name="T11" fmla="*/ 4 h 250"/>
                    <a:gd name="T12" fmla="*/ 16 w 601"/>
                    <a:gd name="T13" fmla="*/ 1 h 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1" h="250">
                      <a:moveTo>
                        <a:pt x="452" y="20"/>
                      </a:moveTo>
                      <a:cubicBezTo>
                        <a:pt x="512" y="37"/>
                        <a:pt x="601" y="65"/>
                        <a:pt x="592" y="146"/>
                      </a:cubicBezTo>
                      <a:cubicBezTo>
                        <a:pt x="580" y="250"/>
                        <a:pt x="523" y="141"/>
                        <a:pt x="473" y="123"/>
                      </a:cubicBezTo>
                      <a:cubicBezTo>
                        <a:pt x="401" y="97"/>
                        <a:pt x="329" y="136"/>
                        <a:pt x="263" y="152"/>
                      </a:cubicBezTo>
                      <a:cubicBezTo>
                        <a:pt x="180" y="174"/>
                        <a:pt x="80" y="166"/>
                        <a:pt x="0" y="195"/>
                      </a:cubicBezTo>
                      <a:cubicBezTo>
                        <a:pt x="88" y="178"/>
                        <a:pt x="178" y="153"/>
                        <a:pt x="257" y="105"/>
                      </a:cubicBezTo>
                      <a:cubicBezTo>
                        <a:pt x="306" y="75"/>
                        <a:pt x="363" y="0"/>
                        <a:pt x="417" y="34"/>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30" name="Freeform 618">
                  <a:extLst>
                    <a:ext uri="{FF2B5EF4-FFF2-40B4-BE49-F238E27FC236}">
                      <a16:creationId xmlns:a16="http://schemas.microsoft.com/office/drawing/2014/main" id="{ED161BE6-308E-E789-F17B-E59A2E4976FC}"/>
                    </a:ext>
                  </a:extLst>
                </p:cNvPr>
                <p:cNvSpPr>
                  <a:spLocks/>
                </p:cNvSpPr>
                <p:nvPr/>
              </p:nvSpPr>
              <p:spPr bwMode="auto">
                <a:xfrm>
                  <a:off x="1182" y="1432"/>
                  <a:ext cx="98" cy="62"/>
                </a:xfrm>
                <a:custGeom>
                  <a:avLst/>
                  <a:gdLst>
                    <a:gd name="T0" fmla="*/ 0 w 290"/>
                    <a:gd name="T1" fmla="*/ 0 h 183"/>
                    <a:gd name="T2" fmla="*/ 8 w 290"/>
                    <a:gd name="T3" fmla="*/ 2 h 183"/>
                    <a:gd name="T4" fmla="*/ 9 w 290"/>
                    <a:gd name="T5" fmla="*/ 7 h 183"/>
                    <a:gd name="T6" fmla="*/ 4 w 290"/>
                    <a:gd name="T7" fmla="*/ 2 h 1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0" h="183">
                      <a:moveTo>
                        <a:pt x="0" y="0"/>
                      </a:moveTo>
                      <a:cubicBezTo>
                        <a:pt x="68" y="26"/>
                        <a:pt x="141" y="20"/>
                        <a:pt x="210" y="42"/>
                      </a:cubicBezTo>
                      <a:cubicBezTo>
                        <a:pt x="290" y="67"/>
                        <a:pt x="279" y="127"/>
                        <a:pt x="245" y="183"/>
                      </a:cubicBezTo>
                      <a:cubicBezTo>
                        <a:pt x="253" y="71"/>
                        <a:pt x="163" y="108"/>
                        <a:pt x="112" y="56"/>
                      </a:cubicBezTo>
                    </a:path>
                  </a:pathLst>
                </a:custGeom>
                <a:solidFill>
                  <a:srgbClr val="FFF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31" name="Freeform 619">
                  <a:extLst>
                    <a:ext uri="{FF2B5EF4-FFF2-40B4-BE49-F238E27FC236}">
                      <a16:creationId xmlns:a16="http://schemas.microsoft.com/office/drawing/2014/main" id="{103D9C1A-CEEB-73A7-97B3-F3DB3E23A354}"/>
                    </a:ext>
                  </a:extLst>
                </p:cNvPr>
                <p:cNvSpPr>
                  <a:spLocks/>
                </p:cNvSpPr>
                <p:nvPr/>
              </p:nvSpPr>
              <p:spPr bwMode="auto">
                <a:xfrm>
                  <a:off x="1866" y="1288"/>
                  <a:ext cx="37" cy="26"/>
                </a:xfrm>
                <a:custGeom>
                  <a:avLst/>
                  <a:gdLst>
                    <a:gd name="T0" fmla="*/ 0 w 109"/>
                    <a:gd name="T1" fmla="*/ 0 h 77"/>
                    <a:gd name="T2" fmla="*/ 4 w 109"/>
                    <a:gd name="T3" fmla="*/ 3 h 77"/>
                    <a:gd name="T4" fmla="*/ 0 60000 65536"/>
                    <a:gd name="T5" fmla="*/ 0 60000 65536"/>
                  </a:gdLst>
                  <a:ahLst/>
                  <a:cxnLst>
                    <a:cxn ang="T4">
                      <a:pos x="T0" y="T1"/>
                    </a:cxn>
                    <a:cxn ang="T5">
                      <a:pos x="T2" y="T3"/>
                    </a:cxn>
                  </a:cxnLst>
                  <a:rect l="0" t="0" r="r" b="b"/>
                  <a:pathLst>
                    <a:path w="109" h="77">
                      <a:moveTo>
                        <a:pt x="0" y="0"/>
                      </a:moveTo>
                      <a:cubicBezTo>
                        <a:pt x="44" y="2"/>
                        <a:pt x="109" y="21"/>
                        <a:pt x="105" y="77"/>
                      </a:cubicBezTo>
                    </a:path>
                  </a:pathLst>
                </a:custGeom>
                <a:solidFill>
                  <a:srgbClr val="FFF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32" name="Freeform 620">
                  <a:extLst>
                    <a:ext uri="{FF2B5EF4-FFF2-40B4-BE49-F238E27FC236}">
                      <a16:creationId xmlns:a16="http://schemas.microsoft.com/office/drawing/2014/main" id="{E59CB1D0-067D-7F7D-D123-434BF051EEE3}"/>
                    </a:ext>
                  </a:extLst>
                </p:cNvPr>
                <p:cNvSpPr>
                  <a:spLocks/>
                </p:cNvSpPr>
                <p:nvPr/>
              </p:nvSpPr>
              <p:spPr bwMode="auto">
                <a:xfrm>
                  <a:off x="652" y="1468"/>
                  <a:ext cx="68" cy="56"/>
                </a:xfrm>
                <a:custGeom>
                  <a:avLst/>
                  <a:gdLst>
                    <a:gd name="T0" fmla="*/ 0 w 202"/>
                    <a:gd name="T1" fmla="*/ 0 h 165"/>
                    <a:gd name="T2" fmla="*/ 8 w 202"/>
                    <a:gd name="T3" fmla="*/ 3 h 165"/>
                    <a:gd name="T4" fmla="*/ 1 w 202"/>
                    <a:gd name="T5" fmla="*/ 2 h 165"/>
                    <a:gd name="T6" fmla="*/ 0 60000 65536"/>
                    <a:gd name="T7" fmla="*/ 0 60000 65536"/>
                    <a:gd name="T8" fmla="*/ 0 60000 65536"/>
                  </a:gdLst>
                  <a:ahLst/>
                  <a:cxnLst>
                    <a:cxn ang="T6">
                      <a:pos x="T0" y="T1"/>
                    </a:cxn>
                    <a:cxn ang="T7">
                      <a:pos x="T2" y="T3"/>
                    </a:cxn>
                    <a:cxn ang="T8">
                      <a:pos x="T4" y="T5"/>
                    </a:cxn>
                  </a:cxnLst>
                  <a:rect l="0" t="0" r="r" b="b"/>
                  <a:pathLst>
                    <a:path w="202" h="165">
                      <a:moveTo>
                        <a:pt x="0" y="0"/>
                      </a:moveTo>
                      <a:cubicBezTo>
                        <a:pt x="57" y="6"/>
                        <a:pt x="185" y="10"/>
                        <a:pt x="202" y="83"/>
                      </a:cubicBezTo>
                      <a:cubicBezTo>
                        <a:pt x="117" y="165"/>
                        <a:pt x="107" y="14"/>
                        <a:pt x="28" y="49"/>
                      </a:cubicBezTo>
                    </a:path>
                  </a:pathLst>
                </a:custGeom>
                <a:solidFill>
                  <a:srgbClr val="FFF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33" name="Freeform 621">
                  <a:extLst>
                    <a:ext uri="{FF2B5EF4-FFF2-40B4-BE49-F238E27FC236}">
                      <a16:creationId xmlns:a16="http://schemas.microsoft.com/office/drawing/2014/main" id="{C2F6CC1A-0FD5-CDCB-3559-198F6D177C5D}"/>
                    </a:ext>
                  </a:extLst>
                </p:cNvPr>
                <p:cNvSpPr>
                  <a:spLocks/>
                </p:cNvSpPr>
                <p:nvPr/>
              </p:nvSpPr>
              <p:spPr bwMode="auto">
                <a:xfrm>
                  <a:off x="335" y="1560"/>
                  <a:ext cx="42" cy="22"/>
                </a:xfrm>
                <a:custGeom>
                  <a:avLst/>
                  <a:gdLst>
                    <a:gd name="T0" fmla="*/ 0 w 126"/>
                    <a:gd name="T1" fmla="*/ 0 h 65"/>
                    <a:gd name="T2" fmla="*/ 5 w 126"/>
                    <a:gd name="T3" fmla="*/ 1 h 65"/>
                    <a:gd name="T4" fmla="*/ 0 60000 65536"/>
                    <a:gd name="T5" fmla="*/ 0 60000 65536"/>
                  </a:gdLst>
                  <a:ahLst/>
                  <a:cxnLst>
                    <a:cxn ang="T4">
                      <a:pos x="T0" y="T1"/>
                    </a:cxn>
                    <a:cxn ang="T5">
                      <a:pos x="T2" y="T3"/>
                    </a:cxn>
                  </a:cxnLst>
                  <a:rect l="0" t="0" r="r" b="b"/>
                  <a:pathLst>
                    <a:path w="126" h="65">
                      <a:moveTo>
                        <a:pt x="0" y="0"/>
                      </a:moveTo>
                      <a:cubicBezTo>
                        <a:pt x="69" y="65"/>
                        <a:pt x="40" y="46"/>
                        <a:pt x="126" y="14"/>
                      </a:cubicBezTo>
                    </a:path>
                  </a:pathLst>
                </a:custGeom>
                <a:solidFill>
                  <a:srgbClr val="FFF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34" name="Freeform 622">
                  <a:extLst>
                    <a:ext uri="{FF2B5EF4-FFF2-40B4-BE49-F238E27FC236}">
                      <a16:creationId xmlns:a16="http://schemas.microsoft.com/office/drawing/2014/main" id="{E13818B9-7672-0215-BD65-77E88B03E9C5}"/>
                    </a:ext>
                  </a:extLst>
                </p:cNvPr>
                <p:cNvSpPr>
                  <a:spLocks/>
                </p:cNvSpPr>
                <p:nvPr/>
              </p:nvSpPr>
              <p:spPr bwMode="auto">
                <a:xfrm>
                  <a:off x="146" y="1376"/>
                  <a:ext cx="160" cy="92"/>
                </a:xfrm>
                <a:custGeom>
                  <a:avLst/>
                  <a:gdLst>
                    <a:gd name="T0" fmla="*/ 3 w 474"/>
                    <a:gd name="T1" fmla="*/ 4 h 271"/>
                    <a:gd name="T2" fmla="*/ 0 w 474"/>
                    <a:gd name="T3" fmla="*/ 7 h 271"/>
                    <a:gd name="T4" fmla="*/ 4 w 474"/>
                    <a:gd name="T5" fmla="*/ 11 h 271"/>
                    <a:gd name="T6" fmla="*/ 18 w 474"/>
                    <a:gd name="T7" fmla="*/ 0 h 271"/>
                    <a:gd name="T8" fmla="*/ 5 w 474"/>
                    <a:gd name="T9" fmla="*/ 4 h 2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 h="271">
                      <a:moveTo>
                        <a:pt x="69" y="97"/>
                      </a:moveTo>
                      <a:cubicBezTo>
                        <a:pt x="50" y="121"/>
                        <a:pt x="0" y="152"/>
                        <a:pt x="11" y="182"/>
                      </a:cubicBezTo>
                      <a:cubicBezTo>
                        <a:pt x="12" y="187"/>
                        <a:pt x="103" y="260"/>
                        <a:pt x="115" y="271"/>
                      </a:cubicBezTo>
                      <a:cubicBezTo>
                        <a:pt x="67" y="44"/>
                        <a:pt x="396" y="133"/>
                        <a:pt x="474" y="0"/>
                      </a:cubicBezTo>
                      <a:cubicBezTo>
                        <a:pt x="364" y="18"/>
                        <a:pt x="232" y="48"/>
                        <a:pt x="125" y="90"/>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35" name="Freeform 623">
                  <a:extLst>
                    <a:ext uri="{FF2B5EF4-FFF2-40B4-BE49-F238E27FC236}">
                      <a16:creationId xmlns:a16="http://schemas.microsoft.com/office/drawing/2014/main" id="{45F19F87-CF27-0391-AB77-200105B48FCD}"/>
                    </a:ext>
                  </a:extLst>
                </p:cNvPr>
                <p:cNvSpPr>
                  <a:spLocks/>
                </p:cNvSpPr>
                <p:nvPr/>
              </p:nvSpPr>
              <p:spPr bwMode="auto">
                <a:xfrm>
                  <a:off x="818" y="1244"/>
                  <a:ext cx="239" cy="34"/>
                </a:xfrm>
                <a:custGeom>
                  <a:avLst/>
                  <a:gdLst>
                    <a:gd name="T0" fmla="*/ 4 w 707"/>
                    <a:gd name="T1" fmla="*/ 2 h 101"/>
                    <a:gd name="T2" fmla="*/ 16 w 707"/>
                    <a:gd name="T3" fmla="*/ 1 h 101"/>
                    <a:gd name="T4" fmla="*/ 27 w 707"/>
                    <a:gd name="T5" fmla="*/ 0 h 101"/>
                    <a:gd name="T6" fmla="*/ 15 w 707"/>
                    <a:gd name="T7" fmla="*/ 3 h 101"/>
                    <a:gd name="T8" fmla="*/ 0 w 707"/>
                    <a:gd name="T9" fmla="*/ 3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7" h="101">
                      <a:moveTo>
                        <a:pt x="112" y="46"/>
                      </a:moveTo>
                      <a:cubicBezTo>
                        <a:pt x="200" y="7"/>
                        <a:pt x="311" y="27"/>
                        <a:pt x="406" y="32"/>
                      </a:cubicBezTo>
                      <a:cubicBezTo>
                        <a:pt x="508" y="37"/>
                        <a:pt x="609" y="17"/>
                        <a:pt x="707" y="0"/>
                      </a:cubicBezTo>
                      <a:cubicBezTo>
                        <a:pt x="598" y="40"/>
                        <a:pt x="515" y="101"/>
                        <a:pt x="397" y="82"/>
                      </a:cubicBezTo>
                      <a:cubicBezTo>
                        <a:pt x="259" y="60"/>
                        <a:pt x="136" y="83"/>
                        <a:pt x="0" y="88"/>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36" name="Freeform 624">
                  <a:extLst>
                    <a:ext uri="{FF2B5EF4-FFF2-40B4-BE49-F238E27FC236}">
                      <a16:creationId xmlns:a16="http://schemas.microsoft.com/office/drawing/2014/main" id="{9B6B9A95-9084-4FFE-6CE7-1C3E0B783EEC}"/>
                    </a:ext>
                  </a:extLst>
                </p:cNvPr>
                <p:cNvSpPr>
                  <a:spLocks/>
                </p:cNvSpPr>
                <p:nvPr/>
              </p:nvSpPr>
              <p:spPr bwMode="auto">
                <a:xfrm>
                  <a:off x="1483" y="1139"/>
                  <a:ext cx="200" cy="41"/>
                </a:xfrm>
                <a:custGeom>
                  <a:avLst/>
                  <a:gdLst>
                    <a:gd name="T0" fmla="*/ 0 w 592"/>
                    <a:gd name="T1" fmla="*/ 4 h 119"/>
                    <a:gd name="T2" fmla="*/ 23 w 592"/>
                    <a:gd name="T3" fmla="*/ 1 h 119"/>
                    <a:gd name="T4" fmla="*/ 16 w 592"/>
                    <a:gd name="T5" fmla="*/ 4 h 119"/>
                    <a:gd name="T6" fmla="*/ 5 w 592"/>
                    <a:gd name="T7" fmla="*/ 4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119">
                      <a:moveTo>
                        <a:pt x="0" y="97"/>
                      </a:moveTo>
                      <a:cubicBezTo>
                        <a:pt x="175" y="0"/>
                        <a:pt x="405" y="94"/>
                        <a:pt x="592" y="28"/>
                      </a:cubicBezTo>
                      <a:cubicBezTo>
                        <a:pt x="545" y="74"/>
                        <a:pt x="481" y="94"/>
                        <a:pt x="419" y="104"/>
                      </a:cubicBezTo>
                      <a:cubicBezTo>
                        <a:pt x="325" y="119"/>
                        <a:pt x="218" y="65"/>
                        <a:pt x="126" y="97"/>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37" name="Freeform 625">
                  <a:extLst>
                    <a:ext uri="{FF2B5EF4-FFF2-40B4-BE49-F238E27FC236}">
                      <a16:creationId xmlns:a16="http://schemas.microsoft.com/office/drawing/2014/main" id="{11E80D7E-B1CC-6C9E-8421-0640E3E0317F}"/>
                    </a:ext>
                  </a:extLst>
                </p:cNvPr>
                <p:cNvSpPr>
                  <a:spLocks/>
                </p:cNvSpPr>
                <p:nvPr/>
              </p:nvSpPr>
              <p:spPr bwMode="auto">
                <a:xfrm>
                  <a:off x="475" y="1281"/>
                  <a:ext cx="560" cy="210"/>
                </a:xfrm>
                <a:custGeom>
                  <a:avLst/>
                  <a:gdLst>
                    <a:gd name="T0" fmla="*/ 14 w 1657"/>
                    <a:gd name="T1" fmla="*/ 7 h 622"/>
                    <a:gd name="T2" fmla="*/ 33 w 1657"/>
                    <a:gd name="T3" fmla="*/ 1 h 622"/>
                    <a:gd name="T4" fmla="*/ 51 w 1657"/>
                    <a:gd name="T5" fmla="*/ 14 h 622"/>
                    <a:gd name="T6" fmla="*/ 56 w 1657"/>
                    <a:gd name="T7" fmla="*/ 23 h 622"/>
                    <a:gd name="T8" fmla="*/ 42 w 1657"/>
                    <a:gd name="T9" fmla="*/ 22 h 622"/>
                    <a:gd name="T10" fmla="*/ 33 w 1657"/>
                    <a:gd name="T11" fmla="*/ 21 h 622"/>
                    <a:gd name="T12" fmla="*/ 22 w 1657"/>
                    <a:gd name="T13" fmla="*/ 16 h 622"/>
                    <a:gd name="T14" fmla="*/ 6 w 1657"/>
                    <a:gd name="T15" fmla="*/ 16 h 622"/>
                    <a:gd name="T16" fmla="*/ 0 w 1657"/>
                    <a:gd name="T17" fmla="*/ 14 h 622"/>
                    <a:gd name="T18" fmla="*/ 8 w 1657"/>
                    <a:gd name="T19" fmla="*/ 9 h 6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7" h="622">
                      <a:moveTo>
                        <a:pt x="362" y="175"/>
                      </a:moveTo>
                      <a:cubicBezTo>
                        <a:pt x="494" y="74"/>
                        <a:pt x="705" y="67"/>
                        <a:pt x="861" y="34"/>
                      </a:cubicBezTo>
                      <a:cubicBezTo>
                        <a:pt x="1019" y="0"/>
                        <a:pt x="1186" y="260"/>
                        <a:pt x="1319" y="350"/>
                      </a:cubicBezTo>
                      <a:cubicBezTo>
                        <a:pt x="1379" y="390"/>
                        <a:pt x="1657" y="571"/>
                        <a:pt x="1455" y="603"/>
                      </a:cubicBezTo>
                      <a:cubicBezTo>
                        <a:pt x="1334" y="622"/>
                        <a:pt x="1218" y="559"/>
                        <a:pt x="1097" y="568"/>
                      </a:cubicBezTo>
                      <a:cubicBezTo>
                        <a:pt x="995" y="576"/>
                        <a:pt x="968" y="603"/>
                        <a:pt x="868" y="544"/>
                      </a:cubicBezTo>
                      <a:cubicBezTo>
                        <a:pt x="776" y="490"/>
                        <a:pt x="668" y="448"/>
                        <a:pt x="565" y="418"/>
                      </a:cubicBezTo>
                      <a:cubicBezTo>
                        <a:pt x="430" y="377"/>
                        <a:pt x="284" y="399"/>
                        <a:pt x="145" y="412"/>
                      </a:cubicBezTo>
                      <a:cubicBezTo>
                        <a:pt x="102" y="416"/>
                        <a:pt x="0" y="434"/>
                        <a:pt x="12" y="356"/>
                      </a:cubicBezTo>
                      <a:cubicBezTo>
                        <a:pt x="21" y="296"/>
                        <a:pt x="164" y="264"/>
                        <a:pt x="208" y="245"/>
                      </a:cubicBezTo>
                    </a:path>
                  </a:pathLst>
                </a:custGeom>
                <a:solidFill>
                  <a:srgbClr val="FDE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38" name="Freeform 626">
                  <a:extLst>
                    <a:ext uri="{FF2B5EF4-FFF2-40B4-BE49-F238E27FC236}">
                      <a16:creationId xmlns:a16="http://schemas.microsoft.com/office/drawing/2014/main" id="{9F858113-280F-7B44-E275-7A22E7B71290}"/>
                    </a:ext>
                  </a:extLst>
                </p:cNvPr>
                <p:cNvSpPr>
                  <a:spLocks/>
                </p:cNvSpPr>
                <p:nvPr/>
              </p:nvSpPr>
              <p:spPr bwMode="auto">
                <a:xfrm>
                  <a:off x="1327" y="1168"/>
                  <a:ext cx="393" cy="234"/>
                </a:xfrm>
                <a:custGeom>
                  <a:avLst/>
                  <a:gdLst>
                    <a:gd name="T0" fmla="*/ 0 w 1162"/>
                    <a:gd name="T1" fmla="*/ 5 h 691"/>
                    <a:gd name="T2" fmla="*/ 28 w 1162"/>
                    <a:gd name="T3" fmla="*/ 5 h 691"/>
                    <a:gd name="T4" fmla="*/ 43 w 1162"/>
                    <a:gd name="T5" fmla="*/ 10 h 691"/>
                    <a:gd name="T6" fmla="*/ 39 w 1162"/>
                    <a:gd name="T7" fmla="*/ 21 h 691"/>
                    <a:gd name="T8" fmla="*/ 29 w 1162"/>
                    <a:gd name="T9" fmla="*/ 24 h 691"/>
                    <a:gd name="T10" fmla="*/ 15 w 1162"/>
                    <a:gd name="T11" fmla="*/ 25 h 691"/>
                    <a:gd name="T12" fmla="*/ 24 w 1162"/>
                    <a:gd name="T13" fmla="*/ 15 h 691"/>
                    <a:gd name="T14" fmla="*/ 17 w 1162"/>
                    <a:gd name="T15" fmla="*/ 12 h 691"/>
                    <a:gd name="T16" fmla="*/ 3 w 1162"/>
                    <a:gd name="T17" fmla="*/ 7 h 6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2" h="691">
                      <a:moveTo>
                        <a:pt x="0" y="132"/>
                      </a:moveTo>
                      <a:cubicBezTo>
                        <a:pt x="211" y="0"/>
                        <a:pt x="490" y="76"/>
                        <a:pt x="712" y="126"/>
                      </a:cubicBezTo>
                      <a:cubicBezTo>
                        <a:pt x="812" y="148"/>
                        <a:pt x="1033" y="188"/>
                        <a:pt x="1099" y="276"/>
                      </a:cubicBezTo>
                      <a:cubicBezTo>
                        <a:pt x="1162" y="360"/>
                        <a:pt x="1090" y="480"/>
                        <a:pt x="1018" y="528"/>
                      </a:cubicBezTo>
                      <a:cubicBezTo>
                        <a:pt x="936" y="583"/>
                        <a:pt x="844" y="591"/>
                        <a:pt x="748" y="607"/>
                      </a:cubicBezTo>
                      <a:cubicBezTo>
                        <a:pt x="653" y="623"/>
                        <a:pt x="482" y="691"/>
                        <a:pt x="391" y="656"/>
                      </a:cubicBezTo>
                      <a:cubicBezTo>
                        <a:pt x="430" y="567"/>
                        <a:pt x="657" y="517"/>
                        <a:pt x="627" y="394"/>
                      </a:cubicBezTo>
                      <a:cubicBezTo>
                        <a:pt x="610" y="327"/>
                        <a:pt x="495" y="309"/>
                        <a:pt x="439" y="292"/>
                      </a:cubicBezTo>
                      <a:cubicBezTo>
                        <a:pt x="320" y="256"/>
                        <a:pt x="199" y="225"/>
                        <a:pt x="79" y="193"/>
                      </a:cubicBezTo>
                    </a:path>
                  </a:pathLst>
                </a:custGeom>
                <a:solidFill>
                  <a:srgbClr val="FDE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39" name="Freeform 627">
                  <a:extLst>
                    <a:ext uri="{FF2B5EF4-FFF2-40B4-BE49-F238E27FC236}">
                      <a16:creationId xmlns:a16="http://schemas.microsoft.com/office/drawing/2014/main" id="{08654AFA-1EFA-2FC0-C68C-7865E30EF39B}"/>
                    </a:ext>
                  </a:extLst>
                </p:cNvPr>
                <p:cNvSpPr>
                  <a:spLocks/>
                </p:cNvSpPr>
                <p:nvPr/>
              </p:nvSpPr>
              <p:spPr bwMode="auto">
                <a:xfrm>
                  <a:off x="1722" y="1116"/>
                  <a:ext cx="359" cy="160"/>
                </a:xfrm>
                <a:custGeom>
                  <a:avLst/>
                  <a:gdLst>
                    <a:gd name="T0" fmla="*/ 5 w 1063"/>
                    <a:gd name="T1" fmla="*/ 0 h 475"/>
                    <a:gd name="T2" fmla="*/ 2 w 1063"/>
                    <a:gd name="T3" fmla="*/ 4 h 475"/>
                    <a:gd name="T4" fmla="*/ 6 w 1063"/>
                    <a:gd name="T5" fmla="*/ 5 h 475"/>
                    <a:gd name="T6" fmla="*/ 11 w 1063"/>
                    <a:gd name="T7" fmla="*/ 6 h 475"/>
                    <a:gd name="T8" fmla="*/ 25 w 1063"/>
                    <a:gd name="T9" fmla="*/ 18 h 475"/>
                    <a:gd name="T10" fmla="*/ 31 w 1063"/>
                    <a:gd name="T11" fmla="*/ 15 h 475"/>
                    <a:gd name="T12" fmla="*/ 37 w 1063"/>
                    <a:gd name="T13" fmla="*/ 14 h 475"/>
                    <a:gd name="T14" fmla="*/ 36 w 1063"/>
                    <a:gd name="T15" fmla="*/ 13 h 475"/>
                    <a:gd name="T16" fmla="*/ 41 w 1063"/>
                    <a:gd name="T17" fmla="*/ 12 h 475"/>
                    <a:gd name="T18" fmla="*/ 33 w 1063"/>
                    <a:gd name="T19" fmla="*/ 9 h 475"/>
                    <a:gd name="T20" fmla="*/ 16 w 1063"/>
                    <a:gd name="T21" fmla="*/ 4 h 4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3" h="475">
                      <a:moveTo>
                        <a:pt x="137" y="0"/>
                      </a:moveTo>
                      <a:cubicBezTo>
                        <a:pt x="95" y="3"/>
                        <a:pt x="0" y="61"/>
                        <a:pt x="45" y="109"/>
                      </a:cubicBezTo>
                      <a:cubicBezTo>
                        <a:pt x="57" y="122"/>
                        <a:pt x="127" y="117"/>
                        <a:pt x="144" y="121"/>
                      </a:cubicBezTo>
                      <a:cubicBezTo>
                        <a:pt x="192" y="129"/>
                        <a:pt x="237" y="149"/>
                        <a:pt x="283" y="165"/>
                      </a:cubicBezTo>
                      <a:cubicBezTo>
                        <a:pt x="443" y="220"/>
                        <a:pt x="608" y="297"/>
                        <a:pt x="656" y="475"/>
                      </a:cubicBezTo>
                      <a:cubicBezTo>
                        <a:pt x="711" y="456"/>
                        <a:pt x="760" y="422"/>
                        <a:pt x="813" y="401"/>
                      </a:cubicBezTo>
                      <a:cubicBezTo>
                        <a:pt x="863" y="382"/>
                        <a:pt x="924" y="398"/>
                        <a:pt x="965" y="377"/>
                      </a:cubicBezTo>
                      <a:cubicBezTo>
                        <a:pt x="959" y="371"/>
                        <a:pt x="955" y="356"/>
                        <a:pt x="948" y="349"/>
                      </a:cubicBezTo>
                      <a:cubicBezTo>
                        <a:pt x="986" y="325"/>
                        <a:pt x="1021" y="325"/>
                        <a:pt x="1063" y="316"/>
                      </a:cubicBezTo>
                      <a:cubicBezTo>
                        <a:pt x="1035" y="258"/>
                        <a:pt x="915" y="246"/>
                        <a:pt x="856" y="228"/>
                      </a:cubicBezTo>
                      <a:cubicBezTo>
                        <a:pt x="714" y="184"/>
                        <a:pt x="567" y="136"/>
                        <a:pt x="423" y="98"/>
                      </a:cubicBezTo>
                    </a:path>
                  </a:pathLst>
                </a:custGeom>
                <a:solidFill>
                  <a:srgbClr val="FDE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40" name="Freeform 628">
                  <a:extLst>
                    <a:ext uri="{FF2B5EF4-FFF2-40B4-BE49-F238E27FC236}">
                      <a16:creationId xmlns:a16="http://schemas.microsoft.com/office/drawing/2014/main" id="{EC6288FA-3DE8-312A-7494-3C08FC3BAEA8}"/>
                    </a:ext>
                  </a:extLst>
                </p:cNvPr>
                <p:cNvSpPr>
                  <a:spLocks/>
                </p:cNvSpPr>
                <p:nvPr/>
              </p:nvSpPr>
              <p:spPr bwMode="auto">
                <a:xfrm>
                  <a:off x="224" y="1372"/>
                  <a:ext cx="202" cy="138"/>
                </a:xfrm>
                <a:custGeom>
                  <a:avLst/>
                  <a:gdLst>
                    <a:gd name="T0" fmla="*/ 6 w 597"/>
                    <a:gd name="T1" fmla="*/ 4 h 408"/>
                    <a:gd name="T2" fmla="*/ 1 w 597"/>
                    <a:gd name="T3" fmla="*/ 9 h 408"/>
                    <a:gd name="T4" fmla="*/ 5 w 597"/>
                    <a:gd name="T5" fmla="*/ 13 h 408"/>
                    <a:gd name="T6" fmla="*/ 8 w 597"/>
                    <a:gd name="T7" fmla="*/ 16 h 408"/>
                    <a:gd name="T8" fmla="*/ 12 w 597"/>
                    <a:gd name="T9" fmla="*/ 15 h 408"/>
                    <a:gd name="T10" fmla="*/ 23 w 597"/>
                    <a:gd name="T11" fmla="*/ 15 h 408"/>
                    <a:gd name="T12" fmla="*/ 10 w 597"/>
                    <a:gd name="T13" fmla="*/ 10 h 408"/>
                    <a:gd name="T14" fmla="*/ 20 w 597"/>
                    <a:gd name="T15" fmla="*/ 0 h 408"/>
                    <a:gd name="T16" fmla="*/ 11 w 597"/>
                    <a:gd name="T17" fmla="*/ 3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7" h="408">
                      <a:moveTo>
                        <a:pt x="169" y="115"/>
                      </a:moveTo>
                      <a:cubicBezTo>
                        <a:pt x="117" y="118"/>
                        <a:pt x="30" y="192"/>
                        <a:pt x="18" y="243"/>
                      </a:cubicBezTo>
                      <a:cubicBezTo>
                        <a:pt x="0" y="316"/>
                        <a:pt x="93" y="302"/>
                        <a:pt x="138" y="341"/>
                      </a:cubicBezTo>
                      <a:cubicBezTo>
                        <a:pt x="160" y="359"/>
                        <a:pt x="177" y="396"/>
                        <a:pt x="205" y="402"/>
                      </a:cubicBezTo>
                      <a:cubicBezTo>
                        <a:pt x="233" y="408"/>
                        <a:pt x="274" y="382"/>
                        <a:pt x="301" y="377"/>
                      </a:cubicBezTo>
                      <a:cubicBezTo>
                        <a:pt x="403" y="358"/>
                        <a:pt x="496" y="402"/>
                        <a:pt x="597" y="396"/>
                      </a:cubicBezTo>
                      <a:cubicBezTo>
                        <a:pt x="533" y="367"/>
                        <a:pt x="277" y="358"/>
                        <a:pt x="255" y="268"/>
                      </a:cubicBezTo>
                      <a:cubicBezTo>
                        <a:pt x="229" y="159"/>
                        <a:pt x="443" y="52"/>
                        <a:pt x="510" y="13"/>
                      </a:cubicBezTo>
                      <a:cubicBezTo>
                        <a:pt x="439" y="0"/>
                        <a:pt x="341" y="38"/>
                        <a:pt x="291" y="85"/>
                      </a:cubicBezTo>
                    </a:path>
                  </a:pathLst>
                </a:custGeom>
                <a:solidFill>
                  <a:srgbClr val="FDE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41" name="Freeform 629">
                  <a:extLst>
                    <a:ext uri="{FF2B5EF4-FFF2-40B4-BE49-F238E27FC236}">
                      <a16:creationId xmlns:a16="http://schemas.microsoft.com/office/drawing/2014/main" id="{5645B4F9-D159-1663-46D9-8F96488D7C8F}"/>
                    </a:ext>
                  </a:extLst>
                </p:cNvPr>
                <p:cNvSpPr>
                  <a:spLocks/>
                </p:cNvSpPr>
                <p:nvPr/>
              </p:nvSpPr>
              <p:spPr bwMode="auto">
                <a:xfrm>
                  <a:off x="1058" y="1189"/>
                  <a:ext cx="350" cy="78"/>
                </a:xfrm>
                <a:custGeom>
                  <a:avLst/>
                  <a:gdLst>
                    <a:gd name="T0" fmla="*/ 0 w 1034"/>
                    <a:gd name="T1" fmla="*/ 9 h 229"/>
                    <a:gd name="T2" fmla="*/ 7 w 1034"/>
                    <a:gd name="T3" fmla="*/ 5 h 229"/>
                    <a:gd name="T4" fmla="*/ 18 w 1034"/>
                    <a:gd name="T5" fmla="*/ 3 h 229"/>
                    <a:gd name="T6" fmla="*/ 31 w 1034"/>
                    <a:gd name="T7" fmla="*/ 1 h 229"/>
                    <a:gd name="T8" fmla="*/ 39 w 1034"/>
                    <a:gd name="T9" fmla="*/ 1 h 229"/>
                    <a:gd name="T10" fmla="*/ 40 w 1034"/>
                    <a:gd name="T11" fmla="*/ 2 h 229"/>
                    <a:gd name="T12" fmla="*/ 38 w 1034"/>
                    <a:gd name="T13" fmla="*/ 6 h 229"/>
                    <a:gd name="T14" fmla="*/ 30 w 1034"/>
                    <a:gd name="T15" fmla="*/ 5 h 229"/>
                    <a:gd name="T16" fmla="*/ 24 w 1034"/>
                    <a:gd name="T17" fmla="*/ 5 h 229"/>
                    <a:gd name="T18" fmla="*/ 17 w 1034"/>
                    <a:gd name="T19" fmla="*/ 5 h 229"/>
                    <a:gd name="T20" fmla="*/ 7 w 1034"/>
                    <a:gd name="T21" fmla="*/ 7 h 229"/>
                    <a:gd name="T22" fmla="*/ 0 w 1034"/>
                    <a:gd name="T23" fmla="*/ 9 h 2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4" h="229">
                      <a:moveTo>
                        <a:pt x="0" y="229"/>
                      </a:moveTo>
                      <a:cubicBezTo>
                        <a:pt x="67" y="207"/>
                        <a:pt x="124" y="158"/>
                        <a:pt x="188" y="129"/>
                      </a:cubicBezTo>
                      <a:cubicBezTo>
                        <a:pt x="281" y="87"/>
                        <a:pt x="369" y="76"/>
                        <a:pt x="467" y="67"/>
                      </a:cubicBezTo>
                      <a:cubicBezTo>
                        <a:pt x="577" y="56"/>
                        <a:pt x="689" y="48"/>
                        <a:pt x="798" y="34"/>
                      </a:cubicBezTo>
                      <a:cubicBezTo>
                        <a:pt x="861" y="25"/>
                        <a:pt x="945" y="0"/>
                        <a:pt x="1007" y="27"/>
                      </a:cubicBezTo>
                      <a:cubicBezTo>
                        <a:pt x="1019" y="33"/>
                        <a:pt x="1027" y="36"/>
                        <a:pt x="1034" y="47"/>
                      </a:cubicBezTo>
                      <a:cubicBezTo>
                        <a:pt x="1002" y="76"/>
                        <a:pt x="913" y="80"/>
                        <a:pt x="981" y="146"/>
                      </a:cubicBezTo>
                      <a:cubicBezTo>
                        <a:pt x="926" y="156"/>
                        <a:pt x="828" y="130"/>
                        <a:pt x="771" y="127"/>
                      </a:cubicBezTo>
                      <a:cubicBezTo>
                        <a:pt x="717" y="124"/>
                        <a:pt x="664" y="130"/>
                        <a:pt x="610" y="132"/>
                      </a:cubicBezTo>
                      <a:cubicBezTo>
                        <a:pt x="549" y="134"/>
                        <a:pt x="488" y="130"/>
                        <a:pt x="428" y="137"/>
                      </a:cubicBezTo>
                      <a:cubicBezTo>
                        <a:pt x="340" y="147"/>
                        <a:pt x="260" y="168"/>
                        <a:pt x="175" y="189"/>
                      </a:cubicBezTo>
                      <a:cubicBezTo>
                        <a:pt x="117" y="203"/>
                        <a:pt x="56" y="211"/>
                        <a:pt x="0" y="229"/>
                      </a:cubicBezTo>
                    </a:path>
                  </a:pathLst>
                </a:custGeom>
                <a:solidFill>
                  <a:srgbClr val="FDE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42" name="Freeform 630">
                  <a:extLst>
                    <a:ext uri="{FF2B5EF4-FFF2-40B4-BE49-F238E27FC236}">
                      <a16:creationId xmlns:a16="http://schemas.microsoft.com/office/drawing/2014/main" id="{29750F82-38BA-B0B1-EFF9-C3B8E1E9BAE0}"/>
                    </a:ext>
                  </a:extLst>
                </p:cNvPr>
                <p:cNvSpPr>
                  <a:spLocks/>
                </p:cNvSpPr>
                <p:nvPr/>
              </p:nvSpPr>
              <p:spPr bwMode="auto">
                <a:xfrm>
                  <a:off x="193" y="2691"/>
                  <a:ext cx="44" cy="66"/>
                </a:xfrm>
                <a:custGeom>
                  <a:avLst/>
                  <a:gdLst>
                    <a:gd name="T0" fmla="*/ 5 w 132"/>
                    <a:gd name="T1" fmla="*/ 1 h 195"/>
                    <a:gd name="T2" fmla="*/ 0 w 132"/>
                    <a:gd name="T3" fmla="*/ 2 h 195"/>
                    <a:gd name="T4" fmla="*/ 2 w 132"/>
                    <a:gd name="T5" fmla="*/ 5 h 195"/>
                    <a:gd name="T6" fmla="*/ 4 w 132"/>
                    <a:gd name="T7" fmla="*/ 7 h 195"/>
                    <a:gd name="T8" fmla="*/ 4 w 132"/>
                    <a:gd name="T9" fmla="*/ 5 h 195"/>
                    <a:gd name="T10" fmla="*/ 5 w 132"/>
                    <a:gd name="T11" fmla="*/ 2 h 1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195">
                      <a:moveTo>
                        <a:pt x="130" y="36"/>
                      </a:moveTo>
                      <a:cubicBezTo>
                        <a:pt x="96" y="0"/>
                        <a:pt x="0" y="2"/>
                        <a:pt x="11" y="66"/>
                      </a:cubicBezTo>
                      <a:cubicBezTo>
                        <a:pt x="15" y="93"/>
                        <a:pt x="50" y="109"/>
                        <a:pt x="66" y="128"/>
                      </a:cubicBezTo>
                      <a:cubicBezTo>
                        <a:pt x="85" y="151"/>
                        <a:pt x="91" y="185"/>
                        <a:pt x="120" y="195"/>
                      </a:cubicBezTo>
                      <a:cubicBezTo>
                        <a:pt x="122" y="172"/>
                        <a:pt x="115" y="147"/>
                        <a:pt x="117" y="124"/>
                      </a:cubicBezTo>
                      <a:cubicBezTo>
                        <a:pt x="119" y="102"/>
                        <a:pt x="132" y="83"/>
                        <a:pt x="130" y="61"/>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43" name="Freeform 631">
                  <a:extLst>
                    <a:ext uri="{FF2B5EF4-FFF2-40B4-BE49-F238E27FC236}">
                      <a16:creationId xmlns:a16="http://schemas.microsoft.com/office/drawing/2014/main" id="{04881952-751D-E9DB-64DD-EDDC5AAF7216}"/>
                    </a:ext>
                  </a:extLst>
                </p:cNvPr>
                <p:cNvSpPr>
                  <a:spLocks/>
                </p:cNvSpPr>
                <p:nvPr/>
              </p:nvSpPr>
              <p:spPr bwMode="auto">
                <a:xfrm>
                  <a:off x="1912" y="1309"/>
                  <a:ext cx="177" cy="150"/>
                </a:xfrm>
                <a:custGeom>
                  <a:avLst/>
                  <a:gdLst>
                    <a:gd name="T0" fmla="*/ 13 w 525"/>
                    <a:gd name="T1" fmla="*/ 1 h 445"/>
                    <a:gd name="T2" fmla="*/ 1 w 525"/>
                    <a:gd name="T3" fmla="*/ 7 h 445"/>
                    <a:gd name="T4" fmla="*/ 8 w 525"/>
                    <a:gd name="T5" fmla="*/ 17 h 445"/>
                    <a:gd name="T6" fmla="*/ 13 w 525"/>
                    <a:gd name="T7" fmla="*/ 13 h 445"/>
                    <a:gd name="T8" fmla="*/ 18 w 525"/>
                    <a:gd name="T9" fmla="*/ 7 h 445"/>
                    <a:gd name="T10" fmla="*/ 13 w 525"/>
                    <a:gd name="T11" fmla="*/ 1 h 445"/>
                    <a:gd name="T12" fmla="*/ 13 w 525"/>
                    <a:gd name="T13" fmla="*/ 1 h 4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 h="445">
                      <a:moveTo>
                        <a:pt x="332" y="33"/>
                      </a:moveTo>
                      <a:cubicBezTo>
                        <a:pt x="253" y="53"/>
                        <a:pt x="82" y="100"/>
                        <a:pt x="40" y="178"/>
                      </a:cubicBezTo>
                      <a:cubicBezTo>
                        <a:pt x="0" y="253"/>
                        <a:pt x="113" y="445"/>
                        <a:pt x="202" y="442"/>
                      </a:cubicBezTo>
                      <a:cubicBezTo>
                        <a:pt x="250" y="441"/>
                        <a:pt x="321" y="366"/>
                        <a:pt x="354" y="335"/>
                      </a:cubicBezTo>
                      <a:cubicBezTo>
                        <a:pt x="398" y="293"/>
                        <a:pt x="433" y="250"/>
                        <a:pt x="463" y="196"/>
                      </a:cubicBezTo>
                      <a:cubicBezTo>
                        <a:pt x="525" y="81"/>
                        <a:pt x="467" y="0"/>
                        <a:pt x="332" y="33"/>
                      </a:cubicBezTo>
                      <a:cubicBezTo>
                        <a:pt x="321" y="36"/>
                        <a:pt x="343" y="28"/>
                        <a:pt x="332" y="33"/>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44" name="Freeform 632">
                  <a:extLst>
                    <a:ext uri="{FF2B5EF4-FFF2-40B4-BE49-F238E27FC236}">
                      <a16:creationId xmlns:a16="http://schemas.microsoft.com/office/drawing/2014/main" id="{DB0F35CD-2CA0-C106-0B69-011D0465D1B1}"/>
                    </a:ext>
                  </a:extLst>
                </p:cNvPr>
                <p:cNvSpPr>
                  <a:spLocks/>
                </p:cNvSpPr>
                <p:nvPr/>
              </p:nvSpPr>
              <p:spPr bwMode="auto">
                <a:xfrm>
                  <a:off x="1608" y="1399"/>
                  <a:ext cx="309" cy="203"/>
                </a:xfrm>
                <a:custGeom>
                  <a:avLst/>
                  <a:gdLst>
                    <a:gd name="T0" fmla="*/ 3 w 913"/>
                    <a:gd name="T1" fmla="*/ 15 h 600"/>
                    <a:gd name="T2" fmla="*/ 2 w 913"/>
                    <a:gd name="T3" fmla="*/ 6 h 600"/>
                    <a:gd name="T4" fmla="*/ 2 w 913"/>
                    <a:gd name="T5" fmla="*/ 6 h 600"/>
                    <a:gd name="T6" fmla="*/ 17 w 913"/>
                    <a:gd name="T7" fmla="*/ 0 h 600"/>
                    <a:gd name="T8" fmla="*/ 30 w 913"/>
                    <a:gd name="T9" fmla="*/ 2 h 600"/>
                    <a:gd name="T10" fmla="*/ 35 w 913"/>
                    <a:gd name="T11" fmla="*/ 12 h 600"/>
                    <a:gd name="T12" fmla="*/ 30 w 913"/>
                    <a:gd name="T13" fmla="*/ 22 h 600"/>
                    <a:gd name="T14" fmla="*/ 20 w 913"/>
                    <a:gd name="T15" fmla="*/ 22 h 600"/>
                    <a:gd name="T16" fmla="*/ 20 w 913"/>
                    <a:gd name="T17" fmla="*/ 16 h 600"/>
                    <a:gd name="T18" fmla="*/ 14 w 913"/>
                    <a:gd name="T19" fmla="*/ 13 h 600"/>
                    <a:gd name="T20" fmla="*/ 8 w 913"/>
                    <a:gd name="T21" fmla="*/ 18 h 600"/>
                    <a:gd name="T22" fmla="*/ 5 w 913"/>
                    <a:gd name="T23" fmla="*/ 17 h 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3" h="600">
                      <a:moveTo>
                        <a:pt x="80" y="384"/>
                      </a:moveTo>
                      <a:cubicBezTo>
                        <a:pt x="47" y="329"/>
                        <a:pt x="0" y="211"/>
                        <a:pt x="63" y="162"/>
                      </a:cubicBezTo>
                      <a:cubicBezTo>
                        <a:pt x="63" y="155"/>
                        <a:pt x="63" y="155"/>
                        <a:pt x="63" y="155"/>
                      </a:cubicBezTo>
                      <a:cubicBezTo>
                        <a:pt x="139" y="70"/>
                        <a:pt x="331" y="24"/>
                        <a:pt x="441" y="11"/>
                      </a:cubicBezTo>
                      <a:cubicBezTo>
                        <a:pt x="542" y="0"/>
                        <a:pt x="670" y="24"/>
                        <a:pt x="764" y="56"/>
                      </a:cubicBezTo>
                      <a:cubicBezTo>
                        <a:pt x="871" y="91"/>
                        <a:pt x="881" y="215"/>
                        <a:pt x="897" y="313"/>
                      </a:cubicBezTo>
                      <a:cubicBezTo>
                        <a:pt x="913" y="416"/>
                        <a:pt x="897" y="529"/>
                        <a:pt x="783" y="572"/>
                      </a:cubicBezTo>
                      <a:cubicBezTo>
                        <a:pt x="709" y="600"/>
                        <a:pt x="598" y="590"/>
                        <a:pt x="524" y="566"/>
                      </a:cubicBezTo>
                      <a:cubicBezTo>
                        <a:pt x="474" y="549"/>
                        <a:pt x="516" y="497"/>
                        <a:pt x="501" y="408"/>
                      </a:cubicBezTo>
                      <a:cubicBezTo>
                        <a:pt x="490" y="344"/>
                        <a:pt x="392" y="324"/>
                        <a:pt x="353" y="319"/>
                      </a:cubicBezTo>
                      <a:cubicBezTo>
                        <a:pt x="326" y="321"/>
                        <a:pt x="258" y="423"/>
                        <a:pt x="200" y="457"/>
                      </a:cubicBezTo>
                      <a:cubicBezTo>
                        <a:pt x="173" y="474"/>
                        <a:pt x="126" y="437"/>
                        <a:pt x="126" y="43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45" name="Freeform 633">
                  <a:extLst>
                    <a:ext uri="{FF2B5EF4-FFF2-40B4-BE49-F238E27FC236}">
                      <a16:creationId xmlns:a16="http://schemas.microsoft.com/office/drawing/2014/main" id="{E3E660C3-5DD6-9560-AA0D-66B120904D4A}"/>
                    </a:ext>
                  </a:extLst>
                </p:cNvPr>
                <p:cNvSpPr>
                  <a:spLocks/>
                </p:cNvSpPr>
                <p:nvPr/>
              </p:nvSpPr>
              <p:spPr bwMode="auto">
                <a:xfrm>
                  <a:off x="1422" y="1883"/>
                  <a:ext cx="91" cy="107"/>
                </a:xfrm>
                <a:custGeom>
                  <a:avLst/>
                  <a:gdLst>
                    <a:gd name="T0" fmla="*/ 6 w 270"/>
                    <a:gd name="T1" fmla="*/ 12 h 317"/>
                    <a:gd name="T2" fmla="*/ 6 w 270"/>
                    <a:gd name="T3" fmla="*/ 6 h 317"/>
                    <a:gd name="T4" fmla="*/ 10 w 270"/>
                    <a:gd name="T5" fmla="*/ 0 h 317"/>
                    <a:gd name="T6" fmla="*/ 5 w 270"/>
                    <a:gd name="T7" fmla="*/ 1 h 317"/>
                    <a:gd name="T8" fmla="*/ 0 w 270"/>
                    <a:gd name="T9" fmla="*/ 4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317">
                      <a:moveTo>
                        <a:pt x="144" y="317"/>
                      </a:moveTo>
                      <a:cubicBezTo>
                        <a:pt x="202" y="252"/>
                        <a:pt x="160" y="235"/>
                        <a:pt x="155" y="161"/>
                      </a:cubicBezTo>
                      <a:cubicBezTo>
                        <a:pt x="150" y="96"/>
                        <a:pt x="224" y="42"/>
                        <a:pt x="270" y="6"/>
                      </a:cubicBezTo>
                      <a:cubicBezTo>
                        <a:pt x="221" y="0"/>
                        <a:pt x="171" y="15"/>
                        <a:pt x="128" y="36"/>
                      </a:cubicBezTo>
                      <a:cubicBezTo>
                        <a:pt x="94" y="53"/>
                        <a:pt x="19" y="84"/>
                        <a:pt x="0" y="11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46" name="Freeform 634">
                  <a:extLst>
                    <a:ext uri="{FF2B5EF4-FFF2-40B4-BE49-F238E27FC236}">
                      <a16:creationId xmlns:a16="http://schemas.microsoft.com/office/drawing/2014/main" id="{CB96865F-E57A-BCD1-EA4F-890A051570EB}"/>
                    </a:ext>
                  </a:extLst>
                </p:cNvPr>
                <p:cNvSpPr>
                  <a:spLocks/>
                </p:cNvSpPr>
                <p:nvPr/>
              </p:nvSpPr>
              <p:spPr bwMode="auto">
                <a:xfrm>
                  <a:off x="1075" y="3141"/>
                  <a:ext cx="192" cy="144"/>
                </a:xfrm>
                <a:custGeom>
                  <a:avLst/>
                  <a:gdLst>
                    <a:gd name="T0" fmla="*/ 19 w 568"/>
                    <a:gd name="T1" fmla="*/ 0 h 424"/>
                    <a:gd name="T2" fmla="*/ 15 w 568"/>
                    <a:gd name="T3" fmla="*/ 1 h 424"/>
                    <a:gd name="T4" fmla="*/ 10 w 568"/>
                    <a:gd name="T5" fmla="*/ 1 h 424"/>
                    <a:gd name="T6" fmla="*/ 3 w 568"/>
                    <a:gd name="T7" fmla="*/ 2 h 424"/>
                    <a:gd name="T8" fmla="*/ 0 w 568"/>
                    <a:gd name="T9" fmla="*/ 5 h 424"/>
                    <a:gd name="T10" fmla="*/ 2 w 568"/>
                    <a:gd name="T11" fmla="*/ 8 h 424"/>
                    <a:gd name="T12" fmla="*/ 7 w 568"/>
                    <a:gd name="T13" fmla="*/ 13 h 424"/>
                    <a:gd name="T14" fmla="*/ 12 w 568"/>
                    <a:gd name="T15" fmla="*/ 17 h 424"/>
                    <a:gd name="T16" fmla="*/ 11 w 568"/>
                    <a:gd name="T17" fmla="*/ 12 h 424"/>
                    <a:gd name="T18" fmla="*/ 13 w 568"/>
                    <a:gd name="T19" fmla="*/ 7 h 424"/>
                    <a:gd name="T20" fmla="*/ 20 w 568"/>
                    <a:gd name="T21" fmla="*/ 2 h 424"/>
                    <a:gd name="T22" fmla="*/ 22 w 568"/>
                    <a:gd name="T23" fmla="*/ 1 h 424"/>
                    <a:gd name="T24" fmla="*/ 19 w 568"/>
                    <a:gd name="T25" fmla="*/ 0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8" h="424">
                      <a:moveTo>
                        <a:pt x="478" y="6"/>
                      </a:moveTo>
                      <a:cubicBezTo>
                        <a:pt x="447" y="0"/>
                        <a:pt x="410" y="8"/>
                        <a:pt x="379" y="16"/>
                      </a:cubicBezTo>
                      <a:cubicBezTo>
                        <a:pt x="342" y="25"/>
                        <a:pt x="306" y="19"/>
                        <a:pt x="269" y="16"/>
                      </a:cubicBezTo>
                      <a:cubicBezTo>
                        <a:pt x="200" y="10"/>
                        <a:pt x="136" y="18"/>
                        <a:pt x="74" y="50"/>
                      </a:cubicBezTo>
                      <a:cubicBezTo>
                        <a:pt x="50" y="63"/>
                        <a:pt x="14" y="96"/>
                        <a:pt x="7" y="124"/>
                      </a:cubicBezTo>
                      <a:cubicBezTo>
                        <a:pt x="0" y="154"/>
                        <a:pt x="23" y="185"/>
                        <a:pt x="41" y="207"/>
                      </a:cubicBezTo>
                      <a:cubicBezTo>
                        <a:pt x="81" y="257"/>
                        <a:pt x="137" y="302"/>
                        <a:pt x="188" y="342"/>
                      </a:cubicBezTo>
                      <a:cubicBezTo>
                        <a:pt x="229" y="376"/>
                        <a:pt x="267" y="406"/>
                        <a:pt x="311" y="424"/>
                      </a:cubicBezTo>
                      <a:cubicBezTo>
                        <a:pt x="286" y="392"/>
                        <a:pt x="287" y="333"/>
                        <a:pt x="285" y="293"/>
                      </a:cubicBezTo>
                      <a:cubicBezTo>
                        <a:pt x="283" y="258"/>
                        <a:pt x="308" y="215"/>
                        <a:pt x="327" y="185"/>
                      </a:cubicBezTo>
                      <a:cubicBezTo>
                        <a:pt x="366" y="126"/>
                        <a:pt x="446" y="70"/>
                        <a:pt x="510" y="50"/>
                      </a:cubicBezTo>
                      <a:cubicBezTo>
                        <a:pt x="530" y="44"/>
                        <a:pt x="549" y="33"/>
                        <a:pt x="568" y="29"/>
                      </a:cubicBezTo>
                      <a:cubicBezTo>
                        <a:pt x="556" y="14"/>
                        <a:pt x="516" y="13"/>
                        <a:pt x="496" y="1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47" name="Freeform 635">
                  <a:extLst>
                    <a:ext uri="{FF2B5EF4-FFF2-40B4-BE49-F238E27FC236}">
                      <a16:creationId xmlns:a16="http://schemas.microsoft.com/office/drawing/2014/main" id="{06A29EF7-9E45-BBBC-BCA9-3C48C0B4FC05}"/>
                    </a:ext>
                  </a:extLst>
                </p:cNvPr>
                <p:cNvSpPr>
                  <a:spLocks/>
                </p:cNvSpPr>
                <p:nvPr/>
              </p:nvSpPr>
              <p:spPr bwMode="auto">
                <a:xfrm>
                  <a:off x="1281" y="3137"/>
                  <a:ext cx="99" cy="153"/>
                </a:xfrm>
                <a:custGeom>
                  <a:avLst/>
                  <a:gdLst>
                    <a:gd name="T0" fmla="*/ 0 w 291"/>
                    <a:gd name="T1" fmla="*/ 1 h 453"/>
                    <a:gd name="T2" fmla="*/ 1 w 291"/>
                    <a:gd name="T3" fmla="*/ 3 h 453"/>
                    <a:gd name="T4" fmla="*/ 2 w 291"/>
                    <a:gd name="T5" fmla="*/ 5 h 453"/>
                    <a:gd name="T6" fmla="*/ 3 w 291"/>
                    <a:gd name="T7" fmla="*/ 9 h 453"/>
                    <a:gd name="T8" fmla="*/ 3 w 291"/>
                    <a:gd name="T9" fmla="*/ 14 h 453"/>
                    <a:gd name="T10" fmla="*/ 3 w 291"/>
                    <a:gd name="T11" fmla="*/ 16 h 453"/>
                    <a:gd name="T12" fmla="*/ 3 w 291"/>
                    <a:gd name="T13" fmla="*/ 18 h 453"/>
                    <a:gd name="T14" fmla="*/ 3 w 291"/>
                    <a:gd name="T15" fmla="*/ 18 h 453"/>
                    <a:gd name="T16" fmla="*/ 4 w 291"/>
                    <a:gd name="T17" fmla="*/ 15 h 453"/>
                    <a:gd name="T18" fmla="*/ 5 w 291"/>
                    <a:gd name="T19" fmla="*/ 12 h 453"/>
                    <a:gd name="T20" fmla="*/ 7 w 291"/>
                    <a:gd name="T21" fmla="*/ 10 h 453"/>
                    <a:gd name="T22" fmla="*/ 10 w 291"/>
                    <a:gd name="T23" fmla="*/ 10 h 453"/>
                    <a:gd name="T24" fmla="*/ 10 w 291"/>
                    <a:gd name="T25" fmla="*/ 7 h 453"/>
                    <a:gd name="T26" fmla="*/ 12 w 291"/>
                    <a:gd name="T27" fmla="*/ 4 h 453"/>
                    <a:gd name="T28" fmla="*/ 8 w 291"/>
                    <a:gd name="T29" fmla="*/ 1 h 453"/>
                    <a:gd name="T30" fmla="*/ 5 w 291"/>
                    <a:gd name="T31" fmla="*/ 2 h 453"/>
                    <a:gd name="T32" fmla="*/ 3 w 291"/>
                    <a:gd name="T33" fmla="*/ 0 h 4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1" h="453">
                      <a:moveTo>
                        <a:pt x="0" y="39"/>
                      </a:moveTo>
                      <a:cubicBezTo>
                        <a:pt x="1" y="54"/>
                        <a:pt x="19" y="71"/>
                        <a:pt x="26" y="85"/>
                      </a:cubicBezTo>
                      <a:cubicBezTo>
                        <a:pt x="33" y="101"/>
                        <a:pt x="39" y="119"/>
                        <a:pt x="44" y="135"/>
                      </a:cubicBezTo>
                      <a:cubicBezTo>
                        <a:pt x="57" y="172"/>
                        <a:pt x="64" y="210"/>
                        <a:pt x="72" y="248"/>
                      </a:cubicBezTo>
                      <a:cubicBezTo>
                        <a:pt x="78" y="281"/>
                        <a:pt x="80" y="315"/>
                        <a:pt x="86" y="349"/>
                      </a:cubicBezTo>
                      <a:cubicBezTo>
                        <a:pt x="90" y="365"/>
                        <a:pt x="89" y="383"/>
                        <a:pt x="86" y="399"/>
                      </a:cubicBezTo>
                      <a:cubicBezTo>
                        <a:pt x="86" y="406"/>
                        <a:pt x="74" y="448"/>
                        <a:pt x="78" y="452"/>
                      </a:cubicBezTo>
                      <a:cubicBezTo>
                        <a:pt x="78" y="452"/>
                        <a:pt x="79" y="453"/>
                        <a:pt x="79" y="453"/>
                      </a:cubicBezTo>
                      <a:cubicBezTo>
                        <a:pt x="95" y="434"/>
                        <a:pt x="100" y="404"/>
                        <a:pt x="110" y="381"/>
                      </a:cubicBezTo>
                      <a:cubicBezTo>
                        <a:pt x="120" y="357"/>
                        <a:pt x="128" y="332"/>
                        <a:pt x="139" y="308"/>
                      </a:cubicBezTo>
                      <a:cubicBezTo>
                        <a:pt x="148" y="288"/>
                        <a:pt x="155" y="274"/>
                        <a:pt x="175" y="266"/>
                      </a:cubicBezTo>
                      <a:cubicBezTo>
                        <a:pt x="196" y="257"/>
                        <a:pt x="216" y="265"/>
                        <a:pt x="237" y="262"/>
                      </a:cubicBezTo>
                      <a:cubicBezTo>
                        <a:pt x="236" y="232"/>
                        <a:pt x="239" y="210"/>
                        <a:pt x="247" y="182"/>
                      </a:cubicBezTo>
                      <a:cubicBezTo>
                        <a:pt x="257" y="152"/>
                        <a:pt x="275" y="134"/>
                        <a:pt x="291" y="109"/>
                      </a:cubicBezTo>
                      <a:cubicBezTo>
                        <a:pt x="238" y="116"/>
                        <a:pt x="244" y="8"/>
                        <a:pt x="205" y="14"/>
                      </a:cubicBezTo>
                      <a:cubicBezTo>
                        <a:pt x="182" y="17"/>
                        <a:pt x="162" y="45"/>
                        <a:pt x="137" y="45"/>
                      </a:cubicBezTo>
                      <a:cubicBezTo>
                        <a:pt x="114" y="44"/>
                        <a:pt x="102" y="15"/>
                        <a:pt x="86"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48" name="Freeform 636">
                  <a:extLst>
                    <a:ext uri="{FF2B5EF4-FFF2-40B4-BE49-F238E27FC236}">
                      <a16:creationId xmlns:a16="http://schemas.microsoft.com/office/drawing/2014/main" id="{D0B6DC63-8CB4-A773-7819-62BAA374DAF2}"/>
                    </a:ext>
                  </a:extLst>
                </p:cNvPr>
                <p:cNvSpPr>
                  <a:spLocks/>
                </p:cNvSpPr>
                <p:nvPr/>
              </p:nvSpPr>
              <p:spPr bwMode="auto">
                <a:xfrm>
                  <a:off x="1436" y="3096"/>
                  <a:ext cx="139" cy="141"/>
                </a:xfrm>
                <a:custGeom>
                  <a:avLst/>
                  <a:gdLst>
                    <a:gd name="T0" fmla="*/ 1 w 411"/>
                    <a:gd name="T1" fmla="*/ 8 h 414"/>
                    <a:gd name="T2" fmla="*/ 8 w 411"/>
                    <a:gd name="T3" fmla="*/ 6 h 414"/>
                    <a:gd name="T4" fmla="*/ 11 w 411"/>
                    <a:gd name="T5" fmla="*/ 9 h 414"/>
                    <a:gd name="T6" fmla="*/ 9 w 411"/>
                    <a:gd name="T7" fmla="*/ 12 h 414"/>
                    <a:gd name="T8" fmla="*/ 3 w 411"/>
                    <a:gd name="T9" fmla="*/ 14 h 414"/>
                    <a:gd name="T10" fmla="*/ 11 w 411"/>
                    <a:gd name="T11" fmla="*/ 15 h 414"/>
                    <a:gd name="T12" fmla="*/ 16 w 411"/>
                    <a:gd name="T13" fmla="*/ 9 h 414"/>
                    <a:gd name="T14" fmla="*/ 13 w 411"/>
                    <a:gd name="T15" fmla="*/ 2 h 414"/>
                    <a:gd name="T16" fmla="*/ 7 w 411"/>
                    <a:gd name="T17" fmla="*/ 1 h 414"/>
                    <a:gd name="T18" fmla="*/ 1 w 411"/>
                    <a:gd name="T19" fmla="*/ 3 h 414"/>
                    <a:gd name="T20" fmla="*/ 0 w 411"/>
                    <a:gd name="T21" fmla="*/ 3 h 414"/>
                    <a:gd name="T22" fmla="*/ 0 w 411"/>
                    <a:gd name="T23" fmla="*/ 5 h 414"/>
                    <a:gd name="T24" fmla="*/ 1 w 411"/>
                    <a:gd name="T25" fmla="*/ 7 h 4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1" h="414">
                      <a:moveTo>
                        <a:pt x="32" y="207"/>
                      </a:moveTo>
                      <a:cubicBezTo>
                        <a:pt x="41" y="121"/>
                        <a:pt x="157" y="124"/>
                        <a:pt x="215" y="145"/>
                      </a:cubicBezTo>
                      <a:cubicBezTo>
                        <a:pt x="251" y="158"/>
                        <a:pt x="276" y="174"/>
                        <a:pt x="284" y="213"/>
                      </a:cubicBezTo>
                      <a:cubicBezTo>
                        <a:pt x="291" y="251"/>
                        <a:pt x="268" y="282"/>
                        <a:pt x="241" y="306"/>
                      </a:cubicBezTo>
                      <a:cubicBezTo>
                        <a:pt x="192" y="348"/>
                        <a:pt x="151" y="356"/>
                        <a:pt x="91" y="356"/>
                      </a:cubicBezTo>
                      <a:cubicBezTo>
                        <a:pt x="126" y="414"/>
                        <a:pt x="222" y="406"/>
                        <a:pt x="280" y="386"/>
                      </a:cubicBezTo>
                      <a:cubicBezTo>
                        <a:pt x="358" y="358"/>
                        <a:pt x="396" y="293"/>
                        <a:pt x="404" y="213"/>
                      </a:cubicBezTo>
                      <a:cubicBezTo>
                        <a:pt x="411" y="151"/>
                        <a:pt x="387" y="83"/>
                        <a:pt x="336" y="44"/>
                      </a:cubicBezTo>
                      <a:cubicBezTo>
                        <a:pt x="279" y="0"/>
                        <a:pt x="255" y="34"/>
                        <a:pt x="188" y="25"/>
                      </a:cubicBezTo>
                      <a:cubicBezTo>
                        <a:pt x="147" y="19"/>
                        <a:pt x="59" y="54"/>
                        <a:pt x="32" y="87"/>
                      </a:cubicBezTo>
                      <a:cubicBezTo>
                        <a:pt x="15" y="107"/>
                        <a:pt x="6" y="58"/>
                        <a:pt x="4" y="85"/>
                      </a:cubicBezTo>
                      <a:cubicBezTo>
                        <a:pt x="2" y="100"/>
                        <a:pt x="0" y="117"/>
                        <a:pt x="2" y="133"/>
                      </a:cubicBezTo>
                      <a:cubicBezTo>
                        <a:pt x="4" y="157"/>
                        <a:pt x="19" y="166"/>
                        <a:pt x="30" y="18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49" name="Freeform 637">
                  <a:extLst>
                    <a:ext uri="{FF2B5EF4-FFF2-40B4-BE49-F238E27FC236}">
                      <a16:creationId xmlns:a16="http://schemas.microsoft.com/office/drawing/2014/main" id="{2F7BF837-9883-B67F-CB4C-0F581AA5FD82}"/>
                    </a:ext>
                  </a:extLst>
                </p:cNvPr>
                <p:cNvSpPr>
                  <a:spLocks/>
                </p:cNvSpPr>
                <p:nvPr/>
              </p:nvSpPr>
              <p:spPr bwMode="auto">
                <a:xfrm>
                  <a:off x="1352" y="3285"/>
                  <a:ext cx="109" cy="47"/>
                </a:xfrm>
                <a:custGeom>
                  <a:avLst/>
                  <a:gdLst>
                    <a:gd name="T0" fmla="*/ 3 w 322"/>
                    <a:gd name="T1" fmla="*/ 2 h 139"/>
                    <a:gd name="T2" fmla="*/ 1 w 322"/>
                    <a:gd name="T3" fmla="*/ 5 h 139"/>
                    <a:gd name="T4" fmla="*/ 3 w 322"/>
                    <a:gd name="T5" fmla="*/ 5 h 139"/>
                    <a:gd name="T6" fmla="*/ 6 w 322"/>
                    <a:gd name="T7" fmla="*/ 5 h 139"/>
                    <a:gd name="T8" fmla="*/ 10 w 322"/>
                    <a:gd name="T9" fmla="*/ 4 h 139"/>
                    <a:gd name="T10" fmla="*/ 12 w 322"/>
                    <a:gd name="T11" fmla="*/ 1 h 139"/>
                    <a:gd name="T12" fmla="*/ 7 w 322"/>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2" h="139">
                      <a:moveTo>
                        <a:pt x="76" y="42"/>
                      </a:moveTo>
                      <a:cubicBezTo>
                        <a:pt x="56" y="47"/>
                        <a:pt x="0" y="107"/>
                        <a:pt x="19" y="129"/>
                      </a:cubicBezTo>
                      <a:cubicBezTo>
                        <a:pt x="25" y="135"/>
                        <a:pt x="62" y="138"/>
                        <a:pt x="72" y="138"/>
                      </a:cubicBezTo>
                      <a:cubicBezTo>
                        <a:pt x="96" y="139"/>
                        <a:pt x="122" y="132"/>
                        <a:pt x="146" y="127"/>
                      </a:cubicBezTo>
                      <a:cubicBezTo>
                        <a:pt x="183" y="118"/>
                        <a:pt x="224" y="122"/>
                        <a:pt x="261" y="112"/>
                      </a:cubicBezTo>
                      <a:cubicBezTo>
                        <a:pt x="292" y="104"/>
                        <a:pt x="322" y="57"/>
                        <a:pt x="299" y="27"/>
                      </a:cubicBezTo>
                      <a:cubicBezTo>
                        <a:pt x="279" y="0"/>
                        <a:pt x="227" y="10"/>
                        <a:pt x="196" y="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50" name="Freeform 638">
                  <a:extLst>
                    <a:ext uri="{FF2B5EF4-FFF2-40B4-BE49-F238E27FC236}">
                      <a16:creationId xmlns:a16="http://schemas.microsoft.com/office/drawing/2014/main" id="{E07C6925-7AD5-979C-D61D-B70CCA0BEEA2}"/>
                    </a:ext>
                  </a:extLst>
                </p:cNvPr>
                <p:cNvSpPr>
                  <a:spLocks/>
                </p:cNvSpPr>
                <p:nvPr/>
              </p:nvSpPr>
              <p:spPr bwMode="auto">
                <a:xfrm>
                  <a:off x="1539" y="3246"/>
                  <a:ext cx="57" cy="26"/>
                </a:xfrm>
                <a:custGeom>
                  <a:avLst/>
                  <a:gdLst>
                    <a:gd name="T0" fmla="*/ 3 w 167"/>
                    <a:gd name="T1" fmla="*/ 0 h 77"/>
                    <a:gd name="T2" fmla="*/ 2 w 167"/>
                    <a:gd name="T3" fmla="*/ 2 h 77"/>
                    <a:gd name="T4" fmla="*/ 5 w 167"/>
                    <a:gd name="T5" fmla="*/ 2 h 77"/>
                    <a:gd name="T6" fmla="*/ 5 w 167"/>
                    <a:gd name="T7" fmla="*/ 0 h 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7" h="77">
                      <a:moveTo>
                        <a:pt x="84" y="6"/>
                      </a:moveTo>
                      <a:cubicBezTo>
                        <a:pt x="42" y="0"/>
                        <a:pt x="0" y="45"/>
                        <a:pt x="57" y="66"/>
                      </a:cubicBezTo>
                      <a:cubicBezTo>
                        <a:pt x="84" y="76"/>
                        <a:pt x="119" y="77"/>
                        <a:pt x="142" y="56"/>
                      </a:cubicBezTo>
                      <a:cubicBezTo>
                        <a:pt x="167" y="34"/>
                        <a:pt x="145" y="28"/>
                        <a:pt x="137" y="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51" name="Freeform 639">
                  <a:extLst>
                    <a:ext uri="{FF2B5EF4-FFF2-40B4-BE49-F238E27FC236}">
                      <a16:creationId xmlns:a16="http://schemas.microsoft.com/office/drawing/2014/main" id="{487E774C-E7EC-0CAF-FA8F-E0B91AFE3434}"/>
                    </a:ext>
                  </a:extLst>
                </p:cNvPr>
                <p:cNvSpPr>
                  <a:spLocks/>
                </p:cNvSpPr>
                <p:nvPr/>
              </p:nvSpPr>
              <p:spPr bwMode="auto">
                <a:xfrm>
                  <a:off x="1161" y="3181"/>
                  <a:ext cx="153" cy="172"/>
                </a:xfrm>
                <a:custGeom>
                  <a:avLst/>
                  <a:gdLst>
                    <a:gd name="T0" fmla="*/ 2 w 453"/>
                    <a:gd name="T1" fmla="*/ 4 h 507"/>
                    <a:gd name="T2" fmla="*/ 1 w 453"/>
                    <a:gd name="T3" fmla="*/ 9 h 507"/>
                    <a:gd name="T4" fmla="*/ 6 w 453"/>
                    <a:gd name="T5" fmla="*/ 12 h 507"/>
                    <a:gd name="T6" fmla="*/ 5 w 453"/>
                    <a:gd name="T7" fmla="*/ 15 h 507"/>
                    <a:gd name="T8" fmla="*/ 0 w 453"/>
                    <a:gd name="T9" fmla="*/ 17 h 507"/>
                    <a:gd name="T10" fmla="*/ 4 w 453"/>
                    <a:gd name="T11" fmla="*/ 18 h 507"/>
                    <a:gd name="T12" fmla="*/ 10 w 453"/>
                    <a:gd name="T13" fmla="*/ 16 h 507"/>
                    <a:gd name="T14" fmla="*/ 17 w 453"/>
                    <a:gd name="T15" fmla="*/ 9 h 507"/>
                    <a:gd name="T16" fmla="*/ 15 w 453"/>
                    <a:gd name="T17" fmla="*/ 1 h 507"/>
                    <a:gd name="T18" fmla="*/ 10 w 453"/>
                    <a:gd name="T19" fmla="*/ 3 h 507"/>
                    <a:gd name="T20" fmla="*/ 2 w 453"/>
                    <a:gd name="T21" fmla="*/ 4 h 5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3" h="507">
                      <a:moveTo>
                        <a:pt x="51" y="96"/>
                      </a:moveTo>
                      <a:cubicBezTo>
                        <a:pt x="32" y="140"/>
                        <a:pt x="20" y="198"/>
                        <a:pt x="32" y="247"/>
                      </a:cubicBezTo>
                      <a:cubicBezTo>
                        <a:pt x="50" y="318"/>
                        <a:pt x="94" y="287"/>
                        <a:pt x="146" y="301"/>
                      </a:cubicBezTo>
                      <a:cubicBezTo>
                        <a:pt x="204" y="316"/>
                        <a:pt x="186" y="378"/>
                        <a:pt x="131" y="390"/>
                      </a:cubicBezTo>
                      <a:cubicBezTo>
                        <a:pt x="88" y="400"/>
                        <a:pt x="20" y="372"/>
                        <a:pt x="10" y="437"/>
                      </a:cubicBezTo>
                      <a:cubicBezTo>
                        <a:pt x="0" y="507"/>
                        <a:pt x="75" y="486"/>
                        <a:pt x="114" y="465"/>
                      </a:cubicBezTo>
                      <a:cubicBezTo>
                        <a:pt x="166" y="435"/>
                        <a:pt x="195" y="411"/>
                        <a:pt x="257" y="405"/>
                      </a:cubicBezTo>
                      <a:cubicBezTo>
                        <a:pt x="361" y="395"/>
                        <a:pt x="433" y="355"/>
                        <a:pt x="443" y="241"/>
                      </a:cubicBezTo>
                      <a:cubicBezTo>
                        <a:pt x="453" y="127"/>
                        <a:pt x="438" y="133"/>
                        <a:pt x="398" y="29"/>
                      </a:cubicBezTo>
                      <a:cubicBezTo>
                        <a:pt x="385" y="0"/>
                        <a:pt x="294" y="64"/>
                        <a:pt x="252" y="68"/>
                      </a:cubicBezTo>
                      <a:cubicBezTo>
                        <a:pt x="210" y="72"/>
                        <a:pt x="95" y="31"/>
                        <a:pt x="51" y="96"/>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52" name="Freeform 640">
                  <a:extLst>
                    <a:ext uri="{FF2B5EF4-FFF2-40B4-BE49-F238E27FC236}">
                      <a16:creationId xmlns:a16="http://schemas.microsoft.com/office/drawing/2014/main" id="{49635EE7-80FD-797D-9504-CCC8E50863D5}"/>
                    </a:ext>
                  </a:extLst>
                </p:cNvPr>
                <p:cNvSpPr>
                  <a:spLocks/>
                </p:cNvSpPr>
                <p:nvPr/>
              </p:nvSpPr>
              <p:spPr bwMode="auto">
                <a:xfrm>
                  <a:off x="1188" y="3206"/>
                  <a:ext cx="106" cy="81"/>
                </a:xfrm>
                <a:custGeom>
                  <a:avLst/>
                  <a:gdLst>
                    <a:gd name="T0" fmla="*/ 1 w 314"/>
                    <a:gd name="T1" fmla="*/ 1 h 239"/>
                    <a:gd name="T2" fmla="*/ 0 w 314"/>
                    <a:gd name="T3" fmla="*/ 5 h 239"/>
                    <a:gd name="T4" fmla="*/ 2 w 314"/>
                    <a:gd name="T5" fmla="*/ 6 h 239"/>
                    <a:gd name="T6" fmla="*/ 6 w 314"/>
                    <a:gd name="T7" fmla="*/ 6 h 239"/>
                    <a:gd name="T8" fmla="*/ 8 w 314"/>
                    <a:gd name="T9" fmla="*/ 9 h 239"/>
                    <a:gd name="T10" fmla="*/ 11 w 314"/>
                    <a:gd name="T11" fmla="*/ 5 h 239"/>
                    <a:gd name="T12" fmla="*/ 11 w 314"/>
                    <a:gd name="T13" fmla="*/ 1 h 239"/>
                    <a:gd name="T14" fmla="*/ 7 w 314"/>
                    <a:gd name="T15" fmla="*/ 1 h 239"/>
                    <a:gd name="T16" fmla="*/ 4 w 314"/>
                    <a:gd name="T17" fmla="*/ 1 h 239"/>
                    <a:gd name="T18" fmla="*/ 2 w 314"/>
                    <a:gd name="T19" fmla="*/ 1 h 2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4" h="239">
                      <a:moveTo>
                        <a:pt x="35" y="29"/>
                      </a:moveTo>
                      <a:cubicBezTo>
                        <a:pt x="12" y="44"/>
                        <a:pt x="3" y="92"/>
                        <a:pt x="1" y="118"/>
                      </a:cubicBezTo>
                      <a:cubicBezTo>
                        <a:pt x="0" y="156"/>
                        <a:pt x="19" y="174"/>
                        <a:pt x="55" y="167"/>
                      </a:cubicBezTo>
                      <a:cubicBezTo>
                        <a:pt x="86" y="161"/>
                        <a:pt x="130" y="141"/>
                        <a:pt x="161" y="158"/>
                      </a:cubicBezTo>
                      <a:cubicBezTo>
                        <a:pt x="188" y="172"/>
                        <a:pt x="207" y="213"/>
                        <a:pt x="217" y="239"/>
                      </a:cubicBezTo>
                      <a:cubicBezTo>
                        <a:pt x="254" y="229"/>
                        <a:pt x="272" y="174"/>
                        <a:pt x="280" y="141"/>
                      </a:cubicBezTo>
                      <a:cubicBezTo>
                        <a:pt x="286" y="118"/>
                        <a:pt x="314" y="34"/>
                        <a:pt x="294" y="14"/>
                      </a:cubicBezTo>
                      <a:cubicBezTo>
                        <a:pt x="279" y="0"/>
                        <a:pt x="208" y="32"/>
                        <a:pt x="187" y="34"/>
                      </a:cubicBezTo>
                      <a:cubicBezTo>
                        <a:pt x="163" y="36"/>
                        <a:pt x="136" y="38"/>
                        <a:pt x="111" y="36"/>
                      </a:cubicBezTo>
                      <a:cubicBezTo>
                        <a:pt x="91" y="34"/>
                        <a:pt x="67" y="18"/>
                        <a:pt x="48" y="2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53" name="Freeform 641">
                  <a:extLst>
                    <a:ext uri="{FF2B5EF4-FFF2-40B4-BE49-F238E27FC236}">
                      <a16:creationId xmlns:a16="http://schemas.microsoft.com/office/drawing/2014/main" id="{BA347A72-C875-389B-F059-8C56A28E7BF5}"/>
                    </a:ext>
                  </a:extLst>
                </p:cNvPr>
                <p:cNvSpPr>
                  <a:spLocks/>
                </p:cNvSpPr>
                <p:nvPr/>
              </p:nvSpPr>
              <p:spPr bwMode="auto">
                <a:xfrm>
                  <a:off x="1359" y="3175"/>
                  <a:ext cx="58" cy="62"/>
                </a:xfrm>
                <a:custGeom>
                  <a:avLst/>
                  <a:gdLst>
                    <a:gd name="T0" fmla="*/ 2 w 172"/>
                    <a:gd name="T1" fmla="*/ 0 h 182"/>
                    <a:gd name="T2" fmla="*/ 1 w 172"/>
                    <a:gd name="T3" fmla="*/ 5 h 182"/>
                    <a:gd name="T4" fmla="*/ 6 w 172"/>
                    <a:gd name="T5" fmla="*/ 5 h 182"/>
                    <a:gd name="T6" fmla="*/ 5 w 172"/>
                    <a:gd name="T7" fmla="*/ 1 h 1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 h="182">
                      <a:moveTo>
                        <a:pt x="65" y="0"/>
                      </a:moveTo>
                      <a:cubicBezTo>
                        <a:pt x="38" y="18"/>
                        <a:pt x="0" y="110"/>
                        <a:pt x="16" y="141"/>
                      </a:cubicBezTo>
                      <a:cubicBezTo>
                        <a:pt x="38" y="182"/>
                        <a:pt x="129" y="149"/>
                        <a:pt x="160" y="132"/>
                      </a:cubicBezTo>
                      <a:cubicBezTo>
                        <a:pt x="172" y="93"/>
                        <a:pt x="157" y="40"/>
                        <a:pt x="125" y="16"/>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54" name="Freeform 642">
                  <a:extLst>
                    <a:ext uri="{FF2B5EF4-FFF2-40B4-BE49-F238E27FC236}">
                      <a16:creationId xmlns:a16="http://schemas.microsoft.com/office/drawing/2014/main" id="{DAE64F8A-98AA-641E-F95E-D76246603ABE}"/>
                    </a:ext>
                  </a:extLst>
                </p:cNvPr>
                <p:cNvSpPr>
                  <a:spLocks/>
                </p:cNvSpPr>
                <p:nvPr/>
              </p:nvSpPr>
              <p:spPr bwMode="auto">
                <a:xfrm>
                  <a:off x="1444" y="3142"/>
                  <a:ext cx="93" cy="90"/>
                </a:xfrm>
                <a:custGeom>
                  <a:avLst/>
                  <a:gdLst>
                    <a:gd name="T0" fmla="*/ 0 w 274"/>
                    <a:gd name="T1" fmla="*/ 3 h 266"/>
                    <a:gd name="T2" fmla="*/ 2 w 274"/>
                    <a:gd name="T3" fmla="*/ 6 h 266"/>
                    <a:gd name="T4" fmla="*/ 2 w 274"/>
                    <a:gd name="T5" fmla="*/ 8 h 266"/>
                    <a:gd name="T6" fmla="*/ 7 w 274"/>
                    <a:gd name="T7" fmla="*/ 8 h 266"/>
                    <a:gd name="T8" fmla="*/ 10 w 274"/>
                    <a:gd name="T9" fmla="*/ 2 h 266"/>
                    <a:gd name="T10" fmla="*/ 5 w 274"/>
                    <a:gd name="T11" fmla="*/ 0 h 266"/>
                    <a:gd name="T12" fmla="*/ 1 w 274"/>
                    <a:gd name="T13" fmla="*/ 1 h 2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266">
                      <a:moveTo>
                        <a:pt x="0" y="85"/>
                      </a:moveTo>
                      <a:cubicBezTo>
                        <a:pt x="12" y="106"/>
                        <a:pt x="28" y="125"/>
                        <a:pt x="42" y="145"/>
                      </a:cubicBezTo>
                      <a:cubicBezTo>
                        <a:pt x="61" y="172"/>
                        <a:pt x="55" y="185"/>
                        <a:pt x="63" y="215"/>
                      </a:cubicBezTo>
                      <a:cubicBezTo>
                        <a:pt x="76" y="266"/>
                        <a:pt x="156" y="223"/>
                        <a:pt x="187" y="200"/>
                      </a:cubicBezTo>
                      <a:cubicBezTo>
                        <a:pt x="228" y="169"/>
                        <a:pt x="274" y="121"/>
                        <a:pt x="262" y="66"/>
                      </a:cubicBezTo>
                      <a:cubicBezTo>
                        <a:pt x="251" y="13"/>
                        <a:pt x="181" y="0"/>
                        <a:pt x="135" y="0"/>
                      </a:cubicBezTo>
                      <a:cubicBezTo>
                        <a:pt x="105" y="0"/>
                        <a:pt x="42" y="0"/>
                        <a:pt x="25" y="28"/>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55" name="Freeform 643">
                  <a:extLst>
                    <a:ext uri="{FF2B5EF4-FFF2-40B4-BE49-F238E27FC236}">
                      <a16:creationId xmlns:a16="http://schemas.microsoft.com/office/drawing/2014/main" id="{DAA5BF38-52EF-B40C-0AE2-485993772328}"/>
                    </a:ext>
                  </a:extLst>
                </p:cNvPr>
                <p:cNvSpPr>
                  <a:spLocks/>
                </p:cNvSpPr>
                <p:nvPr/>
              </p:nvSpPr>
              <p:spPr bwMode="auto">
                <a:xfrm>
                  <a:off x="1348" y="3283"/>
                  <a:ext cx="94" cy="48"/>
                </a:xfrm>
                <a:custGeom>
                  <a:avLst/>
                  <a:gdLst>
                    <a:gd name="T0" fmla="*/ 5 w 277"/>
                    <a:gd name="T1" fmla="*/ 1 h 143"/>
                    <a:gd name="T2" fmla="*/ 2 w 277"/>
                    <a:gd name="T3" fmla="*/ 3 h 143"/>
                    <a:gd name="T4" fmla="*/ 3 w 277"/>
                    <a:gd name="T5" fmla="*/ 5 h 143"/>
                    <a:gd name="T6" fmla="*/ 5 w 277"/>
                    <a:gd name="T7" fmla="*/ 5 h 143"/>
                    <a:gd name="T8" fmla="*/ 6 w 277"/>
                    <a:gd name="T9" fmla="*/ 3 h 143"/>
                    <a:gd name="T10" fmla="*/ 11 w 277"/>
                    <a:gd name="T11" fmla="*/ 1 h 143"/>
                    <a:gd name="T12" fmla="*/ 6 w 277"/>
                    <a:gd name="T13" fmla="*/ 1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7" h="143">
                      <a:moveTo>
                        <a:pt x="141" y="27"/>
                      </a:moveTo>
                      <a:cubicBezTo>
                        <a:pt x="107" y="24"/>
                        <a:pt x="62" y="55"/>
                        <a:pt x="40" y="78"/>
                      </a:cubicBezTo>
                      <a:cubicBezTo>
                        <a:pt x="0" y="120"/>
                        <a:pt x="10" y="143"/>
                        <a:pt x="67" y="137"/>
                      </a:cubicBezTo>
                      <a:cubicBezTo>
                        <a:pt x="81" y="136"/>
                        <a:pt x="119" y="135"/>
                        <a:pt x="131" y="128"/>
                      </a:cubicBezTo>
                      <a:cubicBezTo>
                        <a:pt x="150" y="117"/>
                        <a:pt x="139" y="100"/>
                        <a:pt x="153" y="81"/>
                      </a:cubicBezTo>
                      <a:cubicBezTo>
                        <a:pt x="183" y="40"/>
                        <a:pt x="252" y="72"/>
                        <a:pt x="277" y="40"/>
                      </a:cubicBezTo>
                      <a:cubicBezTo>
                        <a:pt x="249" y="0"/>
                        <a:pt x="196" y="33"/>
                        <a:pt x="163" y="21"/>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56" name="Freeform 644">
                  <a:extLst>
                    <a:ext uri="{FF2B5EF4-FFF2-40B4-BE49-F238E27FC236}">
                      <a16:creationId xmlns:a16="http://schemas.microsoft.com/office/drawing/2014/main" id="{EDCB0185-2C7C-B302-1A65-8A7DBC9B33BF}"/>
                    </a:ext>
                  </a:extLst>
                </p:cNvPr>
                <p:cNvSpPr>
                  <a:spLocks/>
                </p:cNvSpPr>
                <p:nvPr/>
              </p:nvSpPr>
              <p:spPr bwMode="auto">
                <a:xfrm>
                  <a:off x="1539" y="3248"/>
                  <a:ext cx="41" cy="20"/>
                </a:xfrm>
                <a:custGeom>
                  <a:avLst/>
                  <a:gdLst>
                    <a:gd name="T0" fmla="*/ 3 w 120"/>
                    <a:gd name="T1" fmla="*/ 0 h 58"/>
                    <a:gd name="T2" fmla="*/ 2 w 120"/>
                    <a:gd name="T3" fmla="*/ 2 h 58"/>
                    <a:gd name="T4" fmla="*/ 5 w 120"/>
                    <a:gd name="T5" fmla="*/ 0 h 58"/>
                    <a:gd name="T6" fmla="*/ 0 60000 65536"/>
                    <a:gd name="T7" fmla="*/ 0 60000 65536"/>
                    <a:gd name="T8" fmla="*/ 0 60000 65536"/>
                  </a:gdLst>
                  <a:ahLst/>
                  <a:cxnLst>
                    <a:cxn ang="T6">
                      <a:pos x="T0" y="T1"/>
                    </a:cxn>
                    <a:cxn ang="T7">
                      <a:pos x="T2" y="T3"/>
                    </a:cxn>
                    <a:cxn ang="T8">
                      <a:pos x="T4" y="T5"/>
                    </a:cxn>
                  </a:cxnLst>
                  <a:rect l="0" t="0" r="r" b="b"/>
                  <a:pathLst>
                    <a:path w="120" h="58">
                      <a:moveTo>
                        <a:pt x="76" y="0"/>
                      </a:moveTo>
                      <a:cubicBezTo>
                        <a:pt x="52" y="3"/>
                        <a:pt x="0" y="37"/>
                        <a:pt x="46" y="50"/>
                      </a:cubicBezTo>
                      <a:cubicBezTo>
                        <a:pt x="80" y="58"/>
                        <a:pt x="94" y="14"/>
                        <a:pt x="120" y="9"/>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57" name="Freeform 645">
                  <a:extLst>
                    <a:ext uri="{FF2B5EF4-FFF2-40B4-BE49-F238E27FC236}">
                      <a16:creationId xmlns:a16="http://schemas.microsoft.com/office/drawing/2014/main" id="{F3337FA6-3497-F9BE-BB95-2A171BAB1E91}"/>
                    </a:ext>
                  </a:extLst>
                </p:cNvPr>
                <p:cNvSpPr>
                  <a:spLocks/>
                </p:cNvSpPr>
                <p:nvPr/>
              </p:nvSpPr>
              <p:spPr bwMode="auto">
                <a:xfrm>
                  <a:off x="1602" y="3135"/>
                  <a:ext cx="80" cy="84"/>
                </a:xfrm>
                <a:custGeom>
                  <a:avLst/>
                  <a:gdLst>
                    <a:gd name="T0" fmla="*/ 9 w 237"/>
                    <a:gd name="T1" fmla="*/ 1 h 249"/>
                    <a:gd name="T2" fmla="*/ 0 w 237"/>
                    <a:gd name="T3" fmla="*/ 5 h 249"/>
                    <a:gd name="T4" fmla="*/ 3 w 237"/>
                    <a:gd name="T5" fmla="*/ 9 h 249"/>
                    <a:gd name="T6" fmla="*/ 7 w 237"/>
                    <a:gd name="T7" fmla="*/ 6 h 249"/>
                    <a:gd name="T8" fmla="*/ 9 w 237"/>
                    <a:gd name="T9" fmla="*/ 1 h 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 h="249">
                      <a:moveTo>
                        <a:pt x="237" y="24"/>
                      </a:moveTo>
                      <a:cubicBezTo>
                        <a:pt x="161" y="0"/>
                        <a:pt x="0" y="29"/>
                        <a:pt x="0" y="125"/>
                      </a:cubicBezTo>
                      <a:cubicBezTo>
                        <a:pt x="0" y="174"/>
                        <a:pt x="22" y="228"/>
                        <a:pt x="76" y="239"/>
                      </a:cubicBezTo>
                      <a:cubicBezTo>
                        <a:pt x="124" y="249"/>
                        <a:pt x="161" y="200"/>
                        <a:pt x="186" y="166"/>
                      </a:cubicBezTo>
                      <a:cubicBezTo>
                        <a:pt x="209" y="133"/>
                        <a:pt x="210" y="59"/>
                        <a:pt x="237" y="4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58" name="Freeform 646">
                  <a:extLst>
                    <a:ext uri="{FF2B5EF4-FFF2-40B4-BE49-F238E27FC236}">
                      <a16:creationId xmlns:a16="http://schemas.microsoft.com/office/drawing/2014/main" id="{CAA5658F-3519-2054-7FF3-AF4D29609151}"/>
                    </a:ext>
                  </a:extLst>
                </p:cNvPr>
                <p:cNvSpPr>
                  <a:spLocks/>
                </p:cNvSpPr>
                <p:nvPr/>
              </p:nvSpPr>
              <p:spPr bwMode="auto">
                <a:xfrm>
                  <a:off x="1705" y="3120"/>
                  <a:ext cx="171" cy="110"/>
                </a:xfrm>
                <a:custGeom>
                  <a:avLst/>
                  <a:gdLst>
                    <a:gd name="T0" fmla="*/ 3 w 504"/>
                    <a:gd name="T1" fmla="*/ 3 h 324"/>
                    <a:gd name="T2" fmla="*/ 7 w 504"/>
                    <a:gd name="T3" fmla="*/ 12 h 324"/>
                    <a:gd name="T4" fmla="*/ 17 w 504"/>
                    <a:gd name="T5" fmla="*/ 7 h 324"/>
                    <a:gd name="T6" fmla="*/ 6 w 504"/>
                    <a:gd name="T7" fmla="*/ 2 h 3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 h="324">
                      <a:moveTo>
                        <a:pt x="68" y="68"/>
                      </a:moveTo>
                      <a:cubicBezTo>
                        <a:pt x="0" y="130"/>
                        <a:pt x="131" y="282"/>
                        <a:pt x="191" y="299"/>
                      </a:cubicBezTo>
                      <a:cubicBezTo>
                        <a:pt x="281" y="324"/>
                        <a:pt x="403" y="262"/>
                        <a:pt x="437" y="172"/>
                      </a:cubicBezTo>
                      <a:cubicBezTo>
                        <a:pt x="504" y="0"/>
                        <a:pt x="213" y="57"/>
                        <a:pt x="156" y="59"/>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59" name="Freeform 647">
                  <a:extLst>
                    <a:ext uri="{FF2B5EF4-FFF2-40B4-BE49-F238E27FC236}">
                      <a16:creationId xmlns:a16="http://schemas.microsoft.com/office/drawing/2014/main" id="{C60E9482-F66E-FC75-218C-8B891D782838}"/>
                    </a:ext>
                  </a:extLst>
                </p:cNvPr>
                <p:cNvSpPr>
                  <a:spLocks/>
                </p:cNvSpPr>
                <p:nvPr/>
              </p:nvSpPr>
              <p:spPr bwMode="auto">
                <a:xfrm>
                  <a:off x="1908" y="3136"/>
                  <a:ext cx="83" cy="67"/>
                </a:xfrm>
                <a:custGeom>
                  <a:avLst/>
                  <a:gdLst>
                    <a:gd name="T0" fmla="*/ 4 w 246"/>
                    <a:gd name="T1" fmla="*/ 1 h 196"/>
                    <a:gd name="T2" fmla="*/ 1 w 246"/>
                    <a:gd name="T3" fmla="*/ 3 h 196"/>
                    <a:gd name="T4" fmla="*/ 5 w 246"/>
                    <a:gd name="T5" fmla="*/ 7 h 196"/>
                    <a:gd name="T6" fmla="*/ 7 w 246"/>
                    <a:gd name="T7" fmla="*/ 8 h 196"/>
                    <a:gd name="T8" fmla="*/ 9 w 246"/>
                    <a:gd name="T9" fmla="*/ 6 h 196"/>
                    <a:gd name="T10" fmla="*/ 7 w 246"/>
                    <a:gd name="T11" fmla="*/ 1 h 196"/>
                    <a:gd name="T12" fmla="*/ 6 w 246"/>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 h="196">
                      <a:moveTo>
                        <a:pt x="119" y="17"/>
                      </a:moveTo>
                      <a:cubicBezTo>
                        <a:pt x="71" y="0"/>
                        <a:pt x="0" y="26"/>
                        <a:pt x="15" y="86"/>
                      </a:cubicBezTo>
                      <a:cubicBezTo>
                        <a:pt x="27" y="135"/>
                        <a:pt x="79" y="168"/>
                        <a:pt x="122" y="181"/>
                      </a:cubicBezTo>
                      <a:cubicBezTo>
                        <a:pt x="147" y="188"/>
                        <a:pt x="171" y="188"/>
                        <a:pt x="197" y="188"/>
                      </a:cubicBezTo>
                      <a:cubicBezTo>
                        <a:pt x="230" y="188"/>
                        <a:pt x="246" y="196"/>
                        <a:pt x="241" y="166"/>
                      </a:cubicBezTo>
                      <a:cubicBezTo>
                        <a:pt x="235" y="132"/>
                        <a:pt x="209" y="50"/>
                        <a:pt x="178" y="30"/>
                      </a:cubicBezTo>
                      <a:cubicBezTo>
                        <a:pt x="173" y="27"/>
                        <a:pt x="162" y="25"/>
                        <a:pt x="156" y="23"/>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60" name="Freeform 648">
                  <a:extLst>
                    <a:ext uri="{FF2B5EF4-FFF2-40B4-BE49-F238E27FC236}">
                      <a16:creationId xmlns:a16="http://schemas.microsoft.com/office/drawing/2014/main" id="{23B50237-E8C4-D358-B6D5-BDEC09D791B2}"/>
                    </a:ext>
                  </a:extLst>
                </p:cNvPr>
                <p:cNvSpPr>
                  <a:spLocks/>
                </p:cNvSpPr>
                <p:nvPr/>
              </p:nvSpPr>
              <p:spPr bwMode="auto">
                <a:xfrm>
                  <a:off x="2006" y="3136"/>
                  <a:ext cx="92" cy="65"/>
                </a:xfrm>
                <a:custGeom>
                  <a:avLst/>
                  <a:gdLst>
                    <a:gd name="T0" fmla="*/ 4 w 272"/>
                    <a:gd name="T1" fmla="*/ 0 h 193"/>
                    <a:gd name="T2" fmla="*/ 0 w 272"/>
                    <a:gd name="T3" fmla="*/ 7 h 193"/>
                    <a:gd name="T4" fmla="*/ 8 w 272"/>
                    <a:gd name="T5" fmla="*/ 7 h 193"/>
                    <a:gd name="T6" fmla="*/ 10 w 272"/>
                    <a:gd name="T7" fmla="*/ 4 h 193"/>
                    <a:gd name="T8" fmla="*/ 7 w 272"/>
                    <a:gd name="T9" fmla="*/ 0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2" h="193">
                      <a:moveTo>
                        <a:pt x="107" y="13"/>
                      </a:moveTo>
                      <a:cubicBezTo>
                        <a:pt x="61" y="44"/>
                        <a:pt x="0" y="114"/>
                        <a:pt x="10" y="177"/>
                      </a:cubicBezTo>
                      <a:cubicBezTo>
                        <a:pt x="62" y="193"/>
                        <a:pt x="160" y="187"/>
                        <a:pt x="212" y="171"/>
                      </a:cubicBezTo>
                      <a:cubicBezTo>
                        <a:pt x="247" y="160"/>
                        <a:pt x="272" y="142"/>
                        <a:pt x="261" y="104"/>
                      </a:cubicBezTo>
                      <a:cubicBezTo>
                        <a:pt x="248" y="55"/>
                        <a:pt x="211" y="23"/>
                        <a:pt x="171" y="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61" name="Freeform 649">
                  <a:extLst>
                    <a:ext uri="{FF2B5EF4-FFF2-40B4-BE49-F238E27FC236}">
                      <a16:creationId xmlns:a16="http://schemas.microsoft.com/office/drawing/2014/main" id="{B4990013-A073-574B-BB2E-B775C956D548}"/>
                    </a:ext>
                  </a:extLst>
                </p:cNvPr>
                <p:cNvSpPr>
                  <a:spLocks/>
                </p:cNvSpPr>
                <p:nvPr/>
              </p:nvSpPr>
              <p:spPr bwMode="auto">
                <a:xfrm>
                  <a:off x="1651" y="3137"/>
                  <a:ext cx="101" cy="76"/>
                </a:xfrm>
                <a:custGeom>
                  <a:avLst/>
                  <a:gdLst>
                    <a:gd name="T0" fmla="*/ 4 w 298"/>
                    <a:gd name="T1" fmla="*/ 1 h 226"/>
                    <a:gd name="T2" fmla="*/ 4 w 298"/>
                    <a:gd name="T3" fmla="*/ 0 h 226"/>
                    <a:gd name="T4" fmla="*/ 0 w 298"/>
                    <a:gd name="T5" fmla="*/ 8 h 226"/>
                    <a:gd name="T6" fmla="*/ 6 w 298"/>
                    <a:gd name="T7" fmla="*/ 7 h 226"/>
                    <a:gd name="T8" fmla="*/ 12 w 298"/>
                    <a:gd name="T9" fmla="*/ 8 h 226"/>
                    <a:gd name="T10" fmla="*/ 9 w 298"/>
                    <a:gd name="T11" fmla="*/ 4 h 226"/>
                    <a:gd name="T12" fmla="*/ 9 w 298"/>
                    <a:gd name="T13" fmla="*/ 0 h 226"/>
                    <a:gd name="T14" fmla="*/ 6 w 298"/>
                    <a:gd name="T15" fmla="*/ 0 h 2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8" h="226">
                      <a:moveTo>
                        <a:pt x="110" y="19"/>
                      </a:moveTo>
                      <a:cubicBezTo>
                        <a:pt x="109" y="16"/>
                        <a:pt x="115" y="14"/>
                        <a:pt x="107" y="13"/>
                      </a:cubicBezTo>
                      <a:cubicBezTo>
                        <a:pt x="65" y="80"/>
                        <a:pt x="56" y="164"/>
                        <a:pt x="0" y="224"/>
                      </a:cubicBezTo>
                      <a:cubicBezTo>
                        <a:pt x="42" y="195"/>
                        <a:pt x="99" y="181"/>
                        <a:pt x="151" y="183"/>
                      </a:cubicBezTo>
                      <a:cubicBezTo>
                        <a:pt x="203" y="186"/>
                        <a:pt x="247" y="226"/>
                        <a:pt x="298" y="222"/>
                      </a:cubicBezTo>
                      <a:cubicBezTo>
                        <a:pt x="270" y="205"/>
                        <a:pt x="256" y="150"/>
                        <a:pt x="243" y="120"/>
                      </a:cubicBezTo>
                      <a:cubicBezTo>
                        <a:pt x="226" y="80"/>
                        <a:pt x="240" y="42"/>
                        <a:pt x="229" y="7"/>
                      </a:cubicBezTo>
                      <a:cubicBezTo>
                        <a:pt x="204" y="1"/>
                        <a:pt x="170" y="11"/>
                        <a:pt x="148"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62" name="Freeform 650">
                  <a:extLst>
                    <a:ext uri="{FF2B5EF4-FFF2-40B4-BE49-F238E27FC236}">
                      <a16:creationId xmlns:a16="http://schemas.microsoft.com/office/drawing/2014/main" id="{7D1587FE-CCE3-C509-9021-B5030361171C}"/>
                    </a:ext>
                  </a:extLst>
                </p:cNvPr>
                <p:cNvSpPr>
                  <a:spLocks/>
                </p:cNvSpPr>
                <p:nvPr/>
              </p:nvSpPr>
              <p:spPr bwMode="auto">
                <a:xfrm>
                  <a:off x="1928" y="3118"/>
                  <a:ext cx="125" cy="88"/>
                </a:xfrm>
                <a:custGeom>
                  <a:avLst/>
                  <a:gdLst>
                    <a:gd name="T0" fmla="*/ 0 w 369"/>
                    <a:gd name="T1" fmla="*/ 2 h 260"/>
                    <a:gd name="T2" fmla="*/ 0 w 369"/>
                    <a:gd name="T3" fmla="*/ 2 h 260"/>
                    <a:gd name="T4" fmla="*/ 6 w 369"/>
                    <a:gd name="T5" fmla="*/ 5 h 260"/>
                    <a:gd name="T6" fmla="*/ 9 w 369"/>
                    <a:gd name="T7" fmla="*/ 9 h 260"/>
                    <a:gd name="T8" fmla="*/ 11 w 369"/>
                    <a:gd name="T9" fmla="*/ 5 h 260"/>
                    <a:gd name="T10" fmla="*/ 13 w 369"/>
                    <a:gd name="T11" fmla="*/ 3 h 260"/>
                    <a:gd name="T12" fmla="*/ 14 w 369"/>
                    <a:gd name="T13" fmla="*/ 2 h 260"/>
                    <a:gd name="T14" fmla="*/ 12 w 369"/>
                    <a:gd name="T15" fmla="*/ 1 h 260"/>
                    <a:gd name="T16" fmla="*/ 9 w 369"/>
                    <a:gd name="T17" fmla="*/ 1 h 260"/>
                    <a:gd name="T18" fmla="*/ 3 w 369"/>
                    <a:gd name="T19" fmla="*/ 1 h 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9" h="260">
                      <a:moveTo>
                        <a:pt x="9" y="50"/>
                      </a:moveTo>
                      <a:cubicBezTo>
                        <a:pt x="6" y="51"/>
                        <a:pt x="3" y="52"/>
                        <a:pt x="0" y="53"/>
                      </a:cubicBezTo>
                      <a:cubicBezTo>
                        <a:pt x="62" y="46"/>
                        <a:pt x="127" y="83"/>
                        <a:pt x="153" y="135"/>
                      </a:cubicBezTo>
                      <a:cubicBezTo>
                        <a:pt x="183" y="193"/>
                        <a:pt x="163" y="260"/>
                        <a:pt x="245" y="229"/>
                      </a:cubicBezTo>
                      <a:cubicBezTo>
                        <a:pt x="243" y="194"/>
                        <a:pt x="270" y="152"/>
                        <a:pt x="288" y="123"/>
                      </a:cubicBezTo>
                      <a:cubicBezTo>
                        <a:pt x="297" y="107"/>
                        <a:pt x="307" y="92"/>
                        <a:pt x="322" y="81"/>
                      </a:cubicBezTo>
                      <a:cubicBezTo>
                        <a:pt x="336" y="69"/>
                        <a:pt x="362" y="64"/>
                        <a:pt x="369" y="50"/>
                      </a:cubicBezTo>
                      <a:cubicBezTo>
                        <a:pt x="346" y="45"/>
                        <a:pt x="329" y="32"/>
                        <a:pt x="306" y="27"/>
                      </a:cubicBezTo>
                      <a:cubicBezTo>
                        <a:pt x="280" y="22"/>
                        <a:pt x="257" y="18"/>
                        <a:pt x="230" y="15"/>
                      </a:cubicBezTo>
                      <a:cubicBezTo>
                        <a:pt x="184" y="11"/>
                        <a:pt x="111" y="0"/>
                        <a:pt x="69" y="1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63" name="Freeform 651">
                  <a:extLst>
                    <a:ext uri="{FF2B5EF4-FFF2-40B4-BE49-F238E27FC236}">
                      <a16:creationId xmlns:a16="http://schemas.microsoft.com/office/drawing/2014/main" id="{195A0140-5C8D-D11D-8183-83D157C9BCDA}"/>
                    </a:ext>
                  </a:extLst>
                </p:cNvPr>
                <p:cNvSpPr>
                  <a:spLocks/>
                </p:cNvSpPr>
                <p:nvPr/>
              </p:nvSpPr>
              <p:spPr bwMode="auto">
                <a:xfrm>
                  <a:off x="791" y="3215"/>
                  <a:ext cx="223" cy="138"/>
                </a:xfrm>
                <a:custGeom>
                  <a:avLst/>
                  <a:gdLst>
                    <a:gd name="T0" fmla="*/ 6 w 661"/>
                    <a:gd name="T1" fmla="*/ 0 h 408"/>
                    <a:gd name="T2" fmla="*/ 0 w 661"/>
                    <a:gd name="T3" fmla="*/ 13 h 408"/>
                    <a:gd name="T4" fmla="*/ 0 w 661"/>
                    <a:gd name="T5" fmla="*/ 13 h 408"/>
                    <a:gd name="T6" fmla="*/ 7 w 661"/>
                    <a:gd name="T7" fmla="*/ 16 h 408"/>
                    <a:gd name="T8" fmla="*/ 12 w 661"/>
                    <a:gd name="T9" fmla="*/ 12 h 408"/>
                    <a:gd name="T10" fmla="*/ 19 w 661"/>
                    <a:gd name="T11" fmla="*/ 16 h 408"/>
                    <a:gd name="T12" fmla="*/ 25 w 661"/>
                    <a:gd name="T13" fmla="*/ 14 h 408"/>
                    <a:gd name="T14" fmla="*/ 17 w 661"/>
                    <a:gd name="T15" fmla="*/ 10 h 408"/>
                    <a:gd name="T16" fmla="*/ 10 w 661"/>
                    <a:gd name="T17" fmla="*/ 2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1" h="408">
                      <a:moveTo>
                        <a:pt x="158" y="0"/>
                      </a:moveTo>
                      <a:cubicBezTo>
                        <a:pt x="157" y="99"/>
                        <a:pt x="129" y="304"/>
                        <a:pt x="5" y="329"/>
                      </a:cubicBezTo>
                      <a:cubicBezTo>
                        <a:pt x="3" y="333"/>
                        <a:pt x="2" y="338"/>
                        <a:pt x="0" y="341"/>
                      </a:cubicBezTo>
                      <a:cubicBezTo>
                        <a:pt x="30" y="389"/>
                        <a:pt x="121" y="408"/>
                        <a:pt x="173" y="407"/>
                      </a:cubicBezTo>
                      <a:cubicBezTo>
                        <a:pt x="247" y="407"/>
                        <a:pt x="247" y="316"/>
                        <a:pt x="312" y="313"/>
                      </a:cubicBezTo>
                      <a:cubicBezTo>
                        <a:pt x="373" y="310"/>
                        <a:pt x="422" y="392"/>
                        <a:pt x="481" y="398"/>
                      </a:cubicBezTo>
                      <a:cubicBezTo>
                        <a:pt x="525" y="402"/>
                        <a:pt x="628" y="379"/>
                        <a:pt x="661" y="363"/>
                      </a:cubicBezTo>
                      <a:cubicBezTo>
                        <a:pt x="589" y="351"/>
                        <a:pt x="518" y="305"/>
                        <a:pt x="446" y="270"/>
                      </a:cubicBezTo>
                      <a:cubicBezTo>
                        <a:pt x="342" y="221"/>
                        <a:pt x="250" y="168"/>
                        <a:pt x="257" y="4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64" name="Freeform 652">
                  <a:extLst>
                    <a:ext uri="{FF2B5EF4-FFF2-40B4-BE49-F238E27FC236}">
                      <a16:creationId xmlns:a16="http://schemas.microsoft.com/office/drawing/2014/main" id="{0A48C562-5687-997D-0C50-9CBE3DFBAACC}"/>
                    </a:ext>
                  </a:extLst>
                </p:cNvPr>
                <p:cNvSpPr>
                  <a:spLocks/>
                </p:cNvSpPr>
                <p:nvPr/>
              </p:nvSpPr>
              <p:spPr bwMode="auto">
                <a:xfrm>
                  <a:off x="967" y="3202"/>
                  <a:ext cx="158" cy="124"/>
                </a:xfrm>
                <a:custGeom>
                  <a:avLst/>
                  <a:gdLst>
                    <a:gd name="T0" fmla="*/ 0 w 465"/>
                    <a:gd name="T1" fmla="*/ 2 h 368"/>
                    <a:gd name="T2" fmla="*/ 7 w 465"/>
                    <a:gd name="T3" fmla="*/ 6 h 368"/>
                    <a:gd name="T4" fmla="*/ 8 w 465"/>
                    <a:gd name="T5" fmla="*/ 14 h 368"/>
                    <a:gd name="T6" fmla="*/ 16 w 465"/>
                    <a:gd name="T7" fmla="*/ 13 h 368"/>
                    <a:gd name="T8" fmla="*/ 16 w 465"/>
                    <a:gd name="T9" fmla="*/ 7 h 368"/>
                    <a:gd name="T10" fmla="*/ 11 w 465"/>
                    <a:gd name="T11" fmla="*/ 3 h 368"/>
                    <a:gd name="T12" fmla="*/ 5 w 465"/>
                    <a:gd name="T13" fmla="*/ 1 h 368"/>
                    <a:gd name="T14" fmla="*/ 2 w 465"/>
                    <a:gd name="T15" fmla="*/ 1 h 3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5" h="368">
                      <a:moveTo>
                        <a:pt x="0" y="48"/>
                      </a:moveTo>
                      <a:cubicBezTo>
                        <a:pt x="64" y="74"/>
                        <a:pt x="135" y="93"/>
                        <a:pt x="182" y="157"/>
                      </a:cubicBezTo>
                      <a:cubicBezTo>
                        <a:pt x="229" y="220"/>
                        <a:pt x="218" y="299"/>
                        <a:pt x="207" y="368"/>
                      </a:cubicBezTo>
                      <a:cubicBezTo>
                        <a:pt x="264" y="355"/>
                        <a:pt x="335" y="353"/>
                        <a:pt x="393" y="336"/>
                      </a:cubicBezTo>
                      <a:cubicBezTo>
                        <a:pt x="465" y="314"/>
                        <a:pt x="453" y="238"/>
                        <a:pt x="414" y="186"/>
                      </a:cubicBezTo>
                      <a:cubicBezTo>
                        <a:pt x="379" y="141"/>
                        <a:pt x="324" y="110"/>
                        <a:pt x="281" y="70"/>
                      </a:cubicBezTo>
                      <a:cubicBezTo>
                        <a:pt x="223" y="17"/>
                        <a:pt x="200" y="0"/>
                        <a:pt x="123" y="16"/>
                      </a:cubicBezTo>
                      <a:cubicBezTo>
                        <a:pt x="101" y="20"/>
                        <a:pt x="77" y="24"/>
                        <a:pt x="55" y="3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65" name="Freeform 653">
                  <a:extLst>
                    <a:ext uri="{FF2B5EF4-FFF2-40B4-BE49-F238E27FC236}">
                      <a16:creationId xmlns:a16="http://schemas.microsoft.com/office/drawing/2014/main" id="{DC7636C4-7817-9BF6-BAB5-74180ECDE2A5}"/>
                    </a:ext>
                  </a:extLst>
                </p:cNvPr>
                <p:cNvSpPr>
                  <a:spLocks/>
                </p:cNvSpPr>
                <p:nvPr/>
              </p:nvSpPr>
              <p:spPr bwMode="auto">
                <a:xfrm>
                  <a:off x="919" y="3397"/>
                  <a:ext cx="76" cy="49"/>
                </a:xfrm>
                <a:custGeom>
                  <a:avLst/>
                  <a:gdLst>
                    <a:gd name="T0" fmla="*/ 4 w 226"/>
                    <a:gd name="T1" fmla="*/ 0 h 145"/>
                    <a:gd name="T2" fmla="*/ 0 w 226"/>
                    <a:gd name="T3" fmla="*/ 4 h 145"/>
                    <a:gd name="T4" fmla="*/ 6 w 226"/>
                    <a:gd name="T5" fmla="*/ 4 h 145"/>
                    <a:gd name="T6" fmla="*/ 6 w 226"/>
                    <a:gd name="T7" fmla="*/ 0 h 1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 h="145">
                      <a:moveTo>
                        <a:pt x="97" y="12"/>
                      </a:moveTo>
                      <a:cubicBezTo>
                        <a:pt x="63" y="43"/>
                        <a:pt x="24" y="63"/>
                        <a:pt x="0" y="104"/>
                      </a:cubicBezTo>
                      <a:cubicBezTo>
                        <a:pt x="30" y="145"/>
                        <a:pt x="121" y="118"/>
                        <a:pt x="160" y="101"/>
                      </a:cubicBezTo>
                      <a:cubicBezTo>
                        <a:pt x="226" y="72"/>
                        <a:pt x="211" y="38"/>
                        <a:pt x="168"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66" name="Freeform 654">
                  <a:extLst>
                    <a:ext uri="{FF2B5EF4-FFF2-40B4-BE49-F238E27FC236}">
                      <a16:creationId xmlns:a16="http://schemas.microsoft.com/office/drawing/2014/main" id="{8EAB2F61-015B-8963-2379-2D95EB60AC56}"/>
                    </a:ext>
                  </a:extLst>
                </p:cNvPr>
                <p:cNvSpPr>
                  <a:spLocks/>
                </p:cNvSpPr>
                <p:nvPr/>
              </p:nvSpPr>
              <p:spPr bwMode="auto">
                <a:xfrm>
                  <a:off x="660" y="3314"/>
                  <a:ext cx="83" cy="29"/>
                </a:xfrm>
                <a:custGeom>
                  <a:avLst/>
                  <a:gdLst>
                    <a:gd name="T0" fmla="*/ 0 w 246"/>
                    <a:gd name="T1" fmla="*/ 2 h 87"/>
                    <a:gd name="T2" fmla="*/ 4 w 246"/>
                    <a:gd name="T3" fmla="*/ 3 h 87"/>
                    <a:gd name="T4" fmla="*/ 9 w 246"/>
                    <a:gd name="T5" fmla="*/ 2 h 87"/>
                    <a:gd name="T6" fmla="*/ 1 w 246"/>
                    <a:gd name="T7" fmla="*/ 1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6" h="87">
                      <a:moveTo>
                        <a:pt x="0" y="65"/>
                      </a:moveTo>
                      <a:cubicBezTo>
                        <a:pt x="36" y="86"/>
                        <a:pt x="78" y="87"/>
                        <a:pt x="120" y="87"/>
                      </a:cubicBezTo>
                      <a:cubicBezTo>
                        <a:pt x="158" y="87"/>
                        <a:pt x="213" y="83"/>
                        <a:pt x="246" y="67"/>
                      </a:cubicBezTo>
                      <a:cubicBezTo>
                        <a:pt x="219" y="0"/>
                        <a:pt x="83" y="13"/>
                        <a:pt x="29" y="3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67" name="Freeform 655">
                  <a:extLst>
                    <a:ext uri="{FF2B5EF4-FFF2-40B4-BE49-F238E27FC236}">
                      <a16:creationId xmlns:a16="http://schemas.microsoft.com/office/drawing/2014/main" id="{66D3422B-9385-CD7F-DD36-99596F99F3E7}"/>
                    </a:ext>
                  </a:extLst>
                </p:cNvPr>
                <p:cNvSpPr>
                  <a:spLocks/>
                </p:cNvSpPr>
                <p:nvPr/>
              </p:nvSpPr>
              <p:spPr bwMode="auto">
                <a:xfrm>
                  <a:off x="726" y="3357"/>
                  <a:ext cx="61" cy="46"/>
                </a:xfrm>
                <a:custGeom>
                  <a:avLst/>
                  <a:gdLst>
                    <a:gd name="T0" fmla="*/ 4 w 183"/>
                    <a:gd name="T1" fmla="*/ 0 h 136"/>
                    <a:gd name="T2" fmla="*/ 0 w 183"/>
                    <a:gd name="T3" fmla="*/ 3 h 136"/>
                    <a:gd name="T4" fmla="*/ 3 w 183"/>
                    <a:gd name="T5" fmla="*/ 5 h 136"/>
                    <a:gd name="T6" fmla="*/ 6 w 183"/>
                    <a:gd name="T7" fmla="*/ 4 h 136"/>
                    <a:gd name="T8" fmla="*/ 5 w 183"/>
                    <a:gd name="T9" fmla="*/ 0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36">
                      <a:moveTo>
                        <a:pt x="115" y="0"/>
                      </a:moveTo>
                      <a:cubicBezTo>
                        <a:pt x="83" y="16"/>
                        <a:pt x="0" y="47"/>
                        <a:pt x="0" y="89"/>
                      </a:cubicBezTo>
                      <a:cubicBezTo>
                        <a:pt x="0" y="106"/>
                        <a:pt x="65" y="119"/>
                        <a:pt x="89" y="127"/>
                      </a:cubicBezTo>
                      <a:cubicBezTo>
                        <a:pt x="118" y="136"/>
                        <a:pt x="149" y="134"/>
                        <a:pt x="165" y="100"/>
                      </a:cubicBezTo>
                      <a:cubicBezTo>
                        <a:pt x="183" y="62"/>
                        <a:pt x="149" y="32"/>
                        <a:pt x="134"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68" name="Freeform 656">
                  <a:extLst>
                    <a:ext uri="{FF2B5EF4-FFF2-40B4-BE49-F238E27FC236}">
                      <a16:creationId xmlns:a16="http://schemas.microsoft.com/office/drawing/2014/main" id="{1525AB9E-8979-1052-7F9E-3EAB207D643B}"/>
                    </a:ext>
                  </a:extLst>
                </p:cNvPr>
                <p:cNvSpPr>
                  <a:spLocks/>
                </p:cNvSpPr>
                <p:nvPr/>
              </p:nvSpPr>
              <p:spPr bwMode="auto">
                <a:xfrm>
                  <a:off x="863" y="3317"/>
                  <a:ext cx="93" cy="36"/>
                </a:xfrm>
                <a:custGeom>
                  <a:avLst/>
                  <a:gdLst>
                    <a:gd name="T0" fmla="*/ 0 w 275"/>
                    <a:gd name="T1" fmla="*/ 3 h 106"/>
                    <a:gd name="T2" fmla="*/ 5 w 275"/>
                    <a:gd name="T3" fmla="*/ 1 h 106"/>
                    <a:gd name="T4" fmla="*/ 10 w 275"/>
                    <a:gd name="T5" fmla="*/ 3 h 106"/>
                    <a:gd name="T6" fmla="*/ 6 w 275"/>
                    <a:gd name="T7" fmla="*/ 4 h 106"/>
                    <a:gd name="T8" fmla="*/ 1 w 275"/>
                    <a:gd name="T9" fmla="*/ 4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106">
                      <a:moveTo>
                        <a:pt x="0" y="88"/>
                      </a:moveTo>
                      <a:cubicBezTo>
                        <a:pt x="64" y="73"/>
                        <a:pt x="62" y="0"/>
                        <a:pt x="136" y="23"/>
                      </a:cubicBezTo>
                      <a:cubicBezTo>
                        <a:pt x="182" y="37"/>
                        <a:pt x="228" y="78"/>
                        <a:pt x="275" y="86"/>
                      </a:cubicBezTo>
                      <a:cubicBezTo>
                        <a:pt x="264" y="99"/>
                        <a:pt x="191" y="99"/>
                        <a:pt x="168" y="101"/>
                      </a:cubicBezTo>
                      <a:cubicBezTo>
                        <a:pt x="123" y="106"/>
                        <a:pt x="66" y="101"/>
                        <a:pt x="23" y="9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69" name="Freeform 657">
                  <a:extLst>
                    <a:ext uri="{FF2B5EF4-FFF2-40B4-BE49-F238E27FC236}">
                      <a16:creationId xmlns:a16="http://schemas.microsoft.com/office/drawing/2014/main" id="{3ABD05BA-CAD2-FA9A-4739-7D88CA07A9B7}"/>
                    </a:ext>
                  </a:extLst>
                </p:cNvPr>
                <p:cNvSpPr>
                  <a:spLocks/>
                </p:cNvSpPr>
                <p:nvPr/>
              </p:nvSpPr>
              <p:spPr bwMode="auto">
                <a:xfrm>
                  <a:off x="471" y="3470"/>
                  <a:ext cx="57" cy="44"/>
                </a:xfrm>
                <a:custGeom>
                  <a:avLst/>
                  <a:gdLst>
                    <a:gd name="T0" fmla="*/ 0 w 166"/>
                    <a:gd name="T1" fmla="*/ 5 h 131"/>
                    <a:gd name="T2" fmla="*/ 3 w 166"/>
                    <a:gd name="T3" fmla="*/ 1 h 131"/>
                    <a:gd name="T4" fmla="*/ 7 w 166"/>
                    <a:gd name="T5" fmla="*/ 1 h 131"/>
                    <a:gd name="T6" fmla="*/ 1 w 166"/>
                    <a:gd name="T7" fmla="*/ 4 h 1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 h="131">
                      <a:moveTo>
                        <a:pt x="0" y="131"/>
                      </a:moveTo>
                      <a:cubicBezTo>
                        <a:pt x="2" y="88"/>
                        <a:pt x="28" y="42"/>
                        <a:pt x="67" y="23"/>
                      </a:cubicBezTo>
                      <a:cubicBezTo>
                        <a:pt x="97" y="8"/>
                        <a:pt x="148" y="0"/>
                        <a:pt x="166" y="37"/>
                      </a:cubicBezTo>
                      <a:cubicBezTo>
                        <a:pt x="116" y="51"/>
                        <a:pt x="71" y="87"/>
                        <a:pt x="26" y="11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70" name="Freeform 658">
                  <a:extLst>
                    <a:ext uri="{FF2B5EF4-FFF2-40B4-BE49-F238E27FC236}">
                      <a16:creationId xmlns:a16="http://schemas.microsoft.com/office/drawing/2014/main" id="{C3C94C54-EB17-D4A8-7A47-075878872722}"/>
                    </a:ext>
                  </a:extLst>
                </p:cNvPr>
                <p:cNvSpPr>
                  <a:spLocks/>
                </p:cNvSpPr>
                <p:nvPr/>
              </p:nvSpPr>
              <p:spPr bwMode="auto">
                <a:xfrm>
                  <a:off x="410" y="3385"/>
                  <a:ext cx="69" cy="122"/>
                </a:xfrm>
                <a:custGeom>
                  <a:avLst/>
                  <a:gdLst>
                    <a:gd name="T0" fmla="*/ 3 w 204"/>
                    <a:gd name="T1" fmla="*/ 14 h 361"/>
                    <a:gd name="T2" fmla="*/ 6 w 204"/>
                    <a:gd name="T3" fmla="*/ 9 h 361"/>
                    <a:gd name="T4" fmla="*/ 7 w 204"/>
                    <a:gd name="T5" fmla="*/ 3 h 361"/>
                    <a:gd name="T6" fmla="*/ 7 w 204"/>
                    <a:gd name="T7" fmla="*/ 1 h 361"/>
                    <a:gd name="T8" fmla="*/ 5 w 204"/>
                    <a:gd name="T9" fmla="*/ 1 h 361"/>
                    <a:gd name="T10" fmla="*/ 1 w 204"/>
                    <a:gd name="T11" fmla="*/ 6 h 361"/>
                    <a:gd name="T12" fmla="*/ 0 w 204"/>
                    <a:gd name="T13" fmla="*/ 10 h 361"/>
                    <a:gd name="T14" fmla="*/ 3 w 204"/>
                    <a:gd name="T15" fmla="*/ 14 h 3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 h="361">
                      <a:moveTo>
                        <a:pt x="71" y="361"/>
                      </a:moveTo>
                      <a:cubicBezTo>
                        <a:pt x="97" y="315"/>
                        <a:pt x="136" y="274"/>
                        <a:pt x="168" y="231"/>
                      </a:cubicBezTo>
                      <a:cubicBezTo>
                        <a:pt x="203" y="185"/>
                        <a:pt x="204" y="145"/>
                        <a:pt x="191" y="93"/>
                      </a:cubicBezTo>
                      <a:cubicBezTo>
                        <a:pt x="187" y="77"/>
                        <a:pt x="183" y="31"/>
                        <a:pt x="175" y="20"/>
                      </a:cubicBezTo>
                      <a:cubicBezTo>
                        <a:pt x="160" y="0"/>
                        <a:pt x="143" y="24"/>
                        <a:pt x="127" y="38"/>
                      </a:cubicBezTo>
                      <a:cubicBezTo>
                        <a:pt x="90" y="72"/>
                        <a:pt x="46" y="108"/>
                        <a:pt x="21" y="153"/>
                      </a:cubicBezTo>
                      <a:cubicBezTo>
                        <a:pt x="4" y="184"/>
                        <a:pt x="0" y="221"/>
                        <a:pt x="5" y="257"/>
                      </a:cubicBezTo>
                      <a:cubicBezTo>
                        <a:pt x="9" y="284"/>
                        <a:pt x="33" y="356"/>
                        <a:pt x="68" y="355"/>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71" name="Freeform 659">
                  <a:extLst>
                    <a:ext uri="{FF2B5EF4-FFF2-40B4-BE49-F238E27FC236}">
                      <a16:creationId xmlns:a16="http://schemas.microsoft.com/office/drawing/2014/main" id="{E03EAD74-28F4-ECB7-13ED-56AFB9D0897A}"/>
                    </a:ext>
                  </a:extLst>
                </p:cNvPr>
                <p:cNvSpPr>
                  <a:spLocks/>
                </p:cNvSpPr>
                <p:nvPr/>
              </p:nvSpPr>
              <p:spPr bwMode="auto">
                <a:xfrm>
                  <a:off x="645" y="3331"/>
                  <a:ext cx="123" cy="73"/>
                </a:xfrm>
                <a:custGeom>
                  <a:avLst/>
                  <a:gdLst>
                    <a:gd name="T0" fmla="*/ 2 w 363"/>
                    <a:gd name="T1" fmla="*/ 1 h 216"/>
                    <a:gd name="T2" fmla="*/ 1 w 363"/>
                    <a:gd name="T3" fmla="*/ 6 h 216"/>
                    <a:gd name="T4" fmla="*/ 5 w 363"/>
                    <a:gd name="T5" fmla="*/ 8 h 216"/>
                    <a:gd name="T6" fmla="*/ 8 w 363"/>
                    <a:gd name="T7" fmla="*/ 7 h 216"/>
                    <a:gd name="T8" fmla="*/ 10 w 363"/>
                    <a:gd name="T9" fmla="*/ 5 h 216"/>
                    <a:gd name="T10" fmla="*/ 13 w 363"/>
                    <a:gd name="T11" fmla="*/ 3 h 216"/>
                    <a:gd name="T12" fmla="*/ 13 w 363"/>
                    <a:gd name="T13" fmla="*/ 2 h 216"/>
                    <a:gd name="T14" fmla="*/ 8 w 363"/>
                    <a:gd name="T15" fmla="*/ 1 h 216"/>
                    <a:gd name="T16" fmla="*/ 5 w 363"/>
                    <a:gd name="T17" fmla="*/ 1 h 216"/>
                    <a:gd name="T18" fmla="*/ 2 w 363"/>
                    <a:gd name="T19" fmla="*/ 1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3" h="216">
                      <a:moveTo>
                        <a:pt x="47" y="29"/>
                      </a:moveTo>
                      <a:cubicBezTo>
                        <a:pt x="0" y="16"/>
                        <a:pt x="8" y="138"/>
                        <a:pt x="21" y="162"/>
                      </a:cubicBezTo>
                      <a:cubicBezTo>
                        <a:pt x="49" y="216"/>
                        <a:pt x="84" y="213"/>
                        <a:pt x="138" y="199"/>
                      </a:cubicBezTo>
                      <a:cubicBezTo>
                        <a:pt x="161" y="193"/>
                        <a:pt x="185" y="196"/>
                        <a:pt x="208" y="190"/>
                      </a:cubicBezTo>
                      <a:cubicBezTo>
                        <a:pt x="239" y="181"/>
                        <a:pt x="239" y="166"/>
                        <a:pt x="257" y="142"/>
                      </a:cubicBezTo>
                      <a:cubicBezTo>
                        <a:pt x="274" y="119"/>
                        <a:pt x="297" y="100"/>
                        <a:pt x="321" y="88"/>
                      </a:cubicBezTo>
                      <a:cubicBezTo>
                        <a:pt x="345" y="75"/>
                        <a:pt x="363" y="72"/>
                        <a:pt x="341" y="44"/>
                      </a:cubicBezTo>
                      <a:cubicBezTo>
                        <a:pt x="307" y="0"/>
                        <a:pt x="253" y="35"/>
                        <a:pt x="208" y="35"/>
                      </a:cubicBezTo>
                      <a:cubicBezTo>
                        <a:pt x="184" y="35"/>
                        <a:pt x="157" y="34"/>
                        <a:pt x="132" y="35"/>
                      </a:cubicBezTo>
                      <a:cubicBezTo>
                        <a:pt x="105" y="36"/>
                        <a:pt x="88" y="28"/>
                        <a:pt x="62" y="2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72" name="Freeform 660">
                  <a:extLst>
                    <a:ext uri="{FF2B5EF4-FFF2-40B4-BE49-F238E27FC236}">
                      <a16:creationId xmlns:a16="http://schemas.microsoft.com/office/drawing/2014/main" id="{6288AB77-780A-2066-BD5E-05AC6B68D0F8}"/>
                    </a:ext>
                  </a:extLst>
                </p:cNvPr>
                <p:cNvSpPr>
                  <a:spLocks/>
                </p:cNvSpPr>
                <p:nvPr/>
              </p:nvSpPr>
              <p:spPr bwMode="auto">
                <a:xfrm>
                  <a:off x="441" y="3356"/>
                  <a:ext cx="113" cy="161"/>
                </a:xfrm>
                <a:custGeom>
                  <a:avLst/>
                  <a:gdLst>
                    <a:gd name="T0" fmla="*/ 4 w 335"/>
                    <a:gd name="T1" fmla="*/ 2 h 476"/>
                    <a:gd name="T2" fmla="*/ 5 w 335"/>
                    <a:gd name="T3" fmla="*/ 9 h 476"/>
                    <a:gd name="T4" fmla="*/ 1 w 335"/>
                    <a:gd name="T5" fmla="*/ 15 h 476"/>
                    <a:gd name="T6" fmla="*/ 0 w 335"/>
                    <a:gd name="T7" fmla="*/ 18 h 476"/>
                    <a:gd name="T8" fmla="*/ 2 w 335"/>
                    <a:gd name="T9" fmla="*/ 18 h 476"/>
                    <a:gd name="T10" fmla="*/ 6 w 335"/>
                    <a:gd name="T11" fmla="*/ 14 h 476"/>
                    <a:gd name="T12" fmla="*/ 11 w 335"/>
                    <a:gd name="T13" fmla="*/ 14 h 476"/>
                    <a:gd name="T14" fmla="*/ 10 w 335"/>
                    <a:gd name="T15" fmla="*/ 10 h 476"/>
                    <a:gd name="T16" fmla="*/ 8 w 335"/>
                    <a:gd name="T17" fmla="*/ 0 h 476"/>
                    <a:gd name="T18" fmla="*/ 9 w 335"/>
                    <a:gd name="T19" fmla="*/ 0 h 4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5" h="476">
                      <a:moveTo>
                        <a:pt x="103" y="66"/>
                      </a:moveTo>
                      <a:cubicBezTo>
                        <a:pt x="82" y="101"/>
                        <a:pt x="126" y="203"/>
                        <a:pt x="125" y="243"/>
                      </a:cubicBezTo>
                      <a:cubicBezTo>
                        <a:pt x="125" y="295"/>
                        <a:pt x="54" y="340"/>
                        <a:pt x="28" y="383"/>
                      </a:cubicBezTo>
                      <a:cubicBezTo>
                        <a:pt x="19" y="398"/>
                        <a:pt x="0" y="432"/>
                        <a:pt x="8" y="452"/>
                      </a:cubicBezTo>
                      <a:cubicBezTo>
                        <a:pt x="18" y="473"/>
                        <a:pt x="51" y="476"/>
                        <a:pt x="64" y="464"/>
                      </a:cubicBezTo>
                      <a:cubicBezTo>
                        <a:pt x="103" y="430"/>
                        <a:pt x="97" y="364"/>
                        <a:pt x="160" y="349"/>
                      </a:cubicBezTo>
                      <a:cubicBezTo>
                        <a:pt x="200" y="340"/>
                        <a:pt x="252" y="382"/>
                        <a:pt x="286" y="368"/>
                      </a:cubicBezTo>
                      <a:cubicBezTo>
                        <a:pt x="335" y="348"/>
                        <a:pt x="284" y="280"/>
                        <a:pt x="268" y="252"/>
                      </a:cubicBezTo>
                      <a:cubicBezTo>
                        <a:pt x="221" y="169"/>
                        <a:pt x="164" y="102"/>
                        <a:pt x="198" y="12"/>
                      </a:cubicBezTo>
                      <a:cubicBezTo>
                        <a:pt x="201" y="11"/>
                        <a:pt x="236" y="0"/>
                        <a:pt x="239"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73" name="Freeform 661">
                  <a:extLst>
                    <a:ext uri="{FF2B5EF4-FFF2-40B4-BE49-F238E27FC236}">
                      <a16:creationId xmlns:a16="http://schemas.microsoft.com/office/drawing/2014/main" id="{71C8B610-914D-3EA1-06B3-DF96008EAE7E}"/>
                    </a:ext>
                  </a:extLst>
                </p:cNvPr>
                <p:cNvSpPr>
                  <a:spLocks/>
                </p:cNvSpPr>
                <p:nvPr/>
              </p:nvSpPr>
              <p:spPr bwMode="auto">
                <a:xfrm>
                  <a:off x="498" y="3347"/>
                  <a:ext cx="106" cy="136"/>
                </a:xfrm>
                <a:custGeom>
                  <a:avLst/>
                  <a:gdLst>
                    <a:gd name="T0" fmla="*/ 2 w 315"/>
                    <a:gd name="T1" fmla="*/ 1 h 402"/>
                    <a:gd name="T2" fmla="*/ 3 w 315"/>
                    <a:gd name="T3" fmla="*/ 9 h 402"/>
                    <a:gd name="T4" fmla="*/ 5 w 315"/>
                    <a:gd name="T5" fmla="*/ 15 h 402"/>
                    <a:gd name="T6" fmla="*/ 10 w 315"/>
                    <a:gd name="T7" fmla="*/ 14 h 402"/>
                    <a:gd name="T8" fmla="*/ 12 w 315"/>
                    <a:gd name="T9" fmla="*/ 8 h 402"/>
                    <a:gd name="T10" fmla="*/ 10 w 315"/>
                    <a:gd name="T11" fmla="*/ 3 h 402"/>
                    <a:gd name="T12" fmla="*/ 6 w 315"/>
                    <a:gd name="T13" fmla="*/ 0 h 402"/>
                    <a:gd name="T14" fmla="*/ 4 w 315"/>
                    <a:gd name="T15" fmla="*/ 0 h 4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5" h="402">
                      <a:moveTo>
                        <a:pt x="62" y="36"/>
                      </a:moveTo>
                      <a:cubicBezTo>
                        <a:pt x="0" y="79"/>
                        <a:pt x="50" y="178"/>
                        <a:pt x="77" y="226"/>
                      </a:cubicBezTo>
                      <a:cubicBezTo>
                        <a:pt x="108" y="278"/>
                        <a:pt x="133" y="325"/>
                        <a:pt x="136" y="386"/>
                      </a:cubicBezTo>
                      <a:cubicBezTo>
                        <a:pt x="175" y="402"/>
                        <a:pt x="233" y="368"/>
                        <a:pt x="264" y="345"/>
                      </a:cubicBezTo>
                      <a:cubicBezTo>
                        <a:pt x="304" y="315"/>
                        <a:pt x="315" y="264"/>
                        <a:pt x="309" y="216"/>
                      </a:cubicBezTo>
                      <a:cubicBezTo>
                        <a:pt x="303" y="163"/>
                        <a:pt x="287" y="115"/>
                        <a:pt x="261" y="68"/>
                      </a:cubicBezTo>
                      <a:cubicBezTo>
                        <a:pt x="234" y="20"/>
                        <a:pt x="214" y="6"/>
                        <a:pt x="160" y="1"/>
                      </a:cubicBezTo>
                      <a:cubicBezTo>
                        <a:pt x="138" y="0"/>
                        <a:pt x="126" y="0"/>
                        <a:pt x="103" y="8"/>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74" name="Freeform 662">
                  <a:extLst>
                    <a:ext uri="{FF2B5EF4-FFF2-40B4-BE49-F238E27FC236}">
                      <a16:creationId xmlns:a16="http://schemas.microsoft.com/office/drawing/2014/main" id="{70E99434-8329-A893-FB6B-808C4E2F1982}"/>
                    </a:ext>
                  </a:extLst>
                </p:cNvPr>
                <p:cNvSpPr>
                  <a:spLocks/>
                </p:cNvSpPr>
                <p:nvPr/>
              </p:nvSpPr>
              <p:spPr bwMode="auto">
                <a:xfrm>
                  <a:off x="799" y="2958"/>
                  <a:ext cx="128" cy="147"/>
                </a:xfrm>
                <a:custGeom>
                  <a:avLst/>
                  <a:gdLst>
                    <a:gd name="T0" fmla="*/ 14 w 380"/>
                    <a:gd name="T1" fmla="*/ 6 h 435"/>
                    <a:gd name="T2" fmla="*/ 10 w 380"/>
                    <a:gd name="T3" fmla="*/ 16 h 435"/>
                    <a:gd name="T4" fmla="*/ 5 w 380"/>
                    <a:gd name="T5" fmla="*/ 12 h 435"/>
                    <a:gd name="T6" fmla="*/ 1 w 380"/>
                    <a:gd name="T7" fmla="*/ 7 h 435"/>
                    <a:gd name="T8" fmla="*/ 11 w 380"/>
                    <a:gd name="T9" fmla="*/ 1 h 435"/>
                    <a:gd name="T10" fmla="*/ 14 w 380"/>
                    <a:gd name="T11" fmla="*/ 6 h 4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0" h="435">
                      <a:moveTo>
                        <a:pt x="380" y="163"/>
                      </a:moveTo>
                      <a:cubicBezTo>
                        <a:pt x="285" y="202"/>
                        <a:pt x="265" y="324"/>
                        <a:pt x="270" y="411"/>
                      </a:cubicBezTo>
                      <a:cubicBezTo>
                        <a:pt x="215" y="435"/>
                        <a:pt x="158" y="356"/>
                        <a:pt x="130" y="316"/>
                      </a:cubicBezTo>
                      <a:cubicBezTo>
                        <a:pt x="100" y="272"/>
                        <a:pt x="49" y="227"/>
                        <a:pt x="36" y="175"/>
                      </a:cubicBezTo>
                      <a:cubicBezTo>
                        <a:pt x="0" y="31"/>
                        <a:pt x="205" y="0"/>
                        <a:pt x="304" y="37"/>
                      </a:cubicBezTo>
                      <a:cubicBezTo>
                        <a:pt x="356" y="56"/>
                        <a:pt x="359" y="111"/>
                        <a:pt x="376" y="15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75" name="Freeform 663">
                  <a:extLst>
                    <a:ext uri="{FF2B5EF4-FFF2-40B4-BE49-F238E27FC236}">
                      <a16:creationId xmlns:a16="http://schemas.microsoft.com/office/drawing/2014/main" id="{564E68E8-DE79-14DC-7236-2C626CAA9B84}"/>
                    </a:ext>
                  </a:extLst>
                </p:cNvPr>
                <p:cNvSpPr>
                  <a:spLocks/>
                </p:cNvSpPr>
                <p:nvPr/>
              </p:nvSpPr>
              <p:spPr bwMode="auto">
                <a:xfrm>
                  <a:off x="916" y="2841"/>
                  <a:ext cx="157" cy="84"/>
                </a:xfrm>
                <a:custGeom>
                  <a:avLst/>
                  <a:gdLst>
                    <a:gd name="T0" fmla="*/ 1 w 464"/>
                    <a:gd name="T1" fmla="*/ 3 h 249"/>
                    <a:gd name="T2" fmla="*/ 0 w 464"/>
                    <a:gd name="T3" fmla="*/ 7 h 249"/>
                    <a:gd name="T4" fmla="*/ 2 w 464"/>
                    <a:gd name="T5" fmla="*/ 9 h 249"/>
                    <a:gd name="T6" fmla="*/ 5 w 464"/>
                    <a:gd name="T7" fmla="*/ 6 h 249"/>
                    <a:gd name="T8" fmla="*/ 8 w 464"/>
                    <a:gd name="T9" fmla="*/ 6 h 249"/>
                    <a:gd name="T10" fmla="*/ 12 w 464"/>
                    <a:gd name="T11" fmla="*/ 5 h 249"/>
                    <a:gd name="T12" fmla="*/ 15 w 464"/>
                    <a:gd name="T13" fmla="*/ 4 h 249"/>
                    <a:gd name="T14" fmla="*/ 11 w 464"/>
                    <a:gd name="T15" fmla="*/ 2 h 249"/>
                    <a:gd name="T16" fmla="*/ 6 w 464"/>
                    <a:gd name="T17" fmla="*/ 0 h 249"/>
                    <a:gd name="T18" fmla="*/ 1 w 464"/>
                    <a:gd name="T19" fmla="*/ 2 h 2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 h="249">
                      <a:moveTo>
                        <a:pt x="26" y="84"/>
                      </a:moveTo>
                      <a:cubicBezTo>
                        <a:pt x="0" y="107"/>
                        <a:pt x="7" y="146"/>
                        <a:pt x="12" y="176"/>
                      </a:cubicBezTo>
                      <a:cubicBezTo>
                        <a:pt x="19" y="216"/>
                        <a:pt x="17" y="249"/>
                        <a:pt x="56" y="224"/>
                      </a:cubicBezTo>
                      <a:cubicBezTo>
                        <a:pt x="79" y="209"/>
                        <a:pt x="93" y="181"/>
                        <a:pt x="118" y="167"/>
                      </a:cubicBezTo>
                      <a:cubicBezTo>
                        <a:pt x="153" y="147"/>
                        <a:pt x="182" y="151"/>
                        <a:pt x="219" y="155"/>
                      </a:cubicBezTo>
                      <a:cubicBezTo>
                        <a:pt x="262" y="160"/>
                        <a:pt x="263" y="148"/>
                        <a:pt x="304" y="130"/>
                      </a:cubicBezTo>
                      <a:cubicBezTo>
                        <a:pt x="331" y="118"/>
                        <a:pt x="361" y="116"/>
                        <a:pt x="388" y="99"/>
                      </a:cubicBezTo>
                      <a:cubicBezTo>
                        <a:pt x="464" y="53"/>
                        <a:pt x="321" y="51"/>
                        <a:pt x="282" y="42"/>
                      </a:cubicBezTo>
                      <a:cubicBezTo>
                        <a:pt x="239" y="30"/>
                        <a:pt x="196" y="0"/>
                        <a:pt x="148" y="4"/>
                      </a:cubicBezTo>
                      <a:cubicBezTo>
                        <a:pt x="109" y="6"/>
                        <a:pt x="60" y="68"/>
                        <a:pt x="34" y="5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76" name="Freeform 664">
                  <a:extLst>
                    <a:ext uri="{FF2B5EF4-FFF2-40B4-BE49-F238E27FC236}">
                      <a16:creationId xmlns:a16="http://schemas.microsoft.com/office/drawing/2014/main" id="{FF2CA502-A3CE-9E16-4378-FA14D79933F3}"/>
                    </a:ext>
                  </a:extLst>
                </p:cNvPr>
                <p:cNvSpPr>
                  <a:spLocks/>
                </p:cNvSpPr>
                <p:nvPr/>
              </p:nvSpPr>
              <p:spPr bwMode="auto">
                <a:xfrm>
                  <a:off x="1037" y="2899"/>
                  <a:ext cx="94" cy="55"/>
                </a:xfrm>
                <a:custGeom>
                  <a:avLst/>
                  <a:gdLst>
                    <a:gd name="T0" fmla="*/ 3 w 278"/>
                    <a:gd name="T1" fmla="*/ 0 h 161"/>
                    <a:gd name="T2" fmla="*/ 0 w 278"/>
                    <a:gd name="T3" fmla="*/ 2 h 161"/>
                    <a:gd name="T4" fmla="*/ 1 w 278"/>
                    <a:gd name="T5" fmla="*/ 5 h 161"/>
                    <a:gd name="T6" fmla="*/ 2 w 278"/>
                    <a:gd name="T7" fmla="*/ 5 h 161"/>
                    <a:gd name="T8" fmla="*/ 3 w 278"/>
                    <a:gd name="T9" fmla="*/ 3 h 161"/>
                    <a:gd name="T10" fmla="*/ 6 w 278"/>
                    <a:gd name="T11" fmla="*/ 2 h 161"/>
                    <a:gd name="T12" fmla="*/ 11 w 278"/>
                    <a:gd name="T13" fmla="*/ 2 h 161"/>
                    <a:gd name="T14" fmla="*/ 4 w 278"/>
                    <a:gd name="T15" fmla="*/ 0 h 1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61">
                      <a:moveTo>
                        <a:pt x="93" y="4"/>
                      </a:moveTo>
                      <a:cubicBezTo>
                        <a:pt x="53" y="4"/>
                        <a:pt x="0" y="21"/>
                        <a:pt x="1" y="59"/>
                      </a:cubicBezTo>
                      <a:cubicBezTo>
                        <a:pt x="2" y="69"/>
                        <a:pt x="13" y="113"/>
                        <a:pt x="17" y="122"/>
                      </a:cubicBezTo>
                      <a:cubicBezTo>
                        <a:pt x="26" y="142"/>
                        <a:pt x="25" y="161"/>
                        <a:pt x="55" y="139"/>
                      </a:cubicBezTo>
                      <a:cubicBezTo>
                        <a:pt x="72" y="127"/>
                        <a:pt x="71" y="98"/>
                        <a:pt x="85" y="83"/>
                      </a:cubicBezTo>
                      <a:cubicBezTo>
                        <a:pt x="100" y="65"/>
                        <a:pt x="129" y="53"/>
                        <a:pt x="153" y="50"/>
                      </a:cubicBezTo>
                      <a:cubicBezTo>
                        <a:pt x="197" y="46"/>
                        <a:pt x="241" y="83"/>
                        <a:pt x="278" y="45"/>
                      </a:cubicBezTo>
                      <a:cubicBezTo>
                        <a:pt x="255" y="2"/>
                        <a:pt x="152" y="17"/>
                        <a:pt x="11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77" name="Freeform 665">
                  <a:extLst>
                    <a:ext uri="{FF2B5EF4-FFF2-40B4-BE49-F238E27FC236}">
                      <a16:creationId xmlns:a16="http://schemas.microsoft.com/office/drawing/2014/main" id="{BF94475E-4F7D-7919-729A-ACCAB47BB996}"/>
                    </a:ext>
                  </a:extLst>
                </p:cNvPr>
                <p:cNvSpPr>
                  <a:spLocks/>
                </p:cNvSpPr>
                <p:nvPr/>
              </p:nvSpPr>
              <p:spPr bwMode="auto">
                <a:xfrm>
                  <a:off x="1126" y="2987"/>
                  <a:ext cx="147" cy="122"/>
                </a:xfrm>
                <a:custGeom>
                  <a:avLst/>
                  <a:gdLst>
                    <a:gd name="T0" fmla="*/ 2 w 436"/>
                    <a:gd name="T1" fmla="*/ 5 h 359"/>
                    <a:gd name="T2" fmla="*/ 3 w 436"/>
                    <a:gd name="T3" fmla="*/ 12 h 359"/>
                    <a:gd name="T4" fmla="*/ 10 w 436"/>
                    <a:gd name="T5" fmla="*/ 14 h 359"/>
                    <a:gd name="T6" fmla="*/ 16 w 436"/>
                    <a:gd name="T7" fmla="*/ 10 h 359"/>
                    <a:gd name="T8" fmla="*/ 16 w 436"/>
                    <a:gd name="T9" fmla="*/ 6 h 359"/>
                    <a:gd name="T10" fmla="*/ 12 w 436"/>
                    <a:gd name="T11" fmla="*/ 7 h 359"/>
                    <a:gd name="T12" fmla="*/ 5 w 436"/>
                    <a:gd name="T13" fmla="*/ 4 h 3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6" h="359">
                      <a:moveTo>
                        <a:pt x="58" y="127"/>
                      </a:moveTo>
                      <a:cubicBezTo>
                        <a:pt x="0" y="170"/>
                        <a:pt x="55" y="257"/>
                        <a:pt x="93" y="291"/>
                      </a:cubicBezTo>
                      <a:cubicBezTo>
                        <a:pt x="143" y="334"/>
                        <a:pt x="197" y="359"/>
                        <a:pt x="265" y="355"/>
                      </a:cubicBezTo>
                      <a:cubicBezTo>
                        <a:pt x="342" y="350"/>
                        <a:pt x="389" y="321"/>
                        <a:pt x="412" y="246"/>
                      </a:cubicBezTo>
                      <a:cubicBezTo>
                        <a:pt x="420" y="220"/>
                        <a:pt x="436" y="170"/>
                        <a:pt x="403" y="154"/>
                      </a:cubicBezTo>
                      <a:cubicBezTo>
                        <a:pt x="367" y="136"/>
                        <a:pt x="361" y="194"/>
                        <a:pt x="321" y="181"/>
                      </a:cubicBezTo>
                      <a:cubicBezTo>
                        <a:pt x="288" y="171"/>
                        <a:pt x="170" y="0"/>
                        <a:pt x="138" y="9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78" name="Freeform 666">
                  <a:extLst>
                    <a:ext uri="{FF2B5EF4-FFF2-40B4-BE49-F238E27FC236}">
                      <a16:creationId xmlns:a16="http://schemas.microsoft.com/office/drawing/2014/main" id="{49FA5019-81F4-A856-2DD1-07149A056F4B}"/>
                    </a:ext>
                  </a:extLst>
                </p:cNvPr>
                <p:cNvSpPr>
                  <a:spLocks/>
                </p:cNvSpPr>
                <p:nvPr/>
              </p:nvSpPr>
              <p:spPr bwMode="auto">
                <a:xfrm>
                  <a:off x="1206" y="2895"/>
                  <a:ext cx="144" cy="92"/>
                </a:xfrm>
                <a:custGeom>
                  <a:avLst/>
                  <a:gdLst>
                    <a:gd name="T0" fmla="*/ 6 w 428"/>
                    <a:gd name="T1" fmla="*/ 0 h 271"/>
                    <a:gd name="T2" fmla="*/ 4 w 428"/>
                    <a:gd name="T3" fmla="*/ 10 h 271"/>
                    <a:gd name="T4" fmla="*/ 11 w 428"/>
                    <a:gd name="T5" fmla="*/ 9 h 271"/>
                    <a:gd name="T6" fmla="*/ 16 w 428"/>
                    <a:gd name="T7" fmla="*/ 8 h 271"/>
                    <a:gd name="T8" fmla="*/ 10 w 428"/>
                    <a:gd name="T9" fmla="*/ 6 h 271"/>
                    <a:gd name="T10" fmla="*/ 7 w 428"/>
                    <a:gd name="T11" fmla="*/ 1 h 2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71">
                      <a:moveTo>
                        <a:pt x="168" y="0"/>
                      </a:moveTo>
                      <a:cubicBezTo>
                        <a:pt x="101" y="30"/>
                        <a:pt x="0" y="236"/>
                        <a:pt x="96" y="261"/>
                      </a:cubicBezTo>
                      <a:cubicBezTo>
                        <a:pt x="133" y="271"/>
                        <a:pt x="235" y="240"/>
                        <a:pt x="281" y="240"/>
                      </a:cubicBezTo>
                      <a:cubicBezTo>
                        <a:pt x="324" y="240"/>
                        <a:pt x="400" y="241"/>
                        <a:pt x="428" y="208"/>
                      </a:cubicBezTo>
                      <a:cubicBezTo>
                        <a:pt x="379" y="189"/>
                        <a:pt x="323" y="189"/>
                        <a:pt x="277" y="160"/>
                      </a:cubicBezTo>
                      <a:cubicBezTo>
                        <a:pt x="226" y="128"/>
                        <a:pt x="229" y="56"/>
                        <a:pt x="180" y="2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79" name="Freeform 667">
                  <a:extLst>
                    <a:ext uri="{FF2B5EF4-FFF2-40B4-BE49-F238E27FC236}">
                      <a16:creationId xmlns:a16="http://schemas.microsoft.com/office/drawing/2014/main" id="{4E841C15-3C62-C7CC-E8A0-61C81AE2F861}"/>
                    </a:ext>
                  </a:extLst>
                </p:cNvPr>
                <p:cNvSpPr>
                  <a:spLocks/>
                </p:cNvSpPr>
                <p:nvPr/>
              </p:nvSpPr>
              <p:spPr bwMode="auto">
                <a:xfrm>
                  <a:off x="1334" y="3018"/>
                  <a:ext cx="77" cy="44"/>
                </a:xfrm>
                <a:custGeom>
                  <a:avLst/>
                  <a:gdLst>
                    <a:gd name="T0" fmla="*/ 1 w 225"/>
                    <a:gd name="T1" fmla="*/ 1 h 131"/>
                    <a:gd name="T2" fmla="*/ 6 w 225"/>
                    <a:gd name="T3" fmla="*/ 5 h 131"/>
                    <a:gd name="T4" fmla="*/ 9 w 225"/>
                    <a:gd name="T5" fmla="*/ 0 h 131"/>
                    <a:gd name="T6" fmla="*/ 2 w 225"/>
                    <a:gd name="T7" fmla="*/ 2 h 1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5" h="131">
                      <a:moveTo>
                        <a:pt x="23" y="25"/>
                      </a:moveTo>
                      <a:cubicBezTo>
                        <a:pt x="0" y="74"/>
                        <a:pt x="104" y="131"/>
                        <a:pt x="145" y="122"/>
                      </a:cubicBezTo>
                      <a:cubicBezTo>
                        <a:pt x="187" y="113"/>
                        <a:pt x="225" y="41"/>
                        <a:pt x="220" y="0"/>
                      </a:cubicBezTo>
                      <a:cubicBezTo>
                        <a:pt x="178" y="9"/>
                        <a:pt x="103" y="75"/>
                        <a:pt x="56" y="4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80" name="Freeform 668">
                  <a:extLst>
                    <a:ext uri="{FF2B5EF4-FFF2-40B4-BE49-F238E27FC236}">
                      <a16:creationId xmlns:a16="http://schemas.microsoft.com/office/drawing/2014/main" id="{67C3AD6C-D56A-B58C-88F0-F1C789BC6674}"/>
                    </a:ext>
                  </a:extLst>
                </p:cNvPr>
                <p:cNvSpPr>
                  <a:spLocks/>
                </p:cNvSpPr>
                <p:nvPr/>
              </p:nvSpPr>
              <p:spPr bwMode="auto">
                <a:xfrm>
                  <a:off x="1422" y="2879"/>
                  <a:ext cx="86" cy="118"/>
                </a:xfrm>
                <a:custGeom>
                  <a:avLst/>
                  <a:gdLst>
                    <a:gd name="T0" fmla="*/ 7 w 255"/>
                    <a:gd name="T1" fmla="*/ 0 h 349"/>
                    <a:gd name="T2" fmla="*/ 5 w 255"/>
                    <a:gd name="T3" fmla="*/ 7 h 349"/>
                    <a:gd name="T4" fmla="*/ 3 w 255"/>
                    <a:gd name="T5" fmla="*/ 9 h 349"/>
                    <a:gd name="T6" fmla="*/ 0 w 255"/>
                    <a:gd name="T7" fmla="*/ 11 h 349"/>
                    <a:gd name="T8" fmla="*/ 6 w 255"/>
                    <a:gd name="T9" fmla="*/ 14 h 349"/>
                    <a:gd name="T10" fmla="*/ 8 w 255"/>
                    <a:gd name="T11" fmla="*/ 6 h 349"/>
                    <a:gd name="T12" fmla="*/ 10 w 255"/>
                    <a:gd name="T13" fmla="*/ 3 h 349"/>
                    <a:gd name="T14" fmla="*/ 7 w 255"/>
                    <a:gd name="T15" fmla="*/ 0 h 3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5" h="349">
                      <a:moveTo>
                        <a:pt x="185" y="0"/>
                      </a:moveTo>
                      <a:cubicBezTo>
                        <a:pt x="190" y="60"/>
                        <a:pt x="162" y="130"/>
                        <a:pt x="127" y="178"/>
                      </a:cubicBezTo>
                      <a:cubicBezTo>
                        <a:pt x="110" y="201"/>
                        <a:pt x="92" y="226"/>
                        <a:pt x="71" y="244"/>
                      </a:cubicBezTo>
                      <a:cubicBezTo>
                        <a:pt x="49" y="263"/>
                        <a:pt x="13" y="275"/>
                        <a:pt x="0" y="298"/>
                      </a:cubicBezTo>
                      <a:cubicBezTo>
                        <a:pt x="43" y="325"/>
                        <a:pt x="99" y="349"/>
                        <a:pt x="150" y="345"/>
                      </a:cubicBezTo>
                      <a:cubicBezTo>
                        <a:pt x="147" y="278"/>
                        <a:pt x="194" y="223"/>
                        <a:pt x="222" y="167"/>
                      </a:cubicBezTo>
                      <a:cubicBezTo>
                        <a:pt x="232" y="145"/>
                        <a:pt x="255" y="104"/>
                        <a:pt x="252" y="80"/>
                      </a:cubicBezTo>
                      <a:cubicBezTo>
                        <a:pt x="248" y="48"/>
                        <a:pt x="210" y="37"/>
                        <a:pt x="193" y="13"/>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81" name="Freeform 669">
                  <a:extLst>
                    <a:ext uri="{FF2B5EF4-FFF2-40B4-BE49-F238E27FC236}">
                      <a16:creationId xmlns:a16="http://schemas.microsoft.com/office/drawing/2014/main" id="{9F2E2C25-7DFF-3441-10D1-DB442720B718}"/>
                    </a:ext>
                  </a:extLst>
                </p:cNvPr>
                <p:cNvSpPr>
                  <a:spLocks/>
                </p:cNvSpPr>
                <p:nvPr/>
              </p:nvSpPr>
              <p:spPr bwMode="auto">
                <a:xfrm>
                  <a:off x="1389" y="2805"/>
                  <a:ext cx="151" cy="130"/>
                </a:xfrm>
                <a:custGeom>
                  <a:avLst/>
                  <a:gdLst>
                    <a:gd name="T0" fmla="*/ 5 w 449"/>
                    <a:gd name="T1" fmla="*/ 0 h 384"/>
                    <a:gd name="T2" fmla="*/ 0 w 449"/>
                    <a:gd name="T3" fmla="*/ 5 h 384"/>
                    <a:gd name="T4" fmla="*/ 2 w 449"/>
                    <a:gd name="T5" fmla="*/ 6 h 384"/>
                    <a:gd name="T6" fmla="*/ 6 w 449"/>
                    <a:gd name="T7" fmla="*/ 7 h 384"/>
                    <a:gd name="T8" fmla="*/ 12 w 449"/>
                    <a:gd name="T9" fmla="*/ 9 h 384"/>
                    <a:gd name="T10" fmla="*/ 16 w 449"/>
                    <a:gd name="T11" fmla="*/ 15 h 384"/>
                    <a:gd name="T12" fmla="*/ 15 w 449"/>
                    <a:gd name="T13" fmla="*/ 6 h 384"/>
                    <a:gd name="T14" fmla="*/ 12 w 449"/>
                    <a:gd name="T15" fmla="*/ 4 h 384"/>
                    <a:gd name="T16" fmla="*/ 8 w 449"/>
                    <a:gd name="T17" fmla="*/ 2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9" h="384">
                      <a:moveTo>
                        <a:pt x="132" y="0"/>
                      </a:moveTo>
                      <a:cubicBezTo>
                        <a:pt x="72" y="8"/>
                        <a:pt x="11" y="59"/>
                        <a:pt x="5" y="122"/>
                      </a:cubicBezTo>
                      <a:cubicBezTo>
                        <a:pt x="0" y="173"/>
                        <a:pt x="16" y="170"/>
                        <a:pt x="56" y="164"/>
                      </a:cubicBezTo>
                      <a:cubicBezTo>
                        <a:pt x="93" y="159"/>
                        <a:pt x="118" y="167"/>
                        <a:pt x="153" y="172"/>
                      </a:cubicBezTo>
                      <a:cubicBezTo>
                        <a:pt x="213" y="180"/>
                        <a:pt x="283" y="203"/>
                        <a:pt x="330" y="244"/>
                      </a:cubicBezTo>
                      <a:cubicBezTo>
                        <a:pt x="379" y="285"/>
                        <a:pt x="402" y="337"/>
                        <a:pt x="435" y="384"/>
                      </a:cubicBezTo>
                      <a:cubicBezTo>
                        <a:pt x="449" y="352"/>
                        <a:pt x="431" y="182"/>
                        <a:pt x="403" y="156"/>
                      </a:cubicBezTo>
                      <a:cubicBezTo>
                        <a:pt x="380" y="135"/>
                        <a:pt x="334" y="131"/>
                        <a:pt x="305" y="114"/>
                      </a:cubicBezTo>
                      <a:cubicBezTo>
                        <a:pt x="275" y="96"/>
                        <a:pt x="235" y="72"/>
                        <a:pt x="212" y="4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82" name="Freeform 670">
                  <a:extLst>
                    <a:ext uri="{FF2B5EF4-FFF2-40B4-BE49-F238E27FC236}">
                      <a16:creationId xmlns:a16="http://schemas.microsoft.com/office/drawing/2014/main" id="{BFBE0E80-D4BD-0143-7E1B-24B9059AF8F8}"/>
                    </a:ext>
                  </a:extLst>
                </p:cNvPr>
                <p:cNvSpPr>
                  <a:spLocks/>
                </p:cNvSpPr>
                <p:nvPr/>
              </p:nvSpPr>
              <p:spPr bwMode="auto">
                <a:xfrm>
                  <a:off x="1634" y="3027"/>
                  <a:ext cx="161" cy="89"/>
                </a:xfrm>
                <a:custGeom>
                  <a:avLst/>
                  <a:gdLst>
                    <a:gd name="T0" fmla="*/ 4 w 476"/>
                    <a:gd name="T1" fmla="*/ 3 h 261"/>
                    <a:gd name="T2" fmla="*/ 1 w 476"/>
                    <a:gd name="T3" fmla="*/ 10 h 261"/>
                    <a:gd name="T4" fmla="*/ 13 w 476"/>
                    <a:gd name="T5" fmla="*/ 9 h 261"/>
                    <a:gd name="T6" fmla="*/ 18 w 476"/>
                    <a:gd name="T7" fmla="*/ 8 h 261"/>
                    <a:gd name="T8" fmla="*/ 16 w 476"/>
                    <a:gd name="T9" fmla="*/ 3 h 261"/>
                    <a:gd name="T10" fmla="*/ 10 w 476"/>
                    <a:gd name="T11" fmla="*/ 4 h 261"/>
                    <a:gd name="T12" fmla="*/ 6 w 476"/>
                    <a:gd name="T13" fmla="*/ 0 h 2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6" h="261">
                      <a:moveTo>
                        <a:pt x="96" y="76"/>
                      </a:moveTo>
                      <a:cubicBezTo>
                        <a:pt x="121" y="143"/>
                        <a:pt x="0" y="193"/>
                        <a:pt x="29" y="261"/>
                      </a:cubicBezTo>
                      <a:cubicBezTo>
                        <a:pt x="105" y="213"/>
                        <a:pt x="235" y="228"/>
                        <a:pt x="323" y="223"/>
                      </a:cubicBezTo>
                      <a:cubicBezTo>
                        <a:pt x="367" y="221"/>
                        <a:pt x="435" y="230"/>
                        <a:pt x="455" y="188"/>
                      </a:cubicBezTo>
                      <a:cubicBezTo>
                        <a:pt x="476" y="147"/>
                        <a:pt x="442" y="93"/>
                        <a:pt x="407" y="65"/>
                      </a:cubicBezTo>
                      <a:cubicBezTo>
                        <a:pt x="404" y="125"/>
                        <a:pt x="303" y="132"/>
                        <a:pt x="260" y="115"/>
                      </a:cubicBezTo>
                      <a:cubicBezTo>
                        <a:pt x="227" y="102"/>
                        <a:pt x="134" y="37"/>
                        <a:pt x="167"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83" name="Freeform 671">
                  <a:extLst>
                    <a:ext uri="{FF2B5EF4-FFF2-40B4-BE49-F238E27FC236}">
                      <a16:creationId xmlns:a16="http://schemas.microsoft.com/office/drawing/2014/main" id="{7E5058E0-F97D-42AB-6C1F-1308C2A6199D}"/>
                    </a:ext>
                  </a:extLst>
                </p:cNvPr>
                <p:cNvSpPr>
                  <a:spLocks/>
                </p:cNvSpPr>
                <p:nvPr/>
              </p:nvSpPr>
              <p:spPr bwMode="auto">
                <a:xfrm>
                  <a:off x="1846" y="2919"/>
                  <a:ext cx="177" cy="162"/>
                </a:xfrm>
                <a:custGeom>
                  <a:avLst/>
                  <a:gdLst>
                    <a:gd name="T0" fmla="*/ 1 w 526"/>
                    <a:gd name="T1" fmla="*/ 5 h 479"/>
                    <a:gd name="T2" fmla="*/ 1 w 526"/>
                    <a:gd name="T3" fmla="*/ 12 h 479"/>
                    <a:gd name="T4" fmla="*/ 7 w 526"/>
                    <a:gd name="T5" fmla="*/ 17 h 479"/>
                    <a:gd name="T6" fmla="*/ 9 w 526"/>
                    <a:gd name="T7" fmla="*/ 18 h 479"/>
                    <a:gd name="T8" fmla="*/ 12 w 526"/>
                    <a:gd name="T9" fmla="*/ 16 h 479"/>
                    <a:gd name="T10" fmla="*/ 11 w 526"/>
                    <a:gd name="T11" fmla="*/ 13 h 479"/>
                    <a:gd name="T12" fmla="*/ 10 w 526"/>
                    <a:gd name="T13" fmla="*/ 9 h 479"/>
                    <a:gd name="T14" fmla="*/ 12 w 526"/>
                    <a:gd name="T15" fmla="*/ 6 h 479"/>
                    <a:gd name="T16" fmla="*/ 15 w 526"/>
                    <a:gd name="T17" fmla="*/ 8 h 479"/>
                    <a:gd name="T18" fmla="*/ 20 w 526"/>
                    <a:gd name="T19" fmla="*/ 10 h 479"/>
                    <a:gd name="T20" fmla="*/ 16 w 526"/>
                    <a:gd name="T21" fmla="*/ 4 h 479"/>
                    <a:gd name="T22" fmla="*/ 11 w 526"/>
                    <a:gd name="T23" fmla="*/ 0 h 479"/>
                    <a:gd name="T24" fmla="*/ 4 w 526"/>
                    <a:gd name="T25" fmla="*/ 4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6" h="479">
                      <a:moveTo>
                        <a:pt x="36" y="119"/>
                      </a:moveTo>
                      <a:cubicBezTo>
                        <a:pt x="25" y="163"/>
                        <a:pt x="0" y="259"/>
                        <a:pt x="20" y="309"/>
                      </a:cubicBezTo>
                      <a:cubicBezTo>
                        <a:pt x="45" y="370"/>
                        <a:pt x="131" y="394"/>
                        <a:pt x="178" y="432"/>
                      </a:cubicBezTo>
                      <a:cubicBezTo>
                        <a:pt x="208" y="455"/>
                        <a:pt x="213" y="479"/>
                        <a:pt x="251" y="461"/>
                      </a:cubicBezTo>
                      <a:cubicBezTo>
                        <a:pt x="264" y="454"/>
                        <a:pt x="311" y="414"/>
                        <a:pt x="318" y="401"/>
                      </a:cubicBezTo>
                      <a:cubicBezTo>
                        <a:pt x="336" y="370"/>
                        <a:pt x="305" y="355"/>
                        <a:pt x="292" y="322"/>
                      </a:cubicBezTo>
                      <a:cubicBezTo>
                        <a:pt x="282" y="297"/>
                        <a:pt x="270" y="261"/>
                        <a:pt x="272" y="237"/>
                      </a:cubicBezTo>
                      <a:cubicBezTo>
                        <a:pt x="273" y="217"/>
                        <a:pt x="293" y="160"/>
                        <a:pt x="314" y="153"/>
                      </a:cubicBezTo>
                      <a:cubicBezTo>
                        <a:pt x="344" y="141"/>
                        <a:pt x="385" y="188"/>
                        <a:pt x="403" y="207"/>
                      </a:cubicBezTo>
                      <a:cubicBezTo>
                        <a:pt x="438" y="246"/>
                        <a:pt x="487" y="340"/>
                        <a:pt x="509" y="250"/>
                      </a:cubicBezTo>
                      <a:cubicBezTo>
                        <a:pt x="526" y="179"/>
                        <a:pt x="486" y="146"/>
                        <a:pt x="435" y="103"/>
                      </a:cubicBezTo>
                      <a:cubicBezTo>
                        <a:pt x="393" y="68"/>
                        <a:pt x="340" y="15"/>
                        <a:pt x="285" y="9"/>
                      </a:cubicBezTo>
                      <a:cubicBezTo>
                        <a:pt x="195" y="0"/>
                        <a:pt x="178" y="96"/>
                        <a:pt x="99" y="11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84" name="Freeform 672">
                  <a:extLst>
                    <a:ext uri="{FF2B5EF4-FFF2-40B4-BE49-F238E27FC236}">
                      <a16:creationId xmlns:a16="http://schemas.microsoft.com/office/drawing/2014/main" id="{29CF15F6-B0BF-93EC-1EED-A2B465A8D727}"/>
                    </a:ext>
                  </a:extLst>
                </p:cNvPr>
                <p:cNvSpPr>
                  <a:spLocks/>
                </p:cNvSpPr>
                <p:nvPr/>
              </p:nvSpPr>
              <p:spPr bwMode="auto">
                <a:xfrm>
                  <a:off x="1665" y="2728"/>
                  <a:ext cx="395" cy="194"/>
                </a:xfrm>
                <a:custGeom>
                  <a:avLst/>
                  <a:gdLst>
                    <a:gd name="T0" fmla="*/ 15 w 1168"/>
                    <a:gd name="T1" fmla="*/ 9 h 574"/>
                    <a:gd name="T2" fmla="*/ 21 w 1168"/>
                    <a:gd name="T3" fmla="*/ 7 h 574"/>
                    <a:gd name="T4" fmla="*/ 21 w 1168"/>
                    <a:gd name="T5" fmla="*/ 3 h 574"/>
                    <a:gd name="T6" fmla="*/ 24 w 1168"/>
                    <a:gd name="T7" fmla="*/ 1 h 574"/>
                    <a:gd name="T8" fmla="*/ 31 w 1168"/>
                    <a:gd name="T9" fmla="*/ 1 h 574"/>
                    <a:gd name="T10" fmla="*/ 35 w 1168"/>
                    <a:gd name="T11" fmla="*/ 5 h 574"/>
                    <a:gd name="T12" fmla="*/ 43 w 1168"/>
                    <a:gd name="T13" fmla="*/ 6 h 574"/>
                    <a:gd name="T14" fmla="*/ 45 w 1168"/>
                    <a:gd name="T15" fmla="*/ 13 h 574"/>
                    <a:gd name="T16" fmla="*/ 40 w 1168"/>
                    <a:gd name="T17" fmla="*/ 18 h 574"/>
                    <a:gd name="T18" fmla="*/ 37 w 1168"/>
                    <a:gd name="T19" fmla="*/ 16 h 574"/>
                    <a:gd name="T20" fmla="*/ 38 w 1168"/>
                    <a:gd name="T21" fmla="*/ 12 h 574"/>
                    <a:gd name="T22" fmla="*/ 26 w 1168"/>
                    <a:gd name="T23" fmla="*/ 7 h 574"/>
                    <a:gd name="T24" fmla="*/ 21 w 1168"/>
                    <a:gd name="T25" fmla="*/ 11 h 574"/>
                    <a:gd name="T26" fmla="*/ 20 w 1168"/>
                    <a:gd name="T27" fmla="*/ 20 h 574"/>
                    <a:gd name="T28" fmla="*/ 17 w 1168"/>
                    <a:gd name="T29" fmla="*/ 21 h 574"/>
                    <a:gd name="T30" fmla="*/ 14 w 1168"/>
                    <a:gd name="T31" fmla="*/ 22 h 574"/>
                    <a:gd name="T32" fmla="*/ 13 w 1168"/>
                    <a:gd name="T33" fmla="*/ 18 h 574"/>
                    <a:gd name="T34" fmla="*/ 7 w 1168"/>
                    <a:gd name="T35" fmla="*/ 17 h 574"/>
                    <a:gd name="T36" fmla="*/ 1 w 1168"/>
                    <a:gd name="T37" fmla="*/ 17 h 574"/>
                    <a:gd name="T38" fmla="*/ 6 w 1168"/>
                    <a:gd name="T39" fmla="*/ 13 h 574"/>
                    <a:gd name="T40" fmla="*/ 11 w 1168"/>
                    <a:gd name="T41" fmla="*/ 8 h 574"/>
                    <a:gd name="T42" fmla="*/ 15 w 1168"/>
                    <a:gd name="T43" fmla="*/ 4 h 574"/>
                    <a:gd name="T44" fmla="*/ 18 w 1168"/>
                    <a:gd name="T45" fmla="*/ 4 h 574"/>
                    <a:gd name="T46" fmla="*/ 16 w 1168"/>
                    <a:gd name="T47" fmla="*/ 8 h 5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68" h="574">
                      <a:moveTo>
                        <a:pt x="396" y="225"/>
                      </a:moveTo>
                      <a:cubicBezTo>
                        <a:pt x="418" y="294"/>
                        <a:pt x="536" y="232"/>
                        <a:pt x="552" y="187"/>
                      </a:cubicBezTo>
                      <a:cubicBezTo>
                        <a:pt x="565" y="151"/>
                        <a:pt x="543" y="123"/>
                        <a:pt x="551" y="93"/>
                      </a:cubicBezTo>
                      <a:cubicBezTo>
                        <a:pt x="558" y="70"/>
                        <a:pt x="589" y="47"/>
                        <a:pt x="612" y="36"/>
                      </a:cubicBezTo>
                      <a:cubicBezTo>
                        <a:pt x="652" y="18"/>
                        <a:pt x="757" y="0"/>
                        <a:pt x="798" y="17"/>
                      </a:cubicBezTo>
                      <a:cubicBezTo>
                        <a:pt x="857" y="43"/>
                        <a:pt x="853" y="116"/>
                        <a:pt x="913" y="133"/>
                      </a:cubicBezTo>
                      <a:cubicBezTo>
                        <a:pt x="970" y="150"/>
                        <a:pt x="1063" y="121"/>
                        <a:pt x="1111" y="163"/>
                      </a:cubicBezTo>
                      <a:cubicBezTo>
                        <a:pt x="1146" y="193"/>
                        <a:pt x="1168" y="301"/>
                        <a:pt x="1158" y="342"/>
                      </a:cubicBezTo>
                      <a:cubicBezTo>
                        <a:pt x="1143" y="401"/>
                        <a:pt x="1071" y="438"/>
                        <a:pt x="1020" y="452"/>
                      </a:cubicBezTo>
                      <a:cubicBezTo>
                        <a:pt x="962" y="469"/>
                        <a:pt x="1009" y="401"/>
                        <a:pt x="950" y="410"/>
                      </a:cubicBezTo>
                      <a:cubicBezTo>
                        <a:pt x="935" y="412"/>
                        <a:pt x="1014" y="355"/>
                        <a:pt x="978" y="317"/>
                      </a:cubicBezTo>
                      <a:cubicBezTo>
                        <a:pt x="921" y="257"/>
                        <a:pt x="739" y="202"/>
                        <a:pt x="676" y="179"/>
                      </a:cubicBezTo>
                      <a:cubicBezTo>
                        <a:pt x="606" y="153"/>
                        <a:pt x="560" y="286"/>
                        <a:pt x="532" y="283"/>
                      </a:cubicBezTo>
                      <a:cubicBezTo>
                        <a:pt x="487" y="278"/>
                        <a:pt x="555" y="514"/>
                        <a:pt x="515" y="524"/>
                      </a:cubicBezTo>
                      <a:cubicBezTo>
                        <a:pt x="493" y="529"/>
                        <a:pt x="470" y="536"/>
                        <a:pt x="447" y="542"/>
                      </a:cubicBezTo>
                      <a:cubicBezTo>
                        <a:pt x="423" y="548"/>
                        <a:pt x="380" y="574"/>
                        <a:pt x="360" y="561"/>
                      </a:cubicBezTo>
                      <a:cubicBezTo>
                        <a:pt x="335" y="545"/>
                        <a:pt x="346" y="498"/>
                        <a:pt x="342" y="473"/>
                      </a:cubicBezTo>
                      <a:cubicBezTo>
                        <a:pt x="328" y="384"/>
                        <a:pt x="251" y="400"/>
                        <a:pt x="189" y="426"/>
                      </a:cubicBezTo>
                      <a:cubicBezTo>
                        <a:pt x="140" y="447"/>
                        <a:pt x="67" y="497"/>
                        <a:pt x="37" y="427"/>
                      </a:cubicBezTo>
                      <a:cubicBezTo>
                        <a:pt x="0" y="340"/>
                        <a:pt x="110" y="342"/>
                        <a:pt x="165" y="334"/>
                      </a:cubicBezTo>
                      <a:cubicBezTo>
                        <a:pt x="243" y="323"/>
                        <a:pt x="271" y="289"/>
                        <a:pt x="283" y="212"/>
                      </a:cubicBezTo>
                      <a:cubicBezTo>
                        <a:pt x="293" y="140"/>
                        <a:pt x="325" y="107"/>
                        <a:pt x="397" y="99"/>
                      </a:cubicBezTo>
                      <a:cubicBezTo>
                        <a:pt x="416" y="97"/>
                        <a:pt x="439" y="96"/>
                        <a:pt x="455" y="104"/>
                      </a:cubicBezTo>
                      <a:cubicBezTo>
                        <a:pt x="425" y="137"/>
                        <a:pt x="396" y="163"/>
                        <a:pt x="401" y="21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85" name="Freeform 673">
                  <a:extLst>
                    <a:ext uri="{FF2B5EF4-FFF2-40B4-BE49-F238E27FC236}">
                      <a16:creationId xmlns:a16="http://schemas.microsoft.com/office/drawing/2014/main" id="{09D25A65-C90F-3686-6CFF-7DB06DF915C6}"/>
                    </a:ext>
                  </a:extLst>
                </p:cNvPr>
                <p:cNvSpPr>
                  <a:spLocks/>
                </p:cNvSpPr>
                <p:nvPr/>
              </p:nvSpPr>
              <p:spPr bwMode="auto">
                <a:xfrm>
                  <a:off x="1477" y="2618"/>
                  <a:ext cx="291" cy="148"/>
                </a:xfrm>
                <a:custGeom>
                  <a:avLst/>
                  <a:gdLst>
                    <a:gd name="T0" fmla="*/ 2 w 860"/>
                    <a:gd name="T1" fmla="*/ 3 h 436"/>
                    <a:gd name="T2" fmla="*/ 9 w 860"/>
                    <a:gd name="T3" fmla="*/ 6 h 436"/>
                    <a:gd name="T4" fmla="*/ 13 w 860"/>
                    <a:gd name="T5" fmla="*/ 12 h 436"/>
                    <a:gd name="T6" fmla="*/ 15 w 860"/>
                    <a:gd name="T7" fmla="*/ 15 h 436"/>
                    <a:gd name="T8" fmla="*/ 16 w 860"/>
                    <a:gd name="T9" fmla="*/ 16 h 436"/>
                    <a:gd name="T10" fmla="*/ 17 w 860"/>
                    <a:gd name="T11" fmla="*/ 16 h 436"/>
                    <a:gd name="T12" fmla="*/ 20 w 860"/>
                    <a:gd name="T13" fmla="*/ 17 h 436"/>
                    <a:gd name="T14" fmla="*/ 23 w 860"/>
                    <a:gd name="T15" fmla="*/ 15 h 436"/>
                    <a:gd name="T16" fmla="*/ 27 w 860"/>
                    <a:gd name="T17" fmla="*/ 13 h 436"/>
                    <a:gd name="T18" fmla="*/ 32 w 860"/>
                    <a:gd name="T19" fmla="*/ 10 h 436"/>
                    <a:gd name="T20" fmla="*/ 33 w 860"/>
                    <a:gd name="T21" fmla="*/ 7 h 436"/>
                    <a:gd name="T22" fmla="*/ 32 w 860"/>
                    <a:gd name="T23" fmla="*/ 5 h 436"/>
                    <a:gd name="T24" fmla="*/ 27 w 860"/>
                    <a:gd name="T25" fmla="*/ 3 h 436"/>
                    <a:gd name="T26" fmla="*/ 26 w 860"/>
                    <a:gd name="T27" fmla="*/ 8 h 436"/>
                    <a:gd name="T28" fmla="*/ 23 w 860"/>
                    <a:gd name="T29" fmla="*/ 6 h 436"/>
                    <a:gd name="T30" fmla="*/ 22 w 860"/>
                    <a:gd name="T31" fmla="*/ 4 h 436"/>
                    <a:gd name="T32" fmla="*/ 18 w 860"/>
                    <a:gd name="T33" fmla="*/ 5 h 436"/>
                    <a:gd name="T34" fmla="*/ 17 w 860"/>
                    <a:gd name="T35" fmla="*/ 5 h 436"/>
                    <a:gd name="T36" fmla="*/ 16 w 860"/>
                    <a:gd name="T37" fmla="*/ 3 h 436"/>
                    <a:gd name="T38" fmla="*/ 12 w 860"/>
                    <a:gd name="T39" fmla="*/ 4 h 436"/>
                    <a:gd name="T40" fmla="*/ 8 w 860"/>
                    <a:gd name="T41" fmla="*/ 4 h 436"/>
                    <a:gd name="T42" fmla="*/ 0 w 860"/>
                    <a:gd name="T43" fmla="*/ 0 h 4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0" h="436">
                      <a:moveTo>
                        <a:pt x="55" y="89"/>
                      </a:moveTo>
                      <a:cubicBezTo>
                        <a:pt x="76" y="165"/>
                        <a:pt x="183" y="126"/>
                        <a:pt x="232" y="152"/>
                      </a:cubicBezTo>
                      <a:cubicBezTo>
                        <a:pt x="295" y="185"/>
                        <a:pt x="307" y="250"/>
                        <a:pt x="334" y="307"/>
                      </a:cubicBezTo>
                      <a:cubicBezTo>
                        <a:pt x="345" y="330"/>
                        <a:pt x="365" y="362"/>
                        <a:pt x="381" y="384"/>
                      </a:cubicBezTo>
                      <a:cubicBezTo>
                        <a:pt x="397" y="406"/>
                        <a:pt x="379" y="401"/>
                        <a:pt x="408" y="408"/>
                      </a:cubicBezTo>
                      <a:cubicBezTo>
                        <a:pt x="422" y="411"/>
                        <a:pt x="433" y="396"/>
                        <a:pt x="450" y="401"/>
                      </a:cubicBezTo>
                      <a:cubicBezTo>
                        <a:pt x="482" y="411"/>
                        <a:pt x="486" y="436"/>
                        <a:pt x="523" y="434"/>
                      </a:cubicBezTo>
                      <a:cubicBezTo>
                        <a:pt x="556" y="432"/>
                        <a:pt x="578" y="414"/>
                        <a:pt x="598" y="387"/>
                      </a:cubicBezTo>
                      <a:cubicBezTo>
                        <a:pt x="634" y="338"/>
                        <a:pt x="651" y="342"/>
                        <a:pt x="707" y="324"/>
                      </a:cubicBezTo>
                      <a:cubicBezTo>
                        <a:pt x="742" y="312"/>
                        <a:pt x="793" y="279"/>
                        <a:pt x="822" y="252"/>
                      </a:cubicBezTo>
                      <a:cubicBezTo>
                        <a:pt x="836" y="239"/>
                        <a:pt x="853" y="214"/>
                        <a:pt x="856" y="194"/>
                      </a:cubicBezTo>
                      <a:cubicBezTo>
                        <a:pt x="860" y="160"/>
                        <a:pt x="849" y="159"/>
                        <a:pt x="822" y="138"/>
                      </a:cubicBezTo>
                      <a:cubicBezTo>
                        <a:pt x="775" y="102"/>
                        <a:pt x="753" y="68"/>
                        <a:pt x="692" y="69"/>
                      </a:cubicBezTo>
                      <a:cubicBezTo>
                        <a:pt x="737" y="121"/>
                        <a:pt x="739" y="172"/>
                        <a:pt x="670" y="198"/>
                      </a:cubicBezTo>
                      <a:cubicBezTo>
                        <a:pt x="636" y="212"/>
                        <a:pt x="612" y="206"/>
                        <a:pt x="598" y="169"/>
                      </a:cubicBezTo>
                      <a:cubicBezTo>
                        <a:pt x="584" y="129"/>
                        <a:pt x="613" y="104"/>
                        <a:pt x="564" y="109"/>
                      </a:cubicBezTo>
                      <a:cubicBezTo>
                        <a:pt x="532" y="112"/>
                        <a:pt x="511" y="141"/>
                        <a:pt x="477" y="139"/>
                      </a:cubicBezTo>
                      <a:cubicBezTo>
                        <a:pt x="452" y="138"/>
                        <a:pt x="448" y="134"/>
                        <a:pt x="430" y="118"/>
                      </a:cubicBezTo>
                      <a:cubicBezTo>
                        <a:pt x="424" y="113"/>
                        <a:pt x="406" y="85"/>
                        <a:pt x="404" y="84"/>
                      </a:cubicBezTo>
                      <a:cubicBezTo>
                        <a:pt x="376" y="70"/>
                        <a:pt x="345" y="101"/>
                        <a:pt x="317" y="106"/>
                      </a:cubicBezTo>
                      <a:cubicBezTo>
                        <a:pt x="282" y="112"/>
                        <a:pt x="251" y="99"/>
                        <a:pt x="219" y="90"/>
                      </a:cubicBezTo>
                      <a:cubicBezTo>
                        <a:pt x="168" y="76"/>
                        <a:pt x="0" y="81"/>
                        <a:pt x="1"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86" name="Freeform 674">
                  <a:extLst>
                    <a:ext uri="{FF2B5EF4-FFF2-40B4-BE49-F238E27FC236}">
                      <a16:creationId xmlns:a16="http://schemas.microsoft.com/office/drawing/2014/main" id="{B3083AC7-FE7E-8A0D-627E-0118FC306EA5}"/>
                    </a:ext>
                  </a:extLst>
                </p:cNvPr>
                <p:cNvSpPr>
                  <a:spLocks/>
                </p:cNvSpPr>
                <p:nvPr/>
              </p:nvSpPr>
              <p:spPr bwMode="auto">
                <a:xfrm>
                  <a:off x="1647" y="2520"/>
                  <a:ext cx="130" cy="102"/>
                </a:xfrm>
                <a:custGeom>
                  <a:avLst/>
                  <a:gdLst>
                    <a:gd name="T0" fmla="*/ 0 w 383"/>
                    <a:gd name="T1" fmla="*/ 12 h 299"/>
                    <a:gd name="T2" fmla="*/ 5 w 383"/>
                    <a:gd name="T3" fmla="*/ 11 h 299"/>
                    <a:gd name="T4" fmla="*/ 8 w 383"/>
                    <a:gd name="T5" fmla="*/ 8 h 299"/>
                    <a:gd name="T6" fmla="*/ 14 w 383"/>
                    <a:gd name="T7" fmla="*/ 5 h 299"/>
                    <a:gd name="T8" fmla="*/ 8 w 383"/>
                    <a:gd name="T9" fmla="*/ 4 h 299"/>
                    <a:gd name="T10" fmla="*/ 5 w 383"/>
                    <a:gd name="T11" fmla="*/ 9 h 299"/>
                    <a:gd name="T12" fmla="*/ 0 w 383"/>
                    <a:gd name="T13" fmla="*/ 12 h 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3" h="299">
                      <a:moveTo>
                        <a:pt x="0" y="299"/>
                      </a:moveTo>
                      <a:cubicBezTo>
                        <a:pt x="40" y="285"/>
                        <a:pt x="86" y="283"/>
                        <a:pt x="126" y="278"/>
                      </a:cubicBezTo>
                      <a:cubicBezTo>
                        <a:pt x="179" y="271"/>
                        <a:pt x="175" y="251"/>
                        <a:pt x="201" y="205"/>
                      </a:cubicBezTo>
                      <a:cubicBezTo>
                        <a:pt x="225" y="163"/>
                        <a:pt x="341" y="24"/>
                        <a:pt x="369" y="130"/>
                      </a:cubicBezTo>
                      <a:cubicBezTo>
                        <a:pt x="383" y="0"/>
                        <a:pt x="250" y="29"/>
                        <a:pt x="197" y="104"/>
                      </a:cubicBezTo>
                      <a:cubicBezTo>
                        <a:pt x="169" y="143"/>
                        <a:pt x="161" y="181"/>
                        <a:pt x="127" y="216"/>
                      </a:cubicBezTo>
                      <a:cubicBezTo>
                        <a:pt x="93" y="251"/>
                        <a:pt x="46" y="271"/>
                        <a:pt x="12" y="29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87" name="Freeform 675">
                  <a:extLst>
                    <a:ext uri="{FF2B5EF4-FFF2-40B4-BE49-F238E27FC236}">
                      <a16:creationId xmlns:a16="http://schemas.microsoft.com/office/drawing/2014/main" id="{E8F73227-D917-975F-8C02-D11D8A9D5FD3}"/>
                    </a:ext>
                  </a:extLst>
                </p:cNvPr>
                <p:cNvSpPr>
                  <a:spLocks/>
                </p:cNvSpPr>
                <p:nvPr/>
              </p:nvSpPr>
              <p:spPr bwMode="auto">
                <a:xfrm>
                  <a:off x="1787" y="2651"/>
                  <a:ext cx="113" cy="89"/>
                </a:xfrm>
                <a:custGeom>
                  <a:avLst/>
                  <a:gdLst>
                    <a:gd name="T0" fmla="*/ 1 w 334"/>
                    <a:gd name="T1" fmla="*/ 0 h 262"/>
                    <a:gd name="T2" fmla="*/ 4 w 334"/>
                    <a:gd name="T3" fmla="*/ 4 h 262"/>
                    <a:gd name="T4" fmla="*/ 6 w 334"/>
                    <a:gd name="T5" fmla="*/ 10 h 262"/>
                    <a:gd name="T6" fmla="*/ 9 w 334"/>
                    <a:gd name="T7" fmla="*/ 10 h 262"/>
                    <a:gd name="T8" fmla="*/ 13 w 334"/>
                    <a:gd name="T9" fmla="*/ 9 h 262"/>
                    <a:gd name="T10" fmla="*/ 9 w 334"/>
                    <a:gd name="T11" fmla="*/ 8 h 262"/>
                    <a:gd name="T12" fmla="*/ 8 w 334"/>
                    <a:gd name="T13" fmla="*/ 5 h 262"/>
                    <a:gd name="T14" fmla="*/ 5 w 334"/>
                    <a:gd name="T15" fmla="*/ 3 h 262"/>
                    <a:gd name="T16" fmla="*/ 1 w 334"/>
                    <a:gd name="T17" fmla="*/ 0 h 2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4" h="262">
                      <a:moveTo>
                        <a:pt x="15" y="0"/>
                      </a:moveTo>
                      <a:cubicBezTo>
                        <a:pt x="0" y="38"/>
                        <a:pt x="82" y="79"/>
                        <a:pt x="107" y="98"/>
                      </a:cubicBezTo>
                      <a:cubicBezTo>
                        <a:pt x="171" y="147"/>
                        <a:pt x="143" y="172"/>
                        <a:pt x="151" y="240"/>
                      </a:cubicBezTo>
                      <a:cubicBezTo>
                        <a:pt x="183" y="249"/>
                        <a:pt x="205" y="262"/>
                        <a:pt x="239" y="252"/>
                      </a:cubicBezTo>
                      <a:cubicBezTo>
                        <a:pt x="271" y="242"/>
                        <a:pt x="299" y="204"/>
                        <a:pt x="334" y="224"/>
                      </a:cubicBezTo>
                      <a:cubicBezTo>
                        <a:pt x="307" y="211"/>
                        <a:pt x="260" y="227"/>
                        <a:pt x="240" y="210"/>
                      </a:cubicBezTo>
                      <a:cubicBezTo>
                        <a:pt x="219" y="193"/>
                        <a:pt x="226" y="142"/>
                        <a:pt x="206" y="118"/>
                      </a:cubicBezTo>
                      <a:cubicBezTo>
                        <a:pt x="184" y="92"/>
                        <a:pt x="149" y="84"/>
                        <a:pt x="121" y="67"/>
                      </a:cubicBezTo>
                      <a:cubicBezTo>
                        <a:pt x="98" y="53"/>
                        <a:pt x="36" y="29"/>
                        <a:pt x="28" y="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88" name="Freeform 676">
                  <a:extLst>
                    <a:ext uri="{FF2B5EF4-FFF2-40B4-BE49-F238E27FC236}">
                      <a16:creationId xmlns:a16="http://schemas.microsoft.com/office/drawing/2014/main" id="{7E9522DE-BA1F-8323-3C14-0E08F8AD20BB}"/>
                    </a:ext>
                  </a:extLst>
                </p:cNvPr>
                <p:cNvSpPr>
                  <a:spLocks/>
                </p:cNvSpPr>
                <p:nvPr/>
              </p:nvSpPr>
              <p:spPr bwMode="auto">
                <a:xfrm>
                  <a:off x="1839" y="2585"/>
                  <a:ext cx="265" cy="156"/>
                </a:xfrm>
                <a:custGeom>
                  <a:avLst/>
                  <a:gdLst>
                    <a:gd name="T0" fmla="*/ 2 w 782"/>
                    <a:gd name="T1" fmla="*/ 3 h 462"/>
                    <a:gd name="T2" fmla="*/ 5 w 782"/>
                    <a:gd name="T3" fmla="*/ 7 h 462"/>
                    <a:gd name="T4" fmla="*/ 12 w 782"/>
                    <a:gd name="T5" fmla="*/ 6 h 462"/>
                    <a:gd name="T6" fmla="*/ 12 w 782"/>
                    <a:gd name="T7" fmla="*/ 10 h 462"/>
                    <a:gd name="T8" fmla="*/ 14 w 782"/>
                    <a:gd name="T9" fmla="*/ 13 h 462"/>
                    <a:gd name="T10" fmla="*/ 19 w 782"/>
                    <a:gd name="T11" fmla="*/ 17 h 462"/>
                    <a:gd name="T12" fmla="*/ 23 w 782"/>
                    <a:gd name="T13" fmla="*/ 18 h 462"/>
                    <a:gd name="T14" fmla="*/ 27 w 782"/>
                    <a:gd name="T15" fmla="*/ 15 h 462"/>
                    <a:gd name="T16" fmla="*/ 30 w 782"/>
                    <a:gd name="T17" fmla="*/ 11 h 462"/>
                    <a:gd name="T18" fmla="*/ 27 w 782"/>
                    <a:gd name="T19" fmla="*/ 7 h 462"/>
                    <a:gd name="T20" fmla="*/ 25 w 782"/>
                    <a:gd name="T21" fmla="*/ 14 h 462"/>
                    <a:gd name="T22" fmla="*/ 18 w 782"/>
                    <a:gd name="T23" fmla="*/ 13 h 462"/>
                    <a:gd name="T24" fmla="*/ 16 w 782"/>
                    <a:gd name="T25" fmla="*/ 10 h 462"/>
                    <a:gd name="T26" fmla="*/ 16 w 782"/>
                    <a:gd name="T27" fmla="*/ 6 h 462"/>
                    <a:gd name="T28" fmla="*/ 12 w 782"/>
                    <a:gd name="T29" fmla="*/ 1 h 462"/>
                    <a:gd name="T30" fmla="*/ 3 w 782"/>
                    <a:gd name="T31" fmla="*/ 2 h 4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82" h="462">
                      <a:moveTo>
                        <a:pt x="51" y="91"/>
                      </a:moveTo>
                      <a:cubicBezTo>
                        <a:pt x="0" y="156"/>
                        <a:pt x="49" y="218"/>
                        <a:pt x="118" y="171"/>
                      </a:cubicBezTo>
                      <a:cubicBezTo>
                        <a:pt x="168" y="137"/>
                        <a:pt x="264" y="108"/>
                        <a:pt x="300" y="166"/>
                      </a:cubicBezTo>
                      <a:cubicBezTo>
                        <a:pt x="320" y="197"/>
                        <a:pt x="306" y="236"/>
                        <a:pt x="312" y="268"/>
                      </a:cubicBezTo>
                      <a:cubicBezTo>
                        <a:pt x="318" y="301"/>
                        <a:pt x="336" y="309"/>
                        <a:pt x="354" y="335"/>
                      </a:cubicBezTo>
                      <a:cubicBezTo>
                        <a:pt x="395" y="396"/>
                        <a:pt x="401" y="425"/>
                        <a:pt x="476" y="445"/>
                      </a:cubicBezTo>
                      <a:cubicBezTo>
                        <a:pt x="514" y="454"/>
                        <a:pt x="560" y="462"/>
                        <a:pt x="603" y="457"/>
                      </a:cubicBezTo>
                      <a:cubicBezTo>
                        <a:pt x="660" y="451"/>
                        <a:pt x="658" y="429"/>
                        <a:pt x="686" y="385"/>
                      </a:cubicBezTo>
                      <a:cubicBezTo>
                        <a:pt x="709" y="347"/>
                        <a:pt x="749" y="326"/>
                        <a:pt x="763" y="280"/>
                      </a:cubicBezTo>
                      <a:cubicBezTo>
                        <a:pt x="782" y="216"/>
                        <a:pt x="740" y="211"/>
                        <a:pt x="696" y="188"/>
                      </a:cubicBezTo>
                      <a:cubicBezTo>
                        <a:pt x="701" y="258"/>
                        <a:pt x="706" y="304"/>
                        <a:pt x="637" y="349"/>
                      </a:cubicBezTo>
                      <a:cubicBezTo>
                        <a:pt x="584" y="384"/>
                        <a:pt x="514" y="395"/>
                        <a:pt x="467" y="344"/>
                      </a:cubicBezTo>
                      <a:cubicBezTo>
                        <a:pt x="451" y="326"/>
                        <a:pt x="423" y="285"/>
                        <a:pt x="413" y="264"/>
                      </a:cubicBezTo>
                      <a:cubicBezTo>
                        <a:pt x="400" y="234"/>
                        <a:pt x="411" y="200"/>
                        <a:pt x="408" y="170"/>
                      </a:cubicBezTo>
                      <a:cubicBezTo>
                        <a:pt x="403" y="112"/>
                        <a:pt x="363" y="31"/>
                        <a:pt x="299" y="15"/>
                      </a:cubicBezTo>
                      <a:cubicBezTo>
                        <a:pt x="238" y="0"/>
                        <a:pt x="139" y="28"/>
                        <a:pt x="89" y="6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89" name="Freeform 677">
                  <a:extLst>
                    <a:ext uri="{FF2B5EF4-FFF2-40B4-BE49-F238E27FC236}">
                      <a16:creationId xmlns:a16="http://schemas.microsoft.com/office/drawing/2014/main" id="{6A708DFF-D35C-D215-798F-8D9DA6E5260D}"/>
                    </a:ext>
                  </a:extLst>
                </p:cNvPr>
                <p:cNvSpPr>
                  <a:spLocks/>
                </p:cNvSpPr>
                <p:nvPr/>
              </p:nvSpPr>
              <p:spPr bwMode="auto">
                <a:xfrm>
                  <a:off x="1651" y="2935"/>
                  <a:ext cx="89" cy="47"/>
                </a:xfrm>
                <a:custGeom>
                  <a:avLst/>
                  <a:gdLst>
                    <a:gd name="T0" fmla="*/ 7 w 261"/>
                    <a:gd name="T1" fmla="*/ 0 h 139"/>
                    <a:gd name="T2" fmla="*/ 10 w 261"/>
                    <a:gd name="T3" fmla="*/ 3 h 139"/>
                    <a:gd name="T4" fmla="*/ 9 w 261"/>
                    <a:gd name="T5" fmla="*/ 3 h 139"/>
                    <a:gd name="T6" fmla="*/ 8 w 261"/>
                    <a:gd name="T7" fmla="*/ 4 h 139"/>
                    <a:gd name="T8" fmla="*/ 7 w 261"/>
                    <a:gd name="T9" fmla="*/ 5 h 139"/>
                    <a:gd name="T10" fmla="*/ 2 w 261"/>
                    <a:gd name="T11" fmla="*/ 5 h 139"/>
                    <a:gd name="T12" fmla="*/ 1 w 261"/>
                    <a:gd name="T13" fmla="*/ 3 h 139"/>
                    <a:gd name="T14" fmla="*/ 3 w 261"/>
                    <a:gd name="T15" fmla="*/ 4 h 139"/>
                    <a:gd name="T16" fmla="*/ 8 w 261"/>
                    <a:gd name="T17" fmla="*/ 1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1" h="139">
                      <a:moveTo>
                        <a:pt x="181" y="0"/>
                      </a:moveTo>
                      <a:cubicBezTo>
                        <a:pt x="216" y="0"/>
                        <a:pt x="261" y="28"/>
                        <a:pt x="260" y="67"/>
                      </a:cubicBezTo>
                      <a:cubicBezTo>
                        <a:pt x="244" y="70"/>
                        <a:pt x="228" y="74"/>
                        <a:pt x="213" y="83"/>
                      </a:cubicBezTo>
                      <a:cubicBezTo>
                        <a:pt x="206" y="88"/>
                        <a:pt x="199" y="90"/>
                        <a:pt x="192" y="96"/>
                      </a:cubicBezTo>
                      <a:cubicBezTo>
                        <a:pt x="185" y="103"/>
                        <a:pt x="188" y="120"/>
                        <a:pt x="184" y="123"/>
                      </a:cubicBezTo>
                      <a:cubicBezTo>
                        <a:pt x="161" y="139"/>
                        <a:pt x="87" y="126"/>
                        <a:pt x="58" y="118"/>
                      </a:cubicBezTo>
                      <a:cubicBezTo>
                        <a:pt x="47" y="115"/>
                        <a:pt x="0" y="110"/>
                        <a:pt x="26" y="89"/>
                      </a:cubicBezTo>
                      <a:cubicBezTo>
                        <a:pt x="40" y="77"/>
                        <a:pt x="70" y="96"/>
                        <a:pt x="88" y="97"/>
                      </a:cubicBezTo>
                      <a:cubicBezTo>
                        <a:pt x="136" y="99"/>
                        <a:pt x="177" y="70"/>
                        <a:pt x="197" y="3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90" name="Freeform 678">
                  <a:extLst>
                    <a:ext uri="{FF2B5EF4-FFF2-40B4-BE49-F238E27FC236}">
                      <a16:creationId xmlns:a16="http://schemas.microsoft.com/office/drawing/2014/main" id="{39B61368-DFEC-ECD2-19B2-D5531D2E0CAF}"/>
                    </a:ext>
                  </a:extLst>
                </p:cNvPr>
                <p:cNvSpPr>
                  <a:spLocks/>
                </p:cNvSpPr>
                <p:nvPr/>
              </p:nvSpPr>
              <p:spPr bwMode="auto">
                <a:xfrm>
                  <a:off x="1515" y="2915"/>
                  <a:ext cx="60" cy="128"/>
                </a:xfrm>
                <a:custGeom>
                  <a:avLst/>
                  <a:gdLst>
                    <a:gd name="T0" fmla="*/ 3 w 178"/>
                    <a:gd name="T1" fmla="*/ 3 h 378"/>
                    <a:gd name="T2" fmla="*/ 1 w 178"/>
                    <a:gd name="T3" fmla="*/ 12 h 378"/>
                    <a:gd name="T4" fmla="*/ 7 w 178"/>
                    <a:gd name="T5" fmla="*/ 8 h 378"/>
                    <a:gd name="T6" fmla="*/ 5 w 178"/>
                    <a:gd name="T7" fmla="*/ 7 h 378"/>
                    <a:gd name="T8" fmla="*/ 4 w 178"/>
                    <a:gd name="T9" fmla="*/ 5 h 378"/>
                    <a:gd name="T10" fmla="*/ 3 w 178"/>
                    <a:gd name="T11" fmla="*/ 0 h 3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 h="378">
                      <a:moveTo>
                        <a:pt x="79" y="93"/>
                      </a:moveTo>
                      <a:cubicBezTo>
                        <a:pt x="77" y="141"/>
                        <a:pt x="0" y="263"/>
                        <a:pt x="23" y="292"/>
                      </a:cubicBezTo>
                      <a:cubicBezTo>
                        <a:pt x="94" y="378"/>
                        <a:pt x="101" y="161"/>
                        <a:pt x="171" y="198"/>
                      </a:cubicBezTo>
                      <a:cubicBezTo>
                        <a:pt x="178" y="160"/>
                        <a:pt x="147" y="190"/>
                        <a:pt x="134" y="181"/>
                      </a:cubicBezTo>
                      <a:cubicBezTo>
                        <a:pt x="118" y="170"/>
                        <a:pt x="118" y="157"/>
                        <a:pt x="112" y="140"/>
                      </a:cubicBezTo>
                      <a:cubicBezTo>
                        <a:pt x="102" y="108"/>
                        <a:pt x="70" y="28"/>
                        <a:pt x="75"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91" name="Freeform 679">
                  <a:extLst>
                    <a:ext uri="{FF2B5EF4-FFF2-40B4-BE49-F238E27FC236}">
                      <a16:creationId xmlns:a16="http://schemas.microsoft.com/office/drawing/2014/main" id="{862463EC-E489-3B73-531A-880149B1DBDA}"/>
                    </a:ext>
                  </a:extLst>
                </p:cNvPr>
                <p:cNvSpPr>
                  <a:spLocks/>
                </p:cNvSpPr>
                <p:nvPr/>
              </p:nvSpPr>
              <p:spPr bwMode="auto">
                <a:xfrm>
                  <a:off x="1288" y="3030"/>
                  <a:ext cx="55" cy="27"/>
                </a:xfrm>
                <a:custGeom>
                  <a:avLst/>
                  <a:gdLst>
                    <a:gd name="T0" fmla="*/ 0 w 163"/>
                    <a:gd name="T1" fmla="*/ 2 h 80"/>
                    <a:gd name="T2" fmla="*/ 4 w 163"/>
                    <a:gd name="T3" fmla="*/ 0 h 80"/>
                    <a:gd name="T4" fmla="*/ 6 w 163"/>
                    <a:gd name="T5" fmla="*/ 3 h 80"/>
                    <a:gd name="T6" fmla="*/ 4 w 163"/>
                    <a:gd name="T7" fmla="*/ 2 h 80"/>
                    <a:gd name="T8" fmla="*/ 0 w 163"/>
                    <a:gd name="T9" fmla="*/ 3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80">
                      <a:moveTo>
                        <a:pt x="12" y="55"/>
                      </a:moveTo>
                      <a:cubicBezTo>
                        <a:pt x="22" y="32"/>
                        <a:pt x="81" y="0"/>
                        <a:pt x="109" y="4"/>
                      </a:cubicBezTo>
                      <a:cubicBezTo>
                        <a:pt x="141" y="10"/>
                        <a:pt x="150" y="51"/>
                        <a:pt x="163" y="80"/>
                      </a:cubicBezTo>
                      <a:cubicBezTo>
                        <a:pt x="136" y="79"/>
                        <a:pt x="121" y="53"/>
                        <a:pt x="96" y="47"/>
                      </a:cubicBezTo>
                      <a:cubicBezTo>
                        <a:pt x="66" y="39"/>
                        <a:pt x="21" y="56"/>
                        <a:pt x="0" y="8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92" name="Freeform 680">
                  <a:extLst>
                    <a:ext uri="{FF2B5EF4-FFF2-40B4-BE49-F238E27FC236}">
                      <a16:creationId xmlns:a16="http://schemas.microsoft.com/office/drawing/2014/main" id="{34C3B2AA-FE98-BEF2-6A56-81ABB9D734E0}"/>
                    </a:ext>
                  </a:extLst>
                </p:cNvPr>
                <p:cNvSpPr>
                  <a:spLocks/>
                </p:cNvSpPr>
                <p:nvPr/>
              </p:nvSpPr>
              <p:spPr bwMode="auto">
                <a:xfrm>
                  <a:off x="478" y="3018"/>
                  <a:ext cx="117" cy="115"/>
                </a:xfrm>
                <a:custGeom>
                  <a:avLst/>
                  <a:gdLst>
                    <a:gd name="T0" fmla="*/ 0 w 346"/>
                    <a:gd name="T1" fmla="*/ 7 h 338"/>
                    <a:gd name="T2" fmla="*/ 8 w 346"/>
                    <a:gd name="T3" fmla="*/ 3 h 338"/>
                    <a:gd name="T4" fmla="*/ 10 w 346"/>
                    <a:gd name="T5" fmla="*/ 8 h 338"/>
                    <a:gd name="T6" fmla="*/ 13 w 346"/>
                    <a:gd name="T7" fmla="*/ 13 h 338"/>
                    <a:gd name="T8" fmla="*/ 8 w 346"/>
                    <a:gd name="T9" fmla="*/ 12 h 338"/>
                    <a:gd name="T10" fmla="*/ 2 w 346"/>
                    <a:gd name="T11" fmla="*/ 6 h 3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338">
                      <a:moveTo>
                        <a:pt x="11" y="174"/>
                      </a:moveTo>
                      <a:cubicBezTo>
                        <a:pt x="0" y="59"/>
                        <a:pt x="122" y="0"/>
                        <a:pt x="197" y="89"/>
                      </a:cubicBezTo>
                      <a:cubicBezTo>
                        <a:pt x="228" y="126"/>
                        <a:pt x="250" y="172"/>
                        <a:pt x="276" y="212"/>
                      </a:cubicBezTo>
                      <a:cubicBezTo>
                        <a:pt x="299" y="247"/>
                        <a:pt x="346" y="292"/>
                        <a:pt x="339" y="338"/>
                      </a:cubicBezTo>
                      <a:cubicBezTo>
                        <a:pt x="291" y="325"/>
                        <a:pt x="252" y="313"/>
                        <a:pt x="201" y="304"/>
                      </a:cubicBezTo>
                      <a:cubicBezTo>
                        <a:pt x="192" y="230"/>
                        <a:pt x="117" y="180"/>
                        <a:pt x="49" y="16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93" name="Freeform 681">
                  <a:extLst>
                    <a:ext uri="{FF2B5EF4-FFF2-40B4-BE49-F238E27FC236}">
                      <a16:creationId xmlns:a16="http://schemas.microsoft.com/office/drawing/2014/main" id="{94FE59F6-571C-A886-C6F3-452ED150C5D6}"/>
                    </a:ext>
                  </a:extLst>
                </p:cNvPr>
                <p:cNvSpPr>
                  <a:spLocks/>
                </p:cNvSpPr>
                <p:nvPr/>
              </p:nvSpPr>
              <p:spPr bwMode="auto">
                <a:xfrm>
                  <a:off x="442" y="3166"/>
                  <a:ext cx="160" cy="133"/>
                </a:xfrm>
                <a:custGeom>
                  <a:avLst/>
                  <a:gdLst>
                    <a:gd name="T0" fmla="*/ 11 w 474"/>
                    <a:gd name="T1" fmla="*/ 0 h 393"/>
                    <a:gd name="T2" fmla="*/ 9 w 474"/>
                    <a:gd name="T3" fmla="*/ 4 h 393"/>
                    <a:gd name="T4" fmla="*/ 5 w 474"/>
                    <a:gd name="T5" fmla="*/ 7 h 393"/>
                    <a:gd name="T6" fmla="*/ 3 w 474"/>
                    <a:gd name="T7" fmla="*/ 10 h 393"/>
                    <a:gd name="T8" fmla="*/ 0 w 474"/>
                    <a:gd name="T9" fmla="*/ 14 h 393"/>
                    <a:gd name="T10" fmla="*/ 8 w 474"/>
                    <a:gd name="T11" fmla="*/ 9 h 393"/>
                    <a:gd name="T12" fmla="*/ 18 w 474"/>
                    <a:gd name="T13" fmla="*/ 8 h 393"/>
                    <a:gd name="T14" fmla="*/ 14 w 474"/>
                    <a:gd name="T15" fmla="*/ 0 h 3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4" h="393">
                      <a:moveTo>
                        <a:pt x="294" y="0"/>
                      </a:moveTo>
                      <a:cubicBezTo>
                        <a:pt x="282" y="36"/>
                        <a:pt x="256" y="81"/>
                        <a:pt x="226" y="108"/>
                      </a:cubicBezTo>
                      <a:cubicBezTo>
                        <a:pt x="198" y="132"/>
                        <a:pt x="150" y="148"/>
                        <a:pt x="126" y="173"/>
                      </a:cubicBezTo>
                      <a:cubicBezTo>
                        <a:pt x="104" y="198"/>
                        <a:pt x="103" y="243"/>
                        <a:pt x="80" y="274"/>
                      </a:cubicBezTo>
                      <a:cubicBezTo>
                        <a:pt x="58" y="306"/>
                        <a:pt x="22" y="327"/>
                        <a:pt x="0" y="356"/>
                      </a:cubicBezTo>
                      <a:cubicBezTo>
                        <a:pt x="60" y="393"/>
                        <a:pt x="167" y="256"/>
                        <a:pt x="222" y="235"/>
                      </a:cubicBezTo>
                      <a:cubicBezTo>
                        <a:pt x="280" y="214"/>
                        <a:pt x="414" y="179"/>
                        <a:pt x="474" y="206"/>
                      </a:cubicBezTo>
                      <a:cubicBezTo>
                        <a:pt x="376" y="220"/>
                        <a:pt x="468" y="6"/>
                        <a:pt x="357" y="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94" name="Freeform 682">
                  <a:extLst>
                    <a:ext uri="{FF2B5EF4-FFF2-40B4-BE49-F238E27FC236}">
                      <a16:creationId xmlns:a16="http://schemas.microsoft.com/office/drawing/2014/main" id="{1549EA5F-9AAF-C2CE-7D40-E8D8D05ABA69}"/>
                    </a:ext>
                  </a:extLst>
                </p:cNvPr>
                <p:cNvSpPr>
                  <a:spLocks/>
                </p:cNvSpPr>
                <p:nvPr/>
              </p:nvSpPr>
              <p:spPr bwMode="auto">
                <a:xfrm>
                  <a:off x="606" y="2800"/>
                  <a:ext cx="143" cy="189"/>
                </a:xfrm>
                <a:custGeom>
                  <a:avLst/>
                  <a:gdLst>
                    <a:gd name="T0" fmla="*/ 3 w 423"/>
                    <a:gd name="T1" fmla="*/ 6 h 558"/>
                    <a:gd name="T2" fmla="*/ 0 w 423"/>
                    <a:gd name="T3" fmla="*/ 9 h 558"/>
                    <a:gd name="T4" fmla="*/ 1 w 423"/>
                    <a:gd name="T5" fmla="*/ 12 h 558"/>
                    <a:gd name="T6" fmla="*/ 1 w 423"/>
                    <a:gd name="T7" fmla="*/ 15 h 558"/>
                    <a:gd name="T8" fmla="*/ 3 w 423"/>
                    <a:gd name="T9" fmla="*/ 21 h 558"/>
                    <a:gd name="T10" fmla="*/ 5 w 423"/>
                    <a:gd name="T11" fmla="*/ 17 h 558"/>
                    <a:gd name="T12" fmla="*/ 13 w 423"/>
                    <a:gd name="T13" fmla="*/ 15 h 558"/>
                    <a:gd name="T14" fmla="*/ 16 w 423"/>
                    <a:gd name="T15" fmla="*/ 7 h 558"/>
                    <a:gd name="T16" fmla="*/ 11 w 423"/>
                    <a:gd name="T17" fmla="*/ 2 h 558"/>
                    <a:gd name="T18" fmla="*/ 9 w 423"/>
                    <a:gd name="T19" fmla="*/ 8 h 558"/>
                    <a:gd name="T20" fmla="*/ 4 w 423"/>
                    <a:gd name="T21" fmla="*/ 6 h 5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3" h="558">
                      <a:moveTo>
                        <a:pt x="83" y="155"/>
                      </a:moveTo>
                      <a:cubicBezTo>
                        <a:pt x="50" y="147"/>
                        <a:pt x="0" y="215"/>
                        <a:pt x="2" y="247"/>
                      </a:cubicBezTo>
                      <a:cubicBezTo>
                        <a:pt x="3" y="269"/>
                        <a:pt x="23" y="293"/>
                        <a:pt x="28" y="315"/>
                      </a:cubicBezTo>
                      <a:cubicBezTo>
                        <a:pt x="34" y="343"/>
                        <a:pt x="25" y="368"/>
                        <a:pt x="28" y="395"/>
                      </a:cubicBezTo>
                      <a:cubicBezTo>
                        <a:pt x="30" y="423"/>
                        <a:pt x="40" y="513"/>
                        <a:pt x="67" y="530"/>
                      </a:cubicBezTo>
                      <a:cubicBezTo>
                        <a:pt x="112" y="558"/>
                        <a:pt x="114" y="458"/>
                        <a:pt x="125" y="430"/>
                      </a:cubicBezTo>
                      <a:cubicBezTo>
                        <a:pt x="167" y="511"/>
                        <a:pt x="293" y="430"/>
                        <a:pt x="326" y="381"/>
                      </a:cubicBezTo>
                      <a:cubicBezTo>
                        <a:pt x="368" y="319"/>
                        <a:pt x="399" y="247"/>
                        <a:pt x="423" y="177"/>
                      </a:cubicBezTo>
                      <a:cubicBezTo>
                        <a:pt x="365" y="174"/>
                        <a:pt x="342" y="79"/>
                        <a:pt x="296" y="51"/>
                      </a:cubicBezTo>
                      <a:cubicBezTo>
                        <a:pt x="216" y="0"/>
                        <a:pt x="251" y="157"/>
                        <a:pt x="233" y="205"/>
                      </a:cubicBezTo>
                      <a:cubicBezTo>
                        <a:pt x="193" y="208"/>
                        <a:pt x="153" y="127"/>
                        <a:pt x="112" y="147"/>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95" name="Freeform 683">
                  <a:extLst>
                    <a:ext uri="{FF2B5EF4-FFF2-40B4-BE49-F238E27FC236}">
                      <a16:creationId xmlns:a16="http://schemas.microsoft.com/office/drawing/2014/main" id="{A7681693-215F-A59C-6E3E-802FFE7B3310}"/>
                    </a:ext>
                  </a:extLst>
                </p:cNvPr>
                <p:cNvSpPr>
                  <a:spLocks/>
                </p:cNvSpPr>
                <p:nvPr/>
              </p:nvSpPr>
              <p:spPr bwMode="auto">
                <a:xfrm>
                  <a:off x="422" y="2798"/>
                  <a:ext cx="139" cy="182"/>
                </a:xfrm>
                <a:custGeom>
                  <a:avLst/>
                  <a:gdLst>
                    <a:gd name="T0" fmla="*/ 4 w 412"/>
                    <a:gd name="T1" fmla="*/ 4 h 538"/>
                    <a:gd name="T2" fmla="*/ 9 w 412"/>
                    <a:gd name="T3" fmla="*/ 5 h 538"/>
                    <a:gd name="T4" fmla="*/ 12 w 412"/>
                    <a:gd name="T5" fmla="*/ 7 h 538"/>
                    <a:gd name="T6" fmla="*/ 14 w 412"/>
                    <a:gd name="T7" fmla="*/ 12 h 538"/>
                    <a:gd name="T8" fmla="*/ 16 w 412"/>
                    <a:gd name="T9" fmla="*/ 15 h 538"/>
                    <a:gd name="T10" fmla="*/ 12 w 412"/>
                    <a:gd name="T11" fmla="*/ 21 h 538"/>
                    <a:gd name="T12" fmla="*/ 12 w 412"/>
                    <a:gd name="T13" fmla="*/ 21 h 538"/>
                    <a:gd name="T14" fmla="*/ 7 w 412"/>
                    <a:gd name="T15" fmla="*/ 21 h 538"/>
                    <a:gd name="T16" fmla="*/ 8 w 412"/>
                    <a:gd name="T17" fmla="*/ 9 h 538"/>
                    <a:gd name="T18" fmla="*/ 2 w 412"/>
                    <a:gd name="T19" fmla="*/ 6 h 538"/>
                    <a:gd name="T20" fmla="*/ 0 w 412"/>
                    <a:gd name="T21" fmla="*/ 0 h 5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2" h="538">
                      <a:moveTo>
                        <a:pt x="110" y="114"/>
                      </a:moveTo>
                      <a:cubicBezTo>
                        <a:pt x="135" y="108"/>
                        <a:pt x="196" y="123"/>
                        <a:pt x="227" y="126"/>
                      </a:cubicBezTo>
                      <a:cubicBezTo>
                        <a:pt x="271" y="131"/>
                        <a:pt x="296" y="143"/>
                        <a:pt x="319" y="182"/>
                      </a:cubicBezTo>
                      <a:cubicBezTo>
                        <a:pt x="340" y="218"/>
                        <a:pt x="340" y="257"/>
                        <a:pt x="359" y="295"/>
                      </a:cubicBezTo>
                      <a:cubicBezTo>
                        <a:pt x="375" y="326"/>
                        <a:pt x="404" y="352"/>
                        <a:pt x="412" y="386"/>
                      </a:cubicBezTo>
                      <a:cubicBezTo>
                        <a:pt x="342" y="415"/>
                        <a:pt x="289" y="442"/>
                        <a:pt x="311" y="530"/>
                      </a:cubicBezTo>
                      <a:cubicBezTo>
                        <a:pt x="310" y="531"/>
                        <a:pt x="309" y="532"/>
                        <a:pt x="308" y="533"/>
                      </a:cubicBezTo>
                      <a:cubicBezTo>
                        <a:pt x="263" y="521"/>
                        <a:pt x="213" y="517"/>
                        <a:pt x="173" y="538"/>
                      </a:cubicBezTo>
                      <a:cubicBezTo>
                        <a:pt x="266" y="497"/>
                        <a:pt x="271" y="294"/>
                        <a:pt x="199" y="235"/>
                      </a:cubicBezTo>
                      <a:cubicBezTo>
                        <a:pt x="159" y="202"/>
                        <a:pt x="103" y="195"/>
                        <a:pt x="63" y="161"/>
                      </a:cubicBezTo>
                      <a:cubicBezTo>
                        <a:pt x="13" y="119"/>
                        <a:pt x="22" y="53"/>
                        <a:pt x="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96" name="Freeform 684">
                  <a:extLst>
                    <a:ext uri="{FF2B5EF4-FFF2-40B4-BE49-F238E27FC236}">
                      <a16:creationId xmlns:a16="http://schemas.microsoft.com/office/drawing/2014/main" id="{DC09A7EF-4084-0A44-C85C-2C6CF23A37CB}"/>
                    </a:ext>
                  </a:extLst>
                </p:cNvPr>
                <p:cNvSpPr>
                  <a:spLocks/>
                </p:cNvSpPr>
                <p:nvPr/>
              </p:nvSpPr>
              <p:spPr bwMode="auto">
                <a:xfrm>
                  <a:off x="393" y="2879"/>
                  <a:ext cx="56" cy="64"/>
                </a:xfrm>
                <a:custGeom>
                  <a:avLst/>
                  <a:gdLst>
                    <a:gd name="T0" fmla="*/ 6 w 164"/>
                    <a:gd name="T1" fmla="*/ 0 h 189"/>
                    <a:gd name="T2" fmla="*/ 1 w 164"/>
                    <a:gd name="T3" fmla="*/ 5 h 189"/>
                    <a:gd name="T4" fmla="*/ 2 w 164"/>
                    <a:gd name="T5" fmla="*/ 7 h 189"/>
                    <a:gd name="T6" fmla="*/ 5 w 164"/>
                    <a:gd name="T7" fmla="*/ 5 h 189"/>
                    <a:gd name="T8" fmla="*/ 5 w 164"/>
                    <a:gd name="T9" fmla="*/ 1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89">
                      <a:moveTo>
                        <a:pt x="164" y="0"/>
                      </a:moveTo>
                      <a:cubicBezTo>
                        <a:pt x="97" y="20"/>
                        <a:pt x="43" y="41"/>
                        <a:pt x="29" y="118"/>
                      </a:cubicBezTo>
                      <a:cubicBezTo>
                        <a:pt x="22" y="158"/>
                        <a:pt x="0" y="189"/>
                        <a:pt x="50" y="174"/>
                      </a:cubicBezTo>
                      <a:cubicBezTo>
                        <a:pt x="80" y="165"/>
                        <a:pt x="116" y="142"/>
                        <a:pt x="141" y="126"/>
                      </a:cubicBezTo>
                      <a:cubicBezTo>
                        <a:pt x="115" y="100"/>
                        <a:pt x="98" y="70"/>
                        <a:pt x="118" y="3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97" name="Freeform 685">
                  <a:extLst>
                    <a:ext uri="{FF2B5EF4-FFF2-40B4-BE49-F238E27FC236}">
                      <a16:creationId xmlns:a16="http://schemas.microsoft.com/office/drawing/2014/main" id="{DD29EEAF-16FF-5C6E-E511-303F31D90D14}"/>
                    </a:ext>
                  </a:extLst>
                </p:cNvPr>
                <p:cNvSpPr>
                  <a:spLocks/>
                </p:cNvSpPr>
                <p:nvPr/>
              </p:nvSpPr>
              <p:spPr bwMode="auto">
                <a:xfrm>
                  <a:off x="358" y="2909"/>
                  <a:ext cx="52" cy="88"/>
                </a:xfrm>
                <a:custGeom>
                  <a:avLst/>
                  <a:gdLst>
                    <a:gd name="T0" fmla="*/ 6 w 155"/>
                    <a:gd name="T1" fmla="*/ 0 h 260"/>
                    <a:gd name="T2" fmla="*/ 2 w 155"/>
                    <a:gd name="T3" fmla="*/ 4 h 260"/>
                    <a:gd name="T4" fmla="*/ 1 w 155"/>
                    <a:gd name="T5" fmla="*/ 7 h 260"/>
                    <a:gd name="T6" fmla="*/ 0 w 155"/>
                    <a:gd name="T7" fmla="*/ 10 h 260"/>
                    <a:gd name="T8" fmla="*/ 4 w 155"/>
                    <a:gd name="T9" fmla="*/ 8 h 260"/>
                    <a:gd name="T10" fmla="*/ 6 w 155"/>
                    <a:gd name="T11" fmla="*/ 2 h 2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260">
                      <a:moveTo>
                        <a:pt x="155" y="0"/>
                      </a:moveTo>
                      <a:cubicBezTo>
                        <a:pt x="105" y="10"/>
                        <a:pt x="67" y="68"/>
                        <a:pt x="55" y="113"/>
                      </a:cubicBezTo>
                      <a:cubicBezTo>
                        <a:pt x="47" y="140"/>
                        <a:pt x="48" y="167"/>
                        <a:pt x="39" y="193"/>
                      </a:cubicBezTo>
                      <a:cubicBezTo>
                        <a:pt x="29" y="217"/>
                        <a:pt x="3" y="235"/>
                        <a:pt x="0" y="260"/>
                      </a:cubicBezTo>
                      <a:cubicBezTo>
                        <a:pt x="30" y="242"/>
                        <a:pt x="78" y="224"/>
                        <a:pt x="112" y="219"/>
                      </a:cubicBezTo>
                      <a:cubicBezTo>
                        <a:pt x="60" y="160"/>
                        <a:pt x="113" y="102"/>
                        <a:pt x="155" y="6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98" name="Freeform 686">
                  <a:extLst>
                    <a:ext uri="{FF2B5EF4-FFF2-40B4-BE49-F238E27FC236}">
                      <a16:creationId xmlns:a16="http://schemas.microsoft.com/office/drawing/2014/main" id="{6AB3BD0E-5FA7-DC06-D3C3-0529A47DEB7F}"/>
                    </a:ext>
                  </a:extLst>
                </p:cNvPr>
                <p:cNvSpPr>
                  <a:spLocks/>
                </p:cNvSpPr>
                <p:nvPr/>
              </p:nvSpPr>
              <p:spPr bwMode="auto">
                <a:xfrm>
                  <a:off x="379" y="2621"/>
                  <a:ext cx="78" cy="83"/>
                </a:xfrm>
                <a:custGeom>
                  <a:avLst/>
                  <a:gdLst>
                    <a:gd name="T0" fmla="*/ 0 w 231"/>
                    <a:gd name="T1" fmla="*/ 3 h 245"/>
                    <a:gd name="T2" fmla="*/ 5 w 231"/>
                    <a:gd name="T3" fmla="*/ 1 h 245"/>
                    <a:gd name="T4" fmla="*/ 6 w 231"/>
                    <a:gd name="T5" fmla="*/ 0 h 245"/>
                    <a:gd name="T6" fmla="*/ 8 w 231"/>
                    <a:gd name="T7" fmla="*/ 1 h 245"/>
                    <a:gd name="T8" fmla="*/ 9 w 231"/>
                    <a:gd name="T9" fmla="*/ 1 h 245"/>
                    <a:gd name="T10" fmla="*/ 2 w 231"/>
                    <a:gd name="T11" fmla="*/ 9 h 245"/>
                    <a:gd name="T12" fmla="*/ 1 w 231"/>
                    <a:gd name="T13" fmla="*/ 2 h 2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1" h="245">
                      <a:moveTo>
                        <a:pt x="4" y="69"/>
                      </a:moveTo>
                      <a:cubicBezTo>
                        <a:pt x="44" y="47"/>
                        <a:pt x="73" y="27"/>
                        <a:pt x="118" y="15"/>
                      </a:cubicBezTo>
                      <a:cubicBezTo>
                        <a:pt x="137" y="10"/>
                        <a:pt x="153" y="0"/>
                        <a:pt x="169" y="1"/>
                      </a:cubicBezTo>
                      <a:cubicBezTo>
                        <a:pt x="186" y="2"/>
                        <a:pt x="204" y="14"/>
                        <a:pt x="222" y="15"/>
                      </a:cubicBezTo>
                      <a:cubicBezTo>
                        <a:pt x="225" y="18"/>
                        <a:pt x="229" y="27"/>
                        <a:pt x="231" y="30"/>
                      </a:cubicBezTo>
                      <a:cubicBezTo>
                        <a:pt x="162" y="50"/>
                        <a:pt x="45" y="165"/>
                        <a:pt x="59" y="245"/>
                      </a:cubicBezTo>
                      <a:cubicBezTo>
                        <a:pt x="34" y="190"/>
                        <a:pt x="0" y="127"/>
                        <a:pt x="33" y="6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99" name="Freeform 687">
                  <a:extLst>
                    <a:ext uri="{FF2B5EF4-FFF2-40B4-BE49-F238E27FC236}">
                      <a16:creationId xmlns:a16="http://schemas.microsoft.com/office/drawing/2014/main" id="{8B42767A-59FC-84D8-6B23-661153A77B93}"/>
                    </a:ext>
                  </a:extLst>
                </p:cNvPr>
                <p:cNvSpPr>
                  <a:spLocks/>
                </p:cNvSpPr>
                <p:nvPr/>
              </p:nvSpPr>
              <p:spPr bwMode="auto">
                <a:xfrm>
                  <a:off x="532" y="2549"/>
                  <a:ext cx="185" cy="246"/>
                </a:xfrm>
                <a:custGeom>
                  <a:avLst/>
                  <a:gdLst>
                    <a:gd name="T0" fmla="*/ 1 w 549"/>
                    <a:gd name="T1" fmla="*/ 12 h 725"/>
                    <a:gd name="T2" fmla="*/ 3 w 549"/>
                    <a:gd name="T3" fmla="*/ 16 h 725"/>
                    <a:gd name="T4" fmla="*/ 5 w 549"/>
                    <a:gd name="T5" fmla="*/ 21 h 725"/>
                    <a:gd name="T6" fmla="*/ 7 w 549"/>
                    <a:gd name="T7" fmla="*/ 25 h 725"/>
                    <a:gd name="T8" fmla="*/ 11 w 549"/>
                    <a:gd name="T9" fmla="*/ 28 h 725"/>
                    <a:gd name="T10" fmla="*/ 11 w 549"/>
                    <a:gd name="T11" fmla="*/ 28 h 725"/>
                    <a:gd name="T12" fmla="*/ 9 w 549"/>
                    <a:gd name="T13" fmla="*/ 18 h 725"/>
                    <a:gd name="T14" fmla="*/ 13 w 549"/>
                    <a:gd name="T15" fmla="*/ 22 h 725"/>
                    <a:gd name="T16" fmla="*/ 16 w 549"/>
                    <a:gd name="T17" fmla="*/ 26 h 725"/>
                    <a:gd name="T18" fmla="*/ 18 w 549"/>
                    <a:gd name="T19" fmla="*/ 24 h 725"/>
                    <a:gd name="T20" fmla="*/ 21 w 549"/>
                    <a:gd name="T21" fmla="*/ 23 h 725"/>
                    <a:gd name="T22" fmla="*/ 20 w 549"/>
                    <a:gd name="T23" fmla="*/ 19 h 725"/>
                    <a:gd name="T24" fmla="*/ 18 w 549"/>
                    <a:gd name="T25" fmla="*/ 15 h 725"/>
                    <a:gd name="T26" fmla="*/ 16 w 549"/>
                    <a:gd name="T27" fmla="*/ 13 h 725"/>
                    <a:gd name="T28" fmla="*/ 13 w 549"/>
                    <a:gd name="T29" fmla="*/ 11 h 725"/>
                    <a:gd name="T30" fmla="*/ 12 w 549"/>
                    <a:gd name="T31" fmla="*/ 3 h 725"/>
                    <a:gd name="T32" fmla="*/ 12 w 549"/>
                    <a:gd name="T33" fmla="*/ 0 h 725"/>
                    <a:gd name="T34" fmla="*/ 7 w 549"/>
                    <a:gd name="T35" fmla="*/ 3 h 725"/>
                    <a:gd name="T36" fmla="*/ 7 w 549"/>
                    <a:gd name="T37" fmla="*/ 6 h 725"/>
                    <a:gd name="T38" fmla="*/ 7 w 549"/>
                    <a:gd name="T39" fmla="*/ 10 h 725"/>
                    <a:gd name="T40" fmla="*/ 6 w 549"/>
                    <a:gd name="T41" fmla="*/ 15 h 725"/>
                    <a:gd name="T42" fmla="*/ 2 w 549"/>
                    <a:gd name="T43" fmla="*/ 11 h 7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49" h="725">
                      <a:moveTo>
                        <a:pt x="29" y="301"/>
                      </a:moveTo>
                      <a:cubicBezTo>
                        <a:pt x="0" y="363"/>
                        <a:pt x="36" y="371"/>
                        <a:pt x="76" y="419"/>
                      </a:cubicBezTo>
                      <a:cubicBezTo>
                        <a:pt x="107" y="456"/>
                        <a:pt x="127" y="498"/>
                        <a:pt x="142" y="542"/>
                      </a:cubicBezTo>
                      <a:cubicBezTo>
                        <a:pt x="157" y="588"/>
                        <a:pt x="160" y="616"/>
                        <a:pt x="196" y="652"/>
                      </a:cubicBezTo>
                      <a:cubicBezTo>
                        <a:pt x="218" y="674"/>
                        <a:pt x="257" y="725"/>
                        <a:pt x="294" y="725"/>
                      </a:cubicBezTo>
                      <a:cubicBezTo>
                        <a:pt x="295" y="724"/>
                        <a:pt x="296" y="723"/>
                        <a:pt x="297" y="722"/>
                      </a:cubicBezTo>
                      <a:cubicBezTo>
                        <a:pt x="289" y="664"/>
                        <a:pt x="162" y="510"/>
                        <a:pt x="239" y="465"/>
                      </a:cubicBezTo>
                      <a:cubicBezTo>
                        <a:pt x="285" y="485"/>
                        <a:pt x="322" y="521"/>
                        <a:pt x="350" y="562"/>
                      </a:cubicBezTo>
                      <a:cubicBezTo>
                        <a:pt x="370" y="592"/>
                        <a:pt x="406" y="642"/>
                        <a:pt x="408" y="676"/>
                      </a:cubicBezTo>
                      <a:cubicBezTo>
                        <a:pt x="430" y="667"/>
                        <a:pt x="449" y="639"/>
                        <a:pt x="471" y="626"/>
                      </a:cubicBezTo>
                      <a:cubicBezTo>
                        <a:pt x="487" y="616"/>
                        <a:pt x="543" y="605"/>
                        <a:pt x="548" y="584"/>
                      </a:cubicBezTo>
                      <a:cubicBezTo>
                        <a:pt x="549" y="578"/>
                        <a:pt x="514" y="499"/>
                        <a:pt x="508" y="483"/>
                      </a:cubicBezTo>
                      <a:cubicBezTo>
                        <a:pt x="497" y="452"/>
                        <a:pt x="475" y="422"/>
                        <a:pt x="457" y="395"/>
                      </a:cubicBezTo>
                      <a:cubicBezTo>
                        <a:pt x="442" y="370"/>
                        <a:pt x="426" y="340"/>
                        <a:pt x="407" y="319"/>
                      </a:cubicBezTo>
                      <a:cubicBezTo>
                        <a:pt x="389" y="300"/>
                        <a:pt x="367" y="292"/>
                        <a:pt x="352" y="269"/>
                      </a:cubicBezTo>
                      <a:cubicBezTo>
                        <a:pt x="322" y="220"/>
                        <a:pt x="312" y="139"/>
                        <a:pt x="314" y="82"/>
                      </a:cubicBezTo>
                      <a:cubicBezTo>
                        <a:pt x="315" y="56"/>
                        <a:pt x="316" y="29"/>
                        <a:pt x="315" y="3"/>
                      </a:cubicBezTo>
                      <a:cubicBezTo>
                        <a:pt x="286" y="0"/>
                        <a:pt x="194" y="62"/>
                        <a:pt x="177" y="88"/>
                      </a:cubicBezTo>
                      <a:cubicBezTo>
                        <a:pt x="158" y="116"/>
                        <a:pt x="180" y="131"/>
                        <a:pt x="185" y="162"/>
                      </a:cubicBezTo>
                      <a:cubicBezTo>
                        <a:pt x="190" y="194"/>
                        <a:pt x="181" y="226"/>
                        <a:pt x="190" y="258"/>
                      </a:cubicBezTo>
                      <a:cubicBezTo>
                        <a:pt x="199" y="292"/>
                        <a:pt x="233" y="399"/>
                        <a:pt x="167" y="395"/>
                      </a:cubicBezTo>
                      <a:cubicBezTo>
                        <a:pt x="120" y="392"/>
                        <a:pt x="74" y="302"/>
                        <a:pt x="50" y="28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00" name="Freeform 688">
                  <a:extLst>
                    <a:ext uri="{FF2B5EF4-FFF2-40B4-BE49-F238E27FC236}">
                      <a16:creationId xmlns:a16="http://schemas.microsoft.com/office/drawing/2014/main" id="{DBD3E755-2D88-A2EA-2FD6-E1F4AD82EEC6}"/>
                    </a:ext>
                  </a:extLst>
                </p:cNvPr>
                <p:cNvSpPr>
                  <a:spLocks/>
                </p:cNvSpPr>
                <p:nvPr/>
              </p:nvSpPr>
              <p:spPr bwMode="auto">
                <a:xfrm>
                  <a:off x="645" y="2544"/>
                  <a:ext cx="134" cy="227"/>
                </a:xfrm>
                <a:custGeom>
                  <a:avLst/>
                  <a:gdLst>
                    <a:gd name="T0" fmla="*/ 0 w 398"/>
                    <a:gd name="T1" fmla="*/ 0 h 669"/>
                    <a:gd name="T2" fmla="*/ 5 w 398"/>
                    <a:gd name="T3" fmla="*/ 6 h 669"/>
                    <a:gd name="T4" fmla="*/ 10 w 398"/>
                    <a:gd name="T5" fmla="*/ 12 h 669"/>
                    <a:gd name="T6" fmla="*/ 10 w 398"/>
                    <a:gd name="T7" fmla="*/ 19 h 669"/>
                    <a:gd name="T8" fmla="*/ 9 w 398"/>
                    <a:gd name="T9" fmla="*/ 23 h 669"/>
                    <a:gd name="T10" fmla="*/ 10 w 398"/>
                    <a:gd name="T11" fmla="*/ 26 h 669"/>
                    <a:gd name="T12" fmla="*/ 10 w 398"/>
                    <a:gd name="T13" fmla="*/ 26 h 669"/>
                    <a:gd name="T14" fmla="*/ 15 w 398"/>
                    <a:gd name="T15" fmla="*/ 20 h 669"/>
                    <a:gd name="T16" fmla="*/ 12 w 398"/>
                    <a:gd name="T17" fmla="*/ 15 h 669"/>
                    <a:gd name="T18" fmla="*/ 10 w 398"/>
                    <a:gd name="T19" fmla="*/ 8 h 669"/>
                    <a:gd name="T20" fmla="*/ 9 w 398"/>
                    <a:gd name="T21" fmla="*/ 5 h 669"/>
                    <a:gd name="T22" fmla="*/ 6 w 398"/>
                    <a:gd name="T23" fmla="*/ 4 h 669"/>
                    <a:gd name="T24" fmla="*/ 5 w 398"/>
                    <a:gd name="T25" fmla="*/ 2 h 669"/>
                    <a:gd name="T26" fmla="*/ 3 w 398"/>
                    <a:gd name="T27" fmla="*/ 0 h 6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8" h="669">
                      <a:moveTo>
                        <a:pt x="11" y="9"/>
                      </a:moveTo>
                      <a:cubicBezTo>
                        <a:pt x="0" y="62"/>
                        <a:pt x="96" y="123"/>
                        <a:pt x="134" y="147"/>
                      </a:cubicBezTo>
                      <a:cubicBezTo>
                        <a:pt x="190" y="182"/>
                        <a:pt x="236" y="231"/>
                        <a:pt x="260" y="294"/>
                      </a:cubicBezTo>
                      <a:cubicBezTo>
                        <a:pt x="284" y="357"/>
                        <a:pt x="267" y="422"/>
                        <a:pt x="252" y="485"/>
                      </a:cubicBezTo>
                      <a:cubicBezTo>
                        <a:pt x="244" y="513"/>
                        <a:pt x="235" y="553"/>
                        <a:pt x="234" y="581"/>
                      </a:cubicBezTo>
                      <a:cubicBezTo>
                        <a:pt x="233" y="593"/>
                        <a:pt x="247" y="663"/>
                        <a:pt x="255" y="666"/>
                      </a:cubicBezTo>
                      <a:cubicBezTo>
                        <a:pt x="255" y="667"/>
                        <a:pt x="255" y="668"/>
                        <a:pt x="256" y="669"/>
                      </a:cubicBezTo>
                      <a:cubicBezTo>
                        <a:pt x="325" y="642"/>
                        <a:pt x="258" y="410"/>
                        <a:pt x="398" y="500"/>
                      </a:cubicBezTo>
                      <a:cubicBezTo>
                        <a:pt x="362" y="482"/>
                        <a:pt x="333" y="415"/>
                        <a:pt x="326" y="379"/>
                      </a:cubicBezTo>
                      <a:cubicBezTo>
                        <a:pt x="314" y="315"/>
                        <a:pt x="317" y="270"/>
                        <a:pt x="277" y="211"/>
                      </a:cubicBezTo>
                      <a:cubicBezTo>
                        <a:pt x="261" y="188"/>
                        <a:pt x="247" y="160"/>
                        <a:pt x="230" y="139"/>
                      </a:cubicBezTo>
                      <a:cubicBezTo>
                        <a:pt x="211" y="117"/>
                        <a:pt x="190" y="114"/>
                        <a:pt x="166" y="98"/>
                      </a:cubicBezTo>
                      <a:cubicBezTo>
                        <a:pt x="145" y="83"/>
                        <a:pt x="138" y="66"/>
                        <a:pt x="121" y="47"/>
                      </a:cubicBezTo>
                      <a:cubicBezTo>
                        <a:pt x="110" y="33"/>
                        <a:pt x="70" y="11"/>
                        <a:pt x="7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01" name="Freeform 689">
                  <a:extLst>
                    <a:ext uri="{FF2B5EF4-FFF2-40B4-BE49-F238E27FC236}">
                      <a16:creationId xmlns:a16="http://schemas.microsoft.com/office/drawing/2014/main" id="{6B0E11C0-23C5-9D6A-A00E-C6362F39C540}"/>
                    </a:ext>
                  </a:extLst>
                </p:cNvPr>
                <p:cNvSpPr>
                  <a:spLocks/>
                </p:cNvSpPr>
                <p:nvPr/>
              </p:nvSpPr>
              <p:spPr bwMode="auto">
                <a:xfrm>
                  <a:off x="674" y="2457"/>
                  <a:ext cx="226" cy="237"/>
                </a:xfrm>
                <a:custGeom>
                  <a:avLst/>
                  <a:gdLst>
                    <a:gd name="T0" fmla="*/ 3 w 668"/>
                    <a:gd name="T1" fmla="*/ 10 h 701"/>
                    <a:gd name="T2" fmla="*/ 1 w 668"/>
                    <a:gd name="T3" fmla="*/ 11 h 701"/>
                    <a:gd name="T4" fmla="*/ 5 w 668"/>
                    <a:gd name="T5" fmla="*/ 13 h 701"/>
                    <a:gd name="T6" fmla="*/ 7 w 668"/>
                    <a:gd name="T7" fmla="*/ 14 h 701"/>
                    <a:gd name="T8" fmla="*/ 10 w 668"/>
                    <a:gd name="T9" fmla="*/ 11 h 701"/>
                    <a:gd name="T10" fmla="*/ 16 w 668"/>
                    <a:gd name="T11" fmla="*/ 7 h 701"/>
                    <a:gd name="T12" fmla="*/ 19 w 668"/>
                    <a:gd name="T13" fmla="*/ 7 h 701"/>
                    <a:gd name="T14" fmla="*/ 18 w 668"/>
                    <a:gd name="T15" fmla="*/ 10 h 701"/>
                    <a:gd name="T16" fmla="*/ 10 w 668"/>
                    <a:gd name="T17" fmla="*/ 16 h 701"/>
                    <a:gd name="T18" fmla="*/ 13 w 668"/>
                    <a:gd name="T19" fmla="*/ 17 h 701"/>
                    <a:gd name="T20" fmla="*/ 15 w 668"/>
                    <a:gd name="T21" fmla="*/ 15 h 701"/>
                    <a:gd name="T22" fmla="*/ 21 w 668"/>
                    <a:gd name="T23" fmla="*/ 12 h 701"/>
                    <a:gd name="T24" fmla="*/ 19 w 668"/>
                    <a:gd name="T25" fmla="*/ 19 h 701"/>
                    <a:gd name="T26" fmla="*/ 16 w 668"/>
                    <a:gd name="T27" fmla="*/ 24 h 701"/>
                    <a:gd name="T28" fmla="*/ 21 w 668"/>
                    <a:gd name="T29" fmla="*/ 22 h 701"/>
                    <a:gd name="T30" fmla="*/ 24 w 668"/>
                    <a:gd name="T31" fmla="*/ 15 h 701"/>
                    <a:gd name="T32" fmla="*/ 23 w 668"/>
                    <a:gd name="T33" fmla="*/ 5 h 701"/>
                    <a:gd name="T34" fmla="*/ 19 w 668"/>
                    <a:gd name="T35" fmla="*/ 1 h 701"/>
                    <a:gd name="T36" fmla="*/ 14 w 668"/>
                    <a:gd name="T37" fmla="*/ 0 h 701"/>
                    <a:gd name="T38" fmla="*/ 12 w 668"/>
                    <a:gd name="T39" fmla="*/ 7 h 701"/>
                    <a:gd name="T40" fmla="*/ 5 w 668"/>
                    <a:gd name="T41" fmla="*/ 11 h 7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8" h="701">
                      <a:moveTo>
                        <a:pt x="92" y="264"/>
                      </a:moveTo>
                      <a:cubicBezTo>
                        <a:pt x="65" y="264"/>
                        <a:pt x="0" y="262"/>
                        <a:pt x="29" y="296"/>
                      </a:cubicBezTo>
                      <a:cubicBezTo>
                        <a:pt x="47" y="318"/>
                        <a:pt x="98" y="318"/>
                        <a:pt x="122" y="332"/>
                      </a:cubicBezTo>
                      <a:cubicBezTo>
                        <a:pt x="155" y="351"/>
                        <a:pt x="154" y="371"/>
                        <a:pt x="193" y="352"/>
                      </a:cubicBezTo>
                      <a:cubicBezTo>
                        <a:pt x="219" y="339"/>
                        <a:pt x="236" y="313"/>
                        <a:pt x="257" y="293"/>
                      </a:cubicBezTo>
                      <a:cubicBezTo>
                        <a:pt x="298" y="253"/>
                        <a:pt x="355" y="223"/>
                        <a:pt x="398" y="191"/>
                      </a:cubicBezTo>
                      <a:cubicBezTo>
                        <a:pt x="422" y="174"/>
                        <a:pt x="456" y="153"/>
                        <a:pt x="479" y="189"/>
                      </a:cubicBezTo>
                      <a:cubicBezTo>
                        <a:pt x="492" y="211"/>
                        <a:pt x="472" y="251"/>
                        <a:pt x="458" y="275"/>
                      </a:cubicBezTo>
                      <a:cubicBezTo>
                        <a:pt x="424" y="330"/>
                        <a:pt x="334" y="397"/>
                        <a:pt x="274" y="420"/>
                      </a:cubicBezTo>
                      <a:cubicBezTo>
                        <a:pt x="262" y="459"/>
                        <a:pt x="305" y="456"/>
                        <a:pt x="328" y="445"/>
                      </a:cubicBezTo>
                      <a:cubicBezTo>
                        <a:pt x="350" y="434"/>
                        <a:pt x="370" y="405"/>
                        <a:pt x="390" y="389"/>
                      </a:cubicBezTo>
                      <a:cubicBezTo>
                        <a:pt x="433" y="356"/>
                        <a:pt x="495" y="306"/>
                        <a:pt x="550" y="311"/>
                      </a:cubicBezTo>
                      <a:cubicBezTo>
                        <a:pt x="577" y="388"/>
                        <a:pt x="528" y="428"/>
                        <a:pt x="481" y="487"/>
                      </a:cubicBezTo>
                      <a:cubicBezTo>
                        <a:pt x="434" y="546"/>
                        <a:pt x="349" y="563"/>
                        <a:pt x="416" y="634"/>
                      </a:cubicBezTo>
                      <a:cubicBezTo>
                        <a:pt x="479" y="701"/>
                        <a:pt x="510" y="619"/>
                        <a:pt x="539" y="558"/>
                      </a:cubicBezTo>
                      <a:cubicBezTo>
                        <a:pt x="568" y="498"/>
                        <a:pt x="607" y="444"/>
                        <a:pt x="632" y="382"/>
                      </a:cubicBezTo>
                      <a:cubicBezTo>
                        <a:pt x="668" y="295"/>
                        <a:pt x="657" y="205"/>
                        <a:pt x="592" y="133"/>
                      </a:cubicBezTo>
                      <a:cubicBezTo>
                        <a:pt x="563" y="100"/>
                        <a:pt x="519" y="60"/>
                        <a:pt x="480" y="39"/>
                      </a:cubicBezTo>
                      <a:cubicBezTo>
                        <a:pt x="439" y="18"/>
                        <a:pt x="396" y="17"/>
                        <a:pt x="357" y="0"/>
                      </a:cubicBezTo>
                      <a:cubicBezTo>
                        <a:pt x="375" y="81"/>
                        <a:pt x="378" y="135"/>
                        <a:pt x="311" y="193"/>
                      </a:cubicBezTo>
                      <a:cubicBezTo>
                        <a:pt x="260" y="238"/>
                        <a:pt x="189" y="285"/>
                        <a:pt x="117" y="28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02" name="Freeform 690">
                  <a:extLst>
                    <a:ext uri="{FF2B5EF4-FFF2-40B4-BE49-F238E27FC236}">
                      <a16:creationId xmlns:a16="http://schemas.microsoft.com/office/drawing/2014/main" id="{14C8E197-2C8A-B695-FDD9-467118B3E1AC}"/>
                    </a:ext>
                  </a:extLst>
                </p:cNvPr>
                <p:cNvSpPr>
                  <a:spLocks/>
                </p:cNvSpPr>
                <p:nvPr/>
              </p:nvSpPr>
              <p:spPr bwMode="auto">
                <a:xfrm>
                  <a:off x="822" y="1955"/>
                  <a:ext cx="97" cy="145"/>
                </a:xfrm>
                <a:custGeom>
                  <a:avLst/>
                  <a:gdLst>
                    <a:gd name="T0" fmla="*/ 2 w 285"/>
                    <a:gd name="T1" fmla="*/ 2 h 428"/>
                    <a:gd name="T2" fmla="*/ 5 w 285"/>
                    <a:gd name="T3" fmla="*/ 8 h 428"/>
                    <a:gd name="T4" fmla="*/ 7 w 285"/>
                    <a:gd name="T5" fmla="*/ 17 h 428"/>
                    <a:gd name="T6" fmla="*/ 11 w 285"/>
                    <a:gd name="T7" fmla="*/ 15 h 428"/>
                    <a:gd name="T8" fmla="*/ 11 w 285"/>
                    <a:gd name="T9" fmla="*/ 2 h 428"/>
                    <a:gd name="T10" fmla="*/ 3 w 285"/>
                    <a:gd name="T11" fmla="*/ 1 h 4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5" h="428">
                      <a:moveTo>
                        <a:pt x="54" y="62"/>
                      </a:moveTo>
                      <a:cubicBezTo>
                        <a:pt x="0" y="114"/>
                        <a:pt x="116" y="182"/>
                        <a:pt x="140" y="222"/>
                      </a:cubicBezTo>
                      <a:cubicBezTo>
                        <a:pt x="172" y="276"/>
                        <a:pt x="176" y="368"/>
                        <a:pt x="185" y="428"/>
                      </a:cubicBezTo>
                      <a:cubicBezTo>
                        <a:pt x="218" y="400"/>
                        <a:pt x="240" y="380"/>
                        <a:pt x="285" y="373"/>
                      </a:cubicBezTo>
                      <a:cubicBezTo>
                        <a:pt x="265" y="269"/>
                        <a:pt x="222" y="159"/>
                        <a:pt x="273" y="59"/>
                      </a:cubicBezTo>
                      <a:cubicBezTo>
                        <a:pt x="218" y="59"/>
                        <a:pt x="126" y="0"/>
                        <a:pt x="71" y="37"/>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03" name="Freeform 691">
                  <a:extLst>
                    <a:ext uri="{FF2B5EF4-FFF2-40B4-BE49-F238E27FC236}">
                      <a16:creationId xmlns:a16="http://schemas.microsoft.com/office/drawing/2014/main" id="{2F27733F-07FF-5F7F-494C-AF7D375AF7A8}"/>
                    </a:ext>
                  </a:extLst>
                </p:cNvPr>
                <p:cNvSpPr>
                  <a:spLocks/>
                </p:cNvSpPr>
                <p:nvPr/>
              </p:nvSpPr>
              <p:spPr bwMode="auto">
                <a:xfrm>
                  <a:off x="1041" y="1799"/>
                  <a:ext cx="119" cy="100"/>
                </a:xfrm>
                <a:custGeom>
                  <a:avLst/>
                  <a:gdLst>
                    <a:gd name="T0" fmla="*/ 0 w 351"/>
                    <a:gd name="T1" fmla="*/ 6 h 297"/>
                    <a:gd name="T2" fmla="*/ 4 w 351"/>
                    <a:gd name="T3" fmla="*/ 8 h 297"/>
                    <a:gd name="T4" fmla="*/ 7 w 351"/>
                    <a:gd name="T5" fmla="*/ 5 h 297"/>
                    <a:gd name="T6" fmla="*/ 12 w 351"/>
                    <a:gd name="T7" fmla="*/ 11 h 297"/>
                    <a:gd name="T8" fmla="*/ 14 w 351"/>
                    <a:gd name="T9" fmla="*/ 11 h 297"/>
                    <a:gd name="T10" fmla="*/ 12 w 351"/>
                    <a:gd name="T11" fmla="*/ 7 h 297"/>
                    <a:gd name="T12" fmla="*/ 11 w 351"/>
                    <a:gd name="T13" fmla="*/ 2 h 297"/>
                    <a:gd name="T14" fmla="*/ 1 w 351"/>
                    <a:gd name="T15" fmla="*/ 4 h 2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1" h="297">
                      <a:moveTo>
                        <a:pt x="0" y="162"/>
                      </a:moveTo>
                      <a:cubicBezTo>
                        <a:pt x="4" y="173"/>
                        <a:pt x="81" y="226"/>
                        <a:pt x="101" y="221"/>
                      </a:cubicBezTo>
                      <a:cubicBezTo>
                        <a:pt x="132" y="213"/>
                        <a:pt x="133" y="152"/>
                        <a:pt x="173" y="138"/>
                      </a:cubicBezTo>
                      <a:cubicBezTo>
                        <a:pt x="242" y="112"/>
                        <a:pt x="287" y="247"/>
                        <a:pt x="304" y="296"/>
                      </a:cubicBezTo>
                      <a:cubicBezTo>
                        <a:pt x="319" y="297"/>
                        <a:pt x="334" y="297"/>
                        <a:pt x="349" y="296"/>
                      </a:cubicBezTo>
                      <a:cubicBezTo>
                        <a:pt x="351" y="265"/>
                        <a:pt x="326" y="217"/>
                        <a:pt x="316" y="187"/>
                      </a:cubicBezTo>
                      <a:cubicBezTo>
                        <a:pt x="304" y="152"/>
                        <a:pt x="290" y="89"/>
                        <a:pt x="265" y="61"/>
                      </a:cubicBezTo>
                      <a:cubicBezTo>
                        <a:pt x="212" y="0"/>
                        <a:pt x="67" y="53"/>
                        <a:pt x="25" y="107"/>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04" name="Freeform 692">
                  <a:extLst>
                    <a:ext uri="{FF2B5EF4-FFF2-40B4-BE49-F238E27FC236}">
                      <a16:creationId xmlns:a16="http://schemas.microsoft.com/office/drawing/2014/main" id="{0E082FBA-7473-3652-C520-9ED258D262B9}"/>
                    </a:ext>
                  </a:extLst>
                </p:cNvPr>
                <p:cNvSpPr>
                  <a:spLocks/>
                </p:cNvSpPr>
                <p:nvPr/>
              </p:nvSpPr>
              <p:spPr bwMode="auto">
                <a:xfrm>
                  <a:off x="767" y="1675"/>
                  <a:ext cx="174" cy="101"/>
                </a:xfrm>
                <a:custGeom>
                  <a:avLst/>
                  <a:gdLst>
                    <a:gd name="T0" fmla="*/ 3 w 515"/>
                    <a:gd name="T1" fmla="*/ 10 h 298"/>
                    <a:gd name="T2" fmla="*/ 10 w 515"/>
                    <a:gd name="T3" fmla="*/ 7 h 298"/>
                    <a:gd name="T4" fmla="*/ 15 w 515"/>
                    <a:gd name="T5" fmla="*/ 12 h 298"/>
                    <a:gd name="T6" fmla="*/ 14 w 515"/>
                    <a:gd name="T7" fmla="*/ 1 h 298"/>
                    <a:gd name="T8" fmla="*/ 0 w 515"/>
                    <a:gd name="T9" fmla="*/ 6 h 298"/>
                    <a:gd name="T10" fmla="*/ 1 w 515"/>
                    <a:gd name="T11" fmla="*/ 8 h 2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5" h="298">
                      <a:moveTo>
                        <a:pt x="75" y="262"/>
                      </a:moveTo>
                      <a:cubicBezTo>
                        <a:pt x="73" y="198"/>
                        <a:pt x="211" y="158"/>
                        <a:pt x="265" y="177"/>
                      </a:cubicBezTo>
                      <a:cubicBezTo>
                        <a:pt x="325" y="200"/>
                        <a:pt x="384" y="230"/>
                        <a:pt x="391" y="298"/>
                      </a:cubicBezTo>
                      <a:cubicBezTo>
                        <a:pt x="515" y="220"/>
                        <a:pt x="496" y="49"/>
                        <a:pt x="349" y="18"/>
                      </a:cubicBezTo>
                      <a:cubicBezTo>
                        <a:pt x="264" y="0"/>
                        <a:pt x="35" y="47"/>
                        <a:pt x="6" y="152"/>
                      </a:cubicBezTo>
                      <a:cubicBezTo>
                        <a:pt x="0" y="175"/>
                        <a:pt x="8" y="193"/>
                        <a:pt x="29" y="20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05" name="Freeform 693">
                  <a:extLst>
                    <a:ext uri="{FF2B5EF4-FFF2-40B4-BE49-F238E27FC236}">
                      <a16:creationId xmlns:a16="http://schemas.microsoft.com/office/drawing/2014/main" id="{D779E71E-AF8D-C1CB-7E48-CBF7ED531448}"/>
                    </a:ext>
                  </a:extLst>
                </p:cNvPr>
                <p:cNvSpPr>
                  <a:spLocks/>
                </p:cNvSpPr>
                <p:nvPr/>
              </p:nvSpPr>
              <p:spPr bwMode="auto">
                <a:xfrm>
                  <a:off x="710" y="1580"/>
                  <a:ext cx="85" cy="99"/>
                </a:xfrm>
                <a:custGeom>
                  <a:avLst/>
                  <a:gdLst>
                    <a:gd name="T0" fmla="*/ 8 w 251"/>
                    <a:gd name="T1" fmla="*/ 1 h 292"/>
                    <a:gd name="T2" fmla="*/ 10 w 251"/>
                    <a:gd name="T3" fmla="*/ 6 h 292"/>
                    <a:gd name="T4" fmla="*/ 1 w 251"/>
                    <a:gd name="T5" fmla="*/ 7 h 292"/>
                    <a:gd name="T6" fmla="*/ 8 w 251"/>
                    <a:gd name="T7" fmla="*/ 0 h 2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1" h="292">
                      <a:moveTo>
                        <a:pt x="222" y="21"/>
                      </a:moveTo>
                      <a:cubicBezTo>
                        <a:pt x="203" y="44"/>
                        <a:pt x="242" y="138"/>
                        <a:pt x="251" y="168"/>
                      </a:cubicBezTo>
                      <a:cubicBezTo>
                        <a:pt x="191" y="194"/>
                        <a:pt x="41" y="292"/>
                        <a:pt x="20" y="181"/>
                      </a:cubicBezTo>
                      <a:cubicBezTo>
                        <a:pt x="0" y="78"/>
                        <a:pt x="148" y="35"/>
                        <a:pt x="218"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06" name="Freeform 694">
                  <a:extLst>
                    <a:ext uri="{FF2B5EF4-FFF2-40B4-BE49-F238E27FC236}">
                      <a16:creationId xmlns:a16="http://schemas.microsoft.com/office/drawing/2014/main" id="{633AFA02-8416-8D46-AB65-856286C22A0D}"/>
                    </a:ext>
                  </a:extLst>
                </p:cNvPr>
                <p:cNvSpPr>
                  <a:spLocks/>
                </p:cNvSpPr>
                <p:nvPr/>
              </p:nvSpPr>
              <p:spPr bwMode="auto">
                <a:xfrm>
                  <a:off x="464" y="1689"/>
                  <a:ext cx="138" cy="106"/>
                </a:xfrm>
                <a:custGeom>
                  <a:avLst/>
                  <a:gdLst>
                    <a:gd name="T0" fmla="*/ 0 w 408"/>
                    <a:gd name="T1" fmla="*/ 2 h 314"/>
                    <a:gd name="T2" fmla="*/ 5 w 408"/>
                    <a:gd name="T3" fmla="*/ 12 h 314"/>
                    <a:gd name="T4" fmla="*/ 8 w 408"/>
                    <a:gd name="T5" fmla="*/ 4 h 314"/>
                    <a:gd name="T6" fmla="*/ 16 w 408"/>
                    <a:gd name="T7" fmla="*/ 3 h 314"/>
                    <a:gd name="T8" fmla="*/ 9 w 408"/>
                    <a:gd name="T9" fmla="*/ 0 h 314"/>
                    <a:gd name="T10" fmla="*/ 2 w 408"/>
                    <a:gd name="T11" fmla="*/ 1 h 3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8" h="314">
                      <a:moveTo>
                        <a:pt x="0" y="54"/>
                      </a:moveTo>
                      <a:cubicBezTo>
                        <a:pt x="129" y="40"/>
                        <a:pt x="149" y="229"/>
                        <a:pt x="132" y="314"/>
                      </a:cubicBezTo>
                      <a:cubicBezTo>
                        <a:pt x="154" y="252"/>
                        <a:pt x="168" y="162"/>
                        <a:pt x="210" y="112"/>
                      </a:cubicBezTo>
                      <a:cubicBezTo>
                        <a:pt x="249" y="65"/>
                        <a:pt x="358" y="62"/>
                        <a:pt x="408" y="68"/>
                      </a:cubicBezTo>
                      <a:cubicBezTo>
                        <a:pt x="349" y="43"/>
                        <a:pt x="299" y="11"/>
                        <a:pt x="236" y="8"/>
                      </a:cubicBezTo>
                      <a:cubicBezTo>
                        <a:pt x="186" y="5"/>
                        <a:pt x="93" y="0"/>
                        <a:pt x="47" y="2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07" name="Freeform 695">
                  <a:extLst>
                    <a:ext uri="{FF2B5EF4-FFF2-40B4-BE49-F238E27FC236}">
                      <a16:creationId xmlns:a16="http://schemas.microsoft.com/office/drawing/2014/main" id="{48C14A0F-4ECD-7E06-3784-A64B61DC38AA}"/>
                    </a:ext>
                  </a:extLst>
                </p:cNvPr>
                <p:cNvSpPr>
                  <a:spLocks/>
                </p:cNvSpPr>
                <p:nvPr/>
              </p:nvSpPr>
              <p:spPr bwMode="auto">
                <a:xfrm>
                  <a:off x="521" y="1832"/>
                  <a:ext cx="160" cy="169"/>
                </a:xfrm>
                <a:custGeom>
                  <a:avLst/>
                  <a:gdLst>
                    <a:gd name="T0" fmla="*/ 2 w 472"/>
                    <a:gd name="T1" fmla="*/ 4 h 501"/>
                    <a:gd name="T2" fmla="*/ 0 w 472"/>
                    <a:gd name="T3" fmla="*/ 5 h 501"/>
                    <a:gd name="T4" fmla="*/ 3 w 472"/>
                    <a:gd name="T5" fmla="*/ 7 h 501"/>
                    <a:gd name="T6" fmla="*/ 6 w 472"/>
                    <a:gd name="T7" fmla="*/ 9 h 501"/>
                    <a:gd name="T8" fmla="*/ 4 w 472"/>
                    <a:gd name="T9" fmla="*/ 11 h 501"/>
                    <a:gd name="T10" fmla="*/ 3 w 472"/>
                    <a:gd name="T11" fmla="*/ 15 h 501"/>
                    <a:gd name="T12" fmla="*/ 6 w 472"/>
                    <a:gd name="T13" fmla="*/ 15 h 501"/>
                    <a:gd name="T14" fmla="*/ 11 w 472"/>
                    <a:gd name="T15" fmla="*/ 19 h 501"/>
                    <a:gd name="T16" fmla="*/ 14 w 472"/>
                    <a:gd name="T17" fmla="*/ 13 h 501"/>
                    <a:gd name="T18" fmla="*/ 16 w 472"/>
                    <a:gd name="T19" fmla="*/ 8 h 501"/>
                    <a:gd name="T20" fmla="*/ 16 w 472"/>
                    <a:gd name="T21" fmla="*/ 4 h 501"/>
                    <a:gd name="T22" fmla="*/ 18 w 472"/>
                    <a:gd name="T23" fmla="*/ 1 h 501"/>
                    <a:gd name="T24" fmla="*/ 14 w 472"/>
                    <a:gd name="T25" fmla="*/ 6 h 501"/>
                    <a:gd name="T26" fmla="*/ 9 w 472"/>
                    <a:gd name="T27" fmla="*/ 9 h 501"/>
                    <a:gd name="T28" fmla="*/ 6 w 472"/>
                    <a:gd name="T29" fmla="*/ 6 h 501"/>
                    <a:gd name="T30" fmla="*/ 4 w 472"/>
                    <a:gd name="T31" fmla="*/ 3 h 5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501">
                      <a:moveTo>
                        <a:pt x="61" y="102"/>
                      </a:moveTo>
                      <a:cubicBezTo>
                        <a:pt x="45" y="104"/>
                        <a:pt x="0" y="117"/>
                        <a:pt x="2" y="140"/>
                      </a:cubicBezTo>
                      <a:cubicBezTo>
                        <a:pt x="3" y="168"/>
                        <a:pt x="63" y="169"/>
                        <a:pt x="82" y="174"/>
                      </a:cubicBezTo>
                      <a:cubicBezTo>
                        <a:pt x="108" y="182"/>
                        <a:pt x="144" y="196"/>
                        <a:pt x="145" y="228"/>
                      </a:cubicBezTo>
                      <a:cubicBezTo>
                        <a:pt x="146" y="258"/>
                        <a:pt x="115" y="266"/>
                        <a:pt x="100" y="288"/>
                      </a:cubicBezTo>
                      <a:cubicBezTo>
                        <a:pt x="85" y="308"/>
                        <a:pt x="69" y="351"/>
                        <a:pt x="89" y="373"/>
                      </a:cubicBezTo>
                      <a:cubicBezTo>
                        <a:pt x="100" y="384"/>
                        <a:pt x="146" y="386"/>
                        <a:pt x="163" y="395"/>
                      </a:cubicBezTo>
                      <a:cubicBezTo>
                        <a:pt x="210" y="420"/>
                        <a:pt x="235" y="466"/>
                        <a:pt x="274" y="501"/>
                      </a:cubicBezTo>
                      <a:cubicBezTo>
                        <a:pt x="259" y="431"/>
                        <a:pt x="283" y="345"/>
                        <a:pt x="368" y="333"/>
                      </a:cubicBezTo>
                      <a:cubicBezTo>
                        <a:pt x="313" y="273"/>
                        <a:pt x="362" y="246"/>
                        <a:pt x="403" y="204"/>
                      </a:cubicBezTo>
                      <a:cubicBezTo>
                        <a:pt x="435" y="171"/>
                        <a:pt x="418" y="156"/>
                        <a:pt x="423" y="118"/>
                      </a:cubicBezTo>
                      <a:cubicBezTo>
                        <a:pt x="427" y="88"/>
                        <a:pt x="449" y="60"/>
                        <a:pt x="472" y="38"/>
                      </a:cubicBezTo>
                      <a:cubicBezTo>
                        <a:pt x="438" y="0"/>
                        <a:pt x="369" y="116"/>
                        <a:pt x="357" y="144"/>
                      </a:cubicBezTo>
                      <a:cubicBezTo>
                        <a:pt x="332" y="199"/>
                        <a:pt x="307" y="254"/>
                        <a:pt x="234" y="240"/>
                      </a:cubicBezTo>
                      <a:cubicBezTo>
                        <a:pt x="231" y="180"/>
                        <a:pt x="219" y="166"/>
                        <a:pt x="162" y="151"/>
                      </a:cubicBezTo>
                      <a:cubicBezTo>
                        <a:pt x="125" y="142"/>
                        <a:pt x="76" y="137"/>
                        <a:pt x="90" y="8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08" name="Freeform 696">
                  <a:extLst>
                    <a:ext uri="{FF2B5EF4-FFF2-40B4-BE49-F238E27FC236}">
                      <a16:creationId xmlns:a16="http://schemas.microsoft.com/office/drawing/2014/main" id="{A313D5E4-46CF-DC71-3C17-AC53D881266E}"/>
                    </a:ext>
                  </a:extLst>
                </p:cNvPr>
                <p:cNvSpPr>
                  <a:spLocks/>
                </p:cNvSpPr>
                <p:nvPr/>
              </p:nvSpPr>
              <p:spPr bwMode="auto">
                <a:xfrm>
                  <a:off x="780" y="1735"/>
                  <a:ext cx="73" cy="105"/>
                </a:xfrm>
                <a:custGeom>
                  <a:avLst/>
                  <a:gdLst>
                    <a:gd name="T0" fmla="*/ 8 w 218"/>
                    <a:gd name="T1" fmla="*/ 0 h 311"/>
                    <a:gd name="T2" fmla="*/ 0 w 218"/>
                    <a:gd name="T3" fmla="*/ 11 h 311"/>
                    <a:gd name="T4" fmla="*/ 2 w 218"/>
                    <a:gd name="T5" fmla="*/ 6 h 311"/>
                    <a:gd name="T6" fmla="*/ 1 w 218"/>
                    <a:gd name="T7" fmla="*/ 3 h 311"/>
                    <a:gd name="T8" fmla="*/ 3 w 218"/>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311">
                      <a:moveTo>
                        <a:pt x="218" y="5"/>
                      </a:moveTo>
                      <a:cubicBezTo>
                        <a:pt x="46" y="0"/>
                        <a:pt x="171" y="311"/>
                        <a:pt x="0" y="282"/>
                      </a:cubicBezTo>
                      <a:cubicBezTo>
                        <a:pt x="30" y="247"/>
                        <a:pt x="59" y="204"/>
                        <a:pt x="46" y="156"/>
                      </a:cubicBezTo>
                      <a:cubicBezTo>
                        <a:pt x="38" y="128"/>
                        <a:pt x="20" y="117"/>
                        <a:pt x="21" y="85"/>
                      </a:cubicBezTo>
                      <a:cubicBezTo>
                        <a:pt x="23" y="48"/>
                        <a:pt x="41" y="25"/>
                        <a:pt x="71" y="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09" name="Freeform 697">
                  <a:extLst>
                    <a:ext uri="{FF2B5EF4-FFF2-40B4-BE49-F238E27FC236}">
                      <a16:creationId xmlns:a16="http://schemas.microsoft.com/office/drawing/2014/main" id="{452B9139-4624-EFA4-4887-3F981551FB42}"/>
                    </a:ext>
                  </a:extLst>
                </p:cNvPr>
                <p:cNvSpPr>
                  <a:spLocks/>
                </p:cNvSpPr>
                <p:nvPr/>
              </p:nvSpPr>
              <p:spPr bwMode="auto">
                <a:xfrm>
                  <a:off x="698" y="1784"/>
                  <a:ext cx="148" cy="177"/>
                </a:xfrm>
                <a:custGeom>
                  <a:avLst/>
                  <a:gdLst>
                    <a:gd name="T0" fmla="*/ 14 w 438"/>
                    <a:gd name="T1" fmla="*/ 5 h 522"/>
                    <a:gd name="T2" fmla="*/ 15 w 438"/>
                    <a:gd name="T3" fmla="*/ 6 h 522"/>
                    <a:gd name="T4" fmla="*/ 16 w 438"/>
                    <a:gd name="T5" fmla="*/ 7 h 522"/>
                    <a:gd name="T6" fmla="*/ 16 w 438"/>
                    <a:gd name="T7" fmla="*/ 9 h 522"/>
                    <a:gd name="T8" fmla="*/ 17 w 438"/>
                    <a:gd name="T9" fmla="*/ 12 h 522"/>
                    <a:gd name="T10" fmla="*/ 13 w 438"/>
                    <a:gd name="T11" fmla="*/ 16 h 522"/>
                    <a:gd name="T12" fmla="*/ 9 w 438"/>
                    <a:gd name="T13" fmla="*/ 20 h 522"/>
                    <a:gd name="T14" fmla="*/ 10 w 438"/>
                    <a:gd name="T15" fmla="*/ 15 h 522"/>
                    <a:gd name="T16" fmla="*/ 10 w 438"/>
                    <a:gd name="T17" fmla="*/ 10 h 522"/>
                    <a:gd name="T18" fmla="*/ 5 w 438"/>
                    <a:gd name="T19" fmla="*/ 8 h 522"/>
                    <a:gd name="T20" fmla="*/ 3 w 438"/>
                    <a:gd name="T21" fmla="*/ 7 h 522"/>
                    <a:gd name="T22" fmla="*/ 0 w 438"/>
                    <a:gd name="T23" fmla="*/ 5 h 522"/>
                    <a:gd name="T24" fmla="*/ 4 w 438"/>
                    <a:gd name="T25" fmla="*/ 5 h 522"/>
                    <a:gd name="T26" fmla="*/ 7 w 438"/>
                    <a:gd name="T27" fmla="*/ 5 h 522"/>
                    <a:gd name="T28" fmla="*/ 12 w 438"/>
                    <a:gd name="T29" fmla="*/ 0 h 5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8" h="522">
                      <a:moveTo>
                        <a:pt x="359" y="126"/>
                      </a:moveTo>
                      <a:cubicBezTo>
                        <a:pt x="363" y="133"/>
                        <a:pt x="377" y="138"/>
                        <a:pt x="389" y="146"/>
                      </a:cubicBezTo>
                      <a:cubicBezTo>
                        <a:pt x="418" y="165"/>
                        <a:pt x="413" y="155"/>
                        <a:pt x="418" y="185"/>
                      </a:cubicBezTo>
                      <a:cubicBezTo>
                        <a:pt x="421" y="203"/>
                        <a:pt x="417" y="223"/>
                        <a:pt x="422" y="244"/>
                      </a:cubicBezTo>
                      <a:cubicBezTo>
                        <a:pt x="427" y="261"/>
                        <a:pt x="436" y="280"/>
                        <a:pt x="438" y="297"/>
                      </a:cubicBezTo>
                      <a:cubicBezTo>
                        <a:pt x="392" y="331"/>
                        <a:pt x="351" y="342"/>
                        <a:pt x="322" y="400"/>
                      </a:cubicBezTo>
                      <a:cubicBezTo>
                        <a:pt x="301" y="443"/>
                        <a:pt x="261" y="477"/>
                        <a:pt x="237" y="522"/>
                      </a:cubicBezTo>
                      <a:cubicBezTo>
                        <a:pt x="200" y="495"/>
                        <a:pt x="230" y="420"/>
                        <a:pt x="251" y="384"/>
                      </a:cubicBezTo>
                      <a:cubicBezTo>
                        <a:pt x="278" y="336"/>
                        <a:pt x="313" y="309"/>
                        <a:pt x="275" y="252"/>
                      </a:cubicBezTo>
                      <a:cubicBezTo>
                        <a:pt x="247" y="213"/>
                        <a:pt x="185" y="219"/>
                        <a:pt x="140" y="210"/>
                      </a:cubicBezTo>
                      <a:cubicBezTo>
                        <a:pt x="118" y="206"/>
                        <a:pt x="89" y="197"/>
                        <a:pt x="67" y="186"/>
                      </a:cubicBezTo>
                      <a:cubicBezTo>
                        <a:pt x="44" y="174"/>
                        <a:pt x="25" y="145"/>
                        <a:pt x="0" y="143"/>
                      </a:cubicBezTo>
                      <a:cubicBezTo>
                        <a:pt x="18" y="155"/>
                        <a:pt x="66" y="137"/>
                        <a:pt x="94" y="138"/>
                      </a:cubicBezTo>
                      <a:cubicBezTo>
                        <a:pt x="130" y="140"/>
                        <a:pt x="152" y="149"/>
                        <a:pt x="191" y="135"/>
                      </a:cubicBezTo>
                      <a:cubicBezTo>
                        <a:pt x="265" y="108"/>
                        <a:pt x="291" y="72"/>
                        <a:pt x="308"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10" name="Freeform 698">
                  <a:extLst>
                    <a:ext uri="{FF2B5EF4-FFF2-40B4-BE49-F238E27FC236}">
                      <a16:creationId xmlns:a16="http://schemas.microsoft.com/office/drawing/2014/main" id="{1E9E1851-DCC4-5FA1-0B78-16737AFBB9A9}"/>
                    </a:ext>
                  </a:extLst>
                </p:cNvPr>
                <p:cNvSpPr>
                  <a:spLocks/>
                </p:cNvSpPr>
                <p:nvPr/>
              </p:nvSpPr>
              <p:spPr bwMode="auto">
                <a:xfrm>
                  <a:off x="884" y="1780"/>
                  <a:ext cx="228" cy="150"/>
                </a:xfrm>
                <a:custGeom>
                  <a:avLst/>
                  <a:gdLst>
                    <a:gd name="T0" fmla="*/ 5 w 676"/>
                    <a:gd name="T1" fmla="*/ 4 h 442"/>
                    <a:gd name="T2" fmla="*/ 15 w 676"/>
                    <a:gd name="T3" fmla="*/ 1 h 442"/>
                    <a:gd name="T4" fmla="*/ 26 w 676"/>
                    <a:gd name="T5" fmla="*/ 2 h 442"/>
                    <a:gd name="T6" fmla="*/ 22 w 676"/>
                    <a:gd name="T7" fmla="*/ 3 h 442"/>
                    <a:gd name="T8" fmla="*/ 19 w 676"/>
                    <a:gd name="T9" fmla="*/ 5 h 442"/>
                    <a:gd name="T10" fmla="*/ 13 w 676"/>
                    <a:gd name="T11" fmla="*/ 10 h 442"/>
                    <a:gd name="T12" fmla="*/ 8 w 676"/>
                    <a:gd name="T13" fmla="*/ 17 h 442"/>
                    <a:gd name="T14" fmla="*/ 4 w 676"/>
                    <a:gd name="T15" fmla="*/ 17 h 442"/>
                    <a:gd name="T16" fmla="*/ 0 w 676"/>
                    <a:gd name="T17" fmla="*/ 16 h 442"/>
                    <a:gd name="T18" fmla="*/ 7 w 676"/>
                    <a:gd name="T19" fmla="*/ 14 h 442"/>
                    <a:gd name="T20" fmla="*/ 11 w 676"/>
                    <a:gd name="T21" fmla="*/ 9 h 442"/>
                    <a:gd name="T22" fmla="*/ 5 w 676"/>
                    <a:gd name="T23" fmla="*/ 5 h 4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6" h="442">
                      <a:moveTo>
                        <a:pt x="129" y="112"/>
                      </a:moveTo>
                      <a:cubicBezTo>
                        <a:pt x="216" y="71"/>
                        <a:pt x="290" y="29"/>
                        <a:pt x="386" y="15"/>
                      </a:cubicBezTo>
                      <a:cubicBezTo>
                        <a:pt x="488" y="0"/>
                        <a:pt x="577" y="54"/>
                        <a:pt x="676" y="53"/>
                      </a:cubicBezTo>
                      <a:cubicBezTo>
                        <a:pt x="667" y="80"/>
                        <a:pt x="608" y="74"/>
                        <a:pt x="584" y="79"/>
                      </a:cubicBezTo>
                      <a:cubicBezTo>
                        <a:pt x="549" y="86"/>
                        <a:pt x="518" y="101"/>
                        <a:pt x="490" y="123"/>
                      </a:cubicBezTo>
                      <a:cubicBezTo>
                        <a:pt x="438" y="164"/>
                        <a:pt x="383" y="213"/>
                        <a:pt x="341" y="263"/>
                      </a:cubicBezTo>
                      <a:cubicBezTo>
                        <a:pt x="295" y="317"/>
                        <a:pt x="275" y="390"/>
                        <a:pt x="209" y="420"/>
                      </a:cubicBezTo>
                      <a:cubicBezTo>
                        <a:pt x="173" y="436"/>
                        <a:pt x="133" y="442"/>
                        <a:pt x="95" y="431"/>
                      </a:cubicBezTo>
                      <a:cubicBezTo>
                        <a:pt x="61" y="420"/>
                        <a:pt x="37" y="388"/>
                        <a:pt x="0" y="402"/>
                      </a:cubicBezTo>
                      <a:cubicBezTo>
                        <a:pt x="46" y="417"/>
                        <a:pt x="128" y="370"/>
                        <a:pt x="171" y="350"/>
                      </a:cubicBezTo>
                      <a:cubicBezTo>
                        <a:pt x="223" y="326"/>
                        <a:pt x="267" y="285"/>
                        <a:pt x="294" y="234"/>
                      </a:cubicBezTo>
                      <a:cubicBezTo>
                        <a:pt x="344" y="138"/>
                        <a:pt x="207" y="96"/>
                        <a:pt x="133" y="12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11" name="Freeform 699">
                  <a:extLst>
                    <a:ext uri="{FF2B5EF4-FFF2-40B4-BE49-F238E27FC236}">
                      <a16:creationId xmlns:a16="http://schemas.microsoft.com/office/drawing/2014/main" id="{61A75173-80A8-328D-089D-1E4895A62E1D}"/>
                    </a:ext>
                  </a:extLst>
                </p:cNvPr>
                <p:cNvSpPr>
                  <a:spLocks/>
                </p:cNvSpPr>
                <p:nvPr/>
              </p:nvSpPr>
              <p:spPr bwMode="auto">
                <a:xfrm>
                  <a:off x="945" y="1855"/>
                  <a:ext cx="188" cy="134"/>
                </a:xfrm>
                <a:custGeom>
                  <a:avLst/>
                  <a:gdLst>
                    <a:gd name="T0" fmla="*/ 9 w 556"/>
                    <a:gd name="T1" fmla="*/ 1 h 395"/>
                    <a:gd name="T2" fmla="*/ 7 w 556"/>
                    <a:gd name="T3" fmla="*/ 5 h 395"/>
                    <a:gd name="T4" fmla="*/ 3 w 556"/>
                    <a:gd name="T5" fmla="*/ 10 h 395"/>
                    <a:gd name="T6" fmla="*/ 1 w 556"/>
                    <a:gd name="T7" fmla="*/ 11 h 395"/>
                    <a:gd name="T8" fmla="*/ 1 w 556"/>
                    <a:gd name="T9" fmla="*/ 12 h 395"/>
                    <a:gd name="T10" fmla="*/ 4 w 556"/>
                    <a:gd name="T11" fmla="*/ 15 h 395"/>
                    <a:gd name="T12" fmla="*/ 6 w 556"/>
                    <a:gd name="T13" fmla="*/ 11 h 395"/>
                    <a:gd name="T14" fmla="*/ 9 w 556"/>
                    <a:gd name="T15" fmla="*/ 7 h 395"/>
                    <a:gd name="T16" fmla="*/ 15 w 556"/>
                    <a:gd name="T17" fmla="*/ 6 h 395"/>
                    <a:gd name="T18" fmla="*/ 22 w 556"/>
                    <a:gd name="T19" fmla="*/ 6 h 395"/>
                    <a:gd name="T20" fmla="*/ 14 w 556"/>
                    <a:gd name="T21" fmla="*/ 4 h 395"/>
                    <a:gd name="T22" fmla="*/ 10 w 556"/>
                    <a:gd name="T23" fmla="*/ 0 h 3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6" h="395">
                      <a:moveTo>
                        <a:pt x="242" y="17"/>
                      </a:moveTo>
                      <a:cubicBezTo>
                        <a:pt x="226" y="53"/>
                        <a:pt x="201" y="97"/>
                        <a:pt x="178" y="130"/>
                      </a:cubicBezTo>
                      <a:cubicBezTo>
                        <a:pt x="152" y="166"/>
                        <a:pt x="121" y="222"/>
                        <a:pt x="87" y="250"/>
                      </a:cubicBezTo>
                      <a:cubicBezTo>
                        <a:pt x="69" y="265"/>
                        <a:pt x="56" y="262"/>
                        <a:pt x="36" y="270"/>
                      </a:cubicBezTo>
                      <a:cubicBezTo>
                        <a:pt x="2" y="282"/>
                        <a:pt x="0" y="279"/>
                        <a:pt x="14" y="309"/>
                      </a:cubicBezTo>
                      <a:cubicBezTo>
                        <a:pt x="32" y="349"/>
                        <a:pt x="81" y="365"/>
                        <a:pt x="100" y="395"/>
                      </a:cubicBezTo>
                      <a:cubicBezTo>
                        <a:pt x="56" y="339"/>
                        <a:pt x="108" y="310"/>
                        <a:pt x="148" y="285"/>
                      </a:cubicBezTo>
                      <a:cubicBezTo>
                        <a:pt x="196" y="256"/>
                        <a:pt x="200" y="210"/>
                        <a:pt x="234" y="173"/>
                      </a:cubicBezTo>
                      <a:cubicBezTo>
                        <a:pt x="278" y="125"/>
                        <a:pt x="326" y="150"/>
                        <a:pt x="373" y="167"/>
                      </a:cubicBezTo>
                      <a:cubicBezTo>
                        <a:pt x="438" y="192"/>
                        <a:pt x="493" y="159"/>
                        <a:pt x="556" y="152"/>
                      </a:cubicBezTo>
                      <a:cubicBezTo>
                        <a:pt x="491" y="145"/>
                        <a:pt x="416" y="139"/>
                        <a:pt x="355" y="109"/>
                      </a:cubicBezTo>
                      <a:cubicBezTo>
                        <a:pt x="307" y="84"/>
                        <a:pt x="292" y="41"/>
                        <a:pt x="263"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12" name="Freeform 700">
                  <a:extLst>
                    <a:ext uri="{FF2B5EF4-FFF2-40B4-BE49-F238E27FC236}">
                      <a16:creationId xmlns:a16="http://schemas.microsoft.com/office/drawing/2014/main" id="{F34EF63C-7FF6-D478-EBC5-EED61B20E420}"/>
                    </a:ext>
                  </a:extLst>
                </p:cNvPr>
                <p:cNvSpPr>
                  <a:spLocks/>
                </p:cNvSpPr>
                <p:nvPr/>
              </p:nvSpPr>
              <p:spPr bwMode="auto">
                <a:xfrm>
                  <a:off x="969" y="2003"/>
                  <a:ext cx="68" cy="107"/>
                </a:xfrm>
                <a:custGeom>
                  <a:avLst/>
                  <a:gdLst>
                    <a:gd name="T0" fmla="*/ 3 w 201"/>
                    <a:gd name="T1" fmla="*/ 0 h 316"/>
                    <a:gd name="T2" fmla="*/ 7 w 201"/>
                    <a:gd name="T3" fmla="*/ 6 h 316"/>
                    <a:gd name="T4" fmla="*/ 0 w 201"/>
                    <a:gd name="T5" fmla="*/ 12 h 316"/>
                    <a:gd name="T6" fmla="*/ 4 w 201"/>
                    <a:gd name="T7" fmla="*/ 1 h 3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 h="316">
                      <a:moveTo>
                        <a:pt x="87" y="0"/>
                      </a:moveTo>
                      <a:cubicBezTo>
                        <a:pt x="135" y="58"/>
                        <a:pt x="201" y="64"/>
                        <a:pt x="175" y="156"/>
                      </a:cubicBezTo>
                      <a:cubicBezTo>
                        <a:pt x="151" y="243"/>
                        <a:pt x="73" y="280"/>
                        <a:pt x="0" y="316"/>
                      </a:cubicBezTo>
                      <a:cubicBezTo>
                        <a:pt x="88" y="270"/>
                        <a:pt x="159" y="107"/>
                        <a:pt x="99" y="2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13" name="Freeform 701">
                  <a:extLst>
                    <a:ext uri="{FF2B5EF4-FFF2-40B4-BE49-F238E27FC236}">
                      <a16:creationId xmlns:a16="http://schemas.microsoft.com/office/drawing/2014/main" id="{7B430C87-ADE6-09CE-CBEF-24ACDB53618B}"/>
                    </a:ext>
                  </a:extLst>
                </p:cNvPr>
                <p:cNvSpPr>
                  <a:spLocks/>
                </p:cNvSpPr>
                <p:nvPr/>
              </p:nvSpPr>
              <p:spPr bwMode="auto">
                <a:xfrm>
                  <a:off x="1102" y="1914"/>
                  <a:ext cx="163" cy="164"/>
                </a:xfrm>
                <a:custGeom>
                  <a:avLst/>
                  <a:gdLst>
                    <a:gd name="T0" fmla="*/ 0 w 481"/>
                    <a:gd name="T1" fmla="*/ 9 h 485"/>
                    <a:gd name="T2" fmla="*/ 0 w 481"/>
                    <a:gd name="T3" fmla="*/ 14 h 485"/>
                    <a:gd name="T4" fmla="*/ 2 w 481"/>
                    <a:gd name="T5" fmla="*/ 19 h 485"/>
                    <a:gd name="T6" fmla="*/ 7 w 481"/>
                    <a:gd name="T7" fmla="*/ 7 h 485"/>
                    <a:gd name="T8" fmla="*/ 19 w 481"/>
                    <a:gd name="T9" fmla="*/ 0 h 485"/>
                    <a:gd name="T10" fmla="*/ 11 w 481"/>
                    <a:gd name="T11" fmla="*/ 1 h 485"/>
                    <a:gd name="T12" fmla="*/ 5 w 481"/>
                    <a:gd name="T13" fmla="*/ 7 h 4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1" h="485">
                      <a:moveTo>
                        <a:pt x="11" y="238"/>
                      </a:moveTo>
                      <a:cubicBezTo>
                        <a:pt x="52" y="273"/>
                        <a:pt x="0" y="321"/>
                        <a:pt x="5" y="361"/>
                      </a:cubicBezTo>
                      <a:cubicBezTo>
                        <a:pt x="10" y="399"/>
                        <a:pt x="51" y="448"/>
                        <a:pt x="40" y="485"/>
                      </a:cubicBezTo>
                      <a:cubicBezTo>
                        <a:pt x="52" y="373"/>
                        <a:pt x="100" y="260"/>
                        <a:pt x="184" y="183"/>
                      </a:cubicBezTo>
                      <a:cubicBezTo>
                        <a:pt x="275" y="100"/>
                        <a:pt x="375" y="61"/>
                        <a:pt x="481" y="10"/>
                      </a:cubicBezTo>
                      <a:cubicBezTo>
                        <a:pt x="416" y="11"/>
                        <a:pt x="334" y="0"/>
                        <a:pt x="276" y="34"/>
                      </a:cubicBezTo>
                      <a:cubicBezTo>
                        <a:pt x="214" y="71"/>
                        <a:pt x="196" y="167"/>
                        <a:pt x="133" y="19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14" name="Freeform 702">
                  <a:extLst>
                    <a:ext uri="{FF2B5EF4-FFF2-40B4-BE49-F238E27FC236}">
                      <a16:creationId xmlns:a16="http://schemas.microsoft.com/office/drawing/2014/main" id="{DA42CB46-492E-B5D8-446A-5C20150DCA47}"/>
                    </a:ext>
                  </a:extLst>
                </p:cNvPr>
                <p:cNvSpPr>
                  <a:spLocks/>
                </p:cNvSpPr>
                <p:nvPr/>
              </p:nvSpPr>
              <p:spPr bwMode="auto">
                <a:xfrm>
                  <a:off x="1145" y="1713"/>
                  <a:ext cx="195" cy="116"/>
                </a:xfrm>
                <a:custGeom>
                  <a:avLst/>
                  <a:gdLst>
                    <a:gd name="T0" fmla="*/ 0 w 576"/>
                    <a:gd name="T1" fmla="*/ 9 h 344"/>
                    <a:gd name="T2" fmla="*/ 11 w 576"/>
                    <a:gd name="T3" fmla="*/ 2 h 344"/>
                    <a:gd name="T4" fmla="*/ 22 w 576"/>
                    <a:gd name="T5" fmla="*/ 0 h 344"/>
                    <a:gd name="T6" fmla="*/ 8 w 576"/>
                    <a:gd name="T7" fmla="*/ 13 h 344"/>
                    <a:gd name="T8" fmla="*/ 8 w 576"/>
                    <a:gd name="T9" fmla="*/ 10 h 344"/>
                    <a:gd name="T10" fmla="*/ 10 w 576"/>
                    <a:gd name="T11" fmla="*/ 7 h 344"/>
                    <a:gd name="T12" fmla="*/ 7 w 576"/>
                    <a:gd name="T13" fmla="*/ 5 h 3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 h="344">
                      <a:moveTo>
                        <a:pt x="0" y="240"/>
                      </a:moveTo>
                      <a:cubicBezTo>
                        <a:pt x="107" y="193"/>
                        <a:pt x="167" y="81"/>
                        <a:pt x="287" y="47"/>
                      </a:cubicBezTo>
                      <a:cubicBezTo>
                        <a:pt x="383" y="20"/>
                        <a:pt x="474" y="1"/>
                        <a:pt x="576" y="0"/>
                      </a:cubicBezTo>
                      <a:cubicBezTo>
                        <a:pt x="440" y="31"/>
                        <a:pt x="212" y="188"/>
                        <a:pt x="202" y="344"/>
                      </a:cubicBezTo>
                      <a:cubicBezTo>
                        <a:pt x="210" y="316"/>
                        <a:pt x="210" y="285"/>
                        <a:pt x="218" y="258"/>
                      </a:cubicBezTo>
                      <a:cubicBezTo>
                        <a:pt x="227" y="231"/>
                        <a:pt x="246" y="218"/>
                        <a:pt x="257" y="194"/>
                      </a:cubicBezTo>
                      <a:cubicBezTo>
                        <a:pt x="286" y="127"/>
                        <a:pt x="225" y="145"/>
                        <a:pt x="186" y="13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15" name="Freeform 703">
                  <a:extLst>
                    <a:ext uri="{FF2B5EF4-FFF2-40B4-BE49-F238E27FC236}">
                      <a16:creationId xmlns:a16="http://schemas.microsoft.com/office/drawing/2014/main" id="{06030F7F-C4AC-EAC5-38B0-0D024C3F1A69}"/>
                    </a:ext>
                  </a:extLst>
                </p:cNvPr>
                <p:cNvSpPr>
                  <a:spLocks/>
                </p:cNvSpPr>
                <p:nvPr/>
              </p:nvSpPr>
              <p:spPr bwMode="auto">
                <a:xfrm>
                  <a:off x="1275" y="1719"/>
                  <a:ext cx="155" cy="174"/>
                </a:xfrm>
                <a:custGeom>
                  <a:avLst/>
                  <a:gdLst>
                    <a:gd name="T0" fmla="*/ 0 w 458"/>
                    <a:gd name="T1" fmla="*/ 4 h 512"/>
                    <a:gd name="T2" fmla="*/ 8 w 458"/>
                    <a:gd name="T3" fmla="*/ 0 h 512"/>
                    <a:gd name="T4" fmla="*/ 18 w 458"/>
                    <a:gd name="T5" fmla="*/ 18 h 512"/>
                    <a:gd name="T6" fmla="*/ 2 w 458"/>
                    <a:gd name="T7" fmla="*/ 20 h 512"/>
                    <a:gd name="T8" fmla="*/ 2 w 458"/>
                    <a:gd name="T9" fmla="*/ 6 h 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8" h="512">
                      <a:moveTo>
                        <a:pt x="0" y="115"/>
                      </a:moveTo>
                      <a:cubicBezTo>
                        <a:pt x="26" y="67"/>
                        <a:pt x="150" y="0"/>
                        <a:pt x="206" y="2"/>
                      </a:cubicBezTo>
                      <a:cubicBezTo>
                        <a:pt x="126" y="171"/>
                        <a:pt x="261" y="446"/>
                        <a:pt x="458" y="465"/>
                      </a:cubicBezTo>
                      <a:cubicBezTo>
                        <a:pt x="331" y="512"/>
                        <a:pt x="180" y="496"/>
                        <a:pt x="43" y="502"/>
                      </a:cubicBezTo>
                      <a:cubicBezTo>
                        <a:pt x="129" y="393"/>
                        <a:pt x="137" y="262"/>
                        <a:pt x="54" y="14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16" name="Freeform 704">
                  <a:extLst>
                    <a:ext uri="{FF2B5EF4-FFF2-40B4-BE49-F238E27FC236}">
                      <a16:creationId xmlns:a16="http://schemas.microsoft.com/office/drawing/2014/main" id="{1E47E9D2-E7B5-52B9-F613-6891C7A9D938}"/>
                    </a:ext>
                  </a:extLst>
                </p:cNvPr>
                <p:cNvSpPr>
                  <a:spLocks/>
                </p:cNvSpPr>
                <p:nvPr/>
              </p:nvSpPr>
              <p:spPr bwMode="auto">
                <a:xfrm>
                  <a:off x="1154" y="1926"/>
                  <a:ext cx="176" cy="189"/>
                </a:xfrm>
                <a:custGeom>
                  <a:avLst/>
                  <a:gdLst>
                    <a:gd name="T0" fmla="*/ 3 w 521"/>
                    <a:gd name="T1" fmla="*/ 5 h 557"/>
                    <a:gd name="T2" fmla="*/ 0 w 521"/>
                    <a:gd name="T3" fmla="*/ 8 h 557"/>
                    <a:gd name="T4" fmla="*/ 3 w 521"/>
                    <a:gd name="T5" fmla="*/ 10 h 557"/>
                    <a:gd name="T6" fmla="*/ 6 w 521"/>
                    <a:gd name="T7" fmla="*/ 11 h 557"/>
                    <a:gd name="T8" fmla="*/ 12 w 521"/>
                    <a:gd name="T9" fmla="*/ 15 h 557"/>
                    <a:gd name="T10" fmla="*/ 18 w 521"/>
                    <a:gd name="T11" fmla="*/ 20 h 557"/>
                    <a:gd name="T12" fmla="*/ 20 w 521"/>
                    <a:gd name="T13" fmla="*/ 16 h 557"/>
                    <a:gd name="T14" fmla="*/ 17 w 521"/>
                    <a:gd name="T15" fmla="*/ 13 h 557"/>
                    <a:gd name="T16" fmla="*/ 14 w 521"/>
                    <a:gd name="T17" fmla="*/ 7 h 557"/>
                    <a:gd name="T18" fmla="*/ 12 w 521"/>
                    <a:gd name="T19" fmla="*/ 2 h 557"/>
                    <a:gd name="T20" fmla="*/ 11 w 521"/>
                    <a:gd name="T21" fmla="*/ 0 h 557"/>
                    <a:gd name="T22" fmla="*/ 9 w 521"/>
                    <a:gd name="T23" fmla="*/ 1 h 557"/>
                    <a:gd name="T24" fmla="*/ 9 w 521"/>
                    <a:gd name="T25" fmla="*/ 7 h 557"/>
                    <a:gd name="T26" fmla="*/ 3 w 521"/>
                    <a:gd name="T27" fmla="*/ 5 h 5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1" h="557">
                      <a:moveTo>
                        <a:pt x="75" y="122"/>
                      </a:moveTo>
                      <a:cubicBezTo>
                        <a:pt x="45" y="153"/>
                        <a:pt x="13" y="178"/>
                        <a:pt x="0" y="222"/>
                      </a:cubicBezTo>
                      <a:cubicBezTo>
                        <a:pt x="30" y="233"/>
                        <a:pt x="62" y="229"/>
                        <a:pt x="92" y="241"/>
                      </a:cubicBezTo>
                      <a:cubicBezTo>
                        <a:pt x="119" y="251"/>
                        <a:pt x="144" y="264"/>
                        <a:pt x="168" y="279"/>
                      </a:cubicBezTo>
                      <a:cubicBezTo>
                        <a:pt x="218" y="310"/>
                        <a:pt x="265" y="352"/>
                        <a:pt x="310" y="392"/>
                      </a:cubicBezTo>
                      <a:cubicBezTo>
                        <a:pt x="357" y="432"/>
                        <a:pt x="404" y="478"/>
                        <a:pt x="455" y="513"/>
                      </a:cubicBezTo>
                      <a:cubicBezTo>
                        <a:pt x="519" y="557"/>
                        <a:pt x="513" y="455"/>
                        <a:pt x="521" y="409"/>
                      </a:cubicBezTo>
                      <a:cubicBezTo>
                        <a:pt x="470" y="403"/>
                        <a:pt x="456" y="369"/>
                        <a:pt x="437" y="328"/>
                      </a:cubicBezTo>
                      <a:cubicBezTo>
                        <a:pt x="414" y="280"/>
                        <a:pt x="385" y="234"/>
                        <a:pt x="367" y="185"/>
                      </a:cubicBezTo>
                      <a:cubicBezTo>
                        <a:pt x="352" y="144"/>
                        <a:pt x="334" y="98"/>
                        <a:pt x="320" y="55"/>
                      </a:cubicBezTo>
                      <a:cubicBezTo>
                        <a:pt x="312" y="29"/>
                        <a:pt x="320" y="10"/>
                        <a:pt x="290" y="4"/>
                      </a:cubicBezTo>
                      <a:cubicBezTo>
                        <a:pt x="273" y="0"/>
                        <a:pt x="243" y="18"/>
                        <a:pt x="228" y="26"/>
                      </a:cubicBezTo>
                      <a:cubicBezTo>
                        <a:pt x="228" y="59"/>
                        <a:pt x="272" y="143"/>
                        <a:pt x="230" y="171"/>
                      </a:cubicBezTo>
                      <a:cubicBezTo>
                        <a:pt x="205" y="188"/>
                        <a:pt x="121" y="134"/>
                        <a:pt x="92" y="126"/>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17" name="Freeform 705">
                  <a:extLst>
                    <a:ext uri="{FF2B5EF4-FFF2-40B4-BE49-F238E27FC236}">
                      <a16:creationId xmlns:a16="http://schemas.microsoft.com/office/drawing/2014/main" id="{40417DFC-CE8F-94C3-B103-A2DDFBA331B8}"/>
                    </a:ext>
                  </a:extLst>
                </p:cNvPr>
                <p:cNvSpPr>
                  <a:spLocks/>
                </p:cNvSpPr>
                <p:nvPr/>
              </p:nvSpPr>
              <p:spPr bwMode="auto">
                <a:xfrm>
                  <a:off x="1118" y="2172"/>
                  <a:ext cx="143" cy="58"/>
                </a:xfrm>
                <a:custGeom>
                  <a:avLst/>
                  <a:gdLst>
                    <a:gd name="T0" fmla="*/ 0 w 422"/>
                    <a:gd name="T1" fmla="*/ 5 h 172"/>
                    <a:gd name="T2" fmla="*/ 16 w 422"/>
                    <a:gd name="T3" fmla="*/ 0 h 172"/>
                    <a:gd name="T4" fmla="*/ 9 w 422"/>
                    <a:gd name="T5" fmla="*/ 5 h 172"/>
                    <a:gd name="T6" fmla="*/ 2 w 422"/>
                    <a:gd name="T7" fmla="*/ 6 h 1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2" h="172">
                      <a:moveTo>
                        <a:pt x="0" y="137"/>
                      </a:moveTo>
                      <a:cubicBezTo>
                        <a:pt x="13" y="19"/>
                        <a:pt x="333" y="16"/>
                        <a:pt x="422" y="0"/>
                      </a:cubicBezTo>
                      <a:cubicBezTo>
                        <a:pt x="371" y="48"/>
                        <a:pt x="307" y="90"/>
                        <a:pt x="248" y="128"/>
                      </a:cubicBezTo>
                      <a:cubicBezTo>
                        <a:pt x="183" y="169"/>
                        <a:pt x="124" y="172"/>
                        <a:pt x="55" y="158"/>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18" name="Freeform 706">
                  <a:extLst>
                    <a:ext uri="{FF2B5EF4-FFF2-40B4-BE49-F238E27FC236}">
                      <a16:creationId xmlns:a16="http://schemas.microsoft.com/office/drawing/2014/main" id="{88600C22-E87C-E4E0-65A4-4A119705090F}"/>
                    </a:ext>
                  </a:extLst>
                </p:cNvPr>
                <p:cNvSpPr>
                  <a:spLocks/>
                </p:cNvSpPr>
                <p:nvPr/>
              </p:nvSpPr>
              <p:spPr bwMode="auto">
                <a:xfrm>
                  <a:off x="1039" y="2295"/>
                  <a:ext cx="192" cy="229"/>
                </a:xfrm>
                <a:custGeom>
                  <a:avLst/>
                  <a:gdLst>
                    <a:gd name="T0" fmla="*/ 6 w 565"/>
                    <a:gd name="T1" fmla="*/ 0 h 678"/>
                    <a:gd name="T2" fmla="*/ 0 w 565"/>
                    <a:gd name="T3" fmla="*/ 12 h 678"/>
                    <a:gd name="T4" fmla="*/ 2 w 565"/>
                    <a:gd name="T5" fmla="*/ 20 h 678"/>
                    <a:gd name="T6" fmla="*/ 3 w 565"/>
                    <a:gd name="T7" fmla="*/ 24 h 678"/>
                    <a:gd name="T8" fmla="*/ 5 w 565"/>
                    <a:gd name="T9" fmla="*/ 25 h 678"/>
                    <a:gd name="T10" fmla="*/ 7 w 565"/>
                    <a:gd name="T11" fmla="*/ 26 h 678"/>
                    <a:gd name="T12" fmla="*/ 7 w 565"/>
                    <a:gd name="T13" fmla="*/ 19 h 678"/>
                    <a:gd name="T14" fmla="*/ 12 w 565"/>
                    <a:gd name="T15" fmla="*/ 17 h 678"/>
                    <a:gd name="T16" fmla="*/ 18 w 565"/>
                    <a:gd name="T17" fmla="*/ 19 h 678"/>
                    <a:gd name="T18" fmla="*/ 20 w 565"/>
                    <a:gd name="T19" fmla="*/ 20 h 678"/>
                    <a:gd name="T20" fmla="*/ 22 w 565"/>
                    <a:gd name="T21" fmla="*/ 18 h 678"/>
                    <a:gd name="T22" fmla="*/ 8 w 565"/>
                    <a:gd name="T23" fmla="*/ 11 h 678"/>
                    <a:gd name="T24" fmla="*/ 5 w 565"/>
                    <a:gd name="T25" fmla="*/ 7 h 678"/>
                    <a:gd name="T26" fmla="*/ 9 w 565"/>
                    <a:gd name="T27" fmla="*/ 1 h 678"/>
                    <a:gd name="T28" fmla="*/ 6 w 565"/>
                    <a:gd name="T29" fmla="*/ 0 h 6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65" h="678">
                      <a:moveTo>
                        <a:pt x="158" y="0"/>
                      </a:moveTo>
                      <a:cubicBezTo>
                        <a:pt x="47" y="54"/>
                        <a:pt x="0" y="199"/>
                        <a:pt x="6" y="312"/>
                      </a:cubicBezTo>
                      <a:cubicBezTo>
                        <a:pt x="10" y="383"/>
                        <a:pt x="23" y="446"/>
                        <a:pt x="41" y="514"/>
                      </a:cubicBezTo>
                      <a:cubicBezTo>
                        <a:pt x="49" y="544"/>
                        <a:pt x="54" y="585"/>
                        <a:pt x="68" y="611"/>
                      </a:cubicBezTo>
                      <a:cubicBezTo>
                        <a:pt x="86" y="644"/>
                        <a:pt x="107" y="644"/>
                        <a:pt x="141" y="657"/>
                      </a:cubicBezTo>
                      <a:cubicBezTo>
                        <a:pt x="155" y="663"/>
                        <a:pt x="169" y="671"/>
                        <a:pt x="182" y="678"/>
                      </a:cubicBezTo>
                      <a:cubicBezTo>
                        <a:pt x="176" y="614"/>
                        <a:pt x="176" y="566"/>
                        <a:pt x="192" y="502"/>
                      </a:cubicBezTo>
                      <a:cubicBezTo>
                        <a:pt x="208" y="435"/>
                        <a:pt x="238" y="433"/>
                        <a:pt x="301" y="450"/>
                      </a:cubicBezTo>
                      <a:cubicBezTo>
                        <a:pt x="350" y="463"/>
                        <a:pt x="404" y="480"/>
                        <a:pt x="453" y="500"/>
                      </a:cubicBezTo>
                      <a:cubicBezTo>
                        <a:pt x="472" y="509"/>
                        <a:pt x="501" y="535"/>
                        <a:pt x="523" y="526"/>
                      </a:cubicBezTo>
                      <a:cubicBezTo>
                        <a:pt x="538" y="520"/>
                        <a:pt x="559" y="474"/>
                        <a:pt x="565" y="460"/>
                      </a:cubicBezTo>
                      <a:cubicBezTo>
                        <a:pt x="468" y="393"/>
                        <a:pt x="308" y="358"/>
                        <a:pt x="212" y="287"/>
                      </a:cubicBezTo>
                      <a:cubicBezTo>
                        <a:pt x="170" y="255"/>
                        <a:pt x="126" y="235"/>
                        <a:pt x="132" y="177"/>
                      </a:cubicBezTo>
                      <a:cubicBezTo>
                        <a:pt x="139" y="117"/>
                        <a:pt x="207" y="82"/>
                        <a:pt x="225" y="28"/>
                      </a:cubicBezTo>
                      <a:cubicBezTo>
                        <a:pt x="208" y="21"/>
                        <a:pt x="185" y="15"/>
                        <a:pt x="166" y="9"/>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19" name="Freeform 707">
                  <a:extLst>
                    <a:ext uri="{FF2B5EF4-FFF2-40B4-BE49-F238E27FC236}">
                      <a16:creationId xmlns:a16="http://schemas.microsoft.com/office/drawing/2014/main" id="{9FC5CFFB-39B8-16BA-BBCB-AEACFA2AAC8F}"/>
                    </a:ext>
                  </a:extLst>
                </p:cNvPr>
                <p:cNvSpPr>
                  <a:spLocks/>
                </p:cNvSpPr>
                <p:nvPr/>
              </p:nvSpPr>
              <p:spPr bwMode="auto">
                <a:xfrm>
                  <a:off x="947" y="2542"/>
                  <a:ext cx="173" cy="94"/>
                </a:xfrm>
                <a:custGeom>
                  <a:avLst/>
                  <a:gdLst>
                    <a:gd name="T0" fmla="*/ 15 w 509"/>
                    <a:gd name="T1" fmla="*/ 0 h 279"/>
                    <a:gd name="T2" fmla="*/ 5 w 509"/>
                    <a:gd name="T3" fmla="*/ 8 h 279"/>
                    <a:gd name="T4" fmla="*/ 1 w 509"/>
                    <a:gd name="T5" fmla="*/ 8 h 279"/>
                    <a:gd name="T6" fmla="*/ 3 w 509"/>
                    <a:gd name="T7" fmla="*/ 10 h 279"/>
                    <a:gd name="T8" fmla="*/ 10 w 509"/>
                    <a:gd name="T9" fmla="*/ 9 h 279"/>
                    <a:gd name="T10" fmla="*/ 18 w 509"/>
                    <a:gd name="T11" fmla="*/ 10 h 279"/>
                    <a:gd name="T12" fmla="*/ 17 w 509"/>
                    <a:gd name="T13" fmla="*/ 5 h 279"/>
                    <a:gd name="T14" fmla="*/ 20 w 509"/>
                    <a:gd name="T15" fmla="*/ 6 h 279"/>
                    <a:gd name="T16" fmla="*/ 18 w 509"/>
                    <a:gd name="T17" fmla="*/ 0 h 2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9" h="279">
                      <a:moveTo>
                        <a:pt x="392" y="0"/>
                      </a:moveTo>
                      <a:cubicBezTo>
                        <a:pt x="394" y="125"/>
                        <a:pt x="245" y="192"/>
                        <a:pt x="131" y="198"/>
                      </a:cubicBezTo>
                      <a:cubicBezTo>
                        <a:pt x="104" y="199"/>
                        <a:pt x="46" y="183"/>
                        <a:pt x="31" y="202"/>
                      </a:cubicBezTo>
                      <a:cubicBezTo>
                        <a:pt x="0" y="242"/>
                        <a:pt x="56" y="255"/>
                        <a:pt x="80" y="261"/>
                      </a:cubicBezTo>
                      <a:cubicBezTo>
                        <a:pt x="148" y="279"/>
                        <a:pt x="191" y="270"/>
                        <a:pt x="258" y="241"/>
                      </a:cubicBezTo>
                      <a:cubicBezTo>
                        <a:pt x="323" y="213"/>
                        <a:pt x="410" y="198"/>
                        <a:pt x="457" y="261"/>
                      </a:cubicBezTo>
                      <a:cubicBezTo>
                        <a:pt x="456" y="216"/>
                        <a:pt x="420" y="186"/>
                        <a:pt x="439" y="140"/>
                      </a:cubicBezTo>
                      <a:cubicBezTo>
                        <a:pt x="468" y="133"/>
                        <a:pt x="487" y="150"/>
                        <a:pt x="509" y="164"/>
                      </a:cubicBezTo>
                      <a:cubicBezTo>
                        <a:pt x="498" y="115"/>
                        <a:pt x="489" y="58"/>
                        <a:pt x="468" y="1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20" name="Freeform 708">
                  <a:extLst>
                    <a:ext uri="{FF2B5EF4-FFF2-40B4-BE49-F238E27FC236}">
                      <a16:creationId xmlns:a16="http://schemas.microsoft.com/office/drawing/2014/main" id="{196ABD67-A730-551A-7F45-3D03873D9C28}"/>
                    </a:ext>
                  </a:extLst>
                </p:cNvPr>
                <p:cNvSpPr>
                  <a:spLocks/>
                </p:cNvSpPr>
                <p:nvPr/>
              </p:nvSpPr>
              <p:spPr bwMode="auto">
                <a:xfrm>
                  <a:off x="1022" y="2609"/>
                  <a:ext cx="115" cy="85"/>
                </a:xfrm>
                <a:custGeom>
                  <a:avLst/>
                  <a:gdLst>
                    <a:gd name="T0" fmla="*/ 5 w 340"/>
                    <a:gd name="T1" fmla="*/ 0 h 252"/>
                    <a:gd name="T2" fmla="*/ 3 w 340"/>
                    <a:gd name="T3" fmla="*/ 6 h 252"/>
                    <a:gd name="T4" fmla="*/ 6 w 340"/>
                    <a:gd name="T5" fmla="*/ 6 h 252"/>
                    <a:gd name="T6" fmla="*/ 8 w 340"/>
                    <a:gd name="T7" fmla="*/ 10 h 252"/>
                    <a:gd name="T8" fmla="*/ 6 w 340"/>
                    <a:gd name="T9" fmla="*/ 3 h 252"/>
                    <a:gd name="T10" fmla="*/ 13 w 340"/>
                    <a:gd name="T11" fmla="*/ 7 h 252"/>
                    <a:gd name="T12" fmla="*/ 10 w 340"/>
                    <a:gd name="T13" fmla="*/ 3 h 252"/>
                    <a:gd name="T14" fmla="*/ 6 w 340"/>
                    <a:gd name="T15" fmla="*/ 0 h 2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0" h="252">
                      <a:moveTo>
                        <a:pt x="134" y="8"/>
                      </a:moveTo>
                      <a:cubicBezTo>
                        <a:pt x="65" y="0"/>
                        <a:pt x="0" y="122"/>
                        <a:pt x="70" y="155"/>
                      </a:cubicBezTo>
                      <a:cubicBezTo>
                        <a:pt x="92" y="166"/>
                        <a:pt x="139" y="156"/>
                        <a:pt x="167" y="168"/>
                      </a:cubicBezTo>
                      <a:cubicBezTo>
                        <a:pt x="215" y="188"/>
                        <a:pt x="220" y="204"/>
                        <a:pt x="219" y="252"/>
                      </a:cubicBezTo>
                      <a:cubicBezTo>
                        <a:pt x="242" y="198"/>
                        <a:pt x="133" y="114"/>
                        <a:pt x="167" y="91"/>
                      </a:cubicBezTo>
                      <a:cubicBezTo>
                        <a:pt x="232" y="48"/>
                        <a:pt x="267" y="228"/>
                        <a:pt x="340" y="184"/>
                      </a:cubicBezTo>
                      <a:cubicBezTo>
                        <a:pt x="324" y="146"/>
                        <a:pt x="283" y="120"/>
                        <a:pt x="260" y="84"/>
                      </a:cubicBezTo>
                      <a:cubicBezTo>
                        <a:pt x="236" y="45"/>
                        <a:pt x="214" y="13"/>
                        <a:pt x="163" y="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21" name="Freeform 709">
                  <a:extLst>
                    <a:ext uri="{FF2B5EF4-FFF2-40B4-BE49-F238E27FC236}">
                      <a16:creationId xmlns:a16="http://schemas.microsoft.com/office/drawing/2014/main" id="{8B7A4A26-D6AA-1313-12F3-5FDD652466DB}"/>
                    </a:ext>
                  </a:extLst>
                </p:cNvPr>
                <p:cNvSpPr>
                  <a:spLocks/>
                </p:cNvSpPr>
                <p:nvPr/>
              </p:nvSpPr>
              <p:spPr bwMode="auto">
                <a:xfrm>
                  <a:off x="1234" y="2449"/>
                  <a:ext cx="249" cy="130"/>
                </a:xfrm>
                <a:custGeom>
                  <a:avLst/>
                  <a:gdLst>
                    <a:gd name="T0" fmla="*/ 1 w 736"/>
                    <a:gd name="T1" fmla="*/ 3 h 384"/>
                    <a:gd name="T2" fmla="*/ 7 w 736"/>
                    <a:gd name="T3" fmla="*/ 0 h 384"/>
                    <a:gd name="T4" fmla="*/ 11 w 736"/>
                    <a:gd name="T5" fmla="*/ 1 h 384"/>
                    <a:gd name="T6" fmla="*/ 10 w 736"/>
                    <a:gd name="T7" fmla="*/ 4 h 384"/>
                    <a:gd name="T8" fmla="*/ 22 w 736"/>
                    <a:gd name="T9" fmla="*/ 10 h 384"/>
                    <a:gd name="T10" fmla="*/ 28 w 736"/>
                    <a:gd name="T11" fmla="*/ 9 h 384"/>
                    <a:gd name="T12" fmla="*/ 22 w 736"/>
                    <a:gd name="T13" fmla="*/ 15 h 384"/>
                    <a:gd name="T14" fmla="*/ 15 w 736"/>
                    <a:gd name="T15" fmla="*/ 13 h 384"/>
                    <a:gd name="T16" fmla="*/ 7 w 736"/>
                    <a:gd name="T17" fmla="*/ 13 h 384"/>
                    <a:gd name="T18" fmla="*/ 3 w 736"/>
                    <a:gd name="T19" fmla="*/ 15 h 384"/>
                    <a:gd name="T20" fmla="*/ 1 w 736"/>
                    <a:gd name="T21" fmla="*/ 13 h 384"/>
                    <a:gd name="T22" fmla="*/ 3 w 736"/>
                    <a:gd name="T23" fmla="*/ 7 h 384"/>
                    <a:gd name="T24" fmla="*/ 6 w 736"/>
                    <a:gd name="T25" fmla="*/ 8 h 384"/>
                    <a:gd name="T26" fmla="*/ 5 w 736"/>
                    <a:gd name="T27" fmla="*/ 10 h 384"/>
                    <a:gd name="T28" fmla="*/ 7 w 736"/>
                    <a:gd name="T29" fmla="*/ 9 h 384"/>
                    <a:gd name="T30" fmla="*/ 2 w 736"/>
                    <a:gd name="T31" fmla="*/ 4 h 3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36" h="384">
                      <a:moveTo>
                        <a:pt x="34" y="85"/>
                      </a:moveTo>
                      <a:cubicBezTo>
                        <a:pt x="52" y="38"/>
                        <a:pt x="139" y="13"/>
                        <a:pt x="190" y="10"/>
                      </a:cubicBezTo>
                      <a:cubicBezTo>
                        <a:pt x="214" y="8"/>
                        <a:pt x="270" y="0"/>
                        <a:pt x="284" y="22"/>
                      </a:cubicBezTo>
                      <a:cubicBezTo>
                        <a:pt x="293" y="37"/>
                        <a:pt x="272" y="91"/>
                        <a:pt x="274" y="115"/>
                      </a:cubicBezTo>
                      <a:cubicBezTo>
                        <a:pt x="288" y="262"/>
                        <a:pt x="440" y="276"/>
                        <a:pt x="556" y="262"/>
                      </a:cubicBezTo>
                      <a:cubicBezTo>
                        <a:pt x="614" y="256"/>
                        <a:pt x="683" y="247"/>
                        <a:pt x="736" y="228"/>
                      </a:cubicBezTo>
                      <a:cubicBezTo>
                        <a:pt x="658" y="259"/>
                        <a:pt x="601" y="317"/>
                        <a:pt x="560" y="384"/>
                      </a:cubicBezTo>
                      <a:cubicBezTo>
                        <a:pt x="498" y="372"/>
                        <a:pt x="440" y="331"/>
                        <a:pt x="375" y="321"/>
                      </a:cubicBezTo>
                      <a:cubicBezTo>
                        <a:pt x="311" y="312"/>
                        <a:pt x="236" y="315"/>
                        <a:pt x="178" y="338"/>
                      </a:cubicBezTo>
                      <a:cubicBezTo>
                        <a:pt x="157" y="346"/>
                        <a:pt x="113" y="384"/>
                        <a:pt x="93" y="384"/>
                      </a:cubicBezTo>
                      <a:cubicBezTo>
                        <a:pt x="68" y="383"/>
                        <a:pt x="47" y="344"/>
                        <a:pt x="35" y="325"/>
                      </a:cubicBezTo>
                      <a:cubicBezTo>
                        <a:pt x="0" y="268"/>
                        <a:pt x="15" y="212"/>
                        <a:pt x="72" y="174"/>
                      </a:cubicBezTo>
                      <a:cubicBezTo>
                        <a:pt x="116" y="145"/>
                        <a:pt x="196" y="125"/>
                        <a:pt x="147" y="198"/>
                      </a:cubicBezTo>
                      <a:cubicBezTo>
                        <a:pt x="134" y="218"/>
                        <a:pt x="97" y="244"/>
                        <a:pt x="127" y="264"/>
                      </a:cubicBezTo>
                      <a:cubicBezTo>
                        <a:pt x="148" y="278"/>
                        <a:pt x="172" y="255"/>
                        <a:pt x="185" y="240"/>
                      </a:cubicBezTo>
                      <a:cubicBezTo>
                        <a:pt x="272" y="140"/>
                        <a:pt x="135" y="58"/>
                        <a:pt x="47" y="9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22" name="Freeform 710">
                  <a:extLst>
                    <a:ext uri="{FF2B5EF4-FFF2-40B4-BE49-F238E27FC236}">
                      <a16:creationId xmlns:a16="http://schemas.microsoft.com/office/drawing/2014/main" id="{04CD982F-73AF-5B2F-CEEB-AD8B826DABE1}"/>
                    </a:ext>
                  </a:extLst>
                </p:cNvPr>
                <p:cNvSpPr>
                  <a:spLocks/>
                </p:cNvSpPr>
                <p:nvPr/>
              </p:nvSpPr>
              <p:spPr bwMode="auto">
                <a:xfrm>
                  <a:off x="1303" y="2288"/>
                  <a:ext cx="85" cy="111"/>
                </a:xfrm>
                <a:custGeom>
                  <a:avLst/>
                  <a:gdLst>
                    <a:gd name="T0" fmla="*/ 0 w 252"/>
                    <a:gd name="T1" fmla="*/ 7 h 327"/>
                    <a:gd name="T2" fmla="*/ 1 w 252"/>
                    <a:gd name="T3" fmla="*/ 10 h 327"/>
                    <a:gd name="T4" fmla="*/ 3 w 252"/>
                    <a:gd name="T5" fmla="*/ 12 h 327"/>
                    <a:gd name="T6" fmla="*/ 6 w 252"/>
                    <a:gd name="T7" fmla="*/ 10 h 327"/>
                    <a:gd name="T8" fmla="*/ 10 w 252"/>
                    <a:gd name="T9" fmla="*/ 11 h 327"/>
                    <a:gd name="T10" fmla="*/ 3 w 252"/>
                    <a:gd name="T11" fmla="*/ 7 h 327"/>
                    <a:gd name="T12" fmla="*/ 3 w 252"/>
                    <a:gd name="T13" fmla="*/ 0 h 327"/>
                    <a:gd name="T14" fmla="*/ 0 w 252"/>
                    <a:gd name="T15" fmla="*/ 6 h 3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 h="327">
                      <a:moveTo>
                        <a:pt x="11" y="177"/>
                      </a:moveTo>
                      <a:cubicBezTo>
                        <a:pt x="0" y="201"/>
                        <a:pt x="27" y="238"/>
                        <a:pt x="37" y="261"/>
                      </a:cubicBezTo>
                      <a:cubicBezTo>
                        <a:pt x="51" y="295"/>
                        <a:pt x="56" y="327"/>
                        <a:pt x="92" y="308"/>
                      </a:cubicBezTo>
                      <a:cubicBezTo>
                        <a:pt x="119" y="294"/>
                        <a:pt x="129" y="264"/>
                        <a:pt x="167" y="258"/>
                      </a:cubicBezTo>
                      <a:cubicBezTo>
                        <a:pt x="193" y="255"/>
                        <a:pt x="233" y="260"/>
                        <a:pt x="252" y="277"/>
                      </a:cubicBezTo>
                      <a:cubicBezTo>
                        <a:pt x="202" y="225"/>
                        <a:pt x="124" y="256"/>
                        <a:pt x="88" y="193"/>
                      </a:cubicBezTo>
                      <a:cubicBezTo>
                        <a:pt x="58" y="139"/>
                        <a:pt x="119" y="39"/>
                        <a:pt x="83" y="0"/>
                      </a:cubicBezTo>
                      <a:cubicBezTo>
                        <a:pt x="52" y="26"/>
                        <a:pt x="22" y="112"/>
                        <a:pt x="11" y="15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23" name="Freeform 711">
                  <a:extLst>
                    <a:ext uri="{FF2B5EF4-FFF2-40B4-BE49-F238E27FC236}">
                      <a16:creationId xmlns:a16="http://schemas.microsoft.com/office/drawing/2014/main" id="{9A4B8656-AB18-785D-F54A-19928A996F87}"/>
                    </a:ext>
                  </a:extLst>
                </p:cNvPr>
                <p:cNvSpPr>
                  <a:spLocks/>
                </p:cNvSpPr>
                <p:nvPr/>
              </p:nvSpPr>
              <p:spPr bwMode="auto">
                <a:xfrm>
                  <a:off x="1388" y="2176"/>
                  <a:ext cx="92" cy="100"/>
                </a:xfrm>
                <a:custGeom>
                  <a:avLst/>
                  <a:gdLst>
                    <a:gd name="T0" fmla="*/ 6 w 272"/>
                    <a:gd name="T1" fmla="*/ 0 h 297"/>
                    <a:gd name="T2" fmla="*/ 0 w 272"/>
                    <a:gd name="T3" fmla="*/ 9 h 297"/>
                    <a:gd name="T4" fmla="*/ 0 w 272"/>
                    <a:gd name="T5" fmla="*/ 11 h 297"/>
                    <a:gd name="T6" fmla="*/ 9 w 272"/>
                    <a:gd name="T7" fmla="*/ 1 h 2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2" h="297">
                      <a:moveTo>
                        <a:pt x="154" y="0"/>
                      </a:moveTo>
                      <a:cubicBezTo>
                        <a:pt x="135" y="70"/>
                        <a:pt x="91" y="231"/>
                        <a:pt x="0" y="248"/>
                      </a:cubicBezTo>
                      <a:cubicBezTo>
                        <a:pt x="27" y="253"/>
                        <a:pt x="26" y="277"/>
                        <a:pt x="11" y="295"/>
                      </a:cubicBezTo>
                      <a:cubicBezTo>
                        <a:pt x="82" y="297"/>
                        <a:pt x="272" y="99"/>
                        <a:pt x="243" y="2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24" name="Freeform 712">
                  <a:extLst>
                    <a:ext uri="{FF2B5EF4-FFF2-40B4-BE49-F238E27FC236}">
                      <a16:creationId xmlns:a16="http://schemas.microsoft.com/office/drawing/2014/main" id="{2CA96758-7519-F515-49E6-BB2C520A6497}"/>
                    </a:ext>
                  </a:extLst>
                </p:cNvPr>
                <p:cNvSpPr>
                  <a:spLocks/>
                </p:cNvSpPr>
                <p:nvPr/>
              </p:nvSpPr>
              <p:spPr bwMode="auto">
                <a:xfrm>
                  <a:off x="1379" y="2342"/>
                  <a:ext cx="118" cy="41"/>
                </a:xfrm>
                <a:custGeom>
                  <a:avLst/>
                  <a:gdLst>
                    <a:gd name="T0" fmla="*/ 0 w 349"/>
                    <a:gd name="T1" fmla="*/ 1 h 121"/>
                    <a:gd name="T2" fmla="*/ 7 w 349"/>
                    <a:gd name="T3" fmla="*/ 0 h 121"/>
                    <a:gd name="T4" fmla="*/ 14 w 349"/>
                    <a:gd name="T5" fmla="*/ 0 h 121"/>
                    <a:gd name="T6" fmla="*/ 8 w 349"/>
                    <a:gd name="T7" fmla="*/ 4 h 121"/>
                    <a:gd name="T8" fmla="*/ 4 w 349"/>
                    <a:gd name="T9" fmla="*/ 4 h 121"/>
                    <a:gd name="T10" fmla="*/ 2 w 349"/>
                    <a:gd name="T11" fmla="*/ 3 h 121"/>
                    <a:gd name="T12" fmla="*/ 1 w 349"/>
                    <a:gd name="T13" fmla="*/ 2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9" h="121">
                      <a:moveTo>
                        <a:pt x="0" y="33"/>
                      </a:moveTo>
                      <a:cubicBezTo>
                        <a:pt x="61" y="27"/>
                        <a:pt x="114" y="6"/>
                        <a:pt x="177" y="3"/>
                      </a:cubicBezTo>
                      <a:cubicBezTo>
                        <a:pt x="234" y="0"/>
                        <a:pt x="294" y="8"/>
                        <a:pt x="349" y="4"/>
                      </a:cubicBezTo>
                      <a:cubicBezTo>
                        <a:pt x="343" y="48"/>
                        <a:pt x="253" y="100"/>
                        <a:pt x="215" y="110"/>
                      </a:cubicBezTo>
                      <a:cubicBezTo>
                        <a:pt x="174" y="121"/>
                        <a:pt x="151" y="112"/>
                        <a:pt x="111" y="100"/>
                      </a:cubicBezTo>
                      <a:cubicBezTo>
                        <a:pt x="94" y="96"/>
                        <a:pt x="71" y="95"/>
                        <a:pt x="56" y="87"/>
                      </a:cubicBezTo>
                      <a:cubicBezTo>
                        <a:pt x="38" y="78"/>
                        <a:pt x="38" y="60"/>
                        <a:pt x="17" y="58"/>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25" name="Freeform 713">
                  <a:extLst>
                    <a:ext uri="{FF2B5EF4-FFF2-40B4-BE49-F238E27FC236}">
                      <a16:creationId xmlns:a16="http://schemas.microsoft.com/office/drawing/2014/main" id="{C32C5B2F-020D-2E7F-2785-1212531F3DB3}"/>
                    </a:ext>
                  </a:extLst>
                </p:cNvPr>
                <p:cNvSpPr>
                  <a:spLocks/>
                </p:cNvSpPr>
                <p:nvPr/>
              </p:nvSpPr>
              <p:spPr bwMode="auto">
                <a:xfrm>
                  <a:off x="1476" y="2363"/>
                  <a:ext cx="153" cy="128"/>
                </a:xfrm>
                <a:custGeom>
                  <a:avLst/>
                  <a:gdLst>
                    <a:gd name="T0" fmla="*/ 1 w 453"/>
                    <a:gd name="T1" fmla="*/ 6 h 380"/>
                    <a:gd name="T2" fmla="*/ 5 w 453"/>
                    <a:gd name="T3" fmla="*/ 1 h 380"/>
                    <a:gd name="T4" fmla="*/ 11 w 453"/>
                    <a:gd name="T5" fmla="*/ 0 h 380"/>
                    <a:gd name="T6" fmla="*/ 17 w 453"/>
                    <a:gd name="T7" fmla="*/ 3 h 380"/>
                    <a:gd name="T8" fmla="*/ 15 w 453"/>
                    <a:gd name="T9" fmla="*/ 8 h 380"/>
                    <a:gd name="T10" fmla="*/ 7 w 453"/>
                    <a:gd name="T11" fmla="*/ 5 h 380"/>
                    <a:gd name="T12" fmla="*/ 5 w 453"/>
                    <a:gd name="T13" fmla="*/ 14 h 380"/>
                    <a:gd name="T14" fmla="*/ 3 w 453"/>
                    <a:gd name="T15" fmla="*/ 13 h 380"/>
                    <a:gd name="T16" fmla="*/ 3 w 453"/>
                    <a:gd name="T17" fmla="*/ 10 h 380"/>
                    <a:gd name="T18" fmla="*/ 1 w 453"/>
                    <a:gd name="T19" fmla="*/ 6 h 3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3" h="380">
                      <a:moveTo>
                        <a:pt x="21" y="154"/>
                      </a:moveTo>
                      <a:cubicBezTo>
                        <a:pt x="0" y="110"/>
                        <a:pt x="76" y="60"/>
                        <a:pt x="121" y="39"/>
                      </a:cubicBezTo>
                      <a:cubicBezTo>
                        <a:pt x="173" y="15"/>
                        <a:pt x="239" y="6"/>
                        <a:pt x="298" y="3"/>
                      </a:cubicBezTo>
                      <a:cubicBezTo>
                        <a:pt x="353" y="0"/>
                        <a:pt x="428" y="6"/>
                        <a:pt x="441" y="71"/>
                      </a:cubicBezTo>
                      <a:cubicBezTo>
                        <a:pt x="453" y="137"/>
                        <a:pt x="416" y="161"/>
                        <a:pt x="378" y="207"/>
                      </a:cubicBezTo>
                      <a:cubicBezTo>
                        <a:pt x="430" y="92"/>
                        <a:pt x="256" y="63"/>
                        <a:pt x="196" y="141"/>
                      </a:cubicBezTo>
                      <a:cubicBezTo>
                        <a:pt x="143" y="210"/>
                        <a:pt x="219" y="347"/>
                        <a:pt x="133" y="380"/>
                      </a:cubicBezTo>
                      <a:cubicBezTo>
                        <a:pt x="123" y="370"/>
                        <a:pt x="84" y="355"/>
                        <a:pt x="80" y="347"/>
                      </a:cubicBezTo>
                      <a:cubicBezTo>
                        <a:pt x="72" y="330"/>
                        <a:pt x="91" y="288"/>
                        <a:pt x="92" y="268"/>
                      </a:cubicBezTo>
                      <a:cubicBezTo>
                        <a:pt x="94" y="224"/>
                        <a:pt x="77" y="132"/>
                        <a:pt x="16" y="15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26" name="Freeform 714">
                  <a:extLst>
                    <a:ext uri="{FF2B5EF4-FFF2-40B4-BE49-F238E27FC236}">
                      <a16:creationId xmlns:a16="http://schemas.microsoft.com/office/drawing/2014/main" id="{219A7027-4673-292E-B07A-8508445DBB1E}"/>
                    </a:ext>
                  </a:extLst>
                </p:cNvPr>
                <p:cNvSpPr>
                  <a:spLocks/>
                </p:cNvSpPr>
                <p:nvPr/>
              </p:nvSpPr>
              <p:spPr bwMode="auto">
                <a:xfrm>
                  <a:off x="1522" y="2070"/>
                  <a:ext cx="100" cy="111"/>
                </a:xfrm>
                <a:custGeom>
                  <a:avLst/>
                  <a:gdLst>
                    <a:gd name="T0" fmla="*/ 2 w 296"/>
                    <a:gd name="T1" fmla="*/ 0 h 327"/>
                    <a:gd name="T2" fmla="*/ 0 w 296"/>
                    <a:gd name="T3" fmla="*/ 7 h 327"/>
                    <a:gd name="T4" fmla="*/ 1 w 296"/>
                    <a:gd name="T5" fmla="*/ 11 h 327"/>
                    <a:gd name="T6" fmla="*/ 4 w 296"/>
                    <a:gd name="T7" fmla="*/ 13 h 327"/>
                    <a:gd name="T8" fmla="*/ 3 w 296"/>
                    <a:gd name="T9" fmla="*/ 8 h 327"/>
                    <a:gd name="T10" fmla="*/ 7 w 296"/>
                    <a:gd name="T11" fmla="*/ 10 h 327"/>
                    <a:gd name="T12" fmla="*/ 11 w 296"/>
                    <a:gd name="T13" fmla="*/ 9 h 327"/>
                    <a:gd name="T14" fmla="*/ 2 w 296"/>
                    <a:gd name="T15" fmla="*/ 1 h 3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6" h="327">
                      <a:moveTo>
                        <a:pt x="53" y="0"/>
                      </a:moveTo>
                      <a:cubicBezTo>
                        <a:pt x="32" y="57"/>
                        <a:pt x="3" y="120"/>
                        <a:pt x="7" y="181"/>
                      </a:cubicBezTo>
                      <a:cubicBezTo>
                        <a:pt x="8" y="211"/>
                        <a:pt x="17" y="240"/>
                        <a:pt x="37" y="264"/>
                      </a:cubicBezTo>
                      <a:cubicBezTo>
                        <a:pt x="57" y="288"/>
                        <a:pt x="94" y="297"/>
                        <a:pt x="104" y="327"/>
                      </a:cubicBezTo>
                      <a:cubicBezTo>
                        <a:pt x="64" y="303"/>
                        <a:pt x="0" y="176"/>
                        <a:pt x="91" y="199"/>
                      </a:cubicBezTo>
                      <a:cubicBezTo>
                        <a:pt x="123" y="207"/>
                        <a:pt x="144" y="243"/>
                        <a:pt x="179" y="249"/>
                      </a:cubicBezTo>
                      <a:cubicBezTo>
                        <a:pt x="217" y="254"/>
                        <a:pt x="261" y="237"/>
                        <a:pt x="296" y="228"/>
                      </a:cubicBezTo>
                      <a:cubicBezTo>
                        <a:pt x="192" y="232"/>
                        <a:pt x="81" y="128"/>
                        <a:pt x="57" y="3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27" name="Freeform 715">
                  <a:extLst>
                    <a:ext uri="{FF2B5EF4-FFF2-40B4-BE49-F238E27FC236}">
                      <a16:creationId xmlns:a16="http://schemas.microsoft.com/office/drawing/2014/main" id="{5F2A4072-6CE1-54B5-2C6B-BB8F72809732}"/>
                    </a:ext>
                  </a:extLst>
                </p:cNvPr>
                <p:cNvSpPr>
                  <a:spLocks/>
                </p:cNvSpPr>
                <p:nvPr/>
              </p:nvSpPr>
              <p:spPr bwMode="auto">
                <a:xfrm>
                  <a:off x="1358" y="1922"/>
                  <a:ext cx="120" cy="195"/>
                </a:xfrm>
                <a:custGeom>
                  <a:avLst/>
                  <a:gdLst>
                    <a:gd name="T0" fmla="*/ 1 w 354"/>
                    <a:gd name="T1" fmla="*/ 18 h 577"/>
                    <a:gd name="T2" fmla="*/ 6 w 354"/>
                    <a:gd name="T3" fmla="*/ 22 h 577"/>
                    <a:gd name="T4" fmla="*/ 11 w 354"/>
                    <a:gd name="T5" fmla="*/ 18 h 577"/>
                    <a:gd name="T6" fmla="*/ 12 w 354"/>
                    <a:gd name="T7" fmla="*/ 10 h 577"/>
                    <a:gd name="T8" fmla="*/ 13 w 354"/>
                    <a:gd name="T9" fmla="*/ 1 h 577"/>
                    <a:gd name="T10" fmla="*/ 8 w 354"/>
                    <a:gd name="T11" fmla="*/ 1 h 577"/>
                    <a:gd name="T12" fmla="*/ 3 w 354"/>
                    <a:gd name="T13" fmla="*/ 3 h 577"/>
                    <a:gd name="T14" fmla="*/ 9 w 354"/>
                    <a:gd name="T15" fmla="*/ 3 h 577"/>
                    <a:gd name="T16" fmla="*/ 8 w 354"/>
                    <a:gd name="T17" fmla="*/ 12 h 577"/>
                    <a:gd name="T18" fmla="*/ 1 w 354"/>
                    <a:gd name="T19" fmla="*/ 17 h 5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4" h="577">
                      <a:moveTo>
                        <a:pt x="36" y="455"/>
                      </a:moveTo>
                      <a:cubicBezTo>
                        <a:pt x="0" y="524"/>
                        <a:pt x="99" y="570"/>
                        <a:pt x="154" y="573"/>
                      </a:cubicBezTo>
                      <a:cubicBezTo>
                        <a:pt x="227" y="577"/>
                        <a:pt x="275" y="532"/>
                        <a:pt x="272" y="459"/>
                      </a:cubicBezTo>
                      <a:cubicBezTo>
                        <a:pt x="269" y="393"/>
                        <a:pt x="276" y="336"/>
                        <a:pt x="301" y="274"/>
                      </a:cubicBezTo>
                      <a:cubicBezTo>
                        <a:pt x="324" y="219"/>
                        <a:pt x="354" y="96"/>
                        <a:pt x="322" y="38"/>
                      </a:cubicBezTo>
                      <a:cubicBezTo>
                        <a:pt x="301" y="0"/>
                        <a:pt x="242" y="40"/>
                        <a:pt x="208" y="30"/>
                      </a:cubicBezTo>
                      <a:cubicBezTo>
                        <a:pt x="151" y="15"/>
                        <a:pt x="117" y="30"/>
                        <a:pt x="83" y="79"/>
                      </a:cubicBezTo>
                      <a:cubicBezTo>
                        <a:pt x="103" y="91"/>
                        <a:pt x="209" y="93"/>
                        <a:pt x="233" y="85"/>
                      </a:cubicBezTo>
                      <a:cubicBezTo>
                        <a:pt x="283" y="137"/>
                        <a:pt x="247" y="258"/>
                        <a:pt x="221" y="316"/>
                      </a:cubicBezTo>
                      <a:cubicBezTo>
                        <a:pt x="181" y="404"/>
                        <a:pt x="102" y="405"/>
                        <a:pt x="32" y="446"/>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28" name="Freeform 716">
                  <a:extLst>
                    <a:ext uri="{FF2B5EF4-FFF2-40B4-BE49-F238E27FC236}">
                      <a16:creationId xmlns:a16="http://schemas.microsoft.com/office/drawing/2014/main" id="{BBD67F15-FEBC-CA74-AC1E-93693A2F52AB}"/>
                    </a:ext>
                  </a:extLst>
                </p:cNvPr>
                <p:cNvSpPr>
                  <a:spLocks/>
                </p:cNvSpPr>
                <p:nvPr/>
              </p:nvSpPr>
              <p:spPr bwMode="auto">
                <a:xfrm>
                  <a:off x="1335" y="1679"/>
                  <a:ext cx="236" cy="151"/>
                </a:xfrm>
                <a:custGeom>
                  <a:avLst/>
                  <a:gdLst>
                    <a:gd name="T0" fmla="*/ 19 w 696"/>
                    <a:gd name="T1" fmla="*/ 5 h 447"/>
                    <a:gd name="T2" fmla="*/ 19 w 696"/>
                    <a:gd name="T3" fmla="*/ 11 h 447"/>
                    <a:gd name="T4" fmla="*/ 11 w 696"/>
                    <a:gd name="T5" fmla="*/ 10 h 447"/>
                    <a:gd name="T6" fmla="*/ 1 w 696"/>
                    <a:gd name="T7" fmla="*/ 5 h 447"/>
                    <a:gd name="T8" fmla="*/ 0 w 696"/>
                    <a:gd name="T9" fmla="*/ 9 h 447"/>
                    <a:gd name="T10" fmla="*/ 2 w 696"/>
                    <a:gd name="T11" fmla="*/ 11 h 447"/>
                    <a:gd name="T12" fmla="*/ 5 w 696"/>
                    <a:gd name="T13" fmla="*/ 11 h 447"/>
                    <a:gd name="T14" fmla="*/ 8 w 696"/>
                    <a:gd name="T15" fmla="*/ 13 h 447"/>
                    <a:gd name="T16" fmla="*/ 15 w 696"/>
                    <a:gd name="T17" fmla="*/ 14 h 447"/>
                    <a:gd name="T18" fmla="*/ 22 w 696"/>
                    <a:gd name="T19" fmla="*/ 15 h 447"/>
                    <a:gd name="T20" fmla="*/ 22 w 696"/>
                    <a:gd name="T21" fmla="*/ 6 h 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6" h="447">
                      <a:moveTo>
                        <a:pt x="495" y="138"/>
                      </a:moveTo>
                      <a:cubicBezTo>
                        <a:pt x="527" y="198"/>
                        <a:pt x="574" y="263"/>
                        <a:pt x="482" y="284"/>
                      </a:cubicBezTo>
                      <a:cubicBezTo>
                        <a:pt x="412" y="301"/>
                        <a:pt x="352" y="290"/>
                        <a:pt x="289" y="253"/>
                      </a:cubicBezTo>
                      <a:cubicBezTo>
                        <a:pt x="229" y="217"/>
                        <a:pt x="69" y="0"/>
                        <a:pt x="20" y="138"/>
                      </a:cubicBezTo>
                      <a:cubicBezTo>
                        <a:pt x="9" y="170"/>
                        <a:pt x="5" y="204"/>
                        <a:pt x="3" y="239"/>
                      </a:cubicBezTo>
                      <a:cubicBezTo>
                        <a:pt x="0" y="285"/>
                        <a:pt x="0" y="309"/>
                        <a:pt x="46" y="299"/>
                      </a:cubicBezTo>
                      <a:cubicBezTo>
                        <a:pt x="81" y="292"/>
                        <a:pt x="102" y="272"/>
                        <a:pt x="141" y="286"/>
                      </a:cubicBezTo>
                      <a:cubicBezTo>
                        <a:pt x="168" y="297"/>
                        <a:pt x="185" y="322"/>
                        <a:pt x="212" y="333"/>
                      </a:cubicBezTo>
                      <a:cubicBezTo>
                        <a:pt x="275" y="356"/>
                        <a:pt x="322" y="342"/>
                        <a:pt x="386" y="365"/>
                      </a:cubicBezTo>
                      <a:cubicBezTo>
                        <a:pt x="456" y="391"/>
                        <a:pt x="509" y="447"/>
                        <a:pt x="577" y="383"/>
                      </a:cubicBezTo>
                      <a:cubicBezTo>
                        <a:pt x="663" y="303"/>
                        <a:pt x="696" y="200"/>
                        <a:pt x="571" y="146"/>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29" name="Freeform 717">
                  <a:extLst>
                    <a:ext uri="{FF2B5EF4-FFF2-40B4-BE49-F238E27FC236}">
                      <a16:creationId xmlns:a16="http://schemas.microsoft.com/office/drawing/2014/main" id="{155D7612-5F33-8014-119D-A2DF9E2D7EFA}"/>
                    </a:ext>
                  </a:extLst>
                </p:cNvPr>
                <p:cNvSpPr>
                  <a:spLocks/>
                </p:cNvSpPr>
                <p:nvPr/>
              </p:nvSpPr>
              <p:spPr bwMode="auto">
                <a:xfrm>
                  <a:off x="1171" y="1563"/>
                  <a:ext cx="401" cy="139"/>
                </a:xfrm>
                <a:custGeom>
                  <a:avLst/>
                  <a:gdLst>
                    <a:gd name="T0" fmla="*/ 17 w 1184"/>
                    <a:gd name="T1" fmla="*/ 10 h 411"/>
                    <a:gd name="T2" fmla="*/ 13 w 1184"/>
                    <a:gd name="T3" fmla="*/ 14 h 411"/>
                    <a:gd name="T4" fmla="*/ 9 w 1184"/>
                    <a:gd name="T5" fmla="*/ 13 h 411"/>
                    <a:gd name="T6" fmla="*/ 5 w 1184"/>
                    <a:gd name="T7" fmla="*/ 12 h 411"/>
                    <a:gd name="T8" fmla="*/ 1 w 1184"/>
                    <a:gd name="T9" fmla="*/ 16 h 411"/>
                    <a:gd name="T10" fmla="*/ 6 w 1184"/>
                    <a:gd name="T11" fmla="*/ 6 h 411"/>
                    <a:gd name="T12" fmla="*/ 14 w 1184"/>
                    <a:gd name="T13" fmla="*/ 5 h 411"/>
                    <a:gd name="T14" fmla="*/ 18 w 1184"/>
                    <a:gd name="T15" fmla="*/ 4 h 411"/>
                    <a:gd name="T16" fmla="*/ 21 w 1184"/>
                    <a:gd name="T17" fmla="*/ 5 h 411"/>
                    <a:gd name="T18" fmla="*/ 29 w 1184"/>
                    <a:gd name="T19" fmla="*/ 6 h 411"/>
                    <a:gd name="T20" fmla="*/ 35 w 1184"/>
                    <a:gd name="T21" fmla="*/ 2 h 411"/>
                    <a:gd name="T22" fmla="*/ 38 w 1184"/>
                    <a:gd name="T23" fmla="*/ 0 h 411"/>
                    <a:gd name="T24" fmla="*/ 42 w 1184"/>
                    <a:gd name="T25" fmla="*/ 1 h 411"/>
                    <a:gd name="T26" fmla="*/ 45 w 1184"/>
                    <a:gd name="T27" fmla="*/ 7 h 411"/>
                    <a:gd name="T28" fmla="*/ 32 w 1184"/>
                    <a:gd name="T29" fmla="*/ 12 h 411"/>
                    <a:gd name="T30" fmla="*/ 24 w 1184"/>
                    <a:gd name="T31" fmla="*/ 13 h 411"/>
                    <a:gd name="T32" fmla="*/ 20 w 1184"/>
                    <a:gd name="T33" fmla="*/ 13 h 4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4" h="411">
                      <a:moveTo>
                        <a:pt x="438" y="264"/>
                      </a:moveTo>
                      <a:cubicBezTo>
                        <a:pt x="405" y="252"/>
                        <a:pt x="373" y="341"/>
                        <a:pt x="342" y="362"/>
                      </a:cubicBezTo>
                      <a:cubicBezTo>
                        <a:pt x="293" y="396"/>
                        <a:pt x="263" y="358"/>
                        <a:pt x="231" y="324"/>
                      </a:cubicBezTo>
                      <a:cubicBezTo>
                        <a:pt x="188" y="279"/>
                        <a:pt x="171" y="278"/>
                        <a:pt x="118" y="311"/>
                      </a:cubicBezTo>
                      <a:cubicBezTo>
                        <a:pt x="85" y="332"/>
                        <a:pt x="41" y="381"/>
                        <a:pt x="17" y="411"/>
                      </a:cubicBezTo>
                      <a:cubicBezTo>
                        <a:pt x="0" y="317"/>
                        <a:pt x="39" y="168"/>
                        <a:pt x="148" y="155"/>
                      </a:cubicBezTo>
                      <a:cubicBezTo>
                        <a:pt x="216" y="146"/>
                        <a:pt x="279" y="136"/>
                        <a:pt x="350" y="129"/>
                      </a:cubicBezTo>
                      <a:cubicBezTo>
                        <a:pt x="383" y="126"/>
                        <a:pt x="418" y="113"/>
                        <a:pt x="451" y="113"/>
                      </a:cubicBezTo>
                      <a:cubicBezTo>
                        <a:pt x="483" y="112"/>
                        <a:pt x="511" y="125"/>
                        <a:pt x="543" y="130"/>
                      </a:cubicBezTo>
                      <a:cubicBezTo>
                        <a:pt x="602" y="140"/>
                        <a:pt x="676" y="161"/>
                        <a:pt x="737" y="155"/>
                      </a:cubicBezTo>
                      <a:cubicBezTo>
                        <a:pt x="800" y="148"/>
                        <a:pt x="853" y="93"/>
                        <a:pt x="901" y="57"/>
                      </a:cubicBezTo>
                      <a:cubicBezTo>
                        <a:pt x="923" y="41"/>
                        <a:pt x="955" y="6"/>
                        <a:pt x="981" y="3"/>
                      </a:cubicBezTo>
                      <a:cubicBezTo>
                        <a:pt x="1004" y="0"/>
                        <a:pt x="1052" y="24"/>
                        <a:pt x="1073" y="33"/>
                      </a:cubicBezTo>
                      <a:cubicBezTo>
                        <a:pt x="1141" y="62"/>
                        <a:pt x="1184" y="107"/>
                        <a:pt x="1167" y="184"/>
                      </a:cubicBezTo>
                      <a:cubicBezTo>
                        <a:pt x="1131" y="344"/>
                        <a:pt x="935" y="257"/>
                        <a:pt x="830" y="304"/>
                      </a:cubicBezTo>
                      <a:cubicBezTo>
                        <a:pt x="787" y="217"/>
                        <a:pt x="605" y="218"/>
                        <a:pt x="619" y="340"/>
                      </a:cubicBezTo>
                      <a:cubicBezTo>
                        <a:pt x="602" y="361"/>
                        <a:pt x="555" y="371"/>
                        <a:pt x="511" y="338"/>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30" name="Freeform 718">
                  <a:extLst>
                    <a:ext uri="{FF2B5EF4-FFF2-40B4-BE49-F238E27FC236}">
                      <a16:creationId xmlns:a16="http://schemas.microsoft.com/office/drawing/2014/main" id="{C3643826-3F9A-60F1-60D3-F0F60382188B}"/>
                    </a:ext>
                  </a:extLst>
                </p:cNvPr>
                <p:cNvSpPr>
                  <a:spLocks/>
                </p:cNvSpPr>
                <p:nvPr/>
              </p:nvSpPr>
              <p:spPr bwMode="auto">
                <a:xfrm>
                  <a:off x="1380" y="1447"/>
                  <a:ext cx="88" cy="117"/>
                </a:xfrm>
                <a:custGeom>
                  <a:avLst/>
                  <a:gdLst>
                    <a:gd name="T0" fmla="*/ 0 w 260"/>
                    <a:gd name="T1" fmla="*/ 6 h 345"/>
                    <a:gd name="T2" fmla="*/ 5 w 260"/>
                    <a:gd name="T3" fmla="*/ 14 h 345"/>
                    <a:gd name="T4" fmla="*/ 8 w 260"/>
                    <a:gd name="T5" fmla="*/ 9 h 345"/>
                    <a:gd name="T6" fmla="*/ 8 w 260"/>
                    <a:gd name="T7" fmla="*/ 7 h 345"/>
                    <a:gd name="T8" fmla="*/ 9 w 260"/>
                    <a:gd name="T9" fmla="*/ 4 h 345"/>
                    <a:gd name="T10" fmla="*/ 1 w 260"/>
                    <a:gd name="T11" fmla="*/ 3 h 3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 h="345">
                      <a:moveTo>
                        <a:pt x="0" y="161"/>
                      </a:moveTo>
                      <a:cubicBezTo>
                        <a:pt x="63" y="190"/>
                        <a:pt x="131" y="273"/>
                        <a:pt x="127" y="345"/>
                      </a:cubicBezTo>
                      <a:cubicBezTo>
                        <a:pt x="172" y="338"/>
                        <a:pt x="218" y="296"/>
                        <a:pt x="223" y="249"/>
                      </a:cubicBezTo>
                      <a:cubicBezTo>
                        <a:pt x="227" y="223"/>
                        <a:pt x="213" y="199"/>
                        <a:pt x="215" y="173"/>
                      </a:cubicBezTo>
                      <a:cubicBezTo>
                        <a:pt x="217" y="149"/>
                        <a:pt x="236" y="133"/>
                        <a:pt x="242" y="110"/>
                      </a:cubicBezTo>
                      <a:cubicBezTo>
                        <a:pt x="260" y="28"/>
                        <a:pt x="30" y="0"/>
                        <a:pt x="21" y="81"/>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31" name="Freeform 719">
                  <a:extLst>
                    <a:ext uri="{FF2B5EF4-FFF2-40B4-BE49-F238E27FC236}">
                      <a16:creationId xmlns:a16="http://schemas.microsoft.com/office/drawing/2014/main" id="{EE2C6988-80F2-D47F-4819-0FBD6F40188D}"/>
                    </a:ext>
                  </a:extLst>
                </p:cNvPr>
                <p:cNvSpPr>
                  <a:spLocks/>
                </p:cNvSpPr>
                <p:nvPr/>
              </p:nvSpPr>
              <p:spPr bwMode="auto">
                <a:xfrm>
                  <a:off x="1643" y="1627"/>
                  <a:ext cx="61" cy="137"/>
                </a:xfrm>
                <a:custGeom>
                  <a:avLst/>
                  <a:gdLst>
                    <a:gd name="T0" fmla="*/ 0 w 181"/>
                    <a:gd name="T1" fmla="*/ 1 h 405"/>
                    <a:gd name="T2" fmla="*/ 3 w 181"/>
                    <a:gd name="T3" fmla="*/ 8 h 405"/>
                    <a:gd name="T4" fmla="*/ 3 w 181"/>
                    <a:gd name="T5" fmla="*/ 16 h 405"/>
                    <a:gd name="T6" fmla="*/ 5 w 181"/>
                    <a:gd name="T7" fmla="*/ 13 h 405"/>
                    <a:gd name="T8" fmla="*/ 6 w 181"/>
                    <a:gd name="T9" fmla="*/ 8 h 405"/>
                    <a:gd name="T10" fmla="*/ 6 w 181"/>
                    <a:gd name="T11" fmla="*/ 4 h 405"/>
                    <a:gd name="T12" fmla="*/ 5 w 181"/>
                    <a:gd name="T13" fmla="*/ 0 h 4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1" h="405">
                      <a:moveTo>
                        <a:pt x="9" y="30"/>
                      </a:moveTo>
                      <a:cubicBezTo>
                        <a:pt x="0" y="43"/>
                        <a:pt x="73" y="164"/>
                        <a:pt x="83" y="198"/>
                      </a:cubicBezTo>
                      <a:cubicBezTo>
                        <a:pt x="101" y="256"/>
                        <a:pt x="51" y="357"/>
                        <a:pt x="89" y="405"/>
                      </a:cubicBezTo>
                      <a:cubicBezTo>
                        <a:pt x="117" y="377"/>
                        <a:pt x="134" y="367"/>
                        <a:pt x="143" y="329"/>
                      </a:cubicBezTo>
                      <a:cubicBezTo>
                        <a:pt x="152" y="291"/>
                        <a:pt x="160" y="255"/>
                        <a:pt x="169" y="219"/>
                      </a:cubicBezTo>
                      <a:cubicBezTo>
                        <a:pt x="178" y="182"/>
                        <a:pt x="181" y="143"/>
                        <a:pt x="168" y="106"/>
                      </a:cubicBezTo>
                      <a:cubicBezTo>
                        <a:pt x="157" y="76"/>
                        <a:pt x="137" y="13"/>
                        <a:pt x="131"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32" name="Freeform 720">
                  <a:extLst>
                    <a:ext uri="{FF2B5EF4-FFF2-40B4-BE49-F238E27FC236}">
                      <a16:creationId xmlns:a16="http://schemas.microsoft.com/office/drawing/2014/main" id="{03C48551-EBA4-E87B-2F39-B00136E83CE7}"/>
                    </a:ext>
                  </a:extLst>
                </p:cNvPr>
                <p:cNvSpPr>
                  <a:spLocks/>
                </p:cNvSpPr>
                <p:nvPr/>
              </p:nvSpPr>
              <p:spPr bwMode="auto">
                <a:xfrm>
                  <a:off x="1744" y="1399"/>
                  <a:ext cx="172" cy="199"/>
                </a:xfrm>
                <a:custGeom>
                  <a:avLst/>
                  <a:gdLst>
                    <a:gd name="T0" fmla="*/ 0 w 509"/>
                    <a:gd name="T1" fmla="*/ 1 h 589"/>
                    <a:gd name="T2" fmla="*/ 7 w 509"/>
                    <a:gd name="T3" fmla="*/ 7 h 589"/>
                    <a:gd name="T4" fmla="*/ 11 w 509"/>
                    <a:gd name="T5" fmla="*/ 11 h 589"/>
                    <a:gd name="T6" fmla="*/ 13 w 509"/>
                    <a:gd name="T7" fmla="*/ 18 h 589"/>
                    <a:gd name="T8" fmla="*/ 6 w 509"/>
                    <a:gd name="T9" fmla="*/ 20 h 589"/>
                    <a:gd name="T10" fmla="*/ 3 w 509"/>
                    <a:gd name="T11" fmla="*/ 21 h 589"/>
                    <a:gd name="T12" fmla="*/ 8 w 509"/>
                    <a:gd name="T13" fmla="*/ 23 h 589"/>
                    <a:gd name="T14" fmla="*/ 16 w 509"/>
                    <a:gd name="T15" fmla="*/ 22 h 589"/>
                    <a:gd name="T16" fmla="*/ 20 w 509"/>
                    <a:gd name="T17" fmla="*/ 16 h 589"/>
                    <a:gd name="T18" fmla="*/ 19 w 509"/>
                    <a:gd name="T19" fmla="*/ 9 h 589"/>
                    <a:gd name="T20" fmla="*/ 17 w 509"/>
                    <a:gd name="T21" fmla="*/ 4 h 589"/>
                    <a:gd name="T22" fmla="*/ 10 w 509"/>
                    <a:gd name="T23" fmla="*/ 5 h 589"/>
                    <a:gd name="T24" fmla="*/ 5 w 509"/>
                    <a:gd name="T25" fmla="*/ 0 h 5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9" h="589">
                      <a:moveTo>
                        <a:pt x="0" y="30"/>
                      </a:moveTo>
                      <a:cubicBezTo>
                        <a:pt x="70" y="55"/>
                        <a:pt x="121" y="126"/>
                        <a:pt x="177" y="173"/>
                      </a:cubicBezTo>
                      <a:cubicBezTo>
                        <a:pt x="220" y="209"/>
                        <a:pt x="259" y="250"/>
                        <a:pt x="291" y="295"/>
                      </a:cubicBezTo>
                      <a:cubicBezTo>
                        <a:pt x="325" y="343"/>
                        <a:pt x="370" y="425"/>
                        <a:pt x="338" y="477"/>
                      </a:cubicBezTo>
                      <a:cubicBezTo>
                        <a:pt x="306" y="530"/>
                        <a:pt x="219" y="532"/>
                        <a:pt x="164" y="527"/>
                      </a:cubicBezTo>
                      <a:cubicBezTo>
                        <a:pt x="109" y="521"/>
                        <a:pt x="141" y="549"/>
                        <a:pt x="86" y="547"/>
                      </a:cubicBezTo>
                      <a:cubicBezTo>
                        <a:pt x="156" y="548"/>
                        <a:pt x="141" y="574"/>
                        <a:pt x="212" y="582"/>
                      </a:cubicBezTo>
                      <a:cubicBezTo>
                        <a:pt x="278" y="589"/>
                        <a:pt x="340" y="585"/>
                        <a:pt x="400" y="555"/>
                      </a:cubicBezTo>
                      <a:cubicBezTo>
                        <a:pt x="462" y="525"/>
                        <a:pt x="509" y="492"/>
                        <a:pt x="509" y="418"/>
                      </a:cubicBezTo>
                      <a:cubicBezTo>
                        <a:pt x="509" y="358"/>
                        <a:pt x="497" y="290"/>
                        <a:pt x="484" y="232"/>
                      </a:cubicBezTo>
                      <a:cubicBezTo>
                        <a:pt x="476" y="192"/>
                        <a:pt x="465" y="149"/>
                        <a:pt x="437" y="116"/>
                      </a:cubicBezTo>
                      <a:cubicBezTo>
                        <a:pt x="401" y="160"/>
                        <a:pt x="318" y="137"/>
                        <a:pt x="274" y="121"/>
                      </a:cubicBezTo>
                      <a:cubicBezTo>
                        <a:pt x="219" y="102"/>
                        <a:pt x="185" y="26"/>
                        <a:pt x="135" y="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33" name="Freeform 721">
                  <a:extLst>
                    <a:ext uri="{FF2B5EF4-FFF2-40B4-BE49-F238E27FC236}">
                      <a16:creationId xmlns:a16="http://schemas.microsoft.com/office/drawing/2014/main" id="{95233778-45E1-962B-B8B7-973C2B8E899D}"/>
                    </a:ext>
                  </a:extLst>
                </p:cNvPr>
                <p:cNvSpPr>
                  <a:spLocks/>
                </p:cNvSpPr>
                <p:nvPr/>
              </p:nvSpPr>
              <p:spPr bwMode="auto">
                <a:xfrm>
                  <a:off x="1779" y="1740"/>
                  <a:ext cx="130" cy="151"/>
                </a:xfrm>
                <a:custGeom>
                  <a:avLst/>
                  <a:gdLst>
                    <a:gd name="T0" fmla="*/ 3 w 387"/>
                    <a:gd name="T1" fmla="*/ 2 h 446"/>
                    <a:gd name="T2" fmla="*/ 10 w 387"/>
                    <a:gd name="T3" fmla="*/ 1 h 446"/>
                    <a:gd name="T4" fmla="*/ 11 w 387"/>
                    <a:gd name="T5" fmla="*/ 5 h 446"/>
                    <a:gd name="T6" fmla="*/ 14 w 387"/>
                    <a:gd name="T7" fmla="*/ 4 h 446"/>
                    <a:gd name="T8" fmla="*/ 14 w 387"/>
                    <a:gd name="T9" fmla="*/ 4 h 446"/>
                    <a:gd name="T10" fmla="*/ 14 w 387"/>
                    <a:gd name="T11" fmla="*/ 6 h 446"/>
                    <a:gd name="T12" fmla="*/ 12 w 387"/>
                    <a:gd name="T13" fmla="*/ 9 h 446"/>
                    <a:gd name="T14" fmla="*/ 0 w 387"/>
                    <a:gd name="T15" fmla="*/ 17 h 446"/>
                    <a:gd name="T16" fmla="*/ 3 w 387"/>
                    <a:gd name="T17" fmla="*/ 2 h 4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7" h="446">
                      <a:moveTo>
                        <a:pt x="70" y="45"/>
                      </a:moveTo>
                      <a:cubicBezTo>
                        <a:pt x="147" y="20"/>
                        <a:pt x="199" y="0"/>
                        <a:pt x="275" y="33"/>
                      </a:cubicBezTo>
                      <a:cubicBezTo>
                        <a:pt x="275" y="62"/>
                        <a:pt x="266" y="96"/>
                        <a:pt x="286" y="121"/>
                      </a:cubicBezTo>
                      <a:cubicBezTo>
                        <a:pt x="315" y="159"/>
                        <a:pt x="326" y="125"/>
                        <a:pt x="360" y="112"/>
                      </a:cubicBezTo>
                      <a:cubicBezTo>
                        <a:pt x="370" y="108"/>
                        <a:pt x="370" y="83"/>
                        <a:pt x="382" y="113"/>
                      </a:cubicBezTo>
                      <a:cubicBezTo>
                        <a:pt x="387" y="126"/>
                        <a:pt x="379" y="147"/>
                        <a:pt x="374" y="159"/>
                      </a:cubicBezTo>
                      <a:cubicBezTo>
                        <a:pt x="364" y="187"/>
                        <a:pt x="344" y="210"/>
                        <a:pt x="322" y="229"/>
                      </a:cubicBezTo>
                      <a:cubicBezTo>
                        <a:pt x="225" y="316"/>
                        <a:pt x="123" y="414"/>
                        <a:pt x="0" y="446"/>
                      </a:cubicBezTo>
                      <a:cubicBezTo>
                        <a:pt x="147" y="354"/>
                        <a:pt x="141" y="195"/>
                        <a:pt x="74" y="5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34" name="Freeform 722">
                  <a:extLst>
                    <a:ext uri="{FF2B5EF4-FFF2-40B4-BE49-F238E27FC236}">
                      <a16:creationId xmlns:a16="http://schemas.microsoft.com/office/drawing/2014/main" id="{5F48C4F3-37D9-F361-9C3A-86CAB0E63A4C}"/>
                    </a:ext>
                  </a:extLst>
                </p:cNvPr>
                <p:cNvSpPr>
                  <a:spLocks/>
                </p:cNvSpPr>
                <p:nvPr/>
              </p:nvSpPr>
              <p:spPr bwMode="auto">
                <a:xfrm>
                  <a:off x="1991" y="1504"/>
                  <a:ext cx="47" cy="90"/>
                </a:xfrm>
                <a:custGeom>
                  <a:avLst/>
                  <a:gdLst>
                    <a:gd name="T0" fmla="*/ 4 w 141"/>
                    <a:gd name="T1" fmla="*/ 1 h 266"/>
                    <a:gd name="T2" fmla="*/ 1 w 141"/>
                    <a:gd name="T3" fmla="*/ 3 h 266"/>
                    <a:gd name="T4" fmla="*/ 1 w 141"/>
                    <a:gd name="T5" fmla="*/ 7 h 266"/>
                    <a:gd name="T6" fmla="*/ 2 w 141"/>
                    <a:gd name="T7" fmla="*/ 9 h 266"/>
                    <a:gd name="T8" fmla="*/ 5 w 141"/>
                    <a:gd name="T9" fmla="*/ 7 h 266"/>
                    <a:gd name="T10" fmla="*/ 3 w 141"/>
                    <a:gd name="T11" fmla="*/ 1 h 2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266">
                      <a:moveTo>
                        <a:pt x="96" y="16"/>
                      </a:moveTo>
                      <a:cubicBezTo>
                        <a:pt x="53" y="0"/>
                        <a:pt x="30" y="36"/>
                        <a:pt x="17" y="70"/>
                      </a:cubicBezTo>
                      <a:cubicBezTo>
                        <a:pt x="0" y="116"/>
                        <a:pt x="18" y="131"/>
                        <a:pt x="20" y="176"/>
                      </a:cubicBezTo>
                      <a:cubicBezTo>
                        <a:pt x="21" y="216"/>
                        <a:pt x="1" y="266"/>
                        <a:pt x="61" y="247"/>
                      </a:cubicBezTo>
                      <a:cubicBezTo>
                        <a:pt x="86" y="239"/>
                        <a:pt x="131" y="201"/>
                        <a:pt x="141" y="177"/>
                      </a:cubicBezTo>
                      <a:cubicBezTo>
                        <a:pt x="62" y="155"/>
                        <a:pt x="68" y="83"/>
                        <a:pt x="87" y="2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35" name="Freeform 723">
                  <a:extLst>
                    <a:ext uri="{FF2B5EF4-FFF2-40B4-BE49-F238E27FC236}">
                      <a16:creationId xmlns:a16="http://schemas.microsoft.com/office/drawing/2014/main" id="{BD5B91EB-0931-7DA8-A09E-A5B4FDC890A8}"/>
                    </a:ext>
                  </a:extLst>
                </p:cNvPr>
                <p:cNvSpPr>
                  <a:spLocks/>
                </p:cNvSpPr>
                <p:nvPr/>
              </p:nvSpPr>
              <p:spPr bwMode="auto">
                <a:xfrm>
                  <a:off x="1925" y="1382"/>
                  <a:ext cx="142" cy="90"/>
                </a:xfrm>
                <a:custGeom>
                  <a:avLst/>
                  <a:gdLst>
                    <a:gd name="T0" fmla="*/ 0 w 421"/>
                    <a:gd name="T1" fmla="*/ 1 h 264"/>
                    <a:gd name="T2" fmla="*/ 16 w 421"/>
                    <a:gd name="T3" fmla="*/ 0 h 264"/>
                    <a:gd name="T4" fmla="*/ 9 w 421"/>
                    <a:gd name="T5" fmla="*/ 8 h 264"/>
                    <a:gd name="T6" fmla="*/ 1 w 421"/>
                    <a:gd name="T7" fmla="*/ 3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1" h="264">
                      <a:moveTo>
                        <a:pt x="0" y="20"/>
                      </a:moveTo>
                      <a:cubicBezTo>
                        <a:pt x="105" y="115"/>
                        <a:pt x="306" y="55"/>
                        <a:pt x="421" y="0"/>
                      </a:cubicBezTo>
                      <a:cubicBezTo>
                        <a:pt x="357" y="63"/>
                        <a:pt x="302" y="150"/>
                        <a:pt x="227" y="201"/>
                      </a:cubicBezTo>
                      <a:cubicBezTo>
                        <a:pt x="137" y="264"/>
                        <a:pt x="35" y="175"/>
                        <a:pt x="17" y="7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36" name="Freeform 724">
                  <a:extLst>
                    <a:ext uri="{FF2B5EF4-FFF2-40B4-BE49-F238E27FC236}">
                      <a16:creationId xmlns:a16="http://schemas.microsoft.com/office/drawing/2014/main" id="{7A724C46-05EF-B66E-204C-6095D49FE119}"/>
                    </a:ext>
                  </a:extLst>
                </p:cNvPr>
                <p:cNvSpPr>
                  <a:spLocks/>
                </p:cNvSpPr>
                <p:nvPr/>
              </p:nvSpPr>
              <p:spPr bwMode="auto">
                <a:xfrm>
                  <a:off x="2063" y="1581"/>
                  <a:ext cx="81" cy="150"/>
                </a:xfrm>
                <a:custGeom>
                  <a:avLst/>
                  <a:gdLst>
                    <a:gd name="T0" fmla="*/ 0 w 240"/>
                    <a:gd name="T1" fmla="*/ 4 h 441"/>
                    <a:gd name="T2" fmla="*/ 4 w 240"/>
                    <a:gd name="T3" fmla="*/ 0 h 441"/>
                    <a:gd name="T4" fmla="*/ 6 w 240"/>
                    <a:gd name="T5" fmla="*/ 2 h 441"/>
                    <a:gd name="T6" fmla="*/ 7 w 240"/>
                    <a:gd name="T7" fmla="*/ 4 h 441"/>
                    <a:gd name="T8" fmla="*/ 7 w 240"/>
                    <a:gd name="T9" fmla="*/ 7 h 441"/>
                    <a:gd name="T10" fmla="*/ 8 w 240"/>
                    <a:gd name="T11" fmla="*/ 11 h 441"/>
                    <a:gd name="T12" fmla="*/ 7 w 240"/>
                    <a:gd name="T13" fmla="*/ 17 h 441"/>
                    <a:gd name="T14" fmla="*/ 6 w 240"/>
                    <a:gd name="T15" fmla="*/ 9 h 441"/>
                    <a:gd name="T16" fmla="*/ 0 w 240"/>
                    <a:gd name="T17" fmla="*/ 4 h 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0" h="441">
                      <a:moveTo>
                        <a:pt x="0" y="93"/>
                      </a:moveTo>
                      <a:cubicBezTo>
                        <a:pt x="44" y="85"/>
                        <a:pt x="78" y="0"/>
                        <a:pt x="113" y="5"/>
                      </a:cubicBezTo>
                      <a:cubicBezTo>
                        <a:pt x="135" y="7"/>
                        <a:pt x="145" y="46"/>
                        <a:pt x="158" y="61"/>
                      </a:cubicBezTo>
                      <a:cubicBezTo>
                        <a:pt x="182" y="85"/>
                        <a:pt x="188" y="75"/>
                        <a:pt x="190" y="111"/>
                      </a:cubicBezTo>
                      <a:cubicBezTo>
                        <a:pt x="192" y="139"/>
                        <a:pt x="178" y="164"/>
                        <a:pt x="182" y="193"/>
                      </a:cubicBezTo>
                      <a:cubicBezTo>
                        <a:pt x="184" y="219"/>
                        <a:pt x="199" y="242"/>
                        <a:pt x="209" y="267"/>
                      </a:cubicBezTo>
                      <a:cubicBezTo>
                        <a:pt x="232" y="326"/>
                        <a:pt x="240" y="403"/>
                        <a:pt x="177" y="441"/>
                      </a:cubicBezTo>
                      <a:cubicBezTo>
                        <a:pt x="209" y="377"/>
                        <a:pt x="173" y="278"/>
                        <a:pt x="155" y="215"/>
                      </a:cubicBezTo>
                      <a:cubicBezTo>
                        <a:pt x="135" y="145"/>
                        <a:pt x="71" y="136"/>
                        <a:pt x="8" y="10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37" name="Freeform 725">
                  <a:extLst>
                    <a:ext uri="{FF2B5EF4-FFF2-40B4-BE49-F238E27FC236}">
                      <a16:creationId xmlns:a16="http://schemas.microsoft.com/office/drawing/2014/main" id="{BE6A632E-8834-9F59-F1AA-9A30FE1C6FC1}"/>
                    </a:ext>
                  </a:extLst>
                </p:cNvPr>
                <p:cNvSpPr>
                  <a:spLocks/>
                </p:cNvSpPr>
                <p:nvPr/>
              </p:nvSpPr>
              <p:spPr bwMode="auto">
                <a:xfrm>
                  <a:off x="2049" y="1795"/>
                  <a:ext cx="81" cy="67"/>
                </a:xfrm>
                <a:custGeom>
                  <a:avLst/>
                  <a:gdLst>
                    <a:gd name="T0" fmla="*/ 6 w 238"/>
                    <a:gd name="T1" fmla="*/ 0 h 198"/>
                    <a:gd name="T2" fmla="*/ 7 w 238"/>
                    <a:gd name="T3" fmla="*/ 7 h 198"/>
                    <a:gd name="T4" fmla="*/ 4 w 238"/>
                    <a:gd name="T5" fmla="*/ 7 h 198"/>
                    <a:gd name="T6" fmla="*/ 0 w 238"/>
                    <a:gd name="T7" fmla="*/ 8 h 198"/>
                    <a:gd name="T8" fmla="*/ 5 w 238"/>
                    <a:gd name="T9" fmla="*/ 5 h 198"/>
                    <a:gd name="T10" fmla="*/ 6 w 238"/>
                    <a:gd name="T11" fmla="*/ 0 h 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98">
                      <a:moveTo>
                        <a:pt x="167" y="0"/>
                      </a:moveTo>
                      <a:cubicBezTo>
                        <a:pt x="198" y="42"/>
                        <a:pt x="238" y="128"/>
                        <a:pt x="188" y="173"/>
                      </a:cubicBezTo>
                      <a:cubicBezTo>
                        <a:pt x="163" y="196"/>
                        <a:pt x="133" y="184"/>
                        <a:pt x="105" y="181"/>
                      </a:cubicBezTo>
                      <a:cubicBezTo>
                        <a:pt x="70" y="177"/>
                        <a:pt x="31" y="186"/>
                        <a:pt x="0" y="198"/>
                      </a:cubicBezTo>
                      <a:cubicBezTo>
                        <a:pt x="39" y="174"/>
                        <a:pt x="89" y="162"/>
                        <a:pt x="125" y="131"/>
                      </a:cubicBezTo>
                      <a:cubicBezTo>
                        <a:pt x="163" y="98"/>
                        <a:pt x="159" y="55"/>
                        <a:pt x="163" y="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38" name="Freeform 726">
                  <a:extLst>
                    <a:ext uri="{FF2B5EF4-FFF2-40B4-BE49-F238E27FC236}">
                      <a16:creationId xmlns:a16="http://schemas.microsoft.com/office/drawing/2014/main" id="{2E0F3EC5-1127-638A-CBE4-91628113C5F2}"/>
                    </a:ext>
                  </a:extLst>
                </p:cNvPr>
                <p:cNvSpPr>
                  <a:spLocks/>
                </p:cNvSpPr>
                <p:nvPr/>
              </p:nvSpPr>
              <p:spPr bwMode="auto">
                <a:xfrm>
                  <a:off x="1875" y="1722"/>
                  <a:ext cx="99" cy="54"/>
                </a:xfrm>
                <a:custGeom>
                  <a:avLst/>
                  <a:gdLst>
                    <a:gd name="T0" fmla="*/ 3 w 292"/>
                    <a:gd name="T1" fmla="*/ 2 h 160"/>
                    <a:gd name="T2" fmla="*/ 7 w 292"/>
                    <a:gd name="T3" fmla="*/ 4 h 160"/>
                    <a:gd name="T4" fmla="*/ 11 w 292"/>
                    <a:gd name="T5" fmla="*/ 6 h 160"/>
                    <a:gd name="T6" fmla="*/ 3 w 292"/>
                    <a:gd name="T7" fmla="*/ 0 h 160"/>
                    <a:gd name="T8" fmla="*/ 3 w 292"/>
                    <a:gd name="T9" fmla="*/ 0 h 160"/>
                    <a:gd name="T10" fmla="*/ 3 w 292"/>
                    <a:gd name="T11" fmla="*/ 1 h 160"/>
                    <a:gd name="T12" fmla="*/ 0 w 292"/>
                    <a:gd name="T13" fmla="*/ 2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2" h="160">
                      <a:moveTo>
                        <a:pt x="80" y="66"/>
                      </a:moveTo>
                      <a:cubicBezTo>
                        <a:pt x="117" y="61"/>
                        <a:pt x="155" y="75"/>
                        <a:pt x="185" y="94"/>
                      </a:cubicBezTo>
                      <a:cubicBezTo>
                        <a:pt x="217" y="114"/>
                        <a:pt x="234" y="160"/>
                        <a:pt x="277" y="145"/>
                      </a:cubicBezTo>
                      <a:cubicBezTo>
                        <a:pt x="292" y="22"/>
                        <a:pt x="164" y="4"/>
                        <a:pt x="72" y="1"/>
                      </a:cubicBezTo>
                      <a:cubicBezTo>
                        <a:pt x="70" y="0"/>
                        <a:pt x="70" y="0"/>
                        <a:pt x="72" y="1"/>
                      </a:cubicBezTo>
                      <a:cubicBezTo>
                        <a:pt x="76" y="8"/>
                        <a:pt x="72" y="16"/>
                        <a:pt x="75" y="23"/>
                      </a:cubicBezTo>
                      <a:cubicBezTo>
                        <a:pt x="52" y="36"/>
                        <a:pt x="25" y="38"/>
                        <a:pt x="0" y="4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39" name="Freeform 727">
                  <a:extLst>
                    <a:ext uri="{FF2B5EF4-FFF2-40B4-BE49-F238E27FC236}">
                      <a16:creationId xmlns:a16="http://schemas.microsoft.com/office/drawing/2014/main" id="{6D9995CB-A697-8A43-4566-97DA63C1D3F6}"/>
                    </a:ext>
                  </a:extLst>
                </p:cNvPr>
                <p:cNvSpPr>
                  <a:spLocks/>
                </p:cNvSpPr>
                <p:nvPr/>
              </p:nvSpPr>
              <p:spPr bwMode="auto">
                <a:xfrm>
                  <a:off x="1828" y="1572"/>
                  <a:ext cx="149" cy="107"/>
                </a:xfrm>
                <a:custGeom>
                  <a:avLst/>
                  <a:gdLst>
                    <a:gd name="T0" fmla="*/ 3 w 442"/>
                    <a:gd name="T1" fmla="*/ 10 h 319"/>
                    <a:gd name="T2" fmla="*/ 11 w 442"/>
                    <a:gd name="T3" fmla="*/ 10 h 319"/>
                    <a:gd name="T4" fmla="*/ 14 w 442"/>
                    <a:gd name="T5" fmla="*/ 12 h 319"/>
                    <a:gd name="T6" fmla="*/ 16 w 442"/>
                    <a:gd name="T7" fmla="*/ 8 h 319"/>
                    <a:gd name="T8" fmla="*/ 13 w 442"/>
                    <a:gd name="T9" fmla="*/ 4 h 319"/>
                    <a:gd name="T10" fmla="*/ 13 w 442"/>
                    <a:gd name="T11" fmla="*/ 0 h 319"/>
                    <a:gd name="T12" fmla="*/ 10 w 442"/>
                    <a:gd name="T13" fmla="*/ 4 h 319"/>
                    <a:gd name="T14" fmla="*/ 9 w 442"/>
                    <a:gd name="T15" fmla="*/ 7 h 319"/>
                    <a:gd name="T16" fmla="*/ 3 w 442"/>
                    <a:gd name="T17" fmla="*/ 8 h 319"/>
                    <a:gd name="T18" fmla="*/ 0 w 442"/>
                    <a:gd name="T19" fmla="*/ 11 h 3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2" h="319">
                      <a:moveTo>
                        <a:pt x="84" y="253"/>
                      </a:moveTo>
                      <a:cubicBezTo>
                        <a:pt x="149" y="220"/>
                        <a:pt x="216" y="245"/>
                        <a:pt x="281" y="253"/>
                      </a:cubicBezTo>
                      <a:cubicBezTo>
                        <a:pt x="298" y="279"/>
                        <a:pt x="342" y="308"/>
                        <a:pt x="374" y="312"/>
                      </a:cubicBezTo>
                      <a:cubicBezTo>
                        <a:pt x="442" y="319"/>
                        <a:pt x="424" y="262"/>
                        <a:pt x="409" y="222"/>
                      </a:cubicBezTo>
                      <a:cubicBezTo>
                        <a:pt x="390" y="173"/>
                        <a:pt x="363" y="150"/>
                        <a:pt x="331" y="110"/>
                      </a:cubicBezTo>
                      <a:cubicBezTo>
                        <a:pt x="293" y="61"/>
                        <a:pt x="318" y="49"/>
                        <a:pt x="336" y="0"/>
                      </a:cubicBezTo>
                      <a:cubicBezTo>
                        <a:pt x="296" y="16"/>
                        <a:pt x="272" y="73"/>
                        <a:pt x="277" y="110"/>
                      </a:cubicBezTo>
                      <a:cubicBezTo>
                        <a:pt x="284" y="158"/>
                        <a:pt x="299" y="186"/>
                        <a:pt x="231" y="194"/>
                      </a:cubicBezTo>
                      <a:cubicBezTo>
                        <a:pt x="182" y="199"/>
                        <a:pt x="139" y="181"/>
                        <a:pt x="92" y="203"/>
                      </a:cubicBezTo>
                      <a:cubicBezTo>
                        <a:pt x="50" y="223"/>
                        <a:pt x="38" y="281"/>
                        <a:pt x="0" y="29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40" name="Freeform 728">
                  <a:extLst>
                    <a:ext uri="{FF2B5EF4-FFF2-40B4-BE49-F238E27FC236}">
                      <a16:creationId xmlns:a16="http://schemas.microsoft.com/office/drawing/2014/main" id="{F1B1C7DA-A539-C336-A0EE-BE7D9F624D17}"/>
                    </a:ext>
                  </a:extLst>
                </p:cNvPr>
                <p:cNvSpPr>
                  <a:spLocks/>
                </p:cNvSpPr>
                <p:nvPr/>
              </p:nvSpPr>
              <p:spPr bwMode="auto">
                <a:xfrm>
                  <a:off x="1454" y="1824"/>
                  <a:ext cx="302" cy="91"/>
                </a:xfrm>
                <a:custGeom>
                  <a:avLst/>
                  <a:gdLst>
                    <a:gd name="T0" fmla="*/ 7 w 892"/>
                    <a:gd name="T1" fmla="*/ 6 h 268"/>
                    <a:gd name="T2" fmla="*/ 22 w 892"/>
                    <a:gd name="T3" fmla="*/ 0 h 268"/>
                    <a:gd name="T4" fmla="*/ 29 w 892"/>
                    <a:gd name="T5" fmla="*/ 3 h 268"/>
                    <a:gd name="T6" fmla="*/ 34 w 892"/>
                    <a:gd name="T7" fmla="*/ 10 h 268"/>
                    <a:gd name="T8" fmla="*/ 35 w 892"/>
                    <a:gd name="T9" fmla="*/ 11 h 268"/>
                    <a:gd name="T10" fmla="*/ 31 w 892"/>
                    <a:gd name="T11" fmla="*/ 8 h 268"/>
                    <a:gd name="T12" fmla="*/ 27 w 892"/>
                    <a:gd name="T13" fmla="*/ 5 h 268"/>
                    <a:gd name="T14" fmla="*/ 19 w 892"/>
                    <a:gd name="T15" fmla="*/ 4 h 268"/>
                    <a:gd name="T16" fmla="*/ 4 w 892"/>
                    <a:gd name="T17" fmla="*/ 8 h 268"/>
                    <a:gd name="T18" fmla="*/ 0 w 892"/>
                    <a:gd name="T19" fmla="*/ 8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2" h="268">
                      <a:moveTo>
                        <a:pt x="177" y="155"/>
                      </a:moveTo>
                      <a:cubicBezTo>
                        <a:pt x="291" y="97"/>
                        <a:pt x="433" y="0"/>
                        <a:pt x="560" y="12"/>
                      </a:cubicBezTo>
                      <a:cubicBezTo>
                        <a:pt x="623" y="18"/>
                        <a:pt x="694" y="35"/>
                        <a:pt x="743" y="79"/>
                      </a:cubicBezTo>
                      <a:cubicBezTo>
                        <a:pt x="793" y="124"/>
                        <a:pt x="821" y="190"/>
                        <a:pt x="868" y="240"/>
                      </a:cubicBezTo>
                      <a:cubicBezTo>
                        <a:pt x="878" y="250"/>
                        <a:pt x="887" y="256"/>
                        <a:pt x="892" y="268"/>
                      </a:cubicBezTo>
                      <a:cubicBezTo>
                        <a:pt x="868" y="241"/>
                        <a:pt x="829" y="225"/>
                        <a:pt x="800" y="203"/>
                      </a:cubicBezTo>
                      <a:cubicBezTo>
                        <a:pt x="770" y="178"/>
                        <a:pt x="741" y="154"/>
                        <a:pt x="708" y="135"/>
                      </a:cubicBezTo>
                      <a:cubicBezTo>
                        <a:pt x="647" y="101"/>
                        <a:pt x="557" y="80"/>
                        <a:pt x="489" y="100"/>
                      </a:cubicBezTo>
                      <a:cubicBezTo>
                        <a:pt x="362" y="139"/>
                        <a:pt x="234" y="170"/>
                        <a:pt x="106" y="198"/>
                      </a:cubicBezTo>
                      <a:cubicBezTo>
                        <a:pt x="73" y="204"/>
                        <a:pt x="30" y="197"/>
                        <a:pt x="0" y="20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41" name="Freeform 729">
                  <a:extLst>
                    <a:ext uri="{FF2B5EF4-FFF2-40B4-BE49-F238E27FC236}">
                      <a16:creationId xmlns:a16="http://schemas.microsoft.com/office/drawing/2014/main" id="{620C744E-1A84-A3EF-90B4-B14F49B34C18}"/>
                    </a:ext>
                  </a:extLst>
                </p:cNvPr>
                <p:cNvSpPr>
                  <a:spLocks/>
                </p:cNvSpPr>
                <p:nvPr/>
              </p:nvSpPr>
              <p:spPr bwMode="auto">
                <a:xfrm>
                  <a:off x="1324" y="2030"/>
                  <a:ext cx="140" cy="161"/>
                </a:xfrm>
                <a:custGeom>
                  <a:avLst/>
                  <a:gdLst>
                    <a:gd name="T0" fmla="*/ 3 w 414"/>
                    <a:gd name="T1" fmla="*/ 9 h 475"/>
                    <a:gd name="T2" fmla="*/ 6 w 414"/>
                    <a:gd name="T3" fmla="*/ 14 h 475"/>
                    <a:gd name="T4" fmla="*/ 0 w 414"/>
                    <a:gd name="T5" fmla="*/ 16 h 475"/>
                    <a:gd name="T6" fmla="*/ 2 w 414"/>
                    <a:gd name="T7" fmla="*/ 18 h 475"/>
                    <a:gd name="T8" fmla="*/ 6 w 414"/>
                    <a:gd name="T9" fmla="*/ 17 h 475"/>
                    <a:gd name="T10" fmla="*/ 8 w 414"/>
                    <a:gd name="T11" fmla="*/ 15 h 475"/>
                    <a:gd name="T12" fmla="*/ 12 w 414"/>
                    <a:gd name="T13" fmla="*/ 14 h 475"/>
                    <a:gd name="T14" fmla="*/ 16 w 414"/>
                    <a:gd name="T15" fmla="*/ 7 h 475"/>
                    <a:gd name="T16" fmla="*/ 15 w 414"/>
                    <a:gd name="T17" fmla="*/ 4 h 475"/>
                    <a:gd name="T18" fmla="*/ 16 w 414"/>
                    <a:gd name="T19" fmla="*/ 0 h 475"/>
                    <a:gd name="T20" fmla="*/ 13 w 414"/>
                    <a:gd name="T21" fmla="*/ 8 h 475"/>
                    <a:gd name="T22" fmla="*/ 6 w 414"/>
                    <a:gd name="T23" fmla="*/ 7 h 4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475">
                      <a:moveTo>
                        <a:pt x="90" y="236"/>
                      </a:moveTo>
                      <a:cubicBezTo>
                        <a:pt x="138" y="221"/>
                        <a:pt x="160" y="322"/>
                        <a:pt x="144" y="354"/>
                      </a:cubicBezTo>
                      <a:cubicBezTo>
                        <a:pt x="109" y="422"/>
                        <a:pt x="45" y="387"/>
                        <a:pt x="0" y="422"/>
                      </a:cubicBezTo>
                      <a:cubicBezTo>
                        <a:pt x="11" y="466"/>
                        <a:pt x="24" y="475"/>
                        <a:pt x="61" y="469"/>
                      </a:cubicBezTo>
                      <a:cubicBezTo>
                        <a:pt x="89" y="464"/>
                        <a:pt x="127" y="451"/>
                        <a:pt x="151" y="435"/>
                      </a:cubicBezTo>
                      <a:cubicBezTo>
                        <a:pt x="176" y="417"/>
                        <a:pt x="187" y="390"/>
                        <a:pt x="217" y="376"/>
                      </a:cubicBezTo>
                      <a:cubicBezTo>
                        <a:pt x="247" y="362"/>
                        <a:pt x="282" y="370"/>
                        <a:pt x="314" y="362"/>
                      </a:cubicBezTo>
                      <a:cubicBezTo>
                        <a:pt x="401" y="341"/>
                        <a:pt x="405" y="265"/>
                        <a:pt x="398" y="194"/>
                      </a:cubicBezTo>
                      <a:cubicBezTo>
                        <a:pt x="394" y="158"/>
                        <a:pt x="389" y="129"/>
                        <a:pt x="395" y="93"/>
                      </a:cubicBezTo>
                      <a:cubicBezTo>
                        <a:pt x="400" y="62"/>
                        <a:pt x="414" y="32"/>
                        <a:pt x="414" y="0"/>
                      </a:cubicBezTo>
                      <a:cubicBezTo>
                        <a:pt x="361" y="52"/>
                        <a:pt x="384" y="149"/>
                        <a:pt x="340" y="211"/>
                      </a:cubicBezTo>
                      <a:cubicBezTo>
                        <a:pt x="288" y="283"/>
                        <a:pt x="204" y="248"/>
                        <a:pt x="149" y="19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42" name="Freeform 730">
                  <a:extLst>
                    <a:ext uri="{FF2B5EF4-FFF2-40B4-BE49-F238E27FC236}">
                      <a16:creationId xmlns:a16="http://schemas.microsoft.com/office/drawing/2014/main" id="{54253DB0-9ECE-3BEC-3B63-6902AF064065}"/>
                    </a:ext>
                  </a:extLst>
                </p:cNvPr>
                <p:cNvSpPr>
                  <a:spLocks/>
                </p:cNvSpPr>
                <p:nvPr/>
              </p:nvSpPr>
              <p:spPr bwMode="auto">
                <a:xfrm>
                  <a:off x="1656" y="2111"/>
                  <a:ext cx="205" cy="224"/>
                </a:xfrm>
                <a:custGeom>
                  <a:avLst/>
                  <a:gdLst>
                    <a:gd name="T0" fmla="*/ 0 w 607"/>
                    <a:gd name="T1" fmla="*/ 20 h 663"/>
                    <a:gd name="T2" fmla="*/ 2 w 607"/>
                    <a:gd name="T3" fmla="*/ 26 h 663"/>
                    <a:gd name="T4" fmla="*/ 5 w 607"/>
                    <a:gd name="T5" fmla="*/ 19 h 663"/>
                    <a:gd name="T6" fmla="*/ 10 w 607"/>
                    <a:gd name="T7" fmla="*/ 15 h 663"/>
                    <a:gd name="T8" fmla="*/ 22 w 607"/>
                    <a:gd name="T9" fmla="*/ 15 h 663"/>
                    <a:gd name="T10" fmla="*/ 23 w 607"/>
                    <a:gd name="T11" fmla="*/ 9 h 663"/>
                    <a:gd name="T12" fmla="*/ 14 w 607"/>
                    <a:gd name="T13" fmla="*/ 8 h 663"/>
                    <a:gd name="T14" fmla="*/ 19 w 607"/>
                    <a:gd name="T15" fmla="*/ 1 h 663"/>
                    <a:gd name="T16" fmla="*/ 8 w 607"/>
                    <a:gd name="T17" fmla="*/ 4 h 663"/>
                    <a:gd name="T18" fmla="*/ 3 w 607"/>
                    <a:gd name="T19" fmla="*/ 7 h 663"/>
                    <a:gd name="T20" fmla="*/ 0 w 607"/>
                    <a:gd name="T21" fmla="*/ 12 h 663"/>
                    <a:gd name="T22" fmla="*/ 8 w 607"/>
                    <a:gd name="T23" fmla="*/ 12 h 663"/>
                    <a:gd name="T24" fmla="*/ 4 w 607"/>
                    <a:gd name="T25" fmla="*/ 16 h 663"/>
                    <a:gd name="T26" fmla="*/ 0 w 607"/>
                    <a:gd name="T27" fmla="*/ 20 h 6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7" h="663">
                      <a:moveTo>
                        <a:pt x="11" y="515"/>
                      </a:moveTo>
                      <a:cubicBezTo>
                        <a:pt x="11" y="563"/>
                        <a:pt x="0" y="631"/>
                        <a:pt x="44" y="663"/>
                      </a:cubicBezTo>
                      <a:cubicBezTo>
                        <a:pt x="83" y="624"/>
                        <a:pt x="100" y="545"/>
                        <a:pt x="136" y="498"/>
                      </a:cubicBezTo>
                      <a:cubicBezTo>
                        <a:pt x="170" y="453"/>
                        <a:pt x="220" y="411"/>
                        <a:pt x="267" y="379"/>
                      </a:cubicBezTo>
                      <a:cubicBezTo>
                        <a:pt x="359" y="316"/>
                        <a:pt x="472" y="342"/>
                        <a:pt x="562" y="393"/>
                      </a:cubicBezTo>
                      <a:cubicBezTo>
                        <a:pt x="607" y="349"/>
                        <a:pt x="598" y="283"/>
                        <a:pt x="595" y="225"/>
                      </a:cubicBezTo>
                      <a:cubicBezTo>
                        <a:pt x="532" y="244"/>
                        <a:pt x="392" y="275"/>
                        <a:pt x="356" y="199"/>
                      </a:cubicBezTo>
                      <a:cubicBezTo>
                        <a:pt x="319" y="122"/>
                        <a:pt x="452" y="80"/>
                        <a:pt x="494" y="32"/>
                      </a:cubicBezTo>
                      <a:cubicBezTo>
                        <a:pt x="388" y="0"/>
                        <a:pt x="298" y="34"/>
                        <a:pt x="209" y="95"/>
                      </a:cubicBezTo>
                      <a:cubicBezTo>
                        <a:pt x="166" y="124"/>
                        <a:pt x="125" y="148"/>
                        <a:pt x="91" y="187"/>
                      </a:cubicBezTo>
                      <a:cubicBezTo>
                        <a:pt x="67" y="212"/>
                        <a:pt x="0" y="278"/>
                        <a:pt x="3" y="312"/>
                      </a:cubicBezTo>
                      <a:cubicBezTo>
                        <a:pt x="41" y="297"/>
                        <a:pt x="258" y="166"/>
                        <a:pt x="221" y="309"/>
                      </a:cubicBezTo>
                      <a:cubicBezTo>
                        <a:pt x="210" y="354"/>
                        <a:pt x="149" y="383"/>
                        <a:pt x="115" y="409"/>
                      </a:cubicBezTo>
                      <a:cubicBezTo>
                        <a:pt x="77" y="437"/>
                        <a:pt x="37" y="471"/>
                        <a:pt x="6" y="506"/>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43" name="Freeform 731">
                  <a:extLst>
                    <a:ext uri="{FF2B5EF4-FFF2-40B4-BE49-F238E27FC236}">
                      <a16:creationId xmlns:a16="http://schemas.microsoft.com/office/drawing/2014/main" id="{D13A5734-1641-21BF-7C81-166F1EFA1155}"/>
                    </a:ext>
                  </a:extLst>
                </p:cNvPr>
                <p:cNvSpPr>
                  <a:spLocks/>
                </p:cNvSpPr>
                <p:nvPr/>
              </p:nvSpPr>
              <p:spPr bwMode="auto">
                <a:xfrm>
                  <a:off x="1814" y="2230"/>
                  <a:ext cx="64" cy="154"/>
                </a:xfrm>
                <a:custGeom>
                  <a:avLst/>
                  <a:gdLst>
                    <a:gd name="T0" fmla="*/ 5 w 188"/>
                    <a:gd name="T1" fmla="*/ 0 h 455"/>
                    <a:gd name="T2" fmla="*/ 7 w 188"/>
                    <a:gd name="T3" fmla="*/ 5 h 455"/>
                    <a:gd name="T4" fmla="*/ 6 w 188"/>
                    <a:gd name="T5" fmla="*/ 9 h 455"/>
                    <a:gd name="T6" fmla="*/ 7 w 188"/>
                    <a:gd name="T7" fmla="*/ 16 h 455"/>
                    <a:gd name="T8" fmla="*/ 4 w 188"/>
                    <a:gd name="T9" fmla="*/ 13 h 455"/>
                    <a:gd name="T10" fmla="*/ 0 w 188"/>
                    <a:gd name="T11" fmla="*/ 15 h 455"/>
                    <a:gd name="T12" fmla="*/ 4 w 188"/>
                    <a:gd name="T13" fmla="*/ 1 h 4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 h="455">
                      <a:moveTo>
                        <a:pt x="138" y="0"/>
                      </a:moveTo>
                      <a:cubicBezTo>
                        <a:pt x="114" y="42"/>
                        <a:pt x="179" y="78"/>
                        <a:pt x="184" y="118"/>
                      </a:cubicBezTo>
                      <a:cubicBezTo>
                        <a:pt x="188" y="147"/>
                        <a:pt x="160" y="200"/>
                        <a:pt x="150" y="227"/>
                      </a:cubicBezTo>
                      <a:cubicBezTo>
                        <a:pt x="139" y="259"/>
                        <a:pt x="75" y="455"/>
                        <a:pt x="175" y="418"/>
                      </a:cubicBezTo>
                      <a:cubicBezTo>
                        <a:pt x="131" y="439"/>
                        <a:pt x="114" y="361"/>
                        <a:pt x="95" y="341"/>
                      </a:cubicBezTo>
                      <a:cubicBezTo>
                        <a:pt x="60" y="305"/>
                        <a:pt x="38" y="351"/>
                        <a:pt x="12" y="378"/>
                      </a:cubicBezTo>
                      <a:cubicBezTo>
                        <a:pt x="0" y="253"/>
                        <a:pt x="59" y="138"/>
                        <a:pt x="112" y="2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44" name="Freeform 732">
                  <a:extLst>
                    <a:ext uri="{FF2B5EF4-FFF2-40B4-BE49-F238E27FC236}">
                      <a16:creationId xmlns:a16="http://schemas.microsoft.com/office/drawing/2014/main" id="{9C8E5B1E-0313-1471-3F6D-31D48A3F4092}"/>
                    </a:ext>
                  </a:extLst>
                </p:cNvPr>
                <p:cNvSpPr>
                  <a:spLocks/>
                </p:cNvSpPr>
                <p:nvPr/>
              </p:nvSpPr>
              <p:spPr bwMode="auto">
                <a:xfrm>
                  <a:off x="1855" y="2079"/>
                  <a:ext cx="113" cy="240"/>
                </a:xfrm>
                <a:custGeom>
                  <a:avLst/>
                  <a:gdLst>
                    <a:gd name="T0" fmla="*/ 5 w 332"/>
                    <a:gd name="T1" fmla="*/ 14 h 712"/>
                    <a:gd name="T2" fmla="*/ 6 w 332"/>
                    <a:gd name="T3" fmla="*/ 22 h 712"/>
                    <a:gd name="T4" fmla="*/ 9 w 332"/>
                    <a:gd name="T5" fmla="*/ 27 h 712"/>
                    <a:gd name="T6" fmla="*/ 12 w 332"/>
                    <a:gd name="T7" fmla="*/ 22 h 712"/>
                    <a:gd name="T8" fmla="*/ 10 w 332"/>
                    <a:gd name="T9" fmla="*/ 19 h 712"/>
                    <a:gd name="T10" fmla="*/ 9 w 332"/>
                    <a:gd name="T11" fmla="*/ 15 h 712"/>
                    <a:gd name="T12" fmla="*/ 1 w 332"/>
                    <a:gd name="T13" fmla="*/ 3 h 712"/>
                    <a:gd name="T14" fmla="*/ 0 w 332"/>
                    <a:gd name="T15" fmla="*/ 3 h 712"/>
                    <a:gd name="T16" fmla="*/ 2 w 332"/>
                    <a:gd name="T17" fmla="*/ 7 h 712"/>
                    <a:gd name="T18" fmla="*/ 3 w 332"/>
                    <a:gd name="T19" fmla="*/ 11 h 7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2" h="712">
                      <a:moveTo>
                        <a:pt x="121" y="379"/>
                      </a:moveTo>
                      <a:cubicBezTo>
                        <a:pt x="101" y="423"/>
                        <a:pt x="137" y="514"/>
                        <a:pt x="146" y="560"/>
                      </a:cubicBezTo>
                      <a:cubicBezTo>
                        <a:pt x="158" y="622"/>
                        <a:pt x="161" y="670"/>
                        <a:pt x="218" y="712"/>
                      </a:cubicBezTo>
                      <a:cubicBezTo>
                        <a:pt x="261" y="678"/>
                        <a:pt x="332" y="625"/>
                        <a:pt x="310" y="569"/>
                      </a:cubicBezTo>
                      <a:cubicBezTo>
                        <a:pt x="299" y="539"/>
                        <a:pt x="273" y="515"/>
                        <a:pt x="261" y="485"/>
                      </a:cubicBezTo>
                      <a:cubicBezTo>
                        <a:pt x="247" y="452"/>
                        <a:pt x="246" y="421"/>
                        <a:pt x="230" y="388"/>
                      </a:cubicBezTo>
                      <a:cubicBezTo>
                        <a:pt x="180" y="279"/>
                        <a:pt x="167" y="0"/>
                        <a:pt x="32" y="90"/>
                      </a:cubicBezTo>
                      <a:cubicBezTo>
                        <a:pt x="21" y="97"/>
                        <a:pt x="12" y="84"/>
                        <a:pt x="0" y="88"/>
                      </a:cubicBezTo>
                      <a:cubicBezTo>
                        <a:pt x="47" y="91"/>
                        <a:pt x="48" y="141"/>
                        <a:pt x="57" y="174"/>
                      </a:cubicBezTo>
                      <a:cubicBezTo>
                        <a:pt x="67" y="214"/>
                        <a:pt x="92" y="242"/>
                        <a:pt x="87" y="28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45" name="Freeform 733">
                  <a:extLst>
                    <a:ext uri="{FF2B5EF4-FFF2-40B4-BE49-F238E27FC236}">
                      <a16:creationId xmlns:a16="http://schemas.microsoft.com/office/drawing/2014/main" id="{07610800-ABBA-49B9-C580-10A75066D1EB}"/>
                    </a:ext>
                  </a:extLst>
                </p:cNvPr>
                <p:cNvSpPr>
                  <a:spLocks/>
                </p:cNvSpPr>
                <p:nvPr/>
              </p:nvSpPr>
              <p:spPr bwMode="auto">
                <a:xfrm>
                  <a:off x="1891" y="1950"/>
                  <a:ext cx="144" cy="83"/>
                </a:xfrm>
                <a:custGeom>
                  <a:avLst/>
                  <a:gdLst>
                    <a:gd name="T0" fmla="*/ 0 w 427"/>
                    <a:gd name="T1" fmla="*/ 2 h 243"/>
                    <a:gd name="T2" fmla="*/ 7 w 427"/>
                    <a:gd name="T3" fmla="*/ 10 h 243"/>
                    <a:gd name="T4" fmla="*/ 13 w 427"/>
                    <a:gd name="T5" fmla="*/ 8 h 243"/>
                    <a:gd name="T6" fmla="*/ 16 w 427"/>
                    <a:gd name="T7" fmla="*/ 3 h 243"/>
                    <a:gd name="T8" fmla="*/ 9 w 427"/>
                    <a:gd name="T9" fmla="*/ 3 h 243"/>
                    <a:gd name="T10" fmla="*/ 3 w 427"/>
                    <a:gd name="T11" fmla="*/ 0 h 243"/>
                    <a:gd name="T12" fmla="*/ 1 w 427"/>
                    <a:gd name="T13" fmla="*/ 1 h 2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 h="243">
                      <a:moveTo>
                        <a:pt x="0" y="42"/>
                      </a:moveTo>
                      <a:cubicBezTo>
                        <a:pt x="76" y="82"/>
                        <a:pt x="158" y="157"/>
                        <a:pt x="172" y="243"/>
                      </a:cubicBezTo>
                      <a:cubicBezTo>
                        <a:pt x="229" y="197"/>
                        <a:pt x="279" y="180"/>
                        <a:pt x="346" y="193"/>
                      </a:cubicBezTo>
                      <a:cubicBezTo>
                        <a:pt x="426" y="209"/>
                        <a:pt x="427" y="122"/>
                        <a:pt x="416" y="64"/>
                      </a:cubicBezTo>
                      <a:cubicBezTo>
                        <a:pt x="364" y="43"/>
                        <a:pt x="292" y="66"/>
                        <a:pt x="236" y="63"/>
                      </a:cubicBezTo>
                      <a:cubicBezTo>
                        <a:pt x="171" y="60"/>
                        <a:pt x="122" y="40"/>
                        <a:pt x="72" y="0"/>
                      </a:cubicBezTo>
                      <a:cubicBezTo>
                        <a:pt x="55" y="9"/>
                        <a:pt x="35" y="12"/>
                        <a:pt x="21" y="2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46" name="Freeform 734">
                  <a:extLst>
                    <a:ext uri="{FF2B5EF4-FFF2-40B4-BE49-F238E27FC236}">
                      <a16:creationId xmlns:a16="http://schemas.microsoft.com/office/drawing/2014/main" id="{6C01BECE-FF82-0C5B-496F-475AC4D6E55B}"/>
                    </a:ext>
                  </a:extLst>
                </p:cNvPr>
                <p:cNvSpPr>
                  <a:spLocks/>
                </p:cNvSpPr>
                <p:nvPr/>
              </p:nvSpPr>
              <p:spPr bwMode="auto">
                <a:xfrm>
                  <a:off x="1957" y="2044"/>
                  <a:ext cx="63" cy="84"/>
                </a:xfrm>
                <a:custGeom>
                  <a:avLst/>
                  <a:gdLst>
                    <a:gd name="T0" fmla="*/ 0 w 186"/>
                    <a:gd name="T1" fmla="*/ 1 h 248"/>
                    <a:gd name="T2" fmla="*/ 0 w 186"/>
                    <a:gd name="T3" fmla="*/ 9 h 248"/>
                    <a:gd name="T4" fmla="*/ 6 w 186"/>
                    <a:gd name="T5" fmla="*/ 5 h 248"/>
                    <a:gd name="T6" fmla="*/ 6 w 186"/>
                    <a:gd name="T7" fmla="*/ 1 h 248"/>
                    <a:gd name="T8" fmla="*/ 2 w 186"/>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248">
                      <a:moveTo>
                        <a:pt x="8" y="21"/>
                      </a:moveTo>
                      <a:cubicBezTo>
                        <a:pt x="55" y="86"/>
                        <a:pt x="23" y="177"/>
                        <a:pt x="0" y="248"/>
                      </a:cubicBezTo>
                      <a:cubicBezTo>
                        <a:pt x="72" y="243"/>
                        <a:pt x="125" y="182"/>
                        <a:pt x="161" y="123"/>
                      </a:cubicBezTo>
                      <a:cubicBezTo>
                        <a:pt x="179" y="93"/>
                        <a:pt x="186" y="56"/>
                        <a:pt x="157" y="29"/>
                      </a:cubicBezTo>
                      <a:cubicBezTo>
                        <a:pt x="124" y="0"/>
                        <a:pt x="74" y="28"/>
                        <a:pt x="42" y="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47" name="Freeform 735">
                  <a:extLst>
                    <a:ext uri="{FF2B5EF4-FFF2-40B4-BE49-F238E27FC236}">
                      <a16:creationId xmlns:a16="http://schemas.microsoft.com/office/drawing/2014/main" id="{8114801F-826E-FCF1-C70A-1293F1B61F8E}"/>
                    </a:ext>
                  </a:extLst>
                </p:cNvPr>
                <p:cNvSpPr>
                  <a:spLocks/>
                </p:cNvSpPr>
                <p:nvPr/>
              </p:nvSpPr>
              <p:spPr bwMode="auto">
                <a:xfrm>
                  <a:off x="1791" y="1811"/>
                  <a:ext cx="156" cy="228"/>
                </a:xfrm>
                <a:custGeom>
                  <a:avLst/>
                  <a:gdLst>
                    <a:gd name="T0" fmla="*/ 2 w 460"/>
                    <a:gd name="T1" fmla="*/ 19 h 674"/>
                    <a:gd name="T2" fmla="*/ 1 w 460"/>
                    <a:gd name="T3" fmla="*/ 26 h 674"/>
                    <a:gd name="T4" fmla="*/ 5 w 460"/>
                    <a:gd name="T5" fmla="*/ 23 h 674"/>
                    <a:gd name="T6" fmla="*/ 4 w 460"/>
                    <a:gd name="T7" fmla="*/ 20 h 674"/>
                    <a:gd name="T8" fmla="*/ 7 w 460"/>
                    <a:gd name="T9" fmla="*/ 18 h 674"/>
                    <a:gd name="T10" fmla="*/ 10 w 460"/>
                    <a:gd name="T11" fmla="*/ 15 h 674"/>
                    <a:gd name="T12" fmla="*/ 11 w 460"/>
                    <a:gd name="T13" fmla="*/ 11 h 674"/>
                    <a:gd name="T14" fmla="*/ 17 w 460"/>
                    <a:gd name="T15" fmla="*/ 6 h 674"/>
                    <a:gd name="T16" fmla="*/ 17 w 460"/>
                    <a:gd name="T17" fmla="*/ 2 h 674"/>
                    <a:gd name="T18" fmla="*/ 16 w 460"/>
                    <a:gd name="T19" fmla="*/ 1 h 674"/>
                    <a:gd name="T20" fmla="*/ 11 w 460"/>
                    <a:gd name="T21" fmla="*/ 5 h 674"/>
                    <a:gd name="T22" fmla="*/ 7 w 460"/>
                    <a:gd name="T23" fmla="*/ 9 h 674"/>
                    <a:gd name="T24" fmla="*/ 7 w 460"/>
                    <a:gd name="T25" fmla="*/ 15 h 674"/>
                    <a:gd name="T26" fmla="*/ 2 w 460"/>
                    <a:gd name="T27" fmla="*/ 19 h 6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0" h="674">
                      <a:moveTo>
                        <a:pt x="53" y="493"/>
                      </a:moveTo>
                      <a:cubicBezTo>
                        <a:pt x="18" y="523"/>
                        <a:pt x="0" y="632"/>
                        <a:pt x="16" y="674"/>
                      </a:cubicBezTo>
                      <a:cubicBezTo>
                        <a:pt x="60" y="628"/>
                        <a:pt x="77" y="598"/>
                        <a:pt x="142" y="592"/>
                      </a:cubicBezTo>
                      <a:cubicBezTo>
                        <a:pt x="106" y="594"/>
                        <a:pt x="98" y="546"/>
                        <a:pt x="111" y="519"/>
                      </a:cubicBezTo>
                      <a:cubicBezTo>
                        <a:pt x="125" y="488"/>
                        <a:pt x="164" y="474"/>
                        <a:pt x="191" y="454"/>
                      </a:cubicBezTo>
                      <a:cubicBezTo>
                        <a:pt x="217" y="435"/>
                        <a:pt x="241" y="412"/>
                        <a:pt x="254" y="383"/>
                      </a:cubicBezTo>
                      <a:cubicBezTo>
                        <a:pt x="269" y="349"/>
                        <a:pt x="256" y="313"/>
                        <a:pt x="269" y="279"/>
                      </a:cubicBezTo>
                      <a:cubicBezTo>
                        <a:pt x="298" y="204"/>
                        <a:pt x="392" y="203"/>
                        <a:pt x="433" y="149"/>
                      </a:cubicBezTo>
                      <a:cubicBezTo>
                        <a:pt x="455" y="120"/>
                        <a:pt x="437" y="90"/>
                        <a:pt x="440" y="60"/>
                      </a:cubicBezTo>
                      <a:cubicBezTo>
                        <a:pt x="443" y="20"/>
                        <a:pt x="460" y="0"/>
                        <a:pt x="411" y="35"/>
                      </a:cubicBezTo>
                      <a:cubicBezTo>
                        <a:pt x="368" y="67"/>
                        <a:pt x="327" y="106"/>
                        <a:pt x="288" y="143"/>
                      </a:cubicBezTo>
                      <a:cubicBezTo>
                        <a:pt x="256" y="172"/>
                        <a:pt x="209" y="193"/>
                        <a:pt x="195" y="232"/>
                      </a:cubicBezTo>
                      <a:cubicBezTo>
                        <a:pt x="178" y="283"/>
                        <a:pt x="199" y="335"/>
                        <a:pt x="176" y="385"/>
                      </a:cubicBezTo>
                      <a:cubicBezTo>
                        <a:pt x="153" y="435"/>
                        <a:pt x="99" y="462"/>
                        <a:pt x="49" y="48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48" name="Freeform 736">
                  <a:extLst>
                    <a:ext uri="{FF2B5EF4-FFF2-40B4-BE49-F238E27FC236}">
                      <a16:creationId xmlns:a16="http://schemas.microsoft.com/office/drawing/2014/main" id="{3AE77165-BAD7-AAF8-FB44-A582B4C9314A}"/>
                    </a:ext>
                  </a:extLst>
                </p:cNvPr>
                <p:cNvSpPr>
                  <a:spLocks/>
                </p:cNvSpPr>
                <p:nvPr/>
              </p:nvSpPr>
              <p:spPr bwMode="auto">
                <a:xfrm>
                  <a:off x="1823" y="2015"/>
                  <a:ext cx="64" cy="93"/>
                </a:xfrm>
                <a:custGeom>
                  <a:avLst/>
                  <a:gdLst>
                    <a:gd name="T0" fmla="*/ 2 w 190"/>
                    <a:gd name="T1" fmla="*/ 4 h 277"/>
                    <a:gd name="T2" fmla="*/ 0 w 190"/>
                    <a:gd name="T3" fmla="*/ 7 h 277"/>
                    <a:gd name="T4" fmla="*/ 3 w 190"/>
                    <a:gd name="T5" fmla="*/ 10 h 277"/>
                    <a:gd name="T6" fmla="*/ 6 w 190"/>
                    <a:gd name="T7" fmla="*/ 10 h 277"/>
                    <a:gd name="T8" fmla="*/ 2 w 190"/>
                    <a:gd name="T9" fmla="*/ 0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 h="277">
                      <a:moveTo>
                        <a:pt x="64" y="109"/>
                      </a:moveTo>
                      <a:cubicBezTo>
                        <a:pt x="46" y="135"/>
                        <a:pt x="28" y="171"/>
                        <a:pt x="0" y="189"/>
                      </a:cubicBezTo>
                      <a:cubicBezTo>
                        <a:pt x="19" y="221"/>
                        <a:pt x="47" y="251"/>
                        <a:pt x="73" y="277"/>
                      </a:cubicBezTo>
                      <a:cubicBezTo>
                        <a:pt x="97" y="257"/>
                        <a:pt x="131" y="235"/>
                        <a:pt x="161" y="256"/>
                      </a:cubicBezTo>
                      <a:cubicBezTo>
                        <a:pt x="21" y="232"/>
                        <a:pt x="190" y="27"/>
                        <a:pt x="6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49" name="Freeform 737">
                  <a:extLst>
                    <a:ext uri="{FF2B5EF4-FFF2-40B4-BE49-F238E27FC236}">
                      <a16:creationId xmlns:a16="http://schemas.microsoft.com/office/drawing/2014/main" id="{1965E892-388C-FACC-5679-B35E189E04A5}"/>
                    </a:ext>
                  </a:extLst>
                </p:cNvPr>
                <p:cNvSpPr>
                  <a:spLocks/>
                </p:cNvSpPr>
                <p:nvPr/>
              </p:nvSpPr>
              <p:spPr bwMode="auto">
                <a:xfrm>
                  <a:off x="1693" y="2318"/>
                  <a:ext cx="169" cy="101"/>
                </a:xfrm>
                <a:custGeom>
                  <a:avLst/>
                  <a:gdLst>
                    <a:gd name="T0" fmla="*/ 0 w 500"/>
                    <a:gd name="T1" fmla="*/ 5 h 296"/>
                    <a:gd name="T2" fmla="*/ 3 w 500"/>
                    <a:gd name="T3" fmla="*/ 10 h 296"/>
                    <a:gd name="T4" fmla="*/ 8 w 500"/>
                    <a:gd name="T5" fmla="*/ 10 h 296"/>
                    <a:gd name="T6" fmla="*/ 15 w 500"/>
                    <a:gd name="T7" fmla="*/ 11 h 296"/>
                    <a:gd name="T8" fmla="*/ 17 w 500"/>
                    <a:gd name="T9" fmla="*/ 12 h 296"/>
                    <a:gd name="T10" fmla="*/ 19 w 500"/>
                    <a:gd name="T11" fmla="*/ 10 h 296"/>
                    <a:gd name="T12" fmla="*/ 16 w 500"/>
                    <a:gd name="T13" fmla="*/ 8 h 296"/>
                    <a:gd name="T14" fmla="*/ 14 w 500"/>
                    <a:gd name="T15" fmla="*/ 5 h 296"/>
                    <a:gd name="T16" fmla="*/ 10 w 500"/>
                    <a:gd name="T17" fmla="*/ 4 h 296"/>
                    <a:gd name="T18" fmla="*/ 8 w 500"/>
                    <a:gd name="T19" fmla="*/ 2 h 296"/>
                    <a:gd name="T20" fmla="*/ 4 w 500"/>
                    <a:gd name="T21" fmla="*/ 1 h 296"/>
                    <a:gd name="T22" fmla="*/ 1 w 500"/>
                    <a:gd name="T23" fmla="*/ 4 h 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0" h="296">
                      <a:moveTo>
                        <a:pt x="0" y="129"/>
                      </a:moveTo>
                      <a:cubicBezTo>
                        <a:pt x="18" y="165"/>
                        <a:pt x="34" y="230"/>
                        <a:pt x="69" y="253"/>
                      </a:cubicBezTo>
                      <a:cubicBezTo>
                        <a:pt x="109" y="279"/>
                        <a:pt x="175" y="262"/>
                        <a:pt x="221" y="262"/>
                      </a:cubicBezTo>
                      <a:cubicBezTo>
                        <a:pt x="272" y="262"/>
                        <a:pt x="322" y="275"/>
                        <a:pt x="372" y="283"/>
                      </a:cubicBezTo>
                      <a:cubicBezTo>
                        <a:pt x="397" y="287"/>
                        <a:pt x="425" y="291"/>
                        <a:pt x="449" y="293"/>
                      </a:cubicBezTo>
                      <a:cubicBezTo>
                        <a:pt x="480" y="296"/>
                        <a:pt x="500" y="294"/>
                        <a:pt x="484" y="262"/>
                      </a:cubicBezTo>
                      <a:cubicBezTo>
                        <a:pt x="465" y="224"/>
                        <a:pt x="429" y="224"/>
                        <a:pt x="398" y="202"/>
                      </a:cubicBezTo>
                      <a:cubicBezTo>
                        <a:pt x="367" y="181"/>
                        <a:pt x="364" y="152"/>
                        <a:pt x="347" y="124"/>
                      </a:cubicBezTo>
                      <a:cubicBezTo>
                        <a:pt x="307" y="125"/>
                        <a:pt x="287" y="141"/>
                        <a:pt x="253" y="110"/>
                      </a:cubicBezTo>
                      <a:cubicBezTo>
                        <a:pt x="234" y="92"/>
                        <a:pt x="214" y="71"/>
                        <a:pt x="198" y="50"/>
                      </a:cubicBezTo>
                      <a:cubicBezTo>
                        <a:pt x="173" y="20"/>
                        <a:pt x="155" y="0"/>
                        <a:pt x="116" y="31"/>
                      </a:cubicBezTo>
                      <a:cubicBezTo>
                        <a:pt x="85" y="54"/>
                        <a:pt x="62" y="78"/>
                        <a:pt x="25" y="95"/>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50" name="Freeform 738">
                  <a:extLst>
                    <a:ext uri="{FF2B5EF4-FFF2-40B4-BE49-F238E27FC236}">
                      <a16:creationId xmlns:a16="http://schemas.microsoft.com/office/drawing/2014/main" id="{0CF5BAE3-E3E6-D899-66F7-34E2DFA1F6F4}"/>
                    </a:ext>
                  </a:extLst>
                </p:cNvPr>
                <p:cNvSpPr>
                  <a:spLocks/>
                </p:cNvSpPr>
                <p:nvPr/>
              </p:nvSpPr>
              <p:spPr bwMode="auto">
                <a:xfrm>
                  <a:off x="1852" y="2484"/>
                  <a:ext cx="54" cy="94"/>
                </a:xfrm>
                <a:custGeom>
                  <a:avLst/>
                  <a:gdLst>
                    <a:gd name="T0" fmla="*/ 6 w 159"/>
                    <a:gd name="T1" fmla="*/ 1 h 279"/>
                    <a:gd name="T2" fmla="*/ 0 w 159"/>
                    <a:gd name="T3" fmla="*/ 5 h 279"/>
                    <a:gd name="T4" fmla="*/ 0 w 159"/>
                    <a:gd name="T5" fmla="*/ 8 h 279"/>
                    <a:gd name="T6" fmla="*/ 2 w 159"/>
                    <a:gd name="T7" fmla="*/ 11 h 279"/>
                    <a:gd name="T8" fmla="*/ 6 w 159"/>
                    <a:gd name="T9" fmla="*/ 9 h 279"/>
                    <a:gd name="T10" fmla="*/ 3 w 159"/>
                    <a:gd name="T11" fmla="*/ 6 h 279"/>
                    <a:gd name="T12" fmla="*/ 5 w 159"/>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279">
                      <a:moveTo>
                        <a:pt x="152" y="27"/>
                      </a:moveTo>
                      <a:cubicBezTo>
                        <a:pt x="111" y="0"/>
                        <a:pt x="26" y="88"/>
                        <a:pt x="13" y="125"/>
                      </a:cubicBezTo>
                      <a:cubicBezTo>
                        <a:pt x="3" y="153"/>
                        <a:pt x="0" y="185"/>
                        <a:pt x="11" y="213"/>
                      </a:cubicBezTo>
                      <a:cubicBezTo>
                        <a:pt x="20" y="238"/>
                        <a:pt x="49" y="253"/>
                        <a:pt x="55" y="279"/>
                      </a:cubicBezTo>
                      <a:cubicBezTo>
                        <a:pt x="91" y="261"/>
                        <a:pt x="117" y="243"/>
                        <a:pt x="159" y="235"/>
                      </a:cubicBezTo>
                      <a:cubicBezTo>
                        <a:pt x="122" y="258"/>
                        <a:pt x="73" y="209"/>
                        <a:pt x="80" y="168"/>
                      </a:cubicBezTo>
                      <a:cubicBezTo>
                        <a:pt x="89" y="112"/>
                        <a:pt x="127" y="64"/>
                        <a:pt x="142" y="1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51" name="Freeform 739">
                  <a:extLst>
                    <a:ext uri="{FF2B5EF4-FFF2-40B4-BE49-F238E27FC236}">
                      <a16:creationId xmlns:a16="http://schemas.microsoft.com/office/drawing/2014/main" id="{DA766D0B-1608-1389-10D9-C027206FA020}"/>
                    </a:ext>
                  </a:extLst>
                </p:cNvPr>
                <p:cNvSpPr>
                  <a:spLocks/>
                </p:cNvSpPr>
                <p:nvPr/>
              </p:nvSpPr>
              <p:spPr bwMode="auto">
                <a:xfrm>
                  <a:off x="1915" y="2422"/>
                  <a:ext cx="97" cy="88"/>
                </a:xfrm>
                <a:custGeom>
                  <a:avLst/>
                  <a:gdLst>
                    <a:gd name="T0" fmla="*/ 5 w 287"/>
                    <a:gd name="T1" fmla="*/ 0 h 259"/>
                    <a:gd name="T2" fmla="*/ 10 w 287"/>
                    <a:gd name="T3" fmla="*/ 1 h 259"/>
                    <a:gd name="T4" fmla="*/ 10 w 287"/>
                    <a:gd name="T5" fmla="*/ 6 h 259"/>
                    <a:gd name="T6" fmla="*/ 11 w 287"/>
                    <a:gd name="T7" fmla="*/ 10 h 259"/>
                    <a:gd name="T8" fmla="*/ 5 w 287"/>
                    <a:gd name="T9" fmla="*/ 6 h 259"/>
                    <a:gd name="T10" fmla="*/ 2 w 287"/>
                    <a:gd name="T11" fmla="*/ 7 h 259"/>
                    <a:gd name="T12" fmla="*/ 0 w 287"/>
                    <a:gd name="T13" fmla="*/ 3 h 2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259">
                      <a:moveTo>
                        <a:pt x="142" y="0"/>
                      </a:moveTo>
                      <a:cubicBezTo>
                        <a:pt x="167" y="38"/>
                        <a:pt x="219" y="37"/>
                        <a:pt x="258" y="39"/>
                      </a:cubicBezTo>
                      <a:cubicBezTo>
                        <a:pt x="261" y="75"/>
                        <a:pt x="250" y="118"/>
                        <a:pt x="252" y="155"/>
                      </a:cubicBezTo>
                      <a:cubicBezTo>
                        <a:pt x="254" y="189"/>
                        <a:pt x="271" y="229"/>
                        <a:pt x="287" y="259"/>
                      </a:cubicBezTo>
                      <a:cubicBezTo>
                        <a:pt x="210" y="239"/>
                        <a:pt x="216" y="67"/>
                        <a:pt x="120" y="149"/>
                      </a:cubicBezTo>
                      <a:cubicBezTo>
                        <a:pt x="98" y="168"/>
                        <a:pt x="80" y="201"/>
                        <a:pt x="47" y="171"/>
                      </a:cubicBezTo>
                      <a:cubicBezTo>
                        <a:pt x="34" y="159"/>
                        <a:pt x="0" y="101"/>
                        <a:pt x="9" y="8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52" name="Freeform 740">
                  <a:extLst>
                    <a:ext uri="{FF2B5EF4-FFF2-40B4-BE49-F238E27FC236}">
                      <a16:creationId xmlns:a16="http://schemas.microsoft.com/office/drawing/2014/main" id="{A3ECF00F-2C3A-3E3B-9D74-938345C4EC0C}"/>
                    </a:ext>
                  </a:extLst>
                </p:cNvPr>
                <p:cNvSpPr>
                  <a:spLocks/>
                </p:cNvSpPr>
                <p:nvPr/>
              </p:nvSpPr>
              <p:spPr bwMode="auto">
                <a:xfrm>
                  <a:off x="2006" y="2393"/>
                  <a:ext cx="96" cy="57"/>
                </a:xfrm>
                <a:custGeom>
                  <a:avLst/>
                  <a:gdLst>
                    <a:gd name="T0" fmla="*/ 0 w 285"/>
                    <a:gd name="T1" fmla="*/ 3 h 168"/>
                    <a:gd name="T2" fmla="*/ 6 w 285"/>
                    <a:gd name="T3" fmla="*/ 5 h 168"/>
                    <a:gd name="T4" fmla="*/ 8 w 285"/>
                    <a:gd name="T5" fmla="*/ 6 h 168"/>
                    <a:gd name="T6" fmla="*/ 10 w 285"/>
                    <a:gd name="T7" fmla="*/ 4 h 168"/>
                    <a:gd name="T8" fmla="*/ 11 w 285"/>
                    <a:gd name="T9" fmla="*/ 1 h 168"/>
                    <a:gd name="T10" fmla="*/ 10 w 285"/>
                    <a:gd name="T11" fmla="*/ 0 h 168"/>
                    <a:gd name="T12" fmla="*/ 9 w 285"/>
                    <a:gd name="T13" fmla="*/ 1 h 168"/>
                    <a:gd name="T14" fmla="*/ 8 w 285"/>
                    <a:gd name="T15" fmla="*/ 3 h 168"/>
                    <a:gd name="T16" fmla="*/ 4 w 285"/>
                    <a:gd name="T17" fmla="*/ 3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5" h="168">
                      <a:moveTo>
                        <a:pt x="0" y="85"/>
                      </a:moveTo>
                      <a:cubicBezTo>
                        <a:pt x="64" y="85"/>
                        <a:pt x="111" y="78"/>
                        <a:pt x="164" y="120"/>
                      </a:cubicBezTo>
                      <a:cubicBezTo>
                        <a:pt x="176" y="130"/>
                        <a:pt x="195" y="159"/>
                        <a:pt x="212" y="162"/>
                      </a:cubicBezTo>
                      <a:cubicBezTo>
                        <a:pt x="242" y="168"/>
                        <a:pt x="251" y="125"/>
                        <a:pt x="258" y="100"/>
                      </a:cubicBezTo>
                      <a:cubicBezTo>
                        <a:pt x="264" y="82"/>
                        <a:pt x="285" y="43"/>
                        <a:pt x="281" y="25"/>
                      </a:cubicBezTo>
                      <a:cubicBezTo>
                        <a:pt x="279" y="15"/>
                        <a:pt x="271" y="0"/>
                        <a:pt x="259" y="3"/>
                      </a:cubicBezTo>
                      <a:cubicBezTo>
                        <a:pt x="243" y="7"/>
                        <a:pt x="254" y="17"/>
                        <a:pt x="250" y="28"/>
                      </a:cubicBezTo>
                      <a:cubicBezTo>
                        <a:pt x="241" y="52"/>
                        <a:pt x="234" y="79"/>
                        <a:pt x="205" y="89"/>
                      </a:cubicBezTo>
                      <a:cubicBezTo>
                        <a:pt x="174" y="99"/>
                        <a:pt x="137" y="77"/>
                        <a:pt x="104" y="8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53" name="Freeform 741">
                  <a:extLst>
                    <a:ext uri="{FF2B5EF4-FFF2-40B4-BE49-F238E27FC236}">
                      <a16:creationId xmlns:a16="http://schemas.microsoft.com/office/drawing/2014/main" id="{1EA70761-E6A8-31FC-4984-3B5BA6030F3D}"/>
                    </a:ext>
                  </a:extLst>
                </p:cNvPr>
                <p:cNvSpPr>
                  <a:spLocks/>
                </p:cNvSpPr>
                <p:nvPr/>
              </p:nvSpPr>
              <p:spPr bwMode="auto">
                <a:xfrm>
                  <a:off x="1405" y="2723"/>
                  <a:ext cx="52" cy="43"/>
                </a:xfrm>
                <a:custGeom>
                  <a:avLst/>
                  <a:gdLst>
                    <a:gd name="T0" fmla="*/ 4 w 151"/>
                    <a:gd name="T1" fmla="*/ 0 h 126"/>
                    <a:gd name="T2" fmla="*/ 0 w 151"/>
                    <a:gd name="T3" fmla="*/ 4 h 126"/>
                    <a:gd name="T4" fmla="*/ 6 w 151"/>
                    <a:gd name="T5" fmla="*/ 5 h 126"/>
                    <a:gd name="T6" fmla="*/ 6 w 151"/>
                    <a:gd name="T7" fmla="*/ 2 h 126"/>
                    <a:gd name="T8" fmla="*/ 5 w 151"/>
                    <a:gd name="T9" fmla="*/ 1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126">
                      <a:moveTo>
                        <a:pt x="114" y="0"/>
                      </a:moveTo>
                      <a:cubicBezTo>
                        <a:pt x="72" y="1"/>
                        <a:pt x="16" y="75"/>
                        <a:pt x="0" y="110"/>
                      </a:cubicBezTo>
                      <a:cubicBezTo>
                        <a:pt x="49" y="105"/>
                        <a:pt x="92" y="114"/>
                        <a:pt x="139" y="126"/>
                      </a:cubicBezTo>
                      <a:cubicBezTo>
                        <a:pt x="79" y="122"/>
                        <a:pt x="121" y="65"/>
                        <a:pt x="151" y="53"/>
                      </a:cubicBezTo>
                      <a:cubicBezTo>
                        <a:pt x="142" y="42"/>
                        <a:pt x="129" y="30"/>
                        <a:pt x="126" y="1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54" name="Freeform 742">
                  <a:extLst>
                    <a:ext uri="{FF2B5EF4-FFF2-40B4-BE49-F238E27FC236}">
                      <a16:creationId xmlns:a16="http://schemas.microsoft.com/office/drawing/2014/main" id="{F6E31201-3076-94D8-692B-DE436B8B7833}"/>
                    </a:ext>
                  </a:extLst>
                </p:cNvPr>
                <p:cNvSpPr>
                  <a:spLocks/>
                </p:cNvSpPr>
                <p:nvPr/>
              </p:nvSpPr>
              <p:spPr bwMode="auto">
                <a:xfrm>
                  <a:off x="1299" y="2694"/>
                  <a:ext cx="100" cy="150"/>
                </a:xfrm>
                <a:custGeom>
                  <a:avLst/>
                  <a:gdLst>
                    <a:gd name="T0" fmla="*/ 1 w 295"/>
                    <a:gd name="T1" fmla="*/ 2 h 444"/>
                    <a:gd name="T2" fmla="*/ 7 w 295"/>
                    <a:gd name="T3" fmla="*/ 0 h 444"/>
                    <a:gd name="T4" fmla="*/ 10 w 295"/>
                    <a:gd name="T5" fmla="*/ 3 h 444"/>
                    <a:gd name="T6" fmla="*/ 6 w 295"/>
                    <a:gd name="T7" fmla="*/ 7 h 444"/>
                    <a:gd name="T8" fmla="*/ 5 w 295"/>
                    <a:gd name="T9" fmla="*/ 12 h 444"/>
                    <a:gd name="T10" fmla="*/ 5 w 295"/>
                    <a:gd name="T11" fmla="*/ 17 h 444"/>
                    <a:gd name="T12" fmla="*/ 4 w 295"/>
                    <a:gd name="T13" fmla="*/ 10 h 444"/>
                    <a:gd name="T14" fmla="*/ 2 w 295"/>
                    <a:gd name="T15" fmla="*/ 7 h 444"/>
                    <a:gd name="T16" fmla="*/ 0 w 295"/>
                    <a:gd name="T17" fmla="*/ 6 h 444"/>
                    <a:gd name="T18" fmla="*/ 3 w 295"/>
                    <a:gd name="T19" fmla="*/ 5 h 444"/>
                    <a:gd name="T20" fmla="*/ 1 w 295"/>
                    <a:gd name="T21" fmla="*/ 1 h 4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5" h="444">
                      <a:moveTo>
                        <a:pt x="21" y="50"/>
                      </a:moveTo>
                      <a:cubicBezTo>
                        <a:pt x="73" y="19"/>
                        <a:pt x="116" y="6"/>
                        <a:pt x="176" y="3"/>
                      </a:cubicBezTo>
                      <a:cubicBezTo>
                        <a:pt x="220" y="0"/>
                        <a:pt x="295" y="32"/>
                        <a:pt x="264" y="87"/>
                      </a:cubicBezTo>
                      <a:cubicBezTo>
                        <a:pt x="241" y="129"/>
                        <a:pt x="179" y="143"/>
                        <a:pt x="148" y="173"/>
                      </a:cubicBezTo>
                      <a:cubicBezTo>
                        <a:pt x="113" y="208"/>
                        <a:pt x="137" y="271"/>
                        <a:pt x="141" y="315"/>
                      </a:cubicBezTo>
                      <a:cubicBezTo>
                        <a:pt x="146" y="363"/>
                        <a:pt x="106" y="400"/>
                        <a:pt x="132" y="444"/>
                      </a:cubicBezTo>
                      <a:cubicBezTo>
                        <a:pt x="99" y="395"/>
                        <a:pt x="101" y="314"/>
                        <a:pt x="100" y="255"/>
                      </a:cubicBezTo>
                      <a:cubicBezTo>
                        <a:pt x="100" y="223"/>
                        <a:pt x="99" y="197"/>
                        <a:pt x="65" y="186"/>
                      </a:cubicBezTo>
                      <a:cubicBezTo>
                        <a:pt x="35" y="176"/>
                        <a:pt x="16" y="183"/>
                        <a:pt x="0" y="148"/>
                      </a:cubicBezTo>
                      <a:cubicBezTo>
                        <a:pt x="22" y="145"/>
                        <a:pt x="59" y="147"/>
                        <a:pt x="68" y="120"/>
                      </a:cubicBezTo>
                      <a:cubicBezTo>
                        <a:pt x="78" y="89"/>
                        <a:pt x="35" y="67"/>
                        <a:pt x="37" y="3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55" name="Freeform 743">
                  <a:extLst>
                    <a:ext uri="{FF2B5EF4-FFF2-40B4-BE49-F238E27FC236}">
                      <a16:creationId xmlns:a16="http://schemas.microsoft.com/office/drawing/2014/main" id="{CD97E16F-CA90-3E54-1526-EC6AC53020CD}"/>
                    </a:ext>
                  </a:extLst>
                </p:cNvPr>
                <p:cNvSpPr>
                  <a:spLocks/>
                </p:cNvSpPr>
                <p:nvPr/>
              </p:nvSpPr>
              <p:spPr bwMode="auto">
                <a:xfrm>
                  <a:off x="971" y="2732"/>
                  <a:ext cx="136" cy="82"/>
                </a:xfrm>
                <a:custGeom>
                  <a:avLst/>
                  <a:gdLst>
                    <a:gd name="T0" fmla="*/ 16 w 403"/>
                    <a:gd name="T1" fmla="*/ 0 h 244"/>
                    <a:gd name="T2" fmla="*/ 15 w 403"/>
                    <a:gd name="T3" fmla="*/ 9 h 244"/>
                    <a:gd name="T4" fmla="*/ 5 w 403"/>
                    <a:gd name="T5" fmla="*/ 7 h 244"/>
                    <a:gd name="T6" fmla="*/ 1 w 403"/>
                    <a:gd name="T7" fmla="*/ 3 h 244"/>
                    <a:gd name="T8" fmla="*/ 4 w 403"/>
                    <a:gd name="T9" fmla="*/ 0 h 244"/>
                    <a:gd name="T10" fmla="*/ 10 w 403"/>
                    <a:gd name="T11" fmla="*/ 1 h 244"/>
                    <a:gd name="T12" fmla="*/ 15 w 403"/>
                    <a:gd name="T13" fmla="*/ 0 h 2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244">
                      <a:moveTo>
                        <a:pt x="403" y="10"/>
                      </a:moveTo>
                      <a:cubicBezTo>
                        <a:pt x="316" y="49"/>
                        <a:pt x="369" y="185"/>
                        <a:pt x="395" y="244"/>
                      </a:cubicBezTo>
                      <a:cubicBezTo>
                        <a:pt x="305" y="224"/>
                        <a:pt x="214" y="200"/>
                        <a:pt x="125" y="176"/>
                      </a:cubicBezTo>
                      <a:cubicBezTo>
                        <a:pt x="77" y="164"/>
                        <a:pt x="27" y="138"/>
                        <a:pt x="14" y="82"/>
                      </a:cubicBezTo>
                      <a:cubicBezTo>
                        <a:pt x="0" y="21"/>
                        <a:pt x="63" y="1"/>
                        <a:pt x="112" y="1"/>
                      </a:cubicBezTo>
                      <a:cubicBezTo>
                        <a:pt x="157" y="0"/>
                        <a:pt x="204" y="23"/>
                        <a:pt x="251" y="26"/>
                      </a:cubicBezTo>
                      <a:cubicBezTo>
                        <a:pt x="301" y="28"/>
                        <a:pt x="344" y="30"/>
                        <a:pt x="390" y="1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56" name="Freeform 744">
                  <a:extLst>
                    <a:ext uri="{FF2B5EF4-FFF2-40B4-BE49-F238E27FC236}">
                      <a16:creationId xmlns:a16="http://schemas.microsoft.com/office/drawing/2014/main" id="{188E8387-E916-7996-671B-AC57A493ACBA}"/>
                    </a:ext>
                  </a:extLst>
                </p:cNvPr>
                <p:cNvSpPr>
                  <a:spLocks/>
                </p:cNvSpPr>
                <p:nvPr/>
              </p:nvSpPr>
              <p:spPr bwMode="auto">
                <a:xfrm>
                  <a:off x="680" y="2004"/>
                  <a:ext cx="78" cy="116"/>
                </a:xfrm>
                <a:custGeom>
                  <a:avLst/>
                  <a:gdLst>
                    <a:gd name="T0" fmla="*/ 2 w 232"/>
                    <a:gd name="T1" fmla="*/ 0 h 342"/>
                    <a:gd name="T2" fmla="*/ 1 w 232"/>
                    <a:gd name="T3" fmla="*/ 3 h 342"/>
                    <a:gd name="T4" fmla="*/ 4 w 232"/>
                    <a:gd name="T5" fmla="*/ 4 h 342"/>
                    <a:gd name="T6" fmla="*/ 6 w 232"/>
                    <a:gd name="T7" fmla="*/ 9 h 342"/>
                    <a:gd name="T8" fmla="*/ 6 w 232"/>
                    <a:gd name="T9" fmla="*/ 13 h 342"/>
                    <a:gd name="T10" fmla="*/ 1 w 232"/>
                    <a:gd name="T11" fmla="*/ 9 h 342"/>
                    <a:gd name="T12" fmla="*/ 3 w 232"/>
                    <a:gd name="T13" fmla="*/ 7 h 342"/>
                    <a:gd name="T14" fmla="*/ 0 w 232"/>
                    <a:gd name="T15" fmla="*/ 5 h 342"/>
                    <a:gd name="T16" fmla="*/ 1 w 232"/>
                    <a:gd name="T17" fmla="*/ 3 h 3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2" h="342">
                      <a:moveTo>
                        <a:pt x="44" y="0"/>
                      </a:moveTo>
                      <a:cubicBezTo>
                        <a:pt x="45" y="26"/>
                        <a:pt x="26" y="58"/>
                        <a:pt x="37" y="82"/>
                      </a:cubicBezTo>
                      <a:cubicBezTo>
                        <a:pt x="50" y="114"/>
                        <a:pt x="71" y="97"/>
                        <a:pt x="95" y="112"/>
                      </a:cubicBezTo>
                      <a:cubicBezTo>
                        <a:pt x="128" y="133"/>
                        <a:pt x="153" y="201"/>
                        <a:pt x="169" y="234"/>
                      </a:cubicBezTo>
                      <a:cubicBezTo>
                        <a:pt x="186" y="273"/>
                        <a:pt x="232" y="342"/>
                        <a:pt x="157" y="328"/>
                      </a:cubicBezTo>
                      <a:cubicBezTo>
                        <a:pt x="110" y="319"/>
                        <a:pt x="55" y="284"/>
                        <a:pt x="22" y="249"/>
                      </a:cubicBezTo>
                      <a:cubicBezTo>
                        <a:pt x="76" y="279"/>
                        <a:pt x="112" y="219"/>
                        <a:pt x="68" y="179"/>
                      </a:cubicBezTo>
                      <a:cubicBezTo>
                        <a:pt x="50" y="162"/>
                        <a:pt x="18" y="167"/>
                        <a:pt x="9" y="141"/>
                      </a:cubicBezTo>
                      <a:cubicBezTo>
                        <a:pt x="0" y="115"/>
                        <a:pt x="30" y="91"/>
                        <a:pt x="32" y="6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57" name="Freeform 745">
                  <a:extLst>
                    <a:ext uri="{FF2B5EF4-FFF2-40B4-BE49-F238E27FC236}">
                      <a16:creationId xmlns:a16="http://schemas.microsoft.com/office/drawing/2014/main" id="{C309E978-A9C0-B2C9-FF71-B3EE02C9F480}"/>
                    </a:ext>
                  </a:extLst>
                </p:cNvPr>
                <p:cNvSpPr>
                  <a:spLocks/>
                </p:cNvSpPr>
                <p:nvPr/>
              </p:nvSpPr>
              <p:spPr bwMode="auto">
                <a:xfrm>
                  <a:off x="576" y="2076"/>
                  <a:ext cx="114" cy="62"/>
                </a:xfrm>
                <a:custGeom>
                  <a:avLst/>
                  <a:gdLst>
                    <a:gd name="T0" fmla="*/ 1 w 338"/>
                    <a:gd name="T1" fmla="*/ 2 h 184"/>
                    <a:gd name="T2" fmla="*/ 6 w 338"/>
                    <a:gd name="T3" fmla="*/ 1 h 184"/>
                    <a:gd name="T4" fmla="*/ 9 w 338"/>
                    <a:gd name="T5" fmla="*/ 0 h 184"/>
                    <a:gd name="T6" fmla="*/ 11 w 338"/>
                    <a:gd name="T7" fmla="*/ 4 h 184"/>
                    <a:gd name="T8" fmla="*/ 13 w 338"/>
                    <a:gd name="T9" fmla="*/ 7 h 184"/>
                    <a:gd name="T10" fmla="*/ 10 w 338"/>
                    <a:gd name="T11" fmla="*/ 5 h 184"/>
                    <a:gd name="T12" fmla="*/ 7 w 338"/>
                    <a:gd name="T13" fmla="*/ 5 h 184"/>
                    <a:gd name="T14" fmla="*/ 0 w 338"/>
                    <a:gd name="T15" fmla="*/ 2 h 1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8" h="184">
                      <a:moveTo>
                        <a:pt x="31" y="62"/>
                      </a:moveTo>
                      <a:cubicBezTo>
                        <a:pt x="70" y="62"/>
                        <a:pt x="107" y="44"/>
                        <a:pt x="144" y="35"/>
                      </a:cubicBezTo>
                      <a:cubicBezTo>
                        <a:pt x="165" y="30"/>
                        <a:pt x="221" y="0"/>
                        <a:pt x="242" y="7"/>
                      </a:cubicBezTo>
                      <a:cubicBezTo>
                        <a:pt x="267" y="16"/>
                        <a:pt x="270" y="75"/>
                        <a:pt x="280" y="98"/>
                      </a:cubicBezTo>
                      <a:cubicBezTo>
                        <a:pt x="295" y="136"/>
                        <a:pt x="313" y="152"/>
                        <a:pt x="338" y="184"/>
                      </a:cubicBezTo>
                      <a:cubicBezTo>
                        <a:pt x="312" y="165"/>
                        <a:pt x="286" y="136"/>
                        <a:pt x="257" y="124"/>
                      </a:cubicBezTo>
                      <a:cubicBezTo>
                        <a:pt x="222" y="108"/>
                        <a:pt x="206" y="121"/>
                        <a:pt x="171" y="133"/>
                      </a:cubicBezTo>
                      <a:cubicBezTo>
                        <a:pt x="127" y="149"/>
                        <a:pt x="19" y="118"/>
                        <a:pt x="0" y="6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58" name="Freeform 746">
                  <a:extLst>
                    <a:ext uri="{FF2B5EF4-FFF2-40B4-BE49-F238E27FC236}">
                      <a16:creationId xmlns:a16="http://schemas.microsoft.com/office/drawing/2014/main" id="{6E9B826A-A27E-FF2F-5F50-E2ADB7B300BA}"/>
                    </a:ext>
                  </a:extLst>
                </p:cNvPr>
                <p:cNvSpPr>
                  <a:spLocks/>
                </p:cNvSpPr>
                <p:nvPr/>
              </p:nvSpPr>
              <p:spPr bwMode="auto">
                <a:xfrm>
                  <a:off x="429" y="2110"/>
                  <a:ext cx="183" cy="112"/>
                </a:xfrm>
                <a:custGeom>
                  <a:avLst/>
                  <a:gdLst>
                    <a:gd name="T0" fmla="*/ 3 w 543"/>
                    <a:gd name="T1" fmla="*/ 0 h 332"/>
                    <a:gd name="T2" fmla="*/ 4 w 543"/>
                    <a:gd name="T3" fmla="*/ 3 h 332"/>
                    <a:gd name="T4" fmla="*/ 7 w 543"/>
                    <a:gd name="T5" fmla="*/ 2 h 332"/>
                    <a:gd name="T6" fmla="*/ 14 w 543"/>
                    <a:gd name="T7" fmla="*/ 0 h 332"/>
                    <a:gd name="T8" fmla="*/ 20 w 543"/>
                    <a:gd name="T9" fmla="*/ 2 h 332"/>
                    <a:gd name="T10" fmla="*/ 17 w 543"/>
                    <a:gd name="T11" fmla="*/ 8 h 332"/>
                    <a:gd name="T12" fmla="*/ 9 w 543"/>
                    <a:gd name="T13" fmla="*/ 11 h 332"/>
                    <a:gd name="T14" fmla="*/ 5 w 543"/>
                    <a:gd name="T15" fmla="*/ 8 h 332"/>
                    <a:gd name="T16" fmla="*/ 0 w 543"/>
                    <a:gd name="T17" fmla="*/ 8 h 332"/>
                    <a:gd name="T18" fmla="*/ 6 w 543"/>
                    <a:gd name="T19" fmla="*/ 7 h 332"/>
                    <a:gd name="T20" fmla="*/ 12 w 543"/>
                    <a:gd name="T21" fmla="*/ 6 h 332"/>
                    <a:gd name="T22" fmla="*/ 14 w 543"/>
                    <a:gd name="T23" fmla="*/ 2 h 332"/>
                    <a:gd name="T24" fmla="*/ 6 w 543"/>
                    <a:gd name="T25" fmla="*/ 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3" h="332">
                      <a:moveTo>
                        <a:pt x="92" y="0"/>
                      </a:moveTo>
                      <a:cubicBezTo>
                        <a:pt x="86" y="19"/>
                        <a:pt x="74" y="64"/>
                        <a:pt x="100" y="78"/>
                      </a:cubicBezTo>
                      <a:cubicBezTo>
                        <a:pt x="121" y="90"/>
                        <a:pt x="169" y="57"/>
                        <a:pt x="189" y="46"/>
                      </a:cubicBezTo>
                      <a:cubicBezTo>
                        <a:pt x="240" y="18"/>
                        <a:pt x="309" y="0"/>
                        <a:pt x="369" y="0"/>
                      </a:cubicBezTo>
                      <a:cubicBezTo>
                        <a:pt x="424" y="0"/>
                        <a:pt x="501" y="4"/>
                        <a:pt x="522" y="66"/>
                      </a:cubicBezTo>
                      <a:cubicBezTo>
                        <a:pt x="543" y="132"/>
                        <a:pt x="483" y="185"/>
                        <a:pt x="438" y="221"/>
                      </a:cubicBezTo>
                      <a:cubicBezTo>
                        <a:pt x="364" y="280"/>
                        <a:pt x="326" y="332"/>
                        <a:pt x="236" y="278"/>
                      </a:cubicBezTo>
                      <a:cubicBezTo>
                        <a:pt x="200" y="257"/>
                        <a:pt x="166" y="229"/>
                        <a:pt x="127" y="214"/>
                      </a:cubicBezTo>
                      <a:cubicBezTo>
                        <a:pt x="83" y="197"/>
                        <a:pt x="45" y="215"/>
                        <a:pt x="0" y="211"/>
                      </a:cubicBezTo>
                      <a:cubicBezTo>
                        <a:pt x="42" y="187"/>
                        <a:pt x="114" y="196"/>
                        <a:pt x="162" y="192"/>
                      </a:cubicBezTo>
                      <a:cubicBezTo>
                        <a:pt x="215" y="188"/>
                        <a:pt x="265" y="188"/>
                        <a:pt x="314" y="163"/>
                      </a:cubicBezTo>
                      <a:cubicBezTo>
                        <a:pt x="349" y="146"/>
                        <a:pt x="413" y="101"/>
                        <a:pt x="381" y="55"/>
                      </a:cubicBezTo>
                      <a:cubicBezTo>
                        <a:pt x="348" y="10"/>
                        <a:pt x="193" y="99"/>
                        <a:pt x="150" y="10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59" name="Freeform 747">
                  <a:extLst>
                    <a:ext uri="{FF2B5EF4-FFF2-40B4-BE49-F238E27FC236}">
                      <a16:creationId xmlns:a16="http://schemas.microsoft.com/office/drawing/2014/main" id="{9BE49B15-99FA-48E4-19B2-E2B3E51F8898}"/>
                    </a:ext>
                  </a:extLst>
                </p:cNvPr>
                <p:cNvSpPr>
                  <a:spLocks/>
                </p:cNvSpPr>
                <p:nvPr/>
              </p:nvSpPr>
              <p:spPr bwMode="auto">
                <a:xfrm>
                  <a:off x="371" y="2007"/>
                  <a:ext cx="75" cy="108"/>
                </a:xfrm>
                <a:custGeom>
                  <a:avLst/>
                  <a:gdLst>
                    <a:gd name="T0" fmla="*/ 5 w 221"/>
                    <a:gd name="T1" fmla="*/ 5 h 319"/>
                    <a:gd name="T2" fmla="*/ 5 w 221"/>
                    <a:gd name="T3" fmla="*/ 5 h 319"/>
                    <a:gd name="T4" fmla="*/ 8 w 221"/>
                    <a:gd name="T5" fmla="*/ 3 h 319"/>
                    <a:gd name="T6" fmla="*/ 7 w 221"/>
                    <a:gd name="T7" fmla="*/ 2 h 319"/>
                    <a:gd name="T8" fmla="*/ 6 w 221"/>
                    <a:gd name="T9" fmla="*/ 0 h 319"/>
                    <a:gd name="T10" fmla="*/ 1 w 221"/>
                    <a:gd name="T11" fmla="*/ 6 h 319"/>
                    <a:gd name="T12" fmla="*/ 6 w 221"/>
                    <a:gd name="T13" fmla="*/ 12 h 319"/>
                    <a:gd name="T14" fmla="*/ 3 w 221"/>
                    <a:gd name="T15" fmla="*/ 10 h 319"/>
                    <a:gd name="T16" fmla="*/ 4 w 221"/>
                    <a:gd name="T17" fmla="*/ 6 h 3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319">
                      <a:moveTo>
                        <a:pt x="132" y="124"/>
                      </a:moveTo>
                      <a:cubicBezTo>
                        <a:pt x="130" y="128"/>
                        <a:pt x="128" y="130"/>
                        <a:pt x="127" y="135"/>
                      </a:cubicBezTo>
                      <a:cubicBezTo>
                        <a:pt x="146" y="109"/>
                        <a:pt x="188" y="93"/>
                        <a:pt x="221" y="92"/>
                      </a:cubicBezTo>
                      <a:cubicBezTo>
                        <a:pt x="213" y="77"/>
                        <a:pt x="191" y="69"/>
                        <a:pt x="179" y="54"/>
                      </a:cubicBezTo>
                      <a:cubicBezTo>
                        <a:pt x="166" y="37"/>
                        <a:pt x="164" y="18"/>
                        <a:pt x="159" y="0"/>
                      </a:cubicBezTo>
                      <a:cubicBezTo>
                        <a:pt x="115" y="51"/>
                        <a:pt x="43" y="79"/>
                        <a:pt x="23" y="148"/>
                      </a:cubicBezTo>
                      <a:cubicBezTo>
                        <a:pt x="0" y="228"/>
                        <a:pt x="52" y="319"/>
                        <a:pt x="143" y="311"/>
                      </a:cubicBezTo>
                      <a:cubicBezTo>
                        <a:pt x="120" y="312"/>
                        <a:pt x="94" y="293"/>
                        <a:pt x="81" y="275"/>
                      </a:cubicBezTo>
                      <a:cubicBezTo>
                        <a:pt x="52" y="232"/>
                        <a:pt x="81" y="194"/>
                        <a:pt x="93" y="15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60" name="Freeform 748">
                  <a:extLst>
                    <a:ext uri="{FF2B5EF4-FFF2-40B4-BE49-F238E27FC236}">
                      <a16:creationId xmlns:a16="http://schemas.microsoft.com/office/drawing/2014/main" id="{CAB78E9D-FD7F-33DB-3A46-109D98A303F6}"/>
                    </a:ext>
                  </a:extLst>
                </p:cNvPr>
                <p:cNvSpPr>
                  <a:spLocks/>
                </p:cNvSpPr>
                <p:nvPr/>
              </p:nvSpPr>
              <p:spPr bwMode="auto">
                <a:xfrm>
                  <a:off x="383" y="1743"/>
                  <a:ext cx="136" cy="91"/>
                </a:xfrm>
                <a:custGeom>
                  <a:avLst/>
                  <a:gdLst>
                    <a:gd name="T0" fmla="*/ 3 w 400"/>
                    <a:gd name="T1" fmla="*/ 5 h 267"/>
                    <a:gd name="T2" fmla="*/ 14 w 400"/>
                    <a:gd name="T3" fmla="*/ 0 h 267"/>
                    <a:gd name="T4" fmla="*/ 12 w 400"/>
                    <a:gd name="T5" fmla="*/ 10 h 267"/>
                    <a:gd name="T6" fmla="*/ 7 w 400"/>
                    <a:gd name="T7" fmla="*/ 7 h 267"/>
                    <a:gd name="T8" fmla="*/ 4 w 400"/>
                    <a:gd name="T9" fmla="*/ 10 h 267"/>
                    <a:gd name="T10" fmla="*/ 0 w 400"/>
                    <a:gd name="T11" fmla="*/ 11 h 267"/>
                    <a:gd name="T12" fmla="*/ 3 w 400"/>
                    <a:gd name="T13" fmla="*/ 6 h 2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0" h="267">
                      <a:moveTo>
                        <a:pt x="85" y="136"/>
                      </a:moveTo>
                      <a:cubicBezTo>
                        <a:pt x="150" y="86"/>
                        <a:pt x="341" y="95"/>
                        <a:pt x="359" y="0"/>
                      </a:cubicBezTo>
                      <a:cubicBezTo>
                        <a:pt x="400" y="70"/>
                        <a:pt x="374" y="206"/>
                        <a:pt x="304" y="256"/>
                      </a:cubicBezTo>
                      <a:cubicBezTo>
                        <a:pt x="333" y="156"/>
                        <a:pt x="263" y="144"/>
                        <a:pt x="194" y="189"/>
                      </a:cubicBezTo>
                      <a:cubicBezTo>
                        <a:pt x="162" y="210"/>
                        <a:pt x="138" y="235"/>
                        <a:pt x="101" y="248"/>
                      </a:cubicBezTo>
                      <a:cubicBezTo>
                        <a:pt x="68" y="259"/>
                        <a:pt x="33" y="253"/>
                        <a:pt x="0" y="267"/>
                      </a:cubicBezTo>
                      <a:cubicBezTo>
                        <a:pt x="32" y="236"/>
                        <a:pt x="61" y="199"/>
                        <a:pt x="70" y="15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61" name="Freeform 749">
                  <a:extLst>
                    <a:ext uri="{FF2B5EF4-FFF2-40B4-BE49-F238E27FC236}">
                      <a16:creationId xmlns:a16="http://schemas.microsoft.com/office/drawing/2014/main" id="{A2884BCC-89FE-4437-D5BF-65EC7BCE1970}"/>
                    </a:ext>
                  </a:extLst>
                </p:cNvPr>
                <p:cNvSpPr>
                  <a:spLocks/>
                </p:cNvSpPr>
                <p:nvPr/>
              </p:nvSpPr>
              <p:spPr bwMode="auto">
                <a:xfrm>
                  <a:off x="410" y="1706"/>
                  <a:ext cx="98" cy="80"/>
                </a:xfrm>
                <a:custGeom>
                  <a:avLst/>
                  <a:gdLst>
                    <a:gd name="T0" fmla="*/ 0 w 292"/>
                    <a:gd name="T1" fmla="*/ 3 h 237"/>
                    <a:gd name="T2" fmla="*/ 1 w 292"/>
                    <a:gd name="T3" fmla="*/ 9 h 237"/>
                    <a:gd name="T4" fmla="*/ 7 w 292"/>
                    <a:gd name="T5" fmla="*/ 8 h 237"/>
                    <a:gd name="T6" fmla="*/ 11 w 292"/>
                    <a:gd name="T7" fmla="*/ 4 h 237"/>
                    <a:gd name="T8" fmla="*/ 7 w 292"/>
                    <a:gd name="T9" fmla="*/ 0 h 237"/>
                    <a:gd name="T10" fmla="*/ 2 w 292"/>
                    <a:gd name="T11" fmla="*/ 1 h 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2" h="237">
                      <a:moveTo>
                        <a:pt x="0" y="74"/>
                      </a:moveTo>
                      <a:cubicBezTo>
                        <a:pt x="40" y="121"/>
                        <a:pt x="42" y="180"/>
                        <a:pt x="38" y="237"/>
                      </a:cubicBezTo>
                      <a:cubicBezTo>
                        <a:pt x="54" y="203"/>
                        <a:pt x="149" y="209"/>
                        <a:pt x="183" y="202"/>
                      </a:cubicBezTo>
                      <a:cubicBezTo>
                        <a:pt x="232" y="193"/>
                        <a:pt x="292" y="179"/>
                        <a:pt x="288" y="117"/>
                      </a:cubicBezTo>
                      <a:cubicBezTo>
                        <a:pt x="285" y="64"/>
                        <a:pt x="248" y="22"/>
                        <a:pt x="199" y="12"/>
                      </a:cubicBezTo>
                      <a:cubicBezTo>
                        <a:pt x="143" y="0"/>
                        <a:pt x="111" y="16"/>
                        <a:pt x="58" y="3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62" name="Freeform 750">
                  <a:extLst>
                    <a:ext uri="{FF2B5EF4-FFF2-40B4-BE49-F238E27FC236}">
                      <a16:creationId xmlns:a16="http://schemas.microsoft.com/office/drawing/2014/main" id="{02BC13D3-C881-FC66-444B-130172A03B86}"/>
                    </a:ext>
                  </a:extLst>
                </p:cNvPr>
                <p:cNvSpPr>
                  <a:spLocks/>
                </p:cNvSpPr>
                <p:nvPr/>
              </p:nvSpPr>
              <p:spPr bwMode="auto">
                <a:xfrm>
                  <a:off x="437" y="1722"/>
                  <a:ext cx="66" cy="47"/>
                </a:xfrm>
                <a:custGeom>
                  <a:avLst/>
                  <a:gdLst>
                    <a:gd name="T0" fmla="*/ 0 w 194"/>
                    <a:gd name="T1" fmla="*/ 1 h 139"/>
                    <a:gd name="T2" fmla="*/ 0 w 194"/>
                    <a:gd name="T3" fmla="*/ 5 h 139"/>
                    <a:gd name="T4" fmla="*/ 6 w 194"/>
                    <a:gd name="T5" fmla="*/ 3 h 139"/>
                    <a:gd name="T6" fmla="*/ 1 w 194"/>
                    <a:gd name="T7" fmla="*/ 0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4" h="139">
                      <a:moveTo>
                        <a:pt x="0" y="29"/>
                      </a:moveTo>
                      <a:cubicBezTo>
                        <a:pt x="35" y="55"/>
                        <a:pt x="38" y="114"/>
                        <a:pt x="1" y="139"/>
                      </a:cubicBezTo>
                      <a:cubicBezTo>
                        <a:pt x="38" y="111"/>
                        <a:pt x="113" y="117"/>
                        <a:pt x="143" y="82"/>
                      </a:cubicBezTo>
                      <a:cubicBezTo>
                        <a:pt x="194" y="21"/>
                        <a:pt x="71" y="0"/>
                        <a:pt x="35" y="0"/>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63" name="Freeform 751">
                  <a:extLst>
                    <a:ext uri="{FF2B5EF4-FFF2-40B4-BE49-F238E27FC236}">
                      <a16:creationId xmlns:a16="http://schemas.microsoft.com/office/drawing/2014/main" id="{B8AC7FCA-191C-FA4A-4DC8-CA7B448D68C2}"/>
                    </a:ext>
                  </a:extLst>
                </p:cNvPr>
                <p:cNvSpPr>
                  <a:spLocks/>
                </p:cNvSpPr>
                <p:nvPr/>
              </p:nvSpPr>
              <p:spPr bwMode="auto">
                <a:xfrm>
                  <a:off x="318" y="1990"/>
                  <a:ext cx="42" cy="141"/>
                </a:xfrm>
                <a:custGeom>
                  <a:avLst/>
                  <a:gdLst>
                    <a:gd name="T0" fmla="*/ 2 w 122"/>
                    <a:gd name="T1" fmla="*/ 0 h 418"/>
                    <a:gd name="T2" fmla="*/ 0 w 122"/>
                    <a:gd name="T3" fmla="*/ 7 h 418"/>
                    <a:gd name="T4" fmla="*/ 5 w 122"/>
                    <a:gd name="T5" fmla="*/ 16 h 418"/>
                    <a:gd name="T6" fmla="*/ 0 60000 65536"/>
                    <a:gd name="T7" fmla="*/ 0 60000 65536"/>
                    <a:gd name="T8" fmla="*/ 0 60000 65536"/>
                  </a:gdLst>
                  <a:ahLst/>
                  <a:cxnLst>
                    <a:cxn ang="T6">
                      <a:pos x="T0" y="T1"/>
                    </a:cxn>
                    <a:cxn ang="T7">
                      <a:pos x="T2" y="T3"/>
                    </a:cxn>
                    <a:cxn ang="T8">
                      <a:pos x="T4" y="T5"/>
                    </a:cxn>
                  </a:cxnLst>
                  <a:rect l="0" t="0" r="r" b="b"/>
                  <a:pathLst>
                    <a:path w="122" h="418">
                      <a:moveTo>
                        <a:pt x="51" y="0"/>
                      </a:moveTo>
                      <a:cubicBezTo>
                        <a:pt x="35" y="60"/>
                        <a:pt x="15" y="126"/>
                        <a:pt x="8" y="188"/>
                      </a:cubicBezTo>
                      <a:cubicBezTo>
                        <a:pt x="0" y="270"/>
                        <a:pt x="30" y="399"/>
                        <a:pt x="122" y="418"/>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64" name="Freeform 752">
                  <a:extLst>
                    <a:ext uri="{FF2B5EF4-FFF2-40B4-BE49-F238E27FC236}">
                      <a16:creationId xmlns:a16="http://schemas.microsoft.com/office/drawing/2014/main" id="{7073B1D2-B94D-B337-57F3-437B32523A28}"/>
                    </a:ext>
                  </a:extLst>
                </p:cNvPr>
                <p:cNvSpPr>
                  <a:spLocks/>
                </p:cNvSpPr>
                <p:nvPr/>
              </p:nvSpPr>
              <p:spPr bwMode="auto">
                <a:xfrm>
                  <a:off x="342" y="1648"/>
                  <a:ext cx="45" cy="114"/>
                </a:xfrm>
                <a:custGeom>
                  <a:avLst/>
                  <a:gdLst>
                    <a:gd name="T0" fmla="*/ 2 w 132"/>
                    <a:gd name="T1" fmla="*/ 0 h 335"/>
                    <a:gd name="T2" fmla="*/ 0 w 132"/>
                    <a:gd name="T3" fmla="*/ 3 h 335"/>
                    <a:gd name="T4" fmla="*/ 1 w 132"/>
                    <a:gd name="T5" fmla="*/ 8 h 335"/>
                    <a:gd name="T6" fmla="*/ 2 w 132"/>
                    <a:gd name="T7" fmla="*/ 12 h 335"/>
                    <a:gd name="T8" fmla="*/ 5 w 132"/>
                    <a:gd name="T9" fmla="*/ 11 h 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335">
                      <a:moveTo>
                        <a:pt x="54" y="0"/>
                      </a:moveTo>
                      <a:cubicBezTo>
                        <a:pt x="38" y="29"/>
                        <a:pt x="7" y="43"/>
                        <a:pt x="4" y="82"/>
                      </a:cubicBezTo>
                      <a:cubicBezTo>
                        <a:pt x="0" y="117"/>
                        <a:pt x="16" y="162"/>
                        <a:pt x="19" y="198"/>
                      </a:cubicBezTo>
                      <a:cubicBezTo>
                        <a:pt x="22" y="225"/>
                        <a:pt x="21" y="287"/>
                        <a:pt x="44" y="307"/>
                      </a:cubicBezTo>
                      <a:cubicBezTo>
                        <a:pt x="76" y="335"/>
                        <a:pt x="111" y="293"/>
                        <a:pt x="132" y="273"/>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65" name="Freeform 753">
                  <a:extLst>
                    <a:ext uri="{FF2B5EF4-FFF2-40B4-BE49-F238E27FC236}">
                      <a16:creationId xmlns:a16="http://schemas.microsoft.com/office/drawing/2014/main" id="{FA2033EC-8B7C-588F-66A1-35B1E6EE8506}"/>
                    </a:ext>
                  </a:extLst>
                </p:cNvPr>
                <p:cNvSpPr>
                  <a:spLocks/>
                </p:cNvSpPr>
                <p:nvPr/>
              </p:nvSpPr>
              <p:spPr bwMode="auto">
                <a:xfrm>
                  <a:off x="309" y="3038"/>
                  <a:ext cx="54" cy="128"/>
                </a:xfrm>
                <a:custGeom>
                  <a:avLst/>
                  <a:gdLst>
                    <a:gd name="T0" fmla="*/ 1 w 159"/>
                    <a:gd name="T1" fmla="*/ 1 h 377"/>
                    <a:gd name="T2" fmla="*/ 2 w 159"/>
                    <a:gd name="T3" fmla="*/ 6 h 377"/>
                    <a:gd name="T4" fmla="*/ 4 w 159"/>
                    <a:gd name="T5" fmla="*/ 9 h 377"/>
                    <a:gd name="T6" fmla="*/ 4 w 159"/>
                    <a:gd name="T7" fmla="*/ 13 h 377"/>
                    <a:gd name="T8" fmla="*/ 6 w 159"/>
                    <a:gd name="T9" fmla="*/ 5 h 377"/>
                    <a:gd name="T10" fmla="*/ 4 w 159"/>
                    <a:gd name="T11" fmla="*/ 3 h 377"/>
                    <a:gd name="T12" fmla="*/ 2 w 159"/>
                    <a:gd name="T13" fmla="*/ 0 h 3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377">
                      <a:moveTo>
                        <a:pt x="31" y="35"/>
                      </a:moveTo>
                      <a:cubicBezTo>
                        <a:pt x="0" y="61"/>
                        <a:pt x="32" y="134"/>
                        <a:pt x="49" y="164"/>
                      </a:cubicBezTo>
                      <a:cubicBezTo>
                        <a:pt x="61" y="185"/>
                        <a:pt x="86" y="201"/>
                        <a:pt x="96" y="223"/>
                      </a:cubicBezTo>
                      <a:cubicBezTo>
                        <a:pt x="109" y="251"/>
                        <a:pt x="92" y="300"/>
                        <a:pt x="111" y="323"/>
                      </a:cubicBezTo>
                      <a:cubicBezTo>
                        <a:pt x="155" y="377"/>
                        <a:pt x="159" y="168"/>
                        <a:pt x="147" y="136"/>
                      </a:cubicBezTo>
                      <a:cubicBezTo>
                        <a:pt x="138" y="114"/>
                        <a:pt x="120" y="92"/>
                        <a:pt x="105" y="74"/>
                      </a:cubicBezTo>
                      <a:cubicBezTo>
                        <a:pt x="85" y="49"/>
                        <a:pt x="78" y="29"/>
                        <a:pt x="62" y="0"/>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66" name="Freeform 754">
                  <a:extLst>
                    <a:ext uri="{FF2B5EF4-FFF2-40B4-BE49-F238E27FC236}">
                      <a16:creationId xmlns:a16="http://schemas.microsoft.com/office/drawing/2014/main" id="{81CE0297-50DF-9684-3674-167014DFC5C9}"/>
                    </a:ext>
                  </a:extLst>
                </p:cNvPr>
                <p:cNvSpPr>
                  <a:spLocks/>
                </p:cNvSpPr>
                <p:nvPr/>
              </p:nvSpPr>
              <p:spPr bwMode="auto">
                <a:xfrm>
                  <a:off x="198" y="3370"/>
                  <a:ext cx="176" cy="225"/>
                </a:xfrm>
                <a:custGeom>
                  <a:avLst/>
                  <a:gdLst>
                    <a:gd name="T0" fmla="*/ 16 w 520"/>
                    <a:gd name="T1" fmla="*/ 11 h 667"/>
                    <a:gd name="T2" fmla="*/ 15 w 520"/>
                    <a:gd name="T3" fmla="*/ 8 h 667"/>
                    <a:gd name="T4" fmla="*/ 12 w 520"/>
                    <a:gd name="T5" fmla="*/ 6 h 667"/>
                    <a:gd name="T6" fmla="*/ 4 w 520"/>
                    <a:gd name="T7" fmla="*/ 1 h 667"/>
                    <a:gd name="T8" fmla="*/ 2 w 520"/>
                    <a:gd name="T9" fmla="*/ 6 h 667"/>
                    <a:gd name="T10" fmla="*/ 9 w 520"/>
                    <a:gd name="T11" fmla="*/ 11 h 667"/>
                    <a:gd name="T12" fmla="*/ 16 w 520"/>
                    <a:gd name="T13" fmla="*/ 24 h 667"/>
                    <a:gd name="T14" fmla="*/ 16 w 520"/>
                    <a:gd name="T15" fmla="*/ 24 h 667"/>
                    <a:gd name="T16" fmla="*/ 20 w 520"/>
                    <a:gd name="T17" fmla="*/ 16 h 667"/>
                    <a:gd name="T18" fmla="*/ 19 w 520"/>
                    <a:gd name="T19" fmla="*/ 12 h 667"/>
                    <a:gd name="T20" fmla="*/ 16 w 520"/>
                    <a:gd name="T21" fmla="*/ 12 h 6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0" h="667">
                      <a:moveTo>
                        <a:pt x="422" y="302"/>
                      </a:moveTo>
                      <a:cubicBezTo>
                        <a:pt x="399" y="279"/>
                        <a:pt x="408" y="243"/>
                        <a:pt x="387" y="218"/>
                      </a:cubicBezTo>
                      <a:cubicBezTo>
                        <a:pt x="365" y="189"/>
                        <a:pt x="327" y="186"/>
                        <a:pt x="296" y="170"/>
                      </a:cubicBezTo>
                      <a:cubicBezTo>
                        <a:pt x="224" y="134"/>
                        <a:pt x="183" y="66"/>
                        <a:pt x="106" y="36"/>
                      </a:cubicBezTo>
                      <a:cubicBezTo>
                        <a:pt x="16" y="0"/>
                        <a:pt x="0" y="88"/>
                        <a:pt x="48" y="149"/>
                      </a:cubicBezTo>
                      <a:cubicBezTo>
                        <a:pt x="93" y="206"/>
                        <a:pt x="177" y="221"/>
                        <a:pt x="224" y="278"/>
                      </a:cubicBezTo>
                      <a:cubicBezTo>
                        <a:pt x="259" y="320"/>
                        <a:pt x="335" y="667"/>
                        <a:pt x="409" y="630"/>
                      </a:cubicBezTo>
                      <a:cubicBezTo>
                        <a:pt x="409" y="621"/>
                        <a:pt x="409" y="639"/>
                        <a:pt x="409" y="630"/>
                      </a:cubicBezTo>
                      <a:cubicBezTo>
                        <a:pt x="498" y="587"/>
                        <a:pt x="503" y="517"/>
                        <a:pt x="507" y="425"/>
                      </a:cubicBezTo>
                      <a:cubicBezTo>
                        <a:pt x="509" y="393"/>
                        <a:pt x="520" y="334"/>
                        <a:pt x="498" y="306"/>
                      </a:cubicBezTo>
                      <a:cubicBezTo>
                        <a:pt x="477" y="280"/>
                        <a:pt x="431" y="296"/>
                        <a:pt x="422" y="31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67" name="Freeform 755">
                  <a:extLst>
                    <a:ext uri="{FF2B5EF4-FFF2-40B4-BE49-F238E27FC236}">
                      <a16:creationId xmlns:a16="http://schemas.microsoft.com/office/drawing/2014/main" id="{0E82692F-12BE-AA9B-7F2D-159945121A3F}"/>
                    </a:ext>
                  </a:extLst>
                </p:cNvPr>
                <p:cNvSpPr>
                  <a:spLocks/>
                </p:cNvSpPr>
                <p:nvPr/>
              </p:nvSpPr>
              <p:spPr bwMode="auto">
                <a:xfrm>
                  <a:off x="841" y="3220"/>
                  <a:ext cx="35" cy="36"/>
                </a:xfrm>
                <a:custGeom>
                  <a:avLst/>
                  <a:gdLst>
                    <a:gd name="T0" fmla="*/ 0 w 104"/>
                    <a:gd name="T1" fmla="*/ 0 h 105"/>
                    <a:gd name="T2" fmla="*/ 0 w 104"/>
                    <a:gd name="T3" fmla="*/ 4 h 105"/>
                    <a:gd name="T4" fmla="*/ 4 w 104"/>
                    <a:gd name="T5" fmla="*/ 3 h 105"/>
                    <a:gd name="T6" fmla="*/ 4 w 104"/>
                    <a:gd name="T7" fmla="*/ 1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105">
                      <a:moveTo>
                        <a:pt x="7" y="0"/>
                      </a:moveTo>
                      <a:cubicBezTo>
                        <a:pt x="0" y="28"/>
                        <a:pt x="15" y="72"/>
                        <a:pt x="0" y="105"/>
                      </a:cubicBezTo>
                      <a:cubicBezTo>
                        <a:pt x="24" y="77"/>
                        <a:pt x="73" y="50"/>
                        <a:pt x="104" y="85"/>
                      </a:cubicBezTo>
                      <a:cubicBezTo>
                        <a:pt x="95" y="65"/>
                        <a:pt x="94" y="38"/>
                        <a:pt x="101" y="19"/>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68" name="Freeform 756">
                  <a:extLst>
                    <a:ext uri="{FF2B5EF4-FFF2-40B4-BE49-F238E27FC236}">
                      <a16:creationId xmlns:a16="http://schemas.microsoft.com/office/drawing/2014/main" id="{F9C2015E-5368-31E9-64E5-7D5084390C2B}"/>
                    </a:ext>
                  </a:extLst>
                </p:cNvPr>
                <p:cNvSpPr>
                  <a:spLocks/>
                </p:cNvSpPr>
                <p:nvPr/>
              </p:nvSpPr>
              <p:spPr bwMode="auto">
                <a:xfrm>
                  <a:off x="970" y="3201"/>
                  <a:ext cx="147" cy="113"/>
                </a:xfrm>
                <a:custGeom>
                  <a:avLst/>
                  <a:gdLst>
                    <a:gd name="T0" fmla="*/ 0 w 435"/>
                    <a:gd name="T1" fmla="*/ 2 h 332"/>
                    <a:gd name="T2" fmla="*/ 4 w 435"/>
                    <a:gd name="T3" fmla="*/ 4 h 332"/>
                    <a:gd name="T4" fmla="*/ 11 w 435"/>
                    <a:gd name="T5" fmla="*/ 5 h 332"/>
                    <a:gd name="T6" fmla="*/ 13 w 435"/>
                    <a:gd name="T7" fmla="*/ 13 h 332"/>
                    <a:gd name="T8" fmla="*/ 17 w 435"/>
                    <a:gd name="T9" fmla="*/ 10 h 332"/>
                    <a:gd name="T10" fmla="*/ 13 w 435"/>
                    <a:gd name="T11" fmla="*/ 5 h 332"/>
                    <a:gd name="T12" fmla="*/ 9 w 435"/>
                    <a:gd name="T13" fmla="*/ 1 h 332"/>
                    <a:gd name="T14" fmla="*/ 3 w 435"/>
                    <a:gd name="T15" fmla="*/ 1 h 3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5" h="332">
                      <a:moveTo>
                        <a:pt x="0" y="60"/>
                      </a:moveTo>
                      <a:cubicBezTo>
                        <a:pt x="34" y="66"/>
                        <a:pt x="69" y="86"/>
                        <a:pt x="101" y="102"/>
                      </a:cubicBezTo>
                      <a:cubicBezTo>
                        <a:pt x="151" y="47"/>
                        <a:pt x="242" y="90"/>
                        <a:pt x="281" y="137"/>
                      </a:cubicBezTo>
                      <a:cubicBezTo>
                        <a:pt x="330" y="195"/>
                        <a:pt x="363" y="261"/>
                        <a:pt x="331" y="332"/>
                      </a:cubicBezTo>
                      <a:cubicBezTo>
                        <a:pt x="380" y="330"/>
                        <a:pt x="435" y="311"/>
                        <a:pt x="431" y="251"/>
                      </a:cubicBezTo>
                      <a:cubicBezTo>
                        <a:pt x="428" y="195"/>
                        <a:pt x="373" y="166"/>
                        <a:pt x="338" y="131"/>
                      </a:cubicBezTo>
                      <a:cubicBezTo>
                        <a:pt x="305" y="99"/>
                        <a:pt x="275" y="61"/>
                        <a:pt x="236" y="33"/>
                      </a:cubicBezTo>
                      <a:cubicBezTo>
                        <a:pt x="189" y="0"/>
                        <a:pt x="127" y="17"/>
                        <a:pt x="74" y="36"/>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69" name="Freeform 757">
                  <a:extLst>
                    <a:ext uri="{FF2B5EF4-FFF2-40B4-BE49-F238E27FC236}">
                      <a16:creationId xmlns:a16="http://schemas.microsoft.com/office/drawing/2014/main" id="{2B3DB10E-3050-E77F-8936-E3AF2DB76A11}"/>
                    </a:ext>
                  </a:extLst>
                </p:cNvPr>
                <p:cNvSpPr>
                  <a:spLocks/>
                </p:cNvSpPr>
                <p:nvPr/>
              </p:nvSpPr>
              <p:spPr bwMode="auto">
                <a:xfrm>
                  <a:off x="802" y="2969"/>
                  <a:ext cx="120" cy="134"/>
                </a:xfrm>
                <a:custGeom>
                  <a:avLst/>
                  <a:gdLst>
                    <a:gd name="T0" fmla="*/ 13 w 355"/>
                    <a:gd name="T1" fmla="*/ 1 h 397"/>
                    <a:gd name="T2" fmla="*/ 9 w 355"/>
                    <a:gd name="T3" fmla="*/ 0 h 397"/>
                    <a:gd name="T4" fmla="*/ 6 w 355"/>
                    <a:gd name="T5" fmla="*/ 0 h 397"/>
                    <a:gd name="T6" fmla="*/ 0 w 355"/>
                    <a:gd name="T7" fmla="*/ 3 h 397"/>
                    <a:gd name="T8" fmla="*/ 3 w 355"/>
                    <a:gd name="T9" fmla="*/ 9 h 397"/>
                    <a:gd name="T10" fmla="*/ 7 w 355"/>
                    <a:gd name="T11" fmla="*/ 15 h 397"/>
                    <a:gd name="T12" fmla="*/ 10 w 355"/>
                    <a:gd name="T13" fmla="*/ 14 h 397"/>
                    <a:gd name="T14" fmla="*/ 6 w 355"/>
                    <a:gd name="T15" fmla="*/ 10 h 397"/>
                    <a:gd name="T16" fmla="*/ 5 w 355"/>
                    <a:gd name="T17" fmla="*/ 5 h 397"/>
                    <a:gd name="T18" fmla="*/ 13 w 355"/>
                    <a:gd name="T19" fmla="*/ 5 h 397"/>
                    <a:gd name="T20" fmla="*/ 14 w 355"/>
                    <a:gd name="T21" fmla="*/ 5 h 397"/>
                    <a:gd name="T22" fmla="*/ 14 w 355"/>
                    <a:gd name="T23" fmla="*/ 2 h 3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5" h="397">
                      <a:moveTo>
                        <a:pt x="324" y="26"/>
                      </a:moveTo>
                      <a:cubicBezTo>
                        <a:pt x="303" y="17"/>
                        <a:pt x="260" y="15"/>
                        <a:pt x="234" y="10"/>
                      </a:cubicBezTo>
                      <a:cubicBezTo>
                        <a:pt x="204" y="4"/>
                        <a:pt x="176" y="4"/>
                        <a:pt x="144" y="2"/>
                      </a:cubicBezTo>
                      <a:cubicBezTo>
                        <a:pt x="89" y="0"/>
                        <a:pt x="30" y="13"/>
                        <a:pt x="12" y="80"/>
                      </a:cubicBezTo>
                      <a:cubicBezTo>
                        <a:pt x="0" y="127"/>
                        <a:pt x="48" y="203"/>
                        <a:pt x="74" y="244"/>
                      </a:cubicBezTo>
                      <a:cubicBezTo>
                        <a:pt x="104" y="293"/>
                        <a:pt x="138" y="343"/>
                        <a:pt x="187" y="374"/>
                      </a:cubicBezTo>
                      <a:cubicBezTo>
                        <a:pt x="213" y="390"/>
                        <a:pt x="235" y="397"/>
                        <a:pt x="254" y="365"/>
                      </a:cubicBezTo>
                      <a:cubicBezTo>
                        <a:pt x="231" y="363"/>
                        <a:pt x="174" y="291"/>
                        <a:pt x="157" y="271"/>
                      </a:cubicBezTo>
                      <a:cubicBezTo>
                        <a:pt x="127" y="235"/>
                        <a:pt x="114" y="165"/>
                        <a:pt x="129" y="119"/>
                      </a:cubicBezTo>
                      <a:cubicBezTo>
                        <a:pt x="160" y="21"/>
                        <a:pt x="289" y="61"/>
                        <a:pt x="321" y="138"/>
                      </a:cubicBezTo>
                      <a:cubicBezTo>
                        <a:pt x="332" y="134"/>
                        <a:pt x="343" y="128"/>
                        <a:pt x="355" y="122"/>
                      </a:cubicBezTo>
                      <a:cubicBezTo>
                        <a:pt x="349" y="101"/>
                        <a:pt x="337" y="68"/>
                        <a:pt x="347" y="45"/>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70" name="Freeform 758">
                  <a:extLst>
                    <a:ext uri="{FF2B5EF4-FFF2-40B4-BE49-F238E27FC236}">
                      <a16:creationId xmlns:a16="http://schemas.microsoft.com/office/drawing/2014/main" id="{453DFE30-F064-709C-4B48-55D7936C2EA7}"/>
                    </a:ext>
                  </a:extLst>
                </p:cNvPr>
                <p:cNvSpPr>
                  <a:spLocks/>
                </p:cNvSpPr>
                <p:nvPr/>
              </p:nvSpPr>
              <p:spPr bwMode="auto">
                <a:xfrm>
                  <a:off x="906" y="2837"/>
                  <a:ext cx="147" cy="84"/>
                </a:xfrm>
                <a:custGeom>
                  <a:avLst/>
                  <a:gdLst>
                    <a:gd name="T0" fmla="*/ 2 w 436"/>
                    <a:gd name="T1" fmla="*/ 4 h 248"/>
                    <a:gd name="T2" fmla="*/ 2 w 436"/>
                    <a:gd name="T3" fmla="*/ 9 h 248"/>
                    <a:gd name="T4" fmla="*/ 3 w 436"/>
                    <a:gd name="T5" fmla="*/ 7 h 248"/>
                    <a:gd name="T6" fmla="*/ 6 w 436"/>
                    <a:gd name="T7" fmla="*/ 3 h 248"/>
                    <a:gd name="T8" fmla="*/ 10 w 436"/>
                    <a:gd name="T9" fmla="*/ 4 h 248"/>
                    <a:gd name="T10" fmla="*/ 10 w 436"/>
                    <a:gd name="T11" fmla="*/ 7 h 248"/>
                    <a:gd name="T12" fmla="*/ 13 w 436"/>
                    <a:gd name="T13" fmla="*/ 5 h 248"/>
                    <a:gd name="T14" fmla="*/ 17 w 436"/>
                    <a:gd name="T15" fmla="*/ 4 h 248"/>
                    <a:gd name="T16" fmla="*/ 13 w 436"/>
                    <a:gd name="T17" fmla="*/ 3 h 248"/>
                    <a:gd name="T18" fmla="*/ 10 w 436"/>
                    <a:gd name="T19" fmla="*/ 1 h 248"/>
                    <a:gd name="T20" fmla="*/ 4 w 436"/>
                    <a:gd name="T21" fmla="*/ 2 h 2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6" h="248">
                      <a:moveTo>
                        <a:pt x="61" y="100"/>
                      </a:moveTo>
                      <a:cubicBezTo>
                        <a:pt x="0" y="100"/>
                        <a:pt x="43" y="222"/>
                        <a:pt x="61" y="248"/>
                      </a:cubicBezTo>
                      <a:cubicBezTo>
                        <a:pt x="104" y="220"/>
                        <a:pt x="81" y="218"/>
                        <a:pt x="89" y="175"/>
                      </a:cubicBezTo>
                      <a:cubicBezTo>
                        <a:pt x="94" y="148"/>
                        <a:pt x="127" y="96"/>
                        <a:pt x="151" y="84"/>
                      </a:cubicBezTo>
                      <a:cubicBezTo>
                        <a:pt x="176" y="71"/>
                        <a:pt x="229" y="78"/>
                        <a:pt x="252" y="95"/>
                      </a:cubicBezTo>
                      <a:cubicBezTo>
                        <a:pt x="285" y="120"/>
                        <a:pt x="269" y="140"/>
                        <a:pt x="264" y="173"/>
                      </a:cubicBezTo>
                      <a:cubicBezTo>
                        <a:pt x="307" y="172"/>
                        <a:pt x="318" y="153"/>
                        <a:pt x="353" y="136"/>
                      </a:cubicBezTo>
                      <a:cubicBezTo>
                        <a:pt x="382" y="121"/>
                        <a:pt x="414" y="128"/>
                        <a:pt x="436" y="100"/>
                      </a:cubicBezTo>
                      <a:cubicBezTo>
                        <a:pt x="413" y="76"/>
                        <a:pt x="379" y="80"/>
                        <a:pt x="349" y="72"/>
                      </a:cubicBezTo>
                      <a:cubicBezTo>
                        <a:pt x="321" y="65"/>
                        <a:pt x="300" y="51"/>
                        <a:pt x="272" y="36"/>
                      </a:cubicBezTo>
                      <a:cubicBezTo>
                        <a:pt x="202" y="0"/>
                        <a:pt x="170" y="21"/>
                        <a:pt x="100" y="45"/>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71" name="Freeform 759">
                  <a:extLst>
                    <a:ext uri="{FF2B5EF4-FFF2-40B4-BE49-F238E27FC236}">
                      <a16:creationId xmlns:a16="http://schemas.microsoft.com/office/drawing/2014/main" id="{8BC0C0FA-3E73-9C40-A729-3453623012B2}"/>
                    </a:ext>
                  </a:extLst>
                </p:cNvPr>
                <p:cNvSpPr>
                  <a:spLocks/>
                </p:cNvSpPr>
                <p:nvPr/>
              </p:nvSpPr>
              <p:spPr bwMode="auto">
                <a:xfrm>
                  <a:off x="971" y="2732"/>
                  <a:ext cx="136" cy="82"/>
                </a:xfrm>
                <a:custGeom>
                  <a:avLst/>
                  <a:gdLst>
                    <a:gd name="T0" fmla="*/ 15 w 401"/>
                    <a:gd name="T1" fmla="*/ 0 h 242"/>
                    <a:gd name="T2" fmla="*/ 5 w 401"/>
                    <a:gd name="T3" fmla="*/ 0 h 242"/>
                    <a:gd name="T4" fmla="*/ 1 w 401"/>
                    <a:gd name="T5" fmla="*/ 1 h 242"/>
                    <a:gd name="T6" fmla="*/ 3 w 401"/>
                    <a:gd name="T7" fmla="*/ 5 h 242"/>
                    <a:gd name="T8" fmla="*/ 11 w 401"/>
                    <a:gd name="T9" fmla="*/ 3 h 242"/>
                    <a:gd name="T10" fmla="*/ 12 w 401"/>
                    <a:gd name="T11" fmla="*/ 7 h 242"/>
                    <a:gd name="T12" fmla="*/ 16 w 401"/>
                    <a:gd name="T13" fmla="*/ 9 h 242"/>
                    <a:gd name="T14" fmla="*/ 15 w 401"/>
                    <a:gd name="T15" fmla="*/ 1 h 2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1" h="242">
                      <a:moveTo>
                        <a:pt x="383" y="12"/>
                      </a:moveTo>
                      <a:cubicBezTo>
                        <a:pt x="305" y="39"/>
                        <a:pt x="210" y="15"/>
                        <a:pt x="133" y="4"/>
                      </a:cubicBezTo>
                      <a:cubicBezTo>
                        <a:pt x="100" y="0"/>
                        <a:pt x="46" y="4"/>
                        <a:pt x="23" y="35"/>
                      </a:cubicBezTo>
                      <a:cubicBezTo>
                        <a:pt x="0" y="64"/>
                        <a:pt x="29" y="137"/>
                        <a:pt x="69" y="140"/>
                      </a:cubicBezTo>
                      <a:cubicBezTo>
                        <a:pt x="7" y="36"/>
                        <a:pt x="228" y="37"/>
                        <a:pt x="276" y="79"/>
                      </a:cubicBezTo>
                      <a:cubicBezTo>
                        <a:pt x="312" y="111"/>
                        <a:pt x="290" y="149"/>
                        <a:pt x="307" y="188"/>
                      </a:cubicBezTo>
                      <a:cubicBezTo>
                        <a:pt x="324" y="223"/>
                        <a:pt x="365" y="240"/>
                        <a:pt x="401" y="242"/>
                      </a:cubicBezTo>
                      <a:cubicBezTo>
                        <a:pt x="328" y="196"/>
                        <a:pt x="359" y="79"/>
                        <a:pt x="390" y="2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72" name="Freeform 760">
                  <a:extLst>
                    <a:ext uri="{FF2B5EF4-FFF2-40B4-BE49-F238E27FC236}">
                      <a16:creationId xmlns:a16="http://schemas.microsoft.com/office/drawing/2014/main" id="{86DE1368-26BF-C3BE-209E-139807B1A322}"/>
                    </a:ext>
                  </a:extLst>
                </p:cNvPr>
                <p:cNvSpPr>
                  <a:spLocks/>
                </p:cNvSpPr>
                <p:nvPr/>
              </p:nvSpPr>
              <p:spPr bwMode="auto">
                <a:xfrm>
                  <a:off x="1213" y="2898"/>
                  <a:ext cx="93" cy="85"/>
                </a:xfrm>
                <a:custGeom>
                  <a:avLst/>
                  <a:gdLst>
                    <a:gd name="T0" fmla="*/ 6 w 274"/>
                    <a:gd name="T1" fmla="*/ 0 h 252"/>
                    <a:gd name="T2" fmla="*/ 3 w 274"/>
                    <a:gd name="T3" fmla="*/ 9 h 252"/>
                    <a:gd name="T4" fmla="*/ 6 w 274"/>
                    <a:gd name="T5" fmla="*/ 5 h 252"/>
                    <a:gd name="T6" fmla="*/ 8 w 274"/>
                    <a:gd name="T7" fmla="*/ 6 h 252"/>
                    <a:gd name="T8" fmla="*/ 11 w 274"/>
                    <a:gd name="T9" fmla="*/ 6 h 252"/>
                    <a:gd name="T10" fmla="*/ 7 w 274"/>
                    <a:gd name="T11" fmla="*/ 3 h 252"/>
                    <a:gd name="T12" fmla="*/ 6 w 274"/>
                    <a:gd name="T13" fmla="*/ 0 h 2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252">
                      <a:moveTo>
                        <a:pt x="158" y="1"/>
                      </a:moveTo>
                      <a:cubicBezTo>
                        <a:pt x="47" y="0"/>
                        <a:pt x="0" y="252"/>
                        <a:pt x="83" y="238"/>
                      </a:cubicBezTo>
                      <a:cubicBezTo>
                        <a:pt x="97" y="198"/>
                        <a:pt x="83" y="129"/>
                        <a:pt x="143" y="128"/>
                      </a:cubicBezTo>
                      <a:cubicBezTo>
                        <a:pt x="171" y="128"/>
                        <a:pt x="182" y="154"/>
                        <a:pt x="204" y="162"/>
                      </a:cubicBezTo>
                      <a:cubicBezTo>
                        <a:pt x="229" y="170"/>
                        <a:pt x="250" y="158"/>
                        <a:pt x="274" y="157"/>
                      </a:cubicBezTo>
                      <a:cubicBezTo>
                        <a:pt x="246" y="152"/>
                        <a:pt x="208" y="114"/>
                        <a:pt x="193" y="90"/>
                      </a:cubicBezTo>
                      <a:cubicBezTo>
                        <a:pt x="175" y="63"/>
                        <a:pt x="182" y="31"/>
                        <a:pt x="166" y="5"/>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73" name="Freeform 761">
                  <a:extLst>
                    <a:ext uri="{FF2B5EF4-FFF2-40B4-BE49-F238E27FC236}">
                      <a16:creationId xmlns:a16="http://schemas.microsoft.com/office/drawing/2014/main" id="{D6D24ED3-1D0B-2FB0-0020-44BE3A55BA15}"/>
                    </a:ext>
                  </a:extLst>
                </p:cNvPr>
                <p:cNvSpPr>
                  <a:spLocks/>
                </p:cNvSpPr>
                <p:nvPr/>
              </p:nvSpPr>
              <p:spPr bwMode="auto">
                <a:xfrm>
                  <a:off x="1386" y="2806"/>
                  <a:ext cx="143" cy="63"/>
                </a:xfrm>
                <a:custGeom>
                  <a:avLst/>
                  <a:gdLst>
                    <a:gd name="T0" fmla="*/ 5 w 421"/>
                    <a:gd name="T1" fmla="*/ 1 h 188"/>
                    <a:gd name="T2" fmla="*/ 0 w 421"/>
                    <a:gd name="T3" fmla="*/ 4 h 188"/>
                    <a:gd name="T4" fmla="*/ 2 w 421"/>
                    <a:gd name="T5" fmla="*/ 6 h 188"/>
                    <a:gd name="T6" fmla="*/ 4 w 421"/>
                    <a:gd name="T7" fmla="*/ 4 h 188"/>
                    <a:gd name="T8" fmla="*/ 10 w 421"/>
                    <a:gd name="T9" fmla="*/ 5 h 188"/>
                    <a:gd name="T10" fmla="*/ 14 w 421"/>
                    <a:gd name="T11" fmla="*/ 6 h 188"/>
                    <a:gd name="T12" fmla="*/ 17 w 421"/>
                    <a:gd name="T13" fmla="*/ 7 h 188"/>
                    <a:gd name="T14" fmla="*/ 13 w 421"/>
                    <a:gd name="T15" fmla="*/ 4 h 188"/>
                    <a:gd name="T16" fmla="*/ 8 w 421"/>
                    <a:gd name="T17" fmla="*/ 1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1" h="188">
                      <a:moveTo>
                        <a:pt x="137" y="17"/>
                      </a:moveTo>
                      <a:cubicBezTo>
                        <a:pt x="96" y="0"/>
                        <a:pt x="2" y="71"/>
                        <a:pt x="0" y="115"/>
                      </a:cubicBezTo>
                      <a:cubicBezTo>
                        <a:pt x="0" y="138"/>
                        <a:pt x="23" y="175"/>
                        <a:pt x="50" y="165"/>
                      </a:cubicBezTo>
                      <a:cubicBezTo>
                        <a:pt x="58" y="162"/>
                        <a:pt x="79" y="121"/>
                        <a:pt x="91" y="112"/>
                      </a:cubicBezTo>
                      <a:cubicBezTo>
                        <a:pt x="151" y="65"/>
                        <a:pt x="199" y="104"/>
                        <a:pt x="258" y="131"/>
                      </a:cubicBezTo>
                      <a:cubicBezTo>
                        <a:pt x="287" y="145"/>
                        <a:pt x="312" y="156"/>
                        <a:pt x="344" y="162"/>
                      </a:cubicBezTo>
                      <a:cubicBezTo>
                        <a:pt x="376" y="167"/>
                        <a:pt x="399" y="169"/>
                        <a:pt x="421" y="188"/>
                      </a:cubicBezTo>
                      <a:cubicBezTo>
                        <a:pt x="421" y="136"/>
                        <a:pt x="359" y="135"/>
                        <a:pt x="324" y="118"/>
                      </a:cubicBezTo>
                      <a:cubicBezTo>
                        <a:pt x="282" y="97"/>
                        <a:pt x="249" y="43"/>
                        <a:pt x="203" y="33"/>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74" name="Freeform 762">
                  <a:extLst>
                    <a:ext uri="{FF2B5EF4-FFF2-40B4-BE49-F238E27FC236}">
                      <a16:creationId xmlns:a16="http://schemas.microsoft.com/office/drawing/2014/main" id="{5A570EE5-F19E-CEE9-86CA-9344C9D081BA}"/>
                    </a:ext>
                  </a:extLst>
                </p:cNvPr>
                <p:cNvSpPr>
                  <a:spLocks/>
                </p:cNvSpPr>
                <p:nvPr/>
              </p:nvSpPr>
              <p:spPr bwMode="auto">
                <a:xfrm>
                  <a:off x="1953" y="1412"/>
                  <a:ext cx="68" cy="32"/>
                </a:xfrm>
                <a:custGeom>
                  <a:avLst/>
                  <a:gdLst>
                    <a:gd name="T0" fmla="*/ 0 w 201"/>
                    <a:gd name="T1" fmla="*/ 1 h 96"/>
                    <a:gd name="T2" fmla="*/ 2 w 201"/>
                    <a:gd name="T3" fmla="*/ 3 h 96"/>
                    <a:gd name="T4" fmla="*/ 6 w 201"/>
                    <a:gd name="T5" fmla="*/ 1 h 96"/>
                    <a:gd name="T6" fmla="*/ 6 w 201"/>
                    <a:gd name="T7" fmla="*/ 0 h 96"/>
                    <a:gd name="T8" fmla="*/ 1 w 201"/>
                    <a:gd name="T9" fmla="*/ 1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96">
                      <a:moveTo>
                        <a:pt x="0" y="27"/>
                      </a:moveTo>
                      <a:cubicBezTo>
                        <a:pt x="25" y="40"/>
                        <a:pt x="32" y="79"/>
                        <a:pt x="58" y="87"/>
                      </a:cubicBezTo>
                      <a:cubicBezTo>
                        <a:pt x="89" y="96"/>
                        <a:pt x="127" y="53"/>
                        <a:pt x="152" y="36"/>
                      </a:cubicBezTo>
                      <a:cubicBezTo>
                        <a:pt x="182" y="16"/>
                        <a:pt x="201" y="0"/>
                        <a:pt x="148" y="2"/>
                      </a:cubicBezTo>
                      <a:cubicBezTo>
                        <a:pt x="111" y="4"/>
                        <a:pt x="77" y="25"/>
                        <a:pt x="38" y="22"/>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75" name="Freeform 763">
                  <a:extLst>
                    <a:ext uri="{FF2B5EF4-FFF2-40B4-BE49-F238E27FC236}">
                      <a16:creationId xmlns:a16="http://schemas.microsoft.com/office/drawing/2014/main" id="{67BE695B-59B1-0FF7-6616-00AA2BEA0647}"/>
                    </a:ext>
                  </a:extLst>
                </p:cNvPr>
                <p:cNvSpPr>
                  <a:spLocks/>
                </p:cNvSpPr>
                <p:nvPr/>
              </p:nvSpPr>
              <p:spPr bwMode="auto">
                <a:xfrm>
                  <a:off x="1101" y="1611"/>
                  <a:ext cx="82" cy="84"/>
                </a:xfrm>
                <a:custGeom>
                  <a:avLst/>
                  <a:gdLst>
                    <a:gd name="T0" fmla="*/ 1 w 241"/>
                    <a:gd name="T1" fmla="*/ 3 h 248"/>
                    <a:gd name="T2" fmla="*/ 9 w 241"/>
                    <a:gd name="T3" fmla="*/ 3 h 248"/>
                    <a:gd name="T4" fmla="*/ 6 w 241"/>
                    <a:gd name="T5" fmla="*/ 6 h 248"/>
                    <a:gd name="T6" fmla="*/ 6 w 241"/>
                    <a:gd name="T7" fmla="*/ 9 h 248"/>
                    <a:gd name="T8" fmla="*/ 3 w 241"/>
                    <a:gd name="T9" fmla="*/ 8 h 248"/>
                    <a:gd name="T10" fmla="*/ 0 w 241"/>
                    <a:gd name="T11" fmla="*/ 5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1" h="248">
                      <a:moveTo>
                        <a:pt x="21" y="84"/>
                      </a:moveTo>
                      <a:cubicBezTo>
                        <a:pt x="47" y="84"/>
                        <a:pt x="241" y="0"/>
                        <a:pt x="215" y="89"/>
                      </a:cubicBezTo>
                      <a:cubicBezTo>
                        <a:pt x="208" y="112"/>
                        <a:pt x="167" y="128"/>
                        <a:pt x="158" y="162"/>
                      </a:cubicBezTo>
                      <a:cubicBezTo>
                        <a:pt x="152" y="187"/>
                        <a:pt x="153" y="223"/>
                        <a:pt x="159" y="248"/>
                      </a:cubicBezTo>
                      <a:cubicBezTo>
                        <a:pt x="133" y="246"/>
                        <a:pt x="94" y="212"/>
                        <a:pt x="67" y="199"/>
                      </a:cubicBezTo>
                      <a:cubicBezTo>
                        <a:pt x="39" y="185"/>
                        <a:pt x="10" y="172"/>
                        <a:pt x="0" y="139"/>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76" name="Freeform 764">
                  <a:extLst>
                    <a:ext uri="{FF2B5EF4-FFF2-40B4-BE49-F238E27FC236}">
                      <a16:creationId xmlns:a16="http://schemas.microsoft.com/office/drawing/2014/main" id="{F73A3B1D-422E-0024-26F8-E1BEE9501121}"/>
                    </a:ext>
                  </a:extLst>
                </p:cNvPr>
                <p:cNvSpPr>
                  <a:spLocks/>
                </p:cNvSpPr>
                <p:nvPr/>
              </p:nvSpPr>
              <p:spPr bwMode="auto">
                <a:xfrm>
                  <a:off x="785" y="1563"/>
                  <a:ext cx="103" cy="66"/>
                </a:xfrm>
                <a:custGeom>
                  <a:avLst/>
                  <a:gdLst>
                    <a:gd name="T0" fmla="*/ 0 w 303"/>
                    <a:gd name="T1" fmla="*/ 3 h 195"/>
                    <a:gd name="T2" fmla="*/ 1 w 303"/>
                    <a:gd name="T3" fmla="*/ 7 h 195"/>
                    <a:gd name="T4" fmla="*/ 4 w 303"/>
                    <a:gd name="T5" fmla="*/ 6 h 195"/>
                    <a:gd name="T6" fmla="*/ 8 w 303"/>
                    <a:gd name="T7" fmla="*/ 6 h 195"/>
                    <a:gd name="T8" fmla="*/ 12 w 303"/>
                    <a:gd name="T9" fmla="*/ 5 h 195"/>
                    <a:gd name="T10" fmla="*/ 2 w 303"/>
                    <a:gd name="T11" fmla="*/ 1 h 1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3" h="195">
                      <a:moveTo>
                        <a:pt x="0" y="70"/>
                      </a:moveTo>
                      <a:cubicBezTo>
                        <a:pt x="1" y="92"/>
                        <a:pt x="0" y="163"/>
                        <a:pt x="16" y="177"/>
                      </a:cubicBezTo>
                      <a:cubicBezTo>
                        <a:pt x="36" y="195"/>
                        <a:pt x="77" y="161"/>
                        <a:pt x="100" y="154"/>
                      </a:cubicBezTo>
                      <a:cubicBezTo>
                        <a:pt x="138" y="142"/>
                        <a:pt x="169" y="158"/>
                        <a:pt x="206" y="155"/>
                      </a:cubicBezTo>
                      <a:cubicBezTo>
                        <a:pt x="235" y="152"/>
                        <a:pt x="263" y="136"/>
                        <a:pt x="290" y="124"/>
                      </a:cubicBezTo>
                      <a:cubicBezTo>
                        <a:pt x="303" y="19"/>
                        <a:pt x="123" y="0"/>
                        <a:pt x="50" y="24"/>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77" name="Freeform 765">
                  <a:extLst>
                    <a:ext uri="{FF2B5EF4-FFF2-40B4-BE49-F238E27FC236}">
                      <a16:creationId xmlns:a16="http://schemas.microsoft.com/office/drawing/2014/main" id="{317D5680-2999-A655-4F3F-227FBB23463B}"/>
                    </a:ext>
                  </a:extLst>
                </p:cNvPr>
                <p:cNvSpPr>
                  <a:spLocks/>
                </p:cNvSpPr>
                <p:nvPr/>
              </p:nvSpPr>
              <p:spPr bwMode="auto">
                <a:xfrm>
                  <a:off x="547" y="1756"/>
                  <a:ext cx="81" cy="44"/>
                </a:xfrm>
                <a:custGeom>
                  <a:avLst/>
                  <a:gdLst>
                    <a:gd name="T0" fmla="*/ 3 w 241"/>
                    <a:gd name="T1" fmla="*/ 1 h 129"/>
                    <a:gd name="T2" fmla="*/ 0 w 241"/>
                    <a:gd name="T3" fmla="*/ 4 h 129"/>
                    <a:gd name="T4" fmla="*/ 4 w 241"/>
                    <a:gd name="T5" fmla="*/ 5 h 129"/>
                    <a:gd name="T6" fmla="*/ 8 w 241"/>
                    <a:gd name="T7" fmla="*/ 3 h 129"/>
                    <a:gd name="T8" fmla="*/ 7 w 241"/>
                    <a:gd name="T9" fmla="*/ 0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 h="129">
                      <a:moveTo>
                        <a:pt x="77" y="23"/>
                      </a:moveTo>
                      <a:cubicBezTo>
                        <a:pt x="58" y="33"/>
                        <a:pt x="0" y="69"/>
                        <a:pt x="1" y="94"/>
                      </a:cubicBezTo>
                      <a:cubicBezTo>
                        <a:pt x="4" y="129"/>
                        <a:pt x="80" y="120"/>
                        <a:pt x="107" y="119"/>
                      </a:cubicBezTo>
                      <a:cubicBezTo>
                        <a:pt x="150" y="118"/>
                        <a:pt x="182" y="110"/>
                        <a:pt x="213" y="78"/>
                      </a:cubicBezTo>
                      <a:cubicBezTo>
                        <a:pt x="241" y="50"/>
                        <a:pt x="239" y="0"/>
                        <a:pt x="187" y="2"/>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78" name="Freeform 766">
                  <a:extLst>
                    <a:ext uri="{FF2B5EF4-FFF2-40B4-BE49-F238E27FC236}">
                      <a16:creationId xmlns:a16="http://schemas.microsoft.com/office/drawing/2014/main" id="{AA39583B-252A-666E-9F90-75EDDAF978E1}"/>
                    </a:ext>
                  </a:extLst>
                </p:cNvPr>
                <p:cNvSpPr>
                  <a:spLocks/>
                </p:cNvSpPr>
                <p:nvPr/>
              </p:nvSpPr>
              <p:spPr bwMode="auto">
                <a:xfrm>
                  <a:off x="775" y="1675"/>
                  <a:ext cx="145" cy="84"/>
                </a:xfrm>
                <a:custGeom>
                  <a:avLst/>
                  <a:gdLst>
                    <a:gd name="T0" fmla="*/ 6 w 429"/>
                    <a:gd name="T1" fmla="*/ 1 h 248"/>
                    <a:gd name="T2" fmla="*/ 1 w 429"/>
                    <a:gd name="T3" fmla="*/ 4 h 248"/>
                    <a:gd name="T4" fmla="*/ 2 w 429"/>
                    <a:gd name="T5" fmla="*/ 9 h 248"/>
                    <a:gd name="T6" fmla="*/ 4 w 429"/>
                    <a:gd name="T7" fmla="*/ 8 h 248"/>
                    <a:gd name="T8" fmla="*/ 7 w 429"/>
                    <a:gd name="T9" fmla="*/ 6 h 248"/>
                    <a:gd name="T10" fmla="*/ 6 w 429"/>
                    <a:gd name="T11" fmla="*/ 4 h 248"/>
                    <a:gd name="T12" fmla="*/ 9 w 429"/>
                    <a:gd name="T13" fmla="*/ 2 h 248"/>
                    <a:gd name="T14" fmla="*/ 17 w 429"/>
                    <a:gd name="T15" fmla="*/ 3 h 248"/>
                    <a:gd name="T16" fmla="*/ 10 w 429"/>
                    <a:gd name="T17" fmla="*/ 1 h 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9" h="248">
                      <a:moveTo>
                        <a:pt x="152" y="34"/>
                      </a:moveTo>
                      <a:cubicBezTo>
                        <a:pt x="108" y="37"/>
                        <a:pt x="64" y="79"/>
                        <a:pt x="35" y="111"/>
                      </a:cubicBezTo>
                      <a:cubicBezTo>
                        <a:pt x="0" y="151"/>
                        <a:pt x="9" y="206"/>
                        <a:pt x="44" y="248"/>
                      </a:cubicBezTo>
                      <a:cubicBezTo>
                        <a:pt x="63" y="234"/>
                        <a:pt x="77" y="212"/>
                        <a:pt x="97" y="197"/>
                      </a:cubicBezTo>
                      <a:cubicBezTo>
                        <a:pt x="121" y="180"/>
                        <a:pt x="147" y="180"/>
                        <a:pt x="172" y="169"/>
                      </a:cubicBezTo>
                      <a:cubicBezTo>
                        <a:pt x="128" y="179"/>
                        <a:pt x="138" y="133"/>
                        <a:pt x="153" y="110"/>
                      </a:cubicBezTo>
                      <a:cubicBezTo>
                        <a:pt x="170" y="84"/>
                        <a:pt x="207" y="66"/>
                        <a:pt x="236" y="58"/>
                      </a:cubicBezTo>
                      <a:cubicBezTo>
                        <a:pt x="291" y="43"/>
                        <a:pt x="382" y="56"/>
                        <a:pt x="429" y="84"/>
                      </a:cubicBezTo>
                      <a:cubicBezTo>
                        <a:pt x="372" y="43"/>
                        <a:pt x="333" y="0"/>
                        <a:pt x="253" y="26"/>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79" name="Freeform 767">
                  <a:extLst>
                    <a:ext uri="{FF2B5EF4-FFF2-40B4-BE49-F238E27FC236}">
                      <a16:creationId xmlns:a16="http://schemas.microsoft.com/office/drawing/2014/main" id="{E371EA3F-351E-95D0-4DE0-2DCFF0DB58EF}"/>
                    </a:ext>
                  </a:extLst>
                </p:cNvPr>
                <p:cNvSpPr>
                  <a:spLocks/>
                </p:cNvSpPr>
                <p:nvPr/>
              </p:nvSpPr>
              <p:spPr bwMode="auto">
                <a:xfrm>
                  <a:off x="817" y="1834"/>
                  <a:ext cx="28" cy="72"/>
                </a:xfrm>
                <a:custGeom>
                  <a:avLst/>
                  <a:gdLst>
                    <a:gd name="T0" fmla="*/ 0 w 83"/>
                    <a:gd name="T1" fmla="*/ 0 h 213"/>
                    <a:gd name="T2" fmla="*/ 3 w 83"/>
                    <a:gd name="T3" fmla="*/ 1 h 213"/>
                    <a:gd name="T4" fmla="*/ 3 w 83"/>
                    <a:gd name="T5" fmla="*/ 6 h 213"/>
                    <a:gd name="T6" fmla="*/ 0 w 83"/>
                    <a:gd name="T7" fmla="*/ 8 h 213"/>
                    <a:gd name="T8" fmla="*/ 1 w 83"/>
                    <a:gd name="T9" fmla="*/ 4 h 213"/>
                    <a:gd name="T10" fmla="*/ 1 w 83"/>
                    <a:gd name="T11" fmla="*/ 0 h 2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213">
                      <a:moveTo>
                        <a:pt x="12" y="0"/>
                      </a:moveTo>
                      <a:cubicBezTo>
                        <a:pt x="27" y="5"/>
                        <a:pt x="59" y="11"/>
                        <a:pt x="79" y="18"/>
                      </a:cubicBezTo>
                      <a:cubicBezTo>
                        <a:pt x="38" y="60"/>
                        <a:pt x="83" y="107"/>
                        <a:pt x="79" y="155"/>
                      </a:cubicBezTo>
                      <a:cubicBezTo>
                        <a:pt x="46" y="160"/>
                        <a:pt x="10" y="180"/>
                        <a:pt x="0" y="213"/>
                      </a:cubicBezTo>
                      <a:cubicBezTo>
                        <a:pt x="16" y="181"/>
                        <a:pt x="30" y="137"/>
                        <a:pt x="34" y="101"/>
                      </a:cubicBezTo>
                      <a:cubicBezTo>
                        <a:pt x="38" y="72"/>
                        <a:pt x="14" y="23"/>
                        <a:pt x="29" y="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80" name="Freeform 768">
                  <a:extLst>
                    <a:ext uri="{FF2B5EF4-FFF2-40B4-BE49-F238E27FC236}">
                      <a16:creationId xmlns:a16="http://schemas.microsoft.com/office/drawing/2014/main" id="{FF6AA714-EF6D-6521-EE0B-114B4D608FB5}"/>
                    </a:ext>
                  </a:extLst>
                </p:cNvPr>
                <p:cNvSpPr>
                  <a:spLocks/>
                </p:cNvSpPr>
                <p:nvPr/>
              </p:nvSpPr>
              <p:spPr bwMode="auto">
                <a:xfrm>
                  <a:off x="553" y="1915"/>
                  <a:ext cx="97" cy="86"/>
                </a:xfrm>
                <a:custGeom>
                  <a:avLst/>
                  <a:gdLst>
                    <a:gd name="T0" fmla="*/ 1 w 287"/>
                    <a:gd name="T1" fmla="*/ 5 h 256"/>
                    <a:gd name="T2" fmla="*/ 3 w 287"/>
                    <a:gd name="T3" fmla="*/ 6 h 256"/>
                    <a:gd name="T4" fmla="*/ 4 w 287"/>
                    <a:gd name="T5" fmla="*/ 8 h 256"/>
                    <a:gd name="T6" fmla="*/ 7 w 287"/>
                    <a:gd name="T7" fmla="*/ 10 h 256"/>
                    <a:gd name="T8" fmla="*/ 7 w 287"/>
                    <a:gd name="T9" fmla="*/ 5 h 256"/>
                    <a:gd name="T10" fmla="*/ 11 w 287"/>
                    <a:gd name="T11" fmla="*/ 3 h 256"/>
                    <a:gd name="T12" fmla="*/ 10 w 287"/>
                    <a:gd name="T13" fmla="*/ 0 h 256"/>
                    <a:gd name="T14" fmla="*/ 6 w 287"/>
                    <a:gd name="T15" fmla="*/ 4 h 256"/>
                    <a:gd name="T16" fmla="*/ 0 w 287"/>
                    <a:gd name="T17" fmla="*/ 5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7" h="256">
                      <a:moveTo>
                        <a:pt x="38" y="143"/>
                      </a:moveTo>
                      <a:cubicBezTo>
                        <a:pt x="38" y="156"/>
                        <a:pt x="56" y="151"/>
                        <a:pt x="72" y="161"/>
                      </a:cubicBezTo>
                      <a:cubicBezTo>
                        <a:pt x="87" y="171"/>
                        <a:pt x="96" y="186"/>
                        <a:pt x="110" y="198"/>
                      </a:cubicBezTo>
                      <a:cubicBezTo>
                        <a:pt x="135" y="220"/>
                        <a:pt x="166" y="240"/>
                        <a:pt x="194" y="256"/>
                      </a:cubicBezTo>
                      <a:cubicBezTo>
                        <a:pt x="170" y="217"/>
                        <a:pt x="167" y="183"/>
                        <a:pt x="195" y="143"/>
                      </a:cubicBezTo>
                      <a:cubicBezTo>
                        <a:pt x="221" y="106"/>
                        <a:pt x="258" y="100"/>
                        <a:pt x="287" y="72"/>
                      </a:cubicBezTo>
                      <a:cubicBezTo>
                        <a:pt x="273" y="50"/>
                        <a:pt x="253" y="27"/>
                        <a:pt x="265" y="0"/>
                      </a:cubicBezTo>
                      <a:cubicBezTo>
                        <a:pt x="227" y="27"/>
                        <a:pt x="197" y="69"/>
                        <a:pt x="156" y="97"/>
                      </a:cubicBezTo>
                      <a:cubicBezTo>
                        <a:pt x="105" y="132"/>
                        <a:pt x="57" y="130"/>
                        <a:pt x="0" y="143"/>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81" name="Freeform 769">
                  <a:extLst>
                    <a:ext uri="{FF2B5EF4-FFF2-40B4-BE49-F238E27FC236}">
                      <a16:creationId xmlns:a16="http://schemas.microsoft.com/office/drawing/2014/main" id="{893BE6E0-D928-018A-5224-765C7D0557FA}"/>
                    </a:ext>
                  </a:extLst>
                </p:cNvPr>
                <p:cNvSpPr>
                  <a:spLocks/>
                </p:cNvSpPr>
                <p:nvPr/>
              </p:nvSpPr>
              <p:spPr bwMode="auto">
                <a:xfrm>
                  <a:off x="496" y="2119"/>
                  <a:ext cx="109" cy="90"/>
                </a:xfrm>
                <a:custGeom>
                  <a:avLst/>
                  <a:gdLst>
                    <a:gd name="T0" fmla="*/ 0 w 324"/>
                    <a:gd name="T1" fmla="*/ 9 h 264"/>
                    <a:gd name="T2" fmla="*/ 5 w 324"/>
                    <a:gd name="T3" fmla="*/ 11 h 264"/>
                    <a:gd name="T4" fmla="*/ 10 w 324"/>
                    <a:gd name="T5" fmla="*/ 8 h 264"/>
                    <a:gd name="T6" fmla="*/ 12 w 324"/>
                    <a:gd name="T7" fmla="*/ 3 h 264"/>
                    <a:gd name="T8" fmla="*/ 9 w 324"/>
                    <a:gd name="T9" fmla="*/ 0 h 264"/>
                    <a:gd name="T10" fmla="*/ 3 w 324"/>
                    <a:gd name="T11" fmla="*/ 10 h 2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4" h="264">
                      <a:moveTo>
                        <a:pt x="0" y="217"/>
                      </a:moveTo>
                      <a:cubicBezTo>
                        <a:pt x="19" y="235"/>
                        <a:pt x="102" y="264"/>
                        <a:pt x="131" y="263"/>
                      </a:cubicBezTo>
                      <a:cubicBezTo>
                        <a:pt x="172" y="261"/>
                        <a:pt x="228" y="223"/>
                        <a:pt x="256" y="195"/>
                      </a:cubicBezTo>
                      <a:cubicBezTo>
                        <a:pt x="278" y="173"/>
                        <a:pt x="324" y="106"/>
                        <a:pt x="323" y="74"/>
                      </a:cubicBezTo>
                      <a:cubicBezTo>
                        <a:pt x="322" y="40"/>
                        <a:pt x="272" y="2"/>
                        <a:pt x="240" y="0"/>
                      </a:cubicBezTo>
                      <a:cubicBezTo>
                        <a:pt x="324" y="93"/>
                        <a:pt x="175" y="236"/>
                        <a:pt x="84" y="259"/>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82" name="Freeform 770">
                  <a:extLst>
                    <a:ext uri="{FF2B5EF4-FFF2-40B4-BE49-F238E27FC236}">
                      <a16:creationId xmlns:a16="http://schemas.microsoft.com/office/drawing/2014/main" id="{D5684CE2-E3BB-CBA9-628E-8ACE16C0B1AE}"/>
                    </a:ext>
                  </a:extLst>
                </p:cNvPr>
                <p:cNvSpPr>
                  <a:spLocks/>
                </p:cNvSpPr>
                <p:nvPr/>
              </p:nvSpPr>
              <p:spPr bwMode="auto">
                <a:xfrm>
                  <a:off x="739" y="1992"/>
                  <a:ext cx="62" cy="77"/>
                </a:xfrm>
                <a:custGeom>
                  <a:avLst/>
                  <a:gdLst>
                    <a:gd name="T0" fmla="*/ 2 w 182"/>
                    <a:gd name="T1" fmla="*/ 0 h 228"/>
                    <a:gd name="T2" fmla="*/ 7 w 182"/>
                    <a:gd name="T3" fmla="*/ 3 h 228"/>
                    <a:gd name="T4" fmla="*/ 4 w 182"/>
                    <a:gd name="T5" fmla="*/ 8 h 228"/>
                    <a:gd name="T6" fmla="*/ 1 w 182"/>
                    <a:gd name="T7" fmla="*/ 5 h 228"/>
                    <a:gd name="T8" fmla="*/ 1 w 182"/>
                    <a:gd name="T9" fmla="*/ 3 h 228"/>
                    <a:gd name="T10" fmla="*/ 2 w 182"/>
                    <a:gd name="T11" fmla="*/ 0 h 2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2" h="228">
                      <a:moveTo>
                        <a:pt x="52" y="0"/>
                      </a:moveTo>
                      <a:cubicBezTo>
                        <a:pt x="103" y="6"/>
                        <a:pt x="150" y="41"/>
                        <a:pt x="182" y="79"/>
                      </a:cubicBezTo>
                      <a:cubicBezTo>
                        <a:pt x="153" y="103"/>
                        <a:pt x="0" y="182"/>
                        <a:pt x="109" y="215"/>
                      </a:cubicBezTo>
                      <a:cubicBezTo>
                        <a:pt x="68" y="228"/>
                        <a:pt x="11" y="176"/>
                        <a:pt x="15" y="132"/>
                      </a:cubicBezTo>
                      <a:cubicBezTo>
                        <a:pt x="16" y="111"/>
                        <a:pt x="29" y="92"/>
                        <a:pt x="31" y="68"/>
                      </a:cubicBezTo>
                      <a:cubicBezTo>
                        <a:pt x="32" y="41"/>
                        <a:pt x="24" y="29"/>
                        <a:pt x="43" y="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83" name="Freeform 771">
                  <a:extLst>
                    <a:ext uri="{FF2B5EF4-FFF2-40B4-BE49-F238E27FC236}">
                      <a16:creationId xmlns:a16="http://schemas.microsoft.com/office/drawing/2014/main" id="{1DC2186C-7EC8-159E-676F-424D88653045}"/>
                    </a:ext>
                  </a:extLst>
                </p:cNvPr>
                <p:cNvSpPr>
                  <a:spLocks/>
                </p:cNvSpPr>
                <p:nvPr/>
              </p:nvSpPr>
              <p:spPr bwMode="auto">
                <a:xfrm>
                  <a:off x="677" y="2136"/>
                  <a:ext cx="91" cy="169"/>
                </a:xfrm>
                <a:custGeom>
                  <a:avLst/>
                  <a:gdLst>
                    <a:gd name="T0" fmla="*/ 10 w 269"/>
                    <a:gd name="T1" fmla="*/ 1 h 500"/>
                    <a:gd name="T2" fmla="*/ 6 w 269"/>
                    <a:gd name="T3" fmla="*/ 10 h 500"/>
                    <a:gd name="T4" fmla="*/ 6 w 269"/>
                    <a:gd name="T5" fmla="*/ 18 h 500"/>
                    <a:gd name="T6" fmla="*/ 1 w 269"/>
                    <a:gd name="T7" fmla="*/ 17 h 500"/>
                    <a:gd name="T8" fmla="*/ 2 w 269"/>
                    <a:gd name="T9" fmla="*/ 10 h 500"/>
                    <a:gd name="T10" fmla="*/ 6 w 269"/>
                    <a:gd name="T11" fmla="*/ 5 h 500"/>
                    <a:gd name="T12" fmla="*/ 10 w 269"/>
                    <a:gd name="T13" fmla="*/ 0 h 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500">
                      <a:moveTo>
                        <a:pt x="253" y="25"/>
                      </a:moveTo>
                      <a:cubicBezTo>
                        <a:pt x="255" y="112"/>
                        <a:pt x="237" y="195"/>
                        <a:pt x="164" y="253"/>
                      </a:cubicBezTo>
                      <a:cubicBezTo>
                        <a:pt x="108" y="299"/>
                        <a:pt x="44" y="434"/>
                        <a:pt x="155" y="456"/>
                      </a:cubicBezTo>
                      <a:cubicBezTo>
                        <a:pt x="127" y="500"/>
                        <a:pt x="53" y="472"/>
                        <a:pt x="33" y="434"/>
                      </a:cubicBezTo>
                      <a:cubicBezTo>
                        <a:pt x="0" y="374"/>
                        <a:pt x="25" y="320"/>
                        <a:pt x="60" y="270"/>
                      </a:cubicBezTo>
                      <a:cubicBezTo>
                        <a:pt x="95" y="221"/>
                        <a:pt x="110" y="164"/>
                        <a:pt x="148" y="118"/>
                      </a:cubicBezTo>
                      <a:cubicBezTo>
                        <a:pt x="177" y="83"/>
                        <a:pt x="233" y="20"/>
                        <a:pt x="269"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84" name="Freeform 772">
                  <a:extLst>
                    <a:ext uri="{FF2B5EF4-FFF2-40B4-BE49-F238E27FC236}">
                      <a16:creationId xmlns:a16="http://schemas.microsoft.com/office/drawing/2014/main" id="{98E4DB93-2F68-D1A6-1F7E-72F5B26EAA0C}"/>
                    </a:ext>
                  </a:extLst>
                </p:cNvPr>
                <p:cNvSpPr>
                  <a:spLocks/>
                </p:cNvSpPr>
                <p:nvPr/>
              </p:nvSpPr>
              <p:spPr bwMode="auto">
                <a:xfrm>
                  <a:off x="679" y="2197"/>
                  <a:ext cx="199" cy="177"/>
                </a:xfrm>
                <a:custGeom>
                  <a:avLst/>
                  <a:gdLst>
                    <a:gd name="T0" fmla="*/ 14 w 590"/>
                    <a:gd name="T1" fmla="*/ 0 h 523"/>
                    <a:gd name="T2" fmla="*/ 21 w 590"/>
                    <a:gd name="T3" fmla="*/ 1 h 523"/>
                    <a:gd name="T4" fmla="*/ 22 w 590"/>
                    <a:gd name="T5" fmla="*/ 5 h 523"/>
                    <a:gd name="T6" fmla="*/ 21 w 590"/>
                    <a:gd name="T7" fmla="*/ 7 h 523"/>
                    <a:gd name="T8" fmla="*/ 15 w 590"/>
                    <a:gd name="T9" fmla="*/ 10 h 523"/>
                    <a:gd name="T10" fmla="*/ 16 w 590"/>
                    <a:gd name="T11" fmla="*/ 17 h 523"/>
                    <a:gd name="T12" fmla="*/ 13 w 590"/>
                    <a:gd name="T13" fmla="*/ 19 h 523"/>
                    <a:gd name="T14" fmla="*/ 10 w 590"/>
                    <a:gd name="T15" fmla="*/ 18 h 523"/>
                    <a:gd name="T16" fmla="*/ 8 w 590"/>
                    <a:gd name="T17" fmla="*/ 18 h 523"/>
                    <a:gd name="T18" fmla="*/ 3 w 590"/>
                    <a:gd name="T19" fmla="*/ 18 h 523"/>
                    <a:gd name="T20" fmla="*/ 0 w 590"/>
                    <a:gd name="T21" fmla="*/ 14 h 523"/>
                    <a:gd name="T22" fmla="*/ 6 w 590"/>
                    <a:gd name="T23" fmla="*/ 15 h 523"/>
                    <a:gd name="T24" fmla="*/ 10 w 590"/>
                    <a:gd name="T25" fmla="*/ 14 h 523"/>
                    <a:gd name="T26" fmla="*/ 10 w 590"/>
                    <a:gd name="T27" fmla="*/ 10 h 523"/>
                    <a:gd name="T28" fmla="*/ 13 w 590"/>
                    <a:gd name="T29" fmla="*/ 5 h 523"/>
                    <a:gd name="T30" fmla="*/ 17 w 590"/>
                    <a:gd name="T31" fmla="*/ 3 h 523"/>
                    <a:gd name="T32" fmla="*/ 15 w 590"/>
                    <a:gd name="T33" fmla="*/ 1 h 5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0" h="523">
                      <a:moveTo>
                        <a:pt x="364" y="8"/>
                      </a:moveTo>
                      <a:cubicBezTo>
                        <a:pt x="407" y="4"/>
                        <a:pt x="483" y="0"/>
                        <a:pt x="533" y="39"/>
                      </a:cubicBezTo>
                      <a:cubicBezTo>
                        <a:pt x="560" y="60"/>
                        <a:pt x="579" y="89"/>
                        <a:pt x="583" y="122"/>
                      </a:cubicBezTo>
                      <a:cubicBezTo>
                        <a:pt x="590" y="169"/>
                        <a:pt x="585" y="180"/>
                        <a:pt x="546" y="189"/>
                      </a:cubicBezTo>
                      <a:cubicBezTo>
                        <a:pt x="490" y="202"/>
                        <a:pt x="425" y="212"/>
                        <a:pt x="387" y="262"/>
                      </a:cubicBezTo>
                      <a:cubicBezTo>
                        <a:pt x="347" y="314"/>
                        <a:pt x="404" y="389"/>
                        <a:pt x="406" y="447"/>
                      </a:cubicBezTo>
                      <a:cubicBezTo>
                        <a:pt x="407" y="503"/>
                        <a:pt x="367" y="523"/>
                        <a:pt x="331" y="484"/>
                      </a:cubicBezTo>
                      <a:cubicBezTo>
                        <a:pt x="307" y="459"/>
                        <a:pt x="315" y="446"/>
                        <a:pt x="276" y="451"/>
                      </a:cubicBezTo>
                      <a:cubicBezTo>
                        <a:pt x="256" y="453"/>
                        <a:pt x="235" y="466"/>
                        <a:pt x="216" y="471"/>
                      </a:cubicBezTo>
                      <a:cubicBezTo>
                        <a:pt x="182" y="479"/>
                        <a:pt x="119" y="495"/>
                        <a:pt x="88" y="466"/>
                      </a:cubicBezTo>
                      <a:cubicBezTo>
                        <a:pt x="53" y="435"/>
                        <a:pt x="52" y="382"/>
                        <a:pt x="0" y="366"/>
                      </a:cubicBezTo>
                      <a:cubicBezTo>
                        <a:pt x="62" y="350"/>
                        <a:pt x="108" y="389"/>
                        <a:pt x="167" y="387"/>
                      </a:cubicBezTo>
                      <a:cubicBezTo>
                        <a:pt x="195" y="387"/>
                        <a:pt x="233" y="374"/>
                        <a:pt x="251" y="350"/>
                      </a:cubicBezTo>
                      <a:cubicBezTo>
                        <a:pt x="270" y="323"/>
                        <a:pt x="260" y="296"/>
                        <a:pt x="263" y="265"/>
                      </a:cubicBezTo>
                      <a:cubicBezTo>
                        <a:pt x="270" y="195"/>
                        <a:pt x="297" y="170"/>
                        <a:pt x="356" y="142"/>
                      </a:cubicBezTo>
                      <a:cubicBezTo>
                        <a:pt x="381" y="130"/>
                        <a:pt x="423" y="115"/>
                        <a:pt x="429" y="84"/>
                      </a:cubicBezTo>
                      <a:cubicBezTo>
                        <a:pt x="435" y="48"/>
                        <a:pt x="398" y="41"/>
                        <a:pt x="381" y="2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85" name="Freeform 773">
                  <a:extLst>
                    <a:ext uri="{FF2B5EF4-FFF2-40B4-BE49-F238E27FC236}">
                      <a16:creationId xmlns:a16="http://schemas.microsoft.com/office/drawing/2014/main" id="{906182E1-A6ED-BA22-8143-B87B349DA6F3}"/>
                    </a:ext>
                  </a:extLst>
                </p:cNvPr>
                <p:cNvSpPr>
                  <a:spLocks/>
                </p:cNvSpPr>
                <p:nvPr/>
              </p:nvSpPr>
              <p:spPr bwMode="auto">
                <a:xfrm>
                  <a:off x="804" y="2201"/>
                  <a:ext cx="76" cy="100"/>
                </a:xfrm>
                <a:custGeom>
                  <a:avLst/>
                  <a:gdLst>
                    <a:gd name="T0" fmla="*/ 3 w 225"/>
                    <a:gd name="T1" fmla="*/ 0 h 296"/>
                    <a:gd name="T2" fmla="*/ 7 w 225"/>
                    <a:gd name="T3" fmla="*/ 2 h 296"/>
                    <a:gd name="T4" fmla="*/ 7 w 225"/>
                    <a:gd name="T5" fmla="*/ 7 h 296"/>
                    <a:gd name="T6" fmla="*/ 2 w 225"/>
                    <a:gd name="T7" fmla="*/ 8 h 296"/>
                    <a:gd name="T8" fmla="*/ 0 w 225"/>
                    <a:gd name="T9" fmla="*/ 11 h 296"/>
                    <a:gd name="T10" fmla="*/ 3 w 225"/>
                    <a:gd name="T11" fmla="*/ 6 h 296"/>
                    <a:gd name="T12" fmla="*/ 6 w 225"/>
                    <a:gd name="T13" fmla="*/ 4 h 296"/>
                    <a:gd name="T14" fmla="*/ 6 w 225"/>
                    <a:gd name="T15" fmla="*/ 1 h 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5" h="296">
                      <a:moveTo>
                        <a:pt x="80" y="0"/>
                      </a:moveTo>
                      <a:cubicBezTo>
                        <a:pt x="123" y="15"/>
                        <a:pt x="166" y="12"/>
                        <a:pt x="195" y="59"/>
                      </a:cubicBezTo>
                      <a:cubicBezTo>
                        <a:pt x="214" y="91"/>
                        <a:pt x="225" y="161"/>
                        <a:pt x="189" y="182"/>
                      </a:cubicBezTo>
                      <a:cubicBezTo>
                        <a:pt x="159" y="200"/>
                        <a:pt x="98" y="192"/>
                        <a:pt x="64" y="208"/>
                      </a:cubicBezTo>
                      <a:cubicBezTo>
                        <a:pt x="19" y="228"/>
                        <a:pt x="10" y="261"/>
                        <a:pt x="0" y="296"/>
                      </a:cubicBezTo>
                      <a:cubicBezTo>
                        <a:pt x="0" y="215"/>
                        <a:pt x="11" y="197"/>
                        <a:pt x="84" y="162"/>
                      </a:cubicBezTo>
                      <a:cubicBezTo>
                        <a:pt x="113" y="148"/>
                        <a:pt x="141" y="138"/>
                        <a:pt x="152" y="106"/>
                      </a:cubicBezTo>
                      <a:cubicBezTo>
                        <a:pt x="163" y="75"/>
                        <a:pt x="139" y="46"/>
                        <a:pt x="151" y="17"/>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86" name="Freeform 774">
                  <a:extLst>
                    <a:ext uri="{FF2B5EF4-FFF2-40B4-BE49-F238E27FC236}">
                      <a16:creationId xmlns:a16="http://schemas.microsoft.com/office/drawing/2014/main" id="{4F22F9E2-3067-8E61-A262-A9F3E2E9FF83}"/>
                    </a:ext>
                  </a:extLst>
                </p:cNvPr>
                <p:cNvSpPr>
                  <a:spLocks/>
                </p:cNvSpPr>
                <p:nvPr/>
              </p:nvSpPr>
              <p:spPr bwMode="auto">
                <a:xfrm>
                  <a:off x="403" y="2220"/>
                  <a:ext cx="107" cy="139"/>
                </a:xfrm>
                <a:custGeom>
                  <a:avLst/>
                  <a:gdLst>
                    <a:gd name="T0" fmla="*/ 2 w 315"/>
                    <a:gd name="T1" fmla="*/ 4 h 412"/>
                    <a:gd name="T2" fmla="*/ 6 w 315"/>
                    <a:gd name="T3" fmla="*/ 3 h 412"/>
                    <a:gd name="T4" fmla="*/ 7 w 315"/>
                    <a:gd name="T5" fmla="*/ 0 h 412"/>
                    <a:gd name="T6" fmla="*/ 11 w 315"/>
                    <a:gd name="T7" fmla="*/ 0 h 412"/>
                    <a:gd name="T8" fmla="*/ 10 w 315"/>
                    <a:gd name="T9" fmla="*/ 4 h 412"/>
                    <a:gd name="T10" fmla="*/ 11 w 315"/>
                    <a:gd name="T11" fmla="*/ 11 h 412"/>
                    <a:gd name="T12" fmla="*/ 12 w 315"/>
                    <a:gd name="T13" fmla="*/ 14 h 412"/>
                    <a:gd name="T14" fmla="*/ 9 w 315"/>
                    <a:gd name="T15" fmla="*/ 16 h 412"/>
                    <a:gd name="T16" fmla="*/ 8 w 315"/>
                    <a:gd name="T17" fmla="*/ 16 h 412"/>
                    <a:gd name="T18" fmla="*/ 3 w 315"/>
                    <a:gd name="T19" fmla="*/ 10 h 412"/>
                    <a:gd name="T20" fmla="*/ 0 w 315"/>
                    <a:gd name="T21" fmla="*/ 8 h 412"/>
                    <a:gd name="T22" fmla="*/ 1 w 315"/>
                    <a:gd name="T23" fmla="*/ 5 h 4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5" h="412">
                      <a:moveTo>
                        <a:pt x="46" y="105"/>
                      </a:moveTo>
                      <a:cubicBezTo>
                        <a:pt x="69" y="117"/>
                        <a:pt x="123" y="100"/>
                        <a:pt x="144" y="80"/>
                      </a:cubicBezTo>
                      <a:cubicBezTo>
                        <a:pt x="165" y="60"/>
                        <a:pt x="166" y="16"/>
                        <a:pt x="190" y="4"/>
                      </a:cubicBezTo>
                      <a:cubicBezTo>
                        <a:pt x="198" y="0"/>
                        <a:pt x="278" y="4"/>
                        <a:pt x="285" y="13"/>
                      </a:cubicBezTo>
                      <a:cubicBezTo>
                        <a:pt x="298" y="30"/>
                        <a:pt x="263" y="84"/>
                        <a:pt x="255" y="104"/>
                      </a:cubicBezTo>
                      <a:cubicBezTo>
                        <a:pt x="229" y="176"/>
                        <a:pt x="222" y="221"/>
                        <a:pt x="266" y="289"/>
                      </a:cubicBezTo>
                      <a:cubicBezTo>
                        <a:pt x="277" y="306"/>
                        <a:pt x="315" y="340"/>
                        <a:pt x="310" y="361"/>
                      </a:cubicBezTo>
                      <a:cubicBezTo>
                        <a:pt x="307" y="376"/>
                        <a:pt x="245" y="406"/>
                        <a:pt x="231" y="408"/>
                      </a:cubicBezTo>
                      <a:cubicBezTo>
                        <a:pt x="222" y="409"/>
                        <a:pt x="216" y="412"/>
                        <a:pt x="206" y="411"/>
                      </a:cubicBezTo>
                      <a:cubicBezTo>
                        <a:pt x="191" y="355"/>
                        <a:pt x="125" y="292"/>
                        <a:pt x="75" y="265"/>
                      </a:cubicBezTo>
                      <a:cubicBezTo>
                        <a:pt x="46" y="249"/>
                        <a:pt x="13" y="252"/>
                        <a:pt x="4" y="223"/>
                      </a:cubicBezTo>
                      <a:cubicBezTo>
                        <a:pt x="0" y="209"/>
                        <a:pt x="11" y="136"/>
                        <a:pt x="20" y="12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87" name="Freeform 775">
                  <a:extLst>
                    <a:ext uri="{FF2B5EF4-FFF2-40B4-BE49-F238E27FC236}">
                      <a16:creationId xmlns:a16="http://schemas.microsoft.com/office/drawing/2014/main" id="{6E0B3FF4-7193-5F79-037D-422EA2C5DE17}"/>
                    </a:ext>
                  </a:extLst>
                </p:cNvPr>
                <p:cNvSpPr>
                  <a:spLocks/>
                </p:cNvSpPr>
                <p:nvPr/>
              </p:nvSpPr>
              <p:spPr bwMode="auto">
                <a:xfrm>
                  <a:off x="403" y="2222"/>
                  <a:ext cx="99" cy="93"/>
                </a:xfrm>
                <a:custGeom>
                  <a:avLst/>
                  <a:gdLst>
                    <a:gd name="T0" fmla="*/ 2 w 291"/>
                    <a:gd name="T1" fmla="*/ 4 h 274"/>
                    <a:gd name="T2" fmla="*/ 4 w 291"/>
                    <a:gd name="T3" fmla="*/ 11 h 274"/>
                    <a:gd name="T4" fmla="*/ 6 w 291"/>
                    <a:gd name="T5" fmla="*/ 6 h 274"/>
                    <a:gd name="T6" fmla="*/ 10 w 291"/>
                    <a:gd name="T7" fmla="*/ 3 h 274"/>
                    <a:gd name="T8" fmla="*/ 11 w 291"/>
                    <a:gd name="T9" fmla="*/ 0 h 274"/>
                    <a:gd name="T10" fmla="*/ 8 w 291"/>
                    <a:gd name="T11" fmla="*/ 0 h 274"/>
                    <a:gd name="T12" fmla="*/ 6 w 291"/>
                    <a:gd name="T13" fmla="*/ 3 h 274"/>
                    <a:gd name="T14" fmla="*/ 4 w 291"/>
                    <a:gd name="T15" fmla="*/ 4 h 2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1" h="274">
                      <a:moveTo>
                        <a:pt x="46" y="106"/>
                      </a:moveTo>
                      <a:cubicBezTo>
                        <a:pt x="0" y="171"/>
                        <a:pt x="8" y="257"/>
                        <a:pt x="95" y="274"/>
                      </a:cubicBezTo>
                      <a:cubicBezTo>
                        <a:pt x="80" y="209"/>
                        <a:pt x="118" y="185"/>
                        <a:pt x="169" y="166"/>
                      </a:cubicBezTo>
                      <a:cubicBezTo>
                        <a:pt x="205" y="152"/>
                        <a:pt x="241" y="115"/>
                        <a:pt x="261" y="82"/>
                      </a:cubicBezTo>
                      <a:cubicBezTo>
                        <a:pt x="270" y="67"/>
                        <a:pt x="291" y="25"/>
                        <a:pt x="278" y="10"/>
                      </a:cubicBezTo>
                      <a:cubicBezTo>
                        <a:pt x="269" y="1"/>
                        <a:pt x="209" y="0"/>
                        <a:pt x="198" y="6"/>
                      </a:cubicBezTo>
                      <a:cubicBezTo>
                        <a:pt x="176" y="17"/>
                        <a:pt x="173" y="50"/>
                        <a:pt x="158" y="67"/>
                      </a:cubicBezTo>
                      <a:cubicBezTo>
                        <a:pt x="139" y="89"/>
                        <a:pt x="115" y="93"/>
                        <a:pt x="92" y="102"/>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88" name="Freeform 776">
                  <a:extLst>
                    <a:ext uri="{FF2B5EF4-FFF2-40B4-BE49-F238E27FC236}">
                      <a16:creationId xmlns:a16="http://schemas.microsoft.com/office/drawing/2014/main" id="{7FF74A4D-C3AC-1B38-DB6F-C7EF5D0D435F}"/>
                    </a:ext>
                  </a:extLst>
                </p:cNvPr>
                <p:cNvSpPr>
                  <a:spLocks/>
                </p:cNvSpPr>
                <p:nvPr/>
              </p:nvSpPr>
              <p:spPr bwMode="auto">
                <a:xfrm>
                  <a:off x="1292" y="1807"/>
                  <a:ext cx="127" cy="88"/>
                </a:xfrm>
                <a:custGeom>
                  <a:avLst/>
                  <a:gdLst>
                    <a:gd name="T0" fmla="*/ 2 w 373"/>
                    <a:gd name="T1" fmla="*/ 7 h 261"/>
                    <a:gd name="T2" fmla="*/ 0 w 373"/>
                    <a:gd name="T3" fmla="*/ 10 h 261"/>
                    <a:gd name="T4" fmla="*/ 15 w 373"/>
                    <a:gd name="T5" fmla="*/ 7 h 261"/>
                    <a:gd name="T6" fmla="*/ 6 w 373"/>
                    <a:gd name="T7" fmla="*/ 7 h 261"/>
                    <a:gd name="T8" fmla="*/ 2 w 373"/>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261">
                      <a:moveTo>
                        <a:pt x="46" y="177"/>
                      </a:moveTo>
                      <a:cubicBezTo>
                        <a:pt x="38" y="208"/>
                        <a:pt x="21" y="232"/>
                        <a:pt x="0" y="256"/>
                      </a:cubicBezTo>
                      <a:cubicBezTo>
                        <a:pt x="126" y="256"/>
                        <a:pt x="260" y="261"/>
                        <a:pt x="373" y="193"/>
                      </a:cubicBezTo>
                      <a:cubicBezTo>
                        <a:pt x="309" y="216"/>
                        <a:pt x="221" y="212"/>
                        <a:pt x="160" y="180"/>
                      </a:cubicBezTo>
                      <a:cubicBezTo>
                        <a:pt x="89" y="142"/>
                        <a:pt x="70" y="71"/>
                        <a:pt x="46" y="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89" name="Freeform 777">
                  <a:extLst>
                    <a:ext uri="{FF2B5EF4-FFF2-40B4-BE49-F238E27FC236}">
                      <a16:creationId xmlns:a16="http://schemas.microsoft.com/office/drawing/2014/main" id="{351695EE-DC5C-A218-757A-B295CD57C0B3}"/>
                    </a:ext>
                  </a:extLst>
                </p:cNvPr>
                <p:cNvSpPr>
                  <a:spLocks/>
                </p:cNvSpPr>
                <p:nvPr/>
              </p:nvSpPr>
              <p:spPr bwMode="auto">
                <a:xfrm>
                  <a:off x="1646" y="1629"/>
                  <a:ext cx="46" cy="43"/>
                </a:xfrm>
                <a:custGeom>
                  <a:avLst/>
                  <a:gdLst>
                    <a:gd name="T0" fmla="*/ 0 w 138"/>
                    <a:gd name="T1" fmla="*/ 1 h 129"/>
                    <a:gd name="T2" fmla="*/ 2 w 138"/>
                    <a:gd name="T3" fmla="*/ 4 h 129"/>
                    <a:gd name="T4" fmla="*/ 3 w 138"/>
                    <a:gd name="T5" fmla="*/ 3 h 129"/>
                    <a:gd name="T6" fmla="*/ 5 w 138"/>
                    <a:gd name="T7" fmla="*/ 5 h 129"/>
                    <a:gd name="T8" fmla="*/ 4 w 138"/>
                    <a:gd name="T9" fmla="*/ 0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29">
                      <a:moveTo>
                        <a:pt x="0" y="25"/>
                      </a:moveTo>
                      <a:cubicBezTo>
                        <a:pt x="18" y="53"/>
                        <a:pt x="44" y="81"/>
                        <a:pt x="59" y="112"/>
                      </a:cubicBezTo>
                      <a:cubicBezTo>
                        <a:pt x="47" y="89"/>
                        <a:pt x="71" y="80"/>
                        <a:pt x="92" y="84"/>
                      </a:cubicBezTo>
                      <a:cubicBezTo>
                        <a:pt x="119" y="87"/>
                        <a:pt x="126" y="110"/>
                        <a:pt x="138" y="129"/>
                      </a:cubicBezTo>
                      <a:cubicBezTo>
                        <a:pt x="129" y="99"/>
                        <a:pt x="98" y="24"/>
                        <a:pt x="118" y="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90" name="Freeform 778">
                  <a:extLst>
                    <a:ext uri="{FF2B5EF4-FFF2-40B4-BE49-F238E27FC236}">
                      <a16:creationId xmlns:a16="http://schemas.microsoft.com/office/drawing/2014/main" id="{AB4107F6-E602-DBD5-2C3E-AD356FA482C9}"/>
                    </a:ext>
                  </a:extLst>
                </p:cNvPr>
                <p:cNvSpPr>
                  <a:spLocks/>
                </p:cNvSpPr>
                <p:nvPr/>
              </p:nvSpPr>
              <p:spPr bwMode="auto">
                <a:xfrm>
                  <a:off x="1805" y="1747"/>
                  <a:ext cx="130" cy="112"/>
                </a:xfrm>
                <a:custGeom>
                  <a:avLst/>
                  <a:gdLst>
                    <a:gd name="T0" fmla="*/ 0 w 385"/>
                    <a:gd name="T1" fmla="*/ 1 h 333"/>
                    <a:gd name="T2" fmla="*/ 1 w 385"/>
                    <a:gd name="T3" fmla="*/ 5 h 333"/>
                    <a:gd name="T4" fmla="*/ 6 w 385"/>
                    <a:gd name="T5" fmla="*/ 5 h 333"/>
                    <a:gd name="T6" fmla="*/ 4 w 385"/>
                    <a:gd name="T7" fmla="*/ 13 h 333"/>
                    <a:gd name="T8" fmla="*/ 11 w 385"/>
                    <a:gd name="T9" fmla="*/ 3 h 333"/>
                    <a:gd name="T10" fmla="*/ 8 w 385"/>
                    <a:gd name="T11" fmla="*/ 4 h 333"/>
                    <a:gd name="T12" fmla="*/ 7 w 385"/>
                    <a:gd name="T13" fmla="*/ 0 h 333"/>
                    <a:gd name="T14" fmla="*/ 2 w 385"/>
                    <a:gd name="T15" fmla="*/ 0 h 3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5" h="333">
                      <a:moveTo>
                        <a:pt x="0" y="30"/>
                      </a:moveTo>
                      <a:cubicBezTo>
                        <a:pt x="32" y="47"/>
                        <a:pt x="39" y="100"/>
                        <a:pt x="38" y="133"/>
                      </a:cubicBezTo>
                      <a:cubicBezTo>
                        <a:pt x="64" y="61"/>
                        <a:pt x="127" y="75"/>
                        <a:pt x="152" y="143"/>
                      </a:cubicBezTo>
                      <a:cubicBezTo>
                        <a:pt x="178" y="214"/>
                        <a:pt x="139" y="273"/>
                        <a:pt x="103" y="333"/>
                      </a:cubicBezTo>
                      <a:cubicBezTo>
                        <a:pt x="159" y="293"/>
                        <a:pt x="385" y="150"/>
                        <a:pt x="300" y="68"/>
                      </a:cubicBezTo>
                      <a:cubicBezTo>
                        <a:pt x="284" y="100"/>
                        <a:pt x="250" y="146"/>
                        <a:pt x="214" y="119"/>
                      </a:cubicBezTo>
                      <a:cubicBezTo>
                        <a:pt x="183" y="96"/>
                        <a:pt x="190" y="33"/>
                        <a:pt x="176" y="1"/>
                      </a:cubicBezTo>
                      <a:cubicBezTo>
                        <a:pt x="142" y="8"/>
                        <a:pt x="97" y="0"/>
                        <a:pt x="59" y="8"/>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91" name="Freeform 779">
                  <a:extLst>
                    <a:ext uri="{FF2B5EF4-FFF2-40B4-BE49-F238E27FC236}">
                      <a16:creationId xmlns:a16="http://schemas.microsoft.com/office/drawing/2014/main" id="{B9C48084-C520-AA69-E07B-E81EBD7679CF}"/>
                    </a:ext>
                  </a:extLst>
                </p:cNvPr>
                <p:cNvSpPr>
                  <a:spLocks/>
                </p:cNvSpPr>
                <p:nvPr/>
              </p:nvSpPr>
              <p:spPr bwMode="auto">
                <a:xfrm>
                  <a:off x="1927" y="1971"/>
                  <a:ext cx="110" cy="58"/>
                </a:xfrm>
                <a:custGeom>
                  <a:avLst/>
                  <a:gdLst>
                    <a:gd name="T0" fmla="*/ 0 w 323"/>
                    <a:gd name="T1" fmla="*/ 2 h 171"/>
                    <a:gd name="T2" fmla="*/ 3 w 323"/>
                    <a:gd name="T3" fmla="*/ 7 h 171"/>
                    <a:gd name="T4" fmla="*/ 6 w 323"/>
                    <a:gd name="T5" fmla="*/ 5 h 171"/>
                    <a:gd name="T6" fmla="*/ 10 w 323"/>
                    <a:gd name="T7" fmla="*/ 5 h 171"/>
                    <a:gd name="T8" fmla="*/ 12 w 323"/>
                    <a:gd name="T9" fmla="*/ 0 h 171"/>
                    <a:gd name="T10" fmla="*/ 5 w 323"/>
                    <a:gd name="T11" fmla="*/ 1 h 171"/>
                    <a:gd name="T12" fmla="*/ 6 w 323"/>
                    <a:gd name="T13" fmla="*/ 4 h 171"/>
                    <a:gd name="T14" fmla="*/ 1 w 323"/>
                    <a:gd name="T15" fmla="*/ 3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3" h="171">
                      <a:moveTo>
                        <a:pt x="0" y="53"/>
                      </a:moveTo>
                      <a:cubicBezTo>
                        <a:pt x="33" y="89"/>
                        <a:pt x="50" y="136"/>
                        <a:pt x="76" y="171"/>
                      </a:cubicBezTo>
                      <a:cubicBezTo>
                        <a:pt x="103" y="157"/>
                        <a:pt x="134" y="137"/>
                        <a:pt x="164" y="128"/>
                      </a:cubicBezTo>
                      <a:cubicBezTo>
                        <a:pt x="207" y="114"/>
                        <a:pt x="218" y="139"/>
                        <a:pt x="257" y="142"/>
                      </a:cubicBezTo>
                      <a:cubicBezTo>
                        <a:pt x="323" y="147"/>
                        <a:pt x="323" y="44"/>
                        <a:pt x="299" y="3"/>
                      </a:cubicBezTo>
                      <a:cubicBezTo>
                        <a:pt x="239" y="0"/>
                        <a:pt x="180" y="14"/>
                        <a:pt x="120" y="15"/>
                      </a:cubicBezTo>
                      <a:cubicBezTo>
                        <a:pt x="172" y="27"/>
                        <a:pt x="204" y="49"/>
                        <a:pt x="153" y="99"/>
                      </a:cubicBezTo>
                      <a:cubicBezTo>
                        <a:pt x="114" y="138"/>
                        <a:pt x="79" y="102"/>
                        <a:pt x="38" y="82"/>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92" name="Freeform 780">
                  <a:extLst>
                    <a:ext uri="{FF2B5EF4-FFF2-40B4-BE49-F238E27FC236}">
                      <a16:creationId xmlns:a16="http://schemas.microsoft.com/office/drawing/2014/main" id="{318096B2-FA13-DE78-49DA-00A2AAA02264}"/>
                    </a:ext>
                  </a:extLst>
                </p:cNvPr>
                <p:cNvSpPr>
                  <a:spLocks/>
                </p:cNvSpPr>
                <p:nvPr/>
              </p:nvSpPr>
              <p:spPr bwMode="auto">
                <a:xfrm>
                  <a:off x="1966" y="2043"/>
                  <a:ext cx="51" cy="88"/>
                </a:xfrm>
                <a:custGeom>
                  <a:avLst/>
                  <a:gdLst>
                    <a:gd name="T0" fmla="*/ 0 w 150"/>
                    <a:gd name="T1" fmla="*/ 1 h 261"/>
                    <a:gd name="T2" fmla="*/ 3 w 150"/>
                    <a:gd name="T3" fmla="*/ 5 h 261"/>
                    <a:gd name="T4" fmla="*/ 1 w 150"/>
                    <a:gd name="T5" fmla="*/ 10 h 261"/>
                    <a:gd name="T6" fmla="*/ 1 w 150"/>
                    <a:gd name="T7" fmla="*/ 10 h 261"/>
                    <a:gd name="T8" fmla="*/ 5 w 150"/>
                    <a:gd name="T9" fmla="*/ 6 h 261"/>
                    <a:gd name="T10" fmla="*/ 4 w 150"/>
                    <a:gd name="T11" fmla="*/ 1 h 2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0" h="261">
                      <a:moveTo>
                        <a:pt x="0" y="26"/>
                      </a:moveTo>
                      <a:cubicBezTo>
                        <a:pt x="64" y="0"/>
                        <a:pt x="70" y="86"/>
                        <a:pt x="72" y="127"/>
                      </a:cubicBezTo>
                      <a:cubicBezTo>
                        <a:pt x="74" y="183"/>
                        <a:pt x="41" y="209"/>
                        <a:pt x="26" y="257"/>
                      </a:cubicBezTo>
                      <a:cubicBezTo>
                        <a:pt x="28" y="259"/>
                        <a:pt x="29" y="260"/>
                        <a:pt x="30" y="261"/>
                      </a:cubicBezTo>
                      <a:cubicBezTo>
                        <a:pt x="81" y="248"/>
                        <a:pt x="103" y="196"/>
                        <a:pt x="126" y="153"/>
                      </a:cubicBezTo>
                      <a:cubicBezTo>
                        <a:pt x="150" y="107"/>
                        <a:pt x="149" y="70"/>
                        <a:pt x="105" y="35"/>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93" name="Freeform 781">
                  <a:extLst>
                    <a:ext uri="{FF2B5EF4-FFF2-40B4-BE49-F238E27FC236}">
                      <a16:creationId xmlns:a16="http://schemas.microsoft.com/office/drawing/2014/main" id="{60F06960-72FF-7CD4-FDDC-E547C62041D8}"/>
                    </a:ext>
                  </a:extLst>
                </p:cNvPr>
                <p:cNvSpPr>
                  <a:spLocks/>
                </p:cNvSpPr>
                <p:nvPr/>
              </p:nvSpPr>
              <p:spPr bwMode="auto">
                <a:xfrm>
                  <a:off x="1651" y="2104"/>
                  <a:ext cx="160" cy="106"/>
                </a:xfrm>
                <a:custGeom>
                  <a:avLst/>
                  <a:gdLst>
                    <a:gd name="T0" fmla="*/ 0 w 473"/>
                    <a:gd name="T1" fmla="*/ 12 h 313"/>
                    <a:gd name="T2" fmla="*/ 4 w 473"/>
                    <a:gd name="T3" fmla="*/ 8 h 313"/>
                    <a:gd name="T4" fmla="*/ 8 w 473"/>
                    <a:gd name="T5" fmla="*/ 4 h 313"/>
                    <a:gd name="T6" fmla="*/ 18 w 473"/>
                    <a:gd name="T7" fmla="*/ 2 h 313"/>
                    <a:gd name="T8" fmla="*/ 15 w 473"/>
                    <a:gd name="T9" fmla="*/ 9 h 313"/>
                    <a:gd name="T10" fmla="*/ 12 w 473"/>
                    <a:gd name="T11" fmla="*/ 5 h 313"/>
                    <a:gd name="T12" fmla="*/ 9 w 473"/>
                    <a:gd name="T13" fmla="*/ 7 h 313"/>
                    <a:gd name="T14" fmla="*/ 5 w 473"/>
                    <a:gd name="T15" fmla="*/ 10 h 313"/>
                    <a:gd name="T16" fmla="*/ 0 w 473"/>
                    <a:gd name="T17" fmla="*/ 12 h 3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3" h="313">
                      <a:moveTo>
                        <a:pt x="9" y="313"/>
                      </a:moveTo>
                      <a:cubicBezTo>
                        <a:pt x="40" y="275"/>
                        <a:pt x="57" y="232"/>
                        <a:pt x="97" y="200"/>
                      </a:cubicBezTo>
                      <a:cubicBezTo>
                        <a:pt x="136" y="169"/>
                        <a:pt x="173" y="138"/>
                        <a:pt x="211" y="106"/>
                      </a:cubicBezTo>
                      <a:cubicBezTo>
                        <a:pt x="271" y="54"/>
                        <a:pt x="400" y="0"/>
                        <a:pt x="473" y="43"/>
                      </a:cubicBezTo>
                      <a:cubicBezTo>
                        <a:pt x="407" y="91"/>
                        <a:pt x="325" y="148"/>
                        <a:pt x="379" y="235"/>
                      </a:cubicBezTo>
                      <a:cubicBezTo>
                        <a:pt x="323" y="211"/>
                        <a:pt x="352" y="142"/>
                        <a:pt x="316" y="127"/>
                      </a:cubicBezTo>
                      <a:cubicBezTo>
                        <a:pt x="283" y="114"/>
                        <a:pt x="243" y="165"/>
                        <a:pt x="224" y="186"/>
                      </a:cubicBezTo>
                      <a:cubicBezTo>
                        <a:pt x="195" y="219"/>
                        <a:pt x="182" y="248"/>
                        <a:pt x="143" y="265"/>
                      </a:cubicBezTo>
                      <a:cubicBezTo>
                        <a:pt x="96" y="286"/>
                        <a:pt x="47" y="293"/>
                        <a:pt x="0" y="309"/>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94" name="Freeform 782">
                  <a:extLst>
                    <a:ext uri="{FF2B5EF4-FFF2-40B4-BE49-F238E27FC236}">
                      <a16:creationId xmlns:a16="http://schemas.microsoft.com/office/drawing/2014/main" id="{E6C6E0C5-8CF7-7A88-A72A-BA0E585141A7}"/>
                    </a:ext>
                  </a:extLst>
                </p:cNvPr>
                <p:cNvSpPr>
                  <a:spLocks/>
                </p:cNvSpPr>
                <p:nvPr/>
              </p:nvSpPr>
              <p:spPr bwMode="auto">
                <a:xfrm>
                  <a:off x="1482" y="2363"/>
                  <a:ext cx="148" cy="92"/>
                </a:xfrm>
                <a:custGeom>
                  <a:avLst/>
                  <a:gdLst>
                    <a:gd name="T0" fmla="*/ 0 w 440"/>
                    <a:gd name="T1" fmla="*/ 6 h 273"/>
                    <a:gd name="T2" fmla="*/ 3 w 440"/>
                    <a:gd name="T3" fmla="*/ 7 h 273"/>
                    <a:gd name="T4" fmla="*/ 2 w 440"/>
                    <a:gd name="T5" fmla="*/ 10 h 273"/>
                    <a:gd name="T6" fmla="*/ 4 w 440"/>
                    <a:gd name="T7" fmla="*/ 6 h 273"/>
                    <a:gd name="T8" fmla="*/ 7 w 440"/>
                    <a:gd name="T9" fmla="*/ 2 h 273"/>
                    <a:gd name="T10" fmla="*/ 14 w 440"/>
                    <a:gd name="T11" fmla="*/ 7 h 273"/>
                    <a:gd name="T12" fmla="*/ 16 w 440"/>
                    <a:gd name="T13" fmla="*/ 2 h 273"/>
                    <a:gd name="T14" fmla="*/ 11 w 440"/>
                    <a:gd name="T15" fmla="*/ 0 h 273"/>
                    <a:gd name="T16" fmla="*/ 6 w 440"/>
                    <a:gd name="T17" fmla="*/ 0 h 273"/>
                    <a:gd name="T18" fmla="*/ 0 w 440"/>
                    <a:gd name="T19" fmla="*/ 3 h 2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0" h="273">
                      <a:moveTo>
                        <a:pt x="0" y="158"/>
                      </a:moveTo>
                      <a:cubicBezTo>
                        <a:pt x="33" y="152"/>
                        <a:pt x="58" y="147"/>
                        <a:pt x="72" y="184"/>
                      </a:cubicBezTo>
                      <a:cubicBezTo>
                        <a:pt x="83" y="211"/>
                        <a:pt x="74" y="251"/>
                        <a:pt x="57" y="273"/>
                      </a:cubicBezTo>
                      <a:cubicBezTo>
                        <a:pt x="84" y="241"/>
                        <a:pt x="109" y="203"/>
                        <a:pt x="114" y="163"/>
                      </a:cubicBezTo>
                      <a:cubicBezTo>
                        <a:pt x="120" y="108"/>
                        <a:pt x="122" y="89"/>
                        <a:pt x="181" y="66"/>
                      </a:cubicBezTo>
                      <a:cubicBezTo>
                        <a:pt x="280" y="26"/>
                        <a:pt x="374" y="50"/>
                        <a:pt x="367" y="171"/>
                      </a:cubicBezTo>
                      <a:cubicBezTo>
                        <a:pt x="423" y="163"/>
                        <a:pt x="440" y="104"/>
                        <a:pt x="421" y="54"/>
                      </a:cubicBezTo>
                      <a:cubicBezTo>
                        <a:pt x="399" y="1"/>
                        <a:pt x="350" y="0"/>
                        <a:pt x="304" y="7"/>
                      </a:cubicBezTo>
                      <a:cubicBezTo>
                        <a:pt x="254" y="14"/>
                        <a:pt x="202" y="5"/>
                        <a:pt x="152" y="12"/>
                      </a:cubicBezTo>
                      <a:cubicBezTo>
                        <a:pt x="95" y="20"/>
                        <a:pt x="45" y="56"/>
                        <a:pt x="0" y="91"/>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95" name="Freeform 783">
                  <a:extLst>
                    <a:ext uri="{FF2B5EF4-FFF2-40B4-BE49-F238E27FC236}">
                      <a16:creationId xmlns:a16="http://schemas.microsoft.com/office/drawing/2014/main" id="{ACF4AC09-FEC5-7F4D-AE60-3878812E0F75}"/>
                    </a:ext>
                  </a:extLst>
                </p:cNvPr>
                <p:cNvSpPr>
                  <a:spLocks/>
                </p:cNvSpPr>
                <p:nvPr/>
              </p:nvSpPr>
              <p:spPr bwMode="auto">
                <a:xfrm>
                  <a:off x="1677" y="2646"/>
                  <a:ext cx="110" cy="99"/>
                </a:xfrm>
                <a:custGeom>
                  <a:avLst/>
                  <a:gdLst>
                    <a:gd name="T0" fmla="*/ 4 w 326"/>
                    <a:gd name="T1" fmla="*/ 0 h 295"/>
                    <a:gd name="T2" fmla="*/ 5 w 326"/>
                    <a:gd name="T3" fmla="*/ 3 h 295"/>
                    <a:gd name="T4" fmla="*/ 2 w 326"/>
                    <a:gd name="T5" fmla="*/ 4 h 295"/>
                    <a:gd name="T6" fmla="*/ 0 w 326"/>
                    <a:gd name="T7" fmla="*/ 11 h 295"/>
                    <a:gd name="T8" fmla="*/ 5 w 326"/>
                    <a:gd name="T9" fmla="*/ 9 h 295"/>
                    <a:gd name="T10" fmla="*/ 10 w 326"/>
                    <a:gd name="T11" fmla="*/ 6 h 295"/>
                    <a:gd name="T12" fmla="*/ 5 w 326"/>
                    <a:gd name="T13" fmla="*/ 0 h 2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6" h="295">
                      <a:moveTo>
                        <a:pt x="118" y="0"/>
                      </a:moveTo>
                      <a:cubicBezTo>
                        <a:pt x="121" y="25"/>
                        <a:pt x="144" y="51"/>
                        <a:pt x="126" y="84"/>
                      </a:cubicBezTo>
                      <a:cubicBezTo>
                        <a:pt x="109" y="114"/>
                        <a:pt x="74" y="122"/>
                        <a:pt x="46" y="120"/>
                      </a:cubicBezTo>
                      <a:cubicBezTo>
                        <a:pt x="150" y="185"/>
                        <a:pt x="0" y="223"/>
                        <a:pt x="9" y="295"/>
                      </a:cubicBezTo>
                      <a:cubicBezTo>
                        <a:pt x="49" y="281"/>
                        <a:pt x="87" y="243"/>
                        <a:pt x="131" y="227"/>
                      </a:cubicBezTo>
                      <a:cubicBezTo>
                        <a:pt x="177" y="210"/>
                        <a:pt x="227" y="194"/>
                        <a:pt x="262" y="157"/>
                      </a:cubicBezTo>
                      <a:cubicBezTo>
                        <a:pt x="326" y="92"/>
                        <a:pt x="188" y="27"/>
                        <a:pt x="135" y="9"/>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96" name="Freeform 784">
                  <a:extLst>
                    <a:ext uri="{FF2B5EF4-FFF2-40B4-BE49-F238E27FC236}">
                      <a16:creationId xmlns:a16="http://schemas.microsoft.com/office/drawing/2014/main" id="{64F3E0D3-7BAD-86A8-2272-CFB9AA3B53A8}"/>
                    </a:ext>
                  </a:extLst>
                </p:cNvPr>
                <p:cNvSpPr>
                  <a:spLocks/>
                </p:cNvSpPr>
                <p:nvPr/>
              </p:nvSpPr>
              <p:spPr bwMode="auto">
                <a:xfrm>
                  <a:off x="1333" y="2692"/>
                  <a:ext cx="75" cy="59"/>
                </a:xfrm>
                <a:custGeom>
                  <a:avLst/>
                  <a:gdLst>
                    <a:gd name="T0" fmla="*/ 0 w 220"/>
                    <a:gd name="T1" fmla="*/ 1 h 176"/>
                    <a:gd name="T2" fmla="*/ 7 w 220"/>
                    <a:gd name="T3" fmla="*/ 2 h 176"/>
                    <a:gd name="T4" fmla="*/ 3 w 220"/>
                    <a:gd name="T5" fmla="*/ 7 h 176"/>
                    <a:gd name="T6" fmla="*/ 5 w 220"/>
                    <a:gd name="T7" fmla="*/ 3 h 176"/>
                    <a:gd name="T8" fmla="*/ 1 w 220"/>
                    <a:gd name="T9" fmla="*/ 0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 h="176">
                      <a:moveTo>
                        <a:pt x="0" y="29"/>
                      </a:moveTo>
                      <a:cubicBezTo>
                        <a:pt x="31" y="0"/>
                        <a:pt x="144" y="8"/>
                        <a:pt x="172" y="42"/>
                      </a:cubicBezTo>
                      <a:cubicBezTo>
                        <a:pt x="220" y="101"/>
                        <a:pt x="106" y="155"/>
                        <a:pt x="68" y="176"/>
                      </a:cubicBezTo>
                      <a:cubicBezTo>
                        <a:pt x="91" y="145"/>
                        <a:pt x="131" y="130"/>
                        <a:pt x="123" y="83"/>
                      </a:cubicBezTo>
                      <a:cubicBezTo>
                        <a:pt x="115" y="43"/>
                        <a:pt x="71" y="24"/>
                        <a:pt x="38" y="8"/>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97" name="Freeform 785">
                  <a:extLst>
                    <a:ext uri="{FF2B5EF4-FFF2-40B4-BE49-F238E27FC236}">
                      <a16:creationId xmlns:a16="http://schemas.microsoft.com/office/drawing/2014/main" id="{BAA97A56-834C-4125-408C-C5B63FF0C3BF}"/>
                    </a:ext>
                  </a:extLst>
                </p:cNvPr>
                <p:cNvSpPr>
                  <a:spLocks/>
                </p:cNvSpPr>
                <p:nvPr/>
              </p:nvSpPr>
              <p:spPr bwMode="auto">
                <a:xfrm>
                  <a:off x="1792" y="2760"/>
                  <a:ext cx="97" cy="139"/>
                </a:xfrm>
                <a:custGeom>
                  <a:avLst/>
                  <a:gdLst>
                    <a:gd name="T0" fmla="*/ 1 w 287"/>
                    <a:gd name="T1" fmla="*/ 5 h 412"/>
                    <a:gd name="T2" fmla="*/ 3 w 287"/>
                    <a:gd name="T3" fmla="*/ 11 h 412"/>
                    <a:gd name="T4" fmla="*/ 5 w 287"/>
                    <a:gd name="T5" fmla="*/ 16 h 412"/>
                    <a:gd name="T6" fmla="*/ 7 w 287"/>
                    <a:gd name="T7" fmla="*/ 16 h 412"/>
                    <a:gd name="T8" fmla="*/ 6 w 287"/>
                    <a:gd name="T9" fmla="*/ 11 h 412"/>
                    <a:gd name="T10" fmla="*/ 9 w 287"/>
                    <a:gd name="T11" fmla="*/ 7 h 412"/>
                    <a:gd name="T12" fmla="*/ 11 w 287"/>
                    <a:gd name="T13" fmla="*/ 3 h 412"/>
                    <a:gd name="T14" fmla="*/ 7 w 287"/>
                    <a:gd name="T15" fmla="*/ 0 h 412"/>
                    <a:gd name="T16" fmla="*/ 3 w 287"/>
                    <a:gd name="T17" fmla="*/ 6 h 4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7" h="412">
                      <a:moveTo>
                        <a:pt x="20" y="143"/>
                      </a:moveTo>
                      <a:cubicBezTo>
                        <a:pt x="0" y="186"/>
                        <a:pt x="64" y="238"/>
                        <a:pt x="80" y="281"/>
                      </a:cubicBezTo>
                      <a:cubicBezTo>
                        <a:pt x="96" y="328"/>
                        <a:pt x="125" y="365"/>
                        <a:pt x="143" y="412"/>
                      </a:cubicBezTo>
                      <a:cubicBezTo>
                        <a:pt x="154" y="407"/>
                        <a:pt x="165" y="405"/>
                        <a:pt x="177" y="401"/>
                      </a:cubicBezTo>
                      <a:cubicBezTo>
                        <a:pt x="143" y="387"/>
                        <a:pt x="151" y="320"/>
                        <a:pt x="160" y="290"/>
                      </a:cubicBezTo>
                      <a:cubicBezTo>
                        <a:pt x="174" y="239"/>
                        <a:pt x="210" y="231"/>
                        <a:pt x="244" y="194"/>
                      </a:cubicBezTo>
                      <a:cubicBezTo>
                        <a:pt x="273" y="162"/>
                        <a:pt x="287" y="118"/>
                        <a:pt x="281" y="75"/>
                      </a:cubicBezTo>
                      <a:cubicBezTo>
                        <a:pt x="272" y="15"/>
                        <a:pt x="228" y="11"/>
                        <a:pt x="181" y="0"/>
                      </a:cubicBezTo>
                      <a:cubicBezTo>
                        <a:pt x="222" y="86"/>
                        <a:pt x="150" y="147"/>
                        <a:pt x="75" y="159"/>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98" name="Freeform 786">
                  <a:extLst>
                    <a:ext uri="{FF2B5EF4-FFF2-40B4-BE49-F238E27FC236}">
                      <a16:creationId xmlns:a16="http://schemas.microsoft.com/office/drawing/2014/main" id="{135F75C5-F015-D9C9-03FC-DF18F64D7C9F}"/>
                    </a:ext>
                  </a:extLst>
                </p:cNvPr>
                <p:cNvSpPr>
                  <a:spLocks/>
                </p:cNvSpPr>
                <p:nvPr/>
              </p:nvSpPr>
              <p:spPr bwMode="auto">
                <a:xfrm>
                  <a:off x="1667" y="2837"/>
                  <a:ext cx="80" cy="51"/>
                </a:xfrm>
                <a:custGeom>
                  <a:avLst/>
                  <a:gdLst>
                    <a:gd name="T0" fmla="*/ 8 w 236"/>
                    <a:gd name="T1" fmla="*/ 0 h 153"/>
                    <a:gd name="T2" fmla="*/ 2 w 236"/>
                    <a:gd name="T3" fmla="*/ 2 h 153"/>
                    <a:gd name="T4" fmla="*/ 5 w 236"/>
                    <a:gd name="T5" fmla="*/ 5 h 153"/>
                    <a:gd name="T6" fmla="*/ 5 w 236"/>
                    <a:gd name="T7" fmla="*/ 5 h 153"/>
                    <a:gd name="T8" fmla="*/ 9 w 236"/>
                    <a:gd name="T9" fmla="*/ 0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 h="153">
                      <a:moveTo>
                        <a:pt x="206" y="0"/>
                      </a:moveTo>
                      <a:cubicBezTo>
                        <a:pt x="163" y="25"/>
                        <a:pt x="102" y="18"/>
                        <a:pt x="59" y="53"/>
                      </a:cubicBezTo>
                      <a:cubicBezTo>
                        <a:pt x="0" y="102"/>
                        <a:pt x="82" y="153"/>
                        <a:pt x="135" y="126"/>
                      </a:cubicBezTo>
                      <a:cubicBezTo>
                        <a:pt x="138" y="126"/>
                        <a:pt x="138" y="126"/>
                        <a:pt x="135" y="126"/>
                      </a:cubicBezTo>
                      <a:cubicBezTo>
                        <a:pt x="55" y="75"/>
                        <a:pt x="203" y="17"/>
                        <a:pt x="236" y="4"/>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99" name="Freeform 787">
                  <a:extLst>
                    <a:ext uri="{FF2B5EF4-FFF2-40B4-BE49-F238E27FC236}">
                      <a16:creationId xmlns:a16="http://schemas.microsoft.com/office/drawing/2014/main" id="{3DFA89AC-DB86-45C0-47B8-54938B030F4B}"/>
                    </a:ext>
                  </a:extLst>
                </p:cNvPr>
                <p:cNvSpPr>
                  <a:spLocks/>
                </p:cNvSpPr>
                <p:nvPr/>
              </p:nvSpPr>
              <p:spPr bwMode="auto">
                <a:xfrm>
                  <a:off x="1861" y="2754"/>
                  <a:ext cx="148" cy="107"/>
                </a:xfrm>
                <a:custGeom>
                  <a:avLst/>
                  <a:gdLst>
                    <a:gd name="T0" fmla="*/ 0 w 437"/>
                    <a:gd name="T1" fmla="*/ 1 h 316"/>
                    <a:gd name="T2" fmla="*/ 6 w 437"/>
                    <a:gd name="T3" fmla="*/ 2 h 316"/>
                    <a:gd name="T4" fmla="*/ 9 w 437"/>
                    <a:gd name="T5" fmla="*/ 6 h 316"/>
                    <a:gd name="T6" fmla="*/ 15 w 437"/>
                    <a:gd name="T7" fmla="*/ 7 h 316"/>
                    <a:gd name="T8" fmla="*/ 15 w 437"/>
                    <a:gd name="T9" fmla="*/ 12 h 316"/>
                    <a:gd name="T10" fmla="*/ 8 w 437"/>
                    <a:gd name="T11" fmla="*/ 8 h 316"/>
                    <a:gd name="T12" fmla="*/ 5 w 437"/>
                    <a:gd name="T13" fmla="*/ 6 h 316"/>
                    <a:gd name="T14" fmla="*/ 1 w 437"/>
                    <a:gd name="T15" fmla="*/ 5 h 3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 h="316">
                      <a:moveTo>
                        <a:pt x="0" y="26"/>
                      </a:moveTo>
                      <a:cubicBezTo>
                        <a:pt x="34" y="0"/>
                        <a:pt x="111" y="19"/>
                        <a:pt x="144" y="41"/>
                      </a:cubicBezTo>
                      <a:cubicBezTo>
                        <a:pt x="184" y="68"/>
                        <a:pt x="190" y="131"/>
                        <a:pt x="240" y="151"/>
                      </a:cubicBezTo>
                      <a:cubicBezTo>
                        <a:pt x="284" y="168"/>
                        <a:pt x="352" y="149"/>
                        <a:pt x="391" y="180"/>
                      </a:cubicBezTo>
                      <a:cubicBezTo>
                        <a:pt x="437" y="216"/>
                        <a:pt x="412" y="282"/>
                        <a:pt x="380" y="316"/>
                      </a:cubicBezTo>
                      <a:cubicBezTo>
                        <a:pt x="435" y="195"/>
                        <a:pt x="282" y="226"/>
                        <a:pt x="219" y="219"/>
                      </a:cubicBezTo>
                      <a:cubicBezTo>
                        <a:pt x="176" y="215"/>
                        <a:pt x="158" y="193"/>
                        <a:pt x="127" y="164"/>
                      </a:cubicBezTo>
                      <a:cubicBezTo>
                        <a:pt x="90" y="128"/>
                        <a:pt x="69" y="145"/>
                        <a:pt x="33" y="135"/>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3395" name="Group 788">
                <a:extLst>
                  <a:ext uri="{FF2B5EF4-FFF2-40B4-BE49-F238E27FC236}">
                    <a16:creationId xmlns:a16="http://schemas.microsoft.com/office/drawing/2014/main" id="{69E2174A-AC6E-1BE7-E087-0D6261129BCB}"/>
                  </a:ext>
                </a:extLst>
              </p:cNvPr>
              <p:cNvGrpSpPr>
                <a:grpSpLocks/>
              </p:cNvGrpSpPr>
              <p:nvPr/>
            </p:nvGrpSpPr>
            <p:grpSpPr bwMode="auto">
              <a:xfrm>
                <a:off x="117" y="1296"/>
                <a:ext cx="2038" cy="2293"/>
                <a:chOff x="117" y="1296"/>
                <a:chExt cx="2038" cy="2293"/>
              </a:xfrm>
            </p:grpSpPr>
            <p:sp>
              <p:nvSpPr>
                <p:cNvPr id="3700" name="Freeform 789">
                  <a:extLst>
                    <a:ext uri="{FF2B5EF4-FFF2-40B4-BE49-F238E27FC236}">
                      <a16:creationId xmlns:a16="http://schemas.microsoft.com/office/drawing/2014/main" id="{0BB1E879-3D81-D340-13F4-91A0E28421BC}"/>
                    </a:ext>
                  </a:extLst>
                </p:cNvPr>
                <p:cNvSpPr>
                  <a:spLocks/>
                </p:cNvSpPr>
                <p:nvPr/>
              </p:nvSpPr>
              <p:spPr bwMode="auto">
                <a:xfrm>
                  <a:off x="1849" y="2918"/>
                  <a:ext cx="189" cy="86"/>
                </a:xfrm>
                <a:custGeom>
                  <a:avLst/>
                  <a:gdLst>
                    <a:gd name="T0" fmla="*/ 6 w 559"/>
                    <a:gd name="T1" fmla="*/ 2 h 255"/>
                    <a:gd name="T2" fmla="*/ 0 w 559"/>
                    <a:gd name="T3" fmla="*/ 8 h 255"/>
                    <a:gd name="T4" fmla="*/ 8 w 559"/>
                    <a:gd name="T5" fmla="*/ 6 h 255"/>
                    <a:gd name="T6" fmla="*/ 9 w 559"/>
                    <a:gd name="T7" fmla="*/ 6 h 255"/>
                    <a:gd name="T8" fmla="*/ 11 w 559"/>
                    <a:gd name="T9" fmla="*/ 6 h 255"/>
                    <a:gd name="T10" fmla="*/ 15 w 559"/>
                    <a:gd name="T11" fmla="*/ 8 h 255"/>
                    <a:gd name="T12" fmla="*/ 19 w 559"/>
                    <a:gd name="T13" fmla="*/ 10 h 255"/>
                    <a:gd name="T14" fmla="*/ 16 w 559"/>
                    <a:gd name="T15" fmla="*/ 3 h 255"/>
                    <a:gd name="T16" fmla="*/ 13 w 559"/>
                    <a:gd name="T17" fmla="*/ 1 h 255"/>
                    <a:gd name="T18" fmla="*/ 9 w 559"/>
                    <a:gd name="T19" fmla="*/ 1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9" h="255">
                      <a:moveTo>
                        <a:pt x="169" y="66"/>
                      </a:moveTo>
                      <a:cubicBezTo>
                        <a:pt x="97" y="106"/>
                        <a:pt x="0" y="115"/>
                        <a:pt x="6" y="222"/>
                      </a:cubicBezTo>
                      <a:cubicBezTo>
                        <a:pt x="48" y="163"/>
                        <a:pt x="138" y="126"/>
                        <a:pt x="212" y="153"/>
                      </a:cubicBezTo>
                      <a:cubicBezTo>
                        <a:pt x="237" y="163"/>
                        <a:pt x="219" y="170"/>
                        <a:pt x="246" y="167"/>
                      </a:cubicBezTo>
                      <a:cubicBezTo>
                        <a:pt x="264" y="165"/>
                        <a:pt x="275" y="148"/>
                        <a:pt x="300" y="150"/>
                      </a:cubicBezTo>
                      <a:cubicBezTo>
                        <a:pt x="329" y="154"/>
                        <a:pt x="359" y="177"/>
                        <a:pt x="375" y="201"/>
                      </a:cubicBezTo>
                      <a:cubicBezTo>
                        <a:pt x="373" y="140"/>
                        <a:pt x="533" y="168"/>
                        <a:pt x="490" y="255"/>
                      </a:cubicBezTo>
                      <a:cubicBezTo>
                        <a:pt x="559" y="229"/>
                        <a:pt x="452" y="108"/>
                        <a:pt x="422" y="83"/>
                      </a:cubicBezTo>
                      <a:cubicBezTo>
                        <a:pt x="396" y="62"/>
                        <a:pt x="367" y="43"/>
                        <a:pt x="338" y="27"/>
                      </a:cubicBezTo>
                      <a:cubicBezTo>
                        <a:pt x="295" y="4"/>
                        <a:pt x="275" y="0"/>
                        <a:pt x="232" y="28"/>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01" name="Freeform 790">
                  <a:extLst>
                    <a:ext uri="{FF2B5EF4-FFF2-40B4-BE49-F238E27FC236}">
                      <a16:creationId xmlns:a16="http://schemas.microsoft.com/office/drawing/2014/main" id="{35261C4C-FAEE-29C5-8E3E-3883E6F24457}"/>
                    </a:ext>
                  </a:extLst>
                </p:cNvPr>
                <p:cNvSpPr>
                  <a:spLocks/>
                </p:cNvSpPr>
                <p:nvPr/>
              </p:nvSpPr>
              <p:spPr bwMode="auto">
                <a:xfrm>
                  <a:off x="1854" y="2951"/>
                  <a:ext cx="96" cy="96"/>
                </a:xfrm>
                <a:custGeom>
                  <a:avLst/>
                  <a:gdLst>
                    <a:gd name="T0" fmla="*/ 11 w 285"/>
                    <a:gd name="T1" fmla="*/ 1 h 284"/>
                    <a:gd name="T2" fmla="*/ 8 w 285"/>
                    <a:gd name="T3" fmla="*/ 5 h 284"/>
                    <a:gd name="T4" fmla="*/ 9 w 285"/>
                    <a:gd name="T5" fmla="*/ 8 h 284"/>
                    <a:gd name="T6" fmla="*/ 11 w 285"/>
                    <a:gd name="T7" fmla="*/ 11 h 284"/>
                    <a:gd name="T8" fmla="*/ 6 w 285"/>
                    <a:gd name="T9" fmla="*/ 6 h 284"/>
                    <a:gd name="T10" fmla="*/ 0 w 285"/>
                    <a:gd name="T11" fmla="*/ 4 h 284"/>
                    <a:gd name="T12" fmla="*/ 4 w 285"/>
                    <a:gd name="T13" fmla="*/ 1 h 284"/>
                    <a:gd name="T14" fmla="*/ 9 w 285"/>
                    <a:gd name="T15" fmla="*/ 0 h 2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5" h="284">
                      <a:moveTo>
                        <a:pt x="285" y="38"/>
                      </a:moveTo>
                      <a:cubicBezTo>
                        <a:pt x="243" y="63"/>
                        <a:pt x="210" y="83"/>
                        <a:pt x="222" y="139"/>
                      </a:cubicBezTo>
                      <a:cubicBezTo>
                        <a:pt x="226" y="161"/>
                        <a:pt x="235" y="194"/>
                        <a:pt x="244" y="214"/>
                      </a:cubicBezTo>
                      <a:cubicBezTo>
                        <a:pt x="254" y="238"/>
                        <a:pt x="280" y="254"/>
                        <a:pt x="284" y="277"/>
                      </a:cubicBezTo>
                      <a:cubicBezTo>
                        <a:pt x="212" y="284"/>
                        <a:pt x="187" y="191"/>
                        <a:pt x="160" y="147"/>
                      </a:cubicBezTo>
                      <a:cubicBezTo>
                        <a:pt x="125" y="92"/>
                        <a:pt x="57" y="97"/>
                        <a:pt x="0" y="104"/>
                      </a:cubicBezTo>
                      <a:cubicBezTo>
                        <a:pt x="24" y="71"/>
                        <a:pt x="68" y="45"/>
                        <a:pt x="104" y="28"/>
                      </a:cubicBezTo>
                      <a:cubicBezTo>
                        <a:pt x="149" y="7"/>
                        <a:pt x="194" y="14"/>
                        <a:pt x="239" y="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02" name="Freeform 791">
                  <a:extLst>
                    <a:ext uri="{FF2B5EF4-FFF2-40B4-BE49-F238E27FC236}">
                      <a16:creationId xmlns:a16="http://schemas.microsoft.com/office/drawing/2014/main" id="{BDB47401-6E43-A7EF-B7B6-B23D14DCD0FE}"/>
                    </a:ext>
                  </a:extLst>
                </p:cNvPr>
                <p:cNvSpPr>
                  <a:spLocks/>
                </p:cNvSpPr>
                <p:nvPr/>
              </p:nvSpPr>
              <p:spPr bwMode="auto">
                <a:xfrm>
                  <a:off x="1627" y="3028"/>
                  <a:ext cx="107" cy="85"/>
                </a:xfrm>
                <a:custGeom>
                  <a:avLst/>
                  <a:gdLst>
                    <a:gd name="T0" fmla="*/ 10 w 315"/>
                    <a:gd name="T1" fmla="*/ 4 h 250"/>
                    <a:gd name="T2" fmla="*/ 7 w 315"/>
                    <a:gd name="T3" fmla="*/ 0 h 250"/>
                    <a:gd name="T4" fmla="*/ 4 w 315"/>
                    <a:gd name="T5" fmla="*/ 3 h 250"/>
                    <a:gd name="T6" fmla="*/ 2 w 315"/>
                    <a:gd name="T7" fmla="*/ 10 h 250"/>
                    <a:gd name="T8" fmla="*/ 6 w 315"/>
                    <a:gd name="T9" fmla="*/ 9 h 250"/>
                    <a:gd name="T10" fmla="*/ 6 w 315"/>
                    <a:gd name="T11" fmla="*/ 5 h 250"/>
                    <a:gd name="T12" fmla="*/ 12 w 315"/>
                    <a:gd name="T13" fmla="*/ 5 h 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5" h="250">
                      <a:moveTo>
                        <a:pt x="256" y="99"/>
                      </a:moveTo>
                      <a:cubicBezTo>
                        <a:pt x="215" y="82"/>
                        <a:pt x="197" y="40"/>
                        <a:pt x="189" y="0"/>
                      </a:cubicBezTo>
                      <a:cubicBezTo>
                        <a:pt x="168" y="26"/>
                        <a:pt x="139" y="55"/>
                        <a:pt x="109" y="71"/>
                      </a:cubicBezTo>
                      <a:cubicBezTo>
                        <a:pt x="158" y="139"/>
                        <a:pt x="0" y="183"/>
                        <a:pt x="48" y="249"/>
                      </a:cubicBezTo>
                      <a:cubicBezTo>
                        <a:pt x="85" y="213"/>
                        <a:pt x="125" y="235"/>
                        <a:pt x="164" y="219"/>
                      </a:cubicBezTo>
                      <a:cubicBezTo>
                        <a:pt x="117" y="250"/>
                        <a:pt x="131" y="145"/>
                        <a:pt x="167" y="128"/>
                      </a:cubicBezTo>
                      <a:cubicBezTo>
                        <a:pt x="211" y="107"/>
                        <a:pt x="276" y="140"/>
                        <a:pt x="315" y="124"/>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03" name="Freeform 792">
                  <a:extLst>
                    <a:ext uri="{FF2B5EF4-FFF2-40B4-BE49-F238E27FC236}">
                      <a16:creationId xmlns:a16="http://schemas.microsoft.com/office/drawing/2014/main" id="{02432E11-9F37-BBCA-1867-580DD5D1D49A}"/>
                    </a:ext>
                  </a:extLst>
                </p:cNvPr>
                <p:cNvSpPr>
                  <a:spLocks/>
                </p:cNvSpPr>
                <p:nvPr/>
              </p:nvSpPr>
              <p:spPr bwMode="auto">
                <a:xfrm>
                  <a:off x="1138" y="3006"/>
                  <a:ext cx="82" cy="90"/>
                </a:xfrm>
                <a:custGeom>
                  <a:avLst/>
                  <a:gdLst>
                    <a:gd name="T0" fmla="*/ 0 w 243"/>
                    <a:gd name="T1" fmla="*/ 3 h 264"/>
                    <a:gd name="T2" fmla="*/ 3 w 243"/>
                    <a:gd name="T3" fmla="*/ 2 h 264"/>
                    <a:gd name="T4" fmla="*/ 5 w 243"/>
                    <a:gd name="T5" fmla="*/ 0 h 264"/>
                    <a:gd name="T6" fmla="*/ 9 w 243"/>
                    <a:gd name="T7" fmla="*/ 5 h 264"/>
                    <a:gd name="T8" fmla="*/ 4 w 243"/>
                    <a:gd name="T9" fmla="*/ 5 h 264"/>
                    <a:gd name="T10" fmla="*/ 4 w 243"/>
                    <a:gd name="T11" fmla="*/ 11 h 264"/>
                    <a:gd name="T12" fmla="*/ 0 w 243"/>
                    <a:gd name="T13" fmla="*/ 3 h 2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3" h="264">
                      <a:moveTo>
                        <a:pt x="11" y="79"/>
                      </a:moveTo>
                      <a:cubicBezTo>
                        <a:pt x="31" y="64"/>
                        <a:pt x="56" y="63"/>
                        <a:pt x="79" y="42"/>
                      </a:cubicBezTo>
                      <a:cubicBezTo>
                        <a:pt x="96" y="27"/>
                        <a:pt x="111" y="0"/>
                        <a:pt x="136" y="4"/>
                      </a:cubicBezTo>
                      <a:cubicBezTo>
                        <a:pt x="176" y="10"/>
                        <a:pt x="228" y="87"/>
                        <a:pt x="243" y="119"/>
                      </a:cubicBezTo>
                      <a:cubicBezTo>
                        <a:pt x="200" y="98"/>
                        <a:pt x="126" y="69"/>
                        <a:pt x="95" y="121"/>
                      </a:cubicBezTo>
                      <a:cubicBezTo>
                        <a:pt x="67" y="169"/>
                        <a:pt x="98" y="222"/>
                        <a:pt x="115" y="264"/>
                      </a:cubicBezTo>
                      <a:cubicBezTo>
                        <a:pt x="42" y="248"/>
                        <a:pt x="0" y="158"/>
                        <a:pt x="2" y="87"/>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04" name="Freeform 793">
                  <a:extLst>
                    <a:ext uri="{FF2B5EF4-FFF2-40B4-BE49-F238E27FC236}">
                      <a16:creationId xmlns:a16="http://schemas.microsoft.com/office/drawing/2014/main" id="{B2FDBCBE-4393-2FD2-1DAD-F75AE7F6354B}"/>
                    </a:ext>
                  </a:extLst>
                </p:cNvPr>
                <p:cNvSpPr>
                  <a:spLocks/>
                </p:cNvSpPr>
                <p:nvPr/>
              </p:nvSpPr>
              <p:spPr bwMode="auto">
                <a:xfrm>
                  <a:off x="1342" y="3014"/>
                  <a:ext cx="69" cy="46"/>
                </a:xfrm>
                <a:custGeom>
                  <a:avLst/>
                  <a:gdLst>
                    <a:gd name="T0" fmla="*/ 0 w 204"/>
                    <a:gd name="T1" fmla="*/ 2 h 136"/>
                    <a:gd name="T2" fmla="*/ 5 w 204"/>
                    <a:gd name="T3" fmla="*/ 5 h 136"/>
                    <a:gd name="T4" fmla="*/ 8 w 204"/>
                    <a:gd name="T5" fmla="*/ 0 h 136"/>
                    <a:gd name="T6" fmla="*/ 6 w 204"/>
                    <a:gd name="T7" fmla="*/ 1 h 136"/>
                    <a:gd name="T8" fmla="*/ 1 w 204"/>
                    <a:gd name="T9" fmla="*/ 2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 h="136">
                      <a:moveTo>
                        <a:pt x="0" y="65"/>
                      </a:moveTo>
                      <a:cubicBezTo>
                        <a:pt x="11" y="125"/>
                        <a:pt x="82" y="136"/>
                        <a:pt x="135" y="125"/>
                      </a:cubicBezTo>
                      <a:cubicBezTo>
                        <a:pt x="192" y="111"/>
                        <a:pt x="197" y="53"/>
                        <a:pt x="204" y="3"/>
                      </a:cubicBezTo>
                      <a:cubicBezTo>
                        <a:pt x="178" y="0"/>
                        <a:pt x="168" y="25"/>
                        <a:pt x="150" y="39"/>
                      </a:cubicBezTo>
                      <a:cubicBezTo>
                        <a:pt x="115" y="66"/>
                        <a:pt x="81" y="61"/>
                        <a:pt x="37" y="61"/>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05" name="Freeform 794">
                  <a:extLst>
                    <a:ext uri="{FF2B5EF4-FFF2-40B4-BE49-F238E27FC236}">
                      <a16:creationId xmlns:a16="http://schemas.microsoft.com/office/drawing/2014/main" id="{F9A6FDAD-2355-3923-7371-93CB839F27F4}"/>
                    </a:ext>
                  </a:extLst>
                </p:cNvPr>
                <p:cNvSpPr>
                  <a:spLocks/>
                </p:cNvSpPr>
                <p:nvPr/>
              </p:nvSpPr>
              <p:spPr bwMode="auto">
                <a:xfrm>
                  <a:off x="523" y="3164"/>
                  <a:ext cx="65" cy="70"/>
                </a:xfrm>
                <a:custGeom>
                  <a:avLst/>
                  <a:gdLst>
                    <a:gd name="T0" fmla="*/ 2 w 192"/>
                    <a:gd name="T1" fmla="*/ 0 h 207"/>
                    <a:gd name="T2" fmla="*/ 6 w 192"/>
                    <a:gd name="T3" fmla="*/ 2 h 207"/>
                    <a:gd name="T4" fmla="*/ 7 w 192"/>
                    <a:gd name="T5" fmla="*/ 8 h 207"/>
                    <a:gd name="T6" fmla="*/ 2 w 192"/>
                    <a:gd name="T7" fmla="*/ 8 h 207"/>
                    <a:gd name="T8" fmla="*/ 3 w 192"/>
                    <a:gd name="T9" fmla="*/ 4 h 207"/>
                    <a:gd name="T10" fmla="*/ 0 w 192"/>
                    <a:gd name="T11" fmla="*/ 3 h 207"/>
                    <a:gd name="T12" fmla="*/ 2 w 192"/>
                    <a:gd name="T13" fmla="*/ 1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 h="207">
                      <a:moveTo>
                        <a:pt x="42" y="0"/>
                      </a:moveTo>
                      <a:cubicBezTo>
                        <a:pt x="80" y="5"/>
                        <a:pt x="142" y="15"/>
                        <a:pt x="161" y="59"/>
                      </a:cubicBezTo>
                      <a:cubicBezTo>
                        <a:pt x="182" y="107"/>
                        <a:pt x="151" y="160"/>
                        <a:pt x="192" y="203"/>
                      </a:cubicBezTo>
                      <a:cubicBezTo>
                        <a:pt x="144" y="202"/>
                        <a:pt x="105" y="200"/>
                        <a:pt x="56" y="207"/>
                      </a:cubicBezTo>
                      <a:cubicBezTo>
                        <a:pt x="93" y="182"/>
                        <a:pt x="116" y="147"/>
                        <a:pt x="93" y="101"/>
                      </a:cubicBezTo>
                      <a:cubicBezTo>
                        <a:pt x="71" y="58"/>
                        <a:pt x="39" y="75"/>
                        <a:pt x="0" y="84"/>
                      </a:cubicBezTo>
                      <a:cubicBezTo>
                        <a:pt x="14" y="62"/>
                        <a:pt x="47" y="46"/>
                        <a:pt x="46" y="17"/>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06" name="Freeform 795">
                  <a:extLst>
                    <a:ext uri="{FF2B5EF4-FFF2-40B4-BE49-F238E27FC236}">
                      <a16:creationId xmlns:a16="http://schemas.microsoft.com/office/drawing/2014/main" id="{39987704-51ED-AE2F-572A-31C11124B872}"/>
                    </a:ext>
                  </a:extLst>
                </p:cNvPr>
                <p:cNvSpPr>
                  <a:spLocks/>
                </p:cNvSpPr>
                <p:nvPr/>
              </p:nvSpPr>
              <p:spPr bwMode="auto">
                <a:xfrm>
                  <a:off x="485" y="3035"/>
                  <a:ext cx="82" cy="53"/>
                </a:xfrm>
                <a:custGeom>
                  <a:avLst/>
                  <a:gdLst>
                    <a:gd name="T0" fmla="*/ 1 w 243"/>
                    <a:gd name="T1" fmla="*/ 0 h 158"/>
                    <a:gd name="T2" fmla="*/ 0 w 243"/>
                    <a:gd name="T3" fmla="*/ 4 h 158"/>
                    <a:gd name="T4" fmla="*/ 0 w 243"/>
                    <a:gd name="T5" fmla="*/ 4 h 158"/>
                    <a:gd name="T6" fmla="*/ 4 w 243"/>
                    <a:gd name="T7" fmla="*/ 6 h 158"/>
                    <a:gd name="T8" fmla="*/ 5 w 243"/>
                    <a:gd name="T9" fmla="*/ 3 h 158"/>
                    <a:gd name="T10" fmla="*/ 7 w 243"/>
                    <a:gd name="T11" fmla="*/ 5 h 158"/>
                    <a:gd name="T12" fmla="*/ 9 w 243"/>
                    <a:gd name="T13" fmla="*/ 6 h 158"/>
                    <a:gd name="T14" fmla="*/ 7 w 243"/>
                    <a:gd name="T15" fmla="*/ 2 h 158"/>
                    <a:gd name="T16" fmla="*/ 5 w 243"/>
                    <a:gd name="T17" fmla="*/ 1 h 158"/>
                    <a:gd name="T18" fmla="*/ 3 w 243"/>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3" h="158">
                      <a:moveTo>
                        <a:pt x="40" y="13"/>
                      </a:moveTo>
                      <a:cubicBezTo>
                        <a:pt x="4" y="24"/>
                        <a:pt x="3" y="78"/>
                        <a:pt x="0" y="110"/>
                      </a:cubicBezTo>
                      <a:cubicBezTo>
                        <a:pt x="1" y="111"/>
                        <a:pt x="2" y="112"/>
                        <a:pt x="3" y="113"/>
                      </a:cubicBezTo>
                      <a:cubicBezTo>
                        <a:pt x="40" y="103"/>
                        <a:pt x="88" y="137"/>
                        <a:pt x="119" y="158"/>
                      </a:cubicBezTo>
                      <a:cubicBezTo>
                        <a:pt x="85" y="134"/>
                        <a:pt x="55" y="65"/>
                        <a:pt x="124" y="77"/>
                      </a:cubicBezTo>
                      <a:cubicBezTo>
                        <a:pt x="148" y="81"/>
                        <a:pt x="165" y="110"/>
                        <a:pt x="185" y="122"/>
                      </a:cubicBezTo>
                      <a:cubicBezTo>
                        <a:pt x="204" y="135"/>
                        <a:pt x="223" y="138"/>
                        <a:pt x="243" y="150"/>
                      </a:cubicBezTo>
                      <a:cubicBezTo>
                        <a:pt x="209" y="125"/>
                        <a:pt x="195" y="87"/>
                        <a:pt x="172" y="54"/>
                      </a:cubicBezTo>
                      <a:cubicBezTo>
                        <a:pt x="161" y="38"/>
                        <a:pt x="155" y="27"/>
                        <a:pt x="136" y="18"/>
                      </a:cubicBezTo>
                      <a:cubicBezTo>
                        <a:pt x="117" y="9"/>
                        <a:pt x="98" y="18"/>
                        <a:pt x="83" y="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07" name="Freeform 796">
                  <a:extLst>
                    <a:ext uri="{FF2B5EF4-FFF2-40B4-BE49-F238E27FC236}">
                      <a16:creationId xmlns:a16="http://schemas.microsoft.com/office/drawing/2014/main" id="{BFA12841-026F-6C94-6DC4-DB4F4E8AECBA}"/>
                    </a:ext>
                  </a:extLst>
                </p:cNvPr>
                <p:cNvSpPr>
                  <a:spLocks/>
                </p:cNvSpPr>
                <p:nvPr/>
              </p:nvSpPr>
              <p:spPr bwMode="auto">
                <a:xfrm>
                  <a:off x="479" y="2840"/>
                  <a:ext cx="78" cy="100"/>
                </a:xfrm>
                <a:custGeom>
                  <a:avLst/>
                  <a:gdLst>
                    <a:gd name="T0" fmla="*/ 0 w 230"/>
                    <a:gd name="T1" fmla="*/ 0 h 296"/>
                    <a:gd name="T2" fmla="*/ 6 w 230"/>
                    <a:gd name="T3" fmla="*/ 3 h 296"/>
                    <a:gd name="T4" fmla="*/ 7 w 230"/>
                    <a:gd name="T5" fmla="*/ 6 h 296"/>
                    <a:gd name="T6" fmla="*/ 9 w 230"/>
                    <a:gd name="T7" fmla="*/ 9 h 296"/>
                    <a:gd name="T8" fmla="*/ 5 w 230"/>
                    <a:gd name="T9" fmla="*/ 11 h 296"/>
                    <a:gd name="T10" fmla="*/ 5 w 230"/>
                    <a:gd name="T11" fmla="*/ 5 h 296"/>
                    <a:gd name="T12" fmla="*/ 1 w 230"/>
                    <a:gd name="T13" fmla="*/ 1 h 2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0" h="296">
                      <a:moveTo>
                        <a:pt x="0" y="11"/>
                      </a:moveTo>
                      <a:cubicBezTo>
                        <a:pt x="63" y="0"/>
                        <a:pt x="128" y="10"/>
                        <a:pt x="147" y="74"/>
                      </a:cubicBezTo>
                      <a:cubicBezTo>
                        <a:pt x="156" y="104"/>
                        <a:pt x="158" y="139"/>
                        <a:pt x="173" y="167"/>
                      </a:cubicBezTo>
                      <a:cubicBezTo>
                        <a:pt x="188" y="194"/>
                        <a:pt x="223" y="212"/>
                        <a:pt x="230" y="241"/>
                      </a:cubicBezTo>
                      <a:cubicBezTo>
                        <a:pt x="201" y="257"/>
                        <a:pt x="162" y="263"/>
                        <a:pt x="142" y="296"/>
                      </a:cubicBezTo>
                      <a:cubicBezTo>
                        <a:pt x="154" y="253"/>
                        <a:pt x="126" y="188"/>
                        <a:pt x="122" y="141"/>
                      </a:cubicBezTo>
                      <a:cubicBezTo>
                        <a:pt x="115" y="77"/>
                        <a:pt x="95" y="40"/>
                        <a:pt x="33" y="15"/>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08" name="Freeform 797">
                  <a:extLst>
                    <a:ext uri="{FF2B5EF4-FFF2-40B4-BE49-F238E27FC236}">
                      <a16:creationId xmlns:a16="http://schemas.microsoft.com/office/drawing/2014/main" id="{F3E6AE25-3A7B-AACA-24F9-AA3E63A2C36E}"/>
                    </a:ext>
                  </a:extLst>
                </p:cNvPr>
                <p:cNvSpPr>
                  <a:spLocks/>
                </p:cNvSpPr>
                <p:nvPr/>
              </p:nvSpPr>
              <p:spPr bwMode="auto">
                <a:xfrm>
                  <a:off x="519" y="2650"/>
                  <a:ext cx="71" cy="64"/>
                </a:xfrm>
                <a:custGeom>
                  <a:avLst/>
                  <a:gdLst>
                    <a:gd name="T0" fmla="*/ 3 w 211"/>
                    <a:gd name="T1" fmla="*/ 0 h 188"/>
                    <a:gd name="T2" fmla="*/ 6 w 211"/>
                    <a:gd name="T3" fmla="*/ 7 h 188"/>
                    <a:gd name="T4" fmla="*/ 8 w 211"/>
                    <a:gd name="T5" fmla="*/ 4 h 188"/>
                    <a:gd name="T6" fmla="*/ 3 w 211"/>
                    <a:gd name="T7" fmla="*/ 1 h 1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188">
                      <a:moveTo>
                        <a:pt x="75" y="0"/>
                      </a:moveTo>
                      <a:cubicBezTo>
                        <a:pt x="0" y="57"/>
                        <a:pt x="130" y="141"/>
                        <a:pt x="160" y="188"/>
                      </a:cubicBezTo>
                      <a:cubicBezTo>
                        <a:pt x="116" y="120"/>
                        <a:pt x="194" y="150"/>
                        <a:pt x="211" y="113"/>
                      </a:cubicBezTo>
                      <a:cubicBezTo>
                        <a:pt x="173" y="89"/>
                        <a:pt x="111" y="79"/>
                        <a:pt x="84" y="34"/>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09" name="Freeform 798">
                  <a:extLst>
                    <a:ext uri="{FF2B5EF4-FFF2-40B4-BE49-F238E27FC236}">
                      <a16:creationId xmlns:a16="http://schemas.microsoft.com/office/drawing/2014/main" id="{51775CA0-C306-6859-1A92-6DBBC2F51F5B}"/>
                    </a:ext>
                  </a:extLst>
                </p:cNvPr>
                <p:cNvSpPr>
                  <a:spLocks/>
                </p:cNvSpPr>
                <p:nvPr/>
              </p:nvSpPr>
              <p:spPr bwMode="auto">
                <a:xfrm>
                  <a:off x="588" y="2552"/>
                  <a:ext cx="55" cy="72"/>
                </a:xfrm>
                <a:custGeom>
                  <a:avLst/>
                  <a:gdLst>
                    <a:gd name="T0" fmla="*/ 0 w 161"/>
                    <a:gd name="T1" fmla="*/ 4 h 215"/>
                    <a:gd name="T2" fmla="*/ 1 w 161"/>
                    <a:gd name="T3" fmla="*/ 8 h 215"/>
                    <a:gd name="T4" fmla="*/ 5 w 161"/>
                    <a:gd name="T5" fmla="*/ 5 h 215"/>
                    <a:gd name="T6" fmla="*/ 6 w 161"/>
                    <a:gd name="T7" fmla="*/ 0 h 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1" h="215">
                      <a:moveTo>
                        <a:pt x="13" y="110"/>
                      </a:moveTo>
                      <a:cubicBezTo>
                        <a:pt x="0" y="140"/>
                        <a:pt x="31" y="185"/>
                        <a:pt x="25" y="215"/>
                      </a:cubicBezTo>
                      <a:cubicBezTo>
                        <a:pt x="39" y="183"/>
                        <a:pt x="97" y="85"/>
                        <a:pt x="139" y="131"/>
                      </a:cubicBezTo>
                      <a:cubicBezTo>
                        <a:pt x="129" y="89"/>
                        <a:pt x="132" y="35"/>
                        <a:pt x="161" y="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10" name="Freeform 799">
                  <a:extLst>
                    <a:ext uri="{FF2B5EF4-FFF2-40B4-BE49-F238E27FC236}">
                      <a16:creationId xmlns:a16="http://schemas.microsoft.com/office/drawing/2014/main" id="{074E5EE5-83F6-6B90-112C-5FB66305D012}"/>
                    </a:ext>
                  </a:extLst>
                </p:cNvPr>
                <p:cNvSpPr>
                  <a:spLocks/>
                </p:cNvSpPr>
                <p:nvPr/>
              </p:nvSpPr>
              <p:spPr bwMode="auto">
                <a:xfrm>
                  <a:off x="636" y="2713"/>
                  <a:ext cx="85" cy="67"/>
                </a:xfrm>
                <a:custGeom>
                  <a:avLst/>
                  <a:gdLst>
                    <a:gd name="T0" fmla="*/ 1 w 252"/>
                    <a:gd name="T1" fmla="*/ 3 h 197"/>
                    <a:gd name="T2" fmla="*/ 4 w 252"/>
                    <a:gd name="T3" fmla="*/ 8 h 197"/>
                    <a:gd name="T4" fmla="*/ 10 w 252"/>
                    <a:gd name="T5" fmla="*/ 4 h 197"/>
                    <a:gd name="T6" fmla="*/ 7 w 252"/>
                    <a:gd name="T7" fmla="*/ 0 h 197"/>
                    <a:gd name="T8" fmla="*/ 5 w 252"/>
                    <a:gd name="T9" fmla="*/ 4 h 197"/>
                    <a:gd name="T10" fmla="*/ 2 w 252"/>
                    <a:gd name="T11" fmla="*/ 3 h 197"/>
                    <a:gd name="T12" fmla="*/ 0 w 252"/>
                    <a:gd name="T13" fmla="*/ 2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197">
                      <a:moveTo>
                        <a:pt x="25" y="70"/>
                      </a:moveTo>
                      <a:cubicBezTo>
                        <a:pt x="45" y="110"/>
                        <a:pt x="77" y="165"/>
                        <a:pt x="109" y="197"/>
                      </a:cubicBezTo>
                      <a:cubicBezTo>
                        <a:pt x="149" y="160"/>
                        <a:pt x="201" y="130"/>
                        <a:pt x="252" y="116"/>
                      </a:cubicBezTo>
                      <a:cubicBezTo>
                        <a:pt x="242" y="75"/>
                        <a:pt x="194" y="41"/>
                        <a:pt x="176" y="0"/>
                      </a:cubicBezTo>
                      <a:cubicBezTo>
                        <a:pt x="206" y="47"/>
                        <a:pt x="188" y="107"/>
                        <a:pt x="130" y="112"/>
                      </a:cubicBezTo>
                      <a:cubicBezTo>
                        <a:pt x="102" y="114"/>
                        <a:pt x="90" y="101"/>
                        <a:pt x="64" y="86"/>
                      </a:cubicBezTo>
                      <a:cubicBezTo>
                        <a:pt x="45" y="75"/>
                        <a:pt x="11" y="63"/>
                        <a:pt x="0" y="57"/>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11" name="Freeform 800">
                  <a:extLst>
                    <a:ext uri="{FF2B5EF4-FFF2-40B4-BE49-F238E27FC236}">
                      <a16:creationId xmlns:a16="http://schemas.microsoft.com/office/drawing/2014/main" id="{A9747388-25C3-31AD-E162-981E2559990E}"/>
                    </a:ext>
                  </a:extLst>
                </p:cNvPr>
                <p:cNvSpPr>
                  <a:spLocks/>
                </p:cNvSpPr>
                <p:nvPr/>
              </p:nvSpPr>
              <p:spPr bwMode="auto">
                <a:xfrm>
                  <a:off x="762" y="2297"/>
                  <a:ext cx="61" cy="88"/>
                </a:xfrm>
                <a:custGeom>
                  <a:avLst/>
                  <a:gdLst>
                    <a:gd name="T0" fmla="*/ 0 w 178"/>
                    <a:gd name="T1" fmla="*/ 6 h 260"/>
                    <a:gd name="T2" fmla="*/ 5 w 178"/>
                    <a:gd name="T3" fmla="*/ 8 h 260"/>
                    <a:gd name="T4" fmla="*/ 6 w 178"/>
                    <a:gd name="T5" fmla="*/ 5 h 260"/>
                    <a:gd name="T6" fmla="*/ 5 w 178"/>
                    <a:gd name="T7" fmla="*/ 0 h 260"/>
                    <a:gd name="T8" fmla="*/ 4 w 178"/>
                    <a:gd name="T9" fmla="*/ 4 h 260"/>
                    <a:gd name="T10" fmla="*/ 0 w 178"/>
                    <a:gd name="T11" fmla="*/ 6 h 2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 h="260">
                      <a:moveTo>
                        <a:pt x="0" y="147"/>
                      </a:moveTo>
                      <a:cubicBezTo>
                        <a:pt x="68" y="130"/>
                        <a:pt x="66" y="260"/>
                        <a:pt x="138" y="209"/>
                      </a:cubicBezTo>
                      <a:cubicBezTo>
                        <a:pt x="178" y="181"/>
                        <a:pt x="160" y="163"/>
                        <a:pt x="150" y="123"/>
                      </a:cubicBezTo>
                      <a:cubicBezTo>
                        <a:pt x="141" y="83"/>
                        <a:pt x="145" y="39"/>
                        <a:pt x="134" y="0"/>
                      </a:cubicBezTo>
                      <a:cubicBezTo>
                        <a:pt x="110" y="24"/>
                        <a:pt x="122" y="74"/>
                        <a:pt x="109" y="105"/>
                      </a:cubicBezTo>
                      <a:cubicBezTo>
                        <a:pt x="88" y="153"/>
                        <a:pt x="47" y="133"/>
                        <a:pt x="4" y="155"/>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12" name="Freeform 801">
                  <a:extLst>
                    <a:ext uri="{FF2B5EF4-FFF2-40B4-BE49-F238E27FC236}">
                      <a16:creationId xmlns:a16="http://schemas.microsoft.com/office/drawing/2014/main" id="{FE228637-D257-9DA3-8ED4-1A56FA2017D5}"/>
                    </a:ext>
                  </a:extLst>
                </p:cNvPr>
                <p:cNvSpPr>
                  <a:spLocks/>
                </p:cNvSpPr>
                <p:nvPr/>
              </p:nvSpPr>
              <p:spPr bwMode="auto">
                <a:xfrm>
                  <a:off x="1055" y="2314"/>
                  <a:ext cx="65" cy="178"/>
                </a:xfrm>
                <a:custGeom>
                  <a:avLst/>
                  <a:gdLst>
                    <a:gd name="T0" fmla="*/ 3 w 192"/>
                    <a:gd name="T1" fmla="*/ 0 h 527"/>
                    <a:gd name="T2" fmla="*/ 0 w 192"/>
                    <a:gd name="T3" fmla="*/ 9 h 527"/>
                    <a:gd name="T4" fmla="*/ 1 w 192"/>
                    <a:gd name="T5" fmla="*/ 15 h 527"/>
                    <a:gd name="T6" fmla="*/ 2 w 192"/>
                    <a:gd name="T7" fmla="*/ 20 h 527"/>
                    <a:gd name="T8" fmla="*/ 3 w 192"/>
                    <a:gd name="T9" fmla="*/ 16 h 527"/>
                    <a:gd name="T10" fmla="*/ 7 w 192"/>
                    <a:gd name="T11" fmla="*/ 13 h 527"/>
                    <a:gd name="T12" fmla="*/ 4 w 192"/>
                    <a:gd name="T13" fmla="*/ 11 h 527"/>
                    <a:gd name="T14" fmla="*/ 2 w 192"/>
                    <a:gd name="T15" fmla="*/ 6 h 5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2" h="527">
                      <a:moveTo>
                        <a:pt x="92" y="0"/>
                      </a:moveTo>
                      <a:cubicBezTo>
                        <a:pt x="31" y="44"/>
                        <a:pt x="17" y="170"/>
                        <a:pt x="6" y="237"/>
                      </a:cubicBezTo>
                      <a:cubicBezTo>
                        <a:pt x="0" y="280"/>
                        <a:pt x="6" y="329"/>
                        <a:pt x="14" y="372"/>
                      </a:cubicBezTo>
                      <a:cubicBezTo>
                        <a:pt x="24" y="418"/>
                        <a:pt x="43" y="486"/>
                        <a:pt x="66" y="527"/>
                      </a:cubicBezTo>
                      <a:cubicBezTo>
                        <a:pt x="90" y="501"/>
                        <a:pt x="80" y="438"/>
                        <a:pt x="93" y="403"/>
                      </a:cubicBezTo>
                      <a:cubicBezTo>
                        <a:pt x="107" y="365"/>
                        <a:pt x="149" y="328"/>
                        <a:pt x="192" y="333"/>
                      </a:cubicBezTo>
                      <a:cubicBezTo>
                        <a:pt x="180" y="298"/>
                        <a:pt x="129" y="305"/>
                        <a:pt x="103" y="288"/>
                      </a:cubicBezTo>
                      <a:cubicBezTo>
                        <a:pt x="54" y="257"/>
                        <a:pt x="71" y="190"/>
                        <a:pt x="53" y="14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13" name="Freeform 802">
                  <a:extLst>
                    <a:ext uri="{FF2B5EF4-FFF2-40B4-BE49-F238E27FC236}">
                      <a16:creationId xmlns:a16="http://schemas.microsoft.com/office/drawing/2014/main" id="{520C8CB3-30FC-6F3C-4B60-C1FD8E22DF60}"/>
                    </a:ext>
                  </a:extLst>
                </p:cNvPr>
                <p:cNvSpPr>
                  <a:spLocks/>
                </p:cNvSpPr>
                <p:nvPr/>
              </p:nvSpPr>
              <p:spPr bwMode="auto">
                <a:xfrm>
                  <a:off x="1231" y="1978"/>
                  <a:ext cx="55" cy="77"/>
                </a:xfrm>
                <a:custGeom>
                  <a:avLst/>
                  <a:gdLst>
                    <a:gd name="T0" fmla="*/ 3 w 163"/>
                    <a:gd name="T1" fmla="*/ 0 h 228"/>
                    <a:gd name="T2" fmla="*/ 0 w 163"/>
                    <a:gd name="T3" fmla="*/ 4 h 228"/>
                    <a:gd name="T4" fmla="*/ 3 w 163"/>
                    <a:gd name="T5" fmla="*/ 6 h 228"/>
                    <a:gd name="T6" fmla="*/ 6 w 163"/>
                    <a:gd name="T7" fmla="*/ 9 h 228"/>
                    <a:gd name="T8" fmla="*/ 6 w 163"/>
                    <a:gd name="T9" fmla="*/ 9 h 228"/>
                    <a:gd name="T10" fmla="*/ 3 w 163"/>
                    <a:gd name="T11" fmla="*/ 0 h 2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 h="228">
                      <a:moveTo>
                        <a:pt x="69" y="4"/>
                      </a:moveTo>
                      <a:cubicBezTo>
                        <a:pt x="53" y="43"/>
                        <a:pt x="50" y="85"/>
                        <a:pt x="0" y="94"/>
                      </a:cubicBezTo>
                      <a:cubicBezTo>
                        <a:pt x="2" y="121"/>
                        <a:pt x="54" y="133"/>
                        <a:pt x="74" y="151"/>
                      </a:cubicBezTo>
                      <a:cubicBezTo>
                        <a:pt x="104" y="179"/>
                        <a:pt x="125" y="205"/>
                        <a:pt x="161" y="226"/>
                      </a:cubicBezTo>
                      <a:cubicBezTo>
                        <a:pt x="163" y="228"/>
                        <a:pt x="163" y="228"/>
                        <a:pt x="161" y="226"/>
                      </a:cubicBezTo>
                      <a:cubicBezTo>
                        <a:pt x="110" y="174"/>
                        <a:pt x="75" y="73"/>
                        <a:pt x="77"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14" name="Freeform 803">
                  <a:extLst>
                    <a:ext uri="{FF2B5EF4-FFF2-40B4-BE49-F238E27FC236}">
                      <a16:creationId xmlns:a16="http://schemas.microsoft.com/office/drawing/2014/main" id="{8641E92F-38AD-9E8C-D8B0-C445E9C0B35C}"/>
                    </a:ext>
                  </a:extLst>
                </p:cNvPr>
                <p:cNvSpPr>
                  <a:spLocks/>
                </p:cNvSpPr>
                <p:nvPr/>
              </p:nvSpPr>
              <p:spPr bwMode="auto">
                <a:xfrm>
                  <a:off x="1714" y="2343"/>
                  <a:ext cx="72" cy="58"/>
                </a:xfrm>
                <a:custGeom>
                  <a:avLst/>
                  <a:gdLst>
                    <a:gd name="T0" fmla="*/ 0 w 212"/>
                    <a:gd name="T1" fmla="*/ 3 h 173"/>
                    <a:gd name="T2" fmla="*/ 4 w 212"/>
                    <a:gd name="T3" fmla="*/ 1 h 173"/>
                    <a:gd name="T4" fmla="*/ 6 w 212"/>
                    <a:gd name="T5" fmla="*/ 4 h 173"/>
                    <a:gd name="T6" fmla="*/ 8 w 212"/>
                    <a:gd name="T7" fmla="*/ 6 h 173"/>
                    <a:gd name="T8" fmla="*/ 4 w 212"/>
                    <a:gd name="T9" fmla="*/ 5 h 173"/>
                    <a:gd name="T10" fmla="*/ 0 w 212"/>
                    <a:gd name="T11" fmla="*/ 3 h 1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173">
                      <a:moveTo>
                        <a:pt x="0" y="85"/>
                      </a:moveTo>
                      <a:cubicBezTo>
                        <a:pt x="35" y="59"/>
                        <a:pt x="71" y="0"/>
                        <a:pt x="111" y="39"/>
                      </a:cubicBezTo>
                      <a:cubicBezTo>
                        <a:pt x="128" y="56"/>
                        <a:pt x="136" y="82"/>
                        <a:pt x="155" y="100"/>
                      </a:cubicBezTo>
                      <a:cubicBezTo>
                        <a:pt x="173" y="118"/>
                        <a:pt x="203" y="136"/>
                        <a:pt x="212" y="161"/>
                      </a:cubicBezTo>
                      <a:cubicBezTo>
                        <a:pt x="182" y="173"/>
                        <a:pt x="130" y="143"/>
                        <a:pt x="94" y="143"/>
                      </a:cubicBezTo>
                      <a:cubicBezTo>
                        <a:pt x="54" y="143"/>
                        <a:pt x="14" y="136"/>
                        <a:pt x="11" y="8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15" name="Freeform 804">
                  <a:extLst>
                    <a:ext uri="{FF2B5EF4-FFF2-40B4-BE49-F238E27FC236}">
                      <a16:creationId xmlns:a16="http://schemas.microsoft.com/office/drawing/2014/main" id="{DB0BDB87-49B3-017C-91C7-585D7E514B73}"/>
                    </a:ext>
                  </a:extLst>
                </p:cNvPr>
                <p:cNvSpPr>
                  <a:spLocks/>
                </p:cNvSpPr>
                <p:nvPr/>
              </p:nvSpPr>
              <p:spPr bwMode="auto">
                <a:xfrm>
                  <a:off x="1453" y="1586"/>
                  <a:ext cx="86" cy="65"/>
                </a:xfrm>
                <a:custGeom>
                  <a:avLst/>
                  <a:gdLst>
                    <a:gd name="T0" fmla="*/ 0 w 252"/>
                    <a:gd name="T1" fmla="*/ 5 h 192"/>
                    <a:gd name="T2" fmla="*/ 4 w 252"/>
                    <a:gd name="T3" fmla="*/ 2 h 192"/>
                    <a:gd name="T4" fmla="*/ 8 w 252"/>
                    <a:gd name="T5" fmla="*/ 2 h 192"/>
                    <a:gd name="T6" fmla="*/ 8 w 252"/>
                    <a:gd name="T7" fmla="*/ 6 h 192"/>
                    <a:gd name="T8" fmla="*/ 0 w 252"/>
                    <a:gd name="T9" fmla="*/ 6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192">
                      <a:moveTo>
                        <a:pt x="0" y="134"/>
                      </a:moveTo>
                      <a:cubicBezTo>
                        <a:pt x="37" y="146"/>
                        <a:pt x="82" y="70"/>
                        <a:pt x="104" y="45"/>
                      </a:cubicBezTo>
                      <a:cubicBezTo>
                        <a:pt x="145" y="0"/>
                        <a:pt x="174" y="19"/>
                        <a:pt x="205" y="64"/>
                      </a:cubicBezTo>
                      <a:cubicBezTo>
                        <a:pt x="231" y="102"/>
                        <a:pt x="252" y="151"/>
                        <a:pt x="202" y="169"/>
                      </a:cubicBezTo>
                      <a:cubicBezTo>
                        <a:pt x="135" y="192"/>
                        <a:pt x="72" y="178"/>
                        <a:pt x="11" y="14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16" name="Freeform 805">
                  <a:extLst>
                    <a:ext uri="{FF2B5EF4-FFF2-40B4-BE49-F238E27FC236}">
                      <a16:creationId xmlns:a16="http://schemas.microsoft.com/office/drawing/2014/main" id="{FA3C3B2E-F89C-2A2F-4CDC-6585BD034B7A}"/>
                    </a:ext>
                  </a:extLst>
                </p:cNvPr>
                <p:cNvSpPr>
                  <a:spLocks/>
                </p:cNvSpPr>
                <p:nvPr/>
              </p:nvSpPr>
              <p:spPr bwMode="auto">
                <a:xfrm>
                  <a:off x="1823" y="1457"/>
                  <a:ext cx="64" cy="87"/>
                </a:xfrm>
                <a:custGeom>
                  <a:avLst/>
                  <a:gdLst>
                    <a:gd name="T0" fmla="*/ 0 w 191"/>
                    <a:gd name="T1" fmla="*/ 0 h 259"/>
                    <a:gd name="T2" fmla="*/ 4 w 191"/>
                    <a:gd name="T3" fmla="*/ 5 h 259"/>
                    <a:gd name="T4" fmla="*/ 6 w 191"/>
                    <a:gd name="T5" fmla="*/ 10 h 259"/>
                    <a:gd name="T6" fmla="*/ 6 w 191"/>
                    <a:gd name="T7" fmla="*/ 4 h 259"/>
                    <a:gd name="T8" fmla="*/ 3 w 191"/>
                    <a:gd name="T9" fmla="*/ 2 h 259"/>
                    <a:gd name="T10" fmla="*/ 0 w 191"/>
                    <a:gd name="T11" fmla="*/ 0 h 2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259">
                      <a:moveTo>
                        <a:pt x="12" y="0"/>
                      </a:moveTo>
                      <a:cubicBezTo>
                        <a:pt x="35" y="45"/>
                        <a:pt x="90" y="75"/>
                        <a:pt x="117" y="121"/>
                      </a:cubicBezTo>
                      <a:cubicBezTo>
                        <a:pt x="141" y="161"/>
                        <a:pt x="160" y="212"/>
                        <a:pt x="155" y="259"/>
                      </a:cubicBezTo>
                      <a:cubicBezTo>
                        <a:pt x="173" y="213"/>
                        <a:pt x="191" y="143"/>
                        <a:pt x="155" y="102"/>
                      </a:cubicBezTo>
                      <a:cubicBezTo>
                        <a:pt x="139" y="84"/>
                        <a:pt x="111" y="72"/>
                        <a:pt x="90" y="59"/>
                      </a:cubicBezTo>
                      <a:cubicBezTo>
                        <a:pt x="62" y="41"/>
                        <a:pt x="31" y="14"/>
                        <a:pt x="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17" name="Freeform 806">
                  <a:extLst>
                    <a:ext uri="{FF2B5EF4-FFF2-40B4-BE49-F238E27FC236}">
                      <a16:creationId xmlns:a16="http://schemas.microsoft.com/office/drawing/2014/main" id="{0C856FED-9713-7E78-B1A3-969F112E9DAA}"/>
                    </a:ext>
                  </a:extLst>
                </p:cNvPr>
                <p:cNvSpPr>
                  <a:spLocks/>
                </p:cNvSpPr>
                <p:nvPr/>
              </p:nvSpPr>
              <p:spPr bwMode="auto">
                <a:xfrm>
                  <a:off x="851" y="1981"/>
                  <a:ext cx="46" cy="60"/>
                </a:xfrm>
                <a:custGeom>
                  <a:avLst/>
                  <a:gdLst>
                    <a:gd name="T0" fmla="*/ 1 w 137"/>
                    <a:gd name="T1" fmla="*/ 1 h 176"/>
                    <a:gd name="T2" fmla="*/ 5 w 137"/>
                    <a:gd name="T3" fmla="*/ 2 h 176"/>
                    <a:gd name="T4" fmla="*/ 5 w 137"/>
                    <a:gd name="T5" fmla="*/ 7 h 176"/>
                    <a:gd name="T6" fmla="*/ 0 w 137"/>
                    <a:gd name="T7" fmla="*/ 1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 h="176">
                      <a:moveTo>
                        <a:pt x="23" y="22"/>
                      </a:moveTo>
                      <a:cubicBezTo>
                        <a:pt x="61" y="8"/>
                        <a:pt x="107" y="2"/>
                        <a:pt x="124" y="50"/>
                      </a:cubicBezTo>
                      <a:cubicBezTo>
                        <a:pt x="137" y="89"/>
                        <a:pt x="101" y="137"/>
                        <a:pt x="126" y="176"/>
                      </a:cubicBezTo>
                      <a:cubicBezTo>
                        <a:pt x="103" y="147"/>
                        <a:pt x="49" y="0"/>
                        <a:pt x="0" y="3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18" name="Freeform 807">
                  <a:extLst>
                    <a:ext uri="{FF2B5EF4-FFF2-40B4-BE49-F238E27FC236}">
                      <a16:creationId xmlns:a16="http://schemas.microsoft.com/office/drawing/2014/main" id="{A99E328F-FEAC-CEC5-370A-B2B3ECC6D23F}"/>
                    </a:ext>
                  </a:extLst>
                </p:cNvPr>
                <p:cNvSpPr>
                  <a:spLocks/>
                </p:cNvSpPr>
                <p:nvPr/>
              </p:nvSpPr>
              <p:spPr bwMode="auto">
                <a:xfrm>
                  <a:off x="827" y="2480"/>
                  <a:ext cx="53" cy="81"/>
                </a:xfrm>
                <a:custGeom>
                  <a:avLst/>
                  <a:gdLst>
                    <a:gd name="T0" fmla="*/ 0 w 157"/>
                    <a:gd name="T1" fmla="*/ 2 h 239"/>
                    <a:gd name="T2" fmla="*/ 2 w 157"/>
                    <a:gd name="T3" fmla="*/ 8 h 239"/>
                    <a:gd name="T4" fmla="*/ 6 w 157"/>
                    <a:gd name="T5" fmla="*/ 9 h 239"/>
                    <a:gd name="T6" fmla="*/ 6 w 157"/>
                    <a:gd name="T7" fmla="*/ 6 h 239"/>
                    <a:gd name="T8" fmla="*/ 4 w 157"/>
                    <a:gd name="T9" fmla="*/ 5 h 239"/>
                    <a:gd name="T10" fmla="*/ 0 w 157"/>
                    <a:gd name="T11" fmla="*/ 1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 h="239">
                      <a:moveTo>
                        <a:pt x="11" y="51"/>
                      </a:moveTo>
                      <a:cubicBezTo>
                        <a:pt x="89" y="70"/>
                        <a:pt x="77" y="145"/>
                        <a:pt x="62" y="201"/>
                      </a:cubicBezTo>
                      <a:cubicBezTo>
                        <a:pt x="100" y="190"/>
                        <a:pt x="141" y="186"/>
                        <a:pt x="147" y="239"/>
                      </a:cubicBezTo>
                      <a:cubicBezTo>
                        <a:pt x="150" y="219"/>
                        <a:pt x="157" y="179"/>
                        <a:pt x="146" y="160"/>
                      </a:cubicBezTo>
                      <a:cubicBezTo>
                        <a:pt x="136" y="142"/>
                        <a:pt x="118" y="143"/>
                        <a:pt x="105" y="120"/>
                      </a:cubicBezTo>
                      <a:cubicBezTo>
                        <a:pt x="88" y="89"/>
                        <a:pt x="52" y="0"/>
                        <a:pt x="0" y="3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19" name="Freeform 808">
                  <a:extLst>
                    <a:ext uri="{FF2B5EF4-FFF2-40B4-BE49-F238E27FC236}">
                      <a16:creationId xmlns:a16="http://schemas.microsoft.com/office/drawing/2014/main" id="{00C1133C-13E8-9581-6066-CE54D9B18FAB}"/>
                    </a:ext>
                  </a:extLst>
                </p:cNvPr>
                <p:cNvSpPr>
                  <a:spLocks/>
                </p:cNvSpPr>
                <p:nvPr/>
              </p:nvSpPr>
              <p:spPr bwMode="auto">
                <a:xfrm>
                  <a:off x="659" y="2854"/>
                  <a:ext cx="68" cy="81"/>
                </a:xfrm>
                <a:custGeom>
                  <a:avLst/>
                  <a:gdLst>
                    <a:gd name="T0" fmla="*/ 0 w 200"/>
                    <a:gd name="T1" fmla="*/ 3 h 239"/>
                    <a:gd name="T2" fmla="*/ 5 w 200"/>
                    <a:gd name="T3" fmla="*/ 2 h 239"/>
                    <a:gd name="T4" fmla="*/ 6 w 200"/>
                    <a:gd name="T5" fmla="*/ 0 h 239"/>
                    <a:gd name="T6" fmla="*/ 7 w 200"/>
                    <a:gd name="T7" fmla="*/ 3 h 239"/>
                    <a:gd name="T8" fmla="*/ 4 w 200"/>
                    <a:gd name="T9" fmla="*/ 8 h 239"/>
                    <a:gd name="T10" fmla="*/ 1 w 200"/>
                    <a:gd name="T11" fmla="*/ 8 h 239"/>
                    <a:gd name="T12" fmla="*/ 0 w 200"/>
                    <a:gd name="T13" fmla="*/ 4 h 2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239">
                      <a:moveTo>
                        <a:pt x="9" y="81"/>
                      </a:moveTo>
                      <a:cubicBezTo>
                        <a:pt x="40" y="131"/>
                        <a:pt x="105" y="101"/>
                        <a:pt x="125" y="58"/>
                      </a:cubicBezTo>
                      <a:cubicBezTo>
                        <a:pt x="137" y="31"/>
                        <a:pt x="126" y="0"/>
                        <a:pt x="164" y="12"/>
                      </a:cubicBezTo>
                      <a:cubicBezTo>
                        <a:pt x="200" y="23"/>
                        <a:pt x="189" y="53"/>
                        <a:pt x="179" y="77"/>
                      </a:cubicBezTo>
                      <a:cubicBezTo>
                        <a:pt x="161" y="119"/>
                        <a:pt x="135" y="198"/>
                        <a:pt x="95" y="221"/>
                      </a:cubicBezTo>
                      <a:cubicBezTo>
                        <a:pt x="63" y="239"/>
                        <a:pt x="47" y="234"/>
                        <a:pt x="32" y="209"/>
                      </a:cubicBezTo>
                      <a:cubicBezTo>
                        <a:pt x="16" y="184"/>
                        <a:pt x="0" y="122"/>
                        <a:pt x="13" y="9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20" name="Freeform 809">
                  <a:extLst>
                    <a:ext uri="{FF2B5EF4-FFF2-40B4-BE49-F238E27FC236}">
                      <a16:creationId xmlns:a16="http://schemas.microsoft.com/office/drawing/2014/main" id="{5B9FBD24-725E-1F28-80C0-C4A0FE343104}"/>
                    </a:ext>
                  </a:extLst>
                </p:cNvPr>
                <p:cNvSpPr>
                  <a:spLocks/>
                </p:cNvSpPr>
                <p:nvPr/>
              </p:nvSpPr>
              <p:spPr bwMode="auto">
                <a:xfrm>
                  <a:off x="524" y="3365"/>
                  <a:ext cx="56" cy="86"/>
                </a:xfrm>
                <a:custGeom>
                  <a:avLst/>
                  <a:gdLst>
                    <a:gd name="T0" fmla="*/ 1 w 165"/>
                    <a:gd name="T1" fmla="*/ 0 h 256"/>
                    <a:gd name="T2" fmla="*/ 1 w 165"/>
                    <a:gd name="T3" fmla="*/ 5 h 256"/>
                    <a:gd name="T4" fmla="*/ 3 w 165"/>
                    <a:gd name="T5" fmla="*/ 7 h 256"/>
                    <a:gd name="T6" fmla="*/ 4 w 165"/>
                    <a:gd name="T7" fmla="*/ 9 h 256"/>
                    <a:gd name="T8" fmla="*/ 6 w 165"/>
                    <a:gd name="T9" fmla="*/ 5 h 256"/>
                    <a:gd name="T10" fmla="*/ 3 w 165"/>
                    <a:gd name="T11" fmla="*/ 0 h 2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5" h="256">
                      <a:moveTo>
                        <a:pt x="36" y="12"/>
                      </a:moveTo>
                      <a:cubicBezTo>
                        <a:pt x="0" y="39"/>
                        <a:pt x="11" y="93"/>
                        <a:pt x="36" y="124"/>
                      </a:cubicBezTo>
                      <a:cubicBezTo>
                        <a:pt x="51" y="143"/>
                        <a:pt x="67" y="151"/>
                        <a:pt x="78" y="175"/>
                      </a:cubicBezTo>
                      <a:cubicBezTo>
                        <a:pt x="85" y="189"/>
                        <a:pt x="85" y="228"/>
                        <a:pt x="102" y="236"/>
                      </a:cubicBezTo>
                      <a:cubicBezTo>
                        <a:pt x="143" y="256"/>
                        <a:pt x="165" y="161"/>
                        <a:pt x="164" y="133"/>
                      </a:cubicBezTo>
                      <a:cubicBezTo>
                        <a:pt x="162" y="90"/>
                        <a:pt x="120" y="0"/>
                        <a:pt x="67" y="1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21" name="Freeform 810">
                  <a:extLst>
                    <a:ext uri="{FF2B5EF4-FFF2-40B4-BE49-F238E27FC236}">
                      <a16:creationId xmlns:a16="http://schemas.microsoft.com/office/drawing/2014/main" id="{2B990C89-945F-526B-0EBC-8BCA4961C5DA}"/>
                    </a:ext>
                  </a:extLst>
                </p:cNvPr>
                <p:cNvSpPr>
                  <a:spLocks/>
                </p:cNvSpPr>
                <p:nvPr/>
              </p:nvSpPr>
              <p:spPr bwMode="auto">
                <a:xfrm>
                  <a:off x="1770" y="3140"/>
                  <a:ext cx="75" cy="63"/>
                </a:xfrm>
                <a:custGeom>
                  <a:avLst/>
                  <a:gdLst>
                    <a:gd name="T0" fmla="*/ 0 w 219"/>
                    <a:gd name="T1" fmla="*/ 2 h 186"/>
                    <a:gd name="T2" fmla="*/ 7 w 219"/>
                    <a:gd name="T3" fmla="*/ 2 h 186"/>
                    <a:gd name="T4" fmla="*/ 4 w 219"/>
                    <a:gd name="T5" fmla="*/ 7 h 186"/>
                    <a:gd name="T6" fmla="*/ 3 w 219"/>
                    <a:gd name="T7" fmla="*/ 2 h 1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 h="186">
                      <a:moveTo>
                        <a:pt x="0" y="59"/>
                      </a:moveTo>
                      <a:cubicBezTo>
                        <a:pt x="47" y="48"/>
                        <a:pt x="123" y="0"/>
                        <a:pt x="167" y="43"/>
                      </a:cubicBezTo>
                      <a:cubicBezTo>
                        <a:pt x="219" y="95"/>
                        <a:pt x="141" y="172"/>
                        <a:pt x="90" y="186"/>
                      </a:cubicBezTo>
                      <a:cubicBezTo>
                        <a:pt x="95" y="156"/>
                        <a:pt x="143" y="55"/>
                        <a:pt x="78" y="5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22" name="Freeform 811">
                  <a:extLst>
                    <a:ext uri="{FF2B5EF4-FFF2-40B4-BE49-F238E27FC236}">
                      <a16:creationId xmlns:a16="http://schemas.microsoft.com/office/drawing/2014/main" id="{EEE8A66C-7A0C-F738-90A2-F72CDBD5048C}"/>
                    </a:ext>
                  </a:extLst>
                </p:cNvPr>
                <p:cNvSpPr>
                  <a:spLocks/>
                </p:cNvSpPr>
                <p:nvPr/>
              </p:nvSpPr>
              <p:spPr bwMode="auto">
                <a:xfrm>
                  <a:off x="1518" y="1874"/>
                  <a:ext cx="232" cy="255"/>
                </a:xfrm>
                <a:custGeom>
                  <a:avLst/>
                  <a:gdLst>
                    <a:gd name="T0" fmla="*/ 21 w 685"/>
                    <a:gd name="T1" fmla="*/ 7 h 753"/>
                    <a:gd name="T2" fmla="*/ 20 w 685"/>
                    <a:gd name="T3" fmla="*/ 13 h 753"/>
                    <a:gd name="T4" fmla="*/ 24 w 685"/>
                    <a:gd name="T5" fmla="*/ 16 h 753"/>
                    <a:gd name="T6" fmla="*/ 26 w 685"/>
                    <a:gd name="T7" fmla="*/ 21 h 753"/>
                    <a:gd name="T8" fmla="*/ 23 w 685"/>
                    <a:gd name="T9" fmla="*/ 24 h 753"/>
                    <a:gd name="T10" fmla="*/ 19 w 685"/>
                    <a:gd name="T11" fmla="*/ 28 h 753"/>
                    <a:gd name="T12" fmla="*/ 14 w 685"/>
                    <a:gd name="T13" fmla="*/ 28 h 753"/>
                    <a:gd name="T14" fmla="*/ 12 w 685"/>
                    <a:gd name="T15" fmla="*/ 28 h 753"/>
                    <a:gd name="T16" fmla="*/ 9 w 685"/>
                    <a:gd name="T17" fmla="*/ 29 h 753"/>
                    <a:gd name="T18" fmla="*/ 6 w 685"/>
                    <a:gd name="T19" fmla="*/ 26 h 753"/>
                    <a:gd name="T20" fmla="*/ 15 w 685"/>
                    <a:gd name="T21" fmla="*/ 20 h 753"/>
                    <a:gd name="T22" fmla="*/ 12 w 685"/>
                    <a:gd name="T23" fmla="*/ 11 h 753"/>
                    <a:gd name="T24" fmla="*/ 5 w 685"/>
                    <a:gd name="T25" fmla="*/ 9 h 753"/>
                    <a:gd name="T26" fmla="*/ 1 w 685"/>
                    <a:gd name="T27" fmla="*/ 9 h 753"/>
                    <a:gd name="T28" fmla="*/ 0 w 685"/>
                    <a:gd name="T29" fmla="*/ 5 h 753"/>
                    <a:gd name="T30" fmla="*/ 4 w 685"/>
                    <a:gd name="T31" fmla="*/ 1 h 753"/>
                    <a:gd name="T32" fmla="*/ 6 w 685"/>
                    <a:gd name="T33" fmla="*/ 3 h 753"/>
                    <a:gd name="T34" fmla="*/ 9 w 685"/>
                    <a:gd name="T35" fmla="*/ 1 h 753"/>
                    <a:gd name="T36" fmla="*/ 13 w 685"/>
                    <a:gd name="T37" fmla="*/ 2 h 753"/>
                    <a:gd name="T38" fmla="*/ 13 w 685"/>
                    <a:gd name="T39" fmla="*/ 6 h 753"/>
                    <a:gd name="T40" fmla="*/ 19 w 685"/>
                    <a:gd name="T41" fmla="*/ 5 h 753"/>
                    <a:gd name="T42" fmla="*/ 20 w 685"/>
                    <a:gd name="T43" fmla="*/ 7 h 7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85" h="753">
                      <a:moveTo>
                        <a:pt x="528" y="190"/>
                      </a:moveTo>
                      <a:cubicBezTo>
                        <a:pt x="512" y="213"/>
                        <a:pt x="506" y="306"/>
                        <a:pt x="517" y="335"/>
                      </a:cubicBezTo>
                      <a:cubicBezTo>
                        <a:pt x="530" y="367"/>
                        <a:pt x="589" y="386"/>
                        <a:pt x="616" y="406"/>
                      </a:cubicBezTo>
                      <a:cubicBezTo>
                        <a:pt x="649" y="430"/>
                        <a:pt x="685" y="488"/>
                        <a:pt x="671" y="529"/>
                      </a:cubicBezTo>
                      <a:cubicBezTo>
                        <a:pt x="659" y="565"/>
                        <a:pt x="618" y="601"/>
                        <a:pt x="591" y="629"/>
                      </a:cubicBezTo>
                      <a:cubicBezTo>
                        <a:pt x="562" y="658"/>
                        <a:pt x="527" y="700"/>
                        <a:pt x="492" y="721"/>
                      </a:cubicBezTo>
                      <a:cubicBezTo>
                        <a:pt x="452" y="744"/>
                        <a:pt x="410" y="715"/>
                        <a:pt x="368" y="720"/>
                      </a:cubicBezTo>
                      <a:cubicBezTo>
                        <a:pt x="344" y="723"/>
                        <a:pt x="322" y="722"/>
                        <a:pt x="298" y="726"/>
                      </a:cubicBezTo>
                      <a:cubicBezTo>
                        <a:pt x="276" y="730"/>
                        <a:pt x="253" y="749"/>
                        <a:pt x="231" y="750"/>
                      </a:cubicBezTo>
                      <a:cubicBezTo>
                        <a:pt x="192" y="753"/>
                        <a:pt x="179" y="698"/>
                        <a:pt x="159" y="673"/>
                      </a:cubicBezTo>
                      <a:cubicBezTo>
                        <a:pt x="237" y="688"/>
                        <a:pt x="367" y="589"/>
                        <a:pt x="395" y="520"/>
                      </a:cubicBezTo>
                      <a:cubicBezTo>
                        <a:pt x="435" y="421"/>
                        <a:pt x="394" y="329"/>
                        <a:pt x="294" y="288"/>
                      </a:cubicBezTo>
                      <a:cubicBezTo>
                        <a:pt x="239" y="264"/>
                        <a:pt x="189" y="243"/>
                        <a:pt x="129" y="235"/>
                      </a:cubicBezTo>
                      <a:cubicBezTo>
                        <a:pt x="101" y="231"/>
                        <a:pt x="45" y="217"/>
                        <a:pt x="23" y="241"/>
                      </a:cubicBezTo>
                      <a:cubicBezTo>
                        <a:pt x="13" y="215"/>
                        <a:pt x="0" y="158"/>
                        <a:pt x="5" y="130"/>
                      </a:cubicBezTo>
                      <a:cubicBezTo>
                        <a:pt x="51" y="114"/>
                        <a:pt x="80" y="67"/>
                        <a:pt x="101" y="27"/>
                      </a:cubicBezTo>
                      <a:cubicBezTo>
                        <a:pt x="109" y="62"/>
                        <a:pt x="112" y="108"/>
                        <a:pt x="161" y="92"/>
                      </a:cubicBezTo>
                      <a:cubicBezTo>
                        <a:pt x="194" y="82"/>
                        <a:pt x="223" y="50"/>
                        <a:pt x="235" y="18"/>
                      </a:cubicBezTo>
                      <a:cubicBezTo>
                        <a:pt x="269" y="37"/>
                        <a:pt x="317" y="0"/>
                        <a:pt x="322" y="51"/>
                      </a:cubicBezTo>
                      <a:cubicBezTo>
                        <a:pt x="326" y="89"/>
                        <a:pt x="317" y="124"/>
                        <a:pt x="334" y="163"/>
                      </a:cubicBezTo>
                      <a:cubicBezTo>
                        <a:pt x="371" y="250"/>
                        <a:pt x="451" y="191"/>
                        <a:pt x="474" y="124"/>
                      </a:cubicBezTo>
                      <a:cubicBezTo>
                        <a:pt x="485" y="142"/>
                        <a:pt x="499" y="158"/>
                        <a:pt x="510" y="17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23" name="Freeform 812">
                  <a:extLst>
                    <a:ext uri="{FF2B5EF4-FFF2-40B4-BE49-F238E27FC236}">
                      <a16:creationId xmlns:a16="http://schemas.microsoft.com/office/drawing/2014/main" id="{F44154CE-CA58-5258-8B86-7BDCBCFE2507}"/>
                    </a:ext>
                  </a:extLst>
                </p:cNvPr>
                <p:cNvSpPr>
                  <a:spLocks/>
                </p:cNvSpPr>
                <p:nvPr/>
              </p:nvSpPr>
              <p:spPr bwMode="auto">
                <a:xfrm>
                  <a:off x="1537" y="1954"/>
                  <a:ext cx="122" cy="114"/>
                </a:xfrm>
                <a:custGeom>
                  <a:avLst/>
                  <a:gdLst>
                    <a:gd name="T0" fmla="*/ 2 w 360"/>
                    <a:gd name="T1" fmla="*/ 0 h 339"/>
                    <a:gd name="T2" fmla="*/ 3 w 360"/>
                    <a:gd name="T3" fmla="*/ 4 h 339"/>
                    <a:gd name="T4" fmla="*/ 0 w 360"/>
                    <a:gd name="T5" fmla="*/ 6 h 339"/>
                    <a:gd name="T6" fmla="*/ 0 w 360"/>
                    <a:gd name="T7" fmla="*/ 8 h 339"/>
                    <a:gd name="T8" fmla="*/ 4 w 360"/>
                    <a:gd name="T9" fmla="*/ 7 h 339"/>
                    <a:gd name="T10" fmla="*/ 7 w 360"/>
                    <a:gd name="T11" fmla="*/ 8 h 339"/>
                    <a:gd name="T12" fmla="*/ 12 w 360"/>
                    <a:gd name="T13" fmla="*/ 13 h 339"/>
                    <a:gd name="T14" fmla="*/ 14 w 360"/>
                    <a:gd name="T15" fmla="*/ 9 h 339"/>
                    <a:gd name="T16" fmla="*/ 10 w 360"/>
                    <a:gd name="T17" fmla="*/ 4 h 339"/>
                    <a:gd name="T18" fmla="*/ 10 w 360"/>
                    <a:gd name="T19" fmla="*/ 3 h 339"/>
                    <a:gd name="T20" fmla="*/ 9 w 360"/>
                    <a:gd name="T21" fmla="*/ 2 h 339"/>
                    <a:gd name="T22" fmla="*/ 5 w 360"/>
                    <a:gd name="T23" fmla="*/ 0 h 3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0" h="339">
                      <a:moveTo>
                        <a:pt x="54" y="0"/>
                      </a:moveTo>
                      <a:cubicBezTo>
                        <a:pt x="68" y="16"/>
                        <a:pt x="100" y="73"/>
                        <a:pt x="88" y="100"/>
                      </a:cubicBezTo>
                      <a:cubicBezTo>
                        <a:pt x="78" y="124"/>
                        <a:pt x="23" y="145"/>
                        <a:pt x="0" y="152"/>
                      </a:cubicBezTo>
                      <a:cubicBezTo>
                        <a:pt x="7" y="175"/>
                        <a:pt x="6" y="204"/>
                        <a:pt x="13" y="224"/>
                      </a:cubicBezTo>
                      <a:cubicBezTo>
                        <a:pt x="41" y="207"/>
                        <a:pt x="61" y="186"/>
                        <a:pt x="97" y="182"/>
                      </a:cubicBezTo>
                      <a:cubicBezTo>
                        <a:pt x="129" y="179"/>
                        <a:pt x="162" y="189"/>
                        <a:pt x="191" y="200"/>
                      </a:cubicBezTo>
                      <a:cubicBezTo>
                        <a:pt x="251" y="225"/>
                        <a:pt x="280" y="285"/>
                        <a:pt x="307" y="339"/>
                      </a:cubicBezTo>
                      <a:cubicBezTo>
                        <a:pt x="331" y="320"/>
                        <a:pt x="360" y="283"/>
                        <a:pt x="357" y="249"/>
                      </a:cubicBezTo>
                      <a:cubicBezTo>
                        <a:pt x="302" y="223"/>
                        <a:pt x="256" y="161"/>
                        <a:pt x="261" y="103"/>
                      </a:cubicBezTo>
                      <a:cubicBezTo>
                        <a:pt x="263" y="82"/>
                        <a:pt x="270" y="89"/>
                        <a:pt x="258" y="69"/>
                      </a:cubicBezTo>
                      <a:cubicBezTo>
                        <a:pt x="250" y="55"/>
                        <a:pt x="240" y="50"/>
                        <a:pt x="227" y="43"/>
                      </a:cubicBezTo>
                      <a:cubicBezTo>
                        <a:pt x="202" y="28"/>
                        <a:pt x="160" y="23"/>
                        <a:pt x="142" y="3"/>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24" name="Freeform 813">
                  <a:extLst>
                    <a:ext uri="{FF2B5EF4-FFF2-40B4-BE49-F238E27FC236}">
                      <a16:creationId xmlns:a16="http://schemas.microsoft.com/office/drawing/2014/main" id="{DDD2E647-3CB5-D2B9-0D59-FBB2CCEE6235}"/>
                    </a:ext>
                  </a:extLst>
                </p:cNvPr>
                <p:cNvSpPr>
                  <a:spLocks/>
                </p:cNvSpPr>
                <p:nvPr/>
              </p:nvSpPr>
              <p:spPr bwMode="auto">
                <a:xfrm>
                  <a:off x="1573" y="2088"/>
                  <a:ext cx="54" cy="40"/>
                </a:xfrm>
                <a:custGeom>
                  <a:avLst/>
                  <a:gdLst>
                    <a:gd name="T0" fmla="*/ 0 w 159"/>
                    <a:gd name="T1" fmla="*/ 2 h 117"/>
                    <a:gd name="T2" fmla="*/ 2 w 159"/>
                    <a:gd name="T3" fmla="*/ 5 h 117"/>
                    <a:gd name="T4" fmla="*/ 4 w 159"/>
                    <a:gd name="T5" fmla="*/ 4 h 117"/>
                    <a:gd name="T6" fmla="*/ 6 w 159"/>
                    <a:gd name="T7" fmla="*/ 3 h 117"/>
                    <a:gd name="T8" fmla="*/ 3 w 159"/>
                    <a:gd name="T9" fmla="*/ 2 h 117"/>
                    <a:gd name="T10" fmla="*/ 5 w 159"/>
                    <a:gd name="T11" fmla="*/ 0 h 1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9" h="117">
                      <a:moveTo>
                        <a:pt x="0" y="55"/>
                      </a:moveTo>
                      <a:cubicBezTo>
                        <a:pt x="5" y="74"/>
                        <a:pt x="38" y="116"/>
                        <a:pt x="55" y="116"/>
                      </a:cubicBezTo>
                      <a:cubicBezTo>
                        <a:pt x="64" y="117"/>
                        <a:pt x="93" y="100"/>
                        <a:pt x="105" y="97"/>
                      </a:cubicBezTo>
                      <a:cubicBezTo>
                        <a:pt x="123" y="94"/>
                        <a:pt x="142" y="92"/>
                        <a:pt x="159" y="88"/>
                      </a:cubicBezTo>
                      <a:cubicBezTo>
                        <a:pt x="134" y="88"/>
                        <a:pt x="90" y="92"/>
                        <a:pt x="88" y="58"/>
                      </a:cubicBezTo>
                      <a:cubicBezTo>
                        <a:pt x="86" y="33"/>
                        <a:pt x="117" y="20"/>
                        <a:pt x="127" y="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25" name="Freeform 814">
                  <a:extLst>
                    <a:ext uri="{FF2B5EF4-FFF2-40B4-BE49-F238E27FC236}">
                      <a16:creationId xmlns:a16="http://schemas.microsoft.com/office/drawing/2014/main" id="{D53F4569-AD59-DF0C-A9A3-728BAD6F6F1F}"/>
                    </a:ext>
                  </a:extLst>
                </p:cNvPr>
                <p:cNvSpPr>
                  <a:spLocks/>
                </p:cNvSpPr>
                <p:nvPr/>
              </p:nvSpPr>
              <p:spPr bwMode="auto">
                <a:xfrm>
                  <a:off x="1644" y="2013"/>
                  <a:ext cx="99" cy="110"/>
                </a:xfrm>
                <a:custGeom>
                  <a:avLst/>
                  <a:gdLst>
                    <a:gd name="T0" fmla="*/ 2 w 292"/>
                    <a:gd name="T1" fmla="*/ 12 h 325"/>
                    <a:gd name="T2" fmla="*/ 4 w 292"/>
                    <a:gd name="T3" fmla="*/ 13 h 325"/>
                    <a:gd name="T4" fmla="*/ 5 w 292"/>
                    <a:gd name="T5" fmla="*/ 11 h 325"/>
                    <a:gd name="T6" fmla="*/ 9 w 292"/>
                    <a:gd name="T7" fmla="*/ 7 h 325"/>
                    <a:gd name="T8" fmla="*/ 12 w 292"/>
                    <a:gd name="T9" fmla="*/ 4 h 325"/>
                    <a:gd name="T10" fmla="*/ 9 w 292"/>
                    <a:gd name="T11" fmla="*/ 0 h 325"/>
                    <a:gd name="T12" fmla="*/ 7 w 292"/>
                    <a:gd name="T13" fmla="*/ 7 h 325"/>
                    <a:gd name="T14" fmla="*/ 3 w 292"/>
                    <a:gd name="T15" fmla="*/ 10 h 325"/>
                    <a:gd name="T16" fmla="*/ 0 w 292"/>
                    <a:gd name="T17" fmla="*/ 12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 h="325">
                      <a:moveTo>
                        <a:pt x="42" y="312"/>
                      </a:moveTo>
                      <a:cubicBezTo>
                        <a:pt x="64" y="310"/>
                        <a:pt x="71" y="325"/>
                        <a:pt x="91" y="319"/>
                      </a:cubicBezTo>
                      <a:cubicBezTo>
                        <a:pt x="110" y="313"/>
                        <a:pt x="125" y="289"/>
                        <a:pt x="139" y="277"/>
                      </a:cubicBezTo>
                      <a:cubicBezTo>
                        <a:pt x="172" y="246"/>
                        <a:pt x="202" y="215"/>
                        <a:pt x="234" y="183"/>
                      </a:cubicBezTo>
                      <a:cubicBezTo>
                        <a:pt x="257" y="160"/>
                        <a:pt x="292" y="128"/>
                        <a:pt x="291" y="94"/>
                      </a:cubicBezTo>
                      <a:cubicBezTo>
                        <a:pt x="290" y="70"/>
                        <a:pt x="256" y="0"/>
                        <a:pt x="228" y="1"/>
                      </a:cubicBezTo>
                      <a:cubicBezTo>
                        <a:pt x="283" y="76"/>
                        <a:pt x="232" y="138"/>
                        <a:pt x="173" y="187"/>
                      </a:cubicBezTo>
                      <a:cubicBezTo>
                        <a:pt x="145" y="210"/>
                        <a:pt x="119" y="239"/>
                        <a:pt x="88" y="257"/>
                      </a:cubicBezTo>
                      <a:cubicBezTo>
                        <a:pt x="57" y="274"/>
                        <a:pt x="27" y="270"/>
                        <a:pt x="0" y="294"/>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26" name="Freeform 815">
                  <a:extLst>
                    <a:ext uri="{FF2B5EF4-FFF2-40B4-BE49-F238E27FC236}">
                      <a16:creationId xmlns:a16="http://schemas.microsoft.com/office/drawing/2014/main" id="{9D34DF5A-0CF0-29F0-76BA-6ABDF4E3C4C6}"/>
                    </a:ext>
                  </a:extLst>
                </p:cNvPr>
                <p:cNvSpPr>
                  <a:spLocks/>
                </p:cNvSpPr>
                <p:nvPr/>
              </p:nvSpPr>
              <p:spPr bwMode="auto">
                <a:xfrm>
                  <a:off x="1518" y="1892"/>
                  <a:ext cx="48" cy="66"/>
                </a:xfrm>
                <a:custGeom>
                  <a:avLst/>
                  <a:gdLst>
                    <a:gd name="T0" fmla="*/ 4 w 142"/>
                    <a:gd name="T1" fmla="*/ 0 h 196"/>
                    <a:gd name="T2" fmla="*/ 2 w 142"/>
                    <a:gd name="T3" fmla="*/ 1 h 196"/>
                    <a:gd name="T4" fmla="*/ 1 w 142"/>
                    <a:gd name="T5" fmla="*/ 3 h 196"/>
                    <a:gd name="T6" fmla="*/ 1 w 142"/>
                    <a:gd name="T7" fmla="*/ 7 h 196"/>
                    <a:gd name="T8" fmla="*/ 4 w 142"/>
                    <a:gd name="T9" fmla="*/ 6 h 196"/>
                    <a:gd name="T10" fmla="*/ 5 w 142"/>
                    <a:gd name="T11" fmla="*/ 2 h 196"/>
                    <a:gd name="T12" fmla="*/ 4 w 142"/>
                    <a:gd name="T13" fmla="*/ 0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196">
                      <a:moveTo>
                        <a:pt x="96" y="0"/>
                      </a:moveTo>
                      <a:cubicBezTo>
                        <a:pt x="76" y="5"/>
                        <a:pt x="67" y="24"/>
                        <a:pt x="54" y="39"/>
                      </a:cubicBezTo>
                      <a:cubicBezTo>
                        <a:pt x="44" y="52"/>
                        <a:pt x="21" y="69"/>
                        <a:pt x="14" y="84"/>
                      </a:cubicBezTo>
                      <a:cubicBezTo>
                        <a:pt x="0" y="112"/>
                        <a:pt x="20" y="163"/>
                        <a:pt x="27" y="193"/>
                      </a:cubicBezTo>
                      <a:cubicBezTo>
                        <a:pt x="53" y="196"/>
                        <a:pt x="88" y="168"/>
                        <a:pt x="111" y="166"/>
                      </a:cubicBezTo>
                      <a:cubicBezTo>
                        <a:pt x="38" y="153"/>
                        <a:pt x="94" y="69"/>
                        <a:pt x="142" y="60"/>
                      </a:cubicBezTo>
                      <a:cubicBezTo>
                        <a:pt x="124" y="54"/>
                        <a:pt x="101" y="38"/>
                        <a:pt x="105" y="9"/>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27" name="Freeform 816">
                  <a:extLst>
                    <a:ext uri="{FF2B5EF4-FFF2-40B4-BE49-F238E27FC236}">
                      <a16:creationId xmlns:a16="http://schemas.microsoft.com/office/drawing/2014/main" id="{66E89859-0C07-C9D9-0C82-4EC057C74BE9}"/>
                    </a:ext>
                  </a:extLst>
                </p:cNvPr>
                <p:cNvSpPr>
                  <a:spLocks/>
                </p:cNvSpPr>
                <p:nvPr/>
              </p:nvSpPr>
              <p:spPr bwMode="auto">
                <a:xfrm>
                  <a:off x="1637" y="1982"/>
                  <a:ext cx="53" cy="114"/>
                </a:xfrm>
                <a:custGeom>
                  <a:avLst/>
                  <a:gdLst>
                    <a:gd name="T0" fmla="*/ 2 w 157"/>
                    <a:gd name="T1" fmla="*/ 0 h 339"/>
                    <a:gd name="T2" fmla="*/ 4 w 157"/>
                    <a:gd name="T3" fmla="*/ 7 h 339"/>
                    <a:gd name="T4" fmla="*/ 3 w 157"/>
                    <a:gd name="T5" fmla="*/ 11 h 339"/>
                    <a:gd name="T6" fmla="*/ 0 w 157"/>
                    <a:gd name="T7" fmla="*/ 13 h 339"/>
                    <a:gd name="T8" fmla="*/ 6 w 157"/>
                    <a:gd name="T9" fmla="*/ 7 h 339"/>
                    <a:gd name="T10" fmla="*/ 5 w 157"/>
                    <a:gd name="T11" fmla="*/ 4 h 339"/>
                    <a:gd name="T12" fmla="*/ 3 w 157"/>
                    <a:gd name="T13" fmla="*/ 1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339">
                      <a:moveTo>
                        <a:pt x="51" y="0"/>
                      </a:moveTo>
                      <a:cubicBezTo>
                        <a:pt x="107" y="43"/>
                        <a:pt x="121" y="123"/>
                        <a:pt x="106" y="187"/>
                      </a:cubicBezTo>
                      <a:cubicBezTo>
                        <a:pt x="99" y="220"/>
                        <a:pt x="92" y="259"/>
                        <a:pt x="69" y="284"/>
                      </a:cubicBezTo>
                      <a:cubicBezTo>
                        <a:pt x="49" y="305"/>
                        <a:pt x="16" y="317"/>
                        <a:pt x="0" y="339"/>
                      </a:cubicBezTo>
                      <a:cubicBezTo>
                        <a:pt x="72" y="321"/>
                        <a:pt x="135" y="275"/>
                        <a:pt x="150" y="197"/>
                      </a:cubicBezTo>
                      <a:cubicBezTo>
                        <a:pt x="157" y="165"/>
                        <a:pt x="154" y="124"/>
                        <a:pt x="140" y="94"/>
                      </a:cubicBezTo>
                      <a:cubicBezTo>
                        <a:pt x="127" y="66"/>
                        <a:pt x="82" y="53"/>
                        <a:pt x="75" y="30"/>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28" name="Freeform 817">
                  <a:extLst>
                    <a:ext uri="{FF2B5EF4-FFF2-40B4-BE49-F238E27FC236}">
                      <a16:creationId xmlns:a16="http://schemas.microsoft.com/office/drawing/2014/main" id="{7F01B802-7A7E-97FB-AA22-865FCE547AC0}"/>
                    </a:ext>
                  </a:extLst>
                </p:cNvPr>
                <p:cNvSpPr>
                  <a:spLocks/>
                </p:cNvSpPr>
                <p:nvPr/>
              </p:nvSpPr>
              <p:spPr bwMode="auto">
                <a:xfrm>
                  <a:off x="765" y="3267"/>
                  <a:ext cx="72" cy="71"/>
                </a:xfrm>
                <a:custGeom>
                  <a:avLst/>
                  <a:gdLst>
                    <a:gd name="T0" fmla="*/ 0 w 213"/>
                    <a:gd name="T1" fmla="*/ 2 h 210"/>
                    <a:gd name="T2" fmla="*/ 5 w 213"/>
                    <a:gd name="T3" fmla="*/ 1 h 210"/>
                    <a:gd name="T4" fmla="*/ 7 w 213"/>
                    <a:gd name="T5" fmla="*/ 1 h 210"/>
                    <a:gd name="T6" fmla="*/ 7 w 213"/>
                    <a:gd name="T7" fmla="*/ 3 h 210"/>
                    <a:gd name="T8" fmla="*/ 4 w 213"/>
                    <a:gd name="T9" fmla="*/ 7 h 210"/>
                    <a:gd name="T10" fmla="*/ 0 w 213"/>
                    <a:gd name="T11" fmla="*/ 4 h 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3" h="210">
                      <a:moveTo>
                        <a:pt x="0" y="51"/>
                      </a:moveTo>
                      <a:cubicBezTo>
                        <a:pt x="36" y="65"/>
                        <a:pt x="106" y="45"/>
                        <a:pt x="143" y="29"/>
                      </a:cubicBezTo>
                      <a:cubicBezTo>
                        <a:pt x="161" y="21"/>
                        <a:pt x="176" y="0"/>
                        <a:pt x="195" y="16"/>
                      </a:cubicBezTo>
                      <a:cubicBezTo>
                        <a:pt x="213" y="32"/>
                        <a:pt x="193" y="59"/>
                        <a:pt x="184" y="75"/>
                      </a:cubicBezTo>
                      <a:cubicBezTo>
                        <a:pt x="168" y="109"/>
                        <a:pt x="144" y="158"/>
                        <a:pt x="109" y="177"/>
                      </a:cubicBezTo>
                      <a:cubicBezTo>
                        <a:pt x="43" y="210"/>
                        <a:pt x="52" y="142"/>
                        <a:pt x="13" y="11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29" name="Freeform 818">
                  <a:extLst>
                    <a:ext uri="{FF2B5EF4-FFF2-40B4-BE49-F238E27FC236}">
                      <a16:creationId xmlns:a16="http://schemas.microsoft.com/office/drawing/2014/main" id="{385C7D64-A579-648C-6BF5-FA3AFA6D9369}"/>
                    </a:ext>
                  </a:extLst>
                </p:cNvPr>
                <p:cNvSpPr>
                  <a:spLocks/>
                </p:cNvSpPr>
                <p:nvPr/>
              </p:nvSpPr>
              <p:spPr bwMode="auto">
                <a:xfrm>
                  <a:off x="888" y="3251"/>
                  <a:ext cx="158" cy="84"/>
                </a:xfrm>
                <a:custGeom>
                  <a:avLst/>
                  <a:gdLst>
                    <a:gd name="T0" fmla="*/ 0 w 468"/>
                    <a:gd name="T1" fmla="*/ 2 h 249"/>
                    <a:gd name="T2" fmla="*/ 8 w 468"/>
                    <a:gd name="T3" fmla="*/ 2 h 249"/>
                    <a:gd name="T4" fmla="*/ 15 w 468"/>
                    <a:gd name="T5" fmla="*/ 0 h 249"/>
                    <a:gd name="T6" fmla="*/ 18 w 468"/>
                    <a:gd name="T7" fmla="*/ 6 h 249"/>
                    <a:gd name="T8" fmla="*/ 13 w 468"/>
                    <a:gd name="T9" fmla="*/ 9 h 249"/>
                    <a:gd name="T10" fmla="*/ 7 w 468"/>
                    <a:gd name="T11" fmla="*/ 7 h 249"/>
                    <a:gd name="T12" fmla="*/ 1 w 468"/>
                    <a:gd name="T13" fmla="*/ 3 h 2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8" h="249">
                      <a:moveTo>
                        <a:pt x="0" y="51"/>
                      </a:moveTo>
                      <a:cubicBezTo>
                        <a:pt x="63" y="66"/>
                        <a:pt x="141" y="69"/>
                        <a:pt x="207" y="59"/>
                      </a:cubicBezTo>
                      <a:cubicBezTo>
                        <a:pt x="261" y="51"/>
                        <a:pt x="327" y="0"/>
                        <a:pt x="376" y="4"/>
                      </a:cubicBezTo>
                      <a:cubicBezTo>
                        <a:pt x="441" y="8"/>
                        <a:pt x="468" y="101"/>
                        <a:pt x="468" y="156"/>
                      </a:cubicBezTo>
                      <a:cubicBezTo>
                        <a:pt x="467" y="239"/>
                        <a:pt x="405" y="249"/>
                        <a:pt x="341" y="236"/>
                      </a:cubicBezTo>
                      <a:cubicBezTo>
                        <a:pt x="283" y="224"/>
                        <a:pt x="232" y="207"/>
                        <a:pt x="177" y="185"/>
                      </a:cubicBezTo>
                      <a:cubicBezTo>
                        <a:pt x="137" y="169"/>
                        <a:pt x="37" y="135"/>
                        <a:pt x="21" y="9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30" name="Freeform 819">
                  <a:extLst>
                    <a:ext uri="{FF2B5EF4-FFF2-40B4-BE49-F238E27FC236}">
                      <a16:creationId xmlns:a16="http://schemas.microsoft.com/office/drawing/2014/main" id="{51164C44-9408-BA6F-3378-26F9E6C05463}"/>
                    </a:ext>
                  </a:extLst>
                </p:cNvPr>
                <p:cNvSpPr>
                  <a:spLocks/>
                </p:cNvSpPr>
                <p:nvPr/>
              </p:nvSpPr>
              <p:spPr bwMode="auto">
                <a:xfrm>
                  <a:off x="948" y="3254"/>
                  <a:ext cx="100" cy="82"/>
                </a:xfrm>
                <a:custGeom>
                  <a:avLst/>
                  <a:gdLst>
                    <a:gd name="T0" fmla="*/ 0 w 295"/>
                    <a:gd name="T1" fmla="*/ 6 h 244"/>
                    <a:gd name="T2" fmla="*/ 4 w 295"/>
                    <a:gd name="T3" fmla="*/ 8 h 244"/>
                    <a:gd name="T4" fmla="*/ 9 w 295"/>
                    <a:gd name="T5" fmla="*/ 8 h 244"/>
                    <a:gd name="T6" fmla="*/ 11 w 295"/>
                    <a:gd name="T7" fmla="*/ 4 h 244"/>
                    <a:gd name="T8" fmla="*/ 11 w 295"/>
                    <a:gd name="T9" fmla="*/ 3 h 244"/>
                    <a:gd name="T10" fmla="*/ 11 w 295"/>
                    <a:gd name="T11" fmla="*/ 1 h 244"/>
                    <a:gd name="T12" fmla="*/ 8 w 295"/>
                    <a:gd name="T13" fmla="*/ 0 h 244"/>
                    <a:gd name="T14" fmla="*/ 7 w 295"/>
                    <a:gd name="T15" fmla="*/ 6 h 244"/>
                    <a:gd name="T16" fmla="*/ 0 w 295"/>
                    <a:gd name="T17" fmla="*/ 6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5" h="244">
                      <a:moveTo>
                        <a:pt x="0" y="160"/>
                      </a:moveTo>
                      <a:cubicBezTo>
                        <a:pt x="24" y="184"/>
                        <a:pt x="80" y="204"/>
                        <a:pt x="112" y="221"/>
                      </a:cubicBezTo>
                      <a:cubicBezTo>
                        <a:pt x="156" y="244"/>
                        <a:pt x="190" y="236"/>
                        <a:pt x="234" y="215"/>
                      </a:cubicBezTo>
                      <a:cubicBezTo>
                        <a:pt x="277" y="194"/>
                        <a:pt x="295" y="147"/>
                        <a:pt x="287" y="99"/>
                      </a:cubicBezTo>
                      <a:cubicBezTo>
                        <a:pt x="285" y="88"/>
                        <a:pt x="276" y="79"/>
                        <a:pt x="274" y="68"/>
                      </a:cubicBezTo>
                      <a:cubicBezTo>
                        <a:pt x="271" y="59"/>
                        <a:pt x="274" y="43"/>
                        <a:pt x="269" y="34"/>
                      </a:cubicBezTo>
                      <a:cubicBezTo>
                        <a:pt x="260" y="19"/>
                        <a:pt x="230" y="11"/>
                        <a:pt x="216" y="0"/>
                      </a:cubicBezTo>
                      <a:cubicBezTo>
                        <a:pt x="246" y="38"/>
                        <a:pt x="242" y="146"/>
                        <a:pt x="194" y="167"/>
                      </a:cubicBezTo>
                      <a:cubicBezTo>
                        <a:pt x="143" y="190"/>
                        <a:pt x="56" y="163"/>
                        <a:pt x="7" y="148"/>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31" name="Freeform 820">
                  <a:extLst>
                    <a:ext uri="{FF2B5EF4-FFF2-40B4-BE49-F238E27FC236}">
                      <a16:creationId xmlns:a16="http://schemas.microsoft.com/office/drawing/2014/main" id="{1B3C432A-D8DC-98AE-3F2E-AA8C36D57865}"/>
                    </a:ext>
                  </a:extLst>
                </p:cNvPr>
                <p:cNvSpPr>
                  <a:spLocks/>
                </p:cNvSpPr>
                <p:nvPr/>
              </p:nvSpPr>
              <p:spPr bwMode="auto">
                <a:xfrm>
                  <a:off x="925" y="3259"/>
                  <a:ext cx="86" cy="40"/>
                </a:xfrm>
                <a:custGeom>
                  <a:avLst/>
                  <a:gdLst>
                    <a:gd name="T0" fmla="*/ 0 w 255"/>
                    <a:gd name="T1" fmla="*/ 3 h 117"/>
                    <a:gd name="T2" fmla="*/ 6 w 255"/>
                    <a:gd name="T3" fmla="*/ 5 h 117"/>
                    <a:gd name="T4" fmla="*/ 10 w 255"/>
                    <a:gd name="T5" fmla="*/ 1 h 117"/>
                    <a:gd name="T6" fmla="*/ 2 w 255"/>
                    <a:gd name="T7" fmla="*/ 3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5" h="117">
                      <a:moveTo>
                        <a:pt x="0" y="70"/>
                      </a:moveTo>
                      <a:cubicBezTo>
                        <a:pt x="50" y="72"/>
                        <a:pt x="98" y="117"/>
                        <a:pt x="147" y="117"/>
                      </a:cubicBezTo>
                      <a:cubicBezTo>
                        <a:pt x="194" y="116"/>
                        <a:pt x="228" y="68"/>
                        <a:pt x="255" y="37"/>
                      </a:cubicBezTo>
                      <a:cubicBezTo>
                        <a:pt x="185" y="0"/>
                        <a:pt x="123" y="69"/>
                        <a:pt x="55" y="64"/>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32" name="Freeform 821">
                  <a:extLst>
                    <a:ext uri="{FF2B5EF4-FFF2-40B4-BE49-F238E27FC236}">
                      <a16:creationId xmlns:a16="http://schemas.microsoft.com/office/drawing/2014/main" id="{02434309-AC88-B4BD-9CBD-DFF9F158C021}"/>
                    </a:ext>
                  </a:extLst>
                </p:cNvPr>
                <p:cNvSpPr>
                  <a:spLocks/>
                </p:cNvSpPr>
                <p:nvPr/>
              </p:nvSpPr>
              <p:spPr bwMode="auto">
                <a:xfrm>
                  <a:off x="1192" y="3221"/>
                  <a:ext cx="89" cy="32"/>
                </a:xfrm>
                <a:custGeom>
                  <a:avLst/>
                  <a:gdLst>
                    <a:gd name="T0" fmla="*/ 1 w 263"/>
                    <a:gd name="T1" fmla="*/ 0 h 95"/>
                    <a:gd name="T2" fmla="*/ 0 w 263"/>
                    <a:gd name="T3" fmla="*/ 3 h 95"/>
                    <a:gd name="T4" fmla="*/ 4 w 263"/>
                    <a:gd name="T5" fmla="*/ 3 h 95"/>
                    <a:gd name="T6" fmla="*/ 10 w 263"/>
                    <a:gd name="T7" fmla="*/ 0 h 95"/>
                    <a:gd name="T8" fmla="*/ 3 w 263"/>
                    <a:gd name="T9" fmla="*/ 1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 h="95">
                      <a:moveTo>
                        <a:pt x="38" y="0"/>
                      </a:moveTo>
                      <a:cubicBezTo>
                        <a:pt x="25" y="12"/>
                        <a:pt x="0" y="66"/>
                        <a:pt x="10" y="83"/>
                      </a:cubicBezTo>
                      <a:cubicBezTo>
                        <a:pt x="18" y="95"/>
                        <a:pt x="77" y="69"/>
                        <a:pt x="99" y="67"/>
                      </a:cubicBezTo>
                      <a:cubicBezTo>
                        <a:pt x="150" y="65"/>
                        <a:pt x="263" y="89"/>
                        <a:pt x="256" y="0"/>
                      </a:cubicBezTo>
                      <a:cubicBezTo>
                        <a:pt x="203" y="6"/>
                        <a:pt x="139" y="17"/>
                        <a:pt x="84" y="15"/>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33" name="Freeform 822">
                  <a:extLst>
                    <a:ext uri="{FF2B5EF4-FFF2-40B4-BE49-F238E27FC236}">
                      <a16:creationId xmlns:a16="http://schemas.microsoft.com/office/drawing/2014/main" id="{B3F5B195-4E81-D817-0435-A268C00AC9D1}"/>
                    </a:ext>
                  </a:extLst>
                </p:cNvPr>
                <p:cNvSpPr>
                  <a:spLocks/>
                </p:cNvSpPr>
                <p:nvPr/>
              </p:nvSpPr>
              <p:spPr bwMode="auto">
                <a:xfrm>
                  <a:off x="780" y="3294"/>
                  <a:ext cx="37" cy="29"/>
                </a:xfrm>
                <a:custGeom>
                  <a:avLst/>
                  <a:gdLst>
                    <a:gd name="T0" fmla="*/ 1 w 107"/>
                    <a:gd name="T1" fmla="*/ 0 h 84"/>
                    <a:gd name="T2" fmla="*/ 4 w 107"/>
                    <a:gd name="T3" fmla="*/ 0 h 84"/>
                    <a:gd name="T4" fmla="*/ 0 60000 65536"/>
                    <a:gd name="T5" fmla="*/ 0 60000 65536"/>
                  </a:gdLst>
                  <a:ahLst/>
                  <a:cxnLst>
                    <a:cxn ang="T4">
                      <a:pos x="T0" y="T1"/>
                    </a:cxn>
                    <a:cxn ang="T5">
                      <a:pos x="T2" y="T3"/>
                    </a:cxn>
                  </a:cxnLst>
                  <a:rect l="0" t="0" r="r" b="b"/>
                  <a:pathLst>
                    <a:path w="107" h="84">
                      <a:moveTo>
                        <a:pt x="15" y="12"/>
                      </a:moveTo>
                      <a:cubicBezTo>
                        <a:pt x="0" y="84"/>
                        <a:pt x="94" y="7"/>
                        <a:pt x="107" y="0"/>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34" name="Freeform 823">
                  <a:extLst>
                    <a:ext uri="{FF2B5EF4-FFF2-40B4-BE49-F238E27FC236}">
                      <a16:creationId xmlns:a16="http://schemas.microsoft.com/office/drawing/2014/main" id="{C8C54BCA-2DA1-80C3-AC19-F265C00C9052}"/>
                    </a:ext>
                  </a:extLst>
                </p:cNvPr>
                <p:cNvSpPr>
                  <a:spLocks/>
                </p:cNvSpPr>
                <p:nvPr/>
              </p:nvSpPr>
              <p:spPr bwMode="auto">
                <a:xfrm>
                  <a:off x="1074" y="3143"/>
                  <a:ext cx="134" cy="94"/>
                </a:xfrm>
                <a:custGeom>
                  <a:avLst/>
                  <a:gdLst>
                    <a:gd name="T0" fmla="*/ 9 w 395"/>
                    <a:gd name="T1" fmla="*/ 0 h 277"/>
                    <a:gd name="T2" fmla="*/ 2 w 395"/>
                    <a:gd name="T3" fmla="*/ 4 h 277"/>
                    <a:gd name="T4" fmla="*/ 1 w 395"/>
                    <a:gd name="T5" fmla="*/ 7 h 277"/>
                    <a:gd name="T6" fmla="*/ 3 w 395"/>
                    <a:gd name="T7" fmla="*/ 9 h 277"/>
                    <a:gd name="T8" fmla="*/ 4 w 395"/>
                    <a:gd name="T9" fmla="*/ 11 h 277"/>
                    <a:gd name="T10" fmla="*/ 6 w 395"/>
                    <a:gd name="T11" fmla="*/ 4 h 277"/>
                    <a:gd name="T12" fmla="*/ 11 w 395"/>
                    <a:gd name="T13" fmla="*/ 3 h 277"/>
                    <a:gd name="T14" fmla="*/ 15 w 395"/>
                    <a:gd name="T15" fmla="*/ 1 h 277"/>
                    <a:gd name="T16" fmla="*/ 13 w 395"/>
                    <a:gd name="T17" fmla="*/ 1 h 277"/>
                    <a:gd name="T18" fmla="*/ 9 w 395"/>
                    <a:gd name="T19" fmla="*/ 1 h 2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5" h="277">
                      <a:moveTo>
                        <a:pt x="233" y="9"/>
                      </a:moveTo>
                      <a:cubicBezTo>
                        <a:pt x="174" y="0"/>
                        <a:pt x="89" y="46"/>
                        <a:pt x="49" y="90"/>
                      </a:cubicBezTo>
                      <a:cubicBezTo>
                        <a:pt x="25" y="116"/>
                        <a:pt x="0" y="146"/>
                        <a:pt x="15" y="181"/>
                      </a:cubicBezTo>
                      <a:cubicBezTo>
                        <a:pt x="26" y="208"/>
                        <a:pt x="47" y="217"/>
                        <a:pt x="67" y="237"/>
                      </a:cubicBezTo>
                      <a:cubicBezTo>
                        <a:pt x="82" y="253"/>
                        <a:pt x="88" y="272"/>
                        <a:pt x="112" y="277"/>
                      </a:cubicBezTo>
                      <a:cubicBezTo>
                        <a:pt x="67" y="219"/>
                        <a:pt x="84" y="130"/>
                        <a:pt x="153" y="99"/>
                      </a:cubicBezTo>
                      <a:cubicBezTo>
                        <a:pt x="188" y="83"/>
                        <a:pt x="232" y="83"/>
                        <a:pt x="270" y="74"/>
                      </a:cubicBezTo>
                      <a:cubicBezTo>
                        <a:pt x="313" y="65"/>
                        <a:pt x="359" y="45"/>
                        <a:pt x="395" y="18"/>
                      </a:cubicBezTo>
                      <a:cubicBezTo>
                        <a:pt x="372" y="18"/>
                        <a:pt x="349" y="26"/>
                        <a:pt x="325" y="27"/>
                      </a:cubicBezTo>
                      <a:cubicBezTo>
                        <a:pt x="286" y="29"/>
                        <a:pt x="259" y="24"/>
                        <a:pt x="224" y="15"/>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35" name="Freeform 824">
                  <a:extLst>
                    <a:ext uri="{FF2B5EF4-FFF2-40B4-BE49-F238E27FC236}">
                      <a16:creationId xmlns:a16="http://schemas.microsoft.com/office/drawing/2014/main" id="{611EE3DD-BA5F-CFD8-424B-0CEFB17CBCAB}"/>
                    </a:ext>
                  </a:extLst>
                </p:cNvPr>
                <p:cNvSpPr>
                  <a:spLocks/>
                </p:cNvSpPr>
                <p:nvPr/>
              </p:nvSpPr>
              <p:spPr bwMode="auto">
                <a:xfrm>
                  <a:off x="1826" y="3045"/>
                  <a:ext cx="86" cy="41"/>
                </a:xfrm>
                <a:custGeom>
                  <a:avLst/>
                  <a:gdLst>
                    <a:gd name="T0" fmla="*/ 5 w 255"/>
                    <a:gd name="T1" fmla="*/ 0 h 122"/>
                    <a:gd name="T2" fmla="*/ 3 w 255"/>
                    <a:gd name="T3" fmla="*/ 3 h 122"/>
                    <a:gd name="T4" fmla="*/ 10 w 255"/>
                    <a:gd name="T5" fmla="*/ 3 h 122"/>
                    <a:gd name="T6" fmla="*/ 0 60000 65536"/>
                    <a:gd name="T7" fmla="*/ 0 60000 65536"/>
                    <a:gd name="T8" fmla="*/ 0 60000 65536"/>
                  </a:gdLst>
                  <a:ahLst/>
                  <a:cxnLst>
                    <a:cxn ang="T6">
                      <a:pos x="T0" y="T1"/>
                    </a:cxn>
                    <a:cxn ang="T7">
                      <a:pos x="T2" y="T3"/>
                    </a:cxn>
                    <a:cxn ang="T8">
                      <a:pos x="T4" y="T5"/>
                    </a:cxn>
                  </a:cxnLst>
                  <a:rect l="0" t="0" r="r" b="b"/>
                  <a:pathLst>
                    <a:path w="255" h="122">
                      <a:moveTo>
                        <a:pt x="143" y="0"/>
                      </a:moveTo>
                      <a:cubicBezTo>
                        <a:pt x="126" y="40"/>
                        <a:pt x="0" y="52"/>
                        <a:pt x="88" y="90"/>
                      </a:cubicBezTo>
                      <a:cubicBezTo>
                        <a:pt x="121" y="105"/>
                        <a:pt x="237" y="122"/>
                        <a:pt x="255" y="86"/>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36" name="Freeform 825">
                  <a:extLst>
                    <a:ext uri="{FF2B5EF4-FFF2-40B4-BE49-F238E27FC236}">
                      <a16:creationId xmlns:a16="http://schemas.microsoft.com/office/drawing/2014/main" id="{549AF66E-DFB1-D39E-D555-5650A430035D}"/>
                    </a:ext>
                  </a:extLst>
                </p:cNvPr>
                <p:cNvSpPr>
                  <a:spLocks/>
                </p:cNvSpPr>
                <p:nvPr/>
              </p:nvSpPr>
              <p:spPr bwMode="auto">
                <a:xfrm>
                  <a:off x="1912" y="3135"/>
                  <a:ext cx="69" cy="53"/>
                </a:xfrm>
                <a:custGeom>
                  <a:avLst/>
                  <a:gdLst>
                    <a:gd name="T0" fmla="*/ 8 w 203"/>
                    <a:gd name="T1" fmla="*/ 4 h 157"/>
                    <a:gd name="T2" fmla="*/ 5 w 203"/>
                    <a:gd name="T3" fmla="*/ 3 h 157"/>
                    <a:gd name="T4" fmla="*/ 3 w 203"/>
                    <a:gd name="T5" fmla="*/ 4 h 157"/>
                    <a:gd name="T6" fmla="*/ 1 w 203"/>
                    <a:gd name="T7" fmla="*/ 6 h 157"/>
                    <a:gd name="T8" fmla="*/ 1 w 203"/>
                    <a:gd name="T9" fmla="*/ 1 h 157"/>
                    <a:gd name="T10" fmla="*/ 5 w 203"/>
                    <a:gd name="T11" fmla="*/ 0 h 1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3" h="157">
                      <a:moveTo>
                        <a:pt x="203" y="116"/>
                      </a:moveTo>
                      <a:cubicBezTo>
                        <a:pt x="177" y="94"/>
                        <a:pt x="153" y="74"/>
                        <a:pt x="117" y="77"/>
                      </a:cubicBezTo>
                      <a:cubicBezTo>
                        <a:pt x="96" y="79"/>
                        <a:pt x="79" y="90"/>
                        <a:pt x="68" y="106"/>
                      </a:cubicBezTo>
                      <a:cubicBezTo>
                        <a:pt x="59" y="118"/>
                        <a:pt x="54" y="157"/>
                        <a:pt x="37" y="154"/>
                      </a:cubicBezTo>
                      <a:cubicBezTo>
                        <a:pt x="0" y="147"/>
                        <a:pt x="9" y="59"/>
                        <a:pt x="20" y="39"/>
                      </a:cubicBezTo>
                      <a:cubicBezTo>
                        <a:pt x="41" y="0"/>
                        <a:pt x="81" y="3"/>
                        <a:pt x="117" y="13"/>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37" name="Freeform 826">
                  <a:extLst>
                    <a:ext uri="{FF2B5EF4-FFF2-40B4-BE49-F238E27FC236}">
                      <a16:creationId xmlns:a16="http://schemas.microsoft.com/office/drawing/2014/main" id="{89C7CB46-3645-C179-E425-82EDC7879E35}"/>
                    </a:ext>
                  </a:extLst>
                </p:cNvPr>
                <p:cNvSpPr>
                  <a:spLocks/>
                </p:cNvSpPr>
                <p:nvPr/>
              </p:nvSpPr>
              <p:spPr bwMode="auto">
                <a:xfrm>
                  <a:off x="2007" y="3140"/>
                  <a:ext cx="54" cy="60"/>
                </a:xfrm>
                <a:custGeom>
                  <a:avLst/>
                  <a:gdLst>
                    <a:gd name="T0" fmla="*/ 1 w 161"/>
                    <a:gd name="T1" fmla="*/ 3 h 179"/>
                    <a:gd name="T2" fmla="*/ 0 w 161"/>
                    <a:gd name="T3" fmla="*/ 5 h 179"/>
                    <a:gd name="T4" fmla="*/ 1 w 161"/>
                    <a:gd name="T5" fmla="*/ 6 h 179"/>
                    <a:gd name="T6" fmla="*/ 6 w 161"/>
                    <a:gd name="T7" fmla="*/ 7 h 179"/>
                    <a:gd name="T8" fmla="*/ 5 w 161"/>
                    <a:gd name="T9" fmla="*/ 2 h 179"/>
                    <a:gd name="T10" fmla="*/ 5 w 161"/>
                    <a:gd name="T11" fmla="*/ 0 h 179"/>
                    <a:gd name="T12" fmla="*/ 2 w 161"/>
                    <a:gd name="T13" fmla="*/ 2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79">
                      <a:moveTo>
                        <a:pt x="33" y="73"/>
                      </a:moveTo>
                      <a:cubicBezTo>
                        <a:pt x="27" y="96"/>
                        <a:pt x="10" y="117"/>
                        <a:pt x="5" y="140"/>
                      </a:cubicBezTo>
                      <a:cubicBezTo>
                        <a:pt x="0" y="169"/>
                        <a:pt x="2" y="170"/>
                        <a:pt x="27" y="172"/>
                      </a:cubicBezTo>
                      <a:cubicBezTo>
                        <a:pt x="68" y="177"/>
                        <a:pt x="118" y="179"/>
                        <a:pt x="161" y="179"/>
                      </a:cubicBezTo>
                      <a:cubicBezTo>
                        <a:pt x="88" y="170"/>
                        <a:pt x="101" y="98"/>
                        <a:pt x="126" y="54"/>
                      </a:cubicBezTo>
                      <a:cubicBezTo>
                        <a:pt x="137" y="34"/>
                        <a:pt x="156" y="8"/>
                        <a:pt x="126" y="3"/>
                      </a:cubicBezTo>
                      <a:cubicBezTo>
                        <a:pt x="107" y="0"/>
                        <a:pt x="72" y="28"/>
                        <a:pt x="66" y="44"/>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38" name="Freeform 827">
                  <a:extLst>
                    <a:ext uri="{FF2B5EF4-FFF2-40B4-BE49-F238E27FC236}">
                      <a16:creationId xmlns:a16="http://schemas.microsoft.com/office/drawing/2014/main" id="{EFDBAC33-9A34-E22A-749F-E506F09C4548}"/>
                    </a:ext>
                  </a:extLst>
                </p:cNvPr>
                <p:cNvSpPr>
                  <a:spLocks/>
                </p:cNvSpPr>
                <p:nvPr/>
              </p:nvSpPr>
              <p:spPr bwMode="auto">
                <a:xfrm>
                  <a:off x="1610" y="1405"/>
                  <a:ext cx="132" cy="123"/>
                </a:xfrm>
                <a:custGeom>
                  <a:avLst/>
                  <a:gdLst>
                    <a:gd name="T0" fmla="*/ 5 w 389"/>
                    <a:gd name="T1" fmla="*/ 4 h 363"/>
                    <a:gd name="T2" fmla="*/ 3 w 389"/>
                    <a:gd name="T3" fmla="*/ 14 h 363"/>
                    <a:gd name="T4" fmla="*/ 8 w 389"/>
                    <a:gd name="T5" fmla="*/ 12 h 363"/>
                    <a:gd name="T6" fmla="*/ 5 w 389"/>
                    <a:gd name="T7" fmla="*/ 10 h 363"/>
                    <a:gd name="T8" fmla="*/ 6 w 389"/>
                    <a:gd name="T9" fmla="*/ 5 h 363"/>
                    <a:gd name="T10" fmla="*/ 11 w 389"/>
                    <a:gd name="T11" fmla="*/ 2 h 363"/>
                    <a:gd name="T12" fmla="*/ 15 w 389"/>
                    <a:gd name="T13" fmla="*/ 1 h 363"/>
                    <a:gd name="T14" fmla="*/ 12 w 389"/>
                    <a:gd name="T15" fmla="*/ 1 h 363"/>
                    <a:gd name="T16" fmla="*/ 8 w 389"/>
                    <a:gd name="T17" fmla="*/ 2 h 3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9" h="363">
                      <a:moveTo>
                        <a:pt x="118" y="93"/>
                      </a:moveTo>
                      <a:cubicBezTo>
                        <a:pt x="15" y="131"/>
                        <a:pt x="0" y="297"/>
                        <a:pt x="81" y="363"/>
                      </a:cubicBezTo>
                      <a:cubicBezTo>
                        <a:pt x="118" y="335"/>
                        <a:pt x="165" y="322"/>
                        <a:pt x="202" y="294"/>
                      </a:cubicBezTo>
                      <a:cubicBezTo>
                        <a:pt x="169" y="318"/>
                        <a:pt x="140" y="281"/>
                        <a:pt x="134" y="250"/>
                      </a:cubicBezTo>
                      <a:cubicBezTo>
                        <a:pt x="127" y="211"/>
                        <a:pt x="128" y="165"/>
                        <a:pt x="152" y="132"/>
                      </a:cubicBezTo>
                      <a:cubicBezTo>
                        <a:pt x="181" y="91"/>
                        <a:pt x="233" y="70"/>
                        <a:pt x="277" y="50"/>
                      </a:cubicBezTo>
                      <a:cubicBezTo>
                        <a:pt x="312" y="33"/>
                        <a:pt x="351" y="18"/>
                        <a:pt x="389" y="15"/>
                      </a:cubicBezTo>
                      <a:cubicBezTo>
                        <a:pt x="374" y="0"/>
                        <a:pt x="322" y="20"/>
                        <a:pt x="302" y="24"/>
                      </a:cubicBezTo>
                      <a:cubicBezTo>
                        <a:pt x="269" y="32"/>
                        <a:pt x="232" y="42"/>
                        <a:pt x="201" y="59"/>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39" name="Freeform 828">
                  <a:extLst>
                    <a:ext uri="{FF2B5EF4-FFF2-40B4-BE49-F238E27FC236}">
                      <a16:creationId xmlns:a16="http://schemas.microsoft.com/office/drawing/2014/main" id="{59EF011D-8657-5A70-12BB-FBB40E2BB8DE}"/>
                    </a:ext>
                  </a:extLst>
                </p:cNvPr>
                <p:cNvSpPr>
                  <a:spLocks/>
                </p:cNvSpPr>
                <p:nvPr/>
              </p:nvSpPr>
              <p:spPr bwMode="auto">
                <a:xfrm>
                  <a:off x="1586" y="1477"/>
                  <a:ext cx="50" cy="105"/>
                </a:xfrm>
                <a:custGeom>
                  <a:avLst/>
                  <a:gdLst>
                    <a:gd name="T0" fmla="*/ 3 w 148"/>
                    <a:gd name="T1" fmla="*/ 0 h 311"/>
                    <a:gd name="T2" fmla="*/ 1 w 148"/>
                    <a:gd name="T3" fmla="*/ 5 h 311"/>
                    <a:gd name="T4" fmla="*/ 1 w 148"/>
                    <a:gd name="T5" fmla="*/ 12 h 311"/>
                    <a:gd name="T6" fmla="*/ 2 w 148"/>
                    <a:gd name="T7" fmla="*/ 7 h 311"/>
                    <a:gd name="T8" fmla="*/ 6 w 148"/>
                    <a:gd name="T9" fmla="*/ 8 h 311"/>
                    <a:gd name="T10" fmla="*/ 4 w 148"/>
                    <a:gd name="T11" fmla="*/ 5 h 311"/>
                    <a:gd name="T12" fmla="*/ 3 w 148"/>
                    <a:gd name="T13" fmla="*/ 1 h 3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311">
                      <a:moveTo>
                        <a:pt x="84" y="0"/>
                      </a:moveTo>
                      <a:cubicBezTo>
                        <a:pt x="58" y="41"/>
                        <a:pt x="33" y="84"/>
                        <a:pt x="21" y="132"/>
                      </a:cubicBezTo>
                      <a:cubicBezTo>
                        <a:pt x="7" y="184"/>
                        <a:pt x="0" y="263"/>
                        <a:pt x="29" y="311"/>
                      </a:cubicBezTo>
                      <a:cubicBezTo>
                        <a:pt x="29" y="279"/>
                        <a:pt x="26" y="215"/>
                        <a:pt x="50" y="192"/>
                      </a:cubicBezTo>
                      <a:cubicBezTo>
                        <a:pt x="82" y="163"/>
                        <a:pt x="110" y="203"/>
                        <a:pt x="144" y="198"/>
                      </a:cubicBezTo>
                      <a:cubicBezTo>
                        <a:pt x="148" y="176"/>
                        <a:pt x="121" y="150"/>
                        <a:pt x="111" y="133"/>
                      </a:cubicBezTo>
                      <a:cubicBezTo>
                        <a:pt x="91" y="101"/>
                        <a:pt x="78" y="62"/>
                        <a:pt x="90" y="2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40" name="Freeform 829">
                  <a:extLst>
                    <a:ext uri="{FF2B5EF4-FFF2-40B4-BE49-F238E27FC236}">
                      <a16:creationId xmlns:a16="http://schemas.microsoft.com/office/drawing/2014/main" id="{79335AE1-B154-F342-3EA8-A9A508EB3CD5}"/>
                    </a:ext>
                  </a:extLst>
                </p:cNvPr>
                <p:cNvSpPr>
                  <a:spLocks/>
                </p:cNvSpPr>
                <p:nvPr/>
              </p:nvSpPr>
              <p:spPr bwMode="auto">
                <a:xfrm>
                  <a:off x="1508" y="1707"/>
                  <a:ext cx="244" cy="146"/>
                </a:xfrm>
                <a:custGeom>
                  <a:avLst/>
                  <a:gdLst>
                    <a:gd name="T0" fmla="*/ 3 w 723"/>
                    <a:gd name="T1" fmla="*/ 1 h 433"/>
                    <a:gd name="T2" fmla="*/ 7 w 723"/>
                    <a:gd name="T3" fmla="*/ 9 h 433"/>
                    <a:gd name="T4" fmla="*/ 0 w 723"/>
                    <a:gd name="T5" fmla="*/ 16 h 433"/>
                    <a:gd name="T6" fmla="*/ 6 w 723"/>
                    <a:gd name="T7" fmla="*/ 14 h 433"/>
                    <a:gd name="T8" fmla="*/ 12 w 723"/>
                    <a:gd name="T9" fmla="*/ 11 h 433"/>
                    <a:gd name="T10" fmla="*/ 21 w 723"/>
                    <a:gd name="T11" fmla="*/ 9 h 433"/>
                    <a:gd name="T12" fmla="*/ 26 w 723"/>
                    <a:gd name="T13" fmla="*/ 4 h 433"/>
                    <a:gd name="T14" fmla="*/ 27 w 723"/>
                    <a:gd name="T15" fmla="*/ 0 h 433"/>
                    <a:gd name="T16" fmla="*/ 25 w 723"/>
                    <a:gd name="T17" fmla="*/ 2 h 433"/>
                    <a:gd name="T18" fmla="*/ 22 w 723"/>
                    <a:gd name="T19" fmla="*/ 6 h 433"/>
                    <a:gd name="T20" fmla="*/ 16 w 723"/>
                    <a:gd name="T21" fmla="*/ 9 h 433"/>
                    <a:gd name="T22" fmla="*/ 11 w 723"/>
                    <a:gd name="T23" fmla="*/ 3 h 433"/>
                    <a:gd name="T24" fmla="*/ 3 w 723"/>
                    <a:gd name="T25" fmla="*/ 1 h 4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3" h="433">
                      <a:moveTo>
                        <a:pt x="86" y="26"/>
                      </a:moveTo>
                      <a:cubicBezTo>
                        <a:pt x="180" y="59"/>
                        <a:pt x="213" y="133"/>
                        <a:pt x="186" y="227"/>
                      </a:cubicBezTo>
                      <a:cubicBezTo>
                        <a:pt x="160" y="321"/>
                        <a:pt x="59" y="353"/>
                        <a:pt x="0" y="422"/>
                      </a:cubicBezTo>
                      <a:cubicBezTo>
                        <a:pt x="46" y="433"/>
                        <a:pt x="117" y="385"/>
                        <a:pt x="155" y="362"/>
                      </a:cubicBezTo>
                      <a:cubicBezTo>
                        <a:pt x="217" y="326"/>
                        <a:pt x="254" y="292"/>
                        <a:pt x="328" y="286"/>
                      </a:cubicBezTo>
                      <a:cubicBezTo>
                        <a:pt x="404" y="279"/>
                        <a:pt x="493" y="293"/>
                        <a:pt x="557" y="243"/>
                      </a:cubicBezTo>
                      <a:cubicBezTo>
                        <a:pt x="601" y="210"/>
                        <a:pt x="644" y="165"/>
                        <a:pt x="670" y="117"/>
                      </a:cubicBezTo>
                      <a:cubicBezTo>
                        <a:pt x="686" y="88"/>
                        <a:pt x="723" y="35"/>
                        <a:pt x="705" y="1"/>
                      </a:cubicBezTo>
                      <a:cubicBezTo>
                        <a:pt x="681" y="11"/>
                        <a:pt x="675" y="45"/>
                        <a:pt x="662" y="66"/>
                      </a:cubicBezTo>
                      <a:cubicBezTo>
                        <a:pt x="639" y="102"/>
                        <a:pt x="612" y="135"/>
                        <a:pt x="584" y="167"/>
                      </a:cubicBezTo>
                      <a:cubicBezTo>
                        <a:pt x="545" y="211"/>
                        <a:pt x="474" y="256"/>
                        <a:pt x="414" y="232"/>
                      </a:cubicBezTo>
                      <a:cubicBezTo>
                        <a:pt x="348" y="205"/>
                        <a:pt x="329" y="130"/>
                        <a:pt x="281" y="84"/>
                      </a:cubicBezTo>
                      <a:cubicBezTo>
                        <a:pt x="224" y="30"/>
                        <a:pt x="153" y="0"/>
                        <a:pt x="75" y="2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41" name="Freeform 830">
                  <a:extLst>
                    <a:ext uri="{FF2B5EF4-FFF2-40B4-BE49-F238E27FC236}">
                      <a16:creationId xmlns:a16="http://schemas.microsoft.com/office/drawing/2014/main" id="{367DBF88-C439-C73F-A6C2-E982848D5DFC}"/>
                    </a:ext>
                  </a:extLst>
                </p:cNvPr>
                <p:cNvSpPr>
                  <a:spLocks/>
                </p:cNvSpPr>
                <p:nvPr/>
              </p:nvSpPr>
              <p:spPr bwMode="auto">
                <a:xfrm>
                  <a:off x="1712" y="1601"/>
                  <a:ext cx="90" cy="89"/>
                </a:xfrm>
                <a:custGeom>
                  <a:avLst/>
                  <a:gdLst>
                    <a:gd name="T0" fmla="*/ 0 w 266"/>
                    <a:gd name="T1" fmla="*/ 1 h 262"/>
                    <a:gd name="T2" fmla="*/ 6 w 266"/>
                    <a:gd name="T3" fmla="*/ 4 h 262"/>
                    <a:gd name="T4" fmla="*/ 5 w 266"/>
                    <a:gd name="T5" fmla="*/ 10 h 262"/>
                    <a:gd name="T6" fmla="*/ 10 w 266"/>
                    <a:gd name="T7" fmla="*/ 5 h 262"/>
                    <a:gd name="T8" fmla="*/ 1 w 266"/>
                    <a:gd name="T9" fmla="*/ 0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62">
                      <a:moveTo>
                        <a:pt x="0" y="25"/>
                      </a:moveTo>
                      <a:cubicBezTo>
                        <a:pt x="53" y="38"/>
                        <a:pt x="122" y="45"/>
                        <a:pt x="158" y="93"/>
                      </a:cubicBezTo>
                      <a:cubicBezTo>
                        <a:pt x="202" y="150"/>
                        <a:pt x="118" y="203"/>
                        <a:pt x="126" y="262"/>
                      </a:cubicBezTo>
                      <a:cubicBezTo>
                        <a:pt x="180" y="242"/>
                        <a:pt x="261" y="195"/>
                        <a:pt x="263" y="129"/>
                      </a:cubicBezTo>
                      <a:cubicBezTo>
                        <a:pt x="266" y="32"/>
                        <a:pt x="104" y="0"/>
                        <a:pt x="28" y="7"/>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42" name="Freeform 831">
                  <a:extLst>
                    <a:ext uri="{FF2B5EF4-FFF2-40B4-BE49-F238E27FC236}">
                      <a16:creationId xmlns:a16="http://schemas.microsoft.com/office/drawing/2014/main" id="{B1FF402C-844D-FBB9-95BE-6AFEE78BBBB5}"/>
                    </a:ext>
                  </a:extLst>
                </p:cNvPr>
                <p:cNvSpPr>
                  <a:spLocks/>
                </p:cNvSpPr>
                <p:nvPr/>
              </p:nvSpPr>
              <p:spPr bwMode="auto">
                <a:xfrm>
                  <a:off x="1847" y="1666"/>
                  <a:ext cx="143" cy="44"/>
                </a:xfrm>
                <a:custGeom>
                  <a:avLst/>
                  <a:gdLst>
                    <a:gd name="T0" fmla="*/ 5 w 425"/>
                    <a:gd name="T1" fmla="*/ 0 h 129"/>
                    <a:gd name="T2" fmla="*/ 1 w 425"/>
                    <a:gd name="T3" fmla="*/ 1 h 129"/>
                    <a:gd name="T4" fmla="*/ 4 w 425"/>
                    <a:gd name="T5" fmla="*/ 5 h 129"/>
                    <a:gd name="T6" fmla="*/ 5 w 425"/>
                    <a:gd name="T7" fmla="*/ 2 h 129"/>
                    <a:gd name="T8" fmla="*/ 9 w 425"/>
                    <a:gd name="T9" fmla="*/ 3 h 129"/>
                    <a:gd name="T10" fmla="*/ 16 w 425"/>
                    <a:gd name="T11" fmla="*/ 2 h 129"/>
                    <a:gd name="T12" fmla="*/ 13 w 425"/>
                    <a:gd name="T13" fmla="*/ 3 h 129"/>
                    <a:gd name="T14" fmla="*/ 5 w 425"/>
                    <a:gd name="T15" fmla="*/ 0 h 1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5" h="129">
                      <a:moveTo>
                        <a:pt x="141" y="2"/>
                      </a:moveTo>
                      <a:cubicBezTo>
                        <a:pt x="119" y="0"/>
                        <a:pt x="30" y="4"/>
                        <a:pt x="18" y="24"/>
                      </a:cubicBezTo>
                      <a:cubicBezTo>
                        <a:pt x="0" y="56"/>
                        <a:pt x="87" y="105"/>
                        <a:pt x="101" y="128"/>
                      </a:cubicBezTo>
                      <a:cubicBezTo>
                        <a:pt x="111" y="97"/>
                        <a:pt x="106" y="71"/>
                        <a:pt x="141" y="57"/>
                      </a:cubicBezTo>
                      <a:cubicBezTo>
                        <a:pt x="170" y="46"/>
                        <a:pt x="213" y="56"/>
                        <a:pt x="241" y="64"/>
                      </a:cubicBezTo>
                      <a:cubicBezTo>
                        <a:pt x="274" y="74"/>
                        <a:pt x="425" y="129"/>
                        <a:pt x="425" y="57"/>
                      </a:cubicBezTo>
                      <a:cubicBezTo>
                        <a:pt x="395" y="52"/>
                        <a:pt x="372" y="70"/>
                        <a:pt x="339" y="64"/>
                      </a:cubicBezTo>
                      <a:cubicBezTo>
                        <a:pt x="271" y="52"/>
                        <a:pt x="211" y="16"/>
                        <a:pt x="141" y="9"/>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43" name="Freeform 832">
                  <a:extLst>
                    <a:ext uri="{FF2B5EF4-FFF2-40B4-BE49-F238E27FC236}">
                      <a16:creationId xmlns:a16="http://schemas.microsoft.com/office/drawing/2014/main" id="{9469478C-A3ED-E165-0676-6C5E669F75A9}"/>
                    </a:ext>
                  </a:extLst>
                </p:cNvPr>
                <p:cNvSpPr>
                  <a:spLocks/>
                </p:cNvSpPr>
                <p:nvPr/>
              </p:nvSpPr>
              <p:spPr bwMode="auto">
                <a:xfrm>
                  <a:off x="1942" y="1534"/>
                  <a:ext cx="51" cy="123"/>
                </a:xfrm>
                <a:custGeom>
                  <a:avLst/>
                  <a:gdLst>
                    <a:gd name="T0" fmla="*/ 3 w 151"/>
                    <a:gd name="T1" fmla="*/ 1 h 363"/>
                    <a:gd name="T2" fmla="*/ 1 w 151"/>
                    <a:gd name="T3" fmla="*/ 8 h 363"/>
                    <a:gd name="T4" fmla="*/ 3 w 151"/>
                    <a:gd name="T5" fmla="*/ 10 h 363"/>
                    <a:gd name="T6" fmla="*/ 5 w 151"/>
                    <a:gd name="T7" fmla="*/ 14 h 363"/>
                    <a:gd name="T8" fmla="*/ 5 w 151"/>
                    <a:gd name="T9" fmla="*/ 10 h 363"/>
                    <a:gd name="T10" fmla="*/ 4 w 151"/>
                    <a:gd name="T11" fmla="*/ 8 h 363"/>
                    <a:gd name="T12" fmla="*/ 3 w 151"/>
                    <a:gd name="T13" fmla="*/ 0 h 3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 h="363">
                      <a:moveTo>
                        <a:pt x="87" y="29"/>
                      </a:moveTo>
                      <a:cubicBezTo>
                        <a:pt x="58" y="34"/>
                        <a:pt x="0" y="178"/>
                        <a:pt x="16" y="209"/>
                      </a:cubicBezTo>
                      <a:cubicBezTo>
                        <a:pt x="26" y="229"/>
                        <a:pt x="74" y="242"/>
                        <a:pt x="91" y="260"/>
                      </a:cubicBezTo>
                      <a:cubicBezTo>
                        <a:pt x="121" y="292"/>
                        <a:pt x="122" y="327"/>
                        <a:pt x="138" y="363"/>
                      </a:cubicBezTo>
                      <a:cubicBezTo>
                        <a:pt x="146" y="334"/>
                        <a:pt x="151" y="294"/>
                        <a:pt x="141" y="264"/>
                      </a:cubicBezTo>
                      <a:cubicBezTo>
                        <a:pt x="132" y="238"/>
                        <a:pt x="107" y="226"/>
                        <a:pt x="95" y="201"/>
                      </a:cubicBezTo>
                      <a:cubicBezTo>
                        <a:pt x="66" y="140"/>
                        <a:pt x="118" y="63"/>
                        <a:pt x="80"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44" name="Freeform 833">
                  <a:extLst>
                    <a:ext uri="{FF2B5EF4-FFF2-40B4-BE49-F238E27FC236}">
                      <a16:creationId xmlns:a16="http://schemas.microsoft.com/office/drawing/2014/main" id="{509B40F5-35CE-B3CA-445E-5EAE045327B0}"/>
                    </a:ext>
                  </a:extLst>
                </p:cNvPr>
                <p:cNvSpPr>
                  <a:spLocks/>
                </p:cNvSpPr>
                <p:nvPr/>
              </p:nvSpPr>
              <p:spPr bwMode="auto">
                <a:xfrm>
                  <a:off x="1620" y="2007"/>
                  <a:ext cx="174" cy="196"/>
                </a:xfrm>
                <a:custGeom>
                  <a:avLst/>
                  <a:gdLst>
                    <a:gd name="T0" fmla="*/ 18 w 515"/>
                    <a:gd name="T1" fmla="*/ 4 h 579"/>
                    <a:gd name="T2" fmla="*/ 13 w 515"/>
                    <a:gd name="T3" fmla="*/ 10 h 579"/>
                    <a:gd name="T4" fmla="*/ 6 w 515"/>
                    <a:gd name="T5" fmla="*/ 15 h 579"/>
                    <a:gd name="T6" fmla="*/ 3 w 515"/>
                    <a:gd name="T7" fmla="*/ 17 h 579"/>
                    <a:gd name="T8" fmla="*/ 0 w 515"/>
                    <a:gd name="T9" fmla="*/ 18 h 579"/>
                    <a:gd name="T10" fmla="*/ 0 w 515"/>
                    <a:gd name="T11" fmla="*/ 21 h 579"/>
                    <a:gd name="T12" fmla="*/ 2 w 515"/>
                    <a:gd name="T13" fmla="*/ 20 h 579"/>
                    <a:gd name="T14" fmla="*/ 8 w 515"/>
                    <a:gd name="T15" fmla="*/ 16 h 579"/>
                    <a:gd name="T16" fmla="*/ 15 w 515"/>
                    <a:gd name="T17" fmla="*/ 12 h 579"/>
                    <a:gd name="T18" fmla="*/ 17 w 515"/>
                    <a:gd name="T19" fmla="*/ 0 h 579"/>
                    <a:gd name="T20" fmla="*/ 17 w 515"/>
                    <a:gd name="T21" fmla="*/ 6 h 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5" h="579">
                      <a:moveTo>
                        <a:pt x="453" y="111"/>
                      </a:moveTo>
                      <a:cubicBezTo>
                        <a:pt x="407" y="161"/>
                        <a:pt x="388" y="225"/>
                        <a:pt x="334" y="270"/>
                      </a:cubicBezTo>
                      <a:cubicBezTo>
                        <a:pt x="283" y="314"/>
                        <a:pt x="229" y="358"/>
                        <a:pt x="169" y="390"/>
                      </a:cubicBezTo>
                      <a:cubicBezTo>
                        <a:pt x="143" y="403"/>
                        <a:pt x="117" y="419"/>
                        <a:pt x="90" y="426"/>
                      </a:cubicBezTo>
                      <a:cubicBezTo>
                        <a:pt x="60" y="434"/>
                        <a:pt x="25" y="431"/>
                        <a:pt x="11" y="465"/>
                      </a:cubicBezTo>
                      <a:cubicBezTo>
                        <a:pt x="6" y="477"/>
                        <a:pt x="0" y="539"/>
                        <a:pt x="7" y="550"/>
                      </a:cubicBezTo>
                      <a:cubicBezTo>
                        <a:pt x="25" y="579"/>
                        <a:pt x="50" y="527"/>
                        <a:pt x="63" y="511"/>
                      </a:cubicBezTo>
                      <a:cubicBezTo>
                        <a:pt x="106" y="457"/>
                        <a:pt x="164" y="445"/>
                        <a:pt x="219" y="407"/>
                      </a:cubicBezTo>
                      <a:cubicBezTo>
                        <a:pt x="271" y="372"/>
                        <a:pt x="324" y="329"/>
                        <a:pt x="374" y="291"/>
                      </a:cubicBezTo>
                      <a:cubicBezTo>
                        <a:pt x="471" y="217"/>
                        <a:pt x="515" y="112"/>
                        <a:pt x="449" y="0"/>
                      </a:cubicBezTo>
                      <a:cubicBezTo>
                        <a:pt x="430" y="39"/>
                        <a:pt x="433" y="104"/>
                        <a:pt x="439" y="148"/>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45" name="Freeform 834">
                  <a:extLst>
                    <a:ext uri="{FF2B5EF4-FFF2-40B4-BE49-F238E27FC236}">
                      <a16:creationId xmlns:a16="http://schemas.microsoft.com/office/drawing/2014/main" id="{09AD237D-E6D0-DBA4-D9CE-A923407F18F7}"/>
                    </a:ext>
                  </a:extLst>
                </p:cNvPr>
                <p:cNvSpPr>
                  <a:spLocks/>
                </p:cNvSpPr>
                <p:nvPr/>
              </p:nvSpPr>
              <p:spPr bwMode="auto">
                <a:xfrm>
                  <a:off x="1995" y="1952"/>
                  <a:ext cx="77" cy="103"/>
                </a:xfrm>
                <a:custGeom>
                  <a:avLst/>
                  <a:gdLst>
                    <a:gd name="T0" fmla="*/ 5 w 229"/>
                    <a:gd name="T1" fmla="*/ 0 h 303"/>
                    <a:gd name="T2" fmla="*/ 6 w 229"/>
                    <a:gd name="T3" fmla="*/ 3 h 303"/>
                    <a:gd name="T4" fmla="*/ 6 w 229"/>
                    <a:gd name="T5" fmla="*/ 7 h 303"/>
                    <a:gd name="T6" fmla="*/ 4 w 229"/>
                    <a:gd name="T7" fmla="*/ 9 h 303"/>
                    <a:gd name="T8" fmla="*/ 0 w 229"/>
                    <a:gd name="T9" fmla="*/ 9 h 303"/>
                    <a:gd name="T10" fmla="*/ 3 w 229"/>
                    <a:gd name="T11" fmla="*/ 11 h 303"/>
                    <a:gd name="T12" fmla="*/ 6 w 229"/>
                    <a:gd name="T13" fmla="*/ 10 h 303"/>
                    <a:gd name="T14" fmla="*/ 5 w 229"/>
                    <a:gd name="T15" fmla="*/ 1 h 3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9" h="303">
                      <a:moveTo>
                        <a:pt x="127" y="0"/>
                      </a:moveTo>
                      <a:cubicBezTo>
                        <a:pt x="142" y="28"/>
                        <a:pt x="154" y="39"/>
                        <a:pt x="156" y="72"/>
                      </a:cubicBezTo>
                      <a:cubicBezTo>
                        <a:pt x="158" y="104"/>
                        <a:pt x="160" y="146"/>
                        <a:pt x="152" y="176"/>
                      </a:cubicBezTo>
                      <a:cubicBezTo>
                        <a:pt x="144" y="205"/>
                        <a:pt x="122" y="222"/>
                        <a:pt x="95" y="227"/>
                      </a:cubicBezTo>
                      <a:cubicBezTo>
                        <a:pt x="81" y="230"/>
                        <a:pt x="5" y="212"/>
                        <a:pt x="3" y="227"/>
                      </a:cubicBezTo>
                      <a:cubicBezTo>
                        <a:pt x="0" y="242"/>
                        <a:pt x="78" y="273"/>
                        <a:pt x="92" y="281"/>
                      </a:cubicBezTo>
                      <a:cubicBezTo>
                        <a:pt x="132" y="303"/>
                        <a:pt x="137" y="293"/>
                        <a:pt x="156" y="248"/>
                      </a:cubicBezTo>
                      <a:cubicBezTo>
                        <a:pt x="175" y="206"/>
                        <a:pt x="229" y="20"/>
                        <a:pt x="145" y="21"/>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46" name="Freeform 835">
                  <a:extLst>
                    <a:ext uri="{FF2B5EF4-FFF2-40B4-BE49-F238E27FC236}">
                      <a16:creationId xmlns:a16="http://schemas.microsoft.com/office/drawing/2014/main" id="{09B941D6-633D-F788-2F38-182D145FA6D4}"/>
                    </a:ext>
                  </a:extLst>
                </p:cNvPr>
                <p:cNvSpPr>
                  <a:spLocks/>
                </p:cNvSpPr>
                <p:nvPr/>
              </p:nvSpPr>
              <p:spPr bwMode="auto">
                <a:xfrm>
                  <a:off x="1918" y="2086"/>
                  <a:ext cx="151" cy="104"/>
                </a:xfrm>
                <a:custGeom>
                  <a:avLst/>
                  <a:gdLst>
                    <a:gd name="T0" fmla="*/ 12 w 447"/>
                    <a:gd name="T1" fmla="*/ 1 h 306"/>
                    <a:gd name="T2" fmla="*/ 7 w 447"/>
                    <a:gd name="T3" fmla="*/ 7 h 306"/>
                    <a:gd name="T4" fmla="*/ 1 w 447"/>
                    <a:gd name="T5" fmla="*/ 4 h 306"/>
                    <a:gd name="T6" fmla="*/ 3 w 447"/>
                    <a:gd name="T7" fmla="*/ 10 h 306"/>
                    <a:gd name="T8" fmla="*/ 8 w 447"/>
                    <a:gd name="T9" fmla="*/ 8 h 306"/>
                    <a:gd name="T10" fmla="*/ 15 w 447"/>
                    <a:gd name="T11" fmla="*/ 4 h 306"/>
                    <a:gd name="T12" fmla="*/ 17 w 447"/>
                    <a:gd name="T13" fmla="*/ 1 h 306"/>
                    <a:gd name="T14" fmla="*/ 13 w 447"/>
                    <a:gd name="T15" fmla="*/ 2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7" h="306">
                      <a:moveTo>
                        <a:pt x="320" y="29"/>
                      </a:moveTo>
                      <a:cubicBezTo>
                        <a:pt x="289" y="84"/>
                        <a:pt x="237" y="145"/>
                        <a:pt x="180" y="177"/>
                      </a:cubicBezTo>
                      <a:cubicBezTo>
                        <a:pt x="86" y="232"/>
                        <a:pt x="86" y="117"/>
                        <a:pt x="22" y="90"/>
                      </a:cubicBezTo>
                      <a:cubicBezTo>
                        <a:pt x="0" y="141"/>
                        <a:pt x="42" y="222"/>
                        <a:pt x="79" y="255"/>
                      </a:cubicBezTo>
                      <a:cubicBezTo>
                        <a:pt x="136" y="306"/>
                        <a:pt x="176" y="249"/>
                        <a:pt x="216" y="206"/>
                      </a:cubicBezTo>
                      <a:cubicBezTo>
                        <a:pt x="264" y="154"/>
                        <a:pt x="333" y="141"/>
                        <a:pt x="388" y="97"/>
                      </a:cubicBezTo>
                      <a:cubicBezTo>
                        <a:pt x="404" y="85"/>
                        <a:pt x="447" y="52"/>
                        <a:pt x="425" y="25"/>
                      </a:cubicBezTo>
                      <a:cubicBezTo>
                        <a:pt x="405" y="0"/>
                        <a:pt x="355" y="35"/>
                        <a:pt x="331" y="4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47" name="Freeform 836">
                  <a:extLst>
                    <a:ext uri="{FF2B5EF4-FFF2-40B4-BE49-F238E27FC236}">
                      <a16:creationId xmlns:a16="http://schemas.microsoft.com/office/drawing/2014/main" id="{0FB35622-FFD3-6EF6-36EE-EAF214F21BB4}"/>
                    </a:ext>
                  </a:extLst>
                </p:cNvPr>
                <p:cNvSpPr>
                  <a:spLocks/>
                </p:cNvSpPr>
                <p:nvPr/>
              </p:nvSpPr>
              <p:spPr bwMode="auto">
                <a:xfrm>
                  <a:off x="1869" y="2352"/>
                  <a:ext cx="53" cy="94"/>
                </a:xfrm>
                <a:custGeom>
                  <a:avLst/>
                  <a:gdLst>
                    <a:gd name="T0" fmla="*/ 6 w 159"/>
                    <a:gd name="T1" fmla="*/ 0 h 276"/>
                    <a:gd name="T2" fmla="*/ 2 w 159"/>
                    <a:gd name="T3" fmla="*/ 4 h 276"/>
                    <a:gd name="T4" fmla="*/ 0 w 159"/>
                    <a:gd name="T5" fmla="*/ 10 h 276"/>
                    <a:gd name="T6" fmla="*/ 3 w 159"/>
                    <a:gd name="T7" fmla="*/ 6 h 276"/>
                    <a:gd name="T8" fmla="*/ 6 w 159"/>
                    <a:gd name="T9" fmla="*/ 1 h 2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76">
                      <a:moveTo>
                        <a:pt x="159" y="0"/>
                      </a:moveTo>
                      <a:cubicBezTo>
                        <a:pt x="126" y="30"/>
                        <a:pt x="70" y="72"/>
                        <a:pt x="48" y="111"/>
                      </a:cubicBezTo>
                      <a:cubicBezTo>
                        <a:pt x="26" y="152"/>
                        <a:pt x="47" y="210"/>
                        <a:pt x="0" y="238"/>
                      </a:cubicBezTo>
                      <a:cubicBezTo>
                        <a:pt x="52" y="276"/>
                        <a:pt x="65" y="197"/>
                        <a:pt x="73" y="165"/>
                      </a:cubicBezTo>
                      <a:cubicBezTo>
                        <a:pt x="85" y="113"/>
                        <a:pt x="114" y="62"/>
                        <a:pt x="156" y="28"/>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48" name="Freeform 837">
                  <a:extLst>
                    <a:ext uri="{FF2B5EF4-FFF2-40B4-BE49-F238E27FC236}">
                      <a16:creationId xmlns:a16="http://schemas.microsoft.com/office/drawing/2014/main" id="{D58CCFE1-599E-9810-D640-DBDF1AEB3675}"/>
                    </a:ext>
                  </a:extLst>
                </p:cNvPr>
                <p:cNvSpPr>
                  <a:spLocks/>
                </p:cNvSpPr>
                <p:nvPr/>
              </p:nvSpPr>
              <p:spPr bwMode="auto">
                <a:xfrm>
                  <a:off x="1967" y="2310"/>
                  <a:ext cx="101" cy="98"/>
                </a:xfrm>
                <a:custGeom>
                  <a:avLst/>
                  <a:gdLst>
                    <a:gd name="T0" fmla="*/ 0 w 299"/>
                    <a:gd name="T1" fmla="*/ 2 h 288"/>
                    <a:gd name="T2" fmla="*/ 9 w 299"/>
                    <a:gd name="T3" fmla="*/ 9 h 288"/>
                    <a:gd name="T4" fmla="*/ 10 w 299"/>
                    <a:gd name="T5" fmla="*/ 10 h 288"/>
                    <a:gd name="T6" fmla="*/ 10 w 299"/>
                    <a:gd name="T7" fmla="*/ 6 h 288"/>
                    <a:gd name="T8" fmla="*/ 4 w 299"/>
                    <a:gd name="T9" fmla="*/ 1 h 288"/>
                    <a:gd name="T10" fmla="*/ 3 w 299"/>
                    <a:gd name="T11" fmla="*/ 1 h 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 h="288">
                      <a:moveTo>
                        <a:pt x="0" y="52"/>
                      </a:moveTo>
                      <a:cubicBezTo>
                        <a:pt x="98" y="2"/>
                        <a:pt x="299" y="85"/>
                        <a:pt x="238" y="217"/>
                      </a:cubicBezTo>
                      <a:cubicBezTo>
                        <a:pt x="227" y="243"/>
                        <a:pt x="205" y="288"/>
                        <a:pt x="256" y="253"/>
                      </a:cubicBezTo>
                      <a:cubicBezTo>
                        <a:pt x="285" y="234"/>
                        <a:pt x="283" y="195"/>
                        <a:pt x="274" y="163"/>
                      </a:cubicBezTo>
                      <a:cubicBezTo>
                        <a:pt x="253" y="86"/>
                        <a:pt x="206" y="0"/>
                        <a:pt x="116" y="15"/>
                      </a:cubicBezTo>
                      <a:cubicBezTo>
                        <a:pt x="104" y="16"/>
                        <a:pt x="94" y="19"/>
                        <a:pt x="83" y="2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49" name="Freeform 838">
                  <a:extLst>
                    <a:ext uri="{FF2B5EF4-FFF2-40B4-BE49-F238E27FC236}">
                      <a16:creationId xmlns:a16="http://schemas.microsoft.com/office/drawing/2014/main" id="{4284FDBF-BC84-E45A-05F6-D9DE2D2D135B}"/>
                    </a:ext>
                  </a:extLst>
                </p:cNvPr>
                <p:cNvSpPr>
                  <a:spLocks/>
                </p:cNvSpPr>
                <p:nvPr/>
              </p:nvSpPr>
              <p:spPr bwMode="auto">
                <a:xfrm>
                  <a:off x="1593" y="2279"/>
                  <a:ext cx="54" cy="73"/>
                </a:xfrm>
                <a:custGeom>
                  <a:avLst/>
                  <a:gdLst>
                    <a:gd name="T0" fmla="*/ 0 w 160"/>
                    <a:gd name="T1" fmla="*/ 7 h 217"/>
                    <a:gd name="T2" fmla="*/ 4 w 160"/>
                    <a:gd name="T3" fmla="*/ 5 h 217"/>
                    <a:gd name="T4" fmla="*/ 3 w 160"/>
                    <a:gd name="T5" fmla="*/ 0 h 217"/>
                    <a:gd name="T6" fmla="*/ 6 w 160"/>
                    <a:gd name="T7" fmla="*/ 5 h 217"/>
                    <a:gd name="T8" fmla="*/ 2 w 160"/>
                    <a:gd name="T9" fmla="*/ 7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217">
                      <a:moveTo>
                        <a:pt x="0" y="195"/>
                      </a:moveTo>
                      <a:cubicBezTo>
                        <a:pt x="33" y="210"/>
                        <a:pt x="98" y="176"/>
                        <a:pt x="116" y="146"/>
                      </a:cubicBezTo>
                      <a:cubicBezTo>
                        <a:pt x="145" y="97"/>
                        <a:pt x="85" y="51"/>
                        <a:pt x="70" y="7"/>
                      </a:cubicBezTo>
                      <a:cubicBezTo>
                        <a:pt x="137" y="0"/>
                        <a:pt x="147" y="83"/>
                        <a:pt x="151" y="130"/>
                      </a:cubicBezTo>
                      <a:cubicBezTo>
                        <a:pt x="160" y="217"/>
                        <a:pt x="101" y="171"/>
                        <a:pt x="43" y="195"/>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50" name="Freeform 839">
                  <a:extLst>
                    <a:ext uri="{FF2B5EF4-FFF2-40B4-BE49-F238E27FC236}">
                      <a16:creationId xmlns:a16="http://schemas.microsoft.com/office/drawing/2014/main" id="{C9144E30-8976-8102-CD91-41DC2B65E5B4}"/>
                    </a:ext>
                  </a:extLst>
                </p:cNvPr>
                <p:cNvSpPr>
                  <a:spLocks/>
                </p:cNvSpPr>
                <p:nvPr/>
              </p:nvSpPr>
              <p:spPr bwMode="auto">
                <a:xfrm>
                  <a:off x="1624" y="2364"/>
                  <a:ext cx="50" cy="76"/>
                </a:xfrm>
                <a:custGeom>
                  <a:avLst/>
                  <a:gdLst>
                    <a:gd name="T0" fmla="*/ 1 w 150"/>
                    <a:gd name="T1" fmla="*/ 2 h 223"/>
                    <a:gd name="T2" fmla="*/ 2 w 150"/>
                    <a:gd name="T3" fmla="*/ 4 h 223"/>
                    <a:gd name="T4" fmla="*/ 0 w 150"/>
                    <a:gd name="T5" fmla="*/ 7 h 223"/>
                    <a:gd name="T6" fmla="*/ 3 w 150"/>
                    <a:gd name="T7" fmla="*/ 7 h 223"/>
                    <a:gd name="T8" fmla="*/ 6 w 150"/>
                    <a:gd name="T9" fmla="*/ 7 h 223"/>
                    <a:gd name="T10" fmla="*/ 4 w 150"/>
                    <a:gd name="T11" fmla="*/ 4 h 223"/>
                    <a:gd name="T12" fmla="*/ 2 w 150"/>
                    <a:gd name="T13" fmla="*/ 1 h 223"/>
                    <a:gd name="T14" fmla="*/ 1 w 150"/>
                    <a:gd name="T15" fmla="*/ 0 h 2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223">
                      <a:moveTo>
                        <a:pt x="40" y="44"/>
                      </a:moveTo>
                      <a:cubicBezTo>
                        <a:pt x="56" y="63"/>
                        <a:pt x="56" y="88"/>
                        <a:pt x="48" y="112"/>
                      </a:cubicBezTo>
                      <a:cubicBezTo>
                        <a:pt x="41" y="132"/>
                        <a:pt x="0" y="169"/>
                        <a:pt x="3" y="188"/>
                      </a:cubicBezTo>
                      <a:cubicBezTo>
                        <a:pt x="10" y="223"/>
                        <a:pt x="54" y="193"/>
                        <a:pt x="72" y="188"/>
                      </a:cubicBezTo>
                      <a:cubicBezTo>
                        <a:pt x="99" y="181"/>
                        <a:pt x="123" y="192"/>
                        <a:pt x="150" y="191"/>
                      </a:cubicBezTo>
                      <a:cubicBezTo>
                        <a:pt x="112" y="157"/>
                        <a:pt x="93" y="146"/>
                        <a:pt x="101" y="91"/>
                      </a:cubicBezTo>
                      <a:cubicBezTo>
                        <a:pt x="109" y="41"/>
                        <a:pt x="109" y="0"/>
                        <a:pt x="47" y="26"/>
                      </a:cubicBezTo>
                      <a:cubicBezTo>
                        <a:pt x="43" y="22"/>
                        <a:pt x="41" y="17"/>
                        <a:pt x="40" y="11"/>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51" name="Freeform 840">
                  <a:extLst>
                    <a:ext uri="{FF2B5EF4-FFF2-40B4-BE49-F238E27FC236}">
                      <a16:creationId xmlns:a16="http://schemas.microsoft.com/office/drawing/2014/main" id="{58A1E713-F25F-6526-9997-01D475547F25}"/>
                    </a:ext>
                  </a:extLst>
                </p:cNvPr>
                <p:cNvSpPr>
                  <a:spLocks/>
                </p:cNvSpPr>
                <p:nvPr/>
              </p:nvSpPr>
              <p:spPr bwMode="auto">
                <a:xfrm>
                  <a:off x="1313" y="1894"/>
                  <a:ext cx="105" cy="192"/>
                </a:xfrm>
                <a:custGeom>
                  <a:avLst/>
                  <a:gdLst>
                    <a:gd name="T0" fmla="*/ 0 w 310"/>
                    <a:gd name="T1" fmla="*/ 1 h 567"/>
                    <a:gd name="T2" fmla="*/ 6 w 310"/>
                    <a:gd name="T3" fmla="*/ 1 h 567"/>
                    <a:gd name="T4" fmla="*/ 12 w 310"/>
                    <a:gd name="T5" fmla="*/ 0 h 567"/>
                    <a:gd name="T6" fmla="*/ 7 w 310"/>
                    <a:gd name="T7" fmla="*/ 4 h 567"/>
                    <a:gd name="T8" fmla="*/ 5 w 310"/>
                    <a:gd name="T9" fmla="*/ 9 h 567"/>
                    <a:gd name="T10" fmla="*/ 4 w 310"/>
                    <a:gd name="T11" fmla="*/ 16 h 567"/>
                    <a:gd name="T12" fmla="*/ 3 w 310"/>
                    <a:gd name="T13" fmla="*/ 22 h 567"/>
                    <a:gd name="T14" fmla="*/ 3 w 310"/>
                    <a:gd name="T15" fmla="*/ 15 h 567"/>
                    <a:gd name="T16" fmla="*/ 4 w 310"/>
                    <a:gd name="T17" fmla="*/ 10 h 567"/>
                    <a:gd name="T18" fmla="*/ 4 w 310"/>
                    <a:gd name="T19" fmla="*/ 5 h 567"/>
                    <a:gd name="T20" fmla="*/ 1 w 310"/>
                    <a:gd name="T21" fmla="*/ 2 h 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0" h="567">
                      <a:moveTo>
                        <a:pt x="0" y="38"/>
                      </a:moveTo>
                      <a:cubicBezTo>
                        <a:pt x="55" y="36"/>
                        <a:pt x="99" y="47"/>
                        <a:pt x="155" y="38"/>
                      </a:cubicBezTo>
                      <a:cubicBezTo>
                        <a:pt x="204" y="31"/>
                        <a:pt x="260" y="0"/>
                        <a:pt x="310" y="3"/>
                      </a:cubicBezTo>
                      <a:cubicBezTo>
                        <a:pt x="293" y="47"/>
                        <a:pt x="221" y="63"/>
                        <a:pt x="188" y="96"/>
                      </a:cubicBezTo>
                      <a:cubicBezTo>
                        <a:pt x="151" y="133"/>
                        <a:pt x="140" y="195"/>
                        <a:pt x="131" y="244"/>
                      </a:cubicBezTo>
                      <a:cubicBezTo>
                        <a:pt x="120" y="299"/>
                        <a:pt x="113" y="357"/>
                        <a:pt x="105" y="413"/>
                      </a:cubicBezTo>
                      <a:cubicBezTo>
                        <a:pt x="99" y="461"/>
                        <a:pt x="105" y="524"/>
                        <a:pt x="84" y="567"/>
                      </a:cubicBezTo>
                      <a:cubicBezTo>
                        <a:pt x="87" y="510"/>
                        <a:pt x="89" y="453"/>
                        <a:pt x="87" y="395"/>
                      </a:cubicBezTo>
                      <a:cubicBezTo>
                        <a:pt x="85" y="346"/>
                        <a:pt x="103" y="305"/>
                        <a:pt x="107" y="258"/>
                      </a:cubicBezTo>
                      <a:cubicBezTo>
                        <a:pt x="111" y="221"/>
                        <a:pt x="115" y="167"/>
                        <a:pt x="104" y="132"/>
                      </a:cubicBezTo>
                      <a:cubicBezTo>
                        <a:pt x="90" y="90"/>
                        <a:pt x="38" y="91"/>
                        <a:pt x="29" y="5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52" name="Freeform 841">
                  <a:extLst>
                    <a:ext uri="{FF2B5EF4-FFF2-40B4-BE49-F238E27FC236}">
                      <a16:creationId xmlns:a16="http://schemas.microsoft.com/office/drawing/2014/main" id="{79522A33-B409-761B-A600-8A5A6EAF660F}"/>
                    </a:ext>
                  </a:extLst>
                </p:cNvPr>
                <p:cNvSpPr>
                  <a:spLocks/>
                </p:cNvSpPr>
                <p:nvPr/>
              </p:nvSpPr>
              <p:spPr bwMode="auto">
                <a:xfrm>
                  <a:off x="842" y="1680"/>
                  <a:ext cx="388" cy="145"/>
                </a:xfrm>
                <a:custGeom>
                  <a:avLst/>
                  <a:gdLst>
                    <a:gd name="T0" fmla="*/ 11 w 1146"/>
                    <a:gd name="T1" fmla="*/ 2 h 428"/>
                    <a:gd name="T2" fmla="*/ 11 w 1146"/>
                    <a:gd name="T3" fmla="*/ 9 h 428"/>
                    <a:gd name="T4" fmla="*/ 6 w 1146"/>
                    <a:gd name="T5" fmla="*/ 13 h 428"/>
                    <a:gd name="T6" fmla="*/ 2 w 1146"/>
                    <a:gd name="T7" fmla="*/ 16 h 428"/>
                    <a:gd name="T8" fmla="*/ 8 w 1146"/>
                    <a:gd name="T9" fmla="*/ 14 h 428"/>
                    <a:gd name="T10" fmla="*/ 12 w 1146"/>
                    <a:gd name="T11" fmla="*/ 12 h 428"/>
                    <a:gd name="T12" fmla="*/ 14 w 1146"/>
                    <a:gd name="T13" fmla="*/ 9 h 428"/>
                    <a:gd name="T14" fmla="*/ 20 w 1146"/>
                    <a:gd name="T15" fmla="*/ 7 h 428"/>
                    <a:gd name="T16" fmla="*/ 27 w 1146"/>
                    <a:gd name="T17" fmla="*/ 7 h 428"/>
                    <a:gd name="T18" fmla="*/ 36 w 1146"/>
                    <a:gd name="T19" fmla="*/ 7 h 428"/>
                    <a:gd name="T20" fmla="*/ 42 w 1146"/>
                    <a:gd name="T21" fmla="*/ 2 h 428"/>
                    <a:gd name="T22" fmla="*/ 43 w 1146"/>
                    <a:gd name="T23" fmla="*/ 1 h 428"/>
                    <a:gd name="T24" fmla="*/ 40 w 1146"/>
                    <a:gd name="T25" fmla="*/ 3 h 428"/>
                    <a:gd name="T26" fmla="*/ 30 w 1146"/>
                    <a:gd name="T27" fmla="*/ 6 h 428"/>
                    <a:gd name="T28" fmla="*/ 23 w 1146"/>
                    <a:gd name="T29" fmla="*/ 4 h 428"/>
                    <a:gd name="T30" fmla="*/ 17 w 1146"/>
                    <a:gd name="T31" fmla="*/ 2 h 428"/>
                    <a:gd name="T32" fmla="*/ 12 w 1146"/>
                    <a:gd name="T33" fmla="*/ 2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46" h="428">
                      <a:moveTo>
                        <a:pt x="279" y="60"/>
                      </a:moveTo>
                      <a:cubicBezTo>
                        <a:pt x="315" y="88"/>
                        <a:pt x="302" y="187"/>
                        <a:pt x="289" y="229"/>
                      </a:cubicBezTo>
                      <a:cubicBezTo>
                        <a:pt x="271" y="291"/>
                        <a:pt x="226" y="319"/>
                        <a:pt x="167" y="333"/>
                      </a:cubicBezTo>
                      <a:cubicBezTo>
                        <a:pt x="144" y="339"/>
                        <a:pt x="0" y="364"/>
                        <a:pt x="44" y="402"/>
                      </a:cubicBezTo>
                      <a:cubicBezTo>
                        <a:pt x="75" y="428"/>
                        <a:pt x="191" y="366"/>
                        <a:pt x="221" y="351"/>
                      </a:cubicBezTo>
                      <a:cubicBezTo>
                        <a:pt x="249" y="337"/>
                        <a:pt x="283" y="324"/>
                        <a:pt x="307" y="304"/>
                      </a:cubicBezTo>
                      <a:cubicBezTo>
                        <a:pt x="331" y="284"/>
                        <a:pt x="339" y="257"/>
                        <a:pt x="361" y="236"/>
                      </a:cubicBezTo>
                      <a:cubicBezTo>
                        <a:pt x="402" y="196"/>
                        <a:pt x="476" y="209"/>
                        <a:pt x="527" y="190"/>
                      </a:cubicBezTo>
                      <a:cubicBezTo>
                        <a:pt x="601" y="164"/>
                        <a:pt x="634" y="181"/>
                        <a:pt x="707" y="196"/>
                      </a:cubicBezTo>
                      <a:cubicBezTo>
                        <a:pt x="781" y="211"/>
                        <a:pt x="860" y="193"/>
                        <a:pt x="931" y="172"/>
                      </a:cubicBezTo>
                      <a:cubicBezTo>
                        <a:pt x="999" y="152"/>
                        <a:pt x="1036" y="100"/>
                        <a:pt x="1089" y="59"/>
                      </a:cubicBezTo>
                      <a:cubicBezTo>
                        <a:pt x="1103" y="48"/>
                        <a:pt x="1146" y="16"/>
                        <a:pt x="1099" y="30"/>
                      </a:cubicBezTo>
                      <a:cubicBezTo>
                        <a:pt x="1076" y="37"/>
                        <a:pt x="1048" y="74"/>
                        <a:pt x="1028" y="88"/>
                      </a:cubicBezTo>
                      <a:cubicBezTo>
                        <a:pt x="955" y="140"/>
                        <a:pt x="870" y="162"/>
                        <a:pt x="779" y="150"/>
                      </a:cubicBezTo>
                      <a:cubicBezTo>
                        <a:pt x="714" y="141"/>
                        <a:pt x="660" y="115"/>
                        <a:pt x="596" y="96"/>
                      </a:cubicBezTo>
                      <a:cubicBezTo>
                        <a:pt x="540" y="79"/>
                        <a:pt x="485" y="67"/>
                        <a:pt x="430" y="44"/>
                      </a:cubicBezTo>
                      <a:cubicBezTo>
                        <a:pt x="386" y="26"/>
                        <a:pt x="333" y="0"/>
                        <a:pt x="311" y="5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53" name="Freeform 842">
                  <a:extLst>
                    <a:ext uri="{FF2B5EF4-FFF2-40B4-BE49-F238E27FC236}">
                      <a16:creationId xmlns:a16="http://schemas.microsoft.com/office/drawing/2014/main" id="{4CC15511-0856-EBD1-71C4-C5BA6744AECE}"/>
                    </a:ext>
                  </a:extLst>
                </p:cNvPr>
                <p:cNvSpPr>
                  <a:spLocks/>
                </p:cNvSpPr>
                <p:nvPr/>
              </p:nvSpPr>
              <p:spPr bwMode="auto">
                <a:xfrm>
                  <a:off x="1199" y="1676"/>
                  <a:ext cx="68" cy="29"/>
                </a:xfrm>
                <a:custGeom>
                  <a:avLst/>
                  <a:gdLst>
                    <a:gd name="T0" fmla="*/ 1 w 200"/>
                    <a:gd name="T1" fmla="*/ 2 h 86"/>
                    <a:gd name="T2" fmla="*/ 2 w 200"/>
                    <a:gd name="T3" fmla="*/ 1 h 86"/>
                    <a:gd name="T4" fmla="*/ 4 w 200"/>
                    <a:gd name="T5" fmla="*/ 1 h 86"/>
                    <a:gd name="T6" fmla="*/ 8 w 200"/>
                    <a:gd name="T7" fmla="*/ 2 h 86"/>
                    <a:gd name="T8" fmla="*/ 4 w 200"/>
                    <a:gd name="T9" fmla="*/ 2 h 86"/>
                    <a:gd name="T10" fmla="*/ 0 w 200"/>
                    <a:gd name="T11" fmla="*/ 3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86">
                      <a:moveTo>
                        <a:pt x="29" y="57"/>
                      </a:moveTo>
                      <a:cubicBezTo>
                        <a:pt x="35" y="40"/>
                        <a:pt x="43" y="29"/>
                        <a:pt x="58" y="17"/>
                      </a:cubicBezTo>
                      <a:cubicBezTo>
                        <a:pt x="80" y="0"/>
                        <a:pt x="85" y="8"/>
                        <a:pt x="105" y="17"/>
                      </a:cubicBezTo>
                      <a:cubicBezTo>
                        <a:pt x="143" y="33"/>
                        <a:pt x="155" y="54"/>
                        <a:pt x="200" y="53"/>
                      </a:cubicBezTo>
                      <a:cubicBezTo>
                        <a:pt x="164" y="80"/>
                        <a:pt x="143" y="52"/>
                        <a:pt x="105" y="50"/>
                      </a:cubicBezTo>
                      <a:cubicBezTo>
                        <a:pt x="70" y="48"/>
                        <a:pt x="29" y="70"/>
                        <a:pt x="0" y="8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54" name="Freeform 843">
                  <a:extLst>
                    <a:ext uri="{FF2B5EF4-FFF2-40B4-BE49-F238E27FC236}">
                      <a16:creationId xmlns:a16="http://schemas.microsoft.com/office/drawing/2014/main" id="{86D6813E-5903-4A73-891B-0D3BB8706576}"/>
                    </a:ext>
                  </a:extLst>
                </p:cNvPr>
                <p:cNvSpPr>
                  <a:spLocks/>
                </p:cNvSpPr>
                <p:nvPr/>
              </p:nvSpPr>
              <p:spPr bwMode="auto">
                <a:xfrm>
                  <a:off x="1555" y="1573"/>
                  <a:ext cx="47" cy="92"/>
                </a:xfrm>
                <a:custGeom>
                  <a:avLst/>
                  <a:gdLst>
                    <a:gd name="T0" fmla="*/ 0 w 138"/>
                    <a:gd name="T1" fmla="*/ 0 h 272"/>
                    <a:gd name="T2" fmla="*/ 3 w 138"/>
                    <a:gd name="T3" fmla="*/ 5 h 272"/>
                    <a:gd name="T4" fmla="*/ 1 w 138"/>
                    <a:gd name="T5" fmla="*/ 9 h 272"/>
                    <a:gd name="T6" fmla="*/ 5 w 138"/>
                    <a:gd name="T7" fmla="*/ 6 h 272"/>
                    <a:gd name="T8" fmla="*/ 2 w 138"/>
                    <a:gd name="T9" fmla="*/ 1 h 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272">
                      <a:moveTo>
                        <a:pt x="0" y="0"/>
                      </a:moveTo>
                      <a:cubicBezTo>
                        <a:pt x="45" y="25"/>
                        <a:pt x="79" y="68"/>
                        <a:pt x="88" y="118"/>
                      </a:cubicBezTo>
                      <a:cubicBezTo>
                        <a:pt x="99" y="187"/>
                        <a:pt x="54" y="202"/>
                        <a:pt x="15" y="248"/>
                      </a:cubicBezTo>
                      <a:cubicBezTo>
                        <a:pt x="62" y="272"/>
                        <a:pt x="120" y="180"/>
                        <a:pt x="127" y="144"/>
                      </a:cubicBezTo>
                      <a:cubicBezTo>
                        <a:pt x="138" y="83"/>
                        <a:pt x="80" y="61"/>
                        <a:pt x="40" y="32"/>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55" name="Freeform 844">
                  <a:extLst>
                    <a:ext uri="{FF2B5EF4-FFF2-40B4-BE49-F238E27FC236}">
                      <a16:creationId xmlns:a16="http://schemas.microsoft.com/office/drawing/2014/main" id="{1C2FCEB0-57E3-7B53-3C82-2CF3A8F2C805}"/>
                    </a:ext>
                  </a:extLst>
                </p:cNvPr>
                <p:cNvSpPr>
                  <a:spLocks/>
                </p:cNvSpPr>
                <p:nvPr/>
              </p:nvSpPr>
              <p:spPr bwMode="auto">
                <a:xfrm>
                  <a:off x="1391" y="1447"/>
                  <a:ext cx="145" cy="154"/>
                </a:xfrm>
                <a:custGeom>
                  <a:avLst/>
                  <a:gdLst>
                    <a:gd name="T0" fmla="*/ 8 w 429"/>
                    <a:gd name="T1" fmla="*/ 1 h 455"/>
                    <a:gd name="T2" fmla="*/ 13 w 429"/>
                    <a:gd name="T3" fmla="*/ 4 h 455"/>
                    <a:gd name="T4" fmla="*/ 10 w 429"/>
                    <a:gd name="T5" fmla="*/ 9 h 455"/>
                    <a:gd name="T6" fmla="*/ 6 w 429"/>
                    <a:gd name="T7" fmla="*/ 14 h 455"/>
                    <a:gd name="T8" fmla="*/ 0 w 429"/>
                    <a:gd name="T9" fmla="*/ 16 h 455"/>
                    <a:gd name="T10" fmla="*/ 3 w 429"/>
                    <a:gd name="T11" fmla="*/ 18 h 455"/>
                    <a:gd name="T12" fmla="*/ 6 w 429"/>
                    <a:gd name="T13" fmla="*/ 16 h 455"/>
                    <a:gd name="T14" fmla="*/ 11 w 429"/>
                    <a:gd name="T15" fmla="*/ 11 h 455"/>
                    <a:gd name="T16" fmla="*/ 15 w 429"/>
                    <a:gd name="T17" fmla="*/ 4 h 455"/>
                    <a:gd name="T18" fmla="*/ 10 w 429"/>
                    <a:gd name="T19" fmla="*/ 1 h 455"/>
                    <a:gd name="T20" fmla="*/ 8 w 429"/>
                    <a:gd name="T21" fmla="*/ 1 h 4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9" h="455">
                      <a:moveTo>
                        <a:pt x="220" y="22"/>
                      </a:moveTo>
                      <a:cubicBezTo>
                        <a:pt x="266" y="20"/>
                        <a:pt x="328" y="50"/>
                        <a:pt x="332" y="105"/>
                      </a:cubicBezTo>
                      <a:cubicBezTo>
                        <a:pt x="335" y="148"/>
                        <a:pt x="299" y="212"/>
                        <a:pt x="275" y="246"/>
                      </a:cubicBezTo>
                      <a:cubicBezTo>
                        <a:pt x="241" y="292"/>
                        <a:pt x="199" y="329"/>
                        <a:pt x="151" y="362"/>
                      </a:cubicBezTo>
                      <a:cubicBezTo>
                        <a:pt x="98" y="399"/>
                        <a:pt x="64" y="405"/>
                        <a:pt x="0" y="408"/>
                      </a:cubicBezTo>
                      <a:cubicBezTo>
                        <a:pt x="8" y="433"/>
                        <a:pt x="47" y="449"/>
                        <a:pt x="72" y="451"/>
                      </a:cubicBezTo>
                      <a:cubicBezTo>
                        <a:pt x="107" y="455"/>
                        <a:pt x="126" y="436"/>
                        <a:pt x="154" y="418"/>
                      </a:cubicBezTo>
                      <a:cubicBezTo>
                        <a:pt x="210" y="381"/>
                        <a:pt x="253" y="337"/>
                        <a:pt x="296" y="285"/>
                      </a:cubicBezTo>
                      <a:cubicBezTo>
                        <a:pt x="342" y="231"/>
                        <a:pt x="364" y="166"/>
                        <a:pt x="392" y="101"/>
                      </a:cubicBezTo>
                      <a:cubicBezTo>
                        <a:pt x="429" y="16"/>
                        <a:pt x="344" y="0"/>
                        <a:pt x="275" y="20"/>
                      </a:cubicBezTo>
                      <a:cubicBezTo>
                        <a:pt x="255" y="25"/>
                        <a:pt x="240" y="38"/>
                        <a:pt x="223" y="2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56" name="Freeform 845">
                  <a:extLst>
                    <a:ext uri="{FF2B5EF4-FFF2-40B4-BE49-F238E27FC236}">
                      <a16:creationId xmlns:a16="http://schemas.microsoft.com/office/drawing/2014/main" id="{D435D2E4-E7EE-D1AD-3F04-870DFC203D02}"/>
                    </a:ext>
                  </a:extLst>
                </p:cNvPr>
                <p:cNvSpPr>
                  <a:spLocks/>
                </p:cNvSpPr>
                <p:nvPr/>
              </p:nvSpPr>
              <p:spPr bwMode="auto">
                <a:xfrm>
                  <a:off x="1973" y="1296"/>
                  <a:ext cx="182" cy="189"/>
                </a:xfrm>
                <a:custGeom>
                  <a:avLst/>
                  <a:gdLst>
                    <a:gd name="T0" fmla="*/ 9 w 538"/>
                    <a:gd name="T1" fmla="*/ 1 h 559"/>
                    <a:gd name="T2" fmla="*/ 14 w 538"/>
                    <a:gd name="T3" fmla="*/ 5 h 559"/>
                    <a:gd name="T4" fmla="*/ 12 w 538"/>
                    <a:gd name="T5" fmla="*/ 11 h 559"/>
                    <a:gd name="T6" fmla="*/ 2 w 538"/>
                    <a:gd name="T7" fmla="*/ 20 h 559"/>
                    <a:gd name="T8" fmla="*/ 0 w 538"/>
                    <a:gd name="T9" fmla="*/ 20 h 559"/>
                    <a:gd name="T10" fmla="*/ 7 w 538"/>
                    <a:gd name="T11" fmla="*/ 19 h 559"/>
                    <a:gd name="T12" fmla="*/ 13 w 538"/>
                    <a:gd name="T13" fmla="*/ 13 h 559"/>
                    <a:gd name="T14" fmla="*/ 15 w 538"/>
                    <a:gd name="T15" fmla="*/ 0 h 559"/>
                    <a:gd name="T16" fmla="*/ 9 w 538"/>
                    <a:gd name="T17" fmla="*/ 1 h 5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8" h="559">
                      <a:moveTo>
                        <a:pt x="240" y="24"/>
                      </a:moveTo>
                      <a:cubicBezTo>
                        <a:pt x="300" y="41"/>
                        <a:pt x="356" y="62"/>
                        <a:pt x="367" y="132"/>
                      </a:cubicBezTo>
                      <a:cubicBezTo>
                        <a:pt x="375" y="186"/>
                        <a:pt x="339" y="250"/>
                        <a:pt x="308" y="291"/>
                      </a:cubicBezTo>
                      <a:cubicBezTo>
                        <a:pt x="242" y="378"/>
                        <a:pt x="148" y="481"/>
                        <a:pt x="42" y="514"/>
                      </a:cubicBezTo>
                      <a:cubicBezTo>
                        <a:pt x="27" y="518"/>
                        <a:pt x="14" y="520"/>
                        <a:pt x="0" y="526"/>
                      </a:cubicBezTo>
                      <a:cubicBezTo>
                        <a:pt x="57" y="559"/>
                        <a:pt x="127" y="516"/>
                        <a:pt x="179" y="488"/>
                      </a:cubicBezTo>
                      <a:cubicBezTo>
                        <a:pt x="242" y="454"/>
                        <a:pt x="275" y="397"/>
                        <a:pt x="319" y="341"/>
                      </a:cubicBezTo>
                      <a:cubicBezTo>
                        <a:pt x="361" y="288"/>
                        <a:pt x="538" y="32"/>
                        <a:pt x="387" y="6"/>
                      </a:cubicBezTo>
                      <a:cubicBezTo>
                        <a:pt x="349" y="0"/>
                        <a:pt x="271" y="20"/>
                        <a:pt x="237" y="35"/>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57" name="Freeform 846">
                  <a:extLst>
                    <a:ext uri="{FF2B5EF4-FFF2-40B4-BE49-F238E27FC236}">
                      <a16:creationId xmlns:a16="http://schemas.microsoft.com/office/drawing/2014/main" id="{0AFC5C1F-4720-4309-C912-F4275A82D587}"/>
                    </a:ext>
                  </a:extLst>
                </p:cNvPr>
                <p:cNvSpPr>
                  <a:spLocks/>
                </p:cNvSpPr>
                <p:nvPr/>
              </p:nvSpPr>
              <p:spPr bwMode="auto">
                <a:xfrm>
                  <a:off x="1888" y="1405"/>
                  <a:ext cx="57" cy="193"/>
                </a:xfrm>
                <a:custGeom>
                  <a:avLst/>
                  <a:gdLst>
                    <a:gd name="T0" fmla="*/ 3 w 168"/>
                    <a:gd name="T1" fmla="*/ 6 h 570"/>
                    <a:gd name="T2" fmla="*/ 0 w 168"/>
                    <a:gd name="T3" fmla="*/ 22 h 570"/>
                    <a:gd name="T4" fmla="*/ 6 w 168"/>
                    <a:gd name="T5" fmla="*/ 8 h 570"/>
                    <a:gd name="T6" fmla="*/ 2 w 168"/>
                    <a:gd name="T7" fmla="*/ 2 h 570"/>
                    <a:gd name="T8" fmla="*/ 1 w 168"/>
                    <a:gd name="T9" fmla="*/ 2 h 570"/>
                    <a:gd name="T10" fmla="*/ 1 w 168"/>
                    <a:gd name="T11" fmla="*/ 3 h 570"/>
                    <a:gd name="T12" fmla="*/ 2 w 168"/>
                    <a:gd name="T13" fmla="*/ 4 h 570"/>
                    <a:gd name="T14" fmla="*/ 3 w 168"/>
                    <a:gd name="T15" fmla="*/ 7 h 5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 h="570">
                      <a:moveTo>
                        <a:pt x="79" y="163"/>
                      </a:moveTo>
                      <a:cubicBezTo>
                        <a:pt x="136" y="287"/>
                        <a:pt x="132" y="500"/>
                        <a:pt x="0" y="570"/>
                      </a:cubicBezTo>
                      <a:cubicBezTo>
                        <a:pt x="125" y="565"/>
                        <a:pt x="168" y="313"/>
                        <a:pt x="145" y="220"/>
                      </a:cubicBezTo>
                      <a:cubicBezTo>
                        <a:pt x="132" y="166"/>
                        <a:pt x="101" y="101"/>
                        <a:pt x="66" y="57"/>
                      </a:cubicBezTo>
                      <a:cubicBezTo>
                        <a:pt x="52" y="40"/>
                        <a:pt x="12" y="0"/>
                        <a:pt x="16" y="40"/>
                      </a:cubicBezTo>
                      <a:cubicBezTo>
                        <a:pt x="17" y="51"/>
                        <a:pt x="34" y="63"/>
                        <a:pt x="39" y="73"/>
                      </a:cubicBezTo>
                      <a:cubicBezTo>
                        <a:pt x="46" y="87"/>
                        <a:pt x="45" y="102"/>
                        <a:pt x="50" y="116"/>
                      </a:cubicBezTo>
                      <a:cubicBezTo>
                        <a:pt x="60" y="142"/>
                        <a:pt x="74" y="167"/>
                        <a:pt x="83" y="195"/>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58" name="Freeform 847">
                  <a:extLst>
                    <a:ext uri="{FF2B5EF4-FFF2-40B4-BE49-F238E27FC236}">
                      <a16:creationId xmlns:a16="http://schemas.microsoft.com/office/drawing/2014/main" id="{55F8A9D3-B216-2457-0F18-896339E03743}"/>
                    </a:ext>
                  </a:extLst>
                </p:cNvPr>
                <p:cNvSpPr>
                  <a:spLocks/>
                </p:cNvSpPr>
                <p:nvPr/>
              </p:nvSpPr>
              <p:spPr bwMode="auto">
                <a:xfrm>
                  <a:off x="1522" y="1453"/>
                  <a:ext cx="99" cy="93"/>
                </a:xfrm>
                <a:custGeom>
                  <a:avLst/>
                  <a:gdLst>
                    <a:gd name="T0" fmla="*/ 0 w 291"/>
                    <a:gd name="T1" fmla="*/ 10 h 276"/>
                    <a:gd name="T2" fmla="*/ 5 w 291"/>
                    <a:gd name="T3" fmla="*/ 4 h 276"/>
                    <a:gd name="T4" fmla="*/ 12 w 291"/>
                    <a:gd name="T5" fmla="*/ 0 h 276"/>
                    <a:gd name="T6" fmla="*/ 7 w 291"/>
                    <a:gd name="T7" fmla="*/ 10 h 276"/>
                    <a:gd name="T8" fmla="*/ 7 w 291"/>
                    <a:gd name="T9" fmla="*/ 6 h 276"/>
                    <a:gd name="T10" fmla="*/ 4 w 291"/>
                    <a:gd name="T11" fmla="*/ 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1" h="276">
                      <a:moveTo>
                        <a:pt x="0" y="255"/>
                      </a:moveTo>
                      <a:cubicBezTo>
                        <a:pt x="21" y="196"/>
                        <a:pt x="82" y="134"/>
                        <a:pt x="130" y="96"/>
                      </a:cubicBezTo>
                      <a:cubicBezTo>
                        <a:pt x="169" y="65"/>
                        <a:pt x="236" y="0"/>
                        <a:pt x="291" y="2"/>
                      </a:cubicBezTo>
                      <a:cubicBezTo>
                        <a:pt x="208" y="53"/>
                        <a:pt x="190" y="191"/>
                        <a:pt x="183" y="276"/>
                      </a:cubicBezTo>
                      <a:cubicBezTo>
                        <a:pt x="171" y="239"/>
                        <a:pt x="192" y="186"/>
                        <a:pt x="180" y="147"/>
                      </a:cubicBezTo>
                      <a:cubicBezTo>
                        <a:pt x="166" y="99"/>
                        <a:pt x="130" y="127"/>
                        <a:pt x="101" y="14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59" name="Freeform 848">
                  <a:extLst>
                    <a:ext uri="{FF2B5EF4-FFF2-40B4-BE49-F238E27FC236}">
                      <a16:creationId xmlns:a16="http://schemas.microsoft.com/office/drawing/2014/main" id="{48B0ECFE-EAE0-105A-98C3-EB0605C27C9D}"/>
                    </a:ext>
                  </a:extLst>
                </p:cNvPr>
                <p:cNvSpPr>
                  <a:spLocks/>
                </p:cNvSpPr>
                <p:nvPr/>
              </p:nvSpPr>
              <p:spPr bwMode="auto">
                <a:xfrm>
                  <a:off x="832" y="1605"/>
                  <a:ext cx="81" cy="59"/>
                </a:xfrm>
                <a:custGeom>
                  <a:avLst/>
                  <a:gdLst>
                    <a:gd name="T0" fmla="*/ 0 w 238"/>
                    <a:gd name="T1" fmla="*/ 2 h 175"/>
                    <a:gd name="T2" fmla="*/ 4 w 238"/>
                    <a:gd name="T3" fmla="*/ 2 h 175"/>
                    <a:gd name="T4" fmla="*/ 6 w 238"/>
                    <a:gd name="T5" fmla="*/ 0 h 175"/>
                    <a:gd name="T6" fmla="*/ 8 w 238"/>
                    <a:gd name="T7" fmla="*/ 3 h 175"/>
                    <a:gd name="T8" fmla="*/ 10 w 238"/>
                    <a:gd name="T9" fmla="*/ 7 h 175"/>
                    <a:gd name="T10" fmla="*/ 6 w 238"/>
                    <a:gd name="T11" fmla="*/ 3 h 175"/>
                    <a:gd name="T12" fmla="*/ 1 w 238"/>
                    <a:gd name="T13" fmla="*/ 3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8" h="175">
                      <a:moveTo>
                        <a:pt x="0" y="61"/>
                      </a:moveTo>
                      <a:cubicBezTo>
                        <a:pt x="32" y="52"/>
                        <a:pt x="64" y="63"/>
                        <a:pt x="98" y="54"/>
                      </a:cubicBezTo>
                      <a:cubicBezTo>
                        <a:pt x="131" y="46"/>
                        <a:pt x="140" y="22"/>
                        <a:pt x="162" y="0"/>
                      </a:cubicBezTo>
                      <a:cubicBezTo>
                        <a:pt x="162" y="28"/>
                        <a:pt x="191" y="54"/>
                        <a:pt x="203" y="79"/>
                      </a:cubicBezTo>
                      <a:cubicBezTo>
                        <a:pt x="217" y="109"/>
                        <a:pt x="225" y="144"/>
                        <a:pt x="238" y="175"/>
                      </a:cubicBezTo>
                      <a:cubicBezTo>
                        <a:pt x="208" y="148"/>
                        <a:pt x="202" y="109"/>
                        <a:pt x="162" y="93"/>
                      </a:cubicBezTo>
                      <a:cubicBezTo>
                        <a:pt x="119" y="75"/>
                        <a:pt x="63" y="93"/>
                        <a:pt x="18" y="7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60" name="Freeform 849">
                  <a:extLst>
                    <a:ext uri="{FF2B5EF4-FFF2-40B4-BE49-F238E27FC236}">
                      <a16:creationId xmlns:a16="http://schemas.microsoft.com/office/drawing/2014/main" id="{0AAA7A20-E173-F5D3-D8C4-9C306001F7C0}"/>
                    </a:ext>
                  </a:extLst>
                </p:cNvPr>
                <p:cNvSpPr>
                  <a:spLocks/>
                </p:cNvSpPr>
                <p:nvPr/>
              </p:nvSpPr>
              <p:spPr bwMode="auto">
                <a:xfrm>
                  <a:off x="753" y="1662"/>
                  <a:ext cx="78" cy="63"/>
                </a:xfrm>
                <a:custGeom>
                  <a:avLst/>
                  <a:gdLst>
                    <a:gd name="T0" fmla="*/ 4 w 229"/>
                    <a:gd name="T1" fmla="*/ 0 h 187"/>
                    <a:gd name="T2" fmla="*/ 2 w 229"/>
                    <a:gd name="T3" fmla="*/ 7 h 187"/>
                    <a:gd name="T4" fmla="*/ 4 w 229"/>
                    <a:gd name="T5" fmla="*/ 3 h 187"/>
                    <a:gd name="T6" fmla="*/ 9 w 229"/>
                    <a:gd name="T7" fmla="*/ 2 h 187"/>
                    <a:gd name="T8" fmla="*/ 4 w 229"/>
                    <a:gd name="T9" fmla="*/ 0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 h="187">
                      <a:moveTo>
                        <a:pt x="108" y="0"/>
                      </a:moveTo>
                      <a:cubicBezTo>
                        <a:pt x="72" y="21"/>
                        <a:pt x="0" y="184"/>
                        <a:pt x="53" y="187"/>
                      </a:cubicBezTo>
                      <a:cubicBezTo>
                        <a:pt x="71" y="153"/>
                        <a:pt x="71" y="109"/>
                        <a:pt x="104" y="85"/>
                      </a:cubicBezTo>
                      <a:cubicBezTo>
                        <a:pt x="138" y="62"/>
                        <a:pt x="190" y="56"/>
                        <a:pt x="229" y="47"/>
                      </a:cubicBezTo>
                      <a:cubicBezTo>
                        <a:pt x="203" y="49"/>
                        <a:pt x="56" y="81"/>
                        <a:pt x="115" y="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61" name="Freeform 850">
                  <a:extLst>
                    <a:ext uri="{FF2B5EF4-FFF2-40B4-BE49-F238E27FC236}">
                      <a16:creationId xmlns:a16="http://schemas.microsoft.com/office/drawing/2014/main" id="{55D0C851-0C3C-8320-9359-D9E00D4BBD40}"/>
                    </a:ext>
                  </a:extLst>
                </p:cNvPr>
                <p:cNvSpPr>
                  <a:spLocks/>
                </p:cNvSpPr>
                <p:nvPr/>
              </p:nvSpPr>
              <p:spPr bwMode="auto">
                <a:xfrm>
                  <a:off x="814" y="1543"/>
                  <a:ext cx="128" cy="104"/>
                </a:xfrm>
                <a:custGeom>
                  <a:avLst/>
                  <a:gdLst>
                    <a:gd name="T0" fmla="*/ 5 w 378"/>
                    <a:gd name="T1" fmla="*/ 2 h 307"/>
                    <a:gd name="T2" fmla="*/ 10 w 378"/>
                    <a:gd name="T3" fmla="*/ 5 h 307"/>
                    <a:gd name="T4" fmla="*/ 13 w 378"/>
                    <a:gd name="T5" fmla="*/ 8 h 307"/>
                    <a:gd name="T6" fmla="*/ 14 w 378"/>
                    <a:gd name="T7" fmla="*/ 12 h 307"/>
                    <a:gd name="T8" fmla="*/ 14 w 378"/>
                    <a:gd name="T9" fmla="*/ 6 h 307"/>
                    <a:gd name="T10" fmla="*/ 10 w 378"/>
                    <a:gd name="T11" fmla="*/ 2 h 307"/>
                    <a:gd name="T12" fmla="*/ 0 w 378"/>
                    <a:gd name="T13" fmla="*/ 2 h 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8" h="307">
                      <a:moveTo>
                        <a:pt x="126" y="55"/>
                      </a:moveTo>
                      <a:cubicBezTo>
                        <a:pt x="191" y="66"/>
                        <a:pt x="230" y="91"/>
                        <a:pt x="271" y="142"/>
                      </a:cubicBezTo>
                      <a:cubicBezTo>
                        <a:pt x="290" y="166"/>
                        <a:pt x="305" y="193"/>
                        <a:pt x="322" y="218"/>
                      </a:cubicBezTo>
                      <a:cubicBezTo>
                        <a:pt x="346" y="254"/>
                        <a:pt x="342" y="267"/>
                        <a:pt x="347" y="307"/>
                      </a:cubicBezTo>
                      <a:cubicBezTo>
                        <a:pt x="378" y="276"/>
                        <a:pt x="367" y="188"/>
                        <a:pt x="358" y="148"/>
                      </a:cubicBezTo>
                      <a:cubicBezTo>
                        <a:pt x="347" y="104"/>
                        <a:pt x="311" y="74"/>
                        <a:pt x="274" y="53"/>
                      </a:cubicBezTo>
                      <a:cubicBezTo>
                        <a:pt x="181" y="0"/>
                        <a:pt x="98" y="10"/>
                        <a:pt x="0" y="48"/>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62" name="Freeform 851">
                  <a:extLst>
                    <a:ext uri="{FF2B5EF4-FFF2-40B4-BE49-F238E27FC236}">
                      <a16:creationId xmlns:a16="http://schemas.microsoft.com/office/drawing/2014/main" id="{AE8A37BF-44B6-0F2C-DC67-2A88A04C42B9}"/>
                    </a:ext>
                  </a:extLst>
                </p:cNvPr>
                <p:cNvSpPr>
                  <a:spLocks/>
                </p:cNvSpPr>
                <p:nvPr/>
              </p:nvSpPr>
              <p:spPr bwMode="auto">
                <a:xfrm>
                  <a:off x="559" y="1740"/>
                  <a:ext cx="131" cy="96"/>
                </a:xfrm>
                <a:custGeom>
                  <a:avLst/>
                  <a:gdLst>
                    <a:gd name="T0" fmla="*/ 9 w 389"/>
                    <a:gd name="T1" fmla="*/ 1 h 282"/>
                    <a:gd name="T2" fmla="*/ 8 w 389"/>
                    <a:gd name="T3" fmla="*/ 7 h 282"/>
                    <a:gd name="T4" fmla="*/ 4 w 389"/>
                    <a:gd name="T5" fmla="*/ 9 h 282"/>
                    <a:gd name="T6" fmla="*/ 0 w 389"/>
                    <a:gd name="T7" fmla="*/ 9 h 282"/>
                    <a:gd name="T8" fmla="*/ 9 w 389"/>
                    <a:gd name="T9" fmla="*/ 9 h 282"/>
                    <a:gd name="T10" fmla="*/ 12 w 389"/>
                    <a:gd name="T11" fmla="*/ 1 h 282"/>
                    <a:gd name="T12" fmla="*/ 10 w 389"/>
                    <a:gd name="T13" fmla="*/ 0 h 2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9" h="282">
                      <a:moveTo>
                        <a:pt x="240" y="28"/>
                      </a:moveTo>
                      <a:cubicBezTo>
                        <a:pt x="304" y="65"/>
                        <a:pt x="245" y="158"/>
                        <a:pt x="203" y="190"/>
                      </a:cubicBezTo>
                      <a:cubicBezTo>
                        <a:pt x="178" y="209"/>
                        <a:pt x="141" y="224"/>
                        <a:pt x="110" y="223"/>
                      </a:cubicBezTo>
                      <a:cubicBezTo>
                        <a:pt x="89" y="222"/>
                        <a:pt x="23" y="198"/>
                        <a:pt x="13" y="234"/>
                      </a:cubicBezTo>
                      <a:cubicBezTo>
                        <a:pt x="0" y="282"/>
                        <a:pt x="201" y="229"/>
                        <a:pt x="230" y="220"/>
                      </a:cubicBezTo>
                      <a:cubicBezTo>
                        <a:pt x="314" y="195"/>
                        <a:pt x="389" y="103"/>
                        <a:pt x="308" y="25"/>
                      </a:cubicBezTo>
                      <a:cubicBezTo>
                        <a:pt x="291" y="8"/>
                        <a:pt x="275" y="0"/>
                        <a:pt x="251" y="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63" name="Freeform 852">
                  <a:extLst>
                    <a:ext uri="{FF2B5EF4-FFF2-40B4-BE49-F238E27FC236}">
                      <a16:creationId xmlns:a16="http://schemas.microsoft.com/office/drawing/2014/main" id="{65568127-E06C-3412-D425-03EC8F17309E}"/>
                    </a:ext>
                  </a:extLst>
                </p:cNvPr>
                <p:cNvSpPr>
                  <a:spLocks/>
                </p:cNvSpPr>
                <p:nvPr/>
              </p:nvSpPr>
              <p:spPr bwMode="auto">
                <a:xfrm>
                  <a:off x="1402" y="2623"/>
                  <a:ext cx="62" cy="85"/>
                </a:xfrm>
                <a:custGeom>
                  <a:avLst/>
                  <a:gdLst>
                    <a:gd name="T0" fmla="*/ 4 w 183"/>
                    <a:gd name="T1" fmla="*/ 0 h 251"/>
                    <a:gd name="T2" fmla="*/ 0 w 183"/>
                    <a:gd name="T3" fmla="*/ 7 h 251"/>
                    <a:gd name="T4" fmla="*/ 6 w 183"/>
                    <a:gd name="T5" fmla="*/ 7 h 251"/>
                    <a:gd name="T6" fmla="*/ 4 w 183"/>
                    <a:gd name="T7" fmla="*/ 0 h 2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 h="251">
                      <a:moveTo>
                        <a:pt x="116" y="4"/>
                      </a:moveTo>
                      <a:cubicBezTo>
                        <a:pt x="141" y="91"/>
                        <a:pt x="100" y="190"/>
                        <a:pt x="0" y="185"/>
                      </a:cubicBezTo>
                      <a:cubicBezTo>
                        <a:pt x="18" y="251"/>
                        <a:pt x="126" y="212"/>
                        <a:pt x="152" y="172"/>
                      </a:cubicBezTo>
                      <a:cubicBezTo>
                        <a:pt x="183" y="122"/>
                        <a:pt x="170" y="17"/>
                        <a:pt x="108"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64" name="Freeform 853">
                  <a:extLst>
                    <a:ext uri="{FF2B5EF4-FFF2-40B4-BE49-F238E27FC236}">
                      <a16:creationId xmlns:a16="http://schemas.microsoft.com/office/drawing/2014/main" id="{E12E2EE8-477A-D263-12C0-B6DD5368E9BF}"/>
                    </a:ext>
                  </a:extLst>
                </p:cNvPr>
                <p:cNvSpPr>
                  <a:spLocks/>
                </p:cNvSpPr>
                <p:nvPr/>
              </p:nvSpPr>
              <p:spPr bwMode="auto">
                <a:xfrm>
                  <a:off x="1633" y="2627"/>
                  <a:ext cx="72" cy="33"/>
                </a:xfrm>
                <a:custGeom>
                  <a:avLst/>
                  <a:gdLst>
                    <a:gd name="T0" fmla="*/ 2 w 212"/>
                    <a:gd name="T1" fmla="*/ 1 h 99"/>
                    <a:gd name="T2" fmla="*/ 0 w 212"/>
                    <a:gd name="T3" fmla="*/ 2 h 99"/>
                    <a:gd name="T4" fmla="*/ 2 w 212"/>
                    <a:gd name="T5" fmla="*/ 2 h 99"/>
                    <a:gd name="T6" fmla="*/ 8 w 212"/>
                    <a:gd name="T7" fmla="*/ 1 h 99"/>
                    <a:gd name="T8" fmla="*/ 2 w 212"/>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99">
                      <a:moveTo>
                        <a:pt x="43" y="25"/>
                      </a:moveTo>
                      <a:cubicBezTo>
                        <a:pt x="21" y="20"/>
                        <a:pt x="0" y="32"/>
                        <a:pt x="3" y="57"/>
                      </a:cubicBezTo>
                      <a:cubicBezTo>
                        <a:pt x="9" y="99"/>
                        <a:pt x="43" y="65"/>
                        <a:pt x="63" y="54"/>
                      </a:cubicBezTo>
                      <a:cubicBezTo>
                        <a:pt x="114" y="26"/>
                        <a:pt x="159" y="60"/>
                        <a:pt x="212" y="40"/>
                      </a:cubicBezTo>
                      <a:cubicBezTo>
                        <a:pt x="186" y="13"/>
                        <a:pt x="96" y="0"/>
                        <a:pt x="59" y="1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65" name="Freeform 854">
                  <a:extLst>
                    <a:ext uri="{FF2B5EF4-FFF2-40B4-BE49-F238E27FC236}">
                      <a16:creationId xmlns:a16="http://schemas.microsoft.com/office/drawing/2014/main" id="{53F38A58-B87D-58F5-F9C1-6AAAD61A6B7D}"/>
                    </a:ext>
                  </a:extLst>
                </p:cNvPr>
                <p:cNvSpPr>
                  <a:spLocks/>
                </p:cNvSpPr>
                <p:nvPr/>
              </p:nvSpPr>
              <p:spPr bwMode="auto">
                <a:xfrm>
                  <a:off x="1517" y="2784"/>
                  <a:ext cx="134" cy="78"/>
                </a:xfrm>
                <a:custGeom>
                  <a:avLst/>
                  <a:gdLst>
                    <a:gd name="T0" fmla="*/ 2 w 396"/>
                    <a:gd name="T1" fmla="*/ 4 h 232"/>
                    <a:gd name="T2" fmla="*/ 10 w 396"/>
                    <a:gd name="T3" fmla="*/ 6 h 232"/>
                    <a:gd name="T4" fmla="*/ 14 w 396"/>
                    <a:gd name="T5" fmla="*/ 0 h 232"/>
                    <a:gd name="T6" fmla="*/ 13 w 396"/>
                    <a:gd name="T7" fmla="*/ 5 h 232"/>
                    <a:gd name="T8" fmla="*/ 12 w 396"/>
                    <a:gd name="T9" fmla="*/ 8 h 232"/>
                    <a:gd name="T10" fmla="*/ 8 w 396"/>
                    <a:gd name="T11" fmla="*/ 8 h 232"/>
                    <a:gd name="T12" fmla="*/ 3 w 396"/>
                    <a:gd name="T13" fmla="*/ 7 h 232"/>
                    <a:gd name="T14" fmla="*/ 0 w 396"/>
                    <a:gd name="T15" fmla="*/ 3 h 2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6" h="232">
                      <a:moveTo>
                        <a:pt x="57" y="111"/>
                      </a:moveTo>
                      <a:cubicBezTo>
                        <a:pt x="78" y="159"/>
                        <a:pt x="215" y="171"/>
                        <a:pt x="261" y="155"/>
                      </a:cubicBezTo>
                      <a:cubicBezTo>
                        <a:pt x="323" y="133"/>
                        <a:pt x="318" y="49"/>
                        <a:pt x="350" y="0"/>
                      </a:cubicBezTo>
                      <a:cubicBezTo>
                        <a:pt x="396" y="26"/>
                        <a:pt x="337" y="110"/>
                        <a:pt x="325" y="143"/>
                      </a:cubicBezTo>
                      <a:cubicBezTo>
                        <a:pt x="317" y="164"/>
                        <a:pt x="315" y="206"/>
                        <a:pt x="298" y="219"/>
                      </a:cubicBezTo>
                      <a:cubicBezTo>
                        <a:pt x="280" y="232"/>
                        <a:pt x="243" y="221"/>
                        <a:pt x="222" y="219"/>
                      </a:cubicBezTo>
                      <a:cubicBezTo>
                        <a:pt x="172" y="214"/>
                        <a:pt x="114" y="218"/>
                        <a:pt x="69" y="189"/>
                      </a:cubicBezTo>
                      <a:cubicBezTo>
                        <a:pt x="20" y="157"/>
                        <a:pt x="36" y="102"/>
                        <a:pt x="0" y="67"/>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66" name="Freeform 855">
                  <a:extLst>
                    <a:ext uri="{FF2B5EF4-FFF2-40B4-BE49-F238E27FC236}">
                      <a16:creationId xmlns:a16="http://schemas.microsoft.com/office/drawing/2014/main" id="{8CDBF74A-8C36-3C09-076C-3B72B6545818}"/>
                    </a:ext>
                  </a:extLst>
                </p:cNvPr>
                <p:cNvSpPr>
                  <a:spLocks/>
                </p:cNvSpPr>
                <p:nvPr/>
              </p:nvSpPr>
              <p:spPr bwMode="auto">
                <a:xfrm>
                  <a:off x="1484" y="3057"/>
                  <a:ext cx="132" cy="124"/>
                </a:xfrm>
                <a:custGeom>
                  <a:avLst/>
                  <a:gdLst>
                    <a:gd name="T0" fmla="*/ 6 w 392"/>
                    <a:gd name="T1" fmla="*/ 1 h 368"/>
                    <a:gd name="T2" fmla="*/ 2 w 392"/>
                    <a:gd name="T3" fmla="*/ 2 h 368"/>
                    <a:gd name="T4" fmla="*/ 8 w 392"/>
                    <a:gd name="T5" fmla="*/ 4 h 368"/>
                    <a:gd name="T6" fmla="*/ 11 w 392"/>
                    <a:gd name="T7" fmla="*/ 9 h 368"/>
                    <a:gd name="T8" fmla="*/ 11 w 392"/>
                    <a:gd name="T9" fmla="*/ 14 h 368"/>
                    <a:gd name="T10" fmla="*/ 13 w 392"/>
                    <a:gd name="T11" fmla="*/ 9 h 368"/>
                    <a:gd name="T12" fmla="*/ 10 w 392"/>
                    <a:gd name="T13" fmla="*/ 5 h 368"/>
                    <a:gd name="T14" fmla="*/ 10 w 392"/>
                    <a:gd name="T15" fmla="*/ 3 h 368"/>
                    <a:gd name="T16" fmla="*/ 15 w 392"/>
                    <a:gd name="T17" fmla="*/ 1 h 368"/>
                    <a:gd name="T18" fmla="*/ 10 w 392"/>
                    <a:gd name="T19" fmla="*/ 1 h 368"/>
                    <a:gd name="T20" fmla="*/ 6 w 392"/>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68">
                      <a:moveTo>
                        <a:pt x="148" y="15"/>
                      </a:moveTo>
                      <a:cubicBezTo>
                        <a:pt x="116" y="14"/>
                        <a:pt x="0" y="1"/>
                        <a:pt x="59" y="55"/>
                      </a:cubicBezTo>
                      <a:cubicBezTo>
                        <a:pt x="98" y="89"/>
                        <a:pt x="163" y="82"/>
                        <a:pt x="207" y="112"/>
                      </a:cubicBezTo>
                      <a:cubicBezTo>
                        <a:pt x="248" y="140"/>
                        <a:pt x="273" y="188"/>
                        <a:pt x="292" y="232"/>
                      </a:cubicBezTo>
                      <a:cubicBezTo>
                        <a:pt x="316" y="285"/>
                        <a:pt x="292" y="315"/>
                        <a:pt x="289" y="368"/>
                      </a:cubicBezTo>
                      <a:cubicBezTo>
                        <a:pt x="319" y="346"/>
                        <a:pt x="336" y="276"/>
                        <a:pt x="337" y="241"/>
                      </a:cubicBezTo>
                      <a:cubicBezTo>
                        <a:pt x="338" y="195"/>
                        <a:pt x="307" y="167"/>
                        <a:pt x="272" y="140"/>
                      </a:cubicBezTo>
                      <a:cubicBezTo>
                        <a:pt x="227" y="105"/>
                        <a:pt x="206" y="85"/>
                        <a:pt x="276" y="75"/>
                      </a:cubicBezTo>
                      <a:cubicBezTo>
                        <a:pt x="321" y="68"/>
                        <a:pt x="363" y="53"/>
                        <a:pt x="392" y="15"/>
                      </a:cubicBezTo>
                      <a:cubicBezTo>
                        <a:pt x="356" y="7"/>
                        <a:pt x="314" y="29"/>
                        <a:pt x="276" y="31"/>
                      </a:cubicBezTo>
                      <a:cubicBezTo>
                        <a:pt x="239" y="33"/>
                        <a:pt x="197" y="0"/>
                        <a:pt x="164" y="1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67" name="Freeform 856">
                  <a:extLst>
                    <a:ext uri="{FF2B5EF4-FFF2-40B4-BE49-F238E27FC236}">
                      <a16:creationId xmlns:a16="http://schemas.microsoft.com/office/drawing/2014/main" id="{2CB21583-3758-2AD2-6959-66A22A6061FC}"/>
                    </a:ext>
                  </a:extLst>
                </p:cNvPr>
                <p:cNvSpPr>
                  <a:spLocks/>
                </p:cNvSpPr>
                <p:nvPr/>
              </p:nvSpPr>
              <p:spPr bwMode="auto">
                <a:xfrm>
                  <a:off x="1095" y="3061"/>
                  <a:ext cx="103" cy="83"/>
                </a:xfrm>
                <a:custGeom>
                  <a:avLst/>
                  <a:gdLst>
                    <a:gd name="T0" fmla="*/ 3 w 305"/>
                    <a:gd name="T1" fmla="*/ 0 h 247"/>
                    <a:gd name="T2" fmla="*/ 2 w 305"/>
                    <a:gd name="T3" fmla="*/ 4 h 247"/>
                    <a:gd name="T4" fmla="*/ 0 w 305"/>
                    <a:gd name="T5" fmla="*/ 9 h 247"/>
                    <a:gd name="T6" fmla="*/ 5 w 305"/>
                    <a:gd name="T7" fmla="*/ 5 h 247"/>
                    <a:gd name="T8" fmla="*/ 8 w 305"/>
                    <a:gd name="T9" fmla="*/ 7 h 247"/>
                    <a:gd name="T10" fmla="*/ 12 w 305"/>
                    <a:gd name="T11" fmla="*/ 7 h 247"/>
                    <a:gd name="T12" fmla="*/ 8 w 305"/>
                    <a:gd name="T13" fmla="*/ 5 h 247"/>
                    <a:gd name="T14" fmla="*/ 4 w 305"/>
                    <a:gd name="T15" fmla="*/ 1 h 2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 h="247">
                      <a:moveTo>
                        <a:pt x="80" y="3"/>
                      </a:moveTo>
                      <a:cubicBezTo>
                        <a:pt x="41" y="0"/>
                        <a:pt x="54" y="88"/>
                        <a:pt x="48" y="115"/>
                      </a:cubicBezTo>
                      <a:cubicBezTo>
                        <a:pt x="39" y="155"/>
                        <a:pt x="12" y="193"/>
                        <a:pt x="0" y="231"/>
                      </a:cubicBezTo>
                      <a:cubicBezTo>
                        <a:pt x="70" y="247"/>
                        <a:pt x="59" y="125"/>
                        <a:pt x="129" y="146"/>
                      </a:cubicBezTo>
                      <a:cubicBezTo>
                        <a:pt x="157" y="154"/>
                        <a:pt x="178" y="180"/>
                        <a:pt x="213" y="184"/>
                      </a:cubicBezTo>
                      <a:cubicBezTo>
                        <a:pt x="238" y="186"/>
                        <a:pt x="283" y="189"/>
                        <a:pt x="305" y="178"/>
                      </a:cubicBezTo>
                      <a:cubicBezTo>
                        <a:pt x="279" y="151"/>
                        <a:pt x="240" y="138"/>
                        <a:pt x="205" y="124"/>
                      </a:cubicBezTo>
                      <a:cubicBezTo>
                        <a:pt x="152" y="104"/>
                        <a:pt x="151" y="54"/>
                        <a:pt x="108" y="27"/>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68" name="Freeform 857">
                  <a:extLst>
                    <a:ext uri="{FF2B5EF4-FFF2-40B4-BE49-F238E27FC236}">
                      <a16:creationId xmlns:a16="http://schemas.microsoft.com/office/drawing/2014/main" id="{27569E8C-0604-11C4-F157-0F163FE707E8}"/>
                    </a:ext>
                  </a:extLst>
                </p:cNvPr>
                <p:cNvSpPr>
                  <a:spLocks/>
                </p:cNvSpPr>
                <p:nvPr/>
              </p:nvSpPr>
              <p:spPr bwMode="auto">
                <a:xfrm>
                  <a:off x="832" y="3089"/>
                  <a:ext cx="193" cy="68"/>
                </a:xfrm>
                <a:custGeom>
                  <a:avLst/>
                  <a:gdLst>
                    <a:gd name="T0" fmla="*/ 1 w 570"/>
                    <a:gd name="T1" fmla="*/ 0 h 200"/>
                    <a:gd name="T2" fmla="*/ 12 w 570"/>
                    <a:gd name="T3" fmla="*/ 3 h 200"/>
                    <a:gd name="T4" fmla="*/ 17 w 570"/>
                    <a:gd name="T5" fmla="*/ 4 h 200"/>
                    <a:gd name="T6" fmla="*/ 19 w 570"/>
                    <a:gd name="T7" fmla="*/ 6 h 200"/>
                    <a:gd name="T8" fmla="*/ 22 w 570"/>
                    <a:gd name="T9" fmla="*/ 8 h 200"/>
                    <a:gd name="T10" fmla="*/ 16 w 570"/>
                    <a:gd name="T11" fmla="*/ 5 h 200"/>
                    <a:gd name="T12" fmla="*/ 9 w 570"/>
                    <a:gd name="T13" fmla="*/ 5 h 200"/>
                    <a:gd name="T14" fmla="*/ 3 w 570"/>
                    <a:gd name="T15" fmla="*/ 5 h 200"/>
                    <a:gd name="T16" fmla="*/ 0 w 570"/>
                    <a:gd name="T17" fmla="*/ 0 h 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0" h="200">
                      <a:moveTo>
                        <a:pt x="24" y="12"/>
                      </a:moveTo>
                      <a:cubicBezTo>
                        <a:pt x="84" y="131"/>
                        <a:pt x="193" y="84"/>
                        <a:pt x="297" y="68"/>
                      </a:cubicBezTo>
                      <a:cubicBezTo>
                        <a:pt x="358" y="59"/>
                        <a:pt x="393" y="69"/>
                        <a:pt x="442" y="105"/>
                      </a:cubicBezTo>
                      <a:cubicBezTo>
                        <a:pt x="464" y="122"/>
                        <a:pt x="478" y="138"/>
                        <a:pt x="497" y="157"/>
                      </a:cubicBezTo>
                      <a:cubicBezTo>
                        <a:pt x="520" y="181"/>
                        <a:pt x="544" y="186"/>
                        <a:pt x="570" y="200"/>
                      </a:cubicBezTo>
                      <a:cubicBezTo>
                        <a:pt x="506" y="186"/>
                        <a:pt x="472" y="148"/>
                        <a:pt x="414" y="123"/>
                      </a:cubicBezTo>
                      <a:cubicBezTo>
                        <a:pt x="360" y="100"/>
                        <a:pt x="301" y="128"/>
                        <a:pt x="245" y="140"/>
                      </a:cubicBezTo>
                      <a:cubicBezTo>
                        <a:pt x="186" y="151"/>
                        <a:pt x="127" y="145"/>
                        <a:pt x="72" y="125"/>
                      </a:cubicBezTo>
                      <a:cubicBezTo>
                        <a:pt x="0" y="100"/>
                        <a:pt x="36" y="50"/>
                        <a:pt x="0"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69" name="Freeform 858">
                  <a:extLst>
                    <a:ext uri="{FF2B5EF4-FFF2-40B4-BE49-F238E27FC236}">
                      <a16:creationId xmlns:a16="http://schemas.microsoft.com/office/drawing/2014/main" id="{ACC45A84-49D0-6F85-2A28-AB03AFAFAFF4}"/>
                    </a:ext>
                  </a:extLst>
                </p:cNvPr>
                <p:cNvSpPr>
                  <a:spLocks/>
                </p:cNvSpPr>
                <p:nvPr/>
              </p:nvSpPr>
              <p:spPr bwMode="auto">
                <a:xfrm>
                  <a:off x="759" y="2899"/>
                  <a:ext cx="67" cy="89"/>
                </a:xfrm>
                <a:custGeom>
                  <a:avLst/>
                  <a:gdLst>
                    <a:gd name="T0" fmla="*/ 5 w 199"/>
                    <a:gd name="T1" fmla="*/ 0 h 264"/>
                    <a:gd name="T2" fmla="*/ 2 w 199"/>
                    <a:gd name="T3" fmla="*/ 5 h 264"/>
                    <a:gd name="T4" fmla="*/ 2 w 199"/>
                    <a:gd name="T5" fmla="*/ 10 h 264"/>
                    <a:gd name="T6" fmla="*/ 2 w 199"/>
                    <a:gd name="T7" fmla="*/ 7 h 264"/>
                    <a:gd name="T8" fmla="*/ 5 w 199"/>
                    <a:gd name="T9" fmla="*/ 6 h 264"/>
                    <a:gd name="T10" fmla="*/ 5 w 199"/>
                    <a:gd name="T11" fmla="*/ 0 h 2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9" h="264">
                      <a:moveTo>
                        <a:pt x="132" y="0"/>
                      </a:moveTo>
                      <a:cubicBezTo>
                        <a:pt x="149" y="57"/>
                        <a:pt x="109" y="110"/>
                        <a:pt x="63" y="136"/>
                      </a:cubicBezTo>
                      <a:cubicBezTo>
                        <a:pt x="0" y="171"/>
                        <a:pt x="43" y="204"/>
                        <a:pt x="47" y="264"/>
                      </a:cubicBezTo>
                      <a:cubicBezTo>
                        <a:pt x="54" y="242"/>
                        <a:pt x="49" y="209"/>
                        <a:pt x="60" y="190"/>
                      </a:cubicBezTo>
                      <a:cubicBezTo>
                        <a:pt x="76" y="163"/>
                        <a:pt x="114" y="164"/>
                        <a:pt x="136" y="146"/>
                      </a:cubicBezTo>
                      <a:cubicBezTo>
                        <a:pt x="199" y="94"/>
                        <a:pt x="117" y="53"/>
                        <a:pt x="144" y="4"/>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70" name="Freeform 859">
                  <a:extLst>
                    <a:ext uri="{FF2B5EF4-FFF2-40B4-BE49-F238E27FC236}">
                      <a16:creationId xmlns:a16="http://schemas.microsoft.com/office/drawing/2014/main" id="{F3CD2FBD-785E-8FE2-5799-582A107D4402}"/>
                    </a:ext>
                  </a:extLst>
                </p:cNvPr>
                <p:cNvSpPr>
                  <a:spLocks/>
                </p:cNvSpPr>
                <p:nvPr/>
              </p:nvSpPr>
              <p:spPr bwMode="auto">
                <a:xfrm>
                  <a:off x="918" y="2957"/>
                  <a:ext cx="175" cy="77"/>
                </a:xfrm>
                <a:custGeom>
                  <a:avLst/>
                  <a:gdLst>
                    <a:gd name="T0" fmla="*/ 0 w 519"/>
                    <a:gd name="T1" fmla="*/ 2 h 225"/>
                    <a:gd name="T2" fmla="*/ 2 w 519"/>
                    <a:gd name="T3" fmla="*/ 8 h 225"/>
                    <a:gd name="T4" fmla="*/ 8 w 519"/>
                    <a:gd name="T5" fmla="*/ 8 h 225"/>
                    <a:gd name="T6" fmla="*/ 14 w 519"/>
                    <a:gd name="T7" fmla="*/ 7 h 225"/>
                    <a:gd name="T8" fmla="*/ 20 w 519"/>
                    <a:gd name="T9" fmla="*/ 8 h 225"/>
                    <a:gd name="T10" fmla="*/ 17 w 519"/>
                    <a:gd name="T11" fmla="*/ 4 h 225"/>
                    <a:gd name="T12" fmla="*/ 12 w 519"/>
                    <a:gd name="T13" fmla="*/ 4 h 225"/>
                    <a:gd name="T14" fmla="*/ 3 w 519"/>
                    <a:gd name="T15" fmla="*/ 0 h 225"/>
                    <a:gd name="T16" fmla="*/ 1 w 519"/>
                    <a:gd name="T17" fmla="*/ 1 h 2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9" h="225">
                      <a:moveTo>
                        <a:pt x="0" y="59"/>
                      </a:moveTo>
                      <a:cubicBezTo>
                        <a:pt x="2" y="106"/>
                        <a:pt x="15" y="175"/>
                        <a:pt x="60" y="200"/>
                      </a:cubicBezTo>
                      <a:cubicBezTo>
                        <a:pt x="105" y="225"/>
                        <a:pt x="174" y="191"/>
                        <a:pt x="221" y="184"/>
                      </a:cubicBezTo>
                      <a:cubicBezTo>
                        <a:pt x="272" y="177"/>
                        <a:pt x="329" y="172"/>
                        <a:pt x="378" y="172"/>
                      </a:cubicBezTo>
                      <a:cubicBezTo>
                        <a:pt x="433" y="172"/>
                        <a:pt x="470" y="192"/>
                        <a:pt x="519" y="207"/>
                      </a:cubicBezTo>
                      <a:cubicBezTo>
                        <a:pt x="484" y="169"/>
                        <a:pt x="507" y="121"/>
                        <a:pt x="450" y="100"/>
                      </a:cubicBezTo>
                      <a:cubicBezTo>
                        <a:pt x="405" y="82"/>
                        <a:pt x="361" y="105"/>
                        <a:pt x="314" y="108"/>
                      </a:cubicBezTo>
                      <a:cubicBezTo>
                        <a:pt x="212" y="112"/>
                        <a:pt x="130" y="81"/>
                        <a:pt x="69" y="0"/>
                      </a:cubicBezTo>
                      <a:cubicBezTo>
                        <a:pt x="60" y="9"/>
                        <a:pt x="50" y="22"/>
                        <a:pt x="36" y="2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71" name="Freeform 860">
                  <a:extLst>
                    <a:ext uri="{FF2B5EF4-FFF2-40B4-BE49-F238E27FC236}">
                      <a16:creationId xmlns:a16="http://schemas.microsoft.com/office/drawing/2014/main" id="{CF267262-5B16-47AD-D369-3D91EC6D94B1}"/>
                    </a:ext>
                  </a:extLst>
                </p:cNvPr>
                <p:cNvSpPr>
                  <a:spLocks/>
                </p:cNvSpPr>
                <p:nvPr/>
              </p:nvSpPr>
              <p:spPr bwMode="auto">
                <a:xfrm>
                  <a:off x="817" y="2429"/>
                  <a:ext cx="157" cy="135"/>
                </a:xfrm>
                <a:custGeom>
                  <a:avLst/>
                  <a:gdLst>
                    <a:gd name="T0" fmla="*/ 7 w 464"/>
                    <a:gd name="T1" fmla="*/ 1 h 400"/>
                    <a:gd name="T2" fmla="*/ 12 w 464"/>
                    <a:gd name="T3" fmla="*/ 5 h 400"/>
                    <a:gd name="T4" fmla="*/ 17 w 464"/>
                    <a:gd name="T5" fmla="*/ 1 h 400"/>
                    <a:gd name="T6" fmla="*/ 14 w 464"/>
                    <a:gd name="T7" fmla="*/ 7 h 400"/>
                    <a:gd name="T8" fmla="*/ 12 w 464"/>
                    <a:gd name="T9" fmla="*/ 16 h 400"/>
                    <a:gd name="T10" fmla="*/ 11 w 464"/>
                    <a:gd name="T11" fmla="*/ 10 h 400"/>
                    <a:gd name="T12" fmla="*/ 8 w 464"/>
                    <a:gd name="T13" fmla="*/ 6 h 400"/>
                    <a:gd name="T14" fmla="*/ 0 w 464"/>
                    <a:gd name="T15" fmla="*/ 0 h 400"/>
                    <a:gd name="T16" fmla="*/ 3 w 464"/>
                    <a:gd name="T17" fmla="*/ 0 h 400"/>
                    <a:gd name="T18" fmla="*/ 7 w 464"/>
                    <a:gd name="T19" fmla="*/ 1 h 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 h="400">
                      <a:moveTo>
                        <a:pt x="173" y="39"/>
                      </a:moveTo>
                      <a:cubicBezTo>
                        <a:pt x="221" y="57"/>
                        <a:pt x="253" y="109"/>
                        <a:pt x="309" y="120"/>
                      </a:cubicBezTo>
                      <a:cubicBezTo>
                        <a:pt x="392" y="137"/>
                        <a:pt x="411" y="95"/>
                        <a:pt x="434" y="28"/>
                      </a:cubicBezTo>
                      <a:cubicBezTo>
                        <a:pt x="464" y="119"/>
                        <a:pt x="401" y="122"/>
                        <a:pt x="361" y="187"/>
                      </a:cubicBezTo>
                      <a:cubicBezTo>
                        <a:pt x="323" y="247"/>
                        <a:pt x="333" y="332"/>
                        <a:pt x="316" y="400"/>
                      </a:cubicBezTo>
                      <a:cubicBezTo>
                        <a:pt x="285" y="378"/>
                        <a:pt x="297" y="299"/>
                        <a:pt x="282" y="264"/>
                      </a:cubicBezTo>
                      <a:cubicBezTo>
                        <a:pt x="264" y="224"/>
                        <a:pt x="229" y="182"/>
                        <a:pt x="197" y="152"/>
                      </a:cubicBezTo>
                      <a:cubicBezTo>
                        <a:pt x="136" y="95"/>
                        <a:pt x="58" y="61"/>
                        <a:pt x="0" y="0"/>
                      </a:cubicBezTo>
                      <a:cubicBezTo>
                        <a:pt x="26" y="21"/>
                        <a:pt x="62" y="6"/>
                        <a:pt x="92" y="6"/>
                      </a:cubicBezTo>
                      <a:cubicBezTo>
                        <a:pt x="131" y="5"/>
                        <a:pt x="142" y="24"/>
                        <a:pt x="177" y="39"/>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72" name="Freeform 861">
                  <a:extLst>
                    <a:ext uri="{FF2B5EF4-FFF2-40B4-BE49-F238E27FC236}">
                      <a16:creationId xmlns:a16="http://schemas.microsoft.com/office/drawing/2014/main" id="{8C4F9038-FD63-2FEE-F558-F08EAA0F0A90}"/>
                    </a:ext>
                  </a:extLst>
                </p:cNvPr>
                <p:cNvSpPr>
                  <a:spLocks/>
                </p:cNvSpPr>
                <p:nvPr/>
              </p:nvSpPr>
              <p:spPr bwMode="auto">
                <a:xfrm>
                  <a:off x="845" y="2155"/>
                  <a:ext cx="61" cy="130"/>
                </a:xfrm>
                <a:custGeom>
                  <a:avLst/>
                  <a:gdLst>
                    <a:gd name="T0" fmla="*/ 2 w 183"/>
                    <a:gd name="T1" fmla="*/ 5 h 383"/>
                    <a:gd name="T2" fmla="*/ 5 w 183"/>
                    <a:gd name="T3" fmla="*/ 10 h 383"/>
                    <a:gd name="T4" fmla="*/ 4 w 183"/>
                    <a:gd name="T5" fmla="*/ 15 h 383"/>
                    <a:gd name="T6" fmla="*/ 4 w 183"/>
                    <a:gd name="T7" fmla="*/ 15 h 383"/>
                    <a:gd name="T8" fmla="*/ 6 w 183"/>
                    <a:gd name="T9" fmla="*/ 7 h 383"/>
                    <a:gd name="T10" fmla="*/ 3 w 183"/>
                    <a:gd name="T11" fmla="*/ 4 h 383"/>
                    <a:gd name="T12" fmla="*/ 4 w 183"/>
                    <a:gd name="T13" fmla="*/ 0 h 383"/>
                    <a:gd name="T14" fmla="*/ 0 w 183"/>
                    <a:gd name="T15" fmla="*/ 4 h 383"/>
                    <a:gd name="T16" fmla="*/ 2 w 183"/>
                    <a:gd name="T17" fmla="*/ 6 h 3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3" h="383">
                      <a:moveTo>
                        <a:pt x="64" y="132"/>
                      </a:moveTo>
                      <a:cubicBezTo>
                        <a:pt x="82" y="176"/>
                        <a:pt x="123" y="201"/>
                        <a:pt x="133" y="251"/>
                      </a:cubicBezTo>
                      <a:cubicBezTo>
                        <a:pt x="142" y="296"/>
                        <a:pt x="124" y="338"/>
                        <a:pt x="116" y="380"/>
                      </a:cubicBezTo>
                      <a:cubicBezTo>
                        <a:pt x="118" y="382"/>
                        <a:pt x="119" y="383"/>
                        <a:pt x="121" y="383"/>
                      </a:cubicBezTo>
                      <a:cubicBezTo>
                        <a:pt x="176" y="352"/>
                        <a:pt x="183" y="240"/>
                        <a:pt x="155" y="188"/>
                      </a:cubicBezTo>
                      <a:cubicBezTo>
                        <a:pt x="137" y="154"/>
                        <a:pt x="96" y="141"/>
                        <a:pt x="88" y="104"/>
                      </a:cubicBezTo>
                      <a:cubicBezTo>
                        <a:pt x="79" y="66"/>
                        <a:pt x="108" y="36"/>
                        <a:pt x="103" y="0"/>
                      </a:cubicBezTo>
                      <a:cubicBezTo>
                        <a:pt x="57" y="21"/>
                        <a:pt x="53" y="105"/>
                        <a:pt x="0" y="104"/>
                      </a:cubicBezTo>
                      <a:cubicBezTo>
                        <a:pt x="2" y="127"/>
                        <a:pt x="40" y="126"/>
                        <a:pt x="51" y="148"/>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73" name="Freeform 862">
                  <a:extLst>
                    <a:ext uri="{FF2B5EF4-FFF2-40B4-BE49-F238E27FC236}">
                      <a16:creationId xmlns:a16="http://schemas.microsoft.com/office/drawing/2014/main" id="{24979836-C15F-1D55-BACA-2F751E35AEC2}"/>
                    </a:ext>
                  </a:extLst>
                </p:cNvPr>
                <p:cNvSpPr>
                  <a:spLocks/>
                </p:cNvSpPr>
                <p:nvPr/>
              </p:nvSpPr>
              <p:spPr bwMode="auto">
                <a:xfrm>
                  <a:off x="1000" y="2166"/>
                  <a:ext cx="93" cy="73"/>
                </a:xfrm>
                <a:custGeom>
                  <a:avLst/>
                  <a:gdLst>
                    <a:gd name="T0" fmla="*/ 3 w 275"/>
                    <a:gd name="T1" fmla="*/ 4 h 214"/>
                    <a:gd name="T2" fmla="*/ 10 w 275"/>
                    <a:gd name="T3" fmla="*/ 0 h 214"/>
                    <a:gd name="T4" fmla="*/ 7 w 275"/>
                    <a:gd name="T5" fmla="*/ 5 h 214"/>
                    <a:gd name="T6" fmla="*/ 3 w 275"/>
                    <a:gd name="T7" fmla="*/ 8 h 214"/>
                    <a:gd name="T8" fmla="*/ 2 w 275"/>
                    <a:gd name="T9" fmla="*/ 4 h 214"/>
                    <a:gd name="T10" fmla="*/ 0 w 275"/>
                    <a:gd name="T11" fmla="*/ 1 h 214"/>
                    <a:gd name="T12" fmla="*/ 3 w 275"/>
                    <a:gd name="T13" fmla="*/ 5 h 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5" h="214">
                      <a:moveTo>
                        <a:pt x="68" y="108"/>
                      </a:moveTo>
                      <a:cubicBezTo>
                        <a:pt x="125" y="214"/>
                        <a:pt x="240" y="28"/>
                        <a:pt x="275" y="0"/>
                      </a:cubicBezTo>
                      <a:cubicBezTo>
                        <a:pt x="257" y="47"/>
                        <a:pt x="230" y="102"/>
                        <a:pt x="196" y="140"/>
                      </a:cubicBezTo>
                      <a:cubicBezTo>
                        <a:pt x="165" y="176"/>
                        <a:pt x="125" y="180"/>
                        <a:pt x="85" y="200"/>
                      </a:cubicBezTo>
                      <a:cubicBezTo>
                        <a:pt x="66" y="176"/>
                        <a:pt x="62" y="143"/>
                        <a:pt x="45" y="115"/>
                      </a:cubicBezTo>
                      <a:cubicBezTo>
                        <a:pt x="27" y="86"/>
                        <a:pt x="10" y="64"/>
                        <a:pt x="0" y="33"/>
                      </a:cubicBezTo>
                      <a:cubicBezTo>
                        <a:pt x="23" y="63"/>
                        <a:pt x="40" y="124"/>
                        <a:pt x="84" y="124"/>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74" name="Freeform 863">
                  <a:extLst>
                    <a:ext uri="{FF2B5EF4-FFF2-40B4-BE49-F238E27FC236}">
                      <a16:creationId xmlns:a16="http://schemas.microsoft.com/office/drawing/2014/main" id="{644DA571-9A97-38E6-2724-F317B2C9416C}"/>
                    </a:ext>
                  </a:extLst>
                </p:cNvPr>
                <p:cNvSpPr>
                  <a:spLocks/>
                </p:cNvSpPr>
                <p:nvPr/>
              </p:nvSpPr>
              <p:spPr bwMode="auto">
                <a:xfrm>
                  <a:off x="1093" y="2245"/>
                  <a:ext cx="74" cy="49"/>
                </a:xfrm>
                <a:custGeom>
                  <a:avLst/>
                  <a:gdLst>
                    <a:gd name="T0" fmla="*/ 5 w 219"/>
                    <a:gd name="T1" fmla="*/ 1 h 145"/>
                    <a:gd name="T2" fmla="*/ 0 w 219"/>
                    <a:gd name="T3" fmla="*/ 4 h 145"/>
                    <a:gd name="T4" fmla="*/ 6 w 219"/>
                    <a:gd name="T5" fmla="*/ 5 h 145"/>
                    <a:gd name="T6" fmla="*/ 8 w 219"/>
                    <a:gd name="T7" fmla="*/ 2 h 145"/>
                    <a:gd name="T8" fmla="*/ 6 w 219"/>
                    <a:gd name="T9" fmla="*/ 0 h 1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9" h="145">
                      <a:moveTo>
                        <a:pt x="141" y="16"/>
                      </a:moveTo>
                      <a:cubicBezTo>
                        <a:pt x="161" y="123"/>
                        <a:pt x="68" y="94"/>
                        <a:pt x="0" y="111"/>
                      </a:cubicBezTo>
                      <a:cubicBezTo>
                        <a:pt x="40" y="124"/>
                        <a:pt x="128" y="145"/>
                        <a:pt x="169" y="125"/>
                      </a:cubicBezTo>
                      <a:cubicBezTo>
                        <a:pt x="189" y="115"/>
                        <a:pt x="219" y="68"/>
                        <a:pt x="214" y="44"/>
                      </a:cubicBezTo>
                      <a:cubicBezTo>
                        <a:pt x="207" y="12"/>
                        <a:pt x="173" y="23"/>
                        <a:pt x="157"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75" name="Freeform 864">
                  <a:extLst>
                    <a:ext uri="{FF2B5EF4-FFF2-40B4-BE49-F238E27FC236}">
                      <a16:creationId xmlns:a16="http://schemas.microsoft.com/office/drawing/2014/main" id="{7FF30BA5-75AD-30B9-5207-C8E0A6DCF1A1}"/>
                    </a:ext>
                  </a:extLst>
                </p:cNvPr>
                <p:cNvSpPr>
                  <a:spLocks/>
                </p:cNvSpPr>
                <p:nvPr/>
              </p:nvSpPr>
              <p:spPr bwMode="auto">
                <a:xfrm>
                  <a:off x="1195" y="2162"/>
                  <a:ext cx="114" cy="89"/>
                </a:xfrm>
                <a:custGeom>
                  <a:avLst/>
                  <a:gdLst>
                    <a:gd name="T0" fmla="*/ 1 w 337"/>
                    <a:gd name="T1" fmla="*/ 7 h 263"/>
                    <a:gd name="T2" fmla="*/ 7 w 337"/>
                    <a:gd name="T3" fmla="*/ 4 h 263"/>
                    <a:gd name="T4" fmla="*/ 13 w 337"/>
                    <a:gd name="T5" fmla="*/ 0 h 263"/>
                    <a:gd name="T6" fmla="*/ 7 w 337"/>
                    <a:gd name="T7" fmla="*/ 6 h 263"/>
                    <a:gd name="T8" fmla="*/ 5 w 337"/>
                    <a:gd name="T9" fmla="*/ 7 h 263"/>
                    <a:gd name="T10" fmla="*/ 5 w 337"/>
                    <a:gd name="T11" fmla="*/ 9 h 263"/>
                    <a:gd name="T12" fmla="*/ 1 w 337"/>
                    <a:gd name="T13" fmla="*/ 10 h 263"/>
                    <a:gd name="T14" fmla="*/ 0 w 337"/>
                    <a:gd name="T15" fmla="*/ 8 h 2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7" h="263">
                      <a:moveTo>
                        <a:pt x="28" y="196"/>
                      </a:moveTo>
                      <a:cubicBezTo>
                        <a:pt x="62" y="154"/>
                        <a:pt x="133" y="135"/>
                        <a:pt x="177" y="105"/>
                      </a:cubicBezTo>
                      <a:cubicBezTo>
                        <a:pt x="224" y="72"/>
                        <a:pt x="282" y="13"/>
                        <a:pt x="337" y="0"/>
                      </a:cubicBezTo>
                      <a:cubicBezTo>
                        <a:pt x="319" y="56"/>
                        <a:pt x="216" y="103"/>
                        <a:pt x="173" y="145"/>
                      </a:cubicBezTo>
                      <a:cubicBezTo>
                        <a:pt x="161" y="157"/>
                        <a:pt x="147" y="170"/>
                        <a:pt x="137" y="184"/>
                      </a:cubicBezTo>
                      <a:cubicBezTo>
                        <a:pt x="127" y="198"/>
                        <a:pt x="125" y="226"/>
                        <a:pt x="117" y="236"/>
                      </a:cubicBezTo>
                      <a:cubicBezTo>
                        <a:pt x="94" y="263"/>
                        <a:pt x="57" y="247"/>
                        <a:pt x="25" y="256"/>
                      </a:cubicBezTo>
                      <a:cubicBezTo>
                        <a:pt x="18" y="242"/>
                        <a:pt x="10" y="228"/>
                        <a:pt x="0" y="21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76" name="Freeform 865">
                  <a:extLst>
                    <a:ext uri="{FF2B5EF4-FFF2-40B4-BE49-F238E27FC236}">
                      <a16:creationId xmlns:a16="http://schemas.microsoft.com/office/drawing/2014/main" id="{B475210B-9874-2234-57FD-BEFAFAA059EF}"/>
                    </a:ext>
                  </a:extLst>
                </p:cNvPr>
                <p:cNvSpPr>
                  <a:spLocks/>
                </p:cNvSpPr>
                <p:nvPr/>
              </p:nvSpPr>
              <p:spPr bwMode="auto">
                <a:xfrm>
                  <a:off x="1241" y="2366"/>
                  <a:ext cx="62" cy="89"/>
                </a:xfrm>
                <a:custGeom>
                  <a:avLst/>
                  <a:gdLst>
                    <a:gd name="T0" fmla="*/ 0 w 181"/>
                    <a:gd name="T1" fmla="*/ 0 h 263"/>
                    <a:gd name="T2" fmla="*/ 3 w 181"/>
                    <a:gd name="T3" fmla="*/ 2 h 263"/>
                    <a:gd name="T4" fmla="*/ 5 w 181"/>
                    <a:gd name="T5" fmla="*/ 0 h 263"/>
                    <a:gd name="T6" fmla="*/ 5 w 181"/>
                    <a:gd name="T7" fmla="*/ 5 h 263"/>
                    <a:gd name="T8" fmla="*/ 0 w 181"/>
                    <a:gd name="T9" fmla="*/ 10 h 263"/>
                    <a:gd name="T10" fmla="*/ 1 w 181"/>
                    <a:gd name="T11" fmla="*/ 1 h 2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 h="263">
                      <a:moveTo>
                        <a:pt x="8" y="7"/>
                      </a:moveTo>
                      <a:cubicBezTo>
                        <a:pt x="23" y="24"/>
                        <a:pt x="54" y="54"/>
                        <a:pt x="79" y="56"/>
                      </a:cubicBezTo>
                      <a:cubicBezTo>
                        <a:pt x="116" y="60"/>
                        <a:pt x="117" y="28"/>
                        <a:pt x="132" y="0"/>
                      </a:cubicBezTo>
                      <a:cubicBezTo>
                        <a:pt x="181" y="40"/>
                        <a:pt x="124" y="97"/>
                        <a:pt x="116" y="140"/>
                      </a:cubicBezTo>
                      <a:cubicBezTo>
                        <a:pt x="106" y="199"/>
                        <a:pt x="52" y="232"/>
                        <a:pt x="0" y="263"/>
                      </a:cubicBezTo>
                      <a:cubicBezTo>
                        <a:pt x="48" y="221"/>
                        <a:pt x="85" y="78"/>
                        <a:pt x="24" y="35"/>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77" name="Freeform 866">
                  <a:extLst>
                    <a:ext uri="{FF2B5EF4-FFF2-40B4-BE49-F238E27FC236}">
                      <a16:creationId xmlns:a16="http://schemas.microsoft.com/office/drawing/2014/main" id="{F5DA8B49-FA90-3C92-8EC7-1D295ED8EE19}"/>
                    </a:ext>
                  </a:extLst>
                </p:cNvPr>
                <p:cNvSpPr>
                  <a:spLocks/>
                </p:cNvSpPr>
                <p:nvPr/>
              </p:nvSpPr>
              <p:spPr bwMode="auto">
                <a:xfrm>
                  <a:off x="1491" y="2494"/>
                  <a:ext cx="53" cy="52"/>
                </a:xfrm>
                <a:custGeom>
                  <a:avLst/>
                  <a:gdLst>
                    <a:gd name="T0" fmla="*/ 1 w 158"/>
                    <a:gd name="T1" fmla="*/ 0 h 154"/>
                    <a:gd name="T2" fmla="*/ 1 w 158"/>
                    <a:gd name="T3" fmla="*/ 3 h 154"/>
                    <a:gd name="T4" fmla="*/ 1 w 158"/>
                    <a:gd name="T5" fmla="*/ 5 h 154"/>
                    <a:gd name="T6" fmla="*/ 2 w 158"/>
                    <a:gd name="T7" fmla="*/ 6 h 154"/>
                    <a:gd name="T8" fmla="*/ 1 w 158"/>
                    <a:gd name="T9" fmla="*/ 0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54">
                      <a:moveTo>
                        <a:pt x="17" y="4"/>
                      </a:moveTo>
                      <a:cubicBezTo>
                        <a:pt x="42" y="33"/>
                        <a:pt x="51" y="56"/>
                        <a:pt x="32" y="92"/>
                      </a:cubicBezTo>
                      <a:cubicBezTo>
                        <a:pt x="23" y="110"/>
                        <a:pt x="0" y="114"/>
                        <a:pt x="14" y="137"/>
                      </a:cubicBezTo>
                      <a:cubicBezTo>
                        <a:pt x="25" y="154"/>
                        <a:pt x="47" y="146"/>
                        <a:pt x="61" y="144"/>
                      </a:cubicBezTo>
                      <a:cubicBezTo>
                        <a:pt x="158" y="130"/>
                        <a:pt x="70" y="28"/>
                        <a:pt x="25"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78" name="Freeform 867">
                  <a:extLst>
                    <a:ext uri="{FF2B5EF4-FFF2-40B4-BE49-F238E27FC236}">
                      <a16:creationId xmlns:a16="http://schemas.microsoft.com/office/drawing/2014/main" id="{60F730B7-AF45-EDF9-8A57-E8A881F4CEAE}"/>
                    </a:ext>
                  </a:extLst>
                </p:cNvPr>
                <p:cNvSpPr>
                  <a:spLocks/>
                </p:cNvSpPr>
                <p:nvPr/>
              </p:nvSpPr>
              <p:spPr bwMode="auto">
                <a:xfrm>
                  <a:off x="1873" y="2564"/>
                  <a:ext cx="46" cy="25"/>
                </a:xfrm>
                <a:custGeom>
                  <a:avLst/>
                  <a:gdLst>
                    <a:gd name="T0" fmla="*/ 0 w 136"/>
                    <a:gd name="T1" fmla="*/ 3 h 72"/>
                    <a:gd name="T2" fmla="*/ 5 w 136"/>
                    <a:gd name="T3" fmla="*/ 0 h 72"/>
                    <a:gd name="T4" fmla="*/ 0 w 136"/>
                    <a:gd name="T5" fmla="*/ 3 h 72"/>
                    <a:gd name="T6" fmla="*/ 0 60000 65536"/>
                    <a:gd name="T7" fmla="*/ 0 60000 65536"/>
                    <a:gd name="T8" fmla="*/ 0 60000 65536"/>
                  </a:gdLst>
                  <a:ahLst/>
                  <a:cxnLst>
                    <a:cxn ang="T6">
                      <a:pos x="T0" y="T1"/>
                    </a:cxn>
                    <a:cxn ang="T7">
                      <a:pos x="T2" y="T3"/>
                    </a:cxn>
                    <a:cxn ang="T8">
                      <a:pos x="T4" y="T5"/>
                    </a:cxn>
                  </a:cxnLst>
                  <a:rect l="0" t="0" r="r" b="b"/>
                  <a:pathLst>
                    <a:path w="136" h="72">
                      <a:moveTo>
                        <a:pt x="0" y="72"/>
                      </a:moveTo>
                      <a:cubicBezTo>
                        <a:pt x="19" y="21"/>
                        <a:pt x="88" y="1"/>
                        <a:pt x="136" y="0"/>
                      </a:cubicBezTo>
                      <a:cubicBezTo>
                        <a:pt x="136" y="48"/>
                        <a:pt x="35" y="57"/>
                        <a:pt x="0" y="64"/>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79" name="Freeform 868">
                  <a:extLst>
                    <a:ext uri="{FF2B5EF4-FFF2-40B4-BE49-F238E27FC236}">
                      <a16:creationId xmlns:a16="http://schemas.microsoft.com/office/drawing/2014/main" id="{2C307040-473B-93F7-2BEE-EA8A8EC29A2A}"/>
                    </a:ext>
                  </a:extLst>
                </p:cNvPr>
                <p:cNvSpPr>
                  <a:spLocks/>
                </p:cNvSpPr>
                <p:nvPr/>
              </p:nvSpPr>
              <p:spPr bwMode="auto">
                <a:xfrm>
                  <a:off x="2007" y="2525"/>
                  <a:ext cx="87" cy="67"/>
                </a:xfrm>
                <a:custGeom>
                  <a:avLst/>
                  <a:gdLst>
                    <a:gd name="T0" fmla="*/ 0 w 259"/>
                    <a:gd name="T1" fmla="*/ 0 h 200"/>
                    <a:gd name="T2" fmla="*/ 2 w 259"/>
                    <a:gd name="T3" fmla="*/ 2 h 200"/>
                    <a:gd name="T4" fmla="*/ 6 w 259"/>
                    <a:gd name="T5" fmla="*/ 1 h 200"/>
                    <a:gd name="T6" fmla="*/ 7 w 259"/>
                    <a:gd name="T7" fmla="*/ 7 h 200"/>
                    <a:gd name="T8" fmla="*/ 4 w 259"/>
                    <a:gd name="T9" fmla="*/ 4 h 200"/>
                    <a:gd name="T10" fmla="*/ 0 w 259"/>
                    <a:gd name="T11" fmla="*/ 0 h 2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9" h="200">
                      <a:moveTo>
                        <a:pt x="0" y="0"/>
                      </a:moveTo>
                      <a:cubicBezTo>
                        <a:pt x="21" y="30"/>
                        <a:pt x="23" y="54"/>
                        <a:pt x="65" y="56"/>
                      </a:cubicBezTo>
                      <a:cubicBezTo>
                        <a:pt x="100" y="58"/>
                        <a:pt x="131" y="34"/>
                        <a:pt x="165" y="33"/>
                      </a:cubicBezTo>
                      <a:cubicBezTo>
                        <a:pt x="259" y="30"/>
                        <a:pt x="226" y="150"/>
                        <a:pt x="197" y="200"/>
                      </a:cubicBezTo>
                      <a:cubicBezTo>
                        <a:pt x="200" y="128"/>
                        <a:pt x="174" y="106"/>
                        <a:pt x="109" y="113"/>
                      </a:cubicBezTo>
                      <a:cubicBezTo>
                        <a:pt x="24" y="122"/>
                        <a:pt x="11" y="83"/>
                        <a:pt x="4" y="8"/>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80" name="Freeform 869">
                  <a:extLst>
                    <a:ext uri="{FF2B5EF4-FFF2-40B4-BE49-F238E27FC236}">
                      <a16:creationId xmlns:a16="http://schemas.microsoft.com/office/drawing/2014/main" id="{EF4586B8-63C6-0721-D79E-2867D60E788A}"/>
                    </a:ext>
                  </a:extLst>
                </p:cNvPr>
                <p:cNvSpPr>
                  <a:spLocks/>
                </p:cNvSpPr>
                <p:nvPr/>
              </p:nvSpPr>
              <p:spPr bwMode="auto">
                <a:xfrm>
                  <a:off x="1814" y="2898"/>
                  <a:ext cx="71" cy="37"/>
                </a:xfrm>
                <a:custGeom>
                  <a:avLst/>
                  <a:gdLst>
                    <a:gd name="T0" fmla="*/ 1 w 212"/>
                    <a:gd name="T1" fmla="*/ 4 h 111"/>
                    <a:gd name="T2" fmla="*/ 8 w 212"/>
                    <a:gd name="T3" fmla="*/ 2 h 111"/>
                    <a:gd name="T4" fmla="*/ 4 w 212"/>
                    <a:gd name="T5" fmla="*/ 4 h 111"/>
                    <a:gd name="T6" fmla="*/ 0 w 212"/>
                    <a:gd name="T7" fmla="*/ 3 h 1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 h="111">
                      <a:moveTo>
                        <a:pt x="24" y="100"/>
                      </a:moveTo>
                      <a:cubicBezTo>
                        <a:pt x="61" y="79"/>
                        <a:pt x="179" y="0"/>
                        <a:pt x="212" y="63"/>
                      </a:cubicBezTo>
                      <a:cubicBezTo>
                        <a:pt x="171" y="62"/>
                        <a:pt x="148" y="89"/>
                        <a:pt x="112" y="100"/>
                      </a:cubicBezTo>
                      <a:cubicBezTo>
                        <a:pt x="73" y="111"/>
                        <a:pt x="38" y="90"/>
                        <a:pt x="0" y="92"/>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81" name="Freeform 870">
                  <a:extLst>
                    <a:ext uri="{FF2B5EF4-FFF2-40B4-BE49-F238E27FC236}">
                      <a16:creationId xmlns:a16="http://schemas.microsoft.com/office/drawing/2014/main" id="{74068B06-3244-283E-D3E3-D7400C8424F2}"/>
                    </a:ext>
                  </a:extLst>
                </p:cNvPr>
                <p:cNvSpPr>
                  <a:spLocks/>
                </p:cNvSpPr>
                <p:nvPr/>
              </p:nvSpPr>
              <p:spPr bwMode="auto">
                <a:xfrm>
                  <a:off x="1905" y="2929"/>
                  <a:ext cx="205" cy="169"/>
                </a:xfrm>
                <a:custGeom>
                  <a:avLst/>
                  <a:gdLst>
                    <a:gd name="T0" fmla="*/ 7 w 607"/>
                    <a:gd name="T1" fmla="*/ 15 h 499"/>
                    <a:gd name="T2" fmla="*/ 15 w 607"/>
                    <a:gd name="T3" fmla="*/ 9 h 499"/>
                    <a:gd name="T4" fmla="*/ 10 w 607"/>
                    <a:gd name="T5" fmla="*/ 1 h 499"/>
                    <a:gd name="T6" fmla="*/ 15 w 607"/>
                    <a:gd name="T7" fmla="*/ 5 h 499"/>
                    <a:gd name="T8" fmla="*/ 22 w 607"/>
                    <a:gd name="T9" fmla="*/ 5 h 499"/>
                    <a:gd name="T10" fmla="*/ 17 w 607"/>
                    <a:gd name="T11" fmla="*/ 9 h 499"/>
                    <a:gd name="T12" fmla="*/ 12 w 607"/>
                    <a:gd name="T13" fmla="*/ 15 h 499"/>
                    <a:gd name="T14" fmla="*/ 6 w 607"/>
                    <a:gd name="T15" fmla="*/ 16 h 499"/>
                    <a:gd name="T16" fmla="*/ 0 w 607"/>
                    <a:gd name="T17" fmla="*/ 19 h 499"/>
                    <a:gd name="T18" fmla="*/ 3 w 607"/>
                    <a:gd name="T19" fmla="*/ 17 h 499"/>
                    <a:gd name="T20" fmla="*/ 7 w 607"/>
                    <a:gd name="T21" fmla="*/ 15 h 4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7" h="499">
                      <a:moveTo>
                        <a:pt x="172" y="388"/>
                      </a:moveTo>
                      <a:cubicBezTo>
                        <a:pt x="232" y="351"/>
                        <a:pt x="354" y="306"/>
                        <a:pt x="380" y="235"/>
                      </a:cubicBezTo>
                      <a:cubicBezTo>
                        <a:pt x="411" y="148"/>
                        <a:pt x="330" y="44"/>
                        <a:pt x="252" y="15"/>
                      </a:cubicBezTo>
                      <a:cubicBezTo>
                        <a:pt x="331" y="0"/>
                        <a:pt x="364" y="71"/>
                        <a:pt x="396" y="122"/>
                      </a:cubicBezTo>
                      <a:cubicBezTo>
                        <a:pt x="452" y="213"/>
                        <a:pt x="509" y="81"/>
                        <a:pt x="566" y="123"/>
                      </a:cubicBezTo>
                      <a:cubicBezTo>
                        <a:pt x="607" y="153"/>
                        <a:pt x="465" y="209"/>
                        <a:pt x="441" y="228"/>
                      </a:cubicBezTo>
                      <a:cubicBezTo>
                        <a:pt x="390" y="269"/>
                        <a:pt x="391" y="339"/>
                        <a:pt x="329" y="372"/>
                      </a:cubicBezTo>
                      <a:cubicBezTo>
                        <a:pt x="277" y="401"/>
                        <a:pt x="216" y="402"/>
                        <a:pt x="164" y="420"/>
                      </a:cubicBezTo>
                      <a:cubicBezTo>
                        <a:pt x="102" y="442"/>
                        <a:pt x="71" y="499"/>
                        <a:pt x="0" y="497"/>
                      </a:cubicBezTo>
                      <a:cubicBezTo>
                        <a:pt x="30" y="497"/>
                        <a:pt x="66" y="467"/>
                        <a:pt x="90" y="448"/>
                      </a:cubicBezTo>
                      <a:cubicBezTo>
                        <a:pt x="119" y="425"/>
                        <a:pt x="151" y="410"/>
                        <a:pt x="180" y="388"/>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82" name="Freeform 871">
                  <a:extLst>
                    <a:ext uri="{FF2B5EF4-FFF2-40B4-BE49-F238E27FC236}">
                      <a16:creationId xmlns:a16="http://schemas.microsoft.com/office/drawing/2014/main" id="{29E116BA-E9F4-0EFF-A046-427C1F3C46A4}"/>
                    </a:ext>
                  </a:extLst>
                </p:cNvPr>
                <p:cNvSpPr>
                  <a:spLocks/>
                </p:cNvSpPr>
                <p:nvPr/>
              </p:nvSpPr>
              <p:spPr bwMode="auto">
                <a:xfrm>
                  <a:off x="1693" y="3152"/>
                  <a:ext cx="187" cy="102"/>
                </a:xfrm>
                <a:custGeom>
                  <a:avLst/>
                  <a:gdLst>
                    <a:gd name="T0" fmla="*/ 20 w 554"/>
                    <a:gd name="T1" fmla="*/ 0 h 304"/>
                    <a:gd name="T2" fmla="*/ 12 w 554"/>
                    <a:gd name="T3" fmla="*/ 10 h 304"/>
                    <a:gd name="T4" fmla="*/ 0 w 554"/>
                    <a:gd name="T5" fmla="*/ 7 h 304"/>
                    <a:gd name="T6" fmla="*/ 7 w 554"/>
                    <a:gd name="T7" fmla="*/ 10 h 304"/>
                    <a:gd name="T8" fmla="*/ 14 w 554"/>
                    <a:gd name="T9" fmla="*/ 11 h 304"/>
                    <a:gd name="T10" fmla="*/ 20 w 554"/>
                    <a:gd name="T11" fmla="*/ 8 h 304"/>
                    <a:gd name="T12" fmla="*/ 21 w 554"/>
                    <a:gd name="T13" fmla="*/ 4 h 304"/>
                    <a:gd name="T14" fmla="*/ 20 w 554"/>
                    <a:gd name="T15" fmla="*/ 1 h 3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4" h="304">
                      <a:moveTo>
                        <a:pt x="513" y="0"/>
                      </a:moveTo>
                      <a:cubicBezTo>
                        <a:pt x="552" y="105"/>
                        <a:pt x="435" y="252"/>
                        <a:pt x="328" y="261"/>
                      </a:cubicBezTo>
                      <a:cubicBezTo>
                        <a:pt x="215" y="270"/>
                        <a:pt x="117" y="138"/>
                        <a:pt x="0" y="193"/>
                      </a:cubicBezTo>
                      <a:cubicBezTo>
                        <a:pt x="69" y="204"/>
                        <a:pt x="122" y="230"/>
                        <a:pt x="181" y="268"/>
                      </a:cubicBezTo>
                      <a:cubicBezTo>
                        <a:pt x="236" y="304"/>
                        <a:pt x="295" y="304"/>
                        <a:pt x="361" y="298"/>
                      </a:cubicBezTo>
                      <a:cubicBezTo>
                        <a:pt x="424" y="292"/>
                        <a:pt x="492" y="267"/>
                        <a:pt x="522" y="209"/>
                      </a:cubicBezTo>
                      <a:cubicBezTo>
                        <a:pt x="538" y="180"/>
                        <a:pt x="554" y="141"/>
                        <a:pt x="553" y="108"/>
                      </a:cubicBezTo>
                      <a:cubicBezTo>
                        <a:pt x="553" y="73"/>
                        <a:pt x="527" y="40"/>
                        <a:pt x="513" y="1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83" name="Freeform 872">
                  <a:extLst>
                    <a:ext uri="{FF2B5EF4-FFF2-40B4-BE49-F238E27FC236}">
                      <a16:creationId xmlns:a16="http://schemas.microsoft.com/office/drawing/2014/main" id="{3FB1156B-4E12-6683-4C42-1EA71AB5E9A4}"/>
                    </a:ext>
                  </a:extLst>
                </p:cNvPr>
                <p:cNvSpPr>
                  <a:spLocks/>
                </p:cNvSpPr>
                <p:nvPr/>
              </p:nvSpPr>
              <p:spPr bwMode="auto">
                <a:xfrm>
                  <a:off x="2007" y="3183"/>
                  <a:ext cx="123" cy="43"/>
                </a:xfrm>
                <a:custGeom>
                  <a:avLst/>
                  <a:gdLst>
                    <a:gd name="T0" fmla="*/ 0 w 364"/>
                    <a:gd name="T1" fmla="*/ 4 h 128"/>
                    <a:gd name="T2" fmla="*/ 7 w 364"/>
                    <a:gd name="T3" fmla="*/ 3 h 128"/>
                    <a:gd name="T4" fmla="*/ 12 w 364"/>
                    <a:gd name="T5" fmla="*/ 0 h 128"/>
                    <a:gd name="T6" fmla="*/ 10 w 364"/>
                    <a:gd name="T7" fmla="*/ 4 h 128"/>
                    <a:gd name="T8" fmla="*/ 3 w 364"/>
                    <a:gd name="T9" fmla="*/ 4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 h="128">
                      <a:moveTo>
                        <a:pt x="0" y="96"/>
                      </a:moveTo>
                      <a:cubicBezTo>
                        <a:pt x="43" y="106"/>
                        <a:pt x="123" y="96"/>
                        <a:pt x="173" y="92"/>
                      </a:cubicBezTo>
                      <a:cubicBezTo>
                        <a:pt x="242" y="85"/>
                        <a:pt x="271" y="54"/>
                        <a:pt x="311" y="0"/>
                      </a:cubicBezTo>
                      <a:cubicBezTo>
                        <a:pt x="364" y="40"/>
                        <a:pt x="309" y="87"/>
                        <a:pt x="269" y="103"/>
                      </a:cubicBezTo>
                      <a:cubicBezTo>
                        <a:pt x="206" y="128"/>
                        <a:pt x="154" y="124"/>
                        <a:pt x="89" y="108"/>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84" name="Freeform 873">
                  <a:extLst>
                    <a:ext uri="{FF2B5EF4-FFF2-40B4-BE49-F238E27FC236}">
                      <a16:creationId xmlns:a16="http://schemas.microsoft.com/office/drawing/2014/main" id="{D37AE10E-6EBB-DC0A-CC4F-D1A930B979B6}"/>
                    </a:ext>
                  </a:extLst>
                </p:cNvPr>
                <p:cNvSpPr>
                  <a:spLocks/>
                </p:cNvSpPr>
                <p:nvPr/>
              </p:nvSpPr>
              <p:spPr bwMode="auto">
                <a:xfrm>
                  <a:off x="1559" y="3240"/>
                  <a:ext cx="67" cy="56"/>
                </a:xfrm>
                <a:custGeom>
                  <a:avLst/>
                  <a:gdLst>
                    <a:gd name="T0" fmla="*/ 5 w 198"/>
                    <a:gd name="T1" fmla="*/ 0 h 166"/>
                    <a:gd name="T2" fmla="*/ 4 w 198"/>
                    <a:gd name="T3" fmla="*/ 4 h 166"/>
                    <a:gd name="T4" fmla="*/ 0 w 198"/>
                    <a:gd name="T5" fmla="*/ 5 h 166"/>
                    <a:gd name="T6" fmla="*/ 5 w 198"/>
                    <a:gd name="T7" fmla="*/ 4 h 166"/>
                    <a:gd name="T8" fmla="*/ 5 w 198"/>
                    <a:gd name="T9" fmla="*/ 1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166">
                      <a:moveTo>
                        <a:pt x="129" y="0"/>
                      </a:moveTo>
                      <a:cubicBezTo>
                        <a:pt x="154" y="31"/>
                        <a:pt x="140" y="79"/>
                        <a:pt x="110" y="101"/>
                      </a:cubicBezTo>
                      <a:cubicBezTo>
                        <a:pt x="78" y="125"/>
                        <a:pt x="25" y="105"/>
                        <a:pt x="0" y="133"/>
                      </a:cubicBezTo>
                      <a:cubicBezTo>
                        <a:pt x="25" y="166"/>
                        <a:pt x="110" y="136"/>
                        <a:pt x="141" y="120"/>
                      </a:cubicBezTo>
                      <a:cubicBezTo>
                        <a:pt x="198" y="89"/>
                        <a:pt x="171" y="55"/>
                        <a:pt x="141" y="1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85" name="Freeform 874">
                  <a:extLst>
                    <a:ext uri="{FF2B5EF4-FFF2-40B4-BE49-F238E27FC236}">
                      <a16:creationId xmlns:a16="http://schemas.microsoft.com/office/drawing/2014/main" id="{0DC547FC-D39C-4A0B-8A70-B8F89B490580}"/>
                    </a:ext>
                  </a:extLst>
                </p:cNvPr>
                <p:cNvSpPr>
                  <a:spLocks/>
                </p:cNvSpPr>
                <p:nvPr/>
              </p:nvSpPr>
              <p:spPr bwMode="auto">
                <a:xfrm>
                  <a:off x="1399" y="3273"/>
                  <a:ext cx="95" cy="71"/>
                </a:xfrm>
                <a:custGeom>
                  <a:avLst/>
                  <a:gdLst>
                    <a:gd name="T0" fmla="*/ 0 w 280"/>
                    <a:gd name="T1" fmla="*/ 7 h 210"/>
                    <a:gd name="T2" fmla="*/ 7 w 280"/>
                    <a:gd name="T3" fmla="*/ 6 h 210"/>
                    <a:gd name="T4" fmla="*/ 6 w 280"/>
                    <a:gd name="T5" fmla="*/ 0 h 210"/>
                    <a:gd name="T6" fmla="*/ 11 w 280"/>
                    <a:gd name="T7" fmla="*/ 4 h 210"/>
                    <a:gd name="T8" fmla="*/ 5 w 280"/>
                    <a:gd name="T9" fmla="*/ 7 h 2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 h="210">
                      <a:moveTo>
                        <a:pt x="0" y="195"/>
                      </a:moveTo>
                      <a:cubicBezTo>
                        <a:pt x="40" y="210"/>
                        <a:pt x="141" y="188"/>
                        <a:pt x="182" y="160"/>
                      </a:cubicBezTo>
                      <a:cubicBezTo>
                        <a:pt x="234" y="124"/>
                        <a:pt x="246" y="1"/>
                        <a:pt x="158" y="6"/>
                      </a:cubicBezTo>
                      <a:cubicBezTo>
                        <a:pt x="207" y="0"/>
                        <a:pt x="275" y="55"/>
                        <a:pt x="277" y="103"/>
                      </a:cubicBezTo>
                      <a:cubicBezTo>
                        <a:pt x="280" y="171"/>
                        <a:pt x="182" y="201"/>
                        <a:pt x="128" y="195"/>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86" name="Freeform 875">
                  <a:extLst>
                    <a:ext uri="{FF2B5EF4-FFF2-40B4-BE49-F238E27FC236}">
                      <a16:creationId xmlns:a16="http://schemas.microsoft.com/office/drawing/2014/main" id="{D42002CA-2F84-B921-B5CD-19DC5F7405C3}"/>
                    </a:ext>
                  </a:extLst>
                </p:cNvPr>
                <p:cNvSpPr>
                  <a:spLocks/>
                </p:cNvSpPr>
                <p:nvPr/>
              </p:nvSpPr>
              <p:spPr bwMode="auto">
                <a:xfrm>
                  <a:off x="1231" y="3215"/>
                  <a:ext cx="207" cy="127"/>
                </a:xfrm>
                <a:custGeom>
                  <a:avLst/>
                  <a:gdLst>
                    <a:gd name="T0" fmla="*/ 0 w 614"/>
                    <a:gd name="T1" fmla="*/ 15 h 376"/>
                    <a:gd name="T2" fmla="*/ 7 w 614"/>
                    <a:gd name="T3" fmla="*/ 12 h 376"/>
                    <a:gd name="T4" fmla="*/ 12 w 614"/>
                    <a:gd name="T5" fmla="*/ 6 h 376"/>
                    <a:gd name="T6" fmla="*/ 18 w 614"/>
                    <a:gd name="T7" fmla="*/ 4 h 376"/>
                    <a:gd name="T8" fmla="*/ 21 w 614"/>
                    <a:gd name="T9" fmla="*/ 3 h 376"/>
                    <a:gd name="T10" fmla="*/ 23 w 614"/>
                    <a:gd name="T11" fmla="*/ 0 h 376"/>
                    <a:gd name="T12" fmla="*/ 21 w 614"/>
                    <a:gd name="T13" fmla="*/ 6 h 376"/>
                    <a:gd name="T14" fmla="*/ 14 w 614"/>
                    <a:gd name="T15" fmla="*/ 7 h 376"/>
                    <a:gd name="T16" fmla="*/ 11 w 614"/>
                    <a:gd name="T17" fmla="*/ 12 h 376"/>
                    <a:gd name="T18" fmla="*/ 5 w 614"/>
                    <a:gd name="T19" fmla="*/ 14 h 3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4" h="376">
                      <a:moveTo>
                        <a:pt x="0" y="376"/>
                      </a:moveTo>
                      <a:cubicBezTo>
                        <a:pt x="63" y="350"/>
                        <a:pt x="132" y="361"/>
                        <a:pt x="197" y="328"/>
                      </a:cubicBezTo>
                      <a:cubicBezTo>
                        <a:pt x="267" y="293"/>
                        <a:pt x="278" y="231"/>
                        <a:pt x="306" y="163"/>
                      </a:cubicBezTo>
                      <a:cubicBezTo>
                        <a:pt x="335" y="91"/>
                        <a:pt x="384" y="95"/>
                        <a:pt x="454" y="95"/>
                      </a:cubicBezTo>
                      <a:cubicBezTo>
                        <a:pt x="486" y="95"/>
                        <a:pt x="519" y="99"/>
                        <a:pt x="546" y="82"/>
                      </a:cubicBezTo>
                      <a:cubicBezTo>
                        <a:pt x="583" y="58"/>
                        <a:pt x="568" y="32"/>
                        <a:pt x="586" y="0"/>
                      </a:cubicBezTo>
                      <a:cubicBezTo>
                        <a:pt x="614" y="50"/>
                        <a:pt x="597" y="123"/>
                        <a:pt x="546" y="144"/>
                      </a:cubicBezTo>
                      <a:cubicBezTo>
                        <a:pt x="496" y="166"/>
                        <a:pt x="426" y="145"/>
                        <a:pt x="382" y="180"/>
                      </a:cubicBezTo>
                      <a:cubicBezTo>
                        <a:pt x="342" y="214"/>
                        <a:pt x="338" y="273"/>
                        <a:pt x="301" y="308"/>
                      </a:cubicBezTo>
                      <a:cubicBezTo>
                        <a:pt x="252" y="354"/>
                        <a:pt x="191" y="339"/>
                        <a:pt x="136" y="364"/>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87" name="Freeform 876">
                  <a:extLst>
                    <a:ext uri="{FF2B5EF4-FFF2-40B4-BE49-F238E27FC236}">
                      <a16:creationId xmlns:a16="http://schemas.microsoft.com/office/drawing/2014/main" id="{B368FFD0-C05E-DA24-D024-180251C78C61}"/>
                    </a:ext>
                  </a:extLst>
                </p:cNvPr>
                <p:cNvSpPr>
                  <a:spLocks/>
                </p:cNvSpPr>
                <p:nvPr/>
              </p:nvSpPr>
              <p:spPr bwMode="auto">
                <a:xfrm>
                  <a:off x="1240" y="3053"/>
                  <a:ext cx="58" cy="64"/>
                </a:xfrm>
                <a:custGeom>
                  <a:avLst/>
                  <a:gdLst>
                    <a:gd name="T0" fmla="*/ 4 w 173"/>
                    <a:gd name="T1" fmla="*/ 1 h 187"/>
                    <a:gd name="T2" fmla="*/ 0 w 173"/>
                    <a:gd name="T3" fmla="*/ 7 h 187"/>
                    <a:gd name="T4" fmla="*/ 5 w 173"/>
                    <a:gd name="T5" fmla="*/ 6 h 187"/>
                    <a:gd name="T6" fmla="*/ 6 w 173"/>
                    <a:gd name="T7" fmla="*/ 1 h 187"/>
                    <a:gd name="T8" fmla="*/ 5 w 173"/>
                    <a:gd name="T9" fmla="*/ 0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187">
                      <a:moveTo>
                        <a:pt x="117" y="20"/>
                      </a:moveTo>
                      <a:cubicBezTo>
                        <a:pt x="121" y="107"/>
                        <a:pt x="63" y="135"/>
                        <a:pt x="0" y="173"/>
                      </a:cubicBezTo>
                      <a:cubicBezTo>
                        <a:pt x="39" y="187"/>
                        <a:pt x="94" y="186"/>
                        <a:pt x="124" y="148"/>
                      </a:cubicBezTo>
                      <a:cubicBezTo>
                        <a:pt x="148" y="118"/>
                        <a:pt x="150" y="71"/>
                        <a:pt x="173" y="36"/>
                      </a:cubicBezTo>
                      <a:cubicBezTo>
                        <a:pt x="153" y="32"/>
                        <a:pt x="119" y="29"/>
                        <a:pt x="133"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88" name="Freeform 877">
                  <a:extLst>
                    <a:ext uri="{FF2B5EF4-FFF2-40B4-BE49-F238E27FC236}">
                      <a16:creationId xmlns:a16="http://schemas.microsoft.com/office/drawing/2014/main" id="{33D56C7D-4E95-4BAB-D300-81DAEC70B5CF}"/>
                    </a:ext>
                  </a:extLst>
                </p:cNvPr>
                <p:cNvSpPr>
                  <a:spLocks/>
                </p:cNvSpPr>
                <p:nvPr/>
              </p:nvSpPr>
              <p:spPr bwMode="auto">
                <a:xfrm>
                  <a:off x="1331" y="2989"/>
                  <a:ext cx="63" cy="26"/>
                </a:xfrm>
                <a:custGeom>
                  <a:avLst/>
                  <a:gdLst>
                    <a:gd name="T0" fmla="*/ 0 w 187"/>
                    <a:gd name="T1" fmla="*/ 3 h 77"/>
                    <a:gd name="T2" fmla="*/ 7 w 187"/>
                    <a:gd name="T3" fmla="*/ 3 h 77"/>
                    <a:gd name="T4" fmla="*/ 2 w 187"/>
                    <a:gd name="T5" fmla="*/ 3 h 77"/>
                    <a:gd name="T6" fmla="*/ 0 60000 65536"/>
                    <a:gd name="T7" fmla="*/ 0 60000 65536"/>
                    <a:gd name="T8" fmla="*/ 0 60000 65536"/>
                  </a:gdLst>
                  <a:ahLst/>
                  <a:cxnLst>
                    <a:cxn ang="T6">
                      <a:pos x="T0" y="T1"/>
                    </a:cxn>
                    <a:cxn ang="T7">
                      <a:pos x="T2" y="T3"/>
                    </a:cxn>
                    <a:cxn ang="T8">
                      <a:pos x="T4" y="T5"/>
                    </a:cxn>
                  </a:cxnLst>
                  <a:rect l="0" t="0" r="r" b="b"/>
                  <a:pathLst>
                    <a:path w="187" h="77">
                      <a:moveTo>
                        <a:pt x="0" y="72"/>
                      </a:moveTo>
                      <a:cubicBezTo>
                        <a:pt x="28" y="53"/>
                        <a:pt x="187" y="0"/>
                        <a:pt x="176" y="71"/>
                      </a:cubicBezTo>
                      <a:cubicBezTo>
                        <a:pt x="140" y="77"/>
                        <a:pt x="98" y="70"/>
                        <a:pt x="60" y="72"/>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89" name="Freeform 878">
                  <a:extLst>
                    <a:ext uri="{FF2B5EF4-FFF2-40B4-BE49-F238E27FC236}">
                      <a16:creationId xmlns:a16="http://schemas.microsoft.com/office/drawing/2014/main" id="{7036F0F2-A19E-2BBA-F7F8-92A03D97DFD0}"/>
                    </a:ext>
                  </a:extLst>
                </p:cNvPr>
                <p:cNvSpPr>
                  <a:spLocks/>
                </p:cNvSpPr>
                <p:nvPr/>
              </p:nvSpPr>
              <p:spPr bwMode="auto">
                <a:xfrm>
                  <a:off x="880" y="3279"/>
                  <a:ext cx="261" cy="102"/>
                </a:xfrm>
                <a:custGeom>
                  <a:avLst/>
                  <a:gdLst>
                    <a:gd name="T0" fmla="*/ 29 w 771"/>
                    <a:gd name="T1" fmla="*/ 0 h 300"/>
                    <a:gd name="T2" fmla="*/ 19 w 771"/>
                    <a:gd name="T3" fmla="*/ 7 h 300"/>
                    <a:gd name="T4" fmla="*/ 4 w 771"/>
                    <a:gd name="T5" fmla="*/ 10 h 300"/>
                    <a:gd name="T6" fmla="*/ 0 w 771"/>
                    <a:gd name="T7" fmla="*/ 10 h 300"/>
                    <a:gd name="T8" fmla="*/ 8 w 771"/>
                    <a:gd name="T9" fmla="*/ 11 h 300"/>
                    <a:gd name="T10" fmla="*/ 18 w 771"/>
                    <a:gd name="T11" fmla="*/ 11 h 300"/>
                    <a:gd name="T12" fmla="*/ 25 w 771"/>
                    <a:gd name="T13" fmla="*/ 9 h 300"/>
                    <a:gd name="T14" fmla="*/ 29 w 771"/>
                    <a:gd name="T15" fmla="*/ 2 h 300"/>
                    <a:gd name="T16" fmla="*/ 29 w 771"/>
                    <a:gd name="T17" fmla="*/ 1 h 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1" h="300">
                      <a:moveTo>
                        <a:pt x="742" y="0"/>
                      </a:moveTo>
                      <a:cubicBezTo>
                        <a:pt x="769" y="154"/>
                        <a:pt x="582" y="152"/>
                        <a:pt x="481" y="186"/>
                      </a:cubicBezTo>
                      <a:cubicBezTo>
                        <a:pt x="354" y="229"/>
                        <a:pt x="234" y="252"/>
                        <a:pt x="95" y="246"/>
                      </a:cubicBezTo>
                      <a:cubicBezTo>
                        <a:pt x="63" y="244"/>
                        <a:pt x="29" y="253"/>
                        <a:pt x="0" y="245"/>
                      </a:cubicBezTo>
                      <a:cubicBezTo>
                        <a:pt x="55" y="286"/>
                        <a:pt x="153" y="276"/>
                        <a:pt x="217" y="270"/>
                      </a:cubicBezTo>
                      <a:cubicBezTo>
                        <a:pt x="303" y="261"/>
                        <a:pt x="370" y="260"/>
                        <a:pt x="453" y="281"/>
                      </a:cubicBezTo>
                      <a:cubicBezTo>
                        <a:pt x="527" y="300"/>
                        <a:pt x="595" y="268"/>
                        <a:pt x="654" y="222"/>
                      </a:cubicBezTo>
                      <a:cubicBezTo>
                        <a:pt x="696" y="188"/>
                        <a:pt x="771" y="112"/>
                        <a:pt x="755" y="53"/>
                      </a:cubicBezTo>
                      <a:cubicBezTo>
                        <a:pt x="754" y="47"/>
                        <a:pt x="749" y="37"/>
                        <a:pt x="746" y="3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0" name="Freeform 879">
                  <a:extLst>
                    <a:ext uri="{FF2B5EF4-FFF2-40B4-BE49-F238E27FC236}">
                      <a16:creationId xmlns:a16="http://schemas.microsoft.com/office/drawing/2014/main" id="{93AC52CC-1D31-6D83-8886-EA7D3EA72E08}"/>
                    </a:ext>
                  </a:extLst>
                </p:cNvPr>
                <p:cNvSpPr>
                  <a:spLocks/>
                </p:cNvSpPr>
                <p:nvPr/>
              </p:nvSpPr>
              <p:spPr bwMode="auto">
                <a:xfrm>
                  <a:off x="971" y="3399"/>
                  <a:ext cx="44" cy="55"/>
                </a:xfrm>
                <a:custGeom>
                  <a:avLst/>
                  <a:gdLst>
                    <a:gd name="T0" fmla="*/ 4 w 131"/>
                    <a:gd name="T1" fmla="*/ 0 h 164"/>
                    <a:gd name="T2" fmla="*/ 0 w 131"/>
                    <a:gd name="T3" fmla="*/ 5 h 164"/>
                    <a:gd name="T4" fmla="*/ 4 w 131"/>
                    <a:gd name="T5" fmla="*/ 4 h 164"/>
                    <a:gd name="T6" fmla="*/ 5 w 131"/>
                    <a:gd name="T7" fmla="*/ 1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1" h="164">
                      <a:moveTo>
                        <a:pt x="111" y="0"/>
                      </a:moveTo>
                      <a:cubicBezTo>
                        <a:pt x="128" y="53"/>
                        <a:pt x="47" y="125"/>
                        <a:pt x="0" y="137"/>
                      </a:cubicBezTo>
                      <a:cubicBezTo>
                        <a:pt x="29" y="164"/>
                        <a:pt x="76" y="140"/>
                        <a:pt x="99" y="117"/>
                      </a:cubicBezTo>
                      <a:cubicBezTo>
                        <a:pt x="131" y="85"/>
                        <a:pt x="114" y="53"/>
                        <a:pt x="128" y="1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1" name="Freeform 880">
                  <a:extLst>
                    <a:ext uri="{FF2B5EF4-FFF2-40B4-BE49-F238E27FC236}">
                      <a16:creationId xmlns:a16="http://schemas.microsoft.com/office/drawing/2014/main" id="{2591C9E8-82AA-3396-89DA-31839877D262}"/>
                    </a:ext>
                  </a:extLst>
                </p:cNvPr>
                <p:cNvSpPr>
                  <a:spLocks/>
                </p:cNvSpPr>
                <p:nvPr/>
              </p:nvSpPr>
              <p:spPr bwMode="auto">
                <a:xfrm>
                  <a:off x="677" y="3377"/>
                  <a:ext cx="133" cy="66"/>
                </a:xfrm>
                <a:custGeom>
                  <a:avLst/>
                  <a:gdLst>
                    <a:gd name="T0" fmla="*/ 0 w 394"/>
                    <a:gd name="T1" fmla="*/ 5 h 194"/>
                    <a:gd name="T2" fmla="*/ 4 w 394"/>
                    <a:gd name="T3" fmla="*/ 4 h 194"/>
                    <a:gd name="T4" fmla="*/ 8 w 394"/>
                    <a:gd name="T5" fmla="*/ 5 h 194"/>
                    <a:gd name="T6" fmla="*/ 14 w 394"/>
                    <a:gd name="T7" fmla="*/ 0 h 194"/>
                    <a:gd name="T8" fmla="*/ 11 w 394"/>
                    <a:gd name="T9" fmla="*/ 7 h 194"/>
                    <a:gd name="T10" fmla="*/ 6 w 394"/>
                    <a:gd name="T11" fmla="*/ 6 h 194"/>
                    <a:gd name="T12" fmla="*/ 2 w 394"/>
                    <a:gd name="T13" fmla="*/ 5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4" h="194">
                      <a:moveTo>
                        <a:pt x="0" y="125"/>
                      </a:moveTo>
                      <a:cubicBezTo>
                        <a:pt x="35" y="117"/>
                        <a:pt x="68" y="106"/>
                        <a:pt x="104" y="105"/>
                      </a:cubicBezTo>
                      <a:cubicBezTo>
                        <a:pt x="147" y="105"/>
                        <a:pt x="172" y="127"/>
                        <a:pt x="213" y="134"/>
                      </a:cubicBezTo>
                      <a:cubicBezTo>
                        <a:pt x="299" y="151"/>
                        <a:pt x="373" y="86"/>
                        <a:pt x="370" y="0"/>
                      </a:cubicBezTo>
                      <a:cubicBezTo>
                        <a:pt x="394" y="73"/>
                        <a:pt x="377" y="158"/>
                        <a:pt x="285" y="183"/>
                      </a:cubicBezTo>
                      <a:cubicBezTo>
                        <a:pt x="240" y="194"/>
                        <a:pt x="202" y="193"/>
                        <a:pt x="162" y="169"/>
                      </a:cubicBezTo>
                      <a:cubicBezTo>
                        <a:pt x="127" y="148"/>
                        <a:pt x="98" y="119"/>
                        <a:pt x="52" y="13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2" name="Freeform 881">
                  <a:extLst>
                    <a:ext uri="{FF2B5EF4-FFF2-40B4-BE49-F238E27FC236}">
                      <a16:creationId xmlns:a16="http://schemas.microsoft.com/office/drawing/2014/main" id="{4EC615B1-D7E3-DD0D-2F21-9F3AC3221A3F}"/>
                    </a:ext>
                  </a:extLst>
                </p:cNvPr>
                <p:cNvSpPr>
                  <a:spLocks/>
                </p:cNvSpPr>
                <p:nvPr/>
              </p:nvSpPr>
              <p:spPr bwMode="auto">
                <a:xfrm>
                  <a:off x="495" y="3405"/>
                  <a:ext cx="152" cy="115"/>
                </a:xfrm>
                <a:custGeom>
                  <a:avLst/>
                  <a:gdLst>
                    <a:gd name="T0" fmla="*/ 0 w 450"/>
                    <a:gd name="T1" fmla="*/ 13 h 340"/>
                    <a:gd name="T2" fmla="*/ 11 w 450"/>
                    <a:gd name="T3" fmla="*/ 9 h 340"/>
                    <a:gd name="T4" fmla="*/ 15 w 450"/>
                    <a:gd name="T5" fmla="*/ 0 h 340"/>
                    <a:gd name="T6" fmla="*/ 15 w 450"/>
                    <a:gd name="T7" fmla="*/ 9 h 340"/>
                    <a:gd name="T8" fmla="*/ 5 w 450"/>
                    <a:gd name="T9" fmla="*/ 12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0" h="340">
                      <a:moveTo>
                        <a:pt x="0" y="340"/>
                      </a:moveTo>
                      <a:cubicBezTo>
                        <a:pt x="66" y="275"/>
                        <a:pt x="197" y="265"/>
                        <a:pt x="282" y="231"/>
                      </a:cubicBezTo>
                      <a:cubicBezTo>
                        <a:pt x="369" y="197"/>
                        <a:pt x="411" y="87"/>
                        <a:pt x="374" y="0"/>
                      </a:cubicBezTo>
                      <a:cubicBezTo>
                        <a:pt x="390" y="72"/>
                        <a:pt x="450" y="168"/>
                        <a:pt x="381" y="234"/>
                      </a:cubicBezTo>
                      <a:cubicBezTo>
                        <a:pt x="310" y="303"/>
                        <a:pt x="207" y="266"/>
                        <a:pt x="125" y="308"/>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3" name="Freeform 882">
                  <a:extLst>
                    <a:ext uri="{FF2B5EF4-FFF2-40B4-BE49-F238E27FC236}">
                      <a16:creationId xmlns:a16="http://schemas.microsoft.com/office/drawing/2014/main" id="{A4900994-CF89-42EE-B861-B719DD031DC5}"/>
                    </a:ext>
                  </a:extLst>
                </p:cNvPr>
                <p:cNvSpPr>
                  <a:spLocks/>
                </p:cNvSpPr>
                <p:nvPr/>
              </p:nvSpPr>
              <p:spPr bwMode="auto">
                <a:xfrm>
                  <a:off x="571" y="3282"/>
                  <a:ext cx="94" cy="75"/>
                </a:xfrm>
                <a:custGeom>
                  <a:avLst/>
                  <a:gdLst>
                    <a:gd name="T0" fmla="*/ 0 w 277"/>
                    <a:gd name="T1" fmla="*/ 5 h 220"/>
                    <a:gd name="T2" fmla="*/ 6 w 277"/>
                    <a:gd name="T3" fmla="*/ 7 h 220"/>
                    <a:gd name="T4" fmla="*/ 10 w 277"/>
                    <a:gd name="T5" fmla="*/ 0 h 220"/>
                    <a:gd name="T6" fmla="*/ 9 w 277"/>
                    <a:gd name="T7" fmla="*/ 6 h 220"/>
                    <a:gd name="T8" fmla="*/ 6 w 277"/>
                    <a:gd name="T9" fmla="*/ 9 h 220"/>
                    <a:gd name="T10" fmla="*/ 2 w 277"/>
                    <a:gd name="T11" fmla="*/ 6 h 2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7" h="220">
                      <a:moveTo>
                        <a:pt x="0" y="128"/>
                      </a:moveTo>
                      <a:cubicBezTo>
                        <a:pt x="42" y="159"/>
                        <a:pt x="98" y="193"/>
                        <a:pt x="149" y="173"/>
                      </a:cubicBezTo>
                      <a:cubicBezTo>
                        <a:pt x="227" y="143"/>
                        <a:pt x="221" y="67"/>
                        <a:pt x="251" y="0"/>
                      </a:cubicBezTo>
                      <a:cubicBezTo>
                        <a:pt x="277" y="33"/>
                        <a:pt x="251" y="127"/>
                        <a:pt x="229" y="160"/>
                      </a:cubicBezTo>
                      <a:cubicBezTo>
                        <a:pt x="214" y="183"/>
                        <a:pt x="184" y="209"/>
                        <a:pt x="157" y="213"/>
                      </a:cubicBezTo>
                      <a:cubicBezTo>
                        <a:pt x="115" y="220"/>
                        <a:pt x="97" y="184"/>
                        <a:pt x="65" y="164"/>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4" name="Freeform 883">
                  <a:extLst>
                    <a:ext uri="{FF2B5EF4-FFF2-40B4-BE49-F238E27FC236}">
                      <a16:creationId xmlns:a16="http://schemas.microsoft.com/office/drawing/2014/main" id="{878E56C2-2041-842A-9158-E955EAF1B0C7}"/>
                    </a:ext>
                  </a:extLst>
                </p:cNvPr>
                <p:cNvSpPr>
                  <a:spLocks/>
                </p:cNvSpPr>
                <p:nvPr/>
              </p:nvSpPr>
              <p:spPr bwMode="auto">
                <a:xfrm>
                  <a:off x="342" y="3460"/>
                  <a:ext cx="59" cy="129"/>
                </a:xfrm>
                <a:custGeom>
                  <a:avLst/>
                  <a:gdLst>
                    <a:gd name="T0" fmla="*/ 4 w 177"/>
                    <a:gd name="T1" fmla="*/ 2 h 380"/>
                    <a:gd name="T2" fmla="*/ 4 w 177"/>
                    <a:gd name="T3" fmla="*/ 10 h 380"/>
                    <a:gd name="T4" fmla="*/ 3 w 177"/>
                    <a:gd name="T5" fmla="*/ 15 h 380"/>
                    <a:gd name="T6" fmla="*/ 6 w 177"/>
                    <a:gd name="T7" fmla="*/ 8 h 380"/>
                    <a:gd name="T8" fmla="*/ 6 w 177"/>
                    <a:gd name="T9" fmla="*/ 3 h 380"/>
                    <a:gd name="T10" fmla="*/ 4 w 177"/>
                    <a:gd name="T11" fmla="*/ 0 h 3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7" h="380">
                      <a:moveTo>
                        <a:pt x="120" y="60"/>
                      </a:moveTo>
                      <a:cubicBezTo>
                        <a:pt x="128" y="124"/>
                        <a:pt x="135" y="195"/>
                        <a:pt x="112" y="257"/>
                      </a:cubicBezTo>
                      <a:cubicBezTo>
                        <a:pt x="100" y="290"/>
                        <a:pt x="0" y="375"/>
                        <a:pt x="81" y="378"/>
                      </a:cubicBezTo>
                      <a:cubicBezTo>
                        <a:pt x="150" y="380"/>
                        <a:pt x="156" y="258"/>
                        <a:pt x="163" y="208"/>
                      </a:cubicBezTo>
                      <a:cubicBezTo>
                        <a:pt x="170" y="165"/>
                        <a:pt x="177" y="119"/>
                        <a:pt x="163" y="76"/>
                      </a:cubicBezTo>
                      <a:cubicBezTo>
                        <a:pt x="151" y="39"/>
                        <a:pt x="112" y="28"/>
                        <a:pt x="104"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5" name="Freeform 884">
                  <a:extLst>
                    <a:ext uri="{FF2B5EF4-FFF2-40B4-BE49-F238E27FC236}">
                      <a16:creationId xmlns:a16="http://schemas.microsoft.com/office/drawing/2014/main" id="{0F13DCFA-FA05-D804-B3D4-EB11011F5F34}"/>
                    </a:ext>
                  </a:extLst>
                </p:cNvPr>
                <p:cNvSpPr>
                  <a:spLocks/>
                </p:cNvSpPr>
                <p:nvPr/>
              </p:nvSpPr>
              <p:spPr bwMode="auto">
                <a:xfrm>
                  <a:off x="440" y="2964"/>
                  <a:ext cx="245" cy="97"/>
                </a:xfrm>
                <a:custGeom>
                  <a:avLst/>
                  <a:gdLst>
                    <a:gd name="T0" fmla="*/ 18 w 723"/>
                    <a:gd name="T1" fmla="*/ 1 h 286"/>
                    <a:gd name="T2" fmla="*/ 9 w 723"/>
                    <a:gd name="T3" fmla="*/ 3 h 286"/>
                    <a:gd name="T4" fmla="*/ 4 w 723"/>
                    <a:gd name="T5" fmla="*/ 5 h 286"/>
                    <a:gd name="T6" fmla="*/ 1 w 723"/>
                    <a:gd name="T7" fmla="*/ 11 h 286"/>
                    <a:gd name="T8" fmla="*/ 3 w 723"/>
                    <a:gd name="T9" fmla="*/ 7 h 286"/>
                    <a:gd name="T10" fmla="*/ 6 w 723"/>
                    <a:gd name="T11" fmla="*/ 5 h 286"/>
                    <a:gd name="T12" fmla="*/ 14 w 723"/>
                    <a:gd name="T13" fmla="*/ 7 h 286"/>
                    <a:gd name="T14" fmla="*/ 20 w 723"/>
                    <a:gd name="T15" fmla="*/ 5 h 286"/>
                    <a:gd name="T16" fmla="*/ 28 w 723"/>
                    <a:gd name="T17" fmla="*/ 5 h 286"/>
                    <a:gd name="T18" fmla="*/ 22 w 723"/>
                    <a:gd name="T19" fmla="*/ 4 h 286"/>
                    <a:gd name="T20" fmla="*/ 20 w 723"/>
                    <a:gd name="T21" fmla="*/ 1 h 286"/>
                    <a:gd name="T22" fmla="*/ 18 w 723"/>
                    <a:gd name="T23" fmla="*/ 0 h 2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3" h="286">
                      <a:moveTo>
                        <a:pt x="463" y="36"/>
                      </a:moveTo>
                      <a:cubicBezTo>
                        <a:pt x="465" y="155"/>
                        <a:pt x="291" y="96"/>
                        <a:pt x="230" y="89"/>
                      </a:cubicBezTo>
                      <a:cubicBezTo>
                        <a:pt x="173" y="82"/>
                        <a:pt x="140" y="83"/>
                        <a:pt x="93" y="121"/>
                      </a:cubicBezTo>
                      <a:cubicBezTo>
                        <a:pt x="58" y="149"/>
                        <a:pt x="0" y="246"/>
                        <a:pt x="37" y="286"/>
                      </a:cubicBezTo>
                      <a:cubicBezTo>
                        <a:pt x="62" y="263"/>
                        <a:pt x="65" y="222"/>
                        <a:pt x="82" y="193"/>
                      </a:cubicBezTo>
                      <a:cubicBezTo>
                        <a:pt x="103" y="157"/>
                        <a:pt x="129" y="148"/>
                        <a:pt x="169" y="141"/>
                      </a:cubicBezTo>
                      <a:cubicBezTo>
                        <a:pt x="238" y="128"/>
                        <a:pt x="284" y="184"/>
                        <a:pt x="350" y="178"/>
                      </a:cubicBezTo>
                      <a:cubicBezTo>
                        <a:pt x="414" y="172"/>
                        <a:pt x="458" y="122"/>
                        <a:pt x="523" y="125"/>
                      </a:cubicBezTo>
                      <a:cubicBezTo>
                        <a:pt x="584" y="127"/>
                        <a:pt x="665" y="155"/>
                        <a:pt x="723" y="125"/>
                      </a:cubicBezTo>
                      <a:cubicBezTo>
                        <a:pt x="674" y="102"/>
                        <a:pt x="612" y="119"/>
                        <a:pt x="563" y="90"/>
                      </a:cubicBezTo>
                      <a:cubicBezTo>
                        <a:pt x="537" y="74"/>
                        <a:pt x="536" y="57"/>
                        <a:pt x="520" y="35"/>
                      </a:cubicBezTo>
                      <a:cubicBezTo>
                        <a:pt x="504" y="14"/>
                        <a:pt x="483" y="12"/>
                        <a:pt x="471"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6" name="Freeform 885">
                  <a:extLst>
                    <a:ext uri="{FF2B5EF4-FFF2-40B4-BE49-F238E27FC236}">
                      <a16:creationId xmlns:a16="http://schemas.microsoft.com/office/drawing/2014/main" id="{D8CC7A5B-528B-68DD-615B-CC86E4181426}"/>
                    </a:ext>
                  </a:extLst>
                </p:cNvPr>
                <p:cNvSpPr>
                  <a:spLocks/>
                </p:cNvSpPr>
                <p:nvPr/>
              </p:nvSpPr>
              <p:spPr bwMode="auto">
                <a:xfrm>
                  <a:off x="538" y="2401"/>
                  <a:ext cx="74" cy="99"/>
                </a:xfrm>
                <a:custGeom>
                  <a:avLst/>
                  <a:gdLst>
                    <a:gd name="T0" fmla="*/ 3 w 217"/>
                    <a:gd name="T1" fmla="*/ 0 h 292"/>
                    <a:gd name="T2" fmla="*/ 0 w 217"/>
                    <a:gd name="T3" fmla="*/ 2 h 292"/>
                    <a:gd name="T4" fmla="*/ 2 w 217"/>
                    <a:gd name="T5" fmla="*/ 7 h 292"/>
                    <a:gd name="T6" fmla="*/ 5 w 217"/>
                    <a:gd name="T7" fmla="*/ 12 h 292"/>
                    <a:gd name="T8" fmla="*/ 3 w 217"/>
                    <a:gd name="T9" fmla="*/ 6 h 292"/>
                    <a:gd name="T10" fmla="*/ 9 w 217"/>
                    <a:gd name="T11" fmla="*/ 5 h 292"/>
                    <a:gd name="T12" fmla="*/ 3 w 217"/>
                    <a:gd name="T13" fmla="*/ 0 h 2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7" h="292">
                      <a:moveTo>
                        <a:pt x="64" y="9"/>
                      </a:moveTo>
                      <a:cubicBezTo>
                        <a:pt x="42" y="19"/>
                        <a:pt x="16" y="25"/>
                        <a:pt x="0" y="45"/>
                      </a:cubicBezTo>
                      <a:cubicBezTo>
                        <a:pt x="30" y="82"/>
                        <a:pt x="20" y="139"/>
                        <a:pt x="49" y="181"/>
                      </a:cubicBezTo>
                      <a:cubicBezTo>
                        <a:pt x="76" y="219"/>
                        <a:pt x="112" y="244"/>
                        <a:pt x="124" y="292"/>
                      </a:cubicBezTo>
                      <a:cubicBezTo>
                        <a:pt x="106" y="262"/>
                        <a:pt x="73" y="193"/>
                        <a:pt x="88" y="157"/>
                      </a:cubicBezTo>
                      <a:cubicBezTo>
                        <a:pt x="106" y="116"/>
                        <a:pt x="179" y="142"/>
                        <a:pt x="217" y="140"/>
                      </a:cubicBezTo>
                      <a:cubicBezTo>
                        <a:pt x="202" y="80"/>
                        <a:pt x="99" y="72"/>
                        <a:pt x="8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7" name="Freeform 886">
                  <a:extLst>
                    <a:ext uri="{FF2B5EF4-FFF2-40B4-BE49-F238E27FC236}">
                      <a16:creationId xmlns:a16="http://schemas.microsoft.com/office/drawing/2014/main" id="{5C701284-121B-15B5-45B7-009C1E91BB36}"/>
                    </a:ext>
                  </a:extLst>
                </p:cNvPr>
                <p:cNvSpPr>
                  <a:spLocks/>
                </p:cNvSpPr>
                <p:nvPr/>
              </p:nvSpPr>
              <p:spPr bwMode="auto">
                <a:xfrm>
                  <a:off x="424" y="2515"/>
                  <a:ext cx="80" cy="67"/>
                </a:xfrm>
                <a:custGeom>
                  <a:avLst/>
                  <a:gdLst>
                    <a:gd name="T0" fmla="*/ 1 w 237"/>
                    <a:gd name="T1" fmla="*/ 0 h 197"/>
                    <a:gd name="T2" fmla="*/ 1 w 237"/>
                    <a:gd name="T3" fmla="*/ 2 h 197"/>
                    <a:gd name="T4" fmla="*/ 4 w 237"/>
                    <a:gd name="T5" fmla="*/ 3 h 197"/>
                    <a:gd name="T6" fmla="*/ 8 w 237"/>
                    <a:gd name="T7" fmla="*/ 8 h 197"/>
                    <a:gd name="T8" fmla="*/ 9 w 237"/>
                    <a:gd name="T9" fmla="*/ 3 h 197"/>
                    <a:gd name="T10" fmla="*/ 3 w 237"/>
                    <a:gd name="T11" fmla="*/ 0 h 1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7" h="197">
                      <a:moveTo>
                        <a:pt x="37" y="12"/>
                      </a:moveTo>
                      <a:cubicBezTo>
                        <a:pt x="9" y="0"/>
                        <a:pt x="0" y="43"/>
                        <a:pt x="17" y="60"/>
                      </a:cubicBezTo>
                      <a:cubicBezTo>
                        <a:pt x="35" y="78"/>
                        <a:pt x="80" y="66"/>
                        <a:pt x="101" y="67"/>
                      </a:cubicBezTo>
                      <a:cubicBezTo>
                        <a:pt x="185" y="73"/>
                        <a:pt x="185" y="132"/>
                        <a:pt x="202" y="197"/>
                      </a:cubicBezTo>
                      <a:cubicBezTo>
                        <a:pt x="213" y="160"/>
                        <a:pt x="164" y="81"/>
                        <a:pt x="237" y="88"/>
                      </a:cubicBezTo>
                      <a:cubicBezTo>
                        <a:pt x="200" y="19"/>
                        <a:pt x="142" y="35"/>
                        <a:pt x="85"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8" name="Freeform 887">
                  <a:extLst>
                    <a:ext uri="{FF2B5EF4-FFF2-40B4-BE49-F238E27FC236}">
                      <a16:creationId xmlns:a16="http://schemas.microsoft.com/office/drawing/2014/main" id="{1B6AF2D6-EBA9-C429-71CB-E4F4281F3681}"/>
                    </a:ext>
                  </a:extLst>
                </p:cNvPr>
                <p:cNvSpPr>
                  <a:spLocks/>
                </p:cNvSpPr>
                <p:nvPr/>
              </p:nvSpPr>
              <p:spPr bwMode="auto">
                <a:xfrm>
                  <a:off x="525" y="2434"/>
                  <a:ext cx="73" cy="119"/>
                </a:xfrm>
                <a:custGeom>
                  <a:avLst/>
                  <a:gdLst>
                    <a:gd name="T0" fmla="*/ 2 w 215"/>
                    <a:gd name="T1" fmla="*/ 0 h 352"/>
                    <a:gd name="T2" fmla="*/ 4 w 215"/>
                    <a:gd name="T3" fmla="*/ 14 h 352"/>
                    <a:gd name="T4" fmla="*/ 3 w 215"/>
                    <a:gd name="T5" fmla="*/ 2 h 352"/>
                    <a:gd name="T6" fmla="*/ 0 60000 65536"/>
                    <a:gd name="T7" fmla="*/ 0 60000 65536"/>
                    <a:gd name="T8" fmla="*/ 0 60000 65536"/>
                  </a:gdLst>
                  <a:ahLst/>
                  <a:cxnLst>
                    <a:cxn ang="T6">
                      <a:pos x="T0" y="T1"/>
                    </a:cxn>
                    <a:cxn ang="T7">
                      <a:pos x="T2" y="T3"/>
                    </a:cxn>
                    <a:cxn ang="T8">
                      <a:pos x="T4" y="T5"/>
                    </a:cxn>
                  </a:cxnLst>
                  <a:rect l="0" t="0" r="r" b="b"/>
                  <a:pathLst>
                    <a:path w="215" h="352">
                      <a:moveTo>
                        <a:pt x="51" y="0"/>
                      </a:moveTo>
                      <a:cubicBezTo>
                        <a:pt x="54" y="92"/>
                        <a:pt x="0" y="292"/>
                        <a:pt x="100" y="352"/>
                      </a:cubicBezTo>
                      <a:cubicBezTo>
                        <a:pt x="215" y="273"/>
                        <a:pt x="125" y="148"/>
                        <a:pt x="83" y="56"/>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9" name="Freeform 888">
                  <a:extLst>
                    <a:ext uri="{FF2B5EF4-FFF2-40B4-BE49-F238E27FC236}">
                      <a16:creationId xmlns:a16="http://schemas.microsoft.com/office/drawing/2014/main" id="{16EB808B-E454-2C96-4F31-BC4B821D8DBE}"/>
                    </a:ext>
                  </a:extLst>
                </p:cNvPr>
                <p:cNvSpPr>
                  <a:spLocks/>
                </p:cNvSpPr>
                <p:nvPr/>
              </p:nvSpPr>
              <p:spPr bwMode="auto">
                <a:xfrm>
                  <a:off x="541" y="2688"/>
                  <a:ext cx="53" cy="130"/>
                </a:xfrm>
                <a:custGeom>
                  <a:avLst/>
                  <a:gdLst>
                    <a:gd name="T0" fmla="*/ 1 w 155"/>
                    <a:gd name="T1" fmla="*/ 0 h 384"/>
                    <a:gd name="T2" fmla="*/ 5 w 155"/>
                    <a:gd name="T3" fmla="*/ 7 h 384"/>
                    <a:gd name="T4" fmla="*/ 6 w 155"/>
                    <a:gd name="T5" fmla="*/ 10 h 384"/>
                    <a:gd name="T6" fmla="*/ 5 w 155"/>
                    <a:gd name="T7" fmla="*/ 15 h 384"/>
                    <a:gd name="T8" fmla="*/ 0 w 155"/>
                    <a:gd name="T9" fmla="*/ 9 h 384"/>
                    <a:gd name="T10" fmla="*/ 3 w 155"/>
                    <a:gd name="T11" fmla="*/ 6 h 384"/>
                    <a:gd name="T12" fmla="*/ 1 w 155"/>
                    <a:gd name="T13" fmla="*/ 2 h 3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5" h="384">
                      <a:moveTo>
                        <a:pt x="20" y="0"/>
                      </a:moveTo>
                      <a:cubicBezTo>
                        <a:pt x="87" y="49"/>
                        <a:pt x="97" y="107"/>
                        <a:pt x="128" y="181"/>
                      </a:cubicBezTo>
                      <a:cubicBezTo>
                        <a:pt x="143" y="219"/>
                        <a:pt x="155" y="235"/>
                        <a:pt x="153" y="274"/>
                      </a:cubicBezTo>
                      <a:cubicBezTo>
                        <a:pt x="151" y="309"/>
                        <a:pt x="149" y="349"/>
                        <a:pt x="132" y="381"/>
                      </a:cubicBezTo>
                      <a:cubicBezTo>
                        <a:pt x="84" y="384"/>
                        <a:pt x="0" y="273"/>
                        <a:pt x="13" y="226"/>
                      </a:cubicBezTo>
                      <a:cubicBezTo>
                        <a:pt x="20" y="199"/>
                        <a:pt x="56" y="190"/>
                        <a:pt x="64" y="161"/>
                      </a:cubicBezTo>
                      <a:cubicBezTo>
                        <a:pt x="77" y="116"/>
                        <a:pt x="36" y="94"/>
                        <a:pt x="36" y="53"/>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0" name="Freeform 889">
                  <a:extLst>
                    <a:ext uri="{FF2B5EF4-FFF2-40B4-BE49-F238E27FC236}">
                      <a16:creationId xmlns:a16="http://schemas.microsoft.com/office/drawing/2014/main" id="{08843BC5-5130-7440-CDE8-FB920B79DD4B}"/>
                    </a:ext>
                  </a:extLst>
                </p:cNvPr>
                <p:cNvSpPr>
                  <a:spLocks/>
                </p:cNvSpPr>
                <p:nvPr/>
              </p:nvSpPr>
              <p:spPr bwMode="auto">
                <a:xfrm>
                  <a:off x="702" y="3033"/>
                  <a:ext cx="101" cy="88"/>
                </a:xfrm>
                <a:custGeom>
                  <a:avLst/>
                  <a:gdLst>
                    <a:gd name="T0" fmla="*/ 0 w 299"/>
                    <a:gd name="T1" fmla="*/ 0 h 260"/>
                    <a:gd name="T2" fmla="*/ 1 w 299"/>
                    <a:gd name="T3" fmla="*/ 5 h 260"/>
                    <a:gd name="T4" fmla="*/ 2 w 299"/>
                    <a:gd name="T5" fmla="*/ 10 h 260"/>
                    <a:gd name="T6" fmla="*/ 5 w 299"/>
                    <a:gd name="T7" fmla="*/ 3 h 260"/>
                    <a:gd name="T8" fmla="*/ 9 w 299"/>
                    <a:gd name="T9" fmla="*/ 6 h 260"/>
                    <a:gd name="T10" fmla="*/ 11 w 299"/>
                    <a:gd name="T11" fmla="*/ 9 h 260"/>
                    <a:gd name="T12" fmla="*/ 9 w 299"/>
                    <a:gd name="T13" fmla="*/ 2 h 260"/>
                    <a:gd name="T14" fmla="*/ 6 w 299"/>
                    <a:gd name="T15" fmla="*/ 1 h 260"/>
                    <a:gd name="T16" fmla="*/ 2 w 299"/>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9" h="260">
                      <a:moveTo>
                        <a:pt x="0" y="0"/>
                      </a:moveTo>
                      <a:cubicBezTo>
                        <a:pt x="47" y="25"/>
                        <a:pt x="32" y="81"/>
                        <a:pt x="28" y="125"/>
                      </a:cubicBezTo>
                      <a:cubicBezTo>
                        <a:pt x="24" y="171"/>
                        <a:pt x="35" y="217"/>
                        <a:pt x="57" y="260"/>
                      </a:cubicBezTo>
                      <a:cubicBezTo>
                        <a:pt x="63" y="194"/>
                        <a:pt x="42" y="93"/>
                        <a:pt x="141" y="88"/>
                      </a:cubicBezTo>
                      <a:cubicBezTo>
                        <a:pt x="178" y="87"/>
                        <a:pt x="221" y="119"/>
                        <a:pt x="244" y="146"/>
                      </a:cubicBezTo>
                      <a:cubicBezTo>
                        <a:pt x="269" y="174"/>
                        <a:pt x="266" y="219"/>
                        <a:pt x="294" y="244"/>
                      </a:cubicBezTo>
                      <a:cubicBezTo>
                        <a:pt x="263" y="183"/>
                        <a:pt x="299" y="99"/>
                        <a:pt x="241" y="53"/>
                      </a:cubicBezTo>
                      <a:cubicBezTo>
                        <a:pt x="213" y="32"/>
                        <a:pt x="183" y="34"/>
                        <a:pt x="149" y="28"/>
                      </a:cubicBezTo>
                      <a:cubicBezTo>
                        <a:pt x="116" y="22"/>
                        <a:pt x="88" y="2"/>
                        <a:pt x="52" y="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1" name="Freeform 890">
                  <a:extLst>
                    <a:ext uri="{FF2B5EF4-FFF2-40B4-BE49-F238E27FC236}">
                      <a16:creationId xmlns:a16="http://schemas.microsoft.com/office/drawing/2014/main" id="{EE7025BD-8CD2-92E3-0D32-F53D890ECE9B}"/>
                    </a:ext>
                  </a:extLst>
                </p:cNvPr>
                <p:cNvSpPr>
                  <a:spLocks/>
                </p:cNvSpPr>
                <p:nvPr/>
              </p:nvSpPr>
              <p:spPr bwMode="auto">
                <a:xfrm>
                  <a:off x="706" y="3031"/>
                  <a:ext cx="52" cy="32"/>
                </a:xfrm>
                <a:custGeom>
                  <a:avLst/>
                  <a:gdLst>
                    <a:gd name="T0" fmla="*/ 0 w 154"/>
                    <a:gd name="T1" fmla="*/ 0 h 93"/>
                    <a:gd name="T2" fmla="*/ 2 w 154"/>
                    <a:gd name="T3" fmla="*/ 4 h 93"/>
                    <a:gd name="T4" fmla="*/ 6 w 154"/>
                    <a:gd name="T5" fmla="*/ 1 h 93"/>
                    <a:gd name="T6" fmla="*/ 6 w 154"/>
                    <a:gd name="T7" fmla="*/ 1 h 93"/>
                    <a:gd name="T8" fmla="*/ 0 w 154"/>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93">
                      <a:moveTo>
                        <a:pt x="0" y="6"/>
                      </a:moveTo>
                      <a:cubicBezTo>
                        <a:pt x="20" y="29"/>
                        <a:pt x="33" y="65"/>
                        <a:pt x="41" y="93"/>
                      </a:cubicBezTo>
                      <a:cubicBezTo>
                        <a:pt x="42" y="32"/>
                        <a:pt x="111" y="40"/>
                        <a:pt x="152" y="35"/>
                      </a:cubicBezTo>
                      <a:cubicBezTo>
                        <a:pt x="154" y="37"/>
                        <a:pt x="154" y="37"/>
                        <a:pt x="152" y="35"/>
                      </a:cubicBezTo>
                      <a:cubicBezTo>
                        <a:pt x="122" y="0"/>
                        <a:pt x="53" y="14"/>
                        <a:pt x="12" y="2"/>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2" name="Freeform 891">
                  <a:extLst>
                    <a:ext uri="{FF2B5EF4-FFF2-40B4-BE49-F238E27FC236}">
                      <a16:creationId xmlns:a16="http://schemas.microsoft.com/office/drawing/2014/main" id="{2F9D4A62-2AFE-C6F9-4D56-85766BCA945F}"/>
                    </a:ext>
                  </a:extLst>
                </p:cNvPr>
                <p:cNvSpPr>
                  <a:spLocks/>
                </p:cNvSpPr>
                <p:nvPr/>
              </p:nvSpPr>
              <p:spPr bwMode="auto">
                <a:xfrm>
                  <a:off x="661" y="3169"/>
                  <a:ext cx="80" cy="99"/>
                </a:xfrm>
                <a:custGeom>
                  <a:avLst/>
                  <a:gdLst>
                    <a:gd name="T0" fmla="*/ 5 w 238"/>
                    <a:gd name="T1" fmla="*/ 2 h 293"/>
                    <a:gd name="T2" fmla="*/ 4 w 238"/>
                    <a:gd name="T3" fmla="*/ 6 h 293"/>
                    <a:gd name="T4" fmla="*/ 7 w 238"/>
                    <a:gd name="T5" fmla="*/ 11 h 293"/>
                    <a:gd name="T6" fmla="*/ 1 w 238"/>
                    <a:gd name="T7" fmla="*/ 4 h 293"/>
                    <a:gd name="T8" fmla="*/ 4 w 238"/>
                    <a:gd name="T9" fmla="*/ 1 h 293"/>
                    <a:gd name="T10" fmla="*/ 9 w 238"/>
                    <a:gd name="T11" fmla="*/ 0 h 2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293">
                      <a:moveTo>
                        <a:pt x="137" y="40"/>
                      </a:moveTo>
                      <a:cubicBezTo>
                        <a:pt x="97" y="67"/>
                        <a:pt x="89" y="129"/>
                        <a:pt x="102" y="169"/>
                      </a:cubicBezTo>
                      <a:cubicBezTo>
                        <a:pt x="119" y="216"/>
                        <a:pt x="168" y="242"/>
                        <a:pt x="185" y="285"/>
                      </a:cubicBezTo>
                      <a:cubicBezTo>
                        <a:pt x="113" y="293"/>
                        <a:pt x="0" y="170"/>
                        <a:pt x="28" y="100"/>
                      </a:cubicBezTo>
                      <a:cubicBezTo>
                        <a:pt x="44" y="60"/>
                        <a:pt x="81" y="33"/>
                        <a:pt x="117" y="28"/>
                      </a:cubicBezTo>
                      <a:cubicBezTo>
                        <a:pt x="150" y="24"/>
                        <a:pt x="207" y="0"/>
                        <a:pt x="238" y="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3" name="Freeform 892">
                  <a:extLst>
                    <a:ext uri="{FF2B5EF4-FFF2-40B4-BE49-F238E27FC236}">
                      <a16:creationId xmlns:a16="http://schemas.microsoft.com/office/drawing/2014/main" id="{894D4850-D195-7E19-D034-709AA0B79541}"/>
                    </a:ext>
                  </a:extLst>
                </p:cNvPr>
                <p:cNvSpPr>
                  <a:spLocks/>
                </p:cNvSpPr>
                <p:nvPr/>
              </p:nvSpPr>
              <p:spPr bwMode="auto">
                <a:xfrm>
                  <a:off x="855" y="3153"/>
                  <a:ext cx="161" cy="80"/>
                </a:xfrm>
                <a:custGeom>
                  <a:avLst/>
                  <a:gdLst>
                    <a:gd name="T0" fmla="*/ 3 w 475"/>
                    <a:gd name="T1" fmla="*/ 7 h 237"/>
                    <a:gd name="T2" fmla="*/ 11 w 475"/>
                    <a:gd name="T3" fmla="*/ 7 h 237"/>
                    <a:gd name="T4" fmla="*/ 19 w 475"/>
                    <a:gd name="T5" fmla="*/ 5 h 237"/>
                    <a:gd name="T6" fmla="*/ 17 w 475"/>
                    <a:gd name="T7" fmla="*/ 3 h 237"/>
                    <a:gd name="T8" fmla="*/ 14 w 475"/>
                    <a:gd name="T9" fmla="*/ 1 h 237"/>
                    <a:gd name="T10" fmla="*/ 8 w 475"/>
                    <a:gd name="T11" fmla="*/ 1 h 237"/>
                    <a:gd name="T12" fmla="*/ 13 w 475"/>
                    <a:gd name="T13" fmla="*/ 3 h 237"/>
                    <a:gd name="T14" fmla="*/ 9 w 475"/>
                    <a:gd name="T15" fmla="*/ 5 h 237"/>
                    <a:gd name="T16" fmla="*/ 5 w 475"/>
                    <a:gd name="T17" fmla="*/ 7 h 237"/>
                    <a:gd name="T18" fmla="*/ 0 w 475"/>
                    <a:gd name="T19" fmla="*/ 6 h 2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5" h="237">
                      <a:moveTo>
                        <a:pt x="89" y="190"/>
                      </a:moveTo>
                      <a:cubicBezTo>
                        <a:pt x="141" y="237"/>
                        <a:pt x="228" y="198"/>
                        <a:pt x="281" y="172"/>
                      </a:cubicBezTo>
                      <a:cubicBezTo>
                        <a:pt x="334" y="146"/>
                        <a:pt x="415" y="119"/>
                        <a:pt x="475" y="125"/>
                      </a:cubicBezTo>
                      <a:cubicBezTo>
                        <a:pt x="462" y="119"/>
                        <a:pt x="449" y="86"/>
                        <a:pt x="434" y="69"/>
                      </a:cubicBezTo>
                      <a:cubicBezTo>
                        <a:pt x="417" y="50"/>
                        <a:pt x="390" y="32"/>
                        <a:pt x="366" y="22"/>
                      </a:cubicBezTo>
                      <a:cubicBezTo>
                        <a:pt x="318" y="0"/>
                        <a:pt x="268" y="4"/>
                        <a:pt x="219" y="25"/>
                      </a:cubicBezTo>
                      <a:cubicBezTo>
                        <a:pt x="252" y="23"/>
                        <a:pt x="323" y="29"/>
                        <a:pt x="325" y="73"/>
                      </a:cubicBezTo>
                      <a:cubicBezTo>
                        <a:pt x="328" y="118"/>
                        <a:pt x="263" y="124"/>
                        <a:pt x="233" y="132"/>
                      </a:cubicBezTo>
                      <a:cubicBezTo>
                        <a:pt x="196" y="142"/>
                        <a:pt x="163" y="168"/>
                        <a:pt x="125" y="173"/>
                      </a:cubicBezTo>
                      <a:cubicBezTo>
                        <a:pt x="82" y="180"/>
                        <a:pt x="41" y="164"/>
                        <a:pt x="0" y="16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4" name="Freeform 893">
                  <a:extLst>
                    <a:ext uri="{FF2B5EF4-FFF2-40B4-BE49-F238E27FC236}">
                      <a16:creationId xmlns:a16="http://schemas.microsoft.com/office/drawing/2014/main" id="{8973E930-F2B0-1E08-EE66-208D23C21B92}"/>
                    </a:ext>
                  </a:extLst>
                </p:cNvPr>
                <p:cNvSpPr>
                  <a:spLocks/>
                </p:cNvSpPr>
                <p:nvPr/>
              </p:nvSpPr>
              <p:spPr bwMode="auto">
                <a:xfrm>
                  <a:off x="892" y="3028"/>
                  <a:ext cx="70" cy="75"/>
                </a:xfrm>
                <a:custGeom>
                  <a:avLst/>
                  <a:gdLst>
                    <a:gd name="T0" fmla="*/ 4 w 209"/>
                    <a:gd name="T1" fmla="*/ 0 h 223"/>
                    <a:gd name="T2" fmla="*/ 7 w 209"/>
                    <a:gd name="T3" fmla="*/ 6 h 223"/>
                    <a:gd name="T4" fmla="*/ 0 w 209"/>
                    <a:gd name="T5" fmla="*/ 8 h 223"/>
                    <a:gd name="T6" fmla="*/ 4 w 209"/>
                    <a:gd name="T7" fmla="*/ 5 h 223"/>
                    <a:gd name="T8" fmla="*/ 5 w 209"/>
                    <a:gd name="T9" fmla="*/ 0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223">
                      <a:moveTo>
                        <a:pt x="109" y="0"/>
                      </a:moveTo>
                      <a:cubicBezTo>
                        <a:pt x="174" y="16"/>
                        <a:pt x="209" y="101"/>
                        <a:pt x="175" y="162"/>
                      </a:cubicBezTo>
                      <a:cubicBezTo>
                        <a:pt x="162" y="184"/>
                        <a:pt x="29" y="223"/>
                        <a:pt x="0" y="205"/>
                      </a:cubicBezTo>
                      <a:cubicBezTo>
                        <a:pt x="28" y="169"/>
                        <a:pt x="84" y="162"/>
                        <a:pt x="113" y="124"/>
                      </a:cubicBezTo>
                      <a:cubicBezTo>
                        <a:pt x="144" y="82"/>
                        <a:pt x="110" y="49"/>
                        <a:pt x="125" y="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5" name="Freeform 894">
                  <a:extLst>
                    <a:ext uri="{FF2B5EF4-FFF2-40B4-BE49-F238E27FC236}">
                      <a16:creationId xmlns:a16="http://schemas.microsoft.com/office/drawing/2014/main" id="{A2090B2A-E6A4-B59D-9FB3-6A66453C8011}"/>
                    </a:ext>
                  </a:extLst>
                </p:cNvPr>
                <p:cNvSpPr>
                  <a:spLocks/>
                </p:cNvSpPr>
                <p:nvPr/>
              </p:nvSpPr>
              <p:spPr bwMode="auto">
                <a:xfrm>
                  <a:off x="808" y="2763"/>
                  <a:ext cx="68" cy="85"/>
                </a:xfrm>
                <a:custGeom>
                  <a:avLst/>
                  <a:gdLst>
                    <a:gd name="T0" fmla="*/ 2 w 202"/>
                    <a:gd name="T1" fmla="*/ 0 h 253"/>
                    <a:gd name="T2" fmla="*/ 5 w 202"/>
                    <a:gd name="T3" fmla="*/ 5 h 253"/>
                    <a:gd name="T4" fmla="*/ 8 w 202"/>
                    <a:gd name="T5" fmla="*/ 7 h 253"/>
                    <a:gd name="T6" fmla="*/ 6 w 202"/>
                    <a:gd name="T7" fmla="*/ 10 h 253"/>
                    <a:gd name="T8" fmla="*/ 0 w 202"/>
                    <a:gd name="T9" fmla="*/ 5 h 253"/>
                    <a:gd name="T10" fmla="*/ 2 w 202"/>
                    <a:gd name="T11" fmla="*/ 2 h 2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2" h="253">
                      <a:moveTo>
                        <a:pt x="60" y="0"/>
                      </a:moveTo>
                      <a:cubicBezTo>
                        <a:pt x="40" y="63"/>
                        <a:pt x="98" y="105"/>
                        <a:pt x="141" y="136"/>
                      </a:cubicBezTo>
                      <a:cubicBezTo>
                        <a:pt x="154" y="145"/>
                        <a:pt x="198" y="169"/>
                        <a:pt x="200" y="186"/>
                      </a:cubicBezTo>
                      <a:cubicBezTo>
                        <a:pt x="202" y="205"/>
                        <a:pt x="165" y="236"/>
                        <a:pt x="155" y="253"/>
                      </a:cubicBezTo>
                      <a:cubicBezTo>
                        <a:pt x="102" y="218"/>
                        <a:pt x="59" y="160"/>
                        <a:pt x="0" y="131"/>
                      </a:cubicBezTo>
                      <a:cubicBezTo>
                        <a:pt x="61" y="146"/>
                        <a:pt x="45" y="91"/>
                        <a:pt x="56" y="6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6" name="Freeform 895">
                  <a:extLst>
                    <a:ext uri="{FF2B5EF4-FFF2-40B4-BE49-F238E27FC236}">
                      <a16:creationId xmlns:a16="http://schemas.microsoft.com/office/drawing/2014/main" id="{0C9A9406-4D45-EF8B-BB17-2A0009710D5C}"/>
                    </a:ext>
                  </a:extLst>
                </p:cNvPr>
                <p:cNvSpPr>
                  <a:spLocks/>
                </p:cNvSpPr>
                <p:nvPr/>
              </p:nvSpPr>
              <p:spPr bwMode="auto">
                <a:xfrm>
                  <a:off x="697" y="2775"/>
                  <a:ext cx="88" cy="92"/>
                </a:xfrm>
                <a:custGeom>
                  <a:avLst/>
                  <a:gdLst>
                    <a:gd name="T0" fmla="*/ 0 w 258"/>
                    <a:gd name="T1" fmla="*/ 3 h 272"/>
                    <a:gd name="T2" fmla="*/ 3 w 258"/>
                    <a:gd name="T3" fmla="*/ 0 h 272"/>
                    <a:gd name="T4" fmla="*/ 7 w 258"/>
                    <a:gd name="T5" fmla="*/ 0 h 272"/>
                    <a:gd name="T6" fmla="*/ 5 w 258"/>
                    <a:gd name="T7" fmla="*/ 4 h 272"/>
                    <a:gd name="T8" fmla="*/ 8 w 258"/>
                    <a:gd name="T9" fmla="*/ 6 h 272"/>
                    <a:gd name="T10" fmla="*/ 10 w 258"/>
                    <a:gd name="T11" fmla="*/ 8 h 272"/>
                    <a:gd name="T12" fmla="*/ 9 w 258"/>
                    <a:gd name="T13" fmla="*/ 10 h 272"/>
                    <a:gd name="T14" fmla="*/ 6 w 258"/>
                    <a:gd name="T15" fmla="*/ 9 h 272"/>
                    <a:gd name="T16" fmla="*/ 3 w 258"/>
                    <a:gd name="T17" fmla="*/ 6 h 272"/>
                    <a:gd name="T18" fmla="*/ 1 w 258"/>
                    <a:gd name="T19" fmla="*/ 4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8" h="272">
                      <a:moveTo>
                        <a:pt x="0" y="93"/>
                      </a:moveTo>
                      <a:cubicBezTo>
                        <a:pt x="15" y="58"/>
                        <a:pt x="51" y="38"/>
                        <a:pt x="72" y="8"/>
                      </a:cubicBezTo>
                      <a:cubicBezTo>
                        <a:pt x="110" y="28"/>
                        <a:pt x="137" y="14"/>
                        <a:pt x="176" y="0"/>
                      </a:cubicBezTo>
                      <a:cubicBezTo>
                        <a:pt x="134" y="28"/>
                        <a:pt x="59" y="58"/>
                        <a:pt x="122" y="112"/>
                      </a:cubicBezTo>
                      <a:cubicBezTo>
                        <a:pt x="143" y="131"/>
                        <a:pt x="172" y="140"/>
                        <a:pt x="197" y="152"/>
                      </a:cubicBezTo>
                      <a:cubicBezTo>
                        <a:pt x="231" y="169"/>
                        <a:pt x="233" y="176"/>
                        <a:pt x="242" y="209"/>
                      </a:cubicBezTo>
                      <a:cubicBezTo>
                        <a:pt x="252" y="248"/>
                        <a:pt x="258" y="251"/>
                        <a:pt x="221" y="263"/>
                      </a:cubicBezTo>
                      <a:cubicBezTo>
                        <a:pt x="193" y="272"/>
                        <a:pt x="169" y="269"/>
                        <a:pt x="145" y="249"/>
                      </a:cubicBezTo>
                      <a:cubicBezTo>
                        <a:pt x="120" y="228"/>
                        <a:pt x="102" y="196"/>
                        <a:pt x="82" y="169"/>
                      </a:cubicBezTo>
                      <a:cubicBezTo>
                        <a:pt x="63" y="145"/>
                        <a:pt x="36" y="123"/>
                        <a:pt x="20" y="9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7" name="Freeform 896">
                  <a:extLst>
                    <a:ext uri="{FF2B5EF4-FFF2-40B4-BE49-F238E27FC236}">
                      <a16:creationId xmlns:a16="http://schemas.microsoft.com/office/drawing/2014/main" id="{D494C9AA-6A7C-9BEE-FB9D-D270913A15A2}"/>
                    </a:ext>
                  </a:extLst>
                </p:cNvPr>
                <p:cNvSpPr>
                  <a:spLocks/>
                </p:cNvSpPr>
                <p:nvPr/>
              </p:nvSpPr>
              <p:spPr bwMode="auto">
                <a:xfrm>
                  <a:off x="851" y="2673"/>
                  <a:ext cx="143" cy="139"/>
                </a:xfrm>
                <a:custGeom>
                  <a:avLst/>
                  <a:gdLst>
                    <a:gd name="T0" fmla="*/ 0 w 423"/>
                    <a:gd name="T1" fmla="*/ 4 h 411"/>
                    <a:gd name="T2" fmla="*/ 4 w 423"/>
                    <a:gd name="T3" fmla="*/ 8 h 411"/>
                    <a:gd name="T4" fmla="*/ 7 w 423"/>
                    <a:gd name="T5" fmla="*/ 12 h 411"/>
                    <a:gd name="T6" fmla="*/ 16 w 423"/>
                    <a:gd name="T7" fmla="*/ 16 h 411"/>
                    <a:gd name="T8" fmla="*/ 6 w 423"/>
                    <a:gd name="T9" fmla="*/ 4 h 411"/>
                    <a:gd name="T10" fmla="*/ 9 w 423"/>
                    <a:gd name="T11" fmla="*/ 1 h 411"/>
                    <a:gd name="T12" fmla="*/ 6 w 423"/>
                    <a:gd name="T13" fmla="*/ 0 h 411"/>
                    <a:gd name="T14" fmla="*/ 0 w 423"/>
                    <a:gd name="T15" fmla="*/ 4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3" h="411">
                      <a:moveTo>
                        <a:pt x="8" y="110"/>
                      </a:moveTo>
                      <a:cubicBezTo>
                        <a:pt x="52" y="121"/>
                        <a:pt x="82" y="181"/>
                        <a:pt x="102" y="218"/>
                      </a:cubicBezTo>
                      <a:cubicBezTo>
                        <a:pt x="127" y="265"/>
                        <a:pt x="146" y="286"/>
                        <a:pt x="192" y="312"/>
                      </a:cubicBezTo>
                      <a:cubicBezTo>
                        <a:pt x="266" y="353"/>
                        <a:pt x="354" y="377"/>
                        <a:pt x="423" y="411"/>
                      </a:cubicBezTo>
                      <a:cubicBezTo>
                        <a:pt x="330" y="409"/>
                        <a:pt x="117" y="201"/>
                        <a:pt x="150" y="98"/>
                      </a:cubicBezTo>
                      <a:cubicBezTo>
                        <a:pt x="161" y="62"/>
                        <a:pt x="217" y="57"/>
                        <a:pt x="225" y="32"/>
                      </a:cubicBezTo>
                      <a:cubicBezTo>
                        <a:pt x="235" y="1"/>
                        <a:pt x="169" y="0"/>
                        <a:pt x="149" y="0"/>
                      </a:cubicBezTo>
                      <a:cubicBezTo>
                        <a:pt x="86" y="2"/>
                        <a:pt x="22" y="38"/>
                        <a:pt x="0" y="9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8" name="Freeform 897">
                  <a:extLst>
                    <a:ext uri="{FF2B5EF4-FFF2-40B4-BE49-F238E27FC236}">
                      <a16:creationId xmlns:a16="http://schemas.microsoft.com/office/drawing/2014/main" id="{856EE0ED-32CC-9443-6C6E-17BA4888C98F}"/>
                    </a:ext>
                  </a:extLst>
                </p:cNvPr>
                <p:cNvSpPr>
                  <a:spLocks/>
                </p:cNvSpPr>
                <p:nvPr/>
              </p:nvSpPr>
              <p:spPr bwMode="auto">
                <a:xfrm>
                  <a:off x="1152" y="2767"/>
                  <a:ext cx="78" cy="215"/>
                </a:xfrm>
                <a:custGeom>
                  <a:avLst/>
                  <a:gdLst>
                    <a:gd name="T0" fmla="*/ 7 w 228"/>
                    <a:gd name="T1" fmla="*/ 4 h 637"/>
                    <a:gd name="T2" fmla="*/ 8 w 228"/>
                    <a:gd name="T3" fmla="*/ 15 h 637"/>
                    <a:gd name="T4" fmla="*/ 5 w 228"/>
                    <a:gd name="T5" fmla="*/ 25 h 637"/>
                    <a:gd name="T6" fmla="*/ 5 w 228"/>
                    <a:gd name="T7" fmla="*/ 25 h 637"/>
                    <a:gd name="T8" fmla="*/ 5 w 228"/>
                    <a:gd name="T9" fmla="*/ 13 h 637"/>
                    <a:gd name="T10" fmla="*/ 7 w 228"/>
                    <a:gd name="T11" fmla="*/ 0 h 637"/>
                    <a:gd name="T12" fmla="*/ 8 w 228"/>
                    <a:gd name="T13" fmla="*/ 5 h 6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637">
                      <a:moveTo>
                        <a:pt x="174" y="108"/>
                      </a:moveTo>
                      <a:cubicBezTo>
                        <a:pt x="174" y="201"/>
                        <a:pt x="228" y="290"/>
                        <a:pt x="194" y="385"/>
                      </a:cubicBezTo>
                      <a:cubicBezTo>
                        <a:pt x="165" y="468"/>
                        <a:pt x="105" y="546"/>
                        <a:pt x="129" y="636"/>
                      </a:cubicBezTo>
                      <a:cubicBezTo>
                        <a:pt x="131" y="637"/>
                        <a:pt x="131" y="637"/>
                        <a:pt x="130" y="636"/>
                      </a:cubicBezTo>
                      <a:cubicBezTo>
                        <a:pt x="0" y="580"/>
                        <a:pt x="104" y="420"/>
                        <a:pt x="129" y="337"/>
                      </a:cubicBezTo>
                      <a:cubicBezTo>
                        <a:pt x="162" y="229"/>
                        <a:pt x="131" y="101"/>
                        <a:pt x="178" y="0"/>
                      </a:cubicBezTo>
                      <a:cubicBezTo>
                        <a:pt x="167" y="24"/>
                        <a:pt x="169" y="111"/>
                        <a:pt x="190" y="12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9" name="Freeform 898">
                  <a:extLst>
                    <a:ext uri="{FF2B5EF4-FFF2-40B4-BE49-F238E27FC236}">
                      <a16:creationId xmlns:a16="http://schemas.microsoft.com/office/drawing/2014/main" id="{7FB350A2-58E1-A94E-7F65-3CBDC27B3E58}"/>
                    </a:ext>
                  </a:extLst>
                </p:cNvPr>
                <p:cNvSpPr>
                  <a:spLocks/>
                </p:cNvSpPr>
                <p:nvPr/>
              </p:nvSpPr>
              <p:spPr bwMode="auto">
                <a:xfrm>
                  <a:off x="1211" y="2789"/>
                  <a:ext cx="56" cy="106"/>
                </a:xfrm>
                <a:custGeom>
                  <a:avLst/>
                  <a:gdLst>
                    <a:gd name="T0" fmla="*/ 0 w 166"/>
                    <a:gd name="T1" fmla="*/ 12 h 313"/>
                    <a:gd name="T2" fmla="*/ 6 w 166"/>
                    <a:gd name="T3" fmla="*/ 10 h 313"/>
                    <a:gd name="T4" fmla="*/ 2 w 166"/>
                    <a:gd name="T5" fmla="*/ 5 h 313"/>
                    <a:gd name="T6" fmla="*/ 0 w 166"/>
                    <a:gd name="T7" fmla="*/ 0 h 3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 h="313">
                      <a:moveTo>
                        <a:pt x="13" y="313"/>
                      </a:moveTo>
                      <a:cubicBezTo>
                        <a:pt x="20" y="225"/>
                        <a:pt x="120" y="284"/>
                        <a:pt x="166" y="250"/>
                      </a:cubicBezTo>
                      <a:cubicBezTo>
                        <a:pt x="113" y="232"/>
                        <a:pt x="83" y="188"/>
                        <a:pt x="57" y="141"/>
                      </a:cubicBezTo>
                      <a:cubicBezTo>
                        <a:pt x="37" y="106"/>
                        <a:pt x="0" y="41"/>
                        <a:pt x="5"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10" name="Freeform 899">
                  <a:extLst>
                    <a:ext uri="{FF2B5EF4-FFF2-40B4-BE49-F238E27FC236}">
                      <a16:creationId xmlns:a16="http://schemas.microsoft.com/office/drawing/2014/main" id="{54DB8EA9-E3F3-A68E-FCED-A5720804D222}"/>
                    </a:ext>
                  </a:extLst>
                </p:cNvPr>
                <p:cNvSpPr>
                  <a:spLocks/>
                </p:cNvSpPr>
                <p:nvPr/>
              </p:nvSpPr>
              <p:spPr bwMode="auto">
                <a:xfrm>
                  <a:off x="1275" y="2666"/>
                  <a:ext cx="57" cy="41"/>
                </a:xfrm>
                <a:custGeom>
                  <a:avLst/>
                  <a:gdLst>
                    <a:gd name="T0" fmla="*/ 0 w 168"/>
                    <a:gd name="T1" fmla="*/ 2 h 122"/>
                    <a:gd name="T2" fmla="*/ 2 w 168"/>
                    <a:gd name="T3" fmla="*/ 3 h 122"/>
                    <a:gd name="T4" fmla="*/ 3 w 168"/>
                    <a:gd name="T5" fmla="*/ 4 h 122"/>
                    <a:gd name="T6" fmla="*/ 4 w 168"/>
                    <a:gd name="T7" fmla="*/ 4 h 122"/>
                    <a:gd name="T8" fmla="*/ 6 w 168"/>
                    <a:gd name="T9" fmla="*/ 3 h 122"/>
                    <a:gd name="T10" fmla="*/ 4 w 168"/>
                    <a:gd name="T11" fmla="*/ 2 h 122"/>
                    <a:gd name="T12" fmla="*/ 4 w 168"/>
                    <a:gd name="T13" fmla="*/ 0 h 1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22">
                      <a:moveTo>
                        <a:pt x="0" y="60"/>
                      </a:moveTo>
                      <a:cubicBezTo>
                        <a:pt x="16" y="67"/>
                        <a:pt x="30" y="72"/>
                        <a:pt x="45" y="84"/>
                      </a:cubicBezTo>
                      <a:cubicBezTo>
                        <a:pt x="53" y="90"/>
                        <a:pt x="69" y="119"/>
                        <a:pt x="77" y="120"/>
                      </a:cubicBezTo>
                      <a:cubicBezTo>
                        <a:pt x="85" y="122"/>
                        <a:pt x="102" y="101"/>
                        <a:pt x="113" y="96"/>
                      </a:cubicBezTo>
                      <a:cubicBezTo>
                        <a:pt x="127" y="90"/>
                        <a:pt x="152" y="88"/>
                        <a:pt x="168" y="89"/>
                      </a:cubicBezTo>
                      <a:cubicBezTo>
                        <a:pt x="143" y="90"/>
                        <a:pt x="113" y="85"/>
                        <a:pt x="97" y="65"/>
                      </a:cubicBezTo>
                      <a:cubicBezTo>
                        <a:pt x="70" y="34"/>
                        <a:pt x="93" y="27"/>
                        <a:pt x="113"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11" name="Freeform 900">
                  <a:extLst>
                    <a:ext uri="{FF2B5EF4-FFF2-40B4-BE49-F238E27FC236}">
                      <a16:creationId xmlns:a16="http://schemas.microsoft.com/office/drawing/2014/main" id="{3989EC94-28ED-5D81-1814-1ACED3153873}"/>
                    </a:ext>
                  </a:extLst>
                </p:cNvPr>
                <p:cNvSpPr>
                  <a:spLocks/>
                </p:cNvSpPr>
                <p:nvPr/>
              </p:nvSpPr>
              <p:spPr bwMode="auto">
                <a:xfrm>
                  <a:off x="1138" y="2651"/>
                  <a:ext cx="124" cy="58"/>
                </a:xfrm>
                <a:custGeom>
                  <a:avLst/>
                  <a:gdLst>
                    <a:gd name="T0" fmla="*/ 0 w 367"/>
                    <a:gd name="T1" fmla="*/ 2 h 171"/>
                    <a:gd name="T2" fmla="*/ 3 w 367"/>
                    <a:gd name="T3" fmla="*/ 3 h 171"/>
                    <a:gd name="T4" fmla="*/ 5 w 367"/>
                    <a:gd name="T5" fmla="*/ 2 h 171"/>
                    <a:gd name="T6" fmla="*/ 7 w 367"/>
                    <a:gd name="T7" fmla="*/ 3 h 171"/>
                    <a:gd name="T8" fmla="*/ 10 w 367"/>
                    <a:gd name="T9" fmla="*/ 5 h 171"/>
                    <a:gd name="T10" fmla="*/ 14 w 367"/>
                    <a:gd name="T11" fmla="*/ 7 h 171"/>
                    <a:gd name="T12" fmla="*/ 9 w 367"/>
                    <a:gd name="T13" fmla="*/ 2 h 171"/>
                    <a:gd name="T14" fmla="*/ 7 w 367"/>
                    <a:gd name="T15" fmla="*/ 0 h 171"/>
                    <a:gd name="T16" fmla="*/ 3 w 367"/>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7" h="171">
                      <a:moveTo>
                        <a:pt x="0" y="52"/>
                      </a:moveTo>
                      <a:cubicBezTo>
                        <a:pt x="24" y="53"/>
                        <a:pt x="43" y="87"/>
                        <a:pt x="81" y="80"/>
                      </a:cubicBezTo>
                      <a:cubicBezTo>
                        <a:pt x="94" y="78"/>
                        <a:pt x="109" y="61"/>
                        <a:pt x="121" y="60"/>
                      </a:cubicBezTo>
                      <a:cubicBezTo>
                        <a:pt x="138" y="58"/>
                        <a:pt x="158" y="73"/>
                        <a:pt x="173" y="80"/>
                      </a:cubicBezTo>
                      <a:cubicBezTo>
                        <a:pt x="209" y="96"/>
                        <a:pt x="239" y="118"/>
                        <a:pt x="274" y="137"/>
                      </a:cubicBezTo>
                      <a:cubicBezTo>
                        <a:pt x="304" y="153"/>
                        <a:pt x="337" y="156"/>
                        <a:pt x="367" y="171"/>
                      </a:cubicBezTo>
                      <a:cubicBezTo>
                        <a:pt x="321" y="156"/>
                        <a:pt x="279" y="97"/>
                        <a:pt x="246" y="63"/>
                      </a:cubicBezTo>
                      <a:cubicBezTo>
                        <a:pt x="225" y="43"/>
                        <a:pt x="204" y="22"/>
                        <a:pt x="177" y="12"/>
                      </a:cubicBezTo>
                      <a:cubicBezTo>
                        <a:pt x="147" y="0"/>
                        <a:pt x="124" y="12"/>
                        <a:pt x="93" y="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12" name="Freeform 901">
                  <a:extLst>
                    <a:ext uri="{FF2B5EF4-FFF2-40B4-BE49-F238E27FC236}">
                      <a16:creationId xmlns:a16="http://schemas.microsoft.com/office/drawing/2014/main" id="{EFBBBD15-8B75-E86D-031A-EEA8FEF4B80F}"/>
                    </a:ext>
                  </a:extLst>
                </p:cNvPr>
                <p:cNvSpPr>
                  <a:spLocks/>
                </p:cNvSpPr>
                <p:nvPr/>
              </p:nvSpPr>
              <p:spPr bwMode="auto">
                <a:xfrm>
                  <a:off x="895" y="2669"/>
                  <a:ext cx="124" cy="53"/>
                </a:xfrm>
                <a:custGeom>
                  <a:avLst/>
                  <a:gdLst>
                    <a:gd name="T0" fmla="*/ 0 w 368"/>
                    <a:gd name="T1" fmla="*/ 4 h 158"/>
                    <a:gd name="T2" fmla="*/ 1 w 368"/>
                    <a:gd name="T3" fmla="*/ 4 h 158"/>
                    <a:gd name="T4" fmla="*/ 3 w 368"/>
                    <a:gd name="T5" fmla="*/ 4 h 158"/>
                    <a:gd name="T6" fmla="*/ 7 w 368"/>
                    <a:gd name="T7" fmla="*/ 6 h 158"/>
                    <a:gd name="T8" fmla="*/ 10 w 368"/>
                    <a:gd name="T9" fmla="*/ 5 h 158"/>
                    <a:gd name="T10" fmla="*/ 14 w 368"/>
                    <a:gd name="T11" fmla="*/ 5 h 158"/>
                    <a:gd name="T12" fmla="*/ 7 w 368"/>
                    <a:gd name="T13" fmla="*/ 3 h 158"/>
                    <a:gd name="T14" fmla="*/ 5 w 368"/>
                    <a:gd name="T15" fmla="*/ 1 h 158"/>
                    <a:gd name="T16" fmla="*/ 2 w 368"/>
                    <a:gd name="T17" fmla="*/ 0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8" h="158">
                      <a:moveTo>
                        <a:pt x="0" y="113"/>
                      </a:moveTo>
                      <a:cubicBezTo>
                        <a:pt x="6" y="116"/>
                        <a:pt x="22" y="99"/>
                        <a:pt x="40" y="96"/>
                      </a:cubicBezTo>
                      <a:cubicBezTo>
                        <a:pt x="60" y="93"/>
                        <a:pt x="74" y="103"/>
                        <a:pt x="89" y="112"/>
                      </a:cubicBezTo>
                      <a:cubicBezTo>
                        <a:pt x="118" y="128"/>
                        <a:pt x="139" y="149"/>
                        <a:pt x="173" y="153"/>
                      </a:cubicBezTo>
                      <a:cubicBezTo>
                        <a:pt x="206" y="158"/>
                        <a:pt x="234" y="140"/>
                        <a:pt x="269" y="137"/>
                      </a:cubicBezTo>
                      <a:cubicBezTo>
                        <a:pt x="303" y="133"/>
                        <a:pt x="336" y="132"/>
                        <a:pt x="368" y="133"/>
                      </a:cubicBezTo>
                      <a:cubicBezTo>
                        <a:pt x="317" y="138"/>
                        <a:pt x="230" y="107"/>
                        <a:pt x="186" y="80"/>
                      </a:cubicBezTo>
                      <a:cubicBezTo>
                        <a:pt x="162" y="65"/>
                        <a:pt x="156" y="38"/>
                        <a:pt x="137" y="24"/>
                      </a:cubicBezTo>
                      <a:cubicBezTo>
                        <a:pt x="112" y="6"/>
                        <a:pt x="76" y="9"/>
                        <a:pt x="48"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13" name="Freeform 902">
                  <a:extLst>
                    <a:ext uri="{FF2B5EF4-FFF2-40B4-BE49-F238E27FC236}">
                      <a16:creationId xmlns:a16="http://schemas.microsoft.com/office/drawing/2014/main" id="{657A63E0-AE92-8BD0-060C-FC0408137F64}"/>
                    </a:ext>
                  </a:extLst>
                </p:cNvPr>
                <p:cNvSpPr>
                  <a:spLocks/>
                </p:cNvSpPr>
                <p:nvPr/>
              </p:nvSpPr>
              <p:spPr bwMode="auto">
                <a:xfrm>
                  <a:off x="713" y="2381"/>
                  <a:ext cx="85" cy="63"/>
                </a:xfrm>
                <a:custGeom>
                  <a:avLst/>
                  <a:gdLst>
                    <a:gd name="T0" fmla="*/ 2 w 253"/>
                    <a:gd name="T1" fmla="*/ 0 h 188"/>
                    <a:gd name="T2" fmla="*/ 0 w 253"/>
                    <a:gd name="T3" fmla="*/ 3 h 188"/>
                    <a:gd name="T4" fmla="*/ 2 w 253"/>
                    <a:gd name="T5" fmla="*/ 6 h 188"/>
                    <a:gd name="T6" fmla="*/ 10 w 253"/>
                    <a:gd name="T7" fmla="*/ 7 h 188"/>
                    <a:gd name="T8" fmla="*/ 8 w 253"/>
                    <a:gd name="T9" fmla="*/ 5 h 188"/>
                    <a:gd name="T10" fmla="*/ 4 w 253"/>
                    <a:gd name="T11" fmla="*/ 5 h 188"/>
                    <a:gd name="T12" fmla="*/ 1 w 253"/>
                    <a:gd name="T13" fmla="*/ 1 h 1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 h="188">
                      <a:moveTo>
                        <a:pt x="56" y="4"/>
                      </a:moveTo>
                      <a:cubicBezTo>
                        <a:pt x="18" y="0"/>
                        <a:pt x="10" y="63"/>
                        <a:pt x="7" y="89"/>
                      </a:cubicBezTo>
                      <a:cubicBezTo>
                        <a:pt x="3" y="136"/>
                        <a:pt x="0" y="158"/>
                        <a:pt x="48" y="165"/>
                      </a:cubicBezTo>
                      <a:cubicBezTo>
                        <a:pt x="98" y="173"/>
                        <a:pt x="223" y="142"/>
                        <a:pt x="253" y="188"/>
                      </a:cubicBezTo>
                      <a:cubicBezTo>
                        <a:pt x="239" y="166"/>
                        <a:pt x="223" y="135"/>
                        <a:pt x="200" y="122"/>
                      </a:cubicBezTo>
                      <a:cubicBezTo>
                        <a:pt x="171" y="104"/>
                        <a:pt x="149" y="121"/>
                        <a:pt x="120" y="121"/>
                      </a:cubicBezTo>
                      <a:cubicBezTo>
                        <a:pt x="62" y="120"/>
                        <a:pt x="60" y="67"/>
                        <a:pt x="40" y="3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14" name="Freeform 903">
                  <a:extLst>
                    <a:ext uri="{FF2B5EF4-FFF2-40B4-BE49-F238E27FC236}">
                      <a16:creationId xmlns:a16="http://schemas.microsoft.com/office/drawing/2014/main" id="{0992D2E2-502F-F244-094C-7226006D5661}"/>
                    </a:ext>
                  </a:extLst>
                </p:cNvPr>
                <p:cNvSpPr>
                  <a:spLocks/>
                </p:cNvSpPr>
                <p:nvPr/>
              </p:nvSpPr>
              <p:spPr bwMode="auto">
                <a:xfrm>
                  <a:off x="547" y="2313"/>
                  <a:ext cx="120" cy="80"/>
                </a:xfrm>
                <a:custGeom>
                  <a:avLst/>
                  <a:gdLst>
                    <a:gd name="T0" fmla="*/ 0 w 356"/>
                    <a:gd name="T1" fmla="*/ 9 h 235"/>
                    <a:gd name="T2" fmla="*/ 7 w 356"/>
                    <a:gd name="T3" fmla="*/ 4 h 235"/>
                    <a:gd name="T4" fmla="*/ 10 w 356"/>
                    <a:gd name="T5" fmla="*/ 1 h 235"/>
                    <a:gd name="T6" fmla="*/ 13 w 356"/>
                    <a:gd name="T7" fmla="*/ 1 h 235"/>
                    <a:gd name="T8" fmla="*/ 6 w 356"/>
                    <a:gd name="T9" fmla="*/ 2 h 235"/>
                    <a:gd name="T10" fmla="*/ 4 w 356"/>
                    <a:gd name="T11" fmla="*/ 4 h 235"/>
                    <a:gd name="T12" fmla="*/ 2 w 356"/>
                    <a:gd name="T13" fmla="*/ 7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6" h="235">
                      <a:moveTo>
                        <a:pt x="0" y="235"/>
                      </a:moveTo>
                      <a:cubicBezTo>
                        <a:pt x="67" y="201"/>
                        <a:pt x="112" y="141"/>
                        <a:pt x="173" y="100"/>
                      </a:cubicBezTo>
                      <a:cubicBezTo>
                        <a:pt x="202" y="79"/>
                        <a:pt x="235" y="54"/>
                        <a:pt x="265" y="37"/>
                      </a:cubicBezTo>
                      <a:cubicBezTo>
                        <a:pt x="304" y="16"/>
                        <a:pt x="320" y="29"/>
                        <a:pt x="356" y="39"/>
                      </a:cubicBezTo>
                      <a:cubicBezTo>
                        <a:pt x="291" y="2"/>
                        <a:pt x="230" y="0"/>
                        <a:pt x="165" y="42"/>
                      </a:cubicBezTo>
                      <a:cubicBezTo>
                        <a:pt x="137" y="60"/>
                        <a:pt x="122" y="83"/>
                        <a:pt x="106" y="112"/>
                      </a:cubicBezTo>
                      <a:cubicBezTo>
                        <a:pt x="89" y="141"/>
                        <a:pt x="73" y="151"/>
                        <a:pt x="52" y="17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15" name="Freeform 904">
                  <a:extLst>
                    <a:ext uri="{FF2B5EF4-FFF2-40B4-BE49-F238E27FC236}">
                      <a16:creationId xmlns:a16="http://schemas.microsoft.com/office/drawing/2014/main" id="{F169141F-7C31-5B9A-D7F9-DDAA9594AAEF}"/>
                    </a:ext>
                  </a:extLst>
                </p:cNvPr>
                <p:cNvSpPr>
                  <a:spLocks/>
                </p:cNvSpPr>
                <p:nvPr/>
              </p:nvSpPr>
              <p:spPr bwMode="auto">
                <a:xfrm>
                  <a:off x="1008" y="2234"/>
                  <a:ext cx="23" cy="32"/>
                </a:xfrm>
                <a:custGeom>
                  <a:avLst/>
                  <a:gdLst>
                    <a:gd name="T0" fmla="*/ 1 w 69"/>
                    <a:gd name="T1" fmla="*/ 0 h 95"/>
                    <a:gd name="T2" fmla="*/ 0 w 69"/>
                    <a:gd name="T3" fmla="*/ 3 h 95"/>
                    <a:gd name="T4" fmla="*/ 2 w 69"/>
                    <a:gd name="T5" fmla="*/ 4 h 95"/>
                    <a:gd name="T6" fmla="*/ 3 w 69"/>
                    <a:gd name="T7" fmla="*/ 1 h 95"/>
                    <a:gd name="T8" fmla="*/ 2 w 69"/>
                    <a:gd name="T9" fmla="*/ 1 h 95"/>
                    <a:gd name="T10" fmla="*/ 2 w 69"/>
                    <a:gd name="T11" fmla="*/ 1 h 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95">
                      <a:moveTo>
                        <a:pt x="20" y="0"/>
                      </a:moveTo>
                      <a:cubicBezTo>
                        <a:pt x="30" y="25"/>
                        <a:pt x="9" y="49"/>
                        <a:pt x="0" y="68"/>
                      </a:cubicBezTo>
                      <a:cubicBezTo>
                        <a:pt x="20" y="72"/>
                        <a:pt x="35" y="85"/>
                        <a:pt x="52" y="95"/>
                      </a:cubicBezTo>
                      <a:cubicBezTo>
                        <a:pt x="57" y="71"/>
                        <a:pt x="58" y="48"/>
                        <a:pt x="69" y="25"/>
                      </a:cubicBezTo>
                      <a:cubicBezTo>
                        <a:pt x="66" y="27"/>
                        <a:pt x="50" y="33"/>
                        <a:pt x="43" y="37"/>
                      </a:cubicBezTo>
                      <a:cubicBezTo>
                        <a:pt x="35" y="34"/>
                        <a:pt x="44" y="33"/>
                        <a:pt x="44" y="2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16" name="Freeform 905">
                  <a:extLst>
                    <a:ext uri="{FF2B5EF4-FFF2-40B4-BE49-F238E27FC236}">
                      <a16:creationId xmlns:a16="http://schemas.microsoft.com/office/drawing/2014/main" id="{4ADDBFED-DCFE-3870-D397-6A454D0AD1F3}"/>
                    </a:ext>
                  </a:extLst>
                </p:cNvPr>
                <p:cNvSpPr>
                  <a:spLocks/>
                </p:cNvSpPr>
                <p:nvPr/>
              </p:nvSpPr>
              <p:spPr bwMode="auto">
                <a:xfrm>
                  <a:off x="967" y="1917"/>
                  <a:ext cx="44" cy="90"/>
                </a:xfrm>
                <a:custGeom>
                  <a:avLst/>
                  <a:gdLst>
                    <a:gd name="T0" fmla="*/ 5 w 132"/>
                    <a:gd name="T1" fmla="*/ 0 h 265"/>
                    <a:gd name="T2" fmla="*/ 3 w 132"/>
                    <a:gd name="T3" fmla="*/ 5 h 265"/>
                    <a:gd name="T4" fmla="*/ 5 w 132"/>
                    <a:gd name="T5" fmla="*/ 11 h 265"/>
                    <a:gd name="T6" fmla="*/ 0 w 132"/>
                    <a:gd name="T7" fmla="*/ 6 h 2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265">
                      <a:moveTo>
                        <a:pt x="129" y="0"/>
                      </a:moveTo>
                      <a:cubicBezTo>
                        <a:pt x="117" y="46"/>
                        <a:pt x="84" y="82"/>
                        <a:pt x="84" y="132"/>
                      </a:cubicBezTo>
                      <a:cubicBezTo>
                        <a:pt x="85" y="187"/>
                        <a:pt x="118" y="216"/>
                        <a:pt x="132" y="264"/>
                      </a:cubicBezTo>
                      <a:cubicBezTo>
                        <a:pt x="94" y="265"/>
                        <a:pt x="5" y="181"/>
                        <a:pt x="0" y="14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17" name="Freeform 906">
                  <a:extLst>
                    <a:ext uri="{FF2B5EF4-FFF2-40B4-BE49-F238E27FC236}">
                      <a16:creationId xmlns:a16="http://schemas.microsoft.com/office/drawing/2014/main" id="{38A4A9F0-3C67-B065-11E1-583733BDD0DE}"/>
                    </a:ext>
                  </a:extLst>
                </p:cNvPr>
                <p:cNvSpPr>
                  <a:spLocks/>
                </p:cNvSpPr>
                <p:nvPr/>
              </p:nvSpPr>
              <p:spPr bwMode="auto">
                <a:xfrm>
                  <a:off x="1301" y="2432"/>
                  <a:ext cx="59" cy="14"/>
                </a:xfrm>
                <a:custGeom>
                  <a:avLst/>
                  <a:gdLst>
                    <a:gd name="T0" fmla="*/ 2 w 175"/>
                    <a:gd name="T1" fmla="*/ 0 h 40"/>
                    <a:gd name="T2" fmla="*/ 0 w 175"/>
                    <a:gd name="T3" fmla="*/ 2 h 40"/>
                    <a:gd name="T4" fmla="*/ 7 w 175"/>
                    <a:gd name="T5" fmla="*/ 2 h 40"/>
                    <a:gd name="T6" fmla="*/ 4 w 175"/>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5" h="40">
                      <a:moveTo>
                        <a:pt x="44" y="0"/>
                      </a:moveTo>
                      <a:cubicBezTo>
                        <a:pt x="25" y="8"/>
                        <a:pt x="7" y="20"/>
                        <a:pt x="0" y="39"/>
                      </a:cubicBezTo>
                      <a:cubicBezTo>
                        <a:pt x="59" y="39"/>
                        <a:pt x="116" y="17"/>
                        <a:pt x="175" y="40"/>
                      </a:cubicBezTo>
                      <a:cubicBezTo>
                        <a:pt x="153" y="27"/>
                        <a:pt x="124" y="22"/>
                        <a:pt x="104" y="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18" name="Freeform 907">
                  <a:extLst>
                    <a:ext uri="{FF2B5EF4-FFF2-40B4-BE49-F238E27FC236}">
                      <a16:creationId xmlns:a16="http://schemas.microsoft.com/office/drawing/2014/main" id="{98D759BE-C5EF-6B20-8D1A-DE49F8C0EDFF}"/>
                    </a:ext>
                  </a:extLst>
                </p:cNvPr>
                <p:cNvSpPr>
                  <a:spLocks/>
                </p:cNvSpPr>
                <p:nvPr/>
              </p:nvSpPr>
              <p:spPr bwMode="auto">
                <a:xfrm>
                  <a:off x="1661" y="2457"/>
                  <a:ext cx="136" cy="50"/>
                </a:xfrm>
                <a:custGeom>
                  <a:avLst/>
                  <a:gdLst>
                    <a:gd name="T0" fmla="*/ 6 w 401"/>
                    <a:gd name="T1" fmla="*/ 0 h 146"/>
                    <a:gd name="T2" fmla="*/ 1 w 401"/>
                    <a:gd name="T3" fmla="*/ 3 h 146"/>
                    <a:gd name="T4" fmla="*/ 4 w 401"/>
                    <a:gd name="T5" fmla="*/ 5 h 146"/>
                    <a:gd name="T6" fmla="*/ 14 w 401"/>
                    <a:gd name="T7" fmla="*/ 6 h 146"/>
                    <a:gd name="T8" fmla="*/ 16 w 401"/>
                    <a:gd name="T9" fmla="*/ 3 h 146"/>
                    <a:gd name="T10" fmla="*/ 9 w 401"/>
                    <a:gd name="T11" fmla="*/ 0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1" h="146">
                      <a:moveTo>
                        <a:pt x="156" y="3"/>
                      </a:moveTo>
                      <a:cubicBezTo>
                        <a:pt x="121" y="1"/>
                        <a:pt x="50" y="36"/>
                        <a:pt x="31" y="66"/>
                      </a:cubicBezTo>
                      <a:cubicBezTo>
                        <a:pt x="0" y="116"/>
                        <a:pt x="56" y="134"/>
                        <a:pt x="100" y="132"/>
                      </a:cubicBezTo>
                      <a:cubicBezTo>
                        <a:pt x="166" y="128"/>
                        <a:pt x="314" y="55"/>
                        <a:pt x="349" y="146"/>
                      </a:cubicBezTo>
                      <a:cubicBezTo>
                        <a:pt x="289" y="103"/>
                        <a:pt x="368" y="89"/>
                        <a:pt x="401" y="87"/>
                      </a:cubicBezTo>
                      <a:cubicBezTo>
                        <a:pt x="377" y="0"/>
                        <a:pt x="297" y="11"/>
                        <a:pt x="225" y="1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19" name="Freeform 908">
                  <a:extLst>
                    <a:ext uri="{FF2B5EF4-FFF2-40B4-BE49-F238E27FC236}">
                      <a16:creationId xmlns:a16="http://schemas.microsoft.com/office/drawing/2014/main" id="{47FBA79C-9667-EE6A-1C12-C00F4110E017}"/>
                    </a:ext>
                  </a:extLst>
                </p:cNvPr>
                <p:cNvSpPr>
                  <a:spLocks/>
                </p:cNvSpPr>
                <p:nvPr/>
              </p:nvSpPr>
              <p:spPr bwMode="auto">
                <a:xfrm>
                  <a:off x="690" y="1622"/>
                  <a:ext cx="98" cy="191"/>
                </a:xfrm>
                <a:custGeom>
                  <a:avLst/>
                  <a:gdLst>
                    <a:gd name="T0" fmla="*/ 1 w 292"/>
                    <a:gd name="T1" fmla="*/ 0 h 564"/>
                    <a:gd name="T2" fmla="*/ 3 w 292"/>
                    <a:gd name="T3" fmla="*/ 5 h 564"/>
                    <a:gd name="T4" fmla="*/ 6 w 292"/>
                    <a:gd name="T5" fmla="*/ 5 h 564"/>
                    <a:gd name="T6" fmla="*/ 6 w 292"/>
                    <a:gd name="T7" fmla="*/ 8 h 564"/>
                    <a:gd name="T8" fmla="*/ 7 w 292"/>
                    <a:gd name="T9" fmla="*/ 15 h 564"/>
                    <a:gd name="T10" fmla="*/ 8 w 292"/>
                    <a:gd name="T11" fmla="*/ 22 h 564"/>
                    <a:gd name="T12" fmla="*/ 4 w 292"/>
                    <a:gd name="T13" fmla="*/ 21 h 564"/>
                    <a:gd name="T14" fmla="*/ 5 w 292"/>
                    <a:gd name="T15" fmla="*/ 17 h 564"/>
                    <a:gd name="T16" fmla="*/ 3 w 292"/>
                    <a:gd name="T17" fmla="*/ 13 h 564"/>
                    <a:gd name="T18" fmla="*/ 3 w 292"/>
                    <a:gd name="T19" fmla="*/ 8 h 564"/>
                    <a:gd name="T20" fmla="*/ 1 w 292"/>
                    <a:gd name="T21" fmla="*/ 7 h 564"/>
                    <a:gd name="T22" fmla="*/ 0 w 292"/>
                    <a:gd name="T23" fmla="*/ 3 h 5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2" h="564">
                      <a:moveTo>
                        <a:pt x="25" y="0"/>
                      </a:moveTo>
                      <a:cubicBezTo>
                        <a:pt x="0" y="44"/>
                        <a:pt x="24" y="123"/>
                        <a:pt x="76" y="141"/>
                      </a:cubicBezTo>
                      <a:cubicBezTo>
                        <a:pt x="101" y="149"/>
                        <a:pt x="133" y="126"/>
                        <a:pt x="155" y="138"/>
                      </a:cubicBezTo>
                      <a:cubicBezTo>
                        <a:pt x="178" y="150"/>
                        <a:pt x="171" y="182"/>
                        <a:pt x="166" y="205"/>
                      </a:cubicBezTo>
                      <a:cubicBezTo>
                        <a:pt x="154" y="271"/>
                        <a:pt x="159" y="331"/>
                        <a:pt x="198" y="391"/>
                      </a:cubicBezTo>
                      <a:cubicBezTo>
                        <a:pt x="223" y="430"/>
                        <a:pt x="292" y="564"/>
                        <a:pt x="204" y="556"/>
                      </a:cubicBezTo>
                      <a:cubicBezTo>
                        <a:pt x="168" y="553"/>
                        <a:pt x="130" y="543"/>
                        <a:pt x="96" y="536"/>
                      </a:cubicBezTo>
                      <a:cubicBezTo>
                        <a:pt x="120" y="502"/>
                        <a:pt x="148" y="479"/>
                        <a:pt x="142" y="432"/>
                      </a:cubicBezTo>
                      <a:cubicBezTo>
                        <a:pt x="136" y="389"/>
                        <a:pt x="99" y="367"/>
                        <a:pt x="87" y="329"/>
                      </a:cubicBezTo>
                      <a:cubicBezTo>
                        <a:pt x="74" y="286"/>
                        <a:pt x="124" y="242"/>
                        <a:pt x="88" y="212"/>
                      </a:cubicBezTo>
                      <a:cubicBezTo>
                        <a:pt x="71" y="197"/>
                        <a:pt x="48" y="195"/>
                        <a:pt x="31" y="176"/>
                      </a:cubicBezTo>
                      <a:cubicBezTo>
                        <a:pt x="1" y="144"/>
                        <a:pt x="10" y="117"/>
                        <a:pt x="12" y="75"/>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20" name="Freeform 909">
                  <a:extLst>
                    <a:ext uri="{FF2B5EF4-FFF2-40B4-BE49-F238E27FC236}">
                      <a16:creationId xmlns:a16="http://schemas.microsoft.com/office/drawing/2014/main" id="{640CD95B-2631-22C6-6ED4-34F6187DDEE9}"/>
                    </a:ext>
                  </a:extLst>
                </p:cNvPr>
                <p:cNvSpPr>
                  <a:spLocks/>
                </p:cNvSpPr>
                <p:nvPr/>
              </p:nvSpPr>
              <p:spPr bwMode="auto">
                <a:xfrm>
                  <a:off x="509" y="1894"/>
                  <a:ext cx="65" cy="21"/>
                </a:xfrm>
                <a:custGeom>
                  <a:avLst/>
                  <a:gdLst>
                    <a:gd name="T0" fmla="*/ 0 w 192"/>
                    <a:gd name="T1" fmla="*/ 1 h 61"/>
                    <a:gd name="T2" fmla="*/ 4 w 192"/>
                    <a:gd name="T3" fmla="*/ 2 h 61"/>
                    <a:gd name="T4" fmla="*/ 2 w 192"/>
                    <a:gd name="T5" fmla="*/ 0 h 61"/>
                    <a:gd name="T6" fmla="*/ 0 60000 65536"/>
                    <a:gd name="T7" fmla="*/ 0 60000 65536"/>
                    <a:gd name="T8" fmla="*/ 0 60000 65536"/>
                  </a:gdLst>
                  <a:ahLst/>
                  <a:cxnLst>
                    <a:cxn ang="T6">
                      <a:pos x="T0" y="T1"/>
                    </a:cxn>
                    <a:cxn ang="T7">
                      <a:pos x="T2" y="T3"/>
                    </a:cxn>
                    <a:cxn ang="T8">
                      <a:pos x="T4" y="T5"/>
                    </a:cxn>
                  </a:cxnLst>
                  <a:rect l="0" t="0" r="r" b="b"/>
                  <a:pathLst>
                    <a:path w="192" h="61">
                      <a:moveTo>
                        <a:pt x="0" y="28"/>
                      </a:moveTo>
                      <a:cubicBezTo>
                        <a:pt x="46" y="7"/>
                        <a:pt x="70" y="61"/>
                        <a:pt x="114" y="56"/>
                      </a:cubicBezTo>
                      <a:cubicBezTo>
                        <a:pt x="192" y="47"/>
                        <a:pt x="80" y="9"/>
                        <a:pt x="66"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21" name="Freeform 910">
                  <a:extLst>
                    <a:ext uri="{FF2B5EF4-FFF2-40B4-BE49-F238E27FC236}">
                      <a16:creationId xmlns:a16="http://schemas.microsoft.com/office/drawing/2014/main" id="{592473A8-4140-1434-345F-1FAF7340FB44}"/>
                    </a:ext>
                  </a:extLst>
                </p:cNvPr>
                <p:cNvSpPr>
                  <a:spLocks/>
                </p:cNvSpPr>
                <p:nvPr/>
              </p:nvSpPr>
              <p:spPr bwMode="auto">
                <a:xfrm>
                  <a:off x="476" y="2029"/>
                  <a:ext cx="69" cy="88"/>
                </a:xfrm>
                <a:custGeom>
                  <a:avLst/>
                  <a:gdLst>
                    <a:gd name="T0" fmla="*/ 2 w 203"/>
                    <a:gd name="T1" fmla="*/ 2 h 261"/>
                    <a:gd name="T2" fmla="*/ 8 w 203"/>
                    <a:gd name="T3" fmla="*/ 8 h 261"/>
                    <a:gd name="T4" fmla="*/ 4 w 203"/>
                    <a:gd name="T5" fmla="*/ 8 h 261"/>
                    <a:gd name="T6" fmla="*/ 0 w 203"/>
                    <a:gd name="T7" fmla="*/ 10 h 261"/>
                    <a:gd name="T8" fmla="*/ 2 w 203"/>
                    <a:gd name="T9" fmla="*/ 6 h 261"/>
                    <a:gd name="T10" fmla="*/ 1 w 203"/>
                    <a:gd name="T11" fmla="*/ 3 h 261"/>
                    <a:gd name="T12" fmla="*/ 1 w 203"/>
                    <a:gd name="T13" fmla="*/ 0 h 2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3" h="261">
                      <a:moveTo>
                        <a:pt x="51" y="63"/>
                      </a:moveTo>
                      <a:cubicBezTo>
                        <a:pt x="91" y="116"/>
                        <a:pt x="119" y="200"/>
                        <a:pt x="199" y="199"/>
                      </a:cubicBezTo>
                      <a:cubicBezTo>
                        <a:pt x="203" y="237"/>
                        <a:pt x="131" y="216"/>
                        <a:pt x="111" y="218"/>
                      </a:cubicBezTo>
                      <a:cubicBezTo>
                        <a:pt x="71" y="221"/>
                        <a:pt x="37" y="247"/>
                        <a:pt x="0" y="261"/>
                      </a:cubicBezTo>
                      <a:cubicBezTo>
                        <a:pt x="20" y="223"/>
                        <a:pt x="74" y="197"/>
                        <a:pt x="66" y="149"/>
                      </a:cubicBezTo>
                      <a:cubicBezTo>
                        <a:pt x="62" y="126"/>
                        <a:pt x="44" y="103"/>
                        <a:pt x="37" y="79"/>
                      </a:cubicBezTo>
                      <a:cubicBezTo>
                        <a:pt x="30" y="53"/>
                        <a:pt x="24" y="26"/>
                        <a:pt x="16"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22" name="Freeform 911">
                  <a:extLst>
                    <a:ext uri="{FF2B5EF4-FFF2-40B4-BE49-F238E27FC236}">
                      <a16:creationId xmlns:a16="http://schemas.microsoft.com/office/drawing/2014/main" id="{E4708163-6416-F49C-92BD-6537ADEA2884}"/>
                    </a:ext>
                  </a:extLst>
                </p:cNvPr>
                <p:cNvSpPr>
                  <a:spLocks/>
                </p:cNvSpPr>
                <p:nvPr/>
              </p:nvSpPr>
              <p:spPr bwMode="auto">
                <a:xfrm>
                  <a:off x="595" y="2006"/>
                  <a:ext cx="80" cy="41"/>
                </a:xfrm>
                <a:custGeom>
                  <a:avLst/>
                  <a:gdLst>
                    <a:gd name="T0" fmla="*/ 0 w 238"/>
                    <a:gd name="T1" fmla="*/ 0 h 121"/>
                    <a:gd name="T2" fmla="*/ 5 w 238"/>
                    <a:gd name="T3" fmla="*/ 3 h 121"/>
                    <a:gd name="T4" fmla="*/ 9 w 238"/>
                    <a:gd name="T5" fmla="*/ 0 h 121"/>
                    <a:gd name="T6" fmla="*/ 6 w 238"/>
                    <a:gd name="T7" fmla="*/ 4 h 121"/>
                    <a:gd name="T8" fmla="*/ 3 w 238"/>
                    <a:gd name="T9" fmla="*/ 4 h 121"/>
                    <a:gd name="T10" fmla="*/ 0 w 238"/>
                    <a:gd name="T11" fmla="*/ 0 h 1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21">
                      <a:moveTo>
                        <a:pt x="3" y="4"/>
                      </a:moveTo>
                      <a:cubicBezTo>
                        <a:pt x="40" y="23"/>
                        <a:pt x="82" y="65"/>
                        <a:pt x="123" y="73"/>
                      </a:cubicBezTo>
                      <a:cubicBezTo>
                        <a:pt x="163" y="82"/>
                        <a:pt x="233" y="40"/>
                        <a:pt x="238" y="0"/>
                      </a:cubicBezTo>
                      <a:cubicBezTo>
                        <a:pt x="230" y="57"/>
                        <a:pt x="226" y="112"/>
                        <a:pt x="161" y="114"/>
                      </a:cubicBezTo>
                      <a:cubicBezTo>
                        <a:pt x="129" y="116"/>
                        <a:pt x="92" y="121"/>
                        <a:pt x="69" y="95"/>
                      </a:cubicBezTo>
                      <a:cubicBezTo>
                        <a:pt x="45" y="68"/>
                        <a:pt x="43" y="14"/>
                        <a:pt x="0" y="1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23" name="Freeform 912">
                  <a:extLst>
                    <a:ext uri="{FF2B5EF4-FFF2-40B4-BE49-F238E27FC236}">
                      <a16:creationId xmlns:a16="http://schemas.microsoft.com/office/drawing/2014/main" id="{6EA711AA-2241-5142-98A5-6AE92FDA4176}"/>
                    </a:ext>
                  </a:extLst>
                </p:cNvPr>
                <p:cNvSpPr>
                  <a:spLocks/>
                </p:cNvSpPr>
                <p:nvPr/>
              </p:nvSpPr>
              <p:spPr bwMode="auto">
                <a:xfrm>
                  <a:off x="756" y="2013"/>
                  <a:ext cx="83" cy="86"/>
                </a:xfrm>
                <a:custGeom>
                  <a:avLst/>
                  <a:gdLst>
                    <a:gd name="T0" fmla="*/ 6 w 246"/>
                    <a:gd name="T1" fmla="*/ 0 h 254"/>
                    <a:gd name="T2" fmla="*/ 6 w 246"/>
                    <a:gd name="T3" fmla="*/ 6 h 254"/>
                    <a:gd name="T4" fmla="*/ 3 w 246"/>
                    <a:gd name="T5" fmla="*/ 8 h 254"/>
                    <a:gd name="T6" fmla="*/ 0 w 246"/>
                    <a:gd name="T7" fmla="*/ 6 h 254"/>
                    <a:gd name="T8" fmla="*/ 3 w 246"/>
                    <a:gd name="T9" fmla="*/ 9 h 254"/>
                    <a:gd name="T10" fmla="*/ 7 w 246"/>
                    <a:gd name="T11" fmla="*/ 8 h 254"/>
                    <a:gd name="T12" fmla="*/ 9 w 246"/>
                    <a:gd name="T13" fmla="*/ 4 h 254"/>
                    <a:gd name="T14" fmla="*/ 7 w 246"/>
                    <a:gd name="T15" fmla="*/ 0 h 2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6" h="254">
                      <a:moveTo>
                        <a:pt x="145" y="0"/>
                      </a:moveTo>
                      <a:cubicBezTo>
                        <a:pt x="206" y="11"/>
                        <a:pt x="191" y="130"/>
                        <a:pt x="167" y="167"/>
                      </a:cubicBezTo>
                      <a:cubicBezTo>
                        <a:pt x="153" y="189"/>
                        <a:pt x="114" y="219"/>
                        <a:pt x="88" y="210"/>
                      </a:cubicBezTo>
                      <a:cubicBezTo>
                        <a:pt x="57" y="201"/>
                        <a:pt x="39" y="159"/>
                        <a:pt x="0" y="164"/>
                      </a:cubicBezTo>
                      <a:cubicBezTo>
                        <a:pt x="0" y="196"/>
                        <a:pt x="43" y="235"/>
                        <a:pt x="72" y="243"/>
                      </a:cubicBezTo>
                      <a:cubicBezTo>
                        <a:pt x="109" y="254"/>
                        <a:pt x="143" y="239"/>
                        <a:pt x="171" y="215"/>
                      </a:cubicBezTo>
                      <a:cubicBezTo>
                        <a:pt x="204" y="186"/>
                        <a:pt x="226" y="143"/>
                        <a:pt x="233" y="101"/>
                      </a:cubicBezTo>
                      <a:cubicBezTo>
                        <a:pt x="246" y="34"/>
                        <a:pt x="202" y="45"/>
                        <a:pt x="173" y="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24" name="Freeform 913">
                  <a:extLst>
                    <a:ext uri="{FF2B5EF4-FFF2-40B4-BE49-F238E27FC236}">
                      <a16:creationId xmlns:a16="http://schemas.microsoft.com/office/drawing/2014/main" id="{4182C473-0DA5-2D54-90A2-E427CCDFCD33}"/>
                    </a:ext>
                  </a:extLst>
                </p:cNvPr>
                <p:cNvSpPr>
                  <a:spLocks/>
                </p:cNvSpPr>
                <p:nvPr/>
              </p:nvSpPr>
              <p:spPr bwMode="auto">
                <a:xfrm>
                  <a:off x="756" y="2150"/>
                  <a:ext cx="47" cy="136"/>
                </a:xfrm>
                <a:custGeom>
                  <a:avLst/>
                  <a:gdLst>
                    <a:gd name="T0" fmla="*/ 2 w 138"/>
                    <a:gd name="T1" fmla="*/ 4 h 403"/>
                    <a:gd name="T2" fmla="*/ 1 w 138"/>
                    <a:gd name="T3" fmla="*/ 7 h 403"/>
                    <a:gd name="T4" fmla="*/ 0 w 138"/>
                    <a:gd name="T5" fmla="*/ 9 h 403"/>
                    <a:gd name="T6" fmla="*/ 1 w 138"/>
                    <a:gd name="T7" fmla="*/ 12 h 403"/>
                    <a:gd name="T8" fmla="*/ 0 w 138"/>
                    <a:gd name="T9" fmla="*/ 16 h 403"/>
                    <a:gd name="T10" fmla="*/ 2 w 138"/>
                    <a:gd name="T11" fmla="*/ 11 h 403"/>
                    <a:gd name="T12" fmla="*/ 3 w 138"/>
                    <a:gd name="T13" fmla="*/ 9 h 403"/>
                    <a:gd name="T14" fmla="*/ 5 w 138"/>
                    <a:gd name="T15" fmla="*/ 8 h 403"/>
                    <a:gd name="T16" fmla="*/ 3 w 138"/>
                    <a:gd name="T17" fmla="*/ 7 h 403"/>
                    <a:gd name="T18" fmla="*/ 3 w 138"/>
                    <a:gd name="T19" fmla="*/ 4 h 403"/>
                    <a:gd name="T20" fmla="*/ 3 w 138"/>
                    <a:gd name="T21" fmla="*/ 2 h 403"/>
                    <a:gd name="T22" fmla="*/ 3 w 138"/>
                    <a:gd name="T23" fmla="*/ 0 h 4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403">
                      <a:moveTo>
                        <a:pt x="53" y="98"/>
                      </a:moveTo>
                      <a:cubicBezTo>
                        <a:pt x="53" y="126"/>
                        <a:pt x="51" y="152"/>
                        <a:pt x="38" y="177"/>
                      </a:cubicBezTo>
                      <a:cubicBezTo>
                        <a:pt x="23" y="204"/>
                        <a:pt x="7" y="215"/>
                        <a:pt x="9" y="249"/>
                      </a:cubicBezTo>
                      <a:cubicBezTo>
                        <a:pt x="10" y="275"/>
                        <a:pt x="21" y="300"/>
                        <a:pt x="19" y="328"/>
                      </a:cubicBezTo>
                      <a:cubicBezTo>
                        <a:pt x="17" y="354"/>
                        <a:pt x="6" y="380"/>
                        <a:pt x="0" y="403"/>
                      </a:cubicBezTo>
                      <a:cubicBezTo>
                        <a:pt x="34" y="370"/>
                        <a:pt x="35" y="319"/>
                        <a:pt x="51" y="278"/>
                      </a:cubicBezTo>
                      <a:cubicBezTo>
                        <a:pt x="59" y="255"/>
                        <a:pt x="66" y="246"/>
                        <a:pt x="88" y="234"/>
                      </a:cubicBezTo>
                      <a:cubicBezTo>
                        <a:pt x="103" y="226"/>
                        <a:pt x="138" y="228"/>
                        <a:pt x="126" y="202"/>
                      </a:cubicBezTo>
                      <a:cubicBezTo>
                        <a:pt x="120" y="188"/>
                        <a:pt x="89" y="189"/>
                        <a:pt x="82" y="174"/>
                      </a:cubicBezTo>
                      <a:cubicBezTo>
                        <a:pt x="75" y="159"/>
                        <a:pt x="85" y="129"/>
                        <a:pt x="85" y="114"/>
                      </a:cubicBezTo>
                      <a:cubicBezTo>
                        <a:pt x="85" y="93"/>
                        <a:pt x="76" y="76"/>
                        <a:pt x="75" y="57"/>
                      </a:cubicBezTo>
                      <a:cubicBezTo>
                        <a:pt x="74" y="37"/>
                        <a:pt x="90" y="14"/>
                        <a:pt x="85"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25" name="Freeform 914">
                  <a:extLst>
                    <a:ext uri="{FF2B5EF4-FFF2-40B4-BE49-F238E27FC236}">
                      <a16:creationId xmlns:a16="http://schemas.microsoft.com/office/drawing/2014/main" id="{7E9C3C70-C7B9-1CD0-D8C5-B68838A740F2}"/>
                    </a:ext>
                  </a:extLst>
                </p:cNvPr>
                <p:cNvSpPr>
                  <a:spLocks/>
                </p:cNvSpPr>
                <p:nvPr/>
              </p:nvSpPr>
              <p:spPr bwMode="auto">
                <a:xfrm>
                  <a:off x="555" y="2445"/>
                  <a:ext cx="147" cy="132"/>
                </a:xfrm>
                <a:custGeom>
                  <a:avLst/>
                  <a:gdLst>
                    <a:gd name="T0" fmla="*/ 16 w 432"/>
                    <a:gd name="T1" fmla="*/ 0 h 392"/>
                    <a:gd name="T2" fmla="*/ 12 w 432"/>
                    <a:gd name="T3" fmla="*/ 4 h 392"/>
                    <a:gd name="T4" fmla="*/ 7 w 432"/>
                    <a:gd name="T5" fmla="*/ 4 h 392"/>
                    <a:gd name="T6" fmla="*/ 7 w 432"/>
                    <a:gd name="T7" fmla="*/ 8 h 392"/>
                    <a:gd name="T8" fmla="*/ 5 w 432"/>
                    <a:gd name="T9" fmla="*/ 10 h 392"/>
                    <a:gd name="T10" fmla="*/ 3 w 432"/>
                    <a:gd name="T11" fmla="*/ 13 h 392"/>
                    <a:gd name="T12" fmla="*/ 0 w 432"/>
                    <a:gd name="T13" fmla="*/ 14 h 392"/>
                    <a:gd name="T14" fmla="*/ 0 w 432"/>
                    <a:gd name="T15" fmla="*/ 14 h 392"/>
                    <a:gd name="T16" fmla="*/ 6 w 432"/>
                    <a:gd name="T17" fmla="*/ 11 h 392"/>
                    <a:gd name="T18" fmla="*/ 11 w 432"/>
                    <a:gd name="T19" fmla="*/ 7 h 392"/>
                    <a:gd name="T20" fmla="*/ 16 w 432"/>
                    <a:gd name="T21" fmla="*/ 6 h 392"/>
                    <a:gd name="T22" fmla="*/ 16 w 432"/>
                    <a:gd name="T23" fmla="*/ 0 h 3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2" h="392">
                      <a:moveTo>
                        <a:pt x="400" y="0"/>
                      </a:moveTo>
                      <a:cubicBezTo>
                        <a:pt x="368" y="51"/>
                        <a:pt x="366" y="88"/>
                        <a:pt x="296" y="101"/>
                      </a:cubicBezTo>
                      <a:cubicBezTo>
                        <a:pt x="258" y="107"/>
                        <a:pt x="176" y="53"/>
                        <a:pt x="176" y="119"/>
                      </a:cubicBezTo>
                      <a:cubicBezTo>
                        <a:pt x="176" y="150"/>
                        <a:pt x="184" y="167"/>
                        <a:pt x="172" y="199"/>
                      </a:cubicBezTo>
                      <a:cubicBezTo>
                        <a:pt x="162" y="224"/>
                        <a:pt x="150" y="251"/>
                        <a:pt x="135" y="274"/>
                      </a:cubicBezTo>
                      <a:cubicBezTo>
                        <a:pt x="120" y="299"/>
                        <a:pt x="101" y="317"/>
                        <a:pt x="78" y="334"/>
                      </a:cubicBezTo>
                      <a:cubicBezTo>
                        <a:pt x="62" y="346"/>
                        <a:pt x="16" y="362"/>
                        <a:pt x="8" y="378"/>
                      </a:cubicBezTo>
                      <a:cubicBezTo>
                        <a:pt x="7" y="380"/>
                        <a:pt x="1" y="383"/>
                        <a:pt x="0" y="384"/>
                      </a:cubicBezTo>
                      <a:cubicBezTo>
                        <a:pt x="58" y="392"/>
                        <a:pt x="117" y="333"/>
                        <a:pt x="157" y="296"/>
                      </a:cubicBezTo>
                      <a:cubicBezTo>
                        <a:pt x="195" y="260"/>
                        <a:pt x="214" y="196"/>
                        <a:pt x="264" y="171"/>
                      </a:cubicBezTo>
                      <a:cubicBezTo>
                        <a:pt x="305" y="150"/>
                        <a:pt x="369" y="198"/>
                        <a:pt x="403" y="166"/>
                      </a:cubicBezTo>
                      <a:cubicBezTo>
                        <a:pt x="432" y="140"/>
                        <a:pt x="377" y="54"/>
                        <a:pt x="394" y="12"/>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26" name="Freeform 915">
                  <a:extLst>
                    <a:ext uri="{FF2B5EF4-FFF2-40B4-BE49-F238E27FC236}">
                      <a16:creationId xmlns:a16="http://schemas.microsoft.com/office/drawing/2014/main" id="{CF78D589-BF80-E8AA-8DC0-EB3D2BCFF3D9}"/>
                    </a:ext>
                  </a:extLst>
                </p:cNvPr>
                <p:cNvSpPr>
                  <a:spLocks/>
                </p:cNvSpPr>
                <p:nvPr/>
              </p:nvSpPr>
              <p:spPr bwMode="auto">
                <a:xfrm>
                  <a:off x="503" y="2247"/>
                  <a:ext cx="95" cy="118"/>
                </a:xfrm>
                <a:custGeom>
                  <a:avLst/>
                  <a:gdLst>
                    <a:gd name="T0" fmla="*/ 8 w 280"/>
                    <a:gd name="T1" fmla="*/ 0 h 351"/>
                    <a:gd name="T2" fmla="*/ 9 w 280"/>
                    <a:gd name="T3" fmla="*/ 4 h 351"/>
                    <a:gd name="T4" fmla="*/ 6 w 280"/>
                    <a:gd name="T5" fmla="*/ 8 h 351"/>
                    <a:gd name="T6" fmla="*/ 4 w 280"/>
                    <a:gd name="T7" fmla="*/ 11 h 351"/>
                    <a:gd name="T8" fmla="*/ 0 w 280"/>
                    <a:gd name="T9" fmla="*/ 13 h 351"/>
                    <a:gd name="T10" fmla="*/ 4 w 280"/>
                    <a:gd name="T11" fmla="*/ 12 h 351"/>
                    <a:gd name="T12" fmla="*/ 6 w 280"/>
                    <a:gd name="T13" fmla="*/ 11 h 351"/>
                    <a:gd name="T14" fmla="*/ 7 w 280"/>
                    <a:gd name="T15" fmla="*/ 9 h 351"/>
                    <a:gd name="T16" fmla="*/ 11 w 280"/>
                    <a:gd name="T17" fmla="*/ 5 h 351"/>
                    <a:gd name="T18" fmla="*/ 9 w 280"/>
                    <a:gd name="T19" fmla="*/ 1 h 3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0" h="351">
                      <a:moveTo>
                        <a:pt x="211" y="0"/>
                      </a:moveTo>
                      <a:cubicBezTo>
                        <a:pt x="223" y="43"/>
                        <a:pt x="234" y="73"/>
                        <a:pt x="230" y="120"/>
                      </a:cubicBezTo>
                      <a:cubicBezTo>
                        <a:pt x="224" y="174"/>
                        <a:pt x="210" y="179"/>
                        <a:pt x="163" y="203"/>
                      </a:cubicBezTo>
                      <a:cubicBezTo>
                        <a:pt x="118" y="227"/>
                        <a:pt x="123" y="252"/>
                        <a:pt x="95" y="289"/>
                      </a:cubicBezTo>
                      <a:cubicBezTo>
                        <a:pt x="70" y="320"/>
                        <a:pt x="30" y="328"/>
                        <a:pt x="0" y="351"/>
                      </a:cubicBezTo>
                      <a:cubicBezTo>
                        <a:pt x="36" y="337"/>
                        <a:pt x="81" y="343"/>
                        <a:pt x="116" y="329"/>
                      </a:cubicBezTo>
                      <a:cubicBezTo>
                        <a:pt x="141" y="320"/>
                        <a:pt x="139" y="301"/>
                        <a:pt x="151" y="282"/>
                      </a:cubicBezTo>
                      <a:cubicBezTo>
                        <a:pt x="162" y="265"/>
                        <a:pt x="178" y="253"/>
                        <a:pt x="195" y="243"/>
                      </a:cubicBezTo>
                      <a:cubicBezTo>
                        <a:pt x="239" y="214"/>
                        <a:pt x="269" y="201"/>
                        <a:pt x="275" y="142"/>
                      </a:cubicBezTo>
                      <a:cubicBezTo>
                        <a:pt x="280" y="87"/>
                        <a:pt x="247" y="63"/>
                        <a:pt x="223" y="19"/>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27" name="Freeform 916">
                  <a:extLst>
                    <a:ext uri="{FF2B5EF4-FFF2-40B4-BE49-F238E27FC236}">
                      <a16:creationId xmlns:a16="http://schemas.microsoft.com/office/drawing/2014/main" id="{9D2A1E68-0699-A849-7472-732EA9B1AC00}"/>
                    </a:ext>
                  </a:extLst>
                </p:cNvPr>
                <p:cNvSpPr>
                  <a:spLocks/>
                </p:cNvSpPr>
                <p:nvPr/>
              </p:nvSpPr>
              <p:spPr bwMode="auto">
                <a:xfrm>
                  <a:off x="420" y="2748"/>
                  <a:ext cx="137" cy="126"/>
                </a:xfrm>
                <a:custGeom>
                  <a:avLst/>
                  <a:gdLst>
                    <a:gd name="T0" fmla="*/ 0 w 404"/>
                    <a:gd name="T1" fmla="*/ 0 h 372"/>
                    <a:gd name="T2" fmla="*/ 6 w 404"/>
                    <a:gd name="T3" fmla="*/ 2 h 372"/>
                    <a:gd name="T4" fmla="*/ 10 w 404"/>
                    <a:gd name="T5" fmla="*/ 6 h 372"/>
                    <a:gd name="T6" fmla="*/ 13 w 404"/>
                    <a:gd name="T7" fmla="*/ 6 h 372"/>
                    <a:gd name="T8" fmla="*/ 15 w 404"/>
                    <a:gd name="T9" fmla="*/ 7 h 372"/>
                    <a:gd name="T10" fmla="*/ 15 w 404"/>
                    <a:gd name="T11" fmla="*/ 10 h 372"/>
                    <a:gd name="T12" fmla="*/ 16 w 404"/>
                    <a:gd name="T13" fmla="*/ 14 h 372"/>
                    <a:gd name="T14" fmla="*/ 16 w 404"/>
                    <a:gd name="T15" fmla="*/ 15 h 372"/>
                    <a:gd name="T16" fmla="*/ 13 w 404"/>
                    <a:gd name="T17" fmla="*/ 9 h 372"/>
                    <a:gd name="T18" fmla="*/ 8 w 404"/>
                    <a:gd name="T19" fmla="*/ 8 h 372"/>
                    <a:gd name="T20" fmla="*/ 5 w 404"/>
                    <a:gd name="T21" fmla="*/ 5 h 372"/>
                    <a:gd name="T22" fmla="*/ 4 w 404"/>
                    <a:gd name="T23" fmla="*/ 3 h 372"/>
                    <a:gd name="T24" fmla="*/ 2 w 404"/>
                    <a:gd name="T25" fmla="*/ 1 h 3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4" h="372">
                      <a:moveTo>
                        <a:pt x="0" y="0"/>
                      </a:moveTo>
                      <a:cubicBezTo>
                        <a:pt x="44" y="35"/>
                        <a:pt x="102" y="22"/>
                        <a:pt x="146" y="53"/>
                      </a:cubicBezTo>
                      <a:cubicBezTo>
                        <a:pt x="197" y="90"/>
                        <a:pt x="189" y="153"/>
                        <a:pt x="253" y="169"/>
                      </a:cubicBezTo>
                      <a:cubicBezTo>
                        <a:pt x="284" y="178"/>
                        <a:pt x="293" y="176"/>
                        <a:pt x="321" y="169"/>
                      </a:cubicBezTo>
                      <a:cubicBezTo>
                        <a:pt x="340" y="165"/>
                        <a:pt x="362" y="162"/>
                        <a:pt x="378" y="180"/>
                      </a:cubicBezTo>
                      <a:cubicBezTo>
                        <a:pt x="396" y="201"/>
                        <a:pt x="389" y="228"/>
                        <a:pt x="388" y="252"/>
                      </a:cubicBezTo>
                      <a:cubicBezTo>
                        <a:pt x="388" y="284"/>
                        <a:pt x="399" y="313"/>
                        <a:pt x="401" y="344"/>
                      </a:cubicBezTo>
                      <a:cubicBezTo>
                        <a:pt x="402" y="356"/>
                        <a:pt x="404" y="362"/>
                        <a:pt x="400" y="372"/>
                      </a:cubicBezTo>
                      <a:cubicBezTo>
                        <a:pt x="361" y="343"/>
                        <a:pt x="379" y="271"/>
                        <a:pt x="338" y="242"/>
                      </a:cubicBezTo>
                      <a:cubicBezTo>
                        <a:pt x="308" y="221"/>
                        <a:pt x="254" y="223"/>
                        <a:pt x="218" y="220"/>
                      </a:cubicBezTo>
                      <a:cubicBezTo>
                        <a:pt x="164" y="217"/>
                        <a:pt x="148" y="181"/>
                        <a:pt x="130" y="132"/>
                      </a:cubicBezTo>
                      <a:cubicBezTo>
                        <a:pt x="122" y="111"/>
                        <a:pt x="113" y="87"/>
                        <a:pt x="95" y="72"/>
                      </a:cubicBezTo>
                      <a:cubicBezTo>
                        <a:pt x="78" y="59"/>
                        <a:pt x="38" y="61"/>
                        <a:pt x="41" y="34"/>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28" name="Freeform 917">
                  <a:extLst>
                    <a:ext uri="{FF2B5EF4-FFF2-40B4-BE49-F238E27FC236}">
                      <a16:creationId xmlns:a16="http://schemas.microsoft.com/office/drawing/2014/main" id="{614462F2-0355-80D4-549E-A1D54650AEBC}"/>
                    </a:ext>
                  </a:extLst>
                </p:cNvPr>
                <p:cNvSpPr>
                  <a:spLocks/>
                </p:cNvSpPr>
                <p:nvPr/>
              </p:nvSpPr>
              <p:spPr bwMode="auto">
                <a:xfrm>
                  <a:off x="604" y="2791"/>
                  <a:ext cx="81" cy="44"/>
                </a:xfrm>
                <a:custGeom>
                  <a:avLst/>
                  <a:gdLst>
                    <a:gd name="T0" fmla="*/ 0 w 239"/>
                    <a:gd name="T1" fmla="*/ 4 h 129"/>
                    <a:gd name="T2" fmla="*/ 0 w 239"/>
                    <a:gd name="T3" fmla="*/ 2 h 129"/>
                    <a:gd name="T4" fmla="*/ 1 w 239"/>
                    <a:gd name="T5" fmla="*/ 2 h 129"/>
                    <a:gd name="T6" fmla="*/ 4 w 239"/>
                    <a:gd name="T7" fmla="*/ 3 h 129"/>
                    <a:gd name="T8" fmla="*/ 9 w 239"/>
                    <a:gd name="T9" fmla="*/ 0 h 129"/>
                    <a:gd name="T10" fmla="*/ 8 w 239"/>
                    <a:gd name="T11" fmla="*/ 2 h 129"/>
                    <a:gd name="T12" fmla="*/ 7 w 239"/>
                    <a:gd name="T13" fmla="*/ 3 h 129"/>
                    <a:gd name="T14" fmla="*/ 7 w 239"/>
                    <a:gd name="T15" fmla="*/ 4 h 129"/>
                    <a:gd name="T16" fmla="*/ 2 w 239"/>
                    <a:gd name="T17" fmla="*/ 4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9" h="129">
                      <a:moveTo>
                        <a:pt x="2" y="90"/>
                      </a:moveTo>
                      <a:cubicBezTo>
                        <a:pt x="1" y="83"/>
                        <a:pt x="0" y="61"/>
                        <a:pt x="5" y="55"/>
                      </a:cubicBezTo>
                      <a:cubicBezTo>
                        <a:pt x="18" y="41"/>
                        <a:pt x="11" y="52"/>
                        <a:pt x="27" y="56"/>
                      </a:cubicBezTo>
                      <a:cubicBezTo>
                        <a:pt x="49" y="60"/>
                        <a:pt x="72" y="74"/>
                        <a:pt x="96" y="73"/>
                      </a:cubicBezTo>
                      <a:cubicBezTo>
                        <a:pt x="150" y="71"/>
                        <a:pt x="186" y="0"/>
                        <a:pt x="239" y="5"/>
                      </a:cubicBezTo>
                      <a:cubicBezTo>
                        <a:pt x="237" y="22"/>
                        <a:pt x="220" y="32"/>
                        <a:pt x="208" y="46"/>
                      </a:cubicBezTo>
                      <a:cubicBezTo>
                        <a:pt x="201" y="55"/>
                        <a:pt x="190" y="66"/>
                        <a:pt x="186" y="77"/>
                      </a:cubicBezTo>
                      <a:cubicBezTo>
                        <a:pt x="184" y="83"/>
                        <a:pt x="186" y="105"/>
                        <a:pt x="182" y="109"/>
                      </a:cubicBezTo>
                      <a:cubicBezTo>
                        <a:pt x="163" y="129"/>
                        <a:pt x="78" y="92"/>
                        <a:pt x="46" y="9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29" name="Freeform 918">
                  <a:extLst>
                    <a:ext uri="{FF2B5EF4-FFF2-40B4-BE49-F238E27FC236}">
                      <a16:creationId xmlns:a16="http://schemas.microsoft.com/office/drawing/2014/main" id="{8DD99526-175B-6F48-5638-764652349766}"/>
                    </a:ext>
                  </a:extLst>
                </p:cNvPr>
                <p:cNvSpPr>
                  <a:spLocks/>
                </p:cNvSpPr>
                <p:nvPr/>
              </p:nvSpPr>
              <p:spPr bwMode="auto">
                <a:xfrm>
                  <a:off x="848" y="2723"/>
                  <a:ext cx="121" cy="114"/>
                </a:xfrm>
                <a:custGeom>
                  <a:avLst/>
                  <a:gdLst>
                    <a:gd name="T0" fmla="*/ 6 w 358"/>
                    <a:gd name="T1" fmla="*/ 8 h 336"/>
                    <a:gd name="T2" fmla="*/ 9 w 358"/>
                    <a:gd name="T3" fmla="*/ 10 h 336"/>
                    <a:gd name="T4" fmla="*/ 14 w 358"/>
                    <a:gd name="T5" fmla="*/ 12 h 336"/>
                    <a:gd name="T6" fmla="*/ 12 w 358"/>
                    <a:gd name="T7" fmla="*/ 12 h 336"/>
                    <a:gd name="T8" fmla="*/ 9 w 358"/>
                    <a:gd name="T9" fmla="*/ 13 h 336"/>
                    <a:gd name="T10" fmla="*/ 6 w 358"/>
                    <a:gd name="T11" fmla="*/ 9 h 336"/>
                    <a:gd name="T12" fmla="*/ 0 w 358"/>
                    <a:gd name="T13" fmla="*/ 0 h 336"/>
                    <a:gd name="T14" fmla="*/ 3 w 358"/>
                    <a:gd name="T15" fmla="*/ 3 h 336"/>
                    <a:gd name="T16" fmla="*/ 4 w 358"/>
                    <a:gd name="T17" fmla="*/ 5 h 336"/>
                    <a:gd name="T18" fmla="*/ 6 w 358"/>
                    <a:gd name="T19" fmla="*/ 7 h 3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8" h="336">
                      <a:moveTo>
                        <a:pt x="146" y="196"/>
                      </a:moveTo>
                      <a:cubicBezTo>
                        <a:pt x="177" y="199"/>
                        <a:pt x="214" y="243"/>
                        <a:pt x="244" y="255"/>
                      </a:cubicBezTo>
                      <a:cubicBezTo>
                        <a:pt x="273" y="267"/>
                        <a:pt x="340" y="278"/>
                        <a:pt x="358" y="300"/>
                      </a:cubicBezTo>
                      <a:cubicBezTo>
                        <a:pt x="345" y="319"/>
                        <a:pt x="325" y="308"/>
                        <a:pt x="307" y="312"/>
                      </a:cubicBezTo>
                      <a:cubicBezTo>
                        <a:pt x="285" y="317"/>
                        <a:pt x="270" y="336"/>
                        <a:pt x="247" y="335"/>
                      </a:cubicBezTo>
                      <a:cubicBezTo>
                        <a:pt x="205" y="332"/>
                        <a:pt x="184" y="262"/>
                        <a:pt x="154" y="235"/>
                      </a:cubicBezTo>
                      <a:cubicBezTo>
                        <a:pt x="89" y="173"/>
                        <a:pt x="79" y="52"/>
                        <a:pt x="0" y="7"/>
                      </a:cubicBezTo>
                      <a:cubicBezTo>
                        <a:pt x="49" y="0"/>
                        <a:pt x="48" y="54"/>
                        <a:pt x="69" y="82"/>
                      </a:cubicBezTo>
                      <a:cubicBezTo>
                        <a:pt x="80" y="98"/>
                        <a:pt x="99" y="107"/>
                        <a:pt x="112" y="123"/>
                      </a:cubicBezTo>
                      <a:cubicBezTo>
                        <a:pt x="126" y="142"/>
                        <a:pt x="136" y="168"/>
                        <a:pt x="146" y="189"/>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30" name="Freeform 919">
                  <a:extLst>
                    <a:ext uri="{FF2B5EF4-FFF2-40B4-BE49-F238E27FC236}">
                      <a16:creationId xmlns:a16="http://schemas.microsoft.com/office/drawing/2014/main" id="{CFB232C8-E294-AC71-DFF3-AB8C61815251}"/>
                    </a:ext>
                  </a:extLst>
                </p:cNvPr>
                <p:cNvSpPr>
                  <a:spLocks/>
                </p:cNvSpPr>
                <p:nvPr/>
              </p:nvSpPr>
              <p:spPr bwMode="auto">
                <a:xfrm>
                  <a:off x="517" y="3130"/>
                  <a:ext cx="97" cy="67"/>
                </a:xfrm>
                <a:custGeom>
                  <a:avLst/>
                  <a:gdLst>
                    <a:gd name="T0" fmla="*/ 0 w 284"/>
                    <a:gd name="T1" fmla="*/ 0 h 196"/>
                    <a:gd name="T2" fmla="*/ 8 w 284"/>
                    <a:gd name="T3" fmla="*/ 1 h 196"/>
                    <a:gd name="T4" fmla="*/ 11 w 284"/>
                    <a:gd name="T5" fmla="*/ 8 h 196"/>
                    <a:gd name="T6" fmla="*/ 9 w 284"/>
                    <a:gd name="T7" fmla="*/ 5 h 196"/>
                    <a:gd name="T8" fmla="*/ 8 w 284"/>
                    <a:gd name="T9" fmla="*/ 3 h 196"/>
                    <a:gd name="T10" fmla="*/ 3 w 284"/>
                    <a:gd name="T11" fmla="*/ 0 h 1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4" h="196">
                      <a:moveTo>
                        <a:pt x="0" y="0"/>
                      </a:moveTo>
                      <a:cubicBezTo>
                        <a:pt x="72" y="0"/>
                        <a:pt x="126" y="14"/>
                        <a:pt x="192" y="39"/>
                      </a:cubicBezTo>
                      <a:cubicBezTo>
                        <a:pt x="265" y="67"/>
                        <a:pt x="269" y="126"/>
                        <a:pt x="284" y="196"/>
                      </a:cubicBezTo>
                      <a:cubicBezTo>
                        <a:pt x="262" y="185"/>
                        <a:pt x="241" y="154"/>
                        <a:pt x="228" y="133"/>
                      </a:cubicBezTo>
                      <a:cubicBezTo>
                        <a:pt x="213" y="110"/>
                        <a:pt x="217" y="86"/>
                        <a:pt x="205" y="63"/>
                      </a:cubicBezTo>
                      <a:cubicBezTo>
                        <a:pt x="180" y="14"/>
                        <a:pt x="106" y="32"/>
                        <a:pt x="63" y="1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31" name="Freeform 920">
                  <a:extLst>
                    <a:ext uri="{FF2B5EF4-FFF2-40B4-BE49-F238E27FC236}">
                      <a16:creationId xmlns:a16="http://schemas.microsoft.com/office/drawing/2014/main" id="{E77387E9-532F-2EC8-7139-6F0419EF5E31}"/>
                    </a:ext>
                  </a:extLst>
                </p:cNvPr>
                <p:cNvSpPr>
                  <a:spLocks/>
                </p:cNvSpPr>
                <p:nvPr/>
              </p:nvSpPr>
              <p:spPr bwMode="auto">
                <a:xfrm>
                  <a:off x="1698" y="2691"/>
                  <a:ext cx="89" cy="61"/>
                </a:xfrm>
                <a:custGeom>
                  <a:avLst/>
                  <a:gdLst>
                    <a:gd name="T0" fmla="*/ 10 w 263"/>
                    <a:gd name="T1" fmla="*/ 0 h 179"/>
                    <a:gd name="T2" fmla="*/ 5 w 263"/>
                    <a:gd name="T3" fmla="*/ 4 h 179"/>
                    <a:gd name="T4" fmla="*/ 2 w 263"/>
                    <a:gd name="T5" fmla="*/ 5 h 179"/>
                    <a:gd name="T6" fmla="*/ 0 w 263"/>
                    <a:gd name="T7" fmla="*/ 7 h 179"/>
                    <a:gd name="T8" fmla="*/ 3 w 263"/>
                    <a:gd name="T9" fmla="*/ 6 h 179"/>
                    <a:gd name="T10" fmla="*/ 6 w 263"/>
                    <a:gd name="T11" fmla="*/ 6 h 179"/>
                    <a:gd name="T12" fmla="*/ 10 w 263"/>
                    <a:gd name="T13" fmla="*/ 1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 h="179">
                      <a:moveTo>
                        <a:pt x="253" y="0"/>
                      </a:moveTo>
                      <a:cubicBezTo>
                        <a:pt x="220" y="38"/>
                        <a:pt x="192" y="89"/>
                        <a:pt x="142" y="111"/>
                      </a:cubicBezTo>
                      <a:cubicBezTo>
                        <a:pt x="116" y="122"/>
                        <a:pt x="87" y="121"/>
                        <a:pt x="60" y="130"/>
                      </a:cubicBezTo>
                      <a:cubicBezTo>
                        <a:pt x="32" y="141"/>
                        <a:pt x="21" y="163"/>
                        <a:pt x="0" y="179"/>
                      </a:cubicBezTo>
                      <a:cubicBezTo>
                        <a:pt x="21" y="162"/>
                        <a:pt x="53" y="152"/>
                        <a:pt x="79" y="148"/>
                      </a:cubicBezTo>
                      <a:cubicBezTo>
                        <a:pt x="110" y="143"/>
                        <a:pt x="133" y="161"/>
                        <a:pt x="161" y="157"/>
                      </a:cubicBezTo>
                      <a:cubicBezTo>
                        <a:pt x="216" y="150"/>
                        <a:pt x="239" y="60"/>
                        <a:pt x="263" y="19"/>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32" name="Freeform 921">
                  <a:extLst>
                    <a:ext uri="{FF2B5EF4-FFF2-40B4-BE49-F238E27FC236}">
                      <a16:creationId xmlns:a16="http://schemas.microsoft.com/office/drawing/2014/main" id="{2AA1204F-7842-3E6D-AF42-B3A4C54C5B1E}"/>
                    </a:ext>
                  </a:extLst>
                </p:cNvPr>
                <p:cNvSpPr>
                  <a:spLocks/>
                </p:cNvSpPr>
                <p:nvPr/>
              </p:nvSpPr>
              <p:spPr bwMode="auto">
                <a:xfrm>
                  <a:off x="2007" y="2636"/>
                  <a:ext cx="68" cy="81"/>
                </a:xfrm>
                <a:custGeom>
                  <a:avLst/>
                  <a:gdLst>
                    <a:gd name="T0" fmla="*/ 6 w 201"/>
                    <a:gd name="T1" fmla="*/ 0 h 239"/>
                    <a:gd name="T2" fmla="*/ 4 w 201"/>
                    <a:gd name="T3" fmla="*/ 5 h 239"/>
                    <a:gd name="T4" fmla="*/ 0 w 201"/>
                    <a:gd name="T5" fmla="*/ 6 h 239"/>
                    <a:gd name="T6" fmla="*/ 7 w 201"/>
                    <a:gd name="T7" fmla="*/ 1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 h="239">
                      <a:moveTo>
                        <a:pt x="163" y="0"/>
                      </a:moveTo>
                      <a:cubicBezTo>
                        <a:pt x="151" y="41"/>
                        <a:pt x="142" y="81"/>
                        <a:pt x="115" y="117"/>
                      </a:cubicBezTo>
                      <a:cubicBezTo>
                        <a:pt x="93" y="147"/>
                        <a:pt x="35" y="188"/>
                        <a:pt x="0" y="155"/>
                      </a:cubicBezTo>
                      <a:cubicBezTo>
                        <a:pt x="83" y="239"/>
                        <a:pt x="201" y="111"/>
                        <a:pt x="173" y="19"/>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33" name="Freeform 922">
                  <a:extLst>
                    <a:ext uri="{FF2B5EF4-FFF2-40B4-BE49-F238E27FC236}">
                      <a16:creationId xmlns:a16="http://schemas.microsoft.com/office/drawing/2014/main" id="{66E796CE-BCEC-0100-31F2-9A2D0275AC59}"/>
                    </a:ext>
                  </a:extLst>
                </p:cNvPr>
                <p:cNvSpPr>
                  <a:spLocks/>
                </p:cNvSpPr>
                <p:nvPr/>
              </p:nvSpPr>
              <p:spPr bwMode="auto">
                <a:xfrm>
                  <a:off x="1907" y="2339"/>
                  <a:ext cx="64" cy="113"/>
                </a:xfrm>
                <a:custGeom>
                  <a:avLst/>
                  <a:gdLst>
                    <a:gd name="T0" fmla="*/ 7 w 187"/>
                    <a:gd name="T1" fmla="*/ 1 h 334"/>
                    <a:gd name="T2" fmla="*/ 2 w 187"/>
                    <a:gd name="T3" fmla="*/ 4 h 334"/>
                    <a:gd name="T4" fmla="*/ 0 w 187"/>
                    <a:gd name="T5" fmla="*/ 10 h 334"/>
                    <a:gd name="T6" fmla="*/ 1 w 187"/>
                    <a:gd name="T7" fmla="*/ 13 h 334"/>
                    <a:gd name="T8" fmla="*/ 4 w 187"/>
                    <a:gd name="T9" fmla="*/ 12 h 334"/>
                    <a:gd name="T10" fmla="*/ 6 w 187"/>
                    <a:gd name="T11" fmla="*/ 9 h 334"/>
                    <a:gd name="T12" fmla="*/ 6 w 187"/>
                    <a:gd name="T13" fmla="*/ 6 h 334"/>
                    <a:gd name="T14" fmla="*/ 6 w 187"/>
                    <a:gd name="T15" fmla="*/ 3 h 334"/>
                    <a:gd name="T16" fmla="*/ 8 w 187"/>
                    <a:gd name="T17" fmla="*/ 0 h 3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7" h="334">
                      <a:moveTo>
                        <a:pt x="168" y="15"/>
                      </a:moveTo>
                      <a:cubicBezTo>
                        <a:pt x="132" y="0"/>
                        <a:pt x="67" y="87"/>
                        <a:pt x="52" y="116"/>
                      </a:cubicBezTo>
                      <a:cubicBezTo>
                        <a:pt x="29" y="158"/>
                        <a:pt x="9" y="222"/>
                        <a:pt x="4" y="270"/>
                      </a:cubicBezTo>
                      <a:cubicBezTo>
                        <a:pt x="1" y="303"/>
                        <a:pt x="0" y="326"/>
                        <a:pt x="32" y="330"/>
                      </a:cubicBezTo>
                      <a:cubicBezTo>
                        <a:pt x="60" y="334"/>
                        <a:pt x="82" y="318"/>
                        <a:pt x="102" y="300"/>
                      </a:cubicBezTo>
                      <a:cubicBezTo>
                        <a:pt x="116" y="287"/>
                        <a:pt x="145" y="260"/>
                        <a:pt x="151" y="241"/>
                      </a:cubicBezTo>
                      <a:cubicBezTo>
                        <a:pt x="158" y="222"/>
                        <a:pt x="146" y="192"/>
                        <a:pt x="146" y="169"/>
                      </a:cubicBezTo>
                      <a:cubicBezTo>
                        <a:pt x="145" y="142"/>
                        <a:pt x="145" y="109"/>
                        <a:pt x="149" y="81"/>
                      </a:cubicBezTo>
                      <a:cubicBezTo>
                        <a:pt x="153" y="52"/>
                        <a:pt x="171" y="28"/>
                        <a:pt x="187" y="2"/>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34" name="Freeform 923">
                  <a:extLst>
                    <a:ext uri="{FF2B5EF4-FFF2-40B4-BE49-F238E27FC236}">
                      <a16:creationId xmlns:a16="http://schemas.microsoft.com/office/drawing/2014/main" id="{AD0E34EA-A5F1-CD16-A9D9-C6C597FB9590}"/>
                    </a:ext>
                  </a:extLst>
                </p:cNvPr>
                <p:cNvSpPr>
                  <a:spLocks/>
                </p:cNvSpPr>
                <p:nvPr/>
              </p:nvSpPr>
              <p:spPr bwMode="auto">
                <a:xfrm>
                  <a:off x="1914" y="2861"/>
                  <a:ext cx="106" cy="45"/>
                </a:xfrm>
                <a:custGeom>
                  <a:avLst/>
                  <a:gdLst>
                    <a:gd name="T0" fmla="*/ 9 w 313"/>
                    <a:gd name="T1" fmla="*/ 0 h 135"/>
                    <a:gd name="T2" fmla="*/ 5 w 313"/>
                    <a:gd name="T3" fmla="*/ 2 h 135"/>
                    <a:gd name="T4" fmla="*/ 0 w 313"/>
                    <a:gd name="T5" fmla="*/ 4 h 135"/>
                    <a:gd name="T6" fmla="*/ 6 w 313"/>
                    <a:gd name="T7" fmla="*/ 4 h 135"/>
                    <a:gd name="T8" fmla="*/ 12 w 313"/>
                    <a:gd name="T9" fmla="*/ 1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3" h="135">
                      <a:moveTo>
                        <a:pt x="239" y="0"/>
                      </a:moveTo>
                      <a:cubicBezTo>
                        <a:pt x="209" y="22"/>
                        <a:pt x="159" y="32"/>
                        <a:pt x="123" y="42"/>
                      </a:cubicBezTo>
                      <a:cubicBezTo>
                        <a:pt x="79" y="56"/>
                        <a:pt x="43" y="84"/>
                        <a:pt x="0" y="102"/>
                      </a:cubicBezTo>
                      <a:cubicBezTo>
                        <a:pt x="2" y="135"/>
                        <a:pt x="125" y="102"/>
                        <a:pt x="149" y="97"/>
                      </a:cubicBezTo>
                      <a:cubicBezTo>
                        <a:pt x="201" y="85"/>
                        <a:pt x="276" y="58"/>
                        <a:pt x="313" y="1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35" name="Freeform 924">
                  <a:extLst>
                    <a:ext uri="{FF2B5EF4-FFF2-40B4-BE49-F238E27FC236}">
                      <a16:creationId xmlns:a16="http://schemas.microsoft.com/office/drawing/2014/main" id="{15FEEA3D-3FBF-A229-E515-E5EEDB7B7AF4}"/>
                    </a:ext>
                  </a:extLst>
                </p:cNvPr>
                <p:cNvSpPr>
                  <a:spLocks/>
                </p:cNvSpPr>
                <p:nvPr/>
              </p:nvSpPr>
              <p:spPr bwMode="auto">
                <a:xfrm>
                  <a:off x="1368" y="2525"/>
                  <a:ext cx="110" cy="49"/>
                </a:xfrm>
                <a:custGeom>
                  <a:avLst/>
                  <a:gdLst>
                    <a:gd name="T0" fmla="*/ 0 w 328"/>
                    <a:gd name="T1" fmla="*/ 4 h 146"/>
                    <a:gd name="T2" fmla="*/ 6 w 328"/>
                    <a:gd name="T3" fmla="*/ 5 h 146"/>
                    <a:gd name="T4" fmla="*/ 9 w 328"/>
                    <a:gd name="T5" fmla="*/ 2 h 146"/>
                    <a:gd name="T6" fmla="*/ 12 w 328"/>
                    <a:gd name="T7" fmla="*/ 0 h 146"/>
                    <a:gd name="T8" fmla="*/ 8 w 328"/>
                    <a:gd name="T9" fmla="*/ 1 h 146"/>
                    <a:gd name="T10" fmla="*/ 4 w 328"/>
                    <a:gd name="T11" fmla="*/ 2 h 146"/>
                    <a:gd name="T12" fmla="*/ 5 w 328"/>
                    <a:gd name="T13" fmla="*/ 2 h 146"/>
                    <a:gd name="T14" fmla="*/ 2 w 328"/>
                    <a:gd name="T15" fmla="*/ 4 h 1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8" h="146">
                      <a:moveTo>
                        <a:pt x="0" y="101"/>
                      </a:moveTo>
                      <a:cubicBezTo>
                        <a:pt x="48" y="112"/>
                        <a:pt x="109" y="123"/>
                        <a:pt x="151" y="146"/>
                      </a:cubicBezTo>
                      <a:cubicBezTo>
                        <a:pt x="164" y="115"/>
                        <a:pt x="205" y="78"/>
                        <a:pt x="236" y="61"/>
                      </a:cubicBezTo>
                      <a:cubicBezTo>
                        <a:pt x="267" y="44"/>
                        <a:pt x="316" y="37"/>
                        <a:pt x="328" y="0"/>
                      </a:cubicBezTo>
                      <a:cubicBezTo>
                        <a:pt x="294" y="15"/>
                        <a:pt x="262" y="30"/>
                        <a:pt x="224" y="37"/>
                      </a:cubicBezTo>
                      <a:cubicBezTo>
                        <a:pt x="187" y="44"/>
                        <a:pt x="146" y="37"/>
                        <a:pt x="109" y="44"/>
                      </a:cubicBezTo>
                      <a:cubicBezTo>
                        <a:pt x="124" y="42"/>
                        <a:pt x="134" y="49"/>
                        <a:pt x="144" y="54"/>
                      </a:cubicBezTo>
                      <a:cubicBezTo>
                        <a:pt x="128" y="83"/>
                        <a:pt x="89" y="94"/>
                        <a:pt x="59" y="96"/>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36" name="Freeform 925">
                  <a:extLst>
                    <a:ext uri="{FF2B5EF4-FFF2-40B4-BE49-F238E27FC236}">
                      <a16:creationId xmlns:a16="http://schemas.microsoft.com/office/drawing/2014/main" id="{2EFF4E74-546D-28B4-645B-0890762C714A}"/>
                    </a:ext>
                  </a:extLst>
                </p:cNvPr>
                <p:cNvSpPr>
                  <a:spLocks/>
                </p:cNvSpPr>
                <p:nvPr/>
              </p:nvSpPr>
              <p:spPr bwMode="auto">
                <a:xfrm>
                  <a:off x="1465" y="2587"/>
                  <a:ext cx="70" cy="40"/>
                </a:xfrm>
                <a:custGeom>
                  <a:avLst/>
                  <a:gdLst>
                    <a:gd name="T0" fmla="*/ 2 w 209"/>
                    <a:gd name="T1" fmla="*/ 0 h 118"/>
                    <a:gd name="T2" fmla="*/ 4 w 209"/>
                    <a:gd name="T3" fmla="*/ 0 h 118"/>
                    <a:gd name="T4" fmla="*/ 0 60000 65536"/>
                    <a:gd name="T5" fmla="*/ 0 60000 65536"/>
                  </a:gdLst>
                  <a:ahLst/>
                  <a:cxnLst>
                    <a:cxn ang="T4">
                      <a:pos x="T0" y="T1"/>
                    </a:cxn>
                    <a:cxn ang="T5">
                      <a:pos x="T2" y="T3"/>
                    </a:cxn>
                  </a:cxnLst>
                  <a:rect l="0" t="0" r="r" b="b"/>
                  <a:pathLst>
                    <a:path w="209" h="118">
                      <a:moveTo>
                        <a:pt x="55" y="0"/>
                      </a:moveTo>
                      <a:cubicBezTo>
                        <a:pt x="0" y="22"/>
                        <a:pt x="209" y="118"/>
                        <a:pt x="109" y="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37" name="Freeform 926">
                  <a:extLst>
                    <a:ext uri="{FF2B5EF4-FFF2-40B4-BE49-F238E27FC236}">
                      <a16:creationId xmlns:a16="http://schemas.microsoft.com/office/drawing/2014/main" id="{A6B2E3D7-398F-58FA-921A-5C4B4CA2DC9C}"/>
                    </a:ext>
                  </a:extLst>
                </p:cNvPr>
                <p:cNvSpPr>
                  <a:spLocks/>
                </p:cNvSpPr>
                <p:nvPr/>
              </p:nvSpPr>
              <p:spPr bwMode="auto">
                <a:xfrm>
                  <a:off x="1395" y="2725"/>
                  <a:ext cx="58" cy="39"/>
                </a:xfrm>
                <a:custGeom>
                  <a:avLst/>
                  <a:gdLst>
                    <a:gd name="T0" fmla="*/ 6 w 171"/>
                    <a:gd name="T1" fmla="*/ 0 h 113"/>
                    <a:gd name="T2" fmla="*/ 0 w 171"/>
                    <a:gd name="T3" fmla="*/ 4 h 113"/>
                    <a:gd name="T4" fmla="*/ 3 w 171"/>
                    <a:gd name="T5" fmla="*/ 4 h 113"/>
                    <a:gd name="T6" fmla="*/ 7 w 171"/>
                    <a:gd name="T7" fmla="*/ 1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 h="113">
                      <a:moveTo>
                        <a:pt x="146" y="4"/>
                      </a:moveTo>
                      <a:cubicBezTo>
                        <a:pt x="91" y="0"/>
                        <a:pt x="34" y="66"/>
                        <a:pt x="0" y="102"/>
                      </a:cubicBezTo>
                      <a:cubicBezTo>
                        <a:pt x="27" y="109"/>
                        <a:pt x="59" y="108"/>
                        <a:pt x="86" y="113"/>
                      </a:cubicBezTo>
                      <a:cubicBezTo>
                        <a:pt x="67" y="64"/>
                        <a:pt x="127" y="33"/>
                        <a:pt x="171" y="38"/>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38" name="Freeform 927">
                  <a:extLst>
                    <a:ext uri="{FF2B5EF4-FFF2-40B4-BE49-F238E27FC236}">
                      <a16:creationId xmlns:a16="http://schemas.microsoft.com/office/drawing/2014/main" id="{723B7CD6-DEFF-1E95-C41D-1B838E1AF61C}"/>
                    </a:ext>
                  </a:extLst>
                </p:cNvPr>
                <p:cNvSpPr>
                  <a:spLocks/>
                </p:cNvSpPr>
                <p:nvPr/>
              </p:nvSpPr>
              <p:spPr bwMode="auto">
                <a:xfrm>
                  <a:off x="1077" y="2539"/>
                  <a:ext cx="33" cy="25"/>
                </a:xfrm>
                <a:custGeom>
                  <a:avLst/>
                  <a:gdLst>
                    <a:gd name="T0" fmla="*/ 0 w 98"/>
                    <a:gd name="T1" fmla="*/ 0 h 74"/>
                    <a:gd name="T2" fmla="*/ 0 w 98"/>
                    <a:gd name="T3" fmla="*/ 3 h 74"/>
                    <a:gd name="T4" fmla="*/ 4 w 98"/>
                    <a:gd name="T5" fmla="*/ 3 h 74"/>
                    <a:gd name="T6" fmla="*/ 3 w 98"/>
                    <a:gd name="T7" fmla="*/ 0 h 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 h="74">
                      <a:moveTo>
                        <a:pt x="0" y="0"/>
                      </a:moveTo>
                      <a:cubicBezTo>
                        <a:pt x="7" y="22"/>
                        <a:pt x="5" y="49"/>
                        <a:pt x="4" y="74"/>
                      </a:cubicBezTo>
                      <a:cubicBezTo>
                        <a:pt x="27" y="43"/>
                        <a:pt x="70" y="57"/>
                        <a:pt x="98" y="74"/>
                      </a:cubicBezTo>
                      <a:cubicBezTo>
                        <a:pt x="88" y="54"/>
                        <a:pt x="79" y="31"/>
                        <a:pt x="80" y="8"/>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39" name="Freeform 928">
                  <a:extLst>
                    <a:ext uri="{FF2B5EF4-FFF2-40B4-BE49-F238E27FC236}">
                      <a16:creationId xmlns:a16="http://schemas.microsoft.com/office/drawing/2014/main" id="{2E375092-6BA0-CC4D-8A86-1D11C5CE464A}"/>
                    </a:ext>
                  </a:extLst>
                </p:cNvPr>
                <p:cNvSpPr>
                  <a:spLocks/>
                </p:cNvSpPr>
                <p:nvPr/>
              </p:nvSpPr>
              <p:spPr bwMode="auto">
                <a:xfrm>
                  <a:off x="727" y="2149"/>
                  <a:ext cx="35" cy="65"/>
                </a:xfrm>
                <a:custGeom>
                  <a:avLst/>
                  <a:gdLst>
                    <a:gd name="T0" fmla="*/ 4 w 106"/>
                    <a:gd name="T1" fmla="*/ 0 h 192"/>
                    <a:gd name="T2" fmla="*/ 0 w 106"/>
                    <a:gd name="T3" fmla="*/ 7 h 192"/>
                    <a:gd name="T4" fmla="*/ 1 w 106"/>
                    <a:gd name="T5" fmla="*/ 4 h 192"/>
                    <a:gd name="T6" fmla="*/ 3 w 106"/>
                    <a:gd name="T7" fmla="*/ 0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 h="192">
                      <a:moveTo>
                        <a:pt x="106" y="0"/>
                      </a:moveTo>
                      <a:cubicBezTo>
                        <a:pt x="77" y="66"/>
                        <a:pt x="100" y="188"/>
                        <a:pt x="0" y="192"/>
                      </a:cubicBezTo>
                      <a:cubicBezTo>
                        <a:pt x="28" y="167"/>
                        <a:pt x="28" y="139"/>
                        <a:pt x="39" y="105"/>
                      </a:cubicBezTo>
                      <a:cubicBezTo>
                        <a:pt x="51" y="69"/>
                        <a:pt x="88" y="40"/>
                        <a:pt x="93" y="4"/>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40" name="Freeform 929">
                  <a:extLst>
                    <a:ext uri="{FF2B5EF4-FFF2-40B4-BE49-F238E27FC236}">
                      <a16:creationId xmlns:a16="http://schemas.microsoft.com/office/drawing/2014/main" id="{2D14D62E-B271-FCFA-BDBB-67FBCB45A891}"/>
                    </a:ext>
                  </a:extLst>
                </p:cNvPr>
                <p:cNvSpPr>
                  <a:spLocks/>
                </p:cNvSpPr>
                <p:nvPr/>
              </p:nvSpPr>
              <p:spPr bwMode="auto">
                <a:xfrm>
                  <a:off x="764" y="1993"/>
                  <a:ext cx="31" cy="42"/>
                </a:xfrm>
                <a:custGeom>
                  <a:avLst/>
                  <a:gdLst>
                    <a:gd name="T0" fmla="*/ 0 w 91"/>
                    <a:gd name="T1" fmla="*/ 0 h 123"/>
                    <a:gd name="T2" fmla="*/ 4 w 91"/>
                    <a:gd name="T3" fmla="*/ 3 h 123"/>
                    <a:gd name="T4" fmla="*/ 1 w 91"/>
                    <a:gd name="T5" fmla="*/ 5 h 123"/>
                    <a:gd name="T6" fmla="*/ 0 w 91"/>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 h="123">
                      <a:moveTo>
                        <a:pt x="0" y="0"/>
                      </a:moveTo>
                      <a:cubicBezTo>
                        <a:pt x="32" y="27"/>
                        <a:pt x="65" y="39"/>
                        <a:pt x="91" y="80"/>
                      </a:cubicBezTo>
                      <a:cubicBezTo>
                        <a:pt x="68" y="93"/>
                        <a:pt x="47" y="107"/>
                        <a:pt x="26" y="123"/>
                      </a:cubicBezTo>
                      <a:cubicBezTo>
                        <a:pt x="73" y="99"/>
                        <a:pt x="11" y="37"/>
                        <a:pt x="8" y="12"/>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41" name="Freeform 930">
                  <a:extLst>
                    <a:ext uri="{FF2B5EF4-FFF2-40B4-BE49-F238E27FC236}">
                      <a16:creationId xmlns:a16="http://schemas.microsoft.com/office/drawing/2014/main" id="{4C6D8968-A1A0-C69A-7E4B-036818E121C1}"/>
                    </a:ext>
                  </a:extLst>
                </p:cNvPr>
                <p:cNvSpPr>
                  <a:spLocks/>
                </p:cNvSpPr>
                <p:nvPr/>
              </p:nvSpPr>
              <p:spPr bwMode="auto">
                <a:xfrm>
                  <a:off x="940" y="1782"/>
                  <a:ext cx="149" cy="27"/>
                </a:xfrm>
                <a:custGeom>
                  <a:avLst/>
                  <a:gdLst>
                    <a:gd name="T0" fmla="*/ 2 w 441"/>
                    <a:gd name="T1" fmla="*/ 2 h 80"/>
                    <a:gd name="T2" fmla="*/ 17 w 441"/>
                    <a:gd name="T3" fmla="*/ 2 h 80"/>
                    <a:gd name="T4" fmla="*/ 9 w 441"/>
                    <a:gd name="T5" fmla="*/ 2 h 80"/>
                    <a:gd name="T6" fmla="*/ 0 w 441"/>
                    <a:gd name="T7" fmla="*/ 3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1" h="80">
                      <a:moveTo>
                        <a:pt x="46" y="59"/>
                      </a:moveTo>
                      <a:cubicBezTo>
                        <a:pt x="178" y="28"/>
                        <a:pt x="311" y="0"/>
                        <a:pt x="441" y="55"/>
                      </a:cubicBezTo>
                      <a:cubicBezTo>
                        <a:pt x="372" y="54"/>
                        <a:pt x="305" y="59"/>
                        <a:pt x="236" y="59"/>
                      </a:cubicBezTo>
                      <a:cubicBezTo>
                        <a:pt x="158" y="59"/>
                        <a:pt x="72" y="50"/>
                        <a:pt x="0" y="8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42" name="Freeform 931">
                  <a:extLst>
                    <a:ext uri="{FF2B5EF4-FFF2-40B4-BE49-F238E27FC236}">
                      <a16:creationId xmlns:a16="http://schemas.microsoft.com/office/drawing/2014/main" id="{AE5FC4C8-2A9B-6AEA-690F-87D55D8179C6}"/>
                    </a:ext>
                  </a:extLst>
                </p:cNvPr>
                <p:cNvSpPr>
                  <a:spLocks/>
                </p:cNvSpPr>
                <p:nvPr/>
              </p:nvSpPr>
              <p:spPr bwMode="auto">
                <a:xfrm>
                  <a:off x="1589" y="1881"/>
                  <a:ext cx="38" cy="39"/>
                </a:xfrm>
                <a:custGeom>
                  <a:avLst/>
                  <a:gdLst>
                    <a:gd name="T0" fmla="*/ 2 w 112"/>
                    <a:gd name="T1" fmla="*/ 0 h 116"/>
                    <a:gd name="T2" fmla="*/ 0 w 112"/>
                    <a:gd name="T3" fmla="*/ 2 h 116"/>
                    <a:gd name="T4" fmla="*/ 4 w 112"/>
                    <a:gd name="T5" fmla="*/ 4 h 116"/>
                    <a:gd name="T6" fmla="*/ 4 w 112"/>
                    <a:gd name="T7" fmla="*/ 0 h 1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 h="116">
                      <a:moveTo>
                        <a:pt x="45" y="0"/>
                      </a:moveTo>
                      <a:cubicBezTo>
                        <a:pt x="27" y="11"/>
                        <a:pt x="6" y="42"/>
                        <a:pt x="0" y="63"/>
                      </a:cubicBezTo>
                      <a:cubicBezTo>
                        <a:pt x="39" y="72"/>
                        <a:pt x="73" y="75"/>
                        <a:pt x="96" y="116"/>
                      </a:cubicBezTo>
                      <a:cubicBezTo>
                        <a:pt x="110" y="74"/>
                        <a:pt x="112" y="47"/>
                        <a:pt x="100" y="4"/>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43" name="Freeform 932">
                  <a:extLst>
                    <a:ext uri="{FF2B5EF4-FFF2-40B4-BE49-F238E27FC236}">
                      <a16:creationId xmlns:a16="http://schemas.microsoft.com/office/drawing/2014/main" id="{07481636-2D07-8E1F-0C4B-256155E67D7A}"/>
                    </a:ext>
                  </a:extLst>
                </p:cNvPr>
                <p:cNvSpPr>
                  <a:spLocks/>
                </p:cNvSpPr>
                <p:nvPr/>
              </p:nvSpPr>
              <p:spPr bwMode="auto">
                <a:xfrm>
                  <a:off x="1919" y="2241"/>
                  <a:ext cx="45" cy="80"/>
                </a:xfrm>
                <a:custGeom>
                  <a:avLst/>
                  <a:gdLst>
                    <a:gd name="T0" fmla="*/ 3 w 131"/>
                    <a:gd name="T1" fmla="*/ 0 h 236"/>
                    <a:gd name="T2" fmla="*/ 4 w 131"/>
                    <a:gd name="T3" fmla="*/ 6 h 236"/>
                    <a:gd name="T4" fmla="*/ 0 w 131"/>
                    <a:gd name="T5" fmla="*/ 9 h 236"/>
                    <a:gd name="T6" fmla="*/ 3 w 131"/>
                    <a:gd name="T7" fmla="*/ 4 h 236"/>
                    <a:gd name="T8" fmla="*/ 3 w 131"/>
                    <a:gd name="T9" fmla="*/ 0 h 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236">
                      <a:moveTo>
                        <a:pt x="83" y="13"/>
                      </a:moveTo>
                      <a:cubicBezTo>
                        <a:pt x="114" y="43"/>
                        <a:pt x="131" y="107"/>
                        <a:pt x="114" y="145"/>
                      </a:cubicBezTo>
                      <a:cubicBezTo>
                        <a:pt x="91" y="192"/>
                        <a:pt x="19" y="196"/>
                        <a:pt x="0" y="236"/>
                      </a:cubicBezTo>
                      <a:cubicBezTo>
                        <a:pt x="28" y="214"/>
                        <a:pt x="50" y="150"/>
                        <a:pt x="64" y="114"/>
                      </a:cubicBezTo>
                      <a:cubicBezTo>
                        <a:pt x="76" y="81"/>
                        <a:pt x="87" y="34"/>
                        <a:pt x="79" y="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44" name="Freeform 933">
                  <a:extLst>
                    <a:ext uri="{FF2B5EF4-FFF2-40B4-BE49-F238E27FC236}">
                      <a16:creationId xmlns:a16="http://schemas.microsoft.com/office/drawing/2014/main" id="{CE5C758C-D099-A813-3F3B-E3DB190F1746}"/>
                    </a:ext>
                  </a:extLst>
                </p:cNvPr>
                <p:cNvSpPr>
                  <a:spLocks/>
                </p:cNvSpPr>
                <p:nvPr/>
              </p:nvSpPr>
              <p:spPr bwMode="auto">
                <a:xfrm>
                  <a:off x="206" y="2382"/>
                  <a:ext cx="146" cy="124"/>
                </a:xfrm>
                <a:custGeom>
                  <a:avLst/>
                  <a:gdLst>
                    <a:gd name="T0" fmla="*/ 4 w 432"/>
                    <a:gd name="T1" fmla="*/ 3 h 366"/>
                    <a:gd name="T2" fmla="*/ 8 w 432"/>
                    <a:gd name="T3" fmla="*/ 14 h 366"/>
                    <a:gd name="T4" fmla="*/ 10 w 432"/>
                    <a:gd name="T5" fmla="*/ 7 h 366"/>
                    <a:gd name="T6" fmla="*/ 13 w 432"/>
                    <a:gd name="T7" fmla="*/ 5 h 366"/>
                    <a:gd name="T8" fmla="*/ 16 w 432"/>
                    <a:gd name="T9" fmla="*/ 4 h 366"/>
                    <a:gd name="T10" fmla="*/ 16 w 432"/>
                    <a:gd name="T11" fmla="*/ 1 h 366"/>
                    <a:gd name="T12" fmla="*/ 13 w 432"/>
                    <a:gd name="T13" fmla="*/ 0 h 366"/>
                    <a:gd name="T14" fmla="*/ 10 w 432"/>
                    <a:gd name="T15" fmla="*/ 2 h 366"/>
                    <a:gd name="T16" fmla="*/ 7 w 432"/>
                    <a:gd name="T17" fmla="*/ 3 h 3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2" h="366">
                      <a:moveTo>
                        <a:pt x="106" y="89"/>
                      </a:moveTo>
                      <a:cubicBezTo>
                        <a:pt x="0" y="94"/>
                        <a:pt x="188" y="330"/>
                        <a:pt x="207" y="366"/>
                      </a:cubicBezTo>
                      <a:cubicBezTo>
                        <a:pt x="215" y="302"/>
                        <a:pt x="232" y="235"/>
                        <a:pt x="274" y="181"/>
                      </a:cubicBezTo>
                      <a:cubicBezTo>
                        <a:pt x="292" y="158"/>
                        <a:pt x="318" y="142"/>
                        <a:pt x="342" y="128"/>
                      </a:cubicBezTo>
                      <a:cubicBezTo>
                        <a:pt x="357" y="119"/>
                        <a:pt x="415" y="111"/>
                        <a:pt x="423" y="101"/>
                      </a:cubicBezTo>
                      <a:cubicBezTo>
                        <a:pt x="432" y="89"/>
                        <a:pt x="415" y="38"/>
                        <a:pt x="404" y="27"/>
                      </a:cubicBezTo>
                      <a:cubicBezTo>
                        <a:pt x="391" y="12"/>
                        <a:pt x="349" y="0"/>
                        <a:pt x="330" y="0"/>
                      </a:cubicBezTo>
                      <a:cubicBezTo>
                        <a:pt x="291" y="1"/>
                        <a:pt x="295" y="22"/>
                        <a:pt x="272" y="44"/>
                      </a:cubicBezTo>
                      <a:cubicBezTo>
                        <a:pt x="246" y="68"/>
                        <a:pt x="222" y="63"/>
                        <a:pt x="191" y="72"/>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45" name="Freeform 934">
                  <a:extLst>
                    <a:ext uri="{FF2B5EF4-FFF2-40B4-BE49-F238E27FC236}">
                      <a16:creationId xmlns:a16="http://schemas.microsoft.com/office/drawing/2014/main" id="{D583645A-7DE6-92F9-549E-F78BEF845964}"/>
                    </a:ext>
                  </a:extLst>
                </p:cNvPr>
                <p:cNvSpPr>
                  <a:spLocks/>
                </p:cNvSpPr>
                <p:nvPr/>
              </p:nvSpPr>
              <p:spPr bwMode="auto">
                <a:xfrm>
                  <a:off x="191" y="2272"/>
                  <a:ext cx="79" cy="96"/>
                </a:xfrm>
                <a:custGeom>
                  <a:avLst/>
                  <a:gdLst>
                    <a:gd name="T0" fmla="*/ 0 w 233"/>
                    <a:gd name="T1" fmla="*/ 3 h 283"/>
                    <a:gd name="T2" fmla="*/ 9 w 233"/>
                    <a:gd name="T3" fmla="*/ 1 h 283"/>
                    <a:gd name="T4" fmla="*/ 7 w 233"/>
                    <a:gd name="T5" fmla="*/ 3 h 283"/>
                    <a:gd name="T6" fmla="*/ 6 w 233"/>
                    <a:gd name="T7" fmla="*/ 5 h 283"/>
                    <a:gd name="T8" fmla="*/ 7 w 233"/>
                    <a:gd name="T9" fmla="*/ 11 h 283"/>
                    <a:gd name="T10" fmla="*/ 5 w 233"/>
                    <a:gd name="T11" fmla="*/ 11 h 283"/>
                    <a:gd name="T12" fmla="*/ 4 w 233"/>
                    <a:gd name="T13" fmla="*/ 7 h 283"/>
                    <a:gd name="T14" fmla="*/ 2 w 233"/>
                    <a:gd name="T15" fmla="*/ 6 h 283"/>
                    <a:gd name="T16" fmla="*/ 1 w 233"/>
                    <a:gd name="T17" fmla="*/ 4 h 2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3" h="283">
                      <a:moveTo>
                        <a:pt x="0" y="77"/>
                      </a:moveTo>
                      <a:cubicBezTo>
                        <a:pt x="24" y="46"/>
                        <a:pt x="229" y="0"/>
                        <a:pt x="232" y="35"/>
                      </a:cubicBezTo>
                      <a:cubicBezTo>
                        <a:pt x="233" y="50"/>
                        <a:pt x="199" y="69"/>
                        <a:pt x="189" y="81"/>
                      </a:cubicBezTo>
                      <a:cubicBezTo>
                        <a:pt x="173" y="101"/>
                        <a:pt x="170" y="115"/>
                        <a:pt x="168" y="140"/>
                      </a:cubicBezTo>
                      <a:cubicBezTo>
                        <a:pt x="166" y="176"/>
                        <a:pt x="165" y="240"/>
                        <a:pt x="176" y="274"/>
                      </a:cubicBezTo>
                      <a:cubicBezTo>
                        <a:pt x="161" y="281"/>
                        <a:pt x="144" y="278"/>
                        <a:pt x="127" y="283"/>
                      </a:cubicBezTo>
                      <a:cubicBezTo>
                        <a:pt x="129" y="244"/>
                        <a:pt x="120" y="215"/>
                        <a:pt x="93" y="187"/>
                      </a:cubicBezTo>
                      <a:cubicBezTo>
                        <a:pt x="80" y="174"/>
                        <a:pt x="66" y="169"/>
                        <a:pt x="56" y="152"/>
                      </a:cubicBezTo>
                      <a:cubicBezTo>
                        <a:pt x="45" y="137"/>
                        <a:pt x="46" y="120"/>
                        <a:pt x="29" y="111"/>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46" name="Freeform 935">
                  <a:extLst>
                    <a:ext uri="{FF2B5EF4-FFF2-40B4-BE49-F238E27FC236}">
                      <a16:creationId xmlns:a16="http://schemas.microsoft.com/office/drawing/2014/main" id="{ED1FD551-7DC8-187A-BCD4-C35267EC380A}"/>
                    </a:ext>
                  </a:extLst>
                </p:cNvPr>
                <p:cNvSpPr>
                  <a:spLocks/>
                </p:cNvSpPr>
                <p:nvPr/>
              </p:nvSpPr>
              <p:spPr bwMode="auto">
                <a:xfrm>
                  <a:off x="165" y="2194"/>
                  <a:ext cx="46" cy="67"/>
                </a:xfrm>
                <a:custGeom>
                  <a:avLst/>
                  <a:gdLst>
                    <a:gd name="T0" fmla="*/ 0 w 134"/>
                    <a:gd name="T1" fmla="*/ 2 h 197"/>
                    <a:gd name="T2" fmla="*/ 1 w 134"/>
                    <a:gd name="T3" fmla="*/ 7 h 197"/>
                    <a:gd name="T4" fmla="*/ 5 w 134"/>
                    <a:gd name="T5" fmla="*/ 7 h 197"/>
                    <a:gd name="T6" fmla="*/ 1 w 134"/>
                    <a:gd name="T7" fmla="*/ 0 h 1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 h="197">
                      <a:moveTo>
                        <a:pt x="0" y="59"/>
                      </a:moveTo>
                      <a:cubicBezTo>
                        <a:pt x="6" y="87"/>
                        <a:pt x="15" y="168"/>
                        <a:pt x="37" y="186"/>
                      </a:cubicBezTo>
                      <a:cubicBezTo>
                        <a:pt x="48" y="195"/>
                        <a:pt x="120" y="197"/>
                        <a:pt x="134" y="185"/>
                      </a:cubicBezTo>
                      <a:cubicBezTo>
                        <a:pt x="85" y="142"/>
                        <a:pt x="47" y="61"/>
                        <a:pt x="25" y="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47" name="Freeform 936">
                  <a:extLst>
                    <a:ext uri="{FF2B5EF4-FFF2-40B4-BE49-F238E27FC236}">
                      <a16:creationId xmlns:a16="http://schemas.microsoft.com/office/drawing/2014/main" id="{348BFB8A-8C3C-5BEF-958B-96D6DA752AA8}"/>
                    </a:ext>
                  </a:extLst>
                </p:cNvPr>
                <p:cNvSpPr>
                  <a:spLocks/>
                </p:cNvSpPr>
                <p:nvPr/>
              </p:nvSpPr>
              <p:spPr bwMode="auto">
                <a:xfrm>
                  <a:off x="170" y="2040"/>
                  <a:ext cx="89" cy="81"/>
                </a:xfrm>
                <a:custGeom>
                  <a:avLst/>
                  <a:gdLst>
                    <a:gd name="T0" fmla="*/ 4 w 263"/>
                    <a:gd name="T1" fmla="*/ 0 h 239"/>
                    <a:gd name="T2" fmla="*/ 0 w 263"/>
                    <a:gd name="T3" fmla="*/ 6 h 239"/>
                    <a:gd name="T4" fmla="*/ 1 w 263"/>
                    <a:gd name="T5" fmla="*/ 9 h 239"/>
                    <a:gd name="T6" fmla="*/ 10 w 263"/>
                    <a:gd name="T7" fmla="*/ 6 h 239"/>
                    <a:gd name="T8" fmla="*/ 9 w 263"/>
                    <a:gd name="T9" fmla="*/ 3 h 239"/>
                    <a:gd name="T10" fmla="*/ 5 w 263"/>
                    <a:gd name="T11" fmla="*/ 1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3" h="239">
                      <a:moveTo>
                        <a:pt x="100" y="0"/>
                      </a:moveTo>
                      <a:cubicBezTo>
                        <a:pt x="72" y="20"/>
                        <a:pt x="0" y="128"/>
                        <a:pt x="3" y="163"/>
                      </a:cubicBezTo>
                      <a:cubicBezTo>
                        <a:pt x="45" y="164"/>
                        <a:pt x="43" y="213"/>
                        <a:pt x="24" y="239"/>
                      </a:cubicBezTo>
                      <a:cubicBezTo>
                        <a:pt x="104" y="211"/>
                        <a:pt x="166" y="116"/>
                        <a:pt x="263" y="159"/>
                      </a:cubicBezTo>
                      <a:cubicBezTo>
                        <a:pt x="229" y="138"/>
                        <a:pt x="249" y="99"/>
                        <a:pt x="231" y="70"/>
                      </a:cubicBezTo>
                      <a:cubicBezTo>
                        <a:pt x="212" y="40"/>
                        <a:pt x="162" y="23"/>
                        <a:pt x="129" y="16"/>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48" name="Freeform 937">
                  <a:extLst>
                    <a:ext uri="{FF2B5EF4-FFF2-40B4-BE49-F238E27FC236}">
                      <a16:creationId xmlns:a16="http://schemas.microsoft.com/office/drawing/2014/main" id="{0FE879A0-BFDE-66B9-99D0-BCEBF5DD8A6F}"/>
                    </a:ext>
                  </a:extLst>
                </p:cNvPr>
                <p:cNvSpPr>
                  <a:spLocks/>
                </p:cNvSpPr>
                <p:nvPr/>
              </p:nvSpPr>
              <p:spPr bwMode="auto">
                <a:xfrm>
                  <a:off x="259" y="2084"/>
                  <a:ext cx="31" cy="16"/>
                </a:xfrm>
                <a:custGeom>
                  <a:avLst/>
                  <a:gdLst>
                    <a:gd name="T0" fmla="*/ 0 w 89"/>
                    <a:gd name="T1" fmla="*/ 1 h 47"/>
                    <a:gd name="T2" fmla="*/ 4 w 89"/>
                    <a:gd name="T3" fmla="*/ 1 h 47"/>
                    <a:gd name="T4" fmla="*/ 2 w 89"/>
                    <a:gd name="T5" fmla="*/ 0 h 47"/>
                    <a:gd name="T6" fmla="*/ 0 60000 65536"/>
                    <a:gd name="T7" fmla="*/ 0 60000 65536"/>
                    <a:gd name="T8" fmla="*/ 0 60000 65536"/>
                  </a:gdLst>
                  <a:ahLst/>
                  <a:cxnLst>
                    <a:cxn ang="T6">
                      <a:pos x="T0" y="T1"/>
                    </a:cxn>
                    <a:cxn ang="T7">
                      <a:pos x="T2" y="T3"/>
                    </a:cxn>
                    <a:cxn ang="T8">
                      <a:pos x="T4" y="T5"/>
                    </a:cxn>
                  </a:cxnLst>
                  <a:rect l="0" t="0" r="r" b="b"/>
                  <a:pathLst>
                    <a:path w="89" h="47">
                      <a:moveTo>
                        <a:pt x="0" y="17"/>
                      </a:moveTo>
                      <a:cubicBezTo>
                        <a:pt x="25" y="8"/>
                        <a:pt x="73" y="47"/>
                        <a:pt x="89" y="30"/>
                      </a:cubicBezTo>
                      <a:cubicBezTo>
                        <a:pt x="83" y="17"/>
                        <a:pt x="72" y="6"/>
                        <a:pt x="59" y="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49" name="Freeform 938">
                  <a:extLst>
                    <a:ext uri="{FF2B5EF4-FFF2-40B4-BE49-F238E27FC236}">
                      <a16:creationId xmlns:a16="http://schemas.microsoft.com/office/drawing/2014/main" id="{0BD2DC62-98CB-D9FA-4E01-4DAD13634CFB}"/>
                    </a:ext>
                  </a:extLst>
                </p:cNvPr>
                <p:cNvSpPr>
                  <a:spLocks/>
                </p:cNvSpPr>
                <p:nvPr/>
              </p:nvSpPr>
              <p:spPr bwMode="auto">
                <a:xfrm>
                  <a:off x="188" y="2044"/>
                  <a:ext cx="71" cy="53"/>
                </a:xfrm>
                <a:custGeom>
                  <a:avLst/>
                  <a:gdLst>
                    <a:gd name="T0" fmla="*/ 0 w 210"/>
                    <a:gd name="T1" fmla="*/ 2 h 156"/>
                    <a:gd name="T2" fmla="*/ 3 w 210"/>
                    <a:gd name="T3" fmla="*/ 6 h 156"/>
                    <a:gd name="T4" fmla="*/ 7 w 210"/>
                    <a:gd name="T5" fmla="*/ 6 h 156"/>
                    <a:gd name="T6" fmla="*/ 2 w 210"/>
                    <a:gd name="T7" fmla="*/ 0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 h="156">
                      <a:moveTo>
                        <a:pt x="0" y="55"/>
                      </a:moveTo>
                      <a:cubicBezTo>
                        <a:pt x="65" y="15"/>
                        <a:pt x="92" y="107"/>
                        <a:pt x="89" y="156"/>
                      </a:cubicBezTo>
                      <a:cubicBezTo>
                        <a:pt x="124" y="145"/>
                        <a:pt x="156" y="145"/>
                        <a:pt x="193" y="143"/>
                      </a:cubicBezTo>
                      <a:cubicBezTo>
                        <a:pt x="210" y="31"/>
                        <a:pt x="116" y="40"/>
                        <a:pt x="43" y="0"/>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50" name="Freeform 939">
                  <a:extLst>
                    <a:ext uri="{FF2B5EF4-FFF2-40B4-BE49-F238E27FC236}">
                      <a16:creationId xmlns:a16="http://schemas.microsoft.com/office/drawing/2014/main" id="{57139E1D-5FF7-B855-E0EE-0E9A53B4FBCC}"/>
                    </a:ext>
                  </a:extLst>
                </p:cNvPr>
                <p:cNvSpPr>
                  <a:spLocks/>
                </p:cNvSpPr>
                <p:nvPr/>
              </p:nvSpPr>
              <p:spPr bwMode="auto">
                <a:xfrm>
                  <a:off x="117" y="2339"/>
                  <a:ext cx="83" cy="66"/>
                </a:xfrm>
                <a:custGeom>
                  <a:avLst/>
                  <a:gdLst>
                    <a:gd name="T0" fmla="*/ 8 w 245"/>
                    <a:gd name="T1" fmla="*/ 2 h 193"/>
                    <a:gd name="T2" fmla="*/ 8 w 245"/>
                    <a:gd name="T3" fmla="*/ 5 h 193"/>
                    <a:gd name="T4" fmla="*/ 9 w 245"/>
                    <a:gd name="T5" fmla="*/ 6 h 193"/>
                    <a:gd name="T6" fmla="*/ 9 w 245"/>
                    <a:gd name="T7" fmla="*/ 8 h 193"/>
                    <a:gd name="T8" fmla="*/ 0 w 245"/>
                    <a:gd name="T9" fmla="*/ 6 h 193"/>
                    <a:gd name="T10" fmla="*/ 5 w 245"/>
                    <a:gd name="T11" fmla="*/ 5 h 193"/>
                    <a:gd name="T12" fmla="*/ 7 w 245"/>
                    <a:gd name="T13" fmla="*/ 0 h 1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5" h="193">
                      <a:moveTo>
                        <a:pt x="198" y="42"/>
                      </a:moveTo>
                      <a:cubicBezTo>
                        <a:pt x="199" y="68"/>
                        <a:pt x="198" y="108"/>
                        <a:pt x="211" y="130"/>
                      </a:cubicBezTo>
                      <a:cubicBezTo>
                        <a:pt x="216" y="138"/>
                        <a:pt x="233" y="131"/>
                        <a:pt x="240" y="147"/>
                      </a:cubicBezTo>
                      <a:cubicBezTo>
                        <a:pt x="245" y="159"/>
                        <a:pt x="238" y="183"/>
                        <a:pt x="235" y="193"/>
                      </a:cubicBezTo>
                      <a:cubicBezTo>
                        <a:pt x="163" y="146"/>
                        <a:pt x="83" y="189"/>
                        <a:pt x="5" y="151"/>
                      </a:cubicBezTo>
                      <a:cubicBezTo>
                        <a:pt x="0" y="113"/>
                        <a:pt x="90" y="143"/>
                        <a:pt x="118" y="130"/>
                      </a:cubicBezTo>
                      <a:cubicBezTo>
                        <a:pt x="160" y="110"/>
                        <a:pt x="174" y="38"/>
                        <a:pt x="194" y="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51" name="Freeform 940">
                  <a:extLst>
                    <a:ext uri="{FF2B5EF4-FFF2-40B4-BE49-F238E27FC236}">
                      <a16:creationId xmlns:a16="http://schemas.microsoft.com/office/drawing/2014/main" id="{11056662-D8C7-ED4C-38C4-2F9CF7594E0A}"/>
                    </a:ext>
                  </a:extLst>
                </p:cNvPr>
                <p:cNvSpPr>
                  <a:spLocks/>
                </p:cNvSpPr>
                <p:nvPr/>
              </p:nvSpPr>
              <p:spPr bwMode="auto">
                <a:xfrm>
                  <a:off x="218" y="2400"/>
                  <a:ext cx="80" cy="64"/>
                </a:xfrm>
                <a:custGeom>
                  <a:avLst/>
                  <a:gdLst>
                    <a:gd name="T0" fmla="*/ 3 w 234"/>
                    <a:gd name="T1" fmla="*/ 1 h 189"/>
                    <a:gd name="T2" fmla="*/ 4 w 234"/>
                    <a:gd name="T3" fmla="*/ 7 h 189"/>
                    <a:gd name="T4" fmla="*/ 6 w 234"/>
                    <a:gd name="T5" fmla="*/ 3 h 189"/>
                    <a:gd name="T6" fmla="*/ 9 w 234"/>
                    <a:gd name="T7" fmla="*/ 2 h 189"/>
                    <a:gd name="T8" fmla="*/ 9 w 234"/>
                    <a:gd name="T9" fmla="*/ 0 h 189"/>
                    <a:gd name="T10" fmla="*/ 3 w 234"/>
                    <a:gd name="T11" fmla="*/ 1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 h="189">
                      <a:moveTo>
                        <a:pt x="66" y="33"/>
                      </a:moveTo>
                      <a:cubicBezTo>
                        <a:pt x="0" y="57"/>
                        <a:pt x="49" y="178"/>
                        <a:pt x="98" y="189"/>
                      </a:cubicBezTo>
                      <a:cubicBezTo>
                        <a:pt x="63" y="152"/>
                        <a:pt x="102" y="91"/>
                        <a:pt x="142" y="80"/>
                      </a:cubicBezTo>
                      <a:cubicBezTo>
                        <a:pt x="163" y="74"/>
                        <a:pt x="192" y="96"/>
                        <a:pt x="211" y="66"/>
                      </a:cubicBezTo>
                      <a:cubicBezTo>
                        <a:pt x="226" y="42"/>
                        <a:pt x="205" y="20"/>
                        <a:pt x="234" y="0"/>
                      </a:cubicBezTo>
                      <a:cubicBezTo>
                        <a:pt x="178" y="20"/>
                        <a:pt x="144" y="51"/>
                        <a:pt x="79" y="33"/>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52" name="Freeform 941">
                  <a:extLst>
                    <a:ext uri="{FF2B5EF4-FFF2-40B4-BE49-F238E27FC236}">
                      <a16:creationId xmlns:a16="http://schemas.microsoft.com/office/drawing/2014/main" id="{D0973E2D-3B0B-489C-4604-0D692CDCF431}"/>
                    </a:ext>
                  </a:extLst>
                </p:cNvPr>
                <p:cNvSpPr>
                  <a:spLocks/>
                </p:cNvSpPr>
                <p:nvPr/>
              </p:nvSpPr>
              <p:spPr bwMode="auto">
                <a:xfrm>
                  <a:off x="195" y="2277"/>
                  <a:ext cx="74" cy="40"/>
                </a:xfrm>
                <a:custGeom>
                  <a:avLst/>
                  <a:gdLst>
                    <a:gd name="T0" fmla="*/ 0 w 219"/>
                    <a:gd name="T1" fmla="*/ 2 h 119"/>
                    <a:gd name="T2" fmla="*/ 2 w 219"/>
                    <a:gd name="T3" fmla="*/ 4 h 119"/>
                    <a:gd name="T4" fmla="*/ 4 w 219"/>
                    <a:gd name="T5" fmla="*/ 3 h 119"/>
                    <a:gd name="T6" fmla="*/ 8 w 219"/>
                    <a:gd name="T7" fmla="*/ 1 h 119"/>
                    <a:gd name="T8" fmla="*/ 2 w 219"/>
                    <a:gd name="T9" fmla="*/ 2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9" h="119">
                      <a:moveTo>
                        <a:pt x="0" y="63"/>
                      </a:moveTo>
                      <a:cubicBezTo>
                        <a:pt x="10" y="78"/>
                        <a:pt x="22" y="117"/>
                        <a:pt x="43" y="118"/>
                      </a:cubicBezTo>
                      <a:cubicBezTo>
                        <a:pt x="57" y="119"/>
                        <a:pt x="80" y="83"/>
                        <a:pt x="97" y="76"/>
                      </a:cubicBezTo>
                      <a:cubicBezTo>
                        <a:pt x="160" y="53"/>
                        <a:pt x="194" y="91"/>
                        <a:pt x="219" y="17"/>
                      </a:cubicBezTo>
                      <a:cubicBezTo>
                        <a:pt x="164" y="0"/>
                        <a:pt x="96" y="23"/>
                        <a:pt x="43" y="42"/>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53" name="Freeform 942">
                  <a:extLst>
                    <a:ext uri="{FF2B5EF4-FFF2-40B4-BE49-F238E27FC236}">
                      <a16:creationId xmlns:a16="http://schemas.microsoft.com/office/drawing/2014/main" id="{B7BF21AB-B206-B6AF-2FA6-C80C888F4A4A}"/>
                    </a:ext>
                  </a:extLst>
                </p:cNvPr>
                <p:cNvSpPr>
                  <a:spLocks/>
                </p:cNvSpPr>
                <p:nvPr/>
              </p:nvSpPr>
              <p:spPr bwMode="auto">
                <a:xfrm>
                  <a:off x="229" y="2587"/>
                  <a:ext cx="33" cy="63"/>
                </a:xfrm>
                <a:custGeom>
                  <a:avLst/>
                  <a:gdLst>
                    <a:gd name="T0" fmla="*/ 3 w 100"/>
                    <a:gd name="T1" fmla="*/ 0 h 185"/>
                    <a:gd name="T2" fmla="*/ 0 w 100"/>
                    <a:gd name="T3" fmla="*/ 6 h 185"/>
                    <a:gd name="T4" fmla="*/ 3 w 100"/>
                    <a:gd name="T5" fmla="*/ 7 h 185"/>
                    <a:gd name="T6" fmla="*/ 4 w 100"/>
                    <a:gd name="T7" fmla="*/ 3 h 1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185">
                      <a:moveTo>
                        <a:pt x="78" y="0"/>
                      </a:moveTo>
                      <a:cubicBezTo>
                        <a:pt x="100" y="60"/>
                        <a:pt x="52" y="134"/>
                        <a:pt x="0" y="160"/>
                      </a:cubicBezTo>
                      <a:cubicBezTo>
                        <a:pt x="27" y="175"/>
                        <a:pt x="62" y="175"/>
                        <a:pt x="90" y="185"/>
                      </a:cubicBezTo>
                      <a:cubicBezTo>
                        <a:pt x="92" y="152"/>
                        <a:pt x="90" y="118"/>
                        <a:pt x="99" y="88"/>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54" name="Freeform 943">
                  <a:extLst>
                    <a:ext uri="{FF2B5EF4-FFF2-40B4-BE49-F238E27FC236}">
                      <a16:creationId xmlns:a16="http://schemas.microsoft.com/office/drawing/2014/main" id="{AC7012B7-7938-F406-BED0-67D417DF43EB}"/>
                    </a:ext>
                  </a:extLst>
                </p:cNvPr>
                <p:cNvSpPr>
                  <a:spLocks/>
                </p:cNvSpPr>
                <p:nvPr/>
              </p:nvSpPr>
              <p:spPr bwMode="auto">
                <a:xfrm>
                  <a:off x="277" y="2743"/>
                  <a:ext cx="92" cy="104"/>
                </a:xfrm>
                <a:custGeom>
                  <a:avLst/>
                  <a:gdLst>
                    <a:gd name="T0" fmla="*/ 1 w 272"/>
                    <a:gd name="T1" fmla="*/ 0 h 310"/>
                    <a:gd name="T2" fmla="*/ 4 w 272"/>
                    <a:gd name="T3" fmla="*/ 2 h 310"/>
                    <a:gd name="T4" fmla="*/ 7 w 272"/>
                    <a:gd name="T5" fmla="*/ 4 h 310"/>
                    <a:gd name="T6" fmla="*/ 9 w 272"/>
                    <a:gd name="T7" fmla="*/ 6 h 310"/>
                    <a:gd name="T8" fmla="*/ 9 w 272"/>
                    <a:gd name="T9" fmla="*/ 8 h 310"/>
                    <a:gd name="T10" fmla="*/ 2 w 272"/>
                    <a:gd name="T11" fmla="*/ 11 h 310"/>
                    <a:gd name="T12" fmla="*/ 1 w 272"/>
                    <a:gd name="T13" fmla="*/ 7 h 310"/>
                    <a:gd name="T14" fmla="*/ 0 w 272"/>
                    <a:gd name="T15" fmla="*/ 4 h 310"/>
                    <a:gd name="T16" fmla="*/ 0 w 272"/>
                    <a:gd name="T17" fmla="*/ 3 h 3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2" h="310">
                      <a:moveTo>
                        <a:pt x="25" y="0"/>
                      </a:moveTo>
                      <a:cubicBezTo>
                        <a:pt x="46" y="21"/>
                        <a:pt x="68" y="47"/>
                        <a:pt x="105" y="59"/>
                      </a:cubicBezTo>
                      <a:cubicBezTo>
                        <a:pt x="139" y="69"/>
                        <a:pt x="164" y="72"/>
                        <a:pt x="192" y="97"/>
                      </a:cubicBezTo>
                      <a:cubicBezTo>
                        <a:pt x="211" y="113"/>
                        <a:pt x="234" y="135"/>
                        <a:pt x="247" y="156"/>
                      </a:cubicBezTo>
                      <a:cubicBezTo>
                        <a:pt x="272" y="194"/>
                        <a:pt x="260" y="203"/>
                        <a:pt x="227" y="226"/>
                      </a:cubicBezTo>
                      <a:cubicBezTo>
                        <a:pt x="189" y="252"/>
                        <a:pt x="94" y="310"/>
                        <a:pt x="50" y="290"/>
                      </a:cubicBezTo>
                      <a:cubicBezTo>
                        <a:pt x="13" y="274"/>
                        <a:pt x="33" y="230"/>
                        <a:pt x="33" y="198"/>
                      </a:cubicBezTo>
                      <a:cubicBezTo>
                        <a:pt x="33" y="154"/>
                        <a:pt x="15" y="131"/>
                        <a:pt x="2" y="94"/>
                      </a:cubicBezTo>
                      <a:cubicBezTo>
                        <a:pt x="0" y="86"/>
                        <a:pt x="4" y="92"/>
                        <a:pt x="4" y="84"/>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55" name="Freeform 944">
                  <a:extLst>
                    <a:ext uri="{FF2B5EF4-FFF2-40B4-BE49-F238E27FC236}">
                      <a16:creationId xmlns:a16="http://schemas.microsoft.com/office/drawing/2014/main" id="{234718A2-4C98-8766-75E3-4FDA6C664CB7}"/>
                    </a:ext>
                  </a:extLst>
                </p:cNvPr>
                <p:cNvSpPr>
                  <a:spLocks/>
                </p:cNvSpPr>
                <p:nvPr/>
              </p:nvSpPr>
              <p:spPr bwMode="auto">
                <a:xfrm>
                  <a:off x="195" y="2869"/>
                  <a:ext cx="41" cy="61"/>
                </a:xfrm>
                <a:custGeom>
                  <a:avLst/>
                  <a:gdLst>
                    <a:gd name="T0" fmla="*/ 3 w 119"/>
                    <a:gd name="T1" fmla="*/ 0 h 179"/>
                    <a:gd name="T2" fmla="*/ 0 w 119"/>
                    <a:gd name="T3" fmla="*/ 4 h 179"/>
                    <a:gd name="T4" fmla="*/ 5 w 119"/>
                    <a:gd name="T5" fmla="*/ 6 h 179"/>
                    <a:gd name="T6" fmla="*/ 5 w 119"/>
                    <a:gd name="T7" fmla="*/ 2 h 179"/>
                    <a:gd name="T8" fmla="*/ 2 w 119"/>
                    <a:gd name="T9" fmla="*/ 1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179">
                      <a:moveTo>
                        <a:pt x="84" y="0"/>
                      </a:moveTo>
                      <a:cubicBezTo>
                        <a:pt x="38" y="10"/>
                        <a:pt x="0" y="61"/>
                        <a:pt x="9" y="109"/>
                      </a:cubicBezTo>
                      <a:cubicBezTo>
                        <a:pt x="22" y="179"/>
                        <a:pt x="90" y="134"/>
                        <a:pt x="119" y="159"/>
                      </a:cubicBezTo>
                      <a:cubicBezTo>
                        <a:pt x="93" y="124"/>
                        <a:pt x="86" y="85"/>
                        <a:pt x="118" y="52"/>
                      </a:cubicBezTo>
                      <a:cubicBezTo>
                        <a:pt x="94" y="78"/>
                        <a:pt x="24" y="82"/>
                        <a:pt x="50" y="33"/>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56" name="Freeform 945">
                  <a:extLst>
                    <a:ext uri="{FF2B5EF4-FFF2-40B4-BE49-F238E27FC236}">
                      <a16:creationId xmlns:a16="http://schemas.microsoft.com/office/drawing/2014/main" id="{C8B19AE0-E502-7CCE-16F5-D0E363A95E79}"/>
                    </a:ext>
                  </a:extLst>
                </p:cNvPr>
                <p:cNvSpPr>
                  <a:spLocks/>
                </p:cNvSpPr>
                <p:nvPr/>
              </p:nvSpPr>
              <p:spPr bwMode="auto">
                <a:xfrm>
                  <a:off x="190" y="3129"/>
                  <a:ext cx="125" cy="128"/>
                </a:xfrm>
                <a:custGeom>
                  <a:avLst/>
                  <a:gdLst>
                    <a:gd name="T0" fmla="*/ 4 w 369"/>
                    <a:gd name="T1" fmla="*/ 0 h 379"/>
                    <a:gd name="T2" fmla="*/ 14 w 369"/>
                    <a:gd name="T3" fmla="*/ 8 h 379"/>
                    <a:gd name="T4" fmla="*/ 10 w 369"/>
                    <a:gd name="T5" fmla="*/ 14 h 379"/>
                    <a:gd name="T6" fmla="*/ 4 w 369"/>
                    <a:gd name="T7" fmla="*/ 11 h 379"/>
                    <a:gd name="T8" fmla="*/ 1 w 369"/>
                    <a:gd name="T9" fmla="*/ 7 h 379"/>
                    <a:gd name="T10" fmla="*/ 3 w 369"/>
                    <a:gd name="T11" fmla="*/ 4 h 379"/>
                    <a:gd name="T12" fmla="*/ 3 w 369"/>
                    <a:gd name="T13" fmla="*/ 0 h 3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9" h="379">
                      <a:moveTo>
                        <a:pt x="101" y="0"/>
                      </a:moveTo>
                      <a:cubicBezTo>
                        <a:pt x="101" y="170"/>
                        <a:pt x="302" y="78"/>
                        <a:pt x="350" y="215"/>
                      </a:cubicBezTo>
                      <a:cubicBezTo>
                        <a:pt x="369" y="268"/>
                        <a:pt x="316" y="356"/>
                        <a:pt x="261" y="367"/>
                      </a:cubicBezTo>
                      <a:cubicBezTo>
                        <a:pt x="197" y="379"/>
                        <a:pt x="152" y="293"/>
                        <a:pt x="92" y="278"/>
                      </a:cubicBezTo>
                      <a:cubicBezTo>
                        <a:pt x="24" y="261"/>
                        <a:pt x="0" y="256"/>
                        <a:pt x="26" y="181"/>
                      </a:cubicBezTo>
                      <a:cubicBezTo>
                        <a:pt x="35" y="154"/>
                        <a:pt x="58" y="135"/>
                        <a:pt x="67" y="110"/>
                      </a:cubicBezTo>
                      <a:cubicBezTo>
                        <a:pt x="79" y="77"/>
                        <a:pt x="71" y="35"/>
                        <a:pt x="80" y="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57" name="Freeform 946">
                  <a:extLst>
                    <a:ext uri="{FF2B5EF4-FFF2-40B4-BE49-F238E27FC236}">
                      <a16:creationId xmlns:a16="http://schemas.microsoft.com/office/drawing/2014/main" id="{8752220C-ABE5-EB2D-548F-E4893B1E2A3B}"/>
                    </a:ext>
                  </a:extLst>
                </p:cNvPr>
                <p:cNvSpPr>
                  <a:spLocks/>
                </p:cNvSpPr>
                <p:nvPr/>
              </p:nvSpPr>
              <p:spPr bwMode="auto">
                <a:xfrm>
                  <a:off x="172" y="3235"/>
                  <a:ext cx="73" cy="76"/>
                </a:xfrm>
                <a:custGeom>
                  <a:avLst/>
                  <a:gdLst>
                    <a:gd name="T0" fmla="*/ 8 w 215"/>
                    <a:gd name="T1" fmla="*/ 3 h 223"/>
                    <a:gd name="T2" fmla="*/ 1 w 215"/>
                    <a:gd name="T3" fmla="*/ 3 h 223"/>
                    <a:gd name="T4" fmla="*/ 2 w 215"/>
                    <a:gd name="T5" fmla="*/ 6 h 223"/>
                    <a:gd name="T6" fmla="*/ 5 w 215"/>
                    <a:gd name="T7" fmla="*/ 9 h 223"/>
                    <a:gd name="T8" fmla="*/ 7 w 215"/>
                    <a:gd name="T9" fmla="*/ 4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223">
                      <a:moveTo>
                        <a:pt x="215" y="77"/>
                      </a:moveTo>
                      <a:cubicBezTo>
                        <a:pt x="172" y="55"/>
                        <a:pt x="50" y="0"/>
                        <a:pt x="16" y="67"/>
                      </a:cubicBezTo>
                      <a:cubicBezTo>
                        <a:pt x="0" y="100"/>
                        <a:pt x="39" y="127"/>
                        <a:pt x="62" y="145"/>
                      </a:cubicBezTo>
                      <a:cubicBezTo>
                        <a:pt x="94" y="169"/>
                        <a:pt x="111" y="186"/>
                        <a:pt x="127" y="223"/>
                      </a:cubicBezTo>
                      <a:cubicBezTo>
                        <a:pt x="126" y="166"/>
                        <a:pt x="131" y="111"/>
                        <a:pt x="194" y="94"/>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58" name="Freeform 947">
                  <a:extLst>
                    <a:ext uri="{FF2B5EF4-FFF2-40B4-BE49-F238E27FC236}">
                      <a16:creationId xmlns:a16="http://schemas.microsoft.com/office/drawing/2014/main" id="{96FDA7CB-9D83-FA3C-A2D9-EE387F64B811}"/>
                    </a:ext>
                  </a:extLst>
                </p:cNvPr>
                <p:cNvSpPr>
                  <a:spLocks/>
                </p:cNvSpPr>
                <p:nvPr/>
              </p:nvSpPr>
              <p:spPr bwMode="auto">
                <a:xfrm>
                  <a:off x="118" y="1588"/>
                  <a:ext cx="84" cy="92"/>
                </a:xfrm>
                <a:custGeom>
                  <a:avLst/>
                  <a:gdLst>
                    <a:gd name="T0" fmla="*/ 2 w 250"/>
                    <a:gd name="T1" fmla="*/ 10 h 270"/>
                    <a:gd name="T2" fmla="*/ 5 w 250"/>
                    <a:gd name="T3" fmla="*/ 5 h 270"/>
                    <a:gd name="T4" fmla="*/ 9 w 250"/>
                    <a:gd name="T5" fmla="*/ 5 h 270"/>
                    <a:gd name="T6" fmla="*/ 8 w 250"/>
                    <a:gd name="T7" fmla="*/ 1 h 270"/>
                    <a:gd name="T8" fmla="*/ 3 w 250"/>
                    <a:gd name="T9" fmla="*/ 1 h 270"/>
                    <a:gd name="T10" fmla="*/ 1 w 250"/>
                    <a:gd name="T11" fmla="*/ 11 h 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0" h="270">
                      <a:moveTo>
                        <a:pt x="48" y="249"/>
                      </a:moveTo>
                      <a:cubicBezTo>
                        <a:pt x="64" y="208"/>
                        <a:pt x="90" y="165"/>
                        <a:pt x="129" y="141"/>
                      </a:cubicBezTo>
                      <a:cubicBezTo>
                        <a:pt x="170" y="113"/>
                        <a:pt x="210" y="134"/>
                        <a:pt x="250" y="119"/>
                      </a:cubicBezTo>
                      <a:cubicBezTo>
                        <a:pt x="223" y="100"/>
                        <a:pt x="225" y="48"/>
                        <a:pt x="201" y="26"/>
                      </a:cubicBezTo>
                      <a:cubicBezTo>
                        <a:pt x="175" y="0"/>
                        <a:pt x="111" y="14"/>
                        <a:pt x="83" y="31"/>
                      </a:cubicBezTo>
                      <a:cubicBezTo>
                        <a:pt x="22" y="69"/>
                        <a:pt x="0" y="209"/>
                        <a:pt x="27" y="27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59" name="Freeform 948">
                  <a:extLst>
                    <a:ext uri="{FF2B5EF4-FFF2-40B4-BE49-F238E27FC236}">
                      <a16:creationId xmlns:a16="http://schemas.microsoft.com/office/drawing/2014/main" id="{04C43A52-C6E2-5749-FB09-3E8DBB412CE5}"/>
                    </a:ext>
                  </a:extLst>
                </p:cNvPr>
                <p:cNvSpPr>
                  <a:spLocks/>
                </p:cNvSpPr>
                <p:nvPr/>
              </p:nvSpPr>
              <p:spPr bwMode="auto">
                <a:xfrm>
                  <a:off x="358" y="1730"/>
                  <a:ext cx="70" cy="109"/>
                </a:xfrm>
                <a:custGeom>
                  <a:avLst/>
                  <a:gdLst>
                    <a:gd name="T0" fmla="*/ 0 w 206"/>
                    <a:gd name="T1" fmla="*/ 4 h 324"/>
                    <a:gd name="T2" fmla="*/ 1 w 206"/>
                    <a:gd name="T3" fmla="*/ 12 h 324"/>
                    <a:gd name="T4" fmla="*/ 6 w 206"/>
                    <a:gd name="T5" fmla="*/ 0 h 324"/>
                    <a:gd name="T6" fmla="*/ 5 w 206"/>
                    <a:gd name="T7" fmla="*/ 0 h 3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 h="324">
                      <a:moveTo>
                        <a:pt x="0" y="97"/>
                      </a:moveTo>
                      <a:cubicBezTo>
                        <a:pt x="13" y="169"/>
                        <a:pt x="1" y="255"/>
                        <a:pt x="22" y="324"/>
                      </a:cubicBezTo>
                      <a:cubicBezTo>
                        <a:pt x="120" y="269"/>
                        <a:pt x="206" y="156"/>
                        <a:pt x="150" y="5"/>
                      </a:cubicBezTo>
                      <a:cubicBezTo>
                        <a:pt x="145" y="0"/>
                        <a:pt x="144" y="5"/>
                        <a:pt x="139" y="5"/>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60" name="Freeform 949">
                  <a:extLst>
                    <a:ext uri="{FF2B5EF4-FFF2-40B4-BE49-F238E27FC236}">
                      <a16:creationId xmlns:a16="http://schemas.microsoft.com/office/drawing/2014/main" id="{23247DFC-64BB-0A37-14B6-ED237D4E681B}"/>
                    </a:ext>
                  </a:extLst>
                </p:cNvPr>
                <p:cNvSpPr>
                  <a:spLocks/>
                </p:cNvSpPr>
                <p:nvPr/>
              </p:nvSpPr>
              <p:spPr bwMode="auto">
                <a:xfrm>
                  <a:off x="279" y="1725"/>
                  <a:ext cx="97" cy="100"/>
                </a:xfrm>
                <a:custGeom>
                  <a:avLst/>
                  <a:gdLst>
                    <a:gd name="T0" fmla="*/ 9 w 289"/>
                    <a:gd name="T1" fmla="*/ 4 h 296"/>
                    <a:gd name="T2" fmla="*/ 1 w 289"/>
                    <a:gd name="T3" fmla="*/ 5 h 296"/>
                    <a:gd name="T4" fmla="*/ 5 w 289"/>
                    <a:gd name="T5" fmla="*/ 9 h 296"/>
                    <a:gd name="T6" fmla="*/ 7 w 289"/>
                    <a:gd name="T7" fmla="*/ 11 h 296"/>
                    <a:gd name="T8" fmla="*/ 9 w 289"/>
                    <a:gd name="T9" fmla="*/ 11 h 296"/>
                    <a:gd name="T10" fmla="*/ 9 w 289"/>
                    <a:gd name="T11" fmla="*/ 4 h 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9" h="296">
                      <a:moveTo>
                        <a:pt x="242" y="111"/>
                      </a:moveTo>
                      <a:cubicBezTo>
                        <a:pt x="199" y="86"/>
                        <a:pt x="0" y="0"/>
                        <a:pt x="40" y="124"/>
                      </a:cubicBezTo>
                      <a:cubicBezTo>
                        <a:pt x="53" y="165"/>
                        <a:pt x="98" y="198"/>
                        <a:pt x="127" y="226"/>
                      </a:cubicBezTo>
                      <a:cubicBezTo>
                        <a:pt x="144" y="243"/>
                        <a:pt x="162" y="269"/>
                        <a:pt x="184" y="279"/>
                      </a:cubicBezTo>
                      <a:cubicBezTo>
                        <a:pt x="206" y="288"/>
                        <a:pt x="229" y="282"/>
                        <a:pt x="249" y="296"/>
                      </a:cubicBezTo>
                      <a:cubicBezTo>
                        <a:pt x="289" y="253"/>
                        <a:pt x="231" y="159"/>
                        <a:pt x="250" y="107"/>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61" name="Freeform 950">
                  <a:extLst>
                    <a:ext uri="{FF2B5EF4-FFF2-40B4-BE49-F238E27FC236}">
                      <a16:creationId xmlns:a16="http://schemas.microsoft.com/office/drawing/2014/main" id="{9085DD6D-1781-5499-2B05-D047FAB3DB1F}"/>
                    </a:ext>
                  </a:extLst>
                </p:cNvPr>
                <p:cNvSpPr>
                  <a:spLocks/>
                </p:cNvSpPr>
                <p:nvPr/>
              </p:nvSpPr>
              <p:spPr bwMode="auto">
                <a:xfrm>
                  <a:off x="289" y="1738"/>
                  <a:ext cx="75" cy="89"/>
                </a:xfrm>
                <a:custGeom>
                  <a:avLst/>
                  <a:gdLst>
                    <a:gd name="T0" fmla="*/ 6 w 221"/>
                    <a:gd name="T1" fmla="*/ 2 h 264"/>
                    <a:gd name="T2" fmla="*/ 2 w 221"/>
                    <a:gd name="T3" fmla="*/ 1 h 264"/>
                    <a:gd name="T4" fmla="*/ 0 w 221"/>
                    <a:gd name="T5" fmla="*/ 4 h 264"/>
                    <a:gd name="T6" fmla="*/ 3 w 221"/>
                    <a:gd name="T7" fmla="*/ 7 h 264"/>
                    <a:gd name="T8" fmla="*/ 7 w 221"/>
                    <a:gd name="T9" fmla="*/ 10 h 264"/>
                    <a:gd name="T10" fmla="*/ 4 w 221"/>
                    <a:gd name="T11" fmla="*/ 6 h 264"/>
                    <a:gd name="T12" fmla="*/ 8 w 221"/>
                    <a:gd name="T13" fmla="*/ 3 h 264"/>
                    <a:gd name="T14" fmla="*/ 6 w 221"/>
                    <a:gd name="T15" fmla="*/ 2 h 2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1" h="264">
                      <a:moveTo>
                        <a:pt x="167" y="44"/>
                      </a:moveTo>
                      <a:cubicBezTo>
                        <a:pt x="127" y="30"/>
                        <a:pt x="103" y="0"/>
                        <a:pt x="57" y="14"/>
                      </a:cubicBezTo>
                      <a:cubicBezTo>
                        <a:pt x="14" y="29"/>
                        <a:pt x="0" y="67"/>
                        <a:pt x="10" y="108"/>
                      </a:cubicBezTo>
                      <a:cubicBezTo>
                        <a:pt x="21" y="150"/>
                        <a:pt x="51" y="168"/>
                        <a:pt x="85" y="193"/>
                      </a:cubicBezTo>
                      <a:cubicBezTo>
                        <a:pt x="116" y="216"/>
                        <a:pt x="140" y="250"/>
                        <a:pt x="178" y="264"/>
                      </a:cubicBezTo>
                      <a:cubicBezTo>
                        <a:pt x="152" y="239"/>
                        <a:pt x="107" y="189"/>
                        <a:pt x="109" y="151"/>
                      </a:cubicBezTo>
                      <a:cubicBezTo>
                        <a:pt x="111" y="84"/>
                        <a:pt x="188" y="116"/>
                        <a:pt x="221" y="92"/>
                      </a:cubicBezTo>
                      <a:cubicBezTo>
                        <a:pt x="201" y="71"/>
                        <a:pt x="165" y="66"/>
                        <a:pt x="148" y="44"/>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62" name="Freeform 951">
                  <a:extLst>
                    <a:ext uri="{FF2B5EF4-FFF2-40B4-BE49-F238E27FC236}">
                      <a16:creationId xmlns:a16="http://schemas.microsoft.com/office/drawing/2014/main" id="{877B349C-A53A-231A-BE4F-CF06799AE34E}"/>
                    </a:ext>
                  </a:extLst>
                </p:cNvPr>
                <p:cNvSpPr>
                  <a:spLocks/>
                </p:cNvSpPr>
                <p:nvPr/>
              </p:nvSpPr>
              <p:spPr bwMode="auto">
                <a:xfrm>
                  <a:off x="118" y="1619"/>
                  <a:ext cx="34" cy="66"/>
                </a:xfrm>
                <a:custGeom>
                  <a:avLst/>
                  <a:gdLst>
                    <a:gd name="T0" fmla="*/ 4 w 99"/>
                    <a:gd name="T1" fmla="*/ 3 h 194"/>
                    <a:gd name="T2" fmla="*/ 2 w 99"/>
                    <a:gd name="T3" fmla="*/ 7 h 194"/>
                    <a:gd name="T4" fmla="*/ 1 w 99"/>
                    <a:gd name="T5" fmla="*/ 0 h 194"/>
                    <a:gd name="T6" fmla="*/ 4 w 99"/>
                    <a:gd name="T7" fmla="*/ 4 h 1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 h="194">
                      <a:moveTo>
                        <a:pt x="99" y="81"/>
                      </a:moveTo>
                      <a:cubicBezTo>
                        <a:pt x="63" y="104"/>
                        <a:pt x="58" y="154"/>
                        <a:pt x="56" y="194"/>
                      </a:cubicBezTo>
                      <a:cubicBezTo>
                        <a:pt x="0" y="186"/>
                        <a:pt x="11" y="32"/>
                        <a:pt x="35" y="0"/>
                      </a:cubicBezTo>
                      <a:cubicBezTo>
                        <a:pt x="22" y="37"/>
                        <a:pt x="42" y="168"/>
                        <a:pt x="90" y="109"/>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63" name="Freeform 952">
                  <a:extLst>
                    <a:ext uri="{FF2B5EF4-FFF2-40B4-BE49-F238E27FC236}">
                      <a16:creationId xmlns:a16="http://schemas.microsoft.com/office/drawing/2014/main" id="{21B76D75-7BAB-B3C7-BEB3-943A7B2117A1}"/>
                    </a:ext>
                  </a:extLst>
                </p:cNvPr>
                <p:cNvSpPr>
                  <a:spLocks/>
                </p:cNvSpPr>
                <p:nvPr/>
              </p:nvSpPr>
              <p:spPr bwMode="auto">
                <a:xfrm>
                  <a:off x="271" y="2590"/>
                  <a:ext cx="61" cy="89"/>
                </a:xfrm>
                <a:custGeom>
                  <a:avLst/>
                  <a:gdLst>
                    <a:gd name="T0" fmla="*/ 6 w 182"/>
                    <a:gd name="T1" fmla="*/ 1 h 264"/>
                    <a:gd name="T2" fmla="*/ 3 w 182"/>
                    <a:gd name="T3" fmla="*/ 5 h 264"/>
                    <a:gd name="T4" fmla="*/ 0 w 182"/>
                    <a:gd name="T5" fmla="*/ 10 h 264"/>
                    <a:gd name="T6" fmla="*/ 4 w 182"/>
                    <a:gd name="T7" fmla="*/ 5 h 264"/>
                    <a:gd name="T8" fmla="*/ 7 w 182"/>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264">
                      <a:moveTo>
                        <a:pt x="165" y="21"/>
                      </a:moveTo>
                      <a:cubicBezTo>
                        <a:pt x="141" y="70"/>
                        <a:pt x="108" y="99"/>
                        <a:pt x="68" y="135"/>
                      </a:cubicBezTo>
                      <a:cubicBezTo>
                        <a:pt x="24" y="174"/>
                        <a:pt x="14" y="206"/>
                        <a:pt x="0" y="264"/>
                      </a:cubicBezTo>
                      <a:cubicBezTo>
                        <a:pt x="40" y="210"/>
                        <a:pt x="65" y="174"/>
                        <a:pt x="119" y="136"/>
                      </a:cubicBezTo>
                      <a:cubicBezTo>
                        <a:pt x="173" y="97"/>
                        <a:pt x="155" y="52"/>
                        <a:pt x="18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64" name="Freeform 953">
                  <a:extLst>
                    <a:ext uri="{FF2B5EF4-FFF2-40B4-BE49-F238E27FC236}">
                      <a16:creationId xmlns:a16="http://schemas.microsoft.com/office/drawing/2014/main" id="{9DD23468-3223-D546-8252-8E3729480974}"/>
                    </a:ext>
                  </a:extLst>
                </p:cNvPr>
                <p:cNvSpPr>
                  <a:spLocks/>
                </p:cNvSpPr>
                <p:nvPr/>
              </p:nvSpPr>
              <p:spPr bwMode="auto">
                <a:xfrm>
                  <a:off x="265" y="3260"/>
                  <a:ext cx="77" cy="112"/>
                </a:xfrm>
                <a:custGeom>
                  <a:avLst/>
                  <a:gdLst>
                    <a:gd name="T0" fmla="*/ 6 w 227"/>
                    <a:gd name="T1" fmla="*/ 3 h 332"/>
                    <a:gd name="T2" fmla="*/ 0 w 227"/>
                    <a:gd name="T3" fmla="*/ 11 h 332"/>
                    <a:gd name="T4" fmla="*/ 5 w 227"/>
                    <a:gd name="T5" fmla="*/ 11 h 332"/>
                    <a:gd name="T6" fmla="*/ 7 w 227"/>
                    <a:gd name="T7" fmla="*/ 8 h 332"/>
                    <a:gd name="T8" fmla="*/ 7 w 227"/>
                    <a:gd name="T9" fmla="*/ 5 h 332"/>
                    <a:gd name="T10" fmla="*/ 8 w 227"/>
                    <a:gd name="T11" fmla="*/ 3 h 332"/>
                    <a:gd name="T12" fmla="*/ 5 w 227"/>
                    <a:gd name="T13" fmla="*/ 1 h 3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332">
                      <a:moveTo>
                        <a:pt x="151" y="72"/>
                      </a:moveTo>
                      <a:cubicBezTo>
                        <a:pt x="165" y="202"/>
                        <a:pt x="132" y="266"/>
                        <a:pt x="0" y="300"/>
                      </a:cubicBezTo>
                      <a:cubicBezTo>
                        <a:pt x="14" y="332"/>
                        <a:pt x="97" y="298"/>
                        <a:pt x="122" y="287"/>
                      </a:cubicBezTo>
                      <a:cubicBezTo>
                        <a:pt x="164" y="269"/>
                        <a:pt x="182" y="242"/>
                        <a:pt x="189" y="198"/>
                      </a:cubicBezTo>
                      <a:cubicBezTo>
                        <a:pt x="193" y="179"/>
                        <a:pt x="192" y="160"/>
                        <a:pt x="194" y="139"/>
                      </a:cubicBezTo>
                      <a:cubicBezTo>
                        <a:pt x="195" y="114"/>
                        <a:pt x="205" y="101"/>
                        <a:pt x="209" y="79"/>
                      </a:cubicBezTo>
                      <a:cubicBezTo>
                        <a:pt x="227" y="0"/>
                        <a:pt x="166" y="52"/>
                        <a:pt x="135"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65" name="Freeform 954">
                  <a:extLst>
                    <a:ext uri="{FF2B5EF4-FFF2-40B4-BE49-F238E27FC236}">
                      <a16:creationId xmlns:a16="http://schemas.microsoft.com/office/drawing/2014/main" id="{5440AE8E-201F-809F-D87B-F5C51290CB91}"/>
                    </a:ext>
                  </a:extLst>
                </p:cNvPr>
                <p:cNvSpPr>
                  <a:spLocks/>
                </p:cNvSpPr>
                <p:nvPr/>
              </p:nvSpPr>
              <p:spPr bwMode="auto">
                <a:xfrm>
                  <a:off x="210" y="2376"/>
                  <a:ext cx="39" cy="43"/>
                </a:xfrm>
                <a:custGeom>
                  <a:avLst/>
                  <a:gdLst>
                    <a:gd name="T0" fmla="*/ 1 w 115"/>
                    <a:gd name="T1" fmla="*/ 0 h 125"/>
                    <a:gd name="T2" fmla="*/ 1 w 115"/>
                    <a:gd name="T3" fmla="*/ 5 h 125"/>
                    <a:gd name="T4" fmla="*/ 2 w 115"/>
                    <a:gd name="T5" fmla="*/ 2 h 125"/>
                    <a:gd name="T6" fmla="*/ 4 w 115"/>
                    <a:gd name="T7" fmla="*/ 1 h 125"/>
                    <a:gd name="T8" fmla="*/ 2 w 115"/>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125">
                      <a:moveTo>
                        <a:pt x="19" y="0"/>
                      </a:moveTo>
                      <a:cubicBezTo>
                        <a:pt x="0" y="22"/>
                        <a:pt x="15" y="94"/>
                        <a:pt x="14" y="125"/>
                      </a:cubicBezTo>
                      <a:cubicBezTo>
                        <a:pt x="27" y="101"/>
                        <a:pt x="18" y="60"/>
                        <a:pt x="48" y="47"/>
                      </a:cubicBezTo>
                      <a:cubicBezTo>
                        <a:pt x="68" y="37"/>
                        <a:pt x="104" y="68"/>
                        <a:pt x="115" y="35"/>
                      </a:cubicBezTo>
                      <a:cubicBezTo>
                        <a:pt x="89" y="27"/>
                        <a:pt x="67" y="13"/>
                        <a:pt x="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66" name="Freeform 955">
                  <a:extLst>
                    <a:ext uri="{FF2B5EF4-FFF2-40B4-BE49-F238E27FC236}">
                      <a16:creationId xmlns:a16="http://schemas.microsoft.com/office/drawing/2014/main" id="{E77F7F98-5C85-E246-1A67-EB5A9F7F8404}"/>
                    </a:ext>
                  </a:extLst>
                </p:cNvPr>
                <p:cNvSpPr>
                  <a:spLocks/>
                </p:cNvSpPr>
                <p:nvPr/>
              </p:nvSpPr>
              <p:spPr bwMode="auto">
                <a:xfrm>
                  <a:off x="223" y="1700"/>
                  <a:ext cx="65" cy="76"/>
                </a:xfrm>
                <a:custGeom>
                  <a:avLst/>
                  <a:gdLst>
                    <a:gd name="T0" fmla="*/ 6 w 192"/>
                    <a:gd name="T1" fmla="*/ 0 h 225"/>
                    <a:gd name="T2" fmla="*/ 5 w 192"/>
                    <a:gd name="T3" fmla="*/ 5 h 225"/>
                    <a:gd name="T4" fmla="*/ 0 w 192"/>
                    <a:gd name="T5" fmla="*/ 6 h 225"/>
                    <a:gd name="T6" fmla="*/ 4 w 192"/>
                    <a:gd name="T7" fmla="*/ 8 h 225"/>
                    <a:gd name="T8" fmla="*/ 7 w 192"/>
                    <a:gd name="T9" fmla="*/ 2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225">
                      <a:moveTo>
                        <a:pt x="163" y="0"/>
                      </a:moveTo>
                      <a:cubicBezTo>
                        <a:pt x="162" y="58"/>
                        <a:pt x="170" y="94"/>
                        <a:pt x="121" y="135"/>
                      </a:cubicBezTo>
                      <a:cubicBezTo>
                        <a:pt x="86" y="164"/>
                        <a:pt x="40" y="180"/>
                        <a:pt x="0" y="164"/>
                      </a:cubicBezTo>
                      <a:cubicBezTo>
                        <a:pt x="26" y="181"/>
                        <a:pt x="72" y="225"/>
                        <a:pt x="104" y="212"/>
                      </a:cubicBezTo>
                      <a:cubicBezTo>
                        <a:pt x="144" y="195"/>
                        <a:pt x="172" y="91"/>
                        <a:pt x="192"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67" name="Freeform 956">
                  <a:extLst>
                    <a:ext uri="{FF2B5EF4-FFF2-40B4-BE49-F238E27FC236}">
                      <a16:creationId xmlns:a16="http://schemas.microsoft.com/office/drawing/2014/main" id="{EEE4BC5B-0F7E-E0FC-52C8-01931A2BC1F1}"/>
                    </a:ext>
                  </a:extLst>
                </p:cNvPr>
                <p:cNvSpPr>
                  <a:spLocks/>
                </p:cNvSpPr>
                <p:nvPr/>
              </p:nvSpPr>
              <p:spPr bwMode="auto">
                <a:xfrm>
                  <a:off x="223" y="1995"/>
                  <a:ext cx="54" cy="61"/>
                </a:xfrm>
                <a:custGeom>
                  <a:avLst/>
                  <a:gdLst>
                    <a:gd name="T0" fmla="*/ 1 w 160"/>
                    <a:gd name="T1" fmla="*/ 1 h 182"/>
                    <a:gd name="T2" fmla="*/ 5 w 160"/>
                    <a:gd name="T3" fmla="*/ 0 h 182"/>
                    <a:gd name="T4" fmla="*/ 4 w 160"/>
                    <a:gd name="T5" fmla="*/ 3 h 182"/>
                    <a:gd name="T6" fmla="*/ 3 w 160"/>
                    <a:gd name="T7" fmla="*/ 7 h 182"/>
                    <a:gd name="T8" fmla="*/ 0 w 160"/>
                    <a:gd name="T9" fmla="*/ 6 h 182"/>
                    <a:gd name="T10" fmla="*/ 1 w 160"/>
                    <a:gd name="T11" fmla="*/ 1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182">
                      <a:moveTo>
                        <a:pt x="25" y="34"/>
                      </a:moveTo>
                      <a:cubicBezTo>
                        <a:pt x="71" y="56"/>
                        <a:pt x="106" y="28"/>
                        <a:pt x="142" y="0"/>
                      </a:cubicBezTo>
                      <a:cubicBezTo>
                        <a:pt x="160" y="39"/>
                        <a:pt x="126" y="55"/>
                        <a:pt x="106" y="81"/>
                      </a:cubicBezTo>
                      <a:cubicBezTo>
                        <a:pt x="82" y="110"/>
                        <a:pt x="73" y="142"/>
                        <a:pt x="71" y="179"/>
                      </a:cubicBezTo>
                      <a:cubicBezTo>
                        <a:pt x="52" y="149"/>
                        <a:pt x="3" y="182"/>
                        <a:pt x="0" y="152"/>
                      </a:cubicBezTo>
                      <a:cubicBezTo>
                        <a:pt x="69" y="130"/>
                        <a:pt x="40" y="83"/>
                        <a:pt x="33" y="34"/>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68" name="Freeform 957">
                  <a:extLst>
                    <a:ext uri="{FF2B5EF4-FFF2-40B4-BE49-F238E27FC236}">
                      <a16:creationId xmlns:a16="http://schemas.microsoft.com/office/drawing/2014/main" id="{A387AD6C-AB28-FF61-F76E-3BA0AB67CC23}"/>
                    </a:ext>
                  </a:extLst>
                </p:cNvPr>
                <p:cNvSpPr>
                  <a:spLocks/>
                </p:cNvSpPr>
                <p:nvPr/>
              </p:nvSpPr>
              <p:spPr bwMode="auto">
                <a:xfrm>
                  <a:off x="244" y="2857"/>
                  <a:ext cx="40" cy="65"/>
                </a:xfrm>
                <a:custGeom>
                  <a:avLst/>
                  <a:gdLst>
                    <a:gd name="T0" fmla="*/ 0 w 120"/>
                    <a:gd name="T1" fmla="*/ 3 h 193"/>
                    <a:gd name="T2" fmla="*/ 2 w 120"/>
                    <a:gd name="T3" fmla="*/ 7 h 193"/>
                    <a:gd name="T4" fmla="*/ 4 w 120"/>
                    <a:gd name="T5" fmla="*/ 3 h 193"/>
                    <a:gd name="T6" fmla="*/ 1 w 120"/>
                    <a:gd name="T7" fmla="*/ 0 h 193"/>
                    <a:gd name="T8" fmla="*/ 1 w 120"/>
                    <a:gd name="T9" fmla="*/ 3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93">
                      <a:moveTo>
                        <a:pt x="0" y="71"/>
                      </a:moveTo>
                      <a:cubicBezTo>
                        <a:pt x="50" y="60"/>
                        <a:pt x="80" y="150"/>
                        <a:pt x="55" y="193"/>
                      </a:cubicBezTo>
                      <a:cubicBezTo>
                        <a:pt x="109" y="179"/>
                        <a:pt x="120" y="122"/>
                        <a:pt x="119" y="76"/>
                      </a:cubicBezTo>
                      <a:cubicBezTo>
                        <a:pt x="116" y="6"/>
                        <a:pt x="96" y="19"/>
                        <a:pt x="39" y="0"/>
                      </a:cubicBezTo>
                      <a:cubicBezTo>
                        <a:pt x="52" y="36"/>
                        <a:pt x="68" y="53"/>
                        <a:pt x="29" y="8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69" name="Freeform 958">
                  <a:extLst>
                    <a:ext uri="{FF2B5EF4-FFF2-40B4-BE49-F238E27FC236}">
                      <a16:creationId xmlns:a16="http://schemas.microsoft.com/office/drawing/2014/main" id="{6621E530-E307-2473-913F-35EDC27E1CB4}"/>
                    </a:ext>
                  </a:extLst>
                </p:cNvPr>
                <p:cNvSpPr>
                  <a:spLocks/>
                </p:cNvSpPr>
                <p:nvPr/>
              </p:nvSpPr>
              <p:spPr bwMode="auto">
                <a:xfrm>
                  <a:off x="314" y="2744"/>
                  <a:ext cx="92" cy="193"/>
                </a:xfrm>
                <a:custGeom>
                  <a:avLst/>
                  <a:gdLst>
                    <a:gd name="T0" fmla="*/ 0 w 273"/>
                    <a:gd name="T1" fmla="*/ 11 h 570"/>
                    <a:gd name="T2" fmla="*/ 3 w 273"/>
                    <a:gd name="T3" fmla="*/ 14 h 570"/>
                    <a:gd name="T4" fmla="*/ 4 w 273"/>
                    <a:gd name="T5" fmla="*/ 18 h 570"/>
                    <a:gd name="T6" fmla="*/ 6 w 273"/>
                    <a:gd name="T7" fmla="*/ 14 h 570"/>
                    <a:gd name="T8" fmla="*/ 9 w 273"/>
                    <a:gd name="T9" fmla="*/ 8 h 570"/>
                    <a:gd name="T10" fmla="*/ 8 w 273"/>
                    <a:gd name="T11" fmla="*/ 1 h 570"/>
                    <a:gd name="T12" fmla="*/ 8 w 273"/>
                    <a:gd name="T13" fmla="*/ 0 h 570"/>
                    <a:gd name="T14" fmla="*/ 6 w 273"/>
                    <a:gd name="T15" fmla="*/ 7 h 570"/>
                    <a:gd name="T16" fmla="*/ 0 w 273"/>
                    <a:gd name="T17" fmla="*/ 10 h 5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3" h="570">
                      <a:moveTo>
                        <a:pt x="0" y="286"/>
                      </a:moveTo>
                      <a:cubicBezTo>
                        <a:pt x="13" y="313"/>
                        <a:pt x="49" y="334"/>
                        <a:pt x="67" y="362"/>
                      </a:cubicBezTo>
                      <a:cubicBezTo>
                        <a:pt x="84" y="390"/>
                        <a:pt x="94" y="426"/>
                        <a:pt x="105" y="455"/>
                      </a:cubicBezTo>
                      <a:cubicBezTo>
                        <a:pt x="149" y="570"/>
                        <a:pt x="153" y="410"/>
                        <a:pt x="161" y="366"/>
                      </a:cubicBezTo>
                      <a:cubicBezTo>
                        <a:pt x="172" y="300"/>
                        <a:pt x="208" y="262"/>
                        <a:pt x="241" y="208"/>
                      </a:cubicBezTo>
                      <a:cubicBezTo>
                        <a:pt x="273" y="156"/>
                        <a:pt x="256" y="79"/>
                        <a:pt x="222" y="30"/>
                      </a:cubicBezTo>
                      <a:cubicBezTo>
                        <a:pt x="215" y="19"/>
                        <a:pt x="208" y="8"/>
                        <a:pt x="199" y="0"/>
                      </a:cubicBezTo>
                      <a:cubicBezTo>
                        <a:pt x="190" y="61"/>
                        <a:pt x="188" y="125"/>
                        <a:pt x="167" y="181"/>
                      </a:cubicBezTo>
                      <a:cubicBezTo>
                        <a:pt x="143" y="248"/>
                        <a:pt x="67" y="270"/>
                        <a:pt x="0" y="274"/>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70" name="Freeform 959">
                  <a:extLst>
                    <a:ext uri="{FF2B5EF4-FFF2-40B4-BE49-F238E27FC236}">
                      <a16:creationId xmlns:a16="http://schemas.microsoft.com/office/drawing/2014/main" id="{7D8745AB-0F60-E153-F476-2032CB4173AF}"/>
                    </a:ext>
                  </a:extLst>
                </p:cNvPr>
                <p:cNvSpPr>
                  <a:spLocks/>
                </p:cNvSpPr>
                <p:nvPr/>
              </p:nvSpPr>
              <p:spPr bwMode="auto">
                <a:xfrm>
                  <a:off x="283" y="2780"/>
                  <a:ext cx="92" cy="67"/>
                </a:xfrm>
                <a:custGeom>
                  <a:avLst/>
                  <a:gdLst>
                    <a:gd name="T0" fmla="*/ 1 w 270"/>
                    <a:gd name="T1" fmla="*/ 2 h 200"/>
                    <a:gd name="T2" fmla="*/ 1 w 270"/>
                    <a:gd name="T3" fmla="*/ 5 h 200"/>
                    <a:gd name="T4" fmla="*/ 1 w 270"/>
                    <a:gd name="T5" fmla="*/ 7 h 200"/>
                    <a:gd name="T6" fmla="*/ 6 w 270"/>
                    <a:gd name="T7" fmla="*/ 6 h 200"/>
                    <a:gd name="T8" fmla="*/ 6 w 270"/>
                    <a:gd name="T9" fmla="*/ 0 h 200"/>
                    <a:gd name="T10" fmla="*/ 2 w 270"/>
                    <a:gd name="T11" fmla="*/ 6 h 2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200">
                      <a:moveTo>
                        <a:pt x="30" y="62"/>
                      </a:moveTo>
                      <a:cubicBezTo>
                        <a:pt x="24" y="86"/>
                        <a:pt x="22" y="110"/>
                        <a:pt x="16" y="133"/>
                      </a:cubicBezTo>
                      <a:cubicBezTo>
                        <a:pt x="9" y="164"/>
                        <a:pt x="0" y="166"/>
                        <a:pt x="25" y="181"/>
                      </a:cubicBezTo>
                      <a:cubicBezTo>
                        <a:pt x="55" y="200"/>
                        <a:pt x="128" y="183"/>
                        <a:pt x="160" y="171"/>
                      </a:cubicBezTo>
                      <a:cubicBezTo>
                        <a:pt x="259" y="132"/>
                        <a:pt x="270" y="26"/>
                        <a:pt x="158" y="0"/>
                      </a:cubicBezTo>
                      <a:cubicBezTo>
                        <a:pt x="223" y="90"/>
                        <a:pt x="140" y="150"/>
                        <a:pt x="51" y="164"/>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71" name="Freeform 960">
                  <a:extLst>
                    <a:ext uri="{FF2B5EF4-FFF2-40B4-BE49-F238E27FC236}">
                      <a16:creationId xmlns:a16="http://schemas.microsoft.com/office/drawing/2014/main" id="{3ACFE012-0BAE-4128-416C-4EE199A10D9E}"/>
                    </a:ext>
                  </a:extLst>
                </p:cNvPr>
                <p:cNvSpPr>
                  <a:spLocks/>
                </p:cNvSpPr>
                <p:nvPr/>
              </p:nvSpPr>
              <p:spPr bwMode="auto">
                <a:xfrm>
                  <a:off x="199" y="3141"/>
                  <a:ext cx="43" cy="86"/>
                </a:xfrm>
                <a:custGeom>
                  <a:avLst/>
                  <a:gdLst>
                    <a:gd name="T0" fmla="*/ 3 w 128"/>
                    <a:gd name="T1" fmla="*/ 0 h 252"/>
                    <a:gd name="T2" fmla="*/ 5 w 128"/>
                    <a:gd name="T3" fmla="*/ 4 h 252"/>
                    <a:gd name="T4" fmla="*/ 4 w 128"/>
                    <a:gd name="T5" fmla="*/ 10 h 252"/>
                    <a:gd name="T6" fmla="*/ 0 w 128"/>
                    <a:gd name="T7" fmla="*/ 7 h 252"/>
                    <a:gd name="T8" fmla="*/ 2 w 128"/>
                    <a:gd name="T9" fmla="*/ 1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252">
                      <a:moveTo>
                        <a:pt x="69" y="0"/>
                      </a:moveTo>
                      <a:cubicBezTo>
                        <a:pt x="85" y="27"/>
                        <a:pt x="117" y="68"/>
                        <a:pt x="128" y="96"/>
                      </a:cubicBezTo>
                      <a:cubicBezTo>
                        <a:pt x="6" y="69"/>
                        <a:pt x="72" y="202"/>
                        <a:pt x="106" y="249"/>
                      </a:cubicBezTo>
                      <a:cubicBezTo>
                        <a:pt x="63" y="252"/>
                        <a:pt x="4" y="217"/>
                        <a:pt x="2" y="181"/>
                      </a:cubicBezTo>
                      <a:cubicBezTo>
                        <a:pt x="0" y="134"/>
                        <a:pt x="45" y="77"/>
                        <a:pt x="53" y="29"/>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72" name="Freeform 961">
                  <a:extLst>
                    <a:ext uri="{FF2B5EF4-FFF2-40B4-BE49-F238E27FC236}">
                      <a16:creationId xmlns:a16="http://schemas.microsoft.com/office/drawing/2014/main" id="{7D5A4B69-1C45-D29B-E682-C7B24FB888E3}"/>
                    </a:ext>
                  </a:extLst>
                </p:cNvPr>
                <p:cNvSpPr>
                  <a:spLocks/>
                </p:cNvSpPr>
                <p:nvPr/>
              </p:nvSpPr>
              <p:spPr bwMode="auto">
                <a:xfrm>
                  <a:off x="169" y="3247"/>
                  <a:ext cx="53" cy="44"/>
                </a:xfrm>
                <a:custGeom>
                  <a:avLst/>
                  <a:gdLst>
                    <a:gd name="T0" fmla="*/ 6 w 156"/>
                    <a:gd name="T1" fmla="*/ 1 h 131"/>
                    <a:gd name="T2" fmla="*/ 3 w 156"/>
                    <a:gd name="T3" fmla="*/ 5 h 131"/>
                    <a:gd name="T4" fmla="*/ 0 w 156"/>
                    <a:gd name="T5" fmla="*/ 2 h 131"/>
                    <a:gd name="T6" fmla="*/ 3 w 156"/>
                    <a:gd name="T7" fmla="*/ 0 h 1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6" h="131">
                      <a:moveTo>
                        <a:pt x="156" y="17"/>
                      </a:moveTo>
                      <a:cubicBezTo>
                        <a:pt x="100" y="16"/>
                        <a:pt x="38" y="72"/>
                        <a:pt x="84" y="131"/>
                      </a:cubicBezTo>
                      <a:cubicBezTo>
                        <a:pt x="68" y="125"/>
                        <a:pt x="1" y="80"/>
                        <a:pt x="0" y="59"/>
                      </a:cubicBezTo>
                      <a:cubicBezTo>
                        <a:pt x="0" y="27"/>
                        <a:pt x="68" y="0"/>
                        <a:pt x="85" y="1"/>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73" name="Freeform 962">
                  <a:extLst>
                    <a:ext uri="{FF2B5EF4-FFF2-40B4-BE49-F238E27FC236}">
                      <a16:creationId xmlns:a16="http://schemas.microsoft.com/office/drawing/2014/main" id="{B44B0979-61AF-6D78-7556-7268A89AE998}"/>
                    </a:ext>
                  </a:extLst>
                </p:cNvPr>
                <p:cNvSpPr>
                  <a:spLocks/>
                </p:cNvSpPr>
                <p:nvPr/>
              </p:nvSpPr>
              <p:spPr bwMode="auto">
                <a:xfrm>
                  <a:off x="198" y="3356"/>
                  <a:ext cx="98" cy="90"/>
                </a:xfrm>
                <a:custGeom>
                  <a:avLst/>
                  <a:gdLst>
                    <a:gd name="T0" fmla="*/ 11 w 291"/>
                    <a:gd name="T1" fmla="*/ 9 h 268"/>
                    <a:gd name="T2" fmla="*/ 6 w 291"/>
                    <a:gd name="T3" fmla="*/ 10 h 268"/>
                    <a:gd name="T4" fmla="*/ 1 w 291"/>
                    <a:gd name="T5" fmla="*/ 4 h 268"/>
                    <a:gd name="T6" fmla="*/ 7 w 291"/>
                    <a:gd name="T7" fmla="*/ 5 h 2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1" h="268">
                      <a:moveTo>
                        <a:pt x="291" y="230"/>
                      </a:moveTo>
                      <a:cubicBezTo>
                        <a:pt x="256" y="147"/>
                        <a:pt x="101" y="163"/>
                        <a:pt x="160" y="268"/>
                      </a:cubicBezTo>
                      <a:cubicBezTo>
                        <a:pt x="103" y="248"/>
                        <a:pt x="28" y="182"/>
                        <a:pt x="18" y="117"/>
                      </a:cubicBezTo>
                      <a:cubicBezTo>
                        <a:pt x="0" y="0"/>
                        <a:pt x="142" y="123"/>
                        <a:pt x="174" y="138"/>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74" name="Freeform 963">
                  <a:extLst>
                    <a:ext uri="{FF2B5EF4-FFF2-40B4-BE49-F238E27FC236}">
                      <a16:creationId xmlns:a16="http://schemas.microsoft.com/office/drawing/2014/main" id="{A096A823-E592-03D8-10BD-C80D36E40FBE}"/>
                    </a:ext>
                  </a:extLst>
                </p:cNvPr>
                <p:cNvSpPr>
                  <a:spLocks/>
                </p:cNvSpPr>
                <p:nvPr/>
              </p:nvSpPr>
              <p:spPr bwMode="auto">
                <a:xfrm>
                  <a:off x="290" y="3455"/>
                  <a:ext cx="48" cy="105"/>
                </a:xfrm>
                <a:custGeom>
                  <a:avLst/>
                  <a:gdLst>
                    <a:gd name="T0" fmla="*/ 1 w 141"/>
                    <a:gd name="T1" fmla="*/ 0 h 311"/>
                    <a:gd name="T2" fmla="*/ 2 w 141"/>
                    <a:gd name="T3" fmla="*/ 4 h 311"/>
                    <a:gd name="T4" fmla="*/ 5 w 141"/>
                    <a:gd name="T5" fmla="*/ 8 h 311"/>
                    <a:gd name="T6" fmla="*/ 4 w 141"/>
                    <a:gd name="T7" fmla="*/ 1 h 3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 h="311">
                      <a:moveTo>
                        <a:pt x="23" y="0"/>
                      </a:moveTo>
                      <a:cubicBezTo>
                        <a:pt x="0" y="19"/>
                        <a:pt x="41" y="81"/>
                        <a:pt x="49" y="106"/>
                      </a:cubicBezTo>
                      <a:cubicBezTo>
                        <a:pt x="57" y="131"/>
                        <a:pt x="72" y="311"/>
                        <a:pt x="117" y="218"/>
                      </a:cubicBezTo>
                      <a:cubicBezTo>
                        <a:pt x="141" y="170"/>
                        <a:pt x="121" y="59"/>
                        <a:pt x="91" y="18"/>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75" name="Freeform 964">
                  <a:extLst>
                    <a:ext uri="{FF2B5EF4-FFF2-40B4-BE49-F238E27FC236}">
                      <a16:creationId xmlns:a16="http://schemas.microsoft.com/office/drawing/2014/main" id="{4ABA165B-36D4-5481-6000-F97D0CBB11B7}"/>
                    </a:ext>
                  </a:extLst>
                </p:cNvPr>
                <p:cNvSpPr>
                  <a:spLocks/>
                </p:cNvSpPr>
                <p:nvPr/>
              </p:nvSpPr>
              <p:spPr bwMode="auto">
                <a:xfrm>
                  <a:off x="227" y="2983"/>
                  <a:ext cx="66" cy="60"/>
                </a:xfrm>
                <a:custGeom>
                  <a:avLst/>
                  <a:gdLst>
                    <a:gd name="T0" fmla="*/ 0 w 196"/>
                    <a:gd name="T1" fmla="*/ 1 h 177"/>
                    <a:gd name="T2" fmla="*/ 7 w 196"/>
                    <a:gd name="T3" fmla="*/ 4 h 177"/>
                    <a:gd name="T4" fmla="*/ 1 w 196"/>
                    <a:gd name="T5" fmla="*/ 7 h 177"/>
                    <a:gd name="T6" fmla="*/ 2 w 196"/>
                    <a:gd name="T7" fmla="*/ 1 h 1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 h="177">
                      <a:moveTo>
                        <a:pt x="0" y="31"/>
                      </a:moveTo>
                      <a:cubicBezTo>
                        <a:pt x="55" y="0"/>
                        <a:pt x="196" y="4"/>
                        <a:pt x="180" y="102"/>
                      </a:cubicBezTo>
                      <a:cubicBezTo>
                        <a:pt x="116" y="56"/>
                        <a:pt x="63" y="142"/>
                        <a:pt x="21" y="177"/>
                      </a:cubicBezTo>
                      <a:cubicBezTo>
                        <a:pt x="71" y="138"/>
                        <a:pt x="53" y="78"/>
                        <a:pt x="46" y="35"/>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76" name="Freeform 965">
                  <a:extLst>
                    <a:ext uri="{FF2B5EF4-FFF2-40B4-BE49-F238E27FC236}">
                      <a16:creationId xmlns:a16="http://schemas.microsoft.com/office/drawing/2014/main" id="{6E96668B-65EE-73D2-9F87-3EEEE959012B}"/>
                    </a:ext>
                  </a:extLst>
                </p:cNvPr>
                <p:cNvSpPr>
                  <a:spLocks/>
                </p:cNvSpPr>
                <p:nvPr/>
              </p:nvSpPr>
              <p:spPr bwMode="auto">
                <a:xfrm>
                  <a:off x="274" y="2590"/>
                  <a:ext cx="35" cy="33"/>
                </a:xfrm>
                <a:custGeom>
                  <a:avLst/>
                  <a:gdLst>
                    <a:gd name="T0" fmla="*/ 1 w 104"/>
                    <a:gd name="T1" fmla="*/ 0 h 97"/>
                    <a:gd name="T2" fmla="*/ 0 w 104"/>
                    <a:gd name="T3" fmla="*/ 4 h 97"/>
                    <a:gd name="T4" fmla="*/ 4 w 104"/>
                    <a:gd name="T5" fmla="*/ 2 h 97"/>
                    <a:gd name="T6" fmla="*/ 0 60000 65536"/>
                    <a:gd name="T7" fmla="*/ 0 60000 65536"/>
                    <a:gd name="T8" fmla="*/ 0 60000 65536"/>
                  </a:gdLst>
                  <a:ahLst/>
                  <a:cxnLst>
                    <a:cxn ang="T6">
                      <a:pos x="T0" y="T1"/>
                    </a:cxn>
                    <a:cxn ang="T7">
                      <a:pos x="T2" y="T3"/>
                    </a:cxn>
                    <a:cxn ang="T8">
                      <a:pos x="T4" y="T5"/>
                    </a:cxn>
                  </a:cxnLst>
                  <a:rect l="0" t="0" r="r" b="b"/>
                  <a:pathLst>
                    <a:path w="104" h="97">
                      <a:moveTo>
                        <a:pt x="16" y="0"/>
                      </a:moveTo>
                      <a:cubicBezTo>
                        <a:pt x="17" y="34"/>
                        <a:pt x="13" y="66"/>
                        <a:pt x="0" y="97"/>
                      </a:cubicBezTo>
                      <a:cubicBezTo>
                        <a:pt x="33" y="88"/>
                        <a:pt x="73" y="74"/>
                        <a:pt x="104" y="55"/>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77" name="Freeform 966">
                  <a:extLst>
                    <a:ext uri="{FF2B5EF4-FFF2-40B4-BE49-F238E27FC236}">
                      <a16:creationId xmlns:a16="http://schemas.microsoft.com/office/drawing/2014/main" id="{77791831-4E35-49BC-104E-AAD0630083F3}"/>
                    </a:ext>
                  </a:extLst>
                </p:cNvPr>
                <p:cNvSpPr>
                  <a:spLocks/>
                </p:cNvSpPr>
                <p:nvPr/>
              </p:nvSpPr>
              <p:spPr bwMode="auto">
                <a:xfrm>
                  <a:off x="859" y="3118"/>
                  <a:ext cx="86" cy="23"/>
                </a:xfrm>
                <a:custGeom>
                  <a:avLst/>
                  <a:gdLst>
                    <a:gd name="T0" fmla="*/ 0 w 255"/>
                    <a:gd name="T1" fmla="*/ 1 h 70"/>
                    <a:gd name="T2" fmla="*/ 10 w 255"/>
                    <a:gd name="T3" fmla="*/ 0 h 70"/>
                    <a:gd name="T4" fmla="*/ 6 w 255"/>
                    <a:gd name="T5" fmla="*/ 1 h 70"/>
                    <a:gd name="T6" fmla="*/ 0 w 255"/>
                    <a:gd name="T7" fmla="*/ 1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5" h="70">
                      <a:moveTo>
                        <a:pt x="0" y="19"/>
                      </a:moveTo>
                      <a:cubicBezTo>
                        <a:pt x="52" y="70"/>
                        <a:pt x="200" y="50"/>
                        <a:pt x="255" y="8"/>
                      </a:cubicBezTo>
                      <a:cubicBezTo>
                        <a:pt x="224" y="16"/>
                        <a:pt x="193" y="26"/>
                        <a:pt x="157" y="28"/>
                      </a:cubicBezTo>
                      <a:cubicBezTo>
                        <a:pt x="113" y="30"/>
                        <a:pt x="47" y="0"/>
                        <a:pt x="8"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78" name="Freeform 967">
                  <a:extLst>
                    <a:ext uri="{FF2B5EF4-FFF2-40B4-BE49-F238E27FC236}">
                      <a16:creationId xmlns:a16="http://schemas.microsoft.com/office/drawing/2014/main" id="{652BFE83-E1A1-B56B-9C56-E0327354C545}"/>
                    </a:ext>
                  </a:extLst>
                </p:cNvPr>
                <p:cNvSpPr>
                  <a:spLocks/>
                </p:cNvSpPr>
                <p:nvPr/>
              </p:nvSpPr>
              <p:spPr bwMode="auto">
                <a:xfrm>
                  <a:off x="624" y="3314"/>
                  <a:ext cx="26" cy="41"/>
                </a:xfrm>
                <a:custGeom>
                  <a:avLst/>
                  <a:gdLst>
                    <a:gd name="T0" fmla="*/ 0 w 78"/>
                    <a:gd name="T1" fmla="*/ 5 h 121"/>
                    <a:gd name="T2" fmla="*/ 3 w 78"/>
                    <a:gd name="T3" fmla="*/ 0 h 121"/>
                    <a:gd name="T4" fmla="*/ 0 w 78"/>
                    <a:gd name="T5" fmla="*/ 3 h 121"/>
                    <a:gd name="T6" fmla="*/ 0 60000 65536"/>
                    <a:gd name="T7" fmla="*/ 0 60000 65536"/>
                    <a:gd name="T8" fmla="*/ 0 60000 65536"/>
                  </a:gdLst>
                  <a:ahLst/>
                  <a:cxnLst>
                    <a:cxn ang="T6">
                      <a:pos x="T0" y="T1"/>
                    </a:cxn>
                    <a:cxn ang="T7">
                      <a:pos x="T2" y="T3"/>
                    </a:cxn>
                    <a:cxn ang="T8">
                      <a:pos x="T4" y="T5"/>
                    </a:cxn>
                  </a:cxnLst>
                  <a:rect l="0" t="0" r="r" b="b"/>
                  <a:pathLst>
                    <a:path w="78" h="121">
                      <a:moveTo>
                        <a:pt x="4" y="117"/>
                      </a:moveTo>
                      <a:cubicBezTo>
                        <a:pt x="54" y="121"/>
                        <a:pt x="72" y="35"/>
                        <a:pt x="78" y="0"/>
                      </a:cubicBezTo>
                      <a:cubicBezTo>
                        <a:pt x="59" y="30"/>
                        <a:pt x="41" y="70"/>
                        <a:pt x="0"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79" name="Freeform 968">
                  <a:extLst>
                    <a:ext uri="{FF2B5EF4-FFF2-40B4-BE49-F238E27FC236}">
                      <a16:creationId xmlns:a16="http://schemas.microsoft.com/office/drawing/2014/main" id="{169173CA-29C5-DB24-CE92-C297A187B328}"/>
                    </a:ext>
                  </a:extLst>
                </p:cNvPr>
                <p:cNvSpPr>
                  <a:spLocks/>
                </p:cNvSpPr>
                <p:nvPr/>
              </p:nvSpPr>
              <p:spPr bwMode="auto">
                <a:xfrm>
                  <a:off x="1012" y="3327"/>
                  <a:ext cx="88" cy="36"/>
                </a:xfrm>
                <a:custGeom>
                  <a:avLst/>
                  <a:gdLst>
                    <a:gd name="T0" fmla="*/ 0 w 260"/>
                    <a:gd name="T1" fmla="*/ 3 h 107"/>
                    <a:gd name="T2" fmla="*/ 10 w 260"/>
                    <a:gd name="T3" fmla="*/ 2 h 107"/>
                    <a:gd name="T4" fmla="*/ 6 w 260"/>
                    <a:gd name="T5" fmla="*/ 4 h 107"/>
                    <a:gd name="T6" fmla="*/ 0 w 260"/>
                    <a:gd name="T7" fmla="*/ 3 h 1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107">
                      <a:moveTo>
                        <a:pt x="0" y="91"/>
                      </a:moveTo>
                      <a:cubicBezTo>
                        <a:pt x="46" y="70"/>
                        <a:pt x="223" y="0"/>
                        <a:pt x="260" y="48"/>
                      </a:cubicBezTo>
                      <a:cubicBezTo>
                        <a:pt x="226" y="58"/>
                        <a:pt x="194" y="94"/>
                        <a:pt x="160" y="100"/>
                      </a:cubicBezTo>
                      <a:cubicBezTo>
                        <a:pt x="113" y="107"/>
                        <a:pt x="64" y="74"/>
                        <a:pt x="12" y="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80" name="Freeform 969">
                  <a:extLst>
                    <a:ext uri="{FF2B5EF4-FFF2-40B4-BE49-F238E27FC236}">
                      <a16:creationId xmlns:a16="http://schemas.microsoft.com/office/drawing/2014/main" id="{6778347C-33F9-ECE3-98DE-A007D776B7CF}"/>
                    </a:ext>
                  </a:extLst>
                </p:cNvPr>
                <p:cNvSpPr>
                  <a:spLocks/>
                </p:cNvSpPr>
                <p:nvPr/>
              </p:nvSpPr>
              <p:spPr bwMode="auto">
                <a:xfrm>
                  <a:off x="1335" y="3253"/>
                  <a:ext cx="51" cy="38"/>
                </a:xfrm>
                <a:custGeom>
                  <a:avLst/>
                  <a:gdLst>
                    <a:gd name="T0" fmla="*/ 0 w 152"/>
                    <a:gd name="T1" fmla="*/ 4 h 113"/>
                    <a:gd name="T2" fmla="*/ 2 w 152"/>
                    <a:gd name="T3" fmla="*/ 0 h 113"/>
                    <a:gd name="T4" fmla="*/ 6 w 152"/>
                    <a:gd name="T5" fmla="*/ 1 h 113"/>
                    <a:gd name="T6" fmla="*/ 0 w 152"/>
                    <a:gd name="T7" fmla="*/ 4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113">
                      <a:moveTo>
                        <a:pt x="0" y="105"/>
                      </a:moveTo>
                      <a:cubicBezTo>
                        <a:pt x="10" y="71"/>
                        <a:pt x="32" y="21"/>
                        <a:pt x="62" y="0"/>
                      </a:cubicBezTo>
                      <a:cubicBezTo>
                        <a:pt x="84" y="43"/>
                        <a:pt x="117" y="25"/>
                        <a:pt x="152" y="14"/>
                      </a:cubicBezTo>
                      <a:cubicBezTo>
                        <a:pt x="119" y="57"/>
                        <a:pt x="15" y="40"/>
                        <a:pt x="12" y="1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81" name="Freeform 970">
                  <a:extLst>
                    <a:ext uri="{FF2B5EF4-FFF2-40B4-BE49-F238E27FC236}">
                      <a16:creationId xmlns:a16="http://schemas.microsoft.com/office/drawing/2014/main" id="{C28AF63F-0FBC-ECED-495D-BC3F3851E8C9}"/>
                    </a:ext>
                  </a:extLst>
                </p:cNvPr>
                <p:cNvSpPr>
                  <a:spLocks/>
                </p:cNvSpPr>
                <p:nvPr/>
              </p:nvSpPr>
              <p:spPr bwMode="auto">
                <a:xfrm>
                  <a:off x="1809" y="3207"/>
                  <a:ext cx="54" cy="51"/>
                </a:xfrm>
                <a:custGeom>
                  <a:avLst/>
                  <a:gdLst>
                    <a:gd name="T0" fmla="*/ 0 w 158"/>
                    <a:gd name="T1" fmla="*/ 4 h 150"/>
                    <a:gd name="T2" fmla="*/ 6 w 158"/>
                    <a:gd name="T3" fmla="*/ 0 h 150"/>
                    <a:gd name="T4" fmla="*/ 2 w 158"/>
                    <a:gd name="T5" fmla="*/ 3 h 150"/>
                    <a:gd name="T6" fmla="*/ 0 60000 65536"/>
                    <a:gd name="T7" fmla="*/ 0 60000 65536"/>
                    <a:gd name="T8" fmla="*/ 0 60000 65536"/>
                  </a:gdLst>
                  <a:ahLst/>
                  <a:cxnLst>
                    <a:cxn ang="T6">
                      <a:pos x="T0" y="T1"/>
                    </a:cxn>
                    <a:cxn ang="T7">
                      <a:pos x="T2" y="T3"/>
                    </a:cxn>
                    <a:cxn ang="T8">
                      <a:pos x="T4" y="T5"/>
                    </a:cxn>
                  </a:cxnLst>
                  <a:rect l="0" t="0" r="r" b="b"/>
                  <a:pathLst>
                    <a:path w="158" h="150">
                      <a:moveTo>
                        <a:pt x="0" y="105"/>
                      </a:moveTo>
                      <a:cubicBezTo>
                        <a:pt x="30" y="150"/>
                        <a:pt x="149" y="41"/>
                        <a:pt x="158" y="0"/>
                      </a:cubicBezTo>
                      <a:cubicBezTo>
                        <a:pt x="123" y="31"/>
                        <a:pt x="96" y="63"/>
                        <a:pt x="50" y="8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82" name="Freeform 971">
                  <a:extLst>
                    <a:ext uri="{FF2B5EF4-FFF2-40B4-BE49-F238E27FC236}">
                      <a16:creationId xmlns:a16="http://schemas.microsoft.com/office/drawing/2014/main" id="{06AA2237-C5AF-27C9-31C6-B8DF32D38773}"/>
                    </a:ext>
                  </a:extLst>
                </p:cNvPr>
                <p:cNvSpPr>
                  <a:spLocks/>
                </p:cNvSpPr>
                <p:nvPr/>
              </p:nvSpPr>
              <p:spPr bwMode="auto">
                <a:xfrm>
                  <a:off x="1566" y="2833"/>
                  <a:ext cx="44" cy="21"/>
                </a:xfrm>
                <a:custGeom>
                  <a:avLst/>
                  <a:gdLst>
                    <a:gd name="T0" fmla="*/ 0 w 130"/>
                    <a:gd name="T1" fmla="*/ 1 h 63"/>
                    <a:gd name="T2" fmla="*/ 5 w 130"/>
                    <a:gd name="T3" fmla="*/ 0 h 63"/>
                    <a:gd name="T4" fmla="*/ 0 w 130"/>
                    <a:gd name="T5" fmla="*/ 2 h 63"/>
                    <a:gd name="T6" fmla="*/ 0 w 130"/>
                    <a:gd name="T7" fmla="*/ 1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0" h="63">
                      <a:moveTo>
                        <a:pt x="0" y="24"/>
                      </a:moveTo>
                      <a:cubicBezTo>
                        <a:pt x="5" y="56"/>
                        <a:pt x="109" y="16"/>
                        <a:pt x="130" y="0"/>
                      </a:cubicBezTo>
                      <a:cubicBezTo>
                        <a:pt x="108" y="63"/>
                        <a:pt x="65" y="57"/>
                        <a:pt x="0" y="45"/>
                      </a:cubicBezTo>
                      <a:cubicBezTo>
                        <a:pt x="1" y="38"/>
                        <a:pt x="4" y="38"/>
                        <a:pt x="8" y="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83" name="Freeform 972">
                  <a:extLst>
                    <a:ext uri="{FF2B5EF4-FFF2-40B4-BE49-F238E27FC236}">
                      <a16:creationId xmlns:a16="http://schemas.microsoft.com/office/drawing/2014/main" id="{31A09E73-CEE2-FB16-0FE8-E9378139ACDF}"/>
                    </a:ext>
                  </a:extLst>
                </p:cNvPr>
                <p:cNvSpPr>
                  <a:spLocks/>
                </p:cNvSpPr>
                <p:nvPr/>
              </p:nvSpPr>
              <p:spPr bwMode="auto">
                <a:xfrm>
                  <a:off x="1985" y="3016"/>
                  <a:ext cx="49" cy="43"/>
                </a:xfrm>
                <a:custGeom>
                  <a:avLst/>
                  <a:gdLst>
                    <a:gd name="T0" fmla="*/ 5 w 147"/>
                    <a:gd name="T1" fmla="*/ 0 h 126"/>
                    <a:gd name="T2" fmla="*/ 3 w 147"/>
                    <a:gd name="T3" fmla="*/ 2 h 126"/>
                    <a:gd name="T4" fmla="*/ 0 w 147"/>
                    <a:gd name="T5" fmla="*/ 5 h 126"/>
                    <a:gd name="T6" fmla="*/ 5 w 147"/>
                    <a:gd name="T7" fmla="*/ 2 h 1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26">
                      <a:moveTo>
                        <a:pt x="147" y="0"/>
                      </a:moveTo>
                      <a:cubicBezTo>
                        <a:pt x="130" y="29"/>
                        <a:pt x="120" y="42"/>
                        <a:pt x="88" y="59"/>
                      </a:cubicBezTo>
                      <a:cubicBezTo>
                        <a:pt x="59" y="75"/>
                        <a:pt x="10" y="88"/>
                        <a:pt x="0" y="122"/>
                      </a:cubicBezTo>
                      <a:cubicBezTo>
                        <a:pt x="42" y="126"/>
                        <a:pt x="125" y="86"/>
                        <a:pt x="1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84" name="Freeform 973">
                  <a:extLst>
                    <a:ext uri="{FF2B5EF4-FFF2-40B4-BE49-F238E27FC236}">
                      <a16:creationId xmlns:a16="http://schemas.microsoft.com/office/drawing/2014/main" id="{A80E9FE5-ADCA-B879-8926-6D62F57777AA}"/>
                    </a:ext>
                  </a:extLst>
                </p:cNvPr>
                <p:cNvSpPr>
                  <a:spLocks/>
                </p:cNvSpPr>
                <p:nvPr/>
              </p:nvSpPr>
              <p:spPr bwMode="auto">
                <a:xfrm>
                  <a:off x="1512" y="3063"/>
                  <a:ext cx="51" cy="20"/>
                </a:xfrm>
                <a:custGeom>
                  <a:avLst/>
                  <a:gdLst>
                    <a:gd name="T0" fmla="*/ 3 w 151"/>
                    <a:gd name="T1" fmla="*/ 0 h 59"/>
                    <a:gd name="T2" fmla="*/ 1 w 151"/>
                    <a:gd name="T3" fmla="*/ 1 h 59"/>
                    <a:gd name="T4" fmla="*/ 3 w 151"/>
                    <a:gd name="T5" fmla="*/ 2 h 59"/>
                    <a:gd name="T6" fmla="*/ 5 w 151"/>
                    <a:gd name="T7" fmla="*/ 2 h 59"/>
                    <a:gd name="T8" fmla="*/ 6 w 151"/>
                    <a:gd name="T9" fmla="*/ 1 h 59"/>
                    <a:gd name="T10" fmla="*/ 4 w 151"/>
                    <a:gd name="T11" fmla="*/ 1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1" h="59">
                      <a:moveTo>
                        <a:pt x="84" y="9"/>
                      </a:moveTo>
                      <a:cubicBezTo>
                        <a:pt x="65" y="0"/>
                        <a:pt x="0" y="11"/>
                        <a:pt x="32" y="39"/>
                      </a:cubicBezTo>
                      <a:cubicBezTo>
                        <a:pt x="44" y="50"/>
                        <a:pt x="73" y="38"/>
                        <a:pt x="87" y="41"/>
                      </a:cubicBezTo>
                      <a:cubicBezTo>
                        <a:pt x="102" y="44"/>
                        <a:pt x="117" y="52"/>
                        <a:pt x="129" y="59"/>
                      </a:cubicBezTo>
                      <a:cubicBezTo>
                        <a:pt x="137" y="48"/>
                        <a:pt x="143" y="36"/>
                        <a:pt x="151" y="27"/>
                      </a:cubicBezTo>
                      <a:cubicBezTo>
                        <a:pt x="137" y="22"/>
                        <a:pt x="120" y="21"/>
                        <a:pt x="105"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85" name="Freeform 974">
                  <a:extLst>
                    <a:ext uri="{FF2B5EF4-FFF2-40B4-BE49-F238E27FC236}">
                      <a16:creationId xmlns:a16="http://schemas.microsoft.com/office/drawing/2014/main" id="{09A677C1-8F1A-41D8-D6B3-0A42FDE61E1D}"/>
                    </a:ext>
                  </a:extLst>
                </p:cNvPr>
                <p:cNvSpPr>
                  <a:spLocks/>
                </p:cNvSpPr>
                <p:nvPr/>
              </p:nvSpPr>
              <p:spPr bwMode="auto">
                <a:xfrm>
                  <a:off x="879" y="2457"/>
                  <a:ext cx="50" cy="53"/>
                </a:xfrm>
                <a:custGeom>
                  <a:avLst/>
                  <a:gdLst>
                    <a:gd name="T0" fmla="*/ 0 w 147"/>
                    <a:gd name="T1" fmla="*/ 0 h 158"/>
                    <a:gd name="T2" fmla="*/ 0 w 147"/>
                    <a:gd name="T3" fmla="*/ 0 h 158"/>
                    <a:gd name="T4" fmla="*/ 3 w 147"/>
                    <a:gd name="T5" fmla="*/ 2 h 158"/>
                    <a:gd name="T6" fmla="*/ 4 w 147"/>
                    <a:gd name="T7" fmla="*/ 6 h 158"/>
                    <a:gd name="T8" fmla="*/ 6 w 147"/>
                    <a:gd name="T9" fmla="*/ 3 h 158"/>
                    <a:gd name="T10" fmla="*/ 3 w 147"/>
                    <a:gd name="T11" fmla="*/ 1 h 1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 h="158">
                      <a:moveTo>
                        <a:pt x="13" y="7"/>
                      </a:moveTo>
                      <a:cubicBezTo>
                        <a:pt x="9" y="6"/>
                        <a:pt x="8" y="0"/>
                        <a:pt x="0" y="3"/>
                      </a:cubicBezTo>
                      <a:cubicBezTo>
                        <a:pt x="6" y="38"/>
                        <a:pt x="59" y="37"/>
                        <a:pt x="80" y="61"/>
                      </a:cubicBezTo>
                      <a:cubicBezTo>
                        <a:pt x="105" y="90"/>
                        <a:pt x="94" y="126"/>
                        <a:pt x="106" y="158"/>
                      </a:cubicBezTo>
                      <a:cubicBezTo>
                        <a:pt x="125" y="138"/>
                        <a:pt x="128" y="105"/>
                        <a:pt x="147" y="83"/>
                      </a:cubicBezTo>
                      <a:cubicBezTo>
                        <a:pt x="121" y="89"/>
                        <a:pt x="94" y="51"/>
                        <a:pt x="71"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86" name="Freeform 975">
                  <a:extLst>
                    <a:ext uri="{FF2B5EF4-FFF2-40B4-BE49-F238E27FC236}">
                      <a16:creationId xmlns:a16="http://schemas.microsoft.com/office/drawing/2014/main" id="{B02AF229-14F0-5286-3764-34F524ABB9DA}"/>
                    </a:ext>
                  </a:extLst>
                </p:cNvPr>
                <p:cNvSpPr>
                  <a:spLocks/>
                </p:cNvSpPr>
                <p:nvPr/>
              </p:nvSpPr>
              <p:spPr bwMode="auto">
                <a:xfrm>
                  <a:off x="618" y="2486"/>
                  <a:ext cx="53" cy="29"/>
                </a:xfrm>
                <a:custGeom>
                  <a:avLst/>
                  <a:gdLst>
                    <a:gd name="T0" fmla="*/ 2 w 158"/>
                    <a:gd name="T1" fmla="*/ 0 h 86"/>
                    <a:gd name="T2" fmla="*/ 0 w 158"/>
                    <a:gd name="T3" fmla="*/ 3 h 86"/>
                    <a:gd name="T4" fmla="*/ 3 w 158"/>
                    <a:gd name="T5" fmla="*/ 1 h 86"/>
                    <a:gd name="T6" fmla="*/ 6 w 158"/>
                    <a:gd name="T7" fmla="*/ 1 h 86"/>
                    <a:gd name="T8" fmla="*/ 3 w 158"/>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86">
                      <a:moveTo>
                        <a:pt x="44" y="2"/>
                      </a:moveTo>
                      <a:cubicBezTo>
                        <a:pt x="23" y="2"/>
                        <a:pt x="0" y="63"/>
                        <a:pt x="6" y="86"/>
                      </a:cubicBezTo>
                      <a:cubicBezTo>
                        <a:pt x="31" y="72"/>
                        <a:pt x="46" y="34"/>
                        <a:pt x="74" y="24"/>
                      </a:cubicBezTo>
                      <a:cubicBezTo>
                        <a:pt x="101" y="13"/>
                        <a:pt x="131" y="29"/>
                        <a:pt x="158" y="31"/>
                      </a:cubicBezTo>
                      <a:cubicBezTo>
                        <a:pt x="150" y="7"/>
                        <a:pt x="110" y="0"/>
                        <a:pt x="8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87" name="Freeform 976">
                  <a:extLst>
                    <a:ext uri="{FF2B5EF4-FFF2-40B4-BE49-F238E27FC236}">
                      <a16:creationId xmlns:a16="http://schemas.microsoft.com/office/drawing/2014/main" id="{381F8F6C-46F0-9739-567C-6C7FC3BC25FE}"/>
                    </a:ext>
                  </a:extLst>
                </p:cNvPr>
                <p:cNvSpPr>
                  <a:spLocks/>
                </p:cNvSpPr>
                <p:nvPr/>
              </p:nvSpPr>
              <p:spPr bwMode="auto">
                <a:xfrm>
                  <a:off x="548" y="2283"/>
                  <a:ext cx="41" cy="56"/>
                </a:xfrm>
                <a:custGeom>
                  <a:avLst/>
                  <a:gdLst>
                    <a:gd name="T0" fmla="*/ 4 w 120"/>
                    <a:gd name="T1" fmla="*/ 0 h 167"/>
                    <a:gd name="T2" fmla="*/ 3 w 120"/>
                    <a:gd name="T3" fmla="*/ 4 h 167"/>
                    <a:gd name="T4" fmla="*/ 0 w 120"/>
                    <a:gd name="T5" fmla="*/ 6 h 167"/>
                    <a:gd name="T6" fmla="*/ 5 w 120"/>
                    <a:gd name="T7" fmla="*/ 3 h 1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67">
                      <a:moveTo>
                        <a:pt x="103" y="0"/>
                      </a:moveTo>
                      <a:cubicBezTo>
                        <a:pt x="100" y="40"/>
                        <a:pt x="114" y="67"/>
                        <a:pt x="77" y="95"/>
                      </a:cubicBezTo>
                      <a:cubicBezTo>
                        <a:pt x="49" y="117"/>
                        <a:pt x="0" y="119"/>
                        <a:pt x="11" y="167"/>
                      </a:cubicBezTo>
                      <a:cubicBezTo>
                        <a:pt x="37" y="157"/>
                        <a:pt x="109" y="102"/>
                        <a:pt x="120" y="7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88" name="Freeform 977">
                  <a:extLst>
                    <a:ext uri="{FF2B5EF4-FFF2-40B4-BE49-F238E27FC236}">
                      <a16:creationId xmlns:a16="http://schemas.microsoft.com/office/drawing/2014/main" id="{F7D30672-3850-A23B-1B24-3025CD6A2A1B}"/>
                    </a:ext>
                  </a:extLst>
                </p:cNvPr>
                <p:cNvSpPr>
                  <a:spLocks/>
                </p:cNvSpPr>
                <p:nvPr/>
              </p:nvSpPr>
              <p:spPr bwMode="auto">
                <a:xfrm>
                  <a:off x="723" y="1698"/>
                  <a:ext cx="48" cy="89"/>
                </a:xfrm>
                <a:custGeom>
                  <a:avLst/>
                  <a:gdLst>
                    <a:gd name="T0" fmla="*/ 2 w 141"/>
                    <a:gd name="T1" fmla="*/ 0 h 261"/>
                    <a:gd name="T2" fmla="*/ 1 w 141"/>
                    <a:gd name="T3" fmla="*/ 5 h 261"/>
                    <a:gd name="T4" fmla="*/ 2 w 141"/>
                    <a:gd name="T5" fmla="*/ 10 h 261"/>
                    <a:gd name="T6" fmla="*/ 3 w 141"/>
                    <a:gd name="T7" fmla="*/ 1 h 2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 h="261">
                      <a:moveTo>
                        <a:pt x="43" y="0"/>
                      </a:moveTo>
                      <a:cubicBezTo>
                        <a:pt x="0" y="23"/>
                        <a:pt x="17" y="83"/>
                        <a:pt x="35" y="117"/>
                      </a:cubicBezTo>
                      <a:cubicBezTo>
                        <a:pt x="59" y="161"/>
                        <a:pt x="83" y="208"/>
                        <a:pt x="60" y="261"/>
                      </a:cubicBezTo>
                      <a:cubicBezTo>
                        <a:pt x="141" y="212"/>
                        <a:pt x="25" y="109"/>
                        <a:pt x="68"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89" name="Freeform 978">
                  <a:extLst>
                    <a:ext uri="{FF2B5EF4-FFF2-40B4-BE49-F238E27FC236}">
                      <a16:creationId xmlns:a16="http://schemas.microsoft.com/office/drawing/2014/main" id="{72C122ED-029E-7407-7847-DEBB0EEDC256}"/>
                    </a:ext>
                  </a:extLst>
                </p:cNvPr>
                <p:cNvSpPr>
                  <a:spLocks/>
                </p:cNvSpPr>
                <p:nvPr/>
              </p:nvSpPr>
              <p:spPr bwMode="auto">
                <a:xfrm>
                  <a:off x="950" y="1712"/>
                  <a:ext cx="81" cy="52"/>
                </a:xfrm>
                <a:custGeom>
                  <a:avLst/>
                  <a:gdLst>
                    <a:gd name="T0" fmla="*/ 1 w 241"/>
                    <a:gd name="T1" fmla="*/ 1 h 152"/>
                    <a:gd name="T2" fmla="*/ 1 w 241"/>
                    <a:gd name="T3" fmla="*/ 6 h 152"/>
                    <a:gd name="T4" fmla="*/ 4 w 241"/>
                    <a:gd name="T5" fmla="*/ 2 h 152"/>
                    <a:gd name="T6" fmla="*/ 9 w 241"/>
                    <a:gd name="T7" fmla="*/ 2 h 152"/>
                    <a:gd name="T8" fmla="*/ 3 w 241"/>
                    <a:gd name="T9" fmla="*/ 0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 h="152">
                      <a:moveTo>
                        <a:pt x="35" y="14"/>
                      </a:moveTo>
                      <a:cubicBezTo>
                        <a:pt x="15" y="49"/>
                        <a:pt x="0" y="114"/>
                        <a:pt x="14" y="152"/>
                      </a:cubicBezTo>
                      <a:cubicBezTo>
                        <a:pt x="52" y="133"/>
                        <a:pt x="44" y="71"/>
                        <a:pt x="94" y="56"/>
                      </a:cubicBezTo>
                      <a:cubicBezTo>
                        <a:pt x="140" y="42"/>
                        <a:pt x="197" y="65"/>
                        <a:pt x="241" y="43"/>
                      </a:cubicBezTo>
                      <a:cubicBezTo>
                        <a:pt x="229" y="0"/>
                        <a:pt x="102" y="42"/>
                        <a:pt x="77"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90" name="Freeform 979">
                  <a:extLst>
                    <a:ext uri="{FF2B5EF4-FFF2-40B4-BE49-F238E27FC236}">
                      <a16:creationId xmlns:a16="http://schemas.microsoft.com/office/drawing/2014/main" id="{28833C81-CFF0-3D80-DC21-44B8CDD679D0}"/>
                    </a:ext>
                  </a:extLst>
                </p:cNvPr>
                <p:cNvSpPr>
                  <a:spLocks/>
                </p:cNvSpPr>
                <p:nvPr/>
              </p:nvSpPr>
              <p:spPr bwMode="auto">
                <a:xfrm>
                  <a:off x="1572" y="1745"/>
                  <a:ext cx="46" cy="57"/>
                </a:xfrm>
                <a:custGeom>
                  <a:avLst/>
                  <a:gdLst>
                    <a:gd name="T0" fmla="*/ 1 w 138"/>
                    <a:gd name="T1" fmla="*/ 0 h 168"/>
                    <a:gd name="T2" fmla="*/ 2 w 138"/>
                    <a:gd name="T3" fmla="*/ 3 h 168"/>
                    <a:gd name="T4" fmla="*/ 0 w 138"/>
                    <a:gd name="T5" fmla="*/ 6 h 168"/>
                    <a:gd name="T6" fmla="*/ 5 w 138"/>
                    <a:gd name="T7" fmla="*/ 4 h 168"/>
                    <a:gd name="T8" fmla="*/ 2 w 138"/>
                    <a:gd name="T9" fmla="*/ 0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68">
                      <a:moveTo>
                        <a:pt x="29" y="0"/>
                      </a:moveTo>
                      <a:cubicBezTo>
                        <a:pt x="29" y="31"/>
                        <a:pt x="53" y="56"/>
                        <a:pt x="50" y="87"/>
                      </a:cubicBezTo>
                      <a:cubicBezTo>
                        <a:pt x="47" y="120"/>
                        <a:pt x="16" y="143"/>
                        <a:pt x="0" y="168"/>
                      </a:cubicBezTo>
                      <a:cubicBezTo>
                        <a:pt x="55" y="166"/>
                        <a:pt x="77" y="107"/>
                        <a:pt x="138" y="109"/>
                      </a:cubicBezTo>
                      <a:cubicBezTo>
                        <a:pt x="104" y="80"/>
                        <a:pt x="48" y="55"/>
                        <a:pt x="5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91" name="Freeform 980">
                  <a:extLst>
                    <a:ext uri="{FF2B5EF4-FFF2-40B4-BE49-F238E27FC236}">
                      <a16:creationId xmlns:a16="http://schemas.microsoft.com/office/drawing/2014/main" id="{142E536D-0F35-2385-8FF4-CE19F15A4BB2}"/>
                    </a:ext>
                  </a:extLst>
                </p:cNvPr>
                <p:cNvSpPr>
                  <a:spLocks/>
                </p:cNvSpPr>
                <p:nvPr/>
              </p:nvSpPr>
              <p:spPr bwMode="auto">
                <a:xfrm>
                  <a:off x="1765" y="1624"/>
                  <a:ext cx="32" cy="43"/>
                </a:xfrm>
                <a:custGeom>
                  <a:avLst/>
                  <a:gdLst>
                    <a:gd name="T0" fmla="*/ 0 w 95"/>
                    <a:gd name="T1" fmla="*/ 0 h 126"/>
                    <a:gd name="T2" fmla="*/ 0 w 95"/>
                    <a:gd name="T3" fmla="*/ 5 h 126"/>
                    <a:gd name="T4" fmla="*/ 1 w 95"/>
                    <a:gd name="T5" fmla="*/ 0 h 126"/>
                    <a:gd name="T6" fmla="*/ 0 60000 65536"/>
                    <a:gd name="T7" fmla="*/ 0 60000 65536"/>
                    <a:gd name="T8" fmla="*/ 0 60000 65536"/>
                  </a:gdLst>
                  <a:ahLst/>
                  <a:cxnLst>
                    <a:cxn ang="T6">
                      <a:pos x="T0" y="T1"/>
                    </a:cxn>
                    <a:cxn ang="T7">
                      <a:pos x="T2" y="T3"/>
                    </a:cxn>
                    <a:cxn ang="T8">
                      <a:pos x="T4" y="T5"/>
                    </a:cxn>
                  </a:cxnLst>
                  <a:rect l="0" t="0" r="r" b="b"/>
                  <a:pathLst>
                    <a:path w="95" h="126">
                      <a:moveTo>
                        <a:pt x="8" y="0"/>
                      </a:moveTo>
                      <a:cubicBezTo>
                        <a:pt x="54" y="56"/>
                        <a:pt x="3" y="68"/>
                        <a:pt x="0" y="121"/>
                      </a:cubicBezTo>
                      <a:cubicBezTo>
                        <a:pt x="55" y="126"/>
                        <a:pt x="95" y="18"/>
                        <a:pt x="3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92" name="Freeform 981">
                  <a:extLst>
                    <a:ext uri="{FF2B5EF4-FFF2-40B4-BE49-F238E27FC236}">
                      <a16:creationId xmlns:a16="http://schemas.microsoft.com/office/drawing/2014/main" id="{0CE7F3D5-C98A-888D-0621-EFEEE580E547}"/>
                    </a:ext>
                  </a:extLst>
                </p:cNvPr>
                <p:cNvSpPr>
                  <a:spLocks/>
                </p:cNvSpPr>
                <p:nvPr/>
              </p:nvSpPr>
              <p:spPr bwMode="auto">
                <a:xfrm>
                  <a:off x="1948" y="1579"/>
                  <a:ext cx="25" cy="39"/>
                </a:xfrm>
                <a:custGeom>
                  <a:avLst/>
                  <a:gdLst>
                    <a:gd name="T0" fmla="*/ 2 w 72"/>
                    <a:gd name="T1" fmla="*/ 0 h 115"/>
                    <a:gd name="T2" fmla="*/ 3 w 72"/>
                    <a:gd name="T3" fmla="*/ 4 h 115"/>
                    <a:gd name="T4" fmla="*/ 2 w 72"/>
                    <a:gd name="T5" fmla="*/ 1 h 115"/>
                    <a:gd name="T6" fmla="*/ 0 60000 65536"/>
                    <a:gd name="T7" fmla="*/ 0 60000 65536"/>
                    <a:gd name="T8" fmla="*/ 0 60000 65536"/>
                  </a:gdLst>
                  <a:ahLst/>
                  <a:cxnLst>
                    <a:cxn ang="T6">
                      <a:pos x="T0" y="T1"/>
                    </a:cxn>
                    <a:cxn ang="T7">
                      <a:pos x="T2" y="T3"/>
                    </a:cxn>
                    <a:cxn ang="T8">
                      <a:pos x="T4" y="T5"/>
                    </a:cxn>
                  </a:cxnLst>
                  <a:rect l="0" t="0" r="r" b="b"/>
                  <a:pathLst>
                    <a:path w="72" h="115">
                      <a:moveTo>
                        <a:pt x="52" y="0"/>
                      </a:moveTo>
                      <a:cubicBezTo>
                        <a:pt x="18" y="30"/>
                        <a:pt x="0" y="115"/>
                        <a:pt x="72" y="100"/>
                      </a:cubicBezTo>
                      <a:cubicBezTo>
                        <a:pt x="52" y="77"/>
                        <a:pt x="19" y="39"/>
                        <a:pt x="61"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93" name="Freeform 982">
                  <a:extLst>
                    <a:ext uri="{FF2B5EF4-FFF2-40B4-BE49-F238E27FC236}">
                      <a16:creationId xmlns:a16="http://schemas.microsoft.com/office/drawing/2014/main" id="{86BD8044-9B92-A57A-75E3-46091714D75C}"/>
                    </a:ext>
                  </a:extLst>
                </p:cNvPr>
                <p:cNvSpPr>
                  <a:spLocks/>
                </p:cNvSpPr>
                <p:nvPr/>
              </p:nvSpPr>
              <p:spPr bwMode="auto">
                <a:xfrm>
                  <a:off x="1737" y="2042"/>
                  <a:ext cx="44" cy="62"/>
                </a:xfrm>
                <a:custGeom>
                  <a:avLst/>
                  <a:gdLst>
                    <a:gd name="T0" fmla="*/ 4 w 130"/>
                    <a:gd name="T1" fmla="*/ 2 h 185"/>
                    <a:gd name="T2" fmla="*/ 0 w 130"/>
                    <a:gd name="T3" fmla="*/ 6 h 185"/>
                    <a:gd name="T4" fmla="*/ 5 w 130"/>
                    <a:gd name="T5" fmla="*/ 0 h 185"/>
                    <a:gd name="T6" fmla="*/ 0 60000 65536"/>
                    <a:gd name="T7" fmla="*/ 0 60000 65536"/>
                    <a:gd name="T8" fmla="*/ 0 60000 65536"/>
                  </a:gdLst>
                  <a:ahLst/>
                  <a:cxnLst>
                    <a:cxn ang="T6">
                      <a:pos x="T0" y="T1"/>
                    </a:cxn>
                    <a:cxn ang="T7">
                      <a:pos x="T2" y="T3"/>
                    </a:cxn>
                    <a:cxn ang="T8">
                      <a:pos x="T4" y="T5"/>
                    </a:cxn>
                  </a:cxnLst>
                  <a:rect l="0" t="0" r="r" b="b"/>
                  <a:pathLst>
                    <a:path w="130" h="185">
                      <a:moveTo>
                        <a:pt x="104" y="46"/>
                      </a:moveTo>
                      <a:cubicBezTo>
                        <a:pt x="77" y="63"/>
                        <a:pt x="4" y="143"/>
                        <a:pt x="0" y="172"/>
                      </a:cubicBezTo>
                      <a:cubicBezTo>
                        <a:pt x="99" y="185"/>
                        <a:pt x="108" y="57"/>
                        <a:pt x="13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94" name="Freeform 983">
                  <a:extLst>
                    <a:ext uri="{FF2B5EF4-FFF2-40B4-BE49-F238E27FC236}">
                      <a16:creationId xmlns:a16="http://schemas.microsoft.com/office/drawing/2014/main" id="{AB3ED938-F442-304B-9A12-945E130170CF}"/>
                    </a:ext>
                  </a:extLst>
                </p:cNvPr>
                <p:cNvSpPr>
                  <a:spLocks/>
                </p:cNvSpPr>
                <p:nvPr/>
              </p:nvSpPr>
              <p:spPr bwMode="auto">
                <a:xfrm>
                  <a:off x="1938" y="2147"/>
                  <a:ext cx="33" cy="26"/>
                </a:xfrm>
                <a:custGeom>
                  <a:avLst/>
                  <a:gdLst>
                    <a:gd name="T0" fmla="*/ 0 w 98"/>
                    <a:gd name="T1" fmla="*/ 0 h 76"/>
                    <a:gd name="T2" fmla="*/ 4 w 98"/>
                    <a:gd name="T3" fmla="*/ 1 h 76"/>
                    <a:gd name="T4" fmla="*/ 3 w 98"/>
                    <a:gd name="T5" fmla="*/ 3 h 76"/>
                    <a:gd name="T6" fmla="*/ 0 w 98"/>
                    <a:gd name="T7" fmla="*/ 1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 h="76">
                      <a:moveTo>
                        <a:pt x="11" y="0"/>
                      </a:moveTo>
                      <a:cubicBezTo>
                        <a:pt x="0" y="54"/>
                        <a:pt x="74" y="21"/>
                        <a:pt x="98" y="14"/>
                      </a:cubicBezTo>
                      <a:cubicBezTo>
                        <a:pt x="94" y="34"/>
                        <a:pt x="90" y="59"/>
                        <a:pt x="74" y="76"/>
                      </a:cubicBezTo>
                      <a:cubicBezTo>
                        <a:pt x="45" y="67"/>
                        <a:pt x="36" y="37"/>
                        <a:pt x="1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95" name="Freeform 984">
                  <a:extLst>
                    <a:ext uri="{FF2B5EF4-FFF2-40B4-BE49-F238E27FC236}">
                      <a16:creationId xmlns:a16="http://schemas.microsoft.com/office/drawing/2014/main" id="{6A3B5ACE-0E9A-82AA-B4E3-FC80EFE6637C}"/>
                    </a:ext>
                  </a:extLst>
                </p:cNvPr>
                <p:cNvSpPr>
                  <a:spLocks/>
                </p:cNvSpPr>
                <p:nvPr/>
              </p:nvSpPr>
              <p:spPr bwMode="auto">
                <a:xfrm>
                  <a:off x="1261" y="2389"/>
                  <a:ext cx="27" cy="39"/>
                </a:xfrm>
                <a:custGeom>
                  <a:avLst/>
                  <a:gdLst>
                    <a:gd name="T0" fmla="*/ 0 w 80"/>
                    <a:gd name="T1" fmla="*/ 0 h 114"/>
                    <a:gd name="T2" fmla="*/ 0 w 80"/>
                    <a:gd name="T3" fmla="*/ 4 h 114"/>
                    <a:gd name="T4" fmla="*/ 2 w 80"/>
                    <a:gd name="T5" fmla="*/ 1 h 114"/>
                    <a:gd name="T6" fmla="*/ 0 60000 65536"/>
                    <a:gd name="T7" fmla="*/ 0 60000 65536"/>
                    <a:gd name="T8" fmla="*/ 0 60000 65536"/>
                  </a:gdLst>
                  <a:ahLst/>
                  <a:cxnLst>
                    <a:cxn ang="T6">
                      <a:pos x="T0" y="T1"/>
                    </a:cxn>
                    <a:cxn ang="T7">
                      <a:pos x="T2" y="T3"/>
                    </a:cxn>
                    <a:cxn ang="T8">
                      <a:pos x="T4" y="T5"/>
                    </a:cxn>
                  </a:cxnLst>
                  <a:rect l="0" t="0" r="r" b="b"/>
                  <a:pathLst>
                    <a:path w="80" h="114">
                      <a:moveTo>
                        <a:pt x="1" y="0"/>
                      </a:moveTo>
                      <a:cubicBezTo>
                        <a:pt x="24" y="27"/>
                        <a:pt x="0" y="80"/>
                        <a:pt x="5" y="114"/>
                      </a:cubicBezTo>
                      <a:cubicBezTo>
                        <a:pt x="29" y="101"/>
                        <a:pt x="80" y="49"/>
                        <a:pt x="5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96" name="Freeform 985">
                  <a:extLst>
                    <a:ext uri="{FF2B5EF4-FFF2-40B4-BE49-F238E27FC236}">
                      <a16:creationId xmlns:a16="http://schemas.microsoft.com/office/drawing/2014/main" id="{892A821E-FCC1-6058-1EFC-A95F659084CA}"/>
                    </a:ext>
                  </a:extLst>
                </p:cNvPr>
                <p:cNvSpPr>
                  <a:spLocks/>
                </p:cNvSpPr>
                <p:nvPr/>
              </p:nvSpPr>
              <p:spPr bwMode="auto">
                <a:xfrm>
                  <a:off x="1132" y="2262"/>
                  <a:ext cx="26" cy="35"/>
                </a:xfrm>
                <a:custGeom>
                  <a:avLst/>
                  <a:gdLst>
                    <a:gd name="T0" fmla="*/ 3 w 78"/>
                    <a:gd name="T1" fmla="*/ 0 h 105"/>
                    <a:gd name="T2" fmla="*/ 2 w 78"/>
                    <a:gd name="T3" fmla="*/ 0 h 105"/>
                    <a:gd name="T4" fmla="*/ 0 w 78"/>
                    <a:gd name="T5" fmla="*/ 3 h 105"/>
                    <a:gd name="T6" fmla="*/ 2 w 78"/>
                    <a:gd name="T7" fmla="*/ 1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05">
                      <a:moveTo>
                        <a:pt x="78" y="7"/>
                      </a:moveTo>
                      <a:cubicBezTo>
                        <a:pt x="75" y="4"/>
                        <a:pt x="70" y="2"/>
                        <a:pt x="66" y="0"/>
                      </a:cubicBezTo>
                      <a:cubicBezTo>
                        <a:pt x="63" y="34"/>
                        <a:pt x="57" y="105"/>
                        <a:pt x="3" y="78"/>
                      </a:cubicBezTo>
                      <a:cubicBezTo>
                        <a:pt x="0" y="50"/>
                        <a:pt x="29" y="28"/>
                        <a:pt x="53"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97" name="Freeform 986">
                  <a:extLst>
                    <a:ext uri="{FF2B5EF4-FFF2-40B4-BE49-F238E27FC236}">
                      <a16:creationId xmlns:a16="http://schemas.microsoft.com/office/drawing/2014/main" id="{58B9A3CD-1396-A7B2-5DF0-3B28290790B3}"/>
                    </a:ext>
                  </a:extLst>
                </p:cNvPr>
                <p:cNvSpPr>
                  <a:spLocks/>
                </p:cNvSpPr>
                <p:nvPr/>
              </p:nvSpPr>
              <p:spPr bwMode="auto">
                <a:xfrm>
                  <a:off x="640" y="1768"/>
                  <a:ext cx="27" cy="38"/>
                </a:xfrm>
                <a:custGeom>
                  <a:avLst/>
                  <a:gdLst>
                    <a:gd name="T0" fmla="*/ 2 w 81"/>
                    <a:gd name="T1" fmla="*/ 0 h 113"/>
                    <a:gd name="T2" fmla="*/ 0 w 81"/>
                    <a:gd name="T3" fmla="*/ 4 h 113"/>
                    <a:gd name="T4" fmla="*/ 1 w 81"/>
                    <a:gd name="T5" fmla="*/ 3 h 113"/>
                    <a:gd name="T6" fmla="*/ 0 60000 65536"/>
                    <a:gd name="T7" fmla="*/ 0 60000 65536"/>
                    <a:gd name="T8" fmla="*/ 0 60000 65536"/>
                  </a:gdLst>
                  <a:ahLst/>
                  <a:cxnLst>
                    <a:cxn ang="T6">
                      <a:pos x="T0" y="T1"/>
                    </a:cxn>
                    <a:cxn ang="T7">
                      <a:pos x="T2" y="T3"/>
                    </a:cxn>
                    <a:cxn ang="T8">
                      <a:pos x="T4" y="T5"/>
                    </a:cxn>
                  </a:cxnLst>
                  <a:rect l="0" t="0" r="r" b="b"/>
                  <a:pathLst>
                    <a:path w="81" h="113">
                      <a:moveTo>
                        <a:pt x="67" y="0"/>
                      </a:moveTo>
                      <a:cubicBezTo>
                        <a:pt x="81" y="45"/>
                        <a:pt x="48" y="107"/>
                        <a:pt x="0" y="113"/>
                      </a:cubicBezTo>
                      <a:cubicBezTo>
                        <a:pt x="4" y="104"/>
                        <a:pt x="12" y="96"/>
                        <a:pt x="20" y="8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98" name="Freeform 987">
                  <a:extLst>
                    <a:ext uri="{FF2B5EF4-FFF2-40B4-BE49-F238E27FC236}">
                      <a16:creationId xmlns:a16="http://schemas.microsoft.com/office/drawing/2014/main" id="{C9202C27-4E0D-C50C-710B-3BC2F2075A6A}"/>
                    </a:ext>
                  </a:extLst>
                </p:cNvPr>
                <p:cNvSpPr>
                  <a:spLocks/>
                </p:cNvSpPr>
                <p:nvPr/>
              </p:nvSpPr>
              <p:spPr bwMode="auto">
                <a:xfrm>
                  <a:off x="534" y="2985"/>
                  <a:ext cx="99" cy="46"/>
                </a:xfrm>
                <a:custGeom>
                  <a:avLst/>
                  <a:gdLst>
                    <a:gd name="T0" fmla="*/ 8 w 292"/>
                    <a:gd name="T1" fmla="*/ 0 h 137"/>
                    <a:gd name="T2" fmla="*/ 4 w 292"/>
                    <a:gd name="T3" fmla="*/ 2 h 137"/>
                    <a:gd name="T4" fmla="*/ 0 w 292"/>
                    <a:gd name="T5" fmla="*/ 3 h 137"/>
                    <a:gd name="T6" fmla="*/ 5 w 292"/>
                    <a:gd name="T7" fmla="*/ 3 h 137"/>
                    <a:gd name="T8" fmla="*/ 8 w 292"/>
                    <a:gd name="T9" fmla="*/ 2 h 137"/>
                    <a:gd name="T10" fmla="*/ 11 w 292"/>
                    <a:gd name="T11" fmla="*/ 2 h 137"/>
                    <a:gd name="T12" fmla="*/ 9 w 292"/>
                    <a:gd name="T13" fmla="*/ 0 h 1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2" h="137">
                      <a:moveTo>
                        <a:pt x="210" y="12"/>
                      </a:moveTo>
                      <a:cubicBezTo>
                        <a:pt x="183" y="35"/>
                        <a:pt x="147" y="53"/>
                        <a:pt x="113" y="66"/>
                      </a:cubicBezTo>
                      <a:cubicBezTo>
                        <a:pt x="74" y="81"/>
                        <a:pt x="34" y="51"/>
                        <a:pt x="0" y="68"/>
                      </a:cubicBezTo>
                      <a:cubicBezTo>
                        <a:pt x="3" y="137"/>
                        <a:pt x="113" y="92"/>
                        <a:pt x="143" y="76"/>
                      </a:cubicBezTo>
                      <a:cubicBezTo>
                        <a:pt x="169" y="61"/>
                        <a:pt x="186" y="43"/>
                        <a:pt x="219" y="42"/>
                      </a:cubicBezTo>
                      <a:cubicBezTo>
                        <a:pt x="242" y="41"/>
                        <a:pt x="264" y="54"/>
                        <a:pt x="290" y="54"/>
                      </a:cubicBezTo>
                      <a:cubicBezTo>
                        <a:pt x="292" y="21"/>
                        <a:pt x="247" y="23"/>
                        <a:pt x="23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99" name="Freeform 988">
                  <a:extLst>
                    <a:ext uri="{FF2B5EF4-FFF2-40B4-BE49-F238E27FC236}">
                      <a16:creationId xmlns:a16="http://schemas.microsoft.com/office/drawing/2014/main" id="{1CB60B5F-9B80-86F7-4159-F6AE2DFEBD52}"/>
                    </a:ext>
                  </a:extLst>
                </p:cNvPr>
                <p:cNvSpPr>
                  <a:spLocks/>
                </p:cNvSpPr>
                <p:nvPr/>
              </p:nvSpPr>
              <p:spPr bwMode="auto">
                <a:xfrm>
                  <a:off x="476" y="2792"/>
                  <a:ext cx="49" cy="32"/>
                </a:xfrm>
                <a:custGeom>
                  <a:avLst/>
                  <a:gdLst>
                    <a:gd name="T0" fmla="*/ 0 w 146"/>
                    <a:gd name="T1" fmla="*/ 0 h 93"/>
                    <a:gd name="T2" fmla="*/ 2 w 146"/>
                    <a:gd name="T3" fmla="*/ 3 h 93"/>
                    <a:gd name="T4" fmla="*/ 5 w 146"/>
                    <a:gd name="T5" fmla="*/ 4 h 93"/>
                    <a:gd name="T6" fmla="*/ 1 w 146"/>
                    <a:gd name="T7" fmla="*/ 0 h 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 h="93">
                      <a:moveTo>
                        <a:pt x="0" y="4"/>
                      </a:moveTo>
                      <a:cubicBezTo>
                        <a:pt x="10" y="37"/>
                        <a:pt x="21" y="73"/>
                        <a:pt x="59" y="80"/>
                      </a:cubicBezTo>
                      <a:cubicBezTo>
                        <a:pt x="91" y="86"/>
                        <a:pt x="132" y="45"/>
                        <a:pt x="146" y="93"/>
                      </a:cubicBezTo>
                      <a:cubicBezTo>
                        <a:pt x="97" y="66"/>
                        <a:pt x="57" y="40"/>
                        <a:pt x="1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3396" name="Group 989">
                <a:extLst>
                  <a:ext uri="{FF2B5EF4-FFF2-40B4-BE49-F238E27FC236}">
                    <a16:creationId xmlns:a16="http://schemas.microsoft.com/office/drawing/2014/main" id="{D2909B2D-C183-D345-48B3-7CE50A2743CC}"/>
                  </a:ext>
                </a:extLst>
              </p:cNvPr>
              <p:cNvGrpSpPr>
                <a:grpSpLocks/>
              </p:cNvGrpSpPr>
              <p:nvPr/>
            </p:nvGrpSpPr>
            <p:grpSpPr bwMode="auto">
              <a:xfrm>
                <a:off x="87" y="1098"/>
                <a:ext cx="2079" cy="2540"/>
                <a:chOff x="87" y="1098"/>
                <a:chExt cx="2079" cy="2540"/>
              </a:xfrm>
            </p:grpSpPr>
            <p:sp>
              <p:nvSpPr>
                <p:cNvPr id="3500" name="Freeform 990">
                  <a:extLst>
                    <a:ext uri="{FF2B5EF4-FFF2-40B4-BE49-F238E27FC236}">
                      <a16:creationId xmlns:a16="http://schemas.microsoft.com/office/drawing/2014/main" id="{4D0DC9CD-13F3-6EB1-6BB5-0039E9439612}"/>
                    </a:ext>
                  </a:extLst>
                </p:cNvPr>
                <p:cNvSpPr>
                  <a:spLocks/>
                </p:cNvSpPr>
                <p:nvPr/>
              </p:nvSpPr>
              <p:spPr bwMode="auto">
                <a:xfrm>
                  <a:off x="581" y="3467"/>
                  <a:ext cx="41" cy="29"/>
                </a:xfrm>
                <a:custGeom>
                  <a:avLst/>
                  <a:gdLst>
                    <a:gd name="T0" fmla="*/ 0 w 121"/>
                    <a:gd name="T1" fmla="*/ 3 h 88"/>
                    <a:gd name="T2" fmla="*/ 5 w 121"/>
                    <a:gd name="T3" fmla="*/ 0 h 88"/>
                    <a:gd name="T4" fmla="*/ 3 w 121"/>
                    <a:gd name="T5" fmla="*/ 2 h 88"/>
                    <a:gd name="T6" fmla="*/ 0 60000 65536"/>
                    <a:gd name="T7" fmla="*/ 0 60000 65536"/>
                    <a:gd name="T8" fmla="*/ 0 60000 65536"/>
                  </a:gdLst>
                  <a:ahLst/>
                  <a:cxnLst>
                    <a:cxn ang="T6">
                      <a:pos x="T0" y="T1"/>
                    </a:cxn>
                    <a:cxn ang="T7">
                      <a:pos x="T2" y="T3"/>
                    </a:cxn>
                    <a:cxn ang="T8">
                      <a:pos x="T4" y="T5"/>
                    </a:cxn>
                  </a:cxnLst>
                  <a:rect l="0" t="0" r="r" b="b"/>
                  <a:pathLst>
                    <a:path w="121" h="88">
                      <a:moveTo>
                        <a:pt x="0" y="88"/>
                      </a:moveTo>
                      <a:cubicBezTo>
                        <a:pt x="62" y="87"/>
                        <a:pt x="106" y="65"/>
                        <a:pt x="121" y="0"/>
                      </a:cubicBezTo>
                      <a:cubicBezTo>
                        <a:pt x="90" y="4"/>
                        <a:pt x="90" y="38"/>
                        <a:pt x="67"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01" name="Freeform 991">
                  <a:extLst>
                    <a:ext uri="{FF2B5EF4-FFF2-40B4-BE49-F238E27FC236}">
                      <a16:creationId xmlns:a16="http://schemas.microsoft.com/office/drawing/2014/main" id="{A8745BFB-1F1C-8176-6627-2F5A3EB5687A}"/>
                    </a:ext>
                  </a:extLst>
                </p:cNvPr>
                <p:cNvSpPr>
                  <a:spLocks/>
                </p:cNvSpPr>
                <p:nvPr/>
              </p:nvSpPr>
              <p:spPr bwMode="auto">
                <a:xfrm>
                  <a:off x="118" y="1098"/>
                  <a:ext cx="2031" cy="332"/>
                </a:xfrm>
                <a:custGeom>
                  <a:avLst/>
                  <a:gdLst>
                    <a:gd name="T0" fmla="*/ 0 w 6004"/>
                    <a:gd name="T1" fmla="*/ 38 h 983"/>
                    <a:gd name="T2" fmla="*/ 17 w 6004"/>
                    <a:gd name="T3" fmla="*/ 31 h 983"/>
                    <a:gd name="T4" fmla="*/ 33 w 6004"/>
                    <a:gd name="T5" fmla="*/ 27 h 983"/>
                    <a:gd name="T6" fmla="*/ 54 w 6004"/>
                    <a:gd name="T7" fmla="*/ 22 h 983"/>
                    <a:gd name="T8" fmla="*/ 80 w 6004"/>
                    <a:gd name="T9" fmla="*/ 17 h 983"/>
                    <a:gd name="T10" fmla="*/ 105 w 6004"/>
                    <a:gd name="T11" fmla="*/ 16 h 983"/>
                    <a:gd name="T12" fmla="*/ 124 w 6004"/>
                    <a:gd name="T13" fmla="*/ 11 h 983"/>
                    <a:gd name="T14" fmla="*/ 158 w 6004"/>
                    <a:gd name="T15" fmla="*/ 6 h 983"/>
                    <a:gd name="T16" fmla="*/ 176 w 6004"/>
                    <a:gd name="T17" fmla="*/ 5 h 983"/>
                    <a:gd name="T18" fmla="*/ 185 w 6004"/>
                    <a:gd name="T19" fmla="*/ 1 h 983"/>
                    <a:gd name="T20" fmla="*/ 208 w 6004"/>
                    <a:gd name="T21" fmla="*/ 5 h 983"/>
                    <a:gd name="T22" fmla="*/ 232 w 6004"/>
                    <a:gd name="T23" fmla="*/ 16 h 9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04" h="983">
                      <a:moveTo>
                        <a:pt x="0" y="983"/>
                      </a:moveTo>
                      <a:cubicBezTo>
                        <a:pt x="143" y="871"/>
                        <a:pt x="244" y="827"/>
                        <a:pt x="425" y="808"/>
                      </a:cubicBezTo>
                      <a:cubicBezTo>
                        <a:pt x="628" y="787"/>
                        <a:pt x="668" y="746"/>
                        <a:pt x="868" y="695"/>
                      </a:cubicBezTo>
                      <a:cubicBezTo>
                        <a:pt x="1050" y="647"/>
                        <a:pt x="1201" y="613"/>
                        <a:pt x="1386" y="581"/>
                      </a:cubicBezTo>
                      <a:cubicBezTo>
                        <a:pt x="1598" y="544"/>
                        <a:pt x="1856" y="491"/>
                        <a:pt x="2068" y="442"/>
                      </a:cubicBezTo>
                      <a:cubicBezTo>
                        <a:pt x="2265" y="396"/>
                        <a:pt x="2526" y="425"/>
                        <a:pt x="2712" y="404"/>
                      </a:cubicBezTo>
                      <a:cubicBezTo>
                        <a:pt x="2901" y="383"/>
                        <a:pt x="3014" y="314"/>
                        <a:pt x="3217" y="290"/>
                      </a:cubicBezTo>
                      <a:cubicBezTo>
                        <a:pt x="3459" y="263"/>
                        <a:pt x="3781" y="213"/>
                        <a:pt x="4088" y="159"/>
                      </a:cubicBezTo>
                      <a:cubicBezTo>
                        <a:pt x="4242" y="131"/>
                        <a:pt x="4409" y="166"/>
                        <a:pt x="4544" y="139"/>
                      </a:cubicBezTo>
                      <a:cubicBezTo>
                        <a:pt x="4634" y="121"/>
                        <a:pt x="4699" y="41"/>
                        <a:pt x="4771" y="25"/>
                      </a:cubicBezTo>
                      <a:cubicBezTo>
                        <a:pt x="4885" y="0"/>
                        <a:pt x="5105" y="13"/>
                        <a:pt x="5365" y="126"/>
                      </a:cubicBezTo>
                      <a:cubicBezTo>
                        <a:pt x="5646" y="248"/>
                        <a:pt x="5706" y="202"/>
                        <a:pt x="6004" y="40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02" name="Freeform 992">
                  <a:extLst>
                    <a:ext uri="{FF2B5EF4-FFF2-40B4-BE49-F238E27FC236}">
                      <a16:creationId xmlns:a16="http://schemas.microsoft.com/office/drawing/2014/main" id="{E7DEE3A6-EED2-6CA3-4F0E-1F9A54A8463A}"/>
                    </a:ext>
                  </a:extLst>
                </p:cNvPr>
                <p:cNvSpPr>
                  <a:spLocks/>
                </p:cNvSpPr>
                <p:nvPr/>
              </p:nvSpPr>
              <p:spPr bwMode="auto">
                <a:xfrm>
                  <a:off x="358" y="1235"/>
                  <a:ext cx="1791" cy="416"/>
                </a:xfrm>
                <a:custGeom>
                  <a:avLst/>
                  <a:gdLst>
                    <a:gd name="T0" fmla="*/ 205 w 5293"/>
                    <a:gd name="T1" fmla="*/ 0 h 1232"/>
                    <a:gd name="T2" fmla="*/ 191 w 5293"/>
                    <a:gd name="T3" fmla="*/ 5 h 1232"/>
                    <a:gd name="T4" fmla="*/ 178 w 5293"/>
                    <a:gd name="T5" fmla="*/ 12 h 1232"/>
                    <a:gd name="T6" fmla="*/ 170 w 5293"/>
                    <a:gd name="T7" fmla="*/ 14 h 1232"/>
                    <a:gd name="T8" fmla="*/ 168 w 5293"/>
                    <a:gd name="T9" fmla="*/ 13 h 1232"/>
                    <a:gd name="T10" fmla="*/ 164 w 5293"/>
                    <a:gd name="T11" fmla="*/ 14 h 1232"/>
                    <a:gd name="T12" fmla="*/ 147 w 5293"/>
                    <a:gd name="T13" fmla="*/ 18 h 1232"/>
                    <a:gd name="T14" fmla="*/ 131 w 5293"/>
                    <a:gd name="T15" fmla="*/ 21 h 1232"/>
                    <a:gd name="T16" fmla="*/ 111 w 5293"/>
                    <a:gd name="T17" fmla="*/ 27 h 1232"/>
                    <a:gd name="T18" fmla="*/ 99 w 5293"/>
                    <a:gd name="T19" fmla="*/ 38 h 1232"/>
                    <a:gd name="T20" fmla="*/ 90 w 5293"/>
                    <a:gd name="T21" fmla="*/ 37 h 1232"/>
                    <a:gd name="T22" fmla="*/ 80 w 5293"/>
                    <a:gd name="T23" fmla="*/ 37 h 1232"/>
                    <a:gd name="T24" fmla="*/ 76 w 5293"/>
                    <a:gd name="T25" fmla="*/ 32 h 1232"/>
                    <a:gd name="T26" fmla="*/ 67 w 5293"/>
                    <a:gd name="T27" fmla="*/ 31 h 1232"/>
                    <a:gd name="T28" fmla="*/ 49 w 5293"/>
                    <a:gd name="T29" fmla="*/ 31 h 1232"/>
                    <a:gd name="T30" fmla="*/ 42 w 5293"/>
                    <a:gd name="T31" fmla="*/ 32 h 1232"/>
                    <a:gd name="T32" fmla="*/ 39 w 5293"/>
                    <a:gd name="T33" fmla="*/ 35 h 1232"/>
                    <a:gd name="T34" fmla="*/ 21 w 5293"/>
                    <a:gd name="T35" fmla="*/ 44 h 1232"/>
                    <a:gd name="T36" fmla="*/ 13 w 5293"/>
                    <a:gd name="T37" fmla="*/ 46 h 1232"/>
                    <a:gd name="T38" fmla="*/ 7 w 5293"/>
                    <a:gd name="T39" fmla="*/ 45 h 1232"/>
                    <a:gd name="T40" fmla="*/ 0 w 5293"/>
                    <a:gd name="T41" fmla="*/ 47 h 12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93" h="1232">
                      <a:moveTo>
                        <a:pt x="5293" y="0"/>
                      </a:moveTo>
                      <a:cubicBezTo>
                        <a:pt x="5153" y="28"/>
                        <a:pt x="5048" y="110"/>
                        <a:pt x="4914" y="137"/>
                      </a:cubicBezTo>
                      <a:cubicBezTo>
                        <a:pt x="4776" y="165"/>
                        <a:pt x="4705" y="223"/>
                        <a:pt x="4592" y="311"/>
                      </a:cubicBezTo>
                      <a:cubicBezTo>
                        <a:pt x="4533" y="358"/>
                        <a:pt x="4469" y="391"/>
                        <a:pt x="4394" y="371"/>
                      </a:cubicBezTo>
                      <a:cubicBezTo>
                        <a:pt x="4371" y="365"/>
                        <a:pt x="4359" y="337"/>
                        <a:pt x="4333" y="331"/>
                      </a:cubicBezTo>
                      <a:cubicBezTo>
                        <a:pt x="4298" y="322"/>
                        <a:pt x="4256" y="340"/>
                        <a:pt x="4224" y="348"/>
                      </a:cubicBezTo>
                      <a:cubicBezTo>
                        <a:pt x="4080" y="383"/>
                        <a:pt x="3946" y="423"/>
                        <a:pt x="3802" y="459"/>
                      </a:cubicBezTo>
                      <a:cubicBezTo>
                        <a:pt x="3660" y="494"/>
                        <a:pt x="3521" y="505"/>
                        <a:pt x="3375" y="533"/>
                      </a:cubicBezTo>
                      <a:cubicBezTo>
                        <a:pt x="3190" y="569"/>
                        <a:pt x="3013" y="564"/>
                        <a:pt x="2876" y="695"/>
                      </a:cubicBezTo>
                      <a:cubicBezTo>
                        <a:pt x="2785" y="783"/>
                        <a:pt x="2705" y="977"/>
                        <a:pt x="2556" y="979"/>
                      </a:cubicBezTo>
                      <a:cubicBezTo>
                        <a:pt x="2483" y="980"/>
                        <a:pt x="2416" y="948"/>
                        <a:pt x="2331" y="956"/>
                      </a:cubicBezTo>
                      <a:cubicBezTo>
                        <a:pt x="2256" y="963"/>
                        <a:pt x="2128" y="989"/>
                        <a:pt x="2059" y="962"/>
                      </a:cubicBezTo>
                      <a:cubicBezTo>
                        <a:pt x="1995" y="938"/>
                        <a:pt x="2010" y="880"/>
                        <a:pt x="1956" y="838"/>
                      </a:cubicBezTo>
                      <a:cubicBezTo>
                        <a:pt x="1906" y="799"/>
                        <a:pt x="1803" y="805"/>
                        <a:pt x="1741" y="802"/>
                      </a:cubicBezTo>
                      <a:cubicBezTo>
                        <a:pt x="1580" y="795"/>
                        <a:pt x="1426" y="775"/>
                        <a:pt x="1267" y="803"/>
                      </a:cubicBezTo>
                      <a:cubicBezTo>
                        <a:pt x="1213" y="812"/>
                        <a:pt x="1140" y="810"/>
                        <a:pt x="1090" y="836"/>
                      </a:cubicBezTo>
                      <a:cubicBezTo>
                        <a:pt x="1059" y="852"/>
                        <a:pt x="1032" y="900"/>
                        <a:pt x="998" y="923"/>
                      </a:cubicBezTo>
                      <a:cubicBezTo>
                        <a:pt x="869" y="1007"/>
                        <a:pt x="693" y="1085"/>
                        <a:pt x="549" y="1141"/>
                      </a:cubicBezTo>
                      <a:cubicBezTo>
                        <a:pt x="477" y="1170"/>
                        <a:pt x="413" y="1185"/>
                        <a:pt x="341" y="1181"/>
                      </a:cubicBezTo>
                      <a:cubicBezTo>
                        <a:pt x="280" y="1178"/>
                        <a:pt x="232" y="1163"/>
                        <a:pt x="172" y="1173"/>
                      </a:cubicBezTo>
                      <a:cubicBezTo>
                        <a:pt x="59" y="1192"/>
                        <a:pt x="83" y="1187"/>
                        <a:pt x="0" y="123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03" name="Freeform 993">
                  <a:extLst>
                    <a:ext uri="{FF2B5EF4-FFF2-40B4-BE49-F238E27FC236}">
                      <a16:creationId xmlns:a16="http://schemas.microsoft.com/office/drawing/2014/main" id="{4C63ADC9-C4B4-1254-CA02-9F0E08D40696}"/>
                    </a:ext>
                  </a:extLst>
                </p:cNvPr>
                <p:cNvSpPr>
                  <a:spLocks/>
                </p:cNvSpPr>
                <p:nvPr/>
              </p:nvSpPr>
              <p:spPr bwMode="auto">
                <a:xfrm>
                  <a:off x="387" y="1571"/>
                  <a:ext cx="1775" cy="2067"/>
                </a:xfrm>
                <a:custGeom>
                  <a:avLst/>
                  <a:gdLst>
                    <a:gd name="T0" fmla="*/ 197 w 5247"/>
                    <a:gd name="T1" fmla="*/ 0 h 6112"/>
                    <a:gd name="T2" fmla="*/ 201 w 5247"/>
                    <a:gd name="T3" fmla="*/ 5 h 6112"/>
                    <a:gd name="T4" fmla="*/ 202 w 5247"/>
                    <a:gd name="T5" fmla="*/ 15 h 6112"/>
                    <a:gd name="T6" fmla="*/ 198 w 5247"/>
                    <a:gd name="T7" fmla="*/ 22 h 6112"/>
                    <a:gd name="T8" fmla="*/ 200 w 5247"/>
                    <a:gd name="T9" fmla="*/ 32 h 6112"/>
                    <a:gd name="T10" fmla="*/ 185 w 5247"/>
                    <a:gd name="T11" fmla="*/ 37 h 6112"/>
                    <a:gd name="T12" fmla="*/ 193 w 5247"/>
                    <a:gd name="T13" fmla="*/ 41 h 6112"/>
                    <a:gd name="T14" fmla="*/ 194 w 5247"/>
                    <a:gd name="T15" fmla="*/ 46 h 6112"/>
                    <a:gd name="T16" fmla="*/ 192 w 5247"/>
                    <a:gd name="T17" fmla="*/ 55 h 6112"/>
                    <a:gd name="T18" fmla="*/ 196 w 5247"/>
                    <a:gd name="T19" fmla="*/ 61 h 6112"/>
                    <a:gd name="T20" fmla="*/ 183 w 5247"/>
                    <a:gd name="T21" fmla="*/ 70 h 6112"/>
                    <a:gd name="T22" fmla="*/ 182 w 5247"/>
                    <a:gd name="T23" fmla="*/ 74 h 6112"/>
                    <a:gd name="T24" fmla="*/ 187 w 5247"/>
                    <a:gd name="T25" fmla="*/ 79 h 6112"/>
                    <a:gd name="T26" fmla="*/ 192 w 5247"/>
                    <a:gd name="T27" fmla="*/ 89 h 6112"/>
                    <a:gd name="T28" fmla="*/ 198 w 5247"/>
                    <a:gd name="T29" fmla="*/ 97 h 6112"/>
                    <a:gd name="T30" fmla="*/ 194 w 5247"/>
                    <a:gd name="T31" fmla="*/ 102 h 6112"/>
                    <a:gd name="T32" fmla="*/ 188 w 5247"/>
                    <a:gd name="T33" fmla="*/ 99 h 6112"/>
                    <a:gd name="T34" fmla="*/ 185 w 5247"/>
                    <a:gd name="T35" fmla="*/ 102 h 6112"/>
                    <a:gd name="T36" fmla="*/ 186 w 5247"/>
                    <a:gd name="T37" fmla="*/ 108 h 6112"/>
                    <a:gd name="T38" fmla="*/ 191 w 5247"/>
                    <a:gd name="T39" fmla="*/ 109 h 6112"/>
                    <a:gd name="T40" fmla="*/ 197 w 5247"/>
                    <a:gd name="T41" fmla="*/ 111 h 6112"/>
                    <a:gd name="T42" fmla="*/ 196 w 5247"/>
                    <a:gd name="T43" fmla="*/ 116 h 6112"/>
                    <a:gd name="T44" fmla="*/ 194 w 5247"/>
                    <a:gd name="T45" fmla="*/ 122 h 6112"/>
                    <a:gd name="T46" fmla="*/ 198 w 5247"/>
                    <a:gd name="T47" fmla="*/ 125 h 6112"/>
                    <a:gd name="T48" fmla="*/ 194 w 5247"/>
                    <a:gd name="T49" fmla="*/ 131 h 6112"/>
                    <a:gd name="T50" fmla="*/ 198 w 5247"/>
                    <a:gd name="T51" fmla="*/ 137 h 6112"/>
                    <a:gd name="T52" fmla="*/ 195 w 5247"/>
                    <a:gd name="T53" fmla="*/ 140 h 6112"/>
                    <a:gd name="T54" fmla="*/ 195 w 5247"/>
                    <a:gd name="T55" fmla="*/ 150 h 6112"/>
                    <a:gd name="T56" fmla="*/ 191 w 5247"/>
                    <a:gd name="T57" fmla="*/ 154 h 6112"/>
                    <a:gd name="T58" fmla="*/ 194 w 5247"/>
                    <a:gd name="T59" fmla="*/ 159 h 6112"/>
                    <a:gd name="T60" fmla="*/ 200 w 5247"/>
                    <a:gd name="T61" fmla="*/ 162 h 6112"/>
                    <a:gd name="T62" fmla="*/ 191 w 5247"/>
                    <a:gd name="T63" fmla="*/ 173 h 6112"/>
                    <a:gd name="T64" fmla="*/ 197 w 5247"/>
                    <a:gd name="T65" fmla="*/ 179 h 6112"/>
                    <a:gd name="T66" fmla="*/ 200 w 5247"/>
                    <a:gd name="T67" fmla="*/ 188 h 6112"/>
                    <a:gd name="T68" fmla="*/ 178 w 5247"/>
                    <a:gd name="T69" fmla="*/ 193 h 6112"/>
                    <a:gd name="T70" fmla="*/ 163 w 5247"/>
                    <a:gd name="T71" fmla="*/ 194 h 6112"/>
                    <a:gd name="T72" fmla="*/ 139 w 5247"/>
                    <a:gd name="T73" fmla="*/ 198 h 6112"/>
                    <a:gd name="T74" fmla="*/ 119 w 5247"/>
                    <a:gd name="T75" fmla="*/ 206 h 6112"/>
                    <a:gd name="T76" fmla="*/ 93 w 5247"/>
                    <a:gd name="T77" fmla="*/ 212 h 6112"/>
                    <a:gd name="T78" fmla="*/ 74 w 5247"/>
                    <a:gd name="T79" fmla="*/ 216 h 6112"/>
                    <a:gd name="T80" fmla="*/ 27 w 5247"/>
                    <a:gd name="T81" fmla="*/ 228 h 6112"/>
                    <a:gd name="T82" fmla="*/ 0 w 5247"/>
                    <a:gd name="T83" fmla="*/ 236 h 6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247" h="6112">
                      <a:moveTo>
                        <a:pt x="5081" y="0"/>
                      </a:moveTo>
                      <a:cubicBezTo>
                        <a:pt x="5079" y="41"/>
                        <a:pt x="5207" y="85"/>
                        <a:pt x="5203" y="117"/>
                      </a:cubicBezTo>
                      <a:cubicBezTo>
                        <a:pt x="5190" y="212"/>
                        <a:pt x="5157" y="163"/>
                        <a:pt x="5220" y="372"/>
                      </a:cubicBezTo>
                      <a:cubicBezTo>
                        <a:pt x="5247" y="462"/>
                        <a:pt x="5126" y="515"/>
                        <a:pt x="5123" y="572"/>
                      </a:cubicBezTo>
                      <a:cubicBezTo>
                        <a:pt x="5118" y="644"/>
                        <a:pt x="5185" y="779"/>
                        <a:pt x="5174" y="824"/>
                      </a:cubicBezTo>
                      <a:cubicBezTo>
                        <a:pt x="5142" y="951"/>
                        <a:pt x="4828" y="814"/>
                        <a:pt x="4778" y="959"/>
                      </a:cubicBezTo>
                      <a:cubicBezTo>
                        <a:pt x="4761" y="1008"/>
                        <a:pt x="4905" y="1021"/>
                        <a:pt x="4980" y="1069"/>
                      </a:cubicBezTo>
                      <a:cubicBezTo>
                        <a:pt x="5023" y="1096"/>
                        <a:pt x="5013" y="1167"/>
                        <a:pt x="5011" y="1180"/>
                      </a:cubicBezTo>
                      <a:cubicBezTo>
                        <a:pt x="4993" y="1322"/>
                        <a:pt x="4918" y="1383"/>
                        <a:pt x="4971" y="1431"/>
                      </a:cubicBezTo>
                      <a:cubicBezTo>
                        <a:pt x="4989" y="1447"/>
                        <a:pt x="5129" y="1536"/>
                        <a:pt x="5056" y="1582"/>
                      </a:cubicBezTo>
                      <a:cubicBezTo>
                        <a:pt x="4930" y="1662"/>
                        <a:pt x="4776" y="1768"/>
                        <a:pt x="4723" y="1797"/>
                      </a:cubicBezTo>
                      <a:cubicBezTo>
                        <a:pt x="4681" y="1820"/>
                        <a:pt x="4684" y="1893"/>
                        <a:pt x="4713" y="1926"/>
                      </a:cubicBezTo>
                      <a:cubicBezTo>
                        <a:pt x="4778" y="1995"/>
                        <a:pt x="4811" y="1911"/>
                        <a:pt x="4845" y="2046"/>
                      </a:cubicBezTo>
                      <a:cubicBezTo>
                        <a:pt x="4879" y="2180"/>
                        <a:pt x="4879" y="2189"/>
                        <a:pt x="4963" y="2298"/>
                      </a:cubicBezTo>
                      <a:cubicBezTo>
                        <a:pt x="5047" y="2408"/>
                        <a:pt x="5123" y="2408"/>
                        <a:pt x="5098" y="2509"/>
                      </a:cubicBezTo>
                      <a:cubicBezTo>
                        <a:pt x="5072" y="2610"/>
                        <a:pt x="5047" y="2627"/>
                        <a:pt x="4997" y="2644"/>
                      </a:cubicBezTo>
                      <a:cubicBezTo>
                        <a:pt x="4946" y="2660"/>
                        <a:pt x="4929" y="2585"/>
                        <a:pt x="4853" y="2559"/>
                      </a:cubicBezTo>
                      <a:cubicBezTo>
                        <a:pt x="4778" y="2534"/>
                        <a:pt x="4778" y="2585"/>
                        <a:pt x="4786" y="2652"/>
                      </a:cubicBezTo>
                      <a:cubicBezTo>
                        <a:pt x="4795" y="2719"/>
                        <a:pt x="4778" y="2703"/>
                        <a:pt x="4811" y="2778"/>
                      </a:cubicBezTo>
                      <a:cubicBezTo>
                        <a:pt x="4845" y="2854"/>
                        <a:pt x="4837" y="2829"/>
                        <a:pt x="4929" y="2812"/>
                      </a:cubicBezTo>
                      <a:cubicBezTo>
                        <a:pt x="5022" y="2795"/>
                        <a:pt x="5072" y="2812"/>
                        <a:pt x="5072" y="2871"/>
                      </a:cubicBezTo>
                      <a:cubicBezTo>
                        <a:pt x="5072" y="2930"/>
                        <a:pt x="5081" y="2938"/>
                        <a:pt x="5064" y="2997"/>
                      </a:cubicBezTo>
                      <a:cubicBezTo>
                        <a:pt x="5047" y="3056"/>
                        <a:pt x="5011" y="3098"/>
                        <a:pt x="4999" y="3149"/>
                      </a:cubicBezTo>
                      <a:cubicBezTo>
                        <a:pt x="5022" y="3160"/>
                        <a:pt x="5106" y="3149"/>
                        <a:pt x="5123" y="3242"/>
                      </a:cubicBezTo>
                      <a:cubicBezTo>
                        <a:pt x="5140" y="3334"/>
                        <a:pt x="5018" y="3374"/>
                        <a:pt x="5013" y="3393"/>
                      </a:cubicBezTo>
                      <a:cubicBezTo>
                        <a:pt x="5001" y="3450"/>
                        <a:pt x="5152" y="3473"/>
                        <a:pt x="5100" y="3530"/>
                      </a:cubicBezTo>
                      <a:cubicBezTo>
                        <a:pt x="5030" y="3606"/>
                        <a:pt x="5011" y="3562"/>
                        <a:pt x="5036" y="3614"/>
                      </a:cubicBezTo>
                      <a:cubicBezTo>
                        <a:pt x="5082" y="3691"/>
                        <a:pt x="5079" y="3816"/>
                        <a:pt x="5039" y="3882"/>
                      </a:cubicBezTo>
                      <a:cubicBezTo>
                        <a:pt x="5010" y="3928"/>
                        <a:pt x="4947" y="3913"/>
                        <a:pt x="4935" y="3969"/>
                      </a:cubicBezTo>
                      <a:cubicBezTo>
                        <a:pt x="4912" y="4086"/>
                        <a:pt x="4958" y="4166"/>
                        <a:pt x="5005" y="4109"/>
                      </a:cubicBezTo>
                      <a:cubicBezTo>
                        <a:pt x="5146" y="4012"/>
                        <a:pt x="5155" y="4141"/>
                        <a:pt x="5157" y="4177"/>
                      </a:cubicBezTo>
                      <a:cubicBezTo>
                        <a:pt x="5157" y="4243"/>
                        <a:pt x="4938" y="4202"/>
                        <a:pt x="4938" y="4471"/>
                      </a:cubicBezTo>
                      <a:cubicBezTo>
                        <a:pt x="4938" y="4559"/>
                        <a:pt x="5036" y="4583"/>
                        <a:pt x="5081" y="4631"/>
                      </a:cubicBezTo>
                      <a:cubicBezTo>
                        <a:pt x="5174" y="4732"/>
                        <a:pt x="5242" y="4806"/>
                        <a:pt x="5163" y="4869"/>
                      </a:cubicBezTo>
                      <a:cubicBezTo>
                        <a:pt x="5087" y="4930"/>
                        <a:pt x="4686" y="4976"/>
                        <a:pt x="4591" y="4981"/>
                      </a:cubicBezTo>
                      <a:cubicBezTo>
                        <a:pt x="4461" y="4988"/>
                        <a:pt x="4338" y="5012"/>
                        <a:pt x="4210" y="5030"/>
                      </a:cubicBezTo>
                      <a:cubicBezTo>
                        <a:pt x="4009" y="5057"/>
                        <a:pt x="3795" y="5045"/>
                        <a:pt x="3602" y="5119"/>
                      </a:cubicBezTo>
                      <a:cubicBezTo>
                        <a:pt x="3426" y="5187"/>
                        <a:pt x="3266" y="5277"/>
                        <a:pt x="3086" y="5333"/>
                      </a:cubicBezTo>
                      <a:cubicBezTo>
                        <a:pt x="2871" y="5399"/>
                        <a:pt x="2636" y="5475"/>
                        <a:pt x="2411" y="5485"/>
                      </a:cubicBezTo>
                      <a:cubicBezTo>
                        <a:pt x="2225" y="5494"/>
                        <a:pt x="2082" y="5525"/>
                        <a:pt x="1905" y="5582"/>
                      </a:cubicBezTo>
                      <a:cubicBezTo>
                        <a:pt x="1507" y="5711"/>
                        <a:pt x="1092" y="5751"/>
                        <a:pt x="691" y="5895"/>
                      </a:cubicBezTo>
                      <a:cubicBezTo>
                        <a:pt x="496" y="5965"/>
                        <a:pt x="160" y="6095"/>
                        <a:pt x="0" y="611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04" name="Freeform 994">
                  <a:extLst>
                    <a:ext uri="{FF2B5EF4-FFF2-40B4-BE49-F238E27FC236}">
                      <a16:creationId xmlns:a16="http://schemas.microsoft.com/office/drawing/2014/main" id="{D649A521-60FB-2FFF-6487-B1189A7E8EBB}"/>
                    </a:ext>
                  </a:extLst>
                </p:cNvPr>
                <p:cNvSpPr>
                  <a:spLocks/>
                </p:cNvSpPr>
                <p:nvPr/>
              </p:nvSpPr>
              <p:spPr bwMode="auto">
                <a:xfrm>
                  <a:off x="347" y="2481"/>
                  <a:ext cx="77" cy="140"/>
                </a:xfrm>
                <a:custGeom>
                  <a:avLst/>
                  <a:gdLst>
                    <a:gd name="T0" fmla="*/ 9 w 227"/>
                    <a:gd name="T1" fmla="*/ 7 h 414"/>
                    <a:gd name="T2" fmla="*/ 5 w 227"/>
                    <a:gd name="T3" fmla="*/ 1 h 414"/>
                    <a:gd name="T4" fmla="*/ 3 w 227"/>
                    <a:gd name="T5" fmla="*/ 5 h 414"/>
                    <a:gd name="T6" fmla="*/ 3 w 227"/>
                    <a:gd name="T7" fmla="*/ 16 h 4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7" h="414">
                      <a:moveTo>
                        <a:pt x="227" y="189"/>
                      </a:moveTo>
                      <a:cubicBezTo>
                        <a:pt x="227" y="85"/>
                        <a:pt x="159" y="50"/>
                        <a:pt x="127" y="36"/>
                      </a:cubicBezTo>
                      <a:cubicBezTo>
                        <a:pt x="43" y="0"/>
                        <a:pt x="76" y="86"/>
                        <a:pt x="78" y="125"/>
                      </a:cubicBezTo>
                      <a:cubicBezTo>
                        <a:pt x="81" y="211"/>
                        <a:pt x="0" y="352"/>
                        <a:pt x="76" y="41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05" name="Freeform 995">
                  <a:extLst>
                    <a:ext uri="{FF2B5EF4-FFF2-40B4-BE49-F238E27FC236}">
                      <a16:creationId xmlns:a16="http://schemas.microsoft.com/office/drawing/2014/main" id="{24717845-EC02-8C42-8F3D-ECE961D2EE9E}"/>
                    </a:ext>
                  </a:extLst>
                </p:cNvPr>
                <p:cNvSpPr>
                  <a:spLocks/>
                </p:cNvSpPr>
                <p:nvPr/>
              </p:nvSpPr>
              <p:spPr bwMode="auto">
                <a:xfrm>
                  <a:off x="118" y="1430"/>
                  <a:ext cx="240" cy="221"/>
                </a:xfrm>
                <a:custGeom>
                  <a:avLst/>
                  <a:gdLst>
                    <a:gd name="T0" fmla="*/ 0 w 711"/>
                    <a:gd name="T1" fmla="*/ 0 h 653"/>
                    <a:gd name="T2" fmla="*/ 8 w 711"/>
                    <a:gd name="T3" fmla="*/ 7 h 653"/>
                    <a:gd name="T4" fmla="*/ 14 w 711"/>
                    <a:gd name="T5" fmla="*/ 15 h 653"/>
                    <a:gd name="T6" fmla="*/ 22 w 711"/>
                    <a:gd name="T7" fmla="*/ 18 h 653"/>
                    <a:gd name="T8" fmla="*/ 27 w 711"/>
                    <a:gd name="T9" fmla="*/ 25 h 6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1" h="653">
                      <a:moveTo>
                        <a:pt x="0" y="0"/>
                      </a:moveTo>
                      <a:cubicBezTo>
                        <a:pt x="66" y="46"/>
                        <a:pt x="157" y="122"/>
                        <a:pt x="203" y="192"/>
                      </a:cubicBezTo>
                      <a:cubicBezTo>
                        <a:pt x="245" y="255"/>
                        <a:pt x="281" y="340"/>
                        <a:pt x="356" y="375"/>
                      </a:cubicBezTo>
                      <a:cubicBezTo>
                        <a:pt x="428" y="409"/>
                        <a:pt x="510" y="408"/>
                        <a:pt x="584" y="455"/>
                      </a:cubicBezTo>
                      <a:cubicBezTo>
                        <a:pt x="644" y="495"/>
                        <a:pt x="690" y="596"/>
                        <a:pt x="711" y="65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06" name="Freeform 996">
                  <a:extLst>
                    <a:ext uri="{FF2B5EF4-FFF2-40B4-BE49-F238E27FC236}">
                      <a16:creationId xmlns:a16="http://schemas.microsoft.com/office/drawing/2014/main" id="{7918D143-66C1-AFB6-0E04-C30F0114B7D7}"/>
                    </a:ext>
                  </a:extLst>
                </p:cNvPr>
                <p:cNvSpPr>
                  <a:spLocks/>
                </p:cNvSpPr>
                <p:nvPr/>
              </p:nvSpPr>
              <p:spPr bwMode="auto">
                <a:xfrm>
                  <a:off x="87" y="2894"/>
                  <a:ext cx="271" cy="734"/>
                </a:xfrm>
                <a:custGeom>
                  <a:avLst/>
                  <a:gdLst>
                    <a:gd name="T0" fmla="*/ 31 w 801"/>
                    <a:gd name="T1" fmla="*/ 84 h 2168"/>
                    <a:gd name="T2" fmla="*/ 22 w 801"/>
                    <a:gd name="T3" fmla="*/ 75 h 2168"/>
                    <a:gd name="T4" fmla="*/ 13 w 801"/>
                    <a:gd name="T5" fmla="*/ 66 h 2168"/>
                    <a:gd name="T6" fmla="*/ 4 w 801"/>
                    <a:gd name="T7" fmla="*/ 56 h 2168"/>
                    <a:gd name="T8" fmla="*/ 3 w 801"/>
                    <a:gd name="T9" fmla="*/ 37 h 2168"/>
                    <a:gd name="T10" fmla="*/ 7 w 801"/>
                    <a:gd name="T11" fmla="*/ 34 h 2168"/>
                    <a:gd name="T12" fmla="*/ 11 w 801"/>
                    <a:gd name="T13" fmla="*/ 31 h 2168"/>
                    <a:gd name="T14" fmla="*/ 12 w 801"/>
                    <a:gd name="T15" fmla="*/ 25 h 2168"/>
                    <a:gd name="T16" fmla="*/ 10 w 801"/>
                    <a:gd name="T17" fmla="*/ 14 h 2168"/>
                    <a:gd name="T18" fmla="*/ 3 w 801"/>
                    <a:gd name="T19" fmla="*/ 17 h 2168"/>
                    <a:gd name="T20" fmla="*/ 3 w 801"/>
                    <a:gd name="T21" fmla="*/ 12 h 2168"/>
                    <a:gd name="T22" fmla="*/ 5 w 801"/>
                    <a:gd name="T23" fmla="*/ 11 h 2168"/>
                    <a:gd name="T24" fmla="*/ 14 w 801"/>
                    <a:gd name="T25" fmla="*/ 3 h 2168"/>
                    <a:gd name="T26" fmla="*/ 19 w 801"/>
                    <a:gd name="T27" fmla="*/ 4 h 2168"/>
                    <a:gd name="T28" fmla="*/ 23 w 801"/>
                    <a:gd name="T29" fmla="*/ 0 h 21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1" h="2168">
                      <a:moveTo>
                        <a:pt x="801" y="2168"/>
                      </a:moveTo>
                      <a:cubicBezTo>
                        <a:pt x="735" y="2145"/>
                        <a:pt x="603" y="1992"/>
                        <a:pt x="555" y="1948"/>
                      </a:cubicBezTo>
                      <a:cubicBezTo>
                        <a:pt x="479" y="1879"/>
                        <a:pt x="366" y="1733"/>
                        <a:pt x="326" y="1706"/>
                      </a:cubicBezTo>
                      <a:cubicBezTo>
                        <a:pt x="278" y="1673"/>
                        <a:pt x="122" y="1466"/>
                        <a:pt x="104" y="1444"/>
                      </a:cubicBezTo>
                      <a:cubicBezTo>
                        <a:pt x="46" y="1370"/>
                        <a:pt x="42" y="1100"/>
                        <a:pt x="91" y="958"/>
                      </a:cubicBezTo>
                      <a:cubicBezTo>
                        <a:pt x="108" y="910"/>
                        <a:pt x="170" y="890"/>
                        <a:pt x="185" y="879"/>
                      </a:cubicBezTo>
                      <a:cubicBezTo>
                        <a:pt x="227" y="850"/>
                        <a:pt x="263" y="849"/>
                        <a:pt x="286" y="803"/>
                      </a:cubicBezTo>
                      <a:cubicBezTo>
                        <a:pt x="306" y="765"/>
                        <a:pt x="313" y="702"/>
                        <a:pt x="313" y="659"/>
                      </a:cubicBezTo>
                      <a:cubicBezTo>
                        <a:pt x="313" y="578"/>
                        <a:pt x="340" y="409"/>
                        <a:pt x="265" y="365"/>
                      </a:cubicBezTo>
                      <a:cubicBezTo>
                        <a:pt x="220" y="338"/>
                        <a:pt x="107" y="444"/>
                        <a:pt x="73" y="424"/>
                      </a:cubicBezTo>
                      <a:cubicBezTo>
                        <a:pt x="29" y="399"/>
                        <a:pt x="0" y="288"/>
                        <a:pt x="68" y="294"/>
                      </a:cubicBezTo>
                      <a:cubicBezTo>
                        <a:pt x="68" y="294"/>
                        <a:pt x="124" y="295"/>
                        <a:pt x="136" y="287"/>
                      </a:cubicBezTo>
                      <a:cubicBezTo>
                        <a:pt x="250" y="266"/>
                        <a:pt x="250" y="112"/>
                        <a:pt x="355" y="84"/>
                      </a:cubicBezTo>
                      <a:cubicBezTo>
                        <a:pt x="404" y="71"/>
                        <a:pt x="442" y="105"/>
                        <a:pt x="490" y="95"/>
                      </a:cubicBezTo>
                      <a:cubicBezTo>
                        <a:pt x="544" y="84"/>
                        <a:pt x="574" y="40"/>
                        <a:pt x="60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07" name="Freeform 997">
                  <a:extLst>
                    <a:ext uri="{FF2B5EF4-FFF2-40B4-BE49-F238E27FC236}">
                      <a16:creationId xmlns:a16="http://schemas.microsoft.com/office/drawing/2014/main" id="{77883C91-7E79-A9F0-BFD9-EAFA982C3551}"/>
                    </a:ext>
                  </a:extLst>
                </p:cNvPr>
                <p:cNvSpPr>
                  <a:spLocks/>
                </p:cNvSpPr>
                <p:nvPr/>
              </p:nvSpPr>
              <p:spPr bwMode="auto">
                <a:xfrm>
                  <a:off x="172" y="2348"/>
                  <a:ext cx="124" cy="509"/>
                </a:xfrm>
                <a:custGeom>
                  <a:avLst/>
                  <a:gdLst>
                    <a:gd name="T0" fmla="*/ 14 w 364"/>
                    <a:gd name="T1" fmla="*/ 0 h 1506"/>
                    <a:gd name="T2" fmla="*/ 4 w 364"/>
                    <a:gd name="T3" fmla="*/ 2 h 1506"/>
                    <a:gd name="T4" fmla="*/ 3 w 364"/>
                    <a:gd name="T5" fmla="*/ 7 h 1506"/>
                    <a:gd name="T6" fmla="*/ 3 w 364"/>
                    <a:gd name="T7" fmla="*/ 10 h 1506"/>
                    <a:gd name="T8" fmla="*/ 5 w 364"/>
                    <a:gd name="T9" fmla="*/ 12 h 1506"/>
                    <a:gd name="T10" fmla="*/ 9 w 364"/>
                    <a:gd name="T11" fmla="*/ 22 h 1506"/>
                    <a:gd name="T12" fmla="*/ 10 w 364"/>
                    <a:gd name="T13" fmla="*/ 34 h 1506"/>
                    <a:gd name="T14" fmla="*/ 8 w 364"/>
                    <a:gd name="T15" fmla="*/ 39 h 1506"/>
                    <a:gd name="T16" fmla="*/ 7 w 364"/>
                    <a:gd name="T17" fmla="*/ 45 h 1506"/>
                    <a:gd name="T18" fmla="*/ 5 w 364"/>
                    <a:gd name="T19" fmla="*/ 50 h 1506"/>
                    <a:gd name="T20" fmla="*/ 1 w 364"/>
                    <a:gd name="T21" fmla="*/ 53 h 1506"/>
                    <a:gd name="T22" fmla="*/ 5 w 364"/>
                    <a:gd name="T23" fmla="*/ 58 h 15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4" h="1506">
                      <a:moveTo>
                        <a:pt x="364" y="0"/>
                      </a:moveTo>
                      <a:cubicBezTo>
                        <a:pt x="358" y="136"/>
                        <a:pt x="162" y="29"/>
                        <a:pt x="113" y="58"/>
                      </a:cubicBezTo>
                      <a:cubicBezTo>
                        <a:pt x="78" y="79"/>
                        <a:pt x="84" y="161"/>
                        <a:pt x="81" y="196"/>
                      </a:cubicBezTo>
                      <a:cubicBezTo>
                        <a:pt x="78" y="217"/>
                        <a:pt x="65" y="250"/>
                        <a:pt x="74" y="272"/>
                      </a:cubicBezTo>
                      <a:cubicBezTo>
                        <a:pt x="88" y="307"/>
                        <a:pt x="104" y="293"/>
                        <a:pt x="131" y="315"/>
                      </a:cubicBezTo>
                      <a:cubicBezTo>
                        <a:pt x="195" y="366"/>
                        <a:pt x="208" y="496"/>
                        <a:pt x="224" y="581"/>
                      </a:cubicBezTo>
                      <a:cubicBezTo>
                        <a:pt x="241" y="671"/>
                        <a:pt x="273" y="784"/>
                        <a:pt x="262" y="878"/>
                      </a:cubicBezTo>
                      <a:cubicBezTo>
                        <a:pt x="256" y="927"/>
                        <a:pt x="223" y="971"/>
                        <a:pt x="205" y="1017"/>
                      </a:cubicBezTo>
                      <a:cubicBezTo>
                        <a:pt x="185" y="1068"/>
                        <a:pt x="190" y="1115"/>
                        <a:pt x="188" y="1169"/>
                      </a:cubicBezTo>
                      <a:cubicBezTo>
                        <a:pt x="185" y="1234"/>
                        <a:pt x="178" y="1257"/>
                        <a:pt x="118" y="1283"/>
                      </a:cubicBezTo>
                      <a:cubicBezTo>
                        <a:pt x="82" y="1298"/>
                        <a:pt x="0" y="1300"/>
                        <a:pt x="36" y="1365"/>
                      </a:cubicBezTo>
                      <a:cubicBezTo>
                        <a:pt x="44" y="1472"/>
                        <a:pt x="86" y="1379"/>
                        <a:pt x="129" y="150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08" name="Freeform 998">
                  <a:extLst>
                    <a:ext uri="{FF2B5EF4-FFF2-40B4-BE49-F238E27FC236}">
                      <a16:creationId xmlns:a16="http://schemas.microsoft.com/office/drawing/2014/main" id="{D724D596-216C-CD22-9EB3-8DD66677AB2C}"/>
                    </a:ext>
                  </a:extLst>
                </p:cNvPr>
                <p:cNvSpPr>
                  <a:spLocks/>
                </p:cNvSpPr>
                <p:nvPr/>
              </p:nvSpPr>
              <p:spPr bwMode="auto">
                <a:xfrm>
                  <a:off x="265" y="2667"/>
                  <a:ext cx="99" cy="276"/>
                </a:xfrm>
                <a:custGeom>
                  <a:avLst/>
                  <a:gdLst>
                    <a:gd name="T0" fmla="*/ 12 w 292"/>
                    <a:gd name="T1" fmla="*/ 4 h 814"/>
                    <a:gd name="T2" fmla="*/ 5 w 292"/>
                    <a:gd name="T3" fmla="*/ 2 h 814"/>
                    <a:gd name="T4" fmla="*/ 2 w 292"/>
                    <a:gd name="T5" fmla="*/ 9 h 814"/>
                    <a:gd name="T6" fmla="*/ 1 w 292"/>
                    <a:gd name="T7" fmla="*/ 15 h 814"/>
                    <a:gd name="T8" fmla="*/ 0 w 292"/>
                    <a:gd name="T9" fmla="*/ 18 h 814"/>
                    <a:gd name="T10" fmla="*/ 11 w 292"/>
                    <a:gd name="T11" fmla="*/ 32 h 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2" h="814">
                      <a:moveTo>
                        <a:pt x="292" y="111"/>
                      </a:moveTo>
                      <a:cubicBezTo>
                        <a:pt x="281" y="33"/>
                        <a:pt x="183" y="0"/>
                        <a:pt x="119" y="40"/>
                      </a:cubicBezTo>
                      <a:cubicBezTo>
                        <a:pt x="70" y="71"/>
                        <a:pt x="32" y="179"/>
                        <a:pt x="51" y="238"/>
                      </a:cubicBezTo>
                      <a:cubicBezTo>
                        <a:pt x="62" y="271"/>
                        <a:pt x="9" y="339"/>
                        <a:pt x="16" y="379"/>
                      </a:cubicBezTo>
                      <a:cubicBezTo>
                        <a:pt x="22" y="416"/>
                        <a:pt x="0" y="435"/>
                        <a:pt x="7" y="471"/>
                      </a:cubicBezTo>
                      <a:cubicBezTo>
                        <a:pt x="21" y="541"/>
                        <a:pt x="275" y="435"/>
                        <a:pt x="275" y="81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09" name="Freeform 999">
                  <a:extLst>
                    <a:ext uri="{FF2B5EF4-FFF2-40B4-BE49-F238E27FC236}">
                      <a16:creationId xmlns:a16="http://schemas.microsoft.com/office/drawing/2014/main" id="{042D1C5D-61B5-5FCD-6056-76C3E9DD97F1}"/>
                    </a:ext>
                  </a:extLst>
                </p:cNvPr>
                <p:cNvSpPr>
                  <a:spLocks/>
                </p:cNvSpPr>
                <p:nvPr/>
              </p:nvSpPr>
              <p:spPr bwMode="auto">
                <a:xfrm>
                  <a:off x="183" y="1875"/>
                  <a:ext cx="92" cy="210"/>
                </a:xfrm>
                <a:custGeom>
                  <a:avLst/>
                  <a:gdLst>
                    <a:gd name="T0" fmla="*/ 0 w 272"/>
                    <a:gd name="T1" fmla="*/ 0 h 620"/>
                    <a:gd name="T2" fmla="*/ 2 w 272"/>
                    <a:gd name="T3" fmla="*/ 4 h 620"/>
                    <a:gd name="T4" fmla="*/ 6 w 272"/>
                    <a:gd name="T5" fmla="*/ 6 h 620"/>
                    <a:gd name="T6" fmla="*/ 10 w 272"/>
                    <a:gd name="T7" fmla="*/ 14 h 620"/>
                    <a:gd name="T8" fmla="*/ 8 w 272"/>
                    <a:gd name="T9" fmla="*/ 19 h 620"/>
                    <a:gd name="T10" fmla="*/ 8 w 272"/>
                    <a:gd name="T11" fmla="*/ 24 h 6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 h="620">
                      <a:moveTo>
                        <a:pt x="5" y="0"/>
                      </a:moveTo>
                      <a:cubicBezTo>
                        <a:pt x="0" y="29"/>
                        <a:pt x="20" y="91"/>
                        <a:pt x="40" y="115"/>
                      </a:cubicBezTo>
                      <a:cubicBezTo>
                        <a:pt x="83" y="165"/>
                        <a:pt x="119" y="127"/>
                        <a:pt x="169" y="145"/>
                      </a:cubicBezTo>
                      <a:cubicBezTo>
                        <a:pt x="225" y="165"/>
                        <a:pt x="272" y="311"/>
                        <a:pt x="269" y="368"/>
                      </a:cubicBezTo>
                      <a:cubicBezTo>
                        <a:pt x="267" y="413"/>
                        <a:pt x="232" y="438"/>
                        <a:pt x="211" y="475"/>
                      </a:cubicBezTo>
                      <a:cubicBezTo>
                        <a:pt x="173" y="541"/>
                        <a:pt x="212" y="555"/>
                        <a:pt x="212" y="62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10" name="Freeform 1000">
                  <a:extLst>
                    <a:ext uri="{FF2B5EF4-FFF2-40B4-BE49-F238E27FC236}">
                      <a16:creationId xmlns:a16="http://schemas.microsoft.com/office/drawing/2014/main" id="{BD23DDC4-5EC2-F702-1005-884CCB7EEAFC}"/>
                    </a:ext>
                  </a:extLst>
                </p:cNvPr>
                <p:cNvSpPr>
                  <a:spLocks/>
                </p:cNvSpPr>
                <p:nvPr/>
              </p:nvSpPr>
              <p:spPr bwMode="auto">
                <a:xfrm>
                  <a:off x="238" y="2060"/>
                  <a:ext cx="109" cy="211"/>
                </a:xfrm>
                <a:custGeom>
                  <a:avLst/>
                  <a:gdLst>
                    <a:gd name="T0" fmla="*/ 2 w 324"/>
                    <a:gd name="T1" fmla="*/ 3 h 623"/>
                    <a:gd name="T2" fmla="*/ 8 w 324"/>
                    <a:gd name="T3" fmla="*/ 18 h 623"/>
                    <a:gd name="T4" fmla="*/ 4 w 324"/>
                    <a:gd name="T5" fmla="*/ 17 h 623"/>
                    <a:gd name="T6" fmla="*/ 1 w 324"/>
                    <a:gd name="T7" fmla="*/ 17 h 623"/>
                    <a:gd name="T8" fmla="*/ 0 w 324"/>
                    <a:gd name="T9" fmla="*/ 20 h 623"/>
                    <a:gd name="T10" fmla="*/ 3 w 324"/>
                    <a:gd name="T11" fmla="*/ 24 h 6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4" h="623">
                      <a:moveTo>
                        <a:pt x="58" y="86"/>
                      </a:moveTo>
                      <a:cubicBezTo>
                        <a:pt x="185" y="0"/>
                        <a:pt x="324" y="375"/>
                        <a:pt x="203" y="452"/>
                      </a:cubicBezTo>
                      <a:cubicBezTo>
                        <a:pt x="155" y="483"/>
                        <a:pt x="137" y="452"/>
                        <a:pt x="104" y="432"/>
                      </a:cubicBezTo>
                      <a:cubicBezTo>
                        <a:pt x="56" y="402"/>
                        <a:pt x="75" y="400"/>
                        <a:pt x="38" y="432"/>
                      </a:cubicBezTo>
                      <a:cubicBezTo>
                        <a:pt x="0" y="464"/>
                        <a:pt x="5" y="469"/>
                        <a:pt x="12" y="515"/>
                      </a:cubicBezTo>
                      <a:cubicBezTo>
                        <a:pt x="22" y="577"/>
                        <a:pt x="48" y="569"/>
                        <a:pt x="77" y="62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11" name="Freeform 1001">
                  <a:extLst>
                    <a:ext uri="{FF2B5EF4-FFF2-40B4-BE49-F238E27FC236}">
                      <a16:creationId xmlns:a16="http://schemas.microsoft.com/office/drawing/2014/main" id="{9DF842E5-B05E-41EC-664B-595819C38ABA}"/>
                    </a:ext>
                  </a:extLst>
                </p:cNvPr>
                <p:cNvSpPr>
                  <a:spLocks/>
                </p:cNvSpPr>
                <p:nvPr/>
              </p:nvSpPr>
              <p:spPr bwMode="auto">
                <a:xfrm>
                  <a:off x="104" y="1948"/>
                  <a:ext cx="185" cy="108"/>
                </a:xfrm>
                <a:custGeom>
                  <a:avLst/>
                  <a:gdLst>
                    <a:gd name="T0" fmla="*/ 18 w 547"/>
                    <a:gd name="T1" fmla="*/ 0 h 319"/>
                    <a:gd name="T2" fmla="*/ 8 w 547"/>
                    <a:gd name="T3" fmla="*/ 5 h 319"/>
                    <a:gd name="T4" fmla="*/ 2 w 547"/>
                    <a:gd name="T5" fmla="*/ 6 h 319"/>
                    <a:gd name="T6" fmla="*/ 1 w 547"/>
                    <a:gd name="T7" fmla="*/ 11 h 319"/>
                    <a:gd name="T8" fmla="*/ 9 w 547"/>
                    <a:gd name="T9" fmla="*/ 10 h 319"/>
                    <a:gd name="T10" fmla="*/ 16 w 547"/>
                    <a:gd name="T11" fmla="*/ 12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319">
                      <a:moveTo>
                        <a:pt x="467" y="0"/>
                      </a:moveTo>
                      <a:cubicBezTo>
                        <a:pt x="547" y="295"/>
                        <a:pt x="285" y="133"/>
                        <a:pt x="206" y="141"/>
                      </a:cubicBezTo>
                      <a:cubicBezTo>
                        <a:pt x="152" y="146"/>
                        <a:pt x="101" y="120"/>
                        <a:pt x="55" y="152"/>
                      </a:cubicBezTo>
                      <a:cubicBezTo>
                        <a:pt x="0" y="189"/>
                        <a:pt x="24" y="226"/>
                        <a:pt x="30" y="279"/>
                      </a:cubicBezTo>
                      <a:cubicBezTo>
                        <a:pt x="100" y="285"/>
                        <a:pt x="168" y="246"/>
                        <a:pt x="238" y="255"/>
                      </a:cubicBezTo>
                      <a:cubicBezTo>
                        <a:pt x="305" y="263"/>
                        <a:pt x="345" y="319"/>
                        <a:pt x="421" y="31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12" name="Freeform 1002">
                  <a:extLst>
                    <a:ext uri="{FF2B5EF4-FFF2-40B4-BE49-F238E27FC236}">
                      <a16:creationId xmlns:a16="http://schemas.microsoft.com/office/drawing/2014/main" id="{A1493C07-1DF4-7CCD-4EA5-BD8393431A68}"/>
                    </a:ext>
                  </a:extLst>
                </p:cNvPr>
                <p:cNvSpPr>
                  <a:spLocks/>
                </p:cNvSpPr>
                <p:nvPr/>
              </p:nvSpPr>
              <p:spPr bwMode="auto">
                <a:xfrm>
                  <a:off x="98" y="2243"/>
                  <a:ext cx="144" cy="166"/>
                </a:xfrm>
                <a:custGeom>
                  <a:avLst/>
                  <a:gdLst>
                    <a:gd name="T0" fmla="*/ 17 w 426"/>
                    <a:gd name="T1" fmla="*/ 0 h 491"/>
                    <a:gd name="T2" fmla="*/ 6 w 426"/>
                    <a:gd name="T3" fmla="*/ 2 h 491"/>
                    <a:gd name="T4" fmla="*/ 4 w 426"/>
                    <a:gd name="T5" fmla="*/ 3 h 491"/>
                    <a:gd name="T6" fmla="*/ 6 w 426"/>
                    <a:gd name="T7" fmla="*/ 6 h 491"/>
                    <a:gd name="T8" fmla="*/ 8 w 426"/>
                    <a:gd name="T9" fmla="*/ 10 h 491"/>
                    <a:gd name="T10" fmla="*/ 3 w 426"/>
                    <a:gd name="T11" fmla="*/ 14 h 491"/>
                    <a:gd name="T12" fmla="*/ 1 w 426"/>
                    <a:gd name="T13" fmla="*/ 17 h 491"/>
                    <a:gd name="T14" fmla="*/ 6 w 426"/>
                    <a:gd name="T15" fmla="*/ 18 h 491"/>
                    <a:gd name="T16" fmla="*/ 11 w 426"/>
                    <a:gd name="T17" fmla="*/ 19 h 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6" h="491">
                      <a:moveTo>
                        <a:pt x="426" y="0"/>
                      </a:moveTo>
                      <a:cubicBezTo>
                        <a:pt x="347" y="75"/>
                        <a:pt x="253" y="46"/>
                        <a:pt x="154" y="50"/>
                      </a:cubicBezTo>
                      <a:cubicBezTo>
                        <a:pt x="118" y="52"/>
                        <a:pt x="110" y="44"/>
                        <a:pt x="98" y="84"/>
                      </a:cubicBezTo>
                      <a:cubicBezTo>
                        <a:pt x="75" y="165"/>
                        <a:pt x="112" y="140"/>
                        <a:pt x="148" y="151"/>
                      </a:cubicBezTo>
                      <a:cubicBezTo>
                        <a:pt x="187" y="164"/>
                        <a:pt x="211" y="233"/>
                        <a:pt x="197" y="276"/>
                      </a:cubicBezTo>
                      <a:cubicBezTo>
                        <a:pt x="179" y="329"/>
                        <a:pt x="124" y="330"/>
                        <a:pt x="84" y="347"/>
                      </a:cubicBezTo>
                      <a:cubicBezTo>
                        <a:pt x="47" y="363"/>
                        <a:pt x="0" y="392"/>
                        <a:pt x="35" y="447"/>
                      </a:cubicBezTo>
                      <a:cubicBezTo>
                        <a:pt x="64" y="491"/>
                        <a:pt x="115" y="469"/>
                        <a:pt x="160" y="467"/>
                      </a:cubicBezTo>
                      <a:cubicBezTo>
                        <a:pt x="203" y="465"/>
                        <a:pt x="249" y="457"/>
                        <a:pt x="287" y="48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13" name="Freeform 1003">
                  <a:extLst>
                    <a:ext uri="{FF2B5EF4-FFF2-40B4-BE49-F238E27FC236}">
                      <a16:creationId xmlns:a16="http://schemas.microsoft.com/office/drawing/2014/main" id="{78F5BE07-560C-E48B-E018-C4CEDFCBBE77}"/>
                    </a:ext>
                  </a:extLst>
                </p:cNvPr>
                <p:cNvSpPr>
                  <a:spLocks/>
                </p:cNvSpPr>
                <p:nvPr/>
              </p:nvSpPr>
              <p:spPr bwMode="auto">
                <a:xfrm>
                  <a:off x="108" y="2499"/>
                  <a:ext cx="153" cy="230"/>
                </a:xfrm>
                <a:custGeom>
                  <a:avLst/>
                  <a:gdLst>
                    <a:gd name="T0" fmla="*/ 15 w 453"/>
                    <a:gd name="T1" fmla="*/ 0 h 682"/>
                    <a:gd name="T2" fmla="*/ 6 w 453"/>
                    <a:gd name="T3" fmla="*/ 6 h 682"/>
                    <a:gd name="T4" fmla="*/ 1 w 453"/>
                    <a:gd name="T5" fmla="*/ 8 h 682"/>
                    <a:gd name="T6" fmla="*/ 3 w 453"/>
                    <a:gd name="T7" fmla="*/ 12 h 682"/>
                    <a:gd name="T8" fmla="*/ 7 w 453"/>
                    <a:gd name="T9" fmla="*/ 13 h 682"/>
                    <a:gd name="T10" fmla="*/ 5 w 453"/>
                    <a:gd name="T11" fmla="*/ 17 h 682"/>
                    <a:gd name="T12" fmla="*/ 2 w 453"/>
                    <a:gd name="T13" fmla="*/ 21 h 682"/>
                    <a:gd name="T14" fmla="*/ 3 w 453"/>
                    <a:gd name="T15" fmla="*/ 25 h 682"/>
                    <a:gd name="T16" fmla="*/ 8 w 453"/>
                    <a:gd name="T17" fmla="*/ 22 h 682"/>
                    <a:gd name="T18" fmla="*/ 10 w 453"/>
                    <a:gd name="T19" fmla="*/ 18 h 682"/>
                    <a:gd name="T20" fmla="*/ 16 w 453"/>
                    <a:gd name="T21" fmla="*/ 17 h 682"/>
                    <a:gd name="T22" fmla="*/ 18 w 453"/>
                    <a:gd name="T23" fmla="*/ 17 h 6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3" h="682">
                      <a:moveTo>
                        <a:pt x="396" y="0"/>
                      </a:moveTo>
                      <a:cubicBezTo>
                        <a:pt x="434" y="109"/>
                        <a:pt x="216" y="142"/>
                        <a:pt x="151" y="154"/>
                      </a:cubicBezTo>
                      <a:cubicBezTo>
                        <a:pt x="111" y="162"/>
                        <a:pt x="48" y="177"/>
                        <a:pt x="29" y="222"/>
                      </a:cubicBezTo>
                      <a:cubicBezTo>
                        <a:pt x="8" y="273"/>
                        <a:pt x="37" y="309"/>
                        <a:pt x="74" y="311"/>
                      </a:cubicBezTo>
                      <a:cubicBezTo>
                        <a:pt x="121" y="313"/>
                        <a:pt x="167" y="260"/>
                        <a:pt x="189" y="331"/>
                      </a:cubicBezTo>
                      <a:cubicBezTo>
                        <a:pt x="206" y="383"/>
                        <a:pt x="154" y="401"/>
                        <a:pt x="131" y="443"/>
                      </a:cubicBezTo>
                      <a:cubicBezTo>
                        <a:pt x="105" y="489"/>
                        <a:pt x="116" y="522"/>
                        <a:pt x="50" y="538"/>
                      </a:cubicBezTo>
                      <a:cubicBezTo>
                        <a:pt x="0" y="550"/>
                        <a:pt x="17" y="682"/>
                        <a:pt x="82" y="660"/>
                      </a:cubicBezTo>
                      <a:cubicBezTo>
                        <a:pt x="130" y="643"/>
                        <a:pt x="193" y="632"/>
                        <a:pt x="222" y="585"/>
                      </a:cubicBezTo>
                      <a:cubicBezTo>
                        <a:pt x="249" y="544"/>
                        <a:pt x="230" y="485"/>
                        <a:pt x="271" y="453"/>
                      </a:cubicBezTo>
                      <a:cubicBezTo>
                        <a:pt x="295" y="433"/>
                        <a:pt x="398" y="429"/>
                        <a:pt x="416" y="446"/>
                      </a:cubicBezTo>
                      <a:cubicBezTo>
                        <a:pt x="424" y="443"/>
                        <a:pt x="446" y="436"/>
                        <a:pt x="453" y="43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14" name="Freeform 1004">
                  <a:extLst>
                    <a:ext uri="{FF2B5EF4-FFF2-40B4-BE49-F238E27FC236}">
                      <a16:creationId xmlns:a16="http://schemas.microsoft.com/office/drawing/2014/main" id="{F45D2C69-56A7-6814-566D-2EE0BECF9FF8}"/>
                    </a:ext>
                  </a:extLst>
                </p:cNvPr>
                <p:cNvSpPr>
                  <a:spLocks/>
                </p:cNvSpPr>
                <p:nvPr/>
              </p:nvSpPr>
              <p:spPr bwMode="auto">
                <a:xfrm>
                  <a:off x="99" y="1430"/>
                  <a:ext cx="62" cy="565"/>
                </a:xfrm>
                <a:custGeom>
                  <a:avLst/>
                  <a:gdLst>
                    <a:gd name="T0" fmla="*/ 2 w 185"/>
                    <a:gd name="T1" fmla="*/ 0 h 1670"/>
                    <a:gd name="T2" fmla="*/ 1 w 185"/>
                    <a:gd name="T3" fmla="*/ 24 h 1670"/>
                    <a:gd name="T4" fmla="*/ 1 w 185"/>
                    <a:gd name="T5" fmla="*/ 36 h 1670"/>
                    <a:gd name="T6" fmla="*/ 2 w 185"/>
                    <a:gd name="T7" fmla="*/ 41 h 1670"/>
                    <a:gd name="T8" fmla="*/ 1 w 185"/>
                    <a:gd name="T9" fmla="*/ 46 h 1670"/>
                    <a:gd name="T10" fmla="*/ 1 w 185"/>
                    <a:gd name="T11" fmla="*/ 51 h 1670"/>
                    <a:gd name="T12" fmla="*/ 4 w 185"/>
                    <a:gd name="T13" fmla="*/ 53 h 1670"/>
                    <a:gd name="T14" fmla="*/ 3 w 185"/>
                    <a:gd name="T15" fmla="*/ 61 h 1670"/>
                    <a:gd name="T16" fmla="*/ 3 w 185"/>
                    <a:gd name="T17" fmla="*/ 65 h 1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 h="1670">
                      <a:moveTo>
                        <a:pt x="56" y="0"/>
                      </a:moveTo>
                      <a:cubicBezTo>
                        <a:pt x="28" y="187"/>
                        <a:pt x="14" y="430"/>
                        <a:pt x="14" y="628"/>
                      </a:cubicBezTo>
                      <a:cubicBezTo>
                        <a:pt x="14" y="727"/>
                        <a:pt x="3" y="834"/>
                        <a:pt x="33" y="925"/>
                      </a:cubicBezTo>
                      <a:cubicBezTo>
                        <a:pt x="51" y="979"/>
                        <a:pt x="70" y="992"/>
                        <a:pt x="50" y="1049"/>
                      </a:cubicBezTo>
                      <a:cubicBezTo>
                        <a:pt x="32" y="1100"/>
                        <a:pt x="23" y="1124"/>
                        <a:pt x="20" y="1184"/>
                      </a:cubicBezTo>
                      <a:cubicBezTo>
                        <a:pt x="19" y="1217"/>
                        <a:pt x="0" y="1284"/>
                        <a:pt x="15" y="1315"/>
                      </a:cubicBezTo>
                      <a:cubicBezTo>
                        <a:pt x="33" y="1350"/>
                        <a:pt x="73" y="1349"/>
                        <a:pt x="102" y="1373"/>
                      </a:cubicBezTo>
                      <a:cubicBezTo>
                        <a:pt x="185" y="1440"/>
                        <a:pt x="93" y="1497"/>
                        <a:pt x="76" y="1568"/>
                      </a:cubicBezTo>
                      <a:cubicBezTo>
                        <a:pt x="11" y="1545"/>
                        <a:pt x="56" y="1661"/>
                        <a:pt x="90" y="167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15" name="Freeform 1005">
                  <a:extLst>
                    <a:ext uri="{FF2B5EF4-FFF2-40B4-BE49-F238E27FC236}">
                      <a16:creationId xmlns:a16="http://schemas.microsoft.com/office/drawing/2014/main" id="{A31A6786-073E-58C6-C309-D3C6DDD31ED5}"/>
                    </a:ext>
                  </a:extLst>
                </p:cNvPr>
                <p:cNvSpPr>
                  <a:spLocks/>
                </p:cNvSpPr>
                <p:nvPr/>
              </p:nvSpPr>
              <p:spPr bwMode="auto">
                <a:xfrm>
                  <a:off x="156" y="2040"/>
                  <a:ext cx="46" cy="222"/>
                </a:xfrm>
                <a:custGeom>
                  <a:avLst/>
                  <a:gdLst>
                    <a:gd name="T0" fmla="*/ 5 w 136"/>
                    <a:gd name="T1" fmla="*/ 0 h 655"/>
                    <a:gd name="T2" fmla="*/ 0 w 136"/>
                    <a:gd name="T3" fmla="*/ 12 h 655"/>
                    <a:gd name="T4" fmla="*/ 0 w 136"/>
                    <a:gd name="T5" fmla="*/ 20 h 655"/>
                    <a:gd name="T6" fmla="*/ 2 w 136"/>
                    <a:gd name="T7" fmla="*/ 25 h 655"/>
                    <a:gd name="T8" fmla="*/ 3 w 136"/>
                    <a:gd name="T9" fmla="*/ 25 h 6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655">
                      <a:moveTo>
                        <a:pt x="136" y="0"/>
                      </a:moveTo>
                      <a:cubicBezTo>
                        <a:pt x="90" y="113"/>
                        <a:pt x="0" y="180"/>
                        <a:pt x="6" y="311"/>
                      </a:cubicBezTo>
                      <a:cubicBezTo>
                        <a:pt x="9" y="372"/>
                        <a:pt x="5" y="441"/>
                        <a:pt x="13" y="503"/>
                      </a:cubicBezTo>
                      <a:cubicBezTo>
                        <a:pt x="21" y="559"/>
                        <a:pt x="42" y="591"/>
                        <a:pt x="57" y="644"/>
                      </a:cubicBezTo>
                      <a:cubicBezTo>
                        <a:pt x="52" y="638"/>
                        <a:pt x="71" y="655"/>
                        <a:pt x="74" y="64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16" name="Freeform 1006">
                  <a:extLst>
                    <a:ext uri="{FF2B5EF4-FFF2-40B4-BE49-F238E27FC236}">
                      <a16:creationId xmlns:a16="http://schemas.microsoft.com/office/drawing/2014/main" id="{AA30156E-39D6-63A5-9A88-CBBDB5B04374}"/>
                    </a:ext>
                  </a:extLst>
                </p:cNvPr>
                <p:cNvSpPr>
                  <a:spLocks/>
                </p:cNvSpPr>
                <p:nvPr/>
              </p:nvSpPr>
              <p:spPr bwMode="auto">
                <a:xfrm>
                  <a:off x="165" y="2084"/>
                  <a:ext cx="140" cy="172"/>
                </a:xfrm>
                <a:custGeom>
                  <a:avLst/>
                  <a:gdLst>
                    <a:gd name="T0" fmla="*/ 16 w 412"/>
                    <a:gd name="T1" fmla="*/ 3 h 508"/>
                    <a:gd name="T2" fmla="*/ 2 w 412"/>
                    <a:gd name="T3" fmla="*/ 4 h 508"/>
                    <a:gd name="T4" fmla="*/ 5 w 412"/>
                    <a:gd name="T5" fmla="*/ 20 h 508"/>
                    <a:gd name="T6" fmla="*/ 0 60000 65536"/>
                    <a:gd name="T7" fmla="*/ 0 60000 65536"/>
                    <a:gd name="T8" fmla="*/ 0 60000 65536"/>
                  </a:gdLst>
                  <a:ahLst/>
                  <a:cxnLst>
                    <a:cxn ang="T6">
                      <a:pos x="T0" y="T1"/>
                    </a:cxn>
                    <a:cxn ang="T7">
                      <a:pos x="T2" y="T3"/>
                    </a:cxn>
                    <a:cxn ang="T8">
                      <a:pos x="T4" y="T5"/>
                    </a:cxn>
                  </a:cxnLst>
                  <a:rect l="0" t="0" r="r" b="b"/>
                  <a:pathLst>
                    <a:path w="412" h="508">
                      <a:moveTo>
                        <a:pt x="412" y="79"/>
                      </a:moveTo>
                      <a:cubicBezTo>
                        <a:pt x="333" y="0"/>
                        <a:pt x="94" y="15"/>
                        <a:pt x="59" y="110"/>
                      </a:cubicBezTo>
                      <a:cubicBezTo>
                        <a:pt x="26" y="198"/>
                        <a:pt x="0" y="430"/>
                        <a:pt x="136" y="50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17" name="Freeform 1007">
                  <a:extLst>
                    <a:ext uri="{FF2B5EF4-FFF2-40B4-BE49-F238E27FC236}">
                      <a16:creationId xmlns:a16="http://schemas.microsoft.com/office/drawing/2014/main" id="{56C1ECCD-8D73-72B8-AFD6-FD1E544B1B5D}"/>
                    </a:ext>
                  </a:extLst>
                </p:cNvPr>
                <p:cNvSpPr>
                  <a:spLocks/>
                </p:cNvSpPr>
                <p:nvPr/>
              </p:nvSpPr>
              <p:spPr bwMode="auto">
                <a:xfrm>
                  <a:off x="219" y="2382"/>
                  <a:ext cx="152" cy="228"/>
                </a:xfrm>
                <a:custGeom>
                  <a:avLst/>
                  <a:gdLst>
                    <a:gd name="T0" fmla="*/ 13 w 447"/>
                    <a:gd name="T1" fmla="*/ 0 h 672"/>
                    <a:gd name="T2" fmla="*/ 11 w 447"/>
                    <a:gd name="T3" fmla="*/ 0 h 672"/>
                    <a:gd name="T4" fmla="*/ 8 w 447"/>
                    <a:gd name="T5" fmla="*/ 3 h 672"/>
                    <a:gd name="T6" fmla="*/ 1 w 447"/>
                    <a:gd name="T7" fmla="*/ 4 h 672"/>
                    <a:gd name="T8" fmla="*/ 6 w 447"/>
                    <a:gd name="T9" fmla="*/ 13 h 672"/>
                    <a:gd name="T10" fmla="*/ 7 w 447"/>
                    <a:gd name="T11" fmla="*/ 23 h 672"/>
                    <a:gd name="T12" fmla="*/ 11 w 447"/>
                    <a:gd name="T13" fmla="*/ 25 h 672"/>
                    <a:gd name="T14" fmla="*/ 14 w 447"/>
                    <a:gd name="T15" fmla="*/ 1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7" h="672">
                      <a:moveTo>
                        <a:pt x="341" y="12"/>
                      </a:moveTo>
                      <a:cubicBezTo>
                        <a:pt x="330" y="0"/>
                        <a:pt x="302" y="0"/>
                        <a:pt x="268" y="8"/>
                      </a:cubicBezTo>
                      <a:cubicBezTo>
                        <a:pt x="240" y="15"/>
                        <a:pt x="228" y="50"/>
                        <a:pt x="198" y="67"/>
                      </a:cubicBezTo>
                      <a:cubicBezTo>
                        <a:pt x="139" y="100"/>
                        <a:pt x="67" y="50"/>
                        <a:pt x="34" y="113"/>
                      </a:cubicBezTo>
                      <a:cubicBezTo>
                        <a:pt x="0" y="176"/>
                        <a:pt x="112" y="269"/>
                        <a:pt x="143" y="319"/>
                      </a:cubicBezTo>
                      <a:cubicBezTo>
                        <a:pt x="159" y="344"/>
                        <a:pt x="165" y="510"/>
                        <a:pt x="185" y="585"/>
                      </a:cubicBezTo>
                      <a:cubicBezTo>
                        <a:pt x="209" y="672"/>
                        <a:pt x="270" y="664"/>
                        <a:pt x="286" y="639"/>
                      </a:cubicBezTo>
                      <a:cubicBezTo>
                        <a:pt x="368" y="515"/>
                        <a:pt x="447" y="47"/>
                        <a:pt x="351" y="1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18" name="Freeform 1008">
                  <a:extLst>
                    <a:ext uri="{FF2B5EF4-FFF2-40B4-BE49-F238E27FC236}">
                      <a16:creationId xmlns:a16="http://schemas.microsoft.com/office/drawing/2014/main" id="{BA21B780-2954-EE0F-6817-9F2EB7FCD88C}"/>
                    </a:ext>
                  </a:extLst>
                </p:cNvPr>
                <p:cNvSpPr>
                  <a:spLocks/>
                </p:cNvSpPr>
                <p:nvPr/>
              </p:nvSpPr>
              <p:spPr bwMode="auto">
                <a:xfrm>
                  <a:off x="275" y="2416"/>
                  <a:ext cx="72" cy="99"/>
                </a:xfrm>
                <a:custGeom>
                  <a:avLst/>
                  <a:gdLst>
                    <a:gd name="T0" fmla="*/ 0 w 213"/>
                    <a:gd name="T1" fmla="*/ 12 h 292"/>
                    <a:gd name="T2" fmla="*/ 8 w 213"/>
                    <a:gd name="T3" fmla="*/ 0 h 292"/>
                    <a:gd name="T4" fmla="*/ 0 60000 65536"/>
                    <a:gd name="T5" fmla="*/ 0 60000 65536"/>
                  </a:gdLst>
                  <a:ahLst/>
                  <a:cxnLst>
                    <a:cxn ang="T4">
                      <a:pos x="T0" y="T1"/>
                    </a:cxn>
                    <a:cxn ang="T5">
                      <a:pos x="T2" y="T3"/>
                    </a:cxn>
                  </a:cxnLst>
                  <a:rect l="0" t="0" r="r" b="b"/>
                  <a:pathLst>
                    <a:path w="213" h="292">
                      <a:moveTo>
                        <a:pt x="0" y="292"/>
                      </a:moveTo>
                      <a:cubicBezTo>
                        <a:pt x="17" y="156"/>
                        <a:pt x="66" y="36"/>
                        <a:pt x="213"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19" name="Freeform 1009">
                  <a:extLst>
                    <a:ext uri="{FF2B5EF4-FFF2-40B4-BE49-F238E27FC236}">
                      <a16:creationId xmlns:a16="http://schemas.microsoft.com/office/drawing/2014/main" id="{03A09AC3-1C80-4017-5712-436DEA6E305C}"/>
                    </a:ext>
                  </a:extLst>
                </p:cNvPr>
                <p:cNvSpPr>
                  <a:spLocks/>
                </p:cNvSpPr>
                <p:nvPr/>
              </p:nvSpPr>
              <p:spPr bwMode="auto">
                <a:xfrm>
                  <a:off x="182" y="1922"/>
                  <a:ext cx="31" cy="69"/>
                </a:xfrm>
                <a:custGeom>
                  <a:avLst/>
                  <a:gdLst>
                    <a:gd name="T0" fmla="*/ 3 w 93"/>
                    <a:gd name="T1" fmla="*/ 0 h 203"/>
                    <a:gd name="T2" fmla="*/ 1 w 93"/>
                    <a:gd name="T3" fmla="*/ 8 h 203"/>
                    <a:gd name="T4" fmla="*/ 0 60000 65536"/>
                    <a:gd name="T5" fmla="*/ 0 60000 65536"/>
                  </a:gdLst>
                  <a:ahLst/>
                  <a:cxnLst>
                    <a:cxn ang="T4">
                      <a:pos x="T0" y="T1"/>
                    </a:cxn>
                    <a:cxn ang="T5">
                      <a:pos x="T2" y="T3"/>
                    </a:cxn>
                  </a:cxnLst>
                  <a:rect l="0" t="0" r="r" b="b"/>
                  <a:pathLst>
                    <a:path w="93" h="203">
                      <a:moveTo>
                        <a:pt x="93" y="0"/>
                      </a:moveTo>
                      <a:cubicBezTo>
                        <a:pt x="0" y="18"/>
                        <a:pt x="11" y="155"/>
                        <a:pt x="31" y="20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20" name="Freeform 1010">
                  <a:extLst>
                    <a:ext uri="{FF2B5EF4-FFF2-40B4-BE49-F238E27FC236}">
                      <a16:creationId xmlns:a16="http://schemas.microsoft.com/office/drawing/2014/main" id="{3B7BA6E5-BE97-A54D-5D91-89E75EEDE9F5}"/>
                    </a:ext>
                  </a:extLst>
                </p:cNvPr>
                <p:cNvSpPr>
                  <a:spLocks/>
                </p:cNvSpPr>
                <p:nvPr/>
              </p:nvSpPr>
              <p:spPr bwMode="auto">
                <a:xfrm>
                  <a:off x="196" y="2992"/>
                  <a:ext cx="120" cy="269"/>
                </a:xfrm>
                <a:custGeom>
                  <a:avLst/>
                  <a:gdLst>
                    <a:gd name="T0" fmla="*/ 2 w 354"/>
                    <a:gd name="T1" fmla="*/ 18 h 793"/>
                    <a:gd name="T2" fmla="*/ 0 w 354"/>
                    <a:gd name="T3" fmla="*/ 24 h 793"/>
                    <a:gd name="T4" fmla="*/ 1 w 354"/>
                    <a:gd name="T5" fmla="*/ 26 h 793"/>
                    <a:gd name="T6" fmla="*/ 4 w 354"/>
                    <a:gd name="T7" fmla="*/ 27 h 793"/>
                    <a:gd name="T8" fmla="*/ 9 w 354"/>
                    <a:gd name="T9" fmla="*/ 30 h 793"/>
                    <a:gd name="T10" fmla="*/ 14 w 354"/>
                    <a:gd name="T11" fmla="*/ 17 h 793"/>
                    <a:gd name="T12" fmla="*/ 8 w 354"/>
                    <a:gd name="T13" fmla="*/ 3 h 793"/>
                    <a:gd name="T14" fmla="*/ 2 w 354"/>
                    <a:gd name="T15" fmla="*/ 18 h 7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4" h="793">
                      <a:moveTo>
                        <a:pt x="60" y="466"/>
                      </a:moveTo>
                      <a:cubicBezTo>
                        <a:pt x="43" y="513"/>
                        <a:pt x="22" y="590"/>
                        <a:pt x="7" y="614"/>
                      </a:cubicBezTo>
                      <a:cubicBezTo>
                        <a:pt x="0" y="624"/>
                        <a:pt x="11" y="655"/>
                        <a:pt x="21" y="659"/>
                      </a:cubicBezTo>
                      <a:cubicBezTo>
                        <a:pt x="52" y="671"/>
                        <a:pt x="85" y="674"/>
                        <a:pt x="114" y="689"/>
                      </a:cubicBezTo>
                      <a:cubicBezTo>
                        <a:pt x="156" y="710"/>
                        <a:pt x="179" y="744"/>
                        <a:pt x="224" y="757"/>
                      </a:cubicBezTo>
                      <a:cubicBezTo>
                        <a:pt x="354" y="793"/>
                        <a:pt x="353" y="519"/>
                        <a:pt x="346" y="433"/>
                      </a:cubicBezTo>
                      <a:cubicBezTo>
                        <a:pt x="340" y="366"/>
                        <a:pt x="350" y="0"/>
                        <a:pt x="203" y="87"/>
                      </a:cubicBezTo>
                      <a:cubicBezTo>
                        <a:pt x="89" y="155"/>
                        <a:pt x="68" y="378"/>
                        <a:pt x="60" y="466"/>
                      </a:cubicBez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21" name="Freeform 1011">
                  <a:extLst>
                    <a:ext uri="{FF2B5EF4-FFF2-40B4-BE49-F238E27FC236}">
                      <a16:creationId xmlns:a16="http://schemas.microsoft.com/office/drawing/2014/main" id="{D97E5169-8E25-89D0-7ABC-DF4F440AA8E9}"/>
                    </a:ext>
                  </a:extLst>
                </p:cNvPr>
                <p:cNvSpPr>
                  <a:spLocks/>
                </p:cNvSpPr>
                <p:nvPr/>
              </p:nvSpPr>
              <p:spPr bwMode="auto">
                <a:xfrm>
                  <a:off x="342" y="3136"/>
                  <a:ext cx="77" cy="120"/>
                </a:xfrm>
                <a:custGeom>
                  <a:avLst/>
                  <a:gdLst>
                    <a:gd name="T0" fmla="*/ 0 w 228"/>
                    <a:gd name="T1" fmla="*/ 0 h 353"/>
                    <a:gd name="T2" fmla="*/ 1 w 228"/>
                    <a:gd name="T3" fmla="*/ 11 h 353"/>
                    <a:gd name="T4" fmla="*/ 9 w 228"/>
                    <a:gd name="T5" fmla="*/ 13 h 353"/>
                    <a:gd name="T6" fmla="*/ 0 60000 65536"/>
                    <a:gd name="T7" fmla="*/ 0 60000 65536"/>
                    <a:gd name="T8" fmla="*/ 0 60000 65536"/>
                  </a:gdLst>
                  <a:ahLst/>
                  <a:cxnLst>
                    <a:cxn ang="T6">
                      <a:pos x="T0" y="T1"/>
                    </a:cxn>
                    <a:cxn ang="T7">
                      <a:pos x="T2" y="T3"/>
                    </a:cxn>
                    <a:cxn ang="T8">
                      <a:pos x="T4" y="T5"/>
                    </a:cxn>
                  </a:cxnLst>
                  <a:rect l="0" t="0" r="r" b="b"/>
                  <a:pathLst>
                    <a:path w="228" h="353">
                      <a:moveTo>
                        <a:pt x="9" y="0"/>
                      </a:moveTo>
                      <a:cubicBezTo>
                        <a:pt x="38" y="79"/>
                        <a:pt x="0" y="195"/>
                        <a:pt x="39" y="267"/>
                      </a:cubicBezTo>
                      <a:cubicBezTo>
                        <a:pt x="84" y="353"/>
                        <a:pt x="151" y="308"/>
                        <a:pt x="228" y="32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22" name="Freeform 1012">
                  <a:extLst>
                    <a:ext uri="{FF2B5EF4-FFF2-40B4-BE49-F238E27FC236}">
                      <a16:creationId xmlns:a16="http://schemas.microsoft.com/office/drawing/2014/main" id="{4DFDF175-C64A-FD2E-7280-944F5C932E4E}"/>
                    </a:ext>
                  </a:extLst>
                </p:cNvPr>
                <p:cNvSpPr>
                  <a:spLocks/>
                </p:cNvSpPr>
                <p:nvPr/>
              </p:nvSpPr>
              <p:spPr bwMode="auto">
                <a:xfrm>
                  <a:off x="206" y="1801"/>
                  <a:ext cx="143" cy="111"/>
                </a:xfrm>
                <a:custGeom>
                  <a:avLst/>
                  <a:gdLst>
                    <a:gd name="T0" fmla="*/ 3 w 421"/>
                    <a:gd name="T1" fmla="*/ 3 h 327"/>
                    <a:gd name="T2" fmla="*/ 11 w 421"/>
                    <a:gd name="T3" fmla="*/ 10 h 327"/>
                    <a:gd name="T4" fmla="*/ 3 w 421"/>
                    <a:gd name="T5" fmla="*/ 3 h 327"/>
                    <a:gd name="T6" fmla="*/ 0 60000 65536"/>
                    <a:gd name="T7" fmla="*/ 0 60000 65536"/>
                    <a:gd name="T8" fmla="*/ 0 60000 65536"/>
                  </a:gdLst>
                  <a:ahLst/>
                  <a:cxnLst>
                    <a:cxn ang="T6">
                      <a:pos x="T0" y="T1"/>
                    </a:cxn>
                    <a:cxn ang="T7">
                      <a:pos x="T2" y="T3"/>
                    </a:cxn>
                    <a:cxn ang="T8">
                      <a:pos x="T4" y="T5"/>
                    </a:cxn>
                  </a:cxnLst>
                  <a:rect l="0" t="0" r="r" b="b"/>
                  <a:pathLst>
                    <a:path w="421" h="327">
                      <a:moveTo>
                        <a:pt x="71" y="70"/>
                      </a:moveTo>
                      <a:cubicBezTo>
                        <a:pt x="0" y="147"/>
                        <a:pt x="206" y="327"/>
                        <a:pt x="285" y="253"/>
                      </a:cubicBezTo>
                      <a:cubicBezTo>
                        <a:pt x="421" y="126"/>
                        <a:pt x="182" y="0"/>
                        <a:pt x="71" y="70"/>
                      </a:cubicBez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23" name="Freeform 1013">
                  <a:extLst>
                    <a:ext uri="{FF2B5EF4-FFF2-40B4-BE49-F238E27FC236}">
                      <a16:creationId xmlns:a16="http://schemas.microsoft.com/office/drawing/2014/main" id="{A1405001-98F1-94F1-9195-39077576DB86}"/>
                    </a:ext>
                  </a:extLst>
                </p:cNvPr>
                <p:cNvSpPr>
                  <a:spLocks/>
                </p:cNvSpPr>
                <p:nvPr/>
              </p:nvSpPr>
              <p:spPr bwMode="auto">
                <a:xfrm>
                  <a:off x="177" y="2855"/>
                  <a:ext cx="131" cy="64"/>
                </a:xfrm>
                <a:custGeom>
                  <a:avLst/>
                  <a:gdLst>
                    <a:gd name="T0" fmla="*/ 4 w 387"/>
                    <a:gd name="T1" fmla="*/ 7 h 189"/>
                    <a:gd name="T2" fmla="*/ 8 w 387"/>
                    <a:gd name="T3" fmla="*/ 0 h 189"/>
                    <a:gd name="T4" fmla="*/ 12 w 387"/>
                    <a:gd name="T5" fmla="*/ 6 h 189"/>
                    <a:gd name="T6" fmla="*/ 0 60000 65536"/>
                    <a:gd name="T7" fmla="*/ 0 60000 65536"/>
                    <a:gd name="T8" fmla="*/ 0 60000 65536"/>
                  </a:gdLst>
                  <a:ahLst/>
                  <a:cxnLst>
                    <a:cxn ang="T6">
                      <a:pos x="T0" y="T1"/>
                    </a:cxn>
                    <a:cxn ang="T7">
                      <a:pos x="T2" y="T3"/>
                    </a:cxn>
                    <a:cxn ang="T8">
                      <a:pos x="T4" y="T5"/>
                    </a:cxn>
                  </a:cxnLst>
                  <a:rect l="0" t="0" r="r" b="b"/>
                  <a:pathLst>
                    <a:path w="387" h="189">
                      <a:moveTo>
                        <a:pt x="103" y="189"/>
                      </a:moveTo>
                      <a:cubicBezTo>
                        <a:pt x="0" y="115"/>
                        <a:pt x="144" y="4"/>
                        <a:pt x="206" y="1"/>
                      </a:cubicBezTo>
                      <a:cubicBezTo>
                        <a:pt x="243" y="0"/>
                        <a:pt x="387" y="27"/>
                        <a:pt x="309" y="14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24" name="Freeform 1014">
                  <a:extLst>
                    <a:ext uri="{FF2B5EF4-FFF2-40B4-BE49-F238E27FC236}">
                      <a16:creationId xmlns:a16="http://schemas.microsoft.com/office/drawing/2014/main" id="{B7D3EFEF-7E61-466E-96CF-41488CA606CF}"/>
                    </a:ext>
                  </a:extLst>
                </p:cNvPr>
                <p:cNvSpPr>
                  <a:spLocks/>
                </p:cNvSpPr>
                <p:nvPr/>
              </p:nvSpPr>
              <p:spPr bwMode="auto">
                <a:xfrm>
                  <a:off x="1991" y="1499"/>
                  <a:ext cx="70" cy="45"/>
                </a:xfrm>
                <a:custGeom>
                  <a:avLst/>
                  <a:gdLst>
                    <a:gd name="T0" fmla="*/ 1 w 209"/>
                    <a:gd name="T1" fmla="*/ 5 h 132"/>
                    <a:gd name="T2" fmla="*/ 4 w 209"/>
                    <a:gd name="T3" fmla="*/ 1 h 132"/>
                    <a:gd name="T4" fmla="*/ 8 w 209"/>
                    <a:gd name="T5" fmla="*/ 5 h 132"/>
                    <a:gd name="T6" fmla="*/ 0 60000 65536"/>
                    <a:gd name="T7" fmla="*/ 0 60000 65536"/>
                    <a:gd name="T8" fmla="*/ 0 60000 65536"/>
                  </a:gdLst>
                  <a:ahLst/>
                  <a:cxnLst>
                    <a:cxn ang="T6">
                      <a:pos x="T0" y="T1"/>
                    </a:cxn>
                    <a:cxn ang="T7">
                      <a:pos x="T2" y="T3"/>
                    </a:cxn>
                    <a:cxn ang="T8">
                      <a:pos x="T4" y="T5"/>
                    </a:cxn>
                  </a:cxnLst>
                  <a:rect l="0" t="0" r="r" b="b"/>
                  <a:pathLst>
                    <a:path w="209" h="132">
                      <a:moveTo>
                        <a:pt x="22" y="123"/>
                      </a:moveTo>
                      <a:cubicBezTo>
                        <a:pt x="0" y="70"/>
                        <a:pt x="63" y="0"/>
                        <a:pt x="115" y="27"/>
                      </a:cubicBezTo>
                      <a:cubicBezTo>
                        <a:pt x="156" y="47"/>
                        <a:pt x="197" y="97"/>
                        <a:pt x="209" y="13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25" name="Freeform 1015">
                  <a:extLst>
                    <a:ext uri="{FF2B5EF4-FFF2-40B4-BE49-F238E27FC236}">
                      <a16:creationId xmlns:a16="http://schemas.microsoft.com/office/drawing/2014/main" id="{34580C66-65A0-EC74-3B2F-6DEF0E0C8DF7}"/>
                    </a:ext>
                  </a:extLst>
                </p:cNvPr>
                <p:cNvSpPr>
                  <a:spLocks/>
                </p:cNvSpPr>
                <p:nvPr/>
              </p:nvSpPr>
              <p:spPr bwMode="auto">
                <a:xfrm>
                  <a:off x="375" y="2350"/>
                  <a:ext cx="30" cy="143"/>
                </a:xfrm>
                <a:custGeom>
                  <a:avLst/>
                  <a:gdLst>
                    <a:gd name="T0" fmla="*/ 1 w 88"/>
                    <a:gd name="T1" fmla="*/ 0 h 424"/>
                    <a:gd name="T2" fmla="*/ 2 w 88"/>
                    <a:gd name="T3" fmla="*/ 9 h 424"/>
                    <a:gd name="T4" fmla="*/ 2 w 88"/>
                    <a:gd name="T5" fmla="*/ 16 h 424"/>
                    <a:gd name="T6" fmla="*/ 0 60000 65536"/>
                    <a:gd name="T7" fmla="*/ 0 60000 65536"/>
                    <a:gd name="T8" fmla="*/ 0 60000 65536"/>
                  </a:gdLst>
                  <a:ahLst/>
                  <a:cxnLst>
                    <a:cxn ang="T6">
                      <a:pos x="T0" y="T1"/>
                    </a:cxn>
                    <a:cxn ang="T7">
                      <a:pos x="T2" y="T3"/>
                    </a:cxn>
                    <a:cxn ang="T8">
                      <a:pos x="T4" y="T5"/>
                    </a:cxn>
                  </a:cxnLst>
                  <a:rect l="0" t="0" r="r" b="b"/>
                  <a:pathLst>
                    <a:path w="88" h="424">
                      <a:moveTo>
                        <a:pt x="26" y="0"/>
                      </a:moveTo>
                      <a:cubicBezTo>
                        <a:pt x="0" y="59"/>
                        <a:pt x="38" y="136"/>
                        <a:pt x="63" y="229"/>
                      </a:cubicBezTo>
                      <a:cubicBezTo>
                        <a:pt x="88" y="322"/>
                        <a:pt x="35" y="374"/>
                        <a:pt x="44" y="42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26" name="Freeform 1016">
                  <a:extLst>
                    <a:ext uri="{FF2B5EF4-FFF2-40B4-BE49-F238E27FC236}">
                      <a16:creationId xmlns:a16="http://schemas.microsoft.com/office/drawing/2014/main" id="{2545A8C0-9E62-F5B6-4AD0-F85B1268C594}"/>
                    </a:ext>
                  </a:extLst>
                </p:cNvPr>
                <p:cNvSpPr>
                  <a:spLocks/>
                </p:cNvSpPr>
                <p:nvPr/>
              </p:nvSpPr>
              <p:spPr bwMode="auto">
                <a:xfrm>
                  <a:off x="365" y="2641"/>
                  <a:ext cx="38" cy="293"/>
                </a:xfrm>
                <a:custGeom>
                  <a:avLst/>
                  <a:gdLst>
                    <a:gd name="T0" fmla="*/ 3 w 112"/>
                    <a:gd name="T1" fmla="*/ 0 h 867"/>
                    <a:gd name="T2" fmla="*/ 1 w 112"/>
                    <a:gd name="T3" fmla="*/ 8 h 867"/>
                    <a:gd name="T4" fmla="*/ 4 w 112"/>
                    <a:gd name="T5" fmla="*/ 17 h 867"/>
                    <a:gd name="T6" fmla="*/ 1 w 112"/>
                    <a:gd name="T7" fmla="*/ 25 h 867"/>
                    <a:gd name="T8" fmla="*/ 1 w 112"/>
                    <a:gd name="T9" fmla="*/ 33 h 8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 h="867">
                      <a:moveTo>
                        <a:pt x="69" y="0"/>
                      </a:moveTo>
                      <a:cubicBezTo>
                        <a:pt x="10" y="42"/>
                        <a:pt x="0" y="59"/>
                        <a:pt x="18" y="219"/>
                      </a:cubicBezTo>
                      <a:cubicBezTo>
                        <a:pt x="27" y="310"/>
                        <a:pt x="112" y="357"/>
                        <a:pt x="111" y="438"/>
                      </a:cubicBezTo>
                      <a:cubicBezTo>
                        <a:pt x="109" y="552"/>
                        <a:pt x="41" y="491"/>
                        <a:pt x="18" y="648"/>
                      </a:cubicBezTo>
                      <a:cubicBezTo>
                        <a:pt x="1" y="766"/>
                        <a:pt x="10" y="817"/>
                        <a:pt x="18" y="86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27" name="Freeform 1017">
                  <a:extLst>
                    <a:ext uri="{FF2B5EF4-FFF2-40B4-BE49-F238E27FC236}">
                      <a16:creationId xmlns:a16="http://schemas.microsoft.com/office/drawing/2014/main" id="{A0C00574-D7BE-611B-F71C-C50A1D24E36B}"/>
                    </a:ext>
                  </a:extLst>
                </p:cNvPr>
                <p:cNvSpPr>
                  <a:spLocks/>
                </p:cNvSpPr>
                <p:nvPr/>
              </p:nvSpPr>
              <p:spPr bwMode="auto">
                <a:xfrm>
                  <a:off x="546" y="2290"/>
                  <a:ext cx="152" cy="173"/>
                </a:xfrm>
                <a:custGeom>
                  <a:avLst/>
                  <a:gdLst>
                    <a:gd name="T0" fmla="*/ 0 w 450"/>
                    <a:gd name="T1" fmla="*/ 14 h 511"/>
                    <a:gd name="T2" fmla="*/ 16 w 450"/>
                    <a:gd name="T3" fmla="*/ 9 h 511"/>
                    <a:gd name="T4" fmla="*/ 12 w 450"/>
                    <a:gd name="T5" fmla="*/ 20 h 511"/>
                    <a:gd name="T6" fmla="*/ 2 w 450"/>
                    <a:gd name="T7" fmla="*/ 13 h 5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0" h="511">
                      <a:moveTo>
                        <a:pt x="0" y="348"/>
                      </a:moveTo>
                      <a:cubicBezTo>
                        <a:pt x="110" y="331"/>
                        <a:pt x="321" y="0"/>
                        <a:pt x="418" y="225"/>
                      </a:cubicBezTo>
                      <a:cubicBezTo>
                        <a:pt x="450" y="297"/>
                        <a:pt x="391" y="490"/>
                        <a:pt x="305" y="502"/>
                      </a:cubicBezTo>
                      <a:cubicBezTo>
                        <a:pt x="237" y="511"/>
                        <a:pt x="95" y="388"/>
                        <a:pt x="61" y="33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28" name="Freeform 1018">
                  <a:extLst>
                    <a:ext uri="{FF2B5EF4-FFF2-40B4-BE49-F238E27FC236}">
                      <a16:creationId xmlns:a16="http://schemas.microsoft.com/office/drawing/2014/main" id="{8A47E224-F397-7D98-6F5D-ED349CE84151}"/>
                    </a:ext>
                  </a:extLst>
                </p:cNvPr>
                <p:cNvSpPr>
                  <a:spLocks/>
                </p:cNvSpPr>
                <p:nvPr/>
              </p:nvSpPr>
              <p:spPr bwMode="auto">
                <a:xfrm>
                  <a:off x="985" y="2061"/>
                  <a:ext cx="157" cy="140"/>
                </a:xfrm>
                <a:custGeom>
                  <a:avLst/>
                  <a:gdLst>
                    <a:gd name="T0" fmla="*/ 7 w 462"/>
                    <a:gd name="T1" fmla="*/ 16 h 414"/>
                    <a:gd name="T2" fmla="*/ 9 w 462"/>
                    <a:gd name="T3" fmla="*/ 2 h 414"/>
                    <a:gd name="T4" fmla="*/ 2 w 462"/>
                    <a:gd name="T5" fmla="*/ 7 h 414"/>
                    <a:gd name="T6" fmla="*/ 5 w 462"/>
                    <a:gd name="T7" fmla="*/ 16 h 414"/>
                    <a:gd name="T8" fmla="*/ 7 w 462"/>
                    <a:gd name="T9" fmla="*/ 16 h 4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2" h="414">
                      <a:moveTo>
                        <a:pt x="195" y="400"/>
                      </a:moveTo>
                      <a:cubicBezTo>
                        <a:pt x="293" y="292"/>
                        <a:pt x="462" y="0"/>
                        <a:pt x="231" y="42"/>
                      </a:cubicBezTo>
                      <a:cubicBezTo>
                        <a:pt x="159" y="53"/>
                        <a:pt x="70" y="135"/>
                        <a:pt x="43" y="187"/>
                      </a:cubicBezTo>
                      <a:cubicBezTo>
                        <a:pt x="0" y="271"/>
                        <a:pt x="80" y="345"/>
                        <a:pt x="141" y="406"/>
                      </a:cubicBezTo>
                      <a:cubicBezTo>
                        <a:pt x="149" y="414"/>
                        <a:pt x="184" y="412"/>
                        <a:pt x="195" y="400"/>
                      </a:cubicBez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29" name="Freeform 1019">
                  <a:extLst>
                    <a:ext uri="{FF2B5EF4-FFF2-40B4-BE49-F238E27FC236}">
                      <a16:creationId xmlns:a16="http://schemas.microsoft.com/office/drawing/2014/main" id="{652830C9-83EC-E9C3-2E0B-127224C391AE}"/>
                    </a:ext>
                  </a:extLst>
                </p:cNvPr>
                <p:cNvSpPr>
                  <a:spLocks/>
                </p:cNvSpPr>
                <p:nvPr/>
              </p:nvSpPr>
              <p:spPr bwMode="auto">
                <a:xfrm>
                  <a:off x="778" y="1812"/>
                  <a:ext cx="565" cy="423"/>
                </a:xfrm>
                <a:custGeom>
                  <a:avLst/>
                  <a:gdLst>
                    <a:gd name="T0" fmla="*/ 0 w 1669"/>
                    <a:gd name="T1" fmla="*/ 18 h 1250"/>
                    <a:gd name="T2" fmla="*/ 14 w 1669"/>
                    <a:gd name="T3" fmla="*/ 14 h 1250"/>
                    <a:gd name="T4" fmla="*/ 22 w 1669"/>
                    <a:gd name="T5" fmla="*/ 15 h 1250"/>
                    <a:gd name="T6" fmla="*/ 27 w 1669"/>
                    <a:gd name="T7" fmla="*/ 9 h 1250"/>
                    <a:gd name="T8" fmla="*/ 38 w 1669"/>
                    <a:gd name="T9" fmla="*/ 0 h 1250"/>
                    <a:gd name="T10" fmla="*/ 42 w 1669"/>
                    <a:gd name="T11" fmla="*/ 4 h 1250"/>
                    <a:gd name="T12" fmla="*/ 44 w 1669"/>
                    <a:gd name="T13" fmla="*/ 12 h 1250"/>
                    <a:gd name="T14" fmla="*/ 37 w 1669"/>
                    <a:gd name="T15" fmla="*/ 20 h 1250"/>
                    <a:gd name="T16" fmla="*/ 48 w 1669"/>
                    <a:gd name="T17" fmla="*/ 13 h 1250"/>
                    <a:gd name="T18" fmla="*/ 63 w 1669"/>
                    <a:gd name="T19" fmla="*/ 14 h 1250"/>
                    <a:gd name="T20" fmla="*/ 64 w 1669"/>
                    <a:gd name="T21" fmla="*/ 21 h 1250"/>
                    <a:gd name="T22" fmla="*/ 63 w 1669"/>
                    <a:gd name="T23" fmla="*/ 29 h 1250"/>
                    <a:gd name="T24" fmla="*/ 56 w 1669"/>
                    <a:gd name="T25" fmla="*/ 41 h 1250"/>
                    <a:gd name="T26" fmla="*/ 44 w 1669"/>
                    <a:gd name="T27" fmla="*/ 48 h 1250"/>
                    <a:gd name="T28" fmla="*/ 38 w 1669"/>
                    <a:gd name="T29" fmla="*/ 45 h 1250"/>
                    <a:gd name="T30" fmla="*/ 39 w 1669"/>
                    <a:gd name="T31" fmla="*/ 39 h 1250"/>
                    <a:gd name="T32" fmla="*/ 42 w 1669"/>
                    <a:gd name="T33" fmla="*/ 24 h 1250"/>
                    <a:gd name="T34" fmla="*/ 42 w 1669"/>
                    <a:gd name="T35" fmla="*/ 23 h 1250"/>
                    <a:gd name="T36" fmla="*/ 59 w 1669"/>
                    <a:gd name="T37" fmla="*/ 13 h 12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69" h="1250">
                      <a:moveTo>
                        <a:pt x="0" y="455"/>
                      </a:moveTo>
                      <a:cubicBezTo>
                        <a:pt x="36" y="299"/>
                        <a:pt x="256" y="332"/>
                        <a:pt x="362" y="362"/>
                      </a:cubicBezTo>
                      <a:cubicBezTo>
                        <a:pt x="436" y="383"/>
                        <a:pt x="482" y="415"/>
                        <a:pt x="556" y="381"/>
                      </a:cubicBezTo>
                      <a:cubicBezTo>
                        <a:pt x="620" y="351"/>
                        <a:pt x="649" y="283"/>
                        <a:pt x="688" y="225"/>
                      </a:cubicBezTo>
                      <a:cubicBezTo>
                        <a:pt x="751" y="133"/>
                        <a:pt x="848" y="5"/>
                        <a:pt x="970" y="2"/>
                      </a:cubicBezTo>
                      <a:cubicBezTo>
                        <a:pt x="1051" y="0"/>
                        <a:pt x="1062" y="47"/>
                        <a:pt x="1080" y="116"/>
                      </a:cubicBezTo>
                      <a:cubicBezTo>
                        <a:pt x="1089" y="149"/>
                        <a:pt x="1140" y="264"/>
                        <a:pt x="1129" y="295"/>
                      </a:cubicBezTo>
                      <a:cubicBezTo>
                        <a:pt x="1110" y="352"/>
                        <a:pt x="796" y="406"/>
                        <a:pt x="954" y="511"/>
                      </a:cubicBezTo>
                      <a:cubicBezTo>
                        <a:pt x="1055" y="579"/>
                        <a:pt x="1159" y="360"/>
                        <a:pt x="1238" y="328"/>
                      </a:cubicBezTo>
                      <a:cubicBezTo>
                        <a:pt x="1326" y="292"/>
                        <a:pt x="1556" y="290"/>
                        <a:pt x="1624" y="364"/>
                      </a:cubicBezTo>
                      <a:cubicBezTo>
                        <a:pt x="1669" y="414"/>
                        <a:pt x="1646" y="487"/>
                        <a:pt x="1640" y="547"/>
                      </a:cubicBezTo>
                      <a:cubicBezTo>
                        <a:pt x="1633" y="615"/>
                        <a:pt x="1642" y="689"/>
                        <a:pt x="1634" y="758"/>
                      </a:cubicBezTo>
                      <a:cubicBezTo>
                        <a:pt x="1620" y="888"/>
                        <a:pt x="1553" y="991"/>
                        <a:pt x="1440" y="1059"/>
                      </a:cubicBezTo>
                      <a:cubicBezTo>
                        <a:pt x="1361" y="1107"/>
                        <a:pt x="1216" y="1223"/>
                        <a:pt x="1129" y="1238"/>
                      </a:cubicBezTo>
                      <a:cubicBezTo>
                        <a:pt x="1062" y="1250"/>
                        <a:pt x="1005" y="1221"/>
                        <a:pt x="970" y="1170"/>
                      </a:cubicBezTo>
                      <a:cubicBezTo>
                        <a:pt x="918" y="1094"/>
                        <a:pt x="964" y="1072"/>
                        <a:pt x="1002" y="1010"/>
                      </a:cubicBezTo>
                      <a:cubicBezTo>
                        <a:pt x="1078" y="889"/>
                        <a:pt x="1007" y="757"/>
                        <a:pt x="1070" y="632"/>
                      </a:cubicBezTo>
                      <a:cubicBezTo>
                        <a:pt x="1075" y="620"/>
                        <a:pt x="1079" y="608"/>
                        <a:pt x="1086" y="598"/>
                      </a:cubicBezTo>
                      <a:cubicBezTo>
                        <a:pt x="1154" y="438"/>
                        <a:pt x="1388" y="318"/>
                        <a:pt x="1526" y="31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30" name="Freeform 1020">
                  <a:extLst>
                    <a:ext uri="{FF2B5EF4-FFF2-40B4-BE49-F238E27FC236}">
                      <a16:creationId xmlns:a16="http://schemas.microsoft.com/office/drawing/2014/main" id="{A73BCC50-CA2A-FA4B-A7A2-DDA7AC5BE3A5}"/>
                    </a:ext>
                  </a:extLst>
                </p:cNvPr>
                <p:cNvSpPr>
                  <a:spLocks/>
                </p:cNvSpPr>
                <p:nvPr/>
              </p:nvSpPr>
              <p:spPr bwMode="auto">
                <a:xfrm>
                  <a:off x="813" y="1678"/>
                  <a:ext cx="774" cy="227"/>
                </a:xfrm>
                <a:custGeom>
                  <a:avLst/>
                  <a:gdLst>
                    <a:gd name="T0" fmla="*/ 7 w 2289"/>
                    <a:gd name="T1" fmla="*/ 0 h 669"/>
                    <a:gd name="T2" fmla="*/ 10 w 2289"/>
                    <a:gd name="T3" fmla="*/ 11 h 669"/>
                    <a:gd name="T4" fmla="*/ 3 w 2289"/>
                    <a:gd name="T5" fmla="*/ 14 h 669"/>
                    <a:gd name="T6" fmla="*/ 4 w 2289"/>
                    <a:gd name="T7" fmla="*/ 18 h 669"/>
                    <a:gd name="T8" fmla="*/ 21 w 2289"/>
                    <a:gd name="T9" fmla="*/ 13 h 669"/>
                    <a:gd name="T10" fmla="*/ 28 w 2289"/>
                    <a:gd name="T11" fmla="*/ 13 h 669"/>
                    <a:gd name="T12" fmla="*/ 36 w 2289"/>
                    <a:gd name="T13" fmla="*/ 14 h 669"/>
                    <a:gd name="T14" fmla="*/ 48 w 2289"/>
                    <a:gd name="T15" fmla="*/ 6 h 669"/>
                    <a:gd name="T16" fmla="*/ 66 w 2289"/>
                    <a:gd name="T17" fmla="*/ 4 h 669"/>
                    <a:gd name="T18" fmla="*/ 82 w 2289"/>
                    <a:gd name="T19" fmla="*/ 6 h 669"/>
                    <a:gd name="T20" fmla="*/ 80 w 2289"/>
                    <a:gd name="T21" fmla="*/ 17 h 669"/>
                    <a:gd name="T22" fmla="*/ 50 w 2289"/>
                    <a:gd name="T23" fmla="*/ 24 h 669"/>
                    <a:gd name="T24" fmla="*/ 46 w 2289"/>
                    <a:gd name="T25" fmla="*/ 19 h 669"/>
                    <a:gd name="T26" fmla="*/ 49 w 2289"/>
                    <a:gd name="T27" fmla="*/ 13 h 669"/>
                    <a:gd name="T28" fmla="*/ 60 w 2289"/>
                    <a:gd name="T29" fmla="*/ 5 h 669"/>
                    <a:gd name="T30" fmla="*/ 62 w 2289"/>
                    <a:gd name="T31" fmla="*/ 4 h 6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89" h="669">
                      <a:moveTo>
                        <a:pt x="192" y="0"/>
                      </a:moveTo>
                      <a:cubicBezTo>
                        <a:pt x="357" y="4"/>
                        <a:pt x="404" y="191"/>
                        <a:pt x="275" y="278"/>
                      </a:cubicBezTo>
                      <a:cubicBezTo>
                        <a:pt x="221" y="314"/>
                        <a:pt x="147" y="325"/>
                        <a:pt x="91" y="360"/>
                      </a:cubicBezTo>
                      <a:cubicBezTo>
                        <a:pt x="18" y="405"/>
                        <a:pt x="0" y="466"/>
                        <a:pt x="107" y="470"/>
                      </a:cubicBezTo>
                      <a:cubicBezTo>
                        <a:pt x="243" y="474"/>
                        <a:pt x="408" y="358"/>
                        <a:pt x="539" y="330"/>
                      </a:cubicBezTo>
                      <a:cubicBezTo>
                        <a:pt x="599" y="317"/>
                        <a:pt x="670" y="316"/>
                        <a:pt x="731" y="328"/>
                      </a:cubicBezTo>
                      <a:cubicBezTo>
                        <a:pt x="796" y="341"/>
                        <a:pt x="849" y="375"/>
                        <a:pt x="916" y="362"/>
                      </a:cubicBezTo>
                      <a:cubicBezTo>
                        <a:pt x="1040" y="338"/>
                        <a:pt x="1125" y="204"/>
                        <a:pt x="1253" y="162"/>
                      </a:cubicBezTo>
                      <a:cubicBezTo>
                        <a:pt x="1395" y="116"/>
                        <a:pt x="1557" y="94"/>
                        <a:pt x="1708" y="103"/>
                      </a:cubicBezTo>
                      <a:cubicBezTo>
                        <a:pt x="1831" y="110"/>
                        <a:pt x="2002" y="112"/>
                        <a:pt x="2119" y="153"/>
                      </a:cubicBezTo>
                      <a:cubicBezTo>
                        <a:pt x="2289" y="215"/>
                        <a:pt x="2172" y="363"/>
                        <a:pt x="2076" y="436"/>
                      </a:cubicBezTo>
                      <a:cubicBezTo>
                        <a:pt x="1840" y="618"/>
                        <a:pt x="1594" y="669"/>
                        <a:pt x="1303" y="623"/>
                      </a:cubicBezTo>
                      <a:cubicBezTo>
                        <a:pt x="1220" y="609"/>
                        <a:pt x="1197" y="580"/>
                        <a:pt x="1202" y="488"/>
                      </a:cubicBezTo>
                      <a:cubicBezTo>
                        <a:pt x="1205" y="440"/>
                        <a:pt x="1227" y="367"/>
                        <a:pt x="1259" y="326"/>
                      </a:cubicBezTo>
                      <a:cubicBezTo>
                        <a:pt x="1323" y="243"/>
                        <a:pt x="1466" y="163"/>
                        <a:pt x="1556" y="118"/>
                      </a:cubicBezTo>
                      <a:cubicBezTo>
                        <a:pt x="1567" y="112"/>
                        <a:pt x="1579" y="107"/>
                        <a:pt x="1590" y="10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31" name="Freeform 1021">
                  <a:extLst>
                    <a:ext uri="{FF2B5EF4-FFF2-40B4-BE49-F238E27FC236}">
                      <a16:creationId xmlns:a16="http://schemas.microsoft.com/office/drawing/2014/main" id="{BC713DC0-40BF-0026-87C5-BD11AF6EC544}"/>
                    </a:ext>
                  </a:extLst>
                </p:cNvPr>
                <p:cNvSpPr>
                  <a:spLocks/>
                </p:cNvSpPr>
                <p:nvPr/>
              </p:nvSpPr>
              <p:spPr bwMode="auto">
                <a:xfrm>
                  <a:off x="1263" y="1742"/>
                  <a:ext cx="61" cy="150"/>
                </a:xfrm>
                <a:custGeom>
                  <a:avLst/>
                  <a:gdLst>
                    <a:gd name="T0" fmla="*/ 0 w 179"/>
                    <a:gd name="T1" fmla="*/ 3 h 444"/>
                    <a:gd name="T2" fmla="*/ 3 w 179"/>
                    <a:gd name="T3" fmla="*/ 17 h 444"/>
                    <a:gd name="T4" fmla="*/ 0 60000 65536"/>
                    <a:gd name="T5" fmla="*/ 0 60000 65536"/>
                  </a:gdLst>
                  <a:ahLst/>
                  <a:cxnLst>
                    <a:cxn ang="T4">
                      <a:pos x="T0" y="T1"/>
                    </a:cxn>
                    <a:cxn ang="T5">
                      <a:pos x="T2" y="T3"/>
                    </a:cxn>
                  </a:cxnLst>
                  <a:rect l="0" t="0" r="r" b="b"/>
                  <a:pathLst>
                    <a:path w="179" h="444">
                      <a:moveTo>
                        <a:pt x="0" y="68"/>
                      </a:moveTo>
                      <a:cubicBezTo>
                        <a:pt x="162" y="0"/>
                        <a:pt x="179" y="385"/>
                        <a:pt x="76" y="44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32" name="Freeform 1022">
                  <a:extLst>
                    <a:ext uri="{FF2B5EF4-FFF2-40B4-BE49-F238E27FC236}">
                      <a16:creationId xmlns:a16="http://schemas.microsoft.com/office/drawing/2014/main" id="{81F19CF0-8819-5862-9599-B8F6BD5B6151}"/>
                    </a:ext>
                  </a:extLst>
                </p:cNvPr>
                <p:cNvSpPr>
                  <a:spLocks/>
                </p:cNvSpPr>
                <p:nvPr/>
              </p:nvSpPr>
              <p:spPr bwMode="auto">
                <a:xfrm>
                  <a:off x="1310" y="1715"/>
                  <a:ext cx="121" cy="162"/>
                </a:xfrm>
                <a:custGeom>
                  <a:avLst/>
                  <a:gdLst>
                    <a:gd name="T0" fmla="*/ 4 w 358"/>
                    <a:gd name="T1" fmla="*/ 0 h 481"/>
                    <a:gd name="T2" fmla="*/ 14 w 358"/>
                    <a:gd name="T3" fmla="*/ 18 h 481"/>
                    <a:gd name="T4" fmla="*/ 0 60000 65536"/>
                    <a:gd name="T5" fmla="*/ 0 60000 65536"/>
                  </a:gdLst>
                  <a:ahLst/>
                  <a:cxnLst>
                    <a:cxn ang="T4">
                      <a:pos x="T0" y="T1"/>
                    </a:cxn>
                    <a:cxn ang="T5">
                      <a:pos x="T2" y="T3"/>
                    </a:cxn>
                  </a:cxnLst>
                  <a:rect l="0" t="0" r="r" b="b"/>
                  <a:pathLst>
                    <a:path w="358" h="481">
                      <a:moveTo>
                        <a:pt x="111" y="0"/>
                      </a:moveTo>
                      <a:cubicBezTo>
                        <a:pt x="0" y="134"/>
                        <a:pt x="167" y="481"/>
                        <a:pt x="358" y="46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33" name="Freeform 1023">
                  <a:extLst>
                    <a:ext uri="{FF2B5EF4-FFF2-40B4-BE49-F238E27FC236}">
                      <a16:creationId xmlns:a16="http://schemas.microsoft.com/office/drawing/2014/main" id="{2CAA5DC3-8BE0-1F0D-0E02-0AE3697E060A}"/>
                    </a:ext>
                  </a:extLst>
                </p:cNvPr>
                <p:cNvSpPr>
                  <a:spLocks/>
                </p:cNvSpPr>
                <p:nvPr/>
              </p:nvSpPr>
              <p:spPr bwMode="auto">
                <a:xfrm>
                  <a:off x="1344" y="1759"/>
                  <a:ext cx="172" cy="65"/>
                </a:xfrm>
                <a:custGeom>
                  <a:avLst/>
                  <a:gdLst>
                    <a:gd name="T0" fmla="*/ 0 w 511"/>
                    <a:gd name="T1" fmla="*/ 3 h 192"/>
                    <a:gd name="T2" fmla="*/ 10 w 511"/>
                    <a:gd name="T3" fmla="*/ 4 h 192"/>
                    <a:gd name="T4" fmla="*/ 20 w 511"/>
                    <a:gd name="T5" fmla="*/ 7 h 192"/>
                    <a:gd name="T6" fmla="*/ 0 60000 65536"/>
                    <a:gd name="T7" fmla="*/ 0 60000 65536"/>
                    <a:gd name="T8" fmla="*/ 0 60000 65536"/>
                  </a:gdLst>
                  <a:ahLst/>
                  <a:cxnLst>
                    <a:cxn ang="T6">
                      <a:pos x="T0" y="T1"/>
                    </a:cxn>
                    <a:cxn ang="T7">
                      <a:pos x="T2" y="T3"/>
                    </a:cxn>
                    <a:cxn ang="T8">
                      <a:pos x="T4" y="T5"/>
                    </a:cxn>
                  </a:cxnLst>
                  <a:rect l="0" t="0" r="r" b="b"/>
                  <a:pathLst>
                    <a:path w="511" h="192">
                      <a:moveTo>
                        <a:pt x="0" y="72"/>
                      </a:moveTo>
                      <a:cubicBezTo>
                        <a:pt x="57" y="0"/>
                        <a:pt x="188" y="95"/>
                        <a:pt x="254" y="115"/>
                      </a:cubicBezTo>
                      <a:cubicBezTo>
                        <a:pt x="340" y="141"/>
                        <a:pt x="443" y="124"/>
                        <a:pt x="511" y="19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34" name="Freeform 1024">
                  <a:extLst>
                    <a:ext uri="{FF2B5EF4-FFF2-40B4-BE49-F238E27FC236}">
                      <a16:creationId xmlns:a16="http://schemas.microsoft.com/office/drawing/2014/main" id="{D4958563-4D53-985F-4643-7678A3FC14A4}"/>
                    </a:ext>
                  </a:extLst>
                </p:cNvPr>
                <p:cNvSpPr>
                  <a:spLocks/>
                </p:cNvSpPr>
                <p:nvPr/>
              </p:nvSpPr>
              <p:spPr bwMode="auto">
                <a:xfrm>
                  <a:off x="1384" y="1717"/>
                  <a:ext cx="143" cy="63"/>
                </a:xfrm>
                <a:custGeom>
                  <a:avLst/>
                  <a:gdLst>
                    <a:gd name="T0" fmla="*/ 0 w 423"/>
                    <a:gd name="T1" fmla="*/ 0 h 186"/>
                    <a:gd name="T2" fmla="*/ 6 w 423"/>
                    <a:gd name="T3" fmla="*/ 6 h 186"/>
                    <a:gd name="T4" fmla="*/ 15 w 423"/>
                    <a:gd name="T5" fmla="*/ 6 h 186"/>
                    <a:gd name="T6" fmla="*/ 13 w 423"/>
                    <a:gd name="T7" fmla="*/ 1 h 1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3" h="186">
                      <a:moveTo>
                        <a:pt x="0" y="0"/>
                      </a:moveTo>
                      <a:cubicBezTo>
                        <a:pt x="3" y="47"/>
                        <a:pt x="124" y="119"/>
                        <a:pt x="170" y="145"/>
                      </a:cubicBezTo>
                      <a:cubicBezTo>
                        <a:pt x="231" y="179"/>
                        <a:pt x="349" y="186"/>
                        <a:pt x="386" y="158"/>
                      </a:cubicBezTo>
                      <a:cubicBezTo>
                        <a:pt x="423" y="129"/>
                        <a:pt x="372" y="50"/>
                        <a:pt x="344" y="1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35" name="Freeform 1025">
                  <a:extLst>
                    <a:ext uri="{FF2B5EF4-FFF2-40B4-BE49-F238E27FC236}">
                      <a16:creationId xmlns:a16="http://schemas.microsoft.com/office/drawing/2014/main" id="{BAA3AADE-BA7F-21AB-2C67-2FADAEA87BED}"/>
                    </a:ext>
                  </a:extLst>
                </p:cNvPr>
                <p:cNvSpPr>
                  <a:spLocks/>
                </p:cNvSpPr>
                <p:nvPr/>
              </p:nvSpPr>
              <p:spPr bwMode="auto">
                <a:xfrm>
                  <a:off x="1038" y="1856"/>
                  <a:ext cx="119" cy="50"/>
                </a:xfrm>
                <a:custGeom>
                  <a:avLst/>
                  <a:gdLst>
                    <a:gd name="T0" fmla="*/ 13 w 354"/>
                    <a:gd name="T1" fmla="*/ 5 h 148"/>
                    <a:gd name="T2" fmla="*/ 6 w 354"/>
                    <a:gd name="T3" fmla="*/ 3 h 148"/>
                    <a:gd name="T4" fmla="*/ 0 w 354"/>
                    <a:gd name="T5" fmla="*/ 0 h 148"/>
                    <a:gd name="T6" fmla="*/ 0 60000 65536"/>
                    <a:gd name="T7" fmla="*/ 0 60000 65536"/>
                    <a:gd name="T8" fmla="*/ 0 60000 65536"/>
                  </a:gdLst>
                  <a:ahLst/>
                  <a:cxnLst>
                    <a:cxn ang="T6">
                      <a:pos x="T0" y="T1"/>
                    </a:cxn>
                    <a:cxn ang="T7">
                      <a:pos x="T2" y="T3"/>
                    </a:cxn>
                    <a:cxn ang="T8">
                      <a:pos x="T4" y="T5"/>
                    </a:cxn>
                  </a:cxnLst>
                  <a:rect l="0" t="0" r="r" b="b"/>
                  <a:pathLst>
                    <a:path w="354" h="148">
                      <a:moveTo>
                        <a:pt x="354" y="133"/>
                      </a:moveTo>
                      <a:cubicBezTo>
                        <a:pt x="317" y="148"/>
                        <a:pt x="209" y="96"/>
                        <a:pt x="165" y="81"/>
                      </a:cubicBezTo>
                      <a:cubicBezTo>
                        <a:pt x="104" y="60"/>
                        <a:pt x="55" y="29"/>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36" name="Freeform 1026">
                  <a:extLst>
                    <a:ext uri="{FF2B5EF4-FFF2-40B4-BE49-F238E27FC236}">
                      <a16:creationId xmlns:a16="http://schemas.microsoft.com/office/drawing/2014/main" id="{489C507B-A6DF-C6C0-53D9-3A2781D911C5}"/>
                    </a:ext>
                  </a:extLst>
                </p:cNvPr>
                <p:cNvSpPr>
                  <a:spLocks/>
                </p:cNvSpPr>
                <p:nvPr/>
              </p:nvSpPr>
              <p:spPr bwMode="auto">
                <a:xfrm>
                  <a:off x="1078" y="1839"/>
                  <a:ext cx="67" cy="62"/>
                </a:xfrm>
                <a:custGeom>
                  <a:avLst/>
                  <a:gdLst>
                    <a:gd name="T0" fmla="*/ 0 w 196"/>
                    <a:gd name="T1" fmla="*/ 4 h 181"/>
                    <a:gd name="T2" fmla="*/ 5 w 196"/>
                    <a:gd name="T3" fmla="*/ 1 h 181"/>
                    <a:gd name="T4" fmla="*/ 8 w 196"/>
                    <a:gd name="T5" fmla="*/ 7 h 181"/>
                    <a:gd name="T6" fmla="*/ 0 60000 65536"/>
                    <a:gd name="T7" fmla="*/ 0 60000 65536"/>
                    <a:gd name="T8" fmla="*/ 0 60000 65536"/>
                  </a:gdLst>
                  <a:ahLst/>
                  <a:cxnLst>
                    <a:cxn ang="T6">
                      <a:pos x="T0" y="T1"/>
                    </a:cxn>
                    <a:cxn ang="T7">
                      <a:pos x="T2" y="T3"/>
                    </a:cxn>
                    <a:cxn ang="T8">
                      <a:pos x="T4" y="T5"/>
                    </a:cxn>
                  </a:cxnLst>
                  <a:rect l="0" t="0" r="r" b="b"/>
                  <a:pathLst>
                    <a:path w="196" h="181">
                      <a:moveTo>
                        <a:pt x="0" y="111"/>
                      </a:moveTo>
                      <a:cubicBezTo>
                        <a:pt x="0" y="67"/>
                        <a:pt x="70" y="0"/>
                        <a:pt x="119" y="24"/>
                      </a:cubicBezTo>
                      <a:cubicBezTo>
                        <a:pt x="177" y="54"/>
                        <a:pt x="183" y="131"/>
                        <a:pt x="196" y="18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37" name="Freeform 1027">
                  <a:extLst>
                    <a:ext uri="{FF2B5EF4-FFF2-40B4-BE49-F238E27FC236}">
                      <a16:creationId xmlns:a16="http://schemas.microsoft.com/office/drawing/2014/main" id="{03C9BF29-B3BE-D1E3-AF62-E9232783CDCF}"/>
                    </a:ext>
                  </a:extLst>
                </p:cNvPr>
                <p:cNvSpPr>
                  <a:spLocks/>
                </p:cNvSpPr>
                <p:nvPr/>
              </p:nvSpPr>
              <p:spPr bwMode="auto">
                <a:xfrm>
                  <a:off x="1038" y="1562"/>
                  <a:ext cx="552" cy="160"/>
                </a:xfrm>
                <a:custGeom>
                  <a:avLst/>
                  <a:gdLst>
                    <a:gd name="T0" fmla="*/ 23 w 1634"/>
                    <a:gd name="T1" fmla="*/ 6 h 473"/>
                    <a:gd name="T2" fmla="*/ 4 w 1634"/>
                    <a:gd name="T3" fmla="*/ 8 h 473"/>
                    <a:gd name="T4" fmla="*/ 0 w 1634"/>
                    <a:gd name="T5" fmla="*/ 13 h 473"/>
                    <a:gd name="T6" fmla="*/ 4 w 1634"/>
                    <a:gd name="T7" fmla="*/ 17 h 473"/>
                    <a:gd name="T8" fmla="*/ 18 w 1634"/>
                    <a:gd name="T9" fmla="*/ 15 h 473"/>
                    <a:gd name="T10" fmla="*/ 23 w 1634"/>
                    <a:gd name="T11" fmla="*/ 11 h 473"/>
                    <a:gd name="T12" fmla="*/ 28 w 1634"/>
                    <a:gd name="T13" fmla="*/ 14 h 473"/>
                    <a:gd name="T14" fmla="*/ 31 w 1634"/>
                    <a:gd name="T15" fmla="*/ 10 h 473"/>
                    <a:gd name="T16" fmla="*/ 35 w 1634"/>
                    <a:gd name="T17" fmla="*/ 13 h 473"/>
                    <a:gd name="T18" fmla="*/ 47 w 1634"/>
                    <a:gd name="T19" fmla="*/ 12 h 473"/>
                    <a:gd name="T20" fmla="*/ 58 w 1634"/>
                    <a:gd name="T21" fmla="*/ 10 h 473"/>
                    <a:gd name="T22" fmla="*/ 56 w 1634"/>
                    <a:gd name="T23" fmla="*/ 1 h 473"/>
                    <a:gd name="T24" fmla="*/ 48 w 1634"/>
                    <a:gd name="T25" fmla="*/ 4 h 473"/>
                    <a:gd name="T26" fmla="*/ 41 w 1634"/>
                    <a:gd name="T27" fmla="*/ 6 h 473"/>
                    <a:gd name="T28" fmla="*/ 32 w 1634"/>
                    <a:gd name="T29" fmla="*/ 4 h 473"/>
                    <a:gd name="T30" fmla="*/ 23 w 1634"/>
                    <a:gd name="T31" fmla="*/ 6 h 4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34" h="473">
                      <a:moveTo>
                        <a:pt x="607" y="158"/>
                      </a:moveTo>
                      <a:cubicBezTo>
                        <a:pt x="455" y="135"/>
                        <a:pt x="249" y="123"/>
                        <a:pt x="107" y="197"/>
                      </a:cubicBezTo>
                      <a:cubicBezTo>
                        <a:pt x="63" y="221"/>
                        <a:pt x="0" y="275"/>
                        <a:pt x="0" y="331"/>
                      </a:cubicBezTo>
                      <a:cubicBezTo>
                        <a:pt x="0" y="397"/>
                        <a:pt x="61" y="414"/>
                        <a:pt x="114" y="432"/>
                      </a:cubicBezTo>
                      <a:cubicBezTo>
                        <a:pt x="229" y="473"/>
                        <a:pt x="361" y="465"/>
                        <a:pt x="457" y="382"/>
                      </a:cubicBezTo>
                      <a:cubicBezTo>
                        <a:pt x="495" y="349"/>
                        <a:pt x="525" y="282"/>
                        <a:pt x="588" y="293"/>
                      </a:cubicBezTo>
                      <a:cubicBezTo>
                        <a:pt x="646" y="304"/>
                        <a:pt x="647" y="375"/>
                        <a:pt x="721" y="363"/>
                      </a:cubicBezTo>
                      <a:cubicBezTo>
                        <a:pt x="795" y="351"/>
                        <a:pt x="755" y="282"/>
                        <a:pt x="809" y="274"/>
                      </a:cubicBezTo>
                      <a:cubicBezTo>
                        <a:pt x="857" y="268"/>
                        <a:pt x="870" y="327"/>
                        <a:pt x="905" y="342"/>
                      </a:cubicBezTo>
                      <a:cubicBezTo>
                        <a:pt x="982" y="377"/>
                        <a:pt x="1137" y="327"/>
                        <a:pt x="1220" y="314"/>
                      </a:cubicBezTo>
                      <a:cubicBezTo>
                        <a:pt x="1312" y="299"/>
                        <a:pt x="1440" y="313"/>
                        <a:pt x="1518" y="257"/>
                      </a:cubicBezTo>
                      <a:cubicBezTo>
                        <a:pt x="1634" y="174"/>
                        <a:pt x="1544" y="73"/>
                        <a:pt x="1441" y="33"/>
                      </a:cubicBezTo>
                      <a:cubicBezTo>
                        <a:pt x="1356" y="0"/>
                        <a:pt x="1311" y="51"/>
                        <a:pt x="1249" y="109"/>
                      </a:cubicBezTo>
                      <a:cubicBezTo>
                        <a:pt x="1186" y="168"/>
                        <a:pt x="1134" y="167"/>
                        <a:pt x="1049" y="153"/>
                      </a:cubicBezTo>
                      <a:cubicBezTo>
                        <a:pt x="975" y="141"/>
                        <a:pt x="906" y="109"/>
                        <a:pt x="828" y="116"/>
                      </a:cubicBezTo>
                      <a:cubicBezTo>
                        <a:pt x="753" y="124"/>
                        <a:pt x="684" y="161"/>
                        <a:pt x="607" y="158"/>
                      </a:cubicBez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38" name="Freeform 1028">
                  <a:extLst>
                    <a:ext uri="{FF2B5EF4-FFF2-40B4-BE49-F238E27FC236}">
                      <a16:creationId xmlns:a16="http://schemas.microsoft.com/office/drawing/2014/main" id="{0880D683-84A6-069A-52A2-232569D79C62}"/>
                    </a:ext>
                  </a:extLst>
                </p:cNvPr>
                <p:cNvSpPr>
                  <a:spLocks/>
                </p:cNvSpPr>
                <p:nvPr/>
              </p:nvSpPr>
              <p:spPr bwMode="auto">
                <a:xfrm>
                  <a:off x="1311" y="1459"/>
                  <a:ext cx="183" cy="119"/>
                </a:xfrm>
                <a:custGeom>
                  <a:avLst/>
                  <a:gdLst>
                    <a:gd name="T0" fmla="*/ 15 w 542"/>
                    <a:gd name="T1" fmla="*/ 1 h 352"/>
                    <a:gd name="T2" fmla="*/ 9 w 542"/>
                    <a:gd name="T3" fmla="*/ 2 h 352"/>
                    <a:gd name="T4" fmla="*/ 6 w 542"/>
                    <a:gd name="T5" fmla="*/ 6 h 352"/>
                    <a:gd name="T6" fmla="*/ 1 w 542"/>
                    <a:gd name="T7" fmla="*/ 10 h 352"/>
                    <a:gd name="T8" fmla="*/ 4 w 542"/>
                    <a:gd name="T9" fmla="*/ 14 h 352"/>
                    <a:gd name="T10" fmla="*/ 16 w 542"/>
                    <a:gd name="T11" fmla="*/ 10 h 352"/>
                    <a:gd name="T12" fmla="*/ 20 w 542"/>
                    <a:gd name="T13" fmla="*/ 4 h 352"/>
                    <a:gd name="T14" fmla="*/ 15 w 542"/>
                    <a:gd name="T15" fmla="*/ 1 h 3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2" h="352">
                      <a:moveTo>
                        <a:pt x="383" y="17"/>
                      </a:moveTo>
                      <a:cubicBezTo>
                        <a:pt x="334" y="8"/>
                        <a:pt x="267" y="0"/>
                        <a:pt x="227" y="42"/>
                      </a:cubicBezTo>
                      <a:cubicBezTo>
                        <a:pt x="192" y="79"/>
                        <a:pt x="200" y="126"/>
                        <a:pt x="153" y="163"/>
                      </a:cubicBezTo>
                      <a:cubicBezTo>
                        <a:pt x="114" y="192"/>
                        <a:pt x="45" y="204"/>
                        <a:pt x="24" y="256"/>
                      </a:cubicBezTo>
                      <a:cubicBezTo>
                        <a:pt x="0" y="316"/>
                        <a:pt x="48" y="342"/>
                        <a:pt x="102" y="346"/>
                      </a:cubicBezTo>
                      <a:cubicBezTo>
                        <a:pt x="190" y="352"/>
                        <a:pt x="353" y="325"/>
                        <a:pt x="418" y="265"/>
                      </a:cubicBezTo>
                      <a:cubicBezTo>
                        <a:pt x="459" y="227"/>
                        <a:pt x="481" y="160"/>
                        <a:pt x="508" y="114"/>
                      </a:cubicBezTo>
                      <a:cubicBezTo>
                        <a:pt x="542" y="55"/>
                        <a:pt x="407" y="18"/>
                        <a:pt x="383" y="17"/>
                      </a:cubicBez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39" name="Freeform 1029">
                  <a:extLst>
                    <a:ext uri="{FF2B5EF4-FFF2-40B4-BE49-F238E27FC236}">
                      <a16:creationId xmlns:a16="http://schemas.microsoft.com/office/drawing/2014/main" id="{3B64F023-7F9D-90AA-C802-EC0932E411A2}"/>
                    </a:ext>
                  </a:extLst>
                </p:cNvPr>
                <p:cNvSpPr>
                  <a:spLocks/>
                </p:cNvSpPr>
                <p:nvPr/>
              </p:nvSpPr>
              <p:spPr bwMode="auto">
                <a:xfrm>
                  <a:off x="1608" y="1399"/>
                  <a:ext cx="309" cy="203"/>
                </a:xfrm>
                <a:custGeom>
                  <a:avLst/>
                  <a:gdLst>
                    <a:gd name="T0" fmla="*/ 2 w 913"/>
                    <a:gd name="T1" fmla="*/ 6 h 600"/>
                    <a:gd name="T2" fmla="*/ 17 w 913"/>
                    <a:gd name="T3" fmla="*/ 0 h 600"/>
                    <a:gd name="T4" fmla="*/ 30 w 913"/>
                    <a:gd name="T5" fmla="*/ 2 h 600"/>
                    <a:gd name="T6" fmla="*/ 35 w 913"/>
                    <a:gd name="T7" fmla="*/ 12 h 600"/>
                    <a:gd name="T8" fmla="*/ 30 w 913"/>
                    <a:gd name="T9" fmla="*/ 22 h 600"/>
                    <a:gd name="T10" fmla="*/ 20 w 913"/>
                    <a:gd name="T11" fmla="*/ 22 h 600"/>
                    <a:gd name="T12" fmla="*/ 11 w 913"/>
                    <a:gd name="T13" fmla="*/ 20 h 600"/>
                    <a:gd name="T14" fmla="*/ 3 w 913"/>
                    <a:gd name="T15" fmla="*/ 15 h 600"/>
                    <a:gd name="T16" fmla="*/ 2 w 913"/>
                    <a:gd name="T17" fmla="*/ 6 h 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3" h="600">
                      <a:moveTo>
                        <a:pt x="63" y="155"/>
                      </a:moveTo>
                      <a:cubicBezTo>
                        <a:pt x="139" y="70"/>
                        <a:pt x="331" y="24"/>
                        <a:pt x="441" y="11"/>
                      </a:cubicBezTo>
                      <a:cubicBezTo>
                        <a:pt x="542" y="0"/>
                        <a:pt x="670" y="24"/>
                        <a:pt x="764" y="56"/>
                      </a:cubicBezTo>
                      <a:cubicBezTo>
                        <a:pt x="871" y="91"/>
                        <a:pt x="881" y="215"/>
                        <a:pt x="897" y="313"/>
                      </a:cubicBezTo>
                      <a:cubicBezTo>
                        <a:pt x="913" y="416"/>
                        <a:pt x="897" y="529"/>
                        <a:pt x="783" y="572"/>
                      </a:cubicBezTo>
                      <a:cubicBezTo>
                        <a:pt x="709" y="600"/>
                        <a:pt x="598" y="590"/>
                        <a:pt x="524" y="566"/>
                      </a:cubicBezTo>
                      <a:cubicBezTo>
                        <a:pt x="438" y="537"/>
                        <a:pt x="377" y="528"/>
                        <a:pt x="284" y="516"/>
                      </a:cubicBezTo>
                      <a:cubicBezTo>
                        <a:pt x="201" y="505"/>
                        <a:pt x="124" y="456"/>
                        <a:pt x="80" y="384"/>
                      </a:cubicBezTo>
                      <a:cubicBezTo>
                        <a:pt x="47" y="329"/>
                        <a:pt x="0" y="211"/>
                        <a:pt x="63" y="16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40" name="Freeform 1030">
                  <a:extLst>
                    <a:ext uri="{FF2B5EF4-FFF2-40B4-BE49-F238E27FC236}">
                      <a16:creationId xmlns:a16="http://schemas.microsoft.com/office/drawing/2014/main" id="{907D0888-E377-639A-17E8-5B3F34EFC237}"/>
                    </a:ext>
                  </a:extLst>
                </p:cNvPr>
                <p:cNvSpPr>
                  <a:spLocks/>
                </p:cNvSpPr>
                <p:nvPr/>
              </p:nvSpPr>
              <p:spPr bwMode="auto">
                <a:xfrm>
                  <a:off x="1480" y="1424"/>
                  <a:ext cx="195" cy="156"/>
                </a:xfrm>
                <a:custGeom>
                  <a:avLst/>
                  <a:gdLst>
                    <a:gd name="T0" fmla="*/ 0 w 575"/>
                    <a:gd name="T1" fmla="*/ 18 h 461"/>
                    <a:gd name="T2" fmla="*/ 5 w 575"/>
                    <a:gd name="T3" fmla="*/ 13 h 461"/>
                    <a:gd name="T4" fmla="*/ 9 w 575"/>
                    <a:gd name="T5" fmla="*/ 7 h 461"/>
                    <a:gd name="T6" fmla="*/ 22 w 575"/>
                    <a:gd name="T7" fmla="*/ 0 h 4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5" h="461">
                      <a:moveTo>
                        <a:pt x="0" y="461"/>
                      </a:moveTo>
                      <a:cubicBezTo>
                        <a:pt x="43" y="416"/>
                        <a:pt x="95" y="380"/>
                        <a:pt x="134" y="330"/>
                      </a:cubicBezTo>
                      <a:cubicBezTo>
                        <a:pt x="172" y="281"/>
                        <a:pt x="206" y="228"/>
                        <a:pt x="248" y="184"/>
                      </a:cubicBezTo>
                      <a:cubicBezTo>
                        <a:pt x="340" y="88"/>
                        <a:pt x="458" y="48"/>
                        <a:pt x="575"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41" name="Freeform 1031">
                  <a:extLst>
                    <a:ext uri="{FF2B5EF4-FFF2-40B4-BE49-F238E27FC236}">
                      <a16:creationId xmlns:a16="http://schemas.microsoft.com/office/drawing/2014/main" id="{15E35B35-5C9C-B9C0-B7CB-0331973D3076}"/>
                    </a:ext>
                  </a:extLst>
                </p:cNvPr>
                <p:cNvSpPr>
                  <a:spLocks/>
                </p:cNvSpPr>
                <p:nvPr/>
              </p:nvSpPr>
              <p:spPr bwMode="auto">
                <a:xfrm>
                  <a:off x="1575" y="1436"/>
                  <a:ext cx="73" cy="144"/>
                </a:xfrm>
                <a:custGeom>
                  <a:avLst/>
                  <a:gdLst>
                    <a:gd name="T0" fmla="*/ 3 w 216"/>
                    <a:gd name="T1" fmla="*/ 17 h 426"/>
                    <a:gd name="T2" fmla="*/ 8 w 216"/>
                    <a:gd name="T3" fmla="*/ 0 h 426"/>
                    <a:gd name="T4" fmla="*/ 0 60000 65536"/>
                    <a:gd name="T5" fmla="*/ 0 60000 65536"/>
                  </a:gdLst>
                  <a:ahLst/>
                  <a:cxnLst>
                    <a:cxn ang="T4">
                      <a:pos x="T0" y="T1"/>
                    </a:cxn>
                    <a:cxn ang="T5">
                      <a:pos x="T2" y="T3"/>
                    </a:cxn>
                  </a:cxnLst>
                  <a:rect l="0" t="0" r="r" b="b"/>
                  <a:pathLst>
                    <a:path w="216" h="426">
                      <a:moveTo>
                        <a:pt x="68" y="426"/>
                      </a:moveTo>
                      <a:cubicBezTo>
                        <a:pt x="0" y="311"/>
                        <a:pt x="104" y="69"/>
                        <a:pt x="216"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42" name="Freeform 1032">
                  <a:extLst>
                    <a:ext uri="{FF2B5EF4-FFF2-40B4-BE49-F238E27FC236}">
                      <a16:creationId xmlns:a16="http://schemas.microsoft.com/office/drawing/2014/main" id="{4B71B84C-46DF-5725-528D-C7E4B15A422B}"/>
                    </a:ext>
                  </a:extLst>
                </p:cNvPr>
                <p:cNvSpPr>
                  <a:spLocks/>
                </p:cNvSpPr>
                <p:nvPr/>
              </p:nvSpPr>
              <p:spPr bwMode="auto">
                <a:xfrm>
                  <a:off x="1912" y="1309"/>
                  <a:ext cx="177" cy="150"/>
                </a:xfrm>
                <a:custGeom>
                  <a:avLst/>
                  <a:gdLst>
                    <a:gd name="T0" fmla="*/ 13 w 525"/>
                    <a:gd name="T1" fmla="*/ 1 h 445"/>
                    <a:gd name="T2" fmla="*/ 1 w 525"/>
                    <a:gd name="T3" fmla="*/ 7 h 445"/>
                    <a:gd name="T4" fmla="*/ 8 w 525"/>
                    <a:gd name="T5" fmla="*/ 17 h 445"/>
                    <a:gd name="T6" fmla="*/ 13 w 525"/>
                    <a:gd name="T7" fmla="*/ 13 h 445"/>
                    <a:gd name="T8" fmla="*/ 18 w 525"/>
                    <a:gd name="T9" fmla="*/ 7 h 445"/>
                    <a:gd name="T10" fmla="*/ 13 w 525"/>
                    <a:gd name="T11" fmla="*/ 1 h 445"/>
                    <a:gd name="T12" fmla="*/ 13 w 525"/>
                    <a:gd name="T13" fmla="*/ 1 h 4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 h="445">
                      <a:moveTo>
                        <a:pt x="332" y="33"/>
                      </a:moveTo>
                      <a:cubicBezTo>
                        <a:pt x="253" y="53"/>
                        <a:pt x="82" y="100"/>
                        <a:pt x="40" y="178"/>
                      </a:cubicBezTo>
                      <a:cubicBezTo>
                        <a:pt x="0" y="253"/>
                        <a:pt x="113" y="445"/>
                        <a:pt x="202" y="442"/>
                      </a:cubicBezTo>
                      <a:cubicBezTo>
                        <a:pt x="250" y="441"/>
                        <a:pt x="321" y="366"/>
                        <a:pt x="354" y="335"/>
                      </a:cubicBezTo>
                      <a:cubicBezTo>
                        <a:pt x="398" y="293"/>
                        <a:pt x="433" y="250"/>
                        <a:pt x="463" y="196"/>
                      </a:cubicBezTo>
                      <a:cubicBezTo>
                        <a:pt x="525" y="81"/>
                        <a:pt x="467" y="0"/>
                        <a:pt x="332" y="33"/>
                      </a:cubicBezTo>
                      <a:cubicBezTo>
                        <a:pt x="321" y="36"/>
                        <a:pt x="343" y="28"/>
                        <a:pt x="332" y="3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43" name="Freeform 1033">
                  <a:extLst>
                    <a:ext uri="{FF2B5EF4-FFF2-40B4-BE49-F238E27FC236}">
                      <a16:creationId xmlns:a16="http://schemas.microsoft.com/office/drawing/2014/main" id="{E13E9CAD-F8DC-F6FD-D095-8050ACD2CB8E}"/>
                    </a:ext>
                  </a:extLst>
                </p:cNvPr>
                <p:cNvSpPr>
                  <a:spLocks/>
                </p:cNvSpPr>
                <p:nvPr/>
              </p:nvSpPr>
              <p:spPr bwMode="auto">
                <a:xfrm>
                  <a:off x="1906" y="1369"/>
                  <a:ext cx="162" cy="40"/>
                </a:xfrm>
                <a:custGeom>
                  <a:avLst/>
                  <a:gdLst>
                    <a:gd name="T0" fmla="*/ 2 w 479"/>
                    <a:gd name="T1" fmla="*/ 0 h 119"/>
                    <a:gd name="T2" fmla="*/ 10 w 479"/>
                    <a:gd name="T3" fmla="*/ 4 h 119"/>
                    <a:gd name="T4" fmla="*/ 19 w 479"/>
                    <a:gd name="T5" fmla="*/ 1 h 119"/>
                    <a:gd name="T6" fmla="*/ 0 60000 65536"/>
                    <a:gd name="T7" fmla="*/ 0 60000 65536"/>
                    <a:gd name="T8" fmla="*/ 0 60000 65536"/>
                  </a:gdLst>
                  <a:ahLst/>
                  <a:cxnLst>
                    <a:cxn ang="T6">
                      <a:pos x="T0" y="T1"/>
                    </a:cxn>
                    <a:cxn ang="T7">
                      <a:pos x="T2" y="T3"/>
                    </a:cxn>
                    <a:cxn ang="T8">
                      <a:pos x="T4" y="T5"/>
                    </a:cxn>
                  </a:cxnLst>
                  <a:rect l="0" t="0" r="r" b="b"/>
                  <a:pathLst>
                    <a:path w="479" h="119">
                      <a:moveTo>
                        <a:pt x="56" y="0"/>
                      </a:moveTo>
                      <a:cubicBezTo>
                        <a:pt x="0" y="108"/>
                        <a:pt x="189" y="119"/>
                        <a:pt x="256" y="106"/>
                      </a:cubicBezTo>
                      <a:cubicBezTo>
                        <a:pt x="339" y="90"/>
                        <a:pt x="412" y="68"/>
                        <a:pt x="479" y="1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44" name="Freeform 1034">
                  <a:extLst>
                    <a:ext uri="{FF2B5EF4-FFF2-40B4-BE49-F238E27FC236}">
                      <a16:creationId xmlns:a16="http://schemas.microsoft.com/office/drawing/2014/main" id="{3D720EC0-8607-041C-1248-547CDCAD6B82}"/>
                    </a:ext>
                  </a:extLst>
                </p:cNvPr>
                <p:cNvSpPr>
                  <a:spLocks/>
                </p:cNvSpPr>
                <p:nvPr/>
              </p:nvSpPr>
              <p:spPr bwMode="auto">
                <a:xfrm>
                  <a:off x="1305" y="1241"/>
                  <a:ext cx="850" cy="946"/>
                </a:xfrm>
                <a:custGeom>
                  <a:avLst/>
                  <a:gdLst>
                    <a:gd name="T0" fmla="*/ 4 w 2513"/>
                    <a:gd name="T1" fmla="*/ 108 h 2795"/>
                    <a:gd name="T2" fmla="*/ 5 w 2513"/>
                    <a:gd name="T3" fmla="*/ 100 h 2795"/>
                    <a:gd name="T4" fmla="*/ 8 w 2513"/>
                    <a:gd name="T5" fmla="*/ 91 h 2795"/>
                    <a:gd name="T6" fmla="*/ 9 w 2513"/>
                    <a:gd name="T7" fmla="*/ 82 h 2795"/>
                    <a:gd name="T8" fmla="*/ 16 w 2513"/>
                    <a:gd name="T9" fmla="*/ 76 h 2795"/>
                    <a:gd name="T10" fmla="*/ 27 w 2513"/>
                    <a:gd name="T11" fmla="*/ 71 h 2795"/>
                    <a:gd name="T12" fmla="*/ 38 w 2513"/>
                    <a:gd name="T13" fmla="*/ 67 h 2795"/>
                    <a:gd name="T14" fmla="*/ 44 w 2513"/>
                    <a:gd name="T15" fmla="*/ 68 h 2795"/>
                    <a:gd name="T16" fmla="*/ 48 w 2513"/>
                    <a:gd name="T17" fmla="*/ 72 h 2795"/>
                    <a:gd name="T18" fmla="*/ 55 w 2513"/>
                    <a:gd name="T19" fmla="*/ 79 h 2795"/>
                    <a:gd name="T20" fmla="*/ 51 w 2513"/>
                    <a:gd name="T21" fmla="*/ 69 h 2795"/>
                    <a:gd name="T22" fmla="*/ 54 w 2513"/>
                    <a:gd name="T23" fmla="*/ 61 h 2795"/>
                    <a:gd name="T24" fmla="*/ 65 w 2513"/>
                    <a:gd name="T25" fmla="*/ 57 h 2795"/>
                    <a:gd name="T26" fmla="*/ 71 w 2513"/>
                    <a:gd name="T27" fmla="*/ 58 h 2795"/>
                    <a:gd name="T28" fmla="*/ 76 w 2513"/>
                    <a:gd name="T29" fmla="*/ 61 h 2795"/>
                    <a:gd name="T30" fmla="*/ 68 w 2513"/>
                    <a:gd name="T31" fmla="*/ 55 h 2795"/>
                    <a:gd name="T32" fmla="*/ 65 w 2513"/>
                    <a:gd name="T33" fmla="*/ 55 h 2795"/>
                    <a:gd name="T34" fmla="*/ 64 w 2513"/>
                    <a:gd name="T35" fmla="*/ 53 h 2795"/>
                    <a:gd name="T36" fmla="*/ 61 w 2513"/>
                    <a:gd name="T37" fmla="*/ 51 h 2795"/>
                    <a:gd name="T38" fmla="*/ 62 w 2513"/>
                    <a:gd name="T39" fmla="*/ 49 h 2795"/>
                    <a:gd name="T40" fmla="*/ 65 w 2513"/>
                    <a:gd name="T41" fmla="*/ 47 h 2795"/>
                    <a:gd name="T42" fmla="*/ 74 w 2513"/>
                    <a:gd name="T43" fmla="*/ 50 h 2795"/>
                    <a:gd name="T44" fmla="*/ 76 w 2513"/>
                    <a:gd name="T45" fmla="*/ 48 h 2795"/>
                    <a:gd name="T46" fmla="*/ 74 w 2513"/>
                    <a:gd name="T47" fmla="*/ 44 h 2795"/>
                    <a:gd name="T48" fmla="*/ 72 w 2513"/>
                    <a:gd name="T49" fmla="*/ 38 h 2795"/>
                    <a:gd name="T50" fmla="*/ 77 w 2513"/>
                    <a:gd name="T51" fmla="*/ 30 h 2795"/>
                    <a:gd name="T52" fmla="*/ 87 w 2513"/>
                    <a:gd name="T53" fmla="*/ 24 h 2795"/>
                    <a:gd name="T54" fmla="*/ 97 w 2513"/>
                    <a:gd name="T55" fmla="*/ 3 h 2795"/>
                    <a:gd name="T56" fmla="*/ 97 w 2513"/>
                    <a:gd name="T57" fmla="*/ 0 h 27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513" h="2795">
                      <a:moveTo>
                        <a:pt x="102" y="2795"/>
                      </a:moveTo>
                      <a:cubicBezTo>
                        <a:pt x="0" y="2784"/>
                        <a:pt x="104" y="2618"/>
                        <a:pt x="129" y="2581"/>
                      </a:cubicBezTo>
                      <a:cubicBezTo>
                        <a:pt x="186" y="2494"/>
                        <a:pt x="198" y="2463"/>
                        <a:pt x="198" y="2359"/>
                      </a:cubicBezTo>
                      <a:cubicBezTo>
                        <a:pt x="198" y="2283"/>
                        <a:pt x="195" y="2179"/>
                        <a:pt x="233" y="2113"/>
                      </a:cubicBezTo>
                      <a:cubicBezTo>
                        <a:pt x="269" y="2052"/>
                        <a:pt x="349" y="1988"/>
                        <a:pt x="412" y="1955"/>
                      </a:cubicBezTo>
                      <a:cubicBezTo>
                        <a:pt x="502" y="1909"/>
                        <a:pt x="602" y="1885"/>
                        <a:pt x="696" y="1840"/>
                      </a:cubicBezTo>
                      <a:cubicBezTo>
                        <a:pt x="783" y="1798"/>
                        <a:pt x="881" y="1729"/>
                        <a:pt x="980" y="1734"/>
                      </a:cubicBezTo>
                      <a:cubicBezTo>
                        <a:pt x="1027" y="1736"/>
                        <a:pt x="1082" y="1754"/>
                        <a:pt x="1126" y="1766"/>
                      </a:cubicBezTo>
                      <a:cubicBezTo>
                        <a:pt x="1191" y="1783"/>
                        <a:pt x="1194" y="1809"/>
                        <a:pt x="1235" y="1859"/>
                      </a:cubicBezTo>
                      <a:cubicBezTo>
                        <a:pt x="1260" y="1890"/>
                        <a:pt x="1403" y="2097"/>
                        <a:pt x="1434" y="2030"/>
                      </a:cubicBezTo>
                      <a:cubicBezTo>
                        <a:pt x="1459" y="1974"/>
                        <a:pt x="1342" y="1841"/>
                        <a:pt x="1322" y="1791"/>
                      </a:cubicBezTo>
                      <a:cubicBezTo>
                        <a:pt x="1278" y="1684"/>
                        <a:pt x="1298" y="1626"/>
                        <a:pt x="1396" y="1562"/>
                      </a:cubicBezTo>
                      <a:cubicBezTo>
                        <a:pt x="1483" y="1505"/>
                        <a:pt x="1573" y="1475"/>
                        <a:pt x="1675" y="1475"/>
                      </a:cubicBezTo>
                      <a:cubicBezTo>
                        <a:pt x="1734" y="1476"/>
                        <a:pt x="1779" y="1479"/>
                        <a:pt x="1832" y="1502"/>
                      </a:cubicBezTo>
                      <a:cubicBezTo>
                        <a:pt x="1873" y="1520"/>
                        <a:pt x="1918" y="1582"/>
                        <a:pt x="1965" y="1569"/>
                      </a:cubicBezTo>
                      <a:cubicBezTo>
                        <a:pt x="1991" y="1460"/>
                        <a:pt x="1830" y="1424"/>
                        <a:pt x="1757" y="1418"/>
                      </a:cubicBezTo>
                      <a:cubicBezTo>
                        <a:pt x="1733" y="1416"/>
                        <a:pt x="1702" y="1424"/>
                        <a:pt x="1682" y="1412"/>
                      </a:cubicBezTo>
                      <a:cubicBezTo>
                        <a:pt x="1654" y="1396"/>
                        <a:pt x="1665" y="1378"/>
                        <a:pt x="1649" y="1363"/>
                      </a:cubicBezTo>
                      <a:cubicBezTo>
                        <a:pt x="1628" y="1344"/>
                        <a:pt x="1602" y="1336"/>
                        <a:pt x="1577" y="1328"/>
                      </a:cubicBezTo>
                      <a:cubicBezTo>
                        <a:pt x="1561" y="1323"/>
                        <a:pt x="1512" y="1282"/>
                        <a:pt x="1587" y="1256"/>
                      </a:cubicBezTo>
                      <a:cubicBezTo>
                        <a:pt x="1621" y="1238"/>
                        <a:pt x="1661" y="1226"/>
                        <a:pt x="1688" y="1222"/>
                      </a:cubicBezTo>
                      <a:cubicBezTo>
                        <a:pt x="1773" y="1210"/>
                        <a:pt x="1828" y="1268"/>
                        <a:pt x="1904" y="1284"/>
                      </a:cubicBezTo>
                      <a:cubicBezTo>
                        <a:pt x="1955" y="1295"/>
                        <a:pt x="1959" y="1301"/>
                        <a:pt x="1966" y="1241"/>
                      </a:cubicBezTo>
                      <a:cubicBezTo>
                        <a:pt x="1971" y="1194"/>
                        <a:pt x="1958" y="1174"/>
                        <a:pt x="1926" y="1142"/>
                      </a:cubicBezTo>
                      <a:cubicBezTo>
                        <a:pt x="1867" y="1083"/>
                        <a:pt x="1832" y="1077"/>
                        <a:pt x="1865" y="989"/>
                      </a:cubicBezTo>
                      <a:cubicBezTo>
                        <a:pt x="1890" y="920"/>
                        <a:pt x="1911" y="810"/>
                        <a:pt x="1985" y="775"/>
                      </a:cubicBezTo>
                      <a:cubicBezTo>
                        <a:pt x="2092" y="724"/>
                        <a:pt x="2165" y="733"/>
                        <a:pt x="2243" y="624"/>
                      </a:cubicBezTo>
                      <a:cubicBezTo>
                        <a:pt x="2377" y="439"/>
                        <a:pt x="2513" y="311"/>
                        <a:pt x="2509" y="73"/>
                      </a:cubicBezTo>
                      <a:cubicBezTo>
                        <a:pt x="2507" y="32"/>
                        <a:pt x="2501" y="0"/>
                        <a:pt x="2501"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45" name="Freeform 1035">
                  <a:extLst>
                    <a:ext uri="{FF2B5EF4-FFF2-40B4-BE49-F238E27FC236}">
                      <a16:creationId xmlns:a16="http://schemas.microsoft.com/office/drawing/2014/main" id="{3AB66F7F-E7F0-8873-9C29-A1564B4DF227}"/>
                    </a:ext>
                  </a:extLst>
                </p:cNvPr>
                <p:cNvSpPr>
                  <a:spLocks/>
                </p:cNvSpPr>
                <p:nvPr/>
              </p:nvSpPr>
              <p:spPr bwMode="auto">
                <a:xfrm>
                  <a:off x="1514" y="1872"/>
                  <a:ext cx="251" cy="279"/>
                </a:xfrm>
                <a:custGeom>
                  <a:avLst/>
                  <a:gdLst>
                    <a:gd name="T0" fmla="*/ 5 w 742"/>
                    <a:gd name="T1" fmla="*/ 1 h 825"/>
                    <a:gd name="T2" fmla="*/ 1 w 742"/>
                    <a:gd name="T3" fmla="*/ 9 h 825"/>
                    <a:gd name="T4" fmla="*/ 3 w 742"/>
                    <a:gd name="T5" fmla="*/ 22 h 825"/>
                    <a:gd name="T6" fmla="*/ 9 w 742"/>
                    <a:gd name="T7" fmla="*/ 30 h 825"/>
                    <a:gd name="T8" fmla="*/ 21 w 742"/>
                    <a:gd name="T9" fmla="*/ 27 h 825"/>
                    <a:gd name="T10" fmla="*/ 28 w 742"/>
                    <a:gd name="T11" fmla="*/ 18 h 825"/>
                    <a:gd name="T12" fmla="*/ 24 w 742"/>
                    <a:gd name="T13" fmla="*/ 10 h 825"/>
                    <a:gd name="T14" fmla="*/ 17 w 742"/>
                    <a:gd name="T15" fmla="*/ 3 h 825"/>
                    <a:gd name="T16" fmla="*/ 5 w 742"/>
                    <a:gd name="T17" fmla="*/ 1 h 8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825">
                      <a:moveTo>
                        <a:pt x="139" y="21"/>
                      </a:moveTo>
                      <a:cubicBezTo>
                        <a:pt x="7" y="10"/>
                        <a:pt x="0" y="155"/>
                        <a:pt x="32" y="248"/>
                      </a:cubicBezTo>
                      <a:cubicBezTo>
                        <a:pt x="66" y="348"/>
                        <a:pt x="64" y="456"/>
                        <a:pt x="88" y="558"/>
                      </a:cubicBezTo>
                      <a:cubicBezTo>
                        <a:pt x="102" y="615"/>
                        <a:pt x="193" y="748"/>
                        <a:pt x="248" y="777"/>
                      </a:cubicBezTo>
                      <a:cubicBezTo>
                        <a:pt x="337" y="825"/>
                        <a:pt x="481" y="753"/>
                        <a:pt x="544" y="690"/>
                      </a:cubicBezTo>
                      <a:cubicBezTo>
                        <a:pt x="601" y="633"/>
                        <a:pt x="695" y="550"/>
                        <a:pt x="714" y="476"/>
                      </a:cubicBezTo>
                      <a:cubicBezTo>
                        <a:pt x="742" y="370"/>
                        <a:pt x="688" y="323"/>
                        <a:pt x="613" y="267"/>
                      </a:cubicBezTo>
                      <a:cubicBezTo>
                        <a:pt x="540" y="213"/>
                        <a:pt x="517" y="112"/>
                        <a:pt x="444" y="70"/>
                      </a:cubicBezTo>
                      <a:cubicBezTo>
                        <a:pt x="381" y="33"/>
                        <a:pt x="212" y="0"/>
                        <a:pt x="139" y="2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46" name="Freeform 1036">
                  <a:extLst>
                    <a:ext uri="{FF2B5EF4-FFF2-40B4-BE49-F238E27FC236}">
                      <a16:creationId xmlns:a16="http://schemas.microsoft.com/office/drawing/2014/main" id="{B4AB3C47-7EC4-00A9-B319-E31A8EBA3771}"/>
                    </a:ext>
                  </a:extLst>
                </p:cNvPr>
                <p:cNvSpPr>
                  <a:spLocks/>
                </p:cNvSpPr>
                <p:nvPr/>
              </p:nvSpPr>
              <p:spPr bwMode="auto">
                <a:xfrm>
                  <a:off x="1520" y="1879"/>
                  <a:ext cx="225" cy="250"/>
                </a:xfrm>
                <a:custGeom>
                  <a:avLst/>
                  <a:gdLst>
                    <a:gd name="T0" fmla="*/ 20 w 667"/>
                    <a:gd name="T1" fmla="*/ 14 h 740"/>
                    <a:gd name="T2" fmla="*/ 20 w 667"/>
                    <a:gd name="T3" fmla="*/ 6 h 740"/>
                    <a:gd name="T4" fmla="*/ 19 w 667"/>
                    <a:gd name="T5" fmla="*/ 4 h 740"/>
                    <a:gd name="T6" fmla="*/ 13 w 667"/>
                    <a:gd name="T7" fmla="*/ 7 h 740"/>
                    <a:gd name="T8" fmla="*/ 12 w 667"/>
                    <a:gd name="T9" fmla="*/ 0 h 740"/>
                    <a:gd name="T10" fmla="*/ 9 w 667"/>
                    <a:gd name="T11" fmla="*/ 0 h 740"/>
                    <a:gd name="T12" fmla="*/ 8 w 667"/>
                    <a:gd name="T13" fmla="*/ 2 h 740"/>
                    <a:gd name="T14" fmla="*/ 4 w 667"/>
                    <a:gd name="T15" fmla="*/ 0 h 740"/>
                    <a:gd name="T16" fmla="*/ 0 w 667"/>
                    <a:gd name="T17" fmla="*/ 5 h 740"/>
                    <a:gd name="T18" fmla="*/ 1 w 667"/>
                    <a:gd name="T19" fmla="*/ 9 h 740"/>
                    <a:gd name="T20" fmla="*/ 1 w 667"/>
                    <a:gd name="T21" fmla="*/ 9 h 740"/>
                    <a:gd name="T22" fmla="*/ 1 w 667"/>
                    <a:gd name="T23" fmla="*/ 9 h 740"/>
                    <a:gd name="T24" fmla="*/ 6 w 667"/>
                    <a:gd name="T25" fmla="*/ 8 h 740"/>
                    <a:gd name="T26" fmla="*/ 13 w 667"/>
                    <a:gd name="T27" fmla="*/ 22 h 740"/>
                    <a:gd name="T28" fmla="*/ 6 w 667"/>
                    <a:gd name="T29" fmla="*/ 26 h 740"/>
                    <a:gd name="T30" fmla="*/ 8 w 667"/>
                    <a:gd name="T31" fmla="*/ 28 h 740"/>
                    <a:gd name="T32" fmla="*/ 15 w 667"/>
                    <a:gd name="T33" fmla="*/ 27 h 740"/>
                    <a:gd name="T34" fmla="*/ 18 w 667"/>
                    <a:gd name="T35" fmla="*/ 28 h 740"/>
                    <a:gd name="T36" fmla="*/ 20 w 667"/>
                    <a:gd name="T37" fmla="*/ 26 h 740"/>
                    <a:gd name="T38" fmla="*/ 26 w 667"/>
                    <a:gd name="T39" fmla="*/ 20 h 740"/>
                    <a:gd name="T40" fmla="*/ 24 w 667"/>
                    <a:gd name="T41" fmla="*/ 16 h 740"/>
                    <a:gd name="T42" fmla="*/ 20 w 667"/>
                    <a:gd name="T43" fmla="*/ 14 h 7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7" h="740">
                      <a:moveTo>
                        <a:pt x="523" y="347"/>
                      </a:moveTo>
                      <a:cubicBezTo>
                        <a:pt x="495" y="315"/>
                        <a:pt x="516" y="225"/>
                        <a:pt x="521" y="158"/>
                      </a:cubicBezTo>
                      <a:cubicBezTo>
                        <a:pt x="508" y="138"/>
                        <a:pt x="496" y="119"/>
                        <a:pt x="482" y="101"/>
                      </a:cubicBezTo>
                      <a:cubicBezTo>
                        <a:pt x="461" y="156"/>
                        <a:pt x="421" y="231"/>
                        <a:pt x="357" y="190"/>
                      </a:cubicBezTo>
                      <a:cubicBezTo>
                        <a:pt x="297" y="151"/>
                        <a:pt x="319" y="68"/>
                        <a:pt x="310" y="11"/>
                      </a:cubicBezTo>
                      <a:cubicBezTo>
                        <a:pt x="290" y="7"/>
                        <a:pt x="268" y="3"/>
                        <a:pt x="247" y="0"/>
                      </a:cubicBezTo>
                      <a:cubicBezTo>
                        <a:pt x="233" y="20"/>
                        <a:pt x="218" y="44"/>
                        <a:pt x="205" y="58"/>
                      </a:cubicBezTo>
                      <a:cubicBezTo>
                        <a:pt x="147" y="125"/>
                        <a:pt x="85" y="77"/>
                        <a:pt x="117" y="2"/>
                      </a:cubicBezTo>
                      <a:cubicBezTo>
                        <a:pt x="0" y="131"/>
                        <a:pt x="0" y="131"/>
                        <a:pt x="0" y="131"/>
                      </a:cubicBezTo>
                      <a:cubicBezTo>
                        <a:pt x="0" y="164"/>
                        <a:pt x="6" y="199"/>
                        <a:pt x="16" y="229"/>
                      </a:cubicBezTo>
                      <a:cubicBezTo>
                        <a:pt x="17" y="233"/>
                        <a:pt x="18" y="237"/>
                        <a:pt x="19" y="241"/>
                      </a:cubicBezTo>
                      <a:cubicBezTo>
                        <a:pt x="20" y="241"/>
                        <a:pt x="20" y="240"/>
                        <a:pt x="21" y="240"/>
                      </a:cubicBezTo>
                      <a:cubicBezTo>
                        <a:pt x="77" y="210"/>
                        <a:pt x="93" y="215"/>
                        <a:pt x="155" y="221"/>
                      </a:cubicBezTo>
                      <a:cubicBezTo>
                        <a:pt x="330" y="241"/>
                        <a:pt x="527" y="417"/>
                        <a:pt x="352" y="578"/>
                      </a:cubicBezTo>
                      <a:cubicBezTo>
                        <a:pt x="318" y="609"/>
                        <a:pt x="206" y="639"/>
                        <a:pt x="150" y="676"/>
                      </a:cubicBezTo>
                      <a:cubicBezTo>
                        <a:pt x="169" y="701"/>
                        <a:pt x="189" y="724"/>
                        <a:pt x="207" y="740"/>
                      </a:cubicBezTo>
                      <a:cubicBezTo>
                        <a:pt x="272" y="728"/>
                        <a:pt x="352" y="700"/>
                        <a:pt x="382" y="703"/>
                      </a:cubicBezTo>
                      <a:cubicBezTo>
                        <a:pt x="412" y="706"/>
                        <a:pt x="439" y="710"/>
                        <a:pt x="460" y="723"/>
                      </a:cubicBezTo>
                      <a:cubicBezTo>
                        <a:pt x="487" y="707"/>
                        <a:pt x="510" y="689"/>
                        <a:pt x="528" y="671"/>
                      </a:cubicBezTo>
                      <a:cubicBezTo>
                        <a:pt x="569" y="630"/>
                        <a:pt x="630" y="575"/>
                        <a:pt x="667" y="520"/>
                      </a:cubicBezTo>
                      <a:cubicBezTo>
                        <a:pt x="664" y="477"/>
                        <a:pt x="655" y="436"/>
                        <a:pt x="624" y="404"/>
                      </a:cubicBezTo>
                      <a:cubicBezTo>
                        <a:pt x="593" y="373"/>
                        <a:pt x="551" y="380"/>
                        <a:pt x="523" y="347"/>
                      </a:cubicBez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47" name="Freeform 1037">
                  <a:extLst>
                    <a:ext uri="{FF2B5EF4-FFF2-40B4-BE49-F238E27FC236}">
                      <a16:creationId xmlns:a16="http://schemas.microsoft.com/office/drawing/2014/main" id="{349945FD-20E3-CB24-1D3F-EAA13FA0400A}"/>
                    </a:ext>
                  </a:extLst>
                </p:cNvPr>
                <p:cNvSpPr>
                  <a:spLocks/>
                </p:cNvSpPr>
                <p:nvPr/>
              </p:nvSpPr>
              <p:spPr bwMode="auto">
                <a:xfrm>
                  <a:off x="1536" y="1952"/>
                  <a:ext cx="125" cy="119"/>
                </a:xfrm>
                <a:custGeom>
                  <a:avLst/>
                  <a:gdLst>
                    <a:gd name="T0" fmla="*/ 7 w 371"/>
                    <a:gd name="T1" fmla="*/ 8 h 353"/>
                    <a:gd name="T2" fmla="*/ 11 w 371"/>
                    <a:gd name="T3" fmla="*/ 12 h 353"/>
                    <a:gd name="T4" fmla="*/ 12 w 371"/>
                    <a:gd name="T5" fmla="*/ 13 h 353"/>
                    <a:gd name="T6" fmla="*/ 14 w 371"/>
                    <a:gd name="T7" fmla="*/ 10 h 353"/>
                    <a:gd name="T8" fmla="*/ 11 w 371"/>
                    <a:gd name="T9" fmla="*/ 6 h 353"/>
                    <a:gd name="T10" fmla="*/ 11 w 371"/>
                    <a:gd name="T11" fmla="*/ 3 h 353"/>
                    <a:gd name="T12" fmla="*/ 4 w 371"/>
                    <a:gd name="T13" fmla="*/ 0 h 353"/>
                    <a:gd name="T14" fmla="*/ 2 w 371"/>
                    <a:gd name="T15" fmla="*/ 0 h 353"/>
                    <a:gd name="T16" fmla="*/ 4 w 371"/>
                    <a:gd name="T17" fmla="*/ 2 h 353"/>
                    <a:gd name="T18" fmla="*/ 2 w 371"/>
                    <a:gd name="T19" fmla="*/ 5 h 353"/>
                    <a:gd name="T20" fmla="*/ 0 w 371"/>
                    <a:gd name="T21" fmla="*/ 6 h 353"/>
                    <a:gd name="T22" fmla="*/ 0 w 371"/>
                    <a:gd name="T23" fmla="*/ 9 h 353"/>
                    <a:gd name="T24" fmla="*/ 2 w 371"/>
                    <a:gd name="T25" fmla="*/ 8 h 353"/>
                    <a:gd name="T26" fmla="*/ 7 w 371"/>
                    <a:gd name="T27" fmla="*/ 8 h 3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1" h="353">
                      <a:moveTo>
                        <a:pt x="196" y="214"/>
                      </a:moveTo>
                      <a:cubicBezTo>
                        <a:pt x="237" y="241"/>
                        <a:pt x="276" y="286"/>
                        <a:pt x="302" y="329"/>
                      </a:cubicBezTo>
                      <a:cubicBezTo>
                        <a:pt x="307" y="337"/>
                        <a:pt x="311" y="345"/>
                        <a:pt x="314" y="353"/>
                      </a:cubicBezTo>
                      <a:cubicBezTo>
                        <a:pt x="347" y="320"/>
                        <a:pt x="365" y="286"/>
                        <a:pt x="371" y="253"/>
                      </a:cubicBezTo>
                      <a:cubicBezTo>
                        <a:pt x="341" y="223"/>
                        <a:pt x="302" y="194"/>
                        <a:pt x="283" y="166"/>
                      </a:cubicBezTo>
                      <a:cubicBezTo>
                        <a:pt x="252" y="120"/>
                        <a:pt x="276" y="104"/>
                        <a:pt x="289" y="81"/>
                      </a:cubicBezTo>
                      <a:cubicBezTo>
                        <a:pt x="238" y="40"/>
                        <a:pt x="172" y="12"/>
                        <a:pt x="108" y="5"/>
                      </a:cubicBezTo>
                      <a:cubicBezTo>
                        <a:pt x="82" y="2"/>
                        <a:pt x="64" y="0"/>
                        <a:pt x="47" y="0"/>
                      </a:cubicBezTo>
                      <a:cubicBezTo>
                        <a:pt x="67" y="17"/>
                        <a:pt x="89" y="41"/>
                        <a:pt x="97" y="62"/>
                      </a:cubicBezTo>
                      <a:cubicBezTo>
                        <a:pt x="113" y="110"/>
                        <a:pt x="97" y="112"/>
                        <a:pt x="51" y="138"/>
                      </a:cubicBezTo>
                      <a:cubicBezTo>
                        <a:pt x="32" y="148"/>
                        <a:pt x="15" y="156"/>
                        <a:pt x="0" y="163"/>
                      </a:cubicBezTo>
                      <a:cubicBezTo>
                        <a:pt x="4" y="190"/>
                        <a:pt x="7" y="217"/>
                        <a:pt x="11" y="244"/>
                      </a:cubicBezTo>
                      <a:cubicBezTo>
                        <a:pt x="29" y="229"/>
                        <a:pt x="46" y="212"/>
                        <a:pt x="63" y="203"/>
                      </a:cubicBezTo>
                      <a:cubicBezTo>
                        <a:pt x="115" y="173"/>
                        <a:pt x="145" y="179"/>
                        <a:pt x="196" y="214"/>
                      </a:cubicBez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48" name="Freeform 1038">
                  <a:extLst>
                    <a:ext uri="{FF2B5EF4-FFF2-40B4-BE49-F238E27FC236}">
                      <a16:creationId xmlns:a16="http://schemas.microsoft.com/office/drawing/2014/main" id="{7B7BA0D1-80A6-C474-F012-9111567ED2DD}"/>
                    </a:ext>
                  </a:extLst>
                </p:cNvPr>
                <p:cNvSpPr>
                  <a:spLocks/>
                </p:cNvSpPr>
                <p:nvPr/>
              </p:nvSpPr>
              <p:spPr bwMode="auto">
                <a:xfrm>
                  <a:off x="1267" y="2142"/>
                  <a:ext cx="245" cy="301"/>
                </a:xfrm>
                <a:custGeom>
                  <a:avLst/>
                  <a:gdLst>
                    <a:gd name="T0" fmla="*/ 28 w 726"/>
                    <a:gd name="T1" fmla="*/ 9 h 891"/>
                    <a:gd name="T2" fmla="*/ 7 w 726"/>
                    <a:gd name="T3" fmla="*/ 7 h 891"/>
                    <a:gd name="T4" fmla="*/ 1 w 726"/>
                    <a:gd name="T5" fmla="*/ 16 h 891"/>
                    <a:gd name="T6" fmla="*/ 6 w 726"/>
                    <a:gd name="T7" fmla="*/ 27 h 891"/>
                    <a:gd name="T8" fmla="*/ 12 w 726"/>
                    <a:gd name="T9" fmla="*/ 33 h 891"/>
                    <a:gd name="T10" fmla="*/ 20 w 726"/>
                    <a:gd name="T11" fmla="*/ 34 h 8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891">
                      <a:moveTo>
                        <a:pt x="726" y="234"/>
                      </a:moveTo>
                      <a:cubicBezTo>
                        <a:pt x="593" y="0"/>
                        <a:pt x="370" y="108"/>
                        <a:pt x="176" y="189"/>
                      </a:cubicBezTo>
                      <a:cubicBezTo>
                        <a:pt x="64" y="235"/>
                        <a:pt x="0" y="273"/>
                        <a:pt x="18" y="411"/>
                      </a:cubicBezTo>
                      <a:cubicBezTo>
                        <a:pt x="33" y="520"/>
                        <a:pt x="102" y="619"/>
                        <a:pt x="151" y="714"/>
                      </a:cubicBezTo>
                      <a:cubicBezTo>
                        <a:pt x="193" y="796"/>
                        <a:pt x="232" y="822"/>
                        <a:pt x="315" y="849"/>
                      </a:cubicBezTo>
                      <a:cubicBezTo>
                        <a:pt x="377" y="868"/>
                        <a:pt x="471" y="891"/>
                        <a:pt x="524" y="89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49" name="Freeform 1039">
                  <a:extLst>
                    <a:ext uri="{FF2B5EF4-FFF2-40B4-BE49-F238E27FC236}">
                      <a16:creationId xmlns:a16="http://schemas.microsoft.com/office/drawing/2014/main" id="{4705E21A-9744-780C-5D1B-B45EB5F7AE68}"/>
                    </a:ext>
                  </a:extLst>
                </p:cNvPr>
                <p:cNvSpPr>
                  <a:spLocks/>
                </p:cNvSpPr>
                <p:nvPr/>
              </p:nvSpPr>
              <p:spPr bwMode="auto">
                <a:xfrm>
                  <a:off x="1474" y="2357"/>
                  <a:ext cx="395" cy="104"/>
                </a:xfrm>
                <a:custGeom>
                  <a:avLst/>
                  <a:gdLst>
                    <a:gd name="T0" fmla="*/ 0 w 1167"/>
                    <a:gd name="T1" fmla="*/ 10 h 308"/>
                    <a:gd name="T2" fmla="*/ 10 w 1167"/>
                    <a:gd name="T3" fmla="*/ 1 h 308"/>
                    <a:gd name="T4" fmla="*/ 17 w 1167"/>
                    <a:gd name="T5" fmla="*/ 2 h 308"/>
                    <a:gd name="T6" fmla="*/ 15 w 1167"/>
                    <a:gd name="T7" fmla="*/ 8 h 308"/>
                    <a:gd name="T8" fmla="*/ 21 w 1167"/>
                    <a:gd name="T9" fmla="*/ 9 h 308"/>
                    <a:gd name="T10" fmla="*/ 29 w 1167"/>
                    <a:gd name="T11" fmla="*/ 11 h 308"/>
                    <a:gd name="T12" fmla="*/ 37 w 1167"/>
                    <a:gd name="T13" fmla="*/ 11 h 308"/>
                    <a:gd name="T14" fmla="*/ 45 w 1167"/>
                    <a:gd name="T15" fmla="*/ 11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7" h="308">
                      <a:moveTo>
                        <a:pt x="11" y="269"/>
                      </a:moveTo>
                      <a:cubicBezTo>
                        <a:pt x="0" y="99"/>
                        <a:pt x="90" y="38"/>
                        <a:pt x="257" y="28"/>
                      </a:cubicBezTo>
                      <a:cubicBezTo>
                        <a:pt x="320" y="24"/>
                        <a:pt x="382" y="0"/>
                        <a:pt x="429" y="59"/>
                      </a:cubicBezTo>
                      <a:cubicBezTo>
                        <a:pt x="475" y="115"/>
                        <a:pt x="449" y="170"/>
                        <a:pt x="391" y="201"/>
                      </a:cubicBezTo>
                      <a:cubicBezTo>
                        <a:pt x="393" y="303"/>
                        <a:pt x="479" y="254"/>
                        <a:pt x="541" y="250"/>
                      </a:cubicBezTo>
                      <a:cubicBezTo>
                        <a:pt x="611" y="246"/>
                        <a:pt x="663" y="293"/>
                        <a:pt x="738" y="300"/>
                      </a:cubicBezTo>
                      <a:cubicBezTo>
                        <a:pt x="810" y="308"/>
                        <a:pt x="882" y="299"/>
                        <a:pt x="953" y="296"/>
                      </a:cubicBezTo>
                      <a:cubicBezTo>
                        <a:pt x="1012" y="293"/>
                        <a:pt x="1125" y="253"/>
                        <a:pt x="1167" y="29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50" name="Freeform 1040">
                  <a:extLst>
                    <a:ext uri="{FF2B5EF4-FFF2-40B4-BE49-F238E27FC236}">
                      <a16:creationId xmlns:a16="http://schemas.microsoft.com/office/drawing/2014/main" id="{EB8D4182-AF71-4464-1571-FE1398C47242}"/>
                    </a:ext>
                  </a:extLst>
                </p:cNvPr>
                <p:cNvSpPr>
                  <a:spLocks/>
                </p:cNvSpPr>
                <p:nvPr/>
              </p:nvSpPr>
              <p:spPr bwMode="auto">
                <a:xfrm>
                  <a:off x="1775" y="2458"/>
                  <a:ext cx="94" cy="53"/>
                </a:xfrm>
                <a:custGeom>
                  <a:avLst/>
                  <a:gdLst>
                    <a:gd name="T0" fmla="*/ 0 w 278"/>
                    <a:gd name="T1" fmla="*/ 0 h 155"/>
                    <a:gd name="T2" fmla="*/ 7 w 278"/>
                    <a:gd name="T3" fmla="*/ 6 h 155"/>
                    <a:gd name="T4" fmla="*/ 11 w 278"/>
                    <a:gd name="T5" fmla="*/ 0 h 155"/>
                    <a:gd name="T6" fmla="*/ 0 60000 65536"/>
                    <a:gd name="T7" fmla="*/ 0 60000 65536"/>
                    <a:gd name="T8" fmla="*/ 0 60000 65536"/>
                  </a:gdLst>
                  <a:ahLst/>
                  <a:cxnLst>
                    <a:cxn ang="T6">
                      <a:pos x="T0" y="T1"/>
                    </a:cxn>
                    <a:cxn ang="T7">
                      <a:pos x="T2" y="T3"/>
                    </a:cxn>
                    <a:cxn ang="T8">
                      <a:pos x="T4" y="T5"/>
                    </a:cxn>
                  </a:cxnLst>
                  <a:rect l="0" t="0" r="r" b="b"/>
                  <a:pathLst>
                    <a:path w="278" h="155">
                      <a:moveTo>
                        <a:pt x="0" y="6"/>
                      </a:moveTo>
                      <a:cubicBezTo>
                        <a:pt x="52" y="18"/>
                        <a:pt x="115" y="152"/>
                        <a:pt x="183" y="153"/>
                      </a:cubicBezTo>
                      <a:cubicBezTo>
                        <a:pt x="248" y="155"/>
                        <a:pt x="250" y="38"/>
                        <a:pt x="278"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51" name="Freeform 1041">
                  <a:extLst>
                    <a:ext uri="{FF2B5EF4-FFF2-40B4-BE49-F238E27FC236}">
                      <a16:creationId xmlns:a16="http://schemas.microsoft.com/office/drawing/2014/main" id="{EE7E8660-173B-4C14-B19C-8628AC2F7FBF}"/>
                    </a:ext>
                  </a:extLst>
                </p:cNvPr>
                <p:cNvSpPr>
                  <a:spLocks/>
                </p:cNvSpPr>
                <p:nvPr/>
              </p:nvSpPr>
              <p:spPr bwMode="auto">
                <a:xfrm>
                  <a:off x="1322" y="2183"/>
                  <a:ext cx="222" cy="206"/>
                </a:xfrm>
                <a:custGeom>
                  <a:avLst/>
                  <a:gdLst>
                    <a:gd name="T0" fmla="*/ 17 w 658"/>
                    <a:gd name="T1" fmla="*/ 0 h 610"/>
                    <a:gd name="T2" fmla="*/ 10 w 658"/>
                    <a:gd name="T3" fmla="*/ 10 h 610"/>
                    <a:gd name="T4" fmla="*/ 4 w 658"/>
                    <a:gd name="T5" fmla="*/ 17 h 610"/>
                    <a:gd name="T6" fmla="*/ 16 w 658"/>
                    <a:gd name="T7" fmla="*/ 22 h 610"/>
                    <a:gd name="T8" fmla="*/ 23 w 658"/>
                    <a:gd name="T9" fmla="*/ 5 h 6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8" h="610">
                      <a:moveTo>
                        <a:pt x="443" y="0"/>
                      </a:moveTo>
                      <a:cubicBezTo>
                        <a:pt x="424" y="82"/>
                        <a:pt x="348" y="221"/>
                        <a:pt x="253" y="259"/>
                      </a:cubicBezTo>
                      <a:cubicBezTo>
                        <a:pt x="188" y="285"/>
                        <a:pt x="0" y="334"/>
                        <a:pt x="95" y="442"/>
                      </a:cubicBezTo>
                      <a:cubicBezTo>
                        <a:pt x="160" y="515"/>
                        <a:pt x="318" y="610"/>
                        <a:pt x="411" y="581"/>
                      </a:cubicBezTo>
                      <a:cubicBezTo>
                        <a:pt x="472" y="562"/>
                        <a:pt x="658" y="379"/>
                        <a:pt x="588" y="13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52" name="Freeform 1042">
                  <a:extLst>
                    <a:ext uri="{FF2B5EF4-FFF2-40B4-BE49-F238E27FC236}">
                      <a16:creationId xmlns:a16="http://schemas.microsoft.com/office/drawing/2014/main" id="{DF0E273C-0D28-BEE9-D918-F57CDA051EA2}"/>
                    </a:ext>
                  </a:extLst>
                </p:cNvPr>
                <p:cNvSpPr>
                  <a:spLocks/>
                </p:cNvSpPr>
                <p:nvPr/>
              </p:nvSpPr>
              <p:spPr bwMode="auto">
                <a:xfrm>
                  <a:off x="1305" y="2174"/>
                  <a:ext cx="141" cy="173"/>
                </a:xfrm>
                <a:custGeom>
                  <a:avLst/>
                  <a:gdLst>
                    <a:gd name="T0" fmla="*/ 16 w 417"/>
                    <a:gd name="T1" fmla="*/ 0 h 512"/>
                    <a:gd name="T2" fmla="*/ 8 w 417"/>
                    <a:gd name="T3" fmla="*/ 10 h 512"/>
                    <a:gd name="T4" fmla="*/ 2 w 417"/>
                    <a:gd name="T5" fmla="*/ 13 h 512"/>
                    <a:gd name="T6" fmla="*/ 0 w 417"/>
                    <a:gd name="T7" fmla="*/ 20 h 5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7" h="512">
                      <a:moveTo>
                        <a:pt x="417" y="0"/>
                      </a:moveTo>
                      <a:cubicBezTo>
                        <a:pt x="358" y="104"/>
                        <a:pt x="343" y="239"/>
                        <a:pt x="202" y="259"/>
                      </a:cubicBezTo>
                      <a:cubicBezTo>
                        <a:pt x="134" y="270"/>
                        <a:pt x="95" y="267"/>
                        <a:pt x="62" y="335"/>
                      </a:cubicBezTo>
                      <a:cubicBezTo>
                        <a:pt x="35" y="389"/>
                        <a:pt x="15" y="456"/>
                        <a:pt x="0" y="51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53" name="Freeform 1043">
                  <a:extLst>
                    <a:ext uri="{FF2B5EF4-FFF2-40B4-BE49-F238E27FC236}">
                      <a16:creationId xmlns:a16="http://schemas.microsoft.com/office/drawing/2014/main" id="{227A5FD3-3537-8CB1-EC1A-7EDC4C1724ED}"/>
                    </a:ext>
                  </a:extLst>
                </p:cNvPr>
                <p:cNvSpPr>
                  <a:spLocks/>
                </p:cNvSpPr>
                <p:nvPr/>
              </p:nvSpPr>
              <p:spPr bwMode="auto">
                <a:xfrm>
                  <a:off x="1327" y="2363"/>
                  <a:ext cx="104" cy="79"/>
                </a:xfrm>
                <a:custGeom>
                  <a:avLst/>
                  <a:gdLst>
                    <a:gd name="T0" fmla="*/ 0 w 308"/>
                    <a:gd name="T1" fmla="*/ 4 h 234"/>
                    <a:gd name="T2" fmla="*/ 7 w 308"/>
                    <a:gd name="T3" fmla="*/ 2 h 234"/>
                    <a:gd name="T4" fmla="*/ 12 w 308"/>
                    <a:gd name="T5" fmla="*/ 9 h 234"/>
                    <a:gd name="T6" fmla="*/ 0 60000 65536"/>
                    <a:gd name="T7" fmla="*/ 0 60000 65536"/>
                    <a:gd name="T8" fmla="*/ 0 60000 65536"/>
                  </a:gdLst>
                  <a:ahLst/>
                  <a:cxnLst>
                    <a:cxn ang="T6">
                      <a:pos x="T0" y="T1"/>
                    </a:cxn>
                    <a:cxn ang="T7">
                      <a:pos x="T2" y="T3"/>
                    </a:cxn>
                    <a:cxn ang="T8">
                      <a:pos x="T4" y="T5"/>
                    </a:cxn>
                  </a:cxnLst>
                  <a:rect l="0" t="0" r="r" b="b"/>
                  <a:pathLst>
                    <a:path w="308" h="234">
                      <a:moveTo>
                        <a:pt x="0" y="114"/>
                      </a:moveTo>
                      <a:cubicBezTo>
                        <a:pt x="38" y="41"/>
                        <a:pt x="107" y="0"/>
                        <a:pt x="187" y="56"/>
                      </a:cubicBezTo>
                      <a:cubicBezTo>
                        <a:pt x="221" y="79"/>
                        <a:pt x="308" y="211"/>
                        <a:pt x="304" y="23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54" name="Freeform 1044">
                  <a:extLst>
                    <a:ext uri="{FF2B5EF4-FFF2-40B4-BE49-F238E27FC236}">
                      <a16:creationId xmlns:a16="http://schemas.microsoft.com/office/drawing/2014/main" id="{9B396516-9203-70EC-D86C-D332BD3A19A1}"/>
                    </a:ext>
                  </a:extLst>
                </p:cNvPr>
                <p:cNvSpPr>
                  <a:spLocks/>
                </p:cNvSpPr>
                <p:nvPr/>
              </p:nvSpPr>
              <p:spPr bwMode="auto">
                <a:xfrm>
                  <a:off x="961" y="2288"/>
                  <a:ext cx="283" cy="276"/>
                </a:xfrm>
                <a:custGeom>
                  <a:avLst/>
                  <a:gdLst>
                    <a:gd name="T0" fmla="*/ 1 w 837"/>
                    <a:gd name="T1" fmla="*/ 11 h 815"/>
                    <a:gd name="T2" fmla="*/ 12 w 837"/>
                    <a:gd name="T3" fmla="*/ 1 h 815"/>
                    <a:gd name="T4" fmla="*/ 24 w 837"/>
                    <a:gd name="T5" fmla="*/ 5 h 815"/>
                    <a:gd name="T6" fmla="*/ 32 w 837"/>
                    <a:gd name="T7" fmla="*/ 15 h 815"/>
                    <a:gd name="T8" fmla="*/ 25 w 837"/>
                    <a:gd name="T9" fmla="*/ 26 h 815"/>
                    <a:gd name="T10" fmla="*/ 1 w 837"/>
                    <a:gd name="T11" fmla="*/ 11 h 8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7" h="815">
                      <a:moveTo>
                        <a:pt x="39" y="278"/>
                      </a:moveTo>
                      <a:cubicBezTo>
                        <a:pt x="89" y="164"/>
                        <a:pt x="190" y="61"/>
                        <a:pt x="315" y="29"/>
                      </a:cubicBezTo>
                      <a:cubicBezTo>
                        <a:pt x="428" y="0"/>
                        <a:pt x="532" y="68"/>
                        <a:pt x="631" y="133"/>
                      </a:cubicBezTo>
                      <a:cubicBezTo>
                        <a:pt x="723" y="192"/>
                        <a:pt x="819" y="263"/>
                        <a:pt x="829" y="378"/>
                      </a:cubicBezTo>
                      <a:cubicBezTo>
                        <a:pt x="837" y="473"/>
                        <a:pt x="720" y="624"/>
                        <a:pt x="637" y="672"/>
                      </a:cubicBezTo>
                      <a:cubicBezTo>
                        <a:pt x="386" y="815"/>
                        <a:pt x="0" y="464"/>
                        <a:pt x="39" y="27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55" name="Freeform 1045">
                  <a:extLst>
                    <a:ext uri="{FF2B5EF4-FFF2-40B4-BE49-F238E27FC236}">
                      <a16:creationId xmlns:a16="http://schemas.microsoft.com/office/drawing/2014/main" id="{70036CC9-26A9-FA77-2100-677EBD9C0BB7}"/>
                    </a:ext>
                  </a:extLst>
                </p:cNvPr>
                <p:cNvSpPr>
                  <a:spLocks/>
                </p:cNvSpPr>
                <p:nvPr/>
              </p:nvSpPr>
              <p:spPr bwMode="auto">
                <a:xfrm>
                  <a:off x="920" y="2230"/>
                  <a:ext cx="87" cy="133"/>
                </a:xfrm>
                <a:custGeom>
                  <a:avLst/>
                  <a:gdLst>
                    <a:gd name="T0" fmla="*/ 0 w 256"/>
                    <a:gd name="T1" fmla="*/ 0 h 393"/>
                    <a:gd name="T2" fmla="*/ 3 w 256"/>
                    <a:gd name="T3" fmla="*/ 9 h 393"/>
                    <a:gd name="T4" fmla="*/ 7 w 256"/>
                    <a:gd name="T5" fmla="*/ 12 h 393"/>
                    <a:gd name="T6" fmla="*/ 6 w 256"/>
                    <a:gd name="T7" fmla="*/ 5 h 393"/>
                    <a:gd name="T8" fmla="*/ 0 w 256"/>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 h="393">
                      <a:moveTo>
                        <a:pt x="0" y="6"/>
                      </a:moveTo>
                      <a:cubicBezTo>
                        <a:pt x="12" y="77"/>
                        <a:pt x="44" y="161"/>
                        <a:pt x="71" y="232"/>
                      </a:cubicBezTo>
                      <a:cubicBezTo>
                        <a:pt x="97" y="301"/>
                        <a:pt x="132" y="393"/>
                        <a:pt x="194" y="308"/>
                      </a:cubicBezTo>
                      <a:cubicBezTo>
                        <a:pt x="256" y="222"/>
                        <a:pt x="223" y="204"/>
                        <a:pt x="156" y="140"/>
                      </a:cubicBezTo>
                      <a:cubicBezTo>
                        <a:pt x="108" y="94"/>
                        <a:pt x="64" y="39"/>
                        <a:pt x="13"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56" name="Freeform 1046">
                  <a:extLst>
                    <a:ext uri="{FF2B5EF4-FFF2-40B4-BE49-F238E27FC236}">
                      <a16:creationId xmlns:a16="http://schemas.microsoft.com/office/drawing/2014/main" id="{B214DDEE-F8F4-1762-997C-C07AC7277D07}"/>
                    </a:ext>
                  </a:extLst>
                </p:cNvPr>
                <p:cNvSpPr>
                  <a:spLocks/>
                </p:cNvSpPr>
                <p:nvPr/>
              </p:nvSpPr>
              <p:spPr bwMode="auto">
                <a:xfrm>
                  <a:off x="901" y="2156"/>
                  <a:ext cx="113" cy="119"/>
                </a:xfrm>
                <a:custGeom>
                  <a:avLst/>
                  <a:gdLst>
                    <a:gd name="T0" fmla="*/ 0 w 333"/>
                    <a:gd name="T1" fmla="*/ 0 h 353"/>
                    <a:gd name="T2" fmla="*/ 5 w 333"/>
                    <a:gd name="T3" fmla="*/ 1 h 353"/>
                    <a:gd name="T4" fmla="*/ 5 w 333"/>
                    <a:gd name="T5" fmla="*/ 5 h 353"/>
                    <a:gd name="T6" fmla="*/ 12 w 333"/>
                    <a:gd name="T7" fmla="*/ 9 h 353"/>
                    <a:gd name="T8" fmla="*/ 5 w 333"/>
                    <a:gd name="T9" fmla="*/ 7 h 353"/>
                    <a:gd name="T10" fmla="*/ 0 w 333"/>
                    <a:gd name="T11" fmla="*/ 0 h 3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3" h="353">
                      <a:moveTo>
                        <a:pt x="0" y="0"/>
                      </a:moveTo>
                      <a:cubicBezTo>
                        <a:pt x="30" y="9"/>
                        <a:pt x="96" y="3"/>
                        <a:pt x="125" y="29"/>
                      </a:cubicBezTo>
                      <a:cubicBezTo>
                        <a:pt x="179" y="77"/>
                        <a:pt x="113" y="93"/>
                        <a:pt x="126" y="130"/>
                      </a:cubicBezTo>
                      <a:cubicBezTo>
                        <a:pt x="153" y="203"/>
                        <a:pt x="285" y="104"/>
                        <a:pt x="310" y="230"/>
                      </a:cubicBezTo>
                      <a:cubicBezTo>
                        <a:pt x="333" y="353"/>
                        <a:pt x="175" y="227"/>
                        <a:pt x="134" y="191"/>
                      </a:cubicBezTo>
                      <a:cubicBezTo>
                        <a:pt x="93" y="154"/>
                        <a:pt x="20" y="52"/>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57" name="Freeform 1047">
                  <a:extLst>
                    <a:ext uri="{FF2B5EF4-FFF2-40B4-BE49-F238E27FC236}">
                      <a16:creationId xmlns:a16="http://schemas.microsoft.com/office/drawing/2014/main" id="{9FD1D46D-2024-7F48-68DD-ACD25D862A05}"/>
                    </a:ext>
                  </a:extLst>
                </p:cNvPr>
                <p:cNvSpPr>
                  <a:spLocks/>
                </p:cNvSpPr>
                <p:nvPr/>
              </p:nvSpPr>
              <p:spPr bwMode="auto">
                <a:xfrm>
                  <a:off x="946" y="1952"/>
                  <a:ext cx="95" cy="163"/>
                </a:xfrm>
                <a:custGeom>
                  <a:avLst/>
                  <a:gdLst>
                    <a:gd name="T0" fmla="*/ 0 w 280"/>
                    <a:gd name="T1" fmla="*/ 18 h 484"/>
                    <a:gd name="T2" fmla="*/ 9 w 280"/>
                    <a:gd name="T3" fmla="*/ 9 h 484"/>
                    <a:gd name="T4" fmla="*/ 0 w 280"/>
                    <a:gd name="T5" fmla="*/ 0 h 484"/>
                    <a:gd name="T6" fmla="*/ 0 60000 65536"/>
                    <a:gd name="T7" fmla="*/ 0 60000 65536"/>
                    <a:gd name="T8" fmla="*/ 0 60000 65536"/>
                  </a:gdLst>
                  <a:ahLst/>
                  <a:cxnLst>
                    <a:cxn ang="T6">
                      <a:pos x="T0" y="T1"/>
                    </a:cxn>
                    <a:cxn ang="T7">
                      <a:pos x="T2" y="T3"/>
                    </a:cxn>
                    <a:cxn ang="T8">
                      <a:pos x="T4" y="T5"/>
                    </a:cxn>
                  </a:cxnLst>
                  <a:rect l="0" t="0" r="r" b="b"/>
                  <a:pathLst>
                    <a:path w="280" h="484">
                      <a:moveTo>
                        <a:pt x="0" y="468"/>
                      </a:moveTo>
                      <a:cubicBezTo>
                        <a:pt x="97" y="484"/>
                        <a:pt x="280" y="361"/>
                        <a:pt x="238" y="248"/>
                      </a:cubicBezTo>
                      <a:cubicBezTo>
                        <a:pt x="200" y="144"/>
                        <a:pt x="53" y="94"/>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58" name="Freeform 1048">
                  <a:extLst>
                    <a:ext uri="{FF2B5EF4-FFF2-40B4-BE49-F238E27FC236}">
                      <a16:creationId xmlns:a16="http://schemas.microsoft.com/office/drawing/2014/main" id="{6E7C6680-2F62-1429-6D28-B6676755D9A3}"/>
                    </a:ext>
                  </a:extLst>
                </p:cNvPr>
                <p:cNvSpPr>
                  <a:spLocks/>
                </p:cNvSpPr>
                <p:nvPr/>
              </p:nvSpPr>
              <p:spPr bwMode="auto">
                <a:xfrm>
                  <a:off x="468" y="1973"/>
                  <a:ext cx="121" cy="142"/>
                </a:xfrm>
                <a:custGeom>
                  <a:avLst/>
                  <a:gdLst>
                    <a:gd name="T0" fmla="*/ 1 w 357"/>
                    <a:gd name="T1" fmla="*/ 0 h 418"/>
                    <a:gd name="T2" fmla="*/ 12 w 357"/>
                    <a:gd name="T3" fmla="*/ 12 h 418"/>
                    <a:gd name="T4" fmla="*/ 9 w 357"/>
                    <a:gd name="T5" fmla="*/ 5 h 418"/>
                    <a:gd name="T6" fmla="*/ 6 w 357"/>
                    <a:gd name="T7" fmla="*/ 2 h 418"/>
                    <a:gd name="T8" fmla="*/ 1 w 357"/>
                    <a:gd name="T9" fmla="*/ 0 h 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 h="418">
                      <a:moveTo>
                        <a:pt x="36" y="0"/>
                      </a:moveTo>
                      <a:cubicBezTo>
                        <a:pt x="0" y="109"/>
                        <a:pt x="162" y="418"/>
                        <a:pt x="295" y="314"/>
                      </a:cubicBezTo>
                      <a:cubicBezTo>
                        <a:pt x="357" y="266"/>
                        <a:pt x="270" y="193"/>
                        <a:pt x="230" y="139"/>
                      </a:cubicBezTo>
                      <a:cubicBezTo>
                        <a:pt x="204" y="104"/>
                        <a:pt x="182" y="72"/>
                        <a:pt x="148" y="45"/>
                      </a:cubicBezTo>
                      <a:cubicBezTo>
                        <a:pt x="113" y="18"/>
                        <a:pt x="67" y="25"/>
                        <a:pt x="36"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59" name="Freeform 1049">
                  <a:extLst>
                    <a:ext uri="{FF2B5EF4-FFF2-40B4-BE49-F238E27FC236}">
                      <a16:creationId xmlns:a16="http://schemas.microsoft.com/office/drawing/2014/main" id="{5DBE7C89-40D8-79C5-FA8A-9EE03D98D256}"/>
                    </a:ext>
                  </a:extLst>
                </p:cNvPr>
                <p:cNvSpPr>
                  <a:spLocks/>
                </p:cNvSpPr>
                <p:nvPr/>
              </p:nvSpPr>
              <p:spPr bwMode="auto">
                <a:xfrm>
                  <a:off x="474" y="1677"/>
                  <a:ext cx="399" cy="271"/>
                </a:xfrm>
                <a:custGeom>
                  <a:avLst/>
                  <a:gdLst>
                    <a:gd name="T0" fmla="*/ 46 w 1181"/>
                    <a:gd name="T1" fmla="*/ 0 h 801"/>
                    <a:gd name="T2" fmla="*/ 36 w 1181"/>
                    <a:gd name="T3" fmla="*/ 3 h 801"/>
                    <a:gd name="T4" fmla="*/ 37 w 1181"/>
                    <a:gd name="T5" fmla="*/ 13 h 801"/>
                    <a:gd name="T6" fmla="*/ 27 w 1181"/>
                    <a:gd name="T7" fmla="*/ 17 h 801"/>
                    <a:gd name="T8" fmla="*/ 15 w 1181"/>
                    <a:gd name="T9" fmla="*/ 19 h 801"/>
                    <a:gd name="T10" fmla="*/ 9 w 1181"/>
                    <a:gd name="T11" fmla="*/ 21 h 801"/>
                    <a:gd name="T12" fmla="*/ 5 w 1181"/>
                    <a:gd name="T13" fmla="*/ 22 h 801"/>
                    <a:gd name="T14" fmla="*/ 10 w 1181"/>
                    <a:gd name="T15" fmla="*/ 28 h 801"/>
                    <a:gd name="T16" fmla="*/ 3 w 1181"/>
                    <a:gd name="T17" fmla="*/ 27 h 801"/>
                    <a:gd name="T18" fmla="*/ 3 w 1181"/>
                    <a:gd name="T19" fmla="*/ 30 h 801"/>
                    <a:gd name="T20" fmla="*/ 0 w 1181"/>
                    <a:gd name="T21" fmla="*/ 31 h 8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81" h="801">
                      <a:moveTo>
                        <a:pt x="1181" y="3"/>
                      </a:moveTo>
                      <a:cubicBezTo>
                        <a:pt x="1096" y="0"/>
                        <a:pt x="978" y="43"/>
                        <a:pt x="930" y="93"/>
                      </a:cubicBezTo>
                      <a:cubicBezTo>
                        <a:pt x="824" y="203"/>
                        <a:pt x="976" y="246"/>
                        <a:pt x="955" y="344"/>
                      </a:cubicBezTo>
                      <a:cubicBezTo>
                        <a:pt x="923" y="493"/>
                        <a:pt x="795" y="445"/>
                        <a:pt x="695" y="445"/>
                      </a:cubicBezTo>
                      <a:cubicBezTo>
                        <a:pt x="594" y="445"/>
                        <a:pt x="475" y="468"/>
                        <a:pt x="380" y="497"/>
                      </a:cubicBezTo>
                      <a:cubicBezTo>
                        <a:pt x="336" y="510"/>
                        <a:pt x="294" y="531"/>
                        <a:pt x="248" y="541"/>
                      </a:cubicBezTo>
                      <a:cubicBezTo>
                        <a:pt x="218" y="548"/>
                        <a:pt x="146" y="545"/>
                        <a:pt x="128" y="579"/>
                      </a:cubicBezTo>
                      <a:cubicBezTo>
                        <a:pt x="80" y="670"/>
                        <a:pt x="333" y="587"/>
                        <a:pt x="270" y="728"/>
                      </a:cubicBezTo>
                      <a:cubicBezTo>
                        <a:pt x="205" y="761"/>
                        <a:pt x="143" y="678"/>
                        <a:pt x="83" y="705"/>
                      </a:cubicBezTo>
                      <a:cubicBezTo>
                        <a:pt x="96" y="740"/>
                        <a:pt x="118" y="758"/>
                        <a:pt x="89" y="787"/>
                      </a:cubicBezTo>
                      <a:cubicBezTo>
                        <a:pt x="76" y="799"/>
                        <a:pt x="8" y="801"/>
                        <a:pt x="0" y="79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60" name="Freeform 1050">
                  <a:extLst>
                    <a:ext uri="{FF2B5EF4-FFF2-40B4-BE49-F238E27FC236}">
                      <a16:creationId xmlns:a16="http://schemas.microsoft.com/office/drawing/2014/main" id="{013BBB5D-FBAC-A4C1-4857-B8D6571850A5}"/>
                    </a:ext>
                  </a:extLst>
                </p:cNvPr>
                <p:cNvSpPr>
                  <a:spLocks/>
                </p:cNvSpPr>
                <p:nvPr/>
              </p:nvSpPr>
              <p:spPr bwMode="auto">
                <a:xfrm>
                  <a:off x="533" y="2383"/>
                  <a:ext cx="266" cy="624"/>
                </a:xfrm>
                <a:custGeom>
                  <a:avLst/>
                  <a:gdLst>
                    <a:gd name="T0" fmla="*/ 23 w 785"/>
                    <a:gd name="T1" fmla="*/ 0 h 1844"/>
                    <a:gd name="T2" fmla="*/ 21 w 785"/>
                    <a:gd name="T3" fmla="*/ 10 h 1844"/>
                    <a:gd name="T4" fmla="*/ 21 w 785"/>
                    <a:gd name="T5" fmla="*/ 19 h 1844"/>
                    <a:gd name="T6" fmla="*/ 15 w 785"/>
                    <a:gd name="T7" fmla="*/ 18 h 1844"/>
                    <a:gd name="T8" fmla="*/ 10 w 785"/>
                    <a:gd name="T9" fmla="*/ 21 h 1844"/>
                    <a:gd name="T10" fmla="*/ 2 w 785"/>
                    <a:gd name="T11" fmla="*/ 28 h 1844"/>
                    <a:gd name="T12" fmla="*/ 2 w 785"/>
                    <a:gd name="T13" fmla="*/ 36 h 1844"/>
                    <a:gd name="T14" fmla="*/ 2 w 785"/>
                    <a:gd name="T15" fmla="*/ 43 h 1844"/>
                    <a:gd name="T16" fmla="*/ 3 w 785"/>
                    <a:gd name="T17" fmla="*/ 46 h 1844"/>
                    <a:gd name="T18" fmla="*/ 5 w 785"/>
                    <a:gd name="T19" fmla="*/ 49 h 1844"/>
                    <a:gd name="T20" fmla="*/ 7 w 785"/>
                    <a:gd name="T21" fmla="*/ 45 h 1844"/>
                    <a:gd name="T22" fmla="*/ 10 w 785"/>
                    <a:gd name="T23" fmla="*/ 47 h 1844"/>
                    <a:gd name="T24" fmla="*/ 14 w 785"/>
                    <a:gd name="T25" fmla="*/ 47 h 1844"/>
                    <a:gd name="T26" fmla="*/ 22 w 785"/>
                    <a:gd name="T27" fmla="*/ 42 h 1844"/>
                    <a:gd name="T28" fmla="*/ 18 w 785"/>
                    <a:gd name="T29" fmla="*/ 50 h 1844"/>
                    <a:gd name="T30" fmla="*/ 18 w 785"/>
                    <a:gd name="T31" fmla="*/ 55 h 1844"/>
                    <a:gd name="T32" fmla="*/ 15 w 785"/>
                    <a:gd name="T33" fmla="*/ 53 h 1844"/>
                    <a:gd name="T34" fmla="*/ 9 w 785"/>
                    <a:gd name="T35" fmla="*/ 59 h 1844"/>
                    <a:gd name="T36" fmla="*/ 12 w 785"/>
                    <a:gd name="T37" fmla="*/ 68 h 1844"/>
                    <a:gd name="T38" fmla="*/ 21 w 785"/>
                    <a:gd name="T39" fmla="*/ 70 h 1844"/>
                    <a:gd name="T40" fmla="*/ 25 w 785"/>
                    <a:gd name="T41" fmla="*/ 70 h 1844"/>
                    <a:gd name="T42" fmla="*/ 24 w 785"/>
                    <a:gd name="T43" fmla="*/ 65 h 1844"/>
                    <a:gd name="T44" fmla="*/ 28 w 785"/>
                    <a:gd name="T45" fmla="*/ 63 h 1844"/>
                    <a:gd name="T46" fmla="*/ 29 w 785"/>
                    <a:gd name="T47" fmla="*/ 57 h 1844"/>
                    <a:gd name="T48" fmla="*/ 30 w 785"/>
                    <a:gd name="T49" fmla="*/ 47 h 18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85" h="1844">
                      <a:moveTo>
                        <a:pt x="583" y="8"/>
                      </a:moveTo>
                      <a:cubicBezTo>
                        <a:pt x="513" y="0"/>
                        <a:pt x="536" y="215"/>
                        <a:pt x="539" y="273"/>
                      </a:cubicBezTo>
                      <a:cubicBezTo>
                        <a:pt x="542" y="341"/>
                        <a:pt x="647" y="488"/>
                        <a:pt x="527" y="487"/>
                      </a:cubicBezTo>
                      <a:cubicBezTo>
                        <a:pt x="480" y="486"/>
                        <a:pt x="434" y="470"/>
                        <a:pt x="381" y="475"/>
                      </a:cubicBezTo>
                      <a:cubicBezTo>
                        <a:pt x="324" y="482"/>
                        <a:pt x="298" y="495"/>
                        <a:pt x="253" y="530"/>
                      </a:cubicBezTo>
                      <a:cubicBezTo>
                        <a:pt x="179" y="589"/>
                        <a:pt x="106" y="655"/>
                        <a:pt x="54" y="734"/>
                      </a:cubicBezTo>
                      <a:cubicBezTo>
                        <a:pt x="6" y="808"/>
                        <a:pt x="0" y="843"/>
                        <a:pt x="41" y="922"/>
                      </a:cubicBezTo>
                      <a:cubicBezTo>
                        <a:pt x="60" y="958"/>
                        <a:pt x="152" y="1086"/>
                        <a:pt x="66" y="1095"/>
                      </a:cubicBezTo>
                      <a:cubicBezTo>
                        <a:pt x="42" y="1139"/>
                        <a:pt x="50" y="1145"/>
                        <a:pt x="70" y="1178"/>
                      </a:cubicBezTo>
                      <a:cubicBezTo>
                        <a:pt x="80" y="1196"/>
                        <a:pt x="109" y="1243"/>
                        <a:pt x="122" y="1259"/>
                      </a:cubicBezTo>
                      <a:cubicBezTo>
                        <a:pt x="206" y="1360"/>
                        <a:pt x="172" y="1195"/>
                        <a:pt x="173" y="1158"/>
                      </a:cubicBezTo>
                      <a:cubicBezTo>
                        <a:pt x="224" y="1148"/>
                        <a:pt x="226" y="1196"/>
                        <a:pt x="261" y="1214"/>
                      </a:cubicBezTo>
                      <a:cubicBezTo>
                        <a:pt x="294" y="1232"/>
                        <a:pt x="334" y="1223"/>
                        <a:pt x="367" y="1207"/>
                      </a:cubicBezTo>
                      <a:cubicBezTo>
                        <a:pt x="444" y="1168"/>
                        <a:pt x="479" y="1098"/>
                        <a:pt x="569" y="1083"/>
                      </a:cubicBezTo>
                      <a:cubicBezTo>
                        <a:pt x="604" y="1155"/>
                        <a:pt x="482" y="1218"/>
                        <a:pt x="463" y="1284"/>
                      </a:cubicBezTo>
                      <a:cubicBezTo>
                        <a:pt x="452" y="1322"/>
                        <a:pt x="489" y="1382"/>
                        <a:pt x="469" y="1417"/>
                      </a:cubicBezTo>
                      <a:cubicBezTo>
                        <a:pt x="436" y="1476"/>
                        <a:pt x="407" y="1397"/>
                        <a:pt x="376" y="1383"/>
                      </a:cubicBezTo>
                      <a:cubicBezTo>
                        <a:pt x="302" y="1349"/>
                        <a:pt x="187" y="1443"/>
                        <a:pt x="235" y="1518"/>
                      </a:cubicBezTo>
                      <a:cubicBezTo>
                        <a:pt x="269" y="1569"/>
                        <a:pt x="219" y="1686"/>
                        <a:pt x="307" y="1758"/>
                      </a:cubicBezTo>
                      <a:cubicBezTo>
                        <a:pt x="395" y="1829"/>
                        <a:pt x="495" y="1788"/>
                        <a:pt x="545" y="1803"/>
                      </a:cubicBezTo>
                      <a:cubicBezTo>
                        <a:pt x="583" y="1815"/>
                        <a:pt x="616" y="1844"/>
                        <a:pt x="648" y="1797"/>
                      </a:cubicBezTo>
                      <a:cubicBezTo>
                        <a:pt x="673" y="1758"/>
                        <a:pt x="643" y="1719"/>
                        <a:pt x="614" y="1688"/>
                      </a:cubicBezTo>
                      <a:cubicBezTo>
                        <a:pt x="646" y="1634"/>
                        <a:pt x="688" y="1648"/>
                        <a:pt x="728" y="1614"/>
                      </a:cubicBezTo>
                      <a:cubicBezTo>
                        <a:pt x="770" y="1579"/>
                        <a:pt x="760" y="1508"/>
                        <a:pt x="754" y="1461"/>
                      </a:cubicBezTo>
                      <a:cubicBezTo>
                        <a:pt x="746" y="1413"/>
                        <a:pt x="667" y="1179"/>
                        <a:pt x="785" y="120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61" name="Freeform 1051">
                  <a:extLst>
                    <a:ext uri="{FF2B5EF4-FFF2-40B4-BE49-F238E27FC236}">
                      <a16:creationId xmlns:a16="http://schemas.microsoft.com/office/drawing/2014/main" id="{7277267C-988E-85A3-2BB9-91CE53C4CB7A}"/>
                    </a:ext>
                  </a:extLst>
                </p:cNvPr>
                <p:cNvSpPr>
                  <a:spLocks/>
                </p:cNvSpPr>
                <p:nvPr/>
              </p:nvSpPr>
              <p:spPr bwMode="auto">
                <a:xfrm>
                  <a:off x="781" y="2804"/>
                  <a:ext cx="130" cy="191"/>
                </a:xfrm>
                <a:custGeom>
                  <a:avLst/>
                  <a:gdLst>
                    <a:gd name="T0" fmla="*/ 3 w 385"/>
                    <a:gd name="T1" fmla="*/ 0 h 566"/>
                    <a:gd name="T2" fmla="*/ 14 w 385"/>
                    <a:gd name="T3" fmla="*/ 15 h 566"/>
                    <a:gd name="T4" fmla="*/ 12 w 385"/>
                    <a:gd name="T5" fmla="*/ 9 h 566"/>
                    <a:gd name="T6" fmla="*/ 9 w 385"/>
                    <a:gd name="T7" fmla="*/ 7 h 566"/>
                    <a:gd name="T8" fmla="*/ 9 w 385"/>
                    <a:gd name="T9" fmla="*/ 5 h 566"/>
                    <a:gd name="T10" fmla="*/ 7 w 385"/>
                    <a:gd name="T11" fmla="*/ 3 h 566"/>
                    <a:gd name="T12" fmla="*/ 3 w 385"/>
                    <a:gd name="T13" fmla="*/ 0 h 5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5" h="566">
                      <a:moveTo>
                        <a:pt x="85" y="0"/>
                      </a:moveTo>
                      <a:cubicBezTo>
                        <a:pt x="0" y="76"/>
                        <a:pt x="196" y="566"/>
                        <a:pt x="362" y="398"/>
                      </a:cubicBezTo>
                      <a:cubicBezTo>
                        <a:pt x="385" y="375"/>
                        <a:pt x="333" y="269"/>
                        <a:pt x="319" y="236"/>
                      </a:cubicBezTo>
                      <a:cubicBezTo>
                        <a:pt x="303" y="203"/>
                        <a:pt x="249" y="211"/>
                        <a:pt x="231" y="185"/>
                      </a:cubicBezTo>
                      <a:cubicBezTo>
                        <a:pt x="219" y="168"/>
                        <a:pt x="232" y="146"/>
                        <a:pt x="224" y="129"/>
                      </a:cubicBezTo>
                      <a:cubicBezTo>
                        <a:pt x="209" y="100"/>
                        <a:pt x="210" y="113"/>
                        <a:pt x="186" y="90"/>
                      </a:cubicBezTo>
                      <a:cubicBezTo>
                        <a:pt x="156" y="62"/>
                        <a:pt x="122" y="36"/>
                        <a:pt x="91" y="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62" name="Freeform 1052">
                  <a:extLst>
                    <a:ext uri="{FF2B5EF4-FFF2-40B4-BE49-F238E27FC236}">
                      <a16:creationId xmlns:a16="http://schemas.microsoft.com/office/drawing/2014/main" id="{AB89CE22-B993-3D1C-0102-AD9B6FE096B0}"/>
                    </a:ext>
                  </a:extLst>
                </p:cNvPr>
                <p:cNvSpPr>
                  <a:spLocks/>
                </p:cNvSpPr>
                <p:nvPr/>
              </p:nvSpPr>
              <p:spPr bwMode="auto">
                <a:xfrm>
                  <a:off x="802" y="2753"/>
                  <a:ext cx="80" cy="97"/>
                </a:xfrm>
                <a:custGeom>
                  <a:avLst/>
                  <a:gdLst>
                    <a:gd name="T0" fmla="*/ 6 w 239"/>
                    <a:gd name="T1" fmla="*/ 11 h 285"/>
                    <a:gd name="T2" fmla="*/ 8 w 239"/>
                    <a:gd name="T3" fmla="*/ 5 h 285"/>
                    <a:gd name="T4" fmla="*/ 4 w 239"/>
                    <a:gd name="T5" fmla="*/ 0 h 285"/>
                    <a:gd name="T6" fmla="*/ 8 w 239"/>
                    <a:gd name="T7" fmla="*/ 8 h 2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9" h="285">
                      <a:moveTo>
                        <a:pt x="162" y="285"/>
                      </a:moveTo>
                      <a:cubicBezTo>
                        <a:pt x="208" y="241"/>
                        <a:pt x="239" y="186"/>
                        <a:pt x="218" y="120"/>
                      </a:cubicBezTo>
                      <a:cubicBezTo>
                        <a:pt x="198" y="57"/>
                        <a:pt x="138" y="48"/>
                        <a:pt x="105" y="0"/>
                      </a:cubicBezTo>
                      <a:cubicBezTo>
                        <a:pt x="0" y="66"/>
                        <a:pt x="187" y="161"/>
                        <a:pt x="212" y="20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63" name="Freeform 1053">
                  <a:extLst>
                    <a:ext uri="{FF2B5EF4-FFF2-40B4-BE49-F238E27FC236}">
                      <a16:creationId xmlns:a16="http://schemas.microsoft.com/office/drawing/2014/main" id="{1E64966E-3AAA-ABE7-AEB0-2316DB92B5BD}"/>
                    </a:ext>
                  </a:extLst>
                </p:cNvPr>
                <p:cNvSpPr>
                  <a:spLocks/>
                </p:cNvSpPr>
                <p:nvPr/>
              </p:nvSpPr>
              <p:spPr bwMode="auto">
                <a:xfrm>
                  <a:off x="891" y="2841"/>
                  <a:ext cx="171" cy="116"/>
                </a:xfrm>
                <a:custGeom>
                  <a:avLst/>
                  <a:gdLst>
                    <a:gd name="T0" fmla="*/ 0 w 506"/>
                    <a:gd name="T1" fmla="*/ 2 h 344"/>
                    <a:gd name="T2" fmla="*/ 5 w 506"/>
                    <a:gd name="T3" fmla="*/ 2 h 344"/>
                    <a:gd name="T4" fmla="*/ 10 w 506"/>
                    <a:gd name="T5" fmla="*/ 0 h 344"/>
                    <a:gd name="T6" fmla="*/ 15 w 506"/>
                    <a:gd name="T7" fmla="*/ 2 h 344"/>
                    <a:gd name="T8" fmla="*/ 20 w 506"/>
                    <a:gd name="T9" fmla="*/ 3 h 344"/>
                    <a:gd name="T10" fmla="*/ 13 w 506"/>
                    <a:gd name="T11" fmla="*/ 7 h 344"/>
                    <a:gd name="T12" fmla="*/ 15 w 506"/>
                    <a:gd name="T13" fmla="*/ 10 h 344"/>
                    <a:gd name="T14" fmla="*/ 15 w 506"/>
                    <a:gd name="T15" fmla="*/ 13 h 3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6" h="344">
                      <a:moveTo>
                        <a:pt x="0" y="50"/>
                      </a:moveTo>
                      <a:cubicBezTo>
                        <a:pt x="39" y="56"/>
                        <a:pt x="90" y="84"/>
                        <a:pt x="133" y="64"/>
                      </a:cubicBezTo>
                      <a:cubicBezTo>
                        <a:pt x="184" y="40"/>
                        <a:pt x="181" y="0"/>
                        <a:pt x="251" y="7"/>
                      </a:cubicBezTo>
                      <a:cubicBezTo>
                        <a:pt x="291" y="11"/>
                        <a:pt x="339" y="35"/>
                        <a:pt x="379" y="52"/>
                      </a:cubicBezTo>
                      <a:cubicBezTo>
                        <a:pt x="413" y="66"/>
                        <a:pt x="489" y="65"/>
                        <a:pt x="506" y="82"/>
                      </a:cubicBezTo>
                      <a:cubicBezTo>
                        <a:pt x="470" y="136"/>
                        <a:pt x="364" y="109"/>
                        <a:pt x="342" y="171"/>
                      </a:cubicBezTo>
                      <a:cubicBezTo>
                        <a:pt x="327" y="214"/>
                        <a:pt x="374" y="229"/>
                        <a:pt x="379" y="265"/>
                      </a:cubicBezTo>
                      <a:cubicBezTo>
                        <a:pt x="384" y="305"/>
                        <a:pt x="357" y="301"/>
                        <a:pt x="385" y="34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64" name="Freeform 1054">
                  <a:extLst>
                    <a:ext uri="{FF2B5EF4-FFF2-40B4-BE49-F238E27FC236}">
                      <a16:creationId xmlns:a16="http://schemas.microsoft.com/office/drawing/2014/main" id="{AA1FF7E2-47D3-4EAA-6C74-A3BD82158D0C}"/>
                    </a:ext>
                  </a:extLst>
                </p:cNvPr>
                <p:cNvSpPr>
                  <a:spLocks/>
                </p:cNvSpPr>
                <p:nvPr/>
              </p:nvSpPr>
              <p:spPr bwMode="auto">
                <a:xfrm>
                  <a:off x="891" y="2754"/>
                  <a:ext cx="207" cy="120"/>
                </a:xfrm>
                <a:custGeom>
                  <a:avLst/>
                  <a:gdLst>
                    <a:gd name="T0" fmla="*/ 20 w 613"/>
                    <a:gd name="T1" fmla="*/ 13 h 353"/>
                    <a:gd name="T2" fmla="*/ 22 w 613"/>
                    <a:gd name="T3" fmla="*/ 14 h 353"/>
                    <a:gd name="T4" fmla="*/ 21 w 613"/>
                    <a:gd name="T5" fmla="*/ 10 h 353"/>
                    <a:gd name="T6" fmla="*/ 17 w 613"/>
                    <a:gd name="T7" fmla="*/ 10 h 353"/>
                    <a:gd name="T8" fmla="*/ 13 w 613"/>
                    <a:gd name="T9" fmla="*/ 8 h 353"/>
                    <a:gd name="T10" fmla="*/ 6 w 613"/>
                    <a:gd name="T11" fmla="*/ 5 h 353"/>
                    <a:gd name="T12" fmla="*/ 0 w 613"/>
                    <a:gd name="T13" fmla="*/ 0 h 3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3" h="353">
                      <a:moveTo>
                        <a:pt x="506" y="338"/>
                      </a:moveTo>
                      <a:cubicBezTo>
                        <a:pt x="527" y="341"/>
                        <a:pt x="548" y="353"/>
                        <a:pt x="567" y="343"/>
                      </a:cubicBezTo>
                      <a:cubicBezTo>
                        <a:pt x="613" y="317"/>
                        <a:pt x="589" y="281"/>
                        <a:pt x="556" y="263"/>
                      </a:cubicBezTo>
                      <a:cubicBezTo>
                        <a:pt x="527" y="247"/>
                        <a:pt x="467" y="251"/>
                        <a:pt x="435" y="243"/>
                      </a:cubicBezTo>
                      <a:cubicBezTo>
                        <a:pt x="398" y="234"/>
                        <a:pt x="369" y="212"/>
                        <a:pt x="333" y="200"/>
                      </a:cubicBezTo>
                      <a:cubicBezTo>
                        <a:pt x="269" y="177"/>
                        <a:pt x="219" y="162"/>
                        <a:pt x="158" y="127"/>
                      </a:cubicBezTo>
                      <a:cubicBezTo>
                        <a:pt x="109" y="100"/>
                        <a:pt x="9" y="56"/>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65" name="Freeform 1055">
                  <a:extLst>
                    <a:ext uri="{FF2B5EF4-FFF2-40B4-BE49-F238E27FC236}">
                      <a16:creationId xmlns:a16="http://schemas.microsoft.com/office/drawing/2014/main" id="{0154F6A7-EBE6-3E5A-42BC-64210A6320CD}"/>
                    </a:ext>
                  </a:extLst>
                </p:cNvPr>
                <p:cNvSpPr>
                  <a:spLocks/>
                </p:cNvSpPr>
                <p:nvPr/>
              </p:nvSpPr>
              <p:spPr bwMode="auto">
                <a:xfrm>
                  <a:off x="843" y="2291"/>
                  <a:ext cx="122" cy="181"/>
                </a:xfrm>
                <a:custGeom>
                  <a:avLst/>
                  <a:gdLst>
                    <a:gd name="T0" fmla="*/ 6 w 360"/>
                    <a:gd name="T1" fmla="*/ 0 h 535"/>
                    <a:gd name="T2" fmla="*/ 3 w 360"/>
                    <a:gd name="T3" fmla="*/ 5 h 535"/>
                    <a:gd name="T4" fmla="*/ 0 w 360"/>
                    <a:gd name="T5" fmla="*/ 10 h 535"/>
                    <a:gd name="T6" fmla="*/ 8 w 360"/>
                    <a:gd name="T7" fmla="*/ 18 h 535"/>
                    <a:gd name="T8" fmla="*/ 12 w 360"/>
                    <a:gd name="T9" fmla="*/ 12 h 535"/>
                    <a:gd name="T10" fmla="*/ 7 w 360"/>
                    <a:gd name="T11" fmla="*/ 1 h 535"/>
                    <a:gd name="T12" fmla="*/ 6 w 360"/>
                    <a:gd name="T13" fmla="*/ 0 h 5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0" h="535">
                      <a:moveTo>
                        <a:pt x="159" y="0"/>
                      </a:moveTo>
                      <a:cubicBezTo>
                        <a:pt x="129" y="25"/>
                        <a:pt x="95" y="90"/>
                        <a:pt x="75" y="129"/>
                      </a:cubicBezTo>
                      <a:cubicBezTo>
                        <a:pt x="57" y="165"/>
                        <a:pt x="13" y="236"/>
                        <a:pt x="8" y="275"/>
                      </a:cubicBezTo>
                      <a:cubicBezTo>
                        <a:pt x="0" y="345"/>
                        <a:pt x="162" y="440"/>
                        <a:pt x="222" y="469"/>
                      </a:cubicBezTo>
                      <a:cubicBezTo>
                        <a:pt x="360" y="535"/>
                        <a:pt x="343" y="381"/>
                        <a:pt x="310" y="300"/>
                      </a:cubicBezTo>
                      <a:cubicBezTo>
                        <a:pt x="275" y="212"/>
                        <a:pt x="238" y="107"/>
                        <a:pt x="192" y="27"/>
                      </a:cubicBezTo>
                      <a:cubicBezTo>
                        <a:pt x="180" y="7"/>
                        <a:pt x="181" y="10"/>
                        <a:pt x="159"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66" name="Freeform 1056">
                  <a:extLst>
                    <a:ext uri="{FF2B5EF4-FFF2-40B4-BE49-F238E27FC236}">
                      <a16:creationId xmlns:a16="http://schemas.microsoft.com/office/drawing/2014/main" id="{5A9B95D0-5A4A-2A18-CDD0-BFD8039EE1A6}"/>
                    </a:ext>
                  </a:extLst>
                </p:cNvPr>
                <p:cNvSpPr>
                  <a:spLocks/>
                </p:cNvSpPr>
                <p:nvPr/>
              </p:nvSpPr>
              <p:spPr bwMode="auto">
                <a:xfrm>
                  <a:off x="604" y="2082"/>
                  <a:ext cx="276" cy="295"/>
                </a:xfrm>
                <a:custGeom>
                  <a:avLst/>
                  <a:gdLst>
                    <a:gd name="T0" fmla="*/ 23 w 817"/>
                    <a:gd name="T1" fmla="*/ 14 h 871"/>
                    <a:gd name="T2" fmla="*/ 31 w 817"/>
                    <a:gd name="T3" fmla="*/ 20 h 871"/>
                    <a:gd name="T4" fmla="*/ 26 w 817"/>
                    <a:gd name="T5" fmla="*/ 30 h 871"/>
                    <a:gd name="T6" fmla="*/ 22 w 817"/>
                    <a:gd name="T7" fmla="*/ 33 h 871"/>
                    <a:gd name="T8" fmla="*/ 18 w 817"/>
                    <a:gd name="T9" fmla="*/ 31 h 871"/>
                    <a:gd name="T10" fmla="*/ 13 w 817"/>
                    <a:gd name="T11" fmla="*/ 31 h 871"/>
                    <a:gd name="T12" fmla="*/ 9 w 817"/>
                    <a:gd name="T13" fmla="*/ 27 h 871"/>
                    <a:gd name="T14" fmla="*/ 7 w 817"/>
                    <a:gd name="T15" fmla="*/ 26 h 871"/>
                    <a:gd name="T16" fmla="*/ 7 w 817"/>
                    <a:gd name="T17" fmla="*/ 23 h 871"/>
                    <a:gd name="T18" fmla="*/ 3 w 817"/>
                    <a:gd name="T19" fmla="*/ 21 h 871"/>
                    <a:gd name="T20" fmla="*/ 2 w 817"/>
                    <a:gd name="T21" fmla="*/ 13 h 871"/>
                    <a:gd name="T22" fmla="*/ 9 w 817"/>
                    <a:gd name="T23" fmla="*/ 9 h 871"/>
                    <a:gd name="T24" fmla="*/ 7 w 817"/>
                    <a:gd name="T25" fmla="*/ 19 h 871"/>
                    <a:gd name="T26" fmla="*/ 12 w 817"/>
                    <a:gd name="T27" fmla="*/ 14 h 871"/>
                    <a:gd name="T28" fmla="*/ 16 w 817"/>
                    <a:gd name="T29" fmla="*/ 7 h 871"/>
                    <a:gd name="T30" fmla="*/ 9 w 817"/>
                    <a:gd name="T31" fmla="*/ 6 h 871"/>
                    <a:gd name="T32" fmla="*/ 6 w 817"/>
                    <a:gd name="T33" fmla="*/ 0 h 8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17" h="871">
                      <a:moveTo>
                        <a:pt x="595" y="347"/>
                      </a:moveTo>
                      <a:cubicBezTo>
                        <a:pt x="693" y="337"/>
                        <a:pt x="817" y="390"/>
                        <a:pt x="803" y="505"/>
                      </a:cubicBezTo>
                      <a:cubicBezTo>
                        <a:pt x="792" y="597"/>
                        <a:pt x="695" y="677"/>
                        <a:pt x="665" y="764"/>
                      </a:cubicBezTo>
                      <a:cubicBezTo>
                        <a:pt x="652" y="799"/>
                        <a:pt x="634" y="871"/>
                        <a:pt x="577" y="852"/>
                      </a:cubicBezTo>
                      <a:cubicBezTo>
                        <a:pt x="516" y="831"/>
                        <a:pt x="541" y="760"/>
                        <a:pt x="455" y="794"/>
                      </a:cubicBezTo>
                      <a:cubicBezTo>
                        <a:pt x="404" y="814"/>
                        <a:pt x="400" y="835"/>
                        <a:pt x="342" y="802"/>
                      </a:cubicBezTo>
                      <a:cubicBezTo>
                        <a:pt x="295" y="775"/>
                        <a:pt x="275" y="736"/>
                        <a:pt x="236" y="699"/>
                      </a:cubicBezTo>
                      <a:cubicBezTo>
                        <a:pt x="225" y="689"/>
                        <a:pt x="197" y="679"/>
                        <a:pt x="190" y="670"/>
                      </a:cubicBezTo>
                      <a:cubicBezTo>
                        <a:pt x="177" y="650"/>
                        <a:pt x="187" y="626"/>
                        <a:pt x="177" y="606"/>
                      </a:cubicBezTo>
                      <a:cubicBezTo>
                        <a:pt x="157" y="568"/>
                        <a:pt x="115" y="557"/>
                        <a:pt x="85" y="535"/>
                      </a:cubicBezTo>
                      <a:cubicBezTo>
                        <a:pt x="0" y="474"/>
                        <a:pt x="4" y="407"/>
                        <a:pt x="60" y="323"/>
                      </a:cubicBezTo>
                      <a:cubicBezTo>
                        <a:pt x="94" y="273"/>
                        <a:pt x="166" y="147"/>
                        <a:pt x="243" y="226"/>
                      </a:cubicBezTo>
                      <a:cubicBezTo>
                        <a:pt x="320" y="304"/>
                        <a:pt x="166" y="409"/>
                        <a:pt x="185" y="485"/>
                      </a:cubicBezTo>
                      <a:cubicBezTo>
                        <a:pt x="268" y="516"/>
                        <a:pt x="283" y="413"/>
                        <a:pt x="306" y="366"/>
                      </a:cubicBezTo>
                      <a:cubicBezTo>
                        <a:pt x="330" y="316"/>
                        <a:pt x="434" y="245"/>
                        <a:pt x="404" y="190"/>
                      </a:cubicBezTo>
                      <a:cubicBezTo>
                        <a:pt x="353" y="172"/>
                        <a:pt x="297" y="176"/>
                        <a:pt x="247" y="144"/>
                      </a:cubicBezTo>
                      <a:cubicBezTo>
                        <a:pt x="196" y="110"/>
                        <a:pt x="201" y="36"/>
                        <a:pt x="165"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67" name="Freeform 1057">
                  <a:extLst>
                    <a:ext uri="{FF2B5EF4-FFF2-40B4-BE49-F238E27FC236}">
                      <a16:creationId xmlns:a16="http://schemas.microsoft.com/office/drawing/2014/main" id="{F3D9DE1E-E17A-95EB-CFEB-372EC5FD63F0}"/>
                    </a:ext>
                  </a:extLst>
                </p:cNvPr>
                <p:cNvSpPr>
                  <a:spLocks/>
                </p:cNvSpPr>
                <p:nvPr/>
              </p:nvSpPr>
              <p:spPr bwMode="auto">
                <a:xfrm>
                  <a:off x="369" y="2003"/>
                  <a:ext cx="251" cy="221"/>
                </a:xfrm>
                <a:custGeom>
                  <a:avLst/>
                  <a:gdLst>
                    <a:gd name="T0" fmla="*/ 7 w 742"/>
                    <a:gd name="T1" fmla="*/ 0 h 653"/>
                    <a:gd name="T2" fmla="*/ 10 w 742"/>
                    <a:gd name="T3" fmla="*/ 5 h 653"/>
                    <a:gd name="T4" fmla="*/ 12 w 742"/>
                    <a:gd name="T5" fmla="*/ 11 h 653"/>
                    <a:gd name="T6" fmla="*/ 11 w 742"/>
                    <a:gd name="T7" fmla="*/ 15 h 653"/>
                    <a:gd name="T8" fmla="*/ 16 w 742"/>
                    <a:gd name="T9" fmla="*/ 14 h 653"/>
                    <a:gd name="T10" fmla="*/ 26 w 742"/>
                    <a:gd name="T11" fmla="*/ 15 h 653"/>
                    <a:gd name="T12" fmla="*/ 21 w 742"/>
                    <a:gd name="T13" fmla="*/ 23 h 653"/>
                    <a:gd name="T14" fmla="*/ 6 w 742"/>
                    <a:gd name="T15" fmla="*/ 22 h 653"/>
                    <a:gd name="T16" fmla="*/ 6 w 742"/>
                    <a:gd name="T17" fmla="*/ 22 h 653"/>
                    <a:gd name="T18" fmla="*/ 0 w 742"/>
                    <a:gd name="T19" fmla="*/ 23 h 6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2" h="653">
                      <a:moveTo>
                        <a:pt x="171" y="0"/>
                      </a:moveTo>
                      <a:cubicBezTo>
                        <a:pt x="159" y="45"/>
                        <a:pt x="234" y="89"/>
                        <a:pt x="254" y="133"/>
                      </a:cubicBezTo>
                      <a:cubicBezTo>
                        <a:pt x="274" y="173"/>
                        <a:pt x="294" y="234"/>
                        <a:pt x="296" y="278"/>
                      </a:cubicBezTo>
                      <a:cubicBezTo>
                        <a:pt x="297" y="319"/>
                        <a:pt x="242" y="373"/>
                        <a:pt x="277" y="393"/>
                      </a:cubicBezTo>
                      <a:cubicBezTo>
                        <a:pt x="308" y="411"/>
                        <a:pt x="372" y="357"/>
                        <a:pt x="405" y="346"/>
                      </a:cubicBezTo>
                      <a:cubicBezTo>
                        <a:pt x="478" y="320"/>
                        <a:pt x="630" y="305"/>
                        <a:pt x="684" y="378"/>
                      </a:cubicBezTo>
                      <a:cubicBezTo>
                        <a:pt x="742" y="456"/>
                        <a:pt x="611" y="580"/>
                        <a:pt x="538" y="607"/>
                      </a:cubicBezTo>
                      <a:cubicBezTo>
                        <a:pt x="406" y="653"/>
                        <a:pt x="280" y="421"/>
                        <a:pt x="164" y="566"/>
                      </a:cubicBezTo>
                      <a:cubicBezTo>
                        <a:pt x="164" y="566"/>
                        <a:pt x="165" y="565"/>
                        <a:pt x="165" y="565"/>
                      </a:cubicBezTo>
                      <a:cubicBezTo>
                        <a:pt x="111" y="570"/>
                        <a:pt x="57" y="586"/>
                        <a:pt x="0" y="58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68" name="Freeform 1058">
                  <a:extLst>
                    <a:ext uri="{FF2B5EF4-FFF2-40B4-BE49-F238E27FC236}">
                      <a16:creationId xmlns:a16="http://schemas.microsoft.com/office/drawing/2014/main" id="{653711CE-A236-F8F7-2428-64754F172556}"/>
                    </a:ext>
                  </a:extLst>
                </p:cNvPr>
                <p:cNvSpPr>
                  <a:spLocks/>
                </p:cNvSpPr>
                <p:nvPr/>
              </p:nvSpPr>
              <p:spPr bwMode="auto">
                <a:xfrm>
                  <a:off x="393" y="2367"/>
                  <a:ext cx="197" cy="224"/>
                </a:xfrm>
                <a:custGeom>
                  <a:avLst/>
                  <a:gdLst>
                    <a:gd name="T0" fmla="*/ 12 w 584"/>
                    <a:gd name="T1" fmla="*/ 26 h 660"/>
                    <a:gd name="T2" fmla="*/ 10 w 584"/>
                    <a:gd name="T3" fmla="*/ 21 h 660"/>
                    <a:gd name="T4" fmla="*/ 5 w 584"/>
                    <a:gd name="T5" fmla="*/ 20 h 660"/>
                    <a:gd name="T6" fmla="*/ 5 w 584"/>
                    <a:gd name="T7" fmla="*/ 17 h 660"/>
                    <a:gd name="T8" fmla="*/ 11 w 584"/>
                    <a:gd name="T9" fmla="*/ 18 h 660"/>
                    <a:gd name="T10" fmla="*/ 21 w 584"/>
                    <a:gd name="T11" fmla="*/ 20 h 660"/>
                    <a:gd name="T12" fmla="*/ 18 w 584"/>
                    <a:gd name="T13" fmla="*/ 8 h 660"/>
                    <a:gd name="T14" fmla="*/ 11 w 584"/>
                    <a:gd name="T15" fmla="*/ 2 h 660"/>
                    <a:gd name="T16" fmla="*/ 0 w 584"/>
                    <a:gd name="T17" fmla="*/ 4 h 6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4" h="660">
                      <a:moveTo>
                        <a:pt x="316" y="660"/>
                      </a:moveTo>
                      <a:cubicBezTo>
                        <a:pt x="276" y="620"/>
                        <a:pt x="297" y="568"/>
                        <a:pt x="264" y="529"/>
                      </a:cubicBezTo>
                      <a:cubicBezTo>
                        <a:pt x="226" y="485"/>
                        <a:pt x="172" y="523"/>
                        <a:pt x="126" y="509"/>
                      </a:cubicBezTo>
                      <a:cubicBezTo>
                        <a:pt x="66" y="490"/>
                        <a:pt x="80" y="439"/>
                        <a:pt x="139" y="432"/>
                      </a:cubicBezTo>
                      <a:cubicBezTo>
                        <a:pt x="174" y="428"/>
                        <a:pt x="251" y="449"/>
                        <a:pt x="283" y="466"/>
                      </a:cubicBezTo>
                      <a:cubicBezTo>
                        <a:pt x="348" y="500"/>
                        <a:pt x="491" y="620"/>
                        <a:pt x="543" y="502"/>
                      </a:cubicBezTo>
                      <a:cubicBezTo>
                        <a:pt x="584" y="409"/>
                        <a:pt x="492" y="300"/>
                        <a:pt x="461" y="218"/>
                      </a:cubicBezTo>
                      <a:cubicBezTo>
                        <a:pt x="431" y="138"/>
                        <a:pt x="403" y="0"/>
                        <a:pt x="297" y="40"/>
                      </a:cubicBezTo>
                      <a:cubicBezTo>
                        <a:pt x="235" y="63"/>
                        <a:pt x="62" y="178"/>
                        <a:pt x="0" y="11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69" name="Freeform 1059">
                  <a:extLst>
                    <a:ext uri="{FF2B5EF4-FFF2-40B4-BE49-F238E27FC236}">
                      <a16:creationId xmlns:a16="http://schemas.microsoft.com/office/drawing/2014/main" id="{27A45892-7832-64C8-9F90-8739C21E5BD2}"/>
                    </a:ext>
                  </a:extLst>
                </p:cNvPr>
                <p:cNvSpPr>
                  <a:spLocks/>
                </p:cNvSpPr>
                <p:nvPr/>
              </p:nvSpPr>
              <p:spPr bwMode="auto">
                <a:xfrm>
                  <a:off x="790" y="1731"/>
                  <a:ext cx="120" cy="45"/>
                </a:xfrm>
                <a:custGeom>
                  <a:avLst/>
                  <a:gdLst>
                    <a:gd name="T0" fmla="*/ 0 w 354"/>
                    <a:gd name="T1" fmla="*/ 4 h 132"/>
                    <a:gd name="T2" fmla="*/ 7 w 354"/>
                    <a:gd name="T3" fmla="*/ 1 h 132"/>
                    <a:gd name="T4" fmla="*/ 13 w 354"/>
                    <a:gd name="T5" fmla="*/ 5 h 132"/>
                    <a:gd name="T6" fmla="*/ 0 60000 65536"/>
                    <a:gd name="T7" fmla="*/ 0 60000 65536"/>
                    <a:gd name="T8" fmla="*/ 0 60000 65536"/>
                  </a:gdLst>
                  <a:ahLst/>
                  <a:cxnLst>
                    <a:cxn ang="T6">
                      <a:pos x="T0" y="T1"/>
                    </a:cxn>
                    <a:cxn ang="T7">
                      <a:pos x="T2" y="T3"/>
                    </a:cxn>
                    <a:cxn ang="T8">
                      <a:pos x="T4" y="T5"/>
                    </a:cxn>
                  </a:cxnLst>
                  <a:rect l="0" t="0" r="r" b="b"/>
                  <a:pathLst>
                    <a:path w="354" h="132">
                      <a:moveTo>
                        <a:pt x="0" y="91"/>
                      </a:moveTo>
                      <a:cubicBezTo>
                        <a:pt x="62" y="27"/>
                        <a:pt x="87" y="0"/>
                        <a:pt x="177" y="14"/>
                      </a:cubicBezTo>
                      <a:cubicBezTo>
                        <a:pt x="229" y="22"/>
                        <a:pt x="354" y="63"/>
                        <a:pt x="328" y="13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70" name="Freeform 1060">
                  <a:extLst>
                    <a:ext uri="{FF2B5EF4-FFF2-40B4-BE49-F238E27FC236}">
                      <a16:creationId xmlns:a16="http://schemas.microsoft.com/office/drawing/2014/main" id="{B389856A-27DE-B2E9-9ABC-87079108D017}"/>
                    </a:ext>
                  </a:extLst>
                </p:cNvPr>
                <p:cNvSpPr>
                  <a:spLocks/>
                </p:cNvSpPr>
                <p:nvPr/>
              </p:nvSpPr>
              <p:spPr bwMode="auto">
                <a:xfrm>
                  <a:off x="805" y="1817"/>
                  <a:ext cx="124" cy="113"/>
                </a:xfrm>
                <a:custGeom>
                  <a:avLst/>
                  <a:gdLst>
                    <a:gd name="T0" fmla="*/ 14 w 366"/>
                    <a:gd name="T1" fmla="*/ 0 h 334"/>
                    <a:gd name="T2" fmla="*/ 0 w 366"/>
                    <a:gd name="T3" fmla="*/ 13 h 334"/>
                    <a:gd name="T4" fmla="*/ 0 60000 65536"/>
                    <a:gd name="T5" fmla="*/ 0 60000 65536"/>
                  </a:gdLst>
                  <a:ahLst/>
                  <a:cxnLst>
                    <a:cxn ang="T4">
                      <a:pos x="T0" y="T1"/>
                    </a:cxn>
                    <a:cxn ang="T5">
                      <a:pos x="T2" y="T3"/>
                    </a:cxn>
                  </a:cxnLst>
                  <a:rect l="0" t="0" r="r" b="b"/>
                  <a:pathLst>
                    <a:path w="366" h="334">
                      <a:moveTo>
                        <a:pt x="366" y="0"/>
                      </a:moveTo>
                      <a:cubicBezTo>
                        <a:pt x="365" y="215"/>
                        <a:pt x="48" y="147"/>
                        <a:pt x="0" y="33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71" name="Freeform 1061">
                  <a:extLst>
                    <a:ext uri="{FF2B5EF4-FFF2-40B4-BE49-F238E27FC236}">
                      <a16:creationId xmlns:a16="http://schemas.microsoft.com/office/drawing/2014/main" id="{49851298-00CF-4B13-3756-8113B72BA14C}"/>
                    </a:ext>
                  </a:extLst>
                </p:cNvPr>
                <p:cNvSpPr>
                  <a:spLocks/>
                </p:cNvSpPr>
                <p:nvPr/>
              </p:nvSpPr>
              <p:spPr bwMode="auto">
                <a:xfrm>
                  <a:off x="834" y="1841"/>
                  <a:ext cx="14" cy="45"/>
                </a:xfrm>
                <a:custGeom>
                  <a:avLst/>
                  <a:gdLst>
                    <a:gd name="T0" fmla="*/ 2 w 41"/>
                    <a:gd name="T1" fmla="*/ 0 h 133"/>
                    <a:gd name="T2" fmla="*/ 2 w 41"/>
                    <a:gd name="T3" fmla="*/ 5 h 133"/>
                    <a:gd name="T4" fmla="*/ 0 60000 65536"/>
                    <a:gd name="T5" fmla="*/ 0 60000 65536"/>
                  </a:gdLst>
                  <a:ahLst/>
                  <a:cxnLst>
                    <a:cxn ang="T4">
                      <a:pos x="T0" y="T1"/>
                    </a:cxn>
                    <a:cxn ang="T5">
                      <a:pos x="T2" y="T3"/>
                    </a:cxn>
                  </a:cxnLst>
                  <a:rect l="0" t="0" r="r" b="b"/>
                  <a:pathLst>
                    <a:path w="41" h="133">
                      <a:moveTo>
                        <a:pt x="41" y="0"/>
                      </a:moveTo>
                      <a:cubicBezTo>
                        <a:pt x="0" y="40"/>
                        <a:pt x="39" y="87"/>
                        <a:pt x="41" y="13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72" name="Freeform 1062">
                  <a:extLst>
                    <a:ext uri="{FF2B5EF4-FFF2-40B4-BE49-F238E27FC236}">
                      <a16:creationId xmlns:a16="http://schemas.microsoft.com/office/drawing/2014/main" id="{29FB9E2E-E177-9894-465F-D8C798431627}"/>
                    </a:ext>
                  </a:extLst>
                </p:cNvPr>
                <p:cNvSpPr>
                  <a:spLocks/>
                </p:cNvSpPr>
                <p:nvPr/>
              </p:nvSpPr>
              <p:spPr bwMode="auto">
                <a:xfrm>
                  <a:off x="1325" y="2112"/>
                  <a:ext cx="80" cy="71"/>
                </a:xfrm>
                <a:custGeom>
                  <a:avLst/>
                  <a:gdLst>
                    <a:gd name="T0" fmla="*/ 3 w 235"/>
                    <a:gd name="T1" fmla="*/ 0 h 209"/>
                    <a:gd name="T2" fmla="*/ 0 w 235"/>
                    <a:gd name="T3" fmla="*/ 7 h 209"/>
                    <a:gd name="T4" fmla="*/ 0 60000 65536"/>
                    <a:gd name="T5" fmla="*/ 0 60000 65536"/>
                  </a:gdLst>
                  <a:ahLst/>
                  <a:cxnLst>
                    <a:cxn ang="T4">
                      <a:pos x="T0" y="T1"/>
                    </a:cxn>
                    <a:cxn ang="T5">
                      <a:pos x="T2" y="T3"/>
                    </a:cxn>
                  </a:cxnLst>
                  <a:rect l="0" t="0" r="r" b="b"/>
                  <a:pathLst>
                    <a:path w="235" h="209">
                      <a:moveTo>
                        <a:pt x="79" y="0"/>
                      </a:moveTo>
                      <a:cubicBezTo>
                        <a:pt x="235" y="42"/>
                        <a:pt x="121" y="209"/>
                        <a:pt x="0" y="18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73" name="Freeform 1063">
                  <a:extLst>
                    <a:ext uri="{FF2B5EF4-FFF2-40B4-BE49-F238E27FC236}">
                      <a16:creationId xmlns:a16="http://schemas.microsoft.com/office/drawing/2014/main" id="{C9BF431E-C8F6-B481-F9B5-2BA8D88BF6D9}"/>
                    </a:ext>
                  </a:extLst>
                </p:cNvPr>
                <p:cNvSpPr>
                  <a:spLocks/>
                </p:cNvSpPr>
                <p:nvPr/>
              </p:nvSpPr>
              <p:spPr bwMode="auto">
                <a:xfrm>
                  <a:off x="1365" y="1922"/>
                  <a:ext cx="114" cy="201"/>
                </a:xfrm>
                <a:custGeom>
                  <a:avLst/>
                  <a:gdLst>
                    <a:gd name="T0" fmla="*/ 5 w 338"/>
                    <a:gd name="T1" fmla="*/ 1 h 594"/>
                    <a:gd name="T2" fmla="*/ 12 w 338"/>
                    <a:gd name="T3" fmla="*/ 4 h 594"/>
                    <a:gd name="T4" fmla="*/ 10 w 338"/>
                    <a:gd name="T5" fmla="*/ 13 h 594"/>
                    <a:gd name="T6" fmla="*/ 8 w 338"/>
                    <a:gd name="T7" fmla="*/ 21 h 594"/>
                    <a:gd name="T8" fmla="*/ 0 w 338"/>
                    <a:gd name="T9" fmla="*/ 19 h 5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 h="594">
                      <a:moveTo>
                        <a:pt x="126" y="24"/>
                      </a:moveTo>
                      <a:cubicBezTo>
                        <a:pt x="196" y="1"/>
                        <a:pt x="292" y="0"/>
                        <a:pt x="316" y="100"/>
                      </a:cubicBezTo>
                      <a:cubicBezTo>
                        <a:pt x="338" y="188"/>
                        <a:pt x="292" y="256"/>
                        <a:pt x="271" y="333"/>
                      </a:cubicBezTo>
                      <a:cubicBezTo>
                        <a:pt x="253" y="402"/>
                        <a:pt x="277" y="502"/>
                        <a:pt x="209" y="549"/>
                      </a:cubicBezTo>
                      <a:cubicBezTo>
                        <a:pt x="142" y="594"/>
                        <a:pt x="49" y="551"/>
                        <a:pt x="0" y="49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74" name="Freeform 1064">
                  <a:extLst>
                    <a:ext uri="{FF2B5EF4-FFF2-40B4-BE49-F238E27FC236}">
                      <a16:creationId xmlns:a16="http://schemas.microsoft.com/office/drawing/2014/main" id="{F7958AC3-20A5-01AC-D57A-1EC2A2DC6C3A}"/>
                    </a:ext>
                  </a:extLst>
                </p:cNvPr>
                <p:cNvSpPr>
                  <a:spLocks/>
                </p:cNvSpPr>
                <p:nvPr/>
              </p:nvSpPr>
              <p:spPr bwMode="auto">
                <a:xfrm>
                  <a:off x="1367" y="1944"/>
                  <a:ext cx="89" cy="134"/>
                </a:xfrm>
                <a:custGeom>
                  <a:avLst/>
                  <a:gdLst>
                    <a:gd name="T0" fmla="*/ 0 w 263"/>
                    <a:gd name="T1" fmla="*/ 15 h 397"/>
                    <a:gd name="T2" fmla="*/ 6 w 263"/>
                    <a:gd name="T3" fmla="*/ 12 h 397"/>
                    <a:gd name="T4" fmla="*/ 9 w 263"/>
                    <a:gd name="T5" fmla="*/ 7 h 397"/>
                    <a:gd name="T6" fmla="*/ 8 w 263"/>
                    <a:gd name="T7" fmla="*/ 1 h 397"/>
                    <a:gd name="T8" fmla="*/ 3 w 263"/>
                    <a:gd name="T9" fmla="*/ 1 h 3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 h="397">
                      <a:moveTo>
                        <a:pt x="0" y="397"/>
                      </a:moveTo>
                      <a:cubicBezTo>
                        <a:pt x="7" y="376"/>
                        <a:pt x="119" y="345"/>
                        <a:pt x="153" y="317"/>
                      </a:cubicBezTo>
                      <a:cubicBezTo>
                        <a:pt x="199" y="280"/>
                        <a:pt x="214" y="238"/>
                        <a:pt x="228" y="183"/>
                      </a:cubicBezTo>
                      <a:cubicBezTo>
                        <a:pt x="237" y="145"/>
                        <a:pt x="263" y="56"/>
                        <a:pt x="220" y="26"/>
                      </a:cubicBezTo>
                      <a:cubicBezTo>
                        <a:pt x="184" y="0"/>
                        <a:pt x="115" y="50"/>
                        <a:pt x="70" y="3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75" name="Freeform 1065">
                  <a:extLst>
                    <a:ext uri="{FF2B5EF4-FFF2-40B4-BE49-F238E27FC236}">
                      <a16:creationId xmlns:a16="http://schemas.microsoft.com/office/drawing/2014/main" id="{0FF8EAF6-2E64-2DDD-5800-1689D65D8A62}"/>
                    </a:ext>
                  </a:extLst>
                </p:cNvPr>
                <p:cNvSpPr>
                  <a:spLocks/>
                </p:cNvSpPr>
                <p:nvPr/>
              </p:nvSpPr>
              <p:spPr bwMode="auto">
                <a:xfrm>
                  <a:off x="1632" y="2124"/>
                  <a:ext cx="229" cy="304"/>
                </a:xfrm>
                <a:custGeom>
                  <a:avLst/>
                  <a:gdLst>
                    <a:gd name="T0" fmla="*/ 14 w 675"/>
                    <a:gd name="T1" fmla="*/ 0 h 899"/>
                    <a:gd name="T2" fmla="*/ 4 w 675"/>
                    <a:gd name="T3" fmla="*/ 8 h 899"/>
                    <a:gd name="T4" fmla="*/ 3 w 675"/>
                    <a:gd name="T5" fmla="*/ 19 h 899"/>
                    <a:gd name="T6" fmla="*/ 4 w 675"/>
                    <a:gd name="T7" fmla="*/ 25 h 899"/>
                    <a:gd name="T8" fmla="*/ 7 w 675"/>
                    <a:gd name="T9" fmla="*/ 28 h 899"/>
                    <a:gd name="T10" fmla="*/ 11 w 675"/>
                    <a:gd name="T11" fmla="*/ 32 h 899"/>
                    <a:gd name="T12" fmla="*/ 17 w 675"/>
                    <a:gd name="T13" fmla="*/ 33 h 899"/>
                    <a:gd name="T14" fmla="*/ 26 w 675"/>
                    <a:gd name="T15" fmla="*/ 34 h 8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5" h="899">
                      <a:moveTo>
                        <a:pt x="346" y="0"/>
                      </a:moveTo>
                      <a:cubicBezTo>
                        <a:pt x="256" y="43"/>
                        <a:pt x="159" y="145"/>
                        <a:pt x="92" y="218"/>
                      </a:cubicBezTo>
                      <a:cubicBezTo>
                        <a:pt x="0" y="318"/>
                        <a:pt x="49" y="386"/>
                        <a:pt x="75" y="502"/>
                      </a:cubicBezTo>
                      <a:cubicBezTo>
                        <a:pt x="85" y="550"/>
                        <a:pt x="84" y="595"/>
                        <a:pt x="108" y="640"/>
                      </a:cubicBezTo>
                      <a:cubicBezTo>
                        <a:pt x="126" y="675"/>
                        <a:pt x="159" y="696"/>
                        <a:pt x="183" y="728"/>
                      </a:cubicBezTo>
                      <a:cubicBezTo>
                        <a:pt x="212" y="766"/>
                        <a:pt x="220" y="818"/>
                        <a:pt x="270" y="837"/>
                      </a:cubicBezTo>
                      <a:cubicBezTo>
                        <a:pt x="312" y="854"/>
                        <a:pt x="383" y="843"/>
                        <a:pt x="428" y="849"/>
                      </a:cubicBezTo>
                      <a:cubicBezTo>
                        <a:pt x="488" y="858"/>
                        <a:pt x="619" y="899"/>
                        <a:pt x="675" y="87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76" name="Freeform 1066">
                  <a:extLst>
                    <a:ext uri="{FF2B5EF4-FFF2-40B4-BE49-F238E27FC236}">
                      <a16:creationId xmlns:a16="http://schemas.microsoft.com/office/drawing/2014/main" id="{02726F7B-A94D-A1DC-53E4-040BB887FC87}"/>
                    </a:ext>
                  </a:extLst>
                </p:cNvPr>
                <p:cNvSpPr>
                  <a:spLocks/>
                </p:cNvSpPr>
                <p:nvPr/>
              </p:nvSpPr>
              <p:spPr bwMode="auto">
                <a:xfrm>
                  <a:off x="1827" y="2273"/>
                  <a:ext cx="59" cy="105"/>
                </a:xfrm>
                <a:custGeom>
                  <a:avLst/>
                  <a:gdLst>
                    <a:gd name="T0" fmla="*/ 7 w 175"/>
                    <a:gd name="T1" fmla="*/ 11 h 308"/>
                    <a:gd name="T2" fmla="*/ 6 w 175"/>
                    <a:gd name="T3" fmla="*/ 0 h 308"/>
                    <a:gd name="T4" fmla="*/ 0 60000 65536"/>
                    <a:gd name="T5" fmla="*/ 0 60000 65536"/>
                  </a:gdLst>
                  <a:ahLst/>
                  <a:cxnLst>
                    <a:cxn ang="T4">
                      <a:pos x="T0" y="T1"/>
                    </a:cxn>
                    <a:cxn ang="T5">
                      <a:pos x="T2" y="T3"/>
                    </a:cxn>
                  </a:cxnLst>
                  <a:rect l="0" t="0" r="r" b="b"/>
                  <a:pathLst>
                    <a:path w="175" h="308">
                      <a:moveTo>
                        <a:pt x="175" y="281"/>
                      </a:moveTo>
                      <a:cubicBezTo>
                        <a:pt x="0" y="308"/>
                        <a:pt x="121" y="62"/>
                        <a:pt x="147"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77" name="Freeform 1067">
                  <a:extLst>
                    <a:ext uri="{FF2B5EF4-FFF2-40B4-BE49-F238E27FC236}">
                      <a16:creationId xmlns:a16="http://schemas.microsoft.com/office/drawing/2014/main" id="{490FB42B-206B-FE2C-C33B-AA6CBEC816F7}"/>
                    </a:ext>
                  </a:extLst>
                </p:cNvPr>
                <p:cNvSpPr>
                  <a:spLocks/>
                </p:cNvSpPr>
                <p:nvPr/>
              </p:nvSpPr>
              <p:spPr bwMode="auto">
                <a:xfrm>
                  <a:off x="1804" y="2225"/>
                  <a:ext cx="58" cy="200"/>
                </a:xfrm>
                <a:custGeom>
                  <a:avLst/>
                  <a:gdLst>
                    <a:gd name="T0" fmla="*/ 6 w 173"/>
                    <a:gd name="T1" fmla="*/ 0 h 591"/>
                    <a:gd name="T2" fmla="*/ 1 w 173"/>
                    <a:gd name="T3" fmla="*/ 16 h 591"/>
                    <a:gd name="T4" fmla="*/ 5 w 173"/>
                    <a:gd name="T5" fmla="*/ 20 h 591"/>
                    <a:gd name="T6" fmla="*/ 6 w 173"/>
                    <a:gd name="T7" fmla="*/ 21 h 591"/>
                    <a:gd name="T8" fmla="*/ 6 w 173"/>
                    <a:gd name="T9" fmla="*/ 22 h 5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591">
                      <a:moveTo>
                        <a:pt x="164" y="0"/>
                      </a:moveTo>
                      <a:cubicBezTo>
                        <a:pt x="130" y="96"/>
                        <a:pt x="0" y="313"/>
                        <a:pt x="30" y="423"/>
                      </a:cubicBezTo>
                      <a:cubicBezTo>
                        <a:pt x="45" y="478"/>
                        <a:pt x="86" y="479"/>
                        <a:pt x="123" y="504"/>
                      </a:cubicBezTo>
                      <a:cubicBezTo>
                        <a:pt x="143" y="517"/>
                        <a:pt x="153" y="517"/>
                        <a:pt x="166" y="538"/>
                      </a:cubicBezTo>
                      <a:cubicBezTo>
                        <a:pt x="173" y="550"/>
                        <a:pt x="173" y="591"/>
                        <a:pt x="161" y="56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78" name="Freeform 1068">
                  <a:extLst>
                    <a:ext uri="{FF2B5EF4-FFF2-40B4-BE49-F238E27FC236}">
                      <a16:creationId xmlns:a16="http://schemas.microsoft.com/office/drawing/2014/main" id="{0B249E76-DDF7-2792-C282-8F20A945168E}"/>
                    </a:ext>
                  </a:extLst>
                </p:cNvPr>
                <p:cNvSpPr>
                  <a:spLocks/>
                </p:cNvSpPr>
                <p:nvPr/>
              </p:nvSpPr>
              <p:spPr bwMode="auto">
                <a:xfrm>
                  <a:off x="1749" y="2108"/>
                  <a:ext cx="158" cy="233"/>
                </a:xfrm>
                <a:custGeom>
                  <a:avLst/>
                  <a:gdLst>
                    <a:gd name="T0" fmla="*/ 0 w 467"/>
                    <a:gd name="T1" fmla="*/ 2 h 687"/>
                    <a:gd name="T2" fmla="*/ 9 w 467"/>
                    <a:gd name="T3" fmla="*/ 2 h 687"/>
                    <a:gd name="T4" fmla="*/ 13 w 467"/>
                    <a:gd name="T5" fmla="*/ 11 h 687"/>
                    <a:gd name="T6" fmla="*/ 13 w 467"/>
                    <a:gd name="T7" fmla="*/ 16 h 687"/>
                    <a:gd name="T8" fmla="*/ 15 w 467"/>
                    <a:gd name="T9" fmla="*/ 19 h 687"/>
                    <a:gd name="T10" fmla="*/ 18 w 467"/>
                    <a:gd name="T11" fmla="*/ 27 h 6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7" h="687">
                      <a:moveTo>
                        <a:pt x="0" y="46"/>
                      </a:moveTo>
                      <a:cubicBezTo>
                        <a:pt x="67" y="18"/>
                        <a:pt x="185" y="0"/>
                        <a:pt x="247" y="49"/>
                      </a:cubicBezTo>
                      <a:cubicBezTo>
                        <a:pt x="296" y="88"/>
                        <a:pt x="316" y="216"/>
                        <a:pt x="327" y="277"/>
                      </a:cubicBezTo>
                      <a:cubicBezTo>
                        <a:pt x="334" y="316"/>
                        <a:pt x="323" y="360"/>
                        <a:pt x="334" y="397"/>
                      </a:cubicBezTo>
                      <a:cubicBezTo>
                        <a:pt x="345" y="432"/>
                        <a:pt x="371" y="464"/>
                        <a:pt x="387" y="496"/>
                      </a:cubicBezTo>
                      <a:cubicBezTo>
                        <a:pt x="414" y="551"/>
                        <a:pt x="404" y="663"/>
                        <a:pt x="467" y="68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79" name="Freeform 1069">
                  <a:extLst>
                    <a:ext uri="{FF2B5EF4-FFF2-40B4-BE49-F238E27FC236}">
                      <a16:creationId xmlns:a16="http://schemas.microsoft.com/office/drawing/2014/main" id="{1710FD4F-42CB-4CEA-9C7D-D4404B4B6AA1}"/>
                    </a:ext>
                  </a:extLst>
                </p:cNvPr>
                <p:cNvSpPr>
                  <a:spLocks/>
                </p:cNvSpPr>
                <p:nvPr/>
              </p:nvSpPr>
              <p:spPr bwMode="auto">
                <a:xfrm>
                  <a:off x="1762" y="2119"/>
                  <a:ext cx="94" cy="83"/>
                </a:xfrm>
                <a:custGeom>
                  <a:avLst/>
                  <a:gdLst>
                    <a:gd name="T0" fmla="*/ 11 w 279"/>
                    <a:gd name="T1" fmla="*/ 8 h 248"/>
                    <a:gd name="T2" fmla="*/ 2 w 279"/>
                    <a:gd name="T3" fmla="*/ 7 h 248"/>
                    <a:gd name="T4" fmla="*/ 7 w 279"/>
                    <a:gd name="T5" fmla="*/ 0 h 248"/>
                    <a:gd name="T6" fmla="*/ 0 60000 65536"/>
                    <a:gd name="T7" fmla="*/ 0 60000 65536"/>
                    <a:gd name="T8" fmla="*/ 0 60000 65536"/>
                  </a:gdLst>
                  <a:ahLst/>
                  <a:cxnLst>
                    <a:cxn ang="T6">
                      <a:pos x="T0" y="T1"/>
                    </a:cxn>
                    <a:cxn ang="T7">
                      <a:pos x="T2" y="T3"/>
                    </a:cxn>
                    <a:cxn ang="T8">
                      <a:pos x="T4" y="T5"/>
                    </a:cxn>
                  </a:cxnLst>
                  <a:rect l="0" t="0" r="r" b="b"/>
                  <a:pathLst>
                    <a:path w="279" h="248">
                      <a:moveTo>
                        <a:pt x="279" y="202"/>
                      </a:moveTo>
                      <a:cubicBezTo>
                        <a:pt x="219" y="221"/>
                        <a:pt x="101" y="248"/>
                        <a:pt x="53" y="182"/>
                      </a:cubicBezTo>
                      <a:cubicBezTo>
                        <a:pt x="0" y="110"/>
                        <a:pt x="123" y="25"/>
                        <a:pt x="178"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80" name="Freeform 1070">
                  <a:extLst>
                    <a:ext uri="{FF2B5EF4-FFF2-40B4-BE49-F238E27FC236}">
                      <a16:creationId xmlns:a16="http://schemas.microsoft.com/office/drawing/2014/main" id="{2A76CC72-A10D-601C-348E-B0F92F380533}"/>
                    </a:ext>
                  </a:extLst>
                </p:cNvPr>
                <p:cNvSpPr>
                  <a:spLocks/>
                </p:cNvSpPr>
                <p:nvPr/>
              </p:nvSpPr>
              <p:spPr bwMode="auto">
                <a:xfrm>
                  <a:off x="1651" y="2162"/>
                  <a:ext cx="90" cy="125"/>
                </a:xfrm>
                <a:custGeom>
                  <a:avLst/>
                  <a:gdLst>
                    <a:gd name="T0" fmla="*/ 0 w 265"/>
                    <a:gd name="T1" fmla="*/ 6 h 371"/>
                    <a:gd name="T2" fmla="*/ 10 w 265"/>
                    <a:gd name="T3" fmla="*/ 5 h 371"/>
                    <a:gd name="T4" fmla="*/ 5 w 265"/>
                    <a:gd name="T5" fmla="*/ 10 h 371"/>
                    <a:gd name="T6" fmla="*/ 0 w 265"/>
                    <a:gd name="T7" fmla="*/ 14 h 3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5" h="371">
                      <a:moveTo>
                        <a:pt x="0" y="160"/>
                      </a:moveTo>
                      <a:cubicBezTo>
                        <a:pt x="57" y="168"/>
                        <a:pt x="265" y="0"/>
                        <a:pt x="248" y="133"/>
                      </a:cubicBezTo>
                      <a:cubicBezTo>
                        <a:pt x="240" y="203"/>
                        <a:pt x="172" y="224"/>
                        <a:pt x="125" y="262"/>
                      </a:cubicBezTo>
                      <a:cubicBezTo>
                        <a:pt x="85" y="295"/>
                        <a:pt x="53" y="339"/>
                        <a:pt x="13" y="37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81" name="Freeform 1071">
                  <a:extLst>
                    <a:ext uri="{FF2B5EF4-FFF2-40B4-BE49-F238E27FC236}">
                      <a16:creationId xmlns:a16="http://schemas.microsoft.com/office/drawing/2014/main" id="{5055FCA6-EB2B-AE63-BB1E-0618B1B8F3D2}"/>
                    </a:ext>
                  </a:extLst>
                </p:cNvPr>
                <p:cNvSpPr>
                  <a:spLocks/>
                </p:cNvSpPr>
                <p:nvPr/>
              </p:nvSpPr>
              <p:spPr bwMode="auto">
                <a:xfrm>
                  <a:off x="1670" y="2223"/>
                  <a:ext cx="182" cy="122"/>
                </a:xfrm>
                <a:custGeom>
                  <a:avLst/>
                  <a:gdLst>
                    <a:gd name="T0" fmla="*/ 0 w 537"/>
                    <a:gd name="T1" fmla="*/ 14 h 361"/>
                    <a:gd name="T2" fmla="*/ 9 w 537"/>
                    <a:gd name="T3" fmla="*/ 2 h 361"/>
                    <a:gd name="T4" fmla="*/ 16 w 537"/>
                    <a:gd name="T5" fmla="*/ 1 h 361"/>
                    <a:gd name="T6" fmla="*/ 21 w 537"/>
                    <a:gd name="T7" fmla="*/ 3 h 3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7" h="361">
                      <a:moveTo>
                        <a:pt x="0" y="361"/>
                      </a:moveTo>
                      <a:cubicBezTo>
                        <a:pt x="12" y="273"/>
                        <a:pt x="165" y="106"/>
                        <a:pt x="242" y="40"/>
                      </a:cubicBezTo>
                      <a:cubicBezTo>
                        <a:pt x="289" y="0"/>
                        <a:pt x="341" y="3"/>
                        <a:pt x="398" y="21"/>
                      </a:cubicBezTo>
                      <a:cubicBezTo>
                        <a:pt x="429" y="30"/>
                        <a:pt x="529" y="58"/>
                        <a:pt x="537" y="7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82" name="Freeform 1072">
                  <a:extLst>
                    <a:ext uri="{FF2B5EF4-FFF2-40B4-BE49-F238E27FC236}">
                      <a16:creationId xmlns:a16="http://schemas.microsoft.com/office/drawing/2014/main" id="{8B32DD49-E284-9C8C-10EA-719800EC608B}"/>
                    </a:ext>
                  </a:extLst>
                </p:cNvPr>
                <p:cNvSpPr>
                  <a:spLocks/>
                </p:cNvSpPr>
                <p:nvPr/>
              </p:nvSpPr>
              <p:spPr bwMode="auto">
                <a:xfrm>
                  <a:off x="1767" y="1743"/>
                  <a:ext cx="163" cy="185"/>
                </a:xfrm>
                <a:custGeom>
                  <a:avLst/>
                  <a:gdLst>
                    <a:gd name="T0" fmla="*/ 8 w 484"/>
                    <a:gd name="T1" fmla="*/ 0 h 547"/>
                    <a:gd name="T2" fmla="*/ 16 w 484"/>
                    <a:gd name="T3" fmla="*/ 3 h 547"/>
                    <a:gd name="T4" fmla="*/ 13 w 484"/>
                    <a:gd name="T5" fmla="*/ 9 h 547"/>
                    <a:gd name="T6" fmla="*/ 0 w 484"/>
                    <a:gd name="T7" fmla="*/ 15 h 5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4" h="547">
                      <a:moveTo>
                        <a:pt x="202" y="6"/>
                      </a:moveTo>
                      <a:cubicBezTo>
                        <a:pt x="257" y="0"/>
                        <a:pt x="374" y="28"/>
                        <a:pt x="412" y="68"/>
                      </a:cubicBezTo>
                      <a:cubicBezTo>
                        <a:pt x="484" y="146"/>
                        <a:pt x="389" y="200"/>
                        <a:pt x="336" y="248"/>
                      </a:cubicBezTo>
                      <a:cubicBezTo>
                        <a:pt x="279" y="297"/>
                        <a:pt x="61" y="547"/>
                        <a:pt x="0" y="37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83" name="Freeform 1073">
                  <a:extLst>
                    <a:ext uri="{FF2B5EF4-FFF2-40B4-BE49-F238E27FC236}">
                      <a16:creationId xmlns:a16="http://schemas.microsoft.com/office/drawing/2014/main" id="{D3E8477B-907F-B931-3A4B-05245EF30351}"/>
                    </a:ext>
                  </a:extLst>
                </p:cNvPr>
                <p:cNvSpPr>
                  <a:spLocks/>
                </p:cNvSpPr>
                <p:nvPr/>
              </p:nvSpPr>
              <p:spPr bwMode="auto">
                <a:xfrm>
                  <a:off x="1791" y="1778"/>
                  <a:ext cx="206" cy="545"/>
                </a:xfrm>
                <a:custGeom>
                  <a:avLst/>
                  <a:gdLst>
                    <a:gd name="T0" fmla="*/ 24 w 610"/>
                    <a:gd name="T1" fmla="*/ 3 h 1611"/>
                    <a:gd name="T2" fmla="*/ 15 w 610"/>
                    <a:gd name="T3" fmla="*/ 7 h 1611"/>
                    <a:gd name="T4" fmla="*/ 6 w 610"/>
                    <a:gd name="T5" fmla="*/ 14 h 1611"/>
                    <a:gd name="T6" fmla="*/ 2 w 610"/>
                    <a:gd name="T7" fmla="*/ 24 h 1611"/>
                    <a:gd name="T8" fmla="*/ 3 w 610"/>
                    <a:gd name="T9" fmla="*/ 34 h 1611"/>
                    <a:gd name="T10" fmla="*/ 8 w 610"/>
                    <a:gd name="T11" fmla="*/ 39 h 1611"/>
                    <a:gd name="T12" fmla="*/ 11 w 610"/>
                    <a:gd name="T13" fmla="*/ 47 h 1611"/>
                    <a:gd name="T14" fmla="*/ 13 w 610"/>
                    <a:gd name="T15" fmla="*/ 55 h 1611"/>
                    <a:gd name="T16" fmla="*/ 16 w 610"/>
                    <a:gd name="T17" fmla="*/ 62 h 16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0" h="1611">
                      <a:moveTo>
                        <a:pt x="610" y="73"/>
                      </a:moveTo>
                      <a:cubicBezTo>
                        <a:pt x="542" y="0"/>
                        <a:pt x="443" y="124"/>
                        <a:pt x="384" y="170"/>
                      </a:cubicBezTo>
                      <a:cubicBezTo>
                        <a:pt x="307" y="228"/>
                        <a:pt x="213" y="292"/>
                        <a:pt x="144" y="359"/>
                      </a:cubicBezTo>
                      <a:cubicBezTo>
                        <a:pt x="64" y="437"/>
                        <a:pt x="63" y="522"/>
                        <a:pt x="40" y="621"/>
                      </a:cubicBezTo>
                      <a:cubicBezTo>
                        <a:pt x="16" y="720"/>
                        <a:pt x="0" y="789"/>
                        <a:pt x="71" y="871"/>
                      </a:cubicBezTo>
                      <a:cubicBezTo>
                        <a:pt x="116" y="922"/>
                        <a:pt x="170" y="963"/>
                        <a:pt x="213" y="1014"/>
                      </a:cubicBezTo>
                      <a:cubicBezTo>
                        <a:pt x="266" y="1078"/>
                        <a:pt x="277" y="1140"/>
                        <a:pt x="287" y="1217"/>
                      </a:cubicBezTo>
                      <a:cubicBezTo>
                        <a:pt x="297" y="1288"/>
                        <a:pt x="321" y="1353"/>
                        <a:pt x="332" y="1425"/>
                      </a:cubicBezTo>
                      <a:cubicBezTo>
                        <a:pt x="344" y="1506"/>
                        <a:pt x="342" y="1549"/>
                        <a:pt x="401" y="161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84" name="Freeform 1074">
                  <a:extLst>
                    <a:ext uri="{FF2B5EF4-FFF2-40B4-BE49-F238E27FC236}">
                      <a16:creationId xmlns:a16="http://schemas.microsoft.com/office/drawing/2014/main" id="{AD6C48C9-6BD2-BF02-D641-8DC175DA2D8F}"/>
                    </a:ext>
                  </a:extLst>
                </p:cNvPr>
                <p:cNvSpPr>
                  <a:spLocks/>
                </p:cNvSpPr>
                <p:nvPr/>
              </p:nvSpPr>
              <p:spPr bwMode="auto">
                <a:xfrm>
                  <a:off x="1869" y="1919"/>
                  <a:ext cx="169" cy="146"/>
                </a:xfrm>
                <a:custGeom>
                  <a:avLst/>
                  <a:gdLst>
                    <a:gd name="T0" fmla="*/ 6 w 498"/>
                    <a:gd name="T1" fmla="*/ 4 h 431"/>
                    <a:gd name="T2" fmla="*/ 3 w 498"/>
                    <a:gd name="T3" fmla="*/ 13 h 431"/>
                    <a:gd name="T4" fmla="*/ 12 w 498"/>
                    <a:gd name="T5" fmla="*/ 12 h 431"/>
                    <a:gd name="T6" fmla="*/ 15 w 498"/>
                    <a:gd name="T7" fmla="*/ 11 h 431"/>
                    <a:gd name="T8" fmla="*/ 18 w 498"/>
                    <a:gd name="T9" fmla="*/ 12 h 431"/>
                    <a:gd name="T10" fmla="*/ 19 w 498"/>
                    <a:gd name="T11" fmla="*/ 6 h 431"/>
                    <a:gd name="T12" fmla="*/ 11 w 498"/>
                    <a:gd name="T13" fmla="*/ 1 h 431"/>
                    <a:gd name="T14" fmla="*/ 6 w 498"/>
                    <a:gd name="T15" fmla="*/ 4 h 4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8" h="431">
                      <a:moveTo>
                        <a:pt x="145" y="97"/>
                      </a:moveTo>
                      <a:cubicBezTo>
                        <a:pt x="21" y="124"/>
                        <a:pt x="0" y="216"/>
                        <a:pt x="74" y="325"/>
                      </a:cubicBezTo>
                      <a:cubicBezTo>
                        <a:pt x="146" y="431"/>
                        <a:pt x="219" y="333"/>
                        <a:pt x="308" y="305"/>
                      </a:cubicBezTo>
                      <a:cubicBezTo>
                        <a:pt x="328" y="298"/>
                        <a:pt x="353" y="283"/>
                        <a:pt x="374" y="282"/>
                      </a:cubicBezTo>
                      <a:cubicBezTo>
                        <a:pt x="394" y="281"/>
                        <a:pt x="434" y="298"/>
                        <a:pt x="448" y="293"/>
                      </a:cubicBezTo>
                      <a:cubicBezTo>
                        <a:pt x="498" y="278"/>
                        <a:pt x="490" y="215"/>
                        <a:pt x="486" y="167"/>
                      </a:cubicBezTo>
                      <a:cubicBezTo>
                        <a:pt x="476" y="55"/>
                        <a:pt x="388" y="0"/>
                        <a:pt x="278" y="22"/>
                      </a:cubicBezTo>
                      <a:cubicBezTo>
                        <a:pt x="226" y="32"/>
                        <a:pt x="176" y="50"/>
                        <a:pt x="145" y="9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85" name="Freeform 1075">
                  <a:extLst>
                    <a:ext uri="{FF2B5EF4-FFF2-40B4-BE49-F238E27FC236}">
                      <a16:creationId xmlns:a16="http://schemas.microsoft.com/office/drawing/2014/main" id="{EDE0A2F3-86C9-62D8-E4CB-C160352F3881}"/>
                    </a:ext>
                  </a:extLst>
                </p:cNvPr>
                <p:cNvSpPr>
                  <a:spLocks/>
                </p:cNvSpPr>
                <p:nvPr/>
              </p:nvSpPr>
              <p:spPr bwMode="auto">
                <a:xfrm>
                  <a:off x="1942" y="2041"/>
                  <a:ext cx="82" cy="91"/>
                </a:xfrm>
                <a:custGeom>
                  <a:avLst/>
                  <a:gdLst>
                    <a:gd name="T0" fmla="*/ 0 w 241"/>
                    <a:gd name="T1" fmla="*/ 5 h 267"/>
                    <a:gd name="T2" fmla="*/ 3 w 241"/>
                    <a:gd name="T3" fmla="*/ 11 h 267"/>
                    <a:gd name="T4" fmla="*/ 7 w 241"/>
                    <a:gd name="T5" fmla="*/ 7 h 267"/>
                    <a:gd name="T6" fmla="*/ 7 w 241"/>
                    <a:gd name="T7" fmla="*/ 1 h 267"/>
                    <a:gd name="T8" fmla="*/ 2 w 241"/>
                    <a:gd name="T9" fmla="*/ 2 h 2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 h="267">
                      <a:moveTo>
                        <a:pt x="5" y="121"/>
                      </a:moveTo>
                      <a:cubicBezTo>
                        <a:pt x="0" y="169"/>
                        <a:pt x="15" y="265"/>
                        <a:pt x="75" y="266"/>
                      </a:cubicBezTo>
                      <a:cubicBezTo>
                        <a:pt x="108" y="267"/>
                        <a:pt x="175" y="198"/>
                        <a:pt x="193" y="170"/>
                      </a:cubicBezTo>
                      <a:cubicBezTo>
                        <a:pt x="226" y="118"/>
                        <a:pt x="241" y="62"/>
                        <a:pt x="188" y="33"/>
                      </a:cubicBezTo>
                      <a:cubicBezTo>
                        <a:pt x="130" y="0"/>
                        <a:pt x="95" y="22"/>
                        <a:pt x="40" y="4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86" name="Freeform 1076">
                  <a:extLst>
                    <a:ext uri="{FF2B5EF4-FFF2-40B4-BE49-F238E27FC236}">
                      <a16:creationId xmlns:a16="http://schemas.microsoft.com/office/drawing/2014/main" id="{EBB1C7EA-C694-EB7F-8C95-79CBA42C4E35}"/>
                    </a:ext>
                  </a:extLst>
                </p:cNvPr>
                <p:cNvSpPr>
                  <a:spLocks/>
                </p:cNvSpPr>
                <p:nvPr/>
              </p:nvSpPr>
              <p:spPr bwMode="auto">
                <a:xfrm>
                  <a:off x="1957" y="2055"/>
                  <a:ext cx="19" cy="70"/>
                </a:xfrm>
                <a:custGeom>
                  <a:avLst/>
                  <a:gdLst>
                    <a:gd name="T0" fmla="*/ 0 w 56"/>
                    <a:gd name="T1" fmla="*/ 8 h 208"/>
                    <a:gd name="T2" fmla="*/ 1 w 56"/>
                    <a:gd name="T3" fmla="*/ 0 h 208"/>
                    <a:gd name="T4" fmla="*/ 0 60000 65536"/>
                    <a:gd name="T5" fmla="*/ 0 60000 65536"/>
                  </a:gdLst>
                  <a:ahLst/>
                  <a:cxnLst>
                    <a:cxn ang="T4">
                      <a:pos x="T0" y="T1"/>
                    </a:cxn>
                    <a:cxn ang="T5">
                      <a:pos x="T2" y="T3"/>
                    </a:cxn>
                  </a:cxnLst>
                  <a:rect l="0" t="0" r="r" b="b"/>
                  <a:pathLst>
                    <a:path w="56" h="208">
                      <a:moveTo>
                        <a:pt x="0" y="208"/>
                      </a:moveTo>
                      <a:cubicBezTo>
                        <a:pt x="56" y="201"/>
                        <a:pt x="44" y="44"/>
                        <a:pt x="25"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87" name="Freeform 1077">
                  <a:extLst>
                    <a:ext uri="{FF2B5EF4-FFF2-40B4-BE49-F238E27FC236}">
                      <a16:creationId xmlns:a16="http://schemas.microsoft.com/office/drawing/2014/main" id="{C5D98F9B-151F-2168-5B24-9CF32DDE3699}"/>
                    </a:ext>
                  </a:extLst>
                </p:cNvPr>
                <p:cNvSpPr>
                  <a:spLocks/>
                </p:cNvSpPr>
                <p:nvPr/>
              </p:nvSpPr>
              <p:spPr bwMode="auto">
                <a:xfrm>
                  <a:off x="1895" y="1967"/>
                  <a:ext cx="53" cy="62"/>
                </a:xfrm>
                <a:custGeom>
                  <a:avLst/>
                  <a:gdLst>
                    <a:gd name="T0" fmla="*/ 6 w 158"/>
                    <a:gd name="T1" fmla="*/ 7 h 183"/>
                    <a:gd name="T2" fmla="*/ 0 w 158"/>
                    <a:gd name="T3" fmla="*/ 0 h 183"/>
                    <a:gd name="T4" fmla="*/ 0 60000 65536"/>
                    <a:gd name="T5" fmla="*/ 0 60000 65536"/>
                  </a:gdLst>
                  <a:ahLst/>
                  <a:cxnLst>
                    <a:cxn ang="T4">
                      <a:pos x="T0" y="T1"/>
                    </a:cxn>
                    <a:cxn ang="T5">
                      <a:pos x="T2" y="T3"/>
                    </a:cxn>
                  </a:cxnLst>
                  <a:rect l="0" t="0" r="r" b="b"/>
                  <a:pathLst>
                    <a:path w="158" h="183">
                      <a:moveTo>
                        <a:pt x="158" y="183"/>
                      </a:moveTo>
                      <a:cubicBezTo>
                        <a:pt x="155" y="99"/>
                        <a:pt x="60" y="39"/>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88" name="Freeform 1078">
                  <a:extLst>
                    <a:ext uri="{FF2B5EF4-FFF2-40B4-BE49-F238E27FC236}">
                      <a16:creationId xmlns:a16="http://schemas.microsoft.com/office/drawing/2014/main" id="{ED1898A8-2560-A0E9-03BD-2C2474BFC551}"/>
                    </a:ext>
                  </a:extLst>
                </p:cNvPr>
                <p:cNvSpPr>
                  <a:spLocks/>
                </p:cNvSpPr>
                <p:nvPr/>
              </p:nvSpPr>
              <p:spPr bwMode="auto">
                <a:xfrm>
                  <a:off x="1920" y="1952"/>
                  <a:ext cx="112" cy="37"/>
                </a:xfrm>
                <a:custGeom>
                  <a:avLst/>
                  <a:gdLst>
                    <a:gd name="T0" fmla="*/ 0 w 329"/>
                    <a:gd name="T1" fmla="*/ 0 h 111"/>
                    <a:gd name="T2" fmla="*/ 13 w 329"/>
                    <a:gd name="T3" fmla="*/ 2 h 111"/>
                    <a:gd name="T4" fmla="*/ 0 60000 65536"/>
                    <a:gd name="T5" fmla="*/ 0 60000 65536"/>
                  </a:gdLst>
                  <a:ahLst/>
                  <a:cxnLst>
                    <a:cxn ang="T4">
                      <a:pos x="T0" y="T1"/>
                    </a:cxn>
                    <a:cxn ang="T5">
                      <a:pos x="T2" y="T3"/>
                    </a:cxn>
                  </a:cxnLst>
                  <a:rect l="0" t="0" r="r" b="b"/>
                  <a:pathLst>
                    <a:path w="329" h="111">
                      <a:moveTo>
                        <a:pt x="0" y="0"/>
                      </a:moveTo>
                      <a:cubicBezTo>
                        <a:pt x="48" y="111"/>
                        <a:pt x="249" y="27"/>
                        <a:pt x="329" y="6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89" name="Freeform 1079">
                  <a:extLst>
                    <a:ext uri="{FF2B5EF4-FFF2-40B4-BE49-F238E27FC236}">
                      <a16:creationId xmlns:a16="http://schemas.microsoft.com/office/drawing/2014/main" id="{5EBB92CE-B22C-5729-6B54-BE8E2E2F223C}"/>
                    </a:ext>
                  </a:extLst>
                </p:cNvPr>
                <p:cNvSpPr>
                  <a:spLocks/>
                </p:cNvSpPr>
                <p:nvPr/>
              </p:nvSpPr>
              <p:spPr bwMode="auto">
                <a:xfrm>
                  <a:off x="1941" y="1712"/>
                  <a:ext cx="183" cy="158"/>
                </a:xfrm>
                <a:custGeom>
                  <a:avLst/>
                  <a:gdLst>
                    <a:gd name="T0" fmla="*/ 1 w 542"/>
                    <a:gd name="T1" fmla="*/ 11 h 468"/>
                    <a:gd name="T2" fmla="*/ 1 w 542"/>
                    <a:gd name="T3" fmla="*/ 17 h 468"/>
                    <a:gd name="T4" fmla="*/ 6 w 542"/>
                    <a:gd name="T5" fmla="*/ 16 h 468"/>
                    <a:gd name="T6" fmla="*/ 16 w 542"/>
                    <a:gd name="T7" fmla="*/ 9 h 468"/>
                    <a:gd name="T8" fmla="*/ 17 w 542"/>
                    <a:gd name="T9" fmla="*/ 2 h 468"/>
                    <a:gd name="T10" fmla="*/ 14 w 542"/>
                    <a:gd name="T11" fmla="*/ 5 h 468"/>
                    <a:gd name="T12" fmla="*/ 9 w 542"/>
                    <a:gd name="T13" fmla="*/ 7 h 468"/>
                    <a:gd name="T14" fmla="*/ 6 w 542"/>
                    <a:gd name="T15" fmla="*/ 11 h 4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2" h="468">
                      <a:moveTo>
                        <a:pt x="35" y="280"/>
                      </a:moveTo>
                      <a:cubicBezTo>
                        <a:pt x="27" y="310"/>
                        <a:pt x="0" y="404"/>
                        <a:pt x="22" y="432"/>
                      </a:cubicBezTo>
                      <a:cubicBezTo>
                        <a:pt x="51" y="468"/>
                        <a:pt x="130" y="431"/>
                        <a:pt x="161" y="419"/>
                      </a:cubicBezTo>
                      <a:cubicBezTo>
                        <a:pt x="256" y="382"/>
                        <a:pt x="350" y="322"/>
                        <a:pt x="409" y="237"/>
                      </a:cubicBezTo>
                      <a:cubicBezTo>
                        <a:pt x="440" y="194"/>
                        <a:pt x="542" y="0"/>
                        <a:pt x="429" y="61"/>
                      </a:cubicBezTo>
                      <a:cubicBezTo>
                        <a:pt x="395" y="78"/>
                        <a:pt x="376" y="116"/>
                        <a:pt x="350" y="139"/>
                      </a:cubicBezTo>
                      <a:cubicBezTo>
                        <a:pt x="310" y="175"/>
                        <a:pt x="262" y="159"/>
                        <a:pt x="229" y="190"/>
                      </a:cubicBezTo>
                      <a:cubicBezTo>
                        <a:pt x="199" y="219"/>
                        <a:pt x="222" y="276"/>
                        <a:pt x="168" y="28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90" name="Freeform 1080">
                  <a:extLst>
                    <a:ext uri="{FF2B5EF4-FFF2-40B4-BE49-F238E27FC236}">
                      <a16:creationId xmlns:a16="http://schemas.microsoft.com/office/drawing/2014/main" id="{3480A669-2C19-5FD0-9CE1-944F89AF505C}"/>
                    </a:ext>
                  </a:extLst>
                </p:cNvPr>
                <p:cNvSpPr>
                  <a:spLocks/>
                </p:cNvSpPr>
                <p:nvPr/>
              </p:nvSpPr>
              <p:spPr bwMode="auto">
                <a:xfrm>
                  <a:off x="2016" y="1500"/>
                  <a:ext cx="150" cy="239"/>
                </a:xfrm>
                <a:custGeom>
                  <a:avLst/>
                  <a:gdLst>
                    <a:gd name="T0" fmla="*/ 1 w 442"/>
                    <a:gd name="T1" fmla="*/ 3 h 708"/>
                    <a:gd name="T2" fmla="*/ 9 w 442"/>
                    <a:gd name="T3" fmla="*/ 3 h 708"/>
                    <a:gd name="T4" fmla="*/ 13 w 442"/>
                    <a:gd name="T5" fmla="*/ 0 h 708"/>
                    <a:gd name="T6" fmla="*/ 6 w 442"/>
                    <a:gd name="T7" fmla="*/ 12 h 708"/>
                    <a:gd name="T8" fmla="*/ 1 w 442"/>
                    <a:gd name="T9" fmla="*/ 17 h 708"/>
                    <a:gd name="T10" fmla="*/ 2 w 442"/>
                    <a:gd name="T11" fmla="*/ 21 h 708"/>
                    <a:gd name="T12" fmla="*/ 1 w 442"/>
                    <a:gd name="T13" fmla="*/ 25 h 708"/>
                    <a:gd name="T14" fmla="*/ 8 w 442"/>
                    <a:gd name="T15" fmla="*/ 19 h 708"/>
                    <a:gd name="T16" fmla="*/ 7 w 442"/>
                    <a:gd name="T17" fmla="*/ 27 h 7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2" h="708">
                      <a:moveTo>
                        <a:pt x="14" y="79"/>
                      </a:moveTo>
                      <a:cubicBezTo>
                        <a:pt x="0" y="227"/>
                        <a:pt x="178" y="124"/>
                        <a:pt x="224" y="75"/>
                      </a:cubicBezTo>
                      <a:cubicBezTo>
                        <a:pt x="255" y="41"/>
                        <a:pt x="281" y="0"/>
                        <a:pt x="329" y="7"/>
                      </a:cubicBezTo>
                      <a:cubicBezTo>
                        <a:pt x="442" y="23"/>
                        <a:pt x="212" y="280"/>
                        <a:pt x="167" y="321"/>
                      </a:cubicBezTo>
                      <a:cubicBezTo>
                        <a:pt x="126" y="359"/>
                        <a:pt x="54" y="391"/>
                        <a:pt x="28" y="446"/>
                      </a:cubicBezTo>
                      <a:cubicBezTo>
                        <a:pt x="6" y="494"/>
                        <a:pt x="33" y="498"/>
                        <a:pt x="41" y="541"/>
                      </a:cubicBezTo>
                      <a:cubicBezTo>
                        <a:pt x="49" y="579"/>
                        <a:pt x="31" y="609"/>
                        <a:pt x="34" y="647"/>
                      </a:cubicBezTo>
                      <a:cubicBezTo>
                        <a:pt x="117" y="662"/>
                        <a:pt x="128" y="396"/>
                        <a:pt x="197" y="484"/>
                      </a:cubicBezTo>
                      <a:cubicBezTo>
                        <a:pt x="226" y="521"/>
                        <a:pt x="216" y="676"/>
                        <a:pt x="172" y="70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91" name="Freeform 1081">
                  <a:extLst>
                    <a:ext uri="{FF2B5EF4-FFF2-40B4-BE49-F238E27FC236}">
                      <a16:creationId xmlns:a16="http://schemas.microsoft.com/office/drawing/2014/main" id="{BFFB6948-665F-FBF5-2434-FD87A87DF02A}"/>
                    </a:ext>
                  </a:extLst>
                </p:cNvPr>
                <p:cNvSpPr>
                  <a:spLocks/>
                </p:cNvSpPr>
                <p:nvPr/>
              </p:nvSpPr>
              <p:spPr bwMode="auto">
                <a:xfrm>
                  <a:off x="1068" y="2953"/>
                  <a:ext cx="203" cy="158"/>
                </a:xfrm>
                <a:custGeom>
                  <a:avLst/>
                  <a:gdLst>
                    <a:gd name="T0" fmla="*/ 5 w 602"/>
                    <a:gd name="T1" fmla="*/ 1 h 467"/>
                    <a:gd name="T2" fmla="*/ 0 w 602"/>
                    <a:gd name="T3" fmla="*/ 2 h 467"/>
                    <a:gd name="T4" fmla="*/ 5 w 602"/>
                    <a:gd name="T5" fmla="*/ 5 h 467"/>
                    <a:gd name="T6" fmla="*/ 8 w 602"/>
                    <a:gd name="T7" fmla="*/ 11 h 467"/>
                    <a:gd name="T8" fmla="*/ 16 w 602"/>
                    <a:gd name="T9" fmla="*/ 18 h 467"/>
                    <a:gd name="T10" fmla="*/ 23 w 602"/>
                    <a:gd name="T11" fmla="*/ 12 h 467"/>
                    <a:gd name="T12" fmla="*/ 22 w 602"/>
                    <a:gd name="T13" fmla="*/ 9 h 467"/>
                    <a:gd name="T14" fmla="*/ 21 w 602"/>
                    <a:gd name="T15" fmla="*/ 10 h 467"/>
                    <a:gd name="T16" fmla="*/ 16 w 602"/>
                    <a:gd name="T17" fmla="*/ 9 h 467"/>
                    <a:gd name="T18" fmla="*/ 12 w 602"/>
                    <a:gd name="T19" fmla="*/ 7 h 467"/>
                    <a:gd name="T20" fmla="*/ 8 w 602"/>
                    <a:gd name="T21" fmla="*/ 8 h 467"/>
                    <a:gd name="T22" fmla="*/ 9 w 602"/>
                    <a:gd name="T23" fmla="*/ 3 h 467"/>
                    <a:gd name="T24" fmla="*/ 5 w 602"/>
                    <a:gd name="T25" fmla="*/ 1 h 4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2" h="467">
                      <a:moveTo>
                        <a:pt x="134" y="21"/>
                      </a:moveTo>
                      <a:cubicBezTo>
                        <a:pt x="101" y="0"/>
                        <a:pt x="28" y="6"/>
                        <a:pt x="0" y="40"/>
                      </a:cubicBezTo>
                      <a:cubicBezTo>
                        <a:pt x="40" y="76"/>
                        <a:pt x="100" y="88"/>
                        <a:pt x="135" y="135"/>
                      </a:cubicBezTo>
                      <a:cubicBezTo>
                        <a:pt x="169" y="179"/>
                        <a:pt x="178" y="237"/>
                        <a:pt x="198" y="286"/>
                      </a:cubicBezTo>
                      <a:cubicBezTo>
                        <a:pt x="229" y="361"/>
                        <a:pt x="323" y="445"/>
                        <a:pt x="405" y="456"/>
                      </a:cubicBezTo>
                      <a:cubicBezTo>
                        <a:pt x="499" y="467"/>
                        <a:pt x="586" y="409"/>
                        <a:pt x="595" y="312"/>
                      </a:cubicBezTo>
                      <a:cubicBezTo>
                        <a:pt x="596" y="295"/>
                        <a:pt x="602" y="250"/>
                        <a:pt x="584" y="240"/>
                      </a:cubicBezTo>
                      <a:cubicBezTo>
                        <a:pt x="555" y="225"/>
                        <a:pt x="560" y="264"/>
                        <a:pt x="537" y="272"/>
                      </a:cubicBezTo>
                      <a:cubicBezTo>
                        <a:pt x="477" y="293"/>
                        <a:pt x="447" y="268"/>
                        <a:pt x="410" y="225"/>
                      </a:cubicBezTo>
                      <a:cubicBezTo>
                        <a:pt x="371" y="178"/>
                        <a:pt x="363" y="150"/>
                        <a:pt x="312" y="174"/>
                      </a:cubicBezTo>
                      <a:cubicBezTo>
                        <a:pt x="284" y="188"/>
                        <a:pt x="243" y="262"/>
                        <a:pt x="211" y="216"/>
                      </a:cubicBezTo>
                      <a:cubicBezTo>
                        <a:pt x="180" y="172"/>
                        <a:pt x="282" y="147"/>
                        <a:pt x="246" y="86"/>
                      </a:cubicBezTo>
                      <a:cubicBezTo>
                        <a:pt x="225" y="49"/>
                        <a:pt x="168" y="40"/>
                        <a:pt x="134" y="2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92" name="Freeform 1082">
                  <a:extLst>
                    <a:ext uri="{FF2B5EF4-FFF2-40B4-BE49-F238E27FC236}">
                      <a16:creationId xmlns:a16="http://schemas.microsoft.com/office/drawing/2014/main" id="{BE601C9F-265D-CF17-0FB0-8EEE0451F000}"/>
                    </a:ext>
                  </a:extLst>
                </p:cNvPr>
                <p:cNvSpPr>
                  <a:spLocks/>
                </p:cNvSpPr>
                <p:nvPr/>
              </p:nvSpPr>
              <p:spPr bwMode="auto">
                <a:xfrm>
                  <a:off x="1181" y="2890"/>
                  <a:ext cx="232" cy="154"/>
                </a:xfrm>
                <a:custGeom>
                  <a:avLst/>
                  <a:gdLst>
                    <a:gd name="T0" fmla="*/ 5 w 685"/>
                    <a:gd name="T1" fmla="*/ 0 h 454"/>
                    <a:gd name="T2" fmla="*/ 2 w 685"/>
                    <a:gd name="T3" fmla="*/ 11 h 454"/>
                    <a:gd name="T4" fmla="*/ 7 w 685"/>
                    <a:gd name="T5" fmla="*/ 13 h 454"/>
                    <a:gd name="T6" fmla="*/ 13 w 685"/>
                    <a:gd name="T7" fmla="*/ 14 h 454"/>
                    <a:gd name="T8" fmla="*/ 18 w 685"/>
                    <a:gd name="T9" fmla="*/ 13 h 454"/>
                    <a:gd name="T10" fmla="*/ 22 w 685"/>
                    <a:gd name="T11" fmla="*/ 11 h 454"/>
                    <a:gd name="T12" fmla="*/ 26 w 685"/>
                    <a:gd name="T13" fmla="*/ 14 h 454"/>
                    <a:gd name="T14" fmla="*/ 21 w 685"/>
                    <a:gd name="T15" fmla="*/ 16 h 454"/>
                    <a:gd name="T16" fmla="*/ 13 w 685"/>
                    <a:gd name="T17" fmla="*/ 18 h 4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5" h="454">
                      <a:moveTo>
                        <a:pt x="121" y="0"/>
                      </a:moveTo>
                      <a:cubicBezTo>
                        <a:pt x="98" y="68"/>
                        <a:pt x="0" y="217"/>
                        <a:pt x="52" y="289"/>
                      </a:cubicBezTo>
                      <a:cubicBezTo>
                        <a:pt x="76" y="320"/>
                        <a:pt x="151" y="316"/>
                        <a:pt x="184" y="328"/>
                      </a:cubicBezTo>
                      <a:cubicBezTo>
                        <a:pt x="240" y="348"/>
                        <a:pt x="256" y="360"/>
                        <a:pt x="323" y="353"/>
                      </a:cubicBezTo>
                      <a:cubicBezTo>
                        <a:pt x="367" y="349"/>
                        <a:pt x="417" y="346"/>
                        <a:pt x="457" y="324"/>
                      </a:cubicBezTo>
                      <a:cubicBezTo>
                        <a:pt x="512" y="293"/>
                        <a:pt x="507" y="290"/>
                        <a:pt x="576" y="290"/>
                      </a:cubicBezTo>
                      <a:cubicBezTo>
                        <a:pt x="614" y="291"/>
                        <a:pt x="685" y="287"/>
                        <a:pt x="664" y="360"/>
                      </a:cubicBezTo>
                      <a:cubicBezTo>
                        <a:pt x="649" y="411"/>
                        <a:pt x="575" y="408"/>
                        <a:pt x="531" y="410"/>
                      </a:cubicBezTo>
                      <a:cubicBezTo>
                        <a:pt x="464" y="413"/>
                        <a:pt x="383" y="403"/>
                        <a:pt x="335" y="45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93" name="Freeform 1083">
                  <a:extLst>
                    <a:ext uri="{FF2B5EF4-FFF2-40B4-BE49-F238E27FC236}">
                      <a16:creationId xmlns:a16="http://schemas.microsoft.com/office/drawing/2014/main" id="{641AB0AB-9BBF-C5C8-98CE-10D4DB8036AA}"/>
                    </a:ext>
                  </a:extLst>
                </p:cNvPr>
                <p:cNvSpPr>
                  <a:spLocks/>
                </p:cNvSpPr>
                <p:nvPr/>
              </p:nvSpPr>
              <p:spPr bwMode="auto">
                <a:xfrm>
                  <a:off x="1339" y="2931"/>
                  <a:ext cx="248" cy="135"/>
                </a:xfrm>
                <a:custGeom>
                  <a:avLst/>
                  <a:gdLst>
                    <a:gd name="T0" fmla="*/ 0 w 732"/>
                    <a:gd name="T1" fmla="*/ 12 h 400"/>
                    <a:gd name="T2" fmla="*/ 6 w 732"/>
                    <a:gd name="T3" fmla="*/ 14 h 400"/>
                    <a:gd name="T4" fmla="*/ 9 w 732"/>
                    <a:gd name="T5" fmla="*/ 9 h 400"/>
                    <a:gd name="T6" fmla="*/ 14 w 732"/>
                    <a:gd name="T7" fmla="*/ 12 h 400"/>
                    <a:gd name="T8" fmla="*/ 20 w 732"/>
                    <a:gd name="T9" fmla="*/ 12 h 400"/>
                    <a:gd name="T10" fmla="*/ 28 w 732"/>
                    <a:gd name="T11" fmla="*/ 8 h 400"/>
                    <a:gd name="T12" fmla="*/ 25 w 732"/>
                    <a:gd name="T13" fmla="*/ 7 h 400"/>
                    <a:gd name="T14" fmla="*/ 21 w 732"/>
                    <a:gd name="T15" fmla="*/ 10 h 400"/>
                    <a:gd name="T16" fmla="*/ 16 w 732"/>
                    <a:gd name="T17" fmla="*/ 8 h 400"/>
                    <a:gd name="T18" fmla="*/ 9 w 732"/>
                    <a:gd name="T19" fmla="*/ 6 h 400"/>
                    <a:gd name="T20" fmla="*/ 10 w 732"/>
                    <a:gd name="T21" fmla="*/ 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2" h="400">
                      <a:moveTo>
                        <a:pt x="0" y="309"/>
                      </a:moveTo>
                      <a:cubicBezTo>
                        <a:pt x="23" y="370"/>
                        <a:pt x="110" y="400"/>
                        <a:pt x="165" y="366"/>
                      </a:cubicBezTo>
                      <a:cubicBezTo>
                        <a:pt x="218" y="334"/>
                        <a:pt x="189" y="265"/>
                        <a:pt x="247" y="233"/>
                      </a:cubicBezTo>
                      <a:cubicBezTo>
                        <a:pt x="283" y="255"/>
                        <a:pt x="328" y="286"/>
                        <a:pt x="365" y="305"/>
                      </a:cubicBezTo>
                      <a:cubicBezTo>
                        <a:pt x="405" y="325"/>
                        <a:pt x="463" y="311"/>
                        <a:pt x="507" y="314"/>
                      </a:cubicBezTo>
                      <a:cubicBezTo>
                        <a:pt x="575" y="319"/>
                        <a:pt x="732" y="309"/>
                        <a:pt x="720" y="202"/>
                      </a:cubicBezTo>
                      <a:cubicBezTo>
                        <a:pt x="712" y="130"/>
                        <a:pt x="666" y="153"/>
                        <a:pt x="645" y="196"/>
                      </a:cubicBezTo>
                      <a:cubicBezTo>
                        <a:pt x="614" y="257"/>
                        <a:pt x="629" y="284"/>
                        <a:pt x="548" y="263"/>
                      </a:cubicBezTo>
                      <a:cubicBezTo>
                        <a:pt x="493" y="250"/>
                        <a:pt x="450" y="222"/>
                        <a:pt x="398" y="200"/>
                      </a:cubicBezTo>
                      <a:cubicBezTo>
                        <a:pt x="352" y="181"/>
                        <a:pt x="279" y="186"/>
                        <a:pt x="248" y="145"/>
                      </a:cubicBezTo>
                      <a:cubicBezTo>
                        <a:pt x="213" y="99"/>
                        <a:pt x="249" y="46"/>
                        <a:pt x="259"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94" name="Freeform 1084">
                  <a:extLst>
                    <a:ext uri="{FF2B5EF4-FFF2-40B4-BE49-F238E27FC236}">
                      <a16:creationId xmlns:a16="http://schemas.microsoft.com/office/drawing/2014/main" id="{C9B9E503-4EDB-9426-3DD4-B6C5612D8C62}"/>
                    </a:ext>
                  </a:extLst>
                </p:cNvPr>
                <p:cNvSpPr>
                  <a:spLocks/>
                </p:cNvSpPr>
                <p:nvPr/>
              </p:nvSpPr>
              <p:spPr bwMode="auto">
                <a:xfrm>
                  <a:off x="1570" y="2884"/>
                  <a:ext cx="165" cy="133"/>
                </a:xfrm>
                <a:custGeom>
                  <a:avLst/>
                  <a:gdLst>
                    <a:gd name="T0" fmla="*/ 19 w 487"/>
                    <a:gd name="T1" fmla="*/ 6 h 394"/>
                    <a:gd name="T2" fmla="*/ 8 w 487"/>
                    <a:gd name="T3" fmla="*/ 1 h 394"/>
                    <a:gd name="T4" fmla="*/ 0 w 487"/>
                    <a:gd name="T5" fmla="*/ 3 h 394"/>
                    <a:gd name="T6" fmla="*/ 1 w 487"/>
                    <a:gd name="T7" fmla="*/ 5 h 394"/>
                    <a:gd name="T8" fmla="*/ 6 w 487"/>
                    <a:gd name="T9" fmla="*/ 12 h 394"/>
                    <a:gd name="T10" fmla="*/ 10 w 487"/>
                    <a:gd name="T11" fmla="*/ 15 h 394"/>
                    <a:gd name="T12" fmla="*/ 14 w 487"/>
                    <a:gd name="T13" fmla="*/ 12 h 394"/>
                    <a:gd name="T14" fmla="*/ 9 w 487"/>
                    <a:gd name="T15" fmla="*/ 12 h 394"/>
                    <a:gd name="T16" fmla="*/ 9 w 487"/>
                    <a:gd name="T17" fmla="*/ 8 h 394"/>
                    <a:gd name="T18" fmla="*/ 16 w 487"/>
                    <a:gd name="T19" fmla="*/ 5 h 3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7" h="394">
                      <a:moveTo>
                        <a:pt x="487" y="169"/>
                      </a:moveTo>
                      <a:cubicBezTo>
                        <a:pt x="392" y="137"/>
                        <a:pt x="315" y="37"/>
                        <a:pt x="215" y="17"/>
                      </a:cubicBezTo>
                      <a:cubicBezTo>
                        <a:pt x="125" y="0"/>
                        <a:pt x="37" y="8"/>
                        <a:pt x="5" y="86"/>
                      </a:cubicBezTo>
                      <a:cubicBezTo>
                        <a:pt x="0" y="97"/>
                        <a:pt x="14" y="132"/>
                        <a:pt x="22" y="138"/>
                      </a:cubicBezTo>
                      <a:cubicBezTo>
                        <a:pt x="80" y="179"/>
                        <a:pt x="90" y="257"/>
                        <a:pt x="144" y="310"/>
                      </a:cubicBezTo>
                      <a:cubicBezTo>
                        <a:pt x="175" y="341"/>
                        <a:pt x="211" y="387"/>
                        <a:pt x="259" y="391"/>
                      </a:cubicBezTo>
                      <a:cubicBezTo>
                        <a:pt x="299" y="394"/>
                        <a:pt x="367" y="364"/>
                        <a:pt x="353" y="316"/>
                      </a:cubicBezTo>
                      <a:cubicBezTo>
                        <a:pt x="325" y="310"/>
                        <a:pt x="254" y="324"/>
                        <a:pt x="236" y="313"/>
                      </a:cubicBezTo>
                      <a:cubicBezTo>
                        <a:pt x="206" y="296"/>
                        <a:pt x="198" y="231"/>
                        <a:pt x="223" y="208"/>
                      </a:cubicBezTo>
                      <a:cubicBezTo>
                        <a:pt x="277" y="159"/>
                        <a:pt x="395" y="250"/>
                        <a:pt x="422" y="14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95" name="Freeform 1085">
                  <a:extLst>
                    <a:ext uri="{FF2B5EF4-FFF2-40B4-BE49-F238E27FC236}">
                      <a16:creationId xmlns:a16="http://schemas.microsoft.com/office/drawing/2014/main" id="{3E643F92-1326-C2DA-462D-42BA12CDB7A7}"/>
                    </a:ext>
                  </a:extLst>
                </p:cNvPr>
                <p:cNvSpPr>
                  <a:spLocks/>
                </p:cNvSpPr>
                <p:nvPr/>
              </p:nvSpPr>
              <p:spPr bwMode="auto">
                <a:xfrm>
                  <a:off x="1214" y="2747"/>
                  <a:ext cx="279" cy="135"/>
                </a:xfrm>
                <a:custGeom>
                  <a:avLst/>
                  <a:gdLst>
                    <a:gd name="T0" fmla="*/ 32 w 824"/>
                    <a:gd name="T1" fmla="*/ 6 h 399"/>
                    <a:gd name="T2" fmla="*/ 20 w 824"/>
                    <a:gd name="T3" fmla="*/ 3 h 399"/>
                    <a:gd name="T4" fmla="*/ 17 w 824"/>
                    <a:gd name="T5" fmla="*/ 6 h 399"/>
                    <a:gd name="T6" fmla="*/ 15 w 824"/>
                    <a:gd name="T7" fmla="*/ 10 h 399"/>
                    <a:gd name="T8" fmla="*/ 17 w 824"/>
                    <a:gd name="T9" fmla="*/ 12 h 399"/>
                    <a:gd name="T10" fmla="*/ 14 w 824"/>
                    <a:gd name="T11" fmla="*/ 14 h 399"/>
                    <a:gd name="T12" fmla="*/ 9 w 824"/>
                    <a:gd name="T13" fmla="*/ 15 h 399"/>
                    <a:gd name="T14" fmla="*/ 1 w 824"/>
                    <a:gd name="T15" fmla="*/ 7 h 399"/>
                    <a:gd name="T16" fmla="*/ 0 w 824"/>
                    <a:gd name="T17" fmla="*/ 2 h 3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4" h="399">
                      <a:moveTo>
                        <a:pt x="824" y="151"/>
                      </a:moveTo>
                      <a:cubicBezTo>
                        <a:pt x="722" y="108"/>
                        <a:pt x="649" y="0"/>
                        <a:pt x="527" y="74"/>
                      </a:cubicBezTo>
                      <a:cubicBezTo>
                        <a:pt x="487" y="98"/>
                        <a:pt x="475" y="128"/>
                        <a:pt x="450" y="163"/>
                      </a:cubicBezTo>
                      <a:cubicBezTo>
                        <a:pt x="415" y="211"/>
                        <a:pt x="362" y="223"/>
                        <a:pt x="387" y="273"/>
                      </a:cubicBezTo>
                      <a:cubicBezTo>
                        <a:pt x="397" y="294"/>
                        <a:pt x="430" y="277"/>
                        <a:pt x="433" y="309"/>
                      </a:cubicBezTo>
                      <a:cubicBezTo>
                        <a:pt x="435" y="341"/>
                        <a:pt x="392" y="356"/>
                        <a:pt x="369" y="366"/>
                      </a:cubicBezTo>
                      <a:cubicBezTo>
                        <a:pt x="325" y="385"/>
                        <a:pt x="273" y="399"/>
                        <a:pt x="230" y="391"/>
                      </a:cubicBezTo>
                      <a:cubicBezTo>
                        <a:pt x="119" y="371"/>
                        <a:pt x="46" y="273"/>
                        <a:pt x="22" y="170"/>
                      </a:cubicBezTo>
                      <a:cubicBezTo>
                        <a:pt x="12" y="131"/>
                        <a:pt x="0" y="81"/>
                        <a:pt x="3" y="4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96" name="Freeform 1086">
                  <a:extLst>
                    <a:ext uri="{FF2B5EF4-FFF2-40B4-BE49-F238E27FC236}">
                      <a16:creationId xmlns:a16="http://schemas.microsoft.com/office/drawing/2014/main" id="{D52E30DA-1339-B87B-9A12-F22126E3CF3D}"/>
                    </a:ext>
                  </a:extLst>
                </p:cNvPr>
                <p:cNvSpPr>
                  <a:spLocks/>
                </p:cNvSpPr>
                <p:nvPr/>
              </p:nvSpPr>
              <p:spPr bwMode="auto">
                <a:xfrm>
                  <a:off x="860" y="2460"/>
                  <a:ext cx="347" cy="257"/>
                </a:xfrm>
                <a:custGeom>
                  <a:avLst/>
                  <a:gdLst>
                    <a:gd name="T0" fmla="*/ 40 w 1024"/>
                    <a:gd name="T1" fmla="*/ 8 h 759"/>
                    <a:gd name="T2" fmla="*/ 28 w 1024"/>
                    <a:gd name="T3" fmla="*/ 9 h 759"/>
                    <a:gd name="T4" fmla="*/ 22 w 1024"/>
                    <a:gd name="T5" fmla="*/ 8 h 759"/>
                    <a:gd name="T6" fmla="*/ 18 w 1024"/>
                    <a:gd name="T7" fmla="*/ 4 h 759"/>
                    <a:gd name="T8" fmla="*/ 12 w 1024"/>
                    <a:gd name="T9" fmla="*/ 8 h 759"/>
                    <a:gd name="T10" fmla="*/ 12 w 1024"/>
                    <a:gd name="T11" fmla="*/ 20 h 759"/>
                    <a:gd name="T12" fmla="*/ 23 w 1024"/>
                    <a:gd name="T13" fmla="*/ 24 h 759"/>
                    <a:gd name="T14" fmla="*/ 27 w 1024"/>
                    <a:gd name="T15" fmla="*/ 26 h 759"/>
                    <a:gd name="T16" fmla="*/ 26 w 1024"/>
                    <a:gd name="T17" fmla="*/ 29 h 759"/>
                    <a:gd name="T18" fmla="*/ 20 w 1024"/>
                    <a:gd name="T19" fmla="*/ 29 h 759"/>
                    <a:gd name="T20" fmla="*/ 14 w 1024"/>
                    <a:gd name="T21" fmla="*/ 28 h 759"/>
                    <a:gd name="T22" fmla="*/ 9 w 1024"/>
                    <a:gd name="T23" fmla="*/ 25 h 759"/>
                    <a:gd name="T24" fmla="*/ 8 w 1024"/>
                    <a:gd name="T25" fmla="*/ 20 h 759"/>
                    <a:gd name="T26" fmla="*/ 4 w 1024"/>
                    <a:gd name="T27" fmla="*/ 20 h 759"/>
                    <a:gd name="T28" fmla="*/ 0 w 1024"/>
                    <a:gd name="T29" fmla="*/ 27 h 7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4" h="759">
                      <a:moveTo>
                        <a:pt x="1024" y="217"/>
                      </a:moveTo>
                      <a:cubicBezTo>
                        <a:pt x="976" y="312"/>
                        <a:pt x="801" y="256"/>
                        <a:pt x="720" y="241"/>
                      </a:cubicBezTo>
                      <a:cubicBezTo>
                        <a:pt x="675" y="232"/>
                        <a:pt x="603" y="222"/>
                        <a:pt x="562" y="198"/>
                      </a:cubicBezTo>
                      <a:cubicBezTo>
                        <a:pt x="522" y="173"/>
                        <a:pt x="505" y="127"/>
                        <a:pt x="469" y="95"/>
                      </a:cubicBezTo>
                      <a:cubicBezTo>
                        <a:pt x="362" y="0"/>
                        <a:pt x="295" y="88"/>
                        <a:pt x="291" y="204"/>
                      </a:cubicBezTo>
                      <a:cubicBezTo>
                        <a:pt x="288" y="282"/>
                        <a:pt x="272" y="441"/>
                        <a:pt x="305" y="506"/>
                      </a:cubicBezTo>
                      <a:cubicBezTo>
                        <a:pt x="360" y="613"/>
                        <a:pt x="478" y="608"/>
                        <a:pt x="581" y="608"/>
                      </a:cubicBezTo>
                      <a:cubicBezTo>
                        <a:pt x="638" y="608"/>
                        <a:pt x="671" y="608"/>
                        <a:pt x="701" y="659"/>
                      </a:cubicBezTo>
                      <a:cubicBezTo>
                        <a:pt x="731" y="709"/>
                        <a:pt x="728" y="744"/>
                        <a:pt x="670" y="752"/>
                      </a:cubicBezTo>
                      <a:cubicBezTo>
                        <a:pt x="626" y="759"/>
                        <a:pt x="554" y="747"/>
                        <a:pt x="506" y="747"/>
                      </a:cubicBezTo>
                      <a:cubicBezTo>
                        <a:pt x="449" y="747"/>
                        <a:pt x="407" y="736"/>
                        <a:pt x="354" y="722"/>
                      </a:cubicBezTo>
                      <a:cubicBezTo>
                        <a:pt x="302" y="708"/>
                        <a:pt x="267" y="703"/>
                        <a:pt x="242" y="645"/>
                      </a:cubicBezTo>
                      <a:cubicBezTo>
                        <a:pt x="220" y="597"/>
                        <a:pt x="233" y="545"/>
                        <a:pt x="201" y="501"/>
                      </a:cubicBezTo>
                      <a:cubicBezTo>
                        <a:pt x="153" y="435"/>
                        <a:pt x="113" y="468"/>
                        <a:pt x="95" y="526"/>
                      </a:cubicBezTo>
                      <a:cubicBezTo>
                        <a:pt x="75" y="588"/>
                        <a:pt x="65" y="645"/>
                        <a:pt x="0" y="68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97" name="Freeform 1087">
                  <a:extLst>
                    <a:ext uri="{FF2B5EF4-FFF2-40B4-BE49-F238E27FC236}">
                      <a16:creationId xmlns:a16="http://schemas.microsoft.com/office/drawing/2014/main" id="{AC6BB7DA-8A4D-6BAE-90D6-7DA4FEB120BF}"/>
                    </a:ext>
                  </a:extLst>
                </p:cNvPr>
                <p:cNvSpPr>
                  <a:spLocks/>
                </p:cNvSpPr>
                <p:nvPr/>
              </p:nvSpPr>
              <p:spPr bwMode="auto">
                <a:xfrm>
                  <a:off x="714" y="2433"/>
                  <a:ext cx="92" cy="118"/>
                </a:xfrm>
                <a:custGeom>
                  <a:avLst/>
                  <a:gdLst>
                    <a:gd name="T0" fmla="*/ 1 w 271"/>
                    <a:gd name="T1" fmla="*/ 13 h 350"/>
                    <a:gd name="T2" fmla="*/ 11 w 271"/>
                    <a:gd name="T3" fmla="*/ 5 h 350"/>
                    <a:gd name="T4" fmla="*/ 7 w 271"/>
                    <a:gd name="T5" fmla="*/ 1 h 350"/>
                    <a:gd name="T6" fmla="*/ 0 w 271"/>
                    <a:gd name="T7" fmla="*/ 0 h 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1" h="350">
                      <a:moveTo>
                        <a:pt x="35" y="341"/>
                      </a:moveTo>
                      <a:cubicBezTo>
                        <a:pt x="110" y="350"/>
                        <a:pt x="266" y="227"/>
                        <a:pt x="269" y="139"/>
                      </a:cubicBezTo>
                      <a:cubicBezTo>
                        <a:pt x="271" y="88"/>
                        <a:pt x="231" y="40"/>
                        <a:pt x="180" y="25"/>
                      </a:cubicBezTo>
                      <a:cubicBezTo>
                        <a:pt x="129" y="10"/>
                        <a:pt x="51" y="36"/>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98" name="Freeform 1088">
                  <a:extLst>
                    <a:ext uri="{FF2B5EF4-FFF2-40B4-BE49-F238E27FC236}">
                      <a16:creationId xmlns:a16="http://schemas.microsoft.com/office/drawing/2014/main" id="{17C934C5-BCB2-0717-0069-B1D470920A2F}"/>
                    </a:ext>
                  </a:extLst>
                </p:cNvPr>
                <p:cNvSpPr>
                  <a:spLocks/>
                </p:cNvSpPr>
                <p:nvPr/>
              </p:nvSpPr>
              <p:spPr bwMode="auto">
                <a:xfrm>
                  <a:off x="730" y="2511"/>
                  <a:ext cx="150" cy="93"/>
                </a:xfrm>
                <a:custGeom>
                  <a:avLst/>
                  <a:gdLst>
                    <a:gd name="T0" fmla="*/ 0 w 442"/>
                    <a:gd name="T1" fmla="*/ 8 h 274"/>
                    <a:gd name="T2" fmla="*/ 6 w 442"/>
                    <a:gd name="T3" fmla="*/ 4 h 274"/>
                    <a:gd name="T4" fmla="*/ 11 w 442"/>
                    <a:gd name="T5" fmla="*/ 0 h 274"/>
                    <a:gd name="T6" fmla="*/ 4 w 442"/>
                    <a:gd name="T7" fmla="*/ 11 h 2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2" h="274">
                      <a:moveTo>
                        <a:pt x="0" y="198"/>
                      </a:moveTo>
                      <a:cubicBezTo>
                        <a:pt x="53" y="197"/>
                        <a:pt x="108" y="139"/>
                        <a:pt x="151" y="110"/>
                      </a:cubicBezTo>
                      <a:cubicBezTo>
                        <a:pt x="186" y="86"/>
                        <a:pt x="249" y="0"/>
                        <a:pt x="286" y="7"/>
                      </a:cubicBezTo>
                      <a:cubicBezTo>
                        <a:pt x="442" y="38"/>
                        <a:pt x="130" y="259"/>
                        <a:pt x="104" y="27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99" name="Freeform 1089">
                  <a:extLst>
                    <a:ext uri="{FF2B5EF4-FFF2-40B4-BE49-F238E27FC236}">
                      <a16:creationId xmlns:a16="http://schemas.microsoft.com/office/drawing/2014/main" id="{247DA174-18F0-E2C6-FAD0-AA784646189C}"/>
                    </a:ext>
                  </a:extLst>
                </p:cNvPr>
                <p:cNvSpPr>
                  <a:spLocks/>
                </p:cNvSpPr>
                <p:nvPr/>
              </p:nvSpPr>
              <p:spPr bwMode="auto">
                <a:xfrm>
                  <a:off x="776" y="2538"/>
                  <a:ext cx="105" cy="112"/>
                </a:xfrm>
                <a:custGeom>
                  <a:avLst/>
                  <a:gdLst>
                    <a:gd name="T0" fmla="*/ 0 w 309"/>
                    <a:gd name="T1" fmla="*/ 9 h 330"/>
                    <a:gd name="T2" fmla="*/ 11 w 309"/>
                    <a:gd name="T3" fmla="*/ 3 h 330"/>
                    <a:gd name="T4" fmla="*/ 4 w 309"/>
                    <a:gd name="T5" fmla="*/ 13 h 330"/>
                    <a:gd name="T6" fmla="*/ 0 60000 65536"/>
                    <a:gd name="T7" fmla="*/ 0 60000 65536"/>
                    <a:gd name="T8" fmla="*/ 0 60000 65536"/>
                  </a:gdLst>
                  <a:ahLst/>
                  <a:cxnLst>
                    <a:cxn ang="T6">
                      <a:pos x="T0" y="T1"/>
                    </a:cxn>
                    <a:cxn ang="T7">
                      <a:pos x="T2" y="T3"/>
                    </a:cxn>
                    <a:cxn ang="T8">
                      <a:pos x="T4" y="T5"/>
                    </a:cxn>
                  </a:cxnLst>
                  <a:rect l="0" t="0" r="r" b="b"/>
                  <a:pathLst>
                    <a:path w="309" h="330">
                      <a:moveTo>
                        <a:pt x="0" y="226"/>
                      </a:moveTo>
                      <a:cubicBezTo>
                        <a:pt x="69" y="200"/>
                        <a:pt x="232" y="0"/>
                        <a:pt x="273" y="74"/>
                      </a:cubicBezTo>
                      <a:cubicBezTo>
                        <a:pt x="309" y="140"/>
                        <a:pt x="135" y="307"/>
                        <a:pt x="94" y="33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00" name="Freeform 1090">
                  <a:extLst>
                    <a:ext uri="{FF2B5EF4-FFF2-40B4-BE49-F238E27FC236}">
                      <a16:creationId xmlns:a16="http://schemas.microsoft.com/office/drawing/2014/main" id="{716D0D35-6843-BFEF-C357-2C8D90BB3291}"/>
                    </a:ext>
                  </a:extLst>
                </p:cNvPr>
                <p:cNvSpPr>
                  <a:spLocks/>
                </p:cNvSpPr>
                <p:nvPr/>
              </p:nvSpPr>
              <p:spPr bwMode="auto">
                <a:xfrm>
                  <a:off x="785" y="2445"/>
                  <a:ext cx="117" cy="236"/>
                </a:xfrm>
                <a:custGeom>
                  <a:avLst/>
                  <a:gdLst>
                    <a:gd name="T0" fmla="*/ 5 w 348"/>
                    <a:gd name="T1" fmla="*/ 27 h 698"/>
                    <a:gd name="T2" fmla="*/ 10 w 348"/>
                    <a:gd name="T3" fmla="*/ 20 h 698"/>
                    <a:gd name="T4" fmla="*/ 13 w 348"/>
                    <a:gd name="T5" fmla="*/ 11 h 698"/>
                    <a:gd name="T6" fmla="*/ 0 w 348"/>
                    <a:gd name="T7" fmla="*/ 0 h 6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8" h="698">
                      <a:moveTo>
                        <a:pt x="142" y="698"/>
                      </a:moveTo>
                      <a:cubicBezTo>
                        <a:pt x="181" y="641"/>
                        <a:pt x="220" y="567"/>
                        <a:pt x="259" y="508"/>
                      </a:cubicBezTo>
                      <a:cubicBezTo>
                        <a:pt x="302" y="443"/>
                        <a:pt x="348" y="374"/>
                        <a:pt x="332" y="287"/>
                      </a:cubicBezTo>
                      <a:cubicBezTo>
                        <a:pt x="301" y="125"/>
                        <a:pt x="118" y="68"/>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01" name="Freeform 1091">
                  <a:extLst>
                    <a:ext uri="{FF2B5EF4-FFF2-40B4-BE49-F238E27FC236}">
                      <a16:creationId xmlns:a16="http://schemas.microsoft.com/office/drawing/2014/main" id="{BC48DFB5-595A-C22D-22A4-7EBE3658457E}"/>
                    </a:ext>
                  </a:extLst>
                </p:cNvPr>
                <p:cNvSpPr>
                  <a:spLocks/>
                </p:cNvSpPr>
                <p:nvPr/>
              </p:nvSpPr>
              <p:spPr bwMode="auto">
                <a:xfrm>
                  <a:off x="588" y="2704"/>
                  <a:ext cx="80" cy="92"/>
                </a:xfrm>
                <a:custGeom>
                  <a:avLst/>
                  <a:gdLst>
                    <a:gd name="T0" fmla="*/ 5 w 239"/>
                    <a:gd name="T1" fmla="*/ 10 h 273"/>
                    <a:gd name="T2" fmla="*/ 2 w 239"/>
                    <a:gd name="T3" fmla="*/ 1 h 273"/>
                    <a:gd name="T4" fmla="*/ 9 w 239"/>
                    <a:gd name="T5" fmla="*/ 8 h 273"/>
                    <a:gd name="T6" fmla="*/ 0 60000 65536"/>
                    <a:gd name="T7" fmla="*/ 0 60000 65536"/>
                    <a:gd name="T8" fmla="*/ 0 60000 65536"/>
                  </a:gdLst>
                  <a:ahLst/>
                  <a:cxnLst>
                    <a:cxn ang="T6">
                      <a:pos x="T0" y="T1"/>
                    </a:cxn>
                    <a:cxn ang="T7">
                      <a:pos x="T2" y="T3"/>
                    </a:cxn>
                    <a:cxn ang="T8">
                      <a:pos x="T4" y="T5"/>
                    </a:cxn>
                  </a:cxnLst>
                  <a:rect l="0" t="0" r="r" b="b"/>
                  <a:pathLst>
                    <a:path w="239" h="273">
                      <a:moveTo>
                        <a:pt x="131" y="273"/>
                      </a:moveTo>
                      <a:cubicBezTo>
                        <a:pt x="118" y="226"/>
                        <a:pt x="0" y="50"/>
                        <a:pt x="62" y="26"/>
                      </a:cubicBezTo>
                      <a:cubicBezTo>
                        <a:pt x="130" y="0"/>
                        <a:pt x="213" y="188"/>
                        <a:pt x="239" y="21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02" name="Freeform 1092">
                  <a:extLst>
                    <a:ext uri="{FF2B5EF4-FFF2-40B4-BE49-F238E27FC236}">
                      <a16:creationId xmlns:a16="http://schemas.microsoft.com/office/drawing/2014/main" id="{5FE06152-CE96-9712-0F36-D044FF2DC149}"/>
                    </a:ext>
                  </a:extLst>
                </p:cNvPr>
                <p:cNvSpPr>
                  <a:spLocks/>
                </p:cNvSpPr>
                <p:nvPr/>
              </p:nvSpPr>
              <p:spPr bwMode="auto">
                <a:xfrm>
                  <a:off x="537" y="2673"/>
                  <a:ext cx="61" cy="101"/>
                </a:xfrm>
                <a:custGeom>
                  <a:avLst/>
                  <a:gdLst>
                    <a:gd name="T0" fmla="*/ 7 w 182"/>
                    <a:gd name="T1" fmla="*/ 12 h 298"/>
                    <a:gd name="T2" fmla="*/ 4 w 182"/>
                    <a:gd name="T3" fmla="*/ 5 h 298"/>
                    <a:gd name="T4" fmla="*/ 0 w 182"/>
                    <a:gd name="T5" fmla="*/ 0 h 298"/>
                    <a:gd name="T6" fmla="*/ 0 60000 65536"/>
                    <a:gd name="T7" fmla="*/ 0 60000 65536"/>
                    <a:gd name="T8" fmla="*/ 0 60000 65536"/>
                  </a:gdLst>
                  <a:ahLst/>
                  <a:cxnLst>
                    <a:cxn ang="T6">
                      <a:pos x="T0" y="T1"/>
                    </a:cxn>
                    <a:cxn ang="T7">
                      <a:pos x="T2" y="T3"/>
                    </a:cxn>
                    <a:cxn ang="T8">
                      <a:pos x="T4" y="T5"/>
                    </a:cxn>
                  </a:cxnLst>
                  <a:rect l="0" t="0" r="r" b="b"/>
                  <a:pathLst>
                    <a:path w="182" h="298">
                      <a:moveTo>
                        <a:pt x="182" y="298"/>
                      </a:moveTo>
                      <a:cubicBezTo>
                        <a:pt x="134" y="245"/>
                        <a:pt x="145" y="197"/>
                        <a:pt x="112" y="136"/>
                      </a:cubicBezTo>
                      <a:cubicBezTo>
                        <a:pt x="84" y="83"/>
                        <a:pt x="44" y="42"/>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03" name="Freeform 1093">
                  <a:extLst>
                    <a:ext uri="{FF2B5EF4-FFF2-40B4-BE49-F238E27FC236}">
                      <a16:creationId xmlns:a16="http://schemas.microsoft.com/office/drawing/2014/main" id="{DF2B3C8B-F5A5-67E3-58B3-FA716576E9E7}"/>
                    </a:ext>
                  </a:extLst>
                </p:cNvPr>
                <p:cNvSpPr>
                  <a:spLocks/>
                </p:cNvSpPr>
                <p:nvPr/>
              </p:nvSpPr>
              <p:spPr bwMode="auto">
                <a:xfrm>
                  <a:off x="544" y="2593"/>
                  <a:ext cx="61" cy="117"/>
                </a:xfrm>
                <a:custGeom>
                  <a:avLst/>
                  <a:gdLst>
                    <a:gd name="T0" fmla="*/ 0 w 180"/>
                    <a:gd name="T1" fmla="*/ 6 h 345"/>
                    <a:gd name="T2" fmla="*/ 7 w 180"/>
                    <a:gd name="T3" fmla="*/ 8 h 345"/>
                    <a:gd name="T4" fmla="*/ 6 w 180"/>
                    <a:gd name="T5" fmla="*/ 4 h 345"/>
                    <a:gd name="T6" fmla="*/ 5 w 180"/>
                    <a:gd name="T7" fmla="*/ 0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 h="345">
                      <a:moveTo>
                        <a:pt x="0" y="164"/>
                      </a:moveTo>
                      <a:cubicBezTo>
                        <a:pt x="43" y="198"/>
                        <a:pt x="165" y="345"/>
                        <a:pt x="177" y="208"/>
                      </a:cubicBezTo>
                      <a:cubicBezTo>
                        <a:pt x="180" y="171"/>
                        <a:pt x="158" y="141"/>
                        <a:pt x="152" y="107"/>
                      </a:cubicBezTo>
                      <a:cubicBezTo>
                        <a:pt x="145" y="71"/>
                        <a:pt x="151" y="34"/>
                        <a:pt x="133"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04" name="Freeform 1094">
                  <a:extLst>
                    <a:ext uri="{FF2B5EF4-FFF2-40B4-BE49-F238E27FC236}">
                      <a16:creationId xmlns:a16="http://schemas.microsoft.com/office/drawing/2014/main" id="{626E895B-FFE5-B607-D1B6-AF53ED78260B}"/>
                    </a:ext>
                  </a:extLst>
                </p:cNvPr>
                <p:cNvSpPr>
                  <a:spLocks/>
                </p:cNvSpPr>
                <p:nvPr/>
              </p:nvSpPr>
              <p:spPr bwMode="auto">
                <a:xfrm>
                  <a:off x="625" y="2557"/>
                  <a:ext cx="99" cy="188"/>
                </a:xfrm>
                <a:custGeom>
                  <a:avLst/>
                  <a:gdLst>
                    <a:gd name="T0" fmla="*/ 2 w 292"/>
                    <a:gd name="T1" fmla="*/ 0 h 556"/>
                    <a:gd name="T2" fmla="*/ 5 w 292"/>
                    <a:gd name="T3" fmla="*/ 13 h 556"/>
                    <a:gd name="T4" fmla="*/ 12 w 292"/>
                    <a:gd name="T5" fmla="*/ 22 h 556"/>
                    <a:gd name="T6" fmla="*/ 0 60000 65536"/>
                    <a:gd name="T7" fmla="*/ 0 60000 65536"/>
                    <a:gd name="T8" fmla="*/ 0 60000 65536"/>
                  </a:gdLst>
                  <a:ahLst/>
                  <a:cxnLst>
                    <a:cxn ang="T6">
                      <a:pos x="T0" y="T1"/>
                    </a:cxn>
                    <a:cxn ang="T7">
                      <a:pos x="T2" y="T3"/>
                    </a:cxn>
                    <a:cxn ang="T8">
                      <a:pos x="T4" y="T5"/>
                    </a:cxn>
                  </a:cxnLst>
                  <a:rect l="0" t="0" r="r" b="b"/>
                  <a:pathLst>
                    <a:path w="292" h="556">
                      <a:moveTo>
                        <a:pt x="45" y="0"/>
                      </a:moveTo>
                      <a:cubicBezTo>
                        <a:pt x="0" y="120"/>
                        <a:pt x="57" y="236"/>
                        <a:pt x="142" y="321"/>
                      </a:cubicBezTo>
                      <a:cubicBezTo>
                        <a:pt x="208" y="387"/>
                        <a:pt x="236" y="503"/>
                        <a:pt x="292" y="55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05" name="Freeform 1095">
                  <a:extLst>
                    <a:ext uri="{FF2B5EF4-FFF2-40B4-BE49-F238E27FC236}">
                      <a16:creationId xmlns:a16="http://schemas.microsoft.com/office/drawing/2014/main" id="{91ACEA1B-B444-9649-1277-D1FB716319FC}"/>
                    </a:ext>
                  </a:extLst>
                </p:cNvPr>
                <p:cNvSpPr>
                  <a:spLocks/>
                </p:cNvSpPr>
                <p:nvPr/>
              </p:nvSpPr>
              <p:spPr bwMode="auto">
                <a:xfrm>
                  <a:off x="589" y="2620"/>
                  <a:ext cx="107" cy="140"/>
                </a:xfrm>
                <a:custGeom>
                  <a:avLst/>
                  <a:gdLst>
                    <a:gd name="T0" fmla="*/ 12 w 318"/>
                    <a:gd name="T1" fmla="*/ 16 h 413"/>
                    <a:gd name="T2" fmla="*/ 7 w 318"/>
                    <a:gd name="T3" fmla="*/ 8 h 413"/>
                    <a:gd name="T4" fmla="*/ 1 w 318"/>
                    <a:gd name="T5" fmla="*/ 0 h 413"/>
                    <a:gd name="T6" fmla="*/ 0 60000 65536"/>
                    <a:gd name="T7" fmla="*/ 0 60000 65536"/>
                    <a:gd name="T8" fmla="*/ 0 60000 65536"/>
                  </a:gdLst>
                  <a:ahLst/>
                  <a:cxnLst>
                    <a:cxn ang="T6">
                      <a:pos x="T0" y="T1"/>
                    </a:cxn>
                    <a:cxn ang="T7">
                      <a:pos x="T2" y="T3"/>
                    </a:cxn>
                    <a:cxn ang="T8">
                      <a:pos x="T4" y="T5"/>
                    </a:cxn>
                  </a:cxnLst>
                  <a:rect l="0" t="0" r="r" b="b"/>
                  <a:pathLst>
                    <a:path w="318" h="413">
                      <a:moveTo>
                        <a:pt x="318" y="413"/>
                      </a:moveTo>
                      <a:cubicBezTo>
                        <a:pt x="289" y="334"/>
                        <a:pt x="228" y="264"/>
                        <a:pt x="173" y="199"/>
                      </a:cubicBezTo>
                      <a:cubicBezTo>
                        <a:pt x="138" y="157"/>
                        <a:pt x="0" y="52"/>
                        <a:pt x="18"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06" name="Freeform 1096">
                  <a:extLst>
                    <a:ext uri="{FF2B5EF4-FFF2-40B4-BE49-F238E27FC236}">
                      <a16:creationId xmlns:a16="http://schemas.microsoft.com/office/drawing/2014/main" id="{D4596F65-4CB9-984D-A167-B084F8D8DDF0}"/>
                    </a:ext>
                  </a:extLst>
                </p:cNvPr>
                <p:cNvSpPr>
                  <a:spLocks/>
                </p:cNvSpPr>
                <p:nvPr/>
              </p:nvSpPr>
              <p:spPr bwMode="auto">
                <a:xfrm>
                  <a:off x="672" y="2544"/>
                  <a:ext cx="219" cy="210"/>
                </a:xfrm>
                <a:custGeom>
                  <a:avLst/>
                  <a:gdLst>
                    <a:gd name="T0" fmla="*/ 0 w 645"/>
                    <a:gd name="T1" fmla="*/ 0 h 623"/>
                    <a:gd name="T2" fmla="*/ 3 w 645"/>
                    <a:gd name="T3" fmla="*/ 2 h 623"/>
                    <a:gd name="T4" fmla="*/ 7 w 645"/>
                    <a:gd name="T5" fmla="*/ 4 h 623"/>
                    <a:gd name="T6" fmla="*/ 15 w 645"/>
                    <a:gd name="T7" fmla="*/ 11 h 623"/>
                    <a:gd name="T8" fmla="*/ 20 w 645"/>
                    <a:gd name="T9" fmla="*/ 18 h 623"/>
                    <a:gd name="T10" fmla="*/ 25 w 645"/>
                    <a:gd name="T11" fmla="*/ 24 h 6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5" h="623">
                      <a:moveTo>
                        <a:pt x="0" y="0"/>
                      </a:moveTo>
                      <a:cubicBezTo>
                        <a:pt x="7" y="37"/>
                        <a:pt x="56" y="35"/>
                        <a:pt x="89" y="51"/>
                      </a:cubicBezTo>
                      <a:cubicBezTo>
                        <a:pt x="121" y="67"/>
                        <a:pt x="152" y="93"/>
                        <a:pt x="183" y="114"/>
                      </a:cubicBezTo>
                      <a:cubicBezTo>
                        <a:pt x="264" y="168"/>
                        <a:pt x="333" y="225"/>
                        <a:pt x="390" y="304"/>
                      </a:cubicBezTo>
                      <a:cubicBezTo>
                        <a:pt x="438" y="370"/>
                        <a:pt x="443" y="425"/>
                        <a:pt x="510" y="469"/>
                      </a:cubicBezTo>
                      <a:cubicBezTo>
                        <a:pt x="573" y="510"/>
                        <a:pt x="594" y="567"/>
                        <a:pt x="645" y="62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07" name="Freeform 1097">
                  <a:extLst>
                    <a:ext uri="{FF2B5EF4-FFF2-40B4-BE49-F238E27FC236}">
                      <a16:creationId xmlns:a16="http://schemas.microsoft.com/office/drawing/2014/main" id="{30C9108B-2ED2-EB17-CB44-F05E28942179}"/>
                    </a:ext>
                  </a:extLst>
                </p:cNvPr>
                <p:cNvSpPr>
                  <a:spLocks/>
                </p:cNvSpPr>
                <p:nvPr/>
              </p:nvSpPr>
              <p:spPr bwMode="auto">
                <a:xfrm>
                  <a:off x="645" y="2550"/>
                  <a:ext cx="101" cy="197"/>
                </a:xfrm>
                <a:custGeom>
                  <a:avLst/>
                  <a:gdLst>
                    <a:gd name="T0" fmla="*/ 0 w 300"/>
                    <a:gd name="T1" fmla="*/ 0 h 581"/>
                    <a:gd name="T2" fmla="*/ 5 w 300"/>
                    <a:gd name="T3" fmla="*/ 5 h 581"/>
                    <a:gd name="T4" fmla="*/ 10 w 300"/>
                    <a:gd name="T5" fmla="*/ 11 h 581"/>
                    <a:gd name="T6" fmla="*/ 10 w 300"/>
                    <a:gd name="T7" fmla="*/ 17 h 581"/>
                    <a:gd name="T8" fmla="*/ 9 w 300"/>
                    <a:gd name="T9" fmla="*/ 23 h 5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 h="581">
                      <a:moveTo>
                        <a:pt x="0" y="0"/>
                      </a:moveTo>
                      <a:cubicBezTo>
                        <a:pt x="47" y="55"/>
                        <a:pt x="75" y="88"/>
                        <a:pt x="138" y="128"/>
                      </a:cubicBezTo>
                      <a:cubicBezTo>
                        <a:pt x="195" y="165"/>
                        <a:pt x="237" y="204"/>
                        <a:pt x="267" y="264"/>
                      </a:cubicBezTo>
                      <a:cubicBezTo>
                        <a:pt x="300" y="332"/>
                        <a:pt x="283" y="365"/>
                        <a:pt x="259" y="430"/>
                      </a:cubicBezTo>
                      <a:cubicBezTo>
                        <a:pt x="242" y="475"/>
                        <a:pt x="241" y="549"/>
                        <a:pt x="228" y="58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08" name="Freeform 1098">
                  <a:extLst>
                    <a:ext uri="{FF2B5EF4-FFF2-40B4-BE49-F238E27FC236}">
                      <a16:creationId xmlns:a16="http://schemas.microsoft.com/office/drawing/2014/main" id="{9255A394-1178-CFEC-0060-A64AB9150EC2}"/>
                    </a:ext>
                  </a:extLst>
                </p:cNvPr>
                <p:cNvSpPr>
                  <a:spLocks/>
                </p:cNvSpPr>
                <p:nvPr/>
              </p:nvSpPr>
              <p:spPr bwMode="auto">
                <a:xfrm>
                  <a:off x="724" y="2697"/>
                  <a:ext cx="82" cy="85"/>
                </a:xfrm>
                <a:custGeom>
                  <a:avLst/>
                  <a:gdLst>
                    <a:gd name="T0" fmla="*/ 0 w 244"/>
                    <a:gd name="T1" fmla="*/ 8 h 253"/>
                    <a:gd name="T2" fmla="*/ 3 w 244"/>
                    <a:gd name="T3" fmla="*/ 1 h 253"/>
                    <a:gd name="T4" fmla="*/ 9 w 244"/>
                    <a:gd name="T5" fmla="*/ 5 h 253"/>
                    <a:gd name="T6" fmla="*/ 0 w 244"/>
                    <a:gd name="T7" fmla="*/ 9 h 2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4" h="253">
                      <a:moveTo>
                        <a:pt x="0" y="224"/>
                      </a:moveTo>
                      <a:cubicBezTo>
                        <a:pt x="81" y="235"/>
                        <a:pt x="52" y="74"/>
                        <a:pt x="87" y="39"/>
                      </a:cubicBezTo>
                      <a:cubicBezTo>
                        <a:pt x="125" y="0"/>
                        <a:pt x="209" y="92"/>
                        <a:pt x="244" y="123"/>
                      </a:cubicBezTo>
                      <a:cubicBezTo>
                        <a:pt x="200" y="148"/>
                        <a:pt x="57" y="253"/>
                        <a:pt x="12" y="23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09" name="Freeform 1099">
                  <a:extLst>
                    <a:ext uri="{FF2B5EF4-FFF2-40B4-BE49-F238E27FC236}">
                      <a16:creationId xmlns:a16="http://schemas.microsoft.com/office/drawing/2014/main" id="{B4AC73EA-060A-72F4-4A43-D40318D18424}"/>
                    </a:ext>
                  </a:extLst>
                </p:cNvPr>
                <p:cNvSpPr>
                  <a:spLocks/>
                </p:cNvSpPr>
                <p:nvPr/>
              </p:nvSpPr>
              <p:spPr bwMode="auto">
                <a:xfrm>
                  <a:off x="789" y="2879"/>
                  <a:ext cx="314" cy="287"/>
                </a:xfrm>
                <a:custGeom>
                  <a:avLst/>
                  <a:gdLst>
                    <a:gd name="T0" fmla="*/ 15 w 930"/>
                    <a:gd name="T1" fmla="*/ 0 h 848"/>
                    <a:gd name="T2" fmla="*/ 16 w 930"/>
                    <a:gd name="T3" fmla="*/ 10 h 848"/>
                    <a:gd name="T4" fmla="*/ 5 w 930"/>
                    <a:gd name="T5" fmla="*/ 11 h 848"/>
                    <a:gd name="T6" fmla="*/ 6 w 930"/>
                    <a:gd name="T7" fmla="*/ 21 h 848"/>
                    <a:gd name="T8" fmla="*/ 10 w 930"/>
                    <a:gd name="T9" fmla="*/ 25 h 848"/>
                    <a:gd name="T10" fmla="*/ 16 w 930"/>
                    <a:gd name="T11" fmla="*/ 25 h 848"/>
                    <a:gd name="T12" fmla="*/ 26 w 930"/>
                    <a:gd name="T13" fmla="*/ 29 h 848"/>
                    <a:gd name="T14" fmla="*/ 34 w 930"/>
                    <a:gd name="T15" fmla="*/ 28 h 848"/>
                    <a:gd name="T16" fmla="*/ 35 w 930"/>
                    <a:gd name="T17" fmla="*/ 17 h 848"/>
                    <a:gd name="T18" fmla="*/ 27 w 930"/>
                    <a:gd name="T19" fmla="*/ 10 h 8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30" h="848">
                      <a:moveTo>
                        <a:pt x="383" y="0"/>
                      </a:moveTo>
                      <a:cubicBezTo>
                        <a:pt x="339" y="79"/>
                        <a:pt x="507" y="197"/>
                        <a:pt x="421" y="264"/>
                      </a:cubicBezTo>
                      <a:cubicBezTo>
                        <a:pt x="342" y="325"/>
                        <a:pt x="199" y="230"/>
                        <a:pt x="117" y="280"/>
                      </a:cubicBezTo>
                      <a:cubicBezTo>
                        <a:pt x="0" y="350"/>
                        <a:pt x="95" y="487"/>
                        <a:pt x="155" y="551"/>
                      </a:cubicBezTo>
                      <a:cubicBezTo>
                        <a:pt x="186" y="584"/>
                        <a:pt x="212" y="633"/>
                        <a:pt x="256" y="651"/>
                      </a:cubicBezTo>
                      <a:cubicBezTo>
                        <a:pt x="308" y="672"/>
                        <a:pt x="364" y="643"/>
                        <a:pt x="414" y="638"/>
                      </a:cubicBezTo>
                      <a:cubicBezTo>
                        <a:pt x="522" y="627"/>
                        <a:pt x="590" y="669"/>
                        <a:pt x="666" y="739"/>
                      </a:cubicBezTo>
                      <a:cubicBezTo>
                        <a:pt x="740" y="808"/>
                        <a:pt x="834" y="848"/>
                        <a:pt x="880" y="725"/>
                      </a:cubicBezTo>
                      <a:cubicBezTo>
                        <a:pt x="917" y="627"/>
                        <a:pt x="930" y="536"/>
                        <a:pt x="908" y="436"/>
                      </a:cubicBezTo>
                      <a:cubicBezTo>
                        <a:pt x="884" y="319"/>
                        <a:pt x="775" y="341"/>
                        <a:pt x="705" y="25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10" name="Freeform 1100">
                  <a:extLst>
                    <a:ext uri="{FF2B5EF4-FFF2-40B4-BE49-F238E27FC236}">
                      <a16:creationId xmlns:a16="http://schemas.microsoft.com/office/drawing/2014/main" id="{35F6FA11-4ED1-57FB-44CC-195BBBDA89FF}"/>
                    </a:ext>
                  </a:extLst>
                </p:cNvPr>
                <p:cNvSpPr>
                  <a:spLocks/>
                </p:cNvSpPr>
                <p:nvPr/>
              </p:nvSpPr>
              <p:spPr bwMode="auto">
                <a:xfrm>
                  <a:off x="1077" y="3091"/>
                  <a:ext cx="351" cy="255"/>
                </a:xfrm>
                <a:custGeom>
                  <a:avLst/>
                  <a:gdLst>
                    <a:gd name="T0" fmla="*/ 10 w 1037"/>
                    <a:gd name="T1" fmla="*/ 7 h 754"/>
                    <a:gd name="T2" fmla="*/ 1 w 1037"/>
                    <a:gd name="T3" fmla="*/ 10 h 754"/>
                    <a:gd name="T4" fmla="*/ 3 w 1037"/>
                    <a:gd name="T5" fmla="*/ 16 h 754"/>
                    <a:gd name="T6" fmla="*/ 8 w 1037"/>
                    <a:gd name="T7" fmla="*/ 20 h 754"/>
                    <a:gd name="T8" fmla="*/ 13 w 1037"/>
                    <a:gd name="T9" fmla="*/ 22 h 754"/>
                    <a:gd name="T10" fmla="*/ 16 w 1037"/>
                    <a:gd name="T11" fmla="*/ 25 h 754"/>
                    <a:gd name="T12" fmla="*/ 11 w 1037"/>
                    <a:gd name="T13" fmla="*/ 26 h 754"/>
                    <a:gd name="T14" fmla="*/ 13 w 1037"/>
                    <a:gd name="T15" fmla="*/ 29 h 754"/>
                    <a:gd name="T16" fmla="*/ 18 w 1037"/>
                    <a:gd name="T17" fmla="*/ 26 h 754"/>
                    <a:gd name="T18" fmla="*/ 24 w 1037"/>
                    <a:gd name="T19" fmla="*/ 25 h 754"/>
                    <a:gd name="T20" fmla="*/ 30 w 1037"/>
                    <a:gd name="T21" fmla="*/ 16 h 754"/>
                    <a:gd name="T22" fmla="*/ 38 w 1037"/>
                    <a:gd name="T23" fmla="*/ 12 h 754"/>
                    <a:gd name="T24" fmla="*/ 34 w 1037"/>
                    <a:gd name="T25" fmla="*/ 9 h 754"/>
                    <a:gd name="T26" fmla="*/ 31 w 1037"/>
                    <a:gd name="T27" fmla="*/ 5 h 754"/>
                    <a:gd name="T28" fmla="*/ 25 w 1037"/>
                    <a:gd name="T29" fmla="*/ 6 h 754"/>
                    <a:gd name="T30" fmla="*/ 16 w 1037"/>
                    <a:gd name="T31" fmla="*/ 6 h 7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37" h="754">
                      <a:moveTo>
                        <a:pt x="263" y="171"/>
                      </a:moveTo>
                      <a:cubicBezTo>
                        <a:pt x="183" y="151"/>
                        <a:pt x="56" y="178"/>
                        <a:pt x="22" y="271"/>
                      </a:cubicBezTo>
                      <a:cubicBezTo>
                        <a:pt x="0" y="329"/>
                        <a:pt x="45" y="371"/>
                        <a:pt x="87" y="403"/>
                      </a:cubicBezTo>
                      <a:cubicBezTo>
                        <a:pt x="133" y="439"/>
                        <a:pt x="163" y="480"/>
                        <a:pt x="205" y="519"/>
                      </a:cubicBezTo>
                      <a:cubicBezTo>
                        <a:pt x="240" y="551"/>
                        <a:pt x="286" y="567"/>
                        <a:pt x="333" y="569"/>
                      </a:cubicBezTo>
                      <a:cubicBezTo>
                        <a:pt x="366" y="571"/>
                        <a:pt x="460" y="567"/>
                        <a:pt x="416" y="639"/>
                      </a:cubicBezTo>
                      <a:cubicBezTo>
                        <a:pt x="389" y="682"/>
                        <a:pt x="320" y="633"/>
                        <a:pt x="277" y="672"/>
                      </a:cubicBezTo>
                      <a:cubicBezTo>
                        <a:pt x="229" y="716"/>
                        <a:pt x="264" y="754"/>
                        <a:pt x="320" y="744"/>
                      </a:cubicBezTo>
                      <a:cubicBezTo>
                        <a:pt x="369" y="736"/>
                        <a:pt x="415" y="691"/>
                        <a:pt x="466" y="683"/>
                      </a:cubicBezTo>
                      <a:cubicBezTo>
                        <a:pt x="522" y="673"/>
                        <a:pt x="570" y="678"/>
                        <a:pt x="624" y="651"/>
                      </a:cubicBezTo>
                      <a:cubicBezTo>
                        <a:pt x="727" y="599"/>
                        <a:pt x="699" y="480"/>
                        <a:pt x="774" y="409"/>
                      </a:cubicBezTo>
                      <a:cubicBezTo>
                        <a:pt x="827" y="359"/>
                        <a:pt x="1037" y="470"/>
                        <a:pt x="990" y="310"/>
                      </a:cubicBezTo>
                      <a:cubicBezTo>
                        <a:pt x="975" y="258"/>
                        <a:pt x="922" y="254"/>
                        <a:pt x="883" y="233"/>
                      </a:cubicBezTo>
                      <a:cubicBezTo>
                        <a:pt x="828" y="202"/>
                        <a:pt x="830" y="169"/>
                        <a:pt x="802" y="120"/>
                      </a:cubicBezTo>
                      <a:cubicBezTo>
                        <a:pt x="733" y="0"/>
                        <a:pt x="711" y="107"/>
                        <a:pt x="657" y="152"/>
                      </a:cubicBezTo>
                      <a:cubicBezTo>
                        <a:pt x="591" y="207"/>
                        <a:pt x="483" y="144"/>
                        <a:pt x="409" y="16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11" name="Freeform 1101">
                  <a:extLst>
                    <a:ext uri="{FF2B5EF4-FFF2-40B4-BE49-F238E27FC236}">
                      <a16:creationId xmlns:a16="http://schemas.microsoft.com/office/drawing/2014/main" id="{1AD71C8F-41F0-09BA-D4B1-E3612A8268FF}"/>
                    </a:ext>
                  </a:extLst>
                </p:cNvPr>
                <p:cNvSpPr>
                  <a:spLocks/>
                </p:cNvSpPr>
                <p:nvPr/>
              </p:nvSpPr>
              <p:spPr bwMode="auto">
                <a:xfrm>
                  <a:off x="1425" y="3063"/>
                  <a:ext cx="157" cy="174"/>
                </a:xfrm>
                <a:custGeom>
                  <a:avLst/>
                  <a:gdLst>
                    <a:gd name="T0" fmla="*/ 8 w 464"/>
                    <a:gd name="T1" fmla="*/ 3 h 514"/>
                    <a:gd name="T2" fmla="*/ 2 w 464"/>
                    <a:gd name="T3" fmla="*/ 12 h 514"/>
                    <a:gd name="T4" fmla="*/ 4 w 464"/>
                    <a:gd name="T5" fmla="*/ 15 h 514"/>
                    <a:gd name="T6" fmla="*/ 5 w 464"/>
                    <a:gd name="T7" fmla="*/ 18 h 514"/>
                    <a:gd name="T8" fmla="*/ 11 w 464"/>
                    <a:gd name="T9" fmla="*/ 19 h 514"/>
                    <a:gd name="T10" fmla="*/ 17 w 464"/>
                    <a:gd name="T11" fmla="*/ 9 h 514"/>
                    <a:gd name="T12" fmla="*/ 14 w 464"/>
                    <a:gd name="T13" fmla="*/ 5 h 514"/>
                    <a:gd name="T14" fmla="*/ 9 w 464"/>
                    <a:gd name="T15" fmla="*/ 3 h 514"/>
                    <a:gd name="T16" fmla="*/ 3 w 464"/>
                    <a:gd name="T17" fmla="*/ 0 h 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4" h="514">
                      <a:moveTo>
                        <a:pt x="220" y="79"/>
                      </a:moveTo>
                      <a:cubicBezTo>
                        <a:pt x="61" y="29"/>
                        <a:pt x="0" y="199"/>
                        <a:pt x="54" y="316"/>
                      </a:cubicBezTo>
                      <a:cubicBezTo>
                        <a:pt x="67" y="345"/>
                        <a:pt x="90" y="361"/>
                        <a:pt x="105" y="387"/>
                      </a:cubicBezTo>
                      <a:cubicBezTo>
                        <a:pt x="117" y="410"/>
                        <a:pt x="106" y="440"/>
                        <a:pt x="119" y="461"/>
                      </a:cubicBezTo>
                      <a:cubicBezTo>
                        <a:pt x="148" y="514"/>
                        <a:pt x="225" y="504"/>
                        <a:pt x="277" y="494"/>
                      </a:cubicBezTo>
                      <a:cubicBezTo>
                        <a:pt x="384" y="475"/>
                        <a:pt x="464" y="346"/>
                        <a:pt x="435" y="240"/>
                      </a:cubicBezTo>
                      <a:cubicBezTo>
                        <a:pt x="425" y="206"/>
                        <a:pt x="389" y="157"/>
                        <a:pt x="364" y="133"/>
                      </a:cubicBezTo>
                      <a:cubicBezTo>
                        <a:pt x="322" y="94"/>
                        <a:pt x="282" y="102"/>
                        <a:pt x="234" y="81"/>
                      </a:cubicBezTo>
                      <a:cubicBezTo>
                        <a:pt x="181" y="57"/>
                        <a:pt x="136" y="21"/>
                        <a:pt x="81"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12" name="Freeform 1102">
                  <a:extLst>
                    <a:ext uri="{FF2B5EF4-FFF2-40B4-BE49-F238E27FC236}">
                      <a16:creationId xmlns:a16="http://schemas.microsoft.com/office/drawing/2014/main" id="{2932C025-2E53-BD5D-DE4A-DF3F4F9B8808}"/>
                    </a:ext>
                  </a:extLst>
                </p:cNvPr>
                <p:cNvSpPr>
                  <a:spLocks/>
                </p:cNvSpPr>
                <p:nvPr/>
              </p:nvSpPr>
              <p:spPr bwMode="auto">
                <a:xfrm>
                  <a:off x="1443" y="3132"/>
                  <a:ext cx="103" cy="99"/>
                </a:xfrm>
                <a:custGeom>
                  <a:avLst/>
                  <a:gdLst>
                    <a:gd name="T0" fmla="*/ 1 w 305"/>
                    <a:gd name="T1" fmla="*/ 4 h 295"/>
                    <a:gd name="T2" fmla="*/ 10 w 305"/>
                    <a:gd name="T3" fmla="*/ 4 h 295"/>
                    <a:gd name="T4" fmla="*/ 2 w 305"/>
                    <a:gd name="T5" fmla="*/ 9 h 295"/>
                    <a:gd name="T6" fmla="*/ 0 60000 65536"/>
                    <a:gd name="T7" fmla="*/ 0 60000 65536"/>
                    <a:gd name="T8" fmla="*/ 0 60000 65536"/>
                  </a:gdLst>
                  <a:ahLst/>
                  <a:cxnLst>
                    <a:cxn ang="T6">
                      <a:pos x="T0" y="T1"/>
                    </a:cxn>
                    <a:cxn ang="T7">
                      <a:pos x="T2" y="T3"/>
                    </a:cxn>
                    <a:cxn ang="T8">
                      <a:pos x="T4" y="T5"/>
                    </a:cxn>
                  </a:cxnLst>
                  <a:rect l="0" t="0" r="r" b="b"/>
                  <a:pathLst>
                    <a:path w="305" h="295">
                      <a:moveTo>
                        <a:pt x="16" y="107"/>
                      </a:moveTo>
                      <a:cubicBezTo>
                        <a:pt x="0" y="0"/>
                        <a:pt x="233" y="5"/>
                        <a:pt x="268" y="94"/>
                      </a:cubicBezTo>
                      <a:cubicBezTo>
                        <a:pt x="305" y="188"/>
                        <a:pt x="129" y="295"/>
                        <a:pt x="61" y="24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13" name="Freeform 1103">
                  <a:extLst>
                    <a:ext uri="{FF2B5EF4-FFF2-40B4-BE49-F238E27FC236}">
                      <a16:creationId xmlns:a16="http://schemas.microsoft.com/office/drawing/2014/main" id="{FE95E251-2E7D-7C13-8FE4-19B30C6409F5}"/>
                    </a:ext>
                  </a:extLst>
                </p:cNvPr>
                <p:cNvSpPr>
                  <a:spLocks/>
                </p:cNvSpPr>
                <p:nvPr/>
              </p:nvSpPr>
              <p:spPr bwMode="auto">
                <a:xfrm>
                  <a:off x="1597" y="3012"/>
                  <a:ext cx="212" cy="112"/>
                </a:xfrm>
                <a:custGeom>
                  <a:avLst/>
                  <a:gdLst>
                    <a:gd name="T0" fmla="*/ 15 w 625"/>
                    <a:gd name="T1" fmla="*/ 0 h 331"/>
                    <a:gd name="T2" fmla="*/ 9 w 625"/>
                    <a:gd name="T3" fmla="*/ 4 h 331"/>
                    <a:gd name="T4" fmla="*/ 4 w 625"/>
                    <a:gd name="T5" fmla="*/ 6 h 331"/>
                    <a:gd name="T6" fmla="*/ 2 w 625"/>
                    <a:gd name="T7" fmla="*/ 11 h 331"/>
                    <a:gd name="T8" fmla="*/ 9 w 625"/>
                    <a:gd name="T9" fmla="*/ 11 h 331"/>
                    <a:gd name="T10" fmla="*/ 22 w 625"/>
                    <a:gd name="T11" fmla="*/ 9 h 331"/>
                    <a:gd name="T12" fmla="*/ 15 w 625"/>
                    <a:gd name="T13" fmla="*/ 0 h 331"/>
                    <a:gd name="T14" fmla="*/ 15 w 625"/>
                    <a:gd name="T15" fmla="*/ 0 h 3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5" h="331">
                      <a:moveTo>
                        <a:pt x="370" y="11"/>
                      </a:moveTo>
                      <a:cubicBezTo>
                        <a:pt x="298" y="11"/>
                        <a:pt x="268" y="62"/>
                        <a:pt x="237" y="94"/>
                      </a:cubicBezTo>
                      <a:cubicBezTo>
                        <a:pt x="200" y="130"/>
                        <a:pt x="154" y="142"/>
                        <a:pt x="109" y="168"/>
                      </a:cubicBezTo>
                      <a:cubicBezTo>
                        <a:pt x="61" y="195"/>
                        <a:pt x="0" y="243"/>
                        <a:pt x="58" y="291"/>
                      </a:cubicBezTo>
                      <a:cubicBezTo>
                        <a:pt x="107" y="331"/>
                        <a:pt x="190" y="289"/>
                        <a:pt x="242" y="277"/>
                      </a:cubicBezTo>
                      <a:cubicBezTo>
                        <a:pt x="316" y="259"/>
                        <a:pt x="515" y="302"/>
                        <a:pt x="565" y="233"/>
                      </a:cubicBezTo>
                      <a:cubicBezTo>
                        <a:pt x="625" y="150"/>
                        <a:pt x="438" y="0"/>
                        <a:pt x="370" y="11"/>
                      </a:cubicBezTo>
                      <a:cubicBezTo>
                        <a:pt x="364" y="13"/>
                        <a:pt x="376" y="10"/>
                        <a:pt x="370" y="1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14" name="Freeform 1104">
                  <a:extLst>
                    <a:ext uri="{FF2B5EF4-FFF2-40B4-BE49-F238E27FC236}">
                      <a16:creationId xmlns:a16="http://schemas.microsoft.com/office/drawing/2014/main" id="{6C42B4C4-F132-DE4E-00FE-94958F841BAB}"/>
                    </a:ext>
                  </a:extLst>
                </p:cNvPr>
                <p:cNvSpPr>
                  <a:spLocks/>
                </p:cNvSpPr>
                <p:nvPr/>
              </p:nvSpPr>
              <p:spPr bwMode="auto">
                <a:xfrm>
                  <a:off x="1669" y="3020"/>
                  <a:ext cx="107" cy="74"/>
                </a:xfrm>
                <a:custGeom>
                  <a:avLst/>
                  <a:gdLst>
                    <a:gd name="T0" fmla="*/ 4 w 318"/>
                    <a:gd name="T1" fmla="*/ 0 h 219"/>
                    <a:gd name="T2" fmla="*/ 12 w 318"/>
                    <a:gd name="T3" fmla="*/ 3 h 219"/>
                    <a:gd name="T4" fmla="*/ 0 60000 65536"/>
                    <a:gd name="T5" fmla="*/ 0 60000 65536"/>
                  </a:gdLst>
                  <a:ahLst/>
                  <a:cxnLst>
                    <a:cxn ang="T4">
                      <a:pos x="T0" y="T1"/>
                    </a:cxn>
                    <a:cxn ang="T5">
                      <a:pos x="T2" y="T3"/>
                    </a:cxn>
                  </a:cxnLst>
                  <a:rect l="0" t="0" r="r" b="b"/>
                  <a:pathLst>
                    <a:path w="318" h="219">
                      <a:moveTo>
                        <a:pt x="97" y="0"/>
                      </a:moveTo>
                      <a:cubicBezTo>
                        <a:pt x="0" y="94"/>
                        <a:pt x="253" y="219"/>
                        <a:pt x="318" y="8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15" name="Freeform 1105">
                  <a:extLst>
                    <a:ext uri="{FF2B5EF4-FFF2-40B4-BE49-F238E27FC236}">
                      <a16:creationId xmlns:a16="http://schemas.microsoft.com/office/drawing/2014/main" id="{141AD2D1-D8FE-7D53-9FC7-F8C61BA5AE10}"/>
                    </a:ext>
                  </a:extLst>
                </p:cNvPr>
                <p:cNvSpPr>
                  <a:spLocks/>
                </p:cNvSpPr>
                <p:nvPr/>
              </p:nvSpPr>
              <p:spPr bwMode="auto">
                <a:xfrm>
                  <a:off x="1640" y="3052"/>
                  <a:ext cx="28" cy="63"/>
                </a:xfrm>
                <a:custGeom>
                  <a:avLst/>
                  <a:gdLst>
                    <a:gd name="T0" fmla="*/ 3 w 83"/>
                    <a:gd name="T1" fmla="*/ 0 h 185"/>
                    <a:gd name="T2" fmla="*/ 2 w 83"/>
                    <a:gd name="T3" fmla="*/ 4 h 185"/>
                    <a:gd name="T4" fmla="*/ 0 w 83"/>
                    <a:gd name="T5" fmla="*/ 7 h 185"/>
                    <a:gd name="T6" fmla="*/ 0 60000 65536"/>
                    <a:gd name="T7" fmla="*/ 0 60000 65536"/>
                    <a:gd name="T8" fmla="*/ 0 60000 65536"/>
                  </a:gdLst>
                  <a:ahLst/>
                  <a:cxnLst>
                    <a:cxn ang="T6">
                      <a:pos x="T0" y="T1"/>
                    </a:cxn>
                    <a:cxn ang="T7">
                      <a:pos x="T2" y="T3"/>
                    </a:cxn>
                    <a:cxn ang="T8">
                      <a:pos x="T4" y="T5"/>
                    </a:cxn>
                  </a:cxnLst>
                  <a:rect l="0" t="0" r="r" b="b"/>
                  <a:pathLst>
                    <a:path w="83" h="185">
                      <a:moveTo>
                        <a:pt x="83" y="0"/>
                      </a:moveTo>
                      <a:cubicBezTo>
                        <a:pt x="81" y="53"/>
                        <a:pt x="79" y="52"/>
                        <a:pt x="45" y="91"/>
                      </a:cubicBezTo>
                      <a:cubicBezTo>
                        <a:pt x="15" y="126"/>
                        <a:pt x="0" y="133"/>
                        <a:pt x="3" y="18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16" name="Freeform 1106">
                  <a:extLst>
                    <a:ext uri="{FF2B5EF4-FFF2-40B4-BE49-F238E27FC236}">
                      <a16:creationId xmlns:a16="http://schemas.microsoft.com/office/drawing/2014/main" id="{C2945708-9579-512F-FA44-932EFA316AE3}"/>
                    </a:ext>
                  </a:extLst>
                </p:cNvPr>
                <p:cNvSpPr>
                  <a:spLocks/>
                </p:cNvSpPr>
                <p:nvPr/>
              </p:nvSpPr>
              <p:spPr bwMode="auto">
                <a:xfrm>
                  <a:off x="1594" y="3130"/>
                  <a:ext cx="288" cy="98"/>
                </a:xfrm>
                <a:custGeom>
                  <a:avLst/>
                  <a:gdLst>
                    <a:gd name="T0" fmla="*/ 13 w 853"/>
                    <a:gd name="T1" fmla="*/ 1 h 290"/>
                    <a:gd name="T2" fmla="*/ 1 w 853"/>
                    <a:gd name="T3" fmla="*/ 4 h 290"/>
                    <a:gd name="T4" fmla="*/ 3 w 853"/>
                    <a:gd name="T5" fmla="*/ 10 h 290"/>
                    <a:gd name="T6" fmla="*/ 10 w 853"/>
                    <a:gd name="T7" fmla="*/ 8 h 290"/>
                    <a:gd name="T8" fmla="*/ 22 w 853"/>
                    <a:gd name="T9" fmla="*/ 10 h 290"/>
                    <a:gd name="T10" fmla="*/ 29 w 853"/>
                    <a:gd name="T11" fmla="*/ 2 h 290"/>
                    <a:gd name="T12" fmla="*/ 21 w 853"/>
                    <a:gd name="T13" fmla="*/ 1 h 290"/>
                    <a:gd name="T14" fmla="*/ 13 w 853"/>
                    <a:gd name="T15" fmla="*/ 1 h 2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3" h="290">
                      <a:moveTo>
                        <a:pt x="332" y="26"/>
                      </a:moveTo>
                      <a:cubicBezTo>
                        <a:pt x="239" y="37"/>
                        <a:pt x="77" y="0"/>
                        <a:pt x="25" y="111"/>
                      </a:cubicBezTo>
                      <a:cubicBezTo>
                        <a:pt x="0" y="165"/>
                        <a:pt x="30" y="238"/>
                        <a:pt x="83" y="256"/>
                      </a:cubicBezTo>
                      <a:cubicBezTo>
                        <a:pt x="150" y="279"/>
                        <a:pt x="204" y="230"/>
                        <a:pt x="265" y="213"/>
                      </a:cubicBezTo>
                      <a:cubicBezTo>
                        <a:pt x="371" y="184"/>
                        <a:pt x="472" y="261"/>
                        <a:pt x="575" y="275"/>
                      </a:cubicBezTo>
                      <a:cubicBezTo>
                        <a:pt x="681" y="290"/>
                        <a:pt x="853" y="139"/>
                        <a:pt x="745" y="49"/>
                      </a:cubicBezTo>
                      <a:cubicBezTo>
                        <a:pt x="685" y="0"/>
                        <a:pt x="602" y="7"/>
                        <a:pt x="537" y="27"/>
                      </a:cubicBezTo>
                      <a:cubicBezTo>
                        <a:pt x="455" y="53"/>
                        <a:pt x="415" y="20"/>
                        <a:pt x="332" y="2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17" name="Freeform 1107">
                  <a:extLst>
                    <a:ext uri="{FF2B5EF4-FFF2-40B4-BE49-F238E27FC236}">
                      <a16:creationId xmlns:a16="http://schemas.microsoft.com/office/drawing/2014/main" id="{68177592-B64F-6347-90C5-9E3179B88427}"/>
                    </a:ext>
                  </a:extLst>
                </p:cNvPr>
                <p:cNvSpPr>
                  <a:spLocks/>
                </p:cNvSpPr>
                <p:nvPr/>
              </p:nvSpPr>
              <p:spPr bwMode="auto">
                <a:xfrm>
                  <a:off x="1639" y="3142"/>
                  <a:ext cx="44" cy="75"/>
                </a:xfrm>
                <a:custGeom>
                  <a:avLst/>
                  <a:gdLst>
                    <a:gd name="T0" fmla="*/ 5 w 130"/>
                    <a:gd name="T1" fmla="*/ 0 h 221"/>
                    <a:gd name="T2" fmla="*/ 0 w 130"/>
                    <a:gd name="T3" fmla="*/ 8 h 221"/>
                    <a:gd name="T4" fmla="*/ 0 60000 65536"/>
                    <a:gd name="T5" fmla="*/ 0 60000 65536"/>
                  </a:gdLst>
                  <a:ahLst/>
                  <a:cxnLst>
                    <a:cxn ang="T4">
                      <a:pos x="T0" y="T1"/>
                    </a:cxn>
                    <a:cxn ang="T5">
                      <a:pos x="T2" y="T3"/>
                    </a:cxn>
                  </a:cxnLst>
                  <a:rect l="0" t="0" r="r" b="b"/>
                  <a:pathLst>
                    <a:path w="130" h="221">
                      <a:moveTo>
                        <a:pt x="130" y="0"/>
                      </a:moveTo>
                      <a:cubicBezTo>
                        <a:pt x="103" y="107"/>
                        <a:pt x="108" y="159"/>
                        <a:pt x="0" y="22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18" name="Freeform 1108">
                  <a:extLst>
                    <a:ext uri="{FF2B5EF4-FFF2-40B4-BE49-F238E27FC236}">
                      <a16:creationId xmlns:a16="http://schemas.microsoft.com/office/drawing/2014/main" id="{9C8B08AD-D695-AC98-DB3D-2035166CEBD8}"/>
                    </a:ext>
                  </a:extLst>
                </p:cNvPr>
                <p:cNvSpPr>
                  <a:spLocks/>
                </p:cNvSpPr>
                <p:nvPr/>
              </p:nvSpPr>
              <p:spPr bwMode="auto">
                <a:xfrm>
                  <a:off x="1717" y="3141"/>
                  <a:ext cx="55" cy="80"/>
                </a:xfrm>
                <a:custGeom>
                  <a:avLst/>
                  <a:gdLst>
                    <a:gd name="T0" fmla="*/ 1 w 163"/>
                    <a:gd name="T1" fmla="*/ 0 h 234"/>
                    <a:gd name="T2" fmla="*/ 6 w 163"/>
                    <a:gd name="T3" fmla="*/ 9 h 234"/>
                    <a:gd name="T4" fmla="*/ 0 60000 65536"/>
                    <a:gd name="T5" fmla="*/ 0 60000 65536"/>
                  </a:gdLst>
                  <a:ahLst/>
                  <a:cxnLst>
                    <a:cxn ang="T4">
                      <a:pos x="T0" y="T1"/>
                    </a:cxn>
                    <a:cxn ang="T5">
                      <a:pos x="T2" y="T3"/>
                    </a:cxn>
                  </a:cxnLst>
                  <a:rect l="0" t="0" r="r" b="b"/>
                  <a:pathLst>
                    <a:path w="163" h="234">
                      <a:moveTo>
                        <a:pt x="31" y="0"/>
                      </a:moveTo>
                      <a:cubicBezTo>
                        <a:pt x="0" y="87"/>
                        <a:pt x="83" y="211"/>
                        <a:pt x="163" y="23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19" name="Freeform 1109">
                  <a:extLst>
                    <a:ext uri="{FF2B5EF4-FFF2-40B4-BE49-F238E27FC236}">
                      <a16:creationId xmlns:a16="http://schemas.microsoft.com/office/drawing/2014/main" id="{DEBC01B4-24FF-9B1C-8D0F-E1F2292D2CB8}"/>
                    </a:ext>
                  </a:extLst>
                </p:cNvPr>
                <p:cNvSpPr>
                  <a:spLocks/>
                </p:cNvSpPr>
                <p:nvPr/>
              </p:nvSpPr>
              <p:spPr bwMode="auto">
                <a:xfrm>
                  <a:off x="1895" y="3112"/>
                  <a:ext cx="229" cy="107"/>
                </a:xfrm>
                <a:custGeom>
                  <a:avLst/>
                  <a:gdLst>
                    <a:gd name="T0" fmla="*/ 10 w 678"/>
                    <a:gd name="T1" fmla="*/ 1 h 314"/>
                    <a:gd name="T2" fmla="*/ 3 w 678"/>
                    <a:gd name="T3" fmla="*/ 8 h 314"/>
                    <a:gd name="T4" fmla="*/ 16 w 678"/>
                    <a:gd name="T5" fmla="*/ 10 h 314"/>
                    <a:gd name="T6" fmla="*/ 22 w 678"/>
                    <a:gd name="T7" fmla="*/ 4 h 314"/>
                    <a:gd name="T8" fmla="*/ 10 w 678"/>
                    <a:gd name="T9" fmla="*/ 1 h 3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8" h="314">
                      <a:moveTo>
                        <a:pt x="274" y="29"/>
                      </a:moveTo>
                      <a:cubicBezTo>
                        <a:pt x="167" y="0"/>
                        <a:pt x="0" y="81"/>
                        <a:pt x="88" y="208"/>
                      </a:cubicBezTo>
                      <a:cubicBezTo>
                        <a:pt x="162" y="314"/>
                        <a:pt x="320" y="248"/>
                        <a:pt x="423" y="257"/>
                      </a:cubicBezTo>
                      <a:cubicBezTo>
                        <a:pt x="522" y="266"/>
                        <a:pt x="678" y="235"/>
                        <a:pt x="561" y="115"/>
                      </a:cubicBezTo>
                      <a:cubicBezTo>
                        <a:pt x="478" y="29"/>
                        <a:pt x="372" y="48"/>
                        <a:pt x="274" y="2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20" name="Freeform 1110">
                  <a:extLst>
                    <a:ext uri="{FF2B5EF4-FFF2-40B4-BE49-F238E27FC236}">
                      <a16:creationId xmlns:a16="http://schemas.microsoft.com/office/drawing/2014/main" id="{9DFC3DAF-36C0-E926-C945-F8FB751E3694}"/>
                    </a:ext>
                  </a:extLst>
                </p:cNvPr>
                <p:cNvSpPr>
                  <a:spLocks/>
                </p:cNvSpPr>
                <p:nvPr/>
              </p:nvSpPr>
              <p:spPr bwMode="auto">
                <a:xfrm>
                  <a:off x="1756" y="2902"/>
                  <a:ext cx="285" cy="183"/>
                </a:xfrm>
                <a:custGeom>
                  <a:avLst/>
                  <a:gdLst>
                    <a:gd name="T0" fmla="*/ 18 w 842"/>
                    <a:gd name="T1" fmla="*/ 3 h 541"/>
                    <a:gd name="T2" fmla="*/ 7 w 842"/>
                    <a:gd name="T3" fmla="*/ 5 h 541"/>
                    <a:gd name="T4" fmla="*/ 3 w 842"/>
                    <a:gd name="T5" fmla="*/ 13 h 541"/>
                    <a:gd name="T6" fmla="*/ 7 w 842"/>
                    <a:gd name="T7" fmla="*/ 15 h 541"/>
                    <a:gd name="T8" fmla="*/ 9 w 842"/>
                    <a:gd name="T9" fmla="*/ 18 h 541"/>
                    <a:gd name="T10" fmla="*/ 14 w 842"/>
                    <a:gd name="T11" fmla="*/ 21 h 541"/>
                    <a:gd name="T12" fmla="*/ 20 w 842"/>
                    <a:gd name="T13" fmla="*/ 20 h 541"/>
                    <a:gd name="T14" fmla="*/ 25 w 842"/>
                    <a:gd name="T15" fmla="*/ 16 h 541"/>
                    <a:gd name="T16" fmla="*/ 28 w 842"/>
                    <a:gd name="T17" fmla="*/ 6 h 541"/>
                    <a:gd name="T18" fmla="*/ 18 w 842"/>
                    <a:gd name="T19" fmla="*/ 3 h 5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2" h="541">
                      <a:moveTo>
                        <a:pt x="463" y="86"/>
                      </a:moveTo>
                      <a:cubicBezTo>
                        <a:pt x="394" y="195"/>
                        <a:pt x="266" y="145"/>
                        <a:pt x="187" y="130"/>
                      </a:cubicBezTo>
                      <a:cubicBezTo>
                        <a:pt x="62" y="105"/>
                        <a:pt x="0" y="226"/>
                        <a:pt x="87" y="326"/>
                      </a:cubicBezTo>
                      <a:cubicBezTo>
                        <a:pt x="110" y="352"/>
                        <a:pt x="145" y="368"/>
                        <a:pt x="170" y="395"/>
                      </a:cubicBezTo>
                      <a:cubicBezTo>
                        <a:pt x="191" y="419"/>
                        <a:pt x="205" y="455"/>
                        <a:pt x="228" y="477"/>
                      </a:cubicBezTo>
                      <a:cubicBezTo>
                        <a:pt x="264" y="512"/>
                        <a:pt x="316" y="539"/>
                        <a:pt x="359" y="540"/>
                      </a:cubicBezTo>
                      <a:cubicBezTo>
                        <a:pt x="399" y="541"/>
                        <a:pt x="469" y="525"/>
                        <a:pt x="504" y="508"/>
                      </a:cubicBezTo>
                      <a:cubicBezTo>
                        <a:pt x="559" y="481"/>
                        <a:pt x="580" y="426"/>
                        <a:pt x="637" y="402"/>
                      </a:cubicBezTo>
                      <a:cubicBezTo>
                        <a:pt x="769" y="345"/>
                        <a:pt x="842" y="285"/>
                        <a:pt x="718" y="157"/>
                      </a:cubicBezTo>
                      <a:cubicBezTo>
                        <a:pt x="655" y="91"/>
                        <a:pt x="546" y="0"/>
                        <a:pt x="463" y="8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21" name="Freeform 1111">
                  <a:extLst>
                    <a:ext uri="{FF2B5EF4-FFF2-40B4-BE49-F238E27FC236}">
                      <a16:creationId xmlns:a16="http://schemas.microsoft.com/office/drawing/2014/main" id="{57730781-E260-9731-C70E-83123DD3C87A}"/>
                    </a:ext>
                  </a:extLst>
                </p:cNvPr>
                <p:cNvSpPr>
                  <a:spLocks/>
                </p:cNvSpPr>
                <p:nvPr/>
              </p:nvSpPr>
              <p:spPr bwMode="auto">
                <a:xfrm>
                  <a:off x="1674" y="2724"/>
                  <a:ext cx="385" cy="198"/>
                </a:xfrm>
                <a:custGeom>
                  <a:avLst/>
                  <a:gdLst>
                    <a:gd name="T0" fmla="*/ 16 w 1140"/>
                    <a:gd name="T1" fmla="*/ 4 h 584"/>
                    <a:gd name="T2" fmla="*/ 11 w 1140"/>
                    <a:gd name="T3" fmla="*/ 6 h 584"/>
                    <a:gd name="T4" fmla="*/ 10 w 1140"/>
                    <a:gd name="T5" fmla="*/ 12 h 584"/>
                    <a:gd name="T6" fmla="*/ 1 w 1140"/>
                    <a:gd name="T7" fmla="*/ 16 h 584"/>
                    <a:gd name="T8" fmla="*/ 9 w 1140"/>
                    <a:gd name="T9" fmla="*/ 21 h 584"/>
                    <a:gd name="T10" fmla="*/ 15 w 1140"/>
                    <a:gd name="T11" fmla="*/ 22 h 584"/>
                    <a:gd name="T12" fmla="*/ 20 w 1140"/>
                    <a:gd name="T13" fmla="*/ 20 h 584"/>
                    <a:gd name="T14" fmla="*/ 26 w 1140"/>
                    <a:gd name="T15" fmla="*/ 21 h 584"/>
                    <a:gd name="T16" fmla="*/ 33 w 1140"/>
                    <a:gd name="T17" fmla="*/ 20 h 584"/>
                    <a:gd name="T18" fmla="*/ 43 w 1140"/>
                    <a:gd name="T19" fmla="*/ 15 h 584"/>
                    <a:gd name="T20" fmla="*/ 43 w 1140"/>
                    <a:gd name="T21" fmla="*/ 9 h 584"/>
                    <a:gd name="T22" fmla="*/ 39 w 1140"/>
                    <a:gd name="T23" fmla="*/ 6 h 584"/>
                    <a:gd name="T24" fmla="*/ 34 w 1140"/>
                    <a:gd name="T25" fmla="*/ 5 h 584"/>
                    <a:gd name="T26" fmla="*/ 30 w 1140"/>
                    <a:gd name="T27" fmla="*/ 2 h 584"/>
                    <a:gd name="T28" fmla="*/ 17 w 1140"/>
                    <a:gd name="T29" fmla="*/ 4 h 5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40" h="584">
                      <a:moveTo>
                        <a:pt x="420" y="112"/>
                      </a:moveTo>
                      <a:cubicBezTo>
                        <a:pt x="369" y="99"/>
                        <a:pt x="311" y="100"/>
                        <a:pt x="279" y="150"/>
                      </a:cubicBezTo>
                      <a:cubicBezTo>
                        <a:pt x="248" y="198"/>
                        <a:pt x="286" y="249"/>
                        <a:pt x="258" y="295"/>
                      </a:cubicBezTo>
                      <a:cubicBezTo>
                        <a:pt x="208" y="375"/>
                        <a:pt x="29" y="318"/>
                        <a:pt x="15" y="409"/>
                      </a:cubicBezTo>
                      <a:cubicBezTo>
                        <a:pt x="0" y="510"/>
                        <a:pt x="191" y="524"/>
                        <a:pt x="249" y="552"/>
                      </a:cubicBezTo>
                      <a:cubicBezTo>
                        <a:pt x="299" y="576"/>
                        <a:pt x="328" y="584"/>
                        <a:pt x="382" y="579"/>
                      </a:cubicBezTo>
                      <a:cubicBezTo>
                        <a:pt x="442" y="574"/>
                        <a:pt x="473" y="539"/>
                        <a:pt x="527" y="522"/>
                      </a:cubicBezTo>
                      <a:cubicBezTo>
                        <a:pt x="580" y="505"/>
                        <a:pt x="631" y="525"/>
                        <a:pt x="685" y="529"/>
                      </a:cubicBezTo>
                      <a:cubicBezTo>
                        <a:pt x="741" y="532"/>
                        <a:pt x="797" y="523"/>
                        <a:pt x="849" y="510"/>
                      </a:cubicBezTo>
                      <a:cubicBezTo>
                        <a:pt x="917" y="492"/>
                        <a:pt x="1078" y="443"/>
                        <a:pt x="1117" y="378"/>
                      </a:cubicBezTo>
                      <a:cubicBezTo>
                        <a:pt x="1140" y="339"/>
                        <a:pt x="1129" y="271"/>
                        <a:pt x="1116" y="230"/>
                      </a:cubicBezTo>
                      <a:cubicBezTo>
                        <a:pt x="1096" y="167"/>
                        <a:pt x="1076" y="163"/>
                        <a:pt x="1013" y="156"/>
                      </a:cubicBezTo>
                      <a:cubicBezTo>
                        <a:pt x="974" y="151"/>
                        <a:pt x="906" y="160"/>
                        <a:pt x="873" y="138"/>
                      </a:cubicBezTo>
                      <a:cubicBezTo>
                        <a:pt x="830" y="110"/>
                        <a:pt x="825" y="59"/>
                        <a:pt x="769" y="41"/>
                      </a:cubicBezTo>
                      <a:cubicBezTo>
                        <a:pt x="644" y="0"/>
                        <a:pt x="564" y="101"/>
                        <a:pt x="445" y="10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22" name="Freeform 1112">
                  <a:extLst>
                    <a:ext uri="{FF2B5EF4-FFF2-40B4-BE49-F238E27FC236}">
                      <a16:creationId xmlns:a16="http://schemas.microsoft.com/office/drawing/2014/main" id="{0F5AADB7-5A51-A335-2CB2-6A2BE1AE6CD3}"/>
                    </a:ext>
                  </a:extLst>
                </p:cNvPr>
                <p:cNvSpPr>
                  <a:spLocks/>
                </p:cNvSpPr>
                <p:nvPr/>
              </p:nvSpPr>
              <p:spPr bwMode="auto">
                <a:xfrm>
                  <a:off x="1241" y="2451"/>
                  <a:ext cx="251" cy="127"/>
                </a:xfrm>
                <a:custGeom>
                  <a:avLst/>
                  <a:gdLst>
                    <a:gd name="T0" fmla="*/ 0 w 741"/>
                    <a:gd name="T1" fmla="*/ 4 h 374"/>
                    <a:gd name="T2" fmla="*/ 8 w 741"/>
                    <a:gd name="T3" fmla="*/ 0 h 374"/>
                    <a:gd name="T4" fmla="*/ 21 w 741"/>
                    <a:gd name="T5" fmla="*/ 1 h 374"/>
                    <a:gd name="T6" fmla="*/ 28 w 741"/>
                    <a:gd name="T7" fmla="*/ 6 h 374"/>
                    <a:gd name="T8" fmla="*/ 21 w 741"/>
                    <a:gd name="T9" fmla="*/ 15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1" h="374">
                      <a:moveTo>
                        <a:pt x="0" y="90"/>
                      </a:moveTo>
                      <a:cubicBezTo>
                        <a:pt x="16" y="49"/>
                        <a:pt x="155" y="0"/>
                        <a:pt x="214" y="2"/>
                      </a:cubicBezTo>
                      <a:cubicBezTo>
                        <a:pt x="313" y="5"/>
                        <a:pt x="435" y="1"/>
                        <a:pt x="530" y="28"/>
                      </a:cubicBezTo>
                      <a:cubicBezTo>
                        <a:pt x="593" y="47"/>
                        <a:pt x="727" y="92"/>
                        <a:pt x="732" y="166"/>
                      </a:cubicBezTo>
                      <a:cubicBezTo>
                        <a:pt x="741" y="284"/>
                        <a:pt x="529" y="293"/>
                        <a:pt x="537" y="37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23" name="Freeform 1113">
                  <a:extLst>
                    <a:ext uri="{FF2B5EF4-FFF2-40B4-BE49-F238E27FC236}">
                      <a16:creationId xmlns:a16="http://schemas.microsoft.com/office/drawing/2014/main" id="{FECFF6C1-65BF-24E4-3D0C-74FCE1FE4D36}"/>
                    </a:ext>
                  </a:extLst>
                </p:cNvPr>
                <p:cNvSpPr>
                  <a:spLocks/>
                </p:cNvSpPr>
                <p:nvPr/>
              </p:nvSpPr>
              <p:spPr bwMode="auto">
                <a:xfrm>
                  <a:off x="1439" y="2450"/>
                  <a:ext cx="128" cy="137"/>
                </a:xfrm>
                <a:custGeom>
                  <a:avLst/>
                  <a:gdLst>
                    <a:gd name="T0" fmla="*/ 0 w 380"/>
                    <a:gd name="T1" fmla="*/ 16 h 405"/>
                    <a:gd name="T2" fmla="*/ 6 w 380"/>
                    <a:gd name="T3" fmla="*/ 11 h 405"/>
                    <a:gd name="T4" fmla="*/ 12 w 380"/>
                    <a:gd name="T5" fmla="*/ 10 h 405"/>
                    <a:gd name="T6" fmla="*/ 4 w 380"/>
                    <a:gd name="T7" fmla="*/ 0 h 4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0" h="405">
                      <a:moveTo>
                        <a:pt x="3" y="405"/>
                      </a:moveTo>
                      <a:cubicBezTo>
                        <a:pt x="0" y="343"/>
                        <a:pt x="96" y="287"/>
                        <a:pt x="155" y="294"/>
                      </a:cubicBezTo>
                      <a:cubicBezTo>
                        <a:pt x="220" y="301"/>
                        <a:pt x="273" y="363"/>
                        <a:pt x="318" y="272"/>
                      </a:cubicBezTo>
                      <a:cubicBezTo>
                        <a:pt x="380" y="146"/>
                        <a:pt x="148" y="98"/>
                        <a:pt x="11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24" name="Freeform 1114">
                  <a:extLst>
                    <a:ext uri="{FF2B5EF4-FFF2-40B4-BE49-F238E27FC236}">
                      <a16:creationId xmlns:a16="http://schemas.microsoft.com/office/drawing/2014/main" id="{0C2F48CA-BA0A-42D2-42E2-F0BAA2B9CEA8}"/>
                    </a:ext>
                  </a:extLst>
                </p:cNvPr>
                <p:cNvSpPr>
                  <a:spLocks/>
                </p:cNvSpPr>
                <p:nvPr/>
              </p:nvSpPr>
              <p:spPr bwMode="auto">
                <a:xfrm>
                  <a:off x="1442" y="2439"/>
                  <a:ext cx="38" cy="24"/>
                </a:xfrm>
                <a:custGeom>
                  <a:avLst/>
                  <a:gdLst>
                    <a:gd name="T0" fmla="*/ 0 w 114"/>
                    <a:gd name="T1" fmla="*/ 0 h 69"/>
                    <a:gd name="T2" fmla="*/ 4 w 114"/>
                    <a:gd name="T3" fmla="*/ 3 h 69"/>
                    <a:gd name="T4" fmla="*/ 0 60000 65536"/>
                    <a:gd name="T5" fmla="*/ 0 60000 65536"/>
                  </a:gdLst>
                  <a:ahLst/>
                  <a:cxnLst>
                    <a:cxn ang="T4">
                      <a:pos x="T0" y="T1"/>
                    </a:cxn>
                    <a:cxn ang="T5">
                      <a:pos x="T2" y="T3"/>
                    </a:cxn>
                  </a:cxnLst>
                  <a:rect l="0" t="0" r="r" b="b"/>
                  <a:pathLst>
                    <a:path w="114" h="69">
                      <a:moveTo>
                        <a:pt x="0" y="0"/>
                      </a:moveTo>
                      <a:cubicBezTo>
                        <a:pt x="10" y="19"/>
                        <a:pt x="87" y="42"/>
                        <a:pt x="114" y="6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25" name="Freeform 1115">
                  <a:extLst>
                    <a:ext uri="{FF2B5EF4-FFF2-40B4-BE49-F238E27FC236}">
                      <a16:creationId xmlns:a16="http://schemas.microsoft.com/office/drawing/2014/main" id="{86A5D871-2149-67CE-B129-577B91879BD3}"/>
                    </a:ext>
                  </a:extLst>
                </p:cNvPr>
                <p:cNvSpPr>
                  <a:spLocks/>
                </p:cNvSpPr>
                <p:nvPr/>
              </p:nvSpPr>
              <p:spPr bwMode="auto">
                <a:xfrm>
                  <a:off x="1476" y="2409"/>
                  <a:ext cx="49" cy="68"/>
                </a:xfrm>
                <a:custGeom>
                  <a:avLst/>
                  <a:gdLst>
                    <a:gd name="T0" fmla="*/ 3 w 143"/>
                    <a:gd name="T1" fmla="*/ 8 h 201"/>
                    <a:gd name="T2" fmla="*/ 0 w 143"/>
                    <a:gd name="T3" fmla="*/ 1 h 201"/>
                    <a:gd name="T4" fmla="*/ 1 w 143"/>
                    <a:gd name="T5" fmla="*/ 1 h 201"/>
                    <a:gd name="T6" fmla="*/ 0 60000 65536"/>
                    <a:gd name="T7" fmla="*/ 0 60000 65536"/>
                    <a:gd name="T8" fmla="*/ 0 60000 65536"/>
                  </a:gdLst>
                  <a:ahLst/>
                  <a:cxnLst>
                    <a:cxn ang="T6">
                      <a:pos x="T0" y="T1"/>
                    </a:cxn>
                    <a:cxn ang="T7">
                      <a:pos x="T2" y="T3"/>
                    </a:cxn>
                    <a:cxn ang="T8">
                      <a:pos x="T4" y="T5"/>
                    </a:cxn>
                  </a:cxnLst>
                  <a:rect l="0" t="0" r="r" b="b"/>
                  <a:pathLst>
                    <a:path w="143" h="201">
                      <a:moveTo>
                        <a:pt x="69" y="201"/>
                      </a:moveTo>
                      <a:cubicBezTo>
                        <a:pt x="63" y="163"/>
                        <a:pt x="143" y="0"/>
                        <a:pt x="13" y="26"/>
                      </a:cubicBezTo>
                      <a:cubicBezTo>
                        <a:pt x="0" y="36"/>
                        <a:pt x="17" y="27"/>
                        <a:pt x="18" y="3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26" name="Freeform 1116">
                  <a:extLst>
                    <a:ext uri="{FF2B5EF4-FFF2-40B4-BE49-F238E27FC236}">
                      <a16:creationId xmlns:a16="http://schemas.microsoft.com/office/drawing/2014/main" id="{5FD4C082-93AD-9FF9-EB40-96E99D189270}"/>
                    </a:ext>
                  </a:extLst>
                </p:cNvPr>
                <p:cNvSpPr>
                  <a:spLocks/>
                </p:cNvSpPr>
                <p:nvPr/>
              </p:nvSpPr>
              <p:spPr bwMode="auto">
                <a:xfrm>
                  <a:off x="965" y="2586"/>
                  <a:ext cx="370" cy="172"/>
                </a:xfrm>
                <a:custGeom>
                  <a:avLst/>
                  <a:gdLst>
                    <a:gd name="T0" fmla="*/ 0 w 1093"/>
                    <a:gd name="T1" fmla="*/ 4 h 510"/>
                    <a:gd name="T2" fmla="*/ 2 w 1093"/>
                    <a:gd name="T3" fmla="*/ 5 h 510"/>
                    <a:gd name="T4" fmla="*/ 14 w 1093"/>
                    <a:gd name="T5" fmla="*/ 3 h 510"/>
                    <a:gd name="T6" fmla="*/ 22 w 1093"/>
                    <a:gd name="T7" fmla="*/ 9 h 510"/>
                    <a:gd name="T8" fmla="*/ 26 w 1093"/>
                    <a:gd name="T9" fmla="*/ 7 h 510"/>
                    <a:gd name="T10" fmla="*/ 30 w 1093"/>
                    <a:gd name="T11" fmla="*/ 10 h 510"/>
                    <a:gd name="T12" fmla="*/ 41 w 1093"/>
                    <a:gd name="T13" fmla="*/ 17 h 510"/>
                    <a:gd name="T14" fmla="*/ 31 w 1093"/>
                    <a:gd name="T15" fmla="*/ 9 h 510"/>
                    <a:gd name="T16" fmla="*/ 28 w 1093"/>
                    <a:gd name="T17" fmla="*/ 4 h 510"/>
                    <a:gd name="T18" fmla="*/ 32 w 1093"/>
                    <a:gd name="T19" fmla="*/ 1 h 510"/>
                    <a:gd name="T20" fmla="*/ 38 w 1093"/>
                    <a:gd name="T21" fmla="*/ 4 h 510"/>
                    <a:gd name="T22" fmla="*/ 42 w 1093"/>
                    <a:gd name="T23" fmla="*/ 7 h 5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93" h="510">
                      <a:moveTo>
                        <a:pt x="0" y="110"/>
                      </a:moveTo>
                      <a:cubicBezTo>
                        <a:pt x="15" y="125"/>
                        <a:pt x="34" y="125"/>
                        <a:pt x="57" y="129"/>
                      </a:cubicBezTo>
                      <a:cubicBezTo>
                        <a:pt x="158" y="146"/>
                        <a:pt x="266" y="42"/>
                        <a:pt x="365" y="92"/>
                      </a:cubicBezTo>
                      <a:cubicBezTo>
                        <a:pt x="439" y="131"/>
                        <a:pt x="463" y="278"/>
                        <a:pt x="562" y="236"/>
                      </a:cubicBezTo>
                      <a:cubicBezTo>
                        <a:pt x="609" y="217"/>
                        <a:pt x="608" y="181"/>
                        <a:pt x="663" y="192"/>
                      </a:cubicBezTo>
                      <a:cubicBezTo>
                        <a:pt x="695" y="199"/>
                        <a:pt x="745" y="240"/>
                        <a:pt x="772" y="260"/>
                      </a:cubicBezTo>
                      <a:cubicBezTo>
                        <a:pt x="827" y="301"/>
                        <a:pt x="969" y="510"/>
                        <a:pt x="1047" y="437"/>
                      </a:cubicBezTo>
                      <a:cubicBezTo>
                        <a:pt x="1015" y="323"/>
                        <a:pt x="875" y="293"/>
                        <a:pt x="794" y="225"/>
                      </a:cubicBezTo>
                      <a:cubicBezTo>
                        <a:pt x="759" y="196"/>
                        <a:pt x="718" y="157"/>
                        <a:pt x="726" y="104"/>
                      </a:cubicBezTo>
                      <a:cubicBezTo>
                        <a:pt x="732" y="60"/>
                        <a:pt x="788" y="0"/>
                        <a:pt x="827" y="15"/>
                      </a:cubicBezTo>
                      <a:cubicBezTo>
                        <a:pt x="875" y="34"/>
                        <a:pt x="935" y="37"/>
                        <a:pt x="985" y="101"/>
                      </a:cubicBezTo>
                      <a:cubicBezTo>
                        <a:pt x="1036" y="164"/>
                        <a:pt x="1064" y="208"/>
                        <a:pt x="1093" y="19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27" name="Freeform 1117">
                  <a:extLst>
                    <a:ext uri="{FF2B5EF4-FFF2-40B4-BE49-F238E27FC236}">
                      <a16:creationId xmlns:a16="http://schemas.microsoft.com/office/drawing/2014/main" id="{94DCF157-4820-E14B-D3B9-85154D2ACE82}"/>
                    </a:ext>
                  </a:extLst>
                </p:cNvPr>
                <p:cNvSpPr>
                  <a:spLocks/>
                </p:cNvSpPr>
                <p:nvPr/>
              </p:nvSpPr>
              <p:spPr bwMode="auto">
                <a:xfrm>
                  <a:off x="957" y="2542"/>
                  <a:ext cx="140" cy="80"/>
                </a:xfrm>
                <a:custGeom>
                  <a:avLst/>
                  <a:gdLst>
                    <a:gd name="T0" fmla="*/ 0 w 415"/>
                    <a:gd name="T1" fmla="*/ 7 h 237"/>
                    <a:gd name="T2" fmla="*/ 13 w 415"/>
                    <a:gd name="T3" fmla="*/ 0 h 237"/>
                    <a:gd name="T4" fmla="*/ 0 60000 65536"/>
                    <a:gd name="T5" fmla="*/ 0 60000 65536"/>
                  </a:gdLst>
                  <a:ahLst/>
                  <a:cxnLst>
                    <a:cxn ang="T4">
                      <a:pos x="T0" y="T1"/>
                    </a:cxn>
                    <a:cxn ang="T5">
                      <a:pos x="T2" y="T3"/>
                    </a:cxn>
                  </a:cxnLst>
                  <a:rect l="0" t="0" r="r" b="b"/>
                  <a:pathLst>
                    <a:path w="415" h="237">
                      <a:moveTo>
                        <a:pt x="0" y="189"/>
                      </a:moveTo>
                      <a:cubicBezTo>
                        <a:pt x="95" y="237"/>
                        <a:pt x="415" y="169"/>
                        <a:pt x="354"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28" name="Freeform 1118">
                  <a:extLst>
                    <a:ext uri="{FF2B5EF4-FFF2-40B4-BE49-F238E27FC236}">
                      <a16:creationId xmlns:a16="http://schemas.microsoft.com/office/drawing/2014/main" id="{77702F09-A47A-5781-6EAA-0C6FBA6DC753}"/>
                    </a:ext>
                  </a:extLst>
                </p:cNvPr>
                <p:cNvSpPr>
                  <a:spLocks/>
                </p:cNvSpPr>
                <p:nvPr/>
              </p:nvSpPr>
              <p:spPr bwMode="auto">
                <a:xfrm>
                  <a:off x="1102" y="2484"/>
                  <a:ext cx="135" cy="140"/>
                </a:xfrm>
                <a:custGeom>
                  <a:avLst/>
                  <a:gdLst>
                    <a:gd name="T0" fmla="*/ 0 w 398"/>
                    <a:gd name="T1" fmla="*/ 7 h 413"/>
                    <a:gd name="T2" fmla="*/ 4 w 398"/>
                    <a:gd name="T3" fmla="*/ 15 h 413"/>
                    <a:gd name="T4" fmla="*/ 11 w 398"/>
                    <a:gd name="T5" fmla="*/ 13 h 413"/>
                    <a:gd name="T6" fmla="*/ 13 w 398"/>
                    <a:gd name="T7" fmla="*/ 6 h 413"/>
                    <a:gd name="T8" fmla="*/ 14 w 398"/>
                    <a:gd name="T9" fmla="*/ 3 h 413"/>
                    <a:gd name="T10" fmla="*/ 16 w 398"/>
                    <a:gd name="T11" fmla="*/ 0 h 4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 h="413">
                      <a:moveTo>
                        <a:pt x="0" y="184"/>
                      </a:moveTo>
                      <a:cubicBezTo>
                        <a:pt x="80" y="234"/>
                        <a:pt x="22" y="350"/>
                        <a:pt x="114" y="387"/>
                      </a:cubicBezTo>
                      <a:cubicBezTo>
                        <a:pt x="177" y="413"/>
                        <a:pt x="226" y="368"/>
                        <a:pt x="264" y="321"/>
                      </a:cubicBezTo>
                      <a:cubicBezTo>
                        <a:pt x="312" y="263"/>
                        <a:pt x="297" y="219"/>
                        <a:pt x="317" y="152"/>
                      </a:cubicBezTo>
                      <a:cubicBezTo>
                        <a:pt x="324" y="128"/>
                        <a:pt x="338" y="92"/>
                        <a:pt x="347" y="70"/>
                      </a:cubicBezTo>
                      <a:cubicBezTo>
                        <a:pt x="361" y="39"/>
                        <a:pt x="363" y="19"/>
                        <a:pt x="398"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29" name="Freeform 1119">
                  <a:extLst>
                    <a:ext uri="{FF2B5EF4-FFF2-40B4-BE49-F238E27FC236}">
                      <a16:creationId xmlns:a16="http://schemas.microsoft.com/office/drawing/2014/main" id="{145C6B33-0DDE-555A-01C0-9B445252F8AD}"/>
                    </a:ext>
                  </a:extLst>
                </p:cNvPr>
                <p:cNvSpPr>
                  <a:spLocks/>
                </p:cNvSpPr>
                <p:nvPr/>
              </p:nvSpPr>
              <p:spPr bwMode="auto">
                <a:xfrm>
                  <a:off x="1226" y="2497"/>
                  <a:ext cx="115" cy="139"/>
                </a:xfrm>
                <a:custGeom>
                  <a:avLst/>
                  <a:gdLst>
                    <a:gd name="T0" fmla="*/ 7 w 340"/>
                    <a:gd name="T1" fmla="*/ 0 h 411"/>
                    <a:gd name="T2" fmla="*/ 1 w 340"/>
                    <a:gd name="T3" fmla="*/ 4 h 411"/>
                    <a:gd name="T4" fmla="*/ 5 w 340"/>
                    <a:gd name="T5" fmla="*/ 9 h 411"/>
                    <a:gd name="T6" fmla="*/ 9 w 340"/>
                    <a:gd name="T7" fmla="*/ 12 h 411"/>
                    <a:gd name="T8" fmla="*/ 13 w 340"/>
                    <a:gd name="T9" fmla="*/ 16 h 4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 h="411">
                      <a:moveTo>
                        <a:pt x="176" y="0"/>
                      </a:moveTo>
                      <a:cubicBezTo>
                        <a:pt x="135" y="19"/>
                        <a:pt x="58" y="60"/>
                        <a:pt x="37" y="101"/>
                      </a:cubicBezTo>
                      <a:cubicBezTo>
                        <a:pt x="0" y="176"/>
                        <a:pt x="68" y="197"/>
                        <a:pt x="118" y="229"/>
                      </a:cubicBezTo>
                      <a:cubicBezTo>
                        <a:pt x="161" y="256"/>
                        <a:pt x="202" y="284"/>
                        <a:pt x="247" y="308"/>
                      </a:cubicBezTo>
                      <a:cubicBezTo>
                        <a:pt x="308" y="340"/>
                        <a:pt x="306" y="364"/>
                        <a:pt x="340" y="41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30" name="Freeform 1120">
                  <a:extLst>
                    <a:ext uri="{FF2B5EF4-FFF2-40B4-BE49-F238E27FC236}">
                      <a16:creationId xmlns:a16="http://schemas.microsoft.com/office/drawing/2014/main" id="{EBF57A19-D2FF-8F0A-1D97-67CBF2BC47A9}"/>
                    </a:ext>
                  </a:extLst>
                </p:cNvPr>
                <p:cNvSpPr>
                  <a:spLocks/>
                </p:cNvSpPr>
                <p:nvPr/>
              </p:nvSpPr>
              <p:spPr bwMode="auto">
                <a:xfrm>
                  <a:off x="1325" y="2458"/>
                  <a:ext cx="160" cy="82"/>
                </a:xfrm>
                <a:custGeom>
                  <a:avLst/>
                  <a:gdLst>
                    <a:gd name="T0" fmla="*/ 1 w 471"/>
                    <a:gd name="T1" fmla="*/ 0 h 241"/>
                    <a:gd name="T2" fmla="*/ 7 w 471"/>
                    <a:gd name="T3" fmla="*/ 9 h 241"/>
                    <a:gd name="T4" fmla="*/ 18 w 471"/>
                    <a:gd name="T5" fmla="*/ 7 h 241"/>
                    <a:gd name="T6" fmla="*/ 0 60000 65536"/>
                    <a:gd name="T7" fmla="*/ 0 60000 65536"/>
                    <a:gd name="T8" fmla="*/ 0 60000 65536"/>
                  </a:gdLst>
                  <a:ahLst/>
                  <a:cxnLst>
                    <a:cxn ang="T6">
                      <a:pos x="T0" y="T1"/>
                    </a:cxn>
                    <a:cxn ang="T7">
                      <a:pos x="T2" y="T3"/>
                    </a:cxn>
                    <a:cxn ang="T8">
                      <a:pos x="T4" y="T5"/>
                    </a:cxn>
                  </a:cxnLst>
                  <a:rect l="0" t="0" r="r" b="b"/>
                  <a:pathLst>
                    <a:path w="471" h="241">
                      <a:moveTo>
                        <a:pt x="16" y="0"/>
                      </a:moveTo>
                      <a:cubicBezTo>
                        <a:pt x="0" y="117"/>
                        <a:pt x="21" y="204"/>
                        <a:pt x="174" y="227"/>
                      </a:cubicBezTo>
                      <a:cubicBezTo>
                        <a:pt x="266" y="241"/>
                        <a:pt x="396" y="232"/>
                        <a:pt x="471" y="18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31" name="Freeform 1121">
                  <a:extLst>
                    <a:ext uri="{FF2B5EF4-FFF2-40B4-BE49-F238E27FC236}">
                      <a16:creationId xmlns:a16="http://schemas.microsoft.com/office/drawing/2014/main" id="{BF19B1BE-E9FA-F097-8672-57112431C933}"/>
                    </a:ext>
                  </a:extLst>
                </p:cNvPr>
                <p:cNvSpPr>
                  <a:spLocks/>
                </p:cNvSpPr>
                <p:nvPr/>
              </p:nvSpPr>
              <p:spPr bwMode="auto">
                <a:xfrm>
                  <a:off x="1272" y="2558"/>
                  <a:ext cx="172" cy="129"/>
                </a:xfrm>
                <a:custGeom>
                  <a:avLst/>
                  <a:gdLst>
                    <a:gd name="T0" fmla="*/ 2 w 508"/>
                    <a:gd name="T1" fmla="*/ 3 h 383"/>
                    <a:gd name="T2" fmla="*/ 17 w 508"/>
                    <a:gd name="T3" fmla="*/ 11 h 383"/>
                    <a:gd name="T4" fmla="*/ 9 w 508"/>
                    <a:gd name="T5" fmla="*/ 12 h 383"/>
                    <a:gd name="T6" fmla="*/ 1 w 508"/>
                    <a:gd name="T7" fmla="*/ 14 h 383"/>
                    <a:gd name="T8" fmla="*/ 1 w 508"/>
                    <a:gd name="T9" fmla="*/ 13 h 3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8" h="383">
                      <a:moveTo>
                        <a:pt x="46" y="86"/>
                      </a:moveTo>
                      <a:cubicBezTo>
                        <a:pt x="149" y="0"/>
                        <a:pt x="508" y="121"/>
                        <a:pt x="450" y="282"/>
                      </a:cubicBezTo>
                      <a:cubicBezTo>
                        <a:pt x="414" y="383"/>
                        <a:pt x="316" y="346"/>
                        <a:pt x="241" y="324"/>
                      </a:cubicBezTo>
                      <a:cubicBezTo>
                        <a:pt x="143" y="295"/>
                        <a:pt x="103" y="335"/>
                        <a:pt x="14" y="370"/>
                      </a:cubicBezTo>
                      <a:cubicBezTo>
                        <a:pt x="0" y="367"/>
                        <a:pt x="14" y="365"/>
                        <a:pt x="14" y="35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32" name="Freeform 1122">
                  <a:extLst>
                    <a:ext uri="{FF2B5EF4-FFF2-40B4-BE49-F238E27FC236}">
                      <a16:creationId xmlns:a16="http://schemas.microsoft.com/office/drawing/2014/main" id="{957B1958-B9C1-0636-26F7-BF15500E8FB3}"/>
                    </a:ext>
                  </a:extLst>
                </p:cNvPr>
                <p:cNvSpPr>
                  <a:spLocks/>
                </p:cNvSpPr>
                <p:nvPr/>
              </p:nvSpPr>
              <p:spPr bwMode="auto">
                <a:xfrm>
                  <a:off x="1303" y="2692"/>
                  <a:ext cx="102" cy="123"/>
                </a:xfrm>
                <a:custGeom>
                  <a:avLst/>
                  <a:gdLst>
                    <a:gd name="T0" fmla="*/ 0 w 303"/>
                    <a:gd name="T1" fmla="*/ 2 h 364"/>
                    <a:gd name="T2" fmla="*/ 7 w 303"/>
                    <a:gd name="T3" fmla="*/ 1 h 364"/>
                    <a:gd name="T4" fmla="*/ 9 w 303"/>
                    <a:gd name="T5" fmla="*/ 4 h 364"/>
                    <a:gd name="T6" fmla="*/ 5 w 303"/>
                    <a:gd name="T7" fmla="*/ 7 h 364"/>
                    <a:gd name="T8" fmla="*/ 5 w 303"/>
                    <a:gd name="T9" fmla="*/ 14 h 3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3" h="364">
                      <a:moveTo>
                        <a:pt x="0" y="41"/>
                      </a:moveTo>
                      <a:cubicBezTo>
                        <a:pt x="62" y="22"/>
                        <a:pt x="120" y="0"/>
                        <a:pt x="189" y="15"/>
                      </a:cubicBezTo>
                      <a:cubicBezTo>
                        <a:pt x="246" y="26"/>
                        <a:pt x="303" y="53"/>
                        <a:pt x="251" y="109"/>
                      </a:cubicBezTo>
                      <a:cubicBezTo>
                        <a:pt x="216" y="146"/>
                        <a:pt x="152" y="140"/>
                        <a:pt x="126" y="193"/>
                      </a:cubicBezTo>
                      <a:cubicBezTo>
                        <a:pt x="98" y="250"/>
                        <a:pt x="157" y="315"/>
                        <a:pt x="139" y="36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33" name="Freeform 1123">
                  <a:extLst>
                    <a:ext uri="{FF2B5EF4-FFF2-40B4-BE49-F238E27FC236}">
                      <a16:creationId xmlns:a16="http://schemas.microsoft.com/office/drawing/2014/main" id="{A1268AD1-DA3C-D339-ED9C-1B90DCD7CF7B}"/>
                    </a:ext>
                  </a:extLst>
                </p:cNvPr>
                <p:cNvSpPr>
                  <a:spLocks/>
                </p:cNvSpPr>
                <p:nvPr/>
              </p:nvSpPr>
              <p:spPr bwMode="auto">
                <a:xfrm>
                  <a:off x="1384" y="2722"/>
                  <a:ext cx="157" cy="57"/>
                </a:xfrm>
                <a:custGeom>
                  <a:avLst/>
                  <a:gdLst>
                    <a:gd name="T0" fmla="*/ 0 w 463"/>
                    <a:gd name="T1" fmla="*/ 6 h 168"/>
                    <a:gd name="T2" fmla="*/ 4 w 463"/>
                    <a:gd name="T3" fmla="*/ 2 h 168"/>
                    <a:gd name="T4" fmla="*/ 9 w 463"/>
                    <a:gd name="T5" fmla="*/ 0 h 168"/>
                    <a:gd name="T6" fmla="*/ 16 w 463"/>
                    <a:gd name="T7" fmla="*/ 1 h 168"/>
                    <a:gd name="T8" fmla="*/ 14 w 463"/>
                    <a:gd name="T9" fmla="*/ 6 h 168"/>
                    <a:gd name="T10" fmla="*/ 7 w 463"/>
                    <a:gd name="T11" fmla="*/ 1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3" h="168">
                      <a:moveTo>
                        <a:pt x="0" y="168"/>
                      </a:moveTo>
                      <a:cubicBezTo>
                        <a:pt x="25" y="128"/>
                        <a:pt x="69" y="84"/>
                        <a:pt x="102" y="50"/>
                      </a:cubicBezTo>
                      <a:cubicBezTo>
                        <a:pt x="149" y="2"/>
                        <a:pt x="174" y="0"/>
                        <a:pt x="240" y="4"/>
                      </a:cubicBezTo>
                      <a:cubicBezTo>
                        <a:pt x="276" y="6"/>
                        <a:pt x="390" y="5"/>
                        <a:pt x="412" y="27"/>
                      </a:cubicBezTo>
                      <a:cubicBezTo>
                        <a:pt x="463" y="79"/>
                        <a:pt x="379" y="119"/>
                        <a:pt x="347" y="144"/>
                      </a:cubicBezTo>
                      <a:cubicBezTo>
                        <a:pt x="308" y="117"/>
                        <a:pt x="220" y="55"/>
                        <a:pt x="196" y="1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34" name="Freeform 1124">
                  <a:extLst>
                    <a:ext uri="{FF2B5EF4-FFF2-40B4-BE49-F238E27FC236}">
                      <a16:creationId xmlns:a16="http://schemas.microsoft.com/office/drawing/2014/main" id="{E89EEDFB-78CC-D616-5576-94AB3972B70B}"/>
                    </a:ext>
                  </a:extLst>
                </p:cNvPr>
                <p:cNvSpPr>
                  <a:spLocks/>
                </p:cNvSpPr>
                <p:nvPr/>
              </p:nvSpPr>
              <p:spPr bwMode="auto">
                <a:xfrm>
                  <a:off x="1270" y="2550"/>
                  <a:ext cx="576" cy="273"/>
                </a:xfrm>
                <a:custGeom>
                  <a:avLst/>
                  <a:gdLst>
                    <a:gd name="T0" fmla="*/ 0 w 1704"/>
                    <a:gd name="T1" fmla="*/ 3 h 807"/>
                    <a:gd name="T2" fmla="*/ 11 w 1704"/>
                    <a:gd name="T3" fmla="*/ 1 h 807"/>
                    <a:gd name="T4" fmla="*/ 21 w 1704"/>
                    <a:gd name="T5" fmla="*/ 6 h 807"/>
                    <a:gd name="T6" fmla="*/ 28 w 1704"/>
                    <a:gd name="T7" fmla="*/ 14 h 807"/>
                    <a:gd name="T8" fmla="*/ 34 w 1704"/>
                    <a:gd name="T9" fmla="*/ 15 h 807"/>
                    <a:gd name="T10" fmla="*/ 37 w 1704"/>
                    <a:gd name="T11" fmla="*/ 19 h 807"/>
                    <a:gd name="T12" fmla="*/ 38 w 1704"/>
                    <a:gd name="T13" fmla="*/ 25 h 807"/>
                    <a:gd name="T14" fmla="*/ 33 w 1704"/>
                    <a:gd name="T15" fmla="*/ 25 h 807"/>
                    <a:gd name="T16" fmla="*/ 31 w 1704"/>
                    <a:gd name="T17" fmla="*/ 29 h 807"/>
                    <a:gd name="T18" fmla="*/ 36 w 1704"/>
                    <a:gd name="T19" fmla="*/ 31 h 807"/>
                    <a:gd name="T20" fmla="*/ 40 w 1704"/>
                    <a:gd name="T21" fmla="*/ 28 h 807"/>
                    <a:gd name="T22" fmla="*/ 41 w 1704"/>
                    <a:gd name="T23" fmla="*/ 24 h 807"/>
                    <a:gd name="T24" fmla="*/ 46 w 1704"/>
                    <a:gd name="T25" fmla="*/ 24 h 807"/>
                    <a:gd name="T26" fmla="*/ 50 w 1704"/>
                    <a:gd name="T27" fmla="*/ 21 h 807"/>
                    <a:gd name="T28" fmla="*/ 57 w 1704"/>
                    <a:gd name="T29" fmla="*/ 15 h 807"/>
                    <a:gd name="T30" fmla="*/ 48 w 1704"/>
                    <a:gd name="T31" fmla="*/ 11 h 807"/>
                    <a:gd name="T32" fmla="*/ 43 w 1704"/>
                    <a:gd name="T33" fmla="*/ 13 h 807"/>
                    <a:gd name="T34" fmla="*/ 41 w 1704"/>
                    <a:gd name="T35" fmla="*/ 10 h 807"/>
                    <a:gd name="T36" fmla="*/ 52 w 1704"/>
                    <a:gd name="T37" fmla="*/ 8 h 807"/>
                    <a:gd name="T38" fmla="*/ 62 w 1704"/>
                    <a:gd name="T39" fmla="*/ 15 h 807"/>
                    <a:gd name="T40" fmla="*/ 65 w 1704"/>
                    <a:gd name="T41" fmla="*/ 19 h 807"/>
                    <a:gd name="T42" fmla="*/ 63 w 1704"/>
                    <a:gd name="T43" fmla="*/ 23 h 8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04" h="807">
                      <a:moveTo>
                        <a:pt x="0" y="79"/>
                      </a:moveTo>
                      <a:cubicBezTo>
                        <a:pt x="42" y="0"/>
                        <a:pt x="222" y="15"/>
                        <a:pt x="295" y="37"/>
                      </a:cubicBezTo>
                      <a:cubicBezTo>
                        <a:pt x="386" y="64"/>
                        <a:pt x="479" y="85"/>
                        <a:pt x="551" y="147"/>
                      </a:cubicBezTo>
                      <a:cubicBezTo>
                        <a:pt x="620" y="207"/>
                        <a:pt x="644" y="321"/>
                        <a:pt x="736" y="348"/>
                      </a:cubicBezTo>
                      <a:cubicBezTo>
                        <a:pt x="786" y="363"/>
                        <a:pt x="843" y="342"/>
                        <a:pt x="888" y="381"/>
                      </a:cubicBezTo>
                      <a:cubicBezTo>
                        <a:pt x="922" y="411"/>
                        <a:pt x="926" y="459"/>
                        <a:pt x="949" y="499"/>
                      </a:cubicBezTo>
                      <a:cubicBezTo>
                        <a:pt x="971" y="539"/>
                        <a:pt x="1021" y="592"/>
                        <a:pt x="984" y="639"/>
                      </a:cubicBezTo>
                      <a:cubicBezTo>
                        <a:pt x="943" y="691"/>
                        <a:pt x="916" y="621"/>
                        <a:pt x="862" y="638"/>
                      </a:cubicBezTo>
                      <a:cubicBezTo>
                        <a:pt x="829" y="649"/>
                        <a:pt x="795" y="718"/>
                        <a:pt x="805" y="752"/>
                      </a:cubicBezTo>
                      <a:cubicBezTo>
                        <a:pt x="818" y="801"/>
                        <a:pt x="885" y="807"/>
                        <a:pt x="930" y="804"/>
                      </a:cubicBezTo>
                      <a:cubicBezTo>
                        <a:pt x="979" y="800"/>
                        <a:pt x="1009" y="776"/>
                        <a:pt x="1025" y="727"/>
                      </a:cubicBezTo>
                      <a:cubicBezTo>
                        <a:pt x="1036" y="693"/>
                        <a:pt x="1010" y="605"/>
                        <a:pt x="1065" y="608"/>
                      </a:cubicBezTo>
                      <a:cubicBezTo>
                        <a:pt x="1124" y="611"/>
                        <a:pt x="1107" y="693"/>
                        <a:pt x="1180" y="627"/>
                      </a:cubicBezTo>
                      <a:cubicBezTo>
                        <a:pt x="1220" y="591"/>
                        <a:pt x="1227" y="551"/>
                        <a:pt x="1284" y="529"/>
                      </a:cubicBezTo>
                      <a:cubicBezTo>
                        <a:pt x="1385" y="492"/>
                        <a:pt x="1428" y="496"/>
                        <a:pt x="1482" y="392"/>
                      </a:cubicBezTo>
                      <a:cubicBezTo>
                        <a:pt x="1408" y="315"/>
                        <a:pt x="1359" y="246"/>
                        <a:pt x="1247" y="286"/>
                      </a:cubicBezTo>
                      <a:cubicBezTo>
                        <a:pt x="1203" y="302"/>
                        <a:pt x="1153" y="328"/>
                        <a:pt x="1107" y="334"/>
                      </a:cubicBezTo>
                      <a:cubicBezTo>
                        <a:pt x="1048" y="340"/>
                        <a:pt x="1012" y="306"/>
                        <a:pt x="1058" y="251"/>
                      </a:cubicBezTo>
                      <a:cubicBezTo>
                        <a:pt x="1110" y="190"/>
                        <a:pt x="1292" y="202"/>
                        <a:pt x="1361" y="209"/>
                      </a:cubicBezTo>
                      <a:cubicBezTo>
                        <a:pt x="1477" y="222"/>
                        <a:pt x="1505" y="307"/>
                        <a:pt x="1589" y="379"/>
                      </a:cubicBezTo>
                      <a:cubicBezTo>
                        <a:pt x="1626" y="412"/>
                        <a:pt x="1668" y="439"/>
                        <a:pt x="1683" y="487"/>
                      </a:cubicBezTo>
                      <a:cubicBezTo>
                        <a:pt x="1704" y="550"/>
                        <a:pt x="1662" y="558"/>
                        <a:pt x="1626" y="60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35" name="Freeform 1125">
                  <a:extLst>
                    <a:ext uri="{FF2B5EF4-FFF2-40B4-BE49-F238E27FC236}">
                      <a16:creationId xmlns:a16="http://schemas.microsoft.com/office/drawing/2014/main" id="{69869494-5C60-D599-56A0-6067DBF1C6D8}"/>
                    </a:ext>
                  </a:extLst>
                </p:cNvPr>
                <p:cNvSpPr>
                  <a:spLocks/>
                </p:cNvSpPr>
                <p:nvPr/>
              </p:nvSpPr>
              <p:spPr bwMode="auto">
                <a:xfrm>
                  <a:off x="1651" y="2749"/>
                  <a:ext cx="86" cy="85"/>
                </a:xfrm>
                <a:custGeom>
                  <a:avLst/>
                  <a:gdLst>
                    <a:gd name="T0" fmla="*/ 0 w 254"/>
                    <a:gd name="T1" fmla="*/ 10 h 253"/>
                    <a:gd name="T2" fmla="*/ 7 w 254"/>
                    <a:gd name="T3" fmla="*/ 5 h 253"/>
                    <a:gd name="T4" fmla="*/ 0 w 254"/>
                    <a:gd name="T5" fmla="*/ 9 h 253"/>
                    <a:gd name="T6" fmla="*/ 0 60000 65536"/>
                    <a:gd name="T7" fmla="*/ 0 60000 65536"/>
                    <a:gd name="T8" fmla="*/ 0 60000 65536"/>
                  </a:gdLst>
                  <a:ahLst/>
                  <a:cxnLst>
                    <a:cxn ang="T6">
                      <a:pos x="T0" y="T1"/>
                    </a:cxn>
                    <a:cxn ang="T7">
                      <a:pos x="T2" y="T3"/>
                    </a:cxn>
                    <a:cxn ang="T8">
                      <a:pos x="T4" y="T5"/>
                    </a:cxn>
                  </a:cxnLst>
                  <a:rect l="0" t="0" r="r" b="b"/>
                  <a:pathLst>
                    <a:path w="254" h="253">
                      <a:moveTo>
                        <a:pt x="0" y="253"/>
                      </a:moveTo>
                      <a:cubicBezTo>
                        <a:pt x="51" y="228"/>
                        <a:pt x="254" y="231"/>
                        <a:pt x="185" y="127"/>
                      </a:cubicBezTo>
                      <a:cubicBezTo>
                        <a:pt x="101" y="0"/>
                        <a:pt x="41" y="188"/>
                        <a:pt x="0" y="24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36" name="Freeform 1126">
                  <a:extLst>
                    <a:ext uri="{FF2B5EF4-FFF2-40B4-BE49-F238E27FC236}">
                      <a16:creationId xmlns:a16="http://schemas.microsoft.com/office/drawing/2014/main" id="{BDFB9BC9-57FF-850D-33F5-D468289DFBF8}"/>
                    </a:ext>
                  </a:extLst>
                </p:cNvPr>
                <p:cNvSpPr>
                  <a:spLocks/>
                </p:cNvSpPr>
                <p:nvPr/>
              </p:nvSpPr>
              <p:spPr bwMode="auto">
                <a:xfrm>
                  <a:off x="1848" y="2955"/>
                  <a:ext cx="70" cy="122"/>
                </a:xfrm>
                <a:custGeom>
                  <a:avLst/>
                  <a:gdLst>
                    <a:gd name="T0" fmla="*/ 2 w 208"/>
                    <a:gd name="T1" fmla="*/ 0 h 360"/>
                    <a:gd name="T2" fmla="*/ 0 w 208"/>
                    <a:gd name="T3" fmla="*/ 4 h 360"/>
                    <a:gd name="T4" fmla="*/ 2 w 208"/>
                    <a:gd name="T5" fmla="*/ 9 h 360"/>
                    <a:gd name="T6" fmla="*/ 8 w 208"/>
                    <a:gd name="T7" fmla="*/ 14 h 3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 h="360">
                      <a:moveTo>
                        <a:pt x="46" y="0"/>
                      </a:moveTo>
                      <a:cubicBezTo>
                        <a:pt x="27" y="10"/>
                        <a:pt x="19" y="75"/>
                        <a:pt x="12" y="104"/>
                      </a:cubicBezTo>
                      <a:cubicBezTo>
                        <a:pt x="0" y="160"/>
                        <a:pt x="4" y="190"/>
                        <a:pt x="42" y="231"/>
                      </a:cubicBezTo>
                      <a:cubicBezTo>
                        <a:pt x="100" y="296"/>
                        <a:pt x="145" y="305"/>
                        <a:pt x="208" y="36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37" name="Freeform 1127">
                  <a:extLst>
                    <a:ext uri="{FF2B5EF4-FFF2-40B4-BE49-F238E27FC236}">
                      <a16:creationId xmlns:a16="http://schemas.microsoft.com/office/drawing/2014/main" id="{588CCAB6-85D1-05D1-BABE-58603802A821}"/>
                    </a:ext>
                  </a:extLst>
                </p:cNvPr>
                <p:cNvSpPr>
                  <a:spLocks/>
                </p:cNvSpPr>
                <p:nvPr/>
              </p:nvSpPr>
              <p:spPr bwMode="auto">
                <a:xfrm>
                  <a:off x="1931" y="2971"/>
                  <a:ext cx="81" cy="74"/>
                </a:xfrm>
                <a:custGeom>
                  <a:avLst/>
                  <a:gdLst>
                    <a:gd name="T0" fmla="*/ 3 w 238"/>
                    <a:gd name="T1" fmla="*/ 8 h 219"/>
                    <a:gd name="T2" fmla="*/ 3 w 238"/>
                    <a:gd name="T3" fmla="*/ 0 h 219"/>
                    <a:gd name="T4" fmla="*/ 10 w 238"/>
                    <a:gd name="T5" fmla="*/ 5 h 219"/>
                    <a:gd name="T6" fmla="*/ 0 60000 65536"/>
                    <a:gd name="T7" fmla="*/ 0 60000 65536"/>
                    <a:gd name="T8" fmla="*/ 0 60000 65536"/>
                  </a:gdLst>
                  <a:ahLst/>
                  <a:cxnLst>
                    <a:cxn ang="T6">
                      <a:pos x="T0" y="T1"/>
                    </a:cxn>
                    <a:cxn ang="T7">
                      <a:pos x="T2" y="T3"/>
                    </a:cxn>
                    <a:cxn ang="T8">
                      <a:pos x="T4" y="T5"/>
                    </a:cxn>
                  </a:cxnLst>
                  <a:rect l="0" t="0" r="r" b="b"/>
                  <a:pathLst>
                    <a:path w="238" h="219">
                      <a:moveTo>
                        <a:pt x="76" y="219"/>
                      </a:moveTo>
                      <a:cubicBezTo>
                        <a:pt x="29" y="181"/>
                        <a:pt x="0" y="24"/>
                        <a:pt x="67" y="12"/>
                      </a:cubicBezTo>
                      <a:cubicBezTo>
                        <a:pt x="131" y="0"/>
                        <a:pt x="211" y="133"/>
                        <a:pt x="238" y="12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38" name="Freeform 1128">
                  <a:extLst>
                    <a:ext uri="{FF2B5EF4-FFF2-40B4-BE49-F238E27FC236}">
                      <a16:creationId xmlns:a16="http://schemas.microsoft.com/office/drawing/2014/main" id="{C73B0220-D280-713F-685B-B3708A1884EC}"/>
                    </a:ext>
                  </a:extLst>
                </p:cNvPr>
                <p:cNvSpPr>
                  <a:spLocks/>
                </p:cNvSpPr>
                <p:nvPr/>
              </p:nvSpPr>
              <p:spPr bwMode="auto">
                <a:xfrm>
                  <a:off x="688" y="3158"/>
                  <a:ext cx="446" cy="195"/>
                </a:xfrm>
                <a:custGeom>
                  <a:avLst/>
                  <a:gdLst>
                    <a:gd name="T0" fmla="*/ 14 w 1319"/>
                    <a:gd name="T1" fmla="*/ 5 h 578"/>
                    <a:gd name="T2" fmla="*/ 11 w 1319"/>
                    <a:gd name="T3" fmla="*/ 5 h 578"/>
                    <a:gd name="T4" fmla="*/ 13 w 1319"/>
                    <a:gd name="T5" fmla="*/ 3 h 578"/>
                    <a:gd name="T6" fmla="*/ 9 w 1319"/>
                    <a:gd name="T7" fmla="*/ 1 h 578"/>
                    <a:gd name="T8" fmla="*/ 3 w 1319"/>
                    <a:gd name="T9" fmla="*/ 8 h 578"/>
                    <a:gd name="T10" fmla="*/ 7 w 1319"/>
                    <a:gd name="T11" fmla="*/ 13 h 578"/>
                    <a:gd name="T12" fmla="*/ 11 w 1319"/>
                    <a:gd name="T13" fmla="*/ 19 h 578"/>
                    <a:gd name="T14" fmla="*/ 25 w 1319"/>
                    <a:gd name="T15" fmla="*/ 22 h 578"/>
                    <a:gd name="T16" fmla="*/ 38 w 1319"/>
                    <a:gd name="T17" fmla="*/ 20 h 578"/>
                    <a:gd name="T18" fmla="*/ 44 w 1319"/>
                    <a:gd name="T19" fmla="*/ 18 h 578"/>
                    <a:gd name="T20" fmla="*/ 49 w 1319"/>
                    <a:gd name="T21" fmla="*/ 17 h 578"/>
                    <a:gd name="T22" fmla="*/ 43 w 1319"/>
                    <a:gd name="T23" fmla="*/ 7 h 578"/>
                    <a:gd name="T24" fmla="*/ 33 w 1319"/>
                    <a:gd name="T25" fmla="*/ 7 h 578"/>
                    <a:gd name="T26" fmla="*/ 23 w 1319"/>
                    <a:gd name="T27" fmla="*/ 9 h 578"/>
                    <a:gd name="T28" fmla="*/ 19 w 1319"/>
                    <a:gd name="T29" fmla="*/ 6 h 578"/>
                    <a:gd name="T30" fmla="*/ 14 w 1319"/>
                    <a:gd name="T31" fmla="*/ 5 h 5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19" h="578">
                      <a:moveTo>
                        <a:pt x="347" y="140"/>
                      </a:moveTo>
                      <a:cubicBezTo>
                        <a:pt x="341" y="143"/>
                        <a:pt x="285" y="142"/>
                        <a:pt x="279" y="123"/>
                      </a:cubicBezTo>
                      <a:cubicBezTo>
                        <a:pt x="267" y="91"/>
                        <a:pt x="311" y="87"/>
                        <a:pt x="322" y="68"/>
                      </a:cubicBezTo>
                      <a:cubicBezTo>
                        <a:pt x="357" y="0"/>
                        <a:pt x="289" y="10"/>
                        <a:pt x="233" y="25"/>
                      </a:cubicBezTo>
                      <a:cubicBezTo>
                        <a:pt x="143" y="49"/>
                        <a:pt x="0" y="114"/>
                        <a:pt x="68" y="219"/>
                      </a:cubicBezTo>
                      <a:cubicBezTo>
                        <a:pt x="103" y="274"/>
                        <a:pt x="150" y="300"/>
                        <a:pt x="195" y="346"/>
                      </a:cubicBezTo>
                      <a:cubicBezTo>
                        <a:pt x="243" y="394"/>
                        <a:pt x="250" y="448"/>
                        <a:pt x="289" y="498"/>
                      </a:cubicBezTo>
                      <a:cubicBezTo>
                        <a:pt x="351" y="578"/>
                        <a:pt x="547" y="578"/>
                        <a:pt x="644" y="573"/>
                      </a:cubicBezTo>
                      <a:cubicBezTo>
                        <a:pt x="754" y="568"/>
                        <a:pt x="873" y="566"/>
                        <a:pt x="979" y="524"/>
                      </a:cubicBezTo>
                      <a:cubicBezTo>
                        <a:pt x="1031" y="503"/>
                        <a:pt x="1076" y="480"/>
                        <a:pt x="1130" y="472"/>
                      </a:cubicBezTo>
                      <a:cubicBezTo>
                        <a:pt x="1170" y="466"/>
                        <a:pt x="1239" y="472"/>
                        <a:pt x="1268" y="433"/>
                      </a:cubicBezTo>
                      <a:cubicBezTo>
                        <a:pt x="1319" y="363"/>
                        <a:pt x="1169" y="235"/>
                        <a:pt x="1118" y="194"/>
                      </a:cubicBezTo>
                      <a:cubicBezTo>
                        <a:pt x="1020" y="115"/>
                        <a:pt x="967" y="134"/>
                        <a:pt x="852" y="175"/>
                      </a:cubicBezTo>
                      <a:cubicBezTo>
                        <a:pt x="775" y="203"/>
                        <a:pt x="683" y="249"/>
                        <a:pt x="601" y="224"/>
                      </a:cubicBezTo>
                      <a:cubicBezTo>
                        <a:pt x="558" y="211"/>
                        <a:pt x="523" y="182"/>
                        <a:pt x="480" y="169"/>
                      </a:cubicBezTo>
                      <a:cubicBezTo>
                        <a:pt x="440" y="158"/>
                        <a:pt x="382" y="149"/>
                        <a:pt x="347" y="14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39" name="Freeform 1129">
                  <a:extLst>
                    <a:ext uri="{FF2B5EF4-FFF2-40B4-BE49-F238E27FC236}">
                      <a16:creationId xmlns:a16="http://schemas.microsoft.com/office/drawing/2014/main" id="{EE1EF6C4-1F44-5376-EE20-54D54CC054F5}"/>
                    </a:ext>
                  </a:extLst>
                </p:cNvPr>
                <p:cNvSpPr>
                  <a:spLocks/>
                </p:cNvSpPr>
                <p:nvPr/>
              </p:nvSpPr>
              <p:spPr bwMode="auto">
                <a:xfrm>
                  <a:off x="636" y="3309"/>
                  <a:ext cx="155" cy="114"/>
                </a:xfrm>
                <a:custGeom>
                  <a:avLst/>
                  <a:gdLst>
                    <a:gd name="T0" fmla="*/ 6 w 459"/>
                    <a:gd name="T1" fmla="*/ 2 h 337"/>
                    <a:gd name="T2" fmla="*/ 2 w 459"/>
                    <a:gd name="T3" fmla="*/ 9 h 337"/>
                    <a:gd name="T4" fmla="*/ 11 w 459"/>
                    <a:gd name="T5" fmla="*/ 10 h 337"/>
                    <a:gd name="T6" fmla="*/ 16 w 459"/>
                    <a:gd name="T7" fmla="*/ 10 h 337"/>
                    <a:gd name="T8" fmla="*/ 16 w 459"/>
                    <a:gd name="T9" fmla="*/ 6 h 337"/>
                    <a:gd name="T10" fmla="*/ 6 w 459"/>
                    <a:gd name="T11" fmla="*/ 2 h 3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9" h="337">
                      <a:moveTo>
                        <a:pt x="144" y="40"/>
                      </a:moveTo>
                      <a:cubicBezTo>
                        <a:pt x="60" y="47"/>
                        <a:pt x="0" y="159"/>
                        <a:pt x="40" y="226"/>
                      </a:cubicBezTo>
                      <a:cubicBezTo>
                        <a:pt x="106" y="337"/>
                        <a:pt x="197" y="235"/>
                        <a:pt x="292" y="251"/>
                      </a:cubicBezTo>
                      <a:cubicBezTo>
                        <a:pt x="336" y="258"/>
                        <a:pt x="361" y="295"/>
                        <a:pt x="408" y="266"/>
                      </a:cubicBezTo>
                      <a:cubicBezTo>
                        <a:pt x="459" y="234"/>
                        <a:pt x="438" y="194"/>
                        <a:pt x="413" y="152"/>
                      </a:cubicBezTo>
                      <a:cubicBezTo>
                        <a:pt x="361" y="67"/>
                        <a:pt x="242" y="0"/>
                        <a:pt x="144" y="4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40" name="Freeform 1130">
                  <a:extLst>
                    <a:ext uri="{FF2B5EF4-FFF2-40B4-BE49-F238E27FC236}">
                      <a16:creationId xmlns:a16="http://schemas.microsoft.com/office/drawing/2014/main" id="{C67F2CE1-13A0-5BFD-36B8-918A896CF166}"/>
                    </a:ext>
                  </a:extLst>
                </p:cNvPr>
                <p:cNvSpPr>
                  <a:spLocks/>
                </p:cNvSpPr>
                <p:nvPr/>
              </p:nvSpPr>
              <p:spPr bwMode="auto">
                <a:xfrm>
                  <a:off x="918" y="3394"/>
                  <a:ext cx="84" cy="50"/>
                </a:xfrm>
                <a:custGeom>
                  <a:avLst/>
                  <a:gdLst>
                    <a:gd name="T0" fmla="*/ 6 w 247"/>
                    <a:gd name="T1" fmla="*/ 0 h 147"/>
                    <a:gd name="T2" fmla="*/ 0 w 247"/>
                    <a:gd name="T3" fmla="*/ 5 h 147"/>
                    <a:gd name="T4" fmla="*/ 7 w 247"/>
                    <a:gd name="T5" fmla="*/ 4 h 147"/>
                    <a:gd name="T6" fmla="*/ 6 w 247"/>
                    <a:gd name="T7" fmla="*/ 0 h 1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7" h="147">
                      <a:moveTo>
                        <a:pt x="145" y="0"/>
                      </a:moveTo>
                      <a:cubicBezTo>
                        <a:pt x="90" y="11"/>
                        <a:pt x="24" y="84"/>
                        <a:pt x="0" y="132"/>
                      </a:cubicBezTo>
                      <a:cubicBezTo>
                        <a:pt x="27" y="147"/>
                        <a:pt x="155" y="120"/>
                        <a:pt x="183" y="103"/>
                      </a:cubicBezTo>
                      <a:cubicBezTo>
                        <a:pt x="247" y="64"/>
                        <a:pt x="208" y="16"/>
                        <a:pt x="158"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41" name="Freeform 1131">
                  <a:extLst>
                    <a:ext uri="{FF2B5EF4-FFF2-40B4-BE49-F238E27FC236}">
                      <a16:creationId xmlns:a16="http://schemas.microsoft.com/office/drawing/2014/main" id="{87C2968B-5441-7B76-1411-F7E3F3BC15A5}"/>
                    </a:ext>
                  </a:extLst>
                </p:cNvPr>
                <p:cNvSpPr>
                  <a:spLocks/>
                </p:cNvSpPr>
                <p:nvPr/>
              </p:nvSpPr>
              <p:spPr bwMode="auto">
                <a:xfrm>
                  <a:off x="1354" y="3283"/>
                  <a:ext cx="124" cy="54"/>
                </a:xfrm>
                <a:custGeom>
                  <a:avLst/>
                  <a:gdLst>
                    <a:gd name="T0" fmla="*/ 5 w 365"/>
                    <a:gd name="T1" fmla="*/ 1 h 162"/>
                    <a:gd name="T2" fmla="*/ 0 w 365"/>
                    <a:gd name="T3" fmla="*/ 5 h 162"/>
                    <a:gd name="T4" fmla="*/ 5 w 365"/>
                    <a:gd name="T5" fmla="*/ 5 h 162"/>
                    <a:gd name="T6" fmla="*/ 11 w 365"/>
                    <a:gd name="T7" fmla="*/ 4 h 162"/>
                    <a:gd name="T8" fmla="*/ 5 w 365"/>
                    <a:gd name="T9" fmla="*/ 1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162">
                      <a:moveTo>
                        <a:pt x="138" y="21"/>
                      </a:moveTo>
                      <a:cubicBezTo>
                        <a:pt x="60" y="36"/>
                        <a:pt x="12" y="79"/>
                        <a:pt x="0" y="139"/>
                      </a:cubicBezTo>
                      <a:cubicBezTo>
                        <a:pt x="41" y="162"/>
                        <a:pt x="94" y="132"/>
                        <a:pt x="138" y="128"/>
                      </a:cubicBezTo>
                      <a:cubicBezTo>
                        <a:pt x="183" y="124"/>
                        <a:pt x="241" y="135"/>
                        <a:pt x="277" y="102"/>
                      </a:cubicBezTo>
                      <a:cubicBezTo>
                        <a:pt x="365" y="20"/>
                        <a:pt x="220" y="0"/>
                        <a:pt x="138" y="21"/>
                      </a:cubicBez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42" name="Freeform 1132">
                  <a:extLst>
                    <a:ext uri="{FF2B5EF4-FFF2-40B4-BE49-F238E27FC236}">
                      <a16:creationId xmlns:a16="http://schemas.microsoft.com/office/drawing/2014/main" id="{E3189E6A-B9D8-62C7-0F7B-5EF080D34204}"/>
                    </a:ext>
                  </a:extLst>
                </p:cNvPr>
                <p:cNvSpPr>
                  <a:spLocks/>
                </p:cNvSpPr>
                <p:nvPr/>
              </p:nvSpPr>
              <p:spPr bwMode="auto">
                <a:xfrm>
                  <a:off x="1528" y="3238"/>
                  <a:ext cx="75" cy="34"/>
                </a:xfrm>
                <a:custGeom>
                  <a:avLst/>
                  <a:gdLst>
                    <a:gd name="T0" fmla="*/ 6 w 221"/>
                    <a:gd name="T1" fmla="*/ 1 h 102"/>
                    <a:gd name="T2" fmla="*/ 5 w 221"/>
                    <a:gd name="T3" fmla="*/ 4 h 102"/>
                    <a:gd name="T4" fmla="*/ 6 w 221"/>
                    <a:gd name="T5" fmla="*/ 1 h 102"/>
                    <a:gd name="T6" fmla="*/ 0 60000 65536"/>
                    <a:gd name="T7" fmla="*/ 0 60000 65536"/>
                    <a:gd name="T8" fmla="*/ 0 60000 65536"/>
                  </a:gdLst>
                  <a:ahLst/>
                  <a:cxnLst>
                    <a:cxn ang="T6">
                      <a:pos x="T0" y="T1"/>
                    </a:cxn>
                    <a:cxn ang="T7">
                      <a:pos x="T2" y="T3"/>
                    </a:cxn>
                    <a:cxn ang="T8">
                      <a:pos x="T4" y="T5"/>
                    </a:cxn>
                  </a:cxnLst>
                  <a:rect l="0" t="0" r="r" b="b"/>
                  <a:pathLst>
                    <a:path w="221" h="102">
                      <a:moveTo>
                        <a:pt x="147" y="27"/>
                      </a:moveTo>
                      <a:cubicBezTo>
                        <a:pt x="71" y="0"/>
                        <a:pt x="0" y="102"/>
                        <a:pt x="124" y="96"/>
                      </a:cubicBezTo>
                      <a:cubicBezTo>
                        <a:pt x="221" y="91"/>
                        <a:pt x="204" y="18"/>
                        <a:pt x="147" y="2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43" name="Freeform 1133">
                  <a:extLst>
                    <a:ext uri="{FF2B5EF4-FFF2-40B4-BE49-F238E27FC236}">
                      <a16:creationId xmlns:a16="http://schemas.microsoft.com/office/drawing/2014/main" id="{01948443-59DD-CFF3-35C2-2965DAE68498}"/>
                    </a:ext>
                  </a:extLst>
                </p:cNvPr>
                <p:cNvSpPr>
                  <a:spLocks/>
                </p:cNvSpPr>
                <p:nvPr/>
              </p:nvSpPr>
              <p:spPr bwMode="auto">
                <a:xfrm>
                  <a:off x="363" y="1702"/>
                  <a:ext cx="157" cy="136"/>
                </a:xfrm>
                <a:custGeom>
                  <a:avLst/>
                  <a:gdLst>
                    <a:gd name="T0" fmla="*/ 0 w 465"/>
                    <a:gd name="T1" fmla="*/ 7 h 403"/>
                    <a:gd name="T2" fmla="*/ 10 w 465"/>
                    <a:gd name="T3" fmla="*/ 1 h 403"/>
                    <a:gd name="T4" fmla="*/ 16 w 465"/>
                    <a:gd name="T5" fmla="*/ 6 h 403"/>
                    <a:gd name="T6" fmla="*/ 6 w 465"/>
                    <a:gd name="T7" fmla="*/ 10 h 403"/>
                    <a:gd name="T8" fmla="*/ 0 w 465"/>
                    <a:gd name="T9" fmla="*/ 15 h 4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 h="403">
                      <a:moveTo>
                        <a:pt x="0" y="176"/>
                      </a:moveTo>
                      <a:cubicBezTo>
                        <a:pt x="67" y="130"/>
                        <a:pt x="186" y="32"/>
                        <a:pt x="267" y="15"/>
                      </a:cubicBezTo>
                      <a:cubicBezTo>
                        <a:pt x="342" y="0"/>
                        <a:pt x="465" y="79"/>
                        <a:pt x="415" y="164"/>
                      </a:cubicBezTo>
                      <a:cubicBezTo>
                        <a:pt x="379" y="226"/>
                        <a:pt x="202" y="212"/>
                        <a:pt x="150" y="270"/>
                      </a:cubicBezTo>
                      <a:cubicBezTo>
                        <a:pt x="113" y="312"/>
                        <a:pt x="72" y="403"/>
                        <a:pt x="7" y="37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44" name="Freeform 1134">
                  <a:extLst>
                    <a:ext uri="{FF2B5EF4-FFF2-40B4-BE49-F238E27FC236}">
                      <a16:creationId xmlns:a16="http://schemas.microsoft.com/office/drawing/2014/main" id="{48F05207-04C5-C2A2-7D02-22A3B7FF9D7F}"/>
                    </a:ext>
                  </a:extLst>
                </p:cNvPr>
                <p:cNvSpPr>
                  <a:spLocks/>
                </p:cNvSpPr>
                <p:nvPr/>
              </p:nvSpPr>
              <p:spPr bwMode="auto">
                <a:xfrm>
                  <a:off x="545" y="1752"/>
                  <a:ext cx="103" cy="54"/>
                </a:xfrm>
                <a:custGeom>
                  <a:avLst/>
                  <a:gdLst>
                    <a:gd name="T0" fmla="*/ 5 w 306"/>
                    <a:gd name="T1" fmla="*/ 1 h 158"/>
                    <a:gd name="T2" fmla="*/ 0 w 306"/>
                    <a:gd name="T3" fmla="*/ 5 h 158"/>
                    <a:gd name="T4" fmla="*/ 9 w 306"/>
                    <a:gd name="T5" fmla="*/ 4 h 158"/>
                    <a:gd name="T6" fmla="*/ 5 w 306"/>
                    <a:gd name="T7" fmla="*/ 1 h 1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6" h="158">
                      <a:moveTo>
                        <a:pt x="129" y="22"/>
                      </a:moveTo>
                      <a:cubicBezTo>
                        <a:pt x="78" y="35"/>
                        <a:pt x="13" y="84"/>
                        <a:pt x="0" y="135"/>
                      </a:cubicBezTo>
                      <a:cubicBezTo>
                        <a:pt x="64" y="133"/>
                        <a:pt x="181" y="158"/>
                        <a:pt x="228" y="104"/>
                      </a:cubicBezTo>
                      <a:cubicBezTo>
                        <a:pt x="306" y="17"/>
                        <a:pt x="195" y="0"/>
                        <a:pt x="129" y="2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45" name="Freeform 1135">
                  <a:extLst>
                    <a:ext uri="{FF2B5EF4-FFF2-40B4-BE49-F238E27FC236}">
                      <a16:creationId xmlns:a16="http://schemas.microsoft.com/office/drawing/2014/main" id="{CA3E1132-473A-8C95-47D4-E3C6D3803072}"/>
                    </a:ext>
                  </a:extLst>
                </p:cNvPr>
                <p:cNvSpPr>
                  <a:spLocks/>
                </p:cNvSpPr>
                <p:nvPr/>
              </p:nvSpPr>
              <p:spPr bwMode="auto">
                <a:xfrm>
                  <a:off x="705" y="1568"/>
                  <a:ext cx="182" cy="90"/>
                </a:xfrm>
                <a:custGeom>
                  <a:avLst/>
                  <a:gdLst>
                    <a:gd name="T0" fmla="*/ 12 w 537"/>
                    <a:gd name="T1" fmla="*/ 1 h 267"/>
                    <a:gd name="T2" fmla="*/ 3 w 537"/>
                    <a:gd name="T3" fmla="*/ 5 h 267"/>
                    <a:gd name="T4" fmla="*/ 4 w 537"/>
                    <a:gd name="T5" fmla="*/ 10 h 267"/>
                    <a:gd name="T6" fmla="*/ 14 w 537"/>
                    <a:gd name="T7" fmla="*/ 6 h 267"/>
                    <a:gd name="T8" fmla="*/ 21 w 537"/>
                    <a:gd name="T9" fmla="*/ 3 h 267"/>
                    <a:gd name="T10" fmla="*/ 12 w 537"/>
                    <a:gd name="T11" fmla="*/ 1 h 2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7" h="267">
                      <a:moveTo>
                        <a:pt x="293" y="23"/>
                      </a:moveTo>
                      <a:cubicBezTo>
                        <a:pt x="233" y="38"/>
                        <a:pt x="130" y="85"/>
                        <a:pt x="87" y="122"/>
                      </a:cubicBezTo>
                      <a:cubicBezTo>
                        <a:pt x="39" y="165"/>
                        <a:pt x="0" y="259"/>
                        <a:pt x="98" y="263"/>
                      </a:cubicBezTo>
                      <a:cubicBezTo>
                        <a:pt x="190" y="267"/>
                        <a:pt x="265" y="164"/>
                        <a:pt x="353" y="149"/>
                      </a:cubicBezTo>
                      <a:cubicBezTo>
                        <a:pt x="422" y="137"/>
                        <a:pt x="493" y="160"/>
                        <a:pt x="537" y="86"/>
                      </a:cubicBezTo>
                      <a:cubicBezTo>
                        <a:pt x="494" y="10"/>
                        <a:pt x="365" y="0"/>
                        <a:pt x="293" y="2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46" name="Freeform 1136">
                  <a:extLst>
                    <a:ext uri="{FF2B5EF4-FFF2-40B4-BE49-F238E27FC236}">
                      <a16:creationId xmlns:a16="http://schemas.microsoft.com/office/drawing/2014/main" id="{30AB3E76-195E-2A4B-485B-55C0B2A59024}"/>
                    </a:ext>
                  </a:extLst>
                </p:cNvPr>
                <p:cNvSpPr>
                  <a:spLocks/>
                </p:cNvSpPr>
                <p:nvPr/>
              </p:nvSpPr>
              <p:spPr bwMode="auto">
                <a:xfrm>
                  <a:off x="1606" y="1624"/>
                  <a:ext cx="142" cy="160"/>
                </a:xfrm>
                <a:custGeom>
                  <a:avLst/>
                  <a:gdLst>
                    <a:gd name="T0" fmla="*/ 7 w 418"/>
                    <a:gd name="T1" fmla="*/ 1 h 474"/>
                    <a:gd name="T2" fmla="*/ 0 w 418"/>
                    <a:gd name="T3" fmla="*/ 4 h 474"/>
                    <a:gd name="T4" fmla="*/ 3 w 418"/>
                    <a:gd name="T5" fmla="*/ 9 h 474"/>
                    <a:gd name="T6" fmla="*/ 8 w 418"/>
                    <a:gd name="T7" fmla="*/ 16 h 474"/>
                    <a:gd name="T8" fmla="*/ 14 w 418"/>
                    <a:gd name="T9" fmla="*/ 6 h 474"/>
                    <a:gd name="T10" fmla="*/ 14 w 418"/>
                    <a:gd name="T11" fmla="*/ 2 h 474"/>
                    <a:gd name="T12" fmla="*/ 8 w 418"/>
                    <a:gd name="T13" fmla="*/ 0 h 474"/>
                    <a:gd name="T14" fmla="*/ 7 w 418"/>
                    <a:gd name="T15" fmla="*/ 1 h 4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8" h="474">
                      <a:moveTo>
                        <a:pt x="189" y="17"/>
                      </a:moveTo>
                      <a:cubicBezTo>
                        <a:pt x="147" y="19"/>
                        <a:pt x="29" y="54"/>
                        <a:pt x="13" y="99"/>
                      </a:cubicBezTo>
                      <a:cubicBezTo>
                        <a:pt x="0" y="137"/>
                        <a:pt x="54" y="201"/>
                        <a:pt x="68" y="238"/>
                      </a:cubicBezTo>
                      <a:cubicBezTo>
                        <a:pt x="103" y="330"/>
                        <a:pt x="51" y="474"/>
                        <a:pt x="196" y="413"/>
                      </a:cubicBezTo>
                      <a:cubicBezTo>
                        <a:pt x="303" y="368"/>
                        <a:pt x="289" y="229"/>
                        <a:pt x="361" y="145"/>
                      </a:cubicBezTo>
                      <a:cubicBezTo>
                        <a:pt x="398" y="101"/>
                        <a:pt x="418" y="86"/>
                        <a:pt x="360" y="40"/>
                      </a:cubicBezTo>
                      <a:cubicBezTo>
                        <a:pt x="321" y="9"/>
                        <a:pt x="259" y="0"/>
                        <a:pt x="215" y="12"/>
                      </a:cubicBezTo>
                      <a:cubicBezTo>
                        <a:pt x="203" y="15"/>
                        <a:pt x="200" y="12"/>
                        <a:pt x="189" y="1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47" name="Freeform 1137">
                  <a:extLst>
                    <a:ext uri="{FF2B5EF4-FFF2-40B4-BE49-F238E27FC236}">
                      <a16:creationId xmlns:a16="http://schemas.microsoft.com/office/drawing/2014/main" id="{D5784BBD-31DD-B61B-8D0F-0470A87869A1}"/>
                    </a:ext>
                  </a:extLst>
                </p:cNvPr>
                <p:cNvSpPr>
                  <a:spLocks/>
                </p:cNvSpPr>
                <p:nvPr/>
              </p:nvSpPr>
              <p:spPr bwMode="auto">
                <a:xfrm>
                  <a:off x="1645" y="1636"/>
                  <a:ext cx="30" cy="126"/>
                </a:xfrm>
                <a:custGeom>
                  <a:avLst/>
                  <a:gdLst>
                    <a:gd name="T0" fmla="*/ 0 w 90"/>
                    <a:gd name="T1" fmla="*/ 0 h 372"/>
                    <a:gd name="T2" fmla="*/ 3 w 90"/>
                    <a:gd name="T3" fmla="*/ 7 h 372"/>
                    <a:gd name="T4" fmla="*/ 3 w 90"/>
                    <a:gd name="T5" fmla="*/ 15 h 372"/>
                    <a:gd name="T6" fmla="*/ 0 60000 65536"/>
                    <a:gd name="T7" fmla="*/ 0 60000 65536"/>
                    <a:gd name="T8" fmla="*/ 0 60000 65536"/>
                  </a:gdLst>
                  <a:ahLst/>
                  <a:cxnLst>
                    <a:cxn ang="T6">
                      <a:pos x="T0" y="T1"/>
                    </a:cxn>
                    <a:cxn ang="T7">
                      <a:pos x="T2" y="T3"/>
                    </a:cxn>
                    <a:cxn ang="T8">
                      <a:pos x="T4" y="T5"/>
                    </a:cxn>
                  </a:cxnLst>
                  <a:rect l="0" t="0" r="r" b="b"/>
                  <a:pathLst>
                    <a:path w="90" h="372">
                      <a:moveTo>
                        <a:pt x="0" y="0"/>
                      </a:moveTo>
                      <a:cubicBezTo>
                        <a:pt x="37" y="67"/>
                        <a:pt x="72" y="100"/>
                        <a:pt x="83" y="183"/>
                      </a:cubicBezTo>
                      <a:cubicBezTo>
                        <a:pt x="90" y="241"/>
                        <a:pt x="82" y="320"/>
                        <a:pt x="83" y="37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48" name="Freeform 1138">
                  <a:extLst>
                    <a:ext uri="{FF2B5EF4-FFF2-40B4-BE49-F238E27FC236}">
                      <a16:creationId xmlns:a16="http://schemas.microsoft.com/office/drawing/2014/main" id="{672671A0-301D-3E67-7678-A03C0EEEBE06}"/>
                    </a:ext>
                  </a:extLst>
                </p:cNvPr>
                <p:cNvSpPr>
                  <a:spLocks/>
                </p:cNvSpPr>
                <p:nvPr/>
              </p:nvSpPr>
              <p:spPr bwMode="auto">
                <a:xfrm>
                  <a:off x="1686" y="1631"/>
                  <a:ext cx="19" cy="107"/>
                </a:xfrm>
                <a:custGeom>
                  <a:avLst/>
                  <a:gdLst>
                    <a:gd name="T0" fmla="*/ 1 w 55"/>
                    <a:gd name="T1" fmla="*/ 12 h 316"/>
                    <a:gd name="T2" fmla="*/ 2 w 55"/>
                    <a:gd name="T3" fmla="*/ 7 h 316"/>
                    <a:gd name="T4" fmla="*/ 0 w 55"/>
                    <a:gd name="T5" fmla="*/ 0 h 316"/>
                    <a:gd name="T6" fmla="*/ 0 60000 65536"/>
                    <a:gd name="T7" fmla="*/ 0 60000 65536"/>
                    <a:gd name="T8" fmla="*/ 0 60000 65536"/>
                  </a:gdLst>
                  <a:ahLst/>
                  <a:cxnLst>
                    <a:cxn ang="T6">
                      <a:pos x="T0" y="T1"/>
                    </a:cxn>
                    <a:cxn ang="T7">
                      <a:pos x="T2" y="T3"/>
                    </a:cxn>
                    <a:cxn ang="T8">
                      <a:pos x="T4" y="T5"/>
                    </a:cxn>
                  </a:cxnLst>
                  <a:rect l="0" t="0" r="r" b="b"/>
                  <a:pathLst>
                    <a:path w="55" h="316">
                      <a:moveTo>
                        <a:pt x="23" y="316"/>
                      </a:moveTo>
                      <a:cubicBezTo>
                        <a:pt x="23" y="272"/>
                        <a:pt x="36" y="232"/>
                        <a:pt x="43" y="189"/>
                      </a:cubicBezTo>
                      <a:cubicBezTo>
                        <a:pt x="55" y="111"/>
                        <a:pt x="0" y="71"/>
                        <a:pt x="4"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49" name="Freeform 1139">
                  <a:extLst>
                    <a:ext uri="{FF2B5EF4-FFF2-40B4-BE49-F238E27FC236}">
                      <a16:creationId xmlns:a16="http://schemas.microsoft.com/office/drawing/2014/main" id="{E08A9079-4CFE-0331-A9F3-E93B4CDC7C32}"/>
                    </a:ext>
                  </a:extLst>
                </p:cNvPr>
                <p:cNvSpPr>
                  <a:spLocks/>
                </p:cNvSpPr>
                <p:nvPr/>
              </p:nvSpPr>
              <p:spPr bwMode="auto">
                <a:xfrm>
                  <a:off x="1779" y="1758"/>
                  <a:ext cx="51" cy="125"/>
                </a:xfrm>
                <a:custGeom>
                  <a:avLst/>
                  <a:gdLst>
                    <a:gd name="T0" fmla="*/ 3 w 150"/>
                    <a:gd name="T1" fmla="*/ 0 h 372"/>
                    <a:gd name="T2" fmla="*/ 0 w 150"/>
                    <a:gd name="T3" fmla="*/ 14 h 372"/>
                    <a:gd name="T4" fmla="*/ 0 60000 65536"/>
                    <a:gd name="T5" fmla="*/ 0 60000 65536"/>
                  </a:gdLst>
                  <a:ahLst/>
                  <a:cxnLst>
                    <a:cxn ang="T4">
                      <a:pos x="T0" y="T1"/>
                    </a:cxn>
                    <a:cxn ang="T5">
                      <a:pos x="T2" y="T3"/>
                    </a:cxn>
                  </a:cxnLst>
                  <a:rect l="0" t="0" r="r" b="b"/>
                  <a:pathLst>
                    <a:path w="150" h="372">
                      <a:moveTo>
                        <a:pt x="76" y="0"/>
                      </a:moveTo>
                      <a:cubicBezTo>
                        <a:pt x="150" y="89"/>
                        <a:pt x="145" y="355"/>
                        <a:pt x="0" y="37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50" name="Freeform 1140">
                  <a:extLst>
                    <a:ext uri="{FF2B5EF4-FFF2-40B4-BE49-F238E27FC236}">
                      <a16:creationId xmlns:a16="http://schemas.microsoft.com/office/drawing/2014/main" id="{4E9BEDC0-F33C-5AF1-EF6B-589512BD68A1}"/>
                    </a:ext>
                  </a:extLst>
                </p:cNvPr>
                <p:cNvSpPr>
                  <a:spLocks/>
                </p:cNvSpPr>
                <p:nvPr/>
              </p:nvSpPr>
              <p:spPr bwMode="auto">
                <a:xfrm>
                  <a:off x="1868" y="1753"/>
                  <a:ext cx="37" cy="53"/>
                </a:xfrm>
                <a:custGeom>
                  <a:avLst/>
                  <a:gdLst>
                    <a:gd name="T0" fmla="*/ 0 w 110"/>
                    <a:gd name="T1" fmla="*/ 0 h 155"/>
                    <a:gd name="T2" fmla="*/ 4 w 110"/>
                    <a:gd name="T3" fmla="*/ 1 h 155"/>
                    <a:gd name="T4" fmla="*/ 0 60000 65536"/>
                    <a:gd name="T5" fmla="*/ 0 60000 65536"/>
                  </a:gdLst>
                  <a:ahLst/>
                  <a:cxnLst>
                    <a:cxn ang="T4">
                      <a:pos x="T0" y="T1"/>
                    </a:cxn>
                    <a:cxn ang="T5">
                      <a:pos x="T2" y="T3"/>
                    </a:cxn>
                  </a:cxnLst>
                  <a:rect l="0" t="0" r="r" b="b"/>
                  <a:pathLst>
                    <a:path w="110" h="155">
                      <a:moveTo>
                        <a:pt x="3" y="0"/>
                      </a:moveTo>
                      <a:cubicBezTo>
                        <a:pt x="0" y="100"/>
                        <a:pt x="71" y="155"/>
                        <a:pt x="110" y="3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51" name="Freeform 1141">
                  <a:extLst>
                    <a:ext uri="{FF2B5EF4-FFF2-40B4-BE49-F238E27FC236}">
                      <a16:creationId xmlns:a16="http://schemas.microsoft.com/office/drawing/2014/main" id="{5C75C3C7-1D1F-7327-151F-9E8458DAB3FE}"/>
                    </a:ext>
                  </a:extLst>
                </p:cNvPr>
                <p:cNvSpPr>
                  <a:spLocks/>
                </p:cNvSpPr>
                <p:nvPr/>
              </p:nvSpPr>
              <p:spPr bwMode="auto">
                <a:xfrm>
                  <a:off x="1747" y="1805"/>
                  <a:ext cx="62" cy="41"/>
                </a:xfrm>
                <a:custGeom>
                  <a:avLst/>
                  <a:gdLst>
                    <a:gd name="T0" fmla="*/ 0 w 185"/>
                    <a:gd name="T1" fmla="*/ 0 h 119"/>
                    <a:gd name="T2" fmla="*/ 7 w 185"/>
                    <a:gd name="T3" fmla="*/ 5 h 119"/>
                    <a:gd name="T4" fmla="*/ 0 60000 65536"/>
                    <a:gd name="T5" fmla="*/ 0 60000 65536"/>
                  </a:gdLst>
                  <a:ahLst/>
                  <a:cxnLst>
                    <a:cxn ang="T4">
                      <a:pos x="T0" y="T1"/>
                    </a:cxn>
                    <a:cxn ang="T5">
                      <a:pos x="T2" y="T3"/>
                    </a:cxn>
                  </a:cxnLst>
                  <a:rect l="0" t="0" r="r" b="b"/>
                  <a:pathLst>
                    <a:path w="185" h="119">
                      <a:moveTo>
                        <a:pt x="0" y="0"/>
                      </a:moveTo>
                      <a:cubicBezTo>
                        <a:pt x="15" y="73"/>
                        <a:pt x="122" y="119"/>
                        <a:pt x="185" y="11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52" name="Freeform 1142">
                  <a:extLst>
                    <a:ext uri="{FF2B5EF4-FFF2-40B4-BE49-F238E27FC236}">
                      <a16:creationId xmlns:a16="http://schemas.microsoft.com/office/drawing/2014/main" id="{9BFD4622-34F3-72BE-A452-75245AFEFCF4}"/>
                    </a:ext>
                  </a:extLst>
                </p:cNvPr>
                <p:cNvSpPr>
                  <a:spLocks/>
                </p:cNvSpPr>
                <p:nvPr/>
              </p:nvSpPr>
              <p:spPr bwMode="auto">
                <a:xfrm>
                  <a:off x="1807" y="1888"/>
                  <a:ext cx="56" cy="88"/>
                </a:xfrm>
                <a:custGeom>
                  <a:avLst/>
                  <a:gdLst>
                    <a:gd name="T0" fmla="*/ 6 w 165"/>
                    <a:gd name="T1" fmla="*/ 0 h 262"/>
                    <a:gd name="T2" fmla="*/ 5 w 165"/>
                    <a:gd name="T3" fmla="*/ 6 h 262"/>
                    <a:gd name="T4" fmla="*/ 0 w 165"/>
                    <a:gd name="T5" fmla="*/ 10 h 262"/>
                    <a:gd name="T6" fmla="*/ 0 60000 65536"/>
                    <a:gd name="T7" fmla="*/ 0 60000 65536"/>
                    <a:gd name="T8" fmla="*/ 0 60000 65536"/>
                  </a:gdLst>
                  <a:ahLst/>
                  <a:cxnLst>
                    <a:cxn ang="T6">
                      <a:pos x="T0" y="T1"/>
                    </a:cxn>
                    <a:cxn ang="T7">
                      <a:pos x="T2" y="T3"/>
                    </a:cxn>
                    <a:cxn ang="T8">
                      <a:pos x="T4" y="T5"/>
                    </a:cxn>
                  </a:cxnLst>
                  <a:rect l="0" t="0" r="r" b="b"/>
                  <a:pathLst>
                    <a:path w="165" h="262">
                      <a:moveTo>
                        <a:pt x="151" y="0"/>
                      </a:moveTo>
                      <a:cubicBezTo>
                        <a:pt x="151" y="49"/>
                        <a:pt x="165" y="128"/>
                        <a:pt x="139" y="171"/>
                      </a:cubicBezTo>
                      <a:cubicBezTo>
                        <a:pt x="112" y="212"/>
                        <a:pt x="30" y="228"/>
                        <a:pt x="0" y="26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53" name="Freeform 1143">
                  <a:extLst>
                    <a:ext uri="{FF2B5EF4-FFF2-40B4-BE49-F238E27FC236}">
                      <a16:creationId xmlns:a16="http://schemas.microsoft.com/office/drawing/2014/main" id="{9A6B8F77-26C8-18F3-3AF0-44BA2FBE7632}"/>
                    </a:ext>
                  </a:extLst>
                </p:cNvPr>
                <p:cNvSpPr>
                  <a:spLocks/>
                </p:cNvSpPr>
                <p:nvPr/>
              </p:nvSpPr>
              <p:spPr bwMode="auto">
                <a:xfrm>
                  <a:off x="1798" y="1993"/>
                  <a:ext cx="51" cy="87"/>
                </a:xfrm>
                <a:custGeom>
                  <a:avLst/>
                  <a:gdLst>
                    <a:gd name="T0" fmla="*/ 0 w 149"/>
                    <a:gd name="T1" fmla="*/ 5 h 256"/>
                    <a:gd name="T2" fmla="*/ 6 w 149"/>
                    <a:gd name="T3" fmla="*/ 4 h 256"/>
                    <a:gd name="T4" fmla="*/ 5 w 149"/>
                    <a:gd name="T5" fmla="*/ 8 h 256"/>
                    <a:gd name="T6" fmla="*/ 3 w 149"/>
                    <a:gd name="T7" fmla="*/ 10 h 2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 h="256">
                      <a:moveTo>
                        <a:pt x="0" y="136"/>
                      </a:moveTo>
                      <a:cubicBezTo>
                        <a:pt x="44" y="92"/>
                        <a:pt x="135" y="0"/>
                        <a:pt x="146" y="111"/>
                      </a:cubicBezTo>
                      <a:cubicBezTo>
                        <a:pt x="149" y="145"/>
                        <a:pt x="140" y="178"/>
                        <a:pt x="119" y="205"/>
                      </a:cubicBezTo>
                      <a:cubicBezTo>
                        <a:pt x="105" y="222"/>
                        <a:pt x="44" y="256"/>
                        <a:pt x="63" y="25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54" name="Freeform 1144">
                  <a:extLst>
                    <a:ext uri="{FF2B5EF4-FFF2-40B4-BE49-F238E27FC236}">
                      <a16:creationId xmlns:a16="http://schemas.microsoft.com/office/drawing/2014/main" id="{313BD1C4-C158-A202-FFAF-FC82FB23B3C9}"/>
                    </a:ext>
                  </a:extLst>
                </p:cNvPr>
                <p:cNvSpPr>
                  <a:spLocks/>
                </p:cNvSpPr>
                <p:nvPr/>
              </p:nvSpPr>
              <p:spPr bwMode="auto">
                <a:xfrm>
                  <a:off x="1850" y="2085"/>
                  <a:ext cx="68" cy="81"/>
                </a:xfrm>
                <a:custGeom>
                  <a:avLst/>
                  <a:gdLst>
                    <a:gd name="T0" fmla="*/ 0 w 202"/>
                    <a:gd name="T1" fmla="*/ 2 h 237"/>
                    <a:gd name="T2" fmla="*/ 8 w 202"/>
                    <a:gd name="T3" fmla="*/ 10 h 237"/>
                    <a:gd name="T4" fmla="*/ 0 60000 65536"/>
                    <a:gd name="T5" fmla="*/ 0 60000 65536"/>
                  </a:gdLst>
                  <a:ahLst/>
                  <a:cxnLst>
                    <a:cxn ang="T4">
                      <a:pos x="T0" y="T1"/>
                    </a:cxn>
                    <a:cxn ang="T5">
                      <a:pos x="T2" y="T3"/>
                    </a:cxn>
                  </a:cxnLst>
                  <a:rect l="0" t="0" r="r" b="b"/>
                  <a:pathLst>
                    <a:path w="202" h="237">
                      <a:moveTo>
                        <a:pt x="0" y="60"/>
                      </a:moveTo>
                      <a:cubicBezTo>
                        <a:pt x="109" y="0"/>
                        <a:pt x="165" y="142"/>
                        <a:pt x="202" y="23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55" name="Freeform 1145">
                  <a:extLst>
                    <a:ext uri="{FF2B5EF4-FFF2-40B4-BE49-F238E27FC236}">
                      <a16:creationId xmlns:a16="http://schemas.microsoft.com/office/drawing/2014/main" id="{68035D64-091D-CAC3-679E-670DB8941BC3}"/>
                    </a:ext>
                  </a:extLst>
                </p:cNvPr>
                <p:cNvSpPr>
                  <a:spLocks/>
                </p:cNvSpPr>
                <p:nvPr/>
              </p:nvSpPr>
              <p:spPr bwMode="auto">
                <a:xfrm>
                  <a:off x="1878" y="2232"/>
                  <a:ext cx="89" cy="137"/>
                </a:xfrm>
                <a:custGeom>
                  <a:avLst/>
                  <a:gdLst>
                    <a:gd name="T0" fmla="*/ 8 w 264"/>
                    <a:gd name="T1" fmla="*/ 0 h 404"/>
                    <a:gd name="T2" fmla="*/ 10 w 264"/>
                    <a:gd name="T3" fmla="*/ 6 h 404"/>
                    <a:gd name="T4" fmla="*/ 6 w 264"/>
                    <a:gd name="T5" fmla="*/ 9 h 404"/>
                    <a:gd name="T6" fmla="*/ 3 w 264"/>
                    <a:gd name="T7" fmla="*/ 13 h 404"/>
                    <a:gd name="T8" fmla="*/ 0 w 264"/>
                    <a:gd name="T9" fmla="*/ 16 h 4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404">
                      <a:moveTo>
                        <a:pt x="202" y="0"/>
                      </a:moveTo>
                      <a:cubicBezTo>
                        <a:pt x="196" y="56"/>
                        <a:pt x="264" y="96"/>
                        <a:pt x="258" y="150"/>
                      </a:cubicBezTo>
                      <a:cubicBezTo>
                        <a:pt x="252" y="196"/>
                        <a:pt x="192" y="214"/>
                        <a:pt x="166" y="248"/>
                      </a:cubicBezTo>
                      <a:cubicBezTo>
                        <a:pt x="135" y="287"/>
                        <a:pt x="127" y="303"/>
                        <a:pt x="82" y="333"/>
                      </a:cubicBezTo>
                      <a:cubicBezTo>
                        <a:pt x="55" y="351"/>
                        <a:pt x="19" y="401"/>
                        <a:pt x="0" y="40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56" name="Freeform 1146">
                  <a:extLst>
                    <a:ext uri="{FF2B5EF4-FFF2-40B4-BE49-F238E27FC236}">
                      <a16:creationId xmlns:a16="http://schemas.microsoft.com/office/drawing/2014/main" id="{4D990EA2-4A21-228A-CBBF-6EE9463C329B}"/>
                    </a:ext>
                  </a:extLst>
                </p:cNvPr>
                <p:cNvSpPr>
                  <a:spLocks/>
                </p:cNvSpPr>
                <p:nvPr/>
              </p:nvSpPr>
              <p:spPr bwMode="auto">
                <a:xfrm>
                  <a:off x="1899" y="2328"/>
                  <a:ext cx="136" cy="137"/>
                </a:xfrm>
                <a:custGeom>
                  <a:avLst/>
                  <a:gdLst>
                    <a:gd name="T0" fmla="*/ 3 w 402"/>
                    <a:gd name="T1" fmla="*/ 16 h 405"/>
                    <a:gd name="T2" fmla="*/ 9 w 402"/>
                    <a:gd name="T3" fmla="*/ 1 h 405"/>
                    <a:gd name="T4" fmla="*/ 16 w 402"/>
                    <a:gd name="T5" fmla="*/ 6 h 405"/>
                    <a:gd name="T6" fmla="*/ 8 w 402"/>
                    <a:gd name="T7" fmla="*/ 10 h 405"/>
                    <a:gd name="T8" fmla="*/ 7 w 402"/>
                    <a:gd name="T9" fmla="*/ 10 h 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05">
                      <a:moveTo>
                        <a:pt x="69" y="405"/>
                      </a:moveTo>
                      <a:cubicBezTo>
                        <a:pt x="0" y="283"/>
                        <a:pt x="96" y="54"/>
                        <a:pt x="237" y="26"/>
                      </a:cubicBezTo>
                      <a:cubicBezTo>
                        <a:pt x="363" y="0"/>
                        <a:pt x="400" y="92"/>
                        <a:pt x="401" y="169"/>
                      </a:cubicBezTo>
                      <a:cubicBezTo>
                        <a:pt x="402" y="214"/>
                        <a:pt x="230" y="297"/>
                        <a:pt x="197" y="262"/>
                      </a:cubicBezTo>
                      <a:cubicBezTo>
                        <a:pt x="189" y="268"/>
                        <a:pt x="192" y="260"/>
                        <a:pt x="191" y="25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57" name="Freeform 1147">
                  <a:extLst>
                    <a:ext uri="{FF2B5EF4-FFF2-40B4-BE49-F238E27FC236}">
                      <a16:creationId xmlns:a16="http://schemas.microsoft.com/office/drawing/2014/main" id="{32F3C705-A00D-7061-D5F1-4C47F18395E0}"/>
                    </a:ext>
                  </a:extLst>
                </p:cNvPr>
                <p:cNvSpPr>
                  <a:spLocks/>
                </p:cNvSpPr>
                <p:nvPr/>
              </p:nvSpPr>
              <p:spPr bwMode="auto">
                <a:xfrm>
                  <a:off x="1949" y="2337"/>
                  <a:ext cx="71" cy="101"/>
                </a:xfrm>
                <a:custGeom>
                  <a:avLst/>
                  <a:gdLst>
                    <a:gd name="T0" fmla="*/ 3 w 210"/>
                    <a:gd name="T1" fmla="*/ 0 h 299"/>
                    <a:gd name="T2" fmla="*/ 2 w 210"/>
                    <a:gd name="T3" fmla="*/ 9 h 299"/>
                    <a:gd name="T4" fmla="*/ 8 w 210"/>
                    <a:gd name="T5" fmla="*/ 11 h 299"/>
                    <a:gd name="T6" fmla="*/ 0 60000 65536"/>
                    <a:gd name="T7" fmla="*/ 0 60000 65536"/>
                    <a:gd name="T8" fmla="*/ 0 60000 65536"/>
                  </a:gdLst>
                  <a:ahLst/>
                  <a:cxnLst>
                    <a:cxn ang="T6">
                      <a:pos x="T0" y="T1"/>
                    </a:cxn>
                    <a:cxn ang="T7">
                      <a:pos x="T2" y="T3"/>
                    </a:cxn>
                    <a:cxn ang="T8">
                      <a:pos x="T4" y="T5"/>
                    </a:cxn>
                  </a:cxnLst>
                  <a:rect l="0" t="0" r="r" b="b"/>
                  <a:pathLst>
                    <a:path w="210" h="299">
                      <a:moveTo>
                        <a:pt x="89" y="0"/>
                      </a:moveTo>
                      <a:cubicBezTo>
                        <a:pt x="31" y="33"/>
                        <a:pt x="0" y="171"/>
                        <a:pt x="44" y="240"/>
                      </a:cubicBezTo>
                      <a:cubicBezTo>
                        <a:pt x="82" y="299"/>
                        <a:pt x="158" y="276"/>
                        <a:pt x="210" y="29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58" name="Freeform 1148">
                  <a:extLst>
                    <a:ext uri="{FF2B5EF4-FFF2-40B4-BE49-F238E27FC236}">
                      <a16:creationId xmlns:a16="http://schemas.microsoft.com/office/drawing/2014/main" id="{D33D166B-3646-ED9D-080E-9DB68C67CEB5}"/>
                    </a:ext>
                  </a:extLst>
                </p:cNvPr>
                <p:cNvSpPr>
                  <a:spLocks/>
                </p:cNvSpPr>
                <p:nvPr/>
              </p:nvSpPr>
              <p:spPr bwMode="auto">
                <a:xfrm>
                  <a:off x="1924" y="2475"/>
                  <a:ext cx="142" cy="204"/>
                </a:xfrm>
                <a:custGeom>
                  <a:avLst/>
                  <a:gdLst>
                    <a:gd name="T0" fmla="*/ 0 w 421"/>
                    <a:gd name="T1" fmla="*/ 0 h 603"/>
                    <a:gd name="T2" fmla="*/ 7 w 421"/>
                    <a:gd name="T3" fmla="*/ 8 h 603"/>
                    <a:gd name="T4" fmla="*/ 9 w 421"/>
                    <a:gd name="T5" fmla="*/ 13 h 603"/>
                    <a:gd name="T6" fmla="*/ 15 w 421"/>
                    <a:gd name="T7" fmla="*/ 14 h 603"/>
                    <a:gd name="T8" fmla="*/ 10 w 421"/>
                    <a:gd name="T9" fmla="*/ 23 h 603"/>
                    <a:gd name="T10" fmla="*/ 10 w 421"/>
                    <a:gd name="T11" fmla="*/ 14 h 6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1" h="603">
                      <a:moveTo>
                        <a:pt x="0" y="0"/>
                      </a:moveTo>
                      <a:cubicBezTo>
                        <a:pt x="60" y="57"/>
                        <a:pt x="128" y="131"/>
                        <a:pt x="177" y="217"/>
                      </a:cubicBezTo>
                      <a:cubicBezTo>
                        <a:pt x="199" y="256"/>
                        <a:pt x="207" y="306"/>
                        <a:pt x="250" y="329"/>
                      </a:cubicBezTo>
                      <a:cubicBezTo>
                        <a:pt x="302" y="356"/>
                        <a:pt x="349" y="308"/>
                        <a:pt x="385" y="367"/>
                      </a:cubicBezTo>
                      <a:cubicBezTo>
                        <a:pt x="421" y="427"/>
                        <a:pt x="334" y="603"/>
                        <a:pt x="253" y="594"/>
                      </a:cubicBezTo>
                      <a:cubicBezTo>
                        <a:pt x="139" y="580"/>
                        <a:pt x="203" y="401"/>
                        <a:pt x="260" y="34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59" name="Freeform 1149">
                  <a:extLst>
                    <a:ext uri="{FF2B5EF4-FFF2-40B4-BE49-F238E27FC236}">
                      <a16:creationId xmlns:a16="http://schemas.microsoft.com/office/drawing/2014/main" id="{DDEAEF96-AE27-8D73-0FA8-25E902AD690B}"/>
                    </a:ext>
                  </a:extLst>
                </p:cNvPr>
                <p:cNvSpPr>
                  <a:spLocks/>
                </p:cNvSpPr>
                <p:nvPr/>
              </p:nvSpPr>
              <p:spPr bwMode="auto">
                <a:xfrm>
                  <a:off x="1793" y="2553"/>
                  <a:ext cx="258" cy="189"/>
                </a:xfrm>
                <a:custGeom>
                  <a:avLst/>
                  <a:gdLst>
                    <a:gd name="T0" fmla="*/ 1 w 761"/>
                    <a:gd name="T1" fmla="*/ 0 h 561"/>
                    <a:gd name="T2" fmla="*/ 2 w 761"/>
                    <a:gd name="T3" fmla="*/ 5 h 561"/>
                    <a:gd name="T4" fmla="*/ 8 w 761"/>
                    <a:gd name="T5" fmla="*/ 3 h 561"/>
                    <a:gd name="T6" fmla="*/ 15 w 761"/>
                    <a:gd name="T7" fmla="*/ 1 h 561"/>
                    <a:gd name="T8" fmla="*/ 12 w 761"/>
                    <a:gd name="T9" fmla="*/ 5 h 561"/>
                    <a:gd name="T10" fmla="*/ 8 w 761"/>
                    <a:gd name="T11" fmla="*/ 12 h 561"/>
                    <a:gd name="T12" fmla="*/ 11 w 761"/>
                    <a:gd name="T13" fmla="*/ 16 h 561"/>
                    <a:gd name="T14" fmla="*/ 16 w 761"/>
                    <a:gd name="T15" fmla="*/ 15 h 561"/>
                    <a:gd name="T16" fmla="*/ 21 w 761"/>
                    <a:gd name="T17" fmla="*/ 20 h 561"/>
                    <a:gd name="T18" fmla="*/ 29 w 761"/>
                    <a:gd name="T19" fmla="*/ 21 h 5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1" h="561">
                      <a:moveTo>
                        <a:pt x="28" y="0"/>
                      </a:moveTo>
                      <a:cubicBezTo>
                        <a:pt x="0" y="37"/>
                        <a:pt x="26" y="109"/>
                        <a:pt x="66" y="133"/>
                      </a:cubicBezTo>
                      <a:cubicBezTo>
                        <a:pt x="127" y="168"/>
                        <a:pt x="163" y="107"/>
                        <a:pt x="213" y="80"/>
                      </a:cubicBezTo>
                      <a:cubicBezTo>
                        <a:pt x="241" y="64"/>
                        <a:pt x="359" y="7"/>
                        <a:pt x="388" y="26"/>
                      </a:cubicBezTo>
                      <a:cubicBezTo>
                        <a:pt x="450" y="67"/>
                        <a:pt x="342" y="112"/>
                        <a:pt x="313" y="121"/>
                      </a:cubicBezTo>
                      <a:cubicBezTo>
                        <a:pt x="195" y="159"/>
                        <a:pt x="108" y="209"/>
                        <a:pt x="200" y="328"/>
                      </a:cubicBezTo>
                      <a:cubicBezTo>
                        <a:pt x="221" y="355"/>
                        <a:pt x="252" y="407"/>
                        <a:pt x="282" y="421"/>
                      </a:cubicBezTo>
                      <a:cubicBezTo>
                        <a:pt x="333" y="446"/>
                        <a:pt x="370" y="396"/>
                        <a:pt x="420" y="397"/>
                      </a:cubicBezTo>
                      <a:cubicBezTo>
                        <a:pt x="489" y="400"/>
                        <a:pt x="493" y="472"/>
                        <a:pt x="538" y="513"/>
                      </a:cubicBezTo>
                      <a:cubicBezTo>
                        <a:pt x="591" y="561"/>
                        <a:pt x="690" y="555"/>
                        <a:pt x="761" y="55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60" name="Freeform 1150">
                  <a:extLst>
                    <a:ext uri="{FF2B5EF4-FFF2-40B4-BE49-F238E27FC236}">
                      <a16:creationId xmlns:a16="http://schemas.microsoft.com/office/drawing/2014/main" id="{DAC92A5D-24EA-2EC1-29BE-7F0F49E03781}"/>
                    </a:ext>
                  </a:extLst>
                </p:cNvPr>
                <p:cNvSpPr>
                  <a:spLocks/>
                </p:cNvSpPr>
                <p:nvPr/>
              </p:nvSpPr>
              <p:spPr bwMode="auto">
                <a:xfrm>
                  <a:off x="1859" y="2627"/>
                  <a:ext cx="98" cy="69"/>
                </a:xfrm>
                <a:custGeom>
                  <a:avLst/>
                  <a:gdLst>
                    <a:gd name="T0" fmla="*/ 0 w 289"/>
                    <a:gd name="T1" fmla="*/ 3 h 203"/>
                    <a:gd name="T2" fmla="*/ 7 w 289"/>
                    <a:gd name="T3" fmla="*/ 1 h 203"/>
                    <a:gd name="T4" fmla="*/ 11 w 289"/>
                    <a:gd name="T5" fmla="*/ 8 h 203"/>
                    <a:gd name="T6" fmla="*/ 0 60000 65536"/>
                    <a:gd name="T7" fmla="*/ 0 60000 65536"/>
                    <a:gd name="T8" fmla="*/ 0 60000 65536"/>
                  </a:gdLst>
                  <a:ahLst/>
                  <a:cxnLst>
                    <a:cxn ang="T6">
                      <a:pos x="T0" y="T1"/>
                    </a:cxn>
                    <a:cxn ang="T7">
                      <a:pos x="T2" y="T3"/>
                    </a:cxn>
                    <a:cxn ang="T8">
                      <a:pos x="T4" y="T5"/>
                    </a:cxn>
                  </a:cxnLst>
                  <a:rect l="0" t="0" r="r" b="b"/>
                  <a:pathLst>
                    <a:path w="289" h="203">
                      <a:moveTo>
                        <a:pt x="0" y="89"/>
                      </a:moveTo>
                      <a:cubicBezTo>
                        <a:pt x="25" y="49"/>
                        <a:pt x="133" y="0"/>
                        <a:pt x="193" y="19"/>
                      </a:cubicBezTo>
                      <a:cubicBezTo>
                        <a:pt x="289" y="49"/>
                        <a:pt x="243" y="142"/>
                        <a:pt x="269" y="20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61" name="Freeform 1151">
                  <a:extLst>
                    <a:ext uri="{FF2B5EF4-FFF2-40B4-BE49-F238E27FC236}">
                      <a16:creationId xmlns:a16="http://schemas.microsoft.com/office/drawing/2014/main" id="{DB28657C-39CE-A08C-E575-E8C4F4B78E1D}"/>
                    </a:ext>
                  </a:extLst>
                </p:cNvPr>
                <p:cNvSpPr>
                  <a:spLocks/>
                </p:cNvSpPr>
                <p:nvPr/>
              </p:nvSpPr>
              <p:spPr bwMode="auto">
                <a:xfrm>
                  <a:off x="1642" y="2446"/>
                  <a:ext cx="261" cy="130"/>
                </a:xfrm>
                <a:custGeom>
                  <a:avLst/>
                  <a:gdLst>
                    <a:gd name="T0" fmla="*/ 9 w 774"/>
                    <a:gd name="T1" fmla="*/ 2 h 385"/>
                    <a:gd name="T2" fmla="*/ 5 w 774"/>
                    <a:gd name="T3" fmla="*/ 6 h 385"/>
                    <a:gd name="T4" fmla="*/ 16 w 774"/>
                    <a:gd name="T5" fmla="*/ 6 h 385"/>
                    <a:gd name="T6" fmla="*/ 22 w 774"/>
                    <a:gd name="T7" fmla="*/ 12 h 385"/>
                    <a:gd name="T8" fmla="*/ 25 w 774"/>
                    <a:gd name="T9" fmla="*/ 8 h 385"/>
                    <a:gd name="T10" fmla="*/ 30 w 774"/>
                    <a:gd name="T11" fmla="*/ 5 h 3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4" h="385">
                      <a:moveTo>
                        <a:pt x="250" y="49"/>
                      </a:moveTo>
                      <a:cubicBezTo>
                        <a:pt x="158" y="0"/>
                        <a:pt x="0" y="145"/>
                        <a:pt x="136" y="163"/>
                      </a:cubicBezTo>
                      <a:cubicBezTo>
                        <a:pt x="229" y="175"/>
                        <a:pt x="314" y="91"/>
                        <a:pt x="403" y="168"/>
                      </a:cubicBezTo>
                      <a:cubicBezTo>
                        <a:pt x="465" y="221"/>
                        <a:pt x="448" y="385"/>
                        <a:pt x="578" y="310"/>
                      </a:cubicBezTo>
                      <a:cubicBezTo>
                        <a:pt x="624" y="283"/>
                        <a:pt x="627" y="238"/>
                        <a:pt x="655" y="202"/>
                      </a:cubicBezTo>
                      <a:cubicBezTo>
                        <a:pt x="685" y="165"/>
                        <a:pt x="733" y="150"/>
                        <a:pt x="774" y="13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62" name="Freeform 1152">
                  <a:extLst>
                    <a:ext uri="{FF2B5EF4-FFF2-40B4-BE49-F238E27FC236}">
                      <a16:creationId xmlns:a16="http://schemas.microsoft.com/office/drawing/2014/main" id="{E138A5A4-9A27-B27A-4F49-2A87970451E0}"/>
                    </a:ext>
                  </a:extLst>
                </p:cNvPr>
                <p:cNvSpPr>
                  <a:spLocks/>
                </p:cNvSpPr>
                <p:nvPr/>
              </p:nvSpPr>
              <p:spPr bwMode="auto">
                <a:xfrm>
                  <a:off x="1700" y="2528"/>
                  <a:ext cx="86" cy="129"/>
                </a:xfrm>
                <a:custGeom>
                  <a:avLst/>
                  <a:gdLst>
                    <a:gd name="T0" fmla="*/ 0 w 252"/>
                    <a:gd name="T1" fmla="*/ 10 h 382"/>
                    <a:gd name="T2" fmla="*/ 8 w 252"/>
                    <a:gd name="T3" fmla="*/ 4 h 382"/>
                    <a:gd name="T4" fmla="*/ 8 w 252"/>
                    <a:gd name="T5" fmla="*/ 9 h 382"/>
                    <a:gd name="T6" fmla="*/ 10 w 252"/>
                    <a:gd name="T7" fmla="*/ 15 h 3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382">
                      <a:moveTo>
                        <a:pt x="0" y="262"/>
                      </a:moveTo>
                      <a:cubicBezTo>
                        <a:pt x="49" y="251"/>
                        <a:pt x="129" y="0"/>
                        <a:pt x="207" y="98"/>
                      </a:cubicBezTo>
                      <a:cubicBezTo>
                        <a:pt x="227" y="122"/>
                        <a:pt x="201" y="207"/>
                        <a:pt x="203" y="237"/>
                      </a:cubicBezTo>
                      <a:cubicBezTo>
                        <a:pt x="208" y="289"/>
                        <a:pt x="242" y="333"/>
                        <a:pt x="252" y="38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63" name="Freeform 1153">
                  <a:extLst>
                    <a:ext uri="{FF2B5EF4-FFF2-40B4-BE49-F238E27FC236}">
                      <a16:creationId xmlns:a16="http://schemas.microsoft.com/office/drawing/2014/main" id="{4F65D7E9-9E1C-54ED-B3AA-DD538BCCF68F}"/>
                    </a:ext>
                  </a:extLst>
                </p:cNvPr>
                <p:cNvSpPr>
                  <a:spLocks/>
                </p:cNvSpPr>
                <p:nvPr/>
              </p:nvSpPr>
              <p:spPr bwMode="auto">
                <a:xfrm>
                  <a:off x="471" y="3010"/>
                  <a:ext cx="252" cy="163"/>
                </a:xfrm>
                <a:custGeom>
                  <a:avLst/>
                  <a:gdLst>
                    <a:gd name="T0" fmla="*/ 16 w 743"/>
                    <a:gd name="T1" fmla="*/ 3 h 483"/>
                    <a:gd name="T2" fmla="*/ 27 w 743"/>
                    <a:gd name="T3" fmla="*/ 3 h 483"/>
                    <a:gd name="T4" fmla="*/ 28 w 743"/>
                    <a:gd name="T5" fmla="*/ 8 h 483"/>
                    <a:gd name="T6" fmla="*/ 28 w 743"/>
                    <a:gd name="T7" fmla="*/ 13 h 483"/>
                    <a:gd name="T8" fmla="*/ 26 w 743"/>
                    <a:gd name="T9" fmla="*/ 15 h 483"/>
                    <a:gd name="T10" fmla="*/ 22 w 743"/>
                    <a:gd name="T11" fmla="*/ 15 h 483"/>
                    <a:gd name="T12" fmla="*/ 19 w 743"/>
                    <a:gd name="T13" fmla="*/ 19 h 483"/>
                    <a:gd name="T14" fmla="*/ 15 w 743"/>
                    <a:gd name="T15" fmla="*/ 15 h 483"/>
                    <a:gd name="T16" fmla="*/ 1 w 743"/>
                    <a:gd name="T17" fmla="*/ 7 h 483"/>
                    <a:gd name="T18" fmla="*/ 4 w 743"/>
                    <a:gd name="T19" fmla="*/ 3 h 483"/>
                    <a:gd name="T20" fmla="*/ 8 w 743"/>
                    <a:gd name="T21" fmla="*/ 3 h 483"/>
                    <a:gd name="T22" fmla="*/ 12 w 743"/>
                    <a:gd name="T23" fmla="*/ 4 h 483"/>
                    <a:gd name="T24" fmla="*/ 16 w 743"/>
                    <a:gd name="T25" fmla="*/ 3 h 4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3" h="483">
                      <a:moveTo>
                        <a:pt x="398" y="72"/>
                      </a:moveTo>
                      <a:cubicBezTo>
                        <a:pt x="487" y="72"/>
                        <a:pt x="618" y="0"/>
                        <a:pt x="689" y="70"/>
                      </a:cubicBezTo>
                      <a:cubicBezTo>
                        <a:pt x="729" y="111"/>
                        <a:pt x="720" y="163"/>
                        <a:pt x="714" y="214"/>
                      </a:cubicBezTo>
                      <a:cubicBezTo>
                        <a:pt x="709" y="270"/>
                        <a:pt x="722" y="300"/>
                        <a:pt x="732" y="353"/>
                      </a:cubicBezTo>
                      <a:cubicBezTo>
                        <a:pt x="743" y="418"/>
                        <a:pt x="716" y="447"/>
                        <a:pt x="659" y="397"/>
                      </a:cubicBezTo>
                      <a:cubicBezTo>
                        <a:pt x="615" y="359"/>
                        <a:pt x="616" y="315"/>
                        <a:pt x="575" y="391"/>
                      </a:cubicBezTo>
                      <a:cubicBezTo>
                        <a:pt x="549" y="441"/>
                        <a:pt x="559" y="476"/>
                        <a:pt x="487" y="479"/>
                      </a:cubicBezTo>
                      <a:cubicBezTo>
                        <a:pt x="412" y="483"/>
                        <a:pt x="424" y="442"/>
                        <a:pt x="387" y="391"/>
                      </a:cubicBezTo>
                      <a:cubicBezTo>
                        <a:pt x="307" y="278"/>
                        <a:pt x="0" y="394"/>
                        <a:pt x="32" y="183"/>
                      </a:cubicBezTo>
                      <a:cubicBezTo>
                        <a:pt x="36" y="152"/>
                        <a:pt x="62" y="94"/>
                        <a:pt x="90" y="77"/>
                      </a:cubicBezTo>
                      <a:cubicBezTo>
                        <a:pt x="135" y="50"/>
                        <a:pt x="159" y="83"/>
                        <a:pt x="201" y="89"/>
                      </a:cubicBezTo>
                      <a:cubicBezTo>
                        <a:pt x="229" y="94"/>
                        <a:pt x="280" y="99"/>
                        <a:pt x="310" y="94"/>
                      </a:cubicBezTo>
                      <a:cubicBezTo>
                        <a:pt x="342" y="89"/>
                        <a:pt x="372" y="60"/>
                        <a:pt x="398" y="7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64" name="Freeform 1154">
                  <a:extLst>
                    <a:ext uri="{FF2B5EF4-FFF2-40B4-BE49-F238E27FC236}">
                      <a16:creationId xmlns:a16="http://schemas.microsoft.com/office/drawing/2014/main" id="{E579618D-7641-1F35-A9C8-B96860F35FFA}"/>
                    </a:ext>
                  </a:extLst>
                </p:cNvPr>
                <p:cNvSpPr>
                  <a:spLocks/>
                </p:cNvSpPr>
                <p:nvPr/>
              </p:nvSpPr>
              <p:spPr bwMode="auto">
                <a:xfrm>
                  <a:off x="371" y="3095"/>
                  <a:ext cx="282" cy="251"/>
                </a:xfrm>
                <a:custGeom>
                  <a:avLst/>
                  <a:gdLst>
                    <a:gd name="T0" fmla="*/ 10 w 834"/>
                    <a:gd name="T1" fmla="*/ 27 h 741"/>
                    <a:gd name="T2" fmla="*/ 18 w 834"/>
                    <a:gd name="T3" fmla="*/ 22 h 741"/>
                    <a:gd name="T4" fmla="*/ 26 w 834"/>
                    <a:gd name="T5" fmla="*/ 26 h 741"/>
                    <a:gd name="T6" fmla="*/ 29 w 834"/>
                    <a:gd name="T7" fmla="*/ 18 h 741"/>
                    <a:gd name="T8" fmla="*/ 25 w 834"/>
                    <a:gd name="T9" fmla="*/ 15 h 741"/>
                    <a:gd name="T10" fmla="*/ 24 w 834"/>
                    <a:gd name="T11" fmla="*/ 9 h 741"/>
                    <a:gd name="T12" fmla="*/ 10 w 834"/>
                    <a:gd name="T13" fmla="*/ 5 h 741"/>
                    <a:gd name="T14" fmla="*/ 1 w 834"/>
                    <a:gd name="T15" fmla="*/ 1 h 741"/>
                    <a:gd name="T16" fmla="*/ 3 w 834"/>
                    <a:gd name="T17" fmla="*/ 12 h 741"/>
                    <a:gd name="T18" fmla="*/ 13 w 834"/>
                    <a:gd name="T19" fmla="*/ 15 h 741"/>
                    <a:gd name="T20" fmla="*/ 5 w 834"/>
                    <a:gd name="T21" fmla="*/ 24 h 741"/>
                    <a:gd name="T22" fmla="*/ 10 w 834"/>
                    <a:gd name="T23" fmla="*/ 27 h 7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4" h="741">
                      <a:moveTo>
                        <a:pt x="272" y="696"/>
                      </a:moveTo>
                      <a:cubicBezTo>
                        <a:pt x="330" y="667"/>
                        <a:pt x="385" y="584"/>
                        <a:pt x="457" y="574"/>
                      </a:cubicBezTo>
                      <a:cubicBezTo>
                        <a:pt x="557" y="559"/>
                        <a:pt x="590" y="617"/>
                        <a:pt x="664" y="662"/>
                      </a:cubicBezTo>
                      <a:cubicBezTo>
                        <a:pt x="790" y="741"/>
                        <a:pt x="834" y="548"/>
                        <a:pt x="751" y="462"/>
                      </a:cubicBezTo>
                      <a:cubicBezTo>
                        <a:pt x="721" y="431"/>
                        <a:pt x="661" y="422"/>
                        <a:pt x="640" y="389"/>
                      </a:cubicBezTo>
                      <a:cubicBezTo>
                        <a:pt x="614" y="350"/>
                        <a:pt x="642" y="289"/>
                        <a:pt x="618" y="247"/>
                      </a:cubicBezTo>
                      <a:cubicBezTo>
                        <a:pt x="594" y="203"/>
                        <a:pt x="383" y="186"/>
                        <a:pt x="272" y="140"/>
                      </a:cubicBezTo>
                      <a:cubicBezTo>
                        <a:pt x="127" y="80"/>
                        <a:pt x="75" y="0"/>
                        <a:pt x="32" y="22"/>
                      </a:cubicBezTo>
                      <a:cubicBezTo>
                        <a:pt x="0" y="39"/>
                        <a:pt x="41" y="278"/>
                        <a:pt x="70" y="304"/>
                      </a:cubicBezTo>
                      <a:cubicBezTo>
                        <a:pt x="205" y="427"/>
                        <a:pt x="272" y="288"/>
                        <a:pt x="323" y="389"/>
                      </a:cubicBezTo>
                      <a:cubicBezTo>
                        <a:pt x="347" y="437"/>
                        <a:pt x="226" y="528"/>
                        <a:pt x="133" y="629"/>
                      </a:cubicBezTo>
                      <a:cubicBezTo>
                        <a:pt x="76" y="691"/>
                        <a:pt x="209" y="723"/>
                        <a:pt x="272" y="69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65" name="Freeform 1155">
                  <a:extLst>
                    <a:ext uri="{FF2B5EF4-FFF2-40B4-BE49-F238E27FC236}">
                      <a16:creationId xmlns:a16="http://schemas.microsoft.com/office/drawing/2014/main" id="{D67717D3-4C43-E212-D7CC-C0298942FAC0}"/>
                    </a:ext>
                  </a:extLst>
                </p:cNvPr>
                <p:cNvSpPr>
                  <a:spLocks/>
                </p:cNvSpPr>
                <p:nvPr/>
              </p:nvSpPr>
              <p:spPr bwMode="auto">
                <a:xfrm>
                  <a:off x="409" y="3341"/>
                  <a:ext cx="211" cy="184"/>
                </a:xfrm>
                <a:custGeom>
                  <a:avLst/>
                  <a:gdLst>
                    <a:gd name="T0" fmla="*/ 9 w 623"/>
                    <a:gd name="T1" fmla="*/ 3 h 543"/>
                    <a:gd name="T2" fmla="*/ 1 w 623"/>
                    <a:gd name="T3" fmla="*/ 14 h 543"/>
                    <a:gd name="T4" fmla="*/ 4 w 623"/>
                    <a:gd name="T5" fmla="*/ 20 h 543"/>
                    <a:gd name="T6" fmla="*/ 9 w 623"/>
                    <a:gd name="T7" fmla="*/ 18 h 543"/>
                    <a:gd name="T8" fmla="*/ 21 w 623"/>
                    <a:gd name="T9" fmla="*/ 13 h 543"/>
                    <a:gd name="T10" fmla="*/ 19 w 623"/>
                    <a:gd name="T11" fmla="*/ 1 h 543"/>
                    <a:gd name="T12" fmla="*/ 9 w 623"/>
                    <a:gd name="T13" fmla="*/ 3 h 5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3" h="543">
                      <a:moveTo>
                        <a:pt x="243" y="74"/>
                      </a:moveTo>
                      <a:cubicBezTo>
                        <a:pt x="162" y="125"/>
                        <a:pt x="36" y="246"/>
                        <a:pt x="14" y="346"/>
                      </a:cubicBezTo>
                      <a:cubicBezTo>
                        <a:pt x="0" y="408"/>
                        <a:pt x="52" y="481"/>
                        <a:pt x="102" y="509"/>
                      </a:cubicBezTo>
                      <a:cubicBezTo>
                        <a:pt x="166" y="543"/>
                        <a:pt x="197" y="509"/>
                        <a:pt x="249" y="472"/>
                      </a:cubicBezTo>
                      <a:cubicBezTo>
                        <a:pt x="335" y="413"/>
                        <a:pt x="477" y="408"/>
                        <a:pt x="549" y="338"/>
                      </a:cubicBezTo>
                      <a:cubicBezTo>
                        <a:pt x="623" y="267"/>
                        <a:pt x="563" y="77"/>
                        <a:pt x="474" y="32"/>
                      </a:cubicBezTo>
                      <a:cubicBezTo>
                        <a:pt x="411" y="0"/>
                        <a:pt x="307" y="28"/>
                        <a:pt x="243" y="7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66" name="Freeform 1156">
                  <a:extLst>
                    <a:ext uri="{FF2B5EF4-FFF2-40B4-BE49-F238E27FC236}">
                      <a16:creationId xmlns:a16="http://schemas.microsoft.com/office/drawing/2014/main" id="{1447F96B-1291-18A2-E855-5AA2ABB1CE00}"/>
                    </a:ext>
                  </a:extLst>
                </p:cNvPr>
                <p:cNvSpPr>
                  <a:spLocks/>
                </p:cNvSpPr>
                <p:nvPr/>
              </p:nvSpPr>
              <p:spPr bwMode="auto">
                <a:xfrm>
                  <a:off x="687" y="3026"/>
                  <a:ext cx="124" cy="108"/>
                </a:xfrm>
                <a:custGeom>
                  <a:avLst/>
                  <a:gdLst>
                    <a:gd name="T0" fmla="*/ 0 w 369"/>
                    <a:gd name="T1" fmla="*/ 0 h 318"/>
                    <a:gd name="T2" fmla="*/ 10 w 369"/>
                    <a:gd name="T3" fmla="*/ 3 h 318"/>
                    <a:gd name="T4" fmla="*/ 14 w 369"/>
                    <a:gd name="T5" fmla="*/ 13 h 318"/>
                    <a:gd name="T6" fmla="*/ 0 60000 65536"/>
                    <a:gd name="T7" fmla="*/ 0 60000 65536"/>
                    <a:gd name="T8" fmla="*/ 0 60000 65536"/>
                  </a:gdLst>
                  <a:ahLst/>
                  <a:cxnLst>
                    <a:cxn ang="T6">
                      <a:pos x="T0" y="T1"/>
                    </a:cxn>
                    <a:cxn ang="T7">
                      <a:pos x="T2" y="T3"/>
                    </a:cxn>
                    <a:cxn ang="T8">
                      <a:pos x="T4" y="T5"/>
                    </a:cxn>
                  </a:cxnLst>
                  <a:rect l="0" t="0" r="r" b="b"/>
                  <a:pathLst>
                    <a:path w="369" h="318">
                      <a:moveTo>
                        <a:pt x="0" y="0"/>
                      </a:moveTo>
                      <a:cubicBezTo>
                        <a:pt x="72" y="9"/>
                        <a:pt x="205" y="28"/>
                        <a:pt x="267" y="73"/>
                      </a:cubicBezTo>
                      <a:cubicBezTo>
                        <a:pt x="357" y="138"/>
                        <a:pt x="297" y="239"/>
                        <a:pt x="369" y="31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67" name="Freeform 1157">
                  <a:extLst>
                    <a:ext uri="{FF2B5EF4-FFF2-40B4-BE49-F238E27FC236}">
                      <a16:creationId xmlns:a16="http://schemas.microsoft.com/office/drawing/2014/main" id="{89384F5C-5947-5E40-568E-26C7BDE328B3}"/>
                    </a:ext>
                  </a:extLst>
                </p:cNvPr>
                <p:cNvSpPr>
                  <a:spLocks/>
                </p:cNvSpPr>
                <p:nvPr/>
              </p:nvSpPr>
              <p:spPr bwMode="auto">
                <a:xfrm>
                  <a:off x="551" y="1841"/>
                  <a:ext cx="134" cy="183"/>
                </a:xfrm>
                <a:custGeom>
                  <a:avLst/>
                  <a:gdLst>
                    <a:gd name="T0" fmla="*/ 0 w 398"/>
                    <a:gd name="T1" fmla="*/ 14 h 543"/>
                    <a:gd name="T2" fmla="*/ 7 w 398"/>
                    <a:gd name="T3" fmla="*/ 18 h 543"/>
                    <a:gd name="T4" fmla="*/ 13 w 398"/>
                    <a:gd name="T5" fmla="*/ 16 h 543"/>
                    <a:gd name="T6" fmla="*/ 11 w 398"/>
                    <a:gd name="T7" fmla="*/ 7 h 543"/>
                    <a:gd name="T8" fmla="*/ 13 w 398"/>
                    <a:gd name="T9" fmla="*/ 4 h 543"/>
                    <a:gd name="T10" fmla="*/ 15 w 398"/>
                    <a:gd name="T11" fmla="*/ 0 h 5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 h="543">
                      <a:moveTo>
                        <a:pt x="0" y="379"/>
                      </a:moveTo>
                      <a:cubicBezTo>
                        <a:pt x="60" y="330"/>
                        <a:pt x="135" y="448"/>
                        <a:pt x="183" y="479"/>
                      </a:cubicBezTo>
                      <a:cubicBezTo>
                        <a:pt x="270" y="533"/>
                        <a:pt x="371" y="543"/>
                        <a:pt x="347" y="409"/>
                      </a:cubicBezTo>
                      <a:cubicBezTo>
                        <a:pt x="329" y="306"/>
                        <a:pt x="215" y="275"/>
                        <a:pt x="303" y="190"/>
                      </a:cubicBezTo>
                      <a:cubicBezTo>
                        <a:pt x="345" y="150"/>
                        <a:pt x="346" y="153"/>
                        <a:pt x="354" y="95"/>
                      </a:cubicBezTo>
                      <a:cubicBezTo>
                        <a:pt x="359" y="55"/>
                        <a:pt x="352" y="28"/>
                        <a:pt x="398"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68" name="Freeform 1158">
                  <a:extLst>
                    <a:ext uri="{FF2B5EF4-FFF2-40B4-BE49-F238E27FC236}">
                      <a16:creationId xmlns:a16="http://schemas.microsoft.com/office/drawing/2014/main" id="{3F7DEB82-9AFE-97CB-E1E3-C334C1170736}"/>
                    </a:ext>
                  </a:extLst>
                </p:cNvPr>
                <p:cNvSpPr>
                  <a:spLocks/>
                </p:cNvSpPr>
                <p:nvPr/>
              </p:nvSpPr>
              <p:spPr bwMode="auto">
                <a:xfrm>
                  <a:off x="600" y="1944"/>
                  <a:ext cx="51" cy="63"/>
                </a:xfrm>
                <a:custGeom>
                  <a:avLst/>
                  <a:gdLst>
                    <a:gd name="T0" fmla="*/ 6 w 152"/>
                    <a:gd name="T1" fmla="*/ 0 h 186"/>
                    <a:gd name="T2" fmla="*/ 5 w 152"/>
                    <a:gd name="T3" fmla="*/ 0 h 186"/>
                    <a:gd name="T4" fmla="*/ 2 w 152"/>
                    <a:gd name="T5" fmla="*/ 7 h 186"/>
                    <a:gd name="T6" fmla="*/ 0 60000 65536"/>
                    <a:gd name="T7" fmla="*/ 0 60000 65536"/>
                    <a:gd name="T8" fmla="*/ 0 60000 65536"/>
                  </a:gdLst>
                  <a:ahLst/>
                  <a:cxnLst>
                    <a:cxn ang="T6">
                      <a:pos x="T0" y="T1"/>
                    </a:cxn>
                    <a:cxn ang="T7">
                      <a:pos x="T2" y="T3"/>
                    </a:cxn>
                    <a:cxn ang="T8">
                      <a:pos x="T4" y="T5"/>
                    </a:cxn>
                  </a:cxnLst>
                  <a:rect l="0" t="0" r="r" b="b"/>
                  <a:pathLst>
                    <a:path w="152" h="186">
                      <a:moveTo>
                        <a:pt x="152" y="12"/>
                      </a:moveTo>
                      <a:cubicBezTo>
                        <a:pt x="147" y="7"/>
                        <a:pt x="149" y="2"/>
                        <a:pt x="141" y="0"/>
                      </a:cubicBezTo>
                      <a:cubicBezTo>
                        <a:pt x="77" y="23"/>
                        <a:pt x="0" y="131"/>
                        <a:pt x="64" y="18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69" name="Freeform 1159">
                  <a:extLst>
                    <a:ext uri="{FF2B5EF4-FFF2-40B4-BE49-F238E27FC236}">
                      <a16:creationId xmlns:a16="http://schemas.microsoft.com/office/drawing/2014/main" id="{68558D1F-267F-65F8-D6DB-8044E85A36B2}"/>
                    </a:ext>
                  </a:extLst>
                </p:cNvPr>
                <p:cNvSpPr>
                  <a:spLocks/>
                </p:cNvSpPr>
                <p:nvPr/>
              </p:nvSpPr>
              <p:spPr bwMode="auto">
                <a:xfrm>
                  <a:off x="566" y="1993"/>
                  <a:ext cx="187" cy="126"/>
                </a:xfrm>
                <a:custGeom>
                  <a:avLst/>
                  <a:gdLst>
                    <a:gd name="T0" fmla="*/ 21 w 553"/>
                    <a:gd name="T1" fmla="*/ 0 h 374"/>
                    <a:gd name="T2" fmla="*/ 18 w 553"/>
                    <a:gd name="T3" fmla="*/ 4 h 374"/>
                    <a:gd name="T4" fmla="*/ 18 w 553"/>
                    <a:gd name="T5" fmla="*/ 8 h 374"/>
                    <a:gd name="T6" fmla="*/ 21 w 553"/>
                    <a:gd name="T7" fmla="*/ 12 h 374"/>
                    <a:gd name="T8" fmla="*/ 19 w 553"/>
                    <a:gd name="T9" fmla="*/ 14 h 374"/>
                    <a:gd name="T10" fmla="*/ 10 w 553"/>
                    <a:gd name="T11" fmla="*/ 10 h 374"/>
                    <a:gd name="T12" fmla="*/ 0 w 553"/>
                    <a:gd name="T13" fmla="*/ 12 h 3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3" h="374">
                      <a:moveTo>
                        <a:pt x="550" y="0"/>
                      </a:moveTo>
                      <a:cubicBezTo>
                        <a:pt x="517" y="20"/>
                        <a:pt x="481" y="64"/>
                        <a:pt x="462" y="96"/>
                      </a:cubicBezTo>
                      <a:cubicBezTo>
                        <a:pt x="428" y="152"/>
                        <a:pt x="438" y="156"/>
                        <a:pt x="469" y="214"/>
                      </a:cubicBezTo>
                      <a:cubicBezTo>
                        <a:pt x="487" y="247"/>
                        <a:pt x="529" y="298"/>
                        <a:pt x="539" y="326"/>
                      </a:cubicBezTo>
                      <a:cubicBezTo>
                        <a:pt x="553" y="368"/>
                        <a:pt x="537" y="374"/>
                        <a:pt x="489" y="364"/>
                      </a:cubicBezTo>
                      <a:cubicBezTo>
                        <a:pt x="402" y="347"/>
                        <a:pt x="352" y="254"/>
                        <a:pt x="264" y="263"/>
                      </a:cubicBezTo>
                      <a:cubicBezTo>
                        <a:pt x="161" y="274"/>
                        <a:pt x="105" y="350"/>
                        <a:pt x="0" y="30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70" name="Freeform 1160">
                  <a:extLst>
                    <a:ext uri="{FF2B5EF4-FFF2-40B4-BE49-F238E27FC236}">
                      <a16:creationId xmlns:a16="http://schemas.microsoft.com/office/drawing/2014/main" id="{45DDDA12-546A-D2C1-3F18-6A1E57CB368E}"/>
                    </a:ext>
                  </a:extLst>
                </p:cNvPr>
                <p:cNvSpPr>
                  <a:spLocks/>
                </p:cNvSpPr>
                <p:nvPr/>
              </p:nvSpPr>
              <p:spPr bwMode="auto">
                <a:xfrm>
                  <a:off x="725" y="1950"/>
                  <a:ext cx="88" cy="132"/>
                </a:xfrm>
                <a:custGeom>
                  <a:avLst/>
                  <a:gdLst>
                    <a:gd name="T0" fmla="*/ 8 w 261"/>
                    <a:gd name="T1" fmla="*/ 8 h 391"/>
                    <a:gd name="T2" fmla="*/ 5 w 261"/>
                    <a:gd name="T3" fmla="*/ 12 h 391"/>
                    <a:gd name="T4" fmla="*/ 9 w 261"/>
                    <a:gd name="T5" fmla="*/ 11 h 391"/>
                    <a:gd name="T6" fmla="*/ 3 w 261"/>
                    <a:gd name="T7" fmla="*/ 0 h 3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1" h="391">
                      <a:moveTo>
                        <a:pt x="218" y="209"/>
                      </a:moveTo>
                      <a:cubicBezTo>
                        <a:pt x="192" y="241"/>
                        <a:pt x="109" y="274"/>
                        <a:pt x="122" y="311"/>
                      </a:cubicBezTo>
                      <a:cubicBezTo>
                        <a:pt x="150" y="391"/>
                        <a:pt x="228" y="328"/>
                        <a:pt x="238" y="278"/>
                      </a:cubicBezTo>
                      <a:cubicBezTo>
                        <a:pt x="261" y="164"/>
                        <a:pt x="0" y="134"/>
                        <a:pt x="73"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71" name="Freeform 1161">
                  <a:extLst>
                    <a:ext uri="{FF2B5EF4-FFF2-40B4-BE49-F238E27FC236}">
                      <a16:creationId xmlns:a16="http://schemas.microsoft.com/office/drawing/2014/main" id="{98B603C6-64D4-EF16-A144-507544CF8CE2}"/>
                    </a:ext>
                  </a:extLst>
                </p:cNvPr>
                <p:cNvSpPr>
                  <a:spLocks/>
                </p:cNvSpPr>
                <p:nvPr/>
              </p:nvSpPr>
              <p:spPr bwMode="auto">
                <a:xfrm>
                  <a:off x="707" y="2127"/>
                  <a:ext cx="74" cy="166"/>
                </a:xfrm>
                <a:custGeom>
                  <a:avLst/>
                  <a:gdLst>
                    <a:gd name="T0" fmla="*/ 4 w 220"/>
                    <a:gd name="T1" fmla="*/ 10 h 492"/>
                    <a:gd name="T2" fmla="*/ 1 w 220"/>
                    <a:gd name="T3" fmla="*/ 12 h 492"/>
                    <a:gd name="T4" fmla="*/ 1 w 220"/>
                    <a:gd name="T5" fmla="*/ 18 h 492"/>
                    <a:gd name="T6" fmla="*/ 4 w 220"/>
                    <a:gd name="T7" fmla="*/ 17 h 492"/>
                    <a:gd name="T8" fmla="*/ 3 w 220"/>
                    <a:gd name="T9" fmla="*/ 12 h 492"/>
                    <a:gd name="T10" fmla="*/ 6 w 220"/>
                    <a:gd name="T11" fmla="*/ 4 h 492"/>
                    <a:gd name="T12" fmla="*/ 8 w 220"/>
                    <a:gd name="T13" fmla="*/ 0 h 4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0" h="492">
                      <a:moveTo>
                        <a:pt x="104" y="260"/>
                      </a:moveTo>
                      <a:cubicBezTo>
                        <a:pt x="60" y="265"/>
                        <a:pt x="48" y="282"/>
                        <a:pt x="29" y="324"/>
                      </a:cubicBezTo>
                      <a:cubicBezTo>
                        <a:pt x="17" y="350"/>
                        <a:pt x="0" y="431"/>
                        <a:pt x="18" y="457"/>
                      </a:cubicBezTo>
                      <a:cubicBezTo>
                        <a:pt x="44" y="492"/>
                        <a:pt x="104" y="468"/>
                        <a:pt x="119" y="431"/>
                      </a:cubicBezTo>
                      <a:cubicBezTo>
                        <a:pt x="136" y="390"/>
                        <a:pt x="94" y="349"/>
                        <a:pt x="92" y="311"/>
                      </a:cubicBezTo>
                      <a:cubicBezTo>
                        <a:pt x="90" y="255"/>
                        <a:pt x="165" y="185"/>
                        <a:pt x="170" y="109"/>
                      </a:cubicBezTo>
                      <a:cubicBezTo>
                        <a:pt x="174" y="49"/>
                        <a:pt x="156" y="32"/>
                        <a:pt x="22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72" name="Freeform 1162">
                  <a:extLst>
                    <a:ext uri="{FF2B5EF4-FFF2-40B4-BE49-F238E27FC236}">
                      <a16:creationId xmlns:a16="http://schemas.microsoft.com/office/drawing/2014/main" id="{C8236D09-2F36-1AC0-2436-F828BF57C21C}"/>
                    </a:ext>
                  </a:extLst>
                </p:cNvPr>
                <p:cNvSpPr>
                  <a:spLocks/>
                </p:cNvSpPr>
                <p:nvPr/>
              </p:nvSpPr>
              <p:spPr bwMode="auto">
                <a:xfrm>
                  <a:off x="804" y="2259"/>
                  <a:ext cx="68" cy="97"/>
                </a:xfrm>
                <a:custGeom>
                  <a:avLst/>
                  <a:gdLst>
                    <a:gd name="T0" fmla="*/ 8 w 203"/>
                    <a:gd name="T1" fmla="*/ 0 h 287"/>
                    <a:gd name="T2" fmla="*/ 0 w 203"/>
                    <a:gd name="T3" fmla="*/ 4 h 287"/>
                    <a:gd name="T4" fmla="*/ 2 w 203"/>
                    <a:gd name="T5" fmla="*/ 11 h 287"/>
                    <a:gd name="T6" fmla="*/ 0 60000 65536"/>
                    <a:gd name="T7" fmla="*/ 0 60000 65536"/>
                    <a:gd name="T8" fmla="*/ 0 60000 65536"/>
                  </a:gdLst>
                  <a:ahLst/>
                  <a:cxnLst>
                    <a:cxn ang="T6">
                      <a:pos x="T0" y="T1"/>
                    </a:cxn>
                    <a:cxn ang="T7">
                      <a:pos x="T2" y="T3"/>
                    </a:cxn>
                    <a:cxn ang="T8">
                      <a:pos x="T4" y="T5"/>
                    </a:cxn>
                  </a:cxnLst>
                  <a:rect l="0" t="0" r="r" b="b"/>
                  <a:pathLst>
                    <a:path w="203" h="287">
                      <a:moveTo>
                        <a:pt x="203" y="0"/>
                      </a:moveTo>
                      <a:cubicBezTo>
                        <a:pt x="145" y="31"/>
                        <a:pt x="33" y="14"/>
                        <a:pt x="9" y="98"/>
                      </a:cubicBezTo>
                      <a:cubicBezTo>
                        <a:pt x="0" y="130"/>
                        <a:pt x="33" y="267"/>
                        <a:pt x="54" y="28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73" name="Freeform 1163">
                  <a:extLst>
                    <a:ext uri="{FF2B5EF4-FFF2-40B4-BE49-F238E27FC236}">
                      <a16:creationId xmlns:a16="http://schemas.microsoft.com/office/drawing/2014/main" id="{05D10CC2-5A10-7B04-B2EE-8B54A0B4FB0F}"/>
                    </a:ext>
                  </a:extLst>
                </p:cNvPr>
                <p:cNvSpPr>
                  <a:spLocks/>
                </p:cNvSpPr>
                <p:nvPr/>
              </p:nvSpPr>
              <p:spPr bwMode="auto">
                <a:xfrm>
                  <a:off x="1023" y="2228"/>
                  <a:ext cx="118" cy="53"/>
                </a:xfrm>
                <a:custGeom>
                  <a:avLst/>
                  <a:gdLst>
                    <a:gd name="T0" fmla="*/ 6 w 349"/>
                    <a:gd name="T1" fmla="*/ 0 h 155"/>
                    <a:gd name="T2" fmla="*/ 2 w 349"/>
                    <a:gd name="T3" fmla="*/ 5 h 155"/>
                    <a:gd name="T4" fmla="*/ 8 w 349"/>
                    <a:gd name="T5" fmla="*/ 5 h 155"/>
                    <a:gd name="T6" fmla="*/ 13 w 349"/>
                    <a:gd name="T7" fmla="*/ 3 h 155"/>
                    <a:gd name="T8" fmla="*/ 6 w 349"/>
                    <a:gd name="T9" fmla="*/ 0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9" h="155">
                      <a:moveTo>
                        <a:pt x="168" y="5"/>
                      </a:moveTo>
                      <a:cubicBezTo>
                        <a:pt x="110" y="1"/>
                        <a:pt x="0" y="66"/>
                        <a:pt x="44" y="121"/>
                      </a:cubicBezTo>
                      <a:cubicBezTo>
                        <a:pt x="70" y="155"/>
                        <a:pt x="175" y="127"/>
                        <a:pt x="214" y="127"/>
                      </a:cubicBezTo>
                      <a:cubicBezTo>
                        <a:pt x="265" y="126"/>
                        <a:pt x="349" y="142"/>
                        <a:pt x="319" y="66"/>
                      </a:cubicBezTo>
                      <a:cubicBezTo>
                        <a:pt x="300" y="19"/>
                        <a:pt x="210" y="0"/>
                        <a:pt x="168" y="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74" name="Freeform 1164">
                  <a:extLst>
                    <a:ext uri="{FF2B5EF4-FFF2-40B4-BE49-F238E27FC236}">
                      <a16:creationId xmlns:a16="http://schemas.microsoft.com/office/drawing/2014/main" id="{EF996DC8-A12C-9E03-2EBD-210F3A565E85}"/>
                    </a:ext>
                  </a:extLst>
                </p:cNvPr>
                <p:cNvSpPr>
                  <a:spLocks/>
                </p:cNvSpPr>
                <p:nvPr/>
              </p:nvSpPr>
              <p:spPr bwMode="auto">
                <a:xfrm>
                  <a:off x="1171" y="2266"/>
                  <a:ext cx="100" cy="98"/>
                </a:xfrm>
                <a:custGeom>
                  <a:avLst/>
                  <a:gdLst>
                    <a:gd name="T0" fmla="*/ 5 w 296"/>
                    <a:gd name="T1" fmla="*/ 0 h 290"/>
                    <a:gd name="T2" fmla="*/ 3 w 296"/>
                    <a:gd name="T3" fmla="*/ 7 h 290"/>
                    <a:gd name="T4" fmla="*/ 7 w 296"/>
                    <a:gd name="T5" fmla="*/ 7 h 290"/>
                    <a:gd name="T6" fmla="*/ 11 w 296"/>
                    <a:gd name="T7" fmla="*/ 11 h 290"/>
                    <a:gd name="T8" fmla="*/ 6 w 296"/>
                    <a:gd name="T9" fmla="*/ 0 h 2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90">
                      <a:moveTo>
                        <a:pt x="140" y="12"/>
                      </a:moveTo>
                      <a:cubicBezTo>
                        <a:pt x="80" y="18"/>
                        <a:pt x="0" y="122"/>
                        <a:pt x="80" y="175"/>
                      </a:cubicBezTo>
                      <a:cubicBezTo>
                        <a:pt x="114" y="198"/>
                        <a:pt x="147" y="181"/>
                        <a:pt x="184" y="190"/>
                      </a:cubicBezTo>
                      <a:cubicBezTo>
                        <a:pt x="219" y="199"/>
                        <a:pt x="263" y="280"/>
                        <a:pt x="296" y="290"/>
                      </a:cubicBezTo>
                      <a:cubicBezTo>
                        <a:pt x="271" y="228"/>
                        <a:pt x="229" y="0"/>
                        <a:pt x="153" y="1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75" name="Freeform 1165">
                  <a:extLst>
                    <a:ext uri="{FF2B5EF4-FFF2-40B4-BE49-F238E27FC236}">
                      <a16:creationId xmlns:a16="http://schemas.microsoft.com/office/drawing/2014/main" id="{14327A8A-11DC-C39F-699E-14721F5B5EB1}"/>
                    </a:ext>
                  </a:extLst>
                </p:cNvPr>
                <p:cNvSpPr>
                  <a:spLocks/>
                </p:cNvSpPr>
                <p:nvPr/>
              </p:nvSpPr>
              <p:spPr bwMode="auto">
                <a:xfrm>
                  <a:off x="1520" y="1975"/>
                  <a:ext cx="84" cy="289"/>
                </a:xfrm>
                <a:custGeom>
                  <a:avLst/>
                  <a:gdLst>
                    <a:gd name="T0" fmla="*/ 1 w 248"/>
                    <a:gd name="T1" fmla="*/ 0 h 853"/>
                    <a:gd name="T2" fmla="*/ 2 w 248"/>
                    <a:gd name="T3" fmla="*/ 10 h 853"/>
                    <a:gd name="T4" fmla="*/ 0 w 248"/>
                    <a:gd name="T5" fmla="*/ 19 h 853"/>
                    <a:gd name="T6" fmla="*/ 5 w 248"/>
                    <a:gd name="T7" fmla="*/ 24 h 853"/>
                    <a:gd name="T8" fmla="*/ 9 w 248"/>
                    <a:gd name="T9" fmla="*/ 33 h 8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853">
                      <a:moveTo>
                        <a:pt x="27" y="0"/>
                      </a:moveTo>
                      <a:cubicBezTo>
                        <a:pt x="31" y="75"/>
                        <a:pt x="67" y="178"/>
                        <a:pt x="58" y="259"/>
                      </a:cubicBezTo>
                      <a:cubicBezTo>
                        <a:pt x="49" y="330"/>
                        <a:pt x="0" y="405"/>
                        <a:pt x="13" y="474"/>
                      </a:cubicBezTo>
                      <a:cubicBezTo>
                        <a:pt x="26" y="537"/>
                        <a:pt x="77" y="570"/>
                        <a:pt x="117" y="617"/>
                      </a:cubicBezTo>
                      <a:cubicBezTo>
                        <a:pt x="170" y="679"/>
                        <a:pt x="229" y="774"/>
                        <a:pt x="248" y="85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76" name="Freeform 1166">
                  <a:extLst>
                    <a:ext uri="{FF2B5EF4-FFF2-40B4-BE49-F238E27FC236}">
                      <a16:creationId xmlns:a16="http://schemas.microsoft.com/office/drawing/2014/main" id="{97EAF813-9C92-6BF8-A4B1-0B32521DCD4C}"/>
                    </a:ext>
                  </a:extLst>
                </p:cNvPr>
                <p:cNvSpPr>
                  <a:spLocks/>
                </p:cNvSpPr>
                <p:nvPr/>
              </p:nvSpPr>
              <p:spPr bwMode="auto">
                <a:xfrm>
                  <a:off x="1535" y="2281"/>
                  <a:ext cx="86" cy="69"/>
                </a:xfrm>
                <a:custGeom>
                  <a:avLst/>
                  <a:gdLst>
                    <a:gd name="T0" fmla="*/ 5 w 254"/>
                    <a:gd name="T1" fmla="*/ 0 h 205"/>
                    <a:gd name="T2" fmla="*/ 1 w 254"/>
                    <a:gd name="T3" fmla="*/ 6 h 205"/>
                    <a:gd name="T4" fmla="*/ 9 w 254"/>
                    <a:gd name="T5" fmla="*/ 5 h 205"/>
                    <a:gd name="T6" fmla="*/ 5 w 254"/>
                    <a:gd name="T7" fmla="*/ 0 h 2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4" h="205">
                      <a:moveTo>
                        <a:pt x="128" y="0"/>
                      </a:moveTo>
                      <a:cubicBezTo>
                        <a:pt x="116" y="45"/>
                        <a:pt x="0" y="120"/>
                        <a:pt x="32" y="164"/>
                      </a:cubicBezTo>
                      <a:cubicBezTo>
                        <a:pt x="62" y="205"/>
                        <a:pt x="202" y="143"/>
                        <a:pt x="249" y="144"/>
                      </a:cubicBezTo>
                      <a:cubicBezTo>
                        <a:pt x="254" y="77"/>
                        <a:pt x="183" y="25"/>
                        <a:pt x="128"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77" name="Freeform 1167">
                  <a:extLst>
                    <a:ext uri="{FF2B5EF4-FFF2-40B4-BE49-F238E27FC236}">
                      <a16:creationId xmlns:a16="http://schemas.microsoft.com/office/drawing/2014/main" id="{8FE2D9E9-B9ED-CDA4-8F86-071863B8C73C}"/>
                    </a:ext>
                  </a:extLst>
                </p:cNvPr>
                <p:cNvSpPr>
                  <a:spLocks/>
                </p:cNvSpPr>
                <p:nvPr/>
              </p:nvSpPr>
              <p:spPr bwMode="auto">
                <a:xfrm>
                  <a:off x="1476" y="2581"/>
                  <a:ext cx="36" cy="35"/>
                </a:xfrm>
                <a:custGeom>
                  <a:avLst/>
                  <a:gdLst>
                    <a:gd name="T0" fmla="*/ 0 w 106"/>
                    <a:gd name="T1" fmla="*/ 1 h 104"/>
                    <a:gd name="T2" fmla="*/ 3 w 106"/>
                    <a:gd name="T3" fmla="*/ 2 h 104"/>
                    <a:gd name="T4" fmla="*/ 0 w 106"/>
                    <a:gd name="T5" fmla="*/ 1 h 104"/>
                    <a:gd name="T6" fmla="*/ 0 60000 65536"/>
                    <a:gd name="T7" fmla="*/ 0 60000 65536"/>
                    <a:gd name="T8" fmla="*/ 0 60000 65536"/>
                  </a:gdLst>
                  <a:ahLst/>
                  <a:cxnLst>
                    <a:cxn ang="T6">
                      <a:pos x="T0" y="T1"/>
                    </a:cxn>
                    <a:cxn ang="T7">
                      <a:pos x="T2" y="T3"/>
                    </a:cxn>
                    <a:cxn ang="T8">
                      <a:pos x="T4" y="T5"/>
                    </a:cxn>
                  </a:cxnLst>
                  <a:rect l="0" t="0" r="r" b="b"/>
                  <a:pathLst>
                    <a:path w="106" h="104">
                      <a:moveTo>
                        <a:pt x="0" y="24"/>
                      </a:moveTo>
                      <a:cubicBezTo>
                        <a:pt x="13" y="43"/>
                        <a:pt x="66" y="104"/>
                        <a:pt x="88" y="61"/>
                      </a:cubicBezTo>
                      <a:cubicBezTo>
                        <a:pt x="106" y="23"/>
                        <a:pt x="32" y="0"/>
                        <a:pt x="13" y="2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78" name="Freeform 1168">
                  <a:extLst>
                    <a:ext uri="{FF2B5EF4-FFF2-40B4-BE49-F238E27FC236}">
                      <a16:creationId xmlns:a16="http://schemas.microsoft.com/office/drawing/2014/main" id="{75112C07-55BD-6EE9-EC99-5A7DA036905F}"/>
                    </a:ext>
                  </a:extLst>
                </p:cNvPr>
                <p:cNvSpPr>
                  <a:spLocks/>
                </p:cNvSpPr>
                <p:nvPr/>
              </p:nvSpPr>
              <p:spPr bwMode="auto">
                <a:xfrm>
                  <a:off x="1681" y="2649"/>
                  <a:ext cx="49" cy="47"/>
                </a:xfrm>
                <a:custGeom>
                  <a:avLst/>
                  <a:gdLst>
                    <a:gd name="T0" fmla="*/ 0 w 144"/>
                    <a:gd name="T1" fmla="*/ 1 h 139"/>
                    <a:gd name="T2" fmla="*/ 3 w 144"/>
                    <a:gd name="T3" fmla="*/ 4 h 139"/>
                    <a:gd name="T4" fmla="*/ 3 w 144"/>
                    <a:gd name="T5" fmla="*/ 0 h 139"/>
                    <a:gd name="T6" fmla="*/ 0 60000 65536"/>
                    <a:gd name="T7" fmla="*/ 0 60000 65536"/>
                    <a:gd name="T8" fmla="*/ 0 60000 65536"/>
                  </a:gdLst>
                  <a:ahLst/>
                  <a:cxnLst>
                    <a:cxn ang="T6">
                      <a:pos x="T0" y="T1"/>
                    </a:cxn>
                    <a:cxn ang="T7">
                      <a:pos x="T2" y="T3"/>
                    </a:cxn>
                    <a:cxn ang="T8">
                      <a:pos x="T4" y="T5"/>
                    </a:cxn>
                  </a:cxnLst>
                  <a:rect l="0" t="0" r="r" b="b"/>
                  <a:pathLst>
                    <a:path w="144" h="139">
                      <a:moveTo>
                        <a:pt x="0" y="25"/>
                      </a:moveTo>
                      <a:cubicBezTo>
                        <a:pt x="0" y="88"/>
                        <a:pt x="4" y="139"/>
                        <a:pt x="76" y="106"/>
                      </a:cubicBezTo>
                      <a:cubicBezTo>
                        <a:pt x="144" y="74"/>
                        <a:pt x="130" y="22"/>
                        <a:pt x="88"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79" name="Freeform 1169">
                  <a:extLst>
                    <a:ext uri="{FF2B5EF4-FFF2-40B4-BE49-F238E27FC236}">
                      <a16:creationId xmlns:a16="http://schemas.microsoft.com/office/drawing/2014/main" id="{05FA7113-ECCC-DC08-C28C-BFA2F607C094}"/>
                    </a:ext>
                  </a:extLst>
                </p:cNvPr>
                <p:cNvSpPr>
                  <a:spLocks/>
                </p:cNvSpPr>
                <p:nvPr/>
              </p:nvSpPr>
              <p:spPr bwMode="auto">
                <a:xfrm>
                  <a:off x="1777" y="2760"/>
                  <a:ext cx="85" cy="53"/>
                </a:xfrm>
                <a:custGeom>
                  <a:avLst/>
                  <a:gdLst>
                    <a:gd name="T0" fmla="*/ 5 w 250"/>
                    <a:gd name="T1" fmla="*/ 0 h 159"/>
                    <a:gd name="T2" fmla="*/ 4 w 250"/>
                    <a:gd name="T3" fmla="*/ 6 h 159"/>
                    <a:gd name="T4" fmla="*/ 9 w 250"/>
                    <a:gd name="T5" fmla="*/ 3 h 159"/>
                    <a:gd name="T6" fmla="*/ 9 w 250"/>
                    <a:gd name="T7" fmla="*/ 0 h 1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0" h="159">
                      <a:moveTo>
                        <a:pt x="139" y="0"/>
                      </a:moveTo>
                      <a:cubicBezTo>
                        <a:pt x="81" y="37"/>
                        <a:pt x="0" y="155"/>
                        <a:pt x="114" y="158"/>
                      </a:cubicBezTo>
                      <a:cubicBezTo>
                        <a:pt x="156" y="159"/>
                        <a:pt x="206" y="133"/>
                        <a:pt x="226" y="94"/>
                      </a:cubicBezTo>
                      <a:cubicBezTo>
                        <a:pt x="250" y="46"/>
                        <a:pt x="219" y="50"/>
                        <a:pt x="221"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0" name="Freeform 1170">
                  <a:extLst>
                    <a:ext uri="{FF2B5EF4-FFF2-40B4-BE49-F238E27FC236}">
                      <a16:creationId xmlns:a16="http://schemas.microsoft.com/office/drawing/2014/main" id="{7ADA68C7-56B7-3A7D-01FE-7028A47FDDF5}"/>
                    </a:ext>
                  </a:extLst>
                </p:cNvPr>
                <p:cNvSpPr>
                  <a:spLocks/>
                </p:cNvSpPr>
                <p:nvPr/>
              </p:nvSpPr>
              <p:spPr bwMode="auto">
                <a:xfrm>
                  <a:off x="1837" y="2755"/>
                  <a:ext cx="170" cy="148"/>
                </a:xfrm>
                <a:custGeom>
                  <a:avLst/>
                  <a:gdLst>
                    <a:gd name="T0" fmla="*/ 0 w 501"/>
                    <a:gd name="T1" fmla="*/ 0 h 436"/>
                    <a:gd name="T2" fmla="*/ 7 w 501"/>
                    <a:gd name="T3" fmla="*/ 1 h 436"/>
                    <a:gd name="T4" fmla="*/ 11 w 501"/>
                    <a:gd name="T5" fmla="*/ 5 h 436"/>
                    <a:gd name="T6" fmla="*/ 18 w 501"/>
                    <a:gd name="T7" fmla="*/ 7 h 436"/>
                    <a:gd name="T8" fmla="*/ 17 w 501"/>
                    <a:gd name="T9" fmla="*/ 13 h 436"/>
                    <a:gd name="T10" fmla="*/ 8 w 501"/>
                    <a:gd name="T11" fmla="*/ 17 h 4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1" h="436">
                      <a:moveTo>
                        <a:pt x="0" y="13"/>
                      </a:moveTo>
                      <a:cubicBezTo>
                        <a:pt x="68" y="14"/>
                        <a:pt x="125" y="0"/>
                        <a:pt x="190" y="25"/>
                      </a:cubicBezTo>
                      <a:cubicBezTo>
                        <a:pt x="257" y="50"/>
                        <a:pt x="238" y="90"/>
                        <a:pt x="289" y="135"/>
                      </a:cubicBezTo>
                      <a:cubicBezTo>
                        <a:pt x="337" y="178"/>
                        <a:pt x="413" y="134"/>
                        <a:pt x="460" y="179"/>
                      </a:cubicBezTo>
                      <a:cubicBezTo>
                        <a:pt x="501" y="220"/>
                        <a:pt x="485" y="327"/>
                        <a:pt x="423" y="335"/>
                      </a:cubicBezTo>
                      <a:cubicBezTo>
                        <a:pt x="386" y="343"/>
                        <a:pt x="236" y="403"/>
                        <a:pt x="222" y="43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1" name="Freeform 1171">
                  <a:extLst>
                    <a:ext uri="{FF2B5EF4-FFF2-40B4-BE49-F238E27FC236}">
                      <a16:creationId xmlns:a16="http://schemas.microsoft.com/office/drawing/2014/main" id="{69355CF5-70AC-5B0F-DAC1-B3EED2802E02}"/>
                    </a:ext>
                  </a:extLst>
                </p:cNvPr>
                <p:cNvSpPr>
                  <a:spLocks/>
                </p:cNvSpPr>
                <p:nvPr/>
              </p:nvSpPr>
              <p:spPr bwMode="auto">
                <a:xfrm>
                  <a:off x="914" y="2978"/>
                  <a:ext cx="184" cy="58"/>
                </a:xfrm>
                <a:custGeom>
                  <a:avLst/>
                  <a:gdLst>
                    <a:gd name="T0" fmla="*/ 0 w 543"/>
                    <a:gd name="T1" fmla="*/ 0 h 173"/>
                    <a:gd name="T2" fmla="*/ 3 w 543"/>
                    <a:gd name="T3" fmla="*/ 5 h 173"/>
                    <a:gd name="T4" fmla="*/ 9 w 543"/>
                    <a:gd name="T5" fmla="*/ 5 h 173"/>
                    <a:gd name="T6" fmla="*/ 21 w 543"/>
                    <a:gd name="T7" fmla="*/ 6 h 1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3" h="173">
                      <a:moveTo>
                        <a:pt x="0" y="0"/>
                      </a:moveTo>
                      <a:cubicBezTo>
                        <a:pt x="22" y="42"/>
                        <a:pt x="30" y="112"/>
                        <a:pt x="77" y="137"/>
                      </a:cubicBezTo>
                      <a:cubicBezTo>
                        <a:pt x="124" y="162"/>
                        <a:pt x="193" y="134"/>
                        <a:pt x="240" y="126"/>
                      </a:cubicBezTo>
                      <a:cubicBezTo>
                        <a:pt x="317" y="113"/>
                        <a:pt x="493" y="96"/>
                        <a:pt x="543" y="17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2" name="Freeform 1172">
                  <a:extLst>
                    <a:ext uri="{FF2B5EF4-FFF2-40B4-BE49-F238E27FC236}">
                      <a16:creationId xmlns:a16="http://schemas.microsoft.com/office/drawing/2014/main" id="{005C3F4C-742F-407E-83BF-175A6A4C10ED}"/>
                    </a:ext>
                  </a:extLst>
                </p:cNvPr>
                <p:cNvSpPr>
                  <a:spLocks/>
                </p:cNvSpPr>
                <p:nvPr/>
              </p:nvSpPr>
              <p:spPr bwMode="auto">
                <a:xfrm>
                  <a:off x="942" y="2950"/>
                  <a:ext cx="117" cy="53"/>
                </a:xfrm>
                <a:custGeom>
                  <a:avLst/>
                  <a:gdLst>
                    <a:gd name="T0" fmla="*/ 13 w 348"/>
                    <a:gd name="T1" fmla="*/ 5 h 156"/>
                    <a:gd name="T2" fmla="*/ 0 w 348"/>
                    <a:gd name="T3" fmla="*/ 0 h 156"/>
                    <a:gd name="T4" fmla="*/ 0 60000 65536"/>
                    <a:gd name="T5" fmla="*/ 0 60000 65536"/>
                  </a:gdLst>
                  <a:ahLst/>
                  <a:cxnLst>
                    <a:cxn ang="T4">
                      <a:pos x="T0" y="T1"/>
                    </a:cxn>
                    <a:cxn ang="T5">
                      <a:pos x="T2" y="T3"/>
                    </a:cxn>
                  </a:cxnLst>
                  <a:rect l="0" t="0" r="r" b="b"/>
                  <a:pathLst>
                    <a:path w="348" h="156">
                      <a:moveTo>
                        <a:pt x="348" y="120"/>
                      </a:moveTo>
                      <a:cubicBezTo>
                        <a:pt x="214" y="111"/>
                        <a:pt x="45" y="156"/>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3" name="Freeform 1173">
                  <a:extLst>
                    <a:ext uri="{FF2B5EF4-FFF2-40B4-BE49-F238E27FC236}">
                      <a16:creationId xmlns:a16="http://schemas.microsoft.com/office/drawing/2014/main" id="{DE9C6ADE-E5E8-95BA-43F8-0234B6F56DA3}"/>
                    </a:ext>
                  </a:extLst>
                </p:cNvPr>
                <p:cNvSpPr>
                  <a:spLocks/>
                </p:cNvSpPr>
                <p:nvPr/>
              </p:nvSpPr>
              <p:spPr bwMode="auto">
                <a:xfrm>
                  <a:off x="932" y="2883"/>
                  <a:ext cx="75" cy="47"/>
                </a:xfrm>
                <a:custGeom>
                  <a:avLst/>
                  <a:gdLst>
                    <a:gd name="T0" fmla="*/ 0 w 221"/>
                    <a:gd name="T1" fmla="*/ 5 h 138"/>
                    <a:gd name="T2" fmla="*/ 8 w 221"/>
                    <a:gd name="T3" fmla="*/ 2 h 138"/>
                    <a:gd name="T4" fmla="*/ 0 60000 65536"/>
                    <a:gd name="T5" fmla="*/ 0 60000 65536"/>
                  </a:gdLst>
                  <a:ahLst/>
                  <a:cxnLst>
                    <a:cxn ang="T4">
                      <a:pos x="T0" y="T1"/>
                    </a:cxn>
                    <a:cxn ang="T5">
                      <a:pos x="T2" y="T3"/>
                    </a:cxn>
                  </a:cxnLst>
                  <a:rect l="0" t="0" r="r" b="b"/>
                  <a:pathLst>
                    <a:path w="221" h="138">
                      <a:moveTo>
                        <a:pt x="0" y="138"/>
                      </a:moveTo>
                      <a:cubicBezTo>
                        <a:pt x="4" y="46"/>
                        <a:pt x="167" y="0"/>
                        <a:pt x="221" y="5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4" name="Freeform 1174">
                  <a:extLst>
                    <a:ext uri="{FF2B5EF4-FFF2-40B4-BE49-F238E27FC236}">
                      <a16:creationId xmlns:a16="http://schemas.microsoft.com/office/drawing/2014/main" id="{06780721-0FF2-B685-2AE8-5A5B6822BEE0}"/>
                    </a:ext>
                  </a:extLst>
                </p:cNvPr>
                <p:cNvSpPr>
                  <a:spLocks/>
                </p:cNvSpPr>
                <p:nvPr/>
              </p:nvSpPr>
              <p:spPr bwMode="auto">
                <a:xfrm>
                  <a:off x="952" y="3027"/>
                  <a:ext cx="15" cy="66"/>
                </a:xfrm>
                <a:custGeom>
                  <a:avLst/>
                  <a:gdLst>
                    <a:gd name="T0" fmla="*/ 0 w 42"/>
                    <a:gd name="T1" fmla="*/ 0 h 196"/>
                    <a:gd name="T2" fmla="*/ 0 w 42"/>
                    <a:gd name="T3" fmla="*/ 7 h 196"/>
                    <a:gd name="T4" fmla="*/ 0 60000 65536"/>
                    <a:gd name="T5" fmla="*/ 0 60000 65536"/>
                  </a:gdLst>
                  <a:ahLst/>
                  <a:cxnLst>
                    <a:cxn ang="T4">
                      <a:pos x="T0" y="T1"/>
                    </a:cxn>
                    <a:cxn ang="T5">
                      <a:pos x="T2" y="T3"/>
                    </a:cxn>
                  </a:cxnLst>
                  <a:rect l="0" t="0" r="r" b="b"/>
                  <a:pathLst>
                    <a:path w="42" h="196">
                      <a:moveTo>
                        <a:pt x="0" y="0"/>
                      </a:moveTo>
                      <a:cubicBezTo>
                        <a:pt x="42" y="53"/>
                        <a:pt x="24" y="137"/>
                        <a:pt x="6" y="19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5" name="Freeform 1175">
                  <a:extLst>
                    <a:ext uri="{FF2B5EF4-FFF2-40B4-BE49-F238E27FC236}">
                      <a16:creationId xmlns:a16="http://schemas.microsoft.com/office/drawing/2014/main" id="{4E34C3EE-86F9-F994-C2E2-B5A58604DD63}"/>
                    </a:ext>
                  </a:extLst>
                </p:cNvPr>
                <p:cNvSpPr>
                  <a:spLocks/>
                </p:cNvSpPr>
                <p:nvPr/>
              </p:nvSpPr>
              <p:spPr bwMode="auto">
                <a:xfrm>
                  <a:off x="887" y="3014"/>
                  <a:ext cx="38" cy="81"/>
                </a:xfrm>
                <a:custGeom>
                  <a:avLst/>
                  <a:gdLst>
                    <a:gd name="T0" fmla="*/ 4 w 111"/>
                    <a:gd name="T1" fmla="*/ 0 h 240"/>
                    <a:gd name="T2" fmla="*/ 0 w 111"/>
                    <a:gd name="T3" fmla="*/ 9 h 240"/>
                    <a:gd name="T4" fmla="*/ 0 60000 65536"/>
                    <a:gd name="T5" fmla="*/ 0 60000 65536"/>
                  </a:gdLst>
                  <a:ahLst/>
                  <a:cxnLst>
                    <a:cxn ang="T4">
                      <a:pos x="T0" y="T1"/>
                    </a:cxn>
                    <a:cxn ang="T5">
                      <a:pos x="T2" y="T3"/>
                    </a:cxn>
                  </a:cxnLst>
                  <a:rect l="0" t="0" r="r" b="b"/>
                  <a:pathLst>
                    <a:path w="111" h="240">
                      <a:moveTo>
                        <a:pt x="111" y="0"/>
                      </a:moveTo>
                      <a:cubicBezTo>
                        <a:pt x="48" y="66"/>
                        <a:pt x="0" y="144"/>
                        <a:pt x="10" y="24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6" name="Freeform 1176">
                  <a:extLst>
                    <a:ext uri="{FF2B5EF4-FFF2-40B4-BE49-F238E27FC236}">
                      <a16:creationId xmlns:a16="http://schemas.microsoft.com/office/drawing/2014/main" id="{F5A13820-E300-44A6-3720-CE86124A98DB}"/>
                    </a:ext>
                  </a:extLst>
                </p:cNvPr>
                <p:cNvSpPr>
                  <a:spLocks/>
                </p:cNvSpPr>
                <p:nvPr/>
              </p:nvSpPr>
              <p:spPr bwMode="auto">
                <a:xfrm>
                  <a:off x="386" y="2215"/>
                  <a:ext cx="187" cy="169"/>
                </a:xfrm>
                <a:custGeom>
                  <a:avLst/>
                  <a:gdLst>
                    <a:gd name="T0" fmla="*/ 0 w 552"/>
                    <a:gd name="T1" fmla="*/ 19 h 500"/>
                    <a:gd name="T2" fmla="*/ 12 w 552"/>
                    <a:gd name="T3" fmla="*/ 17 h 500"/>
                    <a:gd name="T4" fmla="*/ 16 w 552"/>
                    <a:gd name="T5" fmla="*/ 13 h 500"/>
                    <a:gd name="T6" fmla="*/ 18 w 552"/>
                    <a:gd name="T7" fmla="*/ 10 h 500"/>
                    <a:gd name="T8" fmla="*/ 20 w 552"/>
                    <a:gd name="T9" fmla="*/ 9 h 500"/>
                    <a:gd name="T10" fmla="*/ 19 w 552"/>
                    <a:gd name="T11" fmla="*/ 3 h 500"/>
                    <a:gd name="T12" fmla="*/ 8 w 552"/>
                    <a:gd name="T13" fmla="*/ 0 h 500"/>
                    <a:gd name="T14" fmla="*/ 2 w 552"/>
                    <a:gd name="T15" fmla="*/ 10 h 500"/>
                    <a:gd name="T16" fmla="*/ 4 w 552"/>
                    <a:gd name="T17" fmla="*/ 19 h 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 h="500">
                      <a:moveTo>
                        <a:pt x="0" y="500"/>
                      </a:moveTo>
                      <a:cubicBezTo>
                        <a:pt x="108" y="500"/>
                        <a:pt x="206" y="485"/>
                        <a:pt x="297" y="428"/>
                      </a:cubicBezTo>
                      <a:cubicBezTo>
                        <a:pt x="345" y="399"/>
                        <a:pt x="381" y="372"/>
                        <a:pt x="412" y="324"/>
                      </a:cubicBezTo>
                      <a:cubicBezTo>
                        <a:pt x="428" y="300"/>
                        <a:pt x="428" y="282"/>
                        <a:pt x="453" y="264"/>
                      </a:cubicBezTo>
                      <a:cubicBezTo>
                        <a:pt x="470" y="252"/>
                        <a:pt x="510" y="257"/>
                        <a:pt x="523" y="239"/>
                      </a:cubicBezTo>
                      <a:cubicBezTo>
                        <a:pt x="552" y="199"/>
                        <a:pt x="524" y="84"/>
                        <a:pt x="483" y="70"/>
                      </a:cubicBezTo>
                      <a:cubicBezTo>
                        <a:pt x="430" y="52"/>
                        <a:pt x="262" y="0"/>
                        <a:pt x="211" y="13"/>
                      </a:cubicBezTo>
                      <a:cubicBezTo>
                        <a:pt x="110" y="39"/>
                        <a:pt x="83" y="123"/>
                        <a:pt x="57" y="259"/>
                      </a:cubicBezTo>
                      <a:cubicBezTo>
                        <a:pt x="42" y="339"/>
                        <a:pt x="36" y="443"/>
                        <a:pt x="110" y="49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 name="Freeform 1177">
                  <a:extLst>
                    <a:ext uri="{FF2B5EF4-FFF2-40B4-BE49-F238E27FC236}">
                      <a16:creationId xmlns:a16="http://schemas.microsoft.com/office/drawing/2014/main" id="{6CDB5FCE-331C-E3A7-77F8-7F07A09E01E6}"/>
                    </a:ext>
                  </a:extLst>
                </p:cNvPr>
                <p:cNvSpPr>
                  <a:spLocks/>
                </p:cNvSpPr>
                <p:nvPr/>
              </p:nvSpPr>
              <p:spPr bwMode="auto">
                <a:xfrm>
                  <a:off x="396" y="2036"/>
                  <a:ext cx="65" cy="88"/>
                </a:xfrm>
                <a:custGeom>
                  <a:avLst/>
                  <a:gdLst>
                    <a:gd name="T0" fmla="*/ 6 w 192"/>
                    <a:gd name="T1" fmla="*/ 1 h 260"/>
                    <a:gd name="T2" fmla="*/ 0 w 192"/>
                    <a:gd name="T3" fmla="*/ 6 h 260"/>
                    <a:gd name="T4" fmla="*/ 7 w 192"/>
                    <a:gd name="T5" fmla="*/ 8 h 260"/>
                    <a:gd name="T6" fmla="*/ 0 60000 65536"/>
                    <a:gd name="T7" fmla="*/ 0 60000 65536"/>
                    <a:gd name="T8" fmla="*/ 0 60000 65536"/>
                  </a:gdLst>
                  <a:ahLst/>
                  <a:cxnLst>
                    <a:cxn ang="T6">
                      <a:pos x="T0" y="T1"/>
                    </a:cxn>
                    <a:cxn ang="T7">
                      <a:pos x="T2" y="T3"/>
                    </a:cxn>
                    <a:cxn ang="T8">
                      <a:pos x="T4" y="T5"/>
                    </a:cxn>
                  </a:cxnLst>
                  <a:rect l="0" t="0" r="r" b="b"/>
                  <a:pathLst>
                    <a:path w="192" h="260">
                      <a:moveTo>
                        <a:pt x="160" y="18"/>
                      </a:moveTo>
                      <a:cubicBezTo>
                        <a:pt x="103" y="0"/>
                        <a:pt x="0" y="73"/>
                        <a:pt x="9" y="144"/>
                      </a:cubicBezTo>
                      <a:cubicBezTo>
                        <a:pt x="23" y="260"/>
                        <a:pt x="136" y="185"/>
                        <a:pt x="192" y="22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 name="Freeform 1178">
                  <a:extLst>
                    <a:ext uri="{FF2B5EF4-FFF2-40B4-BE49-F238E27FC236}">
                      <a16:creationId xmlns:a16="http://schemas.microsoft.com/office/drawing/2014/main" id="{A633E2B8-0054-03F4-6E98-987E95025D2E}"/>
                    </a:ext>
                  </a:extLst>
                </p:cNvPr>
                <p:cNvSpPr>
                  <a:spLocks/>
                </p:cNvSpPr>
                <p:nvPr/>
              </p:nvSpPr>
              <p:spPr bwMode="auto">
                <a:xfrm>
                  <a:off x="380" y="2625"/>
                  <a:ext cx="130" cy="156"/>
                </a:xfrm>
                <a:custGeom>
                  <a:avLst/>
                  <a:gdLst>
                    <a:gd name="T0" fmla="*/ 15 w 384"/>
                    <a:gd name="T1" fmla="*/ 18 h 460"/>
                    <a:gd name="T2" fmla="*/ 9 w 384"/>
                    <a:gd name="T3" fmla="*/ 2 h 460"/>
                    <a:gd name="T4" fmla="*/ 3 w 384"/>
                    <a:gd name="T5" fmla="*/ 7 h 460"/>
                    <a:gd name="T6" fmla="*/ 13 w 384"/>
                    <a:gd name="T7" fmla="*/ 12 h 4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460">
                      <a:moveTo>
                        <a:pt x="384" y="460"/>
                      </a:moveTo>
                      <a:cubicBezTo>
                        <a:pt x="319" y="358"/>
                        <a:pt x="346" y="125"/>
                        <a:pt x="248" y="44"/>
                      </a:cubicBezTo>
                      <a:cubicBezTo>
                        <a:pt x="197" y="0"/>
                        <a:pt x="104" y="86"/>
                        <a:pt x="70" y="176"/>
                      </a:cubicBezTo>
                      <a:cubicBezTo>
                        <a:pt x="0" y="360"/>
                        <a:pt x="290" y="247"/>
                        <a:pt x="340" y="31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9" name="Freeform 1179">
                  <a:extLst>
                    <a:ext uri="{FF2B5EF4-FFF2-40B4-BE49-F238E27FC236}">
                      <a16:creationId xmlns:a16="http://schemas.microsoft.com/office/drawing/2014/main" id="{726CB069-C3E4-E75F-1B8F-B9E0E83C11D2}"/>
                    </a:ext>
                  </a:extLst>
                </p:cNvPr>
                <p:cNvSpPr>
                  <a:spLocks/>
                </p:cNvSpPr>
                <p:nvPr/>
              </p:nvSpPr>
              <p:spPr bwMode="auto">
                <a:xfrm>
                  <a:off x="418" y="2783"/>
                  <a:ext cx="179" cy="274"/>
                </a:xfrm>
                <a:custGeom>
                  <a:avLst/>
                  <a:gdLst>
                    <a:gd name="T0" fmla="*/ 0 w 529"/>
                    <a:gd name="T1" fmla="*/ 0 h 808"/>
                    <a:gd name="T2" fmla="*/ 7 w 529"/>
                    <a:gd name="T3" fmla="*/ 7 h 808"/>
                    <a:gd name="T4" fmla="*/ 12 w 529"/>
                    <a:gd name="T5" fmla="*/ 8 h 808"/>
                    <a:gd name="T6" fmla="*/ 14 w 529"/>
                    <a:gd name="T7" fmla="*/ 13 h 808"/>
                    <a:gd name="T8" fmla="*/ 19 w 529"/>
                    <a:gd name="T9" fmla="*/ 22 h 808"/>
                    <a:gd name="T10" fmla="*/ 9 w 529"/>
                    <a:gd name="T11" fmla="*/ 22 h 808"/>
                    <a:gd name="T12" fmla="*/ 4 w 529"/>
                    <a:gd name="T13" fmla="*/ 25 h 808"/>
                    <a:gd name="T14" fmla="*/ 2 w 529"/>
                    <a:gd name="T15" fmla="*/ 32 h 8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9" h="808">
                      <a:moveTo>
                        <a:pt x="0" y="0"/>
                      </a:moveTo>
                      <a:cubicBezTo>
                        <a:pt x="58" y="89"/>
                        <a:pt x="50" y="170"/>
                        <a:pt x="183" y="177"/>
                      </a:cubicBezTo>
                      <a:cubicBezTo>
                        <a:pt x="234" y="179"/>
                        <a:pt x="273" y="159"/>
                        <a:pt x="315" y="202"/>
                      </a:cubicBezTo>
                      <a:cubicBezTo>
                        <a:pt x="349" y="236"/>
                        <a:pt x="347" y="286"/>
                        <a:pt x="359" y="328"/>
                      </a:cubicBezTo>
                      <a:cubicBezTo>
                        <a:pt x="380" y="400"/>
                        <a:pt x="529" y="477"/>
                        <a:pt x="491" y="561"/>
                      </a:cubicBezTo>
                      <a:cubicBezTo>
                        <a:pt x="444" y="662"/>
                        <a:pt x="301" y="557"/>
                        <a:pt x="227" y="574"/>
                      </a:cubicBezTo>
                      <a:cubicBezTo>
                        <a:pt x="186" y="584"/>
                        <a:pt x="129" y="620"/>
                        <a:pt x="101" y="652"/>
                      </a:cubicBezTo>
                      <a:cubicBezTo>
                        <a:pt x="58" y="700"/>
                        <a:pt x="70" y="759"/>
                        <a:pt x="44" y="80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90" name="Freeform 1180">
                  <a:extLst>
                    <a:ext uri="{FF2B5EF4-FFF2-40B4-BE49-F238E27FC236}">
                      <a16:creationId xmlns:a16="http://schemas.microsoft.com/office/drawing/2014/main" id="{390DF4AE-3342-4A68-7961-99765EDC1880}"/>
                    </a:ext>
                  </a:extLst>
                </p:cNvPr>
                <p:cNvSpPr>
                  <a:spLocks/>
                </p:cNvSpPr>
                <p:nvPr/>
              </p:nvSpPr>
              <p:spPr bwMode="auto">
                <a:xfrm>
                  <a:off x="331" y="2857"/>
                  <a:ext cx="182" cy="212"/>
                </a:xfrm>
                <a:custGeom>
                  <a:avLst/>
                  <a:gdLst>
                    <a:gd name="T0" fmla="*/ 7 w 537"/>
                    <a:gd name="T1" fmla="*/ 15 h 627"/>
                    <a:gd name="T2" fmla="*/ 2 w 537"/>
                    <a:gd name="T3" fmla="*/ 18 h 627"/>
                    <a:gd name="T4" fmla="*/ 1 w 537"/>
                    <a:gd name="T5" fmla="*/ 22 h 627"/>
                    <a:gd name="T6" fmla="*/ 5 w 537"/>
                    <a:gd name="T7" fmla="*/ 24 h 627"/>
                    <a:gd name="T8" fmla="*/ 9 w 537"/>
                    <a:gd name="T9" fmla="*/ 20 h 627"/>
                    <a:gd name="T10" fmla="*/ 8 w 537"/>
                    <a:gd name="T11" fmla="*/ 10 h 627"/>
                    <a:gd name="T12" fmla="*/ 13 w 537"/>
                    <a:gd name="T13" fmla="*/ 8 h 627"/>
                    <a:gd name="T14" fmla="*/ 20 w 537"/>
                    <a:gd name="T15" fmla="*/ 9 h 627"/>
                    <a:gd name="T16" fmla="*/ 13 w 537"/>
                    <a:gd name="T17" fmla="*/ 3 h 627"/>
                    <a:gd name="T18" fmla="*/ 14 w 537"/>
                    <a:gd name="T19" fmla="*/ 7 h 6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7" h="627">
                      <a:moveTo>
                        <a:pt x="195" y="379"/>
                      </a:moveTo>
                      <a:cubicBezTo>
                        <a:pt x="156" y="384"/>
                        <a:pt x="77" y="419"/>
                        <a:pt x="43" y="454"/>
                      </a:cubicBezTo>
                      <a:cubicBezTo>
                        <a:pt x="15" y="483"/>
                        <a:pt x="0" y="546"/>
                        <a:pt x="22" y="579"/>
                      </a:cubicBezTo>
                      <a:cubicBezTo>
                        <a:pt x="39" y="603"/>
                        <a:pt x="104" y="622"/>
                        <a:pt x="130" y="623"/>
                      </a:cubicBezTo>
                      <a:cubicBezTo>
                        <a:pt x="217" y="627"/>
                        <a:pt x="228" y="548"/>
                        <a:pt x="229" y="513"/>
                      </a:cubicBezTo>
                      <a:cubicBezTo>
                        <a:pt x="233" y="428"/>
                        <a:pt x="137" y="328"/>
                        <a:pt x="214" y="257"/>
                      </a:cubicBezTo>
                      <a:cubicBezTo>
                        <a:pt x="248" y="224"/>
                        <a:pt x="296" y="231"/>
                        <a:pt x="332" y="198"/>
                      </a:cubicBezTo>
                      <a:cubicBezTo>
                        <a:pt x="374" y="160"/>
                        <a:pt x="510" y="281"/>
                        <a:pt x="516" y="227"/>
                      </a:cubicBezTo>
                      <a:cubicBezTo>
                        <a:pt x="537" y="59"/>
                        <a:pt x="414" y="0"/>
                        <a:pt x="326" y="84"/>
                      </a:cubicBezTo>
                      <a:cubicBezTo>
                        <a:pt x="238" y="168"/>
                        <a:pt x="347" y="193"/>
                        <a:pt x="347" y="19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91" name="Freeform 1181">
                  <a:extLst>
                    <a:ext uri="{FF2B5EF4-FFF2-40B4-BE49-F238E27FC236}">
                      <a16:creationId xmlns:a16="http://schemas.microsoft.com/office/drawing/2014/main" id="{C96F675E-D78C-C44A-FDD1-75B6957498E2}"/>
                    </a:ext>
                  </a:extLst>
                </p:cNvPr>
                <p:cNvSpPr>
                  <a:spLocks/>
                </p:cNvSpPr>
                <p:nvPr/>
              </p:nvSpPr>
              <p:spPr bwMode="auto">
                <a:xfrm>
                  <a:off x="958" y="2705"/>
                  <a:ext cx="231" cy="206"/>
                </a:xfrm>
                <a:custGeom>
                  <a:avLst/>
                  <a:gdLst>
                    <a:gd name="T0" fmla="*/ 21 w 681"/>
                    <a:gd name="T1" fmla="*/ 1 h 608"/>
                    <a:gd name="T2" fmla="*/ 13 w 681"/>
                    <a:gd name="T3" fmla="*/ 4 h 608"/>
                    <a:gd name="T4" fmla="*/ 4 w 681"/>
                    <a:gd name="T5" fmla="*/ 3 h 608"/>
                    <a:gd name="T6" fmla="*/ 6 w 681"/>
                    <a:gd name="T7" fmla="*/ 10 h 608"/>
                    <a:gd name="T8" fmla="*/ 16 w 681"/>
                    <a:gd name="T9" fmla="*/ 13 h 608"/>
                    <a:gd name="T10" fmla="*/ 19 w 681"/>
                    <a:gd name="T11" fmla="*/ 15 h 608"/>
                    <a:gd name="T12" fmla="*/ 19 w 681"/>
                    <a:gd name="T13" fmla="*/ 19 h 608"/>
                    <a:gd name="T14" fmla="*/ 25 w 681"/>
                    <a:gd name="T15" fmla="*/ 18 h 608"/>
                    <a:gd name="T16" fmla="*/ 26 w 681"/>
                    <a:gd name="T17" fmla="*/ 7 h 608"/>
                    <a:gd name="T18" fmla="*/ 23 w 681"/>
                    <a:gd name="T19" fmla="*/ 0 h 608"/>
                    <a:gd name="T20" fmla="*/ 21 w 681"/>
                    <a:gd name="T21" fmla="*/ 1 h 608"/>
                    <a:gd name="T22" fmla="*/ 21 w 681"/>
                    <a:gd name="T23" fmla="*/ 1 h 6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81" h="608">
                      <a:moveTo>
                        <a:pt x="530" y="19"/>
                      </a:moveTo>
                      <a:cubicBezTo>
                        <a:pt x="498" y="77"/>
                        <a:pt x="390" y="101"/>
                        <a:pt x="330" y="101"/>
                      </a:cubicBezTo>
                      <a:cubicBezTo>
                        <a:pt x="262" y="102"/>
                        <a:pt x="167" y="58"/>
                        <a:pt x="103" y="90"/>
                      </a:cubicBezTo>
                      <a:cubicBezTo>
                        <a:pt x="0" y="140"/>
                        <a:pt x="67" y="232"/>
                        <a:pt x="149" y="256"/>
                      </a:cubicBezTo>
                      <a:cubicBezTo>
                        <a:pt x="238" y="283"/>
                        <a:pt x="329" y="279"/>
                        <a:pt x="414" y="321"/>
                      </a:cubicBezTo>
                      <a:cubicBezTo>
                        <a:pt x="445" y="336"/>
                        <a:pt x="485" y="359"/>
                        <a:pt x="498" y="392"/>
                      </a:cubicBezTo>
                      <a:cubicBezTo>
                        <a:pt x="511" y="426"/>
                        <a:pt x="496" y="463"/>
                        <a:pt x="498" y="497"/>
                      </a:cubicBezTo>
                      <a:cubicBezTo>
                        <a:pt x="505" y="608"/>
                        <a:pt x="616" y="531"/>
                        <a:pt x="642" y="472"/>
                      </a:cubicBezTo>
                      <a:cubicBezTo>
                        <a:pt x="681" y="383"/>
                        <a:pt x="663" y="275"/>
                        <a:pt x="663" y="181"/>
                      </a:cubicBezTo>
                      <a:cubicBezTo>
                        <a:pt x="663" y="123"/>
                        <a:pt x="651" y="38"/>
                        <a:pt x="590" y="10"/>
                      </a:cubicBezTo>
                      <a:cubicBezTo>
                        <a:pt x="569" y="0"/>
                        <a:pt x="551" y="3"/>
                        <a:pt x="530" y="19"/>
                      </a:cubicBezTo>
                      <a:cubicBezTo>
                        <a:pt x="526" y="26"/>
                        <a:pt x="529" y="16"/>
                        <a:pt x="530" y="1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92" name="Freeform 1182">
                  <a:extLst>
                    <a:ext uri="{FF2B5EF4-FFF2-40B4-BE49-F238E27FC236}">
                      <a16:creationId xmlns:a16="http://schemas.microsoft.com/office/drawing/2014/main" id="{56423E16-33E1-B056-D265-199870E3833C}"/>
                    </a:ext>
                  </a:extLst>
                </p:cNvPr>
                <p:cNvSpPr>
                  <a:spLocks/>
                </p:cNvSpPr>
                <p:nvPr/>
              </p:nvSpPr>
              <p:spPr bwMode="auto">
                <a:xfrm>
                  <a:off x="1246" y="2741"/>
                  <a:ext cx="75" cy="105"/>
                </a:xfrm>
                <a:custGeom>
                  <a:avLst/>
                  <a:gdLst>
                    <a:gd name="T0" fmla="*/ 3 w 223"/>
                    <a:gd name="T1" fmla="*/ 2 h 312"/>
                    <a:gd name="T2" fmla="*/ 1 w 223"/>
                    <a:gd name="T3" fmla="*/ 6 h 312"/>
                    <a:gd name="T4" fmla="*/ 5 w 223"/>
                    <a:gd name="T5" fmla="*/ 11 h 312"/>
                    <a:gd name="T6" fmla="*/ 8 w 223"/>
                    <a:gd name="T7" fmla="*/ 5 h 312"/>
                    <a:gd name="T8" fmla="*/ 3 w 223"/>
                    <a:gd name="T9" fmla="*/ 2 h 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 h="312">
                      <a:moveTo>
                        <a:pt x="89" y="49"/>
                      </a:moveTo>
                      <a:cubicBezTo>
                        <a:pt x="0" y="0"/>
                        <a:pt x="3" y="102"/>
                        <a:pt x="18" y="157"/>
                      </a:cubicBezTo>
                      <a:cubicBezTo>
                        <a:pt x="35" y="218"/>
                        <a:pt x="59" y="312"/>
                        <a:pt x="141" y="303"/>
                      </a:cubicBezTo>
                      <a:cubicBezTo>
                        <a:pt x="206" y="296"/>
                        <a:pt x="223" y="191"/>
                        <a:pt x="208" y="139"/>
                      </a:cubicBezTo>
                      <a:cubicBezTo>
                        <a:pt x="192" y="84"/>
                        <a:pt x="132" y="70"/>
                        <a:pt x="89" y="4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93" name="Freeform 1183">
                  <a:extLst>
                    <a:ext uri="{FF2B5EF4-FFF2-40B4-BE49-F238E27FC236}">
                      <a16:creationId xmlns:a16="http://schemas.microsoft.com/office/drawing/2014/main" id="{C51E07C6-F9F9-3920-4D0C-21F8DF11201A}"/>
                    </a:ext>
                  </a:extLst>
                </p:cNvPr>
                <p:cNvSpPr>
                  <a:spLocks/>
                </p:cNvSpPr>
                <p:nvPr/>
              </p:nvSpPr>
              <p:spPr bwMode="auto">
                <a:xfrm>
                  <a:off x="1375" y="2807"/>
                  <a:ext cx="65" cy="124"/>
                </a:xfrm>
                <a:custGeom>
                  <a:avLst/>
                  <a:gdLst>
                    <a:gd name="T0" fmla="*/ 7 w 191"/>
                    <a:gd name="T1" fmla="*/ 0 h 367"/>
                    <a:gd name="T2" fmla="*/ 2 w 191"/>
                    <a:gd name="T3" fmla="*/ 7 h 367"/>
                    <a:gd name="T4" fmla="*/ 6 w 191"/>
                    <a:gd name="T5" fmla="*/ 14 h 367"/>
                    <a:gd name="T6" fmla="*/ 0 60000 65536"/>
                    <a:gd name="T7" fmla="*/ 0 60000 65536"/>
                    <a:gd name="T8" fmla="*/ 0 60000 65536"/>
                  </a:gdLst>
                  <a:ahLst/>
                  <a:cxnLst>
                    <a:cxn ang="T6">
                      <a:pos x="T0" y="T1"/>
                    </a:cxn>
                    <a:cxn ang="T7">
                      <a:pos x="T2" y="T3"/>
                    </a:cxn>
                    <a:cxn ang="T8">
                      <a:pos x="T4" y="T5"/>
                    </a:cxn>
                  </a:cxnLst>
                  <a:rect l="0" t="0" r="r" b="b"/>
                  <a:pathLst>
                    <a:path w="191" h="367">
                      <a:moveTo>
                        <a:pt x="188" y="0"/>
                      </a:moveTo>
                      <a:cubicBezTo>
                        <a:pt x="96" y="11"/>
                        <a:pt x="0" y="99"/>
                        <a:pt x="60" y="183"/>
                      </a:cubicBezTo>
                      <a:cubicBezTo>
                        <a:pt x="99" y="238"/>
                        <a:pt x="191" y="293"/>
                        <a:pt x="147" y="36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94" name="Freeform 1184">
                  <a:extLst>
                    <a:ext uri="{FF2B5EF4-FFF2-40B4-BE49-F238E27FC236}">
                      <a16:creationId xmlns:a16="http://schemas.microsoft.com/office/drawing/2014/main" id="{A3FD8953-EFFF-DACC-30A0-83E51498DDAB}"/>
                    </a:ext>
                  </a:extLst>
                </p:cNvPr>
                <p:cNvSpPr>
                  <a:spLocks/>
                </p:cNvSpPr>
                <p:nvPr/>
              </p:nvSpPr>
              <p:spPr bwMode="auto">
                <a:xfrm>
                  <a:off x="1439" y="2807"/>
                  <a:ext cx="107" cy="205"/>
                </a:xfrm>
                <a:custGeom>
                  <a:avLst/>
                  <a:gdLst>
                    <a:gd name="T0" fmla="*/ 0 w 319"/>
                    <a:gd name="T1" fmla="*/ 0 h 607"/>
                    <a:gd name="T2" fmla="*/ 6 w 319"/>
                    <a:gd name="T3" fmla="*/ 4 h 607"/>
                    <a:gd name="T4" fmla="*/ 11 w 319"/>
                    <a:gd name="T5" fmla="*/ 9 h 607"/>
                    <a:gd name="T6" fmla="*/ 8 w 319"/>
                    <a:gd name="T7" fmla="*/ 23 h 6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9" h="607">
                      <a:moveTo>
                        <a:pt x="0" y="0"/>
                      </a:moveTo>
                      <a:cubicBezTo>
                        <a:pt x="51" y="19"/>
                        <a:pt x="107" y="80"/>
                        <a:pt x="161" y="106"/>
                      </a:cubicBezTo>
                      <a:cubicBezTo>
                        <a:pt x="234" y="142"/>
                        <a:pt x="276" y="139"/>
                        <a:pt x="281" y="228"/>
                      </a:cubicBezTo>
                      <a:cubicBezTo>
                        <a:pt x="289" y="371"/>
                        <a:pt x="319" y="493"/>
                        <a:pt x="224" y="60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95" name="Freeform 1185">
                  <a:extLst>
                    <a:ext uri="{FF2B5EF4-FFF2-40B4-BE49-F238E27FC236}">
                      <a16:creationId xmlns:a16="http://schemas.microsoft.com/office/drawing/2014/main" id="{0BF6A22C-5B6A-8FD2-9B50-F3C48548B0AE}"/>
                    </a:ext>
                  </a:extLst>
                </p:cNvPr>
                <p:cNvSpPr>
                  <a:spLocks/>
                </p:cNvSpPr>
                <p:nvPr/>
              </p:nvSpPr>
              <p:spPr bwMode="auto">
                <a:xfrm>
                  <a:off x="1222" y="2888"/>
                  <a:ext cx="177" cy="104"/>
                </a:xfrm>
                <a:custGeom>
                  <a:avLst/>
                  <a:gdLst>
                    <a:gd name="T0" fmla="*/ 3 w 524"/>
                    <a:gd name="T1" fmla="*/ 2 h 307"/>
                    <a:gd name="T2" fmla="*/ 1 w 524"/>
                    <a:gd name="T3" fmla="*/ 9 h 307"/>
                    <a:gd name="T4" fmla="*/ 8 w 524"/>
                    <a:gd name="T5" fmla="*/ 11 h 307"/>
                    <a:gd name="T6" fmla="*/ 18 w 524"/>
                    <a:gd name="T7" fmla="*/ 0 h 307"/>
                    <a:gd name="T8" fmla="*/ 10 w 524"/>
                    <a:gd name="T9" fmla="*/ 2 h 307"/>
                    <a:gd name="T10" fmla="*/ 3 w 524"/>
                    <a:gd name="T11" fmla="*/ 2 h 3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4" h="307">
                      <a:moveTo>
                        <a:pt x="82" y="44"/>
                      </a:moveTo>
                      <a:cubicBezTo>
                        <a:pt x="50" y="91"/>
                        <a:pt x="0" y="179"/>
                        <a:pt x="19" y="239"/>
                      </a:cubicBezTo>
                      <a:cubicBezTo>
                        <a:pt x="39" y="307"/>
                        <a:pt x="156" y="263"/>
                        <a:pt x="221" y="272"/>
                      </a:cubicBezTo>
                      <a:cubicBezTo>
                        <a:pt x="359" y="292"/>
                        <a:pt x="524" y="173"/>
                        <a:pt x="460" y="13"/>
                      </a:cubicBezTo>
                      <a:cubicBezTo>
                        <a:pt x="395" y="13"/>
                        <a:pt x="324" y="34"/>
                        <a:pt x="259" y="44"/>
                      </a:cubicBezTo>
                      <a:cubicBezTo>
                        <a:pt x="209" y="51"/>
                        <a:pt x="117" y="0"/>
                        <a:pt x="88" y="4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96" name="Freeform 1186">
                  <a:extLst>
                    <a:ext uri="{FF2B5EF4-FFF2-40B4-BE49-F238E27FC236}">
                      <a16:creationId xmlns:a16="http://schemas.microsoft.com/office/drawing/2014/main" id="{4B9AC057-1C51-A2C8-44C5-E2AD327DE041}"/>
                    </a:ext>
                  </a:extLst>
                </p:cNvPr>
                <p:cNvSpPr>
                  <a:spLocks/>
                </p:cNvSpPr>
                <p:nvPr/>
              </p:nvSpPr>
              <p:spPr bwMode="auto">
                <a:xfrm>
                  <a:off x="1525" y="2455"/>
                  <a:ext cx="146" cy="172"/>
                </a:xfrm>
                <a:custGeom>
                  <a:avLst/>
                  <a:gdLst>
                    <a:gd name="T0" fmla="*/ 0 w 431"/>
                    <a:gd name="T1" fmla="*/ 5 h 508"/>
                    <a:gd name="T2" fmla="*/ 9 w 431"/>
                    <a:gd name="T3" fmla="*/ 4 h 508"/>
                    <a:gd name="T4" fmla="*/ 17 w 431"/>
                    <a:gd name="T5" fmla="*/ 12 h 508"/>
                    <a:gd name="T6" fmla="*/ 7 w 431"/>
                    <a:gd name="T7" fmla="*/ 20 h 508"/>
                    <a:gd name="T8" fmla="*/ 3 w 431"/>
                    <a:gd name="T9" fmla="*/ 18 h 508"/>
                    <a:gd name="T10" fmla="*/ 4 w 431"/>
                    <a:gd name="T11" fmla="*/ 13 h 508"/>
                    <a:gd name="T12" fmla="*/ 5 w 431"/>
                    <a:gd name="T13" fmla="*/ 7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1" h="508">
                      <a:moveTo>
                        <a:pt x="0" y="118"/>
                      </a:moveTo>
                      <a:cubicBezTo>
                        <a:pt x="40" y="0"/>
                        <a:pt x="179" y="42"/>
                        <a:pt x="248" y="99"/>
                      </a:cubicBezTo>
                      <a:cubicBezTo>
                        <a:pt x="308" y="149"/>
                        <a:pt x="426" y="219"/>
                        <a:pt x="428" y="308"/>
                      </a:cubicBezTo>
                      <a:cubicBezTo>
                        <a:pt x="431" y="418"/>
                        <a:pt x="293" y="495"/>
                        <a:pt x="196" y="505"/>
                      </a:cubicBezTo>
                      <a:cubicBezTo>
                        <a:pt x="163" y="508"/>
                        <a:pt x="94" y="502"/>
                        <a:pt x="74" y="467"/>
                      </a:cubicBezTo>
                      <a:cubicBezTo>
                        <a:pt x="53" y="432"/>
                        <a:pt x="88" y="374"/>
                        <a:pt x="106" y="339"/>
                      </a:cubicBezTo>
                      <a:cubicBezTo>
                        <a:pt x="132" y="286"/>
                        <a:pt x="173" y="240"/>
                        <a:pt x="139" y="18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97" name="Freeform 1187">
                  <a:extLst>
                    <a:ext uri="{FF2B5EF4-FFF2-40B4-BE49-F238E27FC236}">
                      <a16:creationId xmlns:a16="http://schemas.microsoft.com/office/drawing/2014/main" id="{E4B640BF-8098-34C7-60D7-49AD87463521}"/>
                    </a:ext>
                  </a:extLst>
                </p:cNvPr>
                <p:cNvSpPr>
                  <a:spLocks/>
                </p:cNvSpPr>
                <p:nvPr/>
              </p:nvSpPr>
              <p:spPr bwMode="auto">
                <a:xfrm>
                  <a:off x="790" y="1966"/>
                  <a:ext cx="197" cy="223"/>
                </a:xfrm>
                <a:custGeom>
                  <a:avLst/>
                  <a:gdLst>
                    <a:gd name="T0" fmla="*/ 13 w 583"/>
                    <a:gd name="T1" fmla="*/ 1 h 660"/>
                    <a:gd name="T2" fmla="*/ 7 w 583"/>
                    <a:gd name="T3" fmla="*/ 0 h 660"/>
                    <a:gd name="T4" fmla="*/ 6 w 583"/>
                    <a:gd name="T5" fmla="*/ 5 h 660"/>
                    <a:gd name="T6" fmla="*/ 8 w 583"/>
                    <a:gd name="T7" fmla="*/ 10 h 660"/>
                    <a:gd name="T8" fmla="*/ 5 w 583"/>
                    <a:gd name="T9" fmla="*/ 15 h 660"/>
                    <a:gd name="T10" fmla="*/ 6 w 583"/>
                    <a:gd name="T11" fmla="*/ 24 h 660"/>
                    <a:gd name="T12" fmla="*/ 11 w 583"/>
                    <a:gd name="T13" fmla="*/ 14 h 660"/>
                    <a:gd name="T14" fmla="*/ 22 w 583"/>
                    <a:gd name="T15" fmla="*/ 8 h 660"/>
                    <a:gd name="T16" fmla="*/ 19 w 583"/>
                    <a:gd name="T17" fmla="*/ 2 h 660"/>
                    <a:gd name="T18" fmla="*/ 13 w 583"/>
                    <a:gd name="T19" fmla="*/ 1 h 6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3" h="660">
                      <a:moveTo>
                        <a:pt x="334" y="23"/>
                      </a:moveTo>
                      <a:cubicBezTo>
                        <a:pt x="289" y="18"/>
                        <a:pt x="239" y="0"/>
                        <a:pt x="194" y="9"/>
                      </a:cubicBezTo>
                      <a:cubicBezTo>
                        <a:pt x="114" y="25"/>
                        <a:pt x="130" y="56"/>
                        <a:pt x="159" y="117"/>
                      </a:cubicBezTo>
                      <a:cubicBezTo>
                        <a:pt x="179" y="157"/>
                        <a:pt x="216" y="217"/>
                        <a:pt x="209" y="263"/>
                      </a:cubicBezTo>
                      <a:cubicBezTo>
                        <a:pt x="201" y="308"/>
                        <a:pt x="150" y="350"/>
                        <a:pt x="125" y="388"/>
                      </a:cubicBezTo>
                      <a:cubicBezTo>
                        <a:pt x="93" y="434"/>
                        <a:pt x="0" y="660"/>
                        <a:pt x="144" y="615"/>
                      </a:cubicBezTo>
                      <a:cubicBezTo>
                        <a:pt x="228" y="588"/>
                        <a:pt x="238" y="426"/>
                        <a:pt x="301" y="369"/>
                      </a:cubicBezTo>
                      <a:cubicBezTo>
                        <a:pt x="392" y="286"/>
                        <a:pt x="583" y="394"/>
                        <a:pt x="557" y="200"/>
                      </a:cubicBezTo>
                      <a:cubicBezTo>
                        <a:pt x="549" y="141"/>
                        <a:pt x="531" y="102"/>
                        <a:pt x="482" y="65"/>
                      </a:cubicBezTo>
                      <a:cubicBezTo>
                        <a:pt x="431" y="27"/>
                        <a:pt x="377" y="37"/>
                        <a:pt x="328" y="1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98" name="Freeform 1188">
                  <a:extLst>
                    <a:ext uri="{FF2B5EF4-FFF2-40B4-BE49-F238E27FC236}">
                      <a16:creationId xmlns:a16="http://schemas.microsoft.com/office/drawing/2014/main" id="{D073F587-2104-B7A9-D543-ECFB5DCEF5D0}"/>
                    </a:ext>
                  </a:extLst>
                </p:cNvPr>
                <p:cNvSpPr>
                  <a:spLocks/>
                </p:cNvSpPr>
                <p:nvPr/>
              </p:nvSpPr>
              <p:spPr bwMode="auto">
                <a:xfrm>
                  <a:off x="181" y="2280"/>
                  <a:ext cx="84" cy="104"/>
                </a:xfrm>
                <a:custGeom>
                  <a:avLst/>
                  <a:gdLst>
                    <a:gd name="T0" fmla="*/ 9 w 248"/>
                    <a:gd name="T1" fmla="*/ 0 h 310"/>
                    <a:gd name="T2" fmla="*/ 1 w 248"/>
                    <a:gd name="T3" fmla="*/ 3 h 310"/>
                    <a:gd name="T4" fmla="*/ 1 w 248"/>
                    <a:gd name="T5" fmla="*/ 5 h 310"/>
                    <a:gd name="T6" fmla="*/ 1 w 248"/>
                    <a:gd name="T7" fmla="*/ 8 h 310"/>
                    <a:gd name="T8" fmla="*/ 2 w 248"/>
                    <a:gd name="T9" fmla="*/ 11 h 3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310">
                      <a:moveTo>
                        <a:pt x="248" y="0"/>
                      </a:moveTo>
                      <a:cubicBezTo>
                        <a:pt x="183" y="40"/>
                        <a:pt x="63" y="3"/>
                        <a:pt x="16" y="84"/>
                      </a:cubicBezTo>
                      <a:cubicBezTo>
                        <a:pt x="0" y="112"/>
                        <a:pt x="16" y="122"/>
                        <a:pt x="20" y="147"/>
                      </a:cubicBezTo>
                      <a:cubicBezTo>
                        <a:pt x="23" y="171"/>
                        <a:pt x="21" y="187"/>
                        <a:pt x="16" y="211"/>
                      </a:cubicBezTo>
                      <a:cubicBezTo>
                        <a:pt x="11" y="240"/>
                        <a:pt x="11" y="310"/>
                        <a:pt x="58" y="29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99" name="Freeform 1189">
                  <a:extLst>
                    <a:ext uri="{FF2B5EF4-FFF2-40B4-BE49-F238E27FC236}">
                      <a16:creationId xmlns:a16="http://schemas.microsoft.com/office/drawing/2014/main" id="{F8D7EEEC-355A-2ECD-68AA-A5EDE2644E29}"/>
                    </a:ext>
                  </a:extLst>
                </p:cNvPr>
                <p:cNvSpPr>
                  <a:spLocks/>
                </p:cNvSpPr>
                <p:nvPr/>
              </p:nvSpPr>
              <p:spPr bwMode="auto">
                <a:xfrm>
                  <a:off x="262" y="2268"/>
                  <a:ext cx="41" cy="81"/>
                </a:xfrm>
                <a:custGeom>
                  <a:avLst/>
                  <a:gdLst>
                    <a:gd name="T0" fmla="*/ 0 w 120"/>
                    <a:gd name="T1" fmla="*/ 0 h 240"/>
                    <a:gd name="T2" fmla="*/ 4 w 120"/>
                    <a:gd name="T3" fmla="*/ 9 h 240"/>
                    <a:gd name="T4" fmla="*/ 0 60000 65536"/>
                    <a:gd name="T5" fmla="*/ 0 60000 65536"/>
                  </a:gdLst>
                  <a:ahLst/>
                  <a:cxnLst>
                    <a:cxn ang="T4">
                      <a:pos x="T0" y="T1"/>
                    </a:cxn>
                    <a:cxn ang="T5">
                      <a:pos x="T2" y="T3"/>
                    </a:cxn>
                  </a:cxnLst>
                  <a:rect l="0" t="0" r="r" b="b"/>
                  <a:pathLst>
                    <a:path w="120" h="240">
                      <a:moveTo>
                        <a:pt x="0" y="0"/>
                      </a:moveTo>
                      <a:cubicBezTo>
                        <a:pt x="37" y="60"/>
                        <a:pt x="120" y="172"/>
                        <a:pt x="101" y="24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397" name="Freeform 1190">
                <a:extLst>
                  <a:ext uri="{FF2B5EF4-FFF2-40B4-BE49-F238E27FC236}">
                    <a16:creationId xmlns:a16="http://schemas.microsoft.com/office/drawing/2014/main" id="{F7BB58EA-DEF4-13BA-CB0C-8D8DBBCBDFFB}"/>
                  </a:ext>
                </a:extLst>
              </p:cNvPr>
              <p:cNvSpPr>
                <a:spLocks/>
              </p:cNvSpPr>
              <p:nvPr/>
            </p:nvSpPr>
            <p:spPr bwMode="auto">
              <a:xfrm>
                <a:off x="284" y="1740"/>
                <a:ext cx="77" cy="88"/>
              </a:xfrm>
              <a:custGeom>
                <a:avLst/>
                <a:gdLst>
                  <a:gd name="T0" fmla="*/ 9 w 227"/>
                  <a:gd name="T1" fmla="*/ 2 h 259"/>
                  <a:gd name="T2" fmla="*/ 6 w 227"/>
                  <a:gd name="T3" fmla="*/ 1 h 259"/>
                  <a:gd name="T4" fmla="*/ 4 w 227"/>
                  <a:gd name="T5" fmla="*/ 0 h 259"/>
                  <a:gd name="T6" fmla="*/ 1 w 227"/>
                  <a:gd name="T7" fmla="*/ 4 h 259"/>
                  <a:gd name="T8" fmla="*/ 4 w 227"/>
                  <a:gd name="T9" fmla="*/ 8 h 259"/>
                  <a:gd name="T10" fmla="*/ 6 w 227"/>
                  <a:gd name="T11" fmla="*/ 10 h 259"/>
                  <a:gd name="T12" fmla="*/ 9 w 227"/>
                  <a:gd name="T13" fmla="*/ 10 h 2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259">
                    <a:moveTo>
                      <a:pt x="227" y="65"/>
                    </a:moveTo>
                    <a:cubicBezTo>
                      <a:pt x="207" y="62"/>
                      <a:pt x="188" y="38"/>
                      <a:pt x="168" y="27"/>
                    </a:cubicBezTo>
                    <a:cubicBezTo>
                      <a:pt x="146" y="15"/>
                      <a:pt x="121" y="8"/>
                      <a:pt x="96" y="5"/>
                    </a:cubicBezTo>
                    <a:cubicBezTo>
                      <a:pt x="40" y="0"/>
                      <a:pt x="0" y="42"/>
                      <a:pt x="17" y="99"/>
                    </a:cubicBezTo>
                    <a:cubicBezTo>
                      <a:pt x="29" y="142"/>
                      <a:pt x="82" y="167"/>
                      <a:pt x="112" y="201"/>
                    </a:cubicBezTo>
                    <a:cubicBezTo>
                      <a:pt x="127" y="218"/>
                      <a:pt x="141" y="239"/>
                      <a:pt x="163" y="248"/>
                    </a:cubicBezTo>
                    <a:cubicBezTo>
                      <a:pt x="184" y="255"/>
                      <a:pt x="208" y="248"/>
                      <a:pt x="227" y="25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98" name="Freeform 1191">
                <a:extLst>
                  <a:ext uri="{FF2B5EF4-FFF2-40B4-BE49-F238E27FC236}">
                    <a16:creationId xmlns:a16="http://schemas.microsoft.com/office/drawing/2014/main" id="{BE6E6B67-C1CD-2B3B-615A-D568223F4659}"/>
                  </a:ext>
                </a:extLst>
              </p:cNvPr>
              <p:cNvSpPr>
                <a:spLocks/>
              </p:cNvSpPr>
              <p:nvPr/>
            </p:nvSpPr>
            <p:spPr bwMode="auto">
              <a:xfrm>
                <a:off x="122" y="1582"/>
                <a:ext cx="148" cy="168"/>
              </a:xfrm>
              <a:custGeom>
                <a:avLst/>
                <a:gdLst>
                  <a:gd name="T0" fmla="*/ 0 w 438"/>
                  <a:gd name="T1" fmla="*/ 10 h 497"/>
                  <a:gd name="T2" fmla="*/ 2 w 438"/>
                  <a:gd name="T3" fmla="*/ 2 h 497"/>
                  <a:gd name="T4" fmla="*/ 8 w 438"/>
                  <a:gd name="T5" fmla="*/ 2 h 497"/>
                  <a:gd name="T6" fmla="*/ 9 w 438"/>
                  <a:gd name="T7" fmla="*/ 6 h 497"/>
                  <a:gd name="T8" fmla="*/ 12 w 438"/>
                  <a:gd name="T9" fmla="*/ 7 h 497"/>
                  <a:gd name="T10" fmla="*/ 12 w 438"/>
                  <a:gd name="T11" fmla="*/ 9 h 497"/>
                  <a:gd name="T12" fmla="*/ 14 w 438"/>
                  <a:gd name="T13" fmla="*/ 10 h 497"/>
                  <a:gd name="T14" fmla="*/ 16 w 438"/>
                  <a:gd name="T15" fmla="*/ 13 h 497"/>
                  <a:gd name="T16" fmla="*/ 14 w 438"/>
                  <a:gd name="T17" fmla="*/ 18 h 497"/>
                  <a:gd name="T18" fmla="*/ 8 w 438"/>
                  <a:gd name="T19" fmla="*/ 17 h 497"/>
                  <a:gd name="T20" fmla="*/ 2 w 438"/>
                  <a:gd name="T21" fmla="*/ 15 h 497"/>
                  <a:gd name="T22" fmla="*/ 2 w 438"/>
                  <a:gd name="T23" fmla="*/ 12 h 497"/>
                  <a:gd name="T24" fmla="*/ 0 w 438"/>
                  <a:gd name="T25" fmla="*/ 10 h 4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8" h="497">
                    <a:moveTo>
                      <a:pt x="7" y="260"/>
                    </a:moveTo>
                    <a:cubicBezTo>
                      <a:pt x="7" y="189"/>
                      <a:pt x="0" y="120"/>
                      <a:pt x="52" y="65"/>
                    </a:cubicBezTo>
                    <a:cubicBezTo>
                      <a:pt x="96" y="19"/>
                      <a:pt x="168" y="0"/>
                      <a:pt x="208" y="62"/>
                    </a:cubicBezTo>
                    <a:cubicBezTo>
                      <a:pt x="224" y="87"/>
                      <a:pt x="220" y="128"/>
                      <a:pt x="247" y="146"/>
                    </a:cubicBezTo>
                    <a:cubicBezTo>
                      <a:pt x="272" y="163"/>
                      <a:pt x="298" y="144"/>
                      <a:pt x="315" y="188"/>
                    </a:cubicBezTo>
                    <a:cubicBezTo>
                      <a:pt x="320" y="200"/>
                      <a:pt x="311" y="218"/>
                      <a:pt x="319" y="234"/>
                    </a:cubicBezTo>
                    <a:cubicBezTo>
                      <a:pt x="327" y="249"/>
                      <a:pt x="339" y="256"/>
                      <a:pt x="351" y="265"/>
                    </a:cubicBezTo>
                    <a:cubicBezTo>
                      <a:pt x="376" y="284"/>
                      <a:pt x="406" y="292"/>
                      <a:pt x="419" y="324"/>
                    </a:cubicBezTo>
                    <a:cubicBezTo>
                      <a:pt x="438" y="374"/>
                      <a:pt x="417" y="440"/>
                      <a:pt x="369" y="466"/>
                    </a:cubicBezTo>
                    <a:cubicBezTo>
                      <a:pt x="311" y="497"/>
                      <a:pt x="256" y="481"/>
                      <a:pt x="206" y="448"/>
                    </a:cubicBezTo>
                    <a:cubicBezTo>
                      <a:pt x="161" y="418"/>
                      <a:pt x="93" y="440"/>
                      <a:pt x="58" y="393"/>
                    </a:cubicBezTo>
                    <a:cubicBezTo>
                      <a:pt x="36" y="363"/>
                      <a:pt x="59" y="340"/>
                      <a:pt x="49" y="310"/>
                    </a:cubicBezTo>
                    <a:cubicBezTo>
                      <a:pt x="41" y="286"/>
                      <a:pt x="11" y="323"/>
                      <a:pt x="7" y="25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99" name="Freeform 1192">
                <a:extLst>
                  <a:ext uri="{FF2B5EF4-FFF2-40B4-BE49-F238E27FC236}">
                    <a16:creationId xmlns:a16="http://schemas.microsoft.com/office/drawing/2014/main" id="{DB732F7C-B080-7A9F-AEDD-3B843AB0CE22}"/>
                  </a:ext>
                </a:extLst>
              </p:cNvPr>
              <p:cNvSpPr>
                <a:spLocks/>
              </p:cNvSpPr>
              <p:nvPr/>
            </p:nvSpPr>
            <p:spPr bwMode="auto">
              <a:xfrm>
                <a:off x="137" y="1634"/>
                <a:ext cx="34" cy="72"/>
              </a:xfrm>
              <a:custGeom>
                <a:avLst/>
                <a:gdLst>
                  <a:gd name="T0" fmla="*/ 0 w 101"/>
                  <a:gd name="T1" fmla="*/ 9 h 211"/>
                  <a:gd name="T2" fmla="*/ 4 w 101"/>
                  <a:gd name="T3" fmla="*/ 0 h 211"/>
                  <a:gd name="T4" fmla="*/ 0 60000 65536"/>
                  <a:gd name="T5" fmla="*/ 0 60000 65536"/>
                </a:gdLst>
                <a:ahLst/>
                <a:cxnLst>
                  <a:cxn ang="T4">
                    <a:pos x="T0" y="T1"/>
                  </a:cxn>
                  <a:cxn ang="T5">
                    <a:pos x="T2" y="T3"/>
                  </a:cxn>
                </a:cxnLst>
                <a:rect l="0" t="0" r="r" b="b"/>
                <a:pathLst>
                  <a:path w="101" h="211">
                    <a:moveTo>
                      <a:pt x="0" y="211"/>
                    </a:moveTo>
                    <a:cubicBezTo>
                      <a:pt x="8" y="141"/>
                      <a:pt x="11" y="22"/>
                      <a:pt x="101"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0" name="Freeform 1193">
                <a:extLst>
                  <a:ext uri="{FF2B5EF4-FFF2-40B4-BE49-F238E27FC236}">
                    <a16:creationId xmlns:a16="http://schemas.microsoft.com/office/drawing/2014/main" id="{9C49B793-4D3D-CB4F-1CA0-79097882B780}"/>
                  </a:ext>
                </a:extLst>
              </p:cNvPr>
              <p:cNvSpPr>
                <a:spLocks/>
              </p:cNvSpPr>
              <p:nvPr/>
            </p:nvSpPr>
            <p:spPr bwMode="auto">
              <a:xfrm>
                <a:off x="308" y="1838"/>
                <a:ext cx="45" cy="161"/>
              </a:xfrm>
              <a:custGeom>
                <a:avLst/>
                <a:gdLst>
                  <a:gd name="T0" fmla="*/ 0 w 133"/>
                  <a:gd name="T1" fmla="*/ 0 h 475"/>
                  <a:gd name="T2" fmla="*/ 4 w 133"/>
                  <a:gd name="T3" fmla="*/ 6 h 475"/>
                  <a:gd name="T4" fmla="*/ 3 w 133"/>
                  <a:gd name="T5" fmla="*/ 19 h 475"/>
                  <a:gd name="T6" fmla="*/ 0 60000 65536"/>
                  <a:gd name="T7" fmla="*/ 0 60000 65536"/>
                  <a:gd name="T8" fmla="*/ 0 60000 65536"/>
                </a:gdLst>
                <a:ahLst/>
                <a:cxnLst>
                  <a:cxn ang="T6">
                    <a:pos x="T0" y="T1"/>
                  </a:cxn>
                  <a:cxn ang="T7">
                    <a:pos x="T2" y="T3"/>
                  </a:cxn>
                  <a:cxn ang="T8">
                    <a:pos x="T4" y="T5"/>
                  </a:cxn>
                </a:cxnLst>
                <a:rect l="0" t="0" r="r" b="b"/>
                <a:pathLst>
                  <a:path w="133" h="475">
                    <a:moveTo>
                      <a:pt x="0" y="0"/>
                    </a:moveTo>
                    <a:cubicBezTo>
                      <a:pt x="41" y="25"/>
                      <a:pt x="92" y="123"/>
                      <a:pt x="105" y="168"/>
                    </a:cubicBezTo>
                    <a:cubicBezTo>
                      <a:pt x="133" y="269"/>
                      <a:pt x="71" y="374"/>
                      <a:pt x="80" y="47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1" name="Freeform 1194">
                <a:extLst>
                  <a:ext uri="{FF2B5EF4-FFF2-40B4-BE49-F238E27FC236}">
                    <a16:creationId xmlns:a16="http://schemas.microsoft.com/office/drawing/2014/main" id="{B8DDC718-4895-F20C-5032-74944DB5D21F}"/>
                  </a:ext>
                </a:extLst>
              </p:cNvPr>
              <p:cNvSpPr>
                <a:spLocks/>
              </p:cNvSpPr>
              <p:nvPr/>
            </p:nvSpPr>
            <p:spPr bwMode="auto">
              <a:xfrm>
                <a:off x="313" y="2053"/>
                <a:ext cx="60" cy="148"/>
              </a:xfrm>
              <a:custGeom>
                <a:avLst/>
                <a:gdLst>
                  <a:gd name="T0" fmla="*/ 7 w 179"/>
                  <a:gd name="T1" fmla="*/ 17 h 438"/>
                  <a:gd name="T2" fmla="*/ 4 w 179"/>
                  <a:gd name="T3" fmla="*/ 11 h 438"/>
                  <a:gd name="T4" fmla="*/ 1 w 179"/>
                  <a:gd name="T5" fmla="*/ 0 h 438"/>
                  <a:gd name="T6" fmla="*/ 0 60000 65536"/>
                  <a:gd name="T7" fmla="*/ 0 60000 65536"/>
                  <a:gd name="T8" fmla="*/ 0 60000 65536"/>
                </a:gdLst>
                <a:ahLst/>
                <a:cxnLst>
                  <a:cxn ang="T6">
                    <a:pos x="T0" y="T1"/>
                  </a:cxn>
                  <a:cxn ang="T7">
                    <a:pos x="T2" y="T3"/>
                  </a:cxn>
                  <a:cxn ang="T8">
                    <a:pos x="T4" y="T5"/>
                  </a:cxn>
                </a:cxnLst>
                <a:rect l="0" t="0" r="r" b="b"/>
                <a:pathLst>
                  <a:path w="179" h="438">
                    <a:moveTo>
                      <a:pt x="179" y="438"/>
                    </a:moveTo>
                    <a:cubicBezTo>
                      <a:pt x="123" y="430"/>
                      <a:pt x="128" y="330"/>
                      <a:pt x="102" y="292"/>
                    </a:cubicBezTo>
                    <a:cubicBezTo>
                      <a:pt x="41" y="204"/>
                      <a:pt x="0" y="115"/>
                      <a:pt x="31"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2" name="Freeform 1195">
                <a:extLst>
                  <a:ext uri="{FF2B5EF4-FFF2-40B4-BE49-F238E27FC236}">
                    <a16:creationId xmlns:a16="http://schemas.microsoft.com/office/drawing/2014/main" id="{5151DDB5-8534-6EBE-8A37-F6AC5C24D642}"/>
                  </a:ext>
                </a:extLst>
              </p:cNvPr>
              <p:cNvSpPr>
                <a:spLocks/>
              </p:cNvSpPr>
              <p:nvPr/>
            </p:nvSpPr>
            <p:spPr bwMode="auto">
              <a:xfrm>
                <a:off x="366" y="2233"/>
                <a:ext cx="14" cy="89"/>
              </a:xfrm>
              <a:custGeom>
                <a:avLst/>
                <a:gdLst>
                  <a:gd name="T0" fmla="*/ 1 w 43"/>
                  <a:gd name="T1" fmla="*/ 0 h 265"/>
                  <a:gd name="T2" fmla="*/ 1 w 43"/>
                  <a:gd name="T3" fmla="*/ 5 h 265"/>
                  <a:gd name="T4" fmla="*/ 1 w 43"/>
                  <a:gd name="T5" fmla="*/ 10 h 265"/>
                  <a:gd name="T6" fmla="*/ 0 60000 65536"/>
                  <a:gd name="T7" fmla="*/ 0 60000 65536"/>
                  <a:gd name="T8" fmla="*/ 0 60000 65536"/>
                </a:gdLst>
                <a:ahLst/>
                <a:cxnLst>
                  <a:cxn ang="T6">
                    <a:pos x="T0" y="T1"/>
                  </a:cxn>
                  <a:cxn ang="T7">
                    <a:pos x="T2" y="T3"/>
                  </a:cxn>
                  <a:cxn ang="T8">
                    <a:pos x="T4" y="T5"/>
                  </a:cxn>
                </a:cxnLst>
                <a:rect l="0" t="0" r="r" b="b"/>
                <a:pathLst>
                  <a:path w="43" h="265">
                    <a:moveTo>
                      <a:pt x="23" y="0"/>
                    </a:moveTo>
                    <a:cubicBezTo>
                      <a:pt x="27" y="44"/>
                      <a:pt x="43" y="81"/>
                      <a:pt x="40" y="126"/>
                    </a:cubicBezTo>
                    <a:cubicBezTo>
                      <a:pt x="37" y="168"/>
                      <a:pt x="0" y="226"/>
                      <a:pt x="19" y="26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3" name="Freeform 1196">
                <a:extLst>
                  <a:ext uri="{FF2B5EF4-FFF2-40B4-BE49-F238E27FC236}">
                    <a16:creationId xmlns:a16="http://schemas.microsoft.com/office/drawing/2014/main" id="{47706BDA-FB8F-833D-78C2-13A99D4FDAB5}"/>
                  </a:ext>
                </a:extLst>
              </p:cNvPr>
              <p:cNvSpPr>
                <a:spLocks/>
              </p:cNvSpPr>
              <p:nvPr/>
            </p:nvSpPr>
            <p:spPr bwMode="auto">
              <a:xfrm>
                <a:off x="285" y="2233"/>
                <a:ext cx="73" cy="114"/>
              </a:xfrm>
              <a:custGeom>
                <a:avLst/>
                <a:gdLst>
                  <a:gd name="T0" fmla="*/ 6 w 217"/>
                  <a:gd name="T1" fmla="*/ 0 h 337"/>
                  <a:gd name="T2" fmla="*/ 0 w 217"/>
                  <a:gd name="T3" fmla="*/ 3 h 337"/>
                  <a:gd name="T4" fmla="*/ 2 w 217"/>
                  <a:gd name="T5" fmla="*/ 7 h 337"/>
                  <a:gd name="T6" fmla="*/ 3 w 217"/>
                  <a:gd name="T7" fmla="*/ 10 h 337"/>
                  <a:gd name="T8" fmla="*/ 5 w 217"/>
                  <a:gd name="T9" fmla="*/ 13 h 337"/>
                  <a:gd name="T10" fmla="*/ 7 w 217"/>
                  <a:gd name="T11" fmla="*/ 9 h 337"/>
                  <a:gd name="T12" fmla="*/ 8 w 217"/>
                  <a:gd name="T13" fmla="*/ 2 h 337"/>
                  <a:gd name="T14" fmla="*/ 7 w 217"/>
                  <a:gd name="T15" fmla="*/ 0 h 3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7" h="337">
                    <a:moveTo>
                      <a:pt x="169" y="7"/>
                    </a:moveTo>
                    <a:cubicBezTo>
                      <a:pt x="117" y="6"/>
                      <a:pt x="0" y="16"/>
                      <a:pt x="13" y="82"/>
                    </a:cubicBezTo>
                    <a:cubicBezTo>
                      <a:pt x="20" y="116"/>
                      <a:pt x="46" y="146"/>
                      <a:pt x="61" y="175"/>
                    </a:cubicBezTo>
                    <a:cubicBezTo>
                      <a:pt x="77" y="207"/>
                      <a:pt x="81" y="234"/>
                      <a:pt x="89" y="268"/>
                    </a:cubicBezTo>
                    <a:cubicBezTo>
                      <a:pt x="96" y="296"/>
                      <a:pt x="103" y="337"/>
                      <a:pt x="144" y="322"/>
                    </a:cubicBezTo>
                    <a:cubicBezTo>
                      <a:pt x="177" y="311"/>
                      <a:pt x="176" y="268"/>
                      <a:pt x="181" y="238"/>
                    </a:cubicBezTo>
                    <a:cubicBezTo>
                      <a:pt x="190" y="176"/>
                      <a:pt x="217" y="105"/>
                      <a:pt x="207" y="40"/>
                    </a:cubicBezTo>
                    <a:cubicBezTo>
                      <a:pt x="204" y="20"/>
                      <a:pt x="211" y="0"/>
                      <a:pt x="182" y="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4" name="Freeform 1197">
                <a:extLst>
                  <a:ext uri="{FF2B5EF4-FFF2-40B4-BE49-F238E27FC236}">
                    <a16:creationId xmlns:a16="http://schemas.microsoft.com/office/drawing/2014/main" id="{F1A53045-241B-F2D7-6BAD-1D3307503FF2}"/>
                  </a:ext>
                </a:extLst>
              </p:cNvPr>
              <p:cNvSpPr>
                <a:spLocks/>
              </p:cNvSpPr>
              <p:nvPr/>
            </p:nvSpPr>
            <p:spPr bwMode="auto">
              <a:xfrm>
                <a:off x="305" y="2703"/>
                <a:ext cx="74" cy="137"/>
              </a:xfrm>
              <a:custGeom>
                <a:avLst/>
                <a:gdLst>
                  <a:gd name="T0" fmla="*/ 0 w 218"/>
                  <a:gd name="T1" fmla="*/ 16 h 406"/>
                  <a:gd name="T2" fmla="*/ 8 w 218"/>
                  <a:gd name="T3" fmla="*/ 10 h 406"/>
                  <a:gd name="T4" fmla="*/ 7 w 218"/>
                  <a:gd name="T5" fmla="*/ 0 h 406"/>
                  <a:gd name="T6" fmla="*/ 0 60000 65536"/>
                  <a:gd name="T7" fmla="*/ 0 60000 65536"/>
                  <a:gd name="T8" fmla="*/ 0 60000 65536"/>
                </a:gdLst>
                <a:ahLst/>
                <a:cxnLst>
                  <a:cxn ang="T6">
                    <a:pos x="T0" y="T1"/>
                  </a:cxn>
                  <a:cxn ang="T7">
                    <a:pos x="T2" y="T3"/>
                  </a:cxn>
                  <a:cxn ang="T8">
                    <a:pos x="T4" y="T5"/>
                  </a:cxn>
                </a:cxnLst>
                <a:rect l="0" t="0" r="r" b="b"/>
                <a:pathLst>
                  <a:path w="218" h="406">
                    <a:moveTo>
                      <a:pt x="0" y="404"/>
                    </a:moveTo>
                    <a:cubicBezTo>
                      <a:pt x="96" y="406"/>
                      <a:pt x="174" y="365"/>
                      <a:pt x="198" y="261"/>
                    </a:cubicBezTo>
                    <a:cubicBezTo>
                      <a:pt x="218" y="173"/>
                      <a:pt x="209" y="80"/>
                      <a:pt x="172"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5" name="Freeform 1198">
                <a:extLst>
                  <a:ext uri="{FF2B5EF4-FFF2-40B4-BE49-F238E27FC236}">
                    <a16:creationId xmlns:a16="http://schemas.microsoft.com/office/drawing/2014/main" id="{B2CEE851-70B0-3299-92EB-6F6864127D58}"/>
                  </a:ext>
                </a:extLst>
              </p:cNvPr>
              <p:cNvSpPr>
                <a:spLocks/>
              </p:cNvSpPr>
              <p:nvPr/>
            </p:nvSpPr>
            <p:spPr bwMode="auto">
              <a:xfrm>
                <a:off x="218" y="3086"/>
                <a:ext cx="91" cy="114"/>
              </a:xfrm>
              <a:custGeom>
                <a:avLst/>
                <a:gdLst>
                  <a:gd name="T0" fmla="*/ 1 w 270"/>
                  <a:gd name="T1" fmla="*/ 0 h 337"/>
                  <a:gd name="T2" fmla="*/ 3 w 270"/>
                  <a:gd name="T3" fmla="*/ 10 h 337"/>
                  <a:gd name="T4" fmla="*/ 8 w 270"/>
                  <a:gd name="T5" fmla="*/ 10 h 337"/>
                  <a:gd name="T6" fmla="*/ 10 w 270"/>
                  <a:gd name="T7" fmla="*/ 13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 h="337">
                    <a:moveTo>
                      <a:pt x="26" y="0"/>
                    </a:moveTo>
                    <a:cubicBezTo>
                      <a:pt x="13" y="75"/>
                      <a:pt x="0" y="226"/>
                      <a:pt x="85" y="253"/>
                    </a:cubicBezTo>
                    <a:cubicBezTo>
                      <a:pt x="129" y="266"/>
                      <a:pt x="157" y="243"/>
                      <a:pt x="199" y="270"/>
                    </a:cubicBezTo>
                    <a:cubicBezTo>
                      <a:pt x="226" y="288"/>
                      <a:pt x="251" y="323"/>
                      <a:pt x="270" y="33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6" name="Freeform 1199">
                <a:extLst>
                  <a:ext uri="{FF2B5EF4-FFF2-40B4-BE49-F238E27FC236}">
                    <a16:creationId xmlns:a16="http://schemas.microsoft.com/office/drawing/2014/main" id="{1286E6D4-F300-F3D4-3116-2F5ECB386C94}"/>
                  </a:ext>
                </a:extLst>
              </p:cNvPr>
              <p:cNvSpPr>
                <a:spLocks/>
              </p:cNvSpPr>
              <p:nvPr/>
            </p:nvSpPr>
            <p:spPr bwMode="auto">
              <a:xfrm>
                <a:off x="198" y="3370"/>
                <a:ext cx="176" cy="225"/>
              </a:xfrm>
              <a:custGeom>
                <a:avLst/>
                <a:gdLst>
                  <a:gd name="T0" fmla="*/ 16 w 520"/>
                  <a:gd name="T1" fmla="*/ 11 h 667"/>
                  <a:gd name="T2" fmla="*/ 15 w 520"/>
                  <a:gd name="T3" fmla="*/ 8 h 667"/>
                  <a:gd name="T4" fmla="*/ 12 w 520"/>
                  <a:gd name="T5" fmla="*/ 6 h 667"/>
                  <a:gd name="T6" fmla="*/ 4 w 520"/>
                  <a:gd name="T7" fmla="*/ 1 h 667"/>
                  <a:gd name="T8" fmla="*/ 2 w 520"/>
                  <a:gd name="T9" fmla="*/ 6 h 667"/>
                  <a:gd name="T10" fmla="*/ 9 w 520"/>
                  <a:gd name="T11" fmla="*/ 11 h 667"/>
                  <a:gd name="T12" fmla="*/ 16 w 520"/>
                  <a:gd name="T13" fmla="*/ 24 h 667"/>
                  <a:gd name="T14" fmla="*/ 16 w 520"/>
                  <a:gd name="T15" fmla="*/ 24 h 667"/>
                  <a:gd name="T16" fmla="*/ 20 w 520"/>
                  <a:gd name="T17" fmla="*/ 16 h 667"/>
                  <a:gd name="T18" fmla="*/ 19 w 520"/>
                  <a:gd name="T19" fmla="*/ 12 h 667"/>
                  <a:gd name="T20" fmla="*/ 16 w 520"/>
                  <a:gd name="T21" fmla="*/ 12 h 6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0" h="667">
                    <a:moveTo>
                      <a:pt x="422" y="302"/>
                    </a:moveTo>
                    <a:cubicBezTo>
                      <a:pt x="399" y="279"/>
                      <a:pt x="408" y="243"/>
                      <a:pt x="387" y="218"/>
                    </a:cubicBezTo>
                    <a:cubicBezTo>
                      <a:pt x="365" y="189"/>
                      <a:pt x="327" y="186"/>
                      <a:pt x="296" y="170"/>
                    </a:cubicBezTo>
                    <a:cubicBezTo>
                      <a:pt x="224" y="134"/>
                      <a:pt x="183" y="66"/>
                      <a:pt x="106" y="36"/>
                    </a:cubicBezTo>
                    <a:cubicBezTo>
                      <a:pt x="16" y="0"/>
                      <a:pt x="0" y="88"/>
                      <a:pt x="48" y="149"/>
                    </a:cubicBezTo>
                    <a:cubicBezTo>
                      <a:pt x="93" y="206"/>
                      <a:pt x="177" y="221"/>
                      <a:pt x="224" y="278"/>
                    </a:cubicBezTo>
                    <a:cubicBezTo>
                      <a:pt x="259" y="320"/>
                      <a:pt x="335" y="667"/>
                      <a:pt x="409" y="630"/>
                    </a:cubicBezTo>
                    <a:cubicBezTo>
                      <a:pt x="409" y="621"/>
                      <a:pt x="409" y="639"/>
                      <a:pt x="409" y="630"/>
                    </a:cubicBezTo>
                    <a:cubicBezTo>
                      <a:pt x="498" y="587"/>
                      <a:pt x="503" y="517"/>
                      <a:pt x="507" y="425"/>
                    </a:cubicBezTo>
                    <a:cubicBezTo>
                      <a:pt x="509" y="393"/>
                      <a:pt x="520" y="334"/>
                      <a:pt x="498" y="306"/>
                    </a:cubicBezTo>
                    <a:cubicBezTo>
                      <a:pt x="477" y="280"/>
                      <a:pt x="431" y="296"/>
                      <a:pt x="422" y="31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7" name="Freeform 1200">
                <a:extLst>
                  <a:ext uri="{FF2B5EF4-FFF2-40B4-BE49-F238E27FC236}">
                    <a16:creationId xmlns:a16="http://schemas.microsoft.com/office/drawing/2014/main" id="{5E04E1CA-A1DD-1BD6-EAB5-18461B9A2B79}"/>
                  </a:ext>
                </a:extLst>
              </p:cNvPr>
              <p:cNvSpPr>
                <a:spLocks/>
              </p:cNvSpPr>
              <p:nvPr/>
            </p:nvSpPr>
            <p:spPr bwMode="auto">
              <a:xfrm>
                <a:off x="637" y="2852"/>
                <a:ext cx="20" cy="126"/>
              </a:xfrm>
              <a:custGeom>
                <a:avLst/>
                <a:gdLst>
                  <a:gd name="T0" fmla="*/ 1 w 59"/>
                  <a:gd name="T1" fmla="*/ 0 h 371"/>
                  <a:gd name="T2" fmla="*/ 0 w 59"/>
                  <a:gd name="T3" fmla="*/ 15 h 371"/>
                  <a:gd name="T4" fmla="*/ 0 60000 65536"/>
                  <a:gd name="T5" fmla="*/ 0 60000 65536"/>
                </a:gdLst>
                <a:ahLst/>
                <a:cxnLst>
                  <a:cxn ang="T4">
                    <a:pos x="T0" y="T1"/>
                  </a:cxn>
                  <a:cxn ang="T5">
                    <a:pos x="T2" y="T3"/>
                  </a:cxn>
                </a:cxnLst>
                <a:rect l="0" t="0" r="r" b="b"/>
                <a:pathLst>
                  <a:path w="59" h="371">
                    <a:moveTo>
                      <a:pt x="17" y="0"/>
                    </a:moveTo>
                    <a:cubicBezTo>
                      <a:pt x="55" y="114"/>
                      <a:pt x="59" y="291"/>
                      <a:pt x="0" y="37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8" name="Freeform 1201">
                <a:extLst>
                  <a:ext uri="{FF2B5EF4-FFF2-40B4-BE49-F238E27FC236}">
                    <a16:creationId xmlns:a16="http://schemas.microsoft.com/office/drawing/2014/main" id="{113D4B81-D8EB-C0F6-5D56-6A4C3EB60F7E}"/>
                  </a:ext>
                </a:extLst>
              </p:cNvPr>
              <p:cNvSpPr>
                <a:spLocks/>
              </p:cNvSpPr>
              <p:nvPr/>
            </p:nvSpPr>
            <p:spPr bwMode="auto">
              <a:xfrm>
                <a:off x="695" y="2810"/>
                <a:ext cx="74" cy="57"/>
              </a:xfrm>
              <a:custGeom>
                <a:avLst/>
                <a:gdLst>
                  <a:gd name="T0" fmla="*/ 8 w 219"/>
                  <a:gd name="T1" fmla="*/ 6 h 170"/>
                  <a:gd name="T2" fmla="*/ 0 w 219"/>
                  <a:gd name="T3" fmla="*/ 0 h 170"/>
                  <a:gd name="T4" fmla="*/ 0 60000 65536"/>
                  <a:gd name="T5" fmla="*/ 0 60000 65536"/>
                </a:gdLst>
                <a:ahLst/>
                <a:cxnLst>
                  <a:cxn ang="T4">
                    <a:pos x="T0" y="T1"/>
                  </a:cxn>
                  <a:cxn ang="T5">
                    <a:pos x="T2" y="T3"/>
                  </a:cxn>
                </a:cxnLst>
                <a:rect l="0" t="0" r="r" b="b"/>
                <a:pathLst>
                  <a:path w="219" h="170">
                    <a:moveTo>
                      <a:pt x="219" y="160"/>
                    </a:moveTo>
                    <a:cubicBezTo>
                      <a:pt x="108" y="170"/>
                      <a:pt x="87" y="12"/>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9" name="Freeform 1202">
                <a:extLst>
                  <a:ext uri="{FF2B5EF4-FFF2-40B4-BE49-F238E27FC236}">
                    <a16:creationId xmlns:a16="http://schemas.microsoft.com/office/drawing/2014/main" id="{734C8059-3D7E-011A-30B4-EEB9B6F2AF24}"/>
                  </a:ext>
                </a:extLst>
              </p:cNvPr>
              <p:cNvSpPr>
                <a:spLocks/>
              </p:cNvSpPr>
              <p:nvPr/>
            </p:nvSpPr>
            <p:spPr bwMode="auto">
              <a:xfrm>
                <a:off x="651" y="2861"/>
                <a:ext cx="99" cy="97"/>
              </a:xfrm>
              <a:custGeom>
                <a:avLst/>
                <a:gdLst>
                  <a:gd name="T0" fmla="*/ 0 w 291"/>
                  <a:gd name="T1" fmla="*/ 9 h 287"/>
                  <a:gd name="T2" fmla="*/ 4 w 291"/>
                  <a:gd name="T3" fmla="*/ 10 h 287"/>
                  <a:gd name="T4" fmla="*/ 8 w 291"/>
                  <a:gd name="T5" fmla="*/ 8 h 287"/>
                  <a:gd name="T6" fmla="*/ 12 w 291"/>
                  <a:gd name="T7" fmla="*/ 0 h 2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1" h="287">
                    <a:moveTo>
                      <a:pt x="0" y="236"/>
                    </a:moveTo>
                    <a:cubicBezTo>
                      <a:pt x="36" y="269"/>
                      <a:pt x="49" y="287"/>
                      <a:pt x="101" y="275"/>
                    </a:cubicBezTo>
                    <a:cubicBezTo>
                      <a:pt x="144" y="266"/>
                      <a:pt x="179" y="238"/>
                      <a:pt x="207" y="207"/>
                    </a:cubicBezTo>
                    <a:cubicBezTo>
                      <a:pt x="263" y="145"/>
                      <a:pt x="259" y="62"/>
                      <a:pt x="291"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10" name="Freeform 1203">
                <a:extLst>
                  <a:ext uri="{FF2B5EF4-FFF2-40B4-BE49-F238E27FC236}">
                    <a16:creationId xmlns:a16="http://schemas.microsoft.com/office/drawing/2014/main" id="{3240D099-AEDB-2556-1909-FEB5D245F79E}"/>
                  </a:ext>
                </a:extLst>
              </p:cNvPr>
              <p:cNvSpPr>
                <a:spLocks/>
              </p:cNvSpPr>
              <p:nvPr/>
            </p:nvSpPr>
            <p:spPr bwMode="auto">
              <a:xfrm>
                <a:off x="927" y="3148"/>
                <a:ext cx="127" cy="66"/>
              </a:xfrm>
              <a:custGeom>
                <a:avLst/>
                <a:gdLst>
                  <a:gd name="T0" fmla="*/ 0 w 375"/>
                  <a:gd name="T1" fmla="*/ 1 h 196"/>
                  <a:gd name="T2" fmla="*/ 8 w 375"/>
                  <a:gd name="T3" fmla="*/ 3 h 196"/>
                  <a:gd name="T4" fmla="*/ 15 w 375"/>
                  <a:gd name="T5" fmla="*/ 7 h 196"/>
                  <a:gd name="T6" fmla="*/ 0 60000 65536"/>
                  <a:gd name="T7" fmla="*/ 0 60000 65536"/>
                  <a:gd name="T8" fmla="*/ 0 60000 65536"/>
                </a:gdLst>
                <a:ahLst/>
                <a:cxnLst>
                  <a:cxn ang="T6">
                    <a:pos x="T0" y="T1"/>
                  </a:cxn>
                  <a:cxn ang="T7">
                    <a:pos x="T2" y="T3"/>
                  </a:cxn>
                  <a:cxn ang="T8">
                    <a:pos x="T4" y="T5"/>
                  </a:cxn>
                </a:cxnLst>
                <a:rect l="0" t="0" r="r" b="b"/>
                <a:pathLst>
                  <a:path w="375" h="196">
                    <a:moveTo>
                      <a:pt x="0" y="32"/>
                    </a:moveTo>
                    <a:cubicBezTo>
                      <a:pt x="77" y="0"/>
                      <a:pt x="154" y="15"/>
                      <a:pt x="210" y="74"/>
                    </a:cubicBezTo>
                    <a:cubicBezTo>
                      <a:pt x="253" y="120"/>
                      <a:pt x="313" y="178"/>
                      <a:pt x="375" y="19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11" name="Freeform 1204">
                <a:extLst>
                  <a:ext uri="{FF2B5EF4-FFF2-40B4-BE49-F238E27FC236}">
                    <a16:creationId xmlns:a16="http://schemas.microsoft.com/office/drawing/2014/main" id="{84E46DD8-181C-0623-FC99-096239517DD4}"/>
                  </a:ext>
                </a:extLst>
              </p:cNvPr>
              <p:cNvSpPr>
                <a:spLocks/>
              </p:cNvSpPr>
              <p:nvPr/>
            </p:nvSpPr>
            <p:spPr bwMode="auto">
              <a:xfrm>
                <a:off x="1170" y="3151"/>
                <a:ext cx="111" cy="130"/>
              </a:xfrm>
              <a:custGeom>
                <a:avLst/>
                <a:gdLst>
                  <a:gd name="T0" fmla="*/ 13 w 326"/>
                  <a:gd name="T1" fmla="*/ 0 h 385"/>
                  <a:gd name="T2" fmla="*/ 2 w 326"/>
                  <a:gd name="T3" fmla="*/ 5 h 385"/>
                  <a:gd name="T4" fmla="*/ 0 w 326"/>
                  <a:gd name="T5" fmla="*/ 11 h 385"/>
                  <a:gd name="T6" fmla="*/ 2 w 326"/>
                  <a:gd name="T7" fmla="*/ 15 h 3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6" h="385">
                    <a:moveTo>
                      <a:pt x="326" y="0"/>
                    </a:moveTo>
                    <a:cubicBezTo>
                      <a:pt x="235" y="10"/>
                      <a:pt x="127" y="64"/>
                      <a:pt x="65" y="131"/>
                    </a:cubicBezTo>
                    <a:cubicBezTo>
                      <a:pt x="25" y="174"/>
                      <a:pt x="6" y="221"/>
                      <a:pt x="2" y="278"/>
                    </a:cubicBezTo>
                    <a:cubicBezTo>
                      <a:pt x="0" y="309"/>
                      <a:pt x="5" y="385"/>
                      <a:pt x="44" y="37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12" name="Freeform 1205">
                <a:extLst>
                  <a:ext uri="{FF2B5EF4-FFF2-40B4-BE49-F238E27FC236}">
                    <a16:creationId xmlns:a16="http://schemas.microsoft.com/office/drawing/2014/main" id="{D5CCC0C6-14BE-F82B-14B1-51D87251FFC6}"/>
                  </a:ext>
                </a:extLst>
              </p:cNvPr>
              <p:cNvSpPr>
                <a:spLocks/>
              </p:cNvSpPr>
              <p:nvPr/>
            </p:nvSpPr>
            <p:spPr bwMode="auto">
              <a:xfrm>
                <a:off x="172" y="3242"/>
                <a:ext cx="141" cy="114"/>
              </a:xfrm>
              <a:custGeom>
                <a:avLst/>
                <a:gdLst>
                  <a:gd name="T0" fmla="*/ 3 w 415"/>
                  <a:gd name="T1" fmla="*/ 1 h 336"/>
                  <a:gd name="T2" fmla="*/ 0 w 415"/>
                  <a:gd name="T3" fmla="*/ 2 h 336"/>
                  <a:gd name="T4" fmla="*/ 2 w 415"/>
                  <a:gd name="T5" fmla="*/ 5 h 336"/>
                  <a:gd name="T6" fmla="*/ 6 w 415"/>
                  <a:gd name="T7" fmla="*/ 8 h 336"/>
                  <a:gd name="T8" fmla="*/ 7 w 415"/>
                  <a:gd name="T9" fmla="*/ 12 h 336"/>
                  <a:gd name="T10" fmla="*/ 14 w 415"/>
                  <a:gd name="T11" fmla="*/ 11 h 336"/>
                  <a:gd name="T12" fmla="*/ 14 w 415"/>
                  <a:gd name="T13" fmla="*/ 5 h 336"/>
                  <a:gd name="T14" fmla="*/ 8 w 415"/>
                  <a:gd name="T15" fmla="*/ 2 h 336"/>
                  <a:gd name="T16" fmla="*/ 3 w 415"/>
                  <a:gd name="T17" fmla="*/ 1 h 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 h="336">
                    <a:moveTo>
                      <a:pt x="77" y="15"/>
                    </a:moveTo>
                    <a:cubicBezTo>
                      <a:pt x="52" y="14"/>
                      <a:pt x="15" y="36"/>
                      <a:pt x="8" y="64"/>
                    </a:cubicBezTo>
                    <a:cubicBezTo>
                      <a:pt x="0" y="102"/>
                      <a:pt x="38" y="114"/>
                      <a:pt x="64" y="132"/>
                    </a:cubicBezTo>
                    <a:cubicBezTo>
                      <a:pt x="96" y="153"/>
                      <a:pt x="129" y="181"/>
                      <a:pt x="143" y="217"/>
                    </a:cubicBezTo>
                    <a:cubicBezTo>
                      <a:pt x="157" y="250"/>
                      <a:pt x="152" y="279"/>
                      <a:pt x="181" y="302"/>
                    </a:cubicBezTo>
                    <a:cubicBezTo>
                      <a:pt x="225" y="336"/>
                      <a:pt x="317" y="315"/>
                      <a:pt x="350" y="280"/>
                    </a:cubicBezTo>
                    <a:cubicBezTo>
                      <a:pt x="401" y="223"/>
                      <a:pt x="415" y="162"/>
                      <a:pt x="347" y="120"/>
                    </a:cubicBezTo>
                    <a:cubicBezTo>
                      <a:pt x="303" y="92"/>
                      <a:pt x="251" y="69"/>
                      <a:pt x="203" y="45"/>
                    </a:cubicBezTo>
                    <a:cubicBezTo>
                      <a:pt x="158" y="22"/>
                      <a:pt x="115" y="0"/>
                      <a:pt x="73" y="1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13" name="Freeform 1206">
                <a:extLst>
                  <a:ext uri="{FF2B5EF4-FFF2-40B4-BE49-F238E27FC236}">
                    <a16:creationId xmlns:a16="http://schemas.microsoft.com/office/drawing/2014/main" id="{3A20ABA6-3864-7E18-A75A-75615DCAC3A9}"/>
                  </a:ext>
                </a:extLst>
              </p:cNvPr>
              <p:cNvSpPr>
                <a:spLocks/>
              </p:cNvSpPr>
              <p:nvPr/>
            </p:nvSpPr>
            <p:spPr bwMode="auto">
              <a:xfrm>
                <a:off x="215" y="3252"/>
                <a:ext cx="34" cy="52"/>
              </a:xfrm>
              <a:custGeom>
                <a:avLst/>
                <a:gdLst>
                  <a:gd name="T0" fmla="*/ 0 w 101"/>
                  <a:gd name="T1" fmla="*/ 6 h 152"/>
                  <a:gd name="T2" fmla="*/ 4 w 101"/>
                  <a:gd name="T3" fmla="*/ 1 h 152"/>
                  <a:gd name="T4" fmla="*/ 0 60000 65536"/>
                  <a:gd name="T5" fmla="*/ 0 60000 65536"/>
                </a:gdLst>
                <a:ahLst/>
                <a:cxnLst>
                  <a:cxn ang="T4">
                    <a:pos x="T0" y="T1"/>
                  </a:cxn>
                  <a:cxn ang="T5">
                    <a:pos x="T2" y="T3"/>
                  </a:cxn>
                </a:cxnLst>
                <a:rect l="0" t="0" r="r" b="b"/>
                <a:pathLst>
                  <a:path w="101" h="152">
                    <a:moveTo>
                      <a:pt x="0" y="152"/>
                    </a:moveTo>
                    <a:cubicBezTo>
                      <a:pt x="10" y="116"/>
                      <a:pt x="31" y="0"/>
                      <a:pt x="101" y="3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14" name="Freeform 1207">
                <a:extLst>
                  <a:ext uri="{FF2B5EF4-FFF2-40B4-BE49-F238E27FC236}">
                    <a16:creationId xmlns:a16="http://schemas.microsoft.com/office/drawing/2014/main" id="{569D27BD-F296-8FE1-3ED9-95A8A3AA61F9}"/>
                  </a:ext>
                </a:extLst>
              </p:cNvPr>
              <p:cNvSpPr>
                <a:spLocks/>
              </p:cNvSpPr>
              <p:nvPr/>
            </p:nvSpPr>
            <p:spPr bwMode="auto">
              <a:xfrm>
                <a:off x="192" y="2685"/>
                <a:ext cx="43" cy="79"/>
              </a:xfrm>
              <a:custGeom>
                <a:avLst/>
                <a:gdLst>
                  <a:gd name="T0" fmla="*/ 5 w 128"/>
                  <a:gd name="T1" fmla="*/ 2 h 233"/>
                  <a:gd name="T2" fmla="*/ 1 w 128"/>
                  <a:gd name="T3" fmla="*/ 4 h 233"/>
                  <a:gd name="T4" fmla="*/ 5 w 128"/>
                  <a:gd name="T5" fmla="*/ 9 h 233"/>
                  <a:gd name="T6" fmla="*/ 0 60000 65536"/>
                  <a:gd name="T7" fmla="*/ 0 60000 65536"/>
                  <a:gd name="T8" fmla="*/ 0 60000 65536"/>
                </a:gdLst>
                <a:ahLst/>
                <a:cxnLst>
                  <a:cxn ang="T6">
                    <a:pos x="T0" y="T1"/>
                  </a:cxn>
                  <a:cxn ang="T7">
                    <a:pos x="T2" y="T3"/>
                  </a:cxn>
                  <a:cxn ang="T8">
                    <a:pos x="T4" y="T5"/>
                  </a:cxn>
                </a:cxnLst>
                <a:rect l="0" t="0" r="r" b="b"/>
                <a:pathLst>
                  <a:path w="128" h="233">
                    <a:moveTo>
                      <a:pt x="128" y="48"/>
                    </a:moveTo>
                    <a:cubicBezTo>
                      <a:pt x="93" y="0"/>
                      <a:pt x="0" y="15"/>
                      <a:pt x="19" y="90"/>
                    </a:cubicBezTo>
                    <a:cubicBezTo>
                      <a:pt x="33" y="145"/>
                      <a:pt x="107" y="184"/>
                      <a:pt x="128" y="23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15" name="Freeform 1208">
                <a:extLst>
                  <a:ext uri="{FF2B5EF4-FFF2-40B4-BE49-F238E27FC236}">
                    <a16:creationId xmlns:a16="http://schemas.microsoft.com/office/drawing/2014/main" id="{BAE18F0D-E644-140B-F0DF-51FE058E7CD7}"/>
                  </a:ext>
                </a:extLst>
              </p:cNvPr>
              <p:cNvSpPr>
                <a:spLocks/>
              </p:cNvSpPr>
              <p:nvPr/>
            </p:nvSpPr>
            <p:spPr bwMode="auto">
              <a:xfrm>
                <a:off x="281" y="2734"/>
                <a:ext cx="84" cy="71"/>
              </a:xfrm>
              <a:custGeom>
                <a:avLst/>
                <a:gdLst>
                  <a:gd name="T0" fmla="*/ 0 w 249"/>
                  <a:gd name="T1" fmla="*/ 0 h 210"/>
                  <a:gd name="T2" fmla="*/ 2 w 249"/>
                  <a:gd name="T3" fmla="*/ 2 h 210"/>
                  <a:gd name="T4" fmla="*/ 5 w 249"/>
                  <a:gd name="T5" fmla="*/ 3 h 210"/>
                  <a:gd name="T6" fmla="*/ 9 w 249"/>
                  <a:gd name="T7" fmla="*/ 8 h 2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9" h="210">
                    <a:moveTo>
                      <a:pt x="0" y="0"/>
                    </a:moveTo>
                    <a:cubicBezTo>
                      <a:pt x="9" y="18"/>
                      <a:pt x="26" y="47"/>
                      <a:pt x="43" y="62"/>
                    </a:cubicBezTo>
                    <a:cubicBezTo>
                      <a:pt x="69" y="83"/>
                      <a:pt x="98" y="78"/>
                      <a:pt x="127" y="91"/>
                    </a:cubicBezTo>
                    <a:cubicBezTo>
                      <a:pt x="170" y="110"/>
                      <a:pt x="244" y="166"/>
                      <a:pt x="249" y="21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16" name="Freeform 1209">
                <a:extLst>
                  <a:ext uri="{FF2B5EF4-FFF2-40B4-BE49-F238E27FC236}">
                    <a16:creationId xmlns:a16="http://schemas.microsoft.com/office/drawing/2014/main" id="{08BDBF00-ACC5-960E-1817-767FE842AF9E}"/>
                  </a:ext>
                </a:extLst>
              </p:cNvPr>
              <p:cNvSpPr>
                <a:spLocks/>
              </p:cNvSpPr>
              <p:nvPr/>
            </p:nvSpPr>
            <p:spPr bwMode="auto">
              <a:xfrm>
                <a:off x="275" y="2774"/>
                <a:ext cx="19" cy="63"/>
              </a:xfrm>
              <a:custGeom>
                <a:avLst/>
                <a:gdLst>
                  <a:gd name="T0" fmla="*/ 0 w 56"/>
                  <a:gd name="T1" fmla="*/ 0 h 186"/>
                  <a:gd name="T2" fmla="*/ 1 w 56"/>
                  <a:gd name="T3" fmla="*/ 7 h 186"/>
                  <a:gd name="T4" fmla="*/ 0 60000 65536"/>
                  <a:gd name="T5" fmla="*/ 0 60000 65536"/>
                </a:gdLst>
                <a:ahLst/>
                <a:cxnLst>
                  <a:cxn ang="T4">
                    <a:pos x="T0" y="T1"/>
                  </a:cxn>
                  <a:cxn ang="T5">
                    <a:pos x="T2" y="T3"/>
                  </a:cxn>
                </a:cxnLst>
                <a:rect l="0" t="0" r="r" b="b"/>
                <a:pathLst>
                  <a:path w="56" h="186">
                    <a:moveTo>
                      <a:pt x="0" y="0"/>
                    </a:moveTo>
                    <a:cubicBezTo>
                      <a:pt x="56" y="24"/>
                      <a:pt x="55" y="146"/>
                      <a:pt x="21" y="18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17" name="Freeform 1210">
                <a:extLst>
                  <a:ext uri="{FF2B5EF4-FFF2-40B4-BE49-F238E27FC236}">
                    <a16:creationId xmlns:a16="http://schemas.microsoft.com/office/drawing/2014/main" id="{B2E9E082-FA53-F56C-7532-E98AC63FAF6D}"/>
                  </a:ext>
                </a:extLst>
              </p:cNvPr>
              <p:cNvSpPr>
                <a:spLocks/>
              </p:cNvSpPr>
              <p:nvPr/>
            </p:nvSpPr>
            <p:spPr bwMode="auto">
              <a:xfrm>
                <a:off x="194" y="2297"/>
                <a:ext cx="53" cy="71"/>
              </a:xfrm>
              <a:custGeom>
                <a:avLst/>
                <a:gdLst>
                  <a:gd name="T0" fmla="*/ 0 w 156"/>
                  <a:gd name="T1" fmla="*/ 0 h 210"/>
                  <a:gd name="T2" fmla="*/ 4 w 156"/>
                  <a:gd name="T3" fmla="*/ 8 h 210"/>
                  <a:gd name="T4" fmla="*/ 0 60000 65536"/>
                  <a:gd name="T5" fmla="*/ 0 60000 65536"/>
                </a:gdLst>
                <a:ahLst/>
                <a:cxnLst>
                  <a:cxn ang="T4">
                    <a:pos x="T0" y="T1"/>
                  </a:cxn>
                  <a:cxn ang="T5">
                    <a:pos x="T2" y="T3"/>
                  </a:cxn>
                </a:cxnLst>
                <a:rect l="0" t="0" r="r" b="b"/>
                <a:pathLst>
                  <a:path w="156" h="210">
                    <a:moveTo>
                      <a:pt x="0" y="0"/>
                    </a:moveTo>
                    <a:cubicBezTo>
                      <a:pt x="0" y="77"/>
                      <a:pt x="156" y="114"/>
                      <a:pt x="101" y="21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18" name="Freeform 1211">
                <a:extLst>
                  <a:ext uri="{FF2B5EF4-FFF2-40B4-BE49-F238E27FC236}">
                    <a16:creationId xmlns:a16="http://schemas.microsoft.com/office/drawing/2014/main" id="{A1E4706A-99A6-2596-4E1E-14B7077075FB}"/>
                  </a:ext>
                </a:extLst>
              </p:cNvPr>
              <p:cNvSpPr>
                <a:spLocks/>
              </p:cNvSpPr>
              <p:nvPr/>
            </p:nvSpPr>
            <p:spPr bwMode="auto">
              <a:xfrm>
                <a:off x="249" y="2292"/>
                <a:ext cx="23" cy="79"/>
              </a:xfrm>
              <a:custGeom>
                <a:avLst/>
                <a:gdLst>
                  <a:gd name="T0" fmla="*/ 1 w 70"/>
                  <a:gd name="T1" fmla="*/ 9 h 232"/>
                  <a:gd name="T2" fmla="*/ 0 w 70"/>
                  <a:gd name="T3" fmla="*/ 4 h 232"/>
                  <a:gd name="T4" fmla="*/ 1 w 70"/>
                  <a:gd name="T5" fmla="*/ 1 h 232"/>
                  <a:gd name="T6" fmla="*/ 3 w 70"/>
                  <a:gd name="T7" fmla="*/ 0 h 2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232">
                    <a:moveTo>
                      <a:pt x="28" y="232"/>
                    </a:moveTo>
                    <a:cubicBezTo>
                      <a:pt x="0" y="196"/>
                      <a:pt x="6" y="144"/>
                      <a:pt x="10" y="101"/>
                    </a:cubicBezTo>
                    <a:cubicBezTo>
                      <a:pt x="12" y="80"/>
                      <a:pt x="11" y="51"/>
                      <a:pt x="24" y="34"/>
                    </a:cubicBezTo>
                    <a:cubicBezTo>
                      <a:pt x="38" y="16"/>
                      <a:pt x="59" y="22"/>
                      <a:pt x="7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19" name="Freeform 1212">
                <a:extLst>
                  <a:ext uri="{FF2B5EF4-FFF2-40B4-BE49-F238E27FC236}">
                    <a16:creationId xmlns:a16="http://schemas.microsoft.com/office/drawing/2014/main" id="{F711E5D0-6AD5-77AF-037C-BDB566F87AD4}"/>
                  </a:ext>
                </a:extLst>
              </p:cNvPr>
              <p:cNvSpPr>
                <a:spLocks/>
              </p:cNvSpPr>
              <p:nvPr/>
            </p:nvSpPr>
            <p:spPr bwMode="auto">
              <a:xfrm>
                <a:off x="126" y="1753"/>
                <a:ext cx="109" cy="84"/>
              </a:xfrm>
              <a:custGeom>
                <a:avLst/>
                <a:gdLst>
                  <a:gd name="T0" fmla="*/ 3 w 321"/>
                  <a:gd name="T1" fmla="*/ 0 h 251"/>
                  <a:gd name="T2" fmla="*/ 4 w 321"/>
                  <a:gd name="T3" fmla="*/ 5 h 251"/>
                  <a:gd name="T4" fmla="*/ 6 w 321"/>
                  <a:gd name="T5" fmla="*/ 8 h 251"/>
                  <a:gd name="T6" fmla="*/ 8 w 321"/>
                  <a:gd name="T7" fmla="*/ 8 h 251"/>
                  <a:gd name="T8" fmla="*/ 10 w 321"/>
                  <a:gd name="T9" fmla="*/ 2 h 251"/>
                  <a:gd name="T10" fmla="*/ 6 w 321"/>
                  <a:gd name="T11" fmla="*/ 1 h 251"/>
                  <a:gd name="T12" fmla="*/ 3 w 321"/>
                  <a:gd name="T13" fmla="*/ 0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1" h="251">
                    <a:moveTo>
                      <a:pt x="86" y="4"/>
                    </a:moveTo>
                    <a:cubicBezTo>
                      <a:pt x="0" y="18"/>
                      <a:pt x="65" y="117"/>
                      <a:pt x="95" y="146"/>
                    </a:cubicBezTo>
                    <a:cubicBezTo>
                      <a:pt x="117" y="168"/>
                      <a:pt x="131" y="192"/>
                      <a:pt x="150" y="214"/>
                    </a:cubicBezTo>
                    <a:cubicBezTo>
                      <a:pt x="183" y="251"/>
                      <a:pt x="186" y="239"/>
                      <a:pt x="203" y="202"/>
                    </a:cubicBezTo>
                    <a:cubicBezTo>
                      <a:pt x="225" y="155"/>
                      <a:pt x="321" y="93"/>
                      <a:pt x="258" y="52"/>
                    </a:cubicBezTo>
                    <a:cubicBezTo>
                      <a:pt x="230" y="33"/>
                      <a:pt x="196" y="39"/>
                      <a:pt x="167" y="28"/>
                    </a:cubicBezTo>
                    <a:cubicBezTo>
                      <a:pt x="137" y="18"/>
                      <a:pt x="121" y="0"/>
                      <a:pt x="86" y="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20" name="Freeform 1213">
                <a:extLst>
                  <a:ext uri="{FF2B5EF4-FFF2-40B4-BE49-F238E27FC236}">
                    <a16:creationId xmlns:a16="http://schemas.microsoft.com/office/drawing/2014/main" id="{C1B31B05-2331-A2A4-538C-B6704F4976E2}"/>
                  </a:ext>
                </a:extLst>
              </p:cNvPr>
              <p:cNvSpPr>
                <a:spLocks/>
              </p:cNvSpPr>
              <p:nvPr/>
            </p:nvSpPr>
            <p:spPr bwMode="auto">
              <a:xfrm>
                <a:off x="437" y="1670"/>
                <a:ext cx="170" cy="43"/>
              </a:xfrm>
              <a:custGeom>
                <a:avLst/>
                <a:gdLst>
                  <a:gd name="T0" fmla="*/ 0 w 505"/>
                  <a:gd name="T1" fmla="*/ 5 h 125"/>
                  <a:gd name="T2" fmla="*/ 19 w 505"/>
                  <a:gd name="T3" fmla="*/ 5 h 125"/>
                  <a:gd name="T4" fmla="*/ 0 60000 65536"/>
                  <a:gd name="T5" fmla="*/ 0 60000 65536"/>
                </a:gdLst>
                <a:ahLst/>
                <a:cxnLst>
                  <a:cxn ang="T4">
                    <a:pos x="T0" y="T1"/>
                  </a:cxn>
                  <a:cxn ang="T5">
                    <a:pos x="T2" y="T3"/>
                  </a:cxn>
                </a:cxnLst>
                <a:rect l="0" t="0" r="r" b="b"/>
                <a:pathLst>
                  <a:path w="505" h="125">
                    <a:moveTo>
                      <a:pt x="0" y="125"/>
                    </a:moveTo>
                    <a:cubicBezTo>
                      <a:pt x="152" y="68"/>
                      <a:pt x="360" y="0"/>
                      <a:pt x="505" y="12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21" name="Freeform 1214">
                <a:extLst>
                  <a:ext uri="{FF2B5EF4-FFF2-40B4-BE49-F238E27FC236}">
                    <a16:creationId xmlns:a16="http://schemas.microsoft.com/office/drawing/2014/main" id="{54272686-D6D8-7001-E1C5-1777D4058B25}"/>
                  </a:ext>
                </a:extLst>
              </p:cNvPr>
              <p:cNvSpPr>
                <a:spLocks/>
              </p:cNvSpPr>
              <p:nvPr/>
            </p:nvSpPr>
            <p:spPr bwMode="auto">
              <a:xfrm>
                <a:off x="489" y="1736"/>
                <a:ext cx="21" cy="90"/>
              </a:xfrm>
              <a:custGeom>
                <a:avLst/>
                <a:gdLst>
                  <a:gd name="T0" fmla="*/ 2 w 64"/>
                  <a:gd name="T1" fmla="*/ 0 h 266"/>
                  <a:gd name="T2" fmla="*/ 2 w 64"/>
                  <a:gd name="T3" fmla="*/ 4 h 266"/>
                  <a:gd name="T4" fmla="*/ 0 w 64"/>
                  <a:gd name="T5" fmla="*/ 10 h 266"/>
                  <a:gd name="T6" fmla="*/ 0 60000 65536"/>
                  <a:gd name="T7" fmla="*/ 0 60000 65536"/>
                  <a:gd name="T8" fmla="*/ 0 60000 65536"/>
                </a:gdLst>
                <a:ahLst/>
                <a:cxnLst>
                  <a:cxn ang="T6">
                    <a:pos x="T0" y="T1"/>
                  </a:cxn>
                  <a:cxn ang="T7">
                    <a:pos x="T2" y="T3"/>
                  </a:cxn>
                  <a:cxn ang="T8">
                    <a:pos x="T4" y="T5"/>
                  </a:cxn>
                </a:cxnLst>
                <a:rect l="0" t="0" r="r" b="b"/>
                <a:pathLst>
                  <a:path w="64" h="266">
                    <a:moveTo>
                      <a:pt x="53" y="0"/>
                    </a:moveTo>
                    <a:cubicBezTo>
                      <a:pt x="56" y="34"/>
                      <a:pt x="64" y="60"/>
                      <a:pt x="64" y="96"/>
                    </a:cubicBezTo>
                    <a:cubicBezTo>
                      <a:pt x="63" y="166"/>
                      <a:pt x="26" y="205"/>
                      <a:pt x="0" y="26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22" name="Freeform 1215">
                <a:extLst>
                  <a:ext uri="{FF2B5EF4-FFF2-40B4-BE49-F238E27FC236}">
                    <a16:creationId xmlns:a16="http://schemas.microsoft.com/office/drawing/2014/main" id="{94E26519-53C1-1CFA-4D71-83EB267289A2}"/>
                  </a:ext>
                </a:extLst>
              </p:cNvPr>
              <p:cNvSpPr>
                <a:spLocks/>
              </p:cNvSpPr>
              <p:nvPr/>
            </p:nvSpPr>
            <p:spPr bwMode="auto">
              <a:xfrm>
                <a:off x="887" y="1597"/>
                <a:ext cx="32" cy="60"/>
              </a:xfrm>
              <a:custGeom>
                <a:avLst/>
                <a:gdLst>
                  <a:gd name="T0" fmla="*/ 0 w 95"/>
                  <a:gd name="T1" fmla="*/ 0 h 176"/>
                  <a:gd name="T2" fmla="*/ 4 w 95"/>
                  <a:gd name="T3" fmla="*/ 7 h 176"/>
                  <a:gd name="T4" fmla="*/ 0 60000 65536"/>
                  <a:gd name="T5" fmla="*/ 0 60000 65536"/>
                </a:gdLst>
                <a:ahLst/>
                <a:cxnLst>
                  <a:cxn ang="T4">
                    <a:pos x="T0" y="T1"/>
                  </a:cxn>
                  <a:cxn ang="T5">
                    <a:pos x="T2" y="T3"/>
                  </a:cxn>
                </a:cxnLst>
                <a:rect l="0" t="0" r="r" b="b"/>
                <a:pathLst>
                  <a:path w="95" h="176">
                    <a:moveTo>
                      <a:pt x="0" y="0"/>
                    </a:moveTo>
                    <a:cubicBezTo>
                      <a:pt x="42" y="43"/>
                      <a:pt x="68" y="81"/>
                      <a:pt x="95" y="17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23" name="Freeform 1216">
                <a:extLst>
                  <a:ext uri="{FF2B5EF4-FFF2-40B4-BE49-F238E27FC236}">
                    <a16:creationId xmlns:a16="http://schemas.microsoft.com/office/drawing/2014/main" id="{53DB5D89-B442-F308-1B36-2E1F11A5A7D0}"/>
                  </a:ext>
                </a:extLst>
              </p:cNvPr>
              <p:cNvSpPr>
                <a:spLocks/>
              </p:cNvSpPr>
              <p:nvPr/>
            </p:nvSpPr>
            <p:spPr bwMode="auto">
              <a:xfrm>
                <a:off x="760" y="1673"/>
                <a:ext cx="22" cy="76"/>
              </a:xfrm>
              <a:custGeom>
                <a:avLst/>
                <a:gdLst>
                  <a:gd name="T0" fmla="*/ 2 w 64"/>
                  <a:gd name="T1" fmla="*/ 0 h 224"/>
                  <a:gd name="T2" fmla="*/ 3 w 64"/>
                  <a:gd name="T3" fmla="*/ 9 h 224"/>
                  <a:gd name="T4" fmla="*/ 0 60000 65536"/>
                  <a:gd name="T5" fmla="*/ 0 60000 65536"/>
                </a:gdLst>
                <a:ahLst/>
                <a:cxnLst>
                  <a:cxn ang="T4">
                    <a:pos x="T0" y="T1"/>
                  </a:cxn>
                  <a:cxn ang="T5">
                    <a:pos x="T2" y="T3"/>
                  </a:cxn>
                </a:cxnLst>
                <a:rect l="0" t="0" r="r" b="b"/>
                <a:pathLst>
                  <a:path w="64" h="224">
                    <a:moveTo>
                      <a:pt x="53" y="0"/>
                    </a:moveTo>
                    <a:cubicBezTo>
                      <a:pt x="0" y="117"/>
                      <a:pt x="21" y="144"/>
                      <a:pt x="64" y="22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24" name="Freeform 1217">
                <a:extLst>
                  <a:ext uri="{FF2B5EF4-FFF2-40B4-BE49-F238E27FC236}">
                    <a16:creationId xmlns:a16="http://schemas.microsoft.com/office/drawing/2014/main" id="{EDA00CD2-5E6E-880E-9ECF-35F50BE28CC9}"/>
                  </a:ext>
                </a:extLst>
              </p:cNvPr>
              <p:cNvSpPr>
                <a:spLocks/>
              </p:cNvSpPr>
              <p:nvPr/>
            </p:nvSpPr>
            <p:spPr bwMode="auto">
              <a:xfrm>
                <a:off x="2055" y="1443"/>
                <a:ext cx="29" cy="92"/>
              </a:xfrm>
              <a:custGeom>
                <a:avLst/>
                <a:gdLst>
                  <a:gd name="T0" fmla="*/ 3 w 85"/>
                  <a:gd name="T1" fmla="*/ 11 h 271"/>
                  <a:gd name="T2" fmla="*/ 2 w 85"/>
                  <a:gd name="T3" fmla="*/ 0 h 271"/>
                  <a:gd name="T4" fmla="*/ 0 60000 65536"/>
                  <a:gd name="T5" fmla="*/ 0 60000 65536"/>
                </a:gdLst>
                <a:ahLst/>
                <a:cxnLst>
                  <a:cxn ang="T4">
                    <a:pos x="T0" y="T1"/>
                  </a:cxn>
                  <a:cxn ang="T5">
                    <a:pos x="T2" y="T3"/>
                  </a:cxn>
                </a:cxnLst>
                <a:rect l="0" t="0" r="r" b="b"/>
                <a:pathLst>
                  <a:path w="85" h="271">
                    <a:moveTo>
                      <a:pt x="85" y="271"/>
                    </a:moveTo>
                    <a:cubicBezTo>
                      <a:pt x="43" y="234"/>
                      <a:pt x="0" y="111"/>
                      <a:pt x="54"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25" name="Freeform 1218">
                <a:extLst>
                  <a:ext uri="{FF2B5EF4-FFF2-40B4-BE49-F238E27FC236}">
                    <a16:creationId xmlns:a16="http://schemas.microsoft.com/office/drawing/2014/main" id="{E3BB54C3-EB18-886D-376F-F57C265DAC03}"/>
                  </a:ext>
                </a:extLst>
              </p:cNvPr>
              <p:cNvSpPr>
                <a:spLocks/>
              </p:cNvSpPr>
              <p:nvPr/>
            </p:nvSpPr>
            <p:spPr bwMode="auto">
              <a:xfrm>
                <a:off x="225" y="2881"/>
                <a:ext cx="23" cy="43"/>
              </a:xfrm>
              <a:custGeom>
                <a:avLst/>
                <a:gdLst>
                  <a:gd name="T0" fmla="*/ 1 w 69"/>
                  <a:gd name="T1" fmla="*/ 5 h 127"/>
                  <a:gd name="T2" fmla="*/ 3 w 69"/>
                  <a:gd name="T3" fmla="*/ 0 h 127"/>
                  <a:gd name="T4" fmla="*/ 0 60000 65536"/>
                  <a:gd name="T5" fmla="*/ 0 60000 65536"/>
                </a:gdLst>
                <a:ahLst/>
                <a:cxnLst>
                  <a:cxn ang="T4">
                    <a:pos x="T0" y="T1"/>
                  </a:cxn>
                  <a:cxn ang="T5">
                    <a:pos x="T2" y="T3"/>
                  </a:cxn>
                </a:cxnLst>
                <a:rect l="0" t="0" r="r" b="b"/>
                <a:pathLst>
                  <a:path w="69" h="127">
                    <a:moveTo>
                      <a:pt x="31" y="127"/>
                    </a:moveTo>
                    <a:cubicBezTo>
                      <a:pt x="0" y="67"/>
                      <a:pt x="16" y="4"/>
                      <a:pt x="69"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26" name="Freeform 1219">
                <a:extLst>
                  <a:ext uri="{FF2B5EF4-FFF2-40B4-BE49-F238E27FC236}">
                    <a16:creationId xmlns:a16="http://schemas.microsoft.com/office/drawing/2014/main" id="{4BCDA198-1F1E-8DF8-5FDC-EE52DD7F9570}"/>
                  </a:ext>
                </a:extLst>
              </p:cNvPr>
              <p:cNvSpPr>
                <a:spLocks/>
              </p:cNvSpPr>
              <p:nvPr/>
            </p:nvSpPr>
            <p:spPr bwMode="auto">
              <a:xfrm>
                <a:off x="1034" y="2295"/>
                <a:ext cx="63" cy="217"/>
              </a:xfrm>
              <a:custGeom>
                <a:avLst/>
                <a:gdLst>
                  <a:gd name="T0" fmla="*/ 4 w 185"/>
                  <a:gd name="T1" fmla="*/ 25 h 642"/>
                  <a:gd name="T2" fmla="*/ 2 w 185"/>
                  <a:gd name="T3" fmla="*/ 7 h 642"/>
                  <a:gd name="T4" fmla="*/ 7 w 185"/>
                  <a:gd name="T5" fmla="*/ 0 h 642"/>
                  <a:gd name="T6" fmla="*/ 0 60000 65536"/>
                  <a:gd name="T7" fmla="*/ 0 60000 65536"/>
                  <a:gd name="T8" fmla="*/ 0 60000 65536"/>
                </a:gdLst>
                <a:ahLst/>
                <a:cxnLst>
                  <a:cxn ang="T6">
                    <a:pos x="T0" y="T1"/>
                  </a:cxn>
                  <a:cxn ang="T7">
                    <a:pos x="T2" y="T3"/>
                  </a:cxn>
                  <a:cxn ang="T8">
                    <a:pos x="T4" y="T5"/>
                  </a:cxn>
                </a:cxnLst>
                <a:rect l="0" t="0" r="r" b="b"/>
                <a:pathLst>
                  <a:path w="185" h="642">
                    <a:moveTo>
                      <a:pt x="113" y="642"/>
                    </a:moveTo>
                    <a:cubicBezTo>
                      <a:pt x="49" y="452"/>
                      <a:pt x="0" y="363"/>
                      <a:pt x="49" y="187"/>
                    </a:cubicBezTo>
                    <a:cubicBezTo>
                      <a:pt x="99" y="10"/>
                      <a:pt x="185" y="0"/>
                      <a:pt x="185"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27" name="Freeform 1220">
                <a:extLst>
                  <a:ext uri="{FF2B5EF4-FFF2-40B4-BE49-F238E27FC236}">
                    <a16:creationId xmlns:a16="http://schemas.microsoft.com/office/drawing/2014/main" id="{A6405CE6-C974-F095-7D56-E37FA058DE5E}"/>
                  </a:ext>
                </a:extLst>
              </p:cNvPr>
              <p:cNvSpPr>
                <a:spLocks/>
              </p:cNvSpPr>
              <p:nvPr/>
            </p:nvSpPr>
            <p:spPr bwMode="auto">
              <a:xfrm>
                <a:off x="1076" y="2305"/>
                <a:ext cx="154" cy="143"/>
              </a:xfrm>
              <a:custGeom>
                <a:avLst/>
                <a:gdLst>
                  <a:gd name="T0" fmla="*/ 5 w 455"/>
                  <a:gd name="T1" fmla="*/ 0 h 423"/>
                  <a:gd name="T2" fmla="*/ 3 w 455"/>
                  <a:gd name="T3" fmla="*/ 9 h 423"/>
                  <a:gd name="T4" fmla="*/ 18 w 455"/>
                  <a:gd name="T5" fmla="*/ 16 h 423"/>
                  <a:gd name="T6" fmla="*/ 0 60000 65536"/>
                  <a:gd name="T7" fmla="*/ 0 60000 65536"/>
                  <a:gd name="T8" fmla="*/ 0 60000 65536"/>
                </a:gdLst>
                <a:ahLst/>
                <a:cxnLst>
                  <a:cxn ang="T6">
                    <a:pos x="T0" y="T1"/>
                  </a:cxn>
                  <a:cxn ang="T7">
                    <a:pos x="T2" y="T3"/>
                  </a:cxn>
                  <a:cxn ang="T8">
                    <a:pos x="T4" y="T5"/>
                  </a:cxn>
                </a:cxnLst>
                <a:rect l="0" t="0" r="r" b="b"/>
                <a:pathLst>
                  <a:path w="455" h="423">
                    <a:moveTo>
                      <a:pt x="120" y="0"/>
                    </a:moveTo>
                    <a:cubicBezTo>
                      <a:pt x="38" y="101"/>
                      <a:pt x="0" y="183"/>
                      <a:pt x="82" y="246"/>
                    </a:cubicBezTo>
                    <a:cubicBezTo>
                      <a:pt x="164" y="309"/>
                      <a:pt x="404" y="385"/>
                      <a:pt x="455" y="42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28" name="Freeform 1221">
                <a:extLst>
                  <a:ext uri="{FF2B5EF4-FFF2-40B4-BE49-F238E27FC236}">
                    <a16:creationId xmlns:a16="http://schemas.microsoft.com/office/drawing/2014/main" id="{DC578E9E-7A57-99A7-06A5-161A6A401D8E}"/>
                  </a:ext>
                </a:extLst>
              </p:cNvPr>
              <p:cNvSpPr>
                <a:spLocks/>
              </p:cNvSpPr>
              <p:nvPr/>
            </p:nvSpPr>
            <p:spPr bwMode="auto">
              <a:xfrm>
                <a:off x="1093" y="2428"/>
                <a:ext cx="124" cy="92"/>
              </a:xfrm>
              <a:custGeom>
                <a:avLst/>
                <a:gdLst>
                  <a:gd name="T0" fmla="*/ 14 w 369"/>
                  <a:gd name="T1" fmla="*/ 5 h 272"/>
                  <a:gd name="T2" fmla="*/ 3 w 369"/>
                  <a:gd name="T3" fmla="*/ 1 h 272"/>
                  <a:gd name="T4" fmla="*/ 1 w 369"/>
                  <a:gd name="T5" fmla="*/ 10 h 272"/>
                  <a:gd name="T6" fmla="*/ 0 60000 65536"/>
                  <a:gd name="T7" fmla="*/ 0 60000 65536"/>
                  <a:gd name="T8" fmla="*/ 0 60000 65536"/>
                </a:gdLst>
                <a:ahLst/>
                <a:cxnLst>
                  <a:cxn ang="T6">
                    <a:pos x="T0" y="T1"/>
                  </a:cxn>
                  <a:cxn ang="T7">
                    <a:pos x="T2" y="T3"/>
                  </a:cxn>
                  <a:cxn ang="T8">
                    <a:pos x="T4" y="T5"/>
                  </a:cxn>
                </a:cxnLst>
                <a:rect l="0" t="0" r="r" b="b"/>
                <a:pathLst>
                  <a:path w="369" h="272">
                    <a:moveTo>
                      <a:pt x="369" y="120"/>
                    </a:moveTo>
                    <a:cubicBezTo>
                      <a:pt x="287" y="108"/>
                      <a:pt x="104" y="0"/>
                      <a:pt x="72" y="38"/>
                    </a:cubicBezTo>
                    <a:cubicBezTo>
                      <a:pt x="41" y="76"/>
                      <a:pt x="0" y="145"/>
                      <a:pt x="31" y="27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29" name="Freeform 1222">
                <a:extLst>
                  <a:ext uri="{FF2B5EF4-FFF2-40B4-BE49-F238E27FC236}">
                    <a16:creationId xmlns:a16="http://schemas.microsoft.com/office/drawing/2014/main" id="{263B6441-1D1D-B7ED-BF4F-897222A1316C}"/>
                  </a:ext>
                </a:extLst>
              </p:cNvPr>
              <p:cNvSpPr>
                <a:spLocks/>
              </p:cNvSpPr>
              <p:nvPr/>
            </p:nvSpPr>
            <p:spPr bwMode="auto">
              <a:xfrm>
                <a:off x="1688" y="2320"/>
                <a:ext cx="120" cy="51"/>
              </a:xfrm>
              <a:custGeom>
                <a:avLst/>
                <a:gdLst>
                  <a:gd name="T0" fmla="*/ 0 w 357"/>
                  <a:gd name="T1" fmla="*/ 5 h 149"/>
                  <a:gd name="T2" fmla="*/ 5 w 357"/>
                  <a:gd name="T3" fmla="*/ 1 h 149"/>
                  <a:gd name="T4" fmla="*/ 9 w 357"/>
                  <a:gd name="T5" fmla="*/ 2 h 149"/>
                  <a:gd name="T6" fmla="*/ 13 w 357"/>
                  <a:gd name="T7" fmla="*/ 5 h 1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7" h="149">
                    <a:moveTo>
                      <a:pt x="0" y="117"/>
                    </a:moveTo>
                    <a:cubicBezTo>
                      <a:pt x="50" y="111"/>
                      <a:pt x="104" y="57"/>
                      <a:pt x="136" y="29"/>
                    </a:cubicBezTo>
                    <a:cubicBezTo>
                      <a:pt x="167" y="0"/>
                      <a:pt x="205" y="13"/>
                      <a:pt x="237" y="57"/>
                    </a:cubicBezTo>
                    <a:cubicBezTo>
                      <a:pt x="268" y="101"/>
                      <a:pt x="303" y="149"/>
                      <a:pt x="357" y="11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30" name="Freeform 1223">
                <a:extLst>
                  <a:ext uri="{FF2B5EF4-FFF2-40B4-BE49-F238E27FC236}">
                    <a16:creationId xmlns:a16="http://schemas.microsoft.com/office/drawing/2014/main" id="{13E8A2DD-0000-2A14-AF13-03A9EA3D12CB}"/>
                  </a:ext>
                </a:extLst>
              </p:cNvPr>
              <p:cNvSpPr>
                <a:spLocks/>
              </p:cNvSpPr>
              <p:nvPr/>
            </p:nvSpPr>
            <p:spPr bwMode="auto">
              <a:xfrm>
                <a:off x="1915" y="2412"/>
                <a:ext cx="44" cy="53"/>
              </a:xfrm>
              <a:custGeom>
                <a:avLst/>
                <a:gdLst>
                  <a:gd name="T0" fmla="*/ 5 w 129"/>
                  <a:gd name="T1" fmla="*/ 0 h 155"/>
                  <a:gd name="T2" fmla="*/ 0 w 129"/>
                  <a:gd name="T3" fmla="*/ 4 h 155"/>
                  <a:gd name="T4" fmla="*/ 0 60000 65536"/>
                  <a:gd name="T5" fmla="*/ 0 60000 65536"/>
                </a:gdLst>
                <a:ahLst/>
                <a:cxnLst>
                  <a:cxn ang="T4">
                    <a:pos x="T0" y="T1"/>
                  </a:cxn>
                  <a:cxn ang="T5">
                    <a:pos x="T2" y="T3"/>
                  </a:cxn>
                </a:cxnLst>
                <a:rect l="0" t="0" r="r" b="b"/>
                <a:pathLst>
                  <a:path w="129" h="155">
                    <a:moveTo>
                      <a:pt x="129" y="0"/>
                    </a:moveTo>
                    <a:cubicBezTo>
                      <a:pt x="126" y="53"/>
                      <a:pt x="56" y="155"/>
                      <a:pt x="0" y="10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31" name="Freeform 1224">
                <a:extLst>
                  <a:ext uri="{FF2B5EF4-FFF2-40B4-BE49-F238E27FC236}">
                    <a16:creationId xmlns:a16="http://schemas.microsoft.com/office/drawing/2014/main" id="{E154B07A-5768-B96E-1727-0666032C7B4B}"/>
                  </a:ext>
                </a:extLst>
              </p:cNvPr>
              <p:cNvSpPr>
                <a:spLocks/>
              </p:cNvSpPr>
              <p:nvPr/>
            </p:nvSpPr>
            <p:spPr bwMode="auto">
              <a:xfrm>
                <a:off x="1849" y="2514"/>
                <a:ext cx="19" cy="61"/>
              </a:xfrm>
              <a:custGeom>
                <a:avLst/>
                <a:gdLst>
                  <a:gd name="T0" fmla="*/ 2 w 57"/>
                  <a:gd name="T1" fmla="*/ 0 h 179"/>
                  <a:gd name="T2" fmla="*/ 1 w 57"/>
                  <a:gd name="T3" fmla="*/ 5 h 179"/>
                  <a:gd name="T4" fmla="*/ 2 w 57"/>
                  <a:gd name="T5" fmla="*/ 7 h 179"/>
                  <a:gd name="T6" fmla="*/ 0 60000 65536"/>
                  <a:gd name="T7" fmla="*/ 0 60000 65536"/>
                  <a:gd name="T8" fmla="*/ 0 60000 65536"/>
                </a:gdLst>
                <a:ahLst/>
                <a:cxnLst>
                  <a:cxn ang="T6">
                    <a:pos x="T0" y="T1"/>
                  </a:cxn>
                  <a:cxn ang="T7">
                    <a:pos x="T2" y="T3"/>
                  </a:cxn>
                  <a:cxn ang="T8">
                    <a:pos x="T4" y="T5"/>
                  </a:cxn>
                </a:cxnLst>
                <a:rect l="0" t="0" r="r" b="b"/>
                <a:pathLst>
                  <a:path w="57" h="179">
                    <a:moveTo>
                      <a:pt x="42" y="0"/>
                    </a:moveTo>
                    <a:cubicBezTo>
                      <a:pt x="16" y="75"/>
                      <a:pt x="0" y="106"/>
                      <a:pt x="19" y="132"/>
                    </a:cubicBezTo>
                    <a:cubicBezTo>
                      <a:pt x="38" y="157"/>
                      <a:pt x="57" y="179"/>
                      <a:pt x="57" y="17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32" name="Freeform 1225">
                <a:extLst>
                  <a:ext uri="{FF2B5EF4-FFF2-40B4-BE49-F238E27FC236}">
                    <a16:creationId xmlns:a16="http://schemas.microsoft.com/office/drawing/2014/main" id="{182274C0-96EE-600F-B107-20FB42812A89}"/>
                  </a:ext>
                </a:extLst>
              </p:cNvPr>
              <p:cNvSpPr>
                <a:spLocks/>
              </p:cNvSpPr>
              <p:nvPr/>
            </p:nvSpPr>
            <p:spPr bwMode="auto">
              <a:xfrm>
                <a:off x="1021" y="2613"/>
                <a:ext cx="34" cy="49"/>
              </a:xfrm>
              <a:custGeom>
                <a:avLst/>
                <a:gdLst>
                  <a:gd name="T0" fmla="*/ 4 w 101"/>
                  <a:gd name="T1" fmla="*/ 0 h 145"/>
                  <a:gd name="T2" fmla="*/ 2 w 101"/>
                  <a:gd name="T3" fmla="*/ 6 h 145"/>
                  <a:gd name="T4" fmla="*/ 0 60000 65536"/>
                  <a:gd name="T5" fmla="*/ 0 60000 65536"/>
                </a:gdLst>
                <a:ahLst/>
                <a:cxnLst>
                  <a:cxn ang="T4">
                    <a:pos x="T0" y="T1"/>
                  </a:cxn>
                  <a:cxn ang="T5">
                    <a:pos x="T2" y="T3"/>
                  </a:cxn>
                </a:cxnLst>
                <a:rect l="0" t="0" r="r" b="b"/>
                <a:pathLst>
                  <a:path w="101" h="145">
                    <a:moveTo>
                      <a:pt x="101" y="0"/>
                    </a:moveTo>
                    <a:cubicBezTo>
                      <a:pt x="47" y="25"/>
                      <a:pt x="0" y="107"/>
                      <a:pt x="63" y="14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33" name="Freeform 1226">
                <a:extLst>
                  <a:ext uri="{FF2B5EF4-FFF2-40B4-BE49-F238E27FC236}">
                    <a16:creationId xmlns:a16="http://schemas.microsoft.com/office/drawing/2014/main" id="{711723E8-95F9-9248-E311-40242B34D028}"/>
                  </a:ext>
                </a:extLst>
              </p:cNvPr>
              <p:cNvSpPr>
                <a:spLocks/>
              </p:cNvSpPr>
              <p:nvPr/>
            </p:nvSpPr>
            <p:spPr bwMode="auto">
              <a:xfrm>
                <a:off x="874" y="2662"/>
                <a:ext cx="68" cy="19"/>
              </a:xfrm>
              <a:custGeom>
                <a:avLst/>
                <a:gdLst>
                  <a:gd name="T0" fmla="*/ 0 w 201"/>
                  <a:gd name="T1" fmla="*/ 2 h 54"/>
                  <a:gd name="T2" fmla="*/ 8 w 201"/>
                  <a:gd name="T3" fmla="*/ 2 h 54"/>
                  <a:gd name="T4" fmla="*/ 0 60000 65536"/>
                  <a:gd name="T5" fmla="*/ 0 60000 65536"/>
                </a:gdLst>
                <a:ahLst/>
                <a:cxnLst>
                  <a:cxn ang="T4">
                    <a:pos x="T0" y="T1"/>
                  </a:cxn>
                  <a:cxn ang="T5">
                    <a:pos x="T2" y="T3"/>
                  </a:cxn>
                </a:cxnLst>
                <a:rect l="0" t="0" r="r" b="b"/>
                <a:pathLst>
                  <a:path w="201" h="54">
                    <a:moveTo>
                      <a:pt x="0" y="54"/>
                    </a:moveTo>
                    <a:cubicBezTo>
                      <a:pt x="85" y="3"/>
                      <a:pt x="161" y="0"/>
                      <a:pt x="201" y="4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34" name="Freeform 1227">
                <a:extLst>
                  <a:ext uri="{FF2B5EF4-FFF2-40B4-BE49-F238E27FC236}">
                    <a16:creationId xmlns:a16="http://schemas.microsoft.com/office/drawing/2014/main" id="{B177C85E-F9B1-A590-A1F5-EEFF91F621B9}"/>
                  </a:ext>
                </a:extLst>
              </p:cNvPr>
              <p:cNvSpPr>
                <a:spLocks/>
              </p:cNvSpPr>
              <p:nvPr/>
            </p:nvSpPr>
            <p:spPr bwMode="auto">
              <a:xfrm>
                <a:off x="2065" y="1618"/>
                <a:ext cx="17" cy="39"/>
              </a:xfrm>
              <a:custGeom>
                <a:avLst/>
                <a:gdLst>
                  <a:gd name="T0" fmla="*/ 0 w 50"/>
                  <a:gd name="T1" fmla="*/ 0 h 117"/>
                  <a:gd name="T2" fmla="*/ 2 w 50"/>
                  <a:gd name="T3" fmla="*/ 4 h 117"/>
                  <a:gd name="T4" fmla="*/ 0 60000 65536"/>
                  <a:gd name="T5" fmla="*/ 0 60000 65536"/>
                </a:gdLst>
                <a:ahLst/>
                <a:cxnLst>
                  <a:cxn ang="T4">
                    <a:pos x="T0" y="T1"/>
                  </a:cxn>
                  <a:cxn ang="T5">
                    <a:pos x="T2" y="T3"/>
                  </a:cxn>
                </a:cxnLst>
                <a:rect l="0" t="0" r="r" b="b"/>
                <a:pathLst>
                  <a:path w="50" h="117">
                    <a:moveTo>
                      <a:pt x="0" y="0"/>
                    </a:moveTo>
                    <a:cubicBezTo>
                      <a:pt x="47" y="22"/>
                      <a:pt x="50" y="85"/>
                      <a:pt x="41" y="11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35" name="Freeform 1228">
                <a:extLst>
                  <a:ext uri="{FF2B5EF4-FFF2-40B4-BE49-F238E27FC236}">
                    <a16:creationId xmlns:a16="http://schemas.microsoft.com/office/drawing/2014/main" id="{A7E4A103-C60B-05F8-B51B-F047341B2B8C}"/>
                  </a:ext>
                </a:extLst>
              </p:cNvPr>
              <p:cNvSpPr>
                <a:spLocks/>
              </p:cNvSpPr>
              <p:nvPr/>
            </p:nvSpPr>
            <p:spPr bwMode="auto">
              <a:xfrm>
                <a:off x="677" y="1905"/>
                <a:ext cx="77" cy="141"/>
              </a:xfrm>
              <a:custGeom>
                <a:avLst/>
                <a:gdLst>
                  <a:gd name="T0" fmla="*/ 8 w 227"/>
                  <a:gd name="T1" fmla="*/ 3 h 416"/>
                  <a:gd name="T2" fmla="*/ 5 w 227"/>
                  <a:gd name="T3" fmla="*/ 2 h 416"/>
                  <a:gd name="T4" fmla="*/ 3 w 227"/>
                  <a:gd name="T5" fmla="*/ 9 h 416"/>
                  <a:gd name="T6" fmla="*/ 4 w 227"/>
                  <a:gd name="T7" fmla="*/ 16 h 4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7" h="416">
                    <a:moveTo>
                      <a:pt x="218" y="85"/>
                    </a:moveTo>
                    <a:cubicBezTo>
                      <a:pt x="227" y="28"/>
                      <a:pt x="186" y="0"/>
                      <a:pt x="123" y="50"/>
                    </a:cubicBezTo>
                    <a:cubicBezTo>
                      <a:pt x="60" y="101"/>
                      <a:pt x="82" y="157"/>
                      <a:pt x="73" y="224"/>
                    </a:cubicBezTo>
                    <a:cubicBezTo>
                      <a:pt x="63" y="290"/>
                      <a:pt x="0" y="416"/>
                      <a:pt x="107" y="40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36" name="Freeform 1229">
                <a:extLst>
                  <a:ext uri="{FF2B5EF4-FFF2-40B4-BE49-F238E27FC236}">
                    <a16:creationId xmlns:a16="http://schemas.microsoft.com/office/drawing/2014/main" id="{9AB9E631-3444-DE0E-8BA0-32939C3DA502}"/>
                  </a:ext>
                </a:extLst>
              </p:cNvPr>
              <p:cNvSpPr>
                <a:spLocks/>
              </p:cNvSpPr>
              <p:nvPr/>
            </p:nvSpPr>
            <p:spPr bwMode="auto">
              <a:xfrm>
                <a:off x="629" y="2248"/>
                <a:ext cx="34" cy="12"/>
              </a:xfrm>
              <a:custGeom>
                <a:avLst/>
                <a:gdLst>
                  <a:gd name="T0" fmla="*/ 0 w 101"/>
                  <a:gd name="T1" fmla="*/ 1 h 35"/>
                  <a:gd name="T2" fmla="*/ 4 w 101"/>
                  <a:gd name="T3" fmla="*/ 0 h 35"/>
                  <a:gd name="T4" fmla="*/ 0 60000 65536"/>
                  <a:gd name="T5" fmla="*/ 0 60000 65536"/>
                </a:gdLst>
                <a:ahLst/>
                <a:cxnLst>
                  <a:cxn ang="T4">
                    <a:pos x="T0" y="T1"/>
                  </a:cxn>
                  <a:cxn ang="T5">
                    <a:pos x="T2" y="T3"/>
                  </a:cxn>
                </a:cxnLst>
                <a:rect l="0" t="0" r="r" b="b"/>
                <a:pathLst>
                  <a:path w="101" h="35">
                    <a:moveTo>
                      <a:pt x="0" y="29"/>
                    </a:moveTo>
                    <a:cubicBezTo>
                      <a:pt x="69" y="26"/>
                      <a:pt x="66" y="35"/>
                      <a:pt x="101"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37" name="Freeform 1230">
                <a:extLst>
                  <a:ext uri="{FF2B5EF4-FFF2-40B4-BE49-F238E27FC236}">
                    <a16:creationId xmlns:a16="http://schemas.microsoft.com/office/drawing/2014/main" id="{EB5A29C6-B792-32DC-521A-88BE9A9EFD55}"/>
                  </a:ext>
                </a:extLst>
              </p:cNvPr>
              <p:cNvSpPr>
                <a:spLocks/>
              </p:cNvSpPr>
              <p:nvPr/>
            </p:nvSpPr>
            <p:spPr bwMode="auto">
              <a:xfrm>
                <a:off x="691" y="2278"/>
                <a:ext cx="53" cy="24"/>
              </a:xfrm>
              <a:custGeom>
                <a:avLst/>
                <a:gdLst>
                  <a:gd name="T0" fmla="*/ 0 w 158"/>
                  <a:gd name="T1" fmla="*/ 1 h 72"/>
                  <a:gd name="T2" fmla="*/ 6 w 158"/>
                  <a:gd name="T3" fmla="*/ 0 h 72"/>
                  <a:gd name="T4" fmla="*/ 0 60000 65536"/>
                  <a:gd name="T5" fmla="*/ 0 60000 65536"/>
                </a:gdLst>
                <a:ahLst/>
                <a:cxnLst>
                  <a:cxn ang="T4">
                    <a:pos x="T0" y="T1"/>
                  </a:cxn>
                  <a:cxn ang="T5">
                    <a:pos x="T2" y="T3"/>
                  </a:cxn>
                </a:cxnLst>
                <a:rect l="0" t="0" r="r" b="b"/>
                <a:pathLst>
                  <a:path w="158" h="72">
                    <a:moveTo>
                      <a:pt x="0" y="31"/>
                    </a:moveTo>
                    <a:cubicBezTo>
                      <a:pt x="44" y="72"/>
                      <a:pt x="120" y="72"/>
                      <a:pt x="158"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38" name="Freeform 1231">
                <a:extLst>
                  <a:ext uri="{FF2B5EF4-FFF2-40B4-BE49-F238E27FC236}">
                    <a16:creationId xmlns:a16="http://schemas.microsoft.com/office/drawing/2014/main" id="{7BFE8452-5E82-C8F0-451A-9AC2F4E45700}"/>
                  </a:ext>
                </a:extLst>
              </p:cNvPr>
              <p:cNvSpPr>
                <a:spLocks/>
              </p:cNvSpPr>
              <p:nvPr/>
            </p:nvSpPr>
            <p:spPr bwMode="auto">
              <a:xfrm>
                <a:off x="421" y="2620"/>
                <a:ext cx="56" cy="34"/>
              </a:xfrm>
              <a:custGeom>
                <a:avLst/>
                <a:gdLst>
                  <a:gd name="T0" fmla="*/ 0 w 164"/>
                  <a:gd name="T1" fmla="*/ 1 h 101"/>
                  <a:gd name="T2" fmla="*/ 6 w 164"/>
                  <a:gd name="T3" fmla="*/ 4 h 101"/>
                  <a:gd name="T4" fmla="*/ 0 60000 65536"/>
                  <a:gd name="T5" fmla="*/ 0 60000 65536"/>
                </a:gdLst>
                <a:ahLst/>
                <a:cxnLst>
                  <a:cxn ang="T4">
                    <a:pos x="T0" y="T1"/>
                  </a:cxn>
                  <a:cxn ang="T5">
                    <a:pos x="T2" y="T3"/>
                  </a:cxn>
                </a:cxnLst>
                <a:rect l="0" t="0" r="r" b="b"/>
                <a:pathLst>
                  <a:path w="164" h="101">
                    <a:moveTo>
                      <a:pt x="0" y="18"/>
                    </a:moveTo>
                    <a:cubicBezTo>
                      <a:pt x="82" y="0"/>
                      <a:pt x="129" y="18"/>
                      <a:pt x="164" y="10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39" name="Freeform 1232">
                <a:extLst>
                  <a:ext uri="{FF2B5EF4-FFF2-40B4-BE49-F238E27FC236}">
                    <a16:creationId xmlns:a16="http://schemas.microsoft.com/office/drawing/2014/main" id="{5E1CACDB-283A-2331-159A-D3446A109838}"/>
                  </a:ext>
                </a:extLst>
              </p:cNvPr>
              <p:cNvSpPr>
                <a:spLocks/>
              </p:cNvSpPr>
              <p:nvPr/>
            </p:nvSpPr>
            <p:spPr bwMode="auto">
              <a:xfrm>
                <a:off x="519" y="2926"/>
                <a:ext cx="43" cy="55"/>
              </a:xfrm>
              <a:custGeom>
                <a:avLst/>
                <a:gdLst>
                  <a:gd name="T0" fmla="*/ 5 w 130"/>
                  <a:gd name="T1" fmla="*/ 0 h 161"/>
                  <a:gd name="T2" fmla="*/ 1 w 130"/>
                  <a:gd name="T3" fmla="*/ 6 h 161"/>
                  <a:gd name="T4" fmla="*/ 0 60000 65536"/>
                  <a:gd name="T5" fmla="*/ 0 60000 65536"/>
                </a:gdLst>
                <a:ahLst/>
                <a:cxnLst>
                  <a:cxn ang="T4">
                    <a:pos x="T0" y="T1"/>
                  </a:cxn>
                  <a:cxn ang="T5">
                    <a:pos x="T2" y="T3"/>
                  </a:cxn>
                </a:cxnLst>
                <a:rect l="0" t="0" r="r" b="b"/>
                <a:pathLst>
                  <a:path w="130" h="161">
                    <a:moveTo>
                      <a:pt x="130" y="0"/>
                    </a:moveTo>
                    <a:cubicBezTo>
                      <a:pt x="45" y="13"/>
                      <a:pt x="0" y="79"/>
                      <a:pt x="35" y="16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40" name="Freeform 1233">
                <a:extLst>
                  <a:ext uri="{FF2B5EF4-FFF2-40B4-BE49-F238E27FC236}">
                    <a16:creationId xmlns:a16="http://schemas.microsoft.com/office/drawing/2014/main" id="{5A31BFCD-DC7D-6261-5D50-7A11538F7CF6}"/>
                  </a:ext>
                </a:extLst>
              </p:cNvPr>
              <p:cNvSpPr>
                <a:spLocks/>
              </p:cNvSpPr>
              <p:nvPr/>
            </p:nvSpPr>
            <p:spPr bwMode="auto">
              <a:xfrm>
                <a:off x="539" y="3040"/>
                <a:ext cx="53" cy="91"/>
              </a:xfrm>
              <a:custGeom>
                <a:avLst/>
                <a:gdLst>
                  <a:gd name="T0" fmla="*/ 0 w 156"/>
                  <a:gd name="T1" fmla="*/ 0 h 270"/>
                  <a:gd name="T2" fmla="*/ 6 w 156"/>
                  <a:gd name="T3" fmla="*/ 10 h 270"/>
                  <a:gd name="T4" fmla="*/ 0 60000 65536"/>
                  <a:gd name="T5" fmla="*/ 0 60000 65536"/>
                </a:gdLst>
                <a:ahLst/>
                <a:cxnLst>
                  <a:cxn ang="T4">
                    <a:pos x="T0" y="T1"/>
                  </a:cxn>
                  <a:cxn ang="T5">
                    <a:pos x="T2" y="T3"/>
                  </a:cxn>
                </a:cxnLst>
                <a:rect l="0" t="0" r="r" b="b"/>
                <a:pathLst>
                  <a:path w="156" h="270">
                    <a:moveTo>
                      <a:pt x="0" y="0"/>
                    </a:moveTo>
                    <a:cubicBezTo>
                      <a:pt x="21" y="71"/>
                      <a:pt x="147" y="179"/>
                      <a:pt x="156" y="27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41" name="Freeform 1234">
                <a:extLst>
                  <a:ext uri="{FF2B5EF4-FFF2-40B4-BE49-F238E27FC236}">
                    <a16:creationId xmlns:a16="http://schemas.microsoft.com/office/drawing/2014/main" id="{21CA5D3D-CFEB-B4D2-4067-F5B8A751CB98}"/>
                  </a:ext>
                </a:extLst>
              </p:cNvPr>
              <p:cNvSpPr>
                <a:spLocks/>
              </p:cNvSpPr>
              <p:nvPr/>
            </p:nvSpPr>
            <p:spPr bwMode="auto">
              <a:xfrm>
                <a:off x="483" y="3072"/>
                <a:ext cx="66" cy="48"/>
              </a:xfrm>
              <a:custGeom>
                <a:avLst/>
                <a:gdLst>
                  <a:gd name="T0" fmla="*/ 0 w 193"/>
                  <a:gd name="T1" fmla="*/ 1 h 142"/>
                  <a:gd name="T2" fmla="*/ 8 w 193"/>
                  <a:gd name="T3" fmla="*/ 5 h 142"/>
                  <a:gd name="T4" fmla="*/ 0 60000 65536"/>
                  <a:gd name="T5" fmla="*/ 0 60000 65536"/>
                </a:gdLst>
                <a:ahLst/>
                <a:cxnLst>
                  <a:cxn ang="T4">
                    <a:pos x="T0" y="T1"/>
                  </a:cxn>
                  <a:cxn ang="T5">
                    <a:pos x="T2" y="T3"/>
                  </a:cxn>
                </a:cxnLst>
                <a:rect l="0" t="0" r="r" b="b"/>
                <a:pathLst>
                  <a:path w="193" h="142">
                    <a:moveTo>
                      <a:pt x="0" y="22"/>
                    </a:moveTo>
                    <a:cubicBezTo>
                      <a:pt x="57" y="0"/>
                      <a:pt x="158" y="56"/>
                      <a:pt x="193" y="14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42" name="Freeform 1235">
                <a:extLst>
                  <a:ext uri="{FF2B5EF4-FFF2-40B4-BE49-F238E27FC236}">
                    <a16:creationId xmlns:a16="http://schemas.microsoft.com/office/drawing/2014/main" id="{B309DFEE-4478-BD92-76B2-A189BF9D8CD1}"/>
                  </a:ext>
                </a:extLst>
              </p:cNvPr>
              <p:cNvSpPr>
                <a:spLocks/>
              </p:cNvSpPr>
              <p:nvPr/>
            </p:nvSpPr>
            <p:spPr bwMode="auto">
              <a:xfrm>
                <a:off x="480" y="3167"/>
                <a:ext cx="62" cy="60"/>
              </a:xfrm>
              <a:custGeom>
                <a:avLst/>
                <a:gdLst>
                  <a:gd name="T0" fmla="*/ 7 w 183"/>
                  <a:gd name="T1" fmla="*/ 0 h 178"/>
                  <a:gd name="T2" fmla="*/ 0 w 183"/>
                  <a:gd name="T3" fmla="*/ 7 h 178"/>
                  <a:gd name="T4" fmla="*/ 0 60000 65536"/>
                  <a:gd name="T5" fmla="*/ 0 60000 65536"/>
                </a:gdLst>
                <a:ahLst/>
                <a:cxnLst>
                  <a:cxn ang="T4">
                    <a:pos x="T0" y="T1"/>
                  </a:cxn>
                  <a:cxn ang="T5">
                    <a:pos x="T2" y="T3"/>
                  </a:cxn>
                </a:cxnLst>
                <a:rect l="0" t="0" r="r" b="b"/>
                <a:pathLst>
                  <a:path w="183" h="178">
                    <a:moveTo>
                      <a:pt x="177" y="0"/>
                    </a:moveTo>
                    <a:cubicBezTo>
                      <a:pt x="183" y="34"/>
                      <a:pt x="79" y="163"/>
                      <a:pt x="0" y="17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43" name="Freeform 1236">
                <a:extLst>
                  <a:ext uri="{FF2B5EF4-FFF2-40B4-BE49-F238E27FC236}">
                    <a16:creationId xmlns:a16="http://schemas.microsoft.com/office/drawing/2014/main" id="{6DA2CD7E-4635-C47C-DC0B-43BE025B40F0}"/>
                  </a:ext>
                </a:extLst>
              </p:cNvPr>
              <p:cNvSpPr>
                <a:spLocks/>
              </p:cNvSpPr>
              <p:nvPr/>
            </p:nvSpPr>
            <p:spPr bwMode="auto">
              <a:xfrm>
                <a:off x="436" y="3229"/>
                <a:ext cx="170" cy="61"/>
              </a:xfrm>
              <a:custGeom>
                <a:avLst/>
                <a:gdLst>
                  <a:gd name="T0" fmla="*/ 0 w 502"/>
                  <a:gd name="T1" fmla="*/ 7 h 180"/>
                  <a:gd name="T2" fmla="*/ 10 w 502"/>
                  <a:gd name="T3" fmla="*/ 2 h 180"/>
                  <a:gd name="T4" fmla="*/ 20 w 502"/>
                  <a:gd name="T5" fmla="*/ 1 h 180"/>
                  <a:gd name="T6" fmla="*/ 0 60000 65536"/>
                  <a:gd name="T7" fmla="*/ 0 60000 65536"/>
                  <a:gd name="T8" fmla="*/ 0 60000 65536"/>
                </a:gdLst>
                <a:ahLst/>
                <a:cxnLst>
                  <a:cxn ang="T6">
                    <a:pos x="T0" y="T1"/>
                  </a:cxn>
                  <a:cxn ang="T7">
                    <a:pos x="T2" y="T3"/>
                  </a:cxn>
                  <a:cxn ang="T8">
                    <a:pos x="T4" y="T5"/>
                  </a:cxn>
                </a:cxnLst>
                <a:rect l="0" t="0" r="r" b="b"/>
                <a:pathLst>
                  <a:path w="502" h="180">
                    <a:moveTo>
                      <a:pt x="0" y="180"/>
                    </a:moveTo>
                    <a:cubicBezTo>
                      <a:pt x="95" y="167"/>
                      <a:pt x="183" y="88"/>
                      <a:pt x="262" y="44"/>
                    </a:cubicBezTo>
                    <a:cubicBezTo>
                      <a:pt x="341" y="0"/>
                      <a:pt x="477" y="25"/>
                      <a:pt x="502" y="3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44" name="Freeform 1237">
                <a:extLst>
                  <a:ext uri="{FF2B5EF4-FFF2-40B4-BE49-F238E27FC236}">
                    <a16:creationId xmlns:a16="http://schemas.microsoft.com/office/drawing/2014/main" id="{115E339C-2AAF-6FE4-02EB-90845D9E56AC}"/>
                  </a:ext>
                </a:extLst>
              </p:cNvPr>
              <p:cNvSpPr>
                <a:spLocks/>
              </p:cNvSpPr>
              <p:nvPr/>
            </p:nvSpPr>
            <p:spPr bwMode="auto">
              <a:xfrm>
                <a:off x="792" y="3214"/>
                <a:ext cx="57" cy="115"/>
              </a:xfrm>
              <a:custGeom>
                <a:avLst/>
                <a:gdLst>
                  <a:gd name="T0" fmla="*/ 5 w 167"/>
                  <a:gd name="T1" fmla="*/ 0 h 339"/>
                  <a:gd name="T2" fmla="*/ 5 w 167"/>
                  <a:gd name="T3" fmla="*/ 8 h 339"/>
                  <a:gd name="T4" fmla="*/ 0 w 167"/>
                  <a:gd name="T5" fmla="*/ 13 h 339"/>
                  <a:gd name="T6" fmla="*/ 0 60000 65536"/>
                  <a:gd name="T7" fmla="*/ 0 60000 65536"/>
                  <a:gd name="T8" fmla="*/ 0 60000 65536"/>
                </a:gdLst>
                <a:ahLst/>
                <a:cxnLst>
                  <a:cxn ang="T6">
                    <a:pos x="T0" y="T1"/>
                  </a:cxn>
                  <a:cxn ang="T7">
                    <a:pos x="T2" y="T3"/>
                  </a:cxn>
                  <a:cxn ang="T8">
                    <a:pos x="T4" y="T5"/>
                  </a:cxn>
                </a:cxnLst>
                <a:rect l="0" t="0" r="r" b="b"/>
                <a:pathLst>
                  <a:path w="167" h="339">
                    <a:moveTo>
                      <a:pt x="139" y="0"/>
                    </a:moveTo>
                    <a:cubicBezTo>
                      <a:pt x="167" y="79"/>
                      <a:pt x="154" y="139"/>
                      <a:pt x="123" y="222"/>
                    </a:cubicBezTo>
                    <a:cubicBezTo>
                      <a:pt x="103" y="275"/>
                      <a:pt x="55" y="339"/>
                      <a:pt x="0" y="32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45" name="Freeform 1238">
                <a:extLst>
                  <a:ext uri="{FF2B5EF4-FFF2-40B4-BE49-F238E27FC236}">
                    <a16:creationId xmlns:a16="http://schemas.microsoft.com/office/drawing/2014/main" id="{64EB933F-030A-FAED-F461-4AF16FE4C8BD}"/>
                  </a:ext>
                </a:extLst>
              </p:cNvPr>
              <p:cNvSpPr>
                <a:spLocks/>
              </p:cNvSpPr>
              <p:nvPr/>
            </p:nvSpPr>
            <p:spPr bwMode="auto">
              <a:xfrm>
                <a:off x="876" y="3228"/>
                <a:ext cx="143" cy="110"/>
              </a:xfrm>
              <a:custGeom>
                <a:avLst/>
                <a:gdLst>
                  <a:gd name="T0" fmla="*/ 0 w 422"/>
                  <a:gd name="T1" fmla="*/ 0 h 325"/>
                  <a:gd name="T2" fmla="*/ 6 w 422"/>
                  <a:gd name="T3" fmla="*/ 8 h 325"/>
                  <a:gd name="T4" fmla="*/ 10 w 422"/>
                  <a:gd name="T5" fmla="*/ 10 h 325"/>
                  <a:gd name="T6" fmla="*/ 16 w 422"/>
                  <a:gd name="T7" fmla="*/ 12 h 3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2" h="325">
                    <a:moveTo>
                      <a:pt x="0" y="0"/>
                    </a:moveTo>
                    <a:cubicBezTo>
                      <a:pt x="14" y="104"/>
                      <a:pt x="45" y="173"/>
                      <a:pt x="148" y="209"/>
                    </a:cubicBezTo>
                    <a:cubicBezTo>
                      <a:pt x="189" y="224"/>
                      <a:pt x="227" y="243"/>
                      <a:pt x="263" y="268"/>
                    </a:cubicBezTo>
                    <a:cubicBezTo>
                      <a:pt x="287" y="285"/>
                      <a:pt x="394" y="325"/>
                      <a:pt x="422" y="31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46" name="Freeform 1239">
                <a:extLst>
                  <a:ext uri="{FF2B5EF4-FFF2-40B4-BE49-F238E27FC236}">
                    <a16:creationId xmlns:a16="http://schemas.microsoft.com/office/drawing/2014/main" id="{AFC487F3-2B1E-A80D-4C83-5C0F8B4EE274}"/>
                  </a:ext>
                </a:extLst>
              </p:cNvPr>
              <p:cNvSpPr>
                <a:spLocks/>
              </p:cNvSpPr>
              <p:nvPr/>
            </p:nvSpPr>
            <p:spPr bwMode="auto">
              <a:xfrm>
                <a:off x="865" y="3315"/>
                <a:ext cx="95" cy="34"/>
              </a:xfrm>
              <a:custGeom>
                <a:avLst/>
                <a:gdLst>
                  <a:gd name="T0" fmla="*/ 0 w 282"/>
                  <a:gd name="T1" fmla="*/ 4 h 101"/>
                  <a:gd name="T2" fmla="*/ 5 w 282"/>
                  <a:gd name="T3" fmla="*/ 1 h 101"/>
                  <a:gd name="T4" fmla="*/ 11 w 282"/>
                  <a:gd name="T5" fmla="*/ 4 h 101"/>
                  <a:gd name="T6" fmla="*/ 0 60000 65536"/>
                  <a:gd name="T7" fmla="*/ 0 60000 65536"/>
                  <a:gd name="T8" fmla="*/ 0 60000 65536"/>
                </a:gdLst>
                <a:ahLst/>
                <a:cxnLst>
                  <a:cxn ang="T6">
                    <a:pos x="T0" y="T1"/>
                  </a:cxn>
                  <a:cxn ang="T7">
                    <a:pos x="T2" y="T3"/>
                  </a:cxn>
                  <a:cxn ang="T8">
                    <a:pos x="T4" y="T5"/>
                  </a:cxn>
                </a:cxnLst>
                <a:rect l="0" t="0" r="r" b="b"/>
                <a:pathLst>
                  <a:path w="282" h="101">
                    <a:moveTo>
                      <a:pt x="0" y="101"/>
                    </a:moveTo>
                    <a:cubicBezTo>
                      <a:pt x="57" y="57"/>
                      <a:pt x="58" y="0"/>
                      <a:pt x="139" y="28"/>
                    </a:cubicBezTo>
                    <a:cubicBezTo>
                      <a:pt x="183" y="44"/>
                      <a:pt x="243" y="99"/>
                      <a:pt x="282" y="10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47" name="Freeform 1240">
                <a:extLst>
                  <a:ext uri="{FF2B5EF4-FFF2-40B4-BE49-F238E27FC236}">
                    <a16:creationId xmlns:a16="http://schemas.microsoft.com/office/drawing/2014/main" id="{49126FC8-5A8F-038D-E051-71160DC3B3A5}"/>
                  </a:ext>
                </a:extLst>
              </p:cNvPr>
              <p:cNvSpPr>
                <a:spLocks/>
              </p:cNvSpPr>
              <p:nvPr/>
            </p:nvSpPr>
            <p:spPr bwMode="auto">
              <a:xfrm>
                <a:off x="949" y="3225"/>
                <a:ext cx="97" cy="97"/>
              </a:xfrm>
              <a:custGeom>
                <a:avLst/>
                <a:gdLst>
                  <a:gd name="T0" fmla="*/ 0 w 288"/>
                  <a:gd name="T1" fmla="*/ 0 h 288"/>
                  <a:gd name="T2" fmla="*/ 4 w 288"/>
                  <a:gd name="T3" fmla="*/ 0 h 288"/>
                  <a:gd name="T4" fmla="*/ 9 w 288"/>
                  <a:gd name="T5" fmla="*/ 3 h 288"/>
                  <a:gd name="T6" fmla="*/ 11 w 288"/>
                  <a:gd name="T7" fmla="*/ 8 h 288"/>
                  <a:gd name="T8" fmla="*/ 10 w 288"/>
                  <a:gd name="T9" fmla="*/ 11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6"/>
                    </a:moveTo>
                    <a:cubicBezTo>
                      <a:pt x="28" y="12"/>
                      <a:pt x="74" y="0"/>
                      <a:pt x="110" y="9"/>
                    </a:cubicBezTo>
                    <a:cubicBezTo>
                      <a:pt x="159" y="21"/>
                      <a:pt x="207" y="51"/>
                      <a:pt x="240" y="90"/>
                    </a:cubicBezTo>
                    <a:cubicBezTo>
                      <a:pt x="266" y="119"/>
                      <a:pt x="285" y="161"/>
                      <a:pt x="287" y="199"/>
                    </a:cubicBezTo>
                    <a:cubicBezTo>
                      <a:pt x="288" y="222"/>
                      <a:pt x="262" y="285"/>
                      <a:pt x="266" y="28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48" name="Freeform 1241">
                <a:extLst>
                  <a:ext uri="{FF2B5EF4-FFF2-40B4-BE49-F238E27FC236}">
                    <a16:creationId xmlns:a16="http://schemas.microsoft.com/office/drawing/2014/main" id="{E3DEEB14-E0CB-29A0-FC3B-BC9139D53FB5}"/>
                  </a:ext>
                </a:extLst>
              </p:cNvPr>
              <p:cNvSpPr>
                <a:spLocks/>
              </p:cNvSpPr>
              <p:nvPr/>
            </p:nvSpPr>
            <p:spPr bwMode="auto">
              <a:xfrm>
                <a:off x="468" y="3349"/>
                <a:ext cx="78" cy="129"/>
              </a:xfrm>
              <a:custGeom>
                <a:avLst/>
                <a:gdLst>
                  <a:gd name="T0" fmla="*/ 7 w 230"/>
                  <a:gd name="T1" fmla="*/ 0 h 379"/>
                  <a:gd name="T2" fmla="*/ 8 w 230"/>
                  <a:gd name="T3" fmla="*/ 15 h 379"/>
                  <a:gd name="T4" fmla="*/ 0 60000 65536"/>
                  <a:gd name="T5" fmla="*/ 0 60000 65536"/>
                </a:gdLst>
                <a:ahLst/>
                <a:cxnLst>
                  <a:cxn ang="T4">
                    <a:pos x="T0" y="T1"/>
                  </a:cxn>
                  <a:cxn ang="T5">
                    <a:pos x="T2" y="T3"/>
                  </a:cxn>
                </a:cxnLst>
                <a:rect l="0" t="0" r="r" b="b"/>
                <a:pathLst>
                  <a:path w="230" h="379">
                    <a:moveTo>
                      <a:pt x="182" y="0"/>
                    </a:moveTo>
                    <a:cubicBezTo>
                      <a:pt x="0" y="74"/>
                      <a:pt x="230" y="275"/>
                      <a:pt x="216" y="37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49" name="Freeform 1242">
                <a:extLst>
                  <a:ext uri="{FF2B5EF4-FFF2-40B4-BE49-F238E27FC236}">
                    <a16:creationId xmlns:a16="http://schemas.microsoft.com/office/drawing/2014/main" id="{1AD4801E-9785-98EC-2BD3-77C7A8966258}"/>
                  </a:ext>
                </a:extLst>
              </p:cNvPr>
              <p:cNvSpPr>
                <a:spLocks/>
              </p:cNvSpPr>
              <p:nvPr/>
            </p:nvSpPr>
            <p:spPr bwMode="auto">
              <a:xfrm>
                <a:off x="435" y="3381"/>
                <a:ext cx="51" cy="129"/>
              </a:xfrm>
              <a:custGeom>
                <a:avLst/>
                <a:gdLst>
                  <a:gd name="T0" fmla="*/ 4 w 150"/>
                  <a:gd name="T1" fmla="*/ 0 h 384"/>
                  <a:gd name="T2" fmla="*/ 5 w 150"/>
                  <a:gd name="T3" fmla="*/ 8 h 384"/>
                  <a:gd name="T4" fmla="*/ 0 w 150"/>
                  <a:gd name="T5" fmla="*/ 14 h 384"/>
                  <a:gd name="T6" fmla="*/ 0 60000 65536"/>
                  <a:gd name="T7" fmla="*/ 0 60000 65536"/>
                  <a:gd name="T8" fmla="*/ 0 60000 65536"/>
                </a:gdLst>
                <a:ahLst/>
                <a:cxnLst>
                  <a:cxn ang="T6">
                    <a:pos x="T0" y="T1"/>
                  </a:cxn>
                  <a:cxn ang="T7">
                    <a:pos x="T2" y="T3"/>
                  </a:cxn>
                  <a:cxn ang="T8">
                    <a:pos x="T4" y="T5"/>
                  </a:cxn>
                </a:cxnLst>
                <a:rect l="0" t="0" r="r" b="b"/>
                <a:pathLst>
                  <a:path w="150" h="384">
                    <a:moveTo>
                      <a:pt x="107" y="0"/>
                    </a:moveTo>
                    <a:cubicBezTo>
                      <a:pt x="103" y="69"/>
                      <a:pt x="150" y="131"/>
                      <a:pt x="124" y="203"/>
                    </a:cubicBezTo>
                    <a:cubicBezTo>
                      <a:pt x="110" y="244"/>
                      <a:pt x="0" y="360"/>
                      <a:pt x="11" y="38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50" name="Freeform 1243">
                <a:extLst>
                  <a:ext uri="{FF2B5EF4-FFF2-40B4-BE49-F238E27FC236}">
                    <a16:creationId xmlns:a16="http://schemas.microsoft.com/office/drawing/2014/main" id="{0CE45F8A-1BAC-8244-52B4-7818D6D1023A}"/>
                  </a:ext>
                </a:extLst>
              </p:cNvPr>
              <p:cNvSpPr>
                <a:spLocks/>
              </p:cNvSpPr>
              <p:nvPr/>
            </p:nvSpPr>
            <p:spPr bwMode="auto">
              <a:xfrm>
                <a:off x="467" y="3469"/>
                <a:ext cx="62" cy="47"/>
              </a:xfrm>
              <a:custGeom>
                <a:avLst/>
                <a:gdLst>
                  <a:gd name="T0" fmla="*/ 0 w 181"/>
                  <a:gd name="T1" fmla="*/ 5 h 141"/>
                  <a:gd name="T2" fmla="*/ 3 w 181"/>
                  <a:gd name="T3" fmla="*/ 1 h 141"/>
                  <a:gd name="T4" fmla="*/ 7 w 181"/>
                  <a:gd name="T5" fmla="*/ 2 h 141"/>
                  <a:gd name="T6" fmla="*/ 0 60000 65536"/>
                  <a:gd name="T7" fmla="*/ 0 60000 65536"/>
                  <a:gd name="T8" fmla="*/ 0 60000 65536"/>
                </a:gdLst>
                <a:ahLst/>
                <a:cxnLst>
                  <a:cxn ang="T6">
                    <a:pos x="T0" y="T1"/>
                  </a:cxn>
                  <a:cxn ang="T7">
                    <a:pos x="T2" y="T3"/>
                  </a:cxn>
                  <a:cxn ang="T8">
                    <a:pos x="T4" y="T5"/>
                  </a:cxn>
                </a:cxnLst>
                <a:rect l="0" t="0" r="r" b="b"/>
                <a:pathLst>
                  <a:path w="181" h="141">
                    <a:moveTo>
                      <a:pt x="0" y="141"/>
                    </a:moveTo>
                    <a:cubicBezTo>
                      <a:pt x="19" y="101"/>
                      <a:pt x="37" y="52"/>
                      <a:pt x="77" y="28"/>
                    </a:cubicBezTo>
                    <a:cubicBezTo>
                      <a:pt x="123" y="0"/>
                      <a:pt x="148" y="31"/>
                      <a:pt x="181" y="4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51" name="Freeform 1244">
                <a:extLst>
                  <a:ext uri="{FF2B5EF4-FFF2-40B4-BE49-F238E27FC236}">
                    <a16:creationId xmlns:a16="http://schemas.microsoft.com/office/drawing/2014/main" id="{7B93AC97-B81E-0B2C-3F83-080570B713FB}"/>
                  </a:ext>
                </a:extLst>
              </p:cNvPr>
              <p:cNvSpPr>
                <a:spLocks/>
              </p:cNvSpPr>
              <p:nvPr/>
            </p:nvSpPr>
            <p:spPr bwMode="auto">
              <a:xfrm>
                <a:off x="1926" y="3134"/>
                <a:ext cx="66" cy="63"/>
              </a:xfrm>
              <a:custGeom>
                <a:avLst/>
                <a:gdLst>
                  <a:gd name="T0" fmla="*/ 0 w 194"/>
                  <a:gd name="T1" fmla="*/ 1 h 185"/>
                  <a:gd name="T2" fmla="*/ 5 w 194"/>
                  <a:gd name="T3" fmla="*/ 2 h 185"/>
                  <a:gd name="T4" fmla="*/ 7 w 194"/>
                  <a:gd name="T5" fmla="*/ 7 h 185"/>
                  <a:gd name="T6" fmla="*/ 0 60000 65536"/>
                  <a:gd name="T7" fmla="*/ 0 60000 65536"/>
                  <a:gd name="T8" fmla="*/ 0 60000 65536"/>
                </a:gdLst>
                <a:ahLst/>
                <a:cxnLst>
                  <a:cxn ang="T6">
                    <a:pos x="T0" y="T1"/>
                  </a:cxn>
                  <a:cxn ang="T7">
                    <a:pos x="T2" y="T3"/>
                  </a:cxn>
                  <a:cxn ang="T8">
                    <a:pos x="T4" y="T5"/>
                  </a:cxn>
                </a:cxnLst>
                <a:rect l="0" t="0" r="r" b="b"/>
                <a:pathLst>
                  <a:path w="194" h="185">
                    <a:moveTo>
                      <a:pt x="0" y="17"/>
                    </a:moveTo>
                    <a:cubicBezTo>
                      <a:pt x="43" y="0"/>
                      <a:pt x="113" y="25"/>
                      <a:pt x="142" y="59"/>
                    </a:cubicBezTo>
                    <a:cubicBezTo>
                      <a:pt x="172" y="94"/>
                      <a:pt x="169" y="156"/>
                      <a:pt x="194" y="18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52" name="Freeform 1245">
                <a:extLst>
                  <a:ext uri="{FF2B5EF4-FFF2-40B4-BE49-F238E27FC236}">
                    <a16:creationId xmlns:a16="http://schemas.microsoft.com/office/drawing/2014/main" id="{3FC5F056-34DD-BF9C-9468-7D58EAE1F7E7}"/>
                  </a:ext>
                </a:extLst>
              </p:cNvPr>
              <p:cNvSpPr>
                <a:spLocks/>
              </p:cNvSpPr>
              <p:nvPr/>
            </p:nvSpPr>
            <p:spPr bwMode="auto">
              <a:xfrm>
                <a:off x="2009" y="3128"/>
                <a:ext cx="50" cy="72"/>
              </a:xfrm>
              <a:custGeom>
                <a:avLst/>
                <a:gdLst>
                  <a:gd name="T0" fmla="*/ 6 w 148"/>
                  <a:gd name="T1" fmla="*/ 1 h 212"/>
                  <a:gd name="T2" fmla="*/ 0 w 148"/>
                  <a:gd name="T3" fmla="*/ 8 h 212"/>
                  <a:gd name="T4" fmla="*/ 0 60000 65536"/>
                  <a:gd name="T5" fmla="*/ 0 60000 65536"/>
                </a:gdLst>
                <a:ahLst/>
                <a:cxnLst>
                  <a:cxn ang="T4">
                    <a:pos x="T0" y="T1"/>
                  </a:cxn>
                  <a:cxn ang="T5">
                    <a:pos x="T2" y="T3"/>
                  </a:cxn>
                </a:cxnLst>
                <a:rect l="0" t="0" r="r" b="b"/>
                <a:pathLst>
                  <a:path w="148" h="212">
                    <a:moveTo>
                      <a:pt x="148" y="26"/>
                    </a:moveTo>
                    <a:cubicBezTo>
                      <a:pt x="60" y="0"/>
                      <a:pt x="7" y="160"/>
                      <a:pt x="0" y="21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53" name="Freeform 1246">
                <a:extLst>
                  <a:ext uri="{FF2B5EF4-FFF2-40B4-BE49-F238E27FC236}">
                    <a16:creationId xmlns:a16="http://schemas.microsoft.com/office/drawing/2014/main" id="{323AEB9C-861E-D1A6-CB58-B2B436980079}"/>
                  </a:ext>
                </a:extLst>
              </p:cNvPr>
              <p:cNvSpPr>
                <a:spLocks/>
              </p:cNvSpPr>
              <p:nvPr/>
            </p:nvSpPr>
            <p:spPr bwMode="auto">
              <a:xfrm>
                <a:off x="1134" y="3027"/>
                <a:ext cx="11" cy="29"/>
              </a:xfrm>
              <a:custGeom>
                <a:avLst/>
                <a:gdLst>
                  <a:gd name="T0" fmla="*/ 1 w 32"/>
                  <a:gd name="T1" fmla="*/ 0 h 84"/>
                  <a:gd name="T2" fmla="*/ 0 w 32"/>
                  <a:gd name="T3" fmla="*/ 3 h 84"/>
                  <a:gd name="T4" fmla="*/ 0 60000 65536"/>
                  <a:gd name="T5" fmla="*/ 0 60000 65536"/>
                </a:gdLst>
                <a:ahLst/>
                <a:cxnLst>
                  <a:cxn ang="T4">
                    <a:pos x="T0" y="T1"/>
                  </a:cxn>
                  <a:cxn ang="T5">
                    <a:pos x="T2" y="T3"/>
                  </a:cxn>
                </a:cxnLst>
                <a:rect l="0" t="0" r="r" b="b"/>
                <a:pathLst>
                  <a:path w="32" h="84">
                    <a:moveTo>
                      <a:pt x="32" y="0"/>
                    </a:moveTo>
                    <a:cubicBezTo>
                      <a:pt x="8" y="15"/>
                      <a:pt x="0" y="58"/>
                      <a:pt x="11" y="8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54" name="Freeform 1247">
                <a:extLst>
                  <a:ext uri="{FF2B5EF4-FFF2-40B4-BE49-F238E27FC236}">
                    <a16:creationId xmlns:a16="http://schemas.microsoft.com/office/drawing/2014/main" id="{BE111EE8-9FC4-2486-1F64-51A1E155147B}"/>
                  </a:ext>
                </a:extLst>
              </p:cNvPr>
              <p:cNvSpPr>
                <a:spLocks/>
              </p:cNvSpPr>
              <p:nvPr/>
            </p:nvSpPr>
            <p:spPr bwMode="auto">
              <a:xfrm>
                <a:off x="1260" y="1930"/>
                <a:ext cx="73" cy="133"/>
              </a:xfrm>
              <a:custGeom>
                <a:avLst/>
                <a:gdLst>
                  <a:gd name="T0" fmla="*/ 8 w 215"/>
                  <a:gd name="T1" fmla="*/ 15 h 393"/>
                  <a:gd name="T2" fmla="*/ 4 w 215"/>
                  <a:gd name="T3" fmla="*/ 8 h 393"/>
                  <a:gd name="T4" fmla="*/ 0 w 215"/>
                  <a:gd name="T5" fmla="*/ 0 h 393"/>
                  <a:gd name="T6" fmla="*/ 0 60000 65536"/>
                  <a:gd name="T7" fmla="*/ 0 60000 65536"/>
                  <a:gd name="T8" fmla="*/ 0 60000 65536"/>
                </a:gdLst>
                <a:ahLst/>
                <a:cxnLst>
                  <a:cxn ang="T6">
                    <a:pos x="T0" y="T1"/>
                  </a:cxn>
                  <a:cxn ang="T7">
                    <a:pos x="T2" y="T3"/>
                  </a:cxn>
                  <a:cxn ang="T8">
                    <a:pos x="T4" y="T5"/>
                  </a:cxn>
                </a:cxnLst>
                <a:rect l="0" t="0" r="r" b="b"/>
                <a:pathLst>
                  <a:path w="215" h="393">
                    <a:moveTo>
                      <a:pt x="215" y="379"/>
                    </a:moveTo>
                    <a:cubicBezTo>
                      <a:pt x="140" y="393"/>
                      <a:pt x="107" y="272"/>
                      <a:pt x="90" y="220"/>
                    </a:cubicBezTo>
                    <a:cubicBezTo>
                      <a:pt x="67" y="146"/>
                      <a:pt x="15" y="70"/>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55" name="Freeform 1248">
                <a:extLst>
                  <a:ext uri="{FF2B5EF4-FFF2-40B4-BE49-F238E27FC236}">
                    <a16:creationId xmlns:a16="http://schemas.microsoft.com/office/drawing/2014/main" id="{A4684CB1-3E60-6249-F087-295D2D645BCF}"/>
                  </a:ext>
                </a:extLst>
              </p:cNvPr>
              <p:cNvSpPr>
                <a:spLocks/>
              </p:cNvSpPr>
              <p:nvPr/>
            </p:nvSpPr>
            <p:spPr bwMode="auto">
              <a:xfrm>
                <a:off x="1149" y="2000"/>
                <a:ext cx="175" cy="106"/>
              </a:xfrm>
              <a:custGeom>
                <a:avLst/>
                <a:gdLst>
                  <a:gd name="T0" fmla="*/ 0 w 518"/>
                  <a:gd name="T1" fmla="*/ 1 h 312"/>
                  <a:gd name="T2" fmla="*/ 11 w 518"/>
                  <a:gd name="T3" fmla="*/ 5 h 312"/>
                  <a:gd name="T4" fmla="*/ 20 w 518"/>
                  <a:gd name="T5" fmla="*/ 12 h 312"/>
                  <a:gd name="T6" fmla="*/ 0 60000 65536"/>
                  <a:gd name="T7" fmla="*/ 0 60000 65536"/>
                  <a:gd name="T8" fmla="*/ 0 60000 65536"/>
                </a:gdLst>
                <a:ahLst/>
                <a:cxnLst>
                  <a:cxn ang="T6">
                    <a:pos x="T0" y="T1"/>
                  </a:cxn>
                  <a:cxn ang="T7">
                    <a:pos x="T2" y="T3"/>
                  </a:cxn>
                  <a:cxn ang="T8">
                    <a:pos x="T4" y="T5"/>
                  </a:cxn>
                </a:cxnLst>
                <a:rect l="0" t="0" r="r" b="b"/>
                <a:pathLst>
                  <a:path w="518" h="312">
                    <a:moveTo>
                      <a:pt x="0" y="15"/>
                    </a:moveTo>
                    <a:cubicBezTo>
                      <a:pt x="137" y="0"/>
                      <a:pt x="188" y="27"/>
                      <a:pt x="289" y="123"/>
                    </a:cubicBezTo>
                    <a:cubicBezTo>
                      <a:pt x="350" y="181"/>
                      <a:pt x="458" y="287"/>
                      <a:pt x="518" y="31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56" name="Freeform 1249">
                <a:extLst>
                  <a:ext uri="{FF2B5EF4-FFF2-40B4-BE49-F238E27FC236}">
                    <a16:creationId xmlns:a16="http://schemas.microsoft.com/office/drawing/2014/main" id="{ED8F3CAA-49EE-E41E-B712-1152964BFCF9}"/>
                  </a:ext>
                </a:extLst>
              </p:cNvPr>
              <p:cNvSpPr>
                <a:spLocks/>
              </p:cNvSpPr>
              <p:nvPr/>
            </p:nvSpPr>
            <p:spPr bwMode="auto">
              <a:xfrm>
                <a:off x="1179" y="1935"/>
                <a:ext cx="70" cy="58"/>
              </a:xfrm>
              <a:custGeom>
                <a:avLst/>
                <a:gdLst>
                  <a:gd name="T0" fmla="*/ 0 w 207"/>
                  <a:gd name="T1" fmla="*/ 4 h 171"/>
                  <a:gd name="T2" fmla="*/ 7 w 207"/>
                  <a:gd name="T3" fmla="*/ 6 h 171"/>
                  <a:gd name="T4" fmla="*/ 6 w 207"/>
                  <a:gd name="T5" fmla="*/ 0 h 171"/>
                  <a:gd name="T6" fmla="*/ 0 60000 65536"/>
                  <a:gd name="T7" fmla="*/ 0 60000 65536"/>
                  <a:gd name="T8" fmla="*/ 0 60000 65536"/>
                </a:gdLst>
                <a:ahLst/>
                <a:cxnLst>
                  <a:cxn ang="T6">
                    <a:pos x="T0" y="T1"/>
                  </a:cxn>
                  <a:cxn ang="T7">
                    <a:pos x="T2" y="T3"/>
                  </a:cxn>
                  <a:cxn ang="T8">
                    <a:pos x="T4" y="T5"/>
                  </a:cxn>
                </a:cxnLst>
                <a:rect l="0" t="0" r="r" b="b"/>
                <a:pathLst>
                  <a:path w="207" h="171">
                    <a:moveTo>
                      <a:pt x="0" y="107"/>
                    </a:moveTo>
                    <a:cubicBezTo>
                      <a:pt x="45" y="103"/>
                      <a:pt x="144" y="171"/>
                      <a:pt x="176" y="150"/>
                    </a:cubicBezTo>
                    <a:cubicBezTo>
                      <a:pt x="207" y="130"/>
                      <a:pt x="161" y="21"/>
                      <a:pt x="158"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57" name="Freeform 1250">
                <a:extLst>
                  <a:ext uri="{FF2B5EF4-FFF2-40B4-BE49-F238E27FC236}">
                    <a16:creationId xmlns:a16="http://schemas.microsoft.com/office/drawing/2014/main" id="{F7275F40-C8BE-7F07-B769-5DF0A42CAD99}"/>
                  </a:ext>
                </a:extLst>
              </p:cNvPr>
              <p:cNvSpPr>
                <a:spLocks/>
              </p:cNvSpPr>
              <p:nvPr/>
            </p:nvSpPr>
            <p:spPr bwMode="auto">
              <a:xfrm>
                <a:off x="1119" y="2166"/>
                <a:ext cx="147" cy="51"/>
              </a:xfrm>
              <a:custGeom>
                <a:avLst/>
                <a:gdLst>
                  <a:gd name="T0" fmla="*/ 0 w 436"/>
                  <a:gd name="T1" fmla="*/ 6 h 152"/>
                  <a:gd name="T2" fmla="*/ 8 w 436"/>
                  <a:gd name="T3" fmla="*/ 2 h 152"/>
                  <a:gd name="T4" fmla="*/ 17 w 436"/>
                  <a:gd name="T5" fmla="*/ 0 h 152"/>
                  <a:gd name="T6" fmla="*/ 0 60000 65536"/>
                  <a:gd name="T7" fmla="*/ 0 60000 65536"/>
                  <a:gd name="T8" fmla="*/ 0 60000 65536"/>
                </a:gdLst>
                <a:ahLst/>
                <a:cxnLst>
                  <a:cxn ang="T6">
                    <a:pos x="T0" y="T1"/>
                  </a:cxn>
                  <a:cxn ang="T7">
                    <a:pos x="T2" y="T3"/>
                  </a:cxn>
                  <a:cxn ang="T8">
                    <a:pos x="T4" y="T5"/>
                  </a:cxn>
                </a:cxnLst>
                <a:rect l="0" t="0" r="r" b="b"/>
                <a:pathLst>
                  <a:path w="436" h="152">
                    <a:moveTo>
                      <a:pt x="0" y="152"/>
                    </a:moveTo>
                    <a:cubicBezTo>
                      <a:pt x="58" y="77"/>
                      <a:pt x="129" y="60"/>
                      <a:pt x="222" y="50"/>
                    </a:cubicBezTo>
                    <a:cubicBezTo>
                      <a:pt x="303" y="42"/>
                      <a:pt x="362" y="20"/>
                      <a:pt x="436"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58" name="Freeform 1251">
                <a:extLst>
                  <a:ext uri="{FF2B5EF4-FFF2-40B4-BE49-F238E27FC236}">
                    <a16:creationId xmlns:a16="http://schemas.microsoft.com/office/drawing/2014/main" id="{47AB3EA3-9E09-BEBE-8CFC-E2B630F5807B}"/>
                  </a:ext>
                </a:extLst>
              </p:cNvPr>
              <p:cNvSpPr>
                <a:spLocks/>
              </p:cNvSpPr>
              <p:nvPr/>
            </p:nvSpPr>
            <p:spPr bwMode="auto">
              <a:xfrm>
                <a:off x="1790" y="1401"/>
                <a:ext cx="105" cy="59"/>
              </a:xfrm>
              <a:custGeom>
                <a:avLst/>
                <a:gdLst>
                  <a:gd name="T0" fmla="*/ 0 w 310"/>
                  <a:gd name="T1" fmla="*/ 0 h 176"/>
                  <a:gd name="T2" fmla="*/ 12 w 310"/>
                  <a:gd name="T3" fmla="*/ 4 h 176"/>
                  <a:gd name="T4" fmla="*/ 0 60000 65536"/>
                  <a:gd name="T5" fmla="*/ 0 60000 65536"/>
                </a:gdLst>
                <a:ahLst/>
                <a:cxnLst>
                  <a:cxn ang="T4">
                    <a:pos x="T0" y="T1"/>
                  </a:cxn>
                  <a:cxn ang="T5">
                    <a:pos x="T2" y="T3"/>
                  </a:cxn>
                </a:cxnLst>
                <a:rect l="0" t="0" r="r" b="b"/>
                <a:pathLst>
                  <a:path w="310" h="176">
                    <a:moveTo>
                      <a:pt x="0" y="0"/>
                    </a:moveTo>
                    <a:cubicBezTo>
                      <a:pt x="42" y="72"/>
                      <a:pt x="229" y="176"/>
                      <a:pt x="310" y="11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59" name="Freeform 1252">
                <a:extLst>
                  <a:ext uri="{FF2B5EF4-FFF2-40B4-BE49-F238E27FC236}">
                    <a16:creationId xmlns:a16="http://schemas.microsoft.com/office/drawing/2014/main" id="{08141F66-D57E-54AE-1891-6B9BCAB47628}"/>
                  </a:ext>
                </a:extLst>
              </p:cNvPr>
              <p:cNvSpPr>
                <a:spLocks/>
              </p:cNvSpPr>
              <p:nvPr/>
            </p:nvSpPr>
            <p:spPr bwMode="auto">
              <a:xfrm>
                <a:off x="1739" y="1405"/>
                <a:ext cx="169" cy="173"/>
              </a:xfrm>
              <a:custGeom>
                <a:avLst/>
                <a:gdLst>
                  <a:gd name="T0" fmla="*/ 0 w 502"/>
                  <a:gd name="T1" fmla="*/ 0 h 512"/>
                  <a:gd name="T2" fmla="*/ 12 w 502"/>
                  <a:gd name="T3" fmla="*/ 20 h 512"/>
                  <a:gd name="T4" fmla="*/ 0 60000 65536"/>
                  <a:gd name="T5" fmla="*/ 0 60000 65536"/>
                </a:gdLst>
                <a:ahLst/>
                <a:cxnLst>
                  <a:cxn ang="T4">
                    <a:pos x="T0" y="T1"/>
                  </a:cxn>
                  <a:cxn ang="T5">
                    <a:pos x="T2" y="T3"/>
                  </a:cxn>
                </a:cxnLst>
                <a:rect l="0" t="0" r="r" b="b"/>
                <a:pathLst>
                  <a:path w="502" h="512">
                    <a:moveTo>
                      <a:pt x="0" y="0"/>
                    </a:moveTo>
                    <a:cubicBezTo>
                      <a:pt x="111" y="68"/>
                      <a:pt x="502" y="378"/>
                      <a:pt x="310" y="51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60" name="Freeform 1253">
                <a:extLst>
                  <a:ext uri="{FF2B5EF4-FFF2-40B4-BE49-F238E27FC236}">
                    <a16:creationId xmlns:a16="http://schemas.microsoft.com/office/drawing/2014/main" id="{8DB9FDBA-5C7D-ACE6-46C7-ED195C428D02}"/>
                  </a:ext>
                </a:extLst>
              </p:cNvPr>
              <p:cNvSpPr>
                <a:spLocks/>
              </p:cNvSpPr>
              <p:nvPr/>
            </p:nvSpPr>
            <p:spPr bwMode="auto">
              <a:xfrm>
                <a:off x="1640" y="1453"/>
                <a:ext cx="199" cy="76"/>
              </a:xfrm>
              <a:custGeom>
                <a:avLst/>
                <a:gdLst>
                  <a:gd name="T0" fmla="*/ 0 w 589"/>
                  <a:gd name="T1" fmla="*/ 9 h 225"/>
                  <a:gd name="T2" fmla="*/ 23 w 589"/>
                  <a:gd name="T3" fmla="*/ 5 h 225"/>
                  <a:gd name="T4" fmla="*/ 0 60000 65536"/>
                  <a:gd name="T5" fmla="*/ 0 60000 65536"/>
                </a:gdLst>
                <a:ahLst/>
                <a:cxnLst>
                  <a:cxn ang="T4">
                    <a:pos x="T0" y="T1"/>
                  </a:cxn>
                  <a:cxn ang="T5">
                    <a:pos x="T2" y="T3"/>
                  </a:cxn>
                </a:cxnLst>
                <a:rect l="0" t="0" r="r" b="b"/>
                <a:pathLst>
                  <a:path w="589" h="225">
                    <a:moveTo>
                      <a:pt x="0" y="225"/>
                    </a:moveTo>
                    <a:cubicBezTo>
                      <a:pt x="169" y="131"/>
                      <a:pt x="411" y="0"/>
                      <a:pt x="589" y="13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61" name="Freeform 1254">
                <a:extLst>
                  <a:ext uri="{FF2B5EF4-FFF2-40B4-BE49-F238E27FC236}">
                    <a16:creationId xmlns:a16="http://schemas.microsoft.com/office/drawing/2014/main" id="{A1816829-E49A-D300-FC92-706512C588EB}"/>
                  </a:ext>
                </a:extLst>
              </p:cNvPr>
              <p:cNvSpPr>
                <a:spLocks/>
              </p:cNvSpPr>
              <p:nvPr/>
            </p:nvSpPr>
            <p:spPr bwMode="auto">
              <a:xfrm>
                <a:off x="1382" y="1631"/>
                <a:ext cx="77" cy="47"/>
              </a:xfrm>
              <a:custGeom>
                <a:avLst/>
                <a:gdLst>
                  <a:gd name="T0" fmla="*/ 0 w 228"/>
                  <a:gd name="T1" fmla="*/ 5 h 139"/>
                  <a:gd name="T2" fmla="*/ 9 w 228"/>
                  <a:gd name="T3" fmla="*/ 4 h 139"/>
                  <a:gd name="T4" fmla="*/ 0 60000 65536"/>
                  <a:gd name="T5" fmla="*/ 0 60000 65536"/>
                </a:gdLst>
                <a:ahLst/>
                <a:cxnLst>
                  <a:cxn ang="T4">
                    <a:pos x="T0" y="T1"/>
                  </a:cxn>
                  <a:cxn ang="T5">
                    <a:pos x="T2" y="T3"/>
                  </a:cxn>
                </a:cxnLst>
                <a:rect l="0" t="0" r="r" b="b"/>
                <a:pathLst>
                  <a:path w="228" h="139">
                    <a:moveTo>
                      <a:pt x="0" y="139"/>
                    </a:moveTo>
                    <a:cubicBezTo>
                      <a:pt x="28" y="0"/>
                      <a:pt x="139" y="33"/>
                      <a:pt x="228" y="10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62" name="Freeform 1255">
                <a:extLst>
                  <a:ext uri="{FF2B5EF4-FFF2-40B4-BE49-F238E27FC236}">
                    <a16:creationId xmlns:a16="http://schemas.microsoft.com/office/drawing/2014/main" id="{0873253B-F377-5A25-777A-F8DDB47FC3E6}"/>
                  </a:ext>
                </a:extLst>
              </p:cNvPr>
              <p:cNvSpPr>
                <a:spLocks/>
              </p:cNvSpPr>
              <p:nvPr/>
            </p:nvSpPr>
            <p:spPr bwMode="auto">
              <a:xfrm>
                <a:off x="1177" y="1617"/>
                <a:ext cx="38" cy="83"/>
              </a:xfrm>
              <a:custGeom>
                <a:avLst/>
                <a:gdLst>
                  <a:gd name="T0" fmla="*/ 4 w 114"/>
                  <a:gd name="T1" fmla="*/ 0 h 246"/>
                  <a:gd name="T2" fmla="*/ 0 w 114"/>
                  <a:gd name="T3" fmla="*/ 9 h 246"/>
                  <a:gd name="T4" fmla="*/ 0 60000 65536"/>
                  <a:gd name="T5" fmla="*/ 0 60000 65536"/>
                </a:gdLst>
                <a:ahLst/>
                <a:cxnLst>
                  <a:cxn ang="T4">
                    <a:pos x="T0" y="T1"/>
                  </a:cxn>
                  <a:cxn ang="T5">
                    <a:pos x="T2" y="T3"/>
                  </a:cxn>
                </a:cxnLst>
                <a:rect l="0" t="0" r="r" b="b"/>
                <a:pathLst>
                  <a:path w="114" h="246">
                    <a:moveTo>
                      <a:pt x="114" y="0"/>
                    </a:moveTo>
                    <a:cubicBezTo>
                      <a:pt x="10" y="22"/>
                      <a:pt x="15" y="182"/>
                      <a:pt x="0" y="24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63" name="Freeform 1256">
                <a:extLst>
                  <a:ext uri="{FF2B5EF4-FFF2-40B4-BE49-F238E27FC236}">
                    <a16:creationId xmlns:a16="http://schemas.microsoft.com/office/drawing/2014/main" id="{423D3304-F589-FFAC-AA28-F36C51BF9AAD}"/>
                  </a:ext>
                </a:extLst>
              </p:cNvPr>
              <p:cNvSpPr>
                <a:spLocks/>
              </p:cNvSpPr>
              <p:nvPr/>
            </p:nvSpPr>
            <p:spPr bwMode="auto">
              <a:xfrm>
                <a:off x="406" y="1730"/>
                <a:ext cx="24" cy="68"/>
              </a:xfrm>
              <a:custGeom>
                <a:avLst/>
                <a:gdLst>
                  <a:gd name="T0" fmla="*/ 0 w 73"/>
                  <a:gd name="T1" fmla="*/ 8 h 202"/>
                  <a:gd name="T2" fmla="*/ 0 w 73"/>
                  <a:gd name="T3" fmla="*/ 0 h 202"/>
                  <a:gd name="T4" fmla="*/ 0 60000 65536"/>
                  <a:gd name="T5" fmla="*/ 0 60000 65536"/>
                </a:gdLst>
                <a:ahLst/>
                <a:cxnLst>
                  <a:cxn ang="T4">
                    <a:pos x="T0" y="T1"/>
                  </a:cxn>
                  <a:cxn ang="T5">
                    <a:pos x="T2" y="T3"/>
                  </a:cxn>
                </a:cxnLst>
                <a:rect l="0" t="0" r="r" b="b"/>
                <a:pathLst>
                  <a:path w="73" h="202">
                    <a:moveTo>
                      <a:pt x="0" y="202"/>
                    </a:moveTo>
                    <a:cubicBezTo>
                      <a:pt x="73" y="123"/>
                      <a:pt x="17" y="67"/>
                      <a:pt x="6"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64" name="Freeform 1257">
                <a:extLst>
                  <a:ext uri="{FF2B5EF4-FFF2-40B4-BE49-F238E27FC236}">
                    <a16:creationId xmlns:a16="http://schemas.microsoft.com/office/drawing/2014/main" id="{E57455A6-890E-A1CD-491E-1B61A724EFAF}"/>
                  </a:ext>
                </a:extLst>
              </p:cNvPr>
              <p:cNvSpPr>
                <a:spLocks/>
              </p:cNvSpPr>
              <p:nvPr/>
            </p:nvSpPr>
            <p:spPr bwMode="auto">
              <a:xfrm>
                <a:off x="773" y="1578"/>
                <a:ext cx="28" cy="53"/>
              </a:xfrm>
              <a:custGeom>
                <a:avLst/>
                <a:gdLst>
                  <a:gd name="T0" fmla="*/ 3 w 82"/>
                  <a:gd name="T1" fmla="*/ 0 h 156"/>
                  <a:gd name="T2" fmla="*/ 2 w 82"/>
                  <a:gd name="T3" fmla="*/ 6 h 156"/>
                  <a:gd name="T4" fmla="*/ 3 w 82"/>
                  <a:gd name="T5" fmla="*/ 6 h 156"/>
                  <a:gd name="T6" fmla="*/ 0 60000 65536"/>
                  <a:gd name="T7" fmla="*/ 0 60000 65536"/>
                  <a:gd name="T8" fmla="*/ 0 60000 65536"/>
                </a:gdLst>
                <a:ahLst/>
                <a:cxnLst>
                  <a:cxn ang="T6">
                    <a:pos x="T0" y="T1"/>
                  </a:cxn>
                  <a:cxn ang="T7">
                    <a:pos x="T2" y="T3"/>
                  </a:cxn>
                  <a:cxn ang="T8">
                    <a:pos x="T4" y="T5"/>
                  </a:cxn>
                </a:cxnLst>
                <a:rect l="0" t="0" r="r" b="b"/>
                <a:pathLst>
                  <a:path w="82" h="156">
                    <a:moveTo>
                      <a:pt x="82" y="0"/>
                    </a:moveTo>
                    <a:cubicBezTo>
                      <a:pt x="0" y="18"/>
                      <a:pt x="42" y="102"/>
                      <a:pt x="58" y="151"/>
                    </a:cubicBezTo>
                    <a:cubicBezTo>
                      <a:pt x="70" y="156"/>
                      <a:pt x="70" y="148"/>
                      <a:pt x="76" y="14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65" name="Freeform 1258">
                <a:extLst>
                  <a:ext uri="{FF2B5EF4-FFF2-40B4-BE49-F238E27FC236}">
                    <a16:creationId xmlns:a16="http://schemas.microsoft.com/office/drawing/2014/main" id="{17895328-9626-1471-D41A-87964AB67B63}"/>
                  </a:ext>
                </a:extLst>
              </p:cNvPr>
              <p:cNvSpPr>
                <a:spLocks/>
              </p:cNvSpPr>
              <p:nvPr/>
            </p:nvSpPr>
            <p:spPr bwMode="auto">
              <a:xfrm>
                <a:off x="1378" y="1499"/>
                <a:ext cx="62" cy="68"/>
              </a:xfrm>
              <a:custGeom>
                <a:avLst/>
                <a:gdLst>
                  <a:gd name="T0" fmla="*/ 0 w 184"/>
                  <a:gd name="T1" fmla="*/ 0 h 202"/>
                  <a:gd name="T2" fmla="*/ 5 w 184"/>
                  <a:gd name="T3" fmla="*/ 8 h 202"/>
                  <a:gd name="T4" fmla="*/ 0 60000 65536"/>
                  <a:gd name="T5" fmla="*/ 0 60000 65536"/>
                </a:gdLst>
                <a:ahLst/>
                <a:cxnLst>
                  <a:cxn ang="T4">
                    <a:pos x="T0" y="T1"/>
                  </a:cxn>
                  <a:cxn ang="T5">
                    <a:pos x="T2" y="T3"/>
                  </a:cxn>
                </a:cxnLst>
                <a:rect l="0" t="0" r="r" b="b"/>
                <a:pathLst>
                  <a:path w="184" h="202">
                    <a:moveTo>
                      <a:pt x="0" y="0"/>
                    </a:moveTo>
                    <a:cubicBezTo>
                      <a:pt x="48" y="29"/>
                      <a:pt x="184" y="118"/>
                      <a:pt x="126" y="20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66" name="Freeform 1259">
                <a:extLst>
                  <a:ext uri="{FF2B5EF4-FFF2-40B4-BE49-F238E27FC236}">
                    <a16:creationId xmlns:a16="http://schemas.microsoft.com/office/drawing/2014/main" id="{1B8A881C-2450-644B-A68F-279BED2247C8}"/>
                  </a:ext>
                </a:extLst>
              </p:cNvPr>
              <p:cNvSpPr>
                <a:spLocks/>
              </p:cNvSpPr>
              <p:nvPr/>
            </p:nvSpPr>
            <p:spPr bwMode="auto">
              <a:xfrm>
                <a:off x="1450" y="1478"/>
                <a:ext cx="19" cy="53"/>
              </a:xfrm>
              <a:custGeom>
                <a:avLst/>
                <a:gdLst>
                  <a:gd name="T0" fmla="*/ 1 w 56"/>
                  <a:gd name="T1" fmla="*/ 6 h 158"/>
                  <a:gd name="T2" fmla="*/ 2 w 56"/>
                  <a:gd name="T3" fmla="*/ 0 h 158"/>
                  <a:gd name="T4" fmla="*/ 0 60000 65536"/>
                  <a:gd name="T5" fmla="*/ 0 60000 65536"/>
                </a:gdLst>
                <a:ahLst/>
                <a:cxnLst>
                  <a:cxn ang="T4">
                    <a:pos x="T0" y="T1"/>
                  </a:cxn>
                  <a:cxn ang="T5">
                    <a:pos x="T2" y="T3"/>
                  </a:cxn>
                </a:cxnLst>
                <a:rect l="0" t="0" r="r" b="b"/>
                <a:pathLst>
                  <a:path w="56" h="158">
                    <a:moveTo>
                      <a:pt x="31" y="158"/>
                    </a:moveTo>
                    <a:cubicBezTo>
                      <a:pt x="0" y="118"/>
                      <a:pt x="16" y="32"/>
                      <a:pt x="56"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67" name="Freeform 1260">
                <a:extLst>
                  <a:ext uri="{FF2B5EF4-FFF2-40B4-BE49-F238E27FC236}">
                    <a16:creationId xmlns:a16="http://schemas.microsoft.com/office/drawing/2014/main" id="{80045C45-8ADB-D659-44D3-68A7BFEC6B3F}"/>
                  </a:ext>
                </a:extLst>
              </p:cNvPr>
              <p:cNvSpPr>
                <a:spLocks/>
              </p:cNvSpPr>
              <p:nvPr/>
            </p:nvSpPr>
            <p:spPr bwMode="auto">
              <a:xfrm>
                <a:off x="1282" y="3155"/>
                <a:ext cx="45" cy="158"/>
              </a:xfrm>
              <a:custGeom>
                <a:avLst/>
                <a:gdLst>
                  <a:gd name="T0" fmla="*/ 1 w 133"/>
                  <a:gd name="T1" fmla="*/ 18 h 467"/>
                  <a:gd name="T2" fmla="*/ 0 w 133"/>
                  <a:gd name="T3" fmla="*/ 0 h 467"/>
                  <a:gd name="T4" fmla="*/ 0 60000 65536"/>
                  <a:gd name="T5" fmla="*/ 0 60000 65536"/>
                </a:gdLst>
                <a:ahLst/>
                <a:cxnLst>
                  <a:cxn ang="T4">
                    <a:pos x="T0" y="T1"/>
                  </a:cxn>
                  <a:cxn ang="T5">
                    <a:pos x="T2" y="T3"/>
                  </a:cxn>
                </a:cxnLst>
                <a:rect l="0" t="0" r="r" b="b"/>
                <a:pathLst>
                  <a:path w="133" h="467">
                    <a:moveTo>
                      <a:pt x="19" y="467"/>
                    </a:moveTo>
                    <a:cubicBezTo>
                      <a:pt x="133" y="362"/>
                      <a:pt x="75" y="111"/>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68" name="Freeform 1261">
                <a:extLst>
                  <a:ext uri="{FF2B5EF4-FFF2-40B4-BE49-F238E27FC236}">
                    <a16:creationId xmlns:a16="http://schemas.microsoft.com/office/drawing/2014/main" id="{C6B2DD3A-9090-3D3D-CA52-4ADC5DE01F7C}"/>
                  </a:ext>
                </a:extLst>
              </p:cNvPr>
              <p:cNvSpPr>
                <a:spLocks/>
              </p:cNvSpPr>
              <p:nvPr/>
            </p:nvSpPr>
            <p:spPr bwMode="auto">
              <a:xfrm>
                <a:off x="1360" y="3176"/>
                <a:ext cx="22" cy="49"/>
              </a:xfrm>
              <a:custGeom>
                <a:avLst/>
                <a:gdLst>
                  <a:gd name="T0" fmla="*/ 3 w 64"/>
                  <a:gd name="T1" fmla="*/ 0 h 145"/>
                  <a:gd name="T2" fmla="*/ 1 w 64"/>
                  <a:gd name="T3" fmla="*/ 6 h 145"/>
                  <a:gd name="T4" fmla="*/ 0 60000 65536"/>
                  <a:gd name="T5" fmla="*/ 0 60000 65536"/>
                </a:gdLst>
                <a:ahLst/>
                <a:cxnLst>
                  <a:cxn ang="T4">
                    <a:pos x="T0" y="T1"/>
                  </a:cxn>
                  <a:cxn ang="T5">
                    <a:pos x="T2" y="T3"/>
                  </a:cxn>
                </a:cxnLst>
                <a:rect l="0" t="0" r="r" b="b"/>
                <a:pathLst>
                  <a:path w="64" h="145">
                    <a:moveTo>
                      <a:pt x="64" y="0"/>
                    </a:moveTo>
                    <a:cubicBezTo>
                      <a:pt x="28" y="30"/>
                      <a:pt x="0" y="107"/>
                      <a:pt x="14" y="14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69" name="Freeform 1262">
                <a:extLst>
                  <a:ext uri="{FF2B5EF4-FFF2-40B4-BE49-F238E27FC236}">
                    <a16:creationId xmlns:a16="http://schemas.microsoft.com/office/drawing/2014/main" id="{234C610A-25BC-7D5E-2785-8A324917FF3C}"/>
                  </a:ext>
                </a:extLst>
              </p:cNvPr>
              <p:cNvSpPr>
                <a:spLocks/>
              </p:cNvSpPr>
              <p:nvPr/>
            </p:nvSpPr>
            <p:spPr bwMode="auto">
              <a:xfrm>
                <a:off x="1307" y="3136"/>
                <a:ext cx="45" cy="21"/>
              </a:xfrm>
              <a:custGeom>
                <a:avLst/>
                <a:gdLst>
                  <a:gd name="T0" fmla="*/ 0 w 133"/>
                  <a:gd name="T1" fmla="*/ 0 h 64"/>
                  <a:gd name="T2" fmla="*/ 2 w 133"/>
                  <a:gd name="T3" fmla="*/ 2 h 64"/>
                  <a:gd name="T4" fmla="*/ 5 w 133"/>
                  <a:gd name="T5" fmla="*/ 1 h 64"/>
                  <a:gd name="T6" fmla="*/ 0 60000 65536"/>
                  <a:gd name="T7" fmla="*/ 0 60000 65536"/>
                  <a:gd name="T8" fmla="*/ 0 60000 65536"/>
                </a:gdLst>
                <a:ahLst/>
                <a:cxnLst>
                  <a:cxn ang="T6">
                    <a:pos x="T0" y="T1"/>
                  </a:cxn>
                  <a:cxn ang="T7">
                    <a:pos x="T2" y="T3"/>
                  </a:cxn>
                  <a:cxn ang="T8">
                    <a:pos x="T4" y="T5"/>
                  </a:cxn>
                </a:cxnLst>
                <a:rect l="0" t="0" r="r" b="b"/>
                <a:pathLst>
                  <a:path w="133" h="64">
                    <a:moveTo>
                      <a:pt x="0" y="0"/>
                    </a:moveTo>
                    <a:cubicBezTo>
                      <a:pt x="13" y="20"/>
                      <a:pt x="28" y="49"/>
                      <a:pt x="51" y="64"/>
                    </a:cubicBezTo>
                    <a:cubicBezTo>
                      <a:pt x="79" y="50"/>
                      <a:pt x="101" y="27"/>
                      <a:pt x="133" y="1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70" name="Freeform 1263">
                <a:extLst>
                  <a:ext uri="{FF2B5EF4-FFF2-40B4-BE49-F238E27FC236}">
                    <a16:creationId xmlns:a16="http://schemas.microsoft.com/office/drawing/2014/main" id="{A8AD28A1-6A46-C32F-5F7E-7AACEA9CF5E7}"/>
                  </a:ext>
                </a:extLst>
              </p:cNvPr>
              <p:cNvSpPr>
                <a:spLocks/>
              </p:cNvSpPr>
              <p:nvPr/>
            </p:nvSpPr>
            <p:spPr bwMode="auto">
              <a:xfrm>
                <a:off x="662" y="3335"/>
                <a:ext cx="90" cy="14"/>
              </a:xfrm>
              <a:custGeom>
                <a:avLst/>
                <a:gdLst>
                  <a:gd name="T0" fmla="*/ 11 w 265"/>
                  <a:gd name="T1" fmla="*/ 0 h 44"/>
                  <a:gd name="T2" fmla="*/ 0 w 265"/>
                  <a:gd name="T3" fmla="*/ 0 h 44"/>
                  <a:gd name="T4" fmla="*/ 0 60000 65536"/>
                  <a:gd name="T5" fmla="*/ 0 60000 65536"/>
                </a:gdLst>
                <a:ahLst/>
                <a:cxnLst>
                  <a:cxn ang="T4">
                    <a:pos x="T0" y="T1"/>
                  </a:cxn>
                  <a:cxn ang="T5">
                    <a:pos x="T2" y="T3"/>
                  </a:cxn>
                </a:cxnLst>
                <a:rect l="0" t="0" r="r" b="b"/>
                <a:pathLst>
                  <a:path w="265" h="44">
                    <a:moveTo>
                      <a:pt x="265" y="0"/>
                    </a:moveTo>
                    <a:cubicBezTo>
                      <a:pt x="209" y="17"/>
                      <a:pt x="46" y="44"/>
                      <a:pt x="0" y="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71" name="Freeform 1264">
                <a:extLst>
                  <a:ext uri="{FF2B5EF4-FFF2-40B4-BE49-F238E27FC236}">
                    <a16:creationId xmlns:a16="http://schemas.microsoft.com/office/drawing/2014/main" id="{70B4BDB4-02AD-13FF-4555-BE897602CDD5}"/>
                  </a:ext>
                </a:extLst>
              </p:cNvPr>
              <p:cNvSpPr>
                <a:spLocks/>
              </p:cNvSpPr>
              <p:nvPr/>
            </p:nvSpPr>
            <p:spPr bwMode="auto">
              <a:xfrm>
                <a:off x="726" y="3354"/>
                <a:ext cx="43" cy="36"/>
              </a:xfrm>
              <a:custGeom>
                <a:avLst/>
                <a:gdLst>
                  <a:gd name="T0" fmla="*/ 0 w 127"/>
                  <a:gd name="T1" fmla="*/ 4 h 108"/>
                  <a:gd name="T2" fmla="*/ 5 w 127"/>
                  <a:gd name="T3" fmla="*/ 0 h 108"/>
                  <a:gd name="T4" fmla="*/ 0 60000 65536"/>
                  <a:gd name="T5" fmla="*/ 0 60000 65536"/>
                </a:gdLst>
                <a:ahLst/>
                <a:cxnLst>
                  <a:cxn ang="T4">
                    <a:pos x="T0" y="T1"/>
                  </a:cxn>
                  <a:cxn ang="T5">
                    <a:pos x="T2" y="T3"/>
                  </a:cxn>
                </a:cxnLst>
                <a:rect l="0" t="0" r="r" b="b"/>
                <a:pathLst>
                  <a:path w="127" h="108">
                    <a:moveTo>
                      <a:pt x="0" y="108"/>
                    </a:moveTo>
                    <a:cubicBezTo>
                      <a:pt x="19" y="59"/>
                      <a:pt x="77" y="16"/>
                      <a:pt x="127"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72" name="Freeform 1265">
                <a:extLst>
                  <a:ext uri="{FF2B5EF4-FFF2-40B4-BE49-F238E27FC236}">
                    <a16:creationId xmlns:a16="http://schemas.microsoft.com/office/drawing/2014/main" id="{DD131B63-06FE-579A-37A5-CD49F5BCB565}"/>
                  </a:ext>
                </a:extLst>
              </p:cNvPr>
              <p:cNvSpPr>
                <a:spLocks/>
              </p:cNvSpPr>
              <p:nvPr/>
            </p:nvSpPr>
            <p:spPr bwMode="auto">
              <a:xfrm>
                <a:off x="1397" y="2862"/>
                <a:ext cx="140" cy="79"/>
              </a:xfrm>
              <a:custGeom>
                <a:avLst/>
                <a:gdLst>
                  <a:gd name="T0" fmla="*/ 0 w 415"/>
                  <a:gd name="T1" fmla="*/ 0 h 235"/>
                  <a:gd name="T2" fmla="*/ 10 w 415"/>
                  <a:gd name="T3" fmla="*/ 2 h 235"/>
                  <a:gd name="T4" fmla="*/ 16 w 415"/>
                  <a:gd name="T5" fmla="*/ 9 h 235"/>
                  <a:gd name="T6" fmla="*/ 0 60000 65536"/>
                  <a:gd name="T7" fmla="*/ 0 60000 65536"/>
                  <a:gd name="T8" fmla="*/ 0 60000 65536"/>
                </a:gdLst>
                <a:ahLst/>
                <a:cxnLst>
                  <a:cxn ang="T6">
                    <a:pos x="T0" y="T1"/>
                  </a:cxn>
                  <a:cxn ang="T7">
                    <a:pos x="T2" y="T3"/>
                  </a:cxn>
                  <a:cxn ang="T8">
                    <a:pos x="T4" y="T5"/>
                  </a:cxn>
                </a:cxnLst>
                <a:rect l="0" t="0" r="r" b="b"/>
                <a:pathLst>
                  <a:path w="415" h="235">
                    <a:moveTo>
                      <a:pt x="0" y="8"/>
                    </a:moveTo>
                    <a:cubicBezTo>
                      <a:pt x="99" y="2"/>
                      <a:pt x="184" y="0"/>
                      <a:pt x="271" y="60"/>
                    </a:cubicBezTo>
                    <a:cubicBezTo>
                      <a:pt x="316" y="90"/>
                      <a:pt x="415" y="189"/>
                      <a:pt x="410" y="23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73" name="Freeform 1266">
                <a:extLst>
                  <a:ext uri="{FF2B5EF4-FFF2-40B4-BE49-F238E27FC236}">
                    <a16:creationId xmlns:a16="http://schemas.microsoft.com/office/drawing/2014/main" id="{4F998CC8-BDEA-AB49-D19B-58D135DB299B}"/>
                  </a:ext>
                </a:extLst>
              </p:cNvPr>
              <p:cNvSpPr>
                <a:spLocks/>
              </p:cNvSpPr>
              <p:nvPr/>
            </p:nvSpPr>
            <p:spPr bwMode="auto">
              <a:xfrm>
                <a:off x="1423" y="2879"/>
                <a:ext cx="66" cy="103"/>
              </a:xfrm>
              <a:custGeom>
                <a:avLst/>
                <a:gdLst>
                  <a:gd name="T0" fmla="*/ 7 w 196"/>
                  <a:gd name="T1" fmla="*/ 0 h 303"/>
                  <a:gd name="T2" fmla="*/ 5 w 196"/>
                  <a:gd name="T3" fmla="*/ 7 h 303"/>
                  <a:gd name="T4" fmla="*/ 0 w 196"/>
                  <a:gd name="T5" fmla="*/ 12 h 303"/>
                  <a:gd name="T6" fmla="*/ 0 60000 65536"/>
                  <a:gd name="T7" fmla="*/ 0 60000 65536"/>
                  <a:gd name="T8" fmla="*/ 0 60000 65536"/>
                </a:gdLst>
                <a:ahLst/>
                <a:cxnLst>
                  <a:cxn ang="T6">
                    <a:pos x="T0" y="T1"/>
                  </a:cxn>
                  <a:cxn ang="T7">
                    <a:pos x="T2" y="T3"/>
                  </a:cxn>
                  <a:cxn ang="T8">
                    <a:pos x="T4" y="T5"/>
                  </a:cxn>
                </a:cxnLst>
                <a:rect l="0" t="0" r="r" b="b"/>
                <a:pathLst>
                  <a:path w="196" h="303">
                    <a:moveTo>
                      <a:pt x="189" y="0"/>
                    </a:moveTo>
                    <a:cubicBezTo>
                      <a:pt x="196" y="62"/>
                      <a:pt x="167" y="137"/>
                      <a:pt x="134" y="190"/>
                    </a:cubicBezTo>
                    <a:cubicBezTo>
                      <a:pt x="106" y="234"/>
                      <a:pt x="9" y="270"/>
                      <a:pt x="0" y="30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74" name="Freeform 1267">
                <a:extLst>
                  <a:ext uri="{FF2B5EF4-FFF2-40B4-BE49-F238E27FC236}">
                    <a16:creationId xmlns:a16="http://schemas.microsoft.com/office/drawing/2014/main" id="{644BAFD1-533D-F993-5ECE-FD0EE11D630D}"/>
                  </a:ext>
                </a:extLst>
              </p:cNvPr>
              <p:cNvSpPr>
                <a:spLocks/>
              </p:cNvSpPr>
              <p:nvPr/>
            </p:nvSpPr>
            <p:spPr bwMode="auto">
              <a:xfrm>
                <a:off x="1465" y="2899"/>
                <a:ext cx="42" cy="96"/>
              </a:xfrm>
              <a:custGeom>
                <a:avLst/>
                <a:gdLst>
                  <a:gd name="T0" fmla="*/ 4 w 123"/>
                  <a:gd name="T1" fmla="*/ 0 h 284"/>
                  <a:gd name="T2" fmla="*/ 3 w 123"/>
                  <a:gd name="T3" fmla="*/ 6 h 284"/>
                  <a:gd name="T4" fmla="*/ 1 w 123"/>
                  <a:gd name="T5" fmla="*/ 11 h 284"/>
                  <a:gd name="T6" fmla="*/ 0 60000 65536"/>
                  <a:gd name="T7" fmla="*/ 0 60000 65536"/>
                  <a:gd name="T8" fmla="*/ 0 60000 65536"/>
                </a:gdLst>
                <a:ahLst/>
                <a:cxnLst>
                  <a:cxn ang="T6">
                    <a:pos x="T0" y="T1"/>
                  </a:cxn>
                  <a:cxn ang="T7">
                    <a:pos x="T2" y="T3"/>
                  </a:cxn>
                  <a:cxn ang="T8">
                    <a:pos x="T4" y="T5"/>
                  </a:cxn>
                </a:cxnLst>
                <a:rect l="0" t="0" r="r" b="b"/>
                <a:pathLst>
                  <a:path w="123" h="284">
                    <a:moveTo>
                      <a:pt x="114" y="0"/>
                    </a:moveTo>
                    <a:cubicBezTo>
                      <a:pt x="123" y="60"/>
                      <a:pt x="103" y="103"/>
                      <a:pt x="74" y="158"/>
                    </a:cubicBezTo>
                    <a:cubicBezTo>
                      <a:pt x="58" y="189"/>
                      <a:pt x="0" y="272"/>
                      <a:pt x="25" y="28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75" name="Freeform 1268">
                <a:extLst>
                  <a:ext uri="{FF2B5EF4-FFF2-40B4-BE49-F238E27FC236}">
                    <a16:creationId xmlns:a16="http://schemas.microsoft.com/office/drawing/2014/main" id="{17E3D021-A10A-FF8F-48DD-31051915B39B}"/>
                  </a:ext>
                </a:extLst>
              </p:cNvPr>
              <p:cNvSpPr>
                <a:spLocks/>
              </p:cNvSpPr>
              <p:nvPr/>
            </p:nvSpPr>
            <p:spPr bwMode="auto">
              <a:xfrm>
                <a:off x="1269" y="2899"/>
                <a:ext cx="79" cy="66"/>
              </a:xfrm>
              <a:custGeom>
                <a:avLst/>
                <a:gdLst>
                  <a:gd name="T0" fmla="*/ 0 w 233"/>
                  <a:gd name="T1" fmla="*/ 0 h 196"/>
                  <a:gd name="T2" fmla="*/ 3 w 233"/>
                  <a:gd name="T3" fmla="*/ 5 h 196"/>
                  <a:gd name="T4" fmla="*/ 9 w 233"/>
                  <a:gd name="T5" fmla="*/ 7 h 196"/>
                  <a:gd name="T6" fmla="*/ 0 60000 65536"/>
                  <a:gd name="T7" fmla="*/ 0 60000 65536"/>
                  <a:gd name="T8" fmla="*/ 0 60000 65536"/>
                </a:gdLst>
                <a:ahLst/>
                <a:cxnLst>
                  <a:cxn ang="T6">
                    <a:pos x="T0" y="T1"/>
                  </a:cxn>
                  <a:cxn ang="T7">
                    <a:pos x="T2" y="T3"/>
                  </a:cxn>
                  <a:cxn ang="T8">
                    <a:pos x="T4" y="T5"/>
                  </a:cxn>
                </a:cxnLst>
                <a:rect l="0" t="0" r="r" b="b"/>
                <a:pathLst>
                  <a:path w="233" h="196">
                    <a:moveTo>
                      <a:pt x="0" y="0"/>
                    </a:moveTo>
                    <a:cubicBezTo>
                      <a:pt x="47" y="39"/>
                      <a:pt x="37" y="106"/>
                      <a:pt x="88" y="144"/>
                    </a:cubicBezTo>
                    <a:cubicBezTo>
                      <a:pt x="124" y="170"/>
                      <a:pt x="192" y="185"/>
                      <a:pt x="233" y="19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76" name="Freeform 1269">
                <a:extLst>
                  <a:ext uri="{FF2B5EF4-FFF2-40B4-BE49-F238E27FC236}">
                    <a16:creationId xmlns:a16="http://schemas.microsoft.com/office/drawing/2014/main" id="{845CD845-5E87-41B4-A987-370CE69D428C}"/>
                  </a:ext>
                </a:extLst>
              </p:cNvPr>
              <p:cNvSpPr>
                <a:spLocks/>
              </p:cNvSpPr>
              <p:nvPr/>
            </p:nvSpPr>
            <p:spPr bwMode="auto">
              <a:xfrm>
                <a:off x="1088" y="2734"/>
                <a:ext cx="40" cy="109"/>
              </a:xfrm>
              <a:custGeom>
                <a:avLst/>
                <a:gdLst>
                  <a:gd name="T0" fmla="*/ 5 w 117"/>
                  <a:gd name="T1" fmla="*/ 13 h 322"/>
                  <a:gd name="T2" fmla="*/ 1 w 117"/>
                  <a:gd name="T3" fmla="*/ 6 h 322"/>
                  <a:gd name="T4" fmla="*/ 2 w 117"/>
                  <a:gd name="T5" fmla="*/ 0 h 322"/>
                  <a:gd name="T6" fmla="*/ 0 60000 65536"/>
                  <a:gd name="T7" fmla="*/ 0 60000 65536"/>
                  <a:gd name="T8" fmla="*/ 0 60000 65536"/>
                </a:gdLst>
                <a:ahLst/>
                <a:cxnLst>
                  <a:cxn ang="T6">
                    <a:pos x="T0" y="T1"/>
                  </a:cxn>
                  <a:cxn ang="T7">
                    <a:pos x="T2" y="T3"/>
                  </a:cxn>
                  <a:cxn ang="T8">
                    <a:pos x="T4" y="T5"/>
                  </a:cxn>
                </a:cxnLst>
                <a:rect l="0" t="0" r="r" b="b"/>
                <a:pathLst>
                  <a:path w="117" h="322">
                    <a:moveTo>
                      <a:pt x="117" y="322"/>
                    </a:moveTo>
                    <a:cubicBezTo>
                      <a:pt x="116" y="282"/>
                      <a:pt x="32" y="215"/>
                      <a:pt x="17" y="164"/>
                    </a:cubicBezTo>
                    <a:cubicBezTo>
                      <a:pt x="0" y="107"/>
                      <a:pt x="22" y="44"/>
                      <a:pt x="54"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77" name="Freeform 1270">
                <a:extLst>
                  <a:ext uri="{FF2B5EF4-FFF2-40B4-BE49-F238E27FC236}">
                    <a16:creationId xmlns:a16="http://schemas.microsoft.com/office/drawing/2014/main" id="{B9BAEA54-F6E8-21A3-4A6F-E4C75AE718C7}"/>
                  </a:ext>
                </a:extLst>
              </p:cNvPr>
              <p:cNvSpPr>
                <a:spLocks/>
              </p:cNvSpPr>
              <p:nvPr/>
            </p:nvSpPr>
            <p:spPr bwMode="auto">
              <a:xfrm>
                <a:off x="1791" y="2792"/>
                <a:ext cx="48" cy="107"/>
              </a:xfrm>
              <a:custGeom>
                <a:avLst/>
                <a:gdLst>
                  <a:gd name="T0" fmla="*/ 1 w 143"/>
                  <a:gd name="T1" fmla="*/ 0 h 316"/>
                  <a:gd name="T2" fmla="*/ 3 w 143"/>
                  <a:gd name="T3" fmla="*/ 6 h 316"/>
                  <a:gd name="T4" fmla="*/ 5 w 143"/>
                  <a:gd name="T5" fmla="*/ 12 h 316"/>
                  <a:gd name="T6" fmla="*/ 0 60000 65536"/>
                  <a:gd name="T7" fmla="*/ 0 60000 65536"/>
                  <a:gd name="T8" fmla="*/ 0 60000 65536"/>
                </a:gdLst>
                <a:ahLst/>
                <a:cxnLst>
                  <a:cxn ang="T6">
                    <a:pos x="T0" y="T1"/>
                  </a:cxn>
                  <a:cxn ang="T7">
                    <a:pos x="T2" y="T3"/>
                  </a:cxn>
                  <a:cxn ang="T8">
                    <a:pos x="T4" y="T5"/>
                  </a:cxn>
                </a:cxnLst>
                <a:rect l="0" t="0" r="r" b="b"/>
                <a:pathLst>
                  <a:path w="143" h="316">
                    <a:moveTo>
                      <a:pt x="30" y="0"/>
                    </a:moveTo>
                    <a:cubicBezTo>
                      <a:pt x="0" y="68"/>
                      <a:pt x="25" y="106"/>
                      <a:pt x="69" y="164"/>
                    </a:cubicBezTo>
                    <a:cubicBezTo>
                      <a:pt x="107" y="215"/>
                      <a:pt x="121" y="268"/>
                      <a:pt x="143" y="31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78" name="Freeform 1271">
                <a:extLst>
                  <a:ext uri="{FF2B5EF4-FFF2-40B4-BE49-F238E27FC236}">
                    <a16:creationId xmlns:a16="http://schemas.microsoft.com/office/drawing/2014/main" id="{FBC74CA3-31C8-840E-21BD-4C88EB3BEE99}"/>
                  </a:ext>
                </a:extLst>
              </p:cNvPr>
              <p:cNvSpPr>
                <a:spLocks/>
              </p:cNvSpPr>
              <p:nvPr/>
            </p:nvSpPr>
            <p:spPr bwMode="auto">
              <a:xfrm>
                <a:off x="1688" y="2863"/>
                <a:ext cx="110" cy="59"/>
              </a:xfrm>
              <a:custGeom>
                <a:avLst/>
                <a:gdLst>
                  <a:gd name="T0" fmla="*/ 12 w 328"/>
                  <a:gd name="T1" fmla="*/ 7 h 173"/>
                  <a:gd name="T2" fmla="*/ 8 w 328"/>
                  <a:gd name="T3" fmla="*/ 0 h 173"/>
                  <a:gd name="T4" fmla="*/ 0 w 328"/>
                  <a:gd name="T5" fmla="*/ 3 h 173"/>
                  <a:gd name="T6" fmla="*/ 0 60000 65536"/>
                  <a:gd name="T7" fmla="*/ 0 60000 65536"/>
                  <a:gd name="T8" fmla="*/ 0 60000 65536"/>
                </a:gdLst>
                <a:ahLst/>
                <a:cxnLst>
                  <a:cxn ang="T6">
                    <a:pos x="T0" y="T1"/>
                  </a:cxn>
                  <a:cxn ang="T7">
                    <a:pos x="T2" y="T3"/>
                  </a:cxn>
                  <a:cxn ang="T8">
                    <a:pos x="T4" y="T5"/>
                  </a:cxn>
                </a:cxnLst>
                <a:rect l="0" t="0" r="r" b="b"/>
                <a:pathLst>
                  <a:path w="328" h="173">
                    <a:moveTo>
                      <a:pt x="328" y="173"/>
                    </a:moveTo>
                    <a:cubicBezTo>
                      <a:pt x="266" y="141"/>
                      <a:pt x="305" y="0"/>
                      <a:pt x="207" y="1"/>
                    </a:cubicBezTo>
                    <a:cubicBezTo>
                      <a:pt x="163" y="2"/>
                      <a:pt x="24" y="105"/>
                      <a:pt x="0" y="6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79" name="Freeform 1272">
                <a:extLst>
                  <a:ext uri="{FF2B5EF4-FFF2-40B4-BE49-F238E27FC236}">
                    <a16:creationId xmlns:a16="http://schemas.microsoft.com/office/drawing/2014/main" id="{A4B11C8A-4909-BA71-6DB9-4F030BD3BF20}"/>
                  </a:ext>
                </a:extLst>
              </p:cNvPr>
              <p:cNvSpPr>
                <a:spLocks/>
              </p:cNvSpPr>
              <p:nvPr/>
            </p:nvSpPr>
            <p:spPr bwMode="auto">
              <a:xfrm>
                <a:off x="896" y="1975"/>
                <a:ext cx="26" cy="103"/>
              </a:xfrm>
              <a:custGeom>
                <a:avLst/>
                <a:gdLst>
                  <a:gd name="T0" fmla="*/ 3 w 79"/>
                  <a:gd name="T1" fmla="*/ 0 h 303"/>
                  <a:gd name="T2" fmla="*/ 3 w 79"/>
                  <a:gd name="T3" fmla="*/ 12 h 303"/>
                  <a:gd name="T4" fmla="*/ 0 60000 65536"/>
                  <a:gd name="T5" fmla="*/ 0 60000 65536"/>
                </a:gdLst>
                <a:ahLst/>
                <a:cxnLst>
                  <a:cxn ang="T4">
                    <a:pos x="T0" y="T1"/>
                  </a:cxn>
                  <a:cxn ang="T5">
                    <a:pos x="T2" y="T3"/>
                  </a:cxn>
                </a:cxnLst>
                <a:rect l="0" t="0" r="r" b="b"/>
                <a:pathLst>
                  <a:path w="79" h="303">
                    <a:moveTo>
                      <a:pt x="79" y="0"/>
                    </a:moveTo>
                    <a:cubicBezTo>
                      <a:pt x="0" y="58"/>
                      <a:pt x="41" y="234"/>
                      <a:pt x="73" y="30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0" name="Freeform 1273">
                <a:extLst>
                  <a:ext uri="{FF2B5EF4-FFF2-40B4-BE49-F238E27FC236}">
                    <a16:creationId xmlns:a16="http://schemas.microsoft.com/office/drawing/2014/main" id="{41B860ED-7BEA-9FA4-DE60-9951BA1A8DBF}"/>
                  </a:ext>
                </a:extLst>
              </p:cNvPr>
              <p:cNvSpPr>
                <a:spLocks/>
              </p:cNvSpPr>
              <p:nvPr/>
            </p:nvSpPr>
            <p:spPr bwMode="auto">
              <a:xfrm>
                <a:off x="850" y="2010"/>
                <a:ext cx="34" cy="87"/>
              </a:xfrm>
              <a:custGeom>
                <a:avLst/>
                <a:gdLst>
                  <a:gd name="T0" fmla="*/ 4 w 101"/>
                  <a:gd name="T1" fmla="*/ 10 h 259"/>
                  <a:gd name="T2" fmla="*/ 0 w 101"/>
                  <a:gd name="T3" fmla="*/ 0 h 259"/>
                  <a:gd name="T4" fmla="*/ 0 60000 65536"/>
                  <a:gd name="T5" fmla="*/ 0 60000 65536"/>
                </a:gdLst>
                <a:ahLst/>
                <a:cxnLst>
                  <a:cxn ang="T4">
                    <a:pos x="T0" y="T1"/>
                  </a:cxn>
                  <a:cxn ang="T5">
                    <a:pos x="T2" y="T3"/>
                  </a:cxn>
                </a:cxnLst>
                <a:rect l="0" t="0" r="r" b="b"/>
                <a:pathLst>
                  <a:path w="101" h="259">
                    <a:moveTo>
                      <a:pt x="101" y="259"/>
                    </a:moveTo>
                    <a:cubicBezTo>
                      <a:pt x="101" y="166"/>
                      <a:pt x="87" y="41"/>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1" name="Freeform 1274">
                <a:extLst>
                  <a:ext uri="{FF2B5EF4-FFF2-40B4-BE49-F238E27FC236}">
                    <a16:creationId xmlns:a16="http://schemas.microsoft.com/office/drawing/2014/main" id="{E828B711-9806-2982-74C3-F7B65B6369D9}"/>
                  </a:ext>
                </a:extLst>
              </p:cNvPr>
              <p:cNvSpPr>
                <a:spLocks/>
              </p:cNvSpPr>
              <p:nvPr/>
            </p:nvSpPr>
            <p:spPr bwMode="auto">
              <a:xfrm>
                <a:off x="403" y="2300"/>
                <a:ext cx="79" cy="60"/>
              </a:xfrm>
              <a:custGeom>
                <a:avLst/>
                <a:gdLst>
                  <a:gd name="T0" fmla="*/ 0 w 234"/>
                  <a:gd name="T1" fmla="*/ 0 h 177"/>
                  <a:gd name="T2" fmla="*/ 6 w 234"/>
                  <a:gd name="T3" fmla="*/ 3 h 177"/>
                  <a:gd name="T4" fmla="*/ 9 w 234"/>
                  <a:gd name="T5" fmla="*/ 7 h 177"/>
                  <a:gd name="T6" fmla="*/ 0 60000 65536"/>
                  <a:gd name="T7" fmla="*/ 0 60000 65536"/>
                  <a:gd name="T8" fmla="*/ 0 60000 65536"/>
                </a:gdLst>
                <a:ahLst/>
                <a:cxnLst>
                  <a:cxn ang="T6">
                    <a:pos x="T0" y="T1"/>
                  </a:cxn>
                  <a:cxn ang="T7">
                    <a:pos x="T2" y="T3"/>
                  </a:cxn>
                  <a:cxn ang="T8">
                    <a:pos x="T4" y="T5"/>
                  </a:cxn>
                </a:cxnLst>
                <a:rect l="0" t="0" r="r" b="b"/>
                <a:pathLst>
                  <a:path w="234" h="177">
                    <a:moveTo>
                      <a:pt x="0" y="0"/>
                    </a:moveTo>
                    <a:cubicBezTo>
                      <a:pt x="43" y="25"/>
                      <a:pt x="100" y="41"/>
                      <a:pt x="144" y="78"/>
                    </a:cubicBezTo>
                    <a:cubicBezTo>
                      <a:pt x="179" y="106"/>
                      <a:pt x="205" y="146"/>
                      <a:pt x="234" y="17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2" name="Freeform 1275">
                <a:extLst>
                  <a:ext uri="{FF2B5EF4-FFF2-40B4-BE49-F238E27FC236}">
                    <a16:creationId xmlns:a16="http://schemas.microsoft.com/office/drawing/2014/main" id="{F678C7F2-FF2A-BD1C-EB7B-191B30BA8E7F}"/>
                  </a:ext>
                </a:extLst>
              </p:cNvPr>
              <p:cNvSpPr>
                <a:spLocks/>
              </p:cNvSpPr>
              <p:nvPr/>
            </p:nvSpPr>
            <p:spPr bwMode="auto">
              <a:xfrm>
                <a:off x="479" y="2227"/>
                <a:ext cx="37" cy="114"/>
              </a:xfrm>
              <a:custGeom>
                <a:avLst/>
                <a:gdLst>
                  <a:gd name="T0" fmla="*/ 4 w 111"/>
                  <a:gd name="T1" fmla="*/ 13 h 335"/>
                  <a:gd name="T2" fmla="*/ 0 w 111"/>
                  <a:gd name="T3" fmla="*/ 7 h 335"/>
                  <a:gd name="T4" fmla="*/ 2 w 111"/>
                  <a:gd name="T5" fmla="*/ 0 h 335"/>
                  <a:gd name="T6" fmla="*/ 0 60000 65536"/>
                  <a:gd name="T7" fmla="*/ 0 60000 65536"/>
                  <a:gd name="T8" fmla="*/ 0 60000 65536"/>
                </a:gdLst>
                <a:ahLst/>
                <a:cxnLst>
                  <a:cxn ang="T6">
                    <a:pos x="T0" y="T1"/>
                  </a:cxn>
                  <a:cxn ang="T7">
                    <a:pos x="T2" y="T3"/>
                  </a:cxn>
                  <a:cxn ang="T8">
                    <a:pos x="T4" y="T5"/>
                  </a:cxn>
                </a:cxnLst>
                <a:rect l="0" t="0" r="r" b="b"/>
                <a:pathLst>
                  <a:path w="111" h="335">
                    <a:moveTo>
                      <a:pt x="111" y="335"/>
                    </a:moveTo>
                    <a:cubicBezTo>
                      <a:pt x="65" y="314"/>
                      <a:pt x="6" y="241"/>
                      <a:pt x="4" y="190"/>
                    </a:cubicBezTo>
                    <a:cubicBezTo>
                      <a:pt x="0" y="120"/>
                      <a:pt x="68" y="50"/>
                      <a:pt x="67"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3" name="Freeform 1276">
                <a:extLst>
                  <a:ext uri="{FF2B5EF4-FFF2-40B4-BE49-F238E27FC236}">
                    <a16:creationId xmlns:a16="http://schemas.microsoft.com/office/drawing/2014/main" id="{AD4599F3-263C-BFC5-E138-DDA75CF35052}"/>
                  </a:ext>
                </a:extLst>
              </p:cNvPr>
              <p:cNvSpPr>
                <a:spLocks/>
              </p:cNvSpPr>
              <p:nvPr/>
            </p:nvSpPr>
            <p:spPr bwMode="auto">
              <a:xfrm>
                <a:off x="420" y="2219"/>
                <a:ext cx="51" cy="48"/>
              </a:xfrm>
              <a:custGeom>
                <a:avLst/>
                <a:gdLst>
                  <a:gd name="T0" fmla="*/ 0 w 151"/>
                  <a:gd name="T1" fmla="*/ 4 h 141"/>
                  <a:gd name="T2" fmla="*/ 6 w 151"/>
                  <a:gd name="T3" fmla="*/ 0 h 141"/>
                  <a:gd name="T4" fmla="*/ 0 60000 65536"/>
                  <a:gd name="T5" fmla="*/ 0 60000 65536"/>
                </a:gdLst>
                <a:ahLst/>
                <a:cxnLst>
                  <a:cxn ang="T4">
                    <a:pos x="T0" y="T1"/>
                  </a:cxn>
                  <a:cxn ang="T5">
                    <a:pos x="T2" y="T3"/>
                  </a:cxn>
                </a:cxnLst>
                <a:rect l="0" t="0" r="r" b="b"/>
                <a:pathLst>
                  <a:path w="151" h="141">
                    <a:moveTo>
                      <a:pt x="0" y="107"/>
                    </a:moveTo>
                    <a:cubicBezTo>
                      <a:pt x="82" y="141"/>
                      <a:pt x="108" y="48"/>
                      <a:pt x="151"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4" name="Freeform 1277">
                <a:extLst>
                  <a:ext uri="{FF2B5EF4-FFF2-40B4-BE49-F238E27FC236}">
                    <a16:creationId xmlns:a16="http://schemas.microsoft.com/office/drawing/2014/main" id="{18667DF2-ADE3-F858-88A2-0020F9656C72}"/>
                  </a:ext>
                </a:extLst>
              </p:cNvPr>
              <p:cNvSpPr>
                <a:spLocks/>
              </p:cNvSpPr>
              <p:nvPr/>
            </p:nvSpPr>
            <p:spPr bwMode="auto">
              <a:xfrm>
                <a:off x="526" y="2428"/>
                <a:ext cx="33" cy="127"/>
              </a:xfrm>
              <a:custGeom>
                <a:avLst/>
                <a:gdLst>
                  <a:gd name="T0" fmla="*/ 2 w 99"/>
                  <a:gd name="T1" fmla="*/ 0 h 373"/>
                  <a:gd name="T2" fmla="*/ 4 w 99"/>
                  <a:gd name="T3" fmla="*/ 15 h 373"/>
                  <a:gd name="T4" fmla="*/ 0 60000 65536"/>
                  <a:gd name="T5" fmla="*/ 0 60000 65536"/>
                </a:gdLst>
                <a:ahLst/>
                <a:cxnLst>
                  <a:cxn ang="T4">
                    <a:pos x="T0" y="T1"/>
                  </a:cxn>
                  <a:cxn ang="T5">
                    <a:pos x="T2" y="T3"/>
                  </a:cxn>
                </a:cxnLst>
                <a:rect l="0" t="0" r="r" b="b"/>
                <a:pathLst>
                  <a:path w="99" h="373">
                    <a:moveTo>
                      <a:pt x="43" y="0"/>
                    </a:moveTo>
                    <a:cubicBezTo>
                      <a:pt x="61" y="105"/>
                      <a:pt x="0" y="303"/>
                      <a:pt x="99" y="37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5" name="Freeform 1278">
                <a:extLst>
                  <a:ext uri="{FF2B5EF4-FFF2-40B4-BE49-F238E27FC236}">
                    <a16:creationId xmlns:a16="http://schemas.microsoft.com/office/drawing/2014/main" id="{8FF2E2E4-C237-7D41-75CC-92650A4E8608}"/>
                  </a:ext>
                </a:extLst>
              </p:cNvPr>
              <p:cNvSpPr>
                <a:spLocks/>
              </p:cNvSpPr>
              <p:nvPr/>
            </p:nvSpPr>
            <p:spPr bwMode="auto">
              <a:xfrm>
                <a:off x="1373" y="2338"/>
                <a:ext cx="122" cy="18"/>
              </a:xfrm>
              <a:custGeom>
                <a:avLst/>
                <a:gdLst>
                  <a:gd name="T0" fmla="*/ 14 w 360"/>
                  <a:gd name="T1" fmla="*/ 1 h 51"/>
                  <a:gd name="T2" fmla="*/ 6 w 360"/>
                  <a:gd name="T3" fmla="*/ 1 h 51"/>
                  <a:gd name="T4" fmla="*/ 0 w 360"/>
                  <a:gd name="T5" fmla="*/ 2 h 51"/>
                  <a:gd name="T6" fmla="*/ 0 60000 65536"/>
                  <a:gd name="T7" fmla="*/ 0 60000 65536"/>
                  <a:gd name="T8" fmla="*/ 0 60000 65536"/>
                </a:gdLst>
                <a:ahLst/>
                <a:cxnLst>
                  <a:cxn ang="T6">
                    <a:pos x="T0" y="T1"/>
                  </a:cxn>
                  <a:cxn ang="T7">
                    <a:pos x="T2" y="T3"/>
                  </a:cxn>
                  <a:cxn ang="T8">
                    <a:pos x="T4" y="T5"/>
                  </a:cxn>
                </a:cxnLst>
                <a:rect l="0" t="0" r="r" b="b"/>
                <a:pathLst>
                  <a:path w="360" h="51">
                    <a:moveTo>
                      <a:pt x="360" y="13"/>
                    </a:moveTo>
                    <a:cubicBezTo>
                      <a:pt x="288" y="7"/>
                      <a:pt x="231" y="0"/>
                      <a:pt x="158" y="14"/>
                    </a:cubicBezTo>
                    <a:cubicBezTo>
                      <a:pt x="118" y="21"/>
                      <a:pt x="11" y="51"/>
                      <a:pt x="0" y="4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6" name="Freeform 1279">
                <a:extLst>
                  <a:ext uri="{FF2B5EF4-FFF2-40B4-BE49-F238E27FC236}">
                    <a16:creationId xmlns:a16="http://schemas.microsoft.com/office/drawing/2014/main" id="{99B7439C-C0FA-6EA0-D26D-914BC6EF2A7C}"/>
                  </a:ext>
                </a:extLst>
              </p:cNvPr>
              <p:cNvSpPr>
                <a:spLocks/>
              </p:cNvSpPr>
              <p:nvPr/>
            </p:nvSpPr>
            <p:spPr bwMode="auto">
              <a:xfrm>
                <a:off x="883" y="3253"/>
                <a:ext cx="146" cy="20"/>
              </a:xfrm>
              <a:custGeom>
                <a:avLst/>
                <a:gdLst>
                  <a:gd name="T0" fmla="*/ 0 w 429"/>
                  <a:gd name="T1" fmla="*/ 1 h 58"/>
                  <a:gd name="T2" fmla="*/ 4 w 429"/>
                  <a:gd name="T3" fmla="*/ 2 h 58"/>
                  <a:gd name="T4" fmla="*/ 9 w 429"/>
                  <a:gd name="T5" fmla="*/ 2 h 58"/>
                  <a:gd name="T6" fmla="*/ 12 w 429"/>
                  <a:gd name="T7" fmla="*/ 1 h 58"/>
                  <a:gd name="T8" fmla="*/ 17 w 429"/>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58">
                    <a:moveTo>
                      <a:pt x="0" y="35"/>
                    </a:moveTo>
                    <a:cubicBezTo>
                      <a:pt x="27" y="39"/>
                      <a:pt x="63" y="55"/>
                      <a:pt x="96" y="56"/>
                    </a:cubicBezTo>
                    <a:cubicBezTo>
                      <a:pt x="134" y="58"/>
                      <a:pt x="177" y="49"/>
                      <a:pt x="214" y="44"/>
                    </a:cubicBezTo>
                    <a:cubicBezTo>
                      <a:pt x="249" y="38"/>
                      <a:pt x="282" y="28"/>
                      <a:pt x="315" y="15"/>
                    </a:cubicBezTo>
                    <a:cubicBezTo>
                      <a:pt x="354" y="0"/>
                      <a:pt x="391" y="10"/>
                      <a:pt x="429" y="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7" name="Freeform 1280">
                <a:extLst>
                  <a:ext uri="{FF2B5EF4-FFF2-40B4-BE49-F238E27FC236}">
                    <a16:creationId xmlns:a16="http://schemas.microsoft.com/office/drawing/2014/main" id="{FDFD7B08-9029-1945-AD6F-07347D895AC5}"/>
                  </a:ext>
                </a:extLst>
              </p:cNvPr>
              <p:cNvSpPr>
                <a:spLocks/>
              </p:cNvSpPr>
              <p:nvPr/>
            </p:nvSpPr>
            <p:spPr bwMode="auto">
              <a:xfrm>
                <a:off x="762" y="3274"/>
                <a:ext cx="79" cy="15"/>
              </a:xfrm>
              <a:custGeom>
                <a:avLst/>
                <a:gdLst>
                  <a:gd name="T0" fmla="*/ 0 w 231"/>
                  <a:gd name="T1" fmla="*/ 1 h 45"/>
                  <a:gd name="T2" fmla="*/ 9 w 231"/>
                  <a:gd name="T3" fmla="*/ 0 h 45"/>
                  <a:gd name="T4" fmla="*/ 0 60000 65536"/>
                  <a:gd name="T5" fmla="*/ 0 60000 65536"/>
                </a:gdLst>
                <a:ahLst/>
                <a:cxnLst>
                  <a:cxn ang="T4">
                    <a:pos x="T0" y="T1"/>
                  </a:cxn>
                  <a:cxn ang="T5">
                    <a:pos x="T2" y="T3"/>
                  </a:cxn>
                </a:cxnLst>
                <a:rect l="0" t="0" r="r" b="b"/>
                <a:pathLst>
                  <a:path w="231" h="45">
                    <a:moveTo>
                      <a:pt x="0" y="38"/>
                    </a:moveTo>
                    <a:cubicBezTo>
                      <a:pt x="75" y="45"/>
                      <a:pt x="166" y="9"/>
                      <a:pt x="231"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8" name="Freeform 1281">
                <a:extLst>
                  <a:ext uri="{FF2B5EF4-FFF2-40B4-BE49-F238E27FC236}">
                    <a16:creationId xmlns:a16="http://schemas.microsoft.com/office/drawing/2014/main" id="{2C6FAF74-13C7-CC95-4F8C-5BA27336639A}"/>
                  </a:ext>
                </a:extLst>
              </p:cNvPr>
              <p:cNvSpPr>
                <a:spLocks/>
              </p:cNvSpPr>
              <p:nvPr/>
            </p:nvSpPr>
            <p:spPr bwMode="auto">
              <a:xfrm>
                <a:off x="1186" y="3189"/>
                <a:ext cx="109" cy="18"/>
              </a:xfrm>
              <a:custGeom>
                <a:avLst/>
                <a:gdLst>
                  <a:gd name="T0" fmla="*/ 0 w 323"/>
                  <a:gd name="T1" fmla="*/ 2 h 53"/>
                  <a:gd name="T2" fmla="*/ 6 w 323"/>
                  <a:gd name="T3" fmla="*/ 2 h 53"/>
                  <a:gd name="T4" fmla="*/ 12 w 323"/>
                  <a:gd name="T5" fmla="*/ 0 h 53"/>
                  <a:gd name="T6" fmla="*/ 0 60000 65536"/>
                  <a:gd name="T7" fmla="*/ 0 60000 65536"/>
                  <a:gd name="T8" fmla="*/ 0 60000 65536"/>
                </a:gdLst>
                <a:ahLst/>
                <a:cxnLst>
                  <a:cxn ang="T6">
                    <a:pos x="T0" y="T1"/>
                  </a:cxn>
                  <a:cxn ang="T7">
                    <a:pos x="T2" y="T3"/>
                  </a:cxn>
                  <a:cxn ang="T8">
                    <a:pos x="T4" y="T5"/>
                  </a:cxn>
                </a:cxnLst>
                <a:rect l="0" t="0" r="r" b="b"/>
                <a:pathLst>
                  <a:path w="323" h="53">
                    <a:moveTo>
                      <a:pt x="0" y="44"/>
                    </a:moveTo>
                    <a:cubicBezTo>
                      <a:pt x="41" y="21"/>
                      <a:pt x="92" y="53"/>
                      <a:pt x="153" y="47"/>
                    </a:cubicBezTo>
                    <a:cubicBezTo>
                      <a:pt x="229" y="40"/>
                      <a:pt x="313" y="0"/>
                      <a:pt x="323" y="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9" name="Freeform 1282">
                <a:extLst>
                  <a:ext uri="{FF2B5EF4-FFF2-40B4-BE49-F238E27FC236}">
                    <a16:creationId xmlns:a16="http://schemas.microsoft.com/office/drawing/2014/main" id="{20B3CC6F-4A8F-6F6D-C1FE-381AC20F797D}"/>
                  </a:ext>
                </a:extLst>
              </p:cNvPr>
              <p:cNvSpPr>
                <a:spLocks/>
              </p:cNvSpPr>
              <p:nvPr/>
            </p:nvSpPr>
            <p:spPr bwMode="auto">
              <a:xfrm>
                <a:off x="1834" y="3047"/>
                <a:ext cx="43" cy="19"/>
              </a:xfrm>
              <a:custGeom>
                <a:avLst/>
                <a:gdLst>
                  <a:gd name="T0" fmla="*/ 0 w 125"/>
                  <a:gd name="T1" fmla="*/ 2 h 55"/>
                  <a:gd name="T2" fmla="*/ 5 w 125"/>
                  <a:gd name="T3" fmla="*/ 0 h 55"/>
                  <a:gd name="T4" fmla="*/ 0 60000 65536"/>
                  <a:gd name="T5" fmla="*/ 0 60000 65536"/>
                </a:gdLst>
                <a:ahLst/>
                <a:cxnLst>
                  <a:cxn ang="T4">
                    <a:pos x="T0" y="T1"/>
                  </a:cxn>
                  <a:cxn ang="T5">
                    <a:pos x="T2" y="T3"/>
                  </a:cxn>
                </a:cxnLst>
                <a:rect l="0" t="0" r="r" b="b"/>
                <a:pathLst>
                  <a:path w="125" h="55">
                    <a:moveTo>
                      <a:pt x="0" y="55"/>
                    </a:moveTo>
                    <a:cubicBezTo>
                      <a:pt x="47" y="45"/>
                      <a:pt x="79" y="11"/>
                      <a:pt x="125"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90" name="Freeform 1283">
                <a:extLst>
                  <a:ext uri="{FF2B5EF4-FFF2-40B4-BE49-F238E27FC236}">
                    <a16:creationId xmlns:a16="http://schemas.microsoft.com/office/drawing/2014/main" id="{30CD5E28-F209-B27B-5D7D-D1BBBCEBC268}"/>
                  </a:ext>
                </a:extLst>
              </p:cNvPr>
              <p:cNvSpPr>
                <a:spLocks/>
              </p:cNvSpPr>
              <p:nvPr/>
            </p:nvSpPr>
            <p:spPr bwMode="auto">
              <a:xfrm>
                <a:off x="1693" y="1499"/>
                <a:ext cx="93" cy="83"/>
              </a:xfrm>
              <a:custGeom>
                <a:avLst/>
                <a:gdLst>
                  <a:gd name="T0" fmla="*/ 0 w 276"/>
                  <a:gd name="T1" fmla="*/ 8 h 246"/>
                  <a:gd name="T2" fmla="*/ 6 w 276"/>
                  <a:gd name="T3" fmla="*/ 2 h 246"/>
                  <a:gd name="T4" fmla="*/ 8 w 276"/>
                  <a:gd name="T5" fmla="*/ 9 h 246"/>
                  <a:gd name="T6" fmla="*/ 0 60000 65536"/>
                  <a:gd name="T7" fmla="*/ 0 60000 65536"/>
                  <a:gd name="T8" fmla="*/ 0 60000 65536"/>
                </a:gdLst>
                <a:ahLst/>
                <a:cxnLst>
                  <a:cxn ang="T6">
                    <a:pos x="T0" y="T1"/>
                  </a:cxn>
                  <a:cxn ang="T7">
                    <a:pos x="T2" y="T3"/>
                  </a:cxn>
                  <a:cxn ang="T8">
                    <a:pos x="T4" y="T5"/>
                  </a:cxn>
                </a:cxnLst>
                <a:rect l="0" t="0" r="r" b="b"/>
                <a:pathLst>
                  <a:path w="276" h="246">
                    <a:moveTo>
                      <a:pt x="5" y="207"/>
                    </a:moveTo>
                    <a:cubicBezTo>
                      <a:pt x="0" y="74"/>
                      <a:pt x="59" y="0"/>
                      <a:pt x="168" y="49"/>
                    </a:cubicBezTo>
                    <a:cubicBezTo>
                      <a:pt x="276" y="98"/>
                      <a:pt x="242" y="207"/>
                      <a:pt x="217" y="24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91" name="Freeform 1284">
                <a:extLst>
                  <a:ext uri="{FF2B5EF4-FFF2-40B4-BE49-F238E27FC236}">
                    <a16:creationId xmlns:a16="http://schemas.microsoft.com/office/drawing/2014/main" id="{5B73EBEB-BD95-DF6C-C21D-FE062F0306B3}"/>
                  </a:ext>
                </a:extLst>
              </p:cNvPr>
              <p:cNvSpPr>
                <a:spLocks/>
              </p:cNvSpPr>
              <p:nvPr/>
            </p:nvSpPr>
            <p:spPr bwMode="auto">
              <a:xfrm>
                <a:off x="1203" y="2261"/>
                <a:ext cx="49" cy="14"/>
              </a:xfrm>
              <a:custGeom>
                <a:avLst/>
                <a:gdLst>
                  <a:gd name="T0" fmla="*/ 0 w 145"/>
                  <a:gd name="T1" fmla="*/ 2 h 40"/>
                  <a:gd name="T2" fmla="*/ 6 w 145"/>
                  <a:gd name="T3" fmla="*/ 1 h 40"/>
                  <a:gd name="T4" fmla="*/ 0 60000 65536"/>
                  <a:gd name="T5" fmla="*/ 0 60000 65536"/>
                </a:gdLst>
                <a:ahLst/>
                <a:cxnLst>
                  <a:cxn ang="T4">
                    <a:pos x="T0" y="T1"/>
                  </a:cxn>
                  <a:cxn ang="T5">
                    <a:pos x="T2" y="T3"/>
                  </a:cxn>
                </a:cxnLst>
                <a:rect l="0" t="0" r="r" b="b"/>
                <a:pathLst>
                  <a:path w="145" h="40">
                    <a:moveTo>
                      <a:pt x="0" y="40"/>
                    </a:moveTo>
                    <a:cubicBezTo>
                      <a:pt x="35" y="13"/>
                      <a:pt x="103" y="0"/>
                      <a:pt x="145" y="1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92" name="Freeform 1285">
                <a:extLst>
                  <a:ext uri="{FF2B5EF4-FFF2-40B4-BE49-F238E27FC236}">
                    <a16:creationId xmlns:a16="http://schemas.microsoft.com/office/drawing/2014/main" id="{A548DA03-DDB0-EC7B-34D6-08466A815D7F}"/>
                  </a:ext>
                </a:extLst>
              </p:cNvPr>
              <p:cNvSpPr>
                <a:spLocks/>
              </p:cNvSpPr>
              <p:nvPr/>
            </p:nvSpPr>
            <p:spPr bwMode="auto">
              <a:xfrm>
                <a:off x="1254" y="2427"/>
                <a:ext cx="59" cy="41"/>
              </a:xfrm>
              <a:custGeom>
                <a:avLst/>
                <a:gdLst>
                  <a:gd name="T0" fmla="*/ 0 w 177"/>
                  <a:gd name="T1" fmla="*/ 5 h 120"/>
                  <a:gd name="T2" fmla="*/ 3 w 177"/>
                  <a:gd name="T3" fmla="*/ 3 h 120"/>
                  <a:gd name="T4" fmla="*/ 7 w 177"/>
                  <a:gd name="T5" fmla="*/ 0 h 120"/>
                  <a:gd name="T6" fmla="*/ 0 60000 65536"/>
                  <a:gd name="T7" fmla="*/ 0 60000 65536"/>
                  <a:gd name="T8" fmla="*/ 0 60000 65536"/>
                </a:gdLst>
                <a:ahLst/>
                <a:cxnLst>
                  <a:cxn ang="T6">
                    <a:pos x="T0" y="T1"/>
                  </a:cxn>
                  <a:cxn ang="T7">
                    <a:pos x="T2" y="T3"/>
                  </a:cxn>
                  <a:cxn ang="T8">
                    <a:pos x="T4" y="T5"/>
                  </a:cxn>
                </a:cxnLst>
                <a:rect l="0" t="0" r="r" b="b"/>
                <a:pathLst>
                  <a:path w="177" h="120">
                    <a:moveTo>
                      <a:pt x="0" y="120"/>
                    </a:moveTo>
                    <a:cubicBezTo>
                      <a:pt x="36" y="112"/>
                      <a:pt x="68" y="93"/>
                      <a:pt x="93" y="64"/>
                    </a:cubicBezTo>
                    <a:cubicBezTo>
                      <a:pt x="120" y="34"/>
                      <a:pt x="134" y="5"/>
                      <a:pt x="177"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93" name="Freeform 1286">
                <a:extLst>
                  <a:ext uri="{FF2B5EF4-FFF2-40B4-BE49-F238E27FC236}">
                    <a16:creationId xmlns:a16="http://schemas.microsoft.com/office/drawing/2014/main" id="{A971E58B-BBD8-F698-F663-2458FD2BAF6B}"/>
                  </a:ext>
                </a:extLst>
              </p:cNvPr>
              <p:cNvSpPr>
                <a:spLocks/>
              </p:cNvSpPr>
              <p:nvPr/>
            </p:nvSpPr>
            <p:spPr bwMode="auto">
              <a:xfrm>
                <a:off x="1606" y="2761"/>
                <a:ext cx="11" cy="3"/>
              </a:xfrm>
              <a:custGeom>
                <a:avLst/>
                <a:gdLst>
                  <a:gd name="T0" fmla="*/ 0 w 32"/>
                  <a:gd name="T1" fmla="*/ 0 h 10"/>
                  <a:gd name="T2" fmla="*/ 1 w 32"/>
                  <a:gd name="T3" fmla="*/ 0 h 10"/>
                  <a:gd name="T4" fmla="*/ 0 60000 65536"/>
                  <a:gd name="T5" fmla="*/ 0 60000 65536"/>
                </a:gdLst>
                <a:ahLst/>
                <a:cxnLst>
                  <a:cxn ang="T4">
                    <a:pos x="T0" y="T1"/>
                  </a:cxn>
                  <a:cxn ang="T5">
                    <a:pos x="T2" y="T3"/>
                  </a:cxn>
                </a:cxnLst>
                <a:rect l="0" t="0" r="r" b="b"/>
                <a:pathLst>
                  <a:path w="32" h="10">
                    <a:moveTo>
                      <a:pt x="0" y="6"/>
                    </a:moveTo>
                    <a:cubicBezTo>
                      <a:pt x="12" y="0"/>
                      <a:pt x="24" y="0"/>
                      <a:pt x="32" y="1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94" name="Freeform 1287">
                <a:extLst>
                  <a:ext uri="{FF2B5EF4-FFF2-40B4-BE49-F238E27FC236}">
                    <a16:creationId xmlns:a16="http://schemas.microsoft.com/office/drawing/2014/main" id="{14C286A9-0F0A-632E-1E72-E778932D6623}"/>
                  </a:ext>
                </a:extLst>
              </p:cNvPr>
              <p:cNvSpPr>
                <a:spLocks/>
              </p:cNvSpPr>
              <p:nvPr/>
            </p:nvSpPr>
            <p:spPr bwMode="auto">
              <a:xfrm>
                <a:off x="1438" y="3102"/>
                <a:ext cx="98" cy="26"/>
              </a:xfrm>
              <a:custGeom>
                <a:avLst/>
                <a:gdLst>
                  <a:gd name="T0" fmla="*/ 0 w 292"/>
                  <a:gd name="T1" fmla="*/ 3 h 75"/>
                  <a:gd name="T2" fmla="*/ 2 w 292"/>
                  <a:gd name="T3" fmla="*/ 2 h 75"/>
                  <a:gd name="T4" fmla="*/ 4 w 292"/>
                  <a:gd name="T5" fmla="*/ 1 h 75"/>
                  <a:gd name="T6" fmla="*/ 9 w 292"/>
                  <a:gd name="T7" fmla="*/ 0 h 75"/>
                  <a:gd name="T8" fmla="*/ 10 w 292"/>
                  <a:gd name="T9" fmla="*/ 0 h 75"/>
                  <a:gd name="T10" fmla="*/ 11 w 292"/>
                  <a:gd name="T11" fmla="*/ 0 h 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2" h="75">
                    <a:moveTo>
                      <a:pt x="0" y="72"/>
                    </a:moveTo>
                    <a:cubicBezTo>
                      <a:pt x="19" y="75"/>
                      <a:pt x="32" y="65"/>
                      <a:pt x="47" y="53"/>
                    </a:cubicBezTo>
                    <a:cubicBezTo>
                      <a:pt x="66" y="38"/>
                      <a:pt x="88" y="25"/>
                      <a:pt x="111" y="18"/>
                    </a:cubicBezTo>
                    <a:cubicBezTo>
                      <a:pt x="150" y="4"/>
                      <a:pt x="190" y="6"/>
                      <a:pt x="231" y="6"/>
                    </a:cubicBezTo>
                    <a:cubicBezTo>
                      <a:pt x="243" y="6"/>
                      <a:pt x="255" y="5"/>
                      <a:pt x="267" y="5"/>
                    </a:cubicBezTo>
                    <a:cubicBezTo>
                      <a:pt x="275" y="4"/>
                      <a:pt x="285" y="0"/>
                      <a:pt x="292" y="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95" name="Freeform 1288">
                <a:extLst>
                  <a:ext uri="{FF2B5EF4-FFF2-40B4-BE49-F238E27FC236}">
                    <a16:creationId xmlns:a16="http://schemas.microsoft.com/office/drawing/2014/main" id="{CEECD55D-D5DD-944D-A151-125A3ACF546F}"/>
                  </a:ext>
                </a:extLst>
              </p:cNvPr>
              <p:cNvSpPr>
                <a:spLocks/>
              </p:cNvSpPr>
              <p:nvPr/>
            </p:nvSpPr>
            <p:spPr bwMode="auto">
              <a:xfrm>
                <a:off x="1839" y="2777"/>
                <a:ext cx="61" cy="124"/>
              </a:xfrm>
              <a:custGeom>
                <a:avLst/>
                <a:gdLst>
                  <a:gd name="T0" fmla="*/ 1 w 178"/>
                  <a:gd name="T1" fmla="*/ 14 h 366"/>
                  <a:gd name="T2" fmla="*/ 1 w 178"/>
                  <a:gd name="T3" fmla="*/ 8 h 366"/>
                  <a:gd name="T4" fmla="*/ 4 w 178"/>
                  <a:gd name="T5" fmla="*/ 5 h 366"/>
                  <a:gd name="T6" fmla="*/ 7 w 178"/>
                  <a:gd name="T7" fmla="*/ 0 h 3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 h="366">
                    <a:moveTo>
                      <a:pt x="37" y="366"/>
                    </a:moveTo>
                    <a:cubicBezTo>
                      <a:pt x="6" y="293"/>
                      <a:pt x="0" y="257"/>
                      <a:pt x="23" y="220"/>
                    </a:cubicBezTo>
                    <a:cubicBezTo>
                      <a:pt x="45" y="183"/>
                      <a:pt x="82" y="180"/>
                      <a:pt x="107" y="141"/>
                    </a:cubicBezTo>
                    <a:cubicBezTo>
                      <a:pt x="133" y="101"/>
                      <a:pt x="136" y="14"/>
                      <a:pt x="178"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96" name="Freeform 1289">
                <a:extLst>
                  <a:ext uri="{FF2B5EF4-FFF2-40B4-BE49-F238E27FC236}">
                    <a16:creationId xmlns:a16="http://schemas.microsoft.com/office/drawing/2014/main" id="{4B1A520E-0BA5-A637-2E23-68CA0356EF8E}"/>
                  </a:ext>
                </a:extLst>
              </p:cNvPr>
              <p:cNvSpPr>
                <a:spLocks/>
              </p:cNvSpPr>
              <p:nvPr/>
            </p:nvSpPr>
            <p:spPr bwMode="auto">
              <a:xfrm>
                <a:off x="1884" y="2800"/>
                <a:ext cx="114" cy="48"/>
              </a:xfrm>
              <a:custGeom>
                <a:avLst/>
                <a:gdLst>
                  <a:gd name="T0" fmla="*/ 0 w 336"/>
                  <a:gd name="T1" fmla="*/ 0 h 141"/>
                  <a:gd name="T2" fmla="*/ 4 w 336"/>
                  <a:gd name="T3" fmla="*/ 2 h 141"/>
                  <a:gd name="T4" fmla="*/ 8 w 336"/>
                  <a:gd name="T5" fmla="*/ 3 h 141"/>
                  <a:gd name="T6" fmla="*/ 13 w 336"/>
                  <a:gd name="T7" fmla="*/ 5 h 1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6" h="141">
                    <a:moveTo>
                      <a:pt x="0" y="9"/>
                    </a:moveTo>
                    <a:cubicBezTo>
                      <a:pt x="45" y="0"/>
                      <a:pt x="65" y="17"/>
                      <a:pt x="96" y="57"/>
                    </a:cubicBezTo>
                    <a:cubicBezTo>
                      <a:pt x="127" y="96"/>
                      <a:pt x="147" y="88"/>
                      <a:pt x="209" y="82"/>
                    </a:cubicBezTo>
                    <a:cubicBezTo>
                      <a:pt x="271" y="76"/>
                      <a:pt x="327" y="116"/>
                      <a:pt x="336" y="14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97" name="Freeform 1290">
                <a:extLst>
                  <a:ext uri="{FF2B5EF4-FFF2-40B4-BE49-F238E27FC236}">
                    <a16:creationId xmlns:a16="http://schemas.microsoft.com/office/drawing/2014/main" id="{C8EC2525-EA86-19FE-F28F-8C23F9486303}"/>
                  </a:ext>
                </a:extLst>
              </p:cNvPr>
              <p:cNvSpPr>
                <a:spLocks/>
              </p:cNvSpPr>
              <p:nvPr/>
            </p:nvSpPr>
            <p:spPr bwMode="auto">
              <a:xfrm>
                <a:off x="252" y="2985"/>
                <a:ext cx="54" cy="71"/>
              </a:xfrm>
              <a:custGeom>
                <a:avLst/>
                <a:gdLst>
                  <a:gd name="T0" fmla="*/ 0 w 160"/>
                  <a:gd name="T1" fmla="*/ 0 h 210"/>
                  <a:gd name="T2" fmla="*/ 6 w 160"/>
                  <a:gd name="T3" fmla="*/ 8 h 210"/>
                  <a:gd name="T4" fmla="*/ 0 60000 65536"/>
                  <a:gd name="T5" fmla="*/ 0 60000 65536"/>
                </a:gdLst>
                <a:ahLst/>
                <a:cxnLst>
                  <a:cxn ang="T4">
                    <a:pos x="T0" y="T1"/>
                  </a:cxn>
                  <a:cxn ang="T5">
                    <a:pos x="T2" y="T3"/>
                  </a:cxn>
                </a:cxnLst>
                <a:rect l="0" t="0" r="r" b="b"/>
                <a:pathLst>
                  <a:path w="160" h="210">
                    <a:moveTo>
                      <a:pt x="0" y="0"/>
                    </a:moveTo>
                    <a:cubicBezTo>
                      <a:pt x="101" y="4"/>
                      <a:pt x="139" y="80"/>
                      <a:pt x="160" y="21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98" name="Freeform 1291">
                <a:extLst>
                  <a:ext uri="{FF2B5EF4-FFF2-40B4-BE49-F238E27FC236}">
                    <a16:creationId xmlns:a16="http://schemas.microsoft.com/office/drawing/2014/main" id="{FB56E566-DEE8-B8AB-DCD6-D6002BDDB5D3}"/>
                  </a:ext>
                </a:extLst>
              </p:cNvPr>
              <p:cNvSpPr>
                <a:spLocks/>
              </p:cNvSpPr>
              <p:nvPr/>
            </p:nvSpPr>
            <p:spPr bwMode="auto">
              <a:xfrm>
                <a:off x="278" y="2588"/>
                <a:ext cx="44" cy="41"/>
              </a:xfrm>
              <a:custGeom>
                <a:avLst/>
                <a:gdLst>
                  <a:gd name="T0" fmla="*/ 0 w 131"/>
                  <a:gd name="T1" fmla="*/ 5 h 121"/>
                  <a:gd name="T2" fmla="*/ 5 w 131"/>
                  <a:gd name="T3" fmla="*/ 0 h 121"/>
                  <a:gd name="T4" fmla="*/ 0 60000 65536"/>
                  <a:gd name="T5" fmla="*/ 0 60000 65536"/>
                </a:gdLst>
                <a:ahLst/>
                <a:cxnLst>
                  <a:cxn ang="T4">
                    <a:pos x="T0" y="T1"/>
                  </a:cxn>
                  <a:cxn ang="T5">
                    <a:pos x="T2" y="T3"/>
                  </a:cxn>
                </a:cxnLst>
                <a:rect l="0" t="0" r="r" b="b"/>
                <a:pathLst>
                  <a:path w="131" h="121">
                    <a:moveTo>
                      <a:pt x="0" y="121"/>
                    </a:moveTo>
                    <a:cubicBezTo>
                      <a:pt x="76" y="83"/>
                      <a:pt x="81" y="77"/>
                      <a:pt x="131"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99" name="Freeform 1292">
                <a:extLst>
                  <a:ext uri="{FF2B5EF4-FFF2-40B4-BE49-F238E27FC236}">
                    <a16:creationId xmlns:a16="http://schemas.microsoft.com/office/drawing/2014/main" id="{F5B015BD-9E1D-D6C1-2B6E-2FF5A073BBB6}"/>
                  </a:ext>
                </a:extLst>
              </p:cNvPr>
              <p:cNvSpPr>
                <a:spLocks/>
              </p:cNvSpPr>
              <p:nvPr/>
            </p:nvSpPr>
            <p:spPr bwMode="auto">
              <a:xfrm>
                <a:off x="250" y="3415"/>
                <a:ext cx="25" cy="31"/>
              </a:xfrm>
              <a:custGeom>
                <a:avLst/>
                <a:gdLst>
                  <a:gd name="T0" fmla="*/ 3 w 73"/>
                  <a:gd name="T1" fmla="*/ 0 h 92"/>
                  <a:gd name="T2" fmla="*/ 0 w 73"/>
                  <a:gd name="T3" fmla="*/ 3 h 92"/>
                  <a:gd name="T4" fmla="*/ 0 60000 65536"/>
                  <a:gd name="T5" fmla="*/ 0 60000 65536"/>
                </a:gdLst>
                <a:ahLst/>
                <a:cxnLst>
                  <a:cxn ang="T4">
                    <a:pos x="T0" y="T1"/>
                  </a:cxn>
                  <a:cxn ang="T5">
                    <a:pos x="T2" y="T3"/>
                  </a:cxn>
                </a:cxnLst>
                <a:rect l="0" t="0" r="r" b="b"/>
                <a:pathLst>
                  <a:path w="73" h="92">
                    <a:moveTo>
                      <a:pt x="73" y="0"/>
                    </a:moveTo>
                    <a:cubicBezTo>
                      <a:pt x="35" y="0"/>
                      <a:pt x="0" y="3"/>
                      <a:pt x="5" y="9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4100" name="Arrow: Striped Right 4099">
              <a:extLst>
                <a:ext uri="{FF2B5EF4-FFF2-40B4-BE49-F238E27FC236}">
                  <a16:creationId xmlns:a16="http://schemas.microsoft.com/office/drawing/2014/main" id="{FD457358-56D3-370F-8D9A-76EB7429FF39}"/>
                </a:ext>
              </a:extLst>
            </p:cNvPr>
            <p:cNvSpPr/>
            <p:nvPr/>
          </p:nvSpPr>
          <p:spPr>
            <a:xfrm>
              <a:off x="9527893" y="4953430"/>
              <a:ext cx="743637" cy="503243"/>
            </a:xfrm>
            <a:prstGeom prst="stripedRightArrow">
              <a:avLst/>
            </a:prstGeom>
            <a:solidFill>
              <a:schemeClr val="accent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01" name="Group 3">
              <a:extLst>
                <a:ext uri="{FF2B5EF4-FFF2-40B4-BE49-F238E27FC236}">
                  <a16:creationId xmlns:a16="http://schemas.microsoft.com/office/drawing/2014/main" id="{3C04C33A-AE21-7767-F281-E86BA73E1A0B}"/>
                </a:ext>
              </a:extLst>
            </p:cNvPr>
            <p:cNvGrpSpPr>
              <a:grpSpLocks/>
            </p:cNvGrpSpPr>
            <p:nvPr/>
          </p:nvGrpSpPr>
          <p:grpSpPr bwMode="auto">
            <a:xfrm>
              <a:off x="10296889" y="4662614"/>
              <a:ext cx="894193" cy="1082141"/>
              <a:chOff x="3018" y="1102"/>
              <a:chExt cx="2104" cy="2546"/>
            </a:xfrm>
            <a:effectLst>
              <a:outerShdw blurRad="76200" dir="13500000" sy="23000" kx="1200000" algn="br" rotWithShape="0">
                <a:prstClr val="black">
                  <a:alpha val="20000"/>
                </a:prstClr>
              </a:outerShdw>
            </a:effectLst>
          </p:grpSpPr>
          <p:grpSp>
            <p:nvGrpSpPr>
              <p:cNvPr id="4102" name="Group 4">
                <a:extLst>
                  <a:ext uri="{FF2B5EF4-FFF2-40B4-BE49-F238E27FC236}">
                    <a16:creationId xmlns:a16="http://schemas.microsoft.com/office/drawing/2014/main" id="{4EDDD197-81DF-BE96-CE22-3121E6031FE6}"/>
                  </a:ext>
                </a:extLst>
              </p:cNvPr>
              <p:cNvGrpSpPr>
                <a:grpSpLocks/>
              </p:cNvGrpSpPr>
              <p:nvPr/>
            </p:nvGrpSpPr>
            <p:grpSpPr bwMode="auto">
              <a:xfrm>
                <a:off x="3018" y="1102"/>
                <a:ext cx="2104" cy="2542"/>
                <a:chOff x="3018" y="1102"/>
                <a:chExt cx="2104" cy="2542"/>
              </a:xfrm>
            </p:grpSpPr>
            <p:sp>
              <p:nvSpPr>
                <p:cNvPr id="4484" name="Freeform 5">
                  <a:extLst>
                    <a:ext uri="{FF2B5EF4-FFF2-40B4-BE49-F238E27FC236}">
                      <a16:creationId xmlns:a16="http://schemas.microsoft.com/office/drawing/2014/main" id="{FACEE757-56D9-F8F2-FE84-11302874F320}"/>
                    </a:ext>
                  </a:extLst>
                </p:cNvPr>
                <p:cNvSpPr>
                  <a:spLocks noEditPoints="1"/>
                </p:cNvSpPr>
                <p:nvPr/>
              </p:nvSpPr>
              <p:spPr bwMode="auto">
                <a:xfrm>
                  <a:off x="3018" y="1433"/>
                  <a:ext cx="346" cy="2198"/>
                </a:xfrm>
                <a:custGeom>
                  <a:avLst/>
                  <a:gdLst>
                    <a:gd name="T0" fmla="*/ 1209 w 162"/>
                    <a:gd name="T1" fmla="*/ 7909 h 1028"/>
                    <a:gd name="T2" fmla="*/ 1021 w 162"/>
                    <a:gd name="T3" fmla="*/ 7488 h 1028"/>
                    <a:gd name="T4" fmla="*/ 1228 w 162"/>
                    <a:gd name="T5" fmla="*/ 7037 h 1028"/>
                    <a:gd name="T6" fmla="*/ 1382 w 162"/>
                    <a:gd name="T7" fmla="*/ 5953 h 1028"/>
                    <a:gd name="T8" fmla="*/ 1286 w 162"/>
                    <a:gd name="T9" fmla="*/ 5134 h 1028"/>
                    <a:gd name="T10" fmla="*/ 1538 w 162"/>
                    <a:gd name="T11" fmla="*/ 4467 h 1028"/>
                    <a:gd name="T12" fmla="*/ 1346 w 162"/>
                    <a:gd name="T13" fmla="*/ 3864 h 1028"/>
                    <a:gd name="T14" fmla="*/ 1108 w 162"/>
                    <a:gd name="T15" fmla="*/ 3021 h 1028"/>
                    <a:gd name="T16" fmla="*/ 1277 w 162"/>
                    <a:gd name="T17" fmla="*/ 1907 h 1028"/>
                    <a:gd name="T18" fmla="*/ 1228 w 162"/>
                    <a:gd name="T19" fmla="*/ 1477 h 1028"/>
                    <a:gd name="T20" fmla="*/ 1200 w 162"/>
                    <a:gd name="T21" fmla="*/ 919 h 1028"/>
                    <a:gd name="T22" fmla="*/ 694 w 162"/>
                    <a:gd name="T23" fmla="*/ 586 h 1028"/>
                    <a:gd name="T24" fmla="*/ 137 w 162"/>
                    <a:gd name="T25" fmla="*/ 0 h 1028"/>
                    <a:gd name="T26" fmla="*/ 105 w 162"/>
                    <a:gd name="T27" fmla="*/ 1435 h 1028"/>
                    <a:gd name="T28" fmla="*/ 88 w 162"/>
                    <a:gd name="T29" fmla="*/ 1839 h 1028"/>
                    <a:gd name="T30" fmla="*/ 214 w 162"/>
                    <a:gd name="T31" fmla="*/ 2130 h 1028"/>
                    <a:gd name="T32" fmla="*/ 196 w 162"/>
                    <a:gd name="T33" fmla="*/ 2591 h 1028"/>
                    <a:gd name="T34" fmla="*/ 173 w 162"/>
                    <a:gd name="T35" fmla="*/ 2799 h 1028"/>
                    <a:gd name="T36" fmla="*/ 515 w 162"/>
                    <a:gd name="T37" fmla="*/ 2784 h 1028"/>
                    <a:gd name="T38" fmla="*/ 310 w 162"/>
                    <a:gd name="T39" fmla="*/ 3273 h 1028"/>
                    <a:gd name="T40" fmla="*/ 410 w 162"/>
                    <a:gd name="T41" fmla="*/ 3812 h 1028"/>
                    <a:gd name="T42" fmla="*/ 196 w 162"/>
                    <a:gd name="T43" fmla="*/ 3941 h 1028"/>
                    <a:gd name="T44" fmla="*/ 320 w 162"/>
                    <a:gd name="T45" fmla="*/ 4193 h 1028"/>
                    <a:gd name="T46" fmla="*/ 156 w 162"/>
                    <a:gd name="T47" fmla="*/ 4447 h 1028"/>
                    <a:gd name="T48" fmla="*/ 525 w 162"/>
                    <a:gd name="T49" fmla="*/ 4644 h 1028"/>
                    <a:gd name="T50" fmla="*/ 534 w 162"/>
                    <a:gd name="T51" fmla="*/ 4913 h 1028"/>
                    <a:gd name="T52" fmla="*/ 293 w 162"/>
                    <a:gd name="T53" fmla="*/ 5153 h 1028"/>
                    <a:gd name="T54" fmla="*/ 273 w 162"/>
                    <a:gd name="T55" fmla="*/ 5358 h 1028"/>
                    <a:gd name="T56" fmla="*/ 350 w 162"/>
                    <a:gd name="T57" fmla="*/ 5504 h 1028"/>
                    <a:gd name="T58" fmla="*/ 196 w 162"/>
                    <a:gd name="T59" fmla="*/ 5720 h 1028"/>
                    <a:gd name="T60" fmla="*/ 205 w 162"/>
                    <a:gd name="T61" fmla="*/ 5916 h 1028"/>
                    <a:gd name="T62" fmla="*/ 214 w 162"/>
                    <a:gd name="T63" fmla="*/ 6278 h 1028"/>
                    <a:gd name="T64" fmla="*/ 256 w 162"/>
                    <a:gd name="T65" fmla="*/ 6528 h 1028"/>
                    <a:gd name="T66" fmla="*/ 105 w 162"/>
                    <a:gd name="T67" fmla="*/ 7154 h 1028"/>
                    <a:gd name="T68" fmla="*/ 310 w 162"/>
                    <a:gd name="T69" fmla="*/ 7379 h 1028"/>
                    <a:gd name="T70" fmla="*/ 438 w 162"/>
                    <a:gd name="T71" fmla="*/ 7945 h 1028"/>
                    <a:gd name="T72" fmla="*/ 137 w 162"/>
                    <a:gd name="T73" fmla="*/ 8183 h 1028"/>
                    <a:gd name="T74" fmla="*/ 506 w 162"/>
                    <a:gd name="T75" fmla="*/ 9335 h 1028"/>
                    <a:gd name="T76" fmla="*/ 1217 w 162"/>
                    <a:gd name="T77" fmla="*/ 10049 h 1028"/>
                    <a:gd name="T78" fmla="*/ 1168 w 162"/>
                    <a:gd name="T79" fmla="*/ 9258 h 1028"/>
                    <a:gd name="T80" fmla="*/ 1346 w 162"/>
                    <a:gd name="T81" fmla="*/ 8495 h 1028"/>
                    <a:gd name="T82" fmla="*/ 1269 w 162"/>
                    <a:gd name="T83" fmla="*/ 8279 h 1028"/>
                    <a:gd name="T84" fmla="*/ 1012 w 162"/>
                    <a:gd name="T85" fmla="*/ 4567 h 1028"/>
                    <a:gd name="T86" fmla="*/ 884 w 162"/>
                    <a:gd name="T87" fmla="*/ 4869 h 1028"/>
                    <a:gd name="T88" fmla="*/ 1012 w 162"/>
                    <a:gd name="T89" fmla="*/ 4544 h 1028"/>
                    <a:gd name="T90" fmla="*/ 534 w 162"/>
                    <a:gd name="T91" fmla="*/ 2258 h 1028"/>
                    <a:gd name="T92" fmla="*/ 739 w 162"/>
                    <a:gd name="T93" fmla="*/ 2414 h 1028"/>
                    <a:gd name="T94" fmla="*/ 515 w 162"/>
                    <a:gd name="T95" fmla="*/ 3684 h 1028"/>
                    <a:gd name="T96" fmla="*/ 730 w 162"/>
                    <a:gd name="T97" fmla="*/ 3137 h 1028"/>
                    <a:gd name="T98" fmla="*/ 895 w 162"/>
                    <a:gd name="T99" fmla="*/ 3374 h 1028"/>
                    <a:gd name="T100" fmla="*/ 831 w 162"/>
                    <a:gd name="T101" fmla="*/ 3539 h 1028"/>
                    <a:gd name="T102" fmla="*/ 703 w 162"/>
                    <a:gd name="T103" fmla="*/ 3695 h 1028"/>
                    <a:gd name="T104" fmla="*/ 515 w 162"/>
                    <a:gd name="T105" fmla="*/ 3684 h 1028"/>
                    <a:gd name="T106" fmla="*/ 626 w 162"/>
                    <a:gd name="T107" fmla="*/ 6675 h 1028"/>
                    <a:gd name="T108" fmla="*/ 839 w 162"/>
                    <a:gd name="T109" fmla="*/ 6784 h 1028"/>
                    <a:gd name="T110" fmla="*/ 816 w 162"/>
                    <a:gd name="T111" fmla="*/ 8022 h 1028"/>
                    <a:gd name="T112" fmla="*/ 916 w 162"/>
                    <a:gd name="T113" fmla="*/ 7789 h 1028"/>
                    <a:gd name="T114" fmla="*/ 816 w 162"/>
                    <a:gd name="T115" fmla="*/ 8022 h 10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2" h="1028">
                      <a:moveTo>
                        <a:pt x="130" y="847"/>
                      </a:moveTo>
                      <a:cubicBezTo>
                        <a:pt x="114" y="837"/>
                        <a:pt x="130" y="829"/>
                        <a:pt x="124" y="809"/>
                      </a:cubicBezTo>
                      <a:cubicBezTo>
                        <a:pt x="118" y="789"/>
                        <a:pt x="124" y="777"/>
                        <a:pt x="120" y="765"/>
                      </a:cubicBezTo>
                      <a:cubicBezTo>
                        <a:pt x="116" y="753"/>
                        <a:pt x="117" y="770"/>
                        <a:pt x="105" y="766"/>
                      </a:cubicBezTo>
                      <a:cubicBezTo>
                        <a:pt x="93" y="762"/>
                        <a:pt x="102" y="754"/>
                        <a:pt x="108" y="742"/>
                      </a:cubicBezTo>
                      <a:cubicBezTo>
                        <a:pt x="114" y="730"/>
                        <a:pt x="126" y="732"/>
                        <a:pt x="126" y="720"/>
                      </a:cubicBezTo>
                      <a:cubicBezTo>
                        <a:pt x="126" y="708"/>
                        <a:pt x="136" y="695"/>
                        <a:pt x="138" y="679"/>
                      </a:cubicBezTo>
                      <a:cubicBezTo>
                        <a:pt x="140" y="663"/>
                        <a:pt x="146" y="643"/>
                        <a:pt x="142" y="609"/>
                      </a:cubicBezTo>
                      <a:cubicBezTo>
                        <a:pt x="138" y="575"/>
                        <a:pt x="145" y="575"/>
                        <a:pt x="135" y="563"/>
                      </a:cubicBezTo>
                      <a:cubicBezTo>
                        <a:pt x="125" y="551"/>
                        <a:pt x="132" y="541"/>
                        <a:pt x="132" y="525"/>
                      </a:cubicBezTo>
                      <a:cubicBezTo>
                        <a:pt x="132" y="509"/>
                        <a:pt x="134" y="499"/>
                        <a:pt x="144" y="499"/>
                      </a:cubicBezTo>
                      <a:cubicBezTo>
                        <a:pt x="154" y="499"/>
                        <a:pt x="162" y="483"/>
                        <a:pt x="158" y="457"/>
                      </a:cubicBezTo>
                      <a:cubicBezTo>
                        <a:pt x="154" y="431"/>
                        <a:pt x="142" y="443"/>
                        <a:pt x="136" y="427"/>
                      </a:cubicBezTo>
                      <a:cubicBezTo>
                        <a:pt x="130" y="411"/>
                        <a:pt x="140" y="419"/>
                        <a:pt x="138" y="395"/>
                      </a:cubicBezTo>
                      <a:cubicBezTo>
                        <a:pt x="136" y="371"/>
                        <a:pt x="130" y="357"/>
                        <a:pt x="122" y="341"/>
                      </a:cubicBezTo>
                      <a:cubicBezTo>
                        <a:pt x="114" y="325"/>
                        <a:pt x="114" y="327"/>
                        <a:pt x="114" y="309"/>
                      </a:cubicBezTo>
                      <a:cubicBezTo>
                        <a:pt x="114" y="291"/>
                        <a:pt x="124" y="301"/>
                        <a:pt x="122" y="277"/>
                      </a:cubicBezTo>
                      <a:cubicBezTo>
                        <a:pt x="120" y="253"/>
                        <a:pt x="133" y="209"/>
                        <a:pt x="131" y="195"/>
                      </a:cubicBezTo>
                      <a:cubicBezTo>
                        <a:pt x="129" y="181"/>
                        <a:pt x="118" y="191"/>
                        <a:pt x="112" y="177"/>
                      </a:cubicBezTo>
                      <a:cubicBezTo>
                        <a:pt x="106" y="163"/>
                        <a:pt x="124" y="161"/>
                        <a:pt x="126" y="151"/>
                      </a:cubicBezTo>
                      <a:cubicBezTo>
                        <a:pt x="128" y="141"/>
                        <a:pt x="127" y="104"/>
                        <a:pt x="127" y="104"/>
                      </a:cubicBezTo>
                      <a:cubicBezTo>
                        <a:pt x="123" y="94"/>
                        <a:pt x="123" y="94"/>
                        <a:pt x="123" y="94"/>
                      </a:cubicBezTo>
                      <a:cubicBezTo>
                        <a:pt x="119" y="86"/>
                        <a:pt x="113" y="77"/>
                        <a:pt x="107" y="73"/>
                      </a:cubicBezTo>
                      <a:cubicBezTo>
                        <a:pt x="95" y="65"/>
                        <a:pt x="82" y="65"/>
                        <a:pt x="71" y="60"/>
                      </a:cubicBezTo>
                      <a:cubicBezTo>
                        <a:pt x="59" y="54"/>
                        <a:pt x="53" y="41"/>
                        <a:pt x="46" y="31"/>
                      </a:cubicBezTo>
                      <a:cubicBezTo>
                        <a:pt x="39" y="20"/>
                        <a:pt x="25" y="8"/>
                        <a:pt x="14" y="0"/>
                      </a:cubicBezTo>
                      <a:cubicBezTo>
                        <a:pt x="10" y="30"/>
                        <a:pt x="8" y="68"/>
                        <a:pt x="8" y="100"/>
                      </a:cubicBezTo>
                      <a:cubicBezTo>
                        <a:pt x="8" y="116"/>
                        <a:pt x="6" y="133"/>
                        <a:pt x="11" y="147"/>
                      </a:cubicBezTo>
                      <a:cubicBezTo>
                        <a:pt x="13" y="155"/>
                        <a:pt x="16" y="157"/>
                        <a:pt x="13" y="167"/>
                      </a:cubicBezTo>
                      <a:cubicBezTo>
                        <a:pt x="10" y="175"/>
                        <a:pt x="9" y="178"/>
                        <a:pt x="9" y="188"/>
                      </a:cubicBezTo>
                      <a:cubicBezTo>
                        <a:pt x="8" y="193"/>
                        <a:pt x="5" y="204"/>
                        <a:pt x="8" y="209"/>
                      </a:cubicBezTo>
                      <a:cubicBezTo>
                        <a:pt x="11" y="214"/>
                        <a:pt x="17" y="214"/>
                        <a:pt x="22" y="218"/>
                      </a:cubicBezTo>
                      <a:cubicBezTo>
                        <a:pt x="35" y="228"/>
                        <a:pt x="20" y="237"/>
                        <a:pt x="17" y="249"/>
                      </a:cubicBezTo>
                      <a:cubicBezTo>
                        <a:pt x="7" y="245"/>
                        <a:pt x="14" y="263"/>
                        <a:pt x="20" y="265"/>
                      </a:cubicBezTo>
                      <a:cubicBezTo>
                        <a:pt x="14" y="267"/>
                        <a:pt x="12" y="268"/>
                        <a:pt x="12" y="276"/>
                      </a:cubicBezTo>
                      <a:cubicBezTo>
                        <a:pt x="12" y="285"/>
                        <a:pt x="12" y="287"/>
                        <a:pt x="18" y="286"/>
                      </a:cubicBezTo>
                      <a:cubicBezTo>
                        <a:pt x="25" y="285"/>
                        <a:pt x="31" y="282"/>
                        <a:pt x="37" y="282"/>
                      </a:cubicBezTo>
                      <a:cubicBezTo>
                        <a:pt x="42" y="281"/>
                        <a:pt x="53" y="285"/>
                        <a:pt x="53" y="285"/>
                      </a:cubicBezTo>
                      <a:cubicBezTo>
                        <a:pt x="50" y="296"/>
                        <a:pt x="44" y="303"/>
                        <a:pt x="39" y="311"/>
                      </a:cubicBezTo>
                      <a:cubicBezTo>
                        <a:pt x="35" y="319"/>
                        <a:pt x="32" y="324"/>
                        <a:pt x="32" y="335"/>
                      </a:cubicBezTo>
                      <a:cubicBezTo>
                        <a:pt x="33" y="346"/>
                        <a:pt x="34" y="353"/>
                        <a:pt x="34" y="361"/>
                      </a:cubicBezTo>
                      <a:cubicBezTo>
                        <a:pt x="34" y="368"/>
                        <a:pt x="40" y="385"/>
                        <a:pt x="42" y="390"/>
                      </a:cubicBezTo>
                      <a:cubicBezTo>
                        <a:pt x="35" y="388"/>
                        <a:pt x="26" y="387"/>
                        <a:pt x="24" y="389"/>
                      </a:cubicBezTo>
                      <a:cubicBezTo>
                        <a:pt x="22" y="391"/>
                        <a:pt x="17" y="401"/>
                        <a:pt x="20" y="403"/>
                      </a:cubicBezTo>
                      <a:cubicBezTo>
                        <a:pt x="23" y="405"/>
                        <a:pt x="30" y="404"/>
                        <a:pt x="33" y="409"/>
                      </a:cubicBezTo>
                      <a:cubicBezTo>
                        <a:pt x="36" y="413"/>
                        <a:pt x="41" y="424"/>
                        <a:pt x="33" y="429"/>
                      </a:cubicBezTo>
                      <a:cubicBezTo>
                        <a:pt x="26" y="434"/>
                        <a:pt x="14" y="436"/>
                        <a:pt x="12" y="441"/>
                      </a:cubicBezTo>
                      <a:cubicBezTo>
                        <a:pt x="9" y="445"/>
                        <a:pt x="6" y="453"/>
                        <a:pt x="16" y="455"/>
                      </a:cubicBezTo>
                      <a:cubicBezTo>
                        <a:pt x="27" y="457"/>
                        <a:pt x="50" y="452"/>
                        <a:pt x="53" y="461"/>
                      </a:cubicBezTo>
                      <a:cubicBezTo>
                        <a:pt x="51" y="469"/>
                        <a:pt x="51" y="473"/>
                        <a:pt x="54" y="475"/>
                      </a:cubicBezTo>
                      <a:cubicBezTo>
                        <a:pt x="57" y="477"/>
                        <a:pt x="60" y="479"/>
                        <a:pt x="60" y="479"/>
                      </a:cubicBezTo>
                      <a:cubicBezTo>
                        <a:pt x="60" y="479"/>
                        <a:pt x="56" y="492"/>
                        <a:pt x="55" y="503"/>
                      </a:cubicBezTo>
                      <a:cubicBezTo>
                        <a:pt x="53" y="515"/>
                        <a:pt x="52" y="522"/>
                        <a:pt x="52" y="522"/>
                      </a:cubicBezTo>
                      <a:cubicBezTo>
                        <a:pt x="52" y="522"/>
                        <a:pt x="40" y="525"/>
                        <a:pt x="30" y="527"/>
                      </a:cubicBezTo>
                      <a:cubicBezTo>
                        <a:pt x="21" y="529"/>
                        <a:pt x="11" y="533"/>
                        <a:pt x="13" y="542"/>
                      </a:cubicBezTo>
                      <a:cubicBezTo>
                        <a:pt x="16" y="552"/>
                        <a:pt x="22" y="549"/>
                        <a:pt x="28" y="548"/>
                      </a:cubicBezTo>
                      <a:cubicBezTo>
                        <a:pt x="34" y="547"/>
                        <a:pt x="37" y="545"/>
                        <a:pt x="39" y="551"/>
                      </a:cubicBezTo>
                      <a:cubicBezTo>
                        <a:pt x="41" y="557"/>
                        <a:pt x="39" y="559"/>
                        <a:pt x="36" y="563"/>
                      </a:cubicBezTo>
                      <a:cubicBezTo>
                        <a:pt x="32" y="567"/>
                        <a:pt x="30" y="570"/>
                        <a:pt x="28" y="575"/>
                      </a:cubicBezTo>
                      <a:cubicBezTo>
                        <a:pt x="27" y="580"/>
                        <a:pt x="25" y="583"/>
                        <a:pt x="20" y="585"/>
                      </a:cubicBezTo>
                      <a:cubicBezTo>
                        <a:pt x="15" y="588"/>
                        <a:pt x="12" y="588"/>
                        <a:pt x="13" y="593"/>
                      </a:cubicBezTo>
                      <a:cubicBezTo>
                        <a:pt x="14" y="599"/>
                        <a:pt x="14" y="606"/>
                        <a:pt x="21" y="605"/>
                      </a:cubicBezTo>
                      <a:cubicBezTo>
                        <a:pt x="28" y="604"/>
                        <a:pt x="34" y="601"/>
                        <a:pt x="34" y="601"/>
                      </a:cubicBezTo>
                      <a:cubicBezTo>
                        <a:pt x="35" y="617"/>
                        <a:pt x="35" y="635"/>
                        <a:pt x="22" y="642"/>
                      </a:cubicBezTo>
                      <a:cubicBezTo>
                        <a:pt x="12" y="646"/>
                        <a:pt x="7" y="652"/>
                        <a:pt x="15" y="661"/>
                      </a:cubicBezTo>
                      <a:cubicBezTo>
                        <a:pt x="18" y="664"/>
                        <a:pt x="23" y="664"/>
                        <a:pt x="26" y="668"/>
                      </a:cubicBezTo>
                      <a:cubicBezTo>
                        <a:pt x="30" y="672"/>
                        <a:pt x="30" y="679"/>
                        <a:pt x="31" y="684"/>
                      </a:cubicBezTo>
                      <a:cubicBezTo>
                        <a:pt x="37" y="702"/>
                        <a:pt x="41" y="734"/>
                        <a:pt x="11" y="732"/>
                      </a:cubicBezTo>
                      <a:cubicBezTo>
                        <a:pt x="0" y="731"/>
                        <a:pt x="5" y="749"/>
                        <a:pt x="12" y="753"/>
                      </a:cubicBezTo>
                      <a:cubicBezTo>
                        <a:pt x="17" y="756"/>
                        <a:pt x="24" y="751"/>
                        <a:pt x="32" y="755"/>
                      </a:cubicBezTo>
                      <a:cubicBezTo>
                        <a:pt x="43" y="762"/>
                        <a:pt x="50" y="777"/>
                        <a:pt x="50" y="790"/>
                      </a:cubicBezTo>
                      <a:cubicBezTo>
                        <a:pt x="50" y="797"/>
                        <a:pt x="48" y="807"/>
                        <a:pt x="45" y="813"/>
                      </a:cubicBezTo>
                      <a:cubicBezTo>
                        <a:pt x="42" y="820"/>
                        <a:pt x="36" y="820"/>
                        <a:pt x="29" y="825"/>
                      </a:cubicBezTo>
                      <a:cubicBezTo>
                        <a:pt x="27" y="826"/>
                        <a:pt x="17" y="829"/>
                        <a:pt x="14" y="837"/>
                      </a:cubicBezTo>
                      <a:cubicBezTo>
                        <a:pt x="7" y="860"/>
                        <a:pt x="7" y="902"/>
                        <a:pt x="16" y="914"/>
                      </a:cubicBezTo>
                      <a:cubicBezTo>
                        <a:pt x="19" y="918"/>
                        <a:pt x="44" y="950"/>
                        <a:pt x="52" y="955"/>
                      </a:cubicBezTo>
                      <a:cubicBezTo>
                        <a:pt x="58" y="960"/>
                        <a:pt x="76" y="983"/>
                        <a:pt x="88" y="994"/>
                      </a:cubicBezTo>
                      <a:cubicBezTo>
                        <a:pt x="95" y="1000"/>
                        <a:pt x="114" y="1022"/>
                        <a:pt x="125" y="1028"/>
                      </a:cubicBezTo>
                      <a:cubicBezTo>
                        <a:pt x="120" y="1018"/>
                        <a:pt x="115" y="1008"/>
                        <a:pt x="115" y="999"/>
                      </a:cubicBezTo>
                      <a:cubicBezTo>
                        <a:pt x="113" y="978"/>
                        <a:pt x="118" y="963"/>
                        <a:pt x="120" y="947"/>
                      </a:cubicBezTo>
                      <a:cubicBezTo>
                        <a:pt x="121" y="930"/>
                        <a:pt x="116" y="911"/>
                        <a:pt x="116" y="894"/>
                      </a:cubicBezTo>
                      <a:cubicBezTo>
                        <a:pt x="116" y="877"/>
                        <a:pt x="117" y="876"/>
                        <a:pt x="138" y="869"/>
                      </a:cubicBezTo>
                      <a:cubicBezTo>
                        <a:pt x="156" y="863"/>
                        <a:pt x="154" y="849"/>
                        <a:pt x="154" y="849"/>
                      </a:cubicBezTo>
                      <a:cubicBezTo>
                        <a:pt x="154" y="849"/>
                        <a:pt x="146" y="857"/>
                        <a:pt x="130" y="847"/>
                      </a:cubicBezTo>
                      <a:moveTo>
                        <a:pt x="104" y="465"/>
                      </a:moveTo>
                      <a:cubicBezTo>
                        <a:pt x="104" y="467"/>
                        <a:pt x="104" y="467"/>
                        <a:pt x="104" y="467"/>
                      </a:cubicBezTo>
                      <a:cubicBezTo>
                        <a:pt x="104" y="467"/>
                        <a:pt x="104" y="467"/>
                        <a:pt x="104" y="467"/>
                      </a:cubicBezTo>
                      <a:cubicBezTo>
                        <a:pt x="104" y="478"/>
                        <a:pt x="100" y="490"/>
                        <a:pt x="91" y="498"/>
                      </a:cubicBezTo>
                      <a:cubicBezTo>
                        <a:pt x="82" y="489"/>
                        <a:pt x="91" y="466"/>
                        <a:pt x="104" y="467"/>
                      </a:cubicBezTo>
                      <a:cubicBezTo>
                        <a:pt x="104" y="466"/>
                        <a:pt x="104" y="466"/>
                        <a:pt x="104" y="465"/>
                      </a:cubicBezTo>
                      <a:moveTo>
                        <a:pt x="49" y="263"/>
                      </a:moveTo>
                      <a:cubicBezTo>
                        <a:pt x="43" y="254"/>
                        <a:pt x="45" y="237"/>
                        <a:pt x="55" y="231"/>
                      </a:cubicBezTo>
                      <a:cubicBezTo>
                        <a:pt x="62" y="232"/>
                        <a:pt x="62" y="232"/>
                        <a:pt x="62" y="232"/>
                      </a:cubicBezTo>
                      <a:cubicBezTo>
                        <a:pt x="74" y="231"/>
                        <a:pt x="84" y="237"/>
                        <a:pt x="76" y="247"/>
                      </a:cubicBezTo>
                      <a:cubicBezTo>
                        <a:pt x="71" y="252"/>
                        <a:pt x="56" y="262"/>
                        <a:pt x="49" y="263"/>
                      </a:cubicBezTo>
                      <a:moveTo>
                        <a:pt x="53" y="377"/>
                      </a:moveTo>
                      <a:cubicBezTo>
                        <a:pt x="51" y="367"/>
                        <a:pt x="48" y="353"/>
                        <a:pt x="51" y="342"/>
                      </a:cubicBezTo>
                      <a:cubicBezTo>
                        <a:pt x="54" y="330"/>
                        <a:pt x="64" y="325"/>
                        <a:pt x="75" y="321"/>
                      </a:cubicBezTo>
                      <a:cubicBezTo>
                        <a:pt x="76" y="321"/>
                        <a:pt x="76" y="321"/>
                        <a:pt x="76" y="321"/>
                      </a:cubicBezTo>
                      <a:cubicBezTo>
                        <a:pt x="84" y="328"/>
                        <a:pt x="90" y="336"/>
                        <a:pt x="92" y="345"/>
                      </a:cubicBezTo>
                      <a:cubicBezTo>
                        <a:pt x="93" y="351"/>
                        <a:pt x="92" y="356"/>
                        <a:pt x="92" y="361"/>
                      </a:cubicBezTo>
                      <a:cubicBezTo>
                        <a:pt x="90" y="369"/>
                        <a:pt x="91" y="366"/>
                        <a:pt x="85" y="362"/>
                      </a:cubicBezTo>
                      <a:cubicBezTo>
                        <a:pt x="80" y="359"/>
                        <a:pt x="77" y="360"/>
                        <a:pt x="74" y="365"/>
                      </a:cubicBezTo>
                      <a:cubicBezTo>
                        <a:pt x="70" y="370"/>
                        <a:pt x="73" y="372"/>
                        <a:pt x="72" y="378"/>
                      </a:cubicBezTo>
                      <a:cubicBezTo>
                        <a:pt x="71" y="383"/>
                        <a:pt x="67" y="386"/>
                        <a:pt x="62" y="387"/>
                      </a:cubicBezTo>
                      <a:cubicBezTo>
                        <a:pt x="56" y="387"/>
                        <a:pt x="55" y="382"/>
                        <a:pt x="53" y="377"/>
                      </a:cubicBezTo>
                      <a:moveTo>
                        <a:pt x="57" y="696"/>
                      </a:moveTo>
                      <a:cubicBezTo>
                        <a:pt x="58" y="691"/>
                        <a:pt x="61" y="687"/>
                        <a:pt x="64" y="683"/>
                      </a:cubicBezTo>
                      <a:cubicBezTo>
                        <a:pt x="68" y="682"/>
                        <a:pt x="68" y="682"/>
                        <a:pt x="68" y="682"/>
                      </a:cubicBezTo>
                      <a:cubicBezTo>
                        <a:pt x="76" y="678"/>
                        <a:pt x="97" y="685"/>
                        <a:pt x="86" y="694"/>
                      </a:cubicBezTo>
                      <a:cubicBezTo>
                        <a:pt x="76" y="702"/>
                        <a:pt x="67" y="700"/>
                        <a:pt x="57" y="696"/>
                      </a:cubicBezTo>
                      <a:moveTo>
                        <a:pt x="84" y="821"/>
                      </a:moveTo>
                      <a:cubicBezTo>
                        <a:pt x="68" y="815"/>
                        <a:pt x="68" y="795"/>
                        <a:pt x="86" y="794"/>
                      </a:cubicBezTo>
                      <a:cubicBezTo>
                        <a:pt x="94" y="797"/>
                        <a:pt x="94" y="797"/>
                        <a:pt x="94" y="797"/>
                      </a:cubicBezTo>
                      <a:cubicBezTo>
                        <a:pt x="96" y="803"/>
                        <a:pt x="101" y="811"/>
                        <a:pt x="100" y="818"/>
                      </a:cubicBezTo>
                      <a:cubicBezTo>
                        <a:pt x="100" y="825"/>
                        <a:pt x="89" y="824"/>
                        <a:pt x="84" y="821"/>
                      </a:cubicBezTo>
                    </a:path>
                  </a:pathLst>
                </a:custGeom>
                <a:solidFill>
                  <a:srgbClr val="FFF1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85" name="Freeform 6">
                  <a:extLst>
                    <a:ext uri="{FF2B5EF4-FFF2-40B4-BE49-F238E27FC236}">
                      <a16:creationId xmlns:a16="http://schemas.microsoft.com/office/drawing/2014/main" id="{ACAD1C53-C2AE-2A8A-B6F8-80A6D64BE64B}"/>
                    </a:ext>
                  </a:extLst>
                </p:cNvPr>
                <p:cNvSpPr>
                  <a:spLocks/>
                </p:cNvSpPr>
                <p:nvPr/>
              </p:nvSpPr>
              <p:spPr bwMode="auto">
                <a:xfrm>
                  <a:off x="3402" y="1831"/>
                  <a:ext cx="404" cy="239"/>
                </a:xfrm>
                <a:custGeom>
                  <a:avLst/>
                  <a:gdLst>
                    <a:gd name="T0" fmla="*/ 663 w 189"/>
                    <a:gd name="T1" fmla="*/ 487 h 112"/>
                    <a:gd name="T2" fmla="*/ 470 w 189"/>
                    <a:gd name="T3" fmla="*/ 634 h 112"/>
                    <a:gd name="T4" fmla="*/ 333 w 189"/>
                    <a:gd name="T5" fmla="*/ 691 h 112"/>
                    <a:gd name="T6" fmla="*/ 197 w 189"/>
                    <a:gd name="T7" fmla="*/ 659 h 112"/>
                    <a:gd name="T8" fmla="*/ 145 w 189"/>
                    <a:gd name="T9" fmla="*/ 824 h 112"/>
                    <a:gd name="T10" fmla="*/ 457 w 189"/>
                    <a:gd name="T11" fmla="*/ 847 h 112"/>
                    <a:gd name="T12" fmla="*/ 310 w 189"/>
                    <a:gd name="T13" fmla="*/ 943 h 112"/>
                    <a:gd name="T14" fmla="*/ 284 w 189"/>
                    <a:gd name="T15" fmla="*/ 1039 h 112"/>
                    <a:gd name="T16" fmla="*/ 402 w 189"/>
                    <a:gd name="T17" fmla="*/ 1039 h 112"/>
                    <a:gd name="T18" fmla="*/ 654 w 189"/>
                    <a:gd name="T19" fmla="*/ 1001 h 112"/>
                    <a:gd name="T20" fmla="*/ 859 w 189"/>
                    <a:gd name="T21" fmla="*/ 1069 h 112"/>
                    <a:gd name="T22" fmla="*/ 1024 w 189"/>
                    <a:gd name="T23" fmla="*/ 1069 h 112"/>
                    <a:gd name="T24" fmla="*/ 955 w 189"/>
                    <a:gd name="T25" fmla="*/ 960 h 112"/>
                    <a:gd name="T26" fmla="*/ 936 w 189"/>
                    <a:gd name="T27" fmla="*/ 815 h 112"/>
                    <a:gd name="T28" fmla="*/ 799 w 189"/>
                    <a:gd name="T29" fmla="*/ 1020 h 112"/>
                    <a:gd name="T30" fmla="*/ 663 w 189"/>
                    <a:gd name="T31" fmla="*/ 807 h 112"/>
                    <a:gd name="T32" fmla="*/ 900 w 189"/>
                    <a:gd name="T33" fmla="*/ 747 h 112"/>
                    <a:gd name="T34" fmla="*/ 1116 w 189"/>
                    <a:gd name="T35" fmla="*/ 591 h 112"/>
                    <a:gd name="T36" fmla="*/ 1389 w 189"/>
                    <a:gd name="T37" fmla="*/ 506 h 112"/>
                    <a:gd name="T38" fmla="*/ 1699 w 189"/>
                    <a:gd name="T39" fmla="*/ 478 h 112"/>
                    <a:gd name="T40" fmla="*/ 1640 w 189"/>
                    <a:gd name="T41" fmla="*/ 241 h 112"/>
                    <a:gd name="T42" fmla="*/ 1434 w 189"/>
                    <a:gd name="T43" fmla="*/ 60 h 112"/>
                    <a:gd name="T44" fmla="*/ 1210 w 189"/>
                    <a:gd name="T45" fmla="*/ 205 h 112"/>
                    <a:gd name="T46" fmla="*/ 1037 w 189"/>
                    <a:gd name="T47" fmla="*/ 196 h 112"/>
                    <a:gd name="T48" fmla="*/ 876 w 189"/>
                    <a:gd name="T49" fmla="*/ 233 h 112"/>
                    <a:gd name="T50" fmla="*/ 703 w 189"/>
                    <a:gd name="T51" fmla="*/ 487 h 1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9" h="112">
                      <a:moveTo>
                        <a:pt x="68" y="50"/>
                      </a:moveTo>
                      <a:cubicBezTo>
                        <a:pt x="58" y="47"/>
                        <a:pt x="55" y="60"/>
                        <a:pt x="48" y="65"/>
                      </a:cubicBezTo>
                      <a:cubicBezTo>
                        <a:pt x="44" y="68"/>
                        <a:pt x="38" y="70"/>
                        <a:pt x="34" y="71"/>
                      </a:cubicBezTo>
                      <a:cubicBezTo>
                        <a:pt x="28" y="71"/>
                        <a:pt x="25" y="68"/>
                        <a:pt x="20" y="68"/>
                      </a:cubicBezTo>
                      <a:cubicBezTo>
                        <a:pt x="9" y="68"/>
                        <a:pt x="0" y="83"/>
                        <a:pt x="15" y="85"/>
                      </a:cubicBezTo>
                      <a:cubicBezTo>
                        <a:pt x="23" y="87"/>
                        <a:pt x="41" y="82"/>
                        <a:pt x="47" y="87"/>
                      </a:cubicBezTo>
                      <a:cubicBezTo>
                        <a:pt x="57" y="95"/>
                        <a:pt x="35" y="95"/>
                        <a:pt x="32" y="97"/>
                      </a:cubicBezTo>
                      <a:cubicBezTo>
                        <a:pt x="29" y="99"/>
                        <a:pt x="26" y="103"/>
                        <a:pt x="29" y="107"/>
                      </a:cubicBezTo>
                      <a:cubicBezTo>
                        <a:pt x="32" y="110"/>
                        <a:pt x="37" y="108"/>
                        <a:pt x="41" y="107"/>
                      </a:cubicBezTo>
                      <a:cubicBezTo>
                        <a:pt x="49" y="105"/>
                        <a:pt x="58" y="102"/>
                        <a:pt x="67" y="103"/>
                      </a:cubicBezTo>
                      <a:cubicBezTo>
                        <a:pt x="74" y="105"/>
                        <a:pt x="81" y="109"/>
                        <a:pt x="88" y="110"/>
                      </a:cubicBezTo>
                      <a:cubicBezTo>
                        <a:pt x="93" y="112"/>
                        <a:pt x="100" y="111"/>
                        <a:pt x="105" y="110"/>
                      </a:cubicBezTo>
                      <a:cubicBezTo>
                        <a:pt x="101" y="107"/>
                        <a:pt x="98" y="103"/>
                        <a:pt x="98" y="99"/>
                      </a:cubicBezTo>
                      <a:cubicBezTo>
                        <a:pt x="97" y="96"/>
                        <a:pt x="99" y="85"/>
                        <a:pt x="96" y="84"/>
                      </a:cubicBezTo>
                      <a:cubicBezTo>
                        <a:pt x="91" y="81"/>
                        <a:pt x="85" y="102"/>
                        <a:pt x="82" y="105"/>
                      </a:cubicBezTo>
                      <a:cubicBezTo>
                        <a:pt x="82" y="93"/>
                        <a:pt x="62" y="98"/>
                        <a:pt x="68" y="83"/>
                      </a:cubicBezTo>
                      <a:cubicBezTo>
                        <a:pt x="74" y="70"/>
                        <a:pt x="82" y="80"/>
                        <a:pt x="92" y="77"/>
                      </a:cubicBezTo>
                      <a:cubicBezTo>
                        <a:pt x="99" y="75"/>
                        <a:pt x="107" y="66"/>
                        <a:pt x="114" y="61"/>
                      </a:cubicBezTo>
                      <a:cubicBezTo>
                        <a:pt x="122" y="56"/>
                        <a:pt x="132" y="53"/>
                        <a:pt x="142" y="52"/>
                      </a:cubicBezTo>
                      <a:cubicBezTo>
                        <a:pt x="152" y="50"/>
                        <a:pt x="163" y="52"/>
                        <a:pt x="174" y="49"/>
                      </a:cubicBezTo>
                      <a:cubicBezTo>
                        <a:pt x="189" y="46"/>
                        <a:pt x="173" y="33"/>
                        <a:pt x="168" y="25"/>
                      </a:cubicBezTo>
                      <a:cubicBezTo>
                        <a:pt x="164" y="17"/>
                        <a:pt x="160" y="0"/>
                        <a:pt x="147" y="6"/>
                      </a:cubicBezTo>
                      <a:cubicBezTo>
                        <a:pt x="138" y="10"/>
                        <a:pt x="134" y="18"/>
                        <a:pt x="124" y="21"/>
                      </a:cubicBezTo>
                      <a:cubicBezTo>
                        <a:pt x="117" y="23"/>
                        <a:pt x="112" y="21"/>
                        <a:pt x="106" y="20"/>
                      </a:cubicBezTo>
                      <a:cubicBezTo>
                        <a:pt x="99" y="19"/>
                        <a:pt x="93" y="19"/>
                        <a:pt x="90" y="24"/>
                      </a:cubicBezTo>
                      <a:cubicBezTo>
                        <a:pt x="82" y="35"/>
                        <a:pt x="88" y="49"/>
                        <a:pt x="72" y="5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86" name="Freeform 7">
                  <a:extLst>
                    <a:ext uri="{FF2B5EF4-FFF2-40B4-BE49-F238E27FC236}">
                      <a16:creationId xmlns:a16="http://schemas.microsoft.com/office/drawing/2014/main" id="{57F3B12D-4B8F-AECE-F90E-9064935E86E3}"/>
                    </a:ext>
                  </a:extLst>
                </p:cNvPr>
                <p:cNvSpPr>
                  <a:spLocks/>
                </p:cNvSpPr>
                <p:nvPr/>
              </p:nvSpPr>
              <p:spPr bwMode="auto">
                <a:xfrm>
                  <a:off x="3785" y="2173"/>
                  <a:ext cx="179" cy="143"/>
                </a:xfrm>
                <a:custGeom>
                  <a:avLst/>
                  <a:gdLst>
                    <a:gd name="T0" fmla="*/ 369 w 84"/>
                    <a:gd name="T1" fmla="*/ 0 h 67"/>
                    <a:gd name="T2" fmla="*/ 85 w 84"/>
                    <a:gd name="T3" fmla="*/ 333 h 67"/>
                    <a:gd name="T4" fmla="*/ 341 w 84"/>
                    <a:gd name="T5" fmla="*/ 566 h 67"/>
                    <a:gd name="T6" fmla="*/ 735 w 84"/>
                    <a:gd name="T7" fmla="*/ 546 h 67"/>
                    <a:gd name="T8" fmla="*/ 771 w 84"/>
                    <a:gd name="T9" fmla="*/ 341 h 67"/>
                    <a:gd name="T10" fmla="*/ 803 w 84"/>
                    <a:gd name="T11" fmla="*/ 128 h 67"/>
                    <a:gd name="T12" fmla="*/ 812 w 84"/>
                    <a:gd name="T13" fmla="*/ 19 h 67"/>
                    <a:gd name="T14" fmla="*/ 573 w 84"/>
                    <a:gd name="T15" fmla="*/ 128 h 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67">
                      <a:moveTo>
                        <a:pt x="38" y="0"/>
                      </a:moveTo>
                      <a:cubicBezTo>
                        <a:pt x="29" y="4"/>
                        <a:pt x="14" y="25"/>
                        <a:pt x="9" y="34"/>
                      </a:cubicBezTo>
                      <a:cubicBezTo>
                        <a:pt x="0" y="51"/>
                        <a:pt x="22" y="54"/>
                        <a:pt x="35" y="58"/>
                      </a:cubicBezTo>
                      <a:cubicBezTo>
                        <a:pt x="47" y="61"/>
                        <a:pt x="66" y="67"/>
                        <a:pt x="76" y="56"/>
                      </a:cubicBezTo>
                      <a:cubicBezTo>
                        <a:pt x="81" y="50"/>
                        <a:pt x="79" y="43"/>
                        <a:pt x="80" y="35"/>
                      </a:cubicBezTo>
                      <a:cubicBezTo>
                        <a:pt x="80" y="27"/>
                        <a:pt x="82" y="20"/>
                        <a:pt x="83" y="13"/>
                      </a:cubicBezTo>
                      <a:cubicBezTo>
                        <a:pt x="84" y="9"/>
                        <a:pt x="84" y="5"/>
                        <a:pt x="84" y="2"/>
                      </a:cubicBezTo>
                      <a:cubicBezTo>
                        <a:pt x="76" y="9"/>
                        <a:pt x="68" y="13"/>
                        <a:pt x="59" y="1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87" name="Freeform 8">
                  <a:extLst>
                    <a:ext uri="{FF2B5EF4-FFF2-40B4-BE49-F238E27FC236}">
                      <a16:creationId xmlns:a16="http://schemas.microsoft.com/office/drawing/2014/main" id="{0A9ADD50-8C1C-5298-5514-7892EEA7FEF0}"/>
                    </a:ext>
                  </a:extLst>
                </p:cNvPr>
                <p:cNvSpPr>
                  <a:spLocks/>
                </p:cNvSpPr>
                <p:nvPr/>
              </p:nvSpPr>
              <p:spPr bwMode="auto">
                <a:xfrm>
                  <a:off x="3047" y="1102"/>
                  <a:ext cx="2030" cy="554"/>
                </a:xfrm>
                <a:custGeom>
                  <a:avLst/>
                  <a:gdLst>
                    <a:gd name="T0" fmla="*/ 310 w 950"/>
                    <a:gd name="T1" fmla="*/ 1820 h 259"/>
                    <a:gd name="T2" fmla="*/ 558 w 950"/>
                    <a:gd name="T3" fmla="*/ 2105 h 259"/>
                    <a:gd name="T4" fmla="*/ 908 w 950"/>
                    <a:gd name="T5" fmla="*/ 2233 h 259"/>
                    <a:gd name="T6" fmla="*/ 1100 w 950"/>
                    <a:gd name="T7" fmla="*/ 2535 h 259"/>
                    <a:gd name="T8" fmla="*/ 1365 w 950"/>
                    <a:gd name="T9" fmla="*/ 2438 h 259"/>
                    <a:gd name="T10" fmla="*/ 1630 w 950"/>
                    <a:gd name="T11" fmla="*/ 2458 h 259"/>
                    <a:gd name="T12" fmla="*/ 1949 w 950"/>
                    <a:gd name="T13" fmla="*/ 2389 h 259"/>
                    <a:gd name="T14" fmla="*/ 2643 w 950"/>
                    <a:gd name="T15" fmla="*/ 2053 h 259"/>
                    <a:gd name="T16" fmla="*/ 2780 w 950"/>
                    <a:gd name="T17" fmla="*/ 1917 h 259"/>
                    <a:gd name="T18" fmla="*/ 3056 w 950"/>
                    <a:gd name="T19" fmla="*/ 1872 h 259"/>
                    <a:gd name="T20" fmla="*/ 3784 w 950"/>
                    <a:gd name="T21" fmla="*/ 1872 h 259"/>
                    <a:gd name="T22" fmla="*/ 4118 w 950"/>
                    <a:gd name="T23" fmla="*/ 1917 h 259"/>
                    <a:gd name="T24" fmla="*/ 4282 w 950"/>
                    <a:gd name="T25" fmla="*/ 2113 h 259"/>
                    <a:gd name="T26" fmla="*/ 4703 w 950"/>
                    <a:gd name="T27" fmla="*/ 2105 h 259"/>
                    <a:gd name="T28" fmla="*/ 5045 w 950"/>
                    <a:gd name="T29" fmla="*/ 2141 h 259"/>
                    <a:gd name="T30" fmla="*/ 5543 w 950"/>
                    <a:gd name="T31" fmla="*/ 1703 h 259"/>
                    <a:gd name="T32" fmla="*/ 6314 w 950"/>
                    <a:gd name="T33" fmla="*/ 1450 h 259"/>
                    <a:gd name="T34" fmla="*/ 6977 w 950"/>
                    <a:gd name="T35" fmla="*/ 1330 h 259"/>
                    <a:gd name="T36" fmla="*/ 7620 w 950"/>
                    <a:gd name="T37" fmla="*/ 1166 h 259"/>
                    <a:gd name="T38" fmla="*/ 7795 w 950"/>
                    <a:gd name="T39" fmla="*/ 1134 h 259"/>
                    <a:gd name="T40" fmla="*/ 7885 w 950"/>
                    <a:gd name="T41" fmla="*/ 1194 h 259"/>
                    <a:gd name="T42" fmla="*/ 8197 w 950"/>
                    <a:gd name="T43" fmla="*/ 1108 h 259"/>
                    <a:gd name="T44" fmla="*/ 8695 w 950"/>
                    <a:gd name="T45" fmla="*/ 843 h 259"/>
                    <a:gd name="T46" fmla="*/ 9270 w 950"/>
                    <a:gd name="T47" fmla="*/ 627 h 259"/>
                    <a:gd name="T48" fmla="*/ 8293 w 950"/>
                    <a:gd name="T49" fmla="*/ 197 h 259"/>
                    <a:gd name="T50" fmla="*/ 7374 w 950"/>
                    <a:gd name="T51" fmla="*/ 41 h 259"/>
                    <a:gd name="T52" fmla="*/ 7028 w 950"/>
                    <a:gd name="T53" fmla="*/ 216 h 259"/>
                    <a:gd name="T54" fmla="*/ 6314 w 950"/>
                    <a:gd name="T55" fmla="*/ 242 h 259"/>
                    <a:gd name="T56" fmla="*/ 4977 w 950"/>
                    <a:gd name="T57" fmla="*/ 449 h 259"/>
                    <a:gd name="T58" fmla="*/ 4197 w 950"/>
                    <a:gd name="T59" fmla="*/ 627 h 259"/>
                    <a:gd name="T60" fmla="*/ 3201 w 950"/>
                    <a:gd name="T61" fmla="*/ 687 h 259"/>
                    <a:gd name="T62" fmla="*/ 2145 w 950"/>
                    <a:gd name="T63" fmla="*/ 901 h 259"/>
                    <a:gd name="T64" fmla="*/ 1346 w 950"/>
                    <a:gd name="T65" fmla="*/ 1076 h 259"/>
                    <a:gd name="T66" fmla="*/ 662 w 950"/>
                    <a:gd name="T67" fmla="*/ 1253 h 259"/>
                    <a:gd name="T68" fmla="*/ 0 w 950"/>
                    <a:gd name="T69" fmla="*/ 1519 h 259"/>
                    <a:gd name="T70" fmla="*/ 310 w 950"/>
                    <a:gd name="T71" fmla="*/ 1820 h 2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259">
                      <a:moveTo>
                        <a:pt x="32" y="186"/>
                      </a:moveTo>
                      <a:cubicBezTo>
                        <a:pt x="39" y="196"/>
                        <a:pt x="45" y="209"/>
                        <a:pt x="57" y="215"/>
                      </a:cubicBezTo>
                      <a:cubicBezTo>
                        <a:pt x="68" y="220"/>
                        <a:pt x="81" y="220"/>
                        <a:pt x="93" y="228"/>
                      </a:cubicBezTo>
                      <a:cubicBezTo>
                        <a:pt x="102" y="234"/>
                        <a:pt x="109" y="250"/>
                        <a:pt x="113" y="259"/>
                      </a:cubicBezTo>
                      <a:cubicBezTo>
                        <a:pt x="126" y="252"/>
                        <a:pt x="122" y="252"/>
                        <a:pt x="140" y="249"/>
                      </a:cubicBezTo>
                      <a:cubicBezTo>
                        <a:pt x="150" y="248"/>
                        <a:pt x="157" y="250"/>
                        <a:pt x="167" y="251"/>
                      </a:cubicBezTo>
                      <a:cubicBezTo>
                        <a:pt x="178" y="251"/>
                        <a:pt x="188" y="249"/>
                        <a:pt x="200" y="244"/>
                      </a:cubicBezTo>
                      <a:cubicBezTo>
                        <a:pt x="222" y="236"/>
                        <a:pt x="250" y="223"/>
                        <a:pt x="271" y="210"/>
                      </a:cubicBezTo>
                      <a:cubicBezTo>
                        <a:pt x="276" y="206"/>
                        <a:pt x="280" y="199"/>
                        <a:pt x="285" y="196"/>
                      </a:cubicBezTo>
                      <a:cubicBezTo>
                        <a:pt x="293" y="192"/>
                        <a:pt x="305" y="192"/>
                        <a:pt x="313" y="191"/>
                      </a:cubicBezTo>
                      <a:cubicBezTo>
                        <a:pt x="338" y="186"/>
                        <a:pt x="363" y="190"/>
                        <a:pt x="388" y="191"/>
                      </a:cubicBezTo>
                      <a:cubicBezTo>
                        <a:pt x="398" y="191"/>
                        <a:pt x="414" y="190"/>
                        <a:pt x="422" y="196"/>
                      </a:cubicBezTo>
                      <a:cubicBezTo>
                        <a:pt x="431" y="203"/>
                        <a:pt x="429" y="212"/>
                        <a:pt x="439" y="216"/>
                      </a:cubicBezTo>
                      <a:cubicBezTo>
                        <a:pt x="450" y="220"/>
                        <a:pt x="470" y="216"/>
                        <a:pt x="482" y="215"/>
                      </a:cubicBezTo>
                      <a:cubicBezTo>
                        <a:pt x="495" y="214"/>
                        <a:pt x="506" y="219"/>
                        <a:pt x="517" y="219"/>
                      </a:cubicBezTo>
                      <a:cubicBezTo>
                        <a:pt x="541" y="219"/>
                        <a:pt x="554" y="188"/>
                        <a:pt x="568" y="174"/>
                      </a:cubicBezTo>
                      <a:cubicBezTo>
                        <a:pt x="590" y="153"/>
                        <a:pt x="618" y="154"/>
                        <a:pt x="647" y="148"/>
                      </a:cubicBezTo>
                      <a:cubicBezTo>
                        <a:pt x="670" y="144"/>
                        <a:pt x="692" y="142"/>
                        <a:pt x="715" y="136"/>
                      </a:cubicBezTo>
                      <a:cubicBezTo>
                        <a:pt x="737" y="131"/>
                        <a:pt x="759" y="124"/>
                        <a:pt x="781" y="119"/>
                      </a:cubicBezTo>
                      <a:cubicBezTo>
                        <a:pt x="787" y="118"/>
                        <a:pt x="793" y="115"/>
                        <a:pt x="799" y="116"/>
                      </a:cubicBezTo>
                      <a:cubicBezTo>
                        <a:pt x="803" y="117"/>
                        <a:pt x="805" y="121"/>
                        <a:pt x="808" y="122"/>
                      </a:cubicBezTo>
                      <a:cubicBezTo>
                        <a:pt x="820" y="126"/>
                        <a:pt x="830" y="120"/>
                        <a:pt x="840" y="113"/>
                      </a:cubicBezTo>
                      <a:cubicBezTo>
                        <a:pt x="858" y="99"/>
                        <a:pt x="869" y="90"/>
                        <a:pt x="891" y="86"/>
                      </a:cubicBezTo>
                      <a:cubicBezTo>
                        <a:pt x="912" y="81"/>
                        <a:pt x="928" y="68"/>
                        <a:pt x="950" y="64"/>
                      </a:cubicBezTo>
                      <a:cubicBezTo>
                        <a:pt x="903" y="32"/>
                        <a:pt x="894" y="39"/>
                        <a:pt x="850" y="20"/>
                      </a:cubicBezTo>
                      <a:cubicBezTo>
                        <a:pt x="808" y="2"/>
                        <a:pt x="774" y="0"/>
                        <a:pt x="756" y="4"/>
                      </a:cubicBezTo>
                      <a:cubicBezTo>
                        <a:pt x="744" y="6"/>
                        <a:pt x="734" y="19"/>
                        <a:pt x="720" y="22"/>
                      </a:cubicBezTo>
                      <a:cubicBezTo>
                        <a:pt x="698" y="26"/>
                        <a:pt x="672" y="21"/>
                        <a:pt x="647" y="25"/>
                      </a:cubicBezTo>
                      <a:cubicBezTo>
                        <a:pt x="599" y="33"/>
                        <a:pt x="548" y="41"/>
                        <a:pt x="510" y="46"/>
                      </a:cubicBezTo>
                      <a:cubicBezTo>
                        <a:pt x="477" y="49"/>
                        <a:pt x="459" y="60"/>
                        <a:pt x="430" y="64"/>
                      </a:cubicBezTo>
                      <a:cubicBezTo>
                        <a:pt x="400" y="67"/>
                        <a:pt x="359" y="62"/>
                        <a:pt x="328" y="70"/>
                      </a:cubicBezTo>
                      <a:cubicBezTo>
                        <a:pt x="294" y="78"/>
                        <a:pt x="253" y="86"/>
                        <a:pt x="220" y="92"/>
                      </a:cubicBezTo>
                      <a:cubicBezTo>
                        <a:pt x="190" y="97"/>
                        <a:pt x="166" y="102"/>
                        <a:pt x="138" y="110"/>
                      </a:cubicBezTo>
                      <a:cubicBezTo>
                        <a:pt x="106" y="118"/>
                        <a:pt x="100" y="124"/>
                        <a:pt x="68" y="128"/>
                      </a:cubicBezTo>
                      <a:cubicBezTo>
                        <a:pt x="39" y="131"/>
                        <a:pt x="23" y="138"/>
                        <a:pt x="0" y="155"/>
                      </a:cubicBezTo>
                      <a:cubicBezTo>
                        <a:pt x="11" y="163"/>
                        <a:pt x="25" y="175"/>
                        <a:pt x="32" y="186"/>
                      </a:cubicBezTo>
                    </a:path>
                  </a:pathLst>
                </a:custGeom>
                <a:solidFill>
                  <a:srgbClr val="FCE2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88" name="Freeform 9">
                  <a:extLst>
                    <a:ext uri="{FF2B5EF4-FFF2-40B4-BE49-F238E27FC236}">
                      <a16:creationId xmlns:a16="http://schemas.microsoft.com/office/drawing/2014/main" id="{D045D091-A5CF-2EE7-3383-65EA1347AD0F}"/>
                    </a:ext>
                  </a:extLst>
                </p:cNvPr>
                <p:cNvSpPr>
                  <a:spLocks noEditPoints="1"/>
                </p:cNvSpPr>
                <p:nvPr/>
              </p:nvSpPr>
              <p:spPr bwMode="auto">
                <a:xfrm>
                  <a:off x="3216" y="1239"/>
                  <a:ext cx="1906" cy="2405"/>
                </a:xfrm>
                <a:custGeom>
                  <a:avLst/>
                  <a:gdLst>
                    <a:gd name="T0" fmla="*/ 293 w 892"/>
                    <a:gd name="T1" fmla="*/ 1804 h 1125"/>
                    <a:gd name="T2" fmla="*/ 8214 w 892"/>
                    <a:gd name="T3" fmla="*/ 5022 h 1125"/>
                    <a:gd name="T4" fmla="*/ 7904 w 892"/>
                    <a:gd name="T5" fmla="*/ 4506 h 1125"/>
                    <a:gd name="T6" fmla="*/ 8246 w 892"/>
                    <a:gd name="T7" fmla="*/ 4062 h 1125"/>
                    <a:gd name="T8" fmla="*/ 8528 w 892"/>
                    <a:gd name="T9" fmla="*/ 2112 h 1125"/>
                    <a:gd name="T10" fmla="*/ 7921 w 892"/>
                    <a:gd name="T11" fmla="*/ 214 h 1125"/>
                    <a:gd name="T12" fmla="*/ 6205 w 892"/>
                    <a:gd name="T13" fmla="*/ 703 h 1125"/>
                    <a:gd name="T14" fmla="*/ 3511 w 892"/>
                    <a:gd name="T15" fmla="*/ 1486 h 1125"/>
                    <a:gd name="T16" fmla="*/ 1872 w 892"/>
                    <a:gd name="T17" fmla="*/ 1426 h 1125"/>
                    <a:gd name="T18" fmla="*/ 325 w 892"/>
                    <a:gd name="T19" fmla="*/ 2362 h 1125"/>
                    <a:gd name="T20" fmla="*/ 282 w 892"/>
                    <a:gd name="T21" fmla="*/ 4222 h 1125"/>
                    <a:gd name="T22" fmla="*/ 498 w 892"/>
                    <a:gd name="T23" fmla="*/ 5763 h 1125"/>
                    <a:gd name="T24" fmla="*/ 325 w 892"/>
                    <a:gd name="T25" fmla="*/ 7925 h 1125"/>
                    <a:gd name="T26" fmla="*/ 361 w 892"/>
                    <a:gd name="T27" fmla="*/ 9163 h 1125"/>
                    <a:gd name="T28" fmla="*/ 214 w 892"/>
                    <a:gd name="T29" fmla="*/ 10648 h 1125"/>
                    <a:gd name="T30" fmla="*/ 3406 w 892"/>
                    <a:gd name="T31" fmla="*/ 10169 h 1125"/>
                    <a:gd name="T32" fmla="*/ 7551 w 892"/>
                    <a:gd name="T33" fmla="*/ 9242 h 1125"/>
                    <a:gd name="T34" fmla="*/ 8233 w 892"/>
                    <a:gd name="T35" fmla="*/ 7121 h 1125"/>
                    <a:gd name="T36" fmla="*/ 8177 w 892"/>
                    <a:gd name="T37" fmla="*/ 6448 h 1125"/>
                    <a:gd name="T38" fmla="*/ 8246 w 892"/>
                    <a:gd name="T39" fmla="*/ 2189 h 1125"/>
                    <a:gd name="T40" fmla="*/ 8041 w 892"/>
                    <a:gd name="T41" fmla="*/ 2317 h 1125"/>
                    <a:gd name="T42" fmla="*/ 594 w 892"/>
                    <a:gd name="T43" fmla="*/ 8451 h 1125"/>
                    <a:gd name="T44" fmla="*/ 1425 w 892"/>
                    <a:gd name="T45" fmla="*/ 8733 h 1125"/>
                    <a:gd name="T46" fmla="*/ 1288 w 892"/>
                    <a:gd name="T47" fmla="*/ 8536 h 1125"/>
                    <a:gd name="T48" fmla="*/ 1474 w 892"/>
                    <a:gd name="T49" fmla="*/ 4355 h 1125"/>
                    <a:gd name="T50" fmla="*/ 1784 w 892"/>
                    <a:gd name="T51" fmla="*/ 3519 h 1125"/>
                    <a:gd name="T52" fmla="*/ 2703 w 892"/>
                    <a:gd name="T53" fmla="*/ 3418 h 1125"/>
                    <a:gd name="T54" fmla="*/ 1784 w 892"/>
                    <a:gd name="T55" fmla="*/ 3519 h 1125"/>
                    <a:gd name="T56" fmla="*/ 2017 w 892"/>
                    <a:gd name="T57" fmla="*/ 4222 h 1125"/>
                    <a:gd name="T58" fmla="*/ 2049 w 892"/>
                    <a:gd name="T59" fmla="*/ 6672 h 1125"/>
                    <a:gd name="T60" fmla="*/ 2558 w 892"/>
                    <a:gd name="T61" fmla="*/ 5539 h 1125"/>
                    <a:gd name="T62" fmla="*/ 2684 w 892"/>
                    <a:gd name="T63" fmla="*/ 5462 h 1125"/>
                    <a:gd name="T64" fmla="*/ 2662 w 892"/>
                    <a:gd name="T65" fmla="*/ 4767 h 1125"/>
                    <a:gd name="T66" fmla="*/ 3073 w 892"/>
                    <a:gd name="T67" fmla="*/ 4355 h 1125"/>
                    <a:gd name="T68" fmla="*/ 3434 w 892"/>
                    <a:gd name="T69" fmla="*/ 7933 h 1125"/>
                    <a:gd name="T70" fmla="*/ 3707 w 892"/>
                    <a:gd name="T71" fmla="*/ 8089 h 1125"/>
                    <a:gd name="T72" fmla="*/ 3949 w 892"/>
                    <a:gd name="T73" fmla="*/ 5265 h 1125"/>
                    <a:gd name="T74" fmla="*/ 4539 w 892"/>
                    <a:gd name="T75" fmla="*/ 5150 h 1125"/>
                    <a:gd name="T76" fmla="*/ 4393 w 892"/>
                    <a:gd name="T77" fmla="*/ 4799 h 1125"/>
                    <a:gd name="T78" fmla="*/ 4310 w 892"/>
                    <a:gd name="T79" fmla="*/ 7042 h 1125"/>
                    <a:gd name="T80" fmla="*/ 4643 w 892"/>
                    <a:gd name="T81" fmla="*/ 6612 h 1125"/>
                    <a:gd name="T82" fmla="*/ 4763 w 892"/>
                    <a:gd name="T83" fmla="*/ 5772 h 1125"/>
                    <a:gd name="T84" fmla="*/ 4917 w 892"/>
                    <a:gd name="T85" fmla="*/ 7053 h 1125"/>
                    <a:gd name="T86" fmla="*/ 5588 w 892"/>
                    <a:gd name="T87" fmla="*/ 4671 h 1125"/>
                    <a:gd name="T88" fmla="*/ 5727 w 892"/>
                    <a:gd name="T89" fmla="*/ 3098 h 1125"/>
                    <a:gd name="T90" fmla="*/ 7803 w 892"/>
                    <a:gd name="T91" fmla="*/ 3555 h 1125"/>
                    <a:gd name="T92" fmla="*/ 7699 w 892"/>
                    <a:gd name="T93" fmla="*/ 2567 h 1125"/>
                    <a:gd name="T94" fmla="*/ 7306 w 892"/>
                    <a:gd name="T95" fmla="*/ 5197 h 1125"/>
                    <a:gd name="T96" fmla="*/ 7707 w 892"/>
                    <a:gd name="T97" fmla="*/ 4799 h 1125"/>
                    <a:gd name="T98" fmla="*/ 7045 w 892"/>
                    <a:gd name="T99" fmla="*/ 4423 h 1125"/>
                    <a:gd name="T100" fmla="*/ 7045 w 892"/>
                    <a:gd name="T101" fmla="*/ 4423 h 1125"/>
                    <a:gd name="T102" fmla="*/ 6487 w 892"/>
                    <a:gd name="T103" fmla="*/ 2523 h 1125"/>
                    <a:gd name="T104" fmla="*/ 6515 w 892"/>
                    <a:gd name="T105" fmla="*/ 2567 h 1125"/>
                    <a:gd name="T106" fmla="*/ 6908 w 892"/>
                    <a:gd name="T107" fmla="*/ 5648 h 1125"/>
                    <a:gd name="T108" fmla="*/ 7036 w 892"/>
                    <a:gd name="T109" fmla="*/ 7788 h 1125"/>
                    <a:gd name="T110" fmla="*/ 7451 w 892"/>
                    <a:gd name="T111" fmla="*/ 7805 h 1125"/>
                    <a:gd name="T112" fmla="*/ 7853 w 892"/>
                    <a:gd name="T113" fmla="*/ 5462 h 1125"/>
                    <a:gd name="T114" fmla="*/ 7735 w 892"/>
                    <a:gd name="T115" fmla="*/ 6251 h 1125"/>
                    <a:gd name="T116" fmla="*/ 8291 w 892"/>
                    <a:gd name="T117" fmla="*/ 6655 h 1125"/>
                    <a:gd name="T118" fmla="*/ 8101 w 892"/>
                    <a:gd name="T119" fmla="*/ 6636 h 1125"/>
                    <a:gd name="T120" fmla="*/ 8205 w 892"/>
                    <a:gd name="T121" fmla="*/ 6001 h 1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92" h="1125">
                      <a:moveTo>
                        <a:pt x="34" y="195"/>
                      </a:moveTo>
                      <a:cubicBezTo>
                        <a:pt x="33" y="192"/>
                        <a:pt x="31" y="189"/>
                        <a:pt x="30" y="185"/>
                      </a:cubicBezTo>
                      <a:lnTo>
                        <a:pt x="34" y="195"/>
                      </a:lnTo>
                      <a:close/>
                      <a:moveTo>
                        <a:pt x="28" y="182"/>
                      </a:moveTo>
                      <a:cubicBezTo>
                        <a:pt x="29" y="183"/>
                        <a:pt x="29" y="184"/>
                        <a:pt x="30" y="185"/>
                      </a:cubicBezTo>
                      <a:cubicBezTo>
                        <a:pt x="30" y="185"/>
                        <a:pt x="30" y="185"/>
                        <a:pt x="30" y="185"/>
                      </a:cubicBezTo>
                      <a:cubicBezTo>
                        <a:pt x="29" y="184"/>
                        <a:pt x="29" y="183"/>
                        <a:pt x="28" y="182"/>
                      </a:cubicBezTo>
                      <a:moveTo>
                        <a:pt x="863" y="642"/>
                      </a:moveTo>
                      <a:cubicBezTo>
                        <a:pt x="875" y="639"/>
                        <a:pt x="876" y="636"/>
                        <a:pt x="879" y="623"/>
                      </a:cubicBezTo>
                      <a:cubicBezTo>
                        <a:pt x="884" y="598"/>
                        <a:pt x="864" y="541"/>
                        <a:pt x="842" y="514"/>
                      </a:cubicBezTo>
                      <a:cubicBezTo>
                        <a:pt x="841" y="513"/>
                        <a:pt x="841" y="513"/>
                        <a:pt x="841" y="513"/>
                      </a:cubicBezTo>
                      <a:cubicBezTo>
                        <a:pt x="843" y="507"/>
                        <a:pt x="846" y="501"/>
                        <a:pt x="847" y="495"/>
                      </a:cubicBezTo>
                      <a:cubicBezTo>
                        <a:pt x="849" y="484"/>
                        <a:pt x="842" y="472"/>
                        <a:pt x="835" y="464"/>
                      </a:cubicBezTo>
                      <a:cubicBezTo>
                        <a:pt x="832" y="459"/>
                        <a:pt x="828" y="454"/>
                        <a:pt x="822" y="453"/>
                      </a:cubicBezTo>
                      <a:cubicBezTo>
                        <a:pt x="813" y="453"/>
                        <a:pt x="815" y="458"/>
                        <a:pt x="810" y="461"/>
                      </a:cubicBezTo>
                      <a:cubicBezTo>
                        <a:pt x="804" y="465"/>
                        <a:pt x="800" y="469"/>
                        <a:pt x="793" y="462"/>
                      </a:cubicBezTo>
                      <a:cubicBezTo>
                        <a:pt x="789" y="457"/>
                        <a:pt x="788" y="445"/>
                        <a:pt x="795" y="441"/>
                      </a:cubicBezTo>
                      <a:cubicBezTo>
                        <a:pt x="803" y="437"/>
                        <a:pt x="806" y="446"/>
                        <a:pt x="812" y="448"/>
                      </a:cubicBezTo>
                      <a:cubicBezTo>
                        <a:pt x="818" y="450"/>
                        <a:pt x="833" y="451"/>
                        <a:pt x="836" y="447"/>
                      </a:cubicBezTo>
                      <a:cubicBezTo>
                        <a:pt x="845" y="430"/>
                        <a:pt x="825" y="428"/>
                        <a:pt x="845" y="416"/>
                      </a:cubicBezTo>
                      <a:cubicBezTo>
                        <a:pt x="857" y="408"/>
                        <a:pt x="865" y="399"/>
                        <a:pt x="870" y="386"/>
                      </a:cubicBezTo>
                      <a:cubicBezTo>
                        <a:pt x="876" y="366"/>
                        <a:pt x="837" y="374"/>
                        <a:pt x="841" y="344"/>
                      </a:cubicBezTo>
                      <a:cubicBezTo>
                        <a:pt x="841" y="338"/>
                        <a:pt x="838" y="328"/>
                        <a:pt x="843" y="316"/>
                      </a:cubicBezTo>
                      <a:cubicBezTo>
                        <a:pt x="851" y="293"/>
                        <a:pt x="868" y="297"/>
                        <a:pt x="873" y="277"/>
                      </a:cubicBezTo>
                      <a:cubicBezTo>
                        <a:pt x="876" y="264"/>
                        <a:pt x="884" y="249"/>
                        <a:pt x="874" y="216"/>
                      </a:cubicBezTo>
                      <a:cubicBezTo>
                        <a:pt x="864" y="183"/>
                        <a:pt x="868" y="180"/>
                        <a:pt x="870" y="165"/>
                      </a:cubicBezTo>
                      <a:cubicBezTo>
                        <a:pt x="872" y="150"/>
                        <a:pt x="872" y="127"/>
                        <a:pt x="873" y="104"/>
                      </a:cubicBezTo>
                      <a:cubicBezTo>
                        <a:pt x="874" y="81"/>
                        <a:pt x="878" y="17"/>
                        <a:pt x="872" y="0"/>
                      </a:cubicBezTo>
                      <a:cubicBezTo>
                        <a:pt x="872" y="0"/>
                        <a:pt x="872" y="0"/>
                        <a:pt x="872" y="0"/>
                      </a:cubicBezTo>
                      <a:cubicBezTo>
                        <a:pt x="849" y="4"/>
                        <a:pt x="833" y="17"/>
                        <a:pt x="812" y="22"/>
                      </a:cubicBezTo>
                      <a:cubicBezTo>
                        <a:pt x="790" y="26"/>
                        <a:pt x="779" y="35"/>
                        <a:pt x="761" y="49"/>
                      </a:cubicBezTo>
                      <a:cubicBezTo>
                        <a:pt x="751" y="56"/>
                        <a:pt x="741" y="62"/>
                        <a:pt x="729" y="58"/>
                      </a:cubicBezTo>
                      <a:cubicBezTo>
                        <a:pt x="726" y="57"/>
                        <a:pt x="724" y="53"/>
                        <a:pt x="720" y="52"/>
                      </a:cubicBezTo>
                      <a:cubicBezTo>
                        <a:pt x="714" y="51"/>
                        <a:pt x="708" y="54"/>
                        <a:pt x="702" y="55"/>
                      </a:cubicBezTo>
                      <a:cubicBezTo>
                        <a:pt x="680" y="60"/>
                        <a:pt x="658" y="67"/>
                        <a:pt x="636" y="72"/>
                      </a:cubicBezTo>
                      <a:cubicBezTo>
                        <a:pt x="613" y="78"/>
                        <a:pt x="591" y="80"/>
                        <a:pt x="568" y="84"/>
                      </a:cubicBezTo>
                      <a:cubicBezTo>
                        <a:pt x="539" y="90"/>
                        <a:pt x="511" y="89"/>
                        <a:pt x="489" y="110"/>
                      </a:cubicBezTo>
                      <a:cubicBezTo>
                        <a:pt x="475" y="124"/>
                        <a:pt x="462" y="154"/>
                        <a:pt x="438" y="155"/>
                      </a:cubicBezTo>
                      <a:cubicBezTo>
                        <a:pt x="427" y="155"/>
                        <a:pt x="416" y="150"/>
                        <a:pt x="403" y="151"/>
                      </a:cubicBezTo>
                      <a:cubicBezTo>
                        <a:pt x="391" y="152"/>
                        <a:pt x="371" y="156"/>
                        <a:pt x="360" y="152"/>
                      </a:cubicBezTo>
                      <a:cubicBezTo>
                        <a:pt x="350" y="148"/>
                        <a:pt x="352" y="139"/>
                        <a:pt x="343" y="132"/>
                      </a:cubicBezTo>
                      <a:cubicBezTo>
                        <a:pt x="335" y="126"/>
                        <a:pt x="319" y="127"/>
                        <a:pt x="309" y="127"/>
                      </a:cubicBezTo>
                      <a:cubicBezTo>
                        <a:pt x="284" y="126"/>
                        <a:pt x="259" y="122"/>
                        <a:pt x="234" y="127"/>
                      </a:cubicBezTo>
                      <a:cubicBezTo>
                        <a:pt x="226" y="128"/>
                        <a:pt x="214" y="128"/>
                        <a:pt x="206" y="132"/>
                      </a:cubicBezTo>
                      <a:cubicBezTo>
                        <a:pt x="201" y="135"/>
                        <a:pt x="197" y="142"/>
                        <a:pt x="192" y="146"/>
                      </a:cubicBezTo>
                      <a:cubicBezTo>
                        <a:pt x="171" y="159"/>
                        <a:pt x="143" y="172"/>
                        <a:pt x="121" y="180"/>
                      </a:cubicBezTo>
                      <a:cubicBezTo>
                        <a:pt x="109" y="185"/>
                        <a:pt x="99" y="187"/>
                        <a:pt x="88" y="187"/>
                      </a:cubicBezTo>
                      <a:cubicBezTo>
                        <a:pt x="78" y="186"/>
                        <a:pt x="71" y="184"/>
                        <a:pt x="61" y="185"/>
                      </a:cubicBezTo>
                      <a:cubicBezTo>
                        <a:pt x="43" y="188"/>
                        <a:pt x="47" y="188"/>
                        <a:pt x="34" y="195"/>
                      </a:cubicBezTo>
                      <a:cubicBezTo>
                        <a:pt x="34" y="195"/>
                        <a:pt x="35" y="232"/>
                        <a:pt x="33" y="242"/>
                      </a:cubicBezTo>
                      <a:cubicBezTo>
                        <a:pt x="31" y="252"/>
                        <a:pt x="13" y="254"/>
                        <a:pt x="19" y="268"/>
                      </a:cubicBezTo>
                      <a:cubicBezTo>
                        <a:pt x="25" y="282"/>
                        <a:pt x="36" y="272"/>
                        <a:pt x="38" y="286"/>
                      </a:cubicBezTo>
                      <a:cubicBezTo>
                        <a:pt x="40" y="300"/>
                        <a:pt x="27" y="344"/>
                        <a:pt x="29" y="368"/>
                      </a:cubicBezTo>
                      <a:cubicBezTo>
                        <a:pt x="31" y="392"/>
                        <a:pt x="21" y="382"/>
                        <a:pt x="21" y="400"/>
                      </a:cubicBezTo>
                      <a:cubicBezTo>
                        <a:pt x="21" y="418"/>
                        <a:pt x="21" y="416"/>
                        <a:pt x="29" y="432"/>
                      </a:cubicBezTo>
                      <a:cubicBezTo>
                        <a:pt x="37" y="448"/>
                        <a:pt x="42" y="451"/>
                        <a:pt x="44" y="475"/>
                      </a:cubicBezTo>
                      <a:cubicBezTo>
                        <a:pt x="44" y="481"/>
                        <a:pt x="42" y="490"/>
                        <a:pt x="42" y="493"/>
                      </a:cubicBezTo>
                      <a:cubicBezTo>
                        <a:pt x="40" y="502"/>
                        <a:pt x="38" y="506"/>
                        <a:pt x="43" y="518"/>
                      </a:cubicBezTo>
                      <a:cubicBezTo>
                        <a:pt x="49" y="534"/>
                        <a:pt x="61" y="522"/>
                        <a:pt x="65" y="548"/>
                      </a:cubicBezTo>
                      <a:cubicBezTo>
                        <a:pt x="69" y="574"/>
                        <a:pt x="61" y="590"/>
                        <a:pt x="51" y="590"/>
                      </a:cubicBezTo>
                      <a:cubicBezTo>
                        <a:pt x="41" y="590"/>
                        <a:pt x="39" y="600"/>
                        <a:pt x="39" y="616"/>
                      </a:cubicBezTo>
                      <a:cubicBezTo>
                        <a:pt x="39" y="632"/>
                        <a:pt x="32" y="642"/>
                        <a:pt x="42" y="654"/>
                      </a:cubicBezTo>
                      <a:cubicBezTo>
                        <a:pt x="52" y="666"/>
                        <a:pt x="45" y="666"/>
                        <a:pt x="49" y="700"/>
                      </a:cubicBezTo>
                      <a:cubicBezTo>
                        <a:pt x="53" y="734"/>
                        <a:pt x="47" y="754"/>
                        <a:pt x="45" y="770"/>
                      </a:cubicBezTo>
                      <a:cubicBezTo>
                        <a:pt x="43" y="786"/>
                        <a:pt x="33" y="799"/>
                        <a:pt x="33" y="811"/>
                      </a:cubicBezTo>
                      <a:cubicBezTo>
                        <a:pt x="33" y="823"/>
                        <a:pt x="21" y="821"/>
                        <a:pt x="15" y="833"/>
                      </a:cubicBezTo>
                      <a:cubicBezTo>
                        <a:pt x="9" y="845"/>
                        <a:pt x="0" y="853"/>
                        <a:pt x="12" y="857"/>
                      </a:cubicBezTo>
                      <a:cubicBezTo>
                        <a:pt x="24" y="861"/>
                        <a:pt x="23" y="844"/>
                        <a:pt x="27" y="856"/>
                      </a:cubicBezTo>
                      <a:cubicBezTo>
                        <a:pt x="31" y="868"/>
                        <a:pt x="25" y="880"/>
                        <a:pt x="31" y="900"/>
                      </a:cubicBezTo>
                      <a:cubicBezTo>
                        <a:pt x="37" y="920"/>
                        <a:pt x="21" y="928"/>
                        <a:pt x="37" y="938"/>
                      </a:cubicBezTo>
                      <a:cubicBezTo>
                        <a:pt x="53" y="948"/>
                        <a:pt x="61" y="940"/>
                        <a:pt x="61" y="940"/>
                      </a:cubicBezTo>
                      <a:cubicBezTo>
                        <a:pt x="61" y="940"/>
                        <a:pt x="63" y="954"/>
                        <a:pt x="45" y="960"/>
                      </a:cubicBezTo>
                      <a:cubicBezTo>
                        <a:pt x="24" y="967"/>
                        <a:pt x="23" y="968"/>
                        <a:pt x="23" y="985"/>
                      </a:cubicBezTo>
                      <a:cubicBezTo>
                        <a:pt x="23" y="1002"/>
                        <a:pt x="28" y="1021"/>
                        <a:pt x="27" y="1038"/>
                      </a:cubicBezTo>
                      <a:cubicBezTo>
                        <a:pt x="25" y="1054"/>
                        <a:pt x="20" y="1069"/>
                        <a:pt x="22" y="1090"/>
                      </a:cubicBezTo>
                      <a:cubicBezTo>
                        <a:pt x="22" y="1099"/>
                        <a:pt x="27" y="1109"/>
                        <a:pt x="32" y="1119"/>
                      </a:cubicBezTo>
                      <a:cubicBezTo>
                        <a:pt x="32" y="1119"/>
                        <a:pt x="32" y="1119"/>
                        <a:pt x="32" y="1119"/>
                      </a:cubicBezTo>
                      <a:cubicBezTo>
                        <a:pt x="36" y="1123"/>
                        <a:pt x="41" y="1125"/>
                        <a:pt x="47" y="1124"/>
                      </a:cubicBezTo>
                      <a:cubicBezTo>
                        <a:pt x="73" y="1122"/>
                        <a:pt x="126" y="1101"/>
                        <a:pt x="157" y="1090"/>
                      </a:cubicBezTo>
                      <a:cubicBezTo>
                        <a:pt x="220" y="1067"/>
                        <a:pt x="286" y="1061"/>
                        <a:pt x="349" y="1041"/>
                      </a:cubicBezTo>
                      <a:cubicBezTo>
                        <a:pt x="377" y="1032"/>
                        <a:pt x="399" y="1027"/>
                        <a:pt x="429" y="1025"/>
                      </a:cubicBezTo>
                      <a:cubicBezTo>
                        <a:pt x="464" y="1024"/>
                        <a:pt x="502" y="1012"/>
                        <a:pt x="536" y="1001"/>
                      </a:cubicBezTo>
                      <a:cubicBezTo>
                        <a:pt x="564" y="992"/>
                        <a:pt x="589" y="978"/>
                        <a:pt x="617" y="967"/>
                      </a:cubicBezTo>
                      <a:cubicBezTo>
                        <a:pt x="648" y="956"/>
                        <a:pt x="682" y="958"/>
                        <a:pt x="714" y="953"/>
                      </a:cubicBezTo>
                      <a:cubicBezTo>
                        <a:pt x="734" y="950"/>
                        <a:pt x="753" y="947"/>
                        <a:pt x="774" y="946"/>
                      </a:cubicBezTo>
                      <a:cubicBezTo>
                        <a:pt x="789" y="945"/>
                        <a:pt x="852" y="937"/>
                        <a:pt x="865" y="928"/>
                      </a:cubicBezTo>
                      <a:cubicBezTo>
                        <a:pt x="892" y="906"/>
                        <a:pt x="869" y="832"/>
                        <a:pt x="869" y="800"/>
                      </a:cubicBezTo>
                      <a:cubicBezTo>
                        <a:pt x="869" y="794"/>
                        <a:pt x="868" y="783"/>
                        <a:pt x="846" y="799"/>
                      </a:cubicBezTo>
                      <a:cubicBezTo>
                        <a:pt x="838" y="808"/>
                        <a:pt x="825" y="804"/>
                        <a:pt x="828" y="785"/>
                      </a:cubicBezTo>
                      <a:cubicBezTo>
                        <a:pt x="833" y="764"/>
                        <a:pt x="857" y="750"/>
                        <a:pt x="844" y="729"/>
                      </a:cubicBezTo>
                      <a:cubicBezTo>
                        <a:pt x="841" y="721"/>
                        <a:pt x="844" y="728"/>
                        <a:pt x="855" y="716"/>
                      </a:cubicBezTo>
                      <a:cubicBezTo>
                        <a:pt x="866" y="704"/>
                        <a:pt x="868" y="692"/>
                        <a:pt x="870" y="680"/>
                      </a:cubicBezTo>
                      <a:cubicBezTo>
                        <a:pt x="872" y="668"/>
                        <a:pt x="873" y="662"/>
                        <a:pt x="870" y="657"/>
                      </a:cubicBezTo>
                      <a:cubicBezTo>
                        <a:pt x="867" y="652"/>
                        <a:pt x="855" y="658"/>
                        <a:pt x="849" y="659"/>
                      </a:cubicBezTo>
                      <a:cubicBezTo>
                        <a:pt x="845" y="661"/>
                        <a:pt x="841" y="661"/>
                        <a:pt x="838" y="660"/>
                      </a:cubicBezTo>
                      <a:cubicBezTo>
                        <a:pt x="836" y="650"/>
                        <a:pt x="855" y="644"/>
                        <a:pt x="863" y="642"/>
                      </a:cubicBezTo>
                      <a:moveTo>
                        <a:pt x="835" y="201"/>
                      </a:moveTo>
                      <a:cubicBezTo>
                        <a:pt x="835" y="201"/>
                        <a:pt x="836" y="201"/>
                        <a:pt x="836" y="201"/>
                      </a:cubicBezTo>
                      <a:cubicBezTo>
                        <a:pt x="838" y="204"/>
                        <a:pt x="838" y="209"/>
                        <a:pt x="839" y="213"/>
                      </a:cubicBezTo>
                      <a:cubicBezTo>
                        <a:pt x="841" y="217"/>
                        <a:pt x="842" y="221"/>
                        <a:pt x="845" y="224"/>
                      </a:cubicBezTo>
                      <a:cubicBezTo>
                        <a:pt x="850" y="232"/>
                        <a:pt x="854" y="235"/>
                        <a:pt x="854" y="245"/>
                      </a:cubicBezTo>
                      <a:cubicBezTo>
                        <a:pt x="855" y="253"/>
                        <a:pt x="856" y="260"/>
                        <a:pt x="848" y="265"/>
                      </a:cubicBezTo>
                      <a:cubicBezTo>
                        <a:pt x="842" y="270"/>
                        <a:pt x="835" y="267"/>
                        <a:pt x="828" y="266"/>
                      </a:cubicBezTo>
                      <a:cubicBezTo>
                        <a:pt x="826" y="262"/>
                        <a:pt x="827" y="256"/>
                        <a:pt x="827" y="251"/>
                      </a:cubicBezTo>
                      <a:cubicBezTo>
                        <a:pt x="827" y="246"/>
                        <a:pt x="825" y="242"/>
                        <a:pt x="824" y="237"/>
                      </a:cubicBezTo>
                      <a:cubicBezTo>
                        <a:pt x="822" y="228"/>
                        <a:pt x="819" y="221"/>
                        <a:pt x="814" y="212"/>
                      </a:cubicBezTo>
                      <a:cubicBezTo>
                        <a:pt x="820" y="209"/>
                        <a:pt x="829" y="205"/>
                        <a:pt x="836" y="204"/>
                      </a:cubicBezTo>
                      <a:lnTo>
                        <a:pt x="835" y="201"/>
                      </a:lnTo>
                      <a:close/>
                      <a:moveTo>
                        <a:pt x="62" y="861"/>
                      </a:moveTo>
                      <a:cubicBezTo>
                        <a:pt x="61" y="865"/>
                        <a:pt x="61" y="865"/>
                        <a:pt x="61" y="865"/>
                      </a:cubicBezTo>
                      <a:cubicBezTo>
                        <a:pt x="55" y="868"/>
                        <a:pt x="45" y="870"/>
                        <a:pt x="40" y="865"/>
                      </a:cubicBezTo>
                      <a:cubicBezTo>
                        <a:pt x="36" y="861"/>
                        <a:pt x="33" y="850"/>
                        <a:pt x="37" y="845"/>
                      </a:cubicBezTo>
                      <a:cubicBezTo>
                        <a:pt x="39" y="841"/>
                        <a:pt x="52" y="844"/>
                        <a:pt x="55" y="845"/>
                      </a:cubicBezTo>
                      <a:cubicBezTo>
                        <a:pt x="61" y="848"/>
                        <a:pt x="63" y="855"/>
                        <a:pt x="62" y="861"/>
                      </a:cubicBezTo>
                      <a:moveTo>
                        <a:pt x="146" y="894"/>
                      </a:moveTo>
                      <a:cubicBezTo>
                        <a:pt x="146" y="893"/>
                        <a:pt x="146" y="892"/>
                        <a:pt x="146" y="891"/>
                      </a:cubicBezTo>
                      <a:cubicBezTo>
                        <a:pt x="142" y="897"/>
                        <a:pt x="133" y="909"/>
                        <a:pt x="125" y="906"/>
                      </a:cubicBezTo>
                      <a:cubicBezTo>
                        <a:pt x="122" y="906"/>
                        <a:pt x="117" y="901"/>
                        <a:pt x="115" y="900"/>
                      </a:cubicBezTo>
                      <a:cubicBezTo>
                        <a:pt x="111" y="897"/>
                        <a:pt x="110" y="896"/>
                        <a:pt x="112" y="890"/>
                      </a:cubicBezTo>
                      <a:cubicBezTo>
                        <a:pt x="115" y="883"/>
                        <a:pt x="124" y="875"/>
                        <a:pt x="132" y="874"/>
                      </a:cubicBezTo>
                      <a:cubicBezTo>
                        <a:pt x="143" y="872"/>
                        <a:pt x="145" y="882"/>
                        <a:pt x="146" y="891"/>
                      </a:cubicBezTo>
                      <a:cubicBezTo>
                        <a:pt x="146" y="891"/>
                        <a:pt x="146" y="890"/>
                        <a:pt x="146" y="890"/>
                      </a:cubicBezTo>
                      <a:lnTo>
                        <a:pt x="146" y="894"/>
                      </a:lnTo>
                      <a:close/>
                      <a:moveTo>
                        <a:pt x="169" y="444"/>
                      </a:moveTo>
                      <a:cubicBezTo>
                        <a:pt x="163" y="452"/>
                        <a:pt x="158" y="454"/>
                        <a:pt x="151" y="446"/>
                      </a:cubicBezTo>
                      <a:cubicBezTo>
                        <a:pt x="145" y="439"/>
                        <a:pt x="143" y="427"/>
                        <a:pt x="146" y="419"/>
                      </a:cubicBezTo>
                      <a:cubicBezTo>
                        <a:pt x="149" y="417"/>
                        <a:pt x="149" y="417"/>
                        <a:pt x="149" y="417"/>
                      </a:cubicBezTo>
                      <a:cubicBezTo>
                        <a:pt x="154" y="412"/>
                        <a:pt x="169" y="414"/>
                        <a:pt x="173" y="419"/>
                      </a:cubicBezTo>
                      <a:cubicBezTo>
                        <a:pt x="179" y="425"/>
                        <a:pt x="174" y="437"/>
                        <a:pt x="169" y="444"/>
                      </a:cubicBezTo>
                      <a:moveTo>
                        <a:pt x="183" y="360"/>
                      </a:moveTo>
                      <a:cubicBezTo>
                        <a:pt x="189" y="349"/>
                        <a:pt x="189" y="349"/>
                        <a:pt x="189" y="349"/>
                      </a:cubicBezTo>
                      <a:cubicBezTo>
                        <a:pt x="202" y="331"/>
                        <a:pt x="227" y="330"/>
                        <a:pt x="247" y="328"/>
                      </a:cubicBezTo>
                      <a:cubicBezTo>
                        <a:pt x="257" y="328"/>
                        <a:pt x="269" y="326"/>
                        <a:pt x="278" y="328"/>
                      </a:cubicBezTo>
                      <a:cubicBezTo>
                        <a:pt x="284" y="329"/>
                        <a:pt x="283" y="330"/>
                        <a:pt x="280" y="336"/>
                      </a:cubicBezTo>
                      <a:cubicBezTo>
                        <a:pt x="278" y="341"/>
                        <a:pt x="276" y="344"/>
                        <a:pt x="277" y="350"/>
                      </a:cubicBezTo>
                      <a:cubicBezTo>
                        <a:pt x="278" y="350"/>
                        <a:pt x="280" y="351"/>
                        <a:pt x="281" y="351"/>
                      </a:cubicBezTo>
                      <a:cubicBezTo>
                        <a:pt x="287" y="357"/>
                        <a:pt x="293" y="373"/>
                        <a:pt x="282" y="377"/>
                      </a:cubicBezTo>
                      <a:cubicBezTo>
                        <a:pt x="270" y="381"/>
                        <a:pt x="263" y="370"/>
                        <a:pt x="253" y="367"/>
                      </a:cubicBezTo>
                      <a:cubicBezTo>
                        <a:pt x="233" y="362"/>
                        <a:pt x="216" y="392"/>
                        <a:pt x="195" y="386"/>
                      </a:cubicBezTo>
                      <a:cubicBezTo>
                        <a:pt x="193" y="379"/>
                        <a:pt x="195" y="360"/>
                        <a:pt x="183" y="360"/>
                      </a:cubicBezTo>
                      <a:moveTo>
                        <a:pt x="197" y="421"/>
                      </a:moveTo>
                      <a:cubicBezTo>
                        <a:pt x="195" y="416"/>
                        <a:pt x="195" y="408"/>
                        <a:pt x="191" y="404"/>
                      </a:cubicBezTo>
                      <a:cubicBezTo>
                        <a:pt x="191" y="403"/>
                        <a:pt x="191" y="403"/>
                        <a:pt x="191" y="403"/>
                      </a:cubicBezTo>
                      <a:cubicBezTo>
                        <a:pt x="202" y="401"/>
                        <a:pt x="240" y="411"/>
                        <a:pt x="242" y="425"/>
                      </a:cubicBezTo>
                      <a:cubicBezTo>
                        <a:pt x="232" y="430"/>
                        <a:pt x="219" y="438"/>
                        <a:pt x="207" y="432"/>
                      </a:cubicBezTo>
                      <a:cubicBezTo>
                        <a:pt x="203" y="430"/>
                        <a:pt x="199" y="426"/>
                        <a:pt x="197" y="421"/>
                      </a:cubicBezTo>
                      <a:moveTo>
                        <a:pt x="248" y="696"/>
                      </a:moveTo>
                      <a:cubicBezTo>
                        <a:pt x="247" y="696"/>
                        <a:pt x="247" y="696"/>
                        <a:pt x="247" y="696"/>
                      </a:cubicBezTo>
                      <a:cubicBezTo>
                        <a:pt x="242" y="693"/>
                        <a:pt x="237" y="690"/>
                        <a:pt x="232" y="688"/>
                      </a:cubicBezTo>
                      <a:cubicBezTo>
                        <a:pt x="225" y="685"/>
                        <a:pt x="217" y="686"/>
                        <a:pt x="210" y="683"/>
                      </a:cubicBezTo>
                      <a:cubicBezTo>
                        <a:pt x="211" y="682"/>
                        <a:pt x="211" y="682"/>
                        <a:pt x="211" y="682"/>
                      </a:cubicBezTo>
                      <a:cubicBezTo>
                        <a:pt x="205" y="667"/>
                        <a:pt x="220" y="655"/>
                        <a:pt x="235" y="660"/>
                      </a:cubicBezTo>
                      <a:cubicBezTo>
                        <a:pt x="250" y="665"/>
                        <a:pt x="248" y="683"/>
                        <a:pt x="248" y="696"/>
                      </a:cubicBezTo>
                      <a:moveTo>
                        <a:pt x="275" y="559"/>
                      </a:moveTo>
                      <a:cubicBezTo>
                        <a:pt x="270" y="562"/>
                        <a:pt x="266" y="566"/>
                        <a:pt x="262" y="567"/>
                      </a:cubicBezTo>
                      <a:cubicBezTo>
                        <a:pt x="258" y="568"/>
                        <a:pt x="253" y="564"/>
                        <a:pt x="249" y="563"/>
                      </a:cubicBezTo>
                      <a:cubicBezTo>
                        <a:pt x="241" y="560"/>
                        <a:pt x="234" y="553"/>
                        <a:pt x="242" y="545"/>
                      </a:cubicBezTo>
                      <a:cubicBezTo>
                        <a:pt x="249" y="539"/>
                        <a:pt x="249" y="539"/>
                        <a:pt x="249" y="539"/>
                      </a:cubicBezTo>
                      <a:cubicBezTo>
                        <a:pt x="260" y="535"/>
                        <a:pt x="288" y="540"/>
                        <a:pt x="287" y="549"/>
                      </a:cubicBezTo>
                      <a:cubicBezTo>
                        <a:pt x="286" y="552"/>
                        <a:pt x="280" y="556"/>
                        <a:pt x="275" y="559"/>
                      </a:cubicBezTo>
                      <a:moveTo>
                        <a:pt x="319" y="506"/>
                      </a:moveTo>
                      <a:cubicBezTo>
                        <a:pt x="315" y="517"/>
                        <a:pt x="310" y="523"/>
                        <a:pt x="299" y="522"/>
                      </a:cubicBezTo>
                      <a:cubicBezTo>
                        <a:pt x="289" y="521"/>
                        <a:pt x="279" y="519"/>
                        <a:pt x="272" y="513"/>
                      </a:cubicBezTo>
                      <a:cubicBezTo>
                        <a:pt x="262" y="505"/>
                        <a:pt x="265" y="495"/>
                        <a:pt x="270" y="486"/>
                      </a:cubicBezTo>
                      <a:cubicBezTo>
                        <a:pt x="273" y="488"/>
                        <a:pt x="273" y="488"/>
                        <a:pt x="273" y="488"/>
                      </a:cubicBezTo>
                      <a:cubicBezTo>
                        <a:pt x="281" y="490"/>
                        <a:pt x="288" y="494"/>
                        <a:pt x="297" y="496"/>
                      </a:cubicBezTo>
                      <a:cubicBezTo>
                        <a:pt x="302" y="497"/>
                        <a:pt x="307" y="498"/>
                        <a:pt x="313" y="498"/>
                      </a:cubicBezTo>
                      <a:cubicBezTo>
                        <a:pt x="320" y="499"/>
                        <a:pt x="322" y="499"/>
                        <a:pt x="319" y="506"/>
                      </a:cubicBezTo>
                      <a:moveTo>
                        <a:pt x="315" y="447"/>
                      </a:moveTo>
                      <a:cubicBezTo>
                        <a:pt x="315" y="446"/>
                        <a:pt x="315" y="446"/>
                        <a:pt x="315" y="446"/>
                      </a:cubicBezTo>
                      <a:cubicBezTo>
                        <a:pt x="320" y="436"/>
                        <a:pt x="337" y="427"/>
                        <a:pt x="347" y="439"/>
                      </a:cubicBezTo>
                      <a:cubicBezTo>
                        <a:pt x="340" y="449"/>
                        <a:pt x="325" y="449"/>
                        <a:pt x="315" y="447"/>
                      </a:cubicBezTo>
                      <a:moveTo>
                        <a:pt x="380" y="828"/>
                      </a:moveTo>
                      <a:cubicBezTo>
                        <a:pt x="373" y="827"/>
                        <a:pt x="365" y="833"/>
                        <a:pt x="357" y="832"/>
                      </a:cubicBezTo>
                      <a:cubicBezTo>
                        <a:pt x="349" y="830"/>
                        <a:pt x="350" y="819"/>
                        <a:pt x="352" y="812"/>
                      </a:cubicBezTo>
                      <a:cubicBezTo>
                        <a:pt x="354" y="806"/>
                        <a:pt x="360" y="797"/>
                        <a:pt x="367" y="795"/>
                      </a:cubicBezTo>
                      <a:cubicBezTo>
                        <a:pt x="372" y="794"/>
                        <a:pt x="374" y="795"/>
                        <a:pt x="378" y="799"/>
                      </a:cubicBezTo>
                      <a:cubicBezTo>
                        <a:pt x="380" y="802"/>
                        <a:pt x="382" y="808"/>
                        <a:pt x="383" y="807"/>
                      </a:cubicBezTo>
                      <a:cubicBezTo>
                        <a:pt x="379" y="812"/>
                        <a:pt x="379" y="812"/>
                        <a:pt x="379" y="812"/>
                      </a:cubicBezTo>
                      <a:cubicBezTo>
                        <a:pt x="375" y="817"/>
                        <a:pt x="379" y="822"/>
                        <a:pt x="380" y="828"/>
                      </a:cubicBezTo>
                      <a:moveTo>
                        <a:pt x="395" y="598"/>
                      </a:moveTo>
                      <a:cubicBezTo>
                        <a:pt x="388" y="610"/>
                        <a:pt x="383" y="625"/>
                        <a:pt x="369" y="613"/>
                      </a:cubicBezTo>
                      <a:cubicBezTo>
                        <a:pt x="341" y="588"/>
                        <a:pt x="385" y="559"/>
                        <a:pt x="384" y="532"/>
                      </a:cubicBezTo>
                      <a:cubicBezTo>
                        <a:pt x="394" y="535"/>
                        <a:pt x="394" y="535"/>
                        <a:pt x="394" y="535"/>
                      </a:cubicBezTo>
                      <a:cubicBezTo>
                        <a:pt x="396" y="538"/>
                        <a:pt x="401" y="538"/>
                        <a:pt x="405" y="539"/>
                      </a:cubicBezTo>
                      <a:cubicBezTo>
                        <a:pt x="407" y="543"/>
                        <a:pt x="406" y="547"/>
                        <a:pt x="407" y="551"/>
                      </a:cubicBezTo>
                      <a:cubicBezTo>
                        <a:pt x="407" y="566"/>
                        <a:pt x="403" y="585"/>
                        <a:pt x="395" y="598"/>
                      </a:cubicBezTo>
                      <a:moveTo>
                        <a:pt x="450" y="491"/>
                      </a:moveTo>
                      <a:cubicBezTo>
                        <a:pt x="458" y="486"/>
                        <a:pt x="470" y="496"/>
                        <a:pt x="473" y="503"/>
                      </a:cubicBezTo>
                      <a:cubicBezTo>
                        <a:pt x="477" y="511"/>
                        <a:pt x="474" y="525"/>
                        <a:pt x="465" y="527"/>
                      </a:cubicBezTo>
                      <a:cubicBezTo>
                        <a:pt x="456" y="530"/>
                        <a:pt x="451" y="521"/>
                        <a:pt x="444" y="518"/>
                      </a:cubicBezTo>
                      <a:cubicBezTo>
                        <a:pt x="444" y="519"/>
                        <a:pt x="444" y="519"/>
                        <a:pt x="444" y="519"/>
                      </a:cubicBezTo>
                      <a:cubicBezTo>
                        <a:pt x="441" y="518"/>
                        <a:pt x="441" y="518"/>
                        <a:pt x="441" y="518"/>
                      </a:cubicBezTo>
                      <a:cubicBezTo>
                        <a:pt x="442" y="518"/>
                        <a:pt x="443" y="518"/>
                        <a:pt x="444" y="518"/>
                      </a:cubicBezTo>
                      <a:cubicBezTo>
                        <a:pt x="443" y="511"/>
                        <a:pt x="443" y="495"/>
                        <a:pt x="450" y="491"/>
                      </a:cubicBezTo>
                      <a:moveTo>
                        <a:pt x="443" y="740"/>
                      </a:moveTo>
                      <a:cubicBezTo>
                        <a:pt x="440" y="745"/>
                        <a:pt x="435" y="748"/>
                        <a:pt x="432" y="754"/>
                      </a:cubicBezTo>
                      <a:cubicBezTo>
                        <a:pt x="426" y="766"/>
                        <a:pt x="425" y="777"/>
                        <a:pt x="418" y="787"/>
                      </a:cubicBezTo>
                      <a:cubicBezTo>
                        <a:pt x="402" y="756"/>
                        <a:pt x="425" y="743"/>
                        <a:pt x="439" y="717"/>
                      </a:cubicBezTo>
                      <a:cubicBezTo>
                        <a:pt x="442" y="721"/>
                        <a:pt x="442" y="721"/>
                        <a:pt x="442" y="721"/>
                      </a:cubicBezTo>
                      <a:cubicBezTo>
                        <a:pt x="443" y="728"/>
                        <a:pt x="448" y="732"/>
                        <a:pt x="443" y="740"/>
                      </a:cubicBezTo>
                      <a:moveTo>
                        <a:pt x="467" y="712"/>
                      </a:moveTo>
                      <a:cubicBezTo>
                        <a:pt x="460" y="707"/>
                        <a:pt x="453" y="682"/>
                        <a:pt x="461" y="678"/>
                      </a:cubicBezTo>
                      <a:cubicBezTo>
                        <a:pt x="462" y="678"/>
                        <a:pt x="462" y="678"/>
                        <a:pt x="462" y="678"/>
                      </a:cubicBezTo>
                      <a:cubicBezTo>
                        <a:pt x="464" y="672"/>
                        <a:pt x="472" y="674"/>
                        <a:pt x="476" y="677"/>
                      </a:cubicBezTo>
                      <a:cubicBezTo>
                        <a:pt x="481" y="680"/>
                        <a:pt x="481" y="684"/>
                        <a:pt x="481" y="690"/>
                      </a:cubicBezTo>
                      <a:cubicBezTo>
                        <a:pt x="481" y="701"/>
                        <a:pt x="476" y="706"/>
                        <a:pt x="467" y="712"/>
                      </a:cubicBezTo>
                      <a:moveTo>
                        <a:pt x="463" y="620"/>
                      </a:moveTo>
                      <a:cubicBezTo>
                        <a:pt x="465" y="616"/>
                        <a:pt x="465" y="616"/>
                        <a:pt x="465" y="616"/>
                      </a:cubicBezTo>
                      <a:cubicBezTo>
                        <a:pt x="465" y="610"/>
                        <a:pt x="480" y="583"/>
                        <a:pt x="488" y="591"/>
                      </a:cubicBezTo>
                      <a:cubicBezTo>
                        <a:pt x="497" y="599"/>
                        <a:pt x="470" y="618"/>
                        <a:pt x="463" y="620"/>
                      </a:cubicBezTo>
                      <a:moveTo>
                        <a:pt x="505" y="751"/>
                      </a:moveTo>
                      <a:cubicBezTo>
                        <a:pt x="499" y="756"/>
                        <a:pt x="488" y="740"/>
                        <a:pt x="487" y="734"/>
                      </a:cubicBezTo>
                      <a:cubicBezTo>
                        <a:pt x="489" y="734"/>
                        <a:pt x="489" y="734"/>
                        <a:pt x="489" y="734"/>
                      </a:cubicBezTo>
                      <a:cubicBezTo>
                        <a:pt x="493" y="729"/>
                        <a:pt x="498" y="725"/>
                        <a:pt x="504" y="722"/>
                      </a:cubicBezTo>
                      <a:cubicBezTo>
                        <a:pt x="507" y="728"/>
                        <a:pt x="511" y="746"/>
                        <a:pt x="505" y="751"/>
                      </a:cubicBezTo>
                      <a:moveTo>
                        <a:pt x="560" y="502"/>
                      </a:moveTo>
                      <a:cubicBezTo>
                        <a:pt x="551" y="505"/>
                        <a:pt x="548" y="490"/>
                        <a:pt x="551" y="484"/>
                      </a:cubicBezTo>
                      <a:cubicBezTo>
                        <a:pt x="552" y="484"/>
                        <a:pt x="552" y="484"/>
                        <a:pt x="552" y="484"/>
                      </a:cubicBezTo>
                      <a:cubicBezTo>
                        <a:pt x="557" y="489"/>
                        <a:pt x="569" y="484"/>
                        <a:pt x="573" y="478"/>
                      </a:cubicBezTo>
                      <a:cubicBezTo>
                        <a:pt x="573" y="486"/>
                        <a:pt x="570" y="500"/>
                        <a:pt x="560" y="502"/>
                      </a:cubicBezTo>
                      <a:moveTo>
                        <a:pt x="551" y="328"/>
                      </a:moveTo>
                      <a:cubicBezTo>
                        <a:pt x="545" y="317"/>
                        <a:pt x="559" y="291"/>
                        <a:pt x="570" y="304"/>
                      </a:cubicBezTo>
                      <a:cubicBezTo>
                        <a:pt x="573" y="305"/>
                        <a:pt x="573" y="305"/>
                        <a:pt x="573" y="305"/>
                      </a:cubicBezTo>
                      <a:cubicBezTo>
                        <a:pt x="576" y="311"/>
                        <a:pt x="584" y="312"/>
                        <a:pt x="587" y="317"/>
                      </a:cubicBezTo>
                      <a:cubicBezTo>
                        <a:pt x="580" y="324"/>
                        <a:pt x="558" y="341"/>
                        <a:pt x="551" y="328"/>
                      </a:cubicBezTo>
                      <a:moveTo>
                        <a:pt x="805" y="403"/>
                      </a:moveTo>
                      <a:cubicBezTo>
                        <a:pt x="801" y="398"/>
                        <a:pt x="800" y="389"/>
                        <a:pt x="800" y="383"/>
                      </a:cubicBezTo>
                      <a:cubicBezTo>
                        <a:pt x="799" y="376"/>
                        <a:pt x="798" y="370"/>
                        <a:pt x="799" y="363"/>
                      </a:cubicBezTo>
                      <a:cubicBezTo>
                        <a:pt x="800" y="364"/>
                        <a:pt x="800" y="364"/>
                        <a:pt x="800" y="364"/>
                      </a:cubicBezTo>
                      <a:cubicBezTo>
                        <a:pt x="802" y="371"/>
                        <a:pt x="809" y="377"/>
                        <a:pt x="811" y="384"/>
                      </a:cubicBezTo>
                      <a:cubicBezTo>
                        <a:pt x="813" y="391"/>
                        <a:pt x="811" y="398"/>
                        <a:pt x="805" y="403"/>
                      </a:cubicBezTo>
                      <a:moveTo>
                        <a:pt x="796" y="248"/>
                      </a:moveTo>
                      <a:cubicBezTo>
                        <a:pt x="804" y="250"/>
                        <a:pt x="804" y="250"/>
                        <a:pt x="804" y="250"/>
                      </a:cubicBezTo>
                      <a:cubicBezTo>
                        <a:pt x="801" y="255"/>
                        <a:pt x="802" y="271"/>
                        <a:pt x="789" y="263"/>
                      </a:cubicBezTo>
                      <a:cubicBezTo>
                        <a:pt x="778" y="256"/>
                        <a:pt x="787" y="249"/>
                        <a:pt x="796" y="248"/>
                      </a:cubicBezTo>
                      <a:moveTo>
                        <a:pt x="790" y="491"/>
                      </a:moveTo>
                      <a:cubicBezTo>
                        <a:pt x="788" y="494"/>
                        <a:pt x="781" y="496"/>
                        <a:pt x="778" y="498"/>
                      </a:cubicBezTo>
                      <a:cubicBezTo>
                        <a:pt x="774" y="501"/>
                        <a:pt x="770" y="504"/>
                        <a:pt x="767" y="508"/>
                      </a:cubicBezTo>
                      <a:cubicBezTo>
                        <a:pt x="760" y="516"/>
                        <a:pt x="755" y="524"/>
                        <a:pt x="749" y="532"/>
                      </a:cubicBezTo>
                      <a:cubicBezTo>
                        <a:pt x="744" y="526"/>
                        <a:pt x="746" y="507"/>
                        <a:pt x="753" y="502"/>
                      </a:cubicBezTo>
                      <a:cubicBezTo>
                        <a:pt x="757" y="500"/>
                        <a:pt x="757" y="500"/>
                        <a:pt x="757" y="500"/>
                      </a:cubicBezTo>
                      <a:cubicBezTo>
                        <a:pt x="760" y="499"/>
                        <a:pt x="763" y="499"/>
                        <a:pt x="766" y="497"/>
                      </a:cubicBezTo>
                      <a:cubicBezTo>
                        <a:pt x="768" y="496"/>
                        <a:pt x="770" y="494"/>
                        <a:pt x="773" y="492"/>
                      </a:cubicBezTo>
                      <a:cubicBezTo>
                        <a:pt x="777" y="490"/>
                        <a:pt x="785" y="490"/>
                        <a:pt x="790" y="491"/>
                      </a:cubicBezTo>
                      <a:moveTo>
                        <a:pt x="749" y="164"/>
                      </a:moveTo>
                      <a:cubicBezTo>
                        <a:pt x="751" y="161"/>
                        <a:pt x="751" y="161"/>
                        <a:pt x="751" y="161"/>
                      </a:cubicBezTo>
                      <a:cubicBezTo>
                        <a:pt x="758" y="155"/>
                        <a:pt x="775" y="159"/>
                        <a:pt x="773" y="170"/>
                      </a:cubicBezTo>
                      <a:cubicBezTo>
                        <a:pt x="767" y="173"/>
                        <a:pt x="737" y="176"/>
                        <a:pt x="749" y="164"/>
                      </a:cubicBezTo>
                      <a:moveTo>
                        <a:pt x="722" y="453"/>
                      </a:moveTo>
                      <a:cubicBezTo>
                        <a:pt x="728" y="448"/>
                        <a:pt x="734" y="440"/>
                        <a:pt x="743" y="437"/>
                      </a:cubicBezTo>
                      <a:cubicBezTo>
                        <a:pt x="755" y="432"/>
                        <a:pt x="757" y="449"/>
                        <a:pt x="755" y="458"/>
                      </a:cubicBezTo>
                      <a:cubicBezTo>
                        <a:pt x="753" y="468"/>
                        <a:pt x="749" y="474"/>
                        <a:pt x="738" y="477"/>
                      </a:cubicBezTo>
                      <a:cubicBezTo>
                        <a:pt x="726" y="480"/>
                        <a:pt x="724" y="466"/>
                        <a:pt x="721" y="457"/>
                      </a:cubicBezTo>
                      <a:lnTo>
                        <a:pt x="722" y="453"/>
                      </a:lnTo>
                      <a:close/>
                      <a:moveTo>
                        <a:pt x="661" y="651"/>
                      </a:moveTo>
                      <a:cubicBezTo>
                        <a:pt x="657" y="652"/>
                        <a:pt x="650" y="642"/>
                        <a:pt x="650" y="636"/>
                      </a:cubicBezTo>
                      <a:cubicBezTo>
                        <a:pt x="650" y="631"/>
                        <a:pt x="651" y="630"/>
                        <a:pt x="661" y="630"/>
                      </a:cubicBezTo>
                      <a:cubicBezTo>
                        <a:pt x="665" y="638"/>
                        <a:pt x="665" y="650"/>
                        <a:pt x="661" y="651"/>
                      </a:cubicBezTo>
                      <a:moveTo>
                        <a:pt x="665" y="258"/>
                      </a:moveTo>
                      <a:cubicBezTo>
                        <a:pt x="668" y="260"/>
                        <a:pt x="668" y="260"/>
                        <a:pt x="668" y="260"/>
                      </a:cubicBezTo>
                      <a:cubicBezTo>
                        <a:pt x="671" y="255"/>
                        <a:pt x="673" y="246"/>
                        <a:pt x="678" y="241"/>
                      </a:cubicBezTo>
                      <a:cubicBezTo>
                        <a:pt x="686" y="234"/>
                        <a:pt x="691" y="243"/>
                        <a:pt x="693" y="250"/>
                      </a:cubicBezTo>
                      <a:cubicBezTo>
                        <a:pt x="694" y="256"/>
                        <a:pt x="697" y="269"/>
                        <a:pt x="691" y="271"/>
                      </a:cubicBezTo>
                      <a:cubicBezTo>
                        <a:pt x="683" y="273"/>
                        <a:pt x="673" y="269"/>
                        <a:pt x="668" y="263"/>
                      </a:cubicBezTo>
                      <a:cubicBezTo>
                        <a:pt x="666" y="262"/>
                        <a:pt x="665" y="260"/>
                        <a:pt x="665" y="258"/>
                      </a:cubicBezTo>
                      <a:moveTo>
                        <a:pt x="695" y="603"/>
                      </a:moveTo>
                      <a:cubicBezTo>
                        <a:pt x="691" y="602"/>
                        <a:pt x="683" y="594"/>
                        <a:pt x="684" y="590"/>
                      </a:cubicBezTo>
                      <a:cubicBezTo>
                        <a:pt x="685" y="588"/>
                        <a:pt x="685" y="588"/>
                        <a:pt x="685" y="588"/>
                      </a:cubicBezTo>
                      <a:cubicBezTo>
                        <a:pt x="687" y="581"/>
                        <a:pt x="701" y="573"/>
                        <a:pt x="708" y="578"/>
                      </a:cubicBezTo>
                      <a:cubicBezTo>
                        <a:pt x="715" y="582"/>
                        <a:pt x="716" y="595"/>
                        <a:pt x="716" y="602"/>
                      </a:cubicBezTo>
                      <a:cubicBezTo>
                        <a:pt x="710" y="602"/>
                        <a:pt x="702" y="605"/>
                        <a:pt x="695" y="603"/>
                      </a:cubicBezTo>
                      <a:moveTo>
                        <a:pt x="764" y="799"/>
                      </a:moveTo>
                      <a:cubicBezTo>
                        <a:pt x="756" y="804"/>
                        <a:pt x="750" y="803"/>
                        <a:pt x="743" y="801"/>
                      </a:cubicBezTo>
                      <a:cubicBezTo>
                        <a:pt x="735" y="799"/>
                        <a:pt x="727" y="799"/>
                        <a:pt x="721" y="797"/>
                      </a:cubicBezTo>
                      <a:cubicBezTo>
                        <a:pt x="699" y="789"/>
                        <a:pt x="719" y="776"/>
                        <a:pt x="726" y="766"/>
                      </a:cubicBezTo>
                      <a:cubicBezTo>
                        <a:pt x="731" y="759"/>
                        <a:pt x="734" y="751"/>
                        <a:pt x="736" y="743"/>
                      </a:cubicBezTo>
                      <a:cubicBezTo>
                        <a:pt x="737" y="737"/>
                        <a:pt x="735" y="724"/>
                        <a:pt x="740" y="720"/>
                      </a:cubicBezTo>
                      <a:cubicBezTo>
                        <a:pt x="754" y="711"/>
                        <a:pt x="756" y="751"/>
                        <a:pt x="758" y="756"/>
                      </a:cubicBezTo>
                      <a:cubicBezTo>
                        <a:pt x="764" y="771"/>
                        <a:pt x="784" y="783"/>
                        <a:pt x="764" y="799"/>
                      </a:cubicBezTo>
                      <a:moveTo>
                        <a:pt x="777" y="523"/>
                      </a:moveTo>
                      <a:cubicBezTo>
                        <a:pt x="780" y="516"/>
                        <a:pt x="787" y="512"/>
                        <a:pt x="794" y="514"/>
                      </a:cubicBezTo>
                      <a:cubicBezTo>
                        <a:pt x="802" y="516"/>
                        <a:pt x="806" y="523"/>
                        <a:pt x="813" y="527"/>
                      </a:cubicBezTo>
                      <a:cubicBezTo>
                        <a:pt x="812" y="528"/>
                        <a:pt x="812" y="528"/>
                        <a:pt x="812" y="528"/>
                      </a:cubicBezTo>
                      <a:cubicBezTo>
                        <a:pt x="812" y="537"/>
                        <a:pt x="810" y="553"/>
                        <a:pt x="805" y="559"/>
                      </a:cubicBezTo>
                      <a:cubicBezTo>
                        <a:pt x="800" y="566"/>
                        <a:pt x="786" y="573"/>
                        <a:pt x="778" y="568"/>
                      </a:cubicBezTo>
                      <a:cubicBezTo>
                        <a:pt x="767" y="561"/>
                        <a:pt x="774" y="532"/>
                        <a:pt x="777" y="523"/>
                      </a:cubicBezTo>
                      <a:moveTo>
                        <a:pt x="814" y="675"/>
                      </a:moveTo>
                      <a:cubicBezTo>
                        <a:pt x="809" y="680"/>
                        <a:pt x="801" y="684"/>
                        <a:pt x="794" y="681"/>
                      </a:cubicBezTo>
                      <a:cubicBezTo>
                        <a:pt x="777" y="676"/>
                        <a:pt x="786" y="650"/>
                        <a:pt x="793" y="640"/>
                      </a:cubicBezTo>
                      <a:cubicBezTo>
                        <a:pt x="793" y="638"/>
                        <a:pt x="793" y="638"/>
                        <a:pt x="793" y="638"/>
                      </a:cubicBezTo>
                      <a:cubicBezTo>
                        <a:pt x="801" y="641"/>
                        <a:pt x="811" y="646"/>
                        <a:pt x="816" y="655"/>
                      </a:cubicBezTo>
                      <a:cubicBezTo>
                        <a:pt x="819" y="662"/>
                        <a:pt x="820" y="669"/>
                        <a:pt x="814" y="675"/>
                      </a:cubicBezTo>
                      <a:moveTo>
                        <a:pt x="850" y="680"/>
                      </a:moveTo>
                      <a:cubicBezTo>
                        <a:pt x="850" y="681"/>
                        <a:pt x="850" y="681"/>
                        <a:pt x="850" y="681"/>
                      </a:cubicBezTo>
                      <a:cubicBezTo>
                        <a:pt x="851" y="684"/>
                        <a:pt x="850" y="688"/>
                        <a:pt x="849" y="691"/>
                      </a:cubicBezTo>
                      <a:cubicBezTo>
                        <a:pt x="848" y="697"/>
                        <a:pt x="844" y="712"/>
                        <a:pt x="836" y="708"/>
                      </a:cubicBezTo>
                      <a:cubicBezTo>
                        <a:pt x="831" y="704"/>
                        <a:pt x="831" y="695"/>
                        <a:pt x="827" y="691"/>
                      </a:cubicBezTo>
                      <a:cubicBezTo>
                        <a:pt x="824" y="688"/>
                        <a:pt x="820" y="688"/>
                        <a:pt x="821" y="682"/>
                      </a:cubicBezTo>
                      <a:cubicBezTo>
                        <a:pt x="822" y="677"/>
                        <a:pt x="825" y="679"/>
                        <a:pt x="830" y="679"/>
                      </a:cubicBezTo>
                      <a:cubicBezTo>
                        <a:pt x="835" y="679"/>
                        <a:pt x="847" y="673"/>
                        <a:pt x="850" y="680"/>
                      </a:cubicBezTo>
                      <a:moveTo>
                        <a:pt x="823" y="632"/>
                      </a:moveTo>
                      <a:cubicBezTo>
                        <a:pt x="815" y="632"/>
                        <a:pt x="808" y="627"/>
                        <a:pt x="805" y="619"/>
                      </a:cubicBezTo>
                      <a:cubicBezTo>
                        <a:pt x="800" y="610"/>
                        <a:pt x="812" y="609"/>
                        <a:pt x="818" y="610"/>
                      </a:cubicBezTo>
                      <a:cubicBezTo>
                        <a:pt x="826" y="611"/>
                        <a:pt x="833" y="613"/>
                        <a:pt x="841" y="614"/>
                      </a:cubicBezTo>
                      <a:cubicBezTo>
                        <a:pt x="846" y="614"/>
                        <a:pt x="859" y="614"/>
                        <a:pt x="863" y="619"/>
                      </a:cubicBezTo>
                      <a:cubicBezTo>
                        <a:pt x="861" y="619"/>
                        <a:pt x="861" y="619"/>
                        <a:pt x="861" y="619"/>
                      </a:cubicBezTo>
                      <a:cubicBezTo>
                        <a:pt x="850" y="626"/>
                        <a:pt x="837" y="633"/>
                        <a:pt x="823" y="632"/>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89" name="Freeform 10">
                  <a:extLst>
                    <a:ext uri="{FF2B5EF4-FFF2-40B4-BE49-F238E27FC236}">
                      <a16:creationId xmlns:a16="http://schemas.microsoft.com/office/drawing/2014/main" id="{C5AECB3F-5238-1264-DBA7-20ACF90F19D4}"/>
                    </a:ext>
                  </a:extLst>
                </p:cNvPr>
                <p:cNvSpPr>
                  <a:spLocks/>
                </p:cNvSpPr>
                <p:nvPr/>
              </p:nvSpPr>
              <p:spPr bwMode="auto">
                <a:xfrm>
                  <a:off x="3686" y="1688"/>
                  <a:ext cx="229" cy="94"/>
                </a:xfrm>
                <a:custGeom>
                  <a:avLst/>
                  <a:gdLst>
                    <a:gd name="T0" fmla="*/ 165 w 107"/>
                    <a:gd name="T1" fmla="*/ 137 h 44"/>
                    <a:gd name="T2" fmla="*/ 257 w 107"/>
                    <a:gd name="T3" fmla="*/ 333 h 44"/>
                    <a:gd name="T4" fmla="*/ 627 w 107"/>
                    <a:gd name="T5" fmla="*/ 325 h 44"/>
                    <a:gd name="T6" fmla="*/ 961 w 107"/>
                    <a:gd name="T7" fmla="*/ 224 h 44"/>
                    <a:gd name="T8" fmla="*/ 655 w 107"/>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44">
                      <a:moveTo>
                        <a:pt x="17" y="14"/>
                      </a:moveTo>
                      <a:cubicBezTo>
                        <a:pt x="0" y="18"/>
                        <a:pt x="5" y="34"/>
                        <a:pt x="26" y="34"/>
                      </a:cubicBezTo>
                      <a:cubicBezTo>
                        <a:pt x="43" y="34"/>
                        <a:pt x="50" y="24"/>
                        <a:pt x="64" y="33"/>
                      </a:cubicBezTo>
                      <a:cubicBezTo>
                        <a:pt x="76" y="40"/>
                        <a:pt x="107" y="44"/>
                        <a:pt x="98" y="23"/>
                      </a:cubicBezTo>
                      <a:cubicBezTo>
                        <a:pt x="91" y="5"/>
                        <a:pt x="83" y="0"/>
                        <a:pt x="67"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90" name="Freeform 11">
                  <a:extLst>
                    <a:ext uri="{FF2B5EF4-FFF2-40B4-BE49-F238E27FC236}">
                      <a16:creationId xmlns:a16="http://schemas.microsoft.com/office/drawing/2014/main" id="{CB761F3E-B042-0BDC-33A5-ED5996728EFE}"/>
                    </a:ext>
                  </a:extLst>
                </p:cNvPr>
                <p:cNvSpPr>
                  <a:spLocks/>
                </p:cNvSpPr>
                <p:nvPr/>
              </p:nvSpPr>
              <p:spPr bwMode="auto">
                <a:xfrm>
                  <a:off x="4086" y="1666"/>
                  <a:ext cx="75" cy="39"/>
                </a:xfrm>
                <a:custGeom>
                  <a:avLst/>
                  <a:gdLst>
                    <a:gd name="T0" fmla="*/ 51 w 35"/>
                    <a:gd name="T1" fmla="*/ 20 h 18"/>
                    <a:gd name="T2" fmla="*/ 28 w 35"/>
                    <a:gd name="T3" fmla="*/ 132 h 18"/>
                    <a:gd name="T4" fmla="*/ 197 w 35"/>
                    <a:gd name="T5" fmla="*/ 156 h 18"/>
                    <a:gd name="T6" fmla="*/ 88 w 35"/>
                    <a:gd name="T7" fmla="*/ 2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18">
                      <a:moveTo>
                        <a:pt x="5" y="2"/>
                      </a:moveTo>
                      <a:cubicBezTo>
                        <a:pt x="2" y="5"/>
                        <a:pt x="0" y="10"/>
                        <a:pt x="3" y="13"/>
                      </a:cubicBezTo>
                      <a:cubicBezTo>
                        <a:pt x="7" y="18"/>
                        <a:pt x="14" y="16"/>
                        <a:pt x="20" y="15"/>
                      </a:cubicBezTo>
                      <a:cubicBezTo>
                        <a:pt x="35" y="12"/>
                        <a:pt x="17" y="0"/>
                        <a:pt x="9" y="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91" name="Freeform 12">
                  <a:extLst>
                    <a:ext uri="{FF2B5EF4-FFF2-40B4-BE49-F238E27FC236}">
                      <a16:creationId xmlns:a16="http://schemas.microsoft.com/office/drawing/2014/main" id="{4FC03418-159C-E9B9-B025-E85FAA0358BD}"/>
                    </a:ext>
                  </a:extLst>
                </p:cNvPr>
                <p:cNvSpPr>
                  <a:spLocks/>
                </p:cNvSpPr>
                <p:nvPr/>
              </p:nvSpPr>
              <p:spPr bwMode="auto">
                <a:xfrm>
                  <a:off x="3473" y="1752"/>
                  <a:ext cx="49" cy="30"/>
                </a:xfrm>
                <a:custGeom>
                  <a:avLst/>
                  <a:gdLst>
                    <a:gd name="T0" fmla="*/ 68 w 23"/>
                    <a:gd name="T1" fmla="*/ 19 h 14"/>
                    <a:gd name="T2" fmla="*/ 0 w 23"/>
                    <a:gd name="T3" fmla="*/ 88 h 14"/>
                    <a:gd name="T4" fmla="*/ 96 w 23"/>
                    <a:gd name="T5" fmla="*/ 129 h 14"/>
                    <a:gd name="T6" fmla="*/ 222 w 23"/>
                    <a:gd name="T7" fmla="*/ 51 h 14"/>
                    <a:gd name="T8" fmla="*/ 164 w 23"/>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4">
                      <a:moveTo>
                        <a:pt x="7" y="2"/>
                      </a:moveTo>
                      <a:cubicBezTo>
                        <a:pt x="4" y="3"/>
                        <a:pt x="0" y="6"/>
                        <a:pt x="0" y="9"/>
                      </a:cubicBezTo>
                      <a:cubicBezTo>
                        <a:pt x="0" y="13"/>
                        <a:pt x="7" y="14"/>
                        <a:pt x="10" y="13"/>
                      </a:cubicBezTo>
                      <a:cubicBezTo>
                        <a:pt x="13" y="12"/>
                        <a:pt x="22" y="9"/>
                        <a:pt x="23" y="5"/>
                      </a:cubicBezTo>
                      <a:cubicBezTo>
                        <a:pt x="23" y="2"/>
                        <a:pt x="20" y="0"/>
                        <a:pt x="17"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92" name="Freeform 13">
                  <a:extLst>
                    <a:ext uri="{FF2B5EF4-FFF2-40B4-BE49-F238E27FC236}">
                      <a16:creationId xmlns:a16="http://schemas.microsoft.com/office/drawing/2014/main" id="{58E27144-87A9-16DB-A464-0AEC4C9FA4E8}"/>
                    </a:ext>
                  </a:extLst>
                </p:cNvPr>
                <p:cNvSpPr>
                  <a:spLocks/>
                </p:cNvSpPr>
                <p:nvPr/>
              </p:nvSpPr>
              <p:spPr bwMode="auto">
                <a:xfrm>
                  <a:off x="3366" y="1820"/>
                  <a:ext cx="96" cy="69"/>
                </a:xfrm>
                <a:custGeom>
                  <a:avLst/>
                  <a:gdLst>
                    <a:gd name="T0" fmla="*/ 205 w 45"/>
                    <a:gd name="T1" fmla="*/ 19 h 32"/>
                    <a:gd name="T2" fmla="*/ 28 w 45"/>
                    <a:gd name="T3" fmla="*/ 149 h 32"/>
                    <a:gd name="T4" fmla="*/ 117 w 45"/>
                    <a:gd name="T5" fmla="*/ 302 h 32"/>
                    <a:gd name="T6" fmla="*/ 318 w 45"/>
                    <a:gd name="T7" fmla="*/ 209 h 32"/>
                    <a:gd name="T8" fmla="*/ 369 w 45"/>
                    <a:gd name="T9" fmla="*/ 19 h 32"/>
                    <a:gd name="T10" fmla="*/ 292 w 45"/>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32">
                      <a:moveTo>
                        <a:pt x="21" y="2"/>
                      </a:moveTo>
                      <a:cubicBezTo>
                        <a:pt x="14" y="3"/>
                        <a:pt x="6" y="9"/>
                        <a:pt x="3" y="15"/>
                      </a:cubicBezTo>
                      <a:cubicBezTo>
                        <a:pt x="0" y="22"/>
                        <a:pt x="4" y="32"/>
                        <a:pt x="12" y="30"/>
                      </a:cubicBezTo>
                      <a:cubicBezTo>
                        <a:pt x="19" y="29"/>
                        <a:pt x="28" y="25"/>
                        <a:pt x="33" y="21"/>
                      </a:cubicBezTo>
                      <a:cubicBezTo>
                        <a:pt x="38" y="17"/>
                        <a:pt x="45" y="7"/>
                        <a:pt x="38" y="2"/>
                      </a:cubicBezTo>
                      <a:cubicBezTo>
                        <a:pt x="36" y="1"/>
                        <a:pt x="32" y="1"/>
                        <a:pt x="3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93" name="Freeform 14">
                  <a:extLst>
                    <a:ext uri="{FF2B5EF4-FFF2-40B4-BE49-F238E27FC236}">
                      <a16:creationId xmlns:a16="http://schemas.microsoft.com/office/drawing/2014/main" id="{BD4B825E-446C-93A3-ECED-C8C962F74354}"/>
                    </a:ext>
                  </a:extLst>
                </p:cNvPr>
                <p:cNvSpPr>
                  <a:spLocks/>
                </p:cNvSpPr>
                <p:nvPr/>
              </p:nvSpPr>
              <p:spPr bwMode="auto">
                <a:xfrm>
                  <a:off x="4569" y="2675"/>
                  <a:ext cx="186" cy="229"/>
                </a:xfrm>
                <a:custGeom>
                  <a:avLst/>
                  <a:gdLst>
                    <a:gd name="T0" fmla="*/ 88 w 87"/>
                    <a:gd name="T1" fmla="*/ 0 h 107"/>
                    <a:gd name="T2" fmla="*/ 0 w 87"/>
                    <a:gd name="T3" fmla="*/ 28 h 107"/>
                    <a:gd name="T4" fmla="*/ 214 w 87"/>
                    <a:gd name="T5" fmla="*/ 233 h 107"/>
                    <a:gd name="T6" fmla="*/ 165 w 87"/>
                    <a:gd name="T7" fmla="*/ 499 h 107"/>
                    <a:gd name="T8" fmla="*/ 284 w 87"/>
                    <a:gd name="T9" fmla="*/ 940 h 107"/>
                    <a:gd name="T10" fmla="*/ 498 w 87"/>
                    <a:gd name="T11" fmla="*/ 792 h 107"/>
                    <a:gd name="T12" fmla="*/ 763 w 87"/>
                    <a:gd name="T13" fmla="*/ 775 h 107"/>
                    <a:gd name="T14" fmla="*/ 618 w 87"/>
                    <a:gd name="T15" fmla="*/ 559 h 107"/>
                    <a:gd name="T16" fmla="*/ 470 w 87"/>
                    <a:gd name="T17" fmla="*/ 334 h 107"/>
                    <a:gd name="T18" fmla="*/ 88 w 87"/>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7" h="107">
                      <a:moveTo>
                        <a:pt x="9" y="0"/>
                      </a:moveTo>
                      <a:cubicBezTo>
                        <a:pt x="6" y="0"/>
                        <a:pt x="2" y="1"/>
                        <a:pt x="0" y="3"/>
                      </a:cubicBezTo>
                      <a:cubicBezTo>
                        <a:pt x="1" y="12"/>
                        <a:pt x="16" y="17"/>
                        <a:pt x="22" y="24"/>
                      </a:cubicBezTo>
                      <a:cubicBezTo>
                        <a:pt x="32" y="38"/>
                        <a:pt x="25" y="40"/>
                        <a:pt x="17" y="51"/>
                      </a:cubicBezTo>
                      <a:cubicBezTo>
                        <a:pt x="9" y="62"/>
                        <a:pt x="1" y="107"/>
                        <a:pt x="29" y="96"/>
                      </a:cubicBezTo>
                      <a:cubicBezTo>
                        <a:pt x="39" y="92"/>
                        <a:pt x="36" y="80"/>
                        <a:pt x="51" y="81"/>
                      </a:cubicBezTo>
                      <a:cubicBezTo>
                        <a:pt x="61" y="82"/>
                        <a:pt x="71" y="92"/>
                        <a:pt x="78" y="79"/>
                      </a:cubicBezTo>
                      <a:cubicBezTo>
                        <a:pt x="87" y="64"/>
                        <a:pt x="71" y="63"/>
                        <a:pt x="63" y="57"/>
                      </a:cubicBezTo>
                      <a:cubicBezTo>
                        <a:pt x="55" y="51"/>
                        <a:pt x="54" y="41"/>
                        <a:pt x="48" y="34"/>
                      </a:cubicBezTo>
                      <a:cubicBezTo>
                        <a:pt x="39" y="22"/>
                        <a:pt x="21" y="7"/>
                        <a:pt x="9"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94" name="Freeform 15">
                  <a:extLst>
                    <a:ext uri="{FF2B5EF4-FFF2-40B4-BE49-F238E27FC236}">
                      <a16:creationId xmlns:a16="http://schemas.microsoft.com/office/drawing/2014/main" id="{F83BE923-ACDC-CA6B-9813-9FF41043B2A3}"/>
                    </a:ext>
                  </a:extLst>
                </p:cNvPr>
                <p:cNvSpPr>
                  <a:spLocks/>
                </p:cNvSpPr>
                <p:nvPr/>
              </p:nvSpPr>
              <p:spPr bwMode="auto">
                <a:xfrm>
                  <a:off x="4188" y="3073"/>
                  <a:ext cx="287" cy="171"/>
                </a:xfrm>
                <a:custGeom>
                  <a:avLst/>
                  <a:gdLst>
                    <a:gd name="T0" fmla="*/ 206 w 134"/>
                    <a:gd name="T1" fmla="*/ 284 h 80"/>
                    <a:gd name="T2" fmla="*/ 41 w 134"/>
                    <a:gd name="T3" fmla="*/ 526 h 80"/>
                    <a:gd name="T4" fmla="*/ 266 w 134"/>
                    <a:gd name="T5" fmla="*/ 643 h 80"/>
                    <a:gd name="T6" fmla="*/ 345 w 134"/>
                    <a:gd name="T7" fmla="*/ 763 h 80"/>
                    <a:gd name="T8" fmla="*/ 482 w 134"/>
                    <a:gd name="T9" fmla="*/ 671 h 80"/>
                    <a:gd name="T10" fmla="*/ 679 w 134"/>
                    <a:gd name="T11" fmla="*/ 517 h 80"/>
                    <a:gd name="T12" fmla="*/ 1221 w 134"/>
                    <a:gd name="T13" fmla="*/ 539 h 80"/>
                    <a:gd name="T14" fmla="*/ 1060 w 134"/>
                    <a:gd name="T15" fmla="*/ 77 h 80"/>
                    <a:gd name="T16" fmla="*/ 206 w 134"/>
                    <a:gd name="T17" fmla="*/ 28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80">
                      <a:moveTo>
                        <a:pt x="21" y="29"/>
                      </a:moveTo>
                      <a:cubicBezTo>
                        <a:pt x="12" y="32"/>
                        <a:pt x="0" y="45"/>
                        <a:pt x="4" y="54"/>
                      </a:cubicBezTo>
                      <a:cubicBezTo>
                        <a:pt x="8" y="62"/>
                        <a:pt x="21" y="60"/>
                        <a:pt x="27" y="66"/>
                      </a:cubicBezTo>
                      <a:cubicBezTo>
                        <a:pt x="31" y="70"/>
                        <a:pt x="27" y="76"/>
                        <a:pt x="35" y="78"/>
                      </a:cubicBezTo>
                      <a:cubicBezTo>
                        <a:pt x="42" y="80"/>
                        <a:pt x="45" y="73"/>
                        <a:pt x="49" y="69"/>
                      </a:cubicBezTo>
                      <a:cubicBezTo>
                        <a:pt x="56" y="61"/>
                        <a:pt x="58" y="56"/>
                        <a:pt x="69" y="53"/>
                      </a:cubicBezTo>
                      <a:cubicBezTo>
                        <a:pt x="90" y="48"/>
                        <a:pt x="111" y="80"/>
                        <a:pt x="124" y="55"/>
                      </a:cubicBezTo>
                      <a:cubicBezTo>
                        <a:pt x="134" y="35"/>
                        <a:pt x="132" y="16"/>
                        <a:pt x="108" y="8"/>
                      </a:cubicBezTo>
                      <a:cubicBezTo>
                        <a:pt x="83" y="0"/>
                        <a:pt x="42" y="19"/>
                        <a:pt x="21" y="2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95" name="Freeform 16">
                  <a:extLst>
                    <a:ext uri="{FF2B5EF4-FFF2-40B4-BE49-F238E27FC236}">
                      <a16:creationId xmlns:a16="http://schemas.microsoft.com/office/drawing/2014/main" id="{04A1EA80-8847-0863-589C-B9855EBE6284}"/>
                    </a:ext>
                  </a:extLst>
                </p:cNvPr>
                <p:cNvSpPr>
                  <a:spLocks/>
                </p:cNvSpPr>
                <p:nvPr/>
              </p:nvSpPr>
              <p:spPr bwMode="auto">
                <a:xfrm>
                  <a:off x="4479" y="3034"/>
                  <a:ext cx="246" cy="135"/>
                </a:xfrm>
                <a:custGeom>
                  <a:avLst/>
                  <a:gdLst>
                    <a:gd name="T0" fmla="*/ 334 w 115"/>
                    <a:gd name="T1" fmla="*/ 60 h 63"/>
                    <a:gd name="T2" fmla="*/ 233 w 115"/>
                    <a:gd name="T3" fmla="*/ 414 h 63"/>
                    <a:gd name="T4" fmla="*/ 481 w 115"/>
                    <a:gd name="T5" fmla="*/ 510 h 63"/>
                    <a:gd name="T6" fmla="*/ 723 w 115"/>
                    <a:gd name="T7" fmla="*/ 542 h 63"/>
                    <a:gd name="T8" fmla="*/ 901 w 115"/>
                    <a:gd name="T9" fmla="*/ 317 h 63"/>
                    <a:gd name="T10" fmla="*/ 1057 w 115"/>
                    <a:gd name="T11" fmla="*/ 96 h 63"/>
                    <a:gd name="T12" fmla="*/ 783 w 115"/>
                    <a:gd name="T13" fmla="*/ 28 h 63"/>
                    <a:gd name="T14" fmla="*/ 334 w 115"/>
                    <a:gd name="T15" fmla="*/ 6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 h="63">
                      <a:moveTo>
                        <a:pt x="34" y="6"/>
                      </a:moveTo>
                      <a:cubicBezTo>
                        <a:pt x="0" y="7"/>
                        <a:pt x="8" y="34"/>
                        <a:pt x="24" y="42"/>
                      </a:cubicBezTo>
                      <a:cubicBezTo>
                        <a:pt x="33" y="46"/>
                        <a:pt x="40" y="45"/>
                        <a:pt x="49" y="52"/>
                      </a:cubicBezTo>
                      <a:cubicBezTo>
                        <a:pt x="58" y="59"/>
                        <a:pt x="62" y="63"/>
                        <a:pt x="74" y="55"/>
                      </a:cubicBezTo>
                      <a:cubicBezTo>
                        <a:pt x="83" y="49"/>
                        <a:pt x="85" y="40"/>
                        <a:pt x="92" y="32"/>
                      </a:cubicBezTo>
                      <a:cubicBezTo>
                        <a:pt x="100" y="25"/>
                        <a:pt x="115" y="22"/>
                        <a:pt x="108" y="10"/>
                      </a:cubicBezTo>
                      <a:cubicBezTo>
                        <a:pt x="102" y="0"/>
                        <a:pt x="89" y="1"/>
                        <a:pt x="80" y="3"/>
                      </a:cubicBezTo>
                      <a:cubicBezTo>
                        <a:pt x="68" y="5"/>
                        <a:pt x="47" y="6"/>
                        <a:pt x="34" y="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96" name="Freeform 17">
                  <a:extLst>
                    <a:ext uri="{FF2B5EF4-FFF2-40B4-BE49-F238E27FC236}">
                      <a16:creationId xmlns:a16="http://schemas.microsoft.com/office/drawing/2014/main" id="{60C13B1A-F699-0347-652C-A082A6B39274}"/>
                    </a:ext>
                  </a:extLst>
                </p:cNvPr>
                <p:cNvSpPr>
                  <a:spLocks/>
                </p:cNvSpPr>
                <p:nvPr/>
              </p:nvSpPr>
              <p:spPr bwMode="auto">
                <a:xfrm>
                  <a:off x="4011" y="3261"/>
                  <a:ext cx="160" cy="163"/>
                </a:xfrm>
                <a:custGeom>
                  <a:avLst/>
                  <a:gdLst>
                    <a:gd name="T0" fmla="*/ 465 w 75"/>
                    <a:gd name="T1" fmla="*/ 148 h 76"/>
                    <a:gd name="T2" fmla="*/ 265 w 75"/>
                    <a:gd name="T3" fmla="*/ 41 h 76"/>
                    <a:gd name="T4" fmla="*/ 341 w 75"/>
                    <a:gd name="T5" fmla="*/ 257 h 76"/>
                    <a:gd name="T6" fmla="*/ 186 w 75"/>
                    <a:gd name="T7" fmla="*/ 611 h 76"/>
                    <a:gd name="T8" fmla="*/ 523 w 75"/>
                    <a:gd name="T9" fmla="*/ 362 h 76"/>
                    <a:gd name="T10" fmla="*/ 719 w 75"/>
                    <a:gd name="T11" fmla="*/ 285 h 76"/>
                    <a:gd name="T12" fmla="*/ 465 w 75"/>
                    <a:gd name="T13" fmla="*/ 148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76">
                      <a:moveTo>
                        <a:pt x="48" y="15"/>
                      </a:moveTo>
                      <a:cubicBezTo>
                        <a:pt x="41" y="8"/>
                        <a:pt x="36" y="0"/>
                        <a:pt x="27" y="4"/>
                      </a:cubicBezTo>
                      <a:cubicBezTo>
                        <a:pt x="12" y="13"/>
                        <a:pt x="34" y="19"/>
                        <a:pt x="35" y="26"/>
                      </a:cubicBezTo>
                      <a:cubicBezTo>
                        <a:pt x="36" y="37"/>
                        <a:pt x="0" y="50"/>
                        <a:pt x="19" y="62"/>
                      </a:cubicBezTo>
                      <a:cubicBezTo>
                        <a:pt x="38" y="76"/>
                        <a:pt x="44" y="44"/>
                        <a:pt x="54" y="37"/>
                      </a:cubicBezTo>
                      <a:cubicBezTo>
                        <a:pt x="59" y="33"/>
                        <a:pt x="72" y="37"/>
                        <a:pt x="74" y="29"/>
                      </a:cubicBezTo>
                      <a:cubicBezTo>
                        <a:pt x="75" y="19"/>
                        <a:pt x="57" y="24"/>
                        <a:pt x="48" y="1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97" name="Freeform 18">
                  <a:extLst>
                    <a:ext uri="{FF2B5EF4-FFF2-40B4-BE49-F238E27FC236}">
                      <a16:creationId xmlns:a16="http://schemas.microsoft.com/office/drawing/2014/main" id="{542A9373-833A-1BB1-851D-4B19844C37B3}"/>
                    </a:ext>
                  </a:extLst>
                </p:cNvPr>
                <p:cNvSpPr>
                  <a:spLocks/>
                </p:cNvSpPr>
                <p:nvPr/>
              </p:nvSpPr>
              <p:spPr bwMode="auto">
                <a:xfrm>
                  <a:off x="3924" y="3167"/>
                  <a:ext cx="175" cy="94"/>
                </a:xfrm>
                <a:custGeom>
                  <a:avLst/>
                  <a:gdLst>
                    <a:gd name="T0" fmla="*/ 514 w 82"/>
                    <a:gd name="T1" fmla="*/ 77 h 44"/>
                    <a:gd name="T2" fmla="*/ 401 w 82"/>
                    <a:gd name="T3" fmla="*/ 389 h 44"/>
                    <a:gd name="T4" fmla="*/ 728 w 82"/>
                    <a:gd name="T5" fmla="*/ 333 h 44"/>
                    <a:gd name="T6" fmla="*/ 514 w 82"/>
                    <a:gd name="T7" fmla="*/ 77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44">
                      <a:moveTo>
                        <a:pt x="53" y="8"/>
                      </a:moveTo>
                      <a:cubicBezTo>
                        <a:pt x="30" y="0"/>
                        <a:pt x="0" y="44"/>
                        <a:pt x="41" y="40"/>
                      </a:cubicBezTo>
                      <a:cubicBezTo>
                        <a:pt x="49" y="39"/>
                        <a:pt x="71" y="41"/>
                        <a:pt x="75" y="34"/>
                      </a:cubicBezTo>
                      <a:cubicBezTo>
                        <a:pt x="82" y="20"/>
                        <a:pt x="67" y="12"/>
                        <a:pt x="53" y="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98" name="Freeform 19">
                  <a:extLst>
                    <a:ext uri="{FF2B5EF4-FFF2-40B4-BE49-F238E27FC236}">
                      <a16:creationId xmlns:a16="http://schemas.microsoft.com/office/drawing/2014/main" id="{9D6165E7-FAAC-73DB-A414-3A5C5460EA89}"/>
                    </a:ext>
                  </a:extLst>
                </p:cNvPr>
                <p:cNvSpPr>
                  <a:spLocks/>
                </p:cNvSpPr>
                <p:nvPr/>
              </p:nvSpPr>
              <p:spPr bwMode="auto">
                <a:xfrm>
                  <a:off x="3862" y="3242"/>
                  <a:ext cx="70" cy="58"/>
                </a:xfrm>
                <a:custGeom>
                  <a:avLst/>
                  <a:gdLst>
                    <a:gd name="T0" fmla="*/ 172 w 33"/>
                    <a:gd name="T1" fmla="*/ 9 h 27"/>
                    <a:gd name="T2" fmla="*/ 8 w 33"/>
                    <a:gd name="T3" fmla="*/ 148 h 27"/>
                    <a:gd name="T4" fmla="*/ 248 w 33"/>
                    <a:gd name="T5" fmla="*/ 129 h 27"/>
                    <a:gd name="T6" fmla="*/ 172 w 33"/>
                    <a:gd name="T7" fmla="*/ 9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27">
                      <a:moveTo>
                        <a:pt x="18" y="1"/>
                      </a:moveTo>
                      <a:cubicBezTo>
                        <a:pt x="10" y="1"/>
                        <a:pt x="0" y="6"/>
                        <a:pt x="1" y="15"/>
                      </a:cubicBezTo>
                      <a:cubicBezTo>
                        <a:pt x="6" y="27"/>
                        <a:pt x="23" y="16"/>
                        <a:pt x="26" y="13"/>
                      </a:cubicBezTo>
                      <a:cubicBezTo>
                        <a:pt x="33" y="6"/>
                        <a:pt x="28" y="0"/>
                        <a:pt x="18" y="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99" name="Freeform 20">
                  <a:extLst>
                    <a:ext uri="{FF2B5EF4-FFF2-40B4-BE49-F238E27FC236}">
                      <a16:creationId xmlns:a16="http://schemas.microsoft.com/office/drawing/2014/main" id="{B6920174-F033-9829-E4A1-30721CDEC9EC}"/>
                    </a:ext>
                  </a:extLst>
                </p:cNvPr>
                <p:cNvSpPr>
                  <a:spLocks/>
                </p:cNvSpPr>
                <p:nvPr/>
              </p:nvSpPr>
              <p:spPr bwMode="auto">
                <a:xfrm>
                  <a:off x="3650" y="3342"/>
                  <a:ext cx="162" cy="71"/>
                </a:xfrm>
                <a:custGeom>
                  <a:avLst/>
                  <a:gdLst>
                    <a:gd name="T0" fmla="*/ 563 w 76"/>
                    <a:gd name="T1" fmla="*/ 9 h 33"/>
                    <a:gd name="T2" fmla="*/ 281 w 76"/>
                    <a:gd name="T3" fmla="*/ 310 h 33"/>
                    <a:gd name="T4" fmla="*/ 573 w 76"/>
                    <a:gd name="T5" fmla="*/ 189 h 33"/>
                    <a:gd name="T6" fmla="*/ 563 w 76"/>
                    <a:gd name="T7" fmla="*/ 9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33">
                      <a:moveTo>
                        <a:pt x="58" y="1"/>
                      </a:moveTo>
                      <a:cubicBezTo>
                        <a:pt x="44" y="0"/>
                        <a:pt x="0" y="25"/>
                        <a:pt x="29" y="31"/>
                      </a:cubicBezTo>
                      <a:cubicBezTo>
                        <a:pt x="38" y="33"/>
                        <a:pt x="51" y="22"/>
                        <a:pt x="59" y="19"/>
                      </a:cubicBezTo>
                      <a:cubicBezTo>
                        <a:pt x="71" y="13"/>
                        <a:pt x="76" y="3"/>
                        <a:pt x="58" y="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00" name="Freeform 21">
                  <a:extLst>
                    <a:ext uri="{FF2B5EF4-FFF2-40B4-BE49-F238E27FC236}">
                      <a16:creationId xmlns:a16="http://schemas.microsoft.com/office/drawing/2014/main" id="{B1AFCAC1-5B27-AD7A-821A-4D9A6B7A4FE6}"/>
                    </a:ext>
                  </a:extLst>
                </p:cNvPr>
                <p:cNvSpPr>
                  <a:spLocks/>
                </p:cNvSpPr>
                <p:nvPr/>
              </p:nvSpPr>
              <p:spPr bwMode="auto">
                <a:xfrm>
                  <a:off x="4765" y="3043"/>
                  <a:ext cx="56" cy="58"/>
                </a:xfrm>
                <a:custGeom>
                  <a:avLst/>
                  <a:gdLst>
                    <a:gd name="T0" fmla="*/ 190 w 26"/>
                    <a:gd name="T1" fmla="*/ 69 h 27"/>
                    <a:gd name="T2" fmla="*/ 9 w 26"/>
                    <a:gd name="T3" fmla="*/ 129 h 27"/>
                    <a:gd name="T4" fmla="*/ 181 w 26"/>
                    <a:gd name="T5" fmla="*/ 269 h 27"/>
                    <a:gd name="T6" fmla="*/ 190 w 26"/>
                    <a:gd name="T7" fmla="*/ 69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7">
                      <a:moveTo>
                        <a:pt x="19" y="7"/>
                      </a:moveTo>
                      <a:cubicBezTo>
                        <a:pt x="12" y="0"/>
                        <a:pt x="1" y="6"/>
                        <a:pt x="1" y="13"/>
                      </a:cubicBezTo>
                      <a:cubicBezTo>
                        <a:pt x="0" y="20"/>
                        <a:pt x="13" y="25"/>
                        <a:pt x="18" y="27"/>
                      </a:cubicBezTo>
                      <a:cubicBezTo>
                        <a:pt x="26" y="23"/>
                        <a:pt x="25" y="12"/>
                        <a:pt x="19" y="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01" name="Freeform 22">
                  <a:extLst>
                    <a:ext uri="{FF2B5EF4-FFF2-40B4-BE49-F238E27FC236}">
                      <a16:creationId xmlns:a16="http://schemas.microsoft.com/office/drawing/2014/main" id="{3A95869B-775F-8F59-657D-3AEF1A4B3A9A}"/>
                    </a:ext>
                  </a:extLst>
                </p:cNvPr>
                <p:cNvSpPr>
                  <a:spLocks/>
                </p:cNvSpPr>
                <p:nvPr/>
              </p:nvSpPr>
              <p:spPr bwMode="auto">
                <a:xfrm>
                  <a:off x="4731" y="3120"/>
                  <a:ext cx="69" cy="83"/>
                </a:xfrm>
                <a:custGeom>
                  <a:avLst/>
                  <a:gdLst>
                    <a:gd name="T0" fmla="*/ 242 w 32"/>
                    <a:gd name="T1" fmla="*/ 104 h 39"/>
                    <a:gd name="T2" fmla="*/ 278 w 32"/>
                    <a:gd name="T3" fmla="*/ 240 h 39"/>
                    <a:gd name="T4" fmla="*/ 242 w 32"/>
                    <a:gd name="T5" fmla="*/ 104 h 39"/>
                    <a:gd name="T6" fmla="*/ 0 60000 65536"/>
                    <a:gd name="T7" fmla="*/ 0 60000 65536"/>
                    <a:gd name="T8" fmla="*/ 0 60000 65536"/>
                  </a:gdLst>
                  <a:ahLst/>
                  <a:cxnLst>
                    <a:cxn ang="T6">
                      <a:pos x="T0" y="T1"/>
                    </a:cxn>
                    <a:cxn ang="T7">
                      <a:pos x="T2" y="T3"/>
                    </a:cxn>
                    <a:cxn ang="T8">
                      <a:pos x="T4" y="T5"/>
                    </a:cxn>
                  </a:cxnLst>
                  <a:rect l="0" t="0" r="r" b="b"/>
                  <a:pathLst>
                    <a:path w="32" h="39">
                      <a:moveTo>
                        <a:pt x="24" y="11"/>
                      </a:moveTo>
                      <a:cubicBezTo>
                        <a:pt x="10" y="0"/>
                        <a:pt x="0" y="39"/>
                        <a:pt x="28" y="25"/>
                      </a:cubicBezTo>
                      <a:cubicBezTo>
                        <a:pt x="32" y="18"/>
                        <a:pt x="26" y="14"/>
                        <a:pt x="24" y="1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02" name="Freeform 23">
                  <a:extLst>
                    <a:ext uri="{FF2B5EF4-FFF2-40B4-BE49-F238E27FC236}">
                      <a16:creationId xmlns:a16="http://schemas.microsoft.com/office/drawing/2014/main" id="{AABDCBA2-D3AA-E4B4-61F6-4DEC61A690C1}"/>
                    </a:ext>
                  </a:extLst>
                </p:cNvPr>
                <p:cNvSpPr>
                  <a:spLocks/>
                </p:cNvSpPr>
                <p:nvPr/>
              </p:nvSpPr>
              <p:spPr bwMode="auto">
                <a:xfrm>
                  <a:off x="4280" y="3233"/>
                  <a:ext cx="79" cy="67"/>
                </a:xfrm>
                <a:custGeom>
                  <a:avLst/>
                  <a:gdLst>
                    <a:gd name="T0" fmla="*/ 265 w 37"/>
                    <a:gd name="T1" fmla="*/ 9 h 31"/>
                    <a:gd name="T2" fmla="*/ 120 w 37"/>
                    <a:gd name="T3" fmla="*/ 242 h 31"/>
                    <a:gd name="T4" fmla="*/ 350 w 37"/>
                    <a:gd name="T5" fmla="*/ 69 h 31"/>
                    <a:gd name="T6" fmla="*/ 265 w 37"/>
                    <a:gd name="T7" fmla="*/ 9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1">
                      <a:moveTo>
                        <a:pt x="27" y="1"/>
                      </a:moveTo>
                      <a:cubicBezTo>
                        <a:pt x="16" y="3"/>
                        <a:pt x="0" y="17"/>
                        <a:pt x="12" y="24"/>
                      </a:cubicBezTo>
                      <a:cubicBezTo>
                        <a:pt x="21" y="31"/>
                        <a:pt x="37" y="15"/>
                        <a:pt x="36" y="7"/>
                      </a:cubicBezTo>
                      <a:cubicBezTo>
                        <a:pt x="34" y="3"/>
                        <a:pt x="31" y="0"/>
                        <a:pt x="27" y="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03" name="Freeform 24">
                  <a:extLst>
                    <a:ext uri="{FF2B5EF4-FFF2-40B4-BE49-F238E27FC236}">
                      <a16:creationId xmlns:a16="http://schemas.microsoft.com/office/drawing/2014/main" id="{C405508C-C6A6-97C2-22B0-8BE9B308C437}"/>
                    </a:ext>
                  </a:extLst>
                </p:cNvPr>
                <p:cNvSpPr>
                  <a:spLocks/>
                </p:cNvSpPr>
                <p:nvPr/>
              </p:nvSpPr>
              <p:spPr bwMode="auto">
                <a:xfrm>
                  <a:off x="4366" y="3276"/>
                  <a:ext cx="47" cy="41"/>
                </a:xfrm>
                <a:custGeom>
                  <a:avLst/>
                  <a:gdLst>
                    <a:gd name="T0" fmla="*/ 96 w 22"/>
                    <a:gd name="T1" fmla="*/ 0 h 19"/>
                    <a:gd name="T2" fmla="*/ 9 w 22"/>
                    <a:gd name="T3" fmla="*/ 101 h 19"/>
                    <a:gd name="T4" fmla="*/ 96 w 22"/>
                    <a:gd name="T5" fmla="*/ 0 h 19"/>
                    <a:gd name="T6" fmla="*/ 0 60000 65536"/>
                    <a:gd name="T7" fmla="*/ 0 60000 65536"/>
                    <a:gd name="T8" fmla="*/ 0 60000 65536"/>
                  </a:gdLst>
                  <a:ahLst/>
                  <a:cxnLst>
                    <a:cxn ang="T6">
                      <a:pos x="T0" y="T1"/>
                    </a:cxn>
                    <a:cxn ang="T7">
                      <a:pos x="T2" y="T3"/>
                    </a:cxn>
                    <a:cxn ang="T8">
                      <a:pos x="T4" y="T5"/>
                    </a:cxn>
                  </a:cxnLst>
                  <a:rect l="0" t="0" r="r" b="b"/>
                  <a:pathLst>
                    <a:path w="22" h="19">
                      <a:moveTo>
                        <a:pt x="10" y="0"/>
                      </a:moveTo>
                      <a:cubicBezTo>
                        <a:pt x="4" y="0"/>
                        <a:pt x="0" y="4"/>
                        <a:pt x="1" y="10"/>
                      </a:cubicBezTo>
                      <a:cubicBezTo>
                        <a:pt x="4" y="19"/>
                        <a:pt x="22" y="3"/>
                        <a:pt x="1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04" name="Freeform 25">
                  <a:extLst>
                    <a:ext uri="{FF2B5EF4-FFF2-40B4-BE49-F238E27FC236}">
                      <a16:creationId xmlns:a16="http://schemas.microsoft.com/office/drawing/2014/main" id="{C228848A-0440-A8C2-CA4B-3E2F352503AF}"/>
                    </a:ext>
                  </a:extLst>
                </p:cNvPr>
                <p:cNvSpPr>
                  <a:spLocks/>
                </p:cNvSpPr>
                <p:nvPr/>
              </p:nvSpPr>
              <p:spPr bwMode="auto">
                <a:xfrm>
                  <a:off x="3485" y="3351"/>
                  <a:ext cx="52" cy="38"/>
                </a:xfrm>
                <a:custGeom>
                  <a:avLst/>
                  <a:gdLst>
                    <a:gd name="T0" fmla="*/ 121 w 24"/>
                    <a:gd name="T1" fmla="*/ 0 h 18"/>
                    <a:gd name="T2" fmla="*/ 121 w 24"/>
                    <a:gd name="T3" fmla="*/ 152 h 18"/>
                    <a:gd name="T4" fmla="*/ 121 w 24"/>
                    <a:gd name="T5" fmla="*/ 0 h 18"/>
                    <a:gd name="T6" fmla="*/ 0 60000 65536"/>
                    <a:gd name="T7" fmla="*/ 0 60000 65536"/>
                    <a:gd name="T8" fmla="*/ 0 60000 65536"/>
                  </a:gdLst>
                  <a:ahLst/>
                  <a:cxnLst>
                    <a:cxn ang="T6">
                      <a:pos x="T0" y="T1"/>
                    </a:cxn>
                    <a:cxn ang="T7">
                      <a:pos x="T2" y="T3"/>
                    </a:cxn>
                    <a:cxn ang="T8">
                      <a:pos x="T4" y="T5"/>
                    </a:cxn>
                  </a:cxnLst>
                  <a:rect l="0" t="0" r="r" b="b"/>
                  <a:pathLst>
                    <a:path w="24" h="18">
                      <a:moveTo>
                        <a:pt x="12" y="0"/>
                      </a:moveTo>
                      <a:cubicBezTo>
                        <a:pt x="0" y="1"/>
                        <a:pt x="6" y="15"/>
                        <a:pt x="12" y="16"/>
                      </a:cubicBezTo>
                      <a:cubicBezTo>
                        <a:pt x="21" y="18"/>
                        <a:pt x="24" y="2"/>
                        <a:pt x="12"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05" name="Freeform 26">
                  <a:extLst>
                    <a:ext uri="{FF2B5EF4-FFF2-40B4-BE49-F238E27FC236}">
                      <a16:creationId xmlns:a16="http://schemas.microsoft.com/office/drawing/2014/main" id="{C16E542B-02C3-81AA-59C6-AEBF3965BC5E}"/>
                    </a:ext>
                  </a:extLst>
                </p:cNvPr>
                <p:cNvSpPr>
                  <a:spLocks/>
                </p:cNvSpPr>
                <p:nvPr/>
              </p:nvSpPr>
              <p:spPr bwMode="auto">
                <a:xfrm>
                  <a:off x="4203" y="1745"/>
                  <a:ext cx="210" cy="161"/>
                </a:xfrm>
                <a:custGeom>
                  <a:avLst/>
                  <a:gdLst>
                    <a:gd name="T0" fmla="*/ 294 w 98"/>
                    <a:gd name="T1" fmla="*/ 41 h 75"/>
                    <a:gd name="T2" fmla="*/ 137 w 98"/>
                    <a:gd name="T3" fmla="*/ 466 h 75"/>
                    <a:gd name="T4" fmla="*/ 156 w 98"/>
                    <a:gd name="T5" fmla="*/ 691 h 75"/>
                    <a:gd name="T6" fmla="*/ 441 w 98"/>
                    <a:gd name="T7" fmla="*/ 663 h 75"/>
                    <a:gd name="T8" fmla="*/ 647 w 98"/>
                    <a:gd name="T9" fmla="*/ 502 h 75"/>
                    <a:gd name="T10" fmla="*/ 868 w 98"/>
                    <a:gd name="T11" fmla="*/ 414 h 75"/>
                    <a:gd name="T12" fmla="*/ 294 w 98"/>
                    <a:gd name="T13" fmla="*/ 41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 h="75">
                      <a:moveTo>
                        <a:pt x="30" y="4"/>
                      </a:moveTo>
                      <a:cubicBezTo>
                        <a:pt x="0" y="9"/>
                        <a:pt x="15" y="30"/>
                        <a:pt x="14" y="47"/>
                      </a:cubicBezTo>
                      <a:cubicBezTo>
                        <a:pt x="14" y="56"/>
                        <a:pt x="5" y="63"/>
                        <a:pt x="16" y="70"/>
                      </a:cubicBezTo>
                      <a:cubicBezTo>
                        <a:pt x="22" y="75"/>
                        <a:pt x="38" y="70"/>
                        <a:pt x="45" y="67"/>
                      </a:cubicBezTo>
                      <a:cubicBezTo>
                        <a:pt x="53" y="63"/>
                        <a:pt x="58" y="55"/>
                        <a:pt x="66" y="51"/>
                      </a:cubicBezTo>
                      <a:cubicBezTo>
                        <a:pt x="73" y="48"/>
                        <a:pt x="84" y="50"/>
                        <a:pt x="88" y="42"/>
                      </a:cubicBezTo>
                      <a:cubicBezTo>
                        <a:pt x="98" y="18"/>
                        <a:pt x="55" y="0"/>
                        <a:pt x="30" y="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06" name="Freeform 27">
                  <a:extLst>
                    <a:ext uri="{FF2B5EF4-FFF2-40B4-BE49-F238E27FC236}">
                      <a16:creationId xmlns:a16="http://schemas.microsoft.com/office/drawing/2014/main" id="{08E83617-4F2E-F6D5-6B95-00D78B063B53}"/>
                    </a:ext>
                  </a:extLst>
                </p:cNvPr>
                <p:cNvSpPr>
                  <a:spLocks/>
                </p:cNvSpPr>
                <p:nvPr/>
              </p:nvSpPr>
              <p:spPr bwMode="auto">
                <a:xfrm>
                  <a:off x="3671" y="1679"/>
                  <a:ext cx="263" cy="96"/>
                </a:xfrm>
                <a:custGeom>
                  <a:avLst/>
                  <a:gdLst>
                    <a:gd name="T0" fmla="*/ 791 w 123"/>
                    <a:gd name="T1" fmla="*/ 41 h 45"/>
                    <a:gd name="T2" fmla="*/ 284 w 123"/>
                    <a:gd name="T3" fmla="*/ 145 h 45"/>
                    <a:gd name="T4" fmla="*/ 402 w 123"/>
                    <a:gd name="T5" fmla="*/ 369 h 45"/>
                    <a:gd name="T6" fmla="*/ 676 w 123"/>
                    <a:gd name="T7" fmla="*/ 350 h 45"/>
                    <a:gd name="T8" fmla="*/ 928 w 123"/>
                    <a:gd name="T9" fmla="*/ 410 h 45"/>
                    <a:gd name="T10" fmla="*/ 791 w 123"/>
                    <a:gd name="T11" fmla="*/ 41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3" h="45">
                      <a:moveTo>
                        <a:pt x="81" y="4"/>
                      </a:moveTo>
                      <a:cubicBezTo>
                        <a:pt x="67" y="0"/>
                        <a:pt x="47" y="12"/>
                        <a:pt x="29" y="15"/>
                      </a:cubicBezTo>
                      <a:cubicBezTo>
                        <a:pt x="0" y="21"/>
                        <a:pt x="18" y="42"/>
                        <a:pt x="41" y="38"/>
                      </a:cubicBezTo>
                      <a:cubicBezTo>
                        <a:pt x="52" y="36"/>
                        <a:pt x="57" y="33"/>
                        <a:pt x="69" y="36"/>
                      </a:cubicBezTo>
                      <a:cubicBezTo>
                        <a:pt x="78" y="39"/>
                        <a:pt x="85" y="45"/>
                        <a:pt x="95" y="42"/>
                      </a:cubicBezTo>
                      <a:cubicBezTo>
                        <a:pt x="123" y="35"/>
                        <a:pt x="100" y="9"/>
                        <a:pt x="81" y="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07" name="Freeform 28">
                  <a:extLst>
                    <a:ext uri="{FF2B5EF4-FFF2-40B4-BE49-F238E27FC236}">
                      <a16:creationId xmlns:a16="http://schemas.microsoft.com/office/drawing/2014/main" id="{820BBCE9-B40C-76CB-AAF6-EA16FCDFE52D}"/>
                    </a:ext>
                  </a:extLst>
                </p:cNvPr>
                <p:cNvSpPr>
                  <a:spLocks/>
                </p:cNvSpPr>
                <p:nvPr/>
              </p:nvSpPr>
              <p:spPr bwMode="auto">
                <a:xfrm>
                  <a:off x="4883" y="1493"/>
                  <a:ext cx="98" cy="81"/>
                </a:xfrm>
                <a:custGeom>
                  <a:avLst/>
                  <a:gdLst>
                    <a:gd name="T0" fmla="*/ 386 w 46"/>
                    <a:gd name="T1" fmla="*/ 117 h 38"/>
                    <a:gd name="T2" fmla="*/ 181 w 46"/>
                    <a:gd name="T3" fmla="*/ 213 h 38"/>
                    <a:gd name="T4" fmla="*/ 377 w 46"/>
                    <a:gd name="T5" fmla="*/ 318 h 38"/>
                    <a:gd name="T6" fmla="*/ 386 w 46"/>
                    <a:gd name="T7" fmla="*/ 117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40" y="12"/>
                      </a:moveTo>
                      <a:cubicBezTo>
                        <a:pt x="32" y="0"/>
                        <a:pt x="0" y="1"/>
                        <a:pt x="19" y="22"/>
                      </a:cubicBezTo>
                      <a:cubicBezTo>
                        <a:pt x="23" y="27"/>
                        <a:pt x="32" y="38"/>
                        <a:pt x="39" y="33"/>
                      </a:cubicBezTo>
                      <a:cubicBezTo>
                        <a:pt x="46" y="28"/>
                        <a:pt x="44" y="20"/>
                        <a:pt x="40" y="1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08" name="Freeform 29">
                  <a:extLst>
                    <a:ext uri="{FF2B5EF4-FFF2-40B4-BE49-F238E27FC236}">
                      <a16:creationId xmlns:a16="http://schemas.microsoft.com/office/drawing/2014/main" id="{45CAE56C-D6AF-CDD2-C314-92D74E868204}"/>
                    </a:ext>
                  </a:extLst>
                </p:cNvPr>
                <p:cNvSpPr>
                  <a:spLocks/>
                </p:cNvSpPr>
                <p:nvPr/>
              </p:nvSpPr>
              <p:spPr bwMode="auto">
                <a:xfrm>
                  <a:off x="4812" y="2586"/>
                  <a:ext cx="210" cy="271"/>
                </a:xfrm>
                <a:custGeom>
                  <a:avLst/>
                  <a:gdLst>
                    <a:gd name="T0" fmla="*/ 317 w 98"/>
                    <a:gd name="T1" fmla="*/ 9 h 127"/>
                    <a:gd name="T2" fmla="*/ 60 w 98"/>
                    <a:gd name="T3" fmla="*/ 213 h 127"/>
                    <a:gd name="T4" fmla="*/ 19 w 98"/>
                    <a:gd name="T5" fmla="*/ 446 h 127"/>
                    <a:gd name="T6" fmla="*/ 69 w 98"/>
                    <a:gd name="T7" fmla="*/ 670 h 127"/>
                    <a:gd name="T8" fmla="*/ 276 w 98"/>
                    <a:gd name="T9" fmla="*/ 738 h 127"/>
                    <a:gd name="T10" fmla="*/ 431 w 98"/>
                    <a:gd name="T11" fmla="*/ 634 h 127"/>
                    <a:gd name="T12" fmla="*/ 362 w 98"/>
                    <a:gd name="T13" fmla="*/ 839 h 127"/>
                    <a:gd name="T14" fmla="*/ 373 w 98"/>
                    <a:gd name="T15" fmla="*/ 1061 h 127"/>
                    <a:gd name="T16" fmla="*/ 534 w 98"/>
                    <a:gd name="T17" fmla="*/ 1233 h 127"/>
                    <a:gd name="T18" fmla="*/ 579 w 98"/>
                    <a:gd name="T19" fmla="*/ 1029 h 127"/>
                    <a:gd name="T20" fmla="*/ 671 w 98"/>
                    <a:gd name="T21" fmla="*/ 839 h 127"/>
                    <a:gd name="T22" fmla="*/ 716 w 98"/>
                    <a:gd name="T23" fmla="*/ 670 h 127"/>
                    <a:gd name="T24" fmla="*/ 896 w 98"/>
                    <a:gd name="T25" fmla="*/ 770 h 127"/>
                    <a:gd name="T26" fmla="*/ 816 w 98"/>
                    <a:gd name="T27" fmla="*/ 623 h 127"/>
                    <a:gd name="T28" fmla="*/ 816 w 98"/>
                    <a:gd name="T29" fmla="*/ 487 h 127"/>
                    <a:gd name="T30" fmla="*/ 707 w 98"/>
                    <a:gd name="T31" fmla="*/ 369 h 127"/>
                    <a:gd name="T32" fmla="*/ 602 w 98"/>
                    <a:gd name="T33" fmla="*/ 506 h 127"/>
                    <a:gd name="T34" fmla="*/ 414 w 98"/>
                    <a:gd name="T35" fmla="*/ 465 h 127"/>
                    <a:gd name="T36" fmla="*/ 302 w 98"/>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8" h="127">
                      <a:moveTo>
                        <a:pt x="32" y="1"/>
                      </a:moveTo>
                      <a:cubicBezTo>
                        <a:pt x="41" y="19"/>
                        <a:pt x="15" y="17"/>
                        <a:pt x="6" y="22"/>
                      </a:cubicBezTo>
                      <a:cubicBezTo>
                        <a:pt x="9" y="34"/>
                        <a:pt x="6" y="35"/>
                        <a:pt x="2" y="46"/>
                      </a:cubicBezTo>
                      <a:cubicBezTo>
                        <a:pt x="0" y="54"/>
                        <a:pt x="1" y="63"/>
                        <a:pt x="7" y="69"/>
                      </a:cubicBezTo>
                      <a:cubicBezTo>
                        <a:pt x="13" y="75"/>
                        <a:pt x="22" y="80"/>
                        <a:pt x="28" y="76"/>
                      </a:cubicBezTo>
                      <a:cubicBezTo>
                        <a:pt x="34" y="71"/>
                        <a:pt x="34" y="56"/>
                        <a:pt x="44" y="65"/>
                      </a:cubicBezTo>
                      <a:cubicBezTo>
                        <a:pt x="53" y="75"/>
                        <a:pt x="41" y="81"/>
                        <a:pt x="37" y="86"/>
                      </a:cubicBezTo>
                      <a:cubicBezTo>
                        <a:pt x="28" y="96"/>
                        <a:pt x="32" y="99"/>
                        <a:pt x="38" y="109"/>
                      </a:cubicBezTo>
                      <a:cubicBezTo>
                        <a:pt x="43" y="117"/>
                        <a:pt x="42" y="127"/>
                        <a:pt x="54" y="127"/>
                      </a:cubicBezTo>
                      <a:cubicBezTo>
                        <a:pt x="69" y="127"/>
                        <a:pt x="61" y="115"/>
                        <a:pt x="59" y="106"/>
                      </a:cubicBezTo>
                      <a:cubicBezTo>
                        <a:pt x="57" y="94"/>
                        <a:pt x="59" y="91"/>
                        <a:pt x="68" y="86"/>
                      </a:cubicBezTo>
                      <a:cubicBezTo>
                        <a:pt x="78" y="80"/>
                        <a:pt x="79" y="82"/>
                        <a:pt x="73" y="69"/>
                      </a:cubicBezTo>
                      <a:cubicBezTo>
                        <a:pt x="85" y="55"/>
                        <a:pt x="83" y="79"/>
                        <a:pt x="91" y="79"/>
                      </a:cubicBezTo>
                      <a:cubicBezTo>
                        <a:pt x="98" y="79"/>
                        <a:pt x="81" y="69"/>
                        <a:pt x="83" y="64"/>
                      </a:cubicBezTo>
                      <a:cubicBezTo>
                        <a:pt x="78" y="55"/>
                        <a:pt x="89" y="52"/>
                        <a:pt x="83" y="50"/>
                      </a:cubicBezTo>
                      <a:cubicBezTo>
                        <a:pt x="74" y="47"/>
                        <a:pt x="75" y="45"/>
                        <a:pt x="72" y="38"/>
                      </a:cubicBezTo>
                      <a:cubicBezTo>
                        <a:pt x="70" y="35"/>
                        <a:pt x="67" y="49"/>
                        <a:pt x="61" y="52"/>
                      </a:cubicBezTo>
                      <a:cubicBezTo>
                        <a:pt x="53" y="55"/>
                        <a:pt x="43" y="49"/>
                        <a:pt x="42" y="48"/>
                      </a:cubicBezTo>
                      <a:cubicBezTo>
                        <a:pt x="33" y="41"/>
                        <a:pt x="41" y="9"/>
                        <a:pt x="31"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09" name="Freeform 30">
                  <a:extLst>
                    <a:ext uri="{FF2B5EF4-FFF2-40B4-BE49-F238E27FC236}">
                      <a16:creationId xmlns:a16="http://schemas.microsoft.com/office/drawing/2014/main" id="{24056489-D596-98B7-66F7-0FA917769E5E}"/>
                    </a:ext>
                  </a:extLst>
                </p:cNvPr>
                <p:cNvSpPr>
                  <a:spLocks/>
                </p:cNvSpPr>
                <p:nvPr/>
              </p:nvSpPr>
              <p:spPr bwMode="auto">
                <a:xfrm>
                  <a:off x="3703" y="3276"/>
                  <a:ext cx="45" cy="45"/>
                </a:xfrm>
                <a:custGeom>
                  <a:avLst/>
                  <a:gdLst>
                    <a:gd name="T0" fmla="*/ 96 w 21"/>
                    <a:gd name="T1" fmla="*/ 0 h 21"/>
                    <a:gd name="T2" fmla="*/ 0 w 21"/>
                    <a:gd name="T3" fmla="*/ 88 h 21"/>
                    <a:gd name="T4" fmla="*/ 197 w 21"/>
                    <a:gd name="T5" fmla="*/ 96 h 21"/>
                    <a:gd name="T6" fmla="*/ 96 w 21"/>
                    <a:gd name="T7" fmla="*/ 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1">
                      <a:moveTo>
                        <a:pt x="10" y="0"/>
                      </a:moveTo>
                      <a:cubicBezTo>
                        <a:pt x="6" y="2"/>
                        <a:pt x="1" y="5"/>
                        <a:pt x="0" y="9"/>
                      </a:cubicBezTo>
                      <a:cubicBezTo>
                        <a:pt x="1" y="21"/>
                        <a:pt x="17" y="20"/>
                        <a:pt x="20" y="10"/>
                      </a:cubicBezTo>
                      <a:cubicBezTo>
                        <a:pt x="21" y="5"/>
                        <a:pt x="20" y="0"/>
                        <a:pt x="1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10" name="Freeform 31">
                  <a:extLst>
                    <a:ext uri="{FF2B5EF4-FFF2-40B4-BE49-F238E27FC236}">
                      <a16:creationId xmlns:a16="http://schemas.microsoft.com/office/drawing/2014/main" id="{FD76147F-521D-CA37-5E04-E7B9A385B1CE}"/>
                    </a:ext>
                  </a:extLst>
                </p:cNvPr>
                <p:cNvSpPr>
                  <a:spLocks/>
                </p:cNvSpPr>
                <p:nvPr/>
              </p:nvSpPr>
              <p:spPr bwMode="auto">
                <a:xfrm>
                  <a:off x="3359" y="1795"/>
                  <a:ext cx="107" cy="115"/>
                </a:xfrm>
                <a:custGeom>
                  <a:avLst/>
                  <a:gdLst>
                    <a:gd name="T0" fmla="*/ 68 w 50"/>
                    <a:gd name="T1" fmla="*/ 341 h 54"/>
                    <a:gd name="T2" fmla="*/ 422 w 50"/>
                    <a:gd name="T3" fmla="*/ 173 h 54"/>
                    <a:gd name="T4" fmla="*/ 68 w 50"/>
                    <a:gd name="T5" fmla="*/ 341 h 54"/>
                    <a:gd name="T6" fmla="*/ 0 60000 65536"/>
                    <a:gd name="T7" fmla="*/ 0 60000 65536"/>
                    <a:gd name="T8" fmla="*/ 0 60000 65536"/>
                  </a:gdLst>
                  <a:ahLst/>
                  <a:cxnLst>
                    <a:cxn ang="T6">
                      <a:pos x="T0" y="T1"/>
                    </a:cxn>
                    <a:cxn ang="T7">
                      <a:pos x="T2" y="T3"/>
                    </a:cxn>
                    <a:cxn ang="T8">
                      <a:pos x="T4" y="T5"/>
                    </a:cxn>
                  </a:cxnLst>
                  <a:rect l="0" t="0" r="r" b="b"/>
                  <a:pathLst>
                    <a:path w="50" h="54">
                      <a:moveTo>
                        <a:pt x="7" y="35"/>
                      </a:moveTo>
                      <a:cubicBezTo>
                        <a:pt x="10" y="54"/>
                        <a:pt x="50" y="35"/>
                        <a:pt x="43" y="18"/>
                      </a:cubicBezTo>
                      <a:cubicBezTo>
                        <a:pt x="36" y="0"/>
                        <a:pt x="0" y="22"/>
                        <a:pt x="7" y="3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11" name="Freeform 32">
                  <a:extLst>
                    <a:ext uri="{FF2B5EF4-FFF2-40B4-BE49-F238E27FC236}">
                      <a16:creationId xmlns:a16="http://schemas.microsoft.com/office/drawing/2014/main" id="{253BC177-A6FE-A9D2-F190-537F5516BDB8}"/>
                    </a:ext>
                  </a:extLst>
                </p:cNvPr>
                <p:cNvSpPr>
                  <a:spLocks/>
                </p:cNvSpPr>
                <p:nvPr/>
              </p:nvSpPr>
              <p:spPr bwMode="auto">
                <a:xfrm>
                  <a:off x="3471" y="1741"/>
                  <a:ext cx="55" cy="49"/>
                </a:xfrm>
                <a:custGeom>
                  <a:avLst/>
                  <a:gdLst>
                    <a:gd name="T0" fmla="*/ 28 w 26"/>
                    <a:gd name="T1" fmla="*/ 145 h 23"/>
                    <a:gd name="T2" fmla="*/ 228 w 26"/>
                    <a:gd name="T3" fmla="*/ 85 h 23"/>
                    <a:gd name="T4" fmla="*/ 28 w 26"/>
                    <a:gd name="T5" fmla="*/ 145 h 23"/>
                    <a:gd name="T6" fmla="*/ 0 60000 65536"/>
                    <a:gd name="T7" fmla="*/ 0 60000 65536"/>
                    <a:gd name="T8" fmla="*/ 0 60000 65536"/>
                  </a:gdLst>
                  <a:ahLst/>
                  <a:cxnLst>
                    <a:cxn ang="T6">
                      <a:pos x="T0" y="T1"/>
                    </a:cxn>
                    <a:cxn ang="T7">
                      <a:pos x="T2" y="T3"/>
                    </a:cxn>
                    <a:cxn ang="T8">
                      <a:pos x="T4" y="T5"/>
                    </a:cxn>
                  </a:cxnLst>
                  <a:rect l="0" t="0" r="r" b="b"/>
                  <a:pathLst>
                    <a:path w="26" h="23">
                      <a:moveTo>
                        <a:pt x="3" y="15"/>
                      </a:moveTo>
                      <a:cubicBezTo>
                        <a:pt x="4" y="23"/>
                        <a:pt x="26" y="19"/>
                        <a:pt x="24" y="9"/>
                      </a:cubicBezTo>
                      <a:cubicBezTo>
                        <a:pt x="23" y="0"/>
                        <a:pt x="0" y="5"/>
                        <a:pt x="3" y="1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12" name="Freeform 33">
                  <a:extLst>
                    <a:ext uri="{FF2B5EF4-FFF2-40B4-BE49-F238E27FC236}">
                      <a16:creationId xmlns:a16="http://schemas.microsoft.com/office/drawing/2014/main" id="{9C06F0EB-D35E-7691-4D3D-142A76833FA5}"/>
                    </a:ext>
                  </a:extLst>
                </p:cNvPr>
                <p:cNvSpPr>
                  <a:spLocks/>
                </p:cNvSpPr>
                <p:nvPr/>
              </p:nvSpPr>
              <p:spPr bwMode="auto">
                <a:xfrm>
                  <a:off x="4075" y="1647"/>
                  <a:ext cx="86" cy="62"/>
                </a:xfrm>
                <a:custGeom>
                  <a:avLst/>
                  <a:gdLst>
                    <a:gd name="T0" fmla="*/ 69 w 40"/>
                    <a:gd name="T1" fmla="*/ 128 h 29"/>
                    <a:gd name="T2" fmla="*/ 277 w 40"/>
                    <a:gd name="T3" fmla="*/ 224 h 29"/>
                    <a:gd name="T4" fmla="*/ 69 w 40"/>
                    <a:gd name="T5" fmla="*/ 128 h 29"/>
                    <a:gd name="T6" fmla="*/ 0 60000 65536"/>
                    <a:gd name="T7" fmla="*/ 0 60000 65536"/>
                    <a:gd name="T8" fmla="*/ 0 60000 65536"/>
                  </a:gdLst>
                  <a:ahLst/>
                  <a:cxnLst>
                    <a:cxn ang="T6">
                      <a:pos x="T0" y="T1"/>
                    </a:cxn>
                    <a:cxn ang="T7">
                      <a:pos x="T2" y="T3"/>
                    </a:cxn>
                    <a:cxn ang="T8">
                      <a:pos x="T4" y="T5"/>
                    </a:cxn>
                  </a:cxnLst>
                  <a:rect l="0" t="0" r="r" b="b"/>
                  <a:pathLst>
                    <a:path w="40" h="29">
                      <a:moveTo>
                        <a:pt x="7" y="13"/>
                      </a:moveTo>
                      <a:cubicBezTo>
                        <a:pt x="0" y="25"/>
                        <a:pt x="16" y="29"/>
                        <a:pt x="28" y="23"/>
                      </a:cubicBezTo>
                      <a:cubicBezTo>
                        <a:pt x="40" y="16"/>
                        <a:pt x="13" y="0"/>
                        <a:pt x="7" y="1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13" name="Freeform 34">
                  <a:extLst>
                    <a:ext uri="{FF2B5EF4-FFF2-40B4-BE49-F238E27FC236}">
                      <a16:creationId xmlns:a16="http://schemas.microsoft.com/office/drawing/2014/main" id="{C52446B5-E84B-DE0F-9253-93647EF3F5DA}"/>
                    </a:ext>
                  </a:extLst>
                </p:cNvPr>
                <p:cNvSpPr>
                  <a:spLocks/>
                </p:cNvSpPr>
                <p:nvPr/>
              </p:nvSpPr>
              <p:spPr bwMode="auto">
                <a:xfrm>
                  <a:off x="3099" y="3250"/>
                  <a:ext cx="92" cy="54"/>
                </a:xfrm>
                <a:custGeom>
                  <a:avLst/>
                  <a:gdLst>
                    <a:gd name="T0" fmla="*/ 145 w 43"/>
                    <a:gd name="T1" fmla="*/ 19 h 25"/>
                    <a:gd name="T2" fmla="*/ 28 w 43"/>
                    <a:gd name="T3" fmla="*/ 69 h 25"/>
                    <a:gd name="T4" fmla="*/ 325 w 43"/>
                    <a:gd name="T5" fmla="*/ 210 h 25"/>
                    <a:gd name="T6" fmla="*/ 145 w 43"/>
                    <a:gd name="T7" fmla="*/ 19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25">
                      <a:moveTo>
                        <a:pt x="15" y="2"/>
                      </a:moveTo>
                      <a:cubicBezTo>
                        <a:pt x="12" y="0"/>
                        <a:pt x="5" y="2"/>
                        <a:pt x="3" y="7"/>
                      </a:cubicBezTo>
                      <a:cubicBezTo>
                        <a:pt x="0" y="13"/>
                        <a:pt x="28" y="25"/>
                        <a:pt x="33" y="21"/>
                      </a:cubicBezTo>
                      <a:cubicBezTo>
                        <a:pt x="43" y="12"/>
                        <a:pt x="23" y="4"/>
                        <a:pt x="15" y="2"/>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14" name="Freeform 35">
                  <a:extLst>
                    <a:ext uri="{FF2B5EF4-FFF2-40B4-BE49-F238E27FC236}">
                      <a16:creationId xmlns:a16="http://schemas.microsoft.com/office/drawing/2014/main" id="{E0D41A9A-3B65-7058-898B-F9F8D46A6B35}"/>
                    </a:ext>
                  </a:extLst>
                </p:cNvPr>
                <p:cNvSpPr>
                  <a:spLocks/>
                </p:cNvSpPr>
                <p:nvPr/>
              </p:nvSpPr>
              <p:spPr bwMode="auto">
                <a:xfrm>
                  <a:off x="5009" y="1453"/>
                  <a:ext cx="41" cy="21"/>
                </a:xfrm>
                <a:custGeom>
                  <a:avLst/>
                  <a:gdLst>
                    <a:gd name="T0" fmla="*/ 101 w 19"/>
                    <a:gd name="T1" fmla="*/ 0 h 10"/>
                    <a:gd name="T2" fmla="*/ 121 w 19"/>
                    <a:gd name="T3" fmla="*/ 84 h 10"/>
                    <a:gd name="T4" fmla="*/ 101 w 19"/>
                    <a:gd name="T5" fmla="*/ 0 h 10"/>
                    <a:gd name="T6" fmla="*/ 0 60000 65536"/>
                    <a:gd name="T7" fmla="*/ 0 60000 65536"/>
                    <a:gd name="T8" fmla="*/ 0 60000 65536"/>
                  </a:gdLst>
                  <a:ahLst/>
                  <a:cxnLst>
                    <a:cxn ang="T6">
                      <a:pos x="T0" y="T1"/>
                    </a:cxn>
                    <a:cxn ang="T7">
                      <a:pos x="T2" y="T3"/>
                    </a:cxn>
                    <a:cxn ang="T8">
                      <a:pos x="T4" y="T5"/>
                    </a:cxn>
                  </a:cxnLst>
                  <a:rect l="0" t="0" r="r" b="b"/>
                  <a:pathLst>
                    <a:path w="19" h="10">
                      <a:moveTo>
                        <a:pt x="10" y="0"/>
                      </a:moveTo>
                      <a:cubicBezTo>
                        <a:pt x="0" y="2"/>
                        <a:pt x="5" y="10"/>
                        <a:pt x="12" y="9"/>
                      </a:cubicBezTo>
                      <a:cubicBezTo>
                        <a:pt x="19" y="7"/>
                        <a:pt x="19" y="0"/>
                        <a:pt x="1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15" name="Freeform 36">
                  <a:extLst>
                    <a:ext uri="{FF2B5EF4-FFF2-40B4-BE49-F238E27FC236}">
                      <a16:creationId xmlns:a16="http://schemas.microsoft.com/office/drawing/2014/main" id="{0DB78A5E-DB91-96B6-D399-48E4ED7C4645}"/>
                    </a:ext>
                  </a:extLst>
                </p:cNvPr>
                <p:cNvSpPr>
                  <a:spLocks/>
                </p:cNvSpPr>
                <p:nvPr/>
              </p:nvSpPr>
              <p:spPr bwMode="auto">
                <a:xfrm>
                  <a:off x="3163" y="1827"/>
                  <a:ext cx="85" cy="66"/>
                </a:xfrm>
                <a:custGeom>
                  <a:avLst/>
                  <a:gdLst>
                    <a:gd name="T0" fmla="*/ 60 w 40"/>
                    <a:gd name="T1" fmla="*/ 68 h 31"/>
                    <a:gd name="T2" fmla="*/ 257 w 40"/>
                    <a:gd name="T3" fmla="*/ 232 h 31"/>
                    <a:gd name="T4" fmla="*/ 60 w 40"/>
                    <a:gd name="T5" fmla="*/ 68 h 31"/>
                    <a:gd name="T6" fmla="*/ 0 60000 65536"/>
                    <a:gd name="T7" fmla="*/ 0 60000 65536"/>
                    <a:gd name="T8" fmla="*/ 0 60000 65536"/>
                  </a:gdLst>
                  <a:ahLst/>
                  <a:cxnLst>
                    <a:cxn ang="T6">
                      <a:pos x="T0" y="T1"/>
                    </a:cxn>
                    <a:cxn ang="T7">
                      <a:pos x="T2" y="T3"/>
                    </a:cxn>
                    <a:cxn ang="T8">
                      <a:pos x="T4" y="T5"/>
                    </a:cxn>
                  </a:cxnLst>
                  <a:rect l="0" t="0" r="r" b="b"/>
                  <a:pathLst>
                    <a:path w="40" h="31">
                      <a:moveTo>
                        <a:pt x="6" y="7"/>
                      </a:moveTo>
                      <a:cubicBezTo>
                        <a:pt x="0" y="14"/>
                        <a:pt x="19" y="31"/>
                        <a:pt x="27" y="24"/>
                      </a:cubicBezTo>
                      <a:cubicBezTo>
                        <a:pt x="40" y="12"/>
                        <a:pt x="17" y="0"/>
                        <a:pt x="6" y="7"/>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16" name="Freeform 37">
                  <a:extLst>
                    <a:ext uri="{FF2B5EF4-FFF2-40B4-BE49-F238E27FC236}">
                      <a16:creationId xmlns:a16="http://schemas.microsoft.com/office/drawing/2014/main" id="{FFCA5F59-8921-0245-C2DF-9AC8068CE604}"/>
                    </a:ext>
                  </a:extLst>
                </p:cNvPr>
                <p:cNvSpPr>
                  <a:spLocks/>
                </p:cNvSpPr>
                <p:nvPr/>
              </p:nvSpPr>
              <p:spPr bwMode="auto">
                <a:xfrm>
                  <a:off x="3109" y="1773"/>
                  <a:ext cx="37" cy="30"/>
                </a:xfrm>
                <a:custGeom>
                  <a:avLst/>
                  <a:gdLst>
                    <a:gd name="T0" fmla="*/ 96 w 17"/>
                    <a:gd name="T1" fmla="*/ 41 h 14"/>
                    <a:gd name="T2" fmla="*/ 44 w 17"/>
                    <a:gd name="T3" fmla="*/ 109 h 14"/>
                    <a:gd name="T4" fmla="*/ 96 w 17"/>
                    <a:gd name="T5" fmla="*/ 41 h 14"/>
                    <a:gd name="T6" fmla="*/ 0 60000 65536"/>
                    <a:gd name="T7" fmla="*/ 0 60000 65536"/>
                    <a:gd name="T8" fmla="*/ 0 60000 65536"/>
                  </a:gdLst>
                  <a:ahLst/>
                  <a:cxnLst>
                    <a:cxn ang="T6">
                      <a:pos x="T0" y="T1"/>
                    </a:cxn>
                    <a:cxn ang="T7">
                      <a:pos x="T2" y="T3"/>
                    </a:cxn>
                    <a:cxn ang="T8">
                      <a:pos x="T4" y="T5"/>
                    </a:cxn>
                  </a:cxnLst>
                  <a:rect l="0" t="0" r="r" b="b"/>
                  <a:pathLst>
                    <a:path w="17" h="14">
                      <a:moveTo>
                        <a:pt x="9" y="4"/>
                      </a:moveTo>
                      <a:cubicBezTo>
                        <a:pt x="0" y="0"/>
                        <a:pt x="0" y="8"/>
                        <a:pt x="4" y="11"/>
                      </a:cubicBezTo>
                      <a:cubicBezTo>
                        <a:pt x="9" y="14"/>
                        <a:pt x="17" y="10"/>
                        <a:pt x="9" y="4"/>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17" name="Freeform 38">
                  <a:extLst>
                    <a:ext uri="{FF2B5EF4-FFF2-40B4-BE49-F238E27FC236}">
                      <a16:creationId xmlns:a16="http://schemas.microsoft.com/office/drawing/2014/main" id="{8AACCCDF-CE7E-6EA4-9534-731B09DDAFA1}"/>
                    </a:ext>
                  </a:extLst>
                </p:cNvPr>
                <p:cNvSpPr>
                  <a:spLocks/>
                </p:cNvSpPr>
                <p:nvPr/>
              </p:nvSpPr>
              <p:spPr bwMode="auto">
                <a:xfrm>
                  <a:off x="3332" y="2096"/>
                  <a:ext cx="427" cy="254"/>
                </a:xfrm>
                <a:custGeom>
                  <a:avLst/>
                  <a:gdLst>
                    <a:gd name="T0" fmla="*/ 120 w 200"/>
                    <a:gd name="T1" fmla="*/ 88 h 119"/>
                    <a:gd name="T2" fmla="*/ 9 w 200"/>
                    <a:gd name="T3" fmla="*/ 241 h 119"/>
                    <a:gd name="T4" fmla="*/ 88 w 200"/>
                    <a:gd name="T5" fmla="*/ 361 h 119"/>
                    <a:gd name="T6" fmla="*/ 49 w 200"/>
                    <a:gd name="T7" fmla="*/ 679 h 119"/>
                    <a:gd name="T8" fmla="*/ 515 w 200"/>
                    <a:gd name="T9" fmla="*/ 1157 h 119"/>
                    <a:gd name="T10" fmla="*/ 342 w 200"/>
                    <a:gd name="T11" fmla="*/ 747 h 119"/>
                    <a:gd name="T12" fmla="*/ 662 w 200"/>
                    <a:gd name="T13" fmla="*/ 591 h 119"/>
                    <a:gd name="T14" fmla="*/ 1080 w 200"/>
                    <a:gd name="T15" fmla="*/ 719 h 119"/>
                    <a:gd name="T16" fmla="*/ 1482 w 200"/>
                    <a:gd name="T17" fmla="*/ 566 h 119"/>
                    <a:gd name="T18" fmla="*/ 1904 w 200"/>
                    <a:gd name="T19" fmla="*/ 446 h 119"/>
                    <a:gd name="T20" fmla="*/ 884 w 200"/>
                    <a:gd name="T21" fmla="*/ 514 h 119"/>
                    <a:gd name="T22" fmla="*/ 771 w 200"/>
                    <a:gd name="T23" fmla="*/ 41 h 119"/>
                    <a:gd name="T24" fmla="*/ 455 w 200"/>
                    <a:gd name="T25" fmla="*/ 49 h 119"/>
                    <a:gd name="T26" fmla="*/ 164 w 200"/>
                    <a:gd name="T27" fmla="*/ 60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0" h="119">
                      <a:moveTo>
                        <a:pt x="12" y="9"/>
                      </a:moveTo>
                      <a:cubicBezTo>
                        <a:pt x="6" y="12"/>
                        <a:pt x="1" y="18"/>
                        <a:pt x="1" y="25"/>
                      </a:cubicBezTo>
                      <a:cubicBezTo>
                        <a:pt x="0" y="32"/>
                        <a:pt x="4" y="31"/>
                        <a:pt x="9" y="37"/>
                      </a:cubicBezTo>
                      <a:cubicBezTo>
                        <a:pt x="18" y="49"/>
                        <a:pt x="6" y="57"/>
                        <a:pt x="5" y="70"/>
                      </a:cubicBezTo>
                      <a:cubicBezTo>
                        <a:pt x="2" y="96"/>
                        <a:pt x="33" y="110"/>
                        <a:pt x="53" y="119"/>
                      </a:cubicBezTo>
                      <a:cubicBezTo>
                        <a:pt x="42" y="106"/>
                        <a:pt x="30" y="94"/>
                        <a:pt x="35" y="77"/>
                      </a:cubicBezTo>
                      <a:cubicBezTo>
                        <a:pt x="38" y="61"/>
                        <a:pt x="53" y="54"/>
                        <a:pt x="68" y="61"/>
                      </a:cubicBezTo>
                      <a:cubicBezTo>
                        <a:pt x="84" y="68"/>
                        <a:pt x="91" y="79"/>
                        <a:pt x="111" y="74"/>
                      </a:cubicBezTo>
                      <a:cubicBezTo>
                        <a:pt x="125" y="70"/>
                        <a:pt x="136" y="60"/>
                        <a:pt x="152" y="58"/>
                      </a:cubicBezTo>
                      <a:cubicBezTo>
                        <a:pt x="162" y="56"/>
                        <a:pt x="192" y="56"/>
                        <a:pt x="196" y="46"/>
                      </a:cubicBezTo>
                      <a:cubicBezTo>
                        <a:pt x="200" y="32"/>
                        <a:pt x="102" y="59"/>
                        <a:pt x="91" y="53"/>
                      </a:cubicBezTo>
                      <a:cubicBezTo>
                        <a:pt x="62" y="37"/>
                        <a:pt x="109" y="1"/>
                        <a:pt x="79" y="4"/>
                      </a:cubicBezTo>
                      <a:cubicBezTo>
                        <a:pt x="68" y="5"/>
                        <a:pt x="56" y="5"/>
                        <a:pt x="47" y="5"/>
                      </a:cubicBezTo>
                      <a:cubicBezTo>
                        <a:pt x="36" y="4"/>
                        <a:pt x="26" y="0"/>
                        <a:pt x="17" y="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18" name="Freeform 39">
                  <a:extLst>
                    <a:ext uri="{FF2B5EF4-FFF2-40B4-BE49-F238E27FC236}">
                      <a16:creationId xmlns:a16="http://schemas.microsoft.com/office/drawing/2014/main" id="{200AF9D9-922A-BF91-235E-CBCA82D8C236}"/>
                    </a:ext>
                  </a:extLst>
                </p:cNvPr>
                <p:cNvSpPr>
                  <a:spLocks/>
                </p:cNvSpPr>
                <p:nvPr/>
              </p:nvSpPr>
              <p:spPr bwMode="auto">
                <a:xfrm>
                  <a:off x="4022" y="2167"/>
                  <a:ext cx="149" cy="89"/>
                </a:xfrm>
                <a:custGeom>
                  <a:avLst/>
                  <a:gdLst>
                    <a:gd name="T0" fmla="*/ 272 w 70"/>
                    <a:gd name="T1" fmla="*/ 8 h 42"/>
                    <a:gd name="T2" fmla="*/ 68 w 70"/>
                    <a:gd name="T3" fmla="*/ 229 h 42"/>
                    <a:gd name="T4" fmla="*/ 289 w 70"/>
                    <a:gd name="T5" fmla="*/ 401 h 42"/>
                    <a:gd name="T6" fmla="*/ 598 w 70"/>
                    <a:gd name="T7" fmla="*/ 180 h 42"/>
                    <a:gd name="T8" fmla="*/ 453 w 70"/>
                    <a:gd name="T9" fmla="*/ 28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42">
                      <a:moveTo>
                        <a:pt x="28" y="1"/>
                      </a:moveTo>
                      <a:cubicBezTo>
                        <a:pt x="22" y="10"/>
                        <a:pt x="11" y="15"/>
                        <a:pt x="7" y="24"/>
                      </a:cubicBezTo>
                      <a:cubicBezTo>
                        <a:pt x="0" y="39"/>
                        <a:pt x="20" y="42"/>
                        <a:pt x="30" y="42"/>
                      </a:cubicBezTo>
                      <a:cubicBezTo>
                        <a:pt x="46" y="42"/>
                        <a:pt x="54" y="31"/>
                        <a:pt x="62" y="19"/>
                      </a:cubicBezTo>
                      <a:cubicBezTo>
                        <a:pt x="70" y="7"/>
                        <a:pt x="64" y="0"/>
                        <a:pt x="47" y="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19" name="Freeform 40">
                  <a:extLst>
                    <a:ext uri="{FF2B5EF4-FFF2-40B4-BE49-F238E27FC236}">
                      <a16:creationId xmlns:a16="http://schemas.microsoft.com/office/drawing/2014/main" id="{D7A057A3-A466-8278-CBC2-67792DA04767}"/>
                    </a:ext>
                  </a:extLst>
                </p:cNvPr>
                <p:cNvSpPr>
                  <a:spLocks/>
                </p:cNvSpPr>
                <p:nvPr/>
              </p:nvSpPr>
              <p:spPr bwMode="auto">
                <a:xfrm>
                  <a:off x="4255" y="1942"/>
                  <a:ext cx="318" cy="265"/>
                </a:xfrm>
                <a:custGeom>
                  <a:avLst/>
                  <a:gdLst>
                    <a:gd name="T0" fmla="*/ 19 w 149"/>
                    <a:gd name="T1" fmla="*/ 1064 h 124"/>
                    <a:gd name="T2" fmla="*/ 497 w 149"/>
                    <a:gd name="T3" fmla="*/ 547 h 124"/>
                    <a:gd name="T4" fmla="*/ 884 w 149"/>
                    <a:gd name="T5" fmla="*/ 547 h 124"/>
                    <a:gd name="T6" fmla="*/ 1208 w 149"/>
                    <a:gd name="T7" fmla="*/ 712 h 124"/>
                    <a:gd name="T8" fmla="*/ 1097 w 149"/>
                    <a:gd name="T9" fmla="*/ 515 h 124"/>
                    <a:gd name="T10" fmla="*/ 935 w 149"/>
                    <a:gd name="T11" fmla="*/ 370 h 124"/>
                    <a:gd name="T12" fmla="*/ 1244 w 149"/>
                    <a:gd name="T13" fmla="*/ 28 h 124"/>
                    <a:gd name="T14" fmla="*/ 1449 w 149"/>
                    <a:gd name="T15" fmla="*/ 301 h 124"/>
                    <a:gd name="T16" fmla="*/ 1353 w 149"/>
                    <a:gd name="T17" fmla="*/ 808 h 124"/>
                    <a:gd name="T18" fmla="*/ 1244 w 149"/>
                    <a:gd name="T19" fmla="*/ 1073 h 124"/>
                    <a:gd name="T20" fmla="*/ 839 w 149"/>
                    <a:gd name="T21" fmla="*/ 1160 h 124"/>
                    <a:gd name="T22" fmla="*/ 0 w 149"/>
                    <a:gd name="T23" fmla="*/ 1133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9" h="124">
                      <a:moveTo>
                        <a:pt x="2" y="109"/>
                      </a:moveTo>
                      <a:cubicBezTo>
                        <a:pt x="7" y="82"/>
                        <a:pt x="28" y="65"/>
                        <a:pt x="51" y="56"/>
                      </a:cubicBezTo>
                      <a:cubicBezTo>
                        <a:pt x="64" y="51"/>
                        <a:pt x="79" y="50"/>
                        <a:pt x="91" y="56"/>
                      </a:cubicBezTo>
                      <a:cubicBezTo>
                        <a:pt x="99" y="60"/>
                        <a:pt x="117" y="77"/>
                        <a:pt x="124" y="73"/>
                      </a:cubicBezTo>
                      <a:cubicBezTo>
                        <a:pt x="121" y="64"/>
                        <a:pt x="119" y="59"/>
                        <a:pt x="113" y="53"/>
                      </a:cubicBezTo>
                      <a:cubicBezTo>
                        <a:pt x="108" y="49"/>
                        <a:pt x="98" y="43"/>
                        <a:pt x="96" y="38"/>
                      </a:cubicBezTo>
                      <a:cubicBezTo>
                        <a:pt x="93" y="26"/>
                        <a:pt x="118" y="5"/>
                        <a:pt x="128" y="3"/>
                      </a:cubicBezTo>
                      <a:cubicBezTo>
                        <a:pt x="139" y="0"/>
                        <a:pt x="149" y="19"/>
                        <a:pt x="149" y="31"/>
                      </a:cubicBezTo>
                      <a:cubicBezTo>
                        <a:pt x="148" y="46"/>
                        <a:pt x="138" y="66"/>
                        <a:pt x="139" y="83"/>
                      </a:cubicBezTo>
                      <a:cubicBezTo>
                        <a:pt x="139" y="98"/>
                        <a:pt x="145" y="105"/>
                        <a:pt x="128" y="110"/>
                      </a:cubicBezTo>
                      <a:cubicBezTo>
                        <a:pt x="114" y="114"/>
                        <a:pt x="100" y="117"/>
                        <a:pt x="86" y="119"/>
                      </a:cubicBezTo>
                      <a:cubicBezTo>
                        <a:pt x="55" y="122"/>
                        <a:pt x="28" y="124"/>
                        <a:pt x="0" y="11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20" name="Freeform 41">
                  <a:extLst>
                    <a:ext uri="{FF2B5EF4-FFF2-40B4-BE49-F238E27FC236}">
                      <a16:creationId xmlns:a16="http://schemas.microsoft.com/office/drawing/2014/main" id="{1D6C8242-7977-E89F-4E46-AAB73949D482}"/>
                    </a:ext>
                  </a:extLst>
                </p:cNvPr>
                <p:cNvSpPr>
                  <a:spLocks/>
                </p:cNvSpPr>
                <p:nvPr/>
              </p:nvSpPr>
              <p:spPr bwMode="auto">
                <a:xfrm>
                  <a:off x="4526" y="1981"/>
                  <a:ext cx="141" cy="115"/>
                </a:xfrm>
                <a:custGeom>
                  <a:avLst/>
                  <a:gdLst>
                    <a:gd name="T0" fmla="*/ 197 w 66"/>
                    <a:gd name="T1" fmla="*/ 0 h 54"/>
                    <a:gd name="T2" fmla="*/ 558 w 66"/>
                    <a:gd name="T3" fmla="*/ 196 h 54"/>
                    <a:gd name="T4" fmla="*/ 310 w 66"/>
                    <a:gd name="T5" fmla="*/ 426 h 54"/>
                    <a:gd name="T6" fmla="*/ 265 w 66"/>
                    <a:gd name="T7" fmla="*/ 309 h 54"/>
                    <a:gd name="T8" fmla="*/ 120 w 66"/>
                    <a:gd name="T9" fmla="*/ 522 h 54"/>
                    <a:gd name="T10" fmla="*/ 0 w 66"/>
                    <a:gd name="T11" fmla="*/ 4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54">
                      <a:moveTo>
                        <a:pt x="20" y="0"/>
                      </a:moveTo>
                      <a:cubicBezTo>
                        <a:pt x="27" y="1"/>
                        <a:pt x="52" y="13"/>
                        <a:pt x="57" y="20"/>
                      </a:cubicBezTo>
                      <a:cubicBezTo>
                        <a:pt x="66" y="33"/>
                        <a:pt x="43" y="44"/>
                        <a:pt x="32" y="44"/>
                      </a:cubicBezTo>
                      <a:cubicBezTo>
                        <a:pt x="45" y="38"/>
                        <a:pt x="37" y="21"/>
                        <a:pt x="27" y="32"/>
                      </a:cubicBezTo>
                      <a:cubicBezTo>
                        <a:pt x="21" y="38"/>
                        <a:pt x="19" y="47"/>
                        <a:pt x="12" y="54"/>
                      </a:cubicBezTo>
                      <a:cubicBezTo>
                        <a:pt x="23" y="33"/>
                        <a:pt x="21" y="13"/>
                        <a:pt x="0" y="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21" name="Freeform 42">
                  <a:extLst>
                    <a:ext uri="{FF2B5EF4-FFF2-40B4-BE49-F238E27FC236}">
                      <a16:creationId xmlns:a16="http://schemas.microsoft.com/office/drawing/2014/main" id="{FB16643B-8A96-17F0-A522-8CF0A4E75797}"/>
                    </a:ext>
                  </a:extLst>
                </p:cNvPr>
                <p:cNvSpPr>
                  <a:spLocks/>
                </p:cNvSpPr>
                <p:nvPr/>
              </p:nvSpPr>
              <p:spPr bwMode="auto">
                <a:xfrm>
                  <a:off x="3994" y="1792"/>
                  <a:ext cx="271" cy="176"/>
                </a:xfrm>
                <a:custGeom>
                  <a:avLst/>
                  <a:gdLst>
                    <a:gd name="T0" fmla="*/ 1233 w 127"/>
                    <a:gd name="T1" fmla="*/ 562 h 82"/>
                    <a:gd name="T2" fmla="*/ 787 w 127"/>
                    <a:gd name="T3" fmla="*/ 515 h 82"/>
                    <a:gd name="T4" fmla="*/ 602 w 127"/>
                    <a:gd name="T5" fmla="*/ 346 h 82"/>
                    <a:gd name="T6" fmla="*/ 410 w 127"/>
                    <a:gd name="T7" fmla="*/ 249 h 82"/>
                    <a:gd name="T8" fmla="*/ 241 w 127"/>
                    <a:gd name="T9" fmla="*/ 112 h 82"/>
                    <a:gd name="T10" fmla="*/ 19 w 127"/>
                    <a:gd name="T11" fmla="*/ 9 h 82"/>
                    <a:gd name="T12" fmla="*/ 128 w 127"/>
                    <a:gd name="T13" fmla="*/ 266 h 82"/>
                    <a:gd name="T14" fmla="*/ 233 w 127"/>
                    <a:gd name="T15" fmla="*/ 466 h 82"/>
                    <a:gd name="T16" fmla="*/ 465 w 127"/>
                    <a:gd name="T17" fmla="*/ 562 h 82"/>
                    <a:gd name="T18" fmla="*/ 574 w 127"/>
                    <a:gd name="T19" fmla="*/ 743 h 82"/>
                    <a:gd name="T20" fmla="*/ 1048 w 127"/>
                    <a:gd name="T21" fmla="*/ 811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7" h="82">
                      <a:moveTo>
                        <a:pt x="127" y="57"/>
                      </a:moveTo>
                      <a:cubicBezTo>
                        <a:pt x="111" y="61"/>
                        <a:pt x="95" y="62"/>
                        <a:pt x="81" y="52"/>
                      </a:cubicBezTo>
                      <a:cubicBezTo>
                        <a:pt x="75" y="47"/>
                        <a:pt x="68" y="40"/>
                        <a:pt x="62" y="35"/>
                      </a:cubicBezTo>
                      <a:cubicBezTo>
                        <a:pt x="53" y="28"/>
                        <a:pt x="53" y="28"/>
                        <a:pt x="42" y="25"/>
                      </a:cubicBezTo>
                      <a:cubicBezTo>
                        <a:pt x="28" y="22"/>
                        <a:pt x="33" y="23"/>
                        <a:pt x="25" y="11"/>
                      </a:cubicBezTo>
                      <a:cubicBezTo>
                        <a:pt x="19" y="1"/>
                        <a:pt x="13" y="0"/>
                        <a:pt x="2" y="1"/>
                      </a:cubicBezTo>
                      <a:cubicBezTo>
                        <a:pt x="0" y="13"/>
                        <a:pt x="6" y="19"/>
                        <a:pt x="13" y="27"/>
                      </a:cubicBezTo>
                      <a:cubicBezTo>
                        <a:pt x="19" y="33"/>
                        <a:pt x="21" y="44"/>
                        <a:pt x="24" y="47"/>
                      </a:cubicBezTo>
                      <a:cubicBezTo>
                        <a:pt x="33" y="53"/>
                        <a:pt x="44" y="41"/>
                        <a:pt x="48" y="57"/>
                      </a:cubicBezTo>
                      <a:cubicBezTo>
                        <a:pt x="52" y="71"/>
                        <a:pt x="42" y="68"/>
                        <a:pt x="59" y="75"/>
                      </a:cubicBezTo>
                      <a:cubicBezTo>
                        <a:pt x="78" y="82"/>
                        <a:pt x="95" y="66"/>
                        <a:pt x="108" y="8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22" name="Freeform 43">
                  <a:extLst>
                    <a:ext uri="{FF2B5EF4-FFF2-40B4-BE49-F238E27FC236}">
                      <a16:creationId xmlns:a16="http://schemas.microsoft.com/office/drawing/2014/main" id="{1992BF32-FBEA-CD22-C6A3-5BCDD09FBECB}"/>
                    </a:ext>
                  </a:extLst>
                </p:cNvPr>
                <p:cNvSpPr>
                  <a:spLocks/>
                </p:cNvSpPr>
                <p:nvPr/>
              </p:nvSpPr>
              <p:spPr bwMode="auto">
                <a:xfrm>
                  <a:off x="4218" y="1897"/>
                  <a:ext cx="124" cy="114"/>
                </a:xfrm>
                <a:custGeom>
                  <a:avLst/>
                  <a:gdLst>
                    <a:gd name="T0" fmla="*/ 449 w 58"/>
                    <a:gd name="T1" fmla="*/ 0 h 53"/>
                    <a:gd name="T2" fmla="*/ 68 w 58"/>
                    <a:gd name="T3" fmla="*/ 157 h 53"/>
                    <a:gd name="T4" fmla="*/ 197 w 58"/>
                    <a:gd name="T5" fmla="*/ 467 h 53"/>
                    <a:gd name="T6" fmla="*/ 567 w 58"/>
                    <a:gd name="T7" fmla="*/ 209 h 53"/>
                    <a:gd name="T8" fmla="*/ 470 w 58"/>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3">
                      <a:moveTo>
                        <a:pt x="46" y="0"/>
                      </a:moveTo>
                      <a:cubicBezTo>
                        <a:pt x="34" y="5"/>
                        <a:pt x="15" y="4"/>
                        <a:pt x="7" y="16"/>
                      </a:cubicBezTo>
                      <a:cubicBezTo>
                        <a:pt x="0" y="24"/>
                        <a:pt x="8" y="53"/>
                        <a:pt x="20" y="47"/>
                      </a:cubicBezTo>
                      <a:cubicBezTo>
                        <a:pt x="10" y="18"/>
                        <a:pt x="42" y="27"/>
                        <a:pt x="58" y="21"/>
                      </a:cubicBezTo>
                      <a:cubicBezTo>
                        <a:pt x="50" y="20"/>
                        <a:pt x="41" y="7"/>
                        <a:pt x="48"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23" name="Freeform 44">
                  <a:extLst>
                    <a:ext uri="{FF2B5EF4-FFF2-40B4-BE49-F238E27FC236}">
                      <a16:creationId xmlns:a16="http://schemas.microsoft.com/office/drawing/2014/main" id="{9407C1AE-83BE-A355-9088-5FDFCEECA300}"/>
                    </a:ext>
                  </a:extLst>
                </p:cNvPr>
                <p:cNvSpPr>
                  <a:spLocks/>
                </p:cNvSpPr>
                <p:nvPr/>
              </p:nvSpPr>
              <p:spPr bwMode="auto">
                <a:xfrm>
                  <a:off x="3962" y="1912"/>
                  <a:ext cx="241" cy="171"/>
                </a:xfrm>
                <a:custGeom>
                  <a:avLst/>
                  <a:gdLst>
                    <a:gd name="T0" fmla="*/ 409 w 113"/>
                    <a:gd name="T1" fmla="*/ 197 h 80"/>
                    <a:gd name="T2" fmla="*/ 117 w 113"/>
                    <a:gd name="T3" fmla="*/ 19 h 80"/>
                    <a:gd name="T4" fmla="*/ 9 w 113"/>
                    <a:gd name="T5" fmla="*/ 156 h 80"/>
                    <a:gd name="T6" fmla="*/ 164 w 113"/>
                    <a:gd name="T7" fmla="*/ 274 h 80"/>
                    <a:gd name="T8" fmla="*/ 465 w 113"/>
                    <a:gd name="T9" fmla="*/ 438 h 80"/>
                    <a:gd name="T10" fmla="*/ 631 w 113"/>
                    <a:gd name="T11" fmla="*/ 782 h 80"/>
                    <a:gd name="T12" fmla="*/ 719 w 113"/>
                    <a:gd name="T13" fmla="*/ 430 h 80"/>
                    <a:gd name="T14" fmla="*/ 1096 w 113"/>
                    <a:gd name="T15" fmla="*/ 361 h 80"/>
                    <a:gd name="T16" fmla="*/ 804 w 113"/>
                    <a:gd name="T17" fmla="*/ 370 h 80"/>
                    <a:gd name="T18" fmla="*/ 650 w 113"/>
                    <a:gd name="T19" fmla="*/ 156 h 80"/>
                    <a:gd name="T20" fmla="*/ 574 w 113"/>
                    <a:gd name="T21" fmla="*/ 284 h 80"/>
                    <a:gd name="T22" fmla="*/ 454 w 113"/>
                    <a:gd name="T23" fmla="*/ 265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3" h="80">
                      <a:moveTo>
                        <a:pt x="42" y="20"/>
                      </a:moveTo>
                      <a:cubicBezTo>
                        <a:pt x="35" y="12"/>
                        <a:pt x="23" y="0"/>
                        <a:pt x="12" y="2"/>
                      </a:cubicBezTo>
                      <a:cubicBezTo>
                        <a:pt x="5" y="3"/>
                        <a:pt x="0" y="9"/>
                        <a:pt x="1" y="16"/>
                      </a:cubicBezTo>
                      <a:cubicBezTo>
                        <a:pt x="2" y="25"/>
                        <a:pt x="9" y="26"/>
                        <a:pt x="17" y="28"/>
                      </a:cubicBezTo>
                      <a:cubicBezTo>
                        <a:pt x="28" y="31"/>
                        <a:pt x="41" y="35"/>
                        <a:pt x="48" y="45"/>
                      </a:cubicBezTo>
                      <a:cubicBezTo>
                        <a:pt x="57" y="55"/>
                        <a:pt x="58" y="71"/>
                        <a:pt x="65" y="80"/>
                      </a:cubicBezTo>
                      <a:cubicBezTo>
                        <a:pt x="72" y="70"/>
                        <a:pt x="62" y="48"/>
                        <a:pt x="74" y="44"/>
                      </a:cubicBezTo>
                      <a:cubicBezTo>
                        <a:pt x="86" y="39"/>
                        <a:pt x="105" y="54"/>
                        <a:pt x="113" y="37"/>
                      </a:cubicBezTo>
                      <a:cubicBezTo>
                        <a:pt x="105" y="40"/>
                        <a:pt x="91" y="40"/>
                        <a:pt x="83" y="38"/>
                      </a:cubicBezTo>
                      <a:cubicBezTo>
                        <a:pt x="70" y="34"/>
                        <a:pt x="74" y="24"/>
                        <a:pt x="67" y="16"/>
                      </a:cubicBezTo>
                      <a:cubicBezTo>
                        <a:pt x="65" y="21"/>
                        <a:pt x="63" y="26"/>
                        <a:pt x="59" y="29"/>
                      </a:cubicBezTo>
                      <a:cubicBezTo>
                        <a:pt x="54" y="31"/>
                        <a:pt x="47" y="29"/>
                        <a:pt x="47" y="2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24" name="Freeform 45">
                  <a:extLst>
                    <a:ext uri="{FF2B5EF4-FFF2-40B4-BE49-F238E27FC236}">
                      <a16:creationId xmlns:a16="http://schemas.microsoft.com/office/drawing/2014/main" id="{901C93F8-E5D4-8885-C5C5-C8CB7A914DFA}"/>
                    </a:ext>
                  </a:extLst>
                </p:cNvPr>
                <p:cNvSpPr>
                  <a:spLocks/>
                </p:cNvSpPr>
                <p:nvPr/>
              </p:nvSpPr>
              <p:spPr bwMode="auto">
                <a:xfrm>
                  <a:off x="4092" y="2015"/>
                  <a:ext cx="233" cy="199"/>
                </a:xfrm>
                <a:custGeom>
                  <a:avLst/>
                  <a:gdLst>
                    <a:gd name="T0" fmla="*/ 0 w 109"/>
                    <a:gd name="T1" fmla="*/ 178 h 93"/>
                    <a:gd name="T2" fmla="*/ 370 w 109"/>
                    <a:gd name="T3" fmla="*/ 599 h 93"/>
                    <a:gd name="T4" fmla="*/ 840 w 109"/>
                    <a:gd name="T5" fmla="*/ 655 h 93"/>
                    <a:gd name="T6" fmla="*/ 832 w 109"/>
                    <a:gd name="T7" fmla="*/ 439 h 93"/>
                    <a:gd name="T8" fmla="*/ 1065 w 109"/>
                    <a:gd name="T9" fmla="*/ 233 h 93"/>
                    <a:gd name="T10" fmla="*/ 763 w 109"/>
                    <a:gd name="T11" fmla="*/ 402 h 93"/>
                    <a:gd name="T12" fmla="*/ 457 w 109"/>
                    <a:gd name="T13" fmla="*/ 439 h 93"/>
                    <a:gd name="T14" fmla="*/ 145 w 109"/>
                    <a:gd name="T15" fmla="*/ 325 h 93"/>
                    <a:gd name="T16" fmla="*/ 41 w 109"/>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93">
                      <a:moveTo>
                        <a:pt x="0" y="18"/>
                      </a:moveTo>
                      <a:cubicBezTo>
                        <a:pt x="0" y="43"/>
                        <a:pt x="17" y="51"/>
                        <a:pt x="38" y="61"/>
                      </a:cubicBezTo>
                      <a:cubicBezTo>
                        <a:pt x="52" y="68"/>
                        <a:pt x="81" y="93"/>
                        <a:pt x="86" y="67"/>
                      </a:cubicBezTo>
                      <a:cubicBezTo>
                        <a:pt x="70" y="70"/>
                        <a:pt x="80" y="52"/>
                        <a:pt x="85" y="45"/>
                      </a:cubicBezTo>
                      <a:cubicBezTo>
                        <a:pt x="90" y="36"/>
                        <a:pt x="106" y="33"/>
                        <a:pt x="109" y="24"/>
                      </a:cubicBezTo>
                      <a:cubicBezTo>
                        <a:pt x="99" y="24"/>
                        <a:pt x="86" y="33"/>
                        <a:pt x="78" y="41"/>
                      </a:cubicBezTo>
                      <a:cubicBezTo>
                        <a:pt x="68" y="50"/>
                        <a:pt x="60" y="48"/>
                        <a:pt x="47" y="45"/>
                      </a:cubicBezTo>
                      <a:cubicBezTo>
                        <a:pt x="37" y="42"/>
                        <a:pt x="22" y="42"/>
                        <a:pt x="15" y="33"/>
                      </a:cubicBezTo>
                      <a:cubicBezTo>
                        <a:pt x="8" y="24"/>
                        <a:pt x="12" y="5"/>
                        <a:pt x="4"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25" name="Freeform 46">
                  <a:extLst>
                    <a:ext uri="{FF2B5EF4-FFF2-40B4-BE49-F238E27FC236}">
                      <a16:creationId xmlns:a16="http://schemas.microsoft.com/office/drawing/2014/main" id="{15290040-AA4A-F3FD-EBDB-252874F0D42D}"/>
                    </a:ext>
                  </a:extLst>
                </p:cNvPr>
                <p:cNvSpPr>
                  <a:spLocks/>
                </p:cNvSpPr>
                <p:nvPr/>
              </p:nvSpPr>
              <p:spPr bwMode="auto">
                <a:xfrm>
                  <a:off x="4317" y="1927"/>
                  <a:ext cx="205" cy="86"/>
                </a:xfrm>
                <a:custGeom>
                  <a:avLst/>
                  <a:gdLst>
                    <a:gd name="T0" fmla="*/ 293 w 96"/>
                    <a:gd name="T1" fmla="*/ 329 h 40"/>
                    <a:gd name="T2" fmla="*/ 506 w 96"/>
                    <a:gd name="T3" fmla="*/ 370 h 40"/>
                    <a:gd name="T4" fmla="*/ 671 w 96"/>
                    <a:gd name="T5" fmla="*/ 338 h 40"/>
                    <a:gd name="T6" fmla="*/ 935 w 96"/>
                    <a:gd name="T7" fmla="*/ 69 h 40"/>
                    <a:gd name="T8" fmla="*/ 779 w 96"/>
                    <a:gd name="T9" fmla="*/ 0 h 40"/>
                    <a:gd name="T10" fmla="*/ 457 w 96"/>
                    <a:gd name="T11" fmla="*/ 269 h 40"/>
                    <a:gd name="T12" fmla="*/ 224 w 96"/>
                    <a:gd name="T13" fmla="*/ 269 h 40"/>
                    <a:gd name="T14" fmla="*/ 0 w 96"/>
                    <a:gd name="T15" fmla="*/ 329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 h="40">
                      <a:moveTo>
                        <a:pt x="30" y="33"/>
                      </a:moveTo>
                      <a:cubicBezTo>
                        <a:pt x="38" y="33"/>
                        <a:pt x="44" y="34"/>
                        <a:pt x="52" y="37"/>
                      </a:cubicBezTo>
                      <a:cubicBezTo>
                        <a:pt x="61" y="39"/>
                        <a:pt x="63" y="40"/>
                        <a:pt x="69" y="34"/>
                      </a:cubicBezTo>
                      <a:cubicBezTo>
                        <a:pt x="74" y="29"/>
                        <a:pt x="95" y="12"/>
                        <a:pt x="96" y="7"/>
                      </a:cubicBezTo>
                      <a:cubicBezTo>
                        <a:pt x="91" y="6"/>
                        <a:pt x="85" y="2"/>
                        <a:pt x="80" y="0"/>
                      </a:cubicBezTo>
                      <a:cubicBezTo>
                        <a:pt x="81" y="13"/>
                        <a:pt x="57" y="25"/>
                        <a:pt x="47" y="27"/>
                      </a:cubicBezTo>
                      <a:cubicBezTo>
                        <a:pt x="39" y="28"/>
                        <a:pt x="30" y="27"/>
                        <a:pt x="23" y="27"/>
                      </a:cubicBezTo>
                      <a:cubicBezTo>
                        <a:pt x="14" y="27"/>
                        <a:pt x="7" y="31"/>
                        <a:pt x="0" y="3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26" name="Freeform 47">
                  <a:extLst>
                    <a:ext uri="{FF2B5EF4-FFF2-40B4-BE49-F238E27FC236}">
                      <a16:creationId xmlns:a16="http://schemas.microsoft.com/office/drawing/2014/main" id="{492249D4-0F56-ABDA-9089-8A13EE1A0FF8}"/>
                    </a:ext>
                  </a:extLst>
                </p:cNvPr>
                <p:cNvSpPr>
                  <a:spLocks/>
                </p:cNvSpPr>
                <p:nvPr/>
              </p:nvSpPr>
              <p:spPr bwMode="auto">
                <a:xfrm>
                  <a:off x="4387" y="1551"/>
                  <a:ext cx="220" cy="406"/>
                </a:xfrm>
                <a:custGeom>
                  <a:avLst/>
                  <a:gdLst>
                    <a:gd name="T0" fmla="*/ 711 w 103"/>
                    <a:gd name="T1" fmla="*/ 96 h 190"/>
                    <a:gd name="T2" fmla="*/ 49 w 103"/>
                    <a:gd name="T3" fmla="*/ 558 h 190"/>
                    <a:gd name="T4" fmla="*/ 28 w 103"/>
                    <a:gd name="T5" fmla="*/ 780 h 190"/>
                    <a:gd name="T6" fmla="*/ 241 w 103"/>
                    <a:gd name="T7" fmla="*/ 900 h 190"/>
                    <a:gd name="T8" fmla="*/ 506 w 103"/>
                    <a:gd name="T9" fmla="*/ 1169 h 190"/>
                    <a:gd name="T10" fmla="*/ 1004 w 103"/>
                    <a:gd name="T11" fmla="*/ 1855 h 190"/>
                    <a:gd name="T12" fmla="*/ 662 w 103"/>
                    <a:gd name="T13" fmla="*/ 1073 h 190"/>
                    <a:gd name="T14" fmla="*/ 498 w 103"/>
                    <a:gd name="T15" fmla="*/ 378 h 190"/>
                    <a:gd name="T16" fmla="*/ 876 w 103"/>
                    <a:gd name="T17" fmla="*/ 265 h 190"/>
                    <a:gd name="T18" fmla="*/ 730 w 103"/>
                    <a:gd name="T19" fmla="*/ 13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190">
                      <a:moveTo>
                        <a:pt x="73" y="10"/>
                      </a:moveTo>
                      <a:cubicBezTo>
                        <a:pt x="45" y="0"/>
                        <a:pt x="16" y="34"/>
                        <a:pt x="5" y="57"/>
                      </a:cubicBezTo>
                      <a:cubicBezTo>
                        <a:pt x="2" y="63"/>
                        <a:pt x="0" y="73"/>
                        <a:pt x="3" y="80"/>
                      </a:cubicBezTo>
                      <a:cubicBezTo>
                        <a:pt x="8" y="89"/>
                        <a:pt x="17" y="88"/>
                        <a:pt x="25" y="92"/>
                      </a:cubicBezTo>
                      <a:cubicBezTo>
                        <a:pt x="36" y="99"/>
                        <a:pt x="45" y="109"/>
                        <a:pt x="52" y="120"/>
                      </a:cubicBezTo>
                      <a:cubicBezTo>
                        <a:pt x="66" y="143"/>
                        <a:pt x="85" y="170"/>
                        <a:pt x="103" y="190"/>
                      </a:cubicBezTo>
                      <a:cubicBezTo>
                        <a:pt x="94" y="162"/>
                        <a:pt x="95" y="127"/>
                        <a:pt x="68" y="110"/>
                      </a:cubicBezTo>
                      <a:cubicBezTo>
                        <a:pt x="49" y="99"/>
                        <a:pt x="25" y="55"/>
                        <a:pt x="51" y="39"/>
                      </a:cubicBezTo>
                      <a:cubicBezTo>
                        <a:pt x="61" y="32"/>
                        <a:pt x="78" y="30"/>
                        <a:pt x="90" y="27"/>
                      </a:cubicBezTo>
                      <a:cubicBezTo>
                        <a:pt x="82" y="30"/>
                        <a:pt x="74" y="21"/>
                        <a:pt x="75" y="1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27" name="Freeform 48">
                  <a:extLst>
                    <a:ext uri="{FF2B5EF4-FFF2-40B4-BE49-F238E27FC236}">
                      <a16:creationId xmlns:a16="http://schemas.microsoft.com/office/drawing/2014/main" id="{373F355D-8CC2-DC99-CE60-C66F42A2BA71}"/>
                    </a:ext>
                  </a:extLst>
                </p:cNvPr>
                <p:cNvSpPr>
                  <a:spLocks/>
                </p:cNvSpPr>
                <p:nvPr/>
              </p:nvSpPr>
              <p:spPr bwMode="auto">
                <a:xfrm>
                  <a:off x="4509" y="1574"/>
                  <a:ext cx="325" cy="229"/>
                </a:xfrm>
                <a:custGeom>
                  <a:avLst/>
                  <a:gdLst>
                    <a:gd name="T0" fmla="*/ 68 w 152"/>
                    <a:gd name="T1" fmla="*/ 792 h 107"/>
                    <a:gd name="T2" fmla="*/ 421 w 152"/>
                    <a:gd name="T3" fmla="*/ 1040 h 107"/>
                    <a:gd name="T4" fmla="*/ 517 w 152"/>
                    <a:gd name="T5" fmla="*/ 627 h 107"/>
                    <a:gd name="T6" fmla="*/ 731 w 152"/>
                    <a:gd name="T7" fmla="*/ 233 h 107"/>
                    <a:gd name="T8" fmla="*/ 1125 w 152"/>
                    <a:gd name="T9" fmla="*/ 197 h 107"/>
                    <a:gd name="T10" fmla="*/ 1338 w 152"/>
                    <a:gd name="T11" fmla="*/ 619 h 107"/>
                    <a:gd name="T12" fmla="*/ 1486 w 152"/>
                    <a:gd name="T13" fmla="*/ 430 h 107"/>
                    <a:gd name="T14" fmla="*/ 1358 w 152"/>
                    <a:gd name="T15" fmla="*/ 77 h 107"/>
                    <a:gd name="T16" fmla="*/ 947 w 152"/>
                    <a:gd name="T17" fmla="*/ 60 h 107"/>
                    <a:gd name="T18" fmla="*/ 526 w 152"/>
                    <a:gd name="T19" fmla="*/ 109 h 107"/>
                    <a:gd name="T20" fmla="*/ 458 w 152"/>
                    <a:gd name="T21" fmla="*/ 248 h 107"/>
                    <a:gd name="T22" fmla="*/ 421 w 152"/>
                    <a:gd name="T23" fmla="*/ 449 h 107"/>
                    <a:gd name="T24" fmla="*/ 197 w 152"/>
                    <a:gd name="T25" fmla="*/ 783 h 107"/>
                    <a:gd name="T26" fmla="*/ 0 w 152"/>
                    <a:gd name="T27" fmla="*/ 627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107">
                      <a:moveTo>
                        <a:pt x="7" y="81"/>
                      </a:moveTo>
                      <a:cubicBezTo>
                        <a:pt x="9" y="93"/>
                        <a:pt x="31" y="107"/>
                        <a:pt x="43" y="106"/>
                      </a:cubicBezTo>
                      <a:cubicBezTo>
                        <a:pt x="54" y="104"/>
                        <a:pt x="49" y="75"/>
                        <a:pt x="53" y="64"/>
                      </a:cubicBezTo>
                      <a:cubicBezTo>
                        <a:pt x="57" y="49"/>
                        <a:pt x="63" y="34"/>
                        <a:pt x="75" y="24"/>
                      </a:cubicBezTo>
                      <a:cubicBezTo>
                        <a:pt x="84" y="15"/>
                        <a:pt x="102" y="14"/>
                        <a:pt x="115" y="20"/>
                      </a:cubicBezTo>
                      <a:cubicBezTo>
                        <a:pt x="130" y="27"/>
                        <a:pt x="137" y="48"/>
                        <a:pt x="137" y="63"/>
                      </a:cubicBezTo>
                      <a:cubicBezTo>
                        <a:pt x="142" y="58"/>
                        <a:pt x="149" y="50"/>
                        <a:pt x="152" y="44"/>
                      </a:cubicBezTo>
                      <a:cubicBezTo>
                        <a:pt x="140" y="37"/>
                        <a:pt x="140" y="20"/>
                        <a:pt x="139" y="8"/>
                      </a:cubicBezTo>
                      <a:cubicBezTo>
                        <a:pt x="126" y="15"/>
                        <a:pt x="110" y="11"/>
                        <a:pt x="97" y="6"/>
                      </a:cubicBezTo>
                      <a:cubicBezTo>
                        <a:pt x="80" y="0"/>
                        <a:pt x="69" y="6"/>
                        <a:pt x="54" y="11"/>
                      </a:cubicBezTo>
                      <a:cubicBezTo>
                        <a:pt x="42" y="15"/>
                        <a:pt x="45" y="14"/>
                        <a:pt x="47" y="25"/>
                      </a:cubicBezTo>
                      <a:cubicBezTo>
                        <a:pt x="48" y="31"/>
                        <a:pt x="46" y="39"/>
                        <a:pt x="43" y="46"/>
                      </a:cubicBezTo>
                      <a:cubicBezTo>
                        <a:pt x="36" y="63"/>
                        <a:pt x="42" y="79"/>
                        <a:pt x="20" y="80"/>
                      </a:cubicBezTo>
                      <a:cubicBezTo>
                        <a:pt x="8" y="80"/>
                        <a:pt x="3" y="75"/>
                        <a:pt x="0" y="6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28" name="Freeform 49">
                  <a:extLst>
                    <a:ext uri="{FF2B5EF4-FFF2-40B4-BE49-F238E27FC236}">
                      <a16:creationId xmlns:a16="http://schemas.microsoft.com/office/drawing/2014/main" id="{239A36FA-E66E-1E0F-0BBA-313465DEDAB3}"/>
                    </a:ext>
                  </a:extLst>
                </p:cNvPr>
                <p:cNvSpPr>
                  <a:spLocks/>
                </p:cNvSpPr>
                <p:nvPr/>
              </p:nvSpPr>
              <p:spPr bwMode="auto">
                <a:xfrm>
                  <a:off x="4627" y="1613"/>
                  <a:ext cx="177" cy="207"/>
                </a:xfrm>
                <a:custGeom>
                  <a:avLst/>
                  <a:gdLst>
                    <a:gd name="T0" fmla="*/ 446 w 83"/>
                    <a:gd name="T1" fmla="*/ 19 h 97"/>
                    <a:gd name="T2" fmla="*/ 465 w 83"/>
                    <a:gd name="T3" fmla="*/ 378 h 97"/>
                    <a:gd name="T4" fmla="*/ 117 w 83"/>
                    <a:gd name="T5" fmla="*/ 309 h 97"/>
                    <a:gd name="T6" fmla="*/ 77 w 83"/>
                    <a:gd name="T7" fmla="*/ 839 h 97"/>
                    <a:gd name="T8" fmla="*/ 77 w 83"/>
                    <a:gd name="T9" fmla="*/ 839 h 97"/>
                    <a:gd name="T10" fmla="*/ 250 w 83"/>
                    <a:gd name="T11" fmla="*/ 623 h 97"/>
                    <a:gd name="T12" fmla="*/ 333 w 83"/>
                    <a:gd name="T13" fmla="*/ 943 h 97"/>
                    <a:gd name="T14" fmla="*/ 618 w 83"/>
                    <a:gd name="T15" fmla="*/ 824 h 97"/>
                    <a:gd name="T16" fmla="*/ 778 w 83"/>
                    <a:gd name="T17" fmla="*/ 702 h 97"/>
                    <a:gd name="T18" fmla="*/ 746 w 83"/>
                    <a:gd name="T19" fmla="*/ 555 h 97"/>
                    <a:gd name="T20" fmla="*/ 778 w 83"/>
                    <a:gd name="T21" fmla="*/ 213 h 97"/>
                    <a:gd name="T22" fmla="*/ 554 w 83"/>
                    <a:gd name="T23" fmla="*/ 0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97">
                      <a:moveTo>
                        <a:pt x="46" y="2"/>
                      </a:moveTo>
                      <a:cubicBezTo>
                        <a:pt x="51" y="10"/>
                        <a:pt x="57" y="31"/>
                        <a:pt x="48" y="39"/>
                      </a:cubicBezTo>
                      <a:cubicBezTo>
                        <a:pt x="37" y="49"/>
                        <a:pt x="21" y="37"/>
                        <a:pt x="12" y="32"/>
                      </a:cubicBezTo>
                      <a:cubicBezTo>
                        <a:pt x="0" y="43"/>
                        <a:pt x="1" y="72"/>
                        <a:pt x="8" y="86"/>
                      </a:cubicBezTo>
                      <a:cubicBezTo>
                        <a:pt x="8" y="86"/>
                        <a:pt x="8" y="86"/>
                        <a:pt x="8" y="86"/>
                      </a:cubicBezTo>
                      <a:cubicBezTo>
                        <a:pt x="11" y="78"/>
                        <a:pt x="13" y="57"/>
                        <a:pt x="26" y="64"/>
                      </a:cubicBezTo>
                      <a:cubicBezTo>
                        <a:pt x="36" y="68"/>
                        <a:pt x="30" y="89"/>
                        <a:pt x="34" y="97"/>
                      </a:cubicBezTo>
                      <a:cubicBezTo>
                        <a:pt x="44" y="94"/>
                        <a:pt x="54" y="91"/>
                        <a:pt x="64" y="85"/>
                      </a:cubicBezTo>
                      <a:cubicBezTo>
                        <a:pt x="67" y="82"/>
                        <a:pt x="79" y="75"/>
                        <a:pt x="80" y="72"/>
                      </a:cubicBezTo>
                      <a:cubicBezTo>
                        <a:pt x="83" y="67"/>
                        <a:pt x="76" y="63"/>
                        <a:pt x="77" y="57"/>
                      </a:cubicBezTo>
                      <a:cubicBezTo>
                        <a:pt x="80" y="44"/>
                        <a:pt x="82" y="35"/>
                        <a:pt x="80" y="22"/>
                      </a:cubicBezTo>
                      <a:cubicBezTo>
                        <a:pt x="78" y="9"/>
                        <a:pt x="70" y="1"/>
                        <a:pt x="57"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29" name="Freeform 50">
                  <a:extLst>
                    <a:ext uri="{FF2B5EF4-FFF2-40B4-BE49-F238E27FC236}">
                      <a16:creationId xmlns:a16="http://schemas.microsoft.com/office/drawing/2014/main" id="{D892B056-5562-75A7-E707-D5C30F2BC1B0}"/>
                    </a:ext>
                  </a:extLst>
                </p:cNvPr>
                <p:cNvSpPr>
                  <a:spLocks/>
                </p:cNvSpPr>
                <p:nvPr/>
              </p:nvSpPr>
              <p:spPr bwMode="auto">
                <a:xfrm>
                  <a:off x="4797" y="1602"/>
                  <a:ext cx="73" cy="71"/>
                </a:xfrm>
                <a:custGeom>
                  <a:avLst/>
                  <a:gdLst>
                    <a:gd name="T0" fmla="*/ 69 w 34"/>
                    <a:gd name="T1" fmla="*/ 9 h 33"/>
                    <a:gd name="T2" fmla="*/ 309 w 34"/>
                    <a:gd name="T3" fmla="*/ 0 h 33"/>
                    <a:gd name="T4" fmla="*/ 170 w 34"/>
                    <a:gd name="T5" fmla="*/ 329 h 33"/>
                    <a:gd name="T6" fmla="*/ 0 w 34"/>
                    <a:gd name="T7" fmla="*/ 14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33">
                      <a:moveTo>
                        <a:pt x="7" y="1"/>
                      </a:moveTo>
                      <a:cubicBezTo>
                        <a:pt x="8" y="10"/>
                        <a:pt x="25" y="4"/>
                        <a:pt x="31" y="0"/>
                      </a:cubicBezTo>
                      <a:cubicBezTo>
                        <a:pt x="34" y="13"/>
                        <a:pt x="28" y="25"/>
                        <a:pt x="17" y="33"/>
                      </a:cubicBezTo>
                      <a:cubicBezTo>
                        <a:pt x="10" y="28"/>
                        <a:pt x="3" y="22"/>
                        <a:pt x="0" y="1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30" name="Freeform 51">
                  <a:extLst>
                    <a:ext uri="{FF2B5EF4-FFF2-40B4-BE49-F238E27FC236}">
                      <a16:creationId xmlns:a16="http://schemas.microsoft.com/office/drawing/2014/main" id="{663DC4D4-7D86-E715-DEC2-477A42A24487}"/>
                    </a:ext>
                  </a:extLst>
                </p:cNvPr>
                <p:cNvSpPr>
                  <a:spLocks/>
                </p:cNvSpPr>
                <p:nvPr/>
              </p:nvSpPr>
              <p:spPr bwMode="auto">
                <a:xfrm>
                  <a:off x="4684" y="1816"/>
                  <a:ext cx="165" cy="115"/>
                </a:xfrm>
                <a:custGeom>
                  <a:avLst/>
                  <a:gdLst>
                    <a:gd name="T0" fmla="*/ 679 w 77"/>
                    <a:gd name="T1" fmla="*/ 0 h 54"/>
                    <a:gd name="T2" fmla="*/ 216 w 77"/>
                    <a:gd name="T3" fmla="*/ 385 h 54"/>
                    <a:gd name="T4" fmla="*/ 542 w 77"/>
                    <a:gd name="T5" fmla="*/ 462 h 54"/>
                    <a:gd name="T6" fmla="*/ 759 w 77"/>
                    <a:gd name="T7" fmla="*/ 164 h 54"/>
                    <a:gd name="T8" fmla="*/ 699 w 77"/>
                    <a:gd name="T9" fmla="*/ 28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54">
                      <a:moveTo>
                        <a:pt x="69" y="0"/>
                      </a:moveTo>
                      <a:cubicBezTo>
                        <a:pt x="55" y="5"/>
                        <a:pt x="0" y="16"/>
                        <a:pt x="22" y="40"/>
                      </a:cubicBezTo>
                      <a:cubicBezTo>
                        <a:pt x="29" y="47"/>
                        <a:pt x="45" y="54"/>
                        <a:pt x="55" y="48"/>
                      </a:cubicBezTo>
                      <a:cubicBezTo>
                        <a:pt x="66" y="41"/>
                        <a:pt x="67" y="25"/>
                        <a:pt x="77" y="17"/>
                      </a:cubicBezTo>
                      <a:cubicBezTo>
                        <a:pt x="74" y="13"/>
                        <a:pt x="72" y="6"/>
                        <a:pt x="71" y="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31" name="Freeform 52">
                  <a:extLst>
                    <a:ext uri="{FF2B5EF4-FFF2-40B4-BE49-F238E27FC236}">
                      <a16:creationId xmlns:a16="http://schemas.microsoft.com/office/drawing/2014/main" id="{8603788D-D365-6B96-D351-31C0FB1F0629}"/>
                    </a:ext>
                  </a:extLst>
                </p:cNvPr>
                <p:cNvSpPr>
                  <a:spLocks/>
                </p:cNvSpPr>
                <p:nvPr/>
              </p:nvSpPr>
              <p:spPr bwMode="auto">
                <a:xfrm>
                  <a:off x="4682" y="1784"/>
                  <a:ext cx="124" cy="96"/>
                </a:xfrm>
                <a:custGeom>
                  <a:avLst/>
                  <a:gdLst>
                    <a:gd name="T0" fmla="*/ 0 w 58"/>
                    <a:gd name="T1" fmla="*/ 224 h 45"/>
                    <a:gd name="T2" fmla="*/ 517 w 58"/>
                    <a:gd name="T3" fmla="*/ 0 h 45"/>
                    <a:gd name="T4" fmla="*/ 567 w 58"/>
                    <a:gd name="T5" fmla="*/ 105 h 45"/>
                    <a:gd name="T6" fmla="*/ 109 w 58"/>
                    <a:gd name="T7" fmla="*/ 437 h 45"/>
                    <a:gd name="T8" fmla="*/ 88 w 58"/>
                    <a:gd name="T9" fmla="*/ 25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45">
                      <a:moveTo>
                        <a:pt x="0" y="23"/>
                      </a:moveTo>
                      <a:cubicBezTo>
                        <a:pt x="16" y="28"/>
                        <a:pt x="41" y="12"/>
                        <a:pt x="53" y="0"/>
                      </a:cubicBezTo>
                      <a:cubicBezTo>
                        <a:pt x="55" y="4"/>
                        <a:pt x="57" y="7"/>
                        <a:pt x="58" y="11"/>
                      </a:cubicBezTo>
                      <a:cubicBezTo>
                        <a:pt x="41" y="17"/>
                        <a:pt x="16" y="24"/>
                        <a:pt x="11" y="45"/>
                      </a:cubicBezTo>
                      <a:cubicBezTo>
                        <a:pt x="12" y="38"/>
                        <a:pt x="12" y="32"/>
                        <a:pt x="9" y="2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32" name="Freeform 53">
                  <a:extLst>
                    <a:ext uri="{FF2B5EF4-FFF2-40B4-BE49-F238E27FC236}">
                      <a16:creationId xmlns:a16="http://schemas.microsoft.com/office/drawing/2014/main" id="{54EC61FA-672E-33AD-32A1-09DB061E67C6}"/>
                    </a:ext>
                  </a:extLst>
                </p:cNvPr>
                <p:cNvSpPr>
                  <a:spLocks/>
                </p:cNvSpPr>
                <p:nvPr/>
              </p:nvSpPr>
              <p:spPr bwMode="auto">
                <a:xfrm>
                  <a:off x="4614" y="1857"/>
                  <a:ext cx="331" cy="181"/>
                </a:xfrm>
                <a:custGeom>
                  <a:avLst/>
                  <a:gdLst>
                    <a:gd name="T0" fmla="*/ 1121 w 155"/>
                    <a:gd name="T1" fmla="*/ 0 h 85"/>
                    <a:gd name="T2" fmla="*/ 935 w 155"/>
                    <a:gd name="T3" fmla="*/ 258 h 85"/>
                    <a:gd name="T4" fmla="*/ 643 w 155"/>
                    <a:gd name="T5" fmla="*/ 530 h 85"/>
                    <a:gd name="T6" fmla="*/ 361 w 155"/>
                    <a:gd name="T7" fmla="*/ 530 h 85"/>
                    <a:gd name="T8" fmla="*/ 0 w 155"/>
                    <a:gd name="T9" fmla="*/ 349 h 85"/>
                    <a:gd name="T10" fmla="*/ 282 w 155"/>
                    <a:gd name="T11" fmla="*/ 607 h 85"/>
                    <a:gd name="T12" fmla="*/ 574 w 155"/>
                    <a:gd name="T13" fmla="*/ 703 h 85"/>
                    <a:gd name="T14" fmla="*/ 816 w 155"/>
                    <a:gd name="T15" fmla="*/ 494 h 85"/>
                    <a:gd name="T16" fmla="*/ 1004 w 155"/>
                    <a:gd name="T17" fmla="*/ 445 h 85"/>
                    <a:gd name="T18" fmla="*/ 1168 w 155"/>
                    <a:gd name="T19" fmla="*/ 164 h 85"/>
                    <a:gd name="T20" fmla="*/ 1305 w 155"/>
                    <a:gd name="T21" fmla="*/ 385 h 85"/>
                    <a:gd name="T22" fmla="*/ 1422 w 155"/>
                    <a:gd name="T23" fmla="*/ 454 h 85"/>
                    <a:gd name="T24" fmla="*/ 1469 w 155"/>
                    <a:gd name="T25" fmla="*/ 309 h 85"/>
                    <a:gd name="T26" fmla="*/ 1501 w 155"/>
                    <a:gd name="T27" fmla="*/ 181 h 85"/>
                    <a:gd name="T28" fmla="*/ 1373 w 155"/>
                    <a:gd name="T29" fmla="*/ 145 h 85"/>
                    <a:gd name="T30" fmla="*/ 1168 w 155"/>
                    <a:gd name="T31" fmla="*/ 19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5" h="85">
                      <a:moveTo>
                        <a:pt x="115" y="0"/>
                      </a:moveTo>
                      <a:cubicBezTo>
                        <a:pt x="105" y="6"/>
                        <a:pt x="104" y="19"/>
                        <a:pt x="96" y="27"/>
                      </a:cubicBezTo>
                      <a:cubicBezTo>
                        <a:pt x="89" y="34"/>
                        <a:pt x="75" y="52"/>
                        <a:pt x="66" y="55"/>
                      </a:cubicBezTo>
                      <a:cubicBezTo>
                        <a:pt x="55" y="58"/>
                        <a:pt x="48" y="58"/>
                        <a:pt x="37" y="55"/>
                      </a:cubicBezTo>
                      <a:cubicBezTo>
                        <a:pt x="23" y="51"/>
                        <a:pt x="12" y="50"/>
                        <a:pt x="0" y="36"/>
                      </a:cubicBezTo>
                      <a:cubicBezTo>
                        <a:pt x="2" y="48"/>
                        <a:pt x="20" y="58"/>
                        <a:pt x="29" y="63"/>
                      </a:cubicBezTo>
                      <a:cubicBezTo>
                        <a:pt x="44" y="71"/>
                        <a:pt x="44" y="85"/>
                        <a:pt x="59" y="73"/>
                      </a:cubicBezTo>
                      <a:cubicBezTo>
                        <a:pt x="64" y="68"/>
                        <a:pt x="76" y="53"/>
                        <a:pt x="84" y="51"/>
                      </a:cubicBezTo>
                      <a:cubicBezTo>
                        <a:pt x="90" y="48"/>
                        <a:pt x="97" y="51"/>
                        <a:pt x="103" y="46"/>
                      </a:cubicBezTo>
                      <a:cubicBezTo>
                        <a:pt x="115" y="35"/>
                        <a:pt x="100" y="10"/>
                        <a:pt x="120" y="17"/>
                      </a:cubicBezTo>
                      <a:cubicBezTo>
                        <a:pt x="121" y="24"/>
                        <a:pt x="128" y="36"/>
                        <a:pt x="134" y="40"/>
                      </a:cubicBezTo>
                      <a:cubicBezTo>
                        <a:pt x="137" y="41"/>
                        <a:pt x="143" y="48"/>
                        <a:pt x="146" y="47"/>
                      </a:cubicBezTo>
                      <a:cubicBezTo>
                        <a:pt x="154" y="44"/>
                        <a:pt x="151" y="39"/>
                        <a:pt x="151" y="32"/>
                      </a:cubicBezTo>
                      <a:cubicBezTo>
                        <a:pt x="152" y="29"/>
                        <a:pt x="155" y="21"/>
                        <a:pt x="154" y="19"/>
                      </a:cubicBezTo>
                      <a:cubicBezTo>
                        <a:pt x="153" y="17"/>
                        <a:pt x="143" y="16"/>
                        <a:pt x="141" y="15"/>
                      </a:cubicBezTo>
                      <a:cubicBezTo>
                        <a:pt x="133" y="12"/>
                        <a:pt x="124" y="8"/>
                        <a:pt x="120" y="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33" name="Freeform 54">
                  <a:extLst>
                    <a:ext uri="{FF2B5EF4-FFF2-40B4-BE49-F238E27FC236}">
                      <a16:creationId xmlns:a16="http://schemas.microsoft.com/office/drawing/2014/main" id="{41EC036F-163B-29F2-4232-777B880417EB}"/>
                    </a:ext>
                  </a:extLst>
                </p:cNvPr>
                <p:cNvSpPr>
                  <a:spLocks/>
                </p:cNvSpPr>
                <p:nvPr/>
              </p:nvSpPr>
              <p:spPr bwMode="auto">
                <a:xfrm>
                  <a:off x="4887" y="1583"/>
                  <a:ext cx="118" cy="186"/>
                </a:xfrm>
                <a:custGeom>
                  <a:avLst/>
                  <a:gdLst>
                    <a:gd name="T0" fmla="*/ 354 w 55"/>
                    <a:gd name="T1" fmla="*/ 68 h 87"/>
                    <a:gd name="T2" fmla="*/ 414 w 55"/>
                    <a:gd name="T3" fmla="*/ 301 h 87"/>
                    <a:gd name="T4" fmla="*/ 526 w 55"/>
                    <a:gd name="T5" fmla="*/ 378 h 87"/>
                    <a:gd name="T6" fmla="*/ 423 w 55"/>
                    <a:gd name="T7" fmla="*/ 458 h 87"/>
                    <a:gd name="T8" fmla="*/ 148 w 55"/>
                    <a:gd name="T9" fmla="*/ 575 h 87"/>
                    <a:gd name="T10" fmla="*/ 97 w 55"/>
                    <a:gd name="T11" fmla="*/ 723 h 87"/>
                    <a:gd name="T12" fmla="*/ 19 w 55"/>
                    <a:gd name="T13" fmla="*/ 851 h 87"/>
                    <a:gd name="T14" fmla="*/ 28 w 55"/>
                    <a:gd name="T15" fmla="*/ 618 h 87"/>
                    <a:gd name="T16" fmla="*/ 19 w 55"/>
                    <a:gd name="T17" fmla="*/ 507 h 87"/>
                    <a:gd name="T18" fmla="*/ 88 w 55"/>
                    <a:gd name="T19" fmla="*/ 378 h 87"/>
                    <a:gd name="T20" fmla="*/ 165 w 55"/>
                    <a:gd name="T21" fmla="*/ 109 h 87"/>
                    <a:gd name="T22" fmla="*/ 225 w 55"/>
                    <a:gd name="T23" fmla="*/ 19 h 87"/>
                    <a:gd name="T24" fmla="*/ 363 w 55"/>
                    <a:gd name="T25" fmla="*/ 9 h 87"/>
                    <a:gd name="T26" fmla="*/ 414 w 55"/>
                    <a:gd name="T27" fmla="*/ 60 h 87"/>
                    <a:gd name="T28" fmla="*/ 363 w 55"/>
                    <a:gd name="T29" fmla="*/ 77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5" h="87">
                      <a:moveTo>
                        <a:pt x="36" y="7"/>
                      </a:moveTo>
                      <a:cubicBezTo>
                        <a:pt x="22" y="12"/>
                        <a:pt x="37" y="27"/>
                        <a:pt x="42" y="31"/>
                      </a:cubicBezTo>
                      <a:cubicBezTo>
                        <a:pt x="47" y="33"/>
                        <a:pt x="52" y="33"/>
                        <a:pt x="53" y="39"/>
                      </a:cubicBezTo>
                      <a:cubicBezTo>
                        <a:pt x="55" y="47"/>
                        <a:pt x="49" y="46"/>
                        <a:pt x="43" y="47"/>
                      </a:cubicBezTo>
                      <a:cubicBezTo>
                        <a:pt x="34" y="48"/>
                        <a:pt x="20" y="53"/>
                        <a:pt x="15" y="59"/>
                      </a:cubicBezTo>
                      <a:cubicBezTo>
                        <a:pt x="11" y="63"/>
                        <a:pt x="12" y="69"/>
                        <a:pt x="10" y="74"/>
                      </a:cubicBezTo>
                      <a:cubicBezTo>
                        <a:pt x="8" y="79"/>
                        <a:pt x="4" y="83"/>
                        <a:pt x="2" y="87"/>
                      </a:cubicBezTo>
                      <a:cubicBezTo>
                        <a:pt x="0" y="77"/>
                        <a:pt x="6" y="72"/>
                        <a:pt x="3" y="63"/>
                      </a:cubicBezTo>
                      <a:cubicBezTo>
                        <a:pt x="0" y="56"/>
                        <a:pt x="1" y="61"/>
                        <a:pt x="2" y="52"/>
                      </a:cubicBezTo>
                      <a:cubicBezTo>
                        <a:pt x="2" y="47"/>
                        <a:pt x="7" y="42"/>
                        <a:pt x="9" y="39"/>
                      </a:cubicBezTo>
                      <a:cubicBezTo>
                        <a:pt x="17" y="28"/>
                        <a:pt x="15" y="23"/>
                        <a:pt x="17" y="11"/>
                      </a:cubicBezTo>
                      <a:cubicBezTo>
                        <a:pt x="17" y="4"/>
                        <a:pt x="15" y="5"/>
                        <a:pt x="23" y="2"/>
                      </a:cubicBezTo>
                      <a:cubicBezTo>
                        <a:pt x="26" y="0"/>
                        <a:pt x="34" y="1"/>
                        <a:pt x="37" y="1"/>
                      </a:cubicBezTo>
                      <a:cubicBezTo>
                        <a:pt x="39" y="2"/>
                        <a:pt x="40" y="4"/>
                        <a:pt x="42" y="6"/>
                      </a:cubicBezTo>
                      <a:cubicBezTo>
                        <a:pt x="39" y="5"/>
                        <a:pt x="38" y="7"/>
                        <a:pt x="37" y="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34" name="Freeform 55">
                  <a:extLst>
                    <a:ext uri="{FF2B5EF4-FFF2-40B4-BE49-F238E27FC236}">
                      <a16:creationId xmlns:a16="http://schemas.microsoft.com/office/drawing/2014/main" id="{1B068596-2374-D4E8-3EA5-1C1273A4FD39}"/>
                    </a:ext>
                  </a:extLst>
                </p:cNvPr>
                <p:cNvSpPr>
                  <a:spLocks/>
                </p:cNvSpPr>
                <p:nvPr/>
              </p:nvSpPr>
              <p:spPr bwMode="auto">
                <a:xfrm>
                  <a:off x="4881" y="1728"/>
                  <a:ext cx="205" cy="214"/>
                </a:xfrm>
                <a:custGeom>
                  <a:avLst/>
                  <a:gdLst>
                    <a:gd name="T0" fmla="*/ 0 w 96"/>
                    <a:gd name="T1" fmla="*/ 518 h 100"/>
                    <a:gd name="T2" fmla="*/ 301 w 96"/>
                    <a:gd name="T3" fmla="*/ 668 h 100"/>
                    <a:gd name="T4" fmla="*/ 333 w 96"/>
                    <a:gd name="T5" fmla="*/ 980 h 100"/>
                    <a:gd name="T6" fmla="*/ 557 w 96"/>
                    <a:gd name="T7" fmla="*/ 738 h 100"/>
                    <a:gd name="T8" fmla="*/ 807 w 96"/>
                    <a:gd name="T9" fmla="*/ 531 h 100"/>
                    <a:gd name="T10" fmla="*/ 884 w 96"/>
                    <a:gd name="T11" fmla="*/ 0 h 100"/>
                    <a:gd name="T12" fmla="*/ 626 w 96"/>
                    <a:gd name="T13" fmla="*/ 559 h 100"/>
                    <a:gd name="T14" fmla="*/ 41 w 96"/>
                    <a:gd name="T15" fmla="*/ 482 h 1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 h="100">
                      <a:moveTo>
                        <a:pt x="0" y="53"/>
                      </a:moveTo>
                      <a:cubicBezTo>
                        <a:pt x="4" y="69"/>
                        <a:pt x="20" y="61"/>
                        <a:pt x="31" y="68"/>
                      </a:cubicBezTo>
                      <a:cubicBezTo>
                        <a:pt x="42" y="74"/>
                        <a:pt x="31" y="90"/>
                        <a:pt x="34" y="100"/>
                      </a:cubicBezTo>
                      <a:cubicBezTo>
                        <a:pt x="47" y="98"/>
                        <a:pt x="48" y="82"/>
                        <a:pt x="57" y="75"/>
                      </a:cubicBezTo>
                      <a:cubicBezTo>
                        <a:pt x="65" y="67"/>
                        <a:pt x="76" y="63"/>
                        <a:pt x="83" y="54"/>
                      </a:cubicBezTo>
                      <a:cubicBezTo>
                        <a:pt x="96" y="35"/>
                        <a:pt x="94" y="22"/>
                        <a:pt x="91" y="0"/>
                      </a:cubicBezTo>
                      <a:cubicBezTo>
                        <a:pt x="90" y="22"/>
                        <a:pt x="85" y="47"/>
                        <a:pt x="64" y="57"/>
                      </a:cubicBezTo>
                      <a:cubicBezTo>
                        <a:pt x="47" y="64"/>
                        <a:pt x="19" y="57"/>
                        <a:pt x="4" y="4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35" name="Freeform 56">
                  <a:extLst>
                    <a:ext uri="{FF2B5EF4-FFF2-40B4-BE49-F238E27FC236}">
                      <a16:creationId xmlns:a16="http://schemas.microsoft.com/office/drawing/2014/main" id="{9284F39D-24C5-E5DD-7170-A8E069AACC4C}"/>
                    </a:ext>
                  </a:extLst>
                </p:cNvPr>
                <p:cNvSpPr>
                  <a:spLocks/>
                </p:cNvSpPr>
                <p:nvPr/>
              </p:nvSpPr>
              <p:spPr bwMode="auto">
                <a:xfrm>
                  <a:off x="4983" y="1968"/>
                  <a:ext cx="103" cy="162"/>
                </a:xfrm>
                <a:custGeom>
                  <a:avLst/>
                  <a:gdLst>
                    <a:gd name="T0" fmla="*/ 52 w 48"/>
                    <a:gd name="T1" fmla="*/ 0 h 76"/>
                    <a:gd name="T2" fmla="*/ 120 w 48"/>
                    <a:gd name="T3" fmla="*/ 249 h 76"/>
                    <a:gd name="T4" fmla="*/ 345 w 48"/>
                    <a:gd name="T5" fmla="*/ 358 h 76"/>
                    <a:gd name="T6" fmla="*/ 97 w 48"/>
                    <a:gd name="T7" fmla="*/ 735 h 76"/>
                    <a:gd name="T8" fmla="*/ 180 w 48"/>
                    <a:gd name="T9" fmla="*/ 514 h 76"/>
                    <a:gd name="T10" fmla="*/ 97 w 48"/>
                    <a:gd name="T11" fmla="*/ 386 h 76"/>
                    <a:gd name="T12" fmla="*/ 9 w 48"/>
                    <a:gd name="T13" fmla="*/ 241 h 76"/>
                    <a:gd name="T14" fmla="*/ 60 w 48"/>
                    <a:gd name="T15" fmla="*/ 2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76">
                      <a:moveTo>
                        <a:pt x="5" y="0"/>
                      </a:moveTo>
                      <a:cubicBezTo>
                        <a:pt x="8" y="9"/>
                        <a:pt x="3" y="18"/>
                        <a:pt x="12" y="26"/>
                      </a:cubicBezTo>
                      <a:cubicBezTo>
                        <a:pt x="18" y="32"/>
                        <a:pt x="28" y="31"/>
                        <a:pt x="35" y="37"/>
                      </a:cubicBezTo>
                      <a:cubicBezTo>
                        <a:pt x="48" y="50"/>
                        <a:pt x="16" y="65"/>
                        <a:pt x="10" y="76"/>
                      </a:cubicBezTo>
                      <a:cubicBezTo>
                        <a:pt x="12" y="68"/>
                        <a:pt x="16" y="61"/>
                        <a:pt x="18" y="53"/>
                      </a:cubicBezTo>
                      <a:cubicBezTo>
                        <a:pt x="20" y="43"/>
                        <a:pt x="18" y="44"/>
                        <a:pt x="10" y="40"/>
                      </a:cubicBezTo>
                      <a:cubicBezTo>
                        <a:pt x="1" y="35"/>
                        <a:pt x="0" y="34"/>
                        <a:pt x="1" y="25"/>
                      </a:cubicBezTo>
                      <a:cubicBezTo>
                        <a:pt x="2" y="18"/>
                        <a:pt x="3" y="9"/>
                        <a:pt x="6" y="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36" name="Freeform 57">
                  <a:extLst>
                    <a:ext uri="{FF2B5EF4-FFF2-40B4-BE49-F238E27FC236}">
                      <a16:creationId xmlns:a16="http://schemas.microsoft.com/office/drawing/2014/main" id="{FEEB0048-E5A6-85AE-7276-F0FE3E003D59}"/>
                    </a:ext>
                  </a:extLst>
                </p:cNvPr>
                <p:cNvSpPr>
                  <a:spLocks/>
                </p:cNvSpPr>
                <p:nvPr/>
              </p:nvSpPr>
              <p:spPr bwMode="auto">
                <a:xfrm>
                  <a:off x="4877" y="1963"/>
                  <a:ext cx="57" cy="150"/>
                </a:xfrm>
                <a:custGeom>
                  <a:avLst/>
                  <a:gdLst>
                    <a:gd name="T0" fmla="*/ 0 w 27"/>
                    <a:gd name="T1" fmla="*/ 120 h 70"/>
                    <a:gd name="T2" fmla="*/ 253 w 27"/>
                    <a:gd name="T3" fmla="*/ 619 h 70"/>
                    <a:gd name="T4" fmla="*/ 36 w 27"/>
                    <a:gd name="T5" fmla="*/ 688 h 70"/>
                    <a:gd name="T6" fmla="*/ 36 w 27"/>
                    <a:gd name="T7" fmla="*/ 137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70">
                      <a:moveTo>
                        <a:pt x="0" y="12"/>
                      </a:moveTo>
                      <a:cubicBezTo>
                        <a:pt x="23" y="0"/>
                        <a:pt x="20" y="51"/>
                        <a:pt x="27" y="63"/>
                      </a:cubicBezTo>
                      <a:cubicBezTo>
                        <a:pt x="20" y="67"/>
                        <a:pt x="12" y="70"/>
                        <a:pt x="4" y="70"/>
                      </a:cubicBezTo>
                      <a:cubicBezTo>
                        <a:pt x="8" y="49"/>
                        <a:pt x="11" y="35"/>
                        <a:pt x="4" y="1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37" name="Freeform 58">
                  <a:extLst>
                    <a:ext uri="{FF2B5EF4-FFF2-40B4-BE49-F238E27FC236}">
                      <a16:creationId xmlns:a16="http://schemas.microsoft.com/office/drawing/2014/main" id="{7FD59391-0C5B-6D82-6BB1-6BD00A187F8D}"/>
                    </a:ext>
                  </a:extLst>
                </p:cNvPr>
                <p:cNvSpPr>
                  <a:spLocks/>
                </p:cNvSpPr>
                <p:nvPr/>
              </p:nvSpPr>
              <p:spPr bwMode="auto">
                <a:xfrm>
                  <a:off x="4659" y="2087"/>
                  <a:ext cx="126" cy="99"/>
                </a:xfrm>
                <a:custGeom>
                  <a:avLst/>
                  <a:gdLst>
                    <a:gd name="T0" fmla="*/ 120 w 59"/>
                    <a:gd name="T1" fmla="*/ 0 h 46"/>
                    <a:gd name="T2" fmla="*/ 137 w 59"/>
                    <a:gd name="T3" fmla="*/ 310 h 46"/>
                    <a:gd name="T4" fmla="*/ 369 w 59"/>
                    <a:gd name="T5" fmla="*/ 407 h 46"/>
                    <a:gd name="T6" fmla="*/ 498 w 59"/>
                    <a:gd name="T7" fmla="*/ 181 h 46"/>
                    <a:gd name="T8" fmla="*/ 205 w 59"/>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46">
                      <a:moveTo>
                        <a:pt x="12" y="0"/>
                      </a:moveTo>
                      <a:cubicBezTo>
                        <a:pt x="0" y="7"/>
                        <a:pt x="9" y="22"/>
                        <a:pt x="14" y="31"/>
                      </a:cubicBezTo>
                      <a:cubicBezTo>
                        <a:pt x="20" y="43"/>
                        <a:pt x="25" y="46"/>
                        <a:pt x="38" y="41"/>
                      </a:cubicBezTo>
                      <a:cubicBezTo>
                        <a:pt x="50" y="36"/>
                        <a:pt x="59" y="30"/>
                        <a:pt x="51" y="18"/>
                      </a:cubicBezTo>
                      <a:cubicBezTo>
                        <a:pt x="44" y="7"/>
                        <a:pt x="31" y="6"/>
                        <a:pt x="21"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38" name="Freeform 59">
                  <a:extLst>
                    <a:ext uri="{FF2B5EF4-FFF2-40B4-BE49-F238E27FC236}">
                      <a16:creationId xmlns:a16="http://schemas.microsoft.com/office/drawing/2014/main" id="{1A0A70AA-26D3-729B-6772-10296916D654}"/>
                    </a:ext>
                  </a:extLst>
                </p:cNvPr>
                <p:cNvSpPr>
                  <a:spLocks/>
                </p:cNvSpPr>
                <p:nvPr/>
              </p:nvSpPr>
              <p:spPr bwMode="auto">
                <a:xfrm>
                  <a:off x="4097" y="2408"/>
                  <a:ext cx="94" cy="109"/>
                </a:xfrm>
                <a:custGeom>
                  <a:avLst/>
                  <a:gdLst>
                    <a:gd name="T0" fmla="*/ 265 w 44"/>
                    <a:gd name="T1" fmla="*/ 0 h 51"/>
                    <a:gd name="T2" fmla="*/ 0 w 44"/>
                    <a:gd name="T3" fmla="*/ 498 h 51"/>
                    <a:gd name="T4" fmla="*/ 333 w 44"/>
                    <a:gd name="T5" fmla="*/ 284 h 51"/>
                    <a:gd name="T6" fmla="*/ 421 w 44"/>
                    <a:gd name="T7" fmla="*/ 96 h 51"/>
                    <a:gd name="T8" fmla="*/ 293 w 44"/>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51">
                      <a:moveTo>
                        <a:pt x="27" y="0"/>
                      </a:moveTo>
                      <a:cubicBezTo>
                        <a:pt x="19" y="17"/>
                        <a:pt x="1" y="32"/>
                        <a:pt x="0" y="51"/>
                      </a:cubicBezTo>
                      <a:cubicBezTo>
                        <a:pt x="9" y="38"/>
                        <a:pt x="24" y="40"/>
                        <a:pt x="34" y="29"/>
                      </a:cubicBezTo>
                      <a:cubicBezTo>
                        <a:pt x="38" y="24"/>
                        <a:pt x="44" y="16"/>
                        <a:pt x="43" y="10"/>
                      </a:cubicBezTo>
                      <a:cubicBezTo>
                        <a:pt x="43" y="1"/>
                        <a:pt x="37" y="1"/>
                        <a:pt x="3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39" name="Freeform 60">
                  <a:extLst>
                    <a:ext uri="{FF2B5EF4-FFF2-40B4-BE49-F238E27FC236}">
                      <a16:creationId xmlns:a16="http://schemas.microsoft.com/office/drawing/2014/main" id="{BF79A9EF-EE04-C37A-BABB-280D1CBBFEB3}"/>
                    </a:ext>
                  </a:extLst>
                </p:cNvPr>
                <p:cNvSpPr>
                  <a:spLocks/>
                </p:cNvSpPr>
                <p:nvPr/>
              </p:nvSpPr>
              <p:spPr bwMode="auto">
                <a:xfrm>
                  <a:off x="4255" y="2430"/>
                  <a:ext cx="205" cy="194"/>
                </a:xfrm>
                <a:custGeom>
                  <a:avLst/>
                  <a:gdLst>
                    <a:gd name="T0" fmla="*/ 196 w 96"/>
                    <a:gd name="T1" fmla="*/ 28 h 91"/>
                    <a:gd name="T2" fmla="*/ 634 w 96"/>
                    <a:gd name="T3" fmla="*/ 49 h 91"/>
                    <a:gd name="T4" fmla="*/ 935 w 96"/>
                    <a:gd name="T5" fmla="*/ 309 h 91"/>
                    <a:gd name="T6" fmla="*/ 703 w 96"/>
                    <a:gd name="T7" fmla="*/ 505 h 91"/>
                    <a:gd name="T8" fmla="*/ 651 w 96"/>
                    <a:gd name="T9" fmla="*/ 763 h 91"/>
                    <a:gd name="T10" fmla="*/ 506 w 96"/>
                    <a:gd name="T11" fmla="*/ 883 h 91"/>
                    <a:gd name="T12" fmla="*/ 615 w 96"/>
                    <a:gd name="T13" fmla="*/ 463 h 91"/>
                    <a:gd name="T14" fmla="*/ 566 w 96"/>
                    <a:gd name="T15" fmla="*/ 232 h 91"/>
                    <a:gd name="T16" fmla="*/ 410 w 96"/>
                    <a:gd name="T17" fmla="*/ 232 h 91"/>
                    <a:gd name="T18" fmla="*/ 282 w 96"/>
                    <a:gd name="T19" fmla="*/ 153 h 91"/>
                    <a:gd name="T20" fmla="*/ 0 w 96"/>
                    <a:gd name="T21" fmla="*/ 60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91">
                      <a:moveTo>
                        <a:pt x="20" y="3"/>
                      </a:moveTo>
                      <a:cubicBezTo>
                        <a:pt x="28" y="9"/>
                        <a:pt x="52" y="0"/>
                        <a:pt x="65" y="5"/>
                      </a:cubicBezTo>
                      <a:cubicBezTo>
                        <a:pt x="75" y="8"/>
                        <a:pt x="93" y="21"/>
                        <a:pt x="96" y="32"/>
                      </a:cubicBezTo>
                      <a:cubicBezTo>
                        <a:pt x="85" y="36"/>
                        <a:pt x="78" y="41"/>
                        <a:pt x="72" y="52"/>
                      </a:cubicBezTo>
                      <a:cubicBezTo>
                        <a:pt x="69" y="57"/>
                        <a:pt x="69" y="74"/>
                        <a:pt x="67" y="79"/>
                      </a:cubicBezTo>
                      <a:cubicBezTo>
                        <a:pt x="64" y="84"/>
                        <a:pt x="54" y="86"/>
                        <a:pt x="52" y="91"/>
                      </a:cubicBezTo>
                      <a:cubicBezTo>
                        <a:pt x="63" y="83"/>
                        <a:pt x="61" y="59"/>
                        <a:pt x="63" y="48"/>
                      </a:cubicBezTo>
                      <a:cubicBezTo>
                        <a:pt x="64" y="37"/>
                        <a:pt x="74" y="28"/>
                        <a:pt x="58" y="24"/>
                      </a:cubicBezTo>
                      <a:cubicBezTo>
                        <a:pt x="53" y="23"/>
                        <a:pt x="47" y="25"/>
                        <a:pt x="42" y="24"/>
                      </a:cubicBezTo>
                      <a:cubicBezTo>
                        <a:pt x="35" y="22"/>
                        <a:pt x="34" y="19"/>
                        <a:pt x="29" y="16"/>
                      </a:cubicBezTo>
                      <a:cubicBezTo>
                        <a:pt x="22" y="11"/>
                        <a:pt x="6" y="1"/>
                        <a:pt x="0" y="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40" name="Freeform 61">
                  <a:extLst>
                    <a:ext uri="{FF2B5EF4-FFF2-40B4-BE49-F238E27FC236}">
                      <a16:creationId xmlns:a16="http://schemas.microsoft.com/office/drawing/2014/main" id="{06B09DB6-2846-DD75-5BE3-2A138347DAED}"/>
                    </a:ext>
                  </a:extLst>
                </p:cNvPr>
                <p:cNvSpPr>
                  <a:spLocks/>
                </p:cNvSpPr>
                <p:nvPr/>
              </p:nvSpPr>
              <p:spPr bwMode="auto">
                <a:xfrm>
                  <a:off x="4404" y="2590"/>
                  <a:ext cx="5" cy="2"/>
                </a:xfrm>
                <a:custGeom>
                  <a:avLst/>
                  <a:gdLst>
                    <a:gd name="T0" fmla="*/ 33 w 2"/>
                    <a:gd name="T1" fmla="*/ 8 h 1"/>
                    <a:gd name="T2" fmla="*/ 20 w 2"/>
                    <a:gd name="T3" fmla="*/ 0 h 1"/>
                    <a:gd name="T4" fmla="*/ 0 60000 65536"/>
                    <a:gd name="T5" fmla="*/ 0 60000 65536"/>
                  </a:gdLst>
                  <a:ahLst/>
                  <a:cxnLst>
                    <a:cxn ang="T4">
                      <a:pos x="T0" y="T1"/>
                    </a:cxn>
                    <a:cxn ang="T5">
                      <a:pos x="T2" y="T3"/>
                    </a:cxn>
                  </a:cxnLst>
                  <a:rect l="0" t="0" r="r" b="b"/>
                  <a:pathLst>
                    <a:path w="2" h="1">
                      <a:moveTo>
                        <a:pt x="2" y="1"/>
                      </a:moveTo>
                      <a:cubicBezTo>
                        <a:pt x="1" y="1"/>
                        <a:pt x="0" y="1"/>
                        <a:pt x="1"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41" name="Freeform 62">
                  <a:extLst>
                    <a:ext uri="{FF2B5EF4-FFF2-40B4-BE49-F238E27FC236}">
                      <a16:creationId xmlns:a16="http://schemas.microsoft.com/office/drawing/2014/main" id="{B54769AB-0930-1A7E-877B-F94F959E4C83}"/>
                    </a:ext>
                  </a:extLst>
                </p:cNvPr>
                <p:cNvSpPr>
                  <a:spLocks/>
                </p:cNvSpPr>
                <p:nvPr/>
              </p:nvSpPr>
              <p:spPr bwMode="auto">
                <a:xfrm>
                  <a:off x="4406" y="2626"/>
                  <a:ext cx="99" cy="122"/>
                </a:xfrm>
                <a:custGeom>
                  <a:avLst/>
                  <a:gdLst>
                    <a:gd name="T0" fmla="*/ 200 w 46"/>
                    <a:gd name="T1" fmla="*/ 128 h 57"/>
                    <a:gd name="T2" fmla="*/ 28 w 46"/>
                    <a:gd name="T3" fmla="*/ 559 h 57"/>
                    <a:gd name="T4" fmla="*/ 129 w 46"/>
                    <a:gd name="T5" fmla="*/ 334 h 57"/>
                    <a:gd name="T6" fmla="*/ 357 w 46"/>
                    <a:gd name="T7" fmla="*/ 402 h 57"/>
                    <a:gd name="T8" fmla="*/ 278 w 46"/>
                    <a:gd name="T9" fmla="*/ 51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57">
                      <a:moveTo>
                        <a:pt x="20" y="13"/>
                      </a:moveTo>
                      <a:cubicBezTo>
                        <a:pt x="0" y="16"/>
                        <a:pt x="4" y="43"/>
                        <a:pt x="3" y="57"/>
                      </a:cubicBezTo>
                      <a:cubicBezTo>
                        <a:pt x="6" y="49"/>
                        <a:pt x="4" y="39"/>
                        <a:pt x="13" y="34"/>
                      </a:cubicBezTo>
                      <a:cubicBezTo>
                        <a:pt x="20" y="29"/>
                        <a:pt x="35" y="30"/>
                        <a:pt x="36" y="41"/>
                      </a:cubicBezTo>
                      <a:cubicBezTo>
                        <a:pt x="46" y="37"/>
                        <a:pt x="40" y="0"/>
                        <a:pt x="28" y="5"/>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42" name="Freeform 63">
                  <a:extLst>
                    <a:ext uri="{FF2B5EF4-FFF2-40B4-BE49-F238E27FC236}">
                      <a16:creationId xmlns:a16="http://schemas.microsoft.com/office/drawing/2014/main" id="{0BB0D9DA-3295-AC79-F103-4C1B5AA06621}"/>
                    </a:ext>
                  </a:extLst>
                </p:cNvPr>
                <p:cNvSpPr>
                  <a:spLocks/>
                </p:cNvSpPr>
                <p:nvPr/>
              </p:nvSpPr>
              <p:spPr bwMode="auto">
                <a:xfrm>
                  <a:off x="4494" y="2340"/>
                  <a:ext cx="143" cy="222"/>
                </a:xfrm>
                <a:custGeom>
                  <a:avLst/>
                  <a:gdLst>
                    <a:gd name="T0" fmla="*/ 173 w 67"/>
                    <a:gd name="T1" fmla="*/ 487 h 104"/>
                    <a:gd name="T2" fmla="*/ 28 w 67"/>
                    <a:gd name="T3" fmla="*/ 679 h 104"/>
                    <a:gd name="T4" fmla="*/ 96 w 67"/>
                    <a:gd name="T5" fmla="*/ 935 h 104"/>
                    <a:gd name="T6" fmla="*/ 164 w 67"/>
                    <a:gd name="T7" fmla="*/ 1003 h 104"/>
                    <a:gd name="T8" fmla="*/ 309 w 67"/>
                    <a:gd name="T9" fmla="*/ 993 h 104"/>
                    <a:gd name="T10" fmla="*/ 514 w 67"/>
                    <a:gd name="T11" fmla="*/ 815 h 104"/>
                    <a:gd name="T12" fmla="*/ 213 w 67"/>
                    <a:gd name="T13" fmla="*/ 807 h 104"/>
                    <a:gd name="T14" fmla="*/ 341 w 67"/>
                    <a:gd name="T15" fmla="*/ 506 h 104"/>
                    <a:gd name="T16" fmla="*/ 583 w 67"/>
                    <a:gd name="T17" fmla="*/ 310 h 104"/>
                    <a:gd name="T18" fmla="*/ 514 w 67"/>
                    <a:gd name="T19" fmla="*/ 0 h 104"/>
                    <a:gd name="T20" fmla="*/ 455 w 67"/>
                    <a:gd name="T21" fmla="*/ 265 h 104"/>
                    <a:gd name="T22" fmla="*/ 213 w 67"/>
                    <a:gd name="T23" fmla="*/ 465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 h="104">
                      <a:moveTo>
                        <a:pt x="18" y="50"/>
                      </a:moveTo>
                      <a:cubicBezTo>
                        <a:pt x="12" y="54"/>
                        <a:pt x="4" y="63"/>
                        <a:pt x="3" y="70"/>
                      </a:cubicBezTo>
                      <a:cubicBezTo>
                        <a:pt x="0" y="78"/>
                        <a:pt x="7" y="88"/>
                        <a:pt x="10" y="96"/>
                      </a:cubicBezTo>
                      <a:cubicBezTo>
                        <a:pt x="12" y="104"/>
                        <a:pt x="8" y="101"/>
                        <a:pt x="17" y="103"/>
                      </a:cubicBezTo>
                      <a:cubicBezTo>
                        <a:pt x="21" y="103"/>
                        <a:pt x="27" y="103"/>
                        <a:pt x="32" y="102"/>
                      </a:cubicBezTo>
                      <a:cubicBezTo>
                        <a:pt x="39" y="99"/>
                        <a:pt x="50" y="92"/>
                        <a:pt x="53" y="84"/>
                      </a:cubicBezTo>
                      <a:cubicBezTo>
                        <a:pt x="45" y="90"/>
                        <a:pt x="28" y="96"/>
                        <a:pt x="22" y="83"/>
                      </a:cubicBezTo>
                      <a:cubicBezTo>
                        <a:pt x="18" y="74"/>
                        <a:pt x="27" y="57"/>
                        <a:pt x="35" y="52"/>
                      </a:cubicBezTo>
                      <a:cubicBezTo>
                        <a:pt x="45" y="44"/>
                        <a:pt x="55" y="45"/>
                        <a:pt x="60" y="32"/>
                      </a:cubicBezTo>
                      <a:cubicBezTo>
                        <a:pt x="67" y="16"/>
                        <a:pt x="52" y="15"/>
                        <a:pt x="53" y="0"/>
                      </a:cubicBezTo>
                      <a:cubicBezTo>
                        <a:pt x="50" y="9"/>
                        <a:pt x="52" y="19"/>
                        <a:pt x="47" y="27"/>
                      </a:cubicBezTo>
                      <a:cubicBezTo>
                        <a:pt x="41" y="38"/>
                        <a:pt x="30" y="41"/>
                        <a:pt x="22" y="4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43" name="Freeform 64">
                  <a:extLst>
                    <a:ext uri="{FF2B5EF4-FFF2-40B4-BE49-F238E27FC236}">
                      <a16:creationId xmlns:a16="http://schemas.microsoft.com/office/drawing/2014/main" id="{BEA1251D-63A8-0A91-4C45-343AB313F011}"/>
                    </a:ext>
                  </a:extLst>
                </p:cNvPr>
                <p:cNvSpPr>
                  <a:spLocks/>
                </p:cNvSpPr>
                <p:nvPr/>
              </p:nvSpPr>
              <p:spPr bwMode="auto">
                <a:xfrm>
                  <a:off x="4285" y="2175"/>
                  <a:ext cx="498" cy="244"/>
                </a:xfrm>
                <a:custGeom>
                  <a:avLst/>
                  <a:gdLst>
                    <a:gd name="T0" fmla="*/ 479 w 233"/>
                    <a:gd name="T1" fmla="*/ 462 h 114"/>
                    <a:gd name="T2" fmla="*/ 686 w 233"/>
                    <a:gd name="T3" fmla="*/ 490 h 114"/>
                    <a:gd name="T4" fmla="*/ 695 w 233"/>
                    <a:gd name="T5" fmla="*/ 394 h 114"/>
                    <a:gd name="T6" fmla="*/ 791 w 233"/>
                    <a:gd name="T7" fmla="*/ 312 h 114"/>
                    <a:gd name="T8" fmla="*/ 928 w 233"/>
                    <a:gd name="T9" fmla="*/ 188 h 114"/>
                    <a:gd name="T10" fmla="*/ 1357 w 233"/>
                    <a:gd name="T11" fmla="*/ 68 h 114"/>
                    <a:gd name="T12" fmla="*/ 1759 w 233"/>
                    <a:gd name="T13" fmla="*/ 88 h 114"/>
                    <a:gd name="T14" fmla="*/ 2148 w 233"/>
                    <a:gd name="T15" fmla="*/ 188 h 114"/>
                    <a:gd name="T16" fmla="*/ 2274 w 233"/>
                    <a:gd name="T17" fmla="*/ 430 h 114"/>
                    <a:gd name="T18" fmla="*/ 1983 w 233"/>
                    <a:gd name="T19" fmla="*/ 715 h 114"/>
                    <a:gd name="T20" fmla="*/ 1787 w 233"/>
                    <a:gd name="T21" fmla="*/ 646 h 114"/>
                    <a:gd name="T22" fmla="*/ 1571 w 233"/>
                    <a:gd name="T23" fmla="*/ 646 h 114"/>
                    <a:gd name="T24" fmla="*/ 1582 w 233"/>
                    <a:gd name="T25" fmla="*/ 274 h 114"/>
                    <a:gd name="T26" fmla="*/ 1434 w 233"/>
                    <a:gd name="T27" fmla="*/ 413 h 114"/>
                    <a:gd name="T28" fmla="*/ 1297 w 233"/>
                    <a:gd name="T29" fmla="*/ 265 h 114"/>
                    <a:gd name="T30" fmla="*/ 908 w 233"/>
                    <a:gd name="T31" fmla="*/ 345 h 114"/>
                    <a:gd name="T32" fmla="*/ 799 w 233"/>
                    <a:gd name="T33" fmla="*/ 706 h 114"/>
                    <a:gd name="T34" fmla="*/ 754 w 233"/>
                    <a:gd name="T35" fmla="*/ 884 h 114"/>
                    <a:gd name="T36" fmla="*/ 731 w 233"/>
                    <a:gd name="T37" fmla="*/ 1117 h 114"/>
                    <a:gd name="T38" fmla="*/ 686 w 233"/>
                    <a:gd name="T39" fmla="*/ 1032 h 114"/>
                    <a:gd name="T40" fmla="*/ 654 w 233"/>
                    <a:gd name="T41" fmla="*/ 903 h 114"/>
                    <a:gd name="T42" fmla="*/ 594 w 233"/>
                    <a:gd name="T43" fmla="*/ 815 h 114"/>
                    <a:gd name="T44" fmla="*/ 438 w 233"/>
                    <a:gd name="T45" fmla="*/ 807 h 114"/>
                    <a:gd name="T46" fmla="*/ 325 w 233"/>
                    <a:gd name="T47" fmla="*/ 783 h 114"/>
                    <a:gd name="T48" fmla="*/ 242 w 233"/>
                    <a:gd name="T49" fmla="*/ 706 h 114"/>
                    <a:gd name="T50" fmla="*/ 0 w 233"/>
                    <a:gd name="T51" fmla="*/ 815 h 114"/>
                    <a:gd name="T52" fmla="*/ 128 w 233"/>
                    <a:gd name="T53" fmla="*/ 462 h 114"/>
                    <a:gd name="T54" fmla="*/ 457 w 233"/>
                    <a:gd name="T55" fmla="*/ 449 h 1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33" h="114">
                      <a:moveTo>
                        <a:pt x="49" y="47"/>
                      </a:moveTo>
                      <a:cubicBezTo>
                        <a:pt x="46" y="68"/>
                        <a:pt x="67" y="70"/>
                        <a:pt x="70" y="50"/>
                      </a:cubicBezTo>
                      <a:cubicBezTo>
                        <a:pt x="71" y="46"/>
                        <a:pt x="69" y="44"/>
                        <a:pt x="71" y="40"/>
                      </a:cubicBezTo>
                      <a:cubicBezTo>
                        <a:pt x="72" y="37"/>
                        <a:pt x="78" y="34"/>
                        <a:pt x="81" y="32"/>
                      </a:cubicBezTo>
                      <a:cubicBezTo>
                        <a:pt x="85" y="28"/>
                        <a:pt x="89" y="22"/>
                        <a:pt x="95" y="19"/>
                      </a:cubicBezTo>
                      <a:cubicBezTo>
                        <a:pt x="107" y="11"/>
                        <a:pt x="125" y="10"/>
                        <a:pt x="139" y="7"/>
                      </a:cubicBezTo>
                      <a:cubicBezTo>
                        <a:pt x="154" y="4"/>
                        <a:pt x="166" y="0"/>
                        <a:pt x="180" y="9"/>
                      </a:cubicBezTo>
                      <a:cubicBezTo>
                        <a:pt x="195" y="18"/>
                        <a:pt x="204" y="38"/>
                        <a:pt x="220" y="19"/>
                      </a:cubicBezTo>
                      <a:cubicBezTo>
                        <a:pt x="224" y="27"/>
                        <a:pt x="226" y="37"/>
                        <a:pt x="233" y="44"/>
                      </a:cubicBezTo>
                      <a:cubicBezTo>
                        <a:pt x="225" y="54"/>
                        <a:pt x="203" y="55"/>
                        <a:pt x="203" y="73"/>
                      </a:cubicBezTo>
                      <a:cubicBezTo>
                        <a:pt x="197" y="70"/>
                        <a:pt x="190" y="66"/>
                        <a:pt x="183" y="66"/>
                      </a:cubicBezTo>
                      <a:cubicBezTo>
                        <a:pt x="176" y="66"/>
                        <a:pt x="168" y="68"/>
                        <a:pt x="161" y="66"/>
                      </a:cubicBezTo>
                      <a:cubicBezTo>
                        <a:pt x="168" y="53"/>
                        <a:pt x="180" y="38"/>
                        <a:pt x="162" y="28"/>
                      </a:cubicBezTo>
                      <a:cubicBezTo>
                        <a:pt x="157" y="30"/>
                        <a:pt x="152" y="41"/>
                        <a:pt x="147" y="42"/>
                      </a:cubicBezTo>
                      <a:cubicBezTo>
                        <a:pt x="138" y="43"/>
                        <a:pt x="140" y="31"/>
                        <a:pt x="133" y="27"/>
                      </a:cubicBezTo>
                      <a:cubicBezTo>
                        <a:pt x="124" y="20"/>
                        <a:pt x="101" y="29"/>
                        <a:pt x="93" y="35"/>
                      </a:cubicBezTo>
                      <a:cubicBezTo>
                        <a:pt x="80" y="44"/>
                        <a:pt x="79" y="60"/>
                        <a:pt x="82" y="72"/>
                      </a:cubicBezTo>
                      <a:cubicBezTo>
                        <a:pt x="84" y="82"/>
                        <a:pt x="81" y="82"/>
                        <a:pt x="77" y="90"/>
                      </a:cubicBezTo>
                      <a:cubicBezTo>
                        <a:pt x="72" y="98"/>
                        <a:pt x="75" y="105"/>
                        <a:pt x="75" y="114"/>
                      </a:cubicBezTo>
                      <a:cubicBezTo>
                        <a:pt x="74" y="113"/>
                        <a:pt x="71" y="108"/>
                        <a:pt x="70" y="105"/>
                      </a:cubicBezTo>
                      <a:cubicBezTo>
                        <a:pt x="67" y="99"/>
                        <a:pt x="68" y="97"/>
                        <a:pt x="67" y="92"/>
                      </a:cubicBezTo>
                      <a:cubicBezTo>
                        <a:pt x="65" y="84"/>
                        <a:pt x="69" y="86"/>
                        <a:pt x="61" y="83"/>
                      </a:cubicBezTo>
                      <a:cubicBezTo>
                        <a:pt x="57" y="81"/>
                        <a:pt x="50" y="82"/>
                        <a:pt x="45" y="82"/>
                      </a:cubicBezTo>
                      <a:cubicBezTo>
                        <a:pt x="40" y="82"/>
                        <a:pt x="38" y="84"/>
                        <a:pt x="33" y="80"/>
                      </a:cubicBezTo>
                      <a:cubicBezTo>
                        <a:pt x="29" y="77"/>
                        <a:pt x="30" y="72"/>
                        <a:pt x="25" y="72"/>
                      </a:cubicBezTo>
                      <a:cubicBezTo>
                        <a:pt x="18" y="70"/>
                        <a:pt x="7" y="81"/>
                        <a:pt x="0" y="83"/>
                      </a:cubicBezTo>
                      <a:cubicBezTo>
                        <a:pt x="6" y="71"/>
                        <a:pt x="7" y="57"/>
                        <a:pt x="13" y="47"/>
                      </a:cubicBezTo>
                      <a:cubicBezTo>
                        <a:pt x="23" y="31"/>
                        <a:pt x="35" y="41"/>
                        <a:pt x="47" y="4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44" name="Freeform 65">
                  <a:extLst>
                    <a:ext uri="{FF2B5EF4-FFF2-40B4-BE49-F238E27FC236}">
                      <a16:creationId xmlns:a16="http://schemas.microsoft.com/office/drawing/2014/main" id="{B3455231-DDB0-8F97-E210-F804219E23E1}"/>
                    </a:ext>
                  </a:extLst>
                </p:cNvPr>
                <p:cNvSpPr>
                  <a:spLocks/>
                </p:cNvSpPr>
                <p:nvPr/>
              </p:nvSpPr>
              <p:spPr bwMode="auto">
                <a:xfrm>
                  <a:off x="4434" y="2244"/>
                  <a:ext cx="118" cy="147"/>
                </a:xfrm>
                <a:custGeom>
                  <a:avLst/>
                  <a:gdLst>
                    <a:gd name="T0" fmla="*/ 285 w 55"/>
                    <a:gd name="T1" fmla="*/ 0 h 69"/>
                    <a:gd name="T2" fmla="*/ 189 w 55"/>
                    <a:gd name="T3" fmla="*/ 426 h 69"/>
                    <a:gd name="T4" fmla="*/ 189 w 55"/>
                    <a:gd name="T5" fmla="*/ 618 h 69"/>
                    <a:gd name="T6" fmla="*/ 318 w 55"/>
                    <a:gd name="T7" fmla="*/ 618 h 69"/>
                    <a:gd name="T8" fmla="*/ 414 w 55"/>
                    <a:gd name="T9" fmla="*/ 667 h 69"/>
                    <a:gd name="T10" fmla="*/ 277 w 55"/>
                    <a:gd name="T11" fmla="*/ 9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69">
                      <a:moveTo>
                        <a:pt x="29" y="0"/>
                      </a:moveTo>
                      <a:cubicBezTo>
                        <a:pt x="17" y="6"/>
                        <a:pt x="0" y="40"/>
                        <a:pt x="19" y="44"/>
                      </a:cubicBezTo>
                      <a:cubicBezTo>
                        <a:pt x="20" y="53"/>
                        <a:pt x="9" y="59"/>
                        <a:pt x="19" y="64"/>
                      </a:cubicBezTo>
                      <a:cubicBezTo>
                        <a:pt x="20" y="64"/>
                        <a:pt x="28" y="63"/>
                        <a:pt x="32" y="64"/>
                      </a:cubicBezTo>
                      <a:cubicBezTo>
                        <a:pt x="35" y="65"/>
                        <a:pt x="39" y="68"/>
                        <a:pt x="42" y="69"/>
                      </a:cubicBezTo>
                      <a:cubicBezTo>
                        <a:pt x="55" y="52"/>
                        <a:pt x="46" y="11"/>
                        <a:pt x="28" y="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45" name="Freeform 66">
                  <a:extLst>
                    <a:ext uri="{FF2B5EF4-FFF2-40B4-BE49-F238E27FC236}">
                      <a16:creationId xmlns:a16="http://schemas.microsoft.com/office/drawing/2014/main" id="{DF6048A1-F601-2A80-EEC3-6890E5D263B2}"/>
                    </a:ext>
                  </a:extLst>
                </p:cNvPr>
                <p:cNvSpPr>
                  <a:spLocks/>
                </p:cNvSpPr>
                <p:nvPr/>
              </p:nvSpPr>
              <p:spPr bwMode="auto">
                <a:xfrm>
                  <a:off x="4500" y="2220"/>
                  <a:ext cx="120" cy="128"/>
                </a:xfrm>
                <a:custGeom>
                  <a:avLst/>
                  <a:gdLst>
                    <a:gd name="T0" fmla="*/ 0 w 56"/>
                    <a:gd name="T1" fmla="*/ 105 h 60"/>
                    <a:gd name="T2" fmla="*/ 302 w 56"/>
                    <a:gd name="T3" fmla="*/ 60 h 60"/>
                    <a:gd name="T4" fmla="*/ 317 w 56"/>
                    <a:gd name="T5" fmla="*/ 265 h 60"/>
                    <a:gd name="T6" fmla="*/ 551 w 56"/>
                    <a:gd name="T7" fmla="*/ 241 h 60"/>
                    <a:gd name="T8" fmla="*/ 354 w 56"/>
                    <a:gd name="T9" fmla="*/ 582 h 60"/>
                    <a:gd name="T10" fmla="*/ 60 w 56"/>
                    <a:gd name="T11" fmla="*/ 105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60">
                      <a:moveTo>
                        <a:pt x="0" y="11"/>
                      </a:moveTo>
                      <a:cubicBezTo>
                        <a:pt x="9" y="6"/>
                        <a:pt x="21" y="0"/>
                        <a:pt x="31" y="6"/>
                      </a:cubicBezTo>
                      <a:cubicBezTo>
                        <a:pt x="30" y="13"/>
                        <a:pt x="26" y="20"/>
                        <a:pt x="32" y="27"/>
                      </a:cubicBezTo>
                      <a:cubicBezTo>
                        <a:pt x="39" y="34"/>
                        <a:pt x="49" y="31"/>
                        <a:pt x="56" y="25"/>
                      </a:cubicBezTo>
                      <a:cubicBezTo>
                        <a:pt x="48" y="38"/>
                        <a:pt x="39" y="44"/>
                        <a:pt x="36" y="60"/>
                      </a:cubicBezTo>
                      <a:cubicBezTo>
                        <a:pt x="29" y="41"/>
                        <a:pt x="27" y="18"/>
                        <a:pt x="6" y="1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46" name="Freeform 67">
                  <a:extLst>
                    <a:ext uri="{FF2B5EF4-FFF2-40B4-BE49-F238E27FC236}">
                      <a16:creationId xmlns:a16="http://schemas.microsoft.com/office/drawing/2014/main" id="{5A47A474-2C62-94C6-945E-38AFE07C4504}"/>
                    </a:ext>
                  </a:extLst>
                </p:cNvPr>
                <p:cNvSpPr>
                  <a:spLocks/>
                </p:cNvSpPr>
                <p:nvPr/>
              </p:nvSpPr>
              <p:spPr bwMode="auto">
                <a:xfrm>
                  <a:off x="4624" y="2348"/>
                  <a:ext cx="122" cy="69"/>
                </a:xfrm>
                <a:custGeom>
                  <a:avLst/>
                  <a:gdLst>
                    <a:gd name="T0" fmla="*/ 0 w 57"/>
                    <a:gd name="T1" fmla="*/ 80 h 32"/>
                    <a:gd name="T2" fmla="*/ 41 w 57"/>
                    <a:gd name="T3" fmla="*/ 321 h 32"/>
                    <a:gd name="T4" fmla="*/ 165 w 57"/>
                    <a:gd name="T5" fmla="*/ 250 h 32"/>
                    <a:gd name="T6" fmla="*/ 325 w 57"/>
                    <a:gd name="T7" fmla="*/ 242 h 32"/>
                    <a:gd name="T8" fmla="*/ 430 w 57"/>
                    <a:gd name="T9" fmla="*/ 0 h 32"/>
                    <a:gd name="T10" fmla="*/ 88 w 57"/>
                    <a:gd name="T11" fmla="*/ 112 h 32"/>
                    <a:gd name="T12" fmla="*/ 68 w 57"/>
                    <a:gd name="T13" fmla="*/ 6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32">
                      <a:moveTo>
                        <a:pt x="0" y="8"/>
                      </a:moveTo>
                      <a:cubicBezTo>
                        <a:pt x="13" y="8"/>
                        <a:pt x="4" y="24"/>
                        <a:pt x="4" y="32"/>
                      </a:cubicBezTo>
                      <a:cubicBezTo>
                        <a:pt x="9" y="31"/>
                        <a:pt x="12" y="27"/>
                        <a:pt x="17" y="25"/>
                      </a:cubicBezTo>
                      <a:cubicBezTo>
                        <a:pt x="23" y="22"/>
                        <a:pt x="26" y="25"/>
                        <a:pt x="33" y="24"/>
                      </a:cubicBezTo>
                      <a:cubicBezTo>
                        <a:pt x="40" y="22"/>
                        <a:pt x="57" y="3"/>
                        <a:pt x="44" y="0"/>
                      </a:cubicBezTo>
                      <a:cubicBezTo>
                        <a:pt x="42" y="21"/>
                        <a:pt x="21" y="10"/>
                        <a:pt x="9" y="11"/>
                      </a:cubicBezTo>
                      <a:cubicBezTo>
                        <a:pt x="8" y="9"/>
                        <a:pt x="7" y="7"/>
                        <a:pt x="7" y="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47" name="Freeform 68">
                  <a:extLst>
                    <a:ext uri="{FF2B5EF4-FFF2-40B4-BE49-F238E27FC236}">
                      <a16:creationId xmlns:a16="http://schemas.microsoft.com/office/drawing/2014/main" id="{1395D36F-473C-5980-F52F-F74CB41D6397}"/>
                    </a:ext>
                  </a:extLst>
                </p:cNvPr>
                <p:cNvSpPr>
                  <a:spLocks/>
                </p:cNvSpPr>
                <p:nvPr/>
              </p:nvSpPr>
              <p:spPr bwMode="auto">
                <a:xfrm>
                  <a:off x="4614" y="2425"/>
                  <a:ext cx="132" cy="75"/>
                </a:xfrm>
                <a:custGeom>
                  <a:avLst/>
                  <a:gdLst>
                    <a:gd name="T0" fmla="*/ 281 w 62"/>
                    <a:gd name="T1" fmla="*/ 334 h 35"/>
                    <a:gd name="T2" fmla="*/ 590 w 62"/>
                    <a:gd name="T3" fmla="*/ 334 h 35"/>
                    <a:gd name="T4" fmla="*/ 366 w 62"/>
                    <a:gd name="T5" fmla="*/ 77 h 35"/>
                    <a:gd name="T6" fmla="*/ 196 w 62"/>
                    <a:gd name="T7" fmla="*/ 137 h 35"/>
                    <a:gd name="T8" fmla="*/ 85 w 62"/>
                    <a:gd name="T9" fmla="*/ 0 h 35"/>
                    <a:gd name="T10" fmla="*/ 49 w 62"/>
                    <a:gd name="T11" fmla="*/ 197 h 35"/>
                    <a:gd name="T12" fmla="*/ 153 w 62"/>
                    <a:gd name="T13" fmla="*/ 276 h 35"/>
                    <a:gd name="T14" fmla="*/ 258 w 62"/>
                    <a:gd name="T15" fmla="*/ 334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35">
                      <a:moveTo>
                        <a:pt x="29" y="34"/>
                      </a:moveTo>
                      <a:cubicBezTo>
                        <a:pt x="24" y="22"/>
                        <a:pt x="61" y="16"/>
                        <a:pt x="61" y="34"/>
                      </a:cubicBezTo>
                      <a:cubicBezTo>
                        <a:pt x="62" y="20"/>
                        <a:pt x="52" y="5"/>
                        <a:pt x="38" y="8"/>
                      </a:cubicBezTo>
                      <a:cubicBezTo>
                        <a:pt x="33" y="9"/>
                        <a:pt x="24" y="15"/>
                        <a:pt x="20" y="14"/>
                      </a:cubicBezTo>
                      <a:cubicBezTo>
                        <a:pt x="16" y="12"/>
                        <a:pt x="14" y="3"/>
                        <a:pt x="9" y="0"/>
                      </a:cubicBezTo>
                      <a:cubicBezTo>
                        <a:pt x="3" y="4"/>
                        <a:pt x="0" y="14"/>
                        <a:pt x="5" y="20"/>
                      </a:cubicBezTo>
                      <a:cubicBezTo>
                        <a:pt x="7" y="22"/>
                        <a:pt x="13" y="26"/>
                        <a:pt x="16" y="28"/>
                      </a:cubicBezTo>
                      <a:cubicBezTo>
                        <a:pt x="20" y="31"/>
                        <a:pt x="20" y="35"/>
                        <a:pt x="27" y="3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48" name="Freeform 69">
                  <a:extLst>
                    <a:ext uri="{FF2B5EF4-FFF2-40B4-BE49-F238E27FC236}">
                      <a16:creationId xmlns:a16="http://schemas.microsoft.com/office/drawing/2014/main" id="{0B290153-2F1A-224C-B9BB-E189C22B29F5}"/>
                    </a:ext>
                  </a:extLst>
                </p:cNvPr>
                <p:cNvSpPr>
                  <a:spLocks/>
                </p:cNvSpPr>
                <p:nvPr/>
              </p:nvSpPr>
              <p:spPr bwMode="auto">
                <a:xfrm>
                  <a:off x="4740" y="2477"/>
                  <a:ext cx="119" cy="147"/>
                </a:xfrm>
                <a:custGeom>
                  <a:avLst/>
                  <a:gdLst>
                    <a:gd name="T0" fmla="*/ 49 w 56"/>
                    <a:gd name="T1" fmla="*/ 249 h 69"/>
                    <a:gd name="T2" fmla="*/ 68 w 56"/>
                    <a:gd name="T3" fmla="*/ 541 h 69"/>
                    <a:gd name="T4" fmla="*/ 357 w 56"/>
                    <a:gd name="T5" fmla="*/ 454 h 69"/>
                    <a:gd name="T6" fmla="*/ 374 w 56"/>
                    <a:gd name="T7" fmla="*/ 222 h 69"/>
                    <a:gd name="T8" fmla="*/ 221 w 56"/>
                    <a:gd name="T9" fmla="*/ 173 h 69"/>
                    <a:gd name="T10" fmla="*/ 193 w 56"/>
                    <a:gd name="T11" fmla="*/ 0 h 69"/>
                    <a:gd name="T12" fmla="*/ 153 w 56"/>
                    <a:gd name="T13" fmla="*/ 145 h 69"/>
                    <a:gd name="T14" fmla="*/ 221 w 56"/>
                    <a:gd name="T15" fmla="*/ 249 h 69"/>
                    <a:gd name="T16" fmla="*/ 240 w 56"/>
                    <a:gd name="T17" fmla="*/ 377 h 69"/>
                    <a:gd name="T18" fmla="*/ 128 w 56"/>
                    <a:gd name="T19" fmla="*/ 42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9">
                      <a:moveTo>
                        <a:pt x="5" y="26"/>
                      </a:moveTo>
                      <a:cubicBezTo>
                        <a:pt x="16" y="32"/>
                        <a:pt x="0" y="47"/>
                        <a:pt x="7" y="56"/>
                      </a:cubicBezTo>
                      <a:cubicBezTo>
                        <a:pt x="18" y="69"/>
                        <a:pt x="28" y="54"/>
                        <a:pt x="37" y="47"/>
                      </a:cubicBezTo>
                      <a:cubicBezTo>
                        <a:pt x="47" y="39"/>
                        <a:pt x="56" y="28"/>
                        <a:pt x="39" y="23"/>
                      </a:cubicBezTo>
                      <a:cubicBezTo>
                        <a:pt x="33" y="22"/>
                        <a:pt x="26" y="23"/>
                        <a:pt x="23" y="18"/>
                      </a:cubicBezTo>
                      <a:cubicBezTo>
                        <a:pt x="20" y="14"/>
                        <a:pt x="22" y="5"/>
                        <a:pt x="20" y="0"/>
                      </a:cubicBezTo>
                      <a:cubicBezTo>
                        <a:pt x="18" y="3"/>
                        <a:pt x="16" y="12"/>
                        <a:pt x="16" y="15"/>
                      </a:cubicBezTo>
                      <a:cubicBezTo>
                        <a:pt x="17" y="22"/>
                        <a:pt x="20" y="21"/>
                        <a:pt x="23" y="26"/>
                      </a:cubicBezTo>
                      <a:cubicBezTo>
                        <a:pt x="27" y="31"/>
                        <a:pt x="31" y="32"/>
                        <a:pt x="25" y="39"/>
                      </a:cubicBezTo>
                      <a:cubicBezTo>
                        <a:pt x="22" y="43"/>
                        <a:pt x="17" y="44"/>
                        <a:pt x="13" y="4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49" name="Freeform 70">
                  <a:extLst>
                    <a:ext uri="{FF2B5EF4-FFF2-40B4-BE49-F238E27FC236}">
                      <a16:creationId xmlns:a16="http://schemas.microsoft.com/office/drawing/2014/main" id="{7029F4BD-C35D-EE44-BAD8-89DAA0E6C877}"/>
                    </a:ext>
                  </a:extLst>
                </p:cNvPr>
                <p:cNvSpPr>
                  <a:spLocks/>
                </p:cNvSpPr>
                <p:nvPr/>
              </p:nvSpPr>
              <p:spPr bwMode="auto">
                <a:xfrm>
                  <a:off x="4840" y="2444"/>
                  <a:ext cx="246" cy="137"/>
                </a:xfrm>
                <a:custGeom>
                  <a:avLst/>
                  <a:gdLst>
                    <a:gd name="T0" fmla="*/ 421 w 115"/>
                    <a:gd name="T1" fmla="*/ 518 h 64"/>
                    <a:gd name="T2" fmla="*/ 969 w 115"/>
                    <a:gd name="T3" fmla="*/ 482 h 64"/>
                    <a:gd name="T4" fmla="*/ 868 w 115"/>
                    <a:gd name="T5" fmla="*/ 0 h 64"/>
                    <a:gd name="T6" fmla="*/ 800 w 115"/>
                    <a:gd name="T7" fmla="*/ 325 h 64"/>
                    <a:gd name="T8" fmla="*/ 531 w 115"/>
                    <a:gd name="T9" fmla="*/ 233 h 64"/>
                    <a:gd name="T10" fmla="*/ 178 w 115"/>
                    <a:gd name="T11" fmla="*/ 353 h 64"/>
                    <a:gd name="T12" fmla="*/ 0 w 115"/>
                    <a:gd name="T13" fmla="*/ 627 h 64"/>
                    <a:gd name="T14" fmla="*/ 233 w 115"/>
                    <a:gd name="T15" fmla="*/ 462 h 64"/>
                    <a:gd name="T16" fmla="*/ 353 w 115"/>
                    <a:gd name="T17" fmla="*/ 394 h 64"/>
                    <a:gd name="T18" fmla="*/ 462 w 115"/>
                    <a:gd name="T19" fmla="*/ 45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64">
                      <a:moveTo>
                        <a:pt x="43" y="53"/>
                      </a:moveTo>
                      <a:cubicBezTo>
                        <a:pt x="48" y="29"/>
                        <a:pt x="81" y="51"/>
                        <a:pt x="99" y="49"/>
                      </a:cubicBezTo>
                      <a:cubicBezTo>
                        <a:pt x="115" y="47"/>
                        <a:pt x="94" y="9"/>
                        <a:pt x="89" y="0"/>
                      </a:cubicBezTo>
                      <a:cubicBezTo>
                        <a:pt x="92" y="11"/>
                        <a:pt x="95" y="27"/>
                        <a:pt x="82" y="33"/>
                      </a:cubicBezTo>
                      <a:cubicBezTo>
                        <a:pt x="72" y="37"/>
                        <a:pt x="65" y="24"/>
                        <a:pt x="54" y="24"/>
                      </a:cubicBezTo>
                      <a:cubicBezTo>
                        <a:pt x="42" y="23"/>
                        <a:pt x="27" y="28"/>
                        <a:pt x="18" y="36"/>
                      </a:cubicBezTo>
                      <a:cubicBezTo>
                        <a:pt x="11" y="41"/>
                        <a:pt x="2" y="56"/>
                        <a:pt x="0" y="64"/>
                      </a:cubicBezTo>
                      <a:cubicBezTo>
                        <a:pt x="6" y="56"/>
                        <a:pt x="15" y="52"/>
                        <a:pt x="24" y="47"/>
                      </a:cubicBezTo>
                      <a:cubicBezTo>
                        <a:pt x="27" y="45"/>
                        <a:pt x="33" y="39"/>
                        <a:pt x="36" y="40"/>
                      </a:cubicBezTo>
                      <a:cubicBezTo>
                        <a:pt x="42" y="40"/>
                        <a:pt x="38" y="48"/>
                        <a:pt x="47" y="4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50" name="Freeform 71">
                  <a:extLst>
                    <a:ext uri="{FF2B5EF4-FFF2-40B4-BE49-F238E27FC236}">
                      <a16:creationId xmlns:a16="http://schemas.microsoft.com/office/drawing/2014/main" id="{9AE84B3E-082F-6766-08C5-6698E96B062F}"/>
                    </a:ext>
                  </a:extLst>
                </p:cNvPr>
                <p:cNvSpPr>
                  <a:spLocks/>
                </p:cNvSpPr>
                <p:nvPr/>
              </p:nvSpPr>
              <p:spPr bwMode="auto">
                <a:xfrm>
                  <a:off x="4983" y="2348"/>
                  <a:ext cx="58" cy="67"/>
                </a:xfrm>
                <a:custGeom>
                  <a:avLst/>
                  <a:gdLst>
                    <a:gd name="T0" fmla="*/ 137 w 27"/>
                    <a:gd name="T1" fmla="*/ 0 h 31"/>
                    <a:gd name="T2" fmla="*/ 69 w 27"/>
                    <a:gd name="T3" fmla="*/ 313 h 31"/>
                    <a:gd name="T4" fmla="*/ 269 w 27"/>
                    <a:gd name="T5" fmla="*/ 303 h 31"/>
                    <a:gd name="T6" fmla="*/ 148 w 27"/>
                    <a:gd name="T7" fmla="*/ 19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1">
                      <a:moveTo>
                        <a:pt x="14" y="0"/>
                      </a:moveTo>
                      <a:cubicBezTo>
                        <a:pt x="7" y="6"/>
                        <a:pt x="0" y="23"/>
                        <a:pt x="7" y="31"/>
                      </a:cubicBezTo>
                      <a:cubicBezTo>
                        <a:pt x="10" y="17"/>
                        <a:pt x="20" y="25"/>
                        <a:pt x="27" y="30"/>
                      </a:cubicBezTo>
                      <a:cubicBezTo>
                        <a:pt x="27" y="21"/>
                        <a:pt x="17" y="11"/>
                        <a:pt x="15" y="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51" name="Freeform 72">
                  <a:extLst>
                    <a:ext uri="{FF2B5EF4-FFF2-40B4-BE49-F238E27FC236}">
                      <a16:creationId xmlns:a16="http://schemas.microsoft.com/office/drawing/2014/main" id="{2FA037CD-91DB-5B4F-D84D-2C736D2B4AD8}"/>
                    </a:ext>
                  </a:extLst>
                </p:cNvPr>
                <p:cNvSpPr>
                  <a:spLocks/>
                </p:cNvSpPr>
                <p:nvPr/>
              </p:nvSpPr>
              <p:spPr bwMode="auto">
                <a:xfrm>
                  <a:off x="4881" y="2196"/>
                  <a:ext cx="134" cy="163"/>
                </a:xfrm>
                <a:custGeom>
                  <a:avLst/>
                  <a:gdLst>
                    <a:gd name="T0" fmla="*/ 145 w 63"/>
                    <a:gd name="T1" fmla="*/ 180 h 76"/>
                    <a:gd name="T2" fmla="*/ 366 w 63"/>
                    <a:gd name="T3" fmla="*/ 157 h 76"/>
                    <a:gd name="T4" fmla="*/ 510 w 63"/>
                    <a:gd name="T5" fmla="*/ 257 h 76"/>
                    <a:gd name="T6" fmla="*/ 579 w 63"/>
                    <a:gd name="T7" fmla="*/ 483 h 76"/>
                    <a:gd name="T8" fmla="*/ 479 w 63"/>
                    <a:gd name="T9" fmla="*/ 611 h 76"/>
                    <a:gd name="T10" fmla="*/ 434 w 63"/>
                    <a:gd name="T11" fmla="*/ 751 h 76"/>
                    <a:gd name="T12" fmla="*/ 317 w 63"/>
                    <a:gd name="T13" fmla="*/ 326 h 76"/>
                    <a:gd name="T14" fmla="*/ 194 w 63"/>
                    <a:gd name="T15" fmla="*/ 317 h 76"/>
                    <a:gd name="T16" fmla="*/ 128 w 63"/>
                    <a:gd name="T17" fmla="*/ 217 h 76"/>
                    <a:gd name="T18" fmla="*/ 60 w 63"/>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6">
                      <a:moveTo>
                        <a:pt x="15" y="18"/>
                      </a:moveTo>
                      <a:cubicBezTo>
                        <a:pt x="26" y="25"/>
                        <a:pt x="28" y="19"/>
                        <a:pt x="38" y="16"/>
                      </a:cubicBezTo>
                      <a:cubicBezTo>
                        <a:pt x="46" y="12"/>
                        <a:pt x="48" y="18"/>
                        <a:pt x="53" y="26"/>
                      </a:cubicBezTo>
                      <a:cubicBezTo>
                        <a:pt x="58" y="33"/>
                        <a:pt x="63" y="41"/>
                        <a:pt x="60" y="49"/>
                      </a:cubicBezTo>
                      <a:cubicBezTo>
                        <a:pt x="58" y="54"/>
                        <a:pt x="52" y="57"/>
                        <a:pt x="50" y="62"/>
                      </a:cubicBezTo>
                      <a:cubicBezTo>
                        <a:pt x="48" y="66"/>
                        <a:pt x="47" y="72"/>
                        <a:pt x="45" y="76"/>
                      </a:cubicBezTo>
                      <a:cubicBezTo>
                        <a:pt x="46" y="59"/>
                        <a:pt x="52" y="36"/>
                        <a:pt x="33" y="33"/>
                      </a:cubicBezTo>
                      <a:cubicBezTo>
                        <a:pt x="28" y="32"/>
                        <a:pt x="23" y="34"/>
                        <a:pt x="20" y="32"/>
                      </a:cubicBezTo>
                      <a:cubicBezTo>
                        <a:pt x="14" y="29"/>
                        <a:pt x="17" y="27"/>
                        <a:pt x="13" y="22"/>
                      </a:cubicBezTo>
                      <a:cubicBezTo>
                        <a:pt x="9" y="16"/>
                        <a:pt x="0" y="8"/>
                        <a:pt x="6"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52" name="Freeform 73">
                  <a:extLst>
                    <a:ext uri="{FF2B5EF4-FFF2-40B4-BE49-F238E27FC236}">
                      <a16:creationId xmlns:a16="http://schemas.microsoft.com/office/drawing/2014/main" id="{B2CA49BE-651F-E107-AAF8-7EB35FC49045}"/>
                    </a:ext>
                  </a:extLst>
                </p:cNvPr>
                <p:cNvSpPr>
                  <a:spLocks/>
                </p:cNvSpPr>
                <p:nvPr/>
              </p:nvSpPr>
              <p:spPr bwMode="auto">
                <a:xfrm>
                  <a:off x="4791" y="1993"/>
                  <a:ext cx="90" cy="77"/>
                </a:xfrm>
                <a:custGeom>
                  <a:avLst/>
                  <a:gdLst>
                    <a:gd name="T0" fmla="*/ 0 w 42"/>
                    <a:gd name="T1" fmla="*/ 293 h 36"/>
                    <a:gd name="T2" fmla="*/ 334 w 42"/>
                    <a:gd name="T3" fmla="*/ 28 h 36"/>
                    <a:gd name="T4" fmla="*/ 362 w 42"/>
                    <a:gd name="T5" fmla="*/ 353 h 36"/>
                    <a:gd name="T6" fmla="*/ 9 w 42"/>
                    <a:gd name="T7" fmla="*/ 31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0" y="30"/>
                      </a:moveTo>
                      <a:cubicBezTo>
                        <a:pt x="4" y="21"/>
                        <a:pt x="23" y="0"/>
                        <a:pt x="34" y="3"/>
                      </a:cubicBezTo>
                      <a:cubicBezTo>
                        <a:pt x="40" y="15"/>
                        <a:pt x="42" y="24"/>
                        <a:pt x="37" y="36"/>
                      </a:cubicBezTo>
                      <a:cubicBezTo>
                        <a:pt x="37" y="10"/>
                        <a:pt x="13" y="22"/>
                        <a:pt x="1" y="3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53" name="Freeform 74">
                  <a:extLst>
                    <a:ext uri="{FF2B5EF4-FFF2-40B4-BE49-F238E27FC236}">
                      <a16:creationId xmlns:a16="http://schemas.microsoft.com/office/drawing/2014/main" id="{8AB7F59D-22B4-22EB-677C-5BA31BF7374A}"/>
                    </a:ext>
                  </a:extLst>
                </p:cNvPr>
                <p:cNvSpPr>
                  <a:spLocks/>
                </p:cNvSpPr>
                <p:nvPr/>
              </p:nvSpPr>
              <p:spPr bwMode="auto">
                <a:xfrm>
                  <a:off x="3432" y="2355"/>
                  <a:ext cx="81" cy="136"/>
                </a:xfrm>
                <a:custGeom>
                  <a:avLst/>
                  <a:gdLst>
                    <a:gd name="T0" fmla="*/ 301 w 38"/>
                    <a:gd name="T1" fmla="*/ 68 h 64"/>
                    <a:gd name="T2" fmla="*/ 145 w 38"/>
                    <a:gd name="T3" fmla="*/ 385 h 64"/>
                    <a:gd name="T4" fmla="*/ 318 w 38"/>
                    <a:gd name="T5" fmla="*/ 96 h 64"/>
                    <a:gd name="T6" fmla="*/ 0 60000 65536"/>
                    <a:gd name="T7" fmla="*/ 0 60000 65536"/>
                    <a:gd name="T8" fmla="*/ 0 60000 65536"/>
                  </a:gdLst>
                  <a:ahLst/>
                  <a:cxnLst>
                    <a:cxn ang="T6">
                      <a:pos x="T0" y="T1"/>
                    </a:cxn>
                    <a:cxn ang="T7">
                      <a:pos x="T2" y="T3"/>
                    </a:cxn>
                    <a:cxn ang="T8">
                      <a:pos x="T4" y="T5"/>
                    </a:cxn>
                  </a:cxnLst>
                  <a:rect l="0" t="0" r="r" b="b"/>
                  <a:pathLst>
                    <a:path w="38" h="64">
                      <a:moveTo>
                        <a:pt x="31" y="7"/>
                      </a:moveTo>
                      <a:cubicBezTo>
                        <a:pt x="7" y="0"/>
                        <a:pt x="0" y="25"/>
                        <a:pt x="15" y="40"/>
                      </a:cubicBezTo>
                      <a:cubicBezTo>
                        <a:pt x="38" y="64"/>
                        <a:pt x="26" y="22"/>
                        <a:pt x="33" y="1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54" name="Freeform 75">
                  <a:extLst>
                    <a:ext uri="{FF2B5EF4-FFF2-40B4-BE49-F238E27FC236}">
                      <a16:creationId xmlns:a16="http://schemas.microsoft.com/office/drawing/2014/main" id="{2FC43C0F-4AFB-571C-EC24-937D2BD1A898}"/>
                    </a:ext>
                  </a:extLst>
                </p:cNvPr>
                <p:cNvSpPr>
                  <a:spLocks/>
                </p:cNvSpPr>
                <p:nvPr/>
              </p:nvSpPr>
              <p:spPr bwMode="auto">
                <a:xfrm>
                  <a:off x="3543" y="2235"/>
                  <a:ext cx="210" cy="237"/>
                </a:xfrm>
                <a:custGeom>
                  <a:avLst/>
                  <a:gdLst>
                    <a:gd name="T0" fmla="*/ 551 w 98"/>
                    <a:gd name="T1" fmla="*/ 615 h 111"/>
                    <a:gd name="T2" fmla="*/ 206 w 98"/>
                    <a:gd name="T3" fmla="*/ 1021 h 111"/>
                    <a:gd name="T4" fmla="*/ 602 w 98"/>
                    <a:gd name="T5" fmla="*/ 730 h 111"/>
                    <a:gd name="T6" fmla="*/ 808 w 98"/>
                    <a:gd name="T7" fmla="*/ 583 h 111"/>
                    <a:gd name="T8" fmla="*/ 964 w 98"/>
                    <a:gd name="T9" fmla="*/ 465 h 111"/>
                    <a:gd name="T10" fmla="*/ 688 w 98"/>
                    <a:gd name="T11" fmla="*/ 497 h 111"/>
                    <a:gd name="T12" fmla="*/ 799 w 98"/>
                    <a:gd name="T13" fmla="*/ 164 h 111"/>
                    <a:gd name="T14" fmla="*/ 189 w 98"/>
                    <a:gd name="T15" fmla="*/ 478 h 111"/>
                    <a:gd name="T16" fmla="*/ 60 w 98"/>
                    <a:gd name="T17" fmla="*/ 555 h 111"/>
                    <a:gd name="T18" fmla="*/ 137 w 98"/>
                    <a:gd name="T19" fmla="*/ 702 h 111"/>
                    <a:gd name="T20" fmla="*/ 0 w 98"/>
                    <a:gd name="T21" fmla="*/ 1080 h 111"/>
                    <a:gd name="T22" fmla="*/ 216 w 98"/>
                    <a:gd name="T23" fmla="*/ 702 h 111"/>
                    <a:gd name="T24" fmla="*/ 523 w 98"/>
                    <a:gd name="T25" fmla="*/ 615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8" h="111">
                      <a:moveTo>
                        <a:pt x="56" y="63"/>
                      </a:moveTo>
                      <a:cubicBezTo>
                        <a:pt x="30" y="63"/>
                        <a:pt x="33" y="90"/>
                        <a:pt x="21" y="105"/>
                      </a:cubicBezTo>
                      <a:cubicBezTo>
                        <a:pt x="36" y="101"/>
                        <a:pt x="51" y="87"/>
                        <a:pt x="61" y="75"/>
                      </a:cubicBezTo>
                      <a:cubicBezTo>
                        <a:pt x="67" y="68"/>
                        <a:pt x="72" y="63"/>
                        <a:pt x="82" y="60"/>
                      </a:cubicBezTo>
                      <a:cubicBezTo>
                        <a:pt x="89" y="57"/>
                        <a:pt x="95" y="57"/>
                        <a:pt x="98" y="48"/>
                      </a:cubicBezTo>
                      <a:cubicBezTo>
                        <a:pt x="90" y="54"/>
                        <a:pt x="73" y="60"/>
                        <a:pt x="70" y="51"/>
                      </a:cubicBezTo>
                      <a:cubicBezTo>
                        <a:pt x="64" y="37"/>
                        <a:pt x="81" y="28"/>
                        <a:pt x="81" y="17"/>
                      </a:cubicBezTo>
                      <a:cubicBezTo>
                        <a:pt x="60" y="0"/>
                        <a:pt x="33" y="37"/>
                        <a:pt x="19" y="49"/>
                      </a:cubicBezTo>
                      <a:cubicBezTo>
                        <a:pt x="16" y="51"/>
                        <a:pt x="8" y="53"/>
                        <a:pt x="6" y="57"/>
                      </a:cubicBezTo>
                      <a:cubicBezTo>
                        <a:pt x="2" y="65"/>
                        <a:pt x="12" y="65"/>
                        <a:pt x="14" y="72"/>
                      </a:cubicBezTo>
                      <a:cubicBezTo>
                        <a:pt x="16" y="82"/>
                        <a:pt x="4" y="102"/>
                        <a:pt x="0" y="111"/>
                      </a:cubicBezTo>
                      <a:cubicBezTo>
                        <a:pt x="12" y="101"/>
                        <a:pt x="14" y="85"/>
                        <a:pt x="22" y="72"/>
                      </a:cubicBezTo>
                      <a:cubicBezTo>
                        <a:pt x="26" y="66"/>
                        <a:pt x="50" y="47"/>
                        <a:pt x="53" y="6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55" name="Freeform 76">
                  <a:extLst>
                    <a:ext uri="{FF2B5EF4-FFF2-40B4-BE49-F238E27FC236}">
                      <a16:creationId xmlns:a16="http://schemas.microsoft.com/office/drawing/2014/main" id="{E3820E07-49C8-03DD-E2E7-3696FC7B7DF9}"/>
                    </a:ext>
                  </a:extLst>
                </p:cNvPr>
                <p:cNvSpPr>
                  <a:spLocks/>
                </p:cNvSpPr>
                <p:nvPr/>
              </p:nvSpPr>
              <p:spPr bwMode="auto">
                <a:xfrm>
                  <a:off x="3520" y="2402"/>
                  <a:ext cx="168" cy="151"/>
                </a:xfrm>
                <a:custGeom>
                  <a:avLst/>
                  <a:gdLst>
                    <a:gd name="T0" fmla="*/ 298 w 79"/>
                    <a:gd name="T1" fmla="*/ 272 h 71"/>
                    <a:gd name="T2" fmla="*/ 0 w 79"/>
                    <a:gd name="T3" fmla="*/ 683 h 71"/>
                    <a:gd name="T4" fmla="*/ 478 w 79"/>
                    <a:gd name="T5" fmla="*/ 598 h 71"/>
                    <a:gd name="T6" fmla="*/ 281 w 79"/>
                    <a:gd name="T7" fmla="*/ 547 h 71"/>
                    <a:gd name="T8" fmla="*/ 402 w 79"/>
                    <a:gd name="T9" fmla="*/ 366 h 71"/>
                    <a:gd name="T10" fmla="*/ 734 w 79"/>
                    <a:gd name="T11" fmla="*/ 0 h 71"/>
                    <a:gd name="T12" fmla="*/ 547 w 79"/>
                    <a:gd name="T13" fmla="*/ 181 h 71"/>
                    <a:gd name="T14" fmla="*/ 257 w 79"/>
                    <a:gd name="T15" fmla="*/ 298 h 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71">
                      <a:moveTo>
                        <a:pt x="31" y="28"/>
                      </a:moveTo>
                      <a:cubicBezTo>
                        <a:pt x="25" y="42"/>
                        <a:pt x="0" y="55"/>
                        <a:pt x="0" y="71"/>
                      </a:cubicBezTo>
                      <a:cubicBezTo>
                        <a:pt x="14" y="62"/>
                        <a:pt x="36" y="70"/>
                        <a:pt x="50" y="62"/>
                      </a:cubicBezTo>
                      <a:cubicBezTo>
                        <a:pt x="46" y="62"/>
                        <a:pt x="31" y="60"/>
                        <a:pt x="29" y="57"/>
                      </a:cubicBezTo>
                      <a:cubicBezTo>
                        <a:pt x="22" y="48"/>
                        <a:pt x="36" y="41"/>
                        <a:pt x="42" y="38"/>
                      </a:cubicBezTo>
                      <a:cubicBezTo>
                        <a:pt x="55" y="31"/>
                        <a:pt x="79" y="19"/>
                        <a:pt x="76" y="0"/>
                      </a:cubicBezTo>
                      <a:cubicBezTo>
                        <a:pt x="69" y="1"/>
                        <a:pt x="63" y="14"/>
                        <a:pt x="57" y="19"/>
                      </a:cubicBezTo>
                      <a:cubicBezTo>
                        <a:pt x="47" y="26"/>
                        <a:pt x="37" y="27"/>
                        <a:pt x="27" y="3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56" name="Freeform 77">
                  <a:extLst>
                    <a:ext uri="{FF2B5EF4-FFF2-40B4-BE49-F238E27FC236}">
                      <a16:creationId xmlns:a16="http://schemas.microsoft.com/office/drawing/2014/main" id="{36EA0BC5-AB9E-989C-0508-D88283A559AE}"/>
                    </a:ext>
                  </a:extLst>
                </p:cNvPr>
                <p:cNvSpPr>
                  <a:spLocks/>
                </p:cNvSpPr>
                <p:nvPr/>
              </p:nvSpPr>
              <p:spPr bwMode="auto">
                <a:xfrm>
                  <a:off x="3721" y="2425"/>
                  <a:ext cx="213" cy="314"/>
                </a:xfrm>
                <a:custGeom>
                  <a:avLst/>
                  <a:gdLst>
                    <a:gd name="T0" fmla="*/ 181 w 100"/>
                    <a:gd name="T1" fmla="*/ 944 h 147"/>
                    <a:gd name="T2" fmla="*/ 213 w 100"/>
                    <a:gd name="T3" fmla="*/ 1337 h 147"/>
                    <a:gd name="T4" fmla="*/ 539 w 100"/>
                    <a:gd name="T5" fmla="*/ 1314 h 147"/>
                    <a:gd name="T6" fmla="*/ 718 w 100"/>
                    <a:gd name="T7" fmla="*/ 1021 h 147"/>
                    <a:gd name="T8" fmla="*/ 735 w 100"/>
                    <a:gd name="T9" fmla="*/ 615 h 147"/>
                    <a:gd name="T10" fmla="*/ 703 w 100"/>
                    <a:gd name="T11" fmla="*/ 421 h 147"/>
                    <a:gd name="T12" fmla="*/ 794 w 100"/>
                    <a:gd name="T13" fmla="*/ 273 h 147"/>
                    <a:gd name="T14" fmla="*/ 948 w 100"/>
                    <a:gd name="T15" fmla="*/ 188 h 147"/>
                    <a:gd name="T16" fmla="*/ 888 w 100"/>
                    <a:gd name="T17" fmla="*/ 0 h 147"/>
                    <a:gd name="T18" fmla="*/ 571 w 100"/>
                    <a:gd name="T19" fmla="*/ 301 h 147"/>
                    <a:gd name="T20" fmla="*/ 581 w 100"/>
                    <a:gd name="T21" fmla="*/ 731 h 147"/>
                    <a:gd name="T22" fmla="*/ 405 w 100"/>
                    <a:gd name="T23" fmla="*/ 1021 h 147"/>
                    <a:gd name="T24" fmla="*/ 104 w 100"/>
                    <a:gd name="T25" fmla="*/ 662 h 147"/>
                    <a:gd name="T26" fmla="*/ 19 w 100"/>
                    <a:gd name="T27" fmla="*/ 643 h 147"/>
                    <a:gd name="T28" fmla="*/ 164 w 100"/>
                    <a:gd name="T29" fmla="*/ 780 h 147"/>
                    <a:gd name="T30" fmla="*/ 264 w 100"/>
                    <a:gd name="T31" fmla="*/ 1012 h 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0" h="147">
                      <a:moveTo>
                        <a:pt x="19" y="97"/>
                      </a:moveTo>
                      <a:cubicBezTo>
                        <a:pt x="28" y="107"/>
                        <a:pt x="24" y="125"/>
                        <a:pt x="22" y="137"/>
                      </a:cubicBezTo>
                      <a:cubicBezTo>
                        <a:pt x="29" y="147"/>
                        <a:pt x="48" y="143"/>
                        <a:pt x="56" y="135"/>
                      </a:cubicBezTo>
                      <a:cubicBezTo>
                        <a:pt x="64" y="127"/>
                        <a:pt x="70" y="116"/>
                        <a:pt x="74" y="105"/>
                      </a:cubicBezTo>
                      <a:cubicBezTo>
                        <a:pt x="59" y="103"/>
                        <a:pt x="73" y="71"/>
                        <a:pt x="76" y="63"/>
                      </a:cubicBezTo>
                      <a:cubicBezTo>
                        <a:pt x="72" y="58"/>
                        <a:pt x="72" y="50"/>
                        <a:pt x="73" y="43"/>
                      </a:cubicBezTo>
                      <a:cubicBezTo>
                        <a:pt x="74" y="34"/>
                        <a:pt x="74" y="31"/>
                        <a:pt x="82" y="28"/>
                      </a:cubicBezTo>
                      <a:cubicBezTo>
                        <a:pt x="88" y="25"/>
                        <a:pt x="95" y="28"/>
                        <a:pt x="98" y="19"/>
                      </a:cubicBezTo>
                      <a:cubicBezTo>
                        <a:pt x="100" y="12"/>
                        <a:pt x="94" y="4"/>
                        <a:pt x="92" y="0"/>
                      </a:cubicBezTo>
                      <a:cubicBezTo>
                        <a:pt x="92" y="24"/>
                        <a:pt x="72" y="17"/>
                        <a:pt x="59" y="31"/>
                      </a:cubicBezTo>
                      <a:cubicBezTo>
                        <a:pt x="51" y="39"/>
                        <a:pt x="59" y="63"/>
                        <a:pt x="60" y="75"/>
                      </a:cubicBezTo>
                      <a:cubicBezTo>
                        <a:pt x="60" y="86"/>
                        <a:pt x="60" y="123"/>
                        <a:pt x="42" y="105"/>
                      </a:cubicBezTo>
                      <a:cubicBezTo>
                        <a:pt x="29" y="91"/>
                        <a:pt x="33" y="74"/>
                        <a:pt x="11" y="68"/>
                      </a:cubicBezTo>
                      <a:cubicBezTo>
                        <a:pt x="7" y="67"/>
                        <a:pt x="5" y="66"/>
                        <a:pt x="2" y="66"/>
                      </a:cubicBezTo>
                      <a:cubicBezTo>
                        <a:pt x="0" y="75"/>
                        <a:pt x="12" y="75"/>
                        <a:pt x="17" y="80"/>
                      </a:cubicBezTo>
                      <a:cubicBezTo>
                        <a:pt x="23" y="87"/>
                        <a:pt x="21" y="99"/>
                        <a:pt x="27" y="10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57" name="Freeform 78">
                  <a:extLst>
                    <a:ext uri="{FF2B5EF4-FFF2-40B4-BE49-F238E27FC236}">
                      <a16:creationId xmlns:a16="http://schemas.microsoft.com/office/drawing/2014/main" id="{09A094AB-BE3F-6F33-55AF-FB1E9F6AE2AE}"/>
                    </a:ext>
                  </a:extLst>
                </p:cNvPr>
                <p:cNvSpPr>
                  <a:spLocks/>
                </p:cNvSpPr>
                <p:nvPr/>
              </p:nvSpPr>
              <p:spPr bwMode="auto">
                <a:xfrm>
                  <a:off x="3934" y="2365"/>
                  <a:ext cx="101" cy="139"/>
                </a:xfrm>
                <a:custGeom>
                  <a:avLst/>
                  <a:gdLst>
                    <a:gd name="T0" fmla="*/ 0 w 47"/>
                    <a:gd name="T1" fmla="*/ 120 h 65"/>
                    <a:gd name="T2" fmla="*/ 28 w 47"/>
                    <a:gd name="T3" fmla="*/ 334 h 65"/>
                    <a:gd name="T4" fmla="*/ 217 w 47"/>
                    <a:gd name="T5" fmla="*/ 325 h 65"/>
                    <a:gd name="T6" fmla="*/ 217 w 47"/>
                    <a:gd name="T7" fmla="*/ 635 h 65"/>
                    <a:gd name="T8" fmla="*/ 277 w 47"/>
                    <a:gd name="T9" fmla="*/ 379 h 65"/>
                    <a:gd name="T10" fmla="*/ 415 w 47"/>
                    <a:gd name="T11" fmla="*/ 165 h 65"/>
                    <a:gd name="T12" fmla="*/ 318 w 47"/>
                    <a:gd name="T13" fmla="*/ 41 h 65"/>
                    <a:gd name="T14" fmla="*/ 52 w 47"/>
                    <a:gd name="T15" fmla="*/ 128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65">
                      <a:moveTo>
                        <a:pt x="0" y="12"/>
                      </a:moveTo>
                      <a:cubicBezTo>
                        <a:pt x="0" y="20"/>
                        <a:pt x="0" y="27"/>
                        <a:pt x="3" y="34"/>
                      </a:cubicBezTo>
                      <a:cubicBezTo>
                        <a:pt x="6" y="22"/>
                        <a:pt x="24" y="14"/>
                        <a:pt x="22" y="33"/>
                      </a:cubicBezTo>
                      <a:cubicBezTo>
                        <a:pt x="20" y="46"/>
                        <a:pt x="17" y="52"/>
                        <a:pt x="22" y="65"/>
                      </a:cubicBezTo>
                      <a:cubicBezTo>
                        <a:pt x="22" y="57"/>
                        <a:pt x="24" y="46"/>
                        <a:pt x="28" y="39"/>
                      </a:cubicBezTo>
                      <a:cubicBezTo>
                        <a:pt x="32" y="31"/>
                        <a:pt x="39" y="25"/>
                        <a:pt x="42" y="17"/>
                      </a:cubicBezTo>
                      <a:cubicBezTo>
                        <a:pt x="47" y="5"/>
                        <a:pt x="44" y="0"/>
                        <a:pt x="32" y="4"/>
                      </a:cubicBezTo>
                      <a:cubicBezTo>
                        <a:pt x="23" y="6"/>
                        <a:pt x="14" y="10"/>
                        <a:pt x="5" y="1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58" name="Freeform 79">
                  <a:extLst>
                    <a:ext uri="{FF2B5EF4-FFF2-40B4-BE49-F238E27FC236}">
                      <a16:creationId xmlns:a16="http://schemas.microsoft.com/office/drawing/2014/main" id="{DF28E550-51B6-EB25-505F-211B6369354E}"/>
                    </a:ext>
                  </a:extLst>
                </p:cNvPr>
                <p:cNvSpPr>
                  <a:spLocks/>
                </p:cNvSpPr>
                <p:nvPr/>
              </p:nvSpPr>
              <p:spPr bwMode="auto">
                <a:xfrm>
                  <a:off x="3926" y="2318"/>
                  <a:ext cx="124" cy="56"/>
                </a:xfrm>
                <a:custGeom>
                  <a:avLst/>
                  <a:gdLst>
                    <a:gd name="T0" fmla="*/ 96 w 58"/>
                    <a:gd name="T1" fmla="*/ 19 h 26"/>
                    <a:gd name="T2" fmla="*/ 9 w 58"/>
                    <a:gd name="T3" fmla="*/ 241 h 26"/>
                    <a:gd name="T4" fmla="*/ 265 w 58"/>
                    <a:gd name="T5" fmla="*/ 140 h 26"/>
                    <a:gd name="T6" fmla="*/ 567 w 58"/>
                    <a:gd name="T7" fmla="*/ 172 h 26"/>
                    <a:gd name="T8" fmla="*/ 325 w 58"/>
                    <a:gd name="T9" fmla="*/ 101 h 26"/>
                    <a:gd name="T10" fmla="*/ 109 w 58"/>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6">
                      <a:moveTo>
                        <a:pt x="10" y="2"/>
                      </a:moveTo>
                      <a:cubicBezTo>
                        <a:pt x="5" y="7"/>
                        <a:pt x="0" y="16"/>
                        <a:pt x="1" y="24"/>
                      </a:cubicBezTo>
                      <a:cubicBezTo>
                        <a:pt x="10" y="26"/>
                        <a:pt x="18" y="16"/>
                        <a:pt x="27" y="14"/>
                      </a:cubicBezTo>
                      <a:cubicBezTo>
                        <a:pt x="38" y="11"/>
                        <a:pt x="47" y="17"/>
                        <a:pt x="58" y="17"/>
                      </a:cubicBezTo>
                      <a:cubicBezTo>
                        <a:pt x="55" y="12"/>
                        <a:pt x="39" y="11"/>
                        <a:pt x="33" y="10"/>
                      </a:cubicBezTo>
                      <a:cubicBezTo>
                        <a:pt x="23" y="8"/>
                        <a:pt x="15" y="10"/>
                        <a:pt x="11"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59" name="Freeform 80">
                  <a:extLst>
                    <a:ext uri="{FF2B5EF4-FFF2-40B4-BE49-F238E27FC236}">
                      <a16:creationId xmlns:a16="http://schemas.microsoft.com/office/drawing/2014/main" id="{86D7CCC4-1897-A77A-6014-10D6FE127927}"/>
                    </a:ext>
                  </a:extLst>
                </p:cNvPr>
                <p:cNvSpPr>
                  <a:spLocks/>
                </p:cNvSpPr>
                <p:nvPr/>
              </p:nvSpPr>
              <p:spPr bwMode="auto">
                <a:xfrm>
                  <a:off x="4131" y="2500"/>
                  <a:ext cx="96" cy="130"/>
                </a:xfrm>
                <a:custGeom>
                  <a:avLst/>
                  <a:gdLst>
                    <a:gd name="T0" fmla="*/ 361 w 45"/>
                    <a:gd name="T1" fmla="*/ 68 h 61"/>
                    <a:gd name="T2" fmla="*/ 282 w 45"/>
                    <a:gd name="T3" fmla="*/ 222 h 61"/>
                    <a:gd name="T4" fmla="*/ 273 w 45"/>
                    <a:gd name="T5" fmla="*/ 426 h 61"/>
                    <a:gd name="T6" fmla="*/ 0 w 45"/>
                    <a:gd name="T7" fmla="*/ 486 h 61"/>
                    <a:gd name="T8" fmla="*/ 213 w 45"/>
                    <a:gd name="T9" fmla="*/ 213 h 61"/>
                    <a:gd name="T10" fmla="*/ 437 w 45"/>
                    <a:gd name="T11" fmla="*/ 0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61">
                      <a:moveTo>
                        <a:pt x="37" y="7"/>
                      </a:moveTo>
                      <a:cubicBezTo>
                        <a:pt x="33" y="13"/>
                        <a:pt x="30" y="16"/>
                        <a:pt x="29" y="23"/>
                      </a:cubicBezTo>
                      <a:cubicBezTo>
                        <a:pt x="28" y="29"/>
                        <a:pt x="30" y="38"/>
                        <a:pt x="28" y="44"/>
                      </a:cubicBezTo>
                      <a:cubicBezTo>
                        <a:pt x="24" y="61"/>
                        <a:pt x="10" y="41"/>
                        <a:pt x="0" y="50"/>
                      </a:cubicBezTo>
                      <a:cubicBezTo>
                        <a:pt x="7" y="40"/>
                        <a:pt x="15" y="32"/>
                        <a:pt x="22" y="22"/>
                      </a:cubicBezTo>
                      <a:cubicBezTo>
                        <a:pt x="28" y="14"/>
                        <a:pt x="32" y="0"/>
                        <a:pt x="45"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60" name="Freeform 81">
                  <a:extLst>
                    <a:ext uri="{FF2B5EF4-FFF2-40B4-BE49-F238E27FC236}">
                      <a16:creationId xmlns:a16="http://schemas.microsoft.com/office/drawing/2014/main" id="{A28331FF-EF9D-5F58-4B9B-19DF86F4511B}"/>
                    </a:ext>
                  </a:extLst>
                </p:cNvPr>
                <p:cNvSpPr>
                  <a:spLocks/>
                </p:cNvSpPr>
                <p:nvPr/>
              </p:nvSpPr>
              <p:spPr bwMode="auto">
                <a:xfrm>
                  <a:off x="4265" y="2506"/>
                  <a:ext cx="146" cy="319"/>
                </a:xfrm>
                <a:custGeom>
                  <a:avLst/>
                  <a:gdLst>
                    <a:gd name="T0" fmla="*/ 406 w 68"/>
                    <a:gd name="T1" fmla="*/ 610 h 149"/>
                    <a:gd name="T2" fmla="*/ 326 w 68"/>
                    <a:gd name="T3" fmla="*/ 807 h 149"/>
                    <a:gd name="T4" fmla="*/ 326 w 68"/>
                    <a:gd name="T5" fmla="*/ 1021 h 149"/>
                    <a:gd name="T6" fmla="*/ 225 w 68"/>
                    <a:gd name="T7" fmla="*/ 1214 h 149"/>
                    <a:gd name="T8" fmla="*/ 286 w 68"/>
                    <a:gd name="T9" fmla="*/ 1462 h 149"/>
                    <a:gd name="T10" fmla="*/ 208 w 68"/>
                    <a:gd name="T11" fmla="*/ 1137 h 149"/>
                    <a:gd name="T12" fmla="*/ 0 w 68"/>
                    <a:gd name="T13" fmla="*/ 972 h 149"/>
                    <a:gd name="T14" fmla="*/ 189 w 68"/>
                    <a:gd name="T15" fmla="*/ 844 h 149"/>
                    <a:gd name="T16" fmla="*/ 189 w 68"/>
                    <a:gd name="T17" fmla="*/ 567 h 149"/>
                    <a:gd name="T18" fmla="*/ 434 w 68"/>
                    <a:gd name="T19" fmla="*/ 362 h 149"/>
                    <a:gd name="T20" fmla="*/ 663 w 68"/>
                    <a:gd name="T21" fmla="*/ 0 h 149"/>
                    <a:gd name="T22" fmla="*/ 575 w 68"/>
                    <a:gd name="T23" fmla="*/ 430 h 1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8" h="149">
                      <a:moveTo>
                        <a:pt x="41" y="62"/>
                      </a:moveTo>
                      <a:cubicBezTo>
                        <a:pt x="36" y="69"/>
                        <a:pt x="32" y="74"/>
                        <a:pt x="33" y="82"/>
                      </a:cubicBezTo>
                      <a:cubicBezTo>
                        <a:pt x="34" y="91"/>
                        <a:pt x="38" y="95"/>
                        <a:pt x="33" y="104"/>
                      </a:cubicBezTo>
                      <a:cubicBezTo>
                        <a:pt x="30" y="110"/>
                        <a:pt x="23" y="116"/>
                        <a:pt x="23" y="124"/>
                      </a:cubicBezTo>
                      <a:cubicBezTo>
                        <a:pt x="24" y="132"/>
                        <a:pt x="29" y="140"/>
                        <a:pt x="29" y="149"/>
                      </a:cubicBezTo>
                      <a:cubicBezTo>
                        <a:pt x="17" y="141"/>
                        <a:pt x="24" y="127"/>
                        <a:pt x="21" y="116"/>
                      </a:cubicBezTo>
                      <a:cubicBezTo>
                        <a:pt x="18" y="107"/>
                        <a:pt x="6" y="108"/>
                        <a:pt x="0" y="99"/>
                      </a:cubicBezTo>
                      <a:cubicBezTo>
                        <a:pt x="7" y="94"/>
                        <a:pt x="17" y="97"/>
                        <a:pt x="19" y="86"/>
                      </a:cubicBezTo>
                      <a:cubicBezTo>
                        <a:pt x="21" y="74"/>
                        <a:pt x="8" y="68"/>
                        <a:pt x="19" y="58"/>
                      </a:cubicBezTo>
                      <a:cubicBezTo>
                        <a:pt x="26" y="50"/>
                        <a:pt x="36" y="47"/>
                        <a:pt x="44" y="37"/>
                      </a:cubicBezTo>
                      <a:cubicBezTo>
                        <a:pt x="51" y="28"/>
                        <a:pt x="68" y="12"/>
                        <a:pt x="67" y="0"/>
                      </a:cubicBezTo>
                      <a:cubicBezTo>
                        <a:pt x="58" y="44"/>
                        <a:pt x="58" y="44"/>
                        <a:pt x="58" y="4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61" name="Freeform 82">
                  <a:extLst>
                    <a:ext uri="{FF2B5EF4-FFF2-40B4-BE49-F238E27FC236}">
                      <a16:creationId xmlns:a16="http://schemas.microsoft.com/office/drawing/2014/main" id="{6B7CD130-763B-54DB-F754-8935B0BB7D7D}"/>
                    </a:ext>
                  </a:extLst>
                </p:cNvPr>
                <p:cNvSpPr>
                  <a:spLocks/>
                </p:cNvSpPr>
                <p:nvPr/>
              </p:nvSpPr>
              <p:spPr bwMode="auto">
                <a:xfrm>
                  <a:off x="4364" y="2639"/>
                  <a:ext cx="81" cy="111"/>
                </a:xfrm>
                <a:custGeom>
                  <a:avLst/>
                  <a:gdLst>
                    <a:gd name="T0" fmla="*/ 0 w 38"/>
                    <a:gd name="T1" fmla="*/ 378 h 52"/>
                    <a:gd name="T2" fmla="*/ 264 w 38"/>
                    <a:gd name="T3" fmla="*/ 465 h 52"/>
                    <a:gd name="T4" fmla="*/ 369 w 38"/>
                    <a:gd name="T5" fmla="*/ 19 h 52"/>
                    <a:gd name="T6" fmla="*/ 136 w 38"/>
                    <a:gd name="T7" fmla="*/ 128 h 52"/>
                    <a:gd name="T8" fmla="*/ 96 w 38"/>
                    <a:gd name="T9" fmla="*/ 273 h 52"/>
                    <a:gd name="T10" fmla="*/ 0 w 38"/>
                    <a:gd name="T11" fmla="*/ 361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52">
                      <a:moveTo>
                        <a:pt x="0" y="39"/>
                      </a:moveTo>
                      <a:cubicBezTo>
                        <a:pt x="3" y="44"/>
                        <a:pt x="22" y="52"/>
                        <a:pt x="27" y="48"/>
                      </a:cubicBezTo>
                      <a:cubicBezTo>
                        <a:pt x="10" y="38"/>
                        <a:pt x="24" y="6"/>
                        <a:pt x="38" y="2"/>
                      </a:cubicBezTo>
                      <a:cubicBezTo>
                        <a:pt x="31" y="0"/>
                        <a:pt x="18" y="5"/>
                        <a:pt x="14" y="13"/>
                      </a:cubicBezTo>
                      <a:cubicBezTo>
                        <a:pt x="11" y="17"/>
                        <a:pt x="12" y="23"/>
                        <a:pt x="10" y="28"/>
                      </a:cubicBezTo>
                      <a:cubicBezTo>
                        <a:pt x="7" y="32"/>
                        <a:pt x="3" y="34"/>
                        <a:pt x="0" y="3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62" name="Freeform 83">
                  <a:extLst>
                    <a:ext uri="{FF2B5EF4-FFF2-40B4-BE49-F238E27FC236}">
                      <a16:creationId xmlns:a16="http://schemas.microsoft.com/office/drawing/2014/main" id="{CE8287AA-BA4A-E10E-F686-8EC58F2AAF11}"/>
                    </a:ext>
                  </a:extLst>
                </p:cNvPr>
                <p:cNvSpPr>
                  <a:spLocks/>
                </p:cNvSpPr>
                <p:nvPr/>
              </p:nvSpPr>
              <p:spPr bwMode="auto">
                <a:xfrm>
                  <a:off x="4460" y="2729"/>
                  <a:ext cx="83" cy="156"/>
                </a:xfrm>
                <a:custGeom>
                  <a:avLst/>
                  <a:gdLst>
                    <a:gd name="T0" fmla="*/ 377 w 39"/>
                    <a:gd name="T1" fmla="*/ 0 h 73"/>
                    <a:gd name="T2" fmla="*/ 309 w 39"/>
                    <a:gd name="T3" fmla="*/ 389 h 73"/>
                    <a:gd name="T4" fmla="*/ 240 w 39"/>
                    <a:gd name="T5" fmla="*/ 558 h 73"/>
                    <a:gd name="T6" fmla="*/ 181 w 39"/>
                    <a:gd name="T7" fmla="*/ 695 h 73"/>
                    <a:gd name="T8" fmla="*/ 49 w 39"/>
                    <a:gd name="T9" fmla="*/ 438 h 73"/>
                    <a:gd name="T10" fmla="*/ 232 w 39"/>
                    <a:gd name="T11" fmla="*/ 293 h 73"/>
                    <a:gd name="T12" fmla="*/ 377 w 39"/>
                    <a:gd name="T13" fmla="*/ 19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73">
                      <a:moveTo>
                        <a:pt x="39" y="0"/>
                      </a:moveTo>
                      <a:cubicBezTo>
                        <a:pt x="39" y="13"/>
                        <a:pt x="38" y="28"/>
                        <a:pt x="32" y="40"/>
                      </a:cubicBezTo>
                      <a:cubicBezTo>
                        <a:pt x="28" y="46"/>
                        <a:pt x="25" y="48"/>
                        <a:pt x="25" y="57"/>
                      </a:cubicBezTo>
                      <a:cubicBezTo>
                        <a:pt x="24" y="63"/>
                        <a:pt x="28" y="73"/>
                        <a:pt x="19" y="71"/>
                      </a:cubicBezTo>
                      <a:cubicBezTo>
                        <a:pt x="16" y="62"/>
                        <a:pt x="0" y="53"/>
                        <a:pt x="5" y="45"/>
                      </a:cubicBezTo>
                      <a:cubicBezTo>
                        <a:pt x="17" y="48"/>
                        <a:pt x="20" y="41"/>
                        <a:pt x="24" y="30"/>
                      </a:cubicBezTo>
                      <a:cubicBezTo>
                        <a:pt x="28" y="19"/>
                        <a:pt x="32" y="11"/>
                        <a:pt x="39" y="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63" name="Freeform 84">
                  <a:extLst>
                    <a:ext uri="{FF2B5EF4-FFF2-40B4-BE49-F238E27FC236}">
                      <a16:creationId xmlns:a16="http://schemas.microsoft.com/office/drawing/2014/main" id="{03FF5D37-F898-1FE3-8FFB-2B64A5CA1475}"/>
                    </a:ext>
                  </a:extLst>
                </p:cNvPr>
                <p:cNvSpPr>
                  <a:spLocks/>
                </p:cNvSpPr>
                <p:nvPr/>
              </p:nvSpPr>
              <p:spPr bwMode="auto">
                <a:xfrm>
                  <a:off x="4565" y="2566"/>
                  <a:ext cx="59" cy="79"/>
                </a:xfrm>
                <a:custGeom>
                  <a:avLst/>
                  <a:gdLst>
                    <a:gd name="T0" fmla="*/ 236 w 28"/>
                    <a:gd name="T1" fmla="*/ 28 h 37"/>
                    <a:gd name="T2" fmla="*/ 17 w 28"/>
                    <a:gd name="T3" fmla="*/ 120 h 37"/>
                    <a:gd name="T4" fmla="*/ 152 w 28"/>
                    <a:gd name="T5" fmla="*/ 361 h 37"/>
                    <a:gd name="T6" fmla="*/ 244 w 28"/>
                    <a:gd name="T7" fmla="*/ 293 h 37"/>
                    <a:gd name="T8" fmla="*/ 261 w 28"/>
                    <a:gd name="T9" fmla="*/ 68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7">
                      <a:moveTo>
                        <a:pt x="25" y="3"/>
                      </a:moveTo>
                      <a:cubicBezTo>
                        <a:pt x="19" y="0"/>
                        <a:pt x="4" y="5"/>
                        <a:pt x="2" y="12"/>
                      </a:cubicBezTo>
                      <a:cubicBezTo>
                        <a:pt x="0" y="18"/>
                        <a:pt x="12" y="32"/>
                        <a:pt x="16" y="37"/>
                      </a:cubicBezTo>
                      <a:cubicBezTo>
                        <a:pt x="20" y="35"/>
                        <a:pt x="23" y="33"/>
                        <a:pt x="26" y="30"/>
                      </a:cubicBezTo>
                      <a:cubicBezTo>
                        <a:pt x="22" y="19"/>
                        <a:pt x="13" y="13"/>
                        <a:pt x="28" y="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64" name="Freeform 85">
                  <a:extLst>
                    <a:ext uri="{FF2B5EF4-FFF2-40B4-BE49-F238E27FC236}">
                      <a16:creationId xmlns:a16="http://schemas.microsoft.com/office/drawing/2014/main" id="{B76E9A0D-2351-DFAB-853A-3952C3874911}"/>
                    </a:ext>
                  </a:extLst>
                </p:cNvPr>
                <p:cNvSpPr>
                  <a:spLocks/>
                </p:cNvSpPr>
                <p:nvPr/>
              </p:nvSpPr>
              <p:spPr bwMode="auto">
                <a:xfrm>
                  <a:off x="4661" y="2549"/>
                  <a:ext cx="156" cy="252"/>
                </a:xfrm>
                <a:custGeom>
                  <a:avLst/>
                  <a:gdLst>
                    <a:gd name="T0" fmla="*/ 128 w 73"/>
                    <a:gd name="T1" fmla="*/ 88 h 118"/>
                    <a:gd name="T2" fmla="*/ 333 w 73"/>
                    <a:gd name="T3" fmla="*/ 318 h 118"/>
                    <a:gd name="T4" fmla="*/ 695 w 73"/>
                    <a:gd name="T5" fmla="*/ 256 h 118"/>
                    <a:gd name="T6" fmla="*/ 566 w 73"/>
                    <a:gd name="T7" fmla="*/ 446 h 118"/>
                    <a:gd name="T8" fmla="*/ 438 w 73"/>
                    <a:gd name="T9" fmla="*/ 662 h 118"/>
                    <a:gd name="T10" fmla="*/ 370 w 73"/>
                    <a:gd name="T11" fmla="*/ 916 h 118"/>
                    <a:gd name="T12" fmla="*/ 325 w 73"/>
                    <a:gd name="T13" fmla="*/ 1149 h 118"/>
                    <a:gd name="T14" fmla="*/ 256 w 73"/>
                    <a:gd name="T15" fmla="*/ 525 h 118"/>
                    <a:gd name="T16" fmla="*/ 109 w 73"/>
                    <a:gd name="T17" fmla="*/ 256 h 118"/>
                    <a:gd name="T18" fmla="*/ 96 w 73"/>
                    <a:gd name="T19" fmla="*/ 120 h 118"/>
                    <a:gd name="T20" fmla="*/ 0 w 73"/>
                    <a:gd name="T21" fmla="*/ 0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 h="118">
                      <a:moveTo>
                        <a:pt x="13" y="9"/>
                      </a:moveTo>
                      <a:cubicBezTo>
                        <a:pt x="32" y="8"/>
                        <a:pt x="22" y="23"/>
                        <a:pt x="34" y="33"/>
                      </a:cubicBezTo>
                      <a:cubicBezTo>
                        <a:pt x="46" y="42"/>
                        <a:pt x="60" y="30"/>
                        <a:pt x="71" y="26"/>
                      </a:cubicBezTo>
                      <a:cubicBezTo>
                        <a:pt x="73" y="33"/>
                        <a:pt x="62" y="41"/>
                        <a:pt x="58" y="46"/>
                      </a:cubicBezTo>
                      <a:cubicBezTo>
                        <a:pt x="53" y="53"/>
                        <a:pt x="49" y="61"/>
                        <a:pt x="45" y="68"/>
                      </a:cubicBezTo>
                      <a:cubicBezTo>
                        <a:pt x="41" y="76"/>
                        <a:pt x="39" y="85"/>
                        <a:pt x="38" y="94"/>
                      </a:cubicBezTo>
                      <a:cubicBezTo>
                        <a:pt x="36" y="101"/>
                        <a:pt x="38" y="112"/>
                        <a:pt x="33" y="118"/>
                      </a:cubicBezTo>
                      <a:cubicBezTo>
                        <a:pt x="26" y="96"/>
                        <a:pt x="36" y="75"/>
                        <a:pt x="26" y="54"/>
                      </a:cubicBezTo>
                      <a:cubicBezTo>
                        <a:pt x="22" y="45"/>
                        <a:pt x="14" y="35"/>
                        <a:pt x="11" y="26"/>
                      </a:cubicBezTo>
                      <a:cubicBezTo>
                        <a:pt x="10" y="21"/>
                        <a:pt x="12" y="16"/>
                        <a:pt x="10" y="12"/>
                      </a:cubicBezTo>
                      <a:cubicBezTo>
                        <a:pt x="7" y="7"/>
                        <a:pt x="1" y="6"/>
                        <a:pt x="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65" name="Freeform 86">
                  <a:extLst>
                    <a:ext uri="{FF2B5EF4-FFF2-40B4-BE49-F238E27FC236}">
                      <a16:creationId xmlns:a16="http://schemas.microsoft.com/office/drawing/2014/main" id="{2395DDCF-6CA3-282E-D53E-44ADC5022869}"/>
                    </a:ext>
                  </a:extLst>
                </p:cNvPr>
                <p:cNvSpPr>
                  <a:spLocks/>
                </p:cNvSpPr>
                <p:nvPr/>
              </p:nvSpPr>
              <p:spPr bwMode="auto">
                <a:xfrm>
                  <a:off x="4727" y="2861"/>
                  <a:ext cx="137" cy="79"/>
                </a:xfrm>
                <a:custGeom>
                  <a:avLst/>
                  <a:gdLst>
                    <a:gd name="T0" fmla="*/ 178 w 64"/>
                    <a:gd name="T1" fmla="*/ 77 h 37"/>
                    <a:gd name="T2" fmla="*/ 302 w 64"/>
                    <a:gd name="T3" fmla="*/ 60 h 37"/>
                    <a:gd name="T4" fmla="*/ 422 w 64"/>
                    <a:gd name="T5" fmla="*/ 19 h 37"/>
                    <a:gd name="T6" fmla="*/ 567 w 64"/>
                    <a:gd name="T7" fmla="*/ 164 h 37"/>
                    <a:gd name="T8" fmla="*/ 334 w 64"/>
                    <a:gd name="T9" fmla="*/ 273 h 37"/>
                    <a:gd name="T10" fmla="*/ 206 w 64"/>
                    <a:gd name="T11" fmla="*/ 342 h 37"/>
                    <a:gd name="T12" fmla="*/ 60 w 64"/>
                    <a:gd name="T13" fmla="*/ 350 h 37"/>
                    <a:gd name="T14" fmla="*/ 120 w 64"/>
                    <a:gd name="T15" fmla="*/ 120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 h="37">
                      <a:moveTo>
                        <a:pt x="18" y="8"/>
                      </a:moveTo>
                      <a:cubicBezTo>
                        <a:pt x="19" y="7"/>
                        <a:pt x="27" y="6"/>
                        <a:pt x="31" y="6"/>
                      </a:cubicBezTo>
                      <a:cubicBezTo>
                        <a:pt x="35" y="5"/>
                        <a:pt x="39" y="2"/>
                        <a:pt x="43" y="2"/>
                      </a:cubicBezTo>
                      <a:cubicBezTo>
                        <a:pt x="51" y="0"/>
                        <a:pt x="64" y="8"/>
                        <a:pt x="58" y="17"/>
                      </a:cubicBezTo>
                      <a:cubicBezTo>
                        <a:pt x="54" y="22"/>
                        <a:pt x="39" y="25"/>
                        <a:pt x="34" y="28"/>
                      </a:cubicBezTo>
                      <a:cubicBezTo>
                        <a:pt x="29" y="30"/>
                        <a:pt x="25" y="34"/>
                        <a:pt x="21" y="35"/>
                      </a:cubicBezTo>
                      <a:cubicBezTo>
                        <a:pt x="15" y="37"/>
                        <a:pt x="12" y="35"/>
                        <a:pt x="6" y="36"/>
                      </a:cubicBezTo>
                      <a:cubicBezTo>
                        <a:pt x="0" y="24"/>
                        <a:pt x="12" y="22"/>
                        <a:pt x="12" y="1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66" name="Freeform 87">
                  <a:extLst>
                    <a:ext uri="{FF2B5EF4-FFF2-40B4-BE49-F238E27FC236}">
                      <a16:creationId xmlns:a16="http://schemas.microsoft.com/office/drawing/2014/main" id="{1F1B8A69-51F3-6381-93B5-CCB356813660}"/>
                    </a:ext>
                  </a:extLst>
                </p:cNvPr>
                <p:cNvSpPr>
                  <a:spLocks/>
                </p:cNvSpPr>
                <p:nvPr/>
              </p:nvSpPr>
              <p:spPr bwMode="auto">
                <a:xfrm>
                  <a:off x="4695" y="2774"/>
                  <a:ext cx="312" cy="248"/>
                </a:xfrm>
                <a:custGeom>
                  <a:avLst/>
                  <a:gdLst>
                    <a:gd name="T0" fmla="*/ 1398 w 146"/>
                    <a:gd name="T1" fmla="*/ 109 h 116"/>
                    <a:gd name="T2" fmla="*/ 1385 w 146"/>
                    <a:gd name="T3" fmla="*/ 325 h 116"/>
                    <a:gd name="T4" fmla="*/ 1289 w 146"/>
                    <a:gd name="T5" fmla="*/ 517 h 116"/>
                    <a:gd name="T6" fmla="*/ 1261 w 146"/>
                    <a:gd name="T7" fmla="*/ 731 h 116"/>
                    <a:gd name="T8" fmla="*/ 1385 w 146"/>
                    <a:gd name="T9" fmla="*/ 900 h 116"/>
                    <a:gd name="T10" fmla="*/ 977 w 146"/>
                    <a:gd name="T11" fmla="*/ 1073 h 116"/>
                    <a:gd name="T12" fmla="*/ 489 w 146"/>
                    <a:gd name="T13" fmla="*/ 1116 h 116"/>
                    <a:gd name="T14" fmla="*/ 214 w 146"/>
                    <a:gd name="T15" fmla="*/ 1084 h 116"/>
                    <a:gd name="T16" fmla="*/ 0 w 146"/>
                    <a:gd name="T17" fmla="*/ 960 h 116"/>
                    <a:gd name="T18" fmla="*/ 325 w 146"/>
                    <a:gd name="T19" fmla="*/ 988 h 116"/>
                    <a:gd name="T20" fmla="*/ 662 w 146"/>
                    <a:gd name="T21" fmla="*/ 988 h 116"/>
                    <a:gd name="T22" fmla="*/ 1182 w 146"/>
                    <a:gd name="T23" fmla="*/ 791 h 116"/>
                    <a:gd name="T24" fmla="*/ 1101 w 146"/>
                    <a:gd name="T25" fmla="*/ 575 h 116"/>
                    <a:gd name="T26" fmla="*/ 1220 w 146"/>
                    <a:gd name="T27" fmla="*/ 430 h 116"/>
                    <a:gd name="T28" fmla="*/ 1237 w 146"/>
                    <a:gd name="T29" fmla="*/ 96 h 116"/>
                    <a:gd name="T30" fmla="*/ 1406 w 146"/>
                    <a:gd name="T31" fmla="*/ 120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6" h="116">
                      <a:moveTo>
                        <a:pt x="143" y="11"/>
                      </a:moveTo>
                      <a:cubicBezTo>
                        <a:pt x="144" y="20"/>
                        <a:pt x="146" y="24"/>
                        <a:pt x="142" y="33"/>
                      </a:cubicBezTo>
                      <a:cubicBezTo>
                        <a:pt x="139" y="39"/>
                        <a:pt x="135" y="45"/>
                        <a:pt x="132" y="53"/>
                      </a:cubicBezTo>
                      <a:cubicBezTo>
                        <a:pt x="130" y="60"/>
                        <a:pt x="127" y="69"/>
                        <a:pt x="129" y="75"/>
                      </a:cubicBezTo>
                      <a:cubicBezTo>
                        <a:pt x="132" y="81"/>
                        <a:pt x="144" y="85"/>
                        <a:pt x="142" y="92"/>
                      </a:cubicBezTo>
                      <a:cubicBezTo>
                        <a:pt x="140" y="104"/>
                        <a:pt x="108" y="108"/>
                        <a:pt x="100" y="110"/>
                      </a:cubicBezTo>
                      <a:cubicBezTo>
                        <a:pt x="83" y="113"/>
                        <a:pt x="67" y="114"/>
                        <a:pt x="50" y="114"/>
                      </a:cubicBezTo>
                      <a:cubicBezTo>
                        <a:pt x="38" y="114"/>
                        <a:pt x="31" y="116"/>
                        <a:pt x="22" y="111"/>
                      </a:cubicBezTo>
                      <a:cubicBezTo>
                        <a:pt x="14" y="106"/>
                        <a:pt x="8" y="101"/>
                        <a:pt x="0" y="98"/>
                      </a:cubicBezTo>
                      <a:cubicBezTo>
                        <a:pt x="10" y="102"/>
                        <a:pt x="22" y="99"/>
                        <a:pt x="33" y="101"/>
                      </a:cubicBezTo>
                      <a:cubicBezTo>
                        <a:pt x="46" y="102"/>
                        <a:pt x="56" y="103"/>
                        <a:pt x="68" y="101"/>
                      </a:cubicBezTo>
                      <a:cubicBezTo>
                        <a:pt x="79" y="99"/>
                        <a:pt x="120" y="92"/>
                        <a:pt x="121" y="81"/>
                      </a:cubicBezTo>
                      <a:cubicBezTo>
                        <a:pt x="122" y="73"/>
                        <a:pt x="112" y="68"/>
                        <a:pt x="113" y="59"/>
                      </a:cubicBezTo>
                      <a:cubicBezTo>
                        <a:pt x="114" y="52"/>
                        <a:pt x="120" y="48"/>
                        <a:pt x="125" y="44"/>
                      </a:cubicBezTo>
                      <a:cubicBezTo>
                        <a:pt x="138" y="33"/>
                        <a:pt x="141" y="22"/>
                        <a:pt x="127" y="10"/>
                      </a:cubicBezTo>
                      <a:cubicBezTo>
                        <a:pt x="130" y="0"/>
                        <a:pt x="141" y="4"/>
                        <a:pt x="144" y="1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67" name="Freeform 88">
                  <a:extLst>
                    <a:ext uri="{FF2B5EF4-FFF2-40B4-BE49-F238E27FC236}">
                      <a16:creationId xmlns:a16="http://schemas.microsoft.com/office/drawing/2014/main" id="{3E713D4C-7044-886D-C8A5-F889E5DD2DC5}"/>
                    </a:ext>
                  </a:extLst>
                </p:cNvPr>
                <p:cNvSpPr>
                  <a:spLocks/>
                </p:cNvSpPr>
                <p:nvPr/>
              </p:nvSpPr>
              <p:spPr bwMode="auto">
                <a:xfrm>
                  <a:off x="3669" y="2733"/>
                  <a:ext cx="99" cy="81"/>
                </a:xfrm>
                <a:custGeom>
                  <a:avLst/>
                  <a:gdLst>
                    <a:gd name="T0" fmla="*/ 0 w 46"/>
                    <a:gd name="T1" fmla="*/ 77 h 38"/>
                    <a:gd name="T2" fmla="*/ 398 w 46"/>
                    <a:gd name="T3" fmla="*/ 273 h 38"/>
                    <a:gd name="T4" fmla="*/ 338 w 46"/>
                    <a:gd name="T5" fmla="*/ 60 h 38"/>
                    <a:gd name="T6" fmla="*/ 60 w 46"/>
                    <a:gd name="T7" fmla="*/ 49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0" y="8"/>
                      </a:moveTo>
                      <a:cubicBezTo>
                        <a:pt x="6" y="16"/>
                        <a:pt x="31" y="38"/>
                        <a:pt x="40" y="28"/>
                      </a:cubicBezTo>
                      <a:cubicBezTo>
                        <a:pt x="46" y="21"/>
                        <a:pt x="41" y="10"/>
                        <a:pt x="34" y="6"/>
                      </a:cubicBezTo>
                      <a:cubicBezTo>
                        <a:pt x="25" y="0"/>
                        <a:pt x="15" y="2"/>
                        <a:pt x="6" y="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68" name="Freeform 89">
                  <a:extLst>
                    <a:ext uri="{FF2B5EF4-FFF2-40B4-BE49-F238E27FC236}">
                      <a16:creationId xmlns:a16="http://schemas.microsoft.com/office/drawing/2014/main" id="{9D90A820-13B0-7C08-0AC2-BCD273BC6E81}"/>
                    </a:ext>
                  </a:extLst>
                </p:cNvPr>
                <p:cNvSpPr>
                  <a:spLocks/>
                </p:cNvSpPr>
                <p:nvPr/>
              </p:nvSpPr>
              <p:spPr bwMode="auto">
                <a:xfrm>
                  <a:off x="3753" y="2714"/>
                  <a:ext cx="124" cy="135"/>
                </a:xfrm>
                <a:custGeom>
                  <a:avLst/>
                  <a:gdLst>
                    <a:gd name="T0" fmla="*/ 567 w 58"/>
                    <a:gd name="T1" fmla="*/ 0 h 63"/>
                    <a:gd name="T2" fmla="*/ 284 w 58"/>
                    <a:gd name="T3" fmla="*/ 334 h 63"/>
                    <a:gd name="T4" fmla="*/ 378 w 58"/>
                    <a:gd name="T5" fmla="*/ 619 h 63"/>
                    <a:gd name="T6" fmla="*/ 109 w 58"/>
                    <a:gd name="T7" fmla="*/ 405 h 63"/>
                    <a:gd name="T8" fmla="*/ 310 w 58"/>
                    <a:gd name="T9" fmla="*/ 276 h 63"/>
                    <a:gd name="T10" fmla="*/ 517 w 58"/>
                    <a:gd name="T11" fmla="*/ 88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63">
                      <a:moveTo>
                        <a:pt x="58" y="0"/>
                      </a:moveTo>
                      <a:cubicBezTo>
                        <a:pt x="52" y="15"/>
                        <a:pt x="40" y="23"/>
                        <a:pt x="29" y="34"/>
                      </a:cubicBezTo>
                      <a:cubicBezTo>
                        <a:pt x="14" y="48"/>
                        <a:pt x="31" y="51"/>
                        <a:pt x="39" y="63"/>
                      </a:cubicBezTo>
                      <a:cubicBezTo>
                        <a:pt x="27" y="57"/>
                        <a:pt x="0" y="63"/>
                        <a:pt x="11" y="41"/>
                      </a:cubicBezTo>
                      <a:cubicBezTo>
                        <a:pt x="16" y="31"/>
                        <a:pt x="23" y="32"/>
                        <a:pt x="32" y="28"/>
                      </a:cubicBezTo>
                      <a:cubicBezTo>
                        <a:pt x="39" y="24"/>
                        <a:pt x="47" y="15"/>
                        <a:pt x="53" y="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69" name="Freeform 90">
                  <a:extLst>
                    <a:ext uri="{FF2B5EF4-FFF2-40B4-BE49-F238E27FC236}">
                      <a16:creationId xmlns:a16="http://schemas.microsoft.com/office/drawing/2014/main" id="{A56F1CB9-8D86-B06C-05C7-5DA94C7E8F2E}"/>
                    </a:ext>
                  </a:extLst>
                </p:cNvPr>
                <p:cNvSpPr>
                  <a:spLocks/>
                </p:cNvSpPr>
                <p:nvPr/>
              </p:nvSpPr>
              <p:spPr bwMode="auto">
                <a:xfrm>
                  <a:off x="3872" y="2643"/>
                  <a:ext cx="79" cy="150"/>
                </a:xfrm>
                <a:custGeom>
                  <a:avLst/>
                  <a:gdLst>
                    <a:gd name="T0" fmla="*/ 173 w 37"/>
                    <a:gd name="T1" fmla="*/ 0 h 70"/>
                    <a:gd name="T2" fmla="*/ 0 w 37"/>
                    <a:gd name="T3" fmla="*/ 542 h 70"/>
                    <a:gd name="T4" fmla="*/ 105 w 37"/>
                    <a:gd name="T5" fmla="*/ 688 h 70"/>
                    <a:gd name="T6" fmla="*/ 273 w 37"/>
                    <a:gd name="T7" fmla="*/ 0 h 70"/>
                    <a:gd name="T8" fmla="*/ 256 w 37"/>
                    <a:gd name="T9" fmla="*/ 9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70">
                      <a:moveTo>
                        <a:pt x="18" y="0"/>
                      </a:moveTo>
                      <a:cubicBezTo>
                        <a:pt x="18" y="21"/>
                        <a:pt x="9" y="37"/>
                        <a:pt x="0" y="55"/>
                      </a:cubicBezTo>
                      <a:cubicBezTo>
                        <a:pt x="13" y="49"/>
                        <a:pt x="15" y="59"/>
                        <a:pt x="11" y="70"/>
                      </a:cubicBezTo>
                      <a:cubicBezTo>
                        <a:pt x="24" y="65"/>
                        <a:pt x="37" y="12"/>
                        <a:pt x="28" y="0"/>
                      </a:cubicBezTo>
                      <a:cubicBezTo>
                        <a:pt x="27" y="0"/>
                        <a:pt x="27" y="0"/>
                        <a:pt x="26" y="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70" name="Freeform 91">
                  <a:extLst>
                    <a:ext uri="{FF2B5EF4-FFF2-40B4-BE49-F238E27FC236}">
                      <a16:creationId xmlns:a16="http://schemas.microsoft.com/office/drawing/2014/main" id="{599FE8B6-4AD2-EBE9-760A-98CEA2C9ECAB}"/>
                    </a:ext>
                  </a:extLst>
                </p:cNvPr>
                <p:cNvSpPr>
                  <a:spLocks/>
                </p:cNvSpPr>
                <p:nvPr/>
              </p:nvSpPr>
              <p:spPr bwMode="auto">
                <a:xfrm>
                  <a:off x="3877" y="2564"/>
                  <a:ext cx="72" cy="79"/>
                </a:xfrm>
                <a:custGeom>
                  <a:avLst/>
                  <a:gdLst>
                    <a:gd name="T0" fmla="*/ 93 w 34"/>
                    <a:gd name="T1" fmla="*/ 60 h 37"/>
                    <a:gd name="T2" fmla="*/ 76 w 34"/>
                    <a:gd name="T3" fmla="*/ 318 h 37"/>
                    <a:gd name="T4" fmla="*/ 322 w 34"/>
                    <a:gd name="T5" fmla="*/ 310 h 37"/>
                    <a:gd name="T6" fmla="*/ 288 w 34"/>
                    <a:gd name="T7" fmla="*/ 224 h 37"/>
                    <a:gd name="T8" fmla="*/ 125 w 34"/>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7">
                      <a:moveTo>
                        <a:pt x="10" y="6"/>
                      </a:moveTo>
                      <a:cubicBezTo>
                        <a:pt x="6" y="11"/>
                        <a:pt x="0" y="28"/>
                        <a:pt x="8" y="33"/>
                      </a:cubicBezTo>
                      <a:cubicBezTo>
                        <a:pt x="15" y="37"/>
                        <a:pt x="25" y="20"/>
                        <a:pt x="34" y="32"/>
                      </a:cubicBezTo>
                      <a:cubicBezTo>
                        <a:pt x="33" y="29"/>
                        <a:pt x="32" y="26"/>
                        <a:pt x="30" y="23"/>
                      </a:cubicBezTo>
                      <a:cubicBezTo>
                        <a:pt x="15" y="27"/>
                        <a:pt x="13" y="12"/>
                        <a:pt x="13"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71" name="Freeform 92">
                  <a:extLst>
                    <a:ext uri="{FF2B5EF4-FFF2-40B4-BE49-F238E27FC236}">
                      <a16:creationId xmlns:a16="http://schemas.microsoft.com/office/drawing/2014/main" id="{8AEC39F4-2868-531C-2FAD-BA7F49D8A26B}"/>
                    </a:ext>
                  </a:extLst>
                </p:cNvPr>
                <p:cNvSpPr>
                  <a:spLocks/>
                </p:cNvSpPr>
                <p:nvPr/>
              </p:nvSpPr>
              <p:spPr bwMode="auto">
                <a:xfrm>
                  <a:off x="3985" y="2502"/>
                  <a:ext cx="184" cy="308"/>
                </a:xfrm>
                <a:custGeom>
                  <a:avLst/>
                  <a:gdLst>
                    <a:gd name="T0" fmla="*/ 285 w 86"/>
                    <a:gd name="T1" fmla="*/ 413 h 144"/>
                    <a:gd name="T2" fmla="*/ 28 w 86"/>
                    <a:gd name="T3" fmla="*/ 586 h 144"/>
                    <a:gd name="T4" fmla="*/ 439 w 86"/>
                    <a:gd name="T5" fmla="*/ 1153 h 144"/>
                    <a:gd name="T6" fmla="*/ 421 w 86"/>
                    <a:gd name="T7" fmla="*/ 732 h 144"/>
                    <a:gd name="T8" fmla="*/ 302 w 86"/>
                    <a:gd name="T9" fmla="*/ 607 h 144"/>
                    <a:gd name="T10" fmla="*/ 471 w 86"/>
                    <a:gd name="T11" fmla="*/ 490 h 144"/>
                    <a:gd name="T12" fmla="*/ 550 w 86"/>
                    <a:gd name="T13" fmla="*/ 481 h 144"/>
                    <a:gd name="T14" fmla="*/ 578 w 86"/>
                    <a:gd name="T15" fmla="*/ 413 h 144"/>
                    <a:gd name="T16" fmla="*/ 663 w 86"/>
                    <a:gd name="T17" fmla="*/ 293 h 144"/>
                    <a:gd name="T18" fmla="*/ 843 w 86"/>
                    <a:gd name="T19" fmla="*/ 0 h 144"/>
                    <a:gd name="T20" fmla="*/ 599 w 86"/>
                    <a:gd name="T21" fmla="*/ 310 h 144"/>
                    <a:gd name="T22" fmla="*/ 449 w 86"/>
                    <a:gd name="T23" fmla="*/ 413 h 144"/>
                    <a:gd name="T24" fmla="*/ 302 w 86"/>
                    <a:gd name="T25" fmla="*/ 394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6" h="144">
                      <a:moveTo>
                        <a:pt x="29" y="42"/>
                      </a:moveTo>
                      <a:cubicBezTo>
                        <a:pt x="26" y="57"/>
                        <a:pt x="14" y="54"/>
                        <a:pt x="3" y="60"/>
                      </a:cubicBezTo>
                      <a:cubicBezTo>
                        <a:pt x="0" y="78"/>
                        <a:pt x="17" y="144"/>
                        <a:pt x="45" y="118"/>
                      </a:cubicBezTo>
                      <a:cubicBezTo>
                        <a:pt x="56" y="108"/>
                        <a:pt x="52" y="86"/>
                        <a:pt x="43" y="75"/>
                      </a:cubicBezTo>
                      <a:cubicBezTo>
                        <a:pt x="38" y="69"/>
                        <a:pt x="30" y="68"/>
                        <a:pt x="31" y="62"/>
                      </a:cubicBezTo>
                      <a:cubicBezTo>
                        <a:pt x="32" y="56"/>
                        <a:pt x="42" y="51"/>
                        <a:pt x="48" y="50"/>
                      </a:cubicBezTo>
                      <a:cubicBezTo>
                        <a:pt x="49" y="49"/>
                        <a:pt x="54" y="50"/>
                        <a:pt x="56" y="49"/>
                      </a:cubicBezTo>
                      <a:cubicBezTo>
                        <a:pt x="60" y="46"/>
                        <a:pt x="57" y="45"/>
                        <a:pt x="59" y="42"/>
                      </a:cubicBezTo>
                      <a:cubicBezTo>
                        <a:pt x="62" y="38"/>
                        <a:pt x="65" y="34"/>
                        <a:pt x="68" y="30"/>
                      </a:cubicBezTo>
                      <a:cubicBezTo>
                        <a:pt x="76" y="20"/>
                        <a:pt x="81" y="12"/>
                        <a:pt x="86" y="0"/>
                      </a:cubicBezTo>
                      <a:cubicBezTo>
                        <a:pt x="75" y="7"/>
                        <a:pt x="70" y="23"/>
                        <a:pt x="61" y="32"/>
                      </a:cubicBezTo>
                      <a:cubicBezTo>
                        <a:pt x="58" y="35"/>
                        <a:pt x="50" y="41"/>
                        <a:pt x="46" y="42"/>
                      </a:cubicBezTo>
                      <a:cubicBezTo>
                        <a:pt x="40" y="43"/>
                        <a:pt x="34" y="38"/>
                        <a:pt x="31" y="4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72" name="Freeform 93">
                  <a:extLst>
                    <a:ext uri="{FF2B5EF4-FFF2-40B4-BE49-F238E27FC236}">
                      <a16:creationId xmlns:a16="http://schemas.microsoft.com/office/drawing/2014/main" id="{2BE02F6F-DD65-38EC-F518-6D5EC097C08A}"/>
                    </a:ext>
                  </a:extLst>
                </p:cNvPr>
                <p:cNvSpPr>
                  <a:spLocks/>
                </p:cNvSpPr>
                <p:nvPr/>
              </p:nvSpPr>
              <p:spPr bwMode="auto">
                <a:xfrm>
                  <a:off x="4167" y="2855"/>
                  <a:ext cx="94" cy="83"/>
                </a:xfrm>
                <a:custGeom>
                  <a:avLst/>
                  <a:gdLst>
                    <a:gd name="T0" fmla="*/ 233 w 44"/>
                    <a:gd name="T1" fmla="*/ 0 h 39"/>
                    <a:gd name="T2" fmla="*/ 233 w 44"/>
                    <a:gd name="T3" fmla="*/ 317 h 39"/>
                    <a:gd name="T4" fmla="*/ 188 w 44"/>
                    <a:gd name="T5" fmla="*/ 19 h 39"/>
                    <a:gd name="T6" fmla="*/ 0 60000 65536"/>
                    <a:gd name="T7" fmla="*/ 0 60000 65536"/>
                    <a:gd name="T8" fmla="*/ 0 60000 65536"/>
                  </a:gdLst>
                  <a:ahLst/>
                  <a:cxnLst>
                    <a:cxn ang="T6">
                      <a:pos x="T0" y="T1"/>
                    </a:cxn>
                    <a:cxn ang="T7">
                      <a:pos x="T2" y="T3"/>
                    </a:cxn>
                    <a:cxn ang="T8">
                      <a:pos x="T4" y="T5"/>
                    </a:cxn>
                  </a:cxnLst>
                  <a:rect l="0" t="0" r="r" b="b"/>
                  <a:pathLst>
                    <a:path w="44" h="39">
                      <a:moveTo>
                        <a:pt x="24" y="0"/>
                      </a:moveTo>
                      <a:cubicBezTo>
                        <a:pt x="21" y="2"/>
                        <a:pt x="44" y="27"/>
                        <a:pt x="24" y="33"/>
                      </a:cubicBezTo>
                      <a:cubicBezTo>
                        <a:pt x="0" y="39"/>
                        <a:pt x="10" y="11"/>
                        <a:pt x="19" y="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73" name="Freeform 94">
                  <a:extLst>
                    <a:ext uri="{FF2B5EF4-FFF2-40B4-BE49-F238E27FC236}">
                      <a16:creationId xmlns:a16="http://schemas.microsoft.com/office/drawing/2014/main" id="{FE3C7DA4-D93A-9FCD-3EEF-772BE81944BA}"/>
                    </a:ext>
                  </a:extLst>
                </p:cNvPr>
                <p:cNvSpPr>
                  <a:spLocks/>
                </p:cNvSpPr>
                <p:nvPr/>
              </p:nvSpPr>
              <p:spPr bwMode="auto">
                <a:xfrm>
                  <a:off x="4122" y="2739"/>
                  <a:ext cx="161" cy="178"/>
                </a:xfrm>
                <a:custGeom>
                  <a:avLst/>
                  <a:gdLst>
                    <a:gd name="T0" fmla="*/ 137 w 75"/>
                    <a:gd name="T1" fmla="*/ 523 h 83"/>
                    <a:gd name="T2" fmla="*/ 9 w 75"/>
                    <a:gd name="T3" fmla="*/ 819 h 83"/>
                    <a:gd name="T4" fmla="*/ 249 w 75"/>
                    <a:gd name="T5" fmla="*/ 819 h 83"/>
                    <a:gd name="T6" fmla="*/ 414 w 75"/>
                    <a:gd name="T7" fmla="*/ 433 h 83"/>
                    <a:gd name="T8" fmla="*/ 595 w 75"/>
                    <a:gd name="T9" fmla="*/ 257 h 83"/>
                    <a:gd name="T10" fmla="*/ 743 w 75"/>
                    <a:gd name="T11" fmla="*/ 157 h 83"/>
                    <a:gd name="T12" fmla="*/ 575 w 75"/>
                    <a:gd name="T13" fmla="*/ 0 h 83"/>
                    <a:gd name="T14" fmla="*/ 515 w 75"/>
                    <a:gd name="T15" fmla="*/ 180 h 83"/>
                    <a:gd name="T16" fmla="*/ 365 w 75"/>
                    <a:gd name="T17" fmla="*/ 337 h 83"/>
                    <a:gd name="T18" fmla="*/ 277 w 75"/>
                    <a:gd name="T19" fmla="*/ 515 h 83"/>
                    <a:gd name="T20" fmla="*/ 157 w 75"/>
                    <a:gd name="T21" fmla="*/ 639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83">
                      <a:moveTo>
                        <a:pt x="14" y="53"/>
                      </a:moveTo>
                      <a:cubicBezTo>
                        <a:pt x="6" y="58"/>
                        <a:pt x="0" y="74"/>
                        <a:pt x="1" y="83"/>
                      </a:cubicBezTo>
                      <a:cubicBezTo>
                        <a:pt x="10" y="79"/>
                        <a:pt x="16" y="78"/>
                        <a:pt x="25" y="83"/>
                      </a:cubicBezTo>
                      <a:cubicBezTo>
                        <a:pt x="20" y="69"/>
                        <a:pt x="33" y="53"/>
                        <a:pt x="42" y="44"/>
                      </a:cubicBezTo>
                      <a:cubicBezTo>
                        <a:pt x="47" y="38"/>
                        <a:pt x="54" y="30"/>
                        <a:pt x="60" y="26"/>
                      </a:cubicBezTo>
                      <a:cubicBezTo>
                        <a:pt x="65" y="22"/>
                        <a:pt x="73" y="20"/>
                        <a:pt x="75" y="16"/>
                      </a:cubicBezTo>
                      <a:cubicBezTo>
                        <a:pt x="69" y="14"/>
                        <a:pt x="59" y="7"/>
                        <a:pt x="58" y="0"/>
                      </a:cubicBezTo>
                      <a:cubicBezTo>
                        <a:pt x="54" y="6"/>
                        <a:pt x="55" y="12"/>
                        <a:pt x="52" y="18"/>
                      </a:cubicBezTo>
                      <a:cubicBezTo>
                        <a:pt x="49" y="25"/>
                        <a:pt x="41" y="28"/>
                        <a:pt x="37" y="34"/>
                      </a:cubicBezTo>
                      <a:cubicBezTo>
                        <a:pt x="32" y="39"/>
                        <a:pt x="32" y="46"/>
                        <a:pt x="28" y="52"/>
                      </a:cubicBezTo>
                      <a:cubicBezTo>
                        <a:pt x="25" y="57"/>
                        <a:pt x="20" y="61"/>
                        <a:pt x="16" y="6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74" name="Freeform 95">
                  <a:extLst>
                    <a:ext uri="{FF2B5EF4-FFF2-40B4-BE49-F238E27FC236}">
                      <a16:creationId xmlns:a16="http://schemas.microsoft.com/office/drawing/2014/main" id="{6F8D234A-EEC1-C28E-15BE-33B5366C7263}"/>
                    </a:ext>
                  </a:extLst>
                </p:cNvPr>
                <p:cNvSpPr>
                  <a:spLocks/>
                </p:cNvSpPr>
                <p:nvPr/>
              </p:nvSpPr>
              <p:spPr bwMode="auto">
                <a:xfrm>
                  <a:off x="4285" y="2938"/>
                  <a:ext cx="121" cy="58"/>
                </a:xfrm>
                <a:custGeom>
                  <a:avLst/>
                  <a:gdLst>
                    <a:gd name="T0" fmla="*/ 104 w 57"/>
                    <a:gd name="T1" fmla="*/ 69 h 27"/>
                    <a:gd name="T2" fmla="*/ 96 w 57"/>
                    <a:gd name="T3" fmla="*/ 249 h 27"/>
                    <a:gd name="T4" fmla="*/ 357 w 57"/>
                    <a:gd name="T5" fmla="*/ 217 h 27"/>
                    <a:gd name="T6" fmla="*/ 469 w 57"/>
                    <a:gd name="T7" fmla="*/ 60 h 27"/>
                    <a:gd name="T8" fmla="*/ 240 w 57"/>
                    <a:gd name="T9" fmla="*/ 19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7">
                      <a:moveTo>
                        <a:pt x="11" y="7"/>
                      </a:moveTo>
                      <a:cubicBezTo>
                        <a:pt x="2" y="11"/>
                        <a:pt x="0" y="21"/>
                        <a:pt x="10" y="25"/>
                      </a:cubicBezTo>
                      <a:cubicBezTo>
                        <a:pt x="17" y="27"/>
                        <a:pt x="30" y="24"/>
                        <a:pt x="37" y="22"/>
                      </a:cubicBezTo>
                      <a:cubicBezTo>
                        <a:pt x="43" y="20"/>
                        <a:pt x="57" y="14"/>
                        <a:pt x="49" y="6"/>
                      </a:cubicBezTo>
                      <a:cubicBezTo>
                        <a:pt x="46" y="3"/>
                        <a:pt x="29" y="0"/>
                        <a:pt x="25" y="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75" name="Freeform 96">
                  <a:extLst>
                    <a:ext uri="{FF2B5EF4-FFF2-40B4-BE49-F238E27FC236}">
                      <a16:creationId xmlns:a16="http://schemas.microsoft.com/office/drawing/2014/main" id="{9B1127F0-1417-F302-3C97-ACBE4F1478AD}"/>
                    </a:ext>
                  </a:extLst>
                </p:cNvPr>
                <p:cNvSpPr>
                  <a:spLocks/>
                </p:cNvSpPr>
                <p:nvPr/>
              </p:nvSpPr>
              <p:spPr bwMode="auto">
                <a:xfrm>
                  <a:off x="4385" y="2757"/>
                  <a:ext cx="79" cy="113"/>
                </a:xfrm>
                <a:custGeom>
                  <a:avLst/>
                  <a:gdLst>
                    <a:gd name="T0" fmla="*/ 164 w 37"/>
                    <a:gd name="T1" fmla="*/ 173 h 53"/>
                    <a:gd name="T2" fmla="*/ 77 w 37"/>
                    <a:gd name="T3" fmla="*/ 514 h 53"/>
                    <a:gd name="T4" fmla="*/ 342 w 37"/>
                    <a:gd name="T5" fmla="*/ 418 h 53"/>
                    <a:gd name="T6" fmla="*/ 173 w 37"/>
                    <a:gd name="T7" fmla="*/ 386 h 53"/>
                    <a:gd name="T8" fmla="*/ 214 w 37"/>
                    <a:gd name="T9" fmla="*/ 196 h 53"/>
                    <a:gd name="T10" fmla="*/ 265 w 37"/>
                    <a:gd name="T11" fmla="*/ 77 h 53"/>
                    <a:gd name="T12" fmla="*/ 164 w 37"/>
                    <a:gd name="T13" fmla="*/ 60 h 53"/>
                    <a:gd name="T14" fmla="*/ 96 w 37"/>
                    <a:gd name="T15" fmla="*/ 0 h 53"/>
                    <a:gd name="T16" fmla="*/ 156 w 37"/>
                    <a:gd name="T17" fmla="*/ 136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53">
                      <a:moveTo>
                        <a:pt x="17" y="18"/>
                      </a:moveTo>
                      <a:cubicBezTo>
                        <a:pt x="0" y="13"/>
                        <a:pt x="4" y="45"/>
                        <a:pt x="8" y="53"/>
                      </a:cubicBezTo>
                      <a:cubicBezTo>
                        <a:pt x="14" y="48"/>
                        <a:pt x="28" y="43"/>
                        <a:pt x="35" y="43"/>
                      </a:cubicBezTo>
                      <a:cubicBezTo>
                        <a:pt x="29" y="38"/>
                        <a:pt x="23" y="43"/>
                        <a:pt x="18" y="40"/>
                      </a:cubicBezTo>
                      <a:cubicBezTo>
                        <a:pt x="9" y="33"/>
                        <a:pt x="16" y="24"/>
                        <a:pt x="22" y="20"/>
                      </a:cubicBezTo>
                      <a:cubicBezTo>
                        <a:pt x="28" y="16"/>
                        <a:pt x="37" y="15"/>
                        <a:pt x="27" y="8"/>
                      </a:cubicBezTo>
                      <a:cubicBezTo>
                        <a:pt x="24" y="7"/>
                        <a:pt x="19" y="7"/>
                        <a:pt x="17" y="6"/>
                      </a:cubicBezTo>
                      <a:cubicBezTo>
                        <a:pt x="14" y="4"/>
                        <a:pt x="15" y="0"/>
                        <a:pt x="10" y="0"/>
                      </a:cubicBezTo>
                      <a:cubicBezTo>
                        <a:pt x="15" y="3"/>
                        <a:pt x="22" y="8"/>
                        <a:pt x="16" y="1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76" name="Freeform 97">
                  <a:extLst>
                    <a:ext uri="{FF2B5EF4-FFF2-40B4-BE49-F238E27FC236}">
                      <a16:creationId xmlns:a16="http://schemas.microsoft.com/office/drawing/2014/main" id="{4C784215-B7D3-628F-8108-254A53311BDC}"/>
                    </a:ext>
                  </a:extLst>
                </p:cNvPr>
                <p:cNvSpPr>
                  <a:spLocks/>
                </p:cNvSpPr>
                <p:nvPr/>
              </p:nvSpPr>
              <p:spPr bwMode="auto">
                <a:xfrm>
                  <a:off x="4368" y="2917"/>
                  <a:ext cx="397" cy="124"/>
                </a:xfrm>
                <a:custGeom>
                  <a:avLst/>
                  <a:gdLst>
                    <a:gd name="T0" fmla="*/ 309 w 186"/>
                    <a:gd name="T1" fmla="*/ 301 h 58"/>
                    <a:gd name="T2" fmla="*/ 660 w 186"/>
                    <a:gd name="T3" fmla="*/ 293 h 58"/>
                    <a:gd name="T4" fmla="*/ 1020 w 186"/>
                    <a:gd name="T5" fmla="*/ 242 h 58"/>
                    <a:gd name="T6" fmla="*/ 1353 w 186"/>
                    <a:gd name="T7" fmla="*/ 284 h 58"/>
                    <a:gd name="T8" fmla="*/ 1682 w 186"/>
                    <a:gd name="T9" fmla="*/ 410 h 58"/>
                    <a:gd name="T10" fmla="*/ 1808 w 186"/>
                    <a:gd name="T11" fmla="*/ 334 h 58"/>
                    <a:gd name="T12" fmla="*/ 1302 w 186"/>
                    <a:gd name="T13" fmla="*/ 137 h 58"/>
                    <a:gd name="T14" fmla="*/ 779 w 186"/>
                    <a:gd name="T15" fmla="*/ 60 h 58"/>
                    <a:gd name="T16" fmla="*/ 574 w 186"/>
                    <a:gd name="T17" fmla="*/ 145 h 58"/>
                    <a:gd name="T18" fmla="*/ 350 w 186"/>
                    <a:gd name="T19" fmla="*/ 197 h 58"/>
                    <a:gd name="T20" fmla="*/ 0 w 186"/>
                    <a:gd name="T21" fmla="*/ 567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6" h="58">
                      <a:moveTo>
                        <a:pt x="32" y="31"/>
                      </a:moveTo>
                      <a:cubicBezTo>
                        <a:pt x="42" y="26"/>
                        <a:pt x="57" y="31"/>
                        <a:pt x="68" y="30"/>
                      </a:cubicBezTo>
                      <a:cubicBezTo>
                        <a:pt x="80" y="29"/>
                        <a:pt x="92" y="25"/>
                        <a:pt x="105" y="25"/>
                      </a:cubicBezTo>
                      <a:cubicBezTo>
                        <a:pt x="117" y="24"/>
                        <a:pt x="128" y="26"/>
                        <a:pt x="139" y="29"/>
                      </a:cubicBezTo>
                      <a:cubicBezTo>
                        <a:pt x="151" y="32"/>
                        <a:pt x="161" y="40"/>
                        <a:pt x="173" y="42"/>
                      </a:cubicBezTo>
                      <a:cubicBezTo>
                        <a:pt x="174" y="38"/>
                        <a:pt x="182" y="36"/>
                        <a:pt x="186" y="34"/>
                      </a:cubicBezTo>
                      <a:cubicBezTo>
                        <a:pt x="169" y="28"/>
                        <a:pt x="149" y="22"/>
                        <a:pt x="134" y="14"/>
                      </a:cubicBezTo>
                      <a:cubicBezTo>
                        <a:pt x="117" y="4"/>
                        <a:pt x="98" y="0"/>
                        <a:pt x="80" y="6"/>
                      </a:cubicBezTo>
                      <a:cubicBezTo>
                        <a:pt x="72" y="8"/>
                        <a:pt x="66" y="12"/>
                        <a:pt x="59" y="15"/>
                      </a:cubicBezTo>
                      <a:cubicBezTo>
                        <a:pt x="51" y="18"/>
                        <a:pt x="44" y="18"/>
                        <a:pt x="36" y="20"/>
                      </a:cubicBezTo>
                      <a:cubicBezTo>
                        <a:pt x="15" y="24"/>
                        <a:pt x="15" y="47"/>
                        <a:pt x="0" y="5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77" name="Freeform 98">
                  <a:extLst>
                    <a:ext uri="{FF2B5EF4-FFF2-40B4-BE49-F238E27FC236}">
                      <a16:creationId xmlns:a16="http://schemas.microsoft.com/office/drawing/2014/main" id="{96124322-3D71-A64F-51FB-51E82F57DC0B}"/>
                    </a:ext>
                  </a:extLst>
                </p:cNvPr>
                <p:cNvSpPr>
                  <a:spLocks/>
                </p:cNvSpPr>
                <p:nvPr/>
              </p:nvSpPr>
              <p:spPr bwMode="auto">
                <a:xfrm>
                  <a:off x="3971" y="3020"/>
                  <a:ext cx="194" cy="138"/>
                </a:xfrm>
                <a:custGeom>
                  <a:avLst/>
                  <a:gdLst>
                    <a:gd name="T0" fmla="*/ 554 w 91"/>
                    <a:gd name="T1" fmla="*/ 0 h 65"/>
                    <a:gd name="T2" fmla="*/ 290 w 91"/>
                    <a:gd name="T3" fmla="*/ 212 h 65"/>
                    <a:gd name="T4" fmla="*/ 205 w 91"/>
                    <a:gd name="T5" fmla="*/ 450 h 65"/>
                    <a:gd name="T6" fmla="*/ 505 w 91"/>
                    <a:gd name="T7" fmla="*/ 212 h 65"/>
                    <a:gd name="T8" fmla="*/ 599 w 91"/>
                    <a:gd name="T9" fmla="*/ 374 h 65"/>
                    <a:gd name="T10" fmla="*/ 281 w 91"/>
                    <a:gd name="T11" fmla="*/ 486 h 65"/>
                    <a:gd name="T12" fmla="*/ 0 w 91"/>
                    <a:gd name="T13" fmla="*/ 622 h 65"/>
                    <a:gd name="T14" fmla="*/ 369 w 91"/>
                    <a:gd name="T15" fmla="*/ 527 h 65"/>
                    <a:gd name="T16" fmla="*/ 710 w 91"/>
                    <a:gd name="T17" fmla="*/ 365 h 65"/>
                    <a:gd name="T18" fmla="*/ 883 w 91"/>
                    <a:gd name="T19" fmla="*/ 144 h 65"/>
                    <a:gd name="T20" fmla="*/ 610 w 91"/>
                    <a:gd name="T21" fmla="*/ 17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 h="65">
                      <a:moveTo>
                        <a:pt x="57" y="0"/>
                      </a:moveTo>
                      <a:cubicBezTo>
                        <a:pt x="47" y="5"/>
                        <a:pt x="39" y="15"/>
                        <a:pt x="30" y="22"/>
                      </a:cubicBezTo>
                      <a:cubicBezTo>
                        <a:pt x="19" y="29"/>
                        <a:pt x="11" y="35"/>
                        <a:pt x="21" y="47"/>
                      </a:cubicBezTo>
                      <a:cubicBezTo>
                        <a:pt x="26" y="34"/>
                        <a:pt x="39" y="27"/>
                        <a:pt x="52" y="22"/>
                      </a:cubicBezTo>
                      <a:cubicBezTo>
                        <a:pt x="63" y="17"/>
                        <a:pt x="71" y="30"/>
                        <a:pt x="62" y="39"/>
                      </a:cubicBezTo>
                      <a:cubicBezTo>
                        <a:pt x="54" y="46"/>
                        <a:pt x="38" y="46"/>
                        <a:pt x="29" y="51"/>
                      </a:cubicBezTo>
                      <a:cubicBezTo>
                        <a:pt x="20" y="55"/>
                        <a:pt x="6" y="58"/>
                        <a:pt x="0" y="65"/>
                      </a:cubicBezTo>
                      <a:cubicBezTo>
                        <a:pt x="11" y="59"/>
                        <a:pt x="25" y="59"/>
                        <a:pt x="38" y="55"/>
                      </a:cubicBezTo>
                      <a:cubicBezTo>
                        <a:pt x="50" y="51"/>
                        <a:pt x="63" y="47"/>
                        <a:pt x="73" y="38"/>
                      </a:cubicBezTo>
                      <a:cubicBezTo>
                        <a:pt x="79" y="33"/>
                        <a:pt x="91" y="23"/>
                        <a:pt x="91" y="15"/>
                      </a:cubicBezTo>
                      <a:cubicBezTo>
                        <a:pt x="89" y="1"/>
                        <a:pt x="70" y="5"/>
                        <a:pt x="63" y="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78" name="Freeform 99">
                  <a:extLst>
                    <a:ext uri="{FF2B5EF4-FFF2-40B4-BE49-F238E27FC236}">
                      <a16:creationId xmlns:a16="http://schemas.microsoft.com/office/drawing/2014/main" id="{C66C976D-821D-F29A-4BA3-72FB2491E869}"/>
                    </a:ext>
                  </a:extLst>
                </p:cNvPr>
                <p:cNvSpPr>
                  <a:spLocks/>
                </p:cNvSpPr>
                <p:nvPr/>
              </p:nvSpPr>
              <p:spPr bwMode="auto">
                <a:xfrm>
                  <a:off x="4032" y="2936"/>
                  <a:ext cx="263" cy="118"/>
                </a:xfrm>
                <a:custGeom>
                  <a:avLst/>
                  <a:gdLst>
                    <a:gd name="T0" fmla="*/ 128 w 123"/>
                    <a:gd name="T1" fmla="*/ 77 h 55"/>
                    <a:gd name="T2" fmla="*/ 137 w 123"/>
                    <a:gd name="T3" fmla="*/ 337 h 55"/>
                    <a:gd name="T4" fmla="*/ 517 w 123"/>
                    <a:gd name="T5" fmla="*/ 337 h 55"/>
                    <a:gd name="T6" fmla="*/ 832 w 123"/>
                    <a:gd name="T7" fmla="*/ 466 h 55"/>
                    <a:gd name="T8" fmla="*/ 1202 w 123"/>
                    <a:gd name="T9" fmla="*/ 534 h 55"/>
                    <a:gd name="T10" fmla="*/ 851 w 123"/>
                    <a:gd name="T11" fmla="*/ 405 h 55"/>
                    <a:gd name="T12" fmla="*/ 755 w 123"/>
                    <a:gd name="T13" fmla="*/ 318 h 55"/>
                    <a:gd name="T14" fmla="*/ 586 w 123"/>
                    <a:gd name="T15" fmla="*/ 294 h 55"/>
                    <a:gd name="T16" fmla="*/ 188 w 123"/>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3" h="55">
                      <a:moveTo>
                        <a:pt x="13" y="8"/>
                      </a:moveTo>
                      <a:cubicBezTo>
                        <a:pt x="1" y="16"/>
                        <a:pt x="0" y="29"/>
                        <a:pt x="14" y="34"/>
                      </a:cubicBezTo>
                      <a:cubicBezTo>
                        <a:pt x="25" y="37"/>
                        <a:pt x="40" y="33"/>
                        <a:pt x="53" y="34"/>
                      </a:cubicBezTo>
                      <a:cubicBezTo>
                        <a:pt x="67" y="35"/>
                        <a:pt x="73" y="40"/>
                        <a:pt x="85" y="47"/>
                      </a:cubicBezTo>
                      <a:cubicBezTo>
                        <a:pt x="97" y="54"/>
                        <a:pt x="110" y="51"/>
                        <a:pt x="123" y="54"/>
                      </a:cubicBezTo>
                      <a:cubicBezTo>
                        <a:pt x="113" y="55"/>
                        <a:pt x="95" y="46"/>
                        <a:pt x="87" y="41"/>
                      </a:cubicBezTo>
                      <a:cubicBezTo>
                        <a:pt x="83" y="38"/>
                        <a:pt x="81" y="34"/>
                        <a:pt x="77" y="32"/>
                      </a:cubicBezTo>
                      <a:cubicBezTo>
                        <a:pt x="71" y="29"/>
                        <a:pt x="65" y="30"/>
                        <a:pt x="60" y="30"/>
                      </a:cubicBezTo>
                      <a:cubicBezTo>
                        <a:pt x="42" y="30"/>
                        <a:pt x="9" y="25"/>
                        <a:pt x="19"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79" name="Freeform 100">
                  <a:extLst>
                    <a:ext uri="{FF2B5EF4-FFF2-40B4-BE49-F238E27FC236}">
                      <a16:creationId xmlns:a16="http://schemas.microsoft.com/office/drawing/2014/main" id="{E869FE4E-7E8A-1ACE-C837-4E8531A54C82}"/>
                    </a:ext>
                  </a:extLst>
                </p:cNvPr>
                <p:cNvSpPr>
                  <a:spLocks/>
                </p:cNvSpPr>
                <p:nvPr/>
              </p:nvSpPr>
              <p:spPr bwMode="auto">
                <a:xfrm>
                  <a:off x="4099" y="2607"/>
                  <a:ext cx="169" cy="96"/>
                </a:xfrm>
                <a:custGeom>
                  <a:avLst/>
                  <a:gdLst>
                    <a:gd name="T0" fmla="*/ 462 w 79"/>
                    <a:gd name="T1" fmla="*/ 292 h 45"/>
                    <a:gd name="T2" fmla="*/ 225 w 79"/>
                    <a:gd name="T3" fmla="*/ 437 h 45"/>
                    <a:gd name="T4" fmla="*/ 0 w 79"/>
                    <a:gd name="T5" fmla="*/ 137 h 45"/>
                    <a:gd name="T6" fmla="*/ 394 w 79"/>
                    <a:gd name="T7" fmla="*/ 224 h 45"/>
                    <a:gd name="T8" fmla="*/ 774 w 79"/>
                    <a:gd name="T9" fmla="*/ 429 h 45"/>
                    <a:gd name="T10" fmla="*/ 439 w 79"/>
                    <a:gd name="T11" fmla="*/ 318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45">
                      <a:moveTo>
                        <a:pt x="47" y="30"/>
                      </a:moveTo>
                      <a:cubicBezTo>
                        <a:pt x="38" y="31"/>
                        <a:pt x="28" y="39"/>
                        <a:pt x="23" y="45"/>
                      </a:cubicBezTo>
                      <a:cubicBezTo>
                        <a:pt x="14" y="36"/>
                        <a:pt x="11" y="22"/>
                        <a:pt x="0" y="14"/>
                      </a:cubicBezTo>
                      <a:cubicBezTo>
                        <a:pt x="13" y="0"/>
                        <a:pt x="26" y="22"/>
                        <a:pt x="40" y="23"/>
                      </a:cubicBezTo>
                      <a:cubicBezTo>
                        <a:pt x="56" y="24"/>
                        <a:pt x="76" y="23"/>
                        <a:pt x="79" y="44"/>
                      </a:cubicBezTo>
                      <a:cubicBezTo>
                        <a:pt x="73" y="38"/>
                        <a:pt x="52" y="22"/>
                        <a:pt x="45" y="3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80" name="Freeform 101">
                  <a:extLst>
                    <a:ext uri="{FF2B5EF4-FFF2-40B4-BE49-F238E27FC236}">
                      <a16:creationId xmlns:a16="http://schemas.microsoft.com/office/drawing/2014/main" id="{E7F3D051-EB0D-A098-753C-84712F303A7D}"/>
                    </a:ext>
                  </a:extLst>
                </p:cNvPr>
                <p:cNvSpPr>
                  <a:spLocks/>
                </p:cNvSpPr>
                <p:nvPr/>
              </p:nvSpPr>
              <p:spPr bwMode="auto">
                <a:xfrm>
                  <a:off x="4099" y="2658"/>
                  <a:ext cx="75" cy="143"/>
                </a:xfrm>
                <a:custGeom>
                  <a:avLst/>
                  <a:gdLst>
                    <a:gd name="T0" fmla="*/ 120 w 35"/>
                    <a:gd name="T1" fmla="*/ 0 h 67"/>
                    <a:gd name="T2" fmla="*/ 165 w 35"/>
                    <a:gd name="T3" fmla="*/ 350 h 67"/>
                    <a:gd name="T4" fmla="*/ 69 w 35"/>
                    <a:gd name="T5" fmla="*/ 651 h 67"/>
                    <a:gd name="T6" fmla="*/ 197 w 35"/>
                    <a:gd name="T7" fmla="*/ 386 h 67"/>
                    <a:gd name="T8" fmla="*/ 345 w 35"/>
                    <a:gd name="T9" fmla="*/ 145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67">
                      <a:moveTo>
                        <a:pt x="12" y="0"/>
                      </a:moveTo>
                      <a:cubicBezTo>
                        <a:pt x="8" y="9"/>
                        <a:pt x="18" y="25"/>
                        <a:pt x="17" y="36"/>
                      </a:cubicBezTo>
                      <a:cubicBezTo>
                        <a:pt x="15" y="44"/>
                        <a:pt x="0" y="60"/>
                        <a:pt x="7" y="67"/>
                      </a:cubicBezTo>
                      <a:cubicBezTo>
                        <a:pt x="13" y="59"/>
                        <a:pt x="17" y="49"/>
                        <a:pt x="20" y="40"/>
                      </a:cubicBezTo>
                      <a:cubicBezTo>
                        <a:pt x="22" y="31"/>
                        <a:pt x="25" y="17"/>
                        <a:pt x="35" y="1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81" name="Freeform 102">
                  <a:extLst>
                    <a:ext uri="{FF2B5EF4-FFF2-40B4-BE49-F238E27FC236}">
                      <a16:creationId xmlns:a16="http://schemas.microsoft.com/office/drawing/2014/main" id="{DD358DF0-058F-8B51-99DD-8F25ADB19FE4}"/>
                    </a:ext>
                  </a:extLst>
                </p:cNvPr>
                <p:cNvSpPr>
                  <a:spLocks/>
                </p:cNvSpPr>
                <p:nvPr/>
              </p:nvSpPr>
              <p:spPr bwMode="auto">
                <a:xfrm>
                  <a:off x="3507" y="3002"/>
                  <a:ext cx="124" cy="238"/>
                </a:xfrm>
                <a:custGeom>
                  <a:avLst/>
                  <a:gdLst>
                    <a:gd name="T0" fmla="*/ 310 w 58"/>
                    <a:gd name="T1" fmla="*/ 0 h 111"/>
                    <a:gd name="T2" fmla="*/ 361 w 58"/>
                    <a:gd name="T3" fmla="*/ 768 h 111"/>
                    <a:gd name="T4" fmla="*/ 156 w 58"/>
                    <a:gd name="T5" fmla="*/ 800 h 111"/>
                    <a:gd name="T6" fmla="*/ 188 w 58"/>
                    <a:gd name="T7" fmla="*/ 997 h 111"/>
                    <a:gd name="T8" fmla="*/ 145 w 58"/>
                    <a:gd name="T9" fmla="*/ 1076 h 111"/>
                    <a:gd name="T10" fmla="*/ 120 w 58"/>
                    <a:gd name="T11" fmla="*/ 956 h 111"/>
                    <a:gd name="T12" fmla="*/ 109 w 58"/>
                    <a:gd name="T13" fmla="*/ 740 h 111"/>
                    <a:gd name="T14" fmla="*/ 205 w 58"/>
                    <a:gd name="T15" fmla="*/ 482 h 111"/>
                    <a:gd name="T16" fmla="*/ 257 w 58"/>
                    <a:gd name="T17" fmla="*/ 148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 h="111">
                      <a:moveTo>
                        <a:pt x="32" y="0"/>
                      </a:moveTo>
                      <a:cubicBezTo>
                        <a:pt x="0" y="22"/>
                        <a:pt x="58" y="66"/>
                        <a:pt x="37" y="78"/>
                      </a:cubicBezTo>
                      <a:cubicBezTo>
                        <a:pt x="31" y="81"/>
                        <a:pt x="23" y="74"/>
                        <a:pt x="16" y="81"/>
                      </a:cubicBezTo>
                      <a:cubicBezTo>
                        <a:pt x="9" y="88"/>
                        <a:pt x="18" y="92"/>
                        <a:pt x="19" y="101"/>
                      </a:cubicBezTo>
                      <a:cubicBezTo>
                        <a:pt x="20" y="103"/>
                        <a:pt x="22" y="111"/>
                        <a:pt x="15" y="109"/>
                      </a:cubicBezTo>
                      <a:cubicBezTo>
                        <a:pt x="11" y="108"/>
                        <a:pt x="12" y="100"/>
                        <a:pt x="12" y="97"/>
                      </a:cubicBezTo>
                      <a:cubicBezTo>
                        <a:pt x="10" y="89"/>
                        <a:pt x="6" y="83"/>
                        <a:pt x="11" y="75"/>
                      </a:cubicBezTo>
                      <a:cubicBezTo>
                        <a:pt x="19" y="63"/>
                        <a:pt x="30" y="65"/>
                        <a:pt x="21" y="49"/>
                      </a:cubicBezTo>
                      <a:cubicBezTo>
                        <a:pt x="12" y="34"/>
                        <a:pt x="18" y="28"/>
                        <a:pt x="26" y="1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82" name="Freeform 103">
                  <a:extLst>
                    <a:ext uri="{FF2B5EF4-FFF2-40B4-BE49-F238E27FC236}">
                      <a16:creationId xmlns:a16="http://schemas.microsoft.com/office/drawing/2014/main" id="{929EC548-01DE-7CB2-47CF-368A4C9D9611}"/>
                    </a:ext>
                  </a:extLst>
                </p:cNvPr>
                <p:cNvSpPr>
                  <a:spLocks/>
                </p:cNvSpPr>
                <p:nvPr/>
              </p:nvSpPr>
              <p:spPr bwMode="auto">
                <a:xfrm>
                  <a:off x="3458" y="2958"/>
                  <a:ext cx="273" cy="365"/>
                </a:xfrm>
                <a:custGeom>
                  <a:avLst/>
                  <a:gdLst>
                    <a:gd name="T0" fmla="*/ 1214 w 128"/>
                    <a:gd name="T1" fmla="*/ 0 h 171"/>
                    <a:gd name="T2" fmla="*/ 806 w 128"/>
                    <a:gd name="T3" fmla="*/ 164 h 171"/>
                    <a:gd name="T4" fmla="*/ 533 w 128"/>
                    <a:gd name="T5" fmla="*/ 410 h 171"/>
                    <a:gd name="T6" fmla="*/ 574 w 128"/>
                    <a:gd name="T7" fmla="*/ 602 h 171"/>
                    <a:gd name="T8" fmla="*/ 670 w 128"/>
                    <a:gd name="T9" fmla="*/ 756 h 171"/>
                    <a:gd name="T10" fmla="*/ 642 w 128"/>
                    <a:gd name="T11" fmla="*/ 961 h 171"/>
                    <a:gd name="T12" fmla="*/ 486 w 128"/>
                    <a:gd name="T13" fmla="*/ 1052 h 171"/>
                    <a:gd name="T14" fmla="*/ 495 w 128"/>
                    <a:gd name="T15" fmla="*/ 1390 h 171"/>
                    <a:gd name="T16" fmla="*/ 250 w 128"/>
                    <a:gd name="T17" fmla="*/ 1398 h 171"/>
                    <a:gd name="T18" fmla="*/ 41 w 128"/>
                    <a:gd name="T19" fmla="*/ 1458 h 171"/>
                    <a:gd name="T20" fmla="*/ 301 w 128"/>
                    <a:gd name="T21" fmla="*/ 1646 h 171"/>
                    <a:gd name="T22" fmla="*/ 651 w 128"/>
                    <a:gd name="T23" fmla="*/ 1509 h 171"/>
                    <a:gd name="T24" fmla="*/ 1241 w 128"/>
                    <a:gd name="T25" fmla="*/ 1217 h 171"/>
                    <a:gd name="T26" fmla="*/ 806 w 128"/>
                    <a:gd name="T27" fmla="*/ 1353 h 171"/>
                    <a:gd name="T28" fmla="*/ 710 w 128"/>
                    <a:gd name="T29" fmla="*/ 1165 h 171"/>
                    <a:gd name="T30" fmla="*/ 855 w 128"/>
                    <a:gd name="T31" fmla="*/ 807 h 171"/>
                    <a:gd name="T32" fmla="*/ 678 w 128"/>
                    <a:gd name="T33" fmla="*/ 401 h 171"/>
                    <a:gd name="T34" fmla="*/ 883 w 128"/>
                    <a:gd name="T35" fmla="*/ 241 h 171"/>
                    <a:gd name="T36" fmla="*/ 1137 w 128"/>
                    <a:gd name="T37" fmla="*/ 77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8" h="171">
                      <a:moveTo>
                        <a:pt x="125" y="0"/>
                      </a:moveTo>
                      <a:cubicBezTo>
                        <a:pt x="112" y="9"/>
                        <a:pt x="97" y="13"/>
                        <a:pt x="83" y="17"/>
                      </a:cubicBezTo>
                      <a:cubicBezTo>
                        <a:pt x="68" y="21"/>
                        <a:pt x="56" y="24"/>
                        <a:pt x="55" y="42"/>
                      </a:cubicBezTo>
                      <a:cubicBezTo>
                        <a:pt x="54" y="49"/>
                        <a:pt x="55" y="55"/>
                        <a:pt x="59" y="62"/>
                      </a:cubicBezTo>
                      <a:cubicBezTo>
                        <a:pt x="62" y="67"/>
                        <a:pt x="68" y="72"/>
                        <a:pt x="69" y="78"/>
                      </a:cubicBezTo>
                      <a:cubicBezTo>
                        <a:pt x="71" y="85"/>
                        <a:pt x="70" y="93"/>
                        <a:pt x="66" y="99"/>
                      </a:cubicBezTo>
                      <a:cubicBezTo>
                        <a:pt x="62" y="108"/>
                        <a:pt x="59" y="104"/>
                        <a:pt x="50" y="108"/>
                      </a:cubicBezTo>
                      <a:cubicBezTo>
                        <a:pt x="28" y="118"/>
                        <a:pt x="65" y="131"/>
                        <a:pt x="51" y="143"/>
                      </a:cubicBezTo>
                      <a:cubicBezTo>
                        <a:pt x="47" y="146"/>
                        <a:pt x="32" y="143"/>
                        <a:pt x="26" y="144"/>
                      </a:cubicBezTo>
                      <a:cubicBezTo>
                        <a:pt x="17" y="145"/>
                        <a:pt x="11" y="146"/>
                        <a:pt x="4" y="150"/>
                      </a:cubicBezTo>
                      <a:cubicBezTo>
                        <a:pt x="0" y="166"/>
                        <a:pt x="19" y="171"/>
                        <a:pt x="31" y="169"/>
                      </a:cubicBezTo>
                      <a:cubicBezTo>
                        <a:pt x="44" y="167"/>
                        <a:pt x="55" y="162"/>
                        <a:pt x="67" y="155"/>
                      </a:cubicBezTo>
                      <a:cubicBezTo>
                        <a:pt x="82" y="146"/>
                        <a:pt x="110" y="121"/>
                        <a:pt x="128" y="125"/>
                      </a:cubicBezTo>
                      <a:cubicBezTo>
                        <a:pt x="112" y="125"/>
                        <a:pt x="96" y="131"/>
                        <a:pt x="83" y="139"/>
                      </a:cubicBezTo>
                      <a:cubicBezTo>
                        <a:pt x="63" y="149"/>
                        <a:pt x="60" y="133"/>
                        <a:pt x="73" y="120"/>
                      </a:cubicBezTo>
                      <a:cubicBezTo>
                        <a:pt x="84" y="109"/>
                        <a:pt x="92" y="100"/>
                        <a:pt x="88" y="83"/>
                      </a:cubicBezTo>
                      <a:cubicBezTo>
                        <a:pt x="85" y="69"/>
                        <a:pt x="67" y="56"/>
                        <a:pt x="70" y="41"/>
                      </a:cubicBezTo>
                      <a:cubicBezTo>
                        <a:pt x="71" y="31"/>
                        <a:pt x="82" y="29"/>
                        <a:pt x="91" y="25"/>
                      </a:cubicBezTo>
                      <a:cubicBezTo>
                        <a:pt x="100" y="21"/>
                        <a:pt x="107" y="13"/>
                        <a:pt x="117" y="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83" name="Freeform 104">
                  <a:extLst>
                    <a:ext uri="{FF2B5EF4-FFF2-40B4-BE49-F238E27FC236}">
                      <a16:creationId xmlns:a16="http://schemas.microsoft.com/office/drawing/2014/main" id="{CEE3B563-6E45-638A-801B-9FF8E7818216}"/>
                    </a:ext>
                  </a:extLst>
                </p:cNvPr>
                <p:cNvSpPr>
                  <a:spLocks/>
                </p:cNvSpPr>
                <p:nvPr/>
              </p:nvSpPr>
              <p:spPr bwMode="auto">
                <a:xfrm>
                  <a:off x="3712" y="2960"/>
                  <a:ext cx="141" cy="220"/>
                </a:xfrm>
                <a:custGeom>
                  <a:avLst/>
                  <a:gdLst>
                    <a:gd name="T0" fmla="*/ 361 w 66"/>
                    <a:gd name="T1" fmla="*/ 0 h 103"/>
                    <a:gd name="T2" fmla="*/ 301 w 66"/>
                    <a:gd name="T3" fmla="*/ 164 h 103"/>
                    <a:gd name="T4" fmla="*/ 214 w 66"/>
                    <a:gd name="T5" fmla="*/ 342 h 103"/>
                    <a:gd name="T6" fmla="*/ 41 w 66"/>
                    <a:gd name="T7" fmla="*/ 703 h 103"/>
                    <a:gd name="T8" fmla="*/ 188 w 66"/>
                    <a:gd name="T9" fmla="*/ 995 h 103"/>
                    <a:gd name="T10" fmla="*/ 526 w 66"/>
                    <a:gd name="T11" fmla="*/ 816 h 103"/>
                    <a:gd name="T12" fmla="*/ 282 w 66"/>
                    <a:gd name="T13" fmla="*/ 839 h 103"/>
                    <a:gd name="T14" fmla="*/ 256 w 66"/>
                    <a:gd name="T15" fmla="*/ 557 h 103"/>
                    <a:gd name="T16" fmla="*/ 353 w 66"/>
                    <a:gd name="T17" fmla="*/ 320 h 103"/>
                    <a:gd name="T18" fmla="*/ 558 w 66"/>
                    <a:gd name="T19" fmla="*/ 333 h 103"/>
                    <a:gd name="T20" fmla="*/ 575 w 66"/>
                    <a:gd name="T21" fmla="*/ 293 h 103"/>
                    <a:gd name="T22" fmla="*/ 447 w 66"/>
                    <a:gd name="T23" fmla="*/ 28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6" h="103">
                      <a:moveTo>
                        <a:pt x="37" y="0"/>
                      </a:moveTo>
                      <a:cubicBezTo>
                        <a:pt x="30" y="3"/>
                        <a:pt x="32" y="11"/>
                        <a:pt x="31" y="17"/>
                      </a:cubicBezTo>
                      <a:cubicBezTo>
                        <a:pt x="29" y="24"/>
                        <a:pt x="25" y="29"/>
                        <a:pt x="22" y="35"/>
                      </a:cubicBezTo>
                      <a:cubicBezTo>
                        <a:pt x="16" y="47"/>
                        <a:pt x="8" y="59"/>
                        <a:pt x="4" y="72"/>
                      </a:cubicBezTo>
                      <a:cubicBezTo>
                        <a:pt x="0" y="84"/>
                        <a:pt x="1" y="103"/>
                        <a:pt x="19" y="102"/>
                      </a:cubicBezTo>
                      <a:cubicBezTo>
                        <a:pt x="29" y="101"/>
                        <a:pt x="49" y="93"/>
                        <a:pt x="54" y="84"/>
                      </a:cubicBezTo>
                      <a:cubicBezTo>
                        <a:pt x="47" y="87"/>
                        <a:pt x="36" y="91"/>
                        <a:pt x="29" y="86"/>
                      </a:cubicBezTo>
                      <a:cubicBezTo>
                        <a:pt x="20" y="79"/>
                        <a:pt x="24" y="66"/>
                        <a:pt x="26" y="57"/>
                      </a:cubicBezTo>
                      <a:cubicBezTo>
                        <a:pt x="27" y="51"/>
                        <a:pt x="30" y="35"/>
                        <a:pt x="36" y="33"/>
                      </a:cubicBezTo>
                      <a:cubicBezTo>
                        <a:pt x="48" y="28"/>
                        <a:pt x="54" y="28"/>
                        <a:pt x="57" y="34"/>
                      </a:cubicBezTo>
                      <a:cubicBezTo>
                        <a:pt x="66" y="29"/>
                        <a:pt x="59" y="38"/>
                        <a:pt x="59" y="30"/>
                      </a:cubicBezTo>
                      <a:cubicBezTo>
                        <a:pt x="58" y="17"/>
                        <a:pt x="52" y="13"/>
                        <a:pt x="46" y="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84" name="Freeform 105">
                  <a:extLst>
                    <a:ext uri="{FF2B5EF4-FFF2-40B4-BE49-F238E27FC236}">
                      <a16:creationId xmlns:a16="http://schemas.microsoft.com/office/drawing/2014/main" id="{2BD5DBB7-0A20-7457-1CF3-4330E7AC496F}"/>
                    </a:ext>
                  </a:extLst>
                </p:cNvPr>
                <p:cNvSpPr>
                  <a:spLocks/>
                </p:cNvSpPr>
                <p:nvPr/>
              </p:nvSpPr>
              <p:spPr bwMode="auto">
                <a:xfrm>
                  <a:off x="3808" y="2985"/>
                  <a:ext cx="118" cy="191"/>
                </a:xfrm>
                <a:custGeom>
                  <a:avLst/>
                  <a:gdLst>
                    <a:gd name="T0" fmla="*/ 414 w 55"/>
                    <a:gd name="T1" fmla="*/ 0 h 89"/>
                    <a:gd name="T2" fmla="*/ 294 w 55"/>
                    <a:gd name="T3" fmla="*/ 157 h 89"/>
                    <a:gd name="T4" fmla="*/ 129 w 55"/>
                    <a:gd name="T5" fmla="*/ 294 h 89"/>
                    <a:gd name="T6" fmla="*/ 97 w 55"/>
                    <a:gd name="T7" fmla="*/ 743 h 89"/>
                    <a:gd name="T8" fmla="*/ 337 w 55"/>
                    <a:gd name="T9" fmla="*/ 483 h 89"/>
                    <a:gd name="T10" fmla="*/ 502 w 55"/>
                    <a:gd name="T11" fmla="*/ 77 h 89"/>
                    <a:gd name="T12" fmla="*/ 446 w 55"/>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89">
                      <a:moveTo>
                        <a:pt x="42" y="0"/>
                      </a:moveTo>
                      <a:cubicBezTo>
                        <a:pt x="38" y="6"/>
                        <a:pt x="35" y="11"/>
                        <a:pt x="30" y="16"/>
                      </a:cubicBezTo>
                      <a:cubicBezTo>
                        <a:pt x="24" y="21"/>
                        <a:pt x="17" y="23"/>
                        <a:pt x="13" y="30"/>
                      </a:cubicBezTo>
                      <a:cubicBezTo>
                        <a:pt x="5" y="39"/>
                        <a:pt x="0" y="65"/>
                        <a:pt x="10" y="75"/>
                      </a:cubicBezTo>
                      <a:cubicBezTo>
                        <a:pt x="23" y="89"/>
                        <a:pt x="30" y="57"/>
                        <a:pt x="34" y="49"/>
                      </a:cubicBezTo>
                      <a:cubicBezTo>
                        <a:pt x="40" y="36"/>
                        <a:pt x="55" y="23"/>
                        <a:pt x="51" y="8"/>
                      </a:cubicBezTo>
                      <a:cubicBezTo>
                        <a:pt x="50" y="4"/>
                        <a:pt x="49" y="2"/>
                        <a:pt x="45"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85" name="Freeform 106">
                  <a:extLst>
                    <a:ext uri="{FF2B5EF4-FFF2-40B4-BE49-F238E27FC236}">
                      <a16:creationId xmlns:a16="http://schemas.microsoft.com/office/drawing/2014/main" id="{3CE196A5-A6AC-0469-8000-C0B7F764F9BC}"/>
                    </a:ext>
                  </a:extLst>
                </p:cNvPr>
                <p:cNvSpPr>
                  <a:spLocks/>
                </p:cNvSpPr>
                <p:nvPr/>
              </p:nvSpPr>
              <p:spPr bwMode="auto">
                <a:xfrm>
                  <a:off x="3885" y="2772"/>
                  <a:ext cx="88" cy="173"/>
                </a:xfrm>
                <a:custGeom>
                  <a:avLst/>
                  <a:gdLst>
                    <a:gd name="T0" fmla="*/ 217 w 41"/>
                    <a:gd name="T1" fmla="*/ 28 h 81"/>
                    <a:gd name="T2" fmla="*/ 52 w 41"/>
                    <a:gd name="T3" fmla="*/ 88 h 81"/>
                    <a:gd name="T4" fmla="*/ 88 w 41"/>
                    <a:gd name="T5" fmla="*/ 282 h 81"/>
                    <a:gd name="T6" fmla="*/ 137 w 41"/>
                    <a:gd name="T7" fmla="*/ 478 h 81"/>
                    <a:gd name="T8" fmla="*/ 197 w 41"/>
                    <a:gd name="T9" fmla="*/ 694 h 81"/>
                    <a:gd name="T10" fmla="*/ 397 w 41"/>
                    <a:gd name="T11" fmla="*/ 402 h 81"/>
                    <a:gd name="T12" fmla="*/ 208 w 41"/>
                    <a:gd name="T13" fmla="*/ 28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81">
                      <a:moveTo>
                        <a:pt x="22" y="3"/>
                      </a:moveTo>
                      <a:cubicBezTo>
                        <a:pt x="16" y="0"/>
                        <a:pt x="8" y="3"/>
                        <a:pt x="5" y="9"/>
                      </a:cubicBezTo>
                      <a:cubicBezTo>
                        <a:pt x="0" y="17"/>
                        <a:pt x="6" y="22"/>
                        <a:pt x="9" y="29"/>
                      </a:cubicBezTo>
                      <a:cubicBezTo>
                        <a:pt x="12" y="35"/>
                        <a:pt x="13" y="42"/>
                        <a:pt x="14" y="49"/>
                      </a:cubicBezTo>
                      <a:cubicBezTo>
                        <a:pt x="15" y="53"/>
                        <a:pt x="17" y="68"/>
                        <a:pt x="20" y="71"/>
                      </a:cubicBezTo>
                      <a:cubicBezTo>
                        <a:pt x="30" y="81"/>
                        <a:pt x="39" y="48"/>
                        <a:pt x="40" y="41"/>
                      </a:cubicBezTo>
                      <a:cubicBezTo>
                        <a:pt x="41" y="23"/>
                        <a:pt x="36" y="11"/>
                        <a:pt x="21" y="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86" name="Freeform 107">
                  <a:extLst>
                    <a:ext uri="{FF2B5EF4-FFF2-40B4-BE49-F238E27FC236}">
                      <a16:creationId xmlns:a16="http://schemas.microsoft.com/office/drawing/2014/main" id="{C198C50B-1A90-5446-BBF8-11ADD094960A}"/>
                    </a:ext>
                  </a:extLst>
                </p:cNvPr>
                <p:cNvSpPr>
                  <a:spLocks/>
                </p:cNvSpPr>
                <p:nvPr/>
              </p:nvSpPr>
              <p:spPr bwMode="auto">
                <a:xfrm>
                  <a:off x="3962" y="2789"/>
                  <a:ext cx="88" cy="57"/>
                </a:xfrm>
                <a:custGeom>
                  <a:avLst/>
                  <a:gdLst>
                    <a:gd name="T0" fmla="*/ 285 w 41"/>
                    <a:gd name="T1" fmla="*/ 17 h 27"/>
                    <a:gd name="T2" fmla="*/ 69 w 41"/>
                    <a:gd name="T3" fmla="*/ 253 h 27"/>
                    <a:gd name="T4" fmla="*/ 189 w 41"/>
                    <a:gd name="T5" fmla="*/ 177 h 27"/>
                    <a:gd name="T6" fmla="*/ 337 w 41"/>
                    <a:gd name="T7" fmla="*/ 253 h 27"/>
                    <a:gd name="T8" fmla="*/ 406 w 41"/>
                    <a:gd name="T9" fmla="*/ 27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27">
                      <a:moveTo>
                        <a:pt x="29" y="2"/>
                      </a:moveTo>
                      <a:cubicBezTo>
                        <a:pt x="17" y="0"/>
                        <a:pt x="0" y="15"/>
                        <a:pt x="7" y="27"/>
                      </a:cubicBezTo>
                      <a:cubicBezTo>
                        <a:pt x="12" y="22"/>
                        <a:pt x="12" y="18"/>
                        <a:pt x="19" y="19"/>
                      </a:cubicBezTo>
                      <a:cubicBezTo>
                        <a:pt x="23" y="19"/>
                        <a:pt x="31" y="25"/>
                        <a:pt x="34" y="27"/>
                      </a:cubicBezTo>
                      <a:cubicBezTo>
                        <a:pt x="25" y="17"/>
                        <a:pt x="32" y="8"/>
                        <a:pt x="41" y="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87" name="Freeform 108">
                  <a:extLst>
                    <a:ext uri="{FF2B5EF4-FFF2-40B4-BE49-F238E27FC236}">
                      <a16:creationId xmlns:a16="http://schemas.microsoft.com/office/drawing/2014/main" id="{84F9F0EC-9991-224A-A97F-D823E5592FD8}"/>
                    </a:ext>
                  </a:extLst>
                </p:cNvPr>
                <p:cNvSpPr>
                  <a:spLocks/>
                </p:cNvSpPr>
                <p:nvPr/>
              </p:nvSpPr>
              <p:spPr bwMode="auto">
                <a:xfrm>
                  <a:off x="3505" y="2536"/>
                  <a:ext cx="107" cy="79"/>
                </a:xfrm>
                <a:custGeom>
                  <a:avLst/>
                  <a:gdLst>
                    <a:gd name="T0" fmla="*/ 28 w 50"/>
                    <a:gd name="T1" fmla="*/ 156 h 37"/>
                    <a:gd name="T2" fmla="*/ 345 w 50"/>
                    <a:gd name="T3" fmla="*/ 224 h 37"/>
                    <a:gd name="T4" fmla="*/ 77 w 50"/>
                    <a:gd name="T5" fmla="*/ 88 h 37"/>
                    <a:gd name="T6" fmla="*/ 0 60000 65536"/>
                    <a:gd name="T7" fmla="*/ 0 60000 65536"/>
                    <a:gd name="T8" fmla="*/ 0 60000 65536"/>
                  </a:gdLst>
                  <a:ahLst/>
                  <a:cxnLst>
                    <a:cxn ang="T6">
                      <a:pos x="T0" y="T1"/>
                    </a:cxn>
                    <a:cxn ang="T7">
                      <a:pos x="T2" y="T3"/>
                    </a:cxn>
                    <a:cxn ang="T8">
                      <a:pos x="T4" y="T5"/>
                    </a:cxn>
                  </a:cxnLst>
                  <a:rect l="0" t="0" r="r" b="b"/>
                  <a:pathLst>
                    <a:path w="50" h="37">
                      <a:moveTo>
                        <a:pt x="3" y="16"/>
                      </a:moveTo>
                      <a:cubicBezTo>
                        <a:pt x="0" y="34"/>
                        <a:pt x="26" y="37"/>
                        <a:pt x="35" y="23"/>
                      </a:cubicBezTo>
                      <a:cubicBezTo>
                        <a:pt x="50" y="0"/>
                        <a:pt x="20" y="2"/>
                        <a:pt x="8" y="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88" name="Freeform 109">
                  <a:extLst>
                    <a:ext uri="{FF2B5EF4-FFF2-40B4-BE49-F238E27FC236}">
                      <a16:creationId xmlns:a16="http://schemas.microsoft.com/office/drawing/2014/main" id="{35A04801-B229-5543-1AE0-0439AC1CB65D}"/>
                    </a:ext>
                  </a:extLst>
                </p:cNvPr>
                <p:cNvSpPr>
                  <a:spLocks/>
                </p:cNvSpPr>
                <p:nvPr/>
              </p:nvSpPr>
              <p:spPr bwMode="auto">
                <a:xfrm>
                  <a:off x="3473" y="2592"/>
                  <a:ext cx="194" cy="96"/>
                </a:xfrm>
                <a:custGeom>
                  <a:avLst/>
                  <a:gdLst>
                    <a:gd name="T0" fmla="*/ 804 w 91"/>
                    <a:gd name="T1" fmla="*/ 60 h 45"/>
                    <a:gd name="T2" fmla="*/ 554 w 91"/>
                    <a:gd name="T3" fmla="*/ 429 h 45"/>
                    <a:gd name="T4" fmla="*/ 0 w 91"/>
                    <a:gd name="T5" fmla="*/ 156 h 45"/>
                    <a:gd name="T6" fmla="*/ 96 w 91"/>
                    <a:gd name="T7" fmla="*/ 0 h 45"/>
                    <a:gd name="T8" fmla="*/ 205 w 91"/>
                    <a:gd name="T9" fmla="*/ 164 h 45"/>
                    <a:gd name="T10" fmla="*/ 437 w 91"/>
                    <a:gd name="T11" fmla="*/ 224 h 45"/>
                    <a:gd name="T12" fmla="*/ 631 w 91"/>
                    <a:gd name="T13" fmla="*/ 60 h 45"/>
                    <a:gd name="T14" fmla="*/ 883 w 91"/>
                    <a:gd name="T15" fmla="*/ 41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 h="45">
                      <a:moveTo>
                        <a:pt x="83" y="6"/>
                      </a:moveTo>
                      <a:cubicBezTo>
                        <a:pt x="64" y="8"/>
                        <a:pt x="59" y="29"/>
                        <a:pt x="57" y="44"/>
                      </a:cubicBezTo>
                      <a:cubicBezTo>
                        <a:pt x="36" y="45"/>
                        <a:pt x="13" y="33"/>
                        <a:pt x="0" y="16"/>
                      </a:cubicBezTo>
                      <a:cubicBezTo>
                        <a:pt x="3" y="11"/>
                        <a:pt x="6" y="4"/>
                        <a:pt x="10" y="0"/>
                      </a:cubicBezTo>
                      <a:cubicBezTo>
                        <a:pt x="15" y="5"/>
                        <a:pt x="15" y="12"/>
                        <a:pt x="21" y="17"/>
                      </a:cubicBezTo>
                      <a:cubicBezTo>
                        <a:pt x="29" y="24"/>
                        <a:pt x="35" y="27"/>
                        <a:pt x="45" y="23"/>
                      </a:cubicBezTo>
                      <a:cubicBezTo>
                        <a:pt x="53" y="19"/>
                        <a:pt x="57" y="10"/>
                        <a:pt x="65" y="6"/>
                      </a:cubicBezTo>
                      <a:cubicBezTo>
                        <a:pt x="73" y="2"/>
                        <a:pt x="82" y="3"/>
                        <a:pt x="91" y="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89" name="Freeform 110">
                  <a:extLst>
                    <a:ext uri="{FF2B5EF4-FFF2-40B4-BE49-F238E27FC236}">
                      <a16:creationId xmlns:a16="http://schemas.microsoft.com/office/drawing/2014/main" id="{37A84381-5982-8BB9-A6DA-94978F8D917B}"/>
                    </a:ext>
                  </a:extLst>
                </p:cNvPr>
                <p:cNvSpPr>
                  <a:spLocks/>
                </p:cNvSpPr>
                <p:nvPr/>
              </p:nvSpPr>
              <p:spPr bwMode="auto">
                <a:xfrm>
                  <a:off x="3406" y="2350"/>
                  <a:ext cx="88" cy="186"/>
                </a:xfrm>
                <a:custGeom>
                  <a:avLst/>
                  <a:gdLst>
                    <a:gd name="T0" fmla="*/ 208 w 41"/>
                    <a:gd name="T1" fmla="*/ 205 h 87"/>
                    <a:gd name="T2" fmla="*/ 277 w 41"/>
                    <a:gd name="T3" fmla="*/ 430 h 87"/>
                    <a:gd name="T4" fmla="*/ 354 w 41"/>
                    <a:gd name="T5" fmla="*/ 618 h 87"/>
                    <a:gd name="T6" fmla="*/ 0 w 41"/>
                    <a:gd name="T7" fmla="*/ 567 h 87"/>
                    <a:gd name="T8" fmla="*/ 157 w 41"/>
                    <a:gd name="T9" fmla="*/ 558 h 87"/>
                    <a:gd name="T10" fmla="*/ 88 w 41"/>
                    <a:gd name="T11" fmla="*/ 393 h 87"/>
                    <a:gd name="T12" fmla="*/ 28 w 41"/>
                    <a:gd name="T13" fmla="*/ 188 h 87"/>
                    <a:gd name="T14" fmla="*/ 41 w 41"/>
                    <a:gd name="T15" fmla="*/ 0 h 87"/>
                    <a:gd name="T16" fmla="*/ 277 w 41"/>
                    <a:gd name="T17" fmla="*/ 88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87">
                      <a:moveTo>
                        <a:pt x="21" y="21"/>
                      </a:moveTo>
                      <a:cubicBezTo>
                        <a:pt x="17" y="28"/>
                        <a:pt x="22" y="38"/>
                        <a:pt x="28" y="44"/>
                      </a:cubicBezTo>
                      <a:cubicBezTo>
                        <a:pt x="36" y="51"/>
                        <a:pt x="41" y="50"/>
                        <a:pt x="36" y="63"/>
                      </a:cubicBezTo>
                      <a:cubicBezTo>
                        <a:pt x="27" y="87"/>
                        <a:pt x="12" y="71"/>
                        <a:pt x="0" y="58"/>
                      </a:cubicBezTo>
                      <a:cubicBezTo>
                        <a:pt x="5" y="63"/>
                        <a:pt x="13" y="64"/>
                        <a:pt x="16" y="57"/>
                      </a:cubicBezTo>
                      <a:cubicBezTo>
                        <a:pt x="18" y="51"/>
                        <a:pt x="11" y="44"/>
                        <a:pt x="9" y="40"/>
                      </a:cubicBezTo>
                      <a:cubicBezTo>
                        <a:pt x="5" y="33"/>
                        <a:pt x="2" y="27"/>
                        <a:pt x="3" y="19"/>
                      </a:cubicBezTo>
                      <a:cubicBezTo>
                        <a:pt x="5" y="11"/>
                        <a:pt x="10" y="7"/>
                        <a:pt x="4" y="0"/>
                      </a:cubicBezTo>
                      <a:cubicBezTo>
                        <a:pt x="10" y="4"/>
                        <a:pt x="21" y="4"/>
                        <a:pt x="28" y="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90" name="Freeform 111">
                  <a:extLst>
                    <a:ext uri="{FF2B5EF4-FFF2-40B4-BE49-F238E27FC236}">
                      <a16:creationId xmlns:a16="http://schemas.microsoft.com/office/drawing/2014/main" id="{3ED4439E-C548-57F1-0F99-FF0EE17C472F}"/>
                    </a:ext>
                  </a:extLst>
                </p:cNvPr>
                <p:cNvSpPr>
                  <a:spLocks/>
                </p:cNvSpPr>
                <p:nvPr/>
              </p:nvSpPr>
              <p:spPr bwMode="auto">
                <a:xfrm>
                  <a:off x="3488" y="2778"/>
                  <a:ext cx="128" cy="216"/>
                </a:xfrm>
                <a:custGeom>
                  <a:avLst/>
                  <a:gdLst>
                    <a:gd name="T0" fmla="*/ 128 w 60"/>
                    <a:gd name="T1" fmla="*/ 41 h 101"/>
                    <a:gd name="T2" fmla="*/ 506 w 60"/>
                    <a:gd name="T3" fmla="*/ 128 h 101"/>
                    <a:gd name="T4" fmla="*/ 582 w 60"/>
                    <a:gd name="T5" fmla="*/ 293 h 101"/>
                    <a:gd name="T6" fmla="*/ 486 w 60"/>
                    <a:gd name="T7" fmla="*/ 462 h 101"/>
                    <a:gd name="T8" fmla="*/ 454 w 60"/>
                    <a:gd name="T9" fmla="*/ 663 h 101"/>
                    <a:gd name="T10" fmla="*/ 282 w 60"/>
                    <a:gd name="T11" fmla="*/ 695 h 101"/>
                    <a:gd name="T12" fmla="*/ 128 w 60"/>
                    <a:gd name="T13" fmla="*/ 988 h 101"/>
                    <a:gd name="T14" fmla="*/ 68 w 60"/>
                    <a:gd name="T15" fmla="*/ 714 h 101"/>
                    <a:gd name="T16" fmla="*/ 301 w 60"/>
                    <a:gd name="T17" fmla="*/ 507 h 101"/>
                    <a:gd name="T18" fmla="*/ 273 w 60"/>
                    <a:gd name="T19" fmla="*/ 225 h 101"/>
                    <a:gd name="T20" fmla="*/ 68 w 60"/>
                    <a:gd name="T21" fmla="*/ 145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101">
                      <a:moveTo>
                        <a:pt x="13" y="4"/>
                      </a:moveTo>
                      <a:cubicBezTo>
                        <a:pt x="28" y="3"/>
                        <a:pt x="39" y="0"/>
                        <a:pt x="52" y="13"/>
                      </a:cubicBezTo>
                      <a:cubicBezTo>
                        <a:pt x="56" y="17"/>
                        <a:pt x="60" y="23"/>
                        <a:pt x="60" y="30"/>
                      </a:cubicBezTo>
                      <a:cubicBezTo>
                        <a:pt x="59" y="37"/>
                        <a:pt x="52" y="40"/>
                        <a:pt x="50" y="47"/>
                      </a:cubicBezTo>
                      <a:cubicBezTo>
                        <a:pt x="48" y="54"/>
                        <a:pt x="52" y="61"/>
                        <a:pt x="47" y="68"/>
                      </a:cubicBezTo>
                      <a:cubicBezTo>
                        <a:pt x="40" y="76"/>
                        <a:pt x="37" y="70"/>
                        <a:pt x="29" y="71"/>
                      </a:cubicBezTo>
                      <a:cubicBezTo>
                        <a:pt x="15" y="71"/>
                        <a:pt x="9" y="91"/>
                        <a:pt x="13" y="101"/>
                      </a:cubicBezTo>
                      <a:cubicBezTo>
                        <a:pt x="9" y="96"/>
                        <a:pt x="3" y="80"/>
                        <a:pt x="7" y="73"/>
                      </a:cubicBezTo>
                      <a:cubicBezTo>
                        <a:pt x="11" y="65"/>
                        <a:pt x="25" y="60"/>
                        <a:pt x="31" y="52"/>
                      </a:cubicBezTo>
                      <a:cubicBezTo>
                        <a:pt x="35" y="45"/>
                        <a:pt x="37" y="28"/>
                        <a:pt x="28" y="23"/>
                      </a:cubicBezTo>
                      <a:cubicBezTo>
                        <a:pt x="22" y="20"/>
                        <a:pt x="0" y="29"/>
                        <a:pt x="7" y="1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91" name="Freeform 112">
                  <a:extLst>
                    <a:ext uri="{FF2B5EF4-FFF2-40B4-BE49-F238E27FC236}">
                      <a16:creationId xmlns:a16="http://schemas.microsoft.com/office/drawing/2014/main" id="{CE55460E-16D7-0A82-2C77-95BD19B9D32E}"/>
                    </a:ext>
                  </a:extLst>
                </p:cNvPr>
                <p:cNvSpPr>
                  <a:spLocks/>
                </p:cNvSpPr>
                <p:nvPr/>
              </p:nvSpPr>
              <p:spPr bwMode="auto">
                <a:xfrm>
                  <a:off x="3586" y="2838"/>
                  <a:ext cx="143" cy="134"/>
                </a:xfrm>
                <a:custGeom>
                  <a:avLst/>
                  <a:gdLst>
                    <a:gd name="T0" fmla="*/ 438 w 67"/>
                    <a:gd name="T1" fmla="*/ 0 h 63"/>
                    <a:gd name="T2" fmla="*/ 224 w 67"/>
                    <a:gd name="T3" fmla="*/ 308 h 63"/>
                    <a:gd name="T4" fmla="*/ 0 w 67"/>
                    <a:gd name="T5" fmla="*/ 598 h 63"/>
                    <a:gd name="T6" fmla="*/ 361 w 67"/>
                    <a:gd name="T7" fmla="*/ 547 h 63"/>
                    <a:gd name="T8" fmla="*/ 514 w 67"/>
                    <a:gd name="T9" fmla="*/ 453 h 63"/>
                    <a:gd name="T10" fmla="*/ 651 w 67"/>
                    <a:gd name="T11" fmla="*/ 470 h 63"/>
                    <a:gd name="T12" fmla="*/ 438 w 67"/>
                    <a:gd name="T13" fmla="*/ 442 h 63"/>
                    <a:gd name="T14" fmla="*/ 282 w 67"/>
                    <a:gd name="T15" fmla="*/ 413 h 63"/>
                    <a:gd name="T16" fmla="*/ 418 w 67"/>
                    <a:gd name="T17" fmla="*/ 249 h 63"/>
                    <a:gd name="T18" fmla="*/ 455 w 67"/>
                    <a:gd name="T19" fmla="*/ 49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63">
                      <a:moveTo>
                        <a:pt x="45" y="0"/>
                      </a:moveTo>
                      <a:cubicBezTo>
                        <a:pt x="38" y="7"/>
                        <a:pt x="30" y="22"/>
                        <a:pt x="23" y="32"/>
                      </a:cubicBezTo>
                      <a:cubicBezTo>
                        <a:pt x="15" y="42"/>
                        <a:pt x="11" y="55"/>
                        <a:pt x="0" y="62"/>
                      </a:cubicBezTo>
                      <a:cubicBezTo>
                        <a:pt x="13" y="59"/>
                        <a:pt x="25" y="63"/>
                        <a:pt x="37" y="57"/>
                      </a:cubicBezTo>
                      <a:cubicBezTo>
                        <a:pt x="42" y="54"/>
                        <a:pt x="48" y="48"/>
                        <a:pt x="53" y="47"/>
                      </a:cubicBezTo>
                      <a:cubicBezTo>
                        <a:pt x="59" y="45"/>
                        <a:pt x="62" y="48"/>
                        <a:pt x="67" y="49"/>
                      </a:cubicBezTo>
                      <a:cubicBezTo>
                        <a:pt x="59" y="46"/>
                        <a:pt x="53" y="44"/>
                        <a:pt x="45" y="46"/>
                      </a:cubicBezTo>
                      <a:cubicBezTo>
                        <a:pt x="36" y="48"/>
                        <a:pt x="28" y="56"/>
                        <a:pt x="29" y="43"/>
                      </a:cubicBezTo>
                      <a:cubicBezTo>
                        <a:pt x="31" y="34"/>
                        <a:pt x="39" y="31"/>
                        <a:pt x="43" y="26"/>
                      </a:cubicBezTo>
                      <a:cubicBezTo>
                        <a:pt x="49" y="18"/>
                        <a:pt x="45" y="13"/>
                        <a:pt x="47" y="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92" name="Freeform 113">
                  <a:extLst>
                    <a:ext uri="{FF2B5EF4-FFF2-40B4-BE49-F238E27FC236}">
                      <a16:creationId xmlns:a16="http://schemas.microsoft.com/office/drawing/2014/main" id="{E1CF6706-0FCE-929E-1AA7-84FB9BBC57DA}"/>
                    </a:ext>
                  </a:extLst>
                </p:cNvPr>
                <p:cNvSpPr>
                  <a:spLocks/>
                </p:cNvSpPr>
                <p:nvPr/>
              </p:nvSpPr>
              <p:spPr bwMode="auto">
                <a:xfrm>
                  <a:off x="3315" y="3118"/>
                  <a:ext cx="156" cy="115"/>
                </a:xfrm>
                <a:custGeom>
                  <a:avLst/>
                  <a:gdLst>
                    <a:gd name="T0" fmla="*/ 0 w 73"/>
                    <a:gd name="T1" fmla="*/ 117 h 54"/>
                    <a:gd name="T2" fmla="*/ 173 w 73"/>
                    <a:gd name="T3" fmla="*/ 0 h 54"/>
                    <a:gd name="T4" fmla="*/ 389 w 73"/>
                    <a:gd name="T5" fmla="*/ 9 h 54"/>
                    <a:gd name="T6" fmla="*/ 506 w 73"/>
                    <a:gd name="T7" fmla="*/ 281 h 54"/>
                    <a:gd name="T8" fmla="*/ 430 w 73"/>
                    <a:gd name="T9" fmla="*/ 522 h 54"/>
                    <a:gd name="T10" fmla="*/ 88 w 73"/>
                    <a:gd name="T11" fmla="*/ 503 h 54"/>
                    <a:gd name="T12" fmla="*/ 265 w 73"/>
                    <a:gd name="T13" fmla="*/ 317 h 54"/>
                    <a:gd name="T14" fmla="*/ 214 w 73"/>
                    <a:gd name="T15" fmla="*/ 60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54">
                      <a:moveTo>
                        <a:pt x="0" y="12"/>
                      </a:moveTo>
                      <a:cubicBezTo>
                        <a:pt x="6" y="9"/>
                        <a:pt x="12" y="4"/>
                        <a:pt x="18" y="0"/>
                      </a:cubicBezTo>
                      <a:cubicBezTo>
                        <a:pt x="23" y="5"/>
                        <a:pt x="34" y="3"/>
                        <a:pt x="40" y="1"/>
                      </a:cubicBezTo>
                      <a:cubicBezTo>
                        <a:pt x="39" y="17"/>
                        <a:pt x="31" y="24"/>
                        <a:pt x="52" y="29"/>
                      </a:cubicBezTo>
                      <a:cubicBezTo>
                        <a:pt x="73" y="34"/>
                        <a:pt x="48" y="42"/>
                        <a:pt x="44" y="54"/>
                      </a:cubicBezTo>
                      <a:cubicBezTo>
                        <a:pt x="34" y="51"/>
                        <a:pt x="18" y="47"/>
                        <a:pt x="9" y="52"/>
                      </a:cubicBezTo>
                      <a:cubicBezTo>
                        <a:pt x="9" y="41"/>
                        <a:pt x="22" y="41"/>
                        <a:pt x="27" y="33"/>
                      </a:cubicBezTo>
                      <a:cubicBezTo>
                        <a:pt x="33" y="22"/>
                        <a:pt x="22" y="16"/>
                        <a:pt x="22" y="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93" name="Freeform 114">
                  <a:extLst>
                    <a:ext uri="{FF2B5EF4-FFF2-40B4-BE49-F238E27FC236}">
                      <a16:creationId xmlns:a16="http://schemas.microsoft.com/office/drawing/2014/main" id="{4B35437A-7553-6F2A-100E-28E81A32FD6E}"/>
                    </a:ext>
                  </a:extLst>
                </p:cNvPr>
                <p:cNvSpPr>
                  <a:spLocks/>
                </p:cNvSpPr>
                <p:nvPr/>
              </p:nvSpPr>
              <p:spPr bwMode="auto">
                <a:xfrm>
                  <a:off x="3353" y="2466"/>
                  <a:ext cx="115" cy="122"/>
                </a:xfrm>
                <a:custGeom>
                  <a:avLst/>
                  <a:gdLst>
                    <a:gd name="T0" fmla="*/ 9 w 54"/>
                    <a:gd name="T1" fmla="*/ 285 h 57"/>
                    <a:gd name="T2" fmla="*/ 40 w 54"/>
                    <a:gd name="T3" fmla="*/ 509 h 57"/>
                    <a:gd name="T4" fmla="*/ 249 w 54"/>
                    <a:gd name="T5" fmla="*/ 518 h 57"/>
                    <a:gd name="T6" fmla="*/ 513 w 54"/>
                    <a:gd name="T7" fmla="*/ 216 h 57"/>
                    <a:gd name="T8" fmla="*/ 204 w 54"/>
                    <a:gd name="T9" fmla="*/ 0 h 57"/>
                    <a:gd name="T10" fmla="*/ 232 w 54"/>
                    <a:gd name="T11" fmla="*/ 156 h 57"/>
                    <a:gd name="T12" fmla="*/ 290 w 54"/>
                    <a:gd name="T13" fmla="*/ 285 h 57"/>
                    <a:gd name="T14" fmla="*/ 77 w 54"/>
                    <a:gd name="T15" fmla="*/ 413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57">
                      <a:moveTo>
                        <a:pt x="1" y="29"/>
                      </a:moveTo>
                      <a:cubicBezTo>
                        <a:pt x="0" y="34"/>
                        <a:pt x="0" y="47"/>
                        <a:pt x="4" y="52"/>
                      </a:cubicBezTo>
                      <a:cubicBezTo>
                        <a:pt x="9" y="57"/>
                        <a:pt x="20" y="55"/>
                        <a:pt x="26" y="53"/>
                      </a:cubicBezTo>
                      <a:cubicBezTo>
                        <a:pt x="36" y="49"/>
                        <a:pt x="54" y="34"/>
                        <a:pt x="53" y="22"/>
                      </a:cubicBezTo>
                      <a:cubicBezTo>
                        <a:pt x="41" y="32"/>
                        <a:pt x="25" y="9"/>
                        <a:pt x="21" y="0"/>
                      </a:cubicBezTo>
                      <a:cubicBezTo>
                        <a:pt x="22" y="5"/>
                        <a:pt x="22" y="11"/>
                        <a:pt x="24" y="16"/>
                      </a:cubicBezTo>
                      <a:cubicBezTo>
                        <a:pt x="25" y="20"/>
                        <a:pt x="29" y="25"/>
                        <a:pt x="30" y="29"/>
                      </a:cubicBezTo>
                      <a:cubicBezTo>
                        <a:pt x="30" y="38"/>
                        <a:pt x="15" y="48"/>
                        <a:pt x="8" y="4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94" name="Freeform 115">
                  <a:extLst>
                    <a:ext uri="{FF2B5EF4-FFF2-40B4-BE49-F238E27FC236}">
                      <a16:creationId xmlns:a16="http://schemas.microsoft.com/office/drawing/2014/main" id="{AF67EA05-6478-167D-6C3C-97D5C682E6A8}"/>
                    </a:ext>
                  </a:extLst>
                </p:cNvPr>
                <p:cNvSpPr>
                  <a:spLocks/>
                </p:cNvSpPr>
                <p:nvPr/>
              </p:nvSpPr>
              <p:spPr bwMode="auto">
                <a:xfrm>
                  <a:off x="3744" y="1688"/>
                  <a:ext cx="171" cy="85"/>
                </a:xfrm>
                <a:custGeom>
                  <a:avLst/>
                  <a:gdLst>
                    <a:gd name="T0" fmla="*/ 88 w 80"/>
                    <a:gd name="T1" fmla="*/ 96 h 40"/>
                    <a:gd name="T2" fmla="*/ 60 w 80"/>
                    <a:gd name="T3" fmla="*/ 308 h 40"/>
                    <a:gd name="T4" fmla="*/ 361 w 80"/>
                    <a:gd name="T5" fmla="*/ 325 h 40"/>
                    <a:gd name="T6" fmla="*/ 643 w 80"/>
                    <a:gd name="T7" fmla="*/ 366 h 40"/>
                    <a:gd name="T8" fmla="*/ 686 w 80"/>
                    <a:gd name="T9" fmla="*/ 164 h 40"/>
                    <a:gd name="T10" fmla="*/ 430 w 80"/>
                    <a:gd name="T11" fmla="*/ 9 h 40"/>
                    <a:gd name="T12" fmla="*/ 410 w 80"/>
                    <a:gd name="T13" fmla="*/ 9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40">
                      <a:moveTo>
                        <a:pt x="9" y="10"/>
                      </a:moveTo>
                      <a:cubicBezTo>
                        <a:pt x="1" y="12"/>
                        <a:pt x="0" y="27"/>
                        <a:pt x="6" y="32"/>
                      </a:cubicBezTo>
                      <a:cubicBezTo>
                        <a:pt x="18" y="29"/>
                        <a:pt x="25" y="30"/>
                        <a:pt x="37" y="34"/>
                      </a:cubicBezTo>
                      <a:cubicBezTo>
                        <a:pt x="46" y="37"/>
                        <a:pt x="56" y="40"/>
                        <a:pt x="66" y="38"/>
                      </a:cubicBezTo>
                      <a:cubicBezTo>
                        <a:pt x="80" y="34"/>
                        <a:pt x="77" y="27"/>
                        <a:pt x="70" y="17"/>
                      </a:cubicBezTo>
                      <a:cubicBezTo>
                        <a:pt x="64" y="7"/>
                        <a:pt x="56" y="0"/>
                        <a:pt x="44" y="1"/>
                      </a:cubicBezTo>
                      <a:cubicBezTo>
                        <a:pt x="43" y="1"/>
                        <a:pt x="42" y="1"/>
                        <a:pt x="42" y="1"/>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95" name="Freeform 116">
                  <a:extLst>
                    <a:ext uri="{FF2B5EF4-FFF2-40B4-BE49-F238E27FC236}">
                      <a16:creationId xmlns:a16="http://schemas.microsoft.com/office/drawing/2014/main" id="{80BAC710-3CE1-33EA-FA21-8940F7BD7930}"/>
                    </a:ext>
                  </a:extLst>
                </p:cNvPr>
                <p:cNvSpPr>
                  <a:spLocks/>
                </p:cNvSpPr>
                <p:nvPr/>
              </p:nvSpPr>
              <p:spPr bwMode="auto">
                <a:xfrm>
                  <a:off x="3387" y="1820"/>
                  <a:ext cx="77" cy="67"/>
                </a:xfrm>
                <a:custGeom>
                  <a:avLst/>
                  <a:gdLst>
                    <a:gd name="T0" fmla="*/ 128 w 36"/>
                    <a:gd name="T1" fmla="*/ 0 h 31"/>
                    <a:gd name="T2" fmla="*/ 156 w 36"/>
                    <a:gd name="T3" fmla="*/ 253 h 31"/>
                    <a:gd name="T4" fmla="*/ 242 w 36"/>
                    <a:gd name="T5" fmla="*/ 0 h 31"/>
                    <a:gd name="T6" fmla="*/ 0 60000 65536"/>
                    <a:gd name="T7" fmla="*/ 0 60000 65536"/>
                    <a:gd name="T8" fmla="*/ 0 60000 65536"/>
                  </a:gdLst>
                  <a:ahLst/>
                  <a:cxnLst>
                    <a:cxn ang="T6">
                      <a:pos x="T0" y="T1"/>
                    </a:cxn>
                    <a:cxn ang="T7">
                      <a:pos x="T2" y="T3"/>
                    </a:cxn>
                    <a:cxn ang="T8">
                      <a:pos x="T4" y="T5"/>
                    </a:cxn>
                  </a:cxnLst>
                  <a:rect l="0" t="0" r="r" b="b"/>
                  <a:pathLst>
                    <a:path w="36" h="31">
                      <a:moveTo>
                        <a:pt x="13" y="0"/>
                      </a:moveTo>
                      <a:cubicBezTo>
                        <a:pt x="0" y="4"/>
                        <a:pt x="0" y="31"/>
                        <a:pt x="16" y="25"/>
                      </a:cubicBezTo>
                      <a:cubicBezTo>
                        <a:pt x="22" y="23"/>
                        <a:pt x="36" y="2"/>
                        <a:pt x="25"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96" name="Freeform 117">
                  <a:extLst>
                    <a:ext uri="{FF2B5EF4-FFF2-40B4-BE49-F238E27FC236}">
                      <a16:creationId xmlns:a16="http://schemas.microsoft.com/office/drawing/2014/main" id="{272C48B5-06C4-216E-A74A-D7A3084BD89D}"/>
                    </a:ext>
                  </a:extLst>
                </p:cNvPr>
                <p:cNvSpPr>
                  <a:spLocks/>
                </p:cNvSpPr>
                <p:nvPr/>
              </p:nvSpPr>
              <p:spPr bwMode="auto">
                <a:xfrm>
                  <a:off x="3471" y="1754"/>
                  <a:ext cx="44" cy="28"/>
                </a:xfrm>
                <a:custGeom>
                  <a:avLst/>
                  <a:gdLst>
                    <a:gd name="T0" fmla="*/ 44 w 21"/>
                    <a:gd name="T1" fmla="*/ 41 h 13"/>
                    <a:gd name="T2" fmla="*/ 92 w 21"/>
                    <a:gd name="T3" fmla="*/ 121 h 13"/>
                    <a:gd name="T4" fmla="*/ 157 w 21"/>
                    <a:gd name="T5" fmla="*/ 0 h 13"/>
                    <a:gd name="T6" fmla="*/ 0 60000 65536"/>
                    <a:gd name="T7" fmla="*/ 0 60000 65536"/>
                    <a:gd name="T8" fmla="*/ 0 60000 65536"/>
                  </a:gdLst>
                  <a:ahLst/>
                  <a:cxnLst>
                    <a:cxn ang="T6">
                      <a:pos x="T0" y="T1"/>
                    </a:cxn>
                    <a:cxn ang="T7">
                      <a:pos x="T2" y="T3"/>
                    </a:cxn>
                    <a:cxn ang="T8">
                      <a:pos x="T4" y="T5"/>
                    </a:cxn>
                  </a:cxnLst>
                  <a:rect l="0" t="0" r="r" b="b"/>
                  <a:pathLst>
                    <a:path w="21" h="13">
                      <a:moveTo>
                        <a:pt x="5" y="4"/>
                      </a:moveTo>
                      <a:cubicBezTo>
                        <a:pt x="0" y="9"/>
                        <a:pt x="6" y="13"/>
                        <a:pt x="10" y="12"/>
                      </a:cubicBezTo>
                      <a:cubicBezTo>
                        <a:pt x="15" y="11"/>
                        <a:pt x="21" y="4"/>
                        <a:pt x="17"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97" name="Freeform 118">
                  <a:extLst>
                    <a:ext uri="{FF2B5EF4-FFF2-40B4-BE49-F238E27FC236}">
                      <a16:creationId xmlns:a16="http://schemas.microsoft.com/office/drawing/2014/main" id="{42A1DF51-D1FF-F9C4-A225-F65F132C6C1D}"/>
                    </a:ext>
                  </a:extLst>
                </p:cNvPr>
                <p:cNvSpPr>
                  <a:spLocks/>
                </p:cNvSpPr>
                <p:nvPr/>
              </p:nvSpPr>
              <p:spPr bwMode="auto">
                <a:xfrm>
                  <a:off x="4274" y="2053"/>
                  <a:ext cx="224" cy="120"/>
                </a:xfrm>
                <a:custGeom>
                  <a:avLst/>
                  <a:gdLst>
                    <a:gd name="T0" fmla="*/ 0 w 105"/>
                    <a:gd name="T1" fmla="*/ 354 h 56"/>
                    <a:gd name="T2" fmla="*/ 233 w 105"/>
                    <a:gd name="T3" fmla="*/ 129 h 56"/>
                    <a:gd name="T4" fmla="*/ 514 w 105"/>
                    <a:gd name="T5" fmla="*/ 28 h 56"/>
                    <a:gd name="T6" fmla="*/ 823 w 105"/>
                    <a:gd name="T7" fmla="*/ 60 h 56"/>
                    <a:gd name="T8" fmla="*/ 1020 w 105"/>
                    <a:gd name="T9" fmla="*/ 225 h 56"/>
                    <a:gd name="T10" fmla="*/ 832 w 105"/>
                    <a:gd name="T11" fmla="*/ 148 h 56"/>
                    <a:gd name="T12" fmla="*/ 779 w 105"/>
                    <a:gd name="T13" fmla="*/ 257 h 56"/>
                    <a:gd name="T14" fmla="*/ 582 w 105"/>
                    <a:gd name="T15" fmla="*/ 249 h 56"/>
                    <a:gd name="T16" fmla="*/ 429 w 105"/>
                    <a:gd name="T17" fmla="*/ 180 h 56"/>
                    <a:gd name="T18" fmla="*/ 309 w 105"/>
                    <a:gd name="T19" fmla="*/ 302 h 56"/>
                    <a:gd name="T20" fmla="*/ 369 w 105"/>
                    <a:gd name="T21" fmla="*/ 542 h 56"/>
                    <a:gd name="T22" fmla="*/ 378 w 105"/>
                    <a:gd name="T23" fmla="*/ 523 h 56"/>
                    <a:gd name="T24" fmla="*/ 224 w 105"/>
                    <a:gd name="T25" fmla="*/ 266 h 56"/>
                    <a:gd name="T26" fmla="*/ 0 w 105"/>
                    <a:gd name="T27" fmla="*/ 405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5" h="56">
                      <a:moveTo>
                        <a:pt x="0" y="36"/>
                      </a:moveTo>
                      <a:cubicBezTo>
                        <a:pt x="8" y="29"/>
                        <a:pt x="14" y="20"/>
                        <a:pt x="24" y="13"/>
                      </a:cubicBezTo>
                      <a:cubicBezTo>
                        <a:pt x="32" y="7"/>
                        <a:pt x="42" y="5"/>
                        <a:pt x="53" y="3"/>
                      </a:cubicBezTo>
                      <a:cubicBezTo>
                        <a:pt x="63" y="2"/>
                        <a:pt x="76" y="0"/>
                        <a:pt x="85" y="6"/>
                      </a:cubicBezTo>
                      <a:cubicBezTo>
                        <a:pt x="92" y="11"/>
                        <a:pt x="97" y="20"/>
                        <a:pt x="105" y="23"/>
                      </a:cubicBezTo>
                      <a:cubicBezTo>
                        <a:pt x="97" y="22"/>
                        <a:pt x="93" y="16"/>
                        <a:pt x="86" y="15"/>
                      </a:cubicBezTo>
                      <a:cubicBezTo>
                        <a:pt x="76" y="14"/>
                        <a:pt x="76" y="19"/>
                        <a:pt x="80" y="26"/>
                      </a:cubicBezTo>
                      <a:cubicBezTo>
                        <a:pt x="75" y="30"/>
                        <a:pt x="65" y="27"/>
                        <a:pt x="60" y="25"/>
                      </a:cubicBezTo>
                      <a:cubicBezTo>
                        <a:pt x="54" y="24"/>
                        <a:pt x="49" y="19"/>
                        <a:pt x="44" y="18"/>
                      </a:cubicBezTo>
                      <a:cubicBezTo>
                        <a:pt x="37" y="17"/>
                        <a:pt x="31" y="24"/>
                        <a:pt x="32" y="31"/>
                      </a:cubicBezTo>
                      <a:cubicBezTo>
                        <a:pt x="32" y="39"/>
                        <a:pt x="34" y="49"/>
                        <a:pt x="38" y="55"/>
                      </a:cubicBezTo>
                      <a:cubicBezTo>
                        <a:pt x="38" y="56"/>
                        <a:pt x="39" y="53"/>
                        <a:pt x="39" y="53"/>
                      </a:cubicBezTo>
                      <a:cubicBezTo>
                        <a:pt x="25" y="48"/>
                        <a:pt x="23" y="41"/>
                        <a:pt x="23" y="27"/>
                      </a:cubicBezTo>
                      <a:cubicBezTo>
                        <a:pt x="13" y="26"/>
                        <a:pt x="6" y="34"/>
                        <a:pt x="0" y="41"/>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98" name="Freeform 119">
                  <a:extLst>
                    <a:ext uri="{FF2B5EF4-FFF2-40B4-BE49-F238E27FC236}">
                      <a16:creationId xmlns:a16="http://schemas.microsoft.com/office/drawing/2014/main" id="{3AB977CE-B540-C7F6-2F92-06DB655A0CFE}"/>
                    </a:ext>
                  </a:extLst>
                </p:cNvPr>
                <p:cNvSpPr>
                  <a:spLocks/>
                </p:cNvSpPr>
                <p:nvPr/>
              </p:nvSpPr>
              <p:spPr bwMode="auto">
                <a:xfrm>
                  <a:off x="4295" y="1872"/>
                  <a:ext cx="135" cy="79"/>
                </a:xfrm>
                <a:custGeom>
                  <a:avLst/>
                  <a:gdLst>
                    <a:gd name="T0" fmla="*/ 96 w 63"/>
                    <a:gd name="T1" fmla="*/ 128 h 37"/>
                    <a:gd name="T2" fmla="*/ 570 w 63"/>
                    <a:gd name="T3" fmla="*/ 350 h 37"/>
                    <a:gd name="T4" fmla="*/ 302 w 63"/>
                    <a:gd name="T5" fmla="*/ 173 h 37"/>
                    <a:gd name="T6" fmla="*/ 619 w 63"/>
                    <a:gd name="T7" fmla="*/ 68 h 37"/>
                    <a:gd name="T8" fmla="*/ 276 w 63"/>
                    <a:gd name="T9" fmla="*/ 4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7">
                      <a:moveTo>
                        <a:pt x="10" y="13"/>
                      </a:moveTo>
                      <a:cubicBezTo>
                        <a:pt x="0" y="31"/>
                        <a:pt x="49" y="37"/>
                        <a:pt x="58" y="36"/>
                      </a:cubicBezTo>
                      <a:cubicBezTo>
                        <a:pt x="50" y="35"/>
                        <a:pt x="27" y="30"/>
                        <a:pt x="31" y="18"/>
                      </a:cubicBezTo>
                      <a:cubicBezTo>
                        <a:pt x="34" y="7"/>
                        <a:pt x="54" y="4"/>
                        <a:pt x="63" y="7"/>
                      </a:cubicBezTo>
                      <a:cubicBezTo>
                        <a:pt x="52" y="0"/>
                        <a:pt x="41" y="2"/>
                        <a:pt x="28" y="5"/>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99" name="Freeform 120">
                  <a:extLst>
                    <a:ext uri="{FF2B5EF4-FFF2-40B4-BE49-F238E27FC236}">
                      <a16:creationId xmlns:a16="http://schemas.microsoft.com/office/drawing/2014/main" id="{0F6B3236-76B0-4A36-C86D-B80CE52952BC}"/>
                    </a:ext>
                  </a:extLst>
                </p:cNvPr>
                <p:cNvSpPr>
                  <a:spLocks/>
                </p:cNvSpPr>
                <p:nvPr/>
              </p:nvSpPr>
              <p:spPr bwMode="auto">
                <a:xfrm>
                  <a:off x="4468" y="1931"/>
                  <a:ext cx="58" cy="65"/>
                </a:xfrm>
                <a:custGeom>
                  <a:avLst/>
                  <a:gdLst>
                    <a:gd name="T0" fmla="*/ 157 w 27"/>
                    <a:gd name="T1" fmla="*/ 0 h 30"/>
                    <a:gd name="T2" fmla="*/ 269 w 27"/>
                    <a:gd name="T3" fmla="*/ 93 h 30"/>
                    <a:gd name="T4" fmla="*/ 9 w 27"/>
                    <a:gd name="T5" fmla="*/ 306 h 30"/>
                    <a:gd name="T6" fmla="*/ 112 w 27"/>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0">
                      <a:moveTo>
                        <a:pt x="16" y="0"/>
                      </a:moveTo>
                      <a:cubicBezTo>
                        <a:pt x="19" y="2"/>
                        <a:pt x="27" y="3"/>
                        <a:pt x="27" y="9"/>
                      </a:cubicBezTo>
                      <a:cubicBezTo>
                        <a:pt x="16" y="11"/>
                        <a:pt x="5" y="19"/>
                        <a:pt x="1" y="30"/>
                      </a:cubicBezTo>
                      <a:cubicBezTo>
                        <a:pt x="0" y="20"/>
                        <a:pt x="22" y="9"/>
                        <a:pt x="11"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00" name="Freeform 121">
                  <a:extLst>
                    <a:ext uri="{FF2B5EF4-FFF2-40B4-BE49-F238E27FC236}">
                      <a16:creationId xmlns:a16="http://schemas.microsoft.com/office/drawing/2014/main" id="{5D62A3F0-E706-D3BA-32BD-AF068C5AA0C4}"/>
                    </a:ext>
                  </a:extLst>
                </p:cNvPr>
                <p:cNvSpPr>
                  <a:spLocks/>
                </p:cNvSpPr>
                <p:nvPr/>
              </p:nvSpPr>
              <p:spPr bwMode="auto">
                <a:xfrm>
                  <a:off x="4565" y="1978"/>
                  <a:ext cx="100" cy="88"/>
                </a:xfrm>
                <a:custGeom>
                  <a:avLst/>
                  <a:gdLst>
                    <a:gd name="T0" fmla="*/ 9 w 47"/>
                    <a:gd name="T1" fmla="*/ 0 h 41"/>
                    <a:gd name="T2" fmla="*/ 40 w 47"/>
                    <a:gd name="T3" fmla="*/ 294 h 41"/>
                    <a:gd name="T4" fmla="*/ 309 w 47"/>
                    <a:gd name="T5" fmla="*/ 397 h 41"/>
                    <a:gd name="T6" fmla="*/ 434 w 47"/>
                    <a:gd name="T7" fmla="*/ 294 h 41"/>
                    <a:gd name="T8" fmla="*/ 366 w 47"/>
                    <a:gd name="T9" fmla="*/ 165 h 41"/>
                    <a:gd name="T10" fmla="*/ 181 w 47"/>
                    <a:gd name="T11" fmla="*/ 120 h 41"/>
                    <a:gd name="T12" fmla="*/ 0 w 47"/>
                    <a:gd name="T13" fmla="*/ 19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41">
                      <a:moveTo>
                        <a:pt x="1" y="0"/>
                      </a:moveTo>
                      <a:cubicBezTo>
                        <a:pt x="3" y="8"/>
                        <a:pt x="10" y="23"/>
                        <a:pt x="4" y="30"/>
                      </a:cubicBezTo>
                      <a:cubicBezTo>
                        <a:pt x="13" y="14"/>
                        <a:pt x="40" y="25"/>
                        <a:pt x="32" y="40"/>
                      </a:cubicBezTo>
                      <a:cubicBezTo>
                        <a:pt x="38" y="41"/>
                        <a:pt x="43" y="37"/>
                        <a:pt x="45" y="30"/>
                      </a:cubicBezTo>
                      <a:cubicBezTo>
                        <a:pt x="47" y="25"/>
                        <a:pt x="43" y="20"/>
                        <a:pt x="38" y="17"/>
                      </a:cubicBezTo>
                      <a:cubicBezTo>
                        <a:pt x="32" y="14"/>
                        <a:pt x="25" y="14"/>
                        <a:pt x="19" y="12"/>
                      </a:cubicBezTo>
                      <a:cubicBezTo>
                        <a:pt x="12" y="10"/>
                        <a:pt x="6" y="5"/>
                        <a:pt x="0" y="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01" name="Freeform 122">
                  <a:extLst>
                    <a:ext uri="{FF2B5EF4-FFF2-40B4-BE49-F238E27FC236}">
                      <a16:creationId xmlns:a16="http://schemas.microsoft.com/office/drawing/2014/main" id="{49BD3015-0985-B1EB-CD13-A199EA5C7E36}"/>
                    </a:ext>
                  </a:extLst>
                </p:cNvPr>
                <p:cNvSpPr>
                  <a:spLocks/>
                </p:cNvSpPr>
                <p:nvPr/>
              </p:nvSpPr>
              <p:spPr bwMode="auto">
                <a:xfrm>
                  <a:off x="3988" y="1788"/>
                  <a:ext cx="186" cy="165"/>
                </a:xfrm>
                <a:custGeom>
                  <a:avLst/>
                  <a:gdLst>
                    <a:gd name="T0" fmla="*/ 644 w 87"/>
                    <a:gd name="T1" fmla="*/ 759 h 77"/>
                    <a:gd name="T2" fmla="*/ 644 w 87"/>
                    <a:gd name="T3" fmla="*/ 611 h 77"/>
                    <a:gd name="T4" fmla="*/ 851 w 87"/>
                    <a:gd name="T5" fmla="*/ 602 h 77"/>
                    <a:gd name="T6" fmla="*/ 635 w 87"/>
                    <a:gd name="T7" fmla="*/ 362 h 77"/>
                    <a:gd name="T8" fmla="*/ 393 w 87"/>
                    <a:gd name="T9" fmla="*/ 257 h 77"/>
                    <a:gd name="T10" fmla="*/ 214 w 87"/>
                    <a:gd name="T11" fmla="*/ 60 h 77"/>
                    <a:gd name="T12" fmla="*/ 28 w 87"/>
                    <a:gd name="T13" fmla="*/ 129 h 77"/>
                    <a:gd name="T14" fmla="*/ 137 w 87"/>
                    <a:gd name="T15" fmla="*/ 276 h 77"/>
                    <a:gd name="T16" fmla="*/ 224 w 87"/>
                    <a:gd name="T17" fmla="*/ 441 h 77"/>
                    <a:gd name="T18" fmla="*/ 458 w 87"/>
                    <a:gd name="T19" fmla="*/ 523 h 77"/>
                    <a:gd name="T20" fmla="*/ 507 w 87"/>
                    <a:gd name="T21" fmla="*/ 716 h 77"/>
                    <a:gd name="T22" fmla="*/ 526 w 87"/>
                    <a:gd name="T23" fmla="*/ 688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77">
                      <a:moveTo>
                        <a:pt x="66" y="77"/>
                      </a:moveTo>
                      <a:cubicBezTo>
                        <a:pt x="60" y="74"/>
                        <a:pt x="60" y="65"/>
                        <a:pt x="66" y="62"/>
                      </a:cubicBezTo>
                      <a:cubicBezTo>
                        <a:pt x="70" y="59"/>
                        <a:pt x="81" y="62"/>
                        <a:pt x="87" y="61"/>
                      </a:cubicBezTo>
                      <a:cubicBezTo>
                        <a:pt x="87" y="56"/>
                        <a:pt x="70" y="41"/>
                        <a:pt x="65" y="37"/>
                      </a:cubicBezTo>
                      <a:cubicBezTo>
                        <a:pt x="58" y="30"/>
                        <a:pt x="49" y="29"/>
                        <a:pt x="40" y="26"/>
                      </a:cubicBezTo>
                      <a:cubicBezTo>
                        <a:pt x="30" y="23"/>
                        <a:pt x="30" y="12"/>
                        <a:pt x="22" y="6"/>
                      </a:cubicBezTo>
                      <a:cubicBezTo>
                        <a:pt x="14" y="0"/>
                        <a:pt x="0" y="0"/>
                        <a:pt x="3" y="13"/>
                      </a:cubicBezTo>
                      <a:cubicBezTo>
                        <a:pt x="5" y="19"/>
                        <a:pt x="10" y="23"/>
                        <a:pt x="14" y="28"/>
                      </a:cubicBezTo>
                      <a:cubicBezTo>
                        <a:pt x="19" y="33"/>
                        <a:pt x="19" y="39"/>
                        <a:pt x="23" y="45"/>
                      </a:cubicBezTo>
                      <a:cubicBezTo>
                        <a:pt x="28" y="52"/>
                        <a:pt x="40" y="49"/>
                        <a:pt x="47" y="53"/>
                      </a:cubicBezTo>
                      <a:cubicBezTo>
                        <a:pt x="52" y="56"/>
                        <a:pt x="53" y="67"/>
                        <a:pt x="52" y="73"/>
                      </a:cubicBezTo>
                      <a:cubicBezTo>
                        <a:pt x="52" y="73"/>
                        <a:pt x="54" y="70"/>
                        <a:pt x="54" y="7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02" name="Freeform 123">
                  <a:extLst>
                    <a:ext uri="{FF2B5EF4-FFF2-40B4-BE49-F238E27FC236}">
                      <a16:creationId xmlns:a16="http://schemas.microsoft.com/office/drawing/2014/main" id="{1A8F7E48-533E-F6B3-34B4-489826AB600F}"/>
                    </a:ext>
                  </a:extLst>
                </p:cNvPr>
                <p:cNvSpPr>
                  <a:spLocks/>
                </p:cNvSpPr>
                <p:nvPr/>
              </p:nvSpPr>
              <p:spPr bwMode="auto">
                <a:xfrm>
                  <a:off x="3956" y="1916"/>
                  <a:ext cx="109" cy="97"/>
                </a:xfrm>
                <a:custGeom>
                  <a:avLst/>
                  <a:gdLst>
                    <a:gd name="T0" fmla="*/ 205 w 51"/>
                    <a:gd name="T1" fmla="*/ 19 h 45"/>
                    <a:gd name="T2" fmla="*/ 28 w 51"/>
                    <a:gd name="T3" fmla="*/ 88 h 45"/>
                    <a:gd name="T4" fmla="*/ 145 w 51"/>
                    <a:gd name="T5" fmla="*/ 261 h 45"/>
                    <a:gd name="T6" fmla="*/ 342 w 51"/>
                    <a:gd name="T7" fmla="*/ 349 h 45"/>
                    <a:gd name="T8" fmla="*/ 498 w 51"/>
                    <a:gd name="T9" fmla="*/ 451 h 45"/>
                    <a:gd name="T10" fmla="*/ 274 w 51"/>
                    <a:gd name="T11" fmla="*/ 250 h 45"/>
                    <a:gd name="T12" fmla="*/ 430 w 51"/>
                    <a:gd name="T13" fmla="*/ 250 h 45"/>
                    <a:gd name="T14" fmla="*/ 274 w 51"/>
                    <a:gd name="T15" fmla="*/ 19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45">
                      <a:moveTo>
                        <a:pt x="21" y="2"/>
                      </a:moveTo>
                      <a:cubicBezTo>
                        <a:pt x="15" y="0"/>
                        <a:pt x="5" y="3"/>
                        <a:pt x="3" y="9"/>
                      </a:cubicBezTo>
                      <a:cubicBezTo>
                        <a:pt x="0" y="17"/>
                        <a:pt x="10" y="23"/>
                        <a:pt x="15" y="26"/>
                      </a:cubicBezTo>
                      <a:cubicBezTo>
                        <a:pt x="22" y="29"/>
                        <a:pt x="28" y="32"/>
                        <a:pt x="35" y="35"/>
                      </a:cubicBezTo>
                      <a:cubicBezTo>
                        <a:pt x="40" y="38"/>
                        <a:pt x="45" y="43"/>
                        <a:pt x="51" y="45"/>
                      </a:cubicBezTo>
                      <a:cubicBezTo>
                        <a:pt x="44" y="42"/>
                        <a:pt x="31" y="33"/>
                        <a:pt x="28" y="25"/>
                      </a:cubicBezTo>
                      <a:cubicBezTo>
                        <a:pt x="22" y="9"/>
                        <a:pt x="40" y="24"/>
                        <a:pt x="44" y="25"/>
                      </a:cubicBezTo>
                      <a:cubicBezTo>
                        <a:pt x="45" y="17"/>
                        <a:pt x="34" y="5"/>
                        <a:pt x="28" y="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03" name="Freeform 124">
                  <a:extLst>
                    <a:ext uri="{FF2B5EF4-FFF2-40B4-BE49-F238E27FC236}">
                      <a16:creationId xmlns:a16="http://schemas.microsoft.com/office/drawing/2014/main" id="{0F0FB523-5BED-A19C-80BF-6B07F55E304F}"/>
                    </a:ext>
                  </a:extLst>
                </p:cNvPr>
                <p:cNvSpPr>
                  <a:spLocks/>
                </p:cNvSpPr>
                <p:nvPr/>
              </p:nvSpPr>
              <p:spPr bwMode="auto">
                <a:xfrm>
                  <a:off x="4218" y="1777"/>
                  <a:ext cx="148" cy="131"/>
                </a:xfrm>
                <a:custGeom>
                  <a:avLst/>
                  <a:gdLst>
                    <a:gd name="T0" fmla="*/ 97 w 69"/>
                    <a:gd name="T1" fmla="*/ 9 h 61"/>
                    <a:gd name="T2" fmla="*/ 77 w 69"/>
                    <a:gd name="T3" fmla="*/ 294 h 61"/>
                    <a:gd name="T4" fmla="*/ 109 w 69"/>
                    <a:gd name="T5" fmla="*/ 554 h 61"/>
                    <a:gd name="T6" fmla="*/ 395 w 69"/>
                    <a:gd name="T7" fmla="*/ 507 h 61"/>
                    <a:gd name="T8" fmla="*/ 502 w 69"/>
                    <a:gd name="T9" fmla="*/ 414 h 61"/>
                    <a:gd name="T10" fmla="*/ 603 w 69"/>
                    <a:gd name="T11" fmla="*/ 346 h 61"/>
                    <a:gd name="T12" fmla="*/ 680 w 69"/>
                    <a:gd name="T13" fmla="*/ 309 h 61"/>
                    <a:gd name="T14" fmla="*/ 414 w 69"/>
                    <a:gd name="T15" fmla="*/ 97 h 61"/>
                    <a:gd name="T16" fmla="*/ 129 w 69"/>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61">
                      <a:moveTo>
                        <a:pt x="10" y="1"/>
                      </a:moveTo>
                      <a:cubicBezTo>
                        <a:pt x="1" y="2"/>
                        <a:pt x="8" y="24"/>
                        <a:pt x="8" y="30"/>
                      </a:cubicBezTo>
                      <a:cubicBezTo>
                        <a:pt x="7" y="39"/>
                        <a:pt x="0" y="51"/>
                        <a:pt x="11" y="56"/>
                      </a:cubicBezTo>
                      <a:cubicBezTo>
                        <a:pt x="21" y="61"/>
                        <a:pt x="32" y="56"/>
                        <a:pt x="40" y="51"/>
                      </a:cubicBezTo>
                      <a:cubicBezTo>
                        <a:pt x="43" y="48"/>
                        <a:pt x="47" y="44"/>
                        <a:pt x="51" y="42"/>
                      </a:cubicBezTo>
                      <a:cubicBezTo>
                        <a:pt x="55" y="40"/>
                        <a:pt x="58" y="38"/>
                        <a:pt x="61" y="35"/>
                      </a:cubicBezTo>
                      <a:cubicBezTo>
                        <a:pt x="63" y="34"/>
                        <a:pt x="67" y="32"/>
                        <a:pt x="69" y="31"/>
                      </a:cubicBezTo>
                      <a:cubicBezTo>
                        <a:pt x="62" y="22"/>
                        <a:pt x="52" y="16"/>
                        <a:pt x="42" y="10"/>
                      </a:cubicBezTo>
                      <a:cubicBezTo>
                        <a:pt x="35" y="5"/>
                        <a:pt x="22" y="0"/>
                        <a:pt x="13"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04" name="Freeform 125">
                  <a:extLst>
                    <a:ext uri="{FF2B5EF4-FFF2-40B4-BE49-F238E27FC236}">
                      <a16:creationId xmlns:a16="http://schemas.microsoft.com/office/drawing/2014/main" id="{CFF63B5D-E176-E13C-5705-06D2854E3712}"/>
                    </a:ext>
                  </a:extLst>
                </p:cNvPr>
                <p:cNvSpPr>
                  <a:spLocks/>
                </p:cNvSpPr>
                <p:nvPr/>
              </p:nvSpPr>
              <p:spPr bwMode="auto">
                <a:xfrm>
                  <a:off x="4812" y="1611"/>
                  <a:ext cx="60" cy="60"/>
                </a:xfrm>
                <a:custGeom>
                  <a:avLst/>
                  <a:gdLst>
                    <a:gd name="T0" fmla="*/ 0 w 28"/>
                    <a:gd name="T1" fmla="*/ 0 h 28"/>
                    <a:gd name="T2" fmla="*/ 41 w 28"/>
                    <a:gd name="T3" fmla="*/ 197 h 28"/>
                    <a:gd name="T4" fmla="*/ 189 w 28"/>
                    <a:gd name="T5" fmla="*/ 165 h 28"/>
                    <a:gd name="T6" fmla="*/ 257 w 28"/>
                    <a:gd name="T7" fmla="*/ 0 h 28"/>
                    <a:gd name="T8" fmla="*/ 28 w 28"/>
                    <a:gd name="T9" fmla="*/ 2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0" y="0"/>
                      </a:moveTo>
                      <a:cubicBezTo>
                        <a:pt x="0" y="8"/>
                        <a:pt x="0" y="13"/>
                        <a:pt x="4" y="20"/>
                      </a:cubicBezTo>
                      <a:cubicBezTo>
                        <a:pt x="10" y="28"/>
                        <a:pt x="15" y="25"/>
                        <a:pt x="19" y="17"/>
                      </a:cubicBezTo>
                      <a:cubicBezTo>
                        <a:pt x="21" y="15"/>
                        <a:pt x="28" y="3"/>
                        <a:pt x="26" y="0"/>
                      </a:cubicBezTo>
                      <a:cubicBezTo>
                        <a:pt x="25" y="0"/>
                        <a:pt x="5" y="2"/>
                        <a:pt x="3" y="3"/>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05" name="Freeform 126">
                  <a:extLst>
                    <a:ext uri="{FF2B5EF4-FFF2-40B4-BE49-F238E27FC236}">
                      <a16:creationId xmlns:a16="http://schemas.microsoft.com/office/drawing/2014/main" id="{A0C29189-AFF4-7018-389E-3361E2042646}"/>
                    </a:ext>
                  </a:extLst>
                </p:cNvPr>
                <p:cNvSpPr>
                  <a:spLocks/>
                </p:cNvSpPr>
                <p:nvPr/>
              </p:nvSpPr>
              <p:spPr bwMode="auto">
                <a:xfrm>
                  <a:off x="4900" y="1500"/>
                  <a:ext cx="58" cy="47"/>
                </a:xfrm>
                <a:custGeom>
                  <a:avLst/>
                  <a:gdLst>
                    <a:gd name="T0" fmla="*/ 269 w 27"/>
                    <a:gd name="T1" fmla="*/ 60 h 22"/>
                    <a:gd name="T2" fmla="*/ 148 w 27"/>
                    <a:gd name="T3" fmla="*/ 214 h 22"/>
                    <a:gd name="T4" fmla="*/ 41 w 27"/>
                    <a:gd name="T5" fmla="*/ 109 h 22"/>
                    <a:gd name="T6" fmla="*/ 97 w 27"/>
                    <a:gd name="T7" fmla="*/ 19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22">
                      <a:moveTo>
                        <a:pt x="27" y="6"/>
                      </a:moveTo>
                      <a:cubicBezTo>
                        <a:pt x="16" y="0"/>
                        <a:pt x="15" y="16"/>
                        <a:pt x="15" y="22"/>
                      </a:cubicBezTo>
                      <a:cubicBezTo>
                        <a:pt x="12" y="20"/>
                        <a:pt x="6" y="15"/>
                        <a:pt x="4" y="11"/>
                      </a:cubicBezTo>
                      <a:cubicBezTo>
                        <a:pt x="0" y="4"/>
                        <a:pt x="5" y="4"/>
                        <a:pt x="10" y="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06" name="Freeform 127">
                  <a:extLst>
                    <a:ext uri="{FF2B5EF4-FFF2-40B4-BE49-F238E27FC236}">
                      <a16:creationId xmlns:a16="http://schemas.microsoft.com/office/drawing/2014/main" id="{226DD816-84CA-5F99-FFD6-7BC7EAC0FFFF}"/>
                    </a:ext>
                  </a:extLst>
                </p:cNvPr>
                <p:cNvSpPr>
                  <a:spLocks/>
                </p:cNvSpPr>
                <p:nvPr/>
              </p:nvSpPr>
              <p:spPr bwMode="auto">
                <a:xfrm>
                  <a:off x="4746" y="1816"/>
                  <a:ext cx="105" cy="94"/>
                </a:xfrm>
                <a:custGeom>
                  <a:avLst/>
                  <a:gdLst>
                    <a:gd name="T0" fmla="*/ 394 w 49"/>
                    <a:gd name="T1" fmla="*/ 0 h 44"/>
                    <a:gd name="T2" fmla="*/ 0 w 49"/>
                    <a:gd name="T3" fmla="*/ 165 h 44"/>
                    <a:gd name="T4" fmla="*/ 266 w 49"/>
                    <a:gd name="T5" fmla="*/ 173 h 44"/>
                    <a:gd name="T6" fmla="*/ 285 w 49"/>
                    <a:gd name="T7" fmla="*/ 429 h 44"/>
                    <a:gd name="T8" fmla="*/ 405 w 49"/>
                    <a:gd name="T9" fmla="*/ 265 h 44"/>
                    <a:gd name="T10" fmla="*/ 482 w 49"/>
                    <a:gd name="T11" fmla="*/ 128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4">
                      <a:moveTo>
                        <a:pt x="40" y="0"/>
                      </a:moveTo>
                      <a:cubicBezTo>
                        <a:pt x="28" y="5"/>
                        <a:pt x="11" y="9"/>
                        <a:pt x="0" y="17"/>
                      </a:cubicBezTo>
                      <a:cubicBezTo>
                        <a:pt x="7" y="15"/>
                        <a:pt x="20" y="11"/>
                        <a:pt x="27" y="18"/>
                      </a:cubicBezTo>
                      <a:cubicBezTo>
                        <a:pt x="33" y="24"/>
                        <a:pt x="31" y="36"/>
                        <a:pt x="29" y="44"/>
                      </a:cubicBezTo>
                      <a:cubicBezTo>
                        <a:pt x="34" y="39"/>
                        <a:pt x="38" y="33"/>
                        <a:pt x="41" y="27"/>
                      </a:cubicBezTo>
                      <a:cubicBezTo>
                        <a:pt x="43" y="24"/>
                        <a:pt x="49" y="16"/>
                        <a:pt x="49" y="13"/>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07" name="Freeform 128">
                  <a:extLst>
                    <a:ext uri="{FF2B5EF4-FFF2-40B4-BE49-F238E27FC236}">
                      <a16:creationId xmlns:a16="http://schemas.microsoft.com/office/drawing/2014/main" id="{C15D25F3-8785-31E8-8845-27A1AD4B32CB}"/>
                    </a:ext>
                  </a:extLst>
                </p:cNvPr>
                <p:cNvSpPr>
                  <a:spLocks/>
                </p:cNvSpPr>
                <p:nvPr/>
              </p:nvSpPr>
              <p:spPr bwMode="auto">
                <a:xfrm>
                  <a:off x="4889" y="1878"/>
                  <a:ext cx="56" cy="75"/>
                </a:xfrm>
                <a:custGeom>
                  <a:avLst/>
                  <a:gdLst>
                    <a:gd name="T0" fmla="*/ 0 w 26"/>
                    <a:gd name="T1" fmla="*/ 0 h 35"/>
                    <a:gd name="T2" fmla="*/ 121 w 26"/>
                    <a:gd name="T3" fmla="*/ 148 h 35"/>
                    <a:gd name="T4" fmla="*/ 28 w 26"/>
                    <a:gd name="T5" fmla="*/ 285 h 35"/>
                    <a:gd name="T6" fmla="*/ 218 w 26"/>
                    <a:gd name="T7" fmla="*/ 326 h 35"/>
                    <a:gd name="T8" fmla="*/ 218 w 26"/>
                    <a:gd name="T9" fmla="*/ 225 h 35"/>
                    <a:gd name="T10" fmla="*/ 250 w 26"/>
                    <a:gd name="T11" fmla="*/ 129 h 35"/>
                    <a:gd name="T12" fmla="*/ 218 w 26"/>
                    <a:gd name="T13" fmla="*/ 69 h 35"/>
                    <a:gd name="T14" fmla="*/ 121 w 26"/>
                    <a:gd name="T15" fmla="*/ 5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5">
                      <a:moveTo>
                        <a:pt x="0" y="0"/>
                      </a:moveTo>
                      <a:cubicBezTo>
                        <a:pt x="4" y="5"/>
                        <a:pt x="10" y="7"/>
                        <a:pt x="12" y="15"/>
                      </a:cubicBezTo>
                      <a:cubicBezTo>
                        <a:pt x="14" y="23"/>
                        <a:pt x="11" y="27"/>
                        <a:pt x="3" y="29"/>
                      </a:cubicBezTo>
                      <a:cubicBezTo>
                        <a:pt x="6" y="35"/>
                        <a:pt x="17" y="35"/>
                        <a:pt x="22" y="33"/>
                      </a:cubicBezTo>
                      <a:cubicBezTo>
                        <a:pt x="22" y="29"/>
                        <a:pt x="21" y="26"/>
                        <a:pt x="22" y="23"/>
                      </a:cubicBezTo>
                      <a:cubicBezTo>
                        <a:pt x="23" y="19"/>
                        <a:pt x="25" y="16"/>
                        <a:pt x="25" y="13"/>
                      </a:cubicBezTo>
                      <a:cubicBezTo>
                        <a:pt x="25" y="8"/>
                        <a:pt x="26" y="10"/>
                        <a:pt x="22" y="7"/>
                      </a:cubicBezTo>
                      <a:cubicBezTo>
                        <a:pt x="20" y="6"/>
                        <a:pt x="15" y="5"/>
                        <a:pt x="12" y="5"/>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08" name="Freeform 129">
                  <a:extLst>
                    <a:ext uri="{FF2B5EF4-FFF2-40B4-BE49-F238E27FC236}">
                      <a16:creationId xmlns:a16="http://schemas.microsoft.com/office/drawing/2014/main" id="{5C17D5D4-6896-6984-D2C8-2D050E78AEC2}"/>
                    </a:ext>
                  </a:extLst>
                </p:cNvPr>
                <p:cNvSpPr>
                  <a:spLocks/>
                </p:cNvSpPr>
                <p:nvPr/>
              </p:nvSpPr>
              <p:spPr bwMode="auto">
                <a:xfrm>
                  <a:off x="4870" y="1983"/>
                  <a:ext cx="51" cy="57"/>
                </a:xfrm>
                <a:custGeom>
                  <a:avLst/>
                  <a:gdLst>
                    <a:gd name="T0" fmla="*/ 221 w 24"/>
                    <a:gd name="T1" fmla="*/ 253 h 27"/>
                    <a:gd name="T2" fmla="*/ 193 w 24"/>
                    <a:gd name="T3" fmla="*/ 76 h 27"/>
                    <a:gd name="T4" fmla="*/ 0 w 24"/>
                    <a:gd name="T5" fmla="*/ 27 h 27"/>
                    <a:gd name="T6" fmla="*/ 85 w 24"/>
                    <a:gd name="T7" fmla="*/ 103 h 27"/>
                    <a:gd name="T8" fmla="*/ 117 w 24"/>
                    <a:gd name="T9" fmla="*/ 217 h 27"/>
                    <a:gd name="T10" fmla="*/ 230 w 24"/>
                    <a:gd name="T11" fmla="*/ 169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7">
                      <a:moveTo>
                        <a:pt x="23" y="27"/>
                      </a:moveTo>
                      <a:cubicBezTo>
                        <a:pt x="20" y="20"/>
                        <a:pt x="24" y="14"/>
                        <a:pt x="20" y="8"/>
                      </a:cubicBezTo>
                      <a:cubicBezTo>
                        <a:pt x="13" y="0"/>
                        <a:pt x="8" y="3"/>
                        <a:pt x="0" y="3"/>
                      </a:cubicBezTo>
                      <a:cubicBezTo>
                        <a:pt x="3" y="5"/>
                        <a:pt x="7" y="7"/>
                        <a:pt x="9" y="11"/>
                      </a:cubicBezTo>
                      <a:cubicBezTo>
                        <a:pt x="11" y="14"/>
                        <a:pt x="10" y="19"/>
                        <a:pt x="12" y="23"/>
                      </a:cubicBezTo>
                      <a:cubicBezTo>
                        <a:pt x="13" y="16"/>
                        <a:pt x="19" y="17"/>
                        <a:pt x="24" y="18"/>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09" name="Freeform 130">
                  <a:extLst>
                    <a:ext uri="{FF2B5EF4-FFF2-40B4-BE49-F238E27FC236}">
                      <a16:creationId xmlns:a16="http://schemas.microsoft.com/office/drawing/2014/main" id="{D95FAABD-2F8C-9AA2-BA24-0BD26D92F31C}"/>
                    </a:ext>
                  </a:extLst>
                </p:cNvPr>
                <p:cNvSpPr>
                  <a:spLocks/>
                </p:cNvSpPr>
                <p:nvPr/>
              </p:nvSpPr>
              <p:spPr bwMode="auto">
                <a:xfrm>
                  <a:off x="4761" y="2316"/>
                  <a:ext cx="111" cy="139"/>
                </a:xfrm>
                <a:custGeom>
                  <a:avLst/>
                  <a:gdLst>
                    <a:gd name="T0" fmla="*/ 273 w 52"/>
                    <a:gd name="T1" fmla="*/ 0 h 65"/>
                    <a:gd name="T2" fmla="*/ 213 w 52"/>
                    <a:gd name="T3" fmla="*/ 165 h 65"/>
                    <a:gd name="T4" fmla="*/ 256 w 52"/>
                    <a:gd name="T5" fmla="*/ 353 h 65"/>
                    <a:gd name="T6" fmla="*/ 506 w 52"/>
                    <a:gd name="T7" fmla="*/ 635 h 65"/>
                    <a:gd name="T8" fmla="*/ 350 w 52"/>
                    <a:gd name="T9" fmla="*/ 594 h 65"/>
                    <a:gd name="T10" fmla="*/ 105 w 52"/>
                    <a:gd name="T11" fmla="*/ 411 h 65"/>
                    <a:gd name="T12" fmla="*/ 9 w 52"/>
                    <a:gd name="T13" fmla="*/ 165 h 65"/>
                    <a:gd name="T14" fmla="*/ 156 w 52"/>
                    <a:gd name="T15" fmla="*/ 19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65">
                      <a:moveTo>
                        <a:pt x="28" y="0"/>
                      </a:moveTo>
                      <a:cubicBezTo>
                        <a:pt x="24" y="1"/>
                        <a:pt x="22" y="13"/>
                        <a:pt x="22" y="17"/>
                      </a:cubicBezTo>
                      <a:cubicBezTo>
                        <a:pt x="22" y="24"/>
                        <a:pt x="23" y="30"/>
                        <a:pt x="26" y="36"/>
                      </a:cubicBezTo>
                      <a:cubicBezTo>
                        <a:pt x="32" y="46"/>
                        <a:pt x="42" y="60"/>
                        <a:pt x="52" y="65"/>
                      </a:cubicBezTo>
                      <a:cubicBezTo>
                        <a:pt x="47" y="60"/>
                        <a:pt x="43" y="64"/>
                        <a:pt x="36" y="61"/>
                      </a:cubicBezTo>
                      <a:cubicBezTo>
                        <a:pt x="28" y="59"/>
                        <a:pt x="16" y="49"/>
                        <a:pt x="11" y="42"/>
                      </a:cubicBezTo>
                      <a:cubicBezTo>
                        <a:pt x="6" y="35"/>
                        <a:pt x="2" y="27"/>
                        <a:pt x="1" y="17"/>
                      </a:cubicBezTo>
                      <a:cubicBezTo>
                        <a:pt x="0" y="9"/>
                        <a:pt x="9" y="5"/>
                        <a:pt x="16" y="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10" name="Freeform 131">
                  <a:extLst>
                    <a:ext uri="{FF2B5EF4-FFF2-40B4-BE49-F238E27FC236}">
                      <a16:creationId xmlns:a16="http://schemas.microsoft.com/office/drawing/2014/main" id="{082E1442-B1A3-D522-05A0-750DEF803BDD}"/>
                    </a:ext>
                  </a:extLst>
                </p:cNvPr>
                <p:cNvSpPr>
                  <a:spLocks/>
                </p:cNvSpPr>
                <p:nvPr/>
              </p:nvSpPr>
              <p:spPr bwMode="auto">
                <a:xfrm>
                  <a:off x="4859" y="2288"/>
                  <a:ext cx="107" cy="69"/>
                </a:xfrm>
                <a:custGeom>
                  <a:avLst/>
                  <a:gdLst>
                    <a:gd name="T0" fmla="*/ 0 w 50"/>
                    <a:gd name="T1" fmla="*/ 140 h 32"/>
                    <a:gd name="T2" fmla="*/ 248 w 50"/>
                    <a:gd name="T3" fmla="*/ 173 h 32"/>
                    <a:gd name="T4" fmla="*/ 413 w 50"/>
                    <a:gd name="T5" fmla="*/ 321 h 32"/>
                    <a:gd name="T6" fmla="*/ 381 w 50"/>
                    <a:gd name="T7" fmla="*/ 60 h 32"/>
                    <a:gd name="T8" fmla="*/ 120 w 50"/>
                    <a:gd name="T9" fmla="*/ 6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32">
                      <a:moveTo>
                        <a:pt x="0" y="14"/>
                      </a:moveTo>
                      <a:cubicBezTo>
                        <a:pt x="6" y="5"/>
                        <a:pt x="19" y="12"/>
                        <a:pt x="25" y="17"/>
                      </a:cubicBezTo>
                      <a:cubicBezTo>
                        <a:pt x="31" y="22"/>
                        <a:pt x="38" y="26"/>
                        <a:pt x="42" y="32"/>
                      </a:cubicBezTo>
                      <a:cubicBezTo>
                        <a:pt x="43" y="21"/>
                        <a:pt x="50" y="14"/>
                        <a:pt x="39" y="6"/>
                      </a:cubicBezTo>
                      <a:cubicBezTo>
                        <a:pt x="32" y="0"/>
                        <a:pt x="20" y="2"/>
                        <a:pt x="12" y="6"/>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11" name="Freeform 132">
                  <a:extLst>
                    <a:ext uri="{FF2B5EF4-FFF2-40B4-BE49-F238E27FC236}">
                      <a16:creationId xmlns:a16="http://schemas.microsoft.com/office/drawing/2014/main" id="{8E47B68D-3112-0819-C396-2D242C3F972B}"/>
                    </a:ext>
                  </a:extLst>
                </p:cNvPr>
                <p:cNvSpPr>
                  <a:spLocks/>
                </p:cNvSpPr>
                <p:nvPr/>
              </p:nvSpPr>
              <p:spPr bwMode="auto">
                <a:xfrm>
                  <a:off x="4849" y="2301"/>
                  <a:ext cx="96" cy="122"/>
                </a:xfrm>
                <a:custGeom>
                  <a:avLst/>
                  <a:gdLst>
                    <a:gd name="T0" fmla="*/ 164 w 45"/>
                    <a:gd name="T1" fmla="*/ 0 h 57"/>
                    <a:gd name="T2" fmla="*/ 19 w 45"/>
                    <a:gd name="T3" fmla="*/ 233 h 57"/>
                    <a:gd name="T4" fmla="*/ 19 w 45"/>
                    <a:gd name="T5" fmla="*/ 413 h 57"/>
                    <a:gd name="T6" fmla="*/ 49 w 45"/>
                    <a:gd name="T7" fmla="*/ 559 h 57"/>
                    <a:gd name="T8" fmla="*/ 145 w 45"/>
                    <a:gd name="T9" fmla="*/ 225 h 57"/>
                    <a:gd name="T10" fmla="*/ 437 w 45"/>
                    <a:gd name="T11" fmla="*/ 205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57">
                      <a:moveTo>
                        <a:pt x="17" y="0"/>
                      </a:moveTo>
                      <a:cubicBezTo>
                        <a:pt x="16" y="6"/>
                        <a:pt x="5" y="19"/>
                        <a:pt x="2" y="24"/>
                      </a:cubicBezTo>
                      <a:cubicBezTo>
                        <a:pt x="0" y="31"/>
                        <a:pt x="0" y="35"/>
                        <a:pt x="2" y="42"/>
                      </a:cubicBezTo>
                      <a:cubicBezTo>
                        <a:pt x="3" y="46"/>
                        <a:pt x="7" y="53"/>
                        <a:pt x="5" y="57"/>
                      </a:cubicBezTo>
                      <a:cubicBezTo>
                        <a:pt x="12" y="47"/>
                        <a:pt x="6" y="33"/>
                        <a:pt x="15" y="23"/>
                      </a:cubicBezTo>
                      <a:cubicBezTo>
                        <a:pt x="19" y="17"/>
                        <a:pt x="40" y="15"/>
                        <a:pt x="45" y="21"/>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12" name="Freeform 133">
                  <a:extLst>
                    <a:ext uri="{FF2B5EF4-FFF2-40B4-BE49-F238E27FC236}">
                      <a16:creationId xmlns:a16="http://schemas.microsoft.com/office/drawing/2014/main" id="{8BA946DD-FA4B-036E-6589-5461F1732D74}"/>
                    </a:ext>
                  </a:extLst>
                </p:cNvPr>
                <p:cNvSpPr>
                  <a:spLocks/>
                </p:cNvSpPr>
                <p:nvPr/>
              </p:nvSpPr>
              <p:spPr bwMode="auto">
                <a:xfrm>
                  <a:off x="4565" y="2216"/>
                  <a:ext cx="147" cy="113"/>
                </a:xfrm>
                <a:custGeom>
                  <a:avLst/>
                  <a:gdLst>
                    <a:gd name="T0" fmla="*/ 40 w 69"/>
                    <a:gd name="T1" fmla="*/ 60 h 53"/>
                    <a:gd name="T2" fmla="*/ 145 w 69"/>
                    <a:gd name="T3" fmla="*/ 213 h 53"/>
                    <a:gd name="T4" fmla="*/ 309 w 69"/>
                    <a:gd name="T5" fmla="*/ 104 h 53"/>
                    <a:gd name="T6" fmla="*/ 445 w 69"/>
                    <a:gd name="T7" fmla="*/ 222 h 53"/>
                    <a:gd name="T8" fmla="*/ 317 w 69"/>
                    <a:gd name="T9" fmla="*/ 426 h 53"/>
                    <a:gd name="T10" fmla="*/ 513 w 69"/>
                    <a:gd name="T11" fmla="*/ 454 h 53"/>
                    <a:gd name="T12" fmla="*/ 667 w 69"/>
                    <a:gd name="T13" fmla="*/ 514 h 53"/>
                    <a:gd name="T14" fmla="*/ 650 w 69"/>
                    <a:gd name="T15" fmla="*/ 418 h 53"/>
                    <a:gd name="T16" fmla="*/ 462 w 69"/>
                    <a:gd name="T17" fmla="*/ 77 h 53"/>
                    <a:gd name="T18" fmla="*/ 77 w 69"/>
                    <a:gd name="T19" fmla="*/ 19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53">
                      <a:moveTo>
                        <a:pt x="4" y="6"/>
                      </a:moveTo>
                      <a:cubicBezTo>
                        <a:pt x="0" y="11"/>
                        <a:pt x="8" y="21"/>
                        <a:pt x="15" y="22"/>
                      </a:cubicBezTo>
                      <a:cubicBezTo>
                        <a:pt x="25" y="22"/>
                        <a:pt x="24" y="13"/>
                        <a:pt x="32" y="11"/>
                      </a:cubicBezTo>
                      <a:cubicBezTo>
                        <a:pt x="37" y="9"/>
                        <a:pt x="46" y="17"/>
                        <a:pt x="46" y="23"/>
                      </a:cubicBezTo>
                      <a:cubicBezTo>
                        <a:pt x="46" y="30"/>
                        <a:pt x="37" y="39"/>
                        <a:pt x="33" y="44"/>
                      </a:cubicBezTo>
                      <a:cubicBezTo>
                        <a:pt x="38" y="49"/>
                        <a:pt x="47" y="46"/>
                        <a:pt x="53" y="47"/>
                      </a:cubicBezTo>
                      <a:cubicBezTo>
                        <a:pt x="57" y="49"/>
                        <a:pt x="67" y="49"/>
                        <a:pt x="69" y="53"/>
                      </a:cubicBezTo>
                      <a:cubicBezTo>
                        <a:pt x="66" y="50"/>
                        <a:pt x="65" y="46"/>
                        <a:pt x="67" y="43"/>
                      </a:cubicBezTo>
                      <a:cubicBezTo>
                        <a:pt x="51" y="39"/>
                        <a:pt x="60" y="16"/>
                        <a:pt x="48" y="8"/>
                      </a:cubicBezTo>
                      <a:cubicBezTo>
                        <a:pt x="37" y="0"/>
                        <a:pt x="21" y="2"/>
                        <a:pt x="8" y="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13" name="Freeform 134">
                  <a:extLst>
                    <a:ext uri="{FF2B5EF4-FFF2-40B4-BE49-F238E27FC236}">
                      <a16:creationId xmlns:a16="http://schemas.microsoft.com/office/drawing/2014/main" id="{13764C71-E486-B66F-168D-8DE5E4CACBE6}"/>
                    </a:ext>
                  </a:extLst>
                </p:cNvPr>
                <p:cNvSpPr>
                  <a:spLocks/>
                </p:cNvSpPr>
                <p:nvPr/>
              </p:nvSpPr>
              <p:spPr bwMode="auto">
                <a:xfrm>
                  <a:off x="4451" y="2241"/>
                  <a:ext cx="90" cy="141"/>
                </a:xfrm>
                <a:custGeom>
                  <a:avLst/>
                  <a:gdLst>
                    <a:gd name="T0" fmla="*/ 197 w 42"/>
                    <a:gd name="T1" fmla="*/ 0 h 66"/>
                    <a:gd name="T2" fmla="*/ 69 w 42"/>
                    <a:gd name="T3" fmla="*/ 389 h 66"/>
                    <a:gd name="T4" fmla="*/ 88 w 42"/>
                    <a:gd name="T5" fmla="*/ 498 h 66"/>
                    <a:gd name="T6" fmla="*/ 51 w 42"/>
                    <a:gd name="T7" fmla="*/ 594 h 66"/>
                    <a:gd name="T8" fmla="*/ 137 w 42"/>
                    <a:gd name="T9" fmla="*/ 594 h 66"/>
                    <a:gd name="T10" fmla="*/ 276 w 42"/>
                    <a:gd name="T11" fmla="*/ 626 h 66"/>
                    <a:gd name="T12" fmla="*/ 189 w 42"/>
                    <a:gd name="T13" fmla="*/ 421 h 66"/>
                    <a:gd name="T14" fmla="*/ 165 w 42"/>
                    <a:gd name="T15" fmla="*/ 205 h 66"/>
                    <a:gd name="T16" fmla="*/ 302 w 42"/>
                    <a:gd name="T17" fmla="*/ 325 h 66"/>
                    <a:gd name="T18" fmla="*/ 386 w 42"/>
                    <a:gd name="T19" fmla="*/ 538 h 66"/>
                    <a:gd name="T20" fmla="*/ 354 w 42"/>
                    <a:gd name="T21" fmla="*/ 273 h 66"/>
                    <a:gd name="T22" fmla="*/ 276 w 42"/>
                    <a:gd name="T23" fmla="*/ 137 h 66"/>
                    <a:gd name="T24" fmla="*/ 234 w 42"/>
                    <a:gd name="T25" fmla="*/ 9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66">
                      <a:moveTo>
                        <a:pt x="20" y="0"/>
                      </a:moveTo>
                      <a:cubicBezTo>
                        <a:pt x="9" y="10"/>
                        <a:pt x="0" y="28"/>
                        <a:pt x="7" y="40"/>
                      </a:cubicBezTo>
                      <a:cubicBezTo>
                        <a:pt x="9" y="45"/>
                        <a:pt x="10" y="46"/>
                        <a:pt x="9" y="51"/>
                      </a:cubicBezTo>
                      <a:cubicBezTo>
                        <a:pt x="8" y="53"/>
                        <a:pt x="5" y="58"/>
                        <a:pt x="5" y="61"/>
                      </a:cubicBezTo>
                      <a:cubicBezTo>
                        <a:pt x="7" y="66"/>
                        <a:pt x="10" y="62"/>
                        <a:pt x="14" y="61"/>
                      </a:cubicBezTo>
                      <a:cubicBezTo>
                        <a:pt x="18" y="61"/>
                        <a:pt x="24" y="62"/>
                        <a:pt x="28" y="64"/>
                      </a:cubicBezTo>
                      <a:cubicBezTo>
                        <a:pt x="21" y="58"/>
                        <a:pt x="21" y="52"/>
                        <a:pt x="19" y="43"/>
                      </a:cubicBezTo>
                      <a:cubicBezTo>
                        <a:pt x="18" y="38"/>
                        <a:pt x="13" y="25"/>
                        <a:pt x="17" y="21"/>
                      </a:cubicBezTo>
                      <a:cubicBezTo>
                        <a:pt x="23" y="14"/>
                        <a:pt x="29" y="30"/>
                        <a:pt x="31" y="33"/>
                      </a:cubicBezTo>
                      <a:cubicBezTo>
                        <a:pt x="35" y="41"/>
                        <a:pt x="39" y="45"/>
                        <a:pt x="39" y="55"/>
                      </a:cubicBezTo>
                      <a:cubicBezTo>
                        <a:pt x="42" y="48"/>
                        <a:pt x="40" y="35"/>
                        <a:pt x="36" y="28"/>
                      </a:cubicBezTo>
                      <a:cubicBezTo>
                        <a:pt x="34" y="23"/>
                        <a:pt x="31" y="19"/>
                        <a:pt x="28" y="14"/>
                      </a:cubicBezTo>
                      <a:cubicBezTo>
                        <a:pt x="26" y="9"/>
                        <a:pt x="26" y="6"/>
                        <a:pt x="24" y="1"/>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14" name="Freeform 135">
                  <a:extLst>
                    <a:ext uri="{FF2B5EF4-FFF2-40B4-BE49-F238E27FC236}">
                      <a16:creationId xmlns:a16="http://schemas.microsoft.com/office/drawing/2014/main" id="{427E3C95-6DA5-A775-014C-F7E99356F245}"/>
                    </a:ext>
                  </a:extLst>
                </p:cNvPr>
                <p:cNvSpPr>
                  <a:spLocks/>
                </p:cNvSpPr>
                <p:nvPr/>
              </p:nvSpPr>
              <p:spPr bwMode="auto">
                <a:xfrm>
                  <a:off x="4291" y="2241"/>
                  <a:ext cx="100" cy="97"/>
                </a:xfrm>
                <a:custGeom>
                  <a:avLst/>
                  <a:gdLst>
                    <a:gd name="T0" fmla="*/ 426 w 47"/>
                    <a:gd name="T1" fmla="*/ 129 h 45"/>
                    <a:gd name="T2" fmla="*/ 128 w 47"/>
                    <a:gd name="T3" fmla="*/ 101 h 45"/>
                    <a:gd name="T4" fmla="*/ 68 w 47"/>
                    <a:gd name="T5" fmla="*/ 269 h 45"/>
                    <a:gd name="T6" fmla="*/ 0 w 47"/>
                    <a:gd name="T7" fmla="*/ 451 h 45"/>
                    <a:gd name="T8" fmla="*/ 172 w 47"/>
                    <a:gd name="T9" fmla="*/ 233 h 45"/>
                    <a:gd name="T10" fmla="*/ 298 w 47"/>
                    <a:gd name="T11" fmla="*/ 181 h 45"/>
                    <a:gd name="T12" fmla="*/ 426 w 47"/>
                    <a:gd name="T13" fmla="*/ 157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45">
                      <a:moveTo>
                        <a:pt x="44" y="13"/>
                      </a:moveTo>
                      <a:cubicBezTo>
                        <a:pt x="34" y="8"/>
                        <a:pt x="23" y="0"/>
                        <a:pt x="13" y="10"/>
                      </a:cubicBezTo>
                      <a:cubicBezTo>
                        <a:pt x="7" y="15"/>
                        <a:pt x="8" y="20"/>
                        <a:pt x="7" y="27"/>
                      </a:cubicBezTo>
                      <a:cubicBezTo>
                        <a:pt x="7" y="33"/>
                        <a:pt x="4" y="40"/>
                        <a:pt x="0" y="45"/>
                      </a:cubicBezTo>
                      <a:cubicBezTo>
                        <a:pt x="11" y="39"/>
                        <a:pt x="11" y="31"/>
                        <a:pt x="18" y="23"/>
                      </a:cubicBezTo>
                      <a:cubicBezTo>
                        <a:pt x="22" y="18"/>
                        <a:pt x="26" y="18"/>
                        <a:pt x="31" y="18"/>
                      </a:cubicBezTo>
                      <a:cubicBezTo>
                        <a:pt x="34" y="18"/>
                        <a:pt x="47" y="19"/>
                        <a:pt x="44" y="16"/>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15" name="Freeform 136">
                  <a:extLst>
                    <a:ext uri="{FF2B5EF4-FFF2-40B4-BE49-F238E27FC236}">
                      <a16:creationId xmlns:a16="http://schemas.microsoft.com/office/drawing/2014/main" id="{8B8150F7-6215-1127-96E4-8EBCB796F395}"/>
                    </a:ext>
                  </a:extLst>
                </p:cNvPr>
                <p:cNvSpPr>
                  <a:spLocks/>
                </p:cNvSpPr>
                <p:nvPr/>
              </p:nvSpPr>
              <p:spPr bwMode="auto">
                <a:xfrm>
                  <a:off x="4148" y="2216"/>
                  <a:ext cx="139" cy="149"/>
                </a:xfrm>
                <a:custGeom>
                  <a:avLst/>
                  <a:gdLst>
                    <a:gd name="T0" fmla="*/ 302 w 65"/>
                    <a:gd name="T1" fmla="*/ 0 h 70"/>
                    <a:gd name="T2" fmla="*/ 197 w 65"/>
                    <a:gd name="T3" fmla="*/ 164 h 70"/>
                    <a:gd name="T4" fmla="*/ 96 w 65"/>
                    <a:gd name="T5" fmla="*/ 298 h 70"/>
                    <a:gd name="T6" fmla="*/ 19 w 65"/>
                    <a:gd name="T7" fmla="*/ 358 h 70"/>
                    <a:gd name="T8" fmla="*/ 9 w 65"/>
                    <a:gd name="T9" fmla="*/ 445 h 70"/>
                    <a:gd name="T10" fmla="*/ 88 w 65"/>
                    <a:gd name="T11" fmla="*/ 615 h 70"/>
                    <a:gd name="T12" fmla="*/ 257 w 65"/>
                    <a:gd name="T13" fmla="*/ 326 h 70"/>
                    <a:gd name="T14" fmla="*/ 370 w 65"/>
                    <a:gd name="T15" fmla="*/ 502 h 70"/>
                    <a:gd name="T16" fmla="*/ 325 w 65"/>
                    <a:gd name="T17" fmla="*/ 666 h 70"/>
                    <a:gd name="T18" fmla="*/ 558 w 65"/>
                    <a:gd name="T19" fmla="*/ 615 h 70"/>
                    <a:gd name="T20" fmla="*/ 518 w 65"/>
                    <a:gd name="T21" fmla="*/ 434 h 70"/>
                    <a:gd name="T22" fmla="*/ 342 w 65"/>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5" h="70">
                      <a:moveTo>
                        <a:pt x="31" y="0"/>
                      </a:moveTo>
                      <a:cubicBezTo>
                        <a:pt x="26" y="4"/>
                        <a:pt x="24" y="12"/>
                        <a:pt x="20" y="17"/>
                      </a:cubicBezTo>
                      <a:cubicBezTo>
                        <a:pt x="17" y="22"/>
                        <a:pt x="13" y="27"/>
                        <a:pt x="10" y="31"/>
                      </a:cubicBezTo>
                      <a:cubicBezTo>
                        <a:pt x="7" y="33"/>
                        <a:pt x="4" y="34"/>
                        <a:pt x="2" y="37"/>
                      </a:cubicBezTo>
                      <a:cubicBezTo>
                        <a:pt x="0" y="40"/>
                        <a:pt x="1" y="43"/>
                        <a:pt x="1" y="46"/>
                      </a:cubicBezTo>
                      <a:cubicBezTo>
                        <a:pt x="1" y="55"/>
                        <a:pt x="3" y="58"/>
                        <a:pt x="9" y="64"/>
                      </a:cubicBezTo>
                      <a:cubicBezTo>
                        <a:pt x="7" y="54"/>
                        <a:pt x="9" y="26"/>
                        <a:pt x="26" y="34"/>
                      </a:cubicBezTo>
                      <a:cubicBezTo>
                        <a:pt x="32" y="37"/>
                        <a:pt x="37" y="45"/>
                        <a:pt x="38" y="52"/>
                      </a:cubicBezTo>
                      <a:cubicBezTo>
                        <a:pt x="40" y="60"/>
                        <a:pt x="38" y="62"/>
                        <a:pt x="33" y="69"/>
                      </a:cubicBezTo>
                      <a:cubicBezTo>
                        <a:pt x="39" y="70"/>
                        <a:pt x="53" y="68"/>
                        <a:pt x="57" y="64"/>
                      </a:cubicBezTo>
                      <a:cubicBezTo>
                        <a:pt x="65" y="58"/>
                        <a:pt x="55" y="52"/>
                        <a:pt x="53" y="45"/>
                      </a:cubicBezTo>
                      <a:cubicBezTo>
                        <a:pt x="49" y="34"/>
                        <a:pt x="50" y="3"/>
                        <a:pt x="35"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16" name="Freeform 137">
                  <a:extLst>
                    <a:ext uri="{FF2B5EF4-FFF2-40B4-BE49-F238E27FC236}">
                      <a16:creationId xmlns:a16="http://schemas.microsoft.com/office/drawing/2014/main" id="{8663CD71-115A-14EE-1326-C7CC3A401E06}"/>
                    </a:ext>
                  </a:extLst>
                </p:cNvPr>
                <p:cNvSpPr>
                  <a:spLocks/>
                </p:cNvSpPr>
                <p:nvPr/>
              </p:nvSpPr>
              <p:spPr bwMode="auto">
                <a:xfrm>
                  <a:off x="4206" y="2491"/>
                  <a:ext cx="136" cy="107"/>
                </a:xfrm>
                <a:custGeom>
                  <a:avLst/>
                  <a:gdLst>
                    <a:gd name="T0" fmla="*/ 9 w 64"/>
                    <a:gd name="T1" fmla="*/ 362 h 50"/>
                    <a:gd name="T2" fmla="*/ 9 w 64"/>
                    <a:gd name="T3" fmla="*/ 353 h 50"/>
                    <a:gd name="T4" fmla="*/ 230 w 64"/>
                    <a:gd name="T5" fmla="*/ 146 h 50"/>
                    <a:gd name="T6" fmla="*/ 257 w 64"/>
                    <a:gd name="T7" fmla="*/ 19 h 50"/>
                    <a:gd name="T8" fmla="*/ 393 w 64"/>
                    <a:gd name="T9" fmla="*/ 9 h 50"/>
                    <a:gd name="T10" fmla="*/ 434 w 64"/>
                    <a:gd name="T11" fmla="*/ 449 h 50"/>
                    <a:gd name="T12" fmla="*/ 402 w 64"/>
                    <a:gd name="T13" fmla="*/ 482 h 50"/>
                    <a:gd name="T14" fmla="*/ 461 w 64"/>
                    <a:gd name="T15" fmla="*/ 274 h 50"/>
                    <a:gd name="T16" fmla="*/ 334 w 64"/>
                    <a:gd name="T17" fmla="*/ 265 h 50"/>
                    <a:gd name="T18" fmla="*/ 172 w 64"/>
                    <a:gd name="T19" fmla="*/ 370 h 50"/>
                    <a:gd name="T20" fmla="*/ 0 w 64"/>
                    <a:gd name="T21" fmla="*/ 49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 h="50">
                      <a:moveTo>
                        <a:pt x="1" y="37"/>
                      </a:moveTo>
                      <a:cubicBezTo>
                        <a:pt x="1" y="37"/>
                        <a:pt x="0" y="37"/>
                        <a:pt x="1" y="36"/>
                      </a:cubicBezTo>
                      <a:cubicBezTo>
                        <a:pt x="10" y="36"/>
                        <a:pt x="21" y="23"/>
                        <a:pt x="24" y="15"/>
                      </a:cubicBezTo>
                      <a:cubicBezTo>
                        <a:pt x="25" y="9"/>
                        <a:pt x="22" y="6"/>
                        <a:pt x="27" y="2"/>
                      </a:cubicBezTo>
                      <a:cubicBezTo>
                        <a:pt x="32" y="0"/>
                        <a:pt x="36" y="0"/>
                        <a:pt x="41" y="1"/>
                      </a:cubicBezTo>
                      <a:cubicBezTo>
                        <a:pt x="64" y="3"/>
                        <a:pt x="63" y="37"/>
                        <a:pt x="45" y="46"/>
                      </a:cubicBezTo>
                      <a:cubicBezTo>
                        <a:pt x="44" y="47"/>
                        <a:pt x="43" y="48"/>
                        <a:pt x="42" y="49"/>
                      </a:cubicBezTo>
                      <a:cubicBezTo>
                        <a:pt x="48" y="43"/>
                        <a:pt x="49" y="36"/>
                        <a:pt x="48" y="28"/>
                      </a:cubicBezTo>
                      <a:cubicBezTo>
                        <a:pt x="46" y="19"/>
                        <a:pt x="41" y="23"/>
                        <a:pt x="35" y="27"/>
                      </a:cubicBezTo>
                      <a:cubicBezTo>
                        <a:pt x="30" y="30"/>
                        <a:pt x="24" y="35"/>
                        <a:pt x="18" y="38"/>
                      </a:cubicBezTo>
                      <a:cubicBezTo>
                        <a:pt x="12" y="41"/>
                        <a:pt x="4" y="43"/>
                        <a:pt x="0" y="5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17" name="Freeform 138">
                  <a:extLst>
                    <a:ext uri="{FF2B5EF4-FFF2-40B4-BE49-F238E27FC236}">
                      <a16:creationId xmlns:a16="http://schemas.microsoft.com/office/drawing/2014/main" id="{A8C062A7-CDD1-1A1A-E510-D61DE27A69C3}"/>
                    </a:ext>
                  </a:extLst>
                </p:cNvPr>
                <p:cNvSpPr>
                  <a:spLocks/>
                </p:cNvSpPr>
                <p:nvPr/>
              </p:nvSpPr>
              <p:spPr bwMode="auto">
                <a:xfrm>
                  <a:off x="4163" y="2857"/>
                  <a:ext cx="87" cy="77"/>
                </a:xfrm>
                <a:custGeom>
                  <a:avLst/>
                  <a:gdLst>
                    <a:gd name="T0" fmla="*/ 248 w 41"/>
                    <a:gd name="T1" fmla="*/ 0 h 36"/>
                    <a:gd name="T2" fmla="*/ 202 w 41"/>
                    <a:gd name="T3" fmla="*/ 334 h 36"/>
                    <a:gd name="T4" fmla="*/ 257 w 41"/>
                    <a:gd name="T5" fmla="*/ 9 h 36"/>
                    <a:gd name="T6" fmla="*/ 0 60000 65536"/>
                    <a:gd name="T7" fmla="*/ 0 60000 65536"/>
                    <a:gd name="T8" fmla="*/ 0 60000 65536"/>
                  </a:gdLst>
                  <a:ahLst/>
                  <a:cxnLst>
                    <a:cxn ang="T6">
                      <a:pos x="T0" y="T1"/>
                    </a:cxn>
                    <a:cxn ang="T7">
                      <a:pos x="T2" y="T3"/>
                    </a:cxn>
                    <a:cxn ang="T8">
                      <a:pos x="T4" y="T5"/>
                    </a:cxn>
                  </a:cxnLst>
                  <a:rect l="0" t="0" r="r" b="b"/>
                  <a:pathLst>
                    <a:path w="41" h="36">
                      <a:moveTo>
                        <a:pt x="26" y="0"/>
                      </a:moveTo>
                      <a:cubicBezTo>
                        <a:pt x="20" y="7"/>
                        <a:pt x="0" y="31"/>
                        <a:pt x="21" y="34"/>
                      </a:cubicBezTo>
                      <a:cubicBezTo>
                        <a:pt x="41" y="36"/>
                        <a:pt x="35" y="8"/>
                        <a:pt x="27" y="1"/>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18" name="Freeform 139">
                  <a:extLst>
                    <a:ext uri="{FF2B5EF4-FFF2-40B4-BE49-F238E27FC236}">
                      <a16:creationId xmlns:a16="http://schemas.microsoft.com/office/drawing/2014/main" id="{54CE0357-D8B0-DEFF-906F-B33553B4CD97}"/>
                    </a:ext>
                  </a:extLst>
                </p:cNvPr>
                <p:cNvSpPr>
                  <a:spLocks/>
                </p:cNvSpPr>
                <p:nvPr/>
              </p:nvSpPr>
              <p:spPr bwMode="auto">
                <a:xfrm>
                  <a:off x="4287" y="2938"/>
                  <a:ext cx="68" cy="77"/>
                </a:xfrm>
                <a:custGeom>
                  <a:avLst/>
                  <a:gdLst>
                    <a:gd name="T0" fmla="*/ 257 w 32"/>
                    <a:gd name="T1" fmla="*/ 0 h 36"/>
                    <a:gd name="T2" fmla="*/ 9 w 32"/>
                    <a:gd name="T3" fmla="*/ 197 h 36"/>
                    <a:gd name="T4" fmla="*/ 308 w 32"/>
                    <a:gd name="T5" fmla="*/ 233 h 36"/>
                    <a:gd name="T6" fmla="*/ 298 w 3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36">
                      <a:moveTo>
                        <a:pt x="27" y="0"/>
                      </a:moveTo>
                      <a:cubicBezTo>
                        <a:pt x="18" y="0"/>
                        <a:pt x="0" y="8"/>
                        <a:pt x="1" y="20"/>
                      </a:cubicBezTo>
                      <a:cubicBezTo>
                        <a:pt x="3" y="36"/>
                        <a:pt x="24" y="28"/>
                        <a:pt x="32" y="24"/>
                      </a:cubicBezTo>
                      <a:cubicBezTo>
                        <a:pt x="9" y="24"/>
                        <a:pt x="24" y="9"/>
                        <a:pt x="31"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19" name="Freeform 140">
                  <a:extLst>
                    <a:ext uri="{FF2B5EF4-FFF2-40B4-BE49-F238E27FC236}">
                      <a16:creationId xmlns:a16="http://schemas.microsoft.com/office/drawing/2014/main" id="{A8BD4B6C-8B8B-F0DC-BC2D-8847199DCD24}"/>
                    </a:ext>
                  </a:extLst>
                </p:cNvPr>
                <p:cNvSpPr>
                  <a:spLocks/>
                </p:cNvSpPr>
                <p:nvPr/>
              </p:nvSpPr>
              <p:spPr bwMode="auto">
                <a:xfrm>
                  <a:off x="4159" y="3122"/>
                  <a:ext cx="113" cy="84"/>
                </a:xfrm>
                <a:custGeom>
                  <a:avLst/>
                  <a:gdLst>
                    <a:gd name="T0" fmla="*/ 505 w 53"/>
                    <a:gd name="T1" fmla="*/ 0 h 39"/>
                    <a:gd name="T2" fmla="*/ 341 w 53"/>
                    <a:gd name="T3" fmla="*/ 390 h 39"/>
                    <a:gd name="T4" fmla="*/ 514 w 53"/>
                    <a:gd name="T5" fmla="*/ 9 h 39"/>
                    <a:gd name="T6" fmla="*/ 0 60000 65536"/>
                    <a:gd name="T7" fmla="*/ 0 60000 65536"/>
                    <a:gd name="T8" fmla="*/ 0 60000 65536"/>
                  </a:gdLst>
                  <a:ahLst/>
                  <a:cxnLst>
                    <a:cxn ang="T6">
                      <a:pos x="T0" y="T1"/>
                    </a:cxn>
                    <a:cxn ang="T7">
                      <a:pos x="T2" y="T3"/>
                    </a:cxn>
                    <a:cxn ang="T8">
                      <a:pos x="T4" y="T5"/>
                    </a:cxn>
                  </a:cxnLst>
                  <a:rect l="0" t="0" r="r" b="b"/>
                  <a:pathLst>
                    <a:path w="53" h="39">
                      <a:moveTo>
                        <a:pt x="52" y="0"/>
                      </a:moveTo>
                      <a:cubicBezTo>
                        <a:pt x="28" y="3"/>
                        <a:pt x="0" y="28"/>
                        <a:pt x="35" y="39"/>
                      </a:cubicBezTo>
                      <a:cubicBezTo>
                        <a:pt x="24" y="24"/>
                        <a:pt x="45" y="10"/>
                        <a:pt x="53" y="1"/>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20" name="Freeform 141">
                  <a:extLst>
                    <a:ext uri="{FF2B5EF4-FFF2-40B4-BE49-F238E27FC236}">
                      <a16:creationId xmlns:a16="http://schemas.microsoft.com/office/drawing/2014/main" id="{FC16E714-9CC3-630C-6079-C3440BB5B5CE}"/>
                    </a:ext>
                  </a:extLst>
                </p:cNvPr>
                <p:cNvSpPr>
                  <a:spLocks/>
                </p:cNvSpPr>
                <p:nvPr/>
              </p:nvSpPr>
              <p:spPr bwMode="auto">
                <a:xfrm>
                  <a:off x="4488" y="3043"/>
                  <a:ext cx="164" cy="96"/>
                </a:xfrm>
                <a:custGeom>
                  <a:avLst/>
                  <a:gdLst>
                    <a:gd name="T0" fmla="*/ 618 w 77"/>
                    <a:gd name="T1" fmla="*/ 19 h 45"/>
                    <a:gd name="T2" fmla="*/ 686 w 77"/>
                    <a:gd name="T3" fmla="*/ 309 h 45"/>
                    <a:gd name="T4" fmla="*/ 326 w 77"/>
                    <a:gd name="T5" fmla="*/ 418 h 45"/>
                    <a:gd name="T6" fmla="*/ 341 w 77"/>
                    <a:gd name="T7" fmla="*/ 418 h 45"/>
                    <a:gd name="T8" fmla="*/ 104 w 77"/>
                    <a:gd name="T9" fmla="*/ 333 h 45"/>
                    <a:gd name="T10" fmla="*/ 68 w 77"/>
                    <a:gd name="T11" fmla="*/ 96 h 45"/>
                    <a:gd name="T12" fmla="*/ 581 w 77"/>
                    <a:gd name="T13" fmla="*/ 28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45">
                      <a:moveTo>
                        <a:pt x="64" y="2"/>
                      </a:moveTo>
                      <a:cubicBezTo>
                        <a:pt x="76" y="3"/>
                        <a:pt x="77" y="24"/>
                        <a:pt x="71" y="32"/>
                      </a:cubicBezTo>
                      <a:cubicBezTo>
                        <a:pt x="64" y="41"/>
                        <a:pt x="45" y="45"/>
                        <a:pt x="34" y="43"/>
                      </a:cubicBezTo>
                      <a:cubicBezTo>
                        <a:pt x="34" y="43"/>
                        <a:pt x="36" y="43"/>
                        <a:pt x="35" y="43"/>
                      </a:cubicBezTo>
                      <a:cubicBezTo>
                        <a:pt x="26" y="41"/>
                        <a:pt x="18" y="40"/>
                        <a:pt x="11" y="34"/>
                      </a:cubicBezTo>
                      <a:cubicBezTo>
                        <a:pt x="5" y="28"/>
                        <a:pt x="0" y="16"/>
                        <a:pt x="7" y="10"/>
                      </a:cubicBezTo>
                      <a:cubicBezTo>
                        <a:pt x="18" y="0"/>
                        <a:pt x="47" y="3"/>
                        <a:pt x="60" y="3"/>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21" name="Freeform 142">
                  <a:extLst>
                    <a:ext uri="{FF2B5EF4-FFF2-40B4-BE49-F238E27FC236}">
                      <a16:creationId xmlns:a16="http://schemas.microsoft.com/office/drawing/2014/main" id="{32FBC894-3010-7EA5-7F9D-7ECB56EA6DDF}"/>
                    </a:ext>
                  </a:extLst>
                </p:cNvPr>
                <p:cNvSpPr>
                  <a:spLocks/>
                </p:cNvSpPr>
                <p:nvPr/>
              </p:nvSpPr>
              <p:spPr bwMode="auto">
                <a:xfrm>
                  <a:off x="4765" y="3047"/>
                  <a:ext cx="47" cy="54"/>
                </a:xfrm>
                <a:custGeom>
                  <a:avLst/>
                  <a:gdLst>
                    <a:gd name="T0" fmla="*/ 214 w 22"/>
                    <a:gd name="T1" fmla="*/ 112 h 25"/>
                    <a:gd name="T2" fmla="*/ 0 w 22"/>
                    <a:gd name="T3" fmla="*/ 112 h 25"/>
                    <a:gd name="T4" fmla="*/ 145 w 22"/>
                    <a:gd name="T5" fmla="*/ 60 h 25"/>
                    <a:gd name="T6" fmla="*/ 0 60000 65536"/>
                    <a:gd name="T7" fmla="*/ 0 60000 65536"/>
                    <a:gd name="T8" fmla="*/ 0 60000 65536"/>
                  </a:gdLst>
                  <a:ahLst/>
                  <a:cxnLst>
                    <a:cxn ang="T6">
                      <a:pos x="T0" y="T1"/>
                    </a:cxn>
                    <a:cxn ang="T7">
                      <a:pos x="T2" y="T3"/>
                    </a:cxn>
                    <a:cxn ang="T8">
                      <a:pos x="T4" y="T5"/>
                    </a:cxn>
                  </a:cxnLst>
                  <a:rect l="0" t="0" r="r" b="b"/>
                  <a:pathLst>
                    <a:path w="22" h="25">
                      <a:moveTo>
                        <a:pt x="22" y="11"/>
                      </a:moveTo>
                      <a:cubicBezTo>
                        <a:pt x="11" y="0"/>
                        <a:pt x="7" y="25"/>
                        <a:pt x="0" y="11"/>
                      </a:cubicBezTo>
                      <a:cubicBezTo>
                        <a:pt x="4" y="6"/>
                        <a:pt x="9" y="3"/>
                        <a:pt x="15" y="6"/>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22" name="Freeform 143">
                  <a:extLst>
                    <a:ext uri="{FF2B5EF4-FFF2-40B4-BE49-F238E27FC236}">
                      <a16:creationId xmlns:a16="http://schemas.microsoft.com/office/drawing/2014/main" id="{3BDA47DA-8623-F3B5-6D55-06285DAABACA}"/>
                    </a:ext>
                  </a:extLst>
                </p:cNvPr>
                <p:cNvSpPr>
                  <a:spLocks/>
                </p:cNvSpPr>
                <p:nvPr/>
              </p:nvSpPr>
              <p:spPr bwMode="auto">
                <a:xfrm>
                  <a:off x="3971" y="3193"/>
                  <a:ext cx="79" cy="66"/>
                </a:xfrm>
                <a:custGeom>
                  <a:avLst/>
                  <a:gdLst>
                    <a:gd name="T0" fmla="*/ 145 w 37"/>
                    <a:gd name="T1" fmla="*/ 0 h 31"/>
                    <a:gd name="T2" fmla="*/ 361 w 37"/>
                    <a:gd name="T3" fmla="*/ 204 h 31"/>
                    <a:gd name="T4" fmla="*/ 19 w 37"/>
                    <a:gd name="T5" fmla="*/ 241 h 31"/>
                    <a:gd name="T6" fmla="*/ 156 w 37"/>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1">
                      <a:moveTo>
                        <a:pt x="15" y="0"/>
                      </a:moveTo>
                      <a:cubicBezTo>
                        <a:pt x="19" y="0"/>
                        <a:pt x="37" y="13"/>
                        <a:pt x="37" y="21"/>
                      </a:cubicBezTo>
                      <a:cubicBezTo>
                        <a:pt x="36" y="31"/>
                        <a:pt x="9" y="27"/>
                        <a:pt x="2" y="25"/>
                      </a:cubicBezTo>
                      <a:cubicBezTo>
                        <a:pt x="0" y="16"/>
                        <a:pt x="2" y="0"/>
                        <a:pt x="16"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23" name="Freeform 144">
                  <a:extLst>
                    <a:ext uri="{FF2B5EF4-FFF2-40B4-BE49-F238E27FC236}">
                      <a16:creationId xmlns:a16="http://schemas.microsoft.com/office/drawing/2014/main" id="{300F6D93-0666-2FDE-B693-25A47942AE1B}"/>
                    </a:ext>
                  </a:extLst>
                </p:cNvPr>
                <p:cNvSpPr>
                  <a:spLocks/>
                </p:cNvSpPr>
                <p:nvPr/>
              </p:nvSpPr>
              <p:spPr bwMode="auto">
                <a:xfrm>
                  <a:off x="4058" y="3267"/>
                  <a:ext cx="75" cy="52"/>
                </a:xfrm>
                <a:custGeom>
                  <a:avLst/>
                  <a:gdLst>
                    <a:gd name="T0" fmla="*/ 96 w 35"/>
                    <a:gd name="T1" fmla="*/ 9 h 24"/>
                    <a:gd name="T2" fmla="*/ 0 w 35"/>
                    <a:gd name="T3" fmla="*/ 33 h 24"/>
                    <a:gd name="T4" fmla="*/ 109 w 35"/>
                    <a:gd name="T5" fmla="*/ 245 h 24"/>
                    <a:gd name="T6" fmla="*/ 180 w 35"/>
                    <a:gd name="T7" fmla="*/ 193 h 24"/>
                    <a:gd name="T8" fmla="*/ 345 w 35"/>
                    <a:gd name="T9" fmla="*/ 193 h 24"/>
                    <a:gd name="T10" fmla="*/ 96 w 35"/>
                    <a:gd name="T11" fmla="*/ 9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24">
                      <a:moveTo>
                        <a:pt x="10" y="1"/>
                      </a:moveTo>
                      <a:cubicBezTo>
                        <a:pt x="6" y="0"/>
                        <a:pt x="3" y="1"/>
                        <a:pt x="0" y="3"/>
                      </a:cubicBezTo>
                      <a:cubicBezTo>
                        <a:pt x="0" y="11"/>
                        <a:pt x="12" y="16"/>
                        <a:pt x="11" y="24"/>
                      </a:cubicBezTo>
                      <a:cubicBezTo>
                        <a:pt x="3" y="13"/>
                        <a:pt x="13" y="17"/>
                        <a:pt x="18" y="19"/>
                      </a:cubicBezTo>
                      <a:cubicBezTo>
                        <a:pt x="25" y="21"/>
                        <a:pt x="29" y="23"/>
                        <a:pt x="35" y="19"/>
                      </a:cubicBezTo>
                      <a:cubicBezTo>
                        <a:pt x="23" y="18"/>
                        <a:pt x="21" y="2"/>
                        <a:pt x="10" y="1"/>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24" name="Freeform 145">
                  <a:extLst>
                    <a:ext uri="{FF2B5EF4-FFF2-40B4-BE49-F238E27FC236}">
                      <a16:creationId xmlns:a16="http://schemas.microsoft.com/office/drawing/2014/main" id="{D88ADB0E-17B9-C7F9-7924-C03E68F50A82}"/>
                    </a:ext>
                  </a:extLst>
                </p:cNvPr>
                <p:cNvSpPr>
                  <a:spLocks/>
                </p:cNvSpPr>
                <p:nvPr/>
              </p:nvSpPr>
              <p:spPr bwMode="auto">
                <a:xfrm>
                  <a:off x="3691" y="3349"/>
                  <a:ext cx="98" cy="57"/>
                </a:xfrm>
                <a:custGeom>
                  <a:avLst/>
                  <a:gdLst>
                    <a:gd name="T0" fmla="*/ 145 w 46"/>
                    <a:gd name="T1" fmla="*/ 57 h 27"/>
                    <a:gd name="T2" fmla="*/ 0 w 46"/>
                    <a:gd name="T3" fmla="*/ 196 h 27"/>
                    <a:gd name="T4" fmla="*/ 117 w 46"/>
                    <a:gd name="T5" fmla="*/ 253 h 27"/>
                    <a:gd name="T6" fmla="*/ 445 w 46"/>
                    <a:gd name="T7" fmla="*/ 0 h 27"/>
                    <a:gd name="T8" fmla="*/ 317 w 46"/>
                    <a:gd name="T9" fmla="*/ 8 h 27"/>
                    <a:gd name="T10" fmla="*/ 196 w 46"/>
                    <a:gd name="T11" fmla="*/ 49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27">
                      <a:moveTo>
                        <a:pt x="15" y="6"/>
                      </a:moveTo>
                      <a:cubicBezTo>
                        <a:pt x="10" y="11"/>
                        <a:pt x="3" y="14"/>
                        <a:pt x="0" y="21"/>
                      </a:cubicBezTo>
                      <a:cubicBezTo>
                        <a:pt x="3" y="25"/>
                        <a:pt x="8" y="27"/>
                        <a:pt x="12" y="27"/>
                      </a:cubicBezTo>
                      <a:cubicBezTo>
                        <a:pt x="7" y="16"/>
                        <a:pt x="38" y="1"/>
                        <a:pt x="46" y="0"/>
                      </a:cubicBezTo>
                      <a:cubicBezTo>
                        <a:pt x="41" y="0"/>
                        <a:pt x="37" y="0"/>
                        <a:pt x="33" y="1"/>
                      </a:cubicBezTo>
                      <a:cubicBezTo>
                        <a:pt x="29" y="1"/>
                        <a:pt x="24" y="4"/>
                        <a:pt x="20" y="5"/>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25" name="Freeform 146">
                  <a:extLst>
                    <a:ext uri="{FF2B5EF4-FFF2-40B4-BE49-F238E27FC236}">
                      <a16:creationId xmlns:a16="http://schemas.microsoft.com/office/drawing/2014/main" id="{971E88DA-D368-9D3D-D031-F203ADD19ED5}"/>
                    </a:ext>
                  </a:extLst>
                </p:cNvPr>
                <p:cNvSpPr>
                  <a:spLocks/>
                </p:cNvSpPr>
                <p:nvPr/>
              </p:nvSpPr>
              <p:spPr bwMode="auto">
                <a:xfrm>
                  <a:off x="3862" y="3250"/>
                  <a:ext cx="47" cy="35"/>
                </a:xfrm>
                <a:custGeom>
                  <a:avLst/>
                  <a:gdLst>
                    <a:gd name="T0" fmla="*/ 88 w 22"/>
                    <a:gd name="T1" fmla="*/ 9 h 16"/>
                    <a:gd name="T2" fmla="*/ 88 w 22"/>
                    <a:gd name="T3" fmla="*/ 158 h 16"/>
                    <a:gd name="T4" fmla="*/ 137 w 22"/>
                    <a:gd name="T5" fmla="*/ 72 h 16"/>
                    <a:gd name="T6" fmla="*/ 214 w 22"/>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6">
                      <a:moveTo>
                        <a:pt x="9" y="1"/>
                      </a:moveTo>
                      <a:cubicBezTo>
                        <a:pt x="1" y="2"/>
                        <a:pt x="0" y="16"/>
                        <a:pt x="9" y="15"/>
                      </a:cubicBezTo>
                      <a:cubicBezTo>
                        <a:pt x="15" y="14"/>
                        <a:pt x="11" y="9"/>
                        <a:pt x="14" y="7"/>
                      </a:cubicBezTo>
                      <a:cubicBezTo>
                        <a:pt x="16" y="5"/>
                        <a:pt x="20" y="2"/>
                        <a:pt x="22"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26" name="Freeform 147">
                  <a:extLst>
                    <a:ext uri="{FF2B5EF4-FFF2-40B4-BE49-F238E27FC236}">
                      <a16:creationId xmlns:a16="http://schemas.microsoft.com/office/drawing/2014/main" id="{33A4A4D4-2CA2-A4EE-DDC3-A1AC21FA838C}"/>
                    </a:ext>
                  </a:extLst>
                </p:cNvPr>
                <p:cNvSpPr>
                  <a:spLocks/>
                </p:cNvSpPr>
                <p:nvPr/>
              </p:nvSpPr>
              <p:spPr bwMode="auto">
                <a:xfrm>
                  <a:off x="3985" y="2618"/>
                  <a:ext cx="114" cy="147"/>
                </a:xfrm>
                <a:custGeom>
                  <a:avLst/>
                  <a:gdLst>
                    <a:gd name="T0" fmla="*/ 148 w 53"/>
                    <a:gd name="T1" fmla="*/ 28 h 69"/>
                    <a:gd name="T2" fmla="*/ 19 w 53"/>
                    <a:gd name="T3" fmla="*/ 96 h 69"/>
                    <a:gd name="T4" fmla="*/ 60 w 53"/>
                    <a:gd name="T5" fmla="*/ 241 h 69"/>
                    <a:gd name="T6" fmla="*/ 157 w 53"/>
                    <a:gd name="T7" fmla="*/ 530 h 69"/>
                    <a:gd name="T8" fmla="*/ 379 w 53"/>
                    <a:gd name="T9" fmla="*/ 618 h 69"/>
                    <a:gd name="T10" fmla="*/ 510 w 53"/>
                    <a:gd name="T11" fmla="*/ 377 h 69"/>
                    <a:gd name="T12" fmla="*/ 398 w 53"/>
                    <a:gd name="T13" fmla="*/ 196 h 69"/>
                    <a:gd name="T14" fmla="*/ 426 w 53"/>
                    <a:gd name="T15" fmla="*/ 426 h 69"/>
                    <a:gd name="T16" fmla="*/ 250 w 53"/>
                    <a:gd name="T17" fmla="*/ 405 h 69"/>
                    <a:gd name="T18" fmla="*/ 198 w 53"/>
                    <a:gd name="T19" fmla="*/ 181 h 69"/>
                    <a:gd name="T20" fmla="*/ 258 w 53"/>
                    <a:gd name="T21" fmla="*/ 0 h 69"/>
                    <a:gd name="T22" fmla="*/ 189 w 53"/>
                    <a:gd name="T23" fmla="*/ 28 h 69"/>
                    <a:gd name="T24" fmla="*/ 189 w 53"/>
                    <a:gd name="T25" fmla="*/ 9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69">
                      <a:moveTo>
                        <a:pt x="15" y="3"/>
                      </a:moveTo>
                      <a:cubicBezTo>
                        <a:pt x="11" y="3"/>
                        <a:pt x="3" y="6"/>
                        <a:pt x="2" y="10"/>
                      </a:cubicBezTo>
                      <a:cubicBezTo>
                        <a:pt x="0" y="14"/>
                        <a:pt x="5" y="21"/>
                        <a:pt x="6" y="25"/>
                      </a:cubicBezTo>
                      <a:cubicBezTo>
                        <a:pt x="9" y="35"/>
                        <a:pt x="12" y="45"/>
                        <a:pt x="16" y="55"/>
                      </a:cubicBezTo>
                      <a:cubicBezTo>
                        <a:pt x="20" y="66"/>
                        <a:pt x="27" y="69"/>
                        <a:pt x="38" y="64"/>
                      </a:cubicBezTo>
                      <a:cubicBezTo>
                        <a:pt x="49" y="60"/>
                        <a:pt x="53" y="50"/>
                        <a:pt x="51" y="39"/>
                      </a:cubicBezTo>
                      <a:cubicBezTo>
                        <a:pt x="50" y="31"/>
                        <a:pt x="45" y="26"/>
                        <a:pt x="40" y="20"/>
                      </a:cubicBezTo>
                      <a:cubicBezTo>
                        <a:pt x="43" y="27"/>
                        <a:pt x="46" y="36"/>
                        <a:pt x="43" y="44"/>
                      </a:cubicBezTo>
                      <a:cubicBezTo>
                        <a:pt x="39" y="53"/>
                        <a:pt x="29" y="50"/>
                        <a:pt x="25" y="42"/>
                      </a:cubicBezTo>
                      <a:cubicBezTo>
                        <a:pt x="22" y="36"/>
                        <a:pt x="20" y="25"/>
                        <a:pt x="20" y="19"/>
                      </a:cubicBezTo>
                      <a:cubicBezTo>
                        <a:pt x="21" y="12"/>
                        <a:pt x="27" y="6"/>
                        <a:pt x="26" y="0"/>
                      </a:cubicBezTo>
                      <a:cubicBezTo>
                        <a:pt x="24" y="1"/>
                        <a:pt x="21" y="2"/>
                        <a:pt x="19" y="3"/>
                      </a:cubicBezTo>
                      <a:cubicBezTo>
                        <a:pt x="18" y="3"/>
                        <a:pt x="19" y="2"/>
                        <a:pt x="19" y="1"/>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27" name="Freeform 148">
                  <a:extLst>
                    <a:ext uri="{FF2B5EF4-FFF2-40B4-BE49-F238E27FC236}">
                      <a16:creationId xmlns:a16="http://schemas.microsoft.com/office/drawing/2014/main" id="{4FFF31E2-1B36-C1F2-8802-3283027A339D}"/>
                    </a:ext>
                  </a:extLst>
                </p:cNvPr>
                <p:cNvSpPr>
                  <a:spLocks/>
                </p:cNvSpPr>
                <p:nvPr/>
              </p:nvSpPr>
              <p:spPr bwMode="auto">
                <a:xfrm>
                  <a:off x="4013" y="2378"/>
                  <a:ext cx="77" cy="122"/>
                </a:xfrm>
                <a:custGeom>
                  <a:avLst/>
                  <a:gdLst>
                    <a:gd name="T0" fmla="*/ 0 w 36"/>
                    <a:gd name="T1" fmla="*/ 265 h 57"/>
                    <a:gd name="T2" fmla="*/ 257 w 36"/>
                    <a:gd name="T3" fmla="*/ 559 h 57"/>
                    <a:gd name="T4" fmla="*/ 302 w 36"/>
                    <a:gd name="T5" fmla="*/ 325 h 57"/>
                    <a:gd name="T6" fmla="*/ 325 w 36"/>
                    <a:gd name="T7" fmla="*/ 96 h 57"/>
                    <a:gd name="T8" fmla="*/ 156 w 36"/>
                    <a:gd name="T9" fmla="*/ 19 h 57"/>
                    <a:gd name="T10" fmla="*/ 41 w 36"/>
                    <a:gd name="T11" fmla="*/ 265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57">
                      <a:moveTo>
                        <a:pt x="0" y="27"/>
                      </a:moveTo>
                      <a:cubicBezTo>
                        <a:pt x="21" y="17"/>
                        <a:pt x="25" y="43"/>
                        <a:pt x="26" y="57"/>
                      </a:cubicBezTo>
                      <a:cubicBezTo>
                        <a:pt x="28" y="50"/>
                        <a:pt x="29" y="41"/>
                        <a:pt x="31" y="33"/>
                      </a:cubicBezTo>
                      <a:cubicBezTo>
                        <a:pt x="32" y="26"/>
                        <a:pt x="36" y="17"/>
                        <a:pt x="33" y="10"/>
                      </a:cubicBezTo>
                      <a:cubicBezTo>
                        <a:pt x="30" y="6"/>
                        <a:pt x="20" y="0"/>
                        <a:pt x="16" y="2"/>
                      </a:cubicBezTo>
                      <a:cubicBezTo>
                        <a:pt x="12" y="4"/>
                        <a:pt x="6" y="22"/>
                        <a:pt x="4" y="27"/>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28" name="Freeform 149">
                  <a:extLst>
                    <a:ext uri="{FF2B5EF4-FFF2-40B4-BE49-F238E27FC236}">
                      <a16:creationId xmlns:a16="http://schemas.microsoft.com/office/drawing/2014/main" id="{DFA07DDD-D8F4-EB6C-4B6F-51BACDFD3194}"/>
                    </a:ext>
                  </a:extLst>
                </p:cNvPr>
                <p:cNvSpPr>
                  <a:spLocks/>
                </p:cNvSpPr>
                <p:nvPr/>
              </p:nvSpPr>
              <p:spPr bwMode="auto">
                <a:xfrm>
                  <a:off x="4028" y="2162"/>
                  <a:ext cx="133" cy="94"/>
                </a:xfrm>
                <a:custGeom>
                  <a:avLst/>
                  <a:gdLst>
                    <a:gd name="T0" fmla="*/ 257 w 62"/>
                    <a:gd name="T1" fmla="*/ 19 h 44"/>
                    <a:gd name="T2" fmla="*/ 28 w 62"/>
                    <a:gd name="T3" fmla="*/ 353 h 44"/>
                    <a:gd name="T4" fmla="*/ 309 w 62"/>
                    <a:gd name="T5" fmla="*/ 188 h 44"/>
                    <a:gd name="T6" fmla="*/ 395 w 62"/>
                    <a:gd name="T7" fmla="*/ 429 h 44"/>
                    <a:gd name="T8" fmla="*/ 502 w 62"/>
                    <a:gd name="T9" fmla="*/ 273 h 44"/>
                    <a:gd name="T10" fmla="*/ 611 w 62"/>
                    <a:gd name="T11" fmla="*/ 120 h 44"/>
                    <a:gd name="T12" fmla="*/ 277 w 62"/>
                    <a:gd name="T13" fmla="*/ 41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44">
                      <a:moveTo>
                        <a:pt x="26" y="2"/>
                      </a:moveTo>
                      <a:cubicBezTo>
                        <a:pt x="18" y="11"/>
                        <a:pt x="0" y="23"/>
                        <a:pt x="3" y="36"/>
                      </a:cubicBezTo>
                      <a:cubicBezTo>
                        <a:pt x="12" y="29"/>
                        <a:pt x="17" y="18"/>
                        <a:pt x="31" y="19"/>
                      </a:cubicBezTo>
                      <a:cubicBezTo>
                        <a:pt x="49" y="21"/>
                        <a:pt x="35" y="35"/>
                        <a:pt x="40" y="44"/>
                      </a:cubicBezTo>
                      <a:cubicBezTo>
                        <a:pt x="46" y="41"/>
                        <a:pt x="48" y="33"/>
                        <a:pt x="51" y="28"/>
                      </a:cubicBezTo>
                      <a:cubicBezTo>
                        <a:pt x="55" y="22"/>
                        <a:pt x="58" y="17"/>
                        <a:pt x="62" y="12"/>
                      </a:cubicBezTo>
                      <a:cubicBezTo>
                        <a:pt x="58" y="1"/>
                        <a:pt x="38" y="0"/>
                        <a:pt x="28" y="4"/>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29" name="Freeform 150">
                  <a:extLst>
                    <a:ext uri="{FF2B5EF4-FFF2-40B4-BE49-F238E27FC236}">
                      <a16:creationId xmlns:a16="http://schemas.microsoft.com/office/drawing/2014/main" id="{395A7E60-620D-0030-3ACC-3F7A96D13D66}"/>
                    </a:ext>
                  </a:extLst>
                </p:cNvPr>
                <p:cNvSpPr>
                  <a:spLocks/>
                </p:cNvSpPr>
                <p:nvPr/>
              </p:nvSpPr>
              <p:spPr bwMode="auto">
                <a:xfrm>
                  <a:off x="4417" y="1566"/>
                  <a:ext cx="152" cy="85"/>
                </a:xfrm>
                <a:custGeom>
                  <a:avLst/>
                  <a:gdLst>
                    <a:gd name="T0" fmla="*/ 696 w 71"/>
                    <a:gd name="T1" fmla="*/ 193 h 40"/>
                    <a:gd name="T2" fmla="*/ 542 w 71"/>
                    <a:gd name="T3" fmla="*/ 9 h 40"/>
                    <a:gd name="T4" fmla="*/ 302 w 71"/>
                    <a:gd name="T5" fmla="*/ 77 h 40"/>
                    <a:gd name="T6" fmla="*/ 0 w 71"/>
                    <a:gd name="T7" fmla="*/ 385 h 40"/>
                    <a:gd name="T8" fmla="*/ 381 w 71"/>
                    <a:gd name="T9" fmla="*/ 136 h 40"/>
                    <a:gd name="T10" fmla="*/ 482 w 71"/>
                    <a:gd name="T11" fmla="*/ 213 h 40"/>
                    <a:gd name="T12" fmla="*/ 325 w 71"/>
                    <a:gd name="T13" fmla="*/ 317 h 40"/>
                    <a:gd name="T14" fmla="*/ 679 w 71"/>
                    <a:gd name="T15" fmla="*/ 213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 h="40">
                      <a:moveTo>
                        <a:pt x="71" y="20"/>
                      </a:moveTo>
                      <a:cubicBezTo>
                        <a:pt x="64" y="15"/>
                        <a:pt x="63" y="3"/>
                        <a:pt x="55" y="1"/>
                      </a:cubicBezTo>
                      <a:cubicBezTo>
                        <a:pt x="48" y="0"/>
                        <a:pt x="37" y="4"/>
                        <a:pt x="31" y="8"/>
                      </a:cubicBezTo>
                      <a:cubicBezTo>
                        <a:pt x="18" y="15"/>
                        <a:pt x="8" y="29"/>
                        <a:pt x="0" y="40"/>
                      </a:cubicBezTo>
                      <a:cubicBezTo>
                        <a:pt x="10" y="28"/>
                        <a:pt x="23" y="18"/>
                        <a:pt x="39" y="14"/>
                      </a:cubicBezTo>
                      <a:cubicBezTo>
                        <a:pt x="44" y="13"/>
                        <a:pt x="54" y="14"/>
                        <a:pt x="49" y="22"/>
                      </a:cubicBezTo>
                      <a:cubicBezTo>
                        <a:pt x="45" y="27"/>
                        <a:pt x="36" y="27"/>
                        <a:pt x="33" y="33"/>
                      </a:cubicBezTo>
                      <a:cubicBezTo>
                        <a:pt x="45" y="28"/>
                        <a:pt x="59" y="27"/>
                        <a:pt x="69" y="2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30" name="Freeform 151">
                  <a:extLst>
                    <a:ext uri="{FF2B5EF4-FFF2-40B4-BE49-F238E27FC236}">
                      <a16:creationId xmlns:a16="http://schemas.microsoft.com/office/drawing/2014/main" id="{8D7FCA0B-A6D0-1B63-46AA-FCBE56197E1B}"/>
                    </a:ext>
                  </a:extLst>
                </p:cNvPr>
                <p:cNvSpPr>
                  <a:spLocks/>
                </p:cNvSpPr>
                <p:nvPr/>
              </p:nvSpPr>
              <p:spPr bwMode="auto">
                <a:xfrm>
                  <a:off x="4524" y="1837"/>
                  <a:ext cx="81" cy="109"/>
                </a:xfrm>
                <a:custGeom>
                  <a:avLst/>
                  <a:gdLst>
                    <a:gd name="T0" fmla="*/ 9 w 38"/>
                    <a:gd name="T1" fmla="*/ 0 h 51"/>
                    <a:gd name="T2" fmla="*/ 185 w 38"/>
                    <a:gd name="T3" fmla="*/ 265 h 51"/>
                    <a:gd name="T4" fmla="*/ 369 w 38"/>
                    <a:gd name="T5" fmla="*/ 498 h 51"/>
                    <a:gd name="T6" fmla="*/ 222 w 38"/>
                    <a:gd name="T7" fmla="*/ 19 h 51"/>
                    <a:gd name="T8" fmla="*/ 232 w 38"/>
                    <a:gd name="T9" fmla="*/ 156 h 51"/>
                    <a:gd name="T10" fmla="*/ 128 w 38"/>
                    <a:gd name="T11" fmla="*/ 156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51">
                      <a:moveTo>
                        <a:pt x="1" y="0"/>
                      </a:moveTo>
                      <a:cubicBezTo>
                        <a:pt x="0" y="7"/>
                        <a:pt x="14" y="21"/>
                        <a:pt x="19" y="27"/>
                      </a:cubicBezTo>
                      <a:cubicBezTo>
                        <a:pt x="24" y="34"/>
                        <a:pt x="29" y="49"/>
                        <a:pt x="38" y="51"/>
                      </a:cubicBezTo>
                      <a:cubicBezTo>
                        <a:pt x="29" y="37"/>
                        <a:pt x="34" y="17"/>
                        <a:pt x="23" y="2"/>
                      </a:cubicBezTo>
                      <a:cubicBezTo>
                        <a:pt x="24" y="6"/>
                        <a:pt x="26" y="13"/>
                        <a:pt x="24" y="16"/>
                      </a:cubicBezTo>
                      <a:cubicBezTo>
                        <a:pt x="20" y="22"/>
                        <a:pt x="18" y="17"/>
                        <a:pt x="13" y="16"/>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31" name="Freeform 152">
                  <a:extLst>
                    <a:ext uri="{FF2B5EF4-FFF2-40B4-BE49-F238E27FC236}">
                      <a16:creationId xmlns:a16="http://schemas.microsoft.com/office/drawing/2014/main" id="{04F1B20D-DC78-4058-E322-6C24458BA216}"/>
                    </a:ext>
                  </a:extLst>
                </p:cNvPr>
                <p:cNvSpPr>
                  <a:spLocks/>
                </p:cNvSpPr>
                <p:nvPr/>
              </p:nvSpPr>
              <p:spPr bwMode="auto">
                <a:xfrm>
                  <a:off x="4665" y="2087"/>
                  <a:ext cx="107" cy="69"/>
                </a:xfrm>
                <a:custGeom>
                  <a:avLst/>
                  <a:gdLst>
                    <a:gd name="T0" fmla="*/ 88 w 50"/>
                    <a:gd name="T1" fmla="*/ 0 h 32"/>
                    <a:gd name="T2" fmla="*/ 128 w 50"/>
                    <a:gd name="T3" fmla="*/ 321 h 32"/>
                    <a:gd name="T4" fmla="*/ 225 w 50"/>
                    <a:gd name="T5" fmla="*/ 101 h 32"/>
                    <a:gd name="T6" fmla="*/ 490 w 50"/>
                    <a:gd name="T7" fmla="*/ 173 h 32"/>
                    <a:gd name="T8" fmla="*/ 156 w 50"/>
                    <a:gd name="T9" fmla="*/ 9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32">
                      <a:moveTo>
                        <a:pt x="9" y="0"/>
                      </a:moveTo>
                      <a:cubicBezTo>
                        <a:pt x="0" y="10"/>
                        <a:pt x="8" y="24"/>
                        <a:pt x="13" y="32"/>
                      </a:cubicBezTo>
                      <a:cubicBezTo>
                        <a:pt x="11" y="22"/>
                        <a:pt x="11" y="11"/>
                        <a:pt x="23" y="10"/>
                      </a:cubicBezTo>
                      <a:cubicBezTo>
                        <a:pt x="33" y="9"/>
                        <a:pt x="41" y="16"/>
                        <a:pt x="50" y="17"/>
                      </a:cubicBezTo>
                      <a:cubicBezTo>
                        <a:pt x="44" y="8"/>
                        <a:pt x="27" y="1"/>
                        <a:pt x="16" y="1"/>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32" name="Freeform 153">
                  <a:extLst>
                    <a:ext uri="{FF2B5EF4-FFF2-40B4-BE49-F238E27FC236}">
                      <a16:creationId xmlns:a16="http://schemas.microsoft.com/office/drawing/2014/main" id="{E45DF4DE-3D5E-D638-758C-5C54B55EB78B}"/>
                    </a:ext>
                  </a:extLst>
                </p:cNvPr>
                <p:cNvSpPr>
                  <a:spLocks/>
                </p:cNvSpPr>
                <p:nvPr/>
              </p:nvSpPr>
              <p:spPr bwMode="auto">
                <a:xfrm>
                  <a:off x="3411" y="1936"/>
                  <a:ext cx="164" cy="87"/>
                </a:xfrm>
                <a:custGeom>
                  <a:avLst/>
                  <a:gdLst>
                    <a:gd name="T0" fmla="*/ 117 w 77"/>
                    <a:gd name="T1" fmla="*/ 189 h 41"/>
                    <a:gd name="T2" fmla="*/ 0 w 77"/>
                    <a:gd name="T3" fmla="*/ 342 h 41"/>
                    <a:gd name="T4" fmla="*/ 213 w 77"/>
                    <a:gd name="T5" fmla="*/ 342 h 41"/>
                    <a:gd name="T6" fmla="*/ 445 w 77"/>
                    <a:gd name="T7" fmla="*/ 373 h 41"/>
                    <a:gd name="T8" fmla="*/ 539 w 77"/>
                    <a:gd name="T9" fmla="*/ 221 h 41"/>
                    <a:gd name="T10" fmla="*/ 650 w 77"/>
                    <a:gd name="T11" fmla="*/ 136 h 41"/>
                    <a:gd name="T12" fmla="*/ 743 w 77"/>
                    <a:gd name="T13" fmla="*/ 28 h 41"/>
                    <a:gd name="T14" fmla="*/ 445 w 77"/>
                    <a:gd name="T15" fmla="*/ 136 h 41"/>
                    <a:gd name="T16" fmla="*/ 309 w 77"/>
                    <a:gd name="T17" fmla="*/ 229 h 41"/>
                    <a:gd name="T18" fmla="*/ 136 w 77"/>
                    <a:gd name="T19" fmla="*/ 212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41">
                      <a:moveTo>
                        <a:pt x="12" y="20"/>
                      </a:moveTo>
                      <a:cubicBezTo>
                        <a:pt x="6" y="23"/>
                        <a:pt x="1" y="30"/>
                        <a:pt x="0" y="36"/>
                      </a:cubicBezTo>
                      <a:cubicBezTo>
                        <a:pt x="3" y="41"/>
                        <a:pt x="17" y="37"/>
                        <a:pt x="22" y="36"/>
                      </a:cubicBezTo>
                      <a:cubicBezTo>
                        <a:pt x="30" y="36"/>
                        <a:pt x="39" y="35"/>
                        <a:pt x="46" y="39"/>
                      </a:cubicBezTo>
                      <a:cubicBezTo>
                        <a:pt x="32" y="33"/>
                        <a:pt x="50" y="27"/>
                        <a:pt x="56" y="23"/>
                      </a:cubicBezTo>
                      <a:cubicBezTo>
                        <a:pt x="60" y="20"/>
                        <a:pt x="64" y="17"/>
                        <a:pt x="67" y="14"/>
                      </a:cubicBezTo>
                      <a:cubicBezTo>
                        <a:pt x="70" y="9"/>
                        <a:pt x="72" y="6"/>
                        <a:pt x="77" y="3"/>
                      </a:cubicBezTo>
                      <a:cubicBezTo>
                        <a:pt x="66" y="0"/>
                        <a:pt x="53" y="2"/>
                        <a:pt x="46" y="14"/>
                      </a:cubicBezTo>
                      <a:cubicBezTo>
                        <a:pt x="43" y="20"/>
                        <a:pt x="39" y="22"/>
                        <a:pt x="32" y="24"/>
                      </a:cubicBezTo>
                      <a:cubicBezTo>
                        <a:pt x="26" y="25"/>
                        <a:pt x="21" y="22"/>
                        <a:pt x="14" y="2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33" name="Freeform 154">
                  <a:extLst>
                    <a:ext uri="{FF2B5EF4-FFF2-40B4-BE49-F238E27FC236}">
                      <a16:creationId xmlns:a16="http://schemas.microsoft.com/office/drawing/2014/main" id="{8E8F8BCF-AB7C-6F76-9ADF-568B01000514}"/>
                    </a:ext>
                  </a:extLst>
                </p:cNvPr>
                <p:cNvSpPr>
                  <a:spLocks/>
                </p:cNvSpPr>
                <p:nvPr/>
              </p:nvSpPr>
              <p:spPr bwMode="auto">
                <a:xfrm>
                  <a:off x="3338" y="2096"/>
                  <a:ext cx="120" cy="203"/>
                </a:xfrm>
                <a:custGeom>
                  <a:avLst/>
                  <a:gdLst>
                    <a:gd name="T0" fmla="*/ 148 w 56"/>
                    <a:gd name="T1" fmla="*/ 51 h 95"/>
                    <a:gd name="T2" fmla="*/ 96 w 56"/>
                    <a:gd name="T3" fmla="*/ 293 h 95"/>
                    <a:gd name="T4" fmla="*/ 69 w 56"/>
                    <a:gd name="T5" fmla="*/ 378 h 95"/>
                    <a:gd name="T6" fmla="*/ 96 w 56"/>
                    <a:gd name="T7" fmla="*/ 479 h 95"/>
                    <a:gd name="T8" fmla="*/ 9 w 56"/>
                    <a:gd name="T9" fmla="*/ 694 h 95"/>
                    <a:gd name="T10" fmla="*/ 109 w 56"/>
                    <a:gd name="T11" fmla="*/ 927 h 95"/>
                    <a:gd name="T12" fmla="*/ 120 w 56"/>
                    <a:gd name="T13" fmla="*/ 635 h 95"/>
                    <a:gd name="T14" fmla="*/ 257 w 56"/>
                    <a:gd name="T15" fmla="*/ 498 h 95"/>
                    <a:gd name="T16" fmla="*/ 334 w 56"/>
                    <a:gd name="T17" fmla="*/ 256 h 95"/>
                    <a:gd name="T18" fmla="*/ 551 w 56"/>
                    <a:gd name="T19" fmla="*/ 361 h 95"/>
                    <a:gd name="T20" fmla="*/ 523 w 56"/>
                    <a:gd name="T21" fmla="*/ 60 h 95"/>
                    <a:gd name="T22" fmla="*/ 249 w 56"/>
                    <a:gd name="T23" fmla="*/ 28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 h="95">
                      <a:moveTo>
                        <a:pt x="15" y="5"/>
                      </a:moveTo>
                      <a:cubicBezTo>
                        <a:pt x="15" y="14"/>
                        <a:pt x="13" y="23"/>
                        <a:pt x="10" y="30"/>
                      </a:cubicBezTo>
                      <a:cubicBezTo>
                        <a:pt x="8" y="34"/>
                        <a:pt x="6" y="35"/>
                        <a:pt x="7" y="39"/>
                      </a:cubicBezTo>
                      <a:cubicBezTo>
                        <a:pt x="8" y="43"/>
                        <a:pt x="11" y="44"/>
                        <a:pt x="10" y="49"/>
                      </a:cubicBezTo>
                      <a:cubicBezTo>
                        <a:pt x="9" y="57"/>
                        <a:pt x="2" y="63"/>
                        <a:pt x="1" y="71"/>
                      </a:cubicBezTo>
                      <a:cubicBezTo>
                        <a:pt x="0" y="80"/>
                        <a:pt x="5" y="88"/>
                        <a:pt x="11" y="95"/>
                      </a:cubicBezTo>
                      <a:cubicBezTo>
                        <a:pt x="6" y="87"/>
                        <a:pt x="9" y="73"/>
                        <a:pt x="12" y="65"/>
                      </a:cubicBezTo>
                      <a:cubicBezTo>
                        <a:pt x="15" y="58"/>
                        <a:pt x="23" y="59"/>
                        <a:pt x="26" y="51"/>
                      </a:cubicBezTo>
                      <a:cubicBezTo>
                        <a:pt x="29" y="43"/>
                        <a:pt x="25" y="31"/>
                        <a:pt x="34" y="26"/>
                      </a:cubicBezTo>
                      <a:cubicBezTo>
                        <a:pt x="39" y="23"/>
                        <a:pt x="56" y="29"/>
                        <a:pt x="56" y="37"/>
                      </a:cubicBezTo>
                      <a:cubicBezTo>
                        <a:pt x="53" y="27"/>
                        <a:pt x="53" y="16"/>
                        <a:pt x="53" y="6"/>
                      </a:cubicBezTo>
                      <a:cubicBezTo>
                        <a:pt x="44" y="3"/>
                        <a:pt x="34" y="0"/>
                        <a:pt x="25" y="3"/>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34" name="Freeform 155">
                  <a:extLst>
                    <a:ext uri="{FF2B5EF4-FFF2-40B4-BE49-F238E27FC236}">
                      <a16:creationId xmlns:a16="http://schemas.microsoft.com/office/drawing/2014/main" id="{98B2BBF4-486B-31E7-531E-21C530B58B6D}"/>
                    </a:ext>
                  </a:extLst>
                </p:cNvPr>
                <p:cNvSpPr>
                  <a:spLocks/>
                </p:cNvSpPr>
                <p:nvPr/>
              </p:nvSpPr>
              <p:spPr bwMode="auto">
                <a:xfrm>
                  <a:off x="3462" y="2132"/>
                  <a:ext cx="100" cy="120"/>
                </a:xfrm>
                <a:custGeom>
                  <a:avLst/>
                  <a:gdLst>
                    <a:gd name="T0" fmla="*/ 0 w 47"/>
                    <a:gd name="T1" fmla="*/ 206 h 56"/>
                    <a:gd name="T2" fmla="*/ 272 w 47"/>
                    <a:gd name="T3" fmla="*/ 9 h 56"/>
                    <a:gd name="T4" fmla="*/ 366 w 47"/>
                    <a:gd name="T5" fmla="*/ 266 h 56"/>
                    <a:gd name="T6" fmla="*/ 413 w 47"/>
                    <a:gd name="T7" fmla="*/ 354 h 56"/>
                    <a:gd name="T8" fmla="*/ 317 w 47"/>
                    <a:gd name="T9" fmla="*/ 454 h 56"/>
                    <a:gd name="T10" fmla="*/ 136 w 47"/>
                    <a:gd name="T11" fmla="*/ 454 h 56"/>
                    <a:gd name="T12" fmla="*/ 19 w 47"/>
                    <a:gd name="T13" fmla="*/ 189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56">
                      <a:moveTo>
                        <a:pt x="0" y="21"/>
                      </a:moveTo>
                      <a:cubicBezTo>
                        <a:pt x="1" y="14"/>
                        <a:pt x="19" y="0"/>
                        <a:pt x="28" y="1"/>
                      </a:cubicBezTo>
                      <a:cubicBezTo>
                        <a:pt x="26" y="10"/>
                        <a:pt x="31" y="21"/>
                        <a:pt x="38" y="27"/>
                      </a:cubicBezTo>
                      <a:cubicBezTo>
                        <a:pt x="43" y="31"/>
                        <a:pt x="47" y="29"/>
                        <a:pt x="43" y="36"/>
                      </a:cubicBezTo>
                      <a:cubicBezTo>
                        <a:pt x="40" y="39"/>
                        <a:pt x="36" y="43"/>
                        <a:pt x="33" y="46"/>
                      </a:cubicBezTo>
                      <a:cubicBezTo>
                        <a:pt x="24" y="54"/>
                        <a:pt x="21" y="56"/>
                        <a:pt x="14" y="46"/>
                      </a:cubicBezTo>
                      <a:cubicBezTo>
                        <a:pt x="9" y="39"/>
                        <a:pt x="0" y="27"/>
                        <a:pt x="2" y="19"/>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35" name="Freeform 156">
                  <a:extLst>
                    <a:ext uri="{FF2B5EF4-FFF2-40B4-BE49-F238E27FC236}">
                      <a16:creationId xmlns:a16="http://schemas.microsoft.com/office/drawing/2014/main" id="{60B99EEF-4BF5-EE14-6D0A-077E5840C179}"/>
                    </a:ext>
                  </a:extLst>
                </p:cNvPr>
                <p:cNvSpPr>
                  <a:spLocks/>
                </p:cNvSpPr>
                <p:nvPr/>
              </p:nvSpPr>
              <p:spPr bwMode="auto">
                <a:xfrm>
                  <a:off x="3447" y="2098"/>
                  <a:ext cx="150" cy="73"/>
                </a:xfrm>
                <a:custGeom>
                  <a:avLst/>
                  <a:gdLst>
                    <a:gd name="T0" fmla="*/ 28 w 70"/>
                    <a:gd name="T1" fmla="*/ 60 h 34"/>
                    <a:gd name="T2" fmla="*/ 69 w 70"/>
                    <a:gd name="T3" fmla="*/ 337 h 34"/>
                    <a:gd name="T4" fmla="*/ 334 w 70"/>
                    <a:gd name="T5" fmla="*/ 157 h 34"/>
                    <a:gd name="T6" fmla="*/ 688 w 70"/>
                    <a:gd name="T7" fmla="*/ 41 h 34"/>
                    <a:gd name="T8" fmla="*/ 373 w 70"/>
                    <a:gd name="T9" fmla="*/ 52 h 34"/>
                    <a:gd name="T10" fmla="*/ 69 w 70"/>
                    <a:gd name="T11" fmla="*/ 4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34">
                      <a:moveTo>
                        <a:pt x="3" y="6"/>
                      </a:moveTo>
                      <a:cubicBezTo>
                        <a:pt x="0" y="15"/>
                        <a:pt x="5" y="25"/>
                        <a:pt x="7" y="34"/>
                      </a:cubicBezTo>
                      <a:cubicBezTo>
                        <a:pt x="15" y="27"/>
                        <a:pt x="26" y="23"/>
                        <a:pt x="34" y="16"/>
                      </a:cubicBezTo>
                      <a:cubicBezTo>
                        <a:pt x="44" y="7"/>
                        <a:pt x="58" y="8"/>
                        <a:pt x="70" y="4"/>
                      </a:cubicBezTo>
                      <a:cubicBezTo>
                        <a:pt x="62" y="0"/>
                        <a:pt x="47" y="5"/>
                        <a:pt x="38" y="5"/>
                      </a:cubicBezTo>
                      <a:cubicBezTo>
                        <a:pt x="27" y="5"/>
                        <a:pt x="17" y="5"/>
                        <a:pt x="7" y="4"/>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36" name="Freeform 157">
                  <a:extLst>
                    <a:ext uri="{FF2B5EF4-FFF2-40B4-BE49-F238E27FC236}">
                      <a16:creationId xmlns:a16="http://schemas.microsoft.com/office/drawing/2014/main" id="{6A6B006F-B129-0ADD-998E-9659C63FAF05}"/>
                    </a:ext>
                  </a:extLst>
                </p:cNvPr>
                <p:cNvSpPr>
                  <a:spLocks/>
                </p:cNvSpPr>
                <p:nvPr/>
              </p:nvSpPr>
              <p:spPr bwMode="auto">
                <a:xfrm>
                  <a:off x="3528" y="2098"/>
                  <a:ext cx="98" cy="77"/>
                </a:xfrm>
                <a:custGeom>
                  <a:avLst/>
                  <a:gdLst>
                    <a:gd name="T0" fmla="*/ 0 w 46"/>
                    <a:gd name="T1" fmla="*/ 96 h 36"/>
                    <a:gd name="T2" fmla="*/ 264 w 46"/>
                    <a:gd name="T3" fmla="*/ 77 h 36"/>
                    <a:gd name="T4" fmla="*/ 377 w 46"/>
                    <a:gd name="T5" fmla="*/ 156 h 36"/>
                    <a:gd name="T6" fmla="*/ 369 w 46"/>
                    <a:gd name="T7" fmla="*/ 293 h 36"/>
                    <a:gd name="T8" fmla="*/ 426 w 46"/>
                    <a:gd name="T9" fmla="*/ 293 h 36"/>
                    <a:gd name="T10" fmla="*/ 418 w 46"/>
                    <a:gd name="T11" fmla="*/ 156 h 36"/>
                    <a:gd name="T12" fmla="*/ 418 w 46"/>
                    <a:gd name="T13" fmla="*/ 28 h 36"/>
                    <a:gd name="T14" fmla="*/ 281 w 46"/>
                    <a:gd name="T15" fmla="*/ 41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6">
                      <a:moveTo>
                        <a:pt x="0" y="10"/>
                      </a:moveTo>
                      <a:cubicBezTo>
                        <a:pt x="5" y="5"/>
                        <a:pt x="19" y="6"/>
                        <a:pt x="27" y="8"/>
                      </a:cubicBezTo>
                      <a:cubicBezTo>
                        <a:pt x="32" y="10"/>
                        <a:pt x="36" y="11"/>
                        <a:pt x="39" y="16"/>
                      </a:cubicBezTo>
                      <a:cubicBezTo>
                        <a:pt x="42" y="22"/>
                        <a:pt x="38" y="25"/>
                        <a:pt x="38" y="30"/>
                      </a:cubicBezTo>
                      <a:cubicBezTo>
                        <a:pt x="40" y="36"/>
                        <a:pt x="43" y="36"/>
                        <a:pt x="44" y="30"/>
                      </a:cubicBezTo>
                      <a:cubicBezTo>
                        <a:pt x="45" y="26"/>
                        <a:pt x="43" y="20"/>
                        <a:pt x="43" y="16"/>
                      </a:cubicBezTo>
                      <a:cubicBezTo>
                        <a:pt x="43" y="12"/>
                        <a:pt x="46" y="6"/>
                        <a:pt x="43" y="3"/>
                      </a:cubicBezTo>
                      <a:cubicBezTo>
                        <a:pt x="41" y="0"/>
                        <a:pt x="32" y="2"/>
                        <a:pt x="29" y="4"/>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37" name="Freeform 158">
                  <a:extLst>
                    <a:ext uri="{FF2B5EF4-FFF2-40B4-BE49-F238E27FC236}">
                      <a16:creationId xmlns:a16="http://schemas.microsoft.com/office/drawing/2014/main" id="{7854D31A-3B96-BAD9-C20E-3302D41A8B91}"/>
                    </a:ext>
                  </a:extLst>
                </p:cNvPr>
                <p:cNvSpPr>
                  <a:spLocks/>
                </p:cNvSpPr>
                <p:nvPr/>
              </p:nvSpPr>
              <p:spPr bwMode="auto">
                <a:xfrm>
                  <a:off x="3443" y="2368"/>
                  <a:ext cx="70" cy="96"/>
                </a:xfrm>
                <a:custGeom>
                  <a:avLst/>
                  <a:gdLst>
                    <a:gd name="T0" fmla="*/ 144 w 33"/>
                    <a:gd name="T1" fmla="*/ 0 h 45"/>
                    <a:gd name="T2" fmla="*/ 17 w 33"/>
                    <a:gd name="T3" fmla="*/ 233 h 45"/>
                    <a:gd name="T4" fmla="*/ 229 w 33"/>
                    <a:gd name="T5" fmla="*/ 418 h 45"/>
                    <a:gd name="T6" fmla="*/ 265 w 33"/>
                    <a:gd name="T7" fmla="*/ 213 h 45"/>
                    <a:gd name="T8" fmla="*/ 314 w 33"/>
                    <a:gd name="T9" fmla="*/ 19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5">
                      <a:moveTo>
                        <a:pt x="15" y="0"/>
                      </a:moveTo>
                      <a:cubicBezTo>
                        <a:pt x="6" y="5"/>
                        <a:pt x="0" y="13"/>
                        <a:pt x="2" y="24"/>
                      </a:cubicBezTo>
                      <a:cubicBezTo>
                        <a:pt x="4" y="31"/>
                        <a:pt x="16" y="45"/>
                        <a:pt x="24" y="43"/>
                      </a:cubicBezTo>
                      <a:cubicBezTo>
                        <a:pt x="29" y="36"/>
                        <a:pt x="27" y="29"/>
                        <a:pt x="28" y="22"/>
                      </a:cubicBezTo>
                      <a:cubicBezTo>
                        <a:pt x="29" y="15"/>
                        <a:pt x="31" y="8"/>
                        <a:pt x="33" y="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38" name="Freeform 159">
                  <a:extLst>
                    <a:ext uri="{FF2B5EF4-FFF2-40B4-BE49-F238E27FC236}">
                      <a16:creationId xmlns:a16="http://schemas.microsoft.com/office/drawing/2014/main" id="{E681CBFA-509D-9B83-3302-18F8B4F2DADB}"/>
                    </a:ext>
                  </a:extLst>
                </p:cNvPr>
                <p:cNvSpPr>
                  <a:spLocks/>
                </p:cNvSpPr>
                <p:nvPr/>
              </p:nvSpPr>
              <p:spPr bwMode="auto">
                <a:xfrm>
                  <a:off x="3503" y="2536"/>
                  <a:ext cx="102" cy="77"/>
                </a:xfrm>
                <a:custGeom>
                  <a:avLst/>
                  <a:gdLst>
                    <a:gd name="T0" fmla="*/ 85 w 48"/>
                    <a:gd name="T1" fmla="*/ 88 h 36"/>
                    <a:gd name="T2" fmla="*/ 164 w 48"/>
                    <a:gd name="T3" fmla="*/ 310 h 36"/>
                    <a:gd name="T4" fmla="*/ 181 w 48"/>
                    <a:gd name="T5" fmla="*/ 156 h 36"/>
                    <a:gd name="T6" fmla="*/ 349 w 48"/>
                    <a:gd name="T7" fmla="*/ 109 h 36"/>
                    <a:gd name="T8" fmla="*/ 145 w 48"/>
                    <a:gd name="T9" fmla="*/ 51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9" y="9"/>
                      </a:moveTo>
                      <a:cubicBezTo>
                        <a:pt x="0" y="18"/>
                        <a:pt x="2" y="36"/>
                        <a:pt x="17" y="32"/>
                      </a:cubicBezTo>
                      <a:cubicBezTo>
                        <a:pt x="12" y="27"/>
                        <a:pt x="14" y="20"/>
                        <a:pt x="19" y="16"/>
                      </a:cubicBezTo>
                      <a:cubicBezTo>
                        <a:pt x="24" y="13"/>
                        <a:pt x="32" y="14"/>
                        <a:pt x="36" y="11"/>
                      </a:cubicBezTo>
                      <a:cubicBezTo>
                        <a:pt x="48" y="0"/>
                        <a:pt x="20" y="4"/>
                        <a:pt x="15" y="5"/>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39" name="Freeform 160">
                  <a:extLst>
                    <a:ext uri="{FF2B5EF4-FFF2-40B4-BE49-F238E27FC236}">
                      <a16:creationId xmlns:a16="http://schemas.microsoft.com/office/drawing/2014/main" id="{E363C0DA-EB41-92CD-8073-A13E8DD20962}"/>
                    </a:ext>
                  </a:extLst>
                </p:cNvPr>
                <p:cNvSpPr>
                  <a:spLocks/>
                </p:cNvSpPr>
                <p:nvPr/>
              </p:nvSpPr>
              <p:spPr bwMode="auto">
                <a:xfrm>
                  <a:off x="3847" y="2070"/>
                  <a:ext cx="138" cy="122"/>
                </a:xfrm>
                <a:custGeom>
                  <a:avLst/>
                  <a:gdLst>
                    <a:gd name="T0" fmla="*/ 180 w 65"/>
                    <a:gd name="T1" fmla="*/ 559 h 57"/>
                    <a:gd name="T2" fmla="*/ 297 w 65"/>
                    <a:gd name="T3" fmla="*/ 482 h 57"/>
                    <a:gd name="T4" fmla="*/ 442 w 65"/>
                    <a:gd name="T5" fmla="*/ 482 h 57"/>
                    <a:gd name="T6" fmla="*/ 537 w 65"/>
                    <a:gd name="T7" fmla="*/ 430 h 57"/>
                    <a:gd name="T8" fmla="*/ 586 w 65"/>
                    <a:gd name="T9" fmla="*/ 302 h 57"/>
                    <a:gd name="T10" fmla="*/ 573 w 65"/>
                    <a:gd name="T11" fmla="*/ 146 h 57"/>
                    <a:gd name="T12" fmla="*/ 461 w 65"/>
                    <a:gd name="T13" fmla="*/ 51 h 57"/>
                    <a:gd name="T14" fmla="*/ 189 w 65"/>
                    <a:gd name="T15" fmla="*/ 205 h 57"/>
                    <a:gd name="T16" fmla="*/ 113 w 65"/>
                    <a:gd name="T17" fmla="*/ 55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57">
                      <a:moveTo>
                        <a:pt x="19" y="57"/>
                      </a:moveTo>
                      <a:cubicBezTo>
                        <a:pt x="22" y="56"/>
                        <a:pt x="26" y="50"/>
                        <a:pt x="31" y="49"/>
                      </a:cubicBezTo>
                      <a:cubicBezTo>
                        <a:pt x="36" y="47"/>
                        <a:pt x="41" y="48"/>
                        <a:pt x="46" y="49"/>
                      </a:cubicBezTo>
                      <a:cubicBezTo>
                        <a:pt x="53" y="50"/>
                        <a:pt x="53" y="50"/>
                        <a:pt x="56" y="44"/>
                      </a:cubicBezTo>
                      <a:cubicBezTo>
                        <a:pt x="58" y="40"/>
                        <a:pt x="59" y="36"/>
                        <a:pt x="61" y="31"/>
                      </a:cubicBezTo>
                      <a:cubicBezTo>
                        <a:pt x="63" y="25"/>
                        <a:pt x="65" y="19"/>
                        <a:pt x="60" y="15"/>
                      </a:cubicBezTo>
                      <a:cubicBezTo>
                        <a:pt x="56" y="12"/>
                        <a:pt x="53" y="7"/>
                        <a:pt x="48" y="5"/>
                      </a:cubicBezTo>
                      <a:cubicBezTo>
                        <a:pt x="37" y="0"/>
                        <a:pt x="27" y="11"/>
                        <a:pt x="20" y="21"/>
                      </a:cubicBezTo>
                      <a:cubicBezTo>
                        <a:pt x="17" y="27"/>
                        <a:pt x="0" y="53"/>
                        <a:pt x="12" y="56"/>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40" name="Freeform 161">
                  <a:extLst>
                    <a:ext uri="{FF2B5EF4-FFF2-40B4-BE49-F238E27FC236}">
                      <a16:creationId xmlns:a16="http://schemas.microsoft.com/office/drawing/2014/main" id="{55861A75-1066-CD1D-C332-2EFB94BF96B5}"/>
                    </a:ext>
                  </a:extLst>
                </p:cNvPr>
                <p:cNvSpPr>
                  <a:spLocks/>
                </p:cNvSpPr>
                <p:nvPr/>
              </p:nvSpPr>
              <p:spPr bwMode="auto">
                <a:xfrm>
                  <a:off x="3825" y="2179"/>
                  <a:ext cx="94" cy="67"/>
                </a:xfrm>
                <a:custGeom>
                  <a:avLst/>
                  <a:gdLst>
                    <a:gd name="T0" fmla="*/ 145 w 44"/>
                    <a:gd name="T1" fmla="*/ 0 h 31"/>
                    <a:gd name="T2" fmla="*/ 9 w 44"/>
                    <a:gd name="T3" fmla="*/ 262 h 31"/>
                    <a:gd name="T4" fmla="*/ 224 w 44"/>
                    <a:gd name="T5" fmla="*/ 313 h 31"/>
                    <a:gd name="T6" fmla="*/ 233 w 44"/>
                    <a:gd name="T7" fmla="*/ 201 h 31"/>
                    <a:gd name="T8" fmla="*/ 429 w 44"/>
                    <a:gd name="T9" fmla="*/ 173 h 31"/>
                    <a:gd name="T10" fmla="*/ 241 w 44"/>
                    <a:gd name="T11" fmla="*/ 140 h 31"/>
                    <a:gd name="T12" fmla="*/ 156 w 44"/>
                    <a:gd name="T13" fmla="*/ 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31">
                      <a:moveTo>
                        <a:pt x="15" y="0"/>
                      </a:moveTo>
                      <a:cubicBezTo>
                        <a:pt x="11" y="5"/>
                        <a:pt x="0" y="20"/>
                        <a:pt x="1" y="26"/>
                      </a:cubicBezTo>
                      <a:cubicBezTo>
                        <a:pt x="8" y="29"/>
                        <a:pt x="16" y="30"/>
                        <a:pt x="23" y="31"/>
                      </a:cubicBezTo>
                      <a:cubicBezTo>
                        <a:pt x="16" y="28"/>
                        <a:pt x="15" y="20"/>
                        <a:pt x="24" y="20"/>
                      </a:cubicBezTo>
                      <a:cubicBezTo>
                        <a:pt x="30" y="19"/>
                        <a:pt x="39" y="23"/>
                        <a:pt x="44" y="17"/>
                      </a:cubicBezTo>
                      <a:cubicBezTo>
                        <a:pt x="38" y="18"/>
                        <a:pt x="31" y="17"/>
                        <a:pt x="25" y="14"/>
                      </a:cubicBezTo>
                      <a:cubicBezTo>
                        <a:pt x="19" y="11"/>
                        <a:pt x="20" y="6"/>
                        <a:pt x="16" y="1"/>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41" name="Freeform 162">
                  <a:extLst>
                    <a:ext uri="{FF2B5EF4-FFF2-40B4-BE49-F238E27FC236}">
                      <a16:creationId xmlns:a16="http://schemas.microsoft.com/office/drawing/2014/main" id="{4A85BA0A-FF4C-2C25-207D-49D3BE0E57A1}"/>
                    </a:ext>
                  </a:extLst>
                </p:cNvPr>
                <p:cNvSpPr>
                  <a:spLocks/>
                </p:cNvSpPr>
                <p:nvPr/>
              </p:nvSpPr>
              <p:spPr bwMode="auto">
                <a:xfrm>
                  <a:off x="3785" y="2235"/>
                  <a:ext cx="102" cy="49"/>
                </a:xfrm>
                <a:custGeom>
                  <a:avLst/>
                  <a:gdLst>
                    <a:gd name="T0" fmla="*/ 145 w 48"/>
                    <a:gd name="T1" fmla="*/ 9 h 23"/>
                    <a:gd name="T2" fmla="*/ 28 w 48"/>
                    <a:gd name="T3" fmla="*/ 181 h 23"/>
                    <a:gd name="T4" fmla="*/ 136 w 48"/>
                    <a:gd name="T5" fmla="*/ 222 h 23"/>
                    <a:gd name="T6" fmla="*/ 461 w 48"/>
                    <a:gd name="T7" fmla="*/ 77 h 23"/>
                    <a:gd name="T8" fmla="*/ 193 w 48"/>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23">
                      <a:moveTo>
                        <a:pt x="15" y="1"/>
                      </a:moveTo>
                      <a:cubicBezTo>
                        <a:pt x="12" y="6"/>
                        <a:pt x="0" y="12"/>
                        <a:pt x="3" y="19"/>
                      </a:cubicBezTo>
                      <a:cubicBezTo>
                        <a:pt x="8" y="19"/>
                        <a:pt x="11" y="20"/>
                        <a:pt x="14" y="23"/>
                      </a:cubicBezTo>
                      <a:cubicBezTo>
                        <a:pt x="4" y="4"/>
                        <a:pt x="44" y="16"/>
                        <a:pt x="48" y="8"/>
                      </a:cubicBezTo>
                      <a:cubicBezTo>
                        <a:pt x="41" y="4"/>
                        <a:pt x="26" y="7"/>
                        <a:pt x="20"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42" name="Freeform 163">
                  <a:extLst>
                    <a:ext uri="{FF2B5EF4-FFF2-40B4-BE49-F238E27FC236}">
                      <a16:creationId xmlns:a16="http://schemas.microsoft.com/office/drawing/2014/main" id="{4A6EAFA8-809A-1370-3C19-A6720A4E92E2}"/>
                    </a:ext>
                  </a:extLst>
                </p:cNvPr>
                <p:cNvSpPr>
                  <a:spLocks/>
                </p:cNvSpPr>
                <p:nvPr/>
              </p:nvSpPr>
              <p:spPr bwMode="auto">
                <a:xfrm>
                  <a:off x="3592" y="2254"/>
                  <a:ext cx="120" cy="69"/>
                </a:xfrm>
                <a:custGeom>
                  <a:avLst/>
                  <a:gdLst>
                    <a:gd name="T0" fmla="*/ 0 w 56"/>
                    <a:gd name="T1" fmla="*/ 321 h 32"/>
                    <a:gd name="T2" fmla="*/ 551 w 56"/>
                    <a:gd name="T3" fmla="*/ 19 h 32"/>
                    <a:gd name="T4" fmla="*/ 551 w 56"/>
                    <a:gd name="T5" fmla="*/ 129 h 32"/>
                    <a:gd name="T6" fmla="*/ 69 w 56"/>
                    <a:gd name="T7" fmla="*/ 293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32">
                      <a:moveTo>
                        <a:pt x="0" y="32"/>
                      </a:moveTo>
                      <a:cubicBezTo>
                        <a:pt x="18" y="18"/>
                        <a:pt x="31" y="0"/>
                        <a:pt x="56" y="2"/>
                      </a:cubicBezTo>
                      <a:cubicBezTo>
                        <a:pt x="56" y="6"/>
                        <a:pt x="54" y="8"/>
                        <a:pt x="56" y="13"/>
                      </a:cubicBezTo>
                      <a:cubicBezTo>
                        <a:pt x="42" y="9"/>
                        <a:pt x="15" y="16"/>
                        <a:pt x="7" y="29"/>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43" name="Freeform 164">
                  <a:extLst>
                    <a:ext uri="{FF2B5EF4-FFF2-40B4-BE49-F238E27FC236}">
                      <a16:creationId xmlns:a16="http://schemas.microsoft.com/office/drawing/2014/main" id="{5800B108-5CB8-5E79-02D6-62CE52BC4941}"/>
                    </a:ext>
                  </a:extLst>
                </p:cNvPr>
                <p:cNvSpPr>
                  <a:spLocks/>
                </p:cNvSpPr>
                <p:nvPr/>
              </p:nvSpPr>
              <p:spPr bwMode="auto">
                <a:xfrm>
                  <a:off x="3590" y="2368"/>
                  <a:ext cx="73" cy="89"/>
                </a:xfrm>
                <a:custGeom>
                  <a:avLst/>
                  <a:gdLst>
                    <a:gd name="T0" fmla="*/ 294 w 34"/>
                    <a:gd name="T1" fmla="*/ 8 h 42"/>
                    <a:gd name="T2" fmla="*/ 97 w 34"/>
                    <a:gd name="T3" fmla="*/ 153 h 42"/>
                    <a:gd name="T4" fmla="*/ 60 w 34"/>
                    <a:gd name="T5" fmla="*/ 273 h 42"/>
                    <a:gd name="T6" fmla="*/ 0 w 34"/>
                    <a:gd name="T7" fmla="*/ 401 h 42"/>
                    <a:gd name="T8" fmla="*/ 0 w 34"/>
                    <a:gd name="T9" fmla="*/ 401 h 42"/>
                    <a:gd name="T10" fmla="*/ 337 w 34"/>
                    <a:gd name="T11" fmla="*/ 153 h 42"/>
                    <a:gd name="T12" fmla="*/ 170 w 34"/>
                    <a:gd name="T13" fmla="*/ 212 h 42"/>
                    <a:gd name="T14" fmla="*/ 240 w 34"/>
                    <a:gd name="T15" fmla="*/ 59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42">
                      <a:moveTo>
                        <a:pt x="30" y="1"/>
                      </a:moveTo>
                      <a:cubicBezTo>
                        <a:pt x="23" y="0"/>
                        <a:pt x="13" y="9"/>
                        <a:pt x="10" y="16"/>
                      </a:cubicBezTo>
                      <a:cubicBezTo>
                        <a:pt x="8" y="20"/>
                        <a:pt x="7" y="25"/>
                        <a:pt x="6" y="29"/>
                      </a:cubicBezTo>
                      <a:cubicBezTo>
                        <a:pt x="4" y="33"/>
                        <a:pt x="1" y="38"/>
                        <a:pt x="0" y="42"/>
                      </a:cubicBezTo>
                      <a:cubicBezTo>
                        <a:pt x="0" y="42"/>
                        <a:pt x="0" y="42"/>
                        <a:pt x="0" y="42"/>
                      </a:cubicBezTo>
                      <a:cubicBezTo>
                        <a:pt x="11" y="42"/>
                        <a:pt x="24" y="28"/>
                        <a:pt x="34" y="16"/>
                      </a:cubicBezTo>
                      <a:cubicBezTo>
                        <a:pt x="31" y="18"/>
                        <a:pt x="21" y="25"/>
                        <a:pt x="17" y="22"/>
                      </a:cubicBezTo>
                      <a:cubicBezTo>
                        <a:pt x="11" y="18"/>
                        <a:pt x="22" y="9"/>
                        <a:pt x="24" y="6"/>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44" name="Freeform 165">
                  <a:extLst>
                    <a:ext uri="{FF2B5EF4-FFF2-40B4-BE49-F238E27FC236}">
                      <a16:creationId xmlns:a16="http://schemas.microsoft.com/office/drawing/2014/main" id="{BB58A33F-60D2-2506-C5EF-6F7605FBFB46}"/>
                    </a:ext>
                  </a:extLst>
                </p:cNvPr>
                <p:cNvSpPr>
                  <a:spLocks/>
                </p:cNvSpPr>
                <p:nvPr/>
              </p:nvSpPr>
              <p:spPr bwMode="auto">
                <a:xfrm>
                  <a:off x="3661" y="2735"/>
                  <a:ext cx="104" cy="62"/>
                </a:xfrm>
                <a:custGeom>
                  <a:avLst/>
                  <a:gdLst>
                    <a:gd name="T0" fmla="*/ 0 w 49"/>
                    <a:gd name="T1" fmla="*/ 60 h 29"/>
                    <a:gd name="T2" fmla="*/ 180 w 49"/>
                    <a:gd name="T3" fmla="*/ 197 h 29"/>
                    <a:gd name="T4" fmla="*/ 401 w 49"/>
                    <a:gd name="T5" fmla="*/ 265 h 29"/>
                    <a:gd name="T6" fmla="*/ 325 w 49"/>
                    <a:gd name="T7" fmla="*/ 41 h 29"/>
                    <a:gd name="T8" fmla="*/ 59 w 49"/>
                    <a:gd name="T9" fmla="*/ 4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29">
                      <a:moveTo>
                        <a:pt x="0" y="6"/>
                      </a:moveTo>
                      <a:cubicBezTo>
                        <a:pt x="5" y="11"/>
                        <a:pt x="12" y="17"/>
                        <a:pt x="19" y="20"/>
                      </a:cubicBezTo>
                      <a:cubicBezTo>
                        <a:pt x="23" y="21"/>
                        <a:pt x="39" y="29"/>
                        <a:pt x="42" y="27"/>
                      </a:cubicBezTo>
                      <a:cubicBezTo>
                        <a:pt x="49" y="21"/>
                        <a:pt x="40" y="7"/>
                        <a:pt x="34" y="4"/>
                      </a:cubicBezTo>
                      <a:cubicBezTo>
                        <a:pt x="26" y="0"/>
                        <a:pt x="14" y="3"/>
                        <a:pt x="6" y="4"/>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45" name="Freeform 166">
                  <a:extLst>
                    <a:ext uri="{FF2B5EF4-FFF2-40B4-BE49-F238E27FC236}">
                      <a16:creationId xmlns:a16="http://schemas.microsoft.com/office/drawing/2014/main" id="{A16BE9CF-470C-2DD7-5719-7DE3D3DA2400}"/>
                    </a:ext>
                  </a:extLst>
                </p:cNvPr>
                <p:cNvSpPr>
                  <a:spLocks/>
                </p:cNvSpPr>
                <p:nvPr/>
              </p:nvSpPr>
              <p:spPr bwMode="auto">
                <a:xfrm>
                  <a:off x="3597" y="2607"/>
                  <a:ext cx="81" cy="94"/>
                </a:xfrm>
                <a:custGeom>
                  <a:avLst/>
                  <a:gdLst>
                    <a:gd name="T0" fmla="*/ 350 w 38"/>
                    <a:gd name="T1" fmla="*/ 421 h 44"/>
                    <a:gd name="T2" fmla="*/ 222 w 38"/>
                    <a:gd name="T3" fmla="*/ 224 h 44"/>
                    <a:gd name="T4" fmla="*/ 369 w 38"/>
                    <a:gd name="T5" fmla="*/ 41 h 44"/>
                    <a:gd name="T6" fmla="*/ 369 w 38"/>
                    <a:gd name="T7" fmla="*/ 41 h 44"/>
                    <a:gd name="T8" fmla="*/ 77 w 38"/>
                    <a:gd name="T9" fmla="*/ 205 h 44"/>
                    <a:gd name="T10" fmla="*/ 9 w 38"/>
                    <a:gd name="T11" fmla="*/ 370 h 44"/>
                    <a:gd name="T12" fmla="*/ 185 w 38"/>
                    <a:gd name="T13" fmla="*/ 41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44">
                      <a:moveTo>
                        <a:pt x="36" y="43"/>
                      </a:moveTo>
                      <a:cubicBezTo>
                        <a:pt x="27" y="44"/>
                        <a:pt x="22" y="30"/>
                        <a:pt x="23" y="23"/>
                      </a:cubicBezTo>
                      <a:cubicBezTo>
                        <a:pt x="23" y="14"/>
                        <a:pt x="31" y="9"/>
                        <a:pt x="38" y="4"/>
                      </a:cubicBezTo>
                      <a:cubicBezTo>
                        <a:pt x="38" y="4"/>
                        <a:pt x="38" y="4"/>
                        <a:pt x="38" y="4"/>
                      </a:cubicBezTo>
                      <a:cubicBezTo>
                        <a:pt x="29" y="0"/>
                        <a:pt x="13" y="15"/>
                        <a:pt x="8" y="21"/>
                      </a:cubicBezTo>
                      <a:cubicBezTo>
                        <a:pt x="6" y="24"/>
                        <a:pt x="0" y="35"/>
                        <a:pt x="1" y="38"/>
                      </a:cubicBezTo>
                      <a:cubicBezTo>
                        <a:pt x="4" y="44"/>
                        <a:pt x="16" y="39"/>
                        <a:pt x="19" y="4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46" name="Freeform 167">
                  <a:extLst>
                    <a:ext uri="{FF2B5EF4-FFF2-40B4-BE49-F238E27FC236}">
                      <a16:creationId xmlns:a16="http://schemas.microsoft.com/office/drawing/2014/main" id="{C801816F-5A8B-2EAC-EC03-9ECFB6AC8828}"/>
                    </a:ext>
                  </a:extLst>
                </p:cNvPr>
                <p:cNvSpPr>
                  <a:spLocks/>
                </p:cNvSpPr>
                <p:nvPr/>
              </p:nvSpPr>
              <p:spPr bwMode="auto">
                <a:xfrm>
                  <a:off x="3894" y="2620"/>
                  <a:ext cx="49" cy="100"/>
                </a:xfrm>
                <a:custGeom>
                  <a:avLst/>
                  <a:gdLst>
                    <a:gd name="T0" fmla="*/ 40 w 23"/>
                    <a:gd name="T1" fmla="*/ 153 h 47"/>
                    <a:gd name="T2" fmla="*/ 0 w 23"/>
                    <a:gd name="T3" fmla="*/ 445 h 47"/>
                    <a:gd name="T4" fmla="*/ 85 w 23"/>
                    <a:gd name="T5" fmla="*/ 309 h 47"/>
                    <a:gd name="T6" fmla="*/ 153 w 23"/>
                    <a:gd name="T7" fmla="*/ 453 h 47"/>
                    <a:gd name="T8" fmla="*/ 213 w 23"/>
                    <a:gd name="T9" fmla="*/ 194 h 47"/>
                    <a:gd name="T10" fmla="*/ 104 w 23"/>
                    <a:gd name="T11" fmla="*/ 117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47">
                      <a:moveTo>
                        <a:pt x="4" y="16"/>
                      </a:moveTo>
                      <a:cubicBezTo>
                        <a:pt x="7" y="16"/>
                        <a:pt x="1" y="42"/>
                        <a:pt x="0" y="46"/>
                      </a:cubicBezTo>
                      <a:cubicBezTo>
                        <a:pt x="2" y="44"/>
                        <a:pt x="6" y="33"/>
                        <a:pt x="9" y="32"/>
                      </a:cubicBezTo>
                      <a:cubicBezTo>
                        <a:pt x="17" y="30"/>
                        <a:pt x="16" y="43"/>
                        <a:pt x="16" y="47"/>
                      </a:cubicBezTo>
                      <a:cubicBezTo>
                        <a:pt x="23" y="42"/>
                        <a:pt x="22" y="28"/>
                        <a:pt x="22" y="20"/>
                      </a:cubicBezTo>
                      <a:cubicBezTo>
                        <a:pt x="21" y="13"/>
                        <a:pt x="18" y="0"/>
                        <a:pt x="11" y="1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47" name="Freeform 168">
                  <a:extLst>
                    <a:ext uri="{FF2B5EF4-FFF2-40B4-BE49-F238E27FC236}">
                      <a16:creationId xmlns:a16="http://schemas.microsoft.com/office/drawing/2014/main" id="{D32570CF-C9F3-64F2-D857-FDB2E1880496}"/>
                    </a:ext>
                  </a:extLst>
                </p:cNvPr>
                <p:cNvSpPr>
                  <a:spLocks/>
                </p:cNvSpPr>
                <p:nvPr/>
              </p:nvSpPr>
              <p:spPr bwMode="auto">
                <a:xfrm>
                  <a:off x="3953" y="2846"/>
                  <a:ext cx="109" cy="133"/>
                </a:xfrm>
                <a:custGeom>
                  <a:avLst/>
                  <a:gdLst>
                    <a:gd name="T0" fmla="*/ 68 w 51"/>
                    <a:gd name="T1" fmla="*/ 148 h 62"/>
                    <a:gd name="T2" fmla="*/ 9 w 51"/>
                    <a:gd name="T3" fmla="*/ 378 h 62"/>
                    <a:gd name="T4" fmla="*/ 19 w 51"/>
                    <a:gd name="T5" fmla="*/ 611 h 62"/>
                    <a:gd name="T6" fmla="*/ 197 w 51"/>
                    <a:gd name="T7" fmla="*/ 257 h 62"/>
                    <a:gd name="T8" fmla="*/ 361 w 51"/>
                    <a:gd name="T9" fmla="*/ 534 h 62"/>
                    <a:gd name="T10" fmla="*/ 479 w 51"/>
                    <a:gd name="T11" fmla="*/ 157 h 62"/>
                    <a:gd name="T12" fmla="*/ 333 w 51"/>
                    <a:gd name="T13" fmla="*/ 41 h 62"/>
                    <a:gd name="T14" fmla="*/ 173 w 51"/>
                    <a:gd name="T15" fmla="*/ 41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2">
                      <a:moveTo>
                        <a:pt x="7" y="15"/>
                      </a:moveTo>
                      <a:cubicBezTo>
                        <a:pt x="3" y="23"/>
                        <a:pt x="0" y="29"/>
                        <a:pt x="1" y="38"/>
                      </a:cubicBezTo>
                      <a:cubicBezTo>
                        <a:pt x="3" y="45"/>
                        <a:pt x="0" y="56"/>
                        <a:pt x="2" y="62"/>
                      </a:cubicBezTo>
                      <a:cubicBezTo>
                        <a:pt x="9" y="51"/>
                        <a:pt x="7" y="32"/>
                        <a:pt x="20" y="26"/>
                      </a:cubicBezTo>
                      <a:cubicBezTo>
                        <a:pt x="36" y="19"/>
                        <a:pt x="40" y="44"/>
                        <a:pt x="37" y="54"/>
                      </a:cubicBezTo>
                      <a:cubicBezTo>
                        <a:pt x="47" y="47"/>
                        <a:pt x="51" y="28"/>
                        <a:pt x="49" y="16"/>
                      </a:cubicBezTo>
                      <a:cubicBezTo>
                        <a:pt x="47" y="9"/>
                        <a:pt x="41" y="5"/>
                        <a:pt x="34" y="4"/>
                      </a:cubicBezTo>
                      <a:cubicBezTo>
                        <a:pt x="29" y="4"/>
                        <a:pt x="22" y="0"/>
                        <a:pt x="18" y="4"/>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48" name="Freeform 169">
                  <a:extLst>
                    <a:ext uri="{FF2B5EF4-FFF2-40B4-BE49-F238E27FC236}">
                      <a16:creationId xmlns:a16="http://schemas.microsoft.com/office/drawing/2014/main" id="{C8939123-5070-8BC9-1DB3-98A925067AA2}"/>
                    </a:ext>
                  </a:extLst>
                </p:cNvPr>
                <p:cNvSpPr>
                  <a:spLocks/>
                </p:cNvSpPr>
                <p:nvPr/>
              </p:nvSpPr>
              <p:spPr bwMode="auto">
                <a:xfrm>
                  <a:off x="3836" y="2972"/>
                  <a:ext cx="96" cy="101"/>
                </a:xfrm>
                <a:custGeom>
                  <a:avLst/>
                  <a:gdLst>
                    <a:gd name="T0" fmla="*/ 309 w 45"/>
                    <a:gd name="T1" fmla="*/ 28 h 47"/>
                    <a:gd name="T2" fmla="*/ 173 w 45"/>
                    <a:gd name="T3" fmla="*/ 217 h 47"/>
                    <a:gd name="T4" fmla="*/ 9 w 45"/>
                    <a:gd name="T5" fmla="*/ 329 h 47"/>
                    <a:gd name="T6" fmla="*/ 205 w 45"/>
                    <a:gd name="T7" fmla="*/ 269 h 47"/>
                    <a:gd name="T8" fmla="*/ 233 w 45"/>
                    <a:gd name="T9" fmla="*/ 466 h 47"/>
                    <a:gd name="T10" fmla="*/ 397 w 45"/>
                    <a:gd name="T11" fmla="*/ 226 h 47"/>
                    <a:gd name="T12" fmla="*/ 341 w 45"/>
                    <a:gd name="T13" fmla="*/ 52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47">
                      <a:moveTo>
                        <a:pt x="32" y="3"/>
                      </a:moveTo>
                      <a:cubicBezTo>
                        <a:pt x="28" y="10"/>
                        <a:pt x="25" y="17"/>
                        <a:pt x="18" y="22"/>
                      </a:cubicBezTo>
                      <a:cubicBezTo>
                        <a:pt x="13" y="25"/>
                        <a:pt x="0" y="27"/>
                        <a:pt x="1" y="33"/>
                      </a:cubicBezTo>
                      <a:cubicBezTo>
                        <a:pt x="6" y="33"/>
                        <a:pt x="15" y="25"/>
                        <a:pt x="21" y="27"/>
                      </a:cubicBezTo>
                      <a:cubicBezTo>
                        <a:pt x="28" y="29"/>
                        <a:pt x="27" y="41"/>
                        <a:pt x="24" y="47"/>
                      </a:cubicBezTo>
                      <a:cubicBezTo>
                        <a:pt x="32" y="42"/>
                        <a:pt x="38" y="32"/>
                        <a:pt x="41" y="23"/>
                      </a:cubicBezTo>
                      <a:cubicBezTo>
                        <a:pt x="42" y="20"/>
                        <a:pt x="45" y="0"/>
                        <a:pt x="35" y="5"/>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49" name="Freeform 170">
                  <a:extLst>
                    <a:ext uri="{FF2B5EF4-FFF2-40B4-BE49-F238E27FC236}">
                      <a16:creationId xmlns:a16="http://schemas.microsoft.com/office/drawing/2014/main" id="{B7640499-A0F7-4F87-5226-17761AF57712}"/>
                    </a:ext>
                  </a:extLst>
                </p:cNvPr>
                <p:cNvSpPr>
                  <a:spLocks/>
                </p:cNvSpPr>
                <p:nvPr/>
              </p:nvSpPr>
              <p:spPr bwMode="auto">
                <a:xfrm>
                  <a:off x="4050" y="3015"/>
                  <a:ext cx="130" cy="71"/>
                </a:xfrm>
                <a:custGeom>
                  <a:avLst/>
                  <a:gdLst>
                    <a:gd name="T0" fmla="*/ 9 w 61"/>
                    <a:gd name="T1" fmla="*/ 189 h 33"/>
                    <a:gd name="T2" fmla="*/ 0 w 61"/>
                    <a:gd name="T3" fmla="*/ 217 h 33"/>
                    <a:gd name="T4" fmla="*/ 273 w 61"/>
                    <a:gd name="T5" fmla="*/ 101 h 33"/>
                    <a:gd name="T6" fmla="*/ 394 w 61"/>
                    <a:gd name="T7" fmla="*/ 329 h 33"/>
                    <a:gd name="T8" fmla="*/ 454 w 61"/>
                    <a:gd name="T9" fmla="*/ 88 h 33"/>
                    <a:gd name="T10" fmla="*/ 173 w 61"/>
                    <a:gd name="T11" fmla="*/ 28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3">
                      <a:moveTo>
                        <a:pt x="1" y="19"/>
                      </a:moveTo>
                      <a:cubicBezTo>
                        <a:pt x="1" y="20"/>
                        <a:pt x="0" y="21"/>
                        <a:pt x="0" y="22"/>
                      </a:cubicBezTo>
                      <a:cubicBezTo>
                        <a:pt x="10" y="19"/>
                        <a:pt x="16" y="9"/>
                        <a:pt x="28" y="10"/>
                      </a:cubicBezTo>
                      <a:cubicBezTo>
                        <a:pt x="36" y="11"/>
                        <a:pt x="52" y="26"/>
                        <a:pt x="41" y="33"/>
                      </a:cubicBezTo>
                      <a:cubicBezTo>
                        <a:pt x="50" y="27"/>
                        <a:pt x="61" y="16"/>
                        <a:pt x="47" y="9"/>
                      </a:cubicBezTo>
                      <a:cubicBezTo>
                        <a:pt x="38" y="3"/>
                        <a:pt x="28" y="0"/>
                        <a:pt x="18" y="3"/>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50" name="Freeform 171">
                  <a:extLst>
                    <a:ext uri="{FF2B5EF4-FFF2-40B4-BE49-F238E27FC236}">
                      <a16:creationId xmlns:a16="http://schemas.microsoft.com/office/drawing/2014/main" id="{28888F66-6306-7CEE-1CAB-6289BD3F78F6}"/>
                    </a:ext>
                  </a:extLst>
                </p:cNvPr>
                <p:cNvSpPr>
                  <a:spLocks/>
                </p:cNvSpPr>
                <p:nvPr/>
              </p:nvSpPr>
              <p:spPr bwMode="auto">
                <a:xfrm>
                  <a:off x="3738" y="2955"/>
                  <a:ext cx="100" cy="114"/>
                </a:xfrm>
                <a:custGeom>
                  <a:avLst/>
                  <a:gdLst>
                    <a:gd name="T0" fmla="*/ 445 w 47"/>
                    <a:gd name="T1" fmla="*/ 318 h 53"/>
                    <a:gd name="T2" fmla="*/ 349 w 47"/>
                    <a:gd name="T3" fmla="*/ 101 h 53"/>
                    <a:gd name="T4" fmla="*/ 181 w 47"/>
                    <a:gd name="T5" fmla="*/ 112 h 53"/>
                    <a:gd name="T6" fmla="*/ 136 w 47"/>
                    <a:gd name="T7" fmla="*/ 338 h 53"/>
                    <a:gd name="T8" fmla="*/ 0 w 47"/>
                    <a:gd name="T9" fmla="*/ 527 h 53"/>
                    <a:gd name="T10" fmla="*/ 128 w 47"/>
                    <a:gd name="T11" fmla="*/ 407 h 53"/>
                    <a:gd name="T12" fmla="*/ 232 w 47"/>
                    <a:gd name="T13" fmla="*/ 269 h 53"/>
                    <a:gd name="T14" fmla="*/ 453 w 47"/>
                    <a:gd name="T15" fmla="*/ 398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53">
                      <a:moveTo>
                        <a:pt x="46" y="32"/>
                      </a:moveTo>
                      <a:cubicBezTo>
                        <a:pt x="41" y="29"/>
                        <a:pt x="40" y="16"/>
                        <a:pt x="36" y="10"/>
                      </a:cubicBezTo>
                      <a:cubicBezTo>
                        <a:pt x="31" y="3"/>
                        <a:pt x="21" y="0"/>
                        <a:pt x="19" y="11"/>
                      </a:cubicBezTo>
                      <a:cubicBezTo>
                        <a:pt x="17" y="19"/>
                        <a:pt x="18" y="26"/>
                        <a:pt x="14" y="34"/>
                      </a:cubicBezTo>
                      <a:cubicBezTo>
                        <a:pt x="10" y="41"/>
                        <a:pt x="4" y="46"/>
                        <a:pt x="0" y="53"/>
                      </a:cubicBezTo>
                      <a:cubicBezTo>
                        <a:pt x="4" y="49"/>
                        <a:pt x="9" y="45"/>
                        <a:pt x="13" y="41"/>
                      </a:cubicBezTo>
                      <a:cubicBezTo>
                        <a:pt x="18" y="37"/>
                        <a:pt x="20" y="32"/>
                        <a:pt x="24" y="27"/>
                      </a:cubicBezTo>
                      <a:cubicBezTo>
                        <a:pt x="32" y="16"/>
                        <a:pt x="43" y="32"/>
                        <a:pt x="47" y="4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51" name="Freeform 172">
                  <a:extLst>
                    <a:ext uri="{FF2B5EF4-FFF2-40B4-BE49-F238E27FC236}">
                      <a16:creationId xmlns:a16="http://schemas.microsoft.com/office/drawing/2014/main" id="{71D3F951-B3BC-9267-AD4E-9F718EE0F0DF}"/>
                    </a:ext>
                  </a:extLst>
                </p:cNvPr>
                <p:cNvSpPr>
                  <a:spLocks/>
                </p:cNvSpPr>
                <p:nvPr/>
              </p:nvSpPr>
              <p:spPr bwMode="auto">
                <a:xfrm>
                  <a:off x="3413" y="3067"/>
                  <a:ext cx="126" cy="98"/>
                </a:xfrm>
                <a:custGeom>
                  <a:avLst/>
                  <a:gdLst>
                    <a:gd name="T0" fmla="*/ 233 w 59"/>
                    <a:gd name="T1" fmla="*/ 28 h 46"/>
                    <a:gd name="T2" fmla="*/ 28 w 59"/>
                    <a:gd name="T3" fmla="*/ 241 h 46"/>
                    <a:gd name="T4" fmla="*/ 49 w 59"/>
                    <a:gd name="T5" fmla="*/ 394 h 46"/>
                    <a:gd name="T6" fmla="*/ 214 w 59"/>
                    <a:gd name="T7" fmla="*/ 437 h 46"/>
                    <a:gd name="T8" fmla="*/ 156 w 59"/>
                    <a:gd name="T9" fmla="*/ 281 h 46"/>
                    <a:gd name="T10" fmla="*/ 265 w 59"/>
                    <a:gd name="T11" fmla="*/ 145 h 46"/>
                    <a:gd name="T12" fmla="*/ 506 w 59"/>
                    <a:gd name="T13" fmla="*/ 309 h 46"/>
                    <a:gd name="T14" fmla="*/ 547 w 59"/>
                    <a:gd name="T15" fmla="*/ 136 h 46"/>
                    <a:gd name="T16" fmla="*/ 410 w 59"/>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46">
                      <a:moveTo>
                        <a:pt x="24" y="3"/>
                      </a:moveTo>
                      <a:cubicBezTo>
                        <a:pt x="16" y="6"/>
                        <a:pt x="6" y="18"/>
                        <a:pt x="3" y="25"/>
                      </a:cubicBezTo>
                      <a:cubicBezTo>
                        <a:pt x="1" y="31"/>
                        <a:pt x="0" y="37"/>
                        <a:pt x="5" y="41"/>
                      </a:cubicBezTo>
                      <a:cubicBezTo>
                        <a:pt x="10" y="45"/>
                        <a:pt x="16" y="43"/>
                        <a:pt x="22" y="45"/>
                      </a:cubicBezTo>
                      <a:cubicBezTo>
                        <a:pt x="13" y="46"/>
                        <a:pt x="15" y="34"/>
                        <a:pt x="16" y="29"/>
                      </a:cubicBezTo>
                      <a:cubicBezTo>
                        <a:pt x="17" y="22"/>
                        <a:pt x="21" y="19"/>
                        <a:pt x="27" y="15"/>
                      </a:cubicBezTo>
                      <a:cubicBezTo>
                        <a:pt x="41" y="8"/>
                        <a:pt x="52" y="18"/>
                        <a:pt x="52" y="32"/>
                      </a:cubicBezTo>
                      <a:cubicBezTo>
                        <a:pt x="59" y="30"/>
                        <a:pt x="58" y="20"/>
                        <a:pt x="56" y="14"/>
                      </a:cubicBezTo>
                      <a:cubicBezTo>
                        <a:pt x="54" y="5"/>
                        <a:pt x="50" y="2"/>
                        <a:pt x="42"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52" name="Freeform 173">
                  <a:extLst>
                    <a:ext uri="{FF2B5EF4-FFF2-40B4-BE49-F238E27FC236}">
                      <a16:creationId xmlns:a16="http://schemas.microsoft.com/office/drawing/2014/main" id="{B860862B-6F19-8350-FE09-DBACBEC846E9}"/>
                    </a:ext>
                  </a:extLst>
                </p:cNvPr>
                <p:cNvSpPr>
                  <a:spLocks/>
                </p:cNvSpPr>
                <p:nvPr/>
              </p:nvSpPr>
              <p:spPr bwMode="auto">
                <a:xfrm>
                  <a:off x="3509" y="2769"/>
                  <a:ext cx="120" cy="150"/>
                </a:xfrm>
                <a:custGeom>
                  <a:avLst/>
                  <a:gdLst>
                    <a:gd name="T0" fmla="*/ 51 w 56"/>
                    <a:gd name="T1" fmla="*/ 51 h 70"/>
                    <a:gd name="T2" fmla="*/ 0 w 56"/>
                    <a:gd name="T3" fmla="*/ 137 h 70"/>
                    <a:gd name="T4" fmla="*/ 345 w 56"/>
                    <a:gd name="T5" fmla="*/ 294 h 70"/>
                    <a:gd name="T6" fmla="*/ 326 w 56"/>
                    <a:gd name="T7" fmla="*/ 491 h 70"/>
                    <a:gd name="T8" fmla="*/ 345 w 56"/>
                    <a:gd name="T9" fmla="*/ 688 h 70"/>
                    <a:gd name="T10" fmla="*/ 463 w 56"/>
                    <a:gd name="T11" fmla="*/ 454 h 70"/>
                    <a:gd name="T12" fmla="*/ 510 w 56"/>
                    <a:gd name="T13" fmla="*/ 234 h 70"/>
                    <a:gd name="T14" fmla="*/ 354 w 56"/>
                    <a:gd name="T15" fmla="*/ 88 h 70"/>
                    <a:gd name="T16" fmla="*/ 120 w 56"/>
                    <a:gd name="T17" fmla="*/ 41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 h="70">
                      <a:moveTo>
                        <a:pt x="5" y="5"/>
                      </a:moveTo>
                      <a:cubicBezTo>
                        <a:pt x="3" y="8"/>
                        <a:pt x="0" y="11"/>
                        <a:pt x="0" y="14"/>
                      </a:cubicBezTo>
                      <a:cubicBezTo>
                        <a:pt x="14" y="15"/>
                        <a:pt x="31" y="13"/>
                        <a:pt x="35" y="30"/>
                      </a:cubicBezTo>
                      <a:cubicBezTo>
                        <a:pt x="37" y="37"/>
                        <a:pt x="32" y="42"/>
                        <a:pt x="33" y="50"/>
                      </a:cubicBezTo>
                      <a:cubicBezTo>
                        <a:pt x="34" y="56"/>
                        <a:pt x="35" y="63"/>
                        <a:pt x="35" y="70"/>
                      </a:cubicBezTo>
                      <a:cubicBezTo>
                        <a:pt x="40" y="63"/>
                        <a:pt x="43" y="54"/>
                        <a:pt x="47" y="46"/>
                      </a:cubicBezTo>
                      <a:cubicBezTo>
                        <a:pt x="52" y="39"/>
                        <a:pt x="56" y="32"/>
                        <a:pt x="52" y="24"/>
                      </a:cubicBezTo>
                      <a:cubicBezTo>
                        <a:pt x="49" y="17"/>
                        <a:pt x="42" y="13"/>
                        <a:pt x="36" y="9"/>
                      </a:cubicBezTo>
                      <a:cubicBezTo>
                        <a:pt x="30" y="6"/>
                        <a:pt x="19" y="0"/>
                        <a:pt x="12" y="4"/>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53" name="Freeform 174">
                  <a:extLst>
                    <a:ext uri="{FF2B5EF4-FFF2-40B4-BE49-F238E27FC236}">
                      <a16:creationId xmlns:a16="http://schemas.microsoft.com/office/drawing/2014/main" id="{863CC40C-6247-3DB8-9A67-B55BDB0E2C63}"/>
                    </a:ext>
                  </a:extLst>
                </p:cNvPr>
                <p:cNvSpPr>
                  <a:spLocks/>
                </p:cNvSpPr>
                <p:nvPr/>
              </p:nvSpPr>
              <p:spPr bwMode="auto">
                <a:xfrm>
                  <a:off x="3582" y="2906"/>
                  <a:ext cx="64" cy="64"/>
                </a:xfrm>
                <a:custGeom>
                  <a:avLst/>
                  <a:gdLst>
                    <a:gd name="T0" fmla="*/ 265 w 30"/>
                    <a:gd name="T1" fmla="*/ 0 h 30"/>
                    <a:gd name="T2" fmla="*/ 292 w 30"/>
                    <a:gd name="T3" fmla="*/ 250 h 30"/>
                    <a:gd name="T4" fmla="*/ 0 w 30"/>
                    <a:gd name="T5" fmla="*/ 273 h 30"/>
                    <a:gd name="T6" fmla="*/ 0 60000 65536"/>
                    <a:gd name="T7" fmla="*/ 0 60000 65536"/>
                    <a:gd name="T8" fmla="*/ 0 60000 65536"/>
                  </a:gdLst>
                  <a:ahLst/>
                  <a:cxnLst>
                    <a:cxn ang="T6">
                      <a:pos x="T0" y="T1"/>
                    </a:cxn>
                    <a:cxn ang="T7">
                      <a:pos x="T2" y="T3"/>
                    </a:cxn>
                    <a:cxn ang="T8">
                      <a:pos x="T4" y="T5"/>
                    </a:cxn>
                  </a:cxnLst>
                  <a:rect l="0" t="0" r="r" b="b"/>
                  <a:pathLst>
                    <a:path w="30" h="30">
                      <a:moveTo>
                        <a:pt x="27" y="0"/>
                      </a:moveTo>
                      <a:cubicBezTo>
                        <a:pt x="23" y="6"/>
                        <a:pt x="20" y="25"/>
                        <a:pt x="30" y="26"/>
                      </a:cubicBezTo>
                      <a:cubicBezTo>
                        <a:pt x="25" y="28"/>
                        <a:pt x="4" y="30"/>
                        <a:pt x="0" y="28"/>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54" name="Freeform 175">
                  <a:extLst>
                    <a:ext uri="{FF2B5EF4-FFF2-40B4-BE49-F238E27FC236}">
                      <a16:creationId xmlns:a16="http://schemas.microsoft.com/office/drawing/2014/main" id="{054C0AE7-7872-BB49-7BFF-6109E27B93FF}"/>
                    </a:ext>
                  </a:extLst>
                </p:cNvPr>
                <p:cNvSpPr>
                  <a:spLocks/>
                </p:cNvSpPr>
                <p:nvPr/>
              </p:nvSpPr>
              <p:spPr bwMode="auto">
                <a:xfrm>
                  <a:off x="3652" y="2147"/>
                  <a:ext cx="98" cy="77"/>
                </a:xfrm>
                <a:custGeom>
                  <a:avLst/>
                  <a:gdLst>
                    <a:gd name="T0" fmla="*/ 104 w 46"/>
                    <a:gd name="T1" fmla="*/ 96 h 36"/>
                    <a:gd name="T2" fmla="*/ 164 w 46"/>
                    <a:gd name="T3" fmla="*/ 257 h 36"/>
                    <a:gd name="T4" fmla="*/ 0 w 46"/>
                    <a:gd name="T5" fmla="*/ 342 h 36"/>
                    <a:gd name="T6" fmla="*/ 205 w 46"/>
                    <a:gd name="T7" fmla="*/ 310 h 36"/>
                    <a:gd name="T8" fmla="*/ 377 w 46"/>
                    <a:gd name="T9" fmla="*/ 265 h 36"/>
                    <a:gd name="T10" fmla="*/ 437 w 46"/>
                    <a:gd name="T11" fmla="*/ 128 h 36"/>
                    <a:gd name="T12" fmla="*/ 358 w 46"/>
                    <a:gd name="T13" fmla="*/ 0 h 36"/>
                    <a:gd name="T14" fmla="*/ 128 w 46"/>
                    <a:gd name="T15" fmla="*/ 8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6">
                      <a:moveTo>
                        <a:pt x="11" y="10"/>
                      </a:moveTo>
                      <a:cubicBezTo>
                        <a:pt x="19" y="7"/>
                        <a:pt x="19" y="21"/>
                        <a:pt x="17" y="26"/>
                      </a:cubicBezTo>
                      <a:cubicBezTo>
                        <a:pt x="13" y="33"/>
                        <a:pt x="5" y="31"/>
                        <a:pt x="0" y="35"/>
                      </a:cubicBezTo>
                      <a:cubicBezTo>
                        <a:pt x="6" y="36"/>
                        <a:pt x="14" y="33"/>
                        <a:pt x="21" y="32"/>
                      </a:cubicBezTo>
                      <a:cubicBezTo>
                        <a:pt x="27" y="31"/>
                        <a:pt x="33" y="31"/>
                        <a:pt x="39" y="27"/>
                      </a:cubicBezTo>
                      <a:cubicBezTo>
                        <a:pt x="45" y="23"/>
                        <a:pt x="46" y="20"/>
                        <a:pt x="45" y="13"/>
                      </a:cubicBezTo>
                      <a:cubicBezTo>
                        <a:pt x="44" y="9"/>
                        <a:pt x="42" y="0"/>
                        <a:pt x="37" y="0"/>
                      </a:cubicBezTo>
                      <a:cubicBezTo>
                        <a:pt x="34" y="7"/>
                        <a:pt x="19" y="7"/>
                        <a:pt x="13" y="9"/>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55" name="Freeform 176">
                  <a:extLst>
                    <a:ext uri="{FF2B5EF4-FFF2-40B4-BE49-F238E27FC236}">
                      <a16:creationId xmlns:a16="http://schemas.microsoft.com/office/drawing/2014/main" id="{20560503-1965-A4A9-6C57-1098BF63DBEF}"/>
                    </a:ext>
                  </a:extLst>
                </p:cNvPr>
                <p:cNvSpPr>
                  <a:spLocks/>
                </p:cNvSpPr>
                <p:nvPr/>
              </p:nvSpPr>
              <p:spPr bwMode="auto">
                <a:xfrm>
                  <a:off x="3674" y="1805"/>
                  <a:ext cx="155" cy="137"/>
                </a:xfrm>
                <a:custGeom>
                  <a:avLst/>
                  <a:gdLst>
                    <a:gd name="T0" fmla="*/ 125 w 73"/>
                    <a:gd name="T1" fmla="*/ 248 h 64"/>
                    <a:gd name="T2" fmla="*/ 297 w 73"/>
                    <a:gd name="T3" fmla="*/ 248 h 64"/>
                    <a:gd name="T4" fmla="*/ 333 w 73"/>
                    <a:gd name="T5" fmla="*/ 441 h 64"/>
                    <a:gd name="T6" fmla="*/ 153 w 73"/>
                    <a:gd name="T7" fmla="*/ 482 h 64"/>
                    <a:gd name="T8" fmla="*/ 0 w 73"/>
                    <a:gd name="T9" fmla="*/ 578 h 64"/>
                    <a:gd name="T10" fmla="*/ 306 w 73"/>
                    <a:gd name="T11" fmla="*/ 531 h 64"/>
                    <a:gd name="T12" fmla="*/ 450 w 73"/>
                    <a:gd name="T13" fmla="*/ 599 h 64"/>
                    <a:gd name="T14" fmla="*/ 699 w 73"/>
                    <a:gd name="T15" fmla="*/ 542 h 64"/>
                    <a:gd name="T16" fmla="*/ 537 w 73"/>
                    <a:gd name="T17" fmla="*/ 345 h 64"/>
                    <a:gd name="T18" fmla="*/ 442 w 73"/>
                    <a:gd name="T19" fmla="*/ 96 h 64"/>
                    <a:gd name="T20" fmla="*/ 221 w 73"/>
                    <a:gd name="T21" fmla="*/ 137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 h="64">
                      <a:moveTo>
                        <a:pt x="13" y="25"/>
                      </a:moveTo>
                      <a:cubicBezTo>
                        <a:pt x="18" y="22"/>
                        <a:pt x="25" y="20"/>
                        <a:pt x="31" y="25"/>
                      </a:cubicBezTo>
                      <a:cubicBezTo>
                        <a:pt x="35" y="29"/>
                        <a:pt x="39" y="39"/>
                        <a:pt x="35" y="45"/>
                      </a:cubicBezTo>
                      <a:cubicBezTo>
                        <a:pt x="31" y="49"/>
                        <a:pt x="21" y="48"/>
                        <a:pt x="16" y="49"/>
                      </a:cubicBezTo>
                      <a:cubicBezTo>
                        <a:pt x="9" y="51"/>
                        <a:pt x="5" y="55"/>
                        <a:pt x="0" y="59"/>
                      </a:cubicBezTo>
                      <a:cubicBezTo>
                        <a:pt x="10" y="55"/>
                        <a:pt x="21" y="54"/>
                        <a:pt x="32" y="54"/>
                      </a:cubicBezTo>
                      <a:cubicBezTo>
                        <a:pt x="41" y="54"/>
                        <a:pt x="49" y="49"/>
                        <a:pt x="47" y="61"/>
                      </a:cubicBezTo>
                      <a:cubicBezTo>
                        <a:pt x="53" y="63"/>
                        <a:pt x="72" y="64"/>
                        <a:pt x="73" y="55"/>
                      </a:cubicBezTo>
                      <a:cubicBezTo>
                        <a:pt x="73" y="46"/>
                        <a:pt x="60" y="42"/>
                        <a:pt x="56" y="35"/>
                      </a:cubicBezTo>
                      <a:cubicBezTo>
                        <a:pt x="51" y="28"/>
                        <a:pt x="51" y="17"/>
                        <a:pt x="46" y="10"/>
                      </a:cubicBezTo>
                      <a:cubicBezTo>
                        <a:pt x="38" y="0"/>
                        <a:pt x="31" y="10"/>
                        <a:pt x="23" y="14"/>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56" name="Freeform 177">
                  <a:extLst>
                    <a:ext uri="{FF2B5EF4-FFF2-40B4-BE49-F238E27FC236}">
                      <a16:creationId xmlns:a16="http://schemas.microsoft.com/office/drawing/2014/main" id="{E774A5E5-13C7-C0C0-CFAA-EDE36AAEA291}"/>
                    </a:ext>
                  </a:extLst>
                </p:cNvPr>
                <p:cNvSpPr>
                  <a:spLocks/>
                </p:cNvSpPr>
                <p:nvPr/>
              </p:nvSpPr>
              <p:spPr bwMode="auto">
                <a:xfrm>
                  <a:off x="4082" y="1671"/>
                  <a:ext cx="40" cy="30"/>
                </a:xfrm>
                <a:custGeom>
                  <a:avLst/>
                  <a:gdLst>
                    <a:gd name="T0" fmla="*/ 177 w 19"/>
                    <a:gd name="T1" fmla="*/ 9 h 14"/>
                    <a:gd name="T2" fmla="*/ 84 w 19"/>
                    <a:gd name="T3" fmla="*/ 120 h 14"/>
                    <a:gd name="T4" fmla="*/ 84 w 19"/>
                    <a:gd name="T5" fmla="*/ 0 h 14"/>
                    <a:gd name="T6" fmla="*/ 0 60000 65536"/>
                    <a:gd name="T7" fmla="*/ 0 60000 65536"/>
                    <a:gd name="T8" fmla="*/ 0 60000 65536"/>
                  </a:gdLst>
                  <a:ahLst/>
                  <a:cxnLst>
                    <a:cxn ang="T6">
                      <a:pos x="T0" y="T1"/>
                    </a:cxn>
                    <a:cxn ang="T7">
                      <a:pos x="T2" y="T3"/>
                    </a:cxn>
                    <a:cxn ang="T8">
                      <a:pos x="T4" y="T5"/>
                    </a:cxn>
                  </a:cxnLst>
                  <a:rect l="0" t="0" r="r" b="b"/>
                  <a:pathLst>
                    <a:path w="19" h="14">
                      <a:moveTo>
                        <a:pt x="19" y="1"/>
                      </a:moveTo>
                      <a:cubicBezTo>
                        <a:pt x="11" y="0"/>
                        <a:pt x="6" y="5"/>
                        <a:pt x="9" y="12"/>
                      </a:cubicBezTo>
                      <a:cubicBezTo>
                        <a:pt x="0" y="14"/>
                        <a:pt x="1" y="1"/>
                        <a:pt x="9"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57" name="Freeform 178">
                  <a:extLst>
                    <a:ext uri="{FF2B5EF4-FFF2-40B4-BE49-F238E27FC236}">
                      <a16:creationId xmlns:a16="http://schemas.microsoft.com/office/drawing/2014/main" id="{86E90773-F9A3-2D57-ADAF-81743FA34A5E}"/>
                    </a:ext>
                  </a:extLst>
                </p:cNvPr>
                <p:cNvSpPr>
                  <a:spLocks/>
                </p:cNvSpPr>
                <p:nvPr/>
              </p:nvSpPr>
              <p:spPr bwMode="auto">
                <a:xfrm>
                  <a:off x="4391" y="2442"/>
                  <a:ext cx="69" cy="94"/>
                </a:xfrm>
                <a:custGeom>
                  <a:avLst/>
                  <a:gdLst>
                    <a:gd name="T0" fmla="*/ 0 w 32"/>
                    <a:gd name="T1" fmla="*/ 0 h 44"/>
                    <a:gd name="T2" fmla="*/ 140 w 32"/>
                    <a:gd name="T3" fmla="*/ 214 h 44"/>
                    <a:gd name="T4" fmla="*/ 101 w 32"/>
                    <a:gd name="T5" fmla="*/ 429 h 44"/>
                    <a:gd name="T6" fmla="*/ 201 w 32"/>
                    <a:gd name="T7" fmla="*/ 342 h 44"/>
                    <a:gd name="T8" fmla="*/ 302 w 32"/>
                    <a:gd name="T9" fmla="*/ 293 h 44"/>
                    <a:gd name="T10" fmla="*/ 250 w 32"/>
                    <a:gd name="T11" fmla="*/ 205 h 44"/>
                    <a:gd name="T12" fmla="*/ 149 w 32"/>
                    <a:gd name="T13" fmla="*/ 96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44">
                      <a:moveTo>
                        <a:pt x="0" y="0"/>
                      </a:moveTo>
                      <a:cubicBezTo>
                        <a:pt x="5" y="0"/>
                        <a:pt x="13" y="17"/>
                        <a:pt x="14" y="22"/>
                      </a:cubicBezTo>
                      <a:cubicBezTo>
                        <a:pt x="18" y="32"/>
                        <a:pt x="12" y="36"/>
                        <a:pt x="10" y="44"/>
                      </a:cubicBezTo>
                      <a:cubicBezTo>
                        <a:pt x="14" y="41"/>
                        <a:pt x="16" y="37"/>
                        <a:pt x="20" y="35"/>
                      </a:cubicBezTo>
                      <a:cubicBezTo>
                        <a:pt x="23" y="33"/>
                        <a:pt x="29" y="31"/>
                        <a:pt x="30" y="30"/>
                      </a:cubicBezTo>
                      <a:cubicBezTo>
                        <a:pt x="32" y="26"/>
                        <a:pt x="27" y="24"/>
                        <a:pt x="25" y="21"/>
                      </a:cubicBezTo>
                      <a:cubicBezTo>
                        <a:pt x="21" y="18"/>
                        <a:pt x="19" y="14"/>
                        <a:pt x="15" y="1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58" name="Freeform 179">
                  <a:extLst>
                    <a:ext uri="{FF2B5EF4-FFF2-40B4-BE49-F238E27FC236}">
                      <a16:creationId xmlns:a16="http://schemas.microsoft.com/office/drawing/2014/main" id="{70320683-1C38-8C3F-0026-A91745ACF2E1}"/>
                    </a:ext>
                  </a:extLst>
                </p:cNvPr>
                <p:cNvSpPr>
                  <a:spLocks/>
                </p:cNvSpPr>
                <p:nvPr/>
              </p:nvSpPr>
              <p:spPr bwMode="auto">
                <a:xfrm>
                  <a:off x="4496" y="2442"/>
                  <a:ext cx="75" cy="118"/>
                </a:xfrm>
                <a:custGeom>
                  <a:avLst/>
                  <a:gdLst>
                    <a:gd name="T0" fmla="*/ 96 w 35"/>
                    <a:gd name="T1" fmla="*/ 88 h 55"/>
                    <a:gd name="T2" fmla="*/ 28 w 35"/>
                    <a:gd name="T3" fmla="*/ 197 h 55"/>
                    <a:gd name="T4" fmla="*/ 28 w 35"/>
                    <a:gd name="T5" fmla="*/ 309 h 55"/>
                    <a:gd name="T6" fmla="*/ 109 w 35"/>
                    <a:gd name="T7" fmla="*/ 543 h 55"/>
                    <a:gd name="T8" fmla="*/ 225 w 35"/>
                    <a:gd name="T9" fmla="*/ 534 h 55"/>
                    <a:gd name="T10" fmla="*/ 345 w 35"/>
                    <a:gd name="T11" fmla="*/ 493 h 55"/>
                    <a:gd name="T12" fmla="*/ 109 w 35"/>
                    <a:gd name="T13" fmla="*/ 285 h 55"/>
                    <a:gd name="T14" fmla="*/ 137 w 35"/>
                    <a:gd name="T15" fmla="*/ 109 h 55"/>
                    <a:gd name="T16" fmla="*/ 156 w 35"/>
                    <a:gd name="T17" fmla="*/ 51 h 55"/>
                    <a:gd name="T18" fmla="*/ 225 w 35"/>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55">
                      <a:moveTo>
                        <a:pt x="10" y="9"/>
                      </a:moveTo>
                      <a:cubicBezTo>
                        <a:pt x="7" y="12"/>
                        <a:pt x="5" y="17"/>
                        <a:pt x="3" y="20"/>
                      </a:cubicBezTo>
                      <a:cubicBezTo>
                        <a:pt x="1" y="25"/>
                        <a:pt x="0" y="27"/>
                        <a:pt x="3" y="31"/>
                      </a:cubicBezTo>
                      <a:cubicBezTo>
                        <a:pt x="8" y="38"/>
                        <a:pt x="13" y="46"/>
                        <a:pt x="11" y="55"/>
                      </a:cubicBezTo>
                      <a:cubicBezTo>
                        <a:pt x="15" y="53"/>
                        <a:pt x="19" y="54"/>
                        <a:pt x="23" y="54"/>
                      </a:cubicBezTo>
                      <a:cubicBezTo>
                        <a:pt x="27" y="53"/>
                        <a:pt x="31" y="52"/>
                        <a:pt x="35" y="50"/>
                      </a:cubicBezTo>
                      <a:cubicBezTo>
                        <a:pt x="23" y="54"/>
                        <a:pt x="11" y="41"/>
                        <a:pt x="11" y="29"/>
                      </a:cubicBezTo>
                      <a:cubicBezTo>
                        <a:pt x="11" y="23"/>
                        <a:pt x="12" y="17"/>
                        <a:pt x="14" y="11"/>
                      </a:cubicBezTo>
                      <a:cubicBezTo>
                        <a:pt x="15" y="9"/>
                        <a:pt x="14" y="7"/>
                        <a:pt x="16" y="5"/>
                      </a:cubicBezTo>
                      <a:cubicBezTo>
                        <a:pt x="18" y="3"/>
                        <a:pt x="21" y="2"/>
                        <a:pt x="23"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59" name="Freeform 180">
                  <a:extLst>
                    <a:ext uri="{FF2B5EF4-FFF2-40B4-BE49-F238E27FC236}">
                      <a16:creationId xmlns:a16="http://schemas.microsoft.com/office/drawing/2014/main" id="{D1892BF1-D0B1-87F6-5371-3CAF862FA06D}"/>
                    </a:ext>
                  </a:extLst>
                </p:cNvPr>
                <p:cNvSpPr>
                  <a:spLocks/>
                </p:cNvSpPr>
                <p:nvPr/>
              </p:nvSpPr>
              <p:spPr bwMode="auto">
                <a:xfrm>
                  <a:off x="4567" y="2573"/>
                  <a:ext cx="55" cy="36"/>
                </a:xfrm>
                <a:custGeom>
                  <a:avLst/>
                  <a:gdLst>
                    <a:gd name="T0" fmla="*/ 220 w 26"/>
                    <a:gd name="T1" fmla="*/ 0 h 17"/>
                    <a:gd name="T2" fmla="*/ 188 w 26"/>
                    <a:gd name="T3" fmla="*/ 59 h 17"/>
                    <a:gd name="T4" fmla="*/ 161 w 26"/>
                    <a:gd name="T5" fmla="*/ 136 h 17"/>
                    <a:gd name="T6" fmla="*/ 59 w 26"/>
                    <a:gd name="T7" fmla="*/ 161 h 17"/>
                    <a:gd name="T8" fmla="*/ 28 w 26"/>
                    <a:gd name="T9" fmla="*/ 59 h 17"/>
                    <a:gd name="T10" fmla="*/ 144 w 26"/>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7">
                      <a:moveTo>
                        <a:pt x="23" y="0"/>
                      </a:moveTo>
                      <a:cubicBezTo>
                        <a:pt x="26" y="4"/>
                        <a:pt x="23" y="3"/>
                        <a:pt x="20" y="6"/>
                      </a:cubicBezTo>
                      <a:cubicBezTo>
                        <a:pt x="17" y="8"/>
                        <a:pt x="16" y="9"/>
                        <a:pt x="17" y="14"/>
                      </a:cubicBezTo>
                      <a:cubicBezTo>
                        <a:pt x="13" y="13"/>
                        <a:pt x="6" y="11"/>
                        <a:pt x="6" y="17"/>
                      </a:cubicBezTo>
                      <a:cubicBezTo>
                        <a:pt x="3" y="13"/>
                        <a:pt x="0" y="10"/>
                        <a:pt x="3" y="6"/>
                      </a:cubicBezTo>
                      <a:cubicBezTo>
                        <a:pt x="6" y="2"/>
                        <a:pt x="11" y="1"/>
                        <a:pt x="15"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60" name="Freeform 181">
                  <a:extLst>
                    <a:ext uri="{FF2B5EF4-FFF2-40B4-BE49-F238E27FC236}">
                      <a16:creationId xmlns:a16="http://schemas.microsoft.com/office/drawing/2014/main" id="{F08403BD-B634-4C82-9D3A-FC6312D859C0}"/>
                    </a:ext>
                  </a:extLst>
                </p:cNvPr>
                <p:cNvSpPr>
                  <a:spLocks/>
                </p:cNvSpPr>
                <p:nvPr/>
              </p:nvSpPr>
              <p:spPr bwMode="auto">
                <a:xfrm>
                  <a:off x="4614" y="2451"/>
                  <a:ext cx="102" cy="47"/>
                </a:xfrm>
                <a:custGeom>
                  <a:avLst/>
                  <a:gdLst>
                    <a:gd name="T0" fmla="*/ 49 w 48"/>
                    <a:gd name="T1" fmla="*/ 0 h 22"/>
                    <a:gd name="T2" fmla="*/ 272 w 48"/>
                    <a:gd name="T3" fmla="*/ 214 h 22"/>
                    <a:gd name="T4" fmla="*/ 461 w 48"/>
                    <a:gd name="T5" fmla="*/ 96 h 22"/>
                    <a:gd name="T6" fmla="*/ 357 w 48"/>
                    <a:gd name="T7" fmla="*/ 68 h 22"/>
                    <a:gd name="T8" fmla="*/ 249 w 48"/>
                    <a:gd name="T9" fmla="*/ 96 h 22"/>
                    <a:gd name="T10" fmla="*/ 60 w 48"/>
                    <a:gd name="T11" fmla="*/ 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2">
                      <a:moveTo>
                        <a:pt x="5" y="0"/>
                      </a:moveTo>
                      <a:cubicBezTo>
                        <a:pt x="0" y="13"/>
                        <a:pt x="24" y="13"/>
                        <a:pt x="28" y="22"/>
                      </a:cubicBezTo>
                      <a:cubicBezTo>
                        <a:pt x="31" y="14"/>
                        <a:pt x="39" y="11"/>
                        <a:pt x="48" y="10"/>
                      </a:cubicBezTo>
                      <a:cubicBezTo>
                        <a:pt x="44" y="10"/>
                        <a:pt x="41" y="8"/>
                        <a:pt x="37" y="7"/>
                      </a:cubicBezTo>
                      <a:cubicBezTo>
                        <a:pt x="33" y="7"/>
                        <a:pt x="30" y="9"/>
                        <a:pt x="26" y="10"/>
                      </a:cubicBezTo>
                      <a:cubicBezTo>
                        <a:pt x="19" y="11"/>
                        <a:pt x="10" y="7"/>
                        <a:pt x="6" y="1"/>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61" name="Freeform 182">
                  <a:extLst>
                    <a:ext uri="{FF2B5EF4-FFF2-40B4-BE49-F238E27FC236}">
                      <a16:creationId xmlns:a16="http://schemas.microsoft.com/office/drawing/2014/main" id="{439BDB04-5F0D-3A02-A0A0-B8605A8CD4FE}"/>
                    </a:ext>
                  </a:extLst>
                </p:cNvPr>
                <p:cNvSpPr>
                  <a:spLocks/>
                </p:cNvSpPr>
                <p:nvPr/>
              </p:nvSpPr>
              <p:spPr bwMode="auto">
                <a:xfrm>
                  <a:off x="4761" y="2519"/>
                  <a:ext cx="79" cy="90"/>
                </a:xfrm>
                <a:custGeom>
                  <a:avLst/>
                  <a:gdLst>
                    <a:gd name="T0" fmla="*/ 214 w 37"/>
                    <a:gd name="T1" fmla="*/ 19 h 42"/>
                    <a:gd name="T2" fmla="*/ 233 w 37"/>
                    <a:gd name="T3" fmla="*/ 41 h 42"/>
                    <a:gd name="T4" fmla="*/ 241 w 37"/>
                    <a:gd name="T5" fmla="*/ 96 h 42"/>
                    <a:gd name="T6" fmla="*/ 188 w 37"/>
                    <a:gd name="T7" fmla="*/ 206 h 42"/>
                    <a:gd name="T8" fmla="*/ 0 w 37"/>
                    <a:gd name="T9" fmla="*/ 354 h 42"/>
                    <a:gd name="T10" fmla="*/ 301 w 37"/>
                    <a:gd name="T11" fmla="*/ 249 h 42"/>
                    <a:gd name="T12" fmla="*/ 361 w 37"/>
                    <a:gd name="T13" fmla="*/ 120 h 42"/>
                    <a:gd name="T14" fmla="*/ 293 w 37"/>
                    <a:gd name="T15" fmla="*/ 19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42">
                      <a:moveTo>
                        <a:pt x="22" y="2"/>
                      </a:moveTo>
                      <a:cubicBezTo>
                        <a:pt x="20" y="3"/>
                        <a:pt x="23" y="2"/>
                        <a:pt x="24" y="4"/>
                      </a:cubicBezTo>
                      <a:cubicBezTo>
                        <a:pt x="25" y="6"/>
                        <a:pt x="25" y="8"/>
                        <a:pt x="25" y="10"/>
                      </a:cubicBezTo>
                      <a:cubicBezTo>
                        <a:pt x="25" y="15"/>
                        <a:pt x="22" y="17"/>
                        <a:pt x="19" y="21"/>
                      </a:cubicBezTo>
                      <a:cubicBezTo>
                        <a:pt x="13" y="28"/>
                        <a:pt x="10" y="33"/>
                        <a:pt x="0" y="36"/>
                      </a:cubicBezTo>
                      <a:cubicBezTo>
                        <a:pt x="5" y="42"/>
                        <a:pt x="26" y="28"/>
                        <a:pt x="31" y="25"/>
                      </a:cubicBezTo>
                      <a:cubicBezTo>
                        <a:pt x="35" y="21"/>
                        <a:pt x="37" y="18"/>
                        <a:pt x="37" y="12"/>
                      </a:cubicBezTo>
                      <a:cubicBezTo>
                        <a:pt x="37" y="8"/>
                        <a:pt x="37" y="0"/>
                        <a:pt x="30" y="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62" name="Freeform 183">
                  <a:extLst>
                    <a:ext uri="{FF2B5EF4-FFF2-40B4-BE49-F238E27FC236}">
                      <a16:creationId xmlns:a16="http://schemas.microsoft.com/office/drawing/2014/main" id="{DA11E7B9-20CE-FCDB-B3F8-1504A5388999}"/>
                    </a:ext>
                  </a:extLst>
                </p:cNvPr>
                <p:cNvSpPr>
                  <a:spLocks/>
                </p:cNvSpPr>
                <p:nvPr/>
              </p:nvSpPr>
              <p:spPr bwMode="auto">
                <a:xfrm>
                  <a:off x="4994" y="2472"/>
                  <a:ext cx="79" cy="84"/>
                </a:xfrm>
                <a:custGeom>
                  <a:avLst/>
                  <a:gdLst>
                    <a:gd name="T0" fmla="*/ 233 w 37"/>
                    <a:gd name="T1" fmla="*/ 0 h 39"/>
                    <a:gd name="T2" fmla="*/ 0 w 37"/>
                    <a:gd name="T3" fmla="*/ 330 h 39"/>
                    <a:gd name="T4" fmla="*/ 241 w 37"/>
                    <a:gd name="T5" fmla="*/ 390 h 39"/>
                    <a:gd name="T6" fmla="*/ 293 w 37"/>
                    <a:gd name="T7" fmla="*/ 1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9">
                      <a:moveTo>
                        <a:pt x="24" y="0"/>
                      </a:moveTo>
                      <a:cubicBezTo>
                        <a:pt x="27" y="14"/>
                        <a:pt x="17" y="34"/>
                        <a:pt x="0" y="33"/>
                      </a:cubicBezTo>
                      <a:cubicBezTo>
                        <a:pt x="8" y="35"/>
                        <a:pt x="18" y="38"/>
                        <a:pt x="25" y="39"/>
                      </a:cubicBezTo>
                      <a:cubicBezTo>
                        <a:pt x="37" y="39"/>
                        <a:pt x="32" y="22"/>
                        <a:pt x="30" y="16"/>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63" name="Freeform 184">
                  <a:extLst>
                    <a:ext uri="{FF2B5EF4-FFF2-40B4-BE49-F238E27FC236}">
                      <a16:creationId xmlns:a16="http://schemas.microsoft.com/office/drawing/2014/main" id="{02179A15-EDEB-BDB5-DA7F-74023AED44BD}"/>
                    </a:ext>
                  </a:extLst>
                </p:cNvPr>
                <p:cNvSpPr>
                  <a:spLocks/>
                </p:cNvSpPr>
                <p:nvPr/>
              </p:nvSpPr>
              <p:spPr bwMode="auto">
                <a:xfrm>
                  <a:off x="4812" y="2598"/>
                  <a:ext cx="92" cy="150"/>
                </a:xfrm>
                <a:custGeom>
                  <a:avLst/>
                  <a:gdLst>
                    <a:gd name="T0" fmla="*/ 421 w 43"/>
                    <a:gd name="T1" fmla="*/ 41 h 70"/>
                    <a:gd name="T2" fmla="*/ 362 w 43"/>
                    <a:gd name="T3" fmla="*/ 362 h 70"/>
                    <a:gd name="T4" fmla="*/ 233 w 43"/>
                    <a:gd name="T5" fmla="*/ 257 h 70"/>
                    <a:gd name="T6" fmla="*/ 137 w 43"/>
                    <a:gd name="T7" fmla="*/ 373 h 70"/>
                    <a:gd name="T8" fmla="*/ 205 w 43"/>
                    <a:gd name="T9" fmla="*/ 688 h 70"/>
                    <a:gd name="T10" fmla="*/ 60 w 43"/>
                    <a:gd name="T11" fmla="*/ 285 h 70"/>
                    <a:gd name="T12" fmla="*/ 60 w 43"/>
                    <a:gd name="T13" fmla="*/ 165 h 70"/>
                    <a:gd name="T14" fmla="*/ 178 w 43"/>
                    <a:gd name="T15" fmla="*/ 137 h 70"/>
                    <a:gd name="T16" fmla="*/ 334 w 43"/>
                    <a:gd name="T17" fmla="*/ 0 h 70"/>
                    <a:gd name="T18" fmla="*/ 413 w 43"/>
                    <a:gd name="T19" fmla="*/ 41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70">
                      <a:moveTo>
                        <a:pt x="43" y="4"/>
                      </a:moveTo>
                      <a:cubicBezTo>
                        <a:pt x="34" y="11"/>
                        <a:pt x="34" y="28"/>
                        <a:pt x="37" y="37"/>
                      </a:cubicBezTo>
                      <a:cubicBezTo>
                        <a:pt x="33" y="33"/>
                        <a:pt x="31" y="25"/>
                        <a:pt x="24" y="26"/>
                      </a:cubicBezTo>
                      <a:cubicBezTo>
                        <a:pt x="20" y="27"/>
                        <a:pt x="15" y="34"/>
                        <a:pt x="14" y="38"/>
                      </a:cubicBezTo>
                      <a:cubicBezTo>
                        <a:pt x="10" y="49"/>
                        <a:pt x="16" y="60"/>
                        <a:pt x="21" y="70"/>
                      </a:cubicBezTo>
                      <a:cubicBezTo>
                        <a:pt x="0" y="65"/>
                        <a:pt x="3" y="45"/>
                        <a:pt x="6" y="29"/>
                      </a:cubicBezTo>
                      <a:cubicBezTo>
                        <a:pt x="6" y="26"/>
                        <a:pt x="4" y="20"/>
                        <a:pt x="6" y="17"/>
                      </a:cubicBezTo>
                      <a:cubicBezTo>
                        <a:pt x="8" y="15"/>
                        <a:pt x="15" y="14"/>
                        <a:pt x="18" y="14"/>
                      </a:cubicBezTo>
                      <a:cubicBezTo>
                        <a:pt x="27" y="12"/>
                        <a:pt x="32" y="10"/>
                        <a:pt x="34" y="0"/>
                      </a:cubicBezTo>
                      <a:cubicBezTo>
                        <a:pt x="36" y="1"/>
                        <a:pt x="41" y="2"/>
                        <a:pt x="42" y="4"/>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64" name="Freeform 185">
                  <a:extLst>
                    <a:ext uri="{FF2B5EF4-FFF2-40B4-BE49-F238E27FC236}">
                      <a16:creationId xmlns:a16="http://schemas.microsoft.com/office/drawing/2014/main" id="{58CB2F96-93AE-8C3F-52CF-30523AD17155}"/>
                    </a:ext>
                  </a:extLst>
                </p:cNvPr>
                <p:cNvSpPr>
                  <a:spLocks/>
                </p:cNvSpPr>
                <p:nvPr/>
              </p:nvSpPr>
              <p:spPr bwMode="auto">
                <a:xfrm>
                  <a:off x="4877" y="2757"/>
                  <a:ext cx="64" cy="66"/>
                </a:xfrm>
                <a:custGeom>
                  <a:avLst/>
                  <a:gdLst>
                    <a:gd name="T0" fmla="*/ 77 w 30"/>
                    <a:gd name="T1" fmla="*/ 290 h 31"/>
                    <a:gd name="T2" fmla="*/ 273 w 30"/>
                    <a:gd name="T3" fmla="*/ 273 h 31"/>
                    <a:gd name="T4" fmla="*/ 292 w 30"/>
                    <a:gd name="T5" fmla="*/ 117 h 31"/>
                    <a:gd name="T6" fmla="*/ 137 w 30"/>
                    <a:gd name="T7" fmla="*/ 172 h 31"/>
                    <a:gd name="T8" fmla="*/ 137 w 30"/>
                    <a:gd name="T9" fmla="*/ 0 h 31"/>
                    <a:gd name="T10" fmla="*/ 49 w 30"/>
                    <a:gd name="T11" fmla="*/ 258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1">
                      <a:moveTo>
                        <a:pt x="8" y="30"/>
                      </a:moveTo>
                      <a:cubicBezTo>
                        <a:pt x="13" y="31"/>
                        <a:pt x="22" y="28"/>
                        <a:pt x="28" y="28"/>
                      </a:cubicBezTo>
                      <a:cubicBezTo>
                        <a:pt x="26" y="23"/>
                        <a:pt x="26" y="16"/>
                        <a:pt x="30" y="12"/>
                      </a:cubicBezTo>
                      <a:cubicBezTo>
                        <a:pt x="26" y="15"/>
                        <a:pt x="20" y="24"/>
                        <a:pt x="14" y="18"/>
                      </a:cubicBezTo>
                      <a:cubicBezTo>
                        <a:pt x="10" y="13"/>
                        <a:pt x="14" y="5"/>
                        <a:pt x="14" y="0"/>
                      </a:cubicBezTo>
                      <a:cubicBezTo>
                        <a:pt x="4" y="6"/>
                        <a:pt x="0" y="16"/>
                        <a:pt x="5" y="27"/>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65" name="Freeform 186">
                  <a:extLst>
                    <a:ext uri="{FF2B5EF4-FFF2-40B4-BE49-F238E27FC236}">
                      <a16:creationId xmlns:a16="http://schemas.microsoft.com/office/drawing/2014/main" id="{C27C8344-3305-1FED-F698-6397B51CEFC8}"/>
                    </a:ext>
                  </a:extLst>
                </p:cNvPr>
                <p:cNvSpPr>
                  <a:spLocks/>
                </p:cNvSpPr>
                <p:nvPr/>
              </p:nvSpPr>
              <p:spPr bwMode="auto">
                <a:xfrm>
                  <a:off x="4159" y="2695"/>
                  <a:ext cx="53" cy="106"/>
                </a:xfrm>
                <a:custGeom>
                  <a:avLst/>
                  <a:gdLst>
                    <a:gd name="T0" fmla="*/ 153 w 25"/>
                    <a:gd name="T1" fmla="*/ 0 h 50"/>
                    <a:gd name="T2" fmla="*/ 180 w 25"/>
                    <a:gd name="T3" fmla="*/ 144 h 50"/>
                    <a:gd name="T4" fmla="*/ 237 w 25"/>
                    <a:gd name="T5" fmla="*/ 314 h 50"/>
                    <a:gd name="T6" fmla="*/ 76 w 25"/>
                    <a:gd name="T7" fmla="*/ 477 h 50"/>
                    <a:gd name="T8" fmla="*/ 17 w 25"/>
                    <a:gd name="T9" fmla="*/ 350 h 50"/>
                    <a:gd name="T10" fmla="*/ 17 w 25"/>
                    <a:gd name="T11" fmla="*/ 220 h 50"/>
                    <a:gd name="T12" fmla="*/ 49 w 25"/>
                    <a:gd name="T13" fmla="*/ 95 h 50"/>
                    <a:gd name="T14" fmla="*/ 144 w 25"/>
                    <a:gd name="T15" fmla="*/ 1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50">
                      <a:moveTo>
                        <a:pt x="16" y="0"/>
                      </a:moveTo>
                      <a:cubicBezTo>
                        <a:pt x="13" y="3"/>
                        <a:pt x="18" y="12"/>
                        <a:pt x="19" y="15"/>
                      </a:cubicBezTo>
                      <a:cubicBezTo>
                        <a:pt x="21" y="21"/>
                        <a:pt x="22" y="27"/>
                        <a:pt x="25" y="33"/>
                      </a:cubicBezTo>
                      <a:cubicBezTo>
                        <a:pt x="18" y="37"/>
                        <a:pt x="15" y="46"/>
                        <a:pt x="8" y="50"/>
                      </a:cubicBezTo>
                      <a:cubicBezTo>
                        <a:pt x="6" y="46"/>
                        <a:pt x="3" y="41"/>
                        <a:pt x="2" y="37"/>
                      </a:cubicBezTo>
                      <a:cubicBezTo>
                        <a:pt x="0" y="32"/>
                        <a:pt x="1" y="28"/>
                        <a:pt x="2" y="23"/>
                      </a:cubicBezTo>
                      <a:cubicBezTo>
                        <a:pt x="2" y="19"/>
                        <a:pt x="2" y="14"/>
                        <a:pt x="5" y="10"/>
                      </a:cubicBezTo>
                      <a:cubicBezTo>
                        <a:pt x="7" y="6"/>
                        <a:pt x="12" y="5"/>
                        <a:pt x="15" y="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66" name="Freeform 187">
                  <a:extLst>
                    <a:ext uri="{FF2B5EF4-FFF2-40B4-BE49-F238E27FC236}">
                      <a16:creationId xmlns:a16="http://schemas.microsoft.com/office/drawing/2014/main" id="{C5A9F07C-4E89-C8A6-4335-2A1111F1400F}"/>
                    </a:ext>
                  </a:extLst>
                </p:cNvPr>
                <p:cNvSpPr>
                  <a:spLocks/>
                </p:cNvSpPr>
                <p:nvPr/>
              </p:nvSpPr>
              <p:spPr bwMode="auto">
                <a:xfrm>
                  <a:off x="4629" y="2742"/>
                  <a:ext cx="89" cy="89"/>
                </a:xfrm>
                <a:custGeom>
                  <a:avLst/>
                  <a:gdLst>
                    <a:gd name="T0" fmla="*/ 401 w 42"/>
                    <a:gd name="T1" fmla="*/ 161 h 42"/>
                    <a:gd name="T2" fmla="*/ 333 w 42"/>
                    <a:gd name="T3" fmla="*/ 229 h 42"/>
                    <a:gd name="T4" fmla="*/ 256 w 42"/>
                    <a:gd name="T5" fmla="*/ 297 h 42"/>
                    <a:gd name="T6" fmla="*/ 76 w 42"/>
                    <a:gd name="T7" fmla="*/ 350 h 42"/>
                    <a:gd name="T8" fmla="*/ 144 w 42"/>
                    <a:gd name="T9" fmla="*/ 212 h 42"/>
                    <a:gd name="T10" fmla="*/ 189 w 42"/>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42">
                      <a:moveTo>
                        <a:pt x="42" y="17"/>
                      </a:moveTo>
                      <a:cubicBezTo>
                        <a:pt x="40" y="20"/>
                        <a:pt x="38" y="22"/>
                        <a:pt x="35" y="24"/>
                      </a:cubicBezTo>
                      <a:cubicBezTo>
                        <a:pt x="32" y="27"/>
                        <a:pt x="30" y="28"/>
                        <a:pt x="27" y="31"/>
                      </a:cubicBezTo>
                      <a:cubicBezTo>
                        <a:pt x="23" y="37"/>
                        <a:pt x="16" y="42"/>
                        <a:pt x="8" y="37"/>
                      </a:cubicBezTo>
                      <a:cubicBezTo>
                        <a:pt x="0" y="33"/>
                        <a:pt x="12" y="26"/>
                        <a:pt x="15" y="22"/>
                      </a:cubicBezTo>
                      <a:cubicBezTo>
                        <a:pt x="21" y="16"/>
                        <a:pt x="24" y="7"/>
                        <a:pt x="20" y="0"/>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67" name="Freeform 188">
                  <a:extLst>
                    <a:ext uri="{FF2B5EF4-FFF2-40B4-BE49-F238E27FC236}">
                      <a16:creationId xmlns:a16="http://schemas.microsoft.com/office/drawing/2014/main" id="{6DFF7F97-2675-955D-DD1B-3BF8154533A9}"/>
                    </a:ext>
                  </a:extLst>
                </p:cNvPr>
                <p:cNvSpPr>
                  <a:spLocks/>
                </p:cNvSpPr>
                <p:nvPr/>
              </p:nvSpPr>
              <p:spPr bwMode="auto">
                <a:xfrm>
                  <a:off x="3853" y="1694"/>
                  <a:ext cx="47" cy="94"/>
                </a:xfrm>
                <a:custGeom>
                  <a:avLst/>
                  <a:gdLst>
                    <a:gd name="T0" fmla="*/ 19 w 22"/>
                    <a:gd name="T1" fmla="*/ 0 h 44"/>
                    <a:gd name="T2" fmla="*/ 0 w 22"/>
                    <a:gd name="T3" fmla="*/ 333 h 44"/>
                    <a:gd name="T4" fmla="*/ 197 w 22"/>
                    <a:gd name="T5" fmla="*/ 145 h 44"/>
                    <a:gd name="T6" fmla="*/ 0 60000 65536"/>
                    <a:gd name="T7" fmla="*/ 0 60000 65536"/>
                    <a:gd name="T8" fmla="*/ 0 60000 65536"/>
                  </a:gdLst>
                  <a:ahLst/>
                  <a:cxnLst>
                    <a:cxn ang="T6">
                      <a:pos x="T0" y="T1"/>
                    </a:cxn>
                    <a:cxn ang="T7">
                      <a:pos x="T2" y="T3"/>
                    </a:cxn>
                    <a:cxn ang="T8">
                      <a:pos x="T4" y="T5"/>
                    </a:cxn>
                  </a:cxnLst>
                  <a:rect l="0" t="0" r="r" b="b"/>
                  <a:pathLst>
                    <a:path w="22" h="44">
                      <a:moveTo>
                        <a:pt x="2" y="0"/>
                      </a:moveTo>
                      <a:cubicBezTo>
                        <a:pt x="14" y="10"/>
                        <a:pt x="7" y="24"/>
                        <a:pt x="0" y="34"/>
                      </a:cubicBezTo>
                      <a:cubicBezTo>
                        <a:pt x="14" y="44"/>
                        <a:pt x="22" y="26"/>
                        <a:pt x="20" y="15"/>
                      </a:cubicBezTo>
                    </a:path>
                  </a:pathLst>
                </a:custGeom>
                <a:solidFill>
                  <a:srgbClr val="544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68" name="Freeform 189">
                  <a:extLst>
                    <a:ext uri="{FF2B5EF4-FFF2-40B4-BE49-F238E27FC236}">
                      <a16:creationId xmlns:a16="http://schemas.microsoft.com/office/drawing/2014/main" id="{723887C7-E7C3-C92C-A840-4206A51C1A82}"/>
                    </a:ext>
                  </a:extLst>
                </p:cNvPr>
                <p:cNvSpPr>
                  <a:spLocks/>
                </p:cNvSpPr>
                <p:nvPr/>
              </p:nvSpPr>
              <p:spPr bwMode="auto">
                <a:xfrm>
                  <a:off x="4186" y="2216"/>
                  <a:ext cx="62" cy="49"/>
                </a:xfrm>
                <a:custGeom>
                  <a:avLst/>
                  <a:gdLst>
                    <a:gd name="T0" fmla="*/ 0 w 29"/>
                    <a:gd name="T1" fmla="*/ 222 h 23"/>
                    <a:gd name="T2" fmla="*/ 274 w 29"/>
                    <a:gd name="T3" fmla="*/ 213 h 23"/>
                    <a:gd name="T4" fmla="*/ 165 w 29"/>
                    <a:gd name="T5" fmla="*/ 0 h 23"/>
                    <a:gd name="T6" fmla="*/ 0 60000 65536"/>
                    <a:gd name="T7" fmla="*/ 0 60000 65536"/>
                    <a:gd name="T8" fmla="*/ 0 60000 65536"/>
                  </a:gdLst>
                  <a:ahLst/>
                  <a:cxnLst>
                    <a:cxn ang="T6">
                      <a:pos x="T0" y="T1"/>
                    </a:cxn>
                    <a:cxn ang="T7">
                      <a:pos x="T2" y="T3"/>
                    </a:cxn>
                    <a:cxn ang="T8">
                      <a:pos x="T4" y="T5"/>
                    </a:cxn>
                  </a:cxnLst>
                  <a:rect l="0" t="0" r="r" b="b"/>
                  <a:pathLst>
                    <a:path w="29" h="23">
                      <a:moveTo>
                        <a:pt x="0" y="23"/>
                      </a:moveTo>
                      <a:cubicBezTo>
                        <a:pt x="9" y="14"/>
                        <a:pt x="19" y="14"/>
                        <a:pt x="28" y="22"/>
                      </a:cubicBezTo>
                      <a:cubicBezTo>
                        <a:pt x="29" y="9"/>
                        <a:pt x="22" y="7"/>
                        <a:pt x="17" y="0"/>
                      </a:cubicBezTo>
                    </a:path>
                  </a:pathLst>
                </a:custGeom>
                <a:solidFill>
                  <a:srgbClr val="544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69" name="Freeform 190">
                  <a:extLst>
                    <a:ext uri="{FF2B5EF4-FFF2-40B4-BE49-F238E27FC236}">
                      <a16:creationId xmlns:a16="http://schemas.microsoft.com/office/drawing/2014/main" id="{C58FCFA5-89CE-CAD5-7AC8-16CCF0966619}"/>
                    </a:ext>
                  </a:extLst>
                </p:cNvPr>
                <p:cNvSpPr>
                  <a:spLocks/>
                </p:cNvSpPr>
                <p:nvPr/>
              </p:nvSpPr>
              <p:spPr bwMode="auto">
                <a:xfrm>
                  <a:off x="4359" y="2047"/>
                  <a:ext cx="75" cy="60"/>
                </a:xfrm>
                <a:custGeom>
                  <a:avLst/>
                  <a:gdLst>
                    <a:gd name="T0" fmla="*/ 345 w 35"/>
                    <a:gd name="T1" fmla="*/ 88 h 28"/>
                    <a:gd name="T2" fmla="*/ 197 w 35"/>
                    <a:gd name="T3" fmla="*/ 276 h 28"/>
                    <a:gd name="T4" fmla="*/ 41 w 35"/>
                    <a:gd name="T5" fmla="*/ 180 h 28"/>
                    <a:gd name="T6" fmla="*/ 156 w 35"/>
                    <a:gd name="T7" fmla="*/ 28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28">
                      <a:moveTo>
                        <a:pt x="35" y="9"/>
                      </a:moveTo>
                      <a:cubicBezTo>
                        <a:pt x="23" y="0"/>
                        <a:pt x="13" y="19"/>
                        <a:pt x="20" y="28"/>
                      </a:cubicBezTo>
                      <a:cubicBezTo>
                        <a:pt x="15" y="26"/>
                        <a:pt x="6" y="24"/>
                        <a:pt x="4" y="18"/>
                      </a:cubicBezTo>
                      <a:cubicBezTo>
                        <a:pt x="0" y="9"/>
                        <a:pt x="7" y="3"/>
                        <a:pt x="16" y="3"/>
                      </a:cubicBezTo>
                    </a:path>
                  </a:pathLst>
                </a:custGeom>
                <a:solidFill>
                  <a:srgbClr val="544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70" name="Freeform 191">
                  <a:extLst>
                    <a:ext uri="{FF2B5EF4-FFF2-40B4-BE49-F238E27FC236}">
                      <a16:creationId xmlns:a16="http://schemas.microsoft.com/office/drawing/2014/main" id="{733EB1EC-0DEA-05DC-07FB-5C10876E2976}"/>
                    </a:ext>
                  </a:extLst>
                </p:cNvPr>
                <p:cNvSpPr>
                  <a:spLocks/>
                </p:cNvSpPr>
                <p:nvPr/>
              </p:nvSpPr>
              <p:spPr bwMode="auto">
                <a:xfrm>
                  <a:off x="3872" y="2077"/>
                  <a:ext cx="113" cy="90"/>
                </a:xfrm>
                <a:custGeom>
                  <a:avLst/>
                  <a:gdLst>
                    <a:gd name="T0" fmla="*/ 0 w 53"/>
                    <a:gd name="T1" fmla="*/ 302 h 42"/>
                    <a:gd name="T2" fmla="*/ 309 w 53"/>
                    <a:gd name="T3" fmla="*/ 148 h 42"/>
                    <a:gd name="T4" fmla="*/ 437 w 53"/>
                    <a:gd name="T5" fmla="*/ 414 h 42"/>
                    <a:gd name="T6" fmla="*/ 463 w 53"/>
                    <a:gd name="T7" fmla="*/ 129 h 42"/>
                    <a:gd name="T8" fmla="*/ 205 w 53"/>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0" y="31"/>
                      </a:moveTo>
                      <a:cubicBezTo>
                        <a:pt x="10" y="26"/>
                        <a:pt x="17" y="9"/>
                        <a:pt x="32" y="15"/>
                      </a:cubicBezTo>
                      <a:cubicBezTo>
                        <a:pt x="44" y="20"/>
                        <a:pt x="41" y="34"/>
                        <a:pt x="45" y="42"/>
                      </a:cubicBezTo>
                      <a:cubicBezTo>
                        <a:pt x="49" y="34"/>
                        <a:pt x="53" y="22"/>
                        <a:pt x="48" y="13"/>
                      </a:cubicBezTo>
                      <a:cubicBezTo>
                        <a:pt x="41" y="1"/>
                        <a:pt x="31" y="0"/>
                        <a:pt x="21" y="6"/>
                      </a:cubicBezTo>
                    </a:path>
                  </a:pathLst>
                </a:custGeom>
                <a:solidFill>
                  <a:srgbClr val="544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71" name="Freeform 192">
                  <a:extLst>
                    <a:ext uri="{FF2B5EF4-FFF2-40B4-BE49-F238E27FC236}">
                      <a16:creationId xmlns:a16="http://schemas.microsoft.com/office/drawing/2014/main" id="{183AF9FD-48E5-8C28-6156-6F369F1AEE62}"/>
                    </a:ext>
                  </a:extLst>
                </p:cNvPr>
                <p:cNvSpPr>
                  <a:spLocks/>
                </p:cNvSpPr>
                <p:nvPr/>
              </p:nvSpPr>
              <p:spPr bwMode="auto">
                <a:xfrm>
                  <a:off x="4028" y="2380"/>
                  <a:ext cx="56" cy="41"/>
                </a:xfrm>
                <a:custGeom>
                  <a:avLst/>
                  <a:gdLst>
                    <a:gd name="T0" fmla="*/ 0 w 26"/>
                    <a:gd name="T1" fmla="*/ 190 h 19"/>
                    <a:gd name="T2" fmla="*/ 190 w 26"/>
                    <a:gd name="T3" fmla="*/ 129 h 19"/>
                    <a:gd name="T4" fmla="*/ 52 w 26"/>
                    <a:gd name="T5" fmla="*/ 0 h 19"/>
                    <a:gd name="T6" fmla="*/ 0 60000 65536"/>
                    <a:gd name="T7" fmla="*/ 0 60000 65536"/>
                    <a:gd name="T8" fmla="*/ 0 60000 65536"/>
                  </a:gdLst>
                  <a:ahLst/>
                  <a:cxnLst>
                    <a:cxn ang="T6">
                      <a:pos x="T0" y="T1"/>
                    </a:cxn>
                    <a:cxn ang="T7">
                      <a:pos x="T2" y="T3"/>
                    </a:cxn>
                    <a:cxn ang="T8">
                      <a:pos x="T4" y="T5"/>
                    </a:cxn>
                  </a:cxnLst>
                  <a:rect l="0" t="0" r="r" b="b"/>
                  <a:pathLst>
                    <a:path w="26" h="19">
                      <a:moveTo>
                        <a:pt x="0" y="19"/>
                      </a:moveTo>
                      <a:cubicBezTo>
                        <a:pt x="0" y="5"/>
                        <a:pt x="15" y="16"/>
                        <a:pt x="19" y="13"/>
                      </a:cubicBezTo>
                      <a:cubicBezTo>
                        <a:pt x="26" y="7"/>
                        <a:pt x="5" y="0"/>
                        <a:pt x="5" y="0"/>
                      </a:cubicBezTo>
                    </a:path>
                  </a:pathLst>
                </a:custGeom>
                <a:solidFill>
                  <a:srgbClr val="544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72" name="Freeform 193">
                  <a:extLst>
                    <a:ext uri="{FF2B5EF4-FFF2-40B4-BE49-F238E27FC236}">
                      <a16:creationId xmlns:a16="http://schemas.microsoft.com/office/drawing/2014/main" id="{807C6B35-2132-E5B8-0F47-95A2D3D550F2}"/>
                    </a:ext>
                  </a:extLst>
                </p:cNvPr>
                <p:cNvSpPr>
                  <a:spLocks/>
                </p:cNvSpPr>
                <p:nvPr/>
              </p:nvSpPr>
              <p:spPr bwMode="auto">
                <a:xfrm>
                  <a:off x="4244" y="2489"/>
                  <a:ext cx="92" cy="50"/>
                </a:xfrm>
                <a:custGeom>
                  <a:avLst/>
                  <a:gdLst>
                    <a:gd name="T0" fmla="*/ 60 w 43"/>
                    <a:gd name="T1" fmla="*/ 52 h 23"/>
                    <a:gd name="T2" fmla="*/ 0 w 43"/>
                    <a:gd name="T3" fmla="*/ 237 h 23"/>
                    <a:gd name="T4" fmla="*/ 145 w 43"/>
                    <a:gd name="T5" fmla="*/ 157 h 23"/>
                    <a:gd name="T6" fmla="*/ 310 w 43"/>
                    <a:gd name="T7" fmla="*/ 157 h 23"/>
                    <a:gd name="T8" fmla="*/ 362 w 43"/>
                    <a:gd name="T9" fmla="*/ 80 h 23"/>
                    <a:gd name="T10" fmla="*/ 197 w 43"/>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6" y="5"/>
                      </a:moveTo>
                      <a:cubicBezTo>
                        <a:pt x="6" y="10"/>
                        <a:pt x="4" y="17"/>
                        <a:pt x="0" y="23"/>
                      </a:cubicBezTo>
                      <a:cubicBezTo>
                        <a:pt x="5" y="20"/>
                        <a:pt x="9" y="17"/>
                        <a:pt x="15" y="15"/>
                      </a:cubicBezTo>
                      <a:cubicBezTo>
                        <a:pt x="23" y="11"/>
                        <a:pt x="23" y="14"/>
                        <a:pt x="32" y="15"/>
                      </a:cubicBezTo>
                      <a:cubicBezTo>
                        <a:pt x="37" y="15"/>
                        <a:pt x="43" y="18"/>
                        <a:pt x="37" y="8"/>
                      </a:cubicBezTo>
                      <a:cubicBezTo>
                        <a:pt x="35" y="4"/>
                        <a:pt x="24" y="0"/>
                        <a:pt x="20" y="0"/>
                      </a:cubicBezTo>
                    </a:path>
                  </a:pathLst>
                </a:custGeom>
                <a:solidFill>
                  <a:srgbClr val="544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73" name="Freeform 194">
                  <a:extLst>
                    <a:ext uri="{FF2B5EF4-FFF2-40B4-BE49-F238E27FC236}">
                      <a16:creationId xmlns:a16="http://schemas.microsoft.com/office/drawing/2014/main" id="{FEFABDEA-B989-4174-15EE-CFB35851B5DD}"/>
                    </a:ext>
                  </a:extLst>
                </p:cNvPr>
                <p:cNvSpPr>
                  <a:spLocks/>
                </p:cNvSpPr>
                <p:nvPr/>
              </p:nvSpPr>
              <p:spPr bwMode="auto">
                <a:xfrm>
                  <a:off x="3953" y="2855"/>
                  <a:ext cx="94" cy="79"/>
                </a:xfrm>
                <a:custGeom>
                  <a:avLst/>
                  <a:gdLst>
                    <a:gd name="T0" fmla="*/ 0 w 44"/>
                    <a:gd name="T1" fmla="*/ 256 h 37"/>
                    <a:gd name="T2" fmla="*/ 28 w 44"/>
                    <a:gd name="T3" fmla="*/ 361 h 37"/>
                    <a:gd name="T4" fmla="*/ 165 w 44"/>
                    <a:gd name="T5" fmla="*/ 105 h 37"/>
                    <a:gd name="T6" fmla="*/ 421 w 44"/>
                    <a:gd name="T7" fmla="*/ 77 h 37"/>
                    <a:gd name="T8" fmla="*/ 165 w 44"/>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7">
                      <a:moveTo>
                        <a:pt x="0" y="26"/>
                      </a:moveTo>
                      <a:cubicBezTo>
                        <a:pt x="1" y="29"/>
                        <a:pt x="2" y="33"/>
                        <a:pt x="3" y="37"/>
                      </a:cubicBezTo>
                      <a:cubicBezTo>
                        <a:pt x="6" y="29"/>
                        <a:pt x="10" y="17"/>
                        <a:pt x="17" y="11"/>
                      </a:cubicBezTo>
                      <a:cubicBezTo>
                        <a:pt x="25" y="3"/>
                        <a:pt x="33" y="11"/>
                        <a:pt x="43" y="8"/>
                      </a:cubicBezTo>
                      <a:cubicBezTo>
                        <a:pt x="44" y="2"/>
                        <a:pt x="22" y="0"/>
                        <a:pt x="17" y="0"/>
                      </a:cubicBezTo>
                    </a:path>
                  </a:pathLst>
                </a:custGeom>
                <a:solidFill>
                  <a:srgbClr val="544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74" name="Freeform 195">
                  <a:extLst>
                    <a:ext uri="{FF2B5EF4-FFF2-40B4-BE49-F238E27FC236}">
                      <a16:creationId xmlns:a16="http://schemas.microsoft.com/office/drawing/2014/main" id="{88920FA5-9AF4-8BB8-48FC-0D0BB022F216}"/>
                    </a:ext>
                  </a:extLst>
                </p:cNvPr>
                <p:cNvSpPr>
                  <a:spLocks/>
                </p:cNvSpPr>
                <p:nvPr/>
              </p:nvSpPr>
              <p:spPr bwMode="auto">
                <a:xfrm>
                  <a:off x="4174" y="2863"/>
                  <a:ext cx="55" cy="67"/>
                </a:xfrm>
                <a:custGeom>
                  <a:avLst/>
                  <a:gdLst>
                    <a:gd name="T0" fmla="*/ 180 w 26"/>
                    <a:gd name="T1" fmla="*/ 0 h 31"/>
                    <a:gd name="T2" fmla="*/ 85 w 26"/>
                    <a:gd name="T3" fmla="*/ 270 h 31"/>
                    <a:gd name="T4" fmla="*/ 209 w 26"/>
                    <a:gd name="T5" fmla="*/ 210 h 31"/>
                    <a:gd name="T6" fmla="*/ 245 w 26"/>
                    <a:gd name="T7" fmla="*/ 61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1">
                      <a:moveTo>
                        <a:pt x="19" y="0"/>
                      </a:moveTo>
                      <a:cubicBezTo>
                        <a:pt x="12" y="7"/>
                        <a:pt x="0" y="20"/>
                        <a:pt x="9" y="27"/>
                      </a:cubicBezTo>
                      <a:cubicBezTo>
                        <a:pt x="14" y="31"/>
                        <a:pt x="18" y="27"/>
                        <a:pt x="22" y="21"/>
                      </a:cubicBezTo>
                      <a:cubicBezTo>
                        <a:pt x="26" y="15"/>
                        <a:pt x="26" y="12"/>
                        <a:pt x="26" y="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75" name="Freeform 196">
                  <a:extLst>
                    <a:ext uri="{FF2B5EF4-FFF2-40B4-BE49-F238E27FC236}">
                      <a16:creationId xmlns:a16="http://schemas.microsoft.com/office/drawing/2014/main" id="{7355FE7D-BA8D-DC92-05A3-8F4293E567F1}"/>
                    </a:ext>
                  </a:extLst>
                </p:cNvPr>
                <p:cNvSpPr>
                  <a:spLocks/>
                </p:cNvSpPr>
                <p:nvPr/>
              </p:nvSpPr>
              <p:spPr bwMode="auto">
                <a:xfrm>
                  <a:off x="4492" y="3041"/>
                  <a:ext cx="122" cy="77"/>
                </a:xfrm>
                <a:custGeom>
                  <a:avLst/>
                  <a:gdLst>
                    <a:gd name="T0" fmla="*/ 178 w 57"/>
                    <a:gd name="T1" fmla="*/ 68 h 36"/>
                    <a:gd name="T2" fmla="*/ 137 w 57"/>
                    <a:gd name="T3" fmla="*/ 353 h 36"/>
                    <a:gd name="T4" fmla="*/ 559 w 57"/>
                    <a:gd name="T5" fmla="*/ 0 h 36"/>
                    <a:gd name="T6" fmla="*/ 0 60000 65536"/>
                    <a:gd name="T7" fmla="*/ 0 60000 65536"/>
                    <a:gd name="T8" fmla="*/ 0 60000 65536"/>
                  </a:gdLst>
                  <a:ahLst/>
                  <a:cxnLst>
                    <a:cxn ang="T6">
                      <a:pos x="T0" y="T1"/>
                    </a:cxn>
                    <a:cxn ang="T7">
                      <a:pos x="T2" y="T3"/>
                    </a:cxn>
                    <a:cxn ang="T8">
                      <a:pos x="T4" y="T5"/>
                    </a:cxn>
                  </a:cxnLst>
                  <a:rect l="0" t="0" r="r" b="b"/>
                  <a:pathLst>
                    <a:path w="57" h="36">
                      <a:moveTo>
                        <a:pt x="18" y="7"/>
                      </a:moveTo>
                      <a:cubicBezTo>
                        <a:pt x="0" y="1"/>
                        <a:pt x="2" y="28"/>
                        <a:pt x="14" y="36"/>
                      </a:cubicBezTo>
                      <a:cubicBezTo>
                        <a:pt x="14" y="9"/>
                        <a:pt x="45" y="17"/>
                        <a:pt x="57" y="0"/>
                      </a:cubicBezTo>
                    </a:path>
                  </a:pathLst>
                </a:custGeom>
                <a:solidFill>
                  <a:srgbClr val="544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76" name="Freeform 197">
                  <a:extLst>
                    <a:ext uri="{FF2B5EF4-FFF2-40B4-BE49-F238E27FC236}">
                      <a16:creationId xmlns:a16="http://schemas.microsoft.com/office/drawing/2014/main" id="{692148DB-6333-B6CB-341F-972708479AC9}"/>
                    </a:ext>
                  </a:extLst>
                </p:cNvPr>
                <p:cNvSpPr>
                  <a:spLocks/>
                </p:cNvSpPr>
                <p:nvPr/>
              </p:nvSpPr>
              <p:spPr bwMode="auto">
                <a:xfrm>
                  <a:off x="4783" y="2772"/>
                  <a:ext cx="47" cy="70"/>
                </a:xfrm>
                <a:custGeom>
                  <a:avLst/>
                  <a:gdLst>
                    <a:gd name="T0" fmla="*/ 68 w 22"/>
                    <a:gd name="T1" fmla="*/ 49 h 33"/>
                    <a:gd name="T2" fmla="*/ 9 w 22"/>
                    <a:gd name="T3" fmla="*/ 314 h 33"/>
                    <a:gd name="T4" fmla="*/ 188 w 22"/>
                    <a:gd name="T5" fmla="*/ 221 h 33"/>
                    <a:gd name="T6" fmla="*/ 145 w 22"/>
                    <a:gd name="T7" fmla="*/ 36 h 33"/>
                    <a:gd name="T8" fmla="*/ 173 w 22"/>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3">
                      <a:moveTo>
                        <a:pt x="7" y="5"/>
                      </a:moveTo>
                      <a:cubicBezTo>
                        <a:pt x="0" y="10"/>
                        <a:pt x="6" y="25"/>
                        <a:pt x="1" y="33"/>
                      </a:cubicBezTo>
                      <a:cubicBezTo>
                        <a:pt x="5" y="25"/>
                        <a:pt x="10" y="20"/>
                        <a:pt x="19" y="23"/>
                      </a:cubicBezTo>
                      <a:cubicBezTo>
                        <a:pt x="22" y="15"/>
                        <a:pt x="18" y="11"/>
                        <a:pt x="15" y="4"/>
                      </a:cubicBezTo>
                      <a:cubicBezTo>
                        <a:pt x="16" y="3"/>
                        <a:pt x="17" y="1"/>
                        <a:pt x="18"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77" name="Freeform 198">
                  <a:extLst>
                    <a:ext uri="{FF2B5EF4-FFF2-40B4-BE49-F238E27FC236}">
                      <a16:creationId xmlns:a16="http://schemas.microsoft.com/office/drawing/2014/main" id="{ED97CED1-FAC0-EEE6-C105-56003EEA9660}"/>
                    </a:ext>
                  </a:extLst>
                </p:cNvPr>
                <p:cNvSpPr>
                  <a:spLocks/>
                </p:cNvSpPr>
                <p:nvPr/>
              </p:nvSpPr>
              <p:spPr bwMode="auto">
                <a:xfrm>
                  <a:off x="4759" y="2316"/>
                  <a:ext cx="58" cy="92"/>
                </a:xfrm>
                <a:custGeom>
                  <a:avLst/>
                  <a:gdLst>
                    <a:gd name="T0" fmla="*/ 258 w 27"/>
                    <a:gd name="T1" fmla="*/ 0 h 43"/>
                    <a:gd name="T2" fmla="*/ 28 w 27"/>
                    <a:gd name="T3" fmla="*/ 145 h 43"/>
                    <a:gd name="T4" fmla="*/ 120 w 27"/>
                    <a:gd name="T5" fmla="*/ 421 h 43"/>
                    <a:gd name="T6" fmla="*/ 120 w 27"/>
                    <a:gd name="T7" fmla="*/ 421 h 43"/>
                    <a:gd name="T8" fmla="*/ 269 w 27"/>
                    <a:gd name="T9" fmla="*/ 96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43">
                      <a:moveTo>
                        <a:pt x="26" y="0"/>
                      </a:moveTo>
                      <a:cubicBezTo>
                        <a:pt x="17" y="4"/>
                        <a:pt x="6" y="4"/>
                        <a:pt x="3" y="15"/>
                      </a:cubicBezTo>
                      <a:cubicBezTo>
                        <a:pt x="0" y="22"/>
                        <a:pt x="4" y="42"/>
                        <a:pt x="12" y="43"/>
                      </a:cubicBezTo>
                      <a:cubicBezTo>
                        <a:pt x="13" y="43"/>
                        <a:pt x="13" y="43"/>
                        <a:pt x="12" y="43"/>
                      </a:cubicBezTo>
                      <a:cubicBezTo>
                        <a:pt x="0" y="32"/>
                        <a:pt x="23" y="19"/>
                        <a:pt x="27" y="10"/>
                      </a:cubicBezTo>
                    </a:path>
                  </a:pathLst>
                </a:custGeom>
                <a:solidFill>
                  <a:srgbClr val="544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78" name="Freeform 199">
                  <a:extLst>
                    <a:ext uri="{FF2B5EF4-FFF2-40B4-BE49-F238E27FC236}">
                      <a16:creationId xmlns:a16="http://schemas.microsoft.com/office/drawing/2014/main" id="{23FC7CD4-B106-84B2-4AA0-047239FCE843}"/>
                    </a:ext>
                  </a:extLst>
                </p:cNvPr>
                <p:cNvSpPr>
                  <a:spLocks/>
                </p:cNvSpPr>
                <p:nvPr/>
              </p:nvSpPr>
              <p:spPr bwMode="auto">
                <a:xfrm>
                  <a:off x="4731" y="1621"/>
                  <a:ext cx="56" cy="52"/>
                </a:xfrm>
                <a:custGeom>
                  <a:avLst/>
                  <a:gdLst>
                    <a:gd name="T0" fmla="*/ 0 w 26"/>
                    <a:gd name="T1" fmla="*/ 0 h 24"/>
                    <a:gd name="T2" fmla="*/ 52 w 26"/>
                    <a:gd name="T3" fmla="*/ 245 h 24"/>
                    <a:gd name="T4" fmla="*/ 250 w 26"/>
                    <a:gd name="T5" fmla="*/ 193 h 24"/>
                    <a:gd name="T6" fmla="*/ 261 w 26"/>
                    <a:gd name="T7" fmla="*/ 72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4">
                      <a:moveTo>
                        <a:pt x="0" y="0"/>
                      </a:moveTo>
                      <a:cubicBezTo>
                        <a:pt x="4" y="9"/>
                        <a:pt x="8" y="13"/>
                        <a:pt x="5" y="24"/>
                      </a:cubicBezTo>
                      <a:cubicBezTo>
                        <a:pt x="10" y="18"/>
                        <a:pt x="18" y="13"/>
                        <a:pt x="25" y="19"/>
                      </a:cubicBezTo>
                      <a:cubicBezTo>
                        <a:pt x="26" y="15"/>
                        <a:pt x="25" y="11"/>
                        <a:pt x="26" y="7"/>
                      </a:cubicBezTo>
                    </a:path>
                  </a:pathLst>
                </a:custGeom>
                <a:solidFill>
                  <a:srgbClr val="544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79" name="Freeform 200">
                  <a:extLst>
                    <a:ext uri="{FF2B5EF4-FFF2-40B4-BE49-F238E27FC236}">
                      <a16:creationId xmlns:a16="http://schemas.microsoft.com/office/drawing/2014/main" id="{35E20D4C-6914-EA91-E82F-D02EB7447C0E}"/>
                    </a:ext>
                  </a:extLst>
                </p:cNvPr>
                <p:cNvSpPr>
                  <a:spLocks/>
                </p:cNvSpPr>
                <p:nvPr/>
              </p:nvSpPr>
              <p:spPr bwMode="auto">
                <a:xfrm>
                  <a:off x="4656" y="1606"/>
                  <a:ext cx="71" cy="101"/>
                </a:xfrm>
                <a:custGeom>
                  <a:avLst/>
                  <a:gdLst>
                    <a:gd name="T0" fmla="*/ 0 w 33"/>
                    <a:gd name="T1" fmla="*/ 297 h 47"/>
                    <a:gd name="T2" fmla="*/ 278 w 33"/>
                    <a:gd name="T3" fmla="*/ 80 h 47"/>
                    <a:gd name="T4" fmla="*/ 189 w 33"/>
                    <a:gd name="T5" fmla="*/ 241 h 47"/>
                    <a:gd name="T6" fmla="*/ 258 w 33"/>
                    <a:gd name="T7" fmla="*/ 415 h 47"/>
                    <a:gd name="T8" fmla="*/ 9 w 33"/>
                    <a:gd name="T9" fmla="*/ 346 h 47"/>
                    <a:gd name="T10" fmla="*/ 28 w 33"/>
                    <a:gd name="T11" fmla="*/ 318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47">
                      <a:moveTo>
                        <a:pt x="0" y="30"/>
                      </a:moveTo>
                      <a:cubicBezTo>
                        <a:pt x="1" y="23"/>
                        <a:pt x="20" y="0"/>
                        <a:pt x="28" y="8"/>
                      </a:cubicBezTo>
                      <a:cubicBezTo>
                        <a:pt x="33" y="13"/>
                        <a:pt x="21" y="18"/>
                        <a:pt x="19" y="24"/>
                      </a:cubicBezTo>
                      <a:cubicBezTo>
                        <a:pt x="14" y="35"/>
                        <a:pt x="22" y="35"/>
                        <a:pt x="26" y="42"/>
                      </a:cubicBezTo>
                      <a:cubicBezTo>
                        <a:pt x="20" y="47"/>
                        <a:pt x="7" y="38"/>
                        <a:pt x="1" y="35"/>
                      </a:cubicBezTo>
                      <a:cubicBezTo>
                        <a:pt x="1" y="33"/>
                        <a:pt x="2" y="33"/>
                        <a:pt x="3" y="3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80" name="Freeform 201">
                  <a:extLst>
                    <a:ext uri="{FF2B5EF4-FFF2-40B4-BE49-F238E27FC236}">
                      <a16:creationId xmlns:a16="http://schemas.microsoft.com/office/drawing/2014/main" id="{0CBE3BDA-481D-3F82-92B0-EE95C87F3918}"/>
                    </a:ext>
                  </a:extLst>
                </p:cNvPr>
                <p:cNvSpPr>
                  <a:spLocks/>
                </p:cNvSpPr>
                <p:nvPr/>
              </p:nvSpPr>
              <p:spPr bwMode="auto">
                <a:xfrm>
                  <a:off x="4539" y="1577"/>
                  <a:ext cx="60" cy="36"/>
                </a:xfrm>
                <a:custGeom>
                  <a:avLst/>
                  <a:gdLst>
                    <a:gd name="T0" fmla="*/ 41 w 28"/>
                    <a:gd name="T1" fmla="*/ 17 h 17"/>
                    <a:gd name="T2" fmla="*/ 129 w 28"/>
                    <a:gd name="T3" fmla="*/ 152 h 17"/>
                    <a:gd name="T4" fmla="*/ 276 w 28"/>
                    <a:gd name="T5" fmla="*/ 112 h 17"/>
                    <a:gd name="T6" fmla="*/ 0 w 2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17">
                      <a:moveTo>
                        <a:pt x="4" y="2"/>
                      </a:moveTo>
                      <a:cubicBezTo>
                        <a:pt x="5" y="5"/>
                        <a:pt x="10" y="15"/>
                        <a:pt x="13" y="16"/>
                      </a:cubicBezTo>
                      <a:cubicBezTo>
                        <a:pt x="17" y="17"/>
                        <a:pt x="24" y="12"/>
                        <a:pt x="28" y="12"/>
                      </a:cubicBezTo>
                      <a:cubicBezTo>
                        <a:pt x="22" y="4"/>
                        <a:pt x="9" y="1"/>
                        <a:pt x="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81" name="Freeform 202">
                  <a:extLst>
                    <a:ext uri="{FF2B5EF4-FFF2-40B4-BE49-F238E27FC236}">
                      <a16:creationId xmlns:a16="http://schemas.microsoft.com/office/drawing/2014/main" id="{513F17ED-42E2-94AF-040A-A7ADA9F011B3}"/>
                    </a:ext>
                  </a:extLst>
                </p:cNvPr>
                <p:cNvSpPr>
                  <a:spLocks/>
                </p:cNvSpPr>
                <p:nvPr/>
              </p:nvSpPr>
              <p:spPr bwMode="auto">
                <a:xfrm>
                  <a:off x="3688" y="2423"/>
                  <a:ext cx="139" cy="120"/>
                </a:xfrm>
                <a:custGeom>
                  <a:avLst/>
                  <a:gdLst>
                    <a:gd name="T0" fmla="*/ 165 w 65"/>
                    <a:gd name="T1" fmla="*/ 0 h 56"/>
                    <a:gd name="T2" fmla="*/ 19 w 65"/>
                    <a:gd name="T3" fmla="*/ 373 h 56"/>
                    <a:gd name="T4" fmla="*/ 137 w 65"/>
                    <a:gd name="T5" fmla="*/ 534 h 56"/>
                    <a:gd name="T6" fmla="*/ 310 w 65"/>
                    <a:gd name="T7" fmla="*/ 373 h 56"/>
                    <a:gd name="T8" fmla="*/ 490 w 65"/>
                    <a:gd name="T9" fmla="*/ 257 h 56"/>
                    <a:gd name="T10" fmla="*/ 607 w 65"/>
                    <a:gd name="T11" fmla="*/ 9 h 56"/>
                    <a:gd name="T12" fmla="*/ 361 w 65"/>
                    <a:gd name="T13" fmla="*/ 156 h 56"/>
                    <a:gd name="T14" fmla="*/ 137 w 65"/>
                    <a:gd name="T15" fmla="*/ 28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56">
                      <a:moveTo>
                        <a:pt x="17" y="0"/>
                      </a:moveTo>
                      <a:cubicBezTo>
                        <a:pt x="9" y="7"/>
                        <a:pt x="0" y="28"/>
                        <a:pt x="2" y="38"/>
                      </a:cubicBezTo>
                      <a:cubicBezTo>
                        <a:pt x="3" y="43"/>
                        <a:pt x="9" y="53"/>
                        <a:pt x="14" y="54"/>
                      </a:cubicBezTo>
                      <a:cubicBezTo>
                        <a:pt x="24" y="56"/>
                        <a:pt x="29" y="45"/>
                        <a:pt x="32" y="38"/>
                      </a:cubicBezTo>
                      <a:cubicBezTo>
                        <a:pt x="25" y="30"/>
                        <a:pt x="45" y="29"/>
                        <a:pt x="50" y="26"/>
                      </a:cubicBezTo>
                      <a:cubicBezTo>
                        <a:pt x="57" y="21"/>
                        <a:pt x="65" y="9"/>
                        <a:pt x="62" y="1"/>
                      </a:cubicBezTo>
                      <a:cubicBezTo>
                        <a:pt x="54" y="8"/>
                        <a:pt x="49" y="16"/>
                        <a:pt x="37" y="16"/>
                      </a:cubicBezTo>
                      <a:cubicBezTo>
                        <a:pt x="25" y="15"/>
                        <a:pt x="23" y="8"/>
                        <a:pt x="14" y="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82" name="Freeform 203">
                  <a:extLst>
                    <a:ext uri="{FF2B5EF4-FFF2-40B4-BE49-F238E27FC236}">
                      <a16:creationId xmlns:a16="http://schemas.microsoft.com/office/drawing/2014/main" id="{CE1591C3-9739-8260-220C-63BC40551C7C}"/>
                    </a:ext>
                  </a:extLst>
                </p:cNvPr>
                <p:cNvSpPr>
                  <a:spLocks/>
                </p:cNvSpPr>
                <p:nvPr/>
              </p:nvSpPr>
              <p:spPr bwMode="auto">
                <a:xfrm>
                  <a:off x="3635" y="2605"/>
                  <a:ext cx="120" cy="94"/>
                </a:xfrm>
                <a:custGeom>
                  <a:avLst/>
                  <a:gdLst>
                    <a:gd name="T0" fmla="*/ 129 w 56"/>
                    <a:gd name="T1" fmla="*/ 96 h 44"/>
                    <a:gd name="T2" fmla="*/ 96 w 56"/>
                    <a:gd name="T3" fmla="*/ 429 h 44"/>
                    <a:gd name="T4" fmla="*/ 302 w 56"/>
                    <a:gd name="T5" fmla="*/ 197 h 44"/>
                    <a:gd name="T6" fmla="*/ 551 w 56"/>
                    <a:gd name="T7" fmla="*/ 333 h 44"/>
                    <a:gd name="T8" fmla="*/ 197 w 56"/>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44">
                      <a:moveTo>
                        <a:pt x="13" y="10"/>
                      </a:moveTo>
                      <a:cubicBezTo>
                        <a:pt x="0" y="17"/>
                        <a:pt x="2" y="34"/>
                        <a:pt x="10" y="44"/>
                      </a:cubicBezTo>
                      <a:cubicBezTo>
                        <a:pt x="13" y="32"/>
                        <a:pt x="17" y="21"/>
                        <a:pt x="31" y="20"/>
                      </a:cubicBezTo>
                      <a:cubicBezTo>
                        <a:pt x="40" y="19"/>
                        <a:pt x="54" y="24"/>
                        <a:pt x="56" y="34"/>
                      </a:cubicBezTo>
                      <a:cubicBezTo>
                        <a:pt x="52" y="12"/>
                        <a:pt x="43" y="0"/>
                        <a:pt x="2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83" name="Freeform 204">
                  <a:extLst>
                    <a:ext uri="{FF2B5EF4-FFF2-40B4-BE49-F238E27FC236}">
                      <a16:creationId xmlns:a16="http://schemas.microsoft.com/office/drawing/2014/main" id="{4E394C2B-3D8B-2577-D917-59C1432DE5D8}"/>
                    </a:ext>
                  </a:extLst>
                </p:cNvPr>
                <p:cNvSpPr>
                  <a:spLocks/>
                </p:cNvSpPr>
                <p:nvPr/>
              </p:nvSpPr>
              <p:spPr bwMode="auto">
                <a:xfrm>
                  <a:off x="3438" y="3094"/>
                  <a:ext cx="82" cy="62"/>
                </a:xfrm>
                <a:custGeom>
                  <a:avLst/>
                  <a:gdLst>
                    <a:gd name="T0" fmla="*/ 52 w 38"/>
                    <a:gd name="T1" fmla="*/ 284 h 29"/>
                    <a:gd name="T2" fmla="*/ 373 w 38"/>
                    <a:gd name="T3" fmla="*/ 88 h 29"/>
                    <a:gd name="T4" fmla="*/ 190 w 38"/>
                    <a:gd name="T5" fmla="*/ 9 h 29"/>
                    <a:gd name="T6" fmla="*/ 0 w 38"/>
                    <a:gd name="T7" fmla="*/ 173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29">
                      <a:moveTo>
                        <a:pt x="5" y="29"/>
                      </a:moveTo>
                      <a:cubicBezTo>
                        <a:pt x="8" y="15"/>
                        <a:pt x="23" y="1"/>
                        <a:pt x="37" y="9"/>
                      </a:cubicBezTo>
                      <a:cubicBezTo>
                        <a:pt x="38" y="0"/>
                        <a:pt x="25" y="0"/>
                        <a:pt x="19" y="1"/>
                      </a:cubicBezTo>
                      <a:cubicBezTo>
                        <a:pt x="9" y="2"/>
                        <a:pt x="3" y="9"/>
                        <a:pt x="0" y="1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4103" name="Group 205">
                <a:extLst>
                  <a:ext uri="{FF2B5EF4-FFF2-40B4-BE49-F238E27FC236}">
                    <a16:creationId xmlns:a16="http://schemas.microsoft.com/office/drawing/2014/main" id="{84B423DE-36DF-D2B7-5136-1B94AC102852}"/>
                  </a:ext>
                </a:extLst>
              </p:cNvPr>
              <p:cNvGrpSpPr>
                <a:grpSpLocks/>
              </p:cNvGrpSpPr>
              <p:nvPr/>
            </p:nvGrpSpPr>
            <p:grpSpPr bwMode="auto">
              <a:xfrm>
                <a:off x="3041" y="1119"/>
                <a:ext cx="2019" cy="2386"/>
                <a:chOff x="3041" y="1119"/>
                <a:chExt cx="2019" cy="2386"/>
              </a:xfrm>
            </p:grpSpPr>
            <p:sp>
              <p:nvSpPr>
                <p:cNvPr id="4284" name="Freeform 206">
                  <a:extLst>
                    <a:ext uri="{FF2B5EF4-FFF2-40B4-BE49-F238E27FC236}">
                      <a16:creationId xmlns:a16="http://schemas.microsoft.com/office/drawing/2014/main" id="{A1CA3DE1-DB92-2603-056D-42199334B063}"/>
                    </a:ext>
                  </a:extLst>
                </p:cNvPr>
                <p:cNvSpPr>
                  <a:spLocks/>
                </p:cNvSpPr>
                <p:nvPr/>
              </p:nvSpPr>
              <p:spPr bwMode="auto">
                <a:xfrm>
                  <a:off x="3943" y="2889"/>
                  <a:ext cx="102" cy="126"/>
                </a:xfrm>
                <a:custGeom>
                  <a:avLst/>
                  <a:gdLst>
                    <a:gd name="T0" fmla="*/ 153 w 48"/>
                    <a:gd name="T1" fmla="*/ 105 h 59"/>
                    <a:gd name="T2" fmla="*/ 117 w 48"/>
                    <a:gd name="T3" fmla="*/ 574 h 59"/>
                    <a:gd name="T4" fmla="*/ 164 w 48"/>
                    <a:gd name="T5" fmla="*/ 301 h 59"/>
                    <a:gd name="T6" fmla="*/ 385 w 48"/>
                    <a:gd name="T7" fmla="*/ 350 h 59"/>
                    <a:gd name="T8" fmla="*/ 298 w 48"/>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59">
                      <a:moveTo>
                        <a:pt x="16" y="11"/>
                      </a:moveTo>
                      <a:cubicBezTo>
                        <a:pt x="12" y="23"/>
                        <a:pt x="0" y="48"/>
                        <a:pt x="12" y="59"/>
                      </a:cubicBezTo>
                      <a:cubicBezTo>
                        <a:pt x="10" y="50"/>
                        <a:pt x="11" y="38"/>
                        <a:pt x="17" y="31"/>
                      </a:cubicBezTo>
                      <a:cubicBezTo>
                        <a:pt x="26" y="20"/>
                        <a:pt x="32" y="29"/>
                        <a:pt x="40" y="36"/>
                      </a:cubicBezTo>
                      <a:cubicBezTo>
                        <a:pt x="45" y="25"/>
                        <a:pt x="48" y="1"/>
                        <a:pt x="31"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5" name="Freeform 207">
                  <a:extLst>
                    <a:ext uri="{FF2B5EF4-FFF2-40B4-BE49-F238E27FC236}">
                      <a16:creationId xmlns:a16="http://schemas.microsoft.com/office/drawing/2014/main" id="{19072610-B443-4590-981E-460B1D426E6A}"/>
                    </a:ext>
                  </a:extLst>
                </p:cNvPr>
                <p:cNvSpPr>
                  <a:spLocks/>
                </p:cNvSpPr>
                <p:nvPr/>
              </p:nvSpPr>
              <p:spPr bwMode="auto">
                <a:xfrm>
                  <a:off x="4206" y="2534"/>
                  <a:ext cx="111" cy="94"/>
                </a:xfrm>
                <a:custGeom>
                  <a:avLst/>
                  <a:gdLst>
                    <a:gd name="T0" fmla="*/ 0 w 52"/>
                    <a:gd name="T1" fmla="*/ 224 h 44"/>
                    <a:gd name="T2" fmla="*/ 41 w 52"/>
                    <a:gd name="T3" fmla="*/ 389 h 44"/>
                    <a:gd name="T4" fmla="*/ 145 w 52"/>
                    <a:gd name="T5" fmla="*/ 429 h 44"/>
                    <a:gd name="T6" fmla="*/ 196 w 52"/>
                    <a:gd name="T7" fmla="*/ 378 h 44"/>
                    <a:gd name="T8" fmla="*/ 465 w 52"/>
                    <a:gd name="T9" fmla="*/ 224 h 44"/>
                    <a:gd name="T10" fmla="*/ 465 w 52"/>
                    <a:gd name="T11" fmla="*/ 51 h 44"/>
                    <a:gd name="T12" fmla="*/ 333 w 52"/>
                    <a:gd name="T13" fmla="*/ 60 h 44"/>
                    <a:gd name="T14" fmla="*/ 19 w 52"/>
                    <a:gd name="T15" fmla="*/ 214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44">
                      <a:moveTo>
                        <a:pt x="0" y="23"/>
                      </a:moveTo>
                      <a:cubicBezTo>
                        <a:pt x="3" y="27"/>
                        <a:pt x="1" y="35"/>
                        <a:pt x="4" y="40"/>
                      </a:cubicBezTo>
                      <a:cubicBezTo>
                        <a:pt x="6" y="41"/>
                        <a:pt x="13" y="44"/>
                        <a:pt x="15" y="44"/>
                      </a:cubicBezTo>
                      <a:cubicBezTo>
                        <a:pt x="21" y="43"/>
                        <a:pt x="16" y="43"/>
                        <a:pt x="20" y="39"/>
                      </a:cubicBezTo>
                      <a:cubicBezTo>
                        <a:pt x="28" y="32"/>
                        <a:pt x="42" y="31"/>
                        <a:pt x="48" y="23"/>
                      </a:cubicBezTo>
                      <a:cubicBezTo>
                        <a:pt x="51" y="19"/>
                        <a:pt x="52" y="9"/>
                        <a:pt x="48" y="5"/>
                      </a:cubicBezTo>
                      <a:cubicBezTo>
                        <a:pt x="44" y="0"/>
                        <a:pt x="39" y="3"/>
                        <a:pt x="34" y="6"/>
                      </a:cubicBezTo>
                      <a:cubicBezTo>
                        <a:pt x="23" y="11"/>
                        <a:pt x="14" y="22"/>
                        <a:pt x="2" y="2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6" name="Freeform 208">
                  <a:extLst>
                    <a:ext uri="{FF2B5EF4-FFF2-40B4-BE49-F238E27FC236}">
                      <a16:creationId xmlns:a16="http://schemas.microsoft.com/office/drawing/2014/main" id="{F57B5AEB-D707-43E0-F002-3B9EE137F412}"/>
                    </a:ext>
                  </a:extLst>
                </p:cNvPr>
                <p:cNvSpPr>
                  <a:spLocks/>
                </p:cNvSpPr>
                <p:nvPr/>
              </p:nvSpPr>
              <p:spPr bwMode="auto">
                <a:xfrm>
                  <a:off x="4819" y="2303"/>
                  <a:ext cx="83" cy="156"/>
                </a:xfrm>
                <a:custGeom>
                  <a:avLst/>
                  <a:gdLst>
                    <a:gd name="T0" fmla="*/ 289 w 39"/>
                    <a:gd name="T1" fmla="*/ 19 h 73"/>
                    <a:gd name="T2" fmla="*/ 9 w 39"/>
                    <a:gd name="T3" fmla="*/ 353 h 73"/>
                    <a:gd name="T4" fmla="*/ 221 w 39"/>
                    <a:gd name="T5" fmla="*/ 712 h 73"/>
                    <a:gd name="T6" fmla="*/ 377 w 39"/>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73">
                      <a:moveTo>
                        <a:pt x="30" y="2"/>
                      </a:moveTo>
                      <a:cubicBezTo>
                        <a:pt x="21" y="0"/>
                        <a:pt x="2" y="26"/>
                        <a:pt x="1" y="36"/>
                      </a:cubicBezTo>
                      <a:cubicBezTo>
                        <a:pt x="0" y="47"/>
                        <a:pt x="17" y="64"/>
                        <a:pt x="23" y="73"/>
                      </a:cubicBezTo>
                      <a:cubicBezTo>
                        <a:pt x="22" y="59"/>
                        <a:pt x="17" y="0"/>
                        <a:pt x="39"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7" name="Freeform 209">
                  <a:extLst>
                    <a:ext uri="{FF2B5EF4-FFF2-40B4-BE49-F238E27FC236}">
                      <a16:creationId xmlns:a16="http://schemas.microsoft.com/office/drawing/2014/main" id="{69F61F14-4381-571F-E167-0523AE623556}"/>
                    </a:ext>
                  </a:extLst>
                </p:cNvPr>
                <p:cNvSpPr>
                  <a:spLocks/>
                </p:cNvSpPr>
                <p:nvPr/>
              </p:nvSpPr>
              <p:spPr bwMode="auto">
                <a:xfrm>
                  <a:off x="4900" y="1696"/>
                  <a:ext cx="88" cy="103"/>
                </a:xfrm>
                <a:custGeom>
                  <a:avLst/>
                  <a:gdLst>
                    <a:gd name="T0" fmla="*/ 60 w 41"/>
                    <a:gd name="T1" fmla="*/ 165 h 48"/>
                    <a:gd name="T2" fmla="*/ 0 w 41"/>
                    <a:gd name="T3" fmla="*/ 337 h 48"/>
                    <a:gd name="T4" fmla="*/ 129 w 41"/>
                    <a:gd name="T5" fmla="*/ 318 h 48"/>
                    <a:gd name="T6" fmla="*/ 266 w 41"/>
                    <a:gd name="T7" fmla="*/ 217 h 48"/>
                    <a:gd name="T8" fmla="*/ 365 w 41"/>
                    <a:gd name="T9" fmla="*/ 474 h 48"/>
                    <a:gd name="T10" fmla="*/ 309 w 41"/>
                    <a:gd name="T11" fmla="*/ 120 h 48"/>
                    <a:gd name="T12" fmla="*/ 225 w 41"/>
                    <a:gd name="T13" fmla="*/ 0 h 48"/>
                    <a:gd name="T14" fmla="*/ 88 w 41"/>
                    <a:gd name="T15" fmla="*/ 97 h 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48">
                      <a:moveTo>
                        <a:pt x="6" y="17"/>
                      </a:moveTo>
                      <a:cubicBezTo>
                        <a:pt x="6" y="23"/>
                        <a:pt x="0" y="28"/>
                        <a:pt x="0" y="34"/>
                      </a:cubicBezTo>
                      <a:cubicBezTo>
                        <a:pt x="4" y="33"/>
                        <a:pt x="8" y="31"/>
                        <a:pt x="13" y="32"/>
                      </a:cubicBezTo>
                      <a:cubicBezTo>
                        <a:pt x="13" y="22"/>
                        <a:pt x="18" y="12"/>
                        <a:pt x="27" y="22"/>
                      </a:cubicBezTo>
                      <a:cubicBezTo>
                        <a:pt x="31" y="26"/>
                        <a:pt x="37" y="43"/>
                        <a:pt x="37" y="48"/>
                      </a:cubicBezTo>
                      <a:cubicBezTo>
                        <a:pt x="41" y="36"/>
                        <a:pt x="34" y="23"/>
                        <a:pt x="31" y="12"/>
                      </a:cubicBezTo>
                      <a:cubicBezTo>
                        <a:pt x="30" y="5"/>
                        <a:pt x="30" y="0"/>
                        <a:pt x="23" y="0"/>
                      </a:cubicBezTo>
                      <a:cubicBezTo>
                        <a:pt x="18" y="0"/>
                        <a:pt x="11" y="6"/>
                        <a:pt x="9" y="1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8" name="Freeform 210">
                  <a:extLst>
                    <a:ext uri="{FF2B5EF4-FFF2-40B4-BE49-F238E27FC236}">
                      <a16:creationId xmlns:a16="http://schemas.microsoft.com/office/drawing/2014/main" id="{00374FE7-E415-8BD9-06F8-31B3356F8B02}"/>
                    </a:ext>
                  </a:extLst>
                </p:cNvPr>
                <p:cNvSpPr>
                  <a:spLocks/>
                </p:cNvSpPr>
                <p:nvPr/>
              </p:nvSpPr>
              <p:spPr bwMode="auto">
                <a:xfrm>
                  <a:off x="4911" y="1675"/>
                  <a:ext cx="68" cy="70"/>
                </a:xfrm>
                <a:custGeom>
                  <a:avLst/>
                  <a:gdLst>
                    <a:gd name="T0" fmla="*/ 0 w 32"/>
                    <a:gd name="T1" fmla="*/ 314 h 33"/>
                    <a:gd name="T2" fmla="*/ 257 w 32"/>
                    <a:gd name="T3" fmla="*/ 305 h 33"/>
                    <a:gd name="T4" fmla="*/ 85 w 32"/>
                    <a:gd name="T5" fmla="*/ 153 h 33"/>
                    <a:gd name="T6" fmla="*/ 0 60000 65536"/>
                    <a:gd name="T7" fmla="*/ 0 60000 65536"/>
                    <a:gd name="T8" fmla="*/ 0 60000 65536"/>
                  </a:gdLst>
                  <a:ahLst/>
                  <a:cxnLst>
                    <a:cxn ang="T6">
                      <a:pos x="T0" y="T1"/>
                    </a:cxn>
                    <a:cxn ang="T7">
                      <a:pos x="T2" y="T3"/>
                    </a:cxn>
                    <a:cxn ang="T8">
                      <a:pos x="T4" y="T5"/>
                    </a:cxn>
                  </a:cxnLst>
                  <a:rect l="0" t="0" r="r" b="b"/>
                  <a:pathLst>
                    <a:path w="32" h="33">
                      <a:moveTo>
                        <a:pt x="0" y="33"/>
                      </a:moveTo>
                      <a:cubicBezTo>
                        <a:pt x="6" y="16"/>
                        <a:pt x="20" y="19"/>
                        <a:pt x="27" y="32"/>
                      </a:cubicBezTo>
                      <a:cubicBezTo>
                        <a:pt x="32" y="22"/>
                        <a:pt x="17" y="0"/>
                        <a:pt x="9" y="16"/>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9" name="Freeform 211">
                  <a:extLst>
                    <a:ext uri="{FF2B5EF4-FFF2-40B4-BE49-F238E27FC236}">
                      <a16:creationId xmlns:a16="http://schemas.microsoft.com/office/drawing/2014/main" id="{746CAD64-6688-6F3A-7BFE-8B27F3D3AF72}"/>
                    </a:ext>
                  </a:extLst>
                </p:cNvPr>
                <p:cNvSpPr>
                  <a:spLocks/>
                </p:cNvSpPr>
                <p:nvPr/>
              </p:nvSpPr>
              <p:spPr bwMode="auto">
                <a:xfrm>
                  <a:off x="4357" y="1878"/>
                  <a:ext cx="58" cy="71"/>
                </a:xfrm>
                <a:custGeom>
                  <a:avLst/>
                  <a:gdLst>
                    <a:gd name="T0" fmla="*/ 269 w 27"/>
                    <a:gd name="T1" fmla="*/ 28 h 33"/>
                    <a:gd name="T2" fmla="*/ 148 w 27"/>
                    <a:gd name="T3" fmla="*/ 318 h 33"/>
                    <a:gd name="T4" fmla="*/ 60 w 27"/>
                    <a:gd name="T5" fmla="*/ 241 h 33"/>
                    <a:gd name="T6" fmla="*/ 28 w 27"/>
                    <a:gd name="T7" fmla="*/ 129 h 33"/>
                    <a:gd name="T8" fmla="*/ 226 w 27"/>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3">
                      <a:moveTo>
                        <a:pt x="27" y="3"/>
                      </a:moveTo>
                      <a:cubicBezTo>
                        <a:pt x="14" y="5"/>
                        <a:pt x="10" y="22"/>
                        <a:pt x="15" y="32"/>
                      </a:cubicBezTo>
                      <a:cubicBezTo>
                        <a:pt x="11" y="33"/>
                        <a:pt x="9" y="28"/>
                        <a:pt x="6" y="24"/>
                      </a:cubicBezTo>
                      <a:cubicBezTo>
                        <a:pt x="3" y="18"/>
                        <a:pt x="0" y="20"/>
                        <a:pt x="3" y="13"/>
                      </a:cubicBezTo>
                      <a:cubicBezTo>
                        <a:pt x="6" y="7"/>
                        <a:pt x="16" y="0"/>
                        <a:pt x="23"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0" name="Freeform 212">
                  <a:extLst>
                    <a:ext uri="{FF2B5EF4-FFF2-40B4-BE49-F238E27FC236}">
                      <a16:creationId xmlns:a16="http://schemas.microsoft.com/office/drawing/2014/main" id="{4BD0C1DB-527C-6E7D-0B43-79301B0FAB7F}"/>
                    </a:ext>
                  </a:extLst>
                </p:cNvPr>
                <p:cNvSpPr>
                  <a:spLocks/>
                </p:cNvSpPr>
                <p:nvPr/>
              </p:nvSpPr>
              <p:spPr bwMode="auto">
                <a:xfrm>
                  <a:off x="3708" y="1938"/>
                  <a:ext cx="100" cy="113"/>
                </a:xfrm>
                <a:custGeom>
                  <a:avLst/>
                  <a:gdLst>
                    <a:gd name="T0" fmla="*/ 0 w 47"/>
                    <a:gd name="T1" fmla="*/ 19 h 53"/>
                    <a:gd name="T2" fmla="*/ 128 w 47"/>
                    <a:gd name="T3" fmla="*/ 358 h 53"/>
                    <a:gd name="T4" fmla="*/ 128 w 47"/>
                    <a:gd name="T5" fmla="*/ 369 h 53"/>
                    <a:gd name="T6" fmla="*/ 453 w 47"/>
                    <a:gd name="T7" fmla="*/ 463 h 53"/>
                    <a:gd name="T8" fmla="*/ 357 w 47"/>
                    <a:gd name="T9" fmla="*/ 241 h 53"/>
                    <a:gd name="T10" fmla="*/ 426 w 47"/>
                    <a:gd name="T11" fmla="*/ 0 h 53"/>
                    <a:gd name="T12" fmla="*/ 164 w 47"/>
                    <a:gd name="T13" fmla="*/ 19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53">
                      <a:moveTo>
                        <a:pt x="0" y="2"/>
                      </a:moveTo>
                      <a:cubicBezTo>
                        <a:pt x="9" y="10"/>
                        <a:pt x="16" y="24"/>
                        <a:pt x="13" y="37"/>
                      </a:cubicBezTo>
                      <a:cubicBezTo>
                        <a:pt x="13" y="37"/>
                        <a:pt x="13" y="37"/>
                        <a:pt x="13" y="38"/>
                      </a:cubicBezTo>
                      <a:cubicBezTo>
                        <a:pt x="27" y="37"/>
                        <a:pt x="33" y="53"/>
                        <a:pt x="47" y="48"/>
                      </a:cubicBezTo>
                      <a:cubicBezTo>
                        <a:pt x="40" y="43"/>
                        <a:pt x="35" y="35"/>
                        <a:pt x="37" y="25"/>
                      </a:cubicBezTo>
                      <a:cubicBezTo>
                        <a:pt x="39" y="17"/>
                        <a:pt x="46" y="10"/>
                        <a:pt x="44" y="0"/>
                      </a:cubicBezTo>
                      <a:cubicBezTo>
                        <a:pt x="36" y="1"/>
                        <a:pt x="24" y="5"/>
                        <a:pt x="17" y="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1" name="Freeform 213">
                  <a:extLst>
                    <a:ext uri="{FF2B5EF4-FFF2-40B4-BE49-F238E27FC236}">
                      <a16:creationId xmlns:a16="http://schemas.microsoft.com/office/drawing/2014/main" id="{D437B512-4FAF-EEED-6D04-84D73079F4A8}"/>
                    </a:ext>
                  </a:extLst>
                </p:cNvPr>
                <p:cNvSpPr>
                  <a:spLocks/>
                </p:cNvSpPr>
                <p:nvPr/>
              </p:nvSpPr>
              <p:spPr bwMode="auto">
                <a:xfrm>
                  <a:off x="3755" y="1703"/>
                  <a:ext cx="218" cy="126"/>
                </a:xfrm>
                <a:custGeom>
                  <a:avLst/>
                  <a:gdLst>
                    <a:gd name="T0" fmla="*/ 60 w 102"/>
                    <a:gd name="T1" fmla="*/ 342 h 59"/>
                    <a:gd name="T2" fmla="*/ 586 w 102"/>
                    <a:gd name="T3" fmla="*/ 389 h 59"/>
                    <a:gd name="T4" fmla="*/ 635 w 102"/>
                    <a:gd name="T5" fmla="*/ 0 h 59"/>
                    <a:gd name="T6" fmla="*/ 686 w 102"/>
                    <a:gd name="T7" fmla="*/ 515 h 59"/>
                    <a:gd name="T8" fmla="*/ 325 w 102"/>
                    <a:gd name="T9" fmla="*/ 457 h 59"/>
                    <a:gd name="T10" fmla="*/ 173 w 102"/>
                    <a:gd name="T11" fmla="*/ 369 h 59"/>
                    <a:gd name="T12" fmla="*/ 0 w 102"/>
                    <a:gd name="T13" fmla="*/ 350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59">
                      <a:moveTo>
                        <a:pt x="6" y="35"/>
                      </a:moveTo>
                      <a:cubicBezTo>
                        <a:pt x="22" y="23"/>
                        <a:pt x="41" y="44"/>
                        <a:pt x="60" y="40"/>
                      </a:cubicBezTo>
                      <a:cubicBezTo>
                        <a:pt x="79" y="34"/>
                        <a:pt x="81" y="12"/>
                        <a:pt x="65" y="0"/>
                      </a:cubicBezTo>
                      <a:cubicBezTo>
                        <a:pt x="88" y="15"/>
                        <a:pt x="102" y="40"/>
                        <a:pt x="70" y="53"/>
                      </a:cubicBezTo>
                      <a:cubicBezTo>
                        <a:pt x="55" y="59"/>
                        <a:pt x="46" y="55"/>
                        <a:pt x="33" y="47"/>
                      </a:cubicBezTo>
                      <a:cubicBezTo>
                        <a:pt x="27" y="44"/>
                        <a:pt x="24" y="39"/>
                        <a:pt x="18" y="38"/>
                      </a:cubicBezTo>
                      <a:cubicBezTo>
                        <a:pt x="11" y="36"/>
                        <a:pt x="5" y="39"/>
                        <a:pt x="0" y="3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2" name="Freeform 214">
                  <a:extLst>
                    <a:ext uri="{FF2B5EF4-FFF2-40B4-BE49-F238E27FC236}">
                      <a16:creationId xmlns:a16="http://schemas.microsoft.com/office/drawing/2014/main" id="{8963F7EC-D2FF-1B4A-A484-C7525E0D138F}"/>
                    </a:ext>
                  </a:extLst>
                </p:cNvPr>
                <p:cNvSpPr>
                  <a:spLocks/>
                </p:cNvSpPr>
                <p:nvPr/>
              </p:nvSpPr>
              <p:spPr bwMode="auto">
                <a:xfrm>
                  <a:off x="3663" y="1953"/>
                  <a:ext cx="226" cy="310"/>
                </a:xfrm>
                <a:custGeom>
                  <a:avLst/>
                  <a:gdLst>
                    <a:gd name="T0" fmla="*/ 840 w 106"/>
                    <a:gd name="T1" fmla="*/ 310 h 145"/>
                    <a:gd name="T2" fmla="*/ 678 w 106"/>
                    <a:gd name="T3" fmla="*/ 517 h 145"/>
                    <a:gd name="T4" fmla="*/ 437 w 106"/>
                    <a:gd name="T5" fmla="*/ 421 h 145"/>
                    <a:gd name="T6" fmla="*/ 241 w 106"/>
                    <a:gd name="T7" fmla="*/ 507 h 145"/>
                    <a:gd name="T8" fmla="*/ 0 w 106"/>
                    <a:gd name="T9" fmla="*/ 575 h 145"/>
                    <a:gd name="T10" fmla="*/ 437 w 106"/>
                    <a:gd name="T11" fmla="*/ 586 h 145"/>
                    <a:gd name="T12" fmla="*/ 522 w 106"/>
                    <a:gd name="T13" fmla="*/ 947 h 145"/>
                    <a:gd name="T14" fmla="*/ 437 w 106"/>
                    <a:gd name="T15" fmla="*/ 1298 h 145"/>
                    <a:gd name="T16" fmla="*/ 582 w 106"/>
                    <a:gd name="T17" fmla="*/ 1142 h 145"/>
                    <a:gd name="T18" fmla="*/ 642 w 106"/>
                    <a:gd name="T19" fmla="*/ 892 h 145"/>
                    <a:gd name="T20" fmla="*/ 840 w 106"/>
                    <a:gd name="T21" fmla="*/ 686 h 145"/>
                    <a:gd name="T22" fmla="*/ 932 w 106"/>
                    <a:gd name="T23" fmla="*/ 479 h 145"/>
                    <a:gd name="T24" fmla="*/ 1008 w 106"/>
                    <a:gd name="T25" fmla="*/ 301 h 145"/>
                    <a:gd name="T26" fmla="*/ 855 w 106"/>
                    <a:gd name="T27" fmla="*/ 0 h 145"/>
                    <a:gd name="T28" fmla="*/ 840 w 106"/>
                    <a:gd name="T29" fmla="*/ 310 h 1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45">
                      <a:moveTo>
                        <a:pt x="87" y="32"/>
                      </a:moveTo>
                      <a:cubicBezTo>
                        <a:pt x="84" y="42"/>
                        <a:pt x="82" y="49"/>
                        <a:pt x="70" y="53"/>
                      </a:cubicBezTo>
                      <a:cubicBezTo>
                        <a:pt x="58" y="56"/>
                        <a:pt x="55" y="48"/>
                        <a:pt x="45" y="43"/>
                      </a:cubicBezTo>
                      <a:cubicBezTo>
                        <a:pt x="35" y="38"/>
                        <a:pt x="34" y="46"/>
                        <a:pt x="25" y="52"/>
                      </a:cubicBezTo>
                      <a:cubicBezTo>
                        <a:pt x="18" y="56"/>
                        <a:pt x="8" y="58"/>
                        <a:pt x="0" y="59"/>
                      </a:cubicBezTo>
                      <a:cubicBezTo>
                        <a:pt x="8" y="70"/>
                        <a:pt x="33" y="59"/>
                        <a:pt x="45" y="60"/>
                      </a:cubicBezTo>
                      <a:cubicBezTo>
                        <a:pt x="64" y="61"/>
                        <a:pt x="56" y="83"/>
                        <a:pt x="54" y="97"/>
                      </a:cubicBezTo>
                      <a:cubicBezTo>
                        <a:pt x="52" y="105"/>
                        <a:pt x="46" y="126"/>
                        <a:pt x="45" y="133"/>
                      </a:cubicBezTo>
                      <a:cubicBezTo>
                        <a:pt x="42" y="145"/>
                        <a:pt x="56" y="123"/>
                        <a:pt x="60" y="117"/>
                      </a:cubicBezTo>
                      <a:cubicBezTo>
                        <a:pt x="65" y="109"/>
                        <a:pt x="62" y="99"/>
                        <a:pt x="66" y="91"/>
                      </a:cubicBezTo>
                      <a:cubicBezTo>
                        <a:pt x="70" y="82"/>
                        <a:pt x="80" y="77"/>
                        <a:pt x="87" y="70"/>
                      </a:cubicBezTo>
                      <a:cubicBezTo>
                        <a:pt x="93" y="63"/>
                        <a:pt x="93" y="57"/>
                        <a:pt x="96" y="49"/>
                      </a:cubicBezTo>
                      <a:cubicBezTo>
                        <a:pt x="98" y="43"/>
                        <a:pt x="104" y="37"/>
                        <a:pt x="104" y="31"/>
                      </a:cubicBezTo>
                      <a:cubicBezTo>
                        <a:pt x="106" y="13"/>
                        <a:pt x="81" y="16"/>
                        <a:pt x="88" y="0"/>
                      </a:cubicBezTo>
                      <a:cubicBezTo>
                        <a:pt x="74" y="5"/>
                        <a:pt x="85" y="22"/>
                        <a:pt x="87" y="32"/>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3" name="Freeform 215">
                  <a:extLst>
                    <a:ext uri="{FF2B5EF4-FFF2-40B4-BE49-F238E27FC236}">
                      <a16:creationId xmlns:a16="http://schemas.microsoft.com/office/drawing/2014/main" id="{D563AC48-1F98-0156-E817-50028681ADBD}"/>
                    </a:ext>
                  </a:extLst>
                </p:cNvPr>
                <p:cNvSpPr>
                  <a:spLocks/>
                </p:cNvSpPr>
                <p:nvPr/>
              </p:nvSpPr>
              <p:spPr bwMode="auto">
                <a:xfrm>
                  <a:off x="3776" y="1780"/>
                  <a:ext cx="86" cy="102"/>
                </a:xfrm>
                <a:custGeom>
                  <a:avLst/>
                  <a:gdLst>
                    <a:gd name="T0" fmla="*/ 140 w 40"/>
                    <a:gd name="T1" fmla="*/ 9 h 48"/>
                    <a:gd name="T2" fmla="*/ 69 w 40"/>
                    <a:gd name="T3" fmla="*/ 257 h 48"/>
                    <a:gd name="T4" fmla="*/ 277 w 40"/>
                    <a:gd name="T5" fmla="*/ 461 h 48"/>
                    <a:gd name="T6" fmla="*/ 269 w 40"/>
                    <a:gd name="T7" fmla="*/ 213 h 48"/>
                    <a:gd name="T8" fmla="*/ 346 w 40"/>
                    <a:gd name="T9" fmla="*/ 136 h 48"/>
                    <a:gd name="T10" fmla="*/ 181 w 40"/>
                    <a:gd name="T11" fmla="*/ 49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8">
                      <a:moveTo>
                        <a:pt x="14" y="1"/>
                      </a:moveTo>
                      <a:cubicBezTo>
                        <a:pt x="0" y="0"/>
                        <a:pt x="5" y="19"/>
                        <a:pt x="7" y="27"/>
                      </a:cubicBezTo>
                      <a:cubicBezTo>
                        <a:pt x="10" y="39"/>
                        <a:pt x="21" y="38"/>
                        <a:pt x="28" y="48"/>
                      </a:cubicBezTo>
                      <a:cubicBezTo>
                        <a:pt x="21" y="39"/>
                        <a:pt x="11" y="28"/>
                        <a:pt x="27" y="22"/>
                      </a:cubicBezTo>
                      <a:cubicBezTo>
                        <a:pt x="33" y="19"/>
                        <a:pt x="40" y="24"/>
                        <a:pt x="35" y="14"/>
                      </a:cubicBezTo>
                      <a:cubicBezTo>
                        <a:pt x="32" y="8"/>
                        <a:pt x="23" y="6"/>
                        <a:pt x="18" y="5"/>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4" name="Freeform 216">
                  <a:extLst>
                    <a:ext uri="{FF2B5EF4-FFF2-40B4-BE49-F238E27FC236}">
                      <a16:creationId xmlns:a16="http://schemas.microsoft.com/office/drawing/2014/main" id="{A6620E9A-BC4B-F64A-B2EB-063281D33413}"/>
                    </a:ext>
                  </a:extLst>
                </p:cNvPr>
                <p:cNvSpPr>
                  <a:spLocks/>
                </p:cNvSpPr>
                <p:nvPr/>
              </p:nvSpPr>
              <p:spPr bwMode="auto">
                <a:xfrm>
                  <a:off x="3930" y="1966"/>
                  <a:ext cx="154" cy="154"/>
                </a:xfrm>
                <a:custGeom>
                  <a:avLst/>
                  <a:gdLst>
                    <a:gd name="T0" fmla="*/ 51 w 72"/>
                    <a:gd name="T1" fmla="*/ 0 h 72"/>
                    <a:gd name="T2" fmla="*/ 462 w 72"/>
                    <a:gd name="T3" fmla="*/ 225 h 72"/>
                    <a:gd name="T4" fmla="*/ 558 w 72"/>
                    <a:gd name="T5" fmla="*/ 430 h 72"/>
                    <a:gd name="T6" fmla="*/ 704 w 72"/>
                    <a:gd name="T7" fmla="*/ 586 h 72"/>
                    <a:gd name="T8" fmla="*/ 342 w 72"/>
                    <a:gd name="T9" fmla="*/ 325 h 72"/>
                    <a:gd name="T10" fmla="*/ 96 w 72"/>
                    <a:gd name="T11" fmla="*/ 225 h 72"/>
                    <a:gd name="T12" fmla="*/ 0 w 72"/>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72">
                      <a:moveTo>
                        <a:pt x="5" y="0"/>
                      </a:moveTo>
                      <a:cubicBezTo>
                        <a:pt x="7" y="13"/>
                        <a:pt x="38" y="13"/>
                        <a:pt x="47" y="23"/>
                      </a:cubicBezTo>
                      <a:cubicBezTo>
                        <a:pt x="53" y="29"/>
                        <a:pt x="53" y="37"/>
                        <a:pt x="57" y="44"/>
                      </a:cubicBezTo>
                      <a:cubicBezTo>
                        <a:pt x="60" y="52"/>
                        <a:pt x="65" y="55"/>
                        <a:pt x="72" y="60"/>
                      </a:cubicBezTo>
                      <a:cubicBezTo>
                        <a:pt x="59" y="72"/>
                        <a:pt x="44" y="37"/>
                        <a:pt x="35" y="33"/>
                      </a:cubicBezTo>
                      <a:cubicBezTo>
                        <a:pt x="25" y="29"/>
                        <a:pt x="18" y="32"/>
                        <a:pt x="10" y="23"/>
                      </a:cubicBezTo>
                      <a:cubicBezTo>
                        <a:pt x="3" y="16"/>
                        <a:pt x="3" y="8"/>
                        <a:pt x="0"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5" name="Freeform 217">
                  <a:extLst>
                    <a:ext uri="{FF2B5EF4-FFF2-40B4-BE49-F238E27FC236}">
                      <a16:creationId xmlns:a16="http://schemas.microsoft.com/office/drawing/2014/main" id="{91CF901D-9C26-2C3E-31E7-D3401E98BDE1}"/>
                    </a:ext>
                  </a:extLst>
                </p:cNvPr>
                <p:cNvSpPr>
                  <a:spLocks/>
                </p:cNvSpPr>
                <p:nvPr/>
              </p:nvSpPr>
              <p:spPr bwMode="auto">
                <a:xfrm>
                  <a:off x="4231" y="2196"/>
                  <a:ext cx="207" cy="67"/>
                </a:xfrm>
                <a:custGeom>
                  <a:avLst/>
                  <a:gdLst>
                    <a:gd name="T0" fmla="*/ 156 w 97"/>
                    <a:gd name="T1" fmla="*/ 89 h 31"/>
                    <a:gd name="T2" fmla="*/ 534 w 97"/>
                    <a:gd name="T3" fmla="*/ 132 h 31"/>
                    <a:gd name="T4" fmla="*/ 943 w 97"/>
                    <a:gd name="T5" fmla="*/ 121 h 31"/>
                    <a:gd name="T6" fmla="*/ 807 w 97"/>
                    <a:gd name="T7" fmla="*/ 270 h 31"/>
                    <a:gd name="T8" fmla="*/ 711 w 97"/>
                    <a:gd name="T9" fmla="*/ 210 h 31"/>
                    <a:gd name="T10" fmla="*/ 602 w 97"/>
                    <a:gd name="T11" fmla="*/ 201 h 31"/>
                    <a:gd name="T12" fmla="*/ 196 w 97"/>
                    <a:gd name="T13" fmla="*/ 313 h 31"/>
                    <a:gd name="T14" fmla="*/ 117 w 97"/>
                    <a:gd name="T15" fmla="*/ 121 h 31"/>
                    <a:gd name="T16" fmla="*/ 0 w 97"/>
                    <a:gd name="T17" fmla="*/ 0 h 31"/>
                    <a:gd name="T18" fmla="*/ 28 w 97"/>
                    <a:gd name="T19" fmla="*/ 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31">
                      <a:moveTo>
                        <a:pt x="16" y="9"/>
                      </a:moveTo>
                      <a:cubicBezTo>
                        <a:pt x="28" y="8"/>
                        <a:pt x="42" y="13"/>
                        <a:pt x="55" y="13"/>
                      </a:cubicBezTo>
                      <a:cubicBezTo>
                        <a:pt x="68" y="13"/>
                        <a:pt x="84" y="7"/>
                        <a:pt x="97" y="12"/>
                      </a:cubicBezTo>
                      <a:cubicBezTo>
                        <a:pt x="91" y="17"/>
                        <a:pt x="91" y="27"/>
                        <a:pt x="83" y="27"/>
                      </a:cubicBezTo>
                      <a:cubicBezTo>
                        <a:pt x="79" y="27"/>
                        <a:pt x="76" y="22"/>
                        <a:pt x="73" y="21"/>
                      </a:cubicBezTo>
                      <a:cubicBezTo>
                        <a:pt x="69" y="19"/>
                        <a:pt x="66" y="20"/>
                        <a:pt x="62" y="20"/>
                      </a:cubicBezTo>
                      <a:cubicBezTo>
                        <a:pt x="46" y="21"/>
                        <a:pt x="32" y="22"/>
                        <a:pt x="20" y="31"/>
                      </a:cubicBezTo>
                      <a:cubicBezTo>
                        <a:pt x="14" y="26"/>
                        <a:pt x="16" y="18"/>
                        <a:pt x="12" y="12"/>
                      </a:cubicBezTo>
                      <a:cubicBezTo>
                        <a:pt x="9" y="8"/>
                        <a:pt x="3" y="4"/>
                        <a:pt x="0" y="0"/>
                      </a:cubicBezTo>
                      <a:cubicBezTo>
                        <a:pt x="1" y="1"/>
                        <a:pt x="1" y="1"/>
                        <a:pt x="3" y="1"/>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6" name="Freeform 218">
                  <a:extLst>
                    <a:ext uri="{FF2B5EF4-FFF2-40B4-BE49-F238E27FC236}">
                      <a16:creationId xmlns:a16="http://schemas.microsoft.com/office/drawing/2014/main" id="{14CDA46C-6211-E739-73E6-E752B8BC8EEE}"/>
                    </a:ext>
                  </a:extLst>
                </p:cNvPr>
                <p:cNvSpPr>
                  <a:spLocks/>
                </p:cNvSpPr>
                <p:nvPr/>
              </p:nvSpPr>
              <p:spPr bwMode="auto">
                <a:xfrm>
                  <a:off x="4263" y="1722"/>
                  <a:ext cx="272" cy="194"/>
                </a:xfrm>
                <a:custGeom>
                  <a:avLst/>
                  <a:gdLst>
                    <a:gd name="T0" fmla="*/ 285 w 127"/>
                    <a:gd name="T1" fmla="*/ 77 h 91"/>
                    <a:gd name="T2" fmla="*/ 610 w 127"/>
                    <a:gd name="T3" fmla="*/ 205 h 91"/>
                    <a:gd name="T4" fmla="*/ 647 w 127"/>
                    <a:gd name="T5" fmla="*/ 554 h 91"/>
                    <a:gd name="T6" fmla="*/ 784 w 127"/>
                    <a:gd name="T7" fmla="*/ 642 h 91"/>
                    <a:gd name="T8" fmla="*/ 932 w 127"/>
                    <a:gd name="T9" fmla="*/ 735 h 91"/>
                    <a:gd name="T10" fmla="*/ 1082 w 127"/>
                    <a:gd name="T11" fmla="*/ 823 h 91"/>
                    <a:gd name="T12" fmla="*/ 1249 w 127"/>
                    <a:gd name="T13" fmla="*/ 883 h 91"/>
                    <a:gd name="T14" fmla="*/ 921 w 127"/>
                    <a:gd name="T15" fmla="*/ 563 h 91"/>
                    <a:gd name="T16" fmla="*/ 707 w 127"/>
                    <a:gd name="T17" fmla="*/ 205 h 91"/>
                    <a:gd name="T18" fmla="*/ 403 w 127"/>
                    <a:gd name="T19" fmla="*/ 19 h 91"/>
                    <a:gd name="T20" fmla="*/ 0 w 127"/>
                    <a:gd name="T21" fmla="*/ 68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7" h="91">
                      <a:moveTo>
                        <a:pt x="29" y="8"/>
                      </a:moveTo>
                      <a:cubicBezTo>
                        <a:pt x="40" y="10"/>
                        <a:pt x="54" y="12"/>
                        <a:pt x="62" y="21"/>
                      </a:cubicBezTo>
                      <a:cubicBezTo>
                        <a:pt x="69" y="29"/>
                        <a:pt x="76" y="50"/>
                        <a:pt x="66" y="57"/>
                      </a:cubicBezTo>
                      <a:cubicBezTo>
                        <a:pt x="67" y="61"/>
                        <a:pt x="76" y="63"/>
                        <a:pt x="80" y="66"/>
                      </a:cubicBezTo>
                      <a:cubicBezTo>
                        <a:pt x="85" y="70"/>
                        <a:pt x="88" y="72"/>
                        <a:pt x="95" y="76"/>
                      </a:cubicBezTo>
                      <a:cubicBezTo>
                        <a:pt x="101" y="79"/>
                        <a:pt x="103" y="82"/>
                        <a:pt x="110" y="85"/>
                      </a:cubicBezTo>
                      <a:cubicBezTo>
                        <a:pt x="115" y="87"/>
                        <a:pt x="124" y="88"/>
                        <a:pt x="127" y="91"/>
                      </a:cubicBezTo>
                      <a:cubicBezTo>
                        <a:pt x="116" y="82"/>
                        <a:pt x="102" y="70"/>
                        <a:pt x="94" y="58"/>
                      </a:cubicBezTo>
                      <a:cubicBezTo>
                        <a:pt x="85" y="46"/>
                        <a:pt x="83" y="32"/>
                        <a:pt x="72" y="21"/>
                      </a:cubicBezTo>
                      <a:cubicBezTo>
                        <a:pt x="63" y="12"/>
                        <a:pt x="53" y="3"/>
                        <a:pt x="41" y="2"/>
                      </a:cubicBezTo>
                      <a:cubicBezTo>
                        <a:pt x="26" y="0"/>
                        <a:pt x="12" y="12"/>
                        <a:pt x="0" y="7"/>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7" name="Freeform 219">
                  <a:extLst>
                    <a:ext uri="{FF2B5EF4-FFF2-40B4-BE49-F238E27FC236}">
                      <a16:creationId xmlns:a16="http://schemas.microsoft.com/office/drawing/2014/main" id="{89E294DB-6247-79C6-F3A8-37EA804E6046}"/>
                    </a:ext>
                  </a:extLst>
                </p:cNvPr>
                <p:cNvSpPr>
                  <a:spLocks/>
                </p:cNvSpPr>
                <p:nvPr/>
              </p:nvSpPr>
              <p:spPr bwMode="auto">
                <a:xfrm>
                  <a:off x="4804" y="1641"/>
                  <a:ext cx="77" cy="181"/>
                </a:xfrm>
                <a:custGeom>
                  <a:avLst/>
                  <a:gdLst>
                    <a:gd name="T0" fmla="*/ 353 w 36"/>
                    <a:gd name="T1" fmla="*/ 0 h 85"/>
                    <a:gd name="T2" fmla="*/ 205 w 36"/>
                    <a:gd name="T3" fmla="*/ 204 h 85"/>
                    <a:gd name="T4" fmla="*/ 51 w 36"/>
                    <a:gd name="T5" fmla="*/ 366 h 85"/>
                    <a:gd name="T6" fmla="*/ 77 w 36"/>
                    <a:gd name="T7" fmla="*/ 607 h 85"/>
                    <a:gd name="T8" fmla="*/ 257 w 36"/>
                    <a:gd name="T9" fmla="*/ 820 h 85"/>
                    <a:gd name="T10" fmla="*/ 156 w 36"/>
                    <a:gd name="T11" fmla="*/ 481 h 85"/>
                    <a:gd name="T12" fmla="*/ 265 w 36"/>
                    <a:gd name="T13" fmla="*/ 326 h 85"/>
                    <a:gd name="T14" fmla="*/ 325 w 36"/>
                    <a:gd name="T15" fmla="*/ 117 h 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85">
                      <a:moveTo>
                        <a:pt x="36" y="0"/>
                      </a:moveTo>
                      <a:cubicBezTo>
                        <a:pt x="30" y="6"/>
                        <a:pt x="26" y="14"/>
                        <a:pt x="21" y="21"/>
                      </a:cubicBezTo>
                      <a:cubicBezTo>
                        <a:pt x="16" y="27"/>
                        <a:pt x="9" y="31"/>
                        <a:pt x="5" y="38"/>
                      </a:cubicBezTo>
                      <a:cubicBezTo>
                        <a:pt x="0" y="46"/>
                        <a:pt x="2" y="55"/>
                        <a:pt x="8" y="63"/>
                      </a:cubicBezTo>
                      <a:cubicBezTo>
                        <a:pt x="13" y="70"/>
                        <a:pt x="19" y="79"/>
                        <a:pt x="26" y="85"/>
                      </a:cubicBezTo>
                      <a:cubicBezTo>
                        <a:pt x="36" y="77"/>
                        <a:pt x="13" y="63"/>
                        <a:pt x="16" y="50"/>
                      </a:cubicBezTo>
                      <a:cubicBezTo>
                        <a:pt x="18" y="43"/>
                        <a:pt x="25" y="40"/>
                        <a:pt x="27" y="34"/>
                      </a:cubicBezTo>
                      <a:cubicBezTo>
                        <a:pt x="30" y="27"/>
                        <a:pt x="30" y="19"/>
                        <a:pt x="33" y="12"/>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8" name="Freeform 220">
                  <a:extLst>
                    <a:ext uri="{FF2B5EF4-FFF2-40B4-BE49-F238E27FC236}">
                      <a16:creationId xmlns:a16="http://schemas.microsoft.com/office/drawing/2014/main" id="{5EFE62B9-66F6-E849-6653-3ECBA1AC5716}"/>
                    </a:ext>
                  </a:extLst>
                </p:cNvPr>
                <p:cNvSpPr>
                  <a:spLocks/>
                </p:cNvSpPr>
                <p:nvPr/>
              </p:nvSpPr>
              <p:spPr bwMode="auto">
                <a:xfrm>
                  <a:off x="4810" y="1534"/>
                  <a:ext cx="94" cy="70"/>
                </a:xfrm>
                <a:custGeom>
                  <a:avLst/>
                  <a:gdLst>
                    <a:gd name="T0" fmla="*/ 0 w 44"/>
                    <a:gd name="T1" fmla="*/ 153 h 33"/>
                    <a:gd name="T2" fmla="*/ 241 w 44"/>
                    <a:gd name="T3" fmla="*/ 125 h 33"/>
                    <a:gd name="T4" fmla="*/ 370 w 44"/>
                    <a:gd name="T5" fmla="*/ 314 h 33"/>
                    <a:gd name="T6" fmla="*/ 301 w 44"/>
                    <a:gd name="T7" fmla="*/ 36 h 33"/>
                    <a:gd name="T8" fmla="*/ 19 w 44"/>
                    <a:gd name="T9" fmla="*/ 112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3">
                      <a:moveTo>
                        <a:pt x="0" y="16"/>
                      </a:moveTo>
                      <a:cubicBezTo>
                        <a:pt x="8" y="16"/>
                        <a:pt x="16" y="10"/>
                        <a:pt x="25" y="13"/>
                      </a:cubicBezTo>
                      <a:cubicBezTo>
                        <a:pt x="35" y="16"/>
                        <a:pt x="34" y="24"/>
                        <a:pt x="38" y="33"/>
                      </a:cubicBezTo>
                      <a:cubicBezTo>
                        <a:pt x="36" y="23"/>
                        <a:pt x="44" y="9"/>
                        <a:pt x="31" y="4"/>
                      </a:cubicBezTo>
                      <a:cubicBezTo>
                        <a:pt x="22" y="0"/>
                        <a:pt x="7" y="5"/>
                        <a:pt x="2" y="12"/>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9" name="Freeform 221">
                  <a:extLst>
                    <a:ext uri="{FF2B5EF4-FFF2-40B4-BE49-F238E27FC236}">
                      <a16:creationId xmlns:a16="http://schemas.microsoft.com/office/drawing/2014/main" id="{BF86A45A-A571-A1CC-DBE4-A0D2B5B74F6D}"/>
                    </a:ext>
                  </a:extLst>
                </p:cNvPr>
                <p:cNvSpPr>
                  <a:spLocks/>
                </p:cNvSpPr>
                <p:nvPr/>
              </p:nvSpPr>
              <p:spPr bwMode="auto">
                <a:xfrm>
                  <a:off x="4904" y="1448"/>
                  <a:ext cx="124" cy="107"/>
                </a:xfrm>
                <a:custGeom>
                  <a:avLst/>
                  <a:gdLst>
                    <a:gd name="T0" fmla="*/ 0 w 58"/>
                    <a:gd name="T1" fmla="*/ 197 h 50"/>
                    <a:gd name="T2" fmla="*/ 378 w 58"/>
                    <a:gd name="T3" fmla="*/ 490 h 50"/>
                    <a:gd name="T4" fmla="*/ 41 w 58"/>
                    <a:gd name="T5" fmla="*/ 205 h 50"/>
                    <a:gd name="T6" fmla="*/ 0 60000 65536"/>
                    <a:gd name="T7" fmla="*/ 0 60000 65536"/>
                    <a:gd name="T8" fmla="*/ 0 60000 65536"/>
                  </a:gdLst>
                  <a:ahLst/>
                  <a:cxnLst>
                    <a:cxn ang="T6">
                      <a:pos x="T0" y="T1"/>
                    </a:cxn>
                    <a:cxn ang="T7">
                      <a:pos x="T2" y="T3"/>
                    </a:cxn>
                    <a:cxn ang="T8">
                      <a:pos x="T4" y="T5"/>
                    </a:cxn>
                  </a:cxnLst>
                  <a:rect l="0" t="0" r="r" b="b"/>
                  <a:pathLst>
                    <a:path w="58" h="50">
                      <a:moveTo>
                        <a:pt x="0" y="20"/>
                      </a:moveTo>
                      <a:cubicBezTo>
                        <a:pt x="22" y="13"/>
                        <a:pt x="40" y="24"/>
                        <a:pt x="39" y="50"/>
                      </a:cubicBezTo>
                      <a:cubicBezTo>
                        <a:pt x="58" y="26"/>
                        <a:pt x="25" y="0"/>
                        <a:pt x="4" y="21"/>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0" name="Freeform 222">
                  <a:extLst>
                    <a:ext uri="{FF2B5EF4-FFF2-40B4-BE49-F238E27FC236}">
                      <a16:creationId xmlns:a16="http://schemas.microsoft.com/office/drawing/2014/main" id="{CD031EB9-4EB4-B4D4-EC82-88599CF22F84}"/>
                    </a:ext>
                  </a:extLst>
                </p:cNvPr>
                <p:cNvSpPr>
                  <a:spLocks/>
                </p:cNvSpPr>
                <p:nvPr/>
              </p:nvSpPr>
              <p:spPr bwMode="auto">
                <a:xfrm>
                  <a:off x="4802" y="2404"/>
                  <a:ext cx="169" cy="117"/>
                </a:xfrm>
                <a:custGeom>
                  <a:avLst/>
                  <a:gdLst>
                    <a:gd name="T0" fmla="*/ 732 w 79"/>
                    <a:gd name="T1" fmla="*/ 0 h 55"/>
                    <a:gd name="T2" fmla="*/ 449 w 79"/>
                    <a:gd name="T3" fmla="*/ 317 h 55"/>
                    <a:gd name="T4" fmla="*/ 0 w 79"/>
                    <a:gd name="T5" fmla="*/ 230 h 55"/>
                    <a:gd name="T6" fmla="*/ 96 w 79"/>
                    <a:gd name="T7" fmla="*/ 413 h 55"/>
                    <a:gd name="T8" fmla="*/ 310 w 79"/>
                    <a:gd name="T9" fmla="*/ 394 h 55"/>
                    <a:gd name="T10" fmla="*/ 310 w 79"/>
                    <a:gd name="T11" fmla="*/ 530 h 55"/>
                    <a:gd name="T12" fmla="*/ 430 w 79"/>
                    <a:gd name="T13" fmla="*/ 402 h 55"/>
                    <a:gd name="T14" fmla="*/ 567 w 79"/>
                    <a:gd name="T15" fmla="*/ 317 h 55"/>
                    <a:gd name="T16" fmla="*/ 774 w 79"/>
                    <a:gd name="T17" fmla="*/ 28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55">
                      <a:moveTo>
                        <a:pt x="75" y="0"/>
                      </a:moveTo>
                      <a:cubicBezTo>
                        <a:pt x="73" y="17"/>
                        <a:pt x="61" y="28"/>
                        <a:pt x="46" y="33"/>
                      </a:cubicBezTo>
                      <a:cubicBezTo>
                        <a:pt x="26" y="39"/>
                        <a:pt x="17" y="28"/>
                        <a:pt x="0" y="24"/>
                      </a:cubicBezTo>
                      <a:cubicBezTo>
                        <a:pt x="1" y="27"/>
                        <a:pt x="7" y="41"/>
                        <a:pt x="10" y="43"/>
                      </a:cubicBezTo>
                      <a:cubicBezTo>
                        <a:pt x="17" y="48"/>
                        <a:pt x="25" y="39"/>
                        <a:pt x="32" y="41"/>
                      </a:cubicBezTo>
                      <a:cubicBezTo>
                        <a:pt x="34" y="46"/>
                        <a:pt x="32" y="50"/>
                        <a:pt x="32" y="55"/>
                      </a:cubicBezTo>
                      <a:cubicBezTo>
                        <a:pt x="38" y="55"/>
                        <a:pt x="40" y="46"/>
                        <a:pt x="44" y="42"/>
                      </a:cubicBezTo>
                      <a:cubicBezTo>
                        <a:pt x="48" y="37"/>
                        <a:pt x="53" y="35"/>
                        <a:pt x="58" y="33"/>
                      </a:cubicBezTo>
                      <a:cubicBezTo>
                        <a:pt x="75" y="25"/>
                        <a:pt x="71" y="17"/>
                        <a:pt x="79" y="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1" name="Freeform 223">
                  <a:extLst>
                    <a:ext uri="{FF2B5EF4-FFF2-40B4-BE49-F238E27FC236}">
                      <a16:creationId xmlns:a16="http://schemas.microsoft.com/office/drawing/2014/main" id="{7935C135-8092-B270-B85A-81C728C6E42D}"/>
                    </a:ext>
                  </a:extLst>
                </p:cNvPr>
                <p:cNvSpPr>
                  <a:spLocks/>
                </p:cNvSpPr>
                <p:nvPr/>
              </p:nvSpPr>
              <p:spPr bwMode="auto">
                <a:xfrm>
                  <a:off x="4184" y="2348"/>
                  <a:ext cx="148" cy="67"/>
                </a:xfrm>
                <a:custGeom>
                  <a:avLst/>
                  <a:gdLst>
                    <a:gd name="T0" fmla="*/ 285 w 69"/>
                    <a:gd name="T1" fmla="*/ 132 h 31"/>
                    <a:gd name="T2" fmla="*/ 69 w 69"/>
                    <a:gd name="T3" fmla="*/ 242 h 31"/>
                    <a:gd name="T4" fmla="*/ 354 w 69"/>
                    <a:gd name="T5" fmla="*/ 313 h 31"/>
                    <a:gd name="T6" fmla="*/ 639 w 69"/>
                    <a:gd name="T7" fmla="*/ 0 h 31"/>
                    <a:gd name="T8" fmla="*/ 277 w 69"/>
                    <a:gd name="T9" fmla="*/ 14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1">
                      <a:moveTo>
                        <a:pt x="29" y="13"/>
                      </a:moveTo>
                      <a:cubicBezTo>
                        <a:pt x="23" y="12"/>
                        <a:pt x="0" y="15"/>
                        <a:pt x="7" y="24"/>
                      </a:cubicBezTo>
                      <a:cubicBezTo>
                        <a:pt x="11" y="28"/>
                        <a:pt x="30" y="28"/>
                        <a:pt x="36" y="31"/>
                      </a:cubicBezTo>
                      <a:cubicBezTo>
                        <a:pt x="17" y="15"/>
                        <a:pt x="69" y="15"/>
                        <a:pt x="65" y="0"/>
                      </a:cubicBezTo>
                      <a:cubicBezTo>
                        <a:pt x="52" y="6"/>
                        <a:pt x="41" y="9"/>
                        <a:pt x="28" y="14"/>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2" name="Freeform 224">
                  <a:extLst>
                    <a:ext uri="{FF2B5EF4-FFF2-40B4-BE49-F238E27FC236}">
                      <a16:creationId xmlns:a16="http://schemas.microsoft.com/office/drawing/2014/main" id="{48F8E9BF-2A77-D802-ADA1-E408F826B06B}"/>
                    </a:ext>
                  </a:extLst>
                </p:cNvPr>
                <p:cNvSpPr>
                  <a:spLocks/>
                </p:cNvSpPr>
                <p:nvPr/>
              </p:nvSpPr>
              <p:spPr bwMode="auto">
                <a:xfrm>
                  <a:off x="4103" y="2861"/>
                  <a:ext cx="173" cy="120"/>
                </a:xfrm>
                <a:custGeom>
                  <a:avLst/>
                  <a:gdLst>
                    <a:gd name="T0" fmla="*/ 0 w 81"/>
                    <a:gd name="T1" fmla="*/ 386 h 56"/>
                    <a:gd name="T2" fmla="*/ 241 w 81"/>
                    <a:gd name="T3" fmla="*/ 302 h 56"/>
                    <a:gd name="T4" fmla="*/ 470 w 81"/>
                    <a:gd name="T5" fmla="*/ 394 h 56"/>
                    <a:gd name="T6" fmla="*/ 634 w 81"/>
                    <a:gd name="T7" fmla="*/ 0 h 56"/>
                    <a:gd name="T8" fmla="*/ 626 w 81"/>
                    <a:gd name="T9" fmla="*/ 523 h 56"/>
                    <a:gd name="T10" fmla="*/ 333 w 81"/>
                    <a:gd name="T11" fmla="*/ 422 h 56"/>
                    <a:gd name="T12" fmla="*/ 156 w 81"/>
                    <a:gd name="T13" fmla="*/ 414 h 56"/>
                    <a:gd name="T14" fmla="*/ 41 w 81"/>
                    <a:gd name="T15" fmla="*/ 373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 h="56">
                      <a:moveTo>
                        <a:pt x="0" y="39"/>
                      </a:moveTo>
                      <a:cubicBezTo>
                        <a:pt x="8" y="37"/>
                        <a:pt x="15" y="30"/>
                        <a:pt x="25" y="31"/>
                      </a:cubicBezTo>
                      <a:cubicBezTo>
                        <a:pt x="34" y="32"/>
                        <a:pt x="39" y="40"/>
                        <a:pt x="48" y="40"/>
                      </a:cubicBezTo>
                      <a:cubicBezTo>
                        <a:pt x="69" y="39"/>
                        <a:pt x="74" y="16"/>
                        <a:pt x="65" y="0"/>
                      </a:cubicBezTo>
                      <a:cubicBezTo>
                        <a:pt x="80" y="8"/>
                        <a:pt x="81" y="47"/>
                        <a:pt x="64" y="53"/>
                      </a:cubicBezTo>
                      <a:cubicBezTo>
                        <a:pt x="54" y="56"/>
                        <a:pt x="43" y="44"/>
                        <a:pt x="34" y="43"/>
                      </a:cubicBezTo>
                      <a:cubicBezTo>
                        <a:pt x="27" y="42"/>
                        <a:pt x="23" y="44"/>
                        <a:pt x="16" y="42"/>
                      </a:cubicBezTo>
                      <a:cubicBezTo>
                        <a:pt x="11" y="40"/>
                        <a:pt x="10" y="36"/>
                        <a:pt x="4" y="38"/>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3" name="Freeform 225">
                  <a:extLst>
                    <a:ext uri="{FF2B5EF4-FFF2-40B4-BE49-F238E27FC236}">
                      <a16:creationId xmlns:a16="http://schemas.microsoft.com/office/drawing/2014/main" id="{857CCA80-652F-E366-4AAD-4865A959D24F}"/>
                    </a:ext>
                  </a:extLst>
                </p:cNvPr>
                <p:cNvSpPr>
                  <a:spLocks/>
                </p:cNvSpPr>
                <p:nvPr/>
              </p:nvSpPr>
              <p:spPr bwMode="auto">
                <a:xfrm>
                  <a:off x="4231" y="2972"/>
                  <a:ext cx="116" cy="69"/>
                </a:xfrm>
                <a:custGeom>
                  <a:avLst/>
                  <a:gdLst>
                    <a:gd name="T0" fmla="*/ 157 w 54"/>
                    <a:gd name="T1" fmla="*/ 0 h 32"/>
                    <a:gd name="T2" fmla="*/ 535 w 54"/>
                    <a:gd name="T3" fmla="*/ 129 h 32"/>
                    <a:gd name="T4" fmla="*/ 170 w 54"/>
                    <a:gd name="T5" fmla="*/ 9 h 32"/>
                    <a:gd name="T6" fmla="*/ 0 60000 65536"/>
                    <a:gd name="T7" fmla="*/ 0 60000 65536"/>
                    <a:gd name="T8" fmla="*/ 0 60000 65536"/>
                  </a:gdLst>
                  <a:ahLst/>
                  <a:cxnLst>
                    <a:cxn ang="T6">
                      <a:pos x="T0" y="T1"/>
                    </a:cxn>
                    <a:cxn ang="T7">
                      <a:pos x="T2" y="T3"/>
                    </a:cxn>
                    <a:cxn ang="T8">
                      <a:pos x="T4" y="T5"/>
                    </a:cxn>
                  </a:cxnLst>
                  <a:rect l="0" t="0" r="r" b="b"/>
                  <a:pathLst>
                    <a:path w="54" h="32">
                      <a:moveTo>
                        <a:pt x="16" y="0"/>
                      </a:moveTo>
                      <a:cubicBezTo>
                        <a:pt x="21" y="22"/>
                        <a:pt x="37" y="18"/>
                        <a:pt x="54" y="13"/>
                      </a:cubicBezTo>
                      <a:cubicBezTo>
                        <a:pt x="46" y="32"/>
                        <a:pt x="0" y="29"/>
                        <a:pt x="17" y="1"/>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4" name="Freeform 226">
                  <a:extLst>
                    <a:ext uri="{FF2B5EF4-FFF2-40B4-BE49-F238E27FC236}">
                      <a16:creationId xmlns:a16="http://schemas.microsoft.com/office/drawing/2014/main" id="{032D74AB-5BE8-2B88-4EE6-B1ECA98769C8}"/>
                    </a:ext>
                  </a:extLst>
                </p:cNvPr>
                <p:cNvSpPr>
                  <a:spLocks/>
                </p:cNvSpPr>
                <p:nvPr/>
              </p:nvSpPr>
              <p:spPr bwMode="auto">
                <a:xfrm>
                  <a:off x="4342" y="2849"/>
                  <a:ext cx="411" cy="85"/>
                </a:xfrm>
                <a:custGeom>
                  <a:avLst/>
                  <a:gdLst>
                    <a:gd name="T0" fmla="*/ 0 w 192"/>
                    <a:gd name="T1" fmla="*/ 49 h 40"/>
                    <a:gd name="T2" fmla="*/ 370 w 192"/>
                    <a:gd name="T3" fmla="*/ 164 h 40"/>
                    <a:gd name="T4" fmla="*/ 531 w 192"/>
                    <a:gd name="T5" fmla="*/ 104 h 40"/>
                    <a:gd name="T6" fmla="*/ 724 w 192"/>
                    <a:gd name="T7" fmla="*/ 213 h 40"/>
                    <a:gd name="T8" fmla="*/ 944 w 192"/>
                    <a:gd name="T9" fmla="*/ 204 h 40"/>
                    <a:gd name="T10" fmla="*/ 1177 w 192"/>
                    <a:gd name="T11" fmla="*/ 230 h 40"/>
                    <a:gd name="T12" fmla="*/ 1394 w 192"/>
                    <a:gd name="T13" fmla="*/ 240 h 40"/>
                    <a:gd name="T14" fmla="*/ 1539 w 192"/>
                    <a:gd name="T15" fmla="*/ 104 h 40"/>
                    <a:gd name="T16" fmla="*/ 1884 w 192"/>
                    <a:gd name="T17" fmla="*/ 0 h 40"/>
                    <a:gd name="T18" fmla="*/ 1755 w 192"/>
                    <a:gd name="T19" fmla="*/ 172 h 40"/>
                    <a:gd name="T20" fmla="*/ 1571 w 192"/>
                    <a:gd name="T21" fmla="*/ 281 h 40"/>
                    <a:gd name="T22" fmla="*/ 1411 w 192"/>
                    <a:gd name="T23" fmla="*/ 366 h 40"/>
                    <a:gd name="T24" fmla="*/ 1197 w 192"/>
                    <a:gd name="T25" fmla="*/ 289 h 40"/>
                    <a:gd name="T26" fmla="*/ 724 w 192"/>
                    <a:gd name="T27" fmla="*/ 349 h 40"/>
                    <a:gd name="T28" fmla="*/ 509 w 192"/>
                    <a:gd name="T29" fmla="*/ 308 h 40"/>
                    <a:gd name="T30" fmla="*/ 353 w 192"/>
                    <a:gd name="T31" fmla="*/ 249 h 40"/>
                    <a:gd name="T32" fmla="*/ 77 w 192"/>
                    <a:gd name="T33" fmla="*/ 136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2" h="40">
                      <a:moveTo>
                        <a:pt x="0" y="5"/>
                      </a:moveTo>
                      <a:cubicBezTo>
                        <a:pt x="13" y="11"/>
                        <a:pt x="21" y="24"/>
                        <a:pt x="38" y="17"/>
                      </a:cubicBezTo>
                      <a:cubicBezTo>
                        <a:pt x="45" y="13"/>
                        <a:pt x="46" y="8"/>
                        <a:pt x="54" y="11"/>
                      </a:cubicBezTo>
                      <a:cubicBezTo>
                        <a:pt x="62" y="14"/>
                        <a:pt x="65" y="20"/>
                        <a:pt x="74" y="22"/>
                      </a:cubicBezTo>
                      <a:cubicBezTo>
                        <a:pt x="82" y="23"/>
                        <a:pt x="89" y="22"/>
                        <a:pt x="96" y="21"/>
                      </a:cubicBezTo>
                      <a:cubicBezTo>
                        <a:pt x="105" y="19"/>
                        <a:pt x="111" y="22"/>
                        <a:pt x="120" y="24"/>
                      </a:cubicBezTo>
                      <a:cubicBezTo>
                        <a:pt x="125" y="25"/>
                        <a:pt x="138" y="27"/>
                        <a:pt x="142" y="25"/>
                      </a:cubicBezTo>
                      <a:cubicBezTo>
                        <a:pt x="150" y="20"/>
                        <a:pt x="145" y="12"/>
                        <a:pt x="157" y="11"/>
                      </a:cubicBezTo>
                      <a:cubicBezTo>
                        <a:pt x="168" y="10"/>
                        <a:pt x="187" y="19"/>
                        <a:pt x="192" y="0"/>
                      </a:cubicBezTo>
                      <a:cubicBezTo>
                        <a:pt x="190" y="5"/>
                        <a:pt x="186" y="13"/>
                        <a:pt x="179" y="18"/>
                      </a:cubicBezTo>
                      <a:cubicBezTo>
                        <a:pt x="171" y="22"/>
                        <a:pt x="166" y="20"/>
                        <a:pt x="160" y="29"/>
                      </a:cubicBezTo>
                      <a:cubicBezTo>
                        <a:pt x="155" y="36"/>
                        <a:pt x="154" y="40"/>
                        <a:pt x="144" y="38"/>
                      </a:cubicBezTo>
                      <a:cubicBezTo>
                        <a:pt x="136" y="36"/>
                        <a:pt x="129" y="31"/>
                        <a:pt x="122" y="30"/>
                      </a:cubicBezTo>
                      <a:cubicBezTo>
                        <a:pt x="106" y="27"/>
                        <a:pt x="88" y="31"/>
                        <a:pt x="74" y="36"/>
                      </a:cubicBezTo>
                      <a:cubicBezTo>
                        <a:pt x="63" y="39"/>
                        <a:pt x="59" y="40"/>
                        <a:pt x="52" y="32"/>
                      </a:cubicBezTo>
                      <a:cubicBezTo>
                        <a:pt x="46" y="24"/>
                        <a:pt x="46" y="24"/>
                        <a:pt x="36" y="26"/>
                      </a:cubicBezTo>
                      <a:cubicBezTo>
                        <a:pt x="20" y="29"/>
                        <a:pt x="18" y="22"/>
                        <a:pt x="8" y="14"/>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5" name="Freeform 227">
                  <a:extLst>
                    <a:ext uri="{FF2B5EF4-FFF2-40B4-BE49-F238E27FC236}">
                      <a16:creationId xmlns:a16="http://schemas.microsoft.com/office/drawing/2014/main" id="{128EF5FA-3017-DF25-C9D1-ED18B978DEE7}"/>
                    </a:ext>
                  </a:extLst>
                </p:cNvPr>
                <p:cNvSpPr>
                  <a:spLocks/>
                </p:cNvSpPr>
                <p:nvPr/>
              </p:nvSpPr>
              <p:spPr bwMode="auto">
                <a:xfrm>
                  <a:off x="4357" y="2536"/>
                  <a:ext cx="158" cy="163"/>
                </a:xfrm>
                <a:custGeom>
                  <a:avLst/>
                  <a:gdLst>
                    <a:gd name="T0" fmla="*/ 410 w 74"/>
                    <a:gd name="T1" fmla="*/ 0 h 76"/>
                    <a:gd name="T2" fmla="*/ 265 w 74"/>
                    <a:gd name="T3" fmla="*/ 326 h 76"/>
                    <a:gd name="T4" fmla="*/ 60 w 74"/>
                    <a:gd name="T5" fmla="*/ 631 h 76"/>
                    <a:gd name="T6" fmla="*/ 233 w 74"/>
                    <a:gd name="T7" fmla="*/ 446 h 76"/>
                    <a:gd name="T8" fmla="*/ 465 w 74"/>
                    <a:gd name="T9" fmla="*/ 362 h 76"/>
                    <a:gd name="T10" fmla="*/ 662 w 74"/>
                    <a:gd name="T11" fmla="*/ 751 h 76"/>
                    <a:gd name="T12" fmla="*/ 555 w 74"/>
                    <a:gd name="T13" fmla="*/ 326 h 76"/>
                    <a:gd name="T14" fmla="*/ 401 w 74"/>
                    <a:gd name="T15" fmla="*/ 326 h 76"/>
                    <a:gd name="T16" fmla="*/ 418 w 74"/>
                    <a:gd name="T17" fmla="*/ 6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76">
                      <a:moveTo>
                        <a:pt x="42" y="0"/>
                      </a:moveTo>
                      <a:cubicBezTo>
                        <a:pt x="24" y="5"/>
                        <a:pt x="35" y="21"/>
                        <a:pt x="27" y="33"/>
                      </a:cubicBezTo>
                      <a:cubicBezTo>
                        <a:pt x="22" y="40"/>
                        <a:pt x="0" y="54"/>
                        <a:pt x="6" y="64"/>
                      </a:cubicBezTo>
                      <a:cubicBezTo>
                        <a:pt x="13" y="59"/>
                        <a:pt x="16" y="50"/>
                        <a:pt x="24" y="45"/>
                      </a:cubicBezTo>
                      <a:cubicBezTo>
                        <a:pt x="30" y="41"/>
                        <a:pt x="40" y="37"/>
                        <a:pt x="48" y="37"/>
                      </a:cubicBezTo>
                      <a:cubicBezTo>
                        <a:pt x="63" y="37"/>
                        <a:pt x="74" y="63"/>
                        <a:pt x="68" y="76"/>
                      </a:cubicBezTo>
                      <a:cubicBezTo>
                        <a:pt x="74" y="64"/>
                        <a:pt x="71" y="39"/>
                        <a:pt x="57" y="33"/>
                      </a:cubicBezTo>
                      <a:cubicBezTo>
                        <a:pt x="50" y="30"/>
                        <a:pt x="45" y="37"/>
                        <a:pt x="41" y="33"/>
                      </a:cubicBezTo>
                      <a:cubicBezTo>
                        <a:pt x="36" y="28"/>
                        <a:pt x="40" y="10"/>
                        <a:pt x="43" y="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6" name="Freeform 228">
                  <a:extLst>
                    <a:ext uri="{FF2B5EF4-FFF2-40B4-BE49-F238E27FC236}">
                      <a16:creationId xmlns:a16="http://schemas.microsoft.com/office/drawing/2014/main" id="{11AA988E-981E-2FC3-4895-1034561EBF3A}"/>
                    </a:ext>
                  </a:extLst>
                </p:cNvPr>
                <p:cNvSpPr>
                  <a:spLocks/>
                </p:cNvSpPr>
                <p:nvPr/>
              </p:nvSpPr>
              <p:spPr bwMode="auto">
                <a:xfrm>
                  <a:off x="3462" y="2256"/>
                  <a:ext cx="177" cy="94"/>
                </a:xfrm>
                <a:custGeom>
                  <a:avLst/>
                  <a:gdLst>
                    <a:gd name="T0" fmla="*/ 87 w 83"/>
                    <a:gd name="T1" fmla="*/ 389 h 44"/>
                    <a:gd name="T2" fmla="*/ 301 w 83"/>
                    <a:gd name="T3" fmla="*/ 410 h 44"/>
                    <a:gd name="T4" fmla="*/ 465 w 83"/>
                    <a:gd name="T5" fmla="*/ 293 h 44"/>
                    <a:gd name="T6" fmla="*/ 804 w 83"/>
                    <a:gd name="T7" fmla="*/ 0 h 44"/>
                    <a:gd name="T8" fmla="*/ 281 w 83"/>
                    <a:gd name="T9" fmla="*/ 137 h 44"/>
                    <a:gd name="T10" fmla="*/ 128 w 83"/>
                    <a:gd name="T11" fmla="*/ 173 h 44"/>
                    <a:gd name="T12" fmla="*/ 250 w 83"/>
                    <a:gd name="T13" fmla="*/ 233 h 44"/>
                    <a:gd name="T14" fmla="*/ 173 w 83"/>
                    <a:gd name="T15" fmla="*/ 353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 h="44">
                      <a:moveTo>
                        <a:pt x="9" y="40"/>
                      </a:moveTo>
                      <a:cubicBezTo>
                        <a:pt x="17" y="41"/>
                        <a:pt x="22" y="44"/>
                        <a:pt x="31" y="42"/>
                      </a:cubicBezTo>
                      <a:cubicBezTo>
                        <a:pt x="38" y="40"/>
                        <a:pt x="43" y="35"/>
                        <a:pt x="48" y="30"/>
                      </a:cubicBezTo>
                      <a:cubicBezTo>
                        <a:pt x="60" y="18"/>
                        <a:pt x="71" y="9"/>
                        <a:pt x="83" y="0"/>
                      </a:cubicBezTo>
                      <a:cubicBezTo>
                        <a:pt x="61" y="6"/>
                        <a:pt x="53" y="23"/>
                        <a:pt x="29" y="14"/>
                      </a:cubicBezTo>
                      <a:cubicBezTo>
                        <a:pt x="24" y="12"/>
                        <a:pt x="0" y="5"/>
                        <a:pt x="13" y="18"/>
                      </a:cubicBezTo>
                      <a:cubicBezTo>
                        <a:pt x="16" y="21"/>
                        <a:pt x="24" y="17"/>
                        <a:pt x="26" y="24"/>
                      </a:cubicBezTo>
                      <a:cubicBezTo>
                        <a:pt x="28" y="29"/>
                        <a:pt x="22" y="33"/>
                        <a:pt x="18" y="3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7" name="Freeform 229">
                  <a:extLst>
                    <a:ext uri="{FF2B5EF4-FFF2-40B4-BE49-F238E27FC236}">
                      <a16:creationId xmlns:a16="http://schemas.microsoft.com/office/drawing/2014/main" id="{A0A58B46-9A0A-6319-E38D-0BECB20626C5}"/>
                    </a:ext>
                  </a:extLst>
                </p:cNvPr>
                <p:cNvSpPr>
                  <a:spLocks/>
                </p:cNvSpPr>
                <p:nvPr/>
              </p:nvSpPr>
              <p:spPr bwMode="auto">
                <a:xfrm>
                  <a:off x="3302" y="2524"/>
                  <a:ext cx="77" cy="121"/>
                </a:xfrm>
                <a:custGeom>
                  <a:avLst/>
                  <a:gdLst>
                    <a:gd name="T0" fmla="*/ 88 w 36"/>
                    <a:gd name="T1" fmla="*/ 68 h 57"/>
                    <a:gd name="T2" fmla="*/ 60 w 36"/>
                    <a:gd name="T3" fmla="*/ 410 h 57"/>
                    <a:gd name="T4" fmla="*/ 353 w 36"/>
                    <a:gd name="T5" fmla="*/ 365 h 57"/>
                    <a:gd name="T6" fmla="*/ 88 w 36"/>
                    <a:gd name="T7" fmla="*/ 0 h 57"/>
                    <a:gd name="T8" fmla="*/ 77 w 36"/>
                    <a:gd name="T9" fmla="*/ 59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57">
                      <a:moveTo>
                        <a:pt x="9" y="7"/>
                      </a:moveTo>
                      <a:cubicBezTo>
                        <a:pt x="8" y="18"/>
                        <a:pt x="0" y="33"/>
                        <a:pt x="6" y="43"/>
                      </a:cubicBezTo>
                      <a:cubicBezTo>
                        <a:pt x="16" y="57"/>
                        <a:pt x="25" y="33"/>
                        <a:pt x="36" y="38"/>
                      </a:cubicBezTo>
                      <a:cubicBezTo>
                        <a:pt x="10" y="46"/>
                        <a:pt x="22" y="9"/>
                        <a:pt x="9" y="0"/>
                      </a:cubicBezTo>
                      <a:cubicBezTo>
                        <a:pt x="6" y="1"/>
                        <a:pt x="7" y="3"/>
                        <a:pt x="8" y="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8" name="Freeform 230">
                  <a:extLst>
                    <a:ext uri="{FF2B5EF4-FFF2-40B4-BE49-F238E27FC236}">
                      <a16:creationId xmlns:a16="http://schemas.microsoft.com/office/drawing/2014/main" id="{2EB29CF9-B0E4-2B07-51C3-36A44FD6ABE9}"/>
                    </a:ext>
                  </a:extLst>
                </p:cNvPr>
                <p:cNvSpPr>
                  <a:spLocks/>
                </p:cNvSpPr>
                <p:nvPr/>
              </p:nvSpPr>
              <p:spPr bwMode="auto">
                <a:xfrm>
                  <a:off x="3426" y="2481"/>
                  <a:ext cx="81" cy="109"/>
                </a:xfrm>
                <a:custGeom>
                  <a:avLst/>
                  <a:gdLst>
                    <a:gd name="T0" fmla="*/ 9 w 38"/>
                    <a:gd name="T1" fmla="*/ 457 h 51"/>
                    <a:gd name="T2" fmla="*/ 358 w 38"/>
                    <a:gd name="T3" fmla="*/ 0 h 51"/>
                    <a:gd name="T4" fmla="*/ 281 w 38"/>
                    <a:gd name="T5" fmla="*/ 342 h 51"/>
                    <a:gd name="T6" fmla="*/ 0 w 38"/>
                    <a:gd name="T7" fmla="*/ 498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1">
                      <a:moveTo>
                        <a:pt x="1" y="47"/>
                      </a:moveTo>
                      <a:cubicBezTo>
                        <a:pt x="19" y="36"/>
                        <a:pt x="27" y="18"/>
                        <a:pt x="37" y="0"/>
                      </a:cubicBezTo>
                      <a:cubicBezTo>
                        <a:pt x="38" y="7"/>
                        <a:pt x="33" y="28"/>
                        <a:pt x="29" y="35"/>
                      </a:cubicBezTo>
                      <a:cubicBezTo>
                        <a:pt x="22" y="48"/>
                        <a:pt x="11" y="45"/>
                        <a:pt x="0" y="51"/>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9" name="Freeform 231">
                  <a:extLst>
                    <a:ext uri="{FF2B5EF4-FFF2-40B4-BE49-F238E27FC236}">
                      <a16:creationId xmlns:a16="http://schemas.microsoft.com/office/drawing/2014/main" id="{DB4A1E72-E667-D8BB-364B-C765ADCAAA34}"/>
                    </a:ext>
                  </a:extLst>
                </p:cNvPr>
                <p:cNvSpPr>
                  <a:spLocks/>
                </p:cNvSpPr>
                <p:nvPr/>
              </p:nvSpPr>
              <p:spPr bwMode="auto">
                <a:xfrm>
                  <a:off x="3458" y="2665"/>
                  <a:ext cx="173" cy="70"/>
                </a:xfrm>
                <a:custGeom>
                  <a:avLst/>
                  <a:gdLst>
                    <a:gd name="T0" fmla="*/ 188 w 81"/>
                    <a:gd name="T1" fmla="*/ 49 h 33"/>
                    <a:gd name="T2" fmla="*/ 478 w 81"/>
                    <a:gd name="T3" fmla="*/ 161 h 33"/>
                    <a:gd name="T4" fmla="*/ 788 w 81"/>
                    <a:gd name="T5" fmla="*/ 248 h 33"/>
                    <a:gd name="T6" fmla="*/ 457 w 81"/>
                    <a:gd name="T7" fmla="*/ 229 h 33"/>
                    <a:gd name="T8" fmla="*/ 156 w 81"/>
                    <a:gd name="T9" fmla="*/ 314 h 33"/>
                    <a:gd name="T10" fmla="*/ 96 w 81"/>
                    <a:gd name="T11" fmla="*/ 0 h 33"/>
                    <a:gd name="T12" fmla="*/ 196 w 81"/>
                    <a:gd name="T13" fmla="*/ 76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3">
                      <a:moveTo>
                        <a:pt x="19" y="5"/>
                      </a:moveTo>
                      <a:cubicBezTo>
                        <a:pt x="29" y="9"/>
                        <a:pt x="38" y="14"/>
                        <a:pt x="49" y="17"/>
                      </a:cubicBezTo>
                      <a:cubicBezTo>
                        <a:pt x="59" y="20"/>
                        <a:pt x="70" y="21"/>
                        <a:pt x="81" y="26"/>
                      </a:cubicBezTo>
                      <a:cubicBezTo>
                        <a:pt x="71" y="29"/>
                        <a:pt x="57" y="25"/>
                        <a:pt x="47" y="24"/>
                      </a:cubicBezTo>
                      <a:cubicBezTo>
                        <a:pt x="32" y="22"/>
                        <a:pt x="27" y="24"/>
                        <a:pt x="16" y="33"/>
                      </a:cubicBezTo>
                      <a:cubicBezTo>
                        <a:pt x="12" y="25"/>
                        <a:pt x="0" y="7"/>
                        <a:pt x="10" y="0"/>
                      </a:cubicBezTo>
                      <a:cubicBezTo>
                        <a:pt x="13" y="2"/>
                        <a:pt x="17" y="5"/>
                        <a:pt x="20" y="8"/>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10" name="Freeform 232">
                  <a:extLst>
                    <a:ext uri="{FF2B5EF4-FFF2-40B4-BE49-F238E27FC236}">
                      <a16:creationId xmlns:a16="http://schemas.microsoft.com/office/drawing/2014/main" id="{C73E6C50-CB34-8D5D-3EDF-007799FF747C}"/>
                    </a:ext>
                  </a:extLst>
                </p:cNvPr>
                <p:cNvSpPr>
                  <a:spLocks/>
                </p:cNvSpPr>
                <p:nvPr/>
              </p:nvSpPr>
              <p:spPr bwMode="auto">
                <a:xfrm>
                  <a:off x="3601" y="2808"/>
                  <a:ext cx="55" cy="105"/>
                </a:xfrm>
                <a:custGeom>
                  <a:avLst/>
                  <a:gdLst>
                    <a:gd name="T0" fmla="*/ 161 w 26"/>
                    <a:gd name="T1" fmla="*/ 77 h 49"/>
                    <a:gd name="T2" fmla="*/ 76 w 26"/>
                    <a:gd name="T3" fmla="*/ 482 h 49"/>
                    <a:gd name="T4" fmla="*/ 125 w 26"/>
                    <a:gd name="T5" fmla="*/ 354 h 49"/>
                    <a:gd name="T6" fmla="*/ 209 w 26"/>
                    <a:gd name="T7" fmla="*/ 234 h 49"/>
                    <a:gd name="T8" fmla="*/ 144 w 26"/>
                    <a:gd name="T9" fmla="*/ 6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49">
                      <a:moveTo>
                        <a:pt x="17" y="8"/>
                      </a:moveTo>
                      <a:cubicBezTo>
                        <a:pt x="19" y="17"/>
                        <a:pt x="0" y="43"/>
                        <a:pt x="8" y="49"/>
                      </a:cubicBezTo>
                      <a:cubicBezTo>
                        <a:pt x="10" y="45"/>
                        <a:pt x="11" y="40"/>
                        <a:pt x="13" y="36"/>
                      </a:cubicBezTo>
                      <a:cubicBezTo>
                        <a:pt x="15" y="31"/>
                        <a:pt x="20" y="28"/>
                        <a:pt x="22" y="24"/>
                      </a:cubicBezTo>
                      <a:cubicBezTo>
                        <a:pt x="26" y="18"/>
                        <a:pt x="26" y="0"/>
                        <a:pt x="15" y="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11" name="Freeform 233">
                  <a:extLst>
                    <a:ext uri="{FF2B5EF4-FFF2-40B4-BE49-F238E27FC236}">
                      <a16:creationId xmlns:a16="http://schemas.microsoft.com/office/drawing/2014/main" id="{5B8503E1-EA98-17C4-F8C3-37D22A6C7A5F}"/>
                    </a:ext>
                  </a:extLst>
                </p:cNvPr>
                <p:cNvSpPr>
                  <a:spLocks/>
                </p:cNvSpPr>
                <p:nvPr/>
              </p:nvSpPr>
              <p:spPr bwMode="auto">
                <a:xfrm>
                  <a:off x="3355" y="3009"/>
                  <a:ext cx="184" cy="96"/>
                </a:xfrm>
                <a:custGeom>
                  <a:avLst/>
                  <a:gdLst>
                    <a:gd name="T0" fmla="*/ 156 w 86"/>
                    <a:gd name="T1" fmla="*/ 309 h 45"/>
                    <a:gd name="T2" fmla="*/ 205 w 86"/>
                    <a:gd name="T3" fmla="*/ 397 h 45"/>
                    <a:gd name="T4" fmla="*/ 567 w 86"/>
                    <a:gd name="T5" fmla="*/ 205 h 45"/>
                    <a:gd name="T6" fmla="*/ 764 w 86"/>
                    <a:gd name="T7" fmla="*/ 196 h 45"/>
                    <a:gd name="T8" fmla="*/ 843 w 86"/>
                    <a:gd name="T9" fmla="*/ 0 h 45"/>
                    <a:gd name="T10" fmla="*/ 704 w 86"/>
                    <a:gd name="T11" fmla="*/ 117 h 45"/>
                    <a:gd name="T12" fmla="*/ 550 w 86"/>
                    <a:gd name="T13" fmla="*/ 186 h 45"/>
                    <a:gd name="T14" fmla="*/ 205 w 86"/>
                    <a:gd name="T15" fmla="*/ 292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45">
                      <a:moveTo>
                        <a:pt x="16" y="32"/>
                      </a:moveTo>
                      <a:cubicBezTo>
                        <a:pt x="0" y="38"/>
                        <a:pt x="8" y="45"/>
                        <a:pt x="21" y="41"/>
                      </a:cubicBezTo>
                      <a:cubicBezTo>
                        <a:pt x="20" y="28"/>
                        <a:pt x="48" y="23"/>
                        <a:pt x="58" y="21"/>
                      </a:cubicBezTo>
                      <a:cubicBezTo>
                        <a:pt x="64" y="20"/>
                        <a:pt x="74" y="23"/>
                        <a:pt x="78" y="20"/>
                      </a:cubicBezTo>
                      <a:cubicBezTo>
                        <a:pt x="83" y="16"/>
                        <a:pt x="83" y="5"/>
                        <a:pt x="86" y="0"/>
                      </a:cubicBezTo>
                      <a:cubicBezTo>
                        <a:pt x="80" y="3"/>
                        <a:pt x="77" y="7"/>
                        <a:pt x="72" y="12"/>
                      </a:cubicBezTo>
                      <a:cubicBezTo>
                        <a:pt x="66" y="17"/>
                        <a:pt x="63" y="17"/>
                        <a:pt x="56" y="19"/>
                      </a:cubicBezTo>
                      <a:cubicBezTo>
                        <a:pt x="44" y="21"/>
                        <a:pt x="31" y="23"/>
                        <a:pt x="21" y="3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12" name="Freeform 234">
                  <a:extLst>
                    <a:ext uri="{FF2B5EF4-FFF2-40B4-BE49-F238E27FC236}">
                      <a16:creationId xmlns:a16="http://schemas.microsoft.com/office/drawing/2014/main" id="{CAC7244F-1E46-1736-E9C8-34BC95B506B0}"/>
                    </a:ext>
                  </a:extLst>
                </p:cNvPr>
                <p:cNvSpPr>
                  <a:spLocks/>
                </p:cNvSpPr>
                <p:nvPr/>
              </p:nvSpPr>
              <p:spPr bwMode="auto">
                <a:xfrm>
                  <a:off x="3285" y="3195"/>
                  <a:ext cx="218" cy="310"/>
                </a:xfrm>
                <a:custGeom>
                  <a:avLst/>
                  <a:gdLst>
                    <a:gd name="T0" fmla="*/ 945 w 102"/>
                    <a:gd name="T1" fmla="*/ 9 h 145"/>
                    <a:gd name="T2" fmla="*/ 643 w 102"/>
                    <a:gd name="T3" fmla="*/ 274 h 145"/>
                    <a:gd name="T4" fmla="*/ 438 w 102"/>
                    <a:gd name="T5" fmla="*/ 325 h 145"/>
                    <a:gd name="T6" fmla="*/ 284 w 102"/>
                    <a:gd name="T7" fmla="*/ 449 h 145"/>
                    <a:gd name="T8" fmla="*/ 120 w 102"/>
                    <a:gd name="T9" fmla="*/ 549 h 145"/>
                    <a:gd name="T10" fmla="*/ 19 w 102"/>
                    <a:gd name="T11" fmla="*/ 755 h 145"/>
                    <a:gd name="T12" fmla="*/ 68 w 102"/>
                    <a:gd name="T13" fmla="*/ 988 h 145"/>
                    <a:gd name="T14" fmla="*/ 60 w 102"/>
                    <a:gd name="T15" fmla="*/ 1281 h 145"/>
                    <a:gd name="T16" fmla="*/ 60 w 102"/>
                    <a:gd name="T17" fmla="*/ 1417 h 145"/>
                    <a:gd name="T18" fmla="*/ 109 w 102"/>
                    <a:gd name="T19" fmla="*/ 808 h 145"/>
                    <a:gd name="T20" fmla="*/ 507 w 102"/>
                    <a:gd name="T21" fmla="*/ 644 h 145"/>
                    <a:gd name="T22" fmla="*/ 686 w 102"/>
                    <a:gd name="T23" fmla="*/ 549 h 145"/>
                    <a:gd name="T24" fmla="*/ 663 w 102"/>
                    <a:gd name="T25" fmla="*/ 361 h 145"/>
                    <a:gd name="T26" fmla="*/ 780 w 102"/>
                    <a:gd name="T27" fmla="*/ 197 h 145"/>
                    <a:gd name="T28" fmla="*/ 968 w 102"/>
                    <a:gd name="T29" fmla="*/ 109 h 145"/>
                    <a:gd name="T30" fmla="*/ 996 w 102"/>
                    <a:gd name="T31" fmla="*/ 0 h 1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2" h="145">
                      <a:moveTo>
                        <a:pt x="97" y="1"/>
                      </a:moveTo>
                      <a:cubicBezTo>
                        <a:pt x="83" y="5"/>
                        <a:pt x="76" y="19"/>
                        <a:pt x="66" y="28"/>
                      </a:cubicBezTo>
                      <a:cubicBezTo>
                        <a:pt x="58" y="34"/>
                        <a:pt x="54" y="31"/>
                        <a:pt x="45" y="33"/>
                      </a:cubicBezTo>
                      <a:cubicBezTo>
                        <a:pt x="35" y="35"/>
                        <a:pt x="35" y="39"/>
                        <a:pt x="29" y="46"/>
                      </a:cubicBezTo>
                      <a:cubicBezTo>
                        <a:pt x="24" y="53"/>
                        <a:pt x="19" y="52"/>
                        <a:pt x="12" y="56"/>
                      </a:cubicBezTo>
                      <a:cubicBezTo>
                        <a:pt x="5" y="60"/>
                        <a:pt x="3" y="69"/>
                        <a:pt x="2" y="77"/>
                      </a:cubicBezTo>
                      <a:cubicBezTo>
                        <a:pt x="0" y="86"/>
                        <a:pt x="5" y="91"/>
                        <a:pt x="7" y="101"/>
                      </a:cubicBezTo>
                      <a:cubicBezTo>
                        <a:pt x="8" y="111"/>
                        <a:pt x="6" y="121"/>
                        <a:pt x="6" y="131"/>
                      </a:cubicBezTo>
                      <a:cubicBezTo>
                        <a:pt x="5" y="135"/>
                        <a:pt x="5" y="140"/>
                        <a:pt x="6" y="145"/>
                      </a:cubicBezTo>
                      <a:cubicBezTo>
                        <a:pt x="18" y="129"/>
                        <a:pt x="7" y="101"/>
                        <a:pt x="11" y="83"/>
                      </a:cubicBezTo>
                      <a:cubicBezTo>
                        <a:pt x="16" y="66"/>
                        <a:pt x="38" y="66"/>
                        <a:pt x="52" y="66"/>
                      </a:cubicBezTo>
                      <a:cubicBezTo>
                        <a:pt x="59" y="65"/>
                        <a:pt x="68" y="65"/>
                        <a:pt x="70" y="56"/>
                      </a:cubicBezTo>
                      <a:cubicBezTo>
                        <a:pt x="72" y="48"/>
                        <a:pt x="65" y="44"/>
                        <a:pt x="68" y="37"/>
                      </a:cubicBezTo>
                      <a:cubicBezTo>
                        <a:pt x="69" y="32"/>
                        <a:pt x="76" y="23"/>
                        <a:pt x="80" y="20"/>
                      </a:cubicBezTo>
                      <a:cubicBezTo>
                        <a:pt x="86" y="15"/>
                        <a:pt x="94" y="15"/>
                        <a:pt x="99" y="11"/>
                      </a:cubicBezTo>
                      <a:cubicBezTo>
                        <a:pt x="96" y="7"/>
                        <a:pt x="97" y="3"/>
                        <a:pt x="102"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13" name="Freeform 235">
                  <a:extLst>
                    <a:ext uri="{FF2B5EF4-FFF2-40B4-BE49-F238E27FC236}">
                      <a16:creationId xmlns:a16="http://schemas.microsoft.com/office/drawing/2014/main" id="{FE79A01B-F63B-F102-3D9E-3806A02E4675}"/>
                    </a:ext>
                  </a:extLst>
                </p:cNvPr>
                <p:cNvSpPr>
                  <a:spLocks/>
                </p:cNvSpPr>
                <p:nvPr/>
              </p:nvSpPr>
              <p:spPr bwMode="auto">
                <a:xfrm>
                  <a:off x="3541" y="3240"/>
                  <a:ext cx="244" cy="100"/>
                </a:xfrm>
                <a:custGeom>
                  <a:avLst/>
                  <a:gdLst>
                    <a:gd name="T0" fmla="*/ 302 w 114"/>
                    <a:gd name="T1" fmla="*/ 349 h 47"/>
                    <a:gd name="T2" fmla="*/ 696 w 114"/>
                    <a:gd name="T3" fmla="*/ 68 h 47"/>
                    <a:gd name="T4" fmla="*/ 1117 w 114"/>
                    <a:gd name="T5" fmla="*/ 0 h 47"/>
                    <a:gd name="T6" fmla="*/ 567 w 114"/>
                    <a:gd name="T7" fmla="*/ 257 h 47"/>
                    <a:gd name="T8" fmla="*/ 274 w 114"/>
                    <a:gd name="T9" fmla="*/ 413 h 47"/>
                    <a:gd name="T10" fmla="*/ 120 w 114"/>
                    <a:gd name="T11" fmla="*/ 453 h 47"/>
                    <a:gd name="T12" fmla="*/ 0 w 114"/>
                    <a:gd name="T13" fmla="*/ 44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 h="47">
                      <a:moveTo>
                        <a:pt x="31" y="36"/>
                      </a:moveTo>
                      <a:cubicBezTo>
                        <a:pt x="42" y="25"/>
                        <a:pt x="57" y="13"/>
                        <a:pt x="71" y="7"/>
                      </a:cubicBezTo>
                      <a:cubicBezTo>
                        <a:pt x="85" y="0"/>
                        <a:pt x="100" y="6"/>
                        <a:pt x="114" y="0"/>
                      </a:cubicBezTo>
                      <a:cubicBezTo>
                        <a:pt x="94" y="5"/>
                        <a:pt x="75" y="13"/>
                        <a:pt x="58" y="27"/>
                      </a:cubicBezTo>
                      <a:cubicBezTo>
                        <a:pt x="48" y="35"/>
                        <a:pt x="39" y="39"/>
                        <a:pt x="28" y="43"/>
                      </a:cubicBezTo>
                      <a:cubicBezTo>
                        <a:pt x="22" y="45"/>
                        <a:pt x="18" y="47"/>
                        <a:pt x="12" y="47"/>
                      </a:cubicBezTo>
                      <a:cubicBezTo>
                        <a:pt x="8" y="46"/>
                        <a:pt x="3" y="40"/>
                        <a:pt x="0" y="4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14" name="Freeform 236">
                  <a:extLst>
                    <a:ext uri="{FF2B5EF4-FFF2-40B4-BE49-F238E27FC236}">
                      <a16:creationId xmlns:a16="http://schemas.microsoft.com/office/drawing/2014/main" id="{37AEFD01-068F-8D68-20A8-D29E02A8B23C}"/>
                    </a:ext>
                  </a:extLst>
                </p:cNvPr>
                <p:cNvSpPr>
                  <a:spLocks/>
                </p:cNvSpPr>
                <p:nvPr/>
              </p:nvSpPr>
              <p:spPr bwMode="auto">
                <a:xfrm>
                  <a:off x="3723" y="3278"/>
                  <a:ext cx="68" cy="54"/>
                </a:xfrm>
                <a:custGeom>
                  <a:avLst/>
                  <a:gdLst>
                    <a:gd name="T0" fmla="*/ 181 w 32"/>
                    <a:gd name="T1" fmla="*/ 0 h 25"/>
                    <a:gd name="T2" fmla="*/ 0 w 32"/>
                    <a:gd name="T3" fmla="*/ 253 h 25"/>
                    <a:gd name="T4" fmla="*/ 181 w 32"/>
                    <a:gd name="T5" fmla="*/ 9 h 25"/>
                    <a:gd name="T6" fmla="*/ 0 60000 65536"/>
                    <a:gd name="T7" fmla="*/ 0 60000 65536"/>
                    <a:gd name="T8" fmla="*/ 0 60000 65536"/>
                  </a:gdLst>
                  <a:ahLst/>
                  <a:cxnLst>
                    <a:cxn ang="T6">
                      <a:pos x="T0" y="T1"/>
                    </a:cxn>
                    <a:cxn ang="T7">
                      <a:pos x="T2" y="T3"/>
                    </a:cxn>
                    <a:cxn ang="T8">
                      <a:pos x="T4" y="T5"/>
                    </a:cxn>
                  </a:cxnLst>
                  <a:rect l="0" t="0" r="r" b="b"/>
                  <a:pathLst>
                    <a:path w="32" h="25">
                      <a:moveTo>
                        <a:pt x="19" y="0"/>
                      </a:moveTo>
                      <a:cubicBezTo>
                        <a:pt x="20" y="10"/>
                        <a:pt x="11" y="25"/>
                        <a:pt x="0" y="25"/>
                      </a:cubicBezTo>
                      <a:cubicBezTo>
                        <a:pt x="10" y="23"/>
                        <a:pt x="32" y="14"/>
                        <a:pt x="19" y="1"/>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15" name="Freeform 237">
                  <a:extLst>
                    <a:ext uri="{FF2B5EF4-FFF2-40B4-BE49-F238E27FC236}">
                      <a16:creationId xmlns:a16="http://schemas.microsoft.com/office/drawing/2014/main" id="{B4D3E88A-D11B-7292-803B-0714E316D9B8}"/>
                    </a:ext>
                  </a:extLst>
                </p:cNvPr>
                <p:cNvSpPr>
                  <a:spLocks/>
                </p:cNvSpPr>
                <p:nvPr/>
              </p:nvSpPr>
              <p:spPr bwMode="auto">
                <a:xfrm>
                  <a:off x="3763" y="3334"/>
                  <a:ext cx="79" cy="75"/>
                </a:xfrm>
                <a:custGeom>
                  <a:avLst/>
                  <a:gdLst>
                    <a:gd name="T0" fmla="*/ 0 w 37"/>
                    <a:gd name="T1" fmla="*/ 345 h 35"/>
                    <a:gd name="T2" fmla="*/ 164 w 37"/>
                    <a:gd name="T3" fmla="*/ 9 h 35"/>
                    <a:gd name="T4" fmla="*/ 293 w 37"/>
                    <a:gd name="T5" fmla="*/ 180 h 35"/>
                    <a:gd name="T6" fmla="*/ 60 w 37"/>
                    <a:gd name="T7" fmla="*/ 317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5">
                      <a:moveTo>
                        <a:pt x="0" y="35"/>
                      </a:moveTo>
                      <a:cubicBezTo>
                        <a:pt x="9" y="29"/>
                        <a:pt x="37" y="12"/>
                        <a:pt x="17" y="1"/>
                      </a:cubicBezTo>
                      <a:cubicBezTo>
                        <a:pt x="26" y="0"/>
                        <a:pt x="33" y="9"/>
                        <a:pt x="30" y="18"/>
                      </a:cubicBezTo>
                      <a:cubicBezTo>
                        <a:pt x="27" y="26"/>
                        <a:pt x="13" y="29"/>
                        <a:pt x="6" y="32"/>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16" name="Freeform 238">
                  <a:extLst>
                    <a:ext uri="{FF2B5EF4-FFF2-40B4-BE49-F238E27FC236}">
                      <a16:creationId xmlns:a16="http://schemas.microsoft.com/office/drawing/2014/main" id="{C9DE4DA8-6399-3606-4FD5-6C42E5E29D39}"/>
                    </a:ext>
                  </a:extLst>
                </p:cNvPr>
                <p:cNvSpPr>
                  <a:spLocks/>
                </p:cNvSpPr>
                <p:nvPr/>
              </p:nvSpPr>
              <p:spPr bwMode="auto">
                <a:xfrm>
                  <a:off x="4101" y="3278"/>
                  <a:ext cx="128" cy="120"/>
                </a:xfrm>
                <a:custGeom>
                  <a:avLst/>
                  <a:gdLst>
                    <a:gd name="T0" fmla="*/ 0 w 60"/>
                    <a:gd name="T1" fmla="*/ 551 h 56"/>
                    <a:gd name="T2" fmla="*/ 96 w 60"/>
                    <a:gd name="T3" fmla="*/ 394 h 56"/>
                    <a:gd name="T4" fmla="*/ 301 w 60"/>
                    <a:gd name="T5" fmla="*/ 317 h 56"/>
                    <a:gd name="T6" fmla="*/ 265 w 60"/>
                    <a:gd name="T7" fmla="*/ 69 h 56"/>
                    <a:gd name="T8" fmla="*/ 465 w 60"/>
                    <a:gd name="T9" fmla="*/ 285 h 56"/>
                    <a:gd name="T10" fmla="*/ 77 w 60"/>
                    <a:gd name="T11" fmla="*/ 523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56">
                      <a:moveTo>
                        <a:pt x="0" y="56"/>
                      </a:moveTo>
                      <a:cubicBezTo>
                        <a:pt x="4" y="51"/>
                        <a:pt x="5" y="44"/>
                        <a:pt x="10" y="40"/>
                      </a:cubicBezTo>
                      <a:cubicBezTo>
                        <a:pt x="16" y="34"/>
                        <a:pt x="24" y="35"/>
                        <a:pt x="31" y="32"/>
                      </a:cubicBezTo>
                      <a:cubicBezTo>
                        <a:pt x="46" y="25"/>
                        <a:pt x="41" y="10"/>
                        <a:pt x="27" y="7"/>
                      </a:cubicBezTo>
                      <a:cubicBezTo>
                        <a:pt x="42" y="0"/>
                        <a:pt x="60" y="13"/>
                        <a:pt x="48" y="29"/>
                      </a:cubicBezTo>
                      <a:cubicBezTo>
                        <a:pt x="40" y="40"/>
                        <a:pt x="12" y="38"/>
                        <a:pt x="8" y="5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17" name="Freeform 239">
                  <a:extLst>
                    <a:ext uri="{FF2B5EF4-FFF2-40B4-BE49-F238E27FC236}">
                      <a16:creationId xmlns:a16="http://schemas.microsoft.com/office/drawing/2014/main" id="{C3A760D0-9730-817C-C5AA-D13AF6BFB74E}"/>
                    </a:ext>
                  </a:extLst>
                </p:cNvPr>
                <p:cNvSpPr>
                  <a:spLocks/>
                </p:cNvSpPr>
                <p:nvPr/>
              </p:nvSpPr>
              <p:spPr bwMode="auto">
                <a:xfrm>
                  <a:off x="4092" y="3193"/>
                  <a:ext cx="30" cy="62"/>
                </a:xfrm>
                <a:custGeom>
                  <a:avLst/>
                  <a:gdLst>
                    <a:gd name="T0" fmla="*/ 0 w 14"/>
                    <a:gd name="T1" fmla="*/ 9 h 29"/>
                    <a:gd name="T2" fmla="*/ 9 w 14"/>
                    <a:gd name="T3" fmla="*/ 284 h 29"/>
                    <a:gd name="T4" fmla="*/ 129 w 14"/>
                    <a:gd name="T5" fmla="*/ 165 h 29"/>
                    <a:gd name="T6" fmla="*/ 19 w 14"/>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9">
                      <a:moveTo>
                        <a:pt x="0" y="1"/>
                      </a:moveTo>
                      <a:cubicBezTo>
                        <a:pt x="10" y="7"/>
                        <a:pt x="6" y="21"/>
                        <a:pt x="1" y="29"/>
                      </a:cubicBezTo>
                      <a:cubicBezTo>
                        <a:pt x="6" y="27"/>
                        <a:pt x="11" y="23"/>
                        <a:pt x="13" y="17"/>
                      </a:cubicBezTo>
                      <a:cubicBezTo>
                        <a:pt x="14" y="6"/>
                        <a:pt x="5" y="6"/>
                        <a:pt x="2"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18" name="Freeform 240">
                  <a:extLst>
                    <a:ext uri="{FF2B5EF4-FFF2-40B4-BE49-F238E27FC236}">
                      <a16:creationId xmlns:a16="http://schemas.microsoft.com/office/drawing/2014/main" id="{06A50D39-BC78-A686-8838-109F962DC6C2}"/>
                    </a:ext>
                  </a:extLst>
                </p:cNvPr>
                <p:cNvSpPr>
                  <a:spLocks/>
                </p:cNvSpPr>
                <p:nvPr/>
              </p:nvSpPr>
              <p:spPr bwMode="auto">
                <a:xfrm>
                  <a:off x="4334" y="3152"/>
                  <a:ext cx="152" cy="103"/>
                </a:xfrm>
                <a:custGeom>
                  <a:avLst/>
                  <a:gdLst>
                    <a:gd name="T0" fmla="*/ 0 w 71"/>
                    <a:gd name="T1" fmla="*/ 266 h 48"/>
                    <a:gd name="T2" fmla="*/ 394 w 71"/>
                    <a:gd name="T3" fmla="*/ 345 h 48"/>
                    <a:gd name="T4" fmla="*/ 647 w 71"/>
                    <a:gd name="T5" fmla="*/ 0 h 48"/>
                    <a:gd name="T6" fmla="*/ 499 w 71"/>
                    <a:gd name="T7" fmla="*/ 466 h 48"/>
                    <a:gd name="T8" fmla="*/ 28 w 71"/>
                    <a:gd name="T9" fmla="*/ 26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48">
                      <a:moveTo>
                        <a:pt x="0" y="27"/>
                      </a:moveTo>
                      <a:cubicBezTo>
                        <a:pt x="11" y="11"/>
                        <a:pt x="28" y="33"/>
                        <a:pt x="40" y="35"/>
                      </a:cubicBezTo>
                      <a:cubicBezTo>
                        <a:pt x="56" y="38"/>
                        <a:pt x="71" y="14"/>
                        <a:pt x="66" y="0"/>
                      </a:cubicBezTo>
                      <a:cubicBezTo>
                        <a:pt x="71" y="14"/>
                        <a:pt x="70" y="45"/>
                        <a:pt x="51" y="47"/>
                      </a:cubicBezTo>
                      <a:cubicBezTo>
                        <a:pt x="34" y="48"/>
                        <a:pt x="21" y="20"/>
                        <a:pt x="3" y="27"/>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19" name="Freeform 241">
                  <a:extLst>
                    <a:ext uri="{FF2B5EF4-FFF2-40B4-BE49-F238E27FC236}">
                      <a16:creationId xmlns:a16="http://schemas.microsoft.com/office/drawing/2014/main" id="{B293073A-D0EC-33AA-B1E6-AE72020A6A51}"/>
                    </a:ext>
                  </a:extLst>
                </p:cNvPr>
                <p:cNvSpPr>
                  <a:spLocks/>
                </p:cNvSpPr>
                <p:nvPr/>
              </p:nvSpPr>
              <p:spPr bwMode="auto">
                <a:xfrm>
                  <a:off x="4580" y="3056"/>
                  <a:ext cx="162" cy="147"/>
                </a:xfrm>
                <a:custGeom>
                  <a:avLst/>
                  <a:gdLst>
                    <a:gd name="T0" fmla="*/ 659 w 76"/>
                    <a:gd name="T1" fmla="*/ 0 h 69"/>
                    <a:gd name="T2" fmla="*/ 386 w 76"/>
                    <a:gd name="T3" fmla="*/ 369 h 69"/>
                    <a:gd name="T4" fmla="*/ 222 w 76"/>
                    <a:gd name="T5" fmla="*/ 562 h 69"/>
                    <a:gd name="T6" fmla="*/ 0 w 76"/>
                    <a:gd name="T7" fmla="*/ 494 h 69"/>
                    <a:gd name="T8" fmla="*/ 213 w 76"/>
                    <a:gd name="T9" fmla="*/ 658 h 69"/>
                    <a:gd name="T10" fmla="*/ 394 w 76"/>
                    <a:gd name="T11" fmla="*/ 494 h 69"/>
                    <a:gd name="T12" fmla="*/ 582 w 76"/>
                    <a:gd name="T13" fmla="*/ 309 h 69"/>
                    <a:gd name="T14" fmla="*/ 659 w 76"/>
                    <a:gd name="T15" fmla="*/ 68 h 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69">
                      <a:moveTo>
                        <a:pt x="68" y="0"/>
                      </a:moveTo>
                      <a:cubicBezTo>
                        <a:pt x="76" y="18"/>
                        <a:pt x="49" y="25"/>
                        <a:pt x="40" y="38"/>
                      </a:cubicBezTo>
                      <a:cubicBezTo>
                        <a:pt x="34" y="45"/>
                        <a:pt x="33" y="54"/>
                        <a:pt x="23" y="58"/>
                      </a:cubicBezTo>
                      <a:cubicBezTo>
                        <a:pt x="12" y="62"/>
                        <a:pt x="9" y="53"/>
                        <a:pt x="0" y="51"/>
                      </a:cubicBezTo>
                      <a:cubicBezTo>
                        <a:pt x="6" y="56"/>
                        <a:pt x="13" y="67"/>
                        <a:pt x="22" y="68"/>
                      </a:cubicBezTo>
                      <a:cubicBezTo>
                        <a:pt x="33" y="69"/>
                        <a:pt x="38" y="59"/>
                        <a:pt x="41" y="51"/>
                      </a:cubicBezTo>
                      <a:cubicBezTo>
                        <a:pt x="46" y="41"/>
                        <a:pt x="51" y="39"/>
                        <a:pt x="60" y="32"/>
                      </a:cubicBezTo>
                      <a:cubicBezTo>
                        <a:pt x="66" y="27"/>
                        <a:pt x="76" y="13"/>
                        <a:pt x="68" y="7"/>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20" name="Freeform 242">
                  <a:extLst>
                    <a:ext uri="{FF2B5EF4-FFF2-40B4-BE49-F238E27FC236}">
                      <a16:creationId xmlns:a16="http://schemas.microsoft.com/office/drawing/2014/main" id="{48A9D27B-BA5F-0995-C3FF-62FE2B6FFD30}"/>
                    </a:ext>
                  </a:extLst>
                </p:cNvPr>
                <p:cNvSpPr>
                  <a:spLocks/>
                </p:cNvSpPr>
                <p:nvPr/>
              </p:nvSpPr>
              <p:spPr bwMode="auto">
                <a:xfrm>
                  <a:off x="4776" y="3082"/>
                  <a:ext cx="71" cy="49"/>
                </a:xfrm>
                <a:custGeom>
                  <a:avLst/>
                  <a:gdLst>
                    <a:gd name="T0" fmla="*/ 258 w 33"/>
                    <a:gd name="T1" fmla="*/ 0 h 23"/>
                    <a:gd name="T2" fmla="*/ 0 w 33"/>
                    <a:gd name="T3" fmla="*/ 104 h 23"/>
                    <a:gd name="T4" fmla="*/ 200 w 33"/>
                    <a:gd name="T5" fmla="*/ 205 h 23"/>
                    <a:gd name="T6" fmla="*/ 258 w 33"/>
                    <a:gd name="T7" fmla="*/ 28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23">
                      <a:moveTo>
                        <a:pt x="26" y="0"/>
                      </a:moveTo>
                      <a:cubicBezTo>
                        <a:pt x="33" y="10"/>
                        <a:pt x="9" y="21"/>
                        <a:pt x="0" y="11"/>
                      </a:cubicBezTo>
                      <a:cubicBezTo>
                        <a:pt x="6" y="14"/>
                        <a:pt x="11" y="23"/>
                        <a:pt x="20" y="21"/>
                      </a:cubicBezTo>
                      <a:cubicBezTo>
                        <a:pt x="27" y="19"/>
                        <a:pt x="30" y="9"/>
                        <a:pt x="26" y="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21" name="Freeform 243">
                  <a:extLst>
                    <a:ext uri="{FF2B5EF4-FFF2-40B4-BE49-F238E27FC236}">
                      <a16:creationId xmlns:a16="http://schemas.microsoft.com/office/drawing/2014/main" id="{C077C5DE-3FE9-4676-CD2B-8CF37812A6CD}"/>
                    </a:ext>
                  </a:extLst>
                </p:cNvPr>
                <p:cNvSpPr>
                  <a:spLocks/>
                </p:cNvSpPr>
                <p:nvPr/>
              </p:nvSpPr>
              <p:spPr bwMode="auto">
                <a:xfrm>
                  <a:off x="4770" y="3165"/>
                  <a:ext cx="47" cy="43"/>
                </a:xfrm>
                <a:custGeom>
                  <a:avLst/>
                  <a:gdLst>
                    <a:gd name="T0" fmla="*/ 173 w 22"/>
                    <a:gd name="T1" fmla="*/ 0 h 20"/>
                    <a:gd name="T2" fmla="*/ 0 w 22"/>
                    <a:gd name="T3" fmla="*/ 148 h 20"/>
                    <a:gd name="T4" fmla="*/ 156 w 22"/>
                    <a:gd name="T5" fmla="*/ 172 h 20"/>
                    <a:gd name="T6" fmla="*/ 188 w 22"/>
                    <a:gd name="T7" fmla="*/ 19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0">
                      <a:moveTo>
                        <a:pt x="18" y="0"/>
                      </a:moveTo>
                      <a:cubicBezTo>
                        <a:pt x="21" y="9"/>
                        <a:pt x="8" y="15"/>
                        <a:pt x="0" y="15"/>
                      </a:cubicBezTo>
                      <a:cubicBezTo>
                        <a:pt x="4" y="17"/>
                        <a:pt x="12" y="20"/>
                        <a:pt x="16" y="17"/>
                      </a:cubicBezTo>
                      <a:cubicBezTo>
                        <a:pt x="21" y="14"/>
                        <a:pt x="22" y="5"/>
                        <a:pt x="19" y="2"/>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22" name="Freeform 244">
                  <a:extLst>
                    <a:ext uri="{FF2B5EF4-FFF2-40B4-BE49-F238E27FC236}">
                      <a16:creationId xmlns:a16="http://schemas.microsoft.com/office/drawing/2014/main" id="{85AAFF81-B2AA-16B6-9983-107FBEE455F9}"/>
                    </a:ext>
                  </a:extLst>
                </p:cNvPr>
                <p:cNvSpPr>
                  <a:spLocks/>
                </p:cNvSpPr>
                <p:nvPr/>
              </p:nvSpPr>
              <p:spPr bwMode="auto">
                <a:xfrm>
                  <a:off x="4334" y="2983"/>
                  <a:ext cx="258" cy="94"/>
                </a:xfrm>
                <a:custGeom>
                  <a:avLst/>
                  <a:gdLst>
                    <a:gd name="T0" fmla="*/ 281 w 121"/>
                    <a:gd name="T1" fmla="*/ 293 h 44"/>
                    <a:gd name="T2" fmla="*/ 437 w 121"/>
                    <a:gd name="T3" fmla="*/ 120 h 44"/>
                    <a:gd name="T4" fmla="*/ 667 w 121"/>
                    <a:gd name="T5" fmla="*/ 128 h 44"/>
                    <a:gd name="T6" fmla="*/ 1173 w 121"/>
                    <a:gd name="T7" fmla="*/ 128 h 44"/>
                    <a:gd name="T8" fmla="*/ 554 w 121"/>
                    <a:gd name="T9" fmla="*/ 402 h 44"/>
                    <a:gd name="T10" fmla="*/ 281 w 121"/>
                    <a:gd name="T11" fmla="*/ 353 h 44"/>
                    <a:gd name="T12" fmla="*/ 0 w 121"/>
                    <a:gd name="T13" fmla="*/ 421 h 44"/>
                    <a:gd name="T14" fmla="*/ 145 w 121"/>
                    <a:gd name="T15" fmla="*/ 361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 h="44">
                      <a:moveTo>
                        <a:pt x="29" y="30"/>
                      </a:moveTo>
                      <a:cubicBezTo>
                        <a:pt x="35" y="25"/>
                        <a:pt x="38" y="16"/>
                        <a:pt x="45" y="12"/>
                      </a:cubicBezTo>
                      <a:cubicBezTo>
                        <a:pt x="53" y="7"/>
                        <a:pt x="62" y="11"/>
                        <a:pt x="69" y="13"/>
                      </a:cubicBezTo>
                      <a:cubicBezTo>
                        <a:pt x="80" y="15"/>
                        <a:pt x="117" y="0"/>
                        <a:pt x="121" y="13"/>
                      </a:cubicBezTo>
                      <a:cubicBezTo>
                        <a:pt x="107" y="15"/>
                        <a:pt x="47" y="13"/>
                        <a:pt x="57" y="41"/>
                      </a:cubicBezTo>
                      <a:cubicBezTo>
                        <a:pt x="51" y="43"/>
                        <a:pt x="38" y="34"/>
                        <a:pt x="29" y="36"/>
                      </a:cubicBezTo>
                      <a:cubicBezTo>
                        <a:pt x="19" y="38"/>
                        <a:pt x="9" y="44"/>
                        <a:pt x="0" y="43"/>
                      </a:cubicBezTo>
                      <a:cubicBezTo>
                        <a:pt x="3" y="39"/>
                        <a:pt x="10" y="39"/>
                        <a:pt x="15" y="37"/>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23" name="Freeform 245">
                  <a:extLst>
                    <a:ext uri="{FF2B5EF4-FFF2-40B4-BE49-F238E27FC236}">
                      <a16:creationId xmlns:a16="http://schemas.microsoft.com/office/drawing/2014/main" id="{275153C5-BA14-F4AE-58FD-466FE61944D8}"/>
                    </a:ext>
                  </a:extLst>
                </p:cNvPr>
                <p:cNvSpPr>
                  <a:spLocks/>
                </p:cNvSpPr>
                <p:nvPr/>
              </p:nvSpPr>
              <p:spPr bwMode="auto">
                <a:xfrm>
                  <a:off x="4116" y="3037"/>
                  <a:ext cx="132" cy="92"/>
                </a:xfrm>
                <a:custGeom>
                  <a:avLst/>
                  <a:gdLst>
                    <a:gd name="T0" fmla="*/ 290 w 62"/>
                    <a:gd name="T1" fmla="*/ 0 h 43"/>
                    <a:gd name="T2" fmla="*/ 0 w 62"/>
                    <a:gd name="T3" fmla="*/ 421 h 43"/>
                    <a:gd name="T4" fmla="*/ 290 w 62"/>
                    <a:gd name="T5" fmla="*/ 265 h 43"/>
                    <a:gd name="T6" fmla="*/ 453 w 62"/>
                    <a:gd name="T7" fmla="*/ 178 h 43"/>
                    <a:gd name="T8" fmla="*/ 598 w 62"/>
                    <a:gd name="T9" fmla="*/ 128 h 43"/>
                    <a:gd name="T10" fmla="*/ 300 w 62"/>
                    <a:gd name="T11" fmla="*/ 41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43">
                      <a:moveTo>
                        <a:pt x="30" y="0"/>
                      </a:moveTo>
                      <a:cubicBezTo>
                        <a:pt x="30" y="16"/>
                        <a:pt x="20" y="41"/>
                        <a:pt x="0" y="43"/>
                      </a:cubicBezTo>
                      <a:cubicBezTo>
                        <a:pt x="14" y="43"/>
                        <a:pt x="21" y="36"/>
                        <a:pt x="30" y="27"/>
                      </a:cubicBezTo>
                      <a:cubicBezTo>
                        <a:pt x="35" y="22"/>
                        <a:pt x="40" y="20"/>
                        <a:pt x="47" y="18"/>
                      </a:cubicBezTo>
                      <a:cubicBezTo>
                        <a:pt x="52" y="16"/>
                        <a:pt x="60" y="17"/>
                        <a:pt x="62" y="13"/>
                      </a:cubicBezTo>
                      <a:cubicBezTo>
                        <a:pt x="53" y="10"/>
                        <a:pt x="40" y="5"/>
                        <a:pt x="31" y="4"/>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24" name="Freeform 246">
                  <a:extLst>
                    <a:ext uri="{FF2B5EF4-FFF2-40B4-BE49-F238E27FC236}">
                      <a16:creationId xmlns:a16="http://schemas.microsoft.com/office/drawing/2014/main" id="{5A12BB34-6179-B442-7F78-D2994AD2D7EC}"/>
                    </a:ext>
                  </a:extLst>
                </p:cNvPr>
                <p:cNvSpPr>
                  <a:spLocks/>
                </p:cNvSpPr>
                <p:nvPr/>
              </p:nvSpPr>
              <p:spPr bwMode="auto">
                <a:xfrm>
                  <a:off x="3894" y="3244"/>
                  <a:ext cx="64" cy="53"/>
                </a:xfrm>
                <a:custGeom>
                  <a:avLst/>
                  <a:gdLst>
                    <a:gd name="T0" fmla="*/ 224 w 30"/>
                    <a:gd name="T1" fmla="*/ 0 h 25"/>
                    <a:gd name="T2" fmla="*/ 173 w 30"/>
                    <a:gd name="T3" fmla="*/ 144 h 25"/>
                    <a:gd name="T4" fmla="*/ 0 w 30"/>
                    <a:gd name="T5" fmla="*/ 229 h 25"/>
                    <a:gd name="T6" fmla="*/ 205 w 30"/>
                    <a:gd name="T7" fmla="*/ 36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25">
                      <a:moveTo>
                        <a:pt x="23" y="0"/>
                      </a:moveTo>
                      <a:cubicBezTo>
                        <a:pt x="20" y="5"/>
                        <a:pt x="22" y="10"/>
                        <a:pt x="18" y="15"/>
                      </a:cubicBezTo>
                      <a:cubicBezTo>
                        <a:pt x="13" y="19"/>
                        <a:pt x="6" y="23"/>
                        <a:pt x="0" y="24"/>
                      </a:cubicBezTo>
                      <a:cubicBezTo>
                        <a:pt x="13" y="25"/>
                        <a:pt x="30" y="19"/>
                        <a:pt x="21" y="4"/>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25" name="Freeform 247">
                  <a:extLst>
                    <a:ext uri="{FF2B5EF4-FFF2-40B4-BE49-F238E27FC236}">
                      <a16:creationId xmlns:a16="http://schemas.microsoft.com/office/drawing/2014/main" id="{333E3B0D-025A-2008-027B-2372E7990C6B}"/>
                    </a:ext>
                  </a:extLst>
                </p:cNvPr>
                <p:cNvSpPr>
                  <a:spLocks/>
                </p:cNvSpPr>
                <p:nvPr/>
              </p:nvSpPr>
              <p:spPr bwMode="auto">
                <a:xfrm>
                  <a:off x="3515" y="3366"/>
                  <a:ext cx="52" cy="40"/>
                </a:xfrm>
                <a:custGeom>
                  <a:avLst/>
                  <a:gdLst>
                    <a:gd name="T0" fmla="*/ 141 w 24"/>
                    <a:gd name="T1" fmla="*/ 0 h 19"/>
                    <a:gd name="T2" fmla="*/ 0 w 24"/>
                    <a:gd name="T3" fmla="*/ 177 h 19"/>
                    <a:gd name="T4" fmla="*/ 193 w 24"/>
                    <a:gd name="T5" fmla="*/ 27 h 19"/>
                    <a:gd name="T6" fmla="*/ 0 60000 65536"/>
                    <a:gd name="T7" fmla="*/ 0 60000 65536"/>
                    <a:gd name="T8" fmla="*/ 0 60000 65536"/>
                  </a:gdLst>
                  <a:ahLst/>
                  <a:cxnLst>
                    <a:cxn ang="T6">
                      <a:pos x="T0" y="T1"/>
                    </a:cxn>
                    <a:cxn ang="T7">
                      <a:pos x="T2" y="T3"/>
                    </a:cxn>
                    <a:cxn ang="T8">
                      <a:pos x="T4" y="T5"/>
                    </a:cxn>
                  </a:cxnLst>
                  <a:rect l="0" t="0" r="r" b="b"/>
                  <a:pathLst>
                    <a:path w="24" h="19">
                      <a:moveTo>
                        <a:pt x="14" y="0"/>
                      </a:moveTo>
                      <a:cubicBezTo>
                        <a:pt x="21" y="8"/>
                        <a:pt x="6" y="16"/>
                        <a:pt x="0" y="19"/>
                      </a:cubicBezTo>
                      <a:cubicBezTo>
                        <a:pt x="9" y="19"/>
                        <a:pt x="24" y="15"/>
                        <a:pt x="19" y="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26" name="Freeform 248">
                  <a:extLst>
                    <a:ext uri="{FF2B5EF4-FFF2-40B4-BE49-F238E27FC236}">
                      <a16:creationId xmlns:a16="http://schemas.microsoft.com/office/drawing/2014/main" id="{35FAE977-EE0D-87AF-B03A-F967D14A5B02}"/>
                    </a:ext>
                  </a:extLst>
                </p:cNvPr>
                <p:cNvSpPr>
                  <a:spLocks/>
                </p:cNvSpPr>
                <p:nvPr/>
              </p:nvSpPr>
              <p:spPr bwMode="auto">
                <a:xfrm>
                  <a:off x="3821" y="3039"/>
                  <a:ext cx="115" cy="145"/>
                </a:xfrm>
                <a:custGeom>
                  <a:avLst/>
                  <a:gdLst>
                    <a:gd name="T0" fmla="*/ 522 w 54"/>
                    <a:gd name="T1" fmla="*/ 0 h 68"/>
                    <a:gd name="T2" fmla="*/ 309 w 54"/>
                    <a:gd name="T3" fmla="*/ 350 h 68"/>
                    <a:gd name="T4" fmla="*/ 60 w 54"/>
                    <a:gd name="T5" fmla="*/ 574 h 68"/>
                    <a:gd name="T6" fmla="*/ 0 w 54"/>
                    <a:gd name="T7" fmla="*/ 642 h 68"/>
                    <a:gd name="T8" fmla="*/ 358 w 54"/>
                    <a:gd name="T9" fmla="*/ 486 h 68"/>
                    <a:gd name="T10" fmla="*/ 405 w 54"/>
                    <a:gd name="T11" fmla="*/ 264 h 68"/>
                    <a:gd name="T12" fmla="*/ 494 w 54"/>
                    <a:gd name="T13" fmla="*/ 49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68">
                      <a:moveTo>
                        <a:pt x="54" y="0"/>
                      </a:moveTo>
                      <a:cubicBezTo>
                        <a:pt x="42" y="11"/>
                        <a:pt x="39" y="23"/>
                        <a:pt x="32" y="36"/>
                      </a:cubicBezTo>
                      <a:cubicBezTo>
                        <a:pt x="28" y="42"/>
                        <a:pt x="16" y="67"/>
                        <a:pt x="6" y="59"/>
                      </a:cubicBezTo>
                      <a:cubicBezTo>
                        <a:pt x="4" y="60"/>
                        <a:pt x="1" y="63"/>
                        <a:pt x="0" y="66"/>
                      </a:cubicBezTo>
                      <a:cubicBezTo>
                        <a:pt x="14" y="65"/>
                        <a:pt x="32" y="68"/>
                        <a:pt x="37" y="50"/>
                      </a:cubicBezTo>
                      <a:cubicBezTo>
                        <a:pt x="40" y="42"/>
                        <a:pt x="38" y="34"/>
                        <a:pt x="42" y="27"/>
                      </a:cubicBezTo>
                      <a:cubicBezTo>
                        <a:pt x="45" y="19"/>
                        <a:pt x="48" y="13"/>
                        <a:pt x="51" y="5"/>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27" name="Freeform 249">
                  <a:extLst>
                    <a:ext uri="{FF2B5EF4-FFF2-40B4-BE49-F238E27FC236}">
                      <a16:creationId xmlns:a16="http://schemas.microsoft.com/office/drawing/2014/main" id="{1C91C50C-D46D-A915-8301-4E58E9F101F3}"/>
                    </a:ext>
                  </a:extLst>
                </p:cNvPr>
                <p:cNvSpPr>
                  <a:spLocks/>
                </p:cNvSpPr>
                <p:nvPr/>
              </p:nvSpPr>
              <p:spPr bwMode="auto">
                <a:xfrm>
                  <a:off x="4776" y="2710"/>
                  <a:ext cx="94" cy="128"/>
                </a:xfrm>
                <a:custGeom>
                  <a:avLst/>
                  <a:gdLst>
                    <a:gd name="T0" fmla="*/ 137 w 44"/>
                    <a:gd name="T1" fmla="*/ 68 h 60"/>
                    <a:gd name="T2" fmla="*/ 205 w 44"/>
                    <a:gd name="T3" fmla="*/ 205 h 60"/>
                    <a:gd name="T4" fmla="*/ 273 w 44"/>
                    <a:gd name="T5" fmla="*/ 250 h 60"/>
                    <a:gd name="T6" fmla="*/ 370 w 44"/>
                    <a:gd name="T7" fmla="*/ 265 h 60"/>
                    <a:gd name="T8" fmla="*/ 353 w 44"/>
                    <a:gd name="T9" fmla="*/ 378 h 60"/>
                    <a:gd name="T10" fmla="*/ 361 w 44"/>
                    <a:gd name="T11" fmla="*/ 574 h 60"/>
                    <a:gd name="T12" fmla="*/ 310 w 44"/>
                    <a:gd name="T13" fmla="*/ 418 h 60"/>
                    <a:gd name="T14" fmla="*/ 214 w 44"/>
                    <a:gd name="T15" fmla="*/ 273 h 60"/>
                    <a:gd name="T16" fmla="*/ 51 w 44"/>
                    <a:gd name="T17" fmla="*/ 205 h 60"/>
                    <a:gd name="T18" fmla="*/ 41 w 44"/>
                    <a:gd name="T19" fmla="*/ 19 h 60"/>
                    <a:gd name="T20" fmla="*/ 137 w 44"/>
                    <a:gd name="T21" fmla="*/ 9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60">
                      <a:moveTo>
                        <a:pt x="14" y="7"/>
                      </a:moveTo>
                      <a:cubicBezTo>
                        <a:pt x="13" y="12"/>
                        <a:pt x="17" y="17"/>
                        <a:pt x="21" y="21"/>
                      </a:cubicBezTo>
                      <a:cubicBezTo>
                        <a:pt x="23" y="22"/>
                        <a:pt x="26" y="25"/>
                        <a:pt x="28" y="26"/>
                      </a:cubicBezTo>
                      <a:cubicBezTo>
                        <a:pt x="29" y="27"/>
                        <a:pt x="37" y="27"/>
                        <a:pt x="38" y="27"/>
                      </a:cubicBezTo>
                      <a:cubicBezTo>
                        <a:pt x="44" y="32"/>
                        <a:pt x="37" y="33"/>
                        <a:pt x="36" y="39"/>
                      </a:cubicBezTo>
                      <a:cubicBezTo>
                        <a:pt x="34" y="46"/>
                        <a:pt x="38" y="51"/>
                        <a:pt x="37" y="59"/>
                      </a:cubicBezTo>
                      <a:cubicBezTo>
                        <a:pt x="29" y="60"/>
                        <a:pt x="32" y="48"/>
                        <a:pt x="32" y="43"/>
                      </a:cubicBezTo>
                      <a:cubicBezTo>
                        <a:pt x="30" y="35"/>
                        <a:pt x="29" y="32"/>
                        <a:pt x="22" y="28"/>
                      </a:cubicBezTo>
                      <a:cubicBezTo>
                        <a:pt x="17" y="25"/>
                        <a:pt x="8" y="24"/>
                        <a:pt x="5" y="21"/>
                      </a:cubicBezTo>
                      <a:cubicBezTo>
                        <a:pt x="0" y="16"/>
                        <a:pt x="4" y="8"/>
                        <a:pt x="4" y="2"/>
                      </a:cubicBezTo>
                      <a:cubicBezTo>
                        <a:pt x="7" y="1"/>
                        <a:pt x="10" y="0"/>
                        <a:pt x="14" y="1"/>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28" name="Freeform 250">
                  <a:extLst>
                    <a:ext uri="{FF2B5EF4-FFF2-40B4-BE49-F238E27FC236}">
                      <a16:creationId xmlns:a16="http://schemas.microsoft.com/office/drawing/2014/main" id="{A6D4D664-DD64-0A9A-9877-F0935218BCDE}"/>
                    </a:ext>
                  </a:extLst>
                </p:cNvPr>
                <p:cNvSpPr>
                  <a:spLocks/>
                </p:cNvSpPr>
                <p:nvPr/>
              </p:nvSpPr>
              <p:spPr bwMode="auto">
                <a:xfrm>
                  <a:off x="4840" y="1963"/>
                  <a:ext cx="154" cy="219"/>
                </a:xfrm>
                <a:custGeom>
                  <a:avLst/>
                  <a:gdLst>
                    <a:gd name="T0" fmla="*/ 498 w 72"/>
                    <a:gd name="T1" fmla="*/ 0 h 102"/>
                    <a:gd name="T2" fmla="*/ 421 w 72"/>
                    <a:gd name="T3" fmla="*/ 120 h 102"/>
                    <a:gd name="T4" fmla="*/ 567 w 72"/>
                    <a:gd name="T5" fmla="*/ 646 h 102"/>
                    <a:gd name="T6" fmla="*/ 60 w 72"/>
                    <a:gd name="T7" fmla="*/ 715 h 102"/>
                    <a:gd name="T8" fmla="*/ 293 w 72"/>
                    <a:gd name="T9" fmla="*/ 913 h 102"/>
                    <a:gd name="T10" fmla="*/ 438 w 72"/>
                    <a:gd name="T11" fmla="*/ 900 h 102"/>
                    <a:gd name="T12" fmla="*/ 567 w 72"/>
                    <a:gd name="T13" fmla="*/ 968 h 102"/>
                    <a:gd name="T14" fmla="*/ 518 w 72"/>
                    <a:gd name="T15" fmla="*/ 872 h 102"/>
                    <a:gd name="T16" fmla="*/ 586 w 72"/>
                    <a:gd name="T17" fmla="*/ 784 h 102"/>
                    <a:gd name="T18" fmla="*/ 695 w 72"/>
                    <a:gd name="T19" fmla="*/ 554 h 102"/>
                    <a:gd name="T20" fmla="*/ 550 w 72"/>
                    <a:gd name="T21" fmla="*/ 69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 h="102">
                      <a:moveTo>
                        <a:pt x="51" y="0"/>
                      </a:moveTo>
                      <a:cubicBezTo>
                        <a:pt x="50" y="4"/>
                        <a:pt x="47" y="9"/>
                        <a:pt x="43" y="12"/>
                      </a:cubicBezTo>
                      <a:cubicBezTo>
                        <a:pt x="58" y="19"/>
                        <a:pt x="65" y="51"/>
                        <a:pt x="58" y="65"/>
                      </a:cubicBezTo>
                      <a:cubicBezTo>
                        <a:pt x="49" y="83"/>
                        <a:pt x="21" y="82"/>
                        <a:pt x="6" y="72"/>
                      </a:cubicBezTo>
                      <a:cubicBezTo>
                        <a:pt x="0" y="83"/>
                        <a:pt x="24" y="92"/>
                        <a:pt x="30" y="92"/>
                      </a:cubicBezTo>
                      <a:cubicBezTo>
                        <a:pt x="38" y="91"/>
                        <a:pt x="37" y="84"/>
                        <a:pt x="45" y="91"/>
                      </a:cubicBezTo>
                      <a:cubicBezTo>
                        <a:pt x="50" y="95"/>
                        <a:pt x="48" y="102"/>
                        <a:pt x="58" y="98"/>
                      </a:cubicBezTo>
                      <a:cubicBezTo>
                        <a:pt x="59" y="92"/>
                        <a:pt x="53" y="92"/>
                        <a:pt x="53" y="88"/>
                      </a:cubicBezTo>
                      <a:cubicBezTo>
                        <a:pt x="53" y="82"/>
                        <a:pt x="57" y="82"/>
                        <a:pt x="60" y="79"/>
                      </a:cubicBezTo>
                      <a:cubicBezTo>
                        <a:pt x="65" y="73"/>
                        <a:pt x="70" y="64"/>
                        <a:pt x="71" y="56"/>
                      </a:cubicBezTo>
                      <a:cubicBezTo>
                        <a:pt x="72" y="37"/>
                        <a:pt x="53" y="25"/>
                        <a:pt x="56" y="7"/>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29" name="Freeform 251">
                  <a:extLst>
                    <a:ext uri="{FF2B5EF4-FFF2-40B4-BE49-F238E27FC236}">
                      <a16:creationId xmlns:a16="http://schemas.microsoft.com/office/drawing/2014/main" id="{BB738A38-9253-02E8-E261-917E3FDD927D}"/>
                    </a:ext>
                  </a:extLst>
                </p:cNvPr>
                <p:cNvSpPr>
                  <a:spLocks/>
                </p:cNvSpPr>
                <p:nvPr/>
              </p:nvSpPr>
              <p:spPr bwMode="auto">
                <a:xfrm>
                  <a:off x="4975" y="1615"/>
                  <a:ext cx="62" cy="58"/>
                </a:xfrm>
                <a:custGeom>
                  <a:avLst/>
                  <a:gdLst>
                    <a:gd name="T0" fmla="*/ 214 w 29"/>
                    <a:gd name="T1" fmla="*/ 52 h 27"/>
                    <a:gd name="T2" fmla="*/ 0 w 29"/>
                    <a:gd name="T3" fmla="*/ 28 h 27"/>
                    <a:gd name="T4" fmla="*/ 197 w 29"/>
                    <a:gd name="T5" fmla="*/ 269 h 27"/>
                    <a:gd name="T6" fmla="*/ 284 w 29"/>
                    <a:gd name="T7" fmla="*/ 6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27">
                      <a:moveTo>
                        <a:pt x="22" y="5"/>
                      </a:moveTo>
                      <a:cubicBezTo>
                        <a:pt x="15" y="3"/>
                        <a:pt x="7" y="0"/>
                        <a:pt x="0" y="3"/>
                      </a:cubicBezTo>
                      <a:cubicBezTo>
                        <a:pt x="6" y="12"/>
                        <a:pt x="22" y="12"/>
                        <a:pt x="20" y="27"/>
                      </a:cubicBezTo>
                      <a:cubicBezTo>
                        <a:pt x="19" y="20"/>
                        <a:pt x="17" y="6"/>
                        <a:pt x="29" y="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30" name="Freeform 252">
                  <a:extLst>
                    <a:ext uri="{FF2B5EF4-FFF2-40B4-BE49-F238E27FC236}">
                      <a16:creationId xmlns:a16="http://schemas.microsoft.com/office/drawing/2014/main" id="{E995FFD2-5FD3-7B53-E0E0-2C5110A347BA}"/>
                    </a:ext>
                  </a:extLst>
                </p:cNvPr>
                <p:cNvSpPr>
                  <a:spLocks/>
                </p:cNvSpPr>
                <p:nvPr/>
              </p:nvSpPr>
              <p:spPr bwMode="auto">
                <a:xfrm>
                  <a:off x="4601" y="1814"/>
                  <a:ext cx="81" cy="107"/>
                </a:xfrm>
                <a:custGeom>
                  <a:avLst/>
                  <a:gdLst>
                    <a:gd name="T0" fmla="*/ 104 w 38"/>
                    <a:gd name="T1" fmla="*/ 0 h 50"/>
                    <a:gd name="T2" fmla="*/ 49 w 38"/>
                    <a:gd name="T3" fmla="*/ 225 h 50"/>
                    <a:gd name="T4" fmla="*/ 153 w 38"/>
                    <a:gd name="T5" fmla="*/ 490 h 50"/>
                    <a:gd name="T6" fmla="*/ 136 w 38"/>
                    <a:gd name="T7" fmla="*/ 312 h 50"/>
                    <a:gd name="T8" fmla="*/ 264 w 38"/>
                    <a:gd name="T9" fmla="*/ 233 h 50"/>
                    <a:gd name="T10" fmla="*/ 264 w 38"/>
                    <a:gd name="T11" fmla="*/ 178 h 50"/>
                    <a:gd name="T12" fmla="*/ 128 w 38"/>
                    <a:gd name="T13" fmla="*/ 41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50">
                      <a:moveTo>
                        <a:pt x="11" y="0"/>
                      </a:moveTo>
                      <a:cubicBezTo>
                        <a:pt x="3" y="11"/>
                        <a:pt x="0" y="9"/>
                        <a:pt x="5" y="23"/>
                      </a:cubicBezTo>
                      <a:cubicBezTo>
                        <a:pt x="8" y="32"/>
                        <a:pt x="8" y="42"/>
                        <a:pt x="16" y="50"/>
                      </a:cubicBezTo>
                      <a:cubicBezTo>
                        <a:pt x="20" y="45"/>
                        <a:pt x="13" y="38"/>
                        <a:pt x="14" y="32"/>
                      </a:cubicBezTo>
                      <a:cubicBezTo>
                        <a:pt x="15" y="20"/>
                        <a:pt x="20" y="24"/>
                        <a:pt x="27" y="24"/>
                      </a:cubicBezTo>
                      <a:cubicBezTo>
                        <a:pt x="38" y="24"/>
                        <a:pt x="36" y="23"/>
                        <a:pt x="27" y="18"/>
                      </a:cubicBezTo>
                      <a:cubicBezTo>
                        <a:pt x="19" y="14"/>
                        <a:pt x="18" y="9"/>
                        <a:pt x="13" y="4"/>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31" name="Freeform 253">
                  <a:extLst>
                    <a:ext uri="{FF2B5EF4-FFF2-40B4-BE49-F238E27FC236}">
                      <a16:creationId xmlns:a16="http://schemas.microsoft.com/office/drawing/2014/main" id="{BE1B3B19-E2DF-BD9C-7254-09B5BC7B6BF1}"/>
                    </a:ext>
                  </a:extLst>
                </p:cNvPr>
                <p:cNvSpPr>
                  <a:spLocks/>
                </p:cNvSpPr>
                <p:nvPr/>
              </p:nvSpPr>
              <p:spPr bwMode="auto">
                <a:xfrm>
                  <a:off x="4479" y="1626"/>
                  <a:ext cx="98" cy="77"/>
                </a:xfrm>
                <a:custGeom>
                  <a:avLst/>
                  <a:gdLst>
                    <a:gd name="T0" fmla="*/ 349 w 46"/>
                    <a:gd name="T1" fmla="*/ 19 h 36"/>
                    <a:gd name="T2" fmla="*/ 85 w 46"/>
                    <a:gd name="T3" fmla="*/ 128 h 36"/>
                    <a:gd name="T4" fmla="*/ 145 w 46"/>
                    <a:gd name="T5" fmla="*/ 353 h 36"/>
                    <a:gd name="T6" fmla="*/ 249 w 46"/>
                    <a:gd name="T7" fmla="*/ 165 h 36"/>
                    <a:gd name="T8" fmla="*/ 445 w 4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6">
                      <a:moveTo>
                        <a:pt x="36" y="2"/>
                      </a:moveTo>
                      <a:cubicBezTo>
                        <a:pt x="28" y="7"/>
                        <a:pt x="15" y="6"/>
                        <a:pt x="9" y="13"/>
                      </a:cubicBezTo>
                      <a:cubicBezTo>
                        <a:pt x="0" y="24"/>
                        <a:pt x="13" y="27"/>
                        <a:pt x="15" y="36"/>
                      </a:cubicBezTo>
                      <a:cubicBezTo>
                        <a:pt x="7" y="25"/>
                        <a:pt x="17" y="21"/>
                        <a:pt x="26" y="17"/>
                      </a:cubicBezTo>
                      <a:cubicBezTo>
                        <a:pt x="35" y="13"/>
                        <a:pt x="37" y="3"/>
                        <a:pt x="46"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32" name="Freeform 254">
                  <a:extLst>
                    <a:ext uri="{FF2B5EF4-FFF2-40B4-BE49-F238E27FC236}">
                      <a16:creationId xmlns:a16="http://schemas.microsoft.com/office/drawing/2014/main" id="{52D0E090-50AC-1CC6-8EB0-467C239F670B}"/>
                    </a:ext>
                  </a:extLst>
                </p:cNvPr>
                <p:cNvSpPr>
                  <a:spLocks/>
                </p:cNvSpPr>
                <p:nvPr/>
              </p:nvSpPr>
              <p:spPr bwMode="auto">
                <a:xfrm>
                  <a:off x="4116" y="1664"/>
                  <a:ext cx="72" cy="71"/>
                </a:xfrm>
                <a:custGeom>
                  <a:avLst/>
                  <a:gdLst>
                    <a:gd name="T0" fmla="*/ 220 w 34"/>
                    <a:gd name="T1" fmla="*/ 0 h 33"/>
                    <a:gd name="T2" fmla="*/ 0 w 34"/>
                    <a:gd name="T3" fmla="*/ 286 h 33"/>
                    <a:gd name="T4" fmla="*/ 256 w 34"/>
                    <a:gd name="T5" fmla="*/ 258 h 33"/>
                    <a:gd name="T6" fmla="*/ 256 w 34"/>
                    <a:gd name="T7" fmla="*/ 9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33">
                      <a:moveTo>
                        <a:pt x="23" y="0"/>
                      </a:moveTo>
                      <a:cubicBezTo>
                        <a:pt x="31" y="17"/>
                        <a:pt x="12" y="25"/>
                        <a:pt x="0" y="29"/>
                      </a:cubicBezTo>
                      <a:cubicBezTo>
                        <a:pt x="6" y="33"/>
                        <a:pt x="22" y="32"/>
                        <a:pt x="27" y="26"/>
                      </a:cubicBezTo>
                      <a:cubicBezTo>
                        <a:pt x="34" y="18"/>
                        <a:pt x="26" y="10"/>
                        <a:pt x="27" y="1"/>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33" name="Freeform 255">
                  <a:extLst>
                    <a:ext uri="{FF2B5EF4-FFF2-40B4-BE49-F238E27FC236}">
                      <a16:creationId xmlns:a16="http://schemas.microsoft.com/office/drawing/2014/main" id="{9FAEBE66-0ED6-8911-CA4F-C08323EE5231}"/>
                    </a:ext>
                  </a:extLst>
                </p:cNvPr>
                <p:cNvSpPr>
                  <a:spLocks/>
                </p:cNvSpPr>
                <p:nvPr/>
              </p:nvSpPr>
              <p:spPr bwMode="auto">
                <a:xfrm>
                  <a:off x="3406" y="1818"/>
                  <a:ext cx="86" cy="90"/>
                </a:xfrm>
                <a:custGeom>
                  <a:avLst/>
                  <a:gdLst>
                    <a:gd name="T0" fmla="*/ 0 w 40"/>
                    <a:gd name="T1" fmla="*/ 414 h 42"/>
                    <a:gd name="T2" fmla="*/ 286 w 40"/>
                    <a:gd name="T3" fmla="*/ 0 h 42"/>
                    <a:gd name="T4" fmla="*/ 357 w 40"/>
                    <a:gd name="T5" fmla="*/ 266 h 42"/>
                    <a:gd name="T6" fmla="*/ 88 w 40"/>
                    <a:gd name="T7" fmla="*/ 40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42">
                      <a:moveTo>
                        <a:pt x="0" y="42"/>
                      </a:moveTo>
                      <a:cubicBezTo>
                        <a:pt x="21" y="37"/>
                        <a:pt x="34" y="21"/>
                        <a:pt x="29" y="0"/>
                      </a:cubicBezTo>
                      <a:cubicBezTo>
                        <a:pt x="38" y="4"/>
                        <a:pt x="40" y="19"/>
                        <a:pt x="36" y="27"/>
                      </a:cubicBezTo>
                      <a:cubicBezTo>
                        <a:pt x="33" y="35"/>
                        <a:pt x="18" y="42"/>
                        <a:pt x="9" y="41"/>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34" name="Freeform 256">
                  <a:extLst>
                    <a:ext uri="{FF2B5EF4-FFF2-40B4-BE49-F238E27FC236}">
                      <a16:creationId xmlns:a16="http://schemas.microsoft.com/office/drawing/2014/main" id="{8968E28B-831F-8172-15AD-81334D0D33F2}"/>
                    </a:ext>
                  </a:extLst>
                </p:cNvPr>
                <p:cNvSpPr>
                  <a:spLocks/>
                </p:cNvSpPr>
                <p:nvPr/>
              </p:nvSpPr>
              <p:spPr bwMode="auto">
                <a:xfrm>
                  <a:off x="3507" y="1737"/>
                  <a:ext cx="53" cy="62"/>
                </a:xfrm>
                <a:custGeom>
                  <a:avLst/>
                  <a:gdLst>
                    <a:gd name="T0" fmla="*/ 0 w 25"/>
                    <a:gd name="T1" fmla="*/ 284 h 29"/>
                    <a:gd name="T2" fmla="*/ 95 w 25"/>
                    <a:gd name="T3" fmla="*/ 0 h 29"/>
                    <a:gd name="T4" fmla="*/ 229 w 25"/>
                    <a:gd name="T5" fmla="*/ 128 h 29"/>
                    <a:gd name="T6" fmla="*/ 76 w 25"/>
                    <a:gd name="T7" fmla="*/ 257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9">
                      <a:moveTo>
                        <a:pt x="0" y="29"/>
                      </a:moveTo>
                      <a:cubicBezTo>
                        <a:pt x="9" y="22"/>
                        <a:pt x="22" y="12"/>
                        <a:pt x="10" y="0"/>
                      </a:cubicBezTo>
                      <a:cubicBezTo>
                        <a:pt x="17" y="0"/>
                        <a:pt x="25" y="5"/>
                        <a:pt x="24" y="13"/>
                      </a:cubicBezTo>
                      <a:cubicBezTo>
                        <a:pt x="23" y="21"/>
                        <a:pt x="13" y="22"/>
                        <a:pt x="8" y="2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35" name="Freeform 257">
                  <a:extLst>
                    <a:ext uri="{FF2B5EF4-FFF2-40B4-BE49-F238E27FC236}">
                      <a16:creationId xmlns:a16="http://schemas.microsoft.com/office/drawing/2014/main" id="{FF5D2979-60CD-E307-F58C-29DED0B56243}"/>
                    </a:ext>
                  </a:extLst>
                </p:cNvPr>
                <p:cNvSpPr>
                  <a:spLocks/>
                </p:cNvSpPr>
                <p:nvPr/>
              </p:nvSpPr>
              <p:spPr bwMode="auto">
                <a:xfrm>
                  <a:off x="3259" y="1908"/>
                  <a:ext cx="73" cy="214"/>
                </a:xfrm>
                <a:custGeom>
                  <a:avLst/>
                  <a:gdLst>
                    <a:gd name="T0" fmla="*/ 225 w 34"/>
                    <a:gd name="T1" fmla="*/ 156 h 100"/>
                    <a:gd name="T2" fmla="*/ 217 w 34"/>
                    <a:gd name="T3" fmla="*/ 599 h 100"/>
                    <a:gd name="T4" fmla="*/ 180 w 34"/>
                    <a:gd name="T5" fmla="*/ 980 h 100"/>
                    <a:gd name="T6" fmla="*/ 240 w 34"/>
                    <a:gd name="T7" fmla="*/ 747 h 100"/>
                    <a:gd name="T8" fmla="*/ 318 w 34"/>
                    <a:gd name="T9" fmla="*/ 509 h 100"/>
                    <a:gd name="T10" fmla="*/ 240 w 34"/>
                    <a:gd name="T11" fmla="*/ 0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100">
                      <a:moveTo>
                        <a:pt x="23" y="16"/>
                      </a:moveTo>
                      <a:cubicBezTo>
                        <a:pt x="28" y="25"/>
                        <a:pt x="24" y="50"/>
                        <a:pt x="22" y="61"/>
                      </a:cubicBezTo>
                      <a:cubicBezTo>
                        <a:pt x="19" y="73"/>
                        <a:pt x="0" y="94"/>
                        <a:pt x="18" y="100"/>
                      </a:cubicBezTo>
                      <a:cubicBezTo>
                        <a:pt x="19" y="88"/>
                        <a:pt x="17" y="85"/>
                        <a:pt x="24" y="76"/>
                      </a:cubicBezTo>
                      <a:cubicBezTo>
                        <a:pt x="32" y="67"/>
                        <a:pt x="34" y="64"/>
                        <a:pt x="32" y="52"/>
                      </a:cubicBezTo>
                      <a:cubicBezTo>
                        <a:pt x="30" y="34"/>
                        <a:pt x="24" y="18"/>
                        <a:pt x="24"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36" name="Freeform 258">
                  <a:extLst>
                    <a:ext uri="{FF2B5EF4-FFF2-40B4-BE49-F238E27FC236}">
                      <a16:creationId xmlns:a16="http://schemas.microsoft.com/office/drawing/2014/main" id="{396FD017-3D6F-E6CD-2A66-D46BDDD797E2}"/>
                    </a:ext>
                  </a:extLst>
                </p:cNvPr>
                <p:cNvSpPr>
                  <a:spLocks/>
                </p:cNvSpPr>
                <p:nvPr/>
              </p:nvSpPr>
              <p:spPr bwMode="auto">
                <a:xfrm>
                  <a:off x="3656" y="2947"/>
                  <a:ext cx="58" cy="28"/>
                </a:xfrm>
                <a:custGeom>
                  <a:avLst/>
                  <a:gdLst>
                    <a:gd name="T0" fmla="*/ 0 w 27"/>
                    <a:gd name="T1" fmla="*/ 121 h 13"/>
                    <a:gd name="T2" fmla="*/ 269 w 27"/>
                    <a:gd name="T3" fmla="*/ 9 h 13"/>
                    <a:gd name="T4" fmla="*/ 41 w 27"/>
                    <a:gd name="T5" fmla="*/ 121 h 13"/>
                    <a:gd name="T6" fmla="*/ 0 60000 65536"/>
                    <a:gd name="T7" fmla="*/ 0 60000 65536"/>
                    <a:gd name="T8" fmla="*/ 0 60000 65536"/>
                  </a:gdLst>
                  <a:ahLst/>
                  <a:cxnLst>
                    <a:cxn ang="T6">
                      <a:pos x="T0" y="T1"/>
                    </a:cxn>
                    <a:cxn ang="T7">
                      <a:pos x="T2" y="T3"/>
                    </a:cxn>
                    <a:cxn ang="T8">
                      <a:pos x="T4" y="T5"/>
                    </a:cxn>
                  </a:cxnLst>
                  <a:rect l="0" t="0" r="r" b="b"/>
                  <a:pathLst>
                    <a:path w="27" h="13">
                      <a:moveTo>
                        <a:pt x="0" y="12"/>
                      </a:moveTo>
                      <a:cubicBezTo>
                        <a:pt x="8" y="8"/>
                        <a:pt x="17" y="0"/>
                        <a:pt x="27" y="1"/>
                      </a:cubicBezTo>
                      <a:cubicBezTo>
                        <a:pt x="25" y="10"/>
                        <a:pt x="12" y="13"/>
                        <a:pt x="4" y="12"/>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37" name="Freeform 259">
                  <a:extLst>
                    <a:ext uri="{FF2B5EF4-FFF2-40B4-BE49-F238E27FC236}">
                      <a16:creationId xmlns:a16="http://schemas.microsoft.com/office/drawing/2014/main" id="{CD24AA09-9050-AB97-46F9-2029A786FEA8}"/>
                    </a:ext>
                  </a:extLst>
                </p:cNvPr>
                <p:cNvSpPr>
                  <a:spLocks/>
                </p:cNvSpPr>
                <p:nvPr/>
              </p:nvSpPr>
              <p:spPr bwMode="auto">
                <a:xfrm>
                  <a:off x="3763" y="2863"/>
                  <a:ext cx="126" cy="86"/>
                </a:xfrm>
                <a:custGeom>
                  <a:avLst/>
                  <a:gdLst>
                    <a:gd name="T0" fmla="*/ 49 w 59"/>
                    <a:gd name="T1" fmla="*/ 217 h 40"/>
                    <a:gd name="T2" fmla="*/ 310 w 59"/>
                    <a:gd name="T3" fmla="*/ 157 h 40"/>
                    <a:gd name="T4" fmla="*/ 547 w 59"/>
                    <a:gd name="T5" fmla="*/ 0 h 40"/>
                    <a:gd name="T6" fmla="*/ 525 w 59"/>
                    <a:gd name="T7" fmla="*/ 217 h 40"/>
                    <a:gd name="T8" fmla="*/ 333 w 59"/>
                    <a:gd name="T9" fmla="*/ 269 h 40"/>
                    <a:gd name="T10" fmla="*/ 19 w 59"/>
                    <a:gd name="T11" fmla="*/ 398 h 40"/>
                    <a:gd name="T12" fmla="*/ 68 w 59"/>
                    <a:gd name="T13" fmla="*/ 157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40">
                      <a:moveTo>
                        <a:pt x="5" y="22"/>
                      </a:moveTo>
                      <a:cubicBezTo>
                        <a:pt x="6" y="0"/>
                        <a:pt x="18" y="12"/>
                        <a:pt x="32" y="16"/>
                      </a:cubicBezTo>
                      <a:cubicBezTo>
                        <a:pt x="43" y="19"/>
                        <a:pt x="59" y="13"/>
                        <a:pt x="56" y="0"/>
                      </a:cubicBezTo>
                      <a:cubicBezTo>
                        <a:pt x="58" y="8"/>
                        <a:pt x="58" y="14"/>
                        <a:pt x="54" y="22"/>
                      </a:cubicBezTo>
                      <a:cubicBezTo>
                        <a:pt x="48" y="31"/>
                        <a:pt x="44" y="30"/>
                        <a:pt x="34" y="27"/>
                      </a:cubicBezTo>
                      <a:cubicBezTo>
                        <a:pt x="22" y="23"/>
                        <a:pt x="10" y="28"/>
                        <a:pt x="2" y="40"/>
                      </a:cubicBezTo>
                      <a:cubicBezTo>
                        <a:pt x="3" y="32"/>
                        <a:pt x="0" y="22"/>
                        <a:pt x="7" y="1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38" name="Freeform 260">
                  <a:extLst>
                    <a:ext uri="{FF2B5EF4-FFF2-40B4-BE49-F238E27FC236}">
                      <a16:creationId xmlns:a16="http://schemas.microsoft.com/office/drawing/2014/main" id="{CAF2C15A-3C55-1E21-5A03-E1DA5D5F0AA2}"/>
                    </a:ext>
                  </a:extLst>
                </p:cNvPr>
                <p:cNvSpPr>
                  <a:spLocks/>
                </p:cNvSpPr>
                <p:nvPr/>
              </p:nvSpPr>
              <p:spPr bwMode="auto">
                <a:xfrm>
                  <a:off x="3289" y="2797"/>
                  <a:ext cx="152" cy="223"/>
                </a:xfrm>
                <a:custGeom>
                  <a:avLst/>
                  <a:gdLst>
                    <a:gd name="T0" fmla="*/ 567 w 71"/>
                    <a:gd name="T1" fmla="*/ 0 h 104"/>
                    <a:gd name="T2" fmla="*/ 473 w 71"/>
                    <a:gd name="T3" fmla="*/ 304 h 104"/>
                    <a:gd name="T4" fmla="*/ 473 w 71"/>
                    <a:gd name="T5" fmla="*/ 620 h 104"/>
                    <a:gd name="T6" fmla="*/ 128 w 71"/>
                    <a:gd name="T7" fmla="*/ 723 h 104"/>
                    <a:gd name="T8" fmla="*/ 77 w 71"/>
                    <a:gd name="T9" fmla="*/ 879 h 104"/>
                    <a:gd name="T10" fmla="*/ 0 w 71"/>
                    <a:gd name="T11" fmla="*/ 1025 h 104"/>
                    <a:gd name="T12" fmla="*/ 257 w 71"/>
                    <a:gd name="T13" fmla="*/ 819 h 104"/>
                    <a:gd name="T14" fmla="*/ 587 w 71"/>
                    <a:gd name="T15" fmla="*/ 731 h 104"/>
                    <a:gd name="T16" fmla="*/ 627 w 71"/>
                    <a:gd name="T17" fmla="*/ 386 h 104"/>
                    <a:gd name="T18" fmla="*/ 531 w 71"/>
                    <a:gd name="T19" fmla="*/ 249 h 104"/>
                    <a:gd name="T20" fmla="*/ 550 w 71"/>
                    <a:gd name="T21" fmla="*/ 6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 h="104">
                      <a:moveTo>
                        <a:pt x="58" y="0"/>
                      </a:moveTo>
                      <a:cubicBezTo>
                        <a:pt x="51" y="9"/>
                        <a:pt x="43" y="20"/>
                        <a:pt x="48" y="31"/>
                      </a:cubicBezTo>
                      <a:cubicBezTo>
                        <a:pt x="52" y="42"/>
                        <a:pt x="60" y="53"/>
                        <a:pt x="48" y="63"/>
                      </a:cubicBezTo>
                      <a:cubicBezTo>
                        <a:pt x="38" y="71"/>
                        <a:pt x="23" y="66"/>
                        <a:pt x="13" y="73"/>
                      </a:cubicBezTo>
                      <a:cubicBezTo>
                        <a:pt x="4" y="78"/>
                        <a:pt x="8" y="82"/>
                        <a:pt x="8" y="89"/>
                      </a:cubicBezTo>
                      <a:cubicBezTo>
                        <a:pt x="7" y="96"/>
                        <a:pt x="4" y="97"/>
                        <a:pt x="0" y="104"/>
                      </a:cubicBezTo>
                      <a:cubicBezTo>
                        <a:pt x="12" y="100"/>
                        <a:pt x="17" y="88"/>
                        <a:pt x="26" y="83"/>
                      </a:cubicBezTo>
                      <a:cubicBezTo>
                        <a:pt x="39" y="75"/>
                        <a:pt x="49" y="89"/>
                        <a:pt x="60" y="74"/>
                      </a:cubicBezTo>
                      <a:cubicBezTo>
                        <a:pt x="67" y="63"/>
                        <a:pt x="71" y="50"/>
                        <a:pt x="64" y="39"/>
                      </a:cubicBezTo>
                      <a:cubicBezTo>
                        <a:pt x="61" y="34"/>
                        <a:pt x="55" y="30"/>
                        <a:pt x="54" y="25"/>
                      </a:cubicBezTo>
                      <a:cubicBezTo>
                        <a:pt x="52" y="18"/>
                        <a:pt x="56" y="12"/>
                        <a:pt x="56" y="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39" name="Freeform 261">
                  <a:extLst>
                    <a:ext uri="{FF2B5EF4-FFF2-40B4-BE49-F238E27FC236}">
                      <a16:creationId xmlns:a16="http://schemas.microsoft.com/office/drawing/2014/main" id="{CC36B410-A2D3-31C0-EB7E-046CCADF8663}"/>
                    </a:ext>
                  </a:extLst>
                </p:cNvPr>
                <p:cNvSpPr>
                  <a:spLocks/>
                </p:cNvSpPr>
                <p:nvPr/>
              </p:nvSpPr>
              <p:spPr bwMode="auto">
                <a:xfrm>
                  <a:off x="4242" y="2011"/>
                  <a:ext cx="222" cy="42"/>
                </a:xfrm>
                <a:custGeom>
                  <a:avLst/>
                  <a:gdLst>
                    <a:gd name="T0" fmla="*/ 19 w 104"/>
                    <a:gd name="T1" fmla="*/ 57 h 20"/>
                    <a:gd name="T2" fmla="*/ 555 w 104"/>
                    <a:gd name="T3" fmla="*/ 8 h 20"/>
                    <a:gd name="T4" fmla="*/ 1012 w 104"/>
                    <a:gd name="T5" fmla="*/ 185 h 20"/>
                    <a:gd name="T6" fmla="*/ 497 w 104"/>
                    <a:gd name="T7" fmla="*/ 101 h 20"/>
                    <a:gd name="T8" fmla="*/ 233 w 104"/>
                    <a:gd name="T9" fmla="*/ 160 h 20"/>
                    <a:gd name="T10" fmla="*/ 0 w 104"/>
                    <a:gd name="T11" fmla="*/ 84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20">
                      <a:moveTo>
                        <a:pt x="2" y="6"/>
                      </a:moveTo>
                      <a:cubicBezTo>
                        <a:pt x="19" y="12"/>
                        <a:pt x="39" y="0"/>
                        <a:pt x="57" y="1"/>
                      </a:cubicBezTo>
                      <a:cubicBezTo>
                        <a:pt x="67" y="1"/>
                        <a:pt x="103" y="7"/>
                        <a:pt x="104" y="20"/>
                      </a:cubicBezTo>
                      <a:cubicBezTo>
                        <a:pt x="87" y="7"/>
                        <a:pt x="71" y="10"/>
                        <a:pt x="51" y="11"/>
                      </a:cubicBezTo>
                      <a:cubicBezTo>
                        <a:pt x="41" y="11"/>
                        <a:pt x="33" y="17"/>
                        <a:pt x="24" y="17"/>
                      </a:cubicBezTo>
                      <a:cubicBezTo>
                        <a:pt x="15" y="17"/>
                        <a:pt x="8" y="7"/>
                        <a:pt x="0" y="9"/>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40" name="Freeform 262">
                  <a:extLst>
                    <a:ext uri="{FF2B5EF4-FFF2-40B4-BE49-F238E27FC236}">
                      <a16:creationId xmlns:a16="http://schemas.microsoft.com/office/drawing/2014/main" id="{67808805-173F-679A-59F9-AF711439B3DD}"/>
                    </a:ext>
                  </a:extLst>
                </p:cNvPr>
                <p:cNvSpPr>
                  <a:spLocks/>
                </p:cNvSpPr>
                <p:nvPr/>
              </p:nvSpPr>
              <p:spPr bwMode="auto">
                <a:xfrm>
                  <a:off x="4768" y="1914"/>
                  <a:ext cx="115" cy="114"/>
                </a:xfrm>
                <a:custGeom>
                  <a:avLst/>
                  <a:gdLst>
                    <a:gd name="T0" fmla="*/ 417 w 54"/>
                    <a:gd name="T1" fmla="*/ 0 h 53"/>
                    <a:gd name="T2" fmla="*/ 273 w 54"/>
                    <a:gd name="T3" fmla="*/ 286 h 53"/>
                    <a:gd name="T4" fmla="*/ 0 w 54"/>
                    <a:gd name="T5" fmla="*/ 527 h 53"/>
                    <a:gd name="T6" fmla="*/ 317 w 54"/>
                    <a:gd name="T7" fmla="*/ 310 h 53"/>
                    <a:gd name="T8" fmla="*/ 494 w 54"/>
                    <a:gd name="T9" fmla="*/ 209 h 53"/>
                    <a:gd name="T10" fmla="*/ 445 w 54"/>
                    <a:gd name="T11" fmla="*/ 28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3">
                      <a:moveTo>
                        <a:pt x="43" y="0"/>
                      </a:moveTo>
                      <a:cubicBezTo>
                        <a:pt x="44" y="13"/>
                        <a:pt x="39" y="23"/>
                        <a:pt x="28" y="29"/>
                      </a:cubicBezTo>
                      <a:cubicBezTo>
                        <a:pt x="17" y="34"/>
                        <a:pt x="2" y="39"/>
                        <a:pt x="0" y="53"/>
                      </a:cubicBezTo>
                      <a:cubicBezTo>
                        <a:pt x="8" y="44"/>
                        <a:pt x="22" y="37"/>
                        <a:pt x="33" y="31"/>
                      </a:cubicBezTo>
                      <a:cubicBezTo>
                        <a:pt x="38" y="29"/>
                        <a:pt x="49" y="26"/>
                        <a:pt x="51" y="21"/>
                      </a:cubicBezTo>
                      <a:cubicBezTo>
                        <a:pt x="54" y="14"/>
                        <a:pt x="48" y="8"/>
                        <a:pt x="46" y="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41" name="Freeform 263">
                  <a:extLst>
                    <a:ext uri="{FF2B5EF4-FFF2-40B4-BE49-F238E27FC236}">
                      <a16:creationId xmlns:a16="http://schemas.microsoft.com/office/drawing/2014/main" id="{12820F15-59ED-77AF-F6EE-86F3F0EDDA8C}"/>
                    </a:ext>
                  </a:extLst>
                </p:cNvPr>
                <p:cNvSpPr>
                  <a:spLocks/>
                </p:cNvSpPr>
                <p:nvPr/>
              </p:nvSpPr>
              <p:spPr bwMode="auto">
                <a:xfrm>
                  <a:off x="4778" y="2190"/>
                  <a:ext cx="96" cy="107"/>
                </a:xfrm>
                <a:custGeom>
                  <a:avLst/>
                  <a:gdLst>
                    <a:gd name="T0" fmla="*/ 301 w 45"/>
                    <a:gd name="T1" fmla="*/ 41 h 50"/>
                    <a:gd name="T2" fmla="*/ 224 w 45"/>
                    <a:gd name="T3" fmla="*/ 325 h 50"/>
                    <a:gd name="T4" fmla="*/ 0 w 45"/>
                    <a:gd name="T5" fmla="*/ 490 h 50"/>
                    <a:gd name="T6" fmla="*/ 196 w 45"/>
                    <a:gd name="T7" fmla="*/ 381 h 50"/>
                    <a:gd name="T8" fmla="*/ 369 w 45"/>
                    <a:gd name="T9" fmla="*/ 334 h 50"/>
                    <a:gd name="T10" fmla="*/ 292 w 45"/>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50">
                      <a:moveTo>
                        <a:pt x="31" y="4"/>
                      </a:moveTo>
                      <a:cubicBezTo>
                        <a:pt x="35" y="13"/>
                        <a:pt x="30" y="25"/>
                        <a:pt x="23" y="33"/>
                      </a:cubicBezTo>
                      <a:cubicBezTo>
                        <a:pt x="18" y="39"/>
                        <a:pt x="1" y="41"/>
                        <a:pt x="0" y="50"/>
                      </a:cubicBezTo>
                      <a:cubicBezTo>
                        <a:pt x="7" y="47"/>
                        <a:pt x="13" y="41"/>
                        <a:pt x="20" y="39"/>
                      </a:cubicBezTo>
                      <a:cubicBezTo>
                        <a:pt x="25" y="37"/>
                        <a:pt x="33" y="39"/>
                        <a:pt x="38" y="34"/>
                      </a:cubicBezTo>
                      <a:cubicBezTo>
                        <a:pt x="45" y="27"/>
                        <a:pt x="42" y="0"/>
                        <a:pt x="30"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42" name="Freeform 264">
                  <a:extLst>
                    <a:ext uri="{FF2B5EF4-FFF2-40B4-BE49-F238E27FC236}">
                      <a16:creationId xmlns:a16="http://schemas.microsoft.com/office/drawing/2014/main" id="{C92281FB-287F-75CB-9157-333249BB157A}"/>
                    </a:ext>
                  </a:extLst>
                </p:cNvPr>
                <p:cNvSpPr>
                  <a:spLocks/>
                </p:cNvSpPr>
                <p:nvPr/>
              </p:nvSpPr>
              <p:spPr bwMode="auto">
                <a:xfrm>
                  <a:off x="4898" y="2923"/>
                  <a:ext cx="162" cy="131"/>
                </a:xfrm>
                <a:custGeom>
                  <a:avLst/>
                  <a:gdLst>
                    <a:gd name="T0" fmla="*/ 0 w 76"/>
                    <a:gd name="T1" fmla="*/ 494 h 61"/>
                    <a:gd name="T2" fmla="*/ 281 w 76"/>
                    <a:gd name="T3" fmla="*/ 425 h 61"/>
                    <a:gd name="T4" fmla="*/ 531 w 76"/>
                    <a:gd name="T5" fmla="*/ 268 h 61"/>
                    <a:gd name="T6" fmla="*/ 727 w 76"/>
                    <a:gd name="T7" fmla="*/ 603 h 61"/>
                    <a:gd name="T8" fmla="*/ 610 w 76"/>
                    <a:gd name="T9" fmla="*/ 346 h 61"/>
                    <a:gd name="T10" fmla="*/ 495 w 76"/>
                    <a:gd name="T11" fmla="*/ 425 h 61"/>
                    <a:gd name="T12" fmla="*/ 232 w 76"/>
                    <a:gd name="T13" fmla="*/ 447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61">
                      <a:moveTo>
                        <a:pt x="0" y="50"/>
                      </a:moveTo>
                      <a:cubicBezTo>
                        <a:pt x="9" y="49"/>
                        <a:pt x="20" y="45"/>
                        <a:pt x="29" y="43"/>
                      </a:cubicBezTo>
                      <a:cubicBezTo>
                        <a:pt x="41" y="40"/>
                        <a:pt x="47" y="36"/>
                        <a:pt x="55" y="27"/>
                      </a:cubicBezTo>
                      <a:cubicBezTo>
                        <a:pt x="76" y="0"/>
                        <a:pt x="72" y="47"/>
                        <a:pt x="75" y="61"/>
                      </a:cubicBezTo>
                      <a:cubicBezTo>
                        <a:pt x="71" y="53"/>
                        <a:pt x="72" y="33"/>
                        <a:pt x="63" y="35"/>
                      </a:cubicBezTo>
                      <a:cubicBezTo>
                        <a:pt x="61" y="35"/>
                        <a:pt x="54" y="42"/>
                        <a:pt x="51" y="43"/>
                      </a:cubicBezTo>
                      <a:cubicBezTo>
                        <a:pt x="46" y="45"/>
                        <a:pt x="29" y="43"/>
                        <a:pt x="24" y="45"/>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43" name="Freeform 265">
                  <a:extLst>
                    <a:ext uri="{FF2B5EF4-FFF2-40B4-BE49-F238E27FC236}">
                      <a16:creationId xmlns:a16="http://schemas.microsoft.com/office/drawing/2014/main" id="{F456CE7A-6C92-825B-236B-1015FC0738AF}"/>
                    </a:ext>
                  </a:extLst>
                </p:cNvPr>
                <p:cNvSpPr>
                  <a:spLocks/>
                </p:cNvSpPr>
                <p:nvPr/>
              </p:nvSpPr>
              <p:spPr bwMode="auto">
                <a:xfrm>
                  <a:off x="3938" y="2669"/>
                  <a:ext cx="28" cy="113"/>
                </a:xfrm>
                <a:custGeom>
                  <a:avLst/>
                  <a:gdLst>
                    <a:gd name="T0" fmla="*/ 88 w 13"/>
                    <a:gd name="T1" fmla="*/ 96 h 53"/>
                    <a:gd name="T2" fmla="*/ 9 w 13"/>
                    <a:gd name="T3" fmla="*/ 409 h 53"/>
                    <a:gd name="T4" fmla="*/ 129 w 13"/>
                    <a:gd name="T5" fmla="*/ 514 h 53"/>
                    <a:gd name="T6" fmla="*/ 112 w 13"/>
                    <a:gd name="T7" fmla="*/ 241 h 53"/>
                    <a:gd name="T8" fmla="*/ 69 w 1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53">
                      <a:moveTo>
                        <a:pt x="9" y="10"/>
                      </a:moveTo>
                      <a:cubicBezTo>
                        <a:pt x="6" y="20"/>
                        <a:pt x="0" y="31"/>
                        <a:pt x="1" y="42"/>
                      </a:cubicBezTo>
                      <a:cubicBezTo>
                        <a:pt x="9" y="41"/>
                        <a:pt x="8" y="49"/>
                        <a:pt x="13" y="53"/>
                      </a:cubicBezTo>
                      <a:cubicBezTo>
                        <a:pt x="13" y="44"/>
                        <a:pt x="11" y="34"/>
                        <a:pt x="11" y="25"/>
                      </a:cubicBezTo>
                      <a:cubicBezTo>
                        <a:pt x="12" y="16"/>
                        <a:pt x="8" y="7"/>
                        <a:pt x="7"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44" name="Freeform 266">
                  <a:extLst>
                    <a:ext uri="{FF2B5EF4-FFF2-40B4-BE49-F238E27FC236}">
                      <a16:creationId xmlns:a16="http://schemas.microsoft.com/office/drawing/2014/main" id="{169CB250-44E4-1718-227F-6BB9DC2A32FE}"/>
                    </a:ext>
                  </a:extLst>
                </p:cNvPr>
                <p:cNvSpPr>
                  <a:spLocks/>
                </p:cNvSpPr>
                <p:nvPr/>
              </p:nvSpPr>
              <p:spPr bwMode="auto">
                <a:xfrm>
                  <a:off x="4073" y="2613"/>
                  <a:ext cx="62" cy="62"/>
                </a:xfrm>
                <a:custGeom>
                  <a:avLst/>
                  <a:gdLst>
                    <a:gd name="T0" fmla="*/ 88 w 29"/>
                    <a:gd name="T1" fmla="*/ 77 h 29"/>
                    <a:gd name="T2" fmla="*/ 0 w 29"/>
                    <a:gd name="T3" fmla="*/ 96 h 29"/>
                    <a:gd name="T4" fmla="*/ 145 w 29"/>
                    <a:gd name="T5" fmla="*/ 284 h 29"/>
                    <a:gd name="T6" fmla="*/ 284 w 29"/>
                    <a:gd name="T7" fmla="*/ 41 h 29"/>
                    <a:gd name="T8" fmla="*/ 88 w 29"/>
                    <a:gd name="T9" fmla="*/ 5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9" y="8"/>
                      </a:moveTo>
                      <a:cubicBezTo>
                        <a:pt x="5" y="7"/>
                        <a:pt x="2" y="8"/>
                        <a:pt x="0" y="10"/>
                      </a:cubicBezTo>
                      <a:cubicBezTo>
                        <a:pt x="5" y="14"/>
                        <a:pt x="13" y="23"/>
                        <a:pt x="15" y="29"/>
                      </a:cubicBezTo>
                      <a:cubicBezTo>
                        <a:pt x="4" y="12"/>
                        <a:pt x="13" y="5"/>
                        <a:pt x="29" y="4"/>
                      </a:cubicBezTo>
                      <a:cubicBezTo>
                        <a:pt x="24" y="0"/>
                        <a:pt x="15" y="2"/>
                        <a:pt x="9" y="5"/>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45" name="Freeform 267">
                  <a:extLst>
                    <a:ext uri="{FF2B5EF4-FFF2-40B4-BE49-F238E27FC236}">
                      <a16:creationId xmlns:a16="http://schemas.microsoft.com/office/drawing/2014/main" id="{3EEB7B7C-CAE2-6C1F-84B1-20887AC82B4C}"/>
                    </a:ext>
                  </a:extLst>
                </p:cNvPr>
                <p:cNvSpPr>
                  <a:spLocks/>
                </p:cNvSpPr>
                <p:nvPr/>
              </p:nvSpPr>
              <p:spPr bwMode="auto">
                <a:xfrm>
                  <a:off x="4419" y="1782"/>
                  <a:ext cx="43" cy="75"/>
                </a:xfrm>
                <a:custGeom>
                  <a:avLst/>
                  <a:gdLst>
                    <a:gd name="T0" fmla="*/ 0 w 20"/>
                    <a:gd name="T1" fmla="*/ 0 h 35"/>
                    <a:gd name="T2" fmla="*/ 41 w 20"/>
                    <a:gd name="T3" fmla="*/ 225 h 35"/>
                    <a:gd name="T4" fmla="*/ 198 w 20"/>
                    <a:gd name="T5" fmla="*/ 345 h 35"/>
                    <a:gd name="T6" fmla="*/ 88 w 20"/>
                    <a:gd name="T7" fmla="*/ 189 h 35"/>
                    <a:gd name="T8" fmla="*/ 19 w 20"/>
                    <a:gd name="T9" fmla="*/ 28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35">
                      <a:moveTo>
                        <a:pt x="0" y="0"/>
                      </a:moveTo>
                      <a:cubicBezTo>
                        <a:pt x="2" y="8"/>
                        <a:pt x="3" y="15"/>
                        <a:pt x="4" y="23"/>
                      </a:cubicBezTo>
                      <a:cubicBezTo>
                        <a:pt x="6" y="33"/>
                        <a:pt x="11" y="32"/>
                        <a:pt x="20" y="35"/>
                      </a:cubicBezTo>
                      <a:cubicBezTo>
                        <a:pt x="17" y="30"/>
                        <a:pt x="11" y="25"/>
                        <a:pt x="9" y="19"/>
                      </a:cubicBezTo>
                      <a:cubicBezTo>
                        <a:pt x="6" y="13"/>
                        <a:pt x="7" y="8"/>
                        <a:pt x="2"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46" name="Freeform 268">
                  <a:extLst>
                    <a:ext uri="{FF2B5EF4-FFF2-40B4-BE49-F238E27FC236}">
                      <a16:creationId xmlns:a16="http://schemas.microsoft.com/office/drawing/2014/main" id="{21CCFD5C-07C1-7100-4F6B-54A818349634}"/>
                    </a:ext>
                  </a:extLst>
                </p:cNvPr>
                <p:cNvSpPr>
                  <a:spLocks/>
                </p:cNvSpPr>
                <p:nvPr/>
              </p:nvSpPr>
              <p:spPr bwMode="auto">
                <a:xfrm>
                  <a:off x="3755" y="2060"/>
                  <a:ext cx="94" cy="77"/>
                </a:xfrm>
                <a:custGeom>
                  <a:avLst/>
                  <a:gdLst>
                    <a:gd name="T0" fmla="*/ 0 w 44"/>
                    <a:gd name="T1" fmla="*/ 19 h 36"/>
                    <a:gd name="T2" fmla="*/ 165 w 44"/>
                    <a:gd name="T3" fmla="*/ 137 h 36"/>
                    <a:gd name="T4" fmla="*/ 188 w 44"/>
                    <a:gd name="T5" fmla="*/ 353 h 36"/>
                    <a:gd name="T6" fmla="*/ 301 w 44"/>
                    <a:gd name="T7" fmla="*/ 178 h 36"/>
                    <a:gd name="T8" fmla="*/ 421 w 44"/>
                    <a:gd name="T9" fmla="*/ 28 h 36"/>
                    <a:gd name="T10" fmla="*/ 402 w 44"/>
                    <a:gd name="T11" fmla="*/ 19 h 36"/>
                    <a:gd name="T12" fmla="*/ 156 w 44"/>
                    <a:gd name="T13" fmla="*/ 6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36">
                      <a:moveTo>
                        <a:pt x="0" y="2"/>
                      </a:moveTo>
                      <a:cubicBezTo>
                        <a:pt x="5" y="0"/>
                        <a:pt x="14" y="9"/>
                        <a:pt x="17" y="14"/>
                      </a:cubicBezTo>
                      <a:cubicBezTo>
                        <a:pt x="21" y="21"/>
                        <a:pt x="18" y="28"/>
                        <a:pt x="19" y="36"/>
                      </a:cubicBezTo>
                      <a:cubicBezTo>
                        <a:pt x="26" y="34"/>
                        <a:pt x="27" y="24"/>
                        <a:pt x="31" y="18"/>
                      </a:cubicBezTo>
                      <a:cubicBezTo>
                        <a:pt x="34" y="13"/>
                        <a:pt x="44" y="10"/>
                        <a:pt x="43" y="3"/>
                      </a:cubicBezTo>
                      <a:cubicBezTo>
                        <a:pt x="42" y="3"/>
                        <a:pt x="42" y="2"/>
                        <a:pt x="41" y="2"/>
                      </a:cubicBezTo>
                      <a:cubicBezTo>
                        <a:pt x="31" y="12"/>
                        <a:pt x="29" y="6"/>
                        <a:pt x="16"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47" name="Freeform 269">
                  <a:extLst>
                    <a:ext uri="{FF2B5EF4-FFF2-40B4-BE49-F238E27FC236}">
                      <a16:creationId xmlns:a16="http://schemas.microsoft.com/office/drawing/2014/main" id="{3F6A0D61-0668-FD51-035F-26830043BF1E}"/>
                    </a:ext>
                  </a:extLst>
                </p:cNvPr>
                <p:cNvSpPr>
                  <a:spLocks/>
                </p:cNvSpPr>
                <p:nvPr/>
              </p:nvSpPr>
              <p:spPr bwMode="auto">
                <a:xfrm>
                  <a:off x="3793" y="1786"/>
                  <a:ext cx="116" cy="47"/>
                </a:xfrm>
                <a:custGeom>
                  <a:avLst/>
                  <a:gdLst>
                    <a:gd name="T0" fmla="*/ 88 w 54"/>
                    <a:gd name="T1" fmla="*/ 19 h 22"/>
                    <a:gd name="T2" fmla="*/ 97 w 54"/>
                    <a:gd name="T3" fmla="*/ 156 h 22"/>
                    <a:gd name="T4" fmla="*/ 189 w 54"/>
                    <a:gd name="T5" fmla="*/ 77 h 22"/>
                    <a:gd name="T6" fmla="*/ 309 w 54"/>
                    <a:gd name="T7" fmla="*/ 88 h 22"/>
                    <a:gd name="T8" fmla="*/ 378 w 54"/>
                    <a:gd name="T9" fmla="*/ 19 h 22"/>
                    <a:gd name="T10" fmla="*/ 79 w 54"/>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22">
                      <a:moveTo>
                        <a:pt x="9" y="2"/>
                      </a:moveTo>
                      <a:cubicBezTo>
                        <a:pt x="4" y="5"/>
                        <a:pt x="0" y="22"/>
                        <a:pt x="10" y="16"/>
                      </a:cubicBezTo>
                      <a:cubicBezTo>
                        <a:pt x="14" y="14"/>
                        <a:pt x="15" y="10"/>
                        <a:pt x="19" y="8"/>
                      </a:cubicBezTo>
                      <a:cubicBezTo>
                        <a:pt x="23" y="6"/>
                        <a:pt x="27" y="9"/>
                        <a:pt x="31" y="9"/>
                      </a:cubicBezTo>
                      <a:cubicBezTo>
                        <a:pt x="41" y="10"/>
                        <a:pt x="54" y="1"/>
                        <a:pt x="38" y="2"/>
                      </a:cubicBezTo>
                      <a:cubicBezTo>
                        <a:pt x="28" y="3"/>
                        <a:pt x="18" y="5"/>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48" name="Freeform 270">
                  <a:extLst>
                    <a:ext uri="{FF2B5EF4-FFF2-40B4-BE49-F238E27FC236}">
                      <a16:creationId xmlns:a16="http://schemas.microsoft.com/office/drawing/2014/main" id="{C61FB507-2CC5-1028-CF6B-8189A968AA9E}"/>
                    </a:ext>
                  </a:extLst>
                </p:cNvPr>
                <p:cNvSpPr>
                  <a:spLocks/>
                </p:cNvSpPr>
                <p:nvPr/>
              </p:nvSpPr>
              <p:spPr bwMode="auto">
                <a:xfrm>
                  <a:off x="3518" y="2297"/>
                  <a:ext cx="44" cy="38"/>
                </a:xfrm>
                <a:custGeom>
                  <a:avLst/>
                  <a:gdLst>
                    <a:gd name="T0" fmla="*/ 0 w 21"/>
                    <a:gd name="T1" fmla="*/ 8 h 18"/>
                    <a:gd name="T2" fmla="*/ 27 w 21"/>
                    <a:gd name="T3" fmla="*/ 160 h 18"/>
                    <a:gd name="T4" fmla="*/ 193 w 21"/>
                    <a:gd name="T5" fmla="*/ 57 h 18"/>
                    <a:gd name="T6" fmla="*/ 65 w 21"/>
                    <a:gd name="T7" fmla="*/ 1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8">
                      <a:moveTo>
                        <a:pt x="0" y="1"/>
                      </a:moveTo>
                      <a:cubicBezTo>
                        <a:pt x="9" y="0"/>
                        <a:pt x="7" y="13"/>
                        <a:pt x="3" y="17"/>
                      </a:cubicBezTo>
                      <a:cubicBezTo>
                        <a:pt x="9" y="18"/>
                        <a:pt x="17" y="10"/>
                        <a:pt x="21" y="6"/>
                      </a:cubicBezTo>
                      <a:cubicBezTo>
                        <a:pt x="18" y="2"/>
                        <a:pt x="12" y="1"/>
                        <a:pt x="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49" name="Freeform 271">
                  <a:extLst>
                    <a:ext uri="{FF2B5EF4-FFF2-40B4-BE49-F238E27FC236}">
                      <a16:creationId xmlns:a16="http://schemas.microsoft.com/office/drawing/2014/main" id="{51D1D2DA-80C3-2F49-F3F1-3448B5D40745}"/>
                    </a:ext>
                  </a:extLst>
                </p:cNvPr>
                <p:cNvSpPr>
                  <a:spLocks/>
                </p:cNvSpPr>
                <p:nvPr/>
              </p:nvSpPr>
              <p:spPr bwMode="auto">
                <a:xfrm>
                  <a:off x="4208" y="2919"/>
                  <a:ext cx="49" cy="47"/>
                </a:xfrm>
                <a:custGeom>
                  <a:avLst/>
                  <a:gdLst>
                    <a:gd name="T0" fmla="*/ 213 w 23"/>
                    <a:gd name="T1" fmla="*/ 0 h 22"/>
                    <a:gd name="T2" fmla="*/ 136 w 23"/>
                    <a:gd name="T3" fmla="*/ 120 h 22"/>
                    <a:gd name="T4" fmla="*/ 0 w 23"/>
                    <a:gd name="T5" fmla="*/ 173 h 22"/>
                    <a:gd name="T6" fmla="*/ 164 w 23"/>
                    <a:gd name="T7" fmla="*/ 173 h 22"/>
                    <a:gd name="T8" fmla="*/ 213 w 23"/>
                    <a:gd name="T9" fmla="*/ 19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22" y="0"/>
                      </a:moveTo>
                      <a:cubicBezTo>
                        <a:pt x="19" y="4"/>
                        <a:pt x="18" y="9"/>
                        <a:pt x="14" y="12"/>
                      </a:cubicBezTo>
                      <a:cubicBezTo>
                        <a:pt x="10" y="16"/>
                        <a:pt x="4" y="16"/>
                        <a:pt x="0" y="18"/>
                      </a:cubicBezTo>
                      <a:cubicBezTo>
                        <a:pt x="4" y="21"/>
                        <a:pt x="13" y="22"/>
                        <a:pt x="17" y="18"/>
                      </a:cubicBezTo>
                      <a:cubicBezTo>
                        <a:pt x="23" y="14"/>
                        <a:pt x="21" y="8"/>
                        <a:pt x="22"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50" name="Freeform 272">
                  <a:extLst>
                    <a:ext uri="{FF2B5EF4-FFF2-40B4-BE49-F238E27FC236}">
                      <a16:creationId xmlns:a16="http://schemas.microsoft.com/office/drawing/2014/main" id="{26E6513F-713F-9DB9-141E-BFE5DFEB730E}"/>
                    </a:ext>
                  </a:extLst>
                </p:cNvPr>
                <p:cNvSpPr>
                  <a:spLocks/>
                </p:cNvSpPr>
                <p:nvPr/>
              </p:nvSpPr>
              <p:spPr bwMode="auto">
                <a:xfrm>
                  <a:off x="4438" y="2876"/>
                  <a:ext cx="103" cy="49"/>
                </a:xfrm>
                <a:custGeom>
                  <a:avLst/>
                  <a:gdLst>
                    <a:gd name="T0" fmla="*/ 9 w 48"/>
                    <a:gd name="T1" fmla="*/ 60 h 23"/>
                    <a:gd name="T2" fmla="*/ 208 w 48"/>
                    <a:gd name="T3" fmla="*/ 136 h 23"/>
                    <a:gd name="T4" fmla="*/ 474 w 48"/>
                    <a:gd name="T5" fmla="*/ 117 h 23"/>
                    <a:gd name="T6" fmla="*/ 326 w 48"/>
                    <a:gd name="T7" fmla="*/ 145 h 23"/>
                    <a:gd name="T8" fmla="*/ 189 w 48"/>
                    <a:gd name="T9" fmla="*/ 213 h 23"/>
                    <a:gd name="T10" fmla="*/ 0 w 48"/>
                    <a:gd name="T11" fmla="*/ 96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3">
                      <a:moveTo>
                        <a:pt x="1" y="6"/>
                      </a:moveTo>
                      <a:cubicBezTo>
                        <a:pt x="13" y="0"/>
                        <a:pt x="12" y="12"/>
                        <a:pt x="21" y="14"/>
                      </a:cubicBezTo>
                      <a:cubicBezTo>
                        <a:pt x="30" y="16"/>
                        <a:pt x="40" y="5"/>
                        <a:pt x="48" y="12"/>
                      </a:cubicBezTo>
                      <a:cubicBezTo>
                        <a:pt x="43" y="13"/>
                        <a:pt x="38" y="13"/>
                        <a:pt x="33" y="15"/>
                      </a:cubicBezTo>
                      <a:cubicBezTo>
                        <a:pt x="28" y="17"/>
                        <a:pt x="24" y="23"/>
                        <a:pt x="19" y="22"/>
                      </a:cubicBezTo>
                      <a:cubicBezTo>
                        <a:pt x="11" y="21"/>
                        <a:pt x="11" y="2"/>
                        <a:pt x="0"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51" name="Freeform 273">
                  <a:extLst>
                    <a:ext uri="{FF2B5EF4-FFF2-40B4-BE49-F238E27FC236}">
                      <a16:creationId xmlns:a16="http://schemas.microsoft.com/office/drawing/2014/main" id="{D3BB9CA1-376A-7933-94BF-FE74EBCAED20}"/>
                    </a:ext>
                  </a:extLst>
                </p:cNvPr>
                <p:cNvSpPr>
                  <a:spLocks/>
                </p:cNvSpPr>
                <p:nvPr/>
              </p:nvSpPr>
              <p:spPr bwMode="auto">
                <a:xfrm>
                  <a:off x="4415" y="3017"/>
                  <a:ext cx="53" cy="28"/>
                </a:xfrm>
                <a:custGeom>
                  <a:avLst/>
                  <a:gdLst>
                    <a:gd name="T0" fmla="*/ 104 w 25"/>
                    <a:gd name="T1" fmla="*/ 0 h 13"/>
                    <a:gd name="T2" fmla="*/ 0 w 25"/>
                    <a:gd name="T3" fmla="*/ 129 h 13"/>
                    <a:gd name="T4" fmla="*/ 189 w 25"/>
                    <a:gd name="T5" fmla="*/ 60 h 13"/>
                    <a:gd name="T6" fmla="*/ 237 w 25"/>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3">
                      <a:moveTo>
                        <a:pt x="11" y="0"/>
                      </a:moveTo>
                      <a:cubicBezTo>
                        <a:pt x="6" y="2"/>
                        <a:pt x="0" y="9"/>
                        <a:pt x="0" y="13"/>
                      </a:cubicBezTo>
                      <a:cubicBezTo>
                        <a:pt x="7" y="13"/>
                        <a:pt x="13" y="2"/>
                        <a:pt x="20" y="6"/>
                      </a:cubicBezTo>
                      <a:cubicBezTo>
                        <a:pt x="21" y="3"/>
                        <a:pt x="24" y="1"/>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52" name="Freeform 274">
                  <a:extLst>
                    <a:ext uri="{FF2B5EF4-FFF2-40B4-BE49-F238E27FC236}">
                      <a16:creationId xmlns:a16="http://schemas.microsoft.com/office/drawing/2014/main" id="{61C502E9-485A-16FD-45FC-921BEFD8AD2E}"/>
                    </a:ext>
                  </a:extLst>
                </p:cNvPr>
                <p:cNvSpPr>
                  <a:spLocks/>
                </p:cNvSpPr>
                <p:nvPr/>
              </p:nvSpPr>
              <p:spPr bwMode="auto">
                <a:xfrm>
                  <a:off x="4620" y="3144"/>
                  <a:ext cx="56" cy="62"/>
                </a:xfrm>
                <a:custGeom>
                  <a:avLst/>
                  <a:gdLst>
                    <a:gd name="T0" fmla="*/ 52 w 26"/>
                    <a:gd name="T1" fmla="*/ 214 h 29"/>
                    <a:gd name="T2" fmla="*/ 261 w 26"/>
                    <a:gd name="T3" fmla="*/ 0 h 29"/>
                    <a:gd name="T4" fmla="*/ 149 w 26"/>
                    <a:gd name="T5" fmla="*/ 128 h 29"/>
                    <a:gd name="T6" fmla="*/ 0 w 26"/>
                    <a:gd name="T7" fmla="*/ 188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9">
                      <a:moveTo>
                        <a:pt x="5" y="22"/>
                      </a:moveTo>
                      <a:cubicBezTo>
                        <a:pt x="16" y="29"/>
                        <a:pt x="25" y="7"/>
                        <a:pt x="26" y="0"/>
                      </a:cubicBezTo>
                      <a:cubicBezTo>
                        <a:pt x="20" y="2"/>
                        <a:pt x="20" y="9"/>
                        <a:pt x="15" y="13"/>
                      </a:cubicBezTo>
                      <a:cubicBezTo>
                        <a:pt x="11" y="18"/>
                        <a:pt x="5" y="18"/>
                        <a:pt x="0"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53" name="Freeform 275">
                  <a:extLst>
                    <a:ext uri="{FF2B5EF4-FFF2-40B4-BE49-F238E27FC236}">
                      <a16:creationId xmlns:a16="http://schemas.microsoft.com/office/drawing/2014/main" id="{2FCD59DD-BCD8-DAD3-A300-0563D7EDC657}"/>
                    </a:ext>
                  </a:extLst>
                </p:cNvPr>
                <p:cNvSpPr>
                  <a:spLocks/>
                </p:cNvSpPr>
                <p:nvPr/>
              </p:nvSpPr>
              <p:spPr bwMode="auto">
                <a:xfrm>
                  <a:off x="4421" y="3210"/>
                  <a:ext cx="43" cy="51"/>
                </a:xfrm>
                <a:custGeom>
                  <a:avLst/>
                  <a:gdLst>
                    <a:gd name="T0" fmla="*/ 19 w 20"/>
                    <a:gd name="T1" fmla="*/ 104 h 24"/>
                    <a:gd name="T2" fmla="*/ 198 w 20"/>
                    <a:gd name="T3" fmla="*/ 0 h 24"/>
                    <a:gd name="T4" fmla="*/ 0 w 20"/>
                    <a:gd name="T5" fmla="*/ 128 h 24"/>
                    <a:gd name="T6" fmla="*/ 0 60000 65536"/>
                    <a:gd name="T7" fmla="*/ 0 60000 65536"/>
                    <a:gd name="T8" fmla="*/ 0 60000 65536"/>
                  </a:gdLst>
                  <a:ahLst/>
                  <a:cxnLst>
                    <a:cxn ang="T6">
                      <a:pos x="T0" y="T1"/>
                    </a:cxn>
                    <a:cxn ang="T7">
                      <a:pos x="T2" y="T3"/>
                    </a:cxn>
                    <a:cxn ang="T8">
                      <a:pos x="T4" y="T5"/>
                    </a:cxn>
                  </a:cxnLst>
                  <a:rect l="0" t="0" r="r" b="b"/>
                  <a:pathLst>
                    <a:path w="20" h="24">
                      <a:moveTo>
                        <a:pt x="2" y="11"/>
                      </a:moveTo>
                      <a:cubicBezTo>
                        <a:pt x="7" y="24"/>
                        <a:pt x="20" y="8"/>
                        <a:pt x="20" y="0"/>
                      </a:cubicBezTo>
                      <a:cubicBezTo>
                        <a:pt x="15" y="7"/>
                        <a:pt x="9" y="11"/>
                        <a:pt x="0"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54" name="Freeform 276">
                  <a:extLst>
                    <a:ext uri="{FF2B5EF4-FFF2-40B4-BE49-F238E27FC236}">
                      <a16:creationId xmlns:a16="http://schemas.microsoft.com/office/drawing/2014/main" id="{D726328E-966F-F730-06CD-8BAF59CC1325}"/>
                    </a:ext>
                  </a:extLst>
                </p:cNvPr>
                <p:cNvSpPr>
                  <a:spLocks/>
                </p:cNvSpPr>
                <p:nvPr/>
              </p:nvSpPr>
              <p:spPr bwMode="auto">
                <a:xfrm>
                  <a:off x="4827" y="2472"/>
                  <a:ext cx="69" cy="26"/>
                </a:xfrm>
                <a:custGeom>
                  <a:avLst/>
                  <a:gdLst>
                    <a:gd name="T0" fmla="*/ 0 w 32"/>
                    <a:gd name="T1" fmla="*/ 9 h 12"/>
                    <a:gd name="T2" fmla="*/ 140 w 32"/>
                    <a:gd name="T3" fmla="*/ 52 h 12"/>
                    <a:gd name="T4" fmla="*/ 242 w 32"/>
                    <a:gd name="T5" fmla="*/ 121 h 12"/>
                    <a:gd name="T6" fmla="*/ 321 w 32"/>
                    <a:gd name="T7" fmla="*/ 33 h 12"/>
                    <a:gd name="T8" fmla="*/ 41 w 32"/>
                    <a:gd name="T9" fmla="*/ 9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2">
                      <a:moveTo>
                        <a:pt x="0" y="1"/>
                      </a:moveTo>
                      <a:cubicBezTo>
                        <a:pt x="0" y="8"/>
                        <a:pt x="9" y="5"/>
                        <a:pt x="14" y="5"/>
                      </a:cubicBezTo>
                      <a:cubicBezTo>
                        <a:pt x="20" y="5"/>
                        <a:pt x="22" y="4"/>
                        <a:pt x="24" y="12"/>
                      </a:cubicBezTo>
                      <a:cubicBezTo>
                        <a:pt x="27" y="10"/>
                        <a:pt x="31" y="7"/>
                        <a:pt x="32" y="3"/>
                      </a:cubicBezTo>
                      <a:cubicBezTo>
                        <a:pt x="24" y="3"/>
                        <a:pt x="13" y="0"/>
                        <a:pt x="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55" name="Freeform 277">
                  <a:extLst>
                    <a:ext uri="{FF2B5EF4-FFF2-40B4-BE49-F238E27FC236}">
                      <a16:creationId xmlns:a16="http://schemas.microsoft.com/office/drawing/2014/main" id="{B05538A7-BB18-71DE-FC6B-D2B866765D9D}"/>
                    </a:ext>
                  </a:extLst>
                </p:cNvPr>
                <p:cNvSpPr>
                  <a:spLocks/>
                </p:cNvSpPr>
                <p:nvPr/>
              </p:nvSpPr>
              <p:spPr bwMode="auto">
                <a:xfrm>
                  <a:off x="4883" y="2100"/>
                  <a:ext cx="92" cy="60"/>
                </a:xfrm>
                <a:custGeom>
                  <a:avLst/>
                  <a:gdLst>
                    <a:gd name="T0" fmla="*/ 421 w 43"/>
                    <a:gd name="T1" fmla="*/ 0 h 28"/>
                    <a:gd name="T2" fmla="*/ 242 w 43"/>
                    <a:gd name="T3" fmla="*/ 137 h 28"/>
                    <a:gd name="T4" fmla="*/ 0 w 43"/>
                    <a:gd name="T5" fmla="*/ 180 h 28"/>
                    <a:gd name="T6" fmla="*/ 274 w 43"/>
                    <a:gd name="T7" fmla="*/ 249 h 28"/>
                    <a:gd name="T8" fmla="*/ 402 w 43"/>
                    <a:gd name="T9" fmla="*/ 2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28">
                      <a:moveTo>
                        <a:pt x="43" y="0"/>
                      </a:moveTo>
                      <a:cubicBezTo>
                        <a:pt x="38" y="6"/>
                        <a:pt x="32" y="11"/>
                        <a:pt x="25" y="14"/>
                      </a:cubicBezTo>
                      <a:cubicBezTo>
                        <a:pt x="19" y="16"/>
                        <a:pt x="3" y="14"/>
                        <a:pt x="0" y="18"/>
                      </a:cubicBezTo>
                      <a:cubicBezTo>
                        <a:pt x="7" y="28"/>
                        <a:pt x="21" y="14"/>
                        <a:pt x="28" y="25"/>
                      </a:cubicBezTo>
                      <a:cubicBezTo>
                        <a:pt x="30" y="17"/>
                        <a:pt x="35" y="10"/>
                        <a:pt x="4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56" name="Freeform 278">
                  <a:extLst>
                    <a:ext uri="{FF2B5EF4-FFF2-40B4-BE49-F238E27FC236}">
                      <a16:creationId xmlns:a16="http://schemas.microsoft.com/office/drawing/2014/main" id="{9F7BA866-CF02-DAD2-CA51-B4590F846EEE}"/>
                    </a:ext>
                  </a:extLst>
                </p:cNvPr>
                <p:cNvSpPr>
                  <a:spLocks/>
                </p:cNvSpPr>
                <p:nvPr/>
              </p:nvSpPr>
              <p:spPr bwMode="auto">
                <a:xfrm>
                  <a:off x="4834" y="2211"/>
                  <a:ext cx="30" cy="45"/>
                </a:xfrm>
                <a:custGeom>
                  <a:avLst/>
                  <a:gdLst>
                    <a:gd name="T0" fmla="*/ 120 w 14"/>
                    <a:gd name="T1" fmla="*/ 0 h 21"/>
                    <a:gd name="T2" fmla="*/ 0 w 14"/>
                    <a:gd name="T3" fmla="*/ 206 h 21"/>
                    <a:gd name="T4" fmla="*/ 0 60000 65536"/>
                    <a:gd name="T5" fmla="*/ 0 60000 65536"/>
                  </a:gdLst>
                  <a:ahLst/>
                  <a:cxnLst>
                    <a:cxn ang="T4">
                      <a:pos x="T0" y="T1"/>
                    </a:cxn>
                    <a:cxn ang="T5">
                      <a:pos x="T2" y="T3"/>
                    </a:cxn>
                  </a:cxnLst>
                  <a:rect l="0" t="0" r="r" b="b"/>
                  <a:pathLst>
                    <a:path w="14" h="21">
                      <a:moveTo>
                        <a:pt x="12" y="0"/>
                      </a:moveTo>
                      <a:cubicBezTo>
                        <a:pt x="11" y="9"/>
                        <a:pt x="14" y="21"/>
                        <a:pt x="0"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57" name="Freeform 279">
                  <a:extLst>
                    <a:ext uri="{FF2B5EF4-FFF2-40B4-BE49-F238E27FC236}">
                      <a16:creationId xmlns:a16="http://schemas.microsoft.com/office/drawing/2014/main" id="{B355B62F-24FA-086A-C7F6-2CE92F240671}"/>
                    </a:ext>
                  </a:extLst>
                </p:cNvPr>
                <p:cNvSpPr>
                  <a:spLocks/>
                </p:cNvSpPr>
                <p:nvPr/>
              </p:nvSpPr>
              <p:spPr bwMode="auto">
                <a:xfrm>
                  <a:off x="4793" y="1694"/>
                  <a:ext cx="54" cy="83"/>
                </a:xfrm>
                <a:custGeom>
                  <a:avLst/>
                  <a:gdLst>
                    <a:gd name="T0" fmla="*/ 242 w 25"/>
                    <a:gd name="T1" fmla="*/ 9 h 39"/>
                    <a:gd name="T2" fmla="*/ 173 w 25"/>
                    <a:gd name="T3" fmla="*/ 377 h 39"/>
                    <a:gd name="T4" fmla="*/ 192 w 25"/>
                    <a:gd name="T5" fmla="*/ 181 h 39"/>
                    <a:gd name="T6" fmla="*/ 253 w 25"/>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39">
                      <a:moveTo>
                        <a:pt x="24" y="1"/>
                      </a:moveTo>
                      <a:cubicBezTo>
                        <a:pt x="15" y="12"/>
                        <a:pt x="0" y="26"/>
                        <a:pt x="17" y="39"/>
                      </a:cubicBezTo>
                      <a:cubicBezTo>
                        <a:pt x="13" y="30"/>
                        <a:pt x="14" y="26"/>
                        <a:pt x="19" y="19"/>
                      </a:cubicBezTo>
                      <a:cubicBezTo>
                        <a:pt x="23" y="12"/>
                        <a:pt x="24" y="8"/>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58" name="Freeform 280">
                  <a:extLst>
                    <a:ext uri="{FF2B5EF4-FFF2-40B4-BE49-F238E27FC236}">
                      <a16:creationId xmlns:a16="http://schemas.microsoft.com/office/drawing/2014/main" id="{1F417ED5-6ADA-12D4-E9AC-AEF93D854C20}"/>
                    </a:ext>
                  </a:extLst>
                </p:cNvPr>
                <p:cNvSpPr>
                  <a:spLocks/>
                </p:cNvSpPr>
                <p:nvPr/>
              </p:nvSpPr>
              <p:spPr bwMode="auto">
                <a:xfrm>
                  <a:off x="4603" y="1835"/>
                  <a:ext cx="34" cy="45"/>
                </a:xfrm>
                <a:custGeom>
                  <a:avLst/>
                  <a:gdLst>
                    <a:gd name="T0" fmla="*/ 85 w 16"/>
                    <a:gd name="T1" fmla="*/ 19 h 21"/>
                    <a:gd name="T2" fmla="*/ 104 w 16"/>
                    <a:gd name="T3" fmla="*/ 206 h 21"/>
                    <a:gd name="T4" fmla="*/ 153 w 16"/>
                    <a:gd name="T5" fmla="*/ 77 h 21"/>
                    <a:gd name="T6" fmla="*/ 145 w 16"/>
                    <a:gd name="T7" fmla="*/ 51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21">
                      <a:moveTo>
                        <a:pt x="9" y="2"/>
                      </a:moveTo>
                      <a:cubicBezTo>
                        <a:pt x="0" y="0"/>
                        <a:pt x="10" y="17"/>
                        <a:pt x="11" y="21"/>
                      </a:cubicBezTo>
                      <a:cubicBezTo>
                        <a:pt x="4" y="18"/>
                        <a:pt x="12" y="9"/>
                        <a:pt x="16" y="8"/>
                      </a:cubicBezTo>
                      <a:cubicBezTo>
                        <a:pt x="16" y="6"/>
                        <a:pt x="15" y="6"/>
                        <a:pt x="15"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59" name="Freeform 281">
                  <a:extLst>
                    <a:ext uri="{FF2B5EF4-FFF2-40B4-BE49-F238E27FC236}">
                      <a16:creationId xmlns:a16="http://schemas.microsoft.com/office/drawing/2014/main" id="{35B901FF-DDD9-BE47-93D4-4C3DC65FBBDE}"/>
                    </a:ext>
                  </a:extLst>
                </p:cNvPr>
                <p:cNvSpPr>
                  <a:spLocks/>
                </p:cNvSpPr>
                <p:nvPr/>
              </p:nvSpPr>
              <p:spPr bwMode="auto">
                <a:xfrm>
                  <a:off x="4297" y="2006"/>
                  <a:ext cx="82" cy="39"/>
                </a:xfrm>
                <a:custGeom>
                  <a:avLst/>
                  <a:gdLst>
                    <a:gd name="T0" fmla="*/ 0 w 38"/>
                    <a:gd name="T1" fmla="*/ 121 h 18"/>
                    <a:gd name="T2" fmla="*/ 382 w 38"/>
                    <a:gd name="T3" fmla="*/ 104 h 18"/>
                    <a:gd name="T4" fmla="*/ 52 w 38"/>
                    <a:gd name="T5" fmla="*/ 104 h 18"/>
                    <a:gd name="T6" fmla="*/ 0 60000 65536"/>
                    <a:gd name="T7" fmla="*/ 0 60000 65536"/>
                    <a:gd name="T8" fmla="*/ 0 60000 65536"/>
                  </a:gdLst>
                  <a:ahLst/>
                  <a:cxnLst>
                    <a:cxn ang="T6">
                      <a:pos x="T0" y="T1"/>
                    </a:cxn>
                    <a:cxn ang="T7">
                      <a:pos x="T2" y="T3"/>
                    </a:cxn>
                    <a:cxn ang="T8">
                      <a:pos x="T4" y="T5"/>
                    </a:cxn>
                  </a:cxnLst>
                  <a:rect l="0" t="0" r="r" b="b"/>
                  <a:pathLst>
                    <a:path w="38" h="18">
                      <a:moveTo>
                        <a:pt x="0" y="12"/>
                      </a:moveTo>
                      <a:cubicBezTo>
                        <a:pt x="9" y="18"/>
                        <a:pt x="26" y="7"/>
                        <a:pt x="38" y="10"/>
                      </a:cubicBezTo>
                      <a:cubicBezTo>
                        <a:pt x="28" y="0"/>
                        <a:pt x="16" y="6"/>
                        <a:pt x="5"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60" name="Freeform 282">
                  <a:extLst>
                    <a:ext uri="{FF2B5EF4-FFF2-40B4-BE49-F238E27FC236}">
                      <a16:creationId xmlns:a16="http://schemas.microsoft.com/office/drawing/2014/main" id="{63EAA435-B2C7-541E-B697-114A3AB2B79C}"/>
                    </a:ext>
                  </a:extLst>
                </p:cNvPr>
                <p:cNvSpPr>
                  <a:spLocks/>
                </p:cNvSpPr>
                <p:nvPr/>
              </p:nvSpPr>
              <p:spPr bwMode="auto">
                <a:xfrm>
                  <a:off x="4270" y="2220"/>
                  <a:ext cx="62" cy="21"/>
                </a:xfrm>
                <a:custGeom>
                  <a:avLst/>
                  <a:gdLst>
                    <a:gd name="T0" fmla="*/ 0 w 29"/>
                    <a:gd name="T1" fmla="*/ 8 h 10"/>
                    <a:gd name="T2" fmla="*/ 109 w 29"/>
                    <a:gd name="T3" fmla="*/ 84 h 10"/>
                    <a:gd name="T4" fmla="*/ 284 w 29"/>
                    <a:gd name="T5" fmla="*/ 57 h 10"/>
                    <a:gd name="T6" fmla="*/ 77 w 29"/>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10">
                      <a:moveTo>
                        <a:pt x="0" y="1"/>
                      </a:moveTo>
                      <a:cubicBezTo>
                        <a:pt x="3" y="9"/>
                        <a:pt x="3" y="10"/>
                        <a:pt x="11" y="9"/>
                      </a:cubicBezTo>
                      <a:cubicBezTo>
                        <a:pt x="19" y="7"/>
                        <a:pt x="21" y="5"/>
                        <a:pt x="29" y="6"/>
                      </a:cubicBezTo>
                      <a:cubicBezTo>
                        <a:pt x="24" y="3"/>
                        <a:pt x="14" y="1"/>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61" name="Freeform 283">
                  <a:extLst>
                    <a:ext uri="{FF2B5EF4-FFF2-40B4-BE49-F238E27FC236}">
                      <a16:creationId xmlns:a16="http://schemas.microsoft.com/office/drawing/2014/main" id="{7A0A41BF-749E-818F-9E5C-AB6844797D70}"/>
                    </a:ext>
                  </a:extLst>
                </p:cNvPr>
                <p:cNvSpPr>
                  <a:spLocks/>
                </p:cNvSpPr>
                <p:nvPr/>
              </p:nvSpPr>
              <p:spPr bwMode="auto">
                <a:xfrm>
                  <a:off x="3958" y="1996"/>
                  <a:ext cx="68" cy="47"/>
                </a:xfrm>
                <a:custGeom>
                  <a:avLst/>
                  <a:gdLst>
                    <a:gd name="T0" fmla="*/ 0 w 32"/>
                    <a:gd name="T1" fmla="*/ 0 h 22"/>
                    <a:gd name="T2" fmla="*/ 298 w 32"/>
                    <a:gd name="T3" fmla="*/ 214 h 22"/>
                    <a:gd name="T4" fmla="*/ 28 w 32"/>
                    <a:gd name="T5" fmla="*/ 0 h 22"/>
                    <a:gd name="T6" fmla="*/ 0 60000 65536"/>
                    <a:gd name="T7" fmla="*/ 0 60000 65536"/>
                    <a:gd name="T8" fmla="*/ 0 60000 65536"/>
                  </a:gdLst>
                  <a:ahLst/>
                  <a:cxnLst>
                    <a:cxn ang="T6">
                      <a:pos x="T0" y="T1"/>
                    </a:cxn>
                    <a:cxn ang="T7">
                      <a:pos x="T2" y="T3"/>
                    </a:cxn>
                    <a:cxn ang="T8">
                      <a:pos x="T4" y="T5"/>
                    </a:cxn>
                  </a:cxnLst>
                  <a:rect l="0" t="0" r="r" b="b"/>
                  <a:pathLst>
                    <a:path w="32" h="22">
                      <a:moveTo>
                        <a:pt x="0" y="0"/>
                      </a:moveTo>
                      <a:cubicBezTo>
                        <a:pt x="1" y="10"/>
                        <a:pt x="25" y="13"/>
                        <a:pt x="31" y="22"/>
                      </a:cubicBezTo>
                      <a:cubicBezTo>
                        <a:pt x="32" y="8"/>
                        <a:pt x="14" y="3"/>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62" name="Freeform 284">
                  <a:extLst>
                    <a:ext uri="{FF2B5EF4-FFF2-40B4-BE49-F238E27FC236}">
                      <a16:creationId xmlns:a16="http://schemas.microsoft.com/office/drawing/2014/main" id="{BBA2EC75-2D59-3840-C917-0291BD102535}"/>
                    </a:ext>
                  </a:extLst>
                </p:cNvPr>
                <p:cNvSpPr>
                  <a:spLocks/>
                </p:cNvSpPr>
                <p:nvPr/>
              </p:nvSpPr>
              <p:spPr bwMode="auto">
                <a:xfrm>
                  <a:off x="3483" y="2680"/>
                  <a:ext cx="64" cy="34"/>
                </a:xfrm>
                <a:custGeom>
                  <a:avLst/>
                  <a:gdLst>
                    <a:gd name="T0" fmla="*/ 19 w 30"/>
                    <a:gd name="T1" fmla="*/ 0 h 16"/>
                    <a:gd name="T2" fmla="*/ 60 w 30"/>
                    <a:gd name="T3" fmla="*/ 153 h 16"/>
                    <a:gd name="T4" fmla="*/ 292 w 30"/>
                    <a:gd name="T5" fmla="*/ 117 h 16"/>
                    <a:gd name="T6" fmla="*/ 77 w 30"/>
                    <a:gd name="T7" fmla="*/ 9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6">
                      <a:moveTo>
                        <a:pt x="2" y="0"/>
                      </a:moveTo>
                      <a:cubicBezTo>
                        <a:pt x="0" y="5"/>
                        <a:pt x="1" y="13"/>
                        <a:pt x="6" y="16"/>
                      </a:cubicBezTo>
                      <a:cubicBezTo>
                        <a:pt x="16" y="9"/>
                        <a:pt x="19" y="13"/>
                        <a:pt x="30" y="12"/>
                      </a:cubicBezTo>
                      <a:cubicBezTo>
                        <a:pt x="25" y="7"/>
                        <a:pt x="13" y="7"/>
                        <a:pt x="8"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63" name="Freeform 285">
                  <a:extLst>
                    <a:ext uri="{FF2B5EF4-FFF2-40B4-BE49-F238E27FC236}">
                      <a16:creationId xmlns:a16="http://schemas.microsoft.com/office/drawing/2014/main" id="{F2C54FA2-A331-7268-218B-E3100716D6B3}"/>
                    </a:ext>
                  </a:extLst>
                </p:cNvPr>
                <p:cNvSpPr>
                  <a:spLocks/>
                </p:cNvSpPr>
                <p:nvPr/>
              </p:nvSpPr>
              <p:spPr bwMode="auto">
                <a:xfrm>
                  <a:off x="3336" y="2876"/>
                  <a:ext cx="92" cy="88"/>
                </a:xfrm>
                <a:custGeom>
                  <a:avLst/>
                  <a:gdLst>
                    <a:gd name="T0" fmla="*/ 342 w 43"/>
                    <a:gd name="T1" fmla="*/ 0 h 41"/>
                    <a:gd name="T2" fmla="*/ 274 w 43"/>
                    <a:gd name="T3" fmla="*/ 277 h 41"/>
                    <a:gd name="T4" fmla="*/ 137 w 43"/>
                    <a:gd name="T5" fmla="*/ 346 h 41"/>
                    <a:gd name="T6" fmla="*/ 0 w 43"/>
                    <a:gd name="T7" fmla="*/ 354 h 41"/>
                    <a:gd name="T8" fmla="*/ 137 w 43"/>
                    <a:gd name="T9" fmla="*/ 365 h 41"/>
                    <a:gd name="T10" fmla="*/ 302 w 43"/>
                    <a:gd name="T11" fmla="*/ 365 h 41"/>
                    <a:gd name="T12" fmla="*/ 381 w 43"/>
                    <a:gd name="T13" fmla="*/ 6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1">
                      <a:moveTo>
                        <a:pt x="35" y="0"/>
                      </a:moveTo>
                      <a:cubicBezTo>
                        <a:pt x="40" y="10"/>
                        <a:pt x="36" y="20"/>
                        <a:pt x="28" y="28"/>
                      </a:cubicBezTo>
                      <a:cubicBezTo>
                        <a:pt x="24" y="31"/>
                        <a:pt x="19" y="34"/>
                        <a:pt x="14" y="35"/>
                      </a:cubicBezTo>
                      <a:cubicBezTo>
                        <a:pt x="9" y="36"/>
                        <a:pt x="5" y="33"/>
                        <a:pt x="0" y="36"/>
                      </a:cubicBezTo>
                      <a:cubicBezTo>
                        <a:pt x="3" y="41"/>
                        <a:pt x="9" y="37"/>
                        <a:pt x="14" y="37"/>
                      </a:cubicBezTo>
                      <a:cubicBezTo>
                        <a:pt x="19" y="36"/>
                        <a:pt x="26" y="39"/>
                        <a:pt x="31" y="37"/>
                      </a:cubicBezTo>
                      <a:cubicBezTo>
                        <a:pt x="43" y="30"/>
                        <a:pt x="38" y="16"/>
                        <a:pt x="39"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64" name="Freeform 286">
                  <a:extLst>
                    <a:ext uri="{FF2B5EF4-FFF2-40B4-BE49-F238E27FC236}">
                      <a16:creationId xmlns:a16="http://schemas.microsoft.com/office/drawing/2014/main" id="{0879934F-4DED-E1B6-CC6F-8A47EBFB3C33}"/>
                    </a:ext>
                  </a:extLst>
                </p:cNvPr>
                <p:cNvSpPr>
                  <a:spLocks/>
                </p:cNvSpPr>
                <p:nvPr/>
              </p:nvSpPr>
              <p:spPr bwMode="auto">
                <a:xfrm>
                  <a:off x="3308" y="3267"/>
                  <a:ext cx="107" cy="69"/>
                </a:xfrm>
                <a:custGeom>
                  <a:avLst/>
                  <a:gdLst>
                    <a:gd name="T0" fmla="*/ 381 w 50"/>
                    <a:gd name="T1" fmla="*/ 41 h 32"/>
                    <a:gd name="T2" fmla="*/ 274 w 50"/>
                    <a:gd name="T3" fmla="*/ 88 h 32"/>
                    <a:gd name="T4" fmla="*/ 197 w 50"/>
                    <a:gd name="T5" fmla="*/ 181 h 32"/>
                    <a:gd name="T6" fmla="*/ 0 w 50"/>
                    <a:gd name="T7" fmla="*/ 321 h 32"/>
                    <a:gd name="T8" fmla="*/ 156 w 50"/>
                    <a:gd name="T9" fmla="*/ 242 h 32"/>
                    <a:gd name="T10" fmla="*/ 345 w 50"/>
                    <a:gd name="T11" fmla="*/ 233 h 32"/>
                    <a:gd name="T12" fmla="*/ 439 w 50"/>
                    <a:gd name="T13" fmla="*/ 233 h 32"/>
                    <a:gd name="T14" fmla="*/ 439 w 50"/>
                    <a:gd name="T15" fmla="*/ 149 h 32"/>
                    <a:gd name="T16" fmla="*/ 490 w 50"/>
                    <a:gd name="T17" fmla="*/ 9 h 32"/>
                    <a:gd name="T18" fmla="*/ 422 w 50"/>
                    <a:gd name="T19" fmla="*/ 28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32">
                      <a:moveTo>
                        <a:pt x="39" y="4"/>
                      </a:moveTo>
                      <a:cubicBezTo>
                        <a:pt x="36" y="6"/>
                        <a:pt x="32" y="7"/>
                        <a:pt x="28" y="9"/>
                      </a:cubicBezTo>
                      <a:cubicBezTo>
                        <a:pt x="25" y="11"/>
                        <a:pt x="23" y="16"/>
                        <a:pt x="20" y="18"/>
                      </a:cubicBezTo>
                      <a:cubicBezTo>
                        <a:pt x="14" y="22"/>
                        <a:pt x="1" y="23"/>
                        <a:pt x="0" y="32"/>
                      </a:cubicBezTo>
                      <a:cubicBezTo>
                        <a:pt x="6" y="32"/>
                        <a:pt x="10" y="26"/>
                        <a:pt x="16" y="24"/>
                      </a:cubicBezTo>
                      <a:cubicBezTo>
                        <a:pt x="23" y="22"/>
                        <a:pt x="28" y="23"/>
                        <a:pt x="35" y="23"/>
                      </a:cubicBezTo>
                      <a:cubicBezTo>
                        <a:pt x="37" y="23"/>
                        <a:pt x="43" y="24"/>
                        <a:pt x="45" y="23"/>
                      </a:cubicBezTo>
                      <a:cubicBezTo>
                        <a:pt x="50" y="20"/>
                        <a:pt x="45" y="19"/>
                        <a:pt x="45" y="15"/>
                      </a:cubicBezTo>
                      <a:cubicBezTo>
                        <a:pt x="44" y="7"/>
                        <a:pt x="45" y="8"/>
                        <a:pt x="50" y="1"/>
                      </a:cubicBezTo>
                      <a:cubicBezTo>
                        <a:pt x="48" y="0"/>
                        <a:pt x="45" y="1"/>
                        <a:pt x="43"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65" name="Freeform 287">
                  <a:extLst>
                    <a:ext uri="{FF2B5EF4-FFF2-40B4-BE49-F238E27FC236}">
                      <a16:creationId xmlns:a16="http://schemas.microsoft.com/office/drawing/2014/main" id="{4B97BBD0-25E1-A4CD-EF56-A2C25781B8A4}"/>
                    </a:ext>
                  </a:extLst>
                </p:cNvPr>
                <p:cNvSpPr>
                  <a:spLocks/>
                </p:cNvSpPr>
                <p:nvPr/>
              </p:nvSpPr>
              <p:spPr bwMode="auto">
                <a:xfrm>
                  <a:off x="3652" y="3259"/>
                  <a:ext cx="62" cy="34"/>
                </a:xfrm>
                <a:custGeom>
                  <a:avLst/>
                  <a:gdLst>
                    <a:gd name="T0" fmla="*/ 0 w 29"/>
                    <a:gd name="T1" fmla="*/ 153 h 16"/>
                    <a:gd name="T2" fmla="*/ 284 w 29"/>
                    <a:gd name="T3" fmla="*/ 0 h 16"/>
                    <a:gd name="T4" fmla="*/ 0 60000 65536"/>
                    <a:gd name="T5" fmla="*/ 0 60000 65536"/>
                  </a:gdLst>
                  <a:ahLst/>
                  <a:cxnLst>
                    <a:cxn ang="T4">
                      <a:pos x="T0" y="T1"/>
                    </a:cxn>
                    <a:cxn ang="T5">
                      <a:pos x="T2" y="T3"/>
                    </a:cxn>
                  </a:cxnLst>
                  <a:rect l="0" t="0" r="r" b="b"/>
                  <a:pathLst>
                    <a:path w="29" h="16">
                      <a:moveTo>
                        <a:pt x="0" y="16"/>
                      </a:moveTo>
                      <a:cubicBezTo>
                        <a:pt x="0" y="8"/>
                        <a:pt x="21"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66" name="Freeform 288">
                  <a:extLst>
                    <a:ext uri="{FF2B5EF4-FFF2-40B4-BE49-F238E27FC236}">
                      <a16:creationId xmlns:a16="http://schemas.microsoft.com/office/drawing/2014/main" id="{B01F4CFE-7A38-FAE5-D69C-1A258BFDBEBA}"/>
                    </a:ext>
                  </a:extLst>
                </p:cNvPr>
                <p:cNvSpPr>
                  <a:spLocks/>
                </p:cNvSpPr>
                <p:nvPr/>
              </p:nvSpPr>
              <p:spPr bwMode="auto">
                <a:xfrm>
                  <a:off x="4182" y="3302"/>
                  <a:ext cx="30" cy="40"/>
                </a:xfrm>
                <a:custGeom>
                  <a:avLst/>
                  <a:gdLst>
                    <a:gd name="T0" fmla="*/ 28 w 14"/>
                    <a:gd name="T1" fmla="*/ 0 h 19"/>
                    <a:gd name="T2" fmla="*/ 0 w 14"/>
                    <a:gd name="T3" fmla="*/ 160 h 19"/>
                    <a:gd name="T4" fmla="*/ 77 w 14"/>
                    <a:gd name="T5" fmla="*/ 8 h 19"/>
                    <a:gd name="T6" fmla="*/ 0 60000 65536"/>
                    <a:gd name="T7" fmla="*/ 0 60000 65536"/>
                    <a:gd name="T8" fmla="*/ 0 60000 65536"/>
                  </a:gdLst>
                  <a:ahLst/>
                  <a:cxnLst>
                    <a:cxn ang="T6">
                      <a:pos x="T0" y="T1"/>
                    </a:cxn>
                    <a:cxn ang="T7">
                      <a:pos x="T2" y="T3"/>
                    </a:cxn>
                    <a:cxn ang="T8">
                      <a:pos x="T4" y="T5"/>
                    </a:cxn>
                  </a:cxnLst>
                  <a:rect l="0" t="0" r="r" b="b"/>
                  <a:pathLst>
                    <a:path w="14" h="19">
                      <a:moveTo>
                        <a:pt x="3" y="0"/>
                      </a:moveTo>
                      <a:cubicBezTo>
                        <a:pt x="8" y="4"/>
                        <a:pt x="6" y="14"/>
                        <a:pt x="0" y="17"/>
                      </a:cubicBezTo>
                      <a:cubicBezTo>
                        <a:pt x="11" y="19"/>
                        <a:pt x="14" y="8"/>
                        <a:pt x="8"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67" name="Freeform 289">
                  <a:extLst>
                    <a:ext uri="{FF2B5EF4-FFF2-40B4-BE49-F238E27FC236}">
                      <a16:creationId xmlns:a16="http://schemas.microsoft.com/office/drawing/2014/main" id="{0783592A-2819-C714-D246-F80534A53C4D}"/>
                    </a:ext>
                  </a:extLst>
                </p:cNvPr>
                <p:cNvSpPr>
                  <a:spLocks/>
                </p:cNvSpPr>
                <p:nvPr/>
              </p:nvSpPr>
              <p:spPr bwMode="auto">
                <a:xfrm>
                  <a:off x="3456" y="1854"/>
                  <a:ext cx="23" cy="41"/>
                </a:xfrm>
                <a:custGeom>
                  <a:avLst/>
                  <a:gdLst>
                    <a:gd name="T0" fmla="*/ 100 w 11"/>
                    <a:gd name="T1" fmla="*/ 0 h 19"/>
                    <a:gd name="T2" fmla="*/ 0 w 11"/>
                    <a:gd name="T3" fmla="*/ 190 h 19"/>
                    <a:gd name="T4" fmla="*/ 0 60000 65536"/>
                    <a:gd name="T5" fmla="*/ 0 60000 65536"/>
                  </a:gdLst>
                  <a:ahLst/>
                  <a:cxnLst>
                    <a:cxn ang="T4">
                      <a:pos x="T0" y="T1"/>
                    </a:cxn>
                    <a:cxn ang="T5">
                      <a:pos x="T2" y="T3"/>
                    </a:cxn>
                  </a:cxnLst>
                  <a:rect l="0" t="0" r="r" b="b"/>
                  <a:pathLst>
                    <a:path w="11" h="19">
                      <a:moveTo>
                        <a:pt x="11" y="0"/>
                      </a:moveTo>
                      <a:cubicBezTo>
                        <a:pt x="11" y="13"/>
                        <a:pt x="8" y="12"/>
                        <a:pt x="0"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68" name="Freeform 290">
                  <a:extLst>
                    <a:ext uri="{FF2B5EF4-FFF2-40B4-BE49-F238E27FC236}">
                      <a16:creationId xmlns:a16="http://schemas.microsoft.com/office/drawing/2014/main" id="{DA43B4D9-674D-C6F1-D02E-4885AFC192F9}"/>
                    </a:ext>
                  </a:extLst>
                </p:cNvPr>
                <p:cNvSpPr>
                  <a:spLocks/>
                </p:cNvSpPr>
                <p:nvPr/>
              </p:nvSpPr>
              <p:spPr bwMode="auto">
                <a:xfrm>
                  <a:off x="4208" y="2372"/>
                  <a:ext cx="62" cy="34"/>
                </a:xfrm>
                <a:custGeom>
                  <a:avLst/>
                  <a:gdLst>
                    <a:gd name="T0" fmla="*/ 137 w 29"/>
                    <a:gd name="T1" fmla="*/ 49 h 16"/>
                    <a:gd name="T2" fmla="*/ 19 w 29"/>
                    <a:gd name="T3" fmla="*/ 117 h 16"/>
                    <a:gd name="T4" fmla="*/ 173 w 29"/>
                    <a:gd name="T5" fmla="*/ 145 h 16"/>
                    <a:gd name="T6" fmla="*/ 284 w 29"/>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16">
                      <a:moveTo>
                        <a:pt x="14" y="5"/>
                      </a:moveTo>
                      <a:cubicBezTo>
                        <a:pt x="10" y="3"/>
                        <a:pt x="0" y="6"/>
                        <a:pt x="2" y="12"/>
                      </a:cubicBezTo>
                      <a:cubicBezTo>
                        <a:pt x="3" y="16"/>
                        <a:pt x="15" y="15"/>
                        <a:pt x="18" y="15"/>
                      </a:cubicBezTo>
                      <a:cubicBezTo>
                        <a:pt x="5" y="10"/>
                        <a:pt x="23" y="2"/>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69" name="Freeform 291">
                  <a:extLst>
                    <a:ext uri="{FF2B5EF4-FFF2-40B4-BE49-F238E27FC236}">
                      <a16:creationId xmlns:a16="http://schemas.microsoft.com/office/drawing/2014/main" id="{5C48AEA1-963E-40AF-E0F8-F8F0EFA77181}"/>
                    </a:ext>
                  </a:extLst>
                </p:cNvPr>
                <p:cNvSpPr>
                  <a:spLocks/>
                </p:cNvSpPr>
                <p:nvPr/>
              </p:nvSpPr>
              <p:spPr bwMode="auto">
                <a:xfrm>
                  <a:off x="4000" y="2250"/>
                  <a:ext cx="107" cy="62"/>
                </a:xfrm>
                <a:custGeom>
                  <a:avLst/>
                  <a:gdLst>
                    <a:gd name="T0" fmla="*/ 197 w 50"/>
                    <a:gd name="T1" fmla="*/ 0 h 29"/>
                    <a:gd name="T2" fmla="*/ 0 w 50"/>
                    <a:gd name="T3" fmla="*/ 188 h 29"/>
                    <a:gd name="T4" fmla="*/ 490 w 50"/>
                    <a:gd name="T5" fmla="*/ 60 h 29"/>
                    <a:gd name="T6" fmla="*/ 216 w 50"/>
                    <a:gd name="T7" fmla="*/ 51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29">
                      <a:moveTo>
                        <a:pt x="20" y="0"/>
                      </a:moveTo>
                      <a:cubicBezTo>
                        <a:pt x="22" y="14"/>
                        <a:pt x="10" y="15"/>
                        <a:pt x="0" y="19"/>
                      </a:cubicBezTo>
                      <a:cubicBezTo>
                        <a:pt x="16" y="21"/>
                        <a:pt x="46" y="29"/>
                        <a:pt x="50" y="6"/>
                      </a:cubicBezTo>
                      <a:cubicBezTo>
                        <a:pt x="42" y="6"/>
                        <a:pt x="28" y="12"/>
                        <a:pt x="22" y="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70" name="Freeform 292">
                  <a:extLst>
                    <a:ext uri="{FF2B5EF4-FFF2-40B4-BE49-F238E27FC236}">
                      <a16:creationId xmlns:a16="http://schemas.microsoft.com/office/drawing/2014/main" id="{1DB8FABE-6110-18B1-7A5E-6369493CC487}"/>
                    </a:ext>
                  </a:extLst>
                </p:cNvPr>
                <p:cNvSpPr>
                  <a:spLocks/>
                </p:cNvSpPr>
                <p:nvPr/>
              </p:nvSpPr>
              <p:spPr bwMode="auto">
                <a:xfrm>
                  <a:off x="3962" y="2128"/>
                  <a:ext cx="109" cy="139"/>
                </a:xfrm>
                <a:custGeom>
                  <a:avLst/>
                  <a:gdLst>
                    <a:gd name="T0" fmla="*/ 96 w 51"/>
                    <a:gd name="T1" fmla="*/ 0 h 65"/>
                    <a:gd name="T2" fmla="*/ 28 w 51"/>
                    <a:gd name="T3" fmla="*/ 216 h 65"/>
                    <a:gd name="T4" fmla="*/ 233 w 51"/>
                    <a:gd name="T5" fmla="*/ 274 h 65"/>
                    <a:gd name="T6" fmla="*/ 197 w 51"/>
                    <a:gd name="T7" fmla="*/ 481 h 65"/>
                    <a:gd name="T8" fmla="*/ 402 w 51"/>
                    <a:gd name="T9" fmla="*/ 635 h 65"/>
                    <a:gd name="T10" fmla="*/ 498 w 51"/>
                    <a:gd name="T11" fmla="*/ 216 h 65"/>
                    <a:gd name="T12" fmla="*/ 325 w 51"/>
                    <a:gd name="T13" fmla="*/ 188 h 65"/>
                    <a:gd name="T14" fmla="*/ 165 w 51"/>
                    <a:gd name="T15" fmla="*/ 51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5">
                      <a:moveTo>
                        <a:pt x="10" y="0"/>
                      </a:moveTo>
                      <a:cubicBezTo>
                        <a:pt x="10" y="4"/>
                        <a:pt x="0" y="19"/>
                        <a:pt x="3" y="22"/>
                      </a:cubicBezTo>
                      <a:cubicBezTo>
                        <a:pt x="7" y="27"/>
                        <a:pt x="19" y="15"/>
                        <a:pt x="24" y="28"/>
                      </a:cubicBezTo>
                      <a:cubicBezTo>
                        <a:pt x="27" y="34"/>
                        <a:pt x="19" y="41"/>
                        <a:pt x="20" y="49"/>
                      </a:cubicBezTo>
                      <a:cubicBezTo>
                        <a:pt x="21" y="58"/>
                        <a:pt x="35" y="59"/>
                        <a:pt x="41" y="65"/>
                      </a:cubicBezTo>
                      <a:cubicBezTo>
                        <a:pt x="25" y="51"/>
                        <a:pt x="45" y="33"/>
                        <a:pt x="51" y="22"/>
                      </a:cubicBezTo>
                      <a:cubicBezTo>
                        <a:pt x="44" y="20"/>
                        <a:pt x="40" y="23"/>
                        <a:pt x="33" y="19"/>
                      </a:cubicBezTo>
                      <a:cubicBezTo>
                        <a:pt x="27" y="15"/>
                        <a:pt x="23" y="8"/>
                        <a:pt x="17" y="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71" name="Freeform 293">
                  <a:extLst>
                    <a:ext uri="{FF2B5EF4-FFF2-40B4-BE49-F238E27FC236}">
                      <a16:creationId xmlns:a16="http://schemas.microsoft.com/office/drawing/2014/main" id="{A8258F54-DDF0-FD59-E24D-8C528DC90822}"/>
                    </a:ext>
                  </a:extLst>
                </p:cNvPr>
                <p:cNvSpPr>
                  <a:spLocks/>
                </p:cNvSpPr>
                <p:nvPr/>
              </p:nvSpPr>
              <p:spPr bwMode="auto">
                <a:xfrm>
                  <a:off x="3703" y="2276"/>
                  <a:ext cx="92" cy="68"/>
                </a:xfrm>
                <a:custGeom>
                  <a:avLst/>
                  <a:gdLst>
                    <a:gd name="T0" fmla="*/ 0 w 43"/>
                    <a:gd name="T1" fmla="*/ 60 h 32"/>
                    <a:gd name="T2" fmla="*/ 109 w 43"/>
                    <a:gd name="T3" fmla="*/ 96 h 32"/>
                    <a:gd name="T4" fmla="*/ 188 w 43"/>
                    <a:gd name="T5" fmla="*/ 204 h 32"/>
                    <a:gd name="T6" fmla="*/ 302 w 43"/>
                    <a:gd name="T7" fmla="*/ 230 h 32"/>
                    <a:gd name="T8" fmla="*/ 421 w 43"/>
                    <a:gd name="T9" fmla="*/ 281 h 32"/>
                    <a:gd name="T10" fmla="*/ 381 w 43"/>
                    <a:gd name="T11" fmla="*/ 0 h 32"/>
                    <a:gd name="T12" fmla="*/ 225 w 43"/>
                    <a:gd name="T13" fmla="*/ 77 h 32"/>
                    <a:gd name="T14" fmla="*/ 77 w 43"/>
                    <a:gd name="T15" fmla="*/ 0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32">
                      <a:moveTo>
                        <a:pt x="0" y="6"/>
                      </a:moveTo>
                      <a:cubicBezTo>
                        <a:pt x="0" y="9"/>
                        <a:pt x="8" y="8"/>
                        <a:pt x="11" y="10"/>
                      </a:cubicBezTo>
                      <a:cubicBezTo>
                        <a:pt x="15" y="13"/>
                        <a:pt x="16" y="19"/>
                        <a:pt x="19" y="21"/>
                      </a:cubicBezTo>
                      <a:cubicBezTo>
                        <a:pt x="23" y="23"/>
                        <a:pt x="27" y="23"/>
                        <a:pt x="31" y="24"/>
                      </a:cubicBezTo>
                      <a:cubicBezTo>
                        <a:pt x="36" y="27"/>
                        <a:pt x="37" y="32"/>
                        <a:pt x="43" y="29"/>
                      </a:cubicBezTo>
                      <a:cubicBezTo>
                        <a:pt x="32" y="32"/>
                        <a:pt x="37" y="5"/>
                        <a:pt x="39" y="0"/>
                      </a:cubicBezTo>
                      <a:cubicBezTo>
                        <a:pt x="33" y="4"/>
                        <a:pt x="30" y="8"/>
                        <a:pt x="23" y="8"/>
                      </a:cubicBezTo>
                      <a:cubicBezTo>
                        <a:pt x="13" y="9"/>
                        <a:pt x="13" y="5"/>
                        <a:pt x="8"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72" name="Freeform 294">
                  <a:extLst>
                    <a:ext uri="{FF2B5EF4-FFF2-40B4-BE49-F238E27FC236}">
                      <a16:creationId xmlns:a16="http://schemas.microsoft.com/office/drawing/2014/main" id="{ADCE5040-5811-39A3-1693-7FDB5B5DECF3}"/>
                    </a:ext>
                  </a:extLst>
                </p:cNvPr>
                <p:cNvSpPr>
                  <a:spLocks/>
                </p:cNvSpPr>
                <p:nvPr/>
              </p:nvSpPr>
              <p:spPr bwMode="auto">
                <a:xfrm>
                  <a:off x="3889" y="2376"/>
                  <a:ext cx="64" cy="120"/>
                </a:xfrm>
                <a:custGeom>
                  <a:avLst/>
                  <a:gdLst>
                    <a:gd name="T0" fmla="*/ 19 w 30"/>
                    <a:gd name="T1" fmla="*/ 0 h 56"/>
                    <a:gd name="T2" fmla="*/ 0 w 30"/>
                    <a:gd name="T3" fmla="*/ 19 h 56"/>
                    <a:gd name="T4" fmla="*/ 117 w 30"/>
                    <a:gd name="T5" fmla="*/ 249 h 56"/>
                    <a:gd name="T6" fmla="*/ 145 w 30"/>
                    <a:gd name="T7" fmla="*/ 463 h 56"/>
                    <a:gd name="T8" fmla="*/ 213 w 30"/>
                    <a:gd name="T9" fmla="*/ 41 h 56"/>
                    <a:gd name="T10" fmla="*/ 87 w 30"/>
                    <a:gd name="T11" fmla="*/ 9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56">
                      <a:moveTo>
                        <a:pt x="2" y="0"/>
                      </a:moveTo>
                      <a:cubicBezTo>
                        <a:pt x="1" y="1"/>
                        <a:pt x="1" y="2"/>
                        <a:pt x="0" y="2"/>
                      </a:cubicBezTo>
                      <a:cubicBezTo>
                        <a:pt x="2" y="10"/>
                        <a:pt x="10" y="17"/>
                        <a:pt x="12" y="25"/>
                      </a:cubicBezTo>
                      <a:cubicBezTo>
                        <a:pt x="14" y="32"/>
                        <a:pt x="7" y="43"/>
                        <a:pt x="15" y="47"/>
                      </a:cubicBezTo>
                      <a:cubicBezTo>
                        <a:pt x="30" y="56"/>
                        <a:pt x="18" y="10"/>
                        <a:pt x="22" y="4"/>
                      </a:cubicBezTo>
                      <a:cubicBezTo>
                        <a:pt x="18" y="4"/>
                        <a:pt x="12" y="5"/>
                        <a:pt x="9" y="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73" name="Freeform 295">
                  <a:extLst>
                    <a:ext uri="{FF2B5EF4-FFF2-40B4-BE49-F238E27FC236}">
                      <a16:creationId xmlns:a16="http://schemas.microsoft.com/office/drawing/2014/main" id="{BD7F8E75-7CFB-1B8C-4E66-4072DDE7D9CA}"/>
                    </a:ext>
                  </a:extLst>
                </p:cNvPr>
                <p:cNvSpPr>
                  <a:spLocks/>
                </p:cNvSpPr>
                <p:nvPr/>
              </p:nvSpPr>
              <p:spPr bwMode="auto">
                <a:xfrm>
                  <a:off x="4082" y="2389"/>
                  <a:ext cx="72" cy="79"/>
                </a:xfrm>
                <a:custGeom>
                  <a:avLst/>
                  <a:gdLst>
                    <a:gd name="T0" fmla="*/ 8 w 34"/>
                    <a:gd name="T1" fmla="*/ 9 h 37"/>
                    <a:gd name="T2" fmla="*/ 0 w 34"/>
                    <a:gd name="T3" fmla="*/ 301 h 37"/>
                    <a:gd name="T4" fmla="*/ 112 w 34"/>
                    <a:gd name="T5" fmla="*/ 361 h 37"/>
                    <a:gd name="T6" fmla="*/ 305 w 34"/>
                    <a:gd name="T7" fmla="*/ 41 h 37"/>
                    <a:gd name="T8" fmla="*/ 76 w 34"/>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7">
                      <a:moveTo>
                        <a:pt x="1" y="1"/>
                      </a:moveTo>
                      <a:cubicBezTo>
                        <a:pt x="7" y="9"/>
                        <a:pt x="1" y="22"/>
                        <a:pt x="0" y="31"/>
                      </a:cubicBezTo>
                      <a:cubicBezTo>
                        <a:pt x="8" y="21"/>
                        <a:pt x="14" y="25"/>
                        <a:pt x="12" y="37"/>
                      </a:cubicBezTo>
                      <a:cubicBezTo>
                        <a:pt x="20" y="30"/>
                        <a:pt x="34" y="16"/>
                        <a:pt x="32" y="4"/>
                      </a:cubicBezTo>
                      <a:cubicBezTo>
                        <a:pt x="26" y="0"/>
                        <a:pt x="15" y="0"/>
                        <a:pt x="8"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74" name="Freeform 296">
                  <a:extLst>
                    <a:ext uri="{FF2B5EF4-FFF2-40B4-BE49-F238E27FC236}">
                      <a16:creationId xmlns:a16="http://schemas.microsoft.com/office/drawing/2014/main" id="{EB7EFAEF-C72A-EDB8-0E93-933E70A3FE3F}"/>
                    </a:ext>
                  </a:extLst>
                </p:cNvPr>
                <p:cNvSpPr>
                  <a:spLocks/>
                </p:cNvSpPr>
                <p:nvPr/>
              </p:nvSpPr>
              <p:spPr bwMode="auto">
                <a:xfrm>
                  <a:off x="4035" y="2543"/>
                  <a:ext cx="40" cy="40"/>
                </a:xfrm>
                <a:custGeom>
                  <a:avLst/>
                  <a:gdLst>
                    <a:gd name="T0" fmla="*/ 0 w 19"/>
                    <a:gd name="T1" fmla="*/ 101 h 19"/>
                    <a:gd name="T2" fmla="*/ 76 w 19"/>
                    <a:gd name="T3" fmla="*/ 177 h 19"/>
                    <a:gd name="T4" fmla="*/ 177 w 19"/>
                    <a:gd name="T5" fmla="*/ 57 h 19"/>
                    <a:gd name="T6" fmla="*/ 76 w 19"/>
                    <a:gd name="T7" fmla="*/ 17 h 19"/>
                    <a:gd name="T8" fmla="*/ 93 w 19"/>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0" y="11"/>
                      </a:moveTo>
                      <a:cubicBezTo>
                        <a:pt x="2" y="14"/>
                        <a:pt x="5" y="17"/>
                        <a:pt x="8" y="19"/>
                      </a:cubicBezTo>
                      <a:cubicBezTo>
                        <a:pt x="11" y="14"/>
                        <a:pt x="18" y="11"/>
                        <a:pt x="19" y="6"/>
                      </a:cubicBezTo>
                      <a:cubicBezTo>
                        <a:pt x="15" y="8"/>
                        <a:pt x="10" y="7"/>
                        <a:pt x="8" y="2"/>
                      </a:cubicBezTo>
                      <a:cubicBezTo>
                        <a:pt x="9" y="1"/>
                        <a:pt x="9" y="1"/>
                        <a:pt x="1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75" name="Freeform 297">
                  <a:extLst>
                    <a:ext uri="{FF2B5EF4-FFF2-40B4-BE49-F238E27FC236}">
                      <a16:creationId xmlns:a16="http://schemas.microsoft.com/office/drawing/2014/main" id="{2369183E-04F2-2761-F220-9D083364AE50}"/>
                    </a:ext>
                  </a:extLst>
                </p:cNvPr>
                <p:cNvSpPr>
                  <a:spLocks/>
                </p:cNvSpPr>
                <p:nvPr/>
              </p:nvSpPr>
              <p:spPr bwMode="auto">
                <a:xfrm>
                  <a:off x="3887" y="2906"/>
                  <a:ext cx="71" cy="114"/>
                </a:xfrm>
                <a:custGeom>
                  <a:avLst/>
                  <a:gdLst>
                    <a:gd name="T0" fmla="*/ 120 w 33"/>
                    <a:gd name="T1" fmla="*/ 41 h 53"/>
                    <a:gd name="T2" fmla="*/ 52 w 33"/>
                    <a:gd name="T3" fmla="*/ 310 h 53"/>
                    <a:gd name="T4" fmla="*/ 172 w 33"/>
                    <a:gd name="T5" fmla="*/ 379 h 53"/>
                    <a:gd name="T6" fmla="*/ 157 w 33"/>
                    <a:gd name="T7" fmla="*/ 527 h 53"/>
                    <a:gd name="T8" fmla="*/ 310 w 33"/>
                    <a:gd name="T9" fmla="*/ 499 h 53"/>
                    <a:gd name="T10" fmla="*/ 318 w 33"/>
                    <a:gd name="T11" fmla="*/ 157 h 53"/>
                    <a:gd name="T12" fmla="*/ 269 w 33"/>
                    <a:gd name="T13" fmla="*/ 60 h 53"/>
                    <a:gd name="T14" fmla="*/ 189 w 33"/>
                    <a:gd name="T15" fmla="*/ 0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53">
                      <a:moveTo>
                        <a:pt x="12" y="4"/>
                      </a:moveTo>
                      <a:cubicBezTo>
                        <a:pt x="6" y="7"/>
                        <a:pt x="0" y="26"/>
                        <a:pt x="5" y="31"/>
                      </a:cubicBezTo>
                      <a:cubicBezTo>
                        <a:pt x="9" y="35"/>
                        <a:pt x="14" y="31"/>
                        <a:pt x="17" y="38"/>
                      </a:cubicBezTo>
                      <a:cubicBezTo>
                        <a:pt x="20" y="43"/>
                        <a:pt x="19" y="48"/>
                        <a:pt x="16" y="53"/>
                      </a:cubicBezTo>
                      <a:cubicBezTo>
                        <a:pt x="22" y="47"/>
                        <a:pt x="24" y="41"/>
                        <a:pt x="31" y="50"/>
                      </a:cubicBezTo>
                      <a:cubicBezTo>
                        <a:pt x="32" y="38"/>
                        <a:pt x="33" y="27"/>
                        <a:pt x="32" y="16"/>
                      </a:cubicBezTo>
                      <a:cubicBezTo>
                        <a:pt x="31" y="9"/>
                        <a:pt x="32" y="8"/>
                        <a:pt x="27" y="6"/>
                      </a:cubicBezTo>
                      <a:cubicBezTo>
                        <a:pt x="25" y="6"/>
                        <a:pt x="13" y="9"/>
                        <a:pt x="19"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76" name="Freeform 298">
                  <a:extLst>
                    <a:ext uri="{FF2B5EF4-FFF2-40B4-BE49-F238E27FC236}">
                      <a16:creationId xmlns:a16="http://schemas.microsoft.com/office/drawing/2014/main" id="{8A9A5AC1-C9EA-E292-8AF5-683235FA1127}"/>
                    </a:ext>
                  </a:extLst>
                </p:cNvPr>
                <p:cNvSpPr>
                  <a:spLocks/>
                </p:cNvSpPr>
                <p:nvPr/>
              </p:nvSpPr>
              <p:spPr bwMode="auto">
                <a:xfrm>
                  <a:off x="4364" y="2126"/>
                  <a:ext cx="164" cy="53"/>
                </a:xfrm>
                <a:custGeom>
                  <a:avLst/>
                  <a:gdLst>
                    <a:gd name="T0" fmla="*/ 40 w 77"/>
                    <a:gd name="T1" fmla="*/ 0 h 25"/>
                    <a:gd name="T2" fmla="*/ 145 w 77"/>
                    <a:gd name="T3" fmla="*/ 161 h 25"/>
                    <a:gd name="T4" fmla="*/ 164 w 77"/>
                    <a:gd name="T5" fmla="*/ 229 h 25"/>
                    <a:gd name="T6" fmla="*/ 281 w 77"/>
                    <a:gd name="T7" fmla="*/ 229 h 25"/>
                    <a:gd name="T8" fmla="*/ 550 w 77"/>
                    <a:gd name="T9" fmla="*/ 201 h 25"/>
                    <a:gd name="T10" fmla="*/ 726 w 77"/>
                    <a:gd name="T11" fmla="*/ 59 h 25"/>
                    <a:gd name="T12" fmla="*/ 618 w 77"/>
                    <a:gd name="T13" fmla="*/ 49 h 25"/>
                    <a:gd name="T14" fmla="*/ 426 w 77"/>
                    <a:gd name="T15" fmla="*/ 68 h 25"/>
                    <a:gd name="T16" fmla="*/ 204 w 77"/>
                    <a:gd name="T17" fmla="*/ 17 h 25"/>
                    <a:gd name="T18" fmla="*/ 60 w 77"/>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25">
                      <a:moveTo>
                        <a:pt x="4" y="0"/>
                      </a:moveTo>
                      <a:cubicBezTo>
                        <a:pt x="0" y="5"/>
                        <a:pt x="14" y="10"/>
                        <a:pt x="15" y="17"/>
                      </a:cubicBezTo>
                      <a:cubicBezTo>
                        <a:pt x="15" y="20"/>
                        <a:pt x="13" y="23"/>
                        <a:pt x="17" y="24"/>
                      </a:cubicBezTo>
                      <a:cubicBezTo>
                        <a:pt x="20" y="25"/>
                        <a:pt x="26" y="24"/>
                        <a:pt x="29" y="24"/>
                      </a:cubicBezTo>
                      <a:cubicBezTo>
                        <a:pt x="39" y="23"/>
                        <a:pt x="48" y="21"/>
                        <a:pt x="57" y="21"/>
                      </a:cubicBezTo>
                      <a:cubicBezTo>
                        <a:pt x="66" y="20"/>
                        <a:pt x="77" y="18"/>
                        <a:pt x="75" y="6"/>
                      </a:cubicBezTo>
                      <a:cubicBezTo>
                        <a:pt x="74" y="0"/>
                        <a:pt x="68" y="4"/>
                        <a:pt x="64" y="5"/>
                      </a:cubicBezTo>
                      <a:cubicBezTo>
                        <a:pt x="57" y="7"/>
                        <a:pt x="51" y="8"/>
                        <a:pt x="44" y="7"/>
                      </a:cubicBezTo>
                      <a:cubicBezTo>
                        <a:pt x="36" y="5"/>
                        <a:pt x="28" y="3"/>
                        <a:pt x="21" y="2"/>
                      </a:cubicBezTo>
                      <a:cubicBezTo>
                        <a:pt x="17" y="2"/>
                        <a:pt x="8" y="2"/>
                        <a:pt x="6" y="0"/>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77" name="Freeform 299">
                  <a:extLst>
                    <a:ext uri="{FF2B5EF4-FFF2-40B4-BE49-F238E27FC236}">
                      <a16:creationId xmlns:a16="http://schemas.microsoft.com/office/drawing/2014/main" id="{9EE4FBEC-98C8-F684-A314-A5AE23E43C8B}"/>
                    </a:ext>
                  </a:extLst>
                </p:cNvPr>
                <p:cNvSpPr>
                  <a:spLocks/>
                </p:cNvSpPr>
                <p:nvPr/>
              </p:nvSpPr>
              <p:spPr bwMode="auto">
                <a:xfrm>
                  <a:off x="4492" y="1981"/>
                  <a:ext cx="55" cy="91"/>
                </a:xfrm>
                <a:custGeom>
                  <a:avLst/>
                  <a:gdLst>
                    <a:gd name="T0" fmla="*/ 152 w 26"/>
                    <a:gd name="T1" fmla="*/ 0 h 43"/>
                    <a:gd name="T2" fmla="*/ 8 w 26"/>
                    <a:gd name="T3" fmla="*/ 152 h 43"/>
                    <a:gd name="T4" fmla="*/ 36 w 26"/>
                    <a:gd name="T5" fmla="*/ 180 h 43"/>
                    <a:gd name="T6" fmla="*/ 76 w 26"/>
                    <a:gd name="T7" fmla="*/ 229 h 43"/>
                    <a:gd name="T8" fmla="*/ 152 w 26"/>
                    <a:gd name="T9" fmla="*/ 358 h 43"/>
                    <a:gd name="T10" fmla="*/ 197 w 26"/>
                    <a:gd name="T11" fmla="*/ 372 h 43"/>
                    <a:gd name="T12" fmla="*/ 245 w 26"/>
                    <a:gd name="T13" fmla="*/ 210 h 43"/>
                    <a:gd name="T14" fmla="*/ 180 w 26"/>
                    <a:gd name="T15" fmla="*/ 0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43">
                      <a:moveTo>
                        <a:pt x="16" y="0"/>
                      </a:moveTo>
                      <a:cubicBezTo>
                        <a:pt x="12" y="1"/>
                        <a:pt x="0" y="12"/>
                        <a:pt x="1" y="16"/>
                      </a:cubicBezTo>
                      <a:cubicBezTo>
                        <a:pt x="2" y="18"/>
                        <a:pt x="3" y="18"/>
                        <a:pt x="4" y="19"/>
                      </a:cubicBezTo>
                      <a:cubicBezTo>
                        <a:pt x="6" y="21"/>
                        <a:pt x="7" y="22"/>
                        <a:pt x="8" y="24"/>
                      </a:cubicBezTo>
                      <a:cubicBezTo>
                        <a:pt x="11" y="28"/>
                        <a:pt x="14" y="33"/>
                        <a:pt x="16" y="38"/>
                      </a:cubicBezTo>
                      <a:cubicBezTo>
                        <a:pt x="18" y="41"/>
                        <a:pt x="18" y="43"/>
                        <a:pt x="21" y="39"/>
                      </a:cubicBezTo>
                      <a:cubicBezTo>
                        <a:pt x="24" y="34"/>
                        <a:pt x="26" y="29"/>
                        <a:pt x="26" y="22"/>
                      </a:cubicBezTo>
                      <a:cubicBezTo>
                        <a:pt x="26" y="15"/>
                        <a:pt x="24" y="6"/>
                        <a:pt x="19" y="0"/>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78" name="Freeform 300">
                  <a:extLst>
                    <a:ext uri="{FF2B5EF4-FFF2-40B4-BE49-F238E27FC236}">
                      <a16:creationId xmlns:a16="http://schemas.microsoft.com/office/drawing/2014/main" id="{F9BEE555-7348-7337-CE07-FC4330605A06}"/>
                    </a:ext>
                  </a:extLst>
                </p:cNvPr>
                <p:cNvSpPr>
                  <a:spLocks/>
                </p:cNvSpPr>
                <p:nvPr/>
              </p:nvSpPr>
              <p:spPr bwMode="auto">
                <a:xfrm>
                  <a:off x="4289" y="3094"/>
                  <a:ext cx="145" cy="90"/>
                </a:xfrm>
                <a:custGeom>
                  <a:avLst/>
                  <a:gdLst>
                    <a:gd name="T0" fmla="*/ 0 w 68"/>
                    <a:gd name="T1" fmla="*/ 189 h 42"/>
                    <a:gd name="T2" fmla="*/ 341 w 68"/>
                    <a:gd name="T3" fmla="*/ 51 h 42"/>
                    <a:gd name="T4" fmla="*/ 542 w 68"/>
                    <a:gd name="T5" fmla="*/ 28 h 42"/>
                    <a:gd name="T6" fmla="*/ 650 w 68"/>
                    <a:gd name="T7" fmla="*/ 197 h 42"/>
                    <a:gd name="T8" fmla="*/ 591 w 68"/>
                    <a:gd name="T9" fmla="*/ 414 h 42"/>
                    <a:gd name="T10" fmla="*/ 454 w 68"/>
                    <a:gd name="T11" fmla="*/ 285 h 42"/>
                    <a:gd name="T12" fmla="*/ 145 w 68"/>
                    <a:gd name="T13" fmla="*/ 189 h 42"/>
                    <a:gd name="T14" fmla="*/ 0 w 68"/>
                    <a:gd name="T15" fmla="*/ 206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42">
                      <a:moveTo>
                        <a:pt x="0" y="19"/>
                      </a:moveTo>
                      <a:cubicBezTo>
                        <a:pt x="9" y="11"/>
                        <a:pt x="22" y="7"/>
                        <a:pt x="35" y="5"/>
                      </a:cubicBezTo>
                      <a:cubicBezTo>
                        <a:pt x="41" y="4"/>
                        <a:pt x="50" y="0"/>
                        <a:pt x="56" y="3"/>
                      </a:cubicBezTo>
                      <a:cubicBezTo>
                        <a:pt x="61" y="6"/>
                        <a:pt x="66" y="14"/>
                        <a:pt x="67" y="20"/>
                      </a:cubicBezTo>
                      <a:cubicBezTo>
                        <a:pt x="68" y="25"/>
                        <a:pt x="67" y="41"/>
                        <a:pt x="61" y="42"/>
                      </a:cubicBezTo>
                      <a:cubicBezTo>
                        <a:pt x="57" y="42"/>
                        <a:pt x="49" y="32"/>
                        <a:pt x="47" y="29"/>
                      </a:cubicBezTo>
                      <a:cubicBezTo>
                        <a:pt x="39" y="21"/>
                        <a:pt x="27" y="18"/>
                        <a:pt x="15" y="19"/>
                      </a:cubicBezTo>
                      <a:cubicBezTo>
                        <a:pt x="9" y="19"/>
                        <a:pt x="6" y="24"/>
                        <a:pt x="0" y="21"/>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79" name="Freeform 301">
                  <a:extLst>
                    <a:ext uri="{FF2B5EF4-FFF2-40B4-BE49-F238E27FC236}">
                      <a16:creationId xmlns:a16="http://schemas.microsoft.com/office/drawing/2014/main" id="{338684D2-2987-C49E-9BB6-CDA119435276}"/>
                    </a:ext>
                  </a:extLst>
                </p:cNvPr>
                <p:cNvSpPr>
                  <a:spLocks/>
                </p:cNvSpPr>
                <p:nvPr/>
              </p:nvSpPr>
              <p:spPr bwMode="auto">
                <a:xfrm>
                  <a:off x="4599" y="2791"/>
                  <a:ext cx="45" cy="83"/>
                </a:xfrm>
                <a:custGeom>
                  <a:avLst/>
                  <a:gdLst>
                    <a:gd name="T0" fmla="*/ 77 w 21"/>
                    <a:gd name="T1" fmla="*/ 9 h 39"/>
                    <a:gd name="T2" fmla="*/ 28 w 21"/>
                    <a:gd name="T3" fmla="*/ 289 h 39"/>
                    <a:gd name="T4" fmla="*/ 206 w 21"/>
                    <a:gd name="T5" fmla="*/ 221 h 39"/>
                    <a:gd name="T6" fmla="*/ 96 w 21"/>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39">
                      <a:moveTo>
                        <a:pt x="8" y="1"/>
                      </a:moveTo>
                      <a:cubicBezTo>
                        <a:pt x="3" y="6"/>
                        <a:pt x="0" y="24"/>
                        <a:pt x="3" y="30"/>
                      </a:cubicBezTo>
                      <a:cubicBezTo>
                        <a:pt x="7" y="39"/>
                        <a:pt x="14" y="25"/>
                        <a:pt x="21" y="23"/>
                      </a:cubicBezTo>
                      <a:cubicBezTo>
                        <a:pt x="15" y="16"/>
                        <a:pt x="4" y="11"/>
                        <a:pt x="10" y="0"/>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80" name="Freeform 302">
                  <a:extLst>
                    <a:ext uri="{FF2B5EF4-FFF2-40B4-BE49-F238E27FC236}">
                      <a16:creationId xmlns:a16="http://schemas.microsoft.com/office/drawing/2014/main" id="{A747AAFD-70B8-0EEE-C9FF-B586B9D08E28}"/>
                    </a:ext>
                  </a:extLst>
                </p:cNvPr>
                <p:cNvSpPr>
                  <a:spLocks/>
                </p:cNvSpPr>
                <p:nvPr/>
              </p:nvSpPr>
              <p:spPr bwMode="auto">
                <a:xfrm>
                  <a:off x="4676" y="2797"/>
                  <a:ext cx="66" cy="62"/>
                </a:xfrm>
                <a:custGeom>
                  <a:avLst/>
                  <a:gdLst>
                    <a:gd name="T0" fmla="*/ 0 w 31"/>
                    <a:gd name="T1" fmla="*/ 109 h 29"/>
                    <a:gd name="T2" fmla="*/ 9 w 31"/>
                    <a:gd name="T3" fmla="*/ 96 h 29"/>
                    <a:gd name="T4" fmla="*/ 49 w 31"/>
                    <a:gd name="T5" fmla="*/ 257 h 29"/>
                    <a:gd name="T6" fmla="*/ 181 w 31"/>
                    <a:gd name="T7" fmla="*/ 274 h 29"/>
                    <a:gd name="T8" fmla="*/ 300 w 31"/>
                    <a:gd name="T9" fmla="*/ 145 h 29"/>
                    <a:gd name="T10" fmla="*/ 196 w 31"/>
                    <a:gd name="T11" fmla="*/ 51 h 29"/>
                    <a:gd name="T12" fmla="*/ 77 w 31"/>
                    <a:gd name="T13" fmla="*/ 51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9">
                      <a:moveTo>
                        <a:pt x="0" y="11"/>
                      </a:moveTo>
                      <a:cubicBezTo>
                        <a:pt x="1" y="10"/>
                        <a:pt x="0" y="10"/>
                        <a:pt x="1" y="10"/>
                      </a:cubicBezTo>
                      <a:cubicBezTo>
                        <a:pt x="10" y="11"/>
                        <a:pt x="7" y="20"/>
                        <a:pt x="5" y="26"/>
                      </a:cubicBezTo>
                      <a:cubicBezTo>
                        <a:pt x="10" y="25"/>
                        <a:pt x="15" y="29"/>
                        <a:pt x="19" y="28"/>
                      </a:cubicBezTo>
                      <a:cubicBezTo>
                        <a:pt x="24" y="27"/>
                        <a:pt x="31" y="20"/>
                        <a:pt x="31" y="15"/>
                      </a:cubicBezTo>
                      <a:cubicBezTo>
                        <a:pt x="31" y="9"/>
                        <a:pt x="25" y="8"/>
                        <a:pt x="20" y="5"/>
                      </a:cubicBezTo>
                      <a:cubicBezTo>
                        <a:pt x="15" y="3"/>
                        <a:pt x="13" y="0"/>
                        <a:pt x="8" y="5"/>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81" name="Freeform 303">
                  <a:extLst>
                    <a:ext uri="{FF2B5EF4-FFF2-40B4-BE49-F238E27FC236}">
                      <a16:creationId xmlns:a16="http://schemas.microsoft.com/office/drawing/2014/main" id="{570A1E41-F09E-8E42-B1E8-6DCACF514C50}"/>
                    </a:ext>
                  </a:extLst>
                </p:cNvPr>
                <p:cNvSpPr>
                  <a:spLocks/>
                </p:cNvSpPr>
                <p:nvPr/>
              </p:nvSpPr>
              <p:spPr bwMode="auto">
                <a:xfrm>
                  <a:off x="4789" y="2778"/>
                  <a:ext cx="34" cy="32"/>
                </a:xfrm>
                <a:custGeom>
                  <a:avLst/>
                  <a:gdLst>
                    <a:gd name="T0" fmla="*/ 9 w 16"/>
                    <a:gd name="T1" fmla="*/ 19 h 15"/>
                    <a:gd name="T2" fmla="*/ 9 w 16"/>
                    <a:gd name="T3" fmla="*/ 145 h 15"/>
                    <a:gd name="T4" fmla="*/ 68 w 16"/>
                    <a:gd name="T5" fmla="*/ 68 h 15"/>
                    <a:gd name="T6" fmla="*/ 153 w 16"/>
                    <a:gd name="T7" fmla="*/ 96 h 15"/>
                    <a:gd name="T8" fmla="*/ 68 w 16"/>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5">
                      <a:moveTo>
                        <a:pt x="1" y="2"/>
                      </a:moveTo>
                      <a:cubicBezTo>
                        <a:pt x="0" y="5"/>
                        <a:pt x="1" y="11"/>
                        <a:pt x="1" y="15"/>
                      </a:cubicBezTo>
                      <a:cubicBezTo>
                        <a:pt x="3" y="13"/>
                        <a:pt x="4" y="7"/>
                        <a:pt x="7" y="7"/>
                      </a:cubicBezTo>
                      <a:cubicBezTo>
                        <a:pt x="10" y="6"/>
                        <a:pt x="13" y="11"/>
                        <a:pt x="16" y="10"/>
                      </a:cubicBezTo>
                      <a:cubicBezTo>
                        <a:pt x="15" y="6"/>
                        <a:pt x="12" y="0"/>
                        <a:pt x="7"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82" name="Freeform 304">
                  <a:extLst>
                    <a:ext uri="{FF2B5EF4-FFF2-40B4-BE49-F238E27FC236}">
                      <a16:creationId xmlns:a16="http://schemas.microsoft.com/office/drawing/2014/main" id="{5505F3F9-8729-FE1B-01BE-3818C0B263EF}"/>
                    </a:ext>
                  </a:extLst>
                </p:cNvPr>
                <p:cNvSpPr>
                  <a:spLocks/>
                </p:cNvSpPr>
                <p:nvPr/>
              </p:nvSpPr>
              <p:spPr bwMode="auto">
                <a:xfrm>
                  <a:off x="4949" y="2667"/>
                  <a:ext cx="34" cy="58"/>
                </a:xfrm>
                <a:custGeom>
                  <a:avLst/>
                  <a:gdLst>
                    <a:gd name="T0" fmla="*/ 0 w 16"/>
                    <a:gd name="T1" fmla="*/ 97 h 27"/>
                    <a:gd name="T2" fmla="*/ 117 w 16"/>
                    <a:gd name="T3" fmla="*/ 269 h 27"/>
                    <a:gd name="T4" fmla="*/ 145 w 16"/>
                    <a:gd name="T5" fmla="*/ 137 h 27"/>
                    <a:gd name="T6" fmla="*/ 96 w 16"/>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27">
                      <a:moveTo>
                        <a:pt x="0" y="10"/>
                      </a:moveTo>
                      <a:cubicBezTo>
                        <a:pt x="9" y="8"/>
                        <a:pt x="11" y="20"/>
                        <a:pt x="12" y="27"/>
                      </a:cubicBezTo>
                      <a:cubicBezTo>
                        <a:pt x="15" y="23"/>
                        <a:pt x="16" y="18"/>
                        <a:pt x="15" y="14"/>
                      </a:cubicBezTo>
                      <a:cubicBezTo>
                        <a:pt x="13" y="9"/>
                        <a:pt x="9" y="6"/>
                        <a:pt x="10"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83" name="Freeform 305">
                  <a:extLst>
                    <a:ext uri="{FF2B5EF4-FFF2-40B4-BE49-F238E27FC236}">
                      <a16:creationId xmlns:a16="http://schemas.microsoft.com/office/drawing/2014/main" id="{9E34D938-5503-A783-5AC1-B0CCF41B855F}"/>
                    </a:ext>
                  </a:extLst>
                </p:cNvPr>
                <p:cNvSpPr>
                  <a:spLocks/>
                </p:cNvSpPr>
                <p:nvPr/>
              </p:nvSpPr>
              <p:spPr bwMode="auto">
                <a:xfrm>
                  <a:off x="4883" y="2075"/>
                  <a:ext cx="49" cy="49"/>
                </a:xfrm>
                <a:custGeom>
                  <a:avLst/>
                  <a:gdLst>
                    <a:gd name="T0" fmla="*/ 40 w 23"/>
                    <a:gd name="T1" fmla="*/ 28 h 23"/>
                    <a:gd name="T2" fmla="*/ 0 w 23"/>
                    <a:gd name="T3" fmla="*/ 153 h 23"/>
                    <a:gd name="T4" fmla="*/ 222 w 23"/>
                    <a:gd name="T5" fmla="*/ 85 h 23"/>
                    <a:gd name="T6" fmla="*/ 164 w 23"/>
                    <a:gd name="T7" fmla="*/ 0 h 23"/>
                    <a:gd name="T8" fmla="*/ 136 w 23"/>
                    <a:gd name="T9" fmla="*/ 96 h 23"/>
                    <a:gd name="T10" fmla="*/ 9 w 23"/>
                    <a:gd name="T11" fmla="*/ 117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23">
                      <a:moveTo>
                        <a:pt x="4" y="3"/>
                      </a:moveTo>
                      <a:cubicBezTo>
                        <a:pt x="2" y="7"/>
                        <a:pt x="2" y="12"/>
                        <a:pt x="0" y="16"/>
                      </a:cubicBezTo>
                      <a:cubicBezTo>
                        <a:pt x="7" y="23"/>
                        <a:pt x="17" y="15"/>
                        <a:pt x="23" y="9"/>
                      </a:cubicBezTo>
                      <a:cubicBezTo>
                        <a:pt x="19" y="7"/>
                        <a:pt x="20" y="3"/>
                        <a:pt x="17" y="0"/>
                      </a:cubicBezTo>
                      <a:cubicBezTo>
                        <a:pt x="17" y="4"/>
                        <a:pt x="17" y="8"/>
                        <a:pt x="14" y="10"/>
                      </a:cubicBezTo>
                      <a:cubicBezTo>
                        <a:pt x="10" y="13"/>
                        <a:pt x="5" y="10"/>
                        <a:pt x="1" y="1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84" name="Freeform 306">
                  <a:extLst>
                    <a:ext uri="{FF2B5EF4-FFF2-40B4-BE49-F238E27FC236}">
                      <a16:creationId xmlns:a16="http://schemas.microsoft.com/office/drawing/2014/main" id="{457694D4-2BE3-E733-B2A1-2ECE3648987C}"/>
                    </a:ext>
                  </a:extLst>
                </p:cNvPr>
                <p:cNvSpPr>
                  <a:spLocks/>
                </p:cNvSpPr>
                <p:nvPr/>
              </p:nvSpPr>
              <p:spPr bwMode="auto">
                <a:xfrm>
                  <a:off x="3188" y="2113"/>
                  <a:ext cx="67" cy="109"/>
                </a:xfrm>
                <a:custGeom>
                  <a:avLst/>
                  <a:gdLst>
                    <a:gd name="T0" fmla="*/ 0 w 31"/>
                    <a:gd name="T1" fmla="*/ 41 h 51"/>
                    <a:gd name="T2" fmla="*/ 140 w 31"/>
                    <a:gd name="T3" fmla="*/ 233 h 51"/>
                    <a:gd name="T4" fmla="*/ 225 w 31"/>
                    <a:gd name="T5" fmla="*/ 479 h 51"/>
                    <a:gd name="T6" fmla="*/ 294 w 31"/>
                    <a:gd name="T7" fmla="*/ 224 h 51"/>
                    <a:gd name="T8" fmla="*/ 173 w 31"/>
                    <a:gd name="T9" fmla="*/ 0 h 51"/>
                    <a:gd name="T10" fmla="*/ 80 w 31"/>
                    <a:gd name="T11" fmla="*/ 41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51">
                      <a:moveTo>
                        <a:pt x="0" y="4"/>
                      </a:moveTo>
                      <a:cubicBezTo>
                        <a:pt x="5" y="6"/>
                        <a:pt x="13" y="18"/>
                        <a:pt x="14" y="24"/>
                      </a:cubicBezTo>
                      <a:cubicBezTo>
                        <a:pt x="16" y="30"/>
                        <a:pt x="10" y="51"/>
                        <a:pt x="22" y="49"/>
                      </a:cubicBezTo>
                      <a:cubicBezTo>
                        <a:pt x="31" y="48"/>
                        <a:pt x="30" y="30"/>
                        <a:pt x="29" y="23"/>
                      </a:cubicBezTo>
                      <a:cubicBezTo>
                        <a:pt x="28" y="13"/>
                        <a:pt x="23" y="8"/>
                        <a:pt x="17" y="0"/>
                      </a:cubicBezTo>
                      <a:cubicBezTo>
                        <a:pt x="14" y="2"/>
                        <a:pt x="11" y="3"/>
                        <a:pt x="8" y="4"/>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85" name="Freeform 307">
                  <a:extLst>
                    <a:ext uri="{FF2B5EF4-FFF2-40B4-BE49-F238E27FC236}">
                      <a16:creationId xmlns:a16="http://schemas.microsoft.com/office/drawing/2014/main" id="{C494CA29-E679-67A2-1786-B0444928AD27}"/>
                    </a:ext>
                  </a:extLst>
                </p:cNvPr>
                <p:cNvSpPr>
                  <a:spLocks/>
                </p:cNvSpPr>
                <p:nvPr/>
              </p:nvSpPr>
              <p:spPr bwMode="auto">
                <a:xfrm>
                  <a:off x="3047" y="1842"/>
                  <a:ext cx="82" cy="158"/>
                </a:xfrm>
                <a:custGeom>
                  <a:avLst/>
                  <a:gdLst>
                    <a:gd name="T0" fmla="*/ 322 w 38"/>
                    <a:gd name="T1" fmla="*/ 196 h 74"/>
                    <a:gd name="T2" fmla="*/ 341 w 38"/>
                    <a:gd name="T3" fmla="*/ 293 h 74"/>
                    <a:gd name="T4" fmla="*/ 382 w 38"/>
                    <a:gd name="T5" fmla="*/ 369 h 74"/>
                    <a:gd name="T6" fmla="*/ 330 w 38"/>
                    <a:gd name="T7" fmla="*/ 643 h 74"/>
                    <a:gd name="T8" fmla="*/ 233 w 38"/>
                    <a:gd name="T9" fmla="*/ 720 h 74"/>
                    <a:gd name="T10" fmla="*/ 88 w 38"/>
                    <a:gd name="T11" fmla="*/ 679 h 74"/>
                    <a:gd name="T12" fmla="*/ 149 w 38"/>
                    <a:gd name="T13" fmla="*/ 547 h 74"/>
                    <a:gd name="T14" fmla="*/ 190 w 38"/>
                    <a:gd name="T15" fmla="*/ 410 h 74"/>
                    <a:gd name="T16" fmla="*/ 201 w 38"/>
                    <a:gd name="T17" fmla="*/ 256 h 74"/>
                    <a:gd name="T18" fmla="*/ 80 w 38"/>
                    <a:gd name="T19" fmla="*/ 188 h 74"/>
                    <a:gd name="T20" fmla="*/ 52 w 38"/>
                    <a:gd name="T21" fmla="*/ 19 h 74"/>
                    <a:gd name="T22" fmla="*/ 233 w 38"/>
                    <a:gd name="T23" fmla="*/ 0 h 74"/>
                    <a:gd name="T24" fmla="*/ 302 w 38"/>
                    <a:gd name="T25" fmla="*/ 156 h 74"/>
                    <a:gd name="T26" fmla="*/ 363 w 38"/>
                    <a:gd name="T27" fmla="*/ 318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 h="74">
                      <a:moveTo>
                        <a:pt x="32" y="20"/>
                      </a:moveTo>
                      <a:cubicBezTo>
                        <a:pt x="32" y="24"/>
                        <a:pt x="32" y="26"/>
                        <a:pt x="34" y="30"/>
                      </a:cubicBezTo>
                      <a:cubicBezTo>
                        <a:pt x="35" y="33"/>
                        <a:pt x="38" y="35"/>
                        <a:pt x="38" y="38"/>
                      </a:cubicBezTo>
                      <a:cubicBezTo>
                        <a:pt x="28" y="43"/>
                        <a:pt x="34" y="58"/>
                        <a:pt x="33" y="66"/>
                      </a:cubicBezTo>
                      <a:cubicBezTo>
                        <a:pt x="32" y="72"/>
                        <a:pt x="30" y="74"/>
                        <a:pt x="23" y="74"/>
                      </a:cubicBezTo>
                      <a:cubicBezTo>
                        <a:pt x="20" y="74"/>
                        <a:pt x="11" y="74"/>
                        <a:pt x="9" y="70"/>
                      </a:cubicBezTo>
                      <a:cubicBezTo>
                        <a:pt x="7" y="67"/>
                        <a:pt x="13" y="60"/>
                        <a:pt x="15" y="56"/>
                      </a:cubicBezTo>
                      <a:cubicBezTo>
                        <a:pt x="17" y="51"/>
                        <a:pt x="18" y="47"/>
                        <a:pt x="19" y="42"/>
                      </a:cubicBezTo>
                      <a:cubicBezTo>
                        <a:pt x="19" y="37"/>
                        <a:pt x="23" y="30"/>
                        <a:pt x="20" y="26"/>
                      </a:cubicBezTo>
                      <a:cubicBezTo>
                        <a:pt x="18" y="22"/>
                        <a:pt x="12" y="22"/>
                        <a:pt x="8" y="19"/>
                      </a:cubicBezTo>
                      <a:cubicBezTo>
                        <a:pt x="4" y="16"/>
                        <a:pt x="0" y="6"/>
                        <a:pt x="5" y="2"/>
                      </a:cubicBezTo>
                      <a:cubicBezTo>
                        <a:pt x="6" y="1"/>
                        <a:pt x="20" y="0"/>
                        <a:pt x="23" y="0"/>
                      </a:cubicBezTo>
                      <a:cubicBezTo>
                        <a:pt x="31" y="2"/>
                        <a:pt x="30" y="9"/>
                        <a:pt x="30" y="16"/>
                      </a:cubicBezTo>
                      <a:cubicBezTo>
                        <a:pt x="31" y="22"/>
                        <a:pt x="35" y="27"/>
                        <a:pt x="36" y="33"/>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86" name="Freeform 308">
                  <a:extLst>
                    <a:ext uri="{FF2B5EF4-FFF2-40B4-BE49-F238E27FC236}">
                      <a16:creationId xmlns:a16="http://schemas.microsoft.com/office/drawing/2014/main" id="{F93D8EF0-FCA4-019D-5FFD-E15D0714B572}"/>
                    </a:ext>
                  </a:extLst>
                </p:cNvPr>
                <p:cNvSpPr>
                  <a:spLocks/>
                </p:cNvSpPr>
                <p:nvPr/>
              </p:nvSpPr>
              <p:spPr bwMode="auto">
                <a:xfrm>
                  <a:off x="3107" y="1946"/>
                  <a:ext cx="94" cy="112"/>
                </a:xfrm>
                <a:custGeom>
                  <a:avLst/>
                  <a:gdLst>
                    <a:gd name="T0" fmla="*/ 120 w 44"/>
                    <a:gd name="T1" fmla="*/ 209 h 52"/>
                    <a:gd name="T2" fmla="*/ 370 w 44"/>
                    <a:gd name="T3" fmla="*/ 0 h 52"/>
                    <a:gd name="T4" fmla="*/ 429 w 44"/>
                    <a:gd name="T5" fmla="*/ 269 h 52"/>
                    <a:gd name="T6" fmla="*/ 333 w 44"/>
                    <a:gd name="T7" fmla="*/ 519 h 52"/>
                    <a:gd name="T8" fmla="*/ 156 w 44"/>
                    <a:gd name="T9" fmla="*/ 470 h 52"/>
                    <a:gd name="T10" fmla="*/ 0 w 44"/>
                    <a:gd name="T11" fmla="*/ 398 h 52"/>
                    <a:gd name="T12" fmla="*/ 273 w 44"/>
                    <a:gd name="T13" fmla="*/ 310 h 52"/>
                    <a:gd name="T14" fmla="*/ 120 w 44"/>
                    <a:gd name="T15" fmla="*/ 209 h 52"/>
                    <a:gd name="T16" fmla="*/ 145 w 44"/>
                    <a:gd name="T17" fmla="*/ 209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2">
                      <a:moveTo>
                        <a:pt x="12" y="21"/>
                      </a:moveTo>
                      <a:cubicBezTo>
                        <a:pt x="21" y="16"/>
                        <a:pt x="35" y="13"/>
                        <a:pt x="38" y="0"/>
                      </a:cubicBezTo>
                      <a:cubicBezTo>
                        <a:pt x="42" y="7"/>
                        <a:pt x="44" y="19"/>
                        <a:pt x="44" y="27"/>
                      </a:cubicBezTo>
                      <a:cubicBezTo>
                        <a:pt x="44" y="37"/>
                        <a:pt x="34" y="42"/>
                        <a:pt x="34" y="52"/>
                      </a:cubicBezTo>
                      <a:cubicBezTo>
                        <a:pt x="27" y="50"/>
                        <a:pt x="22" y="50"/>
                        <a:pt x="16" y="47"/>
                      </a:cubicBezTo>
                      <a:cubicBezTo>
                        <a:pt x="11" y="44"/>
                        <a:pt x="4" y="42"/>
                        <a:pt x="0" y="40"/>
                      </a:cubicBezTo>
                      <a:cubicBezTo>
                        <a:pt x="9" y="40"/>
                        <a:pt x="23" y="39"/>
                        <a:pt x="28" y="31"/>
                      </a:cubicBezTo>
                      <a:cubicBezTo>
                        <a:pt x="38" y="17"/>
                        <a:pt x="19" y="21"/>
                        <a:pt x="12" y="21"/>
                      </a:cubicBezTo>
                      <a:cubicBezTo>
                        <a:pt x="13" y="22"/>
                        <a:pt x="14" y="21"/>
                        <a:pt x="15" y="21"/>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87" name="Freeform 309">
                  <a:extLst>
                    <a:ext uri="{FF2B5EF4-FFF2-40B4-BE49-F238E27FC236}">
                      <a16:creationId xmlns:a16="http://schemas.microsoft.com/office/drawing/2014/main" id="{229CFFE5-B396-5173-03C3-95F0FC06E823}"/>
                    </a:ext>
                  </a:extLst>
                </p:cNvPr>
                <p:cNvSpPr>
                  <a:spLocks/>
                </p:cNvSpPr>
                <p:nvPr/>
              </p:nvSpPr>
              <p:spPr bwMode="auto">
                <a:xfrm>
                  <a:off x="3090" y="2045"/>
                  <a:ext cx="139" cy="130"/>
                </a:xfrm>
                <a:custGeom>
                  <a:avLst/>
                  <a:gdLst>
                    <a:gd name="T0" fmla="*/ 188 w 65"/>
                    <a:gd name="T1" fmla="*/ 9 h 61"/>
                    <a:gd name="T2" fmla="*/ 9 w 65"/>
                    <a:gd name="T3" fmla="*/ 394 h 61"/>
                    <a:gd name="T4" fmla="*/ 88 w 65"/>
                    <a:gd name="T5" fmla="*/ 377 h 61"/>
                    <a:gd name="T6" fmla="*/ 128 w 65"/>
                    <a:gd name="T7" fmla="*/ 590 h 61"/>
                    <a:gd name="T8" fmla="*/ 188 w 65"/>
                    <a:gd name="T9" fmla="*/ 445 h 61"/>
                    <a:gd name="T10" fmla="*/ 325 w 65"/>
                    <a:gd name="T11" fmla="*/ 350 h 61"/>
                    <a:gd name="T12" fmla="*/ 481 w 65"/>
                    <a:gd name="T13" fmla="*/ 326 h 61"/>
                    <a:gd name="T14" fmla="*/ 635 w 65"/>
                    <a:gd name="T15" fmla="*/ 300 h 61"/>
                    <a:gd name="T16" fmla="*/ 438 w 65"/>
                    <a:gd name="T17" fmla="*/ 222 h 61"/>
                    <a:gd name="T18" fmla="*/ 370 w 65"/>
                    <a:gd name="T19" fmla="*/ 68 h 61"/>
                    <a:gd name="T20" fmla="*/ 205 w 65"/>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 h="61">
                      <a:moveTo>
                        <a:pt x="19" y="1"/>
                      </a:moveTo>
                      <a:cubicBezTo>
                        <a:pt x="11" y="13"/>
                        <a:pt x="0" y="27"/>
                        <a:pt x="1" y="41"/>
                      </a:cubicBezTo>
                      <a:cubicBezTo>
                        <a:pt x="4" y="42"/>
                        <a:pt x="7" y="40"/>
                        <a:pt x="9" y="39"/>
                      </a:cubicBezTo>
                      <a:cubicBezTo>
                        <a:pt x="16" y="44"/>
                        <a:pt x="10" y="55"/>
                        <a:pt x="13" y="61"/>
                      </a:cubicBezTo>
                      <a:cubicBezTo>
                        <a:pt x="17" y="58"/>
                        <a:pt x="16" y="50"/>
                        <a:pt x="19" y="46"/>
                      </a:cubicBezTo>
                      <a:cubicBezTo>
                        <a:pt x="22" y="41"/>
                        <a:pt x="28" y="38"/>
                        <a:pt x="33" y="36"/>
                      </a:cubicBezTo>
                      <a:cubicBezTo>
                        <a:pt x="38" y="34"/>
                        <a:pt x="43" y="35"/>
                        <a:pt x="49" y="34"/>
                      </a:cubicBezTo>
                      <a:cubicBezTo>
                        <a:pt x="54" y="33"/>
                        <a:pt x="59" y="31"/>
                        <a:pt x="65" y="31"/>
                      </a:cubicBezTo>
                      <a:cubicBezTo>
                        <a:pt x="62" y="22"/>
                        <a:pt x="53" y="24"/>
                        <a:pt x="45" y="23"/>
                      </a:cubicBezTo>
                      <a:cubicBezTo>
                        <a:pt x="44" y="19"/>
                        <a:pt x="41" y="10"/>
                        <a:pt x="38" y="7"/>
                      </a:cubicBezTo>
                      <a:cubicBezTo>
                        <a:pt x="33" y="4"/>
                        <a:pt x="25" y="6"/>
                        <a:pt x="21" y="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88" name="Freeform 310">
                  <a:extLst>
                    <a:ext uri="{FF2B5EF4-FFF2-40B4-BE49-F238E27FC236}">
                      <a16:creationId xmlns:a16="http://schemas.microsoft.com/office/drawing/2014/main" id="{4428B388-C24D-F45A-2EE6-20C85D9BE856}"/>
                    </a:ext>
                  </a:extLst>
                </p:cNvPr>
                <p:cNvSpPr>
                  <a:spLocks/>
                </p:cNvSpPr>
                <p:nvPr/>
              </p:nvSpPr>
              <p:spPr bwMode="auto">
                <a:xfrm>
                  <a:off x="3086" y="2154"/>
                  <a:ext cx="51" cy="109"/>
                </a:xfrm>
                <a:custGeom>
                  <a:avLst/>
                  <a:gdLst>
                    <a:gd name="T0" fmla="*/ 9 w 24"/>
                    <a:gd name="T1" fmla="*/ 0 h 51"/>
                    <a:gd name="T2" fmla="*/ 28 w 24"/>
                    <a:gd name="T3" fmla="*/ 325 h 51"/>
                    <a:gd name="T4" fmla="*/ 230 w 24"/>
                    <a:gd name="T5" fmla="*/ 470 h 51"/>
                    <a:gd name="T6" fmla="*/ 164 w 24"/>
                    <a:gd name="T7" fmla="*/ 353 h 51"/>
                    <a:gd name="T8" fmla="*/ 136 w 24"/>
                    <a:gd name="T9" fmla="*/ 224 h 51"/>
                    <a:gd name="T10" fmla="*/ 77 w 24"/>
                    <a:gd name="T11" fmla="*/ 370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51">
                      <a:moveTo>
                        <a:pt x="1" y="0"/>
                      </a:moveTo>
                      <a:cubicBezTo>
                        <a:pt x="0" y="10"/>
                        <a:pt x="1" y="24"/>
                        <a:pt x="3" y="33"/>
                      </a:cubicBezTo>
                      <a:cubicBezTo>
                        <a:pt x="5" y="46"/>
                        <a:pt x="11" y="51"/>
                        <a:pt x="24" y="48"/>
                      </a:cubicBezTo>
                      <a:cubicBezTo>
                        <a:pt x="22" y="44"/>
                        <a:pt x="19" y="40"/>
                        <a:pt x="17" y="36"/>
                      </a:cubicBezTo>
                      <a:cubicBezTo>
                        <a:pt x="16" y="32"/>
                        <a:pt x="16" y="27"/>
                        <a:pt x="14" y="23"/>
                      </a:cubicBezTo>
                      <a:cubicBezTo>
                        <a:pt x="14" y="27"/>
                        <a:pt x="13" y="41"/>
                        <a:pt x="8" y="38"/>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89" name="Freeform 311">
                  <a:extLst>
                    <a:ext uri="{FF2B5EF4-FFF2-40B4-BE49-F238E27FC236}">
                      <a16:creationId xmlns:a16="http://schemas.microsoft.com/office/drawing/2014/main" id="{0A3B9AC0-91F8-0C0C-A549-D2CB12ADE72A}"/>
                    </a:ext>
                  </a:extLst>
                </p:cNvPr>
                <p:cNvSpPr>
                  <a:spLocks/>
                </p:cNvSpPr>
                <p:nvPr/>
              </p:nvSpPr>
              <p:spPr bwMode="auto">
                <a:xfrm>
                  <a:off x="3056" y="2239"/>
                  <a:ext cx="182" cy="169"/>
                </a:xfrm>
                <a:custGeom>
                  <a:avLst/>
                  <a:gdLst>
                    <a:gd name="T0" fmla="*/ 531 w 85"/>
                    <a:gd name="T1" fmla="*/ 0 h 79"/>
                    <a:gd name="T2" fmla="*/ 775 w 85"/>
                    <a:gd name="T3" fmla="*/ 531 h 79"/>
                    <a:gd name="T4" fmla="*/ 679 w 85"/>
                    <a:gd name="T5" fmla="*/ 618 h 79"/>
                    <a:gd name="T6" fmla="*/ 518 w 85"/>
                    <a:gd name="T7" fmla="*/ 618 h 79"/>
                    <a:gd name="T8" fmla="*/ 362 w 85"/>
                    <a:gd name="T9" fmla="*/ 610 h 79"/>
                    <a:gd name="T10" fmla="*/ 317 w 85"/>
                    <a:gd name="T11" fmla="*/ 715 h 79"/>
                    <a:gd name="T12" fmla="*/ 293 w 85"/>
                    <a:gd name="T13" fmla="*/ 755 h 79"/>
                    <a:gd name="T14" fmla="*/ 0 w 85"/>
                    <a:gd name="T15" fmla="*/ 774 h 79"/>
                    <a:gd name="T16" fmla="*/ 257 w 85"/>
                    <a:gd name="T17" fmla="*/ 578 h 79"/>
                    <a:gd name="T18" fmla="*/ 197 w 85"/>
                    <a:gd name="T19" fmla="*/ 362 h 79"/>
                    <a:gd name="T20" fmla="*/ 473 w 85"/>
                    <a:gd name="T21" fmla="*/ 471 h 79"/>
                    <a:gd name="T22" fmla="*/ 619 w 85"/>
                    <a:gd name="T23" fmla="*/ 325 h 79"/>
                    <a:gd name="T24" fmla="*/ 518 w 85"/>
                    <a:gd name="T25" fmla="*/ 225 h 79"/>
                    <a:gd name="T26" fmla="*/ 370 w 85"/>
                    <a:gd name="T27" fmla="*/ 197 h 79"/>
                    <a:gd name="T28" fmla="*/ 510 w 85"/>
                    <a:gd name="T29" fmla="*/ 77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5" h="79">
                      <a:moveTo>
                        <a:pt x="54" y="0"/>
                      </a:moveTo>
                      <a:cubicBezTo>
                        <a:pt x="59" y="17"/>
                        <a:pt x="85" y="33"/>
                        <a:pt x="79" y="54"/>
                      </a:cubicBezTo>
                      <a:cubicBezTo>
                        <a:pt x="77" y="60"/>
                        <a:pt x="75" y="63"/>
                        <a:pt x="69" y="63"/>
                      </a:cubicBezTo>
                      <a:cubicBezTo>
                        <a:pt x="64" y="64"/>
                        <a:pt x="58" y="63"/>
                        <a:pt x="53" y="63"/>
                      </a:cubicBezTo>
                      <a:cubicBezTo>
                        <a:pt x="48" y="63"/>
                        <a:pt x="41" y="60"/>
                        <a:pt x="37" y="62"/>
                      </a:cubicBezTo>
                      <a:cubicBezTo>
                        <a:pt x="30" y="64"/>
                        <a:pt x="34" y="69"/>
                        <a:pt x="32" y="73"/>
                      </a:cubicBezTo>
                      <a:cubicBezTo>
                        <a:pt x="31" y="75"/>
                        <a:pt x="31" y="76"/>
                        <a:pt x="30" y="77"/>
                      </a:cubicBezTo>
                      <a:cubicBezTo>
                        <a:pt x="22" y="72"/>
                        <a:pt x="8" y="77"/>
                        <a:pt x="0" y="79"/>
                      </a:cubicBezTo>
                      <a:cubicBezTo>
                        <a:pt x="3" y="68"/>
                        <a:pt x="17" y="66"/>
                        <a:pt x="26" y="59"/>
                      </a:cubicBezTo>
                      <a:cubicBezTo>
                        <a:pt x="39" y="48"/>
                        <a:pt x="18" y="49"/>
                        <a:pt x="20" y="37"/>
                      </a:cubicBezTo>
                      <a:cubicBezTo>
                        <a:pt x="29" y="35"/>
                        <a:pt x="38" y="47"/>
                        <a:pt x="48" y="48"/>
                      </a:cubicBezTo>
                      <a:cubicBezTo>
                        <a:pt x="58" y="49"/>
                        <a:pt x="73" y="44"/>
                        <a:pt x="63" y="33"/>
                      </a:cubicBezTo>
                      <a:cubicBezTo>
                        <a:pt x="61" y="30"/>
                        <a:pt x="56" y="25"/>
                        <a:pt x="53" y="23"/>
                      </a:cubicBezTo>
                      <a:cubicBezTo>
                        <a:pt x="48" y="21"/>
                        <a:pt x="42" y="22"/>
                        <a:pt x="38" y="20"/>
                      </a:cubicBezTo>
                      <a:cubicBezTo>
                        <a:pt x="24" y="16"/>
                        <a:pt x="47" y="10"/>
                        <a:pt x="52" y="8"/>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90" name="Freeform 312">
                  <a:extLst>
                    <a:ext uri="{FF2B5EF4-FFF2-40B4-BE49-F238E27FC236}">
                      <a16:creationId xmlns:a16="http://schemas.microsoft.com/office/drawing/2014/main" id="{0579937B-23BC-7BA4-C7C8-7265D8CFFFC5}"/>
                    </a:ext>
                  </a:extLst>
                </p:cNvPr>
                <p:cNvSpPr>
                  <a:spLocks/>
                </p:cNvSpPr>
                <p:nvPr/>
              </p:nvSpPr>
              <p:spPr bwMode="auto">
                <a:xfrm>
                  <a:off x="3180" y="2410"/>
                  <a:ext cx="60" cy="60"/>
                </a:xfrm>
                <a:custGeom>
                  <a:avLst/>
                  <a:gdLst>
                    <a:gd name="T0" fmla="*/ 19 w 28"/>
                    <a:gd name="T1" fmla="*/ 96 h 28"/>
                    <a:gd name="T2" fmla="*/ 51 w 28"/>
                    <a:gd name="T3" fmla="*/ 206 h 28"/>
                    <a:gd name="T4" fmla="*/ 120 w 28"/>
                    <a:gd name="T5" fmla="*/ 276 h 28"/>
                    <a:gd name="T6" fmla="*/ 189 w 28"/>
                    <a:gd name="T7" fmla="*/ 129 h 28"/>
                    <a:gd name="T8" fmla="*/ 276 w 28"/>
                    <a:gd name="T9" fmla="*/ 0 h 28"/>
                    <a:gd name="T10" fmla="*/ 257 w 28"/>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28">
                      <a:moveTo>
                        <a:pt x="2" y="10"/>
                      </a:moveTo>
                      <a:cubicBezTo>
                        <a:pt x="0" y="14"/>
                        <a:pt x="3" y="18"/>
                        <a:pt x="5" y="21"/>
                      </a:cubicBezTo>
                      <a:cubicBezTo>
                        <a:pt x="7" y="23"/>
                        <a:pt x="9" y="27"/>
                        <a:pt x="12" y="28"/>
                      </a:cubicBezTo>
                      <a:cubicBezTo>
                        <a:pt x="14" y="23"/>
                        <a:pt x="15" y="18"/>
                        <a:pt x="19" y="13"/>
                      </a:cubicBezTo>
                      <a:cubicBezTo>
                        <a:pt x="25" y="8"/>
                        <a:pt x="28" y="9"/>
                        <a:pt x="28" y="0"/>
                      </a:cubicBezTo>
                      <a:cubicBezTo>
                        <a:pt x="27" y="0"/>
                        <a:pt x="27" y="0"/>
                        <a:pt x="26" y="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91" name="Freeform 313">
                  <a:extLst>
                    <a:ext uri="{FF2B5EF4-FFF2-40B4-BE49-F238E27FC236}">
                      <a16:creationId xmlns:a16="http://schemas.microsoft.com/office/drawing/2014/main" id="{8D466054-D6AD-CE13-36A7-B25B06C73E56}"/>
                    </a:ext>
                  </a:extLst>
                </p:cNvPr>
                <p:cNvSpPr>
                  <a:spLocks/>
                </p:cNvSpPr>
                <p:nvPr/>
              </p:nvSpPr>
              <p:spPr bwMode="auto">
                <a:xfrm>
                  <a:off x="3139" y="2464"/>
                  <a:ext cx="34" cy="75"/>
                </a:xfrm>
                <a:custGeom>
                  <a:avLst/>
                  <a:gdLst>
                    <a:gd name="T0" fmla="*/ 40 w 16"/>
                    <a:gd name="T1" fmla="*/ 0 h 35"/>
                    <a:gd name="T2" fmla="*/ 145 w 16"/>
                    <a:gd name="T3" fmla="*/ 276 h 35"/>
                    <a:gd name="T4" fmla="*/ 0 w 16"/>
                    <a:gd name="T5" fmla="*/ 345 h 35"/>
                    <a:gd name="T6" fmla="*/ 60 w 16"/>
                    <a:gd name="T7" fmla="*/ 180 h 35"/>
                    <a:gd name="T8" fmla="*/ 40 w 16"/>
                    <a:gd name="T9" fmla="*/ 28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5">
                      <a:moveTo>
                        <a:pt x="4" y="0"/>
                      </a:moveTo>
                      <a:cubicBezTo>
                        <a:pt x="11" y="5"/>
                        <a:pt x="16" y="19"/>
                        <a:pt x="15" y="28"/>
                      </a:cubicBezTo>
                      <a:cubicBezTo>
                        <a:pt x="10" y="30"/>
                        <a:pt x="5" y="35"/>
                        <a:pt x="0" y="35"/>
                      </a:cubicBezTo>
                      <a:cubicBezTo>
                        <a:pt x="6" y="30"/>
                        <a:pt x="7" y="25"/>
                        <a:pt x="6" y="18"/>
                      </a:cubicBezTo>
                      <a:cubicBezTo>
                        <a:pt x="5" y="14"/>
                        <a:pt x="2" y="7"/>
                        <a:pt x="4" y="3"/>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92" name="Freeform 314">
                  <a:extLst>
                    <a:ext uri="{FF2B5EF4-FFF2-40B4-BE49-F238E27FC236}">
                      <a16:creationId xmlns:a16="http://schemas.microsoft.com/office/drawing/2014/main" id="{CEF3274D-968E-A3A1-5252-03AC1550903D}"/>
                    </a:ext>
                  </a:extLst>
                </p:cNvPr>
                <p:cNvSpPr>
                  <a:spLocks/>
                </p:cNvSpPr>
                <p:nvPr/>
              </p:nvSpPr>
              <p:spPr bwMode="auto">
                <a:xfrm>
                  <a:off x="3065" y="2528"/>
                  <a:ext cx="126" cy="197"/>
                </a:xfrm>
                <a:custGeom>
                  <a:avLst/>
                  <a:gdLst>
                    <a:gd name="T0" fmla="*/ 145 w 59"/>
                    <a:gd name="T1" fmla="*/ 120 h 92"/>
                    <a:gd name="T2" fmla="*/ 342 w 59"/>
                    <a:gd name="T3" fmla="*/ 69 h 92"/>
                    <a:gd name="T4" fmla="*/ 478 w 59"/>
                    <a:gd name="T5" fmla="*/ 0 h 92"/>
                    <a:gd name="T6" fmla="*/ 547 w 59"/>
                    <a:gd name="T7" fmla="*/ 274 h 92"/>
                    <a:gd name="T8" fmla="*/ 547 w 59"/>
                    <a:gd name="T9" fmla="*/ 570 h 92"/>
                    <a:gd name="T10" fmla="*/ 457 w 59"/>
                    <a:gd name="T11" fmla="*/ 559 h 92"/>
                    <a:gd name="T12" fmla="*/ 369 w 59"/>
                    <a:gd name="T13" fmla="*/ 559 h 92"/>
                    <a:gd name="T14" fmla="*/ 256 w 59"/>
                    <a:gd name="T15" fmla="*/ 670 h 92"/>
                    <a:gd name="T16" fmla="*/ 188 w 59"/>
                    <a:gd name="T17" fmla="*/ 824 h 92"/>
                    <a:gd name="T18" fmla="*/ 0 w 59"/>
                    <a:gd name="T19" fmla="*/ 904 h 92"/>
                    <a:gd name="T20" fmla="*/ 120 w 59"/>
                    <a:gd name="T21" fmla="*/ 824 h 92"/>
                    <a:gd name="T22" fmla="*/ 156 w 59"/>
                    <a:gd name="T23" fmla="*/ 679 h 92"/>
                    <a:gd name="T24" fmla="*/ 301 w 59"/>
                    <a:gd name="T25" fmla="*/ 510 h 92"/>
                    <a:gd name="T26" fmla="*/ 478 w 59"/>
                    <a:gd name="T27" fmla="*/ 325 h 92"/>
                    <a:gd name="T28" fmla="*/ 293 w 59"/>
                    <a:gd name="T29" fmla="*/ 180 h 92"/>
                    <a:gd name="T30" fmla="*/ 188 w 59"/>
                    <a:gd name="T31" fmla="*/ 128 h 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 h="92">
                      <a:moveTo>
                        <a:pt x="15" y="12"/>
                      </a:moveTo>
                      <a:cubicBezTo>
                        <a:pt x="21" y="10"/>
                        <a:pt x="28" y="10"/>
                        <a:pt x="35" y="7"/>
                      </a:cubicBezTo>
                      <a:cubicBezTo>
                        <a:pt x="39" y="6"/>
                        <a:pt x="45" y="0"/>
                        <a:pt x="49" y="0"/>
                      </a:cubicBezTo>
                      <a:cubicBezTo>
                        <a:pt x="51" y="9"/>
                        <a:pt x="54" y="19"/>
                        <a:pt x="56" y="28"/>
                      </a:cubicBezTo>
                      <a:cubicBezTo>
                        <a:pt x="59" y="39"/>
                        <a:pt x="57" y="48"/>
                        <a:pt x="56" y="58"/>
                      </a:cubicBezTo>
                      <a:cubicBezTo>
                        <a:pt x="54" y="60"/>
                        <a:pt x="50" y="58"/>
                        <a:pt x="47" y="57"/>
                      </a:cubicBezTo>
                      <a:cubicBezTo>
                        <a:pt x="44" y="57"/>
                        <a:pt x="41" y="56"/>
                        <a:pt x="38" y="57"/>
                      </a:cubicBezTo>
                      <a:cubicBezTo>
                        <a:pt x="32" y="58"/>
                        <a:pt x="27" y="62"/>
                        <a:pt x="26" y="68"/>
                      </a:cubicBezTo>
                      <a:cubicBezTo>
                        <a:pt x="24" y="73"/>
                        <a:pt x="22" y="79"/>
                        <a:pt x="19" y="84"/>
                      </a:cubicBezTo>
                      <a:cubicBezTo>
                        <a:pt x="13" y="91"/>
                        <a:pt x="7" y="89"/>
                        <a:pt x="0" y="92"/>
                      </a:cubicBezTo>
                      <a:cubicBezTo>
                        <a:pt x="4" y="92"/>
                        <a:pt x="10" y="86"/>
                        <a:pt x="12" y="84"/>
                      </a:cubicBezTo>
                      <a:cubicBezTo>
                        <a:pt x="15" y="80"/>
                        <a:pt x="16" y="74"/>
                        <a:pt x="16" y="69"/>
                      </a:cubicBezTo>
                      <a:cubicBezTo>
                        <a:pt x="16" y="58"/>
                        <a:pt x="21" y="57"/>
                        <a:pt x="31" y="52"/>
                      </a:cubicBezTo>
                      <a:cubicBezTo>
                        <a:pt x="37" y="48"/>
                        <a:pt x="47" y="41"/>
                        <a:pt x="49" y="33"/>
                      </a:cubicBezTo>
                      <a:cubicBezTo>
                        <a:pt x="51" y="23"/>
                        <a:pt x="36" y="22"/>
                        <a:pt x="30" y="18"/>
                      </a:cubicBezTo>
                      <a:cubicBezTo>
                        <a:pt x="26" y="17"/>
                        <a:pt x="23" y="14"/>
                        <a:pt x="19" y="13"/>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93" name="Freeform 315">
                  <a:extLst>
                    <a:ext uri="{FF2B5EF4-FFF2-40B4-BE49-F238E27FC236}">
                      <a16:creationId xmlns:a16="http://schemas.microsoft.com/office/drawing/2014/main" id="{0000B666-F105-7975-3AFE-73D4B3EEE78D}"/>
                    </a:ext>
                  </a:extLst>
                </p:cNvPr>
                <p:cNvSpPr>
                  <a:spLocks/>
                </p:cNvSpPr>
                <p:nvPr/>
              </p:nvSpPr>
              <p:spPr bwMode="auto">
                <a:xfrm>
                  <a:off x="3090" y="2643"/>
                  <a:ext cx="101" cy="152"/>
                </a:xfrm>
                <a:custGeom>
                  <a:avLst/>
                  <a:gdLst>
                    <a:gd name="T0" fmla="*/ 0 w 47"/>
                    <a:gd name="T1" fmla="*/ 345 h 71"/>
                    <a:gd name="T2" fmla="*/ 120 w 47"/>
                    <a:gd name="T3" fmla="*/ 225 h 71"/>
                    <a:gd name="T4" fmla="*/ 172 w 47"/>
                    <a:gd name="T5" fmla="*/ 69 h 71"/>
                    <a:gd name="T6" fmla="*/ 466 w 47"/>
                    <a:gd name="T7" fmla="*/ 51 h 71"/>
                    <a:gd name="T8" fmla="*/ 415 w 47"/>
                    <a:gd name="T9" fmla="*/ 120 h 71"/>
                    <a:gd name="T10" fmla="*/ 378 w 47"/>
                    <a:gd name="T11" fmla="*/ 206 h 71"/>
                    <a:gd name="T12" fmla="*/ 355 w 47"/>
                    <a:gd name="T13" fmla="*/ 413 h 71"/>
                    <a:gd name="T14" fmla="*/ 318 w 47"/>
                    <a:gd name="T15" fmla="*/ 610 h 71"/>
                    <a:gd name="T16" fmla="*/ 148 w 47"/>
                    <a:gd name="T17" fmla="*/ 696 h 71"/>
                    <a:gd name="T18" fmla="*/ 258 w 47"/>
                    <a:gd name="T19" fmla="*/ 370 h 71"/>
                    <a:gd name="T20" fmla="*/ 138 w 47"/>
                    <a:gd name="T21" fmla="*/ 402 h 71"/>
                    <a:gd name="T22" fmla="*/ 0 w 47"/>
                    <a:gd name="T23" fmla="*/ 413 h 71"/>
                    <a:gd name="T24" fmla="*/ 9 w 47"/>
                    <a:gd name="T25" fmla="*/ 370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71">
                      <a:moveTo>
                        <a:pt x="0" y="35"/>
                      </a:moveTo>
                      <a:cubicBezTo>
                        <a:pt x="6" y="35"/>
                        <a:pt x="10" y="28"/>
                        <a:pt x="12" y="23"/>
                      </a:cubicBezTo>
                      <a:cubicBezTo>
                        <a:pt x="13" y="18"/>
                        <a:pt x="13" y="11"/>
                        <a:pt x="17" y="7"/>
                      </a:cubicBezTo>
                      <a:cubicBezTo>
                        <a:pt x="23" y="0"/>
                        <a:pt x="39" y="1"/>
                        <a:pt x="47" y="5"/>
                      </a:cubicBezTo>
                      <a:cubicBezTo>
                        <a:pt x="47" y="8"/>
                        <a:pt x="44" y="10"/>
                        <a:pt x="42" y="12"/>
                      </a:cubicBezTo>
                      <a:cubicBezTo>
                        <a:pt x="40" y="15"/>
                        <a:pt x="39" y="18"/>
                        <a:pt x="38" y="21"/>
                      </a:cubicBezTo>
                      <a:cubicBezTo>
                        <a:pt x="36" y="28"/>
                        <a:pt x="36" y="35"/>
                        <a:pt x="36" y="42"/>
                      </a:cubicBezTo>
                      <a:cubicBezTo>
                        <a:pt x="35" y="48"/>
                        <a:pt x="35" y="57"/>
                        <a:pt x="32" y="62"/>
                      </a:cubicBezTo>
                      <a:cubicBezTo>
                        <a:pt x="27" y="68"/>
                        <a:pt x="19" y="66"/>
                        <a:pt x="15" y="71"/>
                      </a:cubicBezTo>
                      <a:cubicBezTo>
                        <a:pt x="22" y="69"/>
                        <a:pt x="33" y="45"/>
                        <a:pt x="26" y="38"/>
                      </a:cubicBezTo>
                      <a:cubicBezTo>
                        <a:pt x="22" y="34"/>
                        <a:pt x="17" y="38"/>
                        <a:pt x="14" y="41"/>
                      </a:cubicBezTo>
                      <a:cubicBezTo>
                        <a:pt x="9" y="44"/>
                        <a:pt x="5" y="44"/>
                        <a:pt x="0" y="42"/>
                      </a:cubicBezTo>
                      <a:cubicBezTo>
                        <a:pt x="0" y="41"/>
                        <a:pt x="0" y="39"/>
                        <a:pt x="1" y="38"/>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94" name="Freeform 316">
                  <a:extLst>
                    <a:ext uri="{FF2B5EF4-FFF2-40B4-BE49-F238E27FC236}">
                      <a16:creationId xmlns:a16="http://schemas.microsoft.com/office/drawing/2014/main" id="{DE6297B5-6BF4-3D44-B6E1-A522D73277FF}"/>
                    </a:ext>
                  </a:extLst>
                </p:cNvPr>
                <p:cNvSpPr>
                  <a:spLocks/>
                </p:cNvSpPr>
                <p:nvPr/>
              </p:nvSpPr>
              <p:spPr bwMode="auto">
                <a:xfrm>
                  <a:off x="3214" y="2677"/>
                  <a:ext cx="58" cy="65"/>
                </a:xfrm>
                <a:custGeom>
                  <a:avLst/>
                  <a:gdLst>
                    <a:gd name="T0" fmla="*/ 60 w 27"/>
                    <a:gd name="T1" fmla="*/ 61 h 30"/>
                    <a:gd name="T2" fmla="*/ 0 w 27"/>
                    <a:gd name="T3" fmla="*/ 225 h 30"/>
                    <a:gd name="T4" fmla="*/ 120 w 27"/>
                    <a:gd name="T5" fmla="*/ 217 h 30"/>
                    <a:gd name="T6" fmla="*/ 198 w 27"/>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0">
                      <a:moveTo>
                        <a:pt x="6" y="6"/>
                      </a:moveTo>
                      <a:cubicBezTo>
                        <a:pt x="2" y="9"/>
                        <a:pt x="0" y="17"/>
                        <a:pt x="0" y="22"/>
                      </a:cubicBezTo>
                      <a:cubicBezTo>
                        <a:pt x="1" y="30"/>
                        <a:pt x="7" y="24"/>
                        <a:pt x="12" y="21"/>
                      </a:cubicBezTo>
                      <a:cubicBezTo>
                        <a:pt x="17" y="18"/>
                        <a:pt x="27" y="6"/>
                        <a:pt x="20" y="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95" name="Freeform 317">
                  <a:extLst>
                    <a:ext uri="{FF2B5EF4-FFF2-40B4-BE49-F238E27FC236}">
                      <a16:creationId xmlns:a16="http://schemas.microsoft.com/office/drawing/2014/main" id="{5DD1EAE6-C8D4-6EA8-5F11-287B60BB0720}"/>
                    </a:ext>
                  </a:extLst>
                </p:cNvPr>
                <p:cNvSpPr>
                  <a:spLocks/>
                </p:cNvSpPr>
                <p:nvPr/>
              </p:nvSpPr>
              <p:spPr bwMode="auto">
                <a:xfrm>
                  <a:off x="3137" y="3064"/>
                  <a:ext cx="77" cy="112"/>
                </a:xfrm>
                <a:custGeom>
                  <a:avLst/>
                  <a:gdLst>
                    <a:gd name="T0" fmla="*/ 77 w 36"/>
                    <a:gd name="T1" fmla="*/ 19 h 52"/>
                    <a:gd name="T2" fmla="*/ 353 w 36"/>
                    <a:gd name="T3" fmla="*/ 302 h 52"/>
                    <a:gd name="T4" fmla="*/ 51 w 36"/>
                    <a:gd name="T5" fmla="*/ 519 h 52"/>
                    <a:gd name="T6" fmla="*/ 96 w 36"/>
                    <a:gd name="T7" fmla="*/ 370 h 52"/>
                    <a:gd name="T8" fmla="*/ 109 w 36"/>
                    <a:gd name="T9" fmla="*/ 241 h 52"/>
                    <a:gd name="T10" fmla="*/ 51 w 36"/>
                    <a:gd name="T11" fmla="*/ 149 h 52"/>
                    <a:gd name="T12" fmla="*/ 0 w 36"/>
                    <a:gd name="T13" fmla="*/ 28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2">
                      <a:moveTo>
                        <a:pt x="8" y="2"/>
                      </a:moveTo>
                      <a:cubicBezTo>
                        <a:pt x="21" y="0"/>
                        <a:pt x="33" y="19"/>
                        <a:pt x="36" y="30"/>
                      </a:cubicBezTo>
                      <a:cubicBezTo>
                        <a:pt x="22" y="20"/>
                        <a:pt x="11" y="43"/>
                        <a:pt x="5" y="52"/>
                      </a:cubicBezTo>
                      <a:cubicBezTo>
                        <a:pt x="7" y="48"/>
                        <a:pt x="9" y="42"/>
                        <a:pt x="10" y="37"/>
                      </a:cubicBezTo>
                      <a:cubicBezTo>
                        <a:pt x="10" y="33"/>
                        <a:pt x="11" y="27"/>
                        <a:pt x="11" y="24"/>
                      </a:cubicBezTo>
                      <a:cubicBezTo>
                        <a:pt x="10" y="21"/>
                        <a:pt x="6" y="18"/>
                        <a:pt x="5" y="15"/>
                      </a:cubicBezTo>
                      <a:cubicBezTo>
                        <a:pt x="3" y="11"/>
                        <a:pt x="2" y="6"/>
                        <a:pt x="0" y="3"/>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96" name="Freeform 318">
                  <a:extLst>
                    <a:ext uri="{FF2B5EF4-FFF2-40B4-BE49-F238E27FC236}">
                      <a16:creationId xmlns:a16="http://schemas.microsoft.com/office/drawing/2014/main" id="{DED5B67C-030E-02F9-E80F-7FC079D9ED83}"/>
                    </a:ext>
                  </a:extLst>
                </p:cNvPr>
                <p:cNvSpPr>
                  <a:spLocks/>
                </p:cNvSpPr>
                <p:nvPr/>
              </p:nvSpPr>
              <p:spPr bwMode="auto">
                <a:xfrm>
                  <a:off x="3150" y="3163"/>
                  <a:ext cx="92" cy="94"/>
                </a:xfrm>
                <a:custGeom>
                  <a:avLst/>
                  <a:gdLst>
                    <a:gd name="T0" fmla="*/ 120 w 43"/>
                    <a:gd name="T1" fmla="*/ 0 h 44"/>
                    <a:gd name="T2" fmla="*/ 156 w 43"/>
                    <a:gd name="T3" fmla="*/ 205 h 44"/>
                    <a:gd name="T4" fmla="*/ 0 w 43"/>
                    <a:gd name="T5" fmla="*/ 265 h 44"/>
                    <a:gd name="T6" fmla="*/ 145 w 43"/>
                    <a:gd name="T7" fmla="*/ 333 h 44"/>
                    <a:gd name="T8" fmla="*/ 293 w 43"/>
                    <a:gd name="T9" fmla="*/ 402 h 44"/>
                    <a:gd name="T10" fmla="*/ 362 w 43"/>
                    <a:gd name="T11" fmla="*/ 120 h 44"/>
                    <a:gd name="T12" fmla="*/ 188 w 43"/>
                    <a:gd name="T13" fmla="*/ 12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4">
                      <a:moveTo>
                        <a:pt x="12" y="0"/>
                      </a:moveTo>
                      <a:cubicBezTo>
                        <a:pt x="14" y="6"/>
                        <a:pt x="18" y="14"/>
                        <a:pt x="16" y="21"/>
                      </a:cubicBezTo>
                      <a:cubicBezTo>
                        <a:pt x="13" y="31"/>
                        <a:pt x="5" y="22"/>
                        <a:pt x="0" y="27"/>
                      </a:cubicBezTo>
                      <a:cubicBezTo>
                        <a:pt x="5" y="29"/>
                        <a:pt x="10" y="31"/>
                        <a:pt x="15" y="34"/>
                      </a:cubicBezTo>
                      <a:cubicBezTo>
                        <a:pt x="19" y="36"/>
                        <a:pt x="24" y="40"/>
                        <a:pt x="30" y="41"/>
                      </a:cubicBezTo>
                      <a:cubicBezTo>
                        <a:pt x="43" y="44"/>
                        <a:pt x="40" y="20"/>
                        <a:pt x="37" y="12"/>
                      </a:cubicBezTo>
                      <a:cubicBezTo>
                        <a:pt x="34" y="15"/>
                        <a:pt x="23" y="12"/>
                        <a:pt x="19" y="12"/>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97" name="Freeform 319">
                  <a:extLst>
                    <a:ext uri="{FF2B5EF4-FFF2-40B4-BE49-F238E27FC236}">
                      <a16:creationId xmlns:a16="http://schemas.microsoft.com/office/drawing/2014/main" id="{16CDA378-9F7A-0806-F625-365F441B5800}"/>
                    </a:ext>
                  </a:extLst>
                </p:cNvPr>
                <p:cNvSpPr>
                  <a:spLocks/>
                </p:cNvSpPr>
                <p:nvPr/>
              </p:nvSpPr>
              <p:spPr bwMode="auto">
                <a:xfrm>
                  <a:off x="3208" y="2725"/>
                  <a:ext cx="85" cy="198"/>
                </a:xfrm>
                <a:custGeom>
                  <a:avLst/>
                  <a:gdLst>
                    <a:gd name="T0" fmla="*/ 19 w 40"/>
                    <a:gd name="T1" fmla="*/ 77 h 93"/>
                    <a:gd name="T2" fmla="*/ 60 w 40"/>
                    <a:gd name="T3" fmla="*/ 164 h 93"/>
                    <a:gd name="T4" fmla="*/ 68 w 40"/>
                    <a:gd name="T5" fmla="*/ 281 h 93"/>
                    <a:gd name="T6" fmla="*/ 136 w 40"/>
                    <a:gd name="T7" fmla="*/ 481 h 93"/>
                    <a:gd name="T8" fmla="*/ 349 w 40"/>
                    <a:gd name="T9" fmla="*/ 839 h 93"/>
                    <a:gd name="T10" fmla="*/ 357 w 40"/>
                    <a:gd name="T11" fmla="*/ 898 h 93"/>
                    <a:gd name="T12" fmla="*/ 281 w 40"/>
                    <a:gd name="T13" fmla="*/ 402 h 93"/>
                    <a:gd name="T14" fmla="*/ 153 w 40"/>
                    <a:gd name="T15" fmla="*/ 172 h 93"/>
                    <a:gd name="T16" fmla="*/ 213 w 40"/>
                    <a:gd name="T17" fmla="*/ 0 h 93"/>
                    <a:gd name="T18" fmla="*/ 68 w 40"/>
                    <a:gd name="T19" fmla="*/ 4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93">
                      <a:moveTo>
                        <a:pt x="2" y="8"/>
                      </a:moveTo>
                      <a:cubicBezTo>
                        <a:pt x="0" y="10"/>
                        <a:pt x="5" y="15"/>
                        <a:pt x="6" y="17"/>
                      </a:cubicBezTo>
                      <a:cubicBezTo>
                        <a:pt x="7" y="21"/>
                        <a:pt x="7" y="25"/>
                        <a:pt x="7" y="29"/>
                      </a:cubicBezTo>
                      <a:cubicBezTo>
                        <a:pt x="8" y="38"/>
                        <a:pt x="6" y="45"/>
                        <a:pt x="14" y="50"/>
                      </a:cubicBezTo>
                      <a:cubicBezTo>
                        <a:pt x="27" y="59"/>
                        <a:pt x="33" y="71"/>
                        <a:pt x="36" y="87"/>
                      </a:cubicBezTo>
                      <a:cubicBezTo>
                        <a:pt x="36" y="89"/>
                        <a:pt x="36" y="91"/>
                        <a:pt x="37" y="93"/>
                      </a:cubicBezTo>
                      <a:cubicBezTo>
                        <a:pt x="40" y="75"/>
                        <a:pt x="39" y="58"/>
                        <a:pt x="29" y="42"/>
                      </a:cubicBezTo>
                      <a:cubicBezTo>
                        <a:pt x="25" y="36"/>
                        <a:pt x="17" y="26"/>
                        <a:pt x="16" y="18"/>
                      </a:cubicBezTo>
                      <a:cubicBezTo>
                        <a:pt x="16" y="12"/>
                        <a:pt x="25" y="5"/>
                        <a:pt x="22" y="0"/>
                      </a:cubicBezTo>
                      <a:cubicBezTo>
                        <a:pt x="17" y="1"/>
                        <a:pt x="13" y="7"/>
                        <a:pt x="7" y="4"/>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98" name="Freeform 320">
                  <a:extLst>
                    <a:ext uri="{FF2B5EF4-FFF2-40B4-BE49-F238E27FC236}">
                      <a16:creationId xmlns:a16="http://schemas.microsoft.com/office/drawing/2014/main" id="{06F4FD21-87E0-2A33-26EA-EC12D12E97EF}"/>
                    </a:ext>
                  </a:extLst>
                </p:cNvPr>
                <p:cNvSpPr>
                  <a:spLocks/>
                </p:cNvSpPr>
                <p:nvPr/>
              </p:nvSpPr>
              <p:spPr bwMode="auto">
                <a:xfrm>
                  <a:off x="3191" y="2109"/>
                  <a:ext cx="66" cy="115"/>
                </a:xfrm>
                <a:custGeom>
                  <a:avLst/>
                  <a:gdLst>
                    <a:gd name="T0" fmla="*/ 0 w 31"/>
                    <a:gd name="T1" fmla="*/ 60 h 54"/>
                    <a:gd name="T2" fmla="*/ 153 w 31"/>
                    <a:gd name="T3" fmla="*/ 196 h 54"/>
                    <a:gd name="T4" fmla="*/ 196 w 31"/>
                    <a:gd name="T5" fmla="*/ 326 h 54"/>
                    <a:gd name="T6" fmla="*/ 145 w 31"/>
                    <a:gd name="T7" fmla="*/ 426 h 54"/>
                    <a:gd name="T8" fmla="*/ 241 w 31"/>
                    <a:gd name="T9" fmla="*/ 445 h 54"/>
                    <a:gd name="T10" fmla="*/ 258 w 31"/>
                    <a:gd name="T11" fmla="*/ 173 h 54"/>
                    <a:gd name="T12" fmla="*/ 204 w 31"/>
                    <a:gd name="T13" fmla="*/ 49 h 54"/>
                    <a:gd name="T14" fmla="*/ 85 w 31"/>
                    <a:gd name="T15" fmla="*/ 28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54">
                      <a:moveTo>
                        <a:pt x="0" y="6"/>
                      </a:moveTo>
                      <a:cubicBezTo>
                        <a:pt x="2" y="14"/>
                        <a:pt x="12" y="14"/>
                        <a:pt x="16" y="20"/>
                      </a:cubicBezTo>
                      <a:cubicBezTo>
                        <a:pt x="19" y="25"/>
                        <a:pt x="19" y="29"/>
                        <a:pt x="20" y="34"/>
                      </a:cubicBezTo>
                      <a:cubicBezTo>
                        <a:pt x="20" y="40"/>
                        <a:pt x="19" y="41"/>
                        <a:pt x="15" y="44"/>
                      </a:cubicBezTo>
                      <a:cubicBezTo>
                        <a:pt x="5" y="51"/>
                        <a:pt x="20" y="54"/>
                        <a:pt x="25" y="46"/>
                      </a:cubicBezTo>
                      <a:cubicBezTo>
                        <a:pt x="31" y="38"/>
                        <a:pt x="29" y="27"/>
                        <a:pt x="27" y="18"/>
                      </a:cubicBezTo>
                      <a:cubicBezTo>
                        <a:pt x="25" y="14"/>
                        <a:pt x="24" y="8"/>
                        <a:pt x="21" y="5"/>
                      </a:cubicBezTo>
                      <a:cubicBezTo>
                        <a:pt x="17" y="0"/>
                        <a:pt x="14" y="4"/>
                        <a:pt x="9" y="3"/>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99" name="Freeform 321">
                  <a:extLst>
                    <a:ext uri="{FF2B5EF4-FFF2-40B4-BE49-F238E27FC236}">
                      <a16:creationId xmlns:a16="http://schemas.microsoft.com/office/drawing/2014/main" id="{3A78B389-8F06-8465-7303-F4303F30D617}"/>
                    </a:ext>
                  </a:extLst>
                </p:cNvPr>
                <p:cNvSpPr>
                  <a:spLocks/>
                </p:cNvSpPr>
                <p:nvPr/>
              </p:nvSpPr>
              <p:spPr bwMode="auto">
                <a:xfrm>
                  <a:off x="3167" y="1955"/>
                  <a:ext cx="36" cy="68"/>
                </a:xfrm>
                <a:custGeom>
                  <a:avLst/>
                  <a:gdLst>
                    <a:gd name="T0" fmla="*/ 0 w 17"/>
                    <a:gd name="T1" fmla="*/ 104 h 32"/>
                    <a:gd name="T2" fmla="*/ 104 w 17"/>
                    <a:gd name="T3" fmla="*/ 308 h 32"/>
                    <a:gd name="T4" fmla="*/ 152 w 17"/>
                    <a:gd name="T5" fmla="*/ 153 h 32"/>
                    <a:gd name="T6" fmla="*/ 104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11"/>
                      </a:moveTo>
                      <a:cubicBezTo>
                        <a:pt x="10" y="5"/>
                        <a:pt x="11" y="26"/>
                        <a:pt x="11" y="32"/>
                      </a:cubicBezTo>
                      <a:cubicBezTo>
                        <a:pt x="17" y="31"/>
                        <a:pt x="17" y="20"/>
                        <a:pt x="16" y="16"/>
                      </a:cubicBezTo>
                      <a:cubicBezTo>
                        <a:pt x="15" y="12"/>
                        <a:pt x="10" y="3"/>
                        <a:pt x="11" y="0"/>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00" name="Freeform 322">
                  <a:extLst>
                    <a:ext uri="{FF2B5EF4-FFF2-40B4-BE49-F238E27FC236}">
                      <a16:creationId xmlns:a16="http://schemas.microsoft.com/office/drawing/2014/main" id="{DF05A19E-AC62-6169-F9AB-ED5CD602E021}"/>
                    </a:ext>
                  </a:extLst>
                </p:cNvPr>
                <p:cNvSpPr>
                  <a:spLocks/>
                </p:cNvSpPr>
                <p:nvPr/>
              </p:nvSpPr>
              <p:spPr bwMode="auto">
                <a:xfrm>
                  <a:off x="3173" y="1837"/>
                  <a:ext cx="41" cy="37"/>
                </a:xfrm>
                <a:custGeom>
                  <a:avLst/>
                  <a:gdLst>
                    <a:gd name="T0" fmla="*/ 190 w 19"/>
                    <a:gd name="T1" fmla="*/ 44 h 17"/>
                    <a:gd name="T2" fmla="*/ 101 w 19"/>
                    <a:gd name="T3" fmla="*/ 61 h 17"/>
                    <a:gd name="T4" fmla="*/ 112 w 19"/>
                    <a:gd name="T5" fmla="*/ 176 h 17"/>
                    <a:gd name="T6" fmla="*/ 28 w 19"/>
                    <a:gd name="T7" fmla="*/ 72 h 17"/>
                    <a:gd name="T8" fmla="*/ 80 w 19"/>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9" y="4"/>
                      </a:moveTo>
                      <a:cubicBezTo>
                        <a:pt x="17" y="1"/>
                        <a:pt x="12" y="3"/>
                        <a:pt x="10" y="6"/>
                      </a:cubicBezTo>
                      <a:cubicBezTo>
                        <a:pt x="8" y="10"/>
                        <a:pt x="10" y="13"/>
                        <a:pt x="11" y="17"/>
                      </a:cubicBezTo>
                      <a:cubicBezTo>
                        <a:pt x="6" y="17"/>
                        <a:pt x="4" y="11"/>
                        <a:pt x="3" y="7"/>
                      </a:cubicBezTo>
                      <a:cubicBezTo>
                        <a:pt x="0" y="2"/>
                        <a:pt x="1" y="0"/>
                        <a:pt x="8" y="0"/>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01" name="Freeform 323">
                  <a:extLst>
                    <a:ext uri="{FF2B5EF4-FFF2-40B4-BE49-F238E27FC236}">
                      <a16:creationId xmlns:a16="http://schemas.microsoft.com/office/drawing/2014/main" id="{3BDCDD16-8794-D341-0706-EA856663E319}"/>
                    </a:ext>
                  </a:extLst>
                </p:cNvPr>
                <p:cNvSpPr>
                  <a:spLocks/>
                </p:cNvSpPr>
                <p:nvPr/>
              </p:nvSpPr>
              <p:spPr bwMode="auto">
                <a:xfrm>
                  <a:off x="3107" y="1887"/>
                  <a:ext cx="22" cy="83"/>
                </a:xfrm>
                <a:custGeom>
                  <a:avLst/>
                  <a:gdLst>
                    <a:gd name="T0" fmla="*/ 20 w 10"/>
                    <a:gd name="T1" fmla="*/ 19 h 39"/>
                    <a:gd name="T2" fmla="*/ 106 w 10"/>
                    <a:gd name="T3" fmla="*/ 213 h 39"/>
                    <a:gd name="T4" fmla="*/ 44 w 10"/>
                    <a:gd name="T5" fmla="*/ 377 h 39"/>
                    <a:gd name="T6" fmla="*/ 9 w 10"/>
                    <a:gd name="T7" fmla="*/ 172 h 39"/>
                    <a:gd name="T8" fmla="*/ 20 w 10"/>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39">
                      <a:moveTo>
                        <a:pt x="2" y="2"/>
                      </a:moveTo>
                      <a:cubicBezTo>
                        <a:pt x="4" y="9"/>
                        <a:pt x="9" y="16"/>
                        <a:pt x="10" y="22"/>
                      </a:cubicBezTo>
                      <a:cubicBezTo>
                        <a:pt x="4" y="25"/>
                        <a:pt x="5" y="33"/>
                        <a:pt x="4" y="39"/>
                      </a:cubicBezTo>
                      <a:cubicBezTo>
                        <a:pt x="0" y="35"/>
                        <a:pt x="1" y="23"/>
                        <a:pt x="1" y="18"/>
                      </a:cubicBezTo>
                      <a:cubicBezTo>
                        <a:pt x="1" y="12"/>
                        <a:pt x="2" y="6"/>
                        <a:pt x="2" y="0"/>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02" name="Freeform 324">
                  <a:extLst>
                    <a:ext uri="{FF2B5EF4-FFF2-40B4-BE49-F238E27FC236}">
                      <a16:creationId xmlns:a16="http://schemas.microsoft.com/office/drawing/2014/main" id="{ABD2C923-3A4C-5D72-7A6E-27D331351BDC}"/>
                    </a:ext>
                  </a:extLst>
                </p:cNvPr>
                <p:cNvSpPr>
                  <a:spLocks/>
                </p:cNvSpPr>
                <p:nvPr/>
              </p:nvSpPr>
              <p:spPr bwMode="auto">
                <a:xfrm>
                  <a:off x="3182" y="2410"/>
                  <a:ext cx="60" cy="60"/>
                </a:xfrm>
                <a:custGeom>
                  <a:avLst/>
                  <a:gdLst>
                    <a:gd name="T0" fmla="*/ 69 w 28"/>
                    <a:gd name="T1" fmla="*/ 69 h 28"/>
                    <a:gd name="T2" fmla="*/ 9 w 28"/>
                    <a:gd name="T3" fmla="*/ 156 h 28"/>
                    <a:gd name="T4" fmla="*/ 88 w 28"/>
                    <a:gd name="T5" fmla="*/ 276 h 28"/>
                    <a:gd name="T6" fmla="*/ 129 w 28"/>
                    <a:gd name="T7" fmla="*/ 109 h 28"/>
                    <a:gd name="T8" fmla="*/ 266 w 28"/>
                    <a:gd name="T9" fmla="*/ 60 h 28"/>
                    <a:gd name="T10" fmla="*/ 249 w 28"/>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28">
                      <a:moveTo>
                        <a:pt x="7" y="7"/>
                      </a:moveTo>
                      <a:cubicBezTo>
                        <a:pt x="3" y="6"/>
                        <a:pt x="0" y="12"/>
                        <a:pt x="1" y="16"/>
                      </a:cubicBezTo>
                      <a:cubicBezTo>
                        <a:pt x="2" y="19"/>
                        <a:pt x="7" y="25"/>
                        <a:pt x="9" y="28"/>
                      </a:cubicBezTo>
                      <a:cubicBezTo>
                        <a:pt x="10" y="21"/>
                        <a:pt x="8" y="17"/>
                        <a:pt x="13" y="11"/>
                      </a:cubicBezTo>
                      <a:cubicBezTo>
                        <a:pt x="17" y="7"/>
                        <a:pt x="21" y="4"/>
                        <a:pt x="27" y="6"/>
                      </a:cubicBezTo>
                      <a:cubicBezTo>
                        <a:pt x="28" y="4"/>
                        <a:pt x="25" y="3"/>
                        <a:pt x="25" y="0"/>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03" name="Freeform 325">
                  <a:extLst>
                    <a:ext uri="{FF2B5EF4-FFF2-40B4-BE49-F238E27FC236}">
                      <a16:creationId xmlns:a16="http://schemas.microsoft.com/office/drawing/2014/main" id="{FCE0BE95-6EB4-B9B8-2CA6-2A1EF362F320}"/>
                    </a:ext>
                  </a:extLst>
                </p:cNvPr>
                <p:cNvSpPr>
                  <a:spLocks/>
                </p:cNvSpPr>
                <p:nvPr/>
              </p:nvSpPr>
              <p:spPr bwMode="auto">
                <a:xfrm>
                  <a:off x="3122" y="2303"/>
                  <a:ext cx="111" cy="86"/>
                </a:xfrm>
                <a:custGeom>
                  <a:avLst/>
                  <a:gdLst>
                    <a:gd name="T0" fmla="*/ 429 w 52"/>
                    <a:gd name="T1" fmla="*/ 52 h 40"/>
                    <a:gd name="T2" fmla="*/ 318 w 52"/>
                    <a:gd name="T3" fmla="*/ 338 h 40"/>
                    <a:gd name="T4" fmla="*/ 41 w 52"/>
                    <a:gd name="T5" fmla="*/ 398 h 40"/>
                    <a:gd name="T6" fmla="*/ 96 w 52"/>
                    <a:gd name="T7" fmla="*/ 249 h 40"/>
                    <a:gd name="T8" fmla="*/ 265 w 52"/>
                    <a:gd name="T9" fmla="*/ 269 h 40"/>
                    <a:gd name="T10" fmla="*/ 418 w 52"/>
                    <a:gd name="T11" fmla="*/ 172 h 40"/>
                    <a:gd name="T12" fmla="*/ 401 w 52"/>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40">
                      <a:moveTo>
                        <a:pt x="44" y="5"/>
                      </a:moveTo>
                      <a:cubicBezTo>
                        <a:pt x="48" y="16"/>
                        <a:pt x="52" y="36"/>
                        <a:pt x="33" y="34"/>
                      </a:cubicBezTo>
                      <a:cubicBezTo>
                        <a:pt x="26" y="33"/>
                        <a:pt x="0" y="23"/>
                        <a:pt x="4" y="40"/>
                      </a:cubicBezTo>
                      <a:cubicBezTo>
                        <a:pt x="4" y="33"/>
                        <a:pt x="2" y="27"/>
                        <a:pt x="10" y="25"/>
                      </a:cubicBezTo>
                      <a:cubicBezTo>
                        <a:pt x="15" y="24"/>
                        <a:pt x="21" y="28"/>
                        <a:pt x="27" y="27"/>
                      </a:cubicBezTo>
                      <a:cubicBezTo>
                        <a:pt x="33" y="27"/>
                        <a:pt x="41" y="23"/>
                        <a:pt x="43" y="17"/>
                      </a:cubicBezTo>
                      <a:cubicBezTo>
                        <a:pt x="46" y="11"/>
                        <a:pt x="41" y="6"/>
                        <a:pt x="41" y="0"/>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04" name="Freeform 326">
                  <a:extLst>
                    <a:ext uri="{FF2B5EF4-FFF2-40B4-BE49-F238E27FC236}">
                      <a16:creationId xmlns:a16="http://schemas.microsoft.com/office/drawing/2014/main" id="{20528637-66BB-7F8A-4EAF-79A58F9DF7BA}"/>
                    </a:ext>
                  </a:extLst>
                </p:cNvPr>
                <p:cNvSpPr>
                  <a:spLocks/>
                </p:cNvSpPr>
                <p:nvPr/>
              </p:nvSpPr>
              <p:spPr bwMode="auto">
                <a:xfrm>
                  <a:off x="3150" y="2470"/>
                  <a:ext cx="17" cy="62"/>
                </a:xfrm>
                <a:custGeom>
                  <a:avLst/>
                  <a:gdLst>
                    <a:gd name="T0" fmla="*/ 40 w 8"/>
                    <a:gd name="T1" fmla="*/ 28 h 29"/>
                    <a:gd name="T2" fmla="*/ 77 w 8"/>
                    <a:gd name="T3" fmla="*/ 173 h 29"/>
                    <a:gd name="T4" fmla="*/ 0 w 8"/>
                    <a:gd name="T5" fmla="*/ 284 h 29"/>
                    <a:gd name="T6" fmla="*/ 19 w 8"/>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9">
                      <a:moveTo>
                        <a:pt x="4" y="3"/>
                      </a:moveTo>
                      <a:cubicBezTo>
                        <a:pt x="5" y="8"/>
                        <a:pt x="7" y="13"/>
                        <a:pt x="8" y="18"/>
                      </a:cubicBezTo>
                      <a:cubicBezTo>
                        <a:pt x="8" y="26"/>
                        <a:pt x="6" y="25"/>
                        <a:pt x="0" y="29"/>
                      </a:cubicBezTo>
                      <a:cubicBezTo>
                        <a:pt x="5" y="22"/>
                        <a:pt x="4" y="8"/>
                        <a:pt x="2" y="0"/>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05" name="Freeform 327">
                  <a:extLst>
                    <a:ext uri="{FF2B5EF4-FFF2-40B4-BE49-F238E27FC236}">
                      <a16:creationId xmlns:a16="http://schemas.microsoft.com/office/drawing/2014/main" id="{B51FC347-3EED-E2C3-AB00-56FFFC34C6DA}"/>
                    </a:ext>
                  </a:extLst>
                </p:cNvPr>
                <p:cNvSpPr>
                  <a:spLocks/>
                </p:cNvSpPr>
                <p:nvPr/>
              </p:nvSpPr>
              <p:spPr bwMode="auto">
                <a:xfrm>
                  <a:off x="3112" y="2650"/>
                  <a:ext cx="76" cy="75"/>
                </a:xfrm>
                <a:custGeom>
                  <a:avLst/>
                  <a:gdLst>
                    <a:gd name="T0" fmla="*/ 49 w 36"/>
                    <a:gd name="T1" fmla="*/ 60 h 35"/>
                    <a:gd name="T2" fmla="*/ 177 w 36"/>
                    <a:gd name="T3" fmla="*/ 9 h 35"/>
                    <a:gd name="T4" fmla="*/ 329 w 36"/>
                    <a:gd name="T5" fmla="*/ 28 h 35"/>
                    <a:gd name="T6" fmla="*/ 264 w 36"/>
                    <a:gd name="T7" fmla="*/ 180 h 35"/>
                    <a:gd name="T8" fmla="*/ 236 w 36"/>
                    <a:gd name="T9" fmla="*/ 345 h 35"/>
                    <a:gd name="T10" fmla="*/ 228 w 36"/>
                    <a:gd name="T11" fmla="*/ 216 h 35"/>
                    <a:gd name="T12" fmla="*/ 205 w 36"/>
                    <a:gd name="T13" fmla="*/ 109 h 35"/>
                    <a:gd name="T14" fmla="*/ 0 w 36"/>
                    <a:gd name="T15" fmla="*/ 216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35">
                      <a:moveTo>
                        <a:pt x="5" y="6"/>
                      </a:moveTo>
                      <a:cubicBezTo>
                        <a:pt x="9" y="2"/>
                        <a:pt x="12" y="0"/>
                        <a:pt x="19" y="1"/>
                      </a:cubicBezTo>
                      <a:cubicBezTo>
                        <a:pt x="22" y="1"/>
                        <a:pt x="33" y="0"/>
                        <a:pt x="35" y="3"/>
                      </a:cubicBezTo>
                      <a:cubicBezTo>
                        <a:pt x="36" y="7"/>
                        <a:pt x="29" y="15"/>
                        <a:pt x="28" y="18"/>
                      </a:cubicBezTo>
                      <a:cubicBezTo>
                        <a:pt x="25" y="24"/>
                        <a:pt x="26" y="29"/>
                        <a:pt x="25" y="35"/>
                      </a:cubicBezTo>
                      <a:cubicBezTo>
                        <a:pt x="24" y="31"/>
                        <a:pt x="23" y="26"/>
                        <a:pt x="24" y="22"/>
                      </a:cubicBezTo>
                      <a:cubicBezTo>
                        <a:pt x="24" y="18"/>
                        <a:pt x="25" y="14"/>
                        <a:pt x="22" y="11"/>
                      </a:cubicBezTo>
                      <a:cubicBezTo>
                        <a:pt x="14" y="3"/>
                        <a:pt x="4" y="16"/>
                        <a:pt x="0" y="22"/>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06" name="Freeform 328">
                  <a:extLst>
                    <a:ext uri="{FF2B5EF4-FFF2-40B4-BE49-F238E27FC236}">
                      <a16:creationId xmlns:a16="http://schemas.microsoft.com/office/drawing/2014/main" id="{BB3AC3B5-97C0-87A7-0EF1-3BD9E063939E}"/>
                    </a:ext>
                  </a:extLst>
                </p:cNvPr>
                <p:cNvSpPr>
                  <a:spLocks/>
                </p:cNvSpPr>
                <p:nvPr/>
              </p:nvSpPr>
              <p:spPr bwMode="auto">
                <a:xfrm>
                  <a:off x="3041" y="2573"/>
                  <a:ext cx="66" cy="34"/>
                </a:xfrm>
                <a:custGeom>
                  <a:avLst/>
                  <a:gdLst>
                    <a:gd name="T0" fmla="*/ 77 w 31"/>
                    <a:gd name="T1" fmla="*/ 19 h 16"/>
                    <a:gd name="T2" fmla="*/ 273 w 31"/>
                    <a:gd name="T3" fmla="*/ 96 h 16"/>
                    <a:gd name="T4" fmla="*/ 117 w 31"/>
                    <a:gd name="T5" fmla="*/ 0 h 16"/>
                    <a:gd name="T6" fmla="*/ 0 60000 65536"/>
                    <a:gd name="T7" fmla="*/ 0 60000 65536"/>
                    <a:gd name="T8" fmla="*/ 0 60000 65536"/>
                  </a:gdLst>
                  <a:ahLst/>
                  <a:cxnLst>
                    <a:cxn ang="T6">
                      <a:pos x="T0" y="T1"/>
                    </a:cxn>
                    <a:cxn ang="T7">
                      <a:pos x="T2" y="T3"/>
                    </a:cxn>
                    <a:cxn ang="T8">
                      <a:pos x="T4" y="T5"/>
                    </a:cxn>
                  </a:cxnLst>
                  <a:rect l="0" t="0" r="r" b="b"/>
                  <a:pathLst>
                    <a:path w="31" h="16">
                      <a:moveTo>
                        <a:pt x="8" y="2"/>
                      </a:moveTo>
                      <a:cubicBezTo>
                        <a:pt x="0" y="16"/>
                        <a:pt x="23" y="7"/>
                        <a:pt x="28" y="10"/>
                      </a:cubicBezTo>
                      <a:cubicBezTo>
                        <a:pt x="31" y="3"/>
                        <a:pt x="15" y="6"/>
                        <a:pt x="12" y="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07" name="Freeform 329">
                  <a:extLst>
                    <a:ext uri="{FF2B5EF4-FFF2-40B4-BE49-F238E27FC236}">
                      <a16:creationId xmlns:a16="http://schemas.microsoft.com/office/drawing/2014/main" id="{46AA2C31-CCFA-9202-BBC5-923770BEA07A}"/>
                    </a:ext>
                  </a:extLst>
                </p:cNvPr>
                <p:cNvSpPr>
                  <a:spLocks/>
                </p:cNvSpPr>
                <p:nvPr/>
              </p:nvSpPr>
              <p:spPr bwMode="auto">
                <a:xfrm>
                  <a:off x="3289" y="2630"/>
                  <a:ext cx="68" cy="313"/>
                </a:xfrm>
                <a:custGeom>
                  <a:avLst/>
                  <a:gdLst>
                    <a:gd name="T0" fmla="*/ 153 w 32"/>
                    <a:gd name="T1" fmla="*/ 109 h 146"/>
                    <a:gd name="T2" fmla="*/ 49 w 32"/>
                    <a:gd name="T3" fmla="*/ 266 h 146"/>
                    <a:gd name="T4" fmla="*/ 104 w 32"/>
                    <a:gd name="T5" fmla="*/ 551 h 146"/>
                    <a:gd name="T6" fmla="*/ 85 w 32"/>
                    <a:gd name="T7" fmla="*/ 860 h 146"/>
                    <a:gd name="T8" fmla="*/ 40 w 32"/>
                    <a:gd name="T9" fmla="*/ 1205 h 146"/>
                    <a:gd name="T10" fmla="*/ 104 w 32"/>
                    <a:gd name="T11" fmla="*/ 1361 h 146"/>
                    <a:gd name="T12" fmla="*/ 257 w 32"/>
                    <a:gd name="T13" fmla="*/ 997 h 146"/>
                    <a:gd name="T14" fmla="*/ 272 w 32"/>
                    <a:gd name="T15" fmla="*/ 474 h 1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146">
                      <a:moveTo>
                        <a:pt x="16" y="11"/>
                      </a:moveTo>
                      <a:cubicBezTo>
                        <a:pt x="4" y="0"/>
                        <a:pt x="7" y="21"/>
                        <a:pt x="5" y="27"/>
                      </a:cubicBezTo>
                      <a:cubicBezTo>
                        <a:pt x="3" y="38"/>
                        <a:pt x="8" y="46"/>
                        <a:pt x="11" y="56"/>
                      </a:cubicBezTo>
                      <a:cubicBezTo>
                        <a:pt x="14" y="66"/>
                        <a:pt x="9" y="77"/>
                        <a:pt x="9" y="87"/>
                      </a:cubicBezTo>
                      <a:cubicBezTo>
                        <a:pt x="8" y="99"/>
                        <a:pt x="6" y="110"/>
                        <a:pt x="4" y="122"/>
                      </a:cubicBezTo>
                      <a:cubicBezTo>
                        <a:pt x="3" y="128"/>
                        <a:pt x="0" y="146"/>
                        <a:pt x="11" y="138"/>
                      </a:cubicBezTo>
                      <a:cubicBezTo>
                        <a:pt x="20" y="132"/>
                        <a:pt x="25" y="111"/>
                        <a:pt x="27" y="101"/>
                      </a:cubicBezTo>
                      <a:cubicBezTo>
                        <a:pt x="29" y="85"/>
                        <a:pt x="32" y="64"/>
                        <a:pt x="28" y="48"/>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08" name="Freeform 330">
                  <a:extLst>
                    <a:ext uri="{FF2B5EF4-FFF2-40B4-BE49-F238E27FC236}">
                      <a16:creationId xmlns:a16="http://schemas.microsoft.com/office/drawing/2014/main" id="{68E110AB-191B-7AF3-A9F9-2ADF565DE400}"/>
                    </a:ext>
                  </a:extLst>
                </p:cNvPr>
                <p:cNvSpPr>
                  <a:spLocks/>
                </p:cNvSpPr>
                <p:nvPr/>
              </p:nvSpPr>
              <p:spPr bwMode="auto">
                <a:xfrm>
                  <a:off x="3287" y="2340"/>
                  <a:ext cx="89" cy="171"/>
                </a:xfrm>
                <a:custGeom>
                  <a:avLst/>
                  <a:gdLst>
                    <a:gd name="T0" fmla="*/ 229 w 42"/>
                    <a:gd name="T1" fmla="*/ 120 h 80"/>
                    <a:gd name="T2" fmla="*/ 36 w 42"/>
                    <a:gd name="T3" fmla="*/ 173 h 80"/>
                    <a:gd name="T4" fmla="*/ 68 w 42"/>
                    <a:gd name="T5" fmla="*/ 325 h 80"/>
                    <a:gd name="T6" fmla="*/ 28 w 42"/>
                    <a:gd name="T7" fmla="*/ 479 h 80"/>
                    <a:gd name="T8" fmla="*/ 28 w 42"/>
                    <a:gd name="T9" fmla="*/ 643 h 80"/>
                    <a:gd name="T10" fmla="*/ 172 w 42"/>
                    <a:gd name="T11" fmla="*/ 686 h 80"/>
                    <a:gd name="T12" fmla="*/ 273 w 42"/>
                    <a:gd name="T13" fmla="*/ 772 h 80"/>
                    <a:gd name="T14" fmla="*/ 373 w 42"/>
                    <a:gd name="T15" fmla="*/ 566 h 80"/>
                    <a:gd name="T16" fmla="*/ 373 w 42"/>
                    <a:gd name="T17" fmla="*/ 301 h 80"/>
                    <a:gd name="T18" fmla="*/ 288 w 42"/>
                    <a:gd name="T19" fmla="*/ 128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80">
                      <a:moveTo>
                        <a:pt x="24" y="12"/>
                      </a:moveTo>
                      <a:cubicBezTo>
                        <a:pt x="16" y="14"/>
                        <a:pt x="3" y="0"/>
                        <a:pt x="4" y="18"/>
                      </a:cubicBezTo>
                      <a:cubicBezTo>
                        <a:pt x="5" y="23"/>
                        <a:pt x="7" y="28"/>
                        <a:pt x="7" y="33"/>
                      </a:cubicBezTo>
                      <a:cubicBezTo>
                        <a:pt x="7" y="40"/>
                        <a:pt x="5" y="44"/>
                        <a:pt x="3" y="49"/>
                      </a:cubicBezTo>
                      <a:cubicBezTo>
                        <a:pt x="2" y="54"/>
                        <a:pt x="0" y="62"/>
                        <a:pt x="3" y="66"/>
                      </a:cubicBezTo>
                      <a:cubicBezTo>
                        <a:pt x="6" y="71"/>
                        <a:pt x="13" y="68"/>
                        <a:pt x="18" y="70"/>
                      </a:cubicBezTo>
                      <a:cubicBezTo>
                        <a:pt x="22" y="72"/>
                        <a:pt x="25" y="80"/>
                        <a:pt x="29" y="79"/>
                      </a:cubicBezTo>
                      <a:cubicBezTo>
                        <a:pt x="36" y="78"/>
                        <a:pt x="38" y="63"/>
                        <a:pt x="39" y="58"/>
                      </a:cubicBezTo>
                      <a:cubicBezTo>
                        <a:pt x="40" y="50"/>
                        <a:pt x="42" y="39"/>
                        <a:pt x="39" y="31"/>
                      </a:cubicBezTo>
                      <a:cubicBezTo>
                        <a:pt x="38" y="24"/>
                        <a:pt x="30" y="19"/>
                        <a:pt x="30" y="13"/>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09" name="Freeform 331">
                  <a:extLst>
                    <a:ext uri="{FF2B5EF4-FFF2-40B4-BE49-F238E27FC236}">
                      <a16:creationId xmlns:a16="http://schemas.microsoft.com/office/drawing/2014/main" id="{17417438-6A05-FC47-0014-D9D3D827DD2F}"/>
                    </a:ext>
                  </a:extLst>
                </p:cNvPr>
                <p:cNvSpPr>
                  <a:spLocks/>
                </p:cNvSpPr>
                <p:nvPr/>
              </p:nvSpPr>
              <p:spPr bwMode="auto">
                <a:xfrm>
                  <a:off x="3325" y="2654"/>
                  <a:ext cx="150" cy="276"/>
                </a:xfrm>
                <a:custGeom>
                  <a:avLst/>
                  <a:gdLst>
                    <a:gd name="T0" fmla="*/ 28 w 70"/>
                    <a:gd name="T1" fmla="*/ 0 h 129"/>
                    <a:gd name="T2" fmla="*/ 189 w 70"/>
                    <a:gd name="T3" fmla="*/ 128 h 129"/>
                    <a:gd name="T4" fmla="*/ 294 w 70"/>
                    <a:gd name="T5" fmla="*/ 257 h 129"/>
                    <a:gd name="T6" fmla="*/ 671 w 70"/>
                    <a:gd name="T7" fmla="*/ 421 h 129"/>
                    <a:gd name="T8" fmla="*/ 266 w 70"/>
                    <a:gd name="T9" fmla="*/ 723 h 129"/>
                    <a:gd name="T10" fmla="*/ 180 w 70"/>
                    <a:gd name="T11" fmla="*/ 997 h 129"/>
                    <a:gd name="T12" fmla="*/ 257 w 70"/>
                    <a:gd name="T13" fmla="*/ 1117 h 129"/>
                    <a:gd name="T14" fmla="*/ 189 w 70"/>
                    <a:gd name="T15" fmla="*/ 1194 h 129"/>
                    <a:gd name="T16" fmla="*/ 0 w 70"/>
                    <a:gd name="T17" fmla="*/ 1264 h 129"/>
                    <a:gd name="T18" fmla="*/ 137 w 70"/>
                    <a:gd name="T19" fmla="*/ 980 h 129"/>
                    <a:gd name="T20" fmla="*/ 137 w 70"/>
                    <a:gd name="T21" fmla="*/ 655 h 129"/>
                    <a:gd name="T22" fmla="*/ 165 w 70"/>
                    <a:gd name="T23" fmla="*/ 362 h 129"/>
                    <a:gd name="T24" fmla="*/ 77 w 70"/>
                    <a:gd name="T25" fmla="*/ 216 h 129"/>
                    <a:gd name="T26" fmla="*/ 51 w 70"/>
                    <a:gd name="T27" fmla="*/ 51 h 129"/>
                    <a:gd name="T28" fmla="*/ 19 w 70"/>
                    <a:gd name="T29" fmla="*/ 19 h 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0" h="129">
                      <a:moveTo>
                        <a:pt x="3" y="0"/>
                      </a:moveTo>
                      <a:cubicBezTo>
                        <a:pt x="11" y="1"/>
                        <a:pt x="17" y="5"/>
                        <a:pt x="19" y="13"/>
                      </a:cubicBezTo>
                      <a:cubicBezTo>
                        <a:pt x="21" y="22"/>
                        <a:pt x="20" y="25"/>
                        <a:pt x="30" y="26"/>
                      </a:cubicBezTo>
                      <a:cubicBezTo>
                        <a:pt x="40" y="28"/>
                        <a:pt x="70" y="26"/>
                        <a:pt x="68" y="43"/>
                      </a:cubicBezTo>
                      <a:cubicBezTo>
                        <a:pt x="43" y="32"/>
                        <a:pt x="36" y="58"/>
                        <a:pt x="27" y="74"/>
                      </a:cubicBezTo>
                      <a:cubicBezTo>
                        <a:pt x="24" y="81"/>
                        <a:pt x="17" y="94"/>
                        <a:pt x="18" y="102"/>
                      </a:cubicBezTo>
                      <a:cubicBezTo>
                        <a:pt x="19" y="107"/>
                        <a:pt x="25" y="109"/>
                        <a:pt x="26" y="114"/>
                      </a:cubicBezTo>
                      <a:cubicBezTo>
                        <a:pt x="28" y="121"/>
                        <a:pt x="25" y="120"/>
                        <a:pt x="19" y="122"/>
                      </a:cubicBezTo>
                      <a:cubicBezTo>
                        <a:pt x="13" y="124"/>
                        <a:pt x="5" y="126"/>
                        <a:pt x="0" y="129"/>
                      </a:cubicBezTo>
                      <a:cubicBezTo>
                        <a:pt x="11" y="124"/>
                        <a:pt x="19" y="112"/>
                        <a:pt x="14" y="100"/>
                      </a:cubicBezTo>
                      <a:cubicBezTo>
                        <a:pt x="9" y="88"/>
                        <a:pt x="7" y="79"/>
                        <a:pt x="14" y="67"/>
                      </a:cubicBezTo>
                      <a:cubicBezTo>
                        <a:pt x="21" y="56"/>
                        <a:pt x="29" y="49"/>
                        <a:pt x="17" y="37"/>
                      </a:cubicBezTo>
                      <a:cubicBezTo>
                        <a:pt x="13" y="32"/>
                        <a:pt x="9" y="29"/>
                        <a:pt x="8" y="22"/>
                      </a:cubicBezTo>
                      <a:cubicBezTo>
                        <a:pt x="7" y="15"/>
                        <a:pt x="9" y="11"/>
                        <a:pt x="5" y="5"/>
                      </a:cubicBezTo>
                      <a:cubicBezTo>
                        <a:pt x="4" y="4"/>
                        <a:pt x="3" y="3"/>
                        <a:pt x="2" y="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10" name="Freeform 332">
                  <a:extLst>
                    <a:ext uri="{FF2B5EF4-FFF2-40B4-BE49-F238E27FC236}">
                      <a16:creationId xmlns:a16="http://schemas.microsoft.com/office/drawing/2014/main" id="{21A6AB4A-868D-16E1-A7D9-363B52D75CF0}"/>
                    </a:ext>
                  </a:extLst>
                </p:cNvPr>
                <p:cNvSpPr>
                  <a:spLocks/>
                </p:cNvSpPr>
                <p:nvPr/>
              </p:nvSpPr>
              <p:spPr bwMode="auto">
                <a:xfrm>
                  <a:off x="3276" y="3045"/>
                  <a:ext cx="73" cy="111"/>
                </a:xfrm>
                <a:custGeom>
                  <a:avLst/>
                  <a:gdLst>
                    <a:gd name="T0" fmla="*/ 129 w 34"/>
                    <a:gd name="T1" fmla="*/ 173 h 52"/>
                    <a:gd name="T2" fmla="*/ 309 w 34"/>
                    <a:gd name="T3" fmla="*/ 205 h 52"/>
                    <a:gd name="T4" fmla="*/ 277 w 34"/>
                    <a:gd name="T5" fmla="*/ 378 h 52"/>
                    <a:gd name="T6" fmla="*/ 97 w 34"/>
                    <a:gd name="T7" fmla="*/ 506 h 52"/>
                    <a:gd name="T8" fmla="*/ 129 w 34"/>
                    <a:gd name="T9" fmla="*/ 361 h 52"/>
                    <a:gd name="T10" fmla="*/ 69 w 34"/>
                    <a:gd name="T11" fmla="*/ 224 h 52"/>
                    <a:gd name="T12" fmla="*/ 19 w 34"/>
                    <a:gd name="T13" fmla="*/ 96 h 52"/>
                    <a:gd name="T14" fmla="*/ 69 w 34"/>
                    <a:gd name="T15" fmla="*/ 0 h 52"/>
                    <a:gd name="T16" fmla="*/ 137 w 34"/>
                    <a:gd name="T17" fmla="*/ 173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52">
                      <a:moveTo>
                        <a:pt x="13" y="18"/>
                      </a:moveTo>
                      <a:cubicBezTo>
                        <a:pt x="16" y="27"/>
                        <a:pt x="25" y="20"/>
                        <a:pt x="31" y="21"/>
                      </a:cubicBezTo>
                      <a:cubicBezTo>
                        <a:pt x="31" y="30"/>
                        <a:pt x="34" y="32"/>
                        <a:pt x="28" y="39"/>
                      </a:cubicBezTo>
                      <a:cubicBezTo>
                        <a:pt x="23" y="45"/>
                        <a:pt x="18" y="50"/>
                        <a:pt x="10" y="52"/>
                      </a:cubicBezTo>
                      <a:cubicBezTo>
                        <a:pt x="11" y="47"/>
                        <a:pt x="13" y="43"/>
                        <a:pt x="13" y="37"/>
                      </a:cubicBezTo>
                      <a:cubicBezTo>
                        <a:pt x="12" y="31"/>
                        <a:pt x="10" y="29"/>
                        <a:pt x="7" y="23"/>
                      </a:cubicBezTo>
                      <a:cubicBezTo>
                        <a:pt x="5" y="19"/>
                        <a:pt x="3" y="14"/>
                        <a:pt x="2" y="10"/>
                      </a:cubicBezTo>
                      <a:cubicBezTo>
                        <a:pt x="0" y="4"/>
                        <a:pt x="1" y="3"/>
                        <a:pt x="7" y="0"/>
                      </a:cubicBezTo>
                      <a:cubicBezTo>
                        <a:pt x="8" y="7"/>
                        <a:pt x="7" y="14"/>
                        <a:pt x="14" y="1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11" name="Freeform 333">
                  <a:extLst>
                    <a:ext uri="{FF2B5EF4-FFF2-40B4-BE49-F238E27FC236}">
                      <a16:creationId xmlns:a16="http://schemas.microsoft.com/office/drawing/2014/main" id="{F646F91E-490A-A96E-19D1-C8D4B95C27B6}"/>
                    </a:ext>
                  </a:extLst>
                </p:cNvPr>
                <p:cNvSpPr>
                  <a:spLocks/>
                </p:cNvSpPr>
                <p:nvPr/>
              </p:nvSpPr>
              <p:spPr bwMode="auto">
                <a:xfrm>
                  <a:off x="3280" y="3043"/>
                  <a:ext cx="22" cy="30"/>
                </a:xfrm>
                <a:custGeom>
                  <a:avLst/>
                  <a:gdLst>
                    <a:gd name="T0" fmla="*/ 9 w 10"/>
                    <a:gd name="T1" fmla="*/ 41 h 14"/>
                    <a:gd name="T2" fmla="*/ 9 w 10"/>
                    <a:gd name="T3" fmla="*/ 137 h 14"/>
                    <a:gd name="T4" fmla="*/ 73 w 10"/>
                    <a:gd name="T5" fmla="*/ 120 h 14"/>
                    <a:gd name="T6" fmla="*/ 106 w 10"/>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4">
                      <a:moveTo>
                        <a:pt x="1" y="4"/>
                      </a:moveTo>
                      <a:cubicBezTo>
                        <a:pt x="0" y="7"/>
                        <a:pt x="1" y="11"/>
                        <a:pt x="1" y="14"/>
                      </a:cubicBezTo>
                      <a:cubicBezTo>
                        <a:pt x="3" y="12"/>
                        <a:pt x="5" y="10"/>
                        <a:pt x="7" y="12"/>
                      </a:cubicBezTo>
                      <a:cubicBezTo>
                        <a:pt x="6" y="8"/>
                        <a:pt x="6" y="2"/>
                        <a:pt x="10"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12" name="Freeform 334">
                  <a:extLst>
                    <a:ext uri="{FF2B5EF4-FFF2-40B4-BE49-F238E27FC236}">
                      <a16:creationId xmlns:a16="http://schemas.microsoft.com/office/drawing/2014/main" id="{1B92FC94-A247-2A04-E83C-A6863B6A6D64}"/>
                    </a:ext>
                  </a:extLst>
                </p:cNvPr>
                <p:cNvSpPr>
                  <a:spLocks/>
                </p:cNvSpPr>
                <p:nvPr/>
              </p:nvSpPr>
              <p:spPr bwMode="auto">
                <a:xfrm>
                  <a:off x="3394" y="2705"/>
                  <a:ext cx="74" cy="54"/>
                </a:xfrm>
                <a:custGeom>
                  <a:avLst/>
                  <a:gdLst>
                    <a:gd name="T0" fmla="*/ 0 w 35"/>
                    <a:gd name="T1" fmla="*/ 41 h 25"/>
                    <a:gd name="T2" fmla="*/ 68 w 35"/>
                    <a:gd name="T3" fmla="*/ 253 h 25"/>
                    <a:gd name="T4" fmla="*/ 330 w 35"/>
                    <a:gd name="T5" fmla="*/ 192 h 25"/>
                    <a:gd name="T6" fmla="*/ 264 w 35"/>
                    <a:gd name="T7" fmla="*/ 52 h 25"/>
                    <a:gd name="T8" fmla="*/ 85 w 35"/>
                    <a:gd name="T9" fmla="*/ 19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5">
                      <a:moveTo>
                        <a:pt x="0" y="4"/>
                      </a:moveTo>
                      <a:cubicBezTo>
                        <a:pt x="11" y="2"/>
                        <a:pt x="9" y="19"/>
                        <a:pt x="7" y="25"/>
                      </a:cubicBezTo>
                      <a:cubicBezTo>
                        <a:pt x="16" y="19"/>
                        <a:pt x="24" y="20"/>
                        <a:pt x="35" y="19"/>
                      </a:cubicBezTo>
                      <a:cubicBezTo>
                        <a:pt x="35" y="13"/>
                        <a:pt x="33" y="8"/>
                        <a:pt x="28" y="5"/>
                      </a:cubicBezTo>
                      <a:cubicBezTo>
                        <a:pt x="21" y="0"/>
                        <a:pt x="16" y="3"/>
                        <a:pt x="9" y="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13" name="Freeform 335">
                  <a:extLst>
                    <a:ext uri="{FF2B5EF4-FFF2-40B4-BE49-F238E27FC236}">
                      <a16:creationId xmlns:a16="http://schemas.microsoft.com/office/drawing/2014/main" id="{D31DACE5-F4D3-D370-0EC4-8C70F41067A3}"/>
                    </a:ext>
                  </a:extLst>
                </p:cNvPr>
                <p:cNvSpPr>
                  <a:spLocks/>
                </p:cNvSpPr>
                <p:nvPr/>
              </p:nvSpPr>
              <p:spPr bwMode="auto">
                <a:xfrm>
                  <a:off x="3428" y="2496"/>
                  <a:ext cx="32" cy="57"/>
                </a:xfrm>
                <a:custGeom>
                  <a:avLst/>
                  <a:gdLst>
                    <a:gd name="T0" fmla="*/ 0 w 15"/>
                    <a:gd name="T1" fmla="*/ 0 h 27"/>
                    <a:gd name="T2" fmla="*/ 9 w 15"/>
                    <a:gd name="T3" fmla="*/ 245 h 27"/>
                    <a:gd name="T4" fmla="*/ 19 w 15"/>
                    <a:gd name="T5" fmla="*/ 253 h 27"/>
                    <a:gd name="T6" fmla="*/ 145 w 15"/>
                    <a:gd name="T7" fmla="*/ 93 h 27"/>
                    <a:gd name="T8" fmla="*/ 41 w 15"/>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0" y="0"/>
                      </a:moveTo>
                      <a:cubicBezTo>
                        <a:pt x="10" y="2"/>
                        <a:pt x="5" y="20"/>
                        <a:pt x="1" y="26"/>
                      </a:cubicBezTo>
                      <a:cubicBezTo>
                        <a:pt x="2" y="26"/>
                        <a:pt x="2" y="27"/>
                        <a:pt x="2" y="27"/>
                      </a:cubicBezTo>
                      <a:cubicBezTo>
                        <a:pt x="8" y="23"/>
                        <a:pt x="12" y="16"/>
                        <a:pt x="15" y="10"/>
                      </a:cubicBezTo>
                      <a:cubicBezTo>
                        <a:pt x="12" y="7"/>
                        <a:pt x="4" y="5"/>
                        <a:pt x="4"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14" name="Freeform 336">
                  <a:extLst>
                    <a:ext uri="{FF2B5EF4-FFF2-40B4-BE49-F238E27FC236}">
                      <a16:creationId xmlns:a16="http://schemas.microsoft.com/office/drawing/2014/main" id="{0D6506B8-1829-ADD7-7396-788C52FDFAE9}"/>
                    </a:ext>
                  </a:extLst>
                </p:cNvPr>
                <p:cNvSpPr>
                  <a:spLocks/>
                </p:cNvSpPr>
                <p:nvPr/>
              </p:nvSpPr>
              <p:spPr bwMode="auto">
                <a:xfrm>
                  <a:off x="3686" y="2440"/>
                  <a:ext cx="107" cy="99"/>
                </a:xfrm>
                <a:custGeom>
                  <a:avLst/>
                  <a:gdLst>
                    <a:gd name="T0" fmla="*/ 68 w 50"/>
                    <a:gd name="T1" fmla="*/ 88 h 46"/>
                    <a:gd name="T2" fmla="*/ 188 w 50"/>
                    <a:gd name="T3" fmla="*/ 458 h 46"/>
                    <a:gd name="T4" fmla="*/ 302 w 50"/>
                    <a:gd name="T5" fmla="*/ 319 h 46"/>
                    <a:gd name="T6" fmla="*/ 490 w 50"/>
                    <a:gd name="T7" fmla="*/ 217 h 46"/>
                    <a:gd name="T8" fmla="*/ 205 w 50"/>
                    <a:gd name="T9" fmla="*/ 269 h 46"/>
                    <a:gd name="T10" fmla="*/ 120 w 5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46">
                      <a:moveTo>
                        <a:pt x="7" y="9"/>
                      </a:moveTo>
                      <a:cubicBezTo>
                        <a:pt x="0" y="19"/>
                        <a:pt x="0" y="46"/>
                        <a:pt x="19" y="46"/>
                      </a:cubicBezTo>
                      <a:cubicBezTo>
                        <a:pt x="28" y="46"/>
                        <a:pt x="27" y="39"/>
                        <a:pt x="31" y="32"/>
                      </a:cubicBezTo>
                      <a:cubicBezTo>
                        <a:pt x="36" y="25"/>
                        <a:pt x="44" y="27"/>
                        <a:pt x="50" y="22"/>
                      </a:cubicBezTo>
                      <a:cubicBezTo>
                        <a:pt x="44" y="14"/>
                        <a:pt x="28" y="29"/>
                        <a:pt x="21" y="27"/>
                      </a:cubicBezTo>
                      <a:cubicBezTo>
                        <a:pt x="12" y="25"/>
                        <a:pt x="8" y="8"/>
                        <a:pt x="12"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15" name="Freeform 337">
                  <a:extLst>
                    <a:ext uri="{FF2B5EF4-FFF2-40B4-BE49-F238E27FC236}">
                      <a16:creationId xmlns:a16="http://schemas.microsoft.com/office/drawing/2014/main" id="{A3270A38-2F66-44CC-FDD4-632235E44306}"/>
                    </a:ext>
                  </a:extLst>
                </p:cNvPr>
                <p:cNvSpPr>
                  <a:spLocks/>
                </p:cNvSpPr>
                <p:nvPr/>
              </p:nvSpPr>
              <p:spPr bwMode="auto">
                <a:xfrm>
                  <a:off x="3468" y="3259"/>
                  <a:ext cx="94" cy="58"/>
                </a:xfrm>
                <a:custGeom>
                  <a:avLst/>
                  <a:gdLst>
                    <a:gd name="T0" fmla="*/ 273 w 44"/>
                    <a:gd name="T1" fmla="*/ 28 h 27"/>
                    <a:gd name="T2" fmla="*/ 128 w 44"/>
                    <a:gd name="T3" fmla="*/ 0 h 27"/>
                    <a:gd name="T4" fmla="*/ 19 w 44"/>
                    <a:gd name="T5" fmla="*/ 79 h 27"/>
                    <a:gd name="T6" fmla="*/ 77 w 44"/>
                    <a:gd name="T7" fmla="*/ 208 h 27"/>
                    <a:gd name="T8" fmla="*/ 233 w 44"/>
                    <a:gd name="T9" fmla="*/ 258 h 27"/>
                    <a:gd name="T10" fmla="*/ 233 w 44"/>
                    <a:gd name="T11" fmla="*/ 258 h 27"/>
                    <a:gd name="T12" fmla="*/ 197 w 44"/>
                    <a:gd name="T13" fmla="*/ 120 h 27"/>
                    <a:gd name="T14" fmla="*/ 429 w 44"/>
                    <a:gd name="T15" fmla="*/ 28 h 27"/>
                    <a:gd name="T16" fmla="*/ 310 w 44"/>
                    <a:gd name="T17" fmla="*/ 52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27">
                      <a:moveTo>
                        <a:pt x="28" y="3"/>
                      </a:moveTo>
                      <a:cubicBezTo>
                        <a:pt x="22" y="3"/>
                        <a:pt x="18" y="0"/>
                        <a:pt x="13" y="0"/>
                      </a:cubicBezTo>
                      <a:cubicBezTo>
                        <a:pt x="8" y="0"/>
                        <a:pt x="3" y="3"/>
                        <a:pt x="2" y="8"/>
                      </a:cubicBezTo>
                      <a:cubicBezTo>
                        <a:pt x="0" y="14"/>
                        <a:pt x="3" y="18"/>
                        <a:pt x="8" y="21"/>
                      </a:cubicBezTo>
                      <a:cubicBezTo>
                        <a:pt x="11" y="23"/>
                        <a:pt x="20" y="27"/>
                        <a:pt x="24" y="26"/>
                      </a:cubicBezTo>
                      <a:cubicBezTo>
                        <a:pt x="24" y="26"/>
                        <a:pt x="24" y="26"/>
                        <a:pt x="24" y="26"/>
                      </a:cubicBezTo>
                      <a:cubicBezTo>
                        <a:pt x="17" y="25"/>
                        <a:pt x="10" y="14"/>
                        <a:pt x="20" y="12"/>
                      </a:cubicBezTo>
                      <a:cubicBezTo>
                        <a:pt x="29" y="11"/>
                        <a:pt x="37" y="11"/>
                        <a:pt x="44" y="3"/>
                      </a:cubicBezTo>
                      <a:cubicBezTo>
                        <a:pt x="40" y="5"/>
                        <a:pt x="36" y="5"/>
                        <a:pt x="32" y="5"/>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16" name="Freeform 338">
                  <a:extLst>
                    <a:ext uri="{FF2B5EF4-FFF2-40B4-BE49-F238E27FC236}">
                      <a16:creationId xmlns:a16="http://schemas.microsoft.com/office/drawing/2014/main" id="{459F7EBF-60AE-6FD2-5970-4769B7580882}"/>
                    </a:ext>
                  </a:extLst>
                </p:cNvPr>
                <p:cNvSpPr>
                  <a:spLocks/>
                </p:cNvSpPr>
                <p:nvPr/>
              </p:nvSpPr>
              <p:spPr bwMode="auto">
                <a:xfrm>
                  <a:off x="4718" y="2878"/>
                  <a:ext cx="79" cy="60"/>
                </a:xfrm>
                <a:custGeom>
                  <a:avLst/>
                  <a:gdLst>
                    <a:gd name="T0" fmla="*/ 224 w 37"/>
                    <a:gd name="T1" fmla="*/ 9 h 28"/>
                    <a:gd name="T2" fmla="*/ 164 w 37"/>
                    <a:gd name="T3" fmla="*/ 276 h 28"/>
                    <a:gd name="T4" fmla="*/ 224 w 37"/>
                    <a:gd name="T5" fmla="*/ 129 h 28"/>
                    <a:gd name="T6" fmla="*/ 361 w 37"/>
                    <a:gd name="T7" fmla="*/ 0 h 28"/>
                    <a:gd name="T8" fmla="*/ 224 w 37"/>
                    <a:gd name="T9" fmla="*/ 19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28">
                      <a:moveTo>
                        <a:pt x="23" y="1"/>
                      </a:moveTo>
                      <a:cubicBezTo>
                        <a:pt x="15" y="6"/>
                        <a:pt x="0" y="25"/>
                        <a:pt x="17" y="28"/>
                      </a:cubicBezTo>
                      <a:cubicBezTo>
                        <a:pt x="17" y="21"/>
                        <a:pt x="17" y="17"/>
                        <a:pt x="23" y="13"/>
                      </a:cubicBezTo>
                      <a:cubicBezTo>
                        <a:pt x="27" y="10"/>
                        <a:pt x="35" y="5"/>
                        <a:pt x="37" y="0"/>
                      </a:cubicBezTo>
                      <a:cubicBezTo>
                        <a:pt x="32" y="1"/>
                        <a:pt x="28" y="2"/>
                        <a:pt x="23" y="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17" name="Freeform 339">
                  <a:extLst>
                    <a:ext uri="{FF2B5EF4-FFF2-40B4-BE49-F238E27FC236}">
                      <a16:creationId xmlns:a16="http://schemas.microsoft.com/office/drawing/2014/main" id="{C182CB08-3BB8-7BFF-FE6F-4EDE138620F3}"/>
                    </a:ext>
                  </a:extLst>
                </p:cNvPr>
                <p:cNvSpPr>
                  <a:spLocks/>
                </p:cNvSpPr>
                <p:nvPr/>
              </p:nvSpPr>
              <p:spPr bwMode="auto">
                <a:xfrm>
                  <a:off x="4808" y="2861"/>
                  <a:ext cx="45" cy="45"/>
                </a:xfrm>
                <a:custGeom>
                  <a:avLst/>
                  <a:gdLst>
                    <a:gd name="T0" fmla="*/ 0 w 21"/>
                    <a:gd name="T1" fmla="*/ 60 h 21"/>
                    <a:gd name="T2" fmla="*/ 109 w 21"/>
                    <a:gd name="T3" fmla="*/ 88 h 21"/>
                    <a:gd name="T4" fmla="*/ 120 w 21"/>
                    <a:gd name="T5" fmla="*/ 206 h 21"/>
                    <a:gd name="T6" fmla="*/ 206 w 21"/>
                    <a:gd name="T7" fmla="*/ 156 h 21"/>
                    <a:gd name="T8" fmla="*/ 137 w 21"/>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1">
                      <a:moveTo>
                        <a:pt x="0" y="6"/>
                      </a:moveTo>
                      <a:cubicBezTo>
                        <a:pt x="4" y="5"/>
                        <a:pt x="8" y="4"/>
                        <a:pt x="11" y="9"/>
                      </a:cubicBezTo>
                      <a:cubicBezTo>
                        <a:pt x="15" y="14"/>
                        <a:pt x="13" y="16"/>
                        <a:pt x="12" y="21"/>
                      </a:cubicBezTo>
                      <a:cubicBezTo>
                        <a:pt x="15" y="19"/>
                        <a:pt x="18" y="17"/>
                        <a:pt x="21" y="16"/>
                      </a:cubicBezTo>
                      <a:cubicBezTo>
                        <a:pt x="21" y="11"/>
                        <a:pt x="13" y="4"/>
                        <a:pt x="14"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18" name="Freeform 340">
                  <a:extLst>
                    <a:ext uri="{FF2B5EF4-FFF2-40B4-BE49-F238E27FC236}">
                      <a16:creationId xmlns:a16="http://schemas.microsoft.com/office/drawing/2014/main" id="{9D0B6CFB-293C-FA73-6D9B-5C5044A18C84}"/>
                    </a:ext>
                  </a:extLst>
                </p:cNvPr>
                <p:cNvSpPr>
                  <a:spLocks/>
                </p:cNvSpPr>
                <p:nvPr/>
              </p:nvSpPr>
              <p:spPr bwMode="auto">
                <a:xfrm>
                  <a:off x="4415" y="2682"/>
                  <a:ext cx="71" cy="126"/>
                </a:xfrm>
                <a:custGeom>
                  <a:avLst/>
                  <a:gdLst>
                    <a:gd name="T0" fmla="*/ 28 w 33"/>
                    <a:gd name="T1" fmla="*/ 137 h 59"/>
                    <a:gd name="T2" fmla="*/ 19 w 33"/>
                    <a:gd name="T3" fmla="*/ 265 h 59"/>
                    <a:gd name="T4" fmla="*/ 120 w 33"/>
                    <a:gd name="T5" fmla="*/ 333 h 59"/>
                    <a:gd name="T6" fmla="*/ 217 w 33"/>
                    <a:gd name="T7" fmla="*/ 574 h 59"/>
                    <a:gd name="T8" fmla="*/ 301 w 33"/>
                    <a:gd name="T9" fmla="*/ 410 h 59"/>
                    <a:gd name="T10" fmla="*/ 329 w 33"/>
                    <a:gd name="T11" fmla="*/ 196 h 59"/>
                    <a:gd name="T12" fmla="*/ 269 w 33"/>
                    <a:gd name="T13" fmla="*/ 41 h 59"/>
                    <a:gd name="T14" fmla="*/ 69 w 33"/>
                    <a:gd name="T15" fmla="*/ 77 h 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59">
                      <a:moveTo>
                        <a:pt x="3" y="14"/>
                      </a:moveTo>
                      <a:cubicBezTo>
                        <a:pt x="2" y="17"/>
                        <a:pt x="0" y="23"/>
                        <a:pt x="2" y="27"/>
                      </a:cubicBezTo>
                      <a:cubicBezTo>
                        <a:pt x="4" y="30"/>
                        <a:pt x="9" y="32"/>
                        <a:pt x="12" y="34"/>
                      </a:cubicBezTo>
                      <a:cubicBezTo>
                        <a:pt x="21" y="41"/>
                        <a:pt x="23" y="49"/>
                        <a:pt x="22" y="59"/>
                      </a:cubicBezTo>
                      <a:cubicBezTo>
                        <a:pt x="28" y="57"/>
                        <a:pt x="29" y="48"/>
                        <a:pt x="30" y="42"/>
                      </a:cubicBezTo>
                      <a:cubicBezTo>
                        <a:pt x="31" y="35"/>
                        <a:pt x="33" y="28"/>
                        <a:pt x="33" y="20"/>
                      </a:cubicBezTo>
                      <a:cubicBezTo>
                        <a:pt x="33" y="15"/>
                        <a:pt x="33" y="7"/>
                        <a:pt x="27" y="4"/>
                      </a:cubicBezTo>
                      <a:cubicBezTo>
                        <a:pt x="21" y="0"/>
                        <a:pt x="13" y="4"/>
                        <a:pt x="7" y="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19" name="Freeform 341">
                  <a:extLst>
                    <a:ext uri="{FF2B5EF4-FFF2-40B4-BE49-F238E27FC236}">
                      <a16:creationId xmlns:a16="http://schemas.microsoft.com/office/drawing/2014/main" id="{266D9174-3B0D-D115-108C-5483C7896246}"/>
                    </a:ext>
                  </a:extLst>
                </p:cNvPr>
                <p:cNvSpPr>
                  <a:spLocks/>
                </p:cNvSpPr>
                <p:nvPr/>
              </p:nvSpPr>
              <p:spPr bwMode="auto">
                <a:xfrm>
                  <a:off x="4161" y="2697"/>
                  <a:ext cx="34" cy="81"/>
                </a:xfrm>
                <a:custGeom>
                  <a:avLst/>
                  <a:gdLst>
                    <a:gd name="T0" fmla="*/ 0 w 16"/>
                    <a:gd name="T1" fmla="*/ 290 h 38"/>
                    <a:gd name="T2" fmla="*/ 19 w 16"/>
                    <a:gd name="T3" fmla="*/ 369 h 38"/>
                    <a:gd name="T4" fmla="*/ 136 w 16"/>
                    <a:gd name="T5" fmla="*/ 153 h 38"/>
                    <a:gd name="T6" fmla="*/ 153 w 16"/>
                    <a:gd name="T7" fmla="*/ 0 h 38"/>
                    <a:gd name="T8" fmla="*/ 68 w 16"/>
                    <a:gd name="T9" fmla="*/ 68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8">
                      <a:moveTo>
                        <a:pt x="0" y="30"/>
                      </a:moveTo>
                      <a:cubicBezTo>
                        <a:pt x="1" y="33"/>
                        <a:pt x="1" y="36"/>
                        <a:pt x="2" y="38"/>
                      </a:cubicBezTo>
                      <a:cubicBezTo>
                        <a:pt x="7" y="32"/>
                        <a:pt x="3" y="15"/>
                        <a:pt x="14" y="16"/>
                      </a:cubicBezTo>
                      <a:cubicBezTo>
                        <a:pt x="15" y="10"/>
                        <a:pt x="14" y="5"/>
                        <a:pt x="16" y="0"/>
                      </a:cubicBezTo>
                      <a:cubicBezTo>
                        <a:pt x="13" y="2"/>
                        <a:pt x="6" y="2"/>
                        <a:pt x="7" y="7"/>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20" name="Freeform 342">
                  <a:extLst>
                    <a:ext uri="{FF2B5EF4-FFF2-40B4-BE49-F238E27FC236}">
                      <a16:creationId xmlns:a16="http://schemas.microsoft.com/office/drawing/2014/main" id="{E932222F-B9E6-4BD3-59DB-20955137CA9F}"/>
                    </a:ext>
                  </a:extLst>
                </p:cNvPr>
                <p:cNvSpPr>
                  <a:spLocks/>
                </p:cNvSpPr>
                <p:nvPr/>
              </p:nvSpPr>
              <p:spPr bwMode="auto">
                <a:xfrm>
                  <a:off x="3797" y="3015"/>
                  <a:ext cx="43" cy="88"/>
                </a:xfrm>
                <a:custGeom>
                  <a:avLst/>
                  <a:gdLst>
                    <a:gd name="T0" fmla="*/ 52 w 20"/>
                    <a:gd name="T1" fmla="*/ 9 h 41"/>
                    <a:gd name="T2" fmla="*/ 88 w 20"/>
                    <a:gd name="T3" fmla="*/ 77 h 41"/>
                    <a:gd name="T4" fmla="*/ 28 w 20"/>
                    <a:gd name="T5" fmla="*/ 165 h 41"/>
                    <a:gd name="T6" fmla="*/ 41 w 20"/>
                    <a:gd name="T7" fmla="*/ 406 h 41"/>
                    <a:gd name="T8" fmla="*/ 88 w 20"/>
                    <a:gd name="T9" fmla="*/ 165 h 41"/>
                    <a:gd name="T10" fmla="*/ 88 w 20"/>
                    <a:gd name="T11" fmla="*/ 0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1">
                      <a:moveTo>
                        <a:pt x="5" y="1"/>
                      </a:moveTo>
                      <a:cubicBezTo>
                        <a:pt x="3" y="2"/>
                        <a:pt x="9" y="4"/>
                        <a:pt x="9" y="8"/>
                      </a:cubicBezTo>
                      <a:cubicBezTo>
                        <a:pt x="9" y="11"/>
                        <a:pt x="4" y="15"/>
                        <a:pt x="3" y="17"/>
                      </a:cubicBezTo>
                      <a:cubicBezTo>
                        <a:pt x="0" y="25"/>
                        <a:pt x="3" y="33"/>
                        <a:pt x="4" y="41"/>
                      </a:cubicBezTo>
                      <a:cubicBezTo>
                        <a:pt x="8" y="34"/>
                        <a:pt x="3" y="24"/>
                        <a:pt x="9" y="17"/>
                      </a:cubicBezTo>
                      <a:cubicBezTo>
                        <a:pt x="16" y="9"/>
                        <a:pt x="20" y="7"/>
                        <a:pt x="9"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21" name="Freeform 343">
                  <a:extLst>
                    <a:ext uri="{FF2B5EF4-FFF2-40B4-BE49-F238E27FC236}">
                      <a16:creationId xmlns:a16="http://schemas.microsoft.com/office/drawing/2014/main" id="{F9624FE7-39B8-7DD2-9E88-DECDC9261D9C}"/>
                    </a:ext>
                  </a:extLst>
                </p:cNvPr>
                <p:cNvSpPr>
                  <a:spLocks/>
                </p:cNvSpPr>
                <p:nvPr/>
              </p:nvSpPr>
              <p:spPr bwMode="auto">
                <a:xfrm>
                  <a:off x="3847" y="2923"/>
                  <a:ext cx="49" cy="99"/>
                </a:xfrm>
                <a:custGeom>
                  <a:avLst/>
                  <a:gdLst>
                    <a:gd name="T0" fmla="*/ 205 w 23"/>
                    <a:gd name="T1" fmla="*/ 19 h 46"/>
                    <a:gd name="T2" fmla="*/ 173 w 23"/>
                    <a:gd name="T3" fmla="*/ 278 h 46"/>
                    <a:gd name="T4" fmla="*/ 9 w 23"/>
                    <a:gd name="T5" fmla="*/ 458 h 46"/>
                    <a:gd name="T6" fmla="*/ 77 w 23"/>
                    <a:gd name="T7" fmla="*/ 357 h 46"/>
                    <a:gd name="T8" fmla="*/ 77 w 23"/>
                    <a:gd name="T9" fmla="*/ 241 h 46"/>
                    <a:gd name="T10" fmla="*/ 153 w 23"/>
                    <a:gd name="T11" fmla="*/ 121 h 46"/>
                    <a:gd name="T12" fmla="*/ 222 w 23"/>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46">
                      <a:moveTo>
                        <a:pt x="21" y="2"/>
                      </a:moveTo>
                      <a:cubicBezTo>
                        <a:pt x="15" y="11"/>
                        <a:pt x="18" y="17"/>
                        <a:pt x="18" y="28"/>
                      </a:cubicBezTo>
                      <a:cubicBezTo>
                        <a:pt x="18" y="38"/>
                        <a:pt x="10" y="44"/>
                        <a:pt x="1" y="46"/>
                      </a:cubicBezTo>
                      <a:cubicBezTo>
                        <a:pt x="0" y="41"/>
                        <a:pt x="7" y="42"/>
                        <a:pt x="8" y="36"/>
                      </a:cubicBezTo>
                      <a:cubicBezTo>
                        <a:pt x="9" y="30"/>
                        <a:pt x="4" y="30"/>
                        <a:pt x="8" y="24"/>
                      </a:cubicBezTo>
                      <a:cubicBezTo>
                        <a:pt x="10" y="20"/>
                        <a:pt x="14" y="17"/>
                        <a:pt x="16" y="12"/>
                      </a:cubicBezTo>
                      <a:cubicBezTo>
                        <a:pt x="18" y="8"/>
                        <a:pt x="20" y="3"/>
                        <a:pt x="23"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22" name="Freeform 344">
                  <a:extLst>
                    <a:ext uri="{FF2B5EF4-FFF2-40B4-BE49-F238E27FC236}">
                      <a16:creationId xmlns:a16="http://schemas.microsoft.com/office/drawing/2014/main" id="{95A067EB-AB3E-4FAD-18A9-BF9A5E0D1727}"/>
                    </a:ext>
                  </a:extLst>
                </p:cNvPr>
                <p:cNvSpPr>
                  <a:spLocks/>
                </p:cNvSpPr>
                <p:nvPr/>
              </p:nvSpPr>
              <p:spPr bwMode="auto">
                <a:xfrm>
                  <a:off x="3212" y="2673"/>
                  <a:ext cx="62" cy="71"/>
                </a:xfrm>
                <a:custGeom>
                  <a:avLst/>
                  <a:gdLst>
                    <a:gd name="T0" fmla="*/ 28 w 29"/>
                    <a:gd name="T1" fmla="*/ 181 h 33"/>
                    <a:gd name="T2" fmla="*/ 214 w 29"/>
                    <a:gd name="T3" fmla="*/ 172 h 33"/>
                    <a:gd name="T4" fmla="*/ 128 w 29"/>
                    <a:gd name="T5" fmla="*/ 69 h 33"/>
                    <a:gd name="T6" fmla="*/ 0 60000 65536"/>
                    <a:gd name="T7" fmla="*/ 0 60000 65536"/>
                    <a:gd name="T8" fmla="*/ 0 60000 65536"/>
                  </a:gdLst>
                  <a:ahLst/>
                  <a:cxnLst>
                    <a:cxn ang="T6">
                      <a:pos x="T0" y="T1"/>
                    </a:cxn>
                    <a:cxn ang="T7">
                      <a:pos x="T2" y="T3"/>
                    </a:cxn>
                    <a:cxn ang="T8">
                      <a:pos x="T4" y="T5"/>
                    </a:cxn>
                  </a:cxnLst>
                  <a:rect l="0" t="0" r="r" b="b"/>
                  <a:pathLst>
                    <a:path w="29" h="33">
                      <a:moveTo>
                        <a:pt x="3" y="18"/>
                      </a:moveTo>
                      <a:cubicBezTo>
                        <a:pt x="0" y="33"/>
                        <a:pt x="18" y="24"/>
                        <a:pt x="22" y="17"/>
                      </a:cubicBezTo>
                      <a:cubicBezTo>
                        <a:pt x="29" y="7"/>
                        <a:pt x="22" y="0"/>
                        <a:pt x="13" y="7"/>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23" name="Freeform 345">
                  <a:extLst>
                    <a:ext uri="{FF2B5EF4-FFF2-40B4-BE49-F238E27FC236}">
                      <a16:creationId xmlns:a16="http://schemas.microsoft.com/office/drawing/2014/main" id="{C84FAC57-0AF2-AE73-0214-81C451D1B96D}"/>
                    </a:ext>
                  </a:extLst>
                </p:cNvPr>
                <p:cNvSpPr>
                  <a:spLocks/>
                </p:cNvSpPr>
                <p:nvPr/>
              </p:nvSpPr>
              <p:spPr bwMode="auto">
                <a:xfrm>
                  <a:off x="3203" y="3184"/>
                  <a:ext cx="39" cy="77"/>
                </a:xfrm>
                <a:custGeom>
                  <a:avLst/>
                  <a:gdLst>
                    <a:gd name="T0" fmla="*/ 0 w 18"/>
                    <a:gd name="T1" fmla="*/ 0 h 36"/>
                    <a:gd name="T2" fmla="*/ 72 w 18"/>
                    <a:gd name="T3" fmla="*/ 145 h 36"/>
                    <a:gd name="T4" fmla="*/ 61 w 18"/>
                    <a:gd name="T5" fmla="*/ 325 h 36"/>
                    <a:gd name="T6" fmla="*/ 113 w 18"/>
                    <a:gd name="T7" fmla="*/ 28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36">
                      <a:moveTo>
                        <a:pt x="0" y="0"/>
                      </a:moveTo>
                      <a:cubicBezTo>
                        <a:pt x="1" y="5"/>
                        <a:pt x="5" y="9"/>
                        <a:pt x="7" y="15"/>
                      </a:cubicBezTo>
                      <a:cubicBezTo>
                        <a:pt x="8" y="21"/>
                        <a:pt x="7" y="27"/>
                        <a:pt x="6" y="33"/>
                      </a:cubicBezTo>
                      <a:cubicBezTo>
                        <a:pt x="18" y="36"/>
                        <a:pt x="16" y="8"/>
                        <a:pt x="11" y="3"/>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24" name="Freeform 346">
                  <a:extLst>
                    <a:ext uri="{FF2B5EF4-FFF2-40B4-BE49-F238E27FC236}">
                      <a16:creationId xmlns:a16="http://schemas.microsoft.com/office/drawing/2014/main" id="{22169419-C7B0-4835-5B44-901AA805E9DF}"/>
                    </a:ext>
                  </a:extLst>
                </p:cNvPr>
                <p:cNvSpPr>
                  <a:spLocks/>
                </p:cNvSpPr>
                <p:nvPr/>
              </p:nvSpPr>
              <p:spPr bwMode="auto">
                <a:xfrm>
                  <a:off x="3159" y="3069"/>
                  <a:ext cx="57" cy="66"/>
                </a:xfrm>
                <a:custGeom>
                  <a:avLst/>
                  <a:gdLst>
                    <a:gd name="T0" fmla="*/ 0 w 27"/>
                    <a:gd name="T1" fmla="*/ 0 h 31"/>
                    <a:gd name="T2" fmla="*/ 76 w 27"/>
                    <a:gd name="T3" fmla="*/ 300 h 31"/>
                    <a:gd name="T4" fmla="*/ 253 w 27"/>
                    <a:gd name="T5" fmla="*/ 281 h 31"/>
                    <a:gd name="T6" fmla="*/ 160 w 27"/>
                    <a:gd name="T7" fmla="*/ 96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1">
                      <a:moveTo>
                        <a:pt x="0" y="0"/>
                      </a:moveTo>
                      <a:cubicBezTo>
                        <a:pt x="13" y="6"/>
                        <a:pt x="11" y="19"/>
                        <a:pt x="8" y="31"/>
                      </a:cubicBezTo>
                      <a:cubicBezTo>
                        <a:pt x="12" y="25"/>
                        <a:pt x="22" y="27"/>
                        <a:pt x="27" y="29"/>
                      </a:cubicBezTo>
                      <a:cubicBezTo>
                        <a:pt x="25" y="23"/>
                        <a:pt x="20" y="16"/>
                        <a:pt x="17" y="10"/>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25" name="Freeform 347">
                  <a:extLst>
                    <a:ext uri="{FF2B5EF4-FFF2-40B4-BE49-F238E27FC236}">
                      <a16:creationId xmlns:a16="http://schemas.microsoft.com/office/drawing/2014/main" id="{010CE266-69FB-53B4-926A-6BFAD9426D50}"/>
                    </a:ext>
                  </a:extLst>
                </p:cNvPr>
                <p:cNvSpPr>
                  <a:spLocks/>
                </p:cNvSpPr>
                <p:nvPr/>
              </p:nvSpPr>
              <p:spPr bwMode="auto">
                <a:xfrm>
                  <a:off x="3274" y="3129"/>
                  <a:ext cx="70" cy="111"/>
                </a:xfrm>
                <a:custGeom>
                  <a:avLst/>
                  <a:gdLst>
                    <a:gd name="T0" fmla="*/ 36 w 33"/>
                    <a:gd name="T1" fmla="*/ 156 h 52"/>
                    <a:gd name="T2" fmla="*/ 36 w 33"/>
                    <a:gd name="T3" fmla="*/ 506 h 52"/>
                    <a:gd name="T4" fmla="*/ 68 w 33"/>
                    <a:gd name="T5" fmla="*/ 333 h 52"/>
                    <a:gd name="T6" fmla="*/ 153 w 33"/>
                    <a:gd name="T7" fmla="*/ 213 h 52"/>
                    <a:gd name="T8" fmla="*/ 280 w 33"/>
                    <a:gd name="T9" fmla="*/ 137 h 52"/>
                    <a:gd name="T10" fmla="*/ 314 w 33"/>
                    <a:gd name="T11" fmla="*/ 0 h 52"/>
                    <a:gd name="T12" fmla="*/ 221 w 33"/>
                    <a:gd name="T13" fmla="*/ 96 h 52"/>
                    <a:gd name="T14" fmla="*/ 68 w 33"/>
                    <a:gd name="T15" fmla="*/ 164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52">
                      <a:moveTo>
                        <a:pt x="4" y="16"/>
                      </a:moveTo>
                      <a:cubicBezTo>
                        <a:pt x="0" y="25"/>
                        <a:pt x="0" y="43"/>
                        <a:pt x="4" y="52"/>
                      </a:cubicBezTo>
                      <a:cubicBezTo>
                        <a:pt x="8" y="48"/>
                        <a:pt x="5" y="39"/>
                        <a:pt x="7" y="34"/>
                      </a:cubicBezTo>
                      <a:cubicBezTo>
                        <a:pt x="8" y="28"/>
                        <a:pt x="10" y="25"/>
                        <a:pt x="16" y="22"/>
                      </a:cubicBezTo>
                      <a:cubicBezTo>
                        <a:pt x="21" y="20"/>
                        <a:pt x="26" y="20"/>
                        <a:pt x="29" y="14"/>
                      </a:cubicBezTo>
                      <a:cubicBezTo>
                        <a:pt x="31" y="9"/>
                        <a:pt x="31" y="4"/>
                        <a:pt x="33" y="0"/>
                      </a:cubicBezTo>
                      <a:cubicBezTo>
                        <a:pt x="30" y="4"/>
                        <a:pt x="27" y="8"/>
                        <a:pt x="23" y="10"/>
                      </a:cubicBezTo>
                      <a:cubicBezTo>
                        <a:pt x="18" y="13"/>
                        <a:pt x="12" y="14"/>
                        <a:pt x="7" y="17"/>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26" name="Freeform 348">
                  <a:extLst>
                    <a:ext uri="{FF2B5EF4-FFF2-40B4-BE49-F238E27FC236}">
                      <a16:creationId xmlns:a16="http://schemas.microsoft.com/office/drawing/2014/main" id="{D5784A2A-F6D9-7341-7CC4-3BE2E1BB8D9D}"/>
                    </a:ext>
                  </a:extLst>
                </p:cNvPr>
                <p:cNvSpPr>
                  <a:spLocks/>
                </p:cNvSpPr>
                <p:nvPr/>
              </p:nvSpPr>
              <p:spPr bwMode="auto">
                <a:xfrm>
                  <a:off x="3144" y="2053"/>
                  <a:ext cx="81" cy="69"/>
                </a:xfrm>
                <a:custGeom>
                  <a:avLst/>
                  <a:gdLst>
                    <a:gd name="T0" fmla="*/ 0 w 38"/>
                    <a:gd name="T1" fmla="*/ 0 h 32"/>
                    <a:gd name="T2" fmla="*/ 104 w 38"/>
                    <a:gd name="T3" fmla="*/ 149 h 32"/>
                    <a:gd name="T4" fmla="*/ 153 w 38"/>
                    <a:gd name="T5" fmla="*/ 321 h 32"/>
                    <a:gd name="T6" fmla="*/ 369 w 38"/>
                    <a:gd name="T7" fmla="*/ 278 h 32"/>
                    <a:gd name="T8" fmla="*/ 196 w 38"/>
                    <a:gd name="T9" fmla="*/ 201 h 32"/>
                    <a:gd name="T10" fmla="*/ 145 w 38"/>
                    <a:gd name="T11" fmla="*/ 52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32">
                      <a:moveTo>
                        <a:pt x="0" y="0"/>
                      </a:moveTo>
                      <a:cubicBezTo>
                        <a:pt x="7" y="4"/>
                        <a:pt x="8" y="7"/>
                        <a:pt x="11" y="15"/>
                      </a:cubicBezTo>
                      <a:cubicBezTo>
                        <a:pt x="13" y="20"/>
                        <a:pt x="17" y="26"/>
                        <a:pt x="16" y="32"/>
                      </a:cubicBezTo>
                      <a:cubicBezTo>
                        <a:pt x="23" y="26"/>
                        <a:pt x="31" y="31"/>
                        <a:pt x="38" y="28"/>
                      </a:cubicBezTo>
                      <a:cubicBezTo>
                        <a:pt x="36" y="17"/>
                        <a:pt x="28" y="19"/>
                        <a:pt x="20" y="20"/>
                      </a:cubicBezTo>
                      <a:cubicBezTo>
                        <a:pt x="20" y="16"/>
                        <a:pt x="20" y="7"/>
                        <a:pt x="15" y="5"/>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27" name="Freeform 349">
                  <a:extLst>
                    <a:ext uri="{FF2B5EF4-FFF2-40B4-BE49-F238E27FC236}">
                      <a16:creationId xmlns:a16="http://schemas.microsoft.com/office/drawing/2014/main" id="{AA4FBAC6-E74E-6727-C665-C823461B4E45}"/>
                    </a:ext>
                  </a:extLst>
                </p:cNvPr>
                <p:cNvSpPr>
                  <a:spLocks/>
                </p:cNvSpPr>
                <p:nvPr/>
              </p:nvSpPr>
              <p:spPr bwMode="auto">
                <a:xfrm>
                  <a:off x="3086" y="2823"/>
                  <a:ext cx="145" cy="147"/>
                </a:xfrm>
                <a:custGeom>
                  <a:avLst/>
                  <a:gdLst>
                    <a:gd name="T0" fmla="*/ 0 w 68"/>
                    <a:gd name="T1" fmla="*/ 205 h 69"/>
                    <a:gd name="T2" fmla="*/ 49 w 68"/>
                    <a:gd name="T3" fmla="*/ 437 h 69"/>
                    <a:gd name="T4" fmla="*/ 60 w 68"/>
                    <a:gd name="T5" fmla="*/ 667 h 69"/>
                    <a:gd name="T6" fmla="*/ 232 w 68"/>
                    <a:gd name="T7" fmla="*/ 494 h 69"/>
                    <a:gd name="T8" fmla="*/ 554 w 68"/>
                    <a:gd name="T9" fmla="*/ 369 h 69"/>
                    <a:gd name="T10" fmla="*/ 618 w 68"/>
                    <a:gd name="T11" fmla="*/ 213 h 69"/>
                    <a:gd name="T12" fmla="*/ 542 w 68"/>
                    <a:gd name="T13" fmla="*/ 181 h 69"/>
                    <a:gd name="T14" fmla="*/ 437 w 68"/>
                    <a:gd name="T15" fmla="*/ 145 h 69"/>
                    <a:gd name="T16" fmla="*/ 369 w 68"/>
                    <a:gd name="T17" fmla="*/ 153 h 69"/>
                    <a:gd name="T18" fmla="*/ 281 w 68"/>
                    <a:gd name="T19" fmla="*/ 196 h 69"/>
                    <a:gd name="T20" fmla="*/ 213 w 68"/>
                    <a:gd name="T21" fmla="*/ 96 h 69"/>
                    <a:gd name="T22" fmla="*/ 128 w 68"/>
                    <a:gd name="T23" fmla="*/ 0 h 69"/>
                    <a:gd name="T24" fmla="*/ 164 w 68"/>
                    <a:gd name="T25" fmla="*/ 181 h 69"/>
                    <a:gd name="T26" fmla="*/ 41 w 68"/>
                    <a:gd name="T27" fmla="*/ 205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 h="69">
                      <a:moveTo>
                        <a:pt x="0" y="21"/>
                      </a:moveTo>
                      <a:cubicBezTo>
                        <a:pt x="3" y="29"/>
                        <a:pt x="4" y="37"/>
                        <a:pt x="5" y="45"/>
                      </a:cubicBezTo>
                      <a:cubicBezTo>
                        <a:pt x="5" y="52"/>
                        <a:pt x="3" y="64"/>
                        <a:pt x="6" y="69"/>
                      </a:cubicBezTo>
                      <a:cubicBezTo>
                        <a:pt x="11" y="63"/>
                        <a:pt x="13" y="48"/>
                        <a:pt x="24" y="51"/>
                      </a:cubicBezTo>
                      <a:cubicBezTo>
                        <a:pt x="18" y="32"/>
                        <a:pt x="52" y="19"/>
                        <a:pt x="57" y="38"/>
                      </a:cubicBezTo>
                      <a:cubicBezTo>
                        <a:pt x="63" y="37"/>
                        <a:pt x="68" y="28"/>
                        <a:pt x="64" y="22"/>
                      </a:cubicBezTo>
                      <a:cubicBezTo>
                        <a:pt x="62" y="18"/>
                        <a:pt x="60" y="19"/>
                        <a:pt x="56" y="19"/>
                      </a:cubicBezTo>
                      <a:cubicBezTo>
                        <a:pt x="51" y="18"/>
                        <a:pt x="49" y="17"/>
                        <a:pt x="45" y="15"/>
                      </a:cubicBezTo>
                      <a:cubicBezTo>
                        <a:pt x="40" y="13"/>
                        <a:pt x="42" y="13"/>
                        <a:pt x="38" y="16"/>
                      </a:cubicBezTo>
                      <a:cubicBezTo>
                        <a:pt x="34" y="19"/>
                        <a:pt x="34" y="23"/>
                        <a:pt x="29" y="20"/>
                      </a:cubicBezTo>
                      <a:cubicBezTo>
                        <a:pt x="27" y="18"/>
                        <a:pt x="24" y="13"/>
                        <a:pt x="22" y="10"/>
                      </a:cubicBezTo>
                      <a:cubicBezTo>
                        <a:pt x="19" y="7"/>
                        <a:pt x="16" y="4"/>
                        <a:pt x="13" y="0"/>
                      </a:cubicBezTo>
                      <a:cubicBezTo>
                        <a:pt x="10" y="4"/>
                        <a:pt x="17" y="13"/>
                        <a:pt x="17" y="19"/>
                      </a:cubicBezTo>
                      <a:cubicBezTo>
                        <a:pt x="17" y="29"/>
                        <a:pt x="8" y="32"/>
                        <a:pt x="4" y="21"/>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28" name="Freeform 350">
                  <a:extLst>
                    <a:ext uri="{FF2B5EF4-FFF2-40B4-BE49-F238E27FC236}">
                      <a16:creationId xmlns:a16="http://schemas.microsoft.com/office/drawing/2014/main" id="{E6D41404-67C7-EB10-4F38-CB8FC5C563C8}"/>
                    </a:ext>
                  </a:extLst>
                </p:cNvPr>
                <p:cNvSpPr>
                  <a:spLocks/>
                </p:cNvSpPr>
                <p:nvPr/>
              </p:nvSpPr>
              <p:spPr bwMode="auto">
                <a:xfrm>
                  <a:off x="3197" y="2633"/>
                  <a:ext cx="118" cy="94"/>
                </a:xfrm>
                <a:custGeom>
                  <a:avLst/>
                  <a:gdLst>
                    <a:gd name="T0" fmla="*/ 0 w 55"/>
                    <a:gd name="T1" fmla="*/ 429 h 44"/>
                    <a:gd name="T2" fmla="*/ 318 w 55"/>
                    <a:gd name="T3" fmla="*/ 156 h 44"/>
                    <a:gd name="T4" fmla="*/ 474 w 55"/>
                    <a:gd name="T5" fmla="*/ 301 h 44"/>
                    <a:gd name="T6" fmla="*/ 534 w 55"/>
                    <a:gd name="T7" fmla="*/ 293 h 44"/>
                    <a:gd name="T8" fmla="*/ 526 w 55"/>
                    <a:gd name="T9" fmla="*/ 165 h 44"/>
                    <a:gd name="T10" fmla="*/ 257 w 55"/>
                    <a:gd name="T11" fmla="*/ 0 h 44"/>
                    <a:gd name="T12" fmla="*/ 0 w 55"/>
                    <a:gd name="T13" fmla="*/ 282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44">
                      <a:moveTo>
                        <a:pt x="0" y="44"/>
                      </a:moveTo>
                      <a:cubicBezTo>
                        <a:pt x="3" y="29"/>
                        <a:pt x="13" y="9"/>
                        <a:pt x="32" y="16"/>
                      </a:cubicBezTo>
                      <a:cubicBezTo>
                        <a:pt x="39" y="18"/>
                        <a:pt x="43" y="26"/>
                        <a:pt x="48" y="31"/>
                      </a:cubicBezTo>
                      <a:cubicBezTo>
                        <a:pt x="51" y="33"/>
                        <a:pt x="53" y="37"/>
                        <a:pt x="54" y="30"/>
                      </a:cubicBezTo>
                      <a:cubicBezTo>
                        <a:pt x="55" y="27"/>
                        <a:pt x="53" y="20"/>
                        <a:pt x="53" y="17"/>
                      </a:cubicBezTo>
                      <a:cubicBezTo>
                        <a:pt x="44" y="23"/>
                        <a:pt x="36" y="0"/>
                        <a:pt x="26" y="0"/>
                      </a:cubicBezTo>
                      <a:cubicBezTo>
                        <a:pt x="12" y="0"/>
                        <a:pt x="6" y="20"/>
                        <a:pt x="0" y="29"/>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29" name="Freeform 351">
                  <a:extLst>
                    <a:ext uri="{FF2B5EF4-FFF2-40B4-BE49-F238E27FC236}">
                      <a16:creationId xmlns:a16="http://schemas.microsoft.com/office/drawing/2014/main" id="{CDA48FD7-ACEA-FE26-101B-EDDEA4789094}"/>
                    </a:ext>
                  </a:extLst>
                </p:cNvPr>
                <p:cNvSpPr>
                  <a:spLocks/>
                </p:cNvSpPr>
                <p:nvPr/>
              </p:nvSpPr>
              <p:spPr bwMode="auto">
                <a:xfrm>
                  <a:off x="3150" y="2395"/>
                  <a:ext cx="85" cy="64"/>
                </a:xfrm>
                <a:custGeom>
                  <a:avLst/>
                  <a:gdLst>
                    <a:gd name="T0" fmla="*/ 249 w 40"/>
                    <a:gd name="T1" fmla="*/ 60 h 30"/>
                    <a:gd name="T2" fmla="*/ 104 w 40"/>
                    <a:gd name="T3" fmla="*/ 137 h 30"/>
                    <a:gd name="T4" fmla="*/ 128 w 40"/>
                    <a:gd name="T5" fmla="*/ 292 h 30"/>
                    <a:gd name="T6" fmla="*/ 96 w 40"/>
                    <a:gd name="T7" fmla="*/ 28 h 30"/>
                    <a:gd name="T8" fmla="*/ 240 w 40"/>
                    <a:gd name="T9" fmla="*/ 41 h 30"/>
                    <a:gd name="T10" fmla="*/ 385 w 40"/>
                    <a:gd name="T11" fmla="*/ 9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30">
                      <a:moveTo>
                        <a:pt x="26" y="6"/>
                      </a:moveTo>
                      <a:cubicBezTo>
                        <a:pt x="20" y="9"/>
                        <a:pt x="15" y="8"/>
                        <a:pt x="11" y="14"/>
                      </a:cubicBezTo>
                      <a:cubicBezTo>
                        <a:pt x="7" y="20"/>
                        <a:pt x="9" y="24"/>
                        <a:pt x="13" y="30"/>
                      </a:cubicBezTo>
                      <a:cubicBezTo>
                        <a:pt x="3" y="26"/>
                        <a:pt x="0" y="8"/>
                        <a:pt x="10" y="3"/>
                      </a:cubicBezTo>
                      <a:cubicBezTo>
                        <a:pt x="16" y="0"/>
                        <a:pt x="19" y="3"/>
                        <a:pt x="25" y="4"/>
                      </a:cubicBezTo>
                      <a:cubicBezTo>
                        <a:pt x="31" y="5"/>
                        <a:pt x="35" y="2"/>
                        <a:pt x="40" y="1"/>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30" name="Freeform 352">
                  <a:extLst>
                    <a:ext uri="{FF2B5EF4-FFF2-40B4-BE49-F238E27FC236}">
                      <a16:creationId xmlns:a16="http://schemas.microsoft.com/office/drawing/2014/main" id="{324250E9-D5EA-8AAC-D475-C960FC4DAE35}"/>
                    </a:ext>
                  </a:extLst>
                </p:cNvPr>
                <p:cNvSpPr>
                  <a:spLocks/>
                </p:cNvSpPr>
                <p:nvPr/>
              </p:nvSpPr>
              <p:spPr bwMode="auto">
                <a:xfrm>
                  <a:off x="3043" y="2985"/>
                  <a:ext cx="156" cy="88"/>
                </a:xfrm>
                <a:custGeom>
                  <a:avLst/>
                  <a:gdLst>
                    <a:gd name="T0" fmla="*/ 0 w 73"/>
                    <a:gd name="T1" fmla="*/ 137 h 41"/>
                    <a:gd name="T2" fmla="*/ 165 w 73"/>
                    <a:gd name="T3" fmla="*/ 197 h 41"/>
                    <a:gd name="T4" fmla="*/ 265 w 73"/>
                    <a:gd name="T5" fmla="*/ 225 h 41"/>
                    <a:gd name="T6" fmla="*/ 325 w 73"/>
                    <a:gd name="T7" fmla="*/ 285 h 41"/>
                    <a:gd name="T8" fmla="*/ 686 w 73"/>
                    <a:gd name="T9" fmla="*/ 406 h 41"/>
                    <a:gd name="T10" fmla="*/ 686 w 73"/>
                    <a:gd name="T11" fmla="*/ 266 h 41"/>
                    <a:gd name="T12" fmla="*/ 547 w 73"/>
                    <a:gd name="T13" fmla="*/ 225 h 41"/>
                    <a:gd name="T14" fmla="*/ 421 w 73"/>
                    <a:gd name="T15" fmla="*/ 9 h 41"/>
                    <a:gd name="T16" fmla="*/ 265 w 73"/>
                    <a:gd name="T17" fmla="*/ 69 h 41"/>
                    <a:gd name="T18" fmla="*/ 96 w 73"/>
                    <a:gd name="T19" fmla="*/ 9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 h="41">
                      <a:moveTo>
                        <a:pt x="0" y="14"/>
                      </a:moveTo>
                      <a:cubicBezTo>
                        <a:pt x="0" y="22"/>
                        <a:pt x="11" y="19"/>
                        <a:pt x="17" y="20"/>
                      </a:cubicBezTo>
                      <a:cubicBezTo>
                        <a:pt x="20" y="20"/>
                        <a:pt x="24" y="21"/>
                        <a:pt x="27" y="23"/>
                      </a:cubicBezTo>
                      <a:cubicBezTo>
                        <a:pt x="29" y="24"/>
                        <a:pt x="30" y="27"/>
                        <a:pt x="33" y="29"/>
                      </a:cubicBezTo>
                      <a:cubicBezTo>
                        <a:pt x="41" y="35"/>
                        <a:pt x="69" y="24"/>
                        <a:pt x="70" y="41"/>
                      </a:cubicBezTo>
                      <a:cubicBezTo>
                        <a:pt x="72" y="37"/>
                        <a:pt x="73" y="31"/>
                        <a:pt x="70" y="27"/>
                      </a:cubicBezTo>
                      <a:cubicBezTo>
                        <a:pt x="66" y="21"/>
                        <a:pt x="61" y="23"/>
                        <a:pt x="56" y="23"/>
                      </a:cubicBezTo>
                      <a:cubicBezTo>
                        <a:pt x="42" y="22"/>
                        <a:pt x="43" y="12"/>
                        <a:pt x="43" y="1"/>
                      </a:cubicBezTo>
                      <a:cubicBezTo>
                        <a:pt x="37" y="0"/>
                        <a:pt x="32" y="4"/>
                        <a:pt x="27" y="7"/>
                      </a:cubicBezTo>
                      <a:cubicBezTo>
                        <a:pt x="21" y="10"/>
                        <a:pt x="17" y="10"/>
                        <a:pt x="10" y="1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31" name="Freeform 353">
                  <a:extLst>
                    <a:ext uri="{FF2B5EF4-FFF2-40B4-BE49-F238E27FC236}">
                      <a16:creationId xmlns:a16="http://schemas.microsoft.com/office/drawing/2014/main" id="{1621E294-2EC3-FDBB-FE73-8CD113910FD5}"/>
                    </a:ext>
                  </a:extLst>
                </p:cNvPr>
                <p:cNvSpPr>
                  <a:spLocks/>
                </p:cNvSpPr>
                <p:nvPr/>
              </p:nvSpPr>
              <p:spPr bwMode="auto">
                <a:xfrm>
                  <a:off x="3139" y="3214"/>
                  <a:ext cx="120" cy="113"/>
                </a:xfrm>
                <a:custGeom>
                  <a:avLst/>
                  <a:gdLst>
                    <a:gd name="T0" fmla="*/ 523 w 56"/>
                    <a:gd name="T1" fmla="*/ 0 h 53"/>
                    <a:gd name="T2" fmla="*/ 422 w 56"/>
                    <a:gd name="T3" fmla="*/ 281 h 53"/>
                    <a:gd name="T4" fmla="*/ 216 w 56"/>
                    <a:gd name="T5" fmla="*/ 241 h 53"/>
                    <a:gd name="T6" fmla="*/ 197 w 56"/>
                    <a:gd name="T7" fmla="*/ 426 h 53"/>
                    <a:gd name="T8" fmla="*/ 0 w 56"/>
                    <a:gd name="T9" fmla="*/ 418 h 53"/>
                    <a:gd name="T10" fmla="*/ 156 w 56"/>
                    <a:gd name="T11" fmla="*/ 505 h 53"/>
                    <a:gd name="T12" fmla="*/ 249 w 56"/>
                    <a:gd name="T13" fmla="*/ 463 h 53"/>
                    <a:gd name="T14" fmla="*/ 294 w 56"/>
                    <a:gd name="T15" fmla="*/ 386 h 53"/>
                    <a:gd name="T16" fmla="*/ 386 w 56"/>
                    <a:gd name="T17" fmla="*/ 386 h 53"/>
                    <a:gd name="T18" fmla="*/ 482 w 56"/>
                    <a:gd name="T19" fmla="*/ 328 h 53"/>
                    <a:gd name="T20" fmla="*/ 542 w 56"/>
                    <a:gd name="T21" fmla="*/ 77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53">
                      <a:moveTo>
                        <a:pt x="53" y="0"/>
                      </a:moveTo>
                      <a:cubicBezTo>
                        <a:pt x="53" y="9"/>
                        <a:pt x="53" y="24"/>
                        <a:pt x="43" y="29"/>
                      </a:cubicBezTo>
                      <a:cubicBezTo>
                        <a:pt x="35" y="34"/>
                        <a:pt x="29" y="28"/>
                        <a:pt x="22" y="25"/>
                      </a:cubicBezTo>
                      <a:cubicBezTo>
                        <a:pt x="22" y="33"/>
                        <a:pt x="29" y="38"/>
                        <a:pt x="20" y="44"/>
                      </a:cubicBezTo>
                      <a:cubicBezTo>
                        <a:pt x="14" y="47"/>
                        <a:pt x="6" y="47"/>
                        <a:pt x="0" y="43"/>
                      </a:cubicBezTo>
                      <a:cubicBezTo>
                        <a:pt x="1" y="50"/>
                        <a:pt x="10" y="53"/>
                        <a:pt x="16" y="52"/>
                      </a:cubicBezTo>
                      <a:cubicBezTo>
                        <a:pt x="19" y="52"/>
                        <a:pt x="23" y="50"/>
                        <a:pt x="25" y="48"/>
                      </a:cubicBezTo>
                      <a:cubicBezTo>
                        <a:pt x="28" y="46"/>
                        <a:pt x="28" y="42"/>
                        <a:pt x="30" y="40"/>
                      </a:cubicBezTo>
                      <a:cubicBezTo>
                        <a:pt x="33" y="38"/>
                        <a:pt x="37" y="40"/>
                        <a:pt x="39" y="40"/>
                      </a:cubicBezTo>
                      <a:cubicBezTo>
                        <a:pt x="43" y="39"/>
                        <a:pt x="46" y="37"/>
                        <a:pt x="49" y="34"/>
                      </a:cubicBezTo>
                      <a:cubicBezTo>
                        <a:pt x="56" y="27"/>
                        <a:pt x="55" y="17"/>
                        <a:pt x="5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32" name="Freeform 354">
                  <a:extLst>
                    <a:ext uri="{FF2B5EF4-FFF2-40B4-BE49-F238E27FC236}">
                      <a16:creationId xmlns:a16="http://schemas.microsoft.com/office/drawing/2014/main" id="{C734FF69-0F4F-07EE-DBC6-3474A5B85869}"/>
                    </a:ext>
                  </a:extLst>
                </p:cNvPr>
                <p:cNvSpPr>
                  <a:spLocks/>
                </p:cNvSpPr>
                <p:nvPr/>
              </p:nvSpPr>
              <p:spPr bwMode="auto">
                <a:xfrm>
                  <a:off x="3114" y="2917"/>
                  <a:ext cx="115" cy="58"/>
                </a:xfrm>
                <a:custGeom>
                  <a:avLst/>
                  <a:gdLst>
                    <a:gd name="T0" fmla="*/ 28 w 54"/>
                    <a:gd name="T1" fmla="*/ 249 h 27"/>
                    <a:gd name="T2" fmla="*/ 241 w 54"/>
                    <a:gd name="T3" fmla="*/ 137 h 27"/>
                    <a:gd name="T4" fmla="*/ 522 w 54"/>
                    <a:gd name="T5" fmla="*/ 0 h 27"/>
                    <a:gd name="T6" fmla="*/ 326 w 54"/>
                    <a:gd name="T7" fmla="*/ 226 h 27"/>
                    <a:gd name="T8" fmla="*/ 221 w 54"/>
                    <a:gd name="T9" fmla="*/ 217 h 27"/>
                    <a:gd name="T10" fmla="*/ 104 w 54"/>
                    <a:gd name="T11" fmla="*/ 226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27">
                      <a:moveTo>
                        <a:pt x="3" y="25"/>
                      </a:moveTo>
                      <a:cubicBezTo>
                        <a:pt x="0" y="11"/>
                        <a:pt x="17" y="12"/>
                        <a:pt x="25" y="14"/>
                      </a:cubicBezTo>
                      <a:cubicBezTo>
                        <a:pt x="41" y="18"/>
                        <a:pt x="45" y="10"/>
                        <a:pt x="54" y="0"/>
                      </a:cubicBezTo>
                      <a:cubicBezTo>
                        <a:pt x="47" y="10"/>
                        <a:pt x="45" y="17"/>
                        <a:pt x="34" y="23"/>
                      </a:cubicBezTo>
                      <a:cubicBezTo>
                        <a:pt x="26" y="27"/>
                        <a:pt x="29" y="26"/>
                        <a:pt x="23" y="22"/>
                      </a:cubicBezTo>
                      <a:cubicBezTo>
                        <a:pt x="18" y="19"/>
                        <a:pt x="14" y="19"/>
                        <a:pt x="11"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33" name="Freeform 355">
                  <a:extLst>
                    <a:ext uri="{FF2B5EF4-FFF2-40B4-BE49-F238E27FC236}">
                      <a16:creationId xmlns:a16="http://schemas.microsoft.com/office/drawing/2014/main" id="{E463FB94-6BF5-4588-0C1E-67D0C233532E}"/>
                    </a:ext>
                  </a:extLst>
                </p:cNvPr>
                <p:cNvSpPr>
                  <a:spLocks/>
                </p:cNvSpPr>
                <p:nvPr/>
              </p:nvSpPr>
              <p:spPr bwMode="auto">
                <a:xfrm>
                  <a:off x="3126" y="2757"/>
                  <a:ext cx="65" cy="81"/>
                </a:xfrm>
                <a:custGeom>
                  <a:avLst/>
                  <a:gdLst>
                    <a:gd name="T0" fmla="*/ 245 w 30"/>
                    <a:gd name="T1" fmla="*/ 0 h 38"/>
                    <a:gd name="T2" fmla="*/ 113 w 30"/>
                    <a:gd name="T3" fmla="*/ 213 h 38"/>
                    <a:gd name="T4" fmla="*/ 20 w 30"/>
                    <a:gd name="T5" fmla="*/ 273 h 38"/>
                    <a:gd name="T6" fmla="*/ 113 w 30"/>
                    <a:gd name="T7" fmla="*/ 369 h 38"/>
                    <a:gd name="T8" fmla="*/ 225 w 30"/>
                    <a:gd name="T9" fmla="*/ 241 h 38"/>
                    <a:gd name="T10" fmla="*/ 262 w 30"/>
                    <a:gd name="T11" fmla="*/ 19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8">
                      <a:moveTo>
                        <a:pt x="24" y="0"/>
                      </a:moveTo>
                      <a:cubicBezTo>
                        <a:pt x="24" y="11"/>
                        <a:pt x="22" y="17"/>
                        <a:pt x="11" y="22"/>
                      </a:cubicBezTo>
                      <a:cubicBezTo>
                        <a:pt x="7" y="23"/>
                        <a:pt x="0" y="23"/>
                        <a:pt x="2" y="28"/>
                      </a:cubicBezTo>
                      <a:cubicBezTo>
                        <a:pt x="3" y="33"/>
                        <a:pt x="9" y="32"/>
                        <a:pt x="11" y="38"/>
                      </a:cubicBezTo>
                      <a:cubicBezTo>
                        <a:pt x="4" y="27"/>
                        <a:pt x="16" y="29"/>
                        <a:pt x="22" y="25"/>
                      </a:cubicBezTo>
                      <a:cubicBezTo>
                        <a:pt x="30" y="20"/>
                        <a:pt x="28" y="10"/>
                        <a:pt x="2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34" name="Freeform 356">
                  <a:extLst>
                    <a:ext uri="{FF2B5EF4-FFF2-40B4-BE49-F238E27FC236}">
                      <a16:creationId xmlns:a16="http://schemas.microsoft.com/office/drawing/2014/main" id="{F2B137B5-8D23-BC61-8026-0C565290082C}"/>
                    </a:ext>
                  </a:extLst>
                </p:cNvPr>
                <p:cNvSpPr>
                  <a:spLocks/>
                </p:cNvSpPr>
                <p:nvPr/>
              </p:nvSpPr>
              <p:spPr bwMode="auto">
                <a:xfrm>
                  <a:off x="3195" y="2406"/>
                  <a:ext cx="75" cy="137"/>
                </a:xfrm>
                <a:custGeom>
                  <a:avLst/>
                  <a:gdLst>
                    <a:gd name="T0" fmla="*/ 0 w 35"/>
                    <a:gd name="T1" fmla="*/ 394 h 64"/>
                    <a:gd name="T2" fmla="*/ 109 w 35"/>
                    <a:gd name="T3" fmla="*/ 462 h 64"/>
                    <a:gd name="T4" fmla="*/ 234 w 35"/>
                    <a:gd name="T5" fmla="*/ 334 h 64"/>
                    <a:gd name="T6" fmla="*/ 276 w 35"/>
                    <a:gd name="T7" fmla="*/ 0 h 64"/>
                    <a:gd name="T8" fmla="*/ 234 w 35"/>
                    <a:gd name="T9" fmla="*/ 462 h 64"/>
                    <a:gd name="T10" fmla="*/ 109 w 35"/>
                    <a:gd name="T11" fmla="*/ 610 h 64"/>
                    <a:gd name="T12" fmla="*/ 9 w 35"/>
                    <a:gd name="T13" fmla="*/ 381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64">
                      <a:moveTo>
                        <a:pt x="0" y="40"/>
                      </a:moveTo>
                      <a:cubicBezTo>
                        <a:pt x="2" y="46"/>
                        <a:pt x="4" y="51"/>
                        <a:pt x="11" y="47"/>
                      </a:cubicBezTo>
                      <a:cubicBezTo>
                        <a:pt x="16" y="45"/>
                        <a:pt x="21" y="38"/>
                        <a:pt x="24" y="34"/>
                      </a:cubicBezTo>
                      <a:cubicBezTo>
                        <a:pt x="29" y="25"/>
                        <a:pt x="30" y="10"/>
                        <a:pt x="28" y="0"/>
                      </a:cubicBezTo>
                      <a:cubicBezTo>
                        <a:pt x="35" y="13"/>
                        <a:pt x="31" y="34"/>
                        <a:pt x="24" y="47"/>
                      </a:cubicBezTo>
                      <a:cubicBezTo>
                        <a:pt x="21" y="52"/>
                        <a:pt x="17" y="61"/>
                        <a:pt x="11" y="62"/>
                      </a:cubicBezTo>
                      <a:cubicBezTo>
                        <a:pt x="1" y="64"/>
                        <a:pt x="1" y="46"/>
                        <a:pt x="1" y="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35" name="Freeform 357">
                  <a:extLst>
                    <a:ext uri="{FF2B5EF4-FFF2-40B4-BE49-F238E27FC236}">
                      <a16:creationId xmlns:a16="http://schemas.microsoft.com/office/drawing/2014/main" id="{37F6FD75-217C-0C0A-E23C-D5853AC20067}"/>
                    </a:ext>
                  </a:extLst>
                </p:cNvPr>
                <p:cNvSpPr>
                  <a:spLocks/>
                </p:cNvSpPr>
                <p:nvPr/>
              </p:nvSpPr>
              <p:spPr bwMode="auto">
                <a:xfrm>
                  <a:off x="3186" y="2214"/>
                  <a:ext cx="77" cy="83"/>
                </a:xfrm>
                <a:custGeom>
                  <a:avLst/>
                  <a:gdLst>
                    <a:gd name="T0" fmla="*/ 96 w 36"/>
                    <a:gd name="T1" fmla="*/ 77 h 39"/>
                    <a:gd name="T2" fmla="*/ 19 w 36"/>
                    <a:gd name="T3" fmla="*/ 77 h 39"/>
                    <a:gd name="T4" fmla="*/ 51 w 36"/>
                    <a:gd name="T5" fmla="*/ 153 h 39"/>
                    <a:gd name="T6" fmla="*/ 178 w 36"/>
                    <a:gd name="T7" fmla="*/ 377 h 39"/>
                    <a:gd name="T8" fmla="*/ 165 w 36"/>
                    <a:gd name="T9" fmla="*/ 164 h 39"/>
                    <a:gd name="T10" fmla="*/ 334 w 36"/>
                    <a:gd name="T11" fmla="*/ 0 h 39"/>
                    <a:gd name="T12" fmla="*/ 242 w 36"/>
                    <a:gd name="T13" fmla="*/ 77 h 39"/>
                    <a:gd name="T14" fmla="*/ 120 w 36"/>
                    <a:gd name="T15" fmla="*/ 77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39">
                      <a:moveTo>
                        <a:pt x="10" y="8"/>
                      </a:moveTo>
                      <a:cubicBezTo>
                        <a:pt x="8" y="5"/>
                        <a:pt x="4" y="5"/>
                        <a:pt x="2" y="8"/>
                      </a:cubicBezTo>
                      <a:cubicBezTo>
                        <a:pt x="0" y="12"/>
                        <a:pt x="3" y="13"/>
                        <a:pt x="5" y="16"/>
                      </a:cubicBezTo>
                      <a:cubicBezTo>
                        <a:pt x="10" y="24"/>
                        <a:pt x="15" y="30"/>
                        <a:pt x="18" y="39"/>
                      </a:cubicBezTo>
                      <a:cubicBezTo>
                        <a:pt x="11" y="33"/>
                        <a:pt x="8" y="21"/>
                        <a:pt x="17" y="17"/>
                      </a:cubicBezTo>
                      <a:cubicBezTo>
                        <a:pt x="24" y="13"/>
                        <a:pt x="36" y="13"/>
                        <a:pt x="34" y="0"/>
                      </a:cubicBezTo>
                      <a:cubicBezTo>
                        <a:pt x="31" y="3"/>
                        <a:pt x="29" y="6"/>
                        <a:pt x="25" y="8"/>
                      </a:cubicBezTo>
                      <a:cubicBezTo>
                        <a:pt x="21" y="9"/>
                        <a:pt x="16" y="8"/>
                        <a:pt x="12"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36" name="Freeform 358">
                  <a:extLst>
                    <a:ext uri="{FF2B5EF4-FFF2-40B4-BE49-F238E27FC236}">
                      <a16:creationId xmlns:a16="http://schemas.microsoft.com/office/drawing/2014/main" id="{30088206-8899-C361-52FB-B3DA90EB5A3F}"/>
                    </a:ext>
                  </a:extLst>
                </p:cNvPr>
                <p:cNvSpPr>
                  <a:spLocks/>
                </p:cNvSpPr>
                <p:nvPr/>
              </p:nvSpPr>
              <p:spPr bwMode="auto">
                <a:xfrm>
                  <a:off x="3197" y="1842"/>
                  <a:ext cx="56" cy="70"/>
                </a:xfrm>
                <a:custGeom>
                  <a:avLst/>
                  <a:gdLst>
                    <a:gd name="T0" fmla="*/ 200 w 26"/>
                    <a:gd name="T1" fmla="*/ 0 h 33"/>
                    <a:gd name="T2" fmla="*/ 190 w 26"/>
                    <a:gd name="T3" fmla="*/ 189 h 33"/>
                    <a:gd name="T4" fmla="*/ 0 w 26"/>
                    <a:gd name="T5" fmla="*/ 238 h 33"/>
                    <a:gd name="T6" fmla="*/ 209 w 26"/>
                    <a:gd name="T7" fmla="*/ 257 h 33"/>
                    <a:gd name="T8" fmla="*/ 218 w 26"/>
                    <a:gd name="T9" fmla="*/ 3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3">
                      <a:moveTo>
                        <a:pt x="20" y="0"/>
                      </a:moveTo>
                      <a:cubicBezTo>
                        <a:pt x="22" y="5"/>
                        <a:pt x="23" y="15"/>
                        <a:pt x="19" y="20"/>
                      </a:cubicBezTo>
                      <a:cubicBezTo>
                        <a:pt x="15" y="24"/>
                        <a:pt x="5" y="27"/>
                        <a:pt x="0" y="25"/>
                      </a:cubicBezTo>
                      <a:cubicBezTo>
                        <a:pt x="5" y="30"/>
                        <a:pt x="16" y="33"/>
                        <a:pt x="21" y="27"/>
                      </a:cubicBezTo>
                      <a:cubicBezTo>
                        <a:pt x="26" y="21"/>
                        <a:pt x="24" y="11"/>
                        <a:pt x="2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37" name="Freeform 359">
                  <a:extLst>
                    <a:ext uri="{FF2B5EF4-FFF2-40B4-BE49-F238E27FC236}">
                      <a16:creationId xmlns:a16="http://schemas.microsoft.com/office/drawing/2014/main" id="{09CBF9F1-171A-DCE9-4297-7A2AD0D76CB1}"/>
                    </a:ext>
                  </a:extLst>
                </p:cNvPr>
                <p:cNvSpPr>
                  <a:spLocks/>
                </p:cNvSpPr>
                <p:nvPr/>
              </p:nvSpPr>
              <p:spPr bwMode="auto">
                <a:xfrm>
                  <a:off x="3133" y="1773"/>
                  <a:ext cx="32" cy="45"/>
                </a:xfrm>
                <a:custGeom>
                  <a:avLst/>
                  <a:gdLst>
                    <a:gd name="T0" fmla="*/ 41 w 15"/>
                    <a:gd name="T1" fmla="*/ 0 h 21"/>
                    <a:gd name="T2" fmla="*/ 0 w 15"/>
                    <a:gd name="T3" fmla="*/ 197 h 21"/>
                    <a:gd name="T4" fmla="*/ 96 w 15"/>
                    <a:gd name="T5" fmla="*/ 28 h 21"/>
                    <a:gd name="T6" fmla="*/ 0 60000 65536"/>
                    <a:gd name="T7" fmla="*/ 0 60000 65536"/>
                    <a:gd name="T8" fmla="*/ 0 60000 65536"/>
                  </a:gdLst>
                  <a:ahLst/>
                  <a:cxnLst>
                    <a:cxn ang="T6">
                      <a:pos x="T0" y="T1"/>
                    </a:cxn>
                    <a:cxn ang="T7">
                      <a:pos x="T2" y="T3"/>
                    </a:cxn>
                    <a:cxn ang="T8">
                      <a:pos x="T4" y="T5"/>
                    </a:cxn>
                  </a:cxnLst>
                  <a:rect l="0" t="0" r="r" b="b"/>
                  <a:pathLst>
                    <a:path w="15" h="21">
                      <a:moveTo>
                        <a:pt x="4" y="0"/>
                      </a:moveTo>
                      <a:cubicBezTo>
                        <a:pt x="14" y="3"/>
                        <a:pt x="3" y="17"/>
                        <a:pt x="0" y="20"/>
                      </a:cubicBezTo>
                      <a:cubicBezTo>
                        <a:pt x="15" y="21"/>
                        <a:pt x="10" y="15"/>
                        <a:pt x="10"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38" name="Freeform 360">
                  <a:extLst>
                    <a:ext uri="{FF2B5EF4-FFF2-40B4-BE49-F238E27FC236}">
                      <a16:creationId xmlns:a16="http://schemas.microsoft.com/office/drawing/2014/main" id="{00C7B01F-E202-3EFB-5BBE-46C7B67B6FA0}"/>
                    </a:ext>
                  </a:extLst>
                </p:cNvPr>
                <p:cNvSpPr>
                  <a:spLocks/>
                </p:cNvSpPr>
                <p:nvPr/>
              </p:nvSpPr>
              <p:spPr bwMode="auto">
                <a:xfrm>
                  <a:off x="3052" y="2008"/>
                  <a:ext cx="62" cy="30"/>
                </a:xfrm>
                <a:custGeom>
                  <a:avLst/>
                  <a:gdLst>
                    <a:gd name="T0" fmla="*/ 0 w 29"/>
                    <a:gd name="T1" fmla="*/ 137 h 14"/>
                    <a:gd name="T2" fmla="*/ 88 w 29"/>
                    <a:gd name="T3" fmla="*/ 9 h 14"/>
                    <a:gd name="T4" fmla="*/ 284 w 29"/>
                    <a:gd name="T5" fmla="*/ 19 h 14"/>
                    <a:gd name="T6" fmla="*/ 51 w 29"/>
                    <a:gd name="T7" fmla="*/ 96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14">
                      <a:moveTo>
                        <a:pt x="0" y="14"/>
                      </a:moveTo>
                      <a:cubicBezTo>
                        <a:pt x="1" y="7"/>
                        <a:pt x="2" y="1"/>
                        <a:pt x="9" y="1"/>
                      </a:cubicBezTo>
                      <a:cubicBezTo>
                        <a:pt x="13" y="0"/>
                        <a:pt x="27" y="0"/>
                        <a:pt x="29" y="2"/>
                      </a:cubicBezTo>
                      <a:cubicBezTo>
                        <a:pt x="22" y="5"/>
                        <a:pt x="12" y="8"/>
                        <a:pt x="5"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39" name="Freeform 361">
                  <a:extLst>
                    <a:ext uri="{FF2B5EF4-FFF2-40B4-BE49-F238E27FC236}">
                      <a16:creationId xmlns:a16="http://schemas.microsoft.com/office/drawing/2014/main" id="{4700282F-F40F-E6CA-E48A-08F6C8FDF512}"/>
                    </a:ext>
                  </a:extLst>
                </p:cNvPr>
                <p:cNvSpPr>
                  <a:spLocks/>
                </p:cNvSpPr>
                <p:nvPr/>
              </p:nvSpPr>
              <p:spPr bwMode="auto">
                <a:xfrm>
                  <a:off x="3075" y="2271"/>
                  <a:ext cx="41" cy="24"/>
                </a:xfrm>
                <a:custGeom>
                  <a:avLst/>
                  <a:gdLst>
                    <a:gd name="T0" fmla="*/ 164 w 19"/>
                    <a:gd name="T1" fmla="*/ 33 h 11"/>
                    <a:gd name="T2" fmla="*/ 0 w 19"/>
                    <a:gd name="T3" fmla="*/ 44 h 11"/>
                    <a:gd name="T4" fmla="*/ 112 w 19"/>
                    <a:gd name="T5" fmla="*/ 113 h 11"/>
                    <a:gd name="T6" fmla="*/ 190 w 19"/>
                    <a:gd name="T7" fmla="*/ 2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1">
                      <a:moveTo>
                        <a:pt x="16" y="3"/>
                      </a:moveTo>
                      <a:cubicBezTo>
                        <a:pt x="11" y="2"/>
                        <a:pt x="5" y="0"/>
                        <a:pt x="0" y="4"/>
                      </a:cubicBezTo>
                      <a:cubicBezTo>
                        <a:pt x="3" y="5"/>
                        <a:pt x="11" y="8"/>
                        <a:pt x="11" y="11"/>
                      </a:cubicBezTo>
                      <a:cubicBezTo>
                        <a:pt x="9" y="5"/>
                        <a:pt x="14" y="2"/>
                        <a:pt x="19"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40" name="Freeform 362">
                  <a:extLst>
                    <a:ext uri="{FF2B5EF4-FFF2-40B4-BE49-F238E27FC236}">
                      <a16:creationId xmlns:a16="http://schemas.microsoft.com/office/drawing/2014/main" id="{DCD24EB6-8AB2-9777-0853-16417D95F094}"/>
                    </a:ext>
                  </a:extLst>
                </p:cNvPr>
                <p:cNvSpPr>
                  <a:spLocks/>
                </p:cNvSpPr>
                <p:nvPr/>
              </p:nvSpPr>
              <p:spPr bwMode="auto">
                <a:xfrm>
                  <a:off x="3107" y="2583"/>
                  <a:ext cx="34" cy="50"/>
                </a:xfrm>
                <a:custGeom>
                  <a:avLst/>
                  <a:gdLst>
                    <a:gd name="T0" fmla="*/ 0 w 16"/>
                    <a:gd name="T1" fmla="*/ 61 h 23"/>
                    <a:gd name="T2" fmla="*/ 19 w 16"/>
                    <a:gd name="T3" fmla="*/ 237 h 23"/>
                    <a:gd name="T4" fmla="*/ 153 w 16"/>
                    <a:gd name="T5" fmla="*/ 104 h 23"/>
                    <a:gd name="T6" fmla="*/ 28 w 16"/>
                    <a:gd name="T7" fmla="*/ 2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23">
                      <a:moveTo>
                        <a:pt x="0" y="6"/>
                      </a:moveTo>
                      <a:cubicBezTo>
                        <a:pt x="8" y="10"/>
                        <a:pt x="5" y="16"/>
                        <a:pt x="2" y="23"/>
                      </a:cubicBezTo>
                      <a:cubicBezTo>
                        <a:pt x="6" y="21"/>
                        <a:pt x="15" y="14"/>
                        <a:pt x="16" y="10"/>
                      </a:cubicBezTo>
                      <a:cubicBezTo>
                        <a:pt x="16" y="0"/>
                        <a:pt x="4" y="10"/>
                        <a:pt x="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41" name="Freeform 363">
                  <a:extLst>
                    <a:ext uri="{FF2B5EF4-FFF2-40B4-BE49-F238E27FC236}">
                      <a16:creationId xmlns:a16="http://schemas.microsoft.com/office/drawing/2014/main" id="{6AD5E860-4D59-1477-5DA9-E4C67E2C52EF}"/>
                    </a:ext>
                  </a:extLst>
                </p:cNvPr>
                <p:cNvSpPr>
                  <a:spLocks/>
                </p:cNvSpPr>
                <p:nvPr/>
              </p:nvSpPr>
              <p:spPr bwMode="auto">
                <a:xfrm>
                  <a:off x="3047" y="2795"/>
                  <a:ext cx="43" cy="49"/>
                </a:xfrm>
                <a:custGeom>
                  <a:avLst/>
                  <a:gdLst>
                    <a:gd name="T0" fmla="*/ 198 w 20"/>
                    <a:gd name="T1" fmla="*/ 9 h 23"/>
                    <a:gd name="T2" fmla="*/ 157 w 20"/>
                    <a:gd name="T3" fmla="*/ 222 h 23"/>
                    <a:gd name="T4" fmla="*/ 189 w 20"/>
                    <a:gd name="T5" fmla="*/ 0 h 23"/>
                    <a:gd name="T6" fmla="*/ 0 60000 65536"/>
                    <a:gd name="T7" fmla="*/ 0 60000 65536"/>
                    <a:gd name="T8" fmla="*/ 0 60000 65536"/>
                  </a:gdLst>
                  <a:ahLst/>
                  <a:cxnLst>
                    <a:cxn ang="T6">
                      <a:pos x="T0" y="T1"/>
                    </a:cxn>
                    <a:cxn ang="T7">
                      <a:pos x="T2" y="T3"/>
                    </a:cxn>
                    <a:cxn ang="T8">
                      <a:pos x="T4" y="T5"/>
                    </a:cxn>
                  </a:cxnLst>
                  <a:rect l="0" t="0" r="r" b="b"/>
                  <a:pathLst>
                    <a:path w="20" h="23">
                      <a:moveTo>
                        <a:pt x="20" y="1"/>
                      </a:moveTo>
                      <a:cubicBezTo>
                        <a:pt x="16" y="10"/>
                        <a:pt x="0" y="20"/>
                        <a:pt x="16" y="23"/>
                      </a:cubicBezTo>
                      <a:cubicBezTo>
                        <a:pt x="14" y="15"/>
                        <a:pt x="20" y="8"/>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42" name="Freeform 364">
                  <a:extLst>
                    <a:ext uri="{FF2B5EF4-FFF2-40B4-BE49-F238E27FC236}">
                      <a16:creationId xmlns:a16="http://schemas.microsoft.com/office/drawing/2014/main" id="{92B3785F-BCCC-E822-43F9-7E81DBE4876B}"/>
                    </a:ext>
                  </a:extLst>
                </p:cNvPr>
                <p:cNvSpPr>
                  <a:spLocks/>
                </p:cNvSpPr>
                <p:nvPr/>
              </p:nvSpPr>
              <p:spPr bwMode="auto">
                <a:xfrm>
                  <a:off x="3045" y="3208"/>
                  <a:ext cx="71" cy="109"/>
                </a:xfrm>
                <a:custGeom>
                  <a:avLst/>
                  <a:gdLst>
                    <a:gd name="T0" fmla="*/ 226 w 33"/>
                    <a:gd name="T1" fmla="*/ 0 h 51"/>
                    <a:gd name="T2" fmla="*/ 69 w 33"/>
                    <a:gd name="T3" fmla="*/ 498 h 51"/>
                    <a:gd name="T4" fmla="*/ 329 w 33"/>
                    <a:gd name="T5" fmla="*/ 60 h 51"/>
                    <a:gd name="T6" fmla="*/ 286 w 33"/>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51">
                      <a:moveTo>
                        <a:pt x="23" y="0"/>
                      </a:moveTo>
                      <a:cubicBezTo>
                        <a:pt x="0" y="7"/>
                        <a:pt x="7" y="31"/>
                        <a:pt x="7" y="51"/>
                      </a:cubicBezTo>
                      <a:cubicBezTo>
                        <a:pt x="11" y="30"/>
                        <a:pt x="7" y="8"/>
                        <a:pt x="33" y="6"/>
                      </a:cubicBezTo>
                      <a:cubicBezTo>
                        <a:pt x="32" y="4"/>
                        <a:pt x="30" y="2"/>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43" name="Freeform 365">
                  <a:extLst>
                    <a:ext uri="{FF2B5EF4-FFF2-40B4-BE49-F238E27FC236}">
                      <a16:creationId xmlns:a16="http://schemas.microsoft.com/office/drawing/2014/main" id="{51C1FBF5-F810-226F-13D4-E222DFBAEE0B}"/>
                    </a:ext>
                  </a:extLst>
                </p:cNvPr>
                <p:cNvSpPr>
                  <a:spLocks/>
                </p:cNvSpPr>
                <p:nvPr/>
              </p:nvSpPr>
              <p:spPr bwMode="auto">
                <a:xfrm>
                  <a:off x="3289" y="2346"/>
                  <a:ext cx="126" cy="156"/>
                </a:xfrm>
                <a:custGeom>
                  <a:avLst/>
                  <a:gdLst>
                    <a:gd name="T0" fmla="*/ 566 w 59"/>
                    <a:gd name="T1" fmla="*/ 686 h 73"/>
                    <a:gd name="T2" fmla="*/ 173 w 59"/>
                    <a:gd name="T3" fmla="*/ 41 h 73"/>
                    <a:gd name="T4" fmla="*/ 105 w 59"/>
                    <a:gd name="T5" fmla="*/ 274 h 73"/>
                    <a:gd name="T6" fmla="*/ 128 w 59"/>
                    <a:gd name="T7" fmla="*/ 662 h 73"/>
                    <a:gd name="T8" fmla="*/ 293 w 59"/>
                    <a:gd name="T9" fmla="*/ 325 h 73"/>
                    <a:gd name="T10" fmla="*/ 410 w 59"/>
                    <a:gd name="T11" fmla="*/ 547 h 73"/>
                    <a:gd name="T12" fmla="*/ 574 w 59"/>
                    <a:gd name="T13" fmla="*/ 712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73">
                      <a:moveTo>
                        <a:pt x="58" y="70"/>
                      </a:moveTo>
                      <a:cubicBezTo>
                        <a:pt x="47" y="48"/>
                        <a:pt x="47" y="9"/>
                        <a:pt x="18" y="4"/>
                      </a:cubicBezTo>
                      <a:cubicBezTo>
                        <a:pt x="0" y="0"/>
                        <a:pt x="12" y="16"/>
                        <a:pt x="11" y="28"/>
                      </a:cubicBezTo>
                      <a:cubicBezTo>
                        <a:pt x="9" y="42"/>
                        <a:pt x="3" y="56"/>
                        <a:pt x="13" y="68"/>
                      </a:cubicBezTo>
                      <a:cubicBezTo>
                        <a:pt x="18" y="59"/>
                        <a:pt x="11" y="14"/>
                        <a:pt x="30" y="33"/>
                      </a:cubicBezTo>
                      <a:cubicBezTo>
                        <a:pt x="36" y="39"/>
                        <a:pt x="37" y="50"/>
                        <a:pt x="42" y="56"/>
                      </a:cubicBezTo>
                      <a:cubicBezTo>
                        <a:pt x="47" y="63"/>
                        <a:pt x="58" y="65"/>
                        <a:pt x="59" y="7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44" name="Freeform 366">
                  <a:extLst>
                    <a:ext uri="{FF2B5EF4-FFF2-40B4-BE49-F238E27FC236}">
                      <a16:creationId xmlns:a16="http://schemas.microsoft.com/office/drawing/2014/main" id="{5AB2336F-B05E-873D-031A-4325F1292F7F}"/>
                    </a:ext>
                  </a:extLst>
                </p:cNvPr>
                <p:cNvSpPr>
                  <a:spLocks/>
                </p:cNvSpPr>
                <p:nvPr/>
              </p:nvSpPr>
              <p:spPr bwMode="auto">
                <a:xfrm>
                  <a:off x="3293" y="2626"/>
                  <a:ext cx="86" cy="212"/>
                </a:xfrm>
                <a:custGeom>
                  <a:avLst/>
                  <a:gdLst>
                    <a:gd name="T0" fmla="*/ 226 w 40"/>
                    <a:gd name="T1" fmla="*/ 180 h 99"/>
                    <a:gd name="T2" fmla="*/ 41 w 40"/>
                    <a:gd name="T3" fmla="*/ 422 h 99"/>
                    <a:gd name="T4" fmla="*/ 60 w 40"/>
                    <a:gd name="T5" fmla="*/ 972 h 99"/>
                    <a:gd name="T6" fmla="*/ 148 w 40"/>
                    <a:gd name="T7" fmla="*/ 724 h 99"/>
                    <a:gd name="T8" fmla="*/ 129 w 40"/>
                    <a:gd name="T9" fmla="*/ 413 h 99"/>
                    <a:gd name="T10" fmla="*/ 318 w 40"/>
                    <a:gd name="T11" fmla="*/ 490 h 99"/>
                    <a:gd name="T12" fmla="*/ 318 w 40"/>
                    <a:gd name="T13" fmla="*/ 233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9">
                      <a:moveTo>
                        <a:pt x="23" y="18"/>
                      </a:moveTo>
                      <a:cubicBezTo>
                        <a:pt x="0" y="0"/>
                        <a:pt x="2" y="25"/>
                        <a:pt x="4" y="43"/>
                      </a:cubicBezTo>
                      <a:cubicBezTo>
                        <a:pt x="6" y="62"/>
                        <a:pt x="6" y="79"/>
                        <a:pt x="6" y="99"/>
                      </a:cubicBezTo>
                      <a:cubicBezTo>
                        <a:pt x="10" y="91"/>
                        <a:pt x="14" y="83"/>
                        <a:pt x="15" y="74"/>
                      </a:cubicBezTo>
                      <a:cubicBezTo>
                        <a:pt x="15" y="67"/>
                        <a:pt x="10" y="47"/>
                        <a:pt x="13" y="42"/>
                      </a:cubicBezTo>
                      <a:cubicBezTo>
                        <a:pt x="21" y="31"/>
                        <a:pt x="24" y="51"/>
                        <a:pt x="32" y="50"/>
                      </a:cubicBezTo>
                      <a:cubicBezTo>
                        <a:pt x="40" y="48"/>
                        <a:pt x="28" y="31"/>
                        <a:pt x="32" y="2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45" name="Freeform 367">
                  <a:extLst>
                    <a:ext uri="{FF2B5EF4-FFF2-40B4-BE49-F238E27FC236}">
                      <a16:creationId xmlns:a16="http://schemas.microsoft.com/office/drawing/2014/main" id="{3376F2D4-7B7C-33BD-636E-12D819C22B74}"/>
                    </a:ext>
                  </a:extLst>
                </p:cNvPr>
                <p:cNvSpPr>
                  <a:spLocks/>
                </p:cNvSpPr>
                <p:nvPr/>
              </p:nvSpPr>
              <p:spPr bwMode="auto">
                <a:xfrm>
                  <a:off x="3280" y="2735"/>
                  <a:ext cx="56" cy="114"/>
                </a:xfrm>
                <a:custGeom>
                  <a:avLst/>
                  <a:gdLst>
                    <a:gd name="T0" fmla="*/ 80 w 26"/>
                    <a:gd name="T1" fmla="*/ 0 h 53"/>
                    <a:gd name="T2" fmla="*/ 250 w 26"/>
                    <a:gd name="T3" fmla="*/ 269 h 53"/>
                    <a:gd name="T4" fmla="*/ 101 w 26"/>
                    <a:gd name="T5" fmla="*/ 527 h 53"/>
                    <a:gd name="T6" fmla="*/ 9 w 26"/>
                    <a:gd name="T7" fmla="*/ 209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53">
                      <a:moveTo>
                        <a:pt x="8" y="0"/>
                      </a:moveTo>
                      <a:cubicBezTo>
                        <a:pt x="16" y="5"/>
                        <a:pt x="25" y="18"/>
                        <a:pt x="25" y="27"/>
                      </a:cubicBezTo>
                      <a:cubicBezTo>
                        <a:pt x="26" y="40"/>
                        <a:pt x="16" y="44"/>
                        <a:pt x="10" y="53"/>
                      </a:cubicBezTo>
                      <a:cubicBezTo>
                        <a:pt x="7" y="43"/>
                        <a:pt x="0" y="32"/>
                        <a:pt x="1" y="21"/>
                      </a:cubicBezTo>
                    </a:path>
                  </a:pathLst>
                </a:custGeom>
                <a:solidFill>
                  <a:srgbClr val="FFF1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46" name="Freeform 368">
                  <a:extLst>
                    <a:ext uri="{FF2B5EF4-FFF2-40B4-BE49-F238E27FC236}">
                      <a16:creationId xmlns:a16="http://schemas.microsoft.com/office/drawing/2014/main" id="{CC9EDF97-1797-6601-223A-25C2E4566A52}"/>
                    </a:ext>
                  </a:extLst>
                </p:cNvPr>
                <p:cNvSpPr>
                  <a:spLocks/>
                </p:cNvSpPr>
                <p:nvPr/>
              </p:nvSpPr>
              <p:spPr bwMode="auto">
                <a:xfrm>
                  <a:off x="3276" y="2350"/>
                  <a:ext cx="53" cy="163"/>
                </a:xfrm>
                <a:custGeom>
                  <a:avLst/>
                  <a:gdLst>
                    <a:gd name="T0" fmla="*/ 153 w 25"/>
                    <a:gd name="T1" fmla="*/ 28 h 76"/>
                    <a:gd name="T2" fmla="*/ 229 w 25"/>
                    <a:gd name="T3" fmla="*/ 377 h 76"/>
                    <a:gd name="T4" fmla="*/ 68 w 25"/>
                    <a:gd name="T5" fmla="*/ 751 h 76"/>
                    <a:gd name="T6" fmla="*/ 0 w 25"/>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76">
                      <a:moveTo>
                        <a:pt x="16" y="3"/>
                      </a:moveTo>
                      <a:cubicBezTo>
                        <a:pt x="14" y="18"/>
                        <a:pt x="25" y="22"/>
                        <a:pt x="24" y="38"/>
                      </a:cubicBezTo>
                      <a:cubicBezTo>
                        <a:pt x="23" y="50"/>
                        <a:pt x="20" y="70"/>
                        <a:pt x="7" y="76"/>
                      </a:cubicBezTo>
                      <a:cubicBezTo>
                        <a:pt x="4" y="60"/>
                        <a:pt x="0" y="16"/>
                        <a:pt x="0" y="0"/>
                      </a:cubicBezTo>
                    </a:path>
                  </a:pathLst>
                </a:custGeom>
                <a:solidFill>
                  <a:srgbClr val="FFF1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47" name="Freeform 369">
                  <a:extLst>
                    <a:ext uri="{FF2B5EF4-FFF2-40B4-BE49-F238E27FC236}">
                      <a16:creationId xmlns:a16="http://schemas.microsoft.com/office/drawing/2014/main" id="{15ED02C7-7638-5E9F-F5D8-AFE224A84153}"/>
                    </a:ext>
                  </a:extLst>
                </p:cNvPr>
                <p:cNvSpPr>
                  <a:spLocks/>
                </p:cNvSpPr>
                <p:nvPr/>
              </p:nvSpPr>
              <p:spPr bwMode="auto">
                <a:xfrm>
                  <a:off x="3229" y="2519"/>
                  <a:ext cx="79" cy="161"/>
                </a:xfrm>
                <a:custGeom>
                  <a:avLst/>
                  <a:gdLst>
                    <a:gd name="T0" fmla="*/ 0 w 37"/>
                    <a:gd name="T1" fmla="*/ 575 h 75"/>
                    <a:gd name="T2" fmla="*/ 88 w 37"/>
                    <a:gd name="T3" fmla="*/ 414 h 75"/>
                    <a:gd name="T4" fmla="*/ 196 w 37"/>
                    <a:gd name="T5" fmla="*/ 286 h 75"/>
                    <a:gd name="T6" fmla="*/ 214 w 37"/>
                    <a:gd name="T7" fmla="*/ 137 h 75"/>
                    <a:gd name="T8" fmla="*/ 293 w 37"/>
                    <a:gd name="T9" fmla="*/ 0 h 75"/>
                    <a:gd name="T10" fmla="*/ 265 w 37"/>
                    <a:gd name="T11" fmla="*/ 217 h 75"/>
                    <a:gd name="T12" fmla="*/ 224 w 37"/>
                    <a:gd name="T13" fmla="*/ 423 h 75"/>
                    <a:gd name="T14" fmla="*/ 333 w 37"/>
                    <a:gd name="T15" fmla="*/ 562 h 75"/>
                    <a:gd name="T16" fmla="*/ 273 w 37"/>
                    <a:gd name="T17" fmla="*/ 743 h 75"/>
                    <a:gd name="T18" fmla="*/ 105 w 37"/>
                    <a:gd name="T19" fmla="*/ 631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75">
                      <a:moveTo>
                        <a:pt x="0" y="58"/>
                      </a:moveTo>
                      <a:cubicBezTo>
                        <a:pt x="4" y="53"/>
                        <a:pt x="5" y="47"/>
                        <a:pt x="9" y="42"/>
                      </a:cubicBezTo>
                      <a:cubicBezTo>
                        <a:pt x="13" y="38"/>
                        <a:pt x="17" y="35"/>
                        <a:pt x="20" y="29"/>
                      </a:cubicBezTo>
                      <a:cubicBezTo>
                        <a:pt x="22" y="24"/>
                        <a:pt x="20" y="19"/>
                        <a:pt x="22" y="14"/>
                      </a:cubicBezTo>
                      <a:cubicBezTo>
                        <a:pt x="24" y="9"/>
                        <a:pt x="27" y="4"/>
                        <a:pt x="30" y="0"/>
                      </a:cubicBezTo>
                      <a:cubicBezTo>
                        <a:pt x="30" y="8"/>
                        <a:pt x="29" y="15"/>
                        <a:pt x="27" y="22"/>
                      </a:cubicBezTo>
                      <a:cubicBezTo>
                        <a:pt x="25" y="27"/>
                        <a:pt x="22" y="37"/>
                        <a:pt x="23" y="43"/>
                      </a:cubicBezTo>
                      <a:cubicBezTo>
                        <a:pt x="25" y="48"/>
                        <a:pt x="32" y="52"/>
                        <a:pt x="34" y="57"/>
                      </a:cubicBezTo>
                      <a:cubicBezTo>
                        <a:pt x="37" y="64"/>
                        <a:pt x="29" y="69"/>
                        <a:pt x="28" y="75"/>
                      </a:cubicBezTo>
                      <a:cubicBezTo>
                        <a:pt x="23" y="71"/>
                        <a:pt x="19" y="66"/>
                        <a:pt x="11" y="64"/>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48" name="Freeform 370">
                  <a:extLst>
                    <a:ext uri="{FF2B5EF4-FFF2-40B4-BE49-F238E27FC236}">
                      <a16:creationId xmlns:a16="http://schemas.microsoft.com/office/drawing/2014/main" id="{5B665A98-D815-52CD-2AE6-589F003F899D}"/>
                    </a:ext>
                  </a:extLst>
                </p:cNvPr>
                <p:cNvSpPr>
                  <a:spLocks/>
                </p:cNvSpPr>
                <p:nvPr/>
              </p:nvSpPr>
              <p:spPr bwMode="auto">
                <a:xfrm>
                  <a:off x="3257" y="2291"/>
                  <a:ext cx="60" cy="196"/>
                </a:xfrm>
                <a:custGeom>
                  <a:avLst/>
                  <a:gdLst>
                    <a:gd name="T0" fmla="*/ 129 w 28"/>
                    <a:gd name="T1" fmla="*/ 9 h 92"/>
                    <a:gd name="T2" fmla="*/ 120 w 28"/>
                    <a:gd name="T3" fmla="*/ 249 h 92"/>
                    <a:gd name="T4" fmla="*/ 197 w 28"/>
                    <a:gd name="T5" fmla="*/ 326 h 92"/>
                    <a:gd name="T6" fmla="*/ 197 w 28"/>
                    <a:gd name="T7" fmla="*/ 445 h 92"/>
                    <a:gd name="T8" fmla="*/ 257 w 28"/>
                    <a:gd name="T9" fmla="*/ 658 h 92"/>
                    <a:gd name="T10" fmla="*/ 225 w 28"/>
                    <a:gd name="T11" fmla="*/ 880 h 92"/>
                    <a:gd name="T12" fmla="*/ 216 w 28"/>
                    <a:gd name="T13" fmla="*/ 891 h 92"/>
                    <a:gd name="T14" fmla="*/ 180 w 28"/>
                    <a:gd name="T15" fmla="*/ 667 h 92"/>
                    <a:gd name="T16" fmla="*/ 129 w 28"/>
                    <a:gd name="T17" fmla="*/ 405 h 92"/>
                    <a:gd name="T18" fmla="*/ 41 w 28"/>
                    <a:gd name="T19" fmla="*/ 213 h 92"/>
                    <a:gd name="T20" fmla="*/ 77 w 28"/>
                    <a:gd name="T21" fmla="*/ 104 h 92"/>
                    <a:gd name="T22" fmla="*/ 129 w 28"/>
                    <a:gd name="T23" fmla="*/ 0 h 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92">
                      <a:moveTo>
                        <a:pt x="13" y="1"/>
                      </a:moveTo>
                      <a:cubicBezTo>
                        <a:pt x="12" y="7"/>
                        <a:pt x="9" y="19"/>
                        <a:pt x="12" y="26"/>
                      </a:cubicBezTo>
                      <a:cubicBezTo>
                        <a:pt x="14" y="29"/>
                        <a:pt x="18" y="31"/>
                        <a:pt x="20" y="34"/>
                      </a:cubicBezTo>
                      <a:cubicBezTo>
                        <a:pt x="21" y="37"/>
                        <a:pt x="19" y="42"/>
                        <a:pt x="20" y="46"/>
                      </a:cubicBezTo>
                      <a:cubicBezTo>
                        <a:pt x="21" y="53"/>
                        <a:pt x="25" y="60"/>
                        <a:pt x="26" y="68"/>
                      </a:cubicBezTo>
                      <a:cubicBezTo>
                        <a:pt x="27" y="71"/>
                        <a:pt x="28" y="92"/>
                        <a:pt x="23" y="91"/>
                      </a:cubicBezTo>
                      <a:cubicBezTo>
                        <a:pt x="22" y="92"/>
                        <a:pt x="22" y="92"/>
                        <a:pt x="22" y="92"/>
                      </a:cubicBezTo>
                      <a:cubicBezTo>
                        <a:pt x="25" y="85"/>
                        <a:pt x="20" y="76"/>
                        <a:pt x="18" y="69"/>
                      </a:cubicBezTo>
                      <a:cubicBezTo>
                        <a:pt x="16" y="61"/>
                        <a:pt x="17" y="50"/>
                        <a:pt x="13" y="42"/>
                      </a:cubicBezTo>
                      <a:cubicBezTo>
                        <a:pt x="8" y="35"/>
                        <a:pt x="0" y="32"/>
                        <a:pt x="4" y="22"/>
                      </a:cubicBezTo>
                      <a:cubicBezTo>
                        <a:pt x="5" y="18"/>
                        <a:pt x="7" y="15"/>
                        <a:pt x="8" y="11"/>
                      </a:cubicBezTo>
                      <a:cubicBezTo>
                        <a:pt x="10" y="7"/>
                        <a:pt x="13" y="3"/>
                        <a:pt x="13" y="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49" name="Freeform 371">
                  <a:extLst>
                    <a:ext uri="{FF2B5EF4-FFF2-40B4-BE49-F238E27FC236}">
                      <a16:creationId xmlns:a16="http://schemas.microsoft.com/office/drawing/2014/main" id="{64212041-615D-8988-7B81-9D6A25138A58}"/>
                    </a:ext>
                  </a:extLst>
                </p:cNvPr>
                <p:cNvSpPr>
                  <a:spLocks/>
                </p:cNvSpPr>
                <p:nvPr/>
              </p:nvSpPr>
              <p:spPr bwMode="auto">
                <a:xfrm>
                  <a:off x="3250" y="2453"/>
                  <a:ext cx="69" cy="158"/>
                </a:xfrm>
                <a:custGeom>
                  <a:avLst/>
                  <a:gdLst>
                    <a:gd name="T0" fmla="*/ 41 w 32"/>
                    <a:gd name="T1" fmla="*/ 205 h 74"/>
                    <a:gd name="T2" fmla="*/ 69 w 32"/>
                    <a:gd name="T3" fmla="*/ 506 h 74"/>
                    <a:gd name="T4" fmla="*/ 9 w 32"/>
                    <a:gd name="T5" fmla="*/ 720 h 74"/>
                    <a:gd name="T6" fmla="*/ 201 w 32"/>
                    <a:gd name="T7" fmla="*/ 333 h 74"/>
                    <a:gd name="T8" fmla="*/ 190 w 32"/>
                    <a:gd name="T9" fmla="*/ 188 h 74"/>
                    <a:gd name="T10" fmla="*/ 278 w 32"/>
                    <a:gd name="T11" fmla="*/ 0 h 74"/>
                    <a:gd name="T12" fmla="*/ 28 w 32"/>
                    <a:gd name="T13" fmla="*/ 224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74">
                      <a:moveTo>
                        <a:pt x="4" y="21"/>
                      </a:moveTo>
                      <a:cubicBezTo>
                        <a:pt x="7" y="31"/>
                        <a:pt x="9" y="41"/>
                        <a:pt x="7" y="52"/>
                      </a:cubicBezTo>
                      <a:cubicBezTo>
                        <a:pt x="6" y="59"/>
                        <a:pt x="0" y="67"/>
                        <a:pt x="1" y="74"/>
                      </a:cubicBezTo>
                      <a:cubicBezTo>
                        <a:pt x="13" y="68"/>
                        <a:pt x="18" y="46"/>
                        <a:pt x="20" y="34"/>
                      </a:cubicBezTo>
                      <a:cubicBezTo>
                        <a:pt x="21" y="27"/>
                        <a:pt x="16" y="25"/>
                        <a:pt x="19" y="19"/>
                      </a:cubicBezTo>
                      <a:cubicBezTo>
                        <a:pt x="22" y="13"/>
                        <a:pt x="32" y="7"/>
                        <a:pt x="28" y="0"/>
                      </a:cubicBezTo>
                      <a:cubicBezTo>
                        <a:pt x="21" y="11"/>
                        <a:pt x="1" y="7"/>
                        <a:pt x="3" y="23"/>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50" name="Freeform 372">
                  <a:extLst>
                    <a:ext uri="{FF2B5EF4-FFF2-40B4-BE49-F238E27FC236}">
                      <a16:creationId xmlns:a16="http://schemas.microsoft.com/office/drawing/2014/main" id="{1C853EB2-D28D-9AC3-5DB6-3E2E923AE020}"/>
                    </a:ext>
                  </a:extLst>
                </p:cNvPr>
                <p:cNvSpPr>
                  <a:spLocks/>
                </p:cNvSpPr>
                <p:nvPr/>
              </p:nvSpPr>
              <p:spPr bwMode="auto">
                <a:xfrm>
                  <a:off x="3319" y="2389"/>
                  <a:ext cx="70" cy="139"/>
                </a:xfrm>
                <a:custGeom>
                  <a:avLst/>
                  <a:gdLst>
                    <a:gd name="T0" fmla="*/ 314 w 33"/>
                    <a:gd name="T1" fmla="*/ 342 h 65"/>
                    <a:gd name="T2" fmla="*/ 144 w 33"/>
                    <a:gd name="T3" fmla="*/ 393 h 65"/>
                    <a:gd name="T4" fmla="*/ 161 w 33"/>
                    <a:gd name="T5" fmla="*/ 635 h 65"/>
                    <a:gd name="T6" fmla="*/ 104 w 33"/>
                    <a:gd name="T7" fmla="*/ 539 h 65"/>
                    <a:gd name="T8" fmla="*/ 0 w 33"/>
                    <a:gd name="T9" fmla="*/ 481 h 65"/>
                    <a:gd name="T10" fmla="*/ 49 w 33"/>
                    <a:gd name="T11" fmla="*/ 225 h 65"/>
                    <a:gd name="T12" fmla="*/ 136 w 33"/>
                    <a:gd name="T13" fmla="*/ 68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65">
                      <a:moveTo>
                        <a:pt x="33" y="35"/>
                      </a:moveTo>
                      <a:cubicBezTo>
                        <a:pt x="25" y="30"/>
                        <a:pt x="16" y="28"/>
                        <a:pt x="15" y="40"/>
                      </a:cubicBezTo>
                      <a:cubicBezTo>
                        <a:pt x="14" y="48"/>
                        <a:pt x="20" y="57"/>
                        <a:pt x="17" y="65"/>
                      </a:cubicBezTo>
                      <a:cubicBezTo>
                        <a:pt x="14" y="62"/>
                        <a:pt x="14" y="58"/>
                        <a:pt x="11" y="55"/>
                      </a:cubicBezTo>
                      <a:cubicBezTo>
                        <a:pt x="8" y="51"/>
                        <a:pt x="4" y="50"/>
                        <a:pt x="0" y="49"/>
                      </a:cubicBezTo>
                      <a:cubicBezTo>
                        <a:pt x="5" y="42"/>
                        <a:pt x="6" y="31"/>
                        <a:pt x="5" y="23"/>
                      </a:cubicBezTo>
                      <a:cubicBezTo>
                        <a:pt x="4" y="16"/>
                        <a:pt x="1" y="0"/>
                        <a:pt x="14" y="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51" name="Freeform 373">
                  <a:extLst>
                    <a:ext uri="{FF2B5EF4-FFF2-40B4-BE49-F238E27FC236}">
                      <a16:creationId xmlns:a16="http://schemas.microsoft.com/office/drawing/2014/main" id="{DC77B48B-0376-9ED0-56BA-0FAF9004DA10}"/>
                    </a:ext>
                  </a:extLst>
                </p:cNvPr>
                <p:cNvSpPr>
                  <a:spLocks/>
                </p:cNvSpPr>
                <p:nvPr/>
              </p:nvSpPr>
              <p:spPr bwMode="auto">
                <a:xfrm>
                  <a:off x="3289" y="2821"/>
                  <a:ext cx="79" cy="119"/>
                </a:xfrm>
                <a:custGeom>
                  <a:avLst/>
                  <a:gdLst>
                    <a:gd name="T0" fmla="*/ 164 w 37"/>
                    <a:gd name="T1" fmla="*/ 0 h 56"/>
                    <a:gd name="T2" fmla="*/ 60 w 37"/>
                    <a:gd name="T3" fmla="*/ 230 h 56"/>
                    <a:gd name="T4" fmla="*/ 41 w 37"/>
                    <a:gd name="T5" fmla="*/ 489 h 56"/>
                    <a:gd name="T6" fmla="*/ 265 w 37"/>
                    <a:gd name="T7" fmla="*/ 470 h 56"/>
                    <a:gd name="T8" fmla="*/ 350 w 37"/>
                    <a:gd name="T9" fmla="*/ 298 h 56"/>
                    <a:gd name="T10" fmla="*/ 265 w 37"/>
                    <a:gd name="T11" fmla="*/ 393 h 56"/>
                    <a:gd name="T12" fmla="*/ 137 w 37"/>
                    <a:gd name="T13" fmla="*/ 334 h 56"/>
                    <a:gd name="T14" fmla="*/ 164 w 37"/>
                    <a:gd name="T15" fmla="*/ 19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56">
                      <a:moveTo>
                        <a:pt x="17" y="0"/>
                      </a:moveTo>
                      <a:cubicBezTo>
                        <a:pt x="10" y="7"/>
                        <a:pt x="7" y="14"/>
                        <a:pt x="6" y="24"/>
                      </a:cubicBezTo>
                      <a:cubicBezTo>
                        <a:pt x="5" y="30"/>
                        <a:pt x="0" y="45"/>
                        <a:pt x="4" y="51"/>
                      </a:cubicBezTo>
                      <a:cubicBezTo>
                        <a:pt x="7" y="56"/>
                        <a:pt x="22" y="52"/>
                        <a:pt x="27" y="49"/>
                      </a:cubicBezTo>
                      <a:cubicBezTo>
                        <a:pt x="37" y="45"/>
                        <a:pt x="36" y="41"/>
                        <a:pt x="36" y="31"/>
                      </a:cubicBezTo>
                      <a:cubicBezTo>
                        <a:pt x="33" y="35"/>
                        <a:pt x="32" y="39"/>
                        <a:pt x="27" y="41"/>
                      </a:cubicBezTo>
                      <a:cubicBezTo>
                        <a:pt x="21" y="43"/>
                        <a:pt x="17" y="40"/>
                        <a:pt x="14" y="35"/>
                      </a:cubicBezTo>
                      <a:cubicBezTo>
                        <a:pt x="11" y="27"/>
                        <a:pt x="11" y="8"/>
                        <a:pt x="17" y="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52" name="Freeform 374">
                  <a:extLst>
                    <a:ext uri="{FF2B5EF4-FFF2-40B4-BE49-F238E27FC236}">
                      <a16:creationId xmlns:a16="http://schemas.microsoft.com/office/drawing/2014/main" id="{E2A97E7F-4521-D76F-CDB8-804747D6ED35}"/>
                    </a:ext>
                  </a:extLst>
                </p:cNvPr>
                <p:cNvSpPr>
                  <a:spLocks/>
                </p:cNvSpPr>
                <p:nvPr/>
              </p:nvSpPr>
              <p:spPr bwMode="auto">
                <a:xfrm>
                  <a:off x="3960" y="1438"/>
                  <a:ext cx="117" cy="119"/>
                </a:xfrm>
                <a:custGeom>
                  <a:avLst/>
                  <a:gdLst>
                    <a:gd name="T0" fmla="*/ 96 w 55"/>
                    <a:gd name="T1" fmla="*/ 366 h 56"/>
                    <a:gd name="T2" fmla="*/ 257 w 55"/>
                    <a:gd name="T3" fmla="*/ 529 h 56"/>
                    <a:gd name="T4" fmla="*/ 530 w 55"/>
                    <a:gd name="T5" fmla="*/ 478 h 56"/>
                    <a:gd name="T6" fmla="*/ 366 w 55"/>
                    <a:gd name="T7" fmla="*/ 334 h 56"/>
                    <a:gd name="T8" fmla="*/ 257 w 55"/>
                    <a:gd name="T9" fmla="*/ 117 h 56"/>
                    <a:gd name="T10" fmla="*/ 68 w 55"/>
                    <a:gd name="T11" fmla="*/ 68 h 56"/>
                    <a:gd name="T12" fmla="*/ 85 w 55"/>
                    <a:gd name="T13" fmla="*/ 349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56">
                      <a:moveTo>
                        <a:pt x="10" y="38"/>
                      </a:moveTo>
                      <a:cubicBezTo>
                        <a:pt x="0" y="51"/>
                        <a:pt x="19" y="54"/>
                        <a:pt x="27" y="55"/>
                      </a:cubicBezTo>
                      <a:cubicBezTo>
                        <a:pt x="38" y="56"/>
                        <a:pt x="45" y="54"/>
                        <a:pt x="55" y="50"/>
                      </a:cubicBezTo>
                      <a:cubicBezTo>
                        <a:pt x="45" y="47"/>
                        <a:pt x="41" y="44"/>
                        <a:pt x="38" y="35"/>
                      </a:cubicBezTo>
                      <a:cubicBezTo>
                        <a:pt x="35" y="26"/>
                        <a:pt x="34" y="18"/>
                        <a:pt x="27" y="12"/>
                      </a:cubicBezTo>
                      <a:cubicBezTo>
                        <a:pt x="21" y="7"/>
                        <a:pt x="12" y="0"/>
                        <a:pt x="7" y="7"/>
                      </a:cubicBezTo>
                      <a:cubicBezTo>
                        <a:pt x="4" y="12"/>
                        <a:pt x="7" y="31"/>
                        <a:pt x="9" y="36"/>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53" name="Freeform 375">
                  <a:extLst>
                    <a:ext uri="{FF2B5EF4-FFF2-40B4-BE49-F238E27FC236}">
                      <a16:creationId xmlns:a16="http://schemas.microsoft.com/office/drawing/2014/main" id="{63691C7D-7143-3812-D80D-60036D98A923}"/>
                    </a:ext>
                  </a:extLst>
                </p:cNvPr>
                <p:cNvSpPr>
                  <a:spLocks/>
                </p:cNvSpPr>
                <p:nvPr/>
              </p:nvSpPr>
              <p:spPr bwMode="auto">
                <a:xfrm>
                  <a:off x="4050" y="1438"/>
                  <a:ext cx="124" cy="126"/>
                </a:xfrm>
                <a:custGeom>
                  <a:avLst/>
                  <a:gdLst>
                    <a:gd name="T0" fmla="*/ 0 w 58"/>
                    <a:gd name="T1" fmla="*/ 156 h 59"/>
                    <a:gd name="T2" fmla="*/ 205 w 58"/>
                    <a:gd name="T3" fmla="*/ 446 h 59"/>
                    <a:gd name="T4" fmla="*/ 567 w 58"/>
                    <a:gd name="T5" fmla="*/ 506 h 59"/>
                    <a:gd name="T6" fmla="*/ 233 w 58"/>
                    <a:gd name="T7" fmla="*/ 318 h 59"/>
                    <a:gd name="T8" fmla="*/ 0 w 58"/>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9">
                      <a:moveTo>
                        <a:pt x="0" y="16"/>
                      </a:moveTo>
                      <a:cubicBezTo>
                        <a:pt x="9" y="25"/>
                        <a:pt x="8" y="39"/>
                        <a:pt x="21" y="46"/>
                      </a:cubicBezTo>
                      <a:cubicBezTo>
                        <a:pt x="32" y="51"/>
                        <a:pt x="45" y="59"/>
                        <a:pt x="58" y="52"/>
                      </a:cubicBezTo>
                      <a:cubicBezTo>
                        <a:pt x="50" y="41"/>
                        <a:pt x="33" y="42"/>
                        <a:pt x="24" y="33"/>
                      </a:cubicBezTo>
                      <a:cubicBezTo>
                        <a:pt x="14" y="24"/>
                        <a:pt x="11" y="10"/>
                        <a:pt x="0" y="0"/>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54" name="Freeform 376">
                  <a:extLst>
                    <a:ext uri="{FF2B5EF4-FFF2-40B4-BE49-F238E27FC236}">
                      <a16:creationId xmlns:a16="http://schemas.microsoft.com/office/drawing/2014/main" id="{8EA50F8F-D96A-0ED2-9B7F-87908D4319F0}"/>
                    </a:ext>
                  </a:extLst>
                </p:cNvPr>
                <p:cNvSpPr>
                  <a:spLocks/>
                </p:cNvSpPr>
                <p:nvPr/>
              </p:nvSpPr>
              <p:spPr bwMode="auto">
                <a:xfrm>
                  <a:off x="4077" y="1412"/>
                  <a:ext cx="165" cy="107"/>
                </a:xfrm>
                <a:custGeom>
                  <a:avLst/>
                  <a:gdLst>
                    <a:gd name="T0" fmla="*/ 28 w 77"/>
                    <a:gd name="T1" fmla="*/ 19 h 50"/>
                    <a:gd name="T2" fmla="*/ 394 w 77"/>
                    <a:gd name="T3" fmla="*/ 128 h 50"/>
                    <a:gd name="T4" fmla="*/ 759 w 77"/>
                    <a:gd name="T5" fmla="*/ 156 h 50"/>
                    <a:gd name="T6" fmla="*/ 523 w 77"/>
                    <a:gd name="T7" fmla="*/ 490 h 50"/>
                    <a:gd name="T8" fmla="*/ 165 w 77"/>
                    <a:gd name="T9" fmla="*/ 353 h 50"/>
                    <a:gd name="T10" fmla="*/ 0 w 77"/>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0">
                      <a:moveTo>
                        <a:pt x="3" y="2"/>
                      </a:moveTo>
                      <a:cubicBezTo>
                        <a:pt x="15" y="3"/>
                        <a:pt x="27" y="11"/>
                        <a:pt x="40" y="13"/>
                      </a:cubicBezTo>
                      <a:cubicBezTo>
                        <a:pt x="51" y="14"/>
                        <a:pt x="66" y="11"/>
                        <a:pt x="77" y="16"/>
                      </a:cubicBezTo>
                      <a:cubicBezTo>
                        <a:pt x="76" y="20"/>
                        <a:pt x="57" y="48"/>
                        <a:pt x="53" y="50"/>
                      </a:cubicBezTo>
                      <a:cubicBezTo>
                        <a:pt x="44" y="42"/>
                        <a:pt x="29" y="43"/>
                        <a:pt x="17" y="36"/>
                      </a:cubicBezTo>
                      <a:cubicBezTo>
                        <a:pt x="6" y="28"/>
                        <a:pt x="8" y="11"/>
                        <a:pt x="0" y="0"/>
                      </a:cubicBezTo>
                    </a:path>
                  </a:pathLst>
                </a:custGeom>
                <a:solidFill>
                  <a:srgbClr val="FE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55" name="Freeform 377">
                  <a:extLst>
                    <a:ext uri="{FF2B5EF4-FFF2-40B4-BE49-F238E27FC236}">
                      <a16:creationId xmlns:a16="http://schemas.microsoft.com/office/drawing/2014/main" id="{E3D308BA-D857-5FBA-8478-AE993EAF00A4}"/>
                    </a:ext>
                  </a:extLst>
                </p:cNvPr>
                <p:cNvSpPr>
                  <a:spLocks/>
                </p:cNvSpPr>
                <p:nvPr/>
              </p:nvSpPr>
              <p:spPr bwMode="auto">
                <a:xfrm>
                  <a:off x="4656" y="1237"/>
                  <a:ext cx="221" cy="111"/>
                </a:xfrm>
                <a:custGeom>
                  <a:avLst/>
                  <a:gdLst>
                    <a:gd name="T0" fmla="*/ 0 w 103"/>
                    <a:gd name="T1" fmla="*/ 0 h 52"/>
                    <a:gd name="T2" fmla="*/ 515 w 103"/>
                    <a:gd name="T3" fmla="*/ 164 h 52"/>
                    <a:gd name="T4" fmla="*/ 820 w 103"/>
                    <a:gd name="T5" fmla="*/ 418 h 52"/>
                    <a:gd name="T6" fmla="*/ 672 w 103"/>
                    <a:gd name="T7" fmla="*/ 333 h 52"/>
                    <a:gd name="T8" fmla="*/ 466 w 103"/>
                    <a:gd name="T9" fmla="*/ 233 h 52"/>
                    <a:gd name="T10" fmla="*/ 88 w 103"/>
                    <a:gd name="T11" fmla="*/ 28 h 52"/>
                    <a:gd name="T12" fmla="*/ 28 w 103"/>
                    <a:gd name="T13" fmla="*/ 0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52">
                      <a:moveTo>
                        <a:pt x="0" y="0"/>
                      </a:moveTo>
                      <a:cubicBezTo>
                        <a:pt x="17" y="8"/>
                        <a:pt x="34" y="13"/>
                        <a:pt x="52" y="17"/>
                      </a:cubicBezTo>
                      <a:cubicBezTo>
                        <a:pt x="62" y="19"/>
                        <a:pt x="103" y="26"/>
                        <a:pt x="83" y="43"/>
                      </a:cubicBezTo>
                      <a:cubicBezTo>
                        <a:pt x="72" y="52"/>
                        <a:pt x="75" y="40"/>
                        <a:pt x="68" y="34"/>
                      </a:cubicBezTo>
                      <a:cubicBezTo>
                        <a:pt x="63" y="29"/>
                        <a:pt x="53" y="28"/>
                        <a:pt x="47" y="24"/>
                      </a:cubicBezTo>
                      <a:cubicBezTo>
                        <a:pt x="34" y="17"/>
                        <a:pt x="22" y="10"/>
                        <a:pt x="9" y="3"/>
                      </a:cubicBezTo>
                      <a:cubicBezTo>
                        <a:pt x="7" y="2"/>
                        <a:pt x="5" y="1"/>
                        <a:pt x="3" y="0"/>
                      </a:cubicBezTo>
                    </a:path>
                  </a:pathLst>
                </a:custGeom>
                <a:solidFill>
                  <a:srgbClr val="FE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56" name="Freeform 378">
                  <a:extLst>
                    <a:ext uri="{FF2B5EF4-FFF2-40B4-BE49-F238E27FC236}">
                      <a16:creationId xmlns:a16="http://schemas.microsoft.com/office/drawing/2014/main" id="{29AC0E3C-A6C9-8872-5990-66C4F14113EC}"/>
                    </a:ext>
                  </a:extLst>
                </p:cNvPr>
                <p:cNvSpPr>
                  <a:spLocks/>
                </p:cNvSpPr>
                <p:nvPr/>
              </p:nvSpPr>
              <p:spPr bwMode="auto">
                <a:xfrm>
                  <a:off x="3186" y="1536"/>
                  <a:ext cx="178" cy="70"/>
                </a:xfrm>
                <a:custGeom>
                  <a:avLst/>
                  <a:gdLst>
                    <a:gd name="T0" fmla="*/ 0 w 83"/>
                    <a:gd name="T1" fmla="*/ 36 h 33"/>
                    <a:gd name="T2" fmla="*/ 257 w 83"/>
                    <a:gd name="T3" fmla="*/ 112 h 33"/>
                    <a:gd name="T4" fmla="*/ 354 w 83"/>
                    <a:gd name="T5" fmla="*/ 180 h 33"/>
                    <a:gd name="T6" fmla="*/ 405 w 83"/>
                    <a:gd name="T7" fmla="*/ 280 h 33"/>
                    <a:gd name="T8" fmla="*/ 583 w 83"/>
                    <a:gd name="T9" fmla="*/ 189 h 33"/>
                    <a:gd name="T10" fmla="*/ 819 w 83"/>
                    <a:gd name="T11" fmla="*/ 85 h 33"/>
                    <a:gd name="T12" fmla="*/ 465 w 83"/>
                    <a:gd name="T13" fmla="*/ 85 h 33"/>
                    <a:gd name="T14" fmla="*/ 88 w 83"/>
                    <a:gd name="T15" fmla="*/ 49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 h="33">
                      <a:moveTo>
                        <a:pt x="0" y="4"/>
                      </a:moveTo>
                      <a:cubicBezTo>
                        <a:pt x="9" y="3"/>
                        <a:pt x="18" y="8"/>
                        <a:pt x="26" y="12"/>
                      </a:cubicBezTo>
                      <a:cubicBezTo>
                        <a:pt x="29" y="14"/>
                        <a:pt x="33" y="17"/>
                        <a:pt x="36" y="19"/>
                      </a:cubicBezTo>
                      <a:cubicBezTo>
                        <a:pt x="37" y="21"/>
                        <a:pt x="41" y="29"/>
                        <a:pt x="41" y="29"/>
                      </a:cubicBezTo>
                      <a:cubicBezTo>
                        <a:pt x="48" y="33"/>
                        <a:pt x="54" y="24"/>
                        <a:pt x="59" y="20"/>
                      </a:cubicBezTo>
                      <a:cubicBezTo>
                        <a:pt x="66" y="14"/>
                        <a:pt x="74" y="10"/>
                        <a:pt x="83" y="9"/>
                      </a:cubicBezTo>
                      <a:cubicBezTo>
                        <a:pt x="70" y="5"/>
                        <a:pt x="59" y="10"/>
                        <a:pt x="47" y="9"/>
                      </a:cubicBezTo>
                      <a:cubicBezTo>
                        <a:pt x="34" y="7"/>
                        <a:pt x="23" y="0"/>
                        <a:pt x="9" y="5"/>
                      </a:cubicBezTo>
                    </a:path>
                  </a:pathLst>
                </a:custGeom>
                <a:solidFill>
                  <a:srgbClr val="FE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57" name="Freeform 379">
                  <a:extLst>
                    <a:ext uri="{FF2B5EF4-FFF2-40B4-BE49-F238E27FC236}">
                      <a16:creationId xmlns:a16="http://schemas.microsoft.com/office/drawing/2014/main" id="{6E8FD898-494B-664B-C6AF-37C3616F7C66}"/>
                    </a:ext>
                  </a:extLst>
                </p:cNvPr>
                <p:cNvSpPr>
                  <a:spLocks/>
                </p:cNvSpPr>
                <p:nvPr/>
              </p:nvSpPr>
              <p:spPr bwMode="auto">
                <a:xfrm>
                  <a:off x="3289" y="1572"/>
                  <a:ext cx="192" cy="52"/>
                </a:xfrm>
                <a:custGeom>
                  <a:avLst/>
                  <a:gdLst>
                    <a:gd name="T0" fmla="*/ 0 w 90"/>
                    <a:gd name="T1" fmla="*/ 165 h 24"/>
                    <a:gd name="T2" fmla="*/ 9 w 90"/>
                    <a:gd name="T3" fmla="*/ 225 h 24"/>
                    <a:gd name="T4" fmla="*/ 224 w 90"/>
                    <a:gd name="T5" fmla="*/ 184 h 24"/>
                    <a:gd name="T6" fmla="*/ 437 w 90"/>
                    <a:gd name="T7" fmla="*/ 225 h 24"/>
                    <a:gd name="T8" fmla="*/ 875 w 90"/>
                    <a:gd name="T9" fmla="*/ 72 h 24"/>
                    <a:gd name="T10" fmla="*/ 478 w 90"/>
                    <a:gd name="T11" fmla="*/ 121 h 24"/>
                    <a:gd name="T12" fmla="*/ 301 w 90"/>
                    <a:gd name="T13" fmla="*/ 43 h 24"/>
                    <a:gd name="T14" fmla="*/ 96 w 90"/>
                    <a:gd name="T15" fmla="*/ 165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4">
                      <a:moveTo>
                        <a:pt x="0" y="16"/>
                      </a:moveTo>
                      <a:cubicBezTo>
                        <a:pt x="0" y="18"/>
                        <a:pt x="0" y="21"/>
                        <a:pt x="1" y="22"/>
                      </a:cubicBezTo>
                      <a:cubicBezTo>
                        <a:pt x="8" y="23"/>
                        <a:pt x="15" y="19"/>
                        <a:pt x="23" y="18"/>
                      </a:cubicBezTo>
                      <a:cubicBezTo>
                        <a:pt x="32" y="18"/>
                        <a:pt x="38" y="22"/>
                        <a:pt x="45" y="22"/>
                      </a:cubicBezTo>
                      <a:cubicBezTo>
                        <a:pt x="60" y="24"/>
                        <a:pt x="80" y="18"/>
                        <a:pt x="90" y="7"/>
                      </a:cubicBezTo>
                      <a:cubicBezTo>
                        <a:pt x="80" y="17"/>
                        <a:pt x="60" y="21"/>
                        <a:pt x="49" y="12"/>
                      </a:cubicBezTo>
                      <a:cubicBezTo>
                        <a:pt x="40" y="6"/>
                        <a:pt x="43" y="0"/>
                        <a:pt x="31" y="4"/>
                      </a:cubicBezTo>
                      <a:cubicBezTo>
                        <a:pt x="23" y="6"/>
                        <a:pt x="17" y="12"/>
                        <a:pt x="10" y="16"/>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58" name="Freeform 380">
                  <a:extLst>
                    <a:ext uri="{FF2B5EF4-FFF2-40B4-BE49-F238E27FC236}">
                      <a16:creationId xmlns:a16="http://schemas.microsoft.com/office/drawing/2014/main" id="{A4DBAA8C-A5A7-0C9D-CF39-2C01823F9313}"/>
                    </a:ext>
                  </a:extLst>
                </p:cNvPr>
                <p:cNvSpPr>
                  <a:spLocks/>
                </p:cNvSpPr>
                <p:nvPr/>
              </p:nvSpPr>
              <p:spPr bwMode="auto">
                <a:xfrm>
                  <a:off x="3503" y="1459"/>
                  <a:ext cx="207" cy="56"/>
                </a:xfrm>
                <a:custGeom>
                  <a:avLst/>
                  <a:gdLst>
                    <a:gd name="T0" fmla="*/ 0 w 97"/>
                    <a:gd name="T1" fmla="*/ 129 h 26"/>
                    <a:gd name="T2" fmla="*/ 478 w 97"/>
                    <a:gd name="T3" fmla="*/ 200 h 26"/>
                    <a:gd name="T4" fmla="*/ 679 w 97"/>
                    <a:gd name="T5" fmla="*/ 218 h 26"/>
                    <a:gd name="T6" fmla="*/ 943 w 97"/>
                    <a:gd name="T7" fmla="*/ 181 h 26"/>
                    <a:gd name="T8" fmla="*/ 105 w 97"/>
                    <a:gd name="T9" fmla="*/ 101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26">
                      <a:moveTo>
                        <a:pt x="0" y="13"/>
                      </a:moveTo>
                      <a:cubicBezTo>
                        <a:pt x="17" y="9"/>
                        <a:pt x="34" y="11"/>
                        <a:pt x="49" y="20"/>
                      </a:cubicBezTo>
                      <a:cubicBezTo>
                        <a:pt x="59" y="26"/>
                        <a:pt x="60" y="26"/>
                        <a:pt x="70" y="22"/>
                      </a:cubicBezTo>
                      <a:cubicBezTo>
                        <a:pt x="78" y="19"/>
                        <a:pt x="88" y="17"/>
                        <a:pt x="97" y="18"/>
                      </a:cubicBezTo>
                      <a:cubicBezTo>
                        <a:pt x="71" y="6"/>
                        <a:pt x="37" y="0"/>
                        <a:pt x="11" y="10"/>
                      </a:cubicBezTo>
                    </a:path>
                  </a:pathLst>
                </a:custGeom>
                <a:solidFill>
                  <a:srgbClr val="FE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59" name="Freeform 381">
                  <a:extLst>
                    <a:ext uri="{FF2B5EF4-FFF2-40B4-BE49-F238E27FC236}">
                      <a16:creationId xmlns:a16="http://schemas.microsoft.com/office/drawing/2014/main" id="{FC3732DF-6B70-3B47-84B7-8950790BB71A}"/>
                    </a:ext>
                  </a:extLst>
                </p:cNvPr>
                <p:cNvSpPr>
                  <a:spLocks/>
                </p:cNvSpPr>
                <p:nvPr/>
              </p:nvSpPr>
              <p:spPr bwMode="auto">
                <a:xfrm>
                  <a:off x="3530" y="1502"/>
                  <a:ext cx="90" cy="79"/>
                </a:xfrm>
                <a:custGeom>
                  <a:avLst/>
                  <a:gdLst>
                    <a:gd name="T0" fmla="*/ 137 w 42"/>
                    <a:gd name="T1" fmla="*/ 0 h 37"/>
                    <a:gd name="T2" fmla="*/ 414 w 42"/>
                    <a:gd name="T3" fmla="*/ 145 h 37"/>
                    <a:gd name="T4" fmla="*/ 0 w 42"/>
                    <a:gd name="T5" fmla="*/ 361 h 37"/>
                    <a:gd name="T6" fmla="*/ 137 w 42"/>
                    <a:gd name="T7" fmla="*/ 28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7">
                      <a:moveTo>
                        <a:pt x="14" y="0"/>
                      </a:moveTo>
                      <a:cubicBezTo>
                        <a:pt x="26" y="0"/>
                        <a:pt x="33" y="7"/>
                        <a:pt x="42" y="15"/>
                      </a:cubicBezTo>
                      <a:cubicBezTo>
                        <a:pt x="37" y="27"/>
                        <a:pt x="11" y="32"/>
                        <a:pt x="0" y="37"/>
                      </a:cubicBezTo>
                      <a:cubicBezTo>
                        <a:pt x="10" y="33"/>
                        <a:pt x="31" y="11"/>
                        <a:pt x="14" y="3"/>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60" name="Freeform 382">
                  <a:extLst>
                    <a:ext uri="{FF2B5EF4-FFF2-40B4-BE49-F238E27FC236}">
                      <a16:creationId xmlns:a16="http://schemas.microsoft.com/office/drawing/2014/main" id="{C76F9AE3-8CBA-FE98-2CB0-3B6047A5B427}"/>
                    </a:ext>
                  </a:extLst>
                </p:cNvPr>
                <p:cNvSpPr>
                  <a:spLocks/>
                </p:cNvSpPr>
                <p:nvPr/>
              </p:nvSpPr>
              <p:spPr bwMode="auto">
                <a:xfrm>
                  <a:off x="4592" y="1294"/>
                  <a:ext cx="205" cy="86"/>
                </a:xfrm>
                <a:custGeom>
                  <a:avLst/>
                  <a:gdLst>
                    <a:gd name="T0" fmla="*/ 703 w 96"/>
                    <a:gd name="T1" fmla="*/ 28 h 40"/>
                    <a:gd name="T2" fmla="*/ 916 w 96"/>
                    <a:gd name="T3" fmla="*/ 226 h 40"/>
                    <a:gd name="T4" fmla="*/ 730 w 96"/>
                    <a:gd name="T5" fmla="*/ 198 h 40"/>
                    <a:gd name="T6" fmla="*/ 410 w 96"/>
                    <a:gd name="T7" fmla="*/ 241 h 40"/>
                    <a:gd name="T8" fmla="*/ 0 w 96"/>
                    <a:gd name="T9" fmla="*/ 310 h 40"/>
                    <a:gd name="T10" fmla="*/ 401 w 96"/>
                    <a:gd name="T11" fmla="*/ 172 h 40"/>
                    <a:gd name="T12" fmla="*/ 651 w 96"/>
                    <a:gd name="T13" fmla="*/ 52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40">
                      <a:moveTo>
                        <a:pt x="72" y="3"/>
                      </a:moveTo>
                      <a:cubicBezTo>
                        <a:pt x="82" y="6"/>
                        <a:pt x="96" y="10"/>
                        <a:pt x="94" y="23"/>
                      </a:cubicBezTo>
                      <a:cubicBezTo>
                        <a:pt x="92" y="40"/>
                        <a:pt x="83" y="22"/>
                        <a:pt x="75" y="20"/>
                      </a:cubicBezTo>
                      <a:cubicBezTo>
                        <a:pt x="64" y="15"/>
                        <a:pt x="53" y="22"/>
                        <a:pt x="42" y="24"/>
                      </a:cubicBezTo>
                      <a:cubicBezTo>
                        <a:pt x="29" y="28"/>
                        <a:pt x="13" y="26"/>
                        <a:pt x="0" y="31"/>
                      </a:cubicBezTo>
                      <a:cubicBezTo>
                        <a:pt x="14" y="28"/>
                        <a:pt x="29" y="24"/>
                        <a:pt x="41" y="17"/>
                      </a:cubicBezTo>
                      <a:cubicBezTo>
                        <a:pt x="49" y="12"/>
                        <a:pt x="58" y="0"/>
                        <a:pt x="67" y="5"/>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61" name="Freeform 383">
                  <a:extLst>
                    <a:ext uri="{FF2B5EF4-FFF2-40B4-BE49-F238E27FC236}">
                      <a16:creationId xmlns:a16="http://schemas.microsoft.com/office/drawing/2014/main" id="{0DED54B1-4134-2CAA-231D-25DA1C6D612F}"/>
                    </a:ext>
                  </a:extLst>
                </p:cNvPr>
                <p:cNvSpPr>
                  <a:spLocks/>
                </p:cNvSpPr>
                <p:nvPr/>
              </p:nvSpPr>
              <p:spPr bwMode="auto">
                <a:xfrm>
                  <a:off x="4112" y="1435"/>
                  <a:ext cx="98" cy="62"/>
                </a:xfrm>
                <a:custGeom>
                  <a:avLst/>
                  <a:gdLst>
                    <a:gd name="T0" fmla="*/ 0 w 46"/>
                    <a:gd name="T1" fmla="*/ 0 h 29"/>
                    <a:gd name="T2" fmla="*/ 326 w 46"/>
                    <a:gd name="T3" fmla="*/ 68 h 29"/>
                    <a:gd name="T4" fmla="*/ 377 w 46"/>
                    <a:gd name="T5" fmla="*/ 284 h 29"/>
                    <a:gd name="T6" fmla="*/ 173 w 46"/>
                    <a:gd name="T7" fmla="*/ 88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29">
                      <a:moveTo>
                        <a:pt x="0" y="0"/>
                      </a:moveTo>
                      <a:cubicBezTo>
                        <a:pt x="11" y="4"/>
                        <a:pt x="22" y="3"/>
                        <a:pt x="34" y="7"/>
                      </a:cubicBezTo>
                      <a:cubicBezTo>
                        <a:pt x="46" y="11"/>
                        <a:pt x="44" y="20"/>
                        <a:pt x="39" y="29"/>
                      </a:cubicBezTo>
                      <a:cubicBezTo>
                        <a:pt x="40" y="12"/>
                        <a:pt x="26" y="17"/>
                        <a:pt x="18" y="9"/>
                      </a:cubicBezTo>
                    </a:path>
                  </a:pathLst>
                </a:custGeom>
                <a:solidFill>
                  <a:srgbClr val="FFF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62" name="Freeform 384">
                  <a:extLst>
                    <a:ext uri="{FF2B5EF4-FFF2-40B4-BE49-F238E27FC236}">
                      <a16:creationId xmlns:a16="http://schemas.microsoft.com/office/drawing/2014/main" id="{73437FA7-B358-E319-8F4C-42C3EA1ADFCA}"/>
                    </a:ext>
                  </a:extLst>
                </p:cNvPr>
                <p:cNvSpPr>
                  <a:spLocks/>
                </p:cNvSpPr>
                <p:nvPr/>
              </p:nvSpPr>
              <p:spPr bwMode="auto">
                <a:xfrm>
                  <a:off x="4795" y="1292"/>
                  <a:ext cx="39" cy="26"/>
                </a:xfrm>
                <a:custGeom>
                  <a:avLst/>
                  <a:gdLst>
                    <a:gd name="T0" fmla="*/ 0 w 18"/>
                    <a:gd name="T1" fmla="*/ 0 h 12"/>
                    <a:gd name="T2" fmla="*/ 173 w 18"/>
                    <a:gd name="T3" fmla="*/ 121 h 12"/>
                    <a:gd name="T4" fmla="*/ 0 60000 65536"/>
                    <a:gd name="T5" fmla="*/ 0 60000 65536"/>
                  </a:gdLst>
                  <a:ahLst/>
                  <a:cxnLst>
                    <a:cxn ang="T4">
                      <a:pos x="T0" y="T1"/>
                    </a:cxn>
                    <a:cxn ang="T5">
                      <a:pos x="T2" y="T3"/>
                    </a:cxn>
                  </a:cxnLst>
                  <a:rect l="0" t="0" r="r" b="b"/>
                  <a:pathLst>
                    <a:path w="18" h="12">
                      <a:moveTo>
                        <a:pt x="0" y="0"/>
                      </a:moveTo>
                      <a:cubicBezTo>
                        <a:pt x="7" y="0"/>
                        <a:pt x="18" y="3"/>
                        <a:pt x="17" y="12"/>
                      </a:cubicBezTo>
                    </a:path>
                  </a:pathLst>
                </a:custGeom>
                <a:solidFill>
                  <a:srgbClr val="FFF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63" name="Freeform 385">
                  <a:extLst>
                    <a:ext uri="{FF2B5EF4-FFF2-40B4-BE49-F238E27FC236}">
                      <a16:creationId xmlns:a16="http://schemas.microsoft.com/office/drawing/2014/main" id="{7EBA171C-25E8-5297-8893-3105FF857966}"/>
                    </a:ext>
                  </a:extLst>
                </p:cNvPr>
                <p:cNvSpPr>
                  <a:spLocks/>
                </p:cNvSpPr>
                <p:nvPr/>
              </p:nvSpPr>
              <p:spPr bwMode="auto">
                <a:xfrm>
                  <a:off x="3582" y="1472"/>
                  <a:ext cx="68" cy="55"/>
                </a:xfrm>
                <a:custGeom>
                  <a:avLst/>
                  <a:gdLst>
                    <a:gd name="T0" fmla="*/ 0 w 32"/>
                    <a:gd name="T1" fmla="*/ 0 h 26"/>
                    <a:gd name="T2" fmla="*/ 308 w 32"/>
                    <a:gd name="T3" fmla="*/ 125 h 26"/>
                    <a:gd name="T4" fmla="*/ 49 w 32"/>
                    <a:gd name="T5" fmla="*/ 76 h 26"/>
                    <a:gd name="T6" fmla="*/ 0 60000 65536"/>
                    <a:gd name="T7" fmla="*/ 0 60000 65536"/>
                    <a:gd name="T8" fmla="*/ 0 60000 65536"/>
                  </a:gdLst>
                  <a:ahLst/>
                  <a:cxnLst>
                    <a:cxn ang="T6">
                      <a:pos x="T0" y="T1"/>
                    </a:cxn>
                    <a:cxn ang="T7">
                      <a:pos x="T2" y="T3"/>
                    </a:cxn>
                    <a:cxn ang="T8">
                      <a:pos x="T4" y="T5"/>
                    </a:cxn>
                  </a:cxnLst>
                  <a:rect l="0" t="0" r="r" b="b"/>
                  <a:pathLst>
                    <a:path w="32" h="26">
                      <a:moveTo>
                        <a:pt x="0" y="0"/>
                      </a:moveTo>
                      <a:cubicBezTo>
                        <a:pt x="9" y="1"/>
                        <a:pt x="29" y="1"/>
                        <a:pt x="32" y="13"/>
                      </a:cubicBezTo>
                      <a:cubicBezTo>
                        <a:pt x="19" y="26"/>
                        <a:pt x="17" y="2"/>
                        <a:pt x="5" y="8"/>
                      </a:cubicBezTo>
                    </a:path>
                  </a:pathLst>
                </a:custGeom>
                <a:solidFill>
                  <a:srgbClr val="FFF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64" name="Freeform 386">
                  <a:extLst>
                    <a:ext uri="{FF2B5EF4-FFF2-40B4-BE49-F238E27FC236}">
                      <a16:creationId xmlns:a16="http://schemas.microsoft.com/office/drawing/2014/main" id="{BFFC5DAA-BAD2-72D0-5277-2FE676A4CAE6}"/>
                    </a:ext>
                  </a:extLst>
                </p:cNvPr>
                <p:cNvSpPr>
                  <a:spLocks/>
                </p:cNvSpPr>
                <p:nvPr/>
              </p:nvSpPr>
              <p:spPr bwMode="auto">
                <a:xfrm>
                  <a:off x="3265" y="1564"/>
                  <a:ext cx="43" cy="21"/>
                </a:xfrm>
                <a:custGeom>
                  <a:avLst/>
                  <a:gdLst>
                    <a:gd name="T0" fmla="*/ 0 w 20"/>
                    <a:gd name="T1" fmla="*/ 0 h 10"/>
                    <a:gd name="T2" fmla="*/ 198 w 20"/>
                    <a:gd name="T3" fmla="*/ 17 h 10"/>
                    <a:gd name="T4" fmla="*/ 0 60000 65536"/>
                    <a:gd name="T5" fmla="*/ 0 60000 65536"/>
                  </a:gdLst>
                  <a:ahLst/>
                  <a:cxnLst>
                    <a:cxn ang="T4">
                      <a:pos x="T0" y="T1"/>
                    </a:cxn>
                    <a:cxn ang="T5">
                      <a:pos x="T2" y="T3"/>
                    </a:cxn>
                  </a:cxnLst>
                  <a:rect l="0" t="0" r="r" b="b"/>
                  <a:pathLst>
                    <a:path w="20" h="10">
                      <a:moveTo>
                        <a:pt x="0" y="0"/>
                      </a:moveTo>
                      <a:cubicBezTo>
                        <a:pt x="11" y="10"/>
                        <a:pt x="6" y="7"/>
                        <a:pt x="20" y="2"/>
                      </a:cubicBezTo>
                    </a:path>
                  </a:pathLst>
                </a:custGeom>
                <a:solidFill>
                  <a:srgbClr val="FFF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65" name="Freeform 387">
                  <a:extLst>
                    <a:ext uri="{FF2B5EF4-FFF2-40B4-BE49-F238E27FC236}">
                      <a16:creationId xmlns:a16="http://schemas.microsoft.com/office/drawing/2014/main" id="{669F061F-A46E-B6A4-EB4B-EFD4AC50568A}"/>
                    </a:ext>
                  </a:extLst>
                </p:cNvPr>
                <p:cNvSpPr>
                  <a:spLocks/>
                </p:cNvSpPr>
                <p:nvPr/>
              </p:nvSpPr>
              <p:spPr bwMode="auto">
                <a:xfrm>
                  <a:off x="3075" y="1380"/>
                  <a:ext cx="160" cy="92"/>
                </a:xfrm>
                <a:custGeom>
                  <a:avLst/>
                  <a:gdLst>
                    <a:gd name="T0" fmla="*/ 105 w 75"/>
                    <a:gd name="T1" fmla="*/ 145 h 43"/>
                    <a:gd name="T2" fmla="*/ 19 w 75"/>
                    <a:gd name="T3" fmla="*/ 285 h 43"/>
                    <a:gd name="T4" fmla="*/ 186 w 75"/>
                    <a:gd name="T5" fmla="*/ 421 h 43"/>
                    <a:gd name="T6" fmla="*/ 727 w 75"/>
                    <a:gd name="T7" fmla="*/ 0 h 43"/>
                    <a:gd name="T8" fmla="*/ 196 w 75"/>
                    <a:gd name="T9" fmla="*/ 137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3">
                      <a:moveTo>
                        <a:pt x="11" y="15"/>
                      </a:moveTo>
                      <a:cubicBezTo>
                        <a:pt x="8" y="19"/>
                        <a:pt x="0" y="24"/>
                        <a:pt x="2" y="29"/>
                      </a:cubicBezTo>
                      <a:cubicBezTo>
                        <a:pt x="2" y="29"/>
                        <a:pt x="17" y="41"/>
                        <a:pt x="19" y="43"/>
                      </a:cubicBezTo>
                      <a:cubicBezTo>
                        <a:pt x="11" y="7"/>
                        <a:pt x="63" y="21"/>
                        <a:pt x="75" y="0"/>
                      </a:cubicBezTo>
                      <a:cubicBezTo>
                        <a:pt x="58" y="3"/>
                        <a:pt x="37" y="7"/>
                        <a:pt x="20" y="14"/>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66" name="Freeform 388">
                  <a:extLst>
                    <a:ext uri="{FF2B5EF4-FFF2-40B4-BE49-F238E27FC236}">
                      <a16:creationId xmlns:a16="http://schemas.microsoft.com/office/drawing/2014/main" id="{F7BB00E9-AA51-7030-EE94-399416981598}"/>
                    </a:ext>
                  </a:extLst>
                </p:cNvPr>
                <p:cNvSpPr>
                  <a:spLocks/>
                </p:cNvSpPr>
                <p:nvPr/>
              </p:nvSpPr>
              <p:spPr bwMode="auto">
                <a:xfrm>
                  <a:off x="3748" y="1247"/>
                  <a:ext cx="240" cy="35"/>
                </a:xfrm>
                <a:custGeom>
                  <a:avLst/>
                  <a:gdLst>
                    <a:gd name="T0" fmla="*/ 165 w 112"/>
                    <a:gd name="T1" fmla="*/ 72 h 16"/>
                    <a:gd name="T2" fmla="*/ 630 w 112"/>
                    <a:gd name="T3" fmla="*/ 53 h 16"/>
                    <a:gd name="T4" fmla="*/ 1101 w 112"/>
                    <a:gd name="T5" fmla="*/ 0 h 16"/>
                    <a:gd name="T6" fmla="*/ 619 w 112"/>
                    <a:gd name="T7" fmla="*/ 133 h 16"/>
                    <a:gd name="T8" fmla="*/ 0 w 112"/>
                    <a:gd name="T9" fmla="*/ 149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 h="16">
                      <a:moveTo>
                        <a:pt x="17" y="7"/>
                      </a:moveTo>
                      <a:cubicBezTo>
                        <a:pt x="31" y="1"/>
                        <a:pt x="49" y="4"/>
                        <a:pt x="64" y="5"/>
                      </a:cubicBezTo>
                      <a:cubicBezTo>
                        <a:pt x="80" y="6"/>
                        <a:pt x="96" y="3"/>
                        <a:pt x="112" y="0"/>
                      </a:cubicBezTo>
                      <a:cubicBezTo>
                        <a:pt x="94" y="6"/>
                        <a:pt x="81" y="16"/>
                        <a:pt x="63" y="13"/>
                      </a:cubicBezTo>
                      <a:cubicBezTo>
                        <a:pt x="41" y="10"/>
                        <a:pt x="21" y="13"/>
                        <a:pt x="0" y="14"/>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67" name="Freeform 389">
                  <a:extLst>
                    <a:ext uri="{FF2B5EF4-FFF2-40B4-BE49-F238E27FC236}">
                      <a16:creationId xmlns:a16="http://schemas.microsoft.com/office/drawing/2014/main" id="{493B0EE7-3F4A-10DD-9B60-CA372FD618ED}"/>
                    </a:ext>
                  </a:extLst>
                </p:cNvPr>
                <p:cNvSpPr>
                  <a:spLocks/>
                </p:cNvSpPr>
                <p:nvPr/>
              </p:nvSpPr>
              <p:spPr bwMode="auto">
                <a:xfrm>
                  <a:off x="4413" y="1143"/>
                  <a:ext cx="201" cy="40"/>
                </a:xfrm>
                <a:custGeom>
                  <a:avLst/>
                  <a:gdLst>
                    <a:gd name="T0" fmla="*/ 0 w 94"/>
                    <a:gd name="T1" fmla="*/ 141 h 19"/>
                    <a:gd name="T2" fmla="*/ 919 w 94"/>
                    <a:gd name="T3" fmla="*/ 48 h 19"/>
                    <a:gd name="T4" fmla="*/ 646 w 94"/>
                    <a:gd name="T5" fmla="*/ 160 h 19"/>
                    <a:gd name="T6" fmla="*/ 197 w 94"/>
                    <a:gd name="T7" fmla="*/ 141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 h="19">
                      <a:moveTo>
                        <a:pt x="0" y="15"/>
                      </a:moveTo>
                      <a:cubicBezTo>
                        <a:pt x="28" y="0"/>
                        <a:pt x="64" y="15"/>
                        <a:pt x="94" y="5"/>
                      </a:cubicBezTo>
                      <a:cubicBezTo>
                        <a:pt x="86" y="12"/>
                        <a:pt x="76" y="15"/>
                        <a:pt x="66" y="17"/>
                      </a:cubicBezTo>
                      <a:cubicBezTo>
                        <a:pt x="51" y="19"/>
                        <a:pt x="34" y="10"/>
                        <a:pt x="20" y="15"/>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68" name="Freeform 390">
                  <a:extLst>
                    <a:ext uri="{FF2B5EF4-FFF2-40B4-BE49-F238E27FC236}">
                      <a16:creationId xmlns:a16="http://schemas.microsoft.com/office/drawing/2014/main" id="{18CF7D15-28B3-50A8-2E8D-CADC31A4DE88}"/>
                    </a:ext>
                  </a:extLst>
                </p:cNvPr>
                <p:cNvSpPr>
                  <a:spLocks/>
                </p:cNvSpPr>
                <p:nvPr/>
              </p:nvSpPr>
              <p:spPr bwMode="auto">
                <a:xfrm>
                  <a:off x="3404" y="1286"/>
                  <a:ext cx="562" cy="209"/>
                </a:xfrm>
                <a:custGeom>
                  <a:avLst/>
                  <a:gdLst>
                    <a:gd name="T0" fmla="*/ 566 w 263"/>
                    <a:gd name="T1" fmla="*/ 264 h 98"/>
                    <a:gd name="T2" fmla="*/ 1338 w 263"/>
                    <a:gd name="T3" fmla="*/ 49 h 98"/>
                    <a:gd name="T4" fmla="*/ 2041 w 263"/>
                    <a:gd name="T5" fmla="*/ 533 h 98"/>
                    <a:gd name="T6" fmla="*/ 2257 w 263"/>
                    <a:gd name="T7" fmla="*/ 923 h 98"/>
                    <a:gd name="T8" fmla="*/ 1699 w 263"/>
                    <a:gd name="T9" fmla="*/ 864 h 98"/>
                    <a:gd name="T10" fmla="*/ 1346 w 263"/>
                    <a:gd name="T11" fmla="*/ 832 h 98"/>
                    <a:gd name="T12" fmla="*/ 876 w 263"/>
                    <a:gd name="T13" fmla="*/ 642 h 98"/>
                    <a:gd name="T14" fmla="*/ 224 w 263"/>
                    <a:gd name="T15" fmla="*/ 631 h 98"/>
                    <a:gd name="T16" fmla="*/ 19 w 263"/>
                    <a:gd name="T17" fmla="*/ 542 h 98"/>
                    <a:gd name="T18" fmla="*/ 325 w 263"/>
                    <a:gd name="T19" fmla="*/ 369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3" h="98">
                      <a:moveTo>
                        <a:pt x="58" y="27"/>
                      </a:moveTo>
                      <a:cubicBezTo>
                        <a:pt x="79" y="11"/>
                        <a:pt x="112" y="10"/>
                        <a:pt x="137" y="5"/>
                      </a:cubicBezTo>
                      <a:cubicBezTo>
                        <a:pt x="162" y="0"/>
                        <a:pt x="188" y="41"/>
                        <a:pt x="209" y="55"/>
                      </a:cubicBezTo>
                      <a:cubicBezTo>
                        <a:pt x="219" y="61"/>
                        <a:pt x="263" y="90"/>
                        <a:pt x="231" y="95"/>
                      </a:cubicBezTo>
                      <a:cubicBezTo>
                        <a:pt x="211" y="98"/>
                        <a:pt x="193" y="88"/>
                        <a:pt x="174" y="89"/>
                      </a:cubicBezTo>
                      <a:cubicBezTo>
                        <a:pt x="158" y="91"/>
                        <a:pt x="154" y="95"/>
                        <a:pt x="138" y="86"/>
                      </a:cubicBezTo>
                      <a:cubicBezTo>
                        <a:pt x="123" y="77"/>
                        <a:pt x="106" y="70"/>
                        <a:pt x="90" y="66"/>
                      </a:cubicBezTo>
                      <a:cubicBezTo>
                        <a:pt x="68" y="59"/>
                        <a:pt x="45" y="63"/>
                        <a:pt x="23" y="65"/>
                      </a:cubicBezTo>
                      <a:cubicBezTo>
                        <a:pt x="17" y="65"/>
                        <a:pt x="0" y="68"/>
                        <a:pt x="2" y="56"/>
                      </a:cubicBezTo>
                      <a:cubicBezTo>
                        <a:pt x="4" y="46"/>
                        <a:pt x="26" y="41"/>
                        <a:pt x="33" y="38"/>
                      </a:cubicBezTo>
                    </a:path>
                  </a:pathLst>
                </a:custGeom>
                <a:solidFill>
                  <a:srgbClr val="FDE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69" name="Freeform 391">
                  <a:extLst>
                    <a:ext uri="{FF2B5EF4-FFF2-40B4-BE49-F238E27FC236}">
                      <a16:creationId xmlns:a16="http://schemas.microsoft.com/office/drawing/2014/main" id="{35620BA4-68BA-A9C3-D131-E35B0B068844}"/>
                    </a:ext>
                  </a:extLst>
                </p:cNvPr>
                <p:cNvSpPr>
                  <a:spLocks/>
                </p:cNvSpPr>
                <p:nvPr/>
              </p:nvSpPr>
              <p:spPr bwMode="auto">
                <a:xfrm>
                  <a:off x="4257" y="1173"/>
                  <a:ext cx="393" cy="233"/>
                </a:xfrm>
                <a:custGeom>
                  <a:avLst/>
                  <a:gdLst>
                    <a:gd name="T0" fmla="*/ 0 w 184"/>
                    <a:gd name="T1" fmla="*/ 197 h 109"/>
                    <a:gd name="T2" fmla="*/ 1100 w 184"/>
                    <a:gd name="T3" fmla="*/ 197 h 109"/>
                    <a:gd name="T4" fmla="*/ 1698 w 184"/>
                    <a:gd name="T5" fmla="*/ 421 h 109"/>
                    <a:gd name="T6" fmla="*/ 1570 w 184"/>
                    <a:gd name="T7" fmla="*/ 808 h 109"/>
                    <a:gd name="T8" fmla="*/ 1149 w 184"/>
                    <a:gd name="T9" fmla="*/ 936 h 109"/>
                    <a:gd name="T10" fmla="*/ 602 w 184"/>
                    <a:gd name="T11" fmla="*/ 1005 h 109"/>
                    <a:gd name="T12" fmla="*/ 963 w 184"/>
                    <a:gd name="T13" fmla="*/ 607 h 109"/>
                    <a:gd name="T14" fmla="*/ 671 w 184"/>
                    <a:gd name="T15" fmla="*/ 447 h 109"/>
                    <a:gd name="T16" fmla="*/ 128 w 184"/>
                    <a:gd name="T17" fmla="*/ 293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4" h="109">
                      <a:moveTo>
                        <a:pt x="0" y="20"/>
                      </a:moveTo>
                      <a:cubicBezTo>
                        <a:pt x="33" y="0"/>
                        <a:pt x="77" y="12"/>
                        <a:pt x="113" y="20"/>
                      </a:cubicBezTo>
                      <a:cubicBezTo>
                        <a:pt x="129" y="23"/>
                        <a:pt x="163" y="29"/>
                        <a:pt x="174" y="43"/>
                      </a:cubicBezTo>
                      <a:cubicBezTo>
                        <a:pt x="184" y="57"/>
                        <a:pt x="173" y="76"/>
                        <a:pt x="161" y="83"/>
                      </a:cubicBezTo>
                      <a:cubicBezTo>
                        <a:pt x="148" y="92"/>
                        <a:pt x="134" y="93"/>
                        <a:pt x="118" y="96"/>
                      </a:cubicBezTo>
                      <a:cubicBezTo>
                        <a:pt x="103" y="98"/>
                        <a:pt x="76" y="109"/>
                        <a:pt x="62" y="103"/>
                      </a:cubicBezTo>
                      <a:cubicBezTo>
                        <a:pt x="68" y="89"/>
                        <a:pt x="104" y="81"/>
                        <a:pt x="99" y="62"/>
                      </a:cubicBezTo>
                      <a:cubicBezTo>
                        <a:pt x="97" y="51"/>
                        <a:pt x="78" y="49"/>
                        <a:pt x="69" y="46"/>
                      </a:cubicBezTo>
                      <a:cubicBezTo>
                        <a:pt x="51" y="40"/>
                        <a:pt x="31" y="35"/>
                        <a:pt x="13" y="30"/>
                      </a:cubicBezTo>
                    </a:path>
                  </a:pathLst>
                </a:custGeom>
                <a:solidFill>
                  <a:srgbClr val="FDE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70" name="Freeform 392">
                  <a:extLst>
                    <a:ext uri="{FF2B5EF4-FFF2-40B4-BE49-F238E27FC236}">
                      <a16:creationId xmlns:a16="http://schemas.microsoft.com/office/drawing/2014/main" id="{15361E9E-4E22-C301-A92C-14BB7BFBB4C1}"/>
                    </a:ext>
                  </a:extLst>
                </p:cNvPr>
                <p:cNvSpPr>
                  <a:spLocks/>
                </p:cNvSpPr>
                <p:nvPr/>
              </p:nvSpPr>
              <p:spPr bwMode="auto">
                <a:xfrm>
                  <a:off x="4652" y="1119"/>
                  <a:ext cx="359" cy="160"/>
                </a:xfrm>
                <a:custGeom>
                  <a:avLst/>
                  <a:gdLst>
                    <a:gd name="T0" fmla="*/ 214 w 168"/>
                    <a:gd name="T1" fmla="*/ 0 h 75"/>
                    <a:gd name="T2" fmla="*/ 68 w 168"/>
                    <a:gd name="T3" fmla="*/ 164 h 75"/>
                    <a:gd name="T4" fmla="*/ 224 w 168"/>
                    <a:gd name="T5" fmla="*/ 186 h 75"/>
                    <a:gd name="T6" fmla="*/ 438 w 168"/>
                    <a:gd name="T7" fmla="*/ 250 h 75"/>
                    <a:gd name="T8" fmla="*/ 1013 w 168"/>
                    <a:gd name="T9" fmla="*/ 727 h 75"/>
                    <a:gd name="T10" fmla="*/ 1261 w 168"/>
                    <a:gd name="T11" fmla="*/ 623 h 75"/>
                    <a:gd name="T12" fmla="*/ 1494 w 168"/>
                    <a:gd name="T13" fmla="*/ 582 h 75"/>
                    <a:gd name="T14" fmla="*/ 1466 w 168"/>
                    <a:gd name="T15" fmla="*/ 533 h 75"/>
                    <a:gd name="T16" fmla="*/ 1639 w 168"/>
                    <a:gd name="T17" fmla="*/ 486 h 75"/>
                    <a:gd name="T18" fmla="*/ 1314 w 168"/>
                    <a:gd name="T19" fmla="*/ 350 h 75"/>
                    <a:gd name="T20" fmla="*/ 654 w 168"/>
                    <a:gd name="T21" fmla="*/ 156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 h="75">
                      <a:moveTo>
                        <a:pt x="22" y="0"/>
                      </a:moveTo>
                      <a:cubicBezTo>
                        <a:pt x="15" y="0"/>
                        <a:pt x="0" y="10"/>
                        <a:pt x="7" y="17"/>
                      </a:cubicBezTo>
                      <a:cubicBezTo>
                        <a:pt x="9" y="19"/>
                        <a:pt x="20" y="19"/>
                        <a:pt x="23" y="19"/>
                      </a:cubicBezTo>
                      <a:cubicBezTo>
                        <a:pt x="30" y="21"/>
                        <a:pt x="37" y="24"/>
                        <a:pt x="45" y="26"/>
                      </a:cubicBezTo>
                      <a:cubicBezTo>
                        <a:pt x="70" y="35"/>
                        <a:pt x="96" y="47"/>
                        <a:pt x="104" y="75"/>
                      </a:cubicBezTo>
                      <a:cubicBezTo>
                        <a:pt x="112" y="72"/>
                        <a:pt x="120" y="67"/>
                        <a:pt x="129" y="64"/>
                      </a:cubicBezTo>
                      <a:cubicBezTo>
                        <a:pt x="136" y="60"/>
                        <a:pt x="146" y="63"/>
                        <a:pt x="153" y="60"/>
                      </a:cubicBezTo>
                      <a:cubicBezTo>
                        <a:pt x="152" y="59"/>
                        <a:pt x="151" y="56"/>
                        <a:pt x="150" y="55"/>
                      </a:cubicBezTo>
                      <a:cubicBezTo>
                        <a:pt x="156" y="51"/>
                        <a:pt x="161" y="52"/>
                        <a:pt x="168" y="50"/>
                      </a:cubicBezTo>
                      <a:cubicBezTo>
                        <a:pt x="164" y="41"/>
                        <a:pt x="145" y="39"/>
                        <a:pt x="135" y="36"/>
                      </a:cubicBezTo>
                      <a:cubicBezTo>
                        <a:pt x="113" y="29"/>
                        <a:pt x="90" y="22"/>
                        <a:pt x="67" y="16"/>
                      </a:cubicBezTo>
                    </a:path>
                  </a:pathLst>
                </a:custGeom>
                <a:solidFill>
                  <a:srgbClr val="FDE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71" name="Freeform 393">
                  <a:extLst>
                    <a:ext uri="{FF2B5EF4-FFF2-40B4-BE49-F238E27FC236}">
                      <a16:creationId xmlns:a16="http://schemas.microsoft.com/office/drawing/2014/main" id="{46FC507D-9701-774D-4CF4-FCFFBFBC9671}"/>
                    </a:ext>
                  </a:extLst>
                </p:cNvPr>
                <p:cNvSpPr>
                  <a:spLocks/>
                </p:cNvSpPr>
                <p:nvPr/>
              </p:nvSpPr>
              <p:spPr bwMode="auto">
                <a:xfrm>
                  <a:off x="3154" y="1376"/>
                  <a:ext cx="201" cy="136"/>
                </a:xfrm>
                <a:custGeom>
                  <a:avLst/>
                  <a:gdLst>
                    <a:gd name="T0" fmla="*/ 265 w 94"/>
                    <a:gd name="T1" fmla="*/ 172 h 64"/>
                    <a:gd name="T2" fmla="*/ 28 w 94"/>
                    <a:gd name="T3" fmla="*/ 366 h 64"/>
                    <a:gd name="T4" fmla="*/ 214 w 94"/>
                    <a:gd name="T5" fmla="*/ 519 h 64"/>
                    <a:gd name="T6" fmla="*/ 310 w 94"/>
                    <a:gd name="T7" fmla="*/ 614 h 64"/>
                    <a:gd name="T8" fmla="*/ 470 w 94"/>
                    <a:gd name="T9" fmla="*/ 578 h 64"/>
                    <a:gd name="T10" fmla="*/ 919 w 94"/>
                    <a:gd name="T11" fmla="*/ 606 h 64"/>
                    <a:gd name="T12" fmla="*/ 393 w 94"/>
                    <a:gd name="T13" fmla="*/ 402 h 64"/>
                    <a:gd name="T14" fmla="*/ 791 w 94"/>
                    <a:gd name="T15" fmla="*/ 19 h 64"/>
                    <a:gd name="T16" fmla="*/ 449 w 94"/>
                    <a:gd name="T17" fmla="*/ 128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64">
                      <a:moveTo>
                        <a:pt x="27" y="18"/>
                      </a:moveTo>
                      <a:cubicBezTo>
                        <a:pt x="18" y="19"/>
                        <a:pt x="5" y="30"/>
                        <a:pt x="3" y="38"/>
                      </a:cubicBezTo>
                      <a:cubicBezTo>
                        <a:pt x="0" y="50"/>
                        <a:pt x="15" y="48"/>
                        <a:pt x="22" y="54"/>
                      </a:cubicBezTo>
                      <a:cubicBezTo>
                        <a:pt x="25" y="57"/>
                        <a:pt x="28" y="63"/>
                        <a:pt x="32" y="64"/>
                      </a:cubicBezTo>
                      <a:cubicBezTo>
                        <a:pt x="37" y="64"/>
                        <a:pt x="43" y="60"/>
                        <a:pt x="48" y="60"/>
                      </a:cubicBezTo>
                      <a:cubicBezTo>
                        <a:pt x="64" y="57"/>
                        <a:pt x="78" y="64"/>
                        <a:pt x="94" y="63"/>
                      </a:cubicBezTo>
                      <a:cubicBezTo>
                        <a:pt x="84" y="58"/>
                        <a:pt x="44" y="56"/>
                        <a:pt x="40" y="42"/>
                      </a:cubicBezTo>
                      <a:cubicBezTo>
                        <a:pt x="36" y="25"/>
                        <a:pt x="70" y="8"/>
                        <a:pt x="81" y="2"/>
                      </a:cubicBezTo>
                      <a:cubicBezTo>
                        <a:pt x="69" y="0"/>
                        <a:pt x="54" y="6"/>
                        <a:pt x="46" y="13"/>
                      </a:cubicBezTo>
                    </a:path>
                  </a:pathLst>
                </a:custGeom>
                <a:solidFill>
                  <a:srgbClr val="FDE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72" name="Freeform 394">
                  <a:extLst>
                    <a:ext uri="{FF2B5EF4-FFF2-40B4-BE49-F238E27FC236}">
                      <a16:creationId xmlns:a16="http://schemas.microsoft.com/office/drawing/2014/main" id="{F6BCAC0C-12D9-578C-87A9-938C07D96895}"/>
                    </a:ext>
                  </a:extLst>
                </p:cNvPr>
                <p:cNvSpPr>
                  <a:spLocks/>
                </p:cNvSpPr>
                <p:nvPr/>
              </p:nvSpPr>
              <p:spPr bwMode="auto">
                <a:xfrm>
                  <a:off x="3988" y="1194"/>
                  <a:ext cx="350" cy="77"/>
                </a:xfrm>
                <a:custGeom>
                  <a:avLst/>
                  <a:gdLst>
                    <a:gd name="T0" fmla="*/ 0 w 164"/>
                    <a:gd name="T1" fmla="*/ 353 h 36"/>
                    <a:gd name="T2" fmla="*/ 292 w 164"/>
                    <a:gd name="T3" fmla="*/ 197 h 36"/>
                    <a:gd name="T4" fmla="*/ 719 w 164"/>
                    <a:gd name="T5" fmla="*/ 96 h 36"/>
                    <a:gd name="T6" fmla="*/ 1234 w 164"/>
                    <a:gd name="T7" fmla="*/ 51 h 36"/>
                    <a:gd name="T8" fmla="*/ 1554 w 164"/>
                    <a:gd name="T9" fmla="*/ 41 h 36"/>
                    <a:gd name="T10" fmla="*/ 1594 w 164"/>
                    <a:gd name="T11" fmla="*/ 68 h 36"/>
                    <a:gd name="T12" fmla="*/ 1517 w 164"/>
                    <a:gd name="T13" fmla="*/ 225 h 36"/>
                    <a:gd name="T14" fmla="*/ 1197 w 164"/>
                    <a:gd name="T15" fmla="*/ 197 h 36"/>
                    <a:gd name="T16" fmla="*/ 943 w 164"/>
                    <a:gd name="T17" fmla="*/ 197 h 36"/>
                    <a:gd name="T18" fmla="*/ 659 w 164"/>
                    <a:gd name="T19" fmla="*/ 205 h 36"/>
                    <a:gd name="T20" fmla="*/ 273 w 164"/>
                    <a:gd name="T21" fmla="*/ 284 h 36"/>
                    <a:gd name="T22" fmla="*/ 0 w 164"/>
                    <a:gd name="T23" fmla="*/ 353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4" h="36">
                      <a:moveTo>
                        <a:pt x="0" y="36"/>
                      </a:moveTo>
                      <a:cubicBezTo>
                        <a:pt x="11" y="32"/>
                        <a:pt x="20" y="25"/>
                        <a:pt x="30" y="20"/>
                      </a:cubicBezTo>
                      <a:cubicBezTo>
                        <a:pt x="45" y="13"/>
                        <a:pt x="59" y="12"/>
                        <a:pt x="74" y="10"/>
                      </a:cubicBezTo>
                      <a:cubicBezTo>
                        <a:pt x="92" y="8"/>
                        <a:pt x="109" y="7"/>
                        <a:pt x="127" y="5"/>
                      </a:cubicBezTo>
                      <a:cubicBezTo>
                        <a:pt x="137" y="3"/>
                        <a:pt x="150" y="0"/>
                        <a:pt x="160" y="4"/>
                      </a:cubicBezTo>
                      <a:cubicBezTo>
                        <a:pt x="162" y="5"/>
                        <a:pt x="163" y="5"/>
                        <a:pt x="164" y="7"/>
                      </a:cubicBezTo>
                      <a:cubicBezTo>
                        <a:pt x="159" y="12"/>
                        <a:pt x="145" y="12"/>
                        <a:pt x="156" y="23"/>
                      </a:cubicBezTo>
                      <a:cubicBezTo>
                        <a:pt x="147" y="24"/>
                        <a:pt x="132" y="20"/>
                        <a:pt x="123" y="20"/>
                      </a:cubicBezTo>
                      <a:cubicBezTo>
                        <a:pt x="114" y="19"/>
                        <a:pt x="105" y="20"/>
                        <a:pt x="97" y="20"/>
                      </a:cubicBezTo>
                      <a:cubicBezTo>
                        <a:pt x="87" y="21"/>
                        <a:pt x="78" y="20"/>
                        <a:pt x="68" y="21"/>
                      </a:cubicBezTo>
                      <a:cubicBezTo>
                        <a:pt x="54" y="23"/>
                        <a:pt x="42" y="26"/>
                        <a:pt x="28" y="29"/>
                      </a:cubicBezTo>
                      <a:cubicBezTo>
                        <a:pt x="19" y="32"/>
                        <a:pt x="9" y="33"/>
                        <a:pt x="0" y="36"/>
                      </a:cubicBezTo>
                    </a:path>
                  </a:pathLst>
                </a:custGeom>
                <a:solidFill>
                  <a:srgbClr val="FDE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73" name="Freeform 395">
                  <a:extLst>
                    <a:ext uri="{FF2B5EF4-FFF2-40B4-BE49-F238E27FC236}">
                      <a16:creationId xmlns:a16="http://schemas.microsoft.com/office/drawing/2014/main" id="{DFEC2EF9-88F0-3024-E9ED-264981CA5E47}"/>
                    </a:ext>
                  </a:extLst>
                </p:cNvPr>
                <p:cNvSpPr>
                  <a:spLocks/>
                </p:cNvSpPr>
                <p:nvPr/>
              </p:nvSpPr>
              <p:spPr bwMode="auto">
                <a:xfrm>
                  <a:off x="3325" y="2070"/>
                  <a:ext cx="1505" cy="304"/>
                </a:xfrm>
                <a:custGeom>
                  <a:avLst/>
                  <a:gdLst>
                    <a:gd name="T0" fmla="*/ 6877 w 704"/>
                    <a:gd name="T1" fmla="*/ 510 h 142"/>
                    <a:gd name="T2" fmla="*/ 6644 w 704"/>
                    <a:gd name="T3" fmla="*/ 559 h 142"/>
                    <a:gd name="T4" fmla="*/ 6475 w 704"/>
                    <a:gd name="T5" fmla="*/ 724 h 142"/>
                    <a:gd name="T6" fmla="*/ 6182 w 704"/>
                    <a:gd name="T7" fmla="*/ 550 h 142"/>
                    <a:gd name="T8" fmla="*/ 5704 w 704"/>
                    <a:gd name="T9" fmla="*/ 550 h 142"/>
                    <a:gd name="T10" fmla="*/ 5246 w 704"/>
                    <a:gd name="T11" fmla="*/ 696 h 142"/>
                    <a:gd name="T12" fmla="*/ 5022 w 704"/>
                    <a:gd name="T13" fmla="*/ 921 h 142"/>
                    <a:gd name="T14" fmla="*/ 4757 w 704"/>
                    <a:gd name="T15" fmla="*/ 861 h 142"/>
                    <a:gd name="T16" fmla="*/ 4524 w 704"/>
                    <a:gd name="T17" fmla="*/ 912 h 142"/>
                    <a:gd name="T18" fmla="*/ 4447 w 704"/>
                    <a:gd name="T19" fmla="*/ 1197 h 142"/>
                    <a:gd name="T20" fmla="*/ 4327 w 704"/>
                    <a:gd name="T21" fmla="*/ 1177 h 142"/>
                    <a:gd name="T22" fmla="*/ 4233 w 704"/>
                    <a:gd name="T23" fmla="*/ 852 h 142"/>
                    <a:gd name="T24" fmla="*/ 3760 w 704"/>
                    <a:gd name="T25" fmla="*/ 482 h 142"/>
                    <a:gd name="T26" fmla="*/ 3470 w 704"/>
                    <a:gd name="T27" fmla="*/ 450 h 142"/>
                    <a:gd name="T28" fmla="*/ 3166 w 704"/>
                    <a:gd name="T29" fmla="*/ 422 h 142"/>
                    <a:gd name="T30" fmla="*/ 2739 w 704"/>
                    <a:gd name="T31" fmla="*/ 60 h 142"/>
                    <a:gd name="T32" fmla="*/ 1819 w 704"/>
                    <a:gd name="T33" fmla="*/ 972 h 142"/>
                    <a:gd name="T34" fmla="*/ 1933 w 704"/>
                    <a:gd name="T35" fmla="*/ 422 h 142"/>
                    <a:gd name="T36" fmla="*/ 1366 w 704"/>
                    <a:gd name="T37" fmla="*/ 137 h 142"/>
                    <a:gd name="T38" fmla="*/ 703 w 704"/>
                    <a:gd name="T39" fmla="*/ 188 h 142"/>
                    <a:gd name="T40" fmla="*/ 109 w 704"/>
                    <a:gd name="T41" fmla="*/ 233 h 142"/>
                    <a:gd name="T42" fmla="*/ 51 w 704"/>
                    <a:gd name="T43" fmla="*/ 370 h 142"/>
                    <a:gd name="T44" fmla="*/ 165 w 704"/>
                    <a:gd name="T45" fmla="*/ 578 h 142"/>
                    <a:gd name="T46" fmla="*/ 77 w 704"/>
                    <a:gd name="T47" fmla="*/ 824 h 142"/>
                    <a:gd name="T48" fmla="*/ 224 w 704"/>
                    <a:gd name="T49" fmla="*/ 1060 h 142"/>
                    <a:gd name="T50" fmla="*/ 808 w 704"/>
                    <a:gd name="T51" fmla="*/ 1366 h 142"/>
                    <a:gd name="T52" fmla="*/ 1804 w 704"/>
                    <a:gd name="T53" fmla="*/ 852 h 1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4" h="142">
                      <a:moveTo>
                        <a:pt x="704" y="52"/>
                      </a:moveTo>
                      <a:cubicBezTo>
                        <a:pt x="701" y="39"/>
                        <a:pt x="687" y="53"/>
                        <a:pt x="680" y="57"/>
                      </a:cubicBezTo>
                      <a:cubicBezTo>
                        <a:pt x="673" y="61"/>
                        <a:pt x="669" y="69"/>
                        <a:pt x="663" y="74"/>
                      </a:cubicBezTo>
                      <a:cubicBezTo>
                        <a:pt x="642" y="89"/>
                        <a:pt x="648" y="66"/>
                        <a:pt x="633" y="56"/>
                      </a:cubicBezTo>
                      <a:cubicBezTo>
                        <a:pt x="620" y="48"/>
                        <a:pt x="598" y="54"/>
                        <a:pt x="584" y="56"/>
                      </a:cubicBezTo>
                      <a:cubicBezTo>
                        <a:pt x="570" y="59"/>
                        <a:pt x="550" y="64"/>
                        <a:pt x="537" y="71"/>
                      </a:cubicBezTo>
                      <a:cubicBezTo>
                        <a:pt x="527" y="77"/>
                        <a:pt x="524" y="89"/>
                        <a:pt x="514" y="94"/>
                      </a:cubicBezTo>
                      <a:cubicBezTo>
                        <a:pt x="502" y="100"/>
                        <a:pt x="497" y="92"/>
                        <a:pt x="487" y="88"/>
                      </a:cubicBezTo>
                      <a:cubicBezTo>
                        <a:pt x="478" y="85"/>
                        <a:pt x="470" y="84"/>
                        <a:pt x="463" y="93"/>
                      </a:cubicBezTo>
                      <a:cubicBezTo>
                        <a:pt x="456" y="101"/>
                        <a:pt x="462" y="113"/>
                        <a:pt x="455" y="122"/>
                      </a:cubicBezTo>
                      <a:cubicBezTo>
                        <a:pt x="448" y="131"/>
                        <a:pt x="450" y="128"/>
                        <a:pt x="443" y="120"/>
                      </a:cubicBezTo>
                      <a:cubicBezTo>
                        <a:pt x="434" y="111"/>
                        <a:pt x="435" y="98"/>
                        <a:pt x="433" y="87"/>
                      </a:cubicBezTo>
                      <a:cubicBezTo>
                        <a:pt x="429" y="68"/>
                        <a:pt x="402" y="57"/>
                        <a:pt x="385" y="49"/>
                      </a:cubicBezTo>
                      <a:cubicBezTo>
                        <a:pt x="376" y="44"/>
                        <a:pt x="365" y="45"/>
                        <a:pt x="355" y="46"/>
                      </a:cubicBezTo>
                      <a:cubicBezTo>
                        <a:pt x="344" y="47"/>
                        <a:pt x="334" y="50"/>
                        <a:pt x="324" y="43"/>
                      </a:cubicBezTo>
                      <a:cubicBezTo>
                        <a:pt x="307" y="34"/>
                        <a:pt x="306" y="0"/>
                        <a:pt x="280" y="6"/>
                      </a:cubicBezTo>
                      <a:cubicBezTo>
                        <a:pt x="269" y="8"/>
                        <a:pt x="210" y="132"/>
                        <a:pt x="186" y="99"/>
                      </a:cubicBezTo>
                      <a:cubicBezTo>
                        <a:pt x="176" y="87"/>
                        <a:pt x="210" y="63"/>
                        <a:pt x="198" y="43"/>
                      </a:cubicBezTo>
                      <a:cubicBezTo>
                        <a:pt x="187" y="25"/>
                        <a:pt x="160" y="14"/>
                        <a:pt x="140" y="14"/>
                      </a:cubicBezTo>
                      <a:cubicBezTo>
                        <a:pt x="117" y="14"/>
                        <a:pt x="94" y="19"/>
                        <a:pt x="72" y="19"/>
                      </a:cubicBezTo>
                      <a:cubicBezTo>
                        <a:pt x="50" y="19"/>
                        <a:pt x="30" y="6"/>
                        <a:pt x="11" y="24"/>
                      </a:cubicBezTo>
                      <a:cubicBezTo>
                        <a:pt x="7" y="31"/>
                        <a:pt x="5" y="38"/>
                        <a:pt x="5" y="38"/>
                      </a:cubicBezTo>
                      <a:cubicBezTo>
                        <a:pt x="0" y="47"/>
                        <a:pt x="15" y="51"/>
                        <a:pt x="17" y="59"/>
                      </a:cubicBezTo>
                      <a:cubicBezTo>
                        <a:pt x="20" y="70"/>
                        <a:pt x="9" y="75"/>
                        <a:pt x="8" y="84"/>
                      </a:cubicBezTo>
                      <a:cubicBezTo>
                        <a:pt x="7" y="94"/>
                        <a:pt x="16" y="103"/>
                        <a:pt x="23" y="108"/>
                      </a:cubicBezTo>
                      <a:cubicBezTo>
                        <a:pt x="38" y="121"/>
                        <a:pt x="62" y="138"/>
                        <a:pt x="83" y="139"/>
                      </a:cubicBezTo>
                      <a:cubicBezTo>
                        <a:pt x="130" y="142"/>
                        <a:pt x="136" y="80"/>
                        <a:pt x="185" y="8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74" name="Freeform 396">
                  <a:extLst>
                    <a:ext uri="{FF2B5EF4-FFF2-40B4-BE49-F238E27FC236}">
                      <a16:creationId xmlns:a16="http://schemas.microsoft.com/office/drawing/2014/main" id="{8626AAFE-8E97-70CA-6127-6EFB81BA0CEA}"/>
                    </a:ext>
                  </a:extLst>
                </p:cNvPr>
                <p:cNvSpPr>
                  <a:spLocks/>
                </p:cNvSpPr>
                <p:nvPr/>
              </p:nvSpPr>
              <p:spPr bwMode="auto">
                <a:xfrm>
                  <a:off x="3411" y="1801"/>
                  <a:ext cx="436" cy="282"/>
                </a:xfrm>
                <a:custGeom>
                  <a:avLst/>
                  <a:gdLst>
                    <a:gd name="T0" fmla="*/ 1864 w 204"/>
                    <a:gd name="T1" fmla="*/ 470 h 132"/>
                    <a:gd name="T2" fmla="*/ 1819 w 204"/>
                    <a:gd name="T3" fmla="*/ 816 h 132"/>
                    <a:gd name="T4" fmla="*/ 1718 w 204"/>
                    <a:gd name="T5" fmla="*/ 1100 h 132"/>
                    <a:gd name="T6" fmla="*/ 1502 w 204"/>
                    <a:gd name="T7" fmla="*/ 1004 h 132"/>
                    <a:gd name="T8" fmla="*/ 1278 w 204"/>
                    <a:gd name="T9" fmla="*/ 1132 h 132"/>
                    <a:gd name="T10" fmla="*/ 754 w 204"/>
                    <a:gd name="T11" fmla="*/ 1192 h 132"/>
                    <a:gd name="T12" fmla="*/ 547 w 204"/>
                    <a:gd name="T13" fmla="*/ 1160 h 132"/>
                    <a:gd name="T14" fmla="*/ 233 w 204"/>
                    <a:gd name="T15" fmla="*/ 1149 h 132"/>
                    <a:gd name="T16" fmla="*/ 479 w 204"/>
                    <a:gd name="T17" fmla="*/ 1023 h 132"/>
                    <a:gd name="T18" fmla="*/ 165 w 204"/>
                    <a:gd name="T19" fmla="*/ 985 h 132"/>
                    <a:gd name="T20" fmla="*/ 19 w 204"/>
                    <a:gd name="T21" fmla="*/ 955 h 132"/>
                    <a:gd name="T22" fmla="*/ 120 w 204"/>
                    <a:gd name="T23" fmla="*/ 808 h 132"/>
                    <a:gd name="T24" fmla="*/ 389 w 204"/>
                    <a:gd name="T25" fmla="*/ 816 h 132"/>
                    <a:gd name="T26" fmla="*/ 586 w 204"/>
                    <a:gd name="T27" fmla="*/ 635 h 132"/>
                    <a:gd name="T28" fmla="*/ 808 w 204"/>
                    <a:gd name="T29" fmla="*/ 515 h 132"/>
                    <a:gd name="T30" fmla="*/ 977 w 204"/>
                    <a:gd name="T31" fmla="*/ 325 h 132"/>
                    <a:gd name="T32" fmla="*/ 1261 w 204"/>
                    <a:gd name="T33" fmla="*/ 325 h 132"/>
                    <a:gd name="T34" fmla="*/ 1466 w 204"/>
                    <a:gd name="T35" fmla="*/ 137 h 132"/>
                    <a:gd name="T36" fmla="*/ 1667 w 204"/>
                    <a:gd name="T37" fmla="*/ 205 h 132"/>
                    <a:gd name="T38" fmla="*/ 1864 w 204"/>
                    <a:gd name="T39" fmla="*/ 470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 h="132">
                      <a:moveTo>
                        <a:pt x="191" y="48"/>
                      </a:moveTo>
                      <a:cubicBezTo>
                        <a:pt x="204" y="61"/>
                        <a:pt x="184" y="77"/>
                        <a:pt x="186" y="84"/>
                      </a:cubicBezTo>
                      <a:cubicBezTo>
                        <a:pt x="204" y="92"/>
                        <a:pt x="199" y="124"/>
                        <a:pt x="176" y="113"/>
                      </a:cubicBezTo>
                      <a:cubicBezTo>
                        <a:pt x="168" y="109"/>
                        <a:pt x="163" y="100"/>
                        <a:pt x="154" y="103"/>
                      </a:cubicBezTo>
                      <a:cubicBezTo>
                        <a:pt x="146" y="105"/>
                        <a:pt x="139" y="113"/>
                        <a:pt x="131" y="116"/>
                      </a:cubicBezTo>
                      <a:cubicBezTo>
                        <a:pt x="113" y="121"/>
                        <a:pt x="94" y="132"/>
                        <a:pt x="77" y="122"/>
                      </a:cubicBezTo>
                      <a:cubicBezTo>
                        <a:pt x="66" y="116"/>
                        <a:pt x="70" y="116"/>
                        <a:pt x="56" y="119"/>
                      </a:cubicBezTo>
                      <a:cubicBezTo>
                        <a:pt x="47" y="120"/>
                        <a:pt x="26" y="131"/>
                        <a:pt x="24" y="118"/>
                      </a:cubicBezTo>
                      <a:cubicBezTo>
                        <a:pt x="29" y="103"/>
                        <a:pt x="45" y="117"/>
                        <a:pt x="49" y="105"/>
                      </a:cubicBezTo>
                      <a:cubicBezTo>
                        <a:pt x="41" y="97"/>
                        <a:pt x="28" y="101"/>
                        <a:pt x="17" y="101"/>
                      </a:cubicBezTo>
                      <a:cubicBezTo>
                        <a:pt x="13" y="101"/>
                        <a:pt x="4" y="105"/>
                        <a:pt x="2" y="98"/>
                      </a:cubicBezTo>
                      <a:cubicBezTo>
                        <a:pt x="0" y="94"/>
                        <a:pt x="8" y="85"/>
                        <a:pt x="12" y="83"/>
                      </a:cubicBezTo>
                      <a:cubicBezTo>
                        <a:pt x="22" y="80"/>
                        <a:pt x="28" y="93"/>
                        <a:pt x="40" y="84"/>
                      </a:cubicBezTo>
                      <a:cubicBezTo>
                        <a:pt x="48" y="79"/>
                        <a:pt x="49" y="67"/>
                        <a:pt x="60" y="65"/>
                      </a:cubicBezTo>
                      <a:cubicBezTo>
                        <a:pt x="72" y="62"/>
                        <a:pt x="79" y="72"/>
                        <a:pt x="83" y="53"/>
                      </a:cubicBezTo>
                      <a:cubicBezTo>
                        <a:pt x="85" y="43"/>
                        <a:pt x="82" y="32"/>
                        <a:pt x="100" y="33"/>
                      </a:cubicBezTo>
                      <a:cubicBezTo>
                        <a:pt x="114" y="34"/>
                        <a:pt x="115" y="40"/>
                        <a:pt x="129" y="33"/>
                      </a:cubicBezTo>
                      <a:cubicBezTo>
                        <a:pt x="138" y="28"/>
                        <a:pt x="143" y="22"/>
                        <a:pt x="150" y="14"/>
                      </a:cubicBezTo>
                      <a:cubicBezTo>
                        <a:pt x="160" y="0"/>
                        <a:pt x="171" y="9"/>
                        <a:pt x="171" y="21"/>
                      </a:cubicBezTo>
                      <a:cubicBezTo>
                        <a:pt x="171" y="33"/>
                        <a:pt x="187" y="45"/>
                        <a:pt x="191" y="4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75" name="Freeform 397">
                  <a:extLst>
                    <a:ext uri="{FF2B5EF4-FFF2-40B4-BE49-F238E27FC236}">
                      <a16:creationId xmlns:a16="http://schemas.microsoft.com/office/drawing/2014/main" id="{10D5271F-2C64-1A75-7A76-797249DFF657}"/>
                    </a:ext>
                  </a:extLst>
                </p:cNvPr>
                <p:cNvSpPr>
                  <a:spLocks/>
                </p:cNvSpPr>
                <p:nvPr/>
              </p:nvSpPr>
              <p:spPr bwMode="auto">
                <a:xfrm>
                  <a:off x="3819" y="2233"/>
                  <a:ext cx="132" cy="36"/>
                </a:xfrm>
                <a:custGeom>
                  <a:avLst/>
                  <a:gdLst>
                    <a:gd name="T0" fmla="*/ 0 w 62"/>
                    <a:gd name="T1" fmla="*/ 0 h 17"/>
                    <a:gd name="T2" fmla="*/ 598 w 62"/>
                    <a:gd name="T3" fmla="*/ 161 h 17"/>
                    <a:gd name="T4" fmla="*/ 0 60000 65536"/>
                    <a:gd name="T5" fmla="*/ 0 60000 65536"/>
                  </a:gdLst>
                  <a:ahLst/>
                  <a:cxnLst>
                    <a:cxn ang="T4">
                      <a:pos x="T0" y="T1"/>
                    </a:cxn>
                    <a:cxn ang="T5">
                      <a:pos x="T2" y="T3"/>
                    </a:cxn>
                  </a:cxnLst>
                  <a:rect l="0" t="0" r="r" b="b"/>
                  <a:pathLst>
                    <a:path w="62" h="17">
                      <a:moveTo>
                        <a:pt x="0" y="0"/>
                      </a:moveTo>
                      <a:cubicBezTo>
                        <a:pt x="15" y="6"/>
                        <a:pt x="47" y="10"/>
                        <a:pt x="62" y="1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76" name="Freeform 398">
                  <a:extLst>
                    <a:ext uri="{FF2B5EF4-FFF2-40B4-BE49-F238E27FC236}">
                      <a16:creationId xmlns:a16="http://schemas.microsoft.com/office/drawing/2014/main" id="{6A5EF94E-EC67-3F00-2940-D7BDB41F2A27}"/>
                    </a:ext>
                  </a:extLst>
                </p:cNvPr>
                <p:cNvSpPr>
                  <a:spLocks/>
                </p:cNvSpPr>
                <p:nvPr/>
              </p:nvSpPr>
              <p:spPr bwMode="auto">
                <a:xfrm>
                  <a:off x="3785" y="2269"/>
                  <a:ext cx="139" cy="39"/>
                </a:xfrm>
                <a:custGeom>
                  <a:avLst/>
                  <a:gdLst>
                    <a:gd name="T0" fmla="*/ 0 w 65"/>
                    <a:gd name="T1" fmla="*/ 0 h 18"/>
                    <a:gd name="T2" fmla="*/ 635 w 65"/>
                    <a:gd name="T3" fmla="*/ 184 h 18"/>
                    <a:gd name="T4" fmla="*/ 0 60000 65536"/>
                    <a:gd name="T5" fmla="*/ 0 60000 65536"/>
                  </a:gdLst>
                  <a:ahLst/>
                  <a:cxnLst>
                    <a:cxn ang="T4">
                      <a:pos x="T0" y="T1"/>
                    </a:cxn>
                    <a:cxn ang="T5">
                      <a:pos x="T2" y="T3"/>
                    </a:cxn>
                  </a:cxnLst>
                  <a:rect l="0" t="0" r="r" b="b"/>
                  <a:pathLst>
                    <a:path w="65" h="18">
                      <a:moveTo>
                        <a:pt x="0" y="0"/>
                      </a:moveTo>
                      <a:cubicBezTo>
                        <a:pt x="14" y="11"/>
                        <a:pt x="47" y="15"/>
                        <a:pt x="65" y="1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77" name="Freeform 399">
                  <a:extLst>
                    <a:ext uri="{FF2B5EF4-FFF2-40B4-BE49-F238E27FC236}">
                      <a16:creationId xmlns:a16="http://schemas.microsoft.com/office/drawing/2014/main" id="{5AF5CED8-E6B7-84C6-A828-4D3F6F93AED4}"/>
                    </a:ext>
                  </a:extLst>
                </p:cNvPr>
                <p:cNvSpPr>
                  <a:spLocks/>
                </p:cNvSpPr>
                <p:nvPr/>
              </p:nvSpPr>
              <p:spPr bwMode="auto">
                <a:xfrm>
                  <a:off x="3774" y="2273"/>
                  <a:ext cx="132" cy="97"/>
                </a:xfrm>
                <a:custGeom>
                  <a:avLst/>
                  <a:gdLst>
                    <a:gd name="T0" fmla="*/ 85 w 62"/>
                    <a:gd name="T1" fmla="*/ 0 h 45"/>
                    <a:gd name="T2" fmla="*/ 249 w 62"/>
                    <a:gd name="T3" fmla="*/ 362 h 45"/>
                    <a:gd name="T4" fmla="*/ 598 w 62"/>
                    <a:gd name="T5" fmla="*/ 149 h 45"/>
                    <a:gd name="T6" fmla="*/ 0 60000 65536"/>
                    <a:gd name="T7" fmla="*/ 0 60000 65536"/>
                    <a:gd name="T8" fmla="*/ 0 60000 65536"/>
                  </a:gdLst>
                  <a:ahLst/>
                  <a:cxnLst>
                    <a:cxn ang="T6">
                      <a:pos x="T0" y="T1"/>
                    </a:cxn>
                    <a:cxn ang="T7">
                      <a:pos x="T2" y="T3"/>
                    </a:cxn>
                    <a:cxn ang="T8">
                      <a:pos x="T4" y="T5"/>
                    </a:cxn>
                  </a:cxnLst>
                  <a:rect l="0" t="0" r="r" b="b"/>
                  <a:pathLst>
                    <a:path w="62" h="45">
                      <a:moveTo>
                        <a:pt x="9" y="0"/>
                      </a:moveTo>
                      <a:cubicBezTo>
                        <a:pt x="0" y="20"/>
                        <a:pt x="6" y="29"/>
                        <a:pt x="26" y="36"/>
                      </a:cubicBezTo>
                      <a:cubicBezTo>
                        <a:pt x="47" y="45"/>
                        <a:pt x="56" y="35"/>
                        <a:pt x="62" y="1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78" name="Freeform 400">
                  <a:extLst>
                    <a:ext uri="{FF2B5EF4-FFF2-40B4-BE49-F238E27FC236}">
                      <a16:creationId xmlns:a16="http://schemas.microsoft.com/office/drawing/2014/main" id="{C1E5BB9D-93B3-941F-31BA-FB57336782B9}"/>
                    </a:ext>
                  </a:extLst>
                </p:cNvPr>
                <p:cNvSpPr>
                  <a:spLocks/>
                </p:cNvSpPr>
                <p:nvPr/>
              </p:nvSpPr>
              <p:spPr bwMode="auto">
                <a:xfrm>
                  <a:off x="3680" y="2385"/>
                  <a:ext cx="169" cy="171"/>
                </a:xfrm>
                <a:custGeom>
                  <a:avLst/>
                  <a:gdLst>
                    <a:gd name="T0" fmla="*/ 353 w 79"/>
                    <a:gd name="T1" fmla="*/ 19 h 80"/>
                    <a:gd name="T2" fmla="*/ 68 w 79"/>
                    <a:gd name="T3" fmla="*/ 402 h 80"/>
                    <a:gd name="T4" fmla="*/ 310 w 79"/>
                    <a:gd name="T5" fmla="*/ 643 h 80"/>
                    <a:gd name="T6" fmla="*/ 370 w 79"/>
                    <a:gd name="T7" fmla="*/ 526 h 80"/>
                    <a:gd name="T8" fmla="*/ 481 w 79"/>
                    <a:gd name="T9" fmla="*/ 489 h 80"/>
                    <a:gd name="T10" fmla="*/ 678 w 79"/>
                    <a:gd name="T11" fmla="*/ 310 h 80"/>
                    <a:gd name="T12" fmla="*/ 370 w 79"/>
                    <a:gd name="T13" fmla="*/ 9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80">
                      <a:moveTo>
                        <a:pt x="36" y="2"/>
                      </a:moveTo>
                      <a:cubicBezTo>
                        <a:pt x="21" y="6"/>
                        <a:pt x="13" y="28"/>
                        <a:pt x="7" y="41"/>
                      </a:cubicBezTo>
                      <a:cubicBezTo>
                        <a:pt x="0" y="57"/>
                        <a:pt x="17" y="80"/>
                        <a:pt x="32" y="66"/>
                      </a:cubicBezTo>
                      <a:cubicBezTo>
                        <a:pt x="35" y="62"/>
                        <a:pt x="35" y="57"/>
                        <a:pt x="38" y="54"/>
                      </a:cubicBezTo>
                      <a:cubicBezTo>
                        <a:pt x="42" y="50"/>
                        <a:pt x="45" y="52"/>
                        <a:pt x="49" y="50"/>
                      </a:cubicBezTo>
                      <a:cubicBezTo>
                        <a:pt x="58" y="44"/>
                        <a:pt x="64" y="43"/>
                        <a:pt x="69" y="32"/>
                      </a:cubicBezTo>
                      <a:cubicBezTo>
                        <a:pt x="79" y="9"/>
                        <a:pt x="59" y="0"/>
                        <a:pt x="38" y="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79" name="Freeform 401">
                  <a:extLst>
                    <a:ext uri="{FF2B5EF4-FFF2-40B4-BE49-F238E27FC236}">
                      <a16:creationId xmlns:a16="http://schemas.microsoft.com/office/drawing/2014/main" id="{C0D6EFDC-2784-CCA5-1185-77588F7ECE82}"/>
                    </a:ext>
                  </a:extLst>
                </p:cNvPr>
                <p:cNvSpPr>
                  <a:spLocks/>
                </p:cNvSpPr>
                <p:nvPr/>
              </p:nvSpPr>
              <p:spPr bwMode="auto">
                <a:xfrm>
                  <a:off x="3451" y="2109"/>
                  <a:ext cx="299" cy="160"/>
                </a:xfrm>
                <a:custGeom>
                  <a:avLst/>
                  <a:gdLst>
                    <a:gd name="T0" fmla="*/ 0 w 140"/>
                    <a:gd name="T1" fmla="*/ 0 h 75"/>
                    <a:gd name="T2" fmla="*/ 489 w 140"/>
                    <a:gd name="T3" fmla="*/ 678 h 75"/>
                    <a:gd name="T4" fmla="*/ 935 w 140"/>
                    <a:gd name="T5" fmla="*/ 514 h 75"/>
                    <a:gd name="T6" fmla="*/ 1365 w 140"/>
                    <a:gd name="T7" fmla="*/ 386 h 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75">
                      <a:moveTo>
                        <a:pt x="0" y="0"/>
                      </a:moveTo>
                      <a:cubicBezTo>
                        <a:pt x="0" y="28"/>
                        <a:pt x="11" y="75"/>
                        <a:pt x="50" y="70"/>
                      </a:cubicBezTo>
                      <a:cubicBezTo>
                        <a:pt x="67" y="68"/>
                        <a:pt x="78" y="54"/>
                        <a:pt x="96" y="53"/>
                      </a:cubicBezTo>
                      <a:cubicBezTo>
                        <a:pt x="112" y="52"/>
                        <a:pt x="128" y="51"/>
                        <a:pt x="140" y="4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80" name="Freeform 402">
                  <a:extLst>
                    <a:ext uri="{FF2B5EF4-FFF2-40B4-BE49-F238E27FC236}">
                      <a16:creationId xmlns:a16="http://schemas.microsoft.com/office/drawing/2014/main" id="{6E98CA61-E818-C586-1811-FF1B702F0106}"/>
                    </a:ext>
                  </a:extLst>
                </p:cNvPr>
                <p:cNvSpPr>
                  <a:spLocks/>
                </p:cNvSpPr>
                <p:nvPr/>
              </p:nvSpPr>
              <p:spPr bwMode="auto">
                <a:xfrm>
                  <a:off x="3349" y="2368"/>
                  <a:ext cx="162" cy="220"/>
                </a:xfrm>
                <a:custGeom>
                  <a:avLst/>
                  <a:gdLst>
                    <a:gd name="T0" fmla="*/ 735 w 76"/>
                    <a:gd name="T1" fmla="*/ 0 h 103"/>
                    <a:gd name="T2" fmla="*/ 695 w 76"/>
                    <a:gd name="T3" fmla="*/ 342 h 103"/>
                    <a:gd name="T4" fmla="*/ 541 w 76"/>
                    <a:gd name="T5" fmla="*/ 662 h 103"/>
                    <a:gd name="T6" fmla="*/ 318 w 76"/>
                    <a:gd name="T7" fmla="*/ 927 h 103"/>
                    <a:gd name="T8" fmla="*/ 19 w 76"/>
                    <a:gd name="T9" fmla="*/ 831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03">
                      <a:moveTo>
                        <a:pt x="76" y="0"/>
                      </a:moveTo>
                      <a:cubicBezTo>
                        <a:pt x="73" y="8"/>
                        <a:pt x="74" y="25"/>
                        <a:pt x="72" y="35"/>
                      </a:cubicBezTo>
                      <a:cubicBezTo>
                        <a:pt x="69" y="47"/>
                        <a:pt x="62" y="58"/>
                        <a:pt x="56" y="68"/>
                      </a:cubicBezTo>
                      <a:cubicBezTo>
                        <a:pt x="50" y="78"/>
                        <a:pt x="43" y="88"/>
                        <a:pt x="33" y="95"/>
                      </a:cubicBezTo>
                      <a:cubicBezTo>
                        <a:pt x="24" y="101"/>
                        <a:pt x="0" y="103"/>
                        <a:pt x="2" y="8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81" name="Freeform 403">
                  <a:extLst>
                    <a:ext uri="{FF2B5EF4-FFF2-40B4-BE49-F238E27FC236}">
                      <a16:creationId xmlns:a16="http://schemas.microsoft.com/office/drawing/2014/main" id="{044D760D-2B88-8C63-3C79-5625B5C39D54}"/>
                    </a:ext>
                  </a:extLst>
                </p:cNvPr>
                <p:cNvSpPr>
                  <a:spLocks/>
                </p:cNvSpPr>
                <p:nvPr/>
              </p:nvSpPr>
              <p:spPr bwMode="auto">
                <a:xfrm>
                  <a:off x="3398" y="2368"/>
                  <a:ext cx="263" cy="292"/>
                </a:xfrm>
                <a:custGeom>
                  <a:avLst/>
                  <a:gdLst>
                    <a:gd name="T0" fmla="*/ 1202 w 123"/>
                    <a:gd name="T1" fmla="*/ 0 h 137"/>
                    <a:gd name="T2" fmla="*/ 900 w 123"/>
                    <a:gd name="T3" fmla="*/ 350 h 137"/>
                    <a:gd name="T4" fmla="*/ 607 w 123"/>
                    <a:gd name="T5" fmla="*/ 746 h 137"/>
                    <a:gd name="T6" fmla="*/ 370 w 123"/>
                    <a:gd name="T7" fmla="*/ 1121 h 137"/>
                    <a:gd name="T8" fmla="*/ 0 w 123"/>
                    <a:gd name="T9" fmla="*/ 1326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137">
                      <a:moveTo>
                        <a:pt x="123" y="0"/>
                      </a:moveTo>
                      <a:cubicBezTo>
                        <a:pt x="106" y="4"/>
                        <a:pt x="99" y="21"/>
                        <a:pt x="92" y="36"/>
                      </a:cubicBezTo>
                      <a:cubicBezTo>
                        <a:pt x="83" y="53"/>
                        <a:pt x="73" y="63"/>
                        <a:pt x="62" y="77"/>
                      </a:cubicBezTo>
                      <a:cubicBezTo>
                        <a:pt x="52" y="90"/>
                        <a:pt x="51" y="105"/>
                        <a:pt x="38" y="116"/>
                      </a:cubicBezTo>
                      <a:cubicBezTo>
                        <a:pt x="20" y="132"/>
                        <a:pt x="22" y="130"/>
                        <a:pt x="0" y="13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82" name="Freeform 404">
                  <a:extLst>
                    <a:ext uri="{FF2B5EF4-FFF2-40B4-BE49-F238E27FC236}">
                      <a16:creationId xmlns:a16="http://schemas.microsoft.com/office/drawing/2014/main" id="{49841AD8-3FA4-8399-76AA-1B54829E47C8}"/>
                    </a:ext>
                  </a:extLst>
                </p:cNvPr>
                <p:cNvSpPr>
                  <a:spLocks/>
                </p:cNvSpPr>
                <p:nvPr/>
              </p:nvSpPr>
              <p:spPr bwMode="auto">
                <a:xfrm>
                  <a:off x="4379" y="2265"/>
                  <a:ext cx="70" cy="77"/>
                </a:xfrm>
                <a:custGeom>
                  <a:avLst/>
                  <a:gdLst>
                    <a:gd name="T0" fmla="*/ 59 w 33"/>
                    <a:gd name="T1" fmla="*/ 28 h 36"/>
                    <a:gd name="T2" fmla="*/ 257 w 33"/>
                    <a:gd name="T3" fmla="*/ 0 h 36"/>
                    <a:gd name="T4" fmla="*/ 0 60000 65536"/>
                    <a:gd name="T5" fmla="*/ 0 60000 65536"/>
                  </a:gdLst>
                  <a:ahLst/>
                  <a:cxnLst>
                    <a:cxn ang="T4">
                      <a:pos x="T0" y="T1"/>
                    </a:cxn>
                    <a:cxn ang="T5">
                      <a:pos x="T2" y="T3"/>
                    </a:cxn>
                  </a:cxnLst>
                  <a:rect l="0" t="0" r="r" b="b"/>
                  <a:pathLst>
                    <a:path w="33" h="36">
                      <a:moveTo>
                        <a:pt x="6" y="3"/>
                      </a:moveTo>
                      <a:cubicBezTo>
                        <a:pt x="0" y="36"/>
                        <a:pt x="33" y="27"/>
                        <a:pt x="27"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83" name="Freeform 405">
                  <a:extLst>
                    <a:ext uri="{FF2B5EF4-FFF2-40B4-BE49-F238E27FC236}">
                      <a16:creationId xmlns:a16="http://schemas.microsoft.com/office/drawing/2014/main" id="{E8E176E1-A78D-212F-0E79-CAF963F8C0EE}"/>
                    </a:ext>
                  </a:extLst>
                </p:cNvPr>
                <p:cNvSpPr>
                  <a:spLocks/>
                </p:cNvSpPr>
                <p:nvPr/>
              </p:nvSpPr>
              <p:spPr bwMode="auto">
                <a:xfrm>
                  <a:off x="4146" y="2342"/>
                  <a:ext cx="406" cy="201"/>
                </a:xfrm>
                <a:custGeom>
                  <a:avLst/>
                  <a:gdLst>
                    <a:gd name="T0" fmla="*/ 635 w 190"/>
                    <a:gd name="T1" fmla="*/ 0 h 94"/>
                    <a:gd name="T2" fmla="*/ 145 w 190"/>
                    <a:gd name="T3" fmla="*/ 188 h 94"/>
                    <a:gd name="T4" fmla="*/ 585 w 190"/>
                    <a:gd name="T5" fmla="*/ 430 h 94"/>
                    <a:gd name="T6" fmla="*/ 1182 w 190"/>
                    <a:gd name="T7" fmla="*/ 481 h 94"/>
                    <a:gd name="T8" fmla="*/ 1611 w 190"/>
                    <a:gd name="T9" fmla="*/ 695 h 94"/>
                    <a:gd name="T10" fmla="*/ 1855 w 190"/>
                    <a:gd name="T11" fmla="*/ 430 h 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94">
                      <a:moveTo>
                        <a:pt x="65" y="0"/>
                      </a:moveTo>
                      <a:cubicBezTo>
                        <a:pt x="55" y="15"/>
                        <a:pt x="24" y="6"/>
                        <a:pt x="15" y="19"/>
                      </a:cubicBezTo>
                      <a:cubicBezTo>
                        <a:pt x="0" y="41"/>
                        <a:pt x="49" y="41"/>
                        <a:pt x="60" y="44"/>
                      </a:cubicBezTo>
                      <a:cubicBezTo>
                        <a:pt x="79" y="49"/>
                        <a:pt x="103" y="41"/>
                        <a:pt x="121" y="49"/>
                      </a:cubicBezTo>
                      <a:cubicBezTo>
                        <a:pt x="132" y="54"/>
                        <a:pt x="158" y="94"/>
                        <a:pt x="165" y="71"/>
                      </a:cubicBezTo>
                      <a:cubicBezTo>
                        <a:pt x="176" y="54"/>
                        <a:pt x="180" y="48"/>
                        <a:pt x="190" y="4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4104" name="Freeform 406">
                <a:extLst>
                  <a:ext uri="{FF2B5EF4-FFF2-40B4-BE49-F238E27FC236}">
                    <a16:creationId xmlns:a16="http://schemas.microsoft.com/office/drawing/2014/main" id="{145CC0BF-8B5A-186A-3E93-02498FF5A8C3}"/>
                  </a:ext>
                </a:extLst>
              </p:cNvPr>
              <p:cNvSpPr>
                <a:spLocks/>
              </p:cNvSpPr>
              <p:nvPr/>
            </p:nvSpPr>
            <p:spPr bwMode="auto">
              <a:xfrm>
                <a:off x="4453" y="2214"/>
                <a:ext cx="206" cy="194"/>
              </a:xfrm>
              <a:custGeom>
                <a:avLst/>
                <a:gdLst>
                  <a:gd name="T0" fmla="*/ 948 w 96"/>
                  <a:gd name="T1" fmla="*/ 77 h 91"/>
                  <a:gd name="T2" fmla="*/ 562 w 96"/>
                  <a:gd name="T3" fmla="*/ 49 h 91"/>
                  <a:gd name="T4" fmla="*/ 157 w 96"/>
                  <a:gd name="T5" fmla="*/ 145 h 91"/>
                  <a:gd name="T6" fmla="*/ 28 w 96"/>
                  <a:gd name="T7" fmla="*/ 514 h 91"/>
                  <a:gd name="T8" fmla="*/ 88 w 96"/>
                  <a:gd name="T9" fmla="*/ 573 h 91"/>
                  <a:gd name="T10" fmla="*/ 60 w 96"/>
                  <a:gd name="T11" fmla="*/ 650 h 91"/>
                  <a:gd name="T12" fmla="*/ 52 w 96"/>
                  <a:gd name="T13" fmla="*/ 883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91">
                    <a:moveTo>
                      <a:pt x="96" y="8"/>
                    </a:moveTo>
                    <a:cubicBezTo>
                      <a:pt x="78" y="0"/>
                      <a:pt x="74" y="5"/>
                      <a:pt x="57" y="5"/>
                    </a:cubicBezTo>
                    <a:cubicBezTo>
                      <a:pt x="43" y="6"/>
                      <a:pt x="28" y="5"/>
                      <a:pt x="16" y="15"/>
                    </a:cubicBezTo>
                    <a:cubicBezTo>
                      <a:pt x="8" y="23"/>
                      <a:pt x="2" y="43"/>
                      <a:pt x="3" y="53"/>
                    </a:cubicBezTo>
                    <a:cubicBezTo>
                      <a:pt x="3" y="55"/>
                      <a:pt x="9" y="55"/>
                      <a:pt x="9" y="59"/>
                    </a:cubicBezTo>
                    <a:cubicBezTo>
                      <a:pt x="9" y="62"/>
                      <a:pt x="6" y="64"/>
                      <a:pt x="6" y="67"/>
                    </a:cubicBezTo>
                    <a:cubicBezTo>
                      <a:pt x="0" y="79"/>
                      <a:pt x="4" y="88"/>
                      <a:pt x="5" y="9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05" name="Freeform 407">
                <a:extLst>
                  <a:ext uri="{FF2B5EF4-FFF2-40B4-BE49-F238E27FC236}">
                    <a16:creationId xmlns:a16="http://schemas.microsoft.com/office/drawing/2014/main" id="{04366A2E-549E-B45B-AFDC-A064A58544EE}"/>
                  </a:ext>
                </a:extLst>
              </p:cNvPr>
              <p:cNvSpPr>
                <a:spLocks/>
              </p:cNvSpPr>
              <p:nvPr/>
            </p:nvSpPr>
            <p:spPr bwMode="auto">
              <a:xfrm>
                <a:off x="3879" y="2186"/>
                <a:ext cx="290" cy="229"/>
              </a:xfrm>
              <a:custGeom>
                <a:avLst/>
                <a:gdLst>
                  <a:gd name="T0" fmla="*/ 1318 w 136"/>
                  <a:gd name="T1" fmla="*/ 0 h 107"/>
                  <a:gd name="T2" fmla="*/ 1019 w 136"/>
                  <a:gd name="T3" fmla="*/ 439 h 107"/>
                  <a:gd name="T4" fmla="*/ 465 w 136"/>
                  <a:gd name="T5" fmla="*/ 471 h 107"/>
                  <a:gd name="T6" fmla="*/ 68 w 136"/>
                  <a:gd name="T7" fmla="*/ 792 h 107"/>
                  <a:gd name="T8" fmla="*/ 554 w 136"/>
                  <a:gd name="T9" fmla="*/ 835 h 107"/>
                  <a:gd name="T10" fmla="*/ 968 w 136"/>
                  <a:gd name="T11" fmla="*/ 940 h 107"/>
                  <a:gd name="T12" fmla="*/ 1181 w 136"/>
                  <a:gd name="T13" fmla="*/ 940 h 107"/>
                  <a:gd name="T14" fmla="*/ 1318 w 136"/>
                  <a:gd name="T15" fmla="*/ 999 h 1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107">
                    <a:moveTo>
                      <a:pt x="136" y="0"/>
                    </a:moveTo>
                    <a:cubicBezTo>
                      <a:pt x="132" y="0"/>
                      <a:pt x="112" y="36"/>
                      <a:pt x="105" y="45"/>
                    </a:cubicBezTo>
                    <a:cubicBezTo>
                      <a:pt x="90" y="61"/>
                      <a:pt x="67" y="50"/>
                      <a:pt x="48" y="48"/>
                    </a:cubicBezTo>
                    <a:cubicBezTo>
                      <a:pt x="31" y="46"/>
                      <a:pt x="11" y="64"/>
                      <a:pt x="7" y="81"/>
                    </a:cubicBezTo>
                    <a:cubicBezTo>
                      <a:pt x="0" y="107"/>
                      <a:pt x="44" y="87"/>
                      <a:pt x="57" y="85"/>
                    </a:cubicBezTo>
                    <a:cubicBezTo>
                      <a:pt x="74" y="83"/>
                      <a:pt x="82" y="96"/>
                      <a:pt x="100" y="96"/>
                    </a:cubicBezTo>
                    <a:cubicBezTo>
                      <a:pt x="108" y="96"/>
                      <a:pt x="115" y="93"/>
                      <a:pt x="122" y="96"/>
                    </a:cubicBezTo>
                    <a:cubicBezTo>
                      <a:pt x="130" y="99"/>
                      <a:pt x="127" y="104"/>
                      <a:pt x="136" y="102"/>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06" name="Freeform 408">
                <a:extLst>
                  <a:ext uri="{FF2B5EF4-FFF2-40B4-BE49-F238E27FC236}">
                    <a16:creationId xmlns:a16="http://schemas.microsoft.com/office/drawing/2014/main" id="{0378C74B-F83D-33B3-07D0-A122CC102FB5}"/>
                  </a:ext>
                </a:extLst>
              </p:cNvPr>
              <p:cNvSpPr>
                <a:spLocks/>
              </p:cNvSpPr>
              <p:nvPr/>
            </p:nvSpPr>
            <p:spPr bwMode="auto">
              <a:xfrm>
                <a:off x="4144" y="2211"/>
                <a:ext cx="77" cy="157"/>
              </a:xfrm>
              <a:custGeom>
                <a:avLst/>
                <a:gdLst>
                  <a:gd name="T0" fmla="*/ 353 w 36"/>
                  <a:gd name="T1" fmla="*/ 0 h 73"/>
                  <a:gd name="T2" fmla="*/ 225 w 36"/>
                  <a:gd name="T3" fmla="*/ 198 h 73"/>
                  <a:gd name="T4" fmla="*/ 60 w 36"/>
                  <a:gd name="T5" fmla="*/ 389 h 73"/>
                  <a:gd name="T6" fmla="*/ 88 w 36"/>
                  <a:gd name="T7" fmla="*/ 615 h 73"/>
                  <a:gd name="T8" fmla="*/ 284 w 36"/>
                  <a:gd name="T9" fmla="*/ 727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73">
                    <a:moveTo>
                      <a:pt x="36" y="0"/>
                    </a:moveTo>
                    <a:cubicBezTo>
                      <a:pt x="29" y="5"/>
                      <a:pt x="27" y="12"/>
                      <a:pt x="23" y="20"/>
                    </a:cubicBezTo>
                    <a:cubicBezTo>
                      <a:pt x="18" y="27"/>
                      <a:pt x="10" y="32"/>
                      <a:pt x="6" y="39"/>
                    </a:cubicBezTo>
                    <a:cubicBezTo>
                      <a:pt x="0" y="49"/>
                      <a:pt x="1" y="56"/>
                      <a:pt x="9" y="62"/>
                    </a:cubicBezTo>
                    <a:cubicBezTo>
                      <a:pt x="12" y="65"/>
                      <a:pt x="26" y="72"/>
                      <a:pt x="29" y="7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07" name="Freeform 409">
                <a:extLst>
                  <a:ext uri="{FF2B5EF4-FFF2-40B4-BE49-F238E27FC236}">
                    <a16:creationId xmlns:a16="http://schemas.microsoft.com/office/drawing/2014/main" id="{22B9135F-1DF0-1A63-C9BF-24AA3C0A4731}"/>
                  </a:ext>
                </a:extLst>
              </p:cNvPr>
              <p:cNvSpPr>
                <a:spLocks/>
              </p:cNvSpPr>
              <p:nvPr/>
            </p:nvSpPr>
            <p:spPr bwMode="auto">
              <a:xfrm>
                <a:off x="4214" y="2947"/>
                <a:ext cx="810" cy="111"/>
              </a:xfrm>
              <a:custGeom>
                <a:avLst/>
                <a:gdLst>
                  <a:gd name="T0" fmla="*/ 0 w 379"/>
                  <a:gd name="T1" fmla="*/ 410 h 52"/>
                  <a:gd name="T2" fmla="*/ 594 w 379"/>
                  <a:gd name="T3" fmla="*/ 478 h 52"/>
                  <a:gd name="T4" fmla="*/ 1045 w 379"/>
                  <a:gd name="T5" fmla="*/ 164 h 52"/>
                  <a:gd name="T6" fmla="*/ 1357 w 379"/>
                  <a:gd name="T7" fmla="*/ 173 h 52"/>
                  <a:gd name="T8" fmla="*/ 1667 w 379"/>
                  <a:gd name="T9" fmla="*/ 128 h 52"/>
                  <a:gd name="T10" fmla="*/ 2265 w 379"/>
                  <a:gd name="T11" fmla="*/ 224 h 52"/>
                  <a:gd name="T12" fmla="*/ 2575 w 379"/>
                  <a:gd name="T13" fmla="*/ 318 h 52"/>
                  <a:gd name="T14" fmla="*/ 2969 w 379"/>
                  <a:gd name="T15" fmla="*/ 292 h 52"/>
                  <a:gd name="T16" fmla="*/ 3699 w 37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9" h="52">
                    <a:moveTo>
                      <a:pt x="0" y="42"/>
                    </a:moveTo>
                    <a:cubicBezTo>
                      <a:pt x="17" y="49"/>
                      <a:pt x="43" y="52"/>
                      <a:pt x="61" y="49"/>
                    </a:cubicBezTo>
                    <a:cubicBezTo>
                      <a:pt x="84" y="46"/>
                      <a:pt x="86" y="20"/>
                      <a:pt x="107" y="17"/>
                    </a:cubicBezTo>
                    <a:cubicBezTo>
                      <a:pt x="117" y="15"/>
                      <a:pt x="128" y="18"/>
                      <a:pt x="139" y="18"/>
                    </a:cubicBezTo>
                    <a:cubicBezTo>
                      <a:pt x="150" y="18"/>
                      <a:pt x="160" y="15"/>
                      <a:pt x="171" y="13"/>
                    </a:cubicBezTo>
                    <a:cubicBezTo>
                      <a:pt x="192" y="10"/>
                      <a:pt x="213" y="13"/>
                      <a:pt x="232" y="23"/>
                    </a:cubicBezTo>
                    <a:cubicBezTo>
                      <a:pt x="245" y="30"/>
                      <a:pt x="247" y="35"/>
                      <a:pt x="264" y="33"/>
                    </a:cubicBezTo>
                    <a:cubicBezTo>
                      <a:pt x="277" y="32"/>
                      <a:pt x="291" y="30"/>
                      <a:pt x="304" y="30"/>
                    </a:cubicBezTo>
                    <a:cubicBezTo>
                      <a:pt x="334" y="32"/>
                      <a:pt x="358" y="25"/>
                      <a:pt x="379"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08" name="Freeform 410">
                <a:extLst>
                  <a:ext uri="{FF2B5EF4-FFF2-40B4-BE49-F238E27FC236}">
                    <a16:creationId xmlns:a16="http://schemas.microsoft.com/office/drawing/2014/main" id="{215C6E66-0739-CF47-6FD7-81CB42F72595}"/>
                  </a:ext>
                </a:extLst>
              </p:cNvPr>
              <p:cNvSpPr>
                <a:spLocks/>
              </p:cNvSpPr>
              <p:nvPr/>
            </p:nvSpPr>
            <p:spPr bwMode="auto">
              <a:xfrm>
                <a:off x="4588" y="2665"/>
                <a:ext cx="141" cy="160"/>
              </a:xfrm>
              <a:custGeom>
                <a:avLst/>
                <a:gdLst>
                  <a:gd name="T0" fmla="*/ 0 w 66"/>
                  <a:gd name="T1" fmla="*/ 49 h 75"/>
                  <a:gd name="T2" fmla="*/ 378 w 66"/>
                  <a:gd name="T3" fmla="*/ 378 h 75"/>
                  <a:gd name="T4" fmla="*/ 342 w 66"/>
                  <a:gd name="T5" fmla="*/ 533 h 75"/>
                  <a:gd name="T6" fmla="*/ 265 w 66"/>
                  <a:gd name="T7" fmla="*/ 710 h 75"/>
                  <a:gd name="T8" fmla="*/ 429 w 66"/>
                  <a:gd name="T9" fmla="*/ 678 h 75"/>
                  <a:gd name="T10" fmla="*/ 615 w 66"/>
                  <a:gd name="T11" fmla="*/ 410 h 75"/>
                  <a:gd name="T12" fmla="*/ 583 w 66"/>
                  <a:gd name="T13" fmla="*/ 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75">
                    <a:moveTo>
                      <a:pt x="0" y="5"/>
                    </a:moveTo>
                    <a:cubicBezTo>
                      <a:pt x="12" y="12"/>
                      <a:pt x="30" y="27"/>
                      <a:pt x="39" y="39"/>
                    </a:cubicBezTo>
                    <a:cubicBezTo>
                      <a:pt x="42" y="43"/>
                      <a:pt x="40" y="49"/>
                      <a:pt x="35" y="55"/>
                    </a:cubicBezTo>
                    <a:cubicBezTo>
                      <a:pt x="31" y="61"/>
                      <a:pt x="19" y="69"/>
                      <a:pt x="27" y="73"/>
                    </a:cubicBezTo>
                    <a:cubicBezTo>
                      <a:pt x="33" y="75"/>
                      <a:pt x="40" y="74"/>
                      <a:pt x="44" y="70"/>
                    </a:cubicBezTo>
                    <a:cubicBezTo>
                      <a:pt x="48" y="65"/>
                      <a:pt x="60" y="59"/>
                      <a:pt x="63" y="42"/>
                    </a:cubicBezTo>
                    <a:cubicBezTo>
                      <a:pt x="66" y="24"/>
                      <a:pt x="64" y="10"/>
                      <a:pt x="60"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09" name="Freeform 411">
                <a:extLst>
                  <a:ext uri="{FF2B5EF4-FFF2-40B4-BE49-F238E27FC236}">
                    <a16:creationId xmlns:a16="http://schemas.microsoft.com/office/drawing/2014/main" id="{0D7C2289-54BC-CBD1-6B06-499BD8530499}"/>
                  </a:ext>
                </a:extLst>
              </p:cNvPr>
              <p:cNvSpPr>
                <a:spLocks/>
              </p:cNvSpPr>
              <p:nvPr/>
            </p:nvSpPr>
            <p:spPr bwMode="auto">
              <a:xfrm>
                <a:off x="4569" y="2675"/>
                <a:ext cx="186" cy="229"/>
              </a:xfrm>
              <a:custGeom>
                <a:avLst/>
                <a:gdLst>
                  <a:gd name="T0" fmla="*/ 618 w 87"/>
                  <a:gd name="T1" fmla="*/ 559 h 107"/>
                  <a:gd name="T2" fmla="*/ 763 w 87"/>
                  <a:gd name="T3" fmla="*/ 775 h 107"/>
                  <a:gd name="T4" fmla="*/ 498 w 87"/>
                  <a:gd name="T5" fmla="*/ 792 h 107"/>
                  <a:gd name="T6" fmla="*/ 284 w 87"/>
                  <a:gd name="T7" fmla="*/ 940 h 107"/>
                  <a:gd name="T8" fmla="*/ 165 w 87"/>
                  <a:gd name="T9" fmla="*/ 499 h 107"/>
                  <a:gd name="T10" fmla="*/ 214 w 87"/>
                  <a:gd name="T11" fmla="*/ 233 h 107"/>
                  <a:gd name="T12" fmla="*/ 0 w 87"/>
                  <a:gd name="T13" fmla="*/ 28 h 107"/>
                  <a:gd name="T14" fmla="*/ 88 w 87"/>
                  <a:gd name="T15" fmla="*/ 0 h 1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107">
                    <a:moveTo>
                      <a:pt x="63" y="57"/>
                    </a:moveTo>
                    <a:cubicBezTo>
                      <a:pt x="71" y="63"/>
                      <a:pt x="87" y="64"/>
                      <a:pt x="78" y="79"/>
                    </a:cubicBezTo>
                    <a:cubicBezTo>
                      <a:pt x="71" y="92"/>
                      <a:pt x="61" y="82"/>
                      <a:pt x="51" y="81"/>
                    </a:cubicBezTo>
                    <a:cubicBezTo>
                      <a:pt x="36" y="80"/>
                      <a:pt x="39" y="92"/>
                      <a:pt x="29" y="96"/>
                    </a:cubicBezTo>
                    <a:cubicBezTo>
                      <a:pt x="1" y="107"/>
                      <a:pt x="9" y="62"/>
                      <a:pt x="17" y="51"/>
                    </a:cubicBezTo>
                    <a:cubicBezTo>
                      <a:pt x="25" y="40"/>
                      <a:pt x="32" y="38"/>
                      <a:pt x="22" y="24"/>
                    </a:cubicBezTo>
                    <a:cubicBezTo>
                      <a:pt x="16" y="17"/>
                      <a:pt x="1" y="12"/>
                      <a:pt x="0" y="3"/>
                    </a:cubicBezTo>
                    <a:cubicBezTo>
                      <a:pt x="2" y="1"/>
                      <a:pt x="6" y="0"/>
                      <a:pt x="9"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10" name="Freeform 412">
                <a:extLst>
                  <a:ext uri="{FF2B5EF4-FFF2-40B4-BE49-F238E27FC236}">
                    <a16:creationId xmlns:a16="http://schemas.microsoft.com/office/drawing/2014/main" id="{51D1C7F9-384D-5B98-6B35-630B0B12BF25}"/>
                  </a:ext>
                </a:extLst>
              </p:cNvPr>
              <p:cNvSpPr>
                <a:spLocks/>
              </p:cNvSpPr>
              <p:nvPr/>
            </p:nvSpPr>
            <p:spPr bwMode="auto">
              <a:xfrm>
                <a:off x="4742" y="2545"/>
                <a:ext cx="105" cy="282"/>
              </a:xfrm>
              <a:custGeom>
                <a:avLst/>
                <a:gdLst>
                  <a:gd name="T0" fmla="*/ 0 w 49"/>
                  <a:gd name="T1" fmla="*/ 1286 h 132"/>
                  <a:gd name="T2" fmla="*/ 148 w 49"/>
                  <a:gd name="T3" fmla="*/ 615 h 132"/>
                  <a:gd name="T4" fmla="*/ 334 w 49"/>
                  <a:gd name="T5" fmla="*/ 333 h 132"/>
                  <a:gd name="T6" fmla="*/ 482 w 49"/>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132">
                    <a:moveTo>
                      <a:pt x="0" y="132"/>
                    </a:moveTo>
                    <a:cubicBezTo>
                      <a:pt x="0" y="105"/>
                      <a:pt x="4" y="87"/>
                      <a:pt x="15" y="63"/>
                    </a:cubicBezTo>
                    <a:cubicBezTo>
                      <a:pt x="19" y="52"/>
                      <a:pt x="27" y="43"/>
                      <a:pt x="34" y="34"/>
                    </a:cubicBezTo>
                    <a:cubicBezTo>
                      <a:pt x="44" y="22"/>
                      <a:pt x="43" y="13"/>
                      <a:pt x="49"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11" name="Freeform 413">
                <a:extLst>
                  <a:ext uri="{FF2B5EF4-FFF2-40B4-BE49-F238E27FC236}">
                    <a16:creationId xmlns:a16="http://schemas.microsoft.com/office/drawing/2014/main" id="{182CF2A9-DFDF-47AC-6052-5BDF4860606E}"/>
                  </a:ext>
                </a:extLst>
              </p:cNvPr>
              <p:cNvSpPr>
                <a:spLocks/>
              </p:cNvSpPr>
              <p:nvPr/>
            </p:nvSpPr>
            <p:spPr bwMode="auto">
              <a:xfrm>
                <a:off x="4464" y="2246"/>
                <a:ext cx="79" cy="201"/>
              </a:xfrm>
              <a:custGeom>
                <a:avLst/>
                <a:gdLst>
                  <a:gd name="T0" fmla="*/ 0 w 37"/>
                  <a:gd name="T1" fmla="*/ 746 h 94"/>
                  <a:gd name="T2" fmla="*/ 233 w 37"/>
                  <a:gd name="T3" fmla="*/ 731 h 94"/>
                  <a:gd name="T4" fmla="*/ 342 w 37"/>
                  <a:gd name="T5" fmla="*/ 449 h 94"/>
                  <a:gd name="T6" fmla="*/ 173 w 37"/>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94">
                    <a:moveTo>
                      <a:pt x="0" y="76"/>
                    </a:moveTo>
                    <a:cubicBezTo>
                      <a:pt x="7" y="94"/>
                      <a:pt x="18" y="78"/>
                      <a:pt x="24" y="75"/>
                    </a:cubicBezTo>
                    <a:cubicBezTo>
                      <a:pt x="32" y="69"/>
                      <a:pt x="34" y="56"/>
                      <a:pt x="35" y="46"/>
                    </a:cubicBezTo>
                    <a:cubicBezTo>
                      <a:pt x="37" y="26"/>
                      <a:pt x="23" y="17"/>
                      <a:pt x="18"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12" name="Freeform 414">
                <a:extLst>
                  <a:ext uri="{FF2B5EF4-FFF2-40B4-BE49-F238E27FC236}">
                    <a16:creationId xmlns:a16="http://schemas.microsoft.com/office/drawing/2014/main" id="{D83122AF-DD35-4040-5CB7-E89FB00C7BFD}"/>
                  </a:ext>
                </a:extLst>
              </p:cNvPr>
              <p:cNvSpPr>
                <a:spLocks/>
              </p:cNvSpPr>
              <p:nvPr/>
            </p:nvSpPr>
            <p:spPr bwMode="auto">
              <a:xfrm>
                <a:off x="4569" y="2220"/>
                <a:ext cx="265" cy="408"/>
              </a:xfrm>
              <a:custGeom>
                <a:avLst/>
                <a:gdLst>
                  <a:gd name="T0" fmla="*/ 19 w 124"/>
                  <a:gd name="T1" fmla="*/ 49 h 191"/>
                  <a:gd name="T2" fmla="*/ 165 w 124"/>
                  <a:gd name="T3" fmla="*/ 205 h 191"/>
                  <a:gd name="T4" fmla="*/ 361 w 124"/>
                  <a:gd name="T5" fmla="*/ 105 h 191"/>
                  <a:gd name="T6" fmla="*/ 233 w 124"/>
                  <a:gd name="T7" fmla="*/ 594 h 191"/>
                  <a:gd name="T8" fmla="*/ 325 w 124"/>
                  <a:gd name="T9" fmla="*/ 799 h 191"/>
                  <a:gd name="T10" fmla="*/ 241 w 124"/>
                  <a:gd name="T11" fmla="*/ 1064 h 191"/>
                  <a:gd name="T12" fmla="*/ 421 w 124"/>
                  <a:gd name="T13" fmla="*/ 1218 h 191"/>
                  <a:gd name="T14" fmla="*/ 607 w 124"/>
                  <a:gd name="T15" fmla="*/ 1414 h 191"/>
                  <a:gd name="T16" fmla="*/ 851 w 124"/>
                  <a:gd name="T17" fmla="*/ 1414 h 191"/>
                  <a:gd name="T18" fmla="*/ 840 w 124"/>
                  <a:gd name="T19" fmla="*/ 1655 h 191"/>
                  <a:gd name="T20" fmla="*/ 1210 w 124"/>
                  <a:gd name="T21" fmla="*/ 1570 h 1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191">
                    <a:moveTo>
                      <a:pt x="2" y="5"/>
                    </a:moveTo>
                    <a:cubicBezTo>
                      <a:pt x="0" y="13"/>
                      <a:pt x="7" y="25"/>
                      <a:pt x="17" y="21"/>
                    </a:cubicBezTo>
                    <a:cubicBezTo>
                      <a:pt x="26" y="18"/>
                      <a:pt x="25" y="0"/>
                      <a:pt x="37" y="11"/>
                    </a:cubicBezTo>
                    <a:cubicBezTo>
                      <a:pt x="56" y="29"/>
                      <a:pt x="19" y="46"/>
                      <a:pt x="24" y="61"/>
                    </a:cubicBezTo>
                    <a:cubicBezTo>
                      <a:pt x="28" y="73"/>
                      <a:pt x="36" y="68"/>
                      <a:pt x="33" y="82"/>
                    </a:cubicBezTo>
                    <a:cubicBezTo>
                      <a:pt x="31" y="92"/>
                      <a:pt x="23" y="99"/>
                      <a:pt x="25" y="109"/>
                    </a:cubicBezTo>
                    <a:cubicBezTo>
                      <a:pt x="27" y="122"/>
                      <a:pt x="34" y="120"/>
                      <a:pt x="43" y="125"/>
                    </a:cubicBezTo>
                    <a:cubicBezTo>
                      <a:pt x="53" y="130"/>
                      <a:pt x="52" y="142"/>
                      <a:pt x="62" y="145"/>
                    </a:cubicBezTo>
                    <a:cubicBezTo>
                      <a:pt x="69" y="147"/>
                      <a:pt x="79" y="137"/>
                      <a:pt x="87" y="145"/>
                    </a:cubicBezTo>
                    <a:cubicBezTo>
                      <a:pt x="95" y="154"/>
                      <a:pt x="83" y="161"/>
                      <a:pt x="86" y="170"/>
                    </a:cubicBezTo>
                    <a:cubicBezTo>
                      <a:pt x="93" y="191"/>
                      <a:pt x="116" y="168"/>
                      <a:pt x="124" y="16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13" name="Freeform 415">
                <a:extLst>
                  <a:ext uri="{FF2B5EF4-FFF2-40B4-BE49-F238E27FC236}">
                    <a16:creationId xmlns:a16="http://schemas.microsoft.com/office/drawing/2014/main" id="{B9C2B138-06A8-626E-5BFB-E8D21D19C9DF}"/>
                  </a:ext>
                </a:extLst>
              </p:cNvPr>
              <p:cNvSpPr>
                <a:spLocks/>
              </p:cNvSpPr>
              <p:nvPr/>
            </p:nvSpPr>
            <p:spPr bwMode="auto">
              <a:xfrm>
                <a:off x="4460" y="2502"/>
                <a:ext cx="111" cy="199"/>
              </a:xfrm>
              <a:custGeom>
                <a:avLst/>
                <a:gdLst>
                  <a:gd name="T0" fmla="*/ 156 w 52"/>
                  <a:gd name="T1" fmla="*/ 0 h 93"/>
                  <a:gd name="T2" fmla="*/ 282 w 52"/>
                  <a:gd name="T3" fmla="*/ 216 h 93"/>
                  <a:gd name="T4" fmla="*/ 77 w 52"/>
                  <a:gd name="T5" fmla="*/ 242 h 93"/>
                  <a:gd name="T6" fmla="*/ 265 w 52"/>
                  <a:gd name="T7" fmla="*/ 509 h 93"/>
                  <a:gd name="T8" fmla="*/ 506 w 52"/>
                  <a:gd name="T9" fmla="*/ 912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93">
                    <a:moveTo>
                      <a:pt x="16" y="0"/>
                    </a:moveTo>
                    <a:cubicBezTo>
                      <a:pt x="20" y="5"/>
                      <a:pt x="29" y="14"/>
                      <a:pt x="29" y="22"/>
                    </a:cubicBezTo>
                    <a:cubicBezTo>
                      <a:pt x="28" y="34"/>
                      <a:pt x="17" y="20"/>
                      <a:pt x="8" y="25"/>
                    </a:cubicBezTo>
                    <a:cubicBezTo>
                      <a:pt x="0" y="40"/>
                      <a:pt x="20" y="46"/>
                      <a:pt x="27" y="52"/>
                    </a:cubicBezTo>
                    <a:cubicBezTo>
                      <a:pt x="38" y="62"/>
                      <a:pt x="40" y="88"/>
                      <a:pt x="52" y="9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14" name="Freeform 416">
                <a:extLst>
                  <a:ext uri="{FF2B5EF4-FFF2-40B4-BE49-F238E27FC236}">
                    <a16:creationId xmlns:a16="http://schemas.microsoft.com/office/drawing/2014/main" id="{91FA2F8D-D24B-5C59-4FD1-1EDAC91025F9}"/>
                  </a:ext>
                </a:extLst>
              </p:cNvPr>
              <p:cNvSpPr>
                <a:spLocks/>
              </p:cNvSpPr>
              <p:nvPr/>
            </p:nvSpPr>
            <p:spPr bwMode="auto">
              <a:xfrm>
                <a:off x="4327" y="2502"/>
                <a:ext cx="265" cy="385"/>
              </a:xfrm>
              <a:custGeom>
                <a:avLst/>
                <a:gdLst>
                  <a:gd name="T0" fmla="*/ 607 w 124"/>
                  <a:gd name="T1" fmla="*/ 0 h 180"/>
                  <a:gd name="T2" fmla="*/ 378 w 124"/>
                  <a:gd name="T3" fmla="*/ 165 h 180"/>
                  <a:gd name="T4" fmla="*/ 310 w 124"/>
                  <a:gd name="T5" fmla="*/ 413 h 180"/>
                  <a:gd name="T6" fmla="*/ 77 w 124"/>
                  <a:gd name="T7" fmla="*/ 920 h 180"/>
                  <a:gd name="T8" fmla="*/ 575 w 124"/>
                  <a:gd name="T9" fmla="*/ 1213 h 180"/>
                  <a:gd name="T10" fmla="*/ 618 w 124"/>
                  <a:gd name="T11" fmla="*/ 1469 h 180"/>
                  <a:gd name="T12" fmla="*/ 771 w 124"/>
                  <a:gd name="T13" fmla="*/ 1683 h 180"/>
                  <a:gd name="T14" fmla="*/ 977 w 124"/>
                  <a:gd name="T15" fmla="*/ 1743 h 180"/>
                  <a:gd name="T16" fmla="*/ 1210 w 124"/>
                  <a:gd name="T17" fmla="*/ 1683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 h="180">
                    <a:moveTo>
                      <a:pt x="62" y="0"/>
                    </a:moveTo>
                    <a:cubicBezTo>
                      <a:pt x="56" y="2"/>
                      <a:pt x="42" y="12"/>
                      <a:pt x="39" y="17"/>
                    </a:cubicBezTo>
                    <a:cubicBezTo>
                      <a:pt x="34" y="26"/>
                      <a:pt x="39" y="33"/>
                      <a:pt x="32" y="42"/>
                    </a:cubicBezTo>
                    <a:cubicBezTo>
                      <a:pt x="20" y="60"/>
                      <a:pt x="0" y="69"/>
                      <a:pt x="8" y="94"/>
                    </a:cubicBezTo>
                    <a:cubicBezTo>
                      <a:pt x="15" y="114"/>
                      <a:pt x="45" y="106"/>
                      <a:pt x="59" y="124"/>
                    </a:cubicBezTo>
                    <a:cubicBezTo>
                      <a:pt x="68" y="135"/>
                      <a:pt x="62" y="139"/>
                      <a:pt x="63" y="150"/>
                    </a:cubicBezTo>
                    <a:cubicBezTo>
                      <a:pt x="64" y="159"/>
                      <a:pt x="72" y="166"/>
                      <a:pt x="79" y="172"/>
                    </a:cubicBezTo>
                    <a:cubicBezTo>
                      <a:pt x="86" y="178"/>
                      <a:pt x="89" y="180"/>
                      <a:pt x="100" y="178"/>
                    </a:cubicBezTo>
                    <a:cubicBezTo>
                      <a:pt x="107" y="178"/>
                      <a:pt x="122" y="178"/>
                      <a:pt x="124" y="172"/>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15" name="Freeform 417">
                <a:extLst>
                  <a:ext uri="{FF2B5EF4-FFF2-40B4-BE49-F238E27FC236}">
                    <a16:creationId xmlns:a16="http://schemas.microsoft.com/office/drawing/2014/main" id="{1B92CB53-7916-8F58-DA65-CF5987FFED08}"/>
                  </a:ext>
                </a:extLst>
              </p:cNvPr>
              <p:cNvSpPr>
                <a:spLocks/>
              </p:cNvSpPr>
              <p:nvPr/>
            </p:nvSpPr>
            <p:spPr bwMode="auto">
              <a:xfrm>
                <a:off x="4310" y="2682"/>
                <a:ext cx="178" cy="194"/>
              </a:xfrm>
              <a:custGeom>
                <a:avLst/>
                <a:gdLst>
                  <a:gd name="T0" fmla="*/ 137 w 83"/>
                  <a:gd name="T1" fmla="*/ 0 h 91"/>
                  <a:gd name="T2" fmla="*/ 148 w 83"/>
                  <a:gd name="T3" fmla="*/ 232 h 91"/>
                  <a:gd name="T4" fmla="*/ 60 w 83"/>
                  <a:gd name="T5" fmla="*/ 358 h 91"/>
                  <a:gd name="T6" fmla="*/ 197 w 83"/>
                  <a:gd name="T7" fmla="*/ 710 h 91"/>
                  <a:gd name="T8" fmla="*/ 534 w 83"/>
                  <a:gd name="T9" fmla="*/ 814 h 91"/>
                  <a:gd name="T10" fmla="*/ 691 w 83"/>
                  <a:gd name="T11" fmla="*/ 755 h 91"/>
                  <a:gd name="T12" fmla="*/ 819 w 83"/>
                  <a:gd name="T13" fmla="*/ 823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91">
                    <a:moveTo>
                      <a:pt x="14" y="0"/>
                    </a:moveTo>
                    <a:cubicBezTo>
                      <a:pt x="15" y="5"/>
                      <a:pt x="17" y="17"/>
                      <a:pt x="15" y="24"/>
                    </a:cubicBezTo>
                    <a:cubicBezTo>
                      <a:pt x="14" y="30"/>
                      <a:pt x="8" y="32"/>
                      <a:pt x="6" y="37"/>
                    </a:cubicBezTo>
                    <a:cubicBezTo>
                      <a:pt x="0" y="54"/>
                      <a:pt x="10" y="63"/>
                      <a:pt x="20" y="73"/>
                    </a:cubicBezTo>
                    <a:cubicBezTo>
                      <a:pt x="33" y="85"/>
                      <a:pt x="35" y="91"/>
                      <a:pt x="54" y="84"/>
                    </a:cubicBezTo>
                    <a:cubicBezTo>
                      <a:pt x="61" y="81"/>
                      <a:pt x="62" y="77"/>
                      <a:pt x="70" y="78"/>
                    </a:cubicBezTo>
                    <a:cubicBezTo>
                      <a:pt x="75" y="79"/>
                      <a:pt x="83" y="85"/>
                      <a:pt x="83" y="8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16" name="Freeform 418">
                <a:extLst>
                  <a:ext uri="{FF2B5EF4-FFF2-40B4-BE49-F238E27FC236}">
                    <a16:creationId xmlns:a16="http://schemas.microsoft.com/office/drawing/2014/main" id="{9865BCA5-CDE4-9297-2257-0492EE5CC753}"/>
                  </a:ext>
                </a:extLst>
              </p:cNvPr>
              <p:cNvSpPr>
                <a:spLocks/>
              </p:cNvSpPr>
              <p:nvPr/>
            </p:nvSpPr>
            <p:spPr bwMode="auto">
              <a:xfrm>
                <a:off x="4071" y="2671"/>
                <a:ext cx="235" cy="250"/>
              </a:xfrm>
              <a:custGeom>
                <a:avLst/>
                <a:gdLst>
                  <a:gd name="T0" fmla="*/ 197 w 110"/>
                  <a:gd name="T1" fmla="*/ 1141 h 117"/>
                  <a:gd name="T2" fmla="*/ 282 w 110"/>
                  <a:gd name="T3" fmla="*/ 615 h 117"/>
                  <a:gd name="T4" fmla="*/ 421 w 110"/>
                  <a:gd name="T5" fmla="*/ 342 h 117"/>
                  <a:gd name="T6" fmla="*/ 526 w 110"/>
                  <a:gd name="T7" fmla="*/ 109 h 117"/>
                  <a:gd name="T8" fmla="*/ 771 w 110"/>
                  <a:gd name="T9" fmla="*/ 96 h 117"/>
                  <a:gd name="T10" fmla="*/ 840 w 110"/>
                  <a:gd name="T11" fmla="*/ 353 h 117"/>
                  <a:gd name="T12" fmla="*/ 1023 w 110"/>
                  <a:gd name="T13" fmla="*/ 515 h 117"/>
                  <a:gd name="T14" fmla="*/ 1032 w 110"/>
                  <a:gd name="T15" fmla="*/ 799 h 117"/>
                  <a:gd name="T16" fmla="*/ 840 w 110"/>
                  <a:gd name="T17" fmla="*/ 643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0" h="117">
                    <a:moveTo>
                      <a:pt x="20" y="117"/>
                    </a:moveTo>
                    <a:cubicBezTo>
                      <a:pt x="0" y="101"/>
                      <a:pt x="18" y="78"/>
                      <a:pt x="29" y="63"/>
                    </a:cubicBezTo>
                    <a:cubicBezTo>
                      <a:pt x="36" y="55"/>
                      <a:pt x="42" y="46"/>
                      <a:pt x="43" y="35"/>
                    </a:cubicBezTo>
                    <a:cubicBezTo>
                      <a:pt x="45" y="23"/>
                      <a:pt x="42" y="20"/>
                      <a:pt x="54" y="11"/>
                    </a:cubicBezTo>
                    <a:cubicBezTo>
                      <a:pt x="62" y="6"/>
                      <a:pt x="71" y="0"/>
                      <a:pt x="79" y="10"/>
                    </a:cubicBezTo>
                    <a:cubicBezTo>
                      <a:pt x="88" y="19"/>
                      <a:pt x="77" y="28"/>
                      <a:pt x="86" y="36"/>
                    </a:cubicBezTo>
                    <a:cubicBezTo>
                      <a:pt x="94" y="44"/>
                      <a:pt x="101" y="38"/>
                      <a:pt x="105" y="53"/>
                    </a:cubicBezTo>
                    <a:cubicBezTo>
                      <a:pt x="107" y="59"/>
                      <a:pt x="110" y="78"/>
                      <a:pt x="106" y="82"/>
                    </a:cubicBezTo>
                    <a:cubicBezTo>
                      <a:pt x="98" y="89"/>
                      <a:pt x="92" y="71"/>
                      <a:pt x="86" y="66"/>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17" name="Freeform 419">
                <a:extLst>
                  <a:ext uri="{FF2B5EF4-FFF2-40B4-BE49-F238E27FC236}">
                    <a16:creationId xmlns:a16="http://schemas.microsoft.com/office/drawing/2014/main" id="{A8E8014E-20B9-C3AF-2059-721343B7D04C}"/>
                  </a:ext>
                </a:extLst>
              </p:cNvPr>
              <p:cNvSpPr>
                <a:spLocks/>
              </p:cNvSpPr>
              <p:nvPr/>
            </p:nvSpPr>
            <p:spPr bwMode="auto">
              <a:xfrm>
                <a:off x="4094" y="2853"/>
                <a:ext cx="156" cy="87"/>
              </a:xfrm>
              <a:custGeom>
                <a:avLst/>
                <a:gdLst>
                  <a:gd name="T0" fmla="*/ 547 w 73"/>
                  <a:gd name="T1" fmla="*/ 0 h 41"/>
                  <a:gd name="T2" fmla="*/ 479 w 73"/>
                  <a:gd name="T3" fmla="*/ 325 h 41"/>
                  <a:gd name="T4" fmla="*/ 241 w 73"/>
                  <a:gd name="T5" fmla="*/ 238 h 41"/>
                  <a:gd name="T6" fmla="*/ 0 w 73"/>
                  <a:gd name="T7" fmla="*/ 316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3" h="41">
                    <a:moveTo>
                      <a:pt x="56" y="0"/>
                    </a:moveTo>
                    <a:cubicBezTo>
                      <a:pt x="72" y="10"/>
                      <a:pt x="73" y="41"/>
                      <a:pt x="49" y="34"/>
                    </a:cubicBezTo>
                    <a:cubicBezTo>
                      <a:pt x="41" y="32"/>
                      <a:pt x="36" y="24"/>
                      <a:pt x="25" y="25"/>
                    </a:cubicBezTo>
                    <a:cubicBezTo>
                      <a:pt x="17" y="26"/>
                      <a:pt x="7" y="36"/>
                      <a:pt x="0" y="3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18" name="Freeform 420">
                <a:extLst>
                  <a:ext uri="{FF2B5EF4-FFF2-40B4-BE49-F238E27FC236}">
                    <a16:creationId xmlns:a16="http://schemas.microsoft.com/office/drawing/2014/main" id="{9A552EBB-821B-417E-1293-3590BDF1EEF8}"/>
                  </a:ext>
                </a:extLst>
              </p:cNvPr>
              <p:cNvSpPr>
                <a:spLocks/>
              </p:cNvSpPr>
              <p:nvPr/>
            </p:nvSpPr>
            <p:spPr bwMode="auto">
              <a:xfrm>
                <a:off x="4118" y="2737"/>
                <a:ext cx="126" cy="178"/>
              </a:xfrm>
              <a:custGeom>
                <a:avLst/>
                <a:gdLst>
                  <a:gd name="T0" fmla="*/ 0 w 59"/>
                  <a:gd name="T1" fmla="*/ 819 h 83"/>
                  <a:gd name="T2" fmla="*/ 224 w 59"/>
                  <a:gd name="T3" fmla="*/ 354 h 83"/>
                  <a:gd name="T4" fmla="*/ 574 w 59"/>
                  <a:gd name="T5" fmla="*/ 0 h 83"/>
                  <a:gd name="T6" fmla="*/ 0 60000 65536"/>
                  <a:gd name="T7" fmla="*/ 0 60000 65536"/>
                  <a:gd name="T8" fmla="*/ 0 60000 65536"/>
                </a:gdLst>
                <a:ahLst/>
                <a:cxnLst>
                  <a:cxn ang="T6">
                    <a:pos x="T0" y="T1"/>
                  </a:cxn>
                  <a:cxn ang="T7">
                    <a:pos x="T2" y="T3"/>
                  </a:cxn>
                  <a:cxn ang="T8">
                    <a:pos x="T4" y="T5"/>
                  </a:cxn>
                </a:cxnLst>
                <a:rect l="0" t="0" r="r" b="b"/>
                <a:pathLst>
                  <a:path w="59" h="83">
                    <a:moveTo>
                      <a:pt x="0" y="83"/>
                    </a:moveTo>
                    <a:cubicBezTo>
                      <a:pt x="8" y="64"/>
                      <a:pt x="8" y="51"/>
                      <a:pt x="23" y="36"/>
                    </a:cubicBezTo>
                    <a:cubicBezTo>
                      <a:pt x="37" y="23"/>
                      <a:pt x="45" y="12"/>
                      <a:pt x="59"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19" name="Freeform 421">
                <a:extLst>
                  <a:ext uri="{FF2B5EF4-FFF2-40B4-BE49-F238E27FC236}">
                    <a16:creationId xmlns:a16="http://schemas.microsoft.com/office/drawing/2014/main" id="{7A702FDD-40B2-F1D9-BA62-DE37ECFFF747}"/>
                  </a:ext>
                </a:extLst>
              </p:cNvPr>
              <p:cNvSpPr>
                <a:spLocks/>
              </p:cNvSpPr>
              <p:nvPr/>
            </p:nvSpPr>
            <p:spPr bwMode="auto">
              <a:xfrm>
                <a:off x="4184" y="2778"/>
                <a:ext cx="111" cy="137"/>
              </a:xfrm>
              <a:custGeom>
                <a:avLst/>
                <a:gdLst>
                  <a:gd name="T0" fmla="*/ 0 w 52"/>
                  <a:gd name="T1" fmla="*/ 627 h 64"/>
                  <a:gd name="T2" fmla="*/ 205 w 52"/>
                  <a:gd name="T3" fmla="*/ 265 h 64"/>
                  <a:gd name="T4" fmla="*/ 506 w 52"/>
                  <a:gd name="T5" fmla="*/ 0 h 64"/>
                  <a:gd name="T6" fmla="*/ 0 60000 65536"/>
                  <a:gd name="T7" fmla="*/ 0 60000 65536"/>
                  <a:gd name="T8" fmla="*/ 0 60000 65536"/>
                </a:gdLst>
                <a:ahLst/>
                <a:cxnLst>
                  <a:cxn ang="T6">
                    <a:pos x="T0" y="T1"/>
                  </a:cxn>
                  <a:cxn ang="T7">
                    <a:pos x="T2" y="T3"/>
                  </a:cxn>
                  <a:cxn ang="T8">
                    <a:pos x="T4" y="T5"/>
                  </a:cxn>
                </a:cxnLst>
                <a:rect l="0" t="0" r="r" b="b"/>
                <a:pathLst>
                  <a:path w="52" h="64">
                    <a:moveTo>
                      <a:pt x="0" y="64"/>
                    </a:moveTo>
                    <a:cubicBezTo>
                      <a:pt x="1" y="52"/>
                      <a:pt x="12" y="38"/>
                      <a:pt x="21" y="27"/>
                    </a:cubicBezTo>
                    <a:cubicBezTo>
                      <a:pt x="31" y="14"/>
                      <a:pt x="41" y="11"/>
                      <a:pt x="52"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20" name="Freeform 422">
                <a:extLst>
                  <a:ext uri="{FF2B5EF4-FFF2-40B4-BE49-F238E27FC236}">
                    <a16:creationId xmlns:a16="http://schemas.microsoft.com/office/drawing/2014/main" id="{03475D93-8191-8975-B24E-A62CF3031A8F}"/>
                  </a:ext>
                </a:extLst>
              </p:cNvPr>
              <p:cNvSpPr>
                <a:spLocks/>
              </p:cNvSpPr>
              <p:nvPr/>
            </p:nvSpPr>
            <p:spPr bwMode="auto">
              <a:xfrm>
                <a:off x="4259" y="2925"/>
                <a:ext cx="152" cy="82"/>
              </a:xfrm>
              <a:custGeom>
                <a:avLst/>
                <a:gdLst>
                  <a:gd name="T0" fmla="*/ 473 w 71"/>
                  <a:gd name="T1" fmla="*/ 52 h 38"/>
                  <a:gd name="T2" fmla="*/ 302 w 71"/>
                  <a:gd name="T3" fmla="*/ 341 h 38"/>
                  <a:gd name="T4" fmla="*/ 587 w 71"/>
                  <a:gd name="T5" fmla="*/ 233 h 38"/>
                  <a:gd name="T6" fmla="*/ 473 w 71"/>
                  <a:gd name="T7" fmla="*/ 52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38">
                    <a:moveTo>
                      <a:pt x="48" y="5"/>
                    </a:moveTo>
                    <a:cubicBezTo>
                      <a:pt x="13" y="0"/>
                      <a:pt x="0" y="38"/>
                      <a:pt x="31" y="34"/>
                    </a:cubicBezTo>
                    <a:cubicBezTo>
                      <a:pt x="37" y="33"/>
                      <a:pt x="56" y="26"/>
                      <a:pt x="60" y="23"/>
                    </a:cubicBezTo>
                    <a:cubicBezTo>
                      <a:pt x="71" y="15"/>
                      <a:pt x="60" y="7"/>
                      <a:pt x="48" y="5"/>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21" name="Freeform 423">
                <a:extLst>
                  <a:ext uri="{FF2B5EF4-FFF2-40B4-BE49-F238E27FC236}">
                    <a16:creationId xmlns:a16="http://schemas.microsoft.com/office/drawing/2014/main" id="{023ED845-F67B-2DD2-7A36-1052098455F7}"/>
                  </a:ext>
                </a:extLst>
              </p:cNvPr>
              <p:cNvSpPr>
                <a:spLocks/>
              </p:cNvSpPr>
              <p:nvPr/>
            </p:nvSpPr>
            <p:spPr bwMode="auto">
              <a:xfrm>
                <a:off x="4188" y="3073"/>
                <a:ext cx="287" cy="171"/>
              </a:xfrm>
              <a:custGeom>
                <a:avLst/>
                <a:gdLst>
                  <a:gd name="T0" fmla="*/ 206 w 134"/>
                  <a:gd name="T1" fmla="*/ 284 h 80"/>
                  <a:gd name="T2" fmla="*/ 41 w 134"/>
                  <a:gd name="T3" fmla="*/ 526 h 80"/>
                  <a:gd name="T4" fmla="*/ 266 w 134"/>
                  <a:gd name="T5" fmla="*/ 643 h 80"/>
                  <a:gd name="T6" fmla="*/ 345 w 134"/>
                  <a:gd name="T7" fmla="*/ 763 h 80"/>
                  <a:gd name="T8" fmla="*/ 482 w 134"/>
                  <a:gd name="T9" fmla="*/ 671 h 80"/>
                  <a:gd name="T10" fmla="*/ 679 w 134"/>
                  <a:gd name="T11" fmla="*/ 517 h 80"/>
                  <a:gd name="T12" fmla="*/ 1221 w 134"/>
                  <a:gd name="T13" fmla="*/ 539 h 80"/>
                  <a:gd name="T14" fmla="*/ 1060 w 134"/>
                  <a:gd name="T15" fmla="*/ 77 h 80"/>
                  <a:gd name="T16" fmla="*/ 206 w 134"/>
                  <a:gd name="T17" fmla="*/ 28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80">
                    <a:moveTo>
                      <a:pt x="21" y="29"/>
                    </a:moveTo>
                    <a:cubicBezTo>
                      <a:pt x="12" y="32"/>
                      <a:pt x="0" y="45"/>
                      <a:pt x="4" y="54"/>
                    </a:cubicBezTo>
                    <a:cubicBezTo>
                      <a:pt x="8" y="62"/>
                      <a:pt x="21" y="60"/>
                      <a:pt x="27" y="66"/>
                    </a:cubicBezTo>
                    <a:cubicBezTo>
                      <a:pt x="31" y="70"/>
                      <a:pt x="27" y="76"/>
                      <a:pt x="35" y="78"/>
                    </a:cubicBezTo>
                    <a:cubicBezTo>
                      <a:pt x="42" y="80"/>
                      <a:pt x="45" y="73"/>
                      <a:pt x="49" y="69"/>
                    </a:cubicBezTo>
                    <a:cubicBezTo>
                      <a:pt x="56" y="61"/>
                      <a:pt x="58" y="56"/>
                      <a:pt x="69" y="53"/>
                    </a:cubicBezTo>
                    <a:cubicBezTo>
                      <a:pt x="90" y="48"/>
                      <a:pt x="111" y="80"/>
                      <a:pt x="124" y="55"/>
                    </a:cubicBezTo>
                    <a:cubicBezTo>
                      <a:pt x="134" y="35"/>
                      <a:pt x="132" y="16"/>
                      <a:pt x="108" y="8"/>
                    </a:cubicBezTo>
                    <a:cubicBezTo>
                      <a:pt x="83" y="0"/>
                      <a:pt x="42" y="19"/>
                      <a:pt x="21" y="29"/>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22" name="Freeform 424">
                <a:extLst>
                  <a:ext uri="{FF2B5EF4-FFF2-40B4-BE49-F238E27FC236}">
                    <a16:creationId xmlns:a16="http://schemas.microsoft.com/office/drawing/2014/main" id="{36A8EB64-98BA-ECC2-AACB-34D29874086F}"/>
                  </a:ext>
                </a:extLst>
              </p:cNvPr>
              <p:cNvSpPr>
                <a:spLocks/>
              </p:cNvSpPr>
              <p:nvPr/>
            </p:nvSpPr>
            <p:spPr bwMode="auto">
              <a:xfrm>
                <a:off x="4479" y="3034"/>
                <a:ext cx="246" cy="135"/>
              </a:xfrm>
              <a:custGeom>
                <a:avLst/>
                <a:gdLst>
                  <a:gd name="T0" fmla="*/ 334 w 115"/>
                  <a:gd name="T1" fmla="*/ 60 h 63"/>
                  <a:gd name="T2" fmla="*/ 233 w 115"/>
                  <a:gd name="T3" fmla="*/ 414 h 63"/>
                  <a:gd name="T4" fmla="*/ 481 w 115"/>
                  <a:gd name="T5" fmla="*/ 510 h 63"/>
                  <a:gd name="T6" fmla="*/ 723 w 115"/>
                  <a:gd name="T7" fmla="*/ 542 h 63"/>
                  <a:gd name="T8" fmla="*/ 901 w 115"/>
                  <a:gd name="T9" fmla="*/ 317 h 63"/>
                  <a:gd name="T10" fmla="*/ 1057 w 115"/>
                  <a:gd name="T11" fmla="*/ 96 h 63"/>
                  <a:gd name="T12" fmla="*/ 783 w 115"/>
                  <a:gd name="T13" fmla="*/ 28 h 63"/>
                  <a:gd name="T14" fmla="*/ 334 w 115"/>
                  <a:gd name="T15" fmla="*/ 6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 h="63">
                    <a:moveTo>
                      <a:pt x="34" y="6"/>
                    </a:moveTo>
                    <a:cubicBezTo>
                      <a:pt x="0" y="7"/>
                      <a:pt x="8" y="34"/>
                      <a:pt x="24" y="42"/>
                    </a:cubicBezTo>
                    <a:cubicBezTo>
                      <a:pt x="33" y="46"/>
                      <a:pt x="40" y="45"/>
                      <a:pt x="49" y="52"/>
                    </a:cubicBezTo>
                    <a:cubicBezTo>
                      <a:pt x="58" y="59"/>
                      <a:pt x="62" y="63"/>
                      <a:pt x="74" y="55"/>
                    </a:cubicBezTo>
                    <a:cubicBezTo>
                      <a:pt x="83" y="49"/>
                      <a:pt x="85" y="40"/>
                      <a:pt x="92" y="32"/>
                    </a:cubicBezTo>
                    <a:cubicBezTo>
                      <a:pt x="100" y="25"/>
                      <a:pt x="115" y="22"/>
                      <a:pt x="108" y="10"/>
                    </a:cubicBezTo>
                    <a:cubicBezTo>
                      <a:pt x="102" y="0"/>
                      <a:pt x="89" y="1"/>
                      <a:pt x="80" y="3"/>
                    </a:cubicBezTo>
                    <a:cubicBezTo>
                      <a:pt x="68" y="5"/>
                      <a:pt x="47" y="6"/>
                      <a:pt x="34" y="6"/>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23" name="Freeform 425">
                <a:extLst>
                  <a:ext uri="{FF2B5EF4-FFF2-40B4-BE49-F238E27FC236}">
                    <a16:creationId xmlns:a16="http://schemas.microsoft.com/office/drawing/2014/main" id="{E1C67D10-C8CA-3955-DE1F-1DB93DC46A08}"/>
                  </a:ext>
                </a:extLst>
              </p:cNvPr>
              <p:cNvSpPr>
                <a:spLocks/>
              </p:cNvSpPr>
              <p:nvPr/>
            </p:nvSpPr>
            <p:spPr bwMode="auto">
              <a:xfrm>
                <a:off x="4011" y="3261"/>
                <a:ext cx="160" cy="163"/>
              </a:xfrm>
              <a:custGeom>
                <a:avLst/>
                <a:gdLst>
                  <a:gd name="T0" fmla="*/ 465 w 75"/>
                  <a:gd name="T1" fmla="*/ 148 h 76"/>
                  <a:gd name="T2" fmla="*/ 265 w 75"/>
                  <a:gd name="T3" fmla="*/ 41 h 76"/>
                  <a:gd name="T4" fmla="*/ 341 w 75"/>
                  <a:gd name="T5" fmla="*/ 257 h 76"/>
                  <a:gd name="T6" fmla="*/ 186 w 75"/>
                  <a:gd name="T7" fmla="*/ 611 h 76"/>
                  <a:gd name="T8" fmla="*/ 523 w 75"/>
                  <a:gd name="T9" fmla="*/ 362 h 76"/>
                  <a:gd name="T10" fmla="*/ 719 w 75"/>
                  <a:gd name="T11" fmla="*/ 285 h 76"/>
                  <a:gd name="T12" fmla="*/ 465 w 75"/>
                  <a:gd name="T13" fmla="*/ 148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76">
                    <a:moveTo>
                      <a:pt x="48" y="15"/>
                    </a:moveTo>
                    <a:cubicBezTo>
                      <a:pt x="41" y="8"/>
                      <a:pt x="36" y="0"/>
                      <a:pt x="27" y="4"/>
                    </a:cubicBezTo>
                    <a:cubicBezTo>
                      <a:pt x="12" y="13"/>
                      <a:pt x="34" y="19"/>
                      <a:pt x="35" y="26"/>
                    </a:cubicBezTo>
                    <a:cubicBezTo>
                      <a:pt x="36" y="37"/>
                      <a:pt x="0" y="50"/>
                      <a:pt x="19" y="62"/>
                    </a:cubicBezTo>
                    <a:cubicBezTo>
                      <a:pt x="38" y="76"/>
                      <a:pt x="44" y="44"/>
                      <a:pt x="54" y="37"/>
                    </a:cubicBezTo>
                    <a:cubicBezTo>
                      <a:pt x="59" y="33"/>
                      <a:pt x="72" y="37"/>
                      <a:pt x="74" y="29"/>
                    </a:cubicBezTo>
                    <a:cubicBezTo>
                      <a:pt x="75" y="19"/>
                      <a:pt x="57" y="24"/>
                      <a:pt x="48" y="15"/>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24" name="Freeform 426">
                <a:extLst>
                  <a:ext uri="{FF2B5EF4-FFF2-40B4-BE49-F238E27FC236}">
                    <a16:creationId xmlns:a16="http://schemas.microsoft.com/office/drawing/2014/main" id="{7B91676D-9AFB-DDBA-CB08-4D5E50B6EAC0}"/>
                  </a:ext>
                </a:extLst>
              </p:cNvPr>
              <p:cNvSpPr>
                <a:spLocks/>
              </p:cNvSpPr>
              <p:nvPr/>
            </p:nvSpPr>
            <p:spPr bwMode="auto">
              <a:xfrm>
                <a:off x="3924" y="3167"/>
                <a:ext cx="175" cy="94"/>
              </a:xfrm>
              <a:custGeom>
                <a:avLst/>
                <a:gdLst>
                  <a:gd name="T0" fmla="*/ 514 w 82"/>
                  <a:gd name="T1" fmla="*/ 77 h 44"/>
                  <a:gd name="T2" fmla="*/ 401 w 82"/>
                  <a:gd name="T3" fmla="*/ 389 h 44"/>
                  <a:gd name="T4" fmla="*/ 728 w 82"/>
                  <a:gd name="T5" fmla="*/ 333 h 44"/>
                  <a:gd name="T6" fmla="*/ 514 w 82"/>
                  <a:gd name="T7" fmla="*/ 77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44">
                    <a:moveTo>
                      <a:pt x="53" y="8"/>
                    </a:moveTo>
                    <a:cubicBezTo>
                      <a:pt x="30" y="0"/>
                      <a:pt x="0" y="44"/>
                      <a:pt x="41" y="40"/>
                    </a:cubicBezTo>
                    <a:cubicBezTo>
                      <a:pt x="49" y="39"/>
                      <a:pt x="71" y="41"/>
                      <a:pt x="75" y="34"/>
                    </a:cubicBezTo>
                    <a:cubicBezTo>
                      <a:pt x="82" y="20"/>
                      <a:pt x="67" y="12"/>
                      <a:pt x="53" y="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25" name="Freeform 427">
                <a:extLst>
                  <a:ext uri="{FF2B5EF4-FFF2-40B4-BE49-F238E27FC236}">
                    <a16:creationId xmlns:a16="http://schemas.microsoft.com/office/drawing/2014/main" id="{2F62F3C2-3608-C677-EBB8-71EADEC7C1F7}"/>
                  </a:ext>
                </a:extLst>
              </p:cNvPr>
              <p:cNvSpPr>
                <a:spLocks/>
              </p:cNvSpPr>
              <p:nvPr/>
            </p:nvSpPr>
            <p:spPr bwMode="auto">
              <a:xfrm>
                <a:off x="3862" y="3242"/>
                <a:ext cx="70" cy="58"/>
              </a:xfrm>
              <a:custGeom>
                <a:avLst/>
                <a:gdLst>
                  <a:gd name="T0" fmla="*/ 172 w 33"/>
                  <a:gd name="T1" fmla="*/ 9 h 27"/>
                  <a:gd name="T2" fmla="*/ 8 w 33"/>
                  <a:gd name="T3" fmla="*/ 148 h 27"/>
                  <a:gd name="T4" fmla="*/ 248 w 33"/>
                  <a:gd name="T5" fmla="*/ 129 h 27"/>
                  <a:gd name="T6" fmla="*/ 172 w 33"/>
                  <a:gd name="T7" fmla="*/ 9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27">
                    <a:moveTo>
                      <a:pt x="18" y="1"/>
                    </a:moveTo>
                    <a:cubicBezTo>
                      <a:pt x="10" y="1"/>
                      <a:pt x="0" y="6"/>
                      <a:pt x="1" y="15"/>
                    </a:cubicBezTo>
                    <a:cubicBezTo>
                      <a:pt x="6" y="27"/>
                      <a:pt x="23" y="16"/>
                      <a:pt x="26" y="13"/>
                    </a:cubicBezTo>
                    <a:cubicBezTo>
                      <a:pt x="33" y="6"/>
                      <a:pt x="28" y="0"/>
                      <a:pt x="18" y="1"/>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26" name="Freeform 428">
                <a:extLst>
                  <a:ext uri="{FF2B5EF4-FFF2-40B4-BE49-F238E27FC236}">
                    <a16:creationId xmlns:a16="http://schemas.microsoft.com/office/drawing/2014/main" id="{66A11A31-5F5D-B283-FC16-CC6B44EC898B}"/>
                  </a:ext>
                </a:extLst>
              </p:cNvPr>
              <p:cNvSpPr>
                <a:spLocks/>
              </p:cNvSpPr>
              <p:nvPr/>
            </p:nvSpPr>
            <p:spPr bwMode="auto">
              <a:xfrm>
                <a:off x="3650" y="3342"/>
                <a:ext cx="162" cy="71"/>
              </a:xfrm>
              <a:custGeom>
                <a:avLst/>
                <a:gdLst>
                  <a:gd name="T0" fmla="*/ 563 w 76"/>
                  <a:gd name="T1" fmla="*/ 9 h 33"/>
                  <a:gd name="T2" fmla="*/ 281 w 76"/>
                  <a:gd name="T3" fmla="*/ 310 h 33"/>
                  <a:gd name="T4" fmla="*/ 573 w 76"/>
                  <a:gd name="T5" fmla="*/ 189 h 33"/>
                  <a:gd name="T6" fmla="*/ 563 w 76"/>
                  <a:gd name="T7" fmla="*/ 9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33">
                    <a:moveTo>
                      <a:pt x="58" y="1"/>
                    </a:moveTo>
                    <a:cubicBezTo>
                      <a:pt x="44" y="0"/>
                      <a:pt x="0" y="25"/>
                      <a:pt x="29" y="31"/>
                    </a:cubicBezTo>
                    <a:cubicBezTo>
                      <a:pt x="38" y="33"/>
                      <a:pt x="51" y="22"/>
                      <a:pt x="59" y="19"/>
                    </a:cubicBezTo>
                    <a:cubicBezTo>
                      <a:pt x="71" y="13"/>
                      <a:pt x="76" y="3"/>
                      <a:pt x="58" y="1"/>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27" name="Freeform 429">
                <a:extLst>
                  <a:ext uri="{FF2B5EF4-FFF2-40B4-BE49-F238E27FC236}">
                    <a16:creationId xmlns:a16="http://schemas.microsoft.com/office/drawing/2014/main" id="{AA2FEA3E-2945-6790-4A8E-E2373B46EB37}"/>
                  </a:ext>
                </a:extLst>
              </p:cNvPr>
              <p:cNvSpPr>
                <a:spLocks/>
              </p:cNvSpPr>
              <p:nvPr/>
            </p:nvSpPr>
            <p:spPr bwMode="auto">
              <a:xfrm>
                <a:off x="4765" y="3043"/>
                <a:ext cx="56" cy="58"/>
              </a:xfrm>
              <a:custGeom>
                <a:avLst/>
                <a:gdLst>
                  <a:gd name="T0" fmla="*/ 190 w 26"/>
                  <a:gd name="T1" fmla="*/ 69 h 27"/>
                  <a:gd name="T2" fmla="*/ 9 w 26"/>
                  <a:gd name="T3" fmla="*/ 129 h 27"/>
                  <a:gd name="T4" fmla="*/ 181 w 26"/>
                  <a:gd name="T5" fmla="*/ 269 h 27"/>
                  <a:gd name="T6" fmla="*/ 190 w 26"/>
                  <a:gd name="T7" fmla="*/ 69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7">
                    <a:moveTo>
                      <a:pt x="19" y="7"/>
                    </a:moveTo>
                    <a:cubicBezTo>
                      <a:pt x="12" y="0"/>
                      <a:pt x="1" y="6"/>
                      <a:pt x="1" y="13"/>
                    </a:cubicBezTo>
                    <a:cubicBezTo>
                      <a:pt x="0" y="20"/>
                      <a:pt x="13" y="25"/>
                      <a:pt x="18" y="27"/>
                    </a:cubicBezTo>
                    <a:cubicBezTo>
                      <a:pt x="26" y="23"/>
                      <a:pt x="25" y="12"/>
                      <a:pt x="19" y="7"/>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28" name="Freeform 430">
                <a:extLst>
                  <a:ext uri="{FF2B5EF4-FFF2-40B4-BE49-F238E27FC236}">
                    <a16:creationId xmlns:a16="http://schemas.microsoft.com/office/drawing/2014/main" id="{F9FFCA24-35EA-7401-6C8E-85C4C4B09B00}"/>
                  </a:ext>
                </a:extLst>
              </p:cNvPr>
              <p:cNvSpPr>
                <a:spLocks/>
              </p:cNvSpPr>
              <p:nvPr/>
            </p:nvSpPr>
            <p:spPr bwMode="auto">
              <a:xfrm>
                <a:off x="4731" y="3120"/>
                <a:ext cx="69" cy="83"/>
              </a:xfrm>
              <a:custGeom>
                <a:avLst/>
                <a:gdLst>
                  <a:gd name="T0" fmla="*/ 242 w 32"/>
                  <a:gd name="T1" fmla="*/ 104 h 39"/>
                  <a:gd name="T2" fmla="*/ 278 w 32"/>
                  <a:gd name="T3" fmla="*/ 240 h 39"/>
                  <a:gd name="T4" fmla="*/ 242 w 32"/>
                  <a:gd name="T5" fmla="*/ 104 h 39"/>
                  <a:gd name="T6" fmla="*/ 0 60000 65536"/>
                  <a:gd name="T7" fmla="*/ 0 60000 65536"/>
                  <a:gd name="T8" fmla="*/ 0 60000 65536"/>
                </a:gdLst>
                <a:ahLst/>
                <a:cxnLst>
                  <a:cxn ang="T6">
                    <a:pos x="T0" y="T1"/>
                  </a:cxn>
                  <a:cxn ang="T7">
                    <a:pos x="T2" y="T3"/>
                  </a:cxn>
                  <a:cxn ang="T8">
                    <a:pos x="T4" y="T5"/>
                  </a:cxn>
                </a:cxnLst>
                <a:rect l="0" t="0" r="r" b="b"/>
                <a:pathLst>
                  <a:path w="32" h="39">
                    <a:moveTo>
                      <a:pt x="24" y="11"/>
                    </a:moveTo>
                    <a:cubicBezTo>
                      <a:pt x="10" y="0"/>
                      <a:pt x="0" y="39"/>
                      <a:pt x="28" y="25"/>
                    </a:cubicBezTo>
                    <a:cubicBezTo>
                      <a:pt x="32" y="18"/>
                      <a:pt x="26" y="14"/>
                      <a:pt x="24" y="11"/>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29" name="Freeform 431">
                <a:extLst>
                  <a:ext uri="{FF2B5EF4-FFF2-40B4-BE49-F238E27FC236}">
                    <a16:creationId xmlns:a16="http://schemas.microsoft.com/office/drawing/2014/main" id="{738304D6-DEE4-32C1-7681-766DFEF8DD3A}"/>
                  </a:ext>
                </a:extLst>
              </p:cNvPr>
              <p:cNvSpPr>
                <a:spLocks/>
              </p:cNvSpPr>
              <p:nvPr/>
            </p:nvSpPr>
            <p:spPr bwMode="auto">
              <a:xfrm>
                <a:off x="4280" y="3233"/>
                <a:ext cx="79" cy="67"/>
              </a:xfrm>
              <a:custGeom>
                <a:avLst/>
                <a:gdLst>
                  <a:gd name="T0" fmla="*/ 265 w 37"/>
                  <a:gd name="T1" fmla="*/ 9 h 31"/>
                  <a:gd name="T2" fmla="*/ 120 w 37"/>
                  <a:gd name="T3" fmla="*/ 242 h 31"/>
                  <a:gd name="T4" fmla="*/ 350 w 37"/>
                  <a:gd name="T5" fmla="*/ 69 h 31"/>
                  <a:gd name="T6" fmla="*/ 265 w 37"/>
                  <a:gd name="T7" fmla="*/ 9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1">
                    <a:moveTo>
                      <a:pt x="27" y="1"/>
                    </a:moveTo>
                    <a:cubicBezTo>
                      <a:pt x="16" y="3"/>
                      <a:pt x="0" y="17"/>
                      <a:pt x="12" y="24"/>
                    </a:cubicBezTo>
                    <a:cubicBezTo>
                      <a:pt x="21" y="31"/>
                      <a:pt x="37" y="15"/>
                      <a:pt x="36" y="7"/>
                    </a:cubicBezTo>
                    <a:cubicBezTo>
                      <a:pt x="34" y="3"/>
                      <a:pt x="31" y="0"/>
                      <a:pt x="27" y="1"/>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30" name="Freeform 432">
                <a:extLst>
                  <a:ext uri="{FF2B5EF4-FFF2-40B4-BE49-F238E27FC236}">
                    <a16:creationId xmlns:a16="http://schemas.microsoft.com/office/drawing/2014/main" id="{B14732B0-80AD-BDB2-5031-3AB347B4A58D}"/>
                  </a:ext>
                </a:extLst>
              </p:cNvPr>
              <p:cNvSpPr>
                <a:spLocks/>
              </p:cNvSpPr>
              <p:nvPr/>
            </p:nvSpPr>
            <p:spPr bwMode="auto">
              <a:xfrm>
                <a:off x="4366" y="3276"/>
                <a:ext cx="47" cy="41"/>
              </a:xfrm>
              <a:custGeom>
                <a:avLst/>
                <a:gdLst>
                  <a:gd name="T0" fmla="*/ 96 w 22"/>
                  <a:gd name="T1" fmla="*/ 0 h 19"/>
                  <a:gd name="T2" fmla="*/ 9 w 22"/>
                  <a:gd name="T3" fmla="*/ 101 h 19"/>
                  <a:gd name="T4" fmla="*/ 96 w 22"/>
                  <a:gd name="T5" fmla="*/ 0 h 19"/>
                  <a:gd name="T6" fmla="*/ 0 60000 65536"/>
                  <a:gd name="T7" fmla="*/ 0 60000 65536"/>
                  <a:gd name="T8" fmla="*/ 0 60000 65536"/>
                </a:gdLst>
                <a:ahLst/>
                <a:cxnLst>
                  <a:cxn ang="T6">
                    <a:pos x="T0" y="T1"/>
                  </a:cxn>
                  <a:cxn ang="T7">
                    <a:pos x="T2" y="T3"/>
                  </a:cxn>
                  <a:cxn ang="T8">
                    <a:pos x="T4" y="T5"/>
                  </a:cxn>
                </a:cxnLst>
                <a:rect l="0" t="0" r="r" b="b"/>
                <a:pathLst>
                  <a:path w="22" h="19">
                    <a:moveTo>
                      <a:pt x="10" y="0"/>
                    </a:moveTo>
                    <a:cubicBezTo>
                      <a:pt x="4" y="0"/>
                      <a:pt x="0" y="4"/>
                      <a:pt x="1" y="10"/>
                    </a:cubicBezTo>
                    <a:cubicBezTo>
                      <a:pt x="4" y="19"/>
                      <a:pt x="22" y="3"/>
                      <a:pt x="10" y="0"/>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31" name="Freeform 433">
                <a:extLst>
                  <a:ext uri="{FF2B5EF4-FFF2-40B4-BE49-F238E27FC236}">
                    <a16:creationId xmlns:a16="http://schemas.microsoft.com/office/drawing/2014/main" id="{3AD89B39-8E53-744F-E4CD-68F9FE788373}"/>
                  </a:ext>
                </a:extLst>
              </p:cNvPr>
              <p:cNvSpPr>
                <a:spLocks/>
              </p:cNvSpPr>
              <p:nvPr/>
            </p:nvSpPr>
            <p:spPr bwMode="auto">
              <a:xfrm>
                <a:off x="3485" y="3351"/>
                <a:ext cx="52" cy="38"/>
              </a:xfrm>
              <a:custGeom>
                <a:avLst/>
                <a:gdLst>
                  <a:gd name="T0" fmla="*/ 121 w 24"/>
                  <a:gd name="T1" fmla="*/ 0 h 18"/>
                  <a:gd name="T2" fmla="*/ 121 w 24"/>
                  <a:gd name="T3" fmla="*/ 152 h 18"/>
                  <a:gd name="T4" fmla="*/ 121 w 24"/>
                  <a:gd name="T5" fmla="*/ 0 h 18"/>
                  <a:gd name="T6" fmla="*/ 0 60000 65536"/>
                  <a:gd name="T7" fmla="*/ 0 60000 65536"/>
                  <a:gd name="T8" fmla="*/ 0 60000 65536"/>
                </a:gdLst>
                <a:ahLst/>
                <a:cxnLst>
                  <a:cxn ang="T6">
                    <a:pos x="T0" y="T1"/>
                  </a:cxn>
                  <a:cxn ang="T7">
                    <a:pos x="T2" y="T3"/>
                  </a:cxn>
                  <a:cxn ang="T8">
                    <a:pos x="T4" y="T5"/>
                  </a:cxn>
                </a:cxnLst>
                <a:rect l="0" t="0" r="r" b="b"/>
                <a:pathLst>
                  <a:path w="24" h="18">
                    <a:moveTo>
                      <a:pt x="12" y="0"/>
                    </a:moveTo>
                    <a:cubicBezTo>
                      <a:pt x="0" y="1"/>
                      <a:pt x="6" y="15"/>
                      <a:pt x="12" y="16"/>
                    </a:cubicBezTo>
                    <a:cubicBezTo>
                      <a:pt x="21" y="18"/>
                      <a:pt x="24" y="2"/>
                      <a:pt x="12" y="0"/>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32" name="Freeform 434">
                <a:extLst>
                  <a:ext uri="{FF2B5EF4-FFF2-40B4-BE49-F238E27FC236}">
                    <a16:creationId xmlns:a16="http://schemas.microsoft.com/office/drawing/2014/main" id="{642EF9E5-B505-508A-DFFC-6ABF9322A11C}"/>
                  </a:ext>
                </a:extLst>
              </p:cNvPr>
              <p:cNvSpPr>
                <a:spLocks/>
              </p:cNvSpPr>
              <p:nvPr/>
            </p:nvSpPr>
            <p:spPr bwMode="auto">
              <a:xfrm>
                <a:off x="4203" y="1745"/>
                <a:ext cx="210" cy="161"/>
              </a:xfrm>
              <a:custGeom>
                <a:avLst/>
                <a:gdLst>
                  <a:gd name="T0" fmla="*/ 294 w 98"/>
                  <a:gd name="T1" fmla="*/ 41 h 75"/>
                  <a:gd name="T2" fmla="*/ 137 w 98"/>
                  <a:gd name="T3" fmla="*/ 466 h 75"/>
                  <a:gd name="T4" fmla="*/ 156 w 98"/>
                  <a:gd name="T5" fmla="*/ 691 h 75"/>
                  <a:gd name="T6" fmla="*/ 441 w 98"/>
                  <a:gd name="T7" fmla="*/ 663 h 75"/>
                  <a:gd name="T8" fmla="*/ 647 w 98"/>
                  <a:gd name="T9" fmla="*/ 502 h 75"/>
                  <a:gd name="T10" fmla="*/ 868 w 98"/>
                  <a:gd name="T11" fmla="*/ 414 h 75"/>
                  <a:gd name="T12" fmla="*/ 294 w 98"/>
                  <a:gd name="T13" fmla="*/ 41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 h="75">
                    <a:moveTo>
                      <a:pt x="30" y="4"/>
                    </a:moveTo>
                    <a:cubicBezTo>
                      <a:pt x="0" y="9"/>
                      <a:pt x="15" y="30"/>
                      <a:pt x="14" y="47"/>
                    </a:cubicBezTo>
                    <a:cubicBezTo>
                      <a:pt x="14" y="56"/>
                      <a:pt x="5" y="63"/>
                      <a:pt x="16" y="70"/>
                    </a:cubicBezTo>
                    <a:cubicBezTo>
                      <a:pt x="22" y="75"/>
                      <a:pt x="38" y="70"/>
                      <a:pt x="45" y="67"/>
                    </a:cubicBezTo>
                    <a:cubicBezTo>
                      <a:pt x="53" y="63"/>
                      <a:pt x="58" y="55"/>
                      <a:pt x="66" y="51"/>
                    </a:cubicBezTo>
                    <a:cubicBezTo>
                      <a:pt x="73" y="48"/>
                      <a:pt x="84" y="50"/>
                      <a:pt x="88" y="42"/>
                    </a:cubicBezTo>
                    <a:cubicBezTo>
                      <a:pt x="98" y="18"/>
                      <a:pt x="55" y="0"/>
                      <a:pt x="30" y="4"/>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33" name="Freeform 435">
                <a:extLst>
                  <a:ext uri="{FF2B5EF4-FFF2-40B4-BE49-F238E27FC236}">
                    <a16:creationId xmlns:a16="http://schemas.microsoft.com/office/drawing/2014/main" id="{DDF767FE-56D8-0857-59D9-4716B3072200}"/>
                  </a:ext>
                </a:extLst>
              </p:cNvPr>
              <p:cNvSpPr>
                <a:spLocks/>
              </p:cNvSpPr>
              <p:nvPr/>
            </p:nvSpPr>
            <p:spPr bwMode="auto">
              <a:xfrm>
                <a:off x="4377" y="1547"/>
                <a:ext cx="574" cy="489"/>
              </a:xfrm>
              <a:custGeom>
                <a:avLst/>
                <a:gdLst>
                  <a:gd name="T0" fmla="*/ 1944 w 269"/>
                  <a:gd name="T1" fmla="*/ 711 h 229"/>
                  <a:gd name="T2" fmla="*/ 2040 w 269"/>
                  <a:gd name="T3" fmla="*/ 1200 h 229"/>
                  <a:gd name="T4" fmla="*/ 2418 w 269"/>
                  <a:gd name="T5" fmla="*/ 1550 h 229"/>
                  <a:gd name="T6" fmla="*/ 2563 w 269"/>
                  <a:gd name="T7" fmla="*/ 1674 h 229"/>
                  <a:gd name="T8" fmla="*/ 2494 w 269"/>
                  <a:gd name="T9" fmla="*/ 1871 h 229"/>
                  <a:gd name="T10" fmla="*/ 2177 w 269"/>
                  <a:gd name="T11" fmla="*/ 1518 h 229"/>
                  <a:gd name="T12" fmla="*/ 2117 w 269"/>
                  <a:gd name="T13" fmla="*/ 1774 h 229"/>
                  <a:gd name="T14" fmla="*/ 1895 w 269"/>
                  <a:gd name="T15" fmla="*/ 1928 h 229"/>
                  <a:gd name="T16" fmla="*/ 1474 w 269"/>
                  <a:gd name="T17" fmla="*/ 2144 h 229"/>
                  <a:gd name="T18" fmla="*/ 634 w 269"/>
                  <a:gd name="T19" fmla="*/ 1277 h 229"/>
                  <a:gd name="T20" fmla="*/ 386 w 269"/>
                  <a:gd name="T21" fmla="*/ 1004 h 229"/>
                  <a:gd name="T22" fmla="*/ 77 w 269"/>
                  <a:gd name="T23" fmla="*/ 771 h 229"/>
                  <a:gd name="T24" fmla="*/ 506 w 269"/>
                  <a:gd name="T25" fmla="*/ 145 h 229"/>
                  <a:gd name="T26" fmla="*/ 1165 w 269"/>
                  <a:gd name="T27" fmla="*/ 205 h 229"/>
                  <a:gd name="T28" fmla="*/ 1485 w 269"/>
                  <a:gd name="T29" fmla="*/ 156 h 229"/>
                  <a:gd name="T30" fmla="*/ 1799 w 269"/>
                  <a:gd name="T31" fmla="*/ 241 h 229"/>
                  <a:gd name="T32" fmla="*/ 2196 w 269"/>
                  <a:gd name="T33" fmla="*/ 188 h 229"/>
                  <a:gd name="T34" fmla="*/ 2048 w 269"/>
                  <a:gd name="T35" fmla="*/ 594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9" h="229">
                    <a:moveTo>
                      <a:pt x="200" y="73"/>
                    </a:moveTo>
                    <a:cubicBezTo>
                      <a:pt x="188" y="87"/>
                      <a:pt x="199" y="112"/>
                      <a:pt x="210" y="123"/>
                    </a:cubicBezTo>
                    <a:cubicBezTo>
                      <a:pt x="225" y="138"/>
                      <a:pt x="229" y="154"/>
                      <a:pt x="249" y="159"/>
                    </a:cubicBezTo>
                    <a:cubicBezTo>
                      <a:pt x="263" y="162"/>
                      <a:pt x="269" y="157"/>
                      <a:pt x="264" y="172"/>
                    </a:cubicBezTo>
                    <a:cubicBezTo>
                      <a:pt x="261" y="180"/>
                      <a:pt x="266" y="191"/>
                      <a:pt x="257" y="192"/>
                    </a:cubicBezTo>
                    <a:cubicBezTo>
                      <a:pt x="239" y="194"/>
                      <a:pt x="237" y="165"/>
                      <a:pt x="224" y="156"/>
                    </a:cubicBezTo>
                    <a:cubicBezTo>
                      <a:pt x="213" y="163"/>
                      <a:pt x="221" y="174"/>
                      <a:pt x="218" y="182"/>
                    </a:cubicBezTo>
                    <a:cubicBezTo>
                      <a:pt x="215" y="195"/>
                      <a:pt x="204" y="194"/>
                      <a:pt x="195" y="198"/>
                    </a:cubicBezTo>
                    <a:cubicBezTo>
                      <a:pt x="177" y="204"/>
                      <a:pt x="175" y="229"/>
                      <a:pt x="152" y="220"/>
                    </a:cubicBezTo>
                    <a:cubicBezTo>
                      <a:pt x="112" y="206"/>
                      <a:pt x="87" y="165"/>
                      <a:pt x="65" y="131"/>
                    </a:cubicBezTo>
                    <a:cubicBezTo>
                      <a:pt x="58" y="120"/>
                      <a:pt x="50" y="110"/>
                      <a:pt x="40" y="103"/>
                    </a:cubicBezTo>
                    <a:cubicBezTo>
                      <a:pt x="31" y="96"/>
                      <a:pt x="13" y="89"/>
                      <a:pt x="8" y="79"/>
                    </a:cubicBezTo>
                    <a:cubicBezTo>
                      <a:pt x="0" y="61"/>
                      <a:pt x="37" y="23"/>
                      <a:pt x="52" y="15"/>
                    </a:cubicBezTo>
                    <a:cubicBezTo>
                      <a:pt x="79" y="0"/>
                      <a:pt x="94" y="23"/>
                      <a:pt x="120" y="21"/>
                    </a:cubicBezTo>
                    <a:cubicBezTo>
                      <a:pt x="131" y="21"/>
                      <a:pt x="142" y="16"/>
                      <a:pt x="153" y="16"/>
                    </a:cubicBezTo>
                    <a:cubicBezTo>
                      <a:pt x="165" y="16"/>
                      <a:pt x="173" y="24"/>
                      <a:pt x="185" y="25"/>
                    </a:cubicBezTo>
                    <a:cubicBezTo>
                      <a:pt x="199" y="27"/>
                      <a:pt x="215" y="7"/>
                      <a:pt x="226" y="19"/>
                    </a:cubicBezTo>
                    <a:cubicBezTo>
                      <a:pt x="241" y="35"/>
                      <a:pt x="221" y="52"/>
                      <a:pt x="211" y="6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34" name="Freeform 436">
                <a:extLst>
                  <a:ext uri="{FF2B5EF4-FFF2-40B4-BE49-F238E27FC236}">
                    <a16:creationId xmlns:a16="http://schemas.microsoft.com/office/drawing/2014/main" id="{A3D4C28E-14B9-60D7-6150-9F057CDA819F}"/>
                  </a:ext>
                </a:extLst>
              </p:cNvPr>
              <p:cNvSpPr>
                <a:spLocks/>
              </p:cNvSpPr>
              <p:nvPr/>
            </p:nvSpPr>
            <p:spPr bwMode="auto">
              <a:xfrm>
                <a:off x="3671" y="1679"/>
                <a:ext cx="263" cy="96"/>
              </a:xfrm>
              <a:custGeom>
                <a:avLst/>
                <a:gdLst>
                  <a:gd name="T0" fmla="*/ 791 w 123"/>
                  <a:gd name="T1" fmla="*/ 41 h 45"/>
                  <a:gd name="T2" fmla="*/ 284 w 123"/>
                  <a:gd name="T3" fmla="*/ 145 h 45"/>
                  <a:gd name="T4" fmla="*/ 402 w 123"/>
                  <a:gd name="T5" fmla="*/ 369 h 45"/>
                  <a:gd name="T6" fmla="*/ 676 w 123"/>
                  <a:gd name="T7" fmla="*/ 350 h 45"/>
                  <a:gd name="T8" fmla="*/ 928 w 123"/>
                  <a:gd name="T9" fmla="*/ 410 h 45"/>
                  <a:gd name="T10" fmla="*/ 791 w 123"/>
                  <a:gd name="T11" fmla="*/ 41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3" h="45">
                    <a:moveTo>
                      <a:pt x="81" y="4"/>
                    </a:moveTo>
                    <a:cubicBezTo>
                      <a:pt x="67" y="0"/>
                      <a:pt x="47" y="12"/>
                      <a:pt x="29" y="15"/>
                    </a:cubicBezTo>
                    <a:cubicBezTo>
                      <a:pt x="0" y="21"/>
                      <a:pt x="18" y="42"/>
                      <a:pt x="41" y="38"/>
                    </a:cubicBezTo>
                    <a:cubicBezTo>
                      <a:pt x="52" y="36"/>
                      <a:pt x="57" y="33"/>
                      <a:pt x="69" y="36"/>
                    </a:cubicBezTo>
                    <a:cubicBezTo>
                      <a:pt x="78" y="39"/>
                      <a:pt x="85" y="45"/>
                      <a:pt x="95" y="42"/>
                    </a:cubicBezTo>
                    <a:cubicBezTo>
                      <a:pt x="123" y="35"/>
                      <a:pt x="100" y="9"/>
                      <a:pt x="81" y="4"/>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35" name="Freeform 437">
                <a:extLst>
                  <a:ext uri="{FF2B5EF4-FFF2-40B4-BE49-F238E27FC236}">
                    <a16:creationId xmlns:a16="http://schemas.microsoft.com/office/drawing/2014/main" id="{869952FE-48DE-3870-E8BF-FA33F55A9784}"/>
                  </a:ext>
                </a:extLst>
              </p:cNvPr>
              <p:cNvSpPr>
                <a:spLocks/>
              </p:cNvSpPr>
              <p:nvPr/>
            </p:nvSpPr>
            <p:spPr bwMode="auto">
              <a:xfrm>
                <a:off x="4894" y="1677"/>
                <a:ext cx="156" cy="148"/>
              </a:xfrm>
              <a:custGeom>
                <a:avLst/>
                <a:gdLst>
                  <a:gd name="T0" fmla="*/ 498 w 73"/>
                  <a:gd name="T1" fmla="*/ 0 h 69"/>
                  <a:gd name="T2" fmla="*/ 128 w 73"/>
                  <a:gd name="T3" fmla="*/ 157 h 69"/>
                  <a:gd name="T4" fmla="*/ 77 w 73"/>
                  <a:gd name="T5" fmla="*/ 317 h 69"/>
                  <a:gd name="T6" fmla="*/ 0 w 73"/>
                  <a:gd name="T7" fmla="*/ 474 h 69"/>
                  <a:gd name="T8" fmla="*/ 353 w 73"/>
                  <a:gd name="T9" fmla="*/ 594 h 69"/>
                  <a:gd name="T10" fmla="*/ 671 w 73"/>
                  <a:gd name="T11" fmla="*/ 526 h 69"/>
                  <a:gd name="T12" fmla="*/ 635 w 73"/>
                  <a:gd name="T13" fmla="*/ 234 h 69"/>
                  <a:gd name="T14" fmla="*/ 498 w 73"/>
                  <a:gd name="T15" fmla="*/ 0 h 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69">
                    <a:moveTo>
                      <a:pt x="51" y="0"/>
                    </a:moveTo>
                    <a:cubicBezTo>
                      <a:pt x="39" y="3"/>
                      <a:pt x="22" y="7"/>
                      <a:pt x="13" y="16"/>
                    </a:cubicBezTo>
                    <a:cubicBezTo>
                      <a:pt x="7" y="22"/>
                      <a:pt x="9" y="25"/>
                      <a:pt x="8" y="32"/>
                    </a:cubicBezTo>
                    <a:cubicBezTo>
                      <a:pt x="6" y="38"/>
                      <a:pt x="0" y="42"/>
                      <a:pt x="0" y="48"/>
                    </a:cubicBezTo>
                    <a:cubicBezTo>
                      <a:pt x="0" y="63"/>
                      <a:pt x="26" y="57"/>
                      <a:pt x="36" y="60"/>
                    </a:cubicBezTo>
                    <a:cubicBezTo>
                      <a:pt x="49" y="63"/>
                      <a:pt x="62" y="69"/>
                      <a:pt x="69" y="53"/>
                    </a:cubicBezTo>
                    <a:cubicBezTo>
                      <a:pt x="73" y="44"/>
                      <a:pt x="69" y="33"/>
                      <a:pt x="65" y="24"/>
                    </a:cubicBezTo>
                    <a:cubicBezTo>
                      <a:pt x="62" y="19"/>
                      <a:pt x="52" y="8"/>
                      <a:pt x="51"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36" name="Freeform 438">
                <a:extLst>
                  <a:ext uri="{FF2B5EF4-FFF2-40B4-BE49-F238E27FC236}">
                    <a16:creationId xmlns:a16="http://schemas.microsoft.com/office/drawing/2014/main" id="{61B28877-FE39-EC3C-7389-BE98DC358526}"/>
                  </a:ext>
                </a:extLst>
              </p:cNvPr>
              <p:cNvSpPr>
                <a:spLocks/>
              </p:cNvSpPr>
              <p:nvPr/>
            </p:nvSpPr>
            <p:spPr bwMode="auto">
              <a:xfrm>
                <a:off x="4641" y="2064"/>
                <a:ext cx="176" cy="124"/>
              </a:xfrm>
              <a:custGeom>
                <a:avLst/>
                <a:gdLst>
                  <a:gd name="T0" fmla="*/ 0 w 82"/>
                  <a:gd name="T1" fmla="*/ 96 h 58"/>
                  <a:gd name="T2" fmla="*/ 595 w 82"/>
                  <a:gd name="T3" fmla="*/ 470 h 58"/>
                  <a:gd name="T4" fmla="*/ 406 w 82"/>
                  <a:gd name="T5" fmla="*/ 558 h 58"/>
                  <a:gd name="T6" fmla="*/ 258 w 82"/>
                  <a:gd name="T7" fmla="*/ 458 h 58"/>
                  <a:gd name="T8" fmla="*/ 197 w 82"/>
                  <a:gd name="T9" fmla="*/ 88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8">
                    <a:moveTo>
                      <a:pt x="0" y="10"/>
                    </a:moveTo>
                    <a:cubicBezTo>
                      <a:pt x="17" y="0"/>
                      <a:pt x="82" y="21"/>
                      <a:pt x="60" y="48"/>
                    </a:cubicBezTo>
                    <a:cubicBezTo>
                      <a:pt x="57" y="52"/>
                      <a:pt x="45" y="56"/>
                      <a:pt x="41" y="57"/>
                    </a:cubicBezTo>
                    <a:cubicBezTo>
                      <a:pt x="30" y="58"/>
                      <a:pt x="32" y="57"/>
                      <a:pt x="26" y="47"/>
                    </a:cubicBezTo>
                    <a:cubicBezTo>
                      <a:pt x="20" y="36"/>
                      <a:pt x="10" y="20"/>
                      <a:pt x="20" y="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37" name="Freeform 439">
                <a:extLst>
                  <a:ext uri="{FF2B5EF4-FFF2-40B4-BE49-F238E27FC236}">
                    <a16:creationId xmlns:a16="http://schemas.microsoft.com/office/drawing/2014/main" id="{6B293E5F-7A34-94F6-4629-7C14CD306385}"/>
                  </a:ext>
                </a:extLst>
              </p:cNvPr>
              <p:cNvSpPr>
                <a:spLocks/>
              </p:cNvSpPr>
              <p:nvPr/>
            </p:nvSpPr>
            <p:spPr bwMode="auto">
              <a:xfrm>
                <a:off x="4759" y="2182"/>
                <a:ext cx="79" cy="96"/>
              </a:xfrm>
              <a:custGeom>
                <a:avLst/>
                <a:gdLst>
                  <a:gd name="T0" fmla="*/ 0 w 37"/>
                  <a:gd name="T1" fmla="*/ 156 h 45"/>
                  <a:gd name="T2" fmla="*/ 233 w 37"/>
                  <a:gd name="T3" fmla="*/ 333 h 45"/>
                  <a:gd name="T4" fmla="*/ 318 w 37"/>
                  <a:gd name="T5" fmla="*/ 0 h 45"/>
                  <a:gd name="T6" fmla="*/ 0 60000 65536"/>
                  <a:gd name="T7" fmla="*/ 0 60000 65536"/>
                  <a:gd name="T8" fmla="*/ 0 60000 65536"/>
                </a:gdLst>
                <a:ahLst/>
                <a:cxnLst>
                  <a:cxn ang="T6">
                    <a:pos x="T0" y="T1"/>
                  </a:cxn>
                  <a:cxn ang="T7">
                    <a:pos x="T2" y="T3"/>
                  </a:cxn>
                  <a:cxn ang="T8">
                    <a:pos x="T4" y="T5"/>
                  </a:cxn>
                </a:cxnLst>
                <a:rect l="0" t="0" r="r" b="b"/>
                <a:pathLst>
                  <a:path w="37" h="45">
                    <a:moveTo>
                      <a:pt x="0" y="16"/>
                    </a:moveTo>
                    <a:cubicBezTo>
                      <a:pt x="2" y="30"/>
                      <a:pt x="8" y="45"/>
                      <a:pt x="24" y="34"/>
                    </a:cubicBezTo>
                    <a:cubicBezTo>
                      <a:pt x="37" y="25"/>
                      <a:pt x="36" y="14"/>
                      <a:pt x="33"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38" name="Freeform 440">
                <a:extLst>
                  <a:ext uri="{FF2B5EF4-FFF2-40B4-BE49-F238E27FC236}">
                    <a16:creationId xmlns:a16="http://schemas.microsoft.com/office/drawing/2014/main" id="{B220C8BD-E841-1033-F100-FDE94A0661BD}"/>
                  </a:ext>
                </a:extLst>
              </p:cNvPr>
              <p:cNvSpPr>
                <a:spLocks/>
              </p:cNvSpPr>
              <p:nvPr/>
            </p:nvSpPr>
            <p:spPr bwMode="auto">
              <a:xfrm>
                <a:off x="4738" y="2258"/>
                <a:ext cx="62" cy="41"/>
              </a:xfrm>
              <a:custGeom>
                <a:avLst/>
                <a:gdLst>
                  <a:gd name="T0" fmla="*/ 0 w 29"/>
                  <a:gd name="T1" fmla="*/ 190 h 19"/>
                  <a:gd name="T2" fmla="*/ 284 w 29"/>
                  <a:gd name="T3" fmla="*/ 0 h 19"/>
                  <a:gd name="T4" fmla="*/ 0 60000 65536"/>
                  <a:gd name="T5" fmla="*/ 0 60000 65536"/>
                </a:gdLst>
                <a:ahLst/>
                <a:cxnLst>
                  <a:cxn ang="T4">
                    <a:pos x="T0" y="T1"/>
                  </a:cxn>
                  <a:cxn ang="T5">
                    <a:pos x="T2" y="T3"/>
                  </a:cxn>
                </a:cxnLst>
                <a:rect l="0" t="0" r="r" b="b"/>
                <a:pathLst>
                  <a:path w="29" h="19">
                    <a:moveTo>
                      <a:pt x="0" y="19"/>
                    </a:moveTo>
                    <a:cubicBezTo>
                      <a:pt x="10" y="12"/>
                      <a:pt x="18" y="7"/>
                      <a:pt x="29"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39" name="Freeform 441">
                <a:extLst>
                  <a:ext uri="{FF2B5EF4-FFF2-40B4-BE49-F238E27FC236}">
                    <a16:creationId xmlns:a16="http://schemas.microsoft.com/office/drawing/2014/main" id="{790200B0-551E-09BB-E0DE-CC5EEC42E4E7}"/>
                  </a:ext>
                </a:extLst>
              </p:cNvPr>
              <p:cNvSpPr>
                <a:spLocks/>
              </p:cNvSpPr>
              <p:nvPr/>
            </p:nvSpPr>
            <p:spPr bwMode="auto">
              <a:xfrm>
                <a:off x="4750" y="2286"/>
                <a:ext cx="210" cy="180"/>
              </a:xfrm>
              <a:custGeom>
                <a:avLst/>
                <a:gdLst>
                  <a:gd name="T0" fmla="*/ 354 w 98"/>
                  <a:gd name="T1" fmla="*/ 109 h 84"/>
                  <a:gd name="T2" fmla="*/ 96 w 98"/>
                  <a:gd name="T3" fmla="*/ 482 h 84"/>
                  <a:gd name="T4" fmla="*/ 630 w 98"/>
                  <a:gd name="T5" fmla="*/ 799 h 84"/>
                  <a:gd name="T6" fmla="*/ 924 w 98"/>
                  <a:gd name="T7" fmla="*/ 362 h 84"/>
                  <a:gd name="T8" fmla="*/ 896 w 98"/>
                  <a:gd name="T9" fmla="*/ 88 h 84"/>
                  <a:gd name="T10" fmla="*/ 759 w 98"/>
                  <a:gd name="T11" fmla="*/ 19 h 84"/>
                  <a:gd name="T12" fmla="*/ 551 w 98"/>
                  <a:gd name="T13" fmla="*/ 28 h 84"/>
                  <a:gd name="T14" fmla="*/ 354 w 98"/>
                  <a:gd name="T15" fmla="*/ 109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 h="84">
                    <a:moveTo>
                      <a:pt x="36" y="11"/>
                    </a:moveTo>
                    <a:cubicBezTo>
                      <a:pt x="18" y="15"/>
                      <a:pt x="0" y="28"/>
                      <a:pt x="10" y="49"/>
                    </a:cubicBezTo>
                    <a:cubicBezTo>
                      <a:pt x="18" y="66"/>
                      <a:pt x="46" y="84"/>
                      <a:pt x="64" y="81"/>
                    </a:cubicBezTo>
                    <a:cubicBezTo>
                      <a:pt x="90" y="76"/>
                      <a:pt x="92" y="61"/>
                      <a:pt x="94" y="37"/>
                    </a:cubicBezTo>
                    <a:cubicBezTo>
                      <a:pt x="95" y="28"/>
                      <a:pt x="98" y="16"/>
                      <a:pt x="91" y="9"/>
                    </a:cubicBezTo>
                    <a:cubicBezTo>
                      <a:pt x="87" y="5"/>
                      <a:pt x="82" y="4"/>
                      <a:pt x="77" y="2"/>
                    </a:cubicBezTo>
                    <a:cubicBezTo>
                      <a:pt x="73" y="0"/>
                      <a:pt x="60" y="0"/>
                      <a:pt x="56" y="3"/>
                    </a:cubicBezTo>
                    <a:cubicBezTo>
                      <a:pt x="49" y="7"/>
                      <a:pt x="41" y="11"/>
                      <a:pt x="36" y="1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40" name="Freeform 442">
                <a:extLst>
                  <a:ext uri="{FF2B5EF4-FFF2-40B4-BE49-F238E27FC236}">
                    <a16:creationId xmlns:a16="http://schemas.microsoft.com/office/drawing/2014/main" id="{C65715B2-70EE-EFC4-F176-779CD40FE7B0}"/>
                  </a:ext>
                </a:extLst>
              </p:cNvPr>
              <p:cNvSpPr>
                <a:spLocks/>
              </p:cNvSpPr>
              <p:nvPr/>
            </p:nvSpPr>
            <p:spPr bwMode="auto">
              <a:xfrm>
                <a:off x="4785" y="2310"/>
                <a:ext cx="85" cy="145"/>
              </a:xfrm>
              <a:custGeom>
                <a:avLst/>
                <a:gdLst>
                  <a:gd name="T0" fmla="*/ 193 w 40"/>
                  <a:gd name="T1" fmla="*/ 0 h 68"/>
                  <a:gd name="T2" fmla="*/ 385 w 40"/>
                  <a:gd name="T3" fmla="*/ 659 h 68"/>
                  <a:gd name="T4" fmla="*/ 0 60000 65536"/>
                  <a:gd name="T5" fmla="*/ 0 60000 65536"/>
                </a:gdLst>
                <a:ahLst/>
                <a:cxnLst>
                  <a:cxn ang="T4">
                    <a:pos x="T0" y="T1"/>
                  </a:cxn>
                  <a:cxn ang="T5">
                    <a:pos x="T2" y="T3"/>
                  </a:cxn>
                </a:cxnLst>
                <a:rect l="0" t="0" r="r" b="b"/>
                <a:pathLst>
                  <a:path w="40" h="68">
                    <a:moveTo>
                      <a:pt x="20" y="0"/>
                    </a:moveTo>
                    <a:cubicBezTo>
                      <a:pt x="0" y="21"/>
                      <a:pt x="22" y="55"/>
                      <a:pt x="40" y="6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41" name="Freeform 443">
                <a:extLst>
                  <a:ext uri="{FF2B5EF4-FFF2-40B4-BE49-F238E27FC236}">
                    <a16:creationId xmlns:a16="http://schemas.microsoft.com/office/drawing/2014/main" id="{DE076A05-2500-C8A1-C423-49E8A5279C3F}"/>
                  </a:ext>
                </a:extLst>
              </p:cNvPr>
              <p:cNvSpPr>
                <a:spLocks/>
              </p:cNvSpPr>
              <p:nvPr/>
            </p:nvSpPr>
            <p:spPr bwMode="auto">
              <a:xfrm>
                <a:off x="4710" y="2310"/>
                <a:ext cx="141" cy="261"/>
              </a:xfrm>
              <a:custGeom>
                <a:avLst/>
                <a:gdLst>
                  <a:gd name="T0" fmla="*/ 51 w 66"/>
                  <a:gd name="T1" fmla="*/ 0 h 122"/>
                  <a:gd name="T2" fmla="*/ 96 w 66"/>
                  <a:gd name="T3" fmla="*/ 197 h 122"/>
                  <a:gd name="T4" fmla="*/ 19 w 66"/>
                  <a:gd name="T5" fmla="*/ 381 h 122"/>
                  <a:gd name="T6" fmla="*/ 224 w 66"/>
                  <a:gd name="T7" fmla="*/ 663 h 122"/>
                  <a:gd name="T8" fmla="*/ 353 w 66"/>
                  <a:gd name="T9" fmla="*/ 783 h 122"/>
                  <a:gd name="T10" fmla="*/ 421 w 66"/>
                  <a:gd name="T11" fmla="*/ 961 h 122"/>
                  <a:gd name="T12" fmla="*/ 594 w 66"/>
                  <a:gd name="T13" fmla="*/ 1008 h 122"/>
                  <a:gd name="T14" fmla="*/ 547 w 66"/>
                  <a:gd name="T15" fmla="*/ 1194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22">
                    <a:moveTo>
                      <a:pt x="5" y="0"/>
                    </a:moveTo>
                    <a:cubicBezTo>
                      <a:pt x="0" y="10"/>
                      <a:pt x="10" y="12"/>
                      <a:pt x="10" y="20"/>
                    </a:cubicBezTo>
                    <a:cubicBezTo>
                      <a:pt x="11" y="29"/>
                      <a:pt x="3" y="33"/>
                      <a:pt x="2" y="39"/>
                    </a:cubicBezTo>
                    <a:cubicBezTo>
                      <a:pt x="0" y="48"/>
                      <a:pt x="16" y="60"/>
                      <a:pt x="23" y="68"/>
                    </a:cubicBezTo>
                    <a:cubicBezTo>
                      <a:pt x="27" y="72"/>
                      <a:pt x="34" y="75"/>
                      <a:pt x="36" y="80"/>
                    </a:cubicBezTo>
                    <a:cubicBezTo>
                      <a:pt x="40" y="89"/>
                      <a:pt x="32" y="92"/>
                      <a:pt x="43" y="98"/>
                    </a:cubicBezTo>
                    <a:cubicBezTo>
                      <a:pt x="49" y="102"/>
                      <a:pt x="56" y="95"/>
                      <a:pt x="61" y="103"/>
                    </a:cubicBezTo>
                    <a:cubicBezTo>
                      <a:pt x="66" y="110"/>
                      <a:pt x="62" y="118"/>
                      <a:pt x="56" y="122"/>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42" name="Freeform 444">
                <a:extLst>
                  <a:ext uri="{FF2B5EF4-FFF2-40B4-BE49-F238E27FC236}">
                    <a16:creationId xmlns:a16="http://schemas.microsoft.com/office/drawing/2014/main" id="{EDCBE4A2-21C9-FECB-0EA8-7192E18995CE}"/>
                  </a:ext>
                </a:extLst>
              </p:cNvPr>
              <p:cNvSpPr>
                <a:spLocks/>
              </p:cNvSpPr>
              <p:nvPr/>
            </p:nvSpPr>
            <p:spPr bwMode="auto">
              <a:xfrm>
                <a:off x="4883" y="1493"/>
                <a:ext cx="98" cy="81"/>
              </a:xfrm>
              <a:custGeom>
                <a:avLst/>
                <a:gdLst>
                  <a:gd name="T0" fmla="*/ 386 w 46"/>
                  <a:gd name="T1" fmla="*/ 117 h 38"/>
                  <a:gd name="T2" fmla="*/ 181 w 46"/>
                  <a:gd name="T3" fmla="*/ 213 h 38"/>
                  <a:gd name="T4" fmla="*/ 377 w 46"/>
                  <a:gd name="T5" fmla="*/ 318 h 38"/>
                  <a:gd name="T6" fmla="*/ 386 w 46"/>
                  <a:gd name="T7" fmla="*/ 117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40" y="12"/>
                    </a:moveTo>
                    <a:cubicBezTo>
                      <a:pt x="32" y="0"/>
                      <a:pt x="0" y="1"/>
                      <a:pt x="19" y="22"/>
                    </a:cubicBezTo>
                    <a:cubicBezTo>
                      <a:pt x="23" y="27"/>
                      <a:pt x="32" y="38"/>
                      <a:pt x="39" y="33"/>
                    </a:cubicBezTo>
                    <a:cubicBezTo>
                      <a:pt x="46" y="28"/>
                      <a:pt x="44" y="20"/>
                      <a:pt x="40" y="12"/>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43" name="Freeform 445">
                <a:extLst>
                  <a:ext uri="{FF2B5EF4-FFF2-40B4-BE49-F238E27FC236}">
                    <a16:creationId xmlns:a16="http://schemas.microsoft.com/office/drawing/2014/main" id="{341B8F35-CB70-9386-B783-072D5069F71A}"/>
                  </a:ext>
                </a:extLst>
              </p:cNvPr>
              <p:cNvSpPr>
                <a:spLocks/>
              </p:cNvSpPr>
              <p:nvPr/>
            </p:nvSpPr>
            <p:spPr bwMode="auto">
              <a:xfrm>
                <a:off x="4941" y="1589"/>
                <a:ext cx="100" cy="88"/>
              </a:xfrm>
              <a:custGeom>
                <a:avLst/>
                <a:gdLst>
                  <a:gd name="T0" fmla="*/ 281 w 47"/>
                  <a:gd name="T1" fmla="*/ 406 h 41"/>
                  <a:gd name="T2" fmla="*/ 77 w 47"/>
                  <a:gd name="T3" fmla="*/ 180 h 41"/>
                  <a:gd name="T4" fmla="*/ 289 w 47"/>
                  <a:gd name="T5" fmla="*/ 60 h 41"/>
                  <a:gd name="T6" fmla="*/ 453 w 47"/>
                  <a:gd name="T7" fmla="*/ 88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1">
                    <a:moveTo>
                      <a:pt x="29" y="41"/>
                    </a:moveTo>
                    <a:cubicBezTo>
                      <a:pt x="28" y="26"/>
                      <a:pt x="13" y="30"/>
                      <a:pt x="8" y="18"/>
                    </a:cubicBezTo>
                    <a:cubicBezTo>
                      <a:pt x="0" y="0"/>
                      <a:pt x="20" y="3"/>
                      <a:pt x="30" y="6"/>
                    </a:cubicBezTo>
                    <a:cubicBezTo>
                      <a:pt x="35" y="7"/>
                      <a:pt x="42" y="7"/>
                      <a:pt x="47" y="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44" name="Freeform 446">
                <a:extLst>
                  <a:ext uri="{FF2B5EF4-FFF2-40B4-BE49-F238E27FC236}">
                    <a16:creationId xmlns:a16="http://schemas.microsoft.com/office/drawing/2014/main" id="{1FD8A9EE-1BE2-4BD0-5575-63D60FEAAD65}"/>
                  </a:ext>
                </a:extLst>
              </p:cNvPr>
              <p:cNvSpPr>
                <a:spLocks/>
              </p:cNvSpPr>
              <p:nvPr/>
            </p:nvSpPr>
            <p:spPr bwMode="auto">
              <a:xfrm>
                <a:off x="4618" y="1613"/>
                <a:ext cx="186" cy="220"/>
              </a:xfrm>
              <a:custGeom>
                <a:avLst/>
                <a:gdLst>
                  <a:gd name="T0" fmla="*/ 851 w 87"/>
                  <a:gd name="T1" fmla="*/ 429 h 103"/>
                  <a:gd name="T2" fmla="*/ 526 w 87"/>
                  <a:gd name="T3" fmla="*/ 0 h 103"/>
                  <a:gd name="T4" fmla="*/ 128 w 87"/>
                  <a:gd name="T5" fmla="*/ 350 h 103"/>
                  <a:gd name="T6" fmla="*/ 173 w 87"/>
                  <a:gd name="T7" fmla="*/ 884 h 103"/>
                  <a:gd name="T8" fmla="*/ 723 w 87"/>
                  <a:gd name="T9" fmla="*/ 790 h 103"/>
                  <a:gd name="T10" fmla="*/ 823 w 87"/>
                  <a:gd name="T11" fmla="*/ 703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03">
                    <a:moveTo>
                      <a:pt x="87" y="44"/>
                    </a:moveTo>
                    <a:cubicBezTo>
                      <a:pt x="82" y="25"/>
                      <a:pt x="82" y="0"/>
                      <a:pt x="54" y="0"/>
                    </a:cubicBezTo>
                    <a:cubicBezTo>
                      <a:pt x="31" y="0"/>
                      <a:pt x="19" y="17"/>
                      <a:pt x="13" y="36"/>
                    </a:cubicBezTo>
                    <a:cubicBezTo>
                      <a:pt x="7" y="54"/>
                      <a:pt x="0" y="78"/>
                      <a:pt x="18" y="91"/>
                    </a:cubicBezTo>
                    <a:cubicBezTo>
                      <a:pt x="33" y="103"/>
                      <a:pt x="60" y="92"/>
                      <a:pt x="74" y="81"/>
                    </a:cubicBezTo>
                    <a:cubicBezTo>
                      <a:pt x="77" y="78"/>
                      <a:pt x="82" y="75"/>
                      <a:pt x="84" y="72"/>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45" name="Freeform 447">
                <a:extLst>
                  <a:ext uri="{FF2B5EF4-FFF2-40B4-BE49-F238E27FC236}">
                    <a16:creationId xmlns:a16="http://schemas.microsoft.com/office/drawing/2014/main" id="{F44519CD-0E39-3412-B950-65A4480504C0}"/>
                  </a:ext>
                </a:extLst>
              </p:cNvPr>
              <p:cNvSpPr>
                <a:spLocks/>
              </p:cNvSpPr>
              <p:nvPr/>
            </p:nvSpPr>
            <p:spPr bwMode="auto">
              <a:xfrm>
                <a:off x="4703" y="1816"/>
                <a:ext cx="152" cy="113"/>
              </a:xfrm>
              <a:custGeom>
                <a:avLst/>
                <a:gdLst>
                  <a:gd name="T0" fmla="*/ 587 w 71"/>
                  <a:gd name="T1" fmla="*/ 0 h 53"/>
                  <a:gd name="T2" fmla="*/ 128 w 71"/>
                  <a:gd name="T3" fmla="*/ 358 h 53"/>
                  <a:gd name="T4" fmla="*/ 462 w 71"/>
                  <a:gd name="T5" fmla="*/ 454 h 53"/>
                  <a:gd name="T6" fmla="*/ 687 w 71"/>
                  <a:gd name="T7" fmla="*/ 136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53">
                    <a:moveTo>
                      <a:pt x="60" y="0"/>
                    </a:moveTo>
                    <a:cubicBezTo>
                      <a:pt x="46" y="5"/>
                      <a:pt x="0" y="16"/>
                      <a:pt x="13" y="37"/>
                    </a:cubicBezTo>
                    <a:cubicBezTo>
                      <a:pt x="19" y="47"/>
                      <a:pt x="38" y="53"/>
                      <a:pt x="47" y="47"/>
                    </a:cubicBezTo>
                    <a:cubicBezTo>
                      <a:pt x="52" y="43"/>
                      <a:pt x="71" y="16"/>
                      <a:pt x="70" y="1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46" name="Freeform 448">
                <a:extLst>
                  <a:ext uri="{FF2B5EF4-FFF2-40B4-BE49-F238E27FC236}">
                    <a16:creationId xmlns:a16="http://schemas.microsoft.com/office/drawing/2014/main" id="{5AE8A902-80E3-B3AC-4EDE-317154156BD8}"/>
                  </a:ext>
                </a:extLst>
              </p:cNvPr>
              <p:cNvSpPr>
                <a:spLocks/>
              </p:cNvSpPr>
              <p:nvPr/>
            </p:nvSpPr>
            <p:spPr bwMode="auto">
              <a:xfrm>
                <a:off x="4652" y="1615"/>
                <a:ext cx="98" cy="103"/>
              </a:xfrm>
              <a:custGeom>
                <a:avLst/>
                <a:gdLst>
                  <a:gd name="T0" fmla="*/ 0 w 46"/>
                  <a:gd name="T1" fmla="*/ 309 h 48"/>
                  <a:gd name="T2" fmla="*/ 358 w 46"/>
                  <a:gd name="T3" fmla="*/ 378 h 48"/>
                  <a:gd name="T4" fmla="*/ 290 w 46"/>
                  <a:gd name="T5" fmla="*/ 0 h 48"/>
                  <a:gd name="T6" fmla="*/ 0 60000 65536"/>
                  <a:gd name="T7" fmla="*/ 0 60000 65536"/>
                  <a:gd name="T8" fmla="*/ 0 60000 65536"/>
                </a:gdLst>
                <a:ahLst/>
                <a:cxnLst>
                  <a:cxn ang="T6">
                    <a:pos x="T0" y="T1"/>
                  </a:cxn>
                  <a:cxn ang="T7">
                    <a:pos x="T2" y="T3"/>
                  </a:cxn>
                  <a:cxn ang="T8">
                    <a:pos x="T4" y="T5"/>
                  </a:cxn>
                </a:cxnLst>
                <a:rect l="0" t="0" r="r" b="b"/>
                <a:pathLst>
                  <a:path w="46" h="48">
                    <a:moveTo>
                      <a:pt x="0" y="31"/>
                    </a:moveTo>
                    <a:cubicBezTo>
                      <a:pt x="9" y="38"/>
                      <a:pt x="27" y="48"/>
                      <a:pt x="37" y="38"/>
                    </a:cubicBezTo>
                    <a:cubicBezTo>
                      <a:pt x="46" y="29"/>
                      <a:pt x="39" y="7"/>
                      <a:pt x="30"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47" name="Freeform 449">
                <a:extLst>
                  <a:ext uri="{FF2B5EF4-FFF2-40B4-BE49-F238E27FC236}">
                    <a16:creationId xmlns:a16="http://schemas.microsoft.com/office/drawing/2014/main" id="{F7686478-A60E-4218-886C-51D341E96911}"/>
                  </a:ext>
                </a:extLst>
              </p:cNvPr>
              <p:cNvSpPr>
                <a:spLocks/>
              </p:cNvSpPr>
              <p:nvPr/>
            </p:nvSpPr>
            <p:spPr bwMode="auto">
              <a:xfrm>
                <a:off x="4644" y="1739"/>
                <a:ext cx="59" cy="79"/>
              </a:xfrm>
              <a:custGeom>
                <a:avLst/>
                <a:gdLst>
                  <a:gd name="T0" fmla="*/ 0 w 28"/>
                  <a:gd name="T1" fmla="*/ 233 h 37"/>
                  <a:gd name="T2" fmla="*/ 177 w 28"/>
                  <a:gd name="T3" fmla="*/ 60 h 37"/>
                  <a:gd name="T4" fmla="*/ 261 w 28"/>
                  <a:gd name="T5" fmla="*/ 361 h 37"/>
                  <a:gd name="T6" fmla="*/ 0 60000 65536"/>
                  <a:gd name="T7" fmla="*/ 0 60000 65536"/>
                  <a:gd name="T8" fmla="*/ 0 60000 65536"/>
                </a:gdLst>
                <a:ahLst/>
                <a:cxnLst>
                  <a:cxn ang="T6">
                    <a:pos x="T0" y="T1"/>
                  </a:cxn>
                  <a:cxn ang="T7">
                    <a:pos x="T2" y="T3"/>
                  </a:cxn>
                  <a:cxn ang="T8">
                    <a:pos x="T4" y="T5"/>
                  </a:cxn>
                </a:cxnLst>
                <a:rect l="0" t="0" r="r" b="b"/>
                <a:pathLst>
                  <a:path w="28" h="37">
                    <a:moveTo>
                      <a:pt x="0" y="24"/>
                    </a:moveTo>
                    <a:cubicBezTo>
                      <a:pt x="3" y="17"/>
                      <a:pt x="9" y="0"/>
                      <a:pt x="19" y="6"/>
                    </a:cubicBezTo>
                    <a:cubicBezTo>
                      <a:pt x="28" y="10"/>
                      <a:pt x="25" y="33"/>
                      <a:pt x="28" y="3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48" name="Freeform 450">
                <a:extLst>
                  <a:ext uri="{FF2B5EF4-FFF2-40B4-BE49-F238E27FC236}">
                    <a16:creationId xmlns:a16="http://schemas.microsoft.com/office/drawing/2014/main" id="{AF690877-3D82-4E8B-6235-F589F192F15A}"/>
                  </a:ext>
                </a:extLst>
              </p:cNvPr>
              <p:cNvSpPr>
                <a:spLocks/>
              </p:cNvSpPr>
              <p:nvPr/>
            </p:nvSpPr>
            <p:spPr bwMode="auto">
              <a:xfrm>
                <a:off x="4800" y="1587"/>
                <a:ext cx="40" cy="77"/>
              </a:xfrm>
              <a:custGeom>
                <a:avLst/>
                <a:gdLst>
                  <a:gd name="T0" fmla="*/ 76 w 19"/>
                  <a:gd name="T1" fmla="*/ 0 h 36"/>
                  <a:gd name="T2" fmla="*/ 177 w 19"/>
                  <a:gd name="T3" fmla="*/ 353 h 36"/>
                  <a:gd name="T4" fmla="*/ 0 60000 65536"/>
                  <a:gd name="T5" fmla="*/ 0 60000 65536"/>
                </a:gdLst>
                <a:ahLst/>
                <a:cxnLst>
                  <a:cxn ang="T4">
                    <a:pos x="T0" y="T1"/>
                  </a:cxn>
                  <a:cxn ang="T5">
                    <a:pos x="T2" y="T3"/>
                  </a:cxn>
                </a:cxnLst>
                <a:rect l="0" t="0" r="r" b="b"/>
                <a:pathLst>
                  <a:path w="19" h="36">
                    <a:moveTo>
                      <a:pt x="8" y="0"/>
                    </a:moveTo>
                    <a:cubicBezTo>
                      <a:pt x="0" y="11"/>
                      <a:pt x="5" y="34"/>
                      <a:pt x="19" y="36"/>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49" name="Freeform 451">
                <a:extLst>
                  <a:ext uri="{FF2B5EF4-FFF2-40B4-BE49-F238E27FC236}">
                    <a16:creationId xmlns:a16="http://schemas.microsoft.com/office/drawing/2014/main" id="{1EAF1FB2-2E74-3FB2-D0F4-0DB6E1E56B8A}"/>
                  </a:ext>
                </a:extLst>
              </p:cNvPr>
              <p:cNvSpPr>
                <a:spLocks/>
              </p:cNvSpPr>
              <p:nvPr/>
            </p:nvSpPr>
            <p:spPr bwMode="auto">
              <a:xfrm>
                <a:off x="4812" y="1602"/>
                <a:ext cx="56" cy="13"/>
              </a:xfrm>
              <a:custGeom>
                <a:avLst/>
                <a:gdLst>
                  <a:gd name="T0" fmla="*/ 261 w 26"/>
                  <a:gd name="T1" fmla="*/ 0 h 6"/>
                  <a:gd name="T2" fmla="*/ 0 w 26"/>
                  <a:gd name="T3" fmla="*/ 33 h 6"/>
                  <a:gd name="T4" fmla="*/ 0 60000 65536"/>
                  <a:gd name="T5" fmla="*/ 0 60000 65536"/>
                </a:gdLst>
                <a:ahLst/>
                <a:cxnLst>
                  <a:cxn ang="T4">
                    <a:pos x="T0" y="T1"/>
                  </a:cxn>
                  <a:cxn ang="T5">
                    <a:pos x="T2" y="T3"/>
                  </a:cxn>
                </a:cxnLst>
                <a:rect l="0" t="0" r="r" b="b"/>
                <a:pathLst>
                  <a:path w="26" h="6">
                    <a:moveTo>
                      <a:pt x="26" y="0"/>
                    </a:moveTo>
                    <a:cubicBezTo>
                      <a:pt x="20" y="5"/>
                      <a:pt x="8" y="6"/>
                      <a:pt x="0" y="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50" name="Freeform 452">
                <a:extLst>
                  <a:ext uri="{FF2B5EF4-FFF2-40B4-BE49-F238E27FC236}">
                    <a16:creationId xmlns:a16="http://schemas.microsoft.com/office/drawing/2014/main" id="{FF73F4EA-0CC6-2486-D0A2-9C19ECC76B32}"/>
                  </a:ext>
                </a:extLst>
              </p:cNvPr>
              <p:cNvSpPr>
                <a:spLocks/>
              </p:cNvSpPr>
              <p:nvPr/>
            </p:nvSpPr>
            <p:spPr bwMode="auto">
              <a:xfrm>
                <a:off x="3994" y="1792"/>
                <a:ext cx="662" cy="387"/>
              </a:xfrm>
              <a:custGeom>
                <a:avLst/>
                <a:gdLst>
                  <a:gd name="T0" fmla="*/ 2513 w 310"/>
                  <a:gd name="T1" fmla="*/ 1728 h 181"/>
                  <a:gd name="T2" fmla="*/ 2708 w 310"/>
                  <a:gd name="T3" fmla="*/ 1486 h 181"/>
                  <a:gd name="T4" fmla="*/ 2804 w 310"/>
                  <a:gd name="T5" fmla="*/ 1261 h 181"/>
                  <a:gd name="T6" fmla="*/ 3020 w 310"/>
                  <a:gd name="T7" fmla="*/ 1133 h 181"/>
                  <a:gd name="T8" fmla="*/ 2815 w 310"/>
                  <a:gd name="T9" fmla="*/ 969 h 181"/>
                  <a:gd name="T10" fmla="*/ 2281 w 310"/>
                  <a:gd name="T11" fmla="*/ 607 h 181"/>
                  <a:gd name="T12" fmla="*/ 1811 w 310"/>
                  <a:gd name="T13" fmla="*/ 361 h 181"/>
                  <a:gd name="T14" fmla="*/ 788 w 310"/>
                  <a:gd name="T15" fmla="*/ 507 h 181"/>
                  <a:gd name="T16" fmla="*/ 602 w 310"/>
                  <a:gd name="T17" fmla="*/ 342 h 181"/>
                  <a:gd name="T18" fmla="*/ 410 w 310"/>
                  <a:gd name="T19" fmla="*/ 242 h 181"/>
                  <a:gd name="T20" fmla="*/ 241 w 310"/>
                  <a:gd name="T21" fmla="*/ 109 h 181"/>
                  <a:gd name="T22" fmla="*/ 19 w 310"/>
                  <a:gd name="T23" fmla="*/ 9 h 181"/>
                  <a:gd name="T24" fmla="*/ 128 w 310"/>
                  <a:gd name="T25" fmla="*/ 265 h 181"/>
                  <a:gd name="T26" fmla="*/ 233 w 310"/>
                  <a:gd name="T27" fmla="*/ 458 h 181"/>
                  <a:gd name="T28" fmla="*/ 470 w 310"/>
                  <a:gd name="T29" fmla="*/ 558 h 181"/>
                  <a:gd name="T30" fmla="*/ 574 w 310"/>
                  <a:gd name="T31" fmla="*/ 731 h 181"/>
                  <a:gd name="T32" fmla="*/ 1063 w 310"/>
                  <a:gd name="T33" fmla="*/ 832 h 181"/>
                  <a:gd name="T34" fmla="*/ 1286 w 310"/>
                  <a:gd name="T35" fmla="*/ 979 h 181"/>
                  <a:gd name="T36" fmla="*/ 1595 w 310"/>
                  <a:gd name="T37" fmla="*/ 936 h 181"/>
                  <a:gd name="T38" fmla="*/ 2394 w 310"/>
                  <a:gd name="T39" fmla="*/ 1409 h 181"/>
                  <a:gd name="T40" fmla="*/ 2065 w 310"/>
                  <a:gd name="T41" fmla="*/ 1253 h 181"/>
                  <a:gd name="T42" fmla="*/ 1696 w 310"/>
                  <a:gd name="T43" fmla="*/ 1229 h 181"/>
                  <a:gd name="T44" fmla="*/ 1510 w 310"/>
                  <a:gd name="T45" fmla="*/ 1495 h 181"/>
                  <a:gd name="T46" fmla="*/ 1732 w 310"/>
                  <a:gd name="T47" fmla="*/ 1760 h 1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0" h="181">
                    <a:moveTo>
                      <a:pt x="258" y="177"/>
                    </a:moveTo>
                    <a:cubicBezTo>
                      <a:pt x="267" y="172"/>
                      <a:pt x="276" y="164"/>
                      <a:pt x="278" y="152"/>
                    </a:cubicBezTo>
                    <a:cubicBezTo>
                      <a:pt x="280" y="139"/>
                      <a:pt x="273" y="134"/>
                      <a:pt x="288" y="129"/>
                    </a:cubicBezTo>
                    <a:cubicBezTo>
                      <a:pt x="295" y="127"/>
                      <a:pt x="310" y="130"/>
                      <a:pt x="310" y="116"/>
                    </a:cubicBezTo>
                    <a:cubicBezTo>
                      <a:pt x="310" y="104"/>
                      <a:pt x="296" y="103"/>
                      <a:pt x="289" y="99"/>
                    </a:cubicBezTo>
                    <a:cubicBezTo>
                      <a:pt x="268" y="89"/>
                      <a:pt x="256" y="71"/>
                      <a:pt x="234" y="62"/>
                    </a:cubicBezTo>
                    <a:cubicBezTo>
                      <a:pt x="215" y="56"/>
                      <a:pt x="205" y="35"/>
                      <a:pt x="186" y="37"/>
                    </a:cubicBezTo>
                    <a:cubicBezTo>
                      <a:pt x="154" y="41"/>
                      <a:pt x="112" y="75"/>
                      <a:pt x="81" y="52"/>
                    </a:cubicBezTo>
                    <a:cubicBezTo>
                      <a:pt x="75" y="47"/>
                      <a:pt x="68" y="40"/>
                      <a:pt x="62" y="35"/>
                    </a:cubicBezTo>
                    <a:cubicBezTo>
                      <a:pt x="53" y="28"/>
                      <a:pt x="53" y="28"/>
                      <a:pt x="42" y="25"/>
                    </a:cubicBezTo>
                    <a:cubicBezTo>
                      <a:pt x="28" y="22"/>
                      <a:pt x="33" y="23"/>
                      <a:pt x="25" y="11"/>
                    </a:cubicBezTo>
                    <a:cubicBezTo>
                      <a:pt x="19" y="1"/>
                      <a:pt x="13" y="0"/>
                      <a:pt x="2" y="1"/>
                    </a:cubicBezTo>
                    <a:cubicBezTo>
                      <a:pt x="0" y="13"/>
                      <a:pt x="6" y="19"/>
                      <a:pt x="13" y="27"/>
                    </a:cubicBezTo>
                    <a:cubicBezTo>
                      <a:pt x="19" y="33"/>
                      <a:pt x="21" y="44"/>
                      <a:pt x="24" y="47"/>
                    </a:cubicBezTo>
                    <a:cubicBezTo>
                      <a:pt x="33" y="53"/>
                      <a:pt x="44" y="41"/>
                      <a:pt x="48" y="57"/>
                    </a:cubicBezTo>
                    <a:cubicBezTo>
                      <a:pt x="52" y="71"/>
                      <a:pt x="42" y="68"/>
                      <a:pt x="59" y="75"/>
                    </a:cubicBezTo>
                    <a:cubicBezTo>
                      <a:pt x="79" y="83"/>
                      <a:pt x="97" y="64"/>
                      <a:pt x="109" y="85"/>
                    </a:cubicBezTo>
                    <a:cubicBezTo>
                      <a:pt x="116" y="96"/>
                      <a:pt x="117" y="101"/>
                      <a:pt x="132" y="100"/>
                    </a:cubicBezTo>
                    <a:cubicBezTo>
                      <a:pt x="143" y="99"/>
                      <a:pt x="153" y="96"/>
                      <a:pt x="164" y="96"/>
                    </a:cubicBezTo>
                    <a:cubicBezTo>
                      <a:pt x="194" y="96"/>
                      <a:pt x="243" y="109"/>
                      <a:pt x="246" y="144"/>
                    </a:cubicBezTo>
                    <a:cubicBezTo>
                      <a:pt x="236" y="149"/>
                      <a:pt x="222" y="131"/>
                      <a:pt x="212" y="128"/>
                    </a:cubicBezTo>
                    <a:cubicBezTo>
                      <a:pt x="200" y="123"/>
                      <a:pt x="186" y="123"/>
                      <a:pt x="174" y="126"/>
                    </a:cubicBezTo>
                    <a:cubicBezTo>
                      <a:pt x="158" y="131"/>
                      <a:pt x="153" y="138"/>
                      <a:pt x="155" y="153"/>
                    </a:cubicBezTo>
                    <a:cubicBezTo>
                      <a:pt x="157" y="163"/>
                      <a:pt x="165" y="181"/>
                      <a:pt x="178" y="18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51" name="Freeform 453">
                <a:extLst>
                  <a:ext uri="{FF2B5EF4-FFF2-40B4-BE49-F238E27FC236}">
                    <a16:creationId xmlns:a16="http://schemas.microsoft.com/office/drawing/2014/main" id="{95B2BED2-7D13-B994-1CAC-AE31BEFBABF5}"/>
                  </a:ext>
                </a:extLst>
              </p:cNvPr>
              <p:cNvSpPr>
                <a:spLocks/>
              </p:cNvSpPr>
              <p:nvPr/>
            </p:nvSpPr>
            <p:spPr bwMode="auto">
              <a:xfrm>
                <a:off x="3951" y="1912"/>
                <a:ext cx="690" cy="295"/>
              </a:xfrm>
              <a:custGeom>
                <a:avLst/>
                <a:gdLst>
                  <a:gd name="T0" fmla="*/ 684 w 323"/>
                  <a:gd name="T1" fmla="*/ 77 h 138"/>
                  <a:gd name="T2" fmla="*/ 534 w 323"/>
                  <a:gd name="T3" fmla="*/ 265 h 138"/>
                  <a:gd name="T4" fmla="*/ 333 w 323"/>
                  <a:gd name="T5" fmla="*/ 60 h 138"/>
                  <a:gd name="T6" fmla="*/ 60 w 323"/>
                  <a:gd name="T7" fmla="*/ 88 h 138"/>
                  <a:gd name="T8" fmla="*/ 233 w 323"/>
                  <a:gd name="T9" fmla="*/ 301 h 138"/>
                  <a:gd name="T10" fmla="*/ 626 w 323"/>
                  <a:gd name="T11" fmla="*/ 703 h 138"/>
                  <a:gd name="T12" fmla="*/ 1045 w 323"/>
                  <a:gd name="T13" fmla="*/ 1092 h 138"/>
                  <a:gd name="T14" fmla="*/ 1587 w 323"/>
                  <a:gd name="T15" fmla="*/ 1330 h 138"/>
                  <a:gd name="T16" fmla="*/ 2213 w 323"/>
                  <a:gd name="T17" fmla="*/ 1298 h 138"/>
                  <a:gd name="T18" fmla="*/ 2760 w 323"/>
                  <a:gd name="T19" fmla="*/ 1142 h 138"/>
                  <a:gd name="T20" fmla="*/ 2961 w 323"/>
                  <a:gd name="T21" fmla="*/ 947 h 138"/>
                  <a:gd name="T22" fmla="*/ 3044 w 323"/>
                  <a:gd name="T23" fmla="*/ 723 h 138"/>
                  <a:gd name="T24" fmla="*/ 3149 w 323"/>
                  <a:gd name="T25" fmla="*/ 791 h 1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3" h="138">
                    <a:moveTo>
                      <a:pt x="70" y="8"/>
                    </a:moveTo>
                    <a:cubicBezTo>
                      <a:pt x="66" y="17"/>
                      <a:pt x="70" y="29"/>
                      <a:pt x="55" y="27"/>
                    </a:cubicBezTo>
                    <a:cubicBezTo>
                      <a:pt x="43" y="26"/>
                      <a:pt x="43" y="13"/>
                      <a:pt x="34" y="6"/>
                    </a:cubicBezTo>
                    <a:cubicBezTo>
                      <a:pt x="28" y="2"/>
                      <a:pt x="10" y="0"/>
                      <a:pt x="6" y="9"/>
                    </a:cubicBezTo>
                    <a:cubicBezTo>
                      <a:pt x="0" y="22"/>
                      <a:pt x="17" y="29"/>
                      <a:pt x="24" y="31"/>
                    </a:cubicBezTo>
                    <a:cubicBezTo>
                      <a:pt x="46" y="39"/>
                      <a:pt x="58" y="48"/>
                      <a:pt x="64" y="72"/>
                    </a:cubicBezTo>
                    <a:cubicBezTo>
                      <a:pt x="69" y="91"/>
                      <a:pt x="89" y="103"/>
                      <a:pt x="107" y="112"/>
                    </a:cubicBezTo>
                    <a:cubicBezTo>
                      <a:pt x="124" y="121"/>
                      <a:pt x="142" y="133"/>
                      <a:pt x="163" y="136"/>
                    </a:cubicBezTo>
                    <a:cubicBezTo>
                      <a:pt x="184" y="138"/>
                      <a:pt x="206" y="137"/>
                      <a:pt x="227" y="133"/>
                    </a:cubicBezTo>
                    <a:cubicBezTo>
                      <a:pt x="246" y="129"/>
                      <a:pt x="267" y="130"/>
                      <a:pt x="283" y="117"/>
                    </a:cubicBezTo>
                    <a:cubicBezTo>
                      <a:pt x="288" y="113"/>
                      <a:pt x="302" y="103"/>
                      <a:pt x="304" y="97"/>
                    </a:cubicBezTo>
                    <a:cubicBezTo>
                      <a:pt x="307" y="89"/>
                      <a:pt x="296" y="75"/>
                      <a:pt x="312" y="74"/>
                    </a:cubicBezTo>
                    <a:cubicBezTo>
                      <a:pt x="319" y="74"/>
                      <a:pt x="318" y="80"/>
                      <a:pt x="323" y="8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52" name="Freeform 454">
                <a:extLst>
                  <a:ext uri="{FF2B5EF4-FFF2-40B4-BE49-F238E27FC236}">
                    <a16:creationId xmlns:a16="http://schemas.microsoft.com/office/drawing/2014/main" id="{BA3C596A-E402-675E-8019-87F02332DE15}"/>
                  </a:ext>
                </a:extLst>
              </p:cNvPr>
              <p:cNvSpPr>
                <a:spLocks/>
              </p:cNvSpPr>
              <p:nvPr/>
            </p:nvSpPr>
            <p:spPr bwMode="auto">
              <a:xfrm>
                <a:off x="3971" y="2378"/>
                <a:ext cx="70" cy="152"/>
              </a:xfrm>
              <a:custGeom>
                <a:avLst/>
                <a:gdLst>
                  <a:gd name="T0" fmla="*/ 85 w 33"/>
                  <a:gd name="T1" fmla="*/ 696 h 71"/>
                  <a:gd name="T2" fmla="*/ 314 w 33"/>
                  <a:gd name="T3" fmla="*/ 0 h 71"/>
                  <a:gd name="T4" fmla="*/ 0 60000 65536"/>
                  <a:gd name="T5" fmla="*/ 0 60000 65536"/>
                </a:gdLst>
                <a:ahLst/>
                <a:cxnLst>
                  <a:cxn ang="T4">
                    <a:pos x="T0" y="T1"/>
                  </a:cxn>
                  <a:cxn ang="T5">
                    <a:pos x="T2" y="T3"/>
                  </a:cxn>
                </a:cxnLst>
                <a:rect l="0" t="0" r="r" b="b"/>
                <a:pathLst>
                  <a:path w="33" h="71">
                    <a:moveTo>
                      <a:pt x="9" y="71"/>
                    </a:moveTo>
                    <a:cubicBezTo>
                      <a:pt x="0" y="45"/>
                      <a:pt x="29" y="23"/>
                      <a:pt x="33"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53" name="Freeform 455">
                <a:extLst>
                  <a:ext uri="{FF2B5EF4-FFF2-40B4-BE49-F238E27FC236}">
                    <a16:creationId xmlns:a16="http://schemas.microsoft.com/office/drawing/2014/main" id="{83893934-DE9F-9FB7-F476-D7A062A35B03}"/>
                  </a:ext>
                </a:extLst>
              </p:cNvPr>
              <p:cNvSpPr>
                <a:spLocks/>
              </p:cNvSpPr>
              <p:nvPr/>
            </p:nvSpPr>
            <p:spPr bwMode="auto">
              <a:xfrm>
                <a:off x="3855" y="2387"/>
                <a:ext cx="86" cy="177"/>
              </a:xfrm>
              <a:custGeom>
                <a:avLst/>
                <a:gdLst>
                  <a:gd name="T0" fmla="*/ 389 w 40"/>
                  <a:gd name="T1" fmla="*/ 0 h 83"/>
                  <a:gd name="T2" fmla="*/ 398 w 40"/>
                  <a:gd name="T3" fmla="*/ 301 h 83"/>
                  <a:gd name="T4" fmla="*/ 258 w 40"/>
                  <a:gd name="T5" fmla="*/ 437 h 83"/>
                  <a:gd name="T6" fmla="*/ 148 w 40"/>
                  <a:gd name="T7" fmla="*/ 804 h 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83">
                    <a:moveTo>
                      <a:pt x="39" y="0"/>
                    </a:moveTo>
                    <a:cubicBezTo>
                      <a:pt x="34" y="9"/>
                      <a:pt x="40" y="21"/>
                      <a:pt x="40" y="31"/>
                    </a:cubicBezTo>
                    <a:cubicBezTo>
                      <a:pt x="40" y="46"/>
                      <a:pt x="38" y="47"/>
                      <a:pt x="26" y="45"/>
                    </a:cubicBezTo>
                    <a:cubicBezTo>
                      <a:pt x="0" y="42"/>
                      <a:pt x="16" y="66"/>
                      <a:pt x="15" y="8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54" name="Freeform 456">
                <a:extLst>
                  <a:ext uri="{FF2B5EF4-FFF2-40B4-BE49-F238E27FC236}">
                    <a16:creationId xmlns:a16="http://schemas.microsoft.com/office/drawing/2014/main" id="{BEDC1827-5978-63D8-A4A0-B3D18A3D6BF5}"/>
                  </a:ext>
                </a:extLst>
              </p:cNvPr>
              <p:cNvSpPr>
                <a:spLocks/>
              </p:cNvSpPr>
              <p:nvPr/>
            </p:nvSpPr>
            <p:spPr bwMode="auto">
              <a:xfrm>
                <a:off x="4007" y="2427"/>
                <a:ext cx="64" cy="137"/>
              </a:xfrm>
              <a:custGeom>
                <a:avLst/>
                <a:gdLst>
                  <a:gd name="T0" fmla="*/ 0 w 30"/>
                  <a:gd name="T1" fmla="*/ 109 h 64"/>
                  <a:gd name="T2" fmla="*/ 164 w 30"/>
                  <a:gd name="T3" fmla="*/ 9 h 64"/>
                  <a:gd name="T4" fmla="*/ 273 w 30"/>
                  <a:gd name="T5" fmla="*/ 197 h 64"/>
                  <a:gd name="T6" fmla="*/ 250 w 30"/>
                  <a:gd name="T7" fmla="*/ 441 h 64"/>
                  <a:gd name="T8" fmla="*/ 128 w 30"/>
                  <a:gd name="T9" fmla="*/ 627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64">
                    <a:moveTo>
                      <a:pt x="0" y="11"/>
                    </a:moveTo>
                    <a:cubicBezTo>
                      <a:pt x="1" y="5"/>
                      <a:pt x="10" y="0"/>
                      <a:pt x="17" y="1"/>
                    </a:cubicBezTo>
                    <a:cubicBezTo>
                      <a:pt x="26" y="3"/>
                      <a:pt x="27" y="13"/>
                      <a:pt x="28" y="20"/>
                    </a:cubicBezTo>
                    <a:cubicBezTo>
                      <a:pt x="29" y="28"/>
                      <a:pt x="30" y="37"/>
                      <a:pt x="26" y="45"/>
                    </a:cubicBezTo>
                    <a:cubicBezTo>
                      <a:pt x="23" y="52"/>
                      <a:pt x="15" y="56"/>
                      <a:pt x="13" y="6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55" name="Freeform 457">
                <a:extLst>
                  <a:ext uri="{FF2B5EF4-FFF2-40B4-BE49-F238E27FC236}">
                    <a16:creationId xmlns:a16="http://schemas.microsoft.com/office/drawing/2014/main" id="{251D73A3-1538-31FD-817D-B1C588F369AA}"/>
                  </a:ext>
                </a:extLst>
              </p:cNvPr>
              <p:cNvSpPr>
                <a:spLocks/>
              </p:cNvSpPr>
              <p:nvPr/>
            </p:nvSpPr>
            <p:spPr bwMode="auto">
              <a:xfrm>
                <a:off x="4050" y="2408"/>
                <a:ext cx="104" cy="180"/>
              </a:xfrm>
              <a:custGeom>
                <a:avLst/>
                <a:gdLst>
                  <a:gd name="T0" fmla="*/ 0 w 49"/>
                  <a:gd name="T1" fmla="*/ 827 h 84"/>
                  <a:gd name="T2" fmla="*/ 221 w 49"/>
                  <a:gd name="T3" fmla="*/ 394 h 84"/>
                  <a:gd name="T4" fmla="*/ 469 w 49"/>
                  <a:gd name="T5" fmla="*/ 0 h 84"/>
                  <a:gd name="T6" fmla="*/ 0 60000 65536"/>
                  <a:gd name="T7" fmla="*/ 0 60000 65536"/>
                  <a:gd name="T8" fmla="*/ 0 60000 65536"/>
                </a:gdLst>
                <a:ahLst/>
                <a:cxnLst>
                  <a:cxn ang="T6">
                    <a:pos x="T0" y="T1"/>
                  </a:cxn>
                  <a:cxn ang="T7">
                    <a:pos x="T2" y="T3"/>
                  </a:cxn>
                  <a:cxn ang="T8">
                    <a:pos x="T4" y="T5"/>
                  </a:cxn>
                </a:cxnLst>
                <a:rect l="0" t="0" r="r" b="b"/>
                <a:pathLst>
                  <a:path w="49" h="84">
                    <a:moveTo>
                      <a:pt x="0" y="84"/>
                    </a:moveTo>
                    <a:cubicBezTo>
                      <a:pt x="15" y="72"/>
                      <a:pt x="17" y="57"/>
                      <a:pt x="23" y="40"/>
                    </a:cubicBezTo>
                    <a:cubicBezTo>
                      <a:pt x="28" y="23"/>
                      <a:pt x="45" y="18"/>
                      <a:pt x="49"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56" name="Freeform 458">
                <a:extLst>
                  <a:ext uri="{FF2B5EF4-FFF2-40B4-BE49-F238E27FC236}">
                    <a16:creationId xmlns:a16="http://schemas.microsoft.com/office/drawing/2014/main" id="{D6512003-5F2C-F6C2-E533-81A7C5058707}"/>
                  </a:ext>
                </a:extLst>
              </p:cNvPr>
              <p:cNvSpPr>
                <a:spLocks/>
              </p:cNvSpPr>
              <p:nvPr/>
            </p:nvSpPr>
            <p:spPr bwMode="auto">
              <a:xfrm>
                <a:off x="4088" y="2425"/>
                <a:ext cx="103" cy="103"/>
              </a:xfrm>
              <a:custGeom>
                <a:avLst/>
                <a:gdLst>
                  <a:gd name="T0" fmla="*/ 0 w 48"/>
                  <a:gd name="T1" fmla="*/ 474 h 48"/>
                  <a:gd name="T2" fmla="*/ 120 w 48"/>
                  <a:gd name="T3" fmla="*/ 365 h 48"/>
                  <a:gd name="T4" fmla="*/ 309 w 48"/>
                  <a:gd name="T5" fmla="*/ 285 h 48"/>
                  <a:gd name="T6" fmla="*/ 474 w 48"/>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8">
                    <a:moveTo>
                      <a:pt x="0" y="48"/>
                    </a:moveTo>
                    <a:cubicBezTo>
                      <a:pt x="4" y="45"/>
                      <a:pt x="8" y="40"/>
                      <a:pt x="12" y="37"/>
                    </a:cubicBezTo>
                    <a:cubicBezTo>
                      <a:pt x="18" y="33"/>
                      <a:pt x="26" y="33"/>
                      <a:pt x="31" y="29"/>
                    </a:cubicBezTo>
                    <a:cubicBezTo>
                      <a:pt x="43" y="23"/>
                      <a:pt x="45" y="12"/>
                      <a:pt x="48"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57" name="Freeform 459">
                <a:extLst>
                  <a:ext uri="{FF2B5EF4-FFF2-40B4-BE49-F238E27FC236}">
                    <a16:creationId xmlns:a16="http://schemas.microsoft.com/office/drawing/2014/main" id="{023F036A-C03D-299C-A7FF-9D6542A31DB7}"/>
                  </a:ext>
                </a:extLst>
              </p:cNvPr>
              <p:cNvSpPr>
                <a:spLocks/>
              </p:cNvSpPr>
              <p:nvPr/>
            </p:nvSpPr>
            <p:spPr bwMode="auto">
              <a:xfrm>
                <a:off x="4101" y="2438"/>
                <a:ext cx="87" cy="169"/>
              </a:xfrm>
              <a:custGeom>
                <a:avLst/>
                <a:gdLst>
                  <a:gd name="T0" fmla="*/ 393 w 41"/>
                  <a:gd name="T1" fmla="*/ 0 h 79"/>
                  <a:gd name="T2" fmla="*/ 248 w 41"/>
                  <a:gd name="T3" fmla="*/ 449 h 79"/>
                  <a:gd name="T4" fmla="*/ 144 w 41"/>
                  <a:gd name="T5" fmla="*/ 618 h 79"/>
                  <a:gd name="T6" fmla="*/ 0 w 41"/>
                  <a:gd name="T7" fmla="*/ 774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79">
                    <a:moveTo>
                      <a:pt x="41" y="0"/>
                    </a:moveTo>
                    <a:cubicBezTo>
                      <a:pt x="39" y="19"/>
                      <a:pt x="35" y="29"/>
                      <a:pt x="26" y="46"/>
                    </a:cubicBezTo>
                    <a:cubicBezTo>
                      <a:pt x="22" y="51"/>
                      <a:pt x="20" y="58"/>
                      <a:pt x="15" y="63"/>
                    </a:cubicBezTo>
                    <a:cubicBezTo>
                      <a:pt x="11" y="69"/>
                      <a:pt x="3" y="73"/>
                      <a:pt x="0" y="7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58" name="Freeform 460">
                <a:extLst>
                  <a:ext uri="{FF2B5EF4-FFF2-40B4-BE49-F238E27FC236}">
                    <a16:creationId xmlns:a16="http://schemas.microsoft.com/office/drawing/2014/main" id="{B99C2E3D-A911-C69E-935B-32606CDD947F}"/>
                  </a:ext>
                </a:extLst>
              </p:cNvPr>
              <p:cNvSpPr>
                <a:spLocks/>
              </p:cNvSpPr>
              <p:nvPr/>
            </p:nvSpPr>
            <p:spPr bwMode="auto">
              <a:xfrm>
                <a:off x="4210" y="2496"/>
                <a:ext cx="55" cy="70"/>
              </a:xfrm>
              <a:custGeom>
                <a:avLst/>
                <a:gdLst>
                  <a:gd name="T0" fmla="*/ 209 w 26"/>
                  <a:gd name="T1" fmla="*/ 0 h 33"/>
                  <a:gd name="T2" fmla="*/ 0 w 26"/>
                  <a:gd name="T3" fmla="*/ 314 h 33"/>
                  <a:gd name="T4" fmla="*/ 0 60000 65536"/>
                  <a:gd name="T5" fmla="*/ 0 60000 65536"/>
                </a:gdLst>
                <a:ahLst/>
                <a:cxnLst>
                  <a:cxn ang="T4">
                    <a:pos x="T0" y="T1"/>
                  </a:cxn>
                  <a:cxn ang="T5">
                    <a:pos x="T2" y="T3"/>
                  </a:cxn>
                </a:cxnLst>
                <a:rect l="0" t="0" r="r" b="b"/>
                <a:pathLst>
                  <a:path w="26" h="33">
                    <a:moveTo>
                      <a:pt x="22" y="0"/>
                    </a:moveTo>
                    <a:cubicBezTo>
                      <a:pt x="26" y="17"/>
                      <a:pt x="12" y="25"/>
                      <a:pt x="0" y="3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59" name="Freeform 461">
                <a:extLst>
                  <a:ext uri="{FF2B5EF4-FFF2-40B4-BE49-F238E27FC236}">
                    <a16:creationId xmlns:a16="http://schemas.microsoft.com/office/drawing/2014/main" id="{299787E5-1096-EADD-5A5B-5D0C97E0311B}"/>
                  </a:ext>
                </a:extLst>
              </p:cNvPr>
              <p:cNvSpPr>
                <a:spLocks/>
              </p:cNvSpPr>
              <p:nvPr/>
            </p:nvSpPr>
            <p:spPr bwMode="auto">
              <a:xfrm>
                <a:off x="4413" y="2628"/>
                <a:ext cx="79" cy="186"/>
              </a:xfrm>
              <a:custGeom>
                <a:avLst/>
                <a:gdLst>
                  <a:gd name="T0" fmla="*/ 41 w 37"/>
                  <a:gd name="T1" fmla="*/ 539 h 87"/>
                  <a:gd name="T2" fmla="*/ 49 w 37"/>
                  <a:gd name="T3" fmla="*/ 233 h 87"/>
                  <a:gd name="T4" fmla="*/ 310 w 37"/>
                  <a:gd name="T5" fmla="*/ 68 h 87"/>
                  <a:gd name="T6" fmla="*/ 342 w 37"/>
                  <a:gd name="T7" fmla="*/ 421 h 87"/>
                  <a:gd name="T8" fmla="*/ 233 w 37"/>
                  <a:gd name="T9" fmla="*/ 851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87">
                    <a:moveTo>
                      <a:pt x="4" y="55"/>
                    </a:moveTo>
                    <a:cubicBezTo>
                      <a:pt x="1" y="44"/>
                      <a:pt x="0" y="35"/>
                      <a:pt x="5" y="24"/>
                    </a:cubicBezTo>
                    <a:cubicBezTo>
                      <a:pt x="8" y="16"/>
                      <a:pt x="23" y="0"/>
                      <a:pt x="32" y="7"/>
                    </a:cubicBezTo>
                    <a:cubicBezTo>
                      <a:pt x="37" y="12"/>
                      <a:pt x="35" y="36"/>
                      <a:pt x="35" y="43"/>
                    </a:cubicBezTo>
                    <a:cubicBezTo>
                      <a:pt x="36" y="55"/>
                      <a:pt x="31" y="77"/>
                      <a:pt x="24" y="8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60" name="Freeform 462">
                <a:extLst>
                  <a:ext uri="{FF2B5EF4-FFF2-40B4-BE49-F238E27FC236}">
                    <a16:creationId xmlns:a16="http://schemas.microsoft.com/office/drawing/2014/main" id="{ADDEB2AB-0E3C-4A61-0361-7E4E59A41154}"/>
                  </a:ext>
                </a:extLst>
              </p:cNvPr>
              <p:cNvSpPr>
                <a:spLocks/>
              </p:cNvSpPr>
              <p:nvPr/>
            </p:nvSpPr>
            <p:spPr bwMode="auto">
              <a:xfrm>
                <a:off x="4522" y="2697"/>
                <a:ext cx="51" cy="188"/>
              </a:xfrm>
              <a:custGeom>
                <a:avLst/>
                <a:gdLst>
                  <a:gd name="T0" fmla="*/ 230 w 24"/>
                  <a:gd name="T1" fmla="*/ 0 h 88"/>
                  <a:gd name="T2" fmla="*/ 164 w 24"/>
                  <a:gd name="T3" fmla="*/ 470 h 88"/>
                  <a:gd name="T4" fmla="*/ 28 w 24"/>
                  <a:gd name="T5" fmla="*/ 859 h 88"/>
                  <a:gd name="T6" fmla="*/ 0 60000 65536"/>
                  <a:gd name="T7" fmla="*/ 0 60000 65536"/>
                  <a:gd name="T8" fmla="*/ 0 60000 65536"/>
                </a:gdLst>
                <a:ahLst/>
                <a:cxnLst>
                  <a:cxn ang="T6">
                    <a:pos x="T0" y="T1"/>
                  </a:cxn>
                  <a:cxn ang="T7">
                    <a:pos x="T2" y="T3"/>
                  </a:cxn>
                  <a:cxn ang="T8">
                    <a:pos x="T4" y="T5"/>
                  </a:cxn>
                </a:cxnLst>
                <a:rect l="0" t="0" r="r" b="b"/>
                <a:pathLst>
                  <a:path w="24" h="88">
                    <a:moveTo>
                      <a:pt x="24" y="0"/>
                    </a:moveTo>
                    <a:cubicBezTo>
                      <a:pt x="17" y="15"/>
                      <a:pt x="21" y="32"/>
                      <a:pt x="17" y="48"/>
                    </a:cubicBezTo>
                    <a:cubicBezTo>
                      <a:pt x="12" y="64"/>
                      <a:pt x="0" y="70"/>
                      <a:pt x="3" y="8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61" name="Freeform 463">
                <a:extLst>
                  <a:ext uri="{FF2B5EF4-FFF2-40B4-BE49-F238E27FC236}">
                    <a16:creationId xmlns:a16="http://schemas.microsoft.com/office/drawing/2014/main" id="{062E75D4-608D-06D2-6F71-BF005FADC9E4}"/>
                  </a:ext>
                </a:extLst>
              </p:cNvPr>
              <p:cNvSpPr>
                <a:spLocks/>
              </p:cNvSpPr>
              <p:nvPr/>
            </p:nvSpPr>
            <p:spPr bwMode="auto">
              <a:xfrm>
                <a:off x="3699" y="2913"/>
                <a:ext cx="143" cy="271"/>
              </a:xfrm>
              <a:custGeom>
                <a:avLst/>
                <a:gdLst>
                  <a:gd name="T0" fmla="*/ 642 w 67"/>
                  <a:gd name="T1" fmla="*/ 602 h 127"/>
                  <a:gd name="T2" fmla="*/ 361 w 67"/>
                  <a:gd name="T3" fmla="*/ 292 h 127"/>
                  <a:gd name="T4" fmla="*/ 301 w 67"/>
                  <a:gd name="T5" fmla="*/ 533 h 127"/>
                  <a:gd name="T6" fmla="*/ 128 w 67"/>
                  <a:gd name="T7" fmla="*/ 770 h 127"/>
                  <a:gd name="T8" fmla="*/ 213 w 67"/>
                  <a:gd name="T9" fmla="*/ 1193 h 127"/>
                  <a:gd name="T10" fmla="*/ 591 w 67"/>
                  <a:gd name="T11" fmla="*/ 1061 h 1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127">
                    <a:moveTo>
                      <a:pt x="66" y="62"/>
                    </a:moveTo>
                    <a:cubicBezTo>
                      <a:pt x="67" y="48"/>
                      <a:pt x="43" y="0"/>
                      <a:pt x="37" y="30"/>
                    </a:cubicBezTo>
                    <a:cubicBezTo>
                      <a:pt x="35" y="40"/>
                      <a:pt x="36" y="47"/>
                      <a:pt x="31" y="55"/>
                    </a:cubicBezTo>
                    <a:cubicBezTo>
                      <a:pt x="25" y="63"/>
                      <a:pt x="18" y="69"/>
                      <a:pt x="13" y="79"/>
                    </a:cubicBezTo>
                    <a:cubicBezTo>
                      <a:pt x="7" y="92"/>
                      <a:pt x="0" y="119"/>
                      <a:pt x="22" y="123"/>
                    </a:cubicBezTo>
                    <a:cubicBezTo>
                      <a:pt x="36" y="127"/>
                      <a:pt x="52" y="115"/>
                      <a:pt x="61" y="10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62" name="Freeform 464">
                <a:extLst>
                  <a:ext uri="{FF2B5EF4-FFF2-40B4-BE49-F238E27FC236}">
                    <a16:creationId xmlns:a16="http://schemas.microsoft.com/office/drawing/2014/main" id="{18EEE4C0-EFFA-E767-83B4-F23DB2EE0FC3}"/>
                  </a:ext>
                </a:extLst>
              </p:cNvPr>
              <p:cNvSpPr>
                <a:spLocks/>
              </p:cNvSpPr>
              <p:nvPr/>
            </p:nvSpPr>
            <p:spPr bwMode="auto">
              <a:xfrm>
                <a:off x="3815" y="2977"/>
                <a:ext cx="119" cy="188"/>
              </a:xfrm>
              <a:custGeom>
                <a:avLst/>
                <a:gdLst>
                  <a:gd name="T0" fmla="*/ 385 w 56"/>
                  <a:gd name="T1" fmla="*/ 9 h 88"/>
                  <a:gd name="T2" fmla="*/ 96 w 56"/>
                  <a:gd name="T3" fmla="*/ 325 h 88"/>
                  <a:gd name="T4" fmla="*/ 9 w 56"/>
                  <a:gd name="T5" fmla="*/ 515 h 88"/>
                  <a:gd name="T6" fmla="*/ 60 w 56"/>
                  <a:gd name="T7" fmla="*/ 739 h 88"/>
                  <a:gd name="T8" fmla="*/ 334 w 56"/>
                  <a:gd name="T9" fmla="*/ 470 h 88"/>
                  <a:gd name="T10" fmla="*/ 461 w 56"/>
                  <a:gd name="T11" fmla="*/ 273 h 88"/>
                  <a:gd name="T12" fmla="*/ 470 w 56"/>
                  <a:gd name="T13" fmla="*/ 28 h 88"/>
                  <a:gd name="T14" fmla="*/ 393 w 56"/>
                  <a:gd name="T15" fmla="*/ 28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88">
                    <a:moveTo>
                      <a:pt x="40" y="1"/>
                    </a:moveTo>
                    <a:cubicBezTo>
                      <a:pt x="38" y="21"/>
                      <a:pt x="23" y="21"/>
                      <a:pt x="10" y="33"/>
                    </a:cubicBezTo>
                    <a:cubicBezTo>
                      <a:pt x="3" y="39"/>
                      <a:pt x="0" y="45"/>
                      <a:pt x="1" y="53"/>
                    </a:cubicBezTo>
                    <a:cubicBezTo>
                      <a:pt x="1" y="57"/>
                      <a:pt x="4" y="74"/>
                      <a:pt x="6" y="76"/>
                    </a:cubicBezTo>
                    <a:cubicBezTo>
                      <a:pt x="23" y="88"/>
                      <a:pt x="31" y="55"/>
                      <a:pt x="35" y="48"/>
                    </a:cubicBezTo>
                    <a:cubicBezTo>
                      <a:pt x="39" y="41"/>
                      <a:pt x="45" y="36"/>
                      <a:pt x="48" y="28"/>
                    </a:cubicBezTo>
                    <a:cubicBezTo>
                      <a:pt x="50" y="20"/>
                      <a:pt x="56" y="8"/>
                      <a:pt x="49" y="3"/>
                    </a:cubicBezTo>
                    <a:cubicBezTo>
                      <a:pt x="46" y="3"/>
                      <a:pt x="43" y="0"/>
                      <a:pt x="41" y="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63" name="Freeform 465">
                <a:extLst>
                  <a:ext uri="{FF2B5EF4-FFF2-40B4-BE49-F238E27FC236}">
                    <a16:creationId xmlns:a16="http://schemas.microsoft.com/office/drawing/2014/main" id="{1D6E1F58-22B7-F9B1-BEA0-AF6A55CDDC3C}"/>
                  </a:ext>
                </a:extLst>
              </p:cNvPr>
              <p:cNvSpPr>
                <a:spLocks/>
              </p:cNvSpPr>
              <p:nvPr/>
            </p:nvSpPr>
            <p:spPr bwMode="auto">
              <a:xfrm>
                <a:off x="3894" y="2906"/>
                <a:ext cx="21" cy="79"/>
              </a:xfrm>
              <a:custGeom>
                <a:avLst/>
                <a:gdLst>
                  <a:gd name="T0" fmla="*/ 17 w 10"/>
                  <a:gd name="T1" fmla="*/ 361 h 37"/>
                  <a:gd name="T2" fmla="*/ 8 w 10"/>
                  <a:gd name="T3" fmla="*/ 188 h 37"/>
                  <a:gd name="T4" fmla="*/ 92 w 10"/>
                  <a:gd name="T5" fmla="*/ 0 h 37"/>
                  <a:gd name="T6" fmla="*/ 0 60000 65536"/>
                  <a:gd name="T7" fmla="*/ 0 60000 65536"/>
                  <a:gd name="T8" fmla="*/ 0 60000 65536"/>
                </a:gdLst>
                <a:ahLst/>
                <a:cxnLst>
                  <a:cxn ang="T6">
                    <a:pos x="T0" y="T1"/>
                  </a:cxn>
                  <a:cxn ang="T7">
                    <a:pos x="T2" y="T3"/>
                  </a:cxn>
                  <a:cxn ang="T8">
                    <a:pos x="T4" y="T5"/>
                  </a:cxn>
                </a:cxnLst>
                <a:rect l="0" t="0" r="r" b="b"/>
                <a:pathLst>
                  <a:path w="10" h="37">
                    <a:moveTo>
                      <a:pt x="2" y="37"/>
                    </a:moveTo>
                    <a:cubicBezTo>
                      <a:pt x="4" y="33"/>
                      <a:pt x="0" y="25"/>
                      <a:pt x="1" y="19"/>
                    </a:cubicBezTo>
                    <a:cubicBezTo>
                      <a:pt x="2" y="12"/>
                      <a:pt x="7" y="6"/>
                      <a:pt x="10"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64" name="Freeform 466">
                <a:extLst>
                  <a:ext uri="{FF2B5EF4-FFF2-40B4-BE49-F238E27FC236}">
                    <a16:creationId xmlns:a16="http://schemas.microsoft.com/office/drawing/2014/main" id="{7A899340-62DE-57DE-D025-9043CAD6D3B0}"/>
                  </a:ext>
                </a:extLst>
              </p:cNvPr>
              <p:cNvSpPr>
                <a:spLocks/>
              </p:cNvSpPr>
              <p:nvPr/>
            </p:nvSpPr>
            <p:spPr bwMode="auto">
              <a:xfrm>
                <a:off x="3953" y="2913"/>
                <a:ext cx="75" cy="126"/>
              </a:xfrm>
              <a:custGeom>
                <a:avLst/>
                <a:gdLst>
                  <a:gd name="T0" fmla="*/ 0 w 35"/>
                  <a:gd name="T1" fmla="*/ 0 h 59"/>
                  <a:gd name="T2" fmla="*/ 28 w 35"/>
                  <a:gd name="T3" fmla="*/ 196 h 59"/>
                  <a:gd name="T4" fmla="*/ 9 w 35"/>
                  <a:gd name="T5" fmla="*/ 389 h 59"/>
                  <a:gd name="T6" fmla="*/ 345 w 35"/>
                  <a:gd name="T7" fmla="*/ 4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59">
                    <a:moveTo>
                      <a:pt x="0" y="0"/>
                    </a:moveTo>
                    <a:cubicBezTo>
                      <a:pt x="1" y="7"/>
                      <a:pt x="4" y="13"/>
                      <a:pt x="3" y="20"/>
                    </a:cubicBezTo>
                    <a:cubicBezTo>
                      <a:pt x="3" y="27"/>
                      <a:pt x="0" y="33"/>
                      <a:pt x="1" y="40"/>
                    </a:cubicBezTo>
                    <a:cubicBezTo>
                      <a:pt x="4" y="59"/>
                      <a:pt x="23" y="46"/>
                      <a:pt x="35" y="46"/>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65" name="Freeform 467">
                <a:extLst>
                  <a:ext uri="{FF2B5EF4-FFF2-40B4-BE49-F238E27FC236}">
                    <a16:creationId xmlns:a16="http://schemas.microsoft.com/office/drawing/2014/main" id="{87298A76-B611-1285-70EB-35533B134F7A}"/>
                  </a:ext>
                </a:extLst>
              </p:cNvPr>
              <p:cNvSpPr>
                <a:spLocks/>
              </p:cNvSpPr>
              <p:nvPr/>
            </p:nvSpPr>
            <p:spPr bwMode="auto">
              <a:xfrm>
                <a:off x="3750" y="2650"/>
                <a:ext cx="161" cy="246"/>
              </a:xfrm>
              <a:custGeom>
                <a:avLst/>
                <a:gdLst>
                  <a:gd name="T0" fmla="*/ 69 w 75"/>
                  <a:gd name="T1" fmla="*/ 1125 h 115"/>
                  <a:gd name="T2" fmla="*/ 217 w 75"/>
                  <a:gd name="T3" fmla="*/ 988 h 115"/>
                  <a:gd name="T4" fmla="*/ 483 w 75"/>
                  <a:gd name="T5" fmla="*/ 1057 h 115"/>
                  <a:gd name="T6" fmla="*/ 294 w 75"/>
                  <a:gd name="T7" fmla="*/ 774 h 115"/>
                  <a:gd name="T8" fmla="*/ 586 w 75"/>
                  <a:gd name="T9" fmla="*/ 471 h 115"/>
                  <a:gd name="T10" fmla="*/ 691 w 75"/>
                  <a:gd name="T11" fmla="*/ 233 h 115"/>
                  <a:gd name="T12" fmla="*/ 743 w 75"/>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115">
                    <a:moveTo>
                      <a:pt x="7" y="115"/>
                    </a:moveTo>
                    <a:cubicBezTo>
                      <a:pt x="0" y="108"/>
                      <a:pt x="16" y="101"/>
                      <a:pt x="22" y="101"/>
                    </a:cubicBezTo>
                    <a:cubicBezTo>
                      <a:pt x="31" y="100"/>
                      <a:pt x="40" y="111"/>
                      <a:pt x="49" y="108"/>
                    </a:cubicBezTo>
                    <a:cubicBezTo>
                      <a:pt x="72" y="103"/>
                      <a:pt x="32" y="85"/>
                      <a:pt x="30" y="79"/>
                    </a:cubicBezTo>
                    <a:cubicBezTo>
                      <a:pt x="26" y="69"/>
                      <a:pt x="53" y="56"/>
                      <a:pt x="59" y="48"/>
                    </a:cubicBezTo>
                    <a:cubicBezTo>
                      <a:pt x="63" y="40"/>
                      <a:pt x="67" y="32"/>
                      <a:pt x="70" y="24"/>
                    </a:cubicBezTo>
                    <a:cubicBezTo>
                      <a:pt x="73" y="16"/>
                      <a:pt x="72" y="7"/>
                      <a:pt x="75"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66" name="Freeform 468">
                <a:extLst>
                  <a:ext uri="{FF2B5EF4-FFF2-40B4-BE49-F238E27FC236}">
                    <a16:creationId xmlns:a16="http://schemas.microsoft.com/office/drawing/2014/main" id="{8F9F380C-3699-D90A-B22F-53EBA9337CEB}"/>
                  </a:ext>
                </a:extLst>
              </p:cNvPr>
              <p:cNvSpPr>
                <a:spLocks/>
              </p:cNvSpPr>
              <p:nvPr/>
            </p:nvSpPr>
            <p:spPr bwMode="auto">
              <a:xfrm>
                <a:off x="3483" y="2624"/>
                <a:ext cx="400" cy="128"/>
              </a:xfrm>
              <a:custGeom>
                <a:avLst/>
                <a:gdLst>
                  <a:gd name="T0" fmla="*/ 1831 w 187"/>
                  <a:gd name="T1" fmla="*/ 117 h 60"/>
                  <a:gd name="T2" fmla="*/ 1519 w 187"/>
                  <a:gd name="T3" fmla="*/ 533 h 60"/>
                  <a:gd name="T4" fmla="*/ 1084 w 187"/>
                  <a:gd name="T5" fmla="*/ 410 h 60"/>
                  <a:gd name="T6" fmla="*/ 586 w 187"/>
                  <a:gd name="T7" fmla="*/ 318 h 60"/>
                  <a:gd name="T8" fmla="*/ 0 w 187"/>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60">
                    <a:moveTo>
                      <a:pt x="187" y="12"/>
                    </a:moveTo>
                    <a:cubicBezTo>
                      <a:pt x="182" y="27"/>
                      <a:pt x="170" y="48"/>
                      <a:pt x="155" y="55"/>
                    </a:cubicBezTo>
                    <a:cubicBezTo>
                      <a:pt x="143" y="60"/>
                      <a:pt x="123" y="49"/>
                      <a:pt x="111" y="42"/>
                    </a:cubicBezTo>
                    <a:cubicBezTo>
                      <a:pt x="95" y="33"/>
                      <a:pt x="77" y="36"/>
                      <a:pt x="60" y="33"/>
                    </a:cubicBezTo>
                    <a:cubicBezTo>
                      <a:pt x="30" y="27"/>
                      <a:pt x="18" y="24"/>
                      <a:pt x="0"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67" name="Freeform 469">
                <a:extLst>
                  <a:ext uri="{FF2B5EF4-FFF2-40B4-BE49-F238E27FC236}">
                    <a16:creationId xmlns:a16="http://schemas.microsoft.com/office/drawing/2014/main" id="{B83E6431-F090-62A6-E5CB-104A6345F426}"/>
                  </a:ext>
                </a:extLst>
              </p:cNvPr>
              <p:cNvSpPr>
                <a:spLocks/>
              </p:cNvSpPr>
              <p:nvPr/>
            </p:nvSpPr>
            <p:spPr bwMode="auto">
              <a:xfrm>
                <a:off x="3304" y="2628"/>
                <a:ext cx="179" cy="184"/>
              </a:xfrm>
              <a:custGeom>
                <a:avLst/>
                <a:gdLst>
                  <a:gd name="T0" fmla="*/ 718 w 84"/>
                  <a:gd name="T1" fmla="*/ 843 h 86"/>
                  <a:gd name="T2" fmla="*/ 754 w 84"/>
                  <a:gd name="T3" fmla="*/ 499 h 86"/>
                  <a:gd name="T4" fmla="*/ 473 w 84"/>
                  <a:gd name="T5" fmla="*/ 381 h 86"/>
                  <a:gd name="T6" fmla="*/ 300 w 84"/>
                  <a:gd name="T7" fmla="*/ 353 h 86"/>
                  <a:gd name="T8" fmla="*/ 273 w 84"/>
                  <a:gd name="T9" fmla="*/ 197 h 86"/>
                  <a:gd name="T10" fmla="*/ 0 w 84"/>
                  <a:gd name="T11" fmla="*/ 0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86">
                    <a:moveTo>
                      <a:pt x="74" y="86"/>
                    </a:moveTo>
                    <a:cubicBezTo>
                      <a:pt x="79" y="74"/>
                      <a:pt x="84" y="63"/>
                      <a:pt x="78" y="51"/>
                    </a:cubicBezTo>
                    <a:cubicBezTo>
                      <a:pt x="72" y="37"/>
                      <a:pt x="62" y="38"/>
                      <a:pt x="49" y="39"/>
                    </a:cubicBezTo>
                    <a:cubicBezTo>
                      <a:pt x="44" y="39"/>
                      <a:pt x="35" y="40"/>
                      <a:pt x="31" y="36"/>
                    </a:cubicBezTo>
                    <a:cubicBezTo>
                      <a:pt x="27" y="32"/>
                      <a:pt x="31" y="25"/>
                      <a:pt x="28" y="20"/>
                    </a:cubicBezTo>
                    <a:cubicBezTo>
                      <a:pt x="20" y="9"/>
                      <a:pt x="6" y="15"/>
                      <a:pt x="0"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68" name="Freeform 470">
                <a:extLst>
                  <a:ext uri="{FF2B5EF4-FFF2-40B4-BE49-F238E27FC236}">
                    <a16:creationId xmlns:a16="http://schemas.microsoft.com/office/drawing/2014/main" id="{052413BB-79D0-1EB4-B848-B35DC7FF552C}"/>
                  </a:ext>
                </a:extLst>
              </p:cNvPr>
              <p:cNvSpPr>
                <a:spLocks/>
              </p:cNvSpPr>
              <p:nvPr/>
            </p:nvSpPr>
            <p:spPr bwMode="auto">
              <a:xfrm>
                <a:off x="3498" y="2733"/>
                <a:ext cx="261" cy="77"/>
              </a:xfrm>
              <a:custGeom>
                <a:avLst/>
                <a:gdLst>
                  <a:gd name="T0" fmla="*/ 0 w 122"/>
                  <a:gd name="T1" fmla="*/ 342 h 36"/>
                  <a:gd name="T2" fmla="*/ 325 w 122"/>
                  <a:gd name="T3" fmla="*/ 0 h 36"/>
                  <a:gd name="T4" fmla="*/ 567 w 122"/>
                  <a:gd name="T5" fmla="*/ 68 h 36"/>
                  <a:gd name="T6" fmla="*/ 792 w 122"/>
                  <a:gd name="T7" fmla="*/ 60 h 36"/>
                  <a:gd name="T8" fmla="*/ 1185 w 122"/>
                  <a:gd name="T9" fmla="*/ 216 h 36"/>
                  <a:gd name="T10" fmla="*/ 1008 w 122"/>
                  <a:gd name="T11" fmla="*/ 233 h 36"/>
                  <a:gd name="T12" fmla="*/ 815 w 122"/>
                  <a:gd name="T13" fmla="*/ 137 h 36"/>
                  <a:gd name="T14" fmla="*/ 755 w 122"/>
                  <a:gd name="T15" fmla="*/ 8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36">
                    <a:moveTo>
                      <a:pt x="0" y="35"/>
                    </a:moveTo>
                    <a:cubicBezTo>
                      <a:pt x="16" y="25"/>
                      <a:pt x="5" y="0"/>
                      <a:pt x="33" y="0"/>
                    </a:cubicBezTo>
                    <a:cubicBezTo>
                      <a:pt x="43" y="0"/>
                      <a:pt x="49" y="3"/>
                      <a:pt x="58" y="7"/>
                    </a:cubicBezTo>
                    <a:cubicBezTo>
                      <a:pt x="68" y="11"/>
                      <a:pt x="72" y="8"/>
                      <a:pt x="81" y="6"/>
                    </a:cubicBezTo>
                    <a:cubicBezTo>
                      <a:pt x="93" y="2"/>
                      <a:pt x="122" y="2"/>
                      <a:pt x="121" y="22"/>
                    </a:cubicBezTo>
                    <a:cubicBezTo>
                      <a:pt x="120" y="36"/>
                      <a:pt x="110" y="27"/>
                      <a:pt x="103" y="24"/>
                    </a:cubicBezTo>
                    <a:cubicBezTo>
                      <a:pt x="95" y="21"/>
                      <a:pt x="90" y="19"/>
                      <a:pt x="83" y="14"/>
                    </a:cubicBezTo>
                    <a:cubicBezTo>
                      <a:pt x="81" y="12"/>
                      <a:pt x="79" y="10"/>
                      <a:pt x="77" y="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69" name="Freeform 471">
                <a:extLst>
                  <a:ext uri="{FF2B5EF4-FFF2-40B4-BE49-F238E27FC236}">
                    <a16:creationId xmlns:a16="http://schemas.microsoft.com/office/drawing/2014/main" id="{EB7BDFCA-9CB6-C495-73F4-91B0029EE603}"/>
                  </a:ext>
                </a:extLst>
              </p:cNvPr>
              <p:cNvSpPr>
                <a:spLocks/>
              </p:cNvSpPr>
              <p:nvPr/>
            </p:nvSpPr>
            <p:spPr bwMode="auto">
              <a:xfrm>
                <a:off x="3567" y="2748"/>
                <a:ext cx="132" cy="224"/>
              </a:xfrm>
              <a:custGeom>
                <a:avLst/>
                <a:gdLst>
                  <a:gd name="T0" fmla="*/ 249 w 62"/>
                  <a:gd name="T1" fmla="*/ 0 h 105"/>
                  <a:gd name="T2" fmla="*/ 394 w 62"/>
                  <a:gd name="T3" fmla="*/ 164 h 105"/>
                  <a:gd name="T4" fmla="*/ 530 w 62"/>
                  <a:gd name="T5" fmla="*/ 282 h 105"/>
                  <a:gd name="T6" fmla="*/ 445 w 62"/>
                  <a:gd name="T7" fmla="*/ 542 h 105"/>
                  <a:gd name="T8" fmla="*/ 0 w 62"/>
                  <a:gd name="T9" fmla="*/ 1020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105">
                    <a:moveTo>
                      <a:pt x="26" y="0"/>
                    </a:moveTo>
                    <a:cubicBezTo>
                      <a:pt x="31" y="5"/>
                      <a:pt x="35" y="13"/>
                      <a:pt x="41" y="17"/>
                    </a:cubicBezTo>
                    <a:cubicBezTo>
                      <a:pt x="45" y="21"/>
                      <a:pt x="52" y="24"/>
                      <a:pt x="55" y="29"/>
                    </a:cubicBezTo>
                    <a:cubicBezTo>
                      <a:pt x="62" y="41"/>
                      <a:pt x="53" y="47"/>
                      <a:pt x="46" y="56"/>
                    </a:cubicBezTo>
                    <a:cubicBezTo>
                      <a:pt x="36" y="71"/>
                      <a:pt x="18" y="100"/>
                      <a:pt x="0" y="10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70" name="Freeform 472">
                <a:extLst>
                  <a:ext uri="{FF2B5EF4-FFF2-40B4-BE49-F238E27FC236}">
                    <a16:creationId xmlns:a16="http://schemas.microsoft.com/office/drawing/2014/main" id="{72B17434-F496-8BF0-F718-CCE57A8F4373}"/>
                  </a:ext>
                </a:extLst>
              </p:cNvPr>
              <p:cNvSpPr>
                <a:spLocks/>
              </p:cNvSpPr>
              <p:nvPr/>
            </p:nvSpPr>
            <p:spPr bwMode="auto">
              <a:xfrm>
                <a:off x="3500" y="2776"/>
                <a:ext cx="131" cy="214"/>
              </a:xfrm>
              <a:custGeom>
                <a:avLst/>
                <a:gdLst>
                  <a:gd name="T0" fmla="*/ 88 w 61"/>
                  <a:gd name="T1" fmla="*/ 41 h 100"/>
                  <a:gd name="T2" fmla="*/ 447 w 61"/>
                  <a:gd name="T3" fmla="*/ 120 h 100"/>
                  <a:gd name="T4" fmla="*/ 494 w 61"/>
                  <a:gd name="T5" fmla="*/ 449 h 100"/>
                  <a:gd name="T6" fmla="*/ 414 w 61"/>
                  <a:gd name="T7" fmla="*/ 646 h 100"/>
                  <a:gd name="T8" fmla="*/ 249 w 61"/>
                  <a:gd name="T9" fmla="*/ 687 h 100"/>
                  <a:gd name="T10" fmla="*/ 129 w 61"/>
                  <a:gd name="T11" fmla="*/ 980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100">
                    <a:moveTo>
                      <a:pt x="9" y="4"/>
                    </a:moveTo>
                    <a:cubicBezTo>
                      <a:pt x="23" y="0"/>
                      <a:pt x="34" y="3"/>
                      <a:pt x="45" y="12"/>
                    </a:cubicBezTo>
                    <a:cubicBezTo>
                      <a:pt x="59" y="24"/>
                      <a:pt x="61" y="33"/>
                      <a:pt x="50" y="46"/>
                    </a:cubicBezTo>
                    <a:cubicBezTo>
                      <a:pt x="45" y="53"/>
                      <a:pt x="46" y="60"/>
                      <a:pt x="42" y="66"/>
                    </a:cubicBezTo>
                    <a:cubicBezTo>
                      <a:pt x="38" y="75"/>
                      <a:pt x="34" y="70"/>
                      <a:pt x="25" y="70"/>
                    </a:cubicBezTo>
                    <a:cubicBezTo>
                      <a:pt x="14" y="70"/>
                      <a:pt x="0" y="91"/>
                      <a:pt x="13" y="10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71" name="Freeform 473">
                <a:extLst>
                  <a:ext uri="{FF2B5EF4-FFF2-40B4-BE49-F238E27FC236}">
                    <a16:creationId xmlns:a16="http://schemas.microsoft.com/office/drawing/2014/main" id="{72B35CD6-FAD4-E47D-0DBC-D3D1D6A76249}"/>
                  </a:ext>
                </a:extLst>
              </p:cNvPr>
              <p:cNvSpPr>
                <a:spLocks/>
              </p:cNvSpPr>
              <p:nvPr/>
            </p:nvSpPr>
            <p:spPr bwMode="auto">
              <a:xfrm>
                <a:off x="3456" y="2990"/>
                <a:ext cx="47" cy="47"/>
              </a:xfrm>
              <a:custGeom>
                <a:avLst/>
                <a:gdLst>
                  <a:gd name="T0" fmla="*/ 214 w 22"/>
                  <a:gd name="T1" fmla="*/ 77 h 22"/>
                  <a:gd name="T2" fmla="*/ 41 w 22"/>
                  <a:gd name="T3" fmla="*/ 51 h 22"/>
                  <a:gd name="T4" fmla="*/ 9 w 22"/>
                  <a:gd name="T5" fmla="*/ 214 h 22"/>
                  <a:gd name="T6" fmla="*/ 0 60000 65536"/>
                  <a:gd name="T7" fmla="*/ 0 60000 65536"/>
                  <a:gd name="T8" fmla="*/ 0 60000 65536"/>
                </a:gdLst>
                <a:ahLst/>
                <a:cxnLst>
                  <a:cxn ang="T6">
                    <a:pos x="T0" y="T1"/>
                  </a:cxn>
                  <a:cxn ang="T7">
                    <a:pos x="T2" y="T3"/>
                  </a:cxn>
                  <a:cxn ang="T8">
                    <a:pos x="T4" y="T5"/>
                  </a:cxn>
                </a:cxnLst>
                <a:rect l="0" t="0" r="r" b="b"/>
                <a:pathLst>
                  <a:path w="22" h="22">
                    <a:moveTo>
                      <a:pt x="22" y="8"/>
                    </a:moveTo>
                    <a:cubicBezTo>
                      <a:pt x="19" y="4"/>
                      <a:pt x="8" y="0"/>
                      <a:pt x="4" y="5"/>
                    </a:cubicBezTo>
                    <a:cubicBezTo>
                      <a:pt x="0" y="11"/>
                      <a:pt x="8" y="16"/>
                      <a:pt x="1" y="22"/>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72" name="Freeform 474">
                <a:extLst>
                  <a:ext uri="{FF2B5EF4-FFF2-40B4-BE49-F238E27FC236}">
                    <a16:creationId xmlns:a16="http://schemas.microsoft.com/office/drawing/2014/main" id="{1A7BA27F-8D5A-1265-8195-C667964228C4}"/>
                  </a:ext>
                </a:extLst>
              </p:cNvPr>
              <p:cNvSpPr>
                <a:spLocks/>
              </p:cNvSpPr>
              <p:nvPr/>
            </p:nvSpPr>
            <p:spPr bwMode="auto">
              <a:xfrm>
                <a:off x="3214" y="2744"/>
                <a:ext cx="259" cy="352"/>
              </a:xfrm>
              <a:custGeom>
                <a:avLst/>
                <a:gdLst>
                  <a:gd name="T0" fmla="*/ 1186 w 121"/>
                  <a:gd name="T1" fmla="*/ 0 h 165"/>
                  <a:gd name="T2" fmla="*/ 953 w 121"/>
                  <a:gd name="T3" fmla="*/ 19 h 165"/>
                  <a:gd name="T4" fmla="*/ 875 w 121"/>
                  <a:gd name="T5" fmla="*/ 145 h 165"/>
                  <a:gd name="T6" fmla="*/ 738 w 121"/>
                  <a:gd name="T7" fmla="*/ 418 h 165"/>
                  <a:gd name="T8" fmla="*/ 706 w 121"/>
                  <a:gd name="T9" fmla="*/ 582 h 165"/>
                  <a:gd name="T10" fmla="*/ 792 w 121"/>
                  <a:gd name="T11" fmla="*/ 738 h 165"/>
                  <a:gd name="T12" fmla="*/ 439 w 121"/>
                  <a:gd name="T13" fmla="*/ 855 h 165"/>
                  <a:gd name="T14" fmla="*/ 345 w 121"/>
                  <a:gd name="T15" fmla="*/ 924 h 165"/>
                  <a:gd name="T16" fmla="*/ 302 w 121"/>
                  <a:gd name="T17" fmla="*/ 1116 h 165"/>
                  <a:gd name="T18" fmla="*/ 77 w 121"/>
                  <a:gd name="T19" fmla="*/ 1457 h 165"/>
                  <a:gd name="T20" fmla="*/ 313 w 121"/>
                  <a:gd name="T21" fmla="*/ 1406 h 165"/>
                  <a:gd name="T22" fmla="*/ 509 w 121"/>
                  <a:gd name="T23" fmla="*/ 1361 h 165"/>
                  <a:gd name="T24" fmla="*/ 638 w 121"/>
                  <a:gd name="T25" fmla="*/ 1534 h 1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 h="165">
                    <a:moveTo>
                      <a:pt x="121" y="0"/>
                    </a:moveTo>
                    <a:cubicBezTo>
                      <a:pt x="114" y="2"/>
                      <a:pt x="102" y="0"/>
                      <a:pt x="97" y="2"/>
                    </a:cubicBezTo>
                    <a:cubicBezTo>
                      <a:pt x="88" y="5"/>
                      <a:pt x="92" y="8"/>
                      <a:pt x="89" y="15"/>
                    </a:cubicBezTo>
                    <a:cubicBezTo>
                      <a:pt x="85" y="25"/>
                      <a:pt x="79" y="33"/>
                      <a:pt x="75" y="43"/>
                    </a:cubicBezTo>
                    <a:cubicBezTo>
                      <a:pt x="72" y="49"/>
                      <a:pt x="70" y="54"/>
                      <a:pt x="72" y="60"/>
                    </a:cubicBezTo>
                    <a:cubicBezTo>
                      <a:pt x="75" y="66"/>
                      <a:pt x="85" y="68"/>
                      <a:pt x="81" y="76"/>
                    </a:cubicBezTo>
                    <a:cubicBezTo>
                      <a:pt x="78" y="83"/>
                      <a:pt x="52" y="86"/>
                      <a:pt x="45" y="88"/>
                    </a:cubicBezTo>
                    <a:cubicBezTo>
                      <a:pt x="38" y="91"/>
                      <a:pt x="35" y="95"/>
                      <a:pt x="35" y="95"/>
                    </a:cubicBezTo>
                    <a:cubicBezTo>
                      <a:pt x="30" y="102"/>
                      <a:pt x="35" y="106"/>
                      <a:pt x="31" y="115"/>
                    </a:cubicBezTo>
                    <a:cubicBezTo>
                      <a:pt x="28" y="124"/>
                      <a:pt x="0" y="140"/>
                      <a:pt x="8" y="150"/>
                    </a:cubicBezTo>
                    <a:cubicBezTo>
                      <a:pt x="9" y="153"/>
                      <a:pt x="18" y="165"/>
                      <a:pt x="32" y="145"/>
                    </a:cubicBezTo>
                    <a:cubicBezTo>
                      <a:pt x="40" y="133"/>
                      <a:pt x="47" y="141"/>
                      <a:pt x="52" y="140"/>
                    </a:cubicBezTo>
                    <a:cubicBezTo>
                      <a:pt x="64" y="138"/>
                      <a:pt x="65" y="148"/>
                      <a:pt x="65" y="15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73" name="Freeform 475">
                <a:extLst>
                  <a:ext uri="{FF2B5EF4-FFF2-40B4-BE49-F238E27FC236}">
                    <a16:creationId xmlns:a16="http://schemas.microsoft.com/office/drawing/2014/main" id="{5E3E53BF-BDC1-4064-BA33-BE1B05FB3140}"/>
                  </a:ext>
                </a:extLst>
              </p:cNvPr>
              <p:cNvSpPr>
                <a:spLocks/>
              </p:cNvSpPr>
              <p:nvPr/>
            </p:nvSpPr>
            <p:spPr bwMode="auto">
              <a:xfrm>
                <a:off x="3597" y="2607"/>
                <a:ext cx="166" cy="118"/>
              </a:xfrm>
              <a:custGeom>
                <a:avLst/>
                <a:gdLst>
                  <a:gd name="T0" fmla="*/ 9 w 78"/>
                  <a:gd name="T1" fmla="*/ 386 h 55"/>
                  <a:gd name="T2" fmla="*/ 49 w 78"/>
                  <a:gd name="T3" fmla="*/ 266 h 55"/>
                  <a:gd name="T4" fmla="*/ 172 w 78"/>
                  <a:gd name="T5" fmla="*/ 120 h 55"/>
                  <a:gd name="T6" fmla="*/ 481 w 78"/>
                  <a:gd name="T7" fmla="*/ 19 h 55"/>
                  <a:gd name="T8" fmla="*/ 675 w 78"/>
                  <a:gd name="T9" fmla="*/ 543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55">
                    <a:moveTo>
                      <a:pt x="1" y="39"/>
                    </a:moveTo>
                    <a:cubicBezTo>
                      <a:pt x="0" y="42"/>
                      <a:pt x="4" y="30"/>
                      <a:pt x="5" y="27"/>
                    </a:cubicBezTo>
                    <a:cubicBezTo>
                      <a:pt x="8" y="22"/>
                      <a:pt x="13" y="16"/>
                      <a:pt x="18" y="12"/>
                    </a:cubicBezTo>
                    <a:cubicBezTo>
                      <a:pt x="26" y="4"/>
                      <a:pt x="39" y="0"/>
                      <a:pt x="50" y="2"/>
                    </a:cubicBezTo>
                    <a:cubicBezTo>
                      <a:pt x="74" y="6"/>
                      <a:pt x="78" y="36"/>
                      <a:pt x="70" y="5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74" name="Freeform 476">
                <a:extLst>
                  <a:ext uri="{FF2B5EF4-FFF2-40B4-BE49-F238E27FC236}">
                    <a16:creationId xmlns:a16="http://schemas.microsoft.com/office/drawing/2014/main" id="{5718C7D3-B9E1-B41B-7545-36FD927B4B8B}"/>
                  </a:ext>
                </a:extLst>
              </p:cNvPr>
              <p:cNvSpPr>
                <a:spLocks/>
              </p:cNvSpPr>
              <p:nvPr/>
            </p:nvSpPr>
            <p:spPr bwMode="auto">
              <a:xfrm>
                <a:off x="3708" y="2404"/>
                <a:ext cx="117" cy="47"/>
              </a:xfrm>
              <a:custGeom>
                <a:avLst/>
                <a:gdLst>
                  <a:gd name="T0" fmla="*/ 128 w 55"/>
                  <a:gd name="T1" fmla="*/ 0 h 22"/>
                  <a:gd name="T2" fmla="*/ 281 w 55"/>
                  <a:gd name="T3" fmla="*/ 214 h 22"/>
                  <a:gd name="T4" fmla="*/ 530 w 55"/>
                  <a:gd name="T5" fmla="*/ 68 h 22"/>
                  <a:gd name="T6" fmla="*/ 0 60000 65536"/>
                  <a:gd name="T7" fmla="*/ 0 60000 65536"/>
                  <a:gd name="T8" fmla="*/ 0 60000 65536"/>
                </a:gdLst>
                <a:ahLst/>
                <a:cxnLst>
                  <a:cxn ang="T6">
                    <a:pos x="T0" y="T1"/>
                  </a:cxn>
                  <a:cxn ang="T7">
                    <a:pos x="T2" y="T3"/>
                  </a:cxn>
                  <a:cxn ang="T8">
                    <a:pos x="T4" y="T5"/>
                  </a:cxn>
                </a:cxnLst>
                <a:rect l="0" t="0" r="r" b="b"/>
                <a:pathLst>
                  <a:path w="55" h="22">
                    <a:moveTo>
                      <a:pt x="13" y="0"/>
                    </a:moveTo>
                    <a:cubicBezTo>
                      <a:pt x="0" y="11"/>
                      <a:pt x="18" y="22"/>
                      <a:pt x="29" y="22"/>
                    </a:cubicBezTo>
                    <a:cubicBezTo>
                      <a:pt x="40" y="22"/>
                      <a:pt x="47" y="12"/>
                      <a:pt x="55" y="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75" name="Freeform 477">
                <a:extLst>
                  <a:ext uri="{FF2B5EF4-FFF2-40B4-BE49-F238E27FC236}">
                    <a16:creationId xmlns:a16="http://schemas.microsoft.com/office/drawing/2014/main" id="{98BF913B-AF01-ED09-061B-F59E1B99C0BA}"/>
                  </a:ext>
                </a:extLst>
              </p:cNvPr>
              <p:cNvSpPr>
                <a:spLocks/>
              </p:cNvSpPr>
              <p:nvPr/>
            </p:nvSpPr>
            <p:spPr bwMode="auto">
              <a:xfrm>
                <a:off x="3509" y="2515"/>
                <a:ext cx="156" cy="51"/>
              </a:xfrm>
              <a:custGeom>
                <a:avLst/>
                <a:gdLst>
                  <a:gd name="T0" fmla="*/ 0 w 73"/>
                  <a:gd name="T1" fmla="*/ 230 h 24"/>
                  <a:gd name="T2" fmla="*/ 712 w 73"/>
                  <a:gd name="T3" fmla="*/ 40 h 24"/>
                  <a:gd name="T4" fmla="*/ 0 60000 65536"/>
                  <a:gd name="T5" fmla="*/ 0 60000 65536"/>
                </a:gdLst>
                <a:ahLst/>
                <a:cxnLst>
                  <a:cxn ang="T4">
                    <a:pos x="T0" y="T1"/>
                  </a:cxn>
                  <a:cxn ang="T5">
                    <a:pos x="T2" y="T3"/>
                  </a:cxn>
                </a:cxnLst>
                <a:rect l="0" t="0" r="r" b="b"/>
                <a:pathLst>
                  <a:path w="73" h="24">
                    <a:moveTo>
                      <a:pt x="0" y="24"/>
                    </a:moveTo>
                    <a:cubicBezTo>
                      <a:pt x="18" y="0"/>
                      <a:pt x="50" y="19"/>
                      <a:pt x="73" y="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76" name="Freeform 478">
                <a:extLst>
                  <a:ext uri="{FF2B5EF4-FFF2-40B4-BE49-F238E27FC236}">
                    <a16:creationId xmlns:a16="http://schemas.microsoft.com/office/drawing/2014/main" id="{3D007F7C-7622-98A1-C295-B70E4DEED636}"/>
                  </a:ext>
                </a:extLst>
              </p:cNvPr>
              <p:cNvSpPr>
                <a:spLocks/>
              </p:cNvSpPr>
              <p:nvPr/>
            </p:nvSpPr>
            <p:spPr bwMode="auto">
              <a:xfrm>
                <a:off x="3586" y="2380"/>
                <a:ext cx="107" cy="82"/>
              </a:xfrm>
              <a:custGeom>
                <a:avLst/>
                <a:gdLst>
                  <a:gd name="T0" fmla="*/ 0 w 50"/>
                  <a:gd name="T1" fmla="*/ 382 h 38"/>
                  <a:gd name="T2" fmla="*/ 490 w 50"/>
                  <a:gd name="T3" fmla="*/ 0 h 38"/>
                  <a:gd name="T4" fmla="*/ 0 60000 65536"/>
                  <a:gd name="T5" fmla="*/ 0 60000 65536"/>
                </a:gdLst>
                <a:ahLst/>
                <a:cxnLst>
                  <a:cxn ang="T4">
                    <a:pos x="T0" y="T1"/>
                  </a:cxn>
                  <a:cxn ang="T5">
                    <a:pos x="T2" y="T3"/>
                  </a:cxn>
                </a:cxnLst>
                <a:rect l="0" t="0" r="r" b="b"/>
                <a:pathLst>
                  <a:path w="50" h="38">
                    <a:moveTo>
                      <a:pt x="0" y="38"/>
                    </a:moveTo>
                    <a:cubicBezTo>
                      <a:pt x="18" y="36"/>
                      <a:pt x="33" y="10"/>
                      <a:pt x="50"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77" name="Freeform 479">
                <a:extLst>
                  <a:ext uri="{FF2B5EF4-FFF2-40B4-BE49-F238E27FC236}">
                    <a16:creationId xmlns:a16="http://schemas.microsoft.com/office/drawing/2014/main" id="{349D43B8-8359-D21F-88A7-7902EC7AF678}"/>
                  </a:ext>
                </a:extLst>
              </p:cNvPr>
              <p:cNvSpPr>
                <a:spLocks/>
              </p:cNvSpPr>
              <p:nvPr/>
            </p:nvSpPr>
            <p:spPr bwMode="auto">
              <a:xfrm>
                <a:off x="3507" y="2539"/>
                <a:ext cx="115" cy="111"/>
              </a:xfrm>
              <a:custGeom>
                <a:avLst/>
                <a:gdLst>
                  <a:gd name="T0" fmla="*/ 0 w 54"/>
                  <a:gd name="T1" fmla="*/ 145 h 52"/>
                  <a:gd name="T2" fmla="*/ 349 w 54"/>
                  <a:gd name="T3" fmla="*/ 0 h 52"/>
                  <a:gd name="T4" fmla="*/ 0 60000 65536"/>
                  <a:gd name="T5" fmla="*/ 0 60000 65536"/>
                </a:gdLst>
                <a:ahLst/>
                <a:cxnLst>
                  <a:cxn ang="T4">
                    <a:pos x="T0" y="T1"/>
                  </a:cxn>
                  <a:cxn ang="T5">
                    <a:pos x="T2" y="T3"/>
                  </a:cxn>
                </a:cxnLst>
                <a:rect l="0" t="0" r="r" b="b"/>
                <a:pathLst>
                  <a:path w="54" h="52">
                    <a:moveTo>
                      <a:pt x="0" y="15"/>
                    </a:moveTo>
                    <a:cubicBezTo>
                      <a:pt x="1" y="52"/>
                      <a:pt x="54" y="28"/>
                      <a:pt x="36"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78" name="Freeform 480">
                <a:extLst>
                  <a:ext uri="{FF2B5EF4-FFF2-40B4-BE49-F238E27FC236}">
                    <a16:creationId xmlns:a16="http://schemas.microsoft.com/office/drawing/2014/main" id="{3E8B2060-62CD-4AC0-DCDB-D434474FAD24}"/>
                  </a:ext>
                </a:extLst>
              </p:cNvPr>
              <p:cNvSpPr>
                <a:spLocks/>
              </p:cNvSpPr>
              <p:nvPr/>
            </p:nvSpPr>
            <p:spPr bwMode="auto">
              <a:xfrm>
                <a:off x="3434" y="2363"/>
                <a:ext cx="58" cy="96"/>
              </a:xfrm>
              <a:custGeom>
                <a:avLst/>
                <a:gdLst>
                  <a:gd name="T0" fmla="*/ 180 w 27"/>
                  <a:gd name="T1" fmla="*/ 0 h 45"/>
                  <a:gd name="T2" fmla="*/ 269 w 27"/>
                  <a:gd name="T3" fmla="*/ 437 h 45"/>
                  <a:gd name="T4" fmla="*/ 0 60000 65536"/>
                  <a:gd name="T5" fmla="*/ 0 60000 65536"/>
                </a:gdLst>
                <a:ahLst/>
                <a:cxnLst>
                  <a:cxn ang="T4">
                    <a:pos x="T0" y="T1"/>
                  </a:cxn>
                  <a:cxn ang="T5">
                    <a:pos x="T2" y="T3"/>
                  </a:cxn>
                </a:cxnLst>
                <a:rect l="0" t="0" r="r" b="b"/>
                <a:pathLst>
                  <a:path w="27" h="45">
                    <a:moveTo>
                      <a:pt x="18" y="0"/>
                    </a:moveTo>
                    <a:cubicBezTo>
                      <a:pt x="0" y="14"/>
                      <a:pt x="7" y="35"/>
                      <a:pt x="27" y="4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79" name="Freeform 481">
                <a:extLst>
                  <a:ext uri="{FF2B5EF4-FFF2-40B4-BE49-F238E27FC236}">
                    <a16:creationId xmlns:a16="http://schemas.microsoft.com/office/drawing/2014/main" id="{A11DC3F2-AF69-70CF-7442-2F45586A81E4}"/>
                  </a:ext>
                </a:extLst>
              </p:cNvPr>
              <p:cNvSpPr>
                <a:spLocks/>
              </p:cNvSpPr>
              <p:nvPr/>
            </p:nvSpPr>
            <p:spPr bwMode="auto">
              <a:xfrm>
                <a:off x="3464" y="2105"/>
                <a:ext cx="152" cy="147"/>
              </a:xfrm>
              <a:custGeom>
                <a:avLst/>
                <a:gdLst>
                  <a:gd name="T0" fmla="*/ 0 w 71"/>
                  <a:gd name="T1" fmla="*/ 317 h 69"/>
                  <a:gd name="T2" fmla="*/ 559 w 71"/>
                  <a:gd name="T3" fmla="*/ 145 h 69"/>
                  <a:gd name="T4" fmla="*/ 248 w 71"/>
                  <a:gd name="T5" fmla="*/ 667 h 69"/>
                  <a:gd name="T6" fmla="*/ 0 60000 65536"/>
                  <a:gd name="T7" fmla="*/ 0 60000 65536"/>
                  <a:gd name="T8" fmla="*/ 0 60000 65536"/>
                </a:gdLst>
                <a:ahLst/>
                <a:cxnLst>
                  <a:cxn ang="T6">
                    <a:pos x="T0" y="T1"/>
                  </a:cxn>
                  <a:cxn ang="T7">
                    <a:pos x="T2" y="T3"/>
                  </a:cxn>
                  <a:cxn ang="T8">
                    <a:pos x="T4" y="T5"/>
                  </a:cxn>
                </a:cxnLst>
                <a:rect l="0" t="0" r="r" b="b"/>
                <a:pathLst>
                  <a:path w="71" h="69">
                    <a:moveTo>
                      <a:pt x="0" y="33"/>
                    </a:moveTo>
                    <a:cubicBezTo>
                      <a:pt x="7" y="21"/>
                      <a:pt x="43" y="0"/>
                      <a:pt x="57" y="15"/>
                    </a:cubicBezTo>
                    <a:cubicBezTo>
                      <a:pt x="71" y="29"/>
                      <a:pt x="33" y="61"/>
                      <a:pt x="25" y="6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80" name="Freeform 482">
                <a:extLst>
                  <a:ext uri="{FF2B5EF4-FFF2-40B4-BE49-F238E27FC236}">
                    <a16:creationId xmlns:a16="http://schemas.microsoft.com/office/drawing/2014/main" id="{B17A2B2C-992B-1B8C-5CF1-1B6CD6C8B2EE}"/>
                  </a:ext>
                </a:extLst>
              </p:cNvPr>
              <p:cNvSpPr>
                <a:spLocks/>
              </p:cNvSpPr>
              <p:nvPr/>
            </p:nvSpPr>
            <p:spPr bwMode="auto">
              <a:xfrm>
                <a:off x="3624" y="2105"/>
                <a:ext cx="116" cy="74"/>
              </a:xfrm>
              <a:custGeom>
                <a:avLst/>
                <a:gdLst>
                  <a:gd name="T0" fmla="*/ 0 w 54"/>
                  <a:gd name="T1" fmla="*/ 0 h 35"/>
                  <a:gd name="T2" fmla="*/ 157 w 54"/>
                  <a:gd name="T3" fmla="*/ 264 h 35"/>
                  <a:gd name="T4" fmla="*/ 535 w 54"/>
                  <a:gd name="T5" fmla="*/ 188 h 35"/>
                  <a:gd name="T6" fmla="*/ 0 60000 65536"/>
                  <a:gd name="T7" fmla="*/ 0 60000 65536"/>
                  <a:gd name="T8" fmla="*/ 0 60000 65536"/>
                </a:gdLst>
                <a:ahLst/>
                <a:cxnLst>
                  <a:cxn ang="T6">
                    <a:pos x="T0" y="T1"/>
                  </a:cxn>
                  <a:cxn ang="T7">
                    <a:pos x="T2" y="T3"/>
                  </a:cxn>
                  <a:cxn ang="T8">
                    <a:pos x="T4" y="T5"/>
                  </a:cxn>
                </a:cxnLst>
                <a:rect l="0" t="0" r="r" b="b"/>
                <a:pathLst>
                  <a:path w="54" h="35">
                    <a:moveTo>
                      <a:pt x="0" y="0"/>
                    </a:moveTo>
                    <a:cubicBezTo>
                      <a:pt x="3" y="12"/>
                      <a:pt x="3" y="23"/>
                      <a:pt x="16" y="28"/>
                    </a:cubicBezTo>
                    <a:cubicBezTo>
                      <a:pt x="31" y="35"/>
                      <a:pt x="40" y="22"/>
                      <a:pt x="54" y="2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81" name="Freeform 483">
                <a:extLst>
                  <a:ext uri="{FF2B5EF4-FFF2-40B4-BE49-F238E27FC236}">
                    <a16:creationId xmlns:a16="http://schemas.microsoft.com/office/drawing/2014/main" id="{6EC7B2DF-C0F6-AA5B-62E2-0579E5E8CF72}"/>
                  </a:ext>
                </a:extLst>
              </p:cNvPr>
              <p:cNvSpPr>
                <a:spLocks/>
              </p:cNvSpPr>
              <p:nvPr/>
            </p:nvSpPr>
            <p:spPr bwMode="auto">
              <a:xfrm>
                <a:off x="4312" y="1895"/>
                <a:ext cx="159" cy="58"/>
              </a:xfrm>
              <a:custGeom>
                <a:avLst/>
                <a:gdLst>
                  <a:gd name="T0" fmla="*/ 28 w 74"/>
                  <a:gd name="T1" fmla="*/ 0 h 27"/>
                  <a:gd name="T2" fmla="*/ 346 w 74"/>
                  <a:gd name="T3" fmla="*/ 258 h 27"/>
                  <a:gd name="T4" fmla="*/ 735 w 74"/>
                  <a:gd name="T5" fmla="*/ 112 h 27"/>
                  <a:gd name="T6" fmla="*/ 0 60000 65536"/>
                  <a:gd name="T7" fmla="*/ 0 60000 65536"/>
                  <a:gd name="T8" fmla="*/ 0 60000 65536"/>
                </a:gdLst>
                <a:ahLst/>
                <a:cxnLst>
                  <a:cxn ang="T6">
                    <a:pos x="T0" y="T1"/>
                  </a:cxn>
                  <a:cxn ang="T7">
                    <a:pos x="T2" y="T3"/>
                  </a:cxn>
                  <a:cxn ang="T8">
                    <a:pos x="T4" y="T5"/>
                  </a:cxn>
                </a:cxnLst>
                <a:rect l="0" t="0" r="r" b="b"/>
                <a:pathLst>
                  <a:path w="74" h="27">
                    <a:moveTo>
                      <a:pt x="3" y="0"/>
                    </a:moveTo>
                    <a:cubicBezTo>
                      <a:pt x="0" y="17"/>
                      <a:pt x="22" y="25"/>
                      <a:pt x="35" y="26"/>
                    </a:cubicBezTo>
                    <a:cubicBezTo>
                      <a:pt x="52" y="27"/>
                      <a:pt x="63" y="21"/>
                      <a:pt x="74" y="1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82" name="Freeform 484">
                <a:extLst>
                  <a:ext uri="{FF2B5EF4-FFF2-40B4-BE49-F238E27FC236}">
                    <a16:creationId xmlns:a16="http://schemas.microsoft.com/office/drawing/2014/main" id="{A1F0D6ED-99C9-5664-D8AB-F5C7675C19D5}"/>
                  </a:ext>
                </a:extLst>
              </p:cNvPr>
              <p:cNvSpPr>
                <a:spLocks/>
              </p:cNvSpPr>
              <p:nvPr/>
            </p:nvSpPr>
            <p:spPr bwMode="auto">
              <a:xfrm>
                <a:off x="4460" y="1949"/>
                <a:ext cx="68" cy="70"/>
              </a:xfrm>
              <a:custGeom>
                <a:avLst/>
                <a:gdLst>
                  <a:gd name="T0" fmla="*/ 0 w 32"/>
                  <a:gd name="T1" fmla="*/ 314 h 33"/>
                  <a:gd name="T2" fmla="*/ 128 w 32"/>
                  <a:gd name="T3" fmla="*/ 125 h 33"/>
                  <a:gd name="T4" fmla="*/ 308 w 32"/>
                  <a:gd name="T5" fmla="*/ 0 h 33"/>
                  <a:gd name="T6" fmla="*/ 0 60000 65536"/>
                  <a:gd name="T7" fmla="*/ 0 60000 65536"/>
                  <a:gd name="T8" fmla="*/ 0 60000 65536"/>
                </a:gdLst>
                <a:ahLst/>
                <a:cxnLst>
                  <a:cxn ang="T6">
                    <a:pos x="T0" y="T1"/>
                  </a:cxn>
                  <a:cxn ang="T7">
                    <a:pos x="T2" y="T3"/>
                  </a:cxn>
                  <a:cxn ang="T8">
                    <a:pos x="T4" y="T5"/>
                  </a:cxn>
                </a:cxnLst>
                <a:rect l="0" t="0" r="r" b="b"/>
                <a:pathLst>
                  <a:path w="32" h="33">
                    <a:moveTo>
                      <a:pt x="0" y="33"/>
                    </a:moveTo>
                    <a:cubicBezTo>
                      <a:pt x="3" y="25"/>
                      <a:pt x="4" y="19"/>
                      <a:pt x="13" y="13"/>
                    </a:cubicBezTo>
                    <a:cubicBezTo>
                      <a:pt x="19" y="10"/>
                      <a:pt x="26" y="1"/>
                      <a:pt x="32"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83" name="Freeform 485">
                <a:extLst>
                  <a:ext uri="{FF2B5EF4-FFF2-40B4-BE49-F238E27FC236}">
                    <a16:creationId xmlns:a16="http://schemas.microsoft.com/office/drawing/2014/main" id="{650C6D69-4394-C726-C658-0E8FD7D7B132}"/>
                  </a:ext>
                </a:extLst>
              </p:cNvPr>
              <p:cNvSpPr>
                <a:spLocks/>
              </p:cNvSpPr>
              <p:nvPr/>
            </p:nvSpPr>
            <p:spPr bwMode="auto">
              <a:xfrm>
                <a:off x="4336" y="2062"/>
                <a:ext cx="107" cy="60"/>
              </a:xfrm>
              <a:custGeom>
                <a:avLst/>
                <a:gdLst>
                  <a:gd name="T0" fmla="*/ 178 w 50"/>
                  <a:gd name="T1" fmla="*/ 0 h 28"/>
                  <a:gd name="T2" fmla="*/ 490 w 50"/>
                  <a:gd name="T3" fmla="*/ 234 h 28"/>
                  <a:gd name="T4" fmla="*/ 0 60000 65536"/>
                  <a:gd name="T5" fmla="*/ 0 60000 65536"/>
                </a:gdLst>
                <a:ahLst/>
                <a:cxnLst>
                  <a:cxn ang="T4">
                    <a:pos x="T0" y="T1"/>
                  </a:cxn>
                  <a:cxn ang="T5">
                    <a:pos x="T2" y="T3"/>
                  </a:cxn>
                </a:cxnLst>
                <a:rect l="0" t="0" r="r" b="b"/>
                <a:pathLst>
                  <a:path w="50" h="28">
                    <a:moveTo>
                      <a:pt x="18" y="0"/>
                    </a:moveTo>
                    <a:cubicBezTo>
                      <a:pt x="0" y="16"/>
                      <a:pt x="40" y="28"/>
                      <a:pt x="50" y="2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84" name="Freeform 486">
                <a:extLst>
                  <a:ext uri="{FF2B5EF4-FFF2-40B4-BE49-F238E27FC236}">
                    <a16:creationId xmlns:a16="http://schemas.microsoft.com/office/drawing/2014/main" id="{83C59FA4-B6D6-07A6-65AB-718612659E8B}"/>
                  </a:ext>
                </a:extLst>
              </p:cNvPr>
              <p:cNvSpPr>
                <a:spLocks/>
              </p:cNvSpPr>
              <p:nvPr/>
            </p:nvSpPr>
            <p:spPr bwMode="auto">
              <a:xfrm>
                <a:off x="4550" y="1972"/>
                <a:ext cx="34" cy="188"/>
              </a:xfrm>
              <a:custGeom>
                <a:avLst/>
                <a:gdLst>
                  <a:gd name="T0" fmla="*/ 49 w 16"/>
                  <a:gd name="T1" fmla="*/ 0 h 88"/>
                  <a:gd name="T2" fmla="*/ 60 w 16"/>
                  <a:gd name="T3" fmla="*/ 438 h 88"/>
                  <a:gd name="T4" fmla="*/ 0 w 16"/>
                  <a:gd name="T5" fmla="*/ 635 h 88"/>
                  <a:gd name="T6" fmla="*/ 19 w 16"/>
                  <a:gd name="T7" fmla="*/ 859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88">
                    <a:moveTo>
                      <a:pt x="5" y="0"/>
                    </a:moveTo>
                    <a:cubicBezTo>
                      <a:pt x="16" y="11"/>
                      <a:pt x="11" y="31"/>
                      <a:pt x="6" y="45"/>
                    </a:cubicBezTo>
                    <a:cubicBezTo>
                      <a:pt x="3" y="52"/>
                      <a:pt x="0" y="57"/>
                      <a:pt x="0" y="65"/>
                    </a:cubicBezTo>
                    <a:cubicBezTo>
                      <a:pt x="1" y="73"/>
                      <a:pt x="4" y="80"/>
                      <a:pt x="2" y="8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85" name="Freeform 487">
                <a:extLst>
                  <a:ext uri="{FF2B5EF4-FFF2-40B4-BE49-F238E27FC236}">
                    <a16:creationId xmlns:a16="http://schemas.microsoft.com/office/drawing/2014/main" id="{4028A2F0-E7FD-0038-CA28-5E77E9DE61C8}"/>
                  </a:ext>
                </a:extLst>
              </p:cNvPr>
              <p:cNvSpPr>
                <a:spLocks/>
              </p:cNvSpPr>
              <p:nvPr/>
            </p:nvSpPr>
            <p:spPr bwMode="auto">
              <a:xfrm>
                <a:off x="4387" y="2793"/>
                <a:ext cx="32" cy="68"/>
              </a:xfrm>
              <a:custGeom>
                <a:avLst/>
                <a:gdLst>
                  <a:gd name="T0" fmla="*/ 28 w 15"/>
                  <a:gd name="T1" fmla="*/ 308 h 32"/>
                  <a:gd name="T2" fmla="*/ 145 w 15"/>
                  <a:gd name="T3" fmla="*/ 0 h 32"/>
                  <a:gd name="T4" fmla="*/ 0 60000 65536"/>
                  <a:gd name="T5" fmla="*/ 0 60000 65536"/>
                </a:gdLst>
                <a:ahLst/>
                <a:cxnLst>
                  <a:cxn ang="T4">
                    <a:pos x="T0" y="T1"/>
                  </a:cxn>
                  <a:cxn ang="T5">
                    <a:pos x="T2" y="T3"/>
                  </a:cxn>
                </a:cxnLst>
                <a:rect l="0" t="0" r="r" b="b"/>
                <a:pathLst>
                  <a:path w="15" h="32">
                    <a:moveTo>
                      <a:pt x="3" y="32"/>
                    </a:moveTo>
                    <a:cubicBezTo>
                      <a:pt x="0" y="23"/>
                      <a:pt x="1" y="1"/>
                      <a:pt x="15"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86" name="Freeform 488">
                <a:extLst>
                  <a:ext uri="{FF2B5EF4-FFF2-40B4-BE49-F238E27FC236}">
                    <a16:creationId xmlns:a16="http://schemas.microsoft.com/office/drawing/2014/main" id="{185F4E92-C669-0DF2-A985-2EAE3B5B5F82}"/>
                  </a:ext>
                </a:extLst>
              </p:cNvPr>
              <p:cNvSpPr>
                <a:spLocks/>
              </p:cNvSpPr>
              <p:nvPr/>
            </p:nvSpPr>
            <p:spPr bwMode="auto">
              <a:xfrm>
                <a:off x="4812" y="2586"/>
                <a:ext cx="225" cy="271"/>
              </a:xfrm>
              <a:custGeom>
                <a:avLst/>
                <a:gdLst>
                  <a:gd name="T0" fmla="*/ 317 w 105"/>
                  <a:gd name="T1" fmla="*/ 9 h 127"/>
                  <a:gd name="T2" fmla="*/ 60 w 105"/>
                  <a:gd name="T3" fmla="*/ 213 h 127"/>
                  <a:gd name="T4" fmla="*/ 19 w 105"/>
                  <a:gd name="T5" fmla="*/ 446 h 127"/>
                  <a:gd name="T6" fmla="*/ 69 w 105"/>
                  <a:gd name="T7" fmla="*/ 670 h 127"/>
                  <a:gd name="T8" fmla="*/ 276 w 105"/>
                  <a:gd name="T9" fmla="*/ 738 h 127"/>
                  <a:gd name="T10" fmla="*/ 431 w 105"/>
                  <a:gd name="T11" fmla="*/ 634 h 127"/>
                  <a:gd name="T12" fmla="*/ 362 w 105"/>
                  <a:gd name="T13" fmla="*/ 839 h 127"/>
                  <a:gd name="T14" fmla="*/ 373 w 105"/>
                  <a:gd name="T15" fmla="*/ 1061 h 127"/>
                  <a:gd name="T16" fmla="*/ 534 w 105"/>
                  <a:gd name="T17" fmla="*/ 1233 h 127"/>
                  <a:gd name="T18" fmla="*/ 579 w 105"/>
                  <a:gd name="T19" fmla="*/ 1029 h 127"/>
                  <a:gd name="T20" fmla="*/ 671 w 105"/>
                  <a:gd name="T21" fmla="*/ 839 h 127"/>
                  <a:gd name="T22" fmla="*/ 716 w 105"/>
                  <a:gd name="T23" fmla="*/ 670 h 127"/>
                  <a:gd name="T24" fmla="*/ 896 w 105"/>
                  <a:gd name="T25" fmla="*/ 770 h 127"/>
                  <a:gd name="T26" fmla="*/ 1033 w 105"/>
                  <a:gd name="T27" fmla="*/ 497 h 127"/>
                  <a:gd name="T28" fmla="*/ 816 w 105"/>
                  <a:gd name="T29" fmla="*/ 487 h 127"/>
                  <a:gd name="T30" fmla="*/ 688 w 105"/>
                  <a:gd name="T31" fmla="*/ 273 h 127"/>
                  <a:gd name="T32" fmla="*/ 302 w 105"/>
                  <a:gd name="T33" fmla="*/ 0 h 1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127">
                    <a:moveTo>
                      <a:pt x="32" y="1"/>
                    </a:moveTo>
                    <a:cubicBezTo>
                      <a:pt x="41" y="19"/>
                      <a:pt x="15" y="17"/>
                      <a:pt x="6" y="22"/>
                    </a:cubicBezTo>
                    <a:cubicBezTo>
                      <a:pt x="9" y="34"/>
                      <a:pt x="6" y="35"/>
                      <a:pt x="2" y="46"/>
                    </a:cubicBezTo>
                    <a:cubicBezTo>
                      <a:pt x="0" y="54"/>
                      <a:pt x="1" y="63"/>
                      <a:pt x="7" y="69"/>
                    </a:cubicBezTo>
                    <a:cubicBezTo>
                      <a:pt x="13" y="75"/>
                      <a:pt x="22" y="80"/>
                      <a:pt x="28" y="76"/>
                    </a:cubicBezTo>
                    <a:cubicBezTo>
                      <a:pt x="34" y="71"/>
                      <a:pt x="34" y="56"/>
                      <a:pt x="44" y="65"/>
                    </a:cubicBezTo>
                    <a:cubicBezTo>
                      <a:pt x="53" y="75"/>
                      <a:pt x="41" y="81"/>
                      <a:pt x="37" y="86"/>
                    </a:cubicBezTo>
                    <a:cubicBezTo>
                      <a:pt x="28" y="96"/>
                      <a:pt x="32" y="99"/>
                      <a:pt x="38" y="109"/>
                    </a:cubicBezTo>
                    <a:cubicBezTo>
                      <a:pt x="43" y="117"/>
                      <a:pt x="42" y="127"/>
                      <a:pt x="54" y="127"/>
                    </a:cubicBezTo>
                    <a:cubicBezTo>
                      <a:pt x="69" y="127"/>
                      <a:pt x="61" y="115"/>
                      <a:pt x="59" y="106"/>
                    </a:cubicBezTo>
                    <a:cubicBezTo>
                      <a:pt x="57" y="94"/>
                      <a:pt x="59" y="91"/>
                      <a:pt x="68" y="86"/>
                    </a:cubicBezTo>
                    <a:cubicBezTo>
                      <a:pt x="78" y="80"/>
                      <a:pt x="79" y="82"/>
                      <a:pt x="73" y="69"/>
                    </a:cubicBezTo>
                    <a:cubicBezTo>
                      <a:pt x="85" y="55"/>
                      <a:pt x="83" y="79"/>
                      <a:pt x="91" y="79"/>
                    </a:cubicBezTo>
                    <a:cubicBezTo>
                      <a:pt x="98" y="79"/>
                      <a:pt x="103" y="56"/>
                      <a:pt x="105" y="51"/>
                    </a:cubicBezTo>
                    <a:cubicBezTo>
                      <a:pt x="100" y="42"/>
                      <a:pt x="89" y="52"/>
                      <a:pt x="83" y="50"/>
                    </a:cubicBezTo>
                    <a:cubicBezTo>
                      <a:pt x="74" y="47"/>
                      <a:pt x="74" y="35"/>
                      <a:pt x="70" y="28"/>
                    </a:cubicBezTo>
                    <a:cubicBezTo>
                      <a:pt x="61" y="9"/>
                      <a:pt x="45" y="13"/>
                      <a:pt x="31"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87" name="Freeform 489">
                <a:extLst>
                  <a:ext uri="{FF2B5EF4-FFF2-40B4-BE49-F238E27FC236}">
                    <a16:creationId xmlns:a16="http://schemas.microsoft.com/office/drawing/2014/main" id="{E37F0EF6-ED05-FC32-2846-F7AA364A5868}"/>
                  </a:ext>
                </a:extLst>
              </p:cNvPr>
              <p:cNvSpPr>
                <a:spLocks/>
              </p:cNvSpPr>
              <p:nvPr/>
            </p:nvSpPr>
            <p:spPr bwMode="auto">
              <a:xfrm>
                <a:off x="4879" y="2605"/>
                <a:ext cx="89" cy="107"/>
              </a:xfrm>
              <a:custGeom>
                <a:avLst/>
                <a:gdLst>
                  <a:gd name="T0" fmla="*/ 136 w 42"/>
                  <a:gd name="T1" fmla="*/ 0 h 50"/>
                  <a:gd name="T2" fmla="*/ 104 w 42"/>
                  <a:gd name="T3" fmla="*/ 381 h 50"/>
                  <a:gd name="T4" fmla="*/ 401 w 42"/>
                  <a:gd name="T5" fmla="*/ 274 h 50"/>
                  <a:gd name="T6" fmla="*/ 0 60000 65536"/>
                  <a:gd name="T7" fmla="*/ 0 60000 65536"/>
                  <a:gd name="T8" fmla="*/ 0 60000 65536"/>
                </a:gdLst>
                <a:ahLst/>
                <a:cxnLst>
                  <a:cxn ang="T6">
                    <a:pos x="T0" y="T1"/>
                  </a:cxn>
                  <a:cxn ang="T7">
                    <a:pos x="T2" y="T3"/>
                  </a:cxn>
                  <a:cxn ang="T8">
                    <a:pos x="T4" y="T5"/>
                  </a:cxn>
                </a:cxnLst>
                <a:rect l="0" t="0" r="r" b="b"/>
                <a:pathLst>
                  <a:path w="42" h="50">
                    <a:moveTo>
                      <a:pt x="14" y="0"/>
                    </a:moveTo>
                    <a:cubicBezTo>
                      <a:pt x="7" y="10"/>
                      <a:pt x="0" y="30"/>
                      <a:pt x="11" y="39"/>
                    </a:cubicBezTo>
                    <a:cubicBezTo>
                      <a:pt x="24" y="50"/>
                      <a:pt x="35" y="39"/>
                      <a:pt x="42" y="2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88" name="Freeform 490">
                <a:extLst>
                  <a:ext uri="{FF2B5EF4-FFF2-40B4-BE49-F238E27FC236}">
                    <a16:creationId xmlns:a16="http://schemas.microsoft.com/office/drawing/2014/main" id="{55FA9A9B-8E82-9C6F-C649-C7295998345C}"/>
                  </a:ext>
                </a:extLst>
              </p:cNvPr>
              <p:cNvSpPr>
                <a:spLocks/>
              </p:cNvSpPr>
              <p:nvPr/>
            </p:nvSpPr>
            <p:spPr bwMode="auto">
              <a:xfrm>
                <a:off x="4930" y="2425"/>
                <a:ext cx="154" cy="184"/>
              </a:xfrm>
              <a:custGeom>
                <a:avLst/>
                <a:gdLst>
                  <a:gd name="T0" fmla="*/ 578 w 72"/>
                  <a:gd name="T1" fmla="*/ 610 h 86"/>
                  <a:gd name="T2" fmla="*/ 19 w 72"/>
                  <a:gd name="T3" fmla="*/ 599 h 86"/>
                  <a:gd name="T4" fmla="*/ 490 w 72"/>
                  <a:gd name="T5" fmla="*/ 695 h 86"/>
                  <a:gd name="T6" fmla="*/ 539 w 72"/>
                  <a:gd name="T7" fmla="*/ 225 h 86"/>
                  <a:gd name="T8" fmla="*/ 430 w 72"/>
                  <a:gd name="T9" fmla="*/ 28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86">
                    <a:moveTo>
                      <a:pt x="59" y="62"/>
                    </a:moveTo>
                    <a:cubicBezTo>
                      <a:pt x="49" y="59"/>
                      <a:pt x="0" y="48"/>
                      <a:pt x="2" y="61"/>
                    </a:cubicBezTo>
                    <a:cubicBezTo>
                      <a:pt x="8" y="86"/>
                      <a:pt x="34" y="77"/>
                      <a:pt x="50" y="71"/>
                    </a:cubicBezTo>
                    <a:cubicBezTo>
                      <a:pt x="72" y="64"/>
                      <a:pt x="59" y="39"/>
                      <a:pt x="55" y="23"/>
                    </a:cubicBezTo>
                    <a:cubicBezTo>
                      <a:pt x="50" y="3"/>
                      <a:pt x="45" y="0"/>
                      <a:pt x="44" y="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89" name="Freeform 491">
                <a:extLst>
                  <a:ext uri="{FF2B5EF4-FFF2-40B4-BE49-F238E27FC236}">
                    <a16:creationId xmlns:a16="http://schemas.microsoft.com/office/drawing/2014/main" id="{BD5FF776-318C-9A16-B697-79A084E237BA}"/>
                  </a:ext>
                </a:extLst>
              </p:cNvPr>
              <p:cNvSpPr>
                <a:spLocks/>
              </p:cNvSpPr>
              <p:nvPr/>
            </p:nvSpPr>
            <p:spPr bwMode="auto">
              <a:xfrm>
                <a:off x="3994" y="3015"/>
                <a:ext cx="100" cy="103"/>
              </a:xfrm>
              <a:custGeom>
                <a:avLst/>
                <a:gdLst>
                  <a:gd name="T0" fmla="*/ 128 w 47"/>
                  <a:gd name="T1" fmla="*/ 455 h 48"/>
                  <a:gd name="T2" fmla="*/ 104 w 47"/>
                  <a:gd name="T3" fmla="*/ 466 h 48"/>
                  <a:gd name="T4" fmla="*/ 240 w 47"/>
                  <a:gd name="T5" fmla="*/ 217 h 48"/>
                  <a:gd name="T6" fmla="*/ 334 w 47"/>
                  <a:gd name="T7" fmla="*/ 97 h 48"/>
                  <a:gd name="T8" fmla="*/ 453 w 47"/>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8">
                    <a:moveTo>
                      <a:pt x="13" y="46"/>
                    </a:moveTo>
                    <a:cubicBezTo>
                      <a:pt x="13" y="47"/>
                      <a:pt x="13" y="48"/>
                      <a:pt x="11" y="47"/>
                    </a:cubicBezTo>
                    <a:cubicBezTo>
                      <a:pt x="0" y="32"/>
                      <a:pt x="15" y="29"/>
                      <a:pt x="25" y="22"/>
                    </a:cubicBezTo>
                    <a:cubicBezTo>
                      <a:pt x="30" y="19"/>
                      <a:pt x="31" y="14"/>
                      <a:pt x="35" y="10"/>
                    </a:cubicBezTo>
                    <a:cubicBezTo>
                      <a:pt x="39" y="7"/>
                      <a:pt x="44" y="5"/>
                      <a:pt x="47"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90" name="Freeform 492">
                <a:extLst>
                  <a:ext uri="{FF2B5EF4-FFF2-40B4-BE49-F238E27FC236}">
                    <a16:creationId xmlns:a16="http://schemas.microsoft.com/office/drawing/2014/main" id="{48381594-06B2-1C35-630A-B20B954A7E46}"/>
                  </a:ext>
                </a:extLst>
              </p:cNvPr>
              <p:cNvSpPr>
                <a:spLocks/>
              </p:cNvSpPr>
              <p:nvPr/>
            </p:nvSpPr>
            <p:spPr bwMode="auto">
              <a:xfrm>
                <a:off x="3902" y="2752"/>
                <a:ext cx="71" cy="148"/>
              </a:xfrm>
              <a:custGeom>
                <a:avLst/>
                <a:gdLst>
                  <a:gd name="T0" fmla="*/ 250 w 33"/>
                  <a:gd name="T1" fmla="*/ 680 h 69"/>
                  <a:gd name="T2" fmla="*/ 301 w 33"/>
                  <a:gd name="T3" fmla="*/ 249 h 69"/>
                  <a:gd name="T4" fmla="*/ 0 w 33"/>
                  <a:gd name="T5" fmla="*/ 157 h 69"/>
                  <a:gd name="T6" fmla="*/ 0 60000 65536"/>
                  <a:gd name="T7" fmla="*/ 0 60000 65536"/>
                  <a:gd name="T8" fmla="*/ 0 60000 65536"/>
                </a:gdLst>
                <a:ahLst/>
                <a:cxnLst>
                  <a:cxn ang="T6">
                    <a:pos x="T0" y="T1"/>
                  </a:cxn>
                  <a:cxn ang="T7">
                    <a:pos x="T2" y="T3"/>
                  </a:cxn>
                  <a:cxn ang="T8">
                    <a:pos x="T4" y="T5"/>
                  </a:cxn>
                </a:cxnLst>
                <a:rect l="0" t="0" r="r" b="b"/>
                <a:pathLst>
                  <a:path w="33" h="69">
                    <a:moveTo>
                      <a:pt x="25" y="69"/>
                    </a:moveTo>
                    <a:cubicBezTo>
                      <a:pt x="32" y="58"/>
                      <a:pt x="33" y="37"/>
                      <a:pt x="30" y="25"/>
                    </a:cubicBezTo>
                    <a:cubicBezTo>
                      <a:pt x="27" y="13"/>
                      <a:pt x="7" y="0"/>
                      <a:pt x="0" y="16"/>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91" name="Freeform 493">
                <a:extLst>
                  <a:ext uri="{FF2B5EF4-FFF2-40B4-BE49-F238E27FC236}">
                    <a16:creationId xmlns:a16="http://schemas.microsoft.com/office/drawing/2014/main" id="{84CEDA5D-A26A-EF5F-740D-E67FD0C098A9}"/>
                  </a:ext>
                </a:extLst>
              </p:cNvPr>
              <p:cNvSpPr>
                <a:spLocks/>
              </p:cNvSpPr>
              <p:nvPr/>
            </p:nvSpPr>
            <p:spPr bwMode="auto">
              <a:xfrm>
                <a:off x="3968" y="2787"/>
                <a:ext cx="77" cy="74"/>
              </a:xfrm>
              <a:custGeom>
                <a:avLst/>
                <a:gdLst>
                  <a:gd name="T0" fmla="*/ 0 w 36"/>
                  <a:gd name="T1" fmla="*/ 330 h 35"/>
                  <a:gd name="T2" fmla="*/ 68 w 36"/>
                  <a:gd name="T3" fmla="*/ 93 h 35"/>
                  <a:gd name="T4" fmla="*/ 353 w 36"/>
                  <a:gd name="T5" fmla="*/ 17 h 35"/>
                  <a:gd name="T6" fmla="*/ 0 60000 65536"/>
                  <a:gd name="T7" fmla="*/ 0 60000 65536"/>
                  <a:gd name="T8" fmla="*/ 0 60000 65536"/>
                </a:gdLst>
                <a:ahLst/>
                <a:cxnLst>
                  <a:cxn ang="T6">
                    <a:pos x="T0" y="T1"/>
                  </a:cxn>
                  <a:cxn ang="T7">
                    <a:pos x="T2" y="T3"/>
                  </a:cxn>
                  <a:cxn ang="T8">
                    <a:pos x="T4" y="T5"/>
                  </a:cxn>
                </a:cxnLst>
                <a:rect l="0" t="0" r="r" b="b"/>
                <a:pathLst>
                  <a:path w="36" h="35">
                    <a:moveTo>
                      <a:pt x="0" y="35"/>
                    </a:moveTo>
                    <a:cubicBezTo>
                      <a:pt x="1" y="26"/>
                      <a:pt x="2" y="16"/>
                      <a:pt x="7" y="10"/>
                    </a:cubicBezTo>
                    <a:cubicBezTo>
                      <a:pt x="16" y="0"/>
                      <a:pt x="24" y="2"/>
                      <a:pt x="36" y="2"/>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92" name="Freeform 494">
                <a:extLst>
                  <a:ext uri="{FF2B5EF4-FFF2-40B4-BE49-F238E27FC236}">
                    <a16:creationId xmlns:a16="http://schemas.microsoft.com/office/drawing/2014/main" id="{17781011-1441-320F-FBB8-9CD248000D2E}"/>
                  </a:ext>
                </a:extLst>
              </p:cNvPr>
              <p:cNvSpPr>
                <a:spLocks/>
              </p:cNvSpPr>
              <p:nvPr/>
            </p:nvSpPr>
            <p:spPr bwMode="auto">
              <a:xfrm>
                <a:off x="3047" y="1102"/>
                <a:ext cx="2033" cy="331"/>
              </a:xfrm>
              <a:custGeom>
                <a:avLst/>
                <a:gdLst>
                  <a:gd name="T0" fmla="*/ 0 w 951"/>
                  <a:gd name="T1" fmla="*/ 1510 h 155"/>
                  <a:gd name="T2" fmla="*/ 663 w 951"/>
                  <a:gd name="T3" fmla="*/ 1245 h 155"/>
                  <a:gd name="T4" fmla="*/ 1349 w 951"/>
                  <a:gd name="T5" fmla="*/ 1072 h 155"/>
                  <a:gd name="T6" fmla="*/ 2148 w 951"/>
                  <a:gd name="T7" fmla="*/ 895 h 155"/>
                  <a:gd name="T8" fmla="*/ 3204 w 951"/>
                  <a:gd name="T9" fmla="*/ 679 h 155"/>
                  <a:gd name="T10" fmla="*/ 4201 w 951"/>
                  <a:gd name="T11" fmla="*/ 626 h 155"/>
                  <a:gd name="T12" fmla="*/ 4981 w 951"/>
                  <a:gd name="T13" fmla="*/ 446 h 155"/>
                  <a:gd name="T14" fmla="*/ 6321 w 951"/>
                  <a:gd name="T15" fmla="*/ 241 h 155"/>
                  <a:gd name="T16" fmla="*/ 7033 w 951"/>
                  <a:gd name="T17" fmla="*/ 214 h 155"/>
                  <a:gd name="T18" fmla="*/ 7386 w 951"/>
                  <a:gd name="T19" fmla="*/ 41 h 155"/>
                  <a:gd name="T20" fmla="*/ 8303 w 951"/>
                  <a:gd name="T21" fmla="*/ 196 h 155"/>
                  <a:gd name="T22" fmla="*/ 9291 w 951"/>
                  <a:gd name="T23" fmla="*/ 626 h 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1" h="155">
                    <a:moveTo>
                      <a:pt x="0" y="155"/>
                    </a:moveTo>
                    <a:cubicBezTo>
                      <a:pt x="23" y="138"/>
                      <a:pt x="39" y="131"/>
                      <a:pt x="68" y="128"/>
                    </a:cubicBezTo>
                    <a:cubicBezTo>
                      <a:pt x="100" y="124"/>
                      <a:pt x="106" y="118"/>
                      <a:pt x="138" y="110"/>
                    </a:cubicBezTo>
                    <a:cubicBezTo>
                      <a:pt x="166" y="102"/>
                      <a:pt x="190" y="97"/>
                      <a:pt x="220" y="92"/>
                    </a:cubicBezTo>
                    <a:cubicBezTo>
                      <a:pt x="253" y="86"/>
                      <a:pt x="294" y="78"/>
                      <a:pt x="328" y="70"/>
                    </a:cubicBezTo>
                    <a:cubicBezTo>
                      <a:pt x="359" y="62"/>
                      <a:pt x="400" y="67"/>
                      <a:pt x="430" y="64"/>
                    </a:cubicBezTo>
                    <a:cubicBezTo>
                      <a:pt x="459" y="60"/>
                      <a:pt x="477" y="49"/>
                      <a:pt x="510" y="46"/>
                    </a:cubicBezTo>
                    <a:cubicBezTo>
                      <a:pt x="548" y="41"/>
                      <a:pt x="599" y="33"/>
                      <a:pt x="647" y="25"/>
                    </a:cubicBezTo>
                    <a:cubicBezTo>
                      <a:pt x="672" y="21"/>
                      <a:pt x="698" y="26"/>
                      <a:pt x="720" y="22"/>
                    </a:cubicBezTo>
                    <a:cubicBezTo>
                      <a:pt x="734" y="19"/>
                      <a:pt x="744" y="6"/>
                      <a:pt x="756" y="4"/>
                    </a:cubicBezTo>
                    <a:cubicBezTo>
                      <a:pt x="774" y="0"/>
                      <a:pt x="808" y="2"/>
                      <a:pt x="850" y="20"/>
                    </a:cubicBezTo>
                    <a:cubicBezTo>
                      <a:pt x="894" y="39"/>
                      <a:pt x="904" y="32"/>
                      <a:pt x="951" y="6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93" name="Freeform 495">
                <a:extLst>
                  <a:ext uri="{FF2B5EF4-FFF2-40B4-BE49-F238E27FC236}">
                    <a16:creationId xmlns:a16="http://schemas.microsoft.com/office/drawing/2014/main" id="{34551054-D5B8-2882-3C3E-C069389B16CF}"/>
                  </a:ext>
                </a:extLst>
              </p:cNvPr>
              <p:cNvSpPr>
                <a:spLocks/>
              </p:cNvSpPr>
              <p:nvPr/>
            </p:nvSpPr>
            <p:spPr bwMode="auto">
              <a:xfrm>
                <a:off x="3289" y="1239"/>
                <a:ext cx="1791" cy="417"/>
              </a:xfrm>
              <a:custGeom>
                <a:avLst/>
                <a:gdLst>
                  <a:gd name="T0" fmla="*/ 8181 w 838"/>
                  <a:gd name="T1" fmla="*/ 0 h 195"/>
                  <a:gd name="T2" fmla="*/ 7596 w 838"/>
                  <a:gd name="T3" fmla="*/ 216 h 195"/>
                  <a:gd name="T4" fmla="*/ 7098 w 838"/>
                  <a:gd name="T5" fmla="*/ 481 h 195"/>
                  <a:gd name="T6" fmla="*/ 6784 w 838"/>
                  <a:gd name="T7" fmla="*/ 567 h 195"/>
                  <a:gd name="T8" fmla="*/ 6696 w 838"/>
                  <a:gd name="T9" fmla="*/ 507 h 195"/>
                  <a:gd name="T10" fmla="*/ 6523 w 838"/>
                  <a:gd name="T11" fmla="*/ 539 h 195"/>
                  <a:gd name="T12" fmla="*/ 5880 w 838"/>
                  <a:gd name="T13" fmla="*/ 704 h 195"/>
                  <a:gd name="T14" fmla="*/ 5213 w 838"/>
                  <a:gd name="T15" fmla="*/ 823 h 195"/>
                  <a:gd name="T16" fmla="*/ 4439 w 838"/>
                  <a:gd name="T17" fmla="*/ 1076 h 195"/>
                  <a:gd name="T18" fmla="*/ 3941 w 838"/>
                  <a:gd name="T19" fmla="*/ 1514 h 195"/>
                  <a:gd name="T20" fmla="*/ 3603 w 838"/>
                  <a:gd name="T21" fmla="*/ 1478 h 195"/>
                  <a:gd name="T22" fmla="*/ 3184 w 838"/>
                  <a:gd name="T23" fmla="*/ 1486 h 195"/>
                  <a:gd name="T24" fmla="*/ 3016 w 838"/>
                  <a:gd name="T25" fmla="*/ 1289 h 195"/>
                  <a:gd name="T26" fmla="*/ 2687 w 838"/>
                  <a:gd name="T27" fmla="*/ 1245 h 195"/>
                  <a:gd name="T28" fmla="*/ 1951 w 838"/>
                  <a:gd name="T29" fmla="*/ 1245 h 195"/>
                  <a:gd name="T30" fmla="*/ 1682 w 838"/>
                  <a:gd name="T31" fmla="*/ 1289 h 195"/>
                  <a:gd name="T32" fmla="*/ 1543 w 838"/>
                  <a:gd name="T33" fmla="*/ 1426 h 195"/>
                  <a:gd name="T34" fmla="*/ 851 w 838"/>
                  <a:gd name="T35" fmla="*/ 1760 h 195"/>
                  <a:gd name="T36" fmla="*/ 526 w 838"/>
                  <a:gd name="T37" fmla="*/ 1828 h 195"/>
                  <a:gd name="T38" fmla="*/ 265 w 838"/>
                  <a:gd name="T39" fmla="*/ 1811 h 195"/>
                  <a:gd name="T40" fmla="*/ 0 w 838"/>
                  <a:gd name="T41" fmla="*/ 1908 h 1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38" h="195">
                    <a:moveTo>
                      <a:pt x="838" y="0"/>
                    </a:moveTo>
                    <a:cubicBezTo>
                      <a:pt x="815" y="4"/>
                      <a:pt x="799" y="17"/>
                      <a:pt x="778" y="22"/>
                    </a:cubicBezTo>
                    <a:cubicBezTo>
                      <a:pt x="756" y="26"/>
                      <a:pt x="745" y="35"/>
                      <a:pt x="727" y="49"/>
                    </a:cubicBezTo>
                    <a:cubicBezTo>
                      <a:pt x="717" y="56"/>
                      <a:pt x="707" y="62"/>
                      <a:pt x="695" y="58"/>
                    </a:cubicBezTo>
                    <a:cubicBezTo>
                      <a:pt x="692" y="57"/>
                      <a:pt x="690" y="53"/>
                      <a:pt x="686" y="52"/>
                    </a:cubicBezTo>
                    <a:cubicBezTo>
                      <a:pt x="680" y="51"/>
                      <a:pt x="674" y="54"/>
                      <a:pt x="668" y="55"/>
                    </a:cubicBezTo>
                    <a:cubicBezTo>
                      <a:pt x="646" y="60"/>
                      <a:pt x="624" y="67"/>
                      <a:pt x="602" y="72"/>
                    </a:cubicBezTo>
                    <a:cubicBezTo>
                      <a:pt x="579" y="78"/>
                      <a:pt x="557" y="80"/>
                      <a:pt x="534" y="84"/>
                    </a:cubicBezTo>
                    <a:cubicBezTo>
                      <a:pt x="505" y="90"/>
                      <a:pt x="477" y="89"/>
                      <a:pt x="455" y="110"/>
                    </a:cubicBezTo>
                    <a:cubicBezTo>
                      <a:pt x="441" y="124"/>
                      <a:pt x="428" y="154"/>
                      <a:pt x="404" y="155"/>
                    </a:cubicBezTo>
                    <a:cubicBezTo>
                      <a:pt x="393" y="155"/>
                      <a:pt x="382" y="150"/>
                      <a:pt x="369" y="151"/>
                    </a:cubicBezTo>
                    <a:cubicBezTo>
                      <a:pt x="357" y="152"/>
                      <a:pt x="337" y="156"/>
                      <a:pt x="326" y="152"/>
                    </a:cubicBezTo>
                    <a:cubicBezTo>
                      <a:pt x="316" y="148"/>
                      <a:pt x="318" y="139"/>
                      <a:pt x="309" y="132"/>
                    </a:cubicBezTo>
                    <a:cubicBezTo>
                      <a:pt x="301" y="126"/>
                      <a:pt x="285" y="127"/>
                      <a:pt x="275" y="127"/>
                    </a:cubicBezTo>
                    <a:cubicBezTo>
                      <a:pt x="250" y="126"/>
                      <a:pt x="225" y="122"/>
                      <a:pt x="200" y="127"/>
                    </a:cubicBezTo>
                    <a:cubicBezTo>
                      <a:pt x="192" y="128"/>
                      <a:pt x="180" y="128"/>
                      <a:pt x="172" y="132"/>
                    </a:cubicBezTo>
                    <a:cubicBezTo>
                      <a:pt x="167" y="135"/>
                      <a:pt x="163" y="142"/>
                      <a:pt x="158" y="146"/>
                    </a:cubicBezTo>
                    <a:cubicBezTo>
                      <a:pt x="137" y="159"/>
                      <a:pt x="109" y="172"/>
                      <a:pt x="87" y="180"/>
                    </a:cubicBezTo>
                    <a:cubicBezTo>
                      <a:pt x="75" y="185"/>
                      <a:pt x="65" y="187"/>
                      <a:pt x="54" y="187"/>
                    </a:cubicBezTo>
                    <a:cubicBezTo>
                      <a:pt x="44" y="186"/>
                      <a:pt x="37" y="184"/>
                      <a:pt x="27" y="185"/>
                    </a:cubicBezTo>
                    <a:cubicBezTo>
                      <a:pt x="9" y="188"/>
                      <a:pt x="13" y="188"/>
                      <a:pt x="0" y="19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94" name="Freeform 496">
                <a:extLst>
                  <a:ext uri="{FF2B5EF4-FFF2-40B4-BE49-F238E27FC236}">
                    <a16:creationId xmlns:a16="http://schemas.microsoft.com/office/drawing/2014/main" id="{3C3FE7CE-89F8-CDEF-E71C-AF7D18C34B46}"/>
                  </a:ext>
                </a:extLst>
              </p:cNvPr>
              <p:cNvSpPr>
                <a:spLocks/>
              </p:cNvSpPr>
              <p:nvPr/>
            </p:nvSpPr>
            <p:spPr bwMode="auto">
              <a:xfrm>
                <a:off x="3246" y="1656"/>
                <a:ext cx="222" cy="857"/>
              </a:xfrm>
              <a:custGeom>
                <a:avLst/>
                <a:gdLst>
                  <a:gd name="T0" fmla="*/ 196 w 104"/>
                  <a:gd name="T1" fmla="*/ 0 h 401"/>
                  <a:gd name="T2" fmla="*/ 188 w 104"/>
                  <a:gd name="T3" fmla="*/ 479 h 401"/>
                  <a:gd name="T4" fmla="*/ 28 w 104"/>
                  <a:gd name="T5" fmla="*/ 703 h 401"/>
                  <a:gd name="T6" fmla="*/ 213 w 104"/>
                  <a:gd name="T7" fmla="*/ 887 h 401"/>
                  <a:gd name="T8" fmla="*/ 164 w 104"/>
                  <a:gd name="T9" fmla="*/ 1622 h 401"/>
                  <a:gd name="T10" fmla="*/ 137 w 104"/>
                  <a:gd name="T11" fmla="*/ 1904 h 401"/>
                  <a:gd name="T12" fmla="*/ 41 w 104"/>
                  <a:gd name="T13" fmla="*/ 2032 h 401"/>
                  <a:gd name="T14" fmla="*/ 196 w 104"/>
                  <a:gd name="T15" fmla="*/ 2342 h 401"/>
                  <a:gd name="T16" fmla="*/ 273 w 104"/>
                  <a:gd name="T17" fmla="*/ 2627 h 401"/>
                  <a:gd name="T18" fmla="*/ 233 w 104"/>
                  <a:gd name="T19" fmla="*/ 3092 h 401"/>
                  <a:gd name="T20" fmla="*/ 611 w 104"/>
                  <a:gd name="T21" fmla="*/ 3398 h 401"/>
                  <a:gd name="T22" fmla="*/ 1012 w 104"/>
                  <a:gd name="T23" fmla="*/ 3915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4" h="401">
                    <a:moveTo>
                      <a:pt x="20" y="0"/>
                    </a:moveTo>
                    <a:cubicBezTo>
                      <a:pt x="18" y="13"/>
                      <a:pt x="20" y="35"/>
                      <a:pt x="19" y="49"/>
                    </a:cubicBezTo>
                    <a:cubicBezTo>
                      <a:pt x="18" y="58"/>
                      <a:pt x="0" y="57"/>
                      <a:pt x="3" y="72"/>
                    </a:cubicBezTo>
                    <a:cubicBezTo>
                      <a:pt x="6" y="87"/>
                      <a:pt x="20" y="74"/>
                      <a:pt x="22" y="91"/>
                    </a:cubicBezTo>
                    <a:cubicBezTo>
                      <a:pt x="21" y="129"/>
                      <a:pt x="16" y="151"/>
                      <a:pt x="17" y="166"/>
                    </a:cubicBezTo>
                    <a:cubicBezTo>
                      <a:pt x="17" y="177"/>
                      <a:pt x="17" y="190"/>
                      <a:pt x="14" y="195"/>
                    </a:cubicBezTo>
                    <a:cubicBezTo>
                      <a:pt x="10" y="200"/>
                      <a:pt x="3" y="197"/>
                      <a:pt x="4" y="208"/>
                    </a:cubicBezTo>
                    <a:cubicBezTo>
                      <a:pt x="4" y="218"/>
                      <a:pt x="16" y="230"/>
                      <a:pt x="20" y="240"/>
                    </a:cubicBezTo>
                    <a:cubicBezTo>
                      <a:pt x="22" y="248"/>
                      <a:pt x="25" y="262"/>
                      <a:pt x="28" y="269"/>
                    </a:cubicBezTo>
                    <a:cubicBezTo>
                      <a:pt x="33" y="283"/>
                      <a:pt x="23" y="294"/>
                      <a:pt x="24" y="317"/>
                    </a:cubicBezTo>
                    <a:cubicBezTo>
                      <a:pt x="27" y="336"/>
                      <a:pt x="56" y="319"/>
                      <a:pt x="63" y="348"/>
                    </a:cubicBezTo>
                    <a:cubicBezTo>
                      <a:pt x="69" y="377"/>
                      <a:pt x="80" y="394"/>
                      <a:pt x="104" y="40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95" name="Freeform 497">
                <a:extLst>
                  <a:ext uri="{FF2B5EF4-FFF2-40B4-BE49-F238E27FC236}">
                    <a16:creationId xmlns:a16="http://schemas.microsoft.com/office/drawing/2014/main" id="{225CE99C-F4F8-0CCE-3619-B0F1559E5145}"/>
                  </a:ext>
                </a:extLst>
              </p:cNvPr>
              <p:cNvSpPr>
                <a:spLocks/>
              </p:cNvSpPr>
              <p:nvPr/>
            </p:nvSpPr>
            <p:spPr bwMode="auto">
              <a:xfrm>
                <a:off x="3864" y="2169"/>
                <a:ext cx="102" cy="40"/>
              </a:xfrm>
              <a:custGeom>
                <a:avLst/>
                <a:gdLst>
                  <a:gd name="T0" fmla="*/ 0 w 48"/>
                  <a:gd name="T1" fmla="*/ 0 h 19"/>
                  <a:gd name="T2" fmla="*/ 461 w 48"/>
                  <a:gd name="T3" fmla="*/ 17 h 19"/>
                  <a:gd name="T4" fmla="*/ 0 60000 65536"/>
                  <a:gd name="T5" fmla="*/ 0 60000 65536"/>
                </a:gdLst>
                <a:ahLst/>
                <a:cxnLst>
                  <a:cxn ang="T4">
                    <a:pos x="T0" y="T1"/>
                  </a:cxn>
                  <a:cxn ang="T5">
                    <a:pos x="T2" y="T3"/>
                  </a:cxn>
                </a:cxnLst>
                <a:rect l="0" t="0" r="r" b="b"/>
                <a:pathLst>
                  <a:path w="48" h="19">
                    <a:moveTo>
                      <a:pt x="0" y="0"/>
                    </a:moveTo>
                    <a:cubicBezTo>
                      <a:pt x="6" y="19"/>
                      <a:pt x="37" y="14"/>
                      <a:pt x="48" y="2"/>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96" name="Freeform 498">
                <a:extLst>
                  <a:ext uri="{FF2B5EF4-FFF2-40B4-BE49-F238E27FC236}">
                    <a16:creationId xmlns:a16="http://schemas.microsoft.com/office/drawing/2014/main" id="{47988285-81D6-CFD6-7A38-BF80B9CC93F6}"/>
                  </a:ext>
                </a:extLst>
              </p:cNvPr>
              <p:cNvSpPr>
                <a:spLocks/>
              </p:cNvSpPr>
              <p:nvPr/>
            </p:nvSpPr>
            <p:spPr bwMode="auto">
              <a:xfrm>
                <a:off x="3947" y="2124"/>
                <a:ext cx="34" cy="173"/>
              </a:xfrm>
              <a:custGeom>
                <a:avLst/>
                <a:gdLst>
                  <a:gd name="T0" fmla="*/ 153 w 16"/>
                  <a:gd name="T1" fmla="*/ 0 h 81"/>
                  <a:gd name="T2" fmla="*/ 68 w 16"/>
                  <a:gd name="T3" fmla="*/ 369 h 81"/>
                  <a:gd name="T4" fmla="*/ 0 w 16"/>
                  <a:gd name="T5" fmla="*/ 788 h 81"/>
                  <a:gd name="T6" fmla="*/ 0 60000 65536"/>
                  <a:gd name="T7" fmla="*/ 0 60000 65536"/>
                  <a:gd name="T8" fmla="*/ 0 60000 65536"/>
                </a:gdLst>
                <a:ahLst/>
                <a:cxnLst>
                  <a:cxn ang="T6">
                    <a:pos x="T0" y="T1"/>
                  </a:cxn>
                  <a:cxn ang="T7">
                    <a:pos x="T2" y="T3"/>
                  </a:cxn>
                  <a:cxn ang="T8">
                    <a:pos x="T4" y="T5"/>
                  </a:cxn>
                </a:cxnLst>
                <a:rect l="0" t="0" r="r" b="b"/>
                <a:pathLst>
                  <a:path w="16" h="81">
                    <a:moveTo>
                      <a:pt x="16" y="0"/>
                    </a:moveTo>
                    <a:cubicBezTo>
                      <a:pt x="12" y="13"/>
                      <a:pt x="9" y="24"/>
                      <a:pt x="7" y="38"/>
                    </a:cubicBezTo>
                    <a:cubicBezTo>
                      <a:pt x="4" y="53"/>
                      <a:pt x="6" y="67"/>
                      <a:pt x="0" y="8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97" name="Freeform 499">
                <a:extLst>
                  <a:ext uri="{FF2B5EF4-FFF2-40B4-BE49-F238E27FC236}">
                    <a16:creationId xmlns:a16="http://schemas.microsoft.com/office/drawing/2014/main" id="{7D3866BB-6BF9-F5E3-67E5-52704BA642C3}"/>
                  </a:ext>
                </a:extLst>
              </p:cNvPr>
              <p:cNvSpPr>
                <a:spLocks/>
              </p:cNvSpPr>
              <p:nvPr/>
            </p:nvSpPr>
            <p:spPr bwMode="auto">
              <a:xfrm>
                <a:off x="4028" y="2169"/>
                <a:ext cx="92" cy="100"/>
              </a:xfrm>
              <a:custGeom>
                <a:avLst/>
                <a:gdLst>
                  <a:gd name="T0" fmla="*/ 421 w 43"/>
                  <a:gd name="T1" fmla="*/ 385 h 47"/>
                  <a:gd name="T2" fmla="*/ 28 w 43"/>
                  <a:gd name="T3" fmla="*/ 317 h 47"/>
                  <a:gd name="T4" fmla="*/ 257 w 43"/>
                  <a:gd name="T5" fmla="*/ 0 h 47"/>
                  <a:gd name="T6" fmla="*/ 0 60000 65536"/>
                  <a:gd name="T7" fmla="*/ 0 60000 65536"/>
                  <a:gd name="T8" fmla="*/ 0 60000 65536"/>
                </a:gdLst>
                <a:ahLst/>
                <a:cxnLst>
                  <a:cxn ang="T6">
                    <a:pos x="T0" y="T1"/>
                  </a:cxn>
                  <a:cxn ang="T7">
                    <a:pos x="T2" y="T3"/>
                  </a:cxn>
                  <a:cxn ang="T8">
                    <a:pos x="T4" y="T5"/>
                  </a:cxn>
                </a:cxnLst>
                <a:rect l="0" t="0" r="r" b="b"/>
                <a:pathLst>
                  <a:path w="43" h="47">
                    <a:moveTo>
                      <a:pt x="43" y="40"/>
                    </a:moveTo>
                    <a:cubicBezTo>
                      <a:pt x="33" y="45"/>
                      <a:pt x="6" y="47"/>
                      <a:pt x="3" y="33"/>
                    </a:cubicBezTo>
                    <a:cubicBezTo>
                      <a:pt x="0" y="21"/>
                      <a:pt x="21" y="10"/>
                      <a:pt x="26"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98" name="Freeform 500">
                <a:extLst>
                  <a:ext uri="{FF2B5EF4-FFF2-40B4-BE49-F238E27FC236}">
                    <a16:creationId xmlns:a16="http://schemas.microsoft.com/office/drawing/2014/main" id="{73D8B03A-9CBB-4B5C-48EB-5B1ED6585FAD}"/>
                  </a:ext>
                </a:extLst>
              </p:cNvPr>
              <p:cNvSpPr>
                <a:spLocks/>
              </p:cNvSpPr>
              <p:nvPr/>
            </p:nvSpPr>
            <p:spPr bwMode="auto">
              <a:xfrm>
                <a:off x="3889" y="2164"/>
                <a:ext cx="73" cy="30"/>
              </a:xfrm>
              <a:custGeom>
                <a:avLst/>
                <a:gdLst>
                  <a:gd name="T0" fmla="*/ 0 w 34"/>
                  <a:gd name="T1" fmla="*/ 137 h 14"/>
                  <a:gd name="T2" fmla="*/ 337 w 34"/>
                  <a:gd name="T3" fmla="*/ 60 h 14"/>
                  <a:gd name="T4" fmla="*/ 0 60000 65536"/>
                  <a:gd name="T5" fmla="*/ 0 60000 65536"/>
                </a:gdLst>
                <a:ahLst/>
                <a:cxnLst>
                  <a:cxn ang="T4">
                    <a:pos x="T0" y="T1"/>
                  </a:cxn>
                  <a:cxn ang="T5">
                    <a:pos x="T2" y="T3"/>
                  </a:cxn>
                </a:cxnLst>
                <a:rect l="0" t="0" r="r" b="b"/>
                <a:pathLst>
                  <a:path w="34" h="14">
                    <a:moveTo>
                      <a:pt x="0" y="14"/>
                    </a:moveTo>
                    <a:cubicBezTo>
                      <a:pt x="6" y="0"/>
                      <a:pt x="23" y="0"/>
                      <a:pt x="34" y="6"/>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99" name="Freeform 501">
                <a:extLst>
                  <a:ext uri="{FF2B5EF4-FFF2-40B4-BE49-F238E27FC236}">
                    <a16:creationId xmlns:a16="http://schemas.microsoft.com/office/drawing/2014/main" id="{6DCBC6C9-B928-B133-8767-BC254C9D55FD}"/>
                  </a:ext>
                </a:extLst>
              </p:cNvPr>
              <p:cNvSpPr>
                <a:spLocks/>
              </p:cNvSpPr>
              <p:nvPr/>
            </p:nvSpPr>
            <p:spPr bwMode="auto">
              <a:xfrm>
                <a:off x="4069" y="2389"/>
                <a:ext cx="36" cy="115"/>
              </a:xfrm>
              <a:custGeom>
                <a:avLst/>
                <a:gdLst>
                  <a:gd name="T0" fmla="*/ 0 w 17"/>
                  <a:gd name="T1" fmla="*/ 0 h 54"/>
                  <a:gd name="T2" fmla="*/ 0 w 17"/>
                  <a:gd name="T3" fmla="*/ 522 h 54"/>
                  <a:gd name="T4" fmla="*/ 0 60000 65536"/>
                  <a:gd name="T5" fmla="*/ 0 60000 65536"/>
                </a:gdLst>
                <a:ahLst/>
                <a:cxnLst>
                  <a:cxn ang="T4">
                    <a:pos x="T0" y="T1"/>
                  </a:cxn>
                  <a:cxn ang="T5">
                    <a:pos x="T2" y="T3"/>
                  </a:cxn>
                </a:cxnLst>
                <a:rect l="0" t="0" r="r" b="b"/>
                <a:pathLst>
                  <a:path w="17" h="54">
                    <a:moveTo>
                      <a:pt x="0" y="0"/>
                    </a:moveTo>
                    <a:cubicBezTo>
                      <a:pt x="17" y="2"/>
                      <a:pt x="2" y="42"/>
                      <a:pt x="0" y="5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00" name="Freeform 502">
                <a:extLst>
                  <a:ext uri="{FF2B5EF4-FFF2-40B4-BE49-F238E27FC236}">
                    <a16:creationId xmlns:a16="http://schemas.microsoft.com/office/drawing/2014/main" id="{66B083D7-11CE-5083-CAE3-2CC3F50FBF7E}"/>
                  </a:ext>
                </a:extLst>
              </p:cNvPr>
              <p:cNvSpPr>
                <a:spLocks/>
              </p:cNvSpPr>
              <p:nvPr/>
            </p:nvSpPr>
            <p:spPr bwMode="auto">
              <a:xfrm>
                <a:off x="4409" y="2658"/>
                <a:ext cx="77" cy="69"/>
              </a:xfrm>
              <a:custGeom>
                <a:avLst/>
                <a:gdLst>
                  <a:gd name="T0" fmla="*/ 41 w 36"/>
                  <a:gd name="T1" fmla="*/ 321 h 32"/>
                  <a:gd name="T2" fmla="*/ 353 w 36"/>
                  <a:gd name="T3" fmla="*/ 233 h 32"/>
                  <a:gd name="T4" fmla="*/ 0 60000 65536"/>
                  <a:gd name="T5" fmla="*/ 0 60000 65536"/>
                </a:gdLst>
                <a:ahLst/>
                <a:cxnLst>
                  <a:cxn ang="T4">
                    <a:pos x="T0" y="T1"/>
                  </a:cxn>
                  <a:cxn ang="T5">
                    <a:pos x="T2" y="T3"/>
                  </a:cxn>
                </a:cxnLst>
                <a:rect l="0" t="0" r="r" b="b"/>
                <a:pathLst>
                  <a:path w="36" h="32">
                    <a:moveTo>
                      <a:pt x="4" y="32"/>
                    </a:moveTo>
                    <a:cubicBezTo>
                      <a:pt x="0" y="19"/>
                      <a:pt x="35" y="0"/>
                      <a:pt x="36" y="2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01" name="Freeform 503">
                <a:extLst>
                  <a:ext uri="{FF2B5EF4-FFF2-40B4-BE49-F238E27FC236}">
                    <a16:creationId xmlns:a16="http://schemas.microsoft.com/office/drawing/2014/main" id="{7029A9EC-2832-CA4E-089B-87DA1AD406BA}"/>
                  </a:ext>
                </a:extLst>
              </p:cNvPr>
              <p:cNvSpPr>
                <a:spLocks/>
              </p:cNvSpPr>
              <p:nvPr/>
            </p:nvSpPr>
            <p:spPr bwMode="auto">
              <a:xfrm>
                <a:off x="3703" y="3276"/>
                <a:ext cx="45" cy="45"/>
              </a:xfrm>
              <a:custGeom>
                <a:avLst/>
                <a:gdLst>
                  <a:gd name="T0" fmla="*/ 96 w 21"/>
                  <a:gd name="T1" fmla="*/ 0 h 21"/>
                  <a:gd name="T2" fmla="*/ 0 w 21"/>
                  <a:gd name="T3" fmla="*/ 88 h 21"/>
                  <a:gd name="T4" fmla="*/ 197 w 21"/>
                  <a:gd name="T5" fmla="*/ 96 h 21"/>
                  <a:gd name="T6" fmla="*/ 96 w 21"/>
                  <a:gd name="T7" fmla="*/ 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1">
                    <a:moveTo>
                      <a:pt x="10" y="0"/>
                    </a:moveTo>
                    <a:cubicBezTo>
                      <a:pt x="6" y="2"/>
                      <a:pt x="1" y="5"/>
                      <a:pt x="0" y="9"/>
                    </a:cubicBezTo>
                    <a:cubicBezTo>
                      <a:pt x="1" y="21"/>
                      <a:pt x="17" y="20"/>
                      <a:pt x="20" y="10"/>
                    </a:cubicBezTo>
                    <a:cubicBezTo>
                      <a:pt x="21" y="5"/>
                      <a:pt x="20" y="0"/>
                      <a:pt x="10" y="0"/>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02" name="Freeform 504">
                <a:extLst>
                  <a:ext uri="{FF2B5EF4-FFF2-40B4-BE49-F238E27FC236}">
                    <a16:creationId xmlns:a16="http://schemas.microsoft.com/office/drawing/2014/main" id="{7D53F9DD-B800-6666-8609-D82AEA1F75C4}"/>
                  </a:ext>
                </a:extLst>
              </p:cNvPr>
              <p:cNvSpPr>
                <a:spLocks/>
              </p:cNvSpPr>
              <p:nvPr/>
            </p:nvSpPr>
            <p:spPr bwMode="auto">
              <a:xfrm>
                <a:off x="3250" y="2338"/>
                <a:ext cx="1872" cy="1310"/>
              </a:xfrm>
              <a:custGeom>
                <a:avLst/>
                <a:gdLst>
                  <a:gd name="T0" fmla="*/ 4599 w 876"/>
                  <a:gd name="T1" fmla="*/ 722 h 613"/>
                  <a:gd name="T2" fmla="*/ 4723 w 876"/>
                  <a:gd name="T3" fmla="*/ 1192 h 613"/>
                  <a:gd name="T4" fmla="*/ 4530 w 876"/>
                  <a:gd name="T5" fmla="*/ 1338 h 613"/>
                  <a:gd name="T6" fmla="*/ 3718 w 876"/>
                  <a:gd name="T7" fmla="*/ 1297 h 613"/>
                  <a:gd name="T8" fmla="*/ 3622 w 876"/>
                  <a:gd name="T9" fmla="*/ 1923 h 613"/>
                  <a:gd name="T10" fmla="*/ 3389 w 876"/>
                  <a:gd name="T11" fmla="*/ 1366 h 613"/>
                  <a:gd name="T12" fmla="*/ 3579 w 876"/>
                  <a:gd name="T13" fmla="*/ 1056 h 613"/>
                  <a:gd name="T14" fmla="*/ 3270 w 876"/>
                  <a:gd name="T15" fmla="*/ 1113 h 613"/>
                  <a:gd name="T16" fmla="*/ 2840 w 876"/>
                  <a:gd name="T17" fmla="*/ 1357 h 613"/>
                  <a:gd name="T18" fmla="*/ 3124 w 876"/>
                  <a:gd name="T19" fmla="*/ 1718 h 613"/>
                  <a:gd name="T20" fmla="*/ 2996 w 876"/>
                  <a:gd name="T21" fmla="*/ 2009 h 613"/>
                  <a:gd name="T22" fmla="*/ 3092 w 876"/>
                  <a:gd name="T23" fmla="*/ 2744 h 613"/>
                  <a:gd name="T24" fmla="*/ 3603 w 876"/>
                  <a:gd name="T25" fmla="*/ 2808 h 613"/>
                  <a:gd name="T26" fmla="*/ 3844 w 876"/>
                  <a:gd name="T27" fmla="*/ 3092 h 613"/>
                  <a:gd name="T28" fmla="*/ 3105 w 876"/>
                  <a:gd name="T29" fmla="*/ 3819 h 613"/>
                  <a:gd name="T30" fmla="*/ 2009 w 876"/>
                  <a:gd name="T31" fmla="*/ 4120 h 613"/>
                  <a:gd name="T32" fmla="*/ 1045 w 876"/>
                  <a:gd name="T33" fmla="*/ 4233 h 613"/>
                  <a:gd name="T34" fmla="*/ 1502 w 876"/>
                  <a:gd name="T35" fmla="*/ 4120 h 613"/>
                  <a:gd name="T36" fmla="*/ 1590 w 876"/>
                  <a:gd name="T37" fmla="*/ 3855 h 613"/>
                  <a:gd name="T38" fmla="*/ 1485 w 876"/>
                  <a:gd name="T39" fmla="*/ 3306 h 613"/>
                  <a:gd name="T40" fmla="*/ 2128 w 876"/>
                  <a:gd name="T41" fmla="*/ 2891 h 613"/>
                  <a:gd name="T42" fmla="*/ 1827 w 876"/>
                  <a:gd name="T43" fmla="*/ 2840 h 613"/>
                  <a:gd name="T44" fmla="*/ 1045 w 876"/>
                  <a:gd name="T45" fmla="*/ 3201 h 613"/>
                  <a:gd name="T46" fmla="*/ 547 w 876"/>
                  <a:gd name="T47" fmla="*/ 3562 h 613"/>
                  <a:gd name="T48" fmla="*/ 1237 w 876"/>
                  <a:gd name="T49" fmla="*/ 3727 h 613"/>
                  <a:gd name="T50" fmla="*/ 808 w 876"/>
                  <a:gd name="T51" fmla="*/ 4120 h 613"/>
                  <a:gd name="T52" fmla="*/ 342 w 876"/>
                  <a:gd name="T53" fmla="*/ 4325 h 613"/>
                  <a:gd name="T54" fmla="*/ 96 w 876"/>
                  <a:gd name="T55" fmla="*/ 4969 h 613"/>
                  <a:gd name="T56" fmla="*/ 301 w 876"/>
                  <a:gd name="T57" fmla="*/ 5956 h 613"/>
                  <a:gd name="T58" fmla="*/ 3252 w 876"/>
                  <a:gd name="T59" fmla="*/ 5142 h 613"/>
                  <a:gd name="T60" fmla="*/ 5073 w 876"/>
                  <a:gd name="T61" fmla="*/ 4755 h 613"/>
                  <a:gd name="T62" fmla="*/ 6813 w 876"/>
                  <a:gd name="T63" fmla="*/ 4285 h 613"/>
                  <a:gd name="T64" fmla="*/ 8283 w 876"/>
                  <a:gd name="T65" fmla="*/ 4041 h 613"/>
                  <a:gd name="T66" fmla="*/ 8101 w 876"/>
                  <a:gd name="T67" fmla="*/ 2780 h 613"/>
                  <a:gd name="T68" fmla="*/ 8078 w 876"/>
                  <a:gd name="T69" fmla="*/ 2096 h 613"/>
                  <a:gd name="T70" fmla="*/ 8334 w 876"/>
                  <a:gd name="T71" fmla="*/ 1622 h 613"/>
                  <a:gd name="T72" fmla="*/ 8129 w 876"/>
                  <a:gd name="T73" fmla="*/ 1415 h 613"/>
                  <a:gd name="T74" fmla="*/ 8266 w 876"/>
                  <a:gd name="T75" fmla="*/ 1252 h 613"/>
                  <a:gd name="T76" fmla="*/ 8061 w 876"/>
                  <a:gd name="T77" fmla="*/ 0 h 6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76" h="613">
                    <a:moveTo>
                      <a:pt x="448" y="127"/>
                    </a:moveTo>
                    <a:cubicBezTo>
                      <a:pt x="442" y="109"/>
                      <a:pt x="454" y="82"/>
                      <a:pt x="471" y="74"/>
                    </a:cubicBezTo>
                    <a:cubicBezTo>
                      <a:pt x="492" y="65"/>
                      <a:pt x="512" y="79"/>
                      <a:pt x="506" y="102"/>
                    </a:cubicBezTo>
                    <a:cubicBezTo>
                      <a:pt x="503" y="115"/>
                      <a:pt x="494" y="118"/>
                      <a:pt x="484" y="122"/>
                    </a:cubicBezTo>
                    <a:cubicBezTo>
                      <a:pt x="480" y="124"/>
                      <a:pt x="477" y="123"/>
                      <a:pt x="473" y="126"/>
                    </a:cubicBezTo>
                    <a:cubicBezTo>
                      <a:pt x="468" y="130"/>
                      <a:pt x="472" y="135"/>
                      <a:pt x="464" y="137"/>
                    </a:cubicBezTo>
                    <a:cubicBezTo>
                      <a:pt x="447" y="142"/>
                      <a:pt x="429" y="120"/>
                      <a:pt x="409" y="124"/>
                    </a:cubicBezTo>
                    <a:cubicBezTo>
                      <a:pt x="400" y="125"/>
                      <a:pt x="388" y="127"/>
                      <a:pt x="381" y="133"/>
                    </a:cubicBezTo>
                    <a:cubicBezTo>
                      <a:pt x="367" y="146"/>
                      <a:pt x="382" y="146"/>
                      <a:pt x="390" y="156"/>
                    </a:cubicBezTo>
                    <a:cubicBezTo>
                      <a:pt x="402" y="171"/>
                      <a:pt x="396" y="203"/>
                      <a:pt x="371" y="197"/>
                    </a:cubicBezTo>
                    <a:cubicBezTo>
                      <a:pt x="358" y="193"/>
                      <a:pt x="358" y="179"/>
                      <a:pt x="355" y="167"/>
                    </a:cubicBezTo>
                    <a:cubicBezTo>
                      <a:pt x="353" y="162"/>
                      <a:pt x="345" y="145"/>
                      <a:pt x="347" y="140"/>
                    </a:cubicBezTo>
                    <a:cubicBezTo>
                      <a:pt x="350" y="131"/>
                      <a:pt x="364" y="135"/>
                      <a:pt x="370" y="129"/>
                    </a:cubicBezTo>
                    <a:cubicBezTo>
                      <a:pt x="378" y="121"/>
                      <a:pt x="375" y="114"/>
                      <a:pt x="367" y="108"/>
                    </a:cubicBezTo>
                    <a:cubicBezTo>
                      <a:pt x="355" y="100"/>
                      <a:pt x="352" y="102"/>
                      <a:pt x="345" y="88"/>
                    </a:cubicBezTo>
                    <a:cubicBezTo>
                      <a:pt x="329" y="92"/>
                      <a:pt x="344" y="107"/>
                      <a:pt x="335" y="114"/>
                    </a:cubicBezTo>
                    <a:cubicBezTo>
                      <a:pt x="323" y="123"/>
                      <a:pt x="317" y="101"/>
                      <a:pt x="307" y="101"/>
                    </a:cubicBezTo>
                    <a:cubicBezTo>
                      <a:pt x="294" y="101"/>
                      <a:pt x="288" y="129"/>
                      <a:pt x="291" y="139"/>
                    </a:cubicBezTo>
                    <a:cubicBezTo>
                      <a:pt x="296" y="153"/>
                      <a:pt x="309" y="145"/>
                      <a:pt x="319" y="138"/>
                    </a:cubicBezTo>
                    <a:cubicBezTo>
                      <a:pt x="328" y="145"/>
                      <a:pt x="322" y="166"/>
                      <a:pt x="320" y="176"/>
                    </a:cubicBezTo>
                    <a:cubicBezTo>
                      <a:pt x="319" y="181"/>
                      <a:pt x="317" y="187"/>
                      <a:pt x="315" y="193"/>
                    </a:cubicBezTo>
                    <a:cubicBezTo>
                      <a:pt x="312" y="201"/>
                      <a:pt x="313" y="199"/>
                      <a:pt x="307" y="206"/>
                    </a:cubicBezTo>
                    <a:cubicBezTo>
                      <a:pt x="295" y="220"/>
                      <a:pt x="300" y="225"/>
                      <a:pt x="307" y="240"/>
                    </a:cubicBezTo>
                    <a:cubicBezTo>
                      <a:pt x="313" y="252"/>
                      <a:pt x="309" y="271"/>
                      <a:pt x="317" y="281"/>
                    </a:cubicBezTo>
                    <a:cubicBezTo>
                      <a:pt x="335" y="270"/>
                      <a:pt x="330" y="235"/>
                      <a:pt x="359" y="240"/>
                    </a:cubicBezTo>
                    <a:cubicBezTo>
                      <a:pt x="386" y="246"/>
                      <a:pt x="381" y="271"/>
                      <a:pt x="369" y="288"/>
                    </a:cubicBezTo>
                    <a:cubicBezTo>
                      <a:pt x="363" y="297"/>
                      <a:pt x="357" y="304"/>
                      <a:pt x="365" y="312"/>
                    </a:cubicBezTo>
                    <a:cubicBezTo>
                      <a:pt x="372" y="322"/>
                      <a:pt x="384" y="316"/>
                      <a:pt x="394" y="317"/>
                    </a:cubicBezTo>
                    <a:cubicBezTo>
                      <a:pt x="413" y="318"/>
                      <a:pt x="439" y="326"/>
                      <a:pt x="421" y="347"/>
                    </a:cubicBezTo>
                    <a:cubicBezTo>
                      <a:pt x="394" y="380"/>
                      <a:pt x="353" y="372"/>
                      <a:pt x="318" y="391"/>
                    </a:cubicBezTo>
                    <a:cubicBezTo>
                      <a:pt x="302" y="400"/>
                      <a:pt x="284" y="405"/>
                      <a:pt x="267" y="411"/>
                    </a:cubicBezTo>
                    <a:cubicBezTo>
                      <a:pt x="247" y="418"/>
                      <a:pt x="226" y="415"/>
                      <a:pt x="206" y="422"/>
                    </a:cubicBezTo>
                    <a:cubicBezTo>
                      <a:pt x="181" y="430"/>
                      <a:pt x="136" y="472"/>
                      <a:pt x="110" y="453"/>
                    </a:cubicBezTo>
                    <a:cubicBezTo>
                      <a:pt x="101" y="447"/>
                      <a:pt x="100" y="438"/>
                      <a:pt x="107" y="434"/>
                    </a:cubicBezTo>
                    <a:cubicBezTo>
                      <a:pt x="114" y="430"/>
                      <a:pt x="127" y="435"/>
                      <a:pt x="135" y="435"/>
                    </a:cubicBezTo>
                    <a:cubicBezTo>
                      <a:pt x="144" y="436"/>
                      <a:pt x="154" y="433"/>
                      <a:pt x="154" y="422"/>
                    </a:cubicBezTo>
                    <a:cubicBezTo>
                      <a:pt x="153" y="413"/>
                      <a:pt x="144" y="410"/>
                      <a:pt x="138" y="404"/>
                    </a:cubicBezTo>
                    <a:cubicBezTo>
                      <a:pt x="143" y="390"/>
                      <a:pt x="155" y="401"/>
                      <a:pt x="163" y="395"/>
                    </a:cubicBezTo>
                    <a:cubicBezTo>
                      <a:pt x="170" y="390"/>
                      <a:pt x="172" y="373"/>
                      <a:pt x="169" y="365"/>
                    </a:cubicBezTo>
                    <a:cubicBezTo>
                      <a:pt x="166" y="354"/>
                      <a:pt x="155" y="350"/>
                      <a:pt x="152" y="339"/>
                    </a:cubicBezTo>
                    <a:cubicBezTo>
                      <a:pt x="150" y="330"/>
                      <a:pt x="154" y="318"/>
                      <a:pt x="162" y="312"/>
                    </a:cubicBezTo>
                    <a:cubicBezTo>
                      <a:pt x="177" y="299"/>
                      <a:pt x="201" y="308"/>
                      <a:pt x="218" y="296"/>
                    </a:cubicBezTo>
                    <a:cubicBezTo>
                      <a:pt x="227" y="289"/>
                      <a:pt x="234" y="280"/>
                      <a:pt x="218" y="278"/>
                    </a:cubicBezTo>
                    <a:cubicBezTo>
                      <a:pt x="207" y="277"/>
                      <a:pt x="196" y="288"/>
                      <a:pt x="187" y="291"/>
                    </a:cubicBezTo>
                    <a:cubicBezTo>
                      <a:pt x="166" y="300"/>
                      <a:pt x="145" y="289"/>
                      <a:pt x="126" y="308"/>
                    </a:cubicBezTo>
                    <a:cubicBezTo>
                      <a:pt x="120" y="313"/>
                      <a:pt x="115" y="325"/>
                      <a:pt x="107" y="328"/>
                    </a:cubicBezTo>
                    <a:cubicBezTo>
                      <a:pt x="97" y="331"/>
                      <a:pt x="86" y="330"/>
                      <a:pt x="75" y="334"/>
                    </a:cubicBezTo>
                    <a:cubicBezTo>
                      <a:pt x="62" y="340"/>
                      <a:pt x="25" y="353"/>
                      <a:pt x="56" y="365"/>
                    </a:cubicBezTo>
                    <a:cubicBezTo>
                      <a:pt x="81" y="375"/>
                      <a:pt x="88" y="342"/>
                      <a:pt x="108" y="341"/>
                    </a:cubicBezTo>
                    <a:cubicBezTo>
                      <a:pt x="132" y="339"/>
                      <a:pt x="140" y="368"/>
                      <a:pt x="127" y="382"/>
                    </a:cubicBezTo>
                    <a:cubicBezTo>
                      <a:pt x="119" y="391"/>
                      <a:pt x="109" y="395"/>
                      <a:pt x="99" y="401"/>
                    </a:cubicBezTo>
                    <a:cubicBezTo>
                      <a:pt x="90" y="407"/>
                      <a:pt x="89" y="417"/>
                      <a:pt x="83" y="422"/>
                    </a:cubicBezTo>
                    <a:cubicBezTo>
                      <a:pt x="77" y="427"/>
                      <a:pt x="62" y="424"/>
                      <a:pt x="54" y="424"/>
                    </a:cubicBezTo>
                    <a:cubicBezTo>
                      <a:pt x="36" y="426"/>
                      <a:pt x="45" y="433"/>
                      <a:pt x="35" y="443"/>
                    </a:cubicBezTo>
                    <a:cubicBezTo>
                      <a:pt x="29" y="449"/>
                      <a:pt x="17" y="444"/>
                      <a:pt x="10" y="452"/>
                    </a:cubicBezTo>
                    <a:cubicBezTo>
                      <a:pt x="4" y="458"/>
                      <a:pt x="7" y="503"/>
                      <a:pt x="10" y="509"/>
                    </a:cubicBezTo>
                    <a:cubicBezTo>
                      <a:pt x="10" y="526"/>
                      <a:pt x="11" y="525"/>
                      <a:pt x="9" y="540"/>
                    </a:cubicBezTo>
                    <a:cubicBezTo>
                      <a:pt x="0" y="568"/>
                      <a:pt x="6" y="613"/>
                      <a:pt x="31" y="610"/>
                    </a:cubicBezTo>
                    <a:cubicBezTo>
                      <a:pt x="57" y="608"/>
                      <a:pt x="110" y="587"/>
                      <a:pt x="141" y="576"/>
                    </a:cubicBezTo>
                    <a:cubicBezTo>
                      <a:pt x="204" y="553"/>
                      <a:pt x="270" y="547"/>
                      <a:pt x="333" y="527"/>
                    </a:cubicBezTo>
                    <a:cubicBezTo>
                      <a:pt x="361" y="518"/>
                      <a:pt x="383" y="513"/>
                      <a:pt x="413" y="511"/>
                    </a:cubicBezTo>
                    <a:cubicBezTo>
                      <a:pt x="448" y="510"/>
                      <a:pt x="486" y="498"/>
                      <a:pt x="520" y="487"/>
                    </a:cubicBezTo>
                    <a:cubicBezTo>
                      <a:pt x="548" y="478"/>
                      <a:pt x="573" y="464"/>
                      <a:pt x="601" y="453"/>
                    </a:cubicBezTo>
                    <a:cubicBezTo>
                      <a:pt x="632" y="442"/>
                      <a:pt x="666" y="444"/>
                      <a:pt x="698" y="439"/>
                    </a:cubicBezTo>
                    <a:cubicBezTo>
                      <a:pt x="718" y="436"/>
                      <a:pt x="737" y="433"/>
                      <a:pt x="758" y="432"/>
                    </a:cubicBezTo>
                    <a:cubicBezTo>
                      <a:pt x="773" y="431"/>
                      <a:pt x="836" y="423"/>
                      <a:pt x="849" y="414"/>
                    </a:cubicBezTo>
                    <a:cubicBezTo>
                      <a:pt x="876" y="392"/>
                      <a:pt x="853" y="318"/>
                      <a:pt x="853" y="286"/>
                    </a:cubicBezTo>
                    <a:cubicBezTo>
                      <a:pt x="853" y="280"/>
                      <a:pt x="852" y="269"/>
                      <a:pt x="830" y="285"/>
                    </a:cubicBezTo>
                    <a:cubicBezTo>
                      <a:pt x="822" y="294"/>
                      <a:pt x="809" y="290"/>
                      <a:pt x="812" y="271"/>
                    </a:cubicBezTo>
                    <a:cubicBezTo>
                      <a:pt x="817" y="250"/>
                      <a:pt x="841" y="236"/>
                      <a:pt x="828" y="215"/>
                    </a:cubicBezTo>
                    <a:cubicBezTo>
                      <a:pt x="825" y="207"/>
                      <a:pt x="828" y="214"/>
                      <a:pt x="839" y="202"/>
                    </a:cubicBezTo>
                    <a:cubicBezTo>
                      <a:pt x="850" y="190"/>
                      <a:pt x="852" y="178"/>
                      <a:pt x="854" y="166"/>
                    </a:cubicBezTo>
                    <a:cubicBezTo>
                      <a:pt x="856" y="154"/>
                      <a:pt x="857" y="148"/>
                      <a:pt x="854" y="143"/>
                    </a:cubicBezTo>
                    <a:cubicBezTo>
                      <a:pt x="851" y="138"/>
                      <a:pt x="839" y="144"/>
                      <a:pt x="833" y="145"/>
                    </a:cubicBezTo>
                    <a:cubicBezTo>
                      <a:pt x="829" y="147"/>
                      <a:pt x="825" y="147"/>
                      <a:pt x="822" y="146"/>
                    </a:cubicBezTo>
                    <a:cubicBezTo>
                      <a:pt x="820" y="136"/>
                      <a:pt x="839" y="130"/>
                      <a:pt x="847" y="128"/>
                    </a:cubicBezTo>
                    <a:cubicBezTo>
                      <a:pt x="859" y="125"/>
                      <a:pt x="860" y="122"/>
                      <a:pt x="863" y="109"/>
                    </a:cubicBezTo>
                    <a:cubicBezTo>
                      <a:pt x="868" y="84"/>
                      <a:pt x="848" y="27"/>
                      <a:pt x="826"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03" name="Freeform 505">
                <a:extLst>
                  <a:ext uri="{FF2B5EF4-FFF2-40B4-BE49-F238E27FC236}">
                    <a16:creationId xmlns:a16="http://schemas.microsoft.com/office/drawing/2014/main" id="{E02A7DA5-9041-FC6F-F495-50332BE442D0}"/>
                  </a:ext>
                </a:extLst>
              </p:cNvPr>
              <p:cNvSpPr>
                <a:spLocks/>
              </p:cNvSpPr>
              <p:nvPr/>
            </p:nvSpPr>
            <p:spPr bwMode="auto">
              <a:xfrm>
                <a:off x="4836" y="1239"/>
                <a:ext cx="269" cy="1349"/>
              </a:xfrm>
              <a:custGeom>
                <a:avLst/>
                <a:gdLst>
                  <a:gd name="T0" fmla="*/ 0 w 126"/>
                  <a:gd name="T1" fmla="*/ 6166 h 631"/>
                  <a:gd name="T2" fmla="*/ 478 w 126"/>
                  <a:gd name="T3" fmla="*/ 5755 h 631"/>
                  <a:gd name="T4" fmla="*/ 762 w 126"/>
                  <a:gd name="T5" fmla="*/ 5708 h 631"/>
                  <a:gd name="T6" fmla="*/ 719 w 126"/>
                  <a:gd name="T7" fmla="*/ 5402 h 631"/>
                  <a:gd name="T8" fmla="*/ 867 w 126"/>
                  <a:gd name="T9" fmla="*/ 4836 h 631"/>
                  <a:gd name="T10" fmla="*/ 747 w 126"/>
                  <a:gd name="T11" fmla="*/ 4534 h 631"/>
                  <a:gd name="T12" fmla="*/ 623 w 126"/>
                  <a:gd name="T13" fmla="*/ 4423 h 631"/>
                  <a:gd name="T14" fmla="*/ 506 w 126"/>
                  <a:gd name="T15" fmla="*/ 4507 h 631"/>
                  <a:gd name="T16" fmla="*/ 342 w 126"/>
                  <a:gd name="T17" fmla="*/ 4515 h 631"/>
                  <a:gd name="T18" fmla="*/ 361 w 126"/>
                  <a:gd name="T19" fmla="*/ 4310 h 631"/>
                  <a:gd name="T20" fmla="*/ 525 w 126"/>
                  <a:gd name="T21" fmla="*/ 4378 h 631"/>
                  <a:gd name="T22" fmla="*/ 762 w 126"/>
                  <a:gd name="T23" fmla="*/ 4370 h 631"/>
                  <a:gd name="T24" fmla="*/ 848 w 126"/>
                  <a:gd name="T25" fmla="*/ 4064 h 631"/>
                  <a:gd name="T26" fmla="*/ 1089 w 126"/>
                  <a:gd name="T27" fmla="*/ 3771 h 631"/>
                  <a:gd name="T28" fmla="*/ 807 w 126"/>
                  <a:gd name="T29" fmla="*/ 3359 h 631"/>
                  <a:gd name="T30" fmla="*/ 824 w 126"/>
                  <a:gd name="T31" fmla="*/ 3089 h 631"/>
                  <a:gd name="T32" fmla="*/ 1121 w 126"/>
                  <a:gd name="T33" fmla="*/ 2707 h 631"/>
                  <a:gd name="T34" fmla="*/ 1129 w 126"/>
                  <a:gd name="T35" fmla="*/ 2112 h 631"/>
                  <a:gd name="T36" fmla="*/ 1089 w 126"/>
                  <a:gd name="T37" fmla="*/ 1614 h 631"/>
                  <a:gd name="T38" fmla="*/ 1121 w 126"/>
                  <a:gd name="T39" fmla="*/ 1015 h 631"/>
                  <a:gd name="T40" fmla="*/ 1108 w 126"/>
                  <a:gd name="T41" fmla="*/ 0 h 6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6" h="631">
                    <a:moveTo>
                      <a:pt x="0" y="631"/>
                    </a:moveTo>
                    <a:cubicBezTo>
                      <a:pt x="16" y="613"/>
                      <a:pt x="23" y="591"/>
                      <a:pt x="49" y="589"/>
                    </a:cubicBezTo>
                    <a:cubicBezTo>
                      <a:pt x="60" y="588"/>
                      <a:pt x="71" y="595"/>
                      <a:pt x="78" y="584"/>
                    </a:cubicBezTo>
                    <a:cubicBezTo>
                      <a:pt x="84" y="574"/>
                      <a:pt x="77" y="562"/>
                      <a:pt x="74" y="553"/>
                    </a:cubicBezTo>
                    <a:cubicBezTo>
                      <a:pt x="68" y="531"/>
                      <a:pt x="86" y="515"/>
                      <a:pt x="89" y="495"/>
                    </a:cubicBezTo>
                    <a:cubicBezTo>
                      <a:pt x="91" y="484"/>
                      <a:pt x="84" y="472"/>
                      <a:pt x="77" y="464"/>
                    </a:cubicBezTo>
                    <a:cubicBezTo>
                      <a:pt x="74" y="459"/>
                      <a:pt x="70" y="454"/>
                      <a:pt x="64" y="453"/>
                    </a:cubicBezTo>
                    <a:cubicBezTo>
                      <a:pt x="55" y="453"/>
                      <a:pt x="57" y="458"/>
                      <a:pt x="52" y="461"/>
                    </a:cubicBezTo>
                    <a:cubicBezTo>
                      <a:pt x="46" y="465"/>
                      <a:pt x="42" y="469"/>
                      <a:pt x="35" y="462"/>
                    </a:cubicBezTo>
                    <a:cubicBezTo>
                      <a:pt x="31" y="457"/>
                      <a:pt x="30" y="445"/>
                      <a:pt x="37" y="441"/>
                    </a:cubicBezTo>
                    <a:cubicBezTo>
                      <a:pt x="45" y="437"/>
                      <a:pt x="48" y="446"/>
                      <a:pt x="54" y="448"/>
                    </a:cubicBezTo>
                    <a:cubicBezTo>
                      <a:pt x="60" y="450"/>
                      <a:pt x="75" y="451"/>
                      <a:pt x="78" y="447"/>
                    </a:cubicBezTo>
                    <a:cubicBezTo>
                      <a:pt x="87" y="430"/>
                      <a:pt x="67" y="428"/>
                      <a:pt x="87" y="416"/>
                    </a:cubicBezTo>
                    <a:cubicBezTo>
                      <a:pt x="99" y="408"/>
                      <a:pt x="107" y="399"/>
                      <a:pt x="112" y="386"/>
                    </a:cubicBezTo>
                    <a:cubicBezTo>
                      <a:pt x="118" y="366"/>
                      <a:pt x="79" y="374"/>
                      <a:pt x="83" y="344"/>
                    </a:cubicBezTo>
                    <a:cubicBezTo>
                      <a:pt x="83" y="338"/>
                      <a:pt x="80" y="328"/>
                      <a:pt x="85" y="316"/>
                    </a:cubicBezTo>
                    <a:cubicBezTo>
                      <a:pt x="93" y="293"/>
                      <a:pt x="110" y="297"/>
                      <a:pt x="115" y="277"/>
                    </a:cubicBezTo>
                    <a:cubicBezTo>
                      <a:pt x="118" y="264"/>
                      <a:pt x="126" y="249"/>
                      <a:pt x="116" y="216"/>
                    </a:cubicBezTo>
                    <a:cubicBezTo>
                      <a:pt x="106" y="183"/>
                      <a:pt x="110" y="180"/>
                      <a:pt x="112" y="165"/>
                    </a:cubicBezTo>
                    <a:cubicBezTo>
                      <a:pt x="114" y="150"/>
                      <a:pt x="114" y="127"/>
                      <a:pt x="115" y="104"/>
                    </a:cubicBezTo>
                    <a:cubicBezTo>
                      <a:pt x="116" y="81"/>
                      <a:pt x="120" y="17"/>
                      <a:pt x="114"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04" name="Freeform 506">
                <a:extLst>
                  <a:ext uri="{FF2B5EF4-FFF2-40B4-BE49-F238E27FC236}">
                    <a16:creationId xmlns:a16="http://schemas.microsoft.com/office/drawing/2014/main" id="{36442929-EAC3-0F12-D420-03D66E8D50B0}"/>
                  </a:ext>
                </a:extLst>
              </p:cNvPr>
              <p:cNvSpPr>
                <a:spLocks/>
              </p:cNvSpPr>
              <p:nvPr/>
            </p:nvSpPr>
            <p:spPr bwMode="auto">
              <a:xfrm>
                <a:off x="4958" y="1692"/>
                <a:ext cx="34" cy="113"/>
              </a:xfrm>
              <a:custGeom>
                <a:avLst/>
                <a:gdLst>
                  <a:gd name="T0" fmla="*/ 0 w 16"/>
                  <a:gd name="T1" fmla="*/ 0 h 53"/>
                  <a:gd name="T2" fmla="*/ 128 w 16"/>
                  <a:gd name="T3" fmla="*/ 514 h 53"/>
                  <a:gd name="T4" fmla="*/ 0 60000 65536"/>
                  <a:gd name="T5" fmla="*/ 0 60000 65536"/>
                </a:gdLst>
                <a:ahLst/>
                <a:cxnLst>
                  <a:cxn ang="T4">
                    <a:pos x="T0" y="T1"/>
                  </a:cxn>
                  <a:cxn ang="T5">
                    <a:pos x="T2" y="T3"/>
                  </a:cxn>
                </a:cxnLst>
                <a:rect l="0" t="0" r="r" b="b"/>
                <a:pathLst>
                  <a:path w="16" h="53">
                    <a:moveTo>
                      <a:pt x="0" y="0"/>
                    </a:moveTo>
                    <a:cubicBezTo>
                      <a:pt x="9" y="10"/>
                      <a:pt x="16" y="39"/>
                      <a:pt x="13" y="5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05" name="Freeform 507">
                <a:extLst>
                  <a:ext uri="{FF2B5EF4-FFF2-40B4-BE49-F238E27FC236}">
                    <a16:creationId xmlns:a16="http://schemas.microsoft.com/office/drawing/2014/main" id="{1A6E41E4-5634-1F2B-B5A0-5AD2921EBBF7}"/>
                  </a:ext>
                </a:extLst>
              </p:cNvPr>
              <p:cNvSpPr>
                <a:spLocks/>
              </p:cNvSpPr>
              <p:nvPr/>
            </p:nvSpPr>
            <p:spPr bwMode="auto">
              <a:xfrm>
                <a:off x="4894" y="1756"/>
                <a:ext cx="47" cy="41"/>
              </a:xfrm>
              <a:custGeom>
                <a:avLst/>
                <a:gdLst>
                  <a:gd name="T0" fmla="*/ 0 w 22"/>
                  <a:gd name="T1" fmla="*/ 112 h 19"/>
                  <a:gd name="T2" fmla="*/ 188 w 22"/>
                  <a:gd name="T3" fmla="*/ 190 h 19"/>
                  <a:gd name="T4" fmla="*/ 0 60000 65536"/>
                  <a:gd name="T5" fmla="*/ 0 60000 65536"/>
                </a:gdLst>
                <a:ahLst/>
                <a:cxnLst>
                  <a:cxn ang="T4">
                    <a:pos x="T0" y="T1"/>
                  </a:cxn>
                  <a:cxn ang="T5">
                    <a:pos x="T2" y="T3"/>
                  </a:cxn>
                </a:cxnLst>
                <a:rect l="0" t="0" r="r" b="b"/>
                <a:pathLst>
                  <a:path w="22" h="19">
                    <a:moveTo>
                      <a:pt x="0" y="11"/>
                    </a:moveTo>
                    <a:cubicBezTo>
                      <a:pt x="16" y="0"/>
                      <a:pt x="22" y="7"/>
                      <a:pt x="19" y="1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06" name="Freeform 508">
                <a:extLst>
                  <a:ext uri="{FF2B5EF4-FFF2-40B4-BE49-F238E27FC236}">
                    <a16:creationId xmlns:a16="http://schemas.microsoft.com/office/drawing/2014/main" id="{07267388-11D9-F918-E4AB-978DFBC29FED}"/>
                  </a:ext>
                </a:extLst>
              </p:cNvPr>
              <p:cNvSpPr>
                <a:spLocks/>
              </p:cNvSpPr>
              <p:nvPr/>
            </p:nvSpPr>
            <p:spPr bwMode="auto">
              <a:xfrm>
                <a:off x="4785" y="1972"/>
                <a:ext cx="183" cy="160"/>
              </a:xfrm>
              <a:custGeom>
                <a:avLst/>
                <a:gdLst>
                  <a:gd name="T0" fmla="*/ 0 w 86"/>
                  <a:gd name="T1" fmla="*/ 386 h 75"/>
                  <a:gd name="T2" fmla="*/ 334 w 86"/>
                  <a:gd name="T3" fmla="*/ 77 h 75"/>
                  <a:gd name="T4" fmla="*/ 683 w 86"/>
                  <a:gd name="T5" fmla="*/ 265 h 75"/>
                  <a:gd name="T6" fmla="*/ 570 w 86"/>
                  <a:gd name="T7" fmla="*/ 651 h 75"/>
                  <a:gd name="T8" fmla="*/ 194 w 86"/>
                  <a:gd name="T9" fmla="*/ 634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75">
                    <a:moveTo>
                      <a:pt x="0" y="40"/>
                    </a:moveTo>
                    <a:cubicBezTo>
                      <a:pt x="16" y="28"/>
                      <a:pt x="20" y="8"/>
                      <a:pt x="35" y="8"/>
                    </a:cubicBezTo>
                    <a:cubicBezTo>
                      <a:pt x="50" y="8"/>
                      <a:pt x="56" y="0"/>
                      <a:pt x="71" y="27"/>
                    </a:cubicBezTo>
                    <a:cubicBezTo>
                      <a:pt x="86" y="54"/>
                      <a:pt x="76" y="59"/>
                      <a:pt x="59" y="67"/>
                    </a:cubicBezTo>
                    <a:cubicBezTo>
                      <a:pt x="42" y="75"/>
                      <a:pt x="23" y="41"/>
                      <a:pt x="20" y="6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07" name="Freeform 509">
                <a:extLst>
                  <a:ext uri="{FF2B5EF4-FFF2-40B4-BE49-F238E27FC236}">
                    <a16:creationId xmlns:a16="http://schemas.microsoft.com/office/drawing/2014/main" id="{5C776A05-739F-DC52-1A0B-D8E17C1B0A98}"/>
                  </a:ext>
                </a:extLst>
              </p:cNvPr>
              <p:cNvSpPr>
                <a:spLocks/>
              </p:cNvSpPr>
              <p:nvPr/>
            </p:nvSpPr>
            <p:spPr bwMode="auto">
              <a:xfrm>
                <a:off x="4877" y="1991"/>
                <a:ext cx="29" cy="120"/>
              </a:xfrm>
              <a:custGeom>
                <a:avLst/>
                <a:gdLst>
                  <a:gd name="T0" fmla="*/ 0 w 14"/>
                  <a:gd name="T1" fmla="*/ 0 h 56"/>
                  <a:gd name="T2" fmla="*/ 0 w 14"/>
                  <a:gd name="T3" fmla="*/ 551 h 56"/>
                  <a:gd name="T4" fmla="*/ 0 60000 65536"/>
                  <a:gd name="T5" fmla="*/ 0 60000 65536"/>
                </a:gdLst>
                <a:ahLst/>
                <a:cxnLst>
                  <a:cxn ang="T4">
                    <a:pos x="T0" y="T1"/>
                  </a:cxn>
                  <a:cxn ang="T5">
                    <a:pos x="T2" y="T3"/>
                  </a:cxn>
                </a:cxnLst>
                <a:rect l="0" t="0" r="r" b="b"/>
                <a:pathLst>
                  <a:path w="14" h="56">
                    <a:moveTo>
                      <a:pt x="0" y="0"/>
                    </a:moveTo>
                    <a:cubicBezTo>
                      <a:pt x="9" y="14"/>
                      <a:pt x="14" y="45"/>
                      <a:pt x="0" y="56"/>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08" name="Freeform 510">
                <a:extLst>
                  <a:ext uri="{FF2B5EF4-FFF2-40B4-BE49-F238E27FC236}">
                    <a16:creationId xmlns:a16="http://schemas.microsoft.com/office/drawing/2014/main" id="{CF7AA0BC-0B56-F760-D947-10AE98371F0D}"/>
                  </a:ext>
                </a:extLst>
              </p:cNvPr>
              <p:cNvSpPr>
                <a:spLocks/>
              </p:cNvSpPr>
              <p:nvPr/>
            </p:nvSpPr>
            <p:spPr bwMode="auto">
              <a:xfrm>
                <a:off x="4921" y="2015"/>
                <a:ext cx="13" cy="81"/>
              </a:xfrm>
              <a:custGeom>
                <a:avLst/>
                <a:gdLst>
                  <a:gd name="T0" fmla="*/ 0 w 6"/>
                  <a:gd name="T1" fmla="*/ 0 h 38"/>
                  <a:gd name="T2" fmla="*/ 61 w 6"/>
                  <a:gd name="T3" fmla="*/ 369 h 38"/>
                  <a:gd name="T4" fmla="*/ 0 60000 65536"/>
                  <a:gd name="T5" fmla="*/ 0 60000 65536"/>
                </a:gdLst>
                <a:ahLst/>
                <a:cxnLst>
                  <a:cxn ang="T4">
                    <a:pos x="T0" y="T1"/>
                  </a:cxn>
                  <a:cxn ang="T5">
                    <a:pos x="T2" y="T3"/>
                  </a:cxn>
                </a:cxnLst>
                <a:rect l="0" t="0" r="r" b="b"/>
                <a:pathLst>
                  <a:path w="6" h="38">
                    <a:moveTo>
                      <a:pt x="0" y="0"/>
                    </a:moveTo>
                    <a:cubicBezTo>
                      <a:pt x="1" y="12"/>
                      <a:pt x="0" y="31"/>
                      <a:pt x="6" y="3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09" name="Freeform 511">
                <a:extLst>
                  <a:ext uri="{FF2B5EF4-FFF2-40B4-BE49-F238E27FC236}">
                    <a16:creationId xmlns:a16="http://schemas.microsoft.com/office/drawing/2014/main" id="{21C14E46-EB10-78B0-F5EB-092150E49971}"/>
                  </a:ext>
                </a:extLst>
              </p:cNvPr>
              <p:cNvSpPr>
                <a:spLocks/>
              </p:cNvSpPr>
              <p:nvPr/>
            </p:nvSpPr>
            <p:spPr bwMode="auto">
              <a:xfrm>
                <a:off x="4819" y="2288"/>
                <a:ext cx="100" cy="94"/>
              </a:xfrm>
              <a:custGeom>
                <a:avLst/>
                <a:gdLst>
                  <a:gd name="T0" fmla="*/ 453 w 47"/>
                  <a:gd name="T1" fmla="*/ 19 h 44"/>
                  <a:gd name="T2" fmla="*/ 0 w 47"/>
                  <a:gd name="T3" fmla="*/ 429 h 44"/>
                  <a:gd name="T4" fmla="*/ 0 60000 65536"/>
                  <a:gd name="T5" fmla="*/ 0 60000 65536"/>
                </a:gdLst>
                <a:ahLst/>
                <a:cxnLst>
                  <a:cxn ang="T4">
                    <a:pos x="T0" y="T1"/>
                  </a:cxn>
                  <a:cxn ang="T5">
                    <a:pos x="T2" y="T3"/>
                  </a:cxn>
                </a:cxnLst>
                <a:rect l="0" t="0" r="r" b="b"/>
                <a:pathLst>
                  <a:path w="47" h="44">
                    <a:moveTo>
                      <a:pt x="47" y="2"/>
                    </a:moveTo>
                    <a:cubicBezTo>
                      <a:pt x="33" y="0"/>
                      <a:pt x="6" y="24"/>
                      <a:pt x="0" y="4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10" name="Freeform 512">
                <a:extLst>
                  <a:ext uri="{FF2B5EF4-FFF2-40B4-BE49-F238E27FC236}">
                    <a16:creationId xmlns:a16="http://schemas.microsoft.com/office/drawing/2014/main" id="{49D615D8-477B-5591-0D5A-C1A12153735D}"/>
                  </a:ext>
                </a:extLst>
              </p:cNvPr>
              <p:cNvSpPr>
                <a:spLocks/>
              </p:cNvSpPr>
              <p:nvPr/>
            </p:nvSpPr>
            <p:spPr bwMode="auto">
              <a:xfrm>
                <a:off x="4864" y="2325"/>
                <a:ext cx="87" cy="134"/>
              </a:xfrm>
              <a:custGeom>
                <a:avLst/>
                <a:gdLst>
                  <a:gd name="T0" fmla="*/ 393 w 41"/>
                  <a:gd name="T1" fmla="*/ 181 h 63"/>
                  <a:gd name="T2" fmla="*/ 59 w 41"/>
                  <a:gd name="T3" fmla="*/ 213 h 63"/>
                  <a:gd name="T4" fmla="*/ 104 w 41"/>
                  <a:gd name="T5" fmla="*/ 606 h 63"/>
                  <a:gd name="T6" fmla="*/ 0 60000 65536"/>
                  <a:gd name="T7" fmla="*/ 0 60000 65536"/>
                  <a:gd name="T8" fmla="*/ 0 60000 65536"/>
                </a:gdLst>
                <a:ahLst/>
                <a:cxnLst>
                  <a:cxn ang="T6">
                    <a:pos x="T0" y="T1"/>
                  </a:cxn>
                  <a:cxn ang="T7">
                    <a:pos x="T2" y="T3"/>
                  </a:cxn>
                  <a:cxn ang="T8">
                    <a:pos x="T4" y="T5"/>
                  </a:cxn>
                </a:cxnLst>
                <a:rect l="0" t="0" r="r" b="b"/>
                <a:pathLst>
                  <a:path w="41" h="63">
                    <a:moveTo>
                      <a:pt x="41" y="19"/>
                    </a:moveTo>
                    <a:cubicBezTo>
                      <a:pt x="32" y="0"/>
                      <a:pt x="5" y="1"/>
                      <a:pt x="6" y="22"/>
                    </a:cubicBezTo>
                    <a:cubicBezTo>
                      <a:pt x="0" y="41"/>
                      <a:pt x="1" y="60"/>
                      <a:pt x="11" y="6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11" name="Freeform 513">
                <a:extLst>
                  <a:ext uri="{FF2B5EF4-FFF2-40B4-BE49-F238E27FC236}">
                    <a16:creationId xmlns:a16="http://schemas.microsoft.com/office/drawing/2014/main" id="{ABEB5A78-AE4B-968C-7AEA-7EBD5F0EF35C}"/>
                  </a:ext>
                </a:extLst>
              </p:cNvPr>
              <p:cNvSpPr>
                <a:spLocks/>
              </p:cNvSpPr>
              <p:nvPr/>
            </p:nvSpPr>
            <p:spPr bwMode="auto">
              <a:xfrm>
                <a:off x="4710" y="2759"/>
                <a:ext cx="182" cy="199"/>
              </a:xfrm>
              <a:custGeom>
                <a:avLst/>
                <a:gdLst>
                  <a:gd name="T0" fmla="*/ 403 w 85"/>
                  <a:gd name="T1" fmla="*/ 88 h 93"/>
                  <a:gd name="T2" fmla="*/ 362 w 85"/>
                  <a:gd name="T3" fmla="*/ 312 h 93"/>
                  <a:gd name="T4" fmla="*/ 266 w 85"/>
                  <a:gd name="T5" fmla="*/ 539 h 93"/>
                  <a:gd name="T6" fmla="*/ 216 w 85"/>
                  <a:gd name="T7" fmla="*/ 843 h 93"/>
                  <a:gd name="T8" fmla="*/ 430 w 85"/>
                  <a:gd name="T9" fmla="*/ 884 h 93"/>
                  <a:gd name="T10" fmla="*/ 638 w 85"/>
                  <a:gd name="T11" fmla="*/ 860 h 93"/>
                  <a:gd name="T12" fmla="*/ 578 w 85"/>
                  <a:gd name="T13" fmla="*/ 439 h 93"/>
                  <a:gd name="T14" fmla="*/ 403 w 85"/>
                  <a:gd name="T15" fmla="*/ 88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 h="93">
                    <a:moveTo>
                      <a:pt x="41" y="9"/>
                    </a:moveTo>
                    <a:cubicBezTo>
                      <a:pt x="36" y="13"/>
                      <a:pt x="38" y="26"/>
                      <a:pt x="37" y="32"/>
                    </a:cubicBezTo>
                    <a:cubicBezTo>
                      <a:pt x="35" y="40"/>
                      <a:pt x="32" y="48"/>
                      <a:pt x="27" y="55"/>
                    </a:cubicBezTo>
                    <a:cubicBezTo>
                      <a:pt x="20" y="65"/>
                      <a:pt x="0" y="79"/>
                      <a:pt x="22" y="86"/>
                    </a:cubicBezTo>
                    <a:cubicBezTo>
                      <a:pt x="28" y="88"/>
                      <a:pt x="36" y="88"/>
                      <a:pt x="44" y="90"/>
                    </a:cubicBezTo>
                    <a:cubicBezTo>
                      <a:pt x="51" y="92"/>
                      <a:pt x="57" y="93"/>
                      <a:pt x="65" y="88"/>
                    </a:cubicBezTo>
                    <a:cubicBezTo>
                      <a:pt x="85" y="72"/>
                      <a:pt x="65" y="60"/>
                      <a:pt x="59" y="45"/>
                    </a:cubicBezTo>
                    <a:cubicBezTo>
                      <a:pt x="57" y="40"/>
                      <a:pt x="55" y="0"/>
                      <a:pt x="41" y="9"/>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12" name="Freeform 514">
                <a:extLst>
                  <a:ext uri="{FF2B5EF4-FFF2-40B4-BE49-F238E27FC236}">
                    <a16:creationId xmlns:a16="http://schemas.microsoft.com/office/drawing/2014/main" id="{BE447465-7FBC-800F-25C4-EFBA0E0A5229}"/>
                  </a:ext>
                </a:extLst>
              </p:cNvPr>
              <p:cNvSpPr>
                <a:spLocks/>
              </p:cNvSpPr>
              <p:nvPr/>
            </p:nvSpPr>
            <p:spPr bwMode="auto">
              <a:xfrm>
                <a:off x="4772" y="2861"/>
                <a:ext cx="60" cy="20"/>
              </a:xfrm>
              <a:custGeom>
                <a:avLst/>
                <a:gdLst>
                  <a:gd name="T0" fmla="*/ 0 w 28"/>
                  <a:gd name="T1" fmla="*/ 98 h 9"/>
                  <a:gd name="T2" fmla="*/ 137 w 28"/>
                  <a:gd name="T3" fmla="*/ 80 h 9"/>
                  <a:gd name="T4" fmla="*/ 276 w 28"/>
                  <a:gd name="T5" fmla="*/ 0 h 9"/>
                  <a:gd name="T6" fmla="*/ 0 60000 65536"/>
                  <a:gd name="T7" fmla="*/ 0 60000 65536"/>
                  <a:gd name="T8" fmla="*/ 0 60000 65536"/>
                </a:gdLst>
                <a:ahLst/>
                <a:cxnLst>
                  <a:cxn ang="T6">
                    <a:pos x="T0" y="T1"/>
                  </a:cxn>
                  <a:cxn ang="T7">
                    <a:pos x="T2" y="T3"/>
                  </a:cxn>
                  <a:cxn ang="T8">
                    <a:pos x="T4" y="T5"/>
                  </a:cxn>
                </a:cxnLst>
                <a:rect l="0" t="0" r="r" b="b"/>
                <a:pathLst>
                  <a:path w="28" h="9">
                    <a:moveTo>
                      <a:pt x="0" y="9"/>
                    </a:moveTo>
                    <a:cubicBezTo>
                      <a:pt x="4" y="7"/>
                      <a:pt x="9" y="8"/>
                      <a:pt x="14" y="7"/>
                    </a:cubicBezTo>
                    <a:cubicBezTo>
                      <a:pt x="19" y="6"/>
                      <a:pt x="22" y="2"/>
                      <a:pt x="28"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13" name="Freeform 515">
                <a:extLst>
                  <a:ext uri="{FF2B5EF4-FFF2-40B4-BE49-F238E27FC236}">
                    <a16:creationId xmlns:a16="http://schemas.microsoft.com/office/drawing/2014/main" id="{382A3871-2DB5-A148-147F-2BBBA6702A55}"/>
                  </a:ext>
                </a:extLst>
              </p:cNvPr>
              <p:cNvSpPr>
                <a:spLocks/>
              </p:cNvSpPr>
              <p:nvPr/>
            </p:nvSpPr>
            <p:spPr bwMode="auto">
              <a:xfrm>
                <a:off x="4753" y="2896"/>
                <a:ext cx="100" cy="44"/>
              </a:xfrm>
              <a:custGeom>
                <a:avLst/>
                <a:gdLst>
                  <a:gd name="T0" fmla="*/ 0 w 47"/>
                  <a:gd name="T1" fmla="*/ 193 h 21"/>
                  <a:gd name="T2" fmla="*/ 232 w 47"/>
                  <a:gd name="T3" fmla="*/ 101 h 21"/>
                  <a:gd name="T4" fmla="*/ 453 w 47"/>
                  <a:gd name="T5" fmla="*/ 0 h 21"/>
                  <a:gd name="T6" fmla="*/ 0 60000 65536"/>
                  <a:gd name="T7" fmla="*/ 0 60000 65536"/>
                  <a:gd name="T8" fmla="*/ 0 60000 65536"/>
                </a:gdLst>
                <a:ahLst/>
                <a:cxnLst>
                  <a:cxn ang="T6">
                    <a:pos x="T0" y="T1"/>
                  </a:cxn>
                  <a:cxn ang="T7">
                    <a:pos x="T2" y="T3"/>
                  </a:cxn>
                  <a:cxn ang="T8">
                    <a:pos x="T4" y="T5"/>
                  </a:cxn>
                </a:cxnLst>
                <a:rect l="0" t="0" r="r" b="b"/>
                <a:pathLst>
                  <a:path w="47" h="21">
                    <a:moveTo>
                      <a:pt x="0" y="21"/>
                    </a:moveTo>
                    <a:cubicBezTo>
                      <a:pt x="8" y="19"/>
                      <a:pt x="15" y="13"/>
                      <a:pt x="24" y="11"/>
                    </a:cubicBezTo>
                    <a:cubicBezTo>
                      <a:pt x="34" y="8"/>
                      <a:pt x="38" y="7"/>
                      <a:pt x="47"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14" name="Freeform 516">
                <a:extLst>
                  <a:ext uri="{FF2B5EF4-FFF2-40B4-BE49-F238E27FC236}">
                    <a16:creationId xmlns:a16="http://schemas.microsoft.com/office/drawing/2014/main" id="{4C2DE27D-9CC3-EDF2-3530-322D6051431C}"/>
                  </a:ext>
                </a:extLst>
              </p:cNvPr>
              <p:cNvSpPr>
                <a:spLocks/>
              </p:cNvSpPr>
              <p:nvPr/>
            </p:nvSpPr>
            <p:spPr bwMode="auto">
              <a:xfrm>
                <a:off x="4896" y="2814"/>
                <a:ext cx="47" cy="7"/>
              </a:xfrm>
              <a:custGeom>
                <a:avLst/>
                <a:gdLst>
                  <a:gd name="T0" fmla="*/ 0 w 22"/>
                  <a:gd name="T1" fmla="*/ 37 h 3"/>
                  <a:gd name="T2" fmla="*/ 214 w 22"/>
                  <a:gd name="T3" fmla="*/ 28 h 3"/>
                  <a:gd name="T4" fmla="*/ 0 60000 65536"/>
                  <a:gd name="T5" fmla="*/ 0 60000 65536"/>
                </a:gdLst>
                <a:ahLst/>
                <a:cxnLst>
                  <a:cxn ang="T4">
                    <a:pos x="T0" y="T1"/>
                  </a:cxn>
                  <a:cxn ang="T5">
                    <a:pos x="T2" y="T3"/>
                  </a:cxn>
                </a:cxnLst>
                <a:rect l="0" t="0" r="r" b="b"/>
                <a:pathLst>
                  <a:path w="22" h="3">
                    <a:moveTo>
                      <a:pt x="0" y="3"/>
                    </a:moveTo>
                    <a:cubicBezTo>
                      <a:pt x="9" y="2"/>
                      <a:pt x="16" y="0"/>
                      <a:pt x="22" y="2"/>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15" name="Freeform 517">
                <a:extLst>
                  <a:ext uri="{FF2B5EF4-FFF2-40B4-BE49-F238E27FC236}">
                    <a16:creationId xmlns:a16="http://schemas.microsoft.com/office/drawing/2014/main" id="{3F56A86D-B3F6-25B2-9B41-2D695981399F}"/>
                  </a:ext>
                </a:extLst>
              </p:cNvPr>
              <p:cNvSpPr>
                <a:spLocks/>
              </p:cNvSpPr>
              <p:nvPr/>
            </p:nvSpPr>
            <p:spPr bwMode="auto">
              <a:xfrm>
                <a:off x="4513" y="2526"/>
                <a:ext cx="96" cy="32"/>
              </a:xfrm>
              <a:custGeom>
                <a:avLst/>
                <a:gdLst>
                  <a:gd name="T0" fmla="*/ 0 w 45"/>
                  <a:gd name="T1" fmla="*/ 145 h 15"/>
                  <a:gd name="T2" fmla="*/ 437 w 45"/>
                  <a:gd name="T3" fmla="*/ 0 h 15"/>
                  <a:gd name="T4" fmla="*/ 0 60000 65536"/>
                  <a:gd name="T5" fmla="*/ 0 60000 65536"/>
                </a:gdLst>
                <a:ahLst/>
                <a:cxnLst>
                  <a:cxn ang="T4">
                    <a:pos x="T0" y="T1"/>
                  </a:cxn>
                  <a:cxn ang="T5">
                    <a:pos x="T2" y="T3"/>
                  </a:cxn>
                </a:cxnLst>
                <a:rect l="0" t="0" r="r" b="b"/>
                <a:pathLst>
                  <a:path w="45" h="15">
                    <a:moveTo>
                      <a:pt x="0" y="15"/>
                    </a:moveTo>
                    <a:cubicBezTo>
                      <a:pt x="16" y="15"/>
                      <a:pt x="36" y="15"/>
                      <a:pt x="45"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16" name="Freeform 518">
                <a:extLst>
                  <a:ext uri="{FF2B5EF4-FFF2-40B4-BE49-F238E27FC236}">
                    <a16:creationId xmlns:a16="http://schemas.microsoft.com/office/drawing/2014/main" id="{881480C1-C9D8-0E7C-3A3A-14E4C45EC0B4}"/>
                  </a:ext>
                </a:extLst>
              </p:cNvPr>
              <p:cNvSpPr>
                <a:spLocks/>
              </p:cNvSpPr>
              <p:nvPr/>
            </p:nvSpPr>
            <p:spPr bwMode="auto">
              <a:xfrm>
                <a:off x="4556" y="2558"/>
                <a:ext cx="100" cy="137"/>
              </a:xfrm>
              <a:custGeom>
                <a:avLst/>
                <a:gdLst>
                  <a:gd name="T0" fmla="*/ 453 w 47"/>
                  <a:gd name="T1" fmla="*/ 0 h 64"/>
                  <a:gd name="T2" fmla="*/ 77 w 47"/>
                  <a:gd name="T3" fmla="*/ 137 h 64"/>
                  <a:gd name="T4" fmla="*/ 272 w 47"/>
                  <a:gd name="T5" fmla="*/ 627 h 64"/>
                  <a:gd name="T6" fmla="*/ 0 60000 65536"/>
                  <a:gd name="T7" fmla="*/ 0 60000 65536"/>
                  <a:gd name="T8" fmla="*/ 0 60000 65536"/>
                </a:gdLst>
                <a:ahLst/>
                <a:cxnLst>
                  <a:cxn ang="T6">
                    <a:pos x="T0" y="T1"/>
                  </a:cxn>
                  <a:cxn ang="T7">
                    <a:pos x="T2" y="T3"/>
                  </a:cxn>
                  <a:cxn ang="T8">
                    <a:pos x="T4" y="T5"/>
                  </a:cxn>
                </a:cxnLst>
                <a:rect l="0" t="0" r="r" b="b"/>
                <a:pathLst>
                  <a:path w="47" h="64">
                    <a:moveTo>
                      <a:pt x="47" y="0"/>
                    </a:moveTo>
                    <a:cubicBezTo>
                      <a:pt x="29" y="9"/>
                      <a:pt x="16" y="4"/>
                      <a:pt x="8" y="14"/>
                    </a:cubicBezTo>
                    <a:cubicBezTo>
                      <a:pt x="0" y="24"/>
                      <a:pt x="27" y="38"/>
                      <a:pt x="28" y="6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17" name="Freeform 519">
                <a:extLst>
                  <a:ext uri="{FF2B5EF4-FFF2-40B4-BE49-F238E27FC236}">
                    <a16:creationId xmlns:a16="http://schemas.microsoft.com/office/drawing/2014/main" id="{07B66DF1-EA9E-ED4B-B34C-B7410298CB6D}"/>
                  </a:ext>
                </a:extLst>
              </p:cNvPr>
              <p:cNvSpPr>
                <a:spLocks/>
              </p:cNvSpPr>
              <p:nvPr/>
            </p:nvSpPr>
            <p:spPr bwMode="auto">
              <a:xfrm>
                <a:off x="4605" y="2568"/>
                <a:ext cx="45" cy="75"/>
              </a:xfrm>
              <a:custGeom>
                <a:avLst/>
                <a:gdLst>
                  <a:gd name="T0" fmla="*/ 41 w 21"/>
                  <a:gd name="T1" fmla="*/ 0 h 35"/>
                  <a:gd name="T2" fmla="*/ 0 w 21"/>
                  <a:gd name="T3" fmla="*/ 345 h 35"/>
                  <a:gd name="T4" fmla="*/ 0 60000 65536"/>
                  <a:gd name="T5" fmla="*/ 0 60000 65536"/>
                </a:gdLst>
                <a:ahLst/>
                <a:cxnLst>
                  <a:cxn ang="T4">
                    <a:pos x="T0" y="T1"/>
                  </a:cxn>
                  <a:cxn ang="T5">
                    <a:pos x="T2" y="T3"/>
                  </a:cxn>
                </a:cxnLst>
                <a:rect l="0" t="0" r="r" b="b"/>
                <a:pathLst>
                  <a:path w="21" h="35">
                    <a:moveTo>
                      <a:pt x="4" y="0"/>
                    </a:moveTo>
                    <a:cubicBezTo>
                      <a:pt x="15" y="7"/>
                      <a:pt x="21" y="28"/>
                      <a:pt x="0" y="3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18" name="Freeform 520">
                <a:extLst>
                  <a:ext uri="{FF2B5EF4-FFF2-40B4-BE49-F238E27FC236}">
                    <a16:creationId xmlns:a16="http://schemas.microsoft.com/office/drawing/2014/main" id="{C6452381-AE26-24B0-CD78-74D15BDD525B}"/>
                  </a:ext>
                </a:extLst>
              </p:cNvPr>
              <p:cNvSpPr>
                <a:spLocks/>
              </p:cNvSpPr>
              <p:nvPr/>
            </p:nvSpPr>
            <p:spPr bwMode="auto">
              <a:xfrm>
                <a:off x="4597" y="2583"/>
                <a:ext cx="27" cy="43"/>
              </a:xfrm>
              <a:custGeom>
                <a:avLst/>
                <a:gdLst>
                  <a:gd name="T0" fmla="*/ 116 w 13"/>
                  <a:gd name="T1" fmla="*/ 9 h 20"/>
                  <a:gd name="T2" fmla="*/ 108 w 13"/>
                  <a:gd name="T3" fmla="*/ 198 h 20"/>
                  <a:gd name="T4" fmla="*/ 0 60000 65536"/>
                  <a:gd name="T5" fmla="*/ 0 60000 65536"/>
                </a:gdLst>
                <a:ahLst/>
                <a:cxnLst>
                  <a:cxn ang="T4">
                    <a:pos x="T0" y="T1"/>
                  </a:cxn>
                  <a:cxn ang="T5">
                    <a:pos x="T2" y="T3"/>
                  </a:cxn>
                </a:cxnLst>
                <a:rect l="0" t="0" r="r" b="b"/>
                <a:pathLst>
                  <a:path w="13" h="20">
                    <a:moveTo>
                      <a:pt x="13" y="1"/>
                    </a:moveTo>
                    <a:cubicBezTo>
                      <a:pt x="0" y="0"/>
                      <a:pt x="2" y="14"/>
                      <a:pt x="12" y="2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19" name="Freeform 521">
                <a:extLst>
                  <a:ext uri="{FF2B5EF4-FFF2-40B4-BE49-F238E27FC236}">
                    <a16:creationId xmlns:a16="http://schemas.microsoft.com/office/drawing/2014/main" id="{F329BD38-BE9C-E48B-E3D6-07BC76CBE1BE}"/>
                  </a:ext>
                </a:extLst>
              </p:cNvPr>
              <p:cNvSpPr>
                <a:spLocks/>
              </p:cNvSpPr>
              <p:nvPr/>
            </p:nvSpPr>
            <p:spPr bwMode="auto">
              <a:xfrm>
                <a:off x="4627" y="2395"/>
                <a:ext cx="85" cy="54"/>
              </a:xfrm>
              <a:custGeom>
                <a:avLst/>
                <a:gdLst>
                  <a:gd name="T0" fmla="*/ 0 w 40"/>
                  <a:gd name="T1" fmla="*/ 253 h 25"/>
                  <a:gd name="T2" fmla="*/ 385 w 40"/>
                  <a:gd name="T3" fmla="*/ 0 h 25"/>
                  <a:gd name="T4" fmla="*/ 0 60000 65536"/>
                  <a:gd name="T5" fmla="*/ 0 60000 65536"/>
                </a:gdLst>
                <a:ahLst/>
                <a:cxnLst>
                  <a:cxn ang="T4">
                    <a:pos x="T0" y="T1"/>
                  </a:cxn>
                  <a:cxn ang="T5">
                    <a:pos x="T2" y="T3"/>
                  </a:cxn>
                </a:cxnLst>
                <a:rect l="0" t="0" r="r" b="b"/>
                <a:pathLst>
                  <a:path w="40" h="25">
                    <a:moveTo>
                      <a:pt x="0" y="25"/>
                    </a:moveTo>
                    <a:cubicBezTo>
                      <a:pt x="2" y="2"/>
                      <a:pt x="25" y="5"/>
                      <a:pt x="40"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20" name="Freeform 522">
                <a:extLst>
                  <a:ext uri="{FF2B5EF4-FFF2-40B4-BE49-F238E27FC236}">
                    <a16:creationId xmlns:a16="http://schemas.microsoft.com/office/drawing/2014/main" id="{7741DF17-2624-A387-DBC5-ED0EEC7ACAA0}"/>
                  </a:ext>
                </a:extLst>
              </p:cNvPr>
              <p:cNvSpPr>
                <a:spLocks/>
              </p:cNvSpPr>
              <p:nvPr/>
            </p:nvSpPr>
            <p:spPr bwMode="auto">
              <a:xfrm>
                <a:off x="4631" y="2312"/>
                <a:ext cx="96" cy="28"/>
              </a:xfrm>
              <a:custGeom>
                <a:avLst/>
                <a:gdLst>
                  <a:gd name="T0" fmla="*/ 437 w 45"/>
                  <a:gd name="T1" fmla="*/ 129 h 13"/>
                  <a:gd name="T2" fmla="*/ 0 w 45"/>
                  <a:gd name="T3" fmla="*/ 41 h 13"/>
                  <a:gd name="T4" fmla="*/ 0 60000 65536"/>
                  <a:gd name="T5" fmla="*/ 0 60000 65536"/>
                </a:gdLst>
                <a:ahLst/>
                <a:cxnLst>
                  <a:cxn ang="T4">
                    <a:pos x="T0" y="T1"/>
                  </a:cxn>
                  <a:cxn ang="T5">
                    <a:pos x="T2" y="T3"/>
                  </a:cxn>
                </a:cxnLst>
                <a:rect l="0" t="0" r="r" b="b"/>
                <a:pathLst>
                  <a:path w="45" h="13">
                    <a:moveTo>
                      <a:pt x="45" y="13"/>
                    </a:moveTo>
                    <a:cubicBezTo>
                      <a:pt x="30" y="5"/>
                      <a:pt x="17" y="0"/>
                      <a:pt x="0" y="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21" name="Freeform 523">
                <a:extLst>
                  <a:ext uri="{FF2B5EF4-FFF2-40B4-BE49-F238E27FC236}">
                    <a16:creationId xmlns:a16="http://schemas.microsoft.com/office/drawing/2014/main" id="{82427130-C5AF-44D9-7A63-DDA7C972378F}"/>
                  </a:ext>
                </a:extLst>
              </p:cNvPr>
              <p:cNvSpPr>
                <a:spLocks/>
              </p:cNvSpPr>
              <p:nvPr/>
            </p:nvSpPr>
            <p:spPr bwMode="auto">
              <a:xfrm>
                <a:off x="4678" y="2462"/>
                <a:ext cx="72" cy="66"/>
              </a:xfrm>
              <a:custGeom>
                <a:avLst/>
                <a:gdLst>
                  <a:gd name="T0" fmla="*/ 0 w 34"/>
                  <a:gd name="T1" fmla="*/ 153 h 31"/>
                  <a:gd name="T2" fmla="*/ 229 w 34"/>
                  <a:gd name="T3" fmla="*/ 68 h 31"/>
                  <a:gd name="T4" fmla="*/ 322 w 34"/>
                  <a:gd name="T5" fmla="*/ 300 h 31"/>
                  <a:gd name="T6" fmla="*/ 0 60000 65536"/>
                  <a:gd name="T7" fmla="*/ 0 60000 65536"/>
                  <a:gd name="T8" fmla="*/ 0 60000 65536"/>
                </a:gdLst>
                <a:ahLst/>
                <a:cxnLst>
                  <a:cxn ang="T6">
                    <a:pos x="T0" y="T1"/>
                  </a:cxn>
                  <a:cxn ang="T7">
                    <a:pos x="T2" y="T3"/>
                  </a:cxn>
                  <a:cxn ang="T8">
                    <a:pos x="T4" y="T5"/>
                  </a:cxn>
                </a:cxnLst>
                <a:rect l="0" t="0" r="r" b="b"/>
                <a:pathLst>
                  <a:path w="34" h="31">
                    <a:moveTo>
                      <a:pt x="0" y="16"/>
                    </a:moveTo>
                    <a:cubicBezTo>
                      <a:pt x="6" y="10"/>
                      <a:pt x="15" y="0"/>
                      <a:pt x="24" y="7"/>
                    </a:cubicBezTo>
                    <a:cubicBezTo>
                      <a:pt x="30" y="12"/>
                      <a:pt x="34" y="25"/>
                      <a:pt x="34" y="3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22" name="Freeform 524">
                <a:extLst>
                  <a:ext uri="{FF2B5EF4-FFF2-40B4-BE49-F238E27FC236}">
                    <a16:creationId xmlns:a16="http://schemas.microsoft.com/office/drawing/2014/main" id="{474DE997-B188-20D3-1441-1566D8125F5C}"/>
                  </a:ext>
                </a:extLst>
              </p:cNvPr>
              <p:cNvSpPr>
                <a:spLocks/>
              </p:cNvSpPr>
              <p:nvPr/>
            </p:nvSpPr>
            <p:spPr bwMode="auto">
              <a:xfrm>
                <a:off x="3575" y="1931"/>
                <a:ext cx="252" cy="131"/>
              </a:xfrm>
              <a:custGeom>
                <a:avLst/>
                <a:gdLst>
                  <a:gd name="T0" fmla="*/ 0 w 118"/>
                  <a:gd name="T1" fmla="*/ 603 h 61"/>
                  <a:gd name="T2" fmla="*/ 489 w 118"/>
                  <a:gd name="T3" fmla="*/ 79 h 61"/>
                  <a:gd name="T4" fmla="*/ 839 w 118"/>
                  <a:gd name="T5" fmla="*/ 52 h 61"/>
                  <a:gd name="T6" fmla="*/ 1149 w 118"/>
                  <a:gd name="T7" fmla="*/ 28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61">
                    <a:moveTo>
                      <a:pt x="0" y="61"/>
                    </a:moveTo>
                    <a:cubicBezTo>
                      <a:pt x="12" y="38"/>
                      <a:pt x="24" y="15"/>
                      <a:pt x="50" y="8"/>
                    </a:cubicBezTo>
                    <a:cubicBezTo>
                      <a:pt x="62" y="4"/>
                      <a:pt x="74" y="6"/>
                      <a:pt x="86" y="5"/>
                    </a:cubicBezTo>
                    <a:cubicBezTo>
                      <a:pt x="96" y="4"/>
                      <a:pt x="111" y="0"/>
                      <a:pt x="118" y="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23" name="Freeform 525">
                <a:extLst>
                  <a:ext uri="{FF2B5EF4-FFF2-40B4-BE49-F238E27FC236}">
                    <a16:creationId xmlns:a16="http://schemas.microsoft.com/office/drawing/2014/main" id="{AFE278CC-DFAB-A509-BB21-DF63AFEB78BD}"/>
                  </a:ext>
                </a:extLst>
              </p:cNvPr>
              <p:cNvSpPr>
                <a:spLocks/>
              </p:cNvSpPr>
              <p:nvPr/>
            </p:nvSpPr>
            <p:spPr bwMode="auto">
              <a:xfrm>
                <a:off x="4261" y="2068"/>
                <a:ext cx="86" cy="92"/>
              </a:xfrm>
              <a:custGeom>
                <a:avLst/>
                <a:gdLst>
                  <a:gd name="T0" fmla="*/ 0 w 40"/>
                  <a:gd name="T1" fmla="*/ 421 h 43"/>
                  <a:gd name="T2" fmla="*/ 398 w 40"/>
                  <a:gd name="T3" fmla="*/ 0 h 43"/>
                  <a:gd name="T4" fmla="*/ 0 60000 65536"/>
                  <a:gd name="T5" fmla="*/ 0 60000 65536"/>
                </a:gdLst>
                <a:ahLst/>
                <a:cxnLst>
                  <a:cxn ang="T4">
                    <a:pos x="T0" y="T1"/>
                  </a:cxn>
                  <a:cxn ang="T5">
                    <a:pos x="T2" y="T3"/>
                  </a:cxn>
                </a:cxnLst>
                <a:rect l="0" t="0" r="r" b="b"/>
                <a:pathLst>
                  <a:path w="40" h="43">
                    <a:moveTo>
                      <a:pt x="0" y="43"/>
                    </a:moveTo>
                    <a:cubicBezTo>
                      <a:pt x="5" y="23"/>
                      <a:pt x="24" y="12"/>
                      <a:pt x="40"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24" name="Freeform 526">
                <a:extLst>
                  <a:ext uri="{FF2B5EF4-FFF2-40B4-BE49-F238E27FC236}">
                    <a16:creationId xmlns:a16="http://schemas.microsoft.com/office/drawing/2014/main" id="{6FB2B643-F13E-B5E2-6E4A-7349AE155F4B}"/>
                  </a:ext>
                </a:extLst>
              </p:cNvPr>
              <p:cNvSpPr>
                <a:spLocks/>
              </p:cNvSpPr>
              <p:nvPr/>
            </p:nvSpPr>
            <p:spPr bwMode="auto">
              <a:xfrm>
                <a:off x="4233" y="1782"/>
                <a:ext cx="131" cy="68"/>
              </a:xfrm>
              <a:custGeom>
                <a:avLst/>
                <a:gdLst>
                  <a:gd name="T0" fmla="*/ 0 w 61"/>
                  <a:gd name="T1" fmla="*/ 0 h 32"/>
                  <a:gd name="T2" fmla="*/ 603 w 61"/>
                  <a:gd name="T3" fmla="*/ 308 h 32"/>
                  <a:gd name="T4" fmla="*/ 0 60000 65536"/>
                  <a:gd name="T5" fmla="*/ 0 60000 65536"/>
                </a:gdLst>
                <a:ahLst/>
                <a:cxnLst>
                  <a:cxn ang="T4">
                    <a:pos x="T0" y="T1"/>
                  </a:cxn>
                  <a:cxn ang="T5">
                    <a:pos x="T2" y="T3"/>
                  </a:cxn>
                </a:cxnLst>
                <a:rect l="0" t="0" r="r" b="b"/>
                <a:pathLst>
                  <a:path w="61" h="32">
                    <a:moveTo>
                      <a:pt x="0" y="0"/>
                    </a:moveTo>
                    <a:cubicBezTo>
                      <a:pt x="20" y="0"/>
                      <a:pt x="55" y="9"/>
                      <a:pt x="61" y="32"/>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25" name="Freeform 527">
                <a:extLst>
                  <a:ext uri="{FF2B5EF4-FFF2-40B4-BE49-F238E27FC236}">
                    <a16:creationId xmlns:a16="http://schemas.microsoft.com/office/drawing/2014/main" id="{881FA116-8C15-ACB2-08E9-EDA4787E0E9C}"/>
                  </a:ext>
                </a:extLst>
              </p:cNvPr>
              <p:cNvSpPr>
                <a:spLocks/>
              </p:cNvSpPr>
              <p:nvPr/>
            </p:nvSpPr>
            <p:spPr bwMode="auto">
              <a:xfrm>
                <a:off x="3513" y="2130"/>
                <a:ext cx="56" cy="86"/>
              </a:xfrm>
              <a:custGeom>
                <a:avLst/>
                <a:gdLst>
                  <a:gd name="T0" fmla="*/ 69 w 26"/>
                  <a:gd name="T1" fmla="*/ 0 h 40"/>
                  <a:gd name="T2" fmla="*/ 261 w 26"/>
                  <a:gd name="T3" fmla="*/ 318 h 40"/>
                  <a:gd name="T4" fmla="*/ 0 60000 65536"/>
                  <a:gd name="T5" fmla="*/ 0 60000 65536"/>
                </a:gdLst>
                <a:ahLst/>
                <a:cxnLst>
                  <a:cxn ang="T4">
                    <a:pos x="T0" y="T1"/>
                  </a:cxn>
                  <a:cxn ang="T5">
                    <a:pos x="T2" y="T3"/>
                  </a:cxn>
                </a:cxnLst>
                <a:rect l="0" t="0" r="r" b="b"/>
                <a:pathLst>
                  <a:path w="26" h="40">
                    <a:moveTo>
                      <a:pt x="7" y="0"/>
                    </a:moveTo>
                    <a:cubicBezTo>
                      <a:pt x="0" y="11"/>
                      <a:pt x="14" y="40"/>
                      <a:pt x="26" y="32"/>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26" name="Freeform 528">
                <a:extLst>
                  <a:ext uri="{FF2B5EF4-FFF2-40B4-BE49-F238E27FC236}">
                    <a16:creationId xmlns:a16="http://schemas.microsoft.com/office/drawing/2014/main" id="{78637247-8B31-1EF7-6EB3-159D6738B462}"/>
                  </a:ext>
                </a:extLst>
              </p:cNvPr>
              <p:cNvSpPr>
                <a:spLocks/>
              </p:cNvSpPr>
              <p:nvPr/>
            </p:nvSpPr>
            <p:spPr bwMode="auto">
              <a:xfrm>
                <a:off x="4462" y="2359"/>
                <a:ext cx="64" cy="38"/>
              </a:xfrm>
              <a:custGeom>
                <a:avLst/>
                <a:gdLst>
                  <a:gd name="T0" fmla="*/ 0 w 30"/>
                  <a:gd name="T1" fmla="*/ 133 h 18"/>
                  <a:gd name="T2" fmla="*/ 292 w 30"/>
                  <a:gd name="T3" fmla="*/ 169 h 18"/>
                  <a:gd name="T4" fmla="*/ 0 60000 65536"/>
                  <a:gd name="T5" fmla="*/ 0 60000 65536"/>
                </a:gdLst>
                <a:ahLst/>
                <a:cxnLst>
                  <a:cxn ang="T4">
                    <a:pos x="T0" y="T1"/>
                  </a:cxn>
                  <a:cxn ang="T5">
                    <a:pos x="T2" y="T3"/>
                  </a:cxn>
                </a:cxnLst>
                <a:rect l="0" t="0" r="r" b="b"/>
                <a:pathLst>
                  <a:path w="30" h="18">
                    <a:moveTo>
                      <a:pt x="0" y="14"/>
                    </a:moveTo>
                    <a:cubicBezTo>
                      <a:pt x="6" y="0"/>
                      <a:pt x="26" y="8"/>
                      <a:pt x="30" y="1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27" name="Freeform 529">
                <a:extLst>
                  <a:ext uri="{FF2B5EF4-FFF2-40B4-BE49-F238E27FC236}">
                    <a16:creationId xmlns:a16="http://schemas.microsoft.com/office/drawing/2014/main" id="{B6487DA5-D3F5-ACDF-5D6C-0211C0857FEA}"/>
                  </a:ext>
                </a:extLst>
              </p:cNvPr>
              <p:cNvSpPr>
                <a:spLocks/>
              </p:cNvSpPr>
              <p:nvPr/>
            </p:nvSpPr>
            <p:spPr bwMode="auto">
              <a:xfrm>
                <a:off x="4575" y="3045"/>
                <a:ext cx="71" cy="94"/>
              </a:xfrm>
              <a:custGeom>
                <a:avLst/>
                <a:gdLst>
                  <a:gd name="T0" fmla="*/ 200 w 33"/>
                  <a:gd name="T1" fmla="*/ 9 h 44"/>
                  <a:gd name="T2" fmla="*/ 278 w 33"/>
                  <a:gd name="T3" fmla="*/ 293 h 44"/>
                  <a:gd name="T4" fmla="*/ 0 w 33"/>
                  <a:gd name="T5" fmla="*/ 429 h 44"/>
                  <a:gd name="T6" fmla="*/ 0 60000 65536"/>
                  <a:gd name="T7" fmla="*/ 0 60000 65536"/>
                  <a:gd name="T8" fmla="*/ 0 60000 65536"/>
                </a:gdLst>
                <a:ahLst/>
                <a:cxnLst>
                  <a:cxn ang="T6">
                    <a:pos x="T0" y="T1"/>
                  </a:cxn>
                  <a:cxn ang="T7">
                    <a:pos x="T2" y="T3"/>
                  </a:cxn>
                  <a:cxn ang="T8">
                    <a:pos x="T4" y="T5"/>
                  </a:cxn>
                </a:cxnLst>
                <a:rect l="0" t="0" r="r" b="b"/>
                <a:pathLst>
                  <a:path w="33" h="44">
                    <a:moveTo>
                      <a:pt x="20" y="1"/>
                    </a:moveTo>
                    <a:cubicBezTo>
                      <a:pt x="33" y="0"/>
                      <a:pt x="33" y="19"/>
                      <a:pt x="28" y="30"/>
                    </a:cubicBezTo>
                    <a:cubicBezTo>
                      <a:pt x="23" y="41"/>
                      <a:pt x="7" y="41"/>
                      <a:pt x="0" y="4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28" name="Freeform 530">
                <a:extLst>
                  <a:ext uri="{FF2B5EF4-FFF2-40B4-BE49-F238E27FC236}">
                    <a16:creationId xmlns:a16="http://schemas.microsoft.com/office/drawing/2014/main" id="{CAB299CE-BC6C-B5ED-3B79-70EFDD6B121B}"/>
                  </a:ext>
                </a:extLst>
              </p:cNvPr>
              <p:cNvSpPr>
                <a:spLocks/>
              </p:cNvSpPr>
              <p:nvPr/>
            </p:nvSpPr>
            <p:spPr bwMode="auto">
              <a:xfrm>
                <a:off x="3725" y="1690"/>
                <a:ext cx="90" cy="66"/>
              </a:xfrm>
              <a:custGeom>
                <a:avLst/>
                <a:gdLst>
                  <a:gd name="T0" fmla="*/ 414 w 42"/>
                  <a:gd name="T1" fmla="*/ 0 h 31"/>
                  <a:gd name="T2" fmla="*/ 165 w 42"/>
                  <a:gd name="T3" fmla="*/ 300 h 31"/>
                  <a:gd name="T4" fmla="*/ 0 60000 65536"/>
                  <a:gd name="T5" fmla="*/ 0 60000 65536"/>
                </a:gdLst>
                <a:ahLst/>
                <a:cxnLst>
                  <a:cxn ang="T4">
                    <a:pos x="T0" y="T1"/>
                  </a:cxn>
                  <a:cxn ang="T5">
                    <a:pos x="T2" y="T3"/>
                  </a:cxn>
                </a:cxnLst>
                <a:rect l="0" t="0" r="r" b="b"/>
                <a:pathLst>
                  <a:path w="42" h="31">
                    <a:moveTo>
                      <a:pt x="42" y="0"/>
                    </a:moveTo>
                    <a:cubicBezTo>
                      <a:pt x="28" y="3"/>
                      <a:pt x="0" y="13"/>
                      <a:pt x="17" y="3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29" name="Freeform 531">
                <a:extLst>
                  <a:ext uri="{FF2B5EF4-FFF2-40B4-BE49-F238E27FC236}">
                    <a16:creationId xmlns:a16="http://schemas.microsoft.com/office/drawing/2014/main" id="{86F02DF4-BA3D-A387-3280-488AB263913A}"/>
                  </a:ext>
                </a:extLst>
              </p:cNvPr>
              <p:cNvSpPr>
                <a:spLocks/>
              </p:cNvSpPr>
              <p:nvPr/>
            </p:nvSpPr>
            <p:spPr bwMode="auto">
              <a:xfrm>
                <a:off x="3607" y="2006"/>
                <a:ext cx="26" cy="60"/>
              </a:xfrm>
              <a:custGeom>
                <a:avLst/>
                <a:gdLst>
                  <a:gd name="T0" fmla="*/ 0 w 12"/>
                  <a:gd name="T1" fmla="*/ 19 h 28"/>
                  <a:gd name="T2" fmla="*/ 113 w 12"/>
                  <a:gd name="T3" fmla="*/ 276 h 28"/>
                  <a:gd name="T4" fmla="*/ 0 60000 65536"/>
                  <a:gd name="T5" fmla="*/ 0 60000 65536"/>
                </a:gdLst>
                <a:ahLst/>
                <a:cxnLst>
                  <a:cxn ang="T4">
                    <a:pos x="T0" y="T1"/>
                  </a:cxn>
                  <a:cxn ang="T5">
                    <a:pos x="T2" y="T3"/>
                  </a:cxn>
                </a:cxnLst>
                <a:rect l="0" t="0" r="r" b="b"/>
                <a:pathLst>
                  <a:path w="12" h="28">
                    <a:moveTo>
                      <a:pt x="0" y="2"/>
                    </a:moveTo>
                    <a:cubicBezTo>
                      <a:pt x="9" y="0"/>
                      <a:pt x="12" y="21"/>
                      <a:pt x="11" y="2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30" name="Freeform 532">
                <a:extLst>
                  <a:ext uri="{FF2B5EF4-FFF2-40B4-BE49-F238E27FC236}">
                    <a16:creationId xmlns:a16="http://schemas.microsoft.com/office/drawing/2014/main" id="{EEDA8F7B-CC6F-1050-926B-9995DF5265C0}"/>
                  </a:ext>
                </a:extLst>
              </p:cNvPr>
              <p:cNvSpPr>
                <a:spLocks/>
              </p:cNvSpPr>
              <p:nvPr/>
            </p:nvSpPr>
            <p:spPr bwMode="auto">
              <a:xfrm>
                <a:off x="4473" y="1592"/>
                <a:ext cx="166" cy="79"/>
              </a:xfrm>
              <a:custGeom>
                <a:avLst/>
                <a:gdLst>
                  <a:gd name="T0" fmla="*/ 9 w 78"/>
                  <a:gd name="T1" fmla="*/ 361 h 37"/>
                  <a:gd name="T2" fmla="*/ 349 w 78"/>
                  <a:gd name="T3" fmla="*/ 137 h 37"/>
                  <a:gd name="T4" fmla="*/ 538 w 78"/>
                  <a:gd name="T5" fmla="*/ 49 h 37"/>
                  <a:gd name="T6" fmla="*/ 751 w 78"/>
                  <a:gd name="T7" fmla="*/ 0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37">
                    <a:moveTo>
                      <a:pt x="1" y="37"/>
                    </a:moveTo>
                    <a:cubicBezTo>
                      <a:pt x="0" y="16"/>
                      <a:pt x="22" y="16"/>
                      <a:pt x="36" y="14"/>
                    </a:cubicBezTo>
                    <a:cubicBezTo>
                      <a:pt x="43" y="12"/>
                      <a:pt x="48" y="8"/>
                      <a:pt x="56" y="5"/>
                    </a:cubicBezTo>
                    <a:cubicBezTo>
                      <a:pt x="63" y="2"/>
                      <a:pt x="70" y="1"/>
                      <a:pt x="78"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31" name="Freeform 533">
                <a:extLst>
                  <a:ext uri="{FF2B5EF4-FFF2-40B4-BE49-F238E27FC236}">
                    <a16:creationId xmlns:a16="http://schemas.microsoft.com/office/drawing/2014/main" id="{DE7AE8AC-73EA-3BE3-645D-2E713E05EA1F}"/>
                  </a:ext>
                </a:extLst>
              </p:cNvPr>
              <p:cNvSpPr>
                <a:spLocks/>
              </p:cNvSpPr>
              <p:nvPr/>
            </p:nvSpPr>
            <p:spPr bwMode="auto">
              <a:xfrm>
                <a:off x="4545" y="1572"/>
                <a:ext cx="30" cy="41"/>
              </a:xfrm>
              <a:custGeom>
                <a:avLst/>
                <a:gdLst>
                  <a:gd name="T0" fmla="*/ 137 w 14"/>
                  <a:gd name="T1" fmla="*/ 190 h 19"/>
                  <a:gd name="T2" fmla="*/ 0 w 14"/>
                  <a:gd name="T3" fmla="*/ 0 h 19"/>
                  <a:gd name="T4" fmla="*/ 0 60000 65536"/>
                  <a:gd name="T5" fmla="*/ 0 60000 65536"/>
                </a:gdLst>
                <a:ahLst/>
                <a:cxnLst>
                  <a:cxn ang="T4">
                    <a:pos x="T0" y="T1"/>
                  </a:cxn>
                  <a:cxn ang="T5">
                    <a:pos x="T2" y="T3"/>
                  </a:cxn>
                </a:cxnLst>
                <a:rect l="0" t="0" r="r" b="b"/>
                <a:pathLst>
                  <a:path w="14" h="19">
                    <a:moveTo>
                      <a:pt x="14" y="19"/>
                    </a:moveTo>
                    <a:cubicBezTo>
                      <a:pt x="6" y="14"/>
                      <a:pt x="3" y="8"/>
                      <a:pt x="0"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32" name="Freeform 534">
                <a:extLst>
                  <a:ext uri="{FF2B5EF4-FFF2-40B4-BE49-F238E27FC236}">
                    <a16:creationId xmlns:a16="http://schemas.microsoft.com/office/drawing/2014/main" id="{63949EC0-5708-22FE-A409-40BAD8AEECF1}"/>
                  </a:ext>
                </a:extLst>
              </p:cNvPr>
              <p:cNvSpPr>
                <a:spLocks/>
              </p:cNvSpPr>
              <p:nvPr/>
            </p:nvSpPr>
            <p:spPr bwMode="auto">
              <a:xfrm>
                <a:off x="4496" y="1741"/>
                <a:ext cx="124" cy="220"/>
              </a:xfrm>
              <a:custGeom>
                <a:avLst/>
                <a:gdLst>
                  <a:gd name="T0" fmla="*/ 0 w 58"/>
                  <a:gd name="T1" fmla="*/ 0 h 103"/>
                  <a:gd name="T2" fmla="*/ 393 w 58"/>
                  <a:gd name="T3" fmla="*/ 457 h 103"/>
                  <a:gd name="T4" fmla="*/ 567 w 58"/>
                  <a:gd name="T5" fmla="*/ 1004 h 103"/>
                  <a:gd name="T6" fmla="*/ 0 60000 65536"/>
                  <a:gd name="T7" fmla="*/ 0 60000 65536"/>
                  <a:gd name="T8" fmla="*/ 0 60000 65536"/>
                </a:gdLst>
                <a:ahLst/>
                <a:cxnLst>
                  <a:cxn ang="T6">
                    <a:pos x="T0" y="T1"/>
                  </a:cxn>
                  <a:cxn ang="T7">
                    <a:pos x="T2" y="T3"/>
                  </a:cxn>
                  <a:cxn ang="T8">
                    <a:pos x="T4" y="T5"/>
                  </a:cxn>
                </a:cxnLst>
                <a:rect l="0" t="0" r="r" b="b"/>
                <a:pathLst>
                  <a:path w="58" h="103">
                    <a:moveTo>
                      <a:pt x="0" y="0"/>
                    </a:moveTo>
                    <a:cubicBezTo>
                      <a:pt x="6" y="20"/>
                      <a:pt x="32" y="26"/>
                      <a:pt x="40" y="47"/>
                    </a:cubicBezTo>
                    <a:cubicBezTo>
                      <a:pt x="43" y="55"/>
                      <a:pt x="49" y="103"/>
                      <a:pt x="58" y="10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33" name="Freeform 535">
                <a:extLst>
                  <a:ext uri="{FF2B5EF4-FFF2-40B4-BE49-F238E27FC236}">
                    <a16:creationId xmlns:a16="http://schemas.microsoft.com/office/drawing/2014/main" id="{A04B74E6-CFB2-A17E-1CCC-E6FA39DAD035}"/>
                  </a:ext>
                </a:extLst>
              </p:cNvPr>
              <p:cNvSpPr>
                <a:spLocks/>
              </p:cNvSpPr>
              <p:nvPr/>
            </p:nvSpPr>
            <p:spPr bwMode="auto">
              <a:xfrm>
                <a:off x="3359" y="1795"/>
                <a:ext cx="107" cy="115"/>
              </a:xfrm>
              <a:custGeom>
                <a:avLst/>
                <a:gdLst>
                  <a:gd name="T0" fmla="*/ 68 w 50"/>
                  <a:gd name="T1" fmla="*/ 341 h 54"/>
                  <a:gd name="T2" fmla="*/ 422 w 50"/>
                  <a:gd name="T3" fmla="*/ 173 h 54"/>
                  <a:gd name="T4" fmla="*/ 68 w 50"/>
                  <a:gd name="T5" fmla="*/ 341 h 54"/>
                  <a:gd name="T6" fmla="*/ 0 60000 65536"/>
                  <a:gd name="T7" fmla="*/ 0 60000 65536"/>
                  <a:gd name="T8" fmla="*/ 0 60000 65536"/>
                </a:gdLst>
                <a:ahLst/>
                <a:cxnLst>
                  <a:cxn ang="T6">
                    <a:pos x="T0" y="T1"/>
                  </a:cxn>
                  <a:cxn ang="T7">
                    <a:pos x="T2" y="T3"/>
                  </a:cxn>
                  <a:cxn ang="T8">
                    <a:pos x="T4" y="T5"/>
                  </a:cxn>
                </a:cxnLst>
                <a:rect l="0" t="0" r="r" b="b"/>
                <a:pathLst>
                  <a:path w="50" h="54">
                    <a:moveTo>
                      <a:pt x="7" y="35"/>
                    </a:moveTo>
                    <a:cubicBezTo>
                      <a:pt x="10" y="54"/>
                      <a:pt x="50" y="35"/>
                      <a:pt x="43" y="18"/>
                    </a:cubicBezTo>
                    <a:cubicBezTo>
                      <a:pt x="36" y="0"/>
                      <a:pt x="0" y="22"/>
                      <a:pt x="7" y="35"/>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34" name="Freeform 536">
                <a:extLst>
                  <a:ext uri="{FF2B5EF4-FFF2-40B4-BE49-F238E27FC236}">
                    <a16:creationId xmlns:a16="http://schemas.microsoft.com/office/drawing/2014/main" id="{D7BE620B-3ABC-F1B3-AB37-31C88C85FE67}"/>
                  </a:ext>
                </a:extLst>
              </p:cNvPr>
              <p:cNvSpPr>
                <a:spLocks/>
              </p:cNvSpPr>
              <p:nvPr/>
            </p:nvSpPr>
            <p:spPr bwMode="auto">
              <a:xfrm>
                <a:off x="3471" y="1741"/>
                <a:ext cx="55" cy="49"/>
              </a:xfrm>
              <a:custGeom>
                <a:avLst/>
                <a:gdLst>
                  <a:gd name="T0" fmla="*/ 28 w 26"/>
                  <a:gd name="T1" fmla="*/ 145 h 23"/>
                  <a:gd name="T2" fmla="*/ 228 w 26"/>
                  <a:gd name="T3" fmla="*/ 85 h 23"/>
                  <a:gd name="T4" fmla="*/ 28 w 26"/>
                  <a:gd name="T5" fmla="*/ 145 h 23"/>
                  <a:gd name="T6" fmla="*/ 0 60000 65536"/>
                  <a:gd name="T7" fmla="*/ 0 60000 65536"/>
                  <a:gd name="T8" fmla="*/ 0 60000 65536"/>
                </a:gdLst>
                <a:ahLst/>
                <a:cxnLst>
                  <a:cxn ang="T6">
                    <a:pos x="T0" y="T1"/>
                  </a:cxn>
                  <a:cxn ang="T7">
                    <a:pos x="T2" y="T3"/>
                  </a:cxn>
                  <a:cxn ang="T8">
                    <a:pos x="T4" y="T5"/>
                  </a:cxn>
                </a:cxnLst>
                <a:rect l="0" t="0" r="r" b="b"/>
                <a:pathLst>
                  <a:path w="26" h="23">
                    <a:moveTo>
                      <a:pt x="3" y="15"/>
                    </a:moveTo>
                    <a:cubicBezTo>
                      <a:pt x="4" y="23"/>
                      <a:pt x="26" y="19"/>
                      <a:pt x="24" y="9"/>
                    </a:cubicBezTo>
                    <a:cubicBezTo>
                      <a:pt x="23" y="0"/>
                      <a:pt x="0" y="5"/>
                      <a:pt x="3" y="15"/>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35" name="Freeform 537">
                <a:extLst>
                  <a:ext uri="{FF2B5EF4-FFF2-40B4-BE49-F238E27FC236}">
                    <a16:creationId xmlns:a16="http://schemas.microsoft.com/office/drawing/2014/main" id="{A13E31E0-2B23-0AF2-99AD-049F24A56787}"/>
                  </a:ext>
                </a:extLst>
              </p:cNvPr>
              <p:cNvSpPr>
                <a:spLocks/>
              </p:cNvSpPr>
              <p:nvPr/>
            </p:nvSpPr>
            <p:spPr bwMode="auto">
              <a:xfrm>
                <a:off x="4075" y="1647"/>
                <a:ext cx="86" cy="62"/>
              </a:xfrm>
              <a:custGeom>
                <a:avLst/>
                <a:gdLst>
                  <a:gd name="T0" fmla="*/ 69 w 40"/>
                  <a:gd name="T1" fmla="*/ 128 h 29"/>
                  <a:gd name="T2" fmla="*/ 277 w 40"/>
                  <a:gd name="T3" fmla="*/ 224 h 29"/>
                  <a:gd name="T4" fmla="*/ 69 w 40"/>
                  <a:gd name="T5" fmla="*/ 128 h 29"/>
                  <a:gd name="T6" fmla="*/ 0 60000 65536"/>
                  <a:gd name="T7" fmla="*/ 0 60000 65536"/>
                  <a:gd name="T8" fmla="*/ 0 60000 65536"/>
                </a:gdLst>
                <a:ahLst/>
                <a:cxnLst>
                  <a:cxn ang="T6">
                    <a:pos x="T0" y="T1"/>
                  </a:cxn>
                  <a:cxn ang="T7">
                    <a:pos x="T2" y="T3"/>
                  </a:cxn>
                  <a:cxn ang="T8">
                    <a:pos x="T4" y="T5"/>
                  </a:cxn>
                </a:cxnLst>
                <a:rect l="0" t="0" r="r" b="b"/>
                <a:pathLst>
                  <a:path w="40" h="29">
                    <a:moveTo>
                      <a:pt x="7" y="13"/>
                    </a:moveTo>
                    <a:cubicBezTo>
                      <a:pt x="0" y="25"/>
                      <a:pt x="16" y="29"/>
                      <a:pt x="28" y="23"/>
                    </a:cubicBezTo>
                    <a:cubicBezTo>
                      <a:pt x="40" y="16"/>
                      <a:pt x="13" y="0"/>
                      <a:pt x="7" y="13"/>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36" name="Freeform 538">
                <a:extLst>
                  <a:ext uri="{FF2B5EF4-FFF2-40B4-BE49-F238E27FC236}">
                    <a16:creationId xmlns:a16="http://schemas.microsoft.com/office/drawing/2014/main" id="{3CBD9B32-0B03-AE03-E8F9-EF371C219445}"/>
                  </a:ext>
                </a:extLst>
              </p:cNvPr>
              <p:cNvSpPr>
                <a:spLocks/>
              </p:cNvSpPr>
              <p:nvPr/>
            </p:nvSpPr>
            <p:spPr bwMode="auto">
              <a:xfrm>
                <a:off x="3278" y="2485"/>
                <a:ext cx="77" cy="139"/>
              </a:xfrm>
              <a:custGeom>
                <a:avLst/>
                <a:gdLst>
                  <a:gd name="T0" fmla="*/ 342 w 36"/>
                  <a:gd name="T1" fmla="*/ 293 h 65"/>
                  <a:gd name="T2" fmla="*/ 197 w 36"/>
                  <a:gd name="T3" fmla="*/ 60 h 65"/>
                  <a:gd name="T4" fmla="*/ 120 w 36"/>
                  <a:gd name="T5" fmla="*/ 197 h 65"/>
                  <a:gd name="T6" fmla="*/ 120 w 36"/>
                  <a:gd name="T7" fmla="*/ 635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65">
                    <a:moveTo>
                      <a:pt x="35" y="30"/>
                    </a:moveTo>
                    <a:cubicBezTo>
                      <a:pt x="36" y="13"/>
                      <a:pt x="25" y="8"/>
                      <a:pt x="20" y="6"/>
                    </a:cubicBezTo>
                    <a:cubicBezTo>
                      <a:pt x="6" y="0"/>
                      <a:pt x="12" y="14"/>
                      <a:pt x="12" y="20"/>
                    </a:cubicBezTo>
                    <a:cubicBezTo>
                      <a:pt x="12" y="33"/>
                      <a:pt x="0" y="56"/>
                      <a:pt x="12" y="6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37" name="Freeform 539">
                <a:extLst>
                  <a:ext uri="{FF2B5EF4-FFF2-40B4-BE49-F238E27FC236}">
                    <a16:creationId xmlns:a16="http://schemas.microsoft.com/office/drawing/2014/main" id="{8568C4CA-5937-1E12-B509-FE2D7254B1D6}"/>
                  </a:ext>
                </a:extLst>
              </p:cNvPr>
              <p:cNvSpPr>
                <a:spLocks/>
              </p:cNvSpPr>
              <p:nvPr/>
            </p:nvSpPr>
            <p:spPr bwMode="auto">
              <a:xfrm>
                <a:off x="3047" y="1433"/>
                <a:ext cx="242" cy="223"/>
              </a:xfrm>
              <a:custGeom>
                <a:avLst/>
                <a:gdLst>
                  <a:gd name="T0" fmla="*/ 0 w 113"/>
                  <a:gd name="T1" fmla="*/ 0 h 104"/>
                  <a:gd name="T2" fmla="*/ 317 w 113"/>
                  <a:gd name="T3" fmla="*/ 304 h 104"/>
                  <a:gd name="T4" fmla="*/ 559 w 113"/>
                  <a:gd name="T5" fmla="*/ 594 h 104"/>
                  <a:gd name="T6" fmla="*/ 912 w 113"/>
                  <a:gd name="T7" fmla="*/ 723 h 104"/>
                  <a:gd name="T8" fmla="*/ 1109 w 113"/>
                  <a:gd name="T9" fmla="*/ 1025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04">
                    <a:moveTo>
                      <a:pt x="0" y="0"/>
                    </a:moveTo>
                    <a:cubicBezTo>
                      <a:pt x="11" y="8"/>
                      <a:pt x="25" y="20"/>
                      <a:pt x="32" y="31"/>
                    </a:cubicBezTo>
                    <a:cubicBezTo>
                      <a:pt x="39" y="41"/>
                      <a:pt x="45" y="54"/>
                      <a:pt x="57" y="60"/>
                    </a:cubicBezTo>
                    <a:cubicBezTo>
                      <a:pt x="68" y="65"/>
                      <a:pt x="81" y="65"/>
                      <a:pt x="93" y="73"/>
                    </a:cubicBezTo>
                    <a:cubicBezTo>
                      <a:pt x="102" y="79"/>
                      <a:pt x="109" y="95"/>
                      <a:pt x="113" y="10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38" name="Freeform 540">
                <a:extLst>
                  <a:ext uri="{FF2B5EF4-FFF2-40B4-BE49-F238E27FC236}">
                    <a16:creationId xmlns:a16="http://schemas.microsoft.com/office/drawing/2014/main" id="{B1335618-B6A9-E52C-853C-600DB68D3280}"/>
                  </a:ext>
                </a:extLst>
              </p:cNvPr>
              <p:cNvSpPr>
                <a:spLocks/>
              </p:cNvSpPr>
              <p:nvPr/>
            </p:nvSpPr>
            <p:spPr bwMode="auto">
              <a:xfrm>
                <a:off x="3018" y="2718"/>
                <a:ext cx="271" cy="915"/>
              </a:xfrm>
              <a:custGeom>
                <a:avLst/>
                <a:gdLst>
                  <a:gd name="T0" fmla="*/ 1233 w 127"/>
                  <a:gd name="T1" fmla="*/ 4182 h 428"/>
                  <a:gd name="T2" fmla="*/ 856 w 127"/>
                  <a:gd name="T3" fmla="*/ 3840 h 428"/>
                  <a:gd name="T4" fmla="*/ 506 w 127"/>
                  <a:gd name="T5" fmla="*/ 3459 h 428"/>
                  <a:gd name="T6" fmla="*/ 156 w 127"/>
                  <a:gd name="T7" fmla="*/ 3057 h 428"/>
                  <a:gd name="T8" fmla="*/ 137 w 127"/>
                  <a:gd name="T9" fmla="*/ 2309 h 428"/>
                  <a:gd name="T10" fmla="*/ 282 w 127"/>
                  <a:gd name="T11" fmla="*/ 2189 h 428"/>
                  <a:gd name="T12" fmla="*/ 437 w 127"/>
                  <a:gd name="T13" fmla="*/ 2069 h 428"/>
                  <a:gd name="T14" fmla="*/ 487 w 127"/>
                  <a:gd name="T15" fmla="*/ 1847 h 428"/>
                  <a:gd name="T16" fmla="*/ 309 w 127"/>
                  <a:gd name="T17" fmla="*/ 1503 h 428"/>
                  <a:gd name="T18" fmla="*/ 117 w 127"/>
                  <a:gd name="T19" fmla="*/ 1486 h 428"/>
                  <a:gd name="T20" fmla="*/ 105 w 127"/>
                  <a:gd name="T21" fmla="*/ 1281 h 428"/>
                  <a:gd name="T22" fmla="*/ 301 w 127"/>
                  <a:gd name="T23" fmla="*/ 808 h 428"/>
                  <a:gd name="T24" fmla="*/ 250 w 127"/>
                  <a:gd name="T25" fmla="*/ 654 h 428"/>
                  <a:gd name="T26" fmla="*/ 145 w 127"/>
                  <a:gd name="T27" fmla="*/ 586 h 428"/>
                  <a:gd name="T28" fmla="*/ 213 w 127"/>
                  <a:gd name="T29" fmla="*/ 402 h 428"/>
                  <a:gd name="T30" fmla="*/ 333 w 127"/>
                  <a:gd name="T31" fmla="*/ 0 h 4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7" h="428">
                    <a:moveTo>
                      <a:pt x="127" y="428"/>
                    </a:moveTo>
                    <a:cubicBezTo>
                      <a:pt x="116" y="424"/>
                      <a:pt x="95" y="400"/>
                      <a:pt x="88" y="393"/>
                    </a:cubicBezTo>
                    <a:cubicBezTo>
                      <a:pt x="76" y="382"/>
                      <a:pt x="58" y="359"/>
                      <a:pt x="52" y="354"/>
                    </a:cubicBezTo>
                    <a:cubicBezTo>
                      <a:pt x="44" y="349"/>
                      <a:pt x="19" y="317"/>
                      <a:pt x="16" y="313"/>
                    </a:cubicBezTo>
                    <a:cubicBezTo>
                      <a:pt x="7" y="301"/>
                      <a:pt x="7" y="259"/>
                      <a:pt x="14" y="236"/>
                    </a:cubicBezTo>
                    <a:cubicBezTo>
                      <a:pt x="17" y="228"/>
                      <a:pt x="27" y="225"/>
                      <a:pt x="29" y="224"/>
                    </a:cubicBezTo>
                    <a:cubicBezTo>
                      <a:pt x="36" y="219"/>
                      <a:pt x="42" y="219"/>
                      <a:pt x="45" y="212"/>
                    </a:cubicBezTo>
                    <a:cubicBezTo>
                      <a:pt x="48" y="206"/>
                      <a:pt x="50" y="196"/>
                      <a:pt x="50" y="189"/>
                    </a:cubicBezTo>
                    <a:cubicBezTo>
                      <a:pt x="50" y="176"/>
                      <a:pt x="43" y="161"/>
                      <a:pt x="32" y="154"/>
                    </a:cubicBezTo>
                    <a:cubicBezTo>
                      <a:pt x="24" y="150"/>
                      <a:pt x="17" y="155"/>
                      <a:pt x="12" y="152"/>
                    </a:cubicBezTo>
                    <a:cubicBezTo>
                      <a:pt x="5" y="148"/>
                      <a:pt x="0" y="130"/>
                      <a:pt x="11" y="131"/>
                    </a:cubicBezTo>
                    <a:cubicBezTo>
                      <a:pt x="41" y="133"/>
                      <a:pt x="37" y="101"/>
                      <a:pt x="31" y="83"/>
                    </a:cubicBezTo>
                    <a:cubicBezTo>
                      <a:pt x="30" y="78"/>
                      <a:pt x="30" y="71"/>
                      <a:pt x="26" y="67"/>
                    </a:cubicBezTo>
                    <a:cubicBezTo>
                      <a:pt x="23" y="63"/>
                      <a:pt x="18" y="63"/>
                      <a:pt x="15" y="60"/>
                    </a:cubicBezTo>
                    <a:cubicBezTo>
                      <a:pt x="7" y="51"/>
                      <a:pt x="12" y="45"/>
                      <a:pt x="22" y="41"/>
                    </a:cubicBezTo>
                    <a:cubicBezTo>
                      <a:pt x="35" y="34"/>
                      <a:pt x="35" y="16"/>
                      <a:pt x="34"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39" name="Freeform 541">
                <a:extLst>
                  <a:ext uri="{FF2B5EF4-FFF2-40B4-BE49-F238E27FC236}">
                    <a16:creationId xmlns:a16="http://schemas.microsoft.com/office/drawing/2014/main" id="{DBE4451D-3855-1178-5987-75CD33BC1971}"/>
                  </a:ext>
                </a:extLst>
              </p:cNvPr>
              <p:cNvSpPr>
                <a:spLocks/>
              </p:cNvSpPr>
              <p:nvPr/>
            </p:nvSpPr>
            <p:spPr bwMode="auto">
              <a:xfrm>
                <a:off x="3103" y="2353"/>
                <a:ext cx="124" cy="508"/>
              </a:xfrm>
              <a:custGeom>
                <a:avLst/>
                <a:gdLst>
                  <a:gd name="T0" fmla="*/ 567 w 58"/>
                  <a:gd name="T1" fmla="*/ 0 h 238"/>
                  <a:gd name="T2" fmla="*/ 173 w 58"/>
                  <a:gd name="T3" fmla="*/ 88 h 238"/>
                  <a:gd name="T4" fmla="*/ 128 w 58"/>
                  <a:gd name="T5" fmla="*/ 301 h 238"/>
                  <a:gd name="T6" fmla="*/ 109 w 58"/>
                  <a:gd name="T7" fmla="*/ 418 h 238"/>
                  <a:gd name="T8" fmla="*/ 205 w 58"/>
                  <a:gd name="T9" fmla="*/ 487 h 238"/>
                  <a:gd name="T10" fmla="*/ 342 w 58"/>
                  <a:gd name="T11" fmla="*/ 892 h 238"/>
                  <a:gd name="T12" fmla="*/ 402 w 58"/>
                  <a:gd name="T13" fmla="*/ 1353 h 238"/>
                  <a:gd name="T14" fmla="*/ 310 w 58"/>
                  <a:gd name="T15" fmla="*/ 1567 h 238"/>
                  <a:gd name="T16" fmla="*/ 293 w 58"/>
                  <a:gd name="T17" fmla="*/ 1799 h 238"/>
                  <a:gd name="T18" fmla="*/ 173 w 58"/>
                  <a:gd name="T19" fmla="*/ 1972 h 238"/>
                  <a:gd name="T20" fmla="*/ 60 w 58"/>
                  <a:gd name="T21" fmla="*/ 2100 h 238"/>
                  <a:gd name="T22" fmla="*/ 197 w 58"/>
                  <a:gd name="T23" fmla="*/ 2314 h 2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238">
                    <a:moveTo>
                      <a:pt x="58" y="0"/>
                    </a:moveTo>
                    <a:cubicBezTo>
                      <a:pt x="56" y="21"/>
                      <a:pt x="25" y="4"/>
                      <a:pt x="18" y="9"/>
                    </a:cubicBezTo>
                    <a:cubicBezTo>
                      <a:pt x="12" y="12"/>
                      <a:pt x="13" y="25"/>
                      <a:pt x="13" y="31"/>
                    </a:cubicBezTo>
                    <a:cubicBezTo>
                      <a:pt x="12" y="34"/>
                      <a:pt x="10" y="39"/>
                      <a:pt x="11" y="43"/>
                    </a:cubicBezTo>
                    <a:cubicBezTo>
                      <a:pt x="14" y="48"/>
                      <a:pt x="16" y="46"/>
                      <a:pt x="21" y="50"/>
                    </a:cubicBezTo>
                    <a:cubicBezTo>
                      <a:pt x="31" y="58"/>
                      <a:pt x="33" y="78"/>
                      <a:pt x="35" y="92"/>
                    </a:cubicBezTo>
                    <a:cubicBezTo>
                      <a:pt x="38" y="106"/>
                      <a:pt x="43" y="124"/>
                      <a:pt x="41" y="139"/>
                    </a:cubicBezTo>
                    <a:cubicBezTo>
                      <a:pt x="40" y="146"/>
                      <a:pt x="35" y="153"/>
                      <a:pt x="32" y="161"/>
                    </a:cubicBezTo>
                    <a:cubicBezTo>
                      <a:pt x="29" y="169"/>
                      <a:pt x="30" y="176"/>
                      <a:pt x="30" y="185"/>
                    </a:cubicBezTo>
                    <a:cubicBezTo>
                      <a:pt x="29" y="195"/>
                      <a:pt x="28" y="199"/>
                      <a:pt x="18" y="203"/>
                    </a:cubicBezTo>
                    <a:cubicBezTo>
                      <a:pt x="13" y="205"/>
                      <a:pt x="0" y="206"/>
                      <a:pt x="6" y="216"/>
                    </a:cubicBezTo>
                    <a:cubicBezTo>
                      <a:pt x="7" y="233"/>
                      <a:pt x="14" y="218"/>
                      <a:pt x="20" y="23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40" name="Freeform 542">
                <a:extLst>
                  <a:ext uri="{FF2B5EF4-FFF2-40B4-BE49-F238E27FC236}">
                    <a16:creationId xmlns:a16="http://schemas.microsoft.com/office/drawing/2014/main" id="{74F22829-C09F-0D68-B93F-25BAA990B926}"/>
                  </a:ext>
                </a:extLst>
              </p:cNvPr>
              <p:cNvSpPr>
                <a:spLocks/>
              </p:cNvSpPr>
              <p:nvPr/>
            </p:nvSpPr>
            <p:spPr bwMode="auto">
              <a:xfrm>
                <a:off x="3206" y="2671"/>
                <a:ext cx="89" cy="276"/>
              </a:xfrm>
              <a:custGeom>
                <a:avLst/>
                <a:gdLst>
                  <a:gd name="T0" fmla="*/ 401 w 42"/>
                  <a:gd name="T1" fmla="*/ 178 h 129"/>
                  <a:gd name="T2" fmla="*/ 136 w 42"/>
                  <a:gd name="T3" fmla="*/ 68 h 129"/>
                  <a:gd name="T4" fmla="*/ 28 w 42"/>
                  <a:gd name="T5" fmla="*/ 370 h 129"/>
                  <a:gd name="T6" fmla="*/ 95 w 42"/>
                  <a:gd name="T7" fmla="*/ 507 h 129"/>
                  <a:gd name="T8" fmla="*/ 95 w 42"/>
                  <a:gd name="T9" fmla="*/ 687 h 129"/>
                  <a:gd name="T10" fmla="*/ 373 w 42"/>
                  <a:gd name="T11" fmla="*/ 1264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129">
                    <a:moveTo>
                      <a:pt x="42" y="18"/>
                    </a:moveTo>
                    <a:cubicBezTo>
                      <a:pt x="40" y="5"/>
                      <a:pt x="24" y="0"/>
                      <a:pt x="14" y="7"/>
                    </a:cubicBezTo>
                    <a:cubicBezTo>
                      <a:pt x="7" y="11"/>
                      <a:pt x="0" y="29"/>
                      <a:pt x="3" y="38"/>
                    </a:cubicBezTo>
                    <a:cubicBezTo>
                      <a:pt x="5" y="43"/>
                      <a:pt x="8" y="45"/>
                      <a:pt x="10" y="52"/>
                    </a:cubicBezTo>
                    <a:cubicBezTo>
                      <a:pt x="10" y="58"/>
                      <a:pt x="9" y="64"/>
                      <a:pt x="10" y="70"/>
                    </a:cubicBezTo>
                    <a:cubicBezTo>
                      <a:pt x="13" y="81"/>
                      <a:pt x="39" y="69"/>
                      <a:pt x="39" y="12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41" name="Freeform 543">
                <a:extLst>
                  <a:ext uri="{FF2B5EF4-FFF2-40B4-BE49-F238E27FC236}">
                    <a16:creationId xmlns:a16="http://schemas.microsoft.com/office/drawing/2014/main" id="{6C48727B-B450-FEAD-F734-587E87B0A59C}"/>
                  </a:ext>
                </a:extLst>
              </p:cNvPr>
              <p:cNvSpPr>
                <a:spLocks/>
              </p:cNvSpPr>
              <p:nvPr/>
            </p:nvSpPr>
            <p:spPr bwMode="auto">
              <a:xfrm>
                <a:off x="3114" y="1880"/>
                <a:ext cx="92" cy="210"/>
              </a:xfrm>
              <a:custGeom>
                <a:avLst/>
                <a:gdLst>
                  <a:gd name="T0" fmla="*/ 9 w 43"/>
                  <a:gd name="T1" fmla="*/ 0 h 98"/>
                  <a:gd name="T2" fmla="*/ 60 w 43"/>
                  <a:gd name="T3" fmla="*/ 180 h 98"/>
                  <a:gd name="T4" fmla="*/ 265 w 43"/>
                  <a:gd name="T5" fmla="*/ 225 h 98"/>
                  <a:gd name="T6" fmla="*/ 421 w 43"/>
                  <a:gd name="T7" fmla="*/ 570 h 98"/>
                  <a:gd name="T8" fmla="*/ 325 w 43"/>
                  <a:gd name="T9" fmla="*/ 739 h 98"/>
                  <a:gd name="T10" fmla="*/ 334 w 43"/>
                  <a:gd name="T11" fmla="*/ 964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98">
                    <a:moveTo>
                      <a:pt x="1" y="0"/>
                    </a:moveTo>
                    <a:cubicBezTo>
                      <a:pt x="0" y="4"/>
                      <a:pt x="3" y="14"/>
                      <a:pt x="6" y="18"/>
                    </a:cubicBezTo>
                    <a:cubicBezTo>
                      <a:pt x="13" y="26"/>
                      <a:pt x="19" y="20"/>
                      <a:pt x="27" y="23"/>
                    </a:cubicBezTo>
                    <a:cubicBezTo>
                      <a:pt x="36" y="26"/>
                      <a:pt x="43" y="49"/>
                      <a:pt x="43" y="58"/>
                    </a:cubicBezTo>
                    <a:cubicBezTo>
                      <a:pt x="42" y="65"/>
                      <a:pt x="37" y="69"/>
                      <a:pt x="33" y="75"/>
                    </a:cubicBezTo>
                    <a:cubicBezTo>
                      <a:pt x="27" y="85"/>
                      <a:pt x="33" y="87"/>
                      <a:pt x="34" y="9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42" name="Freeform 544">
                <a:extLst>
                  <a:ext uri="{FF2B5EF4-FFF2-40B4-BE49-F238E27FC236}">
                    <a16:creationId xmlns:a16="http://schemas.microsoft.com/office/drawing/2014/main" id="{E2DC4DE6-6C50-04F5-A9E2-8297B2D47E63}"/>
                  </a:ext>
                </a:extLst>
              </p:cNvPr>
              <p:cNvSpPr>
                <a:spLocks/>
              </p:cNvSpPr>
              <p:nvPr/>
            </p:nvSpPr>
            <p:spPr bwMode="auto">
              <a:xfrm>
                <a:off x="3167" y="2064"/>
                <a:ext cx="111" cy="212"/>
              </a:xfrm>
              <a:custGeom>
                <a:avLst/>
                <a:gdLst>
                  <a:gd name="T0" fmla="*/ 96 w 52"/>
                  <a:gd name="T1" fmla="*/ 137 h 99"/>
                  <a:gd name="T2" fmla="*/ 318 w 52"/>
                  <a:gd name="T3" fmla="*/ 707 h 99"/>
                  <a:gd name="T4" fmla="*/ 164 w 52"/>
                  <a:gd name="T5" fmla="*/ 679 h 99"/>
                  <a:gd name="T6" fmla="*/ 60 w 52"/>
                  <a:gd name="T7" fmla="*/ 679 h 99"/>
                  <a:gd name="T8" fmla="*/ 19 w 52"/>
                  <a:gd name="T9" fmla="*/ 807 h 99"/>
                  <a:gd name="T10" fmla="*/ 128 w 52"/>
                  <a:gd name="T11" fmla="*/ 972 h 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99">
                    <a:moveTo>
                      <a:pt x="10" y="14"/>
                    </a:moveTo>
                    <a:cubicBezTo>
                      <a:pt x="30" y="0"/>
                      <a:pt x="52" y="60"/>
                      <a:pt x="33" y="72"/>
                    </a:cubicBezTo>
                    <a:cubicBezTo>
                      <a:pt x="25" y="77"/>
                      <a:pt x="22" y="72"/>
                      <a:pt x="17" y="69"/>
                    </a:cubicBezTo>
                    <a:cubicBezTo>
                      <a:pt x="9" y="64"/>
                      <a:pt x="12" y="63"/>
                      <a:pt x="6" y="69"/>
                    </a:cubicBezTo>
                    <a:cubicBezTo>
                      <a:pt x="0" y="74"/>
                      <a:pt x="1" y="74"/>
                      <a:pt x="2" y="82"/>
                    </a:cubicBezTo>
                    <a:cubicBezTo>
                      <a:pt x="4" y="92"/>
                      <a:pt x="8" y="90"/>
                      <a:pt x="13" y="9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43" name="Freeform 545">
                <a:extLst>
                  <a:ext uri="{FF2B5EF4-FFF2-40B4-BE49-F238E27FC236}">
                    <a16:creationId xmlns:a16="http://schemas.microsoft.com/office/drawing/2014/main" id="{CA381110-E506-13A7-09D5-DAB2ED1CB2E4}"/>
                  </a:ext>
                </a:extLst>
              </p:cNvPr>
              <p:cNvSpPr>
                <a:spLocks/>
              </p:cNvSpPr>
              <p:nvPr/>
            </p:nvSpPr>
            <p:spPr bwMode="auto">
              <a:xfrm>
                <a:off x="3035" y="1946"/>
                <a:ext cx="151" cy="114"/>
              </a:xfrm>
              <a:custGeom>
                <a:avLst/>
                <a:gdLst>
                  <a:gd name="T0" fmla="*/ 683 w 71"/>
                  <a:gd name="T1" fmla="*/ 0 h 53"/>
                  <a:gd name="T2" fmla="*/ 317 w 71"/>
                  <a:gd name="T3" fmla="*/ 250 h 53"/>
                  <a:gd name="T4" fmla="*/ 77 w 71"/>
                  <a:gd name="T5" fmla="*/ 269 h 53"/>
                  <a:gd name="T6" fmla="*/ 49 w 71"/>
                  <a:gd name="T7" fmla="*/ 467 h 53"/>
                  <a:gd name="T8" fmla="*/ 366 w 71"/>
                  <a:gd name="T9" fmla="*/ 426 h 53"/>
                  <a:gd name="T10" fmla="*/ 642 w 71"/>
                  <a:gd name="T11" fmla="*/ 518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53">
                    <a:moveTo>
                      <a:pt x="71" y="0"/>
                    </a:moveTo>
                    <a:cubicBezTo>
                      <a:pt x="70" y="15"/>
                      <a:pt x="45" y="24"/>
                      <a:pt x="33" y="25"/>
                    </a:cubicBezTo>
                    <a:cubicBezTo>
                      <a:pt x="24" y="26"/>
                      <a:pt x="16" y="21"/>
                      <a:pt x="8" y="27"/>
                    </a:cubicBezTo>
                    <a:cubicBezTo>
                      <a:pt x="0" y="32"/>
                      <a:pt x="4" y="38"/>
                      <a:pt x="5" y="47"/>
                    </a:cubicBezTo>
                    <a:cubicBezTo>
                      <a:pt x="16" y="48"/>
                      <a:pt x="27" y="41"/>
                      <a:pt x="38" y="43"/>
                    </a:cubicBezTo>
                    <a:cubicBezTo>
                      <a:pt x="48" y="44"/>
                      <a:pt x="54" y="53"/>
                      <a:pt x="67" y="52"/>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44" name="Freeform 546">
                <a:extLst>
                  <a:ext uri="{FF2B5EF4-FFF2-40B4-BE49-F238E27FC236}">
                    <a16:creationId xmlns:a16="http://schemas.microsoft.com/office/drawing/2014/main" id="{A63789CA-BA9F-4AFE-694A-6F500B93715F}"/>
                  </a:ext>
                </a:extLst>
              </p:cNvPr>
              <p:cNvSpPr>
                <a:spLocks/>
              </p:cNvSpPr>
              <p:nvPr/>
            </p:nvSpPr>
            <p:spPr bwMode="auto">
              <a:xfrm>
                <a:off x="3028" y="2248"/>
                <a:ext cx="145" cy="167"/>
              </a:xfrm>
              <a:custGeom>
                <a:avLst/>
                <a:gdLst>
                  <a:gd name="T0" fmla="*/ 659 w 68"/>
                  <a:gd name="T1" fmla="*/ 0 h 78"/>
                  <a:gd name="T2" fmla="*/ 241 w 68"/>
                  <a:gd name="T3" fmla="*/ 77 h 78"/>
                  <a:gd name="T4" fmla="*/ 156 w 68"/>
                  <a:gd name="T5" fmla="*/ 128 h 78"/>
                  <a:gd name="T6" fmla="*/ 232 w 68"/>
                  <a:gd name="T7" fmla="*/ 233 h 78"/>
                  <a:gd name="T8" fmla="*/ 301 w 68"/>
                  <a:gd name="T9" fmla="*/ 430 h 78"/>
                  <a:gd name="T10" fmla="*/ 136 w 68"/>
                  <a:gd name="T11" fmla="*/ 542 h 78"/>
                  <a:gd name="T12" fmla="*/ 60 w 68"/>
                  <a:gd name="T13" fmla="*/ 696 h 78"/>
                  <a:gd name="T14" fmla="*/ 249 w 68"/>
                  <a:gd name="T15" fmla="*/ 724 h 78"/>
                  <a:gd name="T16" fmla="*/ 446 w 68"/>
                  <a:gd name="T17" fmla="*/ 756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78">
                    <a:moveTo>
                      <a:pt x="68" y="0"/>
                    </a:moveTo>
                    <a:cubicBezTo>
                      <a:pt x="55" y="12"/>
                      <a:pt x="40" y="7"/>
                      <a:pt x="25" y="8"/>
                    </a:cubicBezTo>
                    <a:cubicBezTo>
                      <a:pt x="19" y="8"/>
                      <a:pt x="18" y="7"/>
                      <a:pt x="16" y="13"/>
                    </a:cubicBezTo>
                    <a:cubicBezTo>
                      <a:pt x="12" y="26"/>
                      <a:pt x="18" y="22"/>
                      <a:pt x="24" y="24"/>
                    </a:cubicBezTo>
                    <a:cubicBezTo>
                      <a:pt x="30" y="26"/>
                      <a:pt x="34" y="37"/>
                      <a:pt x="31" y="44"/>
                    </a:cubicBezTo>
                    <a:cubicBezTo>
                      <a:pt x="28" y="52"/>
                      <a:pt x="20" y="52"/>
                      <a:pt x="14" y="55"/>
                    </a:cubicBezTo>
                    <a:cubicBezTo>
                      <a:pt x="8" y="57"/>
                      <a:pt x="0" y="62"/>
                      <a:pt x="6" y="71"/>
                    </a:cubicBezTo>
                    <a:cubicBezTo>
                      <a:pt x="10" y="78"/>
                      <a:pt x="18" y="74"/>
                      <a:pt x="26" y="74"/>
                    </a:cubicBezTo>
                    <a:cubicBezTo>
                      <a:pt x="32" y="73"/>
                      <a:pt x="40" y="72"/>
                      <a:pt x="46" y="7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45" name="Freeform 547">
                <a:extLst>
                  <a:ext uri="{FF2B5EF4-FFF2-40B4-BE49-F238E27FC236}">
                    <a16:creationId xmlns:a16="http://schemas.microsoft.com/office/drawing/2014/main" id="{AC6185B2-2E0B-C21C-0D83-D80C1C6E05B2}"/>
                  </a:ext>
                </a:extLst>
              </p:cNvPr>
              <p:cNvSpPr>
                <a:spLocks/>
              </p:cNvSpPr>
              <p:nvPr/>
            </p:nvSpPr>
            <p:spPr bwMode="auto">
              <a:xfrm>
                <a:off x="3039" y="2502"/>
                <a:ext cx="152" cy="231"/>
              </a:xfrm>
              <a:custGeom>
                <a:avLst/>
                <a:gdLst>
                  <a:gd name="T0" fmla="*/ 610 w 71"/>
                  <a:gd name="T1" fmla="*/ 0 h 108"/>
                  <a:gd name="T2" fmla="*/ 233 w 71"/>
                  <a:gd name="T3" fmla="*/ 242 h 108"/>
                  <a:gd name="T4" fmla="*/ 41 w 71"/>
                  <a:gd name="T5" fmla="*/ 353 h 108"/>
                  <a:gd name="T6" fmla="*/ 109 w 71"/>
                  <a:gd name="T7" fmla="*/ 490 h 108"/>
                  <a:gd name="T8" fmla="*/ 293 w 71"/>
                  <a:gd name="T9" fmla="*/ 518 h 108"/>
                  <a:gd name="T10" fmla="*/ 197 w 71"/>
                  <a:gd name="T11" fmla="*/ 695 h 108"/>
                  <a:gd name="T12" fmla="*/ 69 w 71"/>
                  <a:gd name="T13" fmla="*/ 843 h 108"/>
                  <a:gd name="T14" fmla="*/ 128 w 71"/>
                  <a:gd name="T15" fmla="*/ 1029 h 108"/>
                  <a:gd name="T16" fmla="*/ 345 w 71"/>
                  <a:gd name="T17" fmla="*/ 911 h 108"/>
                  <a:gd name="T18" fmla="*/ 422 w 71"/>
                  <a:gd name="T19" fmla="*/ 704 h 108"/>
                  <a:gd name="T20" fmla="*/ 647 w 71"/>
                  <a:gd name="T21" fmla="*/ 695 h 108"/>
                  <a:gd name="T22" fmla="*/ 696 w 71"/>
                  <a:gd name="T23" fmla="*/ 67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108">
                    <a:moveTo>
                      <a:pt x="62" y="0"/>
                    </a:moveTo>
                    <a:cubicBezTo>
                      <a:pt x="68" y="18"/>
                      <a:pt x="34" y="23"/>
                      <a:pt x="24" y="25"/>
                    </a:cubicBezTo>
                    <a:cubicBezTo>
                      <a:pt x="17" y="26"/>
                      <a:pt x="7" y="28"/>
                      <a:pt x="4" y="36"/>
                    </a:cubicBezTo>
                    <a:cubicBezTo>
                      <a:pt x="1" y="44"/>
                      <a:pt x="5" y="49"/>
                      <a:pt x="11" y="50"/>
                    </a:cubicBezTo>
                    <a:cubicBezTo>
                      <a:pt x="19" y="50"/>
                      <a:pt x="26" y="42"/>
                      <a:pt x="30" y="53"/>
                    </a:cubicBezTo>
                    <a:cubicBezTo>
                      <a:pt x="32" y="61"/>
                      <a:pt x="24" y="64"/>
                      <a:pt x="20" y="71"/>
                    </a:cubicBezTo>
                    <a:cubicBezTo>
                      <a:pt x="16" y="78"/>
                      <a:pt x="18" y="83"/>
                      <a:pt x="7" y="86"/>
                    </a:cubicBezTo>
                    <a:cubicBezTo>
                      <a:pt x="0" y="87"/>
                      <a:pt x="2" y="108"/>
                      <a:pt x="13" y="105"/>
                    </a:cubicBezTo>
                    <a:cubicBezTo>
                      <a:pt x="20" y="102"/>
                      <a:pt x="30" y="100"/>
                      <a:pt x="35" y="93"/>
                    </a:cubicBezTo>
                    <a:cubicBezTo>
                      <a:pt x="39" y="86"/>
                      <a:pt x="36" y="77"/>
                      <a:pt x="43" y="72"/>
                    </a:cubicBezTo>
                    <a:cubicBezTo>
                      <a:pt x="46" y="69"/>
                      <a:pt x="63" y="68"/>
                      <a:pt x="66" y="71"/>
                    </a:cubicBezTo>
                    <a:cubicBezTo>
                      <a:pt x="67" y="70"/>
                      <a:pt x="70" y="69"/>
                      <a:pt x="71" y="6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46" name="Freeform 548">
                <a:extLst>
                  <a:ext uri="{FF2B5EF4-FFF2-40B4-BE49-F238E27FC236}">
                    <a16:creationId xmlns:a16="http://schemas.microsoft.com/office/drawing/2014/main" id="{2383D2B2-27D3-CFE9-32B4-8891F105E281}"/>
                  </a:ext>
                </a:extLst>
              </p:cNvPr>
              <p:cNvSpPr>
                <a:spLocks/>
              </p:cNvSpPr>
              <p:nvPr/>
            </p:nvSpPr>
            <p:spPr bwMode="auto">
              <a:xfrm>
                <a:off x="3028" y="1433"/>
                <a:ext cx="64" cy="567"/>
              </a:xfrm>
              <a:custGeom>
                <a:avLst/>
                <a:gdLst>
                  <a:gd name="T0" fmla="*/ 87 w 30"/>
                  <a:gd name="T1" fmla="*/ 0 h 265"/>
                  <a:gd name="T2" fmla="*/ 28 w 30"/>
                  <a:gd name="T3" fmla="*/ 980 h 265"/>
                  <a:gd name="T4" fmla="*/ 60 w 30"/>
                  <a:gd name="T5" fmla="*/ 1442 h 265"/>
                  <a:gd name="T6" fmla="*/ 77 w 30"/>
                  <a:gd name="T7" fmla="*/ 1635 h 265"/>
                  <a:gd name="T8" fmla="*/ 41 w 30"/>
                  <a:gd name="T9" fmla="*/ 1840 h 265"/>
                  <a:gd name="T10" fmla="*/ 28 w 30"/>
                  <a:gd name="T11" fmla="*/ 2045 h 265"/>
                  <a:gd name="T12" fmla="*/ 164 w 30"/>
                  <a:gd name="T13" fmla="*/ 2133 h 265"/>
                  <a:gd name="T14" fmla="*/ 117 w 30"/>
                  <a:gd name="T15" fmla="*/ 2439 h 265"/>
                  <a:gd name="T16" fmla="*/ 145 w 30"/>
                  <a:gd name="T17" fmla="*/ 2595 h 2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65">
                    <a:moveTo>
                      <a:pt x="9" y="0"/>
                    </a:moveTo>
                    <a:cubicBezTo>
                      <a:pt x="5" y="30"/>
                      <a:pt x="3" y="68"/>
                      <a:pt x="3" y="100"/>
                    </a:cubicBezTo>
                    <a:cubicBezTo>
                      <a:pt x="3" y="116"/>
                      <a:pt x="1" y="133"/>
                      <a:pt x="6" y="147"/>
                    </a:cubicBezTo>
                    <a:cubicBezTo>
                      <a:pt x="8" y="155"/>
                      <a:pt x="11" y="157"/>
                      <a:pt x="8" y="167"/>
                    </a:cubicBezTo>
                    <a:cubicBezTo>
                      <a:pt x="5" y="175"/>
                      <a:pt x="4" y="178"/>
                      <a:pt x="4" y="188"/>
                    </a:cubicBezTo>
                    <a:cubicBezTo>
                      <a:pt x="3" y="193"/>
                      <a:pt x="0" y="204"/>
                      <a:pt x="3" y="209"/>
                    </a:cubicBezTo>
                    <a:cubicBezTo>
                      <a:pt x="6" y="214"/>
                      <a:pt x="12" y="214"/>
                      <a:pt x="17" y="218"/>
                    </a:cubicBezTo>
                    <a:cubicBezTo>
                      <a:pt x="30" y="228"/>
                      <a:pt x="15" y="237"/>
                      <a:pt x="12" y="249"/>
                    </a:cubicBezTo>
                    <a:cubicBezTo>
                      <a:pt x="2" y="245"/>
                      <a:pt x="9" y="263"/>
                      <a:pt x="15" y="26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47" name="Freeform 549">
                <a:extLst>
                  <a:ext uri="{FF2B5EF4-FFF2-40B4-BE49-F238E27FC236}">
                    <a16:creationId xmlns:a16="http://schemas.microsoft.com/office/drawing/2014/main" id="{570EC185-0CA7-DF6C-7E98-947E3639C002}"/>
                  </a:ext>
                </a:extLst>
              </p:cNvPr>
              <p:cNvSpPr>
                <a:spLocks/>
              </p:cNvSpPr>
              <p:nvPr/>
            </p:nvSpPr>
            <p:spPr bwMode="auto">
              <a:xfrm>
                <a:off x="3086" y="2045"/>
                <a:ext cx="45" cy="222"/>
              </a:xfrm>
              <a:custGeom>
                <a:avLst/>
                <a:gdLst>
                  <a:gd name="T0" fmla="*/ 206 w 21"/>
                  <a:gd name="T1" fmla="*/ 0 h 104"/>
                  <a:gd name="T2" fmla="*/ 9 w 21"/>
                  <a:gd name="T3" fmla="*/ 478 h 104"/>
                  <a:gd name="T4" fmla="*/ 19 w 21"/>
                  <a:gd name="T5" fmla="*/ 771 h 104"/>
                  <a:gd name="T6" fmla="*/ 88 w 21"/>
                  <a:gd name="T7" fmla="*/ 993 h 104"/>
                  <a:gd name="T8" fmla="*/ 120 w 21"/>
                  <a:gd name="T9" fmla="*/ 1003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04">
                    <a:moveTo>
                      <a:pt x="21" y="0"/>
                    </a:moveTo>
                    <a:cubicBezTo>
                      <a:pt x="14" y="18"/>
                      <a:pt x="0" y="28"/>
                      <a:pt x="1" y="49"/>
                    </a:cubicBezTo>
                    <a:cubicBezTo>
                      <a:pt x="1" y="59"/>
                      <a:pt x="1" y="70"/>
                      <a:pt x="2" y="79"/>
                    </a:cubicBezTo>
                    <a:cubicBezTo>
                      <a:pt x="3" y="88"/>
                      <a:pt x="7" y="93"/>
                      <a:pt x="9" y="102"/>
                    </a:cubicBezTo>
                    <a:cubicBezTo>
                      <a:pt x="8" y="101"/>
                      <a:pt x="11" y="104"/>
                      <a:pt x="12" y="10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48" name="Freeform 550">
                <a:extLst>
                  <a:ext uri="{FF2B5EF4-FFF2-40B4-BE49-F238E27FC236}">
                    <a16:creationId xmlns:a16="http://schemas.microsoft.com/office/drawing/2014/main" id="{E8E9E109-0654-64AD-78CF-FB8AB3AD3BE6}"/>
                  </a:ext>
                </a:extLst>
              </p:cNvPr>
              <p:cNvSpPr>
                <a:spLocks/>
              </p:cNvSpPr>
              <p:nvPr/>
            </p:nvSpPr>
            <p:spPr bwMode="auto">
              <a:xfrm>
                <a:off x="3116" y="2113"/>
                <a:ext cx="119" cy="148"/>
              </a:xfrm>
              <a:custGeom>
                <a:avLst/>
                <a:gdLst>
                  <a:gd name="T0" fmla="*/ 538 w 56"/>
                  <a:gd name="T1" fmla="*/ 9 h 69"/>
                  <a:gd name="T2" fmla="*/ 60 w 56"/>
                  <a:gd name="T3" fmla="*/ 197 h 69"/>
                  <a:gd name="T4" fmla="*/ 117 w 56"/>
                  <a:gd name="T5" fmla="*/ 680 h 69"/>
                  <a:gd name="T6" fmla="*/ 0 60000 65536"/>
                  <a:gd name="T7" fmla="*/ 0 60000 65536"/>
                  <a:gd name="T8" fmla="*/ 0 60000 65536"/>
                </a:gdLst>
                <a:ahLst/>
                <a:cxnLst>
                  <a:cxn ang="T6">
                    <a:pos x="T0" y="T1"/>
                  </a:cxn>
                  <a:cxn ang="T7">
                    <a:pos x="T2" y="T3"/>
                  </a:cxn>
                  <a:cxn ang="T8">
                    <a:pos x="T4" y="T5"/>
                  </a:cxn>
                </a:cxnLst>
                <a:rect l="0" t="0" r="r" b="b"/>
                <a:pathLst>
                  <a:path w="56" h="69">
                    <a:moveTo>
                      <a:pt x="56" y="1"/>
                    </a:moveTo>
                    <a:cubicBezTo>
                      <a:pt x="42" y="0"/>
                      <a:pt x="11" y="5"/>
                      <a:pt x="6" y="20"/>
                    </a:cubicBezTo>
                    <a:cubicBezTo>
                      <a:pt x="0" y="34"/>
                      <a:pt x="3" y="59"/>
                      <a:pt x="12" y="6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49" name="Freeform 551">
                <a:extLst>
                  <a:ext uri="{FF2B5EF4-FFF2-40B4-BE49-F238E27FC236}">
                    <a16:creationId xmlns:a16="http://schemas.microsoft.com/office/drawing/2014/main" id="{077C1AD3-D29F-17E9-220D-0BD6BB19A69D}"/>
                  </a:ext>
                </a:extLst>
              </p:cNvPr>
              <p:cNvSpPr>
                <a:spLocks/>
              </p:cNvSpPr>
              <p:nvPr/>
            </p:nvSpPr>
            <p:spPr bwMode="auto">
              <a:xfrm>
                <a:off x="3129" y="2459"/>
                <a:ext cx="17" cy="90"/>
              </a:xfrm>
              <a:custGeom>
                <a:avLst/>
                <a:gdLst>
                  <a:gd name="T0" fmla="*/ 77 w 8"/>
                  <a:gd name="T1" fmla="*/ 0 h 42"/>
                  <a:gd name="T2" fmla="*/ 0 w 8"/>
                  <a:gd name="T3" fmla="*/ 405 h 42"/>
                  <a:gd name="T4" fmla="*/ 9 w 8"/>
                  <a:gd name="T5" fmla="*/ 394 h 42"/>
                  <a:gd name="T6" fmla="*/ 0 60000 65536"/>
                  <a:gd name="T7" fmla="*/ 0 60000 65536"/>
                  <a:gd name="T8" fmla="*/ 0 60000 65536"/>
                </a:gdLst>
                <a:ahLst/>
                <a:cxnLst>
                  <a:cxn ang="T6">
                    <a:pos x="T0" y="T1"/>
                  </a:cxn>
                  <a:cxn ang="T7">
                    <a:pos x="T2" y="T3"/>
                  </a:cxn>
                  <a:cxn ang="T8">
                    <a:pos x="T4" y="T5"/>
                  </a:cxn>
                </a:cxnLst>
                <a:rect l="0" t="0" r="r" b="b"/>
                <a:pathLst>
                  <a:path w="8" h="42">
                    <a:moveTo>
                      <a:pt x="8" y="0"/>
                    </a:moveTo>
                    <a:cubicBezTo>
                      <a:pt x="1" y="13"/>
                      <a:pt x="3" y="28"/>
                      <a:pt x="0" y="41"/>
                    </a:cubicBezTo>
                    <a:cubicBezTo>
                      <a:pt x="0" y="42"/>
                      <a:pt x="0" y="41"/>
                      <a:pt x="1" y="4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50" name="Freeform 552">
                <a:extLst>
                  <a:ext uri="{FF2B5EF4-FFF2-40B4-BE49-F238E27FC236}">
                    <a16:creationId xmlns:a16="http://schemas.microsoft.com/office/drawing/2014/main" id="{9564CDE5-4C53-660F-1B7D-0B71C89DEDCA}"/>
                  </a:ext>
                </a:extLst>
              </p:cNvPr>
              <p:cNvSpPr>
                <a:spLocks/>
              </p:cNvSpPr>
              <p:nvPr/>
            </p:nvSpPr>
            <p:spPr bwMode="auto">
              <a:xfrm>
                <a:off x="3182" y="2410"/>
                <a:ext cx="77" cy="84"/>
              </a:xfrm>
              <a:custGeom>
                <a:avLst/>
                <a:gdLst>
                  <a:gd name="T0" fmla="*/ 225 w 36"/>
                  <a:gd name="T1" fmla="*/ 0 h 39"/>
                  <a:gd name="T2" fmla="*/ 9 w 36"/>
                  <a:gd name="T3" fmla="*/ 129 h 39"/>
                  <a:gd name="T4" fmla="*/ 88 w 36"/>
                  <a:gd name="T5" fmla="*/ 250 h 39"/>
                  <a:gd name="T6" fmla="*/ 128 w 36"/>
                  <a:gd name="T7" fmla="*/ 390 h 39"/>
                  <a:gd name="T8" fmla="*/ 242 w 36"/>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9">
                    <a:moveTo>
                      <a:pt x="23" y="0"/>
                    </a:moveTo>
                    <a:cubicBezTo>
                      <a:pt x="15" y="5"/>
                      <a:pt x="0" y="4"/>
                      <a:pt x="1" y="13"/>
                    </a:cubicBezTo>
                    <a:cubicBezTo>
                      <a:pt x="1" y="19"/>
                      <a:pt x="6" y="21"/>
                      <a:pt x="9" y="25"/>
                    </a:cubicBezTo>
                    <a:cubicBezTo>
                      <a:pt x="12" y="30"/>
                      <a:pt x="13" y="33"/>
                      <a:pt x="13" y="39"/>
                    </a:cubicBezTo>
                    <a:cubicBezTo>
                      <a:pt x="23" y="37"/>
                      <a:pt x="36" y="3"/>
                      <a:pt x="25"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51" name="Freeform 553">
                <a:extLst>
                  <a:ext uri="{FF2B5EF4-FFF2-40B4-BE49-F238E27FC236}">
                    <a16:creationId xmlns:a16="http://schemas.microsoft.com/office/drawing/2014/main" id="{8E2A82CA-3AF1-90D8-2060-D8F5913EFD3E}"/>
                  </a:ext>
                </a:extLst>
              </p:cNvPr>
              <p:cNvSpPr>
                <a:spLocks/>
              </p:cNvSpPr>
              <p:nvPr/>
            </p:nvSpPr>
            <p:spPr bwMode="auto">
              <a:xfrm>
                <a:off x="3206" y="2427"/>
                <a:ext cx="36" cy="50"/>
              </a:xfrm>
              <a:custGeom>
                <a:avLst/>
                <a:gdLst>
                  <a:gd name="T0" fmla="*/ 0 w 17"/>
                  <a:gd name="T1" fmla="*/ 237 h 23"/>
                  <a:gd name="T2" fmla="*/ 161 w 17"/>
                  <a:gd name="T3" fmla="*/ 0 h 23"/>
                  <a:gd name="T4" fmla="*/ 0 60000 65536"/>
                  <a:gd name="T5" fmla="*/ 0 60000 65536"/>
                </a:gdLst>
                <a:ahLst/>
                <a:cxnLst>
                  <a:cxn ang="T4">
                    <a:pos x="T0" y="T1"/>
                  </a:cxn>
                  <a:cxn ang="T5">
                    <a:pos x="T2" y="T3"/>
                  </a:cxn>
                </a:cxnLst>
                <a:rect l="0" t="0" r="r" b="b"/>
                <a:pathLst>
                  <a:path w="17" h="23">
                    <a:moveTo>
                      <a:pt x="0" y="23"/>
                    </a:moveTo>
                    <a:cubicBezTo>
                      <a:pt x="2" y="12"/>
                      <a:pt x="6" y="2"/>
                      <a:pt x="17"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52" name="Freeform 554">
                <a:extLst>
                  <a:ext uri="{FF2B5EF4-FFF2-40B4-BE49-F238E27FC236}">
                    <a16:creationId xmlns:a16="http://schemas.microsoft.com/office/drawing/2014/main" id="{8D5ECC66-B221-0E43-4FB9-139C3CAC09C6}"/>
                  </a:ext>
                </a:extLst>
              </p:cNvPr>
              <p:cNvSpPr>
                <a:spLocks/>
              </p:cNvSpPr>
              <p:nvPr/>
            </p:nvSpPr>
            <p:spPr bwMode="auto">
              <a:xfrm>
                <a:off x="3218" y="2680"/>
                <a:ext cx="45" cy="55"/>
              </a:xfrm>
              <a:custGeom>
                <a:avLst/>
                <a:gdLst>
                  <a:gd name="T0" fmla="*/ 0 w 21"/>
                  <a:gd name="T1" fmla="*/ 237 h 26"/>
                  <a:gd name="T2" fmla="*/ 206 w 21"/>
                  <a:gd name="T3" fmla="*/ 0 h 26"/>
                  <a:gd name="T4" fmla="*/ 0 60000 65536"/>
                  <a:gd name="T5" fmla="*/ 0 60000 65536"/>
                </a:gdLst>
                <a:ahLst/>
                <a:cxnLst>
                  <a:cxn ang="T4">
                    <a:pos x="T0" y="T1"/>
                  </a:cxn>
                  <a:cxn ang="T5">
                    <a:pos x="T2" y="T3"/>
                  </a:cxn>
                </a:cxnLst>
                <a:rect l="0" t="0" r="r" b="b"/>
                <a:pathLst>
                  <a:path w="21" h="26">
                    <a:moveTo>
                      <a:pt x="0" y="25"/>
                    </a:moveTo>
                    <a:cubicBezTo>
                      <a:pt x="16" y="26"/>
                      <a:pt x="20" y="13"/>
                      <a:pt x="21"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53" name="Freeform 555">
                <a:extLst>
                  <a:ext uri="{FF2B5EF4-FFF2-40B4-BE49-F238E27FC236}">
                    <a16:creationId xmlns:a16="http://schemas.microsoft.com/office/drawing/2014/main" id="{56FAD794-C0F6-DBFE-74E8-F50A057FA72D}"/>
                  </a:ext>
                </a:extLst>
              </p:cNvPr>
              <p:cNvSpPr>
                <a:spLocks/>
              </p:cNvSpPr>
              <p:nvPr/>
            </p:nvSpPr>
            <p:spPr bwMode="auto">
              <a:xfrm>
                <a:off x="3263" y="3060"/>
                <a:ext cx="101" cy="113"/>
              </a:xfrm>
              <a:custGeom>
                <a:avLst/>
                <a:gdLst>
                  <a:gd name="T0" fmla="*/ 466 w 47"/>
                  <a:gd name="T1" fmla="*/ 241 h 53"/>
                  <a:gd name="T2" fmla="*/ 97 w 47"/>
                  <a:gd name="T3" fmla="*/ 454 h 53"/>
                  <a:gd name="T4" fmla="*/ 60 w 47"/>
                  <a:gd name="T5" fmla="*/ 0 h 53"/>
                  <a:gd name="T6" fmla="*/ 0 60000 65536"/>
                  <a:gd name="T7" fmla="*/ 0 60000 65536"/>
                  <a:gd name="T8" fmla="*/ 0 60000 65536"/>
                </a:gdLst>
                <a:ahLst/>
                <a:cxnLst>
                  <a:cxn ang="T6">
                    <a:pos x="T0" y="T1"/>
                  </a:cxn>
                  <a:cxn ang="T7">
                    <a:pos x="T2" y="T3"/>
                  </a:cxn>
                  <a:cxn ang="T8">
                    <a:pos x="T4" y="T5"/>
                  </a:cxn>
                </a:cxnLst>
                <a:rect l="0" t="0" r="r" b="b"/>
                <a:pathLst>
                  <a:path w="47" h="53">
                    <a:moveTo>
                      <a:pt x="47" y="25"/>
                    </a:moveTo>
                    <a:cubicBezTo>
                      <a:pt x="34" y="26"/>
                      <a:pt x="20" y="53"/>
                      <a:pt x="10" y="47"/>
                    </a:cubicBezTo>
                    <a:cubicBezTo>
                      <a:pt x="0" y="40"/>
                      <a:pt x="8" y="11"/>
                      <a:pt x="6"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54" name="Freeform 556">
                <a:extLst>
                  <a:ext uri="{FF2B5EF4-FFF2-40B4-BE49-F238E27FC236}">
                    <a16:creationId xmlns:a16="http://schemas.microsoft.com/office/drawing/2014/main" id="{7E4654FD-7936-0940-B1E0-D8CD4F9F03B0}"/>
                  </a:ext>
                </a:extLst>
              </p:cNvPr>
              <p:cNvSpPr>
                <a:spLocks/>
              </p:cNvSpPr>
              <p:nvPr/>
            </p:nvSpPr>
            <p:spPr bwMode="auto">
              <a:xfrm>
                <a:off x="3293" y="3041"/>
                <a:ext cx="51" cy="55"/>
              </a:xfrm>
              <a:custGeom>
                <a:avLst/>
                <a:gdLst>
                  <a:gd name="T0" fmla="*/ 49 w 24"/>
                  <a:gd name="T1" fmla="*/ 0 h 26"/>
                  <a:gd name="T2" fmla="*/ 49 w 24"/>
                  <a:gd name="T3" fmla="*/ 180 h 26"/>
                  <a:gd name="T4" fmla="*/ 230 w 24"/>
                  <a:gd name="T5" fmla="*/ 220 h 26"/>
                  <a:gd name="T6" fmla="*/ 0 60000 65536"/>
                  <a:gd name="T7" fmla="*/ 0 60000 65536"/>
                  <a:gd name="T8" fmla="*/ 0 60000 65536"/>
                </a:gdLst>
                <a:ahLst/>
                <a:cxnLst>
                  <a:cxn ang="T6">
                    <a:pos x="T0" y="T1"/>
                  </a:cxn>
                  <a:cxn ang="T7">
                    <a:pos x="T2" y="T3"/>
                  </a:cxn>
                  <a:cxn ang="T8">
                    <a:pos x="T4" y="T5"/>
                  </a:cxn>
                </a:cxnLst>
                <a:rect l="0" t="0" r="r" b="b"/>
                <a:pathLst>
                  <a:path w="24" h="26">
                    <a:moveTo>
                      <a:pt x="5" y="0"/>
                    </a:moveTo>
                    <a:cubicBezTo>
                      <a:pt x="0" y="3"/>
                      <a:pt x="2" y="14"/>
                      <a:pt x="5" y="19"/>
                    </a:cubicBezTo>
                    <a:cubicBezTo>
                      <a:pt x="9" y="26"/>
                      <a:pt x="16" y="25"/>
                      <a:pt x="24" y="2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55" name="Freeform 557">
                <a:extLst>
                  <a:ext uri="{FF2B5EF4-FFF2-40B4-BE49-F238E27FC236}">
                    <a16:creationId xmlns:a16="http://schemas.microsoft.com/office/drawing/2014/main" id="{704CA0B6-7D3D-7868-B72F-B6AD70AD04CA}"/>
                  </a:ext>
                </a:extLst>
              </p:cNvPr>
              <p:cNvSpPr>
                <a:spLocks/>
              </p:cNvSpPr>
              <p:nvPr/>
            </p:nvSpPr>
            <p:spPr bwMode="auto">
              <a:xfrm>
                <a:off x="3347" y="2109"/>
                <a:ext cx="29" cy="73"/>
              </a:xfrm>
              <a:custGeom>
                <a:avLst/>
                <a:gdLst>
                  <a:gd name="T0" fmla="*/ 91 w 14"/>
                  <a:gd name="T1" fmla="*/ 0 h 34"/>
                  <a:gd name="T2" fmla="*/ 0 w 14"/>
                  <a:gd name="T3" fmla="*/ 337 h 34"/>
                  <a:gd name="T4" fmla="*/ 0 60000 65536"/>
                  <a:gd name="T5" fmla="*/ 0 60000 65536"/>
                </a:gdLst>
                <a:ahLst/>
                <a:cxnLst>
                  <a:cxn ang="T4">
                    <a:pos x="T0" y="T1"/>
                  </a:cxn>
                  <a:cxn ang="T5">
                    <a:pos x="T2" y="T3"/>
                  </a:cxn>
                </a:cxnLst>
                <a:rect l="0" t="0" r="r" b="b"/>
                <a:pathLst>
                  <a:path w="14" h="34">
                    <a:moveTo>
                      <a:pt x="10" y="0"/>
                    </a:moveTo>
                    <a:cubicBezTo>
                      <a:pt x="14" y="12"/>
                      <a:pt x="8" y="26"/>
                      <a:pt x="0" y="3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56" name="Freeform 558">
                <a:extLst>
                  <a:ext uri="{FF2B5EF4-FFF2-40B4-BE49-F238E27FC236}">
                    <a16:creationId xmlns:a16="http://schemas.microsoft.com/office/drawing/2014/main" id="{8E05CB40-FE98-4DBF-0311-CE8C24B2D36E}"/>
                  </a:ext>
                </a:extLst>
              </p:cNvPr>
              <p:cNvSpPr>
                <a:spLocks/>
              </p:cNvSpPr>
              <p:nvPr/>
            </p:nvSpPr>
            <p:spPr bwMode="auto">
              <a:xfrm>
                <a:off x="3182" y="2120"/>
                <a:ext cx="38" cy="98"/>
              </a:xfrm>
              <a:custGeom>
                <a:avLst/>
                <a:gdLst>
                  <a:gd name="T0" fmla="*/ 0 w 18"/>
                  <a:gd name="T1" fmla="*/ 0 h 46"/>
                  <a:gd name="T2" fmla="*/ 133 w 18"/>
                  <a:gd name="T3" fmla="*/ 196 h 46"/>
                  <a:gd name="T4" fmla="*/ 144 w 18"/>
                  <a:gd name="T5" fmla="*/ 445 h 46"/>
                  <a:gd name="T6" fmla="*/ 152 w 18"/>
                  <a:gd name="T7" fmla="*/ 426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46">
                    <a:moveTo>
                      <a:pt x="0" y="0"/>
                    </a:moveTo>
                    <a:cubicBezTo>
                      <a:pt x="6" y="5"/>
                      <a:pt x="11" y="12"/>
                      <a:pt x="14" y="20"/>
                    </a:cubicBezTo>
                    <a:cubicBezTo>
                      <a:pt x="18" y="30"/>
                      <a:pt x="13" y="37"/>
                      <a:pt x="15" y="46"/>
                    </a:cubicBezTo>
                    <a:cubicBezTo>
                      <a:pt x="17" y="46"/>
                      <a:pt x="15" y="45"/>
                      <a:pt x="16" y="4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57" name="Freeform 559">
                <a:extLst>
                  <a:ext uri="{FF2B5EF4-FFF2-40B4-BE49-F238E27FC236}">
                    <a16:creationId xmlns:a16="http://schemas.microsoft.com/office/drawing/2014/main" id="{5F8A4CC8-64EB-3E33-245A-8DE54D771700}"/>
                  </a:ext>
                </a:extLst>
              </p:cNvPr>
              <p:cNvSpPr>
                <a:spLocks/>
              </p:cNvSpPr>
              <p:nvPr/>
            </p:nvSpPr>
            <p:spPr bwMode="auto">
              <a:xfrm>
                <a:off x="3112" y="1925"/>
                <a:ext cx="32" cy="71"/>
              </a:xfrm>
              <a:custGeom>
                <a:avLst/>
                <a:gdLst>
                  <a:gd name="T0" fmla="*/ 145 w 15"/>
                  <a:gd name="T1" fmla="*/ 0 h 33"/>
                  <a:gd name="T2" fmla="*/ 49 w 15"/>
                  <a:gd name="T3" fmla="*/ 329 h 33"/>
                  <a:gd name="T4" fmla="*/ 0 60000 65536"/>
                  <a:gd name="T5" fmla="*/ 0 60000 65536"/>
                </a:gdLst>
                <a:ahLst/>
                <a:cxnLst>
                  <a:cxn ang="T4">
                    <a:pos x="T0" y="T1"/>
                  </a:cxn>
                  <a:cxn ang="T5">
                    <a:pos x="T2" y="T3"/>
                  </a:cxn>
                </a:cxnLst>
                <a:rect l="0" t="0" r="r" b="b"/>
                <a:pathLst>
                  <a:path w="15" h="33">
                    <a:moveTo>
                      <a:pt x="15" y="0"/>
                    </a:moveTo>
                    <a:cubicBezTo>
                      <a:pt x="0" y="3"/>
                      <a:pt x="2" y="25"/>
                      <a:pt x="5" y="3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58" name="Freeform 560">
                <a:extLst>
                  <a:ext uri="{FF2B5EF4-FFF2-40B4-BE49-F238E27FC236}">
                    <a16:creationId xmlns:a16="http://schemas.microsoft.com/office/drawing/2014/main" id="{F0AA3F1D-78B7-58F9-C125-910FF5ACEBC2}"/>
                  </a:ext>
                </a:extLst>
              </p:cNvPr>
              <p:cNvSpPr>
                <a:spLocks/>
              </p:cNvSpPr>
              <p:nvPr/>
            </p:nvSpPr>
            <p:spPr bwMode="auto">
              <a:xfrm>
                <a:off x="3099" y="3250"/>
                <a:ext cx="92" cy="54"/>
              </a:xfrm>
              <a:custGeom>
                <a:avLst/>
                <a:gdLst>
                  <a:gd name="T0" fmla="*/ 145 w 43"/>
                  <a:gd name="T1" fmla="*/ 19 h 25"/>
                  <a:gd name="T2" fmla="*/ 28 w 43"/>
                  <a:gd name="T3" fmla="*/ 69 h 25"/>
                  <a:gd name="T4" fmla="*/ 325 w 43"/>
                  <a:gd name="T5" fmla="*/ 210 h 25"/>
                  <a:gd name="T6" fmla="*/ 145 w 43"/>
                  <a:gd name="T7" fmla="*/ 19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25">
                    <a:moveTo>
                      <a:pt x="15" y="2"/>
                    </a:moveTo>
                    <a:cubicBezTo>
                      <a:pt x="12" y="0"/>
                      <a:pt x="5" y="2"/>
                      <a:pt x="3" y="7"/>
                    </a:cubicBezTo>
                    <a:cubicBezTo>
                      <a:pt x="0" y="13"/>
                      <a:pt x="28" y="25"/>
                      <a:pt x="33" y="21"/>
                    </a:cubicBezTo>
                    <a:cubicBezTo>
                      <a:pt x="43" y="12"/>
                      <a:pt x="23" y="4"/>
                      <a:pt x="15" y="2"/>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59" name="Freeform 561">
                <a:extLst>
                  <a:ext uri="{FF2B5EF4-FFF2-40B4-BE49-F238E27FC236}">
                    <a16:creationId xmlns:a16="http://schemas.microsoft.com/office/drawing/2014/main" id="{032085F3-3BBA-A2BC-223D-F519D2161364}"/>
                  </a:ext>
                </a:extLst>
              </p:cNvPr>
              <p:cNvSpPr>
                <a:spLocks/>
              </p:cNvSpPr>
              <p:nvPr/>
            </p:nvSpPr>
            <p:spPr bwMode="auto">
              <a:xfrm>
                <a:off x="3126" y="3129"/>
                <a:ext cx="120" cy="136"/>
              </a:xfrm>
              <a:custGeom>
                <a:avLst/>
                <a:gdLst>
                  <a:gd name="T0" fmla="*/ 96 w 56"/>
                  <a:gd name="T1" fmla="*/ 249 h 64"/>
                  <a:gd name="T2" fmla="*/ 9 w 56"/>
                  <a:gd name="T3" fmla="*/ 349 h 64"/>
                  <a:gd name="T4" fmla="*/ 28 w 56"/>
                  <a:gd name="T5" fmla="*/ 410 h 64"/>
                  <a:gd name="T6" fmla="*/ 180 w 56"/>
                  <a:gd name="T7" fmla="*/ 453 h 64"/>
                  <a:gd name="T8" fmla="*/ 354 w 56"/>
                  <a:gd name="T9" fmla="*/ 555 h 64"/>
                  <a:gd name="T10" fmla="*/ 501 w 56"/>
                  <a:gd name="T11" fmla="*/ 289 h 64"/>
                  <a:gd name="T12" fmla="*/ 317 w 56"/>
                  <a:gd name="T13" fmla="*/ 0 h 64"/>
                  <a:gd name="T14" fmla="*/ 96 w 56"/>
                  <a:gd name="T15" fmla="*/ 249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64">
                    <a:moveTo>
                      <a:pt x="10" y="26"/>
                    </a:moveTo>
                    <a:cubicBezTo>
                      <a:pt x="7" y="28"/>
                      <a:pt x="4" y="32"/>
                      <a:pt x="1" y="36"/>
                    </a:cubicBezTo>
                    <a:cubicBezTo>
                      <a:pt x="0" y="37"/>
                      <a:pt x="2" y="42"/>
                      <a:pt x="3" y="43"/>
                    </a:cubicBezTo>
                    <a:cubicBezTo>
                      <a:pt x="8" y="44"/>
                      <a:pt x="14" y="45"/>
                      <a:pt x="18" y="47"/>
                    </a:cubicBezTo>
                    <a:cubicBezTo>
                      <a:pt x="25" y="51"/>
                      <a:pt x="28" y="56"/>
                      <a:pt x="36" y="58"/>
                    </a:cubicBezTo>
                    <a:cubicBezTo>
                      <a:pt x="56" y="64"/>
                      <a:pt x="52" y="43"/>
                      <a:pt x="51" y="30"/>
                    </a:cubicBezTo>
                    <a:cubicBezTo>
                      <a:pt x="50" y="19"/>
                      <a:pt x="47" y="1"/>
                      <a:pt x="32" y="0"/>
                    </a:cubicBezTo>
                    <a:cubicBezTo>
                      <a:pt x="24" y="0"/>
                      <a:pt x="15" y="21"/>
                      <a:pt x="10" y="26"/>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60" name="Freeform 562">
                <a:extLst>
                  <a:ext uri="{FF2B5EF4-FFF2-40B4-BE49-F238E27FC236}">
                    <a16:creationId xmlns:a16="http://schemas.microsoft.com/office/drawing/2014/main" id="{80DA00E9-345B-7AC5-64B6-4DC790014760}"/>
                  </a:ext>
                </a:extLst>
              </p:cNvPr>
              <p:cNvSpPr>
                <a:spLocks/>
              </p:cNvSpPr>
              <p:nvPr/>
            </p:nvSpPr>
            <p:spPr bwMode="auto">
              <a:xfrm>
                <a:off x="3272" y="3141"/>
                <a:ext cx="94" cy="120"/>
              </a:xfrm>
              <a:custGeom>
                <a:avLst/>
                <a:gdLst>
                  <a:gd name="T0" fmla="*/ 19 w 44"/>
                  <a:gd name="T1" fmla="*/ 0 h 56"/>
                  <a:gd name="T2" fmla="*/ 60 w 44"/>
                  <a:gd name="T3" fmla="*/ 414 h 56"/>
                  <a:gd name="T4" fmla="*/ 429 w 44"/>
                  <a:gd name="T5" fmla="*/ 474 h 56"/>
                  <a:gd name="T6" fmla="*/ 0 60000 65536"/>
                  <a:gd name="T7" fmla="*/ 0 60000 65536"/>
                  <a:gd name="T8" fmla="*/ 0 60000 65536"/>
                </a:gdLst>
                <a:ahLst/>
                <a:cxnLst>
                  <a:cxn ang="T6">
                    <a:pos x="T0" y="T1"/>
                  </a:cxn>
                  <a:cxn ang="T7">
                    <a:pos x="T2" y="T3"/>
                  </a:cxn>
                  <a:cxn ang="T8">
                    <a:pos x="T4" y="T5"/>
                  </a:cxn>
                </a:cxnLst>
                <a:rect l="0" t="0" r="r" b="b"/>
                <a:pathLst>
                  <a:path w="44" h="56">
                    <a:moveTo>
                      <a:pt x="2" y="0"/>
                    </a:moveTo>
                    <a:cubicBezTo>
                      <a:pt x="6" y="12"/>
                      <a:pt x="0" y="31"/>
                      <a:pt x="6" y="42"/>
                    </a:cubicBezTo>
                    <a:cubicBezTo>
                      <a:pt x="13" y="56"/>
                      <a:pt x="32" y="46"/>
                      <a:pt x="44" y="4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61" name="Freeform 563">
                <a:extLst>
                  <a:ext uri="{FF2B5EF4-FFF2-40B4-BE49-F238E27FC236}">
                    <a16:creationId xmlns:a16="http://schemas.microsoft.com/office/drawing/2014/main" id="{007FA50C-5599-4FA9-299C-CE3C6C8A7CC6}"/>
                  </a:ext>
                </a:extLst>
              </p:cNvPr>
              <p:cNvSpPr>
                <a:spLocks/>
              </p:cNvSpPr>
              <p:nvPr/>
            </p:nvSpPr>
            <p:spPr bwMode="auto">
              <a:xfrm>
                <a:off x="3411" y="3075"/>
                <a:ext cx="85" cy="105"/>
              </a:xfrm>
              <a:custGeom>
                <a:avLst/>
                <a:gdLst>
                  <a:gd name="T0" fmla="*/ 213 w 40"/>
                  <a:gd name="T1" fmla="*/ 0 h 49"/>
                  <a:gd name="T2" fmla="*/ 28 w 40"/>
                  <a:gd name="T3" fmla="*/ 345 h 49"/>
                  <a:gd name="T4" fmla="*/ 204 w 40"/>
                  <a:gd name="T5" fmla="*/ 414 h 49"/>
                  <a:gd name="T6" fmla="*/ 385 w 40"/>
                  <a:gd name="T7" fmla="*/ 45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49">
                    <a:moveTo>
                      <a:pt x="22" y="0"/>
                    </a:moveTo>
                    <a:cubicBezTo>
                      <a:pt x="14" y="7"/>
                      <a:pt x="0" y="24"/>
                      <a:pt x="3" y="35"/>
                    </a:cubicBezTo>
                    <a:cubicBezTo>
                      <a:pt x="6" y="46"/>
                      <a:pt x="12" y="41"/>
                      <a:pt x="21" y="42"/>
                    </a:cubicBezTo>
                    <a:cubicBezTo>
                      <a:pt x="27" y="42"/>
                      <a:pt x="34" y="49"/>
                      <a:pt x="40" y="46"/>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62" name="Freeform 564">
                <a:extLst>
                  <a:ext uri="{FF2B5EF4-FFF2-40B4-BE49-F238E27FC236}">
                    <a16:creationId xmlns:a16="http://schemas.microsoft.com/office/drawing/2014/main" id="{D42AAD09-83E5-2C3C-7A82-03604030C65A}"/>
                  </a:ext>
                </a:extLst>
              </p:cNvPr>
              <p:cNvSpPr>
                <a:spLocks/>
              </p:cNvSpPr>
              <p:nvPr/>
            </p:nvSpPr>
            <p:spPr bwMode="auto">
              <a:xfrm>
                <a:off x="5009" y="1453"/>
                <a:ext cx="41" cy="21"/>
              </a:xfrm>
              <a:custGeom>
                <a:avLst/>
                <a:gdLst>
                  <a:gd name="T0" fmla="*/ 101 w 19"/>
                  <a:gd name="T1" fmla="*/ 0 h 10"/>
                  <a:gd name="T2" fmla="*/ 121 w 19"/>
                  <a:gd name="T3" fmla="*/ 84 h 10"/>
                  <a:gd name="T4" fmla="*/ 101 w 19"/>
                  <a:gd name="T5" fmla="*/ 0 h 10"/>
                  <a:gd name="T6" fmla="*/ 0 60000 65536"/>
                  <a:gd name="T7" fmla="*/ 0 60000 65536"/>
                  <a:gd name="T8" fmla="*/ 0 60000 65536"/>
                </a:gdLst>
                <a:ahLst/>
                <a:cxnLst>
                  <a:cxn ang="T6">
                    <a:pos x="T0" y="T1"/>
                  </a:cxn>
                  <a:cxn ang="T7">
                    <a:pos x="T2" y="T3"/>
                  </a:cxn>
                  <a:cxn ang="T8">
                    <a:pos x="T4" y="T5"/>
                  </a:cxn>
                </a:cxnLst>
                <a:rect l="0" t="0" r="r" b="b"/>
                <a:pathLst>
                  <a:path w="19" h="10">
                    <a:moveTo>
                      <a:pt x="10" y="0"/>
                    </a:moveTo>
                    <a:cubicBezTo>
                      <a:pt x="0" y="2"/>
                      <a:pt x="5" y="10"/>
                      <a:pt x="12" y="9"/>
                    </a:cubicBezTo>
                    <a:cubicBezTo>
                      <a:pt x="19" y="7"/>
                      <a:pt x="19" y="0"/>
                      <a:pt x="10" y="0"/>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63" name="Freeform 565">
                <a:extLst>
                  <a:ext uri="{FF2B5EF4-FFF2-40B4-BE49-F238E27FC236}">
                    <a16:creationId xmlns:a16="http://schemas.microsoft.com/office/drawing/2014/main" id="{BD142708-CD74-6F7E-15BF-92446A5CBFC7}"/>
                  </a:ext>
                </a:extLst>
              </p:cNvPr>
              <p:cNvSpPr>
                <a:spLocks/>
              </p:cNvSpPr>
              <p:nvPr/>
            </p:nvSpPr>
            <p:spPr bwMode="auto">
              <a:xfrm>
                <a:off x="3163" y="1827"/>
                <a:ext cx="85" cy="66"/>
              </a:xfrm>
              <a:custGeom>
                <a:avLst/>
                <a:gdLst>
                  <a:gd name="T0" fmla="*/ 60 w 40"/>
                  <a:gd name="T1" fmla="*/ 68 h 31"/>
                  <a:gd name="T2" fmla="*/ 257 w 40"/>
                  <a:gd name="T3" fmla="*/ 232 h 31"/>
                  <a:gd name="T4" fmla="*/ 60 w 40"/>
                  <a:gd name="T5" fmla="*/ 68 h 31"/>
                  <a:gd name="T6" fmla="*/ 0 60000 65536"/>
                  <a:gd name="T7" fmla="*/ 0 60000 65536"/>
                  <a:gd name="T8" fmla="*/ 0 60000 65536"/>
                </a:gdLst>
                <a:ahLst/>
                <a:cxnLst>
                  <a:cxn ang="T6">
                    <a:pos x="T0" y="T1"/>
                  </a:cxn>
                  <a:cxn ang="T7">
                    <a:pos x="T2" y="T3"/>
                  </a:cxn>
                  <a:cxn ang="T8">
                    <a:pos x="T4" y="T5"/>
                  </a:cxn>
                </a:cxnLst>
                <a:rect l="0" t="0" r="r" b="b"/>
                <a:pathLst>
                  <a:path w="40" h="31">
                    <a:moveTo>
                      <a:pt x="6" y="7"/>
                    </a:moveTo>
                    <a:cubicBezTo>
                      <a:pt x="0" y="14"/>
                      <a:pt x="19" y="31"/>
                      <a:pt x="27" y="24"/>
                    </a:cubicBezTo>
                    <a:cubicBezTo>
                      <a:pt x="40" y="12"/>
                      <a:pt x="17" y="0"/>
                      <a:pt x="6" y="7"/>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64" name="Freeform 566">
                <a:extLst>
                  <a:ext uri="{FF2B5EF4-FFF2-40B4-BE49-F238E27FC236}">
                    <a16:creationId xmlns:a16="http://schemas.microsoft.com/office/drawing/2014/main" id="{D605F300-C0E4-3492-630A-72BDBC0B5A88}"/>
                  </a:ext>
                </a:extLst>
              </p:cNvPr>
              <p:cNvSpPr>
                <a:spLocks/>
              </p:cNvSpPr>
              <p:nvPr/>
            </p:nvSpPr>
            <p:spPr bwMode="auto">
              <a:xfrm>
                <a:off x="3109" y="1773"/>
                <a:ext cx="37" cy="30"/>
              </a:xfrm>
              <a:custGeom>
                <a:avLst/>
                <a:gdLst>
                  <a:gd name="T0" fmla="*/ 96 w 17"/>
                  <a:gd name="T1" fmla="*/ 41 h 14"/>
                  <a:gd name="T2" fmla="*/ 44 w 17"/>
                  <a:gd name="T3" fmla="*/ 109 h 14"/>
                  <a:gd name="T4" fmla="*/ 96 w 17"/>
                  <a:gd name="T5" fmla="*/ 41 h 14"/>
                  <a:gd name="T6" fmla="*/ 0 60000 65536"/>
                  <a:gd name="T7" fmla="*/ 0 60000 65536"/>
                  <a:gd name="T8" fmla="*/ 0 60000 65536"/>
                </a:gdLst>
                <a:ahLst/>
                <a:cxnLst>
                  <a:cxn ang="T6">
                    <a:pos x="T0" y="T1"/>
                  </a:cxn>
                  <a:cxn ang="T7">
                    <a:pos x="T2" y="T3"/>
                  </a:cxn>
                  <a:cxn ang="T8">
                    <a:pos x="T4" y="T5"/>
                  </a:cxn>
                </a:cxnLst>
                <a:rect l="0" t="0" r="r" b="b"/>
                <a:pathLst>
                  <a:path w="17" h="14">
                    <a:moveTo>
                      <a:pt x="9" y="4"/>
                    </a:moveTo>
                    <a:cubicBezTo>
                      <a:pt x="0" y="0"/>
                      <a:pt x="0" y="8"/>
                      <a:pt x="4" y="11"/>
                    </a:cubicBezTo>
                    <a:cubicBezTo>
                      <a:pt x="9" y="14"/>
                      <a:pt x="17" y="10"/>
                      <a:pt x="9" y="4"/>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65" name="Freeform 567">
                <a:extLst>
                  <a:ext uri="{FF2B5EF4-FFF2-40B4-BE49-F238E27FC236}">
                    <a16:creationId xmlns:a16="http://schemas.microsoft.com/office/drawing/2014/main" id="{38523772-BF3A-37C3-AB2E-9CB1B2BA812C}"/>
                  </a:ext>
                </a:extLst>
              </p:cNvPr>
              <p:cNvSpPr>
                <a:spLocks/>
              </p:cNvSpPr>
              <p:nvPr/>
            </p:nvSpPr>
            <p:spPr bwMode="auto">
              <a:xfrm>
                <a:off x="3062" y="2898"/>
                <a:ext cx="158" cy="98"/>
              </a:xfrm>
              <a:custGeom>
                <a:avLst/>
                <a:gdLst>
                  <a:gd name="T0" fmla="*/ 0 w 74"/>
                  <a:gd name="T1" fmla="*/ 445 h 46"/>
                  <a:gd name="T2" fmla="*/ 342 w 74"/>
                  <a:gd name="T3" fmla="*/ 136 h 46"/>
                  <a:gd name="T4" fmla="*/ 555 w 74"/>
                  <a:gd name="T5" fmla="*/ 145 h 46"/>
                  <a:gd name="T6" fmla="*/ 720 w 74"/>
                  <a:gd name="T7" fmla="*/ 0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46">
                    <a:moveTo>
                      <a:pt x="0" y="46"/>
                    </a:moveTo>
                    <a:cubicBezTo>
                      <a:pt x="18" y="43"/>
                      <a:pt x="19" y="18"/>
                      <a:pt x="35" y="14"/>
                    </a:cubicBezTo>
                    <a:cubicBezTo>
                      <a:pt x="43" y="12"/>
                      <a:pt x="49" y="17"/>
                      <a:pt x="57" y="15"/>
                    </a:cubicBezTo>
                    <a:cubicBezTo>
                      <a:pt x="65" y="14"/>
                      <a:pt x="70" y="7"/>
                      <a:pt x="74"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66" name="Freeform 568">
                <a:extLst>
                  <a:ext uri="{FF2B5EF4-FFF2-40B4-BE49-F238E27FC236}">
                    <a16:creationId xmlns:a16="http://schemas.microsoft.com/office/drawing/2014/main" id="{AF68E1F3-9651-3699-CBBA-203DDAF7363F}"/>
                  </a:ext>
                </a:extLst>
              </p:cNvPr>
              <p:cNvSpPr>
                <a:spLocks/>
              </p:cNvSpPr>
              <p:nvPr/>
            </p:nvSpPr>
            <p:spPr bwMode="auto">
              <a:xfrm>
                <a:off x="3141" y="2887"/>
                <a:ext cx="71" cy="36"/>
              </a:xfrm>
              <a:custGeom>
                <a:avLst/>
                <a:gdLst>
                  <a:gd name="T0" fmla="*/ 0 w 33"/>
                  <a:gd name="T1" fmla="*/ 161 h 17"/>
                  <a:gd name="T2" fmla="*/ 157 w 33"/>
                  <a:gd name="T3" fmla="*/ 0 h 17"/>
                  <a:gd name="T4" fmla="*/ 329 w 33"/>
                  <a:gd name="T5" fmla="*/ 93 h 17"/>
                  <a:gd name="T6" fmla="*/ 0 60000 65536"/>
                  <a:gd name="T7" fmla="*/ 0 60000 65536"/>
                  <a:gd name="T8" fmla="*/ 0 60000 65536"/>
                </a:gdLst>
                <a:ahLst/>
                <a:cxnLst>
                  <a:cxn ang="T6">
                    <a:pos x="T0" y="T1"/>
                  </a:cxn>
                  <a:cxn ang="T7">
                    <a:pos x="T2" y="T3"/>
                  </a:cxn>
                  <a:cxn ang="T8">
                    <a:pos x="T4" y="T5"/>
                  </a:cxn>
                </a:cxnLst>
                <a:rect l="0" t="0" r="r" b="b"/>
                <a:pathLst>
                  <a:path w="33" h="17">
                    <a:moveTo>
                      <a:pt x="0" y="17"/>
                    </a:moveTo>
                    <a:cubicBezTo>
                      <a:pt x="1" y="8"/>
                      <a:pt x="6" y="1"/>
                      <a:pt x="16" y="0"/>
                    </a:cubicBezTo>
                    <a:cubicBezTo>
                      <a:pt x="22" y="0"/>
                      <a:pt x="31" y="5"/>
                      <a:pt x="33" y="1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67" name="Freeform 569">
                <a:extLst>
                  <a:ext uri="{FF2B5EF4-FFF2-40B4-BE49-F238E27FC236}">
                    <a16:creationId xmlns:a16="http://schemas.microsoft.com/office/drawing/2014/main" id="{FC896E94-BE5A-D425-5B24-A8C50948E67E}"/>
                  </a:ext>
                </a:extLst>
              </p:cNvPr>
              <p:cNvSpPr>
                <a:spLocks/>
              </p:cNvSpPr>
              <p:nvPr/>
            </p:nvSpPr>
            <p:spPr bwMode="auto">
              <a:xfrm>
                <a:off x="3137" y="3060"/>
                <a:ext cx="92" cy="105"/>
              </a:xfrm>
              <a:custGeom>
                <a:avLst/>
                <a:gdLst>
                  <a:gd name="T0" fmla="*/ 0 w 43"/>
                  <a:gd name="T1" fmla="*/ 41 h 49"/>
                  <a:gd name="T2" fmla="*/ 293 w 43"/>
                  <a:gd name="T3" fmla="*/ 197 h 49"/>
                  <a:gd name="T4" fmla="*/ 421 w 43"/>
                  <a:gd name="T5" fmla="*/ 482 h 49"/>
                  <a:gd name="T6" fmla="*/ 0 60000 65536"/>
                  <a:gd name="T7" fmla="*/ 0 60000 65536"/>
                  <a:gd name="T8" fmla="*/ 0 60000 65536"/>
                </a:gdLst>
                <a:ahLst/>
                <a:cxnLst>
                  <a:cxn ang="T6">
                    <a:pos x="T0" y="T1"/>
                  </a:cxn>
                  <a:cxn ang="T7">
                    <a:pos x="T2" y="T3"/>
                  </a:cxn>
                  <a:cxn ang="T8">
                    <a:pos x="T4" y="T5"/>
                  </a:cxn>
                </a:cxnLst>
                <a:rect l="0" t="0" r="r" b="b"/>
                <a:pathLst>
                  <a:path w="43" h="49">
                    <a:moveTo>
                      <a:pt x="0" y="4"/>
                    </a:moveTo>
                    <a:cubicBezTo>
                      <a:pt x="12" y="0"/>
                      <a:pt x="24" y="11"/>
                      <a:pt x="30" y="20"/>
                    </a:cubicBezTo>
                    <a:cubicBezTo>
                      <a:pt x="35" y="27"/>
                      <a:pt x="43" y="41"/>
                      <a:pt x="43" y="4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68" name="Freeform 570">
                <a:extLst>
                  <a:ext uri="{FF2B5EF4-FFF2-40B4-BE49-F238E27FC236}">
                    <a16:creationId xmlns:a16="http://schemas.microsoft.com/office/drawing/2014/main" id="{2EA981DC-C378-36F2-C9FF-47F405E25F19}"/>
                  </a:ext>
                </a:extLst>
              </p:cNvPr>
              <p:cNvSpPr>
                <a:spLocks/>
              </p:cNvSpPr>
              <p:nvPr/>
            </p:nvSpPr>
            <p:spPr bwMode="auto">
              <a:xfrm>
                <a:off x="3169" y="3144"/>
                <a:ext cx="62" cy="44"/>
              </a:xfrm>
              <a:custGeom>
                <a:avLst/>
                <a:gdLst>
                  <a:gd name="T0" fmla="*/ 28 w 29"/>
                  <a:gd name="T1" fmla="*/ 0 h 21"/>
                  <a:gd name="T2" fmla="*/ 96 w 29"/>
                  <a:gd name="T3" fmla="*/ 168 h 21"/>
                  <a:gd name="T4" fmla="*/ 284 w 29"/>
                  <a:gd name="T5" fmla="*/ 184 h 21"/>
                  <a:gd name="T6" fmla="*/ 0 60000 65536"/>
                  <a:gd name="T7" fmla="*/ 0 60000 65536"/>
                  <a:gd name="T8" fmla="*/ 0 60000 65536"/>
                </a:gdLst>
                <a:ahLst/>
                <a:cxnLst>
                  <a:cxn ang="T6">
                    <a:pos x="T0" y="T1"/>
                  </a:cxn>
                  <a:cxn ang="T7">
                    <a:pos x="T2" y="T3"/>
                  </a:cxn>
                  <a:cxn ang="T8">
                    <a:pos x="T4" y="T5"/>
                  </a:cxn>
                </a:cxnLst>
                <a:rect l="0" t="0" r="r" b="b"/>
                <a:pathLst>
                  <a:path w="29" h="21">
                    <a:moveTo>
                      <a:pt x="3" y="0"/>
                    </a:moveTo>
                    <a:cubicBezTo>
                      <a:pt x="0" y="7"/>
                      <a:pt x="4" y="14"/>
                      <a:pt x="10" y="18"/>
                    </a:cubicBezTo>
                    <a:cubicBezTo>
                      <a:pt x="15" y="21"/>
                      <a:pt x="23" y="20"/>
                      <a:pt x="29" y="2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69" name="Freeform 571">
                <a:extLst>
                  <a:ext uri="{FF2B5EF4-FFF2-40B4-BE49-F238E27FC236}">
                    <a16:creationId xmlns:a16="http://schemas.microsoft.com/office/drawing/2014/main" id="{1C3E3F3C-5DBD-5942-4868-A00EABD1E6DF}"/>
                  </a:ext>
                </a:extLst>
              </p:cNvPr>
              <p:cNvSpPr>
                <a:spLocks/>
              </p:cNvSpPr>
              <p:nvPr/>
            </p:nvSpPr>
            <p:spPr bwMode="auto">
              <a:xfrm>
                <a:off x="4312" y="2938"/>
                <a:ext cx="41" cy="52"/>
              </a:xfrm>
              <a:custGeom>
                <a:avLst/>
                <a:gdLst>
                  <a:gd name="T0" fmla="*/ 190 w 19"/>
                  <a:gd name="T1" fmla="*/ 0 h 24"/>
                  <a:gd name="T2" fmla="*/ 164 w 19"/>
                  <a:gd name="T3" fmla="*/ 245 h 24"/>
                  <a:gd name="T4" fmla="*/ 0 60000 65536"/>
                  <a:gd name="T5" fmla="*/ 0 60000 65536"/>
                </a:gdLst>
                <a:ahLst/>
                <a:cxnLst>
                  <a:cxn ang="T4">
                    <a:pos x="T0" y="T1"/>
                  </a:cxn>
                  <a:cxn ang="T5">
                    <a:pos x="T2" y="T3"/>
                  </a:cxn>
                </a:cxnLst>
                <a:rect l="0" t="0" r="r" b="b"/>
                <a:pathLst>
                  <a:path w="19" h="24">
                    <a:moveTo>
                      <a:pt x="19" y="0"/>
                    </a:moveTo>
                    <a:cubicBezTo>
                      <a:pt x="9" y="7"/>
                      <a:pt x="0" y="22"/>
                      <a:pt x="16" y="2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70" name="Freeform 572">
                <a:extLst>
                  <a:ext uri="{FF2B5EF4-FFF2-40B4-BE49-F238E27FC236}">
                    <a16:creationId xmlns:a16="http://schemas.microsoft.com/office/drawing/2014/main" id="{AC12BCF4-A97C-7EB9-048A-870F405DB35F}"/>
                  </a:ext>
                </a:extLst>
              </p:cNvPr>
              <p:cNvSpPr>
                <a:spLocks/>
              </p:cNvSpPr>
              <p:nvPr/>
            </p:nvSpPr>
            <p:spPr bwMode="auto">
              <a:xfrm>
                <a:off x="4159" y="2765"/>
                <a:ext cx="17" cy="43"/>
              </a:xfrm>
              <a:custGeom>
                <a:avLst/>
                <a:gdLst>
                  <a:gd name="T0" fmla="*/ 0 w 8"/>
                  <a:gd name="T1" fmla="*/ 0 h 20"/>
                  <a:gd name="T2" fmla="*/ 77 w 8"/>
                  <a:gd name="T3" fmla="*/ 198 h 20"/>
                  <a:gd name="T4" fmla="*/ 0 60000 65536"/>
                  <a:gd name="T5" fmla="*/ 0 60000 65536"/>
                </a:gdLst>
                <a:ahLst/>
                <a:cxnLst>
                  <a:cxn ang="T4">
                    <a:pos x="T0" y="T1"/>
                  </a:cxn>
                  <a:cxn ang="T5">
                    <a:pos x="T2" y="T3"/>
                  </a:cxn>
                </a:cxnLst>
                <a:rect l="0" t="0" r="r" b="b"/>
                <a:pathLst>
                  <a:path w="8" h="20">
                    <a:moveTo>
                      <a:pt x="0" y="0"/>
                    </a:moveTo>
                    <a:cubicBezTo>
                      <a:pt x="3" y="9"/>
                      <a:pt x="6" y="19"/>
                      <a:pt x="8" y="2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71" name="Freeform 573">
                <a:extLst>
                  <a:ext uri="{FF2B5EF4-FFF2-40B4-BE49-F238E27FC236}">
                    <a16:creationId xmlns:a16="http://schemas.microsoft.com/office/drawing/2014/main" id="{F083BF07-866E-397F-697E-BDC7C4BB839D}"/>
                  </a:ext>
                </a:extLst>
              </p:cNvPr>
              <p:cNvSpPr>
                <a:spLocks/>
              </p:cNvSpPr>
              <p:nvPr/>
            </p:nvSpPr>
            <p:spPr bwMode="auto">
              <a:xfrm>
                <a:off x="4191" y="2688"/>
                <a:ext cx="25" cy="75"/>
              </a:xfrm>
              <a:custGeom>
                <a:avLst/>
                <a:gdLst>
                  <a:gd name="T0" fmla="*/ 35 w 12"/>
                  <a:gd name="T1" fmla="*/ 0 h 35"/>
                  <a:gd name="T2" fmla="*/ 44 w 12"/>
                  <a:gd name="T3" fmla="*/ 249 h 35"/>
                  <a:gd name="T4" fmla="*/ 108 w 12"/>
                  <a:gd name="T5" fmla="*/ 345 h 35"/>
                  <a:gd name="T6" fmla="*/ 0 60000 65536"/>
                  <a:gd name="T7" fmla="*/ 0 60000 65536"/>
                  <a:gd name="T8" fmla="*/ 0 60000 65536"/>
                </a:gdLst>
                <a:ahLst/>
                <a:cxnLst>
                  <a:cxn ang="T6">
                    <a:pos x="T0" y="T1"/>
                  </a:cxn>
                  <a:cxn ang="T7">
                    <a:pos x="T2" y="T3"/>
                  </a:cxn>
                  <a:cxn ang="T8">
                    <a:pos x="T4" y="T5"/>
                  </a:cxn>
                </a:cxnLst>
                <a:rect l="0" t="0" r="r" b="b"/>
                <a:pathLst>
                  <a:path w="12" h="35">
                    <a:moveTo>
                      <a:pt x="4" y="0"/>
                    </a:moveTo>
                    <a:cubicBezTo>
                      <a:pt x="0" y="8"/>
                      <a:pt x="3" y="19"/>
                      <a:pt x="5" y="25"/>
                    </a:cubicBezTo>
                    <a:cubicBezTo>
                      <a:pt x="7" y="30"/>
                      <a:pt x="12" y="35"/>
                      <a:pt x="12" y="3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72" name="Freeform 574">
                <a:extLst>
                  <a:ext uri="{FF2B5EF4-FFF2-40B4-BE49-F238E27FC236}">
                    <a16:creationId xmlns:a16="http://schemas.microsoft.com/office/drawing/2014/main" id="{383492A7-EE01-4488-31B2-E1076B2ECED0}"/>
                  </a:ext>
                </a:extLst>
              </p:cNvPr>
              <p:cNvSpPr>
                <a:spLocks/>
              </p:cNvSpPr>
              <p:nvPr/>
            </p:nvSpPr>
            <p:spPr bwMode="auto">
              <a:xfrm>
                <a:off x="4921" y="1502"/>
                <a:ext cx="39" cy="42"/>
              </a:xfrm>
              <a:custGeom>
                <a:avLst/>
                <a:gdLst>
                  <a:gd name="T0" fmla="*/ 184 w 18"/>
                  <a:gd name="T1" fmla="*/ 48 h 20"/>
                  <a:gd name="T2" fmla="*/ 33 w 18"/>
                  <a:gd name="T3" fmla="*/ 185 h 20"/>
                  <a:gd name="T4" fmla="*/ 0 60000 65536"/>
                  <a:gd name="T5" fmla="*/ 0 60000 65536"/>
                </a:gdLst>
                <a:ahLst/>
                <a:cxnLst>
                  <a:cxn ang="T4">
                    <a:pos x="T0" y="T1"/>
                  </a:cxn>
                  <a:cxn ang="T5">
                    <a:pos x="T2" y="T3"/>
                  </a:cxn>
                </a:cxnLst>
                <a:rect l="0" t="0" r="r" b="b"/>
                <a:pathLst>
                  <a:path w="18" h="20">
                    <a:moveTo>
                      <a:pt x="18" y="5"/>
                    </a:moveTo>
                    <a:cubicBezTo>
                      <a:pt x="10" y="0"/>
                      <a:pt x="0" y="12"/>
                      <a:pt x="3" y="2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73" name="Freeform 575">
                <a:extLst>
                  <a:ext uri="{FF2B5EF4-FFF2-40B4-BE49-F238E27FC236}">
                    <a16:creationId xmlns:a16="http://schemas.microsoft.com/office/drawing/2014/main" id="{DC89F08B-C7E4-6A53-1898-3BE6AFD8FE6C}"/>
                  </a:ext>
                </a:extLst>
              </p:cNvPr>
              <p:cNvSpPr>
                <a:spLocks/>
              </p:cNvSpPr>
              <p:nvPr/>
            </p:nvSpPr>
            <p:spPr bwMode="auto">
              <a:xfrm>
                <a:off x="4368" y="1884"/>
                <a:ext cx="64" cy="65"/>
              </a:xfrm>
              <a:custGeom>
                <a:avLst/>
                <a:gdLst>
                  <a:gd name="T0" fmla="*/ 292 w 30"/>
                  <a:gd name="T1" fmla="*/ 0 h 30"/>
                  <a:gd name="T2" fmla="*/ 145 w 30"/>
                  <a:gd name="T3" fmla="*/ 306 h 30"/>
                  <a:gd name="T4" fmla="*/ 0 60000 65536"/>
                  <a:gd name="T5" fmla="*/ 0 60000 65536"/>
                </a:gdLst>
                <a:ahLst/>
                <a:cxnLst>
                  <a:cxn ang="T4">
                    <a:pos x="T0" y="T1"/>
                  </a:cxn>
                  <a:cxn ang="T5">
                    <a:pos x="T2" y="T3"/>
                  </a:cxn>
                </a:cxnLst>
                <a:rect l="0" t="0" r="r" b="b"/>
                <a:pathLst>
                  <a:path w="30" h="30">
                    <a:moveTo>
                      <a:pt x="30" y="0"/>
                    </a:moveTo>
                    <a:cubicBezTo>
                      <a:pt x="14" y="1"/>
                      <a:pt x="0" y="20"/>
                      <a:pt x="15" y="3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74" name="Freeform 576">
                <a:extLst>
                  <a:ext uri="{FF2B5EF4-FFF2-40B4-BE49-F238E27FC236}">
                    <a16:creationId xmlns:a16="http://schemas.microsoft.com/office/drawing/2014/main" id="{AED7D08B-B7CC-4A06-6C54-DFEA9DDD7F91}"/>
                  </a:ext>
                </a:extLst>
              </p:cNvPr>
              <p:cNvSpPr>
                <a:spLocks/>
              </p:cNvSpPr>
              <p:nvPr/>
            </p:nvSpPr>
            <p:spPr bwMode="auto">
              <a:xfrm>
                <a:off x="4983" y="2692"/>
                <a:ext cx="7" cy="33"/>
              </a:xfrm>
              <a:custGeom>
                <a:avLst/>
                <a:gdLst>
                  <a:gd name="T0" fmla="*/ 37 w 3"/>
                  <a:gd name="T1" fmla="*/ 0 h 15"/>
                  <a:gd name="T2" fmla="*/ 0 w 3"/>
                  <a:gd name="T3" fmla="*/ 161 h 15"/>
                  <a:gd name="T4" fmla="*/ 0 60000 65536"/>
                  <a:gd name="T5" fmla="*/ 0 60000 65536"/>
                </a:gdLst>
                <a:ahLst/>
                <a:cxnLst>
                  <a:cxn ang="T4">
                    <a:pos x="T0" y="T1"/>
                  </a:cxn>
                  <a:cxn ang="T5">
                    <a:pos x="T2" y="T3"/>
                  </a:cxn>
                </a:cxnLst>
                <a:rect l="0" t="0" r="r" b="b"/>
                <a:pathLst>
                  <a:path w="3" h="15">
                    <a:moveTo>
                      <a:pt x="3" y="0"/>
                    </a:moveTo>
                    <a:cubicBezTo>
                      <a:pt x="0" y="6"/>
                      <a:pt x="0" y="15"/>
                      <a:pt x="0" y="1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75" name="Freeform 577">
                <a:extLst>
                  <a:ext uri="{FF2B5EF4-FFF2-40B4-BE49-F238E27FC236}">
                    <a16:creationId xmlns:a16="http://schemas.microsoft.com/office/drawing/2014/main" id="{B2FE4595-646C-ACA5-27FF-344C13033F8C}"/>
                  </a:ext>
                </a:extLst>
              </p:cNvPr>
              <p:cNvSpPr>
                <a:spLocks/>
              </p:cNvSpPr>
              <p:nvPr/>
            </p:nvSpPr>
            <p:spPr bwMode="auto">
              <a:xfrm>
                <a:off x="3958" y="2932"/>
                <a:ext cx="68" cy="85"/>
              </a:xfrm>
              <a:custGeom>
                <a:avLst/>
                <a:gdLst>
                  <a:gd name="T0" fmla="*/ 308 w 32"/>
                  <a:gd name="T1" fmla="*/ 193 h 40"/>
                  <a:gd name="T2" fmla="*/ 96 w 32"/>
                  <a:gd name="T3" fmla="*/ 104 h 40"/>
                  <a:gd name="T4" fmla="*/ 96 w 32"/>
                  <a:gd name="T5" fmla="*/ 385 h 40"/>
                  <a:gd name="T6" fmla="*/ 0 60000 65536"/>
                  <a:gd name="T7" fmla="*/ 0 60000 65536"/>
                  <a:gd name="T8" fmla="*/ 0 60000 65536"/>
                </a:gdLst>
                <a:ahLst/>
                <a:cxnLst>
                  <a:cxn ang="T6">
                    <a:pos x="T0" y="T1"/>
                  </a:cxn>
                  <a:cxn ang="T7">
                    <a:pos x="T2" y="T3"/>
                  </a:cxn>
                  <a:cxn ang="T8">
                    <a:pos x="T4" y="T5"/>
                  </a:cxn>
                </a:cxnLst>
                <a:rect l="0" t="0" r="r" b="b"/>
                <a:pathLst>
                  <a:path w="32" h="40">
                    <a:moveTo>
                      <a:pt x="32" y="20"/>
                    </a:moveTo>
                    <a:cubicBezTo>
                      <a:pt x="29" y="9"/>
                      <a:pt x="19" y="0"/>
                      <a:pt x="10" y="11"/>
                    </a:cubicBezTo>
                    <a:cubicBezTo>
                      <a:pt x="0" y="22"/>
                      <a:pt x="3" y="36"/>
                      <a:pt x="10" y="4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76" name="Freeform 578">
                <a:extLst>
                  <a:ext uri="{FF2B5EF4-FFF2-40B4-BE49-F238E27FC236}">
                    <a16:creationId xmlns:a16="http://schemas.microsoft.com/office/drawing/2014/main" id="{FAB3127F-7AFF-746C-8B23-9E7C389B1893}"/>
                  </a:ext>
                </a:extLst>
              </p:cNvPr>
              <p:cNvSpPr>
                <a:spLocks/>
              </p:cNvSpPr>
              <p:nvPr/>
            </p:nvSpPr>
            <p:spPr bwMode="auto">
              <a:xfrm>
                <a:off x="3443" y="3088"/>
                <a:ext cx="87" cy="83"/>
              </a:xfrm>
              <a:custGeom>
                <a:avLst/>
                <a:gdLst>
                  <a:gd name="T0" fmla="*/ 382 w 41"/>
                  <a:gd name="T1" fmla="*/ 249 h 39"/>
                  <a:gd name="T2" fmla="*/ 153 w 41"/>
                  <a:gd name="T3" fmla="*/ 128 h 39"/>
                  <a:gd name="T4" fmla="*/ 153 w 41"/>
                  <a:gd name="T5" fmla="*/ 377 h 39"/>
                  <a:gd name="T6" fmla="*/ 0 60000 65536"/>
                  <a:gd name="T7" fmla="*/ 0 60000 65536"/>
                  <a:gd name="T8" fmla="*/ 0 60000 65536"/>
                </a:gdLst>
                <a:ahLst/>
                <a:cxnLst>
                  <a:cxn ang="T6">
                    <a:pos x="T0" y="T1"/>
                  </a:cxn>
                  <a:cxn ang="T7">
                    <a:pos x="T2" y="T3"/>
                  </a:cxn>
                  <a:cxn ang="T8">
                    <a:pos x="T4" y="T5"/>
                  </a:cxn>
                </a:cxnLst>
                <a:rect l="0" t="0" r="r" b="b"/>
                <a:pathLst>
                  <a:path w="41" h="39">
                    <a:moveTo>
                      <a:pt x="40" y="26"/>
                    </a:moveTo>
                    <a:cubicBezTo>
                      <a:pt x="41" y="13"/>
                      <a:pt x="32" y="0"/>
                      <a:pt x="16" y="13"/>
                    </a:cubicBezTo>
                    <a:cubicBezTo>
                      <a:pt x="0" y="25"/>
                      <a:pt x="7" y="35"/>
                      <a:pt x="16" y="3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77" name="Freeform 579">
                <a:extLst>
                  <a:ext uri="{FF2B5EF4-FFF2-40B4-BE49-F238E27FC236}">
                    <a16:creationId xmlns:a16="http://schemas.microsoft.com/office/drawing/2014/main" id="{69B1BC8D-A8E2-5BF1-E0F6-6D524F122131}"/>
                  </a:ext>
                </a:extLst>
              </p:cNvPr>
              <p:cNvSpPr>
                <a:spLocks/>
              </p:cNvSpPr>
              <p:nvPr/>
            </p:nvSpPr>
            <p:spPr bwMode="auto">
              <a:xfrm>
                <a:off x="3656" y="2645"/>
                <a:ext cx="97" cy="58"/>
              </a:xfrm>
              <a:custGeom>
                <a:avLst/>
                <a:gdLst>
                  <a:gd name="T0" fmla="*/ 52 w 45"/>
                  <a:gd name="T1" fmla="*/ 241 h 27"/>
                  <a:gd name="T2" fmla="*/ 233 w 45"/>
                  <a:gd name="T3" fmla="*/ 19 h 27"/>
                  <a:gd name="T4" fmla="*/ 451 w 45"/>
                  <a:gd name="T5" fmla="*/ 269 h 27"/>
                  <a:gd name="T6" fmla="*/ 0 60000 65536"/>
                  <a:gd name="T7" fmla="*/ 0 60000 65536"/>
                  <a:gd name="T8" fmla="*/ 0 60000 65536"/>
                </a:gdLst>
                <a:ahLst/>
                <a:cxnLst>
                  <a:cxn ang="T6">
                    <a:pos x="T0" y="T1"/>
                  </a:cxn>
                  <a:cxn ang="T7">
                    <a:pos x="T2" y="T3"/>
                  </a:cxn>
                  <a:cxn ang="T8">
                    <a:pos x="T4" y="T5"/>
                  </a:cxn>
                </a:cxnLst>
                <a:rect l="0" t="0" r="r" b="b"/>
                <a:pathLst>
                  <a:path w="45" h="27">
                    <a:moveTo>
                      <a:pt x="5" y="24"/>
                    </a:moveTo>
                    <a:cubicBezTo>
                      <a:pt x="0" y="10"/>
                      <a:pt x="7" y="3"/>
                      <a:pt x="23" y="2"/>
                    </a:cubicBezTo>
                    <a:cubicBezTo>
                      <a:pt x="39" y="0"/>
                      <a:pt x="45" y="16"/>
                      <a:pt x="45" y="2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78" name="Freeform 580">
                <a:extLst>
                  <a:ext uri="{FF2B5EF4-FFF2-40B4-BE49-F238E27FC236}">
                    <a16:creationId xmlns:a16="http://schemas.microsoft.com/office/drawing/2014/main" id="{F5F4CA22-B930-B559-55C4-F2938DC33BEE}"/>
                  </a:ext>
                </a:extLst>
              </p:cNvPr>
              <p:cNvSpPr>
                <a:spLocks/>
              </p:cNvSpPr>
              <p:nvPr/>
            </p:nvSpPr>
            <p:spPr bwMode="auto">
              <a:xfrm>
                <a:off x="3782" y="1938"/>
                <a:ext cx="26" cy="102"/>
              </a:xfrm>
              <a:custGeom>
                <a:avLst/>
                <a:gdLst>
                  <a:gd name="T0" fmla="*/ 121 w 12"/>
                  <a:gd name="T1" fmla="*/ 461 h 48"/>
                  <a:gd name="T2" fmla="*/ 20 w 12"/>
                  <a:gd name="T3" fmla="*/ 240 h 48"/>
                  <a:gd name="T4" fmla="*/ 93 w 12"/>
                  <a:gd name="T5" fmla="*/ 0 h 48"/>
                  <a:gd name="T6" fmla="*/ 0 60000 65536"/>
                  <a:gd name="T7" fmla="*/ 0 60000 65536"/>
                  <a:gd name="T8" fmla="*/ 0 60000 65536"/>
                </a:gdLst>
                <a:ahLst/>
                <a:cxnLst>
                  <a:cxn ang="T6">
                    <a:pos x="T0" y="T1"/>
                  </a:cxn>
                  <a:cxn ang="T7">
                    <a:pos x="T2" y="T3"/>
                  </a:cxn>
                  <a:cxn ang="T8">
                    <a:pos x="T4" y="T5"/>
                  </a:cxn>
                </a:cxnLst>
                <a:rect l="0" t="0" r="r" b="b"/>
                <a:pathLst>
                  <a:path w="12" h="48">
                    <a:moveTo>
                      <a:pt x="12" y="48"/>
                    </a:moveTo>
                    <a:cubicBezTo>
                      <a:pt x="5" y="43"/>
                      <a:pt x="0" y="35"/>
                      <a:pt x="2" y="25"/>
                    </a:cubicBezTo>
                    <a:cubicBezTo>
                      <a:pt x="4" y="17"/>
                      <a:pt x="11" y="10"/>
                      <a:pt x="9"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79" name="Freeform 581">
                <a:extLst>
                  <a:ext uri="{FF2B5EF4-FFF2-40B4-BE49-F238E27FC236}">
                    <a16:creationId xmlns:a16="http://schemas.microsoft.com/office/drawing/2014/main" id="{BD7E7DFF-B427-6CD9-C41E-E82228A0CEA4}"/>
                  </a:ext>
                </a:extLst>
              </p:cNvPr>
              <p:cNvSpPr>
                <a:spLocks/>
              </p:cNvSpPr>
              <p:nvPr/>
            </p:nvSpPr>
            <p:spPr bwMode="auto">
              <a:xfrm>
                <a:off x="3712" y="1946"/>
                <a:ext cx="30" cy="71"/>
              </a:xfrm>
              <a:custGeom>
                <a:avLst/>
                <a:gdLst>
                  <a:gd name="T0" fmla="*/ 0 w 14"/>
                  <a:gd name="T1" fmla="*/ 0 h 33"/>
                  <a:gd name="T2" fmla="*/ 109 w 14"/>
                  <a:gd name="T3" fmla="*/ 329 h 33"/>
                  <a:gd name="T4" fmla="*/ 0 60000 65536"/>
                  <a:gd name="T5" fmla="*/ 0 60000 65536"/>
                </a:gdLst>
                <a:ahLst/>
                <a:cxnLst>
                  <a:cxn ang="T4">
                    <a:pos x="T0" y="T1"/>
                  </a:cxn>
                  <a:cxn ang="T5">
                    <a:pos x="T2" y="T3"/>
                  </a:cxn>
                </a:cxnLst>
                <a:rect l="0" t="0" r="r" b="b"/>
                <a:pathLst>
                  <a:path w="14" h="33">
                    <a:moveTo>
                      <a:pt x="0" y="0"/>
                    </a:moveTo>
                    <a:cubicBezTo>
                      <a:pt x="9" y="9"/>
                      <a:pt x="14" y="20"/>
                      <a:pt x="11" y="3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80" name="Freeform 582">
                <a:extLst>
                  <a:ext uri="{FF2B5EF4-FFF2-40B4-BE49-F238E27FC236}">
                    <a16:creationId xmlns:a16="http://schemas.microsoft.com/office/drawing/2014/main" id="{75848B0F-6F86-FA42-B04B-AF6D5F752DCA}"/>
                  </a:ext>
                </a:extLst>
              </p:cNvPr>
              <p:cNvSpPr>
                <a:spLocks/>
              </p:cNvSpPr>
              <p:nvPr/>
            </p:nvSpPr>
            <p:spPr bwMode="auto">
              <a:xfrm>
                <a:off x="4789" y="2814"/>
                <a:ext cx="43" cy="26"/>
              </a:xfrm>
              <a:custGeom>
                <a:avLst/>
                <a:gdLst>
                  <a:gd name="T0" fmla="*/ 0 w 20"/>
                  <a:gd name="T1" fmla="*/ 121 h 12"/>
                  <a:gd name="T2" fmla="*/ 198 w 20"/>
                  <a:gd name="T3" fmla="*/ 43 h 12"/>
                  <a:gd name="T4" fmla="*/ 0 60000 65536"/>
                  <a:gd name="T5" fmla="*/ 0 60000 65536"/>
                </a:gdLst>
                <a:ahLst/>
                <a:cxnLst>
                  <a:cxn ang="T4">
                    <a:pos x="T0" y="T1"/>
                  </a:cxn>
                  <a:cxn ang="T5">
                    <a:pos x="T2" y="T3"/>
                  </a:cxn>
                </a:cxnLst>
                <a:rect l="0" t="0" r="r" b="b"/>
                <a:pathLst>
                  <a:path w="20" h="12">
                    <a:moveTo>
                      <a:pt x="0" y="12"/>
                    </a:moveTo>
                    <a:cubicBezTo>
                      <a:pt x="3" y="5"/>
                      <a:pt x="13" y="0"/>
                      <a:pt x="20" y="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81" name="Freeform 583">
                <a:extLst>
                  <a:ext uri="{FF2B5EF4-FFF2-40B4-BE49-F238E27FC236}">
                    <a16:creationId xmlns:a16="http://schemas.microsoft.com/office/drawing/2014/main" id="{15812A9E-D8AC-D5A1-14CB-801D82C7F5FE}"/>
                  </a:ext>
                </a:extLst>
              </p:cNvPr>
              <p:cNvSpPr>
                <a:spLocks/>
              </p:cNvSpPr>
              <p:nvPr/>
            </p:nvSpPr>
            <p:spPr bwMode="auto">
              <a:xfrm>
                <a:off x="4165" y="2276"/>
                <a:ext cx="75" cy="87"/>
              </a:xfrm>
              <a:custGeom>
                <a:avLst/>
                <a:gdLst>
                  <a:gd name="T0" fmla="*/ 9 w 35"/>
                  <a:gd name="T1" fmla="*/ 306 h 41"/>
                  <a:gd name="T2" fmla="*/ 180 w 35"/>
                  <a:gd name="T3" fmla="*/ 59 h 41"/>
                  <a:gd name="T4" fmla="*/ 249 w 35"/>
                  <a:gd name="T5" fmla="*/ 393 h 41"/>
                  <a:gd name="T6" fmla="*/ 0 60000 65536"/>
                  <a:gd name="T7" fmla="*/ 0 60000 65536"/>
                  <a:gd name="T8" fmla="*/ 0 60000 65536"/>
                </a:gdLst>
                <a:ahLst/>
                <a:cxnLst>
                  <a:cxn ang="T6">
                    <a:pos x="T0" y="T1"/>
                  </a:cxn>
                  <a:cxn ang="T7">
                    <a:pos x="T2" y="T3"/>
                  </a:cxn>
                  <a:cxn ang="T8">
                    <a:pos x="T4" y="T5"/>
                  </a:cxn>
                </a:cxnLst>
                <a:rect l="0" t="0" r="r" b="b"/>
                <a:pathLst>
                  <a:path w="35" h="41">
                    <a:moveTo>
                      <a:pt x="1" y="32"/>
                    </a:moveTo>
                    <a:cubicBezTo>
                      <a:pt x="0" y="15"/>
                      <a:pt x="7" y="0"/>
                      <a:pt x="18" y="6"/>
                    </a:cubicBezTo>
                    <a:cubicBezTo>
                      <a:pt x="29" y="13"/>
                      <a:pt x="35" y="29"/>
                      <a:pt x="25" y="4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82" name="Freeform 584">
                <a:extLst>
                  <a:ext uri="{FF2B5EF4-FFF2-40B4-BE49-F238E27FC236}">
                    <a16:creationId xmlns:a16="http://schemas.microsoft.com/office/drawing/2014/main" id="{182092AE-2626-4234-1D57-B0189201774C}"/>
                  </a:ext>
                </a:extLst>
              </p:cNvPr>
              <p:cNvSpPr>
                <a:spLocks/>
              </p:cNvSpPr>
              <p:nvPr/>
            </p:nvSpPr>
            <p:spPr bwMode="auto">
              <a:xfrm>
                <a:off x="3306" y="2353"/>
                <a:ext cx="30" cy="145"/>
              </a:xfrm>
              <a:custGeom>
                <a:avLst/>
                <a:gdLst>
                  <a:gd name="T0" fmla="*/ 41 w 14"/>
                  <a:gd name="T1" fmla="*/ 0 h 68"/>
                  <a:gd name="T2" fmla="*/ 96 w 14"/>
                  <a:gd name="T3" fmla="*/ 358 h 68"/>
                  <a:gd name="T4" fmla="*/ 69 w 14"/>
                  <a:gd name="T5" fmla="*/ 659 h 68"/>
                  <a:gd name="T6" fmla="*/ 0 60000 65536"/>
                  <a:gd name="T7" fmla="*/ 0 60000 65536"/>
                  <a:gd name="T8" fmla="*/ 0 60000 65536"/>
                </a:gdLst>
                <a:ahLst/>
                <a:cxnLst>
                  <a:cxn ang="T6">
                    <a:pos x="T0" y="T1"/>
                  </a:cxn>
                  <a:cxn ang="T7">
                    <a:pos x="T2" y="T3"/>
                  </a:cxn>
                  <a:cxn ang="T8">
                    <a:pos x="T4" y="T5"/>
                  </a:cxn>
                </a:cxnLst>
                <a:rect l="0" t="0" r="r" b="b"/>
                <a:pathLst>
                  <a:path w="14" h="68">
                    <a:moveTo>
                      <a:pt x="4" y="0"/>
                    </a:moveTo>
                    <a:cubicBezTo>
                      <a:pt x="0" y="10"/>
                      <a:pt x="6" y="22"/>
                      <a:pt x="10" y="37"/>
                    </a:cubicBezTo>
                    <a:cubicBezTo>
                      <a:pt x="14" y="51"/>
                      <a:pt x="5" y="60"/>
                      <a:pt x="7" y="6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83" name="Freeform 585">
                <a:extLst>
                  <a:ext uri="{FF2B5EF4-FFF2-40B4-BE49-F238E27FC236}">
                    <a16:creationId xmlns:a16="http://schemas.microsoft.com/office/drawing/2014/main" id="{2E7EF5BD-2BC3-D3BA-9234-F978971BE92B}"/>
                  </a:ext>
                </a:extLst>
              </p:cNvPr>
              <p:cNvSpPr>
                <a:spLocks/>
              </p:cNvSpPr>
              <p:nvPr/>
            </p:nvSpPr>
            <p:spPr bwMode="auto">
              <a:xfrm>
                <a:off x="3295" y="2645"/>
                <a:ext cx="39" cy="293"/>
              </a:xfrm>
              <a:custGeom>
                <a:avLst/>
                <a:gdLst>
                  <a:gd name="T0" fmla="*/ 113 w 18"/>
                  <a:gd name="T1" fmla="*/ 0 h 137"/>
                  <a:gd name="T2" fmla="*/ 33 w 18"/>
                  <a:gd name="T3" fmla="*/ 334 h 137"/>
                  <a:gd name="T4" fmla="*/ 173 w 18"/>
                  <a:gd name="T5" fmla="*/ 678 h 137"/>
                  <a:gd name="T6" fmla="*/ 33 w 18"/>
                  <a:gd name="T7" fmla="*/ 997 h 137"/>
                  <a:gd name="T8" fmla="*/ 33 w 18"/>
                  <a:gd name="T9" fmla="*/ 1341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37">
                    <a:moveTo>
                      <a:pt x="11" y="0"/>
                    </a:moveTo>
                    <a:cubicBezTo>
                      <a:pt x="1" y="6"/>
                      <a:pt x="0" y="9"/>
                      <a:pt x="3" y="34"/>
                    </a:cubicBezTo>
                    <a:cubicBezTo>
                      <a:pt x="4" y="49"/>
                      <a:pt x="18" y="56"/>
                      <a:pt x="17" y="69"/>
                    </a:cubicBezTo>
                    <a:cubicBezTo>
                      <a:pt x="17" y="87"/>
                      <a:pt x="6" y="78"/>
                      <a:pt x="3" y="102"/>
                    </a:cubicBezTo>
                    <a:cubicBezTo>
                      <a:pt x="0" y="121"/>
                      <a:pt x="1" y="129"/>
                      <a:pt x="3" y="13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1192" name="TextBox 1191">
            <a:extLst>
              <a:ext uri="{FF2B5EF4-FFF2-40B4-BE49-F238E27FC236}">
                <a16:creationId xmlns:a16="http://schemas.microsoft.com/office/drawing/2014/main" id="{A9C0FE30-40E0-7A94-819A-AEBA61CA5FEC}"/>
              </a:ext>
            </a:extLst>
          </p:cNvPr>
          <p:cNvSpPr txBox="1"/>
          <p:nvPr/>
        </p:nvSpPr>
        <p:spPr>
          <a:xfrm>
            <a:off x="357049" y="3992343"/>
            <a:ext cx="3368424" cy="1155494"/>
          </a:xfrm>
          <a:prstGeom prst="roundRect">
            <a:avLst/>
          </a:prstGeom>
          <a:solidFill>
            <a:schemeClr val="accent6">
              <a:lumMod val="90000"/>
            </a:schemeClr>
          </a:solidFill>
        </p:spPr>
        <p:txBody>
          <a:bodyPr wrap="square" rtlCol="0">
            <a:spAutoFit/>
          </a:bodyPr>
          <a:lstStyle/>
          <a:p>
            <a:r>
              <a:rPr lang="en-GB" sz="1200" dirty="0">
                <a:solidFill>
                  <a:srgbClr val="000000"/>
                </a:solidFill>
                <a:latin typeface="+mj-lt"/>
              </a:rPr>
              <a:t>IGF-1 and IGF-BP induce </a:t>
            </a:r>
            <a:br>
              <a:rPr lang="en-GB" sz="1200" dirty="0">
                <a:solidFill>
                  <a:srgbClr val="000000"/>
                </a:solidFill>
                <a:latin typeface="+mj-lt"/>
              </a:rPr>
            </a:br>
            <a:r>
              <a:rPr lang="en-GB" sz="1200" dirty="0">
                <a:solidFill>
                  <a:srgbClr val="000000"/>
                </a:solidFill>
                <a:latin typeface="+mj-lt"/>
              </a:rPr>
              <a:t>differentiation and proliferation </a:t>
            </a:r>
            <a:br>
              <a:rPr lang="en-GB" sz="1200" dirty="0">
                <a:solidFill>
                  <a:srgbClr val="000000"/>
                </a:solidFill>
                <a:latin typeface="+mj-lt"/>
              </a:rPr>
            </a:br>
            <a:r>
              <a:rPr lang="en-GB" sz="1200" dirty="0">
                <a:solidFill>
                  <a:srgbClr val="000000"/>
                </a:solidFill>
                <a:latin typeface="+mj-lt"/>
              </a:rPr>
              <a:t>of chondrocytes and osteoblasts</a:t>
            </a:r>
          </a:p>
          <a:p>
            <a:pPr marL="228600" indent="-228600">
              <a:lnSpc>
                <a:spcPct val="90000"/>
              </a:lnSpc>
              <a:spcBef>
                <a:spcPts val="500"/>
              </a:spcBef>
              <a:buClr>
                <a:schemeClr val="tx1"/>
              </a:buClr>
              <a:buFont typeface="Wingdings" panose="05000000000000000000" pitchFamily="2" charset="2"/>
              <a:buChar char="§"/>
            </a:pPr>
            <a:r>
              <a:rPr lang="en-GB" sz="1200" dirty="0">
                <a:solidFill>
                  <a:schemeClr val="accent5"/>
                </a:solidFill>
                <a:latin typeface="+mj-lt"/>
              </a:rPr>
              <a:t>Suppression of chondrocyte apoptosis promotes bone formation</a:t>
            </a:r>
          </a:p>
        </p:txBody>
      </p:sp>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1"/>
            <a:ext cx="10652454" cy="639992"/>
          </a:xfrm>
        </p:spPr>
        <p:txBody>
          <a:bodyPr anchor="t">
            <a:normAutofit/>
          </a:bodyPr>
          <a:lstStyle/>
          <a:p>
            <a:r>
              <a:rPr lang="en-GB" dirty="0"/>
              <a:t>The role of testosterone in bone metabolism</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845979"/>
            <a:ext cx="10087896" cy="507831"/>
          </a:xfrm>
          <a:prstGeom prst="rect">
            <a:avLst/>
          </a:prstGeom>
          <a:noFill/>
        </p:spPr>
        <p:txBody>
          <a:bodyPr wrap="square" rtlCol="0" anchor="b">
            <a:spAutoFit/>
          </a:bodyPr>
          <a:lstStyle/>
          <a:p>
            <a:r>
              <a:rPr lang="en-GB" sz="900" dirty="0">
                <a:solidFill>
                  <a:srgbClr val="005294"/>
                </a:solidFill>
              </a:rPr>
              <a:t>AR, androgen receptor; DHT, dihydrotestosterone; E2, oestradiol; ER, oestrogen receptor; IGF, insulin-like growth factor; IGF-BP, IGF-binding protein; IL, interleukin; </a:t>
            </a:r>
            <a:br>
              <a:rPr lang="en-GB" sz="900" dirty="0">
                <a:solidFill>
                  <a:srgbClr val="005294"/>
                </a:solidFill>
              </a:rPr>
            </a:br>
            <a:r>
              <a:rPr lang="en-GB" sz="900" dirty="0">
                <a:solidFill>
                  <a:srgbClr val="005294"/>
                </a:solidFill>
              </a:rPr>
              <a:t>NF-</a:t>
            </a:r>
            <a:r>
              <a:rPr lang="el-GR" sz="900" dirty="0">
                <a:solidFill>
                  <a:srgbClr val="005294"/>
                </a:solidFill>
              </a:rPr>
              <a:t>κ</a:t>
            </a:r>
            <a:r>
              <a:rPr lang="en-GB" sz="900" dirty="0">
                <a:solidFill>
                  <a:srgbClr val="005294"/>
                </a:solidFill>
              </a:rPr>
              <a:t>B, nuclear factor kappa light chain enhancer of activated B cells; RANKL, receptor activator of NF-</a:t>
            </a:r>
            <a:r>
              <a:rPr lang="el-GR" sz="900" dirty="0">
                <a:solidFill>
                  <a:srgbClr val="005294"/>
                </a:solidFill>
              </a:rPr>
              <a:t>κ</a:t>
            </a:r>
            <a:r>
              <a:rPr lang="en-GB" sz="900" dirty="0">
                <a:solidFill>
                  <a:srgbClr val="005294"/>
                </a:solidFill>
              </a:rPr>
              <a:t>B ligand; TGF, transforming growth factor; TNF, tumour necrosis factor.</a:t>
            </a:r>
            <a:br>
              <a:rPr lang="en-GB" sz="900" dirty="0">
                <a:solidFill>
                  <a:srgbClr val="005294"/>
                </a:solidFill>
              </a:rPr>
            </a:br>
            <a:r>
              <a:rPr lang="sv-SE" sz="900" dirty="0">
                <a:solidFill>
                  <a:srgbClr val="005294"/>
                </a:solidFill>
              </a:rPr>
              <a:t>Shigehara K </a:t>
            </a:r>
            <a:r>
              <a:rPr lang="sv-SE" sz="900" i="1" dirty="0">
                <a:solidFill>
                  <a:srgbClr val="005294"/>
                </a:solidFill>
              </a:rPr>
              <a:t>et al. J Clin Med </a:t>
            </a:r>
            <a:r>
              <a:rPr lang="sv-SE" sz="900" dirty="0">
                <a:solidFill>
                  <a:srgbClr val="005294"/>
                </a:solidFill>
              </a:rPr>
              <a:t>2021;10:530.</a:t>
            </a:r>
            <a:endParaRPr lang="en-GB" sz="900" dirty="0">
              <a:solidFill>
                <a:srgbClr val="005294"/>
              </a:solidFill>
            </a:endParaRPr>
          </a:p>
        </p:txBody>
      </p:sp>
      <p:sp>
        <p:nvSpPr>
          <p:cNvPr id="179" name="TextBox 178">
            <a:extLst>
              <a:ext uri="{FF2B5EF4-FFF2-40B4-BE49-F238E27FC236}">
                <a16:creationId xmlns:a16="http://schemas.microsoft.com/office/drawing/2014/main" id="{CB06C739-6642-F94B-4A0D-D5DD2B7D4DA4}"/>
              </a:ext>
            </a:extLst>
          </p:cNvPr>
          <p:cNvSpPr txBox="1"/>
          <p:nvPr/>
        </p:nvSpPr>
        <p:spPr>
          <a:xfrm>
            <a:off x="8822409" y="3612373"/>
            <a:ext cx="2298700" cy="919401"/>
          </a:xfrm>
          <a:prstGeom prst="roundRect">
            <a:avLst/>
          </a:prstGeom>
          <a:solidFill>
            <a:schemeClr val="accent2">
              <a:lumMod val="20000"/>
              <a:lumOff val="80000"/>
            </a:schemeClr>
          </a:solidFill>
        </p:spPr>
        <p:txBody>
          <a:bodyPr wrap="square" rtlCol="0">
            <a:spAutoFit/>
          </a:bodyPr>
          <a:lstStyle/>
          <a:p>
            <a:pPr lvl="0"/>
            <a:r>
              <a:rPr lang="en-GB" sz="1200" dirty="0">
                <a:solidFill>
                  <a:srgbClr val="000000"/>
                </a:solidFill>
                <a:latin typeface="Poppins Medium"/>
              </a:rPr>
              <a:t>Testosterone suppresses </a:t>
            </a:r>
            <a:br>
              <a:rPr lang="en-GB" sz="1200" dirty="0">
                <a:solidFill>
                  <a:srgbClr val="000000"/>
                </a:solidFill>
                <a:latin typeface="Poppins Medium"/>
              </a:rPr>
            </a:br>
            <a:r>
              <a:rPr lang="en-GB" sz="1200" dirty="0">
                <a:solidFill>
                  <a:srgbClr val="000000"/>
                </a:solidFill>
                <a:latin typeface="Poppins Medium"/>
              </a:rPr>
              <a:t>the activity of IL-6, which activates osteoclasts and promotes bone resorption</a:t>
            </a:r>
          </a:p>
        </p:txBody>
      </p:sp>
      <p:grpSp>
        <p:nvGrpSpPr>
          <p:cNvPr id="182" name="Group 181">
            <a:extLst>
              <a:ext uri="{FF2B5EF4-FFF2-40B4-BE49-F238E27FC236}">
                <a16:creationId xmlns:a16="http://schemas.microsoft.com/office/drawing/2014/main" id="{31E5F591-AB1A-21FC-F1DD-437185001FE9}"/>
              </a:ext>
            </a:extLst>
          </p:cNvPr>
          <p:cNvGrpSpPr/>
          <p:nvPr/>
        </p:nvGrpSpPr>
        <p:grpSpPr>
          <a:xfrm>
            <a:off x="5159464" y="1417004"/>
            <a:ext cx="1335640" cy="1119017"/>
            <a:chOff x="1817617" y="2431888"/>
            <a:chExt cx="1173573" cy="983235"/>
          </a:xfrm>
        </p:grpSpPr>
        <p:pic>
          <p:nvPicPr>
            <p:cNvPr id="261" name="Picture 5" descr="The chemical structure of testosterone.">
              <a:extLst>
                <a:ext uri="{FF2B5EF4-FFF2-40B4-BE49-F238E27FC236}">
                  <a16:creationId xmlns:a16="http://schemas.microsoft.com/office/drawing/2014/main" id="{71B4C43B-5CFC-DE3A-46FB-9E38FBD83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081" y="2431888"/>
              <a:ext cx="1086356" cy="702736"/>
            </a:xfrm>
            <a:prstGeom prst="rect">
              <a:avLst/>
            </a:prstGeom>
            <a:noFill/>
            <a:extLst>
              <a:ext uri="{909E8E84-426E-40DD-AFC4-6F175D3DCCD1}">
                <a14:hiddenFill xmlns:a14="http://schemas.microsoft.com/office/drawing/2010/main">
                  <a:solidFill>
                    <a:srgbClr val="FFFFFF"/>
                  </a:solidFill>
                </a14:hiddenFill>
              </a:ext>
            </a:extLst>
          </p:spPr>
        </p:pic>
        <p:sp>
          <p:nvSpPr>
            <p:cNvPr id="262" name="Rectangle: Rounded Corners 261">
              <a:extLst>
                <a:ext uri="{FF2B5EF4-FFF2-40B4-BE49-F238E27FC236}">
                  <a16:creationId xmlns:a16="http://schemas.microsoft.com/office/drawing/2014/main" id="{901828C4-84A9-36AF-3BFA-6B89380797D1}"/>
                </a:ext>
              </a:extLst>
            </p:cNvPr>
            <p:cNvSpPr/>
            <p:nvPr/>
          </p:nvSpPr>
          <p:spPr>
            <a:xfrm>
              <a:off x="1817617" y="3182117"/>
              <a:ext cx="1173573" cy="23300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Testosterone</a:t>
              </a:r>
            </a:p>
          </p:txBody>
        </p:sp>
      </p:grpSp>
      <p:cxnSp>
        <p:nvCxnSpPr>
          <p:cNvPr id="183" name="Elbow Connector 144">
            <a:extLst>
              <a:ext uri="{FF2B5EF4-FFF2-40B4-BE49-F238E27FC236}">
                <a16:creationId xmlns:a16="http://schemas.microsoft.com/office/drawing/2014/main" id="{4882016C-41BE-603D-33D1-CF15B3DF86EE}"/>
              </a:ext>
            </a:extLst>
          </p:cNvPr>
          <p:cNvCxnSpPr/>
          <p:nvPr/>
        </p:nvCxnSpPr>
        <p:spPr>
          <a:xfrm rot="10800000" flipV="1">
            <a:off x="4281006" y="1910202"/>
            <a:ext cx="966643" cy="393141"/>
          </a:xfrm>
          <a:prstGeom prst="bentConnector2">
            <a:avLst/>
          </a:prstGeom>
          <a:ln w="571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84" name="Elbow Connector 150">
            <a:extLst>
              <a:ext uri="{FF2B5EF4-FFF2-40B4-BE49-F238E27FC236}">
                <a16:creationId xmlns:a16="http://schemas.microsoft.com/office/drawing/2014/main" id="{B7DB2C1A-CDDC-03B3-C54B-AE7CACE21B2B}"/>
              </a:ext>
            </a:extLst>
          </p:cNvPr>
          <p:cNvCxnSpPr/>
          <p:nvPr/>
        </p:nvCxnSpPr>
        <p:spPr>
          <a:xfrm rot="10800000" flipH="1" flipV="1">
            <a:off x="6411166" y="1910202"/>
            <a:ext cx="966643" cy="393141"/>
          </a:xfrm>
          <a:prstGeom prst="bentConnector2">
            <a:avLst/>
          </a:prstGeom>
          <a:ln w="571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85" name="TextBox 184">
            <a:extLst>
              <a:ext uri="{FF2B5EF4-FFF2-40B4-BE49-F238E27FC236}">
                <a16:creationId xmlns:a16="http://schemas.microsoft.com/office/drawing/2014/main" id="{73C9ACDE-0349-09D8-026B-21A86FDFDDAD}"/>
              </a:ext>
            </a:extLst>
          </p:cNvPr>
          <p:cNvSpPr txBox="1"/>
          <p:nvPr/>
        </p:nvSpPr>
        <p:spPr>
          <a:xfrm>
            <a:off x="4005640" y="1549143"/>
            <a:ext cx="1372294" cy="280223"/>
          </a:xfrm>
          <a:prstGeom prst="rect">
            <a:avLst/>
          </a:prstGeom>
          <a:noFill/>
        </p:spPr>
        <p:txBody>
          <a:bodyPr wrap="none" rtlCol="0">
            <a:spAutoFit/>
          </a:bodyPr>
          <a:lstStyle/>
          <a:p>
            <a:pPr algn="ctr"/>
            <a:r>
              <a:rPr lang="en-GB" sz="1000" i="1" dirty="0"/>
              <a:t>5-</a:t>
            </a:r>
            <a:r>
              <a:rPr lang="el-GR" sz="1000" i="1" dirty="0"/>
              <a:t>α</a:t>
            </a:r>
            <a:r>
              <a:rPr lang="en-GB" sz="1000" i="1" dirty="0"/>
              <a:t> reductase 1</a:t>
            </a:r>
          </a:p>
        </p:txBody>
      </p:sp>
      <p:sp>
        <p:nvSpPr>
          <p:cNvPr id="186" name="TextBox 185">
            <a:extLst>
              <a:ext uri="{FF2B5EF4-FFF2-40B4-BE49-F238E27FC236}">
                <a16:creationId xmlns:a16="http://schemas.microsoft.com/office/drawing/2014/main" id="{4C08EB11-65F7-5B4E-4674-6CC20E9F8AC8}"/>
              </a:ext>
            </a:extLst>
          </p:cNvPr>
          <p:cNvSpPr txBox="1"/>
          <p:nvPr/>
        </p:nvSpPr>
        <p:spPr>
          <a:xfrm>
            <a:off x="6303543" y="1549143"/>
            <a:ext cx="1456213" cy="280223"/>
          </a:xfrm>
          <a:prstGeom prst="rect">
            <a:avLst/>
          </a:prstGeom>
          <a:noFill/>
        </p:spPr>
        <p:txBody>
          <a:bodyPr wrap="none" rtlCol="0">
            <a:spAutoFit/>
          </a:bodyPr>
          <a:lstStyle/>
          <a:p>
            <a:pPr algn="ctr"/>
            <a:r>
              <a:rPr lang="en-GB" sz="1000" i="1" dirty="0"/>
              <a:t>P450 aromatase</a:t>
            </a:r>
          </a:p>
        </p:txBody>
      </p:sp>
      <p:grpSp>
        <p:nvGrpSpPr>
          <p:cNvPr id="13" name="Group 12">
            <a:extLst>
              <a:ext uri="{FF2B5EF4-FFF2-40B4-BE49-F238E27FC236}">
                <a16:creationId xmlns:a16="http://schemas.microsoft.com/office/drawing/2014/main" id="{423F7644-BD83-4744-D13B-C5A37575AA63}"/>
              </a:ext>
            </a:extLst>
          </p:cNvPr>
          <p:cNvGrpSpPr/>
          <p:nvPr/>
        </p:nvGrpSpPr>
        <p:grpSpPr>
          <a:xfrm>
            <a:off x="6586593" y="2316634"/>
            <a:ext cx="1667354" cy="781244"/>
            <a:chOff x="6586593" y="2417114"/>
            <a:chExt cx="1667354" cy="781244"/>
          </a:xfrm>
        </p:grpSpPr>
        <p:pic>
          <p:nvPicPr>
            <p:cNvPr id="188" name="Picture 7" descr="The chemical structure of estradiol.">
              <a:extLst>
                <a:ext uri="{FF2B5EF4-FFF2-40B4-BE49-F238E27FC236}">
                  <a16:creationId xmlns:a16="http://schemas.microsoft.com/office/drawing/2014/main" id="{27940D3D-892A-D7D4-F6BE-416EF39AD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6593" y="2417114"/>
              <a:ext cx="1234558" cy="781244"/>
            </a:xfrm>
            <a:prstGeom prst="rect">
              <a:avLst/>
            </a:prstGeom>
            <a:noFill/>
            <a:extLst>
              <a:ext uri="{909E8E84-426E-40DD-AFC4-6F175D3DCCD1}">
                <a14:hiddenFill xmlns:a14="http://schemas.microsoft.com/office/drawing/2010/main">
                  <a:solidFill>
                    <a:srgbClr val="FFFFFF"/>
                  </a:solidFill>
                </a14:hiddenFill>
              </a:ext>
            </a:extLst>
          </p:spPr>
        </p:pic>
        <p:sp>
          <p:nvSpPr>
            <p:cNvPr id="189" name="Rectangle: Rounded Corners 188">
              <a:extLst>
                <a:ext uri="{FF2B5EF4-FFF2-40B4-BE49-F238E27FC236}">
                  <a16:creationId xmlns:a16="http://schemas.microsoft.com/office/drawing/2014/main" id="{DFEDDA23-F261-311A-57C3-8F9433BBD797}"/>
                </a:ext>
              </a:extLst>
            </p:cNvPr>
            <p:cNvSpPr/>
            <p:nvPr/>
          </p:nvSpPr>
          <p:spPr>
            <a:xfrm>
              <a:off x="7655196" y="2896045"/>
              <a:ext cx="598751" cy="26518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E2</a:t>
              </a:r>
            </a:p>
          </p:txBody>
        </p:sp>
      </p:grpSp>
      <p:grpSp>
        <p:nvGrpSpPr>
          <p:cNvPr id="12" name="Group 11">
            <a:extLst>
              <a:ext uri="{FF2B5EF4-FFF2-40B4-BE49-F238E27FC236}">
                <a16:creationId xmlns:a16="http://schemas.microsoft.com/office/drawing/2014/main" id="{A9757998-8E89-9FFF-CE05-24DF311E0717}"/>
              </a:ext>
            </a:extLst>
          </p:cNvPr>
          <p:cNvGrpSpPr/>
          <p:nvPr/>
        </p:nvGrpSpPr>
        <p:grpSpPr>
          <a:xfrm>
            <a:off x="3558678" y="2266605"/>
            <a:ext cx="1618635" cy="879134"/>
            <a:chOff x="3558678" y="2367085"/>
            <a:chExt cx="1618635" cy="879134"/>
          </a:xfrm>
        </p:grpSpPr>
        <p:pic>
          <p:nvPicPr>
            <p:cNvPr id="187" name="Picture 9" descr="The chemical structure of dihydrotestosterone.">
              <a:extLst>
                <a:ext uri="{FF2B5EF4-FFF2-40B4-BE49-F238E27FC236}">
                  <a16:creationId xmlns:a16="http://schemas.microsoft.com/office/drawing/2014/main" id="{961BFEC1-FDAD-6EB1-5366-0E64DA3C90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8678" y="2367085"/>
              <a:ext cx="1193945" cy="879134"/>
            </a:xfrm>
            <a:prstGeom prst="rect">
              <a:avLst/>
            </a:prstGeom>
            <a:noFill/>
            <a:extLst>
              <a:ext uri="{909E8E84-426E-40DD-AFC4-6F175D3DCCD1}">
                <a14:hiddenFill xmlns:a14="http://schemas.microsoft.com/office/drawing/2010/main">
                  <a:solidFill>
                    <a:srgbClr val="FFFFFF"/>
                  </a:solidFill>
                </a14:hiddenFill>
              </a:ext>
            </a:extLst>
          </p:spPr>
        </p:pic>
        <p:sp>
          <p:nvSpPr>
            <p:cNvPr id="190" name="Rectangle: Rounded Corners 189">
              <a:extLst>
                <a:ext uri="{FF2B5EF4-FFF2-40B4-BE49-F238E27FC236}">
                  <a16:creationId xmlns:a16="http://schemas.microsoft.com/office/drawing/2014/main" id="{B12984BB-683A-E3BB-8718-08B35BCC8C16}"/>
                </a:ext>
              </a:extLst>
            </p:cNvPr>
            <p:cNvSpPr/>
            <p:nvPr/>
          </p:nvSpPr>
          <p:spPr>
            <a:xfrm>
              <a:off x="4578562" y="2853931"/>
              <a:ext cx="598751" cy="26518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DHT</a:t>
              </a:r>
            </a:p>
          </p:txBody>
        </p:sp>
      </p:grpSp>
      <p:grpSp>
        <p:nvGrpSpPr>
          <p:cNvPr id="191" name="Group 190">
            <a:extLst>
              <a:ext uri="{FF2B5EF4-FFF2-40B4-BE49-F238E27FC236}">
                <a16:creationId xmlns:a16="http://schemas.microsoft.com/office/drawing/2014/main" id="{B0217D19-5F84-49CA-3FC6-039CDF6744B1}"/>
              </a:ext>
            </a:extLst>
          </p:cNvPr>
          <p:cNvGrpSpPr/>
          <p:nvPr/>
        </p:nvGrpSpPr>
        <p:grpSpPr>
          <a:xfrm>
            <a:off x="3051058" y="3595292"/>
            <a:ext cx="1931941" cy="1075914"/>
            <a:chOff x="2843038" y="3169536"/>
            <a:chExt cx="1697519" cy="945362"/>
          </a:xfrm>
        </p:grpSpPr>
        <p:sp>
          <p:nvSpPr>
            <p:cNvPr id="243" name="Freeform: Shape 242">
              <a:extLst>
                <a:ext uri="{FF2B5EF4-FFF2-40B4-BE49-F238E27FC236}">
                  <a16:creationId xmlns:a16="http://schemas.microsoft.com/office/drawing/2014/main" id="{72BBD094-D756-BCE1-69E0-9315DE9E7976}"/>
                </a:ext>
              </a:extLst>
            </p:cNvPr>
            <p:cNvSpPr/>
            <p:nvPr/>
          </p:nvSpPr>
          <p:spPr>
            <a:xfrm>
              <a:off x="3746099" y="3169536"/>
              <a:ext cx="353780" cy="582619"/>
            </a:xfrm>
            <a:custGeom>
              <a:avLst/>
              <a:gdLst>
                <a:gd name="connsiteX0" fmla="*/ 47560 w 353780"/>
                <a:gd name="connsiteY0" fmla="*/ 0 h 437198"/>
                <a:gd name="connsiteX1" fmla="*/ 85661 w 353780"/>
                <a:gd name="connsiteY1" fmla="*/ 174655 h 437198"/>
                <a:gd name="connsiteX2" fmla="*/ 268120 w 353780"/>
                <a:gd name="connsiteY2" fmla="*/ 174655 h 437198"/>
                <a:gd name="connsiteX3" fmla="*/ 306221 w 353780"/>
                <a:gd name="connsiteY3" fmla="*/ 1 h 437198"/>
                <a:gd name="connsiteX4" fmla="*/ 339879 w 353780"/>
                <a:gd name="connsiteY4" fmla="*/ 49923 h 437198"/>
                <a:gd name="connsiteX5" fmla="*/ 353780 w 353780"/>
                <a:gd name="connsiteY5" fmla="*/ 118777 h 437198"/>
                <a:gd name="connsiteX6" fmla="*/ 353780 w 353780"/>
                <a:gd name="connsiteY6" fmla="*/ 260308 h 437198"/>
                <a:gd name="connsiteX7" fmla="*/ 176890 w 353780"/>
                <a:gd name="connsiteY7" fmla="*/ 437198 h 437198"/>
                <a:gd name="connsiteX8" fmla="*/ 0 w 353780"/>
                <a:gd name="connsiteY8" fmla="*/ 260308 h 437198"/>
                <a:gd name="connsiteX9" fmla="*/ 0 w 353780"/>
                <a:gd name="connsiteY9" fmla="*/ 118777 h 437198"/>
                <a:gd name="connsiteX10" fmla="*/ 13901 w 353780"/>
                <a:gd name="connsiteY10" fmla="*/ 49923 h 43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780" h="437198">
                  <a:moveTo>
                    <a:pt x="47560" y="0"/>
                  </a:moveTo>
                  <a:lnTo>
                    <a:pt x="85661" y="174655"/>
                  </a:lnTo>
                  <a:lnTo>
                    <a:pt x="268120" y="174655"/>
                  </a:lnTo>
                  <a:lnTo>
                    <a:pt x="306221" y="1"/>
                  </a:lnTo>
                  <a:lnTo>
                    <a:pt x="339879" y="49923"/>
                  </a:lnTo>
                  <a:cubicBezTo>
                    <a:pt x="348831" y="71086"/>
                    <a:pt x="353780" y="94354"/>
                    <a:pt x="353780" y="118777"/>
                  </a:cubicBezTo>
                  <a:lnTo>
                    <a:pt x="353780" y="260308"/>
                  </a:lnTo>
                  <a:cubicBezTo>
                    <a:pt x="353780" y="358002"/>
                    <a:pt x="274584" y="437198"/>
                    <a:pt x="176890" y="437198"/>
                  </a:cubicBezTo>
                  <a:cubicBezTo>
                    <a:pt x="79196" y="437198"/>
                    <a:pt x="0" y="358002"/>
                    <a:pt x="0" y="260308"/>
                  </a:cubicBezTo>
                  <a:lnTo>
                    <a:pt x="0" y="118777"/>
                  </a:lnTo>
                  <a:cubicBezTo>
                    <a:pt x="0" y="94354"/>
                    <a:pt x="4950" y="71086"/>
                    <a:pt x="13901" y="49923"/>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4" name="Rectangle: Rounded Corners 243">
              <a:extLst>
                <a:ext uri="{FF2B5EF4-FFF2-40B4-BE49-F238E27FC236}">
                  <a16:creationId xmlns:a16="http://schemas.microsoft.com/office/drawing/2014/main" id="{918F6D2E-F5A8-614E-5911-14DDBF4CF4AD}"/>
                </a:ext>
              </a:extLst>
            </p:cNvPr>
            <p:cNvSpPr/>
            <p:nvPr/>
          </p:nvSpPr>
          <p:spPr>
            <a:xfrm>
              <a:off x="2962801" y="3529791"/>
              <a:ext cx="1577756" cy="45265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latin typeface="+mj-lt"/>
                </a:rPr>
                <a:t>Osteoblast</a:t>
              </a:r>
            </a:p>
          </p:txBody>
        </p:sp>
        <p:grpSp>
          <p:nvGrpSpPr>
            <p:cNvPr id="245" name="Group 33">
              <a:extLst>
                <a:ext uri="{FF2B5EF4-FFF2-40B4-BE49-F238E27FC236}">
                  <a16:creationId xmlns:a16="http://schemas.microsoft.com/office/drawing/2014/main" id="{61585167-8EDB-3238-0CCC-15EE1BCBEE56}"/>
                </a:ext>
              </a:extLst>
            </p:cNvPr>
            <p:cNvGrpSpPr>
              <a:grpSpLocks/>
            </p:cNvGrpSpPr>
            <p:nvPr/>
          </p:nvGrpSpPr>
          <p:grpSpPr bwMode="auto">
            <a:xfrm>
              <a:off x="2843038" y="3403987"/>
              <a:ext cx="662565" cy="710911"/>
              <a:chOff x="4012" y="1593"/>
              <a:chExt cx="1116" cy="1198"/>
            </a:xfrm>
          </p:grpSpPr>
          <p:sp>
            <p:nvSpPr>
              <p:cNvPr id="247" name="Freeform 34">
                <a:extLst>
                  <a:ext uri="{FF2B5EF4-FFF2-40B4-BE49-F238E27FC236}">
                    <a16:creationId xmlns:a16="http://schemas.microsoft.com/office/drawing/2014/main" id="{BB12013E-EA03-EC30-505E-84D206112EBD}"/>
                  </a:ext>
                </a:extLst>
              </p:cNvPr>
              <p:cNvSpPr>
                <a:spLocks/>
              </p:cNvSpPr>
              <p:nvPr/>
            </p:nvSpPr>
            <p:spPr bwMode="auto">
              <a:xfrm>
                <a:off x="4012" y="1593"/>
                <a:ext cx="1116" cy="1107"/>
              </a:xfrm>
              <a:custGeom>
                <a:avLst/>
                <a:gdLst>
                  <a:gd name="T0" fmla="*/ 3701 w 446"/>
                  <a:gd name="T1" fmla="*/ 205 h 415"/>
                  <a:gd name="T2" fmla="*/ 1021 w 446"/>
                  <a:gd name="T3" fmla="*/ 1422 h 415"/>
                  <a:gd name="T4" fmla="*/ 188 w 446"/>
                  <a:gd name="T5" fmla="*/ 4140 h 415"/>
                  <a:gd name="T6" fmla="*/ 4214 w 446"/>
                  <a:gd name="T7" fmla="*/ 7800 h 415"/>
                  <a:gd name="T8" fmla="*/ 5360 w 446"/>
                  <a:gd name="T9" fmla="*/ 7762 h 415"/>
                  <a:gd name="T10" fmla="*/ 6906 w 446"/>
                  <a:gd name="T11" fmla="*/ 4724 h 415"/>
                  <a:gd name="T12" fmla="*/ 6781 w 446"/>
                  <a:gd name="T13" fmla="*/ 3222 h 415"/>
                  <a:gd name="T14" fmla="*/ 5027 w 446"/>
                  <a:gd name="T15" fmla="*/ 1003 h 415"/>
                  <a:gd name="T16" fmla="*/ 3713 w 446"/>
                  <a:gd name="T17" fmla="*/ 205 h 4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6" h="415">
                    <a:moveTo>
                      <a:pt x="236" y="11"/>
                    </a:moveTo>
                    <a:cubicBezTo>
                      <a:pt x="190" y="0"/>
                      <a:pt x="100" y="49"/>
                      <a:pt x="65" y="75"/>
                    </a:cubicBezTo>
                    <a:cubicBezTo>
                      <a:pt x="12" y="114"/>
                      <a:pt x="0" y="153"/>
                      <a:pt x="12" y="218"/>
                    </a:cubicBezTo>
                    <a:cubicBezTo>
                      <a:pt x="34" y="346"/>
                      <a:pt x="144" y="412"/>
                      <a:pt x="269" y="411"/>
                    </a:cubicBezTo>
                    <a:cubicBezTo>
                      <a:pt x="291" y="411"/>
                      <a:pt x="310" y="415"/>
                      <a:pt x="342" y="409"/>
                    </a:cubicBezTo>
                    <a:cubicBezTo>
                      <a:pt x="423" y="391"/>
                      <a:pt x="437" y="292"/>
                      <a:pt x="441" y="249"/>
                    </a:cubicBezTo>
                    <a:cubicBezTo>
                      <a:pt x="443" y="221"/>
                      <a:pt x="446" y="195"/>
                      <a:pt x="433" y="170"/>
                    </a:cubicBezTo>
                    <a:cubicBezTo>
                      <a:pt x="418" y="142"/>
                      <a:pt x="347" y="72"/>
                      <a:pt x="321" y="53"/>
                    </a:cubicBezTo>
                    <a:cubicBezTo>
                      <a:pt x="293" y="33"/>
                      <a:pt x="258" y="16"/>
                      <a:pt x="237" y="11"/>
                    </a:cubicBezTo>
                  </a:path>
                </a:pathLst>
              </a:custGeom>
              <a:solidFill>
                <a:srgbClr val="FED1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8" name="Freeform 35">
                <a:extLst>
                  <a:ext uri="{FF2B5EF4-FFF2-40B4-BE49-F238E27FC236}">
                    <a16:creationId xmlns:a16="http://schemas.microsoft.com/office/drawing/2014/main" id="{C9253FB7-7A59-5E5E-6856-1CBF43A33396}"/>
                  </a:ext>
                </a:extLst>
              </p:cNvPr>
              <p:cNvSpPr>
                <a:spLocks/>
              </p:cNvSpPr>
              <p:nvPr/>
            </p:nvSpPr>
            <p:spPr bwMode="auto">
              <a:xfrm>
                <a:off x="4540" y="1911"/>
                <a:ext cx="500" cy="730"/>
              </a:xfrm>
              <a:custGeom>
                <a:avLst/>
                <a:gdLst>
                  <a:gd name="T0" fmla="*/ 20 w 200"/>
                  <a:gd name="T1" fmla="*/ 3634 h 274"/>
                  <a:gd name="T2" fmla="*/ 550 w 200"/>
                  <a:gd name="T3" fmla="*/ 4764 h 274"/>
                  <a:gd name="T4" fmla="*/ 1563 w 200"/>
                  <a:gd name="T5" fmla="*/ 5126 h 274"/>
                  <a:gd name="T6" fmla="*/ 2988 w 200"/>
                  <a:gd name="T7" fmla="*/ 4082 h 274"/>
                  <a:gd name="T8" fmla="*/ 3000 w 200"/>
                  <a:gd name="T9" fmla="*/ 2909 h 274"/>
                  <a:gd name="T10" fmla="*/ 2875 w 200"/>
                  <a:gd name="T11" fmla="*/ 1271 h 274"/>
                  <a:gd name="T12" fmla="*/ 1208 w 200"/>
                  <a:gd name="T13" fmla="*/ 567 h 2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274">
                    <a:moveTo>
                      <a:pt x="1" y="192"/>
                    </a:moveTo>
                    <a:cubicBezTo>
                      <a:pt x="0" y="215"/>
                      <a:pt x="19" y="238"/>
                      <a:pt x="35" y="252"/>
                    </a:cubicBezTo>
                    <a:cubicBezTo>
                      <a:pt x="53" y="269"/>
                      <a:pt x="76" y="274"/>
                      <a:pt x="100" y="271"/>
                    </a:cubicBezTo>
                    <a:cubicBezTo>
                      <a:pt x="133" y="267"/>
                      <a:pt x="177" y="249"/>
                      <a:pt x="191" y="216"/>
                    </a:cubicBezTo>
                    <a:cubicBezTo>
                      <a:pt x="200" y="194"/>
                      <a:pt x="191" y="178"/>
                      <a:pt x="192" y="154"/>
                    </a:cubicBezTo>
                    <a:cubicBezTo>
                      <a:pt x="193" y="130"/>
                      <a:pt x="190" y="91"/>
                      <a:pt x="184" y="67"/>
                    </a:cubicBezTo>
                    <a:cubicBezTo>
                      <a:pt x="174" y="25"/>
                      <a:pt x="110" y="0"/>
                      <a:pt x="77" y="30"/>
                    </a:cubicBezTo>
                  </a:path>
                </a:pathLst>
              </a:custGeom>
              <a:solidFill>
                <a:srgbClr val="FEBF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9" name="Freeform 36">
                <a:extLst>
                  <a:ext uri="{FF2B5EF4-FFF2-40B4-BE49-F238E27FC236}">
                    <a16:creationId xmlns:a16="http://schemas.microsoft.com/office/drawing/2014/main" id="{80934F8F-EA5D-12AA-1911-5B287DF4A568}"/>
                  </a:ext>
                </a:extLst>
              </p:cNvPr>
              <p:cNvSpPr>
                <a:spLocks/>
              </p:cNvSpPr>
              <p:nvPr/>
            </p:nvSpPr>
            <p:spPr bwMode="auto">
              <a:xfrm>
                <a:off x="4487" y="1860"/>
                <a:ext cx="638" cy="931"/>
              </a:xfrm>
              <a:custGeom>
                <a:avLst/>
                <a:gdLst>
                  <a:gd name="T0" fmla="*/ 1992 w 255"/>
                  <a:gd name="T1" fmla="*/ 435 h 349"/>
                  <a:gd name="T2" fmla="*/ 95 w 255"/>
                  <a:gd name="T3" fmla="*/ 2732 h 349"/>
                  <a:gd name="T4" fmla="*/ 1001 w 255"/>
                  <a:gd name="T5" fmla="*/ 4975 h 349"/>
                  <a:gd name="T6" fmla="*/ 1992 w 255"/>
                  <a:gd name="T7" fmla="*/ 435 h 3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5" h="349">
                    <a:moveTo>
                      <a:pt x="127" y="23"/>
                    </a:moveTo>
                    <a:cubicBezTo>
                      <a:pt x="49" y="0"/>
                      <a:pt x="15" y="80"/>
                      <a:pt x="6" y="144"/>
                    </a:cubicBezTo>
                    <a:cubicBezTo>
                      <a:pt x="0" y="194"/>
                      <a:pt x="24" y="234"/>
                      <a:pt x="64" y="262"/>
                    </a:cubicBezTo>
                    <a:cubicBezTo>
                      <a:pt x="191" y="349"/>
                      <a:pt x="255" y="55"/>
                      <a:pt x="127" y="23"/>
                    </a:cubicBezTo>
                    <a:close/>
                  </a:path>
                </a:pathLst>
              </a:custGeom>
              <a:solidFill>
                <a:srgbClr val="3D45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0" name="Freeform 37">
                <a:extLst>
                  <a:ext uri="{FF2B5EF4-FFF2-40B4-BE49-F238E27FC236}">
                    <a16:creationId xmlns:a16="http://schemas.microsoft.com/office/drawing/2014/main" id="{62126744-1530-11D9-0B6C-40E4468BC3EA}"/>
                  </a:ext>
                </a:extLst>
              </p:cNvPr>
              <p:cNvSpPr>
                <a:spLocks/>
              </p:cNvSpPr>
              <p:nvPr/>
            </p:nvSpPr>
            <p:spPr bwMode="auto">
              <a:xfrm>
                <a:off x="4510" y="1932"/>
                <a:ext cx="267" cy="595"/>
              </a:xfrm>
              <a:custGeom>
                <a:avLst/>
                <a:gdLst>
                  <a:gd name="T0" fmla="*/ 1662 w 107"/>
                  <a:gd name="T1" fmla="*/ 192 h 223"/>
                  <a:gd name="T2" fmla="*/ 374 w 107"/>
                  <a:gd name="T3" fmla="*/ 1673 h 223"/>
                  <a:gd name="T4" fmla="*/ 933 w 107"/>
                  <a:gd name="T5" fmla="*/ 4237 h 223"/>
                  <a:gd name="T6" fmla="*/ 808 w 107"/>
                  <a:gd name="T7" fmla="*/ 1788 h 223"/>
                  <a:gd name="T8" fmla="*/ 1662 w 107"/>
                  <a:gd name="T9" fmla="*/ 192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223">
                    <a:moveTo>
                      <a:pt x="107" y="10"/>
                    </a:moveTo>
                    <a:cubicBezTo>
                      <a:pt x="64" y="0"/>
                      <a:pt x="37" y="47"/>
                      <a:pt x="24" y="88"/>
                    </a:cubicBezTo>
                    <a:cubicBezTo>
                      <a:pt x="11" y="130"/>
                      <a:pt x="0" y="175"/>
                      <a:pt x="60" y="223"/>
                    </a:cubicBezTo>
                    <a:cubicBezTo>
                      <a:pt x="39" y="186"/>
                      <a:pt x="25" y="144"/>
                      <a:pt x="52" y="94"/>
                    </a:cubicBezTo>
                    <a:cubicBezTo>
                      <a:pt x="79" y="43"/>
                      <a:pt x="84" y="12"/>
                      <a:pt x="107" y="10"/>
                    </a:cubicBezTo>
                    <a:close/>
                  </a:path>
                </a:pathLst>
              </a:custGeom>
              <a:solidFill>
                <a:srgbClr val="7E7D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1" name="Freeform 38">
                <a:extLst>
                  <a:ext uri="{FF2B5EF4-FFF2-40B4-BE49-F238E27FC236}">
                    <a16:creationId xmlns:a16="http://schemas.microsoft.com/office/drawing/2014/main" id="{7E243440-70FA-729B-3994-97CE5FA0D96F}"/>
                  </a:ext>
                </a:extLst>
              </p:cNvPr>
              <p:cNvSpPr>
                <a:spLocks/>
              </p:cNvSpPr>
              <p:nvPr/>
            </p:nvSpPr>
            <p:spPr bwMode="auto">
              <a:xfrm>
                <a:off x="4712" y="2057"/>
                <a:ext cx="233" cy="563"/>
              </a:xfrm>
              <a:custGeom>
                <a:avLst/>
                <a:gdLst>
                  <a:gd name="T0" fmla="*/ 1380 w 93"/>
                  <a:gd name="T1" fmla="*/ 136 h 211"/>
                  <a:gd name="T2" fmla="*/ 1443 w 93"/>
                  <a:gd name="T3" fmla="*/ 1275 h 211"/>
                  <a:gd name="T4" fmla="*/ 1305 w 93"/>
                  <a:gd name="T5" fmla="*/ 2415 h 211"/>
                  <a:gd name="T6" fmla="*/ 0 w 93"/>
                  <a:gd name="T7" fmla="*/ 3418 h 211"/>
                  <a:gd name="T8" fmla="*/ 784 w 93"/>
                  <a:gd name="T9" fmla="*/ 2948 h 211"/>
                  <a:gd name="T10" fmla="*/ 1005 w 93"/>
                  <a:gd name="T11" fmla="*/ 1937 h 211"/>
                  <a:gd name="T12" fmla="*/ 1213 w 93"/>
                  <a:gd name="T13" fmla="*/ 1387 h 211"/>
                  <a:gd name="T14" fmla="*/ 1225 w 93"/>
                  <a:gd name="T15" fmla="*/ 969 h 211"/>
                  <a:gd name="T16" fmla="*/ 1305 w 93"/>
                  <a:gd name="T17" fmla="*/ 0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211">
                    <a:moveTo>
                      <a:pt x="88" y="7"/>
                    </a:moveTo>
                    <a:cubicBezTo>
                      <a:pt x="87" y="26"/>
                      <a:pt x="93" y="47"/>
                      <a:pt x="92" y="67"/>
                    </a:cubicBezTo>
                    <a:cubicBezTo>
                      <a:pt x="91" y="88"/>
                      <a:pt x="91" y="107"/>
                      <a:pt x="83" y="127"/>
                    </a:cubicBezTo>
                    <a:cubicBezTo>
                      <a:pt x="70" y="157"/>
                      <a:pt x="38" y="211"/>
                      <a:pt x="0" y="180"/>
                    </a:cubicBezTo>
                    <a:cubicBezTo>
                      <a:pt x="16" y="177"/>
                      <a:pt x="41" y="170"/>
                      <a:pt x="50" y="155"/>
                    </a:cubicBezTo>
                    <a:cubicBezTo>
                      <a:pt x="60" y="139"/>
                      <a:pt x="57" y="118"/>
                      <a:pt x="64" y="102"/>
                    </a:cubicBezTo>
                    <a:cubicBezTo>
                      <a:pt x="69" y="92"/>
                      <a:pt x="76" y="84"/>
                      <a:pt x="77" y="73"/>
                    </a:cubicBezTo>
                    <a:cubicBezTo>
                      <a:pt x="77" y="64"/>
                      <a:pt x="75" y="61"/>
                      <a:pt x="78" y="51"/>
                    </a:cubicBezTo>
                    <a:cubicBezTo>
                      <a:pt x="84" y="32"/>
                      <a:pt x="82" y="19"/>
                      <a:pt x="83" y="0"/>
                    </a:cubicBezTo>
                  </a:path>
                </a:pathLst>
              </a:custGeom>
              <a:solidFill>
                <a:srgbClr val="091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2" name="Freeform 39">
                <a:extLst>
                  <a:ext uri="{FF2B5EF4-FFF2-40B4-BE49-F238E27FC236}">
                    <a16:creationId xmlns:a16="http://schemas.microsoft.com/office/drawing/2014/main" id="{DDE0F762-1802-80F8-5291-610EC11CABAD}"/>
                  </a:ext>
                </a:extLst>
              </p:cNvPr>
              <p:cNvSpPr>
                <a:spLocks/>
              </p:cNvSpPr>
              <p:nvPr/>
            </p:nvSpPr>
            <p:spPr bwMode="auto">
              <a:xfrm>
                <a:off x="4077" y="1665"/>
                <a:ext cx="593" cy="728"/>
              </a:xfrm>
              <a:custGeom>
                <a:avLst/>
                <a:gdLst>
                  <a:gd name="T0" fmla="*/ 2397 w 237"/>
                  <a:gd name="T1" fmla="*/ 56 h 273"/>
                  <a:gd name="T2" fmla="*/ 1001 w 237"/>
                  <a:gd name="T3" fmla="*/ 931 h 273"/>
                  <a:gd name="T4" fmla="*/ 145 w 237"/>
                  <a:gd name="T5" fmla="*/ 1971 h 273"/>
                  <a:gd name="T6" fmla="*/ 113 w 237"/>
                  <a:gd name="T7" fmla="*/ 3549 h 273"/>
                  <a:gd name="T8" fmla="*/ 721 w 237"/>
                  <a:gd name="T9" fmla="*/ 5141 h 273"/>
                  <a:gd name="T10" fmla="*/ 626 w 237"/>
                  <a:gd name="T11" fmla="*/ 2957 h 273"/>
                  <a:gd name="T12" fmla="*/ 1284 w 237"/>
                  <a:gd name="T13" fmla="*/ 1459 h 273"/>
                  <a:gd name="T14" fmla="*/ 2334 w 237"/>
                  <a:gd name="T15" fmla="*/ 512 h 273"/>
                  <a:gd name="T16" fmla="*/ 2942 w 237"/>
                  <a:gd name="T17" fmla="*/ 307 h 273"/>
                  <a:gd name="T18" fmla="*/ 3713 w 237"/>
                  <a:gd name="T19" fmla="*/ 435 h 273"/>
                  <a:gd name="T20" fmla="*/ 2660 w 237"/>
                  <a:gd name="T21" fmla="*/ 0 h 2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7" h="273">
                    <a:moveTo>
                      <a:pt x="153" y="3"/>
                    </a:moveTo>
                    <a:cubicBezTo>
                      <a:pt x="122" y="17"/>
                      <a:pt x="93" y="30"/>
                      <a:pt x="64" y="49"/>
                    </a:cubicBezTo>
                    <a:cubicBezTo>
                      <a:pt x="44" y="61"/>
                      <a:pt x="18" y="82"/>
                      <a:pt x="9" y="104"/>
                    </a:cubicBezTo>
                    <a:cubicBezTo>
                      <a:pt x="0" y="129"/>
                      <a:pt x="1" y="161"/>
                      <a:pt x="7" y="187"/>
                    </a:cubicBezTo>
                    <a:cubicBezTo>
                      <a:pt x="11" y="205"/>
                      <a:pt x="23" y="273"/>
                      <a:pt x="46" y="271"/>
                    </a:cubicBezTo>
                    <a:cubicBezTo>
                      <a:pt x="29" y="234"/>
                      <a:pt x="28" y="195"/>
                      <a:pt x="40" y="156"/>
                    </a:cubicBezTo>
                    <a:cubicBezTo>
                      <a:pt x="48" y="130"/>
                      <a:pt x="62" y="97"/>
                      <a:pt x="82" y="77"/>
                    </a:cubicBezTo>
                    <a:cubicBezTo>
                      <a:pt x="103" y="57"/>
                      <a:pt x="121" y="38"/>
                      <a:pt x="149" y="27"/>
                    </a:cubicBezTo>
                    <a:cubicBezTo>
                      <a:pt x="162" y="22"/>
                      <a:pt x="173" y="17"/>
                      <a:pt x="188" y="16"/>
                    </a:cubicBezTo>
                    <a:cubicBezTo>
                      <a:pt x="205" y="16"/>
                      <a:pt x="221" y="23"/>
                      <a:pt x="237" y="23"/>
                    </a:cubicBezTo>
                    <a:cubicBezTo>
                      <a:pt x="220" y="1"/>
                      <a:pt x="197" y="0"/>
                      <a:pt x="170" y="0"/>
                    </a:cubicBezTo>
                  </a:path>
                </a:pathLst>
              </a:custGeom>
              <a:solidFill>
                <a:srgbClr val="FEE9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3" name="Freeform 40">
                <a:extLst>
                  <a:ext uri="{FF2B5EF4-FFF2-40B4-BE49-F238E27FC236}">
                    <a16:creationId xmlns:a16="http://schemas.microsoft.com/office/drawing/2014/main" id="{A1041A75-C391-4AC1-F40E-E068C0359F42}"/>
                  </a:ext>
                </a:extLst>
              </p:cNvPr>
              <p:cNvSpPr>
                <a:spLocks/>
              </p:cNvSpPr>
              <p:nvPr/>
            </p:nvSpPr>
            <p:spPr bwMode="auto">
              <a:xfrm>
                <a:off x="4437" y="1977"/>
                <a:ext cx="653" cy="694"/>
              </a:xfrm>
              <a:custGeom>
                <a:avLst/>
                <a:gdLst>
                  <a:gd name="T0" fmla="*/ 125 w 261"/>
                  <a:gd name="T1" fmla="*/ 4602 h 260"/>
                  <a:gd name="T2" fmla="*/ 1051 w 261"/>
                  <a:gd name="T3" fmla="*/ 4810 h 260"/>
                  <a:gd name="T4" fmla="*/ 2034 w 261"/>
                  <a:gd name="T5" fmla="*/ 4909 h 260"/>
                  <a:gd name="T6" fmla="*/ 3525 w 261"/>
                  <a:gd name="T7" fmla="*/ 4204 h 260"/>
                  <a:gd name="T8" fmla="*/ 3931 w 261"/>
                  <a:gd name="T9" fmla="*/ 2165 h 260"/>
                  <a:gd name="T10" fmla="*/ 4026 w 261"/>
                  <a:gd name="T11" fmla="*/ 1004 h 260"/>
                  <a:gd name="T12" fmla="*/ 3463 w 261"/>
                  <a:gd name="T13" fmla="*/ 0 h 260"/>
                  <a:gd name="T14" fmla="*/ 3663 w 261"/>
                  <a:gd name="T15" fmla="*/ 2301 h 260"/>
                  <a:gd name="T16" fmla="*/ 3005 w 261"/>
                  <a:gd name="T17" fmla="*/ 4183 h 260"/>
                  <a:gd name="T18" fmla="*/ 1334 w 261"/>
                  <a:gd name="T19" fmla="*/ 4695 h 260"/>
                  <a:gd name="T20" fmla="*/ 0 w 261"/>
                  <a:gd name="T21" fmla="*/ 4580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1" h="260">
                    <a:moveTo>
                      <a:pt x="8" y="242"/>
                    </a:moveTo>
                    <a:cubicBezTo>
                      <a:pt x="22" y="253"/>
                      <a:pt x="49" y="252"/>
                      <a:pt x="67" y="253"/>
                    </a:cubicBezTo>
                    <a:cubicBezTo>
                      <a:pt x="88" y="253"/>
                      <a:pt x="109" y="257"/>
                      <a:pt x="130" y="258"/>
                    </a:cubicBezTo>
                    <a:cubicBezTo>
                      <a:pt x="164" y="260"/>
                      <a:pt x="206" y="251"/>
                      <a:pt x="225" y="221"/>
                    </a:cubicBezTo>
                    <a:cubicBezTo>
                      <a:pt x="245" y="189"/>
                      <a:pt x="248" y="150"/>
                      <a:pt x="251" y="114"/>
                    </a:cubicBezTo>
                    <a:cubicBezTo>
                      <a:pt x="253" y="94"/>
                      <a:pt x="261" y="73"/>
                      <a:pt x="257" y="53"/>
                    </a:cubicBezTo>
                    <a:cubicBezTo>
                      <a:pt x="254" y="35"/>
                      <a:pt x="235" y="11"/>
                      <a:pt x="221" y="0"/>
                    </a:cubicBezTo>
                    <a:cubicBezTo>
                      <a:pt x="238" y="34"/>
                      <a:pt x="238" y="83"/>
                      <a:pt x="234" y="121"/>
                    </a:cubicBezTo>
                    <a:cubicBezTo>
                      <a:pt x="230" y="156"/>
                      <a:pt x="224" y="198"/>
                      <a:pt x="192" y="220"/>
                    </a:cubicBezTo>
                    <a:cubicBezTo>
                      <a:pt x="161" y="240"/>
                      <a:pt x="123" y="253"/>
                      <a:pt x="85" y="247"/>
                    </a:cubicBezTo>
                    <a:cubicBezTo>
                      <a:pt x="57" y="243"/>
                      <a:pt x="27" y="252"/>
                      <a:pt x="0" y="241"/>
                    </a:cubicBezTo>
                  </a:path>
                </a:pathLst>
              </a:custGeom>
              <a:solidFill>
                <a:srgbClr val="FEBF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4" name="Freeform 41">
                <a:extLst>
                  <a:ext uri="{FF2B5EF4-FFF2-40B4-BE49-F238E27FC236}">
                    <a16:creationId xmlns:a16="http://schemas.microsoft.com/office/drawing/2014/main" id="{FB2180D1-6370-D7CC-6A86-D66F4736A8FF}"/>
                  </a:ext>
                </a:extLst>
              </p:cNvPr>
              <p:cNvSpPr>
                <a:spLocks/>
              </p:cNvSpPr>
              <p:nvPr/>
            </p:nvSpPr>
            <p:spPr bwMode="auto">
              <a:xfrm>
                <a:off x="4080" y="1807"/>
                <a:ext cx="185" cy="445"/>
              </a:xfrm>
              <a:custGeom>
                <a:avLst/>
                <a:gdLst>
                  <a:gd name="T0" fmla="*/ 283 w 74"/>
                  <a:gd name="T1" fmla="*/ 3160 h 167"/>
                  <a:gd name="T2" fmla="*/ 83 w 74"/>
                  <a:gd name="T3" fmla="*/ 1271 h 167"/>
                  <a:gd name="T4" fmla="*/ 1158 w 74"/>
                  <a:gd name="T5" fmla="*/ 0 h 167"/>
                  <a:gd name="T6" fmla="*/ 375 w 74"/>
                  <a:gd name="T7" fmla="*/ 1194 h 167"/>
                  <a:gd name="T8" fmla="*/ 313 w 74"/>
                  <a:gd name="T9" fmla="*/ 2785 h 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167">
                    <a:moveTo>
                      <a:pt x="18" y="167"/>
                    </a:moveTo>
                    <a:cubicBezTo>
                      <a:pt x="0" y="143"/>
                      <a:pt x="0" y="96"/>
                      <a:pt x="5" y="67"/>
                    </a:cubicBezTo>
                    <a:cubicBezTo>
                      <a:pt x="10" y="31"/>
                      <a:pt x="41" y="13"/>
                      <a:pt x="74" y="0"/>
                    </a:cubicBezTo>
                    <a:cubicBezTo>
                      <a:pt x="50" y="15"/>
                      <a:pt x="30" y="34"/>
                      <a:pt x="24" y="63"/>
                    </a:cubicBezTo>
                    <a:cubicBezTo>
                      <a:pt x="20" y="83"/>
                      <a:pt x="11" y="128"/>
                      <a:pt x="20" y="1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5" name="Freeform 42">
                <a:extLst>
                  <a:ext uri="{FF2B5EF4-FFF2-40B4-BE49-F238E27FC236}">
                    <a16:creationId xmlns:a16="http://schemas.microsoft.com/office/drawing/2014/main" id="{5B4C8719-7753-9CDB-7CDB-910C19F64981}"/>
                  </a:ext>
                </a:extLst>
              </p:cNvPr>
              <p:cNvSpPr>
                <a:spLocks/>
              </p:cNvSpPr>
              <p:nvPr/>
            </p:nvSpPr>
            <p:spPr bwMode="auto">
              <a:xfrm>
                <a:off x="4750" y="2316"/>
                <a:ext cx="318" cy="357"/>
              </a:xfrm>
              <a:custGeom>
                <a:avLst/>
                <a:gdLst>
                  <a:gd name="T0" fmla="*/ 0 w 127"/>
                  <a:gd name="T1" fmla="*/ 2419 h 134"/>
                  <a:gd name="T2" fmla="*/ 1522 w 127"/>
                  <a:gd name="T3" fmla="*/ 1774 h 134"/>
                  <a:gd name="T4" fmla="*/ 1818 w 127"/>
                  <a:gd name="T5" fmla="*/ 943 h 134"/>
                  <a:gd name="T6" fmla="*/ 1993 w 127"/>
                  <a:gd name="T7" fmla="*/ 0 h 134"/>
                  <a:gd name="T8" fmla="*/ 1410 w 127"/>
                  <a:gd name="T9" fmla="*/ 1660 h 134"/>
                  <a:gd name="T10" fmla="*/ 959 w 127"/>
                  <a:gd name="T11" fmla="*/ 2171 h 134"/>
                  <a:gd name="T12" fmla="*/ 113 w 127"/>
                  <a:gd name="T13" fmla="*/ 2499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34">
                    <a:moveTo>
                      <a:pt x="0" y="128"/>
                    </a:moveTo>
                    <a:cubicBezTo>
                      <a:pt x="35" y="134"/>
                      <a:pt x="76" y="124"/>
                      <a:pt x="97" y="94"/>
                    </a:cubicBezTo>
                    <a:cubicBezTo>
                      <a:pt x="106" y="82"/>
                      <a:pt x="112" y="65"/>
                      <a:pt x="116" y="50"/>
                    </a:cubicBezTo>
                    <a:cubicBezTo>
                      <a:pt x="120" y="34"/>
                      <a:pt x="126" y="16"/>
                      <a:pt x="127" y="0"/>
                    </a:cubicBezTo>
                    <a:cubicBezTo>
                      <a:pt x="107" y="23"/>
                      <a:pt x="109" y="62"/>
                      <a:pt x="90" y="88"/>
                    </a:cubicBezTo>
                    <a:cubicBezTo>
                      <a:pt x="83" y="98"/>
                      <a:pt x="72" y="108"/>
                      <a:pt x="61" y="115"/>
                    </a:cubicBezTo>
                    <a:cubicBezTo>
                      <a:pt x="42" y="127"/>
                      <a:pt x="26" y="123"/>
                      <a:pt x="7" y="132"/>
                    </a:cubicBezTo>
                  </a:path>
                </a:pathLst>
              </a:custGeom>
              <a:solidFill>
                <a:srgbClr val="FF99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 name="Freeform 43">
                <a:extLst>
                  <a:ext uri="{FF2B5EF4-FFF2-40B4-BE49-F238E27FC236}">
                    <a16:creationId xmlns:a16="http://schemas.microsoft.com/office/drawing/2014/main" id="{180E5B8C-4281-6518-794E-DF0F09ACF150}"/>
                  </a:ext>
                </a:extLst>
              </p:cNvPr>
              <p:cNvSpPr>
                <a:spLocks/>
              </p:cNvSpPr>
              <p:nvPr/>
            </p:nvSpPr>
            <p:spPr bwMode="auto">
              <a:xfrm>
                <a:off x="4012" y="1593"/>
                <a:ext cx="1116" cy="1107"/>
              </a:xfrm>
              <a:custGeom>
                <a:avLst/>
                <a:gdLst>
                  <a:gd name="T0" fmla="*/ 3701 w 446"/>
                  <a:gd name="T1" fmla="*/ 205 h 415"/>
                  <a:gd name="T2" fmla="*/ 1021 w 446"/>
                  <a:gd name="T3" fmla="*/ 1422 h 415"/>
                  <a:gd name="T4" fmla="*/ 188 w 446"/>
                  <a:gd name="T5" fmla="*/ 4140 h 415"/>
                  <a:gd name="T6" fmla="*/ 4214 w 446"/>
                  <a:gd name="T7" fmla="*/ 7800 h 415"/>
                  <a:gd name="T8" fmla="*/ 5360 w 446"/>
                  <a:gd name="T9" fmla="*/ 7762 h 415"/>
                  <a:gd name="T10" fmla="*/ 6906 w 446"/>
                  <a:gd name="T11" fmla="*/ 4724 h 415"/>
                  <a:gd name="T12" fmla="*/ 6781 w 446"/>
                  <a:gd name="T13" fmla="*/ 3222 h 415"/>
                  <a:gd name="T14" fmla="*/ 5027 w 446"/>
                  <a:gd name="T15" fmla="*/ 1003 h 415"/>
                  <a:gd name="T16" fmla="*/ 3713 w 446"/>
                  <a:gd name="T17" fmla="*/ 205 h 4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6" h="415">
                    <a:moveTo>
                      <a:pt x="236" y="11"/>
                    </a:moveTo>
                    <a:cubicBezTo>
                      <a:pt x="190" y="0"/>
                      <a:pt x="100" y="49"/>
                      <a:pt x="65" y="75"/>
                    </a:cubicBezTo>
                    <a:cubicBezTo>
                      <a:pt x="12" y="114"/>
                      <a:pt x="0" y="153"/>
                      <a:pt x="12" y="218"/>
                    </a:cubicBezTo>
                    <a:cubicBezTo>
                      <a:pt x="34" y="346"/>
                      <a:pt x="144" y="412"/>
                      <a:pt x="269" y="411"/>
                    </a:cubicBezTo>
                    <a:cubicBezTo>
                      <a:pt x="291" y="411"/>
                      <a:pt x="310" y="415"/>
                      <a:pt x="342" y="409"/>
                    </a:cubicBezTo>
                    <a:cubicBezTo>
                      <a:pt x="423" y="391"/>
                      <a:pt x="437" y="292"/>
                      <a:pt x="441" y="249"/>
                    </a:cubicBezTo>
                    <a:cubicBezTo>
                      <a:pt x="443" y="221"/>
                      <a:pt x="446" y="195"/>
                      <a:pt x="433" y="170"/>
                    </a:cubicBezTo>
                    <a:cubicBezTo>
                      <a:pt x="418" y="142"/>
                      <a:pt x="347" y="72"/>
                      <a:pt x="321" y="53"/>
                    </a:cubicBezTo>
                    <a:cubicBezTo>
                      <a:pt x="293" y="33"/>
                      <a:pt x="258" y="16"/>
                      <a:pt x="237" y="11"/>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7" name="Freeform 44">
                <a:extLst>
                  <a:ext uri="{FF2B5EF4-FFF2-40B4-BE49-F238E27FC236}">
                    <a16:creationId xmlns:a16="http://schemas.microsoft.com/office/drawing/2014/main" id="{048A17AF-F63B-0FAC-A211-5DD44C112AEA}"/>
                  </a:ext>
                </a:extLst>
              </p:cNvPr>
              <p:cNvSpPr>
                <a:spLocks/>
              </p:cNvSpPr>
              <p:nvPr/>
            </p:nvSpPr>
            <p:spPr bwMode="auto">
              <a:xfrm>
                <a:off x="4487" y="1860"/>
                <a:ext cx="638" cy="931"/>
              </a:xfrm>
              <a:custGeom>
                <a:avLst/>
                <a:gdLst>
                  <a:gd name="T0" fmla="*/ 1992 w 255"/>
                  <a:gd name="T1" fmla="*/ 435 h 349"/>
                  <a:gd name="T2" fmla="*/ 95 w 255"/>
                  <a:gd name="T3" fmla="*/ 2732 h 349"/>
                  <a:gd name="T4" fmla="*/ 1001 w 255"/>
                  <a:gd name="T5" fmla="*/ 4975 h 349"/>
                  <a:gd name="T6" fmla="*/ 1992 w 255"/>
                  <a:gd name="T7" fmla="*/ 435 h 3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5" h="349">
                    <a:moveTo>
                      <a:pt x="127" y="23"/>
                    </a:moveTo>
                    <a:cubicBezTo>
                      <a:pt x="49" y="0"/>
                      <a:pt x="15" y="80"/>
                      <a:pt x="6" y="144"/>
                    </a:cubicBezTo>
                    <a:cubicBezTo>
                      <a:pt x="0" y="194"/>
                      <a:pt x="24" y="234"/>
                      <a:pt x="64" y="262"/>
                    </a:cubicBezTo>
                    <a:cubicBezTo>
                      <a:pt x="191" y="349"/>
                      <a:pt x="255" y="55"/>
                      <a:pt x="127" y="23"/>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8" name="Freeform 45">
                <a:extLst>
                  <a:ext uri="{FF2B5EF4-FFF2-40B4-BE49-F238E27FC236}">
                    <a16:creationId xmlns:a16="http://schemas.microsoft.com/office/drawing/2014/main" id="{28C72FC8-49F9-0B49-7217-68BBF8305298}"/>
                  </a:ext>
                </a:extLst>
              </p:cNvPr>
              <p:cNvSpPr>
                <a:spLocks/>
              </p:cNvSpPr>
              <p:nvPr/>
            </p:nvSpPr>
            <p:spPr bwMode="auto">
              <a:xfrm>
                <a:off x="4507" y="1993"/>
                <a:ext cx="80" cy="86"/>
              </a:xfrm>
              <a:custGeom>
                <a:avLst/>
                <a:gdLst>
                  <a:gd name="T0" fmla="*/ 50 w 32"/>
                  <a:gd name="T1" fmla="*/ 427 h 32"/>
                  <a:gd name="T2" fmla="*/ 175 w 32"/>
                  <a:gd name="T3" fmla="*/ 59 h 32"/>
                  <a:gd name="T4" fmla="*/ 470 w 32"/>
                  <a:gd name="T5" fmla="*/ 218 h 32"/>
                  <a:gd name="T6" fmla="*/ 333 w 32"/>
                  <a:gd name="T7" fmla="*/ 586 h 32"/>
                  <a:gd name="T8" fmla="*/ 50 w 32"/>
                  <a:gd name="T9" fmla="*/ 42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3" y="22"/>
                    </a:moveTo>
                    <a:cubicBezTo>
                      <a:pt x="0" y="14"/>
                      <a:pt x="4" y="6"/>
                      <a:pt x="11" y="3"/>
                    </a:cubicBezTo>
                    <a:cubicBezTo>
                      <a:pt x="19" y="0"/>
                      <a:pt x="27" y="4"/>
                      <a:pt x="30" y="11"/>
                    </a:cubicBezTo>
                    <a:cubicBezTo>
                      <a:pt x="32" y="19"/>
                      <a:pt x="29" y="27"/>
                      <a:pt x="21" y="30"/>
                    </a:cubicBezTo>
                    <a:cubicBezTo>
                      <a:pt x="14" y="32"/>
                      <a:pt x="6" y="29"/>
                      <a:pt x="3"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9" name="Freeform 46">
                <a:extLst>
                  <a:ext uri="{FF2B5EF4-FFF2-40B4-BE49-F238E27FC236}">
                    <a16:creationId xmlns:a16="http://schemas.microsoft.com/office/drawing/2014/main" id="{A7377706-0F93-E746-162D-A656DB0E43BA}"/>
                  </a:ext>
                </a:extLst>
              </p:cNvPr>
              <p:cNvSpPr>
                <a:spLocks/>
              </p:cNvSpPr>
              <p:nvPr/>
            </p:nvSpPr>
            <p:spPr bwMode="auto">
              <a:xfrm>
                <a:off x="4577" y="1961"/>
                <a:ext cx="35" cy="38"/>
              </a:xfrm>
              <a:custGeom>
                <a:avLst/>
                <a:gdLst>
                  <a:gd name="T0" fmla="*/ 20 w 14"/>
                  <a:gd name="T1" fmla="*/ 176 h 14"/>
                  <a:gd name="T2" fmla="*/ 83 w 14"/>
                  <a:gd name="T3" fmla="*/ 22 h 14"/>
                  <a:gd name="T4" fmla="*/ 208 w 14"/>
                  <a:gd name="T5" fmla="*/ 103 h 14"/>
                  <a:gd name="T6" fmla="*/ 145 w 14"/>
                  <a:gd name="T7" fmla="*/ 258 h 14"/>
                  <a:gd name="T8" fmla="*/ 20 w 14"/>
                  <a:gd name="T9" fmla="*/ 17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1" y="9"/>
                    </a:moveTo>
                    <a:cubicBezTo>
                      <a:pt x="0" y="6"/>
                      <a:pt x="2" y="2"/>
                      <a:pt x="5" y="1"/>
                    </a:cubicBezTo>
                    <a:cubicBezTo>
                      <a:pt x="8" y="0"/>
                      <a:pt x="12" y="1"/>
                      <a:pt x="13" y="5"/>
                    </a:cubicBezTo>
                    <a:cubicBezTo>
                      <a:pt x="14" y="8"/>
                      <a:pt x="13" y="11"/>
                      <a:pt x="9" y="13"/>
                    </a:cubicBezTo>
                    <a:cubicBezTo>
                      <a:pt x="6" y="14"/>
                      <a:pt x="3" y="12"/>
                      <a:pt x="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0" name="Freeform 47">
                <a:extLst>
                  <a:ext uri="{FF2B5EF4-FFF2-40B4-BE49-F238E27FC236}">
                    <a16:creationId xmlns:a16="http://schemas.microsoft.com/office/drawing/2014/main" id="{910144CF-6FF3-2462-475E-340A4997450C}"/>
                  </a:ext>
                </a:extLst>
              </p:cNvPr>
              <p:cNvSpPr>
                <a:spLocks/>
              </p:cNvSpPr>
              <p:nvPr/>
            </p:nvSpPr>
            <p:spPr bwMode="auto">
              <a:xfrm>
                <a:off x="4505" y="2079"/>
                <a:ext cx="50" cy="53"/>
              </a:xfrm>
              <a:custGeom>
                <a:avLst/>
                <a:gdLst>
                  <a:gd name="T0" fmla="*/ 33 w 20"/>
                  <a:gd name="T1" fmla="*/ 239 h 20"/>
                  <a:gd name="T2" fmla="*/ 113 w 20"/>
                  <a:gd name="T3" fmla="*/ 34 h 20"/>
                  <a:gd name="T4" fmla="*/ 283 w 20"/>
                  <a:gd name="T5" fmla="*/ 133 h 20"/>
                  <a:gd name="T6" fmla="*/ 208 w 20"/>
                  <a:gd name="T7" fmla="*/ 337 h 20"/>
                  <a:gd name="T8" fmla="*/ 33 w 20"/>
                  <a:gd name="T9" fmla="*/ 23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 y="13"/>
                    </a:moveTo>
                    <a:cubicBezTo>
                      <a:pt x="0" y="9"/>
                      <a:pt x="2" y="4"/>
                      <a:pt x="7" y="2"/>
                    </a:cubicBezTo>
                    <a:cubicBezTo>
                      <a:pt x="11" y="0"/>
                      <a:pt x="16" y="2"/>
                      <a:pt x="18" y="7"/>
                    </a:cubicBezTo>
                    <a:cubicBezTo>
                      <a:pt x="20" y="11"/>
                      <a:pt x="18" y="16"/>
                      <a:pt x="13" y="18"/>
                    </a:cubicBezTo>
                    <a:cubicBezTo>
                      <a:pt x="9" y="20"/>
                      <a:pt x="4" y="18"/>
                      <a:pt x="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46" name="TextBox 245">
              <a:extLst>
                <a:ext uri="{FF2B5EF4-FFF2-40B4-BE49-F238E27FC236}">
                  <a16:creationId xmlns:a16="http://schemas.microsoft.com/office/drawing/2014/main" id="{D4F65EA2-8DA0-B806-1FB3-FF19A344A54B}"/>
                </a:ext>
              </a:extLst>
            </p:cNvPr>
            <p:cNvSpPr txBox="1"/>
            <p:nvPr/>
          </p:nvSpPr>
          <p:spPr>
            <a:xfrm>
              <a:off x="4109185" y="3226530"/>
              <a:ext cx="359394" cy="261610"/>
            </a:xfrm>
            <a:prstGeom prst="rect">
              <a:avLst/>
            </a:prstGeom>
            <a:noFill/>
          </p:spPr>
          <p:txBody>
            <a:bodyPr wrap="none" rtlCol="0">
              <a:spAutoFit/>
            </a:bodyPr>
            <a:lstStyle/>
            <a:p>
              <a:pPr algn="ctr"/>
              <a:r>
                <a:rPr lang="en-GB" sz="1100" dirty="0">
                  <a:solidFill>
                    <a:schemeClr val="accent5"/>
                  </a:solidFill>
                </a:rPr>
                <a:t>AR</a:t>
              </a:r>
            </a:p>
          </p:txBody>
        </p:sp>
      </p:grpSp>
      <p:grpSp>
        <p:nvGrpSpPr>
          <p:cNvPr id="192" name="Group 191">
            <a:extLst>
              <a:ext uri="{FF2B5EF4-FFF2-40B4-BE49-F238E27FC236}">
                <a16:creationId xmlns:a16="http://schemas.microsoft.com/office/drawing/2014/main" id="{BADE4C38-EB01-E67C-3BA9-A19932E5913D}"/>
              </a:ext>
            </a:extLst>
          </p:cNvPr>
          <p:cNvGrpSpPr/>
          <p:nvPr/>
        </p:nvGrpSpPr>
        <p:grpSpPr>
          <a:xfrm>
            <a:off x="6572595" y="3597014"/>
            <a:ext cx="2044486" cy="1002414"/>
            <a:chOff x="6028816" y="3200212"/>
            <a:chExt cx="1796407" cy="880781"/>
          </a:xfrm>
        </p:grpSpPr>
        <p:sp>
          <p:nvSpPr>
            <p:cNvPr id="195" name="Freeform: Shape 194">
              <a:extLst>
                <a:ext uri="{FF2B5EF4-FFF2-40B4-BE49-F238E27FC236}">
                  <a16:creationId xmlns:a16="http://schemas.microsoft.com/office/drawing/2014/main" id="{C2FAD272-A8FB-0556-5DE4-9649D625BB8E}"/>
                </a:ext>
              </a:extLst>
            </p:cNvPr>
            <p:cNvSpPr/>
            <p:nvPr/>
          </p:nvSpPr>
          <p:spPr>
            <a:xfrm>
              <a:off x="6558541" y="3200212"/>
              <a:ext cx="353780" cy="582619"/>
            </a:xfrm>
            <a:custGeom>
              <a:avLst/>
              <a:gdLst>
                <a:gd name="connsiteX0" fmla="*/ 47560 w 353780"/>
                <a:gd name="connsiteY0" fmla="*/ 0 h 437198"/>
                <a:gd name="connsiteX1" fmla="*/ 85661 w 353780"/>
                <a:gd name="connsiteY1" fmla="*/ 174655 h 437198"/>
                <a:gd name="connsiteX2" fmla="*/ 268120 w 353780"/>
                <a:gd name="connsiteY2" fmla="*/ 174655 h 437198"/>
                <a:gd name="connsiteX3" fmla="*/ 306221 w 353780"/>
                <a:gd name="connsiteY3" fmla="*/ 1 h 437198"/>
                <a:gd name="connsiteX4" fmla="*/ 339879 w 353780"/>
                <a:gd name="connsiteY4" fmla="*/ 49923 h 437198"/>
                <a:gd name="connsiteX5" fmla="*/ 353780 w 353780"/>
                <a:gd name="connsiteY5" fmla="*/ 118777 h 437198"/>
                <a:gd name="connsiteX6" fmla="*/ 353780 w 353780"/>
                <a:gd name="connsiteY6" fmla="*/ 260308 h 437198"/>
                <a:gd name="connsiteX7" fmla="*/ 176890 w 353780"/>
                <a:gd name="connsiteY7" fmla="*/ 437198 h 437198"/>
                <a:gd name="connsiteX8" fmla="*/ 0 w 353780"/>
                <a:gd name="connsiteY8" fmla="*/ 260308 h 437198"/>
                <a:gd name="connsiteX9" fmla="*/ 0 w 353780"/>
                <a:gd name="connsiteY9" fmla="*/ 118777 h 437198"/>
                <a:gd name="connsiteX10" fmla="*/ 13901 w 353780"/>
                <a:gd name="connsiteY10" fmla="*/ 49923 h 43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780" h="437198">
                  <a:moveTo>
                    <a:pt x="47560" y="0"/>
                  </a:moveTo>
                  <a:lnTo>
                    <a:pt x="85661" y="174655"/>
                  </a:lnTo>
                  <a:lnTo>
                    <a:pt x="268120" y="174655"/>
                  </a:lnTo>
                  <a:lnTo>
                    <a:pt x="306221" y="1"/>
                  </a:lnTo>
                  <a:lnTo>
                    <a:pt x="339879" y="49923"/>
                  </a:lnTo>
                  <a:cubicBezTo>
                    <a:pt x="348831" y="71086"/>
                    <a:pt x="353780" y="94354"/>
                    <a:pt x="353780" y="118777"/>
                  </a:cubicBezTo>
                  <a:lnTo>
                    <a:pt x="353780" y="260308"/>
                  </a:lnTo>
                  <a:cubicBezTo>
                    <a:pt x="353780" y="358002"/>
                    <a:pt x="274584" y="437198"/>
                    <a:pt x="176890" y="437198"/>
                  </a:cubicBezTo>
                  <a:cubicBezTo>
                    <a:pt x="79196" y="437198"/>
                    <a:pt x="0" y="358002"/>
                    <a:pt x="0" y="260308"/>
                  </a:cubicBezTo>
                  <a:lnTo>
                    <a:pt x="0" y="118777"/>
                  </a:lnTo>
                  <a:cubicBezTo>
                    <a:pt x="0" y="94354"/>
                    <a:pt x="4950" y="71086"/>
                    <a:pt x="13901" y="49923"/>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6" name="Rectangle: Rounded Corners 195">
              <a:extLst>
                <a:ext uri="{FF2B5EF4-FFF2-40B4-BE49-F238E27FC236}">
                  <a16:creationId xmlns:a16="http://schemas.microsoft.com/office/drawing/2014/main" id="{1EC5731A-6168-815E-8E66-DACFB33F377C}"/>
                </a:ext>
              </a:extLst>
            </p:cNvPr>
            <p:cNvSpPr/>
            <p:nvPr/>
          </p:nvSpPr>
          <p:spPr>
            <a:xfrm>
              <a:off x="6028816" y="3560467"/>
              <a:ext cx="1577756" cy="45265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latin typeface="+mj-lt"/>
                </a:rPr>
                <a:t>Osteoclast</a:t>
              </a:r>
            </a:p>
          </p:txBody>
        </p:sp>
        <p:sp>
          <p:nvSpPr>
            <p:cNvPr id="197" name="TextBox 196">
              <a:extLst>
                <a:ext uri="{FF2B5EF4-FFF2-40B4-BE49-F238E27FC236}">
                  <a16:creationId xmlns:a16="http://schemas.microsoft.com/office/drawing/2014/main" id="{5D966B29-3E03-5C73-F891-D71F7EBD67C3}"/>
                </a:ext>
              </a:extLst>
            </p:cNvPr>
            <p:cNvSpPr txBox="1"/>
            <p:nvPr/>
          </p:nvSpPr>
          <p:spPr>
            <a:xfrm>
              <a:off x="6147591" y="3257206"/>
              <a:ext cx="420308" cy="261610"/>
            </a:xfrm>
            <a:prstGeom prst="rect">
              <a:avLst/>
            </a:prstGeom>
            <a:noFill/>
          </p:spPr>
          <p:txBody>
            <a:bodyPr wrap="none" rtlCol="0">
              <a:spAutoFit/>
            </a:bodyPr>
            <a:lstStyle/>
            <a:p>
              <a:pPr algn="ctr"/>
              <a:r>
                <a:rPr lang="en-GB" sz="1100" dirty="0">
                  <a:solidFill>
                    <a:schemeClr val="accent5"/>
                  </a:solidFill>
                </a:rPr>
                <a:t>ER</a:t>
              </a:r>
              <a:r>
                <a:rPr lang="el-GR" sz="1100" dirty="0">
                  <a:solidFill>
                    <a:schemeClr val="accent5"/>
                  </a:solidFill>
                  <a:latin typeface="Arial" panose="020B0604020202020204" pitchFamily="34" charset="0"/>
                  <a:cs typeface="Arial" panose="020B0604020202020204" pitchFamily="34" charset="0"/>
                </a:rPr>
                <a:t>α</a:t>
              </a:r>
              <a:endParaRPr lang="en-GB" sz="1100" dirty="0">
                <a:solidFill>
                  <a:schemeClr val="accent5"/>
                </a:solidFill>
              </a:endParaRPr>
            </a:p>
          </p:txBody>
        </p:sp>
        <p:grpSp>
          <p:nvGrpSpPr>
            <p:cNvPr id="198" name="Group 47">
              <a:extLst>
                <a:ext uri="{FF2B5EF4-FFF2-40B4-BE49-F238E27FC236}">
                  <a16:creationId xmlns:a16="http://schemas.microsoft.com/office/drawing/2014/main" id="{304F3FB7-2807-7894-50EB-A40A2768F08A}"/>
                </a:ext>
              </a:extLst>
            </p:cNvPr>
            <p:cNvGrpSpPr>
              <a:grpSpLocks/>
            </p:cNvGrpSpPr>
            <p:nvPr/>
          </p:nvGrpSpPr>
          <p:grpSpPr bwMode="auto">
            <a:xfrm>
              <a:off x="7044341" y="3498901"/>
              <a:ext cx="780882" cy="582092"/>
              <a:chOff x="2377" y="1784"/>
              <a:chExt cx="1002" cy="747"/>
            </a:xfrm>
          </p:grpSpPr>
          <p:sp>
            <p:nvSpPr>
              <p:cNvPr id="199" name="Freeform 48">
                <a:extLst>
                  <a:ext uri="{FF2B5EF4-FFF2-40B4-BE49-F238E27FC236}">
                    <a16:creationId xmlns:a16="http://schemas.microsoft.com/office/drawing/2014/main" id="{5411F620-9C10-95C8-3FC5-8F34C89592B1}"/>
                  </a:ext>
                </a:extLst>
              </p:cNvPr>
              <p:cNvSpPr>
                <a:spLocks/>
              </p:cNvSpPr>
              <p:nvPr/>
            </p:nvSpPr>
            <p:spPr bwMode="auto">
              <a:xfrm>
                <a:off x="2377" y="2365"/>
                <a:ext cx="98" cy="166"/>
              </a:xfrm>
              <a:custGeom>
                <a:avLst/>
                <a:gdLst>
                  <a:gd name="T0" fmla="*/ 618 w 39"/>
                  <a:gd name="T1" fmla="*/ 1189 h 62"/>
                  <a:gd name="T2" fmla="*/ 410 w 39"/>
                  <a:gd name="T3" fmla="*/ 1189 h 62"/>
                  <a:gd name="T4" fmla="*/ 410 w 39"/>
                  <a:gd name="T5" fmla="*/ 1189 h 62"/>
                  <a:gd name="T6" fmla="*/ 0 w 39"/>
                  <a:gd name="T7" fmla="*/ 0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62">
                    <a:moveTo>
                      <a:pt x="39" y="62"/>
                    </a:moveTo>
                    <a:cubicBezTo>
                      <a:pt x="34" y="62"/>
                      <a:pt x="26" y="62"/>
                      <a:pt x="26" y="62"/>
                    </a:cubicBezTo>
                    <a:cubicBezTo>
                      <a:pt x="26" y="62"/>
                      <a:pt x="26" y="62"/>
                      <a:pt x="26" y="62"/>
                    </a:cubicBezTo>
                    <a:cubicBezTo>
                      <a:pt x="3" y="62"/>
                      <a:pt x="0" y="28"/>
                      <a:pt x="0" y="0"/>
                    </a:cubicBezTo>
                  </a:path>
                </a:pathLst>
              </a:custGeom>
              <a:solidFill>
                <a:srgbClr val="FEE3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0" name="Freeform 49">
                <a:extLst>
                  <a:ext uri="{FF2B5EF4-FFF2-40B4-BE49-F238E27FC236}">
                    <a16:creationId xmlns:a16="http://schemas.microsoft.com/office/drawing/2014/main" id="{D70C9C93-70FA-ACBD-CC87-BCFD2E95D4D3}"/>
                  </a:ext>
                </a:extLst>
              </p:cNvPr>
              <p:cNvSpPr>
                <a:spLocks/>
              </p:cNvSpPr>
              <p:nvPr/>
            </p:nvSpPr>
            <p:spPr bwMode="auto">
              <a:xfrm>
                <a:off x="2377" y="1784"/>
                <a:ext cx="1002" cy="747"/>
              </a:xfrm>
              <a:custGeom>
                <a:avLst/>
                <a:gdLst>
                  <a:gd name="T0" fmla="*/ 6257 w 401"/>
                  <a:gd name="T1" fmla="*/ 4143 h 280"/>
                  <a:gd name="T2" fmla="*/ 5870 w 401"/>
                  <a:gd name="T3" fmla="*/ 5317 h 280"/>
                  <a:gd name="T4" fmla="*/ 5870 w 401"/>
                  <a:gd name="T5" fmla="*/ 5317 h 280"/>
                  <a:gd name="T6" fmla="*/ 5662 w 401"/>
                  <a:gd name="T7" fmla="*/ 5317 h 280"/>
                  <a:gd name="T8" fmla="*/ 5662 w 401"/>
                  <a:gd name="T9" fmla="*/ 5317 h 280"/>
                  <a:gd name="T10" fmla="*/ 5337 w 401"/>
                  <a:gd name="T11" fmla="*/ 4327 h 280"/>
                  <a:gd name="T12" fmla="*/ 5337 w 401"/>
                  <a:gd name="T13" fmla="*/ 4327 h 280"/>
                  <a:gd name="T14" fmla="*/ 5025 w 401"/>
                  <a:gd name="T15" fmla="*/ 5317 h 280"/>
                  <a:gd name="T16" fmla="*/ 5025 w 401"/>
                  <a:gd name="T17" fmla="*/ 5317 h 280"/>
                  <a:gd name="T18" fmla="*/ 5025 w 401"/>
                  <a:gd name="T19" fmla="*/ 5317 h 280"/>
                  <a:gd name="T20" fmla="*/ 4715 w 401"/>
                  <a:gd name="T21" fmla="*/ 4327 h 280"/>
                  <a:gd name="T22" fmla="*/ 4715 w 401"/>
                  <a:gd name="T23" fmla="*/ 4327 h 280"/>
                  <a:gd name="T24" fmla="*/ 4403 w 401"/>
                  <a:gd name="T25" fmla="*/ 5317 h 280"/>
                  <a:gd name="T26" fmla="*/ 4403 w 401"/>
                  <a:gd name="T27" fmla="*/ 5317 h 280"/>
                  <a:gd name="T28" fmla="*/ 4070 w 401"/>
                  <a:gd name="T29" fmla="*/ 4327 h 280"/>
                  <a:gd name="T30" fmla="*/ 4070 w 401"/>
                  <a:gd name="T31" fmla="*/ 4327 h 280"/>
                  <a:gd name="T32" fmla="*/ 3758 w 401"/>
                  <a:gd name="T33" fmla="*/ 5317 h 280"/>
                  <a:gd name="T34" fmla="*/ 3758 w 401"/>
                  <a:gd name="T35" fmla="*/ 5317 h 280"/>
                  <a:gd name="T36" fmla="*/ 3446 w 401"/>
                  <a:gd name="T37" fmla="*/ 4327 h 280"/>
                  <a:gd name="T38" fmla="*/ 3446 w 401"/>
                  <a:gd name="T39" fmla="*/ 4327 h 280"/>
                  <a:gd name="T40" fmla="*/ 3133 w 401"/>
                  <a:gd name="T41" fmla="*/ 5317 h 280"/>
                  <a:gd name="T42" fmla="*/ 3121 w 401"/>
                  <a:gd name="T43" fmla="*/ 5317 h 280"/>
                  <a:gd name="T44" fmla="*/ 2809 w 401"/>
                  <a:gd name="T45" fmla="*/ 4327 h 280"/>
                  <a:gd name="T46" fmla="*/ 2809 w 401"/>
                  <a:gd name="T47" fmla="*/ 4327 h 280"/>
                  <a:gd name="T48" fmla="*/ 2499 w 401"/>
                  <a:gd name="T49" fmla="*/ 5317 h 280"/>
                  <a:gd name="T50" fmla="*/ 2499 w 401"/>
                  <a:gd name="T51" fmla="*/ 5317 h 280"/>
                  <a:gd name="T52" fmla="*/ 2186 w 401"/>
                  <a:gd name="T53" fmla="*/ 4327 h 280"/>
                  <a:gd name="T54" fmla="*/ 2186 w 401"/>
                  <a:gd name="T55" fmla="*/ 4327 h 280"/>
                  <a:gd name="T56" fmla="*/ 1874 w 401"/>
                  <a:gd name="T57" fmla="*/ 5317 h 280"/>
                  <a:gd name="T58" fmla="*/ 1854 w 401"/>
                  <a:gd name="T59" fmla="*/ 5317 h 280"/>
                  <a:gd name="T60" fmla="*/ 1542 w 401"/>
                  <a:gd name="T61" fmla="*/ 4327 h 280"/>
                  <a:gd name="T62" fmla="*/ 1542 w 401"/>
                  <a:gd name="T63" fmla="*/ 4327 h 280"/>
                  <a:gd name="T64" fmla="*/ 1229 w 401"/>
                  <a:gd name="T65" fmla="*/ 5317 h 280"/>
                  <a:gd name="T66" fmla="*/ 1229 w 401"/>
                  <a:gd name="T67" fmla="*/ 5317 h 280"/>
                  <a:gd name="T68" fmla="*/ 917 w 401"/>
                  <a:gd name="T69" fmla="*/ 4327 h 280"/>
                  <a:gd name="T70" fmla="*/ 917 w 401"/>
                  <a:gd name="T71" fmla="*/ 4327 h 280"/>
                  <a:gd name="T72" fmla="*/ 605 w 401"/>
                  <a:gd name="T73" fmla="*/ 5317 h 280"/>
                  <a:gd name="T74" fmla="*/ 405 w 401"/>
                  <a:gd name="T75" fmla="*/ 5317 h 280"/>
                  <a:gd name="T76" fmla="*/ 405 w 401"/>
                  <a:gd name="T77" fmla="*/ 5317 h 280"/>
                  <a:gd name="T78" fmla="*/ 0 w 401"/>
                  <a:gd name="T79" fmla="*/ 4143 h 280"/>
                  <a:gd name="T80" fmla="*/ 3183 w 401"/>
                  <a:gd name="T81" fmla="*/ 0 h 280"/>
                  <a:gd name="T82" fmla="*/ 6257 w 401"/>
                  <a:gd name="T83" fmla="*/ 4143 h 2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01" h="280">
                    <a:moveTo>
                      <a:pt x="401" y="218"/>
                    </a:moveTo>
                    <a:cubicBezTo>
                      <a:pt x="401" y="246"/>
                      <a:pt x="398" y="280"/>
                      <a:pt x="376" y="280"/>
                    </a:cubicBezTo>
                    <a:cubicBezTo>
                      <a:pt x="376" y="280"/>
                      <a:pt x="376" y="280"/>
                      <a:pt x="376" y="280"/>
                    </a:cubicBezTo>
                    <a:cubicBezTo>
                      <a:pt x="376" y="280"/>
                      <a:pt x="367" y="280"/>
                      <a:pt x="363" y="280"/>
                    </a:cubicBezTo>
                    <a:cubicBezTo>
                      <a:pt x="363" y="280"/>
                      <a:pt x="363" y="280"/>
                      <a:pt x="363" y="280"/>
                    </a:cubicBezTo>
                    <a:cubicBezTo>
                      <a:pt x="348" y="280"/>
                      <a:pt x="358" y="228"/>
                      <a:pt x="342" y="228"/>
                    </a:cubicBezTo>
                    <a:cubicBezTo>
                      <a:pt x="342" y="228"/>
                      <a:pt x="342" y="228"/>
                      <a:pt x="342" y="228"/>
                    </a:cubicBezTo>
                    <a:cubicBezTo>
                      <a:pt x="327" y="228"/>
                      <a:pt x="337" y="280"/>
                      <a:pt x="322" y="280"/>
                    </a:cubicBezTo>
                    <a:cubicBezTo>
                      <a:pt x="322" y="280"/>
                      <a:pt x="322" y="280"/>
                      <a:pt x="322" y="280"/>
                    </a:cubicBezTo>
                    <a:cubicBezTo>
                      <a:pt x="322" y="280"/>
                      <a:pt x="322" y="280"/>
                      <a:pt x="322" y="280"/>
                    </a:cubicBezTo>
                    <a:cubicBezTo>
                      <a:pt x="307" y="280"/>
                      <a:pt x="317" y="228"/>
                      <a:pt x="302" y="228"/>
                    </a:cubicBezTo>
                    <a:cubicBezTo>
                      <a:pt x="302" y="228"/>
                      <a:pt x="302" y="228"/>
                      <a:pt x="302" y="228"/>
                    </a:cubicBezTo>
                    <a:cubicBezTo>
                      <a:pt x="287" y="228"/>
                      <a:pt x="297" y="280"/>
                      <a:pt x="282" y="280"/>
                    </a:cubicBezTo>
                    <a:cubicBezTo>
                      <a:pt x="282" y="280"/>
                      <a:pt x="282" y="280"/>
                      <a:pt x="282" y="280"/>
                    </a:cubicBezTo>
                    <a:cubicBezTo>
                      <a:pt x="267" y="280"/>
                      <a:pt x="276" y="228"/>
                      <a:pt x="261" y="228"/>
                    </a:cubicBezTo>
                    <a:cubicBezTo>
                      <a:pt x="261" y="228"/>
                      <a:pt x="261" y="228"/>
                      <a:pt x="261" y="228"/>
                    </a:cubicBezTo>
                    <a:cubicBezTo>
                      <a:pt x="246" y="228"/>
                      <a:pt x="256" y="280"/>
                      <a:pt x="241" y="280"/>
                    </a:cubicBezTo>
                    <a:cubicBezTo>
                      <a:pt x="241" y="280"/>
                      <a:pt x="241" y="280"/>
                      <a:pt x="241" y="280"/>
                    </a:cubicBezTo>
                    <a:cubicBezTo>
                      <a:pt x="226" y="280"/>
                      <a:pt x="236" y="228"/>
                      <a:pt x="221" y="228"/>
                    </a:cubicBezTo>
                    <a:cubicBezTo>
                      <a:pt x="221" y="228"/>
                      <a:pt x="221" y="228"/>
                      <a:pt x="221" y="228"/>
                    </a:cubicBezTo>
                    <a:cubicBezTo>
                      <a:pt x="206" y="228"/>
                      <a:pt x="216" y="280"/>
                      <a:pt x="201" y="280"/>
                    </a:cubicBezTo>
                    <a:cubicBezTo>
                      <a:pt x="200" y="280"/>
                      <a:pt x="200" y="280"/>
                      <a:pt x="200" y="280"/>
                    </a:cubicBezTo>
                    <a:cubicBezTo>
                      <a:pt x="186" y="280"/>
                      <a:pt x="195" y="228"/>
                      <a:pt x="180" y="228"/>
                    </a:cubicBezTo>
                    <a:cubicBezTo>
                      <a:pt x="180" y="228"/>
                      <a:pt x="180" y="228"/>
                      <a:pt x="180" y="228"/>
                    </a:cubicBezTo>
                    <a:cubicBezTo>
                      <a:pt x="165" y="228"/>
                      <a:pt x="175" y="280"/>
                      <a:pt x="160" y="280"/>
                    </a:cubicBezTo>
                    <a:cubicBezTo>
                      <a:pt x="160" y="280"/>
                      <a:pt x="160" y="280"/>
                      <a:pt x="160" y="280"/>
                    </a:cubicBezTo>
                    <a:cubicBezTo>
                      <a:pt x="145" y="280"/>
                      <a:pt x="155" y="228"/>
                      <a:pt x="140" y="228"/>
                    </a:cubicBezTo>
                    <a:cubicBezTo>
                      <a:pt x="140" y="228"/>
                      <a:pt x="140" y="228"/>
                      <a:pt x="140" y="228"/>
                    </a:cubicBezTo>
                    <a:cubicBezTo>
                      <a:pt x="125" y="228"/>
                      <a:pt x="135" y="280"/>
                      <a:pt x="120" y="280"/>
                    </a:cubicBezTo>
                    <a:cubicBezTo>
                      <a:pt x="119" y="280"/>
                      <a:pt x="119" y="280"/>
                      <a:pt x="119" y="280"/>
                    </a:cubicBezTo>
                    <a:cubicBezTo>
                      <a:pt x="105" y="280"/>
                      <a:pt x="114" y="228"/>
                      <a:pt x="99" y="228"/>
                    </a:cubicBezTo>
                    <a:cubicBezTo>
                      <a:pt x="99" y="228"/>
                      <a:pt x="99" y="228"/>
                      <a:pt x="99" y="228"/>
                    </a:cubicBezTo>
                    <a:cubicBezTo>
                      <a:pt x="84" y="228"/>
                      <a:pt x="94" y="280"/>
                      <a:pt x="79" y="280"/>
                    </a:cubicBezTo>
                    <a:cubicBezTo>
                      <a:pt x="79" y="280"/>
                      <a:pt x="79" y="280"/>
                      <a:pt x="79" y="280"/>
                    </a:cubicBezTo>
                    <a:cubicBezTo>
                      <a:pt x="64" y="280"/>
                      <a:pt x="74" y="228"/>
                      <a:pt x="59" y="228"/>
                    </a:cubicBezTo>
                    <a:cubicBezTo>
                      <a:pt x="59" y="228"/>
                      <a:pt x="59" y="228"/>
                      <a:pt x="59" y="228"/>
                    </a:cubicBezTo>
                    <a:cubicBezTo>
                      <a:pt x="44" y="228"/>
                      <a:pt x="54" y="280"/>
                      <a:pt x="39" y="280"/>
                    </a:cubicBezTo>
                    <a:cubicBezTo>
                      <a:pt x="34" y="280"/>
                      <a:pt x="26" y="280"/>
                      <a:pt x="26" y="280"/>
                    </a:cubicBezTo>
                    <a:cubicBezTo>
                      <a:pt x="26" y="280"/>
                      <a:pt x="26" y="280"/>
                      <a:pt x="26" y="280"/>
                    </a:cubicBezTo>
                    <a:cubicBezTo>
                      <a:pt x="3" y="280"/>
                      <a:pt x="0" y="246"/>
                      <a:pt x="0" y="218"/>
                    </a:cubicBezTo>
                    <a:cubicBezTo>
                      <a:pt x="0" y="107"/>
                      <a:pt x="92" y="0"/>
                      <a:pt x="204" y="0"/>
                    </a:cubicBezTo>
                    <a:cubicBezTo>
                      <a:pt x="317" y="0"/>
                      <a:pt x="401" y="107"/>
                      <a:pt x="401" y="218"/>
                    </a:cubicBezTo>
                    <a:close/>
                  </a:path>
                </a:pathLst>
              </a:custGeom>
              <a:solidFill>
                <a:srgbClr val="FDBA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1" name="Freeform 50">
                <a:extLst>
                  <a:ext uri="{FF2B5EF4-FFF2-40B4-BE49-F238E27FC236}">
                    <a16:creationId xmlns:a16="http://schemas.microsoft.com/office/drawing/2014/main" id="{F3B179A9-2758-5667-E484-ADA7E2E3F389}"/>
                  </a:ext>
                </a:extLst>
              </p:cNvPr>
              <p:cNvSpPr>
                <a:spLocks/>
              </p:cNvSpPr>
              <p:nvPr/>
            </p:nvSpPr>
            <p:spPr bwMode="auto">
              <a:xfrm>
                <a:off x="2822" y="2163"/>
                <a:ext cx="177" cy="138"/>
              </a:xfrm>
              <a:custGeom>
                <a:avLst/>
                <a:gdLst>
                  <a:gd name="T0" fmla="*/ 137 w 71"/>
                  <a:gd name="T1" fmla="*/ 451 h 52"/>
                  <a:gd name="T2" fmla="*/ 840 w 71"/>
                  <a:gd name="T3" fmla="*/ 767 h 52"/>
                  <a:gd name="T4" fmla="*/ 666 w 71"/>
                  <a:gd name="T5" fmla="*/ 0 h 52"/>
                  <a:gd name="T6" fmla="*/ 0 60000 65536"/>
                  <a:gd name="T7" fmla="*/ 0 60000 65536"/>
                  <a:gd name="T8" fmla="*/ 0 60000 65536"/>
                </a:gdLst>
                <a:ahLst/>
                <a:cxnLst>
                  <a:cxn ang="T6">
                    <a:pos x="T0" y="T1"/>
                  </a:cxn>
                  <a:cxn ang="T7">
                    <a:pos x="T2" y="T3"/>
                  </a:cxn>
                  <a:cxn ang="T8">
                    <a:pos x="T4" y="T5"/>
                  </a:cxn>
                </a:cxnLst>
                <a:rect l="0" t="0" r="r" b="b"/>
                <a:pathLst>
                  <a:path w="71" h="52">
                    <a:moveTo>
                      <a:pt x="9" y="24"/>
                    </a:moveTo>
                    <a:cubicBezTo>
                      <a:pt x="0" y="49"/>
                      <a:pt x="41" y="52"/>
                      <a:pt x="54" y="41"/>
                    </a:cubicBezTo>
                    <a:cubicBezTo>
                      <a:pt x="71" y="26"/>
                      <a:pt x="66" y="1"/>
                      <a:pt x="43" y="0"/>
                    </a:cubicBezTo>
                  </a:path>
                </a:pathLst>
              </a:custGeom>
              <a:solidFill>
                <a:srgbClr val="FE9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2" name="Freeform 51">
                <a:extLst>
                  <a:ext uri="{FF2B5EF4-FFF2-40B4-BE49-F238E27FC236}">
                    <a16:creationId xmlns:a16="http://schemas.microsoft.com/office/drawing/2014/main" id="{04120C28-BDFB-AA89-CABD-AA87F4CB1A57}"/>
                  </a:ext>
                </a:extLst>
              </p:cNvPr>
              <p:cNvSpPr>
                <a:spLocks/>
              </p:cNvSpPr>
              <p:nvPr/>
            </p:nvSpPr>
            <p:spPr bwMode="auto">
              <a:xfrm>
                <a:off x="2967" y="1973"/>
                <a:ext cx="157" cy="134"/>
              </a:xfrm>
              <a:custGeom>
                <a:avLst/>
                <a:gdLst>
                  <a:gd name="T0" fmla="*/ 92 w 63"/>
                  <a:gd name="T1" fmla="*/ 402 h 50"/>
                  <a:gd name="T2" fmla="*/ 758 w 63"/>
                  <a:gd name="T3" fmla="*/ 769 h 50"/>
                  <a:gd name="T4" fmla="*/ 621 w 63"/>
                  <a:gd name="T5" fmla="*/ 21 h 50"/>
                  <a:gd name="T6" fmla="*/ 0 60000 65536"/>
                  <a:gd name="T7" fmla="*/ 0 60000 65536"/>
                  <a:gd name="T8" fmla="*/ 0 60000 65536"/>
                </a:gdLst>
                <a:ahLst/>
                <a:cxnLst>
                  <a:cxn ang="T6">
                    <a:pos x="T0" y="T1"/>
                  </a:cxn>
                  <a:cxn ang="T7">
                    <a:pos x="T2" y="T3"/>
                  </a:cxn>
                  <a:cxn ang="T8">
                    <a:pos x="T4" y="T5"/>
                  </a:cxn>
                </a:cxnLst>
                <a:rect l="0" t="0" r="r" b="b"/>
                <a:pathLst>
                  <a:path w="63" h="50">
                    <a:moveTo>
                      <a:pt x="6" y="21"/>
                    </a:moveTo>
                    <a:cubicBezTo>
                      <a:pt x="0" y="43"/>
                      <a:pt x="36" y="50"/>
                      <a:pt x="49" y="40"/>
                    </a:cubicBezTo>
                    <a:cubicBezTo>
                      <a:pt x="63" y="28"/>
                      <a:pt x="62" y="0"/>
                      <a:pt x="40" y="1"/>
                    </a:cubicBezTo>
                  </a:path>
                </a:pathLst>
              </a:custGeom>
              <a:solidFill>
                <a:srgbClr val="FE9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3" name="Freeform 52">
                <a:extLst>
                  <a:ext uri="{FF2B5EF4-FFF2-40B4-BE49-F238E27FC236}">
                    <a16:creationId xmlns:a16="http://schemas.microsoft.com/office/drawing/2014/main" id="{CE5DD78E-F42B-D078-CC9B-6F3D0668D151}"/>
                  </a:ext>
                </a:extLst>
              </p:cNvPr>
              <p:cNvSpPr>
                <a:spLocks/>
              </p:cNvSpPr>
              <p:nvPr/>
            </p:nvSpPr>
            <p:spPr bwMode="auto">
              <a:xfrm>
                <a:off x="2685" y="1947"/>
                <a:ext cx="217" cy="266"/>
              </a:xfrm>
              <a:custGeom>
                <a:avLst/>
                <a:gdLst>
                  <a:gd name="T0" fmla="*/ 0 w 87"/>
                  <a:gd name="T1" fmla="*/ 1415 h 100"/>
                  <a:gd name="T2" fmla="*/ 499 w 87"/>
                  <a:gd name="T3" fmla="*/ 1846 h 100"/>
                  <a:gd name="T4" fmla="*/ 945 w 87"/>
                  <a:gd name="T5" fmla="*/ 1279 h 100"/>
                  <a:gd name="T6" fmla="*/ 1337 w 87"/>
                  <a:gd name="T7" fmla="*/ 716 h 100"/>
                  <a:gd name="T8" fmla="*/ 808 w 87"/>
                  <a:gd name="T9" fmla="*/ 319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100">
                    <a:moveTo>
                      <a:pt x="0" y="75"/>
                    </a:moveTo>
                    <a:cubicBezTo>
                      <a:pt x="2" y="92"/>
                      <a:pt x="17" y="100"/>
                      <a:pt x="32" y="98"/>
                    </a:cubicBezTo>
                    <a:cubicBezTo>
                      <a:pt x="51" y="95"/>
                      <a:pt x="51" y="80"/>
                      <a:pt x="61" y="68"/>
                    </a:cubicBezTo>
                    <a:cubicBezTo>
                      <a:pt x="70" y="56"/>
                      <a:pt x="87" y="59"/>
                      <a:pt x="86" y="38"/>
                    </a:cubicBezTo>
                    <a:cubicBezTo>
                      <a:pt x="86" y="24"/>
                      <a:pt x="65" y="0"/>
                      <a:pt x="52" y="17"/>
                    </a:cubicBezTo>
                  </a:path>
                </a:pathLst>
              </a:custGeom>
              <a:solidFill>
                <a:srgbClr val="FE9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 name="Freeform 53">
                <a:extLst>
                  <a:ext uri="{FF2B5EF4-FFF2-40B4-BE49-F238E27FC236}">
                    <a16:creationId xmlns:a16="http://schemas.microsoft.com/office/drawing/2014/main" id="{59DF216E-3800-0FF8-8DF0-0140AC50C295}"/>
                  </a:ext>
                </a:extLst>
              </p:cNvPr>
              <p:cNvSpPr>
                <a:spLocks/>
              </p:cNvSpPr>
              <p:nvPr/>
            </p:nvSpPr>
            <p:spPr bwMode="auto">
              <a:xfrm>
                <a:off x="2640" y="2005"/>
                <a:ext cx="209" cy="216"/>
              </a:xfrm>
              <a:custGeom>
                <a:avLst/>
                <a:gdLst>
                  <a:gd name="T0" fmla="*/ 433 w 84"/>
                  <a:gd name="T1" fmla="*/ 397 h 81"/>
                  <a:gd name="T2" fmla="*/ 829 w 84"/>
                  <a:gd name="T3" fmla="*/ 1160 h 81"/>
                  <a:gd name="T4" fmla="*/ 433 w 84"/>
                  <a:gd name="T5" fmla="*/ 397 h 81"/>
                  <a:gd name="T6" fmla="*/ 0 60000 65536"/>
                  <a:gd name="T7" fmla="*/ 0 60000 65536"/>
                  <a:gd name="T8" fmla="*/ 0 60000 65536"/>
                </a:gdLst>
                <a:ahLst/>
                <a:cxnLst>
                  <a:cxn ang="T6">
                    <a:pos x="T0" y="T1"/>
                  </a:cxn>
                  <a:cxn ang="T7">
                    <a:pos x="T2" y="T3"/>
                  </a:cxn>
                  <a:cxn ang="T8">
                    <a:pos x="T4" y="T5"/>
                  </a:cxn>
                </a:cxnLst>
                <a:rect l="0" t="0" r="r" b="b"/>
                <a:pathLst>
                  <a:path w="84" h="81">
                    <a:moveTo>
                      <a:pt x="28" y="21"/>
                    </a:moveTo>
                    <a:cubicBezTo>
                      <a:pt x="0" y="42"/>
                      <a:pt x="24" y="81"/>
                      <a:pt x="54" y="61"/>
                    </a:cubicBezTo>
                    <a:cubicBezTo>
                      <a:pt x="84" y="41"/>
                      <a:pt x="56" y="0"/>
                      <a:pt x="28" y="21"/>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 name="Freeform 54">
                <a:extLst>
                  <a:ext uri="{FF2B5EF4-FFF2-40B4-BE49-F238E27FC236}">
                    <a16:creationId xmlns:a16="http://schemas.microsoft.com/office/drawing/2014/main" id="{6C8D0C44-42B0-00EC-7B13-4A93AFFDD69A}"/>
                  </a:ext>
                </a:extLst>
              </p:cNvPr>
              <p:cNvSpPr>
                <a:spLocks/>
              </p:cNvSpPr>
              <p:nvPr/>
            </p:nvSpPr>
            <p:spPr bwMode="auto">
              <a:xfrm>
                <a:off x="2777" y="2069"/>
                <a:ext cx="222" cy="227"/>
              </a:xfrm>
              <a:custGeom>
                <a:avLst/>
                <a:gdLst>
                  <a:gd name="T0" fmla="*/ 541 w 89"/>
                  <a:gd name="T1" fmla="*/ 457 h 85"/>
                  <a:gd name="T2" fmla="*/ 995 w 89"/>
                  <a:gd name="T3" fmla="*/ 1277 h 85"/>
                  <a:gd name="T4" fmla="*/ 541 w 89"/>
                  <a:gd name="T5" fmla="*/ 457 h 85"/>
                  <a:gd name="T6" fmla="*/ 0 60000 65536"/>
                  <a:gd name="T7" fmla="*/ 0 60000 65536"/>
                  <a:gd name="T8" fmla="*/ 0 60000 65536"/>
                </a:gdLst>
                <a:ahLst/>
                <a:cxnLst>
                  <a:cxn ang="T6">
                    <a:pos x="T0" y="T1"/>
                  </a:cxn>
                  <a:cxn ang="T7">
                    <a:pos x="T2" y="T3"/>
                  </a:cxn>
                  <a:cxn ang="T8">
                    <a:pos x="T4" y="T5"/>
                  </a:cxn>
                </a:cxnLst>
                <a:rect l="0" t="0" r="r" b="b"/>
                <a:pathLst>
                  <a:path w="89" h="85">
                    <a:moveTo>
                      <a:pt x="35" y="24"/>
                    </a:moveTo>
                    <a:cubicBezTo>
                      <a:pt x="0" y="48"/>
                      <a:pt x="39" y="85"/>
                      <a:pt x="64" y="67"/>
                    </a:cubicBezTo>
                    <a:cubicBezTo>
                      <a:pt x="89" y="49"/>
                      <a:pt x="70" y="0"/>
                      <a:pt x="35" y="24"/>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 name="Freeform 55">
                <a:extLst>
                  <a:ext uri="{FF2B5EF4-FFF2-40B4-BE49-F238E27FC236}">
                    <a16:creationId xmlns:a16="http://schemas.microsoft.com/office/drawing/2014/main" id="{4040EEC4-804D-39A6-9621-2A1B1D944674}"/>
                  </a:ext>
                </a:extLst>
              </p:cNvPr>
              <p:cNvSpPr>
                <a:spLocks/>
              </p:cNvSpPr>
              <p:nvPr/>
            </p:nvSpPr>
            <p:spPr bwMode="auto">
              <a:xfrm>
                <a:off x="2934" y="1888"/>
                <a:ext cx="188" cy="227"/>
              </a:xfrm>
              <a:custGeom>
                <a:avLst/>
                <a:gdLst>
                  <a:gd name="T0" fmla="*/ 238 w 75"/>
                  <a:gd name="T1" fmla="*/ 628 h 85"/>
                  <a:gd name="T2" fmla="*/ 963 w 75"/>
                  <a:gd name="T3" fmla="*/ 1012 h 85"/>
                  <a:gd name="T4" fmla="*/ 238 w 75"/>
                  <a:gd name="T5" fmla="*/ 628 h 85"/>
                  <a:gd name="T6" fmla="*/ 0 60000 65536"/>
                  <a:gd name="T7" fmla="*/ 0 60000 65536"/>
                  <a:gd name="T8" fmla="*/ 0 60000 65536"/>
                </a:gdLst>
                <a:ahLst/>
                <a:cxnLst>
                  <a:cxn ang="T6">
                    <a:pos x="T0" y="T1"/>
                  </a:cxn>
                  <a:cxn ang="T7">
                    <a:pos x="T2" y="T3"/>
                  </a:cxn>
                  <a:cxn ang="T8">
                    <a:pos x="T4" y="T5"/>
                  </a:cxn>
                </a:cxnLst>
                <a:rect l="0" t="0" r="r" b="b"/>
                <a:pathLst>
                  <a:path w="75" h="85">
                    <a:moveTo>
                      <a:pt x="15" y="33"/>
                    </a:moveTo>
                    <a:cubicBezTo>
                      <a:pt x="0" y="66"/>
                      <a:pt x="47" y="85"/>
                      <a:pt x="61" y="53"/>
                    </a:cubicBezTo>
                    <a:cubicBezTo>
                      <a:pt x="75" y="21"/>
                      <a:pt x="30" y="0"/>
                      <a:pt x="15" y="33"/>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 name="Freeform 56">
                <a:extLst>
                  <a:ext uri="{FF2B5EF4-FFF2-40B4-BE49-F238E27FC236}">
                    <a16:creationId xmlns:a16="http://schemas.microsoft.com/office/drawing/2014/main" id="{217A4B28-8428-0EAE-E8E3-679C951FE041}"/>
                  </a:ext>
                </a:extLst>
              </p:cNvPr>
              <p:cNvSpPr>
                <a:spLocks/>
              </p:cNvSpPr>
              <p:nvPr/>
            </p:nvSpPr>
            <p:spPr bwMode="auto">
              <a:xfrm>
                <a:off x="2849" y="2141"/>
                <a:ext cx="110" cy="104"/>
              </a:xfrm>
              <a:custGeom>
                <a:avLst/>
                <a:gdLst>
                  <a:gd name="T0" fmla="*/ 20 w 44"/>
                  <a:gd name="T1" fmla="*/ 397 h 39"/>
                  <a:gd name="T2" fmla="*/ 470 w 44"/>
                  <a:gd name="T3" fmla="*/ 661 h 39"/>
                  <a:gd name="T4" fmla="*/ 500 w 44"/>
                  <a:gd name="T5" fmla="*/ 0 h 39"/>
                  <a:gd name="T6" fmla="*/ 425 w 44"/>
                  <a:gd name="T7" fmla="*/ 320 h 39"/>
                  <a:gd name="T8" fmla="*/ 20 w 44"/>
                  <a:gd name="T9" fmla="*/ 397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9">
                    <a:moveTo>
                      <a:pt x="1" y="21"/>
                    </a:moveTo>
                    <a:cubicBezTo>
                      <a:pt x="0" y="32"/>
                      <a:pt x="22" y="39"/>
                      <a:pt x="30" y="35"/>
                    </a:cubicBezTo>
                    <a:cubicBezTo>
                      <a:pt x="43" y="28"/>
                      <a:pt x="44" y="8"/>
                      <a:pt x="32" y="0"/>
                    </a:cubicBezTo>
                    <a:cubicBezTo>
                      <a:pt x="29" y="5"/>
                      <a:pt x="31" y="12"/>
                      <a:pt x="27" y="17"/>
                    </a:cubicBezTo>
                    <a:cubicBezTo>
                      <a:pt x="21" y="24"/>
                      <a:pt x="9" y="21"/>
                      <a:pt x="1" y="21"/>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 name="Freeform 57">
                <a:extLst>
                  <a:ext uri="{FF2B5EF4-FFF2-40B4-BE49-F238E27FC236}">
                    <a16:creationId xmlns:a16="http://schemas.microsoft.com/office/drawing/2014/main" id="{FF78B8F1-1C3F-5AD2-5AD0-868DBE864BD9}"/>
                  </a:ext>
                </a:extLst>
              </p:cNvPr>
              <p:cNvSpPr>
                <a:spLocks/>
              </p:cNvSpPr>
              <p:nvPr/>
            </p:nvSpPr>
            <p:spPr bwMode="auto">
              <a:xfrm>
                <a:off x="2987" y="1933"/>
                <a:ext cx="90" cy="120"/>
              </a:xfrm>
              <a:custGeom>
                <a:avLst/>
                <a:gdLst>
                  <a:gd name="T0" fmla="*/ 0 w 36"/>
                  <a:gd name="T1" fmla="*/ 648 h 45"/>
                  <a:gd name="T2" fmla="*/ 488 w 36"/>
                  <a:gd name="T3" fmla="*/ 661 h 45"/>
                  <a:gd name="T4" fmla="*/ 333 w 36"/>
                  <a:gd name="T5" fmla="*/ 93 h 45"/>
                  <a:gd name="T6" fmla="*/ 175 w 36"/>
                  <a:gd name="T7" fmla="*/ 60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5">
                    <a:moveTo>
                      <a:pt x="0" y="34"/>
                    </a:moveTo>
                    <a:cubicBezTo>
                      <a:pt x="6" y="45"/>
                      <a:pt x="24" y="45"/>
                      <a:pt x="31" y="35"/>
                    </a:cubicBezTo>
                    <a:cubicBezTo>
                      <a:pt x="36" y="27"/>
                      <a:pt x="34" y="0"/>
                      <a:pt x="21" y="5"/>
                    </a:cubicBezTo>
                    <a:cubicBezTo>
                      <a:pt x="25" y="17"/>
                      <a:pt x="29" y="28"/>
                      <a:pt x="11" y="32"/>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 name="Freeform 58">
                <a:extLst>
                  <a:ext uri="{FF2B5EF4-FFF2-40B4-BE49-F238E27FC236}">
                    <a16:creationId xmlns:a16="http://schemas.microsoft.com/office/drawing/2014/main" id="{6BFB7C17-F671-9578-79FE-58354722C33F}"/>
                  </a:ext>
                </a:extLst>
              </p:cNvPr>
              <p:cNvSpPr>
                <a:spLocks/>
              </p:cNvSpPr>
              <p:nvPr/>
            </p:nvSpPr>
            <p:spPr bwMode="auto">
              <a:xfrm>
                <a:off x="2700" y="2067"/>
                <a:ext cx="107" cy="104"/>
              </a:xfrm>
              <a:custGeom>
                <a:avLst/>
                <a:gdLst>
                  <a:gd name="T0" fmla="*/ 0 w 43"/>
                  <a:gd name="T1" fmla="*/ 491 h 39"/>
                  <a:gd name="T2" fmla="*/ 508 w 43"/>
                  <a:gd name="T3" fmla="*/ 435 h 39"/>
                  <a:gd name="T4" fmla="*/ 291 w 43"/>
                  <a:gd name="T5" fmla="*/ 0 h 39"/>
                  <a:gd name="T6" fmla="*/ 137 w 43"/>
                  <a:gd name="T7" fmla="*/ 512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39">
                    <a:moveTo>
                      <a:pt x="0" y="26"/>
                    </a:moveTo>
                    <a:cubicBezTo>
                      <a:pt x="7" y="39"/>
                      <a:pt x="26" y="34"/>
                      <a:pt x="33" y="23"/>
                    </a:cubicBezTo>
                    <a:cubicBezTo>
                      <a:pt x="43" y="7"/>
                      <a:pt x="23" y="12"/>
                      <a:pt x="19" y="0"/>
                    </a:cubicBezTo>
                    <a:cubicBezTo>
                      <a:pt x="16" y="8"/>
                      <a:pt x="22" y="25"/>
                      <a:pt x="9" y="27"/>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 name="Freeform 59">
                <a:extLst>
                  <a:ext uri="{FF2B5EF4-FFF2-40B4-BE49-F238E27FC236}">
                    <a16:creationId xmlns:a16="http://schemas.microsoft.com/office/drawing/2014/main" id="{296AA1EF-D183-C3A7-FE4C-BF0DA2DCEED2}"/>
                  </a:ext>
                </a:extLst>
              </p:cNvPr>
              <p:cNvSpPr>
                <a:spLocks/>
              </p:cNvSpPr>
              <p:nvPr/>
            </p:nvSpPr>
            <p:spPr bwMode="auto">
              <a:xfrm>
                <a:off x="2842" y="2131"/>
                <a:ext cx="62" cy="53"/>
              </a:xfrm>
              <a:custGeom>
                <a:avLst/>
                <a:gdLst>
                  <a:gd name="T0" fmla="*/ 382 w 25"/>
                  <a:gd name="T1" fmla="*/ 0 h 20"/>
                  <a:gd name="T2" fmla="*/ 0 w 25"/>
                  <a:gd name="T3" fmla="*/ 371 h 20"/>
                  <a:gd name="T4" fmla="*/ 0 60000 65536"/>
                  <a:gd name="T5" fmla="*/ 0 60000 65536"/>
                </a:gdLst>
                <a:ahLst/>
                <a:cxnLst>
                  <a:cxn ang="T4">
                    <a:pos x="T0" y="T1"/>
                  </a:cxn>
                  <a:cxn ang="T5">
                    <a:pos x="T2" y="T3"/>
                  </a:cxn>
                </a:cxnLst>
                <a:rect l="0" t="0" r="r" b="b"/>
                <a:pathLst>
                  <a:path w="25" h="20">
                    <a:moveTo>
                      <a:pt x="25" y="0"/>
                    </a:moveTo>
                    <a:cubicBezTo>
                      <a:pt x="14" y="4"/>
                      <a:pt x="7" y="10"/>
                      <a:pt x="0" y="20"/>
                    </a:cubicBezTo>
                  </a:path>
                </a:pathLst>
              </a:custGeom>
              <a:solidFill>
                <a:srgbClr val="D27E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 name="Freeform 60">
                <a:extLst>
                  <a:ext uri="{FF2B5EF4-FFF2-40B4-BE49-F238E27FC236}">
                    <a16:creationId xmlns:a16="http://schemas.microsoft.com/office/drawing/2014/main" id="{C4988345-27A3-EEC6-0DC9-FFA16E595712}"/>
                  </a:ext>
                </a:extLst>
              </p:cNvPr>
              <p:cNvSpPr>
                <a:spLocks/>
              </p:cNvSpPr>
              <p:nvPr/>
            </p:nvSpPr>
            <p:spPr bwMode="auto">
              <a:xfrm>
                <a:off x="2972" y="1949"/>
                <a:ext cx="47" cy="67"/>
              </a:xfrm>
              <a:custGeom>
                <a:avLst/>
                <a:gdLst>
                  <a:gd name="T0" fmla="*/ 257 w 19"/>
                  <a:gd name="T1" fmla="*/ 0 h 25"/>
                  <a:gd name="T2" fmla="*/ 30 w 19"/>
                  <a:gd name="T3" fmla="*/ 482 h 25"/>
                  <a:gd name="T4" fmla="*/ 121 w 19"/>
                  <a:gd name="T5" fmla="*/ 287 h 25"/>
                  <a:gd name="T6" fmla="*/ 287 w 19"/>
                  <a:gd name="T7" fmla="*/ 21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5">
                    <a:moveTo>
                      <a:pt x="17" y="0"/>
                    </a:moveTo>
                    <a:cubicBezTo>
                      <a:pt x="8" y="2"/>
                      <a:pt x="0" y="17"/>
                      <a:pt x="2" y="25"/>
                    </a:cubicBezTo>
                    <a:cubicBezTo>
                      <a:pt x="5" y="22"/>
                      <a:pt x="6" y="19"/>
                      <a:pt x="8" y="15"/>
                    </a:cubicBezTo>
                    <a:cubicBezTo>
                      <a:pt x="11" y="10"/>
                      <a:pt x="16" y="6"/>
                      <a:pt x="19" y="1"/>
                    </a:cubicBezTo>
                  </a:path>
                </a:pathLst>
              </a:custGeom>
              <a:solidFill>
                <a:srgbClr val="D27E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 name="Freeform 61">
                <a:extLst>
                  <a:ext uri="{FF2B5EF4-FFF2-40B4-BE49-F238E27FC236}">
                    <a16:creationId xmlns:a16="http://schemas.microsoft.com/office/drawing/2014/main" id="{19F2BC13-1960-A2C6-FE4E-0C9097942951}"/>
                  </a:ext>
                </a:extLst>
              </p:cNvPr>
              <p:cNvSpPr>
                <a:spLocks/>
              </p:cNvSpPr>
              <p:nvPr/>
            </p:nvSpPr>
            <p:spPr bwMode="auto">
              <a:xfrm>
                <a:off x="2402" y="1813"/>
                <a:ext cx="800" cy="667"/>
              </a:xfrm>
              <a:custGeom>
                <a:avLst/>
                <a:gdLst>
                  <a:gd name="T0" fmla="*/ 0 w 320"/>
                  <a:gd name="T1" fmla="*/ 3930 h 250"/>
                  <a:gd name="T2" fmla="*/ 20 w 320"/>
                  <a:gd name="T3" fmla="*/ 4464 h 250"/>
                  <a:gd name="T4" fmla="*/ 33 w 320"/>
                  <a:gd name="T5" fmla="*/ 4178 h 250"/>
                  <a:gd name="T6" fmla="*/ 3238 w 320"/>
                  <a:gd name="T7" fmla="*/ 307 h 250"/>
                  <a:gd name="T8" fmla="*/ 5000 w 320"/>
                  <a:gd name="T9" fmla="*/ 1046 h 250"/>
                  <a:gd name="T10" fmla="*/ 2958 w 320"/>
                  <a:gd name="T11" fmla="*/ 0 h 250"/>
                  <a:gd name="T12" fmla="*/ 0 w 320"/>
                  <a:gd name="T13" fmla="*/ 3930 h 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0" h="250">
                    <a:moveTo>
                      <a:pt x="0" y="207"/>
                    </a:moveTo>
                    <a:cubicBezTo>
                      <a:pt x="0" y="217"/>
                      <a:pt x="0" y="226"/>
                      <a:pt x="1" y="235"/>
                    </a:cubicBezTo>
                    <a:cubicBezTo>
                      <a:pt x="3" y="250"/>
                      <a:pt x="2" y="249"/>
                      <a:pt x="2" y="220"/>
                    </a:cubicBezTo>
                    <a:cubicBezTo>
                      <a:pt x="2" y="105"/>
                      <a:pt x="103" y="16"/>
                      <a:pt x="207" y="16"/>
                    </a:cubicBezTo>
                    <a:cubicBezTo>
                      <a:pt x="248" y="16"/>
                      <a:pt x="289" y="31"/>
                      <a:pt x="320" y="55"/>
                    </a:cubicBezTo>
                    <a:cubicBezTo>
                      <a:pt x="286" y="21"/>
                      <a:pt x="238" y="0"/>
                      <a:pt x="189" y="0"/>
                    </a:cubicBezTo>
                    <a:cubicBezTo>
                      <a:pt x="84" y="0"/>
                      <a:pt x="0" y="93"/>
                      <a:pt x="0" y="207"/>
                    </a:cubicBezTo>
                    <a:close/>
                  </a:path>
                </a:pathLst>
              </a:custGeom>
              <a:solidFill>
                <a:srgbClr val="FEDF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3" name="Freeform 62">
                <a:extLst>
                  <a:ext uri="{FF2B5EF4-FFF2-40B4-BE49-F238E27FC236}">
                    <a16:creationId xmlns:a16="http://schemas.microsoft.com/office/drawing/2014/main" id="{B1499C6B-013F-A184-66CE-DE6C768EEE6A}"/>
                  </a:ext>
                </a:extLst>
              </p:cNvPr>
              <p:cNvSpPr>
                <a:spLocks/>
              </p:cNvSpPr>
              <p:nvPr/>
            </p:nvSpPr>
            <p:spPr bwMode="auto">
              <a:xfrm>
                <a:off x="2402" y="1811"/>
                <a:ext cx="472" cy="554"/>
              </a:xfrm>
              <a:custGeom>
                <a:avLst/>
                <a:gdLst>
                  <a:gd name="T0" fmla="*/ 2944 w 189"/>
                  <a:gd name="T1" fmla="*/ 21 h 208"/>
                  <a:gd name="T2" fmla="*/ 0 w 189"/>
                  <a:gd name="T3" fmla="*/ 3931 h 208"/>
                  <a:gd name="T4" fmla="*/ 2944 w 189"/>
                  <a:gd name="T5" fmla="*/ 21 h 208"/>
                  <a:gd name="T6" fmla="*/ 0 60000 65536"/>
                  <a:gd name="T7" fmla="*/ 0 60000 65536"/>
                  <a:gd name="T8" fmla="*/ 0 60000 65536"/>
                </a:gdLst>
                <a:ahLst/>
                <a:cxnLst>
                  <a:cxn ang="T6">
                    <a:pos x="T0" y="T1"/>
                  </a:cxn>
                  <a:cxn ang="T7">
                    <a:pos x="T2" y="T3"/>
                  </a:cxn>
                  <a:cxn ang="T8">
                    <a:pos x="T4" y="T5"/>
                  </a:cxn>
                </a:cxnLst>
                <a:rect l="0" t="0" r="r" b="b"/>
                <a:pathLst>
                  <a:path w="189" h="208">
                    <a:moveTo>
                      <a:pt x="189" y="1"/>
                    </a:moveTo>
                    <a:cubicBezTo>
                      <a:pt x="84" y="1"/>
                      <a:pt x="0" y="94"/>
                      <a:pt x="0" y="208"/>
                    </a:cubicBezTo>
                    <a:cubicBezTo>
                      <a:pt x="16" y="47"/>
                      <a:pt x="142" y="0"/>
                      <a:pt x="18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4" name="Freeform 63">
                <a:extLst>
                  <a:ext uri="{FF2B5EF4-FFF2-40B4-BE49-F238E27FC236}">
                    <a16:creationId xmlns:a16="http://schemas.microsoft.com/office/drawing/2014/main" id="{3A9161B6-46DC-000D-2101-D6DAD7B9DB7B}"/>
                  </a:ext>
                </a:extLst>
              </p:cNvPr>
              <p:cNvSpPr>
                <a:spLocks/>
              </p:cNvSpPr>
              <p:nvPr/>
            </p:nvSpPr>
            <p:spPr bwMode="auto">
              <a:xfrm>
                <a:off x="3249" y="2000"/>
                <a:ext cx="120" cy="528"/>
              </a:xfrm>
              <a:custGeom>
                <a:avLst/>
                <a:gdLst>
                  <a:gd name="T0" fmla="*/ 333 w 48"/>
                  <a:gd name="T1" fmla="*/ 3755 h 198"/>
                  <a:gd name="T2" fmla="*/ 750 w 48"/>
                  <a:gd name="T3" fmla="*/ 2445 h 198"/>
                  <a:gd name="T4" fmla="*/ 0 w 48"/>
                  <a:gd name="T5" fmla="*/ 0 h 198"/>
                  <a:gd name="T6" fmla="*/ 688 w 48"/>
                  <a:gd name="T7" fmla="*/ 2424 h 198"/>
                  <a:gd name="T8" fmla="*/ 333 w 48"/>
                  <a:gd name="T9" fmla="*/ 3755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8">
                    <a:moveTo>
                      <a:pt x="21" y="198"/>
                    </a:moveTo>
                    <a:cubicBezTo>
                      <a:pt x="46" y="198"/>
                      <a:pt x="48" y="173"/>
                      <a:pt x="48" y="129"/>
                    </a:cubicBezTo>
                    <a:cubicBezTo>
                      <a:pt x="48" y="83"/>
                      <a:pt x="25" y="33"/>
                      <a:pt x="0" y="0"/>
                    </a:cubicBezTo>
                    <a:cubicBezTo>
                      <a:pt x="14" y="26"/>
                      <a:pt x="44" y="80"/>
                      <a:pt x="44" y="128"/>
                    </a:cubicBezTo>
                    <a:cubicBezTo>
                      <a:pt x="43" y="170"/>
                      <a:pt x="36" y="195"/>
                      <a:pt x="21" y="198"/>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 name="Freeform 64">
                <a:extLst>
                  <a:ext uri="{FF2B5EF4-FFF2-40B4-BE49-F238E27FC236}">
                    <a16:creationId xmlns:a16="http://schemas.microsoft.com/office/drawing/2014/main" id="{19065AEA-8335-BC3D-1823-EE9E32122E3F}"/>
                  </a:ext>
                </a:extLst>
              </p:cNvPr>
              <p:cNvSpPr>
                <a:spLocks/>
              </p:cNvSpPr>
              <p:nvPr/>
            </p:nvSpPr>
            <p:spPr bwMode="auto">
              <a:xfrm>
                <a:off x="2520" y="2365"/>
                <a:ext cx="55" cy="152"/>
              </a:xfrm>
              <a:custGeom>
                <a:avLst/>
                <a:gdLst>
                  <a:gd name="T0" fmla="*/ 0 w 22"/>
                  <a:gd name="T1" fmla="*/ 115 h 57"/>
                  <a:gd name="T2" fmla="*/ 250 w 22"/>
                  <a:gd name="T3" fmla="*/ 605 h 57"/>
                  <a:gd name="T4" fmla="*/ 345 w 22"/>
                  <a:gd name="T5" fmla="*/ 1080 h 57"/>
                  <a:gd name="T6" fmla="*/ 300 w 22"/>
                  <a:gd name="T7" fmla="*/ 435 h 57"/>
                  <a:gd name="T8" fmla="*/ 0 w 22"/>
                  <a:gd name="T9" fmla="*/ 1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57">
                    <a:moveTo>
                      <a:pt x="0" y="6"/>
                    </a:moveTo>
                    <a:cubicBezTo>
                      <a:pt x="12" y="7"/>
                      <a:pt x="15" y="14"/>
                      <a:pt x="16" y="32"/>
                    </a:cubicBezTo>
                    <a:cubicBezTo>
                      <a:pt x="17" y="49"/>
                      <a:pt x="18" y="56"/>
                      <a:pt x="22" y="57"/>
                    </a:cubicBezTo>
                    <a:cubicBezTo>
                      <a:pt x="19" y="51"/>
                      <a:pt x="19" y="35"/>
                      <a:pt x="19" y="23"/>
                    </a:cubicBezTo>
                    <a:cubicBezTo>
                      <a:pt x="19"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 name="Freeform 65">
                <a:extLst>
                  <a:ext uri="{FF2B5EF4-FFF2-40B4-BE49-F238E27FC236}">
                    <a16:creationId xmlns:a16="http://schemas.microsoft.com/office/drawing/2014/main" id="{D0A5822A-2F9B-4D37-B91D-1E65098A3E71}"/>
                  </a:ext>
                </a:extLst>
              </p:cNvPr>
              <p:cNvSpPr>
                <a:spLocks/>
              </p:cNvSpPr>
              <p:nvPr/>
            </p:nvSpPr>
            <p:spPr bwMode="auto">
              <a:xfrm>
                <a:off x="2582" y="2381"/>
                <a:ext cx="35" cy="115"/>
              </a:xfrm>
              <a:custGeom>
                <a:avLst/>
                <a:gdLst>
                  <a:gd name="T0" fmla="*/ 50 w 14"/>
                  <a:gd name="T1" fmla="*/ 824 h 43"/>
                  <a:gd name="T2" fmla="*/ 220 w 14"/>
                  <a:gd name="T3" fmla="*/ 21 h 43"/>
                  <a:gd name="T4" fmla="*/ 50 w 14"/>
                  <a:gd name="T5" fmla="*/ 824 h 43"/>
                  <a:gd name="T6" fmla="*/ 0 60000 65536"/>
                  <a:gd name="T7" fmla="*/ 0 60000 65536"/>
                  <a:gd name="T8" fmla="*/ 0 60000 65536"/>
                </a:gdLst>
                <a:ahLst/>
                <a:cxnLst>
                  <a:cxn ang="T6">
                    <a:pos x="T0" y="T1"/>
                  </a:cxn>
                  <a:cxn ang="T7">
                    <a:pos x="T2" y="T3"/>
                  </a:cxn>
                  <a:cxn ang="T8">
                    <a:pos x="T4" y="T5"/>
                  </a:cxn>
                </a:cxnLst>
                <a:rect l="0" t="0" r="r" b="b"/>
                <a:pathLst>
                  <a:path w="14" h="43">
                    <a:moveTo>
                      <a:pt x="3" y="43"/>
                    </a:moveTo>
                    <a:cubicBezTo>
                      <a:pt x="5" y="27"/>
                      <a:pt x="4" y="0"/>
                      <a:pt x="14" y="1"/>
                    </a:cubicBezTo>
                    <a:cubicBezTo>
                      <a:pt x="5"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 name="Freeform 66">
                <a:extLst>
                  <a:ext uri="{FF2B5EF4-FFF2-40B4-BE49-F238E27FC236}">
                    <a16:creationId xmlns:a16="http://schemas.microsoft.com/office/drawing/2014/main" id="{106AD46B-D3ED-848C-4BC3-47FEF98AF9EE}"/>
                  </a:ext>
                </a:extLst>
              </p:cNvPr>
              <p:cNvSpPr>
                <a:spLocks/>
              </p:cNvSpPr>
              <p:nvPr/>
            </p:nvSpPr>
            <p:spPr bwMode="auto">
              <a:xfrm>
                <a:off x="2477" y="2381"/>
                <a:ext cx="35" cy="115"/>
              </a:xfrm>
              <a:custGeom>
                <a:avLst/>
                <a:gdLst>
                  <a:gd name="T0" fmla="*/ 50 w 14"/>
                  <a:gd name="T1" fmla="*/ 824 h 43"/>
                  <a:gd name="T2" fmla="*/ 220 w 14"/>
                  <a:gd name="T3" fmla="*/ 21 h 43"/>
                  <a:gd name="T4" fmla="*/ 50 w 14"/>
                  <a:gd name="T5" fmla="*/ 824 h 43"/>
                  <a:gd name="T6" fmla="*/ 0 60000 65536"/>
                  <a:gd name="T7" fmla="*/ 0 60000 65536"/>
                  <a:gd name="T8" fmla="*/ 0 60000 65536"/>
                </a:gdLst>
                <a:ahLst/>
                <a:cxnLst>
                  <a:cxn ang="T6">
                    <a:pos x="T0" y="T1"/>
                  </a:cxn>
                  <a:cxn ang="T7">
                    <a:pos x="T2" y="T3"/>
                  </a:cxn>
                  <a:cxn ang="T8">
                    <a:pos x="T4" y="T5"/>
                  </a:cxn>
                </a:cxnLst>
                <a:rect l="0" t="0" r="r" b="b"/>
                <a:pathLst>
                  <a:path w="14" h="43">
                    <a:moveTo>
                      <a:pt x="3" y="43"/>
                    </a:moveTo>
                    <a:cubicBezTo>
                      <a:pt x="5" y="27"/>
                      <a:pt x="4" y="0"/>
                      <a:pt x="14" y="1"/>
                    </a:cubicBezTo>
                    <a:cubicBezTo>
                      <a:pt x="6"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8" name="Freeform 67">
                <a:extLst>
                  <a:ext uri="{FF2B5EF4-FFF2-40B4-BE49-F238E27FC236}">
                    <a16:creationId xmlns:a16="http://schemas.microsoft.com/office/drawing/2014/main" id="{3DE3228C-BE95-B57E-88CD-5672F767BAA0}"/>
                  </a:ext>
                </a:extLst>
              </p:cNvPr>
              <p:cNvSpPr>
                <a:spLocks/>
              </p:cNvSpPr>
              <p:nvPr/>
            </p:nvSpPr>
            <p:spPr bwMode="auto">
              <a:xfrm>
                <a:off x="2622" y="2365"/>
                <a:ext cx="53" cy="152"/>
              </a:xfrm>
              <a:custGeom>
                <a:avLst/>
                <a:gdLst>
                  <a:gd name="T0" fmla="*/ 0 w 21"/>
                  <a:gd name="T1" fmla="*/ 115 h 57"/>
                  <a:gd name="T2" fmla="*/ 242 w 21"/>
                  <a:gd name="T3" fmla="*/ 605 h 57"/>
                  <a:gd name="T4" fmla="*/ 338 w 21"/>
                  <a:gd name="T5" fmla="*/ 1080 h 57"/>
                  <a:gd name="T6" fmla="*/ 288 w 21"/>
                  <a:gd name="T7" fmla="*/ 435 h 57"/>
                  <a:gd name="T8" fmla="*/ 0 w 21"/>
                  <a:gd name="T9" fmla="*/ 1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57">
                    <a:moveTo>
                      <a:pt x="0" y="6"/>
                    </a:moveTo>
                    <a:cubicBezTo>
                      <a:pt x="12" y="7"/>
                      <a:pt x="14" y="14"/>
                      <a:pt x="15" y="32"/>
                    </a:cubicBezTo>
                    <a:cubicBezTo>
                      <a:pt x="16" y="49"/>
                      <a:pt x="17" y="56"/>
                      <a:pt x="21" y="57"/>
                    </a:cubicBezTo>
                    <a:cubicBezTo>
                      <a:pt x="18" y="51"/>
                      <a:pt x="18" y="35"/>
                      <a:pt x="18" y="23"/>
                    </a:cubicBezTo>
                    <a:cubicBezTo>
                      <a:pt x="18"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9" name="Freeform 68">
                <a:extLst>
                  <a:ext uri="{FF2B5EF4-FFF2-40B4-BE49-F238E27FC236}">
                    <a16:creationId xmlns:a16="http://schemas.microsoft.com/office/drawing/2014/main" id="{82B3EAB1-DC59-3C40-B926-955AB02DCFBD}"/>
                  </a:ext>
                </a:extLst>
              </p:cNvPr>
              <p:cNvSpPr>
                <a:spLocks/>
              </p:cNvSpPr>
              <p:nvPr/>
            </p:nvSpPr>
            <p:spPr bwMode="auto">
              <a:xfrm>
                <a:off x="2682" y="2381"/>
                <a:ext cx="35" cy="115"/>
              </a:xfrm>
              <a:custGeom>
                <a:avLst/>
                <a:gdLst>
                  <a:gd name="T0" fmla="*/ 50 w 14"/>
                  <a:gd name="T1" fmla="*/ 824 h 43"/>
                  <a:gd name="T2" fmla="*/ 220 w 14"/>
                  <a:gd name="T3" fmla="*/ 21 h 43"/>
                  <a:gd name="T4" fmla="*/ 50 w 14"/>
                  <a:gd name="T5" fmla="*/ 824 h 43"/>
                  <a:gd name="T6" fmla="*/ 0 60000 65536"/>
                  <a:gd name="T7" fmla="*/ 0 60000 65536"/>
                  <a:gd name="T8" fmla="*/ 0 60000 65536"/>
                </a:gdLst>
                <a:ahLst/>
                <a:cxnLst>
                  <a:cxn ang="T6">
                    <a:pos x="T0" y="T1"/>
                  </a:cxn>
                  <a:cxn ang="T7">
                    <a:pos x="T2" y="T3"/>
                  </a:cxn>
                  <a:cxn ang="T8">
                    <a:pos x="T4" y="T5"/>
                  </a:cxn>
                </a:cxnLst>
                <a:rect l="0" t="0" r="r" b="b"/>
                <a:pathLst>
                  <a:path w="14" h="43">
                    <a:moveTo>
                      <a:pt x="3" y="43"/>
                    </a:moveTo>
                    <a:cubicBezTo>
                      <a:pt x="5" y="27"/>
                      <a:pt x="4" y="0"/>
                      <a:pt x="14" y="1"/>
                    </a:cubicBezTo>
                    <a:cubicBezTo>
                      <a:pt x="6"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0" name="Freeform 69">
                <a:extLst>
                  <a:ext uri="{FF2B5EF4-FFF2-40B4-BE49-F238E27FC236}">
                    <a16:creationId xmlns:a16="http://schemas.microsoft.com/office/drawing/2014/main" id="{09DBE894-C947-7B88-5368-4E18AA0ADD85}"/>
                  </a:ext>
                </a:extLst>
              </p:cNvPr>
              <p:cNvSpPr>
                <a:spLocks/>
              </p:cNvSpPr>
              <p:nvPr/>
            </p:nvSpPr>
            <p:spPr bwMode="auto">
              <a:xfrm>
                <a:off x="2722" y="2365"/>
                <a:ext cx="52" cy="152"/>
              </a:xfrm>
              <a:custGeom>
                <a:avLst/>
                <a:gdLst>
                  <a:gd name="T0" fmla="*/ 0 w 21"/>
                  <a:gd name="T1" fmla="*/ 115 h 57"/>
                  <a:gd name="T2" fmla="*/ 245 w 21"/>
                  <a:gd name="T3" fmla="*/ 605 h 57"/>
                  <a:gd name="T4" fmla="*/ 319 w 21"/>
                  <a:gd name="T5" fmla="*/ 1080 h 57"/>
                  <a:gd name="T6" fmla="*/ 275 w 21"/>
                  <a:gd name="T7" fmla="*/ 435 h 57"/>
                  <a:gd name="T8" fmla="*/ 0 w 21"/>
                  <a:gd name="T9" fmla="*/ 1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57">
                    <a:moveTo>
                      <a:pt x="0" y="6"/>
                    </a:moveTo>
                    <a:cubicBezTo>
                      <a:pt x="12" y="7"/>
                      <a:pt x="15" y="14"/>
                      <a:pt x="16" y="32"/>
                    </a:cubicBezTo>
                    <a:cubicBezTo>
                      <a:pt x="17" y="49"/>
                      <a:pt x="17" y="56"/>
                      <a:pt x="21" y="57"/>
                    </a:cubicBezTo>
                    <a:cubicBezTo>
                      <a:pt x="18" y="51"/>
                      <a:pt x="18" y="35"/>
                      <a:pt x="18" y="23"/>
                    </a:cubicBezTo>
                    <a:cubicBezTo>
                      <a:pt x="18"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1" name="Freeform 70">
                <a:extLst>
                  <a:ext uri="{FF2B5EF4-FFF2-40B4-BE49-F238E27FC236}">
                    <a16:creationId xmlns:a16="http://schemas.microsoft.com/office/drawing/2014/main" id="{30C486AF-DF64-6D90-89CE-46B935E65CEB}"/>
                  </a:ext>
                </a:extLst>
              </p:cNvPr>
              <p:cNvSpPr>
                <a:spLocks/>
              </p:cNvSpPr>
              <p:nvPr/>
            </p:nvSpPr>
            <p:spPr bwMode="auto">
              <a:xfrm>
                <a:off x="2784" y="2381"/>
                <a:ext cx="35" cy="115"/>
              </a:xfrm>
              <a:custGeom>
                <a:avLst/>
                <a:gdLst>
                  <a:gd name="T0" fmla="*/ 50 w 14"/>
                  <a:gd name="T1" fmla="*/ 824 h 43"/>
                  <a:gd name="T2" fmla="*/ 220 w 14"/>
                  <a:gd name="T3" fmla="*/ 21 h 43"/>
                  <a:gd name="T4" fmla="*/ 50 w 14"/>
                  <a:gd name="T5" fmla="*/ 824 h 43"/>
                  <a:gd name="T6" fmla="*/ 0 60000 65536"/>
                  <a:gd name="T7" fmla="*/ 0 60000 65536"/>
                  <a:gd name="T8" fmla="*/ 0 60000 65536"/>
                </a:gdLst>
                <a:ahLst/>
                <a:cxnLst>
                  <a:cxn ang="T6">
                    <a:pos x="T0" y="T1"/>
                  </a:cxn>
                  <a:cxn ang="T7">
                    <a:pos x="T2" y="T3"/>
                  </a:cxn>
                  <a:cxn ang="T8">
                    <a:pos x="T4" y="T5"/>
                  </a:cxn>
                </a:cxnLst>
                <a:rect l="0" t="0" r="r" b="b"/>
                <a:pathLst>
                  <a:path w="14" h="43">
                    <a:moveTo>
                      <a:pt x="3" y="43"/>
                    </a:moveTo>
                    <a:cubicBezTo>
                      <a:pt x="5" y="27"/>
                      <a:pt x="4" y="0"/>
                      <a:pt x="14" y="1"/>
                    </a:cubicBezTo>
                    <a:cubicBezTo>
                      <a:pt x="5"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2" name="Freeform 71">
                <a:extLst>
                  <a:ext uri="{FF2B5EF4-FFF2-40B4-BE49-F238E27FC236}">
                    <a16:creationId xmlns:a16="http://schemas.microsoft.com/office/drawing/2014/main" id="{0BAC4834-7855-0422-B7A7-8E83E893CB0A}"/>
                  </a:ext>
                </a:extLst>
              </p:cNvPr>
              <p:cNvSpPr>
                <a:spLocks/>
              </p:cNvSpPr>
              <p:nvPr/>
            </p:nvSpPr>
            <p:spPr bwMode="auto">
              <a:xfrm>
                <a:off x="2824" y="2365"/>
                <a:ext cx="53" cy="152"/>
              </a:xfrm>
              <a:custGeom>
                <a:avLst/>
                <a:gdLst>
                  <a:gd name="T0" fmla="*/ 0 w 21"/>
                  <a:gd name="T1" fmla="*/ 115 h 57"/>
                  <a:gd name="T2" fmla="*/ 242 w 21"/>
                  <a:gd name="T3" fmla="*/ 605 h 57"/>
                  <a:gd name="T4" fmla="*/ 338 w 21"/>
                  <a:gd name="T5" fmla="*/ 1080 h 57"/>
                  <a:gd name="T6" fmla="*/ 288 w 21"/>
                  <a:gd name="T7" fmla="*/ 435 h 57"/>
                  <a:gd name="T8" fmla="*/ 0 w 21"/>
                  <a:gd name="T9" fmla="*/ 1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57">
                    <a:moveTo>
                      <a:pt x="0" y="6"/>
                    </a:moveTo>
                    <a:cubicBezTo>
                      <a:pt x="12" y="7"/>
                      <a:pt x="14" y="14"/>
                      <a:pt x="15" y="32"/>
                    </a:cubicBezTo>
                    <a:cubicBezTo>
                      <a:pt x="16" y="49"/>
                      <a:pt x="17" y="56"/>
                      <a:pt x="21" y="57"/>
                    </a:cubicBezTo>
                    <a:cubicBezTo>
                      <a:pt x="18" y="51"/>
                      <a:pt x="18" y="35"/>
                      <a:pt x="18" y="23"/>
                    </a:cubicBezTo>
                    <a:cubicBezTo>
                      <a:pt x="18"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3" name="Freeform 72">
                <a:extLst>
                  <a:ext uri="{FF2B5EF4-FFF2-40B4-BE49-F238E27FC236}">
                    <a16:creationId xmlns:a16="http://schemas.microsoft.com/office/drawing/2014/main" id="{315D4D40-F032-E69B-67CD-441F78D44EB1}"/>
                  </a:ext>
                </a:extLst>
              </p:cNvPr>
              <p:cNvSpPr>
                <a:spLocks/>
              </p:cNvSpPr>
              <p:nvPr/>
            </p:nvSpPr>
            <p:spPr bwMode="auto">
              <a:xfrm>
                <a:off x="2882" y="2381"/>
                <a:ext cx="35" cy="115"/>
              </a:xfrm>
              <a:custGeom>
                <a:avLst/>
                <a:gdLst>
                  <a:gd name="T0" fmla="*/ 50 w 14"/>
                  <a:gd name="T1" fmla="*/ 824 h 43"/>
                  <a:gd name="T2" fmla="*/ 220 w 14"/>
                  <a:gd name="T3" fmla="*/ 21 h 43"/>
                  <a:gd name="T4" fmla="*/ 50 w 14"/>
                  <a:gd name="T5" fmla="*/ 824 h 43"/>
                  <a:gd name="T6" fmla="*/ 0 60000 65536"/>
                  <a:gd name="T7" fmla="*/ 0 60000 65536"/>
                  <a:gd name="T8" fmla="*/ 0 60000 65536"/>
                </a:gdLst>
                <a:ahLst/>
                <a:cxnLst>
                  <a:cxn ang="T6">
                    <a:pos x="T0" y="T1"/>
                  </a:cxn>
                  <a:cxn ang="T7">
                    <a:pos x="T2" y="T3"/>
                  </a:cxn>
                  <a:cxn ang="T8">
                    <a:pos x="T4" y="T5"/>
                  </a:cxn>
                </a:cxnLst>
                <a:rect l="0" t="0" r="r" b="b"/>
                <a:pathLst>
                  <a:path w="14" h="43">
                    <a:moveTo>
                      <a:pt x="3" y="43"/>
                    </a:moveTo>
                    <a:cubicBezTo>
                      <a:pt x="5" y="27"/>
                      <a:pt x="4" y="0"/>
                      <a:pt x="14" y="1"/>
                    </a:cubicBezTo>
                    <a:cubicBezTo>
                      <a:pt x="6"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4" name="Freeform 73">
                <a:extLst>
                  <a:ext uri="{FF2B5EF4-FFF2-40B4-BE49-F238E27FC236}">
                    <a16:creationId xmlns:a16="http://schemas.microsoft.com/office/drawing/2014/main" id="{9F602C19-96F0-C168-B470-0399AAF7374C}"/>
                  </a:ext>
                </a:extLst>
              </p:cNvPr>
              <p:cNvSpPr>
                <a:spLocks/>
              </p:cNvSpPr>
              <p:nvPr/>
            </p:nvSpPr>
            <p:spPr bwMode="auto">
              <a:xfrm>
                <a:off x="2922" y="2365"/>
                <a:ext cx="52" cy="152"/>
              </a:xfrm>
              <a:custGeom>
                <a:avLst/>
                <a:gdLst>
                  <a:gd name="T0" fmla="*/ 0 w 21"/>
                  <a:gd name="T1" fmla="*/ 115 h 57"/>
                  <a:gd name="T2" fmla="*/ 245 w 21"/>
                  <a:gd name="T3" fmla="*/ 605 h 57"/>
                  <a:gd name="T4" fmla="*/ 319 w 21"/>
                  <a:gd name="T5" fmla="*/ 1080 h 57"/>
                  <a:gd name="T6" fmla="*/ 275 w 21"/>
                  <a:gd name="T7" fmla="*/ 435 h 57"/>
                  <a:gd name="T8" fmla="*/ 0 w 21"/>
                  <a:gd name="T9" fmla="*/ 1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57">
                    <a:moveTo>
                      <a:pt x="0" y="6"/>
                    </a:moveTo>
                    <a:cubicBezTo>
                      <a:pt x="12" y="7"/>
                      <a:pt x="15" y="14"/>
                      <a:pt x="16" y="32"/>
                    </a:cubicBezTo>
                    <a:cubicBezTo>
                      <a:pt x="17" y="49"/>
                      <a:pt x="17" y="56"/>
                      <a:pt x="21" y="57"/>
                    </a:cubicBezTo>
                    <a:cubicBezTo>
                      <a:pt x="18" y="51"/>
                      <a:pt x="18" y="35"/>
                      <a:pt x="18" y="23"/>
                    </a:cubicBezTo>
                    <a:cubicBezTo>
                      <a:pt x="18"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 name="Freeform 74">
                <a:extLst>
                  <a:ext uri="{FF2B5EF4-FFF2-40B4-BE49-F238E27FC236}">
                    <a16:creationId xmlns:a16="http://schemas.microsoft.com/office/drawing/2014/main" id="{644DE0A6-93CC-8F08-C3CD-172167FDB5BC}"/>
                  </a:ext>
                </a:extLst>
              </p:cNvPr>
              <p:cNvSpPr>
                <a:spLocks/>
              </p:cNvSpPr>
              <p:nvPr/>
            </p:nvSpPr>
            <p:spPr bwMode="auto">
              <a:xfrm>
                <a:off x="2984" y="2381"/>
                <a:ext cx="35" cy="115"/>
              </a:xfrm>
              <a:custGeom>
                <a:avLst/>
                <a:gdLst>
                  <a:gd name="T0" fmla="*/ 50 w 14"/>
                  <a:gd name="T1" fmla="*/ 824 h 43"/>
                  <a:gd name="T2" fmla="*/ 220 w 14"/>
                  <a:gd name="T3" fmla="*/ 21 h 43"/>
                  <a:gd name="T4" fmla="*/ 50 w 14"/>
                  <a:gd name="T5" fmla="*/ 824 h 43"/>
                  <a:gd name="T6" fmla="*/ 0 60000 65536"/>
                  <a:gd name="T7" fmla="*/ 0 60000 65536"/>
                  <a:gd name="T8" fmla="*/ 0 60000 65536"/>
                </a:gdLst>
                <a:ahLst/>
                <a:cxnLst>
                  <a:cxn ang="T6">
                    <a:pos x="T0" y="T1"/>
                  </a:cxn>
                  <a:cxn ang="T7">
                    <a:pos x="T2" y="T3"/>
                  </a:cxn>
                  <a:cxn ang="T8">
                    <a:pos x="T4" y="T5"/>
                  </a:cxn>
                </a:cxnLst>
                <a:rect l="0" t="0" r="r" b="b"/>
                <a:pathLst>
                  <a:path w="14" h="43">
                    <a:moveTo>
                      <a:pt x="3" y="43"/>
                    </a:moveTo>
                    <a:cubicBezTo>
                      <a:pt x="5" y="27"/>
                      <a:pt x="4" y="0"/>
                      <a:pt x="14" y="1"/>
                    </a:cubicBezTo>
                    <a:cubicBezTo>
                      <a:pt x="6"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 name="Freeform 75">
                <a:extLst>
                  <a:ext uri="{FF2B5EF4-FFF2-40B4-BE49-F238E27FC236}">
                    <a16:creationId xmlns:a16="http://schemas.microsoft.com/office/drawing/2014/main" id="{4BC372AF-AF8C-F441-773C-1E5DD91AD3A3}"/>
                  </a:ext>
                </a:extLst>
              </p:cNvPr>
              <p:cNvSpPr>
                <a:spLocks/>
              </p:cNvSpPr>
              <p:nvPr/>
            </p:nvSpPr>
            <p:spPr bwMode="auto">
              <a:xfrm>
                <a:off x="3024" y="2365"/>
                <a:ext cx="53" cy="152"/>
              </a:xfrm>
              <a:custGeom>
                <a:avLst/>
                <a:gdLst>
                  <a:gd name="T0" fmla="*/ 0 w 21"/>
                  <a:gd name="T1" fmla="*/ 115 h 57"/>
                  <a:gd name="T2" fmla="*/ 242 w 21"/>
                  <a:gd name="T3" fmla="*/ 605 h 57"/>
                  <a:gd name="T4" fmla="*/ 338 w 21"/>
                  <a:gd name="T5" fmla="*/ 1080 h 57"/>
                  <a:gd name="T6" fmla="*/ 288 w 21"/>
                  <a:gd name="T7" fmla="*/ 435 h 57"/>
                  <a:gd name="T8" fmla="*/ 0 w 21"/>
                  <a:gd name="T9" fmla="*/ 1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57">
                    <a:moveTo>
                      <a:pt x="0" y="6"/>
                    </a:moveTo>
                    <a:cubicBezTo>
                      <a:pt x="12" y="7"/>
                      <a:pt x="14" y="14"/>
                      <a:pt x="15" y="32"/>
                    </a:cubicBezTo>
                    <a:cubicBezTo>
                      <a:pt x="16" y="49"/>
                      <a:pt x="17" y="56"/>
                      <a:pt x="21" y="57"/>
                    </a:cubicBezTo>
                    <a:cubicBezTo>
                      <a:pt x="18" y="51"/>
                      <a:pt x="18" y="35"/>
                      <a:pt x="18" y="23"/>
                    </a:cubicBezTo>
                    <a:cubicBezTo>
                      <a:pt x="18"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7" name="Freeform 76">
                <a:extLst>
                  <a:ext uri="{FF2B5EF4-FFF2-40B4-BE49-F238E27FC236}">
                    <a16:creationId xmlns:a16="http://schemas.microsoft.com/office/drawing/2014/main" id="{3A98437C-2656-CF85-3FDA-51B05E4F57B9}"/>
                  </a:ext>
                </a:extLst>
              </p:cNvPr>
              <p:cNvSpPr>
                <a:spLocks/>
              </p:cNvSpPr>
              <p:nvPr/>
            </p:nvSpPr>
            <p:spPr bwMode="auto">
              <a:xfrm>
                <a:off x="3084" y="2381"/>
                <a:ext cx="38" cy="115"/>
              </a:xfrm>
              <a:custGeom>
                <a:avLst/>
                <a:gdLst>
                  <a:gd name="T0" fmla="*/ 51 w 15"/>
                  <a:gd name="T1" fmla="*/ 824 h 43"/>
                  <a:gd name="T2" fmla="*/ 243 w 15"/>
                  <a:gd name="T3" fmla="*/ 21 h 43"/>
                  <a:gd name="T4" fmla="*/ 51 w 15"/>
                  <a:gd name="T5" fmla="*/ 824 h 43"/>
                  <a:gd name="T6" fmla="*/ 0 60000 65536"/>
                  <a:gd name="T7" fmla="*/ 0 60000 65536"/>
                  <a:gd name="T8" fmla="*/ 0 60000 65536"/>
                </a:gdLst>
                <a:ahLst/>
                <a:cxnLst>
                  <a:cxn ang="T6">
                    <a:pos x="T0" y="T1"/>
                  </a:cxn>
                  <a:cxn ang="T7">
                    <a:pos x="T2" y="T3"/>
                  </a:cxn>
                  <a:cxn ang="T8">
                    <a:pos x="T4" y="T5"/>
                  </a:cxn>
                </a:cxnLst>
                <a:rect l="0" t="0" r="r" b="b"/>
                <a:pathLst>
                  <a:path w="15" h="43">
                    <a:moveTo>
                      <a:pt x="3" y="43"/>
                    </a:moveTo>
                    <a:cubicBezTo>
                      <a:pt x="6" y="27"/>
                      <a:pt x="5" y="0"/>
                      <a:pt x="15" y="1"/>
                    </a:cubicBezTo>
                    <a:cubicBezTo>
                      <a:pt x="6"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8" name="Freeform 77">
                <a:extLst>
                  <a:ext uri="{FF2B5EF4-FFF2-40B4-BE49-F238E27FC236}">
                    <a16:creationId xmlns:a16="http://schemas.microsoft.com/office/drawing/2014/main" id="{29881EAE-2540-3C0C-E0FD-0C3A197459E9}"/>
                  </a:ext>
                </a:extLst>
              </p:cNvPr>
              <p:cNvSpPr>
                <a:spLocks/>
              </p:cNvSpPr>
              <p:nvPr/>
            </p:nvSpPr>
            <p:spPr bwMode="auto">
              <a:xfrm>
                <a:off x="3124" y="2365"/>
                <a:ext cx="55" cy="152"/>
              </a:xfrm>
              <a:custGeom>
                <a:avLst/>
                <a:gdLst>
                  <a:gd name="T0" fmla="*/ 0 w 22"/>
                  <a:gd name="T1" fmla="*/ 115 h 57"/>
                  <a:gd name="T2" fmla="*/ 250 w 22"/>
                  <a:gd name="T3" fmla="*/ 605 h 57"/>
                  <a:gd name="T4" fmla="*/ 345 w 22"/>
                  <a:gd name="T5" fmla="*/ 1080 h 57"/>
                  <a:gd name="T6" fmla="*/ 300 w 22"/>
                  <a:gd name="T7" fmla="*/ 435 h 57"/>
                  <a:gd name="T8" fmla="*/ 0 w 22"/>
                  <a:gd name="T9" fmla="*/ 1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57">
                    <a:moveTo>
                      <a:pt x="0" y="6"/>
                    </a:moveTo>
                    <a:cubicBezTo>
                      <a:pt x="12" y="7"/>
                      <a:pt x="15" y="14"/>
                      <a:pt x="16" y="32"/>
                    </a:cubicBezTo>
                    <a:cubicBezTo>
                      <a:pt x="17" y="49"/>
                      <a:pt x="18" y="56"/>
                      <a:pt x="22" y="57"/>
                    </a:cubicBezTo>
                    <a:cubicBezTo>
                      <a:pt x="19" y="51"/>
                      <a:pt x="19" y="35"/>
                      <a:pt x="19" y="23"/>
                    </a:cubicBezTo>
                    <a:cubicBezTo>
                      <a:pt x="19"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9" name="Freeform 78">
                <a:extLst>
                  <a:ext uri="{FF2B5EF4-FFF2-40B4-BE49-F238E27FC236}">
                    <a16:creationId xmlns:a16="http://schemas.microsoft.com/office/drawing/2014/main" id="{0BB8D785-E694-F8EC-70C8-F85DC7378CDC}"/>
                  </a:ext>
                </a:extLst>
              </p:cNvPr>
              <p:cNvSpPr>
                <a:spLocks/>
              </p:cNvSpPr>
              <p:nvPr/>
            </p:nvSpPr>
            <p:spPr bwMode="auto">
              <a:xfrm>
                <a:off x="3187" y="2381"/>
                <a:ext cx="35" cy="115"/>
              </a:xfrm>
              <a:custGeom>
                <a:avLst/>
                <a:gdLst>
                  <a:gd name="T0" fmla="*/ 50 w 14"/>
                  <a:gd name="T1" fmla="*/ 824 h 43"/>
                  <a:gd name="T2" fmla="*/ 220 w 14"/>
                  <a:gd name="T3" fmla="*/ 21 h 43"/>
                  <a:gd name="T4" fmla="*/ 50 w 14"/>
                  <a:gd name="T5" fmla="*/ 824 h 43"/>
                  <a:gd name="T6" fmla="*/ 0 60000 65536"/>
                  <a:gd name="T7" fmla="*/ 0 60000 65536"/>
                  <a:gd name="T8" fmla="*/ 0 60000 65536"/>
                </a:gdLst>
                <a:ahLst/>
                <a:cxnLst>
                  <a:cxn ang="T6">
                    <a:pos x="T0" y="T1"/>
                  </a:cxn>
                  <a:cxn ang="T7">
                    <a:pos x="T2" y="T3"/>
                  </a:cxn>
                  <a:cxn ang="T8">
                    <a:pos x="T4" y="T5"/>
                  </a:cxn>
                </a:cxnLst>
                <a:rect l="0" t="0" r="r" b="b"/>
                <a:pathLst>
                  <a:path w="14" h="43">
                    <a:moveTo>
                      <a:pt x="3" y="43"/>
                    </a:moveTo>
                    <a:cubicBezTo>
                      <a:pt x="5" y="27"/>
                      <a:pt x="4" y="0"/>
                      <a:pt x="14" y="1"/>
                    </a:cubicBezTo>
                    <a:cubicBezTo>
                      <a:pt x="6"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0" name="Freeform 79">
                <a:extLst>
                  <a:ext uri="{FF2B5EF4-FFF2-40B4-BE49-F238E27FC236}">
                    <a16:creationId xmlns:a16="http://schemas.microsoft.com/office/drawing/2014/main" id="{DDC9F393-4B14-7004-6B5C-1B9043150B42}"/>
                  </a:ext>
                </a:extLst>
              </p:cNvPr>
              <p:cNvSpPr>
                <a:spLocks/>
              </p:cNvSpPr>
              <p:nvPr/>
            </p:nvSpPr>
            <p:spPr bwMode="auto">
              <a:xfrm>
                <a:off x="3227" y="2365"/>
                <a:ext cx="52" cy="152"/>
              </a:xfrm>
              <a:custGeom>
                <a:avLst/>
                <a:gdLst>
                  <a:gd name="T0" fmla="*/ 0 w 21"/>
                  <a:gd name="T1" fmla="*/ 115 h 57"/>
                  <a:gd name="T2" fmla="*/ 228 w 21"/>
                  <a:gd name="T3" fmla="*/ 605 h 57"/>
                  <a:gd name="T4" fmla="*/ 319 w 21"/>
                  <a:gd name="T5" fmla="*/ 1080 h 57"/>
                  <a:gd name="T6" fmla="*/ 275 w 21"/>
                  <a:gd name="T7" fmla="*/ 435 h 57"/>
                  <a:gd name="T8" fmla="*/ 0 w 21"/>
                  <a:gd name="T9" fmla="*/ 1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57">
                    <a:moveTo>
                      <a:pt x="0" y="6"/>
                    </a:moveTo>
                    <a:cubicBezTo>
                      <a:pt x="12" y="7"/>
                      <a:pt x="14" y="14"/>
                      <a:pt x="15" y="32"/>
                    </a:cubicBezTo>
                    <a:cubicBezTo>
                      <a:pt x="16" y="49"/>
                      <a:pt x="17" y="56"/>
                      <a:pt x="21" y="57"/>
                    </a:cubicBezTo>
                    <a:cubicBezTo>
                      <a:pt x="18" y="51"/>
                      <a:pt x="18" y="35"/>
                      <a:pt x="18" y="23"/>
                    </a:cubicBezTo>
                    <a:cubicBezTo>
                      <a:pt x="18"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1" name="Freeform 80">
                <a:extLst>
                  <a:ext uri="{FF2B5EF4-FFF2-40B4-BE49-F238E27FC236}">
                    <a16:creationId xmlns:a16="http://schemas.microsoft.com/office/drawing/2014/main" id="{5E94AAB4-624B-41A8-48A1-2971D0FA3E0C}"/>
                  </a:ext>
                </a:extLst>
              </p:cNvPr>
              <p:cNvSpPr>
                <a:spLocks/>
              </p:cNvSpPr>
              <p:nvPr/>
            </p:nvSpPr>
            <p:spPr bwMode="auto">
              <a:xfrm>
                <a:off x="2377" y="2365"/>
                <a:ext cx="98" cy="166"/>
              </a:xfrm>
              <a:custGeom>
                <a:avLst/>
                <a:gdLst>
                  <a:gd name="T0" fmla="*/ 618 w 39"/>
                  <a:gd name="T1" fmla="*/ 1189 h 62"/>
                  <a:gd name="T2" fmla="*/ 410 w 39"/>
                  <a:gd name="T3" fmla="*/ 1189 h 62"/>
                  <a:gd name="T4" fmla="*/ 410 w 39"/>
                  <a:gd name="T5" fmla="*/ 1189 h 62"/>
                  <a:gd name="T6" fmla="*/ 0 w 39"/>
                  <a:gd name="T7" fmla="*/ 0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62">
                    <a:moveTo>
                      <a:pt x="39" y="62"/>
                    </a:moveTo>
                    <a:cubicBezTo>
                      <a:pt x="34" y="62"/>
                      <a:pt x="26" y="62"/>
                      <a:pt x="26" y="62"/>
                    </a:cubicBezTo>
                    <a:cubicBezTo>
                      <a:pt x="26" y="62"/>
                      <a:pt x="26" y="62"/>
                      <a:pt x="26" y="62"/>
                    </a:cubicBezTo>
                    <a:cubicBezTo>
                      <a:pt x="3" y="62"/>
                      <a:pt x="0" y="28"/>
                      <a:pt x="0" y="0"/>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2" name="Freeform 81">
                <a:extLst>
                  <a:ext uri="{FF2B5EF4-FFF2-40B4-BE49-F238E27FC236}">
                    <a16:creationId xmlns:a16="http://schemas.microsoft.com/office/drawing/2014/main" id="{390482F3-36FF-5CA3-7800-4B3A9D4123D1}"/>
                  </a:ext>
                </a:extLst>
              </p:cNvPr>
              <p:cNvSpPr>
                <a:spLocks/>
              </p:cNvSpPr>
              <p:nvPr/>
            </p:nvSpPr>
            <p:spPr bwMode="auto">
              <a:xfrm>
                <a:off x="2377" y="1784"/>
                <a:ext cx="1002" cy="747"/>
              </a:xfrm>
              <a:custGeom>
                <a:avLst/>
                <a:gdLst>
                  <a:gd name="T0" fmla="*/ 6257 w 401"/>
                  <a:gd name="T1" fmla="*/ 4143 h 280"/>
                  <a:gd name="T2" fmla="*/ 5870 w 401"/>
                  <a:gd name="T3" fmla="*/ 5317 h 280"/>
                  <a:gd name="T4" fmla="*/ 5870 w 401"/>
                  <a:gd name="T5" fmla="*/ 5317 h 280"/>
                  <a:gd name="T6" fmla="*/ 5662 w 401"/>
                  <a:gd name="T7" fmla="*/ 5317 h 280"/>
                  <a:gd name="T8" fmla="*/ 5662 w 401"/>
                  <a:gd name="T9" fmla="*/ 5317 h 280"/>
                  <a:gd name="T10" fmla="*/ 5337 w 401"/>
                  <a:gd name="T11" fmla="*/ 4327 h 280"/>
                  <a:gd name="T12" fmla="*/ 5337 w 401"/>
                  <a:gd name="T13" fmla="*/ 4327 h 280"/>
                  <a:gd name="T14" fmla="*/ 5025 w 401"/>
                  <a:gd name="T15" fmla="*/ 5317 h 280"/>
                  <a:gd name="T16" fmla="*/ 5025 w 401"/>
                  <a:gd name="T17" fmla="*/ 5317 h 280"/>
                  <a:gd name="T18" fmla="*/ 5025 w 401"/>
                  <a:gd name="T19" fmla="*/ 5317 h 280"/>
                  <a:gd name="T20" fmla="*/ 4715 w 401"/>
                  <a:gd name="T21" fmla="*/ 4327 h 280"/>
                  <a:gd name="T22" fmla="*/ 4715 w 401"/>
                  <a:gd name="T23" fmla="*/ 4327 h 280"/>
                  <a:gd name="T24" fmla="*/ 4403 w 401"/>
                  <a:gd name="T25" fmla="*/ 5317 h 280"/>
                  <a:gd name="T26" fmla="*/ 4403 w 401"/>
                  <a:gd name="T27" fmla="*/ 5317 h 280"/>
                  <a:gd name="T28" fmla="*/ 4070 w 401"/>
                  <a:gd name="T29" fmla="*/ 4327 h 280"/>
                  <a:gd name="T30" fmla="*/ 4070 w 401"/>
                  <a:gd name="T31" fmla="*/ 4327 h 280"/>
                  <a:gd name="T32" fmla="*/ 3758 w 401"/>
                  <a:gd name="T33" fmla="*/ 5317 h 280"/>
                  <a:gd name="T34" fmla="*/ 3758 w 401"/>
                  <a:gd name="T35" fmla="*/ 5317 h 280"/>
                  <a:gd name="T36" fmla="*/ 3446 w 401"/>
                  <a:gd name="T37" fmla="*/ 4327 h 280"/>
                  <a:gd name="T38" fmla="*/ 3446 w 401"/>
                  <a:gd name="T39" fmla="*/ 4327 h 280"/>
                  <a:gd name="T40" fmla="*/ 3133 w 401"/>
                  <a:gd name="T41" fmla="*/ 5317 h 280"/>
                  <a:gd name="T42" fmla="*/ 3121 w 401"/>
                  <a:gd name="T43" fmla="*/ 5317 h 280"/>
                  <a:gd name="T44" fmla="*/ 2809 w 401"/>
                  <a:gd name="T45" fmla="*/ 4327 h 280"/>
                  <a:gd name="T46" fmla="*/ 2809 w 401"/>
                  <a:gd name="T47" fmla="*/ 4327 h 280"/>
                  <a:gd name="T48" fmla="*/ 2499 w 401"/>
                  <a:gd name="T49" fmla="*/ 5317 h 280"/>
                  <a:gd name="T50" fmla="*/ 2499 w 401"/>
                  <a:gd name="T51" fmla="*/ 5317 h 280"/>
                  <a:gd name="T52" fmla="*/ 2186 w 401"/>
                  <a:gd name="T53" fmla="*/ 4327 h 280"/>
                  <a:gd name="T54" fmla="*/ 2186 w 401"/>
                  <a:gd name="T55" fmla="*/ 4327 h 280"/>
                  <a:gd name="T56" fmla="*/ 1874 w 401"/>
                  <a:gd name="T57" fmla="*/ 5317 h 280"/>
                  <a:gd name="T58" fmla="*/ 1854 w 401"/>
                  <a:gd name="T59" fmla="*/ 5317 h 280"/>
                  <a:gd name="T60" fmla="*/ 1542 w 401"/>
                  <a:gd name="T61" fmla="*/ 4327 h 280"/>
                  <a:gd name="T62" fmla="*/ 1542 w 401"/>
                  <a:gd name="T63" fmla="*/ 4327 h 280"/>
                  <a:gd name="T64" fmla="*/ 1229 w 401"/>
                  <a:gd name="T65" fmla="*/ 5317 h 280"/>
                  <a:gd name="T66" fmla="*/ 1229 w 401"/>
                  <a:gd name="T67" fmla="*/ 5317 h 280"/>
                  <a:gd name="T68" fmla="*/ 917 w 401"/>
                  <a:gd name="T69" fmla="*/ 4327 h 280"/>
                  <a:gd name="T70" fmla="*/ 917 w 401"/>
                  <a:gd name="T71" fmla="*/ 4327 h 280"/>
                  <a:gd name="T72" fmla="*/ 605 w 401"/>
                  <a:gd name="T73" fmla="*/ 5317 h 280"/>
                  <a:gd name="T74" fmla="*/ 405 w 401"/>
                  <a:gd name="T75" fmla="*/ 5317 h 280"/>
                  <a:gd name="T76" fmla="*/ 405 w 401"/>
                  <a:gd name="T77" fmla="*/ 5317 h 280"/>
                  <a:gd name="T78" fmla="*/ 0 w 401"/>
                  <a:gd name="T79" fmla="*/ 4143 h 280"/>
                  <a:gd name="T80" fmla="*/ 3183 w 401"/>
                  <a:gd name="T81" fmla="*/ 0 h 280"/>
                  <a:gd name="T82" fmla="*/ 6257 w 401"/>
                  <a:gd name="T83" fmla="*/ 4143 h 2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01" h="280">
                    <a:moveTo>
                      <a:pt x="401" y="218"/>
                    </a:moveTo>
                    <a:cubicBezTo>
                      <a:pt x="401" y="246"/>
                      <a:pt x="398" y="280"/>
                      <a:pt x="376" y="280"/>
                    </a:cubicBezTo>
                    <a:cubicBezTo>
                      <a:pt x="376" y="280"/>
                      <a:pt x="376" y="280"/>
                      <a:pt x="376" y="280"/>
                    </a:cubicBezTo>
                    <a:cubicBezTo>
                      <a:pt x="376" y="280"/>
                      <a:pt x="367" y="280"/>
                      <a:pt x="363" y="280"/>
                    </a:cubicBezTo>
                    <a:cubicBezTo>
                      <a:pt x="363" y="280"/>
                      <a:pt x="363" y="280"/>
                      <a:pt x="363" y="280"/>
                    </a:cubicBezTo>
                    <a:cubicBezTo>
                      <a:pt x="348" y="280"/>
                      <a:pt x="358" y="228"/>
                      <a:pt x="342" y="228"/>
                    </a:cubicBezTo>
                    <a:cubicBezTo>
                      <a:pt x="342" y="228"/>
                      <a:pt x="342" y="228"/>
                      <a:pt x="342" y="228"/>
                    </a:cubicBezTo>
                    <a:cubicBezTo>
                      <a:pt x="327" y="228"/>
                      <a:pt x="337" y="280"/>
                      <a:pt x="322" y="280"/>
                    </a:cubicBezTo>
                    <a:cubicBezTo>
                      <a:pt x="322" y="280"/>
                      <a:pt x="322" y="280"/>
                      <a:pt x="322" y="280"/>
                    </a:cubicBezTo>
                    <a:cubicBezTo>
                      <a:pt x="322" y="280"/>
                      <a:pt x="322" y="280"/>
                      <a:pt x="322" y="280"/>
                    </a:cubicBezTo>
                    <a:cubicBezTo>
                      <a:pt x="307" y="280"/>
                      <a:pt x="317" y="228"/>
                      <a:pt x="302" y="228"/>
                    </a:cubicBezTo>
                    <a:cubicBezTo>
                      <a:pt x="302" y="228"/>
                      <a:pt x="302" y="228"/>
                      <a:pt x="302" y="228"/>
                    </a:cubicBezTo>
                    <a:cubicBezTo>
                      <a:pt x="287" y="228"/>
                      <a:pt x="297" y="280"/>
                      <a:pt x="282" y="280"/>
                    </a:cubicBezTo>
                    <a:cubicBezTo>
                      <a:pt x="282" y="280"/>
                      <a:pt x="282" y="280"/>
                      <a:pt x="282" y="280"/>
                    </a:cubicBezTo>
                    <a:cubicBezTo>
                      <a:pt x="267" y="280"/>
                      <a:pt x="276" y="228"/>
                      <a:pt x="261" y="228"/>
                    </a:cubicBezTo>
                    <a:cubicBezTo>
                      <a:pt x="261" y="228"/>
                      <a:pt x="261" y="228"/>
                      <a:pt x="261" y="228"/>
                    </a:cubicBezTo>
                    <a:cubicBezTo>
                      <a:pt x="246" y="228"/>
                      <a:pt x="256" y="280"/>
                      <a:pt x="241" y="280"/>
                    </a:cubicBezTo>
                    <a:cubicBezTo>
                      <a:pt x="241" y="280"/>
                      <a:pt x="241" y="280"/>
                      <a:pt x="241" y="280"/>
                    </a:cubicBezTo>
                    <a:cubicBezTo>
                      <a:pt x="226" y="280"/>
                      <a:pt x="236" y="228"/>
                      <a:pt x="221" y="228"/>
                    </a:cubicBezTo>
                    <a:cubicBezTo>
                      <a:pt x="221" y="228"/>
                      <a:pt x="221" y="228"/>
                      <a:pt x="221" y="228"/>
                    </a:cubicBezTo>
                    <a:cubicBezTo>
                      <a:pt x="206" y="228"/>
                      <a:pt x="216" y="280"/>
                      <a:pt x="201" y="280"/>
                    </a:cubicBezTo>
                    <a:cubicBezTo>
                      <a:pt x="200" y="280"/>
                      <a:pt x="200" y="280"/>
                      <a:pt x="200" y="280"/>
                    </a:cubicBezTo>
                    <a:cubicBezTo>
                      <a:pt x="186" y="280"/>
                      <a:pt x="195" y="228"/>
                      <a:pt x="180" y="228"/>
                    </a:cubicBezTo>
                    <a:cubicBezTo>
                      <a:pt x="180" y="228"/>
                      <a:pt x="180" y="228"/>
                      <a:pt x="180" y="228"/>
                    </a:cubicBezTo>
                    <a:cubicBezTo>
                      <a:pt x="165" y="228"/>
                      <a:pt x="175" y="280"/>
                      <a:pt x="160" y="280"/>
                    </a:cubicBezTo>
                    <a:cubicBezTo>
                      <a:pt x="160" y="280"/>
                      <a:pt x="160" y="280"/>
                      <a:pt x="160" y="280"/>
                    </a:cubicBezTo>
                    <a:cubicBezTo>
                      <a:pt x="145" y="280"/>
                      <a:pt x="155" y="228"/>
                      <a:pt x="140" y="228"/>
                    </a:cubicBezTo>
                    <a:cubicBezTo>
                      <a:pt x="140" y="228"/>
                      <a:pt x="140" y="228"/>
                      <a:pt x="140" y="228"/>
                    </a:cubicBezTo>
                    <a:cubicBezTo>
                      <a:pt x="125" y="228"/>
                      <a:pt x="135" y="280"/>
                      <a:pt x="120" y="280"/>
                    </a:cubicBezTo>
                    <a:cubicBezTo>
                      <a:pt x="119" y="280"/>
                      <a:pt x="119" y="280"/>
                      <a:pt x="119" y="280"/>
                    </a:cubicBezTo>
                    <a:cubicBezTo>
                      <a:pt x="105" y="280"/>
                      <a:pt x="114" y="228"/>
                      <a:pt x="99" y="228"/>
                    </a:cubicBezTo>
                    <a:cubicBezTo>
                      <a:pt x="99" y="228"/>
                      <a:pt x="99" y="228"/>
                      <a:pt x="99" y="228"/>
                    </a:cubicBezTo>
                    <a:cubicBezTo>
                      <a:pt x="84" y="228"/>
                      <a:pt x="94" y="280"/>
                      <a:pt x="79" y="280"/>
                    </a:cubicBezTo>
                    <a:cubicBezTo>
                      <a:pt x="79" y="280"/>
                      <a:pt x="79" y="280"/>
                      <a:pt x="79" y="280"/>
                    </a:cubicBezTo>
                    <a:cubicBezTo>
                      <a:pt x="64" y="280"/>
                      <a:pt x="74" y="228"/>
                      <a:pt x="59" y="228"/>
                    </a:cubicBezTo>
                    <a:cubicBezTo>
                      <a:pt x="59" y="228"/>
                      <a:pt x="59" y="228"/>
                      <a:pt x="59" y="228"/>
                    </a:cubicBezTo>
                    <a:cubicBezTo>
                      <a:pt x="44" y="228"/>
                      <a:pt x="54" y="280"/>
                      <a:pt x="39" y="280"/>
                    </a:cubicBezTo>
                    <a:cubicBezTo>
                      <a:pt x="34" y="280"/>
                      <a:pt x="26" y="280"/>
                      <a:pt x="26" y="280"/>
                    </a:cubicBezTo>
                    <a:cubicBezTo>
                      <a:pt x="26" y="280"/>
                      <a:pt x="26" y="280"/>
                      <a:pt x="26" y="280"/>
                    </a:cubicBezTo>
                    <a:cubicBezTo>
                      <a:pt x="3" y="280"/>
                      <a:pt x="0" y="246"/>
                      <a:pt x="0" y="218"/>
                    </a:cubicBezTo>
                    <a:cubicBezTo>
                      <a:pt x="0" y="107"/>
                      <a:pt x="92" y="0"/>
                      <a:pt x="204" y="0"/>
                    </a:cubicBezTo>
                    <a:cubicBezTo>
                      <a:pt x="317" y="0"/>
                      <a:pt x="401" y="107"/>
                      <a:pt x="401" y="21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3" name="Freeform 82">
                <a:extLst>
                  <a:ext uri="{FF2B5EF4-FFF2-40B4-BE49-F238E27FC236}">
                    <a16:creationId xmlns:a16="http://schemas.microsoft.com/office/drawing/2014/main" id="{C7383C62-70D2-2D63-8339-C4EF48E41F5C}"/>
                  </a:ext>
                </a:extLst>
              </p:cNvPr>
              <p:cNvSpPr>
                <a:spLocks/>
              </p:cNvSpPr>
              <p:nvPr/>
            </p:nvSpPr>
            <p:spPr bwMode="auto">
              <a:xfrm>
                <a:off x="2640" y="2005"/>
                <a:ext cx="209" cy="216"/>
              </a:xfrm>
              <a:custGeom>
                <a:avLst/>
                <a:gdLst>
                  <a:gd name="T0" fmla="*/ 433 w 84"/>
                  <a:gd name="T1" fmla="*/ 397 h 81"/>
                  <a:gd name="T2" fmla="*/ 829 w 84"/>
                  <a:gd name="T3" fmla="*/ 1160 h 81"/>
                  <a:gd name="T4" fmla="*/ 433 w 84"/>
                  <a:gd name="T5" fmla="*/ 397 h 81"/>
                  <a:gd name="T6" fmla="*/ 0 60000 65536"/>
                  <a:gd name="T7" fmla="*/ 0 60000 65536"/>
                  <a:gd name="T8" fmla="*/ 0 60000 65536"/>
                </a:gdLst>
                <a:ahLst/>
                <a:cxnLst>
                  <a:cxn ang="T6">
                    <a:pos x="T0" y="T1"/>
                  </a:cxn>
                  <a:cxn ang="T7">
                    <a:pos x="T2" y="T3"/>
                  </a:cxn>
                  <a:cxn ang="T8">
                    <a:pos x="T4" y="T5"/>
                  </a:cxn>
                </a:cxnLst>
                <a:rect l="0" t="0" r="r" b="b"/>
                <a:pathLst>
                  <a:path w="84" h="81">
                    <a:moveTo>
                      <a:pt x="28" y="21"/>
                    </a:moveTo>
                    <a:cubicBezTo>
                      <a:pt x="0" y="42"/>
                      <a:pt x="24" y="81"/>
                      <a:pt x="54" y="61"/>
                    </a:cubicBezTo>
                    <a:cubicBezTo>
                      <a:pt x="84" y="41"/>
                      <a:pt x="56" y="0"/>
                      <a:pt x="28" y="21"/>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4" name="Freeform 83">
                <a:extLst>
                  <a:ext uri="{FF2B5EF4-FFF2-40B4-BE49-F238E27FC236}">
                    <a16:creationId xmlns:a16="http://schemas.microsoft.com/office/drawing/2014/main" id="{AE034E24-8C28-028D-2BDA-8C791C03E271}"/>
                  </a:ext>
                </a:extLst>
              </p:cNvPr>
              <p:cNvSpPr>
                <a:spLocks/>
              </p:cNvSpPr>
              <p:nvPr/>
            </p:nvSpPr>
            <p:spPr bwMode="auto">
              <a:xfrm>
                <a:off x="2777" y="2069"/>
                <a:ext cx="222" cy="227"/>
              </a:xfrm>
              <a:custGeom>
                <a:avLst/>
                <a:gdLst>
                  <a:gd name="T0" fmla="*/ 541 w 89"/>
                  <a:gd name="T1" fmla="*/ 457 h 85"/>
                  <a:gd name="T2" fmla="*/ 995 w 89"/>
                  <a:gd name="T3" fmla="*/ 1277 h 85"/>
                  <a:gd name="T4" fmla="*/ 541 w 89"/>
                  <a:gd name="T5" fmla="*/ 457 h 85"/>
                  <a:gd name="T6" fmla="*/ 0 60000 65536"/>
                  <a:gd name="T7" fmla="*/ 0 60000 65536"/>
                  <a:gd name="T8" fmla="*/ 0 60000 65536"/>
                </a:gdLst>
                <a:ahLst/>
                <a:cxnLst>
                  <a:cxn ang="T6">
                    <a:pos x="T0" y="T1"/>
                  </a:cxn>
                  <a:cxn ang="T7">
                    <a:pos x="T2" y="T3"/>
                  </a:cxn>
                  <a:cxn ang="T8">
                    <a:pos x="T4" y="T5"/>
                  </a:cxn>
                </a:cxnLst>
                <a:rect l="0" t="0" r="r" b="b"/>
                <a:pathLst>
                  <a:path w="89" h="85">
                    <a:moveTo>
                      <a:pt x="35" y="24"/>
                    </a:moveTo>
                    <a:cubicBezTo>
                      <a:pt x="0" y="48"/>
                      <a:pt x="39" y="85"/>
                      <a:pt x="64" y="67"/>
                    </a:cubicBezTo>
                    <a:cubicBezTo>
                      <a:pt x="89" y="49"/>
                      <a:pt x="70" y="0"/>
                      <a:pt x="35" y="24"/>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5" name="Freeform 84">
                <a:extLst>
                  <a:ext uri="{FF2B5EF4-FFF2-40B4-BE49-F238E27FC236}">
                    <a16:creationId xmlns:a16="http://schemas.microsoft.com/office/drawing/2014/main" id="{8796CAA6-56CF-3BDF-96F5-E7819EDABE96}"/>
                  </a:ext>
                </a:extLst>
              </p:cNvPr>
              <p:cNvSpPr>
                <a:spLocks/>
              </p:cNvSpPr>
              <p:nvPr/>
            </p:nvSpPr>
            <p:spPr bwMode="auto">
              <a:xfrm>
                <a:off x="2934" y="1888"/>
                <a:ext cx="188" cy="227"/>
              </a:xfrm>
              <a:custGeom>
                <a:avLst/>
                <a:gdLst>
                  <a:gd name="T0" fmla="*/ 238 w 75"/>
                  <a:gd name="T1" fmla="*/ 628 h 85"/>
                  <a:gd name="T2" fmla="*/ 963 w 75"/>
                  <a:gd name="T3" fmla="*/ 1012 h 85"/>
                  <a:gd name="T4" fmla="*/ 238 w 75"/>
                  <a:gd name="T5" fmla="*/ 628 h 85"/>
                  <a:gd name="T6" fmla="*/ 0 60000 65536"/>
                  <a:gd name="T7" fmla="*/ 0 60000 65536"/>
                  <a:gd name="T8" fmla="*/ 0 60000 65536"/>
                </a:gdLst>
                <a:ahLst/>
                <a:cxnLst>
                  <a:cxn ang="T6">
                    <a:pos x="T0" y="T1"/>
                  </a:cxn>
                  <a:cxn ang="T7">
                    <a:pos x="T2" y="T3"/>
                  </a:cxn>
                  <a:cxn ang="T8">
                    <a:pos x="T4" y="T5"/>
                  </a:cxn>
                </a:cxnLst>
                <a:rect l="0" t="0" r="r" b="b"/>
                <a:pathLst>
                  <a:path w="75" h="85">
                    <a:moveTo>
                      <a:pt x="15" y="33"/>
                    </a:moveTo>
                    <a:cubicBezTo>
                      <a:pt x="0" y="66"/>
                      <a:pt x="47" y="85"/>
                      <a:pt x="61" y="53"/>
                    </a:cubicBezTo>
                    <a:cubicBezTo>
                      <a:pt x="75" y="21"/>
                      <a:pt x="30" y="0"/>
                      <a:pt x="15" y="33"/>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6" name="Freeform 85">
                <a:extLst>
                  <a:ext uri="{FF2B5EF4-FFF2-40B4-BE49-F238E27FC236}">
                    <a16:creationId xmlns:a16="http://schemas.microsoft.com/office/drawing/2014/main" id="{CF6FBEC7-BF16-5AD9-92B0-0259B40387CC}"/>
                  </a:ext>
                </a:extLst>
              </p:cNvPr>
              <p:cNvSpPr>
                <a:spLocks/>
              </p:cNvSpPr>
              <p:nvPr/>
            </p:nvSpPr>
            <p:spPr bwMode="auto">
              <a:xfrm>
                <a:off x="2707" y="1907"/>
                <a:ext cx="212" cy="218"/>
              </a:xfrm>
              <a:custGeom>
                <a:avLst/>
                <a:gdLst>
                  <a:gd name="T0" fmla="*/ 436 w 85"/>
                  <a:gd name="T1" fmla="*/ 375 h 82"/>
                  <a:gd name="T2" fmla="*/ 841 w 85"/>
                  <a:gd name="T3" fmla="*/ 1180 h 82"/>
                  <a:gd name="T4" fmla="*/ 436 w 85"/>
                  <a:gd name="T5" fmla="*/ 375 h 82"/>
                  <a:gd name="T6" fmla="*/ 0 60000 65536"/>
                  <a:gd name="T7" fmla="*/ 0 60000 65536"/>
                  <a:gd name="T8" fmla="*/ 0 60000 65536"/>
                </a:gdLst>
                <a:ahLst/>
                <a:cxnLst>
                  <a:cxn ang="T6">
                    <a:pos x="T0" y="T1"/>
                  </a:cxn>
                  <a:cxn ang="T7">
                    <a:pos x="T2" y="T3"/>
                  </a:cxn>
                  <a:cxn ang="T8">
                    <a:pos x="T4" y="T5"/>
                  </a:cxn>
                </a:cxnLst>
                <a:rect l="0" t="0" r="r" b="b"/>
                <a:pathLst>
                  <a:path w="85" h="82">
                    <a:moveTo>
                      <a:pt x="28" y="20"/>
                    </a:moveTo>
                    <a:cubicBezTo>
                      <a:pt x="0" y="40"/>
                      <a:pt x="23" y="82"/>
                      <a:pt x="54" y="63"/>
                    </a:cubicBezTo>
                    <a:cubicBezTo>
                      <a:pt x="85" y="44"/>
                      <a:pt x="56" y="0"/>
                      <a:pt x="28" y="20"/>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 name="Freeform 86">
                <a:extLst>
                  <a:ext uri="{FF2B5EF4-FFF2-40B4-BE49-F238E27FC236}">
                    <a16:creationId xmlns:a16="http://schemas.microsoft.com/office/drawing/2014/main" id="{E5324DC2-D198-9849-233D-03A8B8D321FC}"/>
                  </a:ext>
                </a:extLst>
              </p:cNvPr>
              <p:cNvSpPr>
                <a:spLocks/>
              </p:cNvSpPr>
              <p:nvPr/>
            </p:nvSpPr>
            <p:spPr bwMode="auto">
              <a:xfrm>
                <a:off x="2762" y="1963"/>
                <a:ext cx="65" cy="45"/>
              </a:xfrm>
              <a:custGeom>
                <a:avLst/>
                <a:gdLst>
                  <a:gd name="T0" fmla="*/ 0 w 26"/>
                  <a:gd name="T1" fmla="*/ 315 h 17"/>
                  <a:gd name="T2" fmla="*/ 125 w 26"/>
                  <a:gd name="T3" fmla="*/ 77 h 17"/>
                  <a:gd name="T4" fmla="*/ 408 w 26"/>
                  <a:gd name="T5" fmla="*/ 21 h 17"/>
                  <a:gd name="T6" fmla="*/ 125 w 26"/>
                  <a:gd name="T7" fmla="*/ 315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17">
                    <a:moveTo>
                      <a:pt x="0" y="17"/>
                    </a:moveTo>
                    <a:cubicBezTo>
                      <a:pt x="3" y="13"/>
                      <a:pt x="3" y="7"/>
                      <a:pt x="8" y="4"/>
                    </a:cubicBezTo>
                    <a:cubicBezTo>
                      <a:pt x="12" y="1"/>
                      <a:pt x="21" y="0"/>
                      <a:pt x="26" y="1"/>
                    </a:cubicBezTo>
                    <a:cubicBezTo>
                      <a:pt x="19" y="4"/>
                      <a:pt x="12" y="11"/>
                      <a:pt x="8" y="17"/>
                    </a:cubicBezTo>
                  </a:path>
                </a:pathLst>
              </a:custGeom>
              <a:solidFill>
                <a:srgbClr val="D27E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8" name="Freeform 87">
                <a:extLst>
                  <a:ext uri="{FF2B5EF4-FFF2-40B4-BE49-F238E27FC236}">
                    <a16:creationId xmlns:a16="http://schemas.microsoft.com/office/drawing/2014/main" id="{2FEC07D7-7AB8-3A1B-6EE1-2FDF289519A2}"/>
                  </a:ext>
                </a:extLst>
              </p:cNvPr>
              <p:cNvSpPr>
                <a:spLocks/>
              </p:cNvSpPr>
              <p:nvPr/>
            </p:nvSpPr>
            <p:spPr bwMode="auto">
              <a:xfrm>
                <a:off x="2707" y="1907"/>
                <a:ext cx="212" cy="218"/>
              </a:xfrm>
              <a:custGeom>
                <a:avLst/>
                <a:gdLst>
                  <a:gd name="T0" fmla="*/ 436 w 85"/>
                  <a:gd name="T1" fmla="*/ 375 h 82"/>
                  <a:gd name="T2" fmla="*/ 841 w 85"/>
                  <a:gd name="T3" fmla="*/ 1180 h 82"/>
                  <a:gd name="T4" fmla="*/ 436 w 85"/>
                  <a:gd name="T5" fmla="*/ 375 h 82"/>
                  <a:gd name="T6" fmla="*/ 0 60000 65536"/>
                  <a:gd name="T7" fmla="*/ 0 60000 65536"/>
                  <a:gd name="T8" fmla="*/ 0 60000 65536"/>
                </a:gdLst>
                <a:ahLst/>
                <a:cxnLst>
                  <a:cxn ang="T6">
                    <a:pos x="T0" y="T1"/>
                  </a:cxn>
                  <a:cxn ang="T7">
                    <a:pos x="T2" y="T3"/>
                  </a:cxn>
                  <a:cxn ang="T8">
                    <a:pos x="T4" y="T5"/>
                  </a:cxn>
                </a:cxnLst>
                <a:rect l="0" t="0" r="r" b="b"/>
                <a:pathLst>
                  <a:path w="85" h="82">
                    <a:moveTo>
                      <a:pt x="28" y="20"/>
                    </a:moveTo>
                    <a:cubicBezTo>
                      <a:pt x="0" y="40"/>
                      <a:pt x="23" y="82"/>
                      <a:pt x="54" y="63"/>
                    </a:cubicBezTo>
                    <a:cubicBezTo>
                      <a:pt x="85" y="44"/>
                      <a:pt x="56" y="0"/>
                      <a:pt x="28" y="2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9" name="Freeform 88">
                <a:extLst>
                  <a:ext uri="{FF2B5EF4-FFF2-40B4-BE49-F238E27FC236}">
                    <a16:creationId xmlns:a16="http://schemas.microsoft.com/office/drawing/2014/main" id="{AFE4E069-0C67-FC6C-11CB-1836B6295659}"/>
                  </a:ext>
                </a:extLst>
              </p:cNvPr>
              <p:cNvSpPr>
                <a:spLocks/>
              </p:cNvSpPr>
              <p:nvPr/>
            </p:nvSpPr>
            <p:spPr bwMode="auto">
              <a:xfrm>
                <a:off x="2700" y="1968"/>
                <a:ext cx="72" cy="77"/>
              </a:xfrm>
              <a:custGeom>
                <a:avLst/>
                <a:gdLst>
                  <a:gd name="T0" fmla="*/ 0 w 29"/>
                  <a:gd name="T1" fmla="*/ 281 h 29"/>
                  <a:gd name="T2" fmla="*/ 216 w 29"/>
                  <a:gd name="T3" fmla="*/ 0 h 29"/>
                  <a:gd name="T4" fmla="*/ 444 w 29"/>
                  <a:gd name="T5" fmla="*/ 260 h 29"/>
                  <a:gd name="T6" fmla="*/ 228 w 29"/>
                  <a:gd name="T7" fmla="*/ 542 h 29"/>
                  <a:gd name="T8" fmla="*/ 0 w 29"/>
                  <a:gd name="T9" fmla="*/ 28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0" y="15"/>
                    </a:moveTo>
                    <a:cubicBezTo>
                      <a:pt x="0" y="7"/>
                      <a:pt x="6" y="1"/>
                      <a:pt x="14" y="0"/>
                    </a:cubicBezTo>
                    <a:cubicBezTo>
                      <a:pt x="22" y="0"/>
                      <a:pt x="28" y="6"/>
                      <a:pt x="29" y="14"/>
                    </a:cubicBezTo>
                    <a:cubicBezTo>
                      <a:pt x="29" y="21"/>
                      <a:pt x="23" y="28"/>
                      <a:pt x="15" y="29"/>
                    </a:cubicBezTo>
                    <a:cubicBezTo>
                      <a:pt x="7" y="29"/>
                      <a:pt x="1" y="23"/>
                      <a:pt x="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0" name="Freeform 89">
                <a:extLst>
                  <a:ext uri="{FF2B5EF4-FFF2-40B4-BE49-F238E27FC236}">
                    <a16:creationId xmlns:a16="http://schemas.microsoft.com/office/drawing/2014/main" id="{D368850E-028A-E5AF-CD7B-33AD4AB1D453}"/>
                  </a:ext>
                </a:extLst>
              </p:cNvPr>
              <p:cNvSpPr>
                <a:spLocks/>
              </p:cNvSpPr>
              <p:nvPr/>
            </p:nvSpPr>
            <p:spPr bwMode="auto">
              <a:xfrm>
                <a:off x="2782" y="1949"/>
                <a:ext cx="30" cy="35"/>
              </a:xfrm>
              <a:custGeom>
                <a:avLst/>
                <a:gdLst>
                  <a:gd name="T0" fmla="*/ 0 w 12"/>
                  <a:gd name="T1" fmla="*/ 137 h 13"/>
                  <a:gd name="T2" fmla="*/ 95 w 12"/>
                  <a:gd name="T3" fmla="*/ 22 h 13"/>
                  <a:gd name="T4" fmla="*/ 188 w 12"/>
                  <a:gd name="T5" fmla="*/ 116 h 13"/>
                  <a:gd name="T6" fmla="*/ 95 w 12"/>
                  <a:gd name="T7" fmla="*/ 253 h 13"/>
                  <a:gd name="T8" fmla="*/ 0 w 12"/>
                  <a:gd name="T9" fmla="*/ 137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0" y="7"/>
                    </a:moveTo>
                    <a:cubicBezTo>
                      <a:pt x="0" y="4"/>
                      <a:pt x="2" y="1"/>
                      <a:pt x="6" y="1"/>
                    </a:cubicBezTo>
                    <a:cubicBezTo>
                      <a:pt x="9" y="0"/>
                      <a:pt x="12" y="3"/>
                      <a:pt x="12" y="6"/>
                    </a:cubicBezTo>
                    <a:cubicBezTo>
                      <a:pt x="12" y="10"/>
                      <a:pt x="10" y="13"/>
                      <a:pt x="6" y="13"/>
                    </a:cubicBezTo>
                    <a:cubicBezTo>
                      <a:pt x="3" y="13"/>
                      <a:pt x="0" y="11"/>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1" name="Freeform 90">
                <a:extLst>
                  <a:ext uri="{FF2B5EF4-FFF2-40B4-BE49-F238E27FC236}">
                    <a16:creationId xmlns:a16="http://schemas.microsoft.com/office/drawing/2014/main" id="{F760EC60-1C3A-9EDB-8B31-3FC1017C11A6}"/>
                  </a:ext>
                </a:extLst>
              </p:cNvPr>
              <p:cNvSpPr>
                <a:spLocks/>
              </p:cNvSpPr>
              <p:nvPr/>
            </p:nvSpPr>
            <p:spPr bwMode="auto">
              <a:xfrm>
                <a:off x="2677" y="2043"/>
                <a:ext cx="45" cy="48"/>
              </a:xfrm>
              <a:custGeom>
                <a:avLst/>
                <a:gdLst>
                  <a:gd name="T0" fmla="*/ 0 w 18"/>
                  <a:gd name="T1" fmla="*/ 171 h 18"/>
                  <a:gd name="T2" fmla="*/ 125 w 18"/>
                  <a:gd name="T3" fmla="*/ 0 h 18"/>
                  <a:gd name="T4" fmla="*/ 270 w 18"/>
                  <a:gd name="T5" fmla="*/ 149 h 18"/>
                  <a:gd name="T6" fmla="*/ 145 w 18"/>
                  <a:gd name="T7" fmla="*/ 320 h 18"/>
                  <a:gd name="T8" fmla="*/ 0 w 18"/>
                  <a:gd name="T9" fmla="*/ 171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8">
                    <a:moveTo>
                      <a:pt x="0" y="9"/>
                    </a:moveTo>
                    <a:cubicBezTo>
                      <a:pt x="0" y="4"/>
                      <a:pt x="3" y="0"/>
                      <a:pt x="8" y="0"/>
                    </a:cubicBezTo>
                    <a:cubicBezTo>
                      <a:pt x="13" y="0"/>
                      <a:pt x="17" y="3"/>
                      <a:pt x="17" y="8"/>
                    </a:cubicBezTo>
                    <a:cubicBezTo>
                      <a:pt x="18" y="13"/>
                      <a:pt x="14" y="17"/>
                      <a:pt x="9" y="17"/>
                    </a:cubicBezTo>
                    <a:cubicBezTo>
                      <a:pt x="4" y="18"/>
                      <a:pt x="0" y="14"/>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2" name="Freeform 91">
                <a:extLst>
                  <a:ext uri="{FF2B5EF4-FFF2-40B4-BE49-F238E27FC236}">
                    <a16:creationId xmlns:a16="http://schemas.microsoft.com/office/drawing/2014/main" id="{594788F9-94E8-0922-66E8-08EC246BE099}"/>
                  </a:ext>
                </a:extLst>
              </p:cNvPr>
              <p:cNvSpPr>
                <a:spLocks/>
              </p:cNvSpPr>
              <p:nvPr/>
            </p:nvSpPr>
            <p:spPr bwMode="auto">
              <a:xfrm>
                <a:off x="2769" y="1981"/>
                <a:ext cx="98" cy="91"/>
              </a:xfrm>
              <a:custGeom>
                <a:avLst/>
                <a:gdLst>
                  <a:gd name="T0" fmla="*/ 20 w 39"/>
                  <a:gd name="T1" fmla="*/ 500 h 34"/>
                  <a:gd name="T2" fmla="*/ 367 w 39"/>
                  <a:gd name="T3" fmla="*/ 538 h 34"/>
                  <a:gd name="T4" fmla="*/ 472 w 39"/>
                  <a:gd name="T5" fmla="*/ 0 h 34"/>
                  <a:gd name="T6" fmla="*/ 146 w 39"/>
                  <a:gd name="T7" fmla="*/ 423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34">
                    <a:moveTo>
                      <a:pt x="1" y="26"/>
                    </a:moveTo>
                    <a:cubicBezTo>
                      <a:pt x="0" y="34"/>
                      <a:pt x="19" y="31"/>
                      <a:pt x="23" y="28"/>
                    </a:cubicBezTo>
                    <a:cubicBezTo>
                      <a:pt x="32" y="24"/>
                      <a:pt x="39" y="8"/>
                      <a:pt x="30" y="0"/>
                    </a:cubicBezTo>
                    <a:cubicBezTo>
                      <a:pt x="31" y="12"/>
                      <a:pt x="21" y="21"/>
                      <a:pt x="9" y="22"/>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cxnSp>
        <p:nvCxnSpPr>
          <p:cNvPr id="193" name="Straight Arrow Connector 192">
            <a:extLst>
              <a:ext uri="{FF2B5EF4-FFF2-40B4-BE49-F238E27FC236}">
                <a16:creationId xmlns:a16="http://schemas.microsoft.com/office/drawing/2014/main" id="{E96FBB9A-052F-AC45-F502-593A88D55BBF}"/>
              </a:ext>
            </a:extLst>
          </p:cNvPr>
          <p:cNvCxnSpPr>
            <a:cxnSpLocks/>
          </p:cNvCxnSpPr>
          <p:nvPr/>
        </p:nvCxnSpPr>
        <p:spPr>
          <a:xfrm>
            <a:off x="4281006" y="3078651"/>
            <a:ext cx="0" cy="686620"/>
          </a:xfrm>
          <a:prstGeom prst="straightConnector1">
            <a:avLst/>
          </a:prstGeom>
          <a:ln w="571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4" name="Straight Arrow Connector 193">
            <a:extLst>
              <a:ext uri="{FF2B5EF4-FFF2-40B4-BE49-F238E27FC236}">
                <a16:creationId xmlns:a16="http://schemas.microsoft.com/office/drawing/2014/main" id="{1FF31C22-3851-8FFD-847E-82FA112537C6}"/>
              </a:ext>
            </a:extLst>
          </p:cNvPr>
          <p:cNvCxnSpPr>
            <a:cxnSpLocks/>
          </p:cNvCxnSpPr>
          <p:nvPr/>
        </p:nvCxnSpPr>
        <p:spPr>
          <a:xfrm>
            <a:off x="7377808" y="3078651"/>
            <a:ext cx="0" cy="686620"/>
          </a:xfrm>
          <a:prstGeom prst="straightConnector1">
            <a:avLst/>
          </a:prstGeom>
          <a:ln w="571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19" name="TextBox 1018">
            <a:extLst>
              <a:ext uri="{FF2B5EF4-FFF2-40B4-BE49-F238E27FC236}">
                <a16:creationId xmlns:a16="http://schemas.microsoft.com/office/drawing/2014/main" id="{00AF2389-45F8-DAE8-6A82-F747B87E0367}"/>
              </a:ext>
            </a:extLst>
          </p:cNvPr>
          <p:cNvSpPr txBox="1"/>
          <p:nvPr/>
        </p:nvSpPr>
        <p:spPr>
          <a:xfrm>
            <a:off x="210190" y="1982033"/>
            <a:ext cx="2905146" cy="1369453"/>
          </a:xfrm>
          <a:prstGeom prst="roundRect">
            <a:avLst/>
          </a:prstGeom>
          <a:solidFill>
            <a:schemeClr val="accent2">
              <a:lumMod val="20000"/>
              <a:lumOff val="80000"/>
            </a:schemeClr>
          </a:solidFill>
        </p:spPr>
        <p:txBody>
          <a:bodyPr wrap="square" rtlCol="0">
            <a:spAutoFit/>
          </a:bodyPr>
          <a:lstStyle/>
          <a:p>
            <a:r>
              <a:rPr lang="en-GB" sz="1200" dirty="0">
                <a:solidFill>
                  <a:srgbClr val="000000"/>
                </a:solidFill>
                <a:latin typeface="+mj-lt"/>
              </a:rPr>
              <a:t>In osteoblasts, testosterone:</a:t>
            </a:r>
          </a:p>
          <a:p>
            <a:pPr marL="228600" indent="-228600">
              <a:lnSpc>
                <a:spcPct val="90000"/>
              </a:lnSpc>
              <a:spcBef>
                <a:spcPts val="500"/>
              </a:spcBef>
              <a:buClr>
                <a:schemeClr val="tx1"/>
              </a:buClr>
              <a:buFont typeface="Wingdings" panose="05000000000000000000" pitchFamily="2" charset="2"/>
              <a:buChar char="§"/>
            </a:pPr>
            <a:r>
              <a:rPr lang="en-GB" sz="1200" dirty="0">
                <a:solidFill>
                  <a:schemeClr val="accent5"/>
                </a:solidFill>
                <a:latin typeface="+mj-lt"/>
              </a:rPr>
              <a:t>Positively regulates expression of IGF-1 and IGF-BP</a:t>
            </a:r>
          </a:p>
          <a:p>
            <a:pPr marL="228600" indent="-228600">
              <a:lnSpc>
                <a:spcPct val="90000"/>
              </a:lnSpc>
              <a:spcBef>
                <a:spcPts val="500"/>
              </a:spcBef>
              <a:buClr>
                <a:schemeClr val="tx1"/>
              </a:buClr>
              <a:buFont typeface="Wingdings" panose="05000000000000000000" pitchFamily="2" charset="2"/>
              <a:buChar char="§"/>
            </a:pPr>
            <a:r>
              <a:rPr lang="en-GB" sz="1200" dirty="0">
                <a:solidFill>
                  <a:schemeClr val="accent5"/>
                </a:solidFill>
                <a:latin typeface="+mj-lt"/>
              </a:rPr>
              <a:t>Activates expression of TGF-β and promotes osteoblast differentiation</a:t>
            </a:r>
          </a:p>
        </p:txBody>
      </p:sp>
      <p:cxnSp>
        <p:nvCxnSpPr>
          <p:cNvPr id="272" name="Straight Arrow Connector 271">
            <a:extLst>
              <a:ext uri="{FF2B5EF4-FFF2-40B4-BE49-F238E27FC236}">
                <a16:creationId xmlns:a16="http://schemas.microsoft.com/office/drawing/2014/main" id="{3A87540E-FFA7-327E-E0EF-706268C29955}"/>
              </a:ext>
            </a:extLst>
          </p:cNvPr>
          <p:cNvCxnSpPr>
            <a:cxnSpLocks/>
          </p:cNvCxnSpPr>
          <p:nvPr/>
        </p:nvCxnSpPr>
        <p:spPr>
          <a:xfrm>
            <a:off x="4281006" y="4647862"/>
            <a:ext cx="0" cy="481568"/>
          </a:xfrm>
          <a:prstGeom prst="straightConnector1">
            <a:avLst/>
          </a:prstGeom>
          <a:ln w="571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3" name="Straight Arrow Connector 272">
            <a:extLst>
              <a:ext uri="{FF2B5EF4-FFF2-40B4-BE49-F238E27FC236}">
                <a16:creationId xmlns:a16="http://schemas.microsoft.com/office/drawing/2014/main" id="{D15E7E78-5197-DD90-A78F-23D7B6820E3C}"/>
              </a:ext>
            </a:extLst>
          </p:cNvPr>
          <p:cNvCxnSpPr>
            <a:cxnSpLocks/>
          </p:cNvCxnSpPr>
          <p:nvPr/>
        </p:nvCxnSpPr>
        <p:spPr>
          <a:xfrm>
            <a:off x="7377808" y="4647862"/>
            <a:ext cx="0" cy="481568"/>
          </a:xfrm>
          <a:prstGeom prst="straightConnector1">
            <a:avLst/>
          </a:prstGeom>
          <a:ln w="571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899ACA9D-E941-B57F-E20F-26AC6ECC06DA}"/>
              </a:ext>
            </a:extLst>
          </p:cNvPr>
          <p:cNvSpPr txBox="1"/>
          <p:nvPr/>
        </p:nvSpPr>
        <p:spPr>
          <a:xfrm>
            <a:off x="3739073" y="5156832"/>
            <a:ext cx="1080744" cy="523220"/>
          </a:xfrm>
          <a:prstGeom prst="rect">
            <a:avLst/>
          </a:prstGeom>
          <a:noFill/>
        </p:spPr>
        <p:txBody>
          <a:bodyPr wrap="none" rtlCol="0">
            <a:spAutoFit/>
          </a:bodyPr>
          <a:lstStyle/>
          <a:p>
            <a:pPr algn="ctr"/>
            <a:r>
              <a:rPr lang="en-GB" sz="1400" dirty="0">
                <a:latin typeface="+mj-lt"/>
              </a:rPr>
              <a:t>Bone</a:t>
            </a:r>
          </a:p>
          <a:p>
            <a:pPr algn="ctr"/>
            <a:r>
              <a:rPr lang="en-GB" sz="1400" dirty="0">
                <a:latin typeface="+mj-lt"/>
              </a:rPr>
              <a:t>formation</a:t>
            </a:r>
          </a:p>
        </p:txBody>
      </p:sp>
      <p:sp>
        <p:nvSpPr>
          <p:cNvPr id="276" name="TextBox 275">
            <a:extLst>
              <a:ext uri="{FF2B5EF4-FFF2-40B4-BE49-F238E27FC236}">
                <a16:creationId xmlns:a16="http://schemas.microsoft.com/office/drawing/2014/main" id="{918E0319-F9CB-EE47-625E-DBB20887EB2C}"/>
              </a:ext>
            </a:extLst>
          </p:cNvPr>
          <p:cNvSpPr txBox="1"/>
          <p:nvPr/>
        </p:nvSpPr>
        <p:spPr>
          <a:xfrm>
            <a:off x="6825611" y="5156832"/>
            <a:ext cx="1111202" cy="523220"/>
          </a:xfrm>
          <a:prstGeom prst="rect">
            <a:avLst/>
          </a:prstGeom>
          <a:noFill/>
        </p:spPr>
        <p:txBody>
          <a:bodyPr wrap="none" rtlCol="0">
            <a:spAutoFit/>
          </a:bodyPr>
          <a:lstStyle/>
          <a:p>
            <a:pPr algn="ctr"/>
            <a:r>
              <a:rPr lang="en-GB" sz="1400" dirty="0">
                <a:latin typeface="+mj-lt"/>
              </a:rPr>
              <a:t>Bone</a:t>
            </a:r>
          </a:p>
          <a:p>
            <a:pPr algn="ctr"/>
            <a:r>
              <a:rPr lang="en-GB" sz="1400" dirty="0">
                <a:latin typeface="+mj-lt"/>
              </a:rPr>
              <a:t>resorption</a:t>
            </a:r>
          </a:p>
        </p:txBody>
      </p:sp>
      <p:sp>
        <p:nvSpPr>
          <p:cNvPr id="9" name="TextBox 8">
            <a:extLst>
              <a:ext uri="{FF2B5EF4-FFF2-40B4-BE49-F238E27FC236}">
                <a16:creationId xmlns:a16="http://schemas.microsoft.com/office/drawing/2014/main" id="{92A8C80F-A9B6-2A11-A08A-EACCEED42D52}"/>
              </a:ext>
            </a:extLst>
          </p:cNvPr>
          <p:cNvSpPr txBox="1"/>
          <p:nvPr/>
        </p:nvSpPr>
        <p:spPr>
          <a:xfrm>
            <a:off x="5530467" y="3103899"/>
            <a:ext cx="593634" cy="405189"/>
          </a:xfrm>
          <a:prstGeom prst="ellipse">
            <a:avLst/>
          </a:prstGeom>
          <a:solidFill>
            <a:schemeClr val="accent4"/>
          </a:solidFill>
          <a:effectLst>
            <a:glow rad="101600">
              <a:schemeClr val="accent1">
                <a:satMod val="175000"/>
                <a:alpha val="40000"/>
              </a:schemeClr>
            </a:glow>
          </a:effectLst>
        </p:spPr>
        <p:txBody>
          <a:bodyPr wrap="none" lIns="36000" tIns="36000" rIns="36000" bIns="36000" rtlCol="0" anchor="ctr">
            <a:spAutoFit/>
          </a:bodyPr>
          <a:lstStyle/>
          <a:p>
            <a:pPr algn="ctr"/>
            <a:r>
              <a:rPr lang="en-GB" sz="1400" dirty="0">
                <a:solidFill>
                  <a:schemeClr val="accent5"/>
                </a:solidFill>
                <a:latin typeface="+mj-lt"/>
              </a:rPr>
              <a:t>IL-6</a:t>
            </a:r>
          </a:p>
        </p:txBody>
      </p:sp>
      <p:sp>
        <p:nvSpPr>
          <p:cNvPr id="274" name="TextBox 273">
            <a:extLst>
              <a:ext uri="{FF2B5EF4-FFF2-40B4-BE49-F238E27FC236}">
                <a16:creationId xmlns:a16="http://schemas.microsoft.com/office/drawing/2014/main" id="{88EC175E-A243-927A-6D73-8F7506B57534}"/>
              </a:ext>
            </a:extLst>
          </p:cNvPr>
          <p:cNvSpPr txBox="1"/>
          <p:nvPr/>
        </p:nvSpPr>
        <p:spPr>
          <a:xfrm>
            <a:off x="5209400" y="4218450"/>
            <a:ext cx="893433" cy="405189"/>
          </a:xfrm>
          <a:prstGeom prst="ellipse">
            <a:avLst/>
          </a:prstGeom>
          <a:solidFill>
            <a:schemeClr val="accent4">
              <a:lumMod val="50000"/>
            </a:schemeClr>
          </a:solidFill>
          <a:effectLst>
            <a:glow rad="101600">
              <a:schemeClr val="accent1">
                <a:satMod val="175000"/>
                <a:alpha val="40000"/>
              </a:schemeClr>
            </a:glow>
          </a:effectLst>
        </p:spPr>
        <p:txBody>
          <a:bodyPr wrap="none" lIns="36000" tIns="36000" rIns="36000" bIns="36000" rtlCol="0" anchor="ctr">
            <a:spAutoFit/>
          </a:bodyPr>
          <a:lstStyle/>
          <a:p>
            <a:pPr algn="ctr"/>
            <a:r>
              <a:rPr lang="en-GB" sz="1400" dirty="0">
                <a:solidFill>
                  <a:schemeClr val="bg1"/>
                </a:solidFill>
                <a:latin typeface="+mj-lt"/>
              </a:rPr>
              <a:t>RANKL</a:t>
            </a:r>
          </a:p>
        </p:txBody>
      </p:sp>
      <p:sp>
        <p:nvSpPr>
          <p:cNvPr id="277" name="TextBox 276">
            <a:extLst>
              <a:ext uri="{FF2B5EF4-FFF2-40B4-BE49-F238E27FC236}">
                <a16:creationId xmlns:a16="http://schemas.microsoft.com/office/drawing/2014/main" id="{21B47DD4-4072-E329-0D07-7ACC9A64F5BB}"/>
              </a:ext>
            </a:extLst>
          </p:cNvPr>
          <p:cNvSpPr txBox="1"/>
          <p:nvPr/>
        </p:nvSpPr>
        <p:spPr>
          <a:xfrm>
            <a:off x="8658880" y="2667303"/>
            <a:ext cx="1955981" cy="735747"/>
          </a:xfrm>
          <a:prstGeom prst="ellipse">
            <a:avLst/>
          </a:prstGeom>
          <a:solidFill>
            <a:schemeClr val="accent1">
              <a:lumMod val="75000"/>
            </a:schemeClr>
          </a:solidFill>
          <a:effectLst>
            <a:glow rad="101600">
              <a:schemeClr val="accent1">
                <a:satMod val="175000"/>
                <a:alpha val="40000"/>
              </a:schemeClr>
            </a:glow>
          </a:effectLst>
        </p:spPr>
        <p:txBody>
          <a:bodyPr wrap="square" lIns="36000" tIns="36000" rIns="36000" bIns="36000" rtlCol="0" anchor="ctr">
            <a:spAutoFit/>
          </a:bodyPr>
          <a:lstStyle/>
          <a:p>
            <a:pPr algn="ctr"/>
            <a:r>
              <a:rPr lang="en-GB" sz="1400" dirty="0">
                <a:solidFill>
                  <a:schemeClr val="bg1"/>
                </a:solidFill>
                <a:latin typeface="+mj-lt"/>
              </a:rPr>
              <a:t>IL-1, IL-7, IGF-1,</a:t>
            </a:r>
            <a:br>
              <a:rPr lang="en-GB" sz="1400" dirty="0">
                <a:solidFill>
                  <a:schemeClr val="bg1"/>
                </a:solidFill>
                <a:latin typeface="+mj-lt"/>
              </a:rPr>
            </a:br>
            <a:r>
              <a:rPr lang="en-GB" sz="1400" dirty="0">
                <a:solidFill>
                  <a:schemeClr val="bg1"/>
                </a:solidFill>
                <a:latin typeface="+mj-lt"/>
              </a:rPr>
              <a:t>NF-</a:t>
            </a:r>
            <a:r>
              <a:rPr lang="el-GR" sz="1400" dirty="0">
                <a:solidFill>
                  <a:schemeClr val="bg1"/>
                </a:solidFill>
                <a:latin typeface="Arial" panose="020B0604020202020204" pitchFamily="34" charset="0"/>
                <a:cs typeface="Arial" panose="020B0604020202020204" pitchFamily="34" charset="0"/>
              </a:rPr>
              <a:t>κ</a:t>
            </a:r>
            <a:r>
              <a:rPr lang="en-GB" sz="1400" dirty="0">
                <a:solidFill>
                  <a:schemeClr val="bg1"/>
                </a:solidFill>
                <a:latin typeface="Arial" panose="020B0604020202020204" pitchFamily="34" charset="0"/>
                <a:cs typeface="Arial" panose="020B0604020202020204" pitchFamily="34" charset="0"/>
              </a:rPr>
              <a:t>B, TNF</a:t>
            </a:r>
            <a:r>
              <a:rPr lang="el-GR" sz="1400" dirty="0">
                <a:solidFill>
                  <a:schemeClr val="bg1"/>
                </a:solidFill>
                <a:latin typeface="Arial" panose="020B0604020202020204" pitchFamily="34" charset="0"/>
                <a:cs typeface="Arial" panose="020B0604020202020204" pitchFamily="34" charset="0"/>
              </a:rPr>
              <a:t>α</a:t>
            </a:r>
            <a:endParaRPr lang="en-GB" sz="1400" dirty="0">
              <a:solidFill>
                <a:schemeClr val="bg1"/>
              </a:solidFill>
              <a:latin typeface="+mj-lt"/>
            </a:endParaRPr>
          </a:p>
        </p:txBody>
      </p:sp>
      <p:sp>
        <p:nvSpPr>
          <p:cNvPr id="278" name="TextBox 277">
            <a:extLst>
              <a:ext uri="{FF2B5EF4-FFF2-40B4-BE49-F238E27FC236}">
                <a16:creationId xmlns:a16="http://schemas.microsoft.com/office/drawing/2014/main" id="{FDB3903C-361B-9C86-5DC6-F69009507B3B}"/>
              </a:ext>
            </a:extLst>
          </p:cNvPr>
          <p:cNvSpPr txBox="1"/>
          <p:nvPr/>
        </p:nvSpPr>
        <p:spPr>
          <a:xfrm>
            <a:off x="4638665" y="4621957"/>
            <a:ext cx="864129" cy="405189"/>
          </a:xfrm>
          <a:prstGeom prst="ellipse">
            <a:avLst/>
          </a:prstGeom>
          <a:solidFill>
            <a:schemeClr val="accent6">
              <a:lumMod val="25000"/>
            </a:schemeClr>
          </a:solidFill>
          <a:effectLst>
            <a:glow rad="101600">
              <a:schemeClr val="accent1">
                <a:satMod val="175000"/>
                <a:alpha val="40000"/>
              </a:schemeClr>
            </a:glow>
          </a:effectLst>
        </p:spPr>
        <p:txBody>
          <a:bodyPr wrap="none" lIns="36000" tIns="36000" rIns="36000" bIns="36000" rtlCol="0" anchor="ctr">
            <a:spAutoFit/>
          </a:bodyPr>
          <a:lstStyle/>
          <a:p>
            <a:pPr algn="ctr"/>
            <a:r>
              <a:rPr lang="en-GB" sz="1400" dirty="0">
                <a:solidFill>
                  <a:schemeClr val="bg1"/>
                </a:solidFill>
                <a:latin typeface="+mj-lt"/>
              </a:rPr>
              <a:t>TGF-</a:t>
            </a:r>
            <a:r>
              <a:rPr lang="el-GR" sz="1400" dirty="0">
                <a:solidFill>
                  <a:schemeClr val="bg1"/>
                </a:solidFill>
                <a:latin typeface="Arial" panose="020B0604020202020204" pitchFamily="34" charset="0"/>
                <a:cs typeface="Arial" panose="020B0604020202020204" pitchFamily="34" charset="0"/>
              </a:rPr>
              <a:t>β</a:t>
            </a:r>
            <a:endParaRPr lang="en-GB" sz="1400" dirty="0">
              <a:solidFill>
                <a:schemeClr val="bg1"/>
              </a:solidFill>
              <a:latin typeface="+mj-lt"/>
            </a:endParaRPr>
          </a:p>
        </p:txBody>
      </p:sp>
      <p:sp>
        <p:nvSpPr>
          <p:cNvPr id="110" name="TextBox 109">
            <a:extLst>
              <a:ext uri="{FF2B5EF4-FFF2-40B4-BE49-F238E27FC236}">
                <a16:creationId xmlns:a16="http://schemas.microsoft.com/office/drawing/2014/main" id="{950A4C35-3E60-7524-4D96-2F8EB76DACA6}"/>
              </a:ext>
            </a:extLst>
          </p:cNvPr>
          <p:cNvSpPr txBox="1"/>
          <p:nvPr/>
        </p:nvSpPr>
        <p:spPr>
          <a:xfrm>
            <a:off x="2034681" y="3610276"/>
            <a:ext cx="956549" cy="405189"/>
          </a:xfrm>
          <a:prstGeom prst="ellipse">
            <a:avLst/>
          </a:prstGeom>
          <a:solidFill>
            <a:schemeClr val="accent6"/>
          </a:solidFill>
          <a:effectLst>
            <a:glow rad="101600">
              <a:schemeClr val="accent1">
                <a:satMod val="175000"/>
                <a:alpha val="40000"/>
              </a:schemeClr>
            </a:glow>
          </a:effectLst>
        </p:spPr>
        <p:txBody>
          <a:bodyPr wrap="none" lIns="36000" tIns="36000" rIns="36000" bIns="36000" rtlCol="0" anchor="ctr">
            <a:spAutoFit/>
          </a:bodyPr>
          <a:lstStyle/>
          <a:p>
            <a:pPr algn="ctr"/>
            <a:r>
              <a:rPr lang="en-GB" sz="1400" dirty="0">
                <a:solidFill>
                  <a:schemeClr val="accent5"/>
                </a:solidFill>
                <a:latin typeface="+mj-lt"/>
              </a:rPr>
              <a:t>IGF-BP</a:t>
            </a:r>
          </a:p>
        </p:txBody>
      </p:sp>
      <p:sp>
        <p:nvSpPr>
          <p:cNvPr id="111" name="TextBox 110">
            <a:extLst>
              <a:ext uri="{FF2B5EF4-FFF2-40B4-BE49-F238E27FC236}">
                <a16:creationId xmlns:a16="http://schemas.microsoft.com/office/drawing/2014/main" id="{734BE5F3-EB63-09E6-5B37-9F0A438FE8D7}"/>
              </a:ext>
            </a:extLst>
          </p:cNvPr>
          <p:cNvSpPr txBox="1"/>
          <p:nvPr/>
        </p:nvSpPr>
        <p:spPr>
          <a:xfrm>
            <a:off x="1722556" y="3307147"/>
            <a:ext cx="733390" cy="405189"/>
          </a:xfrm>
          <a:prstGeom prst="ellipse">
            <a:avLst/>
          </a:prstGeom>
          <a:solidFill>
            <a:schemeClr val="accent6">
              <a:lumMod val="50000"/>
            </a:schemeClr>
          </a:solidFill>
          <a:effectLst>
            <a:glow rad="101600">
              <a:schemeClr val="accent1">
                <a:satMod val="175000"/>
                <a:alpha val="40000"/>
              </a:schemeClr>
            </a:glow>
          </a:effectLst>
        </p:spPr>
        <p:txBody>
          <a:bodyPr wrap="none" lIns="36000" tIns="36000" rIns="36000" bIns="36000" rtlCol="0" anchor="ctr">
            <a:spAutoFit/>
          </a:bodyPr>
          <a:lstStyle/>
          <a:p>
            <a:pPr algn="ctr"/>
            <a:r>
              <a:rPr lang="en-GB" sz="1400" dirty="0">
                <a:solidFill>
                  <a:schemeClr val="bg1"/>
                </a:solidFill>
                <a:latin typeface="+mj-lt"/>
              </a:rPr>
              <a:t>IGF-1</a:t>
            </a:r>
          </a:p>
        </p:txBody>
      </p:sp>
      <p:sp>
        <p:nvSpPr>
          <p:cNvPr id="113" name="TextBox 112">
            <a:extLst>
              <a:ext uri="{FF2B5EF4-FFF2-40B4-BE49-F238E27FC236}">
                <a16:creationId xmlns:a16="http://schemas.microsoft.com/office/drawing/2014/main" id="{CC581E7E-B086-4DA8-D5B2-FDB5B970ED26}"/>
              </a:ext>
            </a:extLst>
          </p:cNvPr>
          <p:cNvSpPr txBox="1"/>
          <p:nvPr/>
        </p:nvSpPr>
        <p:spPr>
          <a:xfrm>
            <a:off x="8228644" y="4933855"/>
            <a:ext cx="3214983" cy="715089"/>
          </a:xfrm>
          <a:prstGeom prst="roundRect">
            <a:avLst/>
          </a:prstGeom>
          <a:solidFill>
            <a:schemeClr val="tx1"/>
          </a:solidFill>
        </p:spPr>
        <p:txBody>
          <a:bodyPr wrap="square" rtlCol="0">
            <a:spAutoFit/>
          </a:bodyPr>
          <a:lstStyle/>
          <a:p>
            <a:pPr algn="ctr"/>
            <a:r>
              <a:rPr lang="en-GB" sz="1200" dirty="0">
                <a:solidFill>
                  <a:schemeClr val="bg1"/>
                </a:solidFill>
                <a:latin typeface="+mj-lt"/>
              </a:rPr>
              <a:t>Testosterone also has indirect effects on bone metabolism through various cytokines and growth factors</a:t>
            </a:r>
          </a:p>
        </p:txBody>
      </p:sp>
      <p:sp>
        <p:nvSpPr>
          <p:cNvPr id="17" name="Arrow: Down 16">
            <a:extLst>
              <a:ext uri="{FF2B5EF4-FFF2-40B4-BE49-F238E27FC236}">
                <a16:creationId xmlns:a16="http://schemas.microsoft.com/office/drawing/2014/main" id="{0BA4E606-AA07-8461-40C7-045072F1ABB6}"/>
              </a:ext>
            </a:extLst>
          </p:cNvPr>
          <p:cNvSpPr/>
          <p:nvPr/>
        </p:nvSpPr>
        <p:spPr>
          <a:xfrm flipV="1">
            <a:off x="4888300" y="5202490"/>
            <a:ext cx="343330" cy="454100"/>
          </a:xfrm>
          <a:prstGeom prst="downArrow">
            <a:avLst/>
          </a:prstGeom>
          <a:solidFill>
            <a:schemeClr val="bg2">
              <a:lumMod val="5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Down 121">
            <a:extLst>
              <a:ext uri="{FF2B5EF4-FFF2-40B4-BE49-F238E27FC236}">
                <a16:creationId xmlns:a16="http://schemas.microsoft.com/office/drawing/2014/main" id="{225FC5F5-57EB-C806-53D2-E422610C165E}"/>
              </a:ext>
            </a:extLst>
          </p:cNvPr>
          <p:cNvSpPr/>
          <p:nvPr/>
        </p:nvSpPr>
        <p:spPr>
          <a:xfrm>
            <a:off x="6386948" y="5202490"/>
            <a:ext cx="343330" cy="454100"/>
          </a:xfrm>
          <a:prstGeom prst="downArrow">
            <a:avLst/>
          </a:prstGeom>
          <a:solidFill>
            <a:schemeClr val="bg2">
              <a:lumMod val="5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TextBox 129">
            <a:extLst>
              <a:ext uri="{FF2B5EF4-FFF2-40B4-BE49-F238E27FC236}">
                <a16:creationId xmlns:a16="http://schemas.microsoft.com/office/drawing/2014/main" id="{E6ED25E1-066F-6C42-8AF4-34BF79F3AC86}"/>
              </a:ext>
            </a:extLst>
          </p:cNvPr>
          <p:cNvSpPr txBox="1"/>
          <p:nvPr/>
        </p:nvSpPr>
        <p:spPr>
          <a:xfrm>
            <a:off x="5530467" y="3103899"/>
            <a:ext cx="593634" cy="405189"/>
          </a:xfrm>
          <a:prstGeom prst="ellipse">
            <a:avLst/>
          </a:prstGeom>
          <a:solidFill>
            <a:schemeClr val="accent4"/>
          </a:solidFill>
          <a:effectLst>
            <a:glow rad="228600">
              <a:schemeClr val="accent5">
                <a:satMod val="175000"/>
                <a:alpha val="40000"/>
              </a:schemeClr>
            </a:glow>
          </a:effectLst>
        </p:spPr>
        <p:txBody>
          <a:bodyPr wrap="none" lIns="36000" tIns="36000" rIns="36000" bIns="36000" rtlCol="0" anchor="ctr">
            <a:spAutoFit/>
          </a:bodyPr>
          <a:lstStyle/>
          <a:p>
            <a:pPr algn="ctr"/>
            <a:r>
              <a:rPr lang="en-GB" sz="1400" dirty="0">
                <a:solidFill>
                  <a:srgbClr val="CC0000"/>
                </a:solidFill>
                <a:latin typeface="+mj-lt"/>
              </a:rPr>
              <a:t>IL-6</a:t>
            </a:r>
          </a:p>
        </p:txBody>
      </p:sp>
      <p:grpSp>
        <p:nvGrpSpPr>
          <p:cNvPr id="16" name="Group 15">
            <a:extLst>
              <a:ext uri="{FF2B5EF4-FFF2-40B4-BE49-F238E27FC236}">
                <a16:creationId xmlns:a16="http://schemas.microsoft.com/office/drawing/2014/main" id="{396BD1ED-8384-0F20-0B50-6B7128C19A8F}"/>
              </a:ext>
            </a:extLst>
          </p:cNvPr>
          <p:cNvGrpSpPr/>
          <p:nvPr/>
        </p:nvGrpSpPr>
        <p:grpSpPr>
          <a:xfrm>
            <a:off x="5616904" y="2566337"/>
            <a:ext cx="420760" cy="688037"/>
            <a:chOff x="5616904" y="2666817"/>
            <a:chExt cx="420760" cy="688037"/>
          </a:xfrm>
        </p:grpSpPr>
        <p:cxnSp>
          <p:nvCxnSpPr>
            <p:cNvPr id="116" name="Straight Arrow Connector 115">
              <a:extLst>
                <a:ext uri="{FF2B5EF4-FFF2-40B4-BE49-F238E27FC236}">
                  <a16:creationId xmlns:a16="http://schemas.microsoft.com/office/drawing/2014/main" id="{B1E9EF0A-801B-0BC9-C96F-09651BE582A6}"/>
                </a:ext>
              </a:extLst>
            </p:cNvPr>
            <p:cNvCxnSpPr>
              <a:cxnSpLocks/>
            </p:cNvCxnSpPr>
            <p:nvPr/>
          </p:nvCxnSpPr>
          <p:spPr>
            <a:xfrm>
              <a:off x="5827284" y="2666817"/>
              <a:ext cx="0" cy="477657"/>
            </a:xfrm>
            <a:prstGeom prst="straightConnector1">
              <a:avLst/>
            </a:prstGeom>
            <a:ln w="57150">
              <a:solidFill>
                <a:srgbClr val="CC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Multiplication Sign 13">
              <a:extLst>
                <a:ext uri="{FF2B5EF4-FFF2-40B4-BE49-F238E27FC236}">
                  <a16:creationId xmlns:a16="http://schemas.microsoft.com/office/drawing/2014/main" id="{51763E05-1AB4-A2C9-E87E-01985C5A08B9}"/>
                </a:ext>
              </a:extLst>
            </p:cNvPr>
            <p:cNvSpPr/>
            <p:nvPr/>
          </p:nvSpPr>
          <p:spPr>
            <a:xfrm>
              <a:off x="5616904" y="2934094"/>
              <a:ext cx="420760" cy="420760"/>
            </a:xfrm>
            <a:prstGeom prst="mathMultiply">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C609ED14-E396-B218-8D41-4ECF50ECB166}"/>
              </a:ext>
            </a:extLst>
          </p:cNvPr>
          <p:cNvGrpSpPr/>
          <p:nvPr/>
        </p:nvGrpSpPr>
        <p:grpSpPr>
          <a:xfrm>
            <a:off x="1722556" y="3307147"/>
            <a:ext cx="3780238" cy="1719999"/>
            <a:chOff x="1570750" y="1387543"/>
            <a:chExt cx="3780238" cy="1719999"/>
          </a:xfrm>
          <a:effectLst>
            <a:glow rad="228600">
              <a:schemeClr val="accent5">
                <a:satMod val="175000"/>
                <a:alpha val="40000"/>
              </a:schemeClr>
            </a:glow>
          </a:effectLst>
        </p:grpSpPr>
        <p:sp>
          <p:nvSpPr>
            <p:cNvPr id="124" name="TextBox 123">
              <a:extLst>
                <a:ext uri="{FF2B5EF4-FFF2-40B4-BE49-F238E27FC236}">
                  <a16:creationId xmlns:a16="http://schemas.microsoft.com/office/drawing/2014/main" id="{C0FFDE4D-68A5-6575-ED9D-DDC9775D0491}"/>
                </a:ext>
              </a:extLst>
            </p:cNvPr>
            <p:cNvSpPr txBox="1"/>
            <p:nvPr/>
          </p:nvSpPr>
          <p:spPr>
            <a:xfrm>
              <a:off x="4486859" y="2702353"/>
              <a:ext cx="864129" cy="405189"/>
            </a:xfrm>
            <a:prstGeom prst="ellipse">
              <a:avLst/>
            </a:prstGeom>
            <a:solidFill>
              <a:schemeClr val="accent6">
                <a:lumMod val="25000"/>
              </a:schemeClr>
            </a:solidFill>
            <a:effectLst/>
          </p:spPr>
          <p:txBody>
            <a:bodyPr wrap="none" lIns="36000" tIns="36000" rIns="36000" bIns="36000" rtlCol="0" anchor="ctr">
              <a:spAutoFit/>
            </a:bodyPr>
            <a:lstStyle/>
            <a:p>
              <a:pPr algn="ctr"/>
              <a:r>
                <a:rPr lang="en-GB" sz="1400" dirty="0">
                  <a:solidFill>
                    <a:srgbClr val="FF9999"/>
                  </a:solidFill>
                  <a:latin typeface="+mj-lt"/>
                </a:rPr>
                <a:t>TGF-</a:t>
              </a:r>
              <a:r>
                <a:rPr lang="el-GR" sz="1400" dirty="0">
                  <a:solidFill>
                    <a:srgbClr val="FF9999"/>
                  </a:solidFill>
                  <a:latin typeface="Arial" panose="020B0604020202020204" pitchFamily="34" charset="0"/>
                  <a:cs typeface="Arial" panose="020B0604020202020204" pitchFamily="34" charset="0"/>
                </a:rPr>
                <a:t>β</a:t>
              </a:r>
              <a:endParaRPr lang="en-GB" sz="1400" dirty="0">
                <a:solidFill>
                  <a:srgbClr val="FF9999"/>
                </a:solidFill>
                <a:latin typeface="+mj-lt"/>
              </a:endParaRPr>
            </a:p>
          </p:txBody>
        </p:sp>
        <p:grpSp>
          <p:nvGrpSpPr>
            <p:cNvPr id="19" name="Group 18">
              <a:extLst>
                <a:ext uri="{FF2B5EF4-FFF2-40B4-BE49-F238E27FC236}">
                  <a16:creationId xmlns:a16="http://schemas.microsoft.com/office/drawing/2014/main" id="{CC6D3EAE-9EE1-A9B2-EE0B-CE70D7EA3374}"/>
                </a:ext>
              </a:extLst>
            </p:cNvPr>
            <p:cNvGrpSpPr/>
            <p:nvPr/>
          </p:nvGrpSpPr>
          <p:grpSpPr>
            <a:xfrm>
              <a:off x="1570750" y="1387543"/>
              <a:ext cx="1268674" cy="708318"/>
              <a:chOff x="1722556" y="3407627"/>
              <a:chExt cx="1268674" cy="708318"/>
            </a:xfrm>
            <a:effectLst/>
          </p:grpSpPr>
          <p:sp>
            <p:nvSpPr>
              <p:cNvPr id="125" name="TextBox 124">
                <a:extLst>
                  <a:ext uri="{FF2B5EF4-FFF2-40B4-BE49-F238E27FC236}">
                    <a16:creationId xmlns:a16="http://schemas.microsoft.com/office/drawing/2014/main" id="{2616345A-0AA7-72C4-3A6D-40FACA404F87}"/>
                  </a:ext>
                </a:extLst>
              </p:cNvPr>
              <p:cNvSpPr txBox="1"/>
              <p:nvPr/>
            </p:nvSpPr>
            <p:spPr>
              <a:xfrm>
                <a:off x="2034681" y="3710756"/>
                <a:ext cx="956549" cy="405189"/>
              </a:xfrm>
              <a:prstGeom prst="ellipse">
                <a:avLst/>
              </a:prstGeom>
              <a:solidFill>
                <a:schemeClr val="accent6"/>
              </a:solidFill>
              <a:effectLst/>
            </p:spPr>
            <p:txBody>
              <a:bodyPr wrap="none" lIns="36000" tIns="36000" rIns="36000" bIns="36000" rtlCol="0" anchor="ctr">
                <a:spAutoFit/>
              </a:bodyPr>
              <a:lstStyle/>
              <a:p>
                <a:pPr algn="ctr"/>
                <a:r>
                  <a:rPr lang="en-GB" sz="1400" dirty="0">
                    <a:solidFill>
                      <a:srgbClr val="FF9999"/>
                    </a:solidFill>
                    <a:latin typeface="+mj-lt"/>
                  </a:rPr>
                  <a:t>IGF-BP</a:t>
                </a:r>
              </a:p>
            </p:txBody>
          </p:sp>
          <p:sp>
            <p:nvSpPr>
              <p:cNvPr id="126" name="TextBox 125">
                <a:extLst>
                  <a:ext uri="{FF2B5EF4-FFF2-40B4-BE49-F238E27FC236}">
                    <a16:creationId xmlns:a16="http://schemas.microsoft.com/office/drawing/2014/main" id="{D414EA52-A513-F9A0-C224-45B39F559FF5}"/>
                  </a:ext>
                </a:extLst>
              </p:cNvPr>
              <p:cNvSpPr txBox="1"/>
              <p:nvPr/>
            </p:nvSpPr>
            <p:spPr>
              <a:xfrm>
                <a:off x="1722556" y="3407627"/>
                <a:ext cx="733390" cy="405189"/>
              </a:xfrm>
              <a:prstGeom prst="ellipse">
                <a:avLst/>
              </a:prstGeom>
              <a:solidFill>
                <a:schemeClr val="accent6">
                  <a:lumMod val="50000"/>
                </a:schemeClr>
              </a:solidFill>
              <a:effectLst/>
            </p:spPr>
            <p:txBody>
              <a:bodyPr wrap="none" lIns="36000" tIns="36000" rIns="36000" bIns="36000" rtlCol="0" anchor="ctr">
                <a:spAutoFit/>
              </a:bodyPr>
              <a:lstStyle/>
              <a:p>
                <a:pPr algn="ctr"/>
                <a:r>
                  <a:rPr lang="en-GB" sz="1400" dirty="0">
                    <a:solidFill>
                      <a:srgbClr val="FF9999"/>
                    </a:solidFill>
                    <a:latin typeface="+mj-lt"/>
                  </a:rPr>
                  <a:t>IGF-1</a:t>
                </a:r>
              </a:p>
            </p:txBody>
          </p:sp>
        </p:grpSp>
      </p:grpSp>
    </p:spTree>
    <p:extLst>
      <p:ext uri="{BB962C8B-B14F-4D97-AF65-F5344CB8AC3E}">
        <p14:creationId xmlns:p14="http://schemas.microsoft.com/office/powerpoint/2010/main" val="298287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8.33333E-7 2.22222E-6 L -8.33333E-7 -0.52315 " pathEditMode="relative" rAng="0" ptsTypes="AA">
                                      <p:cBhvr>
                                        <p:cTn id="6" dur="1250" fill="hold"/>
                                        <p:tgtEl>
                                          <p:spTgt spid="113"/>
                                        </p:tgtEl>
                                        <p:attrNameLst>
                                          <p:attrName>ppt_x</p:attrName>
                                          <p:attrName>ppt_y</p:attrName>
                                        </p:attrNameLst>
                                      </p:cBhvr>
                                      <p:rCtr x="0" y="-26157"/>
                                    </p:animMotion>
                                  </p:childTnLst>
                                </p:cTn>
                              </p:par>
                            </p:childTnLst>
                          </p:cTn>
                        </p:par>
                        <p:par>
                          <p:cTn id="7" fill="hold">
                            <p:stCondLst>
                              <p:cond delay="1250"/>
                            </p:stCondLst>
                            <p:childTnLst>
                              <p:par>
                                <p:cTn id="8" presetID="10" presetClass="entr" presetSubtype="0" fill="hold" grpId="0" nodeType="afterEffect">
                                  <p:stCondLst>
                                    <p:cond delay="0"/>
                                  </p:stCondLst>
                                  <p:childTnLst>
                                    <p:set>
                                      <p:cBhvr>
                                        <p:cTn id="9" dur="1" fill="hold">
                                          <p:stCondLst>
                                            <p:cond delay="0"/>
                                          </p:stCondLst>
                                        </p:cTn>
                                        <p:tgtEl>
                                          <p:spTgt spid="1019"/>
                                        </p:tgtEl>
                                        <p:attrNameLst>
                                          <p:attrName>style.visibility</p:attrName>
                                        </p:attrNameLst>
                                      </p:cBhvr>
                                      <p:to>
                                        <p:strVal val="visible"/>
                                      </p:to>
                                    </p:set>
                                    <p:animEffect transition="in" filter="fade">
                                      <p:cBhvr>
                                        <p:cTn id="10" dur="500"/>
                                        <p:tgtEl>
                                          <p:spTgt spid="1019"/>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192"/>
                                        </p:tgtEl>
                                        <p:attrNameLst>
                                          <p:attrName>style.visibility</p:attrName>
                                        </p:attrNameLst>
                                      </p:cBhvr>
                                      <p:to>
                                        <p:strVal val="visible"/>
                                      </p:to>
                                    </p:set>
                                    <p:animEffect transition="in" filter="fade">
                                      <p:cBhvr>
                                        <p:cTn id="17" dur="500"/>
                                        <p:tgtEl>
                                          <p:spTgt spid="1192"/>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ppt_x</p:attrName>
                                        </p:attrNameLst>
                                      </p:cBhvr>
                                      <p:tavLst>
                                        <p:tav tm="0">
                                          <p:val>
                                            <p:strVal val="#ppt_x"/>
                                          </p:val>
                                        </p:tav>
                                        <p:tav tm="100000">
                                          <p:val>
                                            <p:strVal val="#ppt_x"/>
                                          </p:val>
                                        </p:tav>
                                      </p:tavLst>
                                    </p:anim>
                                    <p:anim calcmode="lin" valueType="num">
                                      <p:cBhvr>
                                        <p:cTn id="23" dur="500" fill="hold"/>
                                        <p:tgtEl>
                                          <p:spTgt spid="16"/>
                                        </p:tgtEl>
                                        <p:attrNameLst>
                                          <p:attrName>ppt_y</p:attrName>
                                        </p:attrNameLst>
                                      </p:cBhvr>
                                      <p:tavLst>
                                        <p:tav tm="0">
                                          <p:val>
                                            <p:strVal val="#ppt_y-#ppt_h/2"/>
                                          </p:val>
                                        </p:tav>
                                        <p:tav tm="100000">
                                          <p:val>
                                            <p:strVal val="#ppt_y"/>
                                          </p:val>
                                        </p:tav>
                                      </p:tavLst>
                                    </p:anim>
                                    <p:anim calcmode="lin" valueType="num">
                                      <p:cBhvr>
                                        <p:cTn id="24" dur="500" fill="hold"/>
                                        <p:tgtEl>
                                          <p:spTgt spid="16"/>
                                        </p:tgtEl>
                                        <p:attrNameLst>
                                          <p:attrName>ppt_w</p:attrName>
                                        </p:attrNameLst>
                                      </p:cBhvr>
                                      <p:tavLst>
                                        <p:tav tm="0">
                                          <p:val>
                                            <p:strVal val="#ppt_w"/>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30"/>
                                        </p:tgtEl>
                                        <p:attrNameLst>
                                          <p:attrName>style.visibility</p:attrName>
                                        </p:attrNameLst>
                                      </p:cBhvr>
                                      <p:to>
                                        <p:strVal val="visible"/>
                                      </p:to>
                                    </p:set>
                                    <p:animEffect transition="in" filter="fade">
                                      <p:cBhvr>
                                        <p:cTn id="29" dur="500"/>
                                        <p:tgtEl>
                                          <p:spTgt spid="1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9"/>
                                        </p:tgtEl>
                                        <p:attrNameLst>
                                          <p:attrName>style.visibility</p:attrName>
                                        </p:attrNameLst>
                                      </p:cBhvr>
                                      <p:to>
                                        <p:strVal val="visible"/>
                                      </p:to>
                                    </p:set>
                                    <p:animEffect transition="in" filter="fade">
                                      <p:cBhvr>
                                        <p:cTn id="32" dur="500"/>
                                        <p:tgtEl>
                                          <p:spTgt spid="179"/>
                                        </p:tgtEl>
                                      </p:cBhvr>
                                    </p:animEffect>
                                  </p:childTnLst>
                                </p:cTn>
                              </p:par>
                            </p:childTnLst>
                          </p:cTn>
                        </p:par>
                        <p:par>
                          <p:cTn id="33" fill="hold">
                            <p:stCondLst>
                              <p:cond delay="1000"/>
                            </p:stCondLst>
                            <p:childTnLst>
                              <p:par>
                                <p:cTn id="34" presetID="17" presetClass="entr" presetSubtype="4"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ppt_x</p:attrName>
                                        </p:attrNameLst>
                                      </p:cBhvr>
                                      <p:tavLst>
                                        <p:tav tm="0">
                                          <p:val>
                                            <p:strVal val="#ppt_x"/>
                                          </p:val>
                                        </p:tav>
                                        <p:tav tm="100000">
                                          <p:val>
                                            <p:strVal val="#ppt_x"/>
                                          </p:val>
                                        </p:tav>
                                      </p:tavLst>
                                    </p:anim>
                                    <p:anim calcmode="lin" valueType="num">
                                      <p:cBhvr>
                                        <p:cTn id="37" dur="500" fill="hold"/>
                                        <p:tgtEl>
                                          <p:spTgt spid="17"/>
                                        </p:tgtEl>
                                        <p:attrNameLst>
                                          <p:attrName>ppt_y</p:attrName>
                                        </p:attrNameLst>
                                      </p:cBhvr>
                                      <p:tavLst>
                                        <p:tav tm="0">
                                          <p:val>
                                            <p:strVal val="#ppt_y+#ppt_h/2"/>
                                          </p:val>
                                        </p:tav>
                                        <p:tav tm="100000">
                                          <p:val>
                                            <p:strVal val="#ppt_y"/>
                                          </p:val>
                                        </p:tav>
                                      </p:tavLst>
                                    </p:anim>
                                    <p:anim calcmode="lin" valueType="num">
                                      <p:cBhvr>
                                        <p:cTn id="38" dur="500" fill="hold"/>
                                        <p:tgtEl>
                                          <p:spTgt spid="17"/>
                                        </p:tgtEl>
                                        <p:attrNameLst>
                                          <p:attrName>ppt_w</p:attrName>
                                        </p:attrNameLst>
                                      </p:cBhvr>
                                      <p:tavLst>
                                        <p:tav tm="0">
                                          <p:val>
                                            <p:strVal val="#ppt_w"/>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22"/>
                                        </p:tgtEl>
                                        <p:attrNameLst>
                                          <p:attrName>style.visibility</p:attrName>
                                        </p:attrNameLst>
                                      </p:cBhvr>
                                      <p:to>
                                        <p:strVal val="visible"/>
                                      </p:to>
                                    </p:set>
                                    <p:anim calcmode="lin" valueType="num">
                                      <p:cBhvr>
                                        <p:cTn id="42" dur="500" fill="hold"/>
                                        <p:tgtEl>
                                          <p:spTgt spid="122"/>
                                        </p:tgtEl>
                                        <p:attrNameLst>
                                          <p:attrName>ppt_x</p:attrName>
                                        </p:attrNameLst>
                                      </p:cBhvr>
                                      <p:tavLst>
                                        <p:tav tm="0">
                                          <p:val>
                                            <p:strVal val="#ppt_x"/>
                                          </p:val>
                                        </p:tav>
                                        <p:tav tm="100000">
                                          <p:val>
                                            <p:strVal val="#ppt_x"/>
                                          </p:val>
                                        </p:tav>
                                      </p:tavLst>
                                    </p:anim>
                                    <p:anim calcmode="lin" valueType="num">
                                      <p:cBhvr>
                                        <p:cTn id="43" dur="500" fill="hold"/>
                                        <p:tgtEl>
                                          <p:spTgt spid="122"/>
                                        </p:tgtEl>
                                        <p:attrNameLst>
                                          <p:attrName>ppt_y</p:attrName>
                                        </p:attrNameLst>
                                      </p:cBhvr>
                                      <p:tavLst>
                                        <p:tav tm="0">
                                          <p:val>
                                            <p:strVal val="#ppt_y-#ppt_h/2"/>
                                          </p:val>
                                        </p:tav>
                                        <p:tav tm="100000">
                                          <p:val>
                                            <p:strVal val="#ppt_y"/>
                                          </p:val>
                                        </p:tav>
                                      </p:tavLst>
                                    </p:anim>
                                    <p:anim calcmode="lin" valueType="num">
                                      <p:cBhvr>
                                        <p:cTn id="44" dur="500" fill="hold"/>
                                        <p:tgtEl>
                                          <p:spTgt spid="122"/>
                                        </p:tgtEl>
                                        <p:attrNameLst>
                                          <p:attrName>ppt_w</p:attrName>
                                        </p:attrNameLst>
                                      </p:cBhvr>
                                      <p:tavLst>
                                        <p:tav tm="0">
                                          <p:val>
                                            <p:strVal val="#ppt_w"/>
                                          </p:val>
                                        </p:tav>
                                        <p:tav tm="100000">
                                          <p:val>
                                            <p:strVal val="#ppt_w"/>
                                          </p:val>
                                        </p:tav>
                                      </p:tavLst>
                                    </p:anim>
                                    <p:anim calcmode="lin" valueType="num">
                                      <p:cBhvr>
                                        <p:cTn id="45" dur="500" fill="hold"/>
                                        <p:tgtEl>
                                          <p:spTgt spid="122"/>
                                        </p:tgtEl>
                                        <p:attrNameLst>
                                          <p:attrName>ppt_h</p:attrName>
                                        </p:attrNameLst>
                                      </p:cBhvr>
                                      <p:tavLst>
                                        <p:tav tm="0">
                                          <p:val>
                                            <p:fltVal val="0"/>
                                          </p:val>
                                        </p:tav>
                                        <p:tav tm="100000">
                                          <p:val>
                                            <p:strVal val="#ppt_h"/>
                                          </p:val>
                                        </p:tav>
                                      </p:tavLst>
                                    </p:anim>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13"/>
                                        </p:tgtEl>
                                      </p:cBhvr>
                                    </p:animEffect>
                                    <p:set>
                                      <p:cBhvr>
                                        <p:cTn id="54" dur="1" fill="hold">
                                          <p:stCondLst>
                                            <p:cond delay="499"/>
                                          </p:stCondLst>
                                        </p:cTn>
                                        <p:tgtEl>
                                          <p:spTgt spid="113"/>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019"/>
                                        </p:tgtEl>
                                      </p:cBhvr>
                                    </p:animEffect>
                                    <p:set>
                                      <p:cBhvr>
                                        <p:cTn id="57" dur="1" fill="hold">
                                          <p:stCondLst>
                                            <p:cond delay="499"/>
                                          </p:stCondLst>
                                        </p:cTn>
                                        <p:tgtEl>
                                          <p:spTgt spid="1019"/>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192"/>
                                        </p:tgtEl>
                                      </p:cBhvr>
                                    </p:animEffect>
                                    <p:set>
                                      <p:cBhvr>
                                        <p:cTn id="60" dur="1" fill="hold">
                                          <p:stCondLst>
                                            <p:cond delay="499"/>
                                          </p:stCondLst>
                                        </p:cTn>
                                        <p:tgtEl>
                                          <p:spTgt spid="1192"/>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79"/>
                                        </p:tgtEl>
                                      </p:cBhvr>
                                    </p:animEffect>
                                    <p:set>
                                      <p:cBhvr>
                                        <p:cTn id="63" dur="1" fill="hold">
                                          <p:stCondLst>
                                            <p:cond delay="499"/>
                                          </p:stCondLst>
                                        </p:cTn>
                                        <p:tgtEl>
                                          <p:spTgt spid="179"/>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22"/>
                                        </p:tgtEl>
                                      </p:cBhvr>
                                    </p:animEffect>
                                    <p:set>
                                      <p:cBhvr>
                                        <p:cTn id="69" dur="1" fill="hold">
                                          <p:stCondLst>
                                            <p:cond delay="499"/>
                                          </p:stCondLst>
                                        </p:cTn>
                                        <p:tgtEl>
                                          <p:spTgt spid="122"/>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30"/>
                                        </p:tgtEl>
                                      </p:cBhvr>
                                    </p:animEffect>
                                    <p:set>
                                      <p:cBhvr>
                                        <p:cTn id="75" dur="1" fill="hold">
                                          <p:stCondLst>
                                            <p:cond delay="499"/>
                                          </p:stCondLst>
                                        </p:cTn>
                                        <p:tgtEl>
                                          <p:spTgt spid="130"/>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2"/>
                                        </p:tgtEl>
                                      </p:cBhvr>
                                    </p:animEffect>
                                    <p:set>
                                      <p:cBhvr>
                                        <p:cTn id="78"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2" grpId="0" animBg="1"/>
      <p:bldP spid="1192" grpId="1" animBg="1"/>
      <p:bldP spid="179" grpId="0" animBg="1"/>
      <p:bldP spid="179" grpId="1" animBg="1"/>
      <p:bldP spid="1019" grpId="0" animBg="1"/>
      <p:bldP spid="1019" grpId="1" animBg="1"/>
      <p:bldP spid="113" grpId="0" animBg="1"/>
      <p:bldP spid="113" grpId="1" animBg="1"/>
      <p:bldP spid="17" grpId="0" animBg="1"/>
      <p:bldP spid="17" grpId="1" animBg="1"/>
      <p:bldP spid="122" grpId="0" animBg="1"/>
      <p:bldP spid="122" grpId="1" animBg="1"/>
      <p:bldP spid="130" grpId="0" animBg="1"/>
      <p:bldP spid="13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2C2554-437F-F1BB-45EC-ADB501D7A7BD}"/>
              </a:ext>
            </a:extLst>
          </p:cNvPr>
          <p:cNvSpPr txBox="1"/>
          <p:nvPr/>
        </p:nvSpPr>
        <p:spPr>
          <a:xfrm>
            <a:off x="1524001" y="5707479"/>
            <a:ext cx="10087896" cy="646331"/>
          </a:xfrm>
          <a:prstGeom prst="rect">
            <a:avLst/>
          </a:prstGeom>
          <a:noFill/>
        </p:spPr>
        <p:txBody>
          <a:bodyPr wrap="square" rtlCol="0" anchor="b">
            <a:spAutoFit/>
          </a:bodyPr>
          <a:lstStyle/>
          <a:p>
            <a:r>
              <a:rPr lang="en-GB" sz="900" dirty="0">
                <a:solidFill>
                  <a:srgbClr val="005294"/>
                </a:solidFill>
              </a:rPr>
              <a:t>AR, androgen receptor; BMD, bone mineral density; DHT, dihydrotestosterone; E2, oestradiol; ER, oestrogen receptor; </a:t>
            </a:r>
            <a:br>
              <a:rPr lang="en-GB" sz="900" dirty="0">
                <a:solidFill>
                  <a:srgbClr val="005294"/>
                </a:solidFill>
              </a:rPr>
            </a:br>
            <a:r>
              <a:rPr lang="en-GB" sz="900" dirty="0">
                <a:solidFill>
                  <a:srgbClr val="005294"/>
                </a:solidFill>
              </a:rPr>
              <a:t>IGF, insulin-like growth factor; IGF-BP, IGF-binding protein; IL, interleukin; NF-</a:t>
            </a:r>
            <a:r>
              <a:rPr lang="el-GR" sz="900" dirty="0">
                <a:solidFill>
                  <a:srgbClr val="005294"/>
                </a:solidFill>
              </a:rPr>
              <a:t>κ</a:t>
            </a:r>
            <a:r>
              <a:rPr lang="en-GB" sz="900" dirty="0">
                <a:solidFill>
                  <a:srgbClr val="005294"/>
                </a:solidFill>
              </a:rPr>
              <a:t>B, nuclear factor kappa light chain enhancer of activated B cells; </a:t>
            </a:r>
            <a:br>
              <a:rPr lang="en-GB" sz="900" dirty="0">
                <a:solidFill>
                  <a:srgbClr val="005294"/>
                </a:solidFill>
              </a:rPr>
            </a:br>
            <a:r>
              <a:rPr lang="en-GB" sz="900" dirty="0">
                <a:solidFill>
                  <a:srgbClr val="005294"/>
                </a:solidFill>
              </a:rPr>
              <a:t>RANKL, receptor activator of NF-</a:t>
            </a:r>
            <a:r>
              <a:rPr lang="el-GR" sz="900" dirty="0">
                <a:solidFill>
                  <a:srgbClr val="005294"/>
                </a:solidFill>
              </a:rPr>
              <a:t>κ</a:t>
            </a:r>
            <a:r>
              <a:rPr lang="en-GB" sz="900" dirty="0">
                <a:solidFill>
                  <a:srgbClr val="005294"/>
                </a:solidFill>
              </a:rPr>
              <a:t>B ligand; TGF, transforming growth factor; TNF, tumour necrosis factor.</a:t>
            </a:r>
            <a:br>
              <a:rPr lang="en-GB" sz="900" dirty="0">
                <a:solidFill>
                  <a:srgbClr val="005294"/>
                </a:solidFill>
              </a:rPr>
            </a:br>
            <a:r>
              <a:rPr lang="sv-SE" sz="900" dirty="0">
                <a:solidFill>
                  <a:srgbClr val="005294"/>
                </a:solidFill>
              </a:rPr>
              <a:t>Shigehara K </a:t>
            </a:r>
            <a:r>
              <a:rPr lang="sv-SE" sz="900" i="1" dirty="0">
                <a:solidFill>
                  <a:srgbClr val="005294"/>
                </a:solidFill>
              </a:rPr>
              <a:t>et al. J Clin Med </a:t>
            </a:r>
            <a:r>
              <a:rPr lang="sv-SE" sz="900" dirty="0">
                <a:solidFill>
                  <a:srgbClr val="005294"/>
                </a:solidFill>
              </a:rPr>
              <a:t>2021;10:530.</a:t>
            </a:r>
            <a:endParaRPr lang="en-GB" sz="900" dirty="0">
              <a:solidFill>
                <a:srgbClr val="005294"/>
              </a:solidFill>
            </a:endParaRPr>
          </a:p>
        </p:txBody>
      </p:sp>
      <p:sp>
        <p:nvSpPr>
          <p:cNvPr id="114" name="TextBox 113">
            <a:extLst>
              <a:ext uri="{FF2B5EF4-FFF2-40B4-BE49-F238E27FC236}">
                <a16:creationId xmlns:a16="http://schemas.microsoft.com/office/drawing/2014/main" id="{774294BB-3150-1407-FED6-DC78E8EC91DB}"/>
              </a:ext>
            </a:extLst>
          </p:cNvPr>
          <p:cNvSpPr txBox="1"/>
          <p:nvPr/>
        </p:nvSpPr>
        <p:spPr>
          <a:xfrm>
            <a:off x="622534" y="4410080"/>
            <a:ext cx="3118334" cy="929464"/>
          </a:xfrm>
          <a:prstGeom prst="roundRect">
            <a:avLst/>
          </a:prstGeom>
          <a:solidFill>
            <a:schemeClr val="accent4">
              <a:lumMod val="40000"/>
              <a:lumOff val="60000"/>
            </a:schemeClr>
          </a:solidFill>
        </p:spPr>
        <p:txBody>
          <a:bodyPr wrap="square" lIns="36000" tIns="36000" rIns="36000" bIns="36000" rtlCol="0">
            <a:spAutoFit/>
          </a:bodyPr>
          <a:lstStyle>
            <a:defPPr>
              <a:defRPr lang="en-US"/>
            </a:defPPr>
            <a:lvl1pPr lvl="0">
              <a:defRPr sz="1200">
                <a:solidFill>
                  <a:srgbClr val="000000"/>
                </a:solidFill>
                <a:latin typeface="Poppins Medium"/>
              </a:defRPr>
            </a:lvl1pPr>
          </a:lstStyle>
          <a:p>
            <a:r>
              <a:rPr lang="en-GB" dirty="0">
                <a:solidFill>
                  <a:srgbClr val="CC0000"/>
                </a:solidFill>
              </a:rPr>
              <a:t>Testosterone deficiency</a:t>
            </a:r>
            <a:r>
              <a:rPr lang="en-GB" dirty="0"/>
              <a:t> boosts </a:t>
            </a:r>
            <a:br>
              <a:rPr lang="en-GB" dirty="0"/>
            </a:br>
            <a:r>
              <a:rPr lang="en-GB" dirty="0"/>
              <a:t>RANKL production from osteoblasts</a:t>
            </a:r>
          </a:p>
          <a:p>
            <a:pPr marL="228600" indent="-228600">
              <a:lnSpc>
                <a:spcPct val="90000"/>
              </a:lnSpc>
              <a:spcBef>
                <a:spcPts val="500"/>
              </a:spcBef>
              <a:buClr>
                <a:schemeClr val="tx1"/>
              </a:buClr>
              <a:buFont typeface="Wingdings" panose="05000000000000000000" pitchFamily="2" charset="2"/>
              <a:buChar char="§"/>
            </a:pPr>
            <a:r>
              <a:rPr lang="en-GB" dirty="0">
                <a:solidFill>
                  <a:schemeClr val="accent5"/>
                </a:solidFill>
                <a:latin typeface="+mj-lt"/>
              </a:rPr>
              <a:t>Increased RANKL levels promote bone resorption, decreasing BMD</a:t>
            </a:r>
          </a:p>
        </p:txBody>
      </p:sp>
      <p:pic>
        <p:nvPicPr>
          <p:cNvPr id="123" name="Picture 5" descr="The chemical structure of testosterone.">
            <a:extLst>
              <a:ext uri="{FF2B5EF4-FFF2-40B4-BE49-F238E27FC236}">
                <a16:creationId xmlns:a16="http://schemas.microsoft.com/office/drawing/2014/main" id="{2ADF50F8-4620-0667-D879-993809C2E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787" y="1417004"/>
            <a:ext cx="1236379" cy="7997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1"/>
            <a:ext cx="10652454" cy="639992"/>
          </a:xfrm>
        </p:spPr>
        <p:txBody>
          <a:bodyPr anchor="t">
            <a:normAutofit fontScale="90000"/>
          </a:bodyPr>
          <a:lstStyle/>
          <a:p>
            <a:r>
              <a:rPr lang="en-GB" dirty="0"/>
              <a:t>The impact of testosterone deficiency </a:t>
            </a:r>
            <a:br>
              <a:rPr lang="en-GB" dirty="0"/>
            </a:br>
            <a:r>
              <a:rPr lang="en-GB" dirty="0"/>
              <a:t>on bone metabolism in men</a:t>
            </a:r>
          </a:p>
        </p:txBody>
      </p:sp>
      <p:sp>
        <p:nvSpPr>
          <p:cNvPr id="262" name="Rectangle: Rounded Corners 261">
            <a:extLst>
              <a:ext uri="{FF2B5EF4-FFF2-40B4-BE49-F238E27FC236}">
                <a16:creationId xmlns:a16="http://schemas.microsoft.com/office/drawing/2014/main" id="{901828C4-84A9-36AF-3BFA-6B89380797D1}"/>
              </a:ext>
            </a:extLst>
          </p:cNvPr>
          <p:cNvSpPr/>
          <p:nvPr/>
        </p:nvSpPr>
        <p:spPr>
          <a:xfrm>
            <a:off x="5159464" y="2270838"/>
            <a:ext cx="1335640" cy="26518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Testosterone</a:t>
            </a:r>
          </a:p>
        </p:txBody>
      </p:sp>
      <p:cxnSp>
        <p:nvCxnSpPr>
          <p:cNvPr id="183" name="Elbow Connector 144">
            <a:extLst>
              <a:ext uri="{FF2B5EF4-FFF2-40B4-BE49-F238E27FC236}">
                <a16:creationId xmlns:a16="http://schemas.microsoft.com/office/drawing/2014/main" id="{4882016C-41BE-603D-33D1-CF15B3DF86EE}"/>
              </a:ext>
            </a:extLst>
          </p:cNvPr>
          <p:cNvCxnSpPr/>
          <p:nvPr/>
        </p:nvCxnSpPr>
        <p:spPr>
          <a:xfrm rot="10800000" flipV="1">
            <a:off x="4281006" y="1910202"/>
            <a:ext cx="966643" cy="393141"/>
          </a:xfrm>
          <a:prstGeom prst="bentConnector2">
            <a:avLst/>
          </a:prstGeom>
          <a:ln w="571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84" name="Elbow Connector 150">
            <a:extLst>
              <a:ext uri="{FF2B5EF4-FFF2-40B4-BE49-F238E27FC236}">
                <a16:creationId xmlns:a16="http://schemas.microsoft.com/office/drawing/2014/main" id="{B7DB2C1A-CDDC-03B3-C54B-AE7CACE21B2B}"/>
              </a:ext>
            </a:extLst>
          </p:cNvPr>
          <p:cNvCxnSpPr/>
          <p:nvPr/>
        </p:nvCxnSpPr>
        <p:spPr>
          <a:xfrm rot="10800000" flipH="1" flipV="1">
            <a:off x="6411166" y="1910202"/>
            <a:ext cx="966643" cy="393141"/>
          </a:xfrm>
          <a:prstGeom prst="bentConnector2">
            <a:avLst/>
          </a:prstGeom>
          <a:ln w="571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85" name="TextBox 184">
            <a:extLst>
              <a:ext uri="{FF2B5EF4-FFF2-40B4-BE49-F238E27FC236}">
                <a16:creationId xmlns:a16="http://schemas.microsoft.com/office/drawing/2014/main" id="{73C9ACDE-0349-09D8-026B-21A86FDFDDAD}"/>
              </a:ext>
            </a:extLst>
          </p:cNvPr>
          <p:cNvSpPr txBox="1"/>
          <p:nvPr/>
        </p:nvSpPr>
        <p:spPr>
          <a:xfrm>
            <a:off x="4005640" y="1549143"/>
            <a:ext cx="1372294" cy="280223"/>
          </a:xfrm>
          <a:prstGeom prst="rect">
            <a:avLst/>
          </a:prstGeom>
          <a:noFill/>
        </p:spPr>
        <p:txBody>
          <a:bodyPr wrap="none" rtlCol="0">
            <a:spAutoFit/>
          </a:bodyPr>
          <a:lstStyle/>
          <a:p>
            <a:pPr algn="ctr"/>
            <a:r>
              <a:rPr lang="en-GB" sz="1000" i="1" dirty="0"/>
              <a:t>5-</a:t>
            </a:r>
            <a:r>
              <a:rPr lang="el-GR" sz="1000" i="1" dirty="0"/>
              <a:t>α</a:t>
            </a:r>
            <a:r>
              <a:rPr lang="en-GB" sz="1000" i="1" dirty="0"/>
              <a:t> reductase 1</a:t>
            </a:r>
          </a:p>
        </p:txBody>
      </p:sp>
      <p:sp>
        <p:nvSpPr>
          <p:cNvPr id="186" name="TextBox 185">
            <a:extLst>
              <a:ext uri="{FF2B5EF4-FFF2-40B4-BE49-F238E27FC236}">
                <a16:creationId xmlns:a16="http://schemas.microsoft.com/office/drawing/2014/main" id="{4C08EB11-65F7-5B4E-4674-6CC20E9F8AC8}"/>
              </a:ext>
            </a:extLst>
          </p:cNvPr>
          <p:cNvSpPr txBox="1"/>
          <p:nvPr/>
        </p:nvSpPr>
        <p:spPr>
          <a:xfrm>
            <a:off x="6303543" y="1549143"/>
            <a:ext cx="1456213" cy="280223"/>
          </a:xfrm>
          <a:prstGeom prst="rect">
            <a:avLst/>
          </a:prstGeom>
          <a:noFill/>
        </p:spPr>
        <p:txBody>
          <a:bodyPr wrap="none" rtlCol="0">
            <a:spAutoFit/>
          </a:bodyPr>
          <a:lstStyle/>
          <a:p>
            <a:pPr algn="ctr"/>
            <a:r>
              <a:rPr lang="en-GB" sz="1000" i="1" dirty="0"/>
              <a:t>P450 aromatase</a:t>
            </a:r>
          </a:p>
        </p:txBody>
      </p:sp>
      <p:grpSp>
        <p:nvGrpSpPr>
          <p:cNvPr id="13" name="Group 12">
            <a:extLst>
              <a:ext uri="{FF2B5EF4-FFF2-40B4-BE49-F238E27FC236}">
                <a16:creationId xmlns:a16="http://schemas.microsoft.com/office/drawing/2014/main" id="{423F7644-BD83-4744-D13B-C5A37575AA63}"/>
              </a:ext>
            </a:extLst>
          </p:cNvPr>
          <p:cNvGrpSpPr/>
          <p:nvPr/>
        </p:nvGrpSpPr>
        <p:grpSpPr>
          <a:xfrm>
            <a:off x="6586593" y="2316634"/>
            <a:ext cx="1667354" cy="781244"/>
            <a:chOff x="6586593" y="2417114"/>
            <a:chExt cx="1667354" cy="781244"/>
          </a:xfrm>
        </p:grpSpPr>
        <p:pic>
          <p:nvPicPr>
            <p:cNvPr id="188" name="Picture 7" descr="The chemical structure of estradiol.">
              <a:extLst>
                <a:ext uri="{FF2B5EF4-FFF2-40B4-BE49-F238E27FC236}">
                  <a16:creationId xmlns:a16="http://schemas.microsoft.com/office/drawing/2014/main" id="{27940D3D-892A-D7D4-F6BE-416EF39AD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6593" y="2417114"/>
              <a:ext cx="1234558" cy="781244"/>
            </a:xfrm>
            <a:prstGeom prst="rect">
              <a:avLst/>
            </a:prstGeom>
            <a:noFill/>
            <a:extLst>
              <a:ext uri="{909E8E84-426E-40DD-AFC4-6F175D3DCCD1}">
                <a14:hiddenFill xmlns:a14="http://schemas.microsoft.com/office/drawing/2010/main">
                  <a:solidFill>
                    <a:srgbClr val="FFFFFF"/>
                  </a:solidFill>
                </a14:hiddenFill>
              </a:ext>
            </a:extLst>
          </p:spPr>
        </p:pic>
        <p:sp>
          <p:nvSpPr>
            <p:cNvPr id="189" name="Rectangle: Rounded Corners 188">
              <a:extLst>
                <a:ext uri="{FF2B5EF4-FFF2-40B4-BE49-F238E27FC236}">
                  <a16:creationId xmlns:a16="http://schemas.microsoft.com/office/drawing/2014/main" id="{DFEDDA23-F261-311A-57C3-8F9433BBD797}"/>
                </a:ext>
              </a:extLst>
            </p:cNvPr>
            <p:cNvSpPr/>
            <p:nvPr/>
          </p:nvSpPr>
          <p:spPr>
            <a:xfrm>
              <a:off x="7655196" y="2896045"/>
              <a:ext cx="598751" cy="26518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E2</a:t>
              </a:r>
            </a:p>
          </p:txBody>
        </p:sp>
      </p:grpSp>
      <p:grpSp>
        <p:nvGrpSpPr>
          <p:cNvPr id="12" name="Group 11">
            <a:extLst>
              <a:ext uri="{FF2B5EF4-FFF2-40B4-BE49-F238E27FC236}">
                <a16:creationId xmlns:a16="http://schemas.microsoft.com/office/drawing/2014/main" id="{A9757998-8E89-9FFF-CE05-24DF311E0717}"/>
              </a:ext>
            </a:extLst>
          </p:cNvPr>
          <p:cNvGrpSpPr/>
          <p:nvPr/>
        </p:nvGrpSpPr>
        <p:grpSpPr>
          <a:xfrm>
            <a:off x="3558678" y="2266605"/>
            <a:ext cx="1618635" cy="879134"/>
            <a:chOff x="3558678" y="2367085"/>
            <a:chExt cx="1618635" cy="879134"/>
          </a:xfrm>
        </p:grpSpPr>
        <p:pic>
          <p:nvPicPr>
            <p:cNvPr id="187" name="Picture 9" descr="The chemical structure of dihydrotestosterone.">
              <a:extLst>
                <a:ext uri="{FF2B5EF4-FFF2-40B4-BE49-F238E27FC236}">
                  <a16:creationId xmlns:a16="http://schemas.microsoft.com/office/drawing/2014/main" id="{961BFEC1-FDAD-6EB1-5366-0E64DA3C90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8678" y="2367085"/>
              <a:ext cx="1193945" cy="879134"/>
            </a:xfrm>
            <a:prstGeom prst="rect">
              <a:avLst/>
            </a:prstGeom>
            <a:noFill/>
            <a:extLst>
              <a:ext uri="{909E8E84-426E-40DD-AFC4-6F175D3DCCD1}">
                <a14:hiddenFill xmlns:a14="http://schemas.microsoft.com/office/drawing/2010/main">
                  <a:solidFill>
                    <a:srgbClr val="FFFFFF"/>
                  </a:solidFill>
                </a14:hiddenFill>
              </a:ext>
            </a:extLst>
          </p:spPr>
        </p:pic>
        <p:sp>
          <p:nvSpPr>
            <p:cNvPr id="190" name="Rectangle: Rounded Corners 189">
              <a:extLst>
                <a:ext uri="{FF2B5EF4-FFF2-40B4-BE49-F238E27FC236}">
                  <a16:creationId xmlns:a16="http://schemas.microsoft.com/office/drawing/2014/main" id="{B12984BB-683A-E3BB-8718-08B35BCC8C16}"/>
                </a:ext>
              </a:extLst>
            </p:cNvPr>
            <p:cNvSpPr/>
            <p:nvPr/>
          </p:nvSpPr>
          <p:spPr>
            <a:xfrm>
              <a:off x="4578562" y="2853931"/>
              <a:ext cx="598751" cy="26518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DHT</a:t>
              </a:r>
            </a:p>
          </p:txBody>
        </p:sp>
      </p:grpSp>
      <p:grpSp>
        <p:nvGrpSpPr>
          <p:cNvPr id="191" name="Group 190">
            <a:extLst>
              <a:ext uri="{FF2B5EF4-FFF2-40B4-BE49-F238E27FC236}">
                <a16:creationId xmlns:a16="http://schemas.microsoft.com/office/drawing/2014/main" id="{B0217D19-5F84-49CA-3FC6-039CDF6744B1}"/>
              </a:ext>
            </a:extLst>
          </p:cNvPr>
          <p:cNvGrpSpPr/>
          <p:nvPr/>
        </p:nvGrpSpPr>
        <p:grpSpPr>
          <a:xfrm>
            <a:off x="3051058" y="3595292"/>
            <a:ext cx="1931941" cy="1075914"/>
            <a:chOff x="2843038" y="3169536"/>
            <a:chExt cx="1697519" cy="945362"/>
          </a:xfrm>
        </p:grpSpPr>
        <p:sp>
          <p:nvSpPr>
            <p:cNvPr id="243" name="Freeform: Shape 242">
              <a:extLst>
                <a:ext uri="{FF2B5EF4-FFF2-40B4-BE49-F238E27FC236}">
                  <a16:creationId xmlns:a16="http://schemas.microsoft.com/office/drawing/2014/main" id="{72BBD094-D756-BCE1-69E0-9315DE9E7976}"/>
                </a:ext>
              </a:extLst>
            </p:cNvPr>
            <p:cNvSpPr/>
            <p:nvPr/>
          </p:nvSpPr>
          <p:spPr>
            <a:xfrm>
              <a:off x="3746099" y="3169536"/>
              <a:ext cx="353780" cy="582619"/>
            </a:xfrm>
            <a:custGeom>
              <a:avLst/>
              <a:gdLst>
                <a:gd name="connsiteX0" fmla="*/ 47560 w 353780"/>
                <a:gd name="connsiteY0" fmla="*/ 0 h 437198"/>
                <a:gd name="connsiteX1" fmla="*/ 85661 w 353780"/>
                <a:gd name="connsiteY1" fmla="*/ 174655 h 437198"/>
                <a:gd name="connsiteX2" fmla="*/ 268120 w 353780"/>
                <a:gd name="connsiteY2" fmla="*/ 174655 h 437198"/>
                <a:gd name="connsiteX3" fmla="*/ 306221 w 353780"/>
                <a:gd name="connsiteY3" fmla="*/ 1 h 437198"/>
                <a:gd name="connsiteX4" fmla="*/ 339879 w 353780"/>
                <a:gd name="connsiteY4" fmla="*/ 49923 h 437198"/>
                <a:gd name="connsiteX5" fmla="*/ 353780 w 353780"/>
                <a:gd name="connsiteY5" fmla="*/ 118777 h 437198"/>
                <a:gd name="connsiteX6" fmla="*/ 353780 w 353780"/>
                <a:gd name="connsiteY6" fmla="*/ 260308 h 437198"/>
                <a:gd name="connsiteX7" fmla="*/ 176890 w 353780"/>
                <a:gd name="connsiteY7" fmla="*/ 437198 h 437198"/>
                <a:gd name="connsiteX8" fmla="*/ 0 w 353780"/>
                <a:gd name="connsiteY8" fmla="*/ 260308 h 437198"/>
                <a:gd name="connsiteX9" fmla="*/ 0 w 353780"/>
                <a:gd name="connsiteY9" fmla="*/ 118777 h 437198"/>
                <a:gd name="connsiteX10" fmla="*/ 13901 w 353780"/>
                <a:gd name="connsiteY10" fmla="*/ 49923 h 43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780" h="437198">
                  <a:moveTo>
                    <a:pt x="47560" y="0"/>
                  </a:moveTo>
                  <a:lnTo>
                    <a:pt x="85661" y="174655"/>
                  </a:lnTo>
                  <a:lnTo>
                    <a:pt x="268120" y="174655"/>
                  </a:lnTo>
                  <a:lnTo>
                    <a:pt x="306221" y="1"/>
                  </a:lnTo>
                  <a:lnTo>
                    <a:pt x="339879" y="49923"/>
                  </a:lnTo>
                  <a:cubicBezTo>
                    <a:pt x="348831" y="71086"/>
                    <a:pt x="353780" y="94354"/>
                    <a:pt x="353780" y="118777"/>
                  </a:cubicBezTo>
                  <a:lnTo>
                    <a:pt x="353780" y="260308"/>
                  </a:lnTo>
                  <a:cubicBezTo>
                    <a:pt x="353780" y="358002"/>
                    <a:pt x="274584" y="437198"/>
                    <a:pt x="176890" y="437198"/>
                  </a:cubicBezTo>
                  <a:cubicBezTo>
                    <a:pt x="79196" y="437198"/>
                    <a:pt x="0" y="358002"/>
                    <a:pt x="0" y="260308"/>
                  </a:cubicBezTo>
                  <a:lnTo>
                    <a:pt x="0" y="118777"/>
                  </a:lnTo>
                  <a:cubicBezTo>
                    <a:pt x="0" y="94354"/>
                    <a:pt x="4950" y="71086"/>
                    <a:pt x="13901" y="49923"/>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4" name="Rectangle: Rounded Corners 243">
              <a:extLst>
                <a:ext uri="{FF2B5EF4-FFF2-40B4-BE49-F238E27FC236}">
                  <a16:creationId xmlns:a16="http://schemas.microsoft.com/office/drawing/2014/main" id="{918F6D2E-F5A8-614E-5911-14DDBF4CF4AD}"/>
                </a:ext>
              </a:extLst>
            </p:cNvPr>
            <p:cNvSpPr/>
            <p:nvPr/>
          </p:nvSpPr>
          <p:spPr>
            <a:xfrm>
              <a:off x="2962801" y="3529791"/>
              <a:ext cx="1577756" cy="45265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latin typeface="+mj-lt"/>
                </a:rPr>
                <a:t>Osteoblast</a:t>
              </a:r>
            </a:p>
          </p:txBody>
        </p:sp>
        <p:grpSp>
          <p:nvGrpSpPr>
            <p:cNvPr id="245" name="Group 33">
              <a:extLst>
                <a:ext uri="{FF2B5EF4-FFF2-40B4-BE49-F238E27FC236}">
                  <a16:creationId xmlns:a16="http://schemas.microsoft.com/office/drawing/2014/main" id="{61585167-8EDB-3238-0CCC-15EE1BCBEE56}"/>
                </a:ext>
              </a:extLst>
            </p:cNvPr>
            <p:cNvGrpSpPr>
              <a:grpSpLocks/>
            </p:cNvGrpSpPr>
            <p:nvPr/>
          </p:nvGrpSpPr>
          <p:grpSpPr bwMode="auto">
            <a:xfrm>
              <a:off x="2843038" y="3403987"/>
              <a:ext cx="662565" cy="710911"/>
              <a:chOff x="4012" y="1593"/>
              <a:chExt cx="1116" cy="1198"/>
            </a:xfrm>
          </p:grpSpPr>
          <p:sp>
            <p:nvSpPr>
              <p:cNvPr id="247" name="Freeform 34">
                <a:extLst>
                  <a:ext uri="{FF2B5EF4-FFF2-40B4-BE49-F238E27FC236}">
                    <a16:creationId xmlns:a16="http://schemas.microsoft.com/office/drawing/2014/main" id="{BB12013E-EA03-EC30-505E-84D206112EBD}"/>
                  </a:ext>
                </a:extLst>
              </p:cNvPr>
              <p:cNvSpPr>
                <a:spLocks/>
              </p:cNvSpPr>
              <p:nvPr/>
            </p:nvSpPr>
            <p:spPr bwMode="auto">
              <a:xfrm>
                <a:off x="4012" y="1593"/>
                <a:ext cx="1116" cy="1107"/>
              </a:xfrm>
              <a:custGeom>
                <a:avLst/>
                <a:gdLst>
                  <a:gd name="T0" fmla="*/ 3701 w 446"/>
                  <a:gd name="T1" fmla="*/ 205 h 415"/>
                  <a:gd name="T2" fmla="*/ 1021 w 446"/>
                  <a:gd name="T3" fmla="*/ 1422 h 415"/>
                  <a:gd name="T4" fmla="*/ 188 w 446"/>
                  <a:gd name="T5" fmla="*/ 4140 h 415"/>
                  <a:gd name="T6" fmla="*/ 4214 w 446"/>
                  <a:gd name="T7" fmla="*/ 7800 h 415"/>
                  <a:gd name="T8" fmla="*/ 5360 w 446"/>
                  <a:gd name="T9" fmla="*/ 7762 h 415"/>
                  <a:gd name="T10" fmla="*/ 6906 w 446"/>
                  <a:gd name="T11" fmla="*/ 4724 h 415"/>
                  <a:gd name="T12" fmla="*/ 6781 w 446"/>
                  <a:gd name="T13" fmla="*/ 3222 h 415"/>
                  <a:gd name="T14" fmla="*/ 5027 w 446"/>
                  <a:gd name="T15" fmla="*/ 1003 h 415"/>
                  <a:gd name="T16" fmla="*/ 3713 w 446"/>
                  <a:gd name="T17" fmla="*/ 205 h 4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6" h="415">
                    <a:moveTo>
                      <a:pt x="236" y="11"/>
                    </a:moveTo>
                    <a:cubicBezTo>
                      <a:pt x="190" y="0"/>
                      <a:pt x="100" y="49"/>
                      <a:pt x="65" y="75"/>
                    </a:cubicBezTo>
                    <a:cubicBezTo>
                      <a:pt x="12" y="114"/>
                      <a:pt x="0" y="153"/>
                      <a:pt x="12" y="218"/>
                    </a:cubicBezTo>
                    <a:cubicBezTo>
                      <a:pt x="34" y="346"/>
                      <a:pt x="144" y="412"/>
                      <a:pt x="269" y="411"/>
                    </a:cubicBezTo>
                    <a:cubicBezTo>
                      <a:pt x="291" y="411"/>
                      <a:pt x="310" y="415"/>
                      <a:pt x="342" y="409"/>
                    </a:cubicBezTo>
                    <a:cubicBezTo>
                      <a:pt x="423" y="391"/>
                      <a:pt x="437" y="292"/>
                      <a:pt x="441" y="249"/>
                    </a:cubicBezTo>
                    <a:cubicBezTo>
                      <a:pt x="443" y="221"/>
                      <a:pt x="446" y="195"/>
                      <a:pt x="433" y="170"/>
                    </a:cubicBezTo>
                    <a:cubicBezTo>
                      <a:pt x="418" y="142"/>
                      <a:pt x="347" y="72"/>
                      <a:pt x="321" y="53"/>
                    </a:cubicBezTo>
                    <a:cubicBezTo>
                      <a:pt x="293" y="33"/>
                      <a:pt x="258" y="16"/>
                      <a:pt x="237" y="11"/>
                    </a:cubicBezTo>
                  </a:path>
                </a:pathLst>
              </a:custGeom>
              <a:solidFill>
                <a:srgbClr val="FED1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8" name="Freeform 35">
                <a:extLst>
                  <a:ext uri="{FF2B5EF4-FFF2-40B4-BE49-F238E27FC236}">
                    <a16:creationId xmlns:a16="http://schemas.microsoft.com/office/drawing/2014/main" id="{C9253FB7-7A59-5E5E-6856-1CBF43A33396}"/>
                  </a:ext>
                </a:extLst>
              </p:cNvPr>
              <p:cNvSpPr>
                <a:spLocks/>
              </p:cNvSpPr>
              <p:nvPr/>
            </p:nvSpPr>
            <p:spPr bwMode="auto">
              <a:xfrm>
                <a:off x="4540" y="1911"/>
                <a:ext cx="500" cy="730"/>
              </a:xfrm>
              <a:custGeom>
                <a:avLst/>
                <a:gdLst>
                  <a:gd name="T0" fmla="*/ 20 w 200"/>
                  <a:gd name="T1" fmla="*/ 3634 h 274"/>
                  <a:gd name="T2" fmla="*/ 550 w 200"/>
                  <a:gd name="T3" fmla="*/ 4764 h 274"/>
                  <a:gd name="T4" fmla="*/ 1563 w 200"/>
                  <a:gd name="T5" fmla="*/ 5126 h 274"/>
                  <a:gd name="T6" fmla="*/ 2988 w 200"/>
                  <a:gd name="T7" fmla="*/ 4082 h 274"/>
                  <a:gd name="T8" fmla="*/ 3000 w 200"/>
                  <a:gd name="T9" fmla="*/ 2909 h 274"/>
                  <a:gd name="T10" fmla="*/ 2875 w 200"/>
                  <a:gd name="T11" fmla="*/ 1271 h 274"/>
                  <a:gd name="T12" fmla="*/ 1208 w 200"/>
                  <a:gd name="T13" fmla="*/ 567 h 2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274">
                    <a:moveTo>
                      <a:pt x="1" y="192"/>
                    </a:moveTo>
                    <a:cubicBezTo>
                      <a:pt x="0" y="215"/>
                      <a:pt x="19" y="238"/>
                      <a:pt x="35" y="252"/>
                    </a:cubicBezTo>
                    <a:cubicBezTo>
                      <a:pt x="53" y="269"/>
                      <a:pt x="76" y="274"/>
                      <a:pt x="100" y="271"/>
                    </a:cubicBezTo>
                    <a:cubicBezTo>
                      <a:pt x="133" y="267"/>
                      <a:pt x="177" y="249"/>
                      <a:pt x="191" y="216"/>
                    </a:cubicBezTo>
                    <a:cubicBezTo>
                      <a:pt x="200" y="194"/>
                      <a:pt x="191" y="178"/>
                      <a:pt x="192" y="154"/>
                    </a:cubicBezTo>
                    <a:cubicBezTo>
                      <a:pt x="193" y="130"/>
                      <a:pt x="190" y="91"/>
                      <a:pt x="184" y="67"/>
                    </a:cubicBezTo>
                    <a:cubicBezTo>
                      <a:pt x="174" y="25"/>
                      <a:pt x="110" y="0"/>
                      <a:pt x="77" y="30"/>
                    </a:cubicBezTo>
                  </a:path>
                </a:pathLst>
              </a:custGeom>
              <a:solidFill>
                <a:srgbClr val="FEBF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9" name="Freeform 36">
                <a:extLst>
                  <a:ext uri="{FF2B5EF4-FFF2-40B4-BE49-F238E27FC236}">
                    <a16:creationId xmlns:a16="http://schemas.microsoft.com/office/drawing/2014/main" id="{80934F8F-EA5D-12AA-1911-5B287DF4A568}"/>
                  </a:ext>
                </a:extLst>
              </p:cNvPr>
              <p:cNvSpPr>
                <a:spLocks/>
              </p:cNvSpPr>
              <p:nvPr/>
            </p:nvSpPr>
            <p:spPr bwMode="auto">
              <a:xfrm>
                <a:off x="4487" y="1860"/>
                <a:ext cx="638" cy="931"/>
              </a:xfrm>
              <a:custGeom>
                <a:avLst/>
                <a:gdLst>
                  <a:gd name="T0" fmla="*/ 1992 w 255"/>
                  <a:gd name="T1" fmla="*/ 435 h 349"/>
                  <a:gd name="T2" fmla="*/ 95 w 255"/>
                  <a:gd name="T3" fmla="*/ 2732 h 349"/>
                  <a:gd name="T4" fmla="*/ 1001 w 255"/>
                  <a:gd name="T5" fmla="*/ 4975 h 349"/>
                  <a:gd name="T6" fmla="*/ 1992 w 255"/>
                  <a:gd name="T7" fmla="*/ 435 h 3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5" h="349">
                    <a:moveTo>
                      <a:pt x="127" y="23"/>
                    </a:moveTo>
                    <a:cubicBezTo>
                      <a:pt x="49" y="0"/>
                      <a:pt x="15" y="80"/>
                      <a:pt x="6" y="144"/>
                    </a:cubicBezTo>
                    <a:cubicBezTo>
                      <a:pt x="0" y="194"/>
                      <a:pt x="24" y="234"/>
                      <a:pt x="64" y="262"/>
                    </a:cubicBezTo>
                    <a:cubicBezTo>
                      <a:pt x="191" y="349"/>
                      <a:pt x="255" y="55"/>
                      <a:pt x="127" y="23"/>
                    </a:cubicBezTo>
                    <a:close/>
                  </a:path>
                </a:pathLst>
              </a:custGeom>
              <a:solidFill>
                <a:srgbClr val="3D45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0" name="Freeform 37">
                <a:extLst>
                  <a:ext uri="{FF2B5EF4-FFF2-40B4-BE49-F238E27FC236}">
                    <a16:creationId xmlns:a16="http://schemas.microsoft.com/office/drawing/2014/main" id="{62126744-1530-11D9-0B6C-40E4468BC3EA}"/>
                  </a:ext>
                </a:extLst>
              </p:cNvPr>
              <p:cNvSpPr>
                <a:spLocks/>
              </p:cNvSpPr>
              <p:nvPr/>
            </p:nvSpPr>
            <p:spPr bwMode="auto">
              <a:xfrm>
                <a:off x="4510" y="1932"/>
                <a:ext cx="267" cy="595"/>
              </a:xfrm>
              <a:custGeom>
                <a:avLst/>
                <a:gdLst>
                  <a:gd name="T0" fmla="*/ 1662 w 107"/>
                  <a:gd name="T1" fmla="*/ 192 h 223"/>
                  <a:gd name="T2" fmla="*/ 374 w 107"/>
                  <a:gd name="T3" fmla="*/ 1673 h 223"/>
                  <a:gd name="T4" fmla="*/ 933 w 107"/>
                  <a:gd name="T5" fmla="*/ 4237 h 223"/>
                  <a:gd name="T6" fmla="*/ 808 w 107"/>
                  <a:gd name="T7" fmla="*/ 1788 h 223"/>
                  <a:gd name="T8" fmla="*/ 1662 w 107"/>
                  <a:gd name="T9" fmla="*/ 192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223">
                    <a:moveTo>
                      <a:pt x="107" y="10"/>
                    </a:moveTo>
                    <a:cubicBezTo>
                      <a:pt x="64" y="0"/>
                      <a:pt x="37" y="47"/>
                      <a:pt x="24" y="88"/>
                    </a:cubicBezTo>
                    <a:cubicBezTo>
                      <a:pt x="11" y="130"/>
                      <a:pt x="0" y="175"/>
                      <a:pt x="60" y="223"/>
                    </a:cubicBezTo>
                    <a:cubicBezTo>
                      <a:pt x="39" y="186"/>
                      <a:pt x="25" y="144"/>
                      <a:pt x="52" y="94"/>
                    </a:cubicBezTo>
                    <a:cubicBezTo>
                      <a:pt x="79" y="43"/>
                      <a:pt x="84" y="12"/>
                      <a:pt x="107" y="10"/>
                    </a:cubicBezTo>
                    <a:close/>
                  </a:path>
                </a:pathLst>
              </a:custGeom>
              <a:solidFill>
                <a:srgbClr val="7E7D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1" name="Freeform 38">
                <a:extLst>
                  <a:ext uri="{FF2B5EF4-FFF2-40B4-BE49-F238E27FC236}">
                    <a16:creationId xmlns:a16="http://schemas.microsoft.com/office/drawing/2014/main" id="{7E243440-70FA-729B-3994-97CE5FA0D96F}"/>
                  </a:ext>
                </a:extLst>
              </p:cNvPr>
              <p:cNvSpPr>
                <a:spLocks/>
              </p:cNvSpPr>
              <p:nvPr/>
            </p:nvSpPr>
            <p:spPr bwMode="auto">
              <a:xfrm>
                <a:off x="4712" y="2057"/>
                <a:ext cx="233" cy="563"/>
              </a:xfrm>
              <a:custGeom>
                <a:avLst/>
                <a:gdLst>
                  <a:gd name="T0" fmla="*/ 1380 w 93"/>
                  <a:gd name="T1" fmla="*/ 136 h 211"/>
                  <a:gd name="T2" fmla="*/ 1443 w 93"/>
                  <a:gd name="T3" fmla="*/ 1275 h 211"/>
                  <a:gd name="T4" fmla="*/ 1305 w 93"/>
                  <a:gd name="T5" fmla="*/ 2415 h 211"/>
                  <a:gd name="T6" fmla="*/ 0 w 93"/>
                  <a:gd name="T7" fmla="*/ 3418 h 211"/>
                  <a:gd name="T8" fmla="*/ 784 w 93"/>
                  <a:gd name="T9" fmla="*/ 2948 h 211"/>
                  <a:gd name="T10" fmla="*/ 1005 w 93"/>
                  <a:gd name="T11" fmla="*/ 1937 h 211"/>
                  <a:gd name="T12" fmla="*/ 1213 w 93"/>
                  <a:gd name="T13" fmla="*/ 1387 h 211"/>
                  <a:gd name="T14" fmla="*/ 1225 w 93"/>
                  <a:gd name="T15" fmla="*/ 969 h 211"/>
                  <a:gd name="T16" fmla="*/ 1305 w 93"/>
                  <a:gd name="T17" fmla="*/ 0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211">
                    <a:moveTo>
                      <a:pt x="88" y="7"/>
                    </a:moveTo>
                    <a:cubicBezTo>
                      <a:pt x="87" y="26"/>
                      <a:pt x="93" y="47"/>
                      <a:pt x="92" y="67"/>
                    </a:cubicBezTo>
                    <a:cubicBezTo>
                      <a:pt x="91" y="88"/>
                      <a:pt x="91" y="107"/>
                      <a:pt x="83" y="127"/>
                    </a:cubicBezTo>
                    <a:cubicBezTo>
                      <a:pt x="70" y="157"/>
                      <a:pt x="38" y="211"/>
                      <a:pt x="0" y="180"/>
                    </a:cubicBezTo>
                    <a:cubicBezTo>
                      <a:pt x="16" y="177"/>
                      <a:pt x="41" y="170"/>
                      <a:pt x="50" y="155"/>
                    </a:cubicBezTo>
                    <a:cubicBezTo>
                      <a:pt x="60" y="139"/>
                      <a:pt x="57" y="118"/>
                      <a:pt x="64" y="102"/>
                    </a:cubicBezTo>
                    <a:cubicBezTo>
                      <a:pt x="69" y="92"/>
                      <a:pt x="76" y="84"/>
                      <a:pt x="77" y="73"/>
                    </a:cubicBezTo>
                    <a:cubicBezTo>
                      <a:pt x="77" y="64"/>
                      <a:pt x="75" y="61"/>
                      <a:pt x="78" y="51"/>
                    </a:cubicBezTo>
                    <a:cubicBezTo>
                      <a:pt x="84" y="32"/>
                      <a:pt x="82" y="19"/>
                      <a:pt x="83" y="0"/>
                    </a:cubicBezTo>
                  </a:path>
                </a:pathLst>
              </a:custGeom>
              <a:solidFill>
                <a:srgbClr val="091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2" name="Freeform 39">
                <a:extLst>
                  <a:ext uri="{FF2B5EF4-FFF2-40B4-BE49-F238E27FC236}">
                    <a16:creationId xmlns:a16="http://schemas.microsoft.com/office/drawing/2014/main" id="{DDE0F762-1802-80F8-5291-610EC11CABAD}"/>
                  </a:ext>
                </a:extLst>
              </p:cNvPr>
              <p:cNvSpPr>
                <a:spLocks/>
              </p:cNvSpPr>
              <p:nvPr/>
            </p:nvSpPr>
            <p:spPr bwMode="auto">
              <a:xfrm>
                <a:off x="4077" y="1665"/>
                <a:ext cx="593" cy="728"/>
              </a:xfrm>
              <a:custGeom>
                <a:avLst/>
                <a:gdLst>
                  <a:gd name="T0" fmla="*/ 2397 w 237"/>
                  <a:gd name="T1" fmla="*/ 56 h 273"/>
                  <a:gd name="T2" fmla="*/ 1001 w 237"/>
                  <a:gd name="T3" fmla="*/ 931 h 273"/>
                  <a:gd name="T4" fmla="*/ 145 w 237"/>
                  <a:gd name="T5" fmla="*/ 1971 h 273"/>
                  <a:gd name="T6" fmla="*/ 113 w 237"/>
                  <a:gd name="T7" fmla="*/ 3549 h 273"/>
                  <a:gd name="T8" fmla="*/ 721 w 237"/>
                  <a:gd name="T9" fmla="*/ 5141 h 273"/>
                  <a:gd name="T10" fmla="*/ 626 w 237"/>
                  <a:gd name="T11" fmla="*/ 2957 h 273"/>
                  <a:gd name="T12" fmla="*/ 1284 w 237"/>
                  <a:gd name="T13" fmla="*/ 1459 h 273"/>
                  <a:gd name="T14" fmla="*/ 2334 w 237"/>
                  <a:gd name="T15" fmla="*/ 512 h 273"/>
                  <a:gd name="T16" fmla="*/ 2942 w 237"/>
                  <a:gd name="T17" fmla="*/ 307 h 273"/>
                  <a:gd name="T18" fmla="*/ 3713 w 237"/>
                  <a:gd name="T19" fmla="*/ 435 h 273"/>
                  <a:gd name="T20" fmla="*/ 2660 w 237"/>
                  <a:gd name="T21" fmla="*/ 0 h 2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7" h="273">
                    <a:moveTo>
                      <a:pt x="153" y="3"/>
                    </a:moveTo>
                    <a:cubicBezTo>
                      <a:pt x="122" y="17"/>
                      <a:pt x="93" y="30"/>
                      <a:pt x="64" y="49"/>
                    </a:cubicBezTo>
                    <a:cubicBezTo>
                      <a:pt x="44" y="61"/>
                      <a:pt x="18" y="82"/>
                      <a:pt x="9" y="104"/>
                    </a:cubicBezTo>
                    <a:cubicBezTo>
                      <a:pt x="0" y="129"/>
                      <a:pt x="1" y="161"/>
                      <a:pt x="7" y="187"/>
                    </a:cubicBezTo>
                    <a:cubicBezTo>
                      <a:pt x="11" y="205"/>
                      <a:pt x="23" y="273"/>
                      <a:pt x="46" y="271"/>
                    </a:cubicBezTo>
                    <a:cubicBezTo>
                      <a:pt x="29" y="234"/>
                      <a:pt x="28" y="195"/>
                      <a:pt x="40" y="156"/>
                    </a:cubicBezTo>
                    <a:cubicBezTo>
                      <a:pt x="48" y="130"/>
                      <a:pt x="62" y="97"/>
                      <a:pt x="82" y="77"/>
                    </a:cubicBezTo>
                    <a:cubicBezTo>
                      <a:pt x="103" y="57"/>
                      <a:pt x="121" y="38"/>
                      <a:pt x="149" y="27"/>
                    </a:cubicBezTo>
                    <a:cubicBezTo>
                      <a:pt x="162" y="22"/>
                      <a:pt x="173" y="17"/>
                      <a:pt x="188" y="16"/>
                    </a:cubicBezTo>
                    <a:cubicBezTo>
                      <a:pt x="205" y="16"/>
                      <a:pt x="221" y="23"/>
                      <a:pt x="237" y="23"/>
                    </a:cubicBezTo>
                    <a:cubicBezTo>
                      <a:pt x="220" y="1"/>
                      <a:pt x="197" y="0"/>
                      <a:pt x="170" y="0"/>
                    </a:cubicBezTo>
                  </a:path>
                </a:pathLst>
              </a:custGeom>
              <a:solidFill>
                <a:srgbClr val="FEE9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3" name="Freeform 40">
                <a:extLst>
                  <a:ext uri="{FF2B5EF4-FFF2-40B4-BE49-F238E27FC236}">
                    <a16:creationId xmlns:a16="http://schemas.microsoft.com/office/drawing/2014/main" id="{A1041A75-C391-4AC1-F40E-E068C0359F42}"/>
                  </a:ext>
                </a:extLst>
              </p:cNvPr>
              <p:cNvSpPr>
                <a:spLocks/>
              </p:cNvSpPr>
              <p:nvPr/>
            </p:nvSpPr>
            <p:spPr bwMode="auto">
              <a:xfrm>
                <a:off x="4437" y="1977"/>
                <a:ext cx="653" cy="694"/>
              </a:xfrm>
              <a:custGeom>
                <a:avLst/>
                <a:gdLst>
                  <a:gd name="T0" fmla="*/ 125 w 261"/>
                  <a:gd name="T1" fmla="*/ 4602 h 260"/>
                  <a:gd name="T2" fmla="*/ 1051 w 261"/>
                  <a:gd name="T3" fmla="*/ 4810 h 260"/>
                  <a:gd name="T4" fmla="*/ 2034 w 261"/>
                  <a:gd name="T5" fmla="*/ 4909 h 260"/>
                  <a:gd name="T6" fmla="*/ 3525 w 261"/>
                  <a:gd name="T7" fmla="*/ 4204 h 260"/>
                  <a:gd name="T8" fmla="*/ 3931 w 261"/>
                  <a:gd name="T9" fmla="*/ 2165 h 260"/>
                  <a:gd name="T10" fmla="*/ 4026 w 261"/>
                  <a:gd name="T11" fmla="*/ 1004 h 260"/>
                  <a:gd name="T12" fmla="*/ 3463 w 261"/>
                  <a:gd name="T13" fmla="*/ 0 h 260"/>
                  <a:gd name="T14" fmla="*/ 3663 w 261"/>
                  <a:gd name="T15" fmla="*/ 2301 h 260"/>
                  <a:gd name="T16" fmla="*/ 3005 w 261"/>
                  <a:gd name="T17" fmla="*/ 4183 h 260"/>
                  <a:gd name="T18" fmla="*/ 1334 w 261"/>
                  <a:gd name="T19" fmla="*/ 4695 h 260"/>
                  <a:gd name="T20" fmla="*/ 0 w 261"/>
                  <a:gd name="T21" fmla="*/ 4580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1" h="260">
                    <a:moveTo>
                      <a:pt x="8" y="242"/>
                    </a:moveTo>
                    <a:cubicBezTo>
                      <a:pt x="22" y="253"/>
                      <a:pt x="49" y="252"/>
                      <a:pt x="67" y="253"/>
                    </a:cubicBezTo>
                    <a:cubicBezTo>
                      <a:pt x="88" y="253"/>
                      <a:pt x="109" y="257"/>
                      <a:pt x="130" y="258"/>
                    </a:cubicBezTo>
                    <a:cubicBezTo>
                      <a:pt x="164" y="260"/>
                      <a:pt x="206" y="251"/>
                      <a:pt x="225" y="221"/>
                    </a:cubicBezTo>
                    <a:cubicBezTo>
                      <a:pt x="245" y="189"/>
                      <a:pt x="248" y="150"/>
                      <a:pt x="251" y="114"/>
                    </a:cubicBezTo>
                    <a:cubicBezTo>
                      <a:pt x="253" y="94"/>
                      <a:pt x="261" y="73"/>
                      <a:pt x="257" y="53"/>
                    </a:cubicBezTo>
                    <a:cubicBezTo>
                      <a:pt x="254" y="35"/>
                      <a:pt x="235" y="11"/>
                      <a:pt x="221" y="0"/>
                    </a:cubicBezTo>
                    <a:cubicBezTo>
                      <a:pt x="238" y="34"/>
                      <a:pt x="238" y="83"/>
                      <a:pt x="234" y="121"/>
                    </a:cubicBezTo>
                    <a:cubicBezTo>
                      <a:pt x="230" y="156"/>
                      <a:pt x="224" y="198"/>
                      <a:pt x="192" y="220"/>
                    </a:cubicBezTo>
                    <a:cubicBezTo>
                      <a:pt x="161" y="240"/>
                      <a:pt x="123" y="253"/>
                      <a:pt x="85" y="247"/>
                    </a:cubicBezTo>
                    <a:cubicBezTo>
                      <a:pt x="57" y="243"/>
                      <a:pt x="27" y="252"/>
                      <a:pt x="0" y="241"/>
                    </a:cubicBezTo>
                  </a:path>
                </a:pathLst>
              </a:custGeom>
              <a:solidFill>
                <a:srgbClr val="FEBF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4" name="Freeform 41">
                <a:extLst>
                  <a:ext uri="{FF2B5EF4-FFF2-40B4-BE49-F238E27FC236}">
                    <a16:creationId xmlns:a16="http://schemas.microsoft.com/office/drawing/2014/main" id="{FB2180D1-6370-D7CC-6A86-D66F4736A8FF}"/>
                  </a:ext>
                </a:extLst>
              </p:cNvPr>
              <p:cNvSpPr>
                <a:spLocks/>
              </p:cNvSpPr>
              <p:nvPr/>
            </p:nvSpPr>
            <p:spPr bwMode="auto">
              <a:xfrm>
                <a:off x="4080" y="1807"/>
                <a:ext cx="185" cy="445"/>
              </a:xfrm>
              <a:custGeom>
                <a:avLst/>
                <a:gdLst>
                  <a:gd name="T0" fmla="*/ 283 w 74"/>
                  <a:gd name="T1" fmla="*/ 3160 h 167"/>
                  <a:gd name="T2" fmla="*/ 83 w 74"/>
                  <a:gd name="T3" fmla="*/ 1271 h 167"/>
                  <a:gd name="T4" fmla="*/ 1158 w 74"/>
                  <a:gd name="T5" fmla="*/ 0 h 167"/>
                  <a:gd name="T6" fmla="*/ 375 w 74"/>
                  <a:gd name="T7" fmla="*/ 1194 h 167"/>
                  <a:gd name="T8" fmla="*/ 313 w 74"/>
                  <a:gd name="T9" fmla="*/ 2785 h 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167">
                    <a:moveTo>
                      <a:pt x="18" y="167"/>
                    </a:moveTo>
                    <a:cubicBezTo>
                      <a:pt x="0" y="143"/>
                      <a:pt x="0" y="96"/>
                      <a:pt x="5" y="67"/>
                    </a:cubicBezTo>
                    <a:cubicBezTo>
                      <a:pt x="10" y="31"/>
                      <a:pt x="41" y="13"/>
                      <a:pt x="74" y="0"/>
                    </a:cubicBezTo>
                    <a:cubicBezTo>
                      <a:pt x="50" y="15"/>
                      <a:pt x="30" y="34"/>
                      <a:pt x="24" y="63"/>
                    </a:cubicBezTo>
                    <a:cubicBezTo>
                      <a:pt x="20" y="83"/>
                      <a:pt x="11" y="128"/>
                      <a:pt x="20" y="1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5" name="Freeform 42">
                <a:extLst>
                  <a:ext uri="{FF2B5EF4-FFF2-40B4-BE49-F238E27FC236}">
                    <a16:creationId xmlns:a16="http://schemas.microsoft.com/office/drawing/2014/main" id="{5B4C8719-7753-9CDB-7CDB-910C19F64981}"/>
                  </a:ext>
                </a:extLst>
              </p:cNvPr>
              <p:cNvSpPr>
                <a:spLocks/>
              </p:cNvSpPr>
              <p:nvPr/>
            </p:nvSpPr>
            <p:spPr bwMode="auto">
              <a:xfrm>
                <a:off x="4750" y="2316"/>
                <a:ext cx="318" cy="357"/>
              </a:xfrm>
              <a:custGeom>
                <a:avLst/>
                <a:gdLst>
                  <a:gd name="T0" fmla="*/ 0 w 127"/>
                  <a:gd name="T1" fmla="*/ 2419 h 134"/>
                  <a:gd name="T2" fmla="*/ 1522 w 127"/>
                  <a:gd name="T3" fmla="*/ 1774 h 134"/>
                  <a:gd name="T4" fmla="*/ 1818 w 127"/>
                  <a:gd name="T5" fmla="*/ 943 h 134"/>
                  <a:gd name="T6" fmla="*/ 1993 w 127"/>
                  <a:gd name="T7" fmla="*/ 0 h 134"/>
                  <a:gd name="T8" fmla="*/ 1410 w 127"/>
                  <a:gd name="T9" fmla="*/ 1660 h 134"/>
                  <a:gd name="T10" fmla="*/ 959 w 127"/>
                  <a:gd name="T11" fmla="*/ 2171 h 134"/>
                  <a:gd name="T12" fmla="*/ 113 w 127"/>
                  <a:gd name="T13" fmla="*/ 2499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34">
                    <a:moveTo>
                      <a:pt x="0" y="128"/>
                    </a:moveTo>
                    <a:cubicBezTo>
                      <a:pt x="35" y="134"/>
                      <a:pt x="76" y="124"/>
                      <a:pt x="97" y="94"/>
                    </a:cubicBezTo>
                    <a:cubicBezTo>
                      <a:pt x="106" y="82"/>
                      <a:pt x="112" y="65"/>
                      <a:pt x="116" y="50"/>
                    </a:cubicBezTo>
                    <a:cubicBezTo>
                      <a:pt x="120" y="34"/>
                      <a:pt x="126" y="16"/>
                      <a:pt x="127" y="0"/>
                    </a:cubicBezTo>
                    <a:cubicBezTo>
                      <a:pt x="107" y="23"/>
                      <a:pt x="109" y="62"/>
                      <a:pt x="90" y="88"/>
                    </a:cubicBezTo>
                    <a:cubicBezTo>
                      <a:pt x="83" y="98"/>
                      <a:pt x="72" y="108"/>
                      <a:pt x="61" y="115"/>
                    </a:cubicBezTo>
                    <a:cubicBezTo>
                      <a:pt x="42" y="127"/>
                      <a:pt x="26" y="123"/>
                      <a:pt x="7" y="132"/>
                    </a:cubicBezTo>
                  </a:path>
                </a:pathLst>
              </a:custGeom>
              <a:solidFill>
                <a:srgbClr val="FF99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 name="Freeform 43">
                <a:extLst>
                  <a:ext uri="{FF2B5EF4-FFF2-40B4-BE49-F238E27FC236}">
                    <a16:creationId xmlns:a16="http://schemas.microsoft.com/office/drawing/2014/main" id="{180E5B8C-4281-6518-794E-DF0F09ACF150}"/>
                  </a:ext>
                </a:extLst>
              </p:cNvPr>
              <p:cNvSpPr>
                <a:spLocks/>
              </p:cNvSpPr>
              <p:nvPr/>
            </p:nvSpPr>
            <p:spPr bwMode="auto">
              <a:xfrm>
                <a:off x="4012" y="1593"/>
                <a:ext cx="1116" cy="1107"/>
              </a:xfrm>
              <a:custGeom>
                <a:avLst/>
                <a:gdLst>
                  <a:gd name="T0" fmla="*/ 3701 w 446"/>
                  <a:gd name="T1" fmla="*/ 205 h 415"/>
                  <a:gd name="T2" fmla="*/ 1021 w 446"/>
                  <a:gd name="T3" fmla="*/ 1422 h 415"/>
                  <a:gd name="T4" fmla="*/ 188 w 446"/>
                  <a:gd name="T5" fmla="*/ 4140 h 415"/>
                  <a:gd name="T6" fmla="*/ 4214 w 446"/>
                  <a:gd name="T7" fmla="*/ 7800 h 415"/>
                  <a:gd name="T8" fmla="*/ 5360 w 446"/>
                  <a:gd name="T9" fmla="*/ 7762 h 415"/>
                  <a:gd name="T10" fmla="*/ 6906 w 446"/>
                  <a:gd name="T11" fmla="*/ 4724 h 415"/>
                  <a:gd name="T12" fmla="*/ 6781 w 446"/>
                  <a:gd name="T13" fmla="*/ 3222 h 415"/>
                  <a:gd name="T14" fmla="*/ 5027 w 446"/>
                  <a:gd name="T15" fmla="*/ 1003 h 415"/>
                  <a:gd name="T16" fmla="*/ 3713 w 446"/>
                  <a:gd name="T17" fmla="*/ 205 h 4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6" h="415">
                    <a:moveTo>
                      <a:pt x="236" y="11"/>
                    </a:moveTo>
                    <a:cubicBezTo>
                      <a:pt x="190" y="0"/>
                      <a:pt x="100" y="49"/>
                      <a:pt x="65" y="75"/>
                    </a:cubicBezTo>
                    <a:cubicBezTo>
                      <a:pt x="12" y="114"/>
                      <a:pt x="0" y="153"/>
                      <a:pt x="12" y="218"/>
                    </a:cubicBezTo>
                    <a:cubicBezTo>
                      <a:pt x="34" y="346"/>
                      <a:pt x="144" y="412"/>
                      <a:pt x="269" y="411"/>
                    </a:cubicBezTo>
                    <a:cubicBezTo>
                      <a:pt x="291" y="411"/>
                      <a:pt x="310" y="415"/>
                      <a:pt x="342" y="409"/>
                    </a:cubicBezTo>
                    <a:cubicBezTo>
                      <a:pt x="423" y="391"/>
                      <a:pt x="437" y="292"/>
                      <a:pt x="441" y="249"/>
                    </a:cubicBezTo>
                    <a:cubicBezTo>
                      <a:pt x="443" y="221"/>
                      <a:pt x="446" y="195"/>
                      <a:pt x="433" y="170"/>
                    </a:cubicBezTo>
                    <a:cubicBezTo>
                      <a:pt x="418" y="142"/>
                      <a:pt x="347" y="72"/>
                      <a:pt x="321" y="53"/>
                    </a:cubicBezTo>
                    <a:cubicBezTo>
                      <a:pt x="293" y="33"/>
                      <a:pt x="258" y="16"/>
                      <a:pt x="237" y="11"/>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7" name="Freeform 44">
                <a:extLst>
                  <a:ext uri="{FF2B5EF4-FFF2-40B4-BE49-F238E27FC236}">
                    <a16:creationId xmlns:a16="http://schemas.microsoft.com/office/drawing/2014/main" id="{048A17AF-F63B-0FAC-A211-5DD44C112AEA}"/>
                  </a:ext>
                </a:extLst>
              </p:cNvPr>
              <p:cNvSpPr>
                <a:spLocks/>
              </p:cNvSpPr>
              <p:nvPr/>
            </p:nvSpPr>
            <p:spPr bwMode="auto">
              <a:xfrm>
                <a:off x="4487" y="1860"/>
                <a:ext cx="638" cy="931"/>
              </a:xfrm>
              <a:custGeom>
                <a:avLst/>
                <a:gdLst>
                  <a:gd name="T0" fmla="*/ 1992 w 255"/>
                  <a:gd name="T1" fmla="*/ 435 h 349"/>
                  <a:gd name="T2" fmla="*/ 95 w 255"/>
                  <a:gd name="T3" fmla="*/ 2732 h 349"/>
                  <a:gd name="T4" fmla="*/ 1001 w 255"/>
                  <a:gd name="T5" fmla="*/ 4975 h 349"/>
                  <a:gd name="T6" fmla="*/ 1992 w 255"/>
                  <a:gd name="T7" fmla="*/ 435 h 3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5" h="349">
                    <a:moveTo>
                      <a:pt x="127" y="23"/>
                    </a:moveTo>
                    <a:cubicBezTo>
                      <a:pt x="49" y="0"/>
                      <a:pt x="15" y="80"/>
                      <a:pt x="6" y="144"/>
                    </a:cubicBezTo>
                    <a:cubicBezTo>
                      <a:pt x="0" y="194"/>
                      <a:pt x="24" y="234"/>
                      <a:pt x="64" y="262"/>
                    </a:cubicBezTo>
                    <a:cubicBezTo>
                      <a:pt x="191" y="349"/>
                      <a:pt x="255" y="55"/>
                      <a:pt x="127" y="23"/>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8" name="Freeform 45">
                <a:extLst>
                  <a:ext uri="{FF2B5EF4-FFF2-40B4-BE49-F238E27FC236}">
                    <a16:creationId xmlns:a16="http://schemas.microsoft.com/office/drawing/2014/main" id="{28C72FC8-49F9-0B49-7217-68BBF8305298}"/>
                  </a:ext>
                </a:extLst>
              </p:cNvPr>
              <p:cNvSpPr>
                <a:spLocks/>
              </p:cNvSpPr>
              <p:nvPr/>
            </p:nvSpPr>
            <p:spPr bwMode="auto">
              <a:xfrm>
                <a:off x="4507" y="1993"/>
                <a:ext cx="80" cy="86"/>
              </a:xfrm>
              <a:custGeom>
                <a:avLst/>
                <a:gdLst>
                  <a:gd name="T0" fmla="*/ 50 w 32"/>
                  <a:gd name="T1" fmla="*/ 427 h 32"/>
                  <a:gd name="T2" fmla="*/ 175 w 32"/>
                  <a:gd name="T3" fmla="*/ 59 h 32"/>
                  <a:gd name="T4" fmla="*/ 470 w 32"/>
                  <a:gd name="T5" fmla="*/ 218 h 32"/>
                  <a:gd name="T6" fmla="*/ 333 w 32"/>
                  <a:gd name="T7" fmla="*/ 586 h 32"/>
                  <a:gd name="T8" fmla="*/ 50 w 32"/>
                  <a:gd name="T9" fmla="*/ 42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2">
                    <a:moveTo>
                      <a:pt x="3" y="22"/>
                    </a:moveTo>
                    <a:cubicBezTo>
                      <a:pt x="0" y="14"/>
                      <a:pt x="4" y="6"/>
                      <a:pt x="11" y="3"/>
                    </a:cubicBezTo>
                    <a:cubicBezTo>
                      <a:pt x="19" y="0"/>
                      <a:pt x="27" y="4"/>
                      <a:pt x="30" y="11"/>
                    </a:cubicBezTo>
                    <a:cubicBezTo>
                      <a:pt x="32" y="19"/>
                      <a:pt x="29" y="27"/>
                      <a:pt x="21" y="30"/>
                    </a:cubicBezTo>
                    <a:cubicBezTo>
                      <a:pt x="14" y="32"/>
                      <a:pt x="6" y="29"/>
                      <a:pt x="3"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9" name="Freeform 46">
                <a:extLst>
                  <a:ext uri="{FF2B5EF4-FFF2-40B4-BE49-F238E27FC236}">
                    <a16:creationId xmlns:a16="http://schemas.microsoft.com/office/drawing/2014/main" id="{A7377706-0F93-E746-162D-A656DB0E43BA}"/>
                  </a:ext>
                </a:extLst>
              </p:cNvPr>
              <p:cNvSpPr>
                <a:spLocks/>
              </p:cNvSpPr>
              <p:nvPr/>
            </p:nvSpPr>
            <p:spPr bwMode="auto">
              <a:xfrm>
                <a:off x="4577" y="1961"/>
                <a:ext cx="35" cy="38"/>
              </a:xfrm>
              <a:custGeom>
                <a:avLst/>
                <a:gdLst>
                  <a:gd name="T0" fmla="*/ 20 w 14"/>
                  <a:gd name="T1" fmla="*/ 176 h 14"/>
                  <a:gd name="T2" fmla="*/ 83 w 14"/>
                  <a:gd name="T3" fmla="*/ 22 h 14"/>
                  <a:gd name="T4" fmla="*/ 208 w 14"/>
                  <a:gd name="T5" fmla="*/ 103 h 14"/>
                  <a:gd name="T6" fmla="*/ 145 w 14"/>
                  <a:gd name="T7" fmla="*/ 258 h 14"/>
                  <a:gd name="T8" fmla="*/ 20 w 14"/>
                  <a:gd name="T9" fmla="*/ 17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1" y="9"/>
                    </a:moveTo>
                    <a:cubicBezTo>
                      <a:pt x="0" y="6"/>
                      <a:pt x="2" y="2"/>
                      <a:pt x="5" y="1"/>
                    </a:cubicBezTo>
                    <a:cubicBezTo>
                      <a:pt x="8" y="0"/>
                      <a:pt x="12" y="1"/>
                      <a:pt x="13" y="5"/>
                    </a:cubicBezTo>
                    <a:cubicBezTo>
                      <a:pt x="14" y="8"/>
                      <a:pt x="13" y="11"/>
                      <a:pt x="9" y="13"/>
                    </a:cubicBezTo>
                    <a:cubicBezTo>
                      <a:pt x="6" y="14"/>
                      <a:pt x="3" y="12"/>
                      <a:pt x="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0" name="Freeform 47">
                <a:extLst>
                  <a:ext uri="{FF2B5EF4-FFF2-40B4-BE49-F238E27FC236}">
                    <a16:creationId xmlns:a16="http://schemas.microsoft.com/office/drawing/2014/main" id="{910144CF-6FF3-2462-475E-340A4997450C}"/>
                  </a:ext>
                </a:extLst>
              </p:cNvPr>
              <p:cNvSpPr>
                <a:spLocks/>
              </p:cNvSpPr>
              <p:nvPr/>
            </p:nvSpPr>
            <p:spPr bwMode="auto">
              <a:xfrm>
                <a:off x="4505" y="2079"/>
                <a:ext cx="50" cy="53"/>
              </a:xfrm>
              <a:custGeom>
                <a:avLst/>
                <a:gdLst>
                  <a:gd name="T0" fmla="*/ 33 w 20"/>
                  <a:gd name="T1" fmla="*/ 239 h 20"/>
                  <a:gd name="T2" fmla="*/ 113 w 20"/>
                  <a:gd name="T3" fmla="*/ 34 h 20"/>
                  <a:gd name="T4" fmla="*/ 283 w 20"/>
                  <a:gd name="T5" fmla="*/ 133 h 20"/>
                  <a:gd name="T6" fmla="*/ 208 w 20"/>
                  <a:gd name="T7" fmla="*/ 337 h 20"/>
                  <a:gd name="T8" fmla="*/ 33 w 20"/>
                  <a:gd name="T9" fmla="*/ 23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 y="13"/>
                    </a:moveTo>
                    <a:cubicBezTo>
                      <a:pt x="0" y="9"/>
                      <a:pt x="2" y="4"/>
                      <a:pt x="7" y="2"/>
                    </a:cubicBezTo>
                    <a:cubicBezTo>
                      <a:pt x="11" y="0"/>
                      <a:pt x="16" y="2"/>
                      <a:pt x="18" y="7"/>
                    </a:cubicBezTo>
                    <a:cubicBezTo>
                      <a:pt x="20" y="11"/>
                      <a:pt x="18" y="16"/>
                      <a:pt x="13" y="18"/>
                    </a:cubicBezTo>
                    <a:cubicBezTo>
                      <a:pt x="9" y="20"/>
                      <a:pt x="4" y="18"/>
                      <a:pt x="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46" name="TextBox 245">
              <a:extLst>
                <a:ext uri="{FF2B5EF4-FFF2-40B4-BE49-F238E27FC236}">
                  <a16:creationId xmlns:a16="http://schemas.microsoft.com/office/drawing/2014/main" id="{D4F65EA2-8DA0-B806-1FB3-FF19A344A54B}"/>
                </a:ext>
              </a:extLst>
            </p:cNvPr>
            <p:cNvSpPr txBox="1"/>
            <p:nvPr/>
          </p:nvSpPr>
          <p:spPr>
            <a:xfrm>
              <a:off x="4109185" y="3226530"/>
              <a:ext cx="359394" cy="261610"/>
            </a:xfrm>
            <a:prstGeom prst="rect">
              <a:avLst/>
            </a:prstGeom>
            <a:noFill/>
          </p:spPr>
          <p:txBody>
            <a:bodyPr wrap="none" rtlCol="0">
              <a:spAutoFit/>
            </a:bodyPr>
            <a:lstStyle/>
            <a:p>
              <a:pPr algn="ctr"/>
              <a:r>
                <a:rPr lang="en-GB" sz="1100" dirty="0">
                  <a:solidFill>
                    <a:schemeClr val="accent5"/>
                  </a:solidFill>
                </a:rPr>
                <a:t>AR</a:t>
              </a:r>
            </a:p>
          </p:txBody>
        </p:sp>
      </p:grpSp>
      <p:grpSp>
        <p:nvGrpSpPr>
          <p:cNvPr id="192" name="Group 191">
            <a:extLst>
              <a:ext uri="{FF2B5EF4-FFF2-40B4-BE49-F238E27FC236}">
                <a16:creationId xmlns:a16="http://schemas.microsoft.com/office/drawing/2014/main" id="{BADE4C38-EB01-E67C-3BA9-A19932E5913D}"/>
              </a:ext>
            </a:extLst>
          </p:cNvPr>
          <p:cNvGrpSpPr/>
          <p:nvPr/>
        </p:nvGrpSpPr>
        <p:grpSpPr>
          <a:xfrm>
            <a:off x="6572595" y="3597014"/>
            <a:ext cx="2044486" cy="1002414"/>
            <a:chOff x="6028816" y="3200212"/>
            <a:chExt cx="1796407" cy="880781"/>
          </a:xfrm>
        </p:grpSpPr>
        <p:sp>
          <p:nvSpPr>
            <p:cNvPr id="195" name="Freeform: Shape 194">
              <a:extLst>
                <a:ext uri="{FF2B5EF4-FFF2-40B4-BE49-F238E27FC236}">
                  <a16:creationId xmlns:a16="http://schemas.microsoft.com/office/drawing/2014/main" id="{C2FAD272-A8FB-0556-5DE4-9649D625BB8E}"/>
                </a:ext>
              </a:extLst>
            </p:cNvPr>
            <p:cNvSpPr/>
            <p:nvPr/>
          </p:nvSpPr>
          <p:spPr>
            <a:xfrm>
              <a:off x="6558541" y="3200212"/>
              <a:ext cx="353780" cy="582619"/>
            </a:xfrm>
            <a:custGeom>
              <a:avLst/>
              <a:gdLst>
                <a:gd name="connsiteX0" fmla="*/ 47560 w 353780"/>
                <a:gd name="connsiteY0" fmla="*/ 0 h 437198"/>
                <a:gd name="connsiteX1" fmla="*/ 85661 w 353780"/>
                <a:gd name="connsiteY1" fmla="*/ 174655 h 437198"/>
                <a:gd name="connsiteX2" fmla="*/ 268120 w 353780"/>
                <a:gd name="connsiteY2" fmla="*/ 174655 h 437198"/>
                <a:gd name="connsiteX3" fmla="*/ 306221 w 353780"/>
                <a:gd name="connsiteY3" fmla="*/ 1 h 437198"/>
                <a:gd name="connsiteX4" fmla="*/ 339879 w 353780"/>
                <a:gd name="connsiteY4" fmla="*/ 49923 h 437198"/>
                <a:gd name="connsiteX5" fmla="*/ 353780 w 353780"/>
                <a:gd name="connsiteY5" fmla="*/ 118777 h 437198"/>
                <a:gd name="connsiteX6" fmla="*/ 353780 w 353780"/>
                <a:gd name="connsiteY6" fmla="*/ 260308 h 437198"/>
                <a:gd name="connsiteX7" fmla="*/ 176890 w 353780"/>
                <a:gd name="connsiteY7" fmla="*/ 437198 h 437198"/>
                <a:gd name="connsiteX8" fmla="*/ 0 w 353780"/>
                <a:gd name="connsiteY8" fmla="*/ 260308 h 437198"/>
                <a:gd name="connsiteX9" fmla="*/ 0 w 353780"/>
                <a:gd name="connsiteY9" fmla="*/ 118777 h 437198"/>
                <a:gd name="connsiteX10" fmla="*/ 13901 w 353780"/>
                <a:gd name="connsiteY10" fmla="*/ 49923 h 43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780" h="437198">
                  <a:moveTo>
                    <a:pt x="47560" y="0"/>
                  </a:moveTo>
                  <a:lnTo>
                    <a:pt x="85661" y="174655"/>
                  </a:lnTo>
                  <a:lnTo>
                    <a:pt x="268120" y="174655"/>
                  </a:lnTo>
                  <a:lnTo>
                    <a:pt x="306221" y="1"/>
                  </a:lnTo>
                  <a:lnTo>
                    <a:pt x="339879" y="49923"/>
                  </a:lnTo>
                  <a:cubicBezTo>
                    <a:pt x="348831" y="71086"/>
                    <a:pt x="353780" y="94354"/>
                    <a:pt x="353780" y="118777"/>
                  </a:cubicBezTo>
                  <a:lnTo>
                    <a:pt x="353780" y="260308"/>
                  </a:lnTo>
                  <a:cubicBezTo>
                    <a:pt x="353780" y="358002"/>
                    <a:pt x="274584" y="437198"/>
                    <a:pt x="176890" y="437198"/>
                  </a:cubicBezTo>
                  <a:cubicBezTo>
                    <a:pt x="79196" y="437198"/>
                    <a:pt x="0" y="358002"/>
                    <a:pt x="0" y="260308"/>
                  </a:cubicBezTo>
                  <a:lnTo>
                    <a:pt x="0" y="118777"/>
                  </a:lnTo>
                  <a:cubicBezTo>
                    <a:pt x="0" y="94354"/>
                    <a:pt x="4950" y="71086"/>
                    <a:pt x="13901" y="49923"/>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6" name="Rectangle: Rounded Corners 195">
              <a:extLst>
                <a:ext uri="{FF2B5EF4-FFF2-40B4-BE49-F238E27FC236}">
                  <a16:creationId xmlns:a16="http://schemas.microsoft.com/office/drawing/2014/main" id="{1EC5731A-6168-815E-8E66-DACFB33F377C}"/>
                </a:ext>
              </a:extLst>
            </p:cNvPr>
            <p:cNvSpPr/>
            <p:nvPr/>
          </p:nvSpPr>
          <p:spPr>
            <a:xfrm>
              <a:off x="6028816" y="3560467"/>
              <a:ext cx="1577756" cy="45265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latin typeface="+mj-lt"/>
                </a:rPr>
                <a:t>Osteoclast</a:t>
              </a:r>
            </a:p>
          </p:txBody>
        </p:sp>
        <p:sp>
          <p:nvSpPr>
            <p:cNvPr id="197" name="TextBox 196">
              <a:extLst>
                <a:ext uri="{FF2B5EF4-FFF2-40B4-BE49-F238E27FC236}">
                  <a16:creationId xmlns:a16="http://schemas.microsoft.com/office/drawing/2014/main" id="{5D966B29-3E03-5C73-F891-D71F7EBD67C3}"/>
                </a:ext>
              </a:extLst>
            </p:cNvPr>
            <p:cNvSpPr txBox="1"/>
            <p:nvPr/>
          </p:nvSpPr>
          <p:spPr>
            <a:xfrm>
              <a:off x="6147591" y="3257206"/>
              <a:ext cx="420308" cy="261610"/>
            </a:xfrm>
            <a:prstGeom prst="rect">
              <a:avLst/>
            </a:prstGeom>
            <a:noFill/>
          </p:spPr>
          <p:txBody>
            <a:bodyPr wrap="none" rtlCol="0">
              <a:spAutoFit/>
            </a:bodyPr>
            <a:lstStyle/>
            <a:p>
              <a:pPr algn="ctr"/>
              <a:r>
                <a:rPr lang="en-GB" sz="1100" dirty="0">
                  <a:solidFill>
                    <a:schemeClr val="accent5"/>
                  </a:solidFill>
                </a:rPr>
                <a:t>ER</a:t>
              </a:r>
              <a:r>
                <a:rPr lang="el-GR" sz="1100" dirty="0">
                  <a:solidFill>
                    <a:schemeClr val="accent5"/>
                  </a:solidFill>
                  <a:latin typeface="Arial" panose="020B0604020202020204" pitchFamily="34" charset="0"/>
                  <a:cs typeface="Arial" panose="020B0604020202020204" pitchFamily="34" charset="0"/>
                </a:rPr>
                <a:t>α</a:t>
              </a:r>
              <a:endParaRPr lang="en-GB" sz="1100" dirty="0">
                <a:solidFill>
                  <a:schemeClr val="accent5"/>
                </a:solidFill>
              </a:endParaRPr>
            </a:p>
          </p:txBody>
        </p:sp>
        <p:grpSp>
          <p:nvGrpSpPr>
            <p:cNvPr id="198" name="Group 47">
              <a:extLst>
                <a:ext uri="{FF2B5EF4-FFF2-40B4-BE49-F238E27FC236}">
                  <a16:creationId xmlns:a16="http://schemas.microsoft.com/office/drawing/2014/main" id="{304F3FB7-2807-7894-50EB-A40A2768F08A}"/>
                </a:ext>
              </a:extLst>
            </p:cNvPr>
            <p:cNvGrpSpPr>
              <a:grpSpLocks/>
            </p:cNvGrpSpPr>
            <p:nvPr/>
          </p:nvGrpSpPr>
          <p:grpSpPr bwMode="auto">
            <a:xfrm>
              <a:off x="7044341" y="3498901"/>
              <a:ext cx="780882" cy="582092"/>
              <a:chOff x="2377" y="1784"/>
              <a:chExt cx="1002" cy="747"/>
            </a:xfrm>
          </p:grpSpPr>
          <p:sp>
            <p:nvSpPr>
              <p:cNvPr id="199" name="Freeform 48">
                <a:extLst>
                  <a:ext uri="{FF2B5EF4-FFF2-40B4-BE49-F238E27FC236}">
                    <a16:creationId xmlns:a16="http://schemas.microsoft.com/office/drawing/2014/main" id="{5411F620-9C10-95C8-3FC5-8F34C89592B1}"/>
                  </a:ext>
                </a:extLst>
              </p:cNvPr>
              <p:cNvSpPr>
                <a:spLocks/>
              </p:cNvSpPr>
              <p:nvPr/>
            </p:nvSpPr>
            <p:spPr bwMode="auto">
              <a:xfrm>
                <a:off x="2377" y="2365"/>
                <a:ext cx="98" cy="166"/>
              </a:xfrm>
              <a:custGeom>
                <a:avLst/>
                <a:gdLst>
                  <a:gd name="T0" fmla="*/ 618 w 39"/>
                  <a:gd name="T1" fmla="*/ 1189 h 62"/>
                  <a:gd name="T2" fmla="*/ 410 w 39"/>
                  <a:gd name="T3" fmla="*/ 1189 h 62"/>
                  <a:gd name="T4" fmla="*/ 410 w 39"/>
                  <a:gd name="T5" fmla="*/ 1189 h 62"/>
                  <a:gd name="T6" fmla="*/ 0 w 39"/>
                  <a:gd name="T7" fmla="*/ 0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62">
                    <a:moveTo>
                      <a:pt x="39" y="62"/>
                    </a:moveTo>
                    <a:cubicBezTo>
                      <a:pt x="34" y="62"/>
                      <a:pt x="26" y="62"/>
                      <a:pt x="26" y="62"/>
                    </a:cubicBezTo>
                    <a:cubicBezTo>
                      <a:pt x="26" y="62"/>
                      <a:pt x="26" y="62"/>
                      <a:pt x="26" y="62"/>
                    </a:cubicBezTo>
                    <a:cubicBezTo>
                      <a:pt x="3" y="62"/>
                      <a:pt x="0" y="28"/>
                      <a:pt x="0" y="0"/>
                    </a:cubicBezTo>
                  </a:path>
                </a:pathLst>
              </a:custGeom>
              <a:solidFill>
                <a:srgbClr val="FEE3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0" name="Freeform 49">
                <a:extLst>
                  <a:ext uri="{FF2B5EF4-FFF2-40B4-BE49-F238E27FC236}">
                    <a16:creationId xmlns:a16="http://schemas.microsoft.com/office/drawing/2014/main" id="{D70C9C93-70FA-ACBD-CC87-BCFD2E95D4D3}"/>
                  </a:ext>
                </a:extLst>
              </p:cNvPr>
              <p:cNvSpPr>
                <a:spLocks/>
              </p:cNvSpPr>
              <p:nvPr/>
            </p:nvSpPr>
            <p:spPr bwMode="auto">
              <a:xfrm>
                <a:off x="2377" y="1784"/>
                <a:ext cx="1002" cy="747"/>
              </a:xfrm>
              <a:custGeom>
                <a:avLst/>
                <a:gdLst>
                  <a:gd name="T0" fmla="*/ 6257 w 401"/>
                  <a:gd name="T1" fmla="*/ 4143 h 280"/>
                  <a:gd name="T2" fmla="*/ 5870 w 401"/>
                  <a:gd name="T3" fmla="*/ 5317 h 280"/>
                  <a:gd name="T4" fmla="*/ 5870 w 401"/>
                  <a:gd name="T5" fmla="*/ 5317 h 280"/>
                  <a:gd name="T6" fmla="*/ 5662 w 401"/>
                  <a:gd name="T7" fmla="*/ 5317 h 280"/>
                  <a:gd name="T8" fmla="*/ 5662 w 401"/>
                  <a:gd name="T9" fmla="*/ 5317 h 280"/>
                  <a:gd name="T10" fmla="*/ 5337 w 401"/>
                  <a:gd name="T11" fmla="*/ 4327 h 280"/>
                  <a:gd name="T12" fmla="*/ 5337 w 401"/>
                  <a:gd name="T13" fmla="*/ 4327 h 280"/>
                  <a:gd name="T14" fmla="*/ 5025 w 401"/>
                  <a:gd name="T15" fmla="*/ 5317 h 280"/>
                  <a:gd name="T16" fmla="*/ 5025 w 401"/>
                  <a:gd name="T17" fmla="*/ 5317 h 280"/>
                  <a:gd name="T18" fmla="*/ 5025 w 401"/>
                  <a:gd name="T19" fmla="*/ 5317 h 280"/>
                  <a:gd name="T20" fmla="*/ 4715 w 401"/>
                  <a:gd name="T21" fmla="*/ 4327 h 280"/>
                  <a:gd name="T22" fmla="*/ 4715 w 401"/>
                  <a:gd name="T23" fmla="*/ 4327 h 280"/>
                  <a:gd name="T24" fmla="*/ 4403 w 401"/>
                  <a:gd name="T25" fmla="*/ 5317 h 280"/>
                  <a:gd name="T26" fmla="*/ 4403 w 401"/>
                  <a:gd name="T27" fmla="*/ 5317 h 280"/>
                  <a:gd name="T28" fmla="*/ 4070 w 401"/>
                  <a:gd name="T29" fmla="*/ 4327 h 280"/>
                  <a:gd name="T30" fmla="*/ 4070 w 401"/>
                  <a:gd name="T31" fmla="*/ 4327 h 280"/>
                  <a:gd name="T32" fmla="*/ 3758 w 401"/>
                  <a:gd name="T33" fmla="*/ 5317 h 280"/>
                  <a:gd name="T34" fmla="*/ 3758 w 401"/>
                  <a:gd name="T35" fmla="*/ 5317 h 280"/>
                  <a:gd name="T36" fmla="*/ 3446 w 401"/>
                  <a:gd name="T37" fmla="*/ 4327 h 280"/>
                  <a:gd name="T38" fmla="*/ 3446 w 401"/>
                  <a:gd name="T39" fmla="*/ 4327 h 280"/>
                  <a:gd name="T40" fmla="*/ 3133 w 401"/>
                  <a:gd name="T41" fmla="*/ 5317 h 280"/>
                  <a:gd name="T42" fmla="*/ 3121 w 401"/>
                  <a:gd name="T43" fmla="*/ 5317 h 280"/>
                  <a:gd name="T44" fmla="*/ 2809 w 401"/>
                  <a:gd name="T45" fmla="*/ 4327 h 280"/>
                  <a:gd name="T46" fmla="*/ 2809 w 401"/>
                  <a:gd name="T47" fmla="*/ 4327 h 280"/>
                  <a:gd name="T48" fmla="*/ 2499 w 401"/>
                  <a:gd name="T49" fmla="*/ 5317 h 280"/>
                  <a:gd name="T50" fmla="*/ 2499 w 401"/>
                  <a:gd name="T51" fmla="*/ 5317 h 280"/>
                  <a:gd name="T52" fmla="*/ 2186 w 401"/>
                  <a:gd name="T53" fmla="*/ 4327 h 280"/>
                  <a:gd name="T54" fmla="*/ 2186 w 401"/>
                  <a:gd name="T55" fmla="*/ 4327 h 280"/>
                  <a:gd name="T56" fmla="*/ 1874 w 401"/>
                  <a:gd name="T57" fmla="*/ 5317 h 280"/>
                  <a:gd name="T58" fmla="*/ 1854 w 401"/>
                  <a:gd name="T59" fmla="*/ 5317 h 280"/>
                  <a:gd name="T60" fmla="*/ 1542 w 401"/>
                  <a:gd name="T61" fmla="*/ 4327 h 280"/>
                  <a:gd name="T62" fmla="*/ 1542 w 401"/>
                  <a:gd name="T63" fmla="*/ 4327 h 280"/>
                  <a:gd name="T64" fmla="*/ 1229 w 401"/>
                  <a:gd name="T65" fmla="*/ 5317 h 280"/>
                  <a:gd name="T66" fmla="*/ 1229 w 401"/>
                  <a:gd name="T67" fmla="*/ 5317 h 280"/>
                  <a:gd name="T68" fmla="*/ 917 w 401"/>
                  <a:gd name="T69" fmla="*/ 4327 h 280"/>
                  <a:gd name="T70" fmla="*/ 917 w 401"/>
                  <a:gd name="T71" fmla="*/ 4327 h 280"/>
                  <a:gd name="T72" fmla="*/ 605 w 401"/>
                  <a:gd name="T73" fmla="*/ 5317 h 280"/>
                  <a:gd name="T74" fmla="*/ 405 w 401"/>
                  <a:gd name="T75" fmla="*/ 5317 h 280"/>
                  <a:gd name="T76" fmla="*/ 405 w 401"/>
                  <a:gd name="T77" fmla="*/ 5317 h 280"/>
                  <a:gd name="T78" fmla="*/ 0 w 401"/>
                  <a:gd name="T79" fmla="*/ 4143 h 280"/>
                  <a:gd name="T80" fmla="*/ 3183 w 401"/>
                  <a:gd name="T81" fmla="*/ 0 h 280"/>
                  <a:gd name="T82" fmla="*/ 6257 w 401"/>
                  <a:gd name="T83" fmla="*/ 4143 h 2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01" h="280">
                    <a:moveTo>
                      <a:pt x="401" y="218"/>
                    </a:moveTo>
                    <a:cubicBezTo>
                      <a:pt x="401" y="246"/>
                      <a:pt x="398" y="280"/>
                      <a:pt x="376" y="280"/>
                    </a:cubicBezTo>
                    <a:cubicBezTo>
                      <a:pt x="376" y="280"/>
                      <a:pt x="376" y="280"/>
                      <a:pt x="376" y="280"/>
                    </a:cubicBezTo>
                    <a:cubicBezTo>
                      <a:pt x="376" y="280"/>
                      <a:pt x="367" y="280"/>
                      <a:pt x="363" y="280"/>
                    </a:cubicBezTo>
                    <a:cubicBezTo>
                      <a:pt x="363" y="280"/>
                      <a:pt x="363" y="280"/>
                      <a:pt x="363" y="280"/>
                    </a:cubicBezTo>
                    <a:cubicBezTo>
                      <a:pt x="348" y="280"/>
                      <a:pt x="358" y="228"/>
                      <a:pt x="342" y="228"/>
                    </a:cubicBezTo>
                    <a:cubicBezTo>
                      <a:pt x="342" y="228"/>
                      <a:pt x="342" y="228"/>
                      <a:pt x="342" y="228"/>
                    </a:cubicBezTo>
                    <a:cubicBezTo>
                      <a:pt x="327" y="228"/>
                      <a:pt x="337" y="280"/>
                      <a:pt x="322" y="280"/>
                    </a:cubicBezTo>
                    <a:cubicBezTo>
                      <a:pt x="322" y="280"/>
                      <a:pt x="322" y="280"/>
                      <a:pt x="322" y="280"/>
                    </a:cubicBezTo>
                    <a:cubicBezTo>
                      <a:pt x="322" y="280"/>
                      <a:pt x="322" y="280"/>
                      <a:pt x="322" y="280"/>
                    </a:cubicBezTo>
                    <a:cubicBezTo>
                      <a:pt x="307" y="280"/>
                      <a:pt x="317" y="228"/>
                      <a:pt x="302" y="228"/>
                    </a:cubicBezTo>
                    <a:cubicBezTo>
                      <a:pt x="302" y="228"/>
                      <a:pt x="302" y="228"/>
                      <a:pt x="302" y="228"/>
                    </a:cubicBezTo>
                    <a:cubicBezTo>
                      <a:pt x="287" y="228"/>
                      <a:pt x="297" y="280"/>
                      <a:pt x="282" y="280"/>
                    </a:cubicBezTo>
                    <a:cubicBezTo>
                      <a:pt x="282" y="280"/>
                      <a:pt x="282" y="280"/>
                      <a:pt x="282" y="280"/>
                    </a:cubicBezTo>
                    <a:cubicBezTo>
                      <a:pt x="267" y="280"/>
                      <a:pt x="276" y="228"/>
                      <a:pt x="261" y="228"/>
                    </a:cubicBezTo>
                    <a:cubicBezTo>
                      <a:pt x="261" y="228"/>
                      <a:pt x="261" y="228"/>
                      <a:pt x="261" y="228"/>
                    </a:cubicBezTo>
                    <a:cubicBezTo>
                      <a:pt x="246" y="228"/>
                      <a:pt x="256" y="280"/>
                      <a:pt x="241" y="280"/>
                    </a:cubicBezTo>
                    <a:cubicBezTo>
                      <a:pt x="241" y="280"/>
                      <a:pt x="241" y="280"/>
                      <a:pt x="241" y="280"/>
                    </a:cubicBezTo>
                    <a:cubicBezTo>
                      <a:pt x="226" y="280"/>
                      <a:pt x="236" y="228"/>
                      <a:pt x="221" y="228"/>
                    </a:cubicBezTo>
                    <a:cubicBezTo>
                      <a:pt x="221" y="228"/>
                      <a:pt x="221" y="228"/>
                      <a:pt x="221" y="228"/>
                    </a:cubicBezTo>
                    <a:cubicBezTo>
                      <a:pt x="206" y="228"/>
                      <a:pt x="216" y="280"/>
                      <a:pt x="201" y="280"/>
                    </a:cubicBezTo>
                    <a:cubicBezTo>
                      <a:pt x="200" y="280"/>
                      <a:pt x="200" y="280"/>
                      <a:pt x="200" y="280"/>
                    </a:cubicBezTo>
                    <a:cubicBezTo>
                      <a:pt x="186" y="280"/>
                      <a:pt x="195" y="228"/>
                      <a:pt x="180" y="228"/>
                    </a:cubicBezTo>
                    <a:cubicBezTo>
                      <a:pt x="180" y="228"/>
                      <a:pt x="180" y="228"/>
                      <a:pt x="180" y="228"/>
                    </a:cubicBezTo>
                    <a:cubicBezTo>
                      <a:pt x="165" y="228"/>
                      <a:pt x="175" y="280"/>
                      <a:pt x="160" y="280"/>
                    </a:cubicBezTo>
                    <a:cubicBezTo>
                      <a:pt x="160" y="280"/>
                      <a:pt x="160" y="280"/>
                      <a:pt x="160" y="280"/>
                    </a:cubicBezTo>
                    <a:cubicBezTo>
                      <a:pt x="145" y="280"/>
                      <a:pt x="155" y="228"/>
                      <a:pt x="140" y="228"/>
                    </a:cubicBezTo>
                    <a:cubicBezTo>
                      <a:pt x="140" y="228"/>
                      <a:pt x="140" y="228"/>
                      <a:pt x="140" y="228"/>
                    </a:cubicBezTo>
                    <a:cubicBezTo>
                      <a:pt x="125" y="228"/>
                      <a:pt x="135" y="280"/>
                      <a:pt x="120" y="280"/>
                    </a:cubicBezTo>
                    <a:cubicBezTo>
                      <a:pt x="119" y="280"/>
                      <a:pt x="119" y="280"/>
                      <a:pt x="119" y="280"/>
                    </a:cubicBezTo>
                    <a:cubicBezTo>
                      <a:pt x="105" y="280"/>
                      <a:pt x="114" y="228"/>
                      <a:pt x="99" y="228"/>
                    </a:cubicBezTo>
                    <a:cubicBezTo>
                      <a:pt x="99" y="228"/>
                      <a:pt x="99" y="228"/>
                      <a:pt x="99" y="228"/>
                    </a:cubicBezTo>
                    <a:cubicBezTo>
                      <a:pt x="84" y="228"/>
                      <a:pt x="94" y="280"/>
                      <a:pt x="79" y="280"/>
                    </a:cubicBezTo>
                    <a:cubicBezTo>
                      <a:pt x="79" y="280"/>
                      <a:pt x="79" y="280"/>
                      <a:pt x="79" y="280"/>
                    </a:cubicBezTo>
                    <a:cubicBezTo>
                      <a:pt x="64" y="280"/>
                      <a:pt x="74" y="228"/>
                      <a:pt x="59" y="228"/>
                    </a:cubicBezTo>
                    <a:cubicBezTo>
                      <a:pt x="59" y="228"/>
                      <a:pt x="59" y="228"/>
                      <a:pt x="59" y="228"/>
                    </a:cubicBezTo>
                    <a:cubicBezTo>
                      <a:pt x="44" y="228"/>
                      <a:pt x="54" y="280"/>
                      <a:pt x="39" y="280"/>
                    </a:cubicBezTo>
                    <a:cubicBezTo>
                      <a:pt x="34" y="280"/>
                      <a:pt x="26" y="280"/>
                      <a:pt x="26" y="280"/>
                    </a:cubicBezTo>
                    <a:cubicBezTo>
                      <a:pt x="26" y="280"/>
                      <a:pt x="26" y="280"/>
                      <a:pt x="26" y="280"/>
                    </a:cubicBezTo>
                    <a:cubicBezTo>
                      <a:pt x="3" y="280"/>
                      <a:pt x="0" y="246"/>
                      <a:pt x="0" y="218"/>
                    </a:cubicBezTo>
                    <a:cubicBezTo>
                      <a:pt x="0" y="107"/>
                      <a:pt x="92" y="0"/>
                      <a:pt x="204" y="0"/>
                    </a:cubicBezTo>
                    <a:cubicBezTo>
                      <a:pt x="317" y="0"/>
                      <a:pt x="401" y="107"/>
                      <a:pt x="401" y="218"/>
                    </a:cubicBezTo>
                    <a:close/>
                  </a:path>
                </a:pathLst>
              </a:custGeom>
              <a:solidFill>
                <a:srgbClr val="FDBA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1" name="Freeform 50">
                <a:extLst>
                  <a:ext uri="{FF2B5EF4-FFF2-40B4-BE49-F238E27FC236}">
                    <a16:creationId xmlns:a16="http://schemas.microsoft.com/office/drawing/2014/main" id="{F3B179A9-2758-5667-E484-ADA7E2E3F389}"/>
                  </a:ext>
                </a:extLst>
              </p:cNvPr>
              <p:cNvSpPr>
                <a:spLocks/>
              </p:cNvSpPr>
              <p:nvPr/>
            </p:nvSpPr>
            <p:spPr bwMode="auto">
              <a:xfrm>
                <a:off x="2822" y="2163"/>
                <a:ext cx="177" cy="138"/>
              </a:xfrm>
              <a:custGeom>
                <a:avLst/>
                <a:gdLst>
                  <a:gd name="T0" fmla="*/ 137 w 71"/>
                  <a:gd name="T1" fmla="*/ 451 h 52"/>
                  <a:gd name="T2" fmla="*/ 840 w 71"/>
                  <a:gd name="T3" fmla="*/ 767 h 52"/>
                  <a:gd name="T4" fmla="*/ 666 w 71"/>
                  <a:gd name="T5" fmla="*/ 0 h 52"/>
                  <a:gd name="T6" fmla="*/ 0 60000 65536"/>
                  <a:gd name="T7" fmla="*/ 0 60000 65536"/>
                  <a:gd name="T8" fmla="*/ 0 60000 65536"/>
                </a:gdLst>
                <a:ahLst/>
                <a:cxnLst>
                  <a:cxn ang="T6">
                    <a:pos x="T0" y="T1"/>
                  </a:cxn>
                  <a:cxn ang="T7">
                    <a:pos x="T2" y="T3"/>
                  </a:cxn>
                  <a:cxn ang="T8">
                    <a:pos x="T4" y="T5"/>
                  </a:cxn>
                </a:cxnLst>
                <a:rect l="0" t="0" r="r" b="b"/>
                <a:pathLst>
                  <a:path w="71" h="52">
                    <a:moveTo>
                      <a:pt x="9" y="24"/>
                    </a:moveTo>
                    <a:cubicBezTo>
                      <a:pt x="0" y="49"/>
                      <a:pt x="41" y="52"/>
                      <a:pt x="54" y="41"/>
                    </a:cubicBezTo>
                    <a:cubicBezTo>
                      <a:pt x="71" y="26"/>
                      <a:pt x="66" y="1"/>
                      <a:pt x="43" y="0"/>
                    </a:cubicBezTo>
                  </a:path>
                </a:pathLst>
              </a:custGeom>
              <a:solidFill>
                <a:srgbClr val="FE9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2" name="Freeform 51">
                <a:extLst>
                  <a:ext uri="{FF2B5EF4-FFF2-40B4-BE49-F238E27FC236}">
                    <a16:creationId xmlns:a16="http://schemas.microsoft.com/office/drawing/2014/main" id="{04120C28-BDFB-AA89-CABD-AA87F4CB1A57}"/>
                  </a:ext>
                </a:extLst>
              </p:cNvPr>
              <p:cNvSpPr>
                <a:spLocks/>
              </p:cNvSpPr>
              <p:nvPr/>
            </p:nvSpPr>
            <p:spPr bwMode="auto">
              <a:xfrm>
                <a:off x="2967" y="1973"/>
                <a:ext cx="157" cy="134"/>
              </a:xfrm>
              <a:custGeom>
                <a:avLst/>
                <a:gdLst>
                  <a:gd name="T0" fmla="*/ 92 w 63"/>
                  <a:gd name="T1" fmla="*/ 402 h 50"/>
                  <a:gd name="T2" fmla="*/ 758 w 63"/>
                  <a:gd name="T3" fmla="*/ 769 h 50"/>
                  <a:gd name="T4" fmla="*/ 621 w 63"/>
                  <a:gd name="T5" fmla="*/ 21 h 50"/>
                  <a:gd name="T6" fmla="*/ 0 60000 65536"/>
                  <a:gd name="T7" fmla="*/ 0 60000 65536"/>
                  <a:gd name="T8" fmla="*/ 0 60000 65536"/>
                </a:gdLst>
                <a:ahLst/>
                <a:cxnLst>
                  <a:cxn ang="T6">
                    <a:pos x="T0" y="T1"/>
                  </a:cxn>
                  <a:cxn ang="T7">
                    <a:pos x="T2" y="T3"/>
                  </a:cxn>
                  <a:cxn ang="T8">
                    <a:pos x="T4" y="T5"/>
                  </a:cxn>
                </a:cxnLst>
                <a:rect l="0" t="0" r="r" b="b"/>
                <a:pathLst>
                  <a:path w="63" h="50">
                    <a:moveTo>
                      <a:pt x="6" y="21"/>
                    </a:moveTo>
                    <a:cubicBezTo>
                      <a:pt x="0" y="43"/>
                      <a:pt x="36" y="50"/>
                      <a:pt x="49" y="40"/>
                    </a:cubicBezTo>
                    <a:cubicBezTo>
                      <a:pt x="63" y="28"/>
                      <a:pt x="62" y="0"/>
                      <a:pt x="40" y="1"/>
                    </a:cubicBezTo>
                  </a:path>
                </a:pathLst>
              </a:custGeom>
              <a:solidFill>
                <a:srgbClr val="FE9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3" name="Freeform 52">
                <a:extLst>
                  <a:ext uri="{FF2B5EF4-FFF2-40B4-BE49-F238E27FC236}">
                    <a16:creationId xmlns:a16="http://schemas.microsoft.com/office/drawing/2014/main" id="{CE5DD78E-F42B-D078-CC9B-6F3D0668D151}"/>
                  </a:ext>
                </a:extLst>
              </p:cNvPr>
              <p:cNvSpPr>
                <a:spLocks/>
              </p:cNvSpPr>
              <p:nvPr/>
            </p:nvSpPr>
            <p:spPr bwMode="auto">
              <a:xfrm>
                <a:off x="2685" y="1947"/>
                <a:ext cx="217" cy="266"/>
              </a:xfrm>
              <a:custGeom>
                <a:avLst/>
                <a:gdLst>
                  <a:gd name="T0" fmla="*/ 0 w 87"/>
                  <a:gd name="T1" fmla="*/ 1415 h 100"/>
                  <a:gd name="T2" fmla="*/ 499 w 87"/>
                  <a:gd name="T3" fmla="*/ 1846 h 100"/>
                  <a:gd name="T4" fmla="*/ 945 w 87"/>
                  <a:gd name="T5" fmla="*/ 1279 h 100"/>
                  <a:gd name="T6" fmla="*/ 1337 w 87"/>
                  <a:gd name="T7" fmla="*/ 716 h 100"/>
                  <a:gd name="T8" fmla="*/ 808 w 87"/>
                  <a:gd name="T9" fmla="*/ 319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100">
                    <a:moveTo>
                      <a:pt x="0" y="75"/>
                    </a:moveTo>
                    <a:cubicBezTo>
                      <a:pt x="2" y="92"/>
                      <a:pt x="17" y="100"/>
                      <a:pt x="32" y="98"/>
                    </a:cubicBezTo>
                    <a:cubicBezTo>
                      <a:pt x="51" y="95"/>
                      <a:pt x="51" y="80"/>
                      <a:pt x="61" y="68"/>
                    </a:cubicBezTo>
                    <a:cubicBezTo>
                      <a:pt x="70" y="56"/>
                      <a:pt x="87" y="59"/>
                      <a:pt x="86" y="38"/>
                    </a:cubicBezTo>
                    <a:cubicBezTo>
                      <a:pt x="86" y="24"/>
                      <a:pt x="65" y="0"/>
                      <a:pt x="52" y="17"/>
                    </a:cubicBezTo>
                  </a:path>
                </a:pathLst>
              </a:custGeom>
              <a:solidFill>
                <a:srgbClr val="FE9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 name="Freeform 53">
                <a:extLst>
                  <a:ext uri="{FF2B5EF4-FFF2-40B4-BE49-F238E27FC236}">
                    <a16:creationId xmlns:a16="http://schemas.microsoft.com/office/drawing/2014/main" id="{59DF216E-3800-0FF8-8DF0-0140AC50C295}"/>
                  </a:ext>
                </a:extLst>
              </p:cNvPr>
              <p:cNvSpPr>
                <a:spLocks/>
              </p:cNvSpPr>
              <p:nvPr/>
            </p:nvSpPr>
            <p:spPr bwMode="auto">
              <a:xfrm>
                <a:off x="2640" y="2005"/>
                <a:ext cx="209" cy="216"/>
              </a:xfrm>
              <a:custGeom>
                <a:avLst/>
                <a:gdLst>
                  <a:gd name="T0" fmla="*/ 433 w 84"/>
                  <a:gd name="T1" fmla="*/ 397 h 81"/>
                  <a:gd name="T2" fmla="*/ 829 w 84"/>
                  <a:gd name="T3" fmla="*/ 1160 h 81"/>
                  <a:gd name="T4" fmla="*/ 433 w 84"/>
                  <a:gd name="T5" fmla="*/ 397 h 81"/>
                  <a:gd name="T6" fmla="*/ 0 60000 65536"/>
                  <a:gd name="T7" fmla="*/ 0 60000 65536"/>
                  <a:gd name="T8" fmla="*/ 0 60000 65536"/>
                </a:gdLst>
                <a:ahLst/>
                <a:cxnLst>
                  <a:cxn ang="T6">
                    <a:pos x="T0" y="T1"/>
                  </a:cxn>
                  <a:cxn ang="T7">
                    <a:pos x="T2" y="T3"/>
                  </a:cxn>
                  <a:cxn ang="T8">
                    <a:pos x="T4" y="T5"/>
                  </a:cxn>
                </a:cxnLst>
                <a:rect l="0" t="0" r="r" b="b"/>
                <a:pathLst>
                  <a:path w="84" h="81">
                    <a:moveTo>
                      <a:pt x="28" y="21"/>
                    </a:moveTo>
                    <a:cubicBezTo>
                      <a:pt x="0" y="42"/>
                      <a:pt x="24" y="81"/>
                      <a:pt x="54" y="61"/>
                    </a:cubicBezTo>
                    <a:cubicBezTo>
                      <a:pt x="84" y="41"/>
                      <a:pt x="56" y="0"/>
                      <a:pt x="28" y="21"/>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 name="Freeform 54">
                <a:extLst>
                  <a:ext uri="{FF2B5EF4-FFF2-40B4-BE49-F238E27FC236}">
                    <a16:creationId xmlns:a16="http://schemas.microsoft.com/office/drawing/2014/main" id="{6C8D0C44-42B0-00EC-7B13-4A93AFFDD69A}"/>
                  </a:ext>
                </a:extLst>
              </p:cNvPr>
              <p:cNvSpPr>
                <a:spLocks/>
              </p:cNvSpPr>
              <p:nvPr/>
            </p:nvSpPr>
            <p:spPr bwMode="auto">
              <a:xfrm>
                <a:off x="2777" y="2069"/>
                <a:ext cx="222" cy="227"/>
              </a:xfrm>
              <a:custGeom>
                <a:avLst/>
                <a:gdLst>
                  <a:gd name="T0" fmla="*/ 541 w 89"/>
                  <a:gd name="T1" fmla="*/ 457 h 85"/>
                  <a:gd name="T2" fmla="*/ 995 w 89"/>
                  <a:gd name="T3" fmla="*/ 1277 h 85"/>
                  <a:gd name="T4" fmla="*/ 541 w 89"/>
                  <a:gd name="T5" fmla="*/ 457 h 85"/>
                  <a:gd name="T6" fmla="*/ 0 60000 65536"/>
                  <a:gd name="T7" fmla="*/ 0 60000 65536"/>
                  <a:gd name="T8" fmla="*/ 0 60000 65536"/>
                </a:gdLst>
                <a:ahLst/>
                <a:cxnLst>
                  <a:cxn ang="T6">
                    <a:pos x="T0" y="T1"/>
                  </a:cxn>
                  <a:cxn ang="T7">
                    <a:pos x="T2" y="T3"/>
                  </a:cxn>
                  <a:cxn ang="T8">
                    <a:pos x="T4" y="T5"/>
                  </a:cxn>
                </a:cxnLst>
                <a:rect l="0" t="0" r="r" b="b"/>
                <a:pathLst>
                  <a:path w="89" h="85">
                    <a:moveTo>
                      <a:pt x="35" y="24"/>
                    </a:moveTo>
                    <a:cubicBezTo>
                      <a:pt x="0" y="48"/>
                      <a:pt x="39" y="85"/>
                      <a:pt x="64" y="67"/>
                    </a:cubicBezTo>
                    <a:cubicBezTo>
                      <a:pt x="89" y="49"/>
                      <a:pt x="70" y="0"/>
                      <a:pt x="35" y="24"/>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 name="Freeform 55">
                <a:extLst>
                  <a:ext uri="{FF2B5EF4-FFF2-40B4-BE49-F238E27FC236}">
                    <a16:creationId xmlns:a16="http://schemas.microsoft.com/office/drawing/2014/main" id="{4040EEC4-804D-39A6-9621-2A1B1D944674}"/>
                  </a:ext>
                </a:extLst>
              </p:cNvPr>
              <p:cNvSpPr>
                <a:spLocks/>
              </p:cNvSpPr>
              <p:nvPr/>
            </p:nvSpPr>
            <p:spPr bwMode="auto">
              <a:xfrm>
                <a:off x="2934" y="1888"/>
                <a:ext cx="188" cy="227"/>
              </a:xfrm>
              <a:custGeom>
                <a:avLst/>
                <a:gdLst>
                  <a:gd name="T0" fmla="*/ 238 w 75"/>
                  <a:gd name="T1" fmla="*/ 628 h 85"/>
                  <a:gd name="T2" fmla="*/ 963 w 75"/>
                  <a:gd name="T3" fmla="*/ 1012 h 85"/>
                  <a:gd name="T4" fmla="*/ 238 w 75"/>
                  <a:gd name="T5" fmla="*/ 628 h 85"/>
                  <a:gd name="T6" fmla="*/ 0 60000 65536"/>
                  <a:gd name="T7" fmla="*/ 0 60000 65536"/>
                  <a:gd name="T8" fmla="*/ 0 60000 65536"/>
                </a:gdLst>
                <a:ahLst/>
                <a:cxnLst>
                  <a:cxn ang="T6">
                    <a:pos x="T0" y="T1"/>
                  </a:cxn>
                  <a:cxn ang="T7">
                    <a:pos x="T2" y="T3"/>
                  </a:cxn>
                  <a:cxn ang="T8">
                    <a:pos x="T4" y="T5"/>
                  </a:cxn>
                </a:cxnLst>
                <a:rect l="0" t="0" r="r" b="b"/>
                <a:pathLst>
                  <a:path w="75" h="85">
                    <a:moveTo>
                      <a:pt x="15" y="33"/>
                    </a:moveTo>
                    <a:cubicBezTo>
                      <a:pt x="0" y="66"/>
                      <a:pt x="47" y="85"/>
                      <a:pt x="61" y="53"/>
                    </a:cubicBezTo>
                    <a:cubicBezTo>
                      <a:pt x="75" y="21"/>
                      <a:pt x="30" y="0"/>
                      <a:pt x="15" y="33"/>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 name="Freeform 56">
                <a:extLst>
                  <a:ext uri="{FF2B5EF4-FFF2-40B4-BE49-F238E27FC236}">
                    <a16:creationId xmlns:a16="http://schemas.microsoft.com/office/drawing/2014/main" id="{217A4B28-8428-0EAE-E8E3-679C951FE041}"/>
                  </a:ext>
                </a:extLst>
              </p:cNvPr>
              <p:cNvSpPr>
                <a:spLocks/>
              </p:cNvSpPr>
              <p:nvPr/>
            </p:nvSpPr>
            <p:spPr bwMode="auto">
              <a:xfrm>
                <a:off x="2849" y="2141"/>
                <a:ext cx="110" cy="104"/>
              </a:xfrm>
              <a:custGeom>
                <a:avLst/>
                <a:gdLst>
                  <a:gd name="T0" fmla="*/ 20 w 44"/>
                  <a:gd name="T1" fmla="*/ 397 h 39"/>
                  <a:gd name="T2" fmla="*/ 470 w 44"/>
                  <a:gd name="T3" fmla="*/ 661 h 39"/>
                  <a:gd name="T4" fmla="*/ 500 w 44"/>
                  <a:gd name="T5" fmla="*/ 0 h 39"/>
                  <a:gd name="T6" fmla="*/ 425 w 44"/>
                  <a:gd name="T7" fmla="*/ 320 h 39"/>
                  <a:gd name="T8" fmla="*/ 20 w 44"/>
                  <a:gd name="T9" fmla="*/ 397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9">
                    <a:moveTo>
                      <a:pt x="1" y="21"/>
                    </a:moveTo>
                    <a:cubicBezTo>
                      <a:pt x="0" y="32"/>
                      <a:pt x="22" y="39"/>
                      <a:pt x="30" y="35"/>
                    </a:cubicBezTo>
                    <a:cubicBezTo>
                      <a:pt x="43" y="28"/>
                      <a:pt x="44" y="8"/>
                      <a:pt x="32" y="0"/>
                    </a:cubicBezTo>
                    <a:cubicBezTo>
                      <a:pt x="29" y="5"/>
                      <a:pt x="31" y="12"/>
                      <a:pt x="27" y="17"/>
                    </a:cubicBezTo>
                    <a:cubicBezTo>
                      <a:pt x="21" y="24"/>
                      <a:pt x="9" y="21"/>
                      <a:pt x="1" y="21"/>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 name="Freeform 57">
                <a:extLst>
                  <a:ext uri="{FF2B5EF4-FFF2-40B4-BE49-F238E27FC236}">
                    <a16:creationId xmlns:a16="http://schemas.microsoft.com/office/drawing/2014/main" id="{FF78B8F1-1C3F-5AD2-5AD0-868DBE864BD9}"/>
                  </a:ext>
                </a:extLst>
              </p:cNvPr>
              <p:cNvSpPr>
                <a:spLocks/>
              </p:cNvSpPr>
              <p:nvPr/>
            </p:nvSpPr>
            <p:spPr bwMode="auto">
              <a:xfrm>
                <a:off x="2987" y="1933"/>
                <a:ext cx="90" cy="120"/>
              </a:xfrm>
              <a:custGeom>
                <a:avLst/>
                <a:gdLst>
                  <a:gd name="T0" fmla="*/ 0 w 36"/>
                  <a:gd name="T1" fmla="*/ 648 h 45"/>
                  <a:gd name="T2" fmla="*/ 488 w 36"/>
                  <a:gd name="T3" fmla="*/ 661 h 45"/>
                  <a:gd name="T4" fmla="*/ 333 w 36"/>
                  <a:gd name="T5" fmla="*/ 93 h 45"/>
                  <a:gd name="T6" fmla="*/ 175 w 36"/>
                  <a:gd name="T7" fmla="*/ 60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5">
                    <a:moveTo>
                      <a:pt x="0" y="34"/>
                    </a:moveTo>
                    <a:cubicBezTo>
                      <a:pt x="6" y="45"/>
                      <a:pt x="24" y="45"/>
                      <a:pt x="31" y="35"/>
                    </a:cubicBezTo>
                    <a:cubicBezTo>
                      <a:pt x="36" y="27"/>
                      <a:pt x="34" y="0"/>
                      <a:pt x="21" y="5"/>
                    </a:cubicBezTo>
                    <a:cubicBezTo>
                      <a:pt x="25" y="17"/>
                      <a:pt x="29" y="28"/>
                      <a:pt x="11" y="32"/>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 name="Freeform 58">
                <a:extLst>
                  <a:ext uri="{FF2B5EF4-FFF2-40B4-BE49-F238E27FC236}">
                    <a16:creationId xmlns:a16="http://schemas.microsoft.com/office/drawing/2014/main" id="{6BFB7C17-F671-9578-79FE-58354722C33F}"/>
                  </a:ext>
                </a:extLst>
              </p:cNvPr>
              <p:cNvSpPr>
                <a:spLocks/>
              </p:cNvSpPr>
              <p:nvPr/>
            </p:nvSpPr>
            <p:spPr bwMode="auto">
              <a:xfrm>
                <a:off x="2700" y="2067"/>
                <a:ext cx="107" cy="104"/>
              </a:xfrm>
              <a:custGeom>
                <a:avLst/>
                <a:gdLst>
                  <a:gd name="T0" fmla="*/ 0 w 43"/>
                  <a:gd name="T1" fmla="*/ 491 h 39"/>
                  <a:gd name="T2" fmla="*/ 508 w 43"/>
                  <a:gd name="T3" fmla="*/ 435 h 39"/>
                  <a:gd name="T4" fmla="*/ 291 w 43"/>
                  <a:gd name="T5" fmla="*/ 0 h 39"/>
                  <a:gd name="T6" fmla="*/ 137 w 43"/>
                  <a:gd name="T7" fmla="*/ 512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39">
                    <a:moveTo>
                      <a:pt x="0" y="26"/>
                    </a:moveTo>
                    <a:cubicBezTo>
                      <a:pt x="7" y="39"/>
                      <a:pt x="26" y="34"/>
                      <a:pt x="33" y="23"/>
                    </a:cubicBezTo>
                    <a:cubicBezTo>
                      <a:pt x="43" y="7"/>
                      <a:pt x="23" y="12"/>
                      <a:pt x="19" y="0"/>
                    </a:cubicBezTo>
                    <a:cubicBezTo>
                      <a:pt x="16" y="8"/>
                      <a:pt x="22" y="25"/>
                      <a:pt x="9" y="27"/>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 name="Freeform 59">
                <a:extLst>
                  <a:ext uri="{FF2B5EF4-FFF2-40B4-BE49-F238E27FC236}">
                    <a16:creationId xmlns:a16="http://schemas.microsoft.com/office/drawing/2014/main" id="{296AA1EF-D183-C3A7-FE4C-BF0DA2DCEED2}"/>
                  </a:ext>
                </a:extLst>
              </p:cNvPr>
              <p:cNvSpPr>
                <a:spLocks/>
              </p:cNvSpPr>
              <p:nvPr/>
            </p:nvSpPr>
            <p:spPr bwMode="auto">
              <a:xfrm>
                <a:off x="2842" y="2131"/>
                <a:ext cx="62" cy="53"/>
              </a:xfrm>
              <a:custGeom>
                <a:avLst/>
                <a:gdLst>
                  <a:gd name="T0" fmla="*/ 382 w 25"/>
                  <a:gd name="T1" fmla="*/ 0 h 20"/>
                  <a:gd name="T2" fmla="*/ 0 w 25"/>
                  <a:gd name="T3" fmla="*/ 371 h 20"/>
                  <a:gd name="T4" fmla="*/ 0 60000 65536"/>
                  <a:gd name="T5" fmla="*/ 0 60000 65536"/>
                </a:gdLst>
                <a:ahLst/>
                <a:cxnLst>
                  <a:cxn ang="T4">
                    <a:pos x="T0" y="T1"/>
                  </a:cxn>
                  <a:cxn ang="T5">
                    <a:pos x="T2" y="T3"/>
                  </a:cxn>
                </a:cxnLst>
                <a:rect l="0" t="0" r="r" b="b"/>
                <a:pathLst>
                  <a:path w="25" h="20">
                    <a:moveTo>
                      <a:pt x="25" y="0"/>
                    </a:moveTo>
                    <a:cubicBezTo>
                      <a:pt x="14" y="4"/>
                      <a:pt x="7" y="10"/>
                      <a:pt x="0" y="20"/>
                    </a:cubicBezTo>
                  </a:path>
                </a:pathLst>
              </a:custGeom>
              <a:solidFill>
                <a:srgbClr val="D27E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 name="Freeform 60">
                <a:extLst>
                  <a:ext uri="{FF2B5EF4-FFF2-40B4-BE49-F238E27FC236}">
                    <a16:creationId xmlns:a16="http://schemas.microsoft.com/office/drawing/2014/main" id="{C4988345-27A3-EEC6-0DC9-FFA16E595712}"/>
                  </a:ext>
                </a:extLst>
              </p:cNvPr>
              <p:cNvSpPr>
                <a:spLocks/>
              </p:cNvSpPr>
              <p:nvPr/>
            </p:nvSpPr>
            <p:spPr bwMode="auto">
              <a:xfrm>
                <a:off x="2972" y="1949"/>
                <a:ext cx="47" cy="67"/>
              </a:xfrm>
              <a:custGeom>
                <a:avLst/>
                <a:gdLst>
                  <a:gd name="T0" fmla="*/ 257 w 19"/>
                  <a:gd name="T1" fmla="*/ 0 h 25"/>
                  <a:gd name="T2" fmla="*/ 30 w 19"/>
                  <a:gd name="T3" fmla="*/ 482 h 25"/>
                  <a:gd name="T4" fmla="*/ 121 w 19"/>
                  <a:gd name="T5" fmla="*/ 287 h 25"/>
                  <a:gd name="T6" fmla="*/ 287 w 19"/>
                  <a:gd name="T7" fmla="*/ 21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5">
                    <a:moveTo>
                      <a:pt x="17" y="0"/>
                    </a:moveTo>
                    <a:cubicBezTo>
                      <a:pt x="8" y="2"/>
                      <a:pt x="0" y="17"/>
                      <a:pt x="2" y="25"/>
                    </a:cubicBezTo>
                    <a:cubicBezTo>
                      <a:pt x="5" y="22"/>
                      <a:pt x="6" y="19"/>
                      <a:pt x="8" y="15"/>
                    </a:cubicBezTo>
                    <a:cubicBezTo>
                      <a:pt x="11" y="10"/>
                      <a:pt x="16" y="6"/>
                      <a:pt x="19" y="1"/>
                    </a:cubicBezTo>
                  </a:path>
                </a:pathLst>
              </a:custGeom>
              <a:solidFill>
                <a:srgbClr val="D27E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 name="Freeform 61">
                <a:extLst>
                  <a:ext uri="{FF2B5EF4-FFF2-40B4-BE49-F238E27FC236}">
                    <a16:creationId xmlns:a16="http://schemas.microsoft.com/office/drawing/2014/main" id="{19F2BC13-1960-A2C6-FE4E-0C9097942951}"/>
                  </a:ext>
                </a:extLst>
              </p:cNvPr>
              <p:cNvSpPr>
                <a:spLocks/>
              </p:cNvSpPr>
              <p:nvPr/>
            </p:nvSpPr>
            <p:spPr bwMode="auto">
              <a:xfrm>
                <a:off x="2402" y="1813"/>
                <a:ext cx="800" cy="667"/>
              </a:xfrm>
              <a:custGeom>
                <a:avLst/>
                <a:gdLst>
                  <a:gd name="T0" fmla="*/ 0 w 320"/>
                  <a:gd name="T1" fmla="*/ 3930 h 250"/>
                  <a:gd name="T2" fmla="*/ 20 w 320"/>
                  <a:gd name="T3" fmla="*/ 4464 h 250"/>
                  <a:gd name="T4" fmla="*/ 33 w 320"/>
                  <a:gd name="T5" fmla="*/ 4178 h 250"/>
                  <a:gd name="T6" fmla="*/ 3238 w 320"/>
                  <a:gd name="T7" fmla="*/ 307 h 250"/>
                  <a:gd name="T8" fmla="*/ 5000 w 320"/>
                  <a:gd name="T9" fmla="*/ 1046 h 250"/>
                  <a:gd name="T10" fmla="*/ 2958 w 320"/>
                  <a:gd name="T11" fmla="*/ 0 h 250"/>
                  <a:gd name="T12" fmla="*/ 0 w 320"/>
                  <a:gd name="T13" fmla="*/ 3930 h 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0" h="250">
                    <a:moveTo>
                      <a:pt x="0" y="207"/>
                    </a:moveTo>
                    <a:cubicBezTo>
                      <a:pt x="0" y="217"/>
                      <a:pt x="0" y="226"/>
                      <a:pt x="1" y="235"/>
                    </a:cubicBezTo>
                    <a:cubicBezTo>
                      <a:pt x="3" y="250"/>
                      <a:pt x="2" y="249"/>
                      <a:pt x="2" y="220"/>
                    </a:cubicBezTo>
                    <a:cubicBezTo>
                      <a:pt x="2" y="105"/>
                      <a:pt x="103" y="16"/>
                      <a:pt x="207" y="16"/>
                    </a:cubicBezTo>
                    <a:cubicBezTo>
                      <a:pt x="248" y="16"/>
                      <a:pt x="289" y="31"/>
                      <a:pt x="320" y="55"/>
                    </a:cubicBezTo>
                    <a:cubicBezTo>
                      <a:pt x="286" y="21"/>
                      <a:pt x="238" y="0"/>
                      <a:pt x="189" y="0"/>
                    </a:cubicBezTo>
                    <a:cubicBezTo>
                      <a:pt x="84" y="0"/>
                      <a:pt x="0" y="93"/>
                      <a:pt x="0" y="207"/>
                    </a:cubicBezTo>
                    <a:close/>
                  </a:path>
                </a:pathLst>
              </a:custGeom>
              <a:solidFill>
                <a:srgbClr val="FEDF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3" name="Freeform 62">
                <a:extLst>
                  <a:ext uri="{FF2B5EF4-FFF2-40B4-BE49-F238E27FC236}">
                    <a16:creationId xmlns:a16="http://schemas.microsoft.com/office/drawing/2014/main" id="{B1499C6B-013F-A184-66CE-DE6C768EEE6A}"/>
                  </a:ext>
                </a:extLst>
              </p:cNvPr>
              <p:cNvSpPr>
                <a:spLocks/>
              </p:cNvSpPr>
              <p:nvPr/>
            </p:nvSpPr>
            <p:spPr bwMode="auto">
              <a:xfrm>
                <a:off x="2402" y="1811"/>
                <a:ext cx="472" cy="554"/>
              </a:xfrm>
              <a:custGeom>
                <a:avLst/>
                <a:gdLst>
                  <a:gd name="T0" fmla="*/ 2944 w 189"/>
                  <a:gd name="T1" fmla="*/ 21 h 208"/>
                  <a:gd name="T2" fmla="*/ 0 w 189"/>
                  <a:gd name="T3" fmla="*/ 3931 h 208"/>
                  <a:gd name="T4" fmla="*/ 2944 w 189"/>
                  <a:gd name="T5" fmla="*/ 21 h 208"/>
                  <a:gd name="T6" fmla="*/ 0 60000 65536"/>
                  <a:gd name="T7" fmla="*/ 0 60000 65536"/>
                  <a:gd name="T8" fmla="*/ 0 60000 65536"/>
                </a:gdLst>
                <a:ahLst/>
                <a:cxnLst>
                  <a:cxn ang="T6">
                    <a:pos x="T0" y="T1"/>
                  </a:cxn>
                  <a:cxn ang="T7">
                    <a:pos x="T2" y="T3"/>
                  </a:cxn>
                  <a:cxn ang="T8">
                    <a:pos x="T4" y="T5"/>
                  </a:cxn>
                </a:cxnLst>
                <a:rect l="0" t="0" r="r" b="b"/>
                <a:pathLst>
                  <a:path w="189" h="208">
                    <a:moveTo>
                      <a:pt x="189" y="1"/>
                    </a:moveTo>
                    <a:cubicBezTo>
                      <a:pt x="84" y="1"/>
                      <a:pt x="0" y="94"/>
                      <a:pt x="0" y="208"/>
                    </a:cubicBezTo>
                    <a:cubicBezTo>
                      <a:pt x="16" y="47"/>
                      <a:pt x="142" y="0"/>
                      <a:pt x="18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4" name="Freeform 63">
                <a:extLst>
                  <a:ext uri="{FF2B5EF4-FFF2-40B4-BE49-F238E27FC236}">
                    <a16:creationId xmlns:a16="http://schemas.microsoft.com/office/drawing/2014/main" id="{3A9161B6-46DC-000D-2101-D6DAD7B9DB7B}"/>
                  </a:ext>
                </a:extLst>
              </p:cNvPr>
              <p:cNvSpPr>
                <a:spLocks/>
              </p:cNvSpPr>
              <p:nvPr/>
            </p:nvSpPr>
            <p:spPr bwMode="auto">
              <a:xfrm>
                <a:off x="3249" y="2000"/>
                <a:ext cx="120" cy="528"/>
              </a:xfrm>
              <a:custGeom>
                <a:avLst/>
                <a:gdLst>
                  <a:gd name="T0" fmla="*/ 333 w 48"/>
                  <a:gd name="T1" fmla="*/ 3755 h 198"/>
                  <a:gd name="T2" fmla="*/ 750 w 48"/>
                  <a:gd name="T3" fmla="*/ 2445 h 198"/>
                  <a:gd name="T4" fmla="*/ 0 w 48"/>
                  <a:gd name="T5" fmla="*/ 0 h 198"/>
                  <a:gd name="T6" fmla="*/ 688 w 48"/>
                  <a:gd name="T7" fmla="*/ 2424 h 198"/>
                  <a:gd name="T8" fmla="*/ 333 w 48"/>
                  <a:gd name="T9" fmla="*/ 3755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8">
                    <a:moveTo>
                      <a:pt x="21" y="198"/>
                    </a:moveTo>
                    <a:cubicBezTo>
                      <a:pt x="46" y="198"/>
                      <a:pt x="48" y="173"/>
                      <a:pt x="48" y="129"/>
                    </a:cubicBezTo>
                    <a:cubicBezTo>
                      <a:pt x="48" y="83"/>
                      <a:pt x="25" y="33"/>
                      <a:pt x="0" y="0"/>
                    </a:cubicBezTo>
                    <a:cubicBezTo>
                      <a:pt x="14" y="26"/>
                      <a:pt x="44" y="80"/>
                      <a:pt x="44" y="128"/>
                    </a:cubicBezTo>
                    <a:cubicBezTo>
                      <a:pt x="43" y="170"/>
                      <a:pt x="36" y="195"/>
                      <a:pt x="21" y="198"/>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 name="Freeform 64">
                <a:extLst>
                  <a:ext uri="{FF2B5EF4-FFF2-40B4-BE49-F238E27FC236}">
                    <a16:creationId xmlns:a16="http://schemas.microsoft.com/office/drawing/2014/main" id="{19065AEA-8335-BC3D-1823-EE9E32122E3F}"/>
                  </a:ext>
                </a:extLst>
              </p:cNvPr>
              <p:cNvSpPr>
                <a:spLocks/>
              </p:cNvSpPr>
              <p:nvPr/>
            </p:nvSpPr>
            <p:spPr bwMode="auto">
              <a:xfrm>
                <a:off x="2520" y="2365"/>
                <a:ext cx="55" cy="152"/>
              </a:xfrm>
              <a:custGeom>
                <a:avLst/>
                <a:gdLst>
                  <a:gd name="T0" fmla="*/ 0 w 22"/>
                  <a:gd name="T1" fmla="*/ 115 h 57"/>
                  <a:gd name="T2" fmla="*/ 250 w 22"/>
                  <a:gd name="T3" fmla="*/ 605 h 57"/>
                  <a:gd name="T4" fmla="*/ 345 w 22"/>
                  <a:gd name="T5" fmla="*/ 1080 h 57"/>
                  <a:gd name="T6" fmla="*/ 300 w 22"/>
                  <a:gd name="T7" fmla="*/ 435 h 57"/>
                  <a:gd name="T8" fmla="*/ 0 w 22"/>
                  <a:gd name="T9" fmla="*/ 1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57">
                    <a:moveTo>
                      <a:pt x="0" y="6"/>
                    </a:moveTo>
                    <a:cubicBezTo>
                      <a:pt x="12" y="7"/>
                      <a:pt x="15" y="14"/>
                      <a:pt x="16" y="32"/>
                    </a:cubicBezTo>
                    <a:cubicBezTo>
                      <a:pt x="17" y="49"/>
                      <a:pt x="18" y="56"/>
                      <a:pt x="22" y="57"/>
                    </a:cubicBezTo>
                    <a:cubicBezTo>
                      <a:pt x="19" y="51"/>
                      <a:pt x="19" y="35"/>
                      <a:pt x="19" y="23"/>
                    </a:cubicBezTo>
                    <a:cubicBezTo>
                      <a:pt x="19"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 name="Freeform 65">
                <a:extLst>
                  <a:ext uri="{FF2B5EF4-FFF2-40B4-BE49-F238E27FC236}">
                    <a16:creationId xmlns:a16="http://schemas.microsoft.com/office/drawing/2014/main" id="{D0A5822A-2F9B-4D37-B91D-1E65098A3E71}"/>
                  </a:ext>
                </a:extLst>
              </p:cNvPr>
              <p:cNvSpPr>
                <a:spLocks/>
              </p:cNvSpPr>
              <p:nvPr/>
            </p:nvSpPr>
            <p:spPr bwMode="auto">
              <a:xfrm>
                <a:off x="2582" y="2381"/>
                <a:ext cx="35" cy="115"/>
              </a:xfrm>
              <a:custGeom>
                <a:avLst/>
                <a:gdLst>
                  <a:gd name="T0" fmla="*/ 50 w 14"/>
                  <a:gd name="T1" fmla="*/ 824 h 43"/>
                  <a:gd name="T2" fmla="*/ 220 w 14"/>
                  <a:gd name="T3" fmla="*/ 21 h 43"/>
                  <a:gd name="T4" fmla="*/ 50 w 14"/>
                  <a:gd name="T5" fmla="*/ 824 h 43"/>
                  <a:gd name="T6" fmla="*/ 0 60000 65536"/>
                  <a:gd name="T7" fmla="*/ 0 60000 65536"/>
                  <a:gd name="T8" fmla="*/ 0 60000 65536"/>
                </a:gdLst>
                <a:ahLst/>
                <a:cxnLst>
                  <a:cxn ang="T6">
                    <a:pos x="T0" y="T1"/>
                  </a:cxn>
                  <a:cxn ang="T7">
                    <a:pos x="T2" y="T3"/>
                  </a:cxn>
                  <a:cxn ang="T8">
                    <a:pos x="T4" y="T5"/>
                  </a:cxn>
                </a:cxnLst>
                <a:rect l="0" t="0" r="r" b="b"/>
                <a:pathLst>
                  <a:path w="14" h="43">
                    <a:moveTo>
                      <a:pt x="3" y="43"/>
                    </a:moveTo>
                    <a:cubicBezTo>
                      <a:pt x="5" y="27"/>
                      <a:pt x="4" y="0"/>
                      <a:pt x="14" y="1"/>
                    </a:cubicBezTo>
                    <a:cubicBezTo>
                      <a:pt x="5"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 name="Freeform 66">
                <a:extLst>
                  <a:ext uri="{FF2B5EF4-FFF2-40B4-BE49-F238E27FC236}">
                    <a16:creationId xmlns:a16="http://schemas.microsoft.com/office/drawing/2014/main" id="{106AD46B-D3ED-848C-4BC3-47FEF98AF9EE}"/>
                  </a:ext>
                </a:extLst>
              </p:cNvPr>
              <p:cNvSpPr>
                <a:spLocks/>
              </p:cNvSpPr>
              <p:nvPr/>
            </p:nvSpPr>
            <p:spPr bwMode="auto">
              <a:xfrm>
                <a:off x="2477" y="2381"/>
                <a:ext cx="35" cy="115"/>
              </a:xfrm>
              <a:custGeom>
                <a:avLst/>
                <a:gdLst>
                  <a:gd name="T0" fmla="*/ 50 w 14"/>
                  <a:gd name="T1" fmla="*/ 824 h 43"/>
                  <a:gd name="T2" fmla="*/ 220 w 14"/>
                  <a:gd name="T3" fmla="*/ 21 h 43"/>
                  <a:gd name="T4" fmla="*/ 50 w 14"/>
                  <a:gd name="T5" fmla="*/ 824 h 43"/>
                  <a:gd name="T6" fmla="*/ 0 60000 65536"/>
                  <a:gd name="T7" fmla="*/ 0 60000 65536"/>
                  <a:gd name="T8" fmla="*/ 0 60000 65536"/>
                </a:gdLst>
                <a:ahLst/>
                <a:cxnLst>
                  <a:cxn ang="T6">
                    <a:pos x="T0" y="T1"/>
                  </a:cxn>
                  <a:cxn ang="T7">
                    <a:pos x="T2" y="T3"/>
                  </a:cxn>
                  <a:cxn ang="T8">
                    <a:pos x="T4" y="T5"/>
                  </a:cxn>
                </a:cxnLst>
                <a:rect l="0" t="0" r="r" b="b"/>
                <a:pathLst>
                  <a:path w="14" h="43">
                    <a:moveTo>
                      <a:pt x="3" y="43"/>
                    </a:moveTo>
                    <a:cubicBezTo>
                      <a:pt x="5" y="27"/>
                      <a:pt x="4" y="0"/>
                      <a:pt x="14" y="1"/>
                    </a:cubicBezTo>
                    <a:cubicBezTo>
                      <a:pt x="6"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8" name="Freeform 67">
                <a:extLst>
                  <a:ext uri="{FF2B5EF4-FFF2-40B4-BE49-F238E27FC236}">
                    <a16:creationId xmlns:a16="http://schemas.microsoft.com/office/drawing/2014/main" id="{3DE3228C-BE95-B57E-88CD-5672F767BAA0}"/>
                  </a:ext>
                </a:extLst>
              </p:cNvPr>
              <p:cNvSpPr>
                <a:spLocks/>
              </p:cNvSpPr>
              <p:nvPr/>
            </p:nvSpPr>
            <p:spPr bwMode="auto">
              <a:xfrm>
                <a:off x="2622" y="2365"/>
                <a:ext cx="53" cy="152"/>
              </a:xfrm>
              <a:custGeom>
                <a:avLst/>
                <a:gdLst>
                  <a:gd name="T0" fmla="*/ 0 w 21"/>
                  <a:gd name="T1" fmla="*/ 115 h 57"/>
                  <a:gd name="T2" fmla="*/ 242 w 21"/>
                  <a:gd name="T3" fmla="*/ 605 h 57"/>
                  <a:gd name="T4" fmla="*/ 338 w 21"/>
                  <a:gd name="T5" fmla="*/ 1080 h 57"/>
                  <a:gd name="T6" fmla="*/ 288 w 21"/>
                  <a:gd name="T7" fmla="*/ 435 h 57"/>
                  <a:gd name="T8" fmla="*/ 0 w 21"/>
                  <a:gd name="T9" fmla="*/ 1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57">
                    <a:moveTo>
                      <a:pt x="0" y="6"/>
                    </a:moveTo>
                    <a:cubicBezTo>
                      <a:pt x="12" y="7"/>
                      <a:pt x="14" y="14"/>
                      <a:pt x="15" y="32"/>
                    </a:cubicBezTo>
                    <a:cubicBezTo>
                      <a:pt x="16" y="49"/>
                      <a:pt x="17" y="56"/>
                      <a:pt x="21" y="57"/>
                    </a:cubicBezTo>
                    <a:cubicBezTo>
                      <a:pt x="18" y="51"/>
                      <a:pt x="18" y="35"/>
                      <a:pt x="18" y="23"/>
                    </a:cubicBezTo>
                    <a:cubicBezTo>
                      <a:pt x="18"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9" name="Freeform 68">
                <a:extLst>
                  <a:ext uri="{FF2B5EF4-FFF2-40B4-BE49-F238E27FC236}">
                    <a16:creationId xmlns:a16="http://schemas.microsoft.com/office/drawing/2014/main" id="{82B3EAB1-DC59-3C40-B926-955AB02DCFBD}"/>
                  </a:ext>
                </a:extLst>
              </p:cNvPr>
              <p:cNvSpPr>
                <a:spLocks/>
              </p:cNvSpPr>
              <p:nvPr/>
            </p:nvSpPr>
            <p:spPr bwMode="auto">
              <a:xfrm>
                <a:off x="2682" y="2381"/>
                <a:ext cx="35" cy="115"/>
              </a:xfrm>
              <a:custGeom>
                <a:avLst/>
                <a:gdLst>
                  <a:gd name="T0" fmla="*/ 50 w 14"/>
                  <a:gd name="T1" fmla="*/ 824 h 43"/>
                  <a:gd name="T2" fmla="*/ 220 w 14"/>
                  <a:gd name="T3" fmla="*/ 21 h 43"/>
                  <a:gd name="T4" fmla="*/ 50 w 14"/>
                  <a:gd name="T5" fmla="*/ 824 h 43"/>
                  <a:gd name="T6" fmla="*/ 0 60000 65536"/>
                  <a:gd name="T7" fmla="*/ 0 60000 65536"/>
                  <a:gd name="T8" fmla="*/ 0 60000 65536"/>
                </a:gdLst>
                <a:ahLst/>
                <a:cxnLst>
                  <a:cxn ang="T6">
                    <a:pos x="T0" y="T1"/>
                  </a:cxn>
                  <a:cxn ang="T7">
                    <a:pos x="T2" y="T3"/>
                  </a:cxn>
                  <a:cxn ang="T8">
                    <a:pos x="T4" y="T5"/>
                  </a:cxn>
                </a:cxnLst>
                <a:rect l="0" t="0" r="r" b="b"/>
                <a:pathLst>
                  <a:path w="14" h="43">
                    <a:moveTo>
                      <a:pt x="3" y="43"/>
                    </a:moveTo>
                    <a:cubicBezTo>
                      <a:pt x="5" y="27"/>
                      <a:pt x="4" y="0"/>
                      <a:pt x="14" y="1"/>
                    </a:cubicBezTo>
                    <a:cubicBezTo>
                      <a:pt x="6"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0" name="Freeform 69">
                <a:extLst>
                  <a:ext uri="{FF2B5EF4-FFF2-40B4-BE49-F238E27FC236}">
                    <a16:creationId xmlns:a16="http://schemas.microsoft.com/office/drawing/2014/main" id="{09DBE894-C947-7B88-5368-4E18AA0ADD85}"/>
                  </a:ext>
                </a:extLst>
              </p:cNvPr>
              <p:cNvSpPr>
                <a:spLocks/>
              </p:cNvSpPr>
              <p:nvPr/>
            </p:nvSpPr>
            <p:spPr bwMode="auto">
              <a:xfrm>
                <a:off x="2722" y="2365"/>
                <a:ext cx="52" cy="152"/>
              </a:xfrm>
              <a:custGeom>
                <a:avLst/>
                <a:gdLst>
                  <a:gd name="T0" fmla="*/ 0 w 21"/>
                  <a:gd name="T1" fmla="*/ 115 h 57"/>
                  <a:gd name="T2" fmla="*/ 245 w 21"/>
                  <a:gd name="T3" fmla="*/ 605 h 57"/>
                  <a:gd name="T4" fmla="*/ 319 w 21"/>
                  <a:gd name="T5" fmla="*/ 1080 h 57"/>
                  <a:gd name="T6" fmla="*/ 275 w 21"/>
                  <a:gd name="T7" fmla="*/ 435 h 57"/>
                  <a:gd name="T8" fmla="*/ 0 w 21"/>
                  <a:gd name="T9" fmla="*/ 1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57">
                    <a:moveTo>
                      <a:pt x="0" y="6"/>
                    </a:moveTo>
                    <a:cubicBezTo>
                      <a:pt x="12" y="7"/>
                      <a:pt x="15" y="14"/>
                      <a:pt x="16" y="32"/>
                    </a:cubicBezTo>
                    <a:cubicBezTo>
                      <a:pt x="17" y="49"/>
                      <a:pt x="17" y="56"/>
                      <a:pt x="21" y="57"/>
                    </a:cubicBezTo>
                    <a:cubicBezTo>
                      <a:pt x="18" y="51"/>
                      <a:pt x="18" y="35"/>
                      <a:pt x="18" y="23"/>
                    </a:cubicBezTo>
                    <a:cubicBezTo>
                      <a:pt x="18"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1" name="Freeform 70">
                <a:extLst>
                  <a:ext uri="{FF2B5EF4-FFF2-40B4-BE49-F238E27FC236}">
                    <a16:creationId xmlns:a16="http://schemas.microsoft.com/office/drawing/2014/main" id="{30C486AF-DF64-6D90-89CE-46B935E65CEB}"/>
                  </a:ext>
                </a:extLst>
              </p:cNvPr>
              <p:cNvSpPr>
                <a:spLocks/>
              </p:cNvSpPr>
              <p:nvPr/>
            </p:nvSpPr>
            <p:spPr bwMode="auto">
              <a:xfrm>
                <a:off x="2784" y="2381"/>
                <a:ext cx="35" cy="115"/>
              </a:xfrm>
              <a:custGeom>
                <a:avLst/>
                <a:gdLst>
                  <a:gd name="T0" fmla="*/ 50 w 14"/>
                  <a:gd name="T1" fmla="*/ 824 h 43"/>
                  <a:gd name="T2" fmla="*/ 220 w 14"/>
                  <a:gd name="T3" fmla="*/ 21 h 43"/>
                  <a:gd name="T4" fmla="*/ 50 w 14"/>
                  <a:gd name="T5" fmla="*/ 824 h 43"/>
                  <a:gd name="T6" fmla="*/ 0 60000 65536"/>
                  <a:gd name="T7" fmla="*/ 0 60000 65536"/>
                  <a:gd name="T8" fmla="*/ 0 60000 65536"/>
                </a:gdLst>
                <a:ahLst/>
                <a:cxnLst>
                  <a:cxn ang="T6">
                    <a:pos x="T0" y="T1"/>
                  </a:cxn>
                  <a:cxn ang="T7">
                    <a:pos x="T2" y="T3"/>
                  </a:cxn>
                  <a:cxn ang="T8">
                    <a:pos x="T4" y="T5"/>
                  </a:cxn>
                </a:cxnLst>
                <a:rect l="0" t="0" r="r" b="b"/>
                <a:pathLst>
                  <a:path w="14" h="43">
                    <a:moveTo>
                      <a:pt x="3" y="43"/>
                    </a:moveTo>
                    <a:cubicBezTo>
                      <a:pt x="5" y="27"/>
                      <a:pt x="4" y="0"/>
                      <a:pt x="14" y="1"/>
                    </a:cubicBezTo>
                    <a:cubicBezTo>
                      <a:pt x="5"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2" name="Freeform 71">
                <a:extLst>
                  <a:ext uri="{FF2B5EF4-FFF2-40B4-BE49-F238E27FC236}">
                    <a16:creationId xmlns:a16="http://schemas.microsoft.com/office/drawing/2014/main" id="{0BAC4834-7855-0422-B7A7-8E83E893CB0A}"/>
                  </a:ext>
                </a:extLst>
              </p:cNvPr>
              <p:cNvSpPr>
                <a:spLocks/>
              </p:cNvSpPr>
              <p:nvPr/>
            </p:nvSpPr>
            <p:spPr bwMode="auto">
              <a:xfrm>
                <a:off x="2824" y="2365"/>
                <a:ext cx="53" cy="152"/>
              </a:xfrm>
              <a:custGeom>
                <a:avLst/>
                <a:gdLst>
                  <a:gd name="T0" fmla="*/ 0 w 21"/>
                  <a:gd name="T1" fmla="*/ 115 h 57"/>
                  <a:gd name="T2" fmla="*/ 242 w 21"/>
                  <a:gd name="T3" fmla="*/ 605 h 57"/>
                  <a:gd name="T4" fmla="*/ 338 w 21"/>
                  <a:gd name="T5" fmla="*/ 1080 h 57"/>
                  <a:gd name="T6" fmla="*/ 288 w 21"/>
                  <a:gd name="T7" fmla="*/ 435 h 57"/>
                  <a:gd name="T8" fmla="*/ 0 w 21"/>
                  <a:gd name="T9" fmla="*/ 1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57">
                    <a:moveTo>
                      <a:pt x="0" y="6"/>
                    </a:moveTo>
                    <a:cubicBezTo>
                      <a:pt x="12" y="7"/>
                      <a:pt x="14" y="14"/>
                      <a:pt x="15" y="32"/>
                    </a:cubicBezTo>
                    <a:cubicBezTo>
                      <a:pt x="16" y="49"/>
                      <a:pt x="17" y="56"/>
                      <a:pt x="21" y="57"/>
                    </a:cubicBezTo>
                    <a:cubicBezTo>
                      <a:pt x="18" y="51"/>
                      <a:pt x="18" y="35"/>
                      <a:pt x="18" y="23"/>
                    </a:cubicBezTo>
                    <a:cubicBezTo>
                      <a:pt x="18"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3" name="Freeform 72">
                <a:extLst>
                  <a:ext uri="{FF2B5EF4-FFF2-40B4-BE49-F238E27FC236}">
                    <a16:creationId xmlns:a16="http://schemas.microsoft.com/office/drawing/2014/main" id="{315D4D40-F032-E69B-67CD-441F78D44EB1}"/>
                  </a:ext>
                </a:extLst>
              </p:cNvPr>
              <p:cNvSpPr>
                <a:spLocks/>
              </p:cNvSpPr>
              <p:nvPr/>
            </p:nvSpPr>
            <p:spPr bwMode="auto">
              <a:xfrm>
                <a:off x="2882" y="2381"/>
                <a:ext cx="35" cy="115"/>
              </a:xfrm>
              <a:custGeom>
                <a:avLst/>
                <a:gdLst>
                  <a:gd name="T0" fmla="*/ 50 w 14"/>
                  <a:gd name="T1" fmla="*/ 824 h 43"/>
                  <a:gd name="T2" fmla="*/ 220 w 14"/>
                  <a:gd name="T3" fmla="*/ 21 h 43"/>
                  <a:gd name="T4" fmla="*/ 50 w 14"/>
                  <a:gd name="T5" fmla="*/ 824 h 43"/>
                  <a:gd name="T6" fmla="*/ 0 60000 65536"/>
                  <a:gd name="T7" fmla="*/ 0 60000 65536"/>
                  <a:gd name="T8" fmla="*/ 0 60000 65536"/>
                </a:gdLst>
                <a:ahLst/>
                <a:cxnLst>
                  <a:cxn ang="T6">
                    <a:pos x="T0" y="T1"/>
                  </a:cxn>
                  <a:cxn ang="T7">
                    <a:pos x="T2" y="T3"/>
                  </a:cxn>
                  <a:cxn ang="T8">
                    <a:pos x="T4" y="T5"/>
                  </a:cxn>
                </a:cxnLst>
                <a:rect l="0" t="0" r="r" b="b"/>
                <a:pathLst>
                  <a:path w="14" h="43">
                    <a:moveTo>
                      <a:pt x="3" y="43"/>
                    </a:moveTo>
                    <a:cubicBezTo>
                      <a:pt x="5" y="27"/>
                      <a:pt x="4" y="0"/>
                      <a:pt x="14" y="1"/>
                    </a:cubicBezTo>
                    <a:cubicBezTo>
                      <a:pt x="6"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4" name="Freeform 73">
                <a:extLst>
                  <a:ext uri="{FF2B5EF4-FFF2-40B4-BE49-F238E27FC236}">
                    <a16:creationId xmlns:a16="http://schemas.microsoft.com/office/drawing/2014/main" id="{9F602C19-96F0-C168-B470-0399AAF7374C}"/>
                  </a:ext>
                </a:extLst>
              </p:cNvPr>
              <p:cNvSpPr>
                <a:spLocks/>
              </p:cNvSpPr>
              <p:nvPr/>
            </p:nvSpPr>
            <p:spPr bwMode="auto">
              <a:xfrm>
                <a:off x="2922" y="2365"/>
                <a:ext cx="52" cy="152"/>
              </a:xfrm>
              <a:custGeom>
                <a:avLst/>
                <a:gdLst>
                  <a:gd name="T0" fmla="*/ 0 w 21"/>
                  <a:gd name="T1" fmla="*/ 115 h 57"/>
                  <a:gd name="T2" fmla="*/ 245 w 21"/>
                  <a:gd name="T3" fmla="*/ 605 h 57"/>
                  <a:gd name="T4" fmla="*/ 319 w 21"/>
                  <a:gd name="T5" fmla="*/ 1080 h 57"/>
                  <a:gd name="T6" fmla="*/ 275 w 21"/>
                  <a:gd name="T7" fmla="*/ 435 h 57"/>
                  <a:gd name="T8" fmla="*/ 0 w 21"/>
                  <a:gd name="T9" fmla="*/ 1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57">
                    <a:moveTo>
                      <a:pt x="0" y="6"/>
                    </a:moveTo>
                    <a:cubicBezTo>
                      <a:pt x="12" y="7"/>
                      <a:pt x="15" y="14"/>
                      <a:pt x="16" y="32"/>
                    </a:cubicBezTo>
                    <a:cubicBezTo>
                      <a:pt x="17" y="49"/>
                      <a:pt x="17" y="56"/>
                      <a:pt x="21" y="57"/>
                    </a:cubicBezTo>
                    <a:cubicBezTo>
                      <a:pt x="18" y="51"/>
                      <a:pt x="18" y="35"/>
                      <a:pt x="18" y="23"/>
                    </a:cubicBezTo>
                    <a:cubicBezTo>
                      <a:pt x="18"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 name="Freeform 74">
                <a:extLst>
                  <a:ext uri="{FF2B5EF4-FFF2-40B4-BE49-F238E27FC236}">
                    <a16:creationId xmlns:a16="http://schemas.microsoft.com/office/drawing/2014/main" id="{644DE0A6-93CC-8F08-C3CD-172167FDB5BC}"/>
                  </a:ext>
                </a:extLst>
              </p:cNvPr>
              <p:cNvSpPr>
                <a:spLocks/>
              </p:cNvSpPr>
              <p:nvPr/>
            </p:nvSpPr>
            <p:spPr bwMode="auto">
              <a:xfrm>
                <a:off x="2984" y="2381"/>
                <a:ext cx="35" cy="115"/>
              </a:xfrm>
              <a:custGeom>
                <a:avLst/>
                <a:gdLst>
                  <a:gd name="T0" fmla="*/ 50 w 14"/>
                  <a:gd name="T1" fmla="*/ 824 h 43"/>
                  <a:gd name="T2" fmla="*/ 220 w 14"/>
                  <a:gd name="T3" fmla="*/ 21 h 43"/>
                  <a:gd name="T4" fmla="*/ 50 w 14"/>
                  <a:gd name="T5" fmla="*/ 824 h 43"/>
                  <a:gd name="T6" fmla="*/ 0 60000 65536"/>
                  <a:gd name="T7" fmla="*/ 0 60000 65536"/>
                  <a:gd name="T8" fmla="*/ 0 60000 65536"/>
                </a:gdLst>
                <a:ahLst/>
                <a:cxnLst>
                  <a:cxn ang="T6">
                    <a:pos x="T0" y="T1"/>
                  </a:cxn>
                  <a:cxn ang="T7">
                    <a:pos x="T2" y="T3"/>
                  </a:cxn>
                  <a:cxn ang="T8">
                    <a:pos x="T4" y="T5"/>
                  </a:cxn>
                </a:cxnLst>
                <a:rect l="0" t="0" r="r" b="b"/>
                <a:pathLst>
                  <a:path w="14" h="43">
                    <a:moveTo>
                      <a:pt x="3" y="43"/>
                    </a:moveTo>
                    <a:cubicBezTo>
                      <a:pt x="5" y="27"/>
                      <a:pt x="4" y="0"/>
                      <a:pt x="14" y="1"/>
                    </a:cubicBezTo>
                    <a:cubicBezTo>
                      <a:pt x="6"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 name="Freeform 75">
                <a:extLst>
                  <a:ext uri="{FF2B5EF4-FFF2-40B4-BE49-F238E27FC236}">
                    <a16:creationId xmlns:a16="http://schemas.microsoft.com/office/drawing/2014/main" id="{4BC372AF-AF8C-F441-773C-1E5DD91AD3A3}"/>
                  </a:ext>
                </a:extLst>
              </p:cNvPr>
              <p:cNvSpPr>
                <a:spLocks/>
              </p:cNvSpPr>
              <p:nvPr/>
            </p:nvSpPr>
            <p:spPr bwMode="auto">
              <a:xfrm>
                <a:off x="3024" y="2365"/>
                <a:ext cx="53" cy="152"/>
              </a:xfrm>
              <a:custGeom>
                <a:avLst/>
                <a:gdLst>
                  <a:gd name="T0" fmla="*/ 0 w 21"/>
                  <a:gd name="T1" fmla="*/ 115 h 57"/>
                  <a:gd name="T2" fmla="*/ 242 w 21"/>
                  <a:gd name="T3" fmla="*/ 605 h 57"/>
                  <a:gd name="T4" fmla="*/ 338 w 21"/>
                  <a:gd name="T5" fmla="*/ 1080 h 57"/>
                  <a:gd name="T6" fmla="*/ 288 w 21"/>
                  <a:gd name="T7" fmla="*/ 435 h 57"/>
                  <a:gd name="T8" fmla="*/ 0 w 21"/>
                  <a:gd name="T9" fmla="*/ 1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57">
                    <a:moveTo>
                      <a:pt x="0" y="6"/>
                    </a:moveTo>
                    <a:cubicBezTo>
                      <a:pt x="12" y="7"/>
                      <a:pt x="14" y="14"/>
                      <a:pt x="15" y="32"/>
                    </a:cubicBezTo>
                    <a:cubicBezTo>
                      <a:pt x="16" y="49"/>
                      <a:pt x="17" y="56"/>
                      <a:pt x="21" y="57"/>
                    </a:cubicBezTo>
                    <a:cubicBezTo>
                      <a:pt x="18" y="51"/>
                      <a:pt x="18" y="35"/>
                      <a:pt x="18" y="23"/>
                    </a:cubicBezTo>
                    <a:cubicBezTo>
                      <a:pt x="18"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7" name="Freeform 76">
                <a:extLst>
                  <a:ext uri="{FF2B5EF4-FFF2-40B4-BE49-F238E27FC236}">
                    <a16:creationId xmlns:a16="http://schemas.microsoft.com/office/drawing/2014/main" id="{3A98437C-2656-CF85-3FDA-51B05E4F57B9}"/>
                  </a:ext>
                </a:extLst>
              </p:cNvPr>
              <p:cNvSpPr>
                <a:spLocks/>
              </p:cNvSpPr>
              <p:nvPr/>
            </p:nvSpPr>
            <p:spPr bwMode="auto">
              <a:xfrm>
                <a:off x="3084" y="2381"/>
                <a:ext cx="38" cy="115"/>
              </a:xfrm>
              <a:custGeom>
                <a:avLst/>
                <a:gdLst>
                  <a:gd name="T0" fmla="*/ 51 w 15"/>
                  <a:gd name="T1" fmla="*/ 824 h 43"/>
                  <a:gd name="T2" fmla="*/ 243 w 15"/>
                  <a:gd name="T3" fmla="*/ 21 h 43"/>
                  <a:gd name="T4" fmla="*/ 51 w 15"/>
                  <a:gd name="T5" fmla="*/ 824 h 43"/>
                  <a:gd name="T6" fmla="*/ 0 60000 65536"/>
                  <a:gd name="T7" fmla="*/ 0 60000 65536"/>
                  <a:gd name="T8" fmla="*/ 0 60000 65536"/>
                </a:gdLst>
                <a:ahLst/>
                <a:cxnLst>
                  <a:cxn ang="T6">
                    <a:pos x="T0" y="T1"/>
                  </a:cxn>
                  <a:cxn ang="T7">
                    <a:pos x="T2" y="T3"/>
                  </a:cxn>
                  <a:cxn ang="T8">
                    <a:pos x="T4" y="T5"/>
                  </a:cxn>
                </a:cxnLst>
                <a:rect l="0" t="0" r="r" b="b"/>
                <a:pathLst>
                  <a:path w="15" h="43">
                    <a:moveTo>
                      <a:pt x="3" y="43"/>
                    </a:moveTo>
                    <a:cubicBezTo>
                      <a:pt x="6" y="27"/>
                      <a:pt x="5" y="0"/>
                      <a:pt x="15" y="1"/>
                    </a:cubicBezTo>
                    <a:cubicBezTo>
                      <a:pt x="6"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8" name="Freeform 77">
                <a:extLst>
                  <a:ext uri="{FF2B5EF4-FFF2-40B4-BE49-F238E27FC236}">
                    <a16:creationId xmlns:a16="http://schemas.microsoft.com/office/drawing/2014/main" id="{29881EAE-2540-3C0C-E0FD-0C3A197459E9}"/>
                  </a:ext>
                </a:extLst>
              </p:cNvPr>
              <p:cNvSpPr>
                <a:spLocks/>
              </p:cNvSpPr>
              <p:nvPr/>
            </p:nvSpPr>
            <p:spPr bwMode="auto">
              <a:xfrm>
                <a:off x="3124" y="2365"/>
                <a:ext cx="55" cy="152"/>
              </a:xfrm>
              <a:custGeom>
                <a:avLst/>
                <a:gdLst>
                  <a:gd name="T0" fmla="*/ 0 w 22"/>
                  <a:gd name="T1" fmla="*/ 115 h 57"/>
                  <a:gd name="T2" fmla="*/ 250 w 22"/>
                  <a:gd name="T3" fmla="*/ 605 h 57"/>
                  <a:gd name="T4" fmla="*/ 345 w 22"/>
                  <a:gd name="T5" fmla="*/ 1080 h 57"/>
                  <a:gd name="T6" fmla="*/ 300 w 22"/>
                  <a:gd name="T7" fmla="*/ 435 h 57"/>
                  <a:gd name="T8" fmla="*/ 0 w 22"/>
                  <a:gd name="T9" fmla="*/ 1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57">
                    <a:moveTo>
                      <a:pt x="0" y="6"/>
                    </a:moveTo>
                    <a:cubicBezTo>
                      <a:pt x="12" y="7"/>
                      <a:pt x="15" y="14"/>
                      <a:pt x="16" y="32"/>
                    </a:cubicBezTo>
                    <a:cubicBezTo>
                      <a:pt x="17" y="49"/>
                      <a:pt x="18" y="56"/>
                      <a:pt x="22" y="57"/>
                    </a:cubicBezTo>
                    <a:cubicBezTo>
                      <a:pt x="19" y="51"/>
                      <a:pt x="19" y="35"/>
                      <a:pt x="19" y="23"/>
                    </a:cubicBezTo>
                    <a:cubicBezTo>
                      <a:pt x="19"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9" name="Freeform 78">
                <a:extLst>
                  <a:ext uri="{FF2B5EF4-FFF2-40B4-BE49-F238E27FC236}">
                    <a16:creationId xmlns:a16="http://schemas.microsoft.com/office/drawing/2014/main" id="{0BB8D785-E694-F8EC-70C8-F85DC7378CDC}"/>
                  </a:ext>
                </a:extLst>
              </p:cNvPr>
              <p:cNvSpPr>
                <a:spLocks/>
              </p:cNvSpPr>
              <p:nvPr/>
            </p:nvSpPr>
            <p:spPr bwMode="auto">
              <a:xfrm>
                <a:off x="3187" y="2381"/>
                <a:ext cx="35" cy="115"/>
              </a:xfrm>
              <a:custGeom>
                <a:avLst/>
                <a:gdLst>
                  <a:gd name="T0" fmla="*/ 50 w 14"/>
                  <a:gd name="T1" fmla="*/ 824 h 43"/>
                  <a:gd name="T2" fmla="*/ 220 w 14"/>
                  <a:gd name="T3" fmla="*/ 21 h 43"/>
                  <a:gd name="T4" fmla="*/ 50 w 14"/>
                  <a:gd name="T5" fmla="*/ 824 h 43"/>
                  <a:gd name="T6" fmla="*/ 0 60000 65536"/>
                  <a:gd name="T7" fmla="*/ 0 60000 65536"/>
                  <a:gd name="T8" fmla="*/ 0 60000 65536"/>
                </a:gdLst>
                <a:ahLst/>
                <a:cxnLst>
                  <a:cxn ang="T6">
                    <a:pos x="T0" y="T1"/>
                  </a:cxn>
                  <a:cxn ang="T7">
                    <a:pos x="T2" y="T3"/>
                  </a:cxn>
                  <a:cxn ang="T8">
                    <a:pos x="T4" y="T5"/>
                  </a:cxn>
                </a:cxnLst>
                <a:rect l="0" t="0" r="r" b="b"/>
                <a:pathLst>
                  <a:path w="14" h="43">
                    <a:moveTo>
                      <a:pt x="3" y="43"/>
                    </a:moveTo>
                    <a:cubicBezTo>
                      <a:pt x="5" y="27"/>
                      <a:pt x="4" y="0"/>
                      <a:pt x="14" y="1"/>
                    </a:cubicBezTo>
                    <a:cubicBezTo>
                      <a:pt x="6" y="1"/>
                      <a:pt x="0" y="3"/>
                      <a:pt x="3" y="43"/>
                    </a:cubicBezTo>
                    <a:close/>
                  </a:path>
                </a:pathLst>
              </a:custGeom>
              <a:solidFill>
                <a:srgbClr val="ED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0" name="Freeform 79">
                <a:extLst>
                  <a:ext uri="{FF2B5EF4-FFF2-40B4-BE49-F238E27FC236}">
                    <a16:creationId xmlns:a16="http://schemas.microsoft.com/office/drawing/2014/main" id="{DDC9F393-4B14-7004-6B5C-1B9043150B42}"/>
                  </a:ext>
                </a:extLst>
              </p:cNvPr>
              <p:cNvSpPr>
                <a:spLocks/>
              </p:cNvSpPr>
              <p:nvPr/>
            </p:nvSpPr>
            <p:spPr bwMode="auto">
              <a:xfrm>
                <a:off x="3227" y="2365"/>
                <a:ext cx="52" cy="152"/>
              </a:xfrm>
              <a:custGeom>
                <a:avLst/>
                <a:gdLst>
                  <a:gd name="T0" fmla="*/ 0 w 21"/>
                  <a:gd name="T1" fmla="*/ 115 h 57"/>
                  <a:gd name="T2" fmla="*/ 228 w 21"/>
                  <a:gd name="T3" fmla="*/ 605 h 57"/>
                  <a:gd name="T4" fmla="*/ 319 w 21"/>
                  <a:gd name="T5" fmla="*/ 1080 h 57"/>
                  <a:gd name="T6" fmla="*/ 275 w 21"/>
                  <a:gd name="T7" fmla="*/ 435 h 57"/>
                  <a:gd name="T8" fmla="*/ 0 w 21"/>
                  <a:gd name="T9" fmla="*/ 115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57">
                    <a:moveTo>
                      <a:pt x="0" y="6"/>
                    </a:moveTo>
                    <a:cubicBezTo>
                      <a:pt x="12" y="7"/>
                      <a:pt x="14" y="14"/>
                      <a:pt x="15" y="32"/>
                    </a:cubicBezTo>
                    <a:cubicBezTo>
                      <a:pt x="16" y="49"/>
                      <a:pt x="17" y="56"/>
                      <a:pt x="21" y="57"/>
                    </a:cubicBezTo>
                    <a:cubicBezTo>
                      <a:pt x="18" y="51"/>
                      <a:pt x="18" y="35"/>
                      <a:pt x="18" y="23"/>
                    </a:cubicBezTo>
                    <a:cubicBezTo>
                      <a:pt x="18" y="11"/>
                      <a:pt x="13" y="0"/>
                      <a:pt x="0" y="6"/>
                    </a:cubicBezTo>
                    <a:close/>
                  </a:path>
                </a:pathLst>
              </a:custGeom>
              <a:solidFill>
                <a:srgbClr val="FEEC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1" name="Freeform 80">
                <a:extLst>
                  <a:ext uri="{FF2B5EF4-FFF2-40B4-BE49-F238E27FC236}">
                    <a16:creationId xmlns:a16="http://schemas.microsoft.com/office/drawing/2014/main" id="{5E94AAB4-624B-41A8-48A1-2971D0FA3E0C}"/>
                  </a:ext>
                </a:extLst>
              </p:cNvPr>
              <p:cNvSpPr>
                <a:spLocks/>
              </p:cNvSpPr>
              <p:nvPr/>
            </p:nvSpPr>
            <p:spPr bwMode="auto">
              <a:xfrm>
                <a:off x="2377" y="2365"/>
                <a:ext cx="98" cy="166"/>
              </a:xfrm>
              <a:custGeom>
                <a:avLst/>
                <a:gdLst>
                  <a:gd name="T0" fmla="*/ 618 w 39"/>
                  <a:gd name="T1" fmla="*/ 1189 h 62"/>
                  <a:gd name="T2" fmla="*/ 410 w 39"/>
                  <a:gd name="T3" fmla="*/ 1189 h 62"/>
                  <a:gd name="T4" fmla="*/ 410 w 39"/>
                  <a:gd name="T5" fmla="*/ 1189 h 62"/>
                  <a:gd name="T6" fmla="*/ 0 w 39"/>
                  <a:gd name="T7" fmla="*/ 0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62">
                    <a:moveTo>
                      <a:pt x="39" y="62"/>
                    </a:moveTo>
                    <a:cubicBezTo>
                      <a:pt x="34" y="62"/>
                      <a:pt x="26" y="62"/>
                      <a:pt x="26" y="62"/>
                    </a:cubicBezTo>
                    <a:cubicBezTo>
                      <a:pt x="26" y="62"/>
                      <a:pt x="26" y="62"/>
                      <a:pt x="26" y="62"/>
                    </a:cubicBezTo>
                    <a:cubicBezTo>
                      <a:pt x="3" y="62"/>
                      <a:pt x="0" y="28"/>
                      <a:pt x="0" y="0"/>
                    </a:cubicBezTo>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2" name="Freeform 81">
                <a:extLst>
                  <a:ext uri="{FF2B5EF4-FFF2-40B4-BE49-F238E27FC236}">
                    <a16:creationId xmlns:a16="http://schemas.microsoft.com/office/drawing/2014/main" id="{390482F3-36FF-5CA3-7800-4B3A9D4123D1}"/>
                  </a:ext>
                </a:extLst>
              </p:cNvPr>
              <p:cNvSpPr>
                <a:spLocks/>
              </p:cNvSpPr>
              <p:nvPr/>
            </p:nvSpPr>
            <p:spPr bwMode="auto">
              <a:xfrm>
                <a:off x="2377" y="1784"/>
                <a:ext cx="1002" cy="747"/>
              </a:xfrm>
              <a:custGeom>
                <a:avLst/>
                <a:gdLst>
                  <a:gd name="T0" fmla="*/ 6257 w 401"/>
                  <a:gd name="T1" fmla="*/ 4143 h 280"/>
                  <a:gd name="T2" fmla="*/ 5870 w 401"/>
                  <a:gd name="T3" fmla="*/ 5317 h 280"/>
                  <a:gd name="T4" fmla="*/ 5870 w 401"/>
                  <a:gd name="T5" fmla="*/ 5317 h 280"/>
                  <a:gd name="T6" fmla="*/ 5662 w 401"/>
                  <a:gd name="T7" fmla="*/ 5317 h 280"/>
                  <a:gd name="T8" fmla="*/ 5662 w 401"/>
                  <a:gd name="T9" fmla="*/ 5317 h 280"/>
                  <a:gd name="T10" fmla="*/ 5337 w 401"/>
                  <a:gd name="T11" fmla="*/ 4327 h 280"/>
                  <a:gd name="T12" fmla="*/ 5337 w 401"/>
                  <a:gd name="T13" fmla="*/ 4327 h 280"/>
                  <a:gd name="T14" fmla="*/ 5025 w 401"/>
                  <a:gd name="T15" fmla="*/ 5317 h 280"/>
                  <a:gd name="T16" fmla="*/ 5025 w 401"/>
                  <a:gd name="T17" fmla="*/ 5317 h 280"/>
                  <a:gd name="T18" fmla="*/ 5025 w 401"/>
                  <a:gd name="T19" fmla="*/ 5317 h 280"/>
                  <a:gd name="T20" fmla="*/ 4715 w 401"/>
                  <a:gd name="T21" fmla="*/ 4327 h 280"/>
                  <a:gd name="T22" fmla="*/ 4715 w 401"/>
                  <a:gd name="T23" fmla="*/ 4327 h 280"/>
                  <a:gd name="T24" fmla="*/ 4403 w 401"/>
                  <a:gd name="T25" fmla="*/ 5317 h 280"/>
                  <a:gd name="T26" fmla="*/ 4403 w 401"/>
                  <a:gd name="T27" fmla="*/ 5317 h 280"/>
                  <a:gd name="T28" fmla="*/ 4070 w 401"/>
                  <a:gd name="T29" fmla="*/ 4327 h 280"/>
                  <a:gd name="T30" fmla="*/ 4070 w 401"/>
                  <a:gd name="T31" fmla="*/ 4327 h 280"/>
                  <a:gd name="T32" fmla="*/ 3758 w 401"/>
                  <a:gd name="T33" fmla="*/ 5317 h 280"/>
                  <a:gd name="T34" fmla="*/ 3758 w 401"/>
                  <a:gd name="T35" fmla="*/ 5317 h 280"/>
                  <a:gd name="T36" fmla="*/ 3446 w 401"/>
                  <a:gd name="T37" fmla="*/ 4327 h 280"/>
                  <a:gd name="T38" fmla="*/ 3446 w 401"/>
                  <a:gd name="T39" fmla="*/ 4327 h 280"/>
                  <a:gd name="T40" fmla="*/ 3133 w 401"/>
                  <a:gd name="T41" fmla="*/ 5317 h 280"/>
                  <a:gd name="T42" fmla="*/ 3121 w 401"/>
                  <a:gd name="T43" fmla="*/ 5317 h 280"/>
                  <a:gd name="T44" fmla="*/ 2809 w 401"/>
                  <a:gd name="T45" fmla="*/ 4327 h 280"/>
                  <a:gd name="T46" fmla="*/ 2809 w 401"/>
                  <a:gd name="T47" fmla="*/ 4327 h 280"/>
                  <a:gd name="T48" fmla="*/ 2499 w 401"/>
                  <a:gd name="T49" fmla="*/ 5317 h 280"/>
                  <a:gd name="T50" fmla="*/ 2499 w 401"/>
                  <a:gd name="T51" fmla="*/ 5317 h 280"/>
                  <a:gd name="T52" fmla="*/ 2186 w 401"/>
                  <a:gd name="T53" fmla="*/ 4327 h 280"/>
                  <a:gd name="T54" fmla="*/ 2186 w 401"/>
                  <a:gd name="T55" fmla="*/ 4327 h 280"/>
                  <a:gd name="T56" fmla="*/ 1874 w 401"/>
                  <a:gd name="T57" fmla="*/ 5317 h 280"/>
                  <a:gd name="T58" fmla="*/ 1854 w 401"/>
                  <a:gd name="T59" fmla="*/ 5317 h 280"/>
                  <a:gd name="T60" fmla="*/ 1542 w 401"/>
                  <a:gd name="T61" fmla="*/ 4327 h 280"/>
                  <a:gd name="T62" fmla="*/ 1542 w 401"/>
                  <a:gd name="T63" fmla="*/ 4327 h 280"/>
                  <a:gd name="T64" fmla="*/ 1229 w 401"/>
                  <a:gd name="T65" fmla="*/ 5317 h 280"/>
                  <a:gd name="T66" fmla="*/ 1229 w 401"/>
                  <a:gd name="T67" fmla="*/ 5317 h 280"/>
                  <a:gd name="T68" fmla="*/ 917 w 401"/>
                  <a:gd name="T69" fmla="*/ 4327 h 280"/>
                  <a:gd name="T70" fmla="*/ 917 w 401"/>
                  <a:gd name="T71" fmla="*/ 4327 h 280"/>
                  <a:gd name="T72" fmla="*/ 605 w 401"/>
                  <a:gd name="T73" fmla="*/ 5317 h 280"/>
                  <a:gd name="T74" fmla="*/ 405 w 401"/>
                  <a:gd name="T75" fmla="*/ 5317 h 280"/>
                  <a:gd name="T76" fmla="*/ 405 w 401"/>
                  <a:gd name="T77" fmla="*/ 5317 h 280"/>
                  <a:gd name="T78" fmla="*/ 0 w 401"/>
                  <a:gd name="T79" fmla="*/ 4143 h 280"/>
                  <a:gd name="T80" fmla="*/ 3183 w 401"/>
                  <a:gd name="T81" fmla="*/ 0 h 280"/>
                  <a:gd name="T82" fmla="*/ 6257 w 401"/>
                  <a:gd name="T83" fmla="*/ 4143 h 2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01" h="280">
                    <a:moveTo>
                      <a:pt x="401" y="218"/>
                    </a:moveTo>
                    <a:cubicBezTo>
                      <a:pt x="401" y="246"/>
                      <a:pt x="398" y="280"/>
                      <a:pt x="376" y="280"/>
                    </a:cubicBezTo>
                    <a:cubicBezTo>
                      <a:pt x="376" y="280"/>
                      <a:pt x="376" y="280"/>
                      <a:pt x="376" y="280"/>
                    </a:cubicBezTo>
                    <a:cubicBezTo>
                      <a:pt x="376" y="280"/>
                      <a:pt x="367" y="280"/>
                      <a:pt x="363" y="280"/>
                    </a:cubicBezTo>
                    <a:cubicBezTo>
                      <a:pt x="363" y="280"/>
                      <a:pt x="363" y="280"/>
                      <a:pt x="363" y="280"/>
                    </a:cubicBezTo>
                    <a:cubicBezTo>
                      <a:pt x="348" y="280"/>
                      <a:pt x="358" y="228"/>
                      <a:pt x="342" y="228"/>
                    </a:cubicBezTo>
                    <a:cubicBezTo>
                      <a:pt x="342" y="228"/>
                      <a:pt x="342" y="228"/>
                      <a:pt x="342" y="228"/>
                    </a:cubicBezTo>
                    <a:cubicBezTo>
                      <a:pt x="327" y="228"/>
                      <a:pt x="337" y="280"/>
                      <a:pt x="322" y="280"/>
                    </a:cubicBezTo>
                    <a:cubicBezTo>
                      <a:pt x="322" y="280"/>
                      <a:pt x="322" y="280"/>
                      <a:pt x="322" y="280"/>
                    </a:cubicBezTo>
                    <a:cubicBezTo>
                      <a:pt x="322" y="280"/>
                      <a:pt x="322" y="280"/>
                      <a:pt x="322" y="280"/>
                    </a:cubicBezTo>
                    <a:cubicBezTo>
                      <a:pt x="307" y="280"/>
                      <a:pt x="317" y="228"/>
                      <a:pt x="302" y="228"/>
                    </a:cubicBezTo>
                    <a:cubicBezTo>
                      <a:pt x="302" y="228"/>
                      <a:pt x="302" y="228"/>
                      <a:pt x="302" y="228"/>
                    </a:cubicBezTo>
                    <a:cubicBezTo>
                      <a:pt x="287" y="228"/>
                      <a:pt x="297" y="280"/>
                      <a:pt x="282" y="280"/>
                    </a:cubicBezTo>
                    <a:cubicBezTo>
                      <a:pt x="282" y="280"/>
                      <a:pt x="282" y="280"/>
                      <a:pt x="282" y="280"/>
                    </a:cubicBezTo>
                    <a:cubicBezTo>
                      <a:pt x="267" y="280"/>
                      <a:pt x="276" y="228"/>
                      <a:pt x="261" y="228"/>
                    </a:cubicBezTo>
                    <a:cubicBezTo>
                      <a:pt x="261" y="228"/>
                      <a:pt x="261" y="228"/>
                      <a:pt x="261" y="228"/>
                    </a:cubicBezTo>
                    <a:cubicBezTo>
                      <a:pt x="246" y="228"/>
                      <a:pt x="256" y="280"/>
                      <a:pt x="241" y="280"/>
                    </a:cubicBezTo>
                    <a:cubicBezTo>
                      <a:pt x="241" y="280"/>
                      <a:pt x="241" y="280"/>
                      <a:pt x="241" y="280"/>
                    </a:cubicBezTo>
                    <a:cubicBezTo>
                      <a:pt x="226" y="280"/>
                      <a:pt x="236" y="228"/>
                      <a:pt x="221" y="228"/>
                    </a:cubicBezTo>
                    <a:cubicBezTo>
                      <a:pt x="221" y="228"/>
                      <a:pt x="221" y="228"/>
                      <a:pt x="221" y="228"/>
                    </a:cubicBezTo>
                    <a:cubicBezTo>
                      <a:pt x="206" y="228"/>
                      <a:pt x="216" y="280"/>
                      <a:pt x="201" y="280"/>
                    </a:cubicBezTo>
                    <a:cubicBezTo>
                      <a:pt x="200" y="280"/>
                      <a:pt x="200" y="280"/>
                      <a:pt x="200" y="280"/>
                    </a:cubicBezTo>
                    <a:cubicBezTo>
                      <a:pt x="186" y="280"/>
                      <a:pt x="195" y="228"/>
                      <a:pt x="180" y="228"/>
                    </a:cubicBezTo>
                    <a:cubicBezTo>
                      <a:pt x="180" y="228"/>
                      <a:pt x="180" y="228"/>
                      <a:pt x="180" y="228"/>
                    </a:cubicBezTo>
                    <a:cubicBezTo>
                      <a:pt x="165" y="228"/>
                      <a:pt x="175" y="280"/>
                      <a:pt x="160" y="280"/>
                    </a:cubicBezTo>
                    <a:cubicBezTo>
                      <a:pt x="160" y="280"/>
                      <a:pt x="160" y="280"/>
                      <a:pt x="160" y="280"/>
                    </a:cubicBezTo>
                    <a:cubicBezTo>
                      <a:pt x="145" y="280"/>
                      <a:pt x="155" y="228"/>
                      <a:pt x="140" y="228"/>
                    </a:cubicBezTo>
                    <a:cubicBezTo>
                      <a:pt x="140" y="228"/>
                      <a:pt x="140" y="228"/>
                      <a:pt x="140" y="228"/>
                    </a:cubicBezTo>
                    <a:cubicBezTo>
                      <a:pt x="125" y="228"/>
                      <a:pt x="135" y="280"/>
                      <a:pt x="120" y="280"/>
                    </a:cubicBezTo>
                    <a:cubicBezTo>
                      <a:pt x="119" y="280"/>
                      <a:pt x="119" y="280"/>
                      <a:pt x="119" y="280"/>
                    </a:cubicBezTo>
                    <a:cubicBezTo>
                      <a:pt x="105" y="280"/>
                      <a:pt x="114" y="228"/>
                      <a:pt x="99" y="228"/>
                    </a:cubicBezTo>
                    <a:cubicBezTo>
                      <a:pt x="99" y="228"/>
                      <a:pt x="99" y="228"/>
                      <a:pt x="99" y="228"/>
                    </a:cubicBezTo>
                    <a:cubicBezTo>
                      <a:pt x="84" y="228"/>
                      <a:pt x="94" y="280"/>
                      <a:pt x="79" y="280"/>
                    </a:cubicBezTo>
                    <a:cubicBezTo>
                      <a:pt x="79" y="280"/>
                      <a:pt x="79" y="280"/>
                      <a:pt x="79" y="280"/>
                    </a:cubicBezTo>
                    <a:cubicBezTo>
                      <a:pt x="64" y="280"/>
                      <a:pt x="74" y="228"/>
                      <a:pt x="59" y="228"/>
                    </a:cubicBezTo>
                    <a:cubicBezTo>
                      <a:pt x="59" y="228"/>
                      <a:pt x="59" y="228"/>
                      <a:pt x="59" y="228"/>
                    </a:cubicBezTo>
                    <a:cubicBezTo>
                      <a:pt x="44" y="228"/>
                      <a:pt x="54" y="280"/>
                      <a:pt x="39" y="280"/>
                    </a:cubicBezTo>
                    <a:cubicBezTo>
                      <a:pt x="34" y="280"/>
                      <a:pt x="26" y="280"/>
                      <a:pt x="26" y="280"/>
                    </a:cubicBezTo>
                    <a:cubicBezTo>
                      <a:pt x="26" y="280"/>
                      <a:pt x="26" y="280"/>
                      <a:pt x="26" y="280"/>
                    </a:cubicBezTo>
                    <a:cubicBezTo>
                      <a:pt x="3" y="280"/>
                      <a:pt x="0" y="246"/>
                      <a:pt x="0" y="218"/>
                    </a:cubicBezTo>
                    <a:cubicBezTo>
                      <a:pt x="0" y="107"/>
                      <a:pt x="92" y="0"/>
                      <a:pt x="204" y="0"/>
                    </a:cubicBezTo>
                    <a:cubicBezTo>
                      <a:pt x="317" y="0"/>
                      <a:pt x="401" y="107"/>
                      <a:pt x="401" y="218"/>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3" name="Freeform 82">
                <a:extLst>
                  <a:ext uri="{FF2B5EF4-FFF2-40B4-BE49-F238E27FC236}">
                    <a16:creationId xmlns:a16="http://schemas.microsoft.com/office/drawing/2014/main" id="{C7383C62-70D2-2D63-8339-C4EF48E41F5C}"/>
                  </a:ext>
                </a:extLst>
              </p:cNvPr>
              <p:cNvSpPr>
                <a:spLocks/>
              </p:cNvSpPr>
              <p:nvPr/>
            </p:nvSpPr>
            <p:spPr bwMode="auto">
              <a:xfrm>
                <a:off x="2640" y="2005"/>
                <a:ext cx="209" cy="216"/>
              </a:xfrm>
              <a:custGeom>
                <a:avLst/>
                <a:gdLst>
                  <a:gd name="T0" fmla="*/ 433 w 84"/>
                  <a:gd name="T1" fmla="*/ 397 h 81"/>
                  <a:gd name="T2" fmla="*/ 829 w 84"/>
                  <a:gd name="T3" fmla="*/ 1160 h 81"/>
                  <a:gd name="T4" fmla="*/ 433 w 84"/>
                  <a:gd name="T5" fmla="*/ 397 h 81"/>
                  <a:gd name="T6" fmla="*/ 0 60000 65536"/>
                  <a:gd name="T7" fmla="*/ 0 60000 65536"/>
                  <a:gd name="T8" fmla="*/ 0 60000 65536"/>
                </a:gdLst>
                <a:ahLst/>
                <a:cxnLst>
                  <a:cxn ang="T6">
                    <a:pos x="T0" y="T1"/>
                  </a:cxn>
                  <a:cxn ang="T7">
                    <a:pos x="T2" y="T3"/>
                  </a:cxn>
                  <a:cxn ang="T8">
                    <a:pos x="T4" y="T5"/>
                  </a:cxn>
                </a:cxnLst>
                <a:rect l="0" t="0" r="r" b="b"/>
                <a:pathLst>
                  <a:path w="84" h="81">
                    <a:moveTo>
                      <a:pt x="28" y="21"/>
                    </a:moveTo>
                    <a:cubicBezTo>
                      <a:pt x="0" y="42"/>
                      <a:pt x="24" y="81"/>
                      <a:pt x="54" y="61"/>
                    </a:cubicBezTo>
                    <a:cubicBezTo>
                      <a:pt x="84" y="41"/>
                      <a:pt x="56" y="0"/>
                      <a:pt x="28" y="21"/>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4" name="Freeform 83">
                <a:extLst>
                  <a:ext uri="{FF2B5EF4-FFF2-40B4-BE49-F238E27FC236}">
                    <a16:creationId xmlns:a16="http://schemas.microsoft.com/office/drawing/2014/main" id="{AE034E24-8C28-028D-2BDA-8C791C03E271}"/>
                  </a:ext>
                </a:extLst>
              </p:cNvPr>
              <p:cNvSpPr>
                <a:spLocks/>
              </p:cNvSpPr>
              <p:nvPr/>
            </p:nvSpPr>
            <p:spPr bwMode="auto">
              <a:xfrm>
                <a:off x="2777" y="2069"/>
                <a:ext cx="222" cy="227"/>
              </a:xfrm>
              <a:custGeom>
                <a:avLst/>
                <a:gdLst>
                  <a:gd name="T0" fmla="*/ 541 w 89"/>
                  <a:gd name="T1" fmla="*/ 457 h 85"/>
                  <a:gd name="T2" fmla="*/ 995 w 89"/>
                  <a:gd name="T3" fmla="*/ 1277 h 85"/>
                  <a:gd name="T4" fmla="*/ 541 w 89"/>
                  <a:gd name="T5" fmla="*/ 457 h 85"/>
                  <a:gd name="T6" fmla="*/ 0 60000 65536"/>
                  <a:gd name="T7" fmla="*/ 0 60000 65536"/>
                  <a:gd name="T8" fmla="*/ 0 60000 65536"/>
                </a:gdLst>
                <a:ahLst/>
                <a:cxnLst>
                  <a:cxn ang="T6">
                    <a:pos x="T0" y="T1"/>
                  </a:cxn>
                  <a:cxn ang="T7">
                    <a:pos x="T2" y="T3"/>
                  </a:cxn>
                  <a:cxn ang="T8">
                    <a:pos x="T4" y="T5"/>
                  </a:cxn>
                </a:cxnLst>
                <a:rect l="0" t="0" r="r" b="b"/>
                <a:pathLst>
                  <a:path w="89" h="85">
                    <a:moveTo>
                      <a:pt x="35" y="24"/>
                    </a:moveTo>
                    <a:cubicBezTo>
                      <a:pt x="0" y="48"/>
                      <a:pt x="39" y="85"/>
                      <a:pt x="64" y="67"/>
                    </a:cubicBezTo>
                    <a:cubicBezTo>
                      <a:pt x="89" y="49"/>
                      <a:pt x="70" y="0"/>
                      <a:pt x="35" y="24"/>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5" name="Freeform 84">
                <a:extLst>
                  <a:ext uri="{FF2B5EF4-FFF2-40B4-BE49-F238E27FC236}">
                    <a16:creationId xmlns:a16="http://schemas.microsoft.com/office/drawing/2014/main" id="{8796CAA6-56CF-3BDF-96F5-E7819EDABE96}"/>
                  </a:ext>
                </a:extLst>
              </p:cNvPr>
              <p:cNvSpPr>
                <a:spLocks/>
              </p:cNvSpPr>
              <p:nvPr/>
            </p:nvSpPr>
            <p:spPr bwMode="auto">
              <a:xfrm>
                <a:off x="2934" y="1888"/>
                <a:ext cx="188" cy="227"/>
              </a:xfrm>
              <a:custGeom>
                <a:avLst/>
                <a:gdLst>
                  <a:gd name="T0" fmla="*/ 238 w 75"/>
                  <a:gd name="T1" fmla="*/ 628 h 85"/>
                  <a:gd name="T2" fmla="*/ 963 w 75"/>
                  <a:gd name="T3" fmla="*/ 1012 h 85"/>
                  <a:gd name="T4" fmla="*/ 238 w 75"/>
                  <a:gd name="T5" fmla="*/ 628 h 85"/>
                  <a:gd name="T6" fmla="*/ 0 60000 65536"/>
                  <a:gd name="T7" fmla="*/ 0 60000 65536"/>
                  <a:gd name="T8" fmla="*/ 0 60000 65536"/>
                </a:gdLst>
                <a:ahLst/>
                <a:cxnLst>
                  <a:cxn ang="T6">
                    <a:pos x="T0" y="T1"/>
                  </a:cxn>
                  <a:cxn ang="T7">
                    <a:pos x="T2" y="T3"/>
                  </a:cxn>
                  <a:cxn ang="T8">
                    <a:pos x="T4" y="T5"/>
                  </a:cxn>
                </a:cxnLst>
                <a:rect l="0" t="0" r="r" b="b"/>
                <a:pathLst>
                  <a:path w="75" h="85">
                    <a:moveTo>
                      <a:pt x="15" y="33"/>
                    </a:moveTo>
                    <a:cubicBezTo>
                      <a:pt x="0" y="66"/>
                      <a:pt x="47" y="85"/>
                      <a:pt x="61" y="53"/>
                    </a:cubicBezTo>
                    <a:cubicBezTo>
                      <a:pt x="75" y="21"/>
                      <a:pt x="30" y="0"/>
                      <a:pt x="15" y="33"/>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6" name="Freeform 85">
                <a:extLst>
                  <a:ext uri="{FF2B5EF4-FFF2-40B4-BE49-F238E27FC236}">
                    <a16:creationId xmlns:a16="http://schemas.microsoft.com/office/drawing/2014/main" id="{CF6FBEC7-BF16-5AD9-92B0-0259B40387CC}"/>
                  </a:ext>
                </a:extLst>
              </p:cNvPr>
              <p:cNvSpPr>
                <a:spLocks/>
              </p:cNvSpPr>
              <p:nvPr/>
            </p:nvSpPr>
            <p:spPr bwMode="auto">
              <a:xfrm>
                <a:off x="2707" y="1907"/>
                <a:ext cx="212" cy="218"/>
              </a:xfrm>
              <a:custGeom>
                <a:avLst/>
                <a:gdLst>
                  <a:gd name="T0" fmla="*/ 436 w 85"/>
                  <a:gd name="T1" fmla="*/ 375 h 82"/>
                  <a:gd name="T2" fmla="*/ 841 w 85"/>
                  <a:gd name="T3" fmla="*/ 1180 h 82"/>
                  <a:gd name="T4" fmla="*/ 436 w 85"/>
                  <a:gd name="T5" fmla="*/ 375 h 82"/>
                  <a:gd name="T6" fmla="*/ 0 60000 65536"/>
                  <a:gd name="T7" fmla="*/ 0 60000 65536"/>
                  <a:gd name="T8" fmla="*/ 0 60000 65536"/>
                </a:gdLst>
                <a:ahLst/>
                <a:cxnLst>
                  <a:cxn ang="T6">
                    <a:pos x="T0" y="T1"/>
                  </a:cxn>
                  <a:cxn ang="T7">
                    <a:pos x="T2" y="T3"/>
                  </a:cxn>
                  <a:cxn ang="T8">
                    <a:pos x="T4" y="T5"/>
                  </a:cxn>
                </a:cxnLst>
                <a:rect l="0" t="0" r="r" b="b"/>
                <a:pathLst>
                  <a:path w="85" h="82">
                    <a:moveTo>
                      <a:pt x="28" y="20"/>
                    </a:moveTo>
                    <a:cubicBezTo>
                      <a:pt x="0" y="40"/>
                      <a:pt x="23" y="82"/>
                      <a:pt x="54" y="63"/>
                    </a:cubicBezTo>
                    <a:cubicBezTo>
                      <a:pt x="85" y="44"/>
                      <a:pt x="56" y="0"/>
                      <a:pt x="28" y="20"/>
                    </a:cubicBezTo>
                    <a:close/>
                  </a:path>
                </a:pathLst>
              </a:custGeom>
              <a:solidFill>
                <a:srgbClr val="B63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 name="Freeform 86">
                <a:extLst>
                  <a:ext uri="{FF2B5EF4-FFF2-40B4-BE49-F238E27FC236}">
                    <a16:creationId xmlns:a16="http://schemas.microsoft.com/office/drawing/2014/main" id="{E5324DC2-D198-9849-233D-03A8B8D321FC}"/>
                  </a:ext>
                </a:extLst>
              </p:cNvPr>
              <p:cNvSpPr>
                <a:spLocks/>
              </p:cNvSpPr>
              <p:nvPr/>
            </p:nvSpPr>
            <p:spPr bwMode="auto">
              <a:xfrm>
                <a:off x="2762" y="1963"/>
                <a:ext cx="65" cy="45"/>
              </a:xfrm>
              <a:custGeom>
                <a:avLst/>
                <a:gdLst>
                  <a:gd name="T0" fmla="*/ 0 w 26"/>
                  <a:gd name="T1" fmla="*/ 315 h 17"/>
                  <a:gd name="T2" fmla="*/ 125 w 26"/>
                  <a:gd name="T3" fmla="*/ 77 h 17"/>
                  <a:gd name="T4" fmla="*/ 408 w 26"/>
                  <a:gd name="T5" fmla="*/ 21 h 17"/>
                  <a:gd name="T6" fmla="*/ 125 w 26"/>
                  <a:gd name="T7" fmla="*/ 315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17">
                    <a:moveTo>
                      <a:pt x="0" y="17"/>
                    </a:moveTo>
                    <a:cubicBezTo>
                      <a:pt x="3" y="13"/>
                      <a:pt x="3" y="7"/>
                      <a:pt x="8" y="4"/>
                    </a:cubicBezTo>
                    <a:cubicBezTo>
                      <a:pt x="12" y="1"/>
                      <a:pt x="21" y="0"/>
                      <a:pt x="26" y="1"/>
                    </a:cubicBezTo>
                    <a:cubicBezTo>
                      <a:pt x="19" y="4"/>
                      <a:pt x="12" y="11"/>
                      <a:pt x="8" y="17"/>
                    </a:cubicBezTo>
                  </a:path>
                </a:pathLst>
              </a:custGeom>
              <a:solidFill>
                <a:srgbClr val="D27E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8" name="Freeform 87">
                <a:extLst>
                  <a:ext uri="{FF2B5EF4-FFF2-40B4-BE49-F238E27FC236}">
                    <a16:creationId xmlns:a16="http://schemas.microsoft.com/office/drawing/2014/main" id="{2FEC07D7-7AB8-3A1B-6EE1-2FDF289519A2}"/>
                  </a:ext>
                </a:extLst>
              </p:cNvPr>
              <p:cNvSpPr>
                <a:spLocks/>
              </p:cNvSpPr>
              <p:nvPr/>
            </p:nvSpPr>
            <p:spPr bwMode="auto">
              <a:xfrm>
                <a:off x="2707" y="1907"/>
                <a:ext cx="212" cy="218"/>
              </a:xfrm>
              <a:custGeom>
                <a:avLst/>
                <a:gdLst>
                  <a:gd name="T0" fmla="*/ 436 w 85"/>
                  <a:gd name="T1" fmla="*/ 375 h 82"/>
                  <a:gd name="T2" fmla="*/ 841 w 85"/>
                  <a:gd name="T3" fmla="*/ 1180 h 82"/>
                  <a:gd name="T4" fmla="*/ 436 w 85"/>
                  <a:gd name="T5" fmla="*/ 375 h 82"/>
                  <a:gd name="T6" fmla="*/ 0 60000 65536"/>
                  <a:gd name="T7" fmla="*/ 0 60000 65536"/>
                  <a:gd name="T8" fmla="*/ 0 60000 65536"/>
                </a:gdLst>
                <a:ahLst/>
                <a:cxnLst>
                  <a:cxn ang="T6">
                    <a:pos x="T0" y="T1"/>
                  </a:cxn>
                  <a:cxn ang="T7">
                    <a:pos x="T2" y="T3"/>
                  </a:cxn>
                  <a:cxn ang="T8">
                    <a:pos x="T4" y="T5"/>
                  </a:cxn>
                </a:cxnLst>
                <a:rect l="0" t="0" r="r" b="b"/>
                <a:pathLst>
                  <a:path w="85" h="82">
                    <a:moveTo>
                      <a:pt x="28" y="20"/>
                    </a:moveTo>
                    <a:cubicBezTo>
                      <a:pt x="0" y="40"/>
                      <a:pt x="23" y="82"/>
                      <a:pt x="54" y="63"/>
                    </a:cubicBezTo>
                    <a:cubicBezTo>
                      <a:pt x="85" y="44"/>
                      <a:pt x="56" y="0"/>
                      <a:pt x="28" y="20"/>
                    </a:cubicBezTo>
                    <a:close/>
                  </a:path>
                </a:pathLst>
              </a:custGeom>
              <a:noFill/>
              <a:ln w="793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9" name="Freeform 88">
                <a:extLst>
                  <a:ext uri="{FF2B5EF4-FFF2-40B4-BE49-F238E27FC236}">
                    <a16:creationId xmlns:a16="http://schemas.microsoft.com/office/drawing/2014/main" id="{AFE4E069-0C67-FC6C-11CB-1836B6295659}"/>
                  </a:ext>
                </a:extLst>
              </p:cNvPr>
              <p:cNvSpPr>
                <a:spLocks/>
              </p:cNvSpPr>
              <p:nvPr/>
            </p:nvSpPr>
            <p:spPr bwMode="auto">
              <a:xfrm>
                <a:off x="2700" y="1968"/>
                <a:ext cx="72" cy="77"/>
              </a:xfrm>
              <a:custGeom>
                <a:avLst/>
                <a:gdLst>
                  <a:gd name="T0" fmla="*/ 0 w 29"/>
                  <a:gd name="T1" fmla="*/ 281 h 29"/>
                  <a:gd name="T2" fmla="*/ 216 w 29"/>
                  <a:gd name="T3" fmla="*/ 0 h 29"/>
                  <a:gd name="T4" fmla="*/ 444 w 29"/>
                  <a:gd name="T5" fmla="*/ 260 h 29"/>
                  <a:gd name="T6" fmla="*/ 228 w 29"/>
                  <a:gd name="T7" fmla="*/ 542 h 29"/>
                  <a:gd name="T8" fmla="*/ 0 w 29"/>
                  <a:gd name="T9" fmla="*/ 28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0" y="15"/>
                    </a:moveTo>
                    <a:cubicBezTo>
                      <a:pt x="0" y="7"/>
                      <a:pt x="6" y="1"/>
                      <a:pt x="14" y="0"/>
                    </a:cubicBezTo>
                    <a:cubicBezTo>
                      <a:pt x="22" y="0"/>
                      <a:pt x="28" y="6"/>
                      <a:pt x="29" y="14"/>
                    </a:cubicBezTo>
                    <a:cubicBezTo>
                      <a:pt x="29" y="21"/>
                      <a:pt x="23" y="28"/>
                      <a:pt x="15" y="29"/>
                    </a:cubicBezTo>
                    <a:cubicBezTo>
                      <a:pt x="7" y="29"/>
                      <a:pt x="1" y="23"/>
                      <a:pt x="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0" name="Freeform 89">
                <a:extLst>
                  <a:ext uri="{FF2B5EF4-FFF2-40B4-BE49-F238E27FC236}">
                    <a16:creationId xmlns:a16="http://schemas.microsoft.com/office/drawing/2014/main" id="{D368850E-028A-E5AF-CD7B-33AD4AB1D453}"/>
                  </a:ext>
                </a:extLst>
              </p:cNvPr>
              <p:cNvSpPr>
                <a:spLocks/>
              </p:cNvSpPr>
              <p:nvPr/>
            </p:nvSpPr>
            <p:spPr bwMode="auto">
              <a:xfrm>
                <a:off x="2782" y="1949"/>
                <a:ext cx="30" cy="35"/>
              </a:xfrm>
              <a:custGeom>
                <a:avLst/>
                <a:gdLst>
                  <a:gd name="T0" fmla="*/ 0 w 12"/>
                  <a:gd name="T1" fmla="*/ 137 h 13"/>
                  <a:gd name="T2" fmla="*/ 95 w 12"/>
                  <a:gd name="T3" fmla="*/ 22 h 13"/>
                  <a:gd name="T4" fmla="*/ 188 w 12"/>
                  <a:gd name="T5" fmla="*/ 116 h 13"/>
                  <a:gd name="T6" fmla="*/ 95 w 12"/>
                  <a:gd name="T7" fmla="*/ 253 h 13"/>
                  <a:gd name="T8" fmla="*/ 0 w 12"/>
                  <a:gd name="T9" fmla="*/ 137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0" y="7"/>
                    </a:moveTo>
                    <a:cubicBezTo>
                      <a:pt x="0" y="4"/>
                      <a:pt x="2" y="1"/>
                      <a:pt x="6" y="1"/>
                    </a:cubicBezTo>
                    <a:cubicBezTo>
                      <a:pt x="9" y="0"/>
                      <a:pt x="12" y="3"/>
                      <a:pt x="12" y="6"/>
                    </a:cubicBezTo>
                    <a:cubicBezTo>
                      <a:pt x="12" y="10"/>
                      <a:pt x="10" y="13"/>
                      <a:pt x="6" y="13"/>
                    </a:cubicBezTo>
                    <a:cubicBezTo>
                      <a:pt x="3" y="13"/>
                      <a:pt x="0" y="11"/>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1" name="Freeform 90">
                <a:extLst>
                  <a:ext uri="{FF2B5EF4-FFF2-40B4-BE49-F238E27FC236}">
                    <a16:creationId xmlns:a16="http://schemas.microsoft.com/office/drawing/2014/main" id="{F760EC60-1C3A-9EDB-8B31-3FC1017C11A6}"/>
                  </a:ext>
                </a:extLst>
              </p:cNvPr>
              <p:cNvSpPr>
                <a:spLocks/>
              </p:cNvSpPr>
              <p:nvPr/>
            </p:nvSpPr>
            <p:spPr bwMode="auto">
              <a:xfrm>
                <a:off x="2677" y="2043"/>
                <a:ext cx="45" cy="48"/>
              </a:xfrm>
              <a:custGeom>
                <a:avLst/>
                <a:gdLst>
                  <a:gd name="T0" fmla="*/ 0 w 18"/>
                  <a:gd name="T1" fmla="*/ 171 h 18"/>
                  <a:gd name="T2" fmla="*/ 125 w 18"/>
                  <a:gd name="T3" fmla="*/ 0 h 18"/>
                  <a:gd name="T4" fmla="*/ 270 w 18"/>
                  <a:gd name="T5" fmla="*/ 149 h 18"/>
                  <a:gd name="T6" fmla="*/ 145 w 18"/>
                  <a:gd name="T7" fmla="*/ 320 h 18"/>
                  <a:gd name="T8" fmla="*/ 0 w 18"/>
                  <a:gd name="T9" fmla="*/ 171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8">
                    <a:moveTo>
                      <a:pt x="0" y="9"/>
                    </a:moveTo>
                    <a:cubicBezTo>
                      <a:pt x="0" y="4"/>
                      <a:pt x="3" y="0"/>
                      <a:pt x="8" y="0"/>
                    </a:cubicBezTo>
                    <a:cubicBezTo>
                      <a:pt x="13" y="0"/>
                      <a:pt x="17" y="3"/>
                      <a:pt x="17" y="8"/>
                    </a:cubicBezTo>
                    <a:cubicBezTo>
                      <a:pt x="18" y="13"/>
                      <a:pt x="14" y="17"/>
                      <a:pt x="9" y="17"/>
                    </a:cubicBezTo>
                    <a:cubicBezTo>
                      <a:pt x="4" y="18"/>
                      <a:pt x="0" y="14"/>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2" name="Freeform 91">
                <a:extLst>
                  <a:ext uri="{FF2B5EF4-FFF2-40B4-BE49-F238E27FC236}">
                    <a16:creationId xmlns:a16="http://schemas.microsoft.com/office/drawing/2014/main" id="{594788F9-94E8-0922-66E8-08EC246BE099}"/>
                  </a:ext>
                </a:extLst>
              </p:cNvPr>
              <p:cNvSpPr>
                <a:spLocks/>
              </p:cNvSpPr>
              <p:nvPr/>
            </p:nvSpPr>
            <p:spPr bwMode="auto">
              <a:xfrm>
                <a:off x="2769" y="1981"/>
                <a:ext cx="98" cy="91"/>
              </a:xfrm>
              <a:custGeom>
                <a:avLst/>
                <a:gdLst>
                  <a:gd name="T0" fmla="*/ 20 w 39"/>
                  <a:gd name="T1" fmla="*/ 500 h 34"/>
                  <a:gd name="T2" fmla="*/ 367 w 39"/>
                  <a:gd name="T3" fmla="*/ 538 h 34"/>
                  <a:gd name="T4" fmla="*/ 472 w 39"/>
                  <a:gd name="T5" fmla="*/ 0 h 34"/>
                  <a:gd name="T6" fmla="*/ 146 w 39"/>
                  <a:gd name="T7" fmla="*/ 423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34">
                    <a:moveTo>
                      <a:pt x="1" y="26"/>
                    </a:moveTo>
                    <a:cubicBezTo>
                      <a:pt x="0" y="34"/>
                      <a:pt x="19" y="31"/>
                      <a:pt x="23" y="28"/>
                    </a:cubicBezTo>
                    <a:cubicBezTo>
                      <a:pt x="32" y="24"/>
                      <a:pt x="39" y="8"/>
                      <a:pt x="30" y="0"/>
                    </a:cubicBezTo>
                    <a:cubicBezTo>
                      <a:pt x="31" y="12"/>
                      <a:pt x="21" y="21"/>
                      <a:pt x="9" y="22"/>
                    </a:cubicBezTo>
                  </a:path>
                </a:pathLst>
              </a:custGeom>
              <a:solidFill>
                <a:srgbClr val="9D0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cxnSp>
        <p:nvCxnSpPr>
          <p:cNvPr id="193" name="Straight Arrow Connector 192">
            <a:extLst>
              <a:ext uri="{FF2B5EF4-FFF2-40B4-BE49-F238E27FC236}">
                <a16:creationId xmlns:a16="http://schemas.microsoft.com/office/drawing/2014/main" id="{E96FBB9A-052F-AC45-F502-593A88D55BBF}"/>
              </a:ext>
            </a:extLst>
          </p:cNvPr>
          <p:cNvCxnSpPr>
            <a:cxnSpLocks/>
          </p:cNvCxnSpPr>
          <p:nvPr/>
        </p:nvCxnSpPr>
        <p:spPr>
          <a:xfrm>
            <a:off x="4281006" y="3078651"/>
            <a:ext cx="0" cy="686620"/>
          </a:xfrm>
          <a:prstGeom prst="straightConnector1">
            <a:avLst/>
          </a:prstGeom>
          <a:ln w="571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4" name="Straight Arrow Connector 193">
            <a:extLst>
              <a:ext uri="{FF2B5EF4-FFF2-40B4-BE49-F238E27FC236}">
                <a16:creationId xmlns:a16="http://schemas.microsoft.com/office/drawing/2014/main" id="{1FF31C22-3851-8FFD-847E-82FA112537C6}"/>
              </a:ext>
            </a:extLst>
          </p:cNvPr>
          <p:cNvCxnSpPr>
            <a:cxnSpLocks/>
          </p:cNvCxnSpPr>
          <p:nvPr/>
        </p:nvCxnSpPr>
        <p:spPr>
          <a:xfrm>
            <a:off x="7377808" y="3078651"/>
            <a:ext cx="0" cy="686620"/>
          </a:xfrm>
          <a:prstGeom prst="straightConnector1">
            <a:avLst/>
          </a:prstGeom>
          <a:ln w="571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2" name="Straight Arrow Connector 271">
            <a:extLst>
              <a:ext uri="{FF2B5EF4-FFF2-40B4-BE49-F238E27FC236}">
                <a16:creationId xmlns:a16="http://schemas.microsoft.com/office/drawing/2014/main" id="{3A87540E-FFA7-327E-E0EF-706268C29955}"/>
              </a:ext>
            </a:extLst>
          </p:cNvPr>
          <p:cNvCxnSpPr>
            <a:cxnSpLocks/>
          </p:cNvCxnSpPr>
          <p:nvPr/>
        </p:nvCxnSpPr>
        <p:spPr>
          <a:xfrm>
            <a:off x="4281006" y="4647862"/>
            <a:ext cx="0" cy="481568"/>
          </a:xfrm>
          <a:prstGeom prst="straightConnector1">
            <a:avLst/>
          </a:prstGeom>
          <a:ln w="571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3" name="Straight Arrow Connector 272">
            <a:extLst>
              <a:ext uri="{FF2B5EF4-FFF2-40B4-BE49-F238E27FC236}">
                <a16:creationId xmlns:a16="http://schemas.microsoft.com/office/drawing/2014/main" id="{D15E7E78-5197-DD90-A78F-23D7B6820E3C}"/>
              </a:ext>
            </a:extLst>
          </p:cNvPr>
          <p:cNvCxnSpPr>
            <a:cxnSpLocks/>
          </p:cNvCxnSpPr>
          <p:nvPr/>
        </p:nvCxnSpPr>
        <p:spPr>
          <a:xfrm>
            <a:off x="7377808" y="4647862"/>
            <a:ext cx="0" cy="481568"/>
          </a:xfrm>
          <a:prstGeom prst="straightConnector1">
            <a:avLst/>
          </a:prstGeom>
          <a:ln w="571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899ACA9D-E941-B57F-E20F-26AC6ECC06DA}"/>
              </a:ext>
            </a:extLst>
          </p:cNvPr>
          <p:cNvSpPr txBox="1"/>
          <p:nvPr/>
        </p:nvSpPr>
        <p:spPr>
          <a:xfrm>
            <a:off x="3739073" y="5156832"/>
            <a:ext cx="1080744" cy="523220"/>
          </a:xfrm>
          <a:prstGeom prst="rect">
            <a:avLst/>
          </a:prstGeom>
          <a:noFill/>
        </p:spPr>
        <p:txBody>
          <a:bodyPr wrap="none" rtlCol="0">
            <a:spAutoFit/>
          </a:bodyPr>
          <a:lstStyle/>
          <a:p>
            <a:pPr algn="ctr"/>
            <a:r>
              <a:rPr lang="en-GB" sz="1400" dirty="0">
                <a:latin typeface="+mj-lt"/>
              </a:rPr>
              <a:t>Bone</a:t>
            </a:r>
          </a:p>
          <a:p>
            <a:pPr algn="ctr"/>
            <a:r>
              <a:rPr lang="en-GB" sz="1400" dirty="0">
                <a:latin typeface="+mj-lt"/>
              </a:rPr>
              <a:t>formation</a:t>
            </a:r>
          </a:p>
        </p:txBody>
      </p:sp>
      <p:sp>
        <p:nvSpPr>
          <p:cNvPr id="276" name="TextBox 275">
            <a:extLst>
              <a:ext uri="{FF2B5EF4-FFF2-40B4-BE49-F238E27FC236}">
                <a16:creationId xmlns:a16="http://schemas.microsoft.com/office/drawing/2014/main" id="{918E0319-F9CB-EE47-625E-DBB20887EB2C}"/>
              </a:ext>
            </a:extLst>
          </p:cNvPr>
          <p:cNvSpPr txBox="1"/>
          <p:nvPr/>
        </p:nvSpPr>
        <p:spPr>
          <a:xfrm>
            <a:off x="6825611" y="5156832"/>
            <a:ext cx="1111202" cy="523220"/>
          </a:xfrm>
          <a:prstGeom prst="rect">
            <a:avLst/>
          </a:prstGeom>
          <a:noFill/>
        </p:spPr>
        <p:txBody>
          <a:bodyPr wrap="none" rtlCol="0">
            <a:spAutoFit/>
          </a:bodyPr>
          <a:lstStyle/>
          <a:p>
            <a:pPr algn="ctr"/>
            <a:r>
              <a:rPr lang="en-GB" sz="1400" dirty="0">
                <a:latin typeface="+mj-lt"/>
              </a:rPr>
              <a:t>Bone</a:t>
            </a:r>
          </a:p>
          <a:p>
            <a:pPr algn="ctr"/>
            <a:r>
              <a:rPr lang="en-GB" sz="1400" dirty="0">
                <a:latin typeface="+mj-lt"/>
              </a:rPr>
              <a:t>resorption</a:t>
            </a:r>
          </a:p>
        </p:txBody>
      </p:sp>
      <p:sp>
        <p:nvSpPr>
          <p:cNvPr id="9" name="TextBox 8">
            <a:extLst>
              <a:ext uri="{FF2B5EF4-FFF2-40B4-BE49-F238E27FC236}">
                <a16:creationId xmlns:a16="http://schemas.microsoft.com/office/drawing/2014/main" id="{92A8C80F-A9B6-2A11-A08A-EACCEED42D52}"/>
              </a:ext>
            </a:extLst>
          </p:cNvPr>
          <p:cNvSpPr txBox="1"/>
          <p:nvPr/>
        </p:nvSpPr>
        <p:spPr>
          <a:xfrm>
            <a:off x="5530467" y="3103899"/>
            <a:ext cx="593634" cy="405189"/>
          </a:xfrm>
          <a:prstGeom prst="ellipse">
            <a:avLst/>
          </a:prstGeom>
          <a:solidFill>
            <a:schemeClr val="accent4"/>
          </a:solidFill>
          <a:effectLst>
            <a:glow rad="101600">
              <a:schemeClr val="accent1">
                <a:satMod val="175000"/>
                <a:alpha val="40000"/>
              </a:schemeClr>
            </a:glow>
          </a:effectLst>
        </p:spPr>
        <p:txBody>
          <a:bodyPr wrap="none" lIns="36000" tIns="36000" rIns="36000" bIns="36000" rtlCol="0" anchor="ctr">
            <a:spAutoFit/>
          </a:bodyPr>
          <a:lstStyle/>
          <a:p>
            <a:pPr algn="ctr"/>
            <a:r>
              <a:rPr lang="en-GB" sz="1400" dirty="0">
                <a:solidFill>
                  <a:schemeClr val="accent5"/>
                </a:solidFill>
                <a:latin typeface="+mj-lt"/>
              </a:rPr>
              <a:t>IL-6</a:t>
            </a:r>
          </a:p>
        </p:txBody>
      </p:sp>
      <p:sp>
        <p:nvSpPr>
          <p:cNvPr id="274" name="TextBox 273">
            <a:extLst>
              <a:ext uri="{FF2B5EF4-FFF2-40B4-BE49-F238E27FC236}">
                <a16:creationId xmlns:a16="http://schemas.microsoft.com/office/drawing/2014/main" id="{88EC175E-A243-927A-6D73-8F7506B57534}"/>
              </a:ext>
            </a:extLst>
          </p:cNvPr>
          <p:cNvSpPr txBox="1"/>
          <p:nvPr/>
        </p:nvSpPr>
        <p:spPr>
          <a:xfrm>
            <a:off x="5209400" y="4218450"/>
            <a:ext cx="893433" cy="405189"/>
          </a:xfrm>
          <a:prstGeom prst="ellipse">
            <a:avLst/>
          </a:prstGeom>
          <a:solidFill>
            <a:schemeClr val="accent4">
              <a:lumMod val="50000"/>
            </a:schemeClr>
          </a:solidFill>
          <a:effectLst>
            <a:glow rad="101600">
              <a:schemeClr val="accent1">
                <a:satMod val="175000"/>
                <a:alpha val="40000"/>
              </a:schemeClr>
            </a:glow>
          </a:effectLst>
        </p:spPr>
        <p:txBody>
          <a:bodyPr wrap="none" lIns="36000" tIns="36000" rIns="36000" bIns="36000" rtlCol="0" anchor="ctr">
            <a:spAutoFit/>
          </a:bodyPr>
          <a:lstStyle/>
          <a:p>
            <a:pPr algn="ctr"/>
            <a:r>
              <a:rPr lang="en-GB" sz="1400" dirty="0">
                <a:solidFill>
                  <a:schemeClr val="bg1"/>
                </a:solidFill>
                <a:latin typeface="+mj-lt"/>
              </a:rPr>
              <a:t>RANKL</a:t>
            </a:r>
          </a:p>
        </p:txBody>
      </p:sp>
      <p:sp>
        <p:nvSpPr>
          <p:cNvPr id="277" name="TextBox 276">
            <a:extLst>
              <a:ext uri="{FF2B5EF4-FFF2-40B4-BE49-F238E27FC236}">
                <a16:creationId xmlns:a16="http://schemas.microsoft.com/office/drawing/2014/main" id="{21B47DD4-4072-E329-0D07-7ACC9A64F5BB}"/>
              </a:ext>
            </a:extLst>
          </p:cNvPr>
          <p:cNvSpPr txBox="1"/>
          <p:nvPr/>
        </p:nvSpPr>
        <p:spPr>
          <a:xfrm>
            <a:off x="8658880" y="2667303"/>
            <a:ext cx="1955981" cy="735747"/>
          </a:xfrm>
          <a:prstGeom prst="ellipse">
            <a:avLst/>
          </a:prstGeom>
          <a:solidFill>
            <a:schemeClr val="accent1">
              <a:lumMod val="75000"/>
            </a:schemeClr>
          </a:solidFill>
          <a:effectLst>
            <a:glow rad="101600">
              <a:schemeClr val="accent1">
                <a:satMod val="175000"/>
                <a:alpha val="40000"/>
              </a:schemeClr>
            </a:glow>
          </a:effectLst>
        </p:spPr>
        <p:txBody>
          <a:bodyPr wrap="square" lIns="36000" tIns="36000" rIns="36000" bIns="36000" rtlCol="0" anchor="ctr">
            <a:spAutoFit/>
          </a:bodyPr>
          <a:lstStyle/>
          <a:p>
            <a:pPr algn="ctr"/>
            <a:r>
              <a:rPr lang="en-GB" sz="1400" dirty="0">
                <a:solidFill>
                  <a:schemeClr val="bg1"/>
                </a:solidFill>
                <a:latin typeface="+mj-lt"/>
              </a:rPr>
              <a:t>IL-1, IL-7, IGF-1,</a:t>
            </a:r>
            <a:br>
              <a:rPr lang="en-GB" sz="1400" dirty="0">
                <a:solidFill>
                  <a:schemeClr val="bg1"/>
                </a:solidFill>
                <a:latin typeface="+mj-lt"/>
              </a:rPr>
            </a:br>
            <a:r>
              <a:rPr lang="en-GB" sz="1400" dirty="0">
                <a:solidFill>
                  <a:schemeClr val="bg1"/>
                </a:solidFill>
                <a:latin typeface="+mj-lt"/>
              </a:rPr>
              <a:t>NF-</a:t>
            </a:r>
            <a:r>
              <a:rPr lang="el-GR" sz="1400" dirty="0">
                <a:solidFill>
                  <a:schemeClr val="bg1"/>
                </a:solidFill>
                <a:latin typeface="Arial" panose="020B0604020202020204" pitchFamily="34" charset="0"/>
                <a:cs typeface="Arial" panose="020B0604020202020204" pitchFamily="34" charset="0"/>
              </a:rPr>
              <a:t>κ</a:t>
            </a:r>
            <a:r>
              <a:rPr lang="en-GB" sz="1400" dirty="0">
                <a:solidFill>
                  <a:schemeClr val="bg1"/>
                </a:solidFill>
                <a:latin typeface="Arial" panose="020B0604020202020204" pitchFamily="34" charset="0"/>
                <a:cs typeface="Arial" panose="020B0604020202020204" pitchFamily="34" charset="0"/>
              </a:rPr>
              <a:t>B, TNF</a:t>
            </a:r>
            <a:r>
              <a:rPr lang="el-GR" sz="1400" dirty="0">
                <a:solidFill>
                  <a:schemeClr val="bg1"/>
                </a:solidFill>
                <a:latin typeface="Arial" panose="020B0604020202020204" pitchFamily="34" charset="0"/>
                <a:cs typeface="Arial" panose="020B0604020202020204" pitchFamily="34" charset="0"/>
              </a:rPr>
              <a:t>α</a:t>
            </a:r>
            <a:endParaRPr lang="en-GB" sz="1400" dirty="0">
              <a:solidFill>
                <a:schemeClr val="bg1"/>
              </a:solidFill>
              <a:latin typeface="+mj-lt"/>
            </a:endParaRPr>
          </a:p>
        </p:txBody>
      </p:sp>
      <p:sp>
        <p:nvSpPr>
          <p:cNvPr id="278" name="TextBox 277">
            <a:extLst>
              <a:ext uri="{FF2B5EF4-FFF2-40B4-BE49-F238E27FC236}">
                <a16:creationId xmlns:a16="http://schemas.microsoft.com/office/drawing/2014/main" id="{FDB3903C-361B-9C86-5DC6-F69009507B3B}"/>
              </a:ext>
            </a:extLst>
          </p:cNvPr>
          <p:cNvSpPr txBox="1"/>
          <p:nvPr/>
        </p:nvSpPr>
        <p:spPr>
          <a:xfrm>
            <a:off x="4638665" y="4621957"/>
            <a:ext cx="864129" cy="405189"/>
          </a:xfrm>
          <a:prstGeom prst="ellipse">
            <a:avLst/>
          </a:prstGeom>
          <a:solidFill>
            <a:schemeClr val="accent6">
              <a:lumMod val="25000"/>
            </a:schemeClr>
          </a:solidFill>
          <a:effectLst>
            <a:glow rad="101600">
              <a:schemeClr val="accent1">
                <a:satMod val="175000"/>
                <a:alpha val="40000"/>
              </a:schemeClr>
            </a:glow>
          </a:effectLst>
        </p:spPr>
        <p:txBody>
          <a:bodyPr wrap="none" lIns="36000" tIns="36000" rIns="36000" bIns="36000" rtlCol="0" anchor="ctr">
            <a:spAutoFit/>
          </a:bodyPr>
          <a:lstStyle/>
          <a:p>
            <a:pPr algn="ctr"/>
            <a:r>
              <a:rPr lang="en-GB" sz="1400" dirty="0">
                <a:solidFill>
                  <a:schemeClr val="bg1"/>
                </a:solidFill>
                <a:latin typeface="+mj-lt"/>
              </a:rPr>
              <a:t>TGF-</a:t>
            </a:r>
            <a:r>
              <a:rPr lang="el-GR" sz="1400" dirty="0">
                <a:solidFill>
                  <a:schemeClr val="bg1"/>
                </a:solidFill>
                <a:latin typeface="Arial" panose="020B0604020202020204" pitchFamily="34" charset="0"/>
                <a:cs typeface="Arial" panose="020B0604020202020204" pitchFamily="34" charset="0"/>
              </a:rPr>
              <a:t>β</a:t>
            </a:r>
            <a:endParaRPr lang="en-GB" sz="1400" dirty="0">
              <a:solidFill>
                <a:schemeClr val="bg1"/>
              </a:solidFill>
              <a:latin typeface="+mj-lt"/>
            </a:endParaRPr>
          </a:p>
        </p:txBody>
      </p:sp>
      <p:sp>
        <p:nvSpPr>
          <p:cNvPr id="110" name="TextBox 109">
            <a:extLst>
              <a:ext uri="{FF2B5EF4-FFF2-40B4-BE49-F238E27FC236}">
                <a16:creationId xmlns:a16="http://schemas.microsoft.com/office/drawing/2014/main" id="{950A4C35-3E60-7524-4D96-2F8EB76DACA6}"/>
              </a:ext>
            </a:extLst>
          </p:cNvPr>
          <p:cNvSpPr txBox="1"/>
          <p:nvPr/>
        </p:nvSpPr>
        <p:spPr>
          <a:xfrm>
            <a:off x="2034681" y="3610276"/>
            <a:ext cx="956549" cy="405189"/>
          </a:xfrm>
          <a:prstGeom prst="ellipse">
            <a:avLst/>
          </a:prstGeom>
          <a:solidFill>
            <a:schemeClr val="accent6"/>
          </a:solidFill>
          <a:effectLst>
            <a:glow rad="101600">
              <a:schemeClr val="accent1">
                <a:satMod val="175000"/>
                <a:alpha val="40000"/>
              </a:schemeClr>
            </a:glow>
          </a:effectLst>
        </p:spPr>
        <p:txBody>
          <a:bodyPr wrap="none" lIns="36000" tIns="36000" rIns="36000" bIns="36000" rtlCol="0" anchor="ctr">
            <a:spAutoFit/>
          </a:bodyPr>
          <a:lstStyle/>
          <a:p>
            <a:pPr algn="ctr"/>
            <a:r>
              <a:rPr lang="en-GB" sz="1400" dirty="0">
                <a:solidFill>
                  <a:schemeClr val="accent5"/>
                </a:solidFill>
                <a:latin typeface="+mj-lt"/>
              </a:rPr>
              <a:t>IGF-BP</a:t>
            </a:r>
          </a:p>
        </p:txBody>
      </p:sp>
      <p:sp>
        <p:nvSpPr>
          <p:cNvPr id="111" name="TextBox 110">
            <a:extLst>
              <a:ext uri="{FF2B5EF4-FFF2-40B4-BE49-F238E27FC236}">
                <a16:creationId xmlns:a16="http://schemas.microsoft.com/office/drawing/2014/main" id="{734BE5F3-EB63-09E6-5B37-9F0A438FE8D7}"/>
              </a:ext>
            </a:extLst>
          </p:cNvPr>
          <p:cNvSpPr txBox="1"/>
          <p:nvPr/>
        </p:nvSpPr>
        <p:spPr>
          <a:xfrm>
            <a:off x="1722556" y="3307147"/>
            <a:ext cx="733390" cy="405189"/>
          </a:xfrm>
          <a:prstGeom prst="ellipse">
            <a:avLst/>
          </a:prstGeom>
          <a:solidFill>
            <a:schemeClr val="accent6">
              <a:lumMod val="50000"/>
            </a:schemeClr>
          </a:solidFill>
          <a:effectLst>
            <a:glow rad="101600">
              <a:schemeClr val="accent1">
                <a:satMod val="175000"/>
                <a:alpha val="40000"/>
              </a:schemeClr>
            </a:glow>
          </a:effectLst>
        </p:spPr>
        <p:txBody>
          <a:bodyPr wrap="none" lIns="36000" tIns="36000" rIns="36000" bIns="36000" rtlCol="0" anchor="ctr">
            <a:spAutoFit/>
          </a:bodyPr>
          <a:lstStyle/>
          <a:p>
            <a:pPr algn="ctr"/>
            <a:r>
              <a:rPr lang="en-GB" sz="1400" dirty="0">
                <a:solidFill>
                  <a:schemeClr val="bg1"/>
                </a:solidFill>
                <a:latin typeface="+mj-lt"/>
              </a:rPr>
              <a:t>IGF-1</a:t>
            </a:r>
          </a:p>
        </p:txBody>
      </p:sp>
      <p:sp>
        <p:nvSpPr>
          <p:cNvPr id="17" name="Arrow: Down 16">
            <a:extLst>
              <a:ext uri="{FF2B5EF4-FFF2-40B4-BE49-F238E27FC236}">
                <a16:creationId xmlns:a16="http://schemas.microsoft.com/office/drawing/2014/main" id="{0BA4E606-AA07-8461-40C7-045072F1ABB6}"/>
              </a:ext>
            </a:extLst>
          </p:cNvPr>
          <p:cNvSpPr/>
          <p:nvPr/>
        </p:nvSpPr>
        <p:spPr>
          <a:xfrm>
            <a:off x="4888300" y="5202490"/>
            <a:ext cx="343330" cy="454100"/>
          </a:xfrm>
          <a:prstGeom prst="downArrow">
            <a:avLst/>
          </a:prstGeom>
          <a:solidFill>
            <a:schemeClr val="bg2">
              <a:lumMod val="5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Down 121">
            <a:extLst>
              <a:ext uri="{FF2B5EF4-FFF2-40B4-BE49-F238E27FC236}">
                <a16:creationId xmlns:a16="http://schemas.microsoft.com/office/drawing/2014/main" id="{225FC5F5-57EB-C806-53D2-E422610C165E}"/>
              </a:ext>
            </a:extLst>
          </p:cNvPr>
          <p:cNvSpPr/>
          <p:nvPr/>
        </p:nvSpPr>
        <p:spPr>
          <a:xfrm flipV="1">
            <a:off x="6386948" y="5202490"/>
            <a:ext cx="343330" cy="454100"/>
          </a:xfrm>
          <a:prstGeom prst="downArrow">
            <a:avLst/>
          </a:prstGeom>
          <a:solidFill>
            <a:schemeClr val="bg2">
              <a:lumMod val="5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TextBox 114">
            <a:extLst>
              <a:ext uri="{FF2B5EF4-FFF2-40B4-BE49-F238E27FC236}">
                <a16:creationId xmlns:a16="http://schemas.microsoft.com/office/drawing/2014/main" id="{028D036A-A065-0333-8913-6E4CA9E373F4}"/>
              </a:ext>
            </a:extLst>
          </p:cNvPr>
          <p:cNvSpPr txBox="1"/>
          <p:nvPr/>
        </p:nvSpPr>
        <p:spPr>
          <a:xfrm>
            <a:off x="677934" y="2106772"/>
            <a:ext cx="2179165" cy="715089"/>
          </a:xfrm>
          <a:prstGeom prst="roundRect">
            <a:avLst/>
          </a:prstGeom>
          <a:solidFill>
            <a:schemeClr val="accent4">
              <a:lumMod val="40000"/>
              <a:lumOff val="60000"/>
            </a:schemeClr>
          </a:solidFill>
        </p:spPr>
        <p:txBody>
          <a:bodyPr wrap="square" lIns="36000" tIns="36000" rIns="36000" bIns="36000" rtlCol="0">
            <a:spAutoFit/>
          </a:bodyPr>
          <a:lstStyle>
            <a:defPPr>
              <a:defRPr lang="en-US"/>
            </a:defPPr>
            <a:lvl1pPr lvl="0">
              <a:defRPr sz="1200">
                <a:solidFill>
                  <a:srgbClr val="000000"/>
                </a:solidFill>
                <a:latin typeface="Poppins Medium"/>
              </a:defRPr>
            </a:lvl1pPr>
          </a:lstStyle>
          <a:p>
            <a:r>
              <a:rPr lang="en-GB" dirty="0">
                <a:solidFill>
                  <a:srgbClr val="CC0000"/>
                </a:solidFill>
              </a:rPr>
              <a:t>Testosterone deficiency</a:t>
            </a:r>
            <a:r>
              <a:rPr lang="en-GB" dirty="0"/>
              <a:t> decreases BMD through increased IL-6 activation</a:t>
            </a:r>
          </a:p>
        </p:txBody>
      </p:sp>
      <p:pic>
        <p:nvPicPr>
          <p:cNvPr id="117" name="Picture 5" descr="The chemical structure of testosterone.">
            <a:extLst>
              <a:ext uri="{FF2B5EF4-FFF2-40B4-BE49-F238E27FC236}">
                <a16:creationId xmlns:a16="http://schemas.microsoft.com/office/drawing/2014/main" id="{97A5759D-539C-F6F5-9C9A-F18A0AE4B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039" y="1747202"/>
            <a:ext cx="401874" cy="259962"/>
          </a:xfrm>
          <a:prstGeom prst="rect">
            <a:avLst/>
          </a:prstGeom>
          <a:noFill/>
          <a:extLst>
            <a:ext uri="{909E8E84-426E-40DD-AFC4-6F175D3DCCD1}">
              <a14:hiddenFill xmlns:a14="http://schemas.microsoft.com/office/drawing/2010/main">
                <a:solidFill>
                  <a:srgbClr val="FFFFFF"/>
                </a:solidFill>
              </a14:hiddenFill>
            </a:ext>
          </a:extLst>
        </p:spPr>
      </p:pic>
      <p:sp>
        <p:nvSpPr>
          <p:cNvPr id="119" name="TextBox 118">
            <a:extLst>
              <a:ext uri="{FF2B5EF4-FFF2-40B4-BE49-F238E27FC236}">
                <a16:creationId xmlns:a16="http://schemas.microsoft.com/office/drawing/2014/main" id="{B52BE518-7BFB-BCB0-433E-A7F90FB1F1A0}"/>
              </a:ext>
            </a:extLst>
          </p:cNvPr>
          <p:cNvSpPr txBox="1"/>
          <p:nvPr/>
        </p:nvSpPr>
        <p:spPr>
          <a:xfrm>
            <a:off x="5413161" y="3097420"/>
            <a:ext cx="844296" cy="405189"/>
          </a:xfrm>
          <a:prstGeom prst="ellipse">
            <a:avLst/>
          </a:prstGeom>
          <a:solidFill>
            <a:schemeClr val="accent4"/>
          </a:solidFill>
          <a:effectLst>
            <a:glow rad="228600">
              <a:schemeClr val="accent5">
                <a:satMod val="175000"/>
                <a:alpha val="40000"/>
              </a:schemeClr>
            </a:glow>
          </a:effectLst>
        </p:spPr>
        <p:txBody>
          <a:bodyPr wrap="square" lIns="36000" tIns="36000" rIns="36000" bIns="36000" rtlCol="0" anchor="ctr">
            <a:spAutoFit/>
          </a:bodyPr>
          <a:lstStyle/>
          <a:p>
            <a:pPr algn="ctr"/>
            <a:r>
              <a:rPr lang="en-GB" sz="1400" dirty="0">
                <a:solidFill>
                  <a:srgbClr val="CC0000"/>
                </a:solidFill>
                <a:latin typeface="+mj-lt"/>
              </a:rPr>
              <a:t>IL-6</a:t>
            </a:r>
          </a:p>
        </p:txBody>
      </p:sp>
      <p:grpSp>
        <p:nvGrpSpPr>
          <p:cNvPr id="16" name="Group 15">
            <a:extLst>
              <a:ext uri="{FF2B5EF4-FFF2-40B4-BE49-F238E27FC236}">
                <a16:creationId xmlns:a16="http://schemas.microsoft.com/office/drawing/2014/main" id="{396BD1ED-8384-0F20-0B50-6B7128C19A8F}"/>
              </a:ext>
            </a:extLst>
          </p:cNvPr>
          <p:cNvGrpSpPr/>
          <p:nvPr/>
        </p:nvGrpSpPr>
        <p:grpSpPr>
          <a:xfrm>
            <a:off x="5616904" y="2566337"/>
            <a:ext cx="420760" cy="688037"/>
            <a:chOff x="5616904" y="2666817"/>
            <a:chExt cx="420760" cy="688037"/>
          </a:xfrm>
        </p:grpSpPr>
        <p:cxnSp>
          <p:nvCxnSpPr>
            <p:cNvPr id="116" name="Straight Arrow Connector 115">
              <a:extLst>
                <a:ext uri="{FF2B5EF4-FFF2-40B4-BE49-F238E27FC236}">
                  <a16:creationId xmlns:a16="http://schemas.microsoft.com/office/drawing/2014/main" id="{B1E9EF0A-801B-0BC9-C96F-09651BE582A6}"/>
                </a:ext>
              </a:extLst>
            </p:cNvPr>
            <p:cNvCxnSpPr>
              <a:cxnSpLocks/>
            </p:cNvCxnSpPr>
            <p:nvPr/>
          </p:nvCxnSpPr>
          <p:spPr>
            <a:xfrm>
              <a:off x="5827284" y="2666817"/>
              <a:ext cx="0" cy="477657"/>
            </a:xfrm>
            <a:prstGeom prst="straightConnector1">
              <a:avLst/>
            </a:prstGeom>
            <a:ln w="57150">
              <a:solidFill>
                <a:srgbClr val="CC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Multiplication Sign 13">
              <a:extLst>
                <a:ext uri="{FF2B5EF4-FFF2-40B4-BE49-F238E27FC236}">
                  <a16:creationId xmlns:a16="http://schemas.microsoft.com/office/drawing/2014/main" id="{51763E05-1AB4-A2C9-E87E-01985C5A08B9}"/>
                </a:ext>
              </a:extLst>
            </p:cNvPr>
            <p:cNvSpPr/>
            <p:nvPr/>
          </p:nvSpPr>
          <p:spPr>
            <a:xfrm>
              <a:off x="5616904" y="2934094"/>
              <a:ext cx="420760" cy="420760"/>
            </a:xfrm>
            <a:prstGeom prst="mathMultiply">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0" name="TextBox 119">
            <a:extLst>
              <a:ext uri="{FF2B5EF4-FFF2-40B4-BE49-F238E27FC236}">
                <a16:creationId xmlns:a16="http://schemas.microsoft.com/office/drawing/2014/main" id="{F50EED61-7727-EC95-80FD-CBFFB8E60FF5}"/>
              </a:ext>
            </a:extLst>
          </p:cNvPr>
          <p:cNvSpPr txBox="1"/>
          <p:nvPr/>
        </p:nvSpPr>
        <p:spPr>
          <a:xfrm>
            <a:off x="5209400" y="4218450"/>
            <a:ext cx="893433" cy="405189"/>
          </a:xfrm>
          <a:prstGeom prst="ellipse">
            <a:avLst/>
          </a:prstGeom>
          <a:solidFill>
            <a:schemeClr val="accent4">
              <a:lumMod val="50000"/>
            </a:schemeClr>
          </a:solidFill>
          <a:effectLst>
            <a:glow rad="228600">
              <a:schemeClr val="accent5">
                <a:satMod val="175000"/>
                <a:alpha val="40000"/>
              </a:schemeClr>
            </a:glow>
          </a:effectLst>
        </p:spPr>
        <p:txBody>
          <a:bodyPr wrap="none" lIns="36000" tIns="36000" rIns="36000" bIns="36000" rtlCol="0" anchor="ctr">
            <a:spAutoFit/>
          </a:bodyPr>
          <a:lstStyle/>
          <a:p>
            <a:pPr algn="ctr"/>
            <a:r>
              <a:rPr lang="en-GB" sz="1400" dirty="0">
                <a:solidFill>
                  <a:srgbClr val="FF9999"/>
                </a:solidFill>
                <a:latin typeface="+mj-lt"/>
              </a:rPr>
              <a:t>RANKL</a:t>
            </a:r>
          </a:p>
        </p:txBody>
      </p:sp>
      <p:sp>
        <p:nvSpPr>
          <p:cNvPr id="121" name="Rectangle: Rounded Corners 120">
            <a:extLst>
              <a:ext uri="{FF2B5EF4-FFF2-40B4-BE49-F238E27FC236}">
                <a16:creationId xmlns:a16="http://schemas.microsoft.com/office/drawing/2014/main" id="{AA0E2C12-F0AB-032F-57AF-A0DCA32F1BC8}"/>
              </a:ext>
            </a:extLst>
          </p:cNvPr>
          <p:cNvSpPr/>
          <p:nvPr/>
        </p:nvSpPr>
        <p:spPr>
          <a:xfrm>
            <a:off x="5159464" y="2270838"/>
            <a:ext cx="1335640" cy="265183"/>
          </a:xfrm>
          <a:prstGeom prst="roundRect">
            <a:avLst>
              <a:gd name="adj" fmla="val 5000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spc="-20" dirty="0"/>
              <a:t>Low testosterone</a:t>
            </a:r>
          </a:p>
        </p:txBody>
      </p:sp>
      <p:grpSp>
        <p:nvGrpSpPr>
          <p:cNvPr id="8" name="Group 7">
            <a:extLst>
              <a:ext uri="{FF2B5EF4-FFF2-40B4-BE49-F238E27FC236}">
                <a16:creationId xmlns:a16="http://schemas.microsoft.com/office/drawing/2014/main" id="{850BFFE0-3729-6B46-E454-AF9931BD6B9A}"/>
              </a:ext>
            </a:extLst>
          </p:cNvPr>
          <p:cNvGrpSpPr/>
          <p:nvPr/>
        </p:nvGrpSpPr>
        <p:grpSpPr>
          <a:xfrm>
            <a:off x="8551145" y="4661416"/>
            <a:ext cx="2793279" cy="1166177"/>
            <a:chOff x="8551145" y="4661416"/>
            <a:chExt cx="2793279" cy="1166177"/>
          </a:xfrm>
        </p:grpSpPr>
        <p:sp>
          <p:nvSpPr>
            <p:cNvPr id="6" name="Parallelogram 5">
              <a:extLst>
                <a:ext uri="{FF2B5EF4-FFF2-40B4-BE49-F238E27FC236}">
                  <a16:creationId xmlns:a16="http://schemas.microsoft.com/office/drawing/2014/main" id="{32ABD4CF-45CF-FAD5-5EC0-4788BABC4DF1}"/>
                </a:ext>
              </a:extLst>
            </p:cNvPr>
            <p:cNvSpPr/>
            <p:nvPr/>
          </p:nvSpPr>
          <p:spPr>
            <a:xfrm flipH="1">
              <a:off x="8551145" y="5375748"/>
              <a:ext cx="2793279" cy="451845"/>
            </a:xfrm>
            <a:prstGeom prst="parallelogram">
              <a:avLst>
                <a:gd name="adj" fmla="val 33895"/>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09" name="Group 3">
              <a:extLst>
                <a:ext uri="{FF2B5EF4-FFF2-40B4-BE49-F238E27FC236}">
                  <a16:creationId xmlns:a16="http://schemas.microsoft.com/office/drawing/2014/main" id="{A08944A3-74F3-31D9-B3D6-665C77320977}"/>
                </a:ext>
              </a:extLst>
            </p:cNvPr>
            <p:cNvGrpSpPr>
              <a:grpSpLocks/>
            </p:cNvGrpSpPr>
            <p:nvPr/>
          </p:nvGrpSpPr>
          <p:grpSpPr bwMode="auto">
            <a:xfrm>
              <a:off x="8829656" y="4661416"/>
              <a:ext cx="894193" cy="1082141"/>
              <a:chOff x="3018" y="1102"/>
              <a:chExt cx="2104" cy="2546"/>
            </a:xfrm>
            <a:effectLst>
              <a:outerShdw blurRad="76200" dir="13500000" sy="23000" kx="1200000" algn="br" rotWithShape="0">
                <a:prstClr val="black">
                  <a:alpha val="20000"/>
                </a:prstClr>
              </a:outerShdw>
            </a:effectLst>
          </p:grpSpPr>
          <p:grpSp>
            <p:nvGrpSpPr>
              <p:cNvPr id="1510" name="Group 4">
                <a:extLst>
                  <a:ext uri="{FF2B5EF4-FFF2-40B4-BE49-F238E27FC236}">
                    <a16:creationId xmlns:a16="http://schemas.microsoft.com/office/drawing/2014/main" id="{CAB920CC-9FF6-9217-6737-E4CA4FEAC60D}"/>
                  </a:ext>
                </a:extLst>
              </p:cNvPr>
              <p:cNvGrpSpPr>
                <a:grpSpLocks/>
              </p:cNvGrpSpPr>
              <p:nvPr/>
            </p:nvGrpSpPr>
            <p:grpSpPr bwMode="auto">
              <a:xfrm>
                <a:off x="3018" y="1102"/>
                <a:ext cx="2104" cy="2542"/>
                <a:chOff x="3018" y="1102"/>
                <a:chExt cx="2104" cy="2542"/>
              </a:xfrm>
            </p:grpSpPr>
            <p:sp>
              <p:nvSpPr>
                <p:cNvPr id="1892" name="Freeform 5">
                  <a:extLst>
                    <a:ext uri="{FF2B5EF4-FFF2-40B4-BE49-F238E27FC236}">
                      <a16:creationId xmlns:a16="http://schemas.microsoft.com/office/drawing/2014/main" id="{341D48F1-EF6F-6C3F-A78A-58CAEB918FFE}"/>
                    </a:ext>
                  </a:extLst>
                </p:cNvPr>
                <p:cNvSpPr>
                  <a:spLocks noEditPoints="1"/>
                </p:cNvSpPr>
                <p:nvPr/>
              </p:nvSpPr>
              <p:spPr bwMode="auto">
                <a:xfrm>
                  <a:off x="3018" y="1433"/>
                  <a:ext cx="346" cy="2198"/>
                </a:xfrm>
                <a:custGeom>
                  <a:avLst/>
                  <a:gdLst>
                    <a:gd name="T0" fmla="*/ 1209 w 162"/>
                    <a:gd name="T1" fmla="*/ 7909 h 1028"/>
                    <a:gd name="T2" fmla="*/ 1021 w 162"/>
                    <a:gd name="T3" fmla="*/ 7488 h 1028"/>
                    <a:gd name="T4" fmla="*/ 1228 w 162"/>
                    <a:gd name="T5" fmla="*/ 7037 h 1028"/>
                    <a:gd name="T6" fmla="*/ 1382 w 162"/>
                    <a:gd name="T7" fmla="*/ 5953 h 1028"/>
                    <a:gd name="T8" fmla="*/ 1286 w 162"/>
                    <a:gd name="T9" fmla="*/ 5134 h 1028"/>
                    <a:gd name="T10" fmla="*/ 1538 w 162"/>
                    <a:gd name="T11" fmla="*/ 4467 h 1028"/>
                    <a:gd name="T12" fmla="*/ 1346 w 162"/>
                    <a:gd name="T13" fmla="*/ 3864 h 1028"/>
                    <a:gd name="T14" fmla="*/ 1108 w 162"/>
                    <a:gd name="T15" fmla="*/ 3021 h 1028"/>
                    <a:gd name="T16" fmla="*/ 1277 w 162"/>
                    <a:gd name="T17" fmla="*/ 1907 h 1028"/>
                    <a:gd name="T18" fmla="*/ 1228 w 162"/>
                    <a:gd name="T19" fmla="*/ 1477 h 1028"/>
                    <a:gd name="T20" fmla="*/ 1200 w 162"/>
                    <a:gd name="T21" fmla="*/ 919 h 1028"/>
                    <a:gd name="T22" fmla="*/ 694 w 162"/>
                    <a:gd name="T23" fmla="*/ 586 h 1028"/>
                    <a:gd name="T24" fmla="*/ 137 w 162"/>
                    <a:gd name="T25" fmla="*/ 0 h 1028"/>
                    <a:gd name="T26" fmla="*/ 105 w 162"/>
                    <a:gd name="T27" fmla="*/ 1435 h 1028"/>
                    <a:gd name="T28" fmla="*/ 88 w 162"/>
                    <a:gd name="T29" fmla="*/ 1839 h 1028"/>
                    <a:gd name="T30" fmla="*/ 214 w 162"/>
                    <a:gd name="T31" fmla="*/ 2130 h 1028"/>
                    <a:gd name="T32" fmla="*/ 196 w 162"/>
                    <a:gd name="T33" fmla="*/ 2591 h 1028"/>
                    <a:gd name="T34" fmla="*/ 173 w 162"/>
                    <a:gd name="T35" fmla="*/ 2799 h 1028"/>
                    <a:gd name="T36" fmla="*/ 515 w 162"/>
                    <a:gd name="T37" fmla="*/ 2784 h 1028"/>
                    <a:gd name="T38" fmla="*/ 310 w 162"/>
                    <a:gd name="T39" fmla="*/ 3273 h 1028"/>
                    <a:gd name="T40" fmla="*/ 410 w 162"/>
                    <a:gd name="T41" fmla="*/ 3812 h 1028"/>
                    <a:gd name="T42" fmla="*/ 196 w 162"/>
                    <a:gd name="T43" fmla="*/ 3941 h 1028"/>
                    <a:gd name="T44" fmla="*/ 320 w 162"/>
                    <a:gd name="T45" fmla="*/ 4193 h 1028"/>
                    <a:gd name="T46" fmla="*/ 156 w 162"/>
                    <a:gd name="T47" fmla="*/ 4447 h 1028"/>
                    <a:gd name="T48" fmla="*/ 525 w 162"/>
                    <a:gd name="T49" fmla="*/ 4644 h 1028"/>
                    <a:gd name="T50" fmla="*/ 534 w 162"/>
                    <a:gd name="T51" fmla="*/ 4913 h 1028"/>
                    <a:gd name="T52" fmla="*/ 293 w 162"/>
                    <a:gd name="T53" fmla="*/ 5153 h 1028"/>
                    <a:gd name="T54" fmla="*/ 273 w 162"/>
                    <a:gd name="T55" fmla="*/ 5358 h 1028"/>
                    <a:gd name="T56" fmla="*/ 350 w 162"/>
                    <a:gd name="T57" fmla="*/ 5504 h 1028"/>
                    <a:gd name="T58" fmla="*/ 196 w 162"/>
                    <a:gd name="T59" fmla="*/ 5720 h 1028"/>
                    <a:gd name="T60" fmla="*/ 205 w 162"/>
                    <a:gd name="T61" fmla="*/ 5916 h 1028"/>
                    <a:gd name="T62" fmla="*/ 214 w 162"/>
                    <a:gd name="T63" fmla="*/ 6278 h 1028"/>
                    <a:gd name="T64" fmla="*/ 256 w 162"/>
                    <a:gd name="T65" fmla="*/ 6528 h 1028"/>
                    <a:gd name="T66" fmla="*/ 105 w 162"/>
                    <a:gd name="T67" fmla="*/ 7154 h 1028"/>
                    <a:gd name="T68" fmla="*/ 310 w 162"/>
                    <a:gd name="T69" fmla="*/ 7379 h 1028"/>
                    <a:gd name="T70" fmla="*/ 438 w 162"/>
                    <a:gd name="T71" fmla="*/ 7945 h 1028"/>
                    <a:gd name="T72" fmla="*/ 137 w 162"/>
                    <a:gd name="T73" fmla="*/ 8183 h 1028"/>
                    <a:gd name="T74" fmla="*/ 506 w 162"/>
                    <a:gd name="T75" fmla="*/ 9335 h 1028"/>
                    <a:gd name="T76" fmla="*/ 1217 w 162"/>
                    <a:gd name="T77" fmla="*/ 10049 h 1028"/>
                    <a:gd name="T78" fmla="*/ 1168 w 162"/>
                    <a:gd name="T79" fmla="*/ 9258 h 1028"/>
                    <a:gd name="T80" fmla="*/ 1346 w 162"/>
                    <a:gd name="T81" fmla="*/ 8495 h 1028"/>
                    <a:gd name="T82" fmla="*/ 1269 w 162"/>
                    <a:gd name="T83" fmla="*/ 8279 h 1028"/>
                    <a:gd name="T84" fmla="*/ 1012 w 162"/>
                    <a:gd name="T85" fmla="*/ 4567 h 1028"/>
                    <a:gd name="T86" fmla="*/ 884 w 162"/>
                    <a:gd name="T87" fmla="*/ 4869 h 1028"/>
                    <a:gd name="T88" fmla="*/ 1012 w 162"/>
                    <a:gd name="T89" fmla="*/ 4544 h 1028"/>
                    <a:gd name="T90" fmla="*/ 534 w 162"/>
                    <a:gd name="T91" fmla="*/ 2258 h 1028"/>
                    <a:gd name="T92" fmla="*/ 739 w 162"/>
                    <a:gd name="T93" fmla="*/ 2414 h 1028"/>
                    <a:gd name="T94" fmla="*/ 515 w 162"/>
                    <a:gd name="T95" fmla="*/ 3684 h 1028"/>
                    <a:gd name="T96" fmla="*/ 730 w 162"/>
                    <a:gd name="T97" fmla="*/ 3137 h 1028"/>
                    <a:gd name="T98" fmla="*/ 895 w 162"/>
                    <a:gd name="T99" fmla="*/ 3374 h 1028"/>
                    <a:gd name="T100" fmla="*/ 831 w 162"/>
                    <a:gd name="T101" fmla="*/ 3539 h 1028"/>
                    <a:gd name="T102" fmla="*/ 703 w 162"/>
                    <a:gd name="T103" fmla="*/ 3695 h 1028"/>
                    <a:gd name="T104" fmla="*/ 515 w 162"/>
                    <a:gd name="T105" fmla="*/ 3684 h 1028"/>
                    <a:gd name="T106" fmla="*/ 626 w 162"/>
                    <a:gd name="T107" fmla="*/ 6675 h 1028"/>
                    <a:gd name="T108" fmla="*/ 839 w 162"/>
                    <a:gd name="T109" fmla="*/ 6784 h 1028"/>
                    <a:gd name="T110" fmla="*/ 816 w 162"/>
                    <a:gd name="T111" fmla="*/ 8022 h 1028"/>
                    <a:gd name="T112" fmla="*/ 916 w 162"/>
                    <a:gd name="T113" fmla="*/ 7789 h 1028"/>
                    <a:gd name="T114" fmla="*/ 816 w 162"/>
                    <a:gd name="T115" fmla="*/ 8022 h 10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2" h="1028">
                      <a:moveTo>
                        <a:pt x="130" y="847"/>
                      </a:moveTo>
                      <a:cubicBezTo>
                        <a:pt x="114" y="837"/>
                        <a:pt x="130" y="829"/>
                        <a:pt x="124" y="809"/>
                      </a:cubicBezTo>
                      <a:cubicBezTo>
                        <a:pt x="118" y="789"/>
                        <a:pt x="124" y="777"/>
                        <a:pt x="120" y="765"/>
                      </a:cubicBezTo>
                      <a:cubicBezTo>
                        <a:pt x="116" y="753"/>
                        <a:pt x="117" y="770"/>
                        <a:pt x="105" y="766"/>
                      </a:cubicBezTo>
                      <a:cubicBezTo>
                        <a:pt x="93" y="762"/>
                        <a:pt x="102" y="754"/>
                        <a:pt x="108" y="742"/>
                      </a:cubicBezTo>
                      <a:cubicBezTo>
                        <a:pt x="114" y="730"/>
                        <a:pt x="126" y="732"/>
                        <a:pt x="126" y="720"/>
                      </a:cubicBezTo>
                      <a:cubicBezTo>
                        <a:pt x="126" y="708"/>
                        <a:pt x="136" y="695"/>
                        <a:pt x="138" y="679"/>
                      </a:cubicBezTo>
                      <a:cubicBezTo>
                        <a:pt x="140" y="663"/>
                        <a:pt x="146" y="643"/>
                        <a:pt x="142" y="609"/>
                      </a:cubicBezTo>
                      <a:cubicBezTo>
                        <a:pt x="138" y="575"/>
                        <a:pt x="145" y="575"/>
                        <a:pt x="135" y="563"/>
                      </a:cubicBezTo>
                      <a:cubicBezTo>
                        <a:pt x="125" y="551"/>
                        <a:pt x="132" y="541"/>
                        <a:pt x="132" y="525"/>
                      </a:cubicBezTo>
                      <a:cubicBezTo>
                        <a:pt x="132" y="509"/>
                        <a:pt x="134" y="499"/>
                        <a:pt x="144" y="499"/>
                      </a:cubicBezTo>
                      <a:cubicBezTo>
                        <a:pt x="154" y="499"/>
                        <a:pt x="162" y="483"/>
                        <a:pt x="158" y="457"/>
                      </a:cubicBezTo>
                      <a:cubicBezTo>
                        <a:pt x="154" y="431"/>
                        <a:pt x="142" y="443"/>
                        <a:pt x="136" y="427"/>
                      </a:cubicBezTo>
                      <a:cubicBezTo>
                        <a:pt x="130" y="411"/>
                        <a:pt x="140" y="419"/>
                        <a:pt x="138" y="395"/>
                      </a:cubicBezTo>
                      <a:cubicBezTo>
                        <a:pt x="136" y="371"/>
                        <a:pt x="130" y="357"/>
                        <a:pt x="122" y="341"/>
                      </a:cubicBezTo>
                      <a:cubicBezTo>
                        <a:pt x="114" y="325"/>
                        <a:pt x="114" y="327"/>
                        <a:pt x="114" y="309"/>
                      </a:cubicBezTo>
                      <a:cubicBezTo>
                        <a:pt x="114" y="291"/>
                        <a:pt x="124" y="301"/>
                        <a:pt x="122" y="277"/>
                      </a:cubicBezTo>
                      <a:cubicBezTo>
                        <a:pt x="120" y="253"/>
                        <a:pt x="133" y="209"/>
                        <a:pt x="131" y="195"/>
                      </a:cubicBezTo>
                      <a:cubicBezTo>
                        <a:pt x="129" y="181"/>
                        <a:pt x="118" y="191"/>
                        <a:pt x="112" y="177"/>
                      </a:cubicBezTo>
                      <a:cubicBezTo>
                        <a:pt x="106" y="163"/>
                        <a:pt x="124" y="161"/>
                        <a:pt x="126" y="151"/>
                      </a:cubicBezTo>
                      <a:cubicBezTo>
                        <a:pt x="128" y="141"/>
                        <a:pt x="127" y="104"/>
                        <a:pt x="127" y="104"/>
                      </a:cubicBezTo>
                      <a:cubicBezTo>
                        <a:pt x="123" y="94"/>
                        <a:pt x="123" y="94"/>
                        <a:pt x="123" y="94"/>
                      </a:cubicBezTo>
                      <a:cubicBezTo>
                        <a:pt x="119" y="86"/>
                        <a:pt x="113" y="77"/>
                        <a:pt x="107" y="73"/>
                      </a:cubicBezTo>
                      <a:cubicBezTo>
                        <a:pt x="95" y="65"/>
                        <a:pt x="82" y="65"/>
                        <a:pt x="71" y="60"/>
                      </a:cubicBezTo>
                      <a:cubicBezTo>
                        <a:pt x="59" y="54"/>
                        <a:pt x="53" y="41"/>
                        <a:pt x="46" y="31"/>
                      </a:cubicBezTo>
                      <a:cubicBezTo>
                        <a:pt x="39" y="20"/>
                        <a:pt x="25" y="8"/>
                        <a:pt x="14" y="0"/>
                      </a:cubicBezTo>
                      <a:cubicBezTo>
                        <a:pt x="10" y="30"/>
                        <a:pt x="8" y="68"/>
                        <a:pt x="8" y="100"/>
                      </a:cubicBezTo>
                      <a:cubicBezTo>
                        <a:pt x="8" y="116"/>
                        <a:pt x="6" y="133"/>
                        <a:pt x="11" y="147"/>
                      </a:cubicBezTo>
                      <a:cubicBezTo>
                        <a:pt x="13" y="155"/>
                        <a:pt x="16" y="157"/>
                        <a:pt x="13" y="167"/>
                      </a:cubicBezTo>
                      <a:cubicBezTo>
                        <a:pt x="10" y="175"/>
                        <a:pt x="9" y="178"/>
                        <a:pt x="9" y="188"/>
                      </a:cubicBezTo>
                      <a:cubicBezTo>
                        <a:pt x="8" y="193"/>
                        <a:pt x="5" y="204"/>
                        <a:pt x="8" y="209"/>
                      </a:cubicBezTo>
                      <a:cubicBezTo>
                        <a:pt x="11" y="214"/>
                        <a:pt x="17" y="214"/>
                        <a:pt x="22" y="218"/>
                      </a:cubicBezTo>
                      <a:cubicBezTo>
                        <a:pt x="35" y="228"/>
                        <a:pt x="20" y="237"/>
                        <a:pt x="17" y="249"/>
                      </a:cubicBezTo>
                      <a:cubicBezTo>
                        <a:pt x="7" y="245"/>
                        <a:pt x="14" y="263"/>
                        <a:pt x="20" y="265"/>
                      </a:cubicBezTo>
                      <a:cubicBezTo>
                        <a:pt x="14" y="267"/>
                        <a:pt x="12" y="268"/>
                        <a:pt x="12" y="276"/>
                      </a:cubicBezTo>
                      <a:cubicBezTo>
                        <a:pt x="12" y="285"/>
                        <a:pt x="12" y="287"/>
                        <a:pt x="18" y="286"/>
                      </a:cubicBezTo>
                      <a:cubicBezTo>
                        <a:pt x="25" y="285"/>
                        <a:pt x="31" y="282"/>
                        <a:pt x="37" y="282"/>
                      </a:cubicBezTo>
                      <a:cubicBezTo>
                        <a:pt x="42" y="281"/>
                        <a:pt x="53" y="285"/>
                        <a:pt x="53" y="285"/>
                      </a:cubicBezTo>
                      <a:cubicBezTo>
                        <a:pt x="50" y="296"/>
                        <a:pt x="44" y="303"/>
                        <a:pt x="39" y="311"/>
                      </a:cubicBezTo>
                      <a:cubicBezTo>
                        <a:pt x="35" y="319"/>
                        <a:pt x="32" y="324"/>
                        <a:pt x="32" y="335"/>
                      </a:cubicBezTo>
                      <a:cubicBezTo>
                        <a:pt x="33" y="346"/>
                        <a:pt x="34" y="353"/>
                        <a:pt x="34" y="361"/>
                      </a:cubicBezTo>
                      <a:cubicBezTo>
                        <a:pt x="34" y="368"/>
                        <a:pt x="40" y="385"/>
                        <a:pt x="42" y="390"/>
                      </a:cubicBezTo>
                      <a:cubicBezTo>
                        <a:pt x="35" y="388"/>
                        <a:pt x="26" y="387"/>
                        <a:pt x="24" y="389"/>
                      </a:cubicBezTo>
                      <a:cubicBezTo>
                        <a:pt x="22" y="391"/>
                        <a:pt x="17" y="401"/>
                        <a:pt x="20" y="403"/>
                      </a:cubicBezTo>
                      <a:cubicBezTo>
                        <a:pt x="23" y="405"/>
                        <a:pt x="30" y="404"/>
                        <a:pt x="33" y="409"/>
                      </a:cubicBezTo>
                      <a:cubicBezTo>
                        <a:pt x="36" y="413"/>
                        <a:pt x="41" y="424"/>
                        <a:pt x="33" y="429"/>
                      </a:cubicBezTo>
                      <a:cubicBezTo>
                        <a:pt x="26" y="434"/>
                        <a:pt x="14" y="436"/>
                        <a:pt x="12" y="441"/>
                      </a:cubicBezTo>
                      <a:cubicBezTo>
                        <a:pt x="9" y="445"/>
                        <a:pt x="6" y="453"/>
                        <a:pt x="16" y="455"/>
                      </a:cubicBezTo>
                      <a:cubicBezTo>
                        <a:pt x="27" y="457"/>
                        <a:pt x="50" y="452"/>
                        <a:pt x="53" y="461"/>
                      </a:cubicBezTo>
                      <a:cubicBezTo>
                        <a:pt x="51" y="469"/>
                        <a:pt x="51" y="473"/>
                        <a:pt x="54" y="475"/>
                      </a:cubicBezTo>
                      <a:cubicBezTo>
                        <a:pt x="57" y="477"/>
                        <a:pt x="60" y="479"/>
                        <a:pt x="60" y="479"/>
                      </a:cubicBezTo>
                      <a:cubicBezTo>
                        <a:pt x="60" y="479"/>
                        <a:pt x="56" y="492"/>
                        <a:pt x="55" y="503"/>
                      </a:cubicBezTo>
                      <a:cubicBezTo>
                        <a:pt x="53" y="515"/>
                        <a:pt x="52" y="522"/>
                        <a:pt x="52" y="522"/>
                      </a:cubicBezTo>
                      <a:cubicBezTo>
                        <a:pt x="52" y="522"/>
                        <a:pt x="40" y="525"/>
                        <a:pt x="30" y="527"/>
                      </a:cubicBezTo>
                      <a:cubicBezTo>
                        <a:pt x="21" y="529"/>
                        <a:pt x="11" y="533"/>
                        <a:pt x="13" y="542"/>
                      </a:cubicBezTo>
                      <a:cubicBezTo>
                        <a:pt x="16" y="552"/>
                        <a:pt x="22" y="549"/>
                        <a:pt x="28" y="548"/>
                      </a:cubicBezTo>
                      <a:cubicBezTo>
                        <a:pt x="34" y="547"/>
                        <a:pt x="37" y="545"/>
                        <a:pt x="39" y="551"/>
                      </a:cubicBezTo>
                      <a:cubicBezTo>
                        <a:pt x="41" y="557"/>
                        <a:pt x="39" y="559"/>
                        <a:pt x="36" y="563"/>
                      </a:cubicBezTo>
                      <a:cubicBezTo>
                        <a:pt x="32" y="567"/>
                        <a:pt x="30" y="570"/>
                        <a:pt x="28" y="575"/>
                      </a:cubicBezTo>
                      <a:cubicBezTo>
                        <a:pt x="27" y="580"/>
                        <a:pt x="25" y="583"/>
                        <a:pt x="20" y="585"/>
                      </a:cubicBezTo>
                      <a:cubicBezTo>
                        <a:pt x="15" y="588"/>
                        <a:pt x="12" y="588"/>
                        <a:pt x="13" y="593"/>
                      </a:cubicBezTo>
                      <a:cubicBezTo>
                        <a:pt x="14" y="599"/>
                        <a:pt x="14" y="606"/>
                        <a:pt x="21" y="605"/>
                      </a:cubicBezTo>
                      <a:cubicBezTo>
                        <a:pt x="28" y="604"/>
                        <a:pt x="34" y="601"/>
                        <a:pt x="34" y="601"/>
                      </a:cubicBezTo>
                      <a:cubicBezTo>
                        <a:pt x="35" y="617"/>
                        <a:pt x="35" y="635"/>
                        <a:pt x="22" y="642"/>
                      </a:cubicBezTo>
                      <a:cubicBezTo>
                        <a:pt x="12" y="646"/>
                        <a:pt x="7" y="652"/>
                        <a:pt x="15" y="661"/>
                      </a:cubicBezTo>
                      <a:cubicBezTo>
                        <a:pt x="18" y="664"/>
                        <a:pt x="23" y="664"/>
                        <a:pt x="26" y="668"/>
                      </a:cubicBezTo>
                      <a:cubicBezTo>
                        <a:pt x="30" y="672"/>
                        <a:pt x="30" y="679"/>
                        <a:pt x="31" y="684"/>
                      </a:cubicBezTo>
                      <a:cubicBezTo>
                        <a:pt x="37" y="702"/>
                        <a:pt x="41" y="734"/>
                        <a:pt x="11" y="732"/>
                      </a:cubicBezTo>
                      <a:cubicBezTo>
                        <a:pt x="0" y="731"/>
                        <a:pt x="5" y="749"/>
                        <a:pt x="12" y="753"/>
                      </a:cubicBezTo>
                      <a:cubicBezTo>
                        <a:pt x="17" y="756"/>
                        <a:pt x="24" y="751"/>
                        <a:pt x="32" y="755"/>
                      </a:cubicBezTo>
                      <a:cubicBezTo>
                        <a:pt x="43" y="762"/>
                        <a:pt x="50" y="777"/>
                        <a:pt x="50" y="790"/>
                      </a:cubicBezTo>
                      <a:cubicBezTo>
                        <a:pt x="50" y="797"/>
                        <a:pt x="48" y="807"/>
                        <a:pt x="45" y="813"/>
                      </a:cubicBezTo>
                      <a:cubicBezTo>
                        <a:pt x="42" y="820"/>
                        <a:pt x="36" y="820"/>
                        <a:pt x="29" y="825"/>
                      </a:cubicBezTo>
                      <a:cubicBezTo>
                        <a:pt x="27" y="826"/>
                        <a:pt x="17" y="829"/>
                        <a:pt x="14" y="837"/>
                      </a:cubicBezTo>
                      <a:cubicBezTo>
                        <a:pt x="7" y="860"/>
                        <a:pt x="7" y="902"/>
                        <a:pt x="16" y="914"/>
                      </a:cubicBezTo>
                      <a:cubicBezTo>
                        <a:pt x="19" y="918"/>
                        <a:pt x="44" y="950"/>
                        <a:pt x="52" y="955"/>
                      </a:cubicBezTo>
                      <a:cubicBezTo>
                        <a:pt x="58" y="960"/>
                        <a:pt x="76" y="983"/>
                        <a:pt x="88" y="994"/>
                      </a:cubicBezTo>
                      <a:cubicBezTo>
                        <a:pt x="95" y="1000"/>
                        <a:pt x="114" y="1022"/>
                        <a:pt x="125" y="1028"/>
                      </a:cubicBezTo>
                      <a:cubicBezTo>
                        <a:pt x="120" y="1018"/>
                        <a:pt x="115" y="1008"/>
                        <a:pt x="115" y="999"/>
                      </a:cubicBezTo>
                      <a:cubicBezTo>
                        <a:pt x="113" y="978"/>
                        <a:pt x="118" y="963"/>
                        <a:pt x="120" y="947"/>
                      </a:cubicBezTo>
                      <a:cubicBezTo>
                        <a:pt x="121" y="930"/>
                        <a:pt x="116" y="911"/>
                        <a:pt x="116" y="894"/>
                      </a:cubicBezTo>
                      <a:cubicBezTo>
                        <a:pt x="116" y="877"/>
                        <a:pt x="117" y="876"/>
                        <a:pt x="138" y="869"/>
                      </a:cubicBezTo>
                      <a:cubicBezTo>
                        <a:pt x="156" y="863"/>
                        <a:pt x="154" y="849"/>
                        <a:pt x="154" y="849"/>
                      </a:cubicBezTo>
                      <a:cubicBezTo>
                        <a:pt x="154" y="849"/>
                        <a:pt x="146" y="857"/>
                        <a:pt x="130" y="847"/>
                      </a:cubicBezTo>
                      <a:moveTo>
                        <a:pt x="104" y="465"/>
                      </a:moveTo>
                      <a:cubicBezTo>
                        <a:pt x="104" y="467"/>
                        <a:pt x="104" y="467"/>
                        <a:pt x="104" y="467"/>
                      </a:cubicBezTo>
                      <a:cubicBezTo>
                        <a:pt x="104" y="467"/>
                        <a:pt x="104" y="467"/>
                        <a:pt x="104" y="467"/>
                      </a:cubicBezTo>
                      <a:cubicBezTo>
                        <a:pt x="104" y="478"/>
                        <a:pt x="100" y="490"/>
                        <a:pt x="91" y="498"/>
                      </a:cubicBezTo>
                      <a:cubicBezTo>
                        <a:pt x="82" y="489"/>
                        <a:pt x="91" y="466"/>
                        <a:pt x="104" y="467"/>
                      </a:cubicBezTo>
                      <a:cubicBezTo>
                        <a:pt x="104" y="466"/>
                        <a:pt x="104" y="466"/>
                        <a:pt x="104" y="465"/>
                      </a:cubicBezTo>
                      <a:moveTo>
                        <a:pt x="49" y="263"/>
                      </a:moveTo>
                      <a:cubicBezTo>
                        <a:pt x="43" y="254"/>
                        <a:pt x="45" y="237"/>
                        <a:pt x="55" y="231"/>
                      </a:cubicBezTo>
                      <a:cubicBezTo>
                        <a:pt x="62" y="232"/>
                        <a:pt x="62" y="232"/>
                        <a:pt x="62" y="232"/>
                      </a:cubicBezTo>
                      <a:cubicBezTo>
                        <a:pt x="74" y="231"/>
                        <a:pt x="84" y="237"/>
                        <a:pt x="76" y="247"/>
                      </a:cubicBezTo>
                      <a:cubicBezTo>
                        <a:pt x="71" y="252"/>
                        <a:pt x="56" y="262"/>
                        <a:pt x="49" y="263"/>
                      </a:cubicBezTo>
                      <a:moveTo>
                        <a:pt x="53" y="377"/>
                      </a:moveTo>
                      <a:cubicBezTo>
                        <a:pt x="51" y="367"/>
                        <a:pt x="48" y="353"/>
                        <a:pt x="51" y="342"/>
                      </a:cubicBezTo>
                      <a:cubicBezTo>
                        <a:pt x="54" y="330"/>
                        <a:pt x="64" y="325"/>
                        <a:pt x="75" y="321"/>
                      </a:cubicBezTo>
                      <a:cubicBezTo>
                        <a:pt x="76" y="321"/>
                        <a:pt x="76" y="321"/>
                        <a:pt x="76" y="321"/>
                      </a:cubicBezTo>
                      <a:cubicBezTo>
                        <a:pt x="84" y="328"/>
                        <a:pt x="90" y="336"/>
                        <a:pt x="92" y="345"/>
                      </a:cubicBezTo>
                      <a:cubicBezTo>
                        <a:pt x="93" y="351"/>
                        <a:pt x="92" y="356"/>
                        <a:pt x="92" y="361"/>
                      </a:cubicBezTo>
                      <a:cubicBezTo>
                        <a:pt x="90" y="369"/>
                        <a:pt x="91" y="366"/>
                        <a:pt x="85" y="362"/>
                      </a:cubicBezTo>
                      <a:cubicBezTo>
                        <a:pt x="80" y="359"/>
                        <a:pt x="77" y="360"/>
                        <a:pt x="74" y="365"/>
                      </a:cubicBezTo>
                      <a:cubicBezTo>
                        <a:pt x="70" y="370"/>
                        <a:pt x="73" y="372"/>
                        <a:pt x="72" y="378"/>
                      </a:cubicBezTo>
                      <a:cubicBezTo>
                        <a:pt x="71" y="383"/>
                        <a:pt x="67" y="386"/>
                        <a:pt x="62" y="387"/>
                      </a:cubicBezTo>
                      <a:cubicBezTo>
                        <a:pt x="56" y="387"/>
                        <a:pt x="55" y="382"/>
                        <a:pt x="53" y="377"/>
                      </a:cubicBezTo>
                      <a:moveTo>
                        <a:pt x="57" y="696"/>
                      </a:moveTo>
                      <a:cubicBezTo>
                        <a:pt x="58" y="691"/>
                        <a:pt x="61" y="687"/>
                        <a:pt x="64" y="683"/>
                      </a:cubicBezTo>
                      <a:cubicBezTo>
                        <a:pt x="68" y="682"/>
                        <a:pt x="68" y="682"/>
                        <a:pt x="68" y="682"/>
                      </a:cubicBezTo>
                      <a:cubicBezTo>
                        <a:pt x="76" y="678"/>
                        <a:pt x="97" y="685"/>
                        <a:pt x="86" y="694"/>
                      </a:cubicBezTo>
                      <a:cubicBezTo>
                        <a:pt x="76" y="702"/>
                        <a:pt x="67" y="700"/>
                        <a:pt x="57" y="696"/>
                      </a:cubicBezTo>
                      <a:moveTo>
                        <a:pt x="84" y="821"/>
                      </a:moveTo>
                      <a:cubicBezTo>
                        <a:pt x="68" y="815"/>
                        <a:pt x="68" y="795"/>
                        <a:pt x="86" y="794"/>
                      </a:cubicBezTo>
                      <a:cubicBezTo>
                        <a:pt x="94" y="797"/>
                        <a:pt x="94" y="797"/>
                        <a:pt x="94" y="797"/>
                      </a:cubicBezTo>
                      <a:cubicBezTo>
                        <a:pt x="96" y="803"/>
                        <a:pt x="101" y="811"/>
                        <a:pt x="100" y="818"/>
                      </a:cubicBezTo>
                      <a:cubicBezTo>
                        <a:pt x="100" y="825"/>
                        <a:pt x="89" y="824"/>
                        <a:pt x="84" y="821"/>
                      </a:cubicBezTo>
                    </a:path>
                  </a:pathLst>
                </a:custGeom>
                <a:solidFill>
                  <a:srgbClr val="FFF1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93" name="Freeform 6">
                  <a:extLst>
                    <a:ext uri="{FF2B5EF4-FFF2-40B4-BE49-F238E27FC236}">
                      <a16:creationId xmlns:a16="http://schemas.microsoft.com/office/drawing/2014/main" id="{BE1ED409-3CD1-3EA8-A1A4-3203E66C4D05}"/>
                    </a:ext>
                  </a:extLst>
                </p:cNvPr>
                <p:cNvSpPr>
                  <a:spLocks/>
                </p:cNvSpPr>
                <p:nvPr/>
              </p:nvSpPr>
              <p:spPr bwMode="auto">
                <a:xfrm>
                  <a:off x="3402" y="1831"/>
                  <a:ext cx="404" cy="239"/>
                </a:xfrm>
                <a:custGeom>
                  <a:avLst/>
                  <a:gdLst>
                    <a:gd name="T0" fmla="*/ 663 w 189"/>
                    <a:gd name="T1" fmla="*/ 487 h 112"/>
                    <a:gd name="T2" fmla="*/ 470 w 189"/>
                    <a:gd name="T3" fmla="*/ 634 h 112"/>
                    <a:gd name="T4" fmla="*/ 333 w 189"/>
                    <a:gd name="T5" fmla="*/ 691 h 112"/>
                    <a:gd name="T6" fmla="*/ 197 w 189"/>
                    <a:gd name="T7" fmla="*/ 659 h 112"/>
                    <a:gd name="T8" fmla="*/ 145 w 189"/>
                    <a:gd name="T9" fmla="*/ 824 h 112"/>
                    <a:gd name="T10" fmla="*/ 457 w 189"/>
                    <a:gd name="T11" fmla="*/ 847 h 112"/>
                    <a:gd name="T12" fmla="*/ 310 w 189"/>
                    <a:gd name="T13" fmla="*/ 943 h 112"/>
                    <a:gd name="T14" fmla="*/ 284 w 189"/>
                    <a:gd name="T15" fmla="*/ 1039 h 112"/>
                    <a:gd name="T16" fmla="*/ 402 w 189"/>
                    <a:gd name="T17" fmla="*/ 1039 h 112"/>
                    <a:gd name="T18" fmla="*/ 654 w 189"/>
                    <a:gd name="T19" fmla="*/ 1001 h 112"/>
                    <a:gd name="T20" fmla="*/ 859 w 189"/>
                    <a:gd name="T21" fmla="*/ 1069 h 112"/>
                    <a:gd name="T22" fmla="*/ 1024 w 189"/>
                    <a:gd name="T23" fmla="*/ 1069 h 112"/>
                    <a:gd name="T24" fmla="*/ 955 w 189"/>
                    <a:gd name="T25" fmla="*/ 960 h 112"/>
                    <a:gd name="T26" fmla="*/ 936 w 189"/>
                    <a:gd name="T27" fmla="*/ 815 h 112"/>
                    <a:gd name="T28" fmla="*/ 799 w 189"/>
                    <a:gd name="T29" fmla="*/ 1020 h 112"/>
                    <a:gd name="T30" fmla="*/ 663 w 189"/>
                    <a:gd name="T31" fmla="*/ 807 h 112"/>
                    <a:gd name="T32" fmla="*/ 900 w 189"/>
                    <a:gd name="T33" fmla="*/ 747 h 112"/>
                    <a:gd name="T34" fmla="*/ 1116 w 189"/>
                    <a:gd name="T35" fmla="*/ 591 h 112"/>
                    <a:gd name="T36" fmla="*/ 1389 w 189"/>
                    <a:gd name="T37" fmla="*/ 506 h 112"/>
                    <a:gd name="T38" fmla="*/ 1699 w 189"/>
                    <a:gd name="T39" fmla="*/ 478 h 112"/>
                    <a:gd name="T40" fmla="*/ 1640 w 189"/>
                    <a:gd name="T41" fmla="*/ 241 h 112"/>
                    <a:gd name="T42" fmla="*/ 1434 w 189"/>
                    <a:gd name="T43" fmla="*/ 60 h 112"/>
                    <a:gd name="T44" fmla="*/ 1210 w 189"/>
                    <a:gd name="T45" fmla="*/ 205 h 112"/>
                    <a:gd name="T46" fmla="*/ 1037 w 189"/>
                    <a:gd name="T47" fmla="*/ 196 h 112"/>
                    <a:gd name="T48" fmla="*/ 876 w 189"/>
                    <a:gd name="T49" fmla="*/ 233 h 112"/>
                    <a:gd name="T50" fmla="*/ 703 w 189"/>
                    <a:gd name="T51" fmla="*/ 487 h 1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9" h="112">
                      <a:moveTo>
                        <a:pt x="68" y="50"/>
                      </a:moveTo>
                      <a:cubicBezTo>
                        <a:pt x="58" y="47"/>
                        <a:pt x="55" y="60"/>
                        <a:pt x="48" y="65"/>
                      </a:cubicBezTo>
                      <a:cubicBezTo>
                        <a:pt x="44" y="68"/>
                        <a:pt x="38" y="70"/>
                        <a:pt x="34" y="71"/>
                      </a:cubicBezTo>
                      <a:cubicBezTo>
                        <a:pt x="28" y="71"/>
                        <a:pt x="25" y="68"/>
                        <a:pt x="20" y="68"/>
                      </a:cubicBezTo>
                      <a:cubicBezTo>
                        <a:pt x="9" y="68"/>
                        <a:pt x="0" y="83"/>
                        <a:pt x="15" y="85"/>
                      </a:cubicBezTo>
                      <a:cubicBezTo>
                        <a:pt x="23" y="87"/>
                        <a:pt x="41" y="82"/>
                        <a:pt x="47" y="87"/>
                      </a:cubicBezTo>
                      <a:cubicBezTo>
                        <a:pt x="57" y="95"/>
                        <a:pt x="35" y="95"/>
                        <a:pt x="32" y="97"/>
                      </a:cubicBezTo>
                      <a:cubicBezTo>
                        <a:pt x="29" y="99"/>
                        <a:pt x="26" y="103"/>
                        <a:pt x="29" y="107"/>
                      </a:cubicBezTo>
                      <a:cubicBezTo>
                        <a:pt x="32" y="110"/>
                        <a:pt x="37" y="108"/>
                        <a:pt x="41" y="107"/>
                      </a:cubicBezTo>
                      <a:cubicBezTo>
                        <a:pt x="49" y="105"/>
                        <a:pt x="58" y="102"/>
                        <a:pt x="67" y="103"/>
                      </a:cubicBezTo>
                      <a:cubicBezTo>
                        <a:pt x="74" y="105"/>
                        <a:pt x="81" y="109"/>
                        <a:pt x="88" y="110"/>
                      </a:cubicBezTo>
                      <a:cubicBezTo>
                        <a:pt x="93" y="112"/>
                        <a:pt x="100" y="111"/>
                        <a:pt x="105" y="110"/>
                      </a:cubicBezTo>
                      <a:cubicBezTo>
                        <a:pt x="101" y="107"/>
                        <a:pt x="98" y="103"/>
                        <a:pt x="98" y="99"/>
                      </a:cubicBezTo>
                      <a:cubicBezTo>
                        <a:pt x="97" y="96"/>
                        <a:pt x="99" y="85"/>
                        <a:pt x="96" y="84"/>
                      </a:cubicBezTo>
                      <a:cubicBezTo>
                        <a:pt x="91" y="81"/>
                        <a:pt x="85" y="102"/>
                        <a:pt x="82" y="105"/>
                      </a:cubicBezTo>
                      <a:cubicBezTo>
                        <a:pt x="82" y="93"/>
                        <a:pt x="62" y="98"/>
                        <a:pt x="68" y="83"/>
                      </a:cubicBezTo>
                      <a:cubicBezTo>
                        <a:pt x="74" y="70"/>
                        <a:pt x="82" y="80"/>
                        <a:pt x="92" y="77"/>
                      </a:cubicBezTo>
                      <a:cubicBezTo>
                        <a:pt x="99" y="75"/>
                        <a:pt x="107" y="66"/>
                        <a:pt x="114" y="61"/>
                      </a:cubicBezTo>
                      <a:cubicBezTo>
                        <a:pt x="122" y="56"/>
                        <a:pt x="132" y="53"/>
                        <a:pt x="142" y="52"/>
                      </a:cubicBezTo>
                      <a:cubicBezTo>
                        <a:pt x="152" y="50"/>
                        <a:pt x="163" y="52"/>
                        <a:pt x="174" y="49"/>
                      </a:cubicBezTo>
                      <a:cubicBezTo>
                        <a:pt x="189" y="46"/>
                        <a:pt x="173" y="33"/>
                        <a:pt x="168" y="25"/>
                      </a:cubicBezTo>
                      <a:cubicBezTo>
                        <a:pt x="164" y="17"/>
                        <a:pt x="160" y="0"/>
                        <a:pt x="147" y="6"/>
                      </a:cubicBezTo>
                      <a:cubicBezTo>
                        <a:pt x="138" y="10"/>
                        <a:pt x="134" y="18"/>
                        <a:pt x="124" y="21"/>
                      </a:cubicBezTo>
                      <a:cubicBezTo>
                        <a:pt x="117" y="23"/>
                        <a:pt x="112" y="21"/>
                        <a:pt x="106" y="20"/>
                      </a:cubicBezTo>
                      <a:cubicBezTo>
                        <a:pt x="99" y="19"/>
                        <a:pt x="93" y="19"/>
                        <a:pt x="90" y="24"/>
                      </a:cubicBezTo>
                      <a:cubicBezTo>
                        <a:pt x="82" y="35"/>
                        <a:pt x="88" y="49"/>
                        <a:pt x="72" y="5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94" name="Freeform 7">
                  <a:extLst>
                    <a:ext uri="{FF2B5EF4-FFF2-40B4-BE49-F238E27FC236}">
                      <a16:creationId xmlns:a16="http://schemas.microsoft.com/office/drawing/2014/main" id="{8E4EC37E-9B5A-B10E-B5C1-0DB10C14920B}"/>
                    </a:ext>
                  </a:extLst>
                </p:cNvPr>
                <p:cNvSpPr>
                  <a:spLocks/>
                </p:cNvSpPr>
                <p:nvPr/>
              </p:nvSpPr>
              <p:spPr bwMode="auto">
                <a:xfrm>
                  <a:off x="3785" y="2173"/>
                  <a:ext cx="179" cy="143"/>
                </a:xfrm>
                <a:custGeom>
                  <a:avLst/>
                  <a:gdLst>
                    <a:gd name="T0" fmla="*/ 369 w 84"/>
                    <a:gd name="T1" fmla="*/ 0 h 67"/>
                    <a:gd name="T2" fmla="*/ 85 w 84"/>
                    <a:gd name="T3" fmla="*/ 333 h 67"/>
                    <a:gd name="T4" fmla="*/ 341 w 84"/>
                    <a:gd name="T5" fmla="*/ 566 h 67"/>
                    <a:gd name="T6" fmla="*/ 735 w 84"/>
                    <a:gd name="T7" fmla="*/ 546 h 67"/>
                    <a:gd name="T8" fmla="*/ 771 w 84"/>
                    <a:gd name="T9" fmla="*/ 341 h 67"/>
                    <a:gd name="T10" fmla="*/ 803 w 84"/>
                    <a:gd name="T11" fmla="*/ 128 h 67"/>
                    <a:gd name="T12" fmla="*/ 812 w 84"/>
                    <a:gd name="T13" fmla="*/ 19 h 67"/>
                    <a:gd name="T14" fmla="*/ 573 w 84"/>
                    <a:gd name="T15" fmla="*/ 128 h 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67">
                      <a:moveTo>
                        <a:pt x="38" y="0"/>
                      </a:moveTo>
                      <a:cubicBezTo>
                        <a:pt x="29" y="4"/>
                        <a:pt x="14" y="25"/>
                        <a:pt x="9" y="34"/>
                      </a:cubicBezTo>
                      <a:cubicBezTo>
                        <a:pt x="0" y="51"/>
                        <a:pt x="22" y="54"/>
                        <a:pt x="35" y="58"/>
                      </a:cubicBezTo>
                      <a:cubicBezTo>
                        <a:pt x="47" y="61"/>
                        <a:pt x="66" y="67"/>
                        <a:pt x="76" y="56"/>
                      </a:cubicBezTo>
                      <a:cubicBezTo>
                        <a:pt x="81" y="50"/>
                        <a:pt x="79" y="43"/>
                        <a:pt x="80" y="35"/>
                      </a:cubicBezTo>
                      <a:cubicBezTo>
                        <a:pt x="80" y="27"/>
                        <a:pt x="82" y="20"/>
                        <a:pt x="83" y="13"/>
                      </a:cubicBezTo>
                      <a:cubicBezTo>
                        <a:pt x="84" y="9"/>
                        <a:pt x="84" y="5"/>
                        <a:pt x="84" y="2"/>
                      </a:cubicBezTo>
                      <a:cubicBezTo>
                        <a:pt x="76" y="9"/>
                        <a:pt x="68" y="13"/>
                        <a:pt x="59" y="1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95" name="Freeform 8">
                  <a:extLst>
                    <a:ext uri="{FF2B5EF4-FFF2-40B4-BE49-F238E27FC236}">
                      <a16:creationId xmlns:a16="http://schemas.microsoft.com/office/drawing/2014/main" id="{3EAB7A78-3313-E41B-253F-43AA95024400}"/>
                    </a:ext>
                  </a:extLst>
                </p:cNvPr>
                <p:cNvSpPr>
                  <a:spLocks/>
                </p:cNvSpPr>
                <p:nvPr/>
              </p:nvSpPr>
              <p:spPr bwMode="auto">
                <a:xfrm>
                  <a:off x="3047" y="1102"/>
                  <a:ext cx="2030" cy="554"/>
                </a:xfrm>
                <a:custGeom>
                  <a:avLst/>
                  <a:gdLst>
                    <a:gd name="T0" fmla="*/ 310 w 950"/>
                    <a:gd name="T1" fmla="*/ 1820 h 259"/>
                    <a:gd name="T2" fmla="*/ 558 w 950"/>
                    <a:gd name="T3" fmla="*/ 2105 h 259"/>
                    <a:gd name="T4" fmla="*/ 908 w 950"/>
                    <a:gd name="T5" fmla="*/ 2233 h 259"/>
                    <a:gd name="T6" fmla="*/ 1100 w 950"/>
                    <a:gd name="T7" fmla="*/ 2535 h 259"/>
                    <a:gd name="T8" fmla="*/ 1365 w 950"/>
                    <a:gd name="T9" fmla="*/ 2438 h 259"/>
                    <a:gd name="T10" fmla="*/ 1630 w 950"/>
                    <a:gd name="T11" fmla="*/ 2458 h 259"/>
                    <a:gd name="T12" fmla="*/ 1949 w 950"/>
                    <a:gd name="T13" fmla="*/ 2389 h 259"/>
                    <a:gd name="T14" fmla="*/ 2643 w 950"/>
                    <a:gd name="T15" fmla="*/ 2053 h 259"/>
                    <a:gd name="T16" fmla="*/ 2780 w 950"/>
                    <a:gd name="T17" fmla="*/ 1917 h 259"/>
                    <a:gd name="T18" fmla="*/ 3056 w 950"/>
                    <a:gd name="T19" fmla="*/ 1872 h 259"/>
                    <a:gd name="T20" fmla="*/ 3784 w 950"/>
                    <a:gd name="T21" fmla="*/ 1872 h 259"/>
                    <a:gd name="T22" fmla="*/ 4118 w 950"/>
                    <a:gd name="T23" fmla="*/ 1917 h 259"/>
                    <a:gd name="T24" fmla="*/ 4282 w 950"/>
                    <a:gd name="T25" fmla="*/ 2113 h 259"/>
                    <a:gd name="T26" fmla="*/ 4703 w 950"/>
                    <a:gd name="T27" fmla="*/ 2105 h 259"/>
                    <a:gd name="T28" fmla="*/ 5045 w 950"/>
                    <a:gd name="T29" fmla="*/ 2141 h 259"/>
                    <a:gd name="T30" fmla="*/ 5543 w 950"/>
                    <a:gd name="T31" fmla="*/ 1703 h 259"/>
                    <a:gd name="T32" fmla="*/ 6314 w 950"/>
                    <a:gd name="T33" fmla="*/ 1450 h 259"/>
                    <a:gd name="T34" fmla="*/ 6977 w 950"/>
                    <a:gd name="T35" fmla="*/ 1330 h 259"/>
                    <a:gd name="T36" fmla="*/ 7620 w 950"/>
                    <a:gd name="T37" fmla="*/ 1166 h 259"/>
                    <a:gd name="T38" fmla="*/ 7795 w 950"/>
                    <a:gd name="T39" fmla="*/ 1134 h 259"/>
                    <a:gd name="T40" fmla="*/ 7885 w 950"/>
                    <a:gd name="T41" fmla="*/ 1194 h 259"/>
                    <a:gd name="T42" fmla="*/ 8197 w 950"/>
                    <a:gd name="T43" fmla="*/ 1108 h 259"/>
                    <a:gd name="T44" fmla="*/ 8695 w 950"/>
                    <a:gd name="T45" fmla="*/ 843 h 259"/>
                    <a:gd name="T46" fmla="*/ 9270 w 950"/>
                    <a:gd name="T47" fmla="*/ 627 h 259"/>
                    <a:gd name="T48" fmla="*/ 8293 w 950"/>
                    <a:gd name="T49" fmla="*/ 197 h 259"/>
                    <a:gd name="T50" fmla="*/ 7374 w 950"/>
                    <a:gd name="T51" fmla="*/ 41 h 259"/>
                    <a:gd name="T52" fmla="*/ 7028 w 950"/>
                    <a:gd name="T53" fmla="*/ 216 h 259"/>
                    <a:gd name="T54" fmla="*/ 6314 w 950"/>
                    <a:gd name="T55" fmla="*/ 242 h 259"/>
                    <a:gd name="T56" fmla="*/ 4977 w 950"/>
                    <a:gd name="T57" fmla="*/ 449 h 259"/>
                    <a:gd name="T58" fmla="*/ 4197 w 950"/>
                    <a:gd name="T59" fmla="*/ 627 h 259"/>
                    <a:gd name="T60" fmla="*/ 3201 w 950"/>
                    <a:gd name="T61" fmla="*/ 687 h 259"/>
                    <a:gd name="T62" fmla="*/ 2145 w 950"/>
                    <a:gd name="T63" fmla="*/ 901 h 259"/>
                    <a:gd name="T64" fmla="*/ 1346 w 950"/>
                    <a:gd name="T65" fmla="*/ 1076 h 259"/>
                    <a:gd name="T66" fmla="*/ 662 w 950"/>
                    <a:gd name="T67" fmla="*/ 1253 h 259"/>
                    <a:gd name="T68" fmla="*/ 0 w 950"/>
                    <a:gd name="T69" fmla="*/ 1519 h 259"/>
                    <a:gd name="T70" fmla="*/ 310 w 950"/>
                    <a:gd name="T71" fmla="*/ 1820 h 2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259">
                      <a:moveTo>
                        <a:pt x="32" y="186"/>
                      </a:moveTo>
                      <a:cubicBezTo>
                        <a:pt x="39" y="196"/>
                        <a:pt x="45" y="209"/>
                        <a:pt x="57" y="215"/>
                      </a:cubicBezTo>
                      <a:cubicBezTo>
                        <a:pt x="68" y="220"/>
                        <a:pt x="81" y="220"/>
                        <a:pt x="93" y="228"/>
                      </a:cubicBezTo>
                      <a:cubicBezTo>
                        <a:pt x="102" y="234"/>
                        <a:pt x="109" y="250"/>
                        <a:pt x="113" y="259"/>
                      </a:cubicBezTo>
                      <a:cubicBezTo>
                        <a:pt x="126" y="252"/>
                        <a:pt x="122" y="252"/>
                        <a:pt x="140" y="249"/>
                      </a:cubicBezTo>
                      <a:cubicBezTo>
                        <a:pt x="150" y="248"/>
                        <a:pt x="157" y="250"/>
                        <a:pt x="167" y="251"/>
                      </a:cubicBezTo>
                      <a:cubicBezTo>
                        <a:pt x="178" y="251"/>
                        <a:pt x="188" y="249"/>
                        <a:pt x="200" y="244"/>
                      </a:cubicBezTo>
                      <a:cubicBezTo>
                        <a:pt x="222" y="236"/>
                        <a:pt x="250" y="223"/>
                        <a:pt x="271" y="210"/>
                      </a:cubicBezTo>
                      <a:cubicBezTo>
                        <a:pt x="276" y="206"/>
                        <a:pt x="280" y="199"/>
                        <a:pt x="285" y="196"/>
                      </a:cubicBezTo>
                      <a:cubicBezTo>
                        <a:pt x="293" y="192"/>
                        <a:pt x="305" y="192"/>
                        <a:pt x="313" y="191"/>
                      </a:cubicBezTo>
                      <a:cubicBezTo>
                        <a:pt x="338" y="186"/>
                        <a:pt x="363" y="190"/>
                        <a:pt x="388" y="191"/>
                      </a:cubicBezTo>
                      <a:cubicBezTo>
                        <a:pt x="398" y="191"/>
                        <a:pt x="414" y="190"/>
                        <a:pt x="422" y="196"/>
                      </a:cubicBezTo>
                      <a:cubicBezTo>
                        <a:pt x="431" y="203"/>
                        <a:pt x="429" y="212"/>
                        <a:pt x="439" y="216"/>
                      </a:cubicBezTo>
                      <a:cubicBezTo>
                        <a:pt x="450" y="220"/>
                        <a:pt x="470" y="216"/>
                        <a:pt x="482" y="215"/>
                      </a:cubicBezTo>
                      <a:cubicBezTo>
                        <a:pt x="495" y="214"/>
                        <a:pt x="506" y="219"/>
                        <a:pt x="517" y="219"/>
                      </a:cubicBezTo>
                      <a:cubicBezTo>
                        <a:pt x="541" y="219"/>
                        <a:pt x="554" y="188"/>
                        <a:pt x="568" y="174"/>
                      </a:cubicBezTo>
                      <a:cubicBezTo>
                        <a:pt x="590" y="153"/>
                        <a:pt x="618" y="154"/>
                        <a:pt x="647" y="148"/>
                      </a:cubicBezTo>
                      <a:cubicBezTo>
                        <a:pt x="670" y="144"/>
                        <a:pt x="692" y="142"/>
                        <a:pt x="715" y="136"/>
                      </a:cubicBezTo>
                      <a:cubicBezTo>
                        <a:pt x="737" y="131"/>
                        <a:pt x="759" y="124"/>
                        <a:pt x="781" y="119"/>
                      </a:cubicBezTo>
                      <a:cubicBezTo>
                        <a:pt x="787" y="118"/>
                        <a:pt x="793" y="115"/>
                        <a:pt x="799" y="116"/>
                      </a:cubicBezTo>
                      <a:cubicBezTo>
                        <a:pt x="803" y="117"/>
                        <a:pt x="805" y="121"/>
                        <a:pt x="808" y="122"/>
                      </a:cubicBezTo>
                      <a:cubicBezTo>
                        <a:pt x="820" y="126"/>
                        <a:pt x="830" y="120"/>
                        <a:pt x="840" y="113"/>
                      </a:cubicBezTo>
                      <a:cubicBezTo>
                        <a:pt x="858" y="99"/>
                        <a:pt x="869" y="90"/>
                        <a:pt x="891" y="86"/>
                      </a:cubicBezTo>
                      <a:cubicBezTo>
                        <a:pt x="912" y="81"/>
                        <a:pt x="928" y="68"/>
                        <a:pt x="950" y="64"/>
                      </a:cubicBezTo>
                      <a:cubicBezTo>
                        <a:pt x="903" y="32"/>
                        <a:pt x="894" y="39"/>
                        <a:pt x="850" y="20"/>
                      </a:cubicBezTo>
                      <a:cubicBezTo>
                        <a:pt x="808" y="2"/>
                        <a:pt x="774" y="0"/>
                        <a:pt x="756" y="4"/>
                      </a:cubicBezTo>
                      <a:cubicBezTo>
                        <a:pt x="744" y="6"/>
                        <a:pt x="734" y="19"/>
                        <a:pt x="720" y="22"/>
                      </a:cubicBezTo>
                      <a:cubicBezTo>
                        <a:pt x="698" y="26"/>
                        <a:pt x="672" y="21"/>
                        <a:pt x="647" y="25"/>
                      </a:cubicBezTo>
                      <a:cubicBezTo>
                        <a:pt x="599" y="33"/>
                        <a:pt x="548" y="41"/>
                        <a:pt x="510" y="46"/>
                      </a:cubicBezTo>
                      <a:cubicBezTo>
                        <a:pt x="477" y="49"/>
                        <a:pt x="459" y="60"/>
                        <a:pt x="430" y="64"/>
                      </a:cubicBezTo>
                      <a:cubicBezTo>
                        <a:pt x="400" y="67"/>
                        <a:pt x="359" y="62"/>
                        <a:pt x="328" y="70"/>
                      </a:cubicBezTo>
                      <a:cubicBezTo>
                        <a:pt x="294" y="78"/>
                        <a:pt x="253" y="86"/>
                        <a:pt x="220" y="92"/>
                      </a:cubicBezTo>
                      <a:cubicBezTo>
                        <a:pt x="190" y="97"/>
                        <a:pt x="166" y="102"/>
                        <a:pt x="138" y="110"/>
                      </a:cubicBezTo>
                      <a:cubicBezTo>
                        <a:pt x="106" y="118"/>
                        <a:pt x="100" y="124"/>
                        <a:pt x="68" y="128"/>
                      </a:cubicBezTo>
                      <a:cubicBezTo>
                        <a:pt x="39" y="131"/>
                        <a:pt x="23" y="138"/>
                        <a:pt x="0" y="155"/>
                      </a:cubicBezTo>
                      <a:cubicBezTo>
                        <a:pt x="11" y="163"/>
                        <a:pt x="25" y="175"/>
                        <a:pt x="32" y="186"/>
                      </a:cubicBezTo>
                    </a:path>
                  </a:pathLst>
                </a:custGeom>
                <a:solidFill>
                  <a:srgbClr val="FCE2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96" name="Freeform 9">
                  <a:extLst>
                    <a:ext uri="{FF2B5EF4-FFF2-40B4-BE49-F238E27FC236}">
                      <a16:creationId xmlns:a16="http://schemas.microsoft.com/office/drawing/2014/main" id="{AEA9C07D-0C5F-D973-B18D-CFE39344CC94}"/>
                    </a:ext>
                  </a:extLst>
                </p:cNvPr>
                <p:cNvSpPr>
                  <a:spLocks noEditPoints="1"/>
                </p:cNvSpPr>
                <p:nvPr/>
              </p:nvSpPr>
              <p:spPr bwMode="auto">
                <a:xfrm>
                  <a:off x="3216" y="1239"/>
                  <a:ext cx="1906" cy="2405"/>
                </a:xfrm>
                <a:custGeom>
                  <a:avLst/>
                  <a:gdLst>
                    <a:gd name="T0" fmla="*/ 293 w 892"/>
                    <a:gd name="T1" fmla="*/ 1804 h 1125"/>
                    <a:gd name="T2" fmla="*/ 8214 w 892"/>
                    <a:gd name="T3" fmla="*/ 5022 h 1125"/>
                    <a:gd name="T4" fmla="*/ 7904 w 892"/>
                    <a:gd name="T5" fmla="*/ 4506 h 1125"/>
                    <a:gd name="T6" fmla="*/ 8246 w 892"/>
                    <a:gd name="T7" fmla="*/ 4062 h 1125"/>
                    <a:gd name="T8" fmla="*/ 8528 w 892"/>
                    <a:gd name="T9" fmla="*/ 2112 h 1125"/>
                    <a:gd name="T10" fmla="*/ 7921 w 892"/>
                    <a:gd name="T11" fmla="*/ 214 h 1125"/>
                    <a:gd name="T12" fmla="*/ 6205 w 892"/>
                    <a:gd name="T13" fmla="*/ 703 h 1125"/>
                    <a:gd name="T14" fmla="*/ 3511 w 892"/>
                    <a:gd name="T15" fmla="*/ 1486 h 1125"/>
                    <a:gd name="T16" fmla="*/ 1872 w 892"/>
                    <a:gd name="T17" fmla="*/ 1426 h 1125"/>
                    <a:gd name="T18" fmla="*/ 325 w 892"/>
                    <a:gd name="T19" fmla="*/ 2362 h 1125"/>
                    <a:gd name="T20" fmla="*/ 282 w 892"/>
                    <a:gd name="T21" fmla="*/ 4222 h 1125"/>
                    <a:gd name="T22" fmla="*/ 498 w 892"/>
                    <a:gd name="T23" fmla="*/ 5763 h 1125"/>
                    <a:gd name="T24" fmla="*/ 325 w 892"/>
                    <a:gd name="T25" fmla="*/ 7925 h 1125"/>
                    <a:gd name="T26" fmla="*/ 361 w 892"/>
                    <a:gd name="T27" fmla="*/ 9163 h 1125"/>
                    <a:gd name="T28" fmla="*/ 214 w 892"/>
                    <a:gd name="T29" fmla="*/ 10648 h 1125"/>
                    <a:gd name="T30" fmla="*/ 3406 w 892"/>
                    <a:gd name="T31" fmla="*/ 10169 h 1125"/>
                    <a:gd name="T32" fmla="*/ 7551 w 892"/>
                    <a:gd name="T33" fmla="*/ 9242 h 1125"/>
                    <a:gd name="T34" fmla="*/ 8233 w 892"/>
                    <a:gd name="T35" fmla="*/ 7121 h 1125"/>
                    <a:gd name="T36" fmla="*/ 8177 w 892"/>
                    <a:gd name="T37" fmla="*/ 6448 h 1125"/>
                    <a:gd name="T38" fmla="*/ 8246 w 892"/>
                    <a:gd name="T39" fmla="*/ 2189 h 1125"/>
                    <a:gd name="T40" fmla="*/ 8041 w 892"/>
                    <a:gd name="T41" fmla="*/ 2317 h 1125"/>
                    <a:gd name="T42" fmla="*/ 594 w 892"/>
                    <a:gd name="T43" fmla="*/ 8451 h 1125"/>
                    <a:gd name="T44" fmla="*/ 1425 w 892"/>
                    <a:gd name="T45" fmla="*/ 8733 h 1125"/>
                    <a:gd name="T46" fmla="*/ 1288 w 892"/>
                    <a:gd name="T47" fmla="*/ 8536 h 1125"/>
                    <a:gd name="T48" fmla="*/ 1474 w 892"/>
                    <a:gd name="T49" fmla="*/ 4355 h 1125"/>
                    <a:gd name="T50" fmla="*/ 1784 w 892"/>
                    <a:gd name="T51" fmla="*/ 3519 h 1125"/>
                    <a:gd name="T52" fmla="*/ 2703 w 892"/>
                    <a:gd name="T53" fmla="*/ 3418 h 1125"/>
                    <a:gd name="T54" fmla="*/ 1784 w 892"/>
                    <a:gd name="T55" fmla="*/ 3519 h 1125"/>
                    <a:gd name="T56" fmla="*/ 2017 w 892"/>
                    <a:gd name="T57" fmla="*/ 4222 h 1125"/>
                    <a:gd name="T58" fmla="*/ 2049 w 892"/>
                    <a:gd name="T59" fmla="*/ 6672 h 1125"/>
                    <a:gd name="T60" fmla="*/ 2558 w 892"/>
                    <a:gd name="T61" fmla="*/ 5539 h 1125"/>
                    <a:gd name="T62" fmla="*/ 2684 w 892"/>
                    <a:gd name="T63" fmla="*/ 5462 h 1125"/>
                    <a:gd name="T64" fmla="*/ 2662 w 892"/>
                    <a:gd name="T65" fmla="*/ 4767 h 1125"/>
                    <a:gd name="T66" fmla="*/ 3073 w 892"/>
                    <a:gd name="T67" fmla="*/ 4355 h 1125"/>
                    <a:gd name="T68" fmla="*/ 3434 w 892"/>
                    <a:gd name="T69" fmla="*/ 7933 h 1125"/>
                    <a:gd name="T70" fmla="*/ 3707 w 892"/>
                    <a:gd name="T71" fmla="*/ 8089 h 1125"/>
                    <a:gd name="T72" fmla="*/ 3949 w 892"/>
                    <a:gd name="T73" fmla="*/ 5265 h 1125"/>
                    <a:gd name="T74" fmla="*/ 4539 w 892"/>
                    <a:gd name="T75" fmla="*/ 5150 h 1125"/>
                    <a:gd name="T76" fmla="*/ 4393 w 892"/>
                    <a:gd name="T77" fmla="*/ 4799 h 1125"/>
                    <a:gd name="T78" fmla="*/ 4310 w 892"/>
                    <a:gd name="T79" fmla="*/ 7042 h 1125"/>
                    <a:gd name="T80" fmla="*/ 4643 w 892"/>
                    <a:gd name="T81" fmla="*/ 6612 h 1125"/>
                    <a:gd name="T82" fmla="*/ 4763 w 892"/>
                    <a:gd name="T83" fmla="*/ 5772 h 1125"/>
                    <a:gd name="T84" fmla="*/ 4917 w 892"/>
                    <a:gd name="T85" fmla="*/ 7053 h 1125"/>
                    <a:gd name="T86" fmla="*/ 5588 w 892"/>
                    <a:gd name="T87" fmla="*/ 4671 h 1125"/>
                    <a:gd name="T88" fmla="*/ 5727 w 892"/>
                    <a:gd name="T89" fmla="*/ 3098 h 1125"/>
                    <a:gd name="T90" fmla="*/ 7803 w 892"/>
                    <a:gd name="T91" fmla="*/ 3555 h 1125"/>
                    <a:gd name="T92" fmla="*/ 7699 w 892"/>
                    <a:gd name="T93" fmla="*/ 2567 h 1125"/>
                    <a:gd name="T94" fmla="*/ 7306 w 892"/>
                    <a:gd name="T95" fmla="*/ 5197 h 1125"/>
                    <a:gd name="T96" fmla="*/ 7707 w 892"/>
                    <a:gd name="T97" fmla="*/ 4799 h 1125"/>
                    <a:gd name="T98" fmla="*/ 7045 w 892"/>
                    <a:gd name="T99" fmla="*/ 4423 h 1125"/>
                    <a:gd name="T100" fmla="*/ 7045 w 892"/>
                    <a:gd name="T101" fmla="*/ 4423 h 1125"/>
                    <a:gd name="T102" fmla="*/ 6487 w 892"/>
                    <a:gd name="T103" fmla="*/ 2523 h 1125"/>
                    <a:gd name="T104" fmla="*/ 6515 w 892"/>
                    <a:gd name="T105" fmla="*/ 2567 h 1125"/>
                    <a:gd name="T106" fmla="*/ 6908 w 892"/>
                    <a:gd name="T107" fmla="*/ 5648 h 1125"/>
                    <a:gd name="T108" fmla="*/ 7036 w 892"/>
                    <a:gd name="T109" fmla="*/ 7788 h 1125"/>
                    <a:gd name="T110" fmla="*/ 7451 w 892"/>
                    <a:gd name="T111" fmla="*/ 7805 h 1125"/>
                    <a:gd name="T112" fmla="*/ 7853 w 892"/>
                    <a:gd name="T113" fmla="*/ 5462 h 1125"/>
                    <a:gd name="T114" fmla="*/ 7735 w 892"/>
                    <a:gd name="T115" fmla="*/ 6251 h 1125"/>
                    <a:gd name="T116" fmla="*/ 8291 w 892"/>
                    <a:gd name="T117" fmla="*/ 6655 h 1125"/>
                    <a:gd name="T118" fmla="*/ 8101 w 892"/>
                    <a:gd name="T119" fmla="*/ 6636 h 1125"/>
                    <a:gd name="T120" fmla="*/ 8205 w 892"/>
                    <a:gd name="T121" fmla="*/ 6001 h 1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92" h="1125">
                      <a:moveTo>
                        <a:pt x="34" y="195"/>
                      </a:moveTo>
                      <a:cubicBezTo>
                        <a:pt x="33" y="192"/>
                        <a:pt x="31" y="189"/>
                        <a:pt x="30" y="185"/>
                      </a:cubicBezTo>
                      <a:lnTo>
                        <a:pt x="34" y="195"/>
                      </a:lnTo>
                      <a:close/>
                      <a:moveTo>
                        <a:pt x="28" y="182"/>
                      </a:moveTo>
                      <a:cubicBezTo>
                        <a:pt x="29" y="183"/>
                        <a:pt x="29" y="184"/>
                        <a:pt x="30" y="185"/>
                      </a:cubicBezTo>
                      <a:cubicBezTo>
                        <a:pt x="30" y="185"/>
                        <a:pt x="30" y="185"/>
                        <a:pt x="30" y="185"/>
                      </a:cubicBezTo>
                      <a:cubicBezTo>
                        <a:pt x="29" y="184"/>
                        <a:pt x="29" y="183"/>
                        <a:pt x="28" y="182"/>
                      </a:cubicBezTo>
                      <a:moveTo>
                        <a:pt x="863" y="642"/>
                      </a:moveTo>
                      <a:cubicBezTo>
                        <a:pt x="875" y="639"/>
                        <a:pt x="876" y="636"/>
                        <a:pt x="879" y="623"/>
                      </a:cubicBezTo>
                      <a:cubicBezTo>
                        <a:pt x="884" y="598"/>
                        <a:pt x="864" y="541"/>
                        <a:pt x="842" y="514"/>
                      </a:cubicBezTo>
                      <a:cubicBezTo>
                        <a:pt x="841" y="513"/>
                        <a:pt x="841" y="513"/>
                        <a:pt x="841" y="513"/>
                      </a:cubicBezTo>
                      <a:cubicBezTo>
                        <a:pt x="843" y="507"/>
                        <a:pt x="846" y="501"/>
                        <a:pt x="847" y="495"/>
                      </a:cubicBezTo>
                      <a:cubicBezTo>
                        <a:pt x="849" y="484"/>
                        <a:pt x="842" y="472"/>
                        <a:pt x="835" y="464"/>
                      </a:cubicBezTo>
                      <a:cubicBezTo>
                        <a:pt x="832" y="459"/>
                        <a:pt x="828" y="454"/>
                        <a:pt x="822" y="453"/>
                      </a:cubicBezTo>
                      <a:cubicBezTo>
                        <a:pt x="813" y="453"/>
                        <a:pt x="815" y="458"/>
                        <a:pt x="810" y="461"/>
                      </a:cubicBezTo>
                      <a:cubicBezTo>
                        <a:pt x="804" y="465"/>
                        <a:pt x="800" y="469"/>
                        <a:pt x="793" y="462"/>
                      </a:cubicBezTo>
                      <a:cubicBezTo>
                        <a:pt x="789" y="457"/>
                        <a:pt x="788" y="445"/>
                        <a:pt x="795" y="441"/>
                      </a:cubicBezTo>
                      <a:cubicBezTo>
                        <a:pt x="803" y="437"/>
                        <a:pt x="806" y="446"/>
                        <a:pt x="812" y="448"/>
                      </a:cubicBezTo>
                      <a:cubicBezTo>
                        <a:pt x="818" y="450"/>
                        <a:pt x="833" y="451"/>
                        <a:pt x="836" y="447"/>
                      </a:cubicBezTo>
                      <a:cubicBezTo>
                        <a:pt x="845" y="430"/>
                        <a:pt x="825" y="428"/>
                        <a:pt x="845" y="416"/>
                      </a:cubicBezTo>
                      <a:cubicBezTo>
                        <a:pt x="857" y="408"/>
                        <a:pt x="865" y="399"/>
                        <a:pt x="870" y="386"/>
                      </a:cubicBezTo>
                      <a:cubicBezTo>
                        <a:pt x="876" y="366"/>
                        <a:pt x="837" y="374"/>
                        <a:pt x="841" y="344"/>
                      </a:cubicBezTo>
                      <a:cubicBezTo>
                        <a:pt x="841" y="338"/>
                        <a:pt x="838" y="328"/>
                        <a:pt x="843" y="316"/>
                      </a:cubicBezTo>
                      <a:cubicBezTo>
                        <a:pt x="851" y="293"/>
                        <a:pt x="868" y="297"/>
                        <a:pt x="873" y="277"/>
                      </a:cubicBezTo>
                      <a:cubicBezTo>
                        <a:pt x="876" y="264"/>
                        <a:pt x="884" y="249"/>
                        <a:pt x="874" y="216"/>
                      </a:cubicBezTo>
                      <a:cubicBezTo>
                        <a:pt x="864" y="183"/>
                        <a:pt x="868" y="180"/>
                        <a:pt x="870" y="165"/>
                      </a:cubicBezTo>
                      <a:cubicBezTo>
                        <a:pt x="872" y="150"/>
                        <a:pt x="872" y="127"/>
                        <a:pt x="873" y="104"/>
                      </a:cubicBezTo>
                      <a:cubicBezTo>
                        <a:pt x="874" y="81"/>
                        <a:pt x="878" y="17"/>
                        <a:pt x="872" y="0"/>
                      </a:cubicBezTo>
                      <a:cubicBezTo>
                        <a:pt x="872" y="0"/>
                        <a:pt x="872" y="0"/>
                        <a:pt x="872" y="0"/>
                      </a:cubicBezTo>
                      <a:cubicBezTo>
                        <a:pt x="849" y="4"/>
                        <a:pt x="833" y="17"/>
                        <a:pt x="812" y="22"/>
                      </a:cubicBezTo>
                      <a:cubicBezTo>
                        <a:pt x="790" y="26"/>
                        <a:pt x="779" y="35"/>
                        <a:pt x="761" y="49"/>
                      </a:cubicBezTo>
                      <a:cubicBezTo>
                        <a:pt x="751" y="56"/>
                        <a:pt x="741" y="62"/>
                        <a:pt x="729" y="58"/>
                      </a:cubicBezTo>
                      <a:cubicBezTo>
                        <a:pt x="726" y="57"/>
                        <a:pt x="724" y="53"/>
                        <a:pt x="720" y="52"/>
                      </a:cubicBezTo>
                      <a:cubicBezTo>
                        <a:pt x="714" y="51"/>
                        <a:pt x="708" y="54"/>
                        <a:pt x="702" y="55"/>
                      </a:cubicBezTo>
                      <a:cubicBezTo>
                        <a:pt x="680" y="60"/>
                        <a:pt x="658" y="67"/>
                        <a:pt x="636" y="72"/>
                      </a:cubicBezTo>
                      <a:cubicBezTo>
                        <a:pt x="613" y="78"/>
                        <a:pt x="591" y="80"/>
                        <a:pt x="568" y="84"/>
                      </a:cubicBezTo>
                      <a:cubicBezTo>
                        <a:pt x="539" y="90"/>
                        <a:pt x="511" y="89"/>
                        <a:pt x="489" y="110"/>
                      </a:cubicBezTo>
                      <a:cubicBezTo>
                        <a:pt x="475" y="124"/>
                        <a:pt x="462" y="154"/>
                        <a:pt x="438" y="155"/>
                      </a:cubicBezTo>
                      <a:cubicBezTo>
                        <a:pt x="427" y="155"/>
                        <a:pt x="416" y="150"/>
                        <a:pt x="403" y="151"/>
                      </a:cubicBezTo>
                      <a:cubicBezTo>
                        <a:pt x="391" y="152"/>
                        <a:pt x="371" y="156"/>
                        <a:pt x="360" y="152"/>
                      </a:cubicBezTo>
                      <a:cubicBezTo>
                        <a:pt x="350" y="148"/>
                        <a:pt x="352" y="139"/>
                        <a:pt x="343" y="132"/>
                      </a:cubicBezTo>
                      <a:cubicBezTo>
                        <a:pt x="335" y="126"/>
                        <a:pt x="319" y="127"/>
                        <a:pt x="309" y="127"/>
                      </a:cubicBezTo>
                      <a:cubicBezTo>
                        <a:pt x="284" y="126"/>
                        <a:pt x="259" y="122"/>
                        <a:pt x="234" y="127"/>
                      </a:cubicBezTo>
                      <a:cubicBezTo>
                        <a:pt x="226" y="128"/>
                        <a:pt x="214" y="128"/>
                        <a:pt x="206" y="132"/>
                      </a:cubicBezTo>
                      <a:cubicBezTo>
                        <a:pt x="201" y="135"/>
                        <a:pt x="197" y="142"/>
                        <a:pt x="192" y="146"/>
                      </a:cubicBezTo>
                      <a:cubicBezTo>
                        <a:pt x="171" y="159"/>
                        <a:pt x="143" y="172"/>
                        <a:pt x="121" y="180"/>
                      </a:cubicBezTo>
                      <a:cubicBezTo>
                        <a:pt x="109" y="185"/>
                        <a:pt x="99" y="187"/>
                        <a:pt x="88" y="187"/>
                      </a:cubicBezTo>
                      <a:cubicBezTo>
                        <a:pt x="78" y="186"/>
                        <a:pt x="71" y="184"/>
                        <a:pt x="61" y="185"/>
                      </a:cubicBezTo>
                      <a:cubicBezTo>
                        <a:pt x="43" y="188"/>
                        <a:pt x="47" y="188"/>
                        <a:pt x="34" y="195"/>
                      </a:cubicBezTo>
                      <a:cubicBezTo>
                        <a:pt x="34" y="195"/>
                        <a:pt x="35" y="232"/>
                        <a:pt x="33" y="242"/>
                      </a:cubicBezTo>
                      <a:cubicBezTo>
                        <a:pt x="31" y="252"/>
                        <a:pt x="13" y="254"/>
                        <a:pt x="19" y="268"/>
                      </a:cubicBezTo>
                      <a:cubicBezTo>
                        <a:pt x="25" y="282"/>
                        <a:pt x="36" y="272"/>
                        <a:pt x="38" y="286"/>
                      </a:cubicBezTo>
                      <a:cubicBezTo>
                        <a:pt x="40" y="300"/>
                        <a:pt x="27" y="344"/>
                        <a:pt x="29" y="368"/>
                      </a:cubicBezTo>
                      <a:cubicBezTo>
                        <a:pt x="31" y="392"/>
                        <a:pt x="21" y="382"/>
                        <a:pt x="21" y="400"/>
                      </a:cubicBezTo>
                      <a:cubicBezTo>
                        <a:pt x="21" y="418"/>
                        <a:pt x="21" y="416"/>
                        <a:pt x="29" y="432"/>
                      </a:cubicBezTo>
                      <a:cubicBezTo>
                        <a:pt x="37" y="448"/>
                        <a:pt x="42" y="451"/>
                        <a:pt x="44" y="475"/>
                      </a:cubicBezTo>
                      <a:cubicBezTo>
                        <a:pt x="44" y="481"/>
                        <a:pt x="42" y="490"/>
                        <a:pt x="42" y="493"/>
                      </a:cubicBezTo>
                      <a:cubicBezTo>
                        <a:pt x="40" y="502"/>
                        <a:pt x="38" y="506"/>
                        <a:pt x="43" y="518"/>
                      </a:cubicBezTo>
                      <a:cubicBezTo>
                        <a:pt x="49" y="534"/>
                        <a:pt x="61" y="522"/>
                        <a:pt x="65" y="548"/>
                      </a:cubicBezTo>
                      <a:cubicBezTo>
                        <a:pt x="69" y="574"/>
                        <a:pt x="61" y="590"/>
                        <a:pt x="51" y="590"/>
                      </a:cubicBezTo>
                      <a:cubicBezTo>
                        <a:pt x="41" y="590"/>
                        <a:pt x="39" y="600"/>
                        <a:pt x="39" y="616"/>
                      </a:cubicBezTo>
                      <a:cubicBezTo>
                        <a:pt x="39" y="632"/>
                        <a:pt x="32" y="642"/>
                        <a:pt x="42" y="654"/>
                      </a:cubicBezTo>
                      <a:cubicBezTo>
                        <a:pt x="52" y="666"/>
                        <a:pt x="45" y="666"/>
                        <a:pt x="49" y="700"/>
                      </a:cubicBezTo>
                      <a:cubicBezTo>
                        <a:pt x="53" y="734"/>
                        <a:pt x="47" y="754"/>
                        <a:pt x="45" y="770"/>
                      </a:cubicBezTo>
                      <a:cubicBezTo>
                        <a:pt x="43" y="786"/>
                        <a:pt x="33" y="799"/>
                        <a:pt x="33" y="811"/>
                      </a:cubicBezTo>
                      <a:cubicBezTo>
                        <a:pt x="33" y="823"/>
                        <a:pt x="21" y="821"/>
                        <a:pt x="15" y="833"/>
                      </a:cubicBezTo>
                      <a:cubicBezTo>
                        <a:pt x="9" y="845"/>
                        <a:pt x="0" y="853"/>
                        <a:pt x="12" y="857"/>
                      </a:cubicBezTo>
                      <a:cubicBezTo>
                        <a:pt x="24" y="861"/>
                        <a:pt x="23" y="844"/>
                        <a:pt x="27" y="856"/>
                      </a:cubicBezTo>
                      <a:cubicBezTo>
                        <a:pt x="31" y="868"/>
                        <a:pt x="25" y="880"/>
                        <a:pt x="31" y="900"/>
                      </a:cubicBezTo>
                      <a:cubicBezTo>
                        <a:pt x="37" y="920"/>
                        <a:pt x="21" y="928"/>
                        <a:pt x="37" y="938"/>
                      </a:cubicBezTo>
                      <a:cubicBezTo>
                        <a:pt x="53" y="948"/>
                        <a:pt x="61" y="940"/>
                        <a:pt x="61" y="940"/>
                      </a:cubicBezTo>
                      <a:cubicBezTo>
                        <a:pt x="61" y="940"/>
                        <a:pt x="63" y="954"/>
                        <a:pt x="45" y="960"/>
                      </a:cubicBezTo>
                      <a:cubicBezTo>
                        <a:pt x="24" y="967"/>
                        <a:pt x="23" y="968"/>
                        <a:pt x="23" y="985"/>
                      </a:cubicBezTo>
                      <a:cubicBezTo>
                        <a:pt x="23" y="1002"/>
                        <a:pt x="28" y="1021"/>
                        <a:pt x="27" y="1038"/>
                      </a:cubicBezTo>
                      <a:cubicBezTo>
                        <a:pt x="25" y="1054"/>
                        <a:pt x="20" y="1069"/>
                        <a:pt x="22" y="1090"/>
                      </a:cubicBezTo>
                      <a:cubicBezTo>
                        <a:pt x="22" y="1099"/>
                        <a:pt x="27" y="1109"/>
                        <a:pt x="32" y="1119"/>
                      </a:cubicBezTo>
                      <a:cubicBezTo>
                        <a:pt x="32" y="1119"/>
                        <a:pt x="32" y="1119"/>
                        <a:pt x="32" y="1119"/>
                      </a:cubicBezTo>
                      <a:cubicBezTo>
                        <a:pt x="36" y="1123"/>
                        <a:pt x="41" y="1125"/>
                        <a:pt x="47" y="1124"/>
                      </a:cubicBezTo>
                      <a:cubicBezTo>
                        <a:pt x="73" y="1122"/>
                        <a:pt x="126" y="1101"/>
                        <a:pt x="157" y="1090"/>
                      </a:cubicBezTo>
                      <a:cubicBezTo>
                        <a:pt x="220" y="1067"/>
                        <a:pt x="286" y="1061"/>
                        <a:pt x="349" y="1041"/>
                      </a:cubicBezTo>
                      <a:cubicBezTo>
                        <a:pt x="377" y="1032"/>
                        <a:pt x="399" y="1027"/>
                        <a:pt x="429" y="1025"/>
                      </a:cubicBezTo>
                      <a:cubicBezTo>
                        <a:pt x="464" y="1024"/>
                        <a:pt x="502" y="1012"/>
                        <a:pt x="536" y="1001"/>
                      </a:cubicBezTo>
                      <a:cubicBezTo>
                        <a:pt x="564" y="992"/>
                        <a:pt x="589" y="978"/>
                        <a:pt x="617" y="967"/>
                      </a:cubicBezTo>
                      <a:cubicBezTo>
                        <a:pt x="648" y="956"/>
                        <a:pt x="682" y="958"/>
                        <a:pt x="714" y="953"/>
                      </a:cubicBezTo>
                      <a:cubicBezTo>
                        <a:pt x="734" y="950"/>
                        <a:pt x="753" y="947"/>
                        <a:pt x="774" y="946"/>
                      </a:cubicBezTo>
                      <a:cubicBezTo>
                        <a:pt x="789" y="945"/>
                        <a:pt x="852" y="937"/>
                        <a:pt x="865" y="928"/>
                      </a:cubicBezTo>
                      <a:cubicBezTo>
                        <a:pt x="892" y="906"/>
                        <a:pt x="869" y="832"/>
                        <a:pt x="869" y="800"/>
                      </a:cubicBezTo>
                      <a:cubicBezTo>
                        <a:pt x="869" y="794"/>
                        <a:pt x="868" y="783"/>
                        <a:pt x="846" y="799"/>
                      </a:cubicBezTo>
                      <a:cubicBezTo>
                        <a:pt x="838" y="808"/>
                        <a:pt x="825" y="804"/>
                        <a:pt x="828" y="785"/>
                      </a:cubicBezTo>
                      <a:cubicBezTo>
                        <a:pt x="833" y="764"/>
                        <a:pt x="857" y="750"/>
                        <a:pt x="844" y="729"/>
                      </a:cubicBezTo>
                      <a:cubicBezTo>
                        <a:pt x="841" y="721"/>
                        <a:pt x="844" y="728"/>
                        <a:pt x="855" y="716"/>
                      </a:cubicBezTo>
                      <a:cubicBezTo>
                        <a:pt x="866" y="704"/>
                        <a:pt x="868" y="692"/>
                        <a:pt x="870" y="680"/>
                      </a:cubicBezTo>
                      <a:cubicBezTo>
                        <a:pt x="872" y="668"/>
                        <a:pt x="873" y="662"/>
                        <a:pt x="870" y="657"/>
                      </a:cubicBezTo>
                      <a:cubicBezTo>
                        <a:pt x="867" y="652"/>
                        <a:pt x="855" y="658"/>
                        <a:pt x="849" y="659"/>
                      </a:cubicBezTo>
                      <a:cubicBezTo>
                        <a:pt x="845" y="661"/>
                        <a:pt x="841" y="661"/>
                        <a:pt x="838" y="660"/>
                      </a:cubicBezTo>
                      <a:cubicBezTo>
                        <a:pt x="836" y="650"/>
                        <a:pt x="855" y="644"/>
                        <a:pt x="863" y="642"/>
                      </a:cubicBezTo>
                      <a:moveTo>
                        <a:pt x="835" y="201"/>
                      </a:moveTo>
                      <a:cubicBezTo>
                        <a:pt x="835" y="201"/>
                        <a:pt x="836" y="201"/>
                        <a:pt x="836" y="201"/>
                      </a:cubicBezTo>
                      <a:cubicBezTo>
                        <a:pt x="838" y="204"/>
                        <a:pt x="838" y="209"/>
                        <a:pt x="839" y="213"/>
                      </a:cubicBezTo>
                      <a:cubicBezTo>
                        <a:pt x="841" y="217"/>
                        <a:pt x="842" y="221"/>
                        <a:pt x="845" y="224"/>
                      </a:cubicBezTo>
                      <a:cubicBezTo>
                        <a:pt x="850" y="232"/>
                        <a:pt x="854" y="235"/>
                        <a:pt x="854" y="245"/>
                      </a:cubicBezTo>
                      <a:cubicBezTo>
                        <a:pt x="855" y="253"/>
                        <a:pt x="856" y="260"/>
                        <a:pt x="848" y="265"/>
                      </a:cubicBezTo>
                      <a:cubicBezTo>
                        <a:pt x="842" y="270"/>
                        <a:pt x="835" y="267"/>
                        <a:pt x="828" y="266"/>
                      </a:cubicBezTo>
                      <a:cubicBezTo>
                        <a:pt x="826" y="262"/>
                        <a:pt x="827" y="256"/>
                        <a:pt x="827" y="251"/>
                      </a:cubicBezTo>
                      <a:cubicBezTo>
                        <a:pt x="827" y="246"/>
                        <a:pt x="825" y="242"/>
                        <a:pt x="824" y="237"/>
                      </a:cubicBezTo>
                      <a:cubicBezTo>
                        <a:pt x="822" y="228"/>
                        <a:pt x="819" y="221"/>
                        <a:pt x="814" y="212"/>
                      </a:cubicBezTo>
                      <a:cubicBezTo>
                        <a:pt x="820" y="209"/>
                        <a:pt x="829" y="205"/>
                        <a:pt x="836" y="204"/>
                      </a:cubicBezTo>
                      <a:lnTo>
                        <a:pt x="835" y="201"/>
                      </a:lnTo>
                      <a:close/>
                      <a:moveTo>
                        <a:pt x="62" y="861"/>
                      </a:moveTo>
                      <a:cubicBezTo>
                        <a:pt x="61" y="865"/>
                        <a:pt x="61" y="865"/>
                        <a:pt x="61" y="865"/>
                      </a:cubicBezTo>
                      <a:cubicBezTo>
                        <a:pt x="55" y="868"/>
                        <a:pt x="45" y="870"/>
                        <a:pt x="40" y="865"/>
                      </a:cubicBezTo>
                      <a:cubicBezTo>
                        <a:pt x="36" y="861"/>
                        <a:pt x="33" y="850"/>
                        <a:pt x="37" y="845"/>
                      </a:cubicBezTo>
                      <a:cubicBezTo>
                        <a:pt x="39" y="841"/>
                        <a:pt x="52" y="844"/>
                        <a:pt x="55" y="845"/>
                      </a:cubicBezTo>
                      <a:cubicBezTo>
                        <a:pt x="61" y="848"/>
                        <a:pt x="63" y="855"/>
                        <a:pt x="62" y="861"/>
                      </a:cubicBezTo>
                      <a:moveTo>
                        <a:pt x="146" y="894"/>
                      </a:moveTo>
                      <a:cubicBezTo>
                        <a:pt x="146" y="893"/>
                        <a:pt x="146" y="892"/>
                        <a:pt x="146" y="891"/>
                      </a:cubicBezTo>
                      <a:cubicBezTo>
                        <a:pt x="142" y="897"/>
                        <a:pt x="133" y="909"/>
                        <a:pt x="125" y="906"/>
                      </a:cubicBezTo>
                      <a:cubicBezTo>
                        <a:pt x="122" y="906"/>
                        <a:pt x="117" y="901"/>
                        <a:pt x="115" y="900"/>
                      </a:cubicBezTo>
                      <a:cubicBezTo>
                        <a:pt x="111" y="897"/>
                        <a:pt x="110" y="896"/>
                        <a:pt x="112" y="890"/>
                      </a:cubicBezTo>
                      <a:cubicBezTo>
                        <a:pt x="115" y="883"/>
                        <a:pt x="124" y="875"/>
                        <a:pt x="132" y="874"/>
                      </a:cubicBezTo>
                      <a:cubicBezTo>
                        <a:pt x="143" y="872"/>
                        <a:pt x="145" y="882"/>
                        <a:pt x="146" y="891"/>
                      </a:cubicBezTo>
                      <a:cubicBezTo>
                        <a:pt x="146" y="891"/>
                        <a:pt x="146" y="890"/>
                        <a:pt x="146" y="890"/>
                      </a:cubicBezTo>
                      <a:lnTo>
                        <a:pt x="146" y="894"/>
                      </a:lnTo>
                      <a:close/>
                      <a:moveTo>
                        <a:pt x="169" y="444"/>
                      </a:moveTo>
                      <a:cubicBezTo>
                        <a:pt x="163" y="452"/>
                        <a:pt x="158" y="454"/>
                        <a:pt x="151" y="446"/>
                      </a:cubicBezTo>
                      <a:cubicBezTo>
                        <a:pt x="145" y="439"/>
                        <a:pt x="143" y="427"/>
                        <a:pt x="146" y="419"/>
                      </a:cubicBezTo>
                      <a:cubicBezTo>
                        <a:pt x="149" y="417"/>
                        <a:pt x="149" y="417"/>
                        <a:pt x="149" y="417"/>
                      </a:cubicBezTo>
                      <a:cubicBezTo>
                        <a:pt x="154" y="412"/>
                        <a:pt x="169" y="414"/>
                        <a:pt x="173" y="419"/>
                      </a:cubicBezTo>
                      <a:cubicBezTo>
                        <a:pt x="179" y="425"/>
                        <a:pt x="174" y="437"/>
                        <a:pt x="169" y="444"/>
                      </a:cubicBezTo>
                      <a:moveTo>
                        <a:pt x="183" y="360"/>
                      </a:moveTo>
                      <a:cubicBezTo>
                        <a:pt x="189" y="349"/>
                        <a:pt x="189" y="349"/>
                        <a:pt x="189" y="349"/>
                      </a:cubicBezTo>
                      <a:cubicBezTo>
                        <a:pt x="202" y="331"/>
                        <a:pt x="227" y="330"/>
                        <a:pt x="247" y="328"/>
                      </a:cubicBezTo>
                      <a:cubicBezTo>
                        <a:pt x="257" y="328"/>
                        <a:pt x="269" y="326"/>
                        <a:pt x="278" y="328"/>
                      </a:cubicBezTo>
                      <a:cubicBezTo>
                        <a:pt x="284" y="329"/>
                        <a:pt x="283" y="330"/>
                        <a:pt x="280" y="336"/>
                      </a:cubicBezTo>
                      <a:cubicBezTo>
                        <a:pt x="278" y="341"/>
                        <a:pt x="276" y="344"/>
                        <a:pt x="277" y="350"/>
                      </a:cubicBezTo>
                      <a:cubicBezTo>
                        <a:pt x="278" y="350"/>
                        <a:pt x="280" y="351"/>
                        <a:pt x="281" y="351"/>
                      </a:cubicBezTo>
                      <a:cubicBezTo>
                        <a:pt x="287" y="357"/>
                        <a:pt x="293" y="373"/>
                        <a:pt x="282" y="377"/>
                      </a:cubicBezTo>
                      <a:cubicBezTo>
                        <a:pt x="270" y="381"/>
                        <a:pt x="263" y="370"/>
                        <a:pt x="253" y="367"/>
                      </a:cubicBezTo>
                      <a:cubicBezTo>
                        <a:pt x="233" y="362"/>
                        <a:pt x="216" y="392"/>
                        <a:pt x="195" y="386"/>
                      </a:cubicBezTo>
                      <a:cubicBezTo>
                        <a:pt x="193" y="379"/>
                        <a:pt x="195" y="360"/>
                        <a:pt x="183" y="360"/>
                      </a:cubicBezTo>
                      <a:moveTo>
                        <a:pt x="197" y="421"/>
                      </a:moveTo>
                      <a:cubicBezTo>
                        <a:pt x="195" y="416"/>
                        <a:pt x="195" y="408"/>
                        <a:pt x="191" y="404"/>
                      </a:cubicBezTo>
                      <a:cubicBezTo>
                        <a:pt x="191" y="403"/>
                        <a:pt x="191" y="403"/>
                        <a:pt x="191" y="403"/>
                      </a:cubicBezTo>
                      <a:cubicBezTo>
                        <a:pt x="202" y="401"/>
                        <a:pt x="240" y="411"/>
                        <a:pt x="242" y="425"/>
                      </a:cubicBezTo>
                      <a:cubicBezTo>
                        <a:pt x="232" y="430"/>
                        <a:pt x="219" y="438"/>
                        <a:pt x="207" y="432"/>
                      </a:cubicBezTo>
                      <a:cubicBezTo>
                        <a:pt x="203" y="430"/>
                        <a:pt x="199" y="426"/>
                        <a:pt x="197" y="421"/>
                      </a:cubicBezTo>
                      <a:moveTo>
                        <a:pt x="248" y="696"/>
                      </a:moveTo>
                      <a:cubicBezTo>
                        <a:pt x="247" y="696"/>
                        <a:pt x="247" y="696"/>
                        <a:pt x="247" y="696"/>
                      </a:cubicBezTo>
                      <a:cubicBezTo>
                        <a:pt x="242" y="693"/>
                        <a:pt x="237" y="690"/>
                        <a:pt x="232" y="688"/>
                      </a:cubicBezTo>
                      <a:cubicBezTo>
                        <a:pt x="225" y="685"/>
                        <a:pt x="217" y="686"/>
                        <a:pt x="210" y="683"/>
                      </a:cubicBezTo>
                      <a:cubicBezTo>
                        <a:pt x="211" y="682"/>
                        <a:pt x="211" y="682"/>
                        <a:pt x="211" y="682"/>
                      </a:cubicBezTo>
                      <a:cubicBezTo>
                        <a:pt x="205" y="667"/>
                        <a:pt x="220" y="655"/>
                        <a:pt x="235" y="660"/>
                      </a:cubicBezTo>
                      <a:cubicBezTo>
                        <a:pt x="250" y="665"/>
                        <a:pt x="248" y="683"/>
                        <a:pt x="248" y="696"/>
                      </a:cubicBezTo>
                      <a:moveTo>
                        <a:pt x="275" y="559"/>
                      </a:moveTo>
                      <a:cubicBezTo>
                        <a:pt x="270" y="562"/>
                        <a:pt x="266" y="566"/>
                        <a:pt x="262" y="567"/>
                      </a:cubicBezTo>
                      <a:cubicBezTo>
                        <a:pt x="258" y="568"/>
                        <a:pt x="253" y="564"/>
                        <a:pt x="249" y="563"/>
                      </a:cubicBezTo>
                      <a:cubicBezTo>
                        <a:pt x="241" y="560"/>
                        <a:pt x="234" y="553"/>
                        <a:pt x="242" y="545"/>
                      </a:cubicBezTo>
                      <a:cubicBezTo>
                        <a:pt x="249" y="539"/>
                        <a:pt x="249" y="539"/>
                        <a:pt x="249" y="539"/>
                      </a:cubicBezTo>
                      <a:cubicBezTo>
                        <a:pt x="260" y="535"/>
                        <a:pt x="288" y="540"/>
                        <a:pt x="287" y="549"/>
                      </a:cubicBezTo>
                      <a:cubicBezTo>
                        <a:pt x="286" y="552"/>
                        <a:pt x="280" y="556"/>
                        <a:pt x="275" y="559"/>
                      </a:cubicBezTo>
                      <a:moveTo>
                        <a:pt x="319" y="506"/>
                      </a:moveTo>
                      <a:cubicBezTo>
                        <a:pt x="315" y="517"/>
                        <a:pt x="310" y="523"/>
                        <a:pt x="299" y="522"/>
                      </a:cubicBezTo>
                      <a:cubicBezTo>
                        <a:pt x="289" y="521"/>
                        <a:pt x="279" y="519"/>
                        <a:pt x="272" y="513"/>
                      </a:cubicBezTo>
                      <a:cubicBezTo>
                        <a:pt x="262" y="505"/>
                        <a:pt x="265" y="495"/>
                        <a:pt x="270" y="486"/>
                      </a:cubicBezTo>
                      <a:cubicBezTo>
                        <a:pt x="273" y="488"/>
                        <a:pt x="273" y="488"/>
                        <a:pt x="273" y="488"/>
                      </a:cubicBezTo>
                      <a:cubicBezTo>
                        <a:pt x="281" y="490"/>
                        <a:pt x="288" y="494"/>
                        <a:pt x="297" y="496"/>
                      </a:cubicBezTo>
                      <a:cubicBezTo>
                        <a:pt x="302" y="497"/>
                        <a:pt x="307" y="498"/>
                        <a:pt x="313" y="498"/>
                      </a:cubicBezTo>
                      <a:cubicBezTo>
                        <a:pt x="320" y="499"/>
                        <a:pt x="322" y="499"/>
                        <a:pt x="319" y="506"/>
                      </a:cubicBezTo>
                      <a:moveTo>
                        <a:pt x="315" y="447"/>
                      </a:moveTo>
                      <a:cubicBezTo>
                        <a:pt x="315" y="446"/>
                        <a:pt x="315" y="446"/>
                        <a:pt x="315" y="446"/>
                      </a:cubicBezTo>
                      <a:cubicBezTo>
                        <a:pt x="320" y="436"/>
                        <a:pt x="337" y="427"/>
                        <a:pt x="347" y="439"/>
                      </a:cubicBezTo>
                      <a:cubicBezTo>
                        <a:pt x="340" y="449"/>
                        <a:pt x="325" y="449"/>
                        <a:pt x="315" y="447"/>
                      </a:cubicBezTo>
                      <a:moveTo>
                        <a:pt x="380" y="828"/>
                      </a:moveTo>
                      <a:cubicBezTo>
                        <a:pt x="373" y="827"/>
                        <a:pt x="365" y="833"/>
                        <a:pt x="357" y="832"/>
                      </a:cubicBezTo>
                      <a:cubicBezTo>
                        <a:pt x="349" y="830"/>
                        <a:pt x="350" y="819"/>
                        <a:pt x="352" y="812"/>
                      </a:cubicBezTo>
                      <a:cubicBezTo>
                        <a:pt x="354" y="806"/>
                        <a:pt x="360" y="797"/>
                        <a:pt x="367" y="795"/>
                      </a:cubicBezTo>
                      <a:cubicBezTo>
                        <a:pt x="372" y="794"/>
                        <a:pt x="374" y="795"/>
                        <a:pt x="378" y="799"/>
                      </a:cubicBezTo>
                      <a:cubicBezTo>
                        <a:pt x="380" y="802"/>
                        <a:pt x="382" y="808"/>
                        <a:pt x="383" y="807"/>
                      </a:cubicBezTo>
                      <a:cubicBezTo>
                        <a:pt x="379" y="812"/>
                        <a:pt x="379" y="812"/>
                        <a:pt x="379" y="812"/>
                      </a:cubicBezTo>
                      <a:cubicBezTo>
                        <a:pt x="375" y="817"/>
                        <a:pt x="379" y="822"/>
                        <a:pt x="380" y="828"/>
                      </a:cubicBezTo>
                      <a:moveTo>
                        <a:pt x="395" y="598"/>
                      </a:moveTo>
                      <a:cubicBezTo>
                        <a:pt x="388" y="610"/>
                        <a:pt x="383" y="625"/>
                        <a:pt x="369" y="613"/>
                      </a:cubicBezTo>
                      <a:cubicBezTo>
                        <a:pt x="341" y="588"/>
                        <a:pt x="385" y="559"/>
                        <a:pt x="384" y="532"/>
                      </a:cubicBezTo>
                      <a:cubicBezTo>
                        <a:pt x="394" y="535"/>
                        <a:pt x="394" y="535"/>
                        <a:pt x="394" y="535"/>
                      </a:cubicBezTo>
                      <a:cubicBezTo>
                        <a:pt x="396" y="538"/>
                        <a:pt x="401" y="538"/>
                        <a:pt x="405" y="539"/>
                      </a:cubicBezTo>
                      <a:cubicBezTo>
                        <a:pt x="407" y="543"/>
                        <a:pt x="406" y="547"/>
                        <a:pt x="407" y="551"/>
                      </a:cubicBezTo>
                      <a:cubicBezTo>
                        <a:pt x="407" y="566"/>
                        <a:pt x="403" y="585"/>
                        <a:pt x="395" y="598"/>
                      </a:cubicBezTo>
                      <a:moveTo>
                        <a:pt x="450" y="491"/>
                      </a:moveTo>
                      <a:cubicBezTo>
                        <a:pt x="458" y="486"/>
                        <a:pt x="470" y="496"/>
                        <a:pt x="473" y="503"/>
                      </a:cubicBezTo>
                      <a:cubicBezTo>
                        <a:pt x="477" y="511"/>
                        <a:pt x="474" y="525"/>
                        <a:pt x="465" y="527"/>
                      </a:cubicBezTo>
                      <a:cubicBezTo>
                        <a:pt x="456" y="530"/>
                        <a:pt x="451" y="521"/>
                        <a:pt x="444" y="518"/>
                      </a:cubicBezTo>
                      <a:cubicBezTo>
                        <a:pt x="444" y="519"/>
                        <a:pt x="444" y="519"/>
                        <a:pt x="444" y="519"/>
                      </a:cubicBezTo>
                      <a:cubicBezTo>
                        <a:pt x="441" y="518"/>
                        <a:pt x="441" y="518"/>
                        <a:pt x="441" y="518"/>
                      </a:cubicBezTo>
                      <a:cubicBezTo>
                        <a:pt x="442" y="518"/>
                        <a:pt x="443" y="518"/>
                        <a:pt x="444" y="518"/>
                      </a:cubicBezTo>
                      <a:cubicBezTo>
                        <a:pt x="443" y="511"/>
                        <a:pt x="443" y="495"/>
                        <a:pt x="450" y="491"/>
                      </a:cubicBezTo>
                      <a:moveTo>
                        <a:pt x="443" y="740"/>
                      </a:moveTo>
                      <a:cubicBezTo>
                        <a:pt x="440" y="745"/>
                        <a:pt x="435" y="748"/>
                        <a:pt x="432" y="754"/>
                      </a:cubicBezTo>
                      <a:cubicBezTo>
                        <a:pt x="426" y="766"/>
                        <a:pt x="425" y="777"/>
                        <a:pt x="418" y="787"/>
                      </a:cubicBezTo>
                      <a:cubicBezTo>
                        <a:pt x="402" y="756"/>
                        <a:pt x="425" y="743"/>
                        <a:pt x="439" y="717"/>
                      </a:cubicBezTo>
                      <a:cubicBezTo>
                        <a:pt x="442" y="721"/>
                        <a:pt x="442" y="721"/>
                        <a:pt x="442" y="721"/>
                      </a:cubicBezTo>
                      <a:cubicBezTo>
                        <a:pt x="443" y="728"/>
                        <a:pt x="448" y="732"/>
                        <a:pt x="443" y="740"/>
                      </a:cubicBezTo>
                      <a:moveTo>
                        <a:pt x="467" y="712"/>
                      </a:moveTo>
                      <a:cubicBezTo>
                        <a:pt x="460" y="707"/>
                        <a:pt x="453" y="682"/>
                        <a:pt x="461" y="678"/>
                      </a:cubicBezTo>
                      <a:cubicBezTo>
                        <a:pt x="462" y="678"/>
                        <a:pt x="462" y="678"/>
                        <a:pt x="462" y="678"/>
                      </a:cubicBezTo>
                      <a:cubicBezTo>
                        <a:pt x="464" y="672"/>
                        <a:pt x="472" y="674"/>
                        <a:pt x="476" y="677"/>
                      </a:cubicBezTo>
                      <a:cubicBezTo>
                        <a:pt x="481" y="680"/>
                        <a:pt x="481" y="684"/>
                        <a:pt x="481" y="690"/>
                      </a:cubicBezTo>
                      <a:cubicBezTo>
                        <a:pt x="481" y="701"/>
                        <a:pt x="476" y="706"/>
                        <a:pt x="467" y="712"/>
                      </a:cubicBezTo>
                      <a:moveTo>
                        <a:pt x="463" y="620"/>
                      </a:moveTo>
                      <a:cubicBezTo>
                        <a:pt x="465" y="616"/>
                        <a:pt x="465" y="616"/>
                        <a:pt x="465" y="616"/>
                      </a:cubicBezTo>
                      <a:cubicBezTo>
                        <a:pt x="465" y="610"/>
                        <a:pt x="480" y="583"/>
                        <a:pt x="488" y="591"/>
                      </a:cubicBezTo>
                      <a:cubicBezTo>
                        <a:pt x="497" y="599"/>
                        <a:pt x="470" y="618"/>
                        <a:pt x="463" y="620"/>
                      </a:cubicBezTo>
                      <a:moveTo>
                        <a:pt x="505" y="751"/>
                      </a:moveTo>
                      <a:cubicBezTo>
                        <a:pt x="499" y="756"/>
                        <a:pt x="488" y="740"/>
                        <a:pt x="487" y="734"/>
                      </a:cubicBezTo>
                      <a:cubicBezTo>
                        <a:pt x="489" y="734"/>
                        <a:pt x="489" y="734"/>
                        <a:pt x="489" y="734"/>
                      </a:cubicBezTo>
                      <a:cubicBezTo>
                        <a:pt x="493" y="729"/>
                        <a:pt x="498" y="725"/>
                        <a:pt x="504" y="722"/>
                      </a:cubicBezTo>
                      <a:cubicBezTo>
                        <a:pt x="507" y="728"/>
                        <a:pt x="511" y="746"/>
                        <a:pt x="505" y="751"/>
                      </a:cubicBezTo>
                      <a:moveTo>
                        <a:pt x="560" y="502"/>
                      </a:moveTo>
                      <a:cubicBezTo>
                        <a:pt x="551" y="505"/>
                        <a:pt x="548" y="490"/>
                        <a:pt x="551" y="484"/>
                      </a:cubicBezTo>
                      <a:cubicBezTo>
                        <a:pt x="552" y="484"/>
                        <a:pt x="552" y="484"/>
                        <a:pt x="552" y="484"/>
                      </a:cubicBezTo>
                      <a:cubicBezTo>
                        <a:pt x="557" y="489"/>
                        <a:pt x="569" y="484"/>
                        <a:pt x="573" y="478"/>
                      </a:cubicBezTo>
                      <a:cubicBezTo>
                        <a:pt x="573" y="486"/>
                        <a:pt x="570" y="500"/>
                        <a:pt x="560" y="502"/>
                      </a:cubicBezTo>
                      <a:moveTo>
                        <a:pt x="551" y="328"/>
                      </a:moveTo>
                      <a:cubicBezTo>
                        <a:pt x="545" y="317"/>
                        <a:pt x="559" y="291"/>
                        <a:pt x="570" y="304"/>
                      </a:cubicBezTo>
                      <a:cubicBezTo>
                        <a:pt x="573" y="305"/>
                        <a:pt x="573" y="305"/>
                        <a:pt x="573" y="305"/>
                      </a:cubicBezTo>
                      <a:cubicBezTo>
                        <a:pt x="576" y="311"/>
                        <a:pt x="584" y="312"/>
                        <a:pt x="587" y="317"/>
                      </a:cubicBezTo>
                      <a:cubicBezTo>
                        <a:pt x="580" y="324"/>
                        <a:pt x="558" y="341"/>
                        <a:pt x="551" y="328"/>
                      </a:cubicBezTo>
                      <a:moveTo>
                        <a:pt x="805" y="403"/>
                      </a:moveTo>
                      <a:cubicBezTo>
                        <a:pt x="801" y="398"/>
                        <a:pt x="800" y="389"/>
                        <a:pt x="800" y="383"/>
                      </a:cubicBezTo>
                      <a:cubicBezTo>
                        <a:pt x="799" y="376"/>
                        <a:pt x="798" y="370"/>
                        <a:pt x="799" y="363"/>
                      </a:cubicBezTo>
                      <a:cubicBezTo>
                        <a:pt x="800" y="364"/>
                        <a:pt x="800" y="364"/>
                        <a:pt x="800" y="364"/>
                      </a:cubicBezTo>
                      <a:cubicBezTo>
                        <a:pt x="802" y="371"/>
                        <a:pt x="809" y="377"/>
                        <a:pt x="811" y="384"/>
                      </a:cubicBezTo>
                      <a:cubicBezTo>
                        <a:pt x="813" y="391"/>
                        <a:pt x="811" y="398"/>
                        <a:pt x="805" y="403"/>
                      </a:cubicBezTo>
                      <a:moveTo>
                        <a:pt x="796" y="248"/>
                      </a:moveTo>
                      <a:cubicBezTo>
                        <a:pt x="804" y="250"/>
                        <a:pt x="804" y="250"/>
                        <a:pt x="804" y="250"/>
                      </a:cubicBezTo>
                      <a:cubicBezTo>
                        <a:pt x="801" y="255"/>
                        <a:pt x="802" y="271"/>
                        <a:pt x="789" y="263"/>
                      </a:cubicBezTo>
                      <a:cubicBezTo>
                        <a:pt x="778" y="256"/>
                        <a:pt x="787" y="249"/>
                        <a:pt x="796" y="248"/>
                      </a:cubicBezTo>
                      <a:moveTo>
                        <a:pt x="790" y="491"/>
                      </a:moveTo>
                      <a:cubicBezTo>
                        <a:pt x="788" y="494"/>
                        <a:pt x="781" y="496"/>
                        <a:pt x="778" y="498"/>
                      </a:cubicBezTo>
                      <a:cubicBezTo>
                        <a:pt x="774" y="501"/>
                        <a:pt x="770" y="504"/>
                        <a:pt x="767" y="508"/>
                      </a:cubicBezTo>
                      <a:cubicBezTo>
                        <a:pt x="760" y="516"/>
                        <a:pt x="755" y="524"/>
                        <a:pt x="749" y="532"/>
                      </a:cubicBezTo>
                      <a:cubicBezTo>
                        <a:pt x="744" y="526"/>
                        <a:pt x="746" y="507"/>
                        <a:pt x="753" y="502"/>
                      </a:cubicBezTo>
                      <a:cubicBezTo>
                        <a:pt x="757" y="500"/>
                        <a:pt x="757" y="500"/>
                        <a:pt x="757" y="500"/>
                      </a:cubicBezTo>
                      <a:cubicBezTo>
                        <a:pt x="760" y="499"/>
                        <a:pt x="763" y="499"/>
                        <a:pt x="766" y="497"/>
                      </a:cubicBezTo>
                      <a:cubicBezTo>
                        <a:pt x="768" y="496"/>
                        <a:pt x="770" y="494"/>
                        <a:pt x="773" y="492"/>
                      </a:cubicBezTo>
                      <a:cubicBezTo>
                        <a:pt x="777" y="490"/>
                        <a:pt x="785" y="490"/>
                        <a:pt x="790" y="491"/>
                      </a:cubicBezTo>
                      <a:moveTo>
                        <a:pt x="749" y="164"/>
                      </a:moveTo>
                      <a:cubicBezTo>
                        <a:pt x="751" y="161"/>
                        <a:pt x="751" y="161"/>
                        <a:pt x="751" y="161"/>
                      </a:cubicBezTo>
                      <a:cubicBezTo>
                        <a:pt x="758" y="155"/>
                        <a:pt x="775" y="159"/>
                        <a:pt x="773" y="170"/>
                      </a:cubicBezTo>
                      <a:cubicBezTo>
                        <a:pt x="767" y="173"/>
                        <a:pt x="737" y="176"/>
                        <a:pt x="749" y="164"/>
                      </a:cubicBezTo>
                      <a:moveTo>
                        <a:pt x="722" y="453"/>
                      </a:moveTo>
                      <a:cubicBezTo>
                        <a:pt x="728" y="448"/>
                        <a:pt x="734" y="440"/>
                        <a:pt x="743" y="437"/>
                      </a:cubicBezTo>
                      <a:cubicBezTo>
                        <a:pt x="755" y="432"/>
                        <a:pt x="757" y="449"/>
                        <a:pt x="755" y="458"/>
                      </a:cubicBezTo>
                      <a:cubicBezTo>
                        <a:pt x="753" y="468"/>
                        <a:pt x="749" y="474"/>
                        <a:pt x="738" y="477"/>
                      </a:cubicBezTo>
                      <a:cubicBezTo>
                        <a:pt x="726" y="480"/>
                        <a:pt x="724" y="466"/>
                        <a:pt x="721" y="457"/>
                      </a:cubicBezTo>
                      <a:lnTo>
                        <a:pt x="722" y="453"/>
                      </a:lnTo>
                      <a:close/>
                      <a:moveTo>
                        <a:pt x="661" y="651"/>
                      </a:moveTo>
                      <a:cubicBezTo>
                        <a:pt x="657" y="652"/>
                        <a:pt x="650" y="642"/>
                        <a:pt x="650" y="636"/>
                      </a:cubicBezTo>
                      <a:cubicBezTo>
                        <a:pt x="650" y="631"/>
                        <a:pt x="651" y="630"/>
                        <a:pt x="661" y="630"/>
                      </a:cubicBezTo>
                      <a:cubicBezTo>
                        <a:pt x="665" y="638"/>
                        <a:pt x="665" y="650"/>
                        <a:pt x="661" y="651"/>
                      </a:cubicBezTo>
                      <a:moveTo>
                        <a:pt x="665" y="258"/>
                      </a:moveTo>
                      <a:cubicBezTo>
                        <a:pt x="668" y="260"/>
                        <a:pt x="668" y="260"/>
                        <a:pt x="668" y="260"/>
                      </a:cubicBezTo>
                      <a:cubicBezTo>
                        <a:pt x="671" y="255"/>
                        <a:pt x="673" y="246"/>
                        <a:pt x="678" y="241"/>
                      </a:cubicBezTo>
                      <a:cubicBezTo>
                        <a:pt x="686" y="234"/>
                        <a:pt x="691" y="243"/>
                        <a:pt x="693" y="250"/>
                      </a:cubicBezTo>
                      <a:cubicBezTo>
                        <a:pt x="694" y="256"/>
                        <a:pt x="697" y="269"/>
                        <a:pt x="691" y="271"/>
                      </a:cubicBezTo>
                      <a:cubicBezTo>
                        <a:pt x="683" y="273"/>
                        <a:pt x="673" y="269"/>
                        <a:pt x="668" y="263"/>
                      </a:cubicBezTo>
                      <a:cubicBezTo>
                        <a:pt x="666" y="262"/>
                        <a:pt x="665" y="260"/>
                        <a:pt x="665" y="258"/>
                      </a:cubicBezTo>
                      <a:moveTo>
                        <a:pt x="695" y="603"/>
                      </a:moveTo>
                      <a:cubicBezTo>
                        <a:pt x="691" y="602"/>
                        <a:pt x="683" y="594"/>
                        <a:pt x="684" y="590"/>
                      </a:cubicBezTo>
                      <a:cubicBezTo>
                        <a:pt x="685" y="588"/>
                        <a:pt x="685" y="588"/>
                        <a:pt x="685" y="588"/>
                      </a:cubicBezTo>
                      <a:cubicBezTo>
                        <a:pt x="687" y="581"/>
                        <a:pt x="701" y="573"/>
                        <a:pt x="708" y="578"/>
                      </a:cubicBezTo>
                      <a:cubicBezTo>
                        <a:pt x="715" y="582"/>
                        <a:pt x="716" y="595"/>
                        <a:pt x="716" y="602"/>
                      </a:cubicBezTo>
                      <a:cubicBezTo>
                        <a:pt x="710" y="602"/>
                        <a:pt x="702" y="605"/>
                        <a:pt x="695" y="603"/>
                      </a:cubicBezTo>
                      <a:moveTo>
                        <a:pt x="764" y="799"/>
                      </a:moveTo>
                      <a:cubicBezTo>
                        <a:pt x="756" y="804"/>
                        <a:pt x="750" y="803"/>
                        <a:pt x="743" y="801"/>
                      </a:cubicBezTo>
                      <a:cubicBezTo>
                        <a:pt x="735" y="799"/>
                        <a:pt x="727" y="799"/>
                        <a:pt x="721" y="797"/>
                      </a:cubicBezTo>
                      <a:cubicBezTo>
                        <a:pt x="699" y="789"/>
                        <a:pt x="719" y="776"/>
                        <a:pt x="726" y="766"/>
                      </a:cubicBezTo>
                      <a:cubicBezTo>
                        <a:pt x="731" y="759"/>
                        <a:pt x="734" y="751"/>
                        <a:pt x="736" y="743"/>
                      </a:cubicBezTo>
                      <a:cubicBezTo>
                        <a:pt x="737" y="737"/>
                        <a:pt x="735" y="724"/>
                        <a:pt x="740" y="720"/>
                      </a:cubicBezTo>
                      <a:cubicBezTo>
                        <a:pt x="754" y="711"/>
                        <a:pt x="756" y="751"/>
                        <a:pt x="758" y="756"/>
                      </a:cubicBezTo>
                      <a:cubicBezTo>
                        <a:pt x="764" y="771"/>
                        <a:pt x="784" y="783"/>
                        <a:pt x="764" y="799"/>
                      </a:cubicBezTo>
                      <a:moveTo>
                        <a:pt x="777" y="523"/>
                      </a:moveTo>
                      <a:cubicBezTo>
                        <a:pt x="780" y="516"/>
                        <a:pt x="787" y="512"/>
                        <a:pt x="794" y="514"/>
                      </a:cubicBezTo>
                      <a:cubicBezTo>
                        <a:pt x="802" y="516"/>
                        <a:pt x="806" y="523"/>
                        <a:pt x="813" y="527"/>
                      </a:cubicBezTo>
                      <a:cubicBezTo>
                        <a:pt x="812" y="528"/>
                        <a:pt x="812" y="528"/>
                        <a:pt x="812" y="528"/>
                      </a:cubicBezTo>
                      <a:cubicBezTo>
                        <a:pt x="812" y="537"/>
                        <a:pt x="810" y="553"/>
                        <a:pt x="805" y="559"/>
                      </a:cubicBezTo>
                      <a:cubicBezTo>
                        <a:pt x="800" y="566"/>
                        <a:pt x="786" y="573"/>
                        <a:pt x="778" y="568"/>
                      </a:cubicBezTo>
                      <a:cubicBezTo>
                        <a:pt x="767" y="561"/>
                        <a:pt x="774" y="532"/>
                        <a:pt x="777" y="523"/>
                      </a:cubicBezTo>
                      <a:moveTo>
                        <a:pt x="814" y="675"/>
                      </a:moveTo>
                      <a:cubicBezTo>
                        <a:pt x="809" y="680"/>
                        <a:pt x="801" y="684"/>
                        <a:pt x="794" y="681"/>
                      </a:cubicBezTo>
                      <a:cubicBezTo>
                        <a:pt x="777" y="676"/>
                        <a:pt x="786" y="650"/>
                        <a:pt x="793" y="640"/>
                      </a:cubicBezTo>
                      <a:cubicBezTo>
                        <a:pt x="793" y="638"/>
                        <a:pt x="793" y="638"/>
                        <a:pt x="793" y="638"/>
                      </a:cubicBezTo>
                      <a:cubicBezTo>
                        <a:pt x="801" y="641"/>
                        <a:pt x="811" y="646"/>
                        <a:pt x="816" y="655"/>
                      </a:cubicBezTo>
                      <a:cubicBezTo>
                        <a:pt x="819" y="662"/>
                        <a:pt x="820" y="669"/>
                        <a:pt x="814" y="675"/>
                      </a:cubicBezTo>
                      <a:moveTo>
                        <a:pt x="850" y="680"/>
                      </a:moveTo>
                      <a:cubicBezTo>
                        <a:pt x="850" y="681"/>
                        <a:pt x="850" y="681"/>
                        <a:pt x="850" y="681"/>
                      </a:cubicBezTo>
                      <a:cubicBezTo>
                        <a:pt x="851" y="684"/>
                        <a:pt x="850" y="688"/>
                        <a:pt x="849" y="691"/>
                      </a:cubicBezTo>
                      <a:cubicBezTo>
                        <a:pt x="848" y="697"/>
                        <a:pt x="844" y="712"/>
                        <a:pt x="836" y="708"/>
                      </a:cubicBezTo>
                      <a:cubicBezTo>
                        <a:pt x="831" y="704"/>
                        <a:pt x="831" y="695"/>
                        <a:pt x="827" y="691"/>
                      </a:cubicBezTo>
                      <a:cubicBezTo>
                        <a:pt x="824" y="688"/>
                        <a:pt x="820" y="688"/>
                        <a:pt x="821" y="682"/>
                      </a:cubicBezTo>
                      <a:cubicBezTo>
                        <a:pt x="822" y="677"/>
                        <a:pt x="825" y="679"/>
                        <a:pt x="830" y="679"/>
                      </a:cubicBezTo>
                      <a:cubicBezTo>
                        <a:pt x="835" y="679"/>
                        <a:pt x="847" y="673"/>
                        <a:pt x="850" y="680"/>
                      </a:cubicBezTo>
                      <a:moveTo>
                        <a:pt x="823" y="632"/>
                      </a:moveTo>
                      <a:cubicBezTo>
                        <a:pt x="815" y="632"/>
                        <a:pt x="808" y="627"/>
                        <a:pt x="805" y="619"/>
                      </a:cubicBezTo>
                      <a:cubicBezTo>
                        <a:pt x="800" y="610"/>
                        <a:pt x="812" y="609"/>
                        <a:pt x="818" y="610"/>
                      </a:cubicBezTo>
                      <a:cubicBezTo>
                        <a:pt x="826" y="611"/>
                        <a:pt x="833" y="613"/>
                        <a:pt x="841" y="614"/>
                      </a:cubicBezTo>
                      <a:cubicBezTo>
                        <a:pt x="846" y="614"/>
                        <a:pt x="859" y="614"/>
                        <a:pt x="863" y="619"/>
                      </a:cubicBezTo>
                      <a:cubicBezTo>
                        <a:pt x="861" y="619"/>
                        <a:pt x="861" y="619"/>
                        <a:pt x="861" y="619"/>
                      </a:cubicBezTo>
                      <a:cubicBezTo>
                        <a:pt x="850" y="626"/>
                        <a:pt x="837" y="633"/>
                        <a:pt x="823" y="632"/>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97" name="Freeform 10">
                  <a:extLst>
                    <a:ext uri="{FF2B5EF4-FFF2-40B4-BE49-F238E27FC236}">
                      <a16:creationId xmlns:a16="http://schemas.microsoft.com/office/drawing/2014/main" id="{D4DA6DA0-7AE1-71D6-77DE-B0D7FCFBC9D5}"/>
                    </a:ext>
                  </a:extLst>
                </p:cNvPr>
                <p:cNvSpPr>
                  <a:spLocks/>
                </p:cNvSpPr>
                <p:nvPr/>
              </p:nvSpPr>
              <p:spPr bwMode="auto">
                <a:xfrm>
                  <a:off x="3686" y="1688"/>
                  <a:ext cx="229" cy="94"/>
                </a:xfrm>
                <a:custGeom>
                  <a:avLst/>
                  <a:gdLst>
                    <a:gd name="T0" fmla="*/ 165 w 107"/>
                    <a:gd name="T1" fmla="*/ 137 h 44"/>
                    <a:gd name="T2" fmla="*/ 257 w 107"/>
                    <a:gd name="T3" fmla="*/ 333 h 44"/>
                    <a:gd name="T4" fmla="*/ 627 w 107"/>
                    <a:gd name="T5" fmla="*/ 325 h 44"/>
                    <a:gd name="T6" fmla="*/ 961 w 107"/>
                    <a:gd name="T7" fmla="*/ 224 h 44"/>
                    <a:gd name="T8" fmla="*/ 655 w 107"/>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44">
                      <a:moveTo>
                        <a:pt x="17" y="14"/>
                      </a:moveTo>
                      <a:cubicBezTo>
                        <a:pt x="0" y="18"/>
                        <a:pt x="5" y="34"/>
                        <a:pt x="26" y="34"/>
                      </a:cubicBezTo>
                      <a:cubicBezTo>
                        <a:pt x="43" y="34"/>
                        <a:pt x="50" y="24"/>
                        <a:pt x="64" y="33"/>
                      </a:cubicBezTo>
                      <a:cubicBezTo>
                        <a:pt x="76" y="40"/>
                        <a:pt x="107" y="44"/>
                        <a:pt x="98" y="23"/>
                      </a:cubicBezTo>
                      <a:cubicBezTo>
                        <a:pt x="91" y="5"/>
                        <a:pt x="83" y="0"/>
                        <a:pt x="67"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98" name="Freeform 11">
                  <a:extLst>
                    <a:ext uri="{FF2B5EF4-FFF2-40B4-BE49-F238E27FC236}">
                      <a16:creationId xmlns:a16="http://schemas.microsoft.com/office/drawing/2014/main" id="{C9BF26DD-79C2-6873-ED44-5EC24632A717}"/>
                    </a:ext>
                  </a:extLst>
                </p:cNvPr>
                <p:cNvSpPr>
                  <a:spLocks/>
                </p:cNvSpPr>
                <p:nvPr/>
              </p:nvSpPr>
              <p:spPr bwMode="auto">
                <a:xfrm>
                  <a:off x="4086" y="1666"/>
                  <a:ext cx="75" cy="39"/>
                </a:xfrm>
                <a:custGeom>
                  <a:avLst/>
                  <a:gdLst>
                    <a:gd name="T0" fmla="*/ 51 w 35"/>
                    <a:gd name="T1" fmla="*/ 20 h 18"/>
                    <a:gd name="T2" fmla="*/ 28 w 35"/>
                    <a:gd name="T3" fmla="*/ 132 h 18"/>
                    <a:gd name="T4" fmla="*/ 197 w 35"/>
                    <a:gd name="T5" fmla="*/ 156 h 18"/>
                    <a:gd name="T6" fmla="*/ 88 w 35"/>
                    <a:gd name="T7" fmla="*/ 2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18">
                      <a:moveTo>
                        <a:pt x="5" y="2"/>
                      </a:moveTo>
                      <a:cubicBezTo>
                        <a:pt x="2" y="5"/>
                        <a:pt x="0" y="10"/>
                        <a:pt x="3" y="13"/>
                      </a:cubicBezTo>
                      <a:cubicBezTo>
                        <a:pt x="7" y="18"/>
                        <a:pt x="14" y="16"/>
                        <a:pt x="20" y="15"/>
                      </a:cubicBezTo>
                      <a:cubicBezTo>
                        <a:pt x="35" y="12"/>
                        <a:pt x="17" y="0"/>
                        <a:pt x="9" y="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99" name="Freeform 12">
                  <a:extLst>
                    <a:ext uri="{FF2B5EF4-FFF2-40B4-BE49-F238E27FC236}">
                      <a16:creationId xmlns:a16="http://schemas.microsoft.com/office/drawing/2014/main" id="{10C78D57-B574-DDFF-F3E5-AA0A75FE59B3}"/>
                    </a:ext>
                  </a:extLst>
                </p:cNvPr>
                <p:cNvSpPr>
                  <a:spLocks/>
                </p:cNvSpPr>
                <p:nvPr/>
              </p:nvSpPr>
              <p:spPr bwMode="auto">
                <a:xfrm>
                  <a:off x="3473" y="1752"/>
                  <a:ext cx="49" cy="30"/>
                </a:xfrm>
                <a:custGeom>
                  <a:avLst/>
                  <a:gdLst>
                    <a:gd name="T0" fmla="*/ 68 w 23"/>
                    <a:gd name="T1" fmla="*/ 19 h 14"/>
                    <a:gd name="T2" fmla="*/ 0 w 23"/>
                    <a:gd name="T3" fmla="*/ 88 h 14"/>
                    <a:gd name="T4" fmla="*/ 96 w 23"/>
                    <a:gd name="T5" fmla="*/ 129 h 14"/>
                    <a:gd name="T6" fmla="*/ 222 w 23"/>
                    <a:gd name="T7" fmla="*/ 51 h 14"/>
                    <a:gd name="T8" fmla="*/ 164 w 23"/>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4">
                      <a:moveTo>
                        <a:pt x="7" y="2"/>
                      </a:moveTo>
                      <a:cubicBezTo>
                        <a:pt x="4" y="3"/>
                        <a:pt x="0" y="6"/>
                        <a:pt x="0" y="9"/>
                      </a:cubicBezTo>
                      <a:cubicBezTo>
                        <a:pt x="0" y="13"/>
                        <a:pt x="7" y="14"/>
                        <a:pt x="10" y="13"/>
                      </a:cubicBezTo>
                      <a:cubicBezTo>
                        <a:pt x="13" y="12"/>
                        <a:pt x="22" y="9"/>
                        <a:pt x="23" y="5"/>
                      </a:cubicBezTo>
                      <a:cubicBezTo>
                        <a:pt x="23" y="2"/>
                        <a:pt x="20" y="0"/>
                        <a:pt x="17"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0" name="Freeform 13">
                  <a:extLst>
                    <a:ext uri="{FF2B5EF4-FFF2-40B4-BE49-F238E27FC236}">
                      <a16:creationId xmlns:a16="http://schemas.microsoft.com/office/drawing/2014/main" id="{68205DB5-98F8-3290-37B7-C27D56428B20}"/>
                    </a:ext>
                  </a:extLst>
                </p:cNvPr>
                <p:cNvSpPr>
                  <a:spLocks/>
                </p:cNvSpPr>
                <p:nvPr/>
              </p:nvSpPr>
              <p:spPr bwMode="auto">
                <a:xfrm>
                  <a:off x="3366" y="1820"/>
                  <a:ext cx="96" cy="69"/>
                </a:xfrm>
                <a:custGeom>
                  <a:avLst/>
                  <a:gdLst>
                    <a:gd name="T0" fmla="*/ 205 w 45"/>
                    <a:gd name="T1" fmla="*/ 19 h 32"/>
                    <a:gd name="T2" fmla="*/ 28 w 45"/>
                    <a:gd name="T3" fmla="*/ 149 h 32"/>
                    <a:gd name="T4" fmla="*/ 117 w 45"/>
                    <a:gd name="T5" fmla="*/ 302 h 32"/>
                    <a:gd name="T6" fmla="*/ 318 w 45"/>
                    <a:gd name="T7" fmla="*/ 209 h 32"/>
                    <a:gd name="T8" fmla="*/ 369 w 45"/>
                    <a:gd name="T9" fmla="*/ 19 h 32"/>
                    <a:gd name="T10" fmla="*/ 292 w 45"/>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32">
                      <a:moveTo>
                        <a:pt x="21" y="2"/>
                      </a:moveTo>
                      <a:cubicBezTo>
                        <a:pt x="14" y="3"/>
                        <a:pt x="6" y="9"/>
                        <a:pt x="3" y="15"/>
                      </a:cubicBezTo>
                      <a:cubicBezTo>
                        <a:pt x="0" y="22"/>
                        <a:pt x="4" y="32"/>
                        <a:pt x="12" y="30"/>
                      </a:cubicBezTo>
                      <a:cubicBezTo>
                        <a:pt x="19" y="29"/>
                        <a:pt x="28" y="25"/>
                        <a:pt x="33" y="21"/>
                      </a:cubicBezTo>
                      <a:cubicBezTo>
                        <a:pt x="38" y="17"/>
                        <a:pt x="45" y="7"/>
                        <a:pt x="38" y="2"/>
                      </a:cubicBezTo>
                      <a:cubicBezTo>
                        <a:pt x="36" y="1"/>
                        <a:pt x="32" y="1"/>
                        <a:pt x="3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1" name="Freeform 14">
                  <a:extLst>
                    <a:ext uri="{FF2B5EF4-FFF2-40B4-BE49-F238E27FC236}">
                      <a16:creationId xmlns:a16="http://schemas.microsoft.com/office/drawing/2014/main" id="{F1B6D32C-037B-24F4-27F8-81E187B072D2}"/>
                    </a:ext>
                  </a:extLst>
                </p:cNvPr>
                <p:cNvSpPr>
                  <a:spLocks/>
                </p:cNvSpPr>
                <p:nvPr/>
              </p:nvSpPr>
              <p:spPr bwMode="auto">
                <a:xfrm>
                  <a:off x="4569" y="2675"/>
                  <a:ext cx="186" cy="229"/>
                </a:xfrm>
                <a:custGeom>
                  <a:avLst/>
                  <a:gdLst>
                    <a:gd name="T0" fmla="*/ 88 w 87"/>
                    <a:gd name="T1" fmla="*/ 0 h 107"/>
                    <a:gd name="T2" fmla="*/ 0 w 87"/>
                    <a:gd name="T3" fmla="*/ 28 h 107"/>
                    <a:gd name="T4" fmla="*/ 214 w 87"/>
                    <a:gd name="T5" fmla="*/ 233 h 107"/>
                    <a:gd name="T6" fmla="*/ 165 w 87"/>
                    <a:gd name="T7" fmla="*/ 499 h 107"/>
                    <a:gd name="T8" fmla="*/ 284 w 87"/>
                    <a:gd name="T9" fmla="*/ 940 h 107"/>
                    <a:gd name="T10" fmla="*/ 498 w 87"/>
                    <a:gd name="T11" fmla="*/ 792 h 107"/>
                    <a:gd name="T12" fmla="*/ 763 w 87"/>
                    <a:gd name="T13" fmla="*/ 775 h 107"/>
                    <a:gd name="T14" fmla="*/ 618 w 87"/>
                    <a:gd name="T15" fmla="*/ 559 h 107"/>
                    <a:gd name="T16" fmla="*/ 470 w 87"/>
                    <a:gd name="T17" fmla="*/ 334 h 107"/>
                    <a:gd name="T18" fmla="*/ 88 w 87"/>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7" h="107">
                      <a:moveTo>
                        <a:pt x="9" y="0"/>
                      </a:moveTo>
                      <a:cubicBezTo>
                        <a:pt x="6" y="0"/>
                        <a:pt x="2" y="1"/>
                        <a:pt x="0" y="3"/>
                      </a:cubicBezTo>
                      <a:cubicBezTo>
                        <a:pt x="1" y="12"/>
                        <a:pt x="16" y="17"/>
                        <a:pt x="22" y="24"/>
                      </a:cubicBezTo>
                      <a:cubicBezTo>
                        <a:pt x="32" y="38"/>
                        <a:pt x="25" y="40"/>
                        <a:pt x="17" y="51"/>
                      </a:cubicBezTo>
                      <a:cubicBezTo>
                        <a:pt x="9" y="62"/>
                        <a:pt x="1" y="107"/>
                        <a:pt x="29" y="96"/>
                      </a:cubicBezTo>
                      <a:cubicBezTo>
                        <a:pt x="39" y="92"/>
                        <a:pt x="36" y="80"/>
                        <a:pt x="51" y="81"/>
                      </a:cubicBezTo>
                      <a:cubicBezTo>
                        <a:pt x="61" y="82"/>
                        <a:pt x="71" y="92"/>
                        <a:pt x="78" y="79"/>
                      </a:cubicBezTo>
                      <a:cubicBezTo>
                        <a:pt x="87" y="64"/>
                        <a:pt x="71" y="63"/>
                        <a:pt x="63" y="57"/>
                      </a:cubicBezTo>
                      <a:cubicBezTo>
                        <a:pt x="55" y="51"/>
                        <a:pt x="54" y="41"/>
                        <a:pt x="48" y="34"/>
                      </a:cubicBezTo>
                      <a:cubicBezTo>
                        <a:pt x="39" y="22"/>
                        <a:pt x="21" y="7"/>
                        <a:pt x="9"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2" name="Freeform 15">
                  <a:extLst>
                    <a:ext uri="{FF2B5EF4-FFF2-40B4-BE49-F238E27FC236}">
                      <a16:creationId xmlns:a16="http://schemas.microsoft.com/office/drawing/2014/main" id="{700CCDD8-BA9E-850C-1A5D-9E9F14600C32}"/>
                    </a:ext>
                  </a:extLst>
                </p:cNvPr>
                <p:cNvSpPr>
                  <a:spLocks/>
                </p:cNvSpPr>
                <p:nvPr/>
              </p:nvSpPr>
              <p:spPr bwMode="auto">
                <a:xfrm>
                  <a:off x="4188" y="3073"/>
                  <a:ext cx="287" cy="171"/>
                </a:xfrm>
                <a:custGeom>
                  <a:avLst/>
                  <a:gdLst>
                    <a:gd name="T0" fmla="*/ 206 w 134"/>
                    <a:gd name="T1" fmla="*/ 284 h 80"/>
                    <a:gd name="T2" fmla="*/ 41 w 134"/>
                    <a:gd name="T3" fmla="*/ 526 h 80"/>
                    <a:gd name="T4" fmla="*/ 266 w 134"/>
                    <a:gd name="T5" fmla="*/ 643 h 80"/>
                    <a:gd name="T6" fmla="*/ 345 w 134"/>
                    <a:gd name="T7" fmla="*/ 763 h 80"/>
                    <a:gd name="T8" fmla="*/ 482 w 134"/>
                    <a:gd name="T9" fmla="*/ 671 h 80"/>
                    <a:gd name="T10" fmla="*/ 679 w 134"/>
                    <a:gd name="T11" fmla="*/ 517 h 80"/>
                    <a:gd name="T12" fmla="*/ 1221 w 134"/>
                    <a:gd name="T13" fmla="*/ 539 h 80"/>
                    <a:gd name="T14" fmla="*/ 1060 w 134"/>
                    <a:gd name="T15" fmla="*/ 77 h 80"/>
                    <a:gd name="T16" fmla="*/ 206 w 134"/>
                    <a:gd name="T17" fmla="*/ 28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80">
                      <a:moveTo>
                        <a:pt x="21" y="29"/>
                      </a:moveTo>
                      <a:cubicBezTo>
                        <a:pt x="12" y="32"/>
                        <a:pt x="0" y="45"/>
                        <a:pt x="4" y="54"/>
                      </a:cubicBezTo>
                      <a:cubicBezTo>
                        <a:pt x="8" y="62"/>
                        <a:pt x="21" y="60"/>
                        <a:pt x="27" y="66"/>
                      </a:cubicBezTo>
                      <a:cubicBezTo>
                        <a:pt x="31" y="70"/>
                        <a:pt x="27" y="76"/>
                        <a:pt x="35" y="78"/>
                      </a:cubicBezTo>
                      <a:cubicBezTo>
                        <a:pt x="42" y="80"/>
                        <a:pt x="45" y="73"/>
                        <a:pt x="49" y="69"/>
                      </a:cubicBezTo>
                      <a:cubicBezTo>
                        <a:pt x="56" y="61"/>
                        <a:pt x="58" y="56"/>
                        <a:pt x="69" y="53"/>
                      </a:cubicBezTo>
                      <a:cubicBezTo>
                        <a:pt x="90" y="48"/>
                        <a:pt x="111" y="80"/>
                        <a:pt x="124" y="55"/>
                      </a:cubicBezTo>
                      <a:cubicBezTo>
                        <a:pt x="134" y="35"/>
                        <a:pt x="132" y="16"/>
                        <a:pt x="108" y="8"/>
                      </a:cubicBezTo>
                      <a:cubicBezTo>
                        <a:pt x="83" y="0"/>
                        <a:pt x="42" y="19"/>
                        <a:pt x="21" y="2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3" name="Freeform 16">
                  <a:extLst>
                    <a:ext uri="{FF2B5EF4-FFF2-40B4-BE49-F238E27FC236}">
                      <a16:creationId xmlns:a16="http://schemas.microsoft.com/office/drawing/2014/main" id="{8ADA6A6E-69A9-D7A6-C903-CC3C5DD835EE}"/>
                    </a:ext>
                  </a:extLst>
                </p:cNvPr>
                <p:cNvSpPr>
                  <a:spLocks/>
                </p:cNvSpPr>
                <p:nvPr/>
              </p:nvSpPr>
              <p:spPr bwMode="auto">
                <a:xfrm>
                  <a:off x="4479" y="3034"/>
                  <a:ext cx="246" cy="135"/>
                </a:xfrm>
                <a:custGeom>
                  <a:avLst/>
                  <a:gdLst>
                    <a:gd name="T0" fmla="*/ 334 w 115"/>
                    <a:gd name="T1" fmla="*/ 60 h 63"/>
                    <a:gd name="T2" fmla="*/ 233 w 115"/>
                    <a:gd name="T3" fmla="*/ 414 h 63"/>
                    <a:gd name="T4" fmla="*/ 481 w 115"/>
                    <a:gd name="T5" fmla="*/ 510 h 63"/>
                    <a:gd name="T6" fmla="*/ 723 w 115"/>
                    <a:gd name="T7" fmla="*/ 542 h 63"/>
                    <a:gd name="T8" fmla="*/ 901 w 115"/>
                    <a:gd name="T9" fmla="*/ 317 h 63"/>
                    <a:gd name="T10" fmla="*/ 1057 w 115"/>
                    <a:gd name="T11" fmla="*/ 96 h 63"/>
                    <a:gd name="T12" fmla="*/ 783 w 115"/>
                    <a:gd name="T13" fmla="*/ 28 h 63"/>
                    <a:gd name="T14" fmla="*/ 334 w 115"/>
                    <a:gd name="T15" fmla="*/ 6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 h="63">
                      <a:moveTo>
                        <a:pt x="34" y="6"/>
                      </a:moveTo>
                      <a:cubicBezTo>
                        <a:pt x="0" y="7"/>
                        <a:pt x="8" y="34"/>
                        <a:pt x="24" y="42"/>
                      </a:cubicBezTo>
                      <a:cubicBezTo>
                        <a:pt x="33" y="46"/>
                        <a:pt x="40" y="45"/>
                        <a:pt x="49" y="52"/>
                      </a:cubicBezTo>
                      <a:cubicBezTo>
                        <a:pt x="58" y="59"/>
                        <a:pt x="62" y="63"/>
                        <a:pt x="74" y="55"/>
                      </a:cubicBezTo>
                      <a:cubicBezTo>
                        <a:pt x="83" y="49"/>
                        <a:pt x="85" y="40"/>
                        <a:pt x="92" y="32"/>
                      </a:cubicBezTo>
                      <a:cubicBezTo>
                        <a:pt x="100" y="25"/>
                        <a:pt x="115" y="22"/>
                        <a:pt x="108" y="10"/>
                      </a:cubicBezTo>
                      <a:cubicBezTo>
                        <a:pt x="102" y="0"/>
                        <a:pt x="89" y="1"/>
                        <a:pt x="80" y="3"/>
                      </a:cubicBezTo>
                      <a:cubicBezTo>
                        <a:pt x="68" y="5"/>
                        <a:pt x="47" y="6"/>
                        <a:pt x="34" y="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4" name="Freeform 17">
                  <a:extLst>
                    <a:ext uri="{FF2B5EF4-FFF2-40B4-BE49-F238E27FC236}">
                      <a16:creationId xmlns:a16="http://schemas.microsoft.com/office/drawing/2014/main" id="{5548CCDD-3354-AC05-8B0B-F24C83CDFA11}"/>
                    </a:ext>
                  </a:extLst>
                </p:cNvPr>
                <p:cNvSpPr>
                  <a:spLocks/>
                </p:cNvSpPr>
                <p:nvPr/>
              </p:nvSpPr>
              <p:spPr bwMode="auto">
                <a:xfrm>
                  <a:off x="4011" y="3261"/>
                  <a:ext cx="160" cy="163"/>
                </a:xfrm>
                <a:custGeom>
                  <a:avLst/>
                  <a:gdLst>
                    <a:gd name="T0" fmla="*/ 465 w 75"/>
                    <a:gd name="T1" fmla="*/ 148 h 76"/>
                    <a:gd name="T2" fmla="*/ 265 w 75"/>
                    <a:gd name="T3" fmla="*/ 41 h 76"/>
                    <a:gd name="T4" fmla="*/ 341 w 75"/>
                    <a:gd name="T5" fmla="*/ 257 h 76"/>
                    <a:gd name="T6" fmla="*/ 186 w 75"/>
                    <a:gd name="T7" fmla="*/ 611 h 76"/>
                    <a:gd name="T8" fmla="*/ 523 w 75"/>
                    <a:gd name="T9" fmla="*/ 362 h 76"/>
                    <a:gd name="T10" fmla="*/ 719 w 75"/>
                    <a:gd name="T11" fmla="*/ 285 h 76"/>
                    <a:gd name="T12" fmla="*/ 465 w 75"/>
                    <a:gd name="T13" fmla="*/ 148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76">
                      <a:moveTo>
                        <a:pt x="48" y="15"/>
                      </a:moveTo>
                      <a:cubicBezTo>
                        <a:pt x="41" y="8"/>
                        <a:pt x="36" y="0"/>
                        <a:pt x="27" y="4"/>
                      </a:cubicBezTo>
                      <a:cubicBezTo>
                        <a:pt x="12" y="13"/>
                        <a:pt x="34" y="19"/>
                        <a:pt x="35" y="26"/>
                      </a:cubicBezTo>
                      <a:cubicBezTo>
                        <a:pt x="36" y="37"/>
                        <a:pt x="0" y="50"/>
                        <a:pt x="19" y="62"/>
                      </a:cubicBezTo>
                      <a:cubicBezTo>
                        <a:pt x="38" y="76"/>
                        <a:pt x="44" y="44"/>
                        <a:pt x="54" y="37"/>
                      </a:cubicBezTo>
                      <a:cubicBezTo>
                        <a:pt x="59" y="33"/>
                        <a:pt x="72" y="37"/>
                        <a:pt x="74" y="29"/>
                      </a:cubicBezTo>
                      <a:cubicBezTo>
                        <a:pt x="75" y="19"/>
                        <a:pt x="57" y="24"/>
                        <a:pt x="48" y="1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5" name="Freeform 18">
                  <a:extLst>
                    <a:ext uri="{FF2B5EF4-FFF2-40B4-BE49-F238E27FC236}">
                      <a16:creationId xmlns:a16="http://schemas.microsoft.com/office/drawing/2014/main" id="{20B276C0-3D3E-F525-7081-95F74FB7ADB1}"/>
                    </a:ext>
                  </a:extLst>
                </p:cNvPr>
                <p:cNvSpPr>
                  <a:spLocks/>
                </p:cNvSpPr>
                <p:nvPr/>
              </p:nvSpPr>
              <p:spPr bwMode="auto">
                <a:xfrm>
                  <a:off x="3924" y="3167"/>
                  <a:ext cx="175" cy="94"/>
                </a:xfrm>
                <a:custGeom>
                  <a:avLst/>
                  <a:gdLst>
                    <a:gd name="T0" fmla="*/ 514 w 82"/>
                    <a:gd name="T1" fmla="*/ 77 h 44"/>
                    <a:gd name="T2" fmla="*/ 401 w 82"/>
                    <a:gd name="T3" fmla="*/ 389 h 44"/>
                    <a:gd name="T4" fmla="*/ 728 w 82"/>
                    <a:gd name="T5" fmla="*/ 333 h 44"/>
                    <a:gd name="T6" fmla="*/ 514 w 82"/>
                    <a:gd name="T7" fmla="*/ 77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44">
                      <a:moveTo>
                        <a:pt x="53" y="8"/>
                      </a:moveTo>
                      <a:cubicBezTo>
                        <a:pt x="30" y="0"/>
                        <a:pt x="0" y="44"/>
                        <a:pt x="41" y="40"/>
                      </a:cubicBezTo>
                      <a:cubicBezTo>
                        <a:pt x="49" y="39"/>
                        <a:pt x="71" y="41"/>
                        <a:pt x="75" y="34"/>
                      </a:cubicBezTo>
                      <a:cubicBezTo>
                        <a:pt x="82" y="20"/>
                        <a:pt x="67" y="12"/>
                        <a:pt x="53" y="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6" name="Freeform 19">
                  <a:extLst>
                    <a:ext uri="{FF2B5EF4-FFF2-40B4-BE49-F238E27FC236}">
                      <a16:creationId xmlns:a16="http://schemas.microsoft.com/office/drawing/2014/main" id="{43D7E3FB-DB6F-D189-1C9D-F80491D41153}"/>
                    </a:ext>
                  </a:extLst>
                </p:cNvPr>
                <p:cNvSpPr>
                  <a:spLocks/>
                </p:cNvSpPr>
                <p:nvPr/>
              </p:nvSpPr>
              <p:spPr bwMode="auto">
                <a:xfrm>
                  <a:off x="3862" y="3242"/>
                  <a:ext cx="70" cy="58"/>
                </a:xfrm>
                <a:custGeom>
                  <a:avLst/>
                  <a:gdLst>
                    <a:gd name="T0" fmla="*/ 172 w 33"/>
                    <a:gd name="T1" fmla="*/ 9 h 27"/>
                    <a:gd name="T2" fmla="*/ 8 w 33"/>
                    <a:gd name="T3" fmla="*/ 148 h 27"/>
                    <a:gd name="T4" fmla="*/ 248 w 33"/>
                    <a:gd name="T5" fmla="*/ 129 h 27"/>
                    <a:gd name="T6" fmla="*/ 172 w 33"/>
                    <a:gd name="T7" fmla="*/ 9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27">
                      <a:moveTo>
                        <a:pt x="18" y="1"/>
                      </a:moveTo>
                      <a:cubicBezTo>
                        <a:pt x="10" y="1"/>
                        <a:pt x="0" y="6"/>
                        <a:pt x="1" y="15"/>
                      </a:cubicBezTo>
                      <a:cubicBezTo>
                        <a:pt x="6" y="27"/>
                        <a:pt x="23" y="16"/>
                        <a:pt x="26" y="13"/>
                      </a:cubicBezTo>
                      <a:cubicBezTo>
                        <a:pt x="33" y="6"/>
                        <a:pt x="28" y="0"/>
                        <a:pt x="18" y="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7" name="Freeform 20">
                  <a:extLst>
                    <a:ext uri="{FF2B5EF4-FFF2-40B4-BE49-F238E27FC236}">
                      <a16:creationId xmlns:a16="http://schemas.microsoft.com/office/drawing/2014/main" id="{32AA91E9-58B4-A4A1-A64A-35975F1B7E90}"/>
                    </a:ext>
                  </a:extLst>
                </p:cNvPr>
                <p:cNvSpPr>
                  <a:spLocks/>
                </p:cNvSpPr>
                <p:nvPr/>
              </p:nvSpPr>
              <p:spPr bwMode="auto">
                <a:xfrm>
                  <a:off x="3650" y="3342"/>
                  <a:ext cx="162" cy="71"/>
                </a:xfrm>
                <a:custGeom>
                  <a:avLst/>
                  <a:gdLst>
                    <a:gd name="T0" fmla="*/ 563 w 76"/>
                    <a:gd name="T1" fmla="*/ 9 h 33"/>
                    <a:gd name="T2" fmla="*/ 281 w 76"/>
                    <a:gd name="T3" fmla="*/ 310 h 33"/>
                    <a:gd name="T4" fmla="*/ 573 w 76"/>
                    <a:gd name="T5" fmla="*/ 189 h 33"/>
                    <a:gd name="T6" fmla="*/ 563 w 76"/>
                    <a:gd name="T7" fmla="*/ 9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33">
                      <a:moveTo>
                        <a:pt x="58" y="1"/>
                      </a:moveTo>
                      <a:cubicBezTo>
                        <a:pt x="44" y="0"/>
                        <a:pt x="0" y="25"/>
                        <a:pt x="29" y="31"/>
                      </a:cubicBezTo>
                      <a:cubicBezTo>
                        <a:pt x="38" y="33"/>
                        <a:pt x="51" y="22"/>
                        <a:pt x="59" y="19"/>
                      </a:cubicBezTo>
                      <a:cubicBezTo>
                        <a:pt x="71" y="13"/>
                        <a:pt x="76" y="3"/>
                        <a:pt x="58" y="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8" name="Freeform 21">
                  <a:extLst>
                    <a:ext uri="{FF2B5EF4-FFF2-40B4-BE49-F238E27FC236}">
                      <a16:creationId xmlns:a16="http://schemas.microsoft.com/office/drawing/2014/main" id="{C79D76CC-3FA3-A2DC-E001-6E6BD2724F40}"/>
                    </a:ext>
                  </a:extLst>
                </p:cNvPr>
                <p:cNvSpPr>
                  <a:spLocks/>
                </p:cNvSpPr>
                <p:nvPr/>
              </p:nvSpPr>
              <p:spPr bwMode="auto">
                <a:xfrm>
                  <a:off x="4765" y="3043"/>
                  <a:ext cx="56" cy="58"/>
                </a:xfrm>
                <a:custGeom>
                  <a:avLst/>
                  <a:gdLst>
                    <a:gd name="T0" fmla="*/ 190 w 26"/>
                    <a:gd name="T1" fmla="*/ 69 h 27"/>
                    <a:gd name="T2" fmla="*/ 9 w 26"/>
                    <a:gd name="T3" fmla="*/ 129 h 27"/>
                    <a:gd name="T4" fmla="*/ 181 w 26"/>
                    <a:gd name="T5" fmla="*/ 269 h 27"/>
                    <a:gd name="T6" fmla="*/ 190 w 26"/>
                    <a:gd name="T7" fmla="*/ 69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7">
                      <a:moveTo>
                        <a:pt x="19" y="7"/>
                      </a:moveTo>
                      <a:cubicBezTo>
                        <a:pt x="12" y="0"/>
                        <a:pt x="1" y="6"/>
                        <a:pt x="1" y="13"/>
                      </a:cubicBezTo>
                      <a:cubicBezTo>
                        <a:pt x="0" y="20"/>
                        <a:pt x="13" y="25"/>
                        <a:pt x="18" y="27"/>
                      </a:cubicBezTo>
                      <a:cubicBezTo>
                        <a:pt x="26" y="23"/>
                        <a:pt x="25" y="12"/>
                        <a:pt x="19" y="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9" name="Freeform 22">
                  <a:extLst>
                    <a:ext uri="{FF2B5EF4-FFF2-40B4-BE49-F238E27FC236}">
                      <a16:creationId xmlns:a16="http://schemas.microsoft.com/office/drawing/2014/main" id="{B201DE3C-2568-89F9-F189-5054F88FF37B}"/>
                    </a:ext>
                  </a:extLst>
                </p:cNvPr>
                <p:cNvSpPr>
                  <a:spLocks/>
                </p:cNvSpPr>
                <p:nvPr/>
              </p:nvSpPr>
              <p:spPr bwMode="auto">
                <a:xfrm>
                  <a:off x="4731" y="3120"/>
                  <a:ext cx="69" cy="83"/>
                </a:xfrm>
                <a:custGeom>
                  <a:avLst/>
                  <a:gdLst>
                    <a:gd name="T0" fmla="*/ 242 w 32"/>
                    <a:gd name="T1" fmla="*/ 104 h 39"/>
                    <a:gd name="T2" fmla="*/ 278 w 32"/>
                    <a:gd name="T3" fmla="*/ 240 h 39"/>
                    <a:gd name="T4" fmla="*/ 242 w 32"/>
                    <a:gd name="T5" fmla="*/ 104 h 39"/>
                    <a:gd name="T6" fmla="*/ 0 60000 65536"/>
                    <a:gd name="T7" fmla="*/ 0 60000 65536"/>
                    <a:gd name="T8" fmla="*/ 0 60000 65536"/>
                  </a:gdLst>
                  <a:ahLst/>
                  <a:cxnLst>
                    <a:cxn ang="T6">
                      <a:pos x="T0" y="T1"/>
                    </a:cxn>
                    <a:cxn ang="T7">
                      <a:pos x="T2" y="T3"/>
                    </a:cxn>
                    <a:cxn ang="T8">
                      <a:pos x="T4" y="T5"/>
                    </a:cxn>
                  </a:cxnLst>
                  <a:rect l="0" t="0" r="r" b="b"/>
                  <a:pathLst>
                    <a:path w="32" h="39">
                      <a:moveTo>
                        <a:pt x="24" y="11"/>
                      </a:moveTo>
                      <a:cubicBezTo>
                        <a:pt x="10" y="0"/>
                        <a:pt x="0" y="39"/>
                        <a:pt x="28" y="25"/>
                      </a:cubicBezTo>
                      <a:cubicBezTo>
                        <a:pt x="32" y="18"/>
                        <a:pt x="26" y="14"/>
                        <a:pt x="24" y="1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0" name="Freeform 23">
                  <a:extLst>
                    <a:ext uri="{FF2B5EF4-FFF2-40B4-BE49-F238E27FC236}">
                      <a16:creationId xmlns:a16="http://schemas.microsoft.com/office/drawing/2014/main" id="{1BDCAD7F-5D4A-69B8-10D7-FD7A4BC15857}"/>
                    </a:ext>
                  </a:extLst>
                </p:cNvPr>
                <p:cNvSpPr>
                  <a:spLocks/>
                </p:cNvSpPr>
                <p:nvPr/>
              </p:nvSpPr>
              <p:spPr bwMode="auto">
                <a:xfrm>
                  <a:off x="4280" y="3233"/>
                  <a:ext cx="79" cy="67"/>
                </a:xfrm>
                <a:custGeom>
                  <a:avLst/>
                  <a:gdLst>
                    <a:gd name="T0" fmla="*/ 265 w 37"/>
                    <a:gd name="T1" fmla="*/ 9 h 31"/>
                    <a:gd name="T2" fmla="*/ 120 w 37"/>
                    <a:gd name="T3" fmla="*/ 242 h 31"/>
                    <a:gd name="T4" fmla="*/ 350 w 37"/>
                    <a:gd name="T5" fmla="*/ 69 h 31"/>
                    <a:gd name="T6" fmla="*/ 265 w 37"/>
                    <a:gd name="T7" fmla="*/ 9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1">
                      <a:moveTo>
                        <a:pt x="27" y="1"/>
                      </a:moveTo>
                      <a:cubicBezTo>
                        <a:pt x="16" y="3"/>
                        <a:pt x="0" y="17"/>
                        <a:pt x="12" y="24"/>
                      </a:cubicBezTo>
                      <a:cubicBezTo>
                        <a:pt x="21" y="31"/>
                        <a:pt x="37" y="15"/>
                        <a:pt x="36" y="7"/>
                      </a:cubicBezTo>
                      <a:cubicBezTo>
                        <a:pt x="34" y="3"/>
                        <a:pt x="31" y="0"/>
                        <a:pt x="27" y="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1" name="Freeform 24">
                  <a:extLst>
                    <a:ext uri="{FF2B5EF4-FFF2-40B4-BE49-F238E27FC236}">
                      <a16:creationId xmlns:a16="http://schemas.microsoft.com/office/drawing/2014/main" id="{256A1259-B195-8A75-AAB2-BBB426FE12FA}"/>
                    </a:ext>
                  </a:extLst>
                </p:cNvPr>
                <p:cNvSpPr>
                  <a:spLocks/>
                </p:cNvSpPr>
                <p:nvPr/>
              </p:nvSpPr>
              <p:spPr bwMode="auto">
                <a:xfrm>
                  <a:off x="4366" y="3276"/>
                  <a:ext cx="47" cy="41"/>
                </a:xfrm>
                <a:custGeom>
                  <a:avLst/>
                  <a:gdLst>
                    <a:gd name="T0" fmla="*/ 96 w 22"/>
                    <a:gd name="T1" fmla="*/ 0 h 19"/>
                    <a:gd name="T2" fmla="*/ 9 w 22"/>
                    <a:gd name="T3" fmla="*/ 101 h 19"/>
                    <a:gd name="T4" fmla="*/ 96 w 22"/>
                    <a:gd name="T5" fmla="*/ 0 h 19"/>
                    <a:gd name="T6" fmla="*/ 0 60000 65536"/>
                    <a:gd name="T7" fmla="*/ 0 60000 65536"/>
                    <a:gd name="T8" fmla="*/ 0 60000 65536"/>
                  </a:gdLst>
                  <a:ahLst/>
                  <a:cxnLst>
                    <a:cxn ang="T6">
                      <a:pos x="T0" y="T1"/>
                    </a:cxn>
                    <a:cxn ang="T7">
                      <a:pos x="T2" y="T3"/>
                    </a:cxn>
                    <a:cxn ang="T8">
                      <a:pos x="T4" y="T5"/>
                    </a:cxn>
                  </a:cxnLst>
                  <a:rect l="0" t="0" r="r" b="b"/>
                  <a:pathLst>
                    <a:path w="22" h="19">
                      <a:moveTo>
                        <a:pt x="10" y="0"/>
                      </a:moveTo>
                      <a:cubicBezTo>
                        <a:pt x="4" y="0"/>
                        <a:pt x="0" y="4"/>
                        <a:pt x="1" y="10"/>
                      </a:cubicBezTo>
                      <a:cubicBezTo>
                        <a:pt x="4" y="19"/>
                        <a:pt x="22" y="3"/>
                        <a:pt x="1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2" name="Freeform 25">
                  <a:extLst>
                    <a:ext uri="{FF2B5EF4-FFF2-40B4-BE49-F238E27FC236}">
                      <a16:creationId xmlns:a16="http://schemas.microsoft.com/office/drawing/2014/main" id="{96843EF2-922B-A77D-F9B3-F6329856C30A}"/>
                    </a:ext>
                  </a:extLst>
                </p:cNvPr>
                <p:cNvSpPr>
                  <a:spLocks/>
                </p:cNvSpPr>
                <p:nvPr/>
              </p:nvSpPr>
              <p:spPr bwMode="auto">
                <a:xfrm>
                  <a:off x="3485" y="3351"/>
                  <a:ext cx="52" cy="38"/>
                </a:xfrm>
                <a:custGeom>
                  <a:avLst/>
                  <a:gdLst>
                    <a:gd name="T0" fmla="*/ 121 w 24"/>
                    <a:gd name="T1" fmla="*/ 0 h 18"/>
                    <a:gd name="T2" fmla="*/ 121 w 24"/>
                    <a:gd name="T3" fmla="*/ 152 h 18"/>
                    <a:gd name="T4" fmla="*/ 121 w 24"/>
                    <a:gd name="T5" fmla="*/ 0 h 18"/>
                    <a:gd name="T6" fmla="*/ 0 60000 65536"/>
                    <a:gd name="T7" fmla="*/ 0 60000 65536"/>
                    <a:gd name="T8" fmla="*/ 0 60000 65536"/>
                  </a:gdLst>
                  <a:ahLst/>
                  <a:cxnLst>
                    <a:cxn ang="T6">
                      <a:pos x="T0" y="T1"/>
                    </a:cxn>
                    <a:cxn ang="T7">
                      <a:pos x="T2" y="T3"/>
                    </a:cxn>
                    <a:cxn ang="T8">
                      <a:pos x="T4" y="T5"/>
                    </a:cxn>
                  </a:cxnLst>
                  <a:rect l="0" t="0" r="r" b="b"/>
                  <a:pathLst>
                    <a:path w="24" h="18">
                      <a:moveTo>
                        <a:pt x="12" y="0"/>
                      </a:moveTo>
                      <a:cubicBezTo>
                        <a:pt x="0" y="1"/>
                        <a:pt x="6" y="15"/>
                        <a:pt x="12" y="16"/>
                      </a:cubicBezTo>
                      <a:cubicBezTo>
                        <a:pt x="21" y="18"/>
                        <a:pt x="24" y="2"/>
                        <a:pt x="12"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3" name="Freeform 26">
                  <a:extLst>
                    <a:ext uri="{FF2B5EF4-FFF2-40B4-BE49-F238E27FC236}">
                      <a16:creationId xmlns:a16="http://schemas.microsoft.com/office/drawing/2014/main" id="{96F13B76-9793-E4AC-317B-F277C70C7AF6}"/>
                    </a:ext>
                  </a:extLst>
                </p:cNvPr>
                <p:cNvSpPr>
                  <a:spLocks/>
                </p:cNvSpPr>
                <p:nvPr/>
              </p:nvSpPr>
              <p:spPr bwMode="auto">
                <a:xfrm>
                  <a:off x="4203" y="1745"/>
                  <a:ext cx="210" cy="161"/>
                </a:xfrm>
                <a:custGeom>
                  <a:avLst/>
                  <a:gdLst>
                    <a:gd name="T0" fmla="*/ 294 w 98"/>
                    <a:gd name="T1" fmla="*/ 41 h 75"/>
                    <a:gd name="T2" fmla="*/ 137 w 98"/>
                    <a:gd name="T3" fmla="*/ 466 h 75"/>
                    <a:gd name="T4" fmla="*/ 156 w 98"/>
                    <a:gd name="T5" fmla="*/ 691 h 75"/>
                    <a:gd name="T6" fmla="*/ 441 w 98"/>
                    <a:gd name="T7" fmla="*/ 663 h 75"/>
                    <a:gd name="T8" fmla="*/ 647 w 98"/>
                    <a:gd name="T9" fmla="*/ 502 h 75"/>
                    <a:gd name="T10" fmla="*/ 868 w 98"/>
                    <a:gd name="T11" fmla="*/ 414 h 75"/>
                    <a:gd name="T12" fmla="*/ 294 w 98"/>
                    <a:gd name="T13" fmla="*/ 41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 h="75">
                      <a:moveTo>
                        <a:pt x="30" y="4"/>
                      </a:moveTo>
                      <a:cubicBezTo>
                        <a:pt x="0" y="9"/>
                        <a:pt x="15" y="30"/>
                        <a:pt x="14" y="47"/>
                      </a:cubicBezTo>
                      <a:cubicBezTo>
                        <a:pt x="14" y="56"/>
                        <a:pt x="5" y="63"/>
                        <a:pt x="16" y="70"/>
                      </a:cubicBezTo>
                      <a:cubicBezTo>
                        <a:pt x="22" y="75"/>
                        <a:pt x="38" y="70"/>
                        <a:pt x="45" y="67"/>
                      </a:cubicBezTo>
                      <a:cubicBezTo>
                        <a:pt x="53" y="63"/>
                        <a:pt x="58" y="55"/>
                        <a:pt x="66" y="51"/>
                      </a:cubicBezTo>
                      <a:cubicBezTo>
                        <a:pt x="73" y="48"/>
                        <a:pt x="84" y="50"/>
                        <a:pt x="88" y="42"/>
                      </a:cubicBezTo>
                      <a:cubicBezTo>
                        <a:pt x="98" y="18"/>
                        <a:pt x="55" y="0"/>
                        <a:pt x="30" y="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4" name="Freeform 27">
                  <a:extLst>
                    <a:ext uri="{FF2B5EF4-FFF2-40B4-BE49-F238E27FC236}">
                      <a16:creationId xmlns:a16="http://schemas.microsoft.com/office/drawing/2014/main" id="{2E32F87E-B497-2C30-4381-0213A9194637}"/>
                    </a:ext>
                  </a:extLst>
                </p:cNvPr>
                <p:cNvSpPr>
                  <a:spLocks/>
                </p:cNvSpPr>
                <p:nvPr/>
              </p:nvSpPr>
              <p:spPr bwMode="auto">
                <a:xfrm>
                  <a:off x="3671" y="1679"/>
                  <a:ext cx="263" cy="96"/>
                </a:xfrm>
                <a:custGeom>
                  <a:avLst/>
                  <a:gdLst>
                    <a:gd name="T0" fmla="*/ 791 w 123"/>
                    <a:gd name="T1" fmla="*/ 41 h 45"/>
                    <a:gd name="T2" fmla="*/ 284 w 123"/>
                    <a:gd name="T3" fmla="*/ 145 h 45"/>
                    <a:gd name="T4" fmla="*/ 402 w 123"/>
                    <a:gd name="T5" fmla="*/ 369 h 45"/>
                    <a:gd name="T6" fmla="*/ 676 w 123"/>
                    <a:gd name="T7" fmla="*/ 350 h 45"/>
                    <a:gd name="T8" fmla="*/ 928 w 123"/>
                    <a:gd name="T9" fmla="*/ 410 h 45"/>
                    <a:gd name="T10" fmla="*/ 791 w 123"/>
                    <a:gd name="T11" fmla="*/ 41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3" h="45">
                      <a:moveTo>
                        <a:pt x="81" y="4"/>
                      </a:moveTo>
                      <a:cubicBezTo>
                        <a:pt x="67" y="0"/>
                        <a:pt x="47" y="12"/>
                        <a:pt x="29" y="15"/>
                      </a:cubicBezTo>
                      <a:cubicBezTo>
                        <a:pt x="0" y="21"/>
                        <a:pt x="18" y="42"/>
                        <a:pt x="41" y="38"/>
                      </a:cubicBezTo>
                      <a:cubicBezTo>
                        <a:pt x="52" y="36"/>
                        <a:pt x="57" y="33"/>
                        <a:pt x="69" y="36"/>
                      </a:cubicBezTo>
                      <a:cubicBezTo>
                        <a:pt x="78" y="39"/>
                        <a:pt x="85" y="45"/>
                        <a:pt x="95" y="42"/>
                      </a:cubicBezTo>
                      <a:cubicBezTo>
                        <a:pt x="123" y="35"/>
                        <a:pt x="100" y="9"/>
                        <a:pt x="81" y="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5" name="Freeform 28">
                  <a:extLst>
                    <a:ext uri="{FF2B5EF4-FFF2-40B4-BE49-F238E27FC236}">
                      <a16:creationId xmlns:a16="http://schemas.microsoft.com/office/drawing/2014/main" id="{2C5B48DD-F332-ABCB-B694-4F70626C0B0E}"/>
                    </a:ext>
                  </a:extLst>
                </p:cNvPr>
                <p:cNvSpPr>
                  <a:spLocks/>
                </p:cNvSpPr>
                <p:nvPr/>
              </p:nvSpPr>
              <p:spPr bwMode="auto">
                <a:xfrm>
                  <a:off x="4883" y="1493"/>
                  <a:ext cx="98" cy="81"/>
                </a:xfrm>
                <a:custGeom>
                  <a:avLst/>
                  <a:gdLst>
                    <a:gd name="T0" fmla="*/ 386 w 46"/>
                    <a:gd name="T1" fmla="*/ 117 h 38"/>
                    <a:gd name="T2" fmla="*/ 181 w 46"/>
                    <a:gd name="T3" fmla="*/ 213 h 38"/>
                    <a:gd name="T4" fmla="*/ 377 w 46"/>
                    <a:gd name="T5" fmla="*/ 318 h 38"/>
                    <a:gd name="T6" fmla="*/ 386 w 46"/>
                    <a:gd name="T7" fmla="*/ 117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40" y="12"/>
                      </a:moveTo>
                      <a:cubicBezTo>
                        <a:pt x="32" y="0"/>
                        <a:pt x="0" y="1"/>
                        <a:pt x="19" y="22"/>
                      </a:cubicBezTo>
                      <a:cubicBezTo>
                        <a:pt x="23" y="27"/>
                        <a:pt x="32" y="38"/>
                        <a:pt x="39" y="33"/>
                      </a:cubicBezTo>
                      <a:cubicBezTo>
                        <a:pt x="46" y="28"/>
                        <a:pt x="44" y="20"/>
                        <a:pt x="40" y="1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6" name="Freeform 29">
                  <a:extLst>
                    <a:ext uri="{FF2B5EF4-FFF2-40B4-BE49-F238E27FC236}">
                      <a16:creationId xmlns:a16="http://schemas.microsoft.com/office/drawing/2014/main" id="{2BF80B62-3B80-6439-EFBC-CA106DA263C9}"/>
                    </a:ext>
                  </a:extLst>
                </p:cNvPr>
                <p:cNvSpPr>
                  <a:spLocks/>
                </p:cNvSpPr>
                <p:nvPr/>
              </p:nvSpPr>
              <p:spPr bwMode="auto">
                <a:xfrm>
                  <a:off x="4812" y="2586"/>
                  <a:ext cx="210" cy="271"/>
                </a:xfrm>
                <a:custGeom>
                  <a:avLst/>
                  <a:gdLst>
                    <a:gd name="T0" fmla="*/ 317 w 98"/>
                    <a:gd name="T1" fmla="*/ 9 h 127"/>
                    <a:gd name="T2" fmla="*/ 60 w 98"/>
                    <a:gd name="T3" fmla="*/ 213 h 127"/>
                    <a:gd name="T4" fmla="*/ 19 w 98"/>
                    <a:gd name="T5" fmla="*/ 446 h 127"/>
                    <a:gd name="T6" fmla="*/ 69 w 98"/>
                    <a:gd name="T7" fmla="*/ 670 h 127"/>
                    <a:gd name="T8" fmla="*/ 276 w 98"/>
                    <a:gd name="T9" fmla="*/ 738 h 127"/>
                    <a:gd name="T10" fmla="*/ 431 w 98"/>
                    <a:gd name="T11" fmla="*/ 634 h 127"/>
                    <a:gd name="T12" fmla="*/ 362 w 98"/>
                    <a:gd name="T13" fmla="*/ 839 h 127"/>
                    <a:gd name="T14" fmla="*/ 373 w 98"/>
                    <a:gd name="T15" fmla="*/ 1061 h 127"/>
                    <a:gd name="T16" fmla="*/ 534 w 98"/>
                    <a:gd name="T17" fmla="*/ 1233 h 127"/>
                    <a:gd name="T18" fmla="*/ 579 w 98"/>
                    <a:gd name="T19" fmla="*/ 1029 h 127"/>
                    <a:gd name="T20" fmla="*/ 671 w 98"/>
                    <a:gd name="T21" fmla="*/ 839 h 127"/>
                    <a:gd name="T22" fmla="*/ 716 w 98"/>
                    <a:gd name="T23" fmla="*/ 670 h 127"/>
                    <a:gd name="T24" fmla="*/ 896 w 98"/>
                    <a:gd name="T25" fmla="*/ 770 h 127"/>
                    <a:gd name="T26" fmla="*/ 816 w 98"/>
                    <a:gd name="T27" fmla="*/ 623 h 127"/>
                    <a:gd name="T28" fmla="*/ 816 w 98"/>
                    <a:gd name="T29" fmla="*/ 487 h 127"/>
                    <a:gd name="T30" fmla="*/ 707 w 98"/>
                    <a:gd name="T31" fmla="*/ 369 h 127"/>
                    <a:gd name="T32" fmla="*/ 602 w 98"/>
                    <a:gd name="T33" fmla="*/ 506 h 127"/>
                    <a:gd name="T34" fmla="*/ 414 w 98"/>
                    <a:gd name="T35" fmla="*/ 465 h 127"/>
                    <a:gd name="T36" fmla="*/ 302 w 98"/>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8" h="127">
                      <a:moveTo>
                        <a:pt x="32" y="1"/>
                      </a:moveTo>
                      <a:cubicBezTo>
                        <a:pt x="41" y="19"/>
                        <a:pt x="15" y="17"/>
                        <a:pt x="6" y="22"/>
                      </a:cubicBezTo>
                      <a:cubicBezTo>
                        <a:pt x="9" y="34"/>
                        <a:pt x="6" y="35"/>
                        <a:pt x="2" y="46"/>
                      </a:cubicBezTo>
                      <a:cubicBezTo>
                        <a:pt x="0" y="54"/>
                        <a:pt x="1" y="63"/>
                        <a:pt x="7" y="69"/>
                      </a:cubicBezTo>
                      <a:cubicBezTo>
                        <a:pt x="13" y="75"/>
                        <a:pt x="22" y="80"/>
                        <a:pt x="28" y="76"/>
                      </a:cubicBezTo>
                      <a:cubicBezTo>
                        <a:pt x="34" y="71"/>
                        <a:pt x="34" y="56"/>
                        <a:pt x="44" y="65"/>
                      </a:cubicBezTo>
                      <a:cubicBezTo>
                        <a:pt x="53" y="75"/>
                        <a:pt x="41" y="81"/>
                        <a:pt x="37" y="86"/>
                      </a:cubicBezTo>
                      <a:cubicBezTo>
                        <a:pt x="28" y="96"/>
                        <a:pt x="32" y="99"/>
                        <a:pt x="38" y="109"/>
                      </a:cubicBezTo>
                      <a:cubicBezTo>
                        <a:pt x="43" y="117"/>
                        <a:pt x="42" y="127"/>
                        <a:pt x="54" y="127"/>
                      </a:cubicBezTo>
                      <a:cubicBezTo>
                        <a:pt x="69" y="127"/>
                        <a:pt x="61" y="115"/>
                        <a:pt x="59" y="106"/>
                      </a:cubicBezTo>
                      <a:cubicBezTo>
                        <a:pt x="57" y="94"/>
                        <a:pt x="59" y="91"/>
                        <a:pt x="68" y="86"/>
                      </a:cubicBezTo>
                      <a:cubicBezTo>
                        <a:pt x="78" y="80"/>
                        <a:pt x="79" y="82"/>
                        <a:pt x="73" y="69"/>
                      </a:cubicBezTo>
                      <a:cubicBezTo>
                        <a:pt x="85" y="55"/>
                        <a:pt x="83" y="79"/>
                        <a:pt x="91" y="79"/>
                      </a:cubicBezTo>
                      <a:cubicBezTo>
                        <a:pt x="98" y="79"/>
                        <a:pt x="81" y="69"/>
                        <a:pt x="83" y="64"/>
                      </a:cubicBezTo>
                      <a:cubicBezTo>
                        <a:pt x="78" y="55"/>
                        <a:pt x="89" y="52"/>
                        <a:pt x="83" y="50"/>
                      </a:cubicBezTo>
                      <a:cubicBezTo>
                        <a:pt x="74" y="47"/>
                        <a:pt x="75" y="45"/>
                        <a:pt x="72" y="38"/>
                      </a:cubicBezTo>
                      <a:cubicBezTo>
                        <a:pt x="70" y="35"/>
                        <a:pt x="67" y="49"/>
                        <a:pt x="61" y="52"/>
                      </a:cubicBezTo>
                      <a:cubicBezTo>
                        <a:pt x="53" y="55"/>
                        <a:pt x="43" y="49"/>
                        <a:pt x="42" y="48"/>
                      </a:cubicBezTo>
                      <a:cubicBezTo>
                        <a:pt x="33" y="41"/>
                        <a:pt x="41" y="9"/>
                        <a:pt x="31"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7" name="Freeform 30">
                  <a:extLst>
                    <a:ext uri="{FF2B5EF4-FFF2-40B4-BE49-F238E27FC236}">
                      <a16:creationId xmlns:a16="http://schemas.microsoft.com/office/drawing/2014/main" id="{50DEE793-0A52-E309-610A-EEED529FE4FA}"/>
                    </a:ext>
                  </a:extLst>
                </p:cNvPr>
                <p:cNvSpPr>
                  <a:spLocks/>
                </p:cNvSpPr>
                <p:nvPr/>
              </p:nvSpPr>
              <p:spPr bwMode="auto">
                <a:xfrm>
                  <a:off x="3703" y="3276"/>
                  <a:ext cx="45" cy="45"/>
                </a:xfrm>
                <a:custGeom>
                  <a:avLst/>
                  <a:gdLst>
                    <a:gd name="T0" fmla="*/ 96 w 21"/>
                    <a:gd name="T1" fmla="*/ 0 h 21"/>
                    <a:gd name="T2" fmla="*/ 0 w 21"/>
                    <a:gd name="T3" fmla="*/ 88 h 21"/>
                    <a:gd name="T4" fmla="*/ 197 w 21"/>
                    <a:gd name="T5" fmla="*/ 96 h 21"/>
                    <a:gd name="T6" fmla="*/ 96 w 21"/>
                    <a:gd name="T7" fmla="*/ 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1">
                      <a:moveTo>
                        <a:pt x="10" y="0"/>
                      </a:moveTo>
                      <a:cubicBezTo>
                        <a:pt x="6" y="2"/>
                        <a:pt x="1" y="5"/>
                        <a:pt x="0" y="9"/>
                      </a:cubicBezTo>
                      <a:cubicBezTo>
                        <a:pt x="1" y="21"/>
                        <a:pt x="17" y="20"/>
                        <a:pt x="20" y="10"/>
                      </a:cubicBezTo>
                      <a:cubicBezTo>
                        <a:pt x="21" y="5"/>
                        <a:pt x="20" y="0"/>
                        <a:pt x="1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8" name="Freeform 31">
                  <a:extLst>
                    <a:ext uri="{FF2B5EF4-FFF2-40B4-BE49-F238E27FC236}">
                      <a16:creationId xmlns:a16="http://schemas.microsoft.com/office/drawing/2014/main" id="{A6C126FB-1CF5-52FD-1830-84345E232B19}"/>
                    </a:ext>
                  </a:extLst>
                </p:cNvPr>
                <p:cNvSpPr>
                  <a:spLocks/>
                </p:cNvSpPr>
                <p:nvPr/>
              </p:nvSpPr>
              <p:spPr bwMode="auto">
                <a:xfrm>
                  <a:off x="3359" y="1795"/>
                  <a:ext cx="107" cy="115"/>
                </a:xfrm>
                <a:custGeom>
                  <a:avLst/>
                  <a:gdLst>
                    <a:gd name="T0" fmla="*/ 68 w 50"/>
                    <a:gd name="T1" fmla="*/ 341 h 54"/>
                    <a:gd name="T2" fmla="*/ 422 w 50"/>
                    <a:gd name="T3" fmla="*/ 173 h 54"/>
                    <a:gd name="T4" fmla="*/ 68 w 50"/>
                    <a:gd name="T5" fmla="*/ 341 h 54"/>
                    <a:gd name="T6" fmla="*/ 0 60000 65536"/>
                    <a:gd name="T7" fmla="*/ 0 60000 65536"/>
                    <a:gd name="T8" fmla="*/ 0 60000 65536"/>
                  </a:gdLst>
                  <a:ahLst/>
                  <a:cxnLst>
                    <a:cxn ang="T6">
                      <a:pos x="T0" y="T1"/>
                    </a:cxn>
                    <a:cxn ang="T7">
                      <a:pos x="T2" y="T3"/>
                    </a:cxn>
                    <a:cxn ang="T8">
                      <a:pos x="T4" y="T5"/>
                    </a:cxn>
                  </a:cxnLst>
                  <a:rect l="0" t="0" r="r" b="b"/>
                  <a:pathLst>
                    <a:path w="50" h="54">
                      <a:moveTo>
                        <a:pt x="7" y="35"/>
                      </a:moveTo>
                      <a:cubicBezTo>
                        <a:pt x="10" y="54"/>
                        <a:pt x="50" y="35"/>
                        <a:pt x="43" y="18"/>
                      </a:cubicBezTo>
                      <a:cubicBezTo>
                        <a:pt x="36" y="0"/>
                        <a:pt x="0" y="22"/>
                        <a:pt x="7" y="3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9" name="Freeform 32">
                  <a:extLst>
                    <a:ext uri="{FF2B5EF4-FFF2-40B4-BE49-F238E27FC236}">
                      <a16:creationId xmlns:a16="http://schemas.microsoft.com/office/drawing/2014/main" id="{67E95D2B-0947-CB9B-4AD4-88ED6351C21A}"/>
                    </a:ext>
                  </a:extLst>
                </p:cNvPr>
                <p:cNvSpPr>
                  <a:spLocks/>
                </p:cNvSpPr>
                <p:nvPr/>
              </p:nvSpPr>
              <p:spPr bwMode="auto">
                <a:xfrm>
                  <a:off x="3471" y="1741"/>
                  <a:ext cx="55" cy="49"/>
                </a:xfrm>
                <a:custGeom>
                  <a:avLst/>
                  <a:gdLst>
                    <a:gd name="T0" fmla="*/ 28 w 26"/>
                    <a:gd name="T1" fmla="*/ 145 h 23"/>
                    <a:gd name="T2" fmla="*/ 228 w 26"/>
                    <a:gd name="T3" fmla="*/ 85 h 23"/>
                    <a:gd name="T4" fmla="*/ 28 w 26"/>
                    <a:gd name="T5" fmla="*/ 145 h 23"/>
                    <a:gd name="T6" fmla="*/ 0 60000 65536"/>
                    <a:gd name="T7" fmla="*/ 0 60000 65536"/>
                    <a:gd name="T8" fmla="*/ 0 60000 65536"/>
                  </a:gdLst>
                  <a:ahLst/>
                  <a:cxnLst>
                    <a:cxn ang="T6">
                      <a:pos x="T0" y="T1"/>
                    </a:cxn>
                    <a:cxn ang="T7">
                      <a:pos x="T2" y="T3"/>
                    </a:cxn>
                    <a:cxn ang="T8">
                      <a:pos x="T4" y="T5"/>
                    </a:cxn>
                  </a:cxnLst>
                  <a:rect l="0" t="0" r="r" b="b"/>
                  <a:pathLst>
                    <a:path w="26" h="23">
                      <a:moveTo>
                        <a:pt x="3" y="15"/>
                      </a:moveTo>
                      <a:cubicBezTo>
                        <a:pt x="4" y="23"/>
                        <a:pt x="26" y="19"/>
                        <a:pt x="24" y="9"/>
                      </a:cubicBezTo>
                      <a:cubicBezTo>
                        <a:pt x="23" y="0"/>
                        <a:pt x="0" y="5"/>
                        <a:pt x="3" y="1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0" name="Freeform 33">
                  <a:extLst>
                    <a:ext uri="{FF2B5EF4-FFF2-40B4-BE49-F238E27FC236}">
                      <a16:creationId xmlns:a16="http://schemas.microsoft.com/office/drawing/2014/main" id="{7E56CB54-EAEC-532A-7305-3801AE01C835}"/>
                    </a:ext>
                  </a:extLst>
                </p:cNvPr>
                <p:cNvSpPr>
                  <a:spLocks/>
                </p:cNvSpPr>
                <p:nvPr/>
              </p:nvSpPr>
              <p:spPr bwMode="auto">
                <a:xfrm>
                  <a:off x="4075" y="1647"/>
                  <a:ext cx="86" cy="62"/>
                </a:xfrm>
                <a:custGeom>
                  <a:avLst/>
                  <a:gdLst>
                    <a:gd name="T0" fmla="*/ 69 w 40"/>
                    <a:gd name="T1" fmla="*/ 128 h 29"/>
                    <a:gd name="T2" fmla="*/ 277 w 40"/>
                    <a:gd name="T3" fmla="*/ 224 h 29"/>
                    <a:gd name="T4" fmla="*/ 69 w 40"/>
                    <a:gd name="T5" fmla="*/ 128 h 29"/>
                    <a:gd name="T6" fmla="*/ 0 60000 65536"/>
                    <a:gd name="T7" fmla="*/ 0 60000 65536"/>
                    <a:gd name="T8" fmla="*/ 0 60000 65536"/>
                  </a:gdLst>
                  <a:ahLst/>
                  <a:cxnLst>
                    <a:cxn ang="T6">
                      <a:pos x="T0" y="T1"/>
                    </a:cxn>
                    <a:cxn ang="T7">
                      <a:pos x="T2" y="T3"/>
                    </a:cxn>
                    <a:cxn ang="T8">
                      <a:pos x="T4" y="T5"/>
                    </a:cxn>
                  </a:cxnLst>
                  <a:rect l="0" t="0" r="r" b="b"/>
                  <a:pathLst>
                    <a:path w="40" h="29">
                      <a:moveTo>
                        <a:pt x="7" y="13"/>
                      </a:moveTo>
                      <a:cubicBezTo>
                        <a:pt x="0" y="25"/>
                        <a:pt x="16" y="29"/>
                        <a:pt x="28" y="23"/>
                      </a:cubicBezTo>
                      <a:cubicBezTo>
                        <a:pt x="40" y="16"/>
                        <a:pt x="13" y="0"/>
                        <a:pt x="7" y="1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1" name="Freeform 34">
                  <a:extLst>
                    <a:ext uri="{FF2B5EF4-FFF2-40B4-BE49-F238E27FC236}">
                      <a16:creationId xmlns:a16="http://schemas.microsoft.com/office/drawing/2014/main" id="{126DA14F-39E2-B0EB-1ECC-B2AEB883652D}"/>
                    </a:ext>
                  </a:extLst>
                </p:cNvPr>
                <p:cNvSpPr>
                  <a:spLocks/>
                </p:cNvSpPr>
                <p:nvPr/>
              </p:nvSpPr>
              <p:spPr bwMode="auto">
                <a:xfrm>
                  <a:off x="3099" y="3250"/>
                  <a:ext cx="92" cy="54"/>
                </a:xfrm>
                <a:custGeom>
                  <a:avLst/>
                  <a:gdLst>
                    <a:gd name="T0" fmla="*/ 145 w 43"/>
                    <a:gd name="T1" fmla="*/ 19 h 25"/>
                    <a:gd name="T2" fmla="*/ 28 w 43"/>
                    <a:gd name="T3" fmla="*/ 69 h 25"/>
                    <a:gd name="T4" fmla="*/ 325 w 43"/>
                    <a:gd name="T5" fmla="*/ 210 h 25"/>
                    <a:gd name="T6" fmla="*/ 145 w 43"/>
                    <a:gd name="T7" fmla="*/ 19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25">
                      <a:moveTo>
                        <a:pt x="15" y="2"/>
                      </a:moveTo>
                      <a:cubicBezTo>
                        <a:pt x="12" y="0"/>
                        <a:pt x="5" y="2"/>
                        <a:pt x="3" y="7"/>
                      </a:cubicBezTo>
                      <a:cubicBezTo>
                        <a:pt x="0" y="13"/>
                        <a:pt x="28" y="25"/>
                        <a:pt x="33" y="21"/>
                      </a:cubicBezTo>
                      <a:cubicBezTo>
                        <a:pt x="43" y="12"/>
                        <a:pt x="23" y="4"/>
                        <a:pt x="15" y="2"/>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2" name="Freeform 35">
                  <a:extLst>
                    <a:ext uri="{FF2B5EF4-FFF2-40B4-BE49-F238E27FC236}">
                      <a16:creationId xmlns:a16="http://schemas.microsoft.com/office/drawing/2014/main" id="{786C77AB-435C-36C1-0BCB-B6A09F77D850}"/>
                    </a:ext>
                  </a:extLst>
                </p:cNvPr>
                <p:cNvSpPr>
                  <a:spLocks/>
                </p:cNvSpPr>
                <p:nvPr/>
              </p:nvSpPr>
              <p:spPr bwMode="auto">
                <a:xfrm>
                  <a:off x="5009" y="1453"/>
                  <a:ext cx="41" cy="21"/>
                </a:xfrm>
                <a:custGeom>
                  <a:avLst/>
                  <a:gdLst>
                    <a:gd name="T0" fmla="*/ 101 w 19"/>
                    <a:gd name="T1" fmla="*/ 0 h 10"/>
                    <a:gd name="T2" fmla="*/ 121 w 19"/>
                    <a:gd name="T3" fmla="*/ 84 h 10"/>
                    <a:gd name="T4" fmla="*/ 101 w 19"/>
                    <a:gd name="T5" fmla="*/ 0 h 10"/>
                    <a:gd name="T6" fmla="*/ 0 60000 65536"/>
                    <a:gd name="T7" fmla="*/ 0 60000 65536"/>
                    <a:gd name="T8" fmla="*/ 0 60000 65536"/>
                  </a:gdLst>
                  <a:ahLst/>
                  <a:cxnLst>
                    <a:cxn ang="T6">
                      <a:pos x="T0" y="T1"/>
                    </a:cxn>
                    <a:cxn ang="T7">
                      <a:pos x="T2" y="T3"/>
                    </a:cxn>
                    <a:cxn ang="T8">
                      <a:pos x="T4" y="T5"/>
                    </a:cxn>
                  </a:cxnLst>
                  <a:rect l="0" t="0" r="r" b="b"/>
                  <a:pathLst>
                    <a:path w="19" h="10">
                      <a:moveTo>
                        <a:pt x="10" y="0"/>
                      </a:moveTo>
                      <a:cubicBezTo>
                        <a:pt x="0" y="2"/>
                        <a:pt x="5" y="10"/>
                        <a:pt x="12" y="9"/>
                      </a:cubicBezTo>
                      <a:cubicBezTo>
                        <a:pt x="19" y="7"/>
                        <a:pt x="19" y="0"/>
                        <a:pt x="1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3" name="Freeform 36">
                  <a:extLst>
                    <a:ext uri="{FF2B5EF4-FFF2-40B4-BE49-F238E27FC236}">
                      <a16:creationId xmlns:a16="http://schemas.microsoft.com/office/drawing/2014/main" id="{E91C8F1B-6004-F7A1-F034-B7BF5ABAC8B1}"/>
                    </a:ext>
                  </a:extLst>
                </p:cNvPr>
                <p:cNvSpPr>
                  <a:spLocks/>
                </p:cNvSpPr>
                <p:nvPr/>
              </p:nvSpPr>
              <p:spPr bwMode="auto">
                <a:xfrm>
                  <a:off x="3163" y="1827"/>
                  <a:ext cx="85" cy="66"/>
                </a:xfrm>
                <a:custGeom>
                  <a:avLst/>
                  <a:gdLst>
                    <a:gd name="T0" fmla="*/ 60 w 40"/>
                    <a:gd name="T1" fmla="*/ 68 h 31"/>
                    <a:gd name="T2" fmla="*/ 257 w 40"/>
                    <a:gd name="T3" fmla="*/ 232 h 31"/>
                    <a:gd name="T4" fmla="*/ 60 w 40"/>
                    <a:gd name="T5" fmla="*/ 68 h 31"/>
                    <a:gd name="T6" fmla="*/ 0 60000 65536"/>
                    <a:gd name="T7" fmla="*/ 0 60000 65536"/>
                    <a:gd name="T8" fmla="*/ 0 60000 65536"/>
                  </a:gdLst>
                  <a:ahLst/>
                  <a:cxnLst>
                    <a:cxn ang="T6">
                      <a:pos x="T0" y="T1"/>
                    </a:cxn>
                    <a:cxn ang="T7">
                      <a:pos x="T2" y="T3"/>
                    </a:cxn>
                    <a:cxn ang="T8">
                      <a:pos x="T4" y="T5"/>
                    </a:cxn>
                  </a:cxnLst>
                  <a:rect l="0" t="0" r="r" b="b"/>
                  <a:pathLst>
                    <a:path w="40" h="31">
                      <a:moveTo>
                        <a:pt x="6" y="7"/>
                      </a:moveTo>
                      <a:cubicBezTo>
                        <a:pt x="0" y="14"/>
                        <a:pt x="19" y="31"/>
                        <a:pt x="27" y="24"/>
                      </a:cubicBezTo>
                      <a:cubicBezTo>
                        <a:pt x="40" y="12"/>
                        <a:pt x="17" y="0"/>
                        <a:pt x="6" y="7"/>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4" name="Freeform 37">
                  <a:extLst>
                    <a:ext uri="{FF2B5EF4-FFF2-40B4-BE49-F238E27FC236}">
                      <a16:creationId xmlns:a16="http://schemas.microsoft.com/office/drawing/2014/main" id="{E84B1393-3586-3438-2E6F-697A1FD4FA6F}"/>
                    </a:ext>
                  </a:extLst>
                </p:cNvPr>
                <p:cNvSpPr>
                  <a:spLocks/>
                </p:cNvSpPr>
                <p:nvPr/>
              </p:nvSpPr>
              <p:spPr bwMode="auto">
                <a:xfrm>
                  <a:off x="3109" y="1773"/>
                  <a:ext cx="37" cy="30"/>
                </a:xfrm>
                <a:custGeom>
                  <a:avLst/>
                  <a:gdLst>
                    <a:gd name="T0" fmla="*/ 96 w 17"/>
                    <a:gd name="T1" fmla="*/ 41 h 14"/>
                    <a:gd name="T2" fmla="*/ 44 w 17"/>
                    <a:gd name="T3" fmla="*/ 109 h 14"/>
                    <a:gd name="T4" fmla="*/ 96 w 17"/>
                    <a:gd name="T5" fmla="*/ 41 h 14"/>
                    <a:gd name="T6" fmla="*/ 0 60000 65536"/>
                    <a:gd name="T7" fmla="*/ 0 60000 65536"/>
                    <a:gd name="T8" fmla="*/ 0 60000 65536"/>
                  </a:gdLst>
                  <a:ahLst/>
                  <a:cxnLst>
                    <a:cxn ang="T6">
                      <a:pos x="T0" y="T1"/>
                    </a:cxn>
                    <a:cxn ang="T7">
                      <a:pos x="T2" y="T3"/>
                    </a:cxn>
                    <a:cxn ang="T8">
                      <a:pos x="T4" y="T5"/>
                    </a:cxn>
                  </a:cxnLst>
                  <a:rect l="0" t="0" r="r" b="b"/>
                  <a:pathLst>
                    <a:path w="17" h="14">
                      <a:moveTo>
                        <a:pt x="9" y="4"/>
                      </a:moveTo>
                      <a:cubicBezTo>
                        <a:pt x="0" y="0"/>
                        <a:pt x="0" y="8"/>
                        <a:pt x="4" y="11"/>
                      </a:cubicBezTo>
                      <a:cubicBezTo>
                        <a:pt x="9" y="14"/>
                        <a:pt x="17" y="10"/>
                        <a:pt x="9" y="4"/>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5" name="Freeform 38">
                  <a:extLst>
                    <a:ext uri="{FF2B5EF4-FFF2-40B4-BE49-F238E27FC236}">
                      <a16:creationId xmlns:a16="http://schemas.microsoft.com/office/drawing/2014/main" id="{728E78B5-4967-465E-C291-D891C8C9CE31}"/>
                    </a:ext>
                  </a:extLst>
                </p:cNvPr>
                <p:cNvSpPr>
                  <a:spLocks/>
                </p:cNvSpPr>
                <p:nvPr/>
              </p:nvSpPr>
              <p:spPr bwMode="auto">
                <a:xfrm>
                  <a:off x="3332" y="2096"/>
                  <a:ext cx="427" cy="254"/>
                </a:xfrm>
                <a:custGeom>
                  <a:avLst/>
                  <a:gdLst>
                    <a:gd name="T0" fmla="*/ 120 w 200"/>
                    <a:gd name="T1" fmla="*/ 88 h 119"/>
                    <a:gd name="T2" fmla="*/ 9 w 200"/>
                    <a:gd name="T3" fmla="*/ 241 h 119"/>
                    <a:gd name="T4" fmla="*/ 88 w 200"/>
                    <a:gd name="T5" fmla="*/ 361 h 119"/>
                    <a:gd name="T6" fmla="*/ 49 w 200"/>
                    <a:gd name="T7" fmla="*/ 679 h 119"/>
                    <a:gd name="T8" fmla="*/ 515 w 200"/>
                    <a:gd name="T9" fmla="*/ 1157 h 119"/>
                    <a:gd name="T10" fmla="*/ 342 w 200"/>
                    <a:gd name="T11" fmla="*/ 747 h 119"/>
                    <a:gd name="T12" fmla="*/ 662 w 200"/>
                    <a:gd name="T13" fmla="*/ 591 h 119"/>
                    <a:gd name="T14" fmla="*/ 1080 w 200"/>
                    <a:gd name="T15" fmla="*/ 719 h 119"/>
                    <a:gd name="T16" fmla="*/ 1482 w 200"/>
                    <a:gd name="T17" fmla="*/ 566 h 119"/>
                    <a:gd name="T18" fmla="*/ 1904 w 200"/>
                    <a:gd name="T19" fmla="*/ 446 h 119"/>
                    <a:gd name="T20" fmla="*/ 884 w 200"/>
                    <a:gd name="T21" fmla="*/ 514 h 119"/>
                    <a:gd name="T22" fmla="*/ 771 w 200"/>
                    <a:gd name="T23" fmla="*/ 41 h 119"/>
                    <a:gd name="T24" fmla="*/ 455 w 200"/>
                    <a:gd name="T25" fmla="*/ 49 h 119"/>
                    <a:gd name="T26" fmla="*/ 164 w 200"/>
                    <a:gd name="T27" fmla="*/ 60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0" h="119">
                      <a:moveTo>
                        <a:pt x="12" y="9"/>
                      </a:moveTo>
                      <a:cubicBezTo>
                        <a:pt x="6" y="12"/>
                        <a:pt x="1" y="18"/>
                        <a:pt x="1" y="25"/>
                      </a:cubicBezTo>
                      <a:cubicBezTo>
                        <a:pt x="0" y="32"/>
                        <a:pt x="4" y="31"/>
                        <a:pt x="9" y="37"/>
                      </a:cubicBezTo>
                      <a:cubicBezTo>
                        <a:pt x="18" y="49"/>
                        <a:pt x="6" y="57"/>
                        <a:pt x="5" y="70"/>
                      </a:cubicBezTo>
                      <a:cubicBezTo>
                        <a:pt x="2" y="96"/>
                        <a:pt x="33" y="110"/>
                        <a:pt x="53" y="119"/>
                      </a:cubicBezTo>
                      <a:cubicBezTo>
                        <a:pt x="42" y="106"/>
                        <a:pt x="30" y="94"/>
                        <a:pt x="35" y="77"/>
                      </a:cubicBezTo>
                      <a:cubicBezTo>
                        <a:pt x="38" y="61"/>
                        <a:pt x="53" y="54"/>
                        <a:pt x="68" y="61"/>
                      </a:cubicBezTo>
                      <a:cubicBezTo>
                        <a:pt x="84" y="68"/>
                        <a:pt x="91" y="79"/>
                        <a:pt x="111" y="74"/>
                      </a:cubicBezTo>
                      <a:cubicBezTo>
                        <a:pt x="125" y="70"/>
                        <a:pt x="136" y="60"/>
                        <a:pt x="152" y="58"/>
                      </a:cubicBezTo>
                      <a:cubicBezTo>
                        <a:pt x="162" y="56"/>
                        <a:pt x="192" y="56"/>
                        <a:pt x="196" y="46"/>
                      </a:cubicBezTo>
                      <a:cubicBezTo>
                        <a:pt x="200" y="32"/>
                        <a:pt x="102" y="59"/>
                        <a:pt x="91" y="53"/>
                      </a:cubicBezTo>
                      <a:cubicBezTo>
                        <a:pt x="62" y="37"/>
                        <a:pt x="109" y="1"/>
                        <a:pt x="79" y="4"/>
                      </a:cubicBezTo>
                      <a:cubicBezTo>
                        <a:pt x="68" y="5"/>
                        <a:pt x="56" y="5"/>
                        <a:pt x="47" y="5"/>
                      </a:cubicBezTo>
                      <a:cubicBezTo>
                        <a:pt x="36" y="4"/>
                        <a:pt x="26" y="0"/>
                        <a:pt x="17" y="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6" name="Freeform 39">
                  <a:extLst>
                    <a:ext uri="{FF2B5EF4-FFF2-40B4-BE49-F238E27FC236}">
                      <a16:creationId xmlns:a16="http://schemas.microsoft.com/office/drawing/2014/main" id="{074AF209-067D-9885-AD78-943D44EF2670}"/>
                    </a:ext>
                  </a:extLst>
                </p:cNvPr>
                <p:cNvSpPr>
                  <a:spLocks/>
                </p:cNvSpPr>
                <p:nvPr/>
              </p:nvSpPr>
              <p:spPr bwMode="auto">
                <a:xfrm>
                  <a:off x="4022" y="2167"/>
                  <a:ext cx="149" cy="89"/>
                </a:xfrm>
                <a:custGeom>
                  <a:avLst/>
                  <a:gdLst>
                    <a:gd name="T0" fmla="*/ 272 w 70"/>
                    <a:gd name="T1" fmla="*/ 8 h 42"/>
                    <a:gd name="T2" fmla="*/ 68 w 70"/>
                    <a:gd name="T3" fmla="*/ 229 h 42"/>
                    <a:gd name="T4" fmla="*/ 289 w 70"/>
                    <a:gd name="T5" fmla="*/ 401 h 42"/>
                    <a:gd name="T6" fmla="*/ 598 w 70"/>
                    <a:gd name="T7" fmla="*/ 180 h 42"/>
                    <a:gd name="T8" fmla="*/ 453 w 70"/>
                    <a:gd name="T9" fmla="*/ 28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42">
                      <a:moveTo>
                        <a:pt x="28" y="1"/>
                      </a:moveTo>
                      <a:cubicBezTo>
                        <a:pt x="22" y="10"/>
                        <a:pt x="11" y="15"/>
                        <a:pt x="7" y="24"/>
                      </a:cubicBezTo>
                      <a:cubicBezTo>
                        <a:pt x="0" y="39"/>
                        <a:pt x="20" y="42"/>
                        <a:pt x="30" y="42"/>
                      </a:cubicBezTo>
                      <a:cubicBezTo>
                        <a:pt x="46" y="42"/>
                        <a:pt x="54" y="31"/>
                        <a:pt x="62" y="19"/>
                      </a:cubicBezTo>
                      <a:cubicBezTo>
                        <a:pt x="70" y="7"/>
                        <a:pt x="64" y="0"/>
                        <a:pt x="47" y="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7" name="Freeform 40">
                  <a:extLst>
                    <a:ext uri="{FF2B5EF4-FFF2-40B4-BE49-F238E27FC236}">
                      <a16:creationId xmlns:a16="http://schemas.microsoft.com/office/drawing/2014/main" id="{D58D2C64-D929-6A87-44D3-763BB09D7419}"/>
                    </a:ext>
                  </a:extLst>
                </p:cNvPr>
                <p:cNvSpPr>
                  <a:spLocks/>
                </p:cNvSpPr>
                <p:nvPr/>
              </p:nvSpPr>
              <p:spPr bwMode="auto">
                <a:xfrm>
                  <a:off x="4255" y="1942"/>
                  <a:ext cx="318" cy="265"/>
                </a:xfrm>
                <a:custGeom>
                  <a:avLst/>
                  <a:gdLst>
                    <a:gd name="T0" fmla="*/ 19 w 149"/>
                    <a:gd name="T1" fmla="*/ 1064 h 124"/>
                    <a:gd name="T2" fmla="*/ 497 w 149"/>
                    <a:gd name="T3" fmla="*/ 547 h 124"/>
                    <a:gd name="T4" fmla="*/ 884 w 149"/>
                    <a:gd name="T5" fmla="*/ 547 h 124"/>
                    <a:gd name="T6" fmla="*/ 1208 w 149"/>
                    <a:gd name="T7" fmla="*/ 712 h 124"/>
                    <a:gd name="T8" fmla="*/ 1097 w 149"/>
                    <a:gd name="T9" fmla="*/ 515 h 124"/>
                    <a:gd name="T10" fmla="*/ 935 w 149"/>
                    <a:gd name="T11" fmla="*/ 370 h 124"/>
                    <a:gd name="T12" fmla="*/ 1244 w 149"/>
                    <a:gd name="T13" fmla="*/ 28 h 124"/>
                    <a:gd name="T14" fmla="*/ 1449 w 149"/>
                    <a:gd name="T15" fmla="*/ 301 h 124"/>
                    <a:gd name="T16" fmla="*/ 1353 w 149"/>
                    <a:gd name="T17" fmla="*/ 808 h 124"/>
                    <a:gd name="T18" fmla="*/ 1244 w 149"/>
                    <a:gd name="T19" fmla="*/ 1073 h 124"/>
                    <a:gd name="T20" fmla="*/ 839 w 149"/>
                    <a:gd name="T21" fmla="*/ 1160 h 124"/>
                    <a:gd name="T22" fmla="*/ 0 w 149"/>
                    <a:gd name="T23" fmla="*/ 1133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9" h="124">
                      <a:moveTo>
                        <a:pt x="2" y="109"/>
                      </a:moveTo>
                      <a:cubicBezTo>
                        <a:pt x="7" y="82"/>
                        <a:pt x="28" y="65"/>
                        <a:pt x="51" y="56"/>
                      </a:cubicBezTo>
                      <a:cubicBezTo>
                        <a:pt x="64" y="51"/>
                        <a:pt x="79" y="50"/>
                        <a:pt x="91" y="56"/>
                      </a:cubicBezTo>
                      <a:cubicBezTo>
                        <a:pt x="99" y="60"/>
                        <a:pt x="117" y="77"/>
                        <a:pt x="124" y="73"/>
                      </a:cubicBezTo>
                      <a:cubicBezTo>
                        <a:pt x="121" y="64"/>
                        <a:pt x="119" y="59"/>
                        <a:pt x="113" y="53"/>
                      </a:cubicBezTo>
                      <a:cubicBezTo>
                        <a:pt x="108" y="49"/>
                        <a:pt x="98" y="43"/>
                        <a:pt x="96" y="38"/>
                      </a:cubicBezTo>
                      <a:cubicBezTo>
                        <a:pt x="93" y="26"/>
                        <a:pt x="118" y="5"/>
                        <a:pt x="128" y="3"/>
                      </a:cubicBezTo>
                      <a:cubicBezTo>
                        <a:pt x="139" y="0"/>
                        <a:pt x="149" y="19"/>
                        <a:pt x="149" y="31"/>
                      </a:cubicBezTo>
                      <a:cubicBezTo>
                        <a:pt x="148" y="46"/>
                        <a:pt x="138" y="66"/>
                        <a:pt x="139" y="83"/>
                      </a:cubicBezTo>
                      <a:cubicBezTo>
                        <a:pt x="139" y="98"/>
                        <a:pt x="145" y="105"/>
                        <a:pt x="128" y="110"/>
                      </a:cubicBezTo>
                      <a:cubicBezTo>
                        <a:pt x="114" y="114"/>
                        <a:pt x="100" y="117"/>
                        <a:pt x="86" y="119"/>
                      </a:cubicBezTo>
                      <a:cubicBezTo>
                        <a:pt x="55" y="122"/>
                        <a:pt x="28" y="124"/>
                        <a:pt x="0" y="11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8" name="Freeform 41">
                  <a:extLst>
                    <a:ext uri="{FF2B5EF4-FFF2-40B4-BE49-F238E27FC236}">
                      <a16:creationId xmlns:a16="http://schemas.microsoft.com/office/drawing/2014/main" id="{2270604B-0586-D3CB-6E21-94F88FEE6574}"/>
                    </a:ext>
                  </a:extLst>
                </p:cNvPr>
                <p:cNvSpPr>
                  <a:spLocks/>
                </p:cNvSpPr>
                <p:nvPr/>
              </p:nvSpPr>
              <p:spPr bwMode="auto">
                <a:xfrm>
                  <a:off x="4526" y="1981"/>
                  <a:ext cx="141" cy="115"/>
                </a:xfrm>
                <a:custGeom>
                  <a:avLst/>
                  <a:gdLst>
                    <a:gd name="T0" fmla="*/ 197 w 66"/>
                    <a:gd name="T1" fmla="*/ 0 h 54"/>
                    <a:gd name="T2" fmla="*/ 558 w 66"/>
                    <a:gd name="T3" fmla="*/ 196 h 54"/>
                    <a:gd name="T4" fmla="*/ 310 w 66"/>
                    <a:gd name="T5" fmla="*/ 426 h 54"/>
                    <a:gd name="T6" fmla="*/ 265 w 66"/>
                    <a:gd name="T7" fmla="*/ 309 h 54"/>
                    <a:gd name="T8" fmla="*/ 120 w 66"/>
                    <a:gd name="T9" fmla="*/ 522 h 54"/>
                    <a:gd name="T10" fmla="*/ 0 w 66"/>
                    <a:gd name="T11" fmla="*/ 4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54">
                      <a:moveTo>
                        <a:pt x="20" y="0"/>
                      </a:moveTo>
                      <a:cubicBezTo>
                        <a:pt x="27" y="1"/>
                        <a:pt x="52" y="13"/>
                        <a:pt x="57" y="20"/>
                      </a:cubicBezTo>
                      <a:cubicBezTo>
                        <a:pt x="66" y="33"/>
                        <a:pt x="43" y="44"/>
                        <a:pt x="32" y="44"/>
                      </a:cubicBezTo>
                      <a:cubicBezTo>
                        <a:pt x="45" y="38"/>
                        <a:pt x="37" y="21"/>
                        <a:pt x="27" y="32"/>
                      </a:cubicBezTo>
                      <a:cubicBezTo>
                        <a:pt x="21" y="38"/>
                        <a:pt x="19" y="47"/>
                        <a:pt x="12" y="54"/>
                      </a:cubicBezTo>
                      <a:cubicBezTo>
                        <a:pt x="23" y="33"/>
                        <a:pt x="21" y="13"/>
                        <a:pt x="0" y="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9" name="Freeform 42">
                  <a:extLst>
                    <a:ext uri="{FF2B5EF4-FFF2-40B4-BE49-F238E27FC236}">
                      <a16:creationId xmlns:a16="http://schemas.microsoft.com/office/drawing/2014/main" id="{52A63B1E-391F-20F1-DD85-E614A6D340AF}"/>
                    </a:ext>
                  </a:extLst>
                </p:cNvPr>
                <p:cNvSpPr>
                  <a:spLocks/>
                </p:cNvSpPr>
                <p:nvPr/>
              </p:nvSpPr>
              <p:spPr bwMode="auto">
                <a:xfrm>
                  <a:off x="3994" y="1792"/>
                  <a:ext cx="271" cy="176"/>
                </a:xfrm>
                <a:custGeom>
                  <a:avLst/>
                  <a:gdLst>
                    <a:gd name="T0" fmla="*/ 1233 w 127"/>
                    <a:gd name="T1" fmla="*/ 562 h 82"/>
                    <a:gd name="T2" fmla="*/ 787 w 127"/>
                    <a:gd name="T3" fmla="*/ 515 h 82"/>
                    <a:gd name="T4" fmla="*/ 602 w 127"/>
                    <a:gd name="T5" fmla="*/ 346 h 82"/>
                    <a:gd name="T6" fmla="*/ 410 w 127"/>
                    <a:gd name="T7" fmla="*/ 249 h 82"/>
                    <a:gd name="T8" fmla="*/ 241 w 127"/>
                    <a:gd name="T9" fmla="*/ 112 h 82"/>
                    <a:gd name="T10" fmla="*/ 19 w 127"/>
                    <a:gd name="T11" fmla="*/ 9 h 82"/>
                    <a:gd name="T12" fmla="*/ 128 w 127"/>
                    <a:gd name="T13" fmla="*/ 266 h 82"/>
                    <a:gd name="T14" fmla="*/ 233 w 127"/>
                    <a:gd name="T15" fmla="*/ 466 h 82"/>
                    <a:gd name="T16" fmla="*/ 465 w 127"/>
                    <a:gd name="T17" fmla="*/ 562 h 82"/>
                    <a:gd name="T18" fmla="*/ 574 w 127"/>
                    <a:gd name="T19" fmla="*/ 743 h 82"/>
                    <a:gd name="T20" fmla="*/ 1048 w 127"/>
                    <a:gd name="T21" fmla="*/ 811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7" h="82">
                      <a:moveTo>
                        <a:pt x="127" y="57"/>
                      </a:moveTo>
                      <a:cubicBezTo>
                        <a:pt x="111" y="61"/>
                        <a:pt x="95" y="62"/>
                        <a:pt x="81" y="52"/>
                      </a:cubicBezTo>
                      <a:cubicBezTo>
                        <a:pt x="75" y="47"/>
                        <a:pt x="68" y="40"/>
                        <a:pt x="62" y="35"/>
                      </a:cubicBezTo>
                      <a:cubicBezTo>
                        <a:pt x="53" y="28"/>
                        <a:pt x="53" y="28"/>
                        <a:pt x="42" y="25"/>
                      </a:cubicBezTo>
                      <a:cubicBezTo>
                        <a:pt x="28" y="22"/>
                        <a:pt x="33" y="23"/>
                        <a:pt x="25" y="11"/>
                      </a:cubicBezTo>
                      <a:cubicBezTo>
                        <a:pt x="19" y="1"/>
                        <a:pt x="13" y="0"/>
                        <a:pt x="2" y="1"/>
                      </a:cubicBezTo>
                      <a:cubicBezTo>
                        <a:pt x="0" y="13"/>
                        <a:pt x="6" y="19"/>
                        <a:pt x="13" y="27"/>
                      </a:cubicBezTo>
                      <a:cubicBezTo>
                        <a:pt x="19" y="33"/>
                        <a:pt x="21" y="44"/>
                        <a:pt x="24" y="47"/>
                      </a:cubicBezTo>
                      <a:cubicBezTo>
                        <a:pt x="33" y="53"/>
                        <a:pt x="44" y="41"/>
                        <a:pt x="48" y="57"/>
                      </a:cubicBezTo>
                      <a:cubicBezTo>
                        <a:pt x="52" y="71"/>
                        <a:pt x="42" y="68"/>
                        <a:pt x="59" y="75"/>
                      </a:cubicBezTo>
                      <a:cubicBezTo>
                        <a:pt x="78" y="82"/>
                        <a:pt x="95" y="66"/>
                        <a:pt x="108" y="8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0" name="Freeform 43">
                  <a:extLst>
                    <a:ext uri="{FF2B5EF4-FFF2-40B4-BE49-F238E27FC236}">
                      <a16:creationId xmlns:a16="http://schemas.microsoft.com/office/drawing/2014/main" id="{EE9360DF-5A5E-81FD-485C-C463DE989155}"/>
                    </a:ext>
                  </a:extLst>
                </p:cNvPr>
                <p:cNvSpPr>
                  <a:spLocks/>
                </p:cNvSpPr>
                <p:nvPr/>
              </p:nvSpPr>
              <p:spPr bwMode="auto">
                <a:xfrm>
                  <a:off x="4218" y="1897"/>
                  <a:ext cx="124" cy="114"/>
                </a:xfrm>
                <a:custGeom>
                  <a:avLst/>
                  <a:gdLst>
                    <a:gd name="T0" fmla="*/ 449 w 58"/>
                    <a:gd name="T1" fmla="*/ 0 h 53"/>
                    <a:gd name="T2" fmla="*/ 68 w 58"/>
                    <a:gd name="T3" fmla="*/ 157 h 53"/>
                    <a:gd name="T4" fmla="*/ 197 w 58"/>
                    <a:gd name="T5" fmla="*/ 467 h 53"/>
                    <a:gd name="T6" fmla="*/ 567 w 58"/>
                    <a:gd name="T7" fmla="*/ 209 h 53"/>
                    <a:gd name="T8" fmla="*/ 470 w 58"/>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3">
                      <a:moveTo>
                        <a:pt x="46" y="0"/>
                      </a:moveTo>
                      <a:cubicBezTo>
                        <a:pt x="34" y="5"/>
                        <a:pt x="15" y="4"/>
                        <a:pt x="7" y="16"/>
                      </a:cubicBezTo>
                      <a:cubicBezTo>
                        <a:pt x="0" y="24"/>
                        <a:pt x="8" y="53"/>
                        <a:pt x="20" y="47"/>
                      </a:cubicBezTo>
                      <a:cubicBezTo>
                        <a:pt x="10" y="18"/>
                        <a:pt x="42" y="27"/>
                        <a:pt x="58" y="21"/>
                      </a:cubicBezTo>
                      <a:cubicBezTo>
                        <a:pt x="50" y="20"/>
                        <a:pt x="41" y="7"/>
                        <a:pt x="48"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1" name="Freeform 44">
                  <a:extLst>
                    <a:ext uri="{FF2B5EF4-FFF2-40B4-BE49-F238E27FC236}">
                      <a16:creationId xmlns:a16="http://schemas.microsoft.com/office/drawing/2014/main" id="{23E7031E-913F-4188-24DD-47A7205D175B}"/>
                    </a:ext>
                  </a:extLst>
                </p:cNvPr>
                <p:cNvSpPr>
                  <a:spLocks/>
                </p:cNvSpPr>
                <p:nvPr/>
              </p:nvSpPr>
              <p:spPr bwMode="auto">
                <a:xfrm>
                  <a:off x="3962" y="1912"/>
                  <a:ext cx="241" cy="171"/>
                </a:xfrm>
                <a:custGeom>
                  <a:avLst/>
                  <a:gdLst>
                    <a:gd name="T0" fmla="*/ 409 w 113"/>
                    <a:gd name="T1" fmla="*/ 197 h 80"/>
                    <a:gd name="T2" fmla="*/ 117 w 113"/>
                    <a:gd name="T3" fmla="*/ 19 h 80"/>
                    <a:gd name="T4" fmla="*/ 9 w 113"/>
                    <a:gd name="T5" fmla="*/ 156 h 80"/>
                    <a:gd name="T6" fmla="*/ 164 w 113"/>
                    <a:gd name="T7" fmla="*/ 274 h 80"/>
                    <a:gd name="T8" fmla="*/ 465 w 113"/>
                    <a:gd name="T9" fmla="*/ 438 h 80"/>
                    <a:gd name="T10" fmla="*/ 631 w 113"/>
                    <a:gd name="T11" fmla="*/ 782 h 80"/>
                    <a:gd name="T12" fmla="*/ 719 w 113"/>
                    <a:gd name="T13" fmla="*/ 430 h 80"/>
                    <a:gd name="T14" fmla="*/ 1096 w 113"/>
                    <a:gd name="T15" fmla="*/ 361 h 80"/>
                    <a:gd name="T16" fmla="*/ 804 w 113"/>
                    <a:gd name="T17" fmla="*/ 370 h 80"/>
                    <a:gd name="T18" fmla="*/ 650 w 113"/>
                    <a:gd name="T19" fmla="*/ 156 h 80"/>
                    <a:gd name="T20" fmla="*/ 574 w 113"/>
                    <a:gd name="T21" fmla="*/ 284 h 80"/>
                    <a:gd name="T22" fmla="*/ 454 w 113"/>
                    <a:gd name="T23" fmla="*/ 265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3" h="80">
                      <a:moveTo>
                        <a:pt x="42" y="20"/>
                      </a:moveTo>
                      <a:cubicBezTo>
                        <a:pt x="35" y="12"/>
                        <a:pt x="23" y="0"/>
                        <a:pt x="12" y="2"/>
                      </a:cubicBezTo>
                      <a:cubicBezTo>
                        <a:pt x="5" y="3"/>
                        <a:pt x="0" y="9"/>
                        <a:pt x="1" y="16"/>
                      </a:cubicBezTo>
                      <a:cubicBezTo>
                        <a:pt x="2" y="25"/>
                        <a:pt x="9" y="26"/>
                        <a:pt x="17" y="28"/>
                      </a:cubicBezTo>
                      <a:cubicBezTo>
                        <a:pt x="28" y="31"/>
                        <a:pt x="41" y="35"/>
                        <a:pt x="48" y="45"/>
                      </a:cubicBezTo>
                      <a:cubicBezTo>
                        <a:pt x="57" y="55"/>
                        <a:pt x="58" y="71"/>
                        <a:pt x="65" y="80"/>
                      </a:cubicBezTo>
                      <a:cubicBezTo>
                        <a:pt x="72" y="70"/>
                        <a:pt x="62" y="48"/>
                        <a:pt x="74" y="44"/>
                      </a:cubicBezTo>
                      <a:cubicBezTo>
                        <a:pt x="86" y="39"/>
                        <a:pt x="105" y="54"/>
                        <a:pt x="113" y="37"/>
                      </a:cubicBezTo>
                      <a:cubicBezTo>
                        <a:pt x="105" y="40"/>
                        <a:pt x="91" y="40"/>
                        <a:pt x="83" y="38"/>
                      </a:cubicBezTo>
                      <a:cubicBezTo>
                        <a:pt x="70" y="34"/>
                        <a:pt x="74" y="24"/>
                        <a:pt x="67" y="16"/>
                      </a:cubicBezTo>
                      <a:cubicBezTo>
                        <a:pt x="65" y="21"/>
                        <a:pt x="63" y="26"/>
                        <a:pt x="59" y="29"/>
                      </a:cubicBezTo>
                      <a:cubicBezTo>
                        <a:pt x="54" y="31"/>
                        <a:pt x="47" y="29"/>
                        <a:pt x="47" y="2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2" name="Freeform 45">
                  <a:extLst>
                    <a:ext uri="{FF2B5EF4-FFF2-40B4-BE49-F238E27FC236}">
                      <a16:creationId xmlns:a16="http://schemas.microsoft.com/office/drawing/2014/main" id="{3835B71C-4333-D66C-86CA-31DA4E0746F1}"/>
                    </a:ext>
                  </a:extLst>
                </p:cNvPr>
                <p:cNvSpPr>
                  <a:spLocks/>
                </p:cNvSpPr>
                <p:nvPr/>
              </p:nvSpPr>
              <p:spPr bwMode="auto">
                <a:xfrm>
                  <a:off x="4092" y="2015"/>
                  <a:ext cx="233" cy="199"/>
                </a:xfrm>
                <a:custGeom>
                  <a:avLst/>
                  <a:gdLst>
                    <a:gd name="T0" fmla="*/ 0 w 109"/>
                    <a:gd name="T1" fmla="*/ 178 h 93"/>
                    <a:gd name="T2" fmla="*/ 370 w 109"/>
                    <a:gd name="T3" fmla="*/ 599 h 93"/>
                    <a:gd name="T4" fmla="*/ 840 w 109"/>
                    <a:gd name="T5" fmla="*/ 655 h 93"/>
                    <a:gd name="T6" fmla="*/ 832 w 109"/>
                    <a:gd name="T7" fmla="*/ 439 h 93"/>
                    <a:gd name="T8" fmla="*/ 1065 w 109"/>
                    <a:gd name="T9" fmla="*/ 233 h 93"/>
                    <a:gd name="T10" fmla="*/ 763 w 109"/>
                    <a:gd name="T11" fmla="*/ 402 h 93"/>
                    <a:gd name="T12" fmla="*/ 457 w 109"/>
                    <a:gd name="T13" fmla="*/ 439 h 93"/>
                    <a:gd name="T14" fmla="*/ 145 w 109"/>
                    <a:gd name="T15" fmla="*/ 325 h 93"/>
                    <a:gd name="T16" fmla="*/ 41 w 109"/>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93">
                      <a:moveTo>
                        <a:pt x="0" y="18"/>
                      </a:moveTo>
                      <a:cubicBezTo>
                        <a:pt x="0" y="43"/>
                        <a:pt x="17" y="51"/>
                        <a:pt x="38" y="61"/>
                      </a:cubicBezTo>
                      <a:cubicBezTo>
                        <a:pt x="52" y="68"/>
                        <a:pt x="81" y="93"/>
                        <a:pt x="86" y="67"/>
                      </a:cubicBezTo>
                      <a:cubicBezTo>
                        <a:pt x="70" y="70"/>
                        <a:pt x="80" y="52"/>
                        <a:pt x="85" y="45"/>
                      </a:cubicBezTo>
                      <a:cubicBezTo>
                        <a:pt x="90" y="36"/>
                        <a:pt x="106" y="33"/>
                        <a:pt x="109" y="24"/>
                      </a:cubicBezTo>
                      <a:cubicBezTo>
                        <a:pt x="99" y="24"/>
                        <a:pt x="86" y="33"/>
                        <a:pt x="78" y="41"/>
                      </a:cubicBezTo>
                      <a:cubicBezTo>
                        <a:pt x="68" y="50"/>
                        <a:pt x="60" y="48"/>
                        <a:pt x="47" y="45"/>
                      </a:cubicBezTo>
                      <a:cubicBezTo>
                        <a:pt x="37" y="42"/>
                        <a:pt x="22" y="42"/>
                        <a:pt x="15" y="33"/>
                      </a:cubicBezTo>
                      <a:cubicBezTo>
                        <a:pt x="8" y="24"/>
                        <a:pt x="12" y="5"/>
                        <a:pt x="4"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3" name="Freeform 46">
                  <a:extLst>
                    <a:ext uri="{FF2B5EF4-FFF2-40B4-BE49-F238E27FC236}">
                      <a16:creationId xmlns:a16="http://schemas.microsoft.com/office/drawing/2014/main" id="{C2934A1E-6465-B1F9-B67E-4DA74CF3B9FC}"/>
                    </a:ext>
                  </a:extLst>
                </p:cNvPr>
                <p:cNvSpPr>
                  <a:spLocks/>
                </p:cNvSpPr>
                <p:nvPr/>
              </p:nvSpPr>
              <p:spPr bwMode="auto">
                <a:xfrm>
                  <a:off x="4317" y="1927"/>
                  <a:ext cx="205" cy="86"/>
                </a:xfrm>
                <a:custGeom>
                  <a:avLst/>
                  <a:gdLst>
                    <a:gd name="T0" fmla="*/ 293 w 96"/>
                    <a:gd name="T1" fmla="*/ 329 h 40"/>
                    <a:gd name="T2" fmla="*/ 506 w 96"/>
                    <a:gd name="T3" fmla="*/ 370 h 40"/>
                    <a:gd name="T4" fmla="*/ 671 w 96"/>
                    <a:gd name="T5" fmla="*/ 338 h 40"/>
                    <a:gd name="T6" fmla="*/ 935 w 96"/>
                    <a:gd name="T7" fmla="*/ 69 h 40"/>
                    <a:gd name="T8" fmla="*/ 779 w 96"/>
                    <a:gd name="T9" fmla="*/ 0 h 40"/>
                    <a:gd name="T10" fmla="*/ 457 w 96"/>
                    <a:gd name="T11" fmla="*/ 269 h 40"/>
                    <a:gd name="T12" fmla="*/ 224 w 96"/>
                    <a:gd name="T13" fmla="*/ 269 h 40"/>
                    <a:gd name="T14" fmla="*/ 0 w 96"/>
                    <a:gd name="T15" fmla="*/ 329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 h="40">
                      <a:moveTo>
                        <a:pt x="30" y="33"/>
                      </a:moveTo>
                      <a:cubicBezTo>
                        <a:pt x="38" y="33"/>
                        <a:pt x="44" y="34"/>
                        <a:pt x="52" y="37"/>
                      </a:cubicBezTo>
                      <a:cubicBezTo>
                        <a:pt x="61" y="39"/>
                        <a:pt x="63" y="40"/>
                        <a:pt x="69" y="34"/>
                      </a:cubicBezTo>
                      <a:cubicBezTo>
                        <a:pt x="74" y="29"/>
                        <a:pt x="95" y="12"/>
                        <a:pt x="96" y="7"/>
                      </a:cubicBezTo>
                      <a:cubicBezTo>
                        <a:pt x="91" y="6"/>
                        <a:pt x="85" y="2"/>
                        <a:pt x="80" y="0"/>
                      </a:cubicBezTo>
                      <a:cubicBezTo>
                        <a:pt x="81" y="13"/>
                        <a:pt x="57" y="25"/>
                        <a:pt x="47" y="27"/>
                      </a:cubicBezTo>
                      <a:cubicBezTo>
                        <a:pt x="39" y="28"/>
                        <a:pt x="30" y="27"/>
                        <a:pt x="23" y="27"/>
                      </a:cubicBezTo>
                      <a:cubicBezTo>
                        <a:pt x="14" y="27"/>
                        <a:pt x="7" y="31"/>
                        <a:pt x="0" y="3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4" name="Freeform 47">
                  <a:extLst>
                    <a:ext uri="{FF2B5EF4-FFF2-40B4-BE49-F238E27FC236}">
                      <a16:creationId xmlns:a16="http://schemas.microsoft.com/office/drawing/2014/main" id="{E7D34B41-76CF-C589-BB1D-AF06A92023EB}"/>
                    </a:ext>
                  </a:extLst>
                </p:cNvPr>
                <p:cNvSpPr>
                  <a:spLocks/>
                </p:cNvSpPr>
                <p:nvPr/>
              </p:nvSpPr>
              <p:spPr bwMode="auto">
                <a:xfrm>
                  <a:off x="4387" y="1551"/>
                  <a:ext cx="220" cy="406"/>
                </a:xfrm>
                <a:custGeom>
                  <a:avLst/>
                  <a:gdLst>
                    <a:gd name="T0" fmla="*/ 711 w 103"/>
                    <a:gd name="T1" fmla="*/ 96 h 190"/>
                    <a:gd name="T2" fmla="*/ 49 w 103"/>
                    <a:gd name="T3" fmla="*/ 558 h 190"/>
                    <a:gd name="T4" fmla="*/ 28 w 103"/>
                    <a:gd name="T5" fmla="*/ 780 h 190"/>
                    <a:gd name="T6" fmla="*/ 241 w 103"/>
                    <a:gd name="T7" fmla="*/ 900 h 190"/>
                    <a:gd name="T8" fmla="*/ 506 w 103"/>
                    <a:gd name="T9" fmla="*/ 1169 h 190"/>
                    <a:gd name="T10" fmla="*/ 1004 w 103"/>
                    <a:gd name="T11" fmla="*/ 1855 h 190"/>
                    <a:gd name="T12" fmla="*/ 662 w 103"/>
                    <a:gd name="T13" fmla="*/ 1073 h 190"/>
                    <a:gd name="T14" fmla="*/ 498 w 103"/>
                    <a:gd name="T15" fmla="*/ 378 h 190"/>
                    <a:gd name="T16" fmla="*/ 876 w 103"/>
                    <a:gd name="T17" fmla="*/ 265 h 190"/>
                    <a:gd name="T18" fmla="*/ 730 w 103"/>
                    <a:gd name="T19" fmla="*/ 13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190">
                      <a:moveTo>
                        <a:pt x="73" y="10"/>
                      </a:moveTo>
                      <a:cubicBezTo>
                        <a:pt x="45" y="0"/>
                        <a:pt x="16" y="34"/>
                        <a:pt x="5" y="57"/>
                      </a:cubicBezTo>
                      <a:cubicBezTo>
                        <a:pt x="2" y="63"/>
                        <a:pt x="0" y="73"/>
                        <a:pt x="3" y="80"/>
                      </a:cubicBezTo>
                      <a:cubicBezTo>
                        <a:pt x="8" y="89"/>
                        <a:pt x="17" y="88"/>
                        <a:pt x="25" y="92"/>
                      </a:cubicBezTo>
                      <a:cubicBezTo>
                        <a:pt x="36" y="99"/>
                        <a:pt x="45" y="109"/>
                        <a:pt x="52" y="120"/>
                      </a:cubicBezTo>
                      <a:cubicBezTo>
                        <a:pt x="66" y="143"/>
                        <a:pt x="85" y="170"/>
                        <a:pt x="103" y="190"/>
                      </a:cubicBezTo>
                      <a:cubicBezTo>
                        <a:pt x="94" y="162"/>
                        <a:pt x="95" y="127"/>
                        <a:pt x="68" y="110"/>
                      </a:cubicBezTo>
                      <a:cubicBezTo>
                        <a:pt x="49" y="99"/>
                        <a:pt x="25" y="55"/>
                        <a:pt x="51" y="39"/>
                      </a:cubicBezTo>
                      <a:cubicBezTo>
                        <a:pt x="61" y="32"/>
                        <a:pt x="78" y="30"/>
                        <a:pt x="90" y="27"/>
                      </a:cubicBezTo>
                      <a:cubicBezTo>
                        <a:pt x="82" y="30"/>
                        <a:pt x="74" y="21"/>
                        <a:pt x="75" y="1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5" name="Freeform 48">
                  <a:extLst>
                    <a:ext uri="{FF2B5EF4-FFF2-40B4-BE49-F238E27FC236}">
                      <a16:creationId xmlns:a16="http://schemas.microsoft.com/office/drawing/2014/main" id="{FF199A29-20AE-E37C-E164-151811AB1C74}"/>
                    </a:ext>
                  </a:extLst>
                </p:cNvPr>
                <p:cNvSpPr>
                  <a:spLocks/>
                </p:cNvSpPr>
                <p:nvPr/>
              </p:nvSpPr>
              <p:spPr bwMode="auto">
                <a:xfrm>
                  <a:off x="4509" y="1574"/>
                  <a:ext cx="325" cy="229"/>
                </a:xfrm>
                <a:custGeom>
                  <a:avLst/>
                  <a:gdLst>
                    <a:gd name="T0" fmla="*/ 68 w 152"/>
                    <a:gd name="T1" fmla="*/ 792 h 107"/>
                    <a:gd name="T2" fmla="*/ 421 w 152"/>
                    <a:gd name="T3" fmla="*/ 1040 h 107"/>
                    <a:gd name="T4" fmla="*/ 517 w 152"/>
                    <a:gd name="T5" fmla="*/ 627 h 107"/>
                    <a:gd name="T6" fmla="*/ 731 w 152"/>
                    <a:gd name="T7" fmla="*/ 233 h 107"/>
                    <a:gd name="T8" fmla="*/ 1125 w 152"/>
                    <a:gd name="T9" fmla="*/ 197 h 107"/>
                    <a:gd name="T10" fmla="*/ 1338 w 152"/>
                    <a:gd name="T11" fmla="*/ 619 h 107"/>
                    <a:gd name="T12" fmla="*/ 1486 w 152"/>
                    <a:gd name="T13" fmla="*/ 430 h 107"/>
                    <a:gd name="T14" fmla="*/ 1358 w 152"/>
                    <a:gd name="T15" fmla="*/ 77 h 107"/>
                    <a:gd name="T16" fmla="*/ 947 w 152"/>
                    <a:gd name="T17" fmla="*/ 60 h 107"/>
                    <a:gd name="T18" fmla="*/ 526 w 152"/>
                    <a:gd name="T19" fmla="*/ 109 h 107"/>
                    <a:gd name="T20" fmla="*/ 458 w 152"/>
                    <a:gd name="T21" fmla="*/ 248 h 107"/>
                    <a:gd name="T22" fmla="*/ 421 w 152"/>
                    <a:gd name="T23" fmla="*/ 449 h 107"/>
                    <a:gd name="T24" fmla="*/ 197 w 152"/>
                    <a:gd name="T25" fmla="*/ 783 h 107"/>
                    <a:gd name="T26" fmla="*/ 0 w 152"/>
                    <a:gd name="T27" fmla="*/ 627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107">
                      <a:moveTo>
                        <a:pt x="7" y="81"/>
                      </a:moveTo>
                      <a:cubicBezTo>
                        <a:pt x="9" y="93"/>
                        <a:pt x="31" y="107"/>
                        <a:pt x="43" y="106"/>
                      </a:cubicBezTo>
                      <a:cubicBezTo>
                        <a:pt x="54" y="104"/>
                        <a:pt x="49" y="75"/>
                        <a:pt x="53" y="64"/>
                      </a:cubicBezTo>
                      <a:cubicBezTo>
                        <a:pt x="57" y="49"/>
                        <a:pt x="63" y="34"/>
                        <a:pt x="75" y="24"/>
                      </a:cubicBezTo>
                      <a:cubicBezTo>
                        <a:pt x="84" y="15"/>
                        <a:pt x="102" y="14"/>
                        <a:pt x="115" y="20"/>
                      </a:cubicBezTo>
                      <a:cubicBezTo>
                        <a:pt x="130" y="27"/>
                        <a:pt x="137" y="48"/>
                        <a:pt x="137" y="63"/>
                      </a:cubicBezTo>
                      <a:cubicBezTo>
                        <a:pt x="142" y="58"/>
                        <a:pt x="149" y="50"/>
                        <a:pt x="152" y="44"/>
                      </a:cubicBezTo>
                      <a:cubicBezTo>
                        <a:pt x="140" y="37"/>
                        <a:pt x="140" y="20"/>
                        <a:pt x="139" y="8"/>
                      </a:cubicBezTo>
                      <a:cubicBezTo>
                        <a:pt x="126" y="15"/>
                        <a:pt x="110" y="11"/>
                        <a:pt x="97" y="6"/>
                      </a:cubicBezTo>
                      <a:cubicBezTo>
                        <a:pt x="80" y="0"/>
                        <a:pt x="69" y="6"/>
                        <a:pt x="54" y="11"/>
                      </a:cubicBezTo>
                      <a:cubicBezTo>
                        <a:pt x="42" y="15"/>
                        <a:pt x="45" y="14"/>
                        <a:pt x="47" y="25"/>
                      </a:cubicBezTo>
                      <a:cubicBezTo>
                        <a:pt x="48" y="31"/>
                        <a:pt x="46" y="39"/>
                        <a:pt x="43" y="46"/>
                      </a:cubicBezTo>
                      <a:cubicBezTo>
                        <a:pt x="36" y="63"/>
                        <a:pt x="42" y="79"/>
                        <a:pt x="20" y="80"/>
                      </a:cubicBezTo>
                      <a:cubicBezTo>
                        <a:pt x="8" y="80"/>
                        <a:pt x="3" y="75"/>
                        <a:pt x="0" y="6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6" name="Freeform 49">
                  <a:extLst>
                    <a:ext uri="{FF2B5EF4-FFF2-40B4-BE49-F238E27FC236}">
                      <a16:creationId xmlns:a16="http://schemas.microsoft.com/office/drawing/2014/main" id="{6F31B155-7816-FF86-D8CE-F91793ED466D}"/>
                    </a:ext>
                  </a:extLst>
                </p:cNvPr>
                <p:cNvSpPr>
                  <a:spLocks/>
                </p:cNvSpPr>
                <p:nvPr/>
              </p:nvSpPr>
              <p:spPr bwMode="auto">
                <a:xfrm>
                  <a:off x="4627" y="1613"/>
                  <a:ext cx="177" cy="207"/>
                </a:xfrm>
                <a:custGeom>
                  <a:avLst/>
                  <a:gdLst>
                    <a:gd name="T0" fmla="*/ 446 w 83"/>
                    <a:gd name="T1" fmla="*/ 19 h 97"/>
                    <a:gd name="T2" fmla="*/ 465 w 83"/>
                    <a:gd name="T3" fmla="*/ 378 h 97"/>
                    <a:gd name="T4" fmla="*/ 117 w 83"/>
                    <a:gd name="T5" fmla="*/ 309 h 97"/>
                    <a:gd name="T6" fmla="*/ 77 w 83"/>
                    <a:gd name="T7" fmla="*/ 839 h 97"/>
                    <a:gd name="T8" fmla="*/ 77 w 83"/>
                    <a:gd name="T9" fmla="*/ 839 h 97"/>
                    <a:gd name="T10" fmla="*/ 250 w 83"/>
                    <a:gd name="T11" fmla="*/ 623 h 97"/>
                    <a:gd name="T12" fmla="*/ 333 w 83"/>
                    <a:gd name="T13" fmla="*/ 943 h 97"/>
                    <a:gd name="T14" fmla="*/ 618 w 83"/>
                    <a:gd name="T15" fmla="*/ 824 h 97"/>
                    <a:gd name="T16" fmla="*/ 778 w 83"/>
                    <a:gd name="T17" fmla="*/ 702 h 97"/>
                    <a:gd name="T18" fmla="*/ 746 w 83"/>
                    <a:gd name="T19" fmla="*/ 555 h 97"/>
                    <a:gd name="T20" fmla="*/ 778 w 83"/>
                    <a:gd name="T21" fmla="*/ 213 h 97"/>
                    <a:gd name="T22" fmla="*/ 554 w 83"/>
                    <a:gd name="T23" fmla="*/ 0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97">
                      <a:moveTo>
                        <a:pt x="46" y="2"/>
                      </a:moveTo>
                      <a:cubicBezTo>
                        <a:pt x="51" y="10"/>
                        <a:pt x="57" y="31"/>
                        <a:pt x="48" y="39"/>
                      </a:cubicBezTo>
                      <a:cubicBezTo>
                        <a:pt x="37" y="49"/>
                        <a:pt x="21" y="37"/>
                        <a:pt x="12" y="32"/>
                      </a:cubicBezTo>
                      <a:cubicBezTo>
                        <a:pt x="0" y="43"/>
                        <a:pt x="1" y="72"/>
                        <a:pt x="8" y="86"/>
                      </a:cubicBezTo>
                      <a:cubicBezTo>
                        <a:pt x="8" y="86"/>
                        <a:pt x="8" y="86"/>
                        <a:pt x="8" y="86"/>
                      </a:cubicBezTo>
                      <a:cubicBezTo>
                        <a:pt x="11" y="78"/>
                        <a:pt x="13" y="57"/>
                        <a:pt x="26" y="64"/>
                      </a:cubicBezTo>
                      <a:cubicBezTo>
                        <a:pt x="36" y="68"/>
                        <a:pt x="30" y="89"/>
                        <a:pt x="34" y="97"/>
                      </a:cubicBezTo>
                      <a:cubicBezTo>
                        <a:pt x="44" y="94"/>
                        <a:pt x="54" y="91"/>
                        <a:pt x="64" y="85"/>
                      </a:cubicBezTo>
                      <a:cubicBezTo>
                        <a:pt x="67" y="82"/>
                        <a:pt x="79" y="75"/>
                        <a:pt x="80" y="72"/>
                      </a:cubicBezTo>
                      <a:cubicBezTo>
                        <a:pt x="83" y="67"/>
                        <a:pt x="76" y="63"/>
                        <a:pt x="77" y="57"/>
                      </a:cubicBezTo>
                      <a:cubicBezTo>
                        <a:pt x="80" y="44"/>
                        <a:pt x="82" y="35"/>
                        <a:pt x="80" y="22"/>
                      </a:cubicBezTo>
                      <a:cubicBezTo>
                        <a:pt x="78" y="9"/>
                        <a:pt x="70" y="1"/>
                        <a:pt x="57"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7" name="Freeform 50">
                  <a:extLst>
                    <a:ext uri="{FF2B5EF4-FFF2-40B4-BE49-F238E27FC236}">
                      <a16:creationId xmlns:a16="http://schemas.microsoft.com/office/drawing/2014/main" id="{06F4B4F8-1019-2573-B52A-0FD5E3624569}"/>
                    </a:ext>
                  </a:extLst>
                </p:cNvPr>
                <p:cNvSpPr>
                  <a:spLocks/>
                </p:cNvSpPr>
                <p:nvPr/>
              </p:nvSpPr>
              <p:spPr bwMode="auto">
                <a:xfrm>
                  <a:off x="4797" y="1602"/>
                  <a:ext cx="73" cy="71"/>
                </a:xfrm>
                <a:custGeom>
                  <a:avLst/>
                  <a:gdLst>
                    <a:gd name="T0" fmla="*/ 69 w 34"/>
                    <a:gd name="T1" fmla="*/ 9 h 33"/>
                    <a:gd name="T2" fmla="*/ 309 w 34"/>
                    <a:gd name="T3" fmla="*/ 0 h 33"/>
                    <a:gd name="T4" fmla="*/ 170 w 34"/>
                    <a:gd name="T5" fmla="*/ 329 h 33"/>
                    <a:gd name="T6" fmla="*/ 0 w 34"/>
                    <a:gd name="T7" fmla="*/ 14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33">
                      <a:moveTo>
                        <a:pt x="7" y="1"/>
                      </a:moveTo>
                      <a:cubicBezTo>
                        <a:pt x="8" y="10"/>
                        <a:pt x="25" y="4"/>
                        <a:pt x="31" y="0"/>
                      </a:cubicBezTo>
                      <a:cubicBezTo>
                        <a:pt x="34" y="13"/>
                        <a:pt x="28" y="25"/>
                        <a:pt x="17" y="33"/>
                      </a:cubicBezTo>
                      <a:cubicBezTo>
                        <a:pt x="10" y="28"/>
                        <a:pt x="3" y="22"/>
                        <a:pt x="0" y="1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8" name="Freeform 51">
                  <a:extLst>
                    <a:ext uri="{FF2B5EF4-FFF2-40B4-BE49-F238E27FC236}">
                      <a16:creationId xmlns:a16="http://schemas.microsoft.com/office/drawing/2014/main" id="{4398639A-D9FE-A03A-711B-453ADE92EFC0}"/>
                    </a:ext>
                  </a:extLst>
                </p:cNvPr>
                <p:cNvSpPr>
                  <a:spLocks/>
                </p:cNvSpPr>
                <p:nvPr/>
              </p:nvSpPr>
              <p:spPr bwMode="auto">
                <a:xfrm>
                  <a:off x="4684" y="1816"/>
                  <a:ext cx="165" cy="115"/>
                </a:xfrm>
                <a:custGeom>
                  <a:avLst/>
                  <a:gdLst>
                    <a:gd name="T0" fmla="*/ 679 w 77"/>
                    <a:gd name="T1" fmla="*/ 0 h 54"/>
                    <a:gd name="T2" fmla="*/ 216 w 77"/>
                    <a:gd name="T3" fmla="*/ 385 h 54"/>
                    <a:gd name="T4" fmla="*/ 542 w 77"/>
                    <a:gd name="T5" fmla="*/ 462 h 54"/>
                    <a:gd name="T6" fmla="*/ 759 w 77"/>
                    <a:gd name="T7" fmla="*/ 164 h 54"/>
                    <a:gd name="T8" fmla="*/ 699 w 77"/>
                    <a:gd name="T9" fmla="*/ 28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54">
                      <a:moveTo>
                        <a:pt x="69" y="0"/>
                      </a:moveTo>
                      <a:cubicBezTo>
                        <a:pt x="55" y="5"/>
                        <a:pt x="0" y="16"/>
                        <a:pt x="22" y="40"/>
                      </a:cubicBezTo>
                      <a:cubicBezTo>
                        <a:pt x="29" y="47"/>
                        <a:pt x="45" y="54"/>
                        <a:pt x="55" y="48"/>
                      </a:cubicBezTo>
                      <a:cubicBezTo>
                        <a:pt x="66" y="41"/>
                        <a:pt x="67" y="25"/>
                        <a:pt x="77" y="17"/>
                      </a:cubicBezTo>
                      <a:cubicBezTo>
                        <a:pt x="74" y="13"/>
                        <a:pt x="72" y="6"/>
                        <a:pt x="71" y="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9" name="Freeform 52">
                  <a:extLst>
                    <a:ext uri="{FF2B5EF4-FFF2-40B4-BE49-F238E27FC236}">
                      <a16:creationId xmlns:a16="http://schemas.microsoft.com/office/drawing/2014/main" id="{DE37ED63-C98B-D69C-07DE-9A680B7A7E06}"/>
                    </a:ext>
                  </a:extLst>
                </p:cNvPr>
                <p:cNvSpPr>
                  <a:spLocks/>
                </p:cNvSpPr>
                <p:nvPr/>
              </p:nvSpPr>
              <p:spPr bwMode="auto">
                <a:xfrm>
                  <a:off x="4682" y="1784"/>
                  <a:ext cx="124" cy="96"/>
                </a:xfrm>
                <a:custGeom>
                  <a:avLst/>
                  <a:gdLst>
                    <a:gd name="T0" fmla="*/ 0 w 58"/>
                    <a:gd name="T1" fmla="*/ 224 h 45"/>
                    <a:gd name="T2" fmla="*/ 517 w 58"/>
                    <a:gd name="T3" fmla="*/ 0 h 45"/>
                    <a:gd name="T4" fmla="*/ 567 w 58"/>
                    <a:gd name="T5" fmla="*/ 105 h 45"/>
                    <a:gd name="T6" fmla="*/ 109 w 58"/>
                    <a:gd name="T7" fmla="*/ 437 h 45"/>
                    <a:gd name="T8" fmla="*/ 88 w 58"/>
                    <a:gd name="T9" fmla="*/ 25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45">
                      <a:moveTo>
                        <a:pt x="0" y="23"/>
                      </a:moveTo>
                      <a:cubicBezTo>
                        <a:pt x="16" y="28"/>
                        <a:pt x="41" y="12"/>
                        <a:pt x="53" y="0"/>
                      </a:cubicBezTo>
                      <a:cubicBezTo>
                        <a:pt x="55" y="4"/>
                        <a:pt x="57" y="7"/>
                        <a:pt x="58" y="11"/>
                      </a:cubicBezTo>
                      <a:cubicBezTo>
                        <a:pt x="41" y="17"/>
                        <a:pt x="16" y="24"/>
                        <a:pt x="11" y="45"/>
                      </a:cubicBezTo>
                      <a:cubicBezTo>
                        <a:pt x="12" y="38"/>
                        <a:pt x="12" y="32"/>
                        <a:pt x="9" y="2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0" name="Freeform 53">
                  <a:extLst>
                    <a:ext uri="{FF2B5EF4-FFF2-40B4-BE49-F238E27FC236}">
                      <a16:creationId xmlns:a16="http://schemas.microsoft.com/office/drawing/2014/main" id="{6E671EEA-6466-4754-329C-D047AB2F8D98}"/>
                    </a:ext>
                  </a:extLst>
                </p:cNvPr>
                <p:cNvSpPr>
                  <a:spLocks/>
                </p:cNvSpPr>
                <p:nvPr/>
              </p:nvSpPr>
              <p:spPr bwMode="auto">
                <a:xfrm>
                  <a:off x="4614" y="1857"/>
                  <a:ext cx="331" cy="181"/>
                </a:xfrm>
                <a:custGeom>
                  <a:avLst/>
                  <a:gdLst>
                    <a:gd name="T0" fmla="*/ 1121 w 155"/>
                    <a:gd name="T1" fmla="*/ 0 h 85"/>
                    <a:gd name="T2" fmla="*/ 935 w 155"/>
                    <a:gd name="T3" fmla="*/ 258 h 85"/>
                    <a:gd name="T4" fmla="*/ 643 w 155"/>
                    <a:gd name="T5" fmla="*/ 530 h 85"/>
                    <a:gd name="T6" fmla="*/ 361 w 155"/>
                    <a:gd name="T7" fmla="*/ 530 h 85"/>
                    <a:gd name="T8" fmla="*/ 0 w 155"/>
                    <a:gd name="T9" fmla="*/ 349 h 85"/>
                    <a:gd name="T10" fmla="*/ 282 w 155"/>
                    <a:gd name="T11" fmla="*/ 607 h 85"/>
                    <a:gd name="T12" fmla="*/ 574 w 155"/>
                    <a:gd name="T13" fmla="*/ 703 h 85"/>
                    <a:gd name="T14" fmla="*/ 816 w 155"/>
                    <a:gd name="T15" fmla="*/ 494 h 85"/>
                    <a:gd name="T16" fmla="*/ 1004 w 155"/>
                    <a:gd name="T17" fmla="*/ 445 h 85"/>
                    <a:gd name="T18" fmla="*/ 1168 w 155"/>
                    <a:gd name="T19" fmla="*/ 164 h 85"/>
                    <a:gd name="T20" fmla="*/ 1305 w 155"/>
                    <a:gd name="T21" fmla="*/ 385 h 85"/>
                    <a:gd name="T22" fmla="*/ 1422 w 155"/>
                    <a:gd name="T23" fmla="*/ 454 h 85"/>
                    <a:gd name="T24" fmla="*/ 1469 w 155"/>
                    <a:gd name="T25" fmla="*/ 309 h 85"/>
                    <a:gd name="T26" fmla="*/ 1501 w 155"/>
                    <a:gd name="T27" fmla="*/ 181 h 85"/>
                    <a:gd name="T28" fmla="*/ 1373 w 155"/>
                    <a:gd name="T29" fmla="*/ 145 h 85"/>
                    <a:gd name="T30" fmla="*/ 1168 w 155"/>
                    <a:gd name="T31" fmla="*/ 19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5" h="85">
                      <a:moveTo>
                        <a:pt x="115" y="0"/>
                      </a:moveTo>
                      <a:cubicBezTo>
                        <a:pt x="105" y="6"/>
                        <a:pt x="104" y="19"/>
                        <a:pt x="96" y="27"/>
                      </a:cubicBezTo>
                      <a:cubicBezTo>
                        <a:pt x="89" y="34"/>
                        <a:pt x="75" y="52"/>
                        <a:pt x="66" y="55"/>
                      </a:cubicBezTo>
                      <a:cubicBezTo>
                        <a:pt x="55" y="58"/>
                        <a:pt x="48" y="58"/>
                        <a:pt x="37" y="55"/>
                      </a:cubicBezTo>
                      <a:cubicBezTo>
                        <a:pt x="23" y="51"/>
                        <a:pt x="12" y="50"/>
                        <a:pt x="0" y="36"/>
                      </a:cubicBezTo>
                      <a:cubicBezTo>
                        <a:pt x="2" y="48"/>
                        <a:pt x="20" y="58"/>
                        <a:pt x="29" y="63"/>
                      </a:cubicBezTo>
                      <a:cubicBezTo>
                        <a:pt x="44" y="71"/>
                        <a:pt x="44" y="85"/>
                        <a:pt x="59" y="73"/>
                      </a:cubicBezTo>
                      <a:cubicBezTo>
                        <a:pt x="64" y="68"/>
                        <a:pt x="76" y="53"/>
                        <a:pt x="84" y="51"/>
                      </a:cubicBezTo>
                      <a:cubicBezTo>
                        <a:pt x="90" y="48"/>
                        <a:pt x="97" y="51"/>
                        <a:pt x="103" y="46"/>
                      </a:cubicBezTo>
                      <a:cubicBezTo>
                        <a:pt x="115" y="35"/>
                        <a:pt x="100" y="10"/>
                        <a:pt x="120" y="17"/>
                      </a:cubicBezTo>
                      <a:cubicBezTo>
                        <a:pt x="121" y="24"/>
                        <a:pt x="128" y="36"/>
                        <a:pt x="134" y="40"/>
                      </a:cubicBezTo>
                      <a:cubicBezTo>
                        <a:pt x="137" y="41"/>
                        <a:pt x="143" y="48"/>
                        <a:pt x="146" y="47"/>
                      </a:cubicBezTo>
                      <a:cubicBezTo>
                        <a:pt x="154" y="44"/>
                        <a:pt x="151" y="39"/>
                        <a:pt x="151" y="32"/>
                      </a:cubicBezTo>
                      <a:cubicBezTo>
                        <a:pt x="152" y="29"/>
                        <a:pt x="155" y="21"/>
                        <a:pt x="154" y="19"/>
                      </a:cubicBezTo>
                      <a:cubicBezTo>
                        <a:pt x="153" y="17"/>
                        <a:pt x="143" y="16"/>
                        <a:pt x="141" y="15"/>
                      </a:cubicBezTo>
                      <a:cubicBezTo>
                        <a:pt x="133" y="12"/>
                        <a:pt x="124" y="8"/>
                        <a:pt x="120" y="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1" name="Freeform 54">
                  <a:extLst>
                    <a:ext uri="{FF2B5EF4-FFF2-40B4-BE49-F238E27FC236}">
                      <a16:creationId xmlns:a16="http://schemas.microsoft.com/office/drawing/2014/main" id="{C8A24FA1-9968-4C8D-64C7-5D2D01F224C2}"/>
                    </a:ext>
                  </a:extLst>
                </p:cNvPr>
                <p:cNvSpPr>
                  <a:spLocks/>
                </p:cNvSpPr>
                <p:nvPr/>
              </p:nvSpPr>
              <p:spPr bwMode="auto">
                <a:xfrm>
                  <a:off x="4887" y="1583"/>
                  <a:ext cx="118" cy="186"/>
                </a:xfrm>
                <a:custGeom>
                  <a:avLst/>
                  <a:gdLst>
                    <a:gd name="T0" fmla="*/ 354 w 55"/>
                    <a:gd name="T1" fmla="*/ 68 h 87"/>
                    <a:gd name="T2" fmla="*/ 414 w 55"/>
                    <a:gd name="T3" fmla="*/ 301 h 87"/>
                    <a:gd name="T4" fmla="*/ 526 w 55"/>
                    <a:gd name="T5" fmla="*/ 378 h 87"/>
                    <a:gd name="T6" fmla="*/ 423 w 55"/>
                    <a:gd name="T7" fmla="*/ 458 h 87"/>
                    <a:gd name="T8" fmla="*/ 148 w 55"/>
                    <a:gd name="T9" fmla="*/ 575 h 87"/>
                    <a:gd name="T10" fmla="*/ 97 w 55"/>
                    <a:gd name="T11" fmla="*/ 723 h 87"/>
                    <a:gd name="T12" fmla="*/ 19 w 55"/>
                    <a:gd name="T13" fmla="*/ 851 h 87"/>
                    <a:gd name="T14" fmla="*/ 28 w 55"/>
                    <a:gd name="T15" fmla="*/ 618 h 87"/>
                    <a:gd name="T16" fmla="*/ 19 w 55"/>
                    <a:gd name="T17" fmla="*/ 507 h 87"/>
                    <a:gd name="T18" fmla="*/ 88 w 55"/>
                    <a:gd name="T19" fmla="*/ 378 h 87"/>
                    <a:gd name="T20" fmla="*/ 165 w 55"/>
                    <a:gd name="T21" fmla="*/ 109 h 87"/>
                    <a:gd name="T22" fmla="*/ 225 w 55"/>
                    <a:gd name="T23" fmla="*/ 19 h 87"/>
                    <a:gd name="T24" fmla="*/ 363 w 55"/>
                    <a:gd name="T25" fmla="*/ 9 h 87"/>
                    <a:gd name="T26" fmla="*/ 414 w 55"/>
                    <a:gd name="T27" fmla="*/ 60 h 87"/>
                    <a:gd name="T28" fmla="*/ 363 w 55"/>
                    <a:gd name="T29" fmla="*/ 77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5" h="87">
                      <a:moveTo>
                        <a:pt x="36" y="7"/>
                      </a:moveTo>
                      <a:cubicBezTo>
                        <a:pt x="22" y="12"/>
                        <a:pt x="37" y="27"/>
                        <a:pt x="42" y="31"/>
                      </a:cubicBezTo>
                      <a:cubicBezTo>
                        <a:pt x="47" y="33"/>
                        <a:pt x="52" y="33"/>
                        <a:pt x="53" y="39"/>
                      </a:cubicBezTo>
                      <a:cubicBezTo>
                        <a:pt x="55" y="47"/>
                        <a:pt x="49" y="46"/>
                        <a:pt x="43" y="47"/>
                      </a:cubicBezTo>
                      <a:cubicBezTo>
                        <a:pt x="34" y="48"/>
                        <a:pt x="20" y="53"/>
                        <a:pt x="15" y="59"/>
                      </a:cubicBezTo>
                      <a:cubicBezTo>
                        <a:pt x="11" y="63"/>
                        <a:pt x="12" y="69"/>
                        <a:pt x="10" y="74"/>
                      </a:cubicBezTo>
                      <a:cubicBezTo>
                        <a:pt x="8" y="79"/>
                        <a:pt x="4" y="83"/>
                        <a:pt x="2" y="87"/>
                      </a:cubicBezTo>
                      <a:cubicBezTo>
                        <a:pt x="0" y="77"/>
                        <a:pt x="6" y="72"/>
                        <a:pt x="3" y="63"/>
                      </a:cubicBezTo>
                      <a:cubicBezTo>
                        <a:pt x="0" y="56"/>
                        <a:pt x="1" y="61"/>
                        <a:pt x="2" y="52"/>
                      </a:cubicBezTo>
                      <a:cubicBezTo>
                        <a:pt x="2" y="47"/>
                        <a:pt x="7" y="42"/>
                        <a:pt x="9" y="39"/>
                      </a:cubicBezTo>
                      <a:cubicBezTo>
                        <a:pt x="17" y="28"/>
                        <a:pt x="15" y="23"/>
                        <a:pt x="17" y="11"/>
                      </a:cubicBezTo>
                      <a:cubicBezTo>
                        <a:pt x="17" y="4"/>
                        <a:pt x="15" y="5"/>
                        <a:pt x="23" y="2"/>
                      </a:cubicBezTo>
                      <a:cubicBezTo>
                        <a:pt x="26" y="0"/>
                        <a:pt x="34" y="1"/>
                        <a:pt x="37" y="1"/>
                      </a:cubicBezTo>
                      <a:cubicBezTo>
                        <a:pt x="39" y="2"/>
                        <a:pt x="40" y="4"/>
                        <a:pt x="42" y="6"/>
                      </a:cubicBezTo>
                      <a:cubicBezTo>
                        <a:pt x="39" y="5"/>
                        <a:pt x="38" y="7"/>
                        <a:pt x="37" y="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2" name="Freeform 55">
                  <a:extLst>
                    <a:ext uri="{FF2B5EF4-FFF2-40B4-BE49-F238E27FC236}">
                      <a16:creationId xmlns:a16="http://schemas.microsoft.com/office/drawing/2014/main" id="{5A8E9CDA-D4A5-A32D-2B94-7E881123C2C5}"/>
                    </a:ext>
                  </a:extLst>
                </p:cNvPr>
                <p:cNvSpPr>
                  <a:spLocks/>
                </p:cNvSpPr>
                <p:nvPr/>
              </p:nvSpPr>
              <p:spPr bwMode="auto">
                <a:xfrm>
                  <a:off x="4881" y="1728"/>
                  <a:ext cx="205" cy="214"/>
                </a:xfrm>
                <a:custGeom>
                  <a:avLst/>
                  <a:gdLst>
                    <a:gd name="T0" fmla="*/ 0 w 96"/>
                    <a:gd name="T1" fmla="*/ 518 h 100"/>
                    <a:gd name="T2" fmla="*/ 301 w 96"/>
                    <a:gd name="T3" fmla="*/ 668 h 100"/>
                    <a:gd name="T4" fmla="*/ 333 w 96"/>
                    <a:gd name="T5" fmla="*/ 980 h 100"/>
                    <a:gd name="T6" fmla="*/ 557 w 96"/>
                    <a:gd name="T7" fmla="*/ 738 h 100"/>
                    <a:gd name="T8" fmla="*/ 807 w 96"/>
                    <a:gd name="T9" fmla="*/ 531 h 100"/>
                    <a:gd name="T10" fmla="*/ 884 w 96"/>
                    <a:gd name="T11" fmla="*/ 0 h 100"/>
                    <a:gd name="T12" fmla="*/ 626 w 96"/>
                    <a:gd name="T13" fmla="*/ 559 h 100"/>
                    <a:gd name="T14" fmla="*/ 41 w 96"/>
                    <a:gd name="T15" fmla="*/ 482 h 1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 h="100">
                      <a:moveTo>
                        <a:pt x="0" y="53"/>
                      </a:moveTo>
                      <a:cubicBezTo>
                        <a:pt x="4" y="69"/>
                        <a:pt x="20" y="61"/>
                        <a:pt x="31" y="68"/>
                      </a:cubicBezTo>
                      <a:cubicBezTo>
                        <a:pt x="42" y="74"/>
                        <a:pt x="31" y="90"/>
                        <a:pt x="34" y="100"/>
                      </a:cubicBezTo>
                      <a:cubicBezTo>
                        <a:pt x="47" y="98"/>
                        <a:pt x="48" y="82"/>
                        <a:pt x="57" y="75"/>
                      </a:cubicBezTo>
                      <a:cubicBezTo>
                        <a:pt x="65" y="67"/>
                        <a:pt x="76" y="63"/>
                        <a:pt x="83" y="54"/>
                      </a:cubicBezTo>
                      <a:cubicBezTo>
                        <a:pt x="96" y="35"/>
                        <a:pt x="94" y="22"/>
                        <a:pt x="91" y="0"/>
                      </a:cubicBezTo>
                      <a:cubicBezTo>
                        <a:pt x="90" y="22"/>
                        <a:pt x="85" y="47"/>
                        <a:pt x="64" y="57"/>
                      </a:cubicBezTo>
                      <a:cubicBezTo>
                        <a:pt x="47" y="64"/>
                        <a:pt x="19" y="57"/>
                        <a:pt x="4" y="4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3" name="Freeform 56">
                  <a:extLst>
                    <a:ext uri="{FF2B5EF4-FFF2-40B4-BE49-F238E27FC236}">
                      <a16:creationId xmlns:a16="http://schemas.microsoft.com/office/drawing/2014/main" id="{9F00116C-4C42-EC8C-2735-A1B8E6F202A7}"/>
                    </a:ext>
                  </a:extLst>
                </p:cNvPr>
                <p:cNvSpPr>
                  <a:spLocks/>
                </p:cNvSpPr>
                <p:nvPr/>
              </p:nvSpPr>
              <p:spPr bwMode="auto">
                <a:xfrm>
                  <a:off x="4983" y="1968"/>
                  <a:ext cx="103" cy="162"/>
                </a:xfrm>
                <a:custGeom>
                  <a:avLst/>
                  <a:gdLst>
                    <a:gd name="T0" fmla="*/ 52 w 48"/>
                    <a:gd name="T1" fmla="*/ 0 h 76"/>
                    <a:gd name="T2" fmla="*/ 120 w 48"/>
                    <a:gd name="T3" fmla="*/ 249 h 76"/>
                    <a:gd name="T4" fmla="*/ 345 w 48"/>
                    <a:gd name="T5" fmla="*/ 358 h 76"/>
                    <a:gd name="T6" fmla="*/ 97 w 48"/>
                    <a:gd name="T7" fmla="*/ 735 h 76"/>
                    <a:gd name="T8" fmla="*/ 180 w 48"/>
                    <a:gd name="T9" fmla="*/ 514 h 76"/>
                    <a:gd name="T10" fmla="*/ 97 w 48"/>
                    <a:gd name="T11" fmla="*/ 386 h 76"/>
                    <a:gd name="T12" fmla="*/ 9 w 48"/>
                    <a:gd name="T13" fmla="*/ 241 h 76"/>
                    <a:gd name="T14" fmla="*/ 60 w 48"/>
                    <a:gd name="T15" fmla="*/ 2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76">
                      <a:moveTo>
                        <a:pt x="5" y="0"/>
                      </a:moveTo>
                      <a:cubicBezTo>
                        <a:pt x="8" y="9"/>
                        <a:pt x="3" y="18"/>
                        <a:pt x="12" y="26"/>
                      </a:cubicBezTo>
                      <a:cubicBezTo>
                        <a:pt x="18" y="32"/>
                        <a:pt x="28" y="31"/>
                        <a:pt x="35" y="37"/>
                      </a:cubicBezTo>
                      <a:cubicBezTo>
                        <a:pt x="48" y="50"/>
                        <a:pt x="16" y="65"/>
                        <a:pt x="10" y="76"/>
                      </a:cubicBezTo>
                      <a:cubicBezTo>
                        <a:pt x="12" y="68"/>
                        <a:pt x="16" y="61"/>
                        <a:pt x="18" y="53"/>
                      </a:cubicBezTo>
                      <a:cubicBezTo>
                        <a:pt x="20" y="43"/>
                        <a:pt x="18" y="44"/>
                        <a:pt x="10" y="40"/>
                      </a:cubicBezTo>
                      <a:cubicBezTo>
                        <a:pt x="1" y="35"/>
                        <a:pt x="0" y="34"/>
                        <a:pt x="1" y="25"/>
                      </a:cubicBezTo>
                      <a:cubicBezTo>
                        <a:pt x="2" y="18"/>
                        <a:pt x="3" y="9"/>
                        <a:pt x="6" y="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4" name="Freeform 57">
                  <a:extLst>
                    <a:ext uri="{FF2B5EF4-FFF2-40B4-BE49-F238E27FC236}">
                      <a16:creationId xmlns:a16="http://schemas.microsoft.com/office/drawing/2014/main" id="{9F9F319F-AF7F-62E6-C542-4F66E1FA5258}"/>
                    </a:ext>
                  </a:extLst>
                </p:cNvPr>
                <p:cNvSpPr>
                  <a:spLocks/>
                </p:cNvSpPr>
                <p:nvPr/>
              </p:nvSpPr>
              <p:spPr bwMode="auto">
                <a:xfrm>
                  <a:off x="4877" y="1963"/>
                  <a:ext cx="57" cy="150"/>
                </a:xfrm>
                <a:custGeom>
                  <a:avLst/>
                  <a:gdLst>
                    <a:gd name="T0" fmla="*/ 0 w 27"/>
                    <a:gd name="T1" fmla="*/ 120 h 70"/>
                    <a:gd name="T2" fmla="*/ 253 w 27"/>
                    <a:gd name="T3" fmla="*/ 619 h 70"/>
                    <a:gd name="T4" fmla="*/ 36 w 27"/>
                    <a:gd name="T5" fmla="*/ 688 h 70"/>
                    <a:gd name="T6" fmla="*/ 36 w 27"/>
                    <a:gd name="T7" fmla="*/ 137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70">
                      <a:moveTo>
                        <a:pt x="0" y="12"/>
                      </a:moveTo>
                      <a:cubicBezTo>
                        <a:pt x="23" y="0"/>
                        <a:pt x="20" y="51"/>
                        <a:pt x="27" y="63"/>
                      </a:cubicBezTo>
                      <a:cubicBezTo>
                        <a:pt x="20" y="67"/>
                        <a:pt x="12" y="70"/>
                        <a:pt x="4" y="70"/>
                      </a:cubicBezTo>
                      <a:cubicBezTo>
                        <a:pt x="8" y="49"/>
                        <a:pt x="11" y="35"/>
                        <a:pt x="4" y="1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5" name="Freeform 58">
                  <a:extLst>
                    <a:ext uri="{FF2B5EF4-FFF2-40B4-BE49-F238E27FC236}">
                      <a16:creationId xmlns:a16="http://schemas.microsoft.com/office/drawing/2014/main" id="{1248E6F4-CEFC-7AAA-5111-68059BAF55BF}"/>
                    </a:ext>
                  </a:extLst>
                </p:cNvPr>
                <p:cNvSpPr>
                  <a:spLocks/>
                </p:cNvSpPr>
                <p:nvPr/>
              </p:nvSpPr>
              <p:spPr bwMode="auto">
                <a:xfrm>
                  <a:off x="4659" y="2087"/>
                  <a:ext cx="126" cy="99"/>
                </a:xfrm>
                <a:custGeom>
                  <a:avLst/>
                  <a:gdLst>
                    <a:gd name="T0" fmla="*/ 120 w 59"/>
                    <a:gd name="T1" fmla="*/ 0 h 46"/>
                    <a:gd name="T2" fmla="*/ 137 w 59"/>
                    <a:gd name="T3" fmla="*/ 310 h 46"/>
                    <a:gd name="T4" fmla="*/ 369 w 59"/>
                    <a:gd name="T5" fmla="*/ 407 h 46"/>
                    <a:gd name="T6" fmla="*/ 498 w 59"/>
                    <a:gd name="T7" fmla="*/ 181 h 46"/>
                    <a:gd name="T8" fmla="*/ 205 w 59"/>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46">
                      <a:moveTo>
                        <a:pt x="12" y="0"/>
                      </a:moveTo>
                      <a:cubicBezTo>
                        <a:pt x="0" y="7"/>
                        <a:pt x="9" y="22"/>
                        <a:pt x="14" y="31"/>
                      </a:cubicBezTo>
                      <a:cubicBezTo>
                        <a:pt x="20" y="43"/>
                        <a:pt x="25" y="46"/>
                        <a:pt x="38" y="41"/>
                      </a:cubicBezTo>
                      <a:cubicBezTo>
                        <a:pt x="50" y="36"/>
                        <a:pt x="59" y="30"/>
                        <a:pt x="51" y="18"/>
                      </a:cubicBezTo>
                      <a:cubicBezTo>
                        <a:pt x="44" y="7"/>
                        <a:pt x="31" y="6"/>
                        <a:pt x="21"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6" name="Freeform 59">
                  <a:extLst>
                    <a:ext uri="{FF2B5EF4-FFF2-40B4-BE49-F238E27FC236}">
                      <a16:creationId xmlns:a16="http://schemas.microsoft.com/office/drawing/2014/main" id="{D1C6F845-261C-19AE-ABAE-EE82CBD4F29E}"/>
                    </a:ext>
                  </a:extLst>
                </p:cNvPr>
                <p:cNvSpPr>
                  <a:spLocks/>
                </p:cNvSpPr>
                <p:nvPr/>
              </p:nvSpPr>
              <p:spPr bwMode="auto">
                <a:xfrm>
                  <a:off x="4097" y="2408"/>
                  <a:ext cx="94" cy="109"/>
                </a:xfrm>
                <a:custGeom>
                  <a:avLst/>
                  <a:gdLst>
                    <a:gd name="T0" fmla="*/ 265 w 44"/>
                    <a:gd name="T1" fmla="*/ 0 h 51"/>
                    <a:gd name="T2" fmla="*/ 0 w 44"/>
                    <a:gd name="T3" fmla="*/ 498 h 51"/>
                    <a:gd name="T4" fmla="*/ 333 w 44"/>
                    <a:gd name="T5" fmla="*/ 284 h 51"/>
                    <a:gd name="T6" fmla="*/ 421 w 44"/>
                    <a:gd name="T7" fmla="*/ 96 h 51"/>
                    <a:gd name="T8" fmla="*/ 293 w 44"/>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51">
                      <a:moveTo>
                        <a:pt x="27" y="0"/>
                      </a:moveTo>
                      <a:cubicBezTo>
                        <a:pt x="19" y="17"/>
                        <a:pt x="1" y="32"/>
                        <a:pt x="0" y="51"/>
                      </a:cubicBezTo>
                      <a:cubicBezTo>
                        <a:pt x="9" y="38"/>
                        <a:pt x="24" y="40"/>
                        <a:pt x="34" y="29"/>
                      </a:cubicBezTo>
                      <a:cubicBezTo>
                        <a:pt x="38" y="24"/>
                        <a:pt x="44" y="16"/>
                        <a:pt x="43" y="10"/>
                      </a:cubicBezTo>
                      <a:cubicBezTo>
                        <a:pt x="43" y="1"/>
                        <a:pt x="37" y="1"/>
                        <a:pt x="3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7" name="Freeform 60">
                  <a:extLst>
                    <a:ext uri="{FF2B5EF4-FFF2-40B4-BE49-F238E27FC236}">
                      <a16:creationId xmlns:a16="http://schemas.microsoft.com/office/drawing/2014/main" id="{5EEF988D-4F25-EC49-F196-39C652BC6A9F}"/>
                    </a:ext>
                  </a:extLst>
                </p:cNvPr>
                <p:cNvSpPr>
                  <a:spLocks/>
                </p:cNvSpPr>
                <p:nvPr/>
              </p:nvSpPr>
              <p:spPr bwMode="auto">
                <a:xfrm>
                  <a:off x="4255" y="2430"/>
                  <a:ext cx="205" cy="194"/>
                </a:xfrm>
                <a:custGeom>
                  <a:avLst/>
                  <a:gdLst>
                    <a:gd name="T0" fmla="*/ 196 w 96"/>
                    <a:gd name="T1" fmla="*/ 28 h 91"/>
                    <a:gd name="T2" fmla="*/ 634 w 96"/>
                    <a:gd name="T3" fmla="*/ 49 h 91"/>
                    <a:gd name="T4" fmla="*/ 935 w 96"/>
                    <a:gd name="T5" fmla="*/ 309 h 91"/>
                    <a:gd name="T6" fmla="*/ 703 w 96"/>
                    <a:gd name="T7" fmla="*/ 505 h 91"/>
                    <a:gd name="T8" fmla="*/ 651 w 96"/>
                    <a:gd name="T9" fmla="*/ 763 h 91"/>
                    <a:gd name="T10" fmla="*/ 506 w 96"/>
                    <a:gd name="T11" fmla="*/ 883 h 91"/>
                    <a:gd name="T12" fmla="*/ 615 w 96"/>
                    <a:gd name="T13" fmla="*/ 463 h 91"/>
                    <a:gd name="T14" fmla="*/ 566 w 96"/>
                    <a:gd name="T15" fmla="*/ 232 h 91"/>
                    <a:gd name="T16" fmla="*/ 410 w 96"/>
                    <a:gd name="T17" fmla="*/ 232 h 91"/>
                    <a:gd name="T18" fmla="*/ 282 w 96"/>
                    <a:gd name="T19" fmla="*/ 153 h 91"/>
                    <a:gd name="T20" fmla="*/ 0 w 96"/>
                    <a:gd name="T21" fmla="*/ 60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91">
                      <a:moveTo>
                        <a:pt x="20" y="3"/>
                      </a:moveTo>
                      <a:cubicBezTo>
                        <a:pt x="28" y="9"/>
                        <a:pt x="52" y="0"/>
                        <a:pt x="65" y="5"/>
                      </a:cubicBezTo>
                      <a:cubicBezTo>
                        <a:pt x="75" y="8"/>
                        <a:pt x="93" y="21"/>
                        <a:pt x="96" y="32"/>
                      </a:cubicBezTo>
                      <a:cubicBezTo>
                        <a:pt x="85" y="36"/>
                        <a:pt x="78" y="41"/>
                        <a:pt x="72" y="52"/>
                      </a:cubicBezTo>
                      <a:cubicBezTo>
                        <a:pt x="69" y="57"/>
                        <a:pt x="69" y="74"/>
                        <a:pt x="67" y="79"/>
                      </a:cubicBezTo>
                      <a:cubicBezTo>
                        <a:pt x="64" y="84"/>
                        <a:pt x="54" y="86"/>
                        <a:pt x="52" y="91"/>
                      </a:cubicBezTo>
                      <a:cubicBezTo>
                        <a:pt x="63" y="83"/>
                        <a:pt x="61" y="59"/>
                        <a:pt x="63" y="48"/>
                      </a:cubicBezTo>
                      <a:cubicBezTo>
                        <a:pt x="64" y="37"/>
                        <a:pt x="74" y="28"/>
                        <a:pt x="58" y="24"/>
                      </a:cubicBezTo>
                      <a:cubicBezTo>
                        <a:pt x="53" y="23"/>
                        <a:pt x="47" y="25"/>
                        <a:pt x="42" y="24"/>
                      </a:cubicBezTo>
                      <a:cubicBezTo>
                        <a:pt x="35" y="22"/>
                        <a:pt x="34" y="19"/>
                        <a:pt x="29" y="16"/>
                      </a:cubicBezTo>
                      <a:cubicBezTo>
                        <a:pt x="22" y="11"/>
                        <a:pt x="6" y="1"/>
                        <a:pt x="0" y="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8" name="Freeform 61">
                  <a:extLst>
                    <a:ext uri="{FF2B5EF4-FFF2-40B4-BE49-F238E27FC236}">
                      <a16:creationId xmlns:a16="http://schemas.microsoft.com/office/drawing/2014/main" id="{207B6BB8-33E7-63CC-32E4-BD7790E2B8D4}"/>
                    </a:ext>
                  </a:extLst>
                </p:cNvPr>
                <p:cNvSpPr>
                  <a:spLocks/>
                </p:cNvSpPr>
                <p:nvPr/>
              </p:nvSpPr>
              <p:spPr bwMode="auto">
                <a:xfrm>
                  <a:off x="4404" y="2590"/>
                  <a:ext cx="5" cy="2"/>
                </a:xfrm>
                <a:custGeom>
                  <a:avLst/>
                  <a:gdLst>
                    <a:gd name="T0" fmla="*/ 33 w 2"/>
                    <a:gd name="T1" fmla="*/ 8 h 1"/>
                    <a:gd name="T2" fmla="*/ 20 w 2"/>
                    <a:gd name="T3" fmla="*/ 0 h 1"/>
                    <a:gd name="T4" fmla="*/ 0 60000 65536"/>
                    <a:gd name="T5" fmla="*/ 0 60000 65536"/>
                  </a:gdLst>
                  <a:ahLst/>
                  <a:cxnLst>
                    <a:cxn ang="T4">
                      <a:pos x="T0" y="T1"/>
                    </a:cxn>
                    <a:cxn ang="T5">
                      <a:pos x="T2" y="T3"/>
                    </a:cxn>
                  </a:cxnLst>
                  <a:rect l="0" t="0" r="r" b="b"/>
                  <a:pathLst>
                    <a:path w="2" h="1">
                      <a:moveTo>
                        <a:pt x="2" y="1"/>
                      </a:moveTo>
                      <a:cubicBezTo>
                        <a:pt x="1" y="1"/>
                        <a:pt x="0" y="1"/>
                        <a:pt x="1"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9" name="Freeform 62">
                  <a:extLst>
                    <a:ext uri="{FF2B5EF4-FFF2-40B4-BE49-F238E27FC236}">
                      <a16:creationId xmlns:a16="http://schemas.microsoft.com/office/drawing/2014/main" id="{9429FE2A-8F95-71DB-081F-4CF8194523EF}"/>
                    </a:ext>
                  </a:extLst>
                </p:cNvPr>
                <p:cNvSpPr>
                  <a:spLocks/>
                </p:cNvSpPr>
                <p:nvPr/>
              </p:nvSpPr>
              <p:spPr bwMode="auto">
                <a:xfrm>
                  <a:off x="4406" y="2626"/>
                  <a:ext cx="99" cy="122"/>
                </a:xfrm>
                <a:custGeom>
                  <a:avLst/>
                  <a:gdLst>
                    <a:gd name="T0" fmla="*/ 200 w 46"/>
                    <a:gd name="T1" fmla="*/ 128 h 57"/>
                    <a:gd name="T2" fmla="*/ 28 w 46"/>
                    <a:gd name="T3" fmla="*/ 559 h 57"/>
                    <a:gd name="T4" fmla="*/ 129 w 46"/>
                    <a:gd name="T5" fmla="*/ 334 h 57"/>
                    <a:gd name="T6" fmla="*/ 357 w 46"/>
                    <a:gd name="T7" fmla="*/ 402 h 57"/>
                    <a:gd name="T8" fmla="*/ 278 w 46"/>
                    <a:gd name="T9" fmla="*/ 51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57">
                      <a:moveTo>
                        <a:pt x="20" y="13"/>
                      </a:moveTo>
                      <a:cubicBezTo>
                        <a:pt x="0" y="16"/>
                        <a:pt x="4" y="43"/>
                        <a:pt x="3" y="57"/>
                      </a:cubicBezTo>
                      <a:cubicBezTo>
                        <a:pt x="6" y="49"/>
                        <a:pt x="4" y="39"/>
                        <a:pt x="13" y="34"/>
                      </a:cubicBezTo>
                      <a:cubicBezTo>
                        <a:pt x="20" y="29"/>
                        <a:pt x="35" y="30"/>
                        <a:pt x="36" y="41"/>
                      </a:cubicBezTo>
                      <a:cubicBezTo>
                        <a:pt x="46" y="37"/>
                        <a:pt x="40" y="0"/>
                        <a:pt x="28" y="5"/>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0" name="Freeform 63">
                  <a:extLst>
                    <a:ext uri="{FF2B5EF4-FFF2-40B4-BE49-F238E27FC236}">
                      <a16:creationId xmlns:a16="http://schemas.microsoft.com/office/drawing/2014/main" id="{34987498-F806-41CA-0B15-3CC15907F5B2}"/>
                    </a:ext>
                  </a:extLst>
                </p:cNvPr>
                <p:cNvSpPr>
                  <a:spLocks/>
                </p:cNvSpPr>
                <p:nvPr/>
              </p:nvSpPr>
              <p:spPr bwMode="auto">
                <a:xfrm>
                  <a:off x="4494" y="2340"/>
                  <a:ext cx="143" cy="222"/>
                </a:xfrm>
                <a:custGeom>
                  <a:avLst/>
                  <a:gdLst>
                    <a:gd name="T0" fmla="*/ 173 w 67"/>
                    <a:gd name="T1" fmla="*/ 487 h 104"/>
                    <a:gd name="T2" fmla="*/ 28 w 67"/>
                    <a:gd name="T3" fmla="*/ 679 h 104"/>
                    <a:gd name="T4" fmla="*/ 96 w 67"/>
                    <a:gd name="T5" fmla="*/ 935 h 104"/>
                    <a:gd name="T6" fmla="*/ 164 w 67"/>
                    <a:gd name="T7" fmla="*/ 1003 h 104"/>
                    <a:gd name="T8" fmla="*/ 309 w 67"/>
                    <a:gd name="T9" fmla="*/ 993 h 104"/>
                    <a:gd name="T10" fmla="*/ 514 w 67"/>
                    <a:gd name="T11" fmla="*/ 815 h 104"/>
                    <a:gd name="T12" fmla="*/ 213 w 67"/>
                    <a:gd name="T13" fmla="*/ 807 h 104"/>
                    <a:gd name="T14" fmla="*/ 341 w 67"/>
                    <a:gd name="T15" fmla="*/ 506 h 104"/>
                    <a:gd name="T16" fmla="*/ 583 w 67"/>
                    <a:gd name="T17" fmla="*/ 310 h 104"/>
                    <a:gd name="T18" fmla="*/ 514 w 67"/>
                    <a:gd name="T19" fmla="*/ 0 h 104"/>
                    <a:gd name="T20" fmla="*/ 455 w 67"/>
                    <a:gd name="T21" fmla="*/ 265 h 104"/>
                    <a:gd name="T22" fmla="*/ 213 w 67"/>
                    <a:gd name="T23" fmla="*/ 465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 h="104">
                      <a:moveTo>
                        <a:pt x="18" y="50"/>
                      </a:moveTo>
                      <a:cubicBezTo>
                        <a:pt x="12" y="54"/>
                        <a:pt x="4" y="63"/>
                        <a:pt x="3" y="70"/>
                      </a:cubicBezTo>
                      <a:cubicBezTo>
                        <a:pt x="0" y="78"/>
                        <a:pt x="7" y="88"/>
                        <a:pt x="10" y="96"/>
                      </a:cubicBezTo>
                      <a:cubicBezTo>
                        <a:pt x="12" y="104"/>
                        <a:pt x="8" y="101"/>
                        <a:pt x="17" y="103"/>
                      </a:cubicBezTo>
                      <a:cubicBezTo>
                        <a:pt x="21" y="103"/>
                        <a:pt x="27" y="103"/>
                        <a:pt x="32" y="102"/>
                      </a:cubicBezTo>
                      <a:cubicBezTo>
                        <a:pt x="39" y="99"/>
                        <a:pt x="50" y="92"/>
                        <a:pt x="53" y="84"/>
                      </a:cubicBezTo>
                      <a:cubicBezTo>
                        <a:pt x="45" y="90"/>
                        <a:pt x="28" y="96"/>
                        <a:pt x="22" y="83"/>
                      </a:cubicBezTo>
                      <a:cubicBezTo>
                        <a:pt x="18" y="74"/>
                        <a:pt x="27" y="57"/>
                        <a:pt x="35" y="52"/>
                      </a:cubicBezTo>
                      <a:cubicBezTo>
                        <a:pt x="45" y="44"/>
                        <a:pt x="55" y="45"/>
                        <a:pt x="60" y="32"/>
                      </a:cubicBezTo>
                      <a:cubicBezTo>
                        <a:pt x="67" y="16"/>
                        <a:pt x="52" y="15"/>
                        <a:pt x="53" y="0"/>
                      </a:cubicBezTo>
                      <a:cubicBezTo>
                        <a:pt x="50" y="9"/>
                        <a:pt x="52" y="19"/>
                        <a:pt x="47" y="27"/>
                      </a:cubicBezTo>
                      <a:cubicBezTo>
                        <a:pt x="41" y="38"/>
                        <a:pt x="30" y="41"/>
                        <a:pt x="22" y="4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1" name="Freeform 64">
                  <a:extLst>
                    <a:ext uri="{FF2B5EF4-FFF2-40B4-BE49-F238E27FC236}">
                      <a16:creationId xmlns:a16="http://schemas.microsoft.com/office/drawing/2014/main" id="{F8939DF7-47F8-1ADD-03D5-6CB9379181C9}"/>
                    </a:ext>
                  </a:extLst>
                </p:cNvPr>
                <p:cNvSpPr>
                  <a:spLocks/>
                </p:cNvSpPr>
                <p:nvPr/>
              </p:nvSpPr>
              <p:spPr bwMode="auto">
                <a:xfrm>
                  <a:off x="4285" y="2175"/>
                  <a:ext cx="498" cy="244"/>
                </a:xfrm>
                <a:custGeom>
                  <a:avLst/>
                  <a:gdLst>
                    <a:gd name="T0" fmla="*/ 479 w 233"/>
                    <a:gd name="T1" fmla="*/ 462 h 114"/>
                    <a:gd name="T2" fmla="*/ 686 w 233"/>
                    <a:gd name="T3" fmla="*/ 490 h 114"/>
                    <a:gd name="T4" fmla="*/ 695 w 233"/>
                    <a:gd name="T5" fmla="*/ 394 h 114"/>
                    <a:gd name="T6" fmla="*/ 791 w 233"/>
                    <a:gd name="T7" fmla="*/ 312 h 114"/>
                    <a:gd name="T8" fmla="*/ 928 w 233"/>
                    <a:gd name="T9" fmla="*/ 188 h 114"/>
                    <a:gd name="T10" fmla="*/ 1357 w 233"/>
                    <a:gd name="T11" fmla="*/ 68 h 114"/>
                    <a:gd name="T12" fmla="*/ 1759 w 233"/>
                    <a:gd name="T13" fmla="*/ 88 h 114"/>
                    <a:gd name="T14" fmla="*/ 2148 w 233"/>
                    <a:gd name="T15" fmla="*/ 188 h 114"/>
                    <a:gd name="T16" fmla="*/ 2274 w 233"/>
                    <a:gd name="T17" fmla="*/ 430 h 114"/>
                    <a:gd name="T18" fmla="*/ 1983 w 233"/>
                    <a:gd name="T19" fmla="*/ 715 h 114"/>
                    <a:gd name="T20" fmla="*/ 1787 w 233"/>
                    <a:gd name="T21" fmla="*/ 646 h 114"/>
                    <a:gd name="T22" fmla="*/ 1571 w 233"/>
                    <a:gd name="T23" fmla="*/ 646 h 114"/>
                    <a:gd name="T24" fmla="*/ 1582 w 233"/>
                    <a:gd name="T25" fmla="*/ 274 h 114"/>
                    <a:gd name="T26" fmla="*/ 1434 w 233"/>
                    <a:gd name="T27" fmla="*/ 413 h 114"/>
                    <a:gd name="T28" fmla="*/ 1297 w 233"/>
                    <a:gd name="T29" fmla="*/ 265 h 114"/>
                    <a:gd name="T30" fmla="*/ 908 w 233"/>
                    <a:gd name="T31" fmla="*/ 345 h 114"/>
                    <a:gd name="T32" fmla="*/ 799 w 233"/>
                    <a:gd name="T33" fmla="*/ 706 h 114"/>
                    <a:gd name="T34" fmla="*/ 754 w 233"/>
                    <a:gd name="T35" fmla="*/ 884 h 114"/>
                    <a:gd name="T36" fmla="*/ 731 w 233"/>
                    <a:gd name="T37" fmla="*/ 1117 h 114"/>
                    <a:gd name="T38" fmla="*/ 686 w 233"/>
                    <a:gd name="T39" fmla="*/ 1032 h 114"/>
                    <a:gd name="T40" fmla="*/ 654 w 233"/>
                    <a:gd name="T41" fmla="*/ 903 h 114"/>
                    <a:gd name="T42" fmla="*/ 594 w 233"/>
                    <a:gd name="T43" fmla="*/ 815 h 114"/>
                    <a:gd name="T44" fmla="*/ 438 w 233"/>
                    <a:gd name="T45" fmla="*/ 807 h 114"/>
                    <a:gd name="T46" fmla="*/ 325 w 233"/>
                    <a:gd name="T47" fmla="*/ 783 h 114"/>
                    <a:gd name="T48" fmla="*/ 242 w 233"/>
                    <a:gd name="T49" fmla="*/ 706 h 114"/>
                    <a:gd name="T50" fmla="*/ 0 w 233"/>
                    <a:gd name="T51" fmla="*/ 815 h 114"/>
                    <a:gd name="T52" fmla="*/ 128 w 233"/>
                    <a:gd name="T53" fmla="*/ 462 h 114"/>
                    <a:gd name="T54" fmla="*/ 457 w 233"/>
                    <a:gd name="T55" fmla="*/ 449 h 1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33" h="114">
                      <a:moveTo>
                        <a:pt x="49" y="47"/>
                      </a:moveTo>
                      <a:cubicBezTo>
                        <a:pt x="46" y="68"/>
                        <a:pt x="67" y="70"/>
                        <a:pt x="70" y="50"/>
                      </a:cubicBezTo>
                      <a:cubicBezTo>
                        <a:pt x="71" y="46"/>
                        <a:pt x="69" y="44"/>
                        <a:pt x="71" y="40"/>
                      </a:cubicBezTo>
                      <a:cubicBezTo>
                        <a:pt x="72" y="37"/>
                        <a:pt x="78" y="34"/>
                        <a:pt x="81" y="32"/>
                      </a:cubicBezTo>
                      <a:cubicBezTo>
                        <a:pt x="85" y="28"/>
                        <a:pt x="89" y="22"/>
                        <a:pt x="95" y="19"/>
                      </a:cubicBezTo>
                      <a:cubicBezTo>
                        <a:pt x="107" y="11"/>
                        <a:pt x="125" y="10"/>
                        <a:pt x="139" y="7"/>
                      </a:cubicBezTo>
                      <a:cubicBezTo>
                        <a:pt x="154" y="4"/>
                        <a:pt x="166" y="0"/>
                        <a:pt x="180" y="9"/>
                      </a:cubicBezTo>
                      <a:cubicBezTo>
                        <a:pt x="195" y="18"/>
                        <a:pt x="204" y="38"/>
                        <a:pt x="220" y="19"/>
                      </a:cubicBezTo>
                      <a:cubicBezTo>
                        <a:pt x="224" y="27"/>
                        <a:pt x="226" y="37"/>
                        <a:pt x="233" y="44"/>
                      </a:cubicBezTo>
                      <a:cubicBezTo>
                        <a:pt x="225" y="54"/>
                        <a:pt x="203" y="55"/>
                        <a:pt x="203" y="73"/>
                      </a:cubicBezTo>
                      <a:cubicBezTo>
                        <a:pt x="197" y="70"/>
                        <a:pt x="190" y="66"/>
                        <a:pt x="183" y="66"/>
                      </a:cubicBezTo>
                      <a:cubicBezTo>
                        <a:pt x="176" y="66"/>
                        <a:pt x="168" y="68"/>
                        <a:pt x="161" y="66"/>
                      </a:cubicBezTo>
                      <a:cubicBezTo>
                        <a:pt x="168" y="53"/>
                        <a:pt x="180" y="38"/>
                        <a:pt x="162" y="28"/>
                      </a:cubicBezTo>
                      <a:cubicBezTo>
                        <a:pt x="157" y="30"/>
                        <a:pt x="152" y="41"/>
                        <a:pt x="147" y="42"/>
                      </a:cubicBezTo>
                      <a:cubicBezTo>
                        <a:pt x="138" y="43"/>
                        <a:pt x="140" y="31"/>
                        <a:pt x="133" y="27"/>
                      </a:cubicBezTo>
                      <a:cubicBezTo>
                        <a:pt x="124" y="20"/>
                        <a:pt x="101" y="29"/>
                        <a:pt x="93" y="35"/>
                      </a:cubicBezTo>
                      <a:cubicBezTo>
                        <a:pt x="80" y="44"/>
                        <a:pt x="79" y="60"/>
                        <a:pt x="82" y="72"/>
                      </a:cubicBezTo>
                      <a:cubicBezTo>
                        <a:pt x="84" y="82"/>
                        <a:pt x="81" y="82"/>
                        <a:pt x="77" y="90"/>
                      </a:cubicBezTo>
                      <a:cubicBezTo>
                        <a:pt x="72" y="98"/>
                        <a:pt x="75" y="105"/>
                        <a:pt x="75" y="114"/>
                      </a:cubicBezTo>
                      <a:cubicBezTo>
                        <a:pt x="74" y="113"/>
                        <a:pt x="71" y="108"/>
                        <a:pt x="70" y="105"/>
                      </a:cubicBezTo>
                      <a:cubicBezTo>
                        <a:pt x="67" y="99"/>
                        <a:pt x="68" y="97"/>
                        <a:pt x="67" y="92"/>
                      </a:cubicBezTo>
                      <a:cubicBezTo>
                        <a:pt x="65" y="84"/>
                        <a:pt x="69" y="86"/>
                        <a:pt x="61" y="83"/>
                      </a:cubicBezTo>
                      <a:cubicBezTo>
                        <a:pt x="57" y="81"/>
                        <a:pt x="50" y="82"/>
                        <a:pt x="45" y="82"/>
                      </a:cubicBezTo>
                      <a:cubicBezTo>
                        <a:pt x="40" y="82"/>
                        <a:pt x="38" y="84"/>
                        <a:pt x="33" y="80"/>
                      </a:cubicBezTo>
                      <a:cubicBezTo>
                        <a:pt x="29" y="77"/>
                        <a:pt x="30" y="72"/>
                        <a:pt x="25" y="72"/>
                      </a:cubicBezTo>
                      <a:cubicBezTo>
                        <a:pt x="18" y="70"/>
                        <a:pt x="7" y="81"/>
                        <a:pt x="0" y="83"/>
                      </a:cubicBezTo>
                      <a:cubicBezTo>
                        <a:pt x="6" y="71"/>
                        <a:pt x="7" y="57"/>
                        <a:pt x="13" y="47"/>
                      </a:cubicBezTo>
                      <a:cubicBezTo>
                        <a:pt x="23" y="31"/>
                        <a:pt x="35" y="41"/>
                        <a:pt x="47" y="4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2" name="Freeform 65">
                  <a:extLst>
                    <a:ext uri="{FF2B5EF4-FFF2-40B4-BE49-F238E27FC236}">
                      <a16:creationId xmlns:a16="http://schemas.microsoft.com/office/drawing/2014/main" id="{F0696B6B-560A-32D5-770B-398379D266FE}"/>
                    </a:ext>
                  </a:extLst>
                </p:cNvPr>
                <p:cNvSpPr>
                  <a:spLocks/>
                </p:cNvSpPr>
                <p:nvPr/>
              </p:nvSpPr>
              <p:spPr bwMode="auto">
                <a:xfrm>
                  <a:off x="4434" y="2244"/>
                  <a:ext cx="118" cy="147"/>
                </a:xfrm>
                <a:custGeom>
                  <a:avLst/>
                  <a:gdLst>
                    <a:gd name="T0" fmla="*/ 285 w 55"/>
                    <a:gd name="T1" fmla="*/ 0 h 69"/>
                    <a:gd name="T2" fmla="*/ 189 w 55"/>
                    <a:gd name="T3" fmla="*/ 426 h 69"/>
                    <a:gd name="T4" fmla="*/ 189 w 55"/>
                    <a:gd name="T5" fmla="*/ 618 h 69"/>
                    <a:gd name="T6" fmla="*/ 318 w 55"/>
                    <a:gd name="T7" fmla="*/ 618 h 69"/>
                    <a:gd name="T8" fmla="*/ 414 w 55"/>
                    <a:gd name="T9" fmla="*/ 667 h 69"/>
                    <a:gd name="T10" fmla="*/ 277 w 55"/>
                    <a:gd name="T11" fmla="*/ 9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69">
                      <a:moveTo>
                        <a:pt x="29" y="0"/>
                      </a:moveTo>
                      <a:cubicBezTo>
                        <a:pt x="17" y="6"/>
                        <a:pt x="0" y="40"/>
                        <a:pt x="19" y="44"/>
                      </a:cubicBezTo>
                      <a:cubicBezTo>
                        <a:pt x="20" y="53"/>
                        <a:pt x="9" y="59"/>
                        <a:pt x="19" y="64"/>
                      </a:cubicBezTo>
                      <a:cubicBezTo>
                        <a:pt x="20" y="64"/>
                        <a:pt x="28" y="63"/>
                        <a:pt x="32" y="64"/>
                      </a:cubicBezTo>
                      <a:cubicBezTo>
                        <a:pt x="35" y="65"/>
                        <a:pt x="39" y="68"/>
                        <a:pt x="42" y="69"/>
                      </a:cubicBezTo>
                      <a:cubicBezTo>
                        <a:pt x="55" y="52"/>
                        <a:pt x="46" y="11"/>
                        <a:pt x="28" y="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3" name="Freeform 66">
                  <a:extLst>
                    <a:ext uri="{FF2B5EF4-FFF2-40B4-BE49-F238E27FC236}">
                      <a16:creationId xmlns:a16="http://schemas.microsoft.com/office/drawing/2014/main" id="{A9DBE884-9445-F236-9D79-00A000180271}"/>
                    </a:ext>
                  </a:extLst>
                </p:cNvPr>
                <p:cNvSpPr>
                  <a:spLocks/>
                </p:cNvSpPr>
                <p:nvPr/>
              </p:nvSpPr>
              <p:spPr bwMode="auto">
                <a:xfrm>
                  <a:off x="4500" y="2220"/>
                  <a:ext cx="120" cy="128"/>
                </a:xfrm>
                <a:custGeom>
                  <a:avLst/>
                  <a:gdLst>
                    <a:gd name="T0" fmla="*/ 0 w 56"/>
                    <a:gd name="T1" fmla="*/ 105 h 60"/>
                    <a:gd name="T2" fmla="*/ 302 w 56"/>
                    <a:gd name="T3" fmla="*/ 60 h 60"/>
                    <a:gd name="T4" fmla="*/ 317 w 56"/>
                    <a:gd name="T5" fmla="*/ 265 h 60"/>
                    <a:gd name="T6" fmla="*/ 551 w 56"/>
                    <a:gd name="T7" fmla="*/ 241 h 60"/>
                    <a:gd name="T8" fmla="*/ 354 w 56"/>
                    <a:gd name="T9" fmla="*/ 582 h 60"/>
                    <a:gd name="T10" fmla="*/ 60 w 56"/>
                    <a:gd name="T11" fmla="*/ 105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60">
                      <a:moveTo>
                        <a:pt x="0" y="11"/>
                      </a:moveTo>
                      <a:cubicBezTo>
                        <a:pt x="9" y="6"/>
                        <a:pt x="21" y="0"/>
                        <a:pt x="31" y="6"/>
                      </a:cubicBezTo>
                      <a:cubicBezTo>
                        <a:pt x="30" y="13"/>
                        <a:pt x="26" y="20"/>
                        <a:pt x="32" y="27"/>
                      </a:cubicBezTo>
                      <a:cubicBezTo>
                        <a:pt x="39" y="34"/>
                        <a:pt x="49" y="31"/>
                        <a:pt x="56" y="25"/>
                      </a:cubicBezTo>
                      <a:cubicBezTo>
                        <a:pt x="48" y="38"/>
                        <a:pt x="39" y="44"/>
                        <a:pt x="36" y="60"/>
                      </a:cubicBezTo>
                      <a:cubicBezTo>
                        <a:pt x="29" y="41"/>
                        <a:pt x="27" y="18"/>
                        <a:pt x="6" y="1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4" name="Freeform 67">
                  <a:extLst>
                    <a:ext uri="{FF2B5EF4-FFF2-40B4-BE49-F238E27FC236}">
                      <a16:creationId xmlns:a16="http://schemas.microsoft.com/office/drawing/2014/main" id="{BFD40DB8-68FD-11D6-A07C-380C424A10BB}"/>
                    </a:ext>
                  </a:extLst>
                </p:cNvPr>
                <p:cNvSpPr>
                  <a:spLocks/>
                </p:cNvSpPr>
                <p:nvPr/>
              </p:nvSpPr>
              <p:spPr bwMode="auto">
                <a:xfrm>
                  <a:off x="4624" y="2348"/>
                  <a:ext cx="122" cy="69"/>
                </a:xfrm>
                <a:custGeom>
                  <a:avLst/>
                  <a:gdLst>
                    <a:gd name="T0" fmla="*/ 0 w 57"/>
                    <a:gd name="T1" fmla="*/ 80 h 32"/>
                    <a:gd name="T2" fmla="*/ 41 w 57"/>
                    <a:gd name="T3" fmla="*/ 321 h 32"/>
                    <a:gd name="T4" fmla="*/ 165 w 57"/>
                    <a:gd name="T5" fmla="*/ 250 h 32"/>
                    <a:gd name="T6" fmla="*/ 325 w 57"/>
                    <a:gd name="T7" fmla="*/ 242 h 32"/>
                    <a:gd name="T8" fmla="*/ 430 w 57"/>
                    <a:gd name="T9" fmla="*/ 0 h 32"/>
                    <a:gd name="T10" fmla="*/ 88 w 57"/>
                    <a:gd name="T11" fmla="*/ 112 h 32"/>
                    <a:gd name="T12" fmla="*/ 68 w 57"/>
                    <a:gd name="T13" fmla="*/ 6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32">
                      <a:moveTo>
                        <a:pt x="0" y="8"/>
                      </a:moveTo>
                      <a:cubicBezTo>
                        <a:pt x="13" y="8"/>
                        <a:pt x="4" y="24"/>
                        <a:pt x="4" y="32"/>
                      </a:cubicBezTo>
                      <a:cubicBezTo>
                        <a:pt x="9" y="31"/>
                        <a:pt x="12" y="27"/>
                        <a:pt x="17" y="25"/>
                      </a:cubicBezTo>
                      <a:cubicBezTo>
                        <a:pt x="23" y="22"/>
                        <a:pt x="26" y="25"/>
                        <a:pt x="33" y="24"/>
                      </a:cubicBezTo>
                      <a:cubicBezTo>
                        <a:pt x="40" y="22"/>
                        <a:pt x="57" y="3"/>
                        <a:pt x="44" y="0"/>
                      </a:cubicBezTo>
                      <a:cubicBezTo>
                        <a:pt x="42" y="21"/>
                        <a:pt x="21" y="10"/>
                        <a:pt x="9" y="11"/>
                      </a:cubicBezTo>
                      <a:cubicBezTo>
                        <a:pt x="8" y="9"/>
                        <a:pt x="7" y="7"/>
                        <a:pt x="7" y="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5" name="Freeform 68">
                  <a:extLst>
                    <a:ext uri="{FF2B5EF4-FFF2-40B4-BE49-F238E27FC236}">
                      <a16:creationId xmlns:a16="http://schemas.microsoft.com/office/drawing/2014/main" id="{A7356FF6-682D-2EC4-EB64-06A6FF49EAF2}"/>
                    </a:ext>
                  </a:extLst>
                </p:cNvPr>
                <p:cNvSpPr>
                  <a:spLocks/>
                </p:cNvSpPr>
                <p:nvPr/>
              </p:nvSpPr>
              <p:spPr bwMode="auto">
                <a:xfrm>
                  <a:off x="4614" y="2425"/>
                  <a:ext cx="132" cy="75"/>
                </a:xfrm>
                <a:custGeom>
                  <a:avLst/>
                  <a:gdLst>
                    <a:gd name="T0" fmla="*/ 281 w 62"/>
                    <a:gd name="T1" fmla="*/ 334 h 35"/>
                    <a:gd name="T2" fmla="*/ 590 w 62"/>
                    <a:gd name="T3" fmla="*/ 334 h 35"/>
                    <a:gd name="T4" fmla="*/ 366 w 62"/>
                    <a:gd name="T5" fmla="*/ 77 h 35"/>
                    <a:gd name="T6" fmla="*/ 196 w 62"/>
                    <a:gd name="T7" fmla="*/ 137 h 35"/>
                    <a:gd name="T8" fmla="*/ 85 w 62"/>
                    <a:gd name="T9" fmla="*/ 0 h 35"/>
                    <a:gd name="T10" fmla="*/ 49 w 62"/>
                    <a:gd name="T11" fmla="*/ 197 h 35"/>
                    <a:gd name="T12" fmla="*/ 153 w 62"/>
                    <a:gd name="T13" fmla="*/ 276 h 35"/>
                    <a:gd name="T14" fmla="*/ 258 w 62"/>
                    <a:gd name="T15" fmla="*/ 334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35">
                      <a:moveTo>
                        <a:pt x="29" y="34"/>
                      </a:moveTo>
                      <a:cubicBezTo>
                        <a:pt x="24" y="22"/>
                        <a:pt x="61" y="16"/>
                        <a:pt x="61" y="34"/>
                      </a:cubicBezTo>
                      <a:cubicBezTo>
                        <a:pt x="62" y="20"/>
                        <a:pt x="52" y="5"/>
                        <a:pt x="38" y="8"/>
                      </a:cubicBezTo>
                      <a:cubicBezTo>
                        <a:pt x="33" y="9"/>
                        <a:pt x="24" y="15"/>
                        <a:pt x="20" y="14"/>
                      </a:cubicBezTo>
                      <a:cubicBezTo>
                        <a:pt x="16" y="12"/>
                        <a:pt x="14" y="3"/>
                        <a:pt x="9" y="0"/>
                      </a:cubicBezTo>
                      <a:cubicBezTo>
                        <a:pt x="3" y="4"/>
                        <a:pt x="0" y="14"/>
                        <a:pt x="5" y="20"/>
                      </a:cubicBezTo>
                      <a:cubicBezTo>
                        <a:pt x="7" y="22"/>
                        <a:pt x="13" y="26"/>
                        <a:pt x="16" y="28"/>
                      </a:cubicBezTo>
                      <a:cubicBezTo>
                        <a:pt x="20" y="31"/>
                        <a:pt x="20" y="35"/>
                        <a:pt x="27" y="3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6" name="Freeform 69">
                  <a:extLst>
                    <a:ext uri="{FF2B5EF4-FFF2-40B4-BE49-F238E27FC236}">
                      <a16:creationId xmlns:a16="http://schemas.microsoft.com/office/drawing/2014/main" id="{B5CD91A6-48DD-8B1C-5D87-8346C1299829}"/>
                    </a:ext>
                  </a:extLst>
                </p:cNvPr>
                <p:cNvSpPr>
                  <a:spLocks/>
                </p:cNvSpPr>
                <p:nvPr/>
              </p:nvSpPr>
              <p:spPr bwMode="auto">
                <a:xfrm>
                  <a:off x="4740" y="2477"/>
                  <a:ext cx="119" cy="147"/>
                </a:xfrm>
                <a:custGeom>
                  <a:avLst/>
                  <a:gdLst>
                    <a:gd name="T0" fmla="*/ 49 w 56"/>
                    <a:gd name="T1" fmla="*/ 249 h 69"/>
                    <a:gd name="T2" fmla="*/ 68 w 56"/>
                    <a:gd name="T3" fmla="*/ 541 h 69"/>
                    <a:gd name="T4" fmla="*/ 357 w 56"/>
                    <a:gd name="T5" fmla="*/ 454 h 69"/>
                    <a:gd name="T6" fmla="*/ 374 w 56"/>
                    <a:gd name="T7" fmla="*/ 222 h 69"/>
                    <a:gd name="T8" fmla="*/ 221 w 56"/>
                    <a:gd name="T9" fmla="*/ 173 h 69"/>
                    <a:gd name="T10" fmla="*/ 193 w 56"/>
                    <a:gd name="T11" fmla="*/ 0 h 69"/>
                    <a:gd name="T12" fmla="*/ 153 w 56"/>
                    <a:gd name="T13" fmla="*/ 145 h 69"/>
                    <a:gd name="T14" fmla="*/ 221 w 56"/>
                    <a:gd name="T15" fmla="*/ 249 h 69"/>
                    <a:gd name="T16" fmla="*/ 240 w 56"/>
                    <a:gd name="T17" fmla="*/ 377 h 69"/>
                    <a:gd name="T18" fmla="*/ 128 w 56"/>
                    <a:gd name="T19" fmla="*/ 42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9">
                      <a:moveTo>
                        <a:pt x="5" y="26"/>
                      </a:moveTo>
                      <a:cubicBezTo>
                        <a:pt x="16" y="32"/>
                        <a:pt x="0" y="47"/>
                        <a:pt x="7" y="56"/>
                      </a:cubicBezTo>
                      <a:cubicBezTo>
                        <a:pt x="18" y="69"/>
                        <a:pt x="28" y="54"/>
                        <a:pt x="37" y="47"/>
                      </a:cubicBezTo>
                      <a:cubicBezTo>
                        <a:pt x="47" y="39"/>
                        <a:pt x="56" y="28"/>
                        <a:pt x="39" y="23"/>
                      </a:cubicBezTo>
                      <a:cubicBezTo>
                        <a:pt x="33" y="22"/>
                        <a:pt x="26" y="23"/>
                        <a:pt x="23" y="18"/>
                      </a:cubicBezTo>
                      <a:cubicBezTo>
                        <a:pt x="20" y="14"/>
                        <a:pt x="22" y="5"/>
                        <a:pt x="20" y="0"/>
                      </a:cubicBezTo>
                      <a:cubicBezTo>
                        <a:pt x="18" y="3"/>
                        <a:pt x="16" y="12"/>
                        <a:pt x="16" y="15"/>
                      </a:cubicBezTo>
                      <a:cubicBezTo>
                        <a:pt x="17" y="22"/>
                        <a:pt x="20" y="21"/>
                        <a:pt x="23" y="26"/>
                      </a:cubicBezTo>
                      <a:cubicBezTo>
                        <a:pt x="27" y="31"/>
                        <a:pt x="31" y="32"/>
                        <a:pt x="25" y="39"/>
                      </a:cubicBezTo>
                      <a:cubicBezTo>
                        <a:pt x="22" y="43"/>
                        <a:pt x="17" y="44"/>
                        <a:pt x="13" y="4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7" name="Freeform 70">
                  <a:extLst>
                    <a:ext uri="{FF2B5EF4-FFF2-40B4-BE49-F238E27FC236}">
                      <a16:creationId xmlns:a16="http://schemas.microsoft.com/office/drawing/2014/main" id="{07102B39-3670-1907-8192-4B09425EB255}"/>
                    </a:ext>
                  </a:extLst>
                </p:cNvPr>
                <p:cNvSpPr>
                  <a:spLocks/>
                </p:cNvSpPr>
                <p:nvPr/>
              </p:nvSpPr>
              <p:spPr bwMode="auto">
                <a:xfrm>
                  <a:off x="4840" y="2444"/>
                  <a:ext cx="246" cy="137"/>
                </a:xfrm>
                <a:custGeom>
                  <a:avLst/>
                  <a:gdLst>
                    <a:gd name="T0" fmla="*/ 421 w 115"/>
                    <a:gd name="T1" fmla="*/ 518 h 64"/>
                    <a:gd name="T2" fmla="*/ 969 w 115"/>
                    <a:gd name="T3" fmla="*/ 482 h 64"/>
                    <a:gd name="T4" fmla="*/ 868 w 115"/>
                    <a:gd name="T5" fmla="*/ 0 h 64"/>
                    <a:gd name="T6" fmla="*/ 800 w 115"/>
                    <a:gd name="T7" fmla="*/ 325 h 64"/>
                    <a:gd name="T8" fmla="*/ 531 w 115"/>
                    <a:gd name="T9" fmla="*/ 233 h 64"/>
                    <a:gd name="T10" fmla="*/ 178 w 115"/>
                    <a:gd name="T11" fmla="*/ 353 h 64"/>
                    <a:gd name="T12" fmla="*/ 0 w 115"/>
                    <a:gd name="T13" fmla="*/ 627 h 64"/>
                    <a:gd name="T14" fmla="*/ 233 w 115"/>
                    <a:gd name="T15" fmla="*/ 462 h 64"/>
                    <a:gd name="T16" fmla="*/ 353 w 115"/>
                    <a:gd name="T17" fmla="*/ 394 h 64"/>
                    <a:gd name="T18" fmla="*/ 462 w 115"/>
                    <a:gd name="T19" fmla="*/ 45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64">
                      <a:moveTo>
                        <a:pt x="43" y="53"/>
                      </a:moveTo>
                      <a:cubicBezTo>
                        <a:pt x="48" y="29"/>
                        <a:pt x="81" y="51"/>
                        <a:pt x="99" y="49"/>
                      </a:cubicBezTo>
                      <a:cubicBezTo>
                        <a:pt x="115" y="47"/>
                        <a:pt x="94" y="9"/>
                        <a:pt x="89" y="0"/>
                      </a:cubicBezTo>
                      <a:cubicBezTo>
                        <a:pt x="92" y="11"/>
                        <a:pt x="95" y="27"/>
                        <a:pt x="82" y="33"/>
                      </a:cubicBezTo>
                      <a:cubicBezTo>
                        <a:pt x="72" y="37"/>
                        <a:pt x="65" y="24"/>
                        <a:pt x="54" y="24"/>
                      </a:cubicBezTo>
                      <a:cubicBezTo>
                        <a:pt x="42" y="23"/>
                        <a:pt x="27" y="28"/>
                        <a:pt x="18" y="36"/>
                      </a:cubicBezTo>
                      <a:cubicBezTo>
                        <a:pt x="11" y="41"/>
                        <a:pt x="2" y="56"/>
                        <a:pt x="0" y="64"/>
                      </a:cubicBezTo>
                      <a:cubicBezTo>
                        <a:pt x="6" y="56"/>
                        <a:pt x="15" y="52"/>
                        <a:pt x="24" y="47"/>
                      </a:cubicBezTo>
                      <a:cubicBezTo>
                        <a:pt x="27" y="45"/>
                        <a:pt x="33" y="39"/>
                        <a:pt x="36" y="40"/>
                      </a:cubicBezTo>
                      <a:cubicBezTo>
                        <a:pt x="42" y="40"/>
                        <a:pt x="38" y="48"/>
                        <a:pt x="47" y="4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8" name="Freeform 71">
                  <a:extLst>
                    <a:ext uri="{FF2B5EF4-FFF2-40B4-BE49-F238E27FC236}">
                      <a16:creationId xmlns:a16="http://schemas.microsoft.com/office/drawing/2014/main" id="{53850A7B-0F65-E55E-1520-ECD5B0518154}"/>
                    </a:ext>
                  </a:extLst>
                </p:cNvPr>
                <p:cNvSpPr>
                  <a:spLocks/>
                </p:cNvSpPr>
                <p:nvPr/>
              </p:nvSpPr>
              <p:spPr bwMode="auto">
                <a:xfrm>
                  <a:off x="4983" y="2348"/>
                  <a:ext cx="58" cy="67"/>
                </a:xfrm>
                <a:custGeom>
                  <a:avLst/>
                  <a:gdLst>
                    <a:gd name="T0" fmla="*/ 137 w 27"/>
                    <a:gd name="T1" fmla="*/ 0 h 31"/>
                    <a:gd name="T2" fmla="*/ 69 w 27"/>
                    <a:gd name="T3" fmla="*/ 313 h 31"/>
                    <a:gd name="T4" fmla="*/ 269 w 27"/>
                    <a:gd name="T5" fmla="*/ 303 h 31"/>
                    <a:gd name="T6" fmla="*/ 148 w 27"/>
                    <a:gd name="T7" fmla="*/ 19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1">
                      <a:moveTo>
                        <a:pt x="14" y="0"/>
                      </a:moveTo>
                      <a:cubicBezTo>
                        <a:pt x="7" y="6"/>
                        <a:pt x="0" y="23"/>
                        <a:pt x="7" y="31"/>
                      </a:cubicBezTo>
                      <a:cubicBezTo>
                        <a:pt x="10" y="17"/>
                        <a:pt x="20" y="25"/>
                        <a:pt x="27" y="30"/>
                      </a:cubicBezTo>
                      <a:cubicBezTo>
                        <a:pt x="27" y="21"/>
                        <a:pt x="17" y="11"/>
                        <a:pt x="15" y="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9" name="Freeform 72">
                  <a:extLst>
                    <a:ext uri="{FF2B5EF4-FFF2-40B4-BE49-F238E27FC236}">
                      <a16:creationId xmlns:a16="http://schemas.microsoft.com/office/drawing/2014/main" id="{EE687BD4-6C21-3213-516C-9E217D74E8CC}"/>
                    </a:ext>
                  </a:extLst>
                </p:cNvPr>
                <p:cNvSpPr>
                  <a:spLocks/>
                </p:cNvSpPr>
                <p:nvPr/>
              </p:nvSpPr>
              <p:spPr bwMode="auto">
                <a:xfrm>
                  <a:off x="4881" y="2196"/>
                  <a:ext cx="134" cy="163"/>
                </a:xfrm>
                <a:custGeom>
                  <a:avLst/>
                  <a:gdLst>
                    <a:gd name="T0" fmla="*/ 145 w 63"/>
                    <a:gd name="T1" fmla="*/ 180 h 76"/>
                    <a:gd name="T2" fmla="*/ 366 w 63"/>
                    <a:gd name="T3" fmla="*/ 157 h 76"/>
                    <a:gd name="T4" fmla="*/ 510 w 63"/>
                    <a:gd name="T5" fmla="*/ 257 h 76"/>
                    <a:gd name="T6" fmla="*/ 579 w 63"/>
                    <a:gd name="T7" fmla="*/ 483 h 76"/>
                    <a:gd name="T8" fmla="*/ 479 w 63"/>
                    <a:gd name="T9" fmla="*/ 611 h 76"/>
                    <a:gd name="T10" fmla="*/ 434 w 63"/>
                    <a:gd name="T11" fmla="*/ 751 h 76"/>
                    <a:gd name="T12" fmla="*/ 317 w 63"/>
                    <a:gd name="T13" fmla="*/ 326 h 76"/>
                    <a:gd name="T14" fmla="*/ 194 w 63"/>
                    <a:gd name="T15" fmla="*/ 317 h 76"/>
                    <a:gd name="T16" fmla="*/ 128 w 63"/>
                    <a:gd name="T17" fmla="*/ 217 h 76"/>
                    <a:gd name="T18" fmla="*/ 60 w 63"/>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6">
                      <a:moveTo>
                        <a:pt x="15" y="18"/>
                      </a:moveTo>
                      <a:cubicBezTo>
                        <a:pt x="26" y="25"/>
                        <a:pt x="28" y="19"/>
                        <a:pt x="38" y="16"/>
                      </a:cubicBezTo>
                      <a:cubicBezTo>
                        <a:pt x="46" y="12"/>
                        <a:pt x="48" y="18"/>
                        <a:pt x="53" y="26"/>
                      </a:cubicBezTo>
                      <a:cubicBezTo>
                        <a:pt x="58" y="33"/>
                        <a:pt x="63" y="41"/>
                        <a:pt x="60" y="49"/>
                      </a:cubicBezTo>
                      <a:cubicBezTo>
                        <a:pt x="58" y="54"/>
                        <a:pt x="52" y="57"/>
                        <a:pt x="50" y="62"/>
                      </a:cubicBezTo>
                      <a:cubicBezTo>
                        <a:pt x="48" y="66"/>
                        <a:pt x="47" y="72"/>
                        <a:pt x="45" y="76"/>
                      </a:cubicBezTo>
                      <a:cubicBezTo>
                        <a:pt x="46" y="59"/>
                        <a:pt x="52" y="36"/>
                        <a:pt x="33" y="33"/>
                      </a:cubicBezTo>
                      <a:cubicBezTo>
                        <a:pt x="28" y="32"/>
                        <a:pt x="23" y="34"/>
                        <a:pt x="20" y="32"/>
                      </a:cubicBezTo>
                      <a:cubicBezTo>
                        <a:pt x="14" y="29"/>
                        <a:pt x="17" y="27"/>
                        <a:pt x="13" y="22"/>
                      </a:cubicBezTo>
                      <a:cubicBezTo>
                        <a:pt x="9" y="16"/>
                        <a:pt x="0" y="8"/>
                        <a:pt x="6"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0" name="Freeform 73">
                  <a:extLst>
                    <a:ext uri="{FF2B5EF4-FFF2-40B4-BE49-F238E27FC236}">
                      <a16:creationId xmlns:a16="http://schemas.microsoft.com/office/drawing/2014/main" id="{062ECDE1-44BF-DAC0-28E6-48BA2EE80AED}"/>
                    </a:ext>
                  </a:extLst>
                </p:cNvPr>
                <p:cNvSpPr>
                  <a:spLocks/>
                </p:cNvSpPr>
                <p:nvPr/>
              </p:nvSpPr>
              <p:spPr bwMode="auto">
                <a:xfrm>
                  <a:off x="4791" y="1993"/>
                  <a:ext cx="90" cy="77"/>
                </a:xfrm>
                <a:custGeom>
                  <a:avLst/>
                  <a:gdLst>
                    <a:gd name="T0" fmla="*/ 0 w 42"/>
                    <a:gd name="T1" fmla="*/ 293 h 36"/>
                    <a:gd name="T2" fmla="*/ 334 w 42"/>
                    <a:gd name="T3" fmla="*/ 28 h 36"/>
                    <a:gd name="T4" fmla="*/ 362 w 42"/>
                    <a:gd name="T5" fmla="*/ 353 h 36"/>
                    <a:gd name="T6" fmla="*/ 9 w 42"/>
                    <a:gd name="T7" fmla="*/ 31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0" y="30"/>
                      </a:moveTo>
                      <a:cubicBezTo>
                        <a:pt x="4" y="21"/>
                        <a:pt x="23" y="0"/>
                        <a:pt x="34" y="3"/>
                      </a:cubicBezTo>
                      <a:cubicBezTo>
                        <a:pt x="40" y="15"/>
                        <a:pt x="42" y="24"/>
                        <a:pt x="37" y="36"/>
                      </a:cubicBezTo>
                      <a:cubicBezTo>
                        <a:pt x="37" y="10"/>
                        <a:pt x="13" y="22"/>
                        <a:pt x="1" y="3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1" name="Freeform 74">
                  <a:extLst>
                    <a:ext uri="{FF2B5EF4-FFF2-40B4-BE49-F238E27FC236}">
                      <a16:creationId xmlns:a16="http://schemas.microsoft.com/office/drawing/2014/main" id="{851BFA43-1254-7672-6324-B8B8217628EB}"/>
                    </a:ext>
                  </a:extLst>
                </p:cNvPr>
                <p:cNvSpPr>
                  <a:spLocks/>
                </p:cNvSpPr>
                <p:nvPr/>
              </p:nvSpPr>
              <p:spPr bwMode="auto">
                <a:xfrm>
                  <a:off x="3432" y="2355"/>
                  <a:ext cx="81" cy="136"/>
                </a:xfrm>
                <a:custGeom>
                  <a:avLst/>
                  <a:gdLst>
                    <a:gd name="T0" fmla="*/ 301 w 38"/>
                    <a:gd name="T1" fmla="*/ 68 h 64"/>
                    <a:gd name="T2" fmla="*/ 145 w 38"/>
                    <a:gd name="T3" fmla="*/ 385 h 64"/>
                    <a:gd name="T4" fmla="*/ 318 w 38"/>
                    <a:gd name="T5" fmla="*/ 96 h 64"/>
                    <a:gd name="T6" fmla="*/ 0 60000 65536"/>
                    <a:gd name="T7" fmla="*/ 0 60000 65536"/>
                    <a:gd name="T8" fmla="*/ 0 60000 65536"/>
                  </a:gdLst>
                  <a:ahLst/>
                  <a:cxnLst>
                    <a:cxn ang="T6">
                      <a:pos x="T0" y="T1"/>
                    </a:cxn>
                    <a:cxn ang="T7">
                      <a:pos x="T2" y="T3"/>
                    </a:cxn>
                    <a:cxn ang="T8">
                      <a:pos x="T4" y="T5"/>
                    </a:cxn>
                  </a:cxnLst>
                  <a:rect l="0" t="0" r="r" b="b"/>
                  <a:pathLst>
                    <a:path w="38" h="64">
                      <a:moveTo>
                        <a:pt x="31" y="7"/>
                      </a:moveTo>
                      <a:cubicBezTo>
                        <a:pt x="7" y="0"/>
                        <a:pt x="0" y="25"/>
                        <a:pt x="15" y="40"/>
                      </a:cubicBezTo>
                      <a:cubicBezTo>
                        <a:pt x="38" y="64"/>
                        <a:pt x="26" y="22"/>
                        <a:pt x="33" y="1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2" name="Freeform 75">
                  <a:extLst>
                    <a:ext uri="{FF2B5EF4-FFF2-40B4-BE49-F238E27FC236}">
                      <a16:creationId xmlns:a16="http://schemas.microsoft.com/office/drawing/2014/main" id="{3A0A705E-DD93-45B0-F093-F365CF7940D9}"/>
                    </a:ext>
                  </a:extLst>
                </p:cNvPr>
                <p:cNvSpPr>
                  <a:spLocks/>
                </p:cNvSpPr>
                <p:nvPr/>
              </p:nvSpPr>
              <p:spPr bwMode="auto">
                <a:xfrm>
                  <a:off x="3543" y="2235"/>
                  <a:ext cx="210" cy="237"/>
                </a:xfrm>
                <a:custGeom>
                  <a:avLst/>
                  <a:gdLst>
                    <a:gd name="T0" fmla="*/ 551 w 98"/>
                    <a:gd name="T1" fmla="*/ 615 h 111"/>
                    <a:gd name="T2" fmla="*/ 206 w 98"/>
                    <a:gd name="T3" fmla="*/ 1021 h 111"/>
                    <a:gd name="T4" fmla="*/ 602 w 98"/>
                    <a:gd name="T5" fmla="*/ 730 h 111"/>
                    <a:gd name="T6" fmla="*/ 808 w 98"/>
                    <a:gd name="T7" fmla="*/ 583 h 111"/>
                    <a:gd name="T8" fmla="*/ 964 w 98"/>
                    <a:gd name="T9" fmla="*/ 465 h 111"/>
                    <a:gd name="T10" fmla="*/ 688 w 98"/>
                    <a:gd name="T11" fmla="*/ 497 h 111"/>
                    <a:gd name="T12" fmla="*/ 799 w 98"/>
                    <a:gd name="T13" fmla="*/ 164 h 111"/>
                    <a:gd name="T14" fmla="*/ 189 w 98"/>
                    <a:gd name="T15" fmla="*/ 478 h 111"/>
                    <a:gd name="T16" fmla="*/ 60 w 98"/>
                    <a:gd name="T17" fmla="*/ 555 h 111"/>
                    <a:gd name="T18" fmla="*/ 137 w 98"/>
                    <a:gd name="T19" fmla="*/ 702 h 111"/>
                    <a:gd name="T20" fmla="*/ 0 w 98"/>
                    <a:gd name="T21" fmla="*/ 1080 h 111"/>
                    <a:gd name="T22" fmla="*/ 216 w 98"/>
                    <a:gd name="T23" fmla="*/ 702 h 111"/>
                    <a:gd name="T24" fmla="*/ 523 w 98"/>
                    <a:gd name="T25" fmla="*/ 615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8" h="111">
                      <a:moveTo>
                        <a:pt x="56" y="63"/>
                      </a:moveTo>
                      <a:cubicBezTo>
                        <a:pt x="30" y="63"/>
                        <a:pt x="33" y="90"/>
                        <a:pt x="21" y="105"/>
                      </a:cubicBezTo>
                      <a:cubicBezTo>
                        <a:pt x="36" y="101"/>
                        <a:pt x="51" y="87"/>
                        <a:pt x="61" y="75"/>
                      </a:cubicBezTo>
                      <a:cubicBezTo>
                        <a:pt x="67" y="68"/>
                        <a:pt x="72" y="63"/>
                        <a:pt x="82" y="60"/>
                      </a:cubicBezTo>
                      <a:cubicBezTo>
                        <a:pt x="89" y="57"/>
                        <a:pt x="95" y="57"/>
                        <a:pt x="98" y="48"/>
                      </a:cubicBezTo>
                      <a:cubicBezTo>
                        <a:pt x="90" y="54"/>
                        <a:pt x="73" y="60"/>
                        <a:pt x="70" y="51"/>
                      </a:cubicBezTo>
                      <a:cubicBezTo>
                        <a:pt x="64" y="37"/>
                        <a:pt x="81" y="28"/>
                        <a:pt x="81" y="17"/>
                      </a:cubicBezTo>
                      <a:cubicBezTo>
                        <a:pt x="60" y="0"/>
                        <a:pt x="33" y="37"/>
                        <a:pt x="19" y="49"/>
                      </a:cubicBezTo>
                      <a:cubicBezTo>
                        <a:pt x="16" y="51"/>
                        <a:pt x="8" y="53"/>
                        <a:pt x="6" y="57"/>
                      </a:cubicBezTo>
                      <a:cubicBezTo>
                        <a:pt x="2" y="65"/>
                        <a:pt x="12" y="65"/>
                        <a:pt x="14" y="72"/>
                      </a:cubicBezTo>
                      <a:cubicBezTo>
                        <a:pt x="16" y="82"/>
                        <a:pt x="4" y="102"/>
                        <a:pt x="0" y="111"/>
                      </a:cubicBezTo>
                      <a:cubicBezTo>
                        <a:pt x="12" y="101"/>
                        <a:pt x="14" y="85"/>
                        <a:pt x="22" y="72"/>
                      </a:cubicBezTo>
                      <a:cubicBezTo>
                        <a:pt x="26" y="66"/>
                        <a:pt x="50" y="47"/>
                        <a:pt x="53" y="6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3" name="Freeform 76">
                  <a:extLst>
                    <a:ext uri="{FF2B5EF4-FFF2-40B4-BE49-F238E27FC236}">
                      <a16:creationId xmlns:a16="http://schemas.microsoft.com/office/drawing/2014/main" id="{46501459-A71D-1804-C95B-B3EEDEE155A8}"/>
                    </a:ext>
                  </a:extLst>
                </p:cNvPr>
                <p:cNvSpPr>
                  <a:spLocks/>
                </p:cNvSpPr>
                <p:nvPr/>
              </p:nvSpPr>
              <p:spPr bwMode="auto">
                <a:xfrm>
                  <a:off x="3520" y="2402"/>
                  <a:ext cx="168" cy="151"/>
                </a:xfrm>
                <a:custGeom>
                  <a:avLst/>
                  <a:gdLst>
                    <a:gd name="T0" fmla="*/ 298 w 79"/>
                    <a:gd name="T1" fmla="*/ 272 h 71"/>
                    <a:gd name="T2" fmla="*/ 0 w 79"/>
                    <a:gd name="T3" fmla="*/ 683 h 71"/>
                    <a:gd name="T4" fmla="*/ 478 w 79"/>
                    <a:gd name="T5" fmla="*/ 598 h 71"/>
                    <a:gd name="T6" fmla="*/ 281 w 79"/>
                    <a:gd name="T7" fmla="*/ 547 h 71"/>
                    <a:gd name="T8" fmla="*/ 402 w 79"/>
                    <a:gd name="T9" fmla="*/ 366 h 71"/>
                    <a:gd name="T10" fmla="*/ 734 w 79"/>
                    <a:gd name="T11" fmla="*/ 0 h 71"/>
                    <a:gd name="T12" fmla="*/ 547 w 79"/>
                    <a:gd name="T13" fmla="*/ 181 h 71"/>
                    <a:gd name="T14" fmla="*/ 257 w 79"/>
                    <a:gd name="T15" fmla="*/ 298 h 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71">
                      <a:moveTo>
                        <a:pt x="31" y="28"/>
                      </a:moveTo>
                      <a:cubicBezTo>
                        <a:pt x="25" y="42"/>
                        <a:pt x="0" y="55"/>
                        <a:pt x="0" y="71"/>
                      </a:cubicBezTo>
                      <a:cubicBezTo>
                        <a:pt x="14" y="62"/>
                        <a:pt x="36" y="70"/>
                        <a:pt x="50" y="62"/>
                      </a:cubicBezTo>
                      <a:cubicBezTo>
                        <a:pt x="46" y="62"/>
                        <a:pt x="31" y="60"/>
                        <a:pt x="29" y="57"/>
                      </a:cubicBezTo>
                      <a:cubicBezTo>
                        <a:pt x="22" y="48"/>
                        <a:pt x="36" y="41"/>
                        <a:pt x="42" y="38"/>
                      </a:cubicBezTo>
                      <a:cubicBezTo>
                        <a:pt x="55" y="31"/>
                        <a:pt x="79" y="19"/>
                        <a:pt x="76" y="0"/>
                      </a:cubicBezTo>
                      <a:cubicBezTo>
                        <a:pt x="69" y="1"/>
                        <a:pt x="63" y="14"/>
                        <a:pt x="57" y="19"/>
                      </a:cubicBezTo>
                      <a:cubicBezTo>
                        <a:pt x="47" y="26"/>
                        <a:pt x="37" y="27"/>
                        <a:pt x="27" y="3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4" name="Freeform 77">
                  <a:extLst>
                    <a:ext uri="{FF2B5EF4-FFF2-40B4-BE49-F238E27FC236}">
                      <a16:creationId xmlns:a16="http://schemas.microsoft.com/office/drawing/2014/main" id="{5D8B42EF-20D1-ACEF-592A-FD7EC399B552}"/>
                    </a:ext>
                  </a:extLst>
                </p:cNvPr>
                <p:cNvSpPr>
                  <a:spLocks/>
                </p:cNvSpPr>
                <p:nvPr/>
              </p:nvSpPr>
              <p:spPr bwMode="auto">
                <a:xfrm>
                  <a:off x="3721" y="2425"/>
                  <a:ext cx="213" cy="314"/>
                </a:xfrm>
                <a:custGeom>
                  <a:avLst/>
                  <a:gdLst>
                    <a:gd name="T0" fmla="*/ 181 w 100"/>
                    <a:gd name="T1" fmla="*/ 944 h 147"/>
                    <a:gd name="T2" fmla="*/ 213 w 100"/>
                    <a:gd name="T3" fmla="*/ 1337 h 147"/>
                    <a:gd name="T4" fmla="*/ 539 w 100"/>
                    <a:gd name="T5" fmla="*/ 1314 h 147"/>
                    <a:gd name="T6" fmla="*/ 718 w 100"/>
                    <a:gd name="T7" fmla="*/ 1021 h 147"/>
                    <a:gd name="T8" fmla="*/ 735 w 100"/>
                    <a:gd name="T9" fmla="*/ 615 h 147"/>
                    <a:gd name="T10" fmla="*/ 703 w 100"/>
                    <a:gd name="T11" fmla="*/ 421 h 147"/>
                    <a:gd name="T12" fmla="*/ 794 w 100"/>
                    <a:gd name="T13" fmla="*/ 273 h 147"/>
                    <a:gd name="T14" fmla="*/ 948 w 100"/>
                    <a:gd name="T15" fmla="*/ 188 h 147"/>
                    <a:gd name="T16" fmla="*/ 888 w 100"/>
                    <a:gd name="T17" fmla="*/ 0 h 147"/>
                    <a:gd name="T18" fmla="*/ 571 w 100"/>
                    <a:gd name="T19" fmla="*/ 301 h 147"/>
                    <a:gd name="T20" fmla="*/ 581 w 100"/>
                    <a:gd name="T21" fmla="*/ 731 h 147"/>
                    <a:gd name="T22" fmla="*/ 405 w 100"/>
                    <a:gd name="T23" fmla="*/ 1021 h 147"/>
                    <a:gd name="T24" fmla="*/ 104 w 100"/>
                    <a:gd name="T25" fmla="*/ 662 h 147"/>
                    <a:gd name="T26" fmla="*/ 19 w 100"/>
                    <a:gd name="T27" fmla="*/ 643 h 147"/>
                    <a:gd name="T28" fmla="*/ 164 w 100"/>
                    <a:gd name="T29" fmla="*/ 780 h 147"/>
                    <a:gd name="T30" fmla="*/ 264 w 100"/>
                    <a:gd name="T31" fmla="*/ 1012 h 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0" h="147">
                      <a:moveTo>
                        <a:pt x="19" y="97"/>
                      </a:moveTo>
                      <a:cubicBezTo>
                        <a:pt x="28" y="107"/>
                        <a:pt x="24" y="125"/>
                        <a:pt x="22" y="137"/>
                      </a:cubicBezTo>
                      <a:cubicBezTo>
                        <a:pt x="29" y="147"/>
                        <a:pt x="48" y="143"/>
                        <a:pt x="56" y="135"/>
                      </a:cubicBezTo>
                      <a:cubicBezTo>
                        <a:pt x="64" y="127"/>
                        <a:pt x="70" y="116"/>
                        <a:pt x="74" y="105"/>
                      </a:cubicBezTo>
                      <a:cubicBezTo>
                        <a:pt x="59" y="103"/>
                        <a:pt x="73" y="71"/>
                        <a:pt x="76" y="63"/>
                      </a:cubicBezTo>
                      <a:cubicBezTo>
                        <a:pt x="72" y="58"/>
                        <a:pt x="72" y="50"/>
                        <a:pt x="73" y="43"/>
                      </a:cubicBezTo>
                      <a:cubicBezTo>
                        <a:pt x="74" y="34"/>
                        <a:pt x="74" y="31"/>
                        <a:pt x="82" y="28"/>
                      </a:cubicBezTo>
                      <a:cubicBezTo>
                        <a:pt x="88" y="25"/>
                        <a:pt x="95" y="28"/>
                        <a:pt x="98" y="19"/>
                      </a:cubicBezTo>
                      <a:cubicBezTo>
                        <a:pt x="100" y="12"/>
                        <a:pt x="94" y="4"/>
                        <a:pt x="92" y="0"/>
                      </a:cubicBezTo>
                      <a:cubicBezTo>
                        <a:pt x="92" y="24"/>
                        <a:pt x="72" y="17"/>
                        <a:pt x="59" y="31"/>
                      </a:cubicBezTo>
                      <a:cubicBezTo>
                        <a:pt x="51" y="39"/>
                        <a:pt x="59" y="63"/>
                        <a:pt x="60" y="75"/>
                      </a:cubicBezTo>
                      <a:cubicBezTo>
                        <a:pt x="60" y="86"/>
                        <a:pt x="60" y="123"/>
                        <a:pt x="42" y="105"/>
                      </a:cubicBezTo>
                      <a:cubicBezTo>
                        <a:pt x="29" y="91"/>
                        <a:pt x="33" y="74"/>
                        <a:pt x="11" y="68"/>
                      </a:cubicBezTo>
                      <a:cubicBezTo>
                        <a:pt x="7" y="67"/>
                        <a:pt x="5" y="66"/>
                        <a:pt x="2" y="66"/>
                      </a:cubicBezTo>
                      <a:cubicBezTo>
                        <a:pt x="0" y="75"/>
                        <a:pt x="12" y="75"/>
                        <a:pt x="17" y="80"/>
                      </a:cubicBezTo>
                      <a:cubicBezTo>
                        <a:pt x="23" y="87"/>
                        <a:pt x="21" y="99"/>
                        <a:pt x="27" y="10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5" name="Freeform 78">
                  <a:extLst>
                    <a:ext uri="{FF2B5EF4-FFF2-40B4-BE49-F238E27FC236}">
                      <a16:creationId xmlns:a16="http://schemas.microsoft.com/office/drawing/2014/main" id="{A5F47FEB-73FA-E2DB-2685-04AEBDE3C3B3}"/>
                    </a:ext>
                  </a:extLst>
                </p:cNvPr>
                <p:cNvSpPr>
                  <a:spLocks/>
                </p:cNvSpPr>
                <p:nvPr/>
              </p:nvSpPr>
              <p:spPr bwMode="auto">
                <a:xfrm>
                  <a:off x="3934" y="2365"/>
                  <a:ext cx="101" cy="139"/>
                </a:xfrm>
                <a:custGeom>
                  <a:avLst/>
                  <a:gdLst>
                    <a:gd name="T0" fmla="*/ 0 w 47"/>
                    <a:gd name="T1" fmla="*/ 120 h 65"/>
                    <a:gd name="T2" fmla="*/ 28 w 47"/>
                    <a:gd name="T3" fmla="*/ 334 h 65"/>
                    <a:gd name="T4" fmla="*/ 217 w 47"/>
                    <a:gd name="T5" fmla="*/ 325 h 65"/>
                    <a:gd name="T6" fmla="*/ 217 w 47"/>
                    <a:gd name="T7" fmla="*/ 635 h 65"/>
                    <a:gd name="T8" fmla="*/ 277 w 47"/>
                    <a:gd name="T9" fmla="*/ 379 h 65"/>
                    <a:gd name="T10" fmla="*/ 415 w 47"/>
                    <a:gd name="T11" fmla="*/ 165 h 65"/>
                    <a:gd name="T12" fmla="*/ 318 w 47"/>
                    <a:gd name="T13" fmla="*/ 41 h 65"/>
                    <a:gd name="T14" fmla="*/ 52 w 47"/>
                    <a:gd name="T15" fmla="*/ 128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65">
                      <a:moveTo>
                        <a:pt x="0" y="12"/>
                      </a:moveTo>
                      <a:cubicBezTo>
                        <a:pt x="0" y="20"/>
                        <a:pt x="0" y="27"/>
                        <a:pt x="3" y="34"/>
                      </a:cubicBezTo>
                      <a:cubicBezTo>
                        <a:pt x="6" y="22"/>
                        <a:pt x="24" y="14"/>
                        <a:pt x="22" y="33"/>
                      </a:cubicBezTo>
                      <a:cubicBezTo>
                        <a:pt x="20" y="46"/>
                        <a:pt x="17" y="52"/>
                        <a:pt x="22" y="65"/>
                      </a:cubicBezTo>
                      <a:cubicBezTo>
                        <a:pt x="22" y="57"/>
                        <a:pt x="24" y="46"/>
                        <a:pt x="28" y="39"/>
                      </a:cubicBezTo>
                      <a:cubicBezTo>
                        <a:pt x="32" y="31"/>
                        <a:pt x="39" y="25"/>
                        <a:pt x="42" y="17"/>
                      </a:cubicBezTo>
                      <a:cubicBezTo>
                        <a:pt x="47" y="5"/>
                        <a:pt x="44" y="0"/>
                        <a:pt x="32" y="4"/>
                      </a:cubicBezTo>
                      <a:cubicBezTo>
                        <a:pt x="23" y="6"/>
                        <a:pt x="14" y="10"/>
                        <a:pt x="5" y="1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6" name="Freeform 79">
                  <a:extLst>
                    <a:ext uri="{FF2B5EF4-FFF2-40B4-BE49-F238E27FC236}">
                      <a16:creationId xmlns:a16="http://schemas.microsoft.com/office/drawing/2014/main" id="{138F5AC3-4975-F6FA-FDAB-D259AC10BED5}"/>
                    </a:ext>
                  </a:extLst>
                </p:cNvPr>
                <p:cNvSpPr>
                  <a:spLocks/>
                </p:cNvSpPr>
                <p:nvPr/>
              </p:nvSpPr>
              <p:spPr bwMode="auto">
                <a:xfrm>
                  <a:off x="3926" y="2318"/>
                  <a:ext cx="124" cy="56"/>
                </a:xfrm>
                <a:custGeom>
                  <a:avLst/>
                  <a:gdLst>
                    <a:gd name="T0" fmla="*/ 96 w 58"/>
                    <a:gd name="T1" fmla="*/ 19 h 26"/>
                    <a:gd name="T2" fmla="*/ 9 w 58"/>
                    <a:gd name="T3" fmla="*/ 241 h 26"/>
                    <a:gd name="T4" fmla="*/ 265 w 58"/>
                    <a:gd name="T5" fmla="*/ 140 h 26"/>
                    <a:gd name="T6" fmla="*/ 567 w 58"/>
                    <a:gd name="T7" fmla="*/ 172 h 26"/>
                    <a:gd name="T8" fmla="*/ 325 w 58"/>
                    <a:gd name="T9" fmla="*/ 101 h 26"/>
                    <a:gd name="T10" fmla="*/ 109 w 58"/>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6">
                      <a:moveTo>
                        <a:pt x="10" y="2"/>
                      </a:moveTo>
                      <a:cubicBezTo>
                        <a:pt x="5" y="7"/>
                        <a:pt x="0" y="16"/>
                        <a:pt x="1" y="24"/>
                      </a:cubicBezTo>
                      <a:cubicBezTo>
                        <a:pt x="10" y="26"/>
                        <a:pt x="18" y="16"/>
                        <a:pt x="27" y="14"/>
                      </a:cubicBezTo>
                      <a:cubicBezTo>
                        <a:pt x="38" y="11"/>
                        <a:pt x="47" y="17"/>
                        <a:pt x="58" y="17"/>
                      </a:cubicBezTo>
                      <a:cubicBezTo>
                        <a:pt x="55" y="12"/>
                        <a:pt x="39" y="11"/>
                        <a:pt x="33" y="10"/>
                      </a:cubicBezTo>
                      <a:cubicBezTo>
                        <a:pt x="23" y="8"/>
                        <a:pt x="15" y="10"/>
                        <a:pt x="11"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7" name="Freeform 80">
                  <a:extLst>
                    <a:ext uri="{FF2B5EF4-FFF2-40B4-BE49-F238E27FC236}">
                      <a16:creationId xmlns:a16="http://schemas.microsoft.com/office/drawing/2014/main" id="{400F7E71-7E41-79FF-FDD8-A50ED28A3057}"/>
                    </a:ext>
                  </a:extLst>
                </p:cNvPr>
                <p:cNvSpPr>
                  <a:spLocks/>
                </p:cNvSpPr>
                <p:nvPr/>
              </p:nvSpPr>
              <p:spPr bwMode="auto">
                <a:xfrm>
                  <a:off x="4131" y="2500"/>
                  <a:ext cx="96" cy="130"/>
                </a:xfrm>
                <a:custGeom>
                  <a:avLst/>
                  <a:gdLst>
                    <a:gd name="T0" fmla="*/ 361 w 45"/>
                    <a:gd name="T1" fmla="*/ 68 h 61"/>
                    <a:gd name="T2" fmla="*/ 282 w 45"/>
                    <a:gd name="T3" fmla="*/ 222 h 61"/>
                    <a:gd name="T4" fmla="*/ 273 w 45"/>
                    <a:gd name="T5" fmla="*/ 426 h 61"/>
                    <a:gd name="T6" fmla="*/ 0 w 45"/>
                    <a:gd name="T7" fmla="*/ 486 h 61"/>
                    <a:gd name="T8" fmla="*/ 213 w 45"/>
                    <a:gd name="T9" fmla="*/ 213 h 61"/>
                    <a:gd name="T10" fmla="*/ 437 w 45"/>
                    <a:gd name="T11" fmla="*/ 0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61">
                      <a:moveTo>
                        <a:pt x="37" y="7"/>
                      </a:moveTo>
                      <a:cubicBezTo>
                        <a:pt x="33" y="13"/>
                        <a:pt x="30" y="16"/>
                        <a:pt x="29" y="23"/>
                      </a:cubicBezTo>
                      <a:cubicBezTo>
                        <a:pt x="28" y="29"/>
                        <a:pt x="30" y="38"/>
                        <a:pt x="28" y="44"/>
                      </a:cubicBezTo>
                      <a:cubicBezTo>
                        <a:pt x="24" y="61"/>
                        <a:pt x="10" y="41"/>
                        <a:pt x="0" y="50"/>
                      </a:cubicBezTo>
                      <a:cubicBezTo>
                        <a:pt x="7" y="40"/>
                        <a:pt x="15" y="32"/>
                        <a:pt x="22" y="22"/>
                      </a:cubicBezTo>
                      <a:cubicBezTo>
                        <a:pt x="28" y="14"/>
                        <a:pt x="32" y="0"/>
                        <a:pt x="45"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8" name="Freeform 81">
                  <a:extLst>
                    <a:ext uri="{FF2B5EF4-FFF2-40B4-BE49-F238E27FC236}">
                      <a16:creationId xmlns:a16="http://schemas.microsoft.com/office/drawing/2014/main" id="{D5D4D608-1AFD-AAF6-E2EE-1DC30B1A4BC3}"/>
                    </a:ext>
                  </a:extLst>
                </p:cNvPr>
                <p:cNvSpPr>
                  <a:spLocks/>
                </p:cNvSpPr>
                <p:nvPr/>
              </p:nvSpPr>
              <p:spPr bwMode="auto">
                <a:xfrm>
                  <a:off x="4265" y="2506"/>
                  <a:ext cx="146" cy="319"/>
                </a:xfrm>
                <a:custGeom>
                  <a:avLst/>
                  <a:gdLst>
                    <a:gd name="T0" fmla="*/ 406 w 68"/>
                    <a:gd name="T1" fmla="*/ 610 h 149"/>
                    <a:gd name="T2" fmla="*/ 326 w 68"/>
                    <a:gd name="T3" fmla="*/ 807 h 149"/>
                    <a:gd name="T4" fmla="*/ 326 w 68"/>
                    <a:gd name="T5" fmla="*/ 1021 h 149"/>
                    <a:gd name="T6" fmla="*/ 225 w 68"/>
                    <a:gd name="T7" fmla="*/ 1214 h 149"/>
                    <a:gd name="T8" fmla="*/ 286 w 68"/>
                    <a:gd name="T9" fmla="*/ 1462 h 149"/>
                    <a:gd name="T10" fmla="*/ 208 w 68"/>
                    <a:gd name="T11" fmla="*/ 1137 h 149"/>
                    <a:gd name="T12" fmla="*/ 0 w 68"/>
                    <a:gd name="T13" fmla="*/ 972 h 149"/>
                    <a:gd name="T14" fmla="*/ 189 w 68"/>
                    <a:gd name="T15" fmla="*/ 844 h 149"/>
                    <a:gd name="T16" fmla="*/ 189 w 68"/>
                    <a:gd name="T17" fmla="*/ 567 h 149"/>
                    <a:gd name="T18" fmla="*/ 434 w 68"/>
                    <a:gd name="T19" fmla="*/ 362 h 149"/>
                    <a:gd name="T20" fmla="*/ 663 w 68"/>
                    <a:gd name="T21" fmla="*/ 0 h 149"/>
                    <a:gd name="T22" fmla="*/ 575 w 68"/>
                    <a:gd name="T23" fmla="*/ 430 h 1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8" h="149">
                      <a:moveTo>
                        <a:pt x="41" y="62"/>
                      </a:moveTo>
                      <a:cubicBezTo>
                        <a:pt x="36" y="69"/>
                        <a:pt x="32" y="74"/>
                        <a:pt x="33" y="82"/>
                      </a:cubicBezTo>
                      <a:cubicBezTo>
                        <a:pt x="34" y="91"/>
                        <a:pt x="38" y="95"/>
                        <a:pt x="33" y="104"/>
                      </a:cubicBezTo>
                      <a:cubicBezTo>
                        <a:pt x="30" y="110"/>
                        <a:pt x="23" y="116"/>
                        <a:pt x="23" y="124"/>
                      </a:cubicBezTo>
                      <a:cubicBezTo>
                        <a:pt x="24" y="132"/>
                        <a:pt x="29" y="140"/>
                        <a:pt x="29" y="149"/>
                      </a:cubicBezTo>
                      <a:cubicBezTo>
                        <a:pt x="17" y="141"/>
                        <a:pt x="24" y="127"/>
                        <a:pt x="21" y="116"/>
                      </a:cubicBezTo>
                      <a:cubicBezTo>
                        <a:pt x="18" y="107"/>
                        <a:pt x="6" y="108"/>
                        <a:pt x="0" y="99"/>
                      </a:cubicBezTo>
                      <a:cubicBezTo>
                        <a:pt x="7" y="94"/>
                        <a:pt x="17" y="97"/>
                        <a:pt x="19" y="86"/>
                      </a:cubicBezTo>
                      <a:cubicBezTo>
                        <a:pt x="21" y="74"/>
                        <a:pt x="8" y="68"/>
                        <a:pt x="19" y="58"/>
                      </a:cubicBezTo>
                      <a:cubicBezTo>
                        <a:pt x="26" y="50"/>
                        <a:pt x="36" y="47"/>
                        <a:pt x="44" y="37"/>
                      </a:cubicBezTo>
                      <a:cubicBezTo>
                        <a:pt x="51" y="28"/>
                        <a:pt x="68" y="12"/>
                        <a:pt x="67" y="0"/>
                      </a:cubicBezTo>
                      <a:cubicBezTo>
                        <a:pt x="58" y="44"/>
                        <a:pt x="58" y="44"/>
                        <a:pt x="58" y="4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9" name="Freeform 82">
                  <a:extLst>
                    <a:ext uri="{FF2B5EF4-FFF2-40B4-BE49-F238E27FC236}">
                      <a16:creationId xmlns:a16="http://schemas.microsoft.com/office/drawing/2014/main" id="{12F3FF25-AFF6-CA07-1469-1D91D5694D47}"/>
                    </a:ext>
                  </a:extLst>
                </p:cNvPr>
                <p:cNvSpPr>
                  <a:spLocks/>
                </p:cNvSpPr>
                <p:nvPr/>
              </p:nvSpPr>
              <p:spPr bwMode="auto">
                <a:xfrm>
                  <a:off x="4364" y="2639"/>
                  <a:ext cx="81" cy="111"/>
                </a:xfrm>
                <a:custGeom>
                  <a:avLst/>
                  <a:gdLst>
                    <a:gd name="T0" fmla="*/ 0 w 38"/>
                    <a:gd name="T1" fmla="*/ 378 h 52"/>
                    <a:gd name="T2" fmla="*/ 264 w 38"/>
                    <a:gd name="T3" fmla="*/ 465 h 52"/>
                    <a:gd name="T4" fmla="*/ 369 w 38"/>
                    <a:gd name="T5" fmla="*/ 19 h 52"/>
                    <a:gd name="T6" fmla="*/ 136 w 38"/>
                    <a:gd name="T7" fmla="*/ 128 h 52"/>
                    <a:gd name="T8" fmla="*/ 96 w 38"/>
                    <a:gd name="T9" fmla="*/ 273 h 52"/>
                    <a:gd name="T10" fmla="*/ 0 w 38"/>
                    <a:gd name="T11" fmla="*/ 361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52">
                      <a:moveTo>
                        <a:pt x="0" y="39"/>
                      </a:moveTo>
                      <a:cubicBezTo>
                        <a:pt x="3" y="44"/>
                        <a:pt x="22" y="52"/>
                        <a:pt x="27" y="48"/>
                      </a:cubicBezTo>
                      <a:cubicBezTo>
                        <a:pt x="10" y="38"/>
                        <a:pt x="24" y="6"/>
                        <a:pt x="38" y="2"/>
                      </a:cubicBezTo>
                      <a:cubicBezTo>
                        <a:pt x="31" y="0"/>
                        <a:pt x="18" y="5"/>
                        <a:pt x="14" y="13"/>
                      </a:cubicBezTo>
                      <a:cubicBezTo>
                        <a:pt x="11" y="17"/>
                        <a:pt x="12" y="23"/>
                        <a:pt x="10" y="28"/>
                      </a:cubicBezTo>
                      <a:cubicBezTo>
                        <a:pt x="7" y="32"/>
                        <a:pt x="3" y="34"/>
                        <a:pt x="0" y="3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0" name="Freeform 83">
                  <a:extLst>
                    <a:ext uri="{FF2B5EF4-FFF2-40B4-BE49-F238E27FC236}">
                      <a16:creationId xmlns:a16="http://schemas.microsoft.com/office/drawing/2014/main" id="{C900D612-A281-10C5-D285-D96FA5359BA0}"/>
                    </a:ext>
                  </a:extLst>
                </p:cNvPr>
                <p:cNvSpPr>
                  <a:spLocks/>
                </p:cNvSpPr>
                <p:nvPr/>
              </p:nvSpPr>
              <p:spPr bwMode="auto">
                <a:xfrm>
                  <a:off x="4460" y="2729"/>
                  <a:ext cx="83" cy="156"/>
                </a:xfrm>
                <a:custGeom>
                  <a:avLst/>
                  <a:gdLst>
                    <a:gd name="T0" fmla="*/ 377 w 39"/>
                    <a:gd name="T1" fmla="*/ 0 h 73"/>
                    <a:gd name="T2" fmla="*/ 309 w 39"/>
                    <a:gd name="T3" fmla="*/ 389 h 73"/>
                    <a:gd name="T4" fmla="*/ 240 w 39"/>
                    <a:gd name="T5" fmla="*/ 558 h 73"/>
                    <a:gd name="T6" fmla="*/ 181 w 39"/>
                    <a:gd name="T7" fmla="*/ 695 h 73"/>
                    <a:gd name="T8" fmla="*/ 49 w 39"/>
                    <a:gd name="T9" fmla="*/ 438 h 73"/>
                    <a:gd name="T10" fmla="*/ 232 w 39"/>
                    <a:gd name="T11" fmla="*/ 293 h 73"/>
                    <a:gd name="T12" fmla="*/ 377 w 39"/>
                    <a:gd name="T13" fmla="*/ 19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73">
                      <a:moveTo>
                        <a:pt x="39" y="0"/>
                      </a:moveTo>
                      <a:cubicBezTo>
                        <a:pt x="39" y="13"/>
                        <a:pt x="38" y="28"/>
                        <a:pt x="32" y="40"/>
                      </a:cubicBezTo>
                      <a:cubicBezTo>
                        <a:pt x="28" y="46"/>
                        <a:pt x="25" y="48"/>
                        <a:pt x="25" y="57"/>
                      </a:cubicBezTo>
                      <a:cubicBezTo>
                        <a:pt x="24" y="63"/>
                        <a:pt x="28" y="73"/>
                        <a:pt x="19" y="71"/>
                      </a:cubicBezTo>
                      <a:cubicBezTo>
                        <a:pt x="16" y="62"/>
                        <a:pt x="0" y="53"/>
                        <a:pt x="5" y="45"/>
                      </a:cubicBezTo>
                      <a:cubicBezTo>
                        <a:pt x="17" y="48"/>
                        <a:pt x="20" y="41"/>
                        <a:pt x="24" y="30"/>
                      </a:cubicBezTo>
                      <a:cubicBezTo>
                        <a:pt x="28" y="19"/>
                        <a:pt x="32" y="11"/>
                        <a:pt x="39" y="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1" name="Freeform 84">
                  <a:extLst>
                    <a:ext uri="{FF2B5EF4-FFF2-40B4-BE49-F238E27FC236}">
                      <a16:creationId xmlns:a16="http://schemas.microsoft.com/office/drawing/2014/main" id="{1C1C2BDF-9369-DDDD-0897-E08042D423FA}"/>
                    </a:ext>
                  </a:extLst>
                </p:cNvPr>
                <p:cNvSpPr>
                  <a:spLocks/>
                </p:cNvSpPr>
                <p:nvPr/>
              </p:nvSpPr>
              <p:spPr bwMode="auto">
                <a:xfrm>
                  <a:off x="4565" y="2566"/>
                  <a:ext cx="59" cy="79"/>
                </a:xfrm>
                <a:custGeom>
                  <a:avLst/>
                  <a:gdLst>
                    <a:gd name="T0" fmla="*/ 236 w 28"/>
                    <a:gd name="T1" fmla="*/ 28 h 37"/>
                    <a:gd name="T2" fmla="*/ 17 w 28"/>
                    <a:gd name="T3" fmla="*/ 120 h 37"/>
                    <a:gd name="T4" fmla="*/ 152 w 28"/>
                    <a:gd name="T5" fmla="*/ 361 h 37"/>
                    <a:gd name="T6" fmla="*/ 244 w 28"/>
                    <a:gd name="T7" fmla="*/ 293 h 37"/>
                    <a:gd name="T8" fmla="*/ 261 w 28"/>
                    <a:gd name="T9" fmla="*/ 68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7">
                      <a:moveTo>
                        <a:pt x="25" y="3"/>
                      </a:moveTo>
                      <a:cubicBezTo>
                        <a:pt x="19" y="0"/>
                        <a:pt x="4" y="5"/>
                        <a:pt x="2" y="12"/>
                      </a:cubicBezTo>
                      <a:cubicBezTo>
                        <a:pt x="0" y="18"/>
                        <a:pt x="12" y="32"/>
                        <a:pt x="16" y="37"/>
                      </a:cubicBezTo>
                      <a:cubicBezTo>
                        <a:pt x="20" y="35"/>
                        <a:pt x="23" y="33"/>
                        <a:pt x="26" y="30"/>
                      </a:cubicBezTo>
                      <a:cubicBezTo>
                        <a:pt x="22" y="19"/>
                        <a:pt x="13" y="13"/>
                        <a:pt x="28" y="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2" name="Freeform 85">
                  <a:extLst>
                    <a:ext uri="{FF2B5EF4-FFF2-40B4-BE49-F238E27FC236}">
                      <a16:creationId xmlns:a16="http://schemas.microsoft.com/office/drawing/2014/main" id="{7902E282-008F-3D3C-643F-2E75403DCD91}"/>
                    </a:ext>
                  </a:extLst>
                </p:cNvPr>
                <p:cNvSpPr>
                  <a:spLocks/>
                </p:cNvSpPr>
                <p:nvPr/>
              </p:nvSpPr>
              <p:spPr bwMode="auto">
                <a:xfrm>
                  <a:off x="4661" y="2549"/>
                  <a:ext cx="156" cy="252"/>
                </a:xfrm>
                <a:custGeom>
                  <a:avLst/>
                  <a:gdLst>
                    <a:gd name="T0" fmla="*/ 128 w 73"/>
                    <a:gd name="T1" fmla="*/ 88 h 118"/>
                    <a:gd name="T2" fmla="*/ 333 w 73"/>
                    <a:gd name="T3" fmla="*/ 318 h 118"/>
                    <a:gd name="T4" fmla="*/ 695 w 73"/>
                    <a:gd name="T5" fmla="*/ 256 h 118"/>
                    <a:gd name="T6" fmla="*/ 566 w 73"/>
                    <a:gd name="T7" fmla="*/ 446 h 118"/>
                    <a:gd name="T8" fmla="*/ 438 w 73"/>
                    <a:gd name="T9" fmla="*/ 662 h 118"/>
                    <a:gd name="T10" fmla="*/ 370 w 73"/>
                    <a:gd name="T11" fmla="*/ 916 h 118"/>
                    <a:gd name="T12" fmla="*/ 325 w 73"/>
                    <a:gd name="T13" fmla="*/ 1149 h 118"/>
                    <a:gd name="T14" fmla="*/ 256 w 73"/>
                    <a:gd name="T15" fmla="*/ 525 h 118"/>
                    <a:gd name="T16" fmla="*/ 109 w 73"/>
                    <a:gd name="T17" fmla="*/ 256 h 118"/>
                    <a:gd name="T18" fmla="*/ 96 w 73"/>
                    <a:gd name="T19" fmla="*/ 120 h 118"/>
                    <a:gd name="T20" fmla="*/ 0 w 73"/>
                    <a:gd name="T21" fmla="*/ 0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 h="118">
                      <a:moveTo>
                        <a:pt x="13" y="9"/>
                      </a:moveTo>
                      <a:cubicBezTo>
                        <a:pt x="32" y="8"/>
                        <a:pt x="22" y="23"/>
                        <a:pt x="34" y="33"/>
                      </a:cubicBezTo>
                      <a:cubicBezTo>
                        <a:pt x="46" y="42"/>
                        <a:pt x="60" y="30"/>
                        <a:pt x="71" y="26"/>
                      </a:cubicBezTo>
                      <a:cubicBezTo>
                        <a:pt x="73" y="33"/>
                        <a:pt x="62" y="41"/>
                        <a:pt x="58" y="46"/>
                      </a:cubicBezTo>
                      <a:cubicBezTo>
                        <a:pt x="53" y="53"/>
                        <a:pt x="49" y="61"/>
                        <a:pt x="45" y="68"/>
                      </a:cubicBezTo>
                      <a:cubicBezTo>
                        <a:pt x="41" y="76"/>
                        <a:pt x="39" y="85"/>
                        <a:pt x="38" y="94"/>
                      </a:cubicBezTo>
                      <a:cubicBezTo>
                        <a:pt x="36" y="101"/>
                        <a:pt x="38" y="112"/>
                        <a:pt x="33" y="118"/>
                      </a:cubicBezTo>
                      <a:cubicBezTo>
                        <a:pt x="26" y="96"/>
                        <a:pt x="36" y="75"/>
                        <a:pt x="26" y="54"/>
                      </a:cubicBezTo>
                      <a:cubicBezTo>
                        <a:pt x="22" y="45"/>
                        <a:pt x="14" y="35"/>
                        <a:pt x="11" y="26"/>
                      </a:cubicBezTo>
                      <a:cubicBezTo>
                        <a:pt x="10" y="21"/>
                        <a:pt x="12" y="16"/>
                        <a:pt x="10" y="12"/>
                      </a:cubicBezTo>
                      <a:cubicBezTo>
                        <a:pt x="7" y="7"/>
                        <a:pt x="1" y="6"/>
                        <a:pt x="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3" name="Freeform 86">
                  <a:extLst>
                    <a:ext uri="{FF2B5EF4-FFF2-40B4-BE49-F238E27FC236}">
                      <a16:creationId xmlns:a16="http://schemas.microsoft.com/office/drawing/2014/main" id="{8939ADF6-5B72-BEC8-B613-A73F437FD8AD}"/>
                    </a:ext>
                  </a:extLst>
                </p:cNvPr>
                <p:cNvSpPr>
                  <a:spLocks/>
                </p:cNvSpPr>
                <p:nvPr/>
              </p:nvSpPr>
              <p:spPr bwMode="auto">
                <a:xfrm>
                  <a:off x="4727" y="2861"/>
                  <a:ext cx="137" cy="79"/>
                </a:xfrm>
                <a:custGeom>
                  <a:avLst/>
                  <a:gdLst>
                    <a:gd name="T0" fmla="*/ 178 w 64"/>
                    <a:gd name="T1" fmla="*/ 77 h 37"/>
                    <a:gd name="T2" fmla="*/ 302 w 64"/>
                    <a:gd name="T3" fmla="*/ 60 h 37"/>
                    <a:gd name="T4" fmla="*/ 422 w 64"/>
                    <a:gd name="T5" fmla="*/ 19 h 37"/>
                    <a:gd name="T6" fmla="*/ 567 w 64"/>
                    <a:gd name="T7" fmla="*/ 164 h 37"/>
                    <a:gd name="T8" fmla="*/ 334 w 64"/>
                    <a:gd name="T9" fmla="*/ 273 h 37"/>
                    <a:gd name="T10" fmla="*/ 206 w 64"/>
                    <a:gd name="T11" fmla="*/ 342 h 37"/>
                    <a:gd name="T12" fmla="*/ 60 w 64"/>
                    <a:gd name="T13" fmla="*/ 350 h 37"/>
                    <a:gd name="T14" fmla="*/ 120 w 64"/>
                    <a:gd name="T15" fmla="*/ 120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 h="37">
                      <a:moveTo>
                        <a:pt x="18" y="8"/>
                      </a:moveTo>
                      <a:cubicBezTo>
                        <a:pt x="19" y="7"/>
                        <a:pt x="27" y="6"/>
                        <a:pt x="31" y="6"/>
                      </a:cubicBezTo>
                      <a:cubicBezTo>
                        <a:pt x="35" y="5"/>
                        <a:pt x="39" y="2"/>
                        <a:pt x="43" y="2"/>
                      </a:cubicBezTo>
                      <a:cubicBezTo>
                        <a:pt x="51" y="0"/>
                        <a:pt x="64" y="8"/>
                        <a:pt x="58" y="17"/>
                      </a:cubicBezTo>
                      <a:cubicBezTo>
                        <a:pt x="54" y="22"/>
                        <a:pt x="39" y="25"/>
                        <a:pt x="34" y="28"/>
                      </a:cubicBezTo>
                      <a:cubicBezTo>
                        <a:pt x="29" y="30"/>
                        <a:pt x="25" y="34"/>
                        <a:pt x="21" y="35"/>
                      </a:cubicBezTo>
                      <a:cubicBezTo>
                        <a:pt x="15" y="37"/>
                        <a:pt x="12" y="35"/>
                        <a:pt x="6" y="36"/>
                      </a:cubicBezTo>
                      <a:cubicBezTo>
                        <a:pt x="0" y="24"/>
                        <a:pt x="12" y="22"/>
                        <a:pt x="12" y="1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4" name="Freeform 87">
                  <a:extLst>
                    <a:ext uri="{FF2B5EF4-FFF2-40B4-BE49-F238E27FC236}">
                      <a16:creationId xmlns:a16="http://schemas.microsoft.com/office/drawing/2014/main" id="{E72166EE-FAFF-E55D-8107-C35FC4F657E7}"/>
                    </a:ext>
                  </a:extLst>
                </p:cNvPr>
                <p:cNvSpPr>
                  <a:spLocks/>
                </p:cNvSpPr>
                <p:nvPr/>
              </p:nvSpPr>
              <p:spPr bwMode="auto">
                <a:xfrm>
                  <a:off x="4695" y="2774"/>
                  <a:ext cx="312" cy="248"/>
                </a:xfrm>
                <a:custGeom>
                  <a:avLst/>
                  <a:gdLst>
                    <a:gd name="T0" fmla="*/ 1398 w 146"/>
                    <a:gd name="T1" fmla="*/ 109 h 116"/>
                    <a:gd name="T2" fmla="*/ 1385 w 146"/>
                    <a:gd name="T3" fmla="*/ 325 h 116"/>
                    <a:gd name="T4" fmla="*/ 1289 w 146"/>
                    <a:gd name="T5" fmla="*/ 517 h 116"/>
                    <a:gd name="T6" fmla="*/ 1261 w 146"/>
                    <a:gd name="T7" fmla="*/ 731 h 116"/>
                    <a:gd name="T8" fmla="*/ 1385 w 146"/>
                    <a:gd name="T9" fmla="*/ 900 h 116"/>
                    <a:gd name="T10" fmla="*/ 977 w 146"/>
                    <a:gd name="T11" fmla="*/ 1073 h 116"/>
                    <a:gd name="T12" fmla="*/ 489 w 146"/>
                    <a:gd name="T13" fmla="*/ 1116 h 116"/>
                    <a:gd name="T14" fmla="*/ 214 w 146"/>
                    <a:gd name="T15" fmla="*/ 1084 h 116"/>
                    <a:gd name="T16" fmla="*/ 0 w 146"/>
                    <a:gd name="T17" fmla="*/ 960 h 116"/>
                    <a:gd name="T18" fmla="*/ 325 w 146"/>
                    <a:gd name="T19" fmla="*/ 988 h 116"/>
                    <a:gd name="T20" fmla="*/ 662 w 146"/>
                    <a:gd name="T21" fmla="*/ 988 h 116"/>
                    <a:gd name="T22" fmla="*/ 1182 w 146"/>
                    <a:gd name="T23" fmla="*/ 791 h 116"/>
                    <a:gd name="T24" fmla="*/ 1101 w 146"/>
                    <a:gd name="T25" fmla="*/ 575 h 116"/>
                    <a:gd name="T26" fmla="*/ 1220 w 146"/>
                    <a:gd name="T27" fmla="*/ 430 h 116"/>
                    <a:gd name="T28" fmla="*/ 1237 w 146"/>
                    <a:gd name="T29" fmla="*/ 96 h 116"/>
                    <a:gd name="T30" fmla="*/ 1406 w 146"/>
                    <a:gd name="T31" fmla="*/ 120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6" h="116">
                      <a:moveTo>
                        <a:pt x="143" y="11"/>
                      </a:moveTo>
                      <a:cubicBezTo>
                        <a:pt x="144" y="20"/>
                        <a:pt x="146" y="24"/>
                        <a:pt x="142" y="33"/>
                      </a:cubicBezTo>
                      <a:cubicBezTo>
                        <a:pt x="139" y="39"/>
                        <a:pt x="135" y="45"/>
                        <a:pt x="132" y="53"/>
                      </a:cubicBezTo>
                      <a:cubicBezTo>
                        <a:pt x="130" y="60"/>
                        <a:pt x="127" y="69"/>
                        <a:pt x="129" y="75"/>
                      </a:cubicBezTo>
                      <a:cubicBezTo>
                        <a:pt x="132" y="81"/>
                        <a:pt x="144" y="85"/>
                        <a:pt x="142" y="92"/>
                      </a:cubicBezTo>
                      <a:cubicBezTo>
                        <a:pt x="140" y="104"/>
                        <a:pt x="108" y="108"/>
                        <a:pt x="100" y="110"/>
                      </a:cubicBezTo>
                      <a:cubicBezTo>
                        <a:pt x="83" y="113"/>
                        <a:pt x="67" y="114"/>
                        <a:pt x="50" y="114"/>
                      </a:cubicBezTo>
                      <a:cubicBezTo>
                        <a:pt x="38" y="114"/>
                        <a:pt x="31" y="116"/>
                        <a:pt x="22" y="111"/>
                      </a:cubicBezTo>
                      <a:cubicBezTo>
                        <a:pt x="14" y="106"/>
                        <a:pt x="8" y="101"/>
                        <a:pt x="0" y="98"/>
                      </a:cubicBezTo>
                      <a:cubicBezTo>
                        <a:pt x="10" y="102"/>
                        <a:pt x="22" y="99"/>
                        <a:pt x="33" y="101"/>
                      </a:cubicBezTo>
                      <a:cubicBezTo>
                        <a:pt x="46" y="102"/>
                        <a:pt x="56" y="103"/>
                        <a:pt x="68" y="101"/>
                      </a:cubicBezTo>
                      <a:cubicBezTo>
                        <a:pt x="79" y="99"/>
                        <a:pt x="120" y="92"/>
                        <a:pt x="121" y="81"/>
                      </a:cubicBezTo>
                      <a:cubicBezTo>
                        <a:pt x="122" y="73"/>
                        <a:pt x="112" y="68"/>
                        <a:pt x="113" y="59"/>
                      </a:cubicBezTo>
                      <a:cubicBezTo>
                        <a:pt x="114" y="52"/>
                        <a:pt x="120" y="48"/>
                        <a:pt x="125" y="44"/>
                      </a:cubicBezTo>
                      <a:cubicBezTo>
                        <a:pt x="138" y="33"/>
                        <a:pt x="141" y="22"/>
                        <a:pt x="127" y="10"/>
                      </a:cubicBezTo>
                      <a:cubicBezTo>
                        <a:pt x="130" y="0"/>
                        <a:pt x="141" y="4"/>
                        <a:pt x="144" y="1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5" name="Freeform 88">
                  <a:extLst>
                    <a:ext uri="{FF2B5EF4-FFF2-40B4-BE49-F238E27FC236}">
                      <a16:creationId xmlns:a16="http://schemas.microsoft.com/office/drawing/2014/main" id="{B2DC1B4A-2397-DDF4-753F-7E05AE3E41F6}"/>
                    </a:ext>
                  </a:extLst>
                </p:cNvPr>
                <p:cNvSpPr>
                  <a:spLocks/>
                </p:cNvSpPr>
                <p:nvPr/>
              </p:nvSpPr>
              <p:spPr bwMode="auto">
                <a:xfrm>
                  <a:off x="3669" y="2733"/>
                  <a:ext cx="99" cy="81"/>
                </a:xfrm>
                <a:custGeom>
                  <a:avLst/>
                  <a:gdLst>
                    <a:gd name="T0" fmla="*/ 0 w 46"/>
                    <a:gd name="T1" fmla="*/ 77 h 38"/>
                    <a:gd name="T2" fmla="*/ 398 w 46"/>
                    <a:gd name="T3" fmla="*/ 273 h 38"/>
                    <a:gd name="T4" fmla="*/ 338 w 46"/>
                    <a:gd name="T5" fmla="*/ 60 h 38"/>
                    <a:gd name="T6" fmla="*/ 60 w 46"/>
                    <a:gd name="T7" fmla="*/ 49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0" y="8"/>
                      </a:moveTo>
                      <a:cubicBezTo>
                        <a:pt x="6" y="16"/>
                        <a:pt x="31" y="38"/>
                        <a:pt x="40" y="28"/>
                      </a:cubicBezTo>
                      <a:cubicBezTo>
                        <a:pt x="46" y="21"/>
                        <a:pt x="41" y="10"/>
                        <a:pt x="34" y="6"/>
                      </a:cubicBezTo>
                      <a:cubicBezTo>
                        <a:pt x="25" y="0"/>
                        <a:pt x="15" y="2"/>
                        <a:pt x="6" y="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6" name="Freeform 89">
                  <a:extLst>
                    <a:ext uri="{FF2B5EF4-FFF2-40B4-BE49-F238E27FC236}">
                      <a16:creationId xmlns:a16="http://schemas.microsoft.com/office/drawing/2014/main" id="{D40E503D-297D-6CB1-F5D2-AFDB662A170F}"/>
                    </a:ext>
                  </a:extLst>
                </p:cNvPr>
                <p:cNvSpPr>
                  <a:spLocks/>
                </p:cNvSpPr>
                <p:nvPr/>
              </p:nvSpPr>
              <p:spPr bwMode="auto">
                <a:xfrm>
                  <a:off x="3753" y="2714"/>
                  <a:ext cx="124" cy="135"/>
                </a:xfrm>
                <a:custGeom>
                  <a:avLst/>
                  <a:gdLst>
                    <a:gd name="T0" fmla="*/ 567 w 58"/>
                    <a:gd name="T1" fmla="*/ 0 h 63"/>
                    <a:gd name="T2" fmla="*/ 284 w 58"/>
                    <a:gd name="T3" fmla="*/ 334 h 63"/>
                    <a:gd name="T4" fmla="*/ 378 w 58"/>
                    <a:gd name="T5" fmla="*/ 619 h 63"/>
                    <a:gd name="T6" fmla="*/ 109 w 58"/>
                    <a:gd name="T7" fmla="*/ 405 h 63"/>
                    <a:gd name="T8" fmla="*/ 310 w 58"/>
                    <a:gd name="T9" fmla="*/ 276 h 63"/>
                    <a:gd name="T10" fmla="*/ 517 w 58"/>
                    <a:gd name="T11" fmla="*/ 88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63">
                      <a:moveTo>
                        <a:pt x="58" y="0"/>
                      </a:moveTo>
                      <a:cubicBezTo>
                        <a:pt x="52" y="15"/>
                        <a:pt x="40" y="23"/>
                        <a:pt x="29" y="34"/>
                      </a:cubicBezTo>
                      <a:cubicBezTo>
                        <a:pt x="14" y="48"/>
                        <a:pt x="31" y="51"/>
                        <a:pt x="39" y="63"/>
                      </a:cubicBezTo>
                      <a:cubicBezTo>
                        <a:pt x="27" y="57"/>
                        <a:pt x="0" y="63"/>
                        <a:pt x="11" y="41"/>
                      </a:cubicBezTo>
                      <a:cubicBezTo>
                        <a:pt x="16" y="31"/>
                        <a:pt x="23" y="32"/>
                        <a:pt x="32" y="28"/>
                      </a:cubicBezTo>
                      <a:cubicBezTo>
                        <a:pt x="39" y="24"/>
                        <a:pt x="47" y="15"/>
                        <a:pt x="53" y="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7" name="Freeform 90">
                  <a:extLst>
                    <a:ext uri="{FF2B5EF4-FFF2-40B4-BE49-F238E27FC236}">
                      <a16:creationId xmlns:a16="http://schemas.microsoft.com/office/drawing/2014/main" id="{D96F3807-9CDD-7F67-43F9-A34E615DE7C4}"/>
                    </a:ext>
                  </a:extLst>
                </p:cNvPr>
                <p:cNvSpPr>
                  <a:spLocks/>
                </p:cNvSpPr>
                <p:nvPr/>
              </p:nvSpPr>
              <p:spPr bwMode="auto">
                <a:xfrm>
                  <a:off x="3872" y="2643"/>
                  <a:ext cx="79" cy="150"/>
                </a:xfrm>
                <a:custGeom>
                  <a:avLst/>
                  <a:gdLst>
                    <a:gd name="T0" fmla="*/ 173 w 37"/>
                    <a:gd name="T1" fmla="*/ 0 h 70"/>
                    <a:gd name="T2" fmla="*/ 0 w 37"/>
                    <a:gd name="T3" fmla="*/ 542 h 70"/>
                    <a:gd name="T4" fmla="*/ 105 w 37"/>
                    <a:gd name="T5" fmla="*/ 688 h 70"/>
                    <a:gd name="T6" fmla="*/ 273 w 37"/>
                    <a:gd name="T7" fmla="*/ 0 h 70"/>
                    <a:gd name="T8" fmla="*/ 256 w 37"/>
                    <a:gd name="T9" fmla="*/ 9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70">
                      <a:moveTo>
                        <a:pt x="18" y="0"/>
                      </a:moveTo>
                      <a:cubicBezTo>
                        <a:pt x="18" y="21"/>
                        <a:pt x="9" y="37"/>
                        <a:pt x="0" y="55"/>
                      </a:cubicBezTo>
                      <a:cubicBezTo>
                        <a:pt x="13" y="49"/>
                        <a:pt x="15" y="59"/>
                        <a:pt x="11" y="70"/>
                      </a:cubicBezTo>
                      <a:cubicBezTo>
                        <a:pt x="24" y="65"/>
                        <a:pt x="37" y="12"/>
                        <a:pt x="28" y="0"/>
                      </a:cubicBezTo>
                      <a:cubicBezTo>
                        <a:pt x="27" y="0"/>
                        <a:pt x="27" y="0"/>
                        <a:pt x="26" y="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8" name="Freeform 91">
                  <a:extLst>
                    <a:ext uri="{FF2B5EF4-FFF2-40B4-BE49-F238E27FC236}">
                      <a16:creationId xmlns:a16="http://schemas.microsoft.com/office/drawing/2014/main" id="{1B77533D-045D-28DF-045E-7C415AB5D3F2}"/>
                    </a:ext>
                  </a:extLst>
                </p:cNvPr>
                <p:cNvSpPr>
                  <a:spLocks/>
                </p:cNvSpPr>
                <p:nvPr/>
              </p:nvSpPr>
              <p:spPr bwMode="auto">
                <a:xfrm>
                  <a:off x="3877" y="2564"/>
                  <a:ext cx="72" cy="79"/>
                </a:xfrm>
                <a:custGeom>
                  <a:avLst/>
                  <a:gdLst>
                    <a:gd name="T0" fmla="*/ 93 w 34"/>
                    <a:gd name="T1" fmla="*/ 60 h 37"/>
                    <a:gd name="T2" fmla="*/ 76 w 34"/>
                    <a:gd name="T3" fmla="*/ 318 h 37"/>
                    <a:gd name="T4" fmla="*/ 322 w 34"/>
                    <a:gd name="T5" fmla="*/ 310 h 37"/>
                    <a:gd name="T6" fmla="*/ 288 w 34"/>
                    <a:gd name="T7" fmla="*/ 224 h 37"/>
                    <a:gd name="T8" fmla="*/ 125 w 34"/>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7">
                      <a:moveTo>
                        <a:pt x="10" y="6"/>
                      </a:moveTo>
                      <a:cubicBezTo>
                        <a:pt x="6" y="11"/>
                        <a:pt x="0" y="28"/>
                        <a:pt x="8" y="33"/>
                      </a:cubicBezTo>
                      <a:cubicBezTo>
                        <a:pt x="15" y="37"/>
                        <a:pt x="25" y="20"/>
                        <a:pt x="34" y="32"/>
                      </a:cubicBezTo>
                      <a:cubicBezTo>
                        <a:pt x="33" y="29"/>
                        <a:pt x="32" y="26"/>
                        <a:pt x="30" y="23"/>
                      </a:cubicBezTo>
                      <a:cubicBezTo>
                        <a:pt x="15" y="27"/>
                        <a:pt x="13" y="12"/>
                        <a:pt x="13"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9" name="Freeform 92">
                  <a:extLst>
                    <a:ext uri="{FF2B5EF4-FFF2-40B4-BE49-F238E27FC236}">
                      <a16:creationId xmlns:a16="http://schemas.microsoft.com/office/drawing/2014/main" id="{4BAE208B-83D3-51B2-5BCE-9D8B96AA842B}"/>
                    </a:ext>
                  </a:extLst>
                </p:cNvPr>
                <p:cNvSpPr>
                  <a:spLocks/>
                </p:cNvSpPr>
                <p:nvPr/>
              </p:nvSpPr>
              <p:spPr bwMode="auto">
                <a:xfrm>
                  <a:off x="3985" y="2502"/>
                  <a:ext cx="184" cy="308"/>
                </a:xfrm>
                <a:custGeom>
                  <a:avLst/>
                  <a:gdLst>
                    <a:gd name="T0" fmla="*/ 285 w 86"/>
                    <a:gd name="T1" fmla="*/ 413 h 144"/>
                    <a:gd name="T2" fmla="*/ 28 w 86"/>
                    <a:gd name="T3" fmla="*/ 586 h 144"/>
                    <a:gd name="T4" fmla="*/ 439 w 86"/>
                    <a:gd name="T5" fmla="*/ 1153 h 144"/>
                    <a:gd name="T6" fmla="*/ 421 w 86"/>
                    <a:gd name="T7" fmla="*/ 732 h 144"/>
                    <a:gd name="T8" fmla="*/ 302 w 86"/>
                    <a:gd name="T9" fmla="*/ 607 h 144"/>
                    <a:gd name="T10" fmla="*/ 471 w 86"/>
                    <a:gd name="T11" fmla="*/ 490 h 144"/>
                    <a:gd name="T12" fmla="*/ 550 w 86"/>
                    <a:gd name="T13" fmla="*/ 481 h 144"/>
                    <a:gd name="T14" fmla="*/ 578 w 86"/>
                    <a:gd name="T15" fmla="*/ 413 h 144"/>
                    <a:gd name="T16" fmla="*/ 663 w 86"/>
                    <a:gd name="T17" fmla="*/ 293 h 144"/>
                    <a:gd name="T18" fmla="*/ 843 w 86"/>
                    <a:gd name="T19" fmla="*/ 0 h 144"/>
                    <a:gd name="T20" fmla="*/ 599 w 86"/>
                    <a:gd name="T21" fmla="*/ 310 h 144"/>
                    <a:gd name="T22" fmla="*/ 449 w 86"/>
                    <a:gd name="T23" fmla="*/ 413 h 144"/>
                    <a:gd name="T24" fmla="*/ 302 w 86"/>
                    <a:gd name="T25" fmla="*/ 394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6" h="144">
                      <a:moveTo>
                        <a:pt x="29" y="42"/>
                      </a:moveTo>
                      <a:cubicBezTo>
                        <a:pt x="26" y="57"/>
                        <a:pt x="14" y="54"/>
                        <a:pt x="3" y="60"/>
                      </a:cubicBezTo>
                      <a:cubicBezTo>
                        <a:pt x="0" y="78"/>
                        <a:pt x="17" y="144"/>
                        <a:pt x="45" y="118"/>
                      </a:cubicBezTo>
                      <a:cubicBezTo>
                        <a:pt x="56" y="108"/>
                        <a:pt x="52" y="86"/>
                        <a:pt x="43" y="75"/>
                      </a:cubicBezTo>
                      <a:cubicBezTo>
                        <a:pt x="38" y="69"/>
                        <a:pt x="30" y="68"/>
                        <a:pt x="31" y="62"/>
                      </a:cubicBezTo>
                      <a:cubicBezTo>
                        <a:pt x="32" y="56"/>
                        <a:pt x="42" y="51"/>
                        <a:pt x="48" y="50"/>
                      </a:cubicBezTo>
                      <a:cubicBezTo>
                        <a:pt x="49" y="49"/>
                        <a:pt x="54" y="50"/>
                        <a:pt x="56" y="49"/>
                      </a:cubicBezTo>
                      <a:cubicBezTo>
                        <a:pt x="60" y="46"/>
                        <a:pt x="57" y="45"/>
                        <a:pt x="59" y="42"/>
                      </a:cubicBezTo>
                      <a:cubicBezTo>
                        <a:pt x="62" y="38"/>
                        <a:pt x="65" y="34"/>
                        <a:pt x="68" y="30"/>
                      </a:cubicBezTo>
                      <a:cubicBezTo>
                        <a:pt x="76" y="20"/>
                        <a:pt x="81" y="12"/>
                        <a:pt x="86" y="0"/>
                      </a:cubicBezTo>
                      <a:cubicBezTo>
                        <a:pt x="75" y="7"/>
                        <a:pt x="70" y="23"/>
                        <a:pt x="61" y="32"/>
                      </a:cubicBezTo>
                      <a:cubicBezTo>
                        <a:pt x="58" y="35"/>
                        <a:pt x="50" y="41"/>
                        <a:pt x="46" y="42"/>
                      </a:cubicBezTo>
                      <a:cubicBezTo>
                        <a:pt x="40" y="43"/>
                        <a:pt x="34" y="38"/>
                        <a:pt x="31" y="4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0" name="Freeform 93">
                  <a:extLst>
                    <a:ext uri="{FF2B5EF4-FFF2-40B4-BE49-F238E27FC236}">
                      <a16:creationId xmlns:a16="http://schemas.microsoft.com/office/drawing/2014/main" id="{784B66AF-92BC-77D5-17A7-C08521BBE9F0}"/>
                    </a:ext>
                  </a:extLst>
                </p:cNvPr>
                <p:cNvSpPr>
                  <a:spLocks/>
                </p:cNvSpPr>
                <p:nvPr/>
              </p:nvSpPr>
              <p:spPr bwMode="auto">
                <a:xfrm>
                  <a:off x="4167" y="2855"/>
                  <a:ext cx="94" cy="83"/>
                </a:xfrm>
                <a:custGeom>
                  <a:avLst/>
                  <a:gdLst>
                    <a:gd name="T0" fmla="*/ 233 w 44"/>
                    <a:gd name="T1" fmla="*/ 0 h 39"/>
                    <a:gd name="T2" fmla="*/ 233 w 44"/>
                    <a:gd name="T3" fmla="*/ 317 h 39"/>
                    <a:gd name="T4" fmla="*/ 188 w 44"/>
                    <a:gd name="T5" fmla="*/ 19 h 39"/>
                    <a:gd name="T6" fmla="*/ 0 60000 65536"/>
                    <a:gd name="T7" fmla="*/ 0 60000 65536"/>
                    <a:gd name="T8" fmla="*/ 0 60000 65536"/>
                  </a:gdLst>
                  <a:ahLst/>
                  <a:cxnLst>
                    <a:cxn ang="T6">
                      <a:pos x="T0" y="T1"/>
                    </a:cxn>
                    <a:cxn ang="T7">
                      <a:pos x="T2" y="T3"/>
                    </a:cxn>
                    <a:cxn ang="T8">
                      <a:pos x="T4" y="T5"/>
                    </a:cxn>
                  </a:cxnLst>
                  <a:rect l="0" t="0" r="r" b="b"/>
                  <a:pathLst>
                    <a:path w="44" h="39">
                      <a:moveTo>
                        <a:pt x="24" y="0"/>
                      </a:moveTo>
                      <a:cubicBezTo>
                        <a:pt x="21" y="2"/>
                        <a:pt x="44" y="27"/>
                        <a:pt x="24" y="33"/>
                      </a:cubicBezTo>
                      <a:cubicBezTo>
                        <a:pt x="0" y="39"/>
                        <a:pt x="10" y="11"/>
                        <a:pt x="19" y="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1" name="Freeform 94">
                  <a:extLst>
                    <a:ext uri="{FF2B5EF4-FFF2-40B4-BE49-F238E27FC236}">
                      <a16:creationId xmlns:a16="http://schemas.microsoft.com/office/drawing/2014/main" id="{892790F3-D806-6710-EB0E-AD3DBEEFE90B}"/>
                    </a:ext>
                  </a:extLst>
                </p:cNvPr>
                <p:cNvSpPr>
                  <a:spLocks/>
                </p:cNvSpPr>
                <p:nvPr/>
              </p:nvSpPr>
              <p:spPr bwMode="auto">
                <a:xfrm>
                  <a:off x="4122" y="2739"/>
                  <a:ext cx="161" cy="178"/>
                </a:xfrm>
                <a:custGeom>
                  <a:avLst/>
                  <a:gdLst>
                    <a:gd name="T0" fmla="*/ 137 w 75"/>
                    <a:gd name="T1" fmla="*/ 523 h 83"/>
                    <a:gd name="T2" fmla="*/ 9 w 75"/>
                    <a:gd name="T3" fmla="*/ 819 h 83"/>
                    <a:gd name="T4" fmla="*/ 249 w 75"/>
                    <a:gd name="T5" fmla="*/ 819 h 83"/>
                    <a:gd name="T6" fmla="*/ 414 w 75"/>
                    <a:gd name="T7" fmla="*/ 433 h 83"/>
                    <a:gd name="T8" fmla="*/ 595 w 75"/>
                    <a:gd name="T9" fmla="*/ 257 h 83"/>
                    <a:gd name="T10" fmla="*/ 743 w 75"/>
                    <a:gd name="T11" fmla="*/ 157 h 83"/>
                    <a:gd name="T12" fmla="*/ 575 w 75"/>
                    <a:gd name="T13" fmla="*/ 0 h 83"/>
                    <a:gd name="T14" fmla="*/ 515 w 75"/>
                    <a:gd name="T15" fmla="*/ 180 h 83"/>
                    <a:gd name="T16" fmla="*/ 365 w 75"/>
                    <a:gd name="T17" fmla="*/ 337 h 83"/>
                    <a:gd name="T18" fmla="*/ 277 w 75"/>
                    <a:gd name="T19" fmla="*/ 515 h 83"/>
                    <a:gd name="T20" fmla="*/ 157 w 75"/>
                    <a:gd name="T21" fmla="*/ 639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83">
                      <a:moveTo>
                        <a:pt x="14" y="53"/>
                      </a:moveTo>
                      <a:cubicBezTo>
                        <a:pt x="6" y="58"/>
                        <a:pt x="0" y="74"/>
                        <a:pt x="1" y="83"/>
                      </a:cubicBezTo>
                      <a:cubicBezTo>
                        <a:pt x="10" y="79"/>
                        <a:pt x="16" y="78"/>
                        <a:pt x="25" y="83"/>
                      </a:cubicBezTo>
                      <a:cubicBezTo>
                        <a:pt x="20" y="69"/>
                        <a:pt x="33" y="53"/>
                        <a:pt x="42" y="44"/>
                      </a:cubicBezTo>
                      <a:cubicBezTo>
                        <a:pt x="47" y="38"/>
                        <a:pt x="54" y="30"/>
                        <a:pt x="60" y="26"/>
                      </a:cubicBezTo>
                      <a:cubicBezTo>
                        <a:pt x="65" y="22"/>
                        <a:pt x="73" y="20"/>
                        <a:pt x="75" y="16"/>
                      </a:cubicBezTo>
                      <a:cubicBezTo>
                        <a:pt x="69" y="14"/>
                        <a:pt x="59" y="7"/>
                        <a:pt x="58" y="0"/>
                      </a:cubicBezTo>
                      <a:cubicBezTo>
                        <a:pt x="54" y="6"/>
                        <a:pt x="55" y="12"/>
                        <a:pt x="52" y="18"/>
                      </a:cubicBezTo>
                      <a:cubicBezTo>
                        <a:pt x="49" y="25"/>
                        <a:pt x="41" y="28"/>
                        <a:pt x="37" y="34"/>
                      </a:cubicBezTo>
                      <a:cubicBezTo>
                        <a:pt x="32" y="39"/>
                        <a:pt x="32" y="46"/>
                        <a:pt x="28" y="52"/>
                      </a:cubicBezTo>
                      <a:cubicBezTo>
                        <a:pt x="25" y="57"/>
                        <a:pt x="20" y="61"/>
                        <a:pt x="16" y="6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2" name="Freeform 95">
                  <a:extLst>
                    <a:ext uri="{FF2B5EF4-FFF2-40B4-BE49-F238E27FC236}">
                      <a16:creationId xmlns:a16="http://schemas.microsoft.com/office/drawing/2014/main" id="{F0A08047-3DE4-A921-4FD4-BBFAC4EA08B6}"/>
                    </a:ext>
                  </a:extLst>
                </p:cNvPr>
                <p:cNvSpPr>
                  <a:spLocks/>
                </p:cNvSpPr>
                <p:nvPr/>
              </p:nvSpPr>
              <p:spPr bwMode="auto">
                <a:xfrm>
                  <a:off x="4285" y="2938"/>
                  <a:ext cx="121" cy="58"/>
                </a:xfrm>
                <a:custGeom>
                  <a:avLst/>
                  <a:gdLst>
                    <a:gd name="T0" fmla="*/ 104 w 57"/>
                    <a:gd name="T1" fmla="*/ 69 h 27"/>
                    <a:gd name="T2" fmla="*/ 96 w 57"/>
                    <a:gd name="T3" fmla="*/ 249 h 27"/>
                    <a:gd name="T4" fmla="*/ 357 w 57"/>
                    <a:gd name="T5" fmla="*/ 217 h 27"/>
                    <a:gd name="T6" fmla="*/ 469 w 57"/>
                    <a:gd name="T7" fmla="*/ 60 h 27"/>
                    <a:gd name="T8" fmla="*/ 240 w 57"/>
                    <a:gd name="T9" fmla="*/ 19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7">
                      <a:moveTo>
                        <a:pt x="11" y="7"/>
                      </a:moveTo>
                      <a:cubicBezTo>
                        <a:pt x="2" y="11"/>
                        <a:pt x="0" y="21"/>
                        <a:pt x="10" y="25"/>
                      </a:cubicBezTo>
                      <a:cubicBezTo>
                        <a:pt x="17" y="27"/>
                        <a:pt x="30" y="24"/>
                        <a:pt x="37" y="22"/>
                      </a:cubicBezTo>
                      <a:cubicBezTo>
                        <a:pt x="43" y="20"/>
                        <a:pt x="57" y="14"/>
                        <a:pt x="49" y="6"/>
                      </a:cubicBezTo>
                      <a:cubicBezTo>
                        <a:pt x="46" y="3"/>
                        <a:pt x="29" y="0"/>
                        <a:pt x="25" y="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3" name="Freeform 96">
                  <a:extLst>
                    <a:ext uri="{FF2B5EF4-FFF2-40B4-BE49-F238E27FC236}">
                      <a16:creationId xmlns:a16="http://schemas.microsoft.com/office/drawing/2014/main" id="{418F7E46-BD21-432E-79CC-8BB54A7B9A92}"/>
                    </a:ext>
                  </a:extLst>
                </p:cNvPr>
                <p:cNvSpPr>
                  <a:spLocks/>
                </p:cNvSpPr>
                <p:nvPr/>
              </p:nvSpPr>
              <p:spPr bwMode="auto">
                <a:xfrm>
                  <a:off x="4385" y="2757"/>
                  <a:ext cx="79" cy="113"/>
                </a:xfrm>
                <a:custGeom>
                  <a:avLst/>
                  <a:gdLst>
                    <a:gd name="T0" fmla="*/ 164 w 37"/>
                    <a:gd name="T1" fmla="*/ 173 h 53"/>
                    <a:gd name="T2" fmla="*/ 77 w 37"/>
                    <a:gd name="T3" fmla="*/ 514 h 53"/>
                    <a:gd name="T4" fmla="*/ 342 w 37"/>
                    <a:gd name="T5" fmla="*/ 418 h 53"/>
                    <a:gd name="T6" fmla="*/ 173 w 37"/>
                    <a:gd name="T7" fmla="*/ 386 h 53"/>
                    <a:gd name="T8" fmla="*/ 214 w 37"/>
                    <a:gd name="T9" fmla="*/ 196 h 53"/>
                    <a:gd name="T10" fmla="*/ 265 w 37"/>
                    <a:gd name="T11" fmla="*/ 77 h 53"/>
                    <a:gd name="T12" fmla="*/ 164 w 37"/>
                    <a:gd name="T13" fmla="*/ 60 h 53"/>
                    <a:gd name="T14" fmla="*/ 96 w 37"/>
                    <a:gd name="T15" fmla="*/ 0 h 53"/>
                    <a:gd name="T16" fmla="*/ 156 w 37"/>
                    <a:gd name="T17" fmla="*/ 136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53">
                      <a:moveTo>
                        <a:pt x="17" y="18"/>
                      </a:moveTo>
                      <a:cubicBezTo>
                        <a:pt x="0" y="13"/>
                        <a:pt x="4" y="45"/>
                        <a:pt x="8" y="53"/>
                      </a:cubicBezTo>
                      <a:cubicBezTo>
                        <a:pt x="14" y="48"/>
                        <a:pt x="28" y="43"/>
                        <a:pt x="35" y="43"/>
                      </a:cubicBezTo>
                      <a:cubicBezTo>
                        <a:pt x="29" y="38"/>
                        <a:pt x="23" y="43"/>
                        <a:pt x="18" y="40"/>
                      </a:cubicBezTo>
                      <a:cubicBezTo>
                        <a:pt x="9" y="33"/>
                        <a:pt x="16" y="24"/>
                        <a:pt x="22" y="20"/>
                      </a:cubicBezTo>
                      <a:cubicBezTo>
                        <a:pt x="28" y="16"/>
                        <a:pt x="37" y="15"/>
                        <a:pt x="27" y="8"/>
                      </a:cubicBezTo>
                      <a:cubicBezTo>
                        <a:pt x="24" y="7"/>
                        <a:pt x="19" y="7"/>
                        <a:pt x="17" y="6"/>
                      </a:cubicBezTo>
                      <a:cubicBezTo>
                        <a:pt x="14" y="4"/>
                        <a:pt x="15" y="0"/>
                        <a:pt x="10" y="0"/>
                      </a:cubicBezTo>
                      <a:cubicBezTo>
                        <a:pt x="15" y="3"/>
                        <a:pt x="22" y="8"/>
                        <a:pt x="16" y="1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4" name="Freeform 97">
                  <a:extLst>
                    <a:ext uri="{FF2B5EF4-FFF2-40B4-BE49-F238E27FC236}">
                      <a16:creationId xmlns:a16="http://schemas.microsoft.com/office/drawing/2014/main" id="{1043FF8D-E40D-070B-CCAE-D82C05BBEDEE}"/>
                    </a:ext>
                  </a:extLst>
                </p:cNvPr>
                <p:cNvSpPr>
                  <a:spLocks/>
                </p:cNvSpPr>
                <p:nvPr/>
              </p:nvSpPr>
              <p:spPr bwMode="auto">
                <a:xfrm>
                  <a:off x="4368" y="2917"/>
                  <a:ext cx="397" cy="124"/>
                </a:xfrm>
                <a:custGeom>
                  <a:avLst/>
                  <a:gdLst>
                    <a:gd name="T0" fmla="*/ 309 w 186"/>
                    <a:gd name="T1" fmla="*/ 301 h 58"/>
                    <a:gd name="T2" fmla="*/ 660 w 186"/>
                    <a:gd name="T3" fmla="*/ 293 h 58"/>
                    <a:gd name="T4" fmla="*/ 1020 w 186"/>
                    <a:gd name="T5" fmla="*/ 242 h 58"/>
                    <a:gd name="T6" fmla="*/ 1353 w 186"/>
                    <a:gd name="T7" fmla="*/ 284 h 58"/>
                    <a:gd name="T8" fmla="*/ 1682 w 186"/>
                    <a:gd name="T9" fmla="*/ 410 h 58"/>
                    <a:gd name="T10" fmla="*/ 1808 w 186"/>
                    <a:gd name="T11" fmla="*/ 334 h 58"/>
                    <a:gd name="T12" fmla="*/ 1302 w 186"/>
                    <a:gd name="T13" fmla="*/ 137 h 58"/>
                    <a:gd name="T14" fmla="*/ 779 w 186"/>
                    <a:gd name="T15" fmla="*/ 60 h 58"/>
                    <a:gd name="T16" fmla="*/ 574 w 186"/>
                    <a:gd name="T17" fmla="*/ 145 h 58"/>
                    <a:gd name="T18" fmla="*/ 350 w 186"/>
                    <a:gd name="T19" fmla="*/ 197 h 58"/>
                    <a:gd name="T20" fmla="*/ 0 w 186"/>
                    <a:gd name="T21" fmla="*/ 567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6" h="58">
                      <a:moveTo>
                        <a:pt x="32" y="31"/>
                      </a:moveTo>
                      <a:cubicBezTo>
                        <a:pt x="42" y="26"/>
                        <a:pt x="57" y="31"/>
                        <a:pt x="68" y="30"/>
                      </a:cubicBezTo>
                      <a:cubicBezTo>
                        <a:pt x="80" y="29"/>
                        <a:pt x="92" y="25"/>
                        <a:pt x="105" y="25"/>
                      </a:cubicBezTo>
                      <a:cubicBezTo>
                        <a:pt x="117" y="24"/>
                        <a:pt x="128" y="26"/>
                        <a:pt x="139" y="29"/>
                      </a:cubicBezTo>
                      <a:cubicBezTo>
                        <a:pt x="151" y="32"/>
                        <a:pt x="161" y="40"/>
                        <a:pt x="173" y="42"/>
                      </a:cubicBezTo>
                      <a:cubicBezTo>
                        <a:pt x="174" y="38"/>
                        <a:pt x="182" y="36"/>
                        <a:pt x="186" y="34"/>
                      </a:cubicBezTo>
                      <a:cubicBezTo>
                        <a:pt x="169" y="28"/>
                        <a:pt x="149" y="22"/>
                        <a:pt x="134" y="14"/>
                      </a:cubicBezTo>
                      <a:cubicBezTo>
                        <a:pt x="117" y="4"/>
                        <a:pt x="98" y="0"/>
                        <a:pt x="80" y="6"/>
                      </a:cubicBezTo>
                      <a:cubicBezTo>
                        <a:pt x="72" y="8"/>
                        <a:pt x="66" y="12"/>
                        <a:pt x="59" y="15"/>
                      </a:cubicBezTo>
                      <a:cubicBezTo>
                        <a:pt x="51" y="18"/>
                        <a:pt x="44" y="18"/>
                        <a:pt x="36" y="20"/>
                      </a:cubicBezTo>
                      <a:cubicBezTo>
                        <a:pt x="15" y="24"/>
                        <a:pt x="15" y="47"/>
                        <a:pt x="0" y="5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5" name="Freeform 98">
                  <a:extLst>
                    <a:ext uri="{FF2B5EF4-FFF2-40B4-BE49-F238E27FC236}">
                      <a16:creationId xmlns:a16="http://schemas.microsoft.com/office/drawing/2014/main" id="{AB65BF9F-7ACC-90EE-849C-C3BDE2FF4671}"/>
                    </a:ext>
                  </a:extLst>
                </p:cNvPr>
                <p:cNvSpPr>
                  <a:spLocks/>
                </p:cNvSpPr>
                <p:nvPr/>
              </p:nvSpPr>
              <p:spPr bwMode="auto">
                <a:xfrm>
                  <a:off x="3971" y="3020"/>
                  <a:ext cx="194" cy="138"/>
                </a:xfrm>
                <a:custGeom>
                  <a:avLst/>
                  <a:gdLst>
                    <a:gd name="T0" fmla="*/ 554 w 91"/>
                    <a:gd name="T1" fmla="*/ 0 h 65"/>
                    <a:gd name="T2" fmla="*/ 290 w 91"/>
                    <a:gd name="T3" fmla="*/ 212 h 65"/>
                    <a:gd name="T4" fmla="*/ 205 w 91"/>
                    <a:gd name="T5" fmla="*/ 450 h 65"/>
                    <a:gd name="T6" fmla="*/ 505 w 91"/>
                    <a:gd name="T7" fmla="*/ 212 h 65"/>
                    <a:gd name="T8" fmla="*/ 599 w 91"/>
                    <a:gd name="T9" fmla="*/ 374 h 65"/>
                    <a:gd name="T10" fmla="*/ 281 w 91"/>
                    <a:gd name="T11" fmla="*/ 486 h 65"/>
                    <a:gd name="T12" fmla="*/ 0 w 91"/>
                    <a:gd name="T13" fmla="*/ 622 h 65"/>
                    <a:gd name="T14" fmla="*/ 369 w 91"/>
                    <a:gd name="T15" fmla="*/ 527 h 65"/>
                    <a:gd name="T16" fmla="*/ 710 w 91"/>
                    <a:gd name="T17" fmla="*/ 365 h 65"/>
                    <a:gd name="T18" fmla="*/ 883 w 91"/>
                    <a:gd name="T19" fmla="*/ 144 h 65"/>
                    <a:gd name="T20" fmla="*/ 610 w 91"/>
                    <a:gd name="T21" fmla="*/ 17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1" h="65">
                      <a:moveTo>
                        <a:pt x="57" y="0"/>
                      </a:moveTo>
                      <a:cubicBezTo>
                        <a:pt x="47" y="5"/>
                        <a:pt x="39" y="15"/>
                        <a:pt x="30" y="22"/>
                      </a:cubicBezTo>
                      <a:cubicBezTo>
                        <a:pt x="19" y="29"/>
                        <a:pt x="11" y="35"/>
                        <a:pt x="21" y="47"/>
                      </a:cubicBezTo>
                      <a:cubicBezTo>
                        <a:pt x="26" y="34"/>
                        <a:pt x="39" y="27"/>
                        <a:pt x="52" y="22"/>
                      </a:cubicBezTo>
                      <a:cubicBezTo>
                        <a:pt x="63" y="17"/>
                        <a:pt x="71" y="30"/>
                        <a:pt x="62" y="39"/>
                      </a:cubicBezTo>
                      <a:cubicBezTo>
                        <a:pt x="54" y="46"/>
                        <a:pt x="38" y="46"/>
                        <a:pt x="29" y="51"/>
                      </a:cubicBezTo>
                      <a:cubicBezTo>
                        <a:pt x="20" y="55"/>
                        <a:pt x="6" y="58"/>
                        <a:pt x="0" y="65"/>
                      </a:cubicBezTo>
                      <a:cubicBezTo>
                        <a:pt x="11" y="59"/>
                        <a:pt x="25" y="59"/>
                        <a:pt x="38" y="55"/>
                      </a:cubicBezTo>
                      <a:cubicBezTo>
                        <a:pt x="50" y="51"/>
                        <a:pt x="63" y="47"/>
                        <a:pt x="73" y="38"/>
                      </a:cubicBezTo>
                      <a:cubicBezTo>
                        <a:pt x="79" y="33"/>
                        <a:pt x="91" y="23"/>
                        <a:pt x="91" y="15"/>
                      </a:cubicBezTo>
                      <a:cubicBezTo>
                        <a:pt x="89" y="1"/>
                        <a:pt x="70" y="5"/>
                        <a:pt x="63" y="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6" name="Freeform 99">
                  <a:extLst>
                    <a:ext uri="{FF2B5EF4-FFF2-40B4-BE49-F238E27FC236}">
                      <a16:creationId xmlns:a16="http://schemas.microsoft.com/office/drawing/2014/main" id="{16927D09-0B62-34CB-414D-3A0C03F8E46F}"/>
                    </a:ext>
                  </a:extLst>
                </p:cNvPr>
                <p:cNvSpPr>
                  <a:spLocks/>
                </p:cNvSpPr>
                <p:nvPr/>
              </p:nvSpPr>
              <p:spPr bwMode="auto">
                <a:xfrm>
                  <a:off x="4032" y="2936"/>
                  <a:ext cx="263" cy="118"/>
                </a:xfrm>
                <a:custGeom>
                  <a:avLst/>
                  <a:gdLst>
                    <a:gd name="T0" fmla="*/ 128 w 123"/>
                    <a:gd name="T1" fmla="*/ 77 h 55"/>
                    <a:gd name="T2" fmla="*/ 137 w 123"/>
                    <a:gd name="T3" fmla="*/ 337 h 55"/>
                    <a:gd name="T4" fmla="*/ 517 w 123"/>
                    <a:gd name="T5" fmla="*/ 337 h 55"/>
                    <a:gd name="T6" fmla="*/ 832 w 123"/>
                    <a:gd name="T7" fmla="*/ 466 h 55"/>
                    <a:gd name="T8" fmla="*/ 1202 w 123"/>
                    <a:gd name="T9" fmla="*/ 534 h 55"/>
                    <a:gd name="T10" fmla="*/ 851 w 123"/>
                    <a:gd name="T11" fmla="*/ 405 h 55"/>
                    <a:gd name="T12" fmla="*/ 755 w 123"/>
                    <a:gd name="T13" fmla="*/ 318 h 55"/>
                    <a:gd name="T14" fmla="*/ 586 w 123"/>
                    <a:gd name="T15" fmla="*/ 294 h 55"/>
                    <a:gd name="T16" fmla="*/ 188 w 123"/>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3" h="55">
                      <a:moveTo>
                        <a:pt x="13" y="8"/>
                      </a:moveTo>
                      <a:cubicBezTo>
                        <a:pt x="1" y="16"/>
                        <a:pt x="0" y="29"/>
                        <a:pt x="14" y="34"/>
                      </a:cubicBezTo>
                      <a:cubicBezTo>
                        <a:pt x="25" y="37"/>
                        <a:pt x="40" y="33"/>
                        <a:pt x="53" y="34"/>
                      </a:cubicBezTo>
                      <a:cubicBezTo>
                        <a:pt x="67" y="35"/>
                        <a:pt x="73" y="40"/>
                        <a:pt x="85" y="47"/>
                      </a:cubicBezTo>
                      <a:cubicBezTo>
                        <a:pt x="97" y="54"/>
                        <a:pt x="110" y="51"/>
                        <a:pt x="123" y="54"/>
                      </a:cubicBezTo>
                      <a:cubicBezTo>
                        <a:pt x="113" y="55"/>
                        <a:pt x="95" y="46"/>
                        <a:pt x="87" y="41"/>
                      </a:cubicBezTo>
                      <a:cubicBezTo>
                        <a:pt x="83" y="38"/>
                        <a:pt x="81" y="34"/>
                        <a:pt x="77" y="32"/>
                      </a:cubicBezTo>
                      <a:cubicBezTo>
                        <a:pt x="71" y="29"/>
                        <a:pt x="65" y="30"/>
                        <a:pt x="60" y="30"/>
                      </a:cubicBezTo>
                      <a:cubicBezTo>
                        <a:pt x="42" y="30"/>
                        <a:pt x="9" y="25"/>
                        <a:pt x="19"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7" name="Freeform 100">
                  <a:extLst>
                    <a:ext uri="{FF2B5EF4-FFF2-40B4-BE49-F238E27FC236}">
                      <a16:creationId xmlns:a16="http://schemas.microsoft.com/office/drawing/2014/main" id="{371516B8-5B93-36C7-D503-29EAE931206C}"/>
                    </a:ext>
                  </a:extLst>
                </p:cNvPr>
                <p:cNvSpPr>
                  <a:spLocks/>
                </p:cNvSpPr>
                <p:nvPr/>
              </p:nvSpPr>
              <p:spPr bwMode="auto">
                <a:xfrm>
                  <a:off x="4099" y="2607"/>
                  <a:ext cx="169" cy="96"/>
                </a:xfrm>
                <a:custGeom>
                  <a:avLst/>
                  <a:gdLst>
                    <a:gd name="T0" fmla="*/ 462 w 79"/>
                    <a:gd name="T1" fmla="*/ 292 h 45"/>
                    <a:gd name="T2" fmla="*/ 225 w 79"/>
                    <a:gd name="T3" fmla="*/ 437 h 45"/>
                    <a:gd name="T4" fmla="*/ 0 w 79"/>
                    <a:gd name="T5" fmla="*/ 137 h 45"/>
                    <a:gd name="T6" fmla="*/ 394 w 79"/>
                    <a:gd name="T7" fmla="*/ 224 h 45"/>
                    <a:gd name="T8" fmla="*/ 774 w 79"/>
                    <a:gd name="T9" fmla="*/ 429 h 45"/>
                    <a:gd name="T10" fmla="*/ 439 w 79"/>
                    <a:gd name="T11" fmla="*/ 318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45">
                      <a:moveTo>
                        <a:pt x="47" y="30"/>
                      </a:moveTo>
                      <a:cubicBezTo>
                        <a:pt x="38" y="31"/>
                        <a:pt x="28" y="39"/>
                        <a:pt x="23" y="45"/>
                      </a:cubicBezTo>
                      <a:cubicBezTo>
                        <a:pt x="14" y="36"/>
                        <a:pt x="11" y="22"/>
                        <a:pt x="0" y="14"/>
                      </a:cubicBezTo>
                      <a:cubicBezTo>
                        <a:pt x="13" y="0"/>
                        <a:pt x="26" y="22"/>
                        <a:pt x="40" y="23"/>
                      </a:cubicBezTo>
                      <a:cubicBezTo>
                        <a:pt x="56" y="24"/>
                        <a:pt x="76" y="23"/>
                        <a:pt x="79" y="44"/>
                      </a:cubicBezTo>
                      <a:cubicBezTo>
                        <a:pt x="73" y="38"/>
                        <a:pt x="52" y="22"/>
                        <a:pt x="45" y="3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8" name="Freeform 101">
                  <a:extLst>
                    <a:ext uri="{FF2B5EF4-FFF2-40B4-BE49-F238E27FC236}">
                      <a16:creationId xmlns:a16="http://schemas.microsoft.com/office/drawing/2014/main" id="{A0487ADA-4DE7-9783-3201-B7872EF53E19}"/>
                    </a:ext>
                  </a:extLst>
                </p:cNvPr>
                <p:cNvSpPr>
                  <a:spLocks/>
                </p:cNvSpPr>
                <p:nvPr/>
              </p:nvSpPr>
              <p:spPr bwMode="auto">
                <a:xfrm>
                  <a:off x="4099" y="2658"/>
                  <a:ext cx="75" cy="143"/>
                </a:xfrm>
                <a:custGeom>
                  <a:avLst/>
                  <a:gdLst>
                    <a:gd name="T0" fmla="*/ 120 w 35"/>
                    <a:gd name="T1" fmla="*/ 0 h 67"/>
                    <a:gd name="T2" fmla="*/ 165 w 35"/>
                    <a:gd name="T3" fmla="*/ 350 h 67"/>
                    <a:gd name="T4" fmla="*/ 69 w 35"/>
                    <a:gd name="T5" fmla="*/ 651 h 67"/>
                    <a:gd name="T6" fmla="*/ 197 w 35"/>
                    <a:gd name="T7" fmla="*/ 386 h 67"/>
                    <a:gd name="T8" fmla="*/ 345 w 35"/>
                    <a:gd name="T9" fmla="*/ 145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67">
                      <a:moveTo>
                        <a:pt x="12" y="0"/>
                      </a:moveTo>
                      <a:cubicBezTo>
                        <a:pt x="8" y="9"/>
                        <a:pt x="18" y="25"/>
                        <a:pt x="17" y="36"/>
                      </a:cubicBezTo>
                      <a:cubicBezTo>
                        <a:pt x="15" y="44"/>
                        <a:pt x="0" y="60"/>
                        <a:pt x="7" y="67"/>
                      </a:cubicBezTo>
                      <a:cubicBezTo>
                        <a:pt x="13" y="59"/>
                        <a:pt x="17" y="49"/>
                        <a:pt x="20" y="40"/>
                      </a:cubicBezTo>
                      <a:cubicBezTo>
                        <a:pt x="22" y="31"/>
                        <a:pt x="25" y="17"/>
                        <a:pt x="35" y="1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9" name="Freeform 102">
                  <a:extLst>
                    <a:ext uri="{FF2B5EF4-FFF2-40B4-BE49-F238E27FC236}">
                      <a16:creationId xmlns:a16="http://schemas.microsoft.com/office/drawing/2014/main" id="{C9EF681F-EFA8-E78B-9FD5-9768F7CC0AAE}"/>
                    </a:ext>
                  </a:extLst>
                </p:cNvPr>
                <p:cNvSpPr>
                  <a:spLocks/>
                </p:cNvSpPr>
                <p:nvPr/>
              </p:nvSpPr>
              <p:spPr bwMode="auto">
                <a:xfrm>
                  <a:off x="3507" y="3002"/>
                  <a:ext cx="124" cy="238"/>
                </a:xfrm>
                <a:custGeom>
                  <a:avLst/>
                  <a:gdLst>
                    <a:gd name="T0" fmla="*/ 310 w 58"/>
                    <a:gd name="T1" fmla="*/ 0 h 111"/>
                    <a:gd name="T2" fmla="*/ 361 w 58"/>
                    <a:gd name="T3" fmla="*/ 768 h 111"/>
                    <a:gd name="T4" fmla="*/ 156 w 58"/>
                    <a:gd name="T5" fmla="*/ 800 h 111"/>
                    <a:gd name="T6" fmla="*/ 188 w 58"/>
                    <a:gd name="T7" fmla="*/ 997 h 111"/>
                    <a:gd name="T8" fmla="*/ 145 w 58"/>
                    <a:gd name="T9" fmla="*/ 1076 h 111"/>
                    <a:gd name="T10" fmla="*/ 120 w 58"/>
                    <a:gd name="T11" fmla="*/ 956 h 111"/>
                    <a:gd name="T12" fmla="*/ 109 w 58"/>
                    <a:gd name="T13" fmla="*/ 740 h 111"/>
                    <a:gd name="T14" fmla="*/ 205 w 58"/>
                    <a:gd name="T15" fmla="*/ 482 h 111"/>
                    <a:gd name="T16" fmla="*/ 257 w 58"/>
                    <a:gd name="T17" fmla="*/ 148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 h="111">
                      <a:moveTo>
                        <a:pt x="32" y="0"/>
                      </a:moveTo>
                      <a:cubicBezTo>
                        <a:pt x="0" y="22"/>
                        <a:pt x="58" y="66"/>
                        <a:pt x="37" y="78"/>
                      </a:cubicBezTo>
                      <a:cubicBezTo>
                        <a:pt x="31" y="81"/>
                        <a:pt x="23" y="74"/>
                        <a:pt x="16" y="81"/>
                      </a:cubicBezTo>
                      <a:cubicBezTo>
                        <a:pt x="9" y="88"/>
                        <a:pt x="18" y="92"/>
                        <a:pt x="19" y="101"/>
                      </a:cubicBezTo>
                      <a:cubicBezTo>
                        <a:pt x="20" y="103"/>
                        <a:pt x="22" y="111"/>
                        <a:pt x="15" y="109"/>
                      </a:cubicBezTo>
                      <a:cubicBezTo>
                        <a:pt x="11" y="108"/>
                        <a:pt x="12" y="100"/>
                        <a:pt x="12" y="97"/>
                      </a:cubicBezTo>
                      <a:cubicBezTo>
                        <a:pt x="10" y="89"/>
                        <a:pt x="6" y="83"/>
                        <a:pt x="11" y="75"/>
                      </a:cubicBezTo>
                      <a:cubicBezTo>
                        <a:pt x="19" y="63"/>
                        <a:pt x="30" y="65"/>
                        <a:pt x="21" y="49"/>
                      </a:cubicBezTo>
                      <a:cubicBezTo>
                        <a:pt x="12" y="34"/>
                        <a:pt x="18" y="28"/>
                        <a:pt x="26" y="1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90" name="Freeform 103">
                  <a:extLst>
                    <a:ext uri="{FF2B5EF4-FFF2-40B4-BE49-F238E27FC236}">
                      <a16:creationId xmlns:a16="http://schemas.microsoft.com/office/drawing/2014/main" id="{A1173604-6E4A-92DA-8D6D-F225DB6E5601}"/>
                    </a:ext>
                  </a:extLst>
                </p:cNvPr>
                <p:cNvSpPr>
                  <a:spLocks/>
                </p:cNvSpPr>
                <p:nvPr/>
              </p:nvSpPr>
              <p:spPr bwMode="auto">
                <a:xfrm>
                  <a:off x="3458" y="2958"/>
                  <a:ext cx="273" cy="365"/>
                </a:xfrm>
                <a:custGeom>
                  <a:avLst/>
                  <a:gdLst>
                    <a:gd name="T0" fmla="*/ 1214 w 128"/>
                    <a:gd name="T1" fmla="*/ 0 h 171"/>
                    <a:gd name="T2" fmla="*/ 806 w 128"/>
                    <a:gd name="T3" fmla="*/ 164 h 171"/>
                    <a:gd name="T4" fmla="*/ 533 w 128"/>
                    <a:gd name="T5" fmla="*/ 410 h 171"/>
                    <a:gd name="T6" fmla="*/ 574 w 128"/>
                    <a:gd name="T7" fmla="*/ 602 h 171"/>
                    <a:gd name="T8" fmla="*/ 670 w 128"/>
                    <a:gd name="T9" fmla="*/ 756 h 171"/>
                    <a:gd name="T10" fmla="*/ 642 w 128"/>
                    <a:gd name="T11" fmla="*/ 961 h 171"/>
                    <a:gd name="T12" fmla="*/ 486 w 128"/>
                    <a:gd name="T13" fmla="*/ 1052 h 171"/>
                    <a:gd name="T14" fmla="*/ 495 w 128"/>
                    <a:gd name="T15" fmla="*/ 1390 h 171"/>
                    <a:gd name="T16" fmla="*/ 250 w 128"/>
                    <a:gd name="T17" fmla="*/ 1398 h 171"/>
                    <a:gd name="T18" fmla="*/ 41 w 128"/>
                    <a:gd name="T19" fmla="*/ 1458 h 171"/>
                    <a:gd name="T20" fmla="*/ 301 w 128"/>
                    <a:gd name="T21" fmla="*/ 1646 h 171"/>
                    <a:gd name="T22" fmla="*/ 651 w 128"/>
                    <a:gd name="T23" fmla="*/ 1509 h 171"/>
                    <a:gd name="T24" fmla="*/ 1241 w 128"/>
                    <a:gd name="T25" fmla="*/ 1217 h 171"/>
                    <a:gd name="T26" fmla="*/ 806 w 128"/>
                    <a:gd name="T27" fmla="*/ 1353 h 171"/>
                    <a:gd name="T28" fmla="*/ 710 w 128"/>
                    <a:gd name="T29" fmla="*/ 1165 h 171"/>
                    <a:gd name="T30" fmla="*/ 855 w 128"/>
                    <a:gd name="T31" fmla="*/ 807 h 171"/>
                    <a:gd name="T32" fmla="*/ 678 w 128"/>
                    <a:gd name="T33" fmla="*/ 401 h 171"/>
                    <a:gd name="T34" fmla="*/ 883 w 128"/>
                    <a:gd name="T35" fmla="*/ 241 h 171"/>
                    <a:gd name="T36" fmla="*/ 1137 w 128"/>
                    <a:gd name="T37" fmla="*/ 77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8" h="171">
                      <a:moveTo>
                        <a:pt x="125" y="0"/>
                      </a:moveTo>
                      <a:cubicBezTo>
                        <a:pt x="112" y="9"/>
                        <a:pt x="97" y="13"/>
                        <a:pt x="83" y="17"/>
                      </a:cubicBezTo>
                      <a:cubicBezTo>
                        <a:pt x="68" y="21"/>
                        <a:pt x="56" y="24"/>
                        <a:pt x="55" y="42"/>
                      </a:cubicBezTo>
                      <a:cubicBezTo>
                        <a:pt x="54" y="49"/>
                        <a:pt x="55" y="55"/>
                        <a:pt x="59" y="62"/>
                      </a:cubicBezTo>
                      <a:cubicBezTo>
                        <a:pt x="62" y="67"/>
                        <a:pt x="68" y="72"/>
                        <a:pt x="69" y="78"/>
                      </a:cubicBezTo>
                      <a:cubicBezTo>
                        <a:pt x="71" y="85"/>
                        <a:pt x="70" y="93"/>
                        <a:pt x="66" y="99"/>
                      </a:cubicBezTo>
                      <a:cubicBezTo>
                        <a:pt x="62" y="108"/>
                        <a:pt x="59" y="104"/>
                        <a:pt x="50" y="108"/>
                      </a:cubicBezTo>
                      <a:cubicBezTo>
                        <a:pt x="28" y="118"/>
                        <a:pt x="65" y="131"/>
                        <a:pt x="51" y="143"/>
                      </a:cubicBezTo>
                      <a:cubicBezTo>
                        <a:pt x="47" y="146"/>
                        <a:pt x="32" y="143"/>
                        <a:pt x="26" y="144"/>
                      </a:cubicBezTo>
                      <a:cubicBezTo>
                        <a:pt x="17" y="145"/>
                        <a:pt x="11" y="146"/>
                        <a:pt x="4" y="150"/>
                      </a:cubicBezTo>
                      <a:cubicBezTo>
                        <a:pt x="0" y="166"/>
                        <a:pt x="19" y="171"/>
                        <a:pt x="31" y="169"/>
                      </a:cubicBezTo>
                      <a:cubicBezTo>
                        <a:pt x="44" y="167"/>
                        <a:pt x="55" y="162"/>
                        <a:pt x="67" y="155"/>
                      </a:cubicBezTo>
                      <a:cubicBezTo>
                        <a:pt x="82" y="146"/>
                        <a:pt x="110" y="121"/>
                        <a:pt x="128" y="125"/>
                      </a:cubicBezTo>
                      <a:cubicBezTo>
                        <a:pt x="112" y="125"/>
                        <a:pt x="96" y="131"/>
                        <a:pt x="83" y="139"/>
                      </a:cubicBezTo>
                      <a:cubicBezTo>
                        <a:pt x="63" y="149"/>
                        <a:pt x="60" y="133"/>
                        <a:pt x="73" y="120"/>
                      </a:cubicBezTo>
                      <a:cubicBezTo>
                        <a:pt x="84" y="109"/>
                        <a:pt x="92" y="100"/>
                        <a:pt x="88" y="83"/>
                      </a:cubicBezTo>
                      <a:cubicBezTo>
                        <a:pt x="85" y="69"/>
                        <a:pt x="67" y="56"/>
                        <a:pt x="70" y="41"/>
                      </a:cubicBezTo>
                      <a:cubicBezTo>
                        <a:pt x="71" y="31"/>
                        <a:pt x="82" y="29"/>
                        <a:pt x="91" y="25"/>
                      </a:cubicBezTo>
                      <a:cubicBezTo>
                        <a:pt x="100" y="21"/>
                        <a:pt x="107" y="13"/>
                        <a:pt x="117" y="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91" name="Freeform 104">
                  <a:extLst>
                    <a:ext uri="{FF2B5EF4-FFF2-40B4-BE49-F238E27FC236}">
                      <a16:creationId xmlns:a16="http://schemas.microsoft.com/office/drawing/2014/main" id="{CA99FB23-1F16-0516-0C6B-E25E60D46418}"/>
                    </a:ext>
                  </a:extLst>
                </p:cNvPr>
                <p:cNvSpPr>
                  <a:spLocks/>
                </p:cNvSpPr>
                <p:nvPr/>
              </p:nvSpPr>
              <p:spPr bwMode="auto">
                <a:xfrm>
                  <a:off x="3712" y="2960"/>
                  <a:ext cx="141" cy="220"/>
                </a:xfrm>
                <a:custGeom>
                  <a:avLst/>
                  <a:gdLst>
                    <a:gd name="T0" fmla="*/ 361 w 66"/>
                    <a:gd name="T1" fmla="*/ 0 h 103"/>
                    <a:gd name="T2" fmla="*/ 301 w 66"/>
                    <a:gd name="T3" fmla="*/ 164 h 103"/>
                    <a:gd name="T4" fmla="*/ 214 w 66"/>
                    <a:gd name="T5" fmla="*/ 342 h 103"/>
                    <a:gd name="T6" fmla="*/ 41 w 66"/>
                    <a:gd name="T7" fmla="*/ 703 h 103"/>
                    <a:gd name="T8" fmla="*/ 188 w 66"/>
                    <a:gd name="T9" fmla="*/ 995 h 103"/>
                    <a:gd name="T10" fmla="*/ 526 w 66"/>
                    <a:gd name="T11" fmla="*/ 816 h 103"/>
                    <a:gd name="T12" fmla="*/ 282 w 66"/>
                    <a:gd name="T13" fmla="*/ 839 h 103"/>
                    <a:gd name="T14" fmla="*/ 256 w 66"/>
                    <a:gd name="T15" fmla="*/ 557 h 103"/>
                    <a:gd name="T16" fmla="*/ 353 w 66"/>
                    <a:gd name="T17" fmla="*/ 320 h 103"/>
                    <a:gd name="T18" fmla="*/ 558 w 66"/>
                    <a:gd name="T19" fmla="*/ 333 h 103"/>
                    <a:gd name="T20" fmla="*/ 575 w 66"/>
                    <a:gd name="T21" fmla="*/ 293 h 103"/>
                    <a:gd name="T22" fmla="*/ 447 w 66"/>
                    <a:gd name="T23" fmla="*/ 28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6" h="103">
                      <a:moveTo>
                        <a:pt x="37" y="0"/>
                      </a:moveTo>
                      <a:cubicBezTo>
                        <a:pt x="30" y="3"/>
                        <a:pt x="32" y="11"/>
                        <a:pt x="31" y="17"/>
                      </a:cubicBezTo>
                      <a:cubicBezTo>
                        <a:pt x="29" y="24"/>
                        <a:pt x="25" y="29"/>
                        <a:pt x="22" y="35"/>
                      </a:cubicBezTo>
                      <a:cubicBezTo>
                        <a:pt x="16" y="47"/>
                        <a:pt x="8" y="59"/>
                        <a:pt x="4" y="72"/>
                      </a:cubicBezTo>
                      <a:cubicBezTo>
                        <a:pt x="0" y="84"/>
                        <a:pt x="1" y="103"/>
                        <a:pt x="19" y="102"/>
                      </a:cubicBezTo>
                      <a:cubicBezTo>
                        <a:pt x="29" y="101"/>
                        <a:pt x="49" y="93"/>
                        <a:pt x="54" y="84"/>
                      </a:cubicBezTo>
                      <a:cubicBezTo>
                        <a:pt x="47" y="87"/>
                        <a:pt x="36" y="91"/>
                        <a:pt x="29" y="86"/>
                      </a:cubicBezTo>
                      <a:cubicBezTo>
                        <a:pt x="20" y="79"/>
                        <a:pt x="24" y="66"/>
                        <a:pt x="26" y="57"/>
                      </a:cubicBezTo>
                      <a:cubicBezTo>
                        <a:pt x="27" y="51"/>
                        <a:pt x="30" y="35"/>
                        <a:pt x="36" y="33"/>
                      </a:cubicBezTo>
                      <a:cubicBezTo>
                        <a:pt x="48" y="28"/>
                        <a:pt x="54" y="28"/>
                        <a:pt x="57" y="34"/>
                      </a:cubicBezTo>
                      <a:cubicBezTo>
                        <a:pt x="66" y="29"/>
                        <a:pt x="59" y="38"/>
                        <a:pt x="59" y="30"/>
                      </a:cubicBezTo>
                      <a:cubicBezTo>
                        <a:pt x="58" y="17"/>
                        <a:pt x="52" y="13"/>
                        <a:pt x="46" y="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92" name="Freeform 105">
                  <a:extLst>
                    <a:ext uri="{FF2B5EF4-FFF2-40B4-BE49-F238E27FC236}">
                      <a16:creationId xmlns:a16="http://schemas.microsoft.com/office/drawing/2014/main" id="{55B5C3EA-7E62-370E-BB40-D8415F30D9D4}"/>
                    </a:ext>
                  </a:extLst>
                </p:cNvPr>
                <p:cNvSpPr>
                  <a:spLocks/>
                </p:cNvSpPr>
                <p:nvPr/>
              </p:nvSpPr>
              <p:spPr bwMode="auto">
                <a:xfrm>
                  <a:off x="3808" y="2985"/>
                  <a:ext cx="118" cy="191"/>
                </a:xfrm>
                <a:custGeom>
                  <a:avLst/>
                  <a:gdLst>
                    <a:gd name="T0" fmla="*/ 414 w 55"/>
                    <a:gd name="T1" fmla="*/ 0 h 89"/>
                    <a:gd name="T2" fmla="*/ 294 w 55"/>
                    <a:gd name="T3" fmla="*/ 157 h 89"/>
                    <a:gd name="T4" fmla="*/ 129 w 55"/>
                    <a:gd name="T5" fmla="*/ 294 h 89"/>
                    <a:gd name="T6" fmla="*/ 97 w 55"/>
                    <a:gd name="T7" fmla="*/ 743 h 89"/>
                    <a:gd name="T8" fmla="*/ 337 w 55"/>
                    <a:gd name="T9" fmla="*/ 483 h 89"/>
                    <a:gd name="T10" fmla="*/ 502 w 55"/>
                    <a:gd name="T11" fmla="*/ 77 h 89"/>
                    <a:gd name="T12" fmla="*/ 446 w 55"/>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89">
                      <a:moveTo>
                        <a:pt x="42" y="0"/>
                      </a:moveTo>
                      <a:cubicBezTo>
                        <a:pt x="38" y="6"/>
                        <a:pt x="35" y="11"/>
                        <a:pt x="30" y="16"/>
                      </a:cubicBezTo>
                      <a:cubicBezTo>
                        <a:pt x="24" y="21"/>
                        <a:pt x="17" y="23"/>
                        <a:pt x="13" y="30"/>
                      </a:cubicBezTo>
                      <a:cubicBezTo>
                        <a:pt x="5" y="39"/>
                        <a:pt x="0" y="65"/>
                        <a:pt x="10" y="75"/>
                      </a:cubicBezTo>
                      <a:cubicBezTo>
                        <a:pt x="23" y="89"/>
                        <a:pt x="30" y="57"/>
                        <a:pt x="34" y="49"/>
                      </a:cubicBezTo>
                      <a:cubicBezTo>
                        <a:pt x="40" y="36"/>
                        <a:pt x="55" y="23"/>
                        <a:pt x="51" y="8"/>
                      </a:cubicBezTo>
                      <a:cubicBezTo>
                        <a:pt x="50" y="4"/>
                        <a:pt x="49" y="2"/>
                        <a:pt x="45"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93" name="Freeform 106">
                  <a:extLst>
                    <a:ext uri="{FF2B5EF4-FFF2-40B4-BE49-F238E27FC236}">
                      <a16:creationId xmlns:a16="http://schemas.microsoft.com/office/drawing/2014/main" id="{6D0B683D-7D21-EBF6-F676-863082767D5F}"/>
                    </a:ext>
                  </a:extLst>
                </p:cNvPr>
                <p:cNvSpPr>
                  <a:spLocks/>
                </p:cNvSpPr>
                <p:nvPr/>
              </p:nvSpPr>
              <p:spPr bwMode="auto">
                <a:xfrm>
                  <a:off x="3885" y="2772"/>
                  <a:ext cx="88" cy="173"/>
                </a:xfrm>
                <a:custGeom>
                  <a:avLst/>
                  <a:gdLst>
                    <a:gd name="T0" fmla="*/ 217 w 41"/>
                    <a:gd name="T1" fmla="*/ 28 h 81"/>
                    <a:gd name="T2" fmla="*/ 52 w 41"/>
                    <a:gd name="T3" fmla="*/ 88 h 81"/>
                    <a:gd name="T4" fmla="*/ 88 w 41"/>
                    <a:gd name="T5" fmla="*/ 282 h 81"/>
                    <a:gd name="T6" fmla="*/ 137 w 41"/>
                    <a:gd name="T7" fmla="*/ 478 h 81"/>
                    <a:gd name="T8" fmla="*/ 197 w 41"/>
                    <a:gd name="T9" fmla="*/ 694 h 81"/>
                    <a:gd name="T10" fmla="*/ 397 w 41"/>
                    <a:gd name="T11" fmla="*/ 402 h 81"/>
                    <a:gd name="T12" fmla="*/ 208 w 41"/>
                    <a:gd name="T13" fmla="*/ 28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81">
                      <a:moveTo>
                        <a:pt x="22" y="3"/>
                      </a:moveTo>
                      <a:cubicBezTo>
                        <a:pt x="16" y="0"/>
                        <a:pt x="8" y="3"/>
                        <a:pt x="5" y="9"/>
                      </a:cubicBezTo>
                      <a:cubicBezTo>
                        <a:pt x="0" y="17"/>
                        <a:pt x="6" y="22"/>
                        <a:pt x="9" y="29"/>
                      </a:cubicBezTo>
                      <a:cubicBezTo>
                        <a:pt x="12" y="35"/>
                        <a:pt x="13" y="42"/>
                        <a:pt x="14" y="49"/>
                      </a:cubicBezTo>
                      <a:cubicBezTo>
                        <a:pt x="15" y="53"/>
                        <a:pt x="17" y="68"/>
                        <a:pt x="20" y="71"/>
                      </a:cubicBezTo>
                      <a:cubicBezTo>
                        <a:pt x="30" y="81"/>
                        <a:pt x="39" y="48"/>
                        <a:pt x="40" y="41"/>
                      </a:cubicBezTo>
                      <a:cubicBezTo>
                        <a:pt x="41" y="23"/>
                        <a:pt x="36" y="11"/>
                        <a:pt x="21" y="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94" name="Freeform 107">
                  <a:extLst>
                    <a:ext uri="{FF2B5EF4-FFF2-40B4-BE49-F238E27FC236}">
                      <a16:creationId xmlns:a16="http://schemas.microsoft.com/office/drawing/2014/main" id="{8755251E-01AF-B40C-5AD6-6421F8AD7A72}"/>
                    </a:ext>
                  </a:extLst>
                </p:cNvPr>
                <p:cNvSpPr>
                  <a:spLocks/>
                </p:cNvSpPr>
                <p:nvPr/>
              </p:nvSpPr>
              <p:spPr bwMode="auto">
                <a:xfrm>
                  <a:off x="3962" y="2789"/>
                  <a:ext cx="88" cy="57"/>
                </a:xfrm>
                <a:custGeom>
                  <a:avLst/>
                  <a:gdLst>
                    <a:gd name="T0" fmla="*/ 285 w 41"/>
                    <a:gd name="T1" fmla="*/ 17 h 27"/>
                    <a:gd name="T2" fmla="*/ 69 w 41"/>
                    <a:gd name="T3" fmla="*/ 253 h 27"/>
                    <a:gd name="T4" fmla="*/ 189 w 41"/>
                    <a:gd name="T5" fmla="*/ 177 h 27"/>
                    <a:gd name="T6" fmla="*/ 337 w 41"/>
                    <a:gd name="T7" fmla="*/ 253 h 27"/>
                    <a:gd name="T8" fmla="*/ 406 w 41"/>
                    <a:gd name="T9" fmla="*/ 27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27">
                      <a:moveTo>
                        <a:pt x="29" y="2"/>
                      </a:moveTo>
                      <a:cubicBezTo>
                        <a:pt x="17" y="0"/>
                        <a:pt x="0" y="15"/>
                        <a:pt x="7" y="27"/>
                      </a:cubicBezTo>
                      <a:cubicBezTo>
                        <a:pt x="12" y="22"/>
                        <a:pt x="12" y="18"/>
                        <a:pt x="19" y="19"/>
                      </a:cubicBezTo>
                      <a:cubicBezTo>
                        <a:pt x="23" y="19"/>
                        <a:pt x="31" y="25"/>
                        <a:pt x="34" y="27"/>
                      </a:cubicBezTo>
                      <a:cubicBezTo>
                        <a:pt x="25" y="17"/>
                        <a:pt x="32" y="8"/>
                        <a:pt x="41" y="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95" name="Freeform 108">
                  <a:extLst>
                    <a:ext uri="{FF2B5EF4-FFF2-40B4-BE49-F238E27FC236}">
                      <a16:creationId xmlns:a16="http://schemas.microsoft.com/office/drawing/2014/main" id="{8E831A3B-1C92-EFAF-A191-8FF38FEC80A3}"/>
                    </a:ext>
                  </a:extLst>
                </p:cNvPr>
                <p:cNvSpPr>
                  <a:spLocks/>
                </p:cNvSpPr>
                <p:nvPr/>
              </p:nvSpPr>
              <p:spPr bwMode="auto">
                <a:xfrm>
                  <a:off x="3505" y="2536"/>
                  <a:ext cx="107" cy="79"/>
                </a:xfrm>
                <a:custGeom>
                  <a:avLst/>
                  <a:gdLst>
                    <a:gd name="T0" fmla="*/ 28 w 50"/>
                    <a:gd name="T1" fmla="*/ 156 h 37"/>
                    <a:gd name="T2" fmla="*/ 345 w 50"/>
                    <a:gd name="T3" fmla="*/ 224 h 37"/>
                    <a:gd name="T4" fmla="*/ 77 w 50"/>
                    <a:gd name="T5" fmla="*/ 88 h 37"/>
                    <a:gd name="T6" fmla="*/ 0 60000 65536"/>
                    <a:gd name="T7" fmla="*/ 0 60000 65536"/>
                    <a:gd name="T8" fmla="*/ 0 60000 65536"/>
                  </a:gdLst>
                  <a:ahLst/>
                  <a:cxnLst>
                    <a:cxn ang="T6">
                      <a:pos x="T0" y="T1"/>
                    </a:cxn>
                    <a:cxn ang="T7">
                      <a:pos x="T2" y="T3"/>
                    </a:cxn>
                    <a:cxn ang="T8">
                      <a:pos x="T4" y="T5"/>
                    </a:cxn>
                  </a:cxnLst>
                  <a:rect l="0" t="0" r="r" b="b"/>
                  <a:pathLst>
                    <a:path w="50" h="37">
                      <a:moveTo>
                        <a:pt x="3" y="16"/>
                      </a:moveTo>
                      <a:cubicBezTo>
                        <a:pt x="0" y="34"/>
                        <a:pt x="26" y="37"/>
                        <a:pt x="35" y="23"/>
                      </a:cubicBezTo>
                      <a:cubicBezTo>
                        <a:pt x="50" y="0"/>
                        <a:pt x="20" y="2"/>
                        <a:pt x="8" y="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96" name="Freeform 109">
                  <a:extLst>
                    <a:ext uri="{FF2B5EF4-FFF2-40B4-BE49-F238E27FC236}">
                      <a16:creationId xmlns:a16="http://schemas.microsoft.com/office/drawing/2014/main" id="{E13D37CA-8473-552F-1FEE-2FDFC01987F6}"/>
                    </a:ext>
                  </a:extLst>
                </p:cNvPr>
                <p:cNvSpPr>
                  <a:spLocks/>
                </p:cNvSpPr>
                <p:nvPr/>
              </p:nvSpPr>
              <p:spPr bwMode="auto">
                <a:xfrm>
                  <a:off x="3473" y="2592"/>
                  <a:ext cx="194" cy="96"/>
                </a:xfrm>
                <a:custGeom>
                  <a:avLst/>
                  <a:gdLst>
                    <a:gd name="T0" fmla="*/ 804 w 91"/>
                    <a:gd name="T1" fmla="*/ 60 h 45"/>
                    <a:gd name="T2" fmla="*/ 554 w 91"/>
                    <a:gd name="T3" fmla="*/ 429 h 45"/>
                    <a:gd name="T4" fmla="*/ 0 w 91"/>
                    <a:gd name="T5" fmla="*/ 156 h 45"/>
                    <a:gd name="T6" fmla="*/ 96 w 91"/>
                    <a:gd name="T7" fmla="*/ 0 h 45"/>
                    <a:gd name="T8" fmla="*/ 205 w 91"/>
                    <a:gd name="T9" fmla="*/ 164 h 45"/>
                    <a:gd name="T10" fmla="*/ 437 w 91"/>
                    <a:gd name="T11" fmla="*/ 224 h 45"/>
                    <a:gd name="T12" fmla="*/ 631 w 91"/>
                    <a:gd name="T13" fmla="*/ 60 h 45"/>
                    <a:gd name="T14" fmla="*/ 883 w 91"/>
                    <a:gd name="T15" fmla="*/ 41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 h="45">
                      <a:moveTo>
                        <a:pt x="83" y="6"/>
                      </a:moveTo>
                      <a:cubicBezTo>
                        <a:pt x="64" y="8"/>
                        <a:pt x="59" y="29"/>
                        <a:pt x="57" y="44"/>
                      </a:cubicBezTo>
                      <a:cubicBezTo>
                        <a:pt x="36" y="45"/>
                        <a:pt x="13" y="33"/>
                        <a:pt x="0" y="16"/>
                      </a:cubicBezTo>
                      <a:cubicBezTo>
                        <a:pt x="3" y="11"/>
                        <a:pt x="6" y="4"/>
                        <a:pt x="10" y="0"/>
                      </a:cubicBezTo>
                      <a:cubicBezTo>
                        <a:pt x="15" y="5"/>
                        <a:pt x="15" y="12"/>
                        <a:pt x="21" y="17"/>
                      </a:cubicBezTo>
                      <a:cubicBezTo>
                        <a:pt x="29" y="24"/>
                        <a:pt x="35" y="27"/>
                        <a:pt x="45" y="23"/>
                      </a:cubicBezTo>
                      <a:cubicBezTo>
                        <a:pt x="53" y="19"/>
                        <a:pt x="57" y="10"/>
                        <a:pt x="65" y="6"/>
                      </a:cubicBezTo>
                      <a:cubicBezTo>
                        <a:pt x="73" y="2"/>
                        <a:pt x="82" y="3"/>
                        <a:pt x="91" y="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97" name="Freeform 110">
                  <a:extLst>
                    <a:ext uri="{FF2B5EF4-FFF2-40B4-BE49-F238E27FC236}">
                      <a16:creationId xmlns:a16="http://schemas.microsoft.com/office/drawing/2014/main" id="{7ED066C7-5746-49AC-C204-41B874692808}"/>
                    </a:ext>
                  </a:extLst>
                </p:cNvPr>
                <p:cNvSpPr>
                  <a:spLocks/>
                </p:cNvSpPr>
                <p:nvPr/>
              </p:nvSpPr>
              <p:spPr bwMode="auto">
                <a:xfrm>
                  <a:off x="3406" y="2350"/>
                  <a:ext cx="88" cy="186"/>
                </a:xfrm>
                <a:custGeom>
                  <a:avLst/>
                  <a:gdLst>
                    <a:gd name="T0" fmla="*/ 208 w 41"/>
                    <a:gd name="T1" fmla="*/ 205 h 87"/>
                    <a:gd name="T2" fmla="*/ 277 w 41"/>
                    <a:gd name="T3" fmla="*/ 430 h 87"/>
                    <a:gd name="T4" fmla="*/ 354 w 41"/>
                    <a:gd name="T5" fmla="*/ 618 h 87"/>
                    <a:gd name="T6" fmla="*/ 0 w 41"/>
                    <a:gd name="T7" fmla="*/ 567 h 87"/>
                    <a:gd name="T8" fmla="*/ 157 w 41"/>
                    <a:gd name="T9" fmla="*/ 558 h 87"/>
                    <a:gd name="T10" fmla="*/ 88 w 41"/>
                    <a:gd name="T11" fmla="*/ 393 h 87"/>
                    <a:gd name="T12" fmla="*/ 28 w 41"/>
                    <a:gd name="T13" fmla="*/ 188 h 87"/>
                    <a:gd name="T14" fmla="*/ 41 w 41"/>
                    <a:gd name="T15" fmla="*/ 0 h 87"/>
                    <a:gd name="T16" fmla="*/ 277 w 41"/>
                    <a:gd name="T17" fmla="*/ 88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87">
                      <a:moveTo>
                        <a:pt x="21" y="21"/>
                      </a:moveTo>
                      <a:cubicBezTo>
                        <a:pt x="17" y="28"/>
                        <a:pt x="22" y="38"/>
                        <a:pt x="28" y="44"/>
                      </a:cubicBezTo>
                      <a:cubicBezTo>
                        <a:pt x="36" y="51"/>
                        <a:pt x="41" y="50"/>
                        <a:pt x="36" y="63"/>
                      </a:cubicBezTo>
                      <a:cubicBezTo>
                        <a:pt x="27" y="87"/>
                        <a:pt x="12" y="71"/>
                        <a:pt x="0" y="58"/>
                      </a:cubicBezTo>
                      <a:cubicBezTo>
                        <a:pt x="5" y="63"/>
                        <a:pt x="13" y="64"/>
                        <a:pt x="16" y="57"/>
                      </a:cubicBezTo>
                      <a:cubicBezTo>
                        <a:pt x="18" y="51"/>
                        <a:pt x="11" y="44"/>
                        <a:pt x="9" y="40"/>
                      </a:cubicBezTo>
                      <a:cubicBezTo>
                        <a:pt x="5" y="33"/>
                        <a:pt x="2" y="27"/>
                        <a:pt x="3" y="19"/>
                      </a:cubicBezTo>
                      <a:cubicBezTo>
                        <a:pt x="5" y="11"/>
                        <a:pt x="10" y="7"/>
                        <a:pt x="4" y="0"/>
                      </a:cubicBezTo>
                      <a:cubicBezTo>
                        <a:pt x="10" y="4"/>
                        <a:pt x="21" y="4"/>
                        <a:pt x="28" y="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98" name="Freeform 111">
                  <a:extLst>
                    <a:ext uri="{FF2B5EF4-FFF2-40B4-BE49-F238E27FC236}">
                      <a16:creationId xmlns:a16="http://schemas.microsoft.com/office/drawing/2014/main" id="{0D286E66-7942-FBC2-D13A-72C43AF9FD04}"/>
                    </a:ext>
                  </a:extLst>
                </p:cNvPr>
                <p:cNvSpPr>
                  <a:spLocks/>
                </p:cNvSpPr>
                <p:nvPr/>
              </p:nvSpPr>
              <p:spPr bwMode="auto">
                <a:xfrm>
                  <a:off x="3488" y="2778"/>
                  <a:ext cx="128" cy="216"/>
                </a:xfrm>
                <a:custGeom>
                  <a:avLst/>
                  <a:gdLst>
                    <a:gd name="T0" fmla="*/ 128 w 60"/>
                    <a:gd name="T1" fmla="*/ 41 h 101"/>
                    <a:gd name="T2" fmla="*/ 506 w 60"/>
                    <a:gd name="T3" fmla="*/ 128 h 101"/>
                    <a:gd name="T4" fmla="*/ 582 w 60"/>
                    <a:gd name="T5" fmla="*/ 293 h 101"/>
                    <a:gd name="T6" fmla="*/ 486 w 60"/>
                    <a:gd name="T7" fmla="*/ 462 h 101"/>
                    <a:gd name="T8" fmla="*/ 454 w 60"/>
                    <a:gd name="T9" fmla="*/ 663 h 101"/>
                    <a:gd name="T10" fmla="*/ 282 w 60"/>
                    <a:gd name="T11" fmla="*/ 695 h 101"/>
                    <a:gd name="T12" fmla="*/ 128 w 60"/>
                    <a:gd name="T13" fmla="*/ 988 h 101"/>
                    <a:gd name="T14" fmla="*/ 68 w 60"/>
                    <a:gd name="T15" fmla="*/ 714 h 101"/>
                    <a:gd name="T16" fmla="*/ 301 w 60"/>
                    <a:gd name="T17" fmla="*/ 507 h 101"/>
                    <a:gd name="T18" fmla="*/ 273 w 60"/>
                    <a:gd name="T19" fmla="*/ 225 h 101"/>
                    <a:gd name="T20" fmla="*/ 68 w 60"/>
                    <a:gd name="T21" fmla="*/ 145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101">
                      <a:moveTo>
                        <a:pt x="13" y="4"/>
                      </a:moveTo>
                      <a:cubicBezTo>
                        <a:pt x="28" y="3"/>
                        <a:pt x="39" y="0"/>
                        <a:pt x="52" y="13"/>
                      </a:cubicBezTo>
                      <a:cubicBezTo>
                        <a:pt x="56" y="17"/>
                        <a:pt x="60" y="23"/>
                        <a:pt x="60" y="30"/>
                      </a:cubicBezTo>
                      <a:cubicBezTo>
                        <a:pt x="59" y="37"/>
                        <a:pt x="52" y="40"/>
                        <a:pt x="50" y="47"/>
                      </a:cubicBezTo>
                      <a:cubicBezTo>
                        <a:pt x="48" y="54"/>
                        <a:pt x="52" y="61"/>
                        <a:pt x="47" y="68"/>
                      </a:cubicBezTo>
                      <a:cubicBezTo>
                        <a:pt x="40" y="76"/>
                        <a:pt x="37" y="70"/>
                        <a:pt x="29" y="71"/>
                      </a:cubicBezTo>
                      <a:cubicBezTo>
                        <a:pt x="15" y="71"/>
                        <a:pt x="9" y="91"/>
                        <a:pt x="13" y="101"/>
                      </a:cubicBezTo>
                      <a:cubicBezTo>
                        <a:pt x="9" y="96"/>
                        <a:pt x="3" y="80"/>
                        <a:pt x="7" y="73"/>
                      </a:cubicBezTo>
                      <a:cubicBezTo>
                        <a:pt x="11" y="65"/>
                        <a:pt x="25" y="60"/>
                        <a:pt x="31" y="52"/>
                      </a:cubicBezTo>
                      <a:cubicBezTo>
                        <a:pt x="35" y="45"/>
                        <a:pt x="37" y="28"/>
                        <a:pt x="28" y="23"/>
                      </a:cubicBezTo>
                      <a:cubicBezTo>
                        <a:pt x="22" y="20"/>
                        <a:pt x="0" y="29"/>
                        <a:pt x="7" y="1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99" name="Freeform 112">
                  <a:extLst>
                    <a:ext uri="{FF2B5EF4-FFF2-40B4-BE49-F238E27FC236}">
                      <a16:creationId xmlns:a16="http://schemas.microsoft.com/office/drawing/2014/main" id="{ED849C99-57D0-207E-8523-CF40196F831B}"/>
                    </a:ext>
                  </a:extLst>
                </p:cNvPr>
                <p:cNvSpPr>
                  <a:spLocks/>
                </p:cNvSpPr>
                <p:nvPr/>
              </p:nvSpPr>
              <p:spPr bwMode="auto">
                <a:xfrm>
                  <a:off x="3586" y="2838"/>
                  <a:ext cx="143" cy="134"/>
                </a:xfrm>
                <a:custGeom>
                  <a:avLst/>
                  <a:gdLst>
                    <a:gd name="T0" fmla="*/ 438 w 67"/>
                    <a:gd name="T1" fmla="*/ 0 h 63"/>
                    <a:gd name="T2" fmla="*/ 224 w 67"/>
                    <a:gd name="T3" fmla="*/ 308 h 63"/>
                    <a:gd name="T4" fmla="*/ 0 w 67"/>
                    <a:gd name="T5" fmla="*/ 598 h 63"/>
                    <a:gd name="T6" fmla="*/ 361 w 67"/>
                    <a:gd name="T7" fmla="*/ 547 h 63"/>
                    <a:gd name="T8" fmla="*/ 514 w 67"/>
                    <a:gd name="T9" fmla="*/ 453 h 63"/>
                    <a:gd name="T10" fmla="*/ 651 w 67"/>
                    <a:gd name="T11" fmla="*/ 470 h 63"/>
                    <a:gd name="T12" fmla="*/ 438 w 67"/>
                    <a:gd name="T13" fmla="*/ 442 h 63"/>
                    <a:gd name="T14" fmla="*/ 282 w 67"/>
                    <a:gd name="T15" fmla="*/ 413 h 63"/>
                    <a:gd name="T16" fmla="*/ 418 w 67"/>
                    <a:gd name="T17" fmla="*/ 249 h 63"/>
                    <a:gd name="T18" fmla="*/ 455 w 67"/>
                    <a:gd name="T19" fmla="*/ 49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63">
                      <a:moveTo>
                        <a:pt x="45" y="0"/>
                      </a:moveTo>
                      <a:cubicBezTo>
                        <a:pt x="38" y="7"/>
                        <a:pt x="30" y="22"/>
                        <a:pt x="23" y="32"/>
                      </a:cubicBezTo>
                      <a:cubicBezTo>
                        <a:pt x="15" y="42"/>
                        <a:pt x="11" y="55"/>
                        <a:pt x="0" y="62"/>
                      </a:cubicBezTo>
                      <a:cubicBezTo>
                        <a:pt x="13" y="59"/>
                        <a:pt x="25" y="63"/>
                        <a:pt x="37" y="57"/>
                      </a:cubicBezTo>
                      <a:cubicBezTo>
                        <a:pt x="42" y="54"/>
                        <a:pt x="48" y="48"/>
                        <a:pt x="53" y="47"/>
                      </a:cubicBezTo>
                      <a:cubicBezTo>
                        <a:pt x="59" y="45"/>
                        <a:pt x="62" y="48"/>
                        <a:pt x="67" y="49"/>
                      </a:cubicBezTo>
                      <a:cubicBezTo>
                        <a:pt x="59" y="46"/>
                        <a:pt x="53" y="44"/>
                        <a:pt x="45" y="46"/>
                      </a:cubicBezTo>
                      <a:cubicBezTo>
                        <a:pt x="36" y="48"/>
                        <a:pt x="28" y="56"/>
                        <a:pt x="29" y="43"/>
                      </a:cubicBezTo>
                      <a:cubicBezTo>
                        <a:pt x="31" y="34"/>
                        <a:pt x="39" y="31"/>
                        <a:pt x="43" y="26"/>
                      </a:cubicBezTo>
                      <a:cubicBezTo>
                        <a:pt x="49" y="18"/>
                        <a:pt x="45" y="13"/>
                        <a:pt x="47" y="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00" name="Freeform 113">
                  <a:extLst>
                    <a:ext uri="{FF2B5EF4-FFF2-40B4-BE49-F238E27FC236}">
                      <a16:creationId xmlns:a16="http://schemas.microsoft.com/office/drawing/2014/main" id="{EFD64714-227F-47D6-641E-ABE8CD807736}"/>
                    </a:ext>
                  </a:extLst>
                </p:cNvPr>
                <p:cNvSpPr>
                  <a:spLocks/>
                </p:cNvSpPr>
                <p:nvPr/>
              </p:nvSpPr>
              <p:spPr bwMode="auto">
                <a:xfrm>
                  <a:off x="3315" y="3118"/>
                  <a:ext cx="156" cy="115"/>
                </a:xfrm>
                <a:custGeom>
                  <a:avLst/>
                  <a:gdLst>
                    <a:gd name="T0" fmla="*/ 0 w 73"/>
                    <a:gd name="T1" fmla="*/ 117 h 54"/>
                    <a:gd name="T2" fmla="*/ 173 w 73"/>
                    <a:gd name="T3" fmla="*/ 0 h 54"/>
                    <a:gd name="T4" fmla="*/ 389 w 73"/>
                    <a:gd name="T5" fmla="*/ 9 h 54"/>
                    <a:gd name="T6" fmla="*/ 506 w 73"/>
                    <a:gd name="T7" fmla="*/ 281 h 54"/>
                    <a:gd name="T8" fmla="*/ 430 w 73"/>
                    <a:gd name="T9" fmla="*/ 522 h 54"/>
                    <a:gd name="T10" fmla="*/ 88 w 73"/>
                    <a:gd name="T11" fmla="*/ 503 h 54"/>
                    <a:gd name="T12" fmla="*/ 265 w 73"/>
                    <a:gd name="T13" fmla="*/ 317 h 54"/>
                    <a:gd name="T14" fmla="*/ 214 w 73"/>
                    <a:gd name="T15" fmla="*/ 60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54">
                      <a:moveTo>
                        <a:pt x="0" y="12"/>
                      </a:moveTo>
                      <a:cubicBezTo>
                        <a:pt x="6" y="9"/>
                        <a:pt x="12" y="4"/>
                        <a:pt x="18" y="0"/>
                      </a:cubicBezTo>
                      <a:cubicBezTo>
                        <a:pt x="23" y="5"/>
                        <a:pt x="34" y="3"/>
                        <a:pt x="40" y="1"/>
                      </a:cubicBezTo>
                      <a:cubicBezTo>
                        <a:pt x="39" y="17"/>
                        <a:pt x="31" y="24"/>
                        <a:pt x="52" y="29"/>
                      </a:cubicBezTo>
                      <a:cubicBezTo>
                        <a:pt x="73" y="34"/>
                        <a:pt x="48" y="42"/>
                        <a:pt x="44" y="54"/>
                      </a:cubicBezTo>
                      <a:cubicBezTo>
                        <a:pt x="34" y="51"/>
                        <a:pt x="18" y="47"/>
                        <a:pt x="9" y="52"/>
                      </a:cubicBezTo>
                      <a:cubicBezTo>
                        <a:pt x="9" y="41"/>
                        <a:pt x="22" y="41"/>
                        <a:pt x="27" y="33"/>
                      </a:cubicBezTo>
                      <a:cubicBezTo>
                        <a:pt x="33" y="22"/>
                        <a:pt x="22" y="16"/>
                        <a:pt x="22" y="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01" name="Freeform 114">
                  <a:extLst>
                    <a:ext uri="{FF2B5EF4-FFF2-40B4-BE49-F238E27FC236}">
                      <a16:creationId xmlns:a16="http://schemas.microsoft.com/office/drawing/2014/main" id="{34210B59-3236-81A4-2648-20767FD81F09}"/>
                    </a:ext>
                  </a:extLst>
                </p:cNvPr>
                <p:cNvSpPr>
                  <a:spLocks/>
                </p:cNvSpPr>
                <p:nvPr/>
              </p:nvSpPr>
              <p:spPr bwMode="auto">
                <a:xfrm>
                  <a:off x="3353" y="2466"/>
                  <a:ext cx="115" cy="122"/>
                </a:xfrm>
                <a:custGeom>
                  <a:avLst/>
                  <a:gdLst>
                    <a:gd name="T0" fmla="*/ 9 w 54"/>
                    <a:gd name="T1" fmla="*/ 285 h 57"/>
                    <a:gd name="T2" fmla="*/ 40 w 54"/>
                    <a:gd name="T3" fmla="*/ 509 h 57"/>
                    <a:gd name="T4" fmla="*/ 249 w 54"/>
                    <a:gd name="T5" fmla="*/ 518 h 57"/>
                    <a:gd name="T6" fmla="*/ 513 w 54"/>
                    <a:gd name="T7" fmla="*/ 216 h 57"/>
                    <a:gd name="T8" fmla="*/ 204 w 54"/>
                    <a:gd name="T9" fmla="*/ 0 h 57"/>
                    <a:gd name="T10" fmla="*/ 232 w 54"/>
                    <a:gd name="T11" fmla="*/ 156 h 57"/>
                    <a:gd name="T12" fmla="*/ 290 w 54"/>
                    <a:gd name="T13" fmla="*/ 285 h 57"/>
                    <a:gd name="T14" fmla="*/ 77 w 54"/>
                    <a:gd name="T15" fmla="*/ 413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57">
                      <a:moveTo>
                        <a:pt x="1" y="29"/>
                      </a:moveTo>
                      <a:cubicBezTo>
                        <a:pt x="0" y="34"/>
                        <a:pt x="0" y="47"/>
                        <a:pt x="4" y="52"/>
                      </a:cubicBezTo>
                      <a:cubicBezTo>
                        <a:pt x="9" y="57"/>
                        <a:pt x="20" y="55"/>
                        <a:pt x="26" y="53"/>
                      </a:cubicBezTo>
                      <a:cubicBezTo>
                        <a:pt x="36" y="49"/>
                        <a:pt x="54" y="34"/>
                        <a:pt x="53" y="22"/>
                      </a:cubicBezTo>
                      <a:cubicBezTo>
                        <a:pt x="41" y="32"/>
                        <a:pt x="25" y="9"/>
                        <a:pt x="21" y="0"/>
                      </a:cubicBezTo>
                      <a:cubicBezTo>
                        <a:pt x="22" y="5"/>
                        <a:pt x="22" y="11"/>
                        <a:pt x="24" y="16"/>
                      </a:cubicBezTo>
                      <a:cubicBezTo>
                        <a:pt x="25" y="20"/>
                        <a:pt x="29" y="25"/>
                        <a:pt x="30" y="29"/>
                      </a:cubicBezTo>
                      <a:cubicBezTo>
                        <a:pt x="30" y="38"/>
                        <a:pt x="15" y="48"/>
                        <a:pt x="8" y="4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02" name="Freeform 115">
                  <a:extLst>
                    <a:ext uri="{FF2B5EF4-FFF2-40B4-BE49-F238E27FC236}">
                      <a16:creationId xmlns:a16="http://schemas.microsoft.com/office/drawing/2014/main" id="{EE932DA5-D9B5-BB4D-49F8-45E8181E0EA1}"/>
                    </a:ext>
                  </a:extLst>
                </p:cNvPr>
                <p:cNvSpPr>
                  <a:spLocks/>
                </p:cNvSpPr>
                <p:nvPr/>
              </p:nvSpPr>
              <p:spPr bwMode="auto">
                <a:xfrm>
                  <a:off x="3744" y="1688"/>
                  <a:ext cx="171" cy="85"/>
                </a:xfrm>
                <a:custGeom>
                  <a:avLst/>
                  <a:gdLst>
                    <a:gd name="T0" fmla="*/ 88 w 80"/>
                    <a:gd name="T1" fmla="*/ 96 h 40"/>
                    <a:gd name="T2" fmla="*/ 60 w 80"/>
                    <a:gd name="T3" fmla="*/ 308 h 40"/>
                    <a:gd name="T4" fmla="*/ 361 w 80"/>
                    <a:gd name="T5" fmla="*/ 325 h 40"/>
                    <a:gd name="T6" fmla="*/ 643 w 80"/>
                    <a:gd name="T7" fmla="*/ 366 h 40"/>
                    <a:gd name="T8" fmla="*/ 686 w 80"/>
                    <a:gd name="T9" fmla="*/ 164 h 40"/>
                    <a:gd name="T10" fmla="*/ 430 w 80"/>
                    <a:gd name="T11" fmla="*/ 9 h 40"/>
                    <a:gd name="T12" fmla="*/ 410 w 80"/>
                    <a:gd name="T13" fmla="*/ 9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40">
                      <a:moveTo>
                        <a:pt x="9" y="10"/>
                      </a:moveTo>
                      <a:cubicBezTo>
                        <a:pt x="1" y="12"/>
                        <a:pt x="0" y="27"/>
                        <a:pt x="6" y="32"/>
                      </a:cubicBezTo>
                      <a:cubicBezTo>
                        <a:pt x="18" y="29"/>
                        <a:pt x="25" y="30"/>
                        <a:pt x="37" y="34"/>
                      </a:cubicBezTo>
                      <a:cubicBezTo>
                        <a:pt x="46" y="37"/>
                        <a:pt x="56" y="40"/>
                        <a:pt x="66" y="38"/>
                      </a:cubicBezTo>
                      <a:cubicBezTo>
                        <a:pt x="80" y="34"/>
                        <a:pt x="77" y="27"/>
                        <a:pt x="70" y="17"/>
                      </a:cubicBezTo>
                      <a:cubicBezTo>
                        <a:pt x="64" y="7"/>
                        <a:pt x="56" y="0"/>
                        <a:pt x="44" y="1"/>
                      </a:cubicBezTo>
                      <a:cubicBezTo>
                        <a:pt x="43" y="1"/>
                        <a:pt x="42" y="1"/>
                        <a:pt x="42" y="1"/>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03" name="Freeform 116">
                  <a:extLst>
                    <a:ext uri="{FF2B5EF4-FFF2-40B4-BE49-F238E27FC236}">
                      <a16:creationId xmlns:a16="http://schemas.microsoft.com/office/drawing/2014/main" id="{7FD88820-8F8A-F27C-4194-1D3AB7E7A3DF}"/>
                    </a:ext>
                  </a:extLst>
                </p:cNvPr>
                <p:cNvSpPr>
                  <a:spLocks/>
                </p:cNvSpPr>
                <p:nvPr/>
              </p:nvSpPr>
              <p:spPr bwMode="auto">
                <a:xfrm>
                  <a:off x="3387" y="1820"/>
                  <a:ext cx="77" cy="67"/>
                </a:xfrm>
                <a:custGeom>
                  <a:avLst/>
                  <a:gdLst>
                    <a:gd name="T0" fmla="*/ 128 w 36"/>
                    <a:gd name="T1" fmla="*/ 0 h 31"/>
                    <a:gd name="T2" fmla="*/ 156 w 36"/>
                    <a:gd name="T3" fmla="*/ 253 h 31"/>
                    <a:gd name="T4" fmla="*/ 242 w 36"/>
                    <a:gd name="T5" fmla="*/ 0 h 31"/>
                    <a:gd name="T6" fmla="*/ 0 60000 65536"/>
                    <a:gd name="T7" fmla="*/ 0 60000 65536"/>
                    <a:gd name="T8" fmla="*/ 0 60000 65536"/>
                  </a:gdLst>
                  <a:ahLst/>
                  <a:cxnLst>
                    <a:cxn ang="T6">
                      <a:pos x="T0" y="T1"/>
                    </a:cxn>
                    <a:cxn ang="T7">
                      <a:pos x="T2" y="T3"/>
                    </a:cxn>
                    <a:cxn ang="T8">
                      <a:pos x="T4" y="T5"/>
                    </a:cxn>
                  </a:cxnLst>
                  <a:rect l="0" t="0" r="r" b="b"/>
                  <a:pathLst>
                    <a:path w="36" h="31">
                      <a:moveTo>
                        <a:pt x="13" y="0"/>
                      </a:moveTo>
                      <a:cubicBezTo>
                        <a:pt x="0" y="4"/>
                        <a:pt x="0" y="31"/>
                        <a:pt x="16" y="25"/>
                      </a:cubicBezTo>
                      <a:cubicBezTo>
                        <a:pt x="22" y="23"/>
                        <a:pt x="36" y="2"/>
                        <a:pt x="25"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04" name="Freeform 117">
                  <a:extLst>
                    <a:ext uri="{FF2B5EF4-FFF2-40B4-BE49-F238E27FC236}">
                      <a16:creationId xmlns:a16="http://schemas.microsoft.com/office/drawing/2014/main" id="{B1CE6E13-102E-4760-C198-52B170C8A4AE}"/>
                    </a:ext>
                  </a:extLst>
                </p:cNvPr>
                <p:cNvSpPr>
                  <a:spLocks/>
                </p:cNvSpPr>
                <p:nvPr/>
              </p:nvSpPr>
              <p:spPr bwMode="auto">
                <a:xfrm>
                  <a:off x="3471" y="1754"/>
                  <a:ext cx="44" cy="28"/>
                </a:xfrm>
                <a:custGeom>
                  <a:avLst/>
                  <a:gdLst>
                    <a:gd name="T0" fmla="*/ 44 w 21"/>
                    <a:gd name="T1" fmla="*/ 41 h 13"/>
                    <a:gd name="T2" fmla="*/ 92 w 21"/>
                    <a:gd name="T3" fmla="*/ 121 h 13"/>
                    <a:gd name="T4" fmla="*/ 157 w 21"/>
                    <a:gd name="T5" fmla="*/ 0 h 13"/>
                    <a:gd name="T6" fmla="*/ 0 60000 65536"/>
                    <a:gd name="T7" fmla="*/ 0 60000 65536"/>
                    <a:gd name="T8" fmla="*/ 0 60000 65536"/>
                  </a:gdLst>
                  <a:ahLst/>
                  <a:cxnLst>
                    <a:cxn ang="T6">
                      <a:pos x="T0" y="T1"/>
                    </a:cxn>
                    <a:cxn ang="T7">
                      <a:pos x="T2" y="T3"/>
                    </a:cxn>
                    <a:cxn ang="T8">
                      <a:pos x="T4" y="T5"/>
                    </a:cxn>
                  </a:cxnLst>
                  <a:rect l="0" t="0" r="r" b="b"/>
                  <a:pathLst>
                    <a:path w="21" h="13">
                      <a:moveTo>
                        <a:pt x="5" y="4"/>
                      </a:moveTo>
                      <a:cubicBezTo>
                        <a:pt x="0" y="9"/>
                        <a:pt x="6" y="13"/>
                        <a:pt x="10" y="12"/>
                      </a:cubicBezTo>
                      <a:cubicBezTo>
                        <a:pt x="15" y="11"/>
                        <a:pt x="21" y="4"/>
                        <a:pt x="17"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05" name="Freeform 118">
                  <a:extLst>
                    <a:ext uri="{FF2B5EF4-FFF2-40B4-BE49-F238E27FC236}">
                      <a16:creationId xmlns:a16="http://schemas.microsoft.com/office/drawing/2014/main" id="{574E2244-C91C-1104-97AE-E1EA9B750120}"/>
                    </a:ext>
                  </a:extLst>
                </p:cNvPr>
                <p:cNvSpPr>
                  <a:spLocks/>
                </p:cNvSpPr>
                <p:nvPr/>
              </p:nvSpPr>
              <p:spPr bwMode="auto">
                <a:xfrm>
                  <a:off x="4274" y="2053"/>
                  <a:ext cx="224" cy="120"/>
                </a:xfrm>
                <a:custGeom>
                  <a:avLst/>
                  <a:gdLst>
                    <a:gd name="T0" fmla="*/ 0 w 105"/>
                    <a:gd name="T1" fmla="*/ 354 h 56"/>
                    <a:gd name="T2" fmla="*/ 233 w 105"/>
                    <a:gd name="T3" fmla="*/ 129 h 56"/>
                    <a:gd name="T4" fmla="*/ 514 w 105"/>
                    <a:gd name="T5" fmla="*/ 28 h 56"/>
                    <a:gd name="T6" fmla="*/ 823 w 105"/>
                    <a:gd name="T7" fmla="*/ 60 h 56"/>
                    <a:gd name="T8" fmla="*/ 1020 w 105"/>
                    <a:gd name="T9" fmla="*/ 225 h 56"/>
                    <a:gd name="T10" fmla="*/ 832 w 105"/>
                    <a:gd name="T11" fmla="*/ 148 h 56"/>
                    <a:gd name="T12" fmla="*/ 779 w 105"/>
                    <a:gd name="T13" fmla="*/ 257 h 56"/>
                    <a:gd name="T14" fmla="*/ 582 w 105"/>
                    <a:gd name="T15" fmla="*/ 249 h 56"/>
                    <a:gd name="T16" fmla="*/ 429 w 105"/>
                    <a:gd name="T17" fmla="*/ 180 h 56"/>
                    <a:gd name="T18" fmla="*/ 309 w 105"/>
                    <a:gd name="T19" fmla="*/ 302 h 56"/>
                    <a:gd name="T20" fmla="*/ 369 w 105"/>
                    <a:gd name="T21" fmla="*/ 542 h 56"/>
                    <a:gd name="T22" fmla="*/ 378 w 105"/>
                    <a:gd name="T23" fmla="*/ 523 h 56"/>
                    <a:gd name="T24" fmla="*/ 224 w 105"/>
                    <a:gd name="T25" fmla="*/ 266 h 56"/>
                    <a:gd name="T26" fmla="*/ 0 w 105"/>
                    <a:gd name="T27" fmla="*/ 405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5" h="56">
                      <a:moveTo>
                        <a:pt x="0" y="36"/>
                      </a:moveTo>
                      <a:cubicBezTo>
                        <a:pt x="8" y="29"/>
                        <a:pt x="14" y="20"/>
                        <a:pt x="24" y="13"/>
                      </a:cubicBezTo>
                      <a:cubicBezTo>
                        <a:pt x="32" y="7"/>
                        <a:pt x="42" y="5"/>
                        <a:pt x="53" y="3"/>
                      </a:cubicBezTo>
                      <a:cubicBezTo>
                        <a:pt x="63" y="2"/>
                        <a:pt x="76" y="0"/>
                        <a:pt x="85" y="6"/>
                      </a:cubicBezTo>
                      <a:cubicBezTo>
                        <a:pt x="92" y="11"/>
                        <a:pt x="97" y="20"/>
                        <a:pt x="105" y="23"/>
                      </a:cubicBezTo>
                      <a:cubicBezTo>
                        <a:pt x="97" y="22"/>
                        <a:pt x="93" y="16"/>
                        <a:pt x="86" y="15"/>
                      </a:cubicBezTo>
                      <a:cubicBezTo>
                        <a:pt x="76" y="14"/>
                        <a:pt x="76" y="19"/>
                        <a:pt x="80" y="26"/>
                      </a:cubicBezTo>
                      <a:cubicBezTo>
                        <a:pt x="75" y="30"/>
                        <a:pt x="65" y="27"/>
                        <a:pt x="60" y="25"/>
                      </a:cubicBezTo>
                      <a:cubicBezTo>
                        <a:pt x="54" y="24"/>
                        <a:pt x="49" y="19"/>
                        <a:pt x="44" y="18"/>
                      </a:cubicBezTo>
                      <a:cubicBezTo>
                        <a:pt x="37" y="17"/>
                        <a:pt x="31" y="24"/>
                        <a:pt x="32" y="31"/>
                      </a:cubicBezTo>
                      <a:cubicBezTo>
                        <a:pt x="32" y="39"/>
                        <a:pt x="34" y="49"/>
                        <a:pt x="38" y="55"/>
                      </a:cubicBezTo>
                      <a:cubicBezTo>
                        <a:pt x="38" y="56"/>
                        <a:pt x="39" y="53"/>
                        <a:pt x="39" y="53"/>
                      </a:cubicBezTo>
                      <a:cubicBezTo>
                        <a:pt x="25" y="48"/>
                        <a:pt x="23" y="41"/>
                        <a:pt x="23" y="27"/>
                      </a:cubicBezTo>
                      <a:cubicBezTo>
                        <a:pt x="13" y="26"/>
                        <a:pt x="6" y="34"/>
                        <a:pt x="0" y="41"/>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06" name="Freeform 119">
                  <a:extLst>
                    <a:ext uri="{FF2B5EF4-FFF2-40B4-BE49-F238E27FC236}">
                      <a16:creationId xmlns:a16="http://schemas.microsoft.com/office/drawing/2014/main" id="{EE09A6C7-5AAA-E2C1-A379-6F0A6E620CB9}"/>
                    </a:ext>
                  </a:extLst>
                </p:cNvPr>
                <p:cNvSpPr>
                  <a:spLocks/>
                </p:cNvSpPr>
                <p:nvPr/>
              </p:nvSpPr>
              <p:spPr bwMode="auto">
                <a:xfrm>
                  <a:off x="4295" y="1872"/>
                  <a:ext cx="135" cy="79"/>
                </a:xfrm>
                <a:custGeom>
                  <a:avLst/>
                  <a:gdLst>
                    <a:gd name="T0" fmla="*/ 96 w 63"/>
                    <a:gd name="T1" fmla="*/ 128 h 37"/>
                    <a:gd name="T2" fmla="*/ 570 w 63"/>
                    <a:gd name="T3" fmla="*/ 350 h 37"/>
                    <a:gd name="T4" fmla="*/ 302 w 63"/>
                    <a:gd name="T5" fmla="*/ 173 h 37"/>
                    <a:gd name="T6" fmla="*/ 619 w 63"/>
                    <a:gd name="T7" fmla="*/ 68 h 37"/>
                    <a:gd name="T8" fmla="*/ 276 w 63"/>
                    <a:gd name="T9" fmla="*/ 4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37">
                      <a:moveTo>
                        <a:pt x="10" y="13"/>
                      </a:moveTo>
                      <a:cubicBezTo>
                        <a:pt x="0" y="31"/>
                        <a:pt x="49" y="37"/>
                        <a:pt x="58" y="36"/>
                      </a:cubicBezTo>
                      <a:cubicBezTo>
                        <a:pt x="50" y="35"/>
                        <a:pt x="27" y="30"/>
                        <a:pt x="31" y="18"/>
                      </a:cubicBezTo>
                      <a:cubicBezTo>
                        <a:pt x="34" y="7"/>
                        <a:pt x="54" y="4"/>
                        <a:pt x="63" y="7"/>
                      </a:cubicBezTo>
                      <a:cubicBezTo>
                        <a:pt x="52" y="0"/>
                        <a:pt x="41" y="2"/>
                        <a:pt x="28" y="5"/>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07" name="Freeform 120">
                  <a:extLst>
                    <a:ext uri="{FF2B5EF4-FFF2-40B4-BE49-F238E27FC236}">
                      <a16:creationId xmlns:a16="http://schemas.microsoft.com/office/drawing/2014/main" id="{DC50307D-E6AD-6EEA-449D-8911B111A807}"/>
                    </a:ext>
                  </a:extLst>
                </p:cNvPr>
                <p:cNvSpPr>
                  <a:spLocks/>
                </p:cNvSpPr>
                <p:nvPr/>
              </p:nvSpPr>
              <p:spPr bwMode="auto">
                <a:xfrm>
                  <a:off x="4468" y="1931"/>
                  <a:ext cx="58" cy="65"/>
                </a:xfrm>
                <a:custGeom>
                  <a:avLst/>
                  <a:gdLst>
                    <a:gd name="T0" fmla="*/ 157 w 27"/>
                    <a:gd name="T1" fmla="*/ 0 h 30"/>
                    <a:gd name="T2" fmla="*/ 269 w 27"/>
                    <a:gd name="T3" fmla="*/ 93 h 30"/>
                    <a:gd name="T4" fmla="*/ 9 w 27"/>
                    <a:gd name="T5" fmla="*/ 306 h 30"/>
                    <a:gd name="T6" fmla="*/ 112 w 27"/>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0">
                      <a:moveTo>
                        <a:pt x="16" y="0"/>
                      </a:moveTo>
                      <a:cubicBezTo>
                        <a:pt x="19" y="2"/>
                        <a:pt x="27" y="3"/>
                        <a:pt x="27" y="9"/>
                      </a:cubicBezTo>
                      <a:cubicBezTo>
                        <a:pt x="16" y="11"/>
                        <a:pt x="5" y="19"/>
                        <a:pt x="1" y="30"/>
                      </a:cubicBezTo>
                      <a:cubicBezTo>
                        <a:pt x="0" y="20"/>
                        <a:pt x="22" y="9"/>
                        <a:pt x="11"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08" name="Freeform 121">
                  <a:extLst>
                    <a:ext uri="{FF2B5EF4-FFF2-40B4-BE49-F238E27FC236}">
                      <a16:creationId xmlns:a16="http://schemas.microsoft.com/office/drawing/2014/main" id="{57CD5302-6DCA-E2B5-20AA-B0F69503ACE5}"/>
                    </a:ext>
                  </a:extLst>
                </p:cNvPr>
                <p:cNvSpPr>
                  <a:spLocks/>
                </p:cNvSpPr>
                <p:nvPr/>
              </p:nvSpPr>
              <p:spPr bwMode="auto">
                <a:xfrm>
                  <a:off x="4565" y="1978"/>
                  <a:ext cx="100" cy="88"/>
                </a:xfrm>
                <a:custGeom>
                  <a:avLst/>
                  <a:gdLst>
                    <a:gd name="T0" fmla="*/ 9 w 47"/>
                    <a:gd name="T1" fmla="*/ 0 h 41"/>
                    <a:gd name="T2" fmla="*/ 40 w 47"/>
                    <a:gd name="T3" fmla="*/ 294 h 41"/>
                    <a:gd name="T4" fmla="*/ 309 w 47"/>
                    <a:gd name="T5" fmla="*/ 397 h 41"/>
                    <a:gd name="T6" fmla="*/ 434 w 47"/>
                    <a:gd name="T7" fmla="*/ 294 h 41"/>
                    <a:gd name="T8" fmla="*/ 366 w 47"/>
                    <a:gd name="T9" fmla="*/ 165 h 41"/>
                    <a:gd name="T10" fmla="*/ 181 w 47"/>
                    <a:gd name="T11" fmla="*/ 120 h 41"/>
                    <a:gd name="T12" fmla="*/ 0 w 47"/>
                    <a:gd name="T13" fmla="*/ 19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41">
                      <a:moveTo>
                        <a:pt x="1" y="0"/>
                      </a:moveTo>
                      <a:cubicBezTo>
                        <a:pt x="3" y="8"/>
                        <a:pt x="10" y="23"/>
                        <a:pt x="4" y="30"/>
                      </a:cubicBezTo>
                      <a:cubicBezTo>
                        <a:pt x="13" y="14"/>
                        <a:pt x="40" y="25"/>
                        <a:pt x="32" y="40"/>
                      </a:cubicBezTo>
                      <a:cubicBezTo>
                        <a:pt x="38" y="41"/>
                        <a:pt x="43" y="37"/>
                        <a:pt x="45" y="30"/>
                      </a:cubicBezTo>
                      <a:cubicBezTo>
                        <a:pt x="47" y="25"/>
                        <a:pt x="43" y="20"/>
                        <a:pt x="38" y="17"/>
                      </a:cubicBezTo>
                      <a:cubicBezTo>
                        <a:pt x="32" y="14"/>
                        <a:pt x="25" y="14"/>
                        <a:pt x="19" y="12"/>
                      </a:cubicBezTo>
                      <a:cubicBezTo>
                        <a:pt x="12" y="10"/>
                        <a:pt x="6" y="5"/>
                        <a:pt x="0" y="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09" name="Freeform 122">
                  <a:extLst>
                    <a:ext uri="{FF2B5EF4-FFF2-40B4-BE49-F238E27FC236}">
                      <a16:creationId xmlns:a16="http://schemas.microsoft.com/office/drawing/2014/main" id="{D421E39E-6524-3835-0A47-08FA9FE21F18}"/>
                    </a:ext>
                  </a:extLst>
                </p:cNvPr>
                <p:cNvSpPr>
                  <a:spLocks/>
                </p:cNvSpPr>
                <p:nvPr/>
              </p:nvSpPr>
              <p:spPr bwMode="auto">
                <a:xfrm>
                  <a:off x="3988" y="1788"/>
                  <a:ext cx="186" cy="165"/>
                </a:xfrm>
                <a:custGeom>
                  <a:avLst/>
                  <a:gdLst>
                    <a:gd name="T0" fmla="*/ 644 w 87"/>
                    <a:gd name="T1" fmla="*/ 759 h 77"/>
                    <a:gd name="T2" fmla="*/ 644 w 87"/>
                    <a:gd name="T3" fmla="*/ 611 h 77"/>
                    <a:gd name="T4" fmla="*/ 851 w 87"/>
                    <a:gd name="T5" fmla="*/ 602 h 77"/>
                    <a:gd name="T6" fmla="*/ 635 w 87"/>
                    <a:gd name="T7" fmla="*/ 362 h 77"/>
                    <a:gd name="T8" fmla="*/ 393 w 87"/>
                    <a:gd name="T9" fmla="*/ 257 h 77"/>
                    <a:gd name="T10" fmla="*/ 214 w 87"/>
                    <a:gd name="T11" fmla="*/ 60 h 77"/>
                    <a:gd name="T12" fmla="*/ 28 w 87"/>
                    <a:gd name="T13" fmla="*/ 129 h 77"/>
                    <a:gd name="T14" fmla="*/ 137 w 87"/>
                    <a:gd name="T15" fmla="*/ 276 h 77"/>
                    <a:gd name="T16" fmla="*/ 224 w 87"/>
                    <a:gd name="T17" fmla="*/ 441 h 77"/>
                    <a:gd name="T18" fmla="*/ 458 w 87"/>
                    <a:gd name="T19" fmla="*/ 523 h 77"/>
                    <a:gd name="T20" fmla="*/ 507 w 87"/>
                    <a:gd name="T21" fmla="*/ 716 h 77"/>
                    <a:gd name="T22" fmla="*/ 526 w 87"/>
                    <a:gd name="T23" fmla="*/ 688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77">
                      <a:moveTo>
                        <a:pt x="66" y="77"/>
                      </a:moveTo>
                      <a:cubicBezTo>
                        <a:pt x="60" y="74"/>
                        <a:pt x="60" y="65"/>
                        <a:pt x="66" y="62"/>
                      </a:cubicBezTo>
                      <a:cubicBezTo>
                        <a:pt x="70" y="59"/>
                        <a:pt x="81" y="62"/>
                        <a:pt x="87" y="61"/>
                      </a:cubicBezTo>
                      <a:cubicBezTo>
                        <a:pt x="87" y="56"/>
                        <a:pt x="70" y="41"/>
                        <a:pt x="65" y="37"/>
                      </a:cubicBezTo>
                      <a:cubicBezTo>
                        <a:pt x="58" y="30"/>
                        <a:pt x="49" y="29"/>
                        <a:pt x="40" y="26"/>
                      </a:cubicBezTo>
                      <a:cubicBezTo>
                        <a:pt x="30" y="23"/>
                        <a:pt x="30" y="12"/>
                        <a:pt x="22" y="6"/>
                      </a:cubicBezTo>
                      <a:cubicBezTo>
                        <a:pt x="14" y="0"/>
                        <a:pt x="0" y="0"/>
                        <a:pt x="3" y="13"/>
                      </a:cubicBezTo>
                      <a:cubicBezTo>
                        <a:pt x="5" y="19"/>
                        <a:pt x="10" y="23"/>
                        <a:pt x="14" y="28"/>
                      </a:cubicBezTo>
                      <a:cubicBezTo>
                        <a:pt x="19" y="33"/>
                        <a:pt x="19" y="39"/>
                        <a:pt x="23" y="45"/>
                      </a:cubicBezTo>
                      <a:cubicBezTo>
                        <a:pt x="28" y="52"/>
                        <a:pt x="40" y="49"/>
                        <a:pt x="47" y="53"/>
                      </a:cubicBezTo>
                      <a:cubicBezTo>
                        <a:pt x="52" y="56"/>
                        <a:pt x="53" y="67"/>
                        <a:pt x="52" y="73"/>
                      </a:cubicBezTo>
                      <a:cubicBezTo>
                        <a:pt x="52" y="73"/>
                        <a:pt x="54" y="70"/>
                        <a:pt x="54" y="7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10" name="Freeform 123">
                  <a:extLst>
                    <a:ext uri="{FF2B5EF4-FFF2-40B4-BE49-F238E27FC236}">
                      <a16:creationId xmlns:a16="http://schemas.microsoft.com/office/drawing/2014/main" id="{E27A5AD1-F0D8-2D56-702A-3FF2402CE92F}"/>
                    </a:ext>
                  </a:extLst>
                </p:cNvPr>
                <p:cNvSpPr>
                  <a:spLocks/>
                </p:cNvSpPr>
                <p:nvPr/>
              </p:nvSpPr>
              <p:spPr bwMode="auto">
                <a:xfrm>
                  <a:off x="3956" y="1916"/>
                  <a:ext cx="109" cy="97"/>
                </a:xfrm>
                <a:custGeom>
                  <a:avLst/>
                  <a:gdLst>
                    <a:gd name="T0" fmla="*/ 205 w 51"/>
                    <a:gd name="T1" fmla="*/ 19 h 45"/>
                    <a:gd name="T2" fmla="*/ 28 w 51"/>
                    <a:gd name="T3" fmla="*/ 88 h 45"/>
                    <a:gd name="T4" fmla="*/ 145 w 51"/>
                    <a:gd name="T5" fmla="*/ 261 h 45"/>
                    <a:gd name="T6" fmla="*/ 342 w 51"/>
                    <a:gd name="T7" fmla="*/ 349 h 45"/>
                    <a:gd name="T8" fmla="*/ 498 w 51"/>
                    <a:gd name="T9" fmla="*/ 451 h 45"/>
                    <a:gd name="T10" fmla="*/ 274 w 51"/>
                    <a:gd name="T11" fmla="*/ 250 h 45"/>
                    <a:gd name="T12" fmla="*/ 430 w 51"/>
                    <a:gd name="T13" fmla="*/ 250 h 45"/>
                    <a:gd name="T14" fmla="*/ 274 w 51"/>
                    <a:gd name="T15" fmla="*/ 19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45">
                      <a:moveTo>
                        <a:pt x="21" y="2"/>
                      </a:moveTo>
                      <a:cubicBezTo>
                        <a:pt x="15" y="0"/>
                        <a:pt x="5" y="3"/>
                        <a:pt x="3" y="9"/>
                      </a:cubicBezTo>
                      <a:cubicBezTo>
                        <a:pt x="0" y="17"/>
                        <a:pt x="10" y="23"/>
                        <a:pt x="15" y="26"/>
                      </a:cubicBezTo>
                      <a:cubicBezTo>
                        <a:pt x="22" y="29"/>
                        <a:pt x="28" y="32"/>
                        <a:pt x="35" y="35"/>
                      </a:cubicBezTo>
                      <a:cubicBezTo>
                        <a:pt x="40" y="38"/>
                        <a:pt x="45" y="43"/>
                        <a:pt x="51" y="45"/>
                      </a:cubicBezTo>
                      <a:cubicBezTo>
                        <a:pt x="44" y="42"/>
                        <a:pt x="31" y="33"/>
                        <a:pt x="28" y="25"/>
                      </a:cubicBezTo>
                      <a:cubicBezTo>
                        <a:pt x="22" y="9"/>
                        <a:pt x="40" y="24"/>
                        <a:pt x="44" y="25"/>
                      </a:cubicBezTo>
                      <a:cubicBezTo>
                        <a:pt x="45" y="17"/>
                        <a:pt x="34" y="5"/>
                        <a:pt x="28" y="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11" name="Freeform 124">
                  <a:extLst>
                    <a:ext uri="{FF2B5EF4-FFF2-40B4-BE49-F238E27FC236}">
                      <a16:creationId xmlns:a16="http://schemas.microsoft.com/office/drawing/2014/main" id="{8337A387-1312-31F9-6020-C8E65C7A9AD9}"/>
                    </a:ext>
                  </a:extLst>
                </p:cNvPr>
                <p:cNvSpPr>
                  <a:spLocks/>
                </p:cNvSpPr>
                <p:nvPr/>
              </p:nvSpPr>
              <p:spPr bwMode="auto">
                <a:xfrm>
                  <a:off x="4218" y="1777"/>
                  <a:ext cx="148" cy="131"/>
                </a:xfrm>
                <a:custGeom>
                  <a:avLst/>
                  <a:gdLst>
                    <a:gd name="T0" fmla="*/ 97 w 69"/>
                    <a:gd name="T1" fmla="*/ 9 h 61"/>
                    <a:gd name="T2" fmla="*/ 77 w 69"/>
                    <a:gd name="T3" fmla="*/ 294 h 61"/>
                    <a:gd name="T4" fmla="*/ 109 w 69"/>
                    <a:gd name="T5" fmla="*/ 554 h 61"/>
                    <a:gd name="T6" fmla="*/ 395 w 69"/>
                    <a:gd name="T7" fmla="*/ 507 h 61"/>
                    <a:gd name="T8" fmla="*/ 502 w 69"/>
                    <a:gd name="T9" fmla="*/ 414 h 61"/>
                    <a:gd name="T10" fmla="*/ 603 w 69"/>
                    <a:gd name="T11" fmla="*/ 346 h 61"/>
                    <a:gd name="T12" fmla="*/ 680 w 69"/>
                    <a:gd name="T13" fmla="*/ 309 h 61"/>
                    <a:gd name="T14" fmla="*/ 414 w 69"/>
                    <a:gd name="T15" fmla="*/ 97 h 61"/>
                    <a:gd name="T16" fmla="*/ 129 w 69"/>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61">
                      <a:moveTo>
                        <a:pt x="10" y="1"/>
                      </a:moveTo>
                      <a:cubicBezTo>
                        <a:pt x="1" y="2"/>
                        <a:pt x="8" y="24"/>
                        <a:pt x="8" y="30"/>
                      </a:cubicBezTo>
                      <a:cubicBezTo>
                        <a:pt x="7" y="39"/>
                        <a:pt x="0" y="51"/>
                        <a:pt x="11" y="56"/>
                      </a:cubicBezTo>
                      <a:cubicBezTo>
                        <a:pt x="21" y="61"/>
                        <a:pt x="32" y="56"/>
                        <a:pt x="40" y="51"/>
                      </a:cubicBezTo>
                      <a:cubicBezTo>
                        <a:pt x="43" y="48"/>
                        <a:pt x="47" y="44"/>
                        <a:pt x="51" y="42"/>
                      </a:cubicBezTo>
                      <a:cubicBezTo>
                        <a:pt x="55" y="40"/>
                        <a:pt x="58" y="38"/>
                        <a:pt x="61" y="35"/>
                      </a:cubicBezTo>
                      <a:cubicBezTo>
                        <a:pt x="63" y="34"/>
                        <a:pt x="67" y="32"/>
                        <a:pt x="69" y="31"/>
                      </a:cubicBezTo>
                      <a:cubicBezTo>
                        <a:pt x="62" y="22"/>
                        <a:pt x="52" y="16"/>
                        <a:pt x="42" y="10"/>
                      </a:cubicBezTo>
                      <a:cubicBezTo>
                        <a:pt x="35" y="5"/>
                        <a:pt x="22" y="0"/>
                        <a:pt x="13"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12" name="Freeform 125">
                  <a:extLst>
                    <a:ext uri="{FF2B5EF4-FFF2-40B4-BE49-F238E27FC236}">
                      <a16:creationId xmlns:a16="http://schemas.microsoft.com/office/drawing/2014/main" id="{71046BA3-18B0-3937-DA10-A78F71C33B4E}"/>
                    </a:ext>
                  </a:extLst>
                </p:cNvPr>
                <p:cNvSpPr>
                  <a:spLocks/>
                </p:cNvSpPr>
                <p:nvPr/>
              </p:nvSpPr>
              <p:spPr bwMode="auto">
                <a:xfrm>
                  <a:off x="4812" y="1611"/>
                  <a:ext cx="60" cy="60"/>
                </a:xfrm>
                <a:custGeom>
                  <a:avLst/>
                  <a:gdLst>
                    <a:gd name="T0" fmla="*/ 0 w 28"/>
                    <a:gd name="T1" fmla="*/ 0 h 28"/>
                    <a:gd name="T2" fmla="*/ 41 w 28"/>
                    <a:gd name="T3" fmla="*/ 197 h 28"/>
                    <a:gd name="T4" fmla="*/ 189 w 28"/>
                    <a:gd name="T5" fmla="*/ 165 h 28"/>
                    <a:gd name="T6" fmla="*/ 257 w 28"/>
                    <a:gd name="T7" fmla="*/ 0 h 28"/>
                    <a:gd name="T8" fmla="*/ 28 w 28"/>
                    <a:gd name="T9" fmla="*/ 2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0" y="0"/>
                      </a:moveTo>
                      <a:cubicBezTo>
                        <a:pt x="0" y="8"/>
                        <a:pt x="0" y="13"/>
                        <a:pt x="4" y="20"/>
                      </a:cubicBezTo>
                      <a:cubicBezTo>
                        <a:pt x="10" y="28"/>
                        <a:pt x="15" y="25"/>
                        <a:pt x="19" y="17"/>
                      </a:cubicBezTo>
                      <a:cubicBezTo>
                        <a:pt x="21" y="15"/>
                        <a:pt x="28" y="3"/>
                        <a:pt x="26" y="0"/>
                      </a:cubicBezTo>
                      <a:cubicBezTo>
                        <a:pt x="25" y="0"/>
                        <a:pt x="5" y="2"/>
                        <a:pt x="3" y="3"/>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13" name="Freeform 126">
                  <a:extLst>
                    <a:ext uri="{FF2B5EF4-FFF2-40B4-BE49-F238E27FC236}">
                      <a16:creationId xmlns:a16="http://schemas.microsoft.com/office/drawing/2014/main" id="{EA5D0552-CE20-F9D6-67D4-E26129F94062}"/>
                    </a:ext>
                  </a:extLst>
                </p:cNvPr>
                <p:cNvSpPr>
                  <a:spLocks/>
                </p:cNvSpPr>
                <p:nvPr/>
              </p:nvSpPr>
              <p:spPr bwMode="auto">
                <a:xfrm>
                  <a:off x="4900" y="1500"/>
                  <a:ext cx="58" cy="47"/>
                </a:xfrm>
                <a:custGeom>
                  <a:avLst/>
                  <a:gdLst>
                    <a:gd name="T0" fmla="*/ 269 w 27"/>
                    <a:gd name="T1" fmla="*/ 60 h 22"/>
                    <a:gd name="T2" fmla="*/ 148 w 27"/>
                    <a:gd name="T3" fmla="*/ 214 h 22"/>
                    <a:gd name="T4" fmla="*/ 41 w 27"/>
                    <a:gd name="T5" fmla="*/ 109 h 22"/>
                    <a:gd name="T6" fmla="*/ 97 w 27"/>
                    <a:gd name="T7" fmla="*/ 19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22">
                      <a:moveTo>
                        <a:pt x="27" y="6"/>
                      </a:moveTo>
                      <a:cubicBezTo>
                        <a:pt x="16" y="0"/>
                        <a:pt x="15" y="16"/>
                        <a:pt x="15" y="22"/>
                      </a:cubicBezTo>
                      <a:cubicBezTo>
                        <a:pt x="12" y="20"/>
                        <a:pt x="6" y="15"/>
                        <a:pt x="4" y="11"/>
                      </a:cubicBezTo>
                      <a:cubicBezTo>
                        <a:pt x="0" y="4"/>
                        <a:pt x="5" y="4"/>
                        <a:pt x="10" y="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14" name="Freeform 127">
                  <a:extLst>
                    <a:ext uri="{FF2B5EF4-FFF2-40B4-BE49-F238E27FC236}">
                      <a16:creationId xmlns:a16="http://schemas.microsoft.com/office/drawing/2014/main" id="{02E809D4-CD31-CA18-D0EF-4FB8DD8304B1}"/>
                    </a:ext>
                  </a:extLst>
                </p:cNvPr>
                <p:cNvSpPr>
                  <a:spLocks/>
                </p:cNvSpPr>
                <p:nvPr/>
              </p:nvSpPr>
              <p:spPr bwMode="auto">
                <a:xfrm>
                  <a:off x="4746" y="1816"/>
                  <a:ext cx="105" cy="94"/>
                </a:xfrm>
                <a:custGeom>
                  <a:avLst/>
                  <a:gdLst>
                    <a:gd name="T0" fmla="*/ 394 w 49"/>
                    <a:gd name="T1" fmla="*/ 0 h 44"/>
                    <a:gd name="T2" fmla="*/ 0 w 49"/>
                    <a:gd name="T3" fmla="*/ 165 h 44"/>
                    <a:gd name="T4" fmla="*/ 266 w 49"/>
                    <a:gd name="T5" fmla="*/ 173 h 44"/>
                    <a:gd name="T6" fmla="*/ 285 w 49"/>
                    <a:gd name="T7" fmla="*/ 429 h 44"/>
                    <a:gd name="T8" fmla="*/ 405 w 49"/>
                    <a:gd name="T9" fmla="*/ 265 h 44"/>
                    <a:gd name="T10" fmla="*/ 482 w 49"/>
                    <a:gd name="T11" fmla="*/ 128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4">
                      <a:moveTo>
                        <a:pt x="40" y="0"/>
                      </a:moveTo>
                      <a:cubicBezTo>
                        <a:pt x="28" y="5"/>
                        <a:pt x="11" y="9"/>
                        <a:pt x="0" y="17"/>
                      </a:cubicBezTo>
                      <a:cubicBezTo>
                        <a:pt x="7" y="15"/>
                        <a:pt x="20" y="11"/>
                        <a:pt x="27" y="18"/>
                      </a:cubicBezTo>
                      <a:cubicBezTo>
                        <a:pt x="33" y="24"/>
                        <a:pt x="31" y="36"/>
                        <a:pt x="29" y="44"/>
                      </a:cubicBezTo>
                      <a:cubicBezTo>
                        <a:pt x="34" y="39"/>
                        <a:pt x="38" y="33"/>
                        <a:pt x="41" y="27"/>
                      </a:cubicBezTo>
                      <a:cubicBezTo>
                        <a:pt x="43" y="24"/>
                        <a:pt x="49" y="16"/>
                        <a:pt x="49" y="13"/>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15" name="Freeform 128">
                  <a:extLst>
                    <a:ext uri="{FF2B5EF4-FFF2-40B4-BE49-F238E27FC236}">
                      <a16:creationId xmlns:a16="http://schemas.microsoft.com/office/drawing/2014/main" id="{C5B4EA34-E9A9-870B-AA26-1BC28C79F4E6}"/>
                    </a:ext>
                  </a:extLst>
                </p:cNvPr>
                <p:cNvSpPr>
                  <a:spLocks/>
                </p:cNvSpPr>
                <p:nvPr/>
              </p:nvSpPr>
              <p:spPr bwMode="auto">
                <a:xfrm>
                  <a:off x="4889" y="1878"/>
                  <a:ext cx="56" cy="75"/>
                </a:xfrm>
                <a:custGeom>
                  <a:avLst/>
                  <a:gdLst>
                    <a:gd name="T0" fmla="*/ 0 w 26"/>
                    <a:gd name="T1" fmla="*/ 0 h 35"/>
                    <a:gd name="T2" fmla="*/ 121 w 26"/>
                    <a:gd name="T3" fmla="*/ 148 h 35"/>
                    <a:gd name="T4" fmla="*/ 28 w 26"/>
                    <a:gd name="T5" fmla="*/ 285 h 35"/>
                    <a:gd name="T6" fmla="*/ 218 w 26"/>
                    <a:gd name="T7" fmla="*/ 326 h 35"/>
                    <a:gd name="T8" fmla="*/ 218 w 26"/>
                    <a:gd name="T9" fmla="*/ 225 h 35"/>
                    <a:gd name="T10" fmla="*/ 250 w 26"/>
                    <a:gd name="T11" fmla="*/ 129 h 35"/>
                    <a:gd name="T12" fmla="*/ 218 w 26"/>
                    <a:gd name="T13" fmla="*/ 69 h 35"/>
                    <a:gd name="T14" fmla="*/ 121 w 26"/>
                    <a:gd name="T15" fmla="*/ 5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5">
                      <a:moveTo>
                        <a:pt x="0" y="0"/>
                      </a:moveTo>
                      <a:cubicBezTo>
                        <a:pt x="4" y="5"/>
                        <a:pt x="10" y="7"/>
                        <a:pt x="12" y="15"/>
                      </a:cubicBezTo>
                      <a:cubicBezTo>
                        <a:pt x="14" y="23"/>
                        <a:pt x="11" y="27"/>
                        <a:pt x="3" y="29"/>
                      </a:cubicBezTo>
                      <a:cubicBezTo>
                        <a:pt x="6" y="35"/>
                        <a:pt x="17" y="35"/>
                        <a:pt x="22" y="33"/>
                      </a:cubicBezTo>
                      <a:cubicBezTo>
                        <a:pt x="22" y="29"/>
                        <a:pt x="21" y="26"/>
                        <a:pt x="22" y="23"/>
                      </a:cubicBezTo>
                      <a:cubicBezTo>
                        <a:pt x="23" y="19"/>
                        <a:pt x="25" y="16"/>
                        <a:pt x="25" y="13"/>
                      </a:cubicBezTo>
                      <a:cubicBezTo>
                        <a:pt x="25" y="8"/>
                        <a:pt x="26" y="10"/>
                        <a:pt x="22" y="7"/>
                      </a:cubicBezTo>
                      <a:cubicBezTo>
                        <a:pt x="20" y="6"/>
                        <a:pt x="15" y="5"/>
                        <a:pt x="12" y="5"/>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16" name="Freeform 129">
                  <a:extLst>
                    <a:ext uri="{FF2B5EF4-FFF2-40B4-BE49-F238E27FC236}">
                      <a16:creationId xmlns:a16="http://schemas.microsoft.com/office/drawing/2014/main" id="{DCAAFC33-4AA7-9ECE-92B6-99D89D17B016}"/>
                    </a:ext>
                  </a:extLst>
                </p:cNvPr>
                <p:cNvSpPr>
                  <a:spLocks/>
                </p:cNvSpPr>
                <p:nvPr/>
              </p:nvSpPr>
              <p:spPr bwMode="auto">
                <a:xfrm>
                  <a:off x="4870" y="1983"/>
                  <a:ext cx="51" cy="57"/>
                </a:xfrm>
                <a:custGeom>
                  <a:avLst/>
                  <a:gdLst>
                    <a:gd name="T0" fmla="*/ 221 w 24"/>
                    <a:gd name="T1" fmla="*/ 253 h 27"/>
                    <a:gd name="T2" fmla="*/ 193 w 24"/>
                    <a:gd name="T3" fmla="*/ 76 h 27"/>
                    <a:gd name="T4" fmla="*/ 0 w 24"/>
                    <a:gd name="T5" fmla="*/ 27 h 27"/>
                    <a:gd name="T6" fmla="*/ 85 w 24"/>
                    <a:gd name="T7" fmla="*/ 103 h 27"/>
                    <a:gd name="T8" fmla="*/ 117 w 24"/>
                    <a:gd name="T9" fmla="*/ 217 h 27"/>
                    <a:gd name="T10" fmla="*/ 230 w 24"/>
                    <a:gd name="T11" fmla="*/ 169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7">
                      <a:moveTo>
                        <a:pt x="23" y="27"/>
                      </a:moveTo>
                      <a:cubicBezTo>
                        <a:pt x="20" y="20"/>
                        <a:pt x="24" y="14"/>
                        <a:pt x="20" y="8"/>
                      </a:cubicBezTo>
                      <a:cubicBezTo>
                        <a:pt x="13" y="0"/>
                        <a:pt x="8" y="3"/>
                        <a:pt x="0" y="3"/>
                      </a:cubicBezTo>
                      <a:cubicBezTo>
                        <a:pt x="3" y="5"/>
                        <a:pt x="7" y="7"/>
                        <a:pt x="9" y="11"/>
                      </a:cubicBezTo>
                      <a:cubicBezTo>
                        <a:pt x="11" y="14"/>
                        <a:pt x="10" y="19"/>
                        <a:pt x="12" y="23"/>
                      </a:cubicBezTo>
                      <a:cubicBezTo>
                        <a:pt x="13" y="16"/>
                        <a:pt x="19" y="17"/>
                        <a:pt x="24" y="18"/>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17" name="Freeform 130">
                  <a:extLst>
                    <a:ext uri="{FF2B5EF4-FFF2-40B4-BE49-F238E27FC236}">
                      <a16:creationId xmlns:a16="http://schemas.microsoft.com/office/drawing/2014/main" id="{EFE7BC99-C864-FC79-221B-25C3AF0F66C0}"/>
                    </a:ext>
                  </a:extLst>
                </p:cNvPr>
                <p:cNvSpPr>
                  <a:spLocks/>
                </p:cNvSpPr>
                <p:nvPr/>
              </p:nvSpPr>
              <p:spPr bwMode="auto">
                <a:xfrm>
                  <a:off x="4761" y="2316"/>
                  <a:ext cx="111" cy="139"/>
                </a:xfrm>
                <a:custGeom>
                  <a:avLst/>
                  <a:gdLst>
                    <a:gd name="T0" fmla="*/ 273 w 52"/>
                    <a:gd name="T1" fmla="*/ 0 h 65"/>
                    <a:gd name="T2" fmla="*/ 213 w 52"/>
                    <a:gd name="T3" fmla="*/ 165 h 65"/>
                    <a:gd name="T4" fmla="*/ 256 w 52"/>
                    <a:gd name="T5" fmla="*/ 353 h 65"/>
                    <a:gd name="T6" fmla="*/ 506 w 52"/>
                    <a:gd name="T7" fmla="*/ 635 h 65"/>
                    <a:gd name="T8" fmla="*/ 350 w 52"/>
                    <a:gd name="T9" fmla="*/ 594 h 65"/>
                    <a:gd name="T10" fmla="*/ 105 w 52"/>
                    <a:gd name="T11" fmla="*/ 411 h 65"/>
                    <a:gd name="T12" fmla="*/ 9 w 52"/>
                    <a:gd name="T13" fmla="*/ 165 h 65"/>
                    <a:gd name="T14" fmla="*/ 156 w 52"/>
                    <a:gd name="T15" fmla="*/ 19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65">
                      <a:moveTo>
                        <a:pt x="28" y="0"/>
                      </a:moveTo>
                      <a:cubicBezTo>
                        <a:pt x="24" y="1"/>
                        <a:pt x="22" y="13"/>
                        <a:pt x="22" y="17"/>
                      </a:cubicBezTo>
                      <a:cubicBezTo>
                        <a:pt x="22" y="24"/>
                        <a:pt x="23" y="30"/>
                        <a:pt x="26" y="36"/>
                      </a:cubicBezTo>
                      <a:cubicBezTo>
                        <a:pt x="32" y="46"/>
                        <a:pt x="42" y="60"/>
                        <a:pt x="52" y="65"/>
                      </a:cubicBezTo>
                      <a:cubicBezTo>
                        <a:pt x="47" y="60"/>
                        <a:pt x="43" y="64"/>
                        <a:pt x="36" y="61"/>
                      </a:cubicBezTo>
                      <a:cubicBezTo>
                        <a:pt x="28" y="59"/>
                        <a:pt x="16" y="49"/>
                        <a:pt x="11" y="42"/>
                      </a:cubicBezTo>
                      <a:cubicBezTo>
                        <a:pt x="6" y="35"/>
                        <a:pt x="2" y="27"/>
                        <a:pt x="1" y="17"/>
                      </a:cubicBezTo>
                      <a:cubicBezTo>
                        <a:pt x="0" y="9"/>
                        <a:pt x="9" y="5"/>
                        <a:pt x="16" y="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18" name="Freeform 131">
                  <a:extLst>
                    <a:ext uri="{FF2B5EF4-FFF2-40B4-BE49-F238E27FC236}">
                      <a16:creationId xmlns:a16="http://schemas.microsoft.com/office/drawing/2014/main" id="{83F5C1C5-FC64-22E6-4D6D-3F467BC4C74D}"/>
                    </a:ext>
                  </a:extLst>
                </p:cNvPr>
                <p:cNvSpPr>
                  <a:spLocks/>
                </p:cNvSpPr>
                <p:nvPr/>
              </p:nvSpPr>
              <p:spPr bwMode="auto">
                <a:xfrm>
                  <a:off x="4859" y="2288"/>
                  <a:ext cx="107" cy="69"/>
                </a:xfrm>
                <a:custGeom>
                  <a:avLst/>
                  <a:gdLst>
                    <a:gd name="T0" fmla="*/ 0 w 50"/>
                    <a:gd name="T1" fmla="*/ 140 h 32"/>
                    <a:gd name="T2" fmla="*/ 248 w 50"/>
                    <a:gd name="T3" fmla="*/ 173 h 32"/>
                    <a:gd name="T4" fmla="*/ 413 w 50"/>
                    <a:gd name="T5" fmla="*/ 321 h 32"/>
                    <a:gd name="T6" fmla="*/ 381 w 50"/>
                    <a:gd name="T7" fmla="*/ 60 h 32"/>
                    <a:gd name="T8" fmla="*/ 120 w 50"/>
                    <a:gd name="T9" fmla="*/ 6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32">
                      <a:moveTo>
                        <a:pt x="0" y="14"/>
                      </a:moveTo>
                      <a:cubicBezTo>
                        <a:pt x="6" y="5"/>
                        <a:pt x="19" y="12"/>
                        <a:pt x="25" y="17"/>
                      </a:cubicBezTo>
                      <a:cubicBezTo>
                        <a:pt x="31" y="22"/>
                        <a:pt x="38" y="26"/>
                        <a:pt x="42" y="32"/>
                      </a:cubicBezTo>
                      <a:cubicBezTo>
                        <a:pt x="43" y="21"/>
                        <a:pt x="50" y="14"/>
                        <a:pt x="39" y="6"/>
                      </a:cubicBezTo>
                      <a:cubicBezTo>
                        <a:pt x="32" y="0"/>
                        <a:pt x="20" y="2"/>
                        <a:pt x="12" y="6"/>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19" name="Freeform 132">
                  <a:extLst>
                    <a:ext uri="{FF2B5EF4-FFF2-40B4-BE49-F238E27FC236}">
                      <a16:creationId xmlns:a16="http://schemas.microsoft.com/office/drawing/2014/main" id="{87B2BF17-5003-FC6B-AAD7-C0654A4DDFA7}"/>
                    </a:ext>
                  </a:extLst>
                </p:cNvPr>
                <p:cNvSpPr>
                  <a:spLocks/>
                </p:cNvSpPr>
                <p:nvPr/>
              </p:nvSpPr>
              <p:spPr bwMode="auto">
                <a:xfrm>
                  <a:off x="4849" y="2301"/>
                  <a:ext cx="96" cy="122"/>
                </a:xfrm>
                <a:custGeom>
                  <a:avLst/>
                  <a:gdLst>
                    <a:gd name="T0" fmla="*/ 164 w 45"/>
                    <a:gd name="T1" fmla="*/ 0 h 57"/>
                    <a:gd name="T2" fmla="*/ 19 w 45"/>
                    <a:gd name="T3" fmla="*/ 233 h 57"/>
                    <a:gd name="T4" fmla="*/ 19 w 45"/>
                    <a:gd name="T5" fmla="*/ 413 h 57"/>
                    <a:gd name="T6" fmla="*/ 49 w 45"/>
                    <a:gd name="T7" fmla="*/ 559 h 57"/>
                    <a:gd name="T8" fmla="*/ 145 w 45"/>
                    <a:gd name="T9" fmla="*/ 225 h 57"/>
                    <a:gd name="T10" fmla="*/ 437 w 45"/>
                    <a:gd name="T11" fmla="*/ 205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57">
                      <a:moveTo>
                        <a:pt x="17" y="0"/>
                      </a:moveTo>
                      <a:cubicBezTo>
                        <a:pt x="16" y="6"/>
                        <a:pt x="5" y="19"/>
                        <a:pt x="2" y="24"/>
                      </a:cubicBezTo>
                      <a:cubicBezTo>
                        <a:pt x="0" y="31"/>
                        <a:pt x="0" y="35"/>
                        <a:pt x="2" y="42"/>
                      </a:cubicBezTo>
                      <a:cubicBezTo>
                        <a:pt x="3" y="46"/>
                        <a:pt x="7" y="53"/>
                        <a:pt x="5" y="57"/>
                      </a:cubicBezTo>
                      <a:cubicBezTo>
                        <a:pt x="12" y="47"/>
                        <a:pt x="6" y="33"/>
                        <a:pt x="15" y="23"/>
                      </a:cubicBezTo>
                      <a:cubicBezTo>
                        <a:pt x="19" y="17"/>
                        <a:pt x="40" y="15"/>
                        <a:pt x="45" y="21"/>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20" name="Freeform 133">
                  <a:extLst>
                    <a:ext uri="{FF2B5EF4-FFF2-40B4-BE49-F238E27FC236}">
                      <a16:creationId xmlns:a16="http://schemas.microsoft.com/office/drawing/2014/main" id="{62C41D85-1F0C-E38D-249B-381461292806}"/>
                    </a:ext>
                  </a:extLst>
                </p:cNvPr>
                <p:cNvSpPr>
                  <a:spLocks/>
                </p:cNvSpPr>
                <p:nvPr/>
              </p:nvSpPr>
              <p:spPr bwMode="auto">
                <a:xfrm>
                  <a:off x="4565" y="2216"/>
                  <a:ext cx="147" cy="113"/>
                </a:xfrm>
                <a:custGeom>
                  <a:avLst/>
                  <a:gdLst>
                    <a:gd name="T0" fmla="*/ 40 w 69"/>
                    <a:gd name="T1" fmla="*/ 60 h 53"/>
                    <a:gd name="T2" fmla="*/ 145 w 69"/>
                    <a:gd name="T3" fmla="*/ 213 h 53"/>
                    <a:gd name="T4" fmla="*/ 309 w 69"/>
                    <a:gd name="T5" fmla="*/ 104 h 53"/>
                    <a:gd name="T6" fmla="*/ 445 w 69"/>
                    <a:gd name="T7" fmla="*/ 222 h 53"/>
                    <a:gd name="T8" fmla="*/ 317 w 69"/>
                    <a:gd name="T9" fmla="*/ 426 h 53"/>
                    <a:gd name="T10" fmla="*/ 513 w 69"/>
                    <a:gd name="T11" fmla="*/ 454 h 53"/>
                    <a:gd name="T12" fmla="*/ 667 w 69"/>
                    <a:gd name="T13" fmla="*/ 514 h 53"/>
                    <a:gd name="T14" fmla="*/ 650 w 69"/>
                    <a:gd name="T15" fmla="*/ 418 h 53"/>
                    <a:gd name="T16" fmla="*/ 462 w 69"/>
                    <a:gd name="T17" fmla="*/ 77 h 53"/>
                    <a:gd name="T18" fmla="*/ 77 w 69"/>
                    <a:gd name="T19" fmla="*/ 19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53">
                      <a:moveTo>
                        <a:pt x="4" y="6"/>
                      </a:moveTo>
                      <a:cubicBezTo>
                        <a:pt x="0" y="11"/>
                        <a:pt x="8" y="21"/>
                        <a:pt x="15" y="22"/>
                      </a:cubicBezTo>
                      <a:cubicBezTo>
                        <a:pt x="25" y="22"/>
                        <a:pt x="24" y="13"/>
                        <a:pt x="32" y="11"/>
                      </a:cubicBezTo>
                      <a:cubicBezTo>
                        <a:pt x="37" y="9"/>
                        <a:pt x="46" y="17"/>
                        <a:pt x="46" y="23"/>
                      </a:cubicBezTo>
                      <a:cubicBezTo>
                        <a:pt x="46" y="30"/>
                        <a:pt x="37" y="39"/>
                        <a:pt x="33" y="44"/>
                      </a:cubicBezTo>
                      <a:cubicBezTo>
                        <a:pt x="38" y="49"/>
                        <a:pt x="47" y="46"/>
                        <a:pt x="53" y="47"/>
                      </a:cubicBezTo>
                      <a:cubicBezTo>
                        <a:pt x="57" y="49"/>
                        <a:pt x="67" y="49"/>
                        <a:pt x="69" y="53"/>
                      </a:cubicBezTo>
                      <a:cubicBezTo>
                        <a:pt x="66" y="50"/>
                        <a:pt x="65" y="46"/>
                        <a:pt x="67" y="43"/>
                      </a:cubicBezTo>
                      <a:cubicBezTo>
                        <a:pt x="51" y="39"/>
                        <a:pt x="60" y="16"/>
                        <a:pt x="48" y="8"/>
                      </a:cubicBezTo>
                      <a:cubicBezTo>
                        <a:pt x="37" y="0"/>
                        <a:pt x="21" y="2"/>
                        <a:pt x="8" y="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21" name="Freeform 134">
                  <a:extLst>
                    <a:ext uri="{FF2B5EF4-FFF2-40B4-BE49-F238E27FC236}">
                      <a16:creationId xmlns:a16="http://schemas.microsoft.com/office/drawing/2014/main" id="{B94F14C4-276D-DD37-CF91-0BEDA3C72AFD}"/>
                    </a:ext>
                  </a:extLst>
                </p:cNvPr>
                <p:cNvSpPr>
                  <a:spLocks/>
                </p:cNvSpPr>
                <p:nvPr/>
              </p:nvSpPr>
              <p:spPr bwMode="auto">
                <a:xfrm>
                  <a:off x="4451" y="2241"/>
                  <a:ext cx="90" cy="141"/>
                </a:xfrm>
                <a:custGeom>
                  <a:avLst/>
                  <a:gdLst>
                    <a:gd name="T0" fmla="*/ 197 w 42"/>
                    <a:gd name="T1" fmla="*/ 0 h 66"/>
                    <a:gd name="T2" fmla="*/ 69 w 42"/>
                    <a:gd name="T3" fmla="*/ 389 h 66"/>
                    <a:gd name="T4" fmla="*/ 88 w 42"/>
                    <a:gd name="T5" fmla="*/ 498 h 66"/>
                    <a:gd name="T6" fmla="*/ 51 w 42"/>
                    <a:gd name="T7" fmla="*/ 594 h 66"/>
                    <a:gd name="T8" fmla="*/ 137 w 42"/>
                    <a:gd name="T9" fmla="*/ 594 h 66"/>
                    <a:gd name="T10" fmla="*/ 276 w 42"/>
                    <a:gd name="T11" fmla="*/ 626 h 66"/>
                    <a:gd name="T12" fmla="*/ 189 w 42"/>
                    <a:gd name="T13" fmla="*/ 421 h 66"/>
                    <a:gd name="T14" fmla="*/ 165 w 42"/>
                    <a:gd name="T15" fmla="*/ 205 h 66"/>
                    <a:gd name="T16" fmla="*/ 302 w 42"/>
                    <a:gd name="T17" fmla="*/ 325 h 66"/>
                    <a:gd name="T18" fmla="*/ 386 w 42"/>
                    <a:gd name="T19" fmla="*/ 538 h 66"/>
                    <a:gd name="T20" fmla="*/ 354 w 42"/>
                    <a:gd name="T21" fmla="*/ 273 h 66"/>
                    <a:gd name="T22" fmla="*/ 276 w 42"/>
                    <a:gd name="T23" fmla="*/ 137 h 66"/>
                    <a:gd name="T24" fmla="*/ 234 w 42"/>
                    <a:gd name="T25" fmla="*/ 9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66">
                      <a:moveTo>
                        <a:pt x="20" y="0"/>
                      </a:moveTo>
                      <a:cubicBezTo>
                        <a:pt x="9" y="10"/>
                        <a:pt x="0" y="28"/>
                        <a:pt x="7" y="40"/>
                      </a:cubicBezTo>
                      <a:cubicBezTo>
                        <a:pt x="9" y="45"/>
                        <a:pt x="10" y="46"/>
                        <a:pt x="9" y="51"/>
                      </a:cubicBezTo>
                      <a:cubicBezTo>
                        <a:pt x="8" y="53"/>
                        <a:pt x="5" y="58"/>
                        <a:pt x="5" y="61"/>
                      </a:cubicBezTo>
                      <a:cubicBezTo>
                        <a:pt x="7" y="66"/>
                        <a:pt x="10" y="62"/>
                        <a:pt x="14" y="61"/>
                      </a:cubicBezTo>
                      <a:cubicBezTo>
                        <a:pt x="18" y="61"/>
                        <a:pt x="24" y="62"/>
                        <a:pt x="28" y="64"/>
                      </a:cubicBezTo>
                      <a:cubicBezTo>
                        <a:pt x="21" y="58"/>
                        <a:pt x="21" y="52"/>
                        <a:pt x="19" y="43"/>
                      </a:cubicBezTo>
                      <a:cubicBezTo>
                        <a:pt x="18" y="38"/>
                        <a:pt x="13" y="25"/>
                        <a:pt x="17" y="21"/>
                      </a:cubicBezTo>
                      <a:cubicBezTo>
                        <a:pt x="23" y="14"/>
                        <a:pt x="29" y="30"/>
                        <a:pt x="31" y="33"/>
                      </a:cubicBezTo>
                      <a:cubicBezTo>
                        <a:pt x="35" y="41"/>
                        <a:pt x="39" y="45"/>
                        <a:pt x="39" y="55"/>
                      </a:cubicBezTo>
                      <a:cubicBezTo>
                        <a:pt x="42" y="48"/>
                        <a:pt x="40" y="35"/>
                        <a:pt x="36" y="28"/>
                      </a:cubicBezTo>
                      <a:cubicBezTo>
                        <a:pt x="34" y="23"/>
                        <a:pt x="31" y="19"/>
                        <a:pt x="28" y="14"/>
                      </a:cubicBezTo>
                      <a:cubicBezTo>
                        <a:pt x="26" y="9"/>
                        <a:pt x="26" y="6"/>
                        <a:pt x="24" y="1"/>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22" name="Freeform 135">
                  <a:extLst>
                    <a:ext uri="{FF2B5EF4-FFF2-40B4-BE49-F238E27FC236}">
                      <a16:creationId xmlns:a16="http://schemas.microsoft.com/office/drawing/2014/main" id="{01AAEC13-B67F-77B9-CA76-9CC7F10155A1}"/>
                    </a:ext>
                  </a:extLst>
                </p:cNvPr>
                <p:cNvSpPr>
                  <a:spLocks/>
                </p:cNvSpPr>
                <p:nvPr/>
              </p:nvSpPr>
              <p:spPr bwMode="auto">
                <a:xfrm>
                  <a:off x="4291" y="2241"/>
                  <a:ext cx="100" cy="97"/>
                </a:xfrm>
                <a:custGeom>
                  <a:avLst/>
                  <a:gdLst>
                    <a:gd name="T0" fmla="*/ 426 w 47"/>
                    <a:gd name="T1" fmla="*/ 129 h 45"/>
                    <a:gd name="T2" fmla="*/ 128 w 47"/>
                    <a:gd name="T3" fmla="*/ 101 h 45"/>
                    <a:gd name="T4" fmla="*/ 68 w 47"/>
                    <a:gd name="T5" fmla="*/ 269 h 45"/>
                    <a:gd name="T6" fmla="*/ 0 w 47"/>
                    <a:gd name="T7" fmla="*/ 451 h 45"/>
                    <a:gd name="T8" fmla="*/ 172 w 47"/>
                    <a:gd name="T9" fmla="*/ 233 h 45"/>
                    <a:gd name="T10" fmla="*/ 298 w 47"/>
                    <a:gd name="T11" fmla="*/ 181 h 45"/>
                    <a:gd name="T12" fmla="*/ 426 w 47"/>
                    <a:gd name="T13" fmla="*/ 157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45">
                      <a:moveTo>
                        <a:pt x="44" y="13"/>
                      </a:moveTo>
                      <a:cubicBezTo>
                        <a:pt x="34" y="8"/>
                        <a:pt x="23" y="0"/>
                        <a:pt x="13" y="10"/>
                      </a:cubicBezTo>
                      <a:cubicBezTo>
                        <a:pt x="7" y="15"/>
                        <a:pt x="8" y="20"/>
                        <a:pt x="7" y="27"/>
                      </a:cubicBezTo>
                      <a:cubicBezTo>
                        <a:pt x="7" y="33"/>
                        <a:pt x="4" y="40"/>
                        <a:pt x="0" y="45"/>
                      </a:cubicBezTo>
                      <a:cubicBezTo>
                        <a:pt x="11" y="39"/>
                        <a:pt x="11" y="31"/>
                        <a:pt x="18" y="23"/>
                      </a:cubicBezTo>
                      <a:cubicBezTo>
                        <a:pt x="22" y="18"/>
                        <a:pt x="26" y="18"/>
                        <a:pt x="31" y="18"/>
                      </a:cubicBezTo>
                      <a:cubicBezTo>
                        <a:pt x="34" y="18"/>
                        <a:pt x="47" y="19"/>
                        <a:pt x="44" y="16"/>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23" name="Freeform 136">
                  <a:extLst>
                    <a:ext uri="{FF2B5EF4-FFF2-40B4-BE49-F238E27FC236}">
                      <a16:creationId xmlns:a16="http://schemas.microsoft.com/office/drawing/2014/main" id="{1CC3C041-0671-04E3-422D-1CC94323F997}"/>
                    </a:ext>
                  </a:extLst>
                </p:cNvPr>
                <p:cNvSpPr>
                  <a:spLocks/>
                </p:cNvSpPr>
                <p:nvPr/>
              </p:nvSpPr>
              <p:spPr bwMode="auto">
                <a:xfrm>
                  <a:off x="4148" y="2216"/>
                  <a:ext cx="139" cy="149"/>
                </a:xfrm>
                <a:custGeom>
                  <a:avLst/>
                  <a:gdLst>
                    <a:gd name="T0" fmla="*/ 302 w 65"/>
                    <a:gd name="T1" fmla="*/ 0 h 70"/>
                    <a:gd name="T2" fmla="*/ 197 w 65"/>
                    <a:gd name="T3" fmla="*/ 164 h 70"/>
                    <a:gd name="T4" fmla="*/ 96 w 65"/>
                    <a:gd name="T5" fmla="*/ 298 h 70"/>
                    <a:gd name="T6" fmla="*/ 19 w 65"/>
                    <a:gd name="T7" fmla="*/ 358 h 70"/>
                    <a:gd name="T8" fmla="*/ 9 w 65"/>
                    <a:gd name="T9" fmla="*/ 445 h 70"/>
                    <a:gd name="T10" fmla="*/ 88 w 65"/>
                    <a:gd name="T11" fmla="*/ 615 h 70"/>
                    <a:gd name="T12" fmla="*/ 257 w 65"/>
                    <a:gd name="T13" fmla="*/ 326 h 70"/>
                    <a:gd name="T14" fmla="*/ 370 w 65"/>
                    <a:gd name="T15" fmla="*/ 502 h 70"/>
                    <a:gd name="T16" fmla="*/ 325 w 65"/>
                    <a:gd name="T17" fmla="*/ 666 h 70"/>
                    <a:gd name="T18" fmla="*/ 558 w 65"/>
                    <a:gd name="T19" fmla="*/ 615 h 70"/>
                    <a:gd name="T20" fmla="*/ 518 w 65"/>
                    <a:gd name="T21" fmla="*/ 434 h 70"/>
                    <a:gd name="T22" fmla="*/ 342 w 65"/>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5" h="70">
                      <a:moveTo>
                        <a:pt x="31" y="0"/>
                      </a:moveTo>
                      <a:cubicBezTo>
                        <a:pt x="26" y="4"/>
                        <a:pt x="24" y="12"/>
                        <a:pt x="20" y="17"/>
                      </a:cubicBezTo>
                      <a:cubicBezTo>
                        <a:pt x="17" y="22"/>
                        <a:pt x="13" y="27"/>
                        <a:pt x="10" y="31"/>
                      </a:cubicBezTo>
                      <a:cubicBezTo>
                        <a:pt x="7" y="33"/>
                        <a:pt x="4" y="34"/>
                        <a:pt x="2" y="37"/>
                      </a:cubicBezTo>
                      <a:cubicBezTo>
                        <a:pt x="0" y="40"/>
                        <a:pt x="1" y="43"/>
                        <a:pt x="1" y="46"/>
                      </a:cubicBezTo>
                      <a:cubicBezTo>
                        <a:pt x="1" y="55"/>
                        <a:pt x="3" y="58"/>
                        <a:pt x="9" y="64"/>
                      </a:cubicBezTo>
                      <a:cubicBezTo>
                        <a:pt x="7" y="54"/>
                        <a:pt x="9" y="26"/>
                        <a:pt x="26" y="34"/>
                      </a:cubicBezTo>
                      <a:cubicBezTo>
                        <a:pt x="32" y="37"/>
                        <a:pt x="37" y="45"/>
                        <a:pt x="38" y="52"/>
                      </a:cubicBezTo>
                      <a:cubicBezTo>
                        <a:pt x="40" y="60"/>
                        <a:pt x="38" y="62"/>
                        <a:pt x="33" y="69"/>
                      </a:cubicBezTo>
                      <a:cubicBezTo>
                        <a:pt x="39" y="70"/>
                        <a:pt x="53" y="68"/>
                        <a:pt x="57" y="64"/>
                      </a:cubicBezTo>
                      <a:cubicBezTo>
                        <a:pt x="65" y="58"/>
                        <a:pt x="55" y="52"/>
                        <a:pt x="53" y="45"/>
                      </a:cubicBezTo>
                      <a:cubicBezTo>
                        <a:pt x="49" y="34"/>
                        <a:pt x="50" y="3"/>
                        <a:pt x="35"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24" name="Freeform 137">
                  <a:extLst>
                    <a:ext uri="{FF2B5EF4-FFF2-40B4-BE49-F238E27FC236}">
                      <a16:creationId xmlns:a16="http://schemas.microsoft.com/office/drawing/2014/main" id="{CD6769AE-A755-2C05-FF73-2D49EDD4B8F1}"/>
                    </a:ext>
                  </a:extLst>
                </p:cNvPr>
                <p:cNvSpPr>
                  <a:spLocks/>
                </p:cNvSpPr>
                <p:nvPr/>
              </p:nvSpPr>
              <p:spPr bwMode="auto">
                <a:xfrm>
                  <a:off x="4206" y="2491"/>
                  <a:ext cx="136" cy="107"/>
                </a:xfrm>
                <a:custGeom>
                  <a:avLst/>
                  <a:gdLst>
                    <a:gd name="T0" fmla="*/ 9 w 64"/>
                    <a:gd name="T1" fmla="*/ 362 h 50"/>
                    <a:gd name="T2" fmla="*/ 9 w 64"/>
                    <a:gd name="T3" fmla="*/ 353 h 50"/>
                    <a:gd name="T4" fmla="*/ 230 w 64"/>
                    <a:gd name="T5" fmla="*/ 146 h 50"/>
                    <a:gd name="T6" fmla="*/ 257 w 64"/>
                    <a:gd name="T7" fmla="*/ 19 h 50"/>
                    <a:gd name="T8" fmla="*/ 393 w 64"/>
                    <a:gd name="T9" fmla="*/ 9 h 50"/>
                    <a:gd name="T10" fmla="*/ 434 w 64"/>
                    <a:gd name="T11" fmla="*/ 449 h 50"/>
                    <a:gd name="T12" fmla="*/ 402 w 64"/>
                    <a:gd name="T13" fmla="*/ 482 h 50"/>
                    <a:gd name="T14" fmla="*/ 461 w 64"/>
                    <a:gd name="T15" fmla="*/ 274 h 50"/>
                    <a:gd name="T16" fmla="*/ 334 w 64"/>
                    <a:gd name="T17" fmla="*/ 265 h 50"/>
                    <a:gd name="T18" fmla="*/ 172 w 64"/>
                    <a:gd name="T19" fmla="*/ 370 h 50"/>
                    <a:gd name="T20" fmla="*/ 0 w 64"/>
                    <a:gd name="T21" fmla="*/ 49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 h="50">
                      <a:moveTo>
                        <a:pt x="1" y="37"/>
                      </a:moveTo>
                      <a:cubicBezTo>
                        <a:pt x="1" y="37"/>
                        <a:pt x="0" y="37"/>
                        <a:pt x="1" y="36"/>
                      </a:cubicBezTo>
                      <a:cubicBezTo>
                        <a:pt x="10" y="36"/>
                        <a:pt x="21" y="23"/>
                        <a:pt x="24" y="15"/>
                      </a:cubicBezTo>
                      <a:cubicBezTo>
                        <a:pt x="25" y="9"/>
                        <a:pt x="22" y="6"/>
                        <a:pt x="27" y="2"/>
                      </a:cubicBezTo>
                      <a:cubicBezTo>
                        <a:pt x="32" y="0"/>
                        <a:pt x="36" y="0"/>
                        <a:pt x="41" y="1"/>
                      </a:cubicBezTo>
                      <a:cubicBezTo>
                        <a:pt x="64" y="3"/>
                        <a:pt x="63" y="37"/>
                        <a:pt x="45" y="46"/>
                      </a:cubicBezTo>
                      <a:cubicBezTo>
                        <a:pt x="44" y="47"/>
                        <a:pt x="43" y="48"/>
                        <a:pt x="42" y="49"/>
                      </a:cubicBezTo>
                      <a:cubicBezTo>
                        <a:pt x="48" y="43"/>
                        <a:pt x="49" y="36"/>
                        <a:pt x="48" y="28"/>
                      </a:cubicBezTo>
                      <a:cubicBezTo>
                        <a:pt x="46" y="19"/>
                        <a:pt x="41" y="23"/>
                        <a:pt x="35" y="27"/>
                      </a:cubicBezTo>
                      <a:cubicBezTo>
                        <a:pt x="30" y="30"/>
                        <a:pt x="24" y="35"/>
                        <a:pt x="18" y="38"/>
                      </a:cubicBezTo>
                      <a:cubicBezTo>
                        <a:pt x="12" y="41"/>
                        <a:pt x="4" y="43"/>
                        <a:pt x="0" y="5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25" name="Freeform 138">
                  <a:extLst>
                    <a:ext uri="{FF2B5EF4-FFF2-40B4-BE49-F238E27FC236}">
                      <a16:creationId xmlns:a16="http://schemas.microsoft.com/office/drawing/2014/main" id="{03B06EA4-5E7F-A41C-A427-17A416860502}"/>
                    </a:ext>
                  </a:extLst>
                </p:cNvPr>
                <p:cNvSpPr>
                  <a:spLocks/>
                </p:cNvSpPr>
                <p:nvPr/>
              </p:nvSpPr>
              <p:spPr bwMode="auto">
                <a:xfrm>
                  <a:off x="4163" y="2857"/>
                  <a:ext cx="87" cy="77"/>
                </a:xfrm>
                <a:custGeom>
                  <a:avLst/>
                  <a:gdLst>
                    <a:gd name="T0" fmla="*/ 248 w 41"/>
                    <a:gd name="T1" fmla="*/ 0 h 36"/>
                    <a:gd name="T2" fmla="*/ 202 w 41"/>
                    <a:gd name="T3" fmla="*/ 334 h 36"/>
                    <a:gd name="T4" fmla="*/ 257 w 41"/>
                    <a:gd name="T5" fmla="*/ 9 h 36"/>
                    <a:gd name="T6" fmla="*/ 0 60000 65536"/>
                    <a:gd name="T7" fmla="*/ 0 60000 65536"/>
                    <a:gd name="T8" fmla="*/ 0 60000 65536"/>
                  </a:gdLst>
                  <a:ahLst/>
                  <a:cxnLst>
                    <a:cxn ang="T6">
                      <a:pos x="T0" y="T1"/>
                    </a:cxn>
                    <a:cxn ang="T7">
                      <a:pos x="T2" y="T3"/>
                    </a:cxn>
                    <a:cxn ang="T8">
                      <a:pos x="T4" y="T5"/>
                    </a:cxn>
                  </a:cxnLst>
                  <a:rect l="0" t="0" r="r" b="b"/>
                  <a:pathLst>
                    <a:path w="41" h="36">
                      <a:moveTo>
                        <a:pt x="26" y="0"/>
                      </a:moveTo>
                      <a:cubicBezTo>
                        <a:pt x="20" y="7"/>
                        <a:pt x="0" y="31"/>
                        <a:pt x="21" y="34"/>
                      </a:cubicBezTo>
                      <a:cubicBezTo>
                        <a:pt x="41" y="36"/>
                        <a:pt x="35" y="8"/>
                        <a:pt x="27" y="1"/>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26" name="Freeform 139">
                  <a:extLst>
                    <a:ext uri="{FF2B5EF4-FFF2-40B4-BE49-F238E27FC236}">
                      <a16:creationId xmlns:a16="http://schemas.microsoft.com/office/drawing/2014/main" id="{D2FA4352-DD62-171B-A6E3-4192C364B7D5}"/>
                    </a:ext>
                  </a:extLst>
                </p:cNvPr>
                <p:cNvSpPr>
                  <a:spLocks/>
                </p:cNvSpPr>
                <p:nvPr/>
              </p:nvSpPr>
              <p:spPr bwMode="auto">
                <a:xfrm>
                  <a:off x="4287" y="2938"/>
                  <a:ext cx="68" cy="77"/>
                </a:xfrm>
                <a:custGeom>
                  <a:avLst/>
                  <a:gdLst>
                    <a:gd name="T0" fmla="*/ 257 w 32"/>
                    <a:gd name="T1" fmla="*/ 0 h 36"/>
                    <a:gd name="T2" fmla="*/ 9 w 32"/>
                    <a:gd name="T3" fmla="*/ 197 h 36"/>
                    <a:gd name="T4" fmla="*/ 308 w 32"/>
                    <a:gd name="T5" fmla="*/ 233 h 36"/>
                    <a:gd name="T6" fmla="*/ 298 w 32"/>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36">
                      <a:moveTo>
                        <a:pt x="27" y="0"/>
                      </a:moveTo>
                      <a:cubicBezTo>
                        <a:pt x="18" y="0"/>
                        <a:pt x="0" y="8"/>
                        <a:pt x="1" y="20"/>
                      </a:cubicBezTo>
                      <a:cubicBezTo>
                        <a:pt x="3" y="36"/>
                        <a:pt x="24" y="28"/>
                        <a:pt x="32" y="24"/>
                      </a:cubicBezTo>
                      <a:cubicBezTo>
                        <a:pt x="9" y="24"/>
                        <a:pt x="24" y="9"/>
                        <a:pt x="31"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27" name="Freeform 140">
                  <a:extLst>
                    <a:ext uri="{FF2B5EF4-FFF2-40B4-BE49-F238E27FC236}">
                      <a16:creationId xmlns:a16="http://schemas.microsoft.com/office/drawing/2014/main" id="{06757EFC-B31B-19B3-21B7-4082EE8E754E}"/>
                    </a:ext>
                  </a:extLst>
                </p:cNvPr>
                <p:cNvSpPr>
                  <a:spLocks/>
                </p:cNvSpPr>
                <p:nvPr/>
              </p:nvSpPr>
              <p:spPr bwMode="auto">
                <a:xfrm>
                  <a:off x="4159" y="3122"/>
                  <a:ext cx="113" cy="84"/>
                </a:xfrm>
                <a:custGeom>
                  <a:avLst/>
                  <a:gdLst>
                    <a:gd name="T0" fmla="*/ 505 w 53"/>
                    <a:gd name="T1" fmla="*/ 0 h 39"/>
                    <a:gd name="T2" fmla="*/ 341 w 53"/>
                    <a:gd name="T3" fmla="*/ 390 h 39"/>
                    <a:gd name="T4" fmla="*/ 514 w 53"/>
                    <a:gd name="T5" fmla="*/ 9 h 39"/>
                    <a:gd name="T6" fmla="*/ 0 60000 65536"/>
                    <a:gd name="T7" fmla="*/ 0 60000 65536"/>
                    <a:gd name="T8" fmla="*/ 0 60000 65536"/>
                  </a:gdLst>
                  <a:ahLst/>
                  <a:cxnLst>
                    <a:cxn ang="T6">
                      <a:pos x="T0" y="T1"/>
                    </a:cxn>
                    <a:cxn ang="T7">
                      <a:pos x="T2" y="T3"/>
                    </a:cxn>
                    <a:cxn ang="T8">
                      <a:pos x="T4" y="T5"/>
                    </a:cxn>
                  </a:cxnLst>
                  <a:rect l="0" t="0" r="r" b="b"/>
                  <a:pathLst>
                    <a:path w="53" h="39">
                      <a:moveTo>
                        <a:pt x="52" y="0"/>
                      </a:moveTo>
                      <a:cubicBezTo>
                        <a:pt x="28" y="3"/>
                        <a:pt x="0" y="28"/>
                        <a:pt x="35" y="39"/>
                      </a:cubicBezTo>
                      <a:cubicBezTo>
                        <a:pt x="24" y="24"/>
                        <a:pt x="45" y="10"/>
                        <a:pt x="53" y="1"/>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28" name="Freeform 141">
                  <a:extLst>
                    <a:ext uri="{FF2B5EF4-FFF2-40B4-BE49-F238E27FC236}">
                      <a16:creationId xmlns:a16="http://schemas.microsoft.com/office/drawing/2014/main" id="{9EC04FFC-430A-36DF-283C-89D706138F7C}"/>
                    </a:ext>
                  </a:extLst>
                </p:cNvPr>
                <p:cNvSpPr>
                  <a:spLocks/>
                </p:cNvSpPr>
                <p:nvPr/>
              </p:nvSpPr>
              <p:spPr bwMode="auto">
                <a:xfrm>
                  <a:off x="4488" y="3043"/>
                  <a:ext cx="164" cy="96"/>
                </a:xfrm>
                <a:custGeom>
                  <a:avLst/>
                  <a:gdLst>
                    <a:gd name="T0" fmla="*/ 618 w 77"/>
                    <a:gd name="T1" fmla="*/ 19 h 45"/>
                    <a:gd name="T2" fmla="*/ 686 w 77"/>
                    <a:gd name="T3" fmla="*/ 309 h 45"/>
                    <a:gd name="T4" fmla="*/ 326 w 77"/>
                    <a:gd name="T5" fmla="*/ 418 h 45"/>
                    <a:gd name="T6" fmla="*/ 341 w 77"/>
                    <a:gd name="T7" fmla="*/ 418 h 45"/>
                    <a:gd name="T8" fmla="*/ 104 w 77"/>
                    <a:gd name="T9" fmla="*/ 333 h 45"/>
                    <a:gd name="T10" fmla="*/ 68 w 77"/>
                    <a:gd name="T11" fmla="*/ 96 h 45"/>
                    <a:gd name="T12" fmla="*/ 581 w 77"/>
                    <a:gd name="T13" fmla="*/ 28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45">
                      <a:moveTo>
                        <a:pt x="64" y="2"/>
                      </a:moveTo>
                      <a:cubicBezTo>
                        <a:pt x="76" y="3"/>
                        <a:pt x="77" y="24"/>
                        <a:pt x="71" y="32"/>
                      </a:cubicBezTo>
                      <a:cubicBezTo>
                        <a:pt x="64" y="41"/>
                        <a:pt x="45" y="45"/>
                        <a:pt x="34" y="43"/>
                      </a:cubicBezTo>
                      <a:cubicBezTo>
                        <a:pt x="34" y="43"/>
                        <a:pt x="36" y="43"/>
                        <a:pt x="35" y="43"/>
                      </a:cubicBezTo>
                      <a:cubicBezTo>
                        <a:pt x="26" y="41"/>
                        <a:pt x="18" y="40"/>
                        <a:pt x="11" y="34"/>
                      </a:cubicBezTo>
                      <a:cubicBezTo>
                        <a:pt x="5" y="28"/>
                        <a:pt x="0" y="16"/>
                        <a:pt x="7" y="10"/>
                      </a:cubicBezTo>
                      <a:cubicBezTo>
                        <a:pt x="18" y="0"/>
                        <a:pt x="47" y="3"/>
                        <a:pt x="60" y="3"/>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29" name="Freeform 142">
                  <a:extLst>
                    <a:ext uri="{FF2B5EF4-FFF2-40B4-BE49-F238E27FC236}">
                      <a16:creationId xmlns:a16="http://schemas.microsoft.com/office/drawing/2014/main" id="{F5F33DE7-E290-8D2C-F234-350A3BC18AB8}"/>
                    </a:ext>
                  </a:extLst>
                </p:cNvPr>
                <p:cNvSpPr>
                  <a:spLocks/>
                </p:cNvSpPr>
                <p:nvPr/>
              </p:nvSpPr>
              <p:spPr bwMode="auto">
                <a:xfrm>
                  <a:off x="4765" y="3047"/>
                  <a:ext cx="47" cy="54"/>
                </a:xfrm>
                <a:custGeom>
                  <a:avLst/>
                  <a:gdLst>
                    <a:gd name="T0" fmla="*/ 214 w 22"/>
                    <a:gd name="T1" fmla="*/ 112 h 25"/>
                    <a:gd name="T2" fmla="*/ 0 w 22"/>
                    <a:gd name="T3" fmla="*/ 112 h 25"/>
                    <a:gd name="T4" fmla="*/ 145 w 22"/>
                    <a:gd name="T5" fmla="*/ 60 h 25"/>
                    <a:gd name="T6" fmla="*/ 0 60000 65536"/>
                    <a:gd name="T7" fmla="*/ 0 60000 65536"/>
                    <a:gd name="T8" fmla="*/ 0 60000 65536"/>
                  </a:gdLst>
                  <a:ahLst/>
                  <a:cxnLst>
                    <a:cxn ang="T6">
                      <a:pos x="T0" y="T1"/>
                    </a:cxn>
                    <a:cxn ang="T7">
                      <a:pos x="T2" y="T3"/>
                    </a:cxn>
                    <a:cxn ang="T8">
                      <a:pos x="T4" y="T5"/>
                    </a:cxn>
                  </a:cxnLst>
                  <a:rect l="0" t="0" r="r" b="b"/>
                  <a:pathLst>
                    <a:path w="22" h="25">
                      <a:moveTo>
                        <a:pt x="22" y="11"/>
                      </a:moveTo>
                      <a:cubicBezTo>
                        <a:pt x="11" y="0"/>
                        <a:pt x="7" y="25"/>
                        <a:pt x="0" y="11"/>
                      </a:cubicBezTo>
                      <a:cubicBezTo>
                        <a:pt x="4" y="6"/>
                        <a:pt x="9" y="3"/>
                        <a:pt x="15" y="6"/>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30" name="Freeform 143">
                  <a:extLst>
                    <a:ext uri="{FF2B5EF4-FFF2-40B4-BE49-F238E27FC236}">
                      <a16:creationId xmlns:a16="http://schemas.microsoft.com/office/drawing/2014/main" id="{4CBD0CE5-1556-DBB5-ADEC-3B793532F024}"/>
                    </a:ext>
                  </a:extLst>
                </p:cNvPr>
                <p:cNvSpPr>
                  <a:spLocks/>
                </p:cNvSpPr>
                <p:nvPr/>
              </p:nvSpPr>
              <p:spPr bwMode="auto">
                <a:xfrm>
                  <a:off x="3971" y="3193"/>
                  <a:ext cx="79" cy="66"/>
                </a:xfrm>
                <a:custGeom>
                  <a:avLst/>
                  <a:gdLst>
                    <a:gd name="T0" fmla="*/ 145 w 37"/>
                    <a:gd name="T1" fmla="*/ 0 h 31"/>
                    <a:gd name="T2" fmla="*/ 361 w 37"/>
                    <a:gd name="T3" fmla="*/ 204 h 31"/>
                    <a:gd name="T4" fmla="*/ 19 w 37"/>
                    <a:gd name="T5" fmla="*/ 241 h 31"/>
                    <a:gd name="T6" fmla="*/ 156 w 37"/>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1">
                      <a:moveTo>
                        <a:pt x="15" y="0"/>
                      </a:moveTo>
                      <a:cubicBezTo>
                        <a:pt x="19" y="0"/>
                        <a:pt x="37" y="13"/>
                        <a:pt x="37" y="21"/>
                      </a:cubicBezTo>
                      <a:cubicBezTo>
                        <a:pt x="36" y="31"/>
                        <a:pt x="9" y="27"/>
                        <a:pt x="2" y="25"/>
                      </a:cubicBezTo>
                      <a:cubicBezTo>
                        <a:pt x="0" y="16"/>
                        <a:pt x="2" y="0"/>
                        <a:pt x="16"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31" name="Freeform 144">
                  <a:extLst>
                    <a:ext uri="{FF2B5EF4-FFF2-40B4-BE49-F238E27FC236}">
                      <a16:creationId xmlns:a16="http://schemas.microsoft.com/office/drawing/2014/main" id="{C247BB3B-7354-20A6-ACD3-7B6D7119D36A}"/>
                    </a:ext>
                  </a:extLst>
                </p:cNvPr>
                <p:cNvSpPr>
                  <a:spLocks/>
                </p:cNvSpPr>
                <p:nvPr/>
              </p:nvSpPr>
              <p:spPr bwMode="auto">
                <a:xfrm>
                  <a:off x="4058" y="3267"/>
                  <a:ext cx="75" cy="52"/>
                </a:xfrm>
                <a:custGeom>
                  <a:avLst/>
                  <a:gdLst>
                    <a:gd name="T0" fmla="*/ 96 w 35"/>
                    <a:gd name="T1" fmla="*/ 9 h 24"/>
                    <a:gd name="T2" fmla="*/ 0 w 35"/>
                    <a:gd name="T3" fmla="*/ 33 h 24"/>
                    <a:gd name="T4" fmla="*/ 109 w 35"/>
                    <a:gd name="T5" fmla="*/ 245 h 24"/>
                    <a:gd name="T6" fmla="*/ 180 w 35"/>
                    <a:gd name="T7" fmla="*/ 193 h 24"/>
                    <a:gd name="T8" fmla="*/ 345 w 35"/>
                    <a:gd name="T9" fmla="*/ 193 h 24"/>
                    <a:gd name="T10" fmla="*/ 96 w 35"/>
                    <a:gd name="T11" fmla="*/ 9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24">
                      <a:moveTo>
                        <a:pt x="10" y="1"/>
                      </a:moveTo>
                      <a:cubicBezTo>
                        <a:pt x="6" y="0"/>
                        <a:pt x="3" y="1"/>
                        <a:pt x="0" y="3"/>
                      </a:cubicBezTo>
                      <a:cubicBezTo>
                        <a:pt x="0" y="11"/>
                        <a:pt x="12" y="16"/>
                        <a:pt x="11" y="24"/>
                      </a:cubicBezTo>
                      <a:cubicBezTo>
                        <a:pt x="3" y="13"/>
                        <a:pt x="13" y="17"/>
                        <a:pt x="18" y="19"/>
                      </a:cubicBezTo>
                      <a:cubicBezTo>
                        <a:pt x="25" y="21"/>
                        <a:pt x="29" y="23"/>
                        <a:pt x="35" y="19"/>
                      </a:cubicBezTo>
                      <a:cubicBezTo>
                        <a:pt x="23" y="18"/>
                        <a:pt x="21" y="2"/>
                        <a:pt x="10" y="1"/>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32" name="Freeform 145">
                  <a:extLst>
                    <a:ext uri="{FF2B5EF4-FFF2-40B4-BE49-F238E27FC236}">
                      <a16:creationId xmlns:a16="http://schemas.microsoft.com/office/drawing/2014/main" id="{D1FF2381-1527-8403-A710-DB56C54108FC}"/>
                    </a:ext>
                  </a:extLst>
                </p:cNvPr>
                <p:cNvSpPr>
                  <a:spLocks/>
                </p:cNvSpPr>
                <p:nvPr/>
              </p:nvSpPr>
              <p:spPr bwMode="auto">
                <a:xfrm>
                  <a:off x="3691" y="3349"/>
                  <a:ext cx="98" cy="57"/>
                </a:xfrm>
                <a:custGeom>
                  <a:avLst/>
                  <a:gdLst>
                    <a:gd name="T0" fmla="*/ 145 w 46"/>
                    <a:gd name="T1" fmla="*/ 57 h 27"/>
                    <a:gd name="T2" fmla="*/ 0 w 46"/>
                    <a:gd name="T3" fmla="*/ 196 h 27"/>
                    <a:gd name="T4" fmla="*/ 117 w 46"/>
                    <a:gd name="T5" fmla="*/ 253 h 27"/>
                    <a:gd name="T6" fmla="*/ 445 w 46"/>
                    <a:gd name="T7" fmla="*/ 0 h 27"/>
                    <a:gd name="T8" fmla="*/ 317 w 46"/>
                    <a:gd name="T9" fmla="*/ 8 h 27"/>
                    <a:gd name="T10" fmla="*/ 196 w 46"/>
                    <a:gd name="T11" fmla="*/ 49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27">
                      <a:moveTo>
                        <a:pt x="15" y="6"/>
                      </a:moveTo>
                      <a:cubicBezTo>
                        <a:pt x="10" y="11"/>
                        <a:pt x="3" y="14"/>
                        <a:pt x="0" y="21"/>
                      </a:cubicBezTo>
                      <a:cubicBezTo>
                        <a:pt x="3" y="25"/>
                        <a:pt x="8" y="27"/>
                        <a:pt x="12" y="27"/>
                      </a:cubicBezTo>
                      <a:cubicBezTo>
                        <a:pt x="7" y="16"/>
                        <a:pt x="38" y="1"/>
                        <a:pt x="46" y="0"/>
                      </a:cubicBezTo>
                      <a:cubicBezTo>
                        <a:pt x="41" y="0"/>
                        <a:pt x="37" y="0"/>
                        <a:pt x="33" y="1"/>
                      </a:cubicBezTo>
                      <a:cubicBezTo>
                        <a:pt x="29" y="1"/>
                        <a:pt x="24" y="4"/>
                        <a:pt x="20" y="5"/>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33" name="Freeform 146">
                  <a:extLst>
                    <a:ext uri="{FF2B5EF4-FFF2-40B4-BE49-F238E27FC236}">
                      <a16:creationId xmlns:a16="http://schemas.microsoft.com/office/drawing/2014/main" id="{9B894311-7413-4935-D47B-F4723A7BB3A7}"/>
                    </a:ext>
                  </a:extLst>
                </p:cNvPr>
                <p:cNvSpPr>
                  <a:spLocks/>
                </p:cNvSpPr>
                <p:nvPr/>
              </p:nvSpPr>
              <p:spPr bwMode="auto">
                <a:xfrm>
                  <a:off x="3862" y="3250"/>
                  <a:ext cx="47" cy="35"/>
                </a:xfrm>
                <a:custGeom>
                  <a:avLst/>
                  <a:gdLst>
                    <a:gd name="T0" fmla="*/ 88 w 22"/>
                    <a:gd name="T1" fmla="*/ 9 h 16"/>
                    <a:gd name="T2" fmla="*/ 88 w 22"/>
                    <a:gd name="T3" fmla="*/ 158 h 16"/>
                    <a:gd name="T4" fmla="*/ 137 w 22"/>
                    <a:gd name="T5" fmla="*/ 72 h 16"/>
                    <a:gd name="T6" fmla="*/ 214 w 22"/>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6">
                      <a:moveTo>
                        <a:pt x="9" y="1"/>
                      </a:moveTo>
                      <a:cubicBezTo>
                        <a:pt x="1" y="2"/>
                        <a:pt x="0" y="16"/>
                        <a:pt x="9" y="15"/>
                      </a:cubicBezTo>
                      <a:cubicBezTo>
                        <a:pt x="15" y="14"/>
                        <a:pt x="11" y="9"/>
                        <a:pt x="14" y="7"/>
                      </a:cubicBezTo>
                      <a:cubicBezTo>
                        <a:pt x="16" y="5"/>
                        <a:pt x="20" y="2"/>
                        <a:pt x="22"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34" name="Freeform 147">
                  <a:extLst>
                    <a:ext uri="{FF2B5EF4-FFF2-40B4-BE49-F238E27FC236}">
                      <a16:creationId xmlns:a16="http://schemas.microsoft.com/office/drawing/2014/main" id="{BAD4448B-F109-3B3A-CB7E-D40252832785}"/>
                    </a:ext>
                  </a:extLst>
                </p:cNvPr>
                <p:cNvSpPr>
                  <a:spLocks/>
                </p:cNvSpPr>
                <p:nvPr/>
              </p:nvSpPr>
              <p:spPr bwMode="auto">
                <a:xfrm>
                  <a:off x="3985" y="2618"/>
                  <a:ext cx="114" cy="147"/>
                </a:xfrm>
                <a:custGeom>
                  <a:avLst/>
                  <a:gdLst>
                    <a:gd name="T0" fmla="*/ 148 w 53"/>
                    <a:gd name="T1" fmla="*/ 28 h 69"/>
                    <a:gd name="T2" fmla="*/ 19 w 53"/>
                    <a:gd name="T3" fmla="*/ 96 h 69"/>
                    <a:gd name="T4" fmla="*/ 60 w 53"/>
                    <a:gd name="T5" fmla="*/ 241 h 69"/>
                    <a:gd name="T6" fmla="*/ 157 w 53"/>
                    <a:gd name="T7" fmla="*/ 530 h 69"/>
                    <a:gd name="T8" fmla="*/ 379 w 53"/>
                    <a:gd name="T9" fmla="*/ 618 h 69"/>
                    <a:gd name="T10" fmla="*/ 510 w 53"/>
                    <a:gd name="T11" fmla="*/ 377 h 69"/>
                    <a:gd name="T12" fmla="*/ 398 w 53"/>
                    <a:gd name="T13" fmla="*/ 196 h 69"/>
                    <a:gd name="T14" fmla="*/ 426 w 53"/>
                    <a:gd name="T15" fmla="*/ 426 h 69"/>
                    <a:gd name="T16" fmla="*/ 250 w 53"/>
                    <a:gd name="T17" fmla="*/ 405 h 69"/>
                    <a:gd name="T18" fmla="*/ 198 w 53"/>
                    <a:gd name="T19" fmla="*/ 181 h 69"/>
                    <a:gd name="T20" fmla="*/ 258 w 53"/>
                    <a:gd name="T21" fmla="*/ 0 h 69"/>
                    <a:gd name="T22" fmla="*/ 189 w 53"/>
                    <a:gd name="T23" fmla="*/ 28 h 69"/>
                    <a:gd name="T24" fmla="*/ 189 w 53"/>
                    <a:gd name="T25" fmla="*/ 9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69">
                      <a:moveTo>
                        <a:pt x="15" y="3"/>
                      </a:moveTo>
                      <a:cubicBezTo>
                        <a:pt x="11" y="3"/>
                        <a:pt x="3" y="6"/>
                        <a:pt x="2" y="10"/>
                      </a:cubicBezTo>
                      <a:cubicBezTo>
                        <a:pt x="0" y="14"/>
                        <a:pt x="5" y="21"/>
                        <a:pt x="6" y="25"/>
                      </a:cubicBezTo>
                      <a:cubicBezTo>
                        <a:pt x="9" y="35"/>
                        <a:pt x="12" y="45"/>
                        <a:pt x="16" y="55"/>
                      </a:cubicBezTo>
                      <a:cubicBezTo>
                        <a:pt x="20" y="66"/>
                        <a:pt x="27" y="69"/>
                        <a:pt x="38" y="64"/>
                      </a:cubicBezTo>
                      <a:cubicBezTo>
                        <a:pt x="49" y="60"/>
                        <a:pt x="53" y="50"/>
                        <a:pt x="51" y="39"/>
                      </a:cubicBezTo>
                      <a:cubicBezTo>
                        <a:pt x="50" y="31"/>
                        <a:pt x="45" y="26"/>
                        <a:pt x="40" y="20"/>
                      </a:cubicBezTo>
                      <a:cubicBezTo>
                        <a:pt x="43" y="27"/>
                        <a:pt x="46" y="36"/>
                        <a:pt x="43" y="44"/>
                      </a:cubicBezTo>
                      <a:cubicBezTo>
                        <a:pt x="39" y="53"/>
                        <a:pt x="29" y="50"/>
                        <a:pt x="25" y="42"/>
                      </a:cubicBezTo>
                      <a:cubicBezTo>
                        <a:pt x="22" y="36"/>
                        <a:pt x="20" y="25"/>
                        <a:pt x="20" y="19"/>
                      </a:cubicBezTo>
                      <a:cubicBezTo>
                        <a:pt x="21" y="12"/>
                        <a:pt x="27" y="6"/>
                        <a:pt x="26" y="0"/>
                      </a:cubicBezTo>
                      <a:cubicBezTo>
                        <a:pt x="24" y="1"/>
                        <a:pt x="21" y="2"/>
                        <a:pt x="19" y="3"/>
                      </a:cubicBezTo>
                      <a:cubicBezTo>
                        <a:pt x="18" y="3"/>
                        <a:pt x="19" y="2"/>
                        <a:pt x="19" y="1"/>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35" name="Freeform 148">
                  <a:extLst>
                    <a:ext uri="{FF2B5EF4-FFF2-40B4-BE49-F238E27FC236}">
                      <a16:creationId xmlns:a16="http://schemas.microsoft.com/office/drawing/2014/main" id="{511337FC-FD90-B74B-279C-C1220F34C205}"/>
                    </a:ext>
                  </a:extLst>
                </p:cNvPr>
                <p:cNvSpPr>
                  <a:spLocks/>
                </p:cNvSpPr>
                <p:nvPr/>
              </p:nvSpPr>
              <p:spPr bwMode="auto">
                <a:xfrm>
                  <a:off x="4013" y="2378"/>
                  <a:ext cx="77" cy="122"/>
                </a:xfrm>
                <a:custGeom>
                  <a:avLst/>
                  <a:gdLst>
                    <a:gd name="T0" fmla="*/ 0 w 36"/>
                    <a:gd name="T1" fmla="*/ 265 h 57"/>
                    <a:gd name="T2" fmla="*/ 257 w 36"/>
                    <a:gd name="T3" fmla="*/ 559 h 57"/>
                    <a:gd name="T4" fmla="*/ 302 w 36"/>
                    <a:gd name="T5" fmla="*/ 325 h 57"/>
                    <a:gd name="T6" fmla="*/ 325 w 36"/>
                    <a:gd name="T7" fmla="*/ 96 h 57"/>
                    <a:gd name="T8" fmla="*/ 156 w 36"/>
                    <a:gd name="T9" fmla="*/ 19 h 57"/>
                    <a:gd name="T10" fmla="*/ 41 w 36"/>
                    <a:gd name="T11" fmla="*/ 265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57">
                      <a:moveTo>
                        <a:pt x="0" y="27"/>
                      </a:moveTo>
                      <a:cubicBezTo>
                        <a:pt x="21" y="17"/>
                        <a:pt x="25" y="43"/>
                        <a:pt x="26" y="57"/>
                      </a:cubicBezTo>
                      <a:cubicBezTo>
                        <a:pt x="28" y="50"/>
                        <a:pt x="29" y="41"/>
                        <a:pt x="31" y="33"/>
                      </a:cubicBezTo>
                      <a:cubicBezTo>
                        <a:pt x="32" y="26"/>
                        <a:pt x="36" y="17"/>
                        <a:pt x="33" y="10"/>
                      </a:cubicBezTo>
                      <a:cubicBezTo>
                        <a:pt x="30" y="6"/>
                        <a:pt x="20" y="0"/>
                        <a:pt x="16" y="2"/>
                      </a:cubicBezTo>
                      <a:cubicBezTo>
                        <a:pt x="12" y="4"/>
                        <a:pt x="6" y="22"/>
                        <a:pt x="4" y="27"/>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36" name="Freeform 149">
                  <a:extLst>
                    <a:ext uri="{FF2B5EF4-FFF2-40B4-BE49-F238E27FC236}">
                      <a16:creationId xmlns:a16="http://schemas.microsoft.com/office/drawing/2014/main" id="{4A17294B-ED89-BCF7-4841-03E3FA05A9EC}"/>
                    </a:ext>
                  </a:extLst>
                </p:cNvPr>
                <p:cNvSpPr>
                  <a:spLocks/>
                </p:cNvSpPr>
                <p:nvPr/>
              </p:nvSpPr>
              <p:spPr bwMode="auto">
                <a:xfrm>
                  <a:off x="4028" y="2162"/>
                  <a:ext cx="133" cy="94"/>
                </a:xfrm>
                <a:custGeom>
                  <a:avLst/>
                  <a:gdLst>
                    <a:gd name="T0" fmla="*/ 257 w 62"/>
                    <a:gd name="T1" fmla="*/ 19 h 44"/>
                    <a:gd name="T2" fmla="*/ 28 w 62"/>
                    <a:gd name="T3" fmla="*/ 353 h 44"/>
                    <a:gd name="T4" fmla="*/ 309 w 62"/>
                    <a:gd name="T5" fmla="*/ 188 h 44"/>
                    <a:gd name="T6" fmla="*/ 395 w 62"/>
                    <a:gd name="T7" fmla="*/ 429 h 44"/>
                    <a:gd name="T8" fmla="*/ 502 w 62"/>
                    <a:gd name="T9" fmla="*/ 273 h 44"/>
                    <a:gd name="T10" fmla="*/ 611 w 62"/>
                    <a:gd name="T11" fmla="*/ 120 h 44"/>
                    <a:gd name="T12" fmla="*/ 277 w 62"/>
                    <a:gd name="T13" fmla="*/ 41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44">
                      <a:moveTo>
                        <a:pt x="26" y="2"/>
                      </a:moveTo>
                      <a:cubicBezTo>
                        <a:pt x="18" y="11"/>
                        <a:pt x="0" y="23"/>
                        <a:pt x="3" y="36"/>
                      </a:cubicBezTo>
                      <a:cubicBezTo>
                        <a:pt x="12" y="29"/>
                        <a:pt x="17" y="18"/>
                        <a:pt x="31" y="19"/>
                      </a:cubicBezTo>
                      <a:cubicBezTo>
                        <a:pt x="49" y="21"/>
                        <a:pt x="35" y="35"/>
                        <a:pt x="40" y="44"/>
                      </a:cubicBezTo>
                      <a:cubicBezTo>
                        <a:pt x="46" y="41"/>
                        <a:pt x="48" y="33"/>
                        <a:pt x="51" y="28"/>
                      </a:cubicBezTo>
                      <a:cubicBezTo>
                        <a:pt x="55" y="22"/>
                        <a:pt x="58" y="17"/>
                        <a:pt x="62" y="12"/>
                      </a:cubicBezTo>
                      <a:cubicBezTo>
                        <a:pt x="58" y="1"/>
                        <a:pt x="38" y="0"/>
                        <a:pt x="28" y="4"/>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37" name="Freeform 150">
                  <a:extLst>
                    <a:ext uri="{FF2B5EF4-FFF2-40B4-BE49-F238E27FC236}">
                      <a16:creationId xmlns:a16="http://schemas.microsoft.com/office/drawing/2014/main" id="{0B5714A8-296C-863C-FAEE-5B9BC7EA3F56}"/>
                    </a:ext>
                  </a:extLst>
                </p:cNvPr>
                <p:cNvSpPr>
                  <a:spLocks/>
                </p:cNvSpPr>
                <p:nvPr/>
              </p:nvSpPr>
              <p:spPr bwMode="auto">
                <a:xfrm>
                  <a:off x="4417" y="1566"/>
                  <a:ext cx="152" cy="85"/>
                </a:xfrm>
                <a:custGeom>
                  <a:avLst/>
                  <a:gdLst>
                    <a:gd name="T0" fmla="*/ 696 w 71"/>
                    <a:gd name="T1" fmla="*/ 193 h 40"/>
                    <a:gd name="T2" fmla="*/ 542 w 71"/>
                    <a:gd name="T3" fmla="*/ 9 h 40"/>
                    <a:gd name="T4" fmla="*/ 302 w 71"/>
                    <a:gd name="T5" fmla="*/ 77 h 40"/>
                    <a:gd name="T6" fmla="*/ 0 w 71"/>
                    <a:gd name="T7" fmla="*/ 385 h 40"/>
                    <a:gd name="T8" fmla="*/ 381 w 71"/>
                    <a:gd name="T9" fmla="*/ 136 h 40"/>
                    <a:gd name="T10" fmla="*/ 482 w 71"/>
                    <a:gd name="T11" fmla="*/ 213 h 40"/>
                    <a:gd name="T12" fmla="*/ 325 w 71"/>
                    <a:gd name="T13" fmla="*/ 317 h 40"/>
                    <a:gd name="T14" fmla="*/ 679 w 71"/>
                    <a:gd name="T15" fmla="*/ 213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 h="40">
                      <a:moveTo>
                        <a:pt x="71" y="20"/>
                      </a:moveTo>
                      <a:cubicBezTo>
                        <a:pt x="64" y="15"/>
                        <a:pt x="63" y="3"/>
                        <a:pt x="55" y="1"/>
                      </a:cubicBezTo>
                      <a:cubicBezTo>
                        <a:pt x="48" y="0"/>
                        <a:pt x="37" y="4"/>
                        <a:pt x="31" y="8"/>
                      </a:cubicBezTo>
                      <a:cubicBezTo>
                        <a:pt x="18" y="15"/>
                        <a:pt x="8" y="29"/>
                        <a:pt x="0" y="40"/>
                      </a:cubicBezTo>
                      <a:cubicBezTo>
                        <a:pt x="10" y="28"/>
                        <a:pt x="23" y="18"/>
                        <a:pt x="39" y="14"/>
                      </a:cubicBezTo>
                      <a:cubicBezTo>
                        <a:pt x="44" y="13"/>
                        <a:pt x="54" y="14"/>
                        <a:pt x="49" y="22"/>
                      </a:cubicBezTo>
                      <a:cubicBezTo>
                        <a:pt x="45" y="27"/>
                        <a:pt x="36" y="27"/>
                        <a:pt x="33" y="33"/>
                      </a:cubicBezTo>
                      <a:cubicBezTo>
                        <a:pt x="45" y="28"/>
                        <a:pt x="59" y="27"/>
                        <a:pt x="69" y="2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38" name="Freeform 151">
                  <a:extLst>
                    <a:ext uri="{FF2B5EF4-FFF2-40B4-BE49-F238E27FC236}">
                      <a16:creationId xmlns:a16="http://schemas.microsoft.com/office/drawing/2014/main" id="{4EB090BE-8761-C9FD-C1F6-D7D972F8E72D}"/>
                    </a:ext>
                  </a:extLst>
                </p:cNvPr>
                <p:cNvSpPr>
                  <a:spLocks/>
                </p:cNvSpPr>
                <p:nvPr/>
              </p:nvSpPr>
              <p:spPr bwMode="auto">
                <a:xfrm>
                  <a:off x="4524" y="1837"/>
                  <a:ext cx="81" cy="109"/>
                </a:xfrm>
                <a:custGeom>
                  <a:avLst/>
                  <a:gdLst>
                    <a:gd name="T0" fmla="*/ 9 w 38"/>
                    <a:gd name="T1" fmla="*/ 0 h 51"/>
                    <a:gd name="T2" fmla="*/ 185 w 38"/>
                    <a:gd name="T3" fmla="*/ 265 h 51"/>
                    <a:gd name="T4" fmla="*/ 369 w 38"/>
                    <a:gd name="T5" fmla="*/ 498 h 51"/>
                    <a:gd name="T6" fmla="*/ 222 w 38"/>
                    <a:gd name="T7" fmla="*/ 19 h 51"/>
                    <a:gd name="T8" fmla="*/ 232 w 38"/>
                    <a:gd name="T9" fmla="*/ 156 h 51"/>
                    <a:gd name="T10" fmla="*/ 128 w 38"/>
                    <a:gd name="T11" fmla="*/ 156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51">
                      <a:moveTo>
                        <a:pt x="1" y="0"/>
                      </a:moveTo>
                      <a:cubicBezTo>
                        <a:pt x="0" y="7"/>
                        <a:pt x="14" y="21"/>
                        <a:pt x="19" y="27"/>
                      </a:cubicBezTo>
                      <a:cubicBezTo>
                        <a:pt x="24" y="34"/>
                        <a:pt x="29" y="49"/>
                        <a:pt x="38" y="51"/>
                      </a:cubicBezTo>
                      <a:cubicBezTo>
                        <a:pt x="29" y="37"/>
                        <a:pt x="34" y="17"/>
                        <a:pt x="23" y="2"/>
                      </a:cubicBezTo>
                      <a:cubicBezTo>
                        <a:pt x="24" y="6"/>
                        <a:pt x="26" y="13"/>
                        <a:pt x="24" y="16"/>
                      </a:cubicBezTo>
                      <a:cubicBezTo>
                        <a:pt x="20" y="22"/>
                        <a:pt x="18" y="17"/>
                        <a:pt x="13" y="16"/>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39" name="Freeform 152">
                  <a:extLst>
                    <a:ext uri="{FF2B5EF4-FFF2-40B4-BE49-F238E27FC236}">
                      <a16:creationId xmlns:a16="http://schemas.microsoft.com/office/drawing/2014/main" id="{86A7F128-F4AC-384A-24C9-F314D2B0CA4D}"/>
                    </a:ext>
                  </a:extLst>
                </p:cNvPr>
                <p:cNvSpPr>
                  <a:spLocks/>
                </p:cNvSpPr>
                <p:nvPr/>
              </p:nvSpPr>
              <p:spPr bwMode="auto">
                <a:xfrm>
                  <a:off x="4665" y="2087"/>
                  <a:ext cx="107" cy="69"/>
                </a:xfrm>
                <a:custGeom>
                  <a:avLst/>
                  <a:gdLst>
                    <a:gd name="T0" fmla="*/ 88 w 50"/>
                    <a:gd name="T1" fmla="*/ 0 h 32"/>
                    <a:gd name="T2" fmla="*/ 128 w 50"/>
                    <a:gd name="T3" fmla="*/ 321 h 32"/>
                    <a:gd name="T4" fmla="*/ 225 w 50"/>
                    <a:gd name="T5" fmla="*/ 101 h 32"/>
                    <a:gd name="T6" fmla="*/ 490 w 50"/>
                    <a:gd name="T7" fmla="*/ 173 h 32"/>
                    <a:gd name="T8" fmla="*/ 156 w 50"/>
                    <a:gd name="T9" fmla="*/ 9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32">
                      <a:moveTo>
                        <a:pt x="9" y="0"/>
                      </a:moveTo>
                      <a:cubicBezTo>
                        <a:pt x="0" y="10"/>
                        <a:pt x="8" y="24"/>
                        <a:pt x="13" y="32"/>
                      </a:cubicBezTo>
                      <a:cubicBezTo>
                        <a:pt x="11" y="22"/>
                        <a:pt x="11" y="11"/>
                        <a:pt x="23" y="10"/>
                      </a:cubicBezTo>
                      <a:cubicBezTo>
                        <a:pt x="33" y="9"/>
                        <a:pt x="41" y="16"/>
                        <a:pt x="50" y="17"/>
                      </a:cubicBezTo>
                      <a:cubicBezTo>
                        <a:pt x="44" y="8"/>
                        <a:pt x="27" y="1"/>
                        <a:pt x="16" y="1"/>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0" name="Freeform 153">
                  <a:extLst>
                    <a:ext uri="{FF2B5EF4-FFF2-40B4-BE49-F238E27FC236}">
                      <a16:creationId xmlns:a16="http://schemas.microsoft.com/office/drawing/2014/main" id="{B69A303A-B620-4BFC-78EB-6CCE55A14236}"/>
                    </a:ext>
                  </a:extLst>
                </p:cNvPr>
                <p:cNvSpPr>
                  <a:spLocks/>
                </p:cNvSpPr>
                <p:nvPr/>
              </p:nvSpPr>
              <p:spPr bwMode="auto">
                <a:xfrm>
                  <a:off x="3411" y="1936"/>
                  <a:ext cx="164" cy="87"/>
                </a:xfrm>
                <a:custGeom>
                  <a:avLst/>
                  <a:gdLst>
                    <a:gd name="T0" fmla="*/ 117 w 77"/>
                    <a:gd name="T1" fmla="*/ 189 h 41"/>
                    <a:gd name="T2" fmla="*/ 0 w 77"/>
                    <a:gd name="T3" fmla="*/ 342 h 41"/>
                    <a:gd name="T4" fmla="*/ 213 w 77"/>
                    <a:gd name="T5" fmla="*/ 342 h 41"/>
                    <a:gd name="T6" fmla="*/ 445 w 77"/>
                    <a:gd name="T7" fmla="*/ 373 h 41"/>
                    <a:gd name="T8" fmla="*/ 539 w 77"/>
                    <a:gd name="T9" fmla="*/ 221 h 41"/>
                    <a:gd name="T10" fmla="*/ 650 w 77"/>
                    <a:gd name="T11" fmla="*/ 136 h 41"/>
                    <a:gd name="T12" fmla="*/ 743 w 77"/>
                    <a:gd name="T13" fmla="*/ 28 h 41"/>
                    <a:gd name="T14" fmla="*/ 445 w 77"/>
                    <a:gd name="T15" fmla="*/ 136 h 41"/>
                    <a:gd name="T16" fmla="*/ 309 w 77"/>
                    <a:gd name="T17" fmla="*/ 229 h 41"/>
                    <a:gd name="T18" fmla="*/ 136 w 77"/>
                    <a:gd name="T19" fmla="*/ 212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41">
                      <a:moveTo>
                        <a:pt x="12" y="20"/>
                      </a:moveTo>
                      <a:cubicBezTo>
                        <a:pt x="6" y="23"/>
                        <a:pt x="1" y="30"/>
                        <a:pt x="0" y="36"/>
                      </a:cubicBezTo>
                      <a:cubicBezTo>
                        <a:pt x="3" y="41"/>
                        <a:pt x="17" y="37"/>
                        <a:pt x="22" y="36"/>
                      </a:cubicBezTo>
                      <a:cubicBezTo>
                        <a:pt x="30" y="36"/>
                        <a:pt x="39" y="35"/>
                        <a:pt x="46" y="39"/>
                      </a:cubicBezTo>
                      <a:cubicBezTo>
                        <a:pt x="32" y="33"/>
                        <a:pt x="50" y="27"/>
                        <a:pt x="56" y="23"/>
                      </a:cubicBezTo>
                      <a:cubicBezTo>
                        <a:pt x="60" y="20"/>
                        <a:pt x="64" y="17"/>
                        <a:pt x="67" y="14"/>
                      </a:cubicBezTo>
                      <a:cubicBezTo>
                        <a:pt x="70" y="9"/>
                        <a:pt x="72" y="6"/>
                        <a:pt x="77" y="3"/>
                      </a:cubicBezTo>
                      <a:cubicBezTo>
                        <a:pt x="66" y="0"/>
                        <a:pt x="53" y="2"/>
                        <a:pt x="46" y="14"/>
                      </a:cubicBezTo>
                      <a:cubicBezTo>
                        <a:pt x="43" y="20"/>
                        <a:pt x="39" y="22"/>
                        <a:pt x="32" y="24"/>
                      </a:cubicBezTo>
                      <a:cubicBezTo>
                        <a:pt x="26" y="25"/>
                        <a:pt x="21" y="22"/>
                        <a:pt x="14" y="2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1" name="Freeform 154">
                  <a:extLst>
                    <a:ext uri="{FF2B5EF4-FFF2-40B4-BE49-F238E27FC236}">
                      <a16:creationId xmlns:a16="http://schemas.microsoft.com/office/drawing/2014/main" id="{4995B61B-4EC3-C8E7-FC8E-9885E7304680}"/>
                    </a:ext>
                  </a:extLst>
                </p:cNvPr>
                <p:cNvSpPr>
                  <a:spLocks/>
                </p:cNvSpPr>
                <p:nvPr/>
              </p:nvSpPr>
              <p:spPr bwMode="auto">
                <a:xfrm>
                  <a:off x="3338" y="2096"/>
                  <a:ext cx="120" cy="203"/>
                </a:xfrm>
                <a:custGeom>
                  <a:avLst/>
                  <a:gdLst>
                    <a:gd name="T0" fmla="*/ 148 w 56"/>
                    <a:gd name="T1" fmla="*/ 51 h 95"/>
                    <a:gd name="T2" fmla="*/ 96 w 56"/>
                    <a:gd name="T3" fmla="*/ 293 h 95"/>
                    <a:gd name="T4" fmla="*/ 69 w 56"/>
                    <a:gd name="T5" fmla="*/ 378 h 95"/>
                    <a:gd name="T6" fmla="*/ 96 w 56"/>
                    <a:gd name="T7" fmla="*/ 479 h 95"/>
                    <a:gd name="T8" fmla="*/ 9 w 56"/>
                    <a:gd name="T9" fmla="*/ 694 h 95"/>
                    <a:gd name="T10" fmla="*/ 109 w 56"/>
                    <a:gd name="T11" fmla="*/ 927 h 95"/>
                    <a:gd name="T12" fmla="*/ 120 w 56"/>
                    <a:gd name="T13" fmla="*/ 635 h 95"/>
                    <a:gd name="T14" fmla="*/ 257 w 56"/>
                    <a:gd name="T15" fmla="*/ 498 h 95"/>
                    <a:gd name="T16" fmla="*/ 334 w 56"/>
                    <a:gd name="T17" fmla="*/ 256 h 95"/>
                    <a:gd name="T18" fmla="*/ 551 w 56"/>
                    <a:gd name="T19" fmla="*/ 361 h 95"/>
                    <a:gd name="T20" fmla="*/ 523 w 56"/>
                    <a:gd name="T21" fmla="*/ 60 h 95"/>
                    <a:gd name="T22" fmla="*/ 249 w 56"/>
                    <a:gd name="T23" fmla="*/ 28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 h="95">
                      <a:moveTo>
                        <a:pt x="15" y="5"/>
                      </a:moveTo>
                      <a:cubicBezTo>
                        <a:pt x="15" y="14"/>
                        <a:pt x="13" y="23"/>
                        <a:pt x="10" y="30"/>
                      </a:cubicBezTo>
                      <a:cubicBezTo>
                        <a:pt x="8" y="34"/>
                        <a:pt x="6" y="35"/>
                        <a:pt x="7" y="39"/>
                      </a:cubicBezTo>
                      <a:cubicBezTo>
                        <a:pt x="8" y="43"/>
                        <a:pt x="11" y="44"/>
                        <a:pt x="10" y="49"/>
                      </a:cubicBezTo>
                      <a:cubicBezTo>
                        <a:pt x="9" y="57"/>
                        <a:pt x="2" y="63"/>
                        <a:pt x="1" y="71"/>
                      </a:cubicBezTo>
                      <a:cubicBezTo>
                        <a:pt x="0" y="80"/>
                        <a:pt x="5" y="88"/>
                        <a:pt x="11" y="95"/>
                      </a:cubicBezTo>
                      <a:cubicBezTo>
                        <a:pt x="6" y="87"/>
                        <a:pt x="9" y="73"/>
                        <a:pt x="12" y="65"/>
                      </a:cubicBezTo>
                      <a:cubicBezTo>
                        <a:pt x="15" y="58"/>
                        <a:pt x="23" y="59"/>
                        <a:pt x="26" y="51"/>
                      </a:cubicBezTo>
                      <a:cubicBezTo>
                        <a:pt x="29" y="43"/>
                        <a:pt x="25" y="31"/>
                        <a:pt x="34" y="26"/>
                      </a:cubicBezTo>
                      <a:cubicBezTo>
                        <a:pt x="39" y="23"/>
                        <a:pt x="56" y="29"/>
                        <a:pt x="56" y="37"/>
                      </a:cubicBezTo>
                      <a:cubicBezTo>
                        <a:pt x="53" y="27"/>
                        <a:pt x="53" y="16"/>
                        <a:pt x="53" y="6"/>
                      </a:cubicBezTo>
                      <a:cubicBezTo>
                        <a:pt x="44" y="3"/>
                        <a:pt x="34" y="0"/>
                        <a:pt x="25" y="3"/>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2" name="Freeform 155">
                  <a:extLst>
                    <a:ext uri="{FF2B5EF4-FFF2-40B4-BE49-F238E27FC236}">
                      <a16:creationId xmlns:a16="http://schemas.microsoft.com/office/drawing/2014/main" id="{AA4A2D15-D330-9112-44E0-EB6659AACC1A}"/>
                    </a:ext>
                  </a:extLst>
                </p:cNvPr>
                <p:cNvSpPr>
                  <a:spLocks/>
                </p:cNvSpPr>
                <p:nvPr/>
              </p:nvSpPr>
              <p:spPr bwMode="auto">
                <a:xfrm>
                  <a:off x="3462" y="2132"/>
                  <a:ext cx="100" cy="120"/>
                </a:xfrm>
                <a:custGeom>
                  <a:avLst/>
                  <a:gdLst>
                    <a:gd name="T0" fmla="*/ 0 w 47"/>
                    <a:gd name="T1" fmla="*/ 206 h 56"/>
                    <a:gd name="T2" fmla="*/ 272 w 47"/>
                    <a:gd name="T3" fmla="*/ 9 h 56"/>
                    <a:gd name="T4" fmla="*/ 366 w 47"/>
                    <a:gd name="T5" fmla="*/ 266 h 56"/>
                    <a:gd name="T6" fmla="*/ 413 w 47"/>
                    <a:gd name="T7" fmla="*/ 354 h 56"/>
                    <a:gd name="T8" fmla="*/ 317 w 47"/>
                    <a:gd name="T9" fmla="*/ 454 h 56"/>
                    <a:gd name="T10" fmla="*/ 136 w 47"/>
                    <a:gd name="T11" fmla="*/ 454 h 56"/>
                    <a:gd name="T12" fmla="*/ 19 w 47"/>
                    <a:gd name="T13" fmla="*/ 189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56">
                      <a:moveTo>
                        <a:pt x="0" y="21"/>
                      </a:moveTo>
                      <a:cubicBezTo>
                        <a:pt x="1" y="14"/>
                        <a:pt x="19" y="0"/>
                        <a:pt x="28" y="1"/>
                      </a:cubicBezTo>
                      <a:cubicBezTo>
                        <a:pt x="26" y="10"/>
                        <a:pt x="31" y="21"/>
                        <a:pt x="38" y="27"/>
                      </a:cubicBezTo>
                      <a:cubicBezTo>
                        <a:pt x="43" y="31"/>
                        <a:pt x="47" y="29"/>
                        <a:pt x="43" y="36"/>
                      </a:cubicBezTo>
                      <a:cubicBezTo>
                        <a:pt x="40" y="39"/>
                        <a:pt x="36" y="43"/>
                        <a:pt x="33" y="46"/>
                      </a:cubicBezTo>
                      <a:cubicBezTo>
                        <a:pt x="24" y="54"/>
                        <a:pt x="21" y="56"/>
                        <a:pt x="14" y="46"/>
                      </a:cubicBezTo>
                      <a:cubicBezTo>
                        <a:pt x="9" y="39"/>
                        <a:pt x="0" y="27"/>
                        <a:pt x="2" y="19"/>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3" name="Freeform 156">
                  <a:extLst>
                    <a:ext uri="{FF2B5EF4-FFF2-40B4-BE49-F238E27FC236}">
                      <a16:creationId xmlns:a16="http://schemas.microsoft.com/office/drawing/2014/main" id="{11D8263F-41B3-2AAD-FDFC-B1CD545345CA}"/>
                    </a:ext>
                  </a:extLst>
                </p:cNvPr>
                <p:cNvSpPr>
                  <a:spLocks/>
                </p:cNvSpPr>
                <p:nvPr/>
              </p:nvSpPr>
              <p:spPr bwMode="auto">
                <a:xfrm>
                  <a:off x="3447" y="2098"/>
                  <a:ext cx="150" cy="73"/>
                </a:xfrm>
                <a:custGeom>
                  <a:avLst/>
                  <a:gdLst>
                    <a:gd name="T0" fmla="*/ 28 w 70"/>
                    <a:gd name="T1" fmla="*/ 60 h 34"/>
                    <a:gd name="T2" fmla="*/ 69 w 70"/>
                    <a:gd name="T3" fmla="*/ 337 h 34"/>
                    <a:gd name="T4" fmla="*/ 334 w 70"/>
                    <a:gd name="T5" fmla="*/ 157 h 34"/>
                    <a:gd name="T6" fmla="*/ 688 w 70"/>
                    <a:gd name="T7" fmla="*/ 41 h 34"/>
                    <a:gd name="T8" fmla="*/ 373 w 70"/>
                    <a:gd name="T9" fmla="*/ 52 h 34"/>
                    <a:gd name="T10" fmla="*/ 69 w 70"/>
                    <a:gd name="T11" fmla="*/ 4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34">
                      <a:moveTo>
                        <a:pt x="3" y="6"/>
                      </a:moveTo>
                      <a:cubicBezTo>
                        <a:pt x="0" y="15"/>
                        <a:pt x="5" y="25"/>
                        <a:pt x="7" y="34"/>
                      </a:cubicBezTo>
                      <a:cubicBezTo>
                        <a:pt x="15" y="27"/>
                        <a:pt x="26" y="23"/>
                        <a:pt x="34" y="16"/>
                      </a:cubicBezTo>
                      <a:cubicBezTo>
                        <a:pt x="44" y="7"/>
                        <a:pt x="58" y="8"/>
                        <a:pt x="70" y="4"/>
                      </a:cubicBezTo>
                      <a:cubicBezTo>
                        <a:pt x="62" y="0"/>
                        <a:pt x="47" y="5"/>
                        <a:pt x="38" y="5"/>
                      </a:cubicBezTo>
                      <a:cubicBezTo>
                        <a:pt x="27" y="5"/>
                        <a:pt x="17" y="5"/>
                        <a:pt x="7" y="4"/>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4" name="Freeform 157">
                  <a:extLst>
                    <a:ext uri="{FF2B5EF4-FFF2-40B4-BE49-F238E27FC236}">
                      <a16:creationId xmlns:a16="http://schemas.microsoft.com/office/drawing/2014/main" id="{DB758277-7918-A798-00E5-52231895996A}"/>
                    </a:ext>
                  </a:extLst>
                </p:cNvPr>
                <p:cNvSpPr>
                  <a:spLocks/>
                </p:cNvSpPr>
                <p:nvPr/>
              </p:nvSpPr>
              <p:spPr bwMode="auto">
                <a:xfrm>
                  <a:off x="3528" y="2098"/>
                  <a:ext cx="98" cy="77"/>
                </a:xfrm>
                <a:custGeom>
                  <a:avLst/>
                  <a:gdLst>
                    <a:gd name="T0" fmla="*/ 0 w 46"/>
                    <a:gd name="T1" fmla="*/ 96 h 36"/>
                    <a:gd name="T2" fmla="*/ 264 w 46"/>
                    <a:gd name="T3" fmla="*/ 77 h 36"/>
                    <a:gd name="T4" fmla="*/ 377 w 46"/>
                    <a:gd name="T5" fmla="*/ 156 h 36"/>
                    <a:gd name="T6" fmla="*/ 369 w 46"/>
                    <a:gd name="T7" fmla="*/ 293 h 36"/>
                    <a:gd name="T8" fmla="*/ 426 w 46"/>
                    <a:gd name="T9" fmla="*/ 293 h 36"/>
                    <a:gd name="T10" fmla="*/ 418 w 46"/>
                    <a:gd name="T11" fmla="*/ 156 h 36"/>
                    <a:gd name="T12" fmla="*/ 418 w 46"/>
                    <a:gd name="T13" fmla="*/ 28 h 36"/>
                    <a:gd name="T14" fmla="*/ 281 w 46"/>
                    <a:gd name="T15" fmla="*/ 41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6">
                      <a:moveTo>
                        <a:pt x="0" y="10"/>
                      </a:moveTo>
                      <a:cubicBezTo>
                        <a:pt x="5" y="5"/>
                        <a:pt x="19" y="6"/>
                        <a:pt x="27" y="8"/>
                      </a:cubicBezTo>
                      <a:cubicBezTo>
                        <a:pt x="32" y="10"/>
                        <a:pt x="36" y="11"/>
                        <a:pt x="39" y="16"/>
                      </a:cubicBezTo>
                      <a:cubicBezTo>
                        <a:pt x="42" y="22"/>
                        <a:pt x="38" y="25"/>
                        <a:pt x="38" y="30"/>
                      </a:cubicBezTo>
                      <a:cubicBezTo>
                        <a:pt x="40" y="36"/>
                        <a:pt x="43" y="36"/>
                        <a:pt x="44" y="30"/>
                      </a:cubicBezTo>
                      <a:cubicBezTo>
                        <a:pt x="45" y="26"/>
                        <a:pt x="43" y="20"/>
                        <a:pt x="43" y="16"/>
                      </a:cubicBezTo>
                      <a:cubicBezTo>
                        <a:pt x="43" y="12"/>
                        <a:pt x="46" y="6"/>
                        <a:pt x="43" y="3"/>
                      </a:cubicBezTo>
                      <a:cubicBezTo>
                        <a:pt x="41" y="0"/>
                        <a:pt x="32" y="2"/>
                        <a:pt x="29" y="4"/>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5" name="Freeform 158">
                  <a:extLst>
                    <a:ext uri="{FF2B5EF4-FFF2-40B4-BE49-F238E27FC236}">
                      <a16:creationId xmlns:a16="http://schemas.microsoft.com/office/drawing/2014/main" id="{17BFDB19-3525-83F8-7235-B2A9A4E3DD95}"/>
                    </a:ext>
                  </a:extLst>
                </p:cNvPr>
                <p:cNvSpPr>
                  <a:spLocks/>
                </p:cNvSpPr>
                <p:nvPr/>
              </p:nvSpPr>
              <p:spPr bwMode="auto">
                <a:xfrm>
                  <a:off x="3443" y="2368"/>
                  <a:ext cx="70" cy="96"/>
                </a:xfrm>
                <a:custGeom>
                  <a:avLst/>
                  <a:gdLst>
                    <a:gd name="T0" fmla="*/ 144 w 33"/>
                    <a:gd name="T1" fmla="*/ 0 h 45"/>
                    <a:gd name="T2" fmla="*/ 17 w 33"/>
                    <a:gd name="T3" fmla="*/ 233 h 45"/>
                    <a:gd name="T4" fmla="*/ 229 w 33"/>
                    <a:gd name="T5" fmla="*/ 418 h 45"/>
                    <a:gd name="T6" fmla="*/ 265 w 33"/>
                    <a:gd name="T7" fmla="*/ 213 h 45"/>
                    <a:gd name="T8" fmla="*/ 314 w 33"/>
                    <a:gd name="T9" fmla="*/ 19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5">
                      <a:moveTo>
                        <a:pt x="15" y="0"/>
                      </a:moveTo>
                      <a:cubicBezTo>
                        <a:pt x="6" y="5"/>
                        <a:pt x="0" y="13"/>
                        <a:pt x="2" y="24"/>
                      </a:cubicBezTo>
                      <a:cubicBezTo>
                        <a:pt x="4" y="31"/>
                        <a:pt x="16" y="45"/>
                        <a:pt x="24" y="43"/>
                      </a:cubicBezTo>
                      <a:cubicBezTo>
                        <a:pt x="29" y="36"/>
                        <a:pt x="27" y="29"/>
                        <a:pt x="28" y="22"/>
                      </a:cubicBezTo>
                      <a:cubicBezTo>
                        <a:pt x="29" y="15"/>
                        <a:pt x="31" y="8"/>
                        <a:pt x="33" y="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6" name="Freeform 159">
                  <a:extLst>
                    <a:ext uri="{FF2B5EF4-FFF2-40B4-BE49-F238E27FC236}">
                      <a16:creationId xmlns:a16="http://schemas.microsoft.com/office/drawing/2014/main" id="{C11D2044-7959-A138-D42C-F0067B568B26}"/>
                    </a:ext>
                  </a:extLst>
                </p:cNvPr>
                <p:cNvSpPr>
                  <a:spLocks/>
                </p:cNvSpPr>
                <p:nvPr/>
              </p:nvSpPr>
              <p:spPr bwMode="auto">
                <a:xfrm>
                  <a:off x="3503" y="2536"/>
                  <a:ext cx="102" cy="77"/>
                </a:xfrm>
                <a:custGeom>
                  <a:avLst/>
                  <a:gdLst>
                    <a:gd name="T0" fmla="*/ 85 w 48"/>
                    <a:gd name="T1" fmla="*/ 88 h 36"/>
                    <a:gd name="T2" fmla="*/ 164 w 48"/>
                    <a:gd name="T3" fmla="*/ 310 h 36"/>
                    <a:gd name="T4" fmla="*/ 181 w 48"/>
                    <a:gd name="T5" fmla="*/ 156 h 36"/>
                    <a:gd name="T6" fmla="*/ 349 w 48"/>
                    <a:gd name="T7" fmla="*/ 109 h 36"/>
                    <a:gd name="T8" fmla="*/ 145 w 48"/>
                    <a:gd name="T9" fmla="*/ 51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36">
                      <a:moveTo>
                        <a:pt x="9" y="9"/>
                      </a:moveTo>
                      <a:cubicBezTo>
                        <a:pt x="0" y="18"/>
                        <a:pt x="2" y="36"/>
                        <a:pt x="17" y="32"/>
                      </a:cubicBezTo>
                      <a:cubicBezTo>
                        <a:pt x="12" y="27"/>
                        <a:pt x="14" y="20"/>
                        <a:pt x="19" y="16"/>
                      </a:cubicBezTo>
                      <a:cubicBezTo>
                        <a:pt x="24" y="13"/>
                        <a:pt x="32" y="14"/>
                        <a:pt x="36" y="11"/>
                      </a:cubicBezTo>
                      <a:cubicBezTo>
                        <a:pt x="48" y="0"/>
                        <a:pt x="20" y="4"/>
                        <a:pt x="15" y="5"/>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7" name="Freeform 160">
                  <a:extLst>
                    <a:ext uri="{FF2B5EF4-FFF2-40B4-BE49-F238E27FC236}">
                      <a16:creationId xmlns:a16="http://schemas.microsoft.com/office/drawing/2014/main" id="{01E02485-2839-D446-06A9-3D9EB4DA51DD}"/>
                    </a:ext>
                  </a:extLst>
                </p:cNvPr>
                <p:cNvSpPr>
                  <a:spLocks/>
                </p:cNvSpPr>
                <p:nvPr/>
              </p:nvSpPr>
              <p:spPr bwMode="auto">
                <a:xfrm>
                  <a:off x="3847" y="2070"/>
                  <a:ext cx="138" cy="122"/>
                </a:xfrm>
                <a:custGeom>
                  <a:avLst/>
                  <a:gdLst>
                    <a:gd name="T0" fmla="*/ 180 w 65"/>
                    <a:gd name="T1" fmla="*/ 559 h 57"/>
                    <a:gd name="T2" fmla="*/ 297 w 65"/>
                    <a:gd name="T3" fmla="*/ 482 h 57"/>
                    <a:gd name="T4" fmla="*/ 442 w 65"/>
                    <a:gd name="T5" fmla="*/ 482 h 57"/>
                    <a:gd name="T6" fmla="*/ 537 w 65"/>
                    <a:gd name="T7" fmla="*/ 430 h 57"/>
                    <a:gd name="T8" fmla="*/ 586 w 65"/>
                    <a:gd name="T9" fmla="*/ 302 h 57"/>
                    <a:gd name="T10" fmla="*/ 573 w 65"/>
                    <a:gd name="T11" fmla="*/ 146 h 57"/>
                    <a:gd name="T12" fmla="*/ 461 w 65"/>
                    <a:gd name="T13" fmla="*/ 51 h 57"/>
                    <a:gd name="T14" fmla="*/ 189 w 65"/>
                    <a:gd name="T15" fmla="*/ 205 h 57"/>
                    <a:gd name="T16" fmla="*/ 113 w 65"/>
                    <a:gd name="T17" fmla="*/ 55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57">
                      <a:moveTo>
                        <a:pt x="19" y="57"/>
                      </a:moveTo>
                      <a:cubicBezTo>
                        <a:pt x="22" y="56"/>
                        <a:pt x="26" y="50"/>
                        <a:pt x="31" y="49"/>
                      </a:cubicBezTo>
                      <a:cubicBezTo>
                        <a:pt x="36" y="47"/>
                        <a:pt x="41" y="48"/>
                        <a:pt x="46" y="49"/>
                      </a:cubicBezTo>
                      <a:cubicBezTo>
                        <a:pt x="53" y="50"/>
                        <a:pt x="53" y="50"/>
                        <a:pt x="56" y="44"/>
                      </a:cubicBezTo>
                      <a:cubicBezTo>
                        <a:pt x="58" y="40"/>
                        <a:pt x="59" y="36"/>
                        <a:pt x="61" y="31"/>
                      </a:cubicBezTo>
                      <a:cubicBezTo>
                        <a:pt x="63" y="25"/>
                        <a:pt x="65" y="19"/>
                        <a:pt x="60" y="15"/>
                      </a:cubicBezTo>
                      <a:cubicBezTo>
                        <a:pt x="56" y="12"/>
                        <a:pt x="53" y="7"/>
                        <a:pt x="48" y="5"/>
                      </a:cubicBezTo>
                      <a:cubicBezTo>
                        <a:pt x="37" y="0"/>
                        <a:pt x="27" y="11"/>
                        <a:pt x="20" y="21"/>
                      </a:cubicBezTo>
                      <a:cubicBezTo>
                        <a:pt x="17" y="27"/>
                        <a:pt x="0" y="53"/>
                        <a:pt x="12" y="56"/>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8" name="Freeform 161">
                  <a:extLst>
                    <a:ext uri="{FF2B5EF4-FFF2-40B4-BE49-F238E27FC236}">
                      <a16:creationId xmlns:a16="http://schemas.microsoft.com/office/drawing/2014/main" id="{7F9B5FCF-3C68-84BD-7A21-0BCBA6A899A2}"/>
                    </a:ext>
                  </a:extLst>
                </p:cNvPr>
                <p:cNvSpPr>
                  <a:spLocks/>
                </p:cNvSpPr>
                <p:nvPr/>
              </p:nvSpPr>
              <p:spPr bwMode="auto">
                <a:xfrm>
                  <a:off x="3825" y="2179"/>
                  <a:ext cx="94" cy="67"/>
                </a:xfrm>
                <a:custGeom>
                  <a:avLst/>
                  <a:gdLst>
                    <a:gd name="T0" fmla="*/ 145 w 44"/>
                    <a:gd name="T1" fmla="*/ 0 h 31"/>
                    <a:gd name="T2" fmla="*/ 9 w 44"/>
                    <a:gd name="T3" fmla="*/ 262 h 31"/>
                    <a:gd name="T4" fmla="*/ 224 w 44"/>
                    <a:gd name="T5" fmla="*/ 313 h 31"/>
                    <a:gd name="T6" fmla="*/ 233 w 44"/>
                    <a:gd name="T7" fmla="*/ 201 h 31"/>
                    <a:gd name="T8" fmla="*/ 429 w 44"/>
                    <a:gd name="T9" fmla="*/ 173 h 31"/>
                    <a:gd name="T10" fmla="*/ 241 w 44"/>
                    <a:gd name="T11" fmla="*/ 140 h 31"/>
                    <a:gd name="T12" fmla="*/ 156 w 44"/>
                    <a:gd name="T13" fmla="*/ 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31">
                      <a:moveTo>
                        <a:pt x="15" y="0"/>
                      </a:moveTo>
                      <a:cubicBezTo>
                        <a:pt x="11" y="5"/>
                        <a:pt x="0" y="20"/>
                        <a:pt x="1" y="26"/>
                      </a:cubicBezTo>
                      <a:cubicBezTo>
                        <a:pt x="8" y="29"/>
                        <a:pt x="16" y="30"/>
                        <a:pt x="23" y="31"/>
                      </a:cubicBezTo>
                      <a:cubicBezTo>
                        <a:pt x="16" y="28"/>
                        <a:pt x="15" y="20"/>
                        <a:pt x="24" y="20"/>
                      </a:cubicBezTo>
                      <a:cubicBezTo>
                        <a:pt x="30" y="19"/>
                        <a:pt x="39" y="23"/>
                        <a:pt x="44" y="17"/>
                      </a:cubicBezTo>
                      <a:cubicBezTo>
                        <a:pt x="38" y="18"/>
                        <a:pt x="31" y="17"/>
                        <a:pt x="25" y="14"/>
                      </a:cubicBezTo>
                      <a:cubicBezTo>
                        <a:pt x="19" y="11"/>
                        <a:pt x="20" y="6"/>
                        <a:pt x="16" y="1"/>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9" name="Freeform 162">
                  <a:extLst>
                    <a:ext uri="{FF2B5EF4-FFF2-40B4-BE49-F238E27FC236}">
                      <a16:creationId xmlns:a16="http://schemas.microsoft.com/office/drawing/2014/main" id="{A8240E40-357A-9EED-7ED7-FF2070A54B16}"/>
                    </a:ext>
                  </a:extLst>
                </p:cNvPr>
                <p:cNvSpPr>
                  <a:spLocks/>
                </p:cNvSpPr>
                <p:nvPr/>
              </p:nvSpPr>
              <p:spPr bwMode="auto">
                <a:xfrm>
                  <a:off x="3785" y="2235"/>
                  <a:ext cx="102" cy="49"/>
                </a:xfrm>
                <a:custGeom>
                  <a:avLst/>
                  <a:gdLst>
                    <a:gd name="T0" fmla="*/ 145 w 48"/>
                    <a:gd name="T1" fmla="*/ 9 h 23"/>
                    <a:gd name="T2" fmla="*/ 28 w 48"/>
                    <a:gd name="T3" fmla="*/ 181 h 23"/>
                    <a:gd name="T4" fmla="*/ 136 w 48"/>
                    <a:gd name="T5" fmla="*/ 222 h 23"/>
                    <a:gd name="T6" fmla="*/ 461 w 48"/>
                    <a:gd name="T7" fmla="*/ 77 h 23"/>
                    <a:gd name="T8" fmla="*/ 193 w 48"/>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23">
                      <a:moveTo>
                        <a:pt x="15" y="1"/>
                      </a:moveTo>
                      <a:cubicBezTo>
                        <a:pt x="12" y="6"/>
                        <a:pt x="0" y="12"/>
                        <a:pt x="3" y="19"/>
                      </a:cubicBezTo>
                      <a:cubicBezTo>
                        <a:pt x="8" y="19"/>
                        <a:pt x="11" y="20"/>
                        <a:pt x="14" y="23"/>
                      </a:cubicBezTo>
                      <a:cubicBezTo>
                        <a:pt x="4" y="4"/>
                        <a:pt x="44" y="16"/>
                        <a:pt x="48" y="8"/>
                      </a:cubicBezTo>
                      <a:cubicBezTo>
                        <a:pt x="41" y="4"/>
                        <a:pt x="26" y="7"/>
                        <a:pt x="20"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0" name="Freeform 163">
                  <a:extLst>
                    <a:ext uri="{FF2B5EF4-FFF2-40B4-BE49-F238E27FC236}">
                      <a16:creationId xmlns:a16="http://schemas.microsoft.com/office/drawing/2014/main" id="{4F759CA0-56DE-77D0-53B5-3AF4720922B6}"/>
                    </a:ext>
                  </a:extLst>
                </p:cNvPr>
                <p:cNvSpPr>
                  <a:spLocks/>
                </p:cNvSpPr>
                <p:nvPr/>
              </p:nvSpPr>
              <p:spPr bwMode="auto">
                <a:xfrm>
                  <a:off x="3592" y="2254"/>
                  <a:ext cx="120" cy="69"/>
                </a:xfrm>
                <a:custGeom>
                  <a:avLst/>
                  <a:gdLst>
                    <a:gd name="T0" fmla="*/ 0 w 56"/>
                    <a:gd name="T1" fmla="*/ 321 h 32"/>
                    <a:gd name="T2" fmla="*/ 551 w 56"/>
                    <a:gd name="T3" fmla="*/ 19 h 32"/>
                    <a:gd name="T4" fmla="*/ 551 w 56"/>
                    <a:gd name="T5" fmla="*/ 129 h 32"/>
                    <a:gd name="T6" fmla="*/ 69 w 56"/>
                    <a:gd name="T7" fmla="*/ 293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32">
                      <a:moveTo>
                        <a:pt x="0" y="32"/>
                      </a:moveTo>
                      <a:cubicBezTo>
                        <a:pt x="18" y="18"/>
                        <a:pt x="31" y="0"/>
                        <a:pt x="56" y="2"/>
                      </a:cubicBezTo>
                      <a:cubicBezTo>
                        <a:pt x="56" y="6"/>
                        <a:pt x="54" y="8"/>
                        <a:pt x="56" y="13"/>
                      </a:cubicBezTo>
                      <a:cubicBezTo>
                        <a:pt x="42" y="9"/>
                        <a:pt x="15" y="16"/>
                        <a:pt x="7" y="29"/>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1" name="Freeform 164">
                  <a:extLst>
                    <a:ext uri="{FF2B5EF4-FFF2-40B4-BE49-F238E27FC236}">
                      <a16:creationId xmlns:a16="http://schemas.microsoft.com/office/drawing/2014/main" id="{4B996245-86BA-D1AC-9E27-5C93D3F0887C}"/>
                    </a:ext>
                  </a:extLst>
                </p:cNvPr>
                <p:cNvSpPr>
                  <a:spLocks/>
                </p:cNvSpPr>
                <p:nvPr/>
              </p:nvSpPr>
              <p:spPr bwMode="auto">
                <a:xfrm>
                  <a:off x="3590" y="2368"/>
                  <a:ext cx="73" cy="89"/>
                </a:xfrm>
                <a:custGeom>
                  <a:avLst/>
                  <a:gdLst>
                    <a:gd name="T0" fmla="*/ 294 w 34"/>
                    <a:gd name="T1" fmla="*/ 8 h 42"/>
                    <a:gd name="T2" fmla="*/ 97 w 34"/>
                    <a:gd name="T3" fmla="*/ 153 h 42"/>
                    <a:gd name="T4" fmla="*/ 60 w 34"/>
                    <a:gd name="T5" fmla="*/ 273 h 42"/>
                    <a:gd name="T6" fmla="*/ 0 w 34"/>
                    <a:gd name="T7" fmla="*/ 401 h 42"/>
                    <a:gd name="T8" fmla="*/ 0 w 34"/>
                    <a:gd name="T9" fmla="*/ 401 h 42"/>
                    <a:gd name="T10" fmla="*/ 337 w 34"/>
                    <a:gd name="T11" fmla="*/ 153 h 42"/>
                    <a:gd name="T12" fmla="*/ 170 w 34"/>
                    <a:gd name="T13" fmla="*/ 212 h 42"/>
                    <a:gd name="T14" fmla="*/ 240 w 34"/>
                    <a:gd name="T15" fmla="*/ 59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42">
                      <a:moveTo>
                        <a:pt x="30" y="1"/>
                      </a:moveTo>
                      <a:cubicBezTo>
                        <a:pt x="23" y="0"/>
                        <a:pt x="13" y="9"/>
                        <a:pt x="10" y="16"/>
                      </a:cubicBezTo>
                      <a:cubicBezTo>
                        <a:pt x="8" y="20"/>
                        <a:pt x="7" y="25"/>
                        <a:pt x="6" y="29"/>
                      </a:cubicBezTo>
                      <a:cubicBezTo>
                        <a:pt x="4" y="33"/>
                        <a:pt x="1" y="38"/>
                        <a:pt x="0" y="42"/>
                      </a:cubicBezTo>
                      <a:cubicBezTo>
                        <a:pt x="0" y="42"/>
                        <a:pt x="0" y="42"/>
                        <a:pt x="0" y="42"/>
                      </a:cubicBezTo>
                      <a:cubicBezTo>
                        <a:pt x="11" y="42"/>
                        <a:pt x="24" y="28"/>
                        <a:pt x="34" y="16"/>
                      </a:cubicBezTo>
                      <a:cubicBezTo>
                        <a:pt x="31" y="18"/>
                        <a:pt x="21" y="25"/>
                        <a:pt x="17" y="22"/>
                      </a:cubicBezTo>
                      <a:cubicBezTo>
                        <a:pt x="11" y="18"/>
                        <a:pt x="22" y="9"/>
                        <a:pt x="24" y="6"/>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2" name="Freeform 165">
                  <a:extLst>
                    <a:ext uri="{FF2B5EF4-FFF2-40B4-BE49-F238E27FC236}">
                      <a16:creationId xmlns:a16="http://schemas.microsoft.com/office/drawing/2014/main" id="{612944AA-9F4E-4DE5-3BD3-0A47EECC0235}"/>
                    </a:ext>
                  </a:extLst>
                </p:cNvPr>
                <p:cNvSpPr>
                  <a:spLocks/>
                </p:cNvSpPr>
                <p:nvPr/>
              </p:nvSpPr>
              <p:spPr bwMode="auto">
                <a:xfrm>
                  <a:off x="3661" y="2735"/>
                  <a:ext cx="104" cy="62"/>
                </a:xfrm>
                <a:custGeom>
                  <a:avLst/>
                  <a:gdLst>
                    <a:gd name="T0" fmla="*/ 0 w 49"/>
                    <a:gd name="T1" fmla="*/ 60 h 29"/>
                    <a:gd name="T2" fmla="*/ 180 w 49"/>
                    <a:gd name="T3" fmla="*/ 197 h 29"/>
                    <a:gd name="T4" fmla="*/ 401 w 49"/>
                    <a:gd name="T5" fmla="*/ 265 h 29"/>
                    <a:gd name="T6" fmla="*/ 325 w 49"/>
                    <a:gd name="T7" fmla="*/ 41 h 29"/>
                    <a:gd name="T8" fmla="*/ 59 w 49"/>
                    <a:gd name="T9" fmla="*/ 4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29">
                      <a:moveTo>
                        <a:pt x="0" y="6"/>
                      </a:moveTo>
                      <a:cubicBezTo>
                        <a:pt x="5" y="11"/>
                        <a:pt x="12" y="17"/>
                        <a:pt x="19" y="20"/>
                      </a:cubicBezTo>
                      <a:cubicBezTo>
                        <a:pt x="23" y="21"/>
                        <a:pt x="39" y="29"/>
                        <a:pt x="42" y="27"/>
                      </a:cubicBezTo>
                      <a:cubicBezTo>
                        <a:pt x="49" y="21"/>
                        <a:pt x="40" y="7"/>
                        <a:pt x="34" y="4"/>
                      </a:cubicBezTo>
                      <a:cubicBezTo>
                        <a:pt x="26" y="0"/>
                        <a:pt x="14" y="3"/>
                        <a:pt x="6" y="4"/>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3" name="Freeform 166">
                  <a:extLst>
                    <a:ext uri="{FF2B5EF4-FFF2-40B4-BE49-F238E27FC236}">
                      <a16:creationId xmlns:a16="http://schemas.microsoft.com/office/drawing/2014/main" id="{FC42EE4A-7DDB-4DAA-1955-409BB8A0FD44}"/>
                    </a:ext>
                  </a:extLst>
                </p:cNvPr>
                <p:cNvSpPr>
                  <a:spLocks/>
                </p:cNvSpPr>
                <p:nvPr/>
              </p:nvSpPr>
              <p:spPr bwMode="auto">
                <a:xfrm>
                  <a:off x="3597" y="2607"/>
                  <a:ext cx="81" cy="94"/>
                </a:xfrm>
                <a:custGeom>
                  <a:avLst/>
                  <a:gdLst>
                    <a:gd name="T0" fmla="*/ 350 w 38"/>
                    <a:gd name="T1" fmla="*/ 421 h 44"/>
                    <a:gd name="T2" fmla="*/ 222 w 38"/>
                    <a:gd name="T3" fmla="*/ 224 h 44"/>
                    <a:gd name="T4" fmla="*/ 369 w 38"/>
                    <a:gd name="T5" fmla="*/ 41 h 44"/>
                    <a:gd name="T6" fmla="*/ 369 w 38"/>
                    <a:gd name="T7" fmla="*/ 41 h 44"/>
                    <a:gd name="T8" fmla="*/ 77 w 38"/>
                    <a:gd name="T9" fmla="*/ 205 h 44"/>
                    <a:gd name="T10" fmla="*/ 9 w 38"/>
                    <a:gd name="T11" fmla="*/ 370 h 44"/>
                    <a:gd name="T12" fmla="*/ 185 w 38"/>
                    <a:gd name="T13" fmla="*/ 41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44">
                      <a:moveTo>
                        <a:pt x="36" y="43"/>
                      </a:moveTo>
                      <a:cubicBezTo>
                        <a:pt x="27" y="44"/>
                        <a:pt x="22" y="30"/>
                        <a:pt x="23" y="23"/>
                      </a:cubicBezTo>
                      <a:cubicBezTo>
                        <a:pt x="23" y="14"/>
                        <a:pt x="31" y="9"/>
                        <a:pt x="38" y="4"/>
                      </a:cubicBezTo>
                      <a:cubicBezTo>
                        <a:pt x="38" y="4"/>
                        <a:pt x="38" y="4"/>
                        <a:pt x="38" y="4"/>
                      </a:cubicBezTo>
                      <a:cubicBezTo>
                        <a:pt x="29" y="0"/>
                        <a:pt x="13" y="15"/>
                        <a:pt x="8" y="21"/>
                      </a:cubicBezTo>
                      <a:cubicBezTo>
                        <a:pt x="6" y="24"/>
                        <a:pt x="0" y="35"/>
                        <a:pt x="1" y="38"/>
                      </a:cubicBezTo>
                      <a:cubicBezTo>
                        <a:pt x="4" y="44"/>
                        <a:pt x="16" y="39"/>
                        <a:pt x="19" y="4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4" name="Freeform 167">
                  <a:extLst>
                    <a:ext uri="{FF2B5EF4-FFF2-40B4-BE49-F238E27FC236}">
                      <a16:creationId xmlns:a16="http://schemas.microsoft.com/office/drawing/2014/main" id="{441F28F6-A964-301A-4202-28EFA45EFE97}"/>
                    </a:ext>
                  </a:extLst>
                </p:cNvPr>
                <p:cNvSpPr>
                  <a:spLocks/>
                </p:cNvSpPr>
                <p:nvPr/>
              </p:nvSpPr>
              <p:spPr bwMode="auto">
                <a:xfrm>
                  <a:off x="3894" y="2620"/>
                  <a:ext cx="49" cy="100"/>
                </a:xfrm>
                <a:custGeom>
                  <a:avLst/>
                  <a:gdLst>
                    <a:gd name="T0" fmla="*/ 40 w 23"/>
                    <a:gd name="T1" fmla="*/ 153 h 47"/>
                    <a:gd name="T2" fmla="*/ 0 w 23"/>
                    <a:gd name="T3" fmla="*/ 445 h 47"/>
                    <a:gd name="T4" fmla="*/ 85 w 23"/>
                    <a:gd name="T5" fmla="*/ 309 h 47"/>
                    <a:gd name="T6" fmla="*/ 153 w 23"/>
                    <a:gd name="T7" fmla="*/ 453 h 47"/>
                    <a:gd name="T8" fmla="*/ 213 w 23"/>
                    <a:gd name="T9" fmla="*/ 194 h 47"/>
                    <a:gd name="T10" fmla="*/ 104 w 23"/>
                    <a:gd name="T11" fmla="*/ 117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47">
                      <a:moveTo>
                        <a:pt x="4" y="16"/>
                      </a:moveTo>
                      <a:cubicBezTo>
                        <a:pt x="7" y="16"/>
                        <a:pt x="1" y="42"/>
                        <a:pt x="0" y="46"/>
                      </a:cubicBezTo>
                      <a:cubicBezTo>
                        <a:pt x="2" y="44"/>
                        <a:pt x="6" y="33"/>
                        <a:pt x="9" y="32"/>
                      </a:cubicBezTo>
                      <a:cubicBezTo>
                        <a:pt x="17" y="30"/>
                        <a:pt x="16" y="43"/>
                        <a:pt x="16" y="47"/>
                      </a:cubicBezTo>
                      <a:cubicBezTo>
                        <a:pt x="23" y="42"/>
                        <a:pt x="22" y="28"/>
                        <a:pt x="22" y="20"/>
                      </a:cubicBezTo>
                      <a:cubicBezTo>
                        <a:pt x="21" y="13"/>
                        <a:pt x="18" y="0"/>
                        <a:pt x="11" y="1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5" name="Freeform 168">
                  <a:extLst>
                    <a:ext uri="{FF2B5EF4-FFF2-40B4-BE49-F238E27FC236}">
                      <a16:creationId xmlns:a16="http://schemas.microsoft.com/office/drawing/2014/main" id="{B446B6D8-1DC1-DA90-9D6F-696EB6719E65}"/>
                    </a:ext>
                  </a:extLst>
                </p:cNvPr>
                <p:cNvSpPr>
                  <a:spLocks/>
                </p:cNvSpPr>
                <p:nvPr/>
              </p:nvSpPr>
              <p:spPr bwMode="auto">
                <a:xfrm>
                  <a:off x="3953" y="2846"/>
                  <a:ext cx="109" cy="133"/>
                </a:xfrm>
                <a:custGeom>
                  <a:avLst/>
                  <a:gdLst>
                    <a:gd name="T0" fmla="*/ 68 w 51"/>
                    <a:gd name="T1" fmla="*/ 148 h 62"/>
                    <a:gd name="T2" fmla="*/ 9 w 51"/>
                    <a:gd name="T3" fmla="*/ 378 h 62"/>
                    <a:gd name="T4" fmla="*/ 19 w 51"/>
                    <a:gd name="T5" fmla="*/ 611 h 62"/>
                    <a:gd name="T6" fmla="*/ 197 w 51"/>
                    <a:gd name="T7" fmla="*/ 257 h 62"/>
                    <a:gd name="T8" fmla="*/ 361 w 51"/>
                    <a:gd name="T9" fmla="*/ 534 h 62"/>
                    <a:gd name="T10" fmla="*/ 479 w 51"/>
                    <a:gd name="T11" fmla="*/ 157 h 62"/>
                    <a:gd name="T12" fmla="*/ 333 w 51"/>
                    <a:gd name="T13" fmla="*/ 41 h 62"/>
                    <a:gd name="T14" fmla="*/ 173 w 51"/>
                    <a:gd name="T15" fmla="*/ 41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2">
                      <a:moveTo>
                        <a:pt x="7" y="15"/>
                      </a:moveTo>
                      <a:cubicBezTo>
                        <a:pt x="3" y="23"/>
                        <a:pt x="0" y="29"/>
                        <a:pt x="1" y="38"/>
                      </a:cubicBezTo>
                      <a:cubicBezTo>
                        <a:pt x="3" y="45"/>
                        <a:pt x="0" y="56"/>
                        <a:pt x="2" y="62"/>
                      </a:cubicBezTo>
                      <a:cubicBezTo>
                        <a:pt x="9" y="51"/>
                        <a:pt x="7" y="32"/>
                        <a:pt x="20" y="26"/>
                      </a:cubicBezTo>
                      <a:cubicBezTo>
                        <a:pt x="36" y="19"/>
                        <a:pt x="40" y="44"/>
                        <a:pt x="37" y="54"/>
                      </a:cubicBezTo>
                      <a:cubicBezTo>
                        <a:pt x="47" y="47"/>
                        <a:pt x="51" y="28"/>
                        <a:pt x="49" y="16"/>
                      </a:cubicBezTo>
                      <a:cubicBezTo>
                        <a:pt x="47" y="9"/>
                        <a:pt x="41" y="5"/>
                        <a:pt x="34" y="4"/>
                      </a:cubicBezTo>
                      <a:cubicBezTo>
                        <a:pt x="29" y="4"/>
                        <a:pt x="22" y="0"/>
                        <a:pt x="18" y="4"/>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6" name="Freeform 169">
                  <a:extLst>
                    <a:ext uri="{FF2B5EF4-FFF2-40B4-BE49-F238E27FC236}">
                      <a16:creationId xmlns:a16="http://schemas.microsoft.com/office/drawing/2014/main" id="{F64A5EC0-99AA-EC15-C111-D5216F4A0B03}"/>
                    </a:ext>
                  </a:extLst>
                </p:cNvPr>
                <p:cNvSpPr>
                  <a:spLocks/>
                </p:cNvSpPr>
                <p:nvPr/>
              </p:nvSpPr>
              <p:spPr bwMode="auto">
                <a:xfrm>
                  <a:off x="3836" y="2972"/>
                  <a:ext cx="96" cy="101"/>
                </a:xfrm>
                <a:custGeom>
                  <a:avLst/>
                  <a:gdLst>
                    <a:gd name="T0" fmla="*/ 309 w 45"/>
                    <a:gd name="T1" fmla="*/ 28 h 47"/>
                    <a:gd name="T2" fmla="*/ 173 w 45"/>
                    <a:gd name="T3" fmla="*/ 217 h 47"/>
                    <a:gd name="T4" fmla="*/ 9 w 45"/>
                    <a:gd name="T5" fmla="*/ 329 h 47"/>
                    <a:gd name="T6" fmla="*/ 205 w 45"/>
                    <a:gd name="T7" fmla="*/ 269 h 47"/>
                    <a:gd name="T8" fmla="*/ 233 w 45"/>
                    <a:gd name="T9" fmla="*/ 466 h 47"/>
                    <a:gd name="T10" fmla="*/ 397 w 45"/>
                    <a:gd name="T11" fmla="*/ 226 h 47"/>
                    <a:gd name="T12" fmla="*/ 341 w 45"/>
                    <a:gd name="T13" fmla="*/ 52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47">
                      <a:moveTo>
                        <a:pt x="32" y="3"/>
                      </a:moveTo>
                      <a:cubicBezTo>
                        <a:pt x="28" y="10"/>
                        <a:pt x="25" y="17"/>
                        <a:pt x="18" y="22"/>
                      </a:cubicBezTo>
                      <a:cubicBezTo>
                        <a:pt x="13" y="25"/>
                        <a:pt x="0" y="27"/>
                        <a:pt x="1" y="33"/>
                      </a:cubicBezTo>
                      <a:cubicBezTo>
                        <a:pt x="6" y="33"/>
                        <a:pt x="15" y="25"/>
                        <a:pt x="21" y="27"/>
                      </a:cubicBezTo>
                      <a:cubicBezTo>
                        <a:pt x="28" y="29"/>
                        <a:pt x="27" y="41"/>
                        <a:pt x="24" y="47"/>
                      </a:cubicBezTo>
                      <a:cubicBezTo>
                        <a:pt x="32" y="42"/>
                        <a:pt x="38" y="32"/>
                        <a:pt x="41" y="23"/>
                      </a:cubicBezTo>
                      <a:cubicBezTo>
                        <a:pt x="42" y="20"/>
                        <a:pt x="45" y="0"/>
                        <a:pt x="35" y="5"/>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7" name="Freeform 170">
                  <a:extLst>
                    <a:ext uri="{FF2B5EF4-FFF2-40B4-BE49-F238E27FC236}">
                      <a16:creationId xmlns:a16="http://schemas.microsoft.com/office/drawing/2014/main" id="{1A254440-FFBA-0F3C-80B2-894452869A1A}"/>
                    </a:ext>
                  </a:extLst>
                </p:cNvPr>
                <p:cNvSpPr>
                  <a:spLocks/>
                </p:cNvSpPr>
                <p:nvPr/>
              </p:nvSpPr>
              <p:spPr bwMode="auto">
                <a:xfrm>
                  <a:off x="4050" y="3015"/>
                  <a:ext cx="130" cy="71"/>
                </a:xfrm>
                <a:custGeom>
                  <a:avLst/>
                  <a:gdLst>
                    <a:gd name="T0" fmla="*/ 9 w 61"/>
                    <a:gd name="T1" fmla="*/ 189 h 33"/>
                    <a:gd name="T2" fmla="*/ 0 w 61"/>
                    <a:gd name="T3" fmla="*/ 217 h 33"/>
                    <a:gd name="T4" fmla="*/ 273 w 61"/>
                    <a:gd name="T5" fmla="*/ 101 h 33"/>
                    <a:gd name="T6" fmla="*/ 394 w 61"/>
                    <a:gd name="T7" fmla="*/ 329 h 33"/>
                    <a:gd name="T8" fmla="*/ 454 w 61"/>
                    <a:gd name="T9" fmla="*/ 88 h 33"/>
                    <a:gd name="T10" fmla="*/ 173 w 61"/>
                    <a:gd name="T11" fmla="*/ 28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3">
                      <a:moveTo>
                        <a:pt x="1" y="19"/>
                      </a:moveTo>
                      <a:cubicBezTo>
                        <a:pt x="1" y="20"/>
                        <a:pt x="0" y="21"/>
                        <a:pt x="0" y="22"/>
                      </a:cubicBezTo>
                      <a:cubicBezTo>
                        <a:pt x="10" y="19"/>
                        <a:pt x="16" y="9"/>
                        <a:pt x="28" y="10"/>
                      </a:cubicBezTo>
                      <a:cubicBezTo>
                        <a:pt x="36" y="11"/>
                        <a:pt x="52" y="26"/>
                        <a:pt x="41" y="33"/>
                      </a:cubicBezTo>
                      <a:cubicBezTo>
                        <a:pt x="50" y="27"/>
                        <a:pt x="61" y="16"/>
                        <a:pt x="47" y="9"/>
                      </a:cubicBezTo>
                      <a:cubicBezTo>
                        <a:pt x="38" y="3"/>
                        <a:pt x="28" y="0"/>
                        <a:pt x="18" y="3"/>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8" name="Freeform 171">
                  <a:extLst>
                    <a:ext uri="{FF2B5EF4-FFF2-40B4-BE49-F238E27FC236}">
                      <a16:creationId xmlns:a16="http://schemas.microsoft.com/office/drawing/2014/main" id="{AC95DAF1-4E8E-BD41-9992-86DC4C4779AE}"/>
                    </a:ext>
                  </a:extLst>
                </p:cNvPr>
                <p:cNvSpPr>
                  <a:spLocks/>
                </p:cNvSpPr>
                <p:nvPr/>
              </p:nvSpPr>
              <p:spPr bwMode="auto">
                <a:xfrm>
                  <a:off x="3738" y="2955"/>
                  <a:ext cx="100" cy="114"/>
                </a:xfrm>
                <a:custGeom>
                  <a:avLst/>
                  <a:gdLst>
                    <a:gd name="T0" fmla="*/ 445 w 47"/>
                    <a:gd name="T1" fmla="*/ 318 h 53"/>
                    <a:gd name="T2" fmla="*/ 349 w 47"/>
                    <a:gd name="T3" fmla="*/ 101 h 53"/>
                    <a:gd name="T4" fmla="*/ 181 w 47"/>
                    <a:gd name="T5" fmla="*/ 112 h 53"/>
                    <a:gd name="T6" fmla="*/ 136 w 47"/>
                    <a:gd name="T7" fmla="*/ 338 h 53"/>
                    <a:gd name="T8" fmla="*/ 0 w 47"/>
                    <a:gd name="T9" fmla="*/ 527 h 53"/>
                    <a:gd name="T10" fmla="*/ 128 w 47"/>
                    <a:gd name="T11" fmla="*/ 407 h 53"/>
                    <a:gd name="T12" fmla="*/ 232 w 47"/>
                    <a:gd name="T13" fmla="*/ 269 h 53"/>
                    <a:gd name="T14" fmla="*/ 453 w 47"/>
                    <a:gd name="T15" fmla="*/ 398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53">
                      <a:moveTo>
                        <a:pt x="46" y="32"/>
                      </a:moveTo>
                      <a:cubicBezTo>
                        <a:pt x="41" y="29"/>
                        <a:pt x="40" y="16"/>
                        <a:pt x="36" y="10"/>
                      </a:cubicBezTo>
                      <a:cubicBezTo>
                        <a:pt x="31" y="3"/>
                        <a:pt x="21" y="0"/>
                        <a:pt x="19" y="11"/>
                      </a:cubicBezTo>
                      <a:cubicBezTo>
                        <a:pt x="17" y="19"/>
                        <a:pt x="18" y="26"/>
                        <a:pt x="14" y="34"/>
                      </a:cubicBezTo>
                      <a:cubicBezTo>
                        <a:pt x="10" y="41"/>
                        <a:pt x="4" y="46"/>
                        <a:pt x="0" y="53"/>
                      </a:cubicBezTo>
                      <a:cubicBezTo>
                        <a:pt x="4" y="49"/>
                        <a:pt x="9" y="45"/>
                        <a:pt x="13" y="41"/>
                      </a:cubicBezTo>
                      <a:cubicBezTo>
                        <a:pt x="18" y="37"/>
                        <a:pt x="20" y="32"/>
                        <a:pt x="24" y="27"/>
                      </a:cubicBezTo>
                      <a:cubicBezTo>
                        <a:pt x="32" y="16"/>
                        <a:pt x="43" y="32"/>
                        <a:pt x="47" y="4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9" name="Freeform 172">
                  <a:extLst>
                    <a:ext uri="{FF2B5EF4-FFF2-40B4-BE49-F238E27FC236}">
                      <a16:creationId xmlns:a16="http://schemas.microsoft.com/office/drawing/2014/main" id="{142B207E-1837-3985-560A-FA604140A0F0}"/>
                    </a:ext>
                  </a:extLst>
                </p:cNvPr>
                <p:cNvSpPr>
                  <a:spLocks/>
                </p:cNvSpPr>
                <p:nvPr/>
              </p:nvSpPr>
              <p:spPr bwMode="auto">
                <a:xfrm>
                  <a:off x="3413" y="3067"/>
                  <a:ext cx="126" cy="98"/>
                </a:xfrm>
                <a:custGeom>
                  <a:avLst/>
                  <a:gdLst>
                    <a:gd name="T0" fmla="*/ 233 w 59"/>
                    <a:gd name="T1" fmla="*/ 28 h 46"/>
                    <a:gd name="T2" fmla="*/ 28 w 59"/>
                    <a:gd name="T3" fmla="*/ 241 h 46"/>
                    <a:gd name="T4" fmla="*/ 49 w 59"/>
                    <a:gd name="T5" fmla="*/ 394 h 46"/>
                    <a:gd name="T6" fmla="*/ 214 w 59"/>
                    <a:gd name="T7" fmla="*/ 437 h 46"/>
                    <a:gd name="T8" fmla="*/ 156 w 59"/>
                    <a:gd name="T9" fmla="*/ 281 h 46"/>
                    <a:gd name="T10" fmla="*/ 265 w 59"/>
                    <a:gd name="T11" fmla="*/ 145 h 46"/>
                    <a:gd name="T12" fmla="*/ 506 w 59"/>
                    <a:gd name="T13" fmla="*/ 309 h 46"/>
                    <a:gd name="T14" fmla="*/ 547 w 59"/>
                    <a:gd name="T15" fmla="*/ 136 h 46"/>
                    <a:gd name="T16" fmla="*/ 410 w 59"/>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46">
                      <a:moveTo>
                        <a:pt x="24" y="3"/>
                      </a:moveTo>
                      <a:cubicBezTo>
                        <a:pt x="16" y="6"/>
                        <a:pt x="6" y="18"/>
                        <a:pt x="3" y="25"/>
                      </a:cubicBezTo>
                      <a:cubicBezTo>
                        <a:pt x="1" y="31"/>
                        <a:pt x="0" y="37"/>
                        <a:pt x="5" y="41"/>
                      </a:cubicBezTo>
                      <a:cubicBezTo>
                        <a:pt x="10" y="45"/>
                        <a:pt x="16" y="43"/>
                        <a:pt x="22" y="45"/>
                      </a:cubicBezTo>
                      <a:cubicBezTo>
                        <a:pt x="13" y="46"/>
                        <a:pt x="15" y="34"/>
                        <a:pt x="16" y="29"/>
                      </a:cubicBezTo>
                      <a:cubicBezTo>
                        <a:pt x="17" y="22"/>
                        <a:pt x="21" y="19"/>
                        <a:pt x="27" y="15"/>
                      </a:cubicBezTo>
                      <a:cubicBezTo>
                        <a:pt x="41" y="8"/>
                        <a:pt x="52" y="18"/>
                        <a:pt x="52" y="32"/>
                      </a:cubicBezTo>
                      <a:cubicBezTo>
                        <a:pt x="59" y="30"/>
                        <a:pt x="58" y="20"/>
                        <a:pt x="56" y="14"/>
                      </a:cubicBezTo>
                      <a:cubicBezTo>
                        <a:pt x="54" y="5"/>
                        <a:pt x="50" y="2"/>
                        <a:pt x="42"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0" name="Freeform 173">
                  <a:extLst>
                    <a:ext uri="{FF2B5EF4-FFF2-40B4-BE49-F238E27FC236}">
                      <a16:creationId xmlns:a16="http://schemas.microsoft.com/office/drawing/2014/main" id="{FB1E9175-7F5D-0E9E-F630-772B90FC421B}"/>
                    </a:ext>
                  </a:extLst>
                </p:cNvPr>
                <p:cNvSpPr>
                  <a:spLocks/>
                </p:cNvSpPr>
                <p:nvPr/>
              </p:nvSpPr>
              <p:spPr bwMode="auto">
                <a:xfrm>
                  <a:off x="3509" y="2769"/>
                  <a:ext cx="120" cy="150"/>
                </a:xfrm>
                <a:custGeom>
                  <a:avLst/>
                  <a:gdLst>
                    <a:gd name="T0" fmla="*/ 51 w 56"/>
                    <a:gd name="T1" fmla="*/ 51 h 70"/>
                    <a:gd name="T2" fmla="*/ 0 w 56"/>
                    <a:gd name="T3" fmla="*/ 137 h 70"/>
                    <a:gd name="T4" fmla="*/ 345 w 56"/>
                    <a:gd name="T5" fmla="*/ 294 h 70"/>
                    <a:gd name="T6" fmla="*/ 326 w 56"/>
                    <a:gd name="T7" fmla="*/ 491 h 70"/>
                    <a:gd name="T8" fmla="*/ 345 w 56"/>
                    <a:gd name="T9" fmla="*/ 688 h 70"/>
                    <a:gd name="T10" fmla="*/ 463 w 56"/>
                    <a:gd name="T11" fmla="*/ 454 h 70"/>
                    <a:gd name="T12" fmla="*/ 510 w 56"/>
                    <a:gd name="T13" fmla="*/ 234 h 70"/>
                    <a:gd name="T14" fmla="*/ 354 w 56"/>
                    <a:gd name="T15" fmla="*/ 88 h 70"/>
                    <a:gd name="T16" fmla="*/ 120 w 56"/>
                    <a:gd name="T17" fmla="*/ 41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 h="70">
                      <a:moveTo>
                        <a:pt x="5" y="5"/>
                      </a:moveTo>
                      <a:cubicBezTo>
                        <a:pt x="3" y="8"/>
                        <a:pt x="0" y="11"/>
                        <a:pt x="0" y="14"/>
                      </a:cubicBezTo>
                      <a:cubicBezTo>
                        <a:pt x="14" y="15"/>
                        <a:pt x="31" y="13"/>
                        <a:pt x="35" y="30"/>
                      </a:cubicBezTo>
                      <a:cubicBezTo>
                        <a:pt x="37" y="37"/>
                        <a:pt x="32" y="42"/>
                        <a:pt x="33" y="50"/>
                      </a:cubicBezTo>
                      <a:cubicBezTo>
                        <a:pt x="34" y="56"/>
                        <a:pt x="35" y="63"/>
                        <a:pt x="35" y="70"/>
                      </a:cubicBezTo>
                      <a:cubicBezTo>
                        <a:pt x="40" y="63"/>
                        <a:pt x="43" y="54"/>
                        <a:pt x="47" y="46"/>
                      </a:cubicBezTo>
                      <a:cubicBezTo>
                        <a:pt x="52" y="39"/>
                        <a:pt x="56" y="32"/>
                        <a:pt x="52" y="24"/>
                      </a:cubicBezTo>
                      <a:cubicBezTo>
                        <a:pt x="49" y="17"/>
                        <a:pt x="42" y="13"/>
                        <a:pt x="36" y="9"/>
                      </a:cubicBezTo>
                      <a:cubicBezTo>
                        <a:pt x="30" y="6"/>
                        <a:pt x="19" y="0"/>
                        <a:pt x="12" y="4"/>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1" name="Freeform 174">
                  <a:extLst>
                    <a:ext uri="{FF2B5EF4-FFF2-40B4-BE49-F238E27FC236}">
                      <a16:creationId xmlns:a16="http://schemas.microsoft.com/office/drawing/2014/main" id="{76EC1D69-0721-0DB7-CB0C-654C92D4472D}"/>
                    </a:ext>
                  </a:extLst>
                </p:cNvPr>
                <p:cNvSpPr>
                  <a:spLocks/>
                </p:cNvSpPr>
                <p:nvPr/>
              </p:nvSpPr>
              <p:spPr bwMode="auto">
                <a:xfrm>
                  <a:off x="3582" y="2906"/>
                  <a:ext cx="64" cy="64"/>
                </a:xfrm>
                <a:custGeom>
                  <a:avLst/>
                  <a:gdLst>
                    <a:gd name="T0" fmla="*/ 265 w 30"/>
                    <a:gd name="T1" fmla="*/ 0 h 30"/>
                    <a:gd name="T2" fmla="*/ 292 w 30"/>
                    <a:gd name="T3" fmla="*/ 250 h 30"/>
                    <a:gd name="T4" fmla="*/ 0 w 30"/>
                    <a:gd name="T5" fmla="*/ 273 h 30"/>
                    <a:gd name="T6" fmla="*/ 0 60000 65536"/>
                    <a:gd name="T7" fmla="*/ 0 60000 65536"/>
                    <a:gd name="T8" fmla="*/ 0 60000 65536"/>
                  </a:gdLst>
                  <a:ahLst/>
                  <a:cxnLst>
                    <a:cxn ang="T6">
                      <a:pos x="T0" y="T1"/>
                    </a:cxn>
                    <a:cxn ang="T7">
                      <a:pos x="T2" y="T3"/>
                    </a:cxn>
                    <a:cxn ang="T8">
                      <a:pos x="T4" y="T5"/>
                    </a:cxn>
                  </a:cxnLst>
                  <a:rect l="0" t="0" r="r" b="b"/>
                  <a:pathLst>
                    <a:path w="30" h="30">
                      <a:moveTo>
                        <a:pt x="27" y="0"/>
                      </a:moveTo>
                      <a:cubicBezTo>
                        <a:pt x="23" y="6"/>
                        <a:pt x="20" y="25"/>
                        <a:pt x="30" y="26"/>
                      </a:cubicBezTo>
                      <a:cubicBezTo>
                        <a:pt x="25" y="28"/>
                        <a:pt x="4" y="30"/>
                        <a:pt x="0" y="28"/>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2" name="Freeform 175">
                  <a:extLst>
                    <a:ext uri="{FF2B5EF4-FFF2-40B4-BE49-F238E27FC236}">
                      <a16:creationId xmlns:a16="http://schemas.microsoft.com/office/drawing/2014/main" id="{CF64C3C3-B8F8-5BFC-ADAF-8175733769CC}"/>
                    </a:ext>
                  </a:extLst>
                </p:cNvPr>
                <p:cNvSpPr>
                  <a:spLocks/>
                </p:cNvSpPr>
                <p:nvPr/>
              </p:nvSpPr>
              <p:spPr bwMode="auto">
                <a:xfrm>
                  <a:off x="3652" y="2147"/>
                  <a:ext cx="98" cy="77"/>
                </a:xfrm>
                <a:custGeom>
                  <a:avLst/>
                  <a:gdLst>
                    <a:gd name="T0" fmla="*/ 104 w 46"/>
                    <a:gd name="T1" fmla="*/ 96 h 36"/>
                    <a:gd name="T2" fmla="*/ 164 w 46"/>
                    <a:gd name="T3" fmla="*/ 257 h 36"/>
                    <a:gd name="T4" fmla="*/ 0 w 46"/>
                    <a:gd name="T5" fmla="*/ 342 h 36"/>
                    <a:gd name="T6" fmla="*/ 205 w 46"/>
                    <a:gd name="T7" fmla="*/ 310 h 36"/>
                    <a:gd name="T8" fmla="*/ 377 w 46"/>
                    <a:gd name="T9" fmla="*/ 265 h 36"/>
                    <a:gd name="T10" fmla="*/ 437 w 46"/>
                    <a:gd name="T11" fmla="*/ 128 h 36"/>
                    <a:gd name="T12" fmla="*/ 358 w 46"/>
                    <a:gd name="T13" fmla="*/ 0 h 36"/>
                    <a:gd name="T14" fmla="*/ 128 w 46"/>
                    <a:gd name="T15" fmla="*/ 8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6">
                      <a:moveTo>
                        <a:pt x="11" y="10"/>
                      </a:moveTo>
                      <a:cubicBezTo>
                        <a:pt x="19" y="7"/>
                        <a:pt x="19" y="21"/>
                        <a:pt x="17" y="26"/>
                      </a:cubicBezTo>
                      <a:cubicBezTo>
                        <a:pt x="13" y="33"/>
                        <a:pt x="5" y="31"/>
                        <a:pt x="0" y="35"/>
                      </a:cubicBezTo>
                      <a:cubicBezTo>
                        <a:pt x="6" y="36"/>
                        <a:pt x="14" y="33"/>
                        <a:pt x="21" y="32"/>
                      </a:cubicBezTo>
                      <a:cubicBezTo>
                        <a:pt x="27" y="31"/>
                        <a:pt x="33" y="31"/>
                        <a:pt x="39" y="27"/>
                      </a:cubicBezTo>
                      <a:cubicBezTo>
                        <a:pt x="45" y="23"/>
                        <a:pt x="46" y="20"/>
                        <a:pt x="45" y="13"/>
                      </a:cubicBezTo>
                      <a:cubicBezTo>
                        <a:pt x="44" y="9"/>
                        <a:pt x="42" y="0"/>
                        <a:pt x="37" y="0"/>
                      </a:cubicBezTo>
                      <a:cubicBezTo>
                        <a:pt x="34" y="7"/>
                        <a:pt x="19" y="7"/>
                        <a:pt x="13" y="9"/>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3" name="Freeform 176">
                  <a:extLst>
                    <a:ext uri="{FF2B5EF4-FFF2-40B4-BE49-F238E27FC236}">
                      <a16:creationId xmlns:a16="http://schemas.microsoft.com/office/drawing/2014/main" id="{C2CDB443-ECFE-7EF0-E3C9-169D9FC90CB3}"/>
                    </a:ext>
                  </a:extLst>
                </p:cNvPr>
                <p:cNvSpPr>
                  <a:spLocks/>
                </p:cNvSpPr>
                <p:nvPr/>
              </p:nvSpPr>
              <p:spPr bwMode="auto">
                <a:xfrm>
                  <a:off x="3674" y="1805"/>
                  <a:ext cx="155" cy="137"/>
                </a:xfrm>
                <a:custGeom>
                  <a:avLst/>
                  <a:gdLst>
                    <a:gd name="T0" fmla="*/ 125 w 73"/>
                    <a:gd name="T1" fmla="*/ 248 h 64"/>
                    <a:gd name="T2" fmla="*/ 297 w 73"/>
                    <a:gd name="T3" fmla="*/ 248 h 64"/>
                    <a:gd name="T4" fmla="*/ 333 w 73"/>
                    <a:gd name="T5" fmla="*/ 441 h 64"/>
                    <a:gd name="T6" fmla="*/ 153 w 73"/>
                    <a:gd name="T7" fmla="*/ 482 h 64"/>
                    <a:gd name="T8" fmla="*/ 0 w 73"/>
                    <a:gd name="T9" fmla="*/ 578 h 64"/>
                    <a:gd name="T10" fmla="*/ 306 w 73"/>
                    <a:gd name="T11" fmla="*/ 531 h 64"/>
                    <a:gd name="T12" fmla="*/ 450 w 73"/>
                    <a:gd name="T13" fmla="*/ 599 h 64"/>
                    <a:gd name="T14" fmla="*/ 699 w 73"/>
                    <a:gd name="T15" fmla="*/ 542 h 64"/>
                    <a:gd name="T16" fmla="*/ 537 w 73"/>
                    <a:gd name="T17" fmla="*/ 345 h 64"/>
                    <a:gd name="T18" fmla="*/ 442 w 73"/>
                    <a:gd name="T19" fmla="*/ 96 h 64"/>
                    <a:gd name="T20" fmla="*/ 221 w 73"/>
                    <a:gd name="T21" fmla="*/ 137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 h="64">
                      <a:moveTo>
                        <a:pt x="13" y="25"/>
                      </a:moveTo>
                      <a:cubicBezTo>
                        <a:pt x="18" y="22"/>
                        <a:pt x="25" y="20"/>
                        <a:pt x="31" y="25"/>
                      </a:cubicBezTo>
                      <a:cubicBezTo>
                        <a:pt x="35" y="29"/>
                        <a:pt x="39" y="39"/>
                        <a:pt x="35" y="45"/>
                      </a:cubicBezTo>
                      <a:cubicBezTo>
                        <a:pt x="31" y="49"/>
                        <a:pt x="21" y="48"/>
                        <a:pt x="16" y="49"/>
                      </a:cubicBezTo>
                      <a:cubicBezTo>
                        <a:pt x="9" y="51"/>
                        <a:pt x="5" y="55"/>
                        <a:pt x="0" y="59"/>
                      </a:cubicBezTo>
                      <a:cubicBezTo>
                        <a:pt x="10" y="55"/>
                        <a:pt x="21" y="54"/>
                        <a:pt x="32" y="54"/>
                      </a:cubicBezTo>
                      <a:cubicBezTo>
                        <a:pt x="41" y="54"/>
                        <a:pt x="49" y="49"/>
                        <a:pt x="47" y="61"/>
                      </a:cubicBezTo>
                      <a:cubicBezTo>
                        <a:pt x="53" y="63"/>
                        <a:pt x="72" y="64"/>
                        <a:pt x="73" y="55"/>
                      </a:cubicBezTo>
                      <a:cubicBezTo>
                        <a:pt x="73" y="46"/>
                        <a:pt x="60" y="42"/>
                        <a:pt x="56" y="35"/>
                      </a:cubicBezTo>
                      <a:cubicBezTo>
                        <a:pt x="51" y="28"/>
                        <a:pt x="51" y="17"/>
                        <a:pt x="46" y="10"/>
                      </a:cubicBezTo>
                      <a:cubicBezTo>
                        <a:pt x="38" y="0"/>
                        <a:pt x="31" y="10"/>
                        <a:pt x="23" y="14"/>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4" name="Freeform 177">
                  <a:extLst>
                    <a:ext uri="{FF2B5EF4-FFF2-40B4-BE49-F238E27FC236}">
                      <a16:creationId xmlns:a16="http://schemas.microsoft.com/office/drawing/2014/main" id="{8F9DCCDC-9946-06A4-D7A3-0927DB5E07AA}"/>
                    </a:ext>
                  </a:extLst>
                </p:cNvPr>
                <p:cNvSpPr>
                  <a:spLocks/>
                </p:cNvSpPr>
                <p:nvPr/>
              </p:nvSpPr>
              <p:spPr bwMode="auto">
                <a:xfrm>
                  <a:off x="4082" y="1671"/>
                  <a:ext cx="40" cy="30"/>
                </a:xfrm>
                <a:custGeom>
                  <a:avLst/>
                  <a:gdLst>
                    <a:gd name="T0" fmla="*/ 177 w 19"/>
                    <a:gd name="T1" fmla="*/ 9 h 14"/>
                    <a:gd name="T2" fmla="*/ 84 w 19"/>
                    <a:gd name="T3" fmla="*/ 120 h 14"/>
                    <a:gd name="T4" fmla="*/ 84 w 19"/>
                    <a:gd name="T5" fmla="*/ 0 h 14"/>
                    <a:gd name="T6" fmla="*/ 0 60000 65536"/>
                    <a:gd name="T7" fmla="*/ 0 60000 65536"/>
                    <a:gd name="T8" fmla="*/ 0 60000 65536"/>
                  </a:gdLst>
                  <a:ahLst/>
                  <a:cxnLst>
                    <a:cxn ang="T6">
                      <a:pos x="T0" y="T1"/>
                    </a:cxn>
                    <a:cxn ang="T7">
                      <a:pos x="T2" y="T3"/>
                    </a:cxn>
                    <a:cxn ang="T8">
                      <a:pos x="T4" y="T5"/>
                    </a:cxn>
                  </a:cxnLst>
                  <a:rect l="0" t="0" r="r" b="b"/>
                  <a:pathLst>
                    <a:path w="19" h="14">
                      <a:moveTo>
                        <a:pt x="19" y="1"/>
                      </a:moveTo>
                      <a:cubicBezTo>
                        <a:pt x="11" y="0"/>
                        <a:pt x="6" y="5"/>
                        <a:pt x="9" y="12"/>
                      </a:cubicBezTo>
                      <a:cubicBezTo>
                        <a:pt x="0" y="14"/>
                        <a:pt x="1" y="1"/>
                        <a:pt x="9"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5" name="Freeform 178">
                  <a:extLst>
                    <a:ext uri="{FF2B5EF4-FFF2-40B4-BE49-F238E27FC236}">
                      <a16:creationId xmlns:a16="http://schemas.microsoft.com/office/drawing/2014/main" id="{B7A5EC1D-36B1-ACCC-97AA-363161CD5935}"/>
                    </a:ext>
                  </a:extLst>
                </p:cNvPr>
                <p:cNvSpPr>
                  <a:spLocks/>
                </p:cNvSpPr>
                <p:nvPr/>
              </p:nvSpPr>
              <p:spPr bwMode="auto">
                <a:xfrm>
                  <a:off x="4391" y="2442"/>
                  <a:ext cx="69" cy="94"/>
                </a:xfrm>
                <a:custGeom>
                  <a:avLst/>
                  <a:gdLst>
                    <a:gd name="T0" fmla="*/ 0 w 32"/>
                    <a:gd name="T1" fmla="*/ 0 h 44"/>
                    <a:gd name="T2" fmla="*/ 140 w 32"/>
                    <a:gd name="T3" fmla="*/ 214 h 44"/>
                    <a:gd name="T4" fmla="*/ 101 w 32"/>
                    <a:gd name="T5" fmla="*/ 429 h 44"/>
                    <a:gd name="T6" fmla="*/ 201 w 32"/>
                    <a:gd name="T7" fmla="*/ 342 h 44"/>
                    <a:gd name="T8" fmla="*/ 302 w 32"/>
                    <a:gd name="T9" fmla="*/ 293 h 44"/>
                    <a:gd name="T10" fmla="*/ 250 w 32"/>
                    <a:gd name="T11" fmla="*/ 205 h 44"/>
                    <a:gd name="T12" fmla="*/ 149 w 32"/>
                    <a:gd name="T13" fmla="*/ 96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44">
                      <a:moveTo>
                        <a:pt x="0" y="0"/>
                      </a:moveTo>
                      <a:cubicBezTo>
                        <a:pt x="5" y="0"/>
                        <a:pt x="13" y="17"/>
                        <a:pt x="14" y="22"/>
                      </a:cubicBezTo>
                      <a:cubicBezTo>
                        <a:pt x="18" y="32"/>
                        <a:pt x="12" y="36"/>
                        <a:pt x="10" y="44"/>
                      </a:cubicBezTo>
                      <a:cubicBezTo>
                        <a:pt x="14" y="41"/>
                        <a:pt x="16" y="37"/>
                        <a:pt x="20" y="35"/>
                      </a:cubicBezTo>
                      <a:cubicBezTo>
                        <a:pt x="23" y="33"/>
                        <a:pt x="29" y="31"/>
                        <a:pt x="30" y="30"/>
                      </a:cubicBezTo>
                      <a:cubicBezTo>
                        <a:pt x="32" y="26"/>
                        <a:pt x="27" y="24"/>
                        <a:pt x="25" y="21"/>
                      </a:cubicBezTo>
                      <a:cubicBezTo>
                        <a:pt x="21" y="18"/>
                        <a:pt x="19" y="14"/>
                        <a:pt x="15" y="1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6" name="Freeform 179">
                  <a:extLst>
                    <a:ext uri="{FF2B5EF4-FFF2-40B4-BE49-F238E27FC236}">
                      <a16:creationId xmlns:a16="http://schemas.microsoft.com/office/drawing/2014/main" id="{FA46CC2D-A36C-2237-4543-34C7F92721CA}"/>
                    </a:ext>
                  </a:extLst>
                </p:cNvPr>
                <p:cNvSpPr>
                  <a:spLocks/>
                </p:cNvSpPr>
                <p:nvPr/>
              </p:nvSpPr>
              <p:spPr bwMode="auto">
                <a:xfrm>
                  <a:off x="4496" y="2442"/>
                  <a:ext cx="75" cy="118"/>
                </a:xfrm>
                <a:custGeom>
                  <a:avLst/>
                  <a:gdLst>
                    <a:gd name="T0" fmla="*/ 96 w 35"/>
                    <a:gd name="T1" fmla="*/ 88 h 55"/>
                    <a:gd name="T2" fmla="*/ 28 w 35"/>
                    <a:gd name="T3" fmla="*/ 197 h 55"/>
                    <a:gd name="T4" fmla="*/ 28 w 35"/>
                    <a:gd name="T5" fmla="*/ 309 h 55"/>
                    <a:gd name="T6" fmla="*/ 109 w 35"/>
                    <a:gd name="T7" fmla="*/ 543 h 55"/>
                    <a:gd name="T8" fmla="*/ 225 w 35"/>
                    <a:gd name="T9" fmla="*/ 534 h 55"/>
                    <a:gd name="T10" fmla="*/ 345 w 35"/>
                    <a:gd name="T11" fmla="*/ 493 h 55"/>
                    <a:gd name="T12" fmla="*/ 109 w 35"/>
                    <a:gd name="T13" fmla="*/ 285 h 55"/>
                    <a:gd name="T14" fmla="*/ 137 w 35"/>
                    <a:gd name="T15" fmla="*/ 109 h 55"/>
                    <a:gd name="T16" fmla="*/ 156 w 35"/>
                    <a:gd name="T17" fmla="*/ 51 h 55"/>
                    <a:gd name="T18" fmla="*/ 225 w 35"/>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55">
                      <a:moveTo>
                        <a:pt x="10" y="9"/>
                      </a:moveTo>
                      <a:cubicBezTo>
                        <a:pt x="7" y="12"/>
                        <a:pt x="5" y="17"/>
                        <a:pt x="3" y="20"/>
                      </a:cubicBezTo>
                      <a:cubicBezTo>
                        <a:pt x="1" y="25"/>
                        <a:pt x="0" y="27"/>
                        <a:pt x="3" y="31"/>
                      </a:cubicBezTo>
                      <a:cubicBezTo>
                        <a:pt x="8" y="38"/>
                        <a:pt x="13" y="46"/>
                        <a:pt x="11" y="55"/>
                      </a:cubicBezTo>
                      <a:cubicBezTo>
                        <a:pt x="15" y="53"/>
                        <a:pt x="19" y="54"/>
                        <a:pt x="23" y="54"/>
                      </a:cubicBezTo>
                      <a:cubicBezTo>
                        <a:pt x="27" y="53"/>
                        <a:pt x="31" y="52"/>
                        <a:pt x="35" y="50"/>
                      </a:cubicBezTo>
                      <a:cubicBezTo>
                        <a:pt x="23" y="54"/>
                        <a:pt x="11" y="41"/>
                        <a:pt x="11" y="29"/>
                      </a:cubicBezTo>
                      <a:cubicBezTo>
                        <a:pt x="11" y="23"/>
                        <a:pt x="12" y="17"/>
                        <a:pt x="14" y="11"/>
                      </a:cubicBezTo>
                      <a:cubicBezTo>
                        <a:pt x="15" y="9"/>
                        <a:pt x="14" y="7"/>
                        <a:pt x="16" y="5"/>
                      </a:cubicBezTo>
                      <a:cubicBezTo>
                        <a:pt x="18" y="3"/>
                        <a:pt x="21" y="2"/>
                        <a:pt x="23"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7" name="Freeform 180">
                  <a:extLst>
                    <a:ext uri="{FF2B5EF4-FFF2-40B4-BE49-F238E27FC236}">
                      <a16:creationId xmlns:a16="http://schemas.microsoft.com/office/drawing/2014/main" id="{D1EB0CEC-BBE1-3093-F922-368F8289C292}"/>
                    </a:ext>
                  </a:extLst>
                </p:cNvPr>
                <p:cNvSpPr>
                  <a:spLocks/>
                </p:cNvSpPr>
                <p:nvPr/>
              </p:nvSpPr>
              <p:spPr bwMode="auto">
                <a:xfrm>
                  <a:off x="4567" y="2573"/>
                  <a:ext cx="55" cy="36"/>
                </a:xfrm>
                <a:custGeom>
                  <a:avLst/>
                  <a:gdLst>
                    <a:gd name="T0" fmla="*/ 220 w 26"/>
                    <a:gd name="T1" fmla="*/ 0 h 17"/>
                    <a:gd name="T2" fmla="*/ 188 w 26"/>
                    <a:gd name="T3" fmla="*/ 59 h 17"/>
                    <a:gd name="T4" fmla="*/ 161 w 26"/>
                    <a:gd name="T5" fmla="*/ 136 h 17"/>
                    <a:gd name="T6" fmla="*/ 59 w 26"/>
                    <a:gd name="T7" fmla="*/ 161 h 17"/>
                    <a:gd name="T8" fmla="*/ 28 w 26"/>
                    <a:gd name="T9" fmla="*/ 59 h 17"/>
                    <a:gd name="T10" fmla="*/ 144 w 26"/>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7">
                      <a:moveTo>
                        <a:pt x="23" y="0"/>
                      </a:moveTo>
                      <a:cubicBezTo>
                        <a:pt x="26" y="4"/>
                        <a:pt x="23" y="3"/>
                        <a:pt x="20" y="6"/>
                      </a:cubicBezTo>
                      <a:cubicBezTo>
                        <a:pt x="17" y="8"/>
                        <a:pt x="16" y="9"/>
                        <a:pt x="17" y="14"/>
                      </a:cubicBezTo>
                      <a:cubicBezTo>
                        <a:pt x="13" y="13"/>
                        <a:pt x="6" y="11"/>
                        <a:pt x="6" y="17"/>
                      </a:cubicBezTo>
                      <a:cubicBezTo>
                        <a:pt x="3" y="13"/>
                        <a:pt x="0" y="10"/>
                        <a:pt x="3" y="6"/>
                      </a:cubicBezTo>
                      <a:cubicBezTo>
                        <a:pt x="6" y="2"/>
                        <a:pt x="11" y="1"/>
                        <a:pt x="15"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8" name="Freeform 181">
                  <a:extLst>
                    <a:ext uri="{FF2B5EF4-FFF2-40B4-BE49-F238E27FC236}">
                      <a16:creationId xmlns:a16="http://schemas.microsoft.com/office/drawing/2014/main" id="{D7BE6B27-AD13-8EB2-5839-6CC91273A22B}"/>
                    </a:ext>
                  </a:extLst>
                </p:cNvPr>
                <p:cNvSpPr>
                  <a:spLocks/>
                </p:cNvSpPr>
                <p:nvPr/>
              </p:nvSpPr>
              <p:spPr bwMode="auto">
                <a:xfrm>
                  <a:off x="4614" y="2451"/>
                  <a:ext cx="102" cy="47"/>
                </a:xfrm>
                <a:custGeom>
                  <a:avLst/>
                  <a:gdLst>
                    <a:gd name="T0" fmla="*/ 49 w 48"/>
                    <a:gd name="T1" fmla="*/ 0 h 22"/>
                    <a:gd name="T2" fmla="*/ 272 w 48"/>
                    <a:gd name="T3" fmla="*/ 214 h 22"/>
                    <a:gd name="T4" fmla="*/ 461 w 48"/>
                    <a:gd name="T5" fmla="*/ 96 h 22"/>
                    <a:gd name="T6" fmla="*/ 357 w 48"/>
                    <a:gd name="T7" fmla="*/ 68 h 22"/>
                    <a:gd name="T8" fmla="*/ 249 w 48"/>
                    <a:gd name="T9" fmla="*/ 96 h 22"/>
                    <a:gd name="T10" fmla="*/ 60 w 48"/>
                    <a:gd name="T11" fmla="*/ 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2">
                      <a:moveTo>
                        <a:pt x="5" y="0"/>
                      </a:moveTo>
                      <a:cubicBezTo>
                        <a:pt x="0" y="13"/>
                        <a:pt x="24" y="13"/>
                        <a:pt x="28" y="22"/>
                      </a:cubicBezTo>
                      <a:cubicBezTo>
                        <a:pt x="31" y="14"/>
                        <a:pt x="39" y="11"/>
                        <a:pt x="48" y="10"/>
                      </a:cubicBezTo>
                      <a:cubicBezTo>
                        <a:pt x="44" y="10"/>
                        <a:pt x="41" y="8"/>
                        <a:pt x="37" y="7"/>
                      </a:cubicBezTo>
                      <a:cubicBezTo>
                        <a:pt x="33" y="7"/>
                        <a:pt x="30" y="9"/>
                        <a:pt x="26" y="10"/>
                      </a:cubicBezTo>
                      <a:cubicBezTo>
                        <a:pt x="19" y="11"/>
                        <a:pt x="10" y="7"/>
                        <a:pt x="6" y="1"/>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9" name="Freeform 182">
                  <a:extLst>
                    <a:ext uri="{FF2B5EF4-FFF2-40B4-BE49-F238E27FC236}">
                      <a16:creationId xmlns:a16="http://schemas.microsoft.com/office/drawing/2014/main" id="{723085BD-6955-1DF0-4213-61DBFB9E36A4}"/>
                    </a:ext>
                  </a:extLst>
                </p:cNvPr>
                <p:cNvSpPr>
                  <a:spLocks/>
                </p:cNvSpPr>
                <p:nvPr/>
              </p:nvSpPr>
              <p:spPr bwMode="auto">
                <a:xfrm>
                  <a:off x="4761" y="2519"/>
                  <a:ext cx="79" cy="90"/>
                </a:xfrm>
                <a:custGeom>
                  <a:avLst/>
                  <a:gdLst>
                    <a:gd name="T0" fmla="*/ 214 w 37"/>
                    <a:gd name="T1" fmla="*/ 19 h 42"/>
                    <a:gd name="T2" fmla="*/ 233 w 37"/>
                    <a:gd name="T3" fmla="*/ 41 h 42"/>
                    <a:gd name="T4" fmla="*/ 241 w 37"/>
                    <a:gd name="T5" fmla="*/ 96 h 42"/>
                    <a:gd name="T6" fmla="*/ 188 w 37"/>
                    <a:gd name="T7" fmla="*/ 206 h 42"/>
                    <a:gd name="T8" fmla="*/ 0 w 37"/>
                    <a:gd name="T9" fmla="*/ 354 h 42"/>
                    <a:gd name="T10" fmla="*/ 301 w 37"/>
                    <a:gd name="T11" fmla="*/ 249 h 42"/>
                    <a:gd name="T12" fmla="*/ 361 w 37"/>
                    <a:gd name="T13" fmla="*/ 120 h 42"/>
                    <a:gd name="T14" fmla="*/ 293 w 37"/>
                    <a:gd name="T15" fmla="*/ 19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42">
                      <a:moveTo>
                        <a:pt x="22" y="2"/>
                      </a:moveTo>
                      <a:cubicBezTo>
                        <a:pt x="20" y="3"/>
                        <a:pt x="23" y="2"/>
                        <a:pt x="24" y="4"/>
                      </a:cubicBezTo>
                      <a:cubicBezTo>
                        <a:pt x="25" y="6"/>
                        <a:pt x="25" y="8"/>
                        <a:pt x="25" y="10"/>
                      </a:cubicBezTo>
                      <a:cubicBezTo>
                        <a:pt x="25" y="15"/>
                        <a:pt x="22" y="17"/>
                        <a:pt x="19" y="21"/>
                      </a:cubicBezTo>
                      <a:cubicBezTo>
                        <a:pt x="13" y="28"/>
                        <a:pt x="10" y="33"/>
                        <a:pt x="0" y="36"/>
                      </a:cubicBezTo>
                      <a:cubicBezTo>
                        <a:pt x="5" y="42"/>
                        <a:pt x="26" y="28"/>
                        <a:pt x="31" y="25"/>
                      </a:cubicBezTo>
                      <a:cubicBezTo>
                        <a:pt x="35" y="21"/>
                        <a:pt x="37" y="18"/>
                        <a:pt x="37" y="12"/>
                      </a:cubicBezTo>
                      <a:cubicBezTo>
                        <a:pt x="37" y="8"/>
                        <a:pt x="37" y="0"/>
                        <a:pt x="30" y="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0" name="Freeform 183">
                  <a:extLst>
                    <a:ext uri="{FF2B5EF4-FFF2-40B4-BE49-F238E27FC236}">
                      <a16:creationId xmlns:a16="http://schemas.microsoft.com/office/drawing/2014/main" id="{4E5E8400-44D9-83C9-768A-49CFA68A0603}"/>
                    </a:ext>
                  </a:extLst>
                </p:cNvPr>
                <p:cNvSpPr>
                  <a:spLocks/>
                </p:cNvSpPr>
                <p:nvPr/>
              </p:nvSpPr>
              <p:spPr bwMode="auto">
                <a:xfrm>
                  <a:off x="4994" y="2472"/>
                  <a:ext cx="79" cy="84"/>
                </a:xfrm>
                <a:custGeom>
                  <a:avLst/>
                  <a:gdLst>
                    <a:gd name="T0" fmla="*/ 233 w 37"/>
                    <a:gd name="T1" fmla="*/ 0 h 39"/>
                    <a:gd name="T2" fmla="*/ 0 w 37"/>
                    <a:gd name="T3" fmla="*/ 330 h 39"/>
                    <a:gd name="T4" fmla="*/ 241 w 37"/>
                    <a:gd name="T5" fmla="*/ 390 h 39"/>
                    <a:gd name="T6" fmla="*/ 293 w 37"/>
                    <a:gd name="T7" fmla="*/ 1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9">
                      <a:moveTo>
                        <a:pt x="24" y="0"/>
                      </a:moveTo>
                      <a:cubicBezTo>
                        <a:pt x="27" y="14"/>
                        <a:pt x="17" y="34"/>
                        <a:pt x="0" y="33"/>
                      </a:cubicBezTo>
                      <a:cubicBezTo>
                        <a:pt x="8" y="35"/>
                        <a:pt x="18" y="38"/>
                        <a:pt x="25" y="39"/>
                      </a:cubicBezTo>
                      <a:cubicBezTo>
                        <a:pt x="37" y="39"/>
                        <a:pt x="32" y="22"/>
                        <a:pt x="30" y="16"/>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1" name="Freeform 184">
                  <a:extLst>
                    <a:ext uri="{FF2B5EF4-FFF2-40B4-BE49-F238E27FC236}">
                      <a16:creationId xmlns:a16="http://schemas.microsoft.com/office/drawing/2014/main" id="{3D8688D2-A2FD-A37E-4F2B-2820BA5D54F3}"/>
                    </a:ext>
                  </a:extLst>
                </p:cNvPr>
                <p:cNvSpPr>
                  <a:spLocks/>
                </p:cNvSpPr>
                <p:nvPr/>
              </p:nvSpPr>
              <p:spPr bwMode="auto">
                <a:xfrm>
                  <a:off x="4812" y="2598"/>
                  <a:ext cx="92" cy="150"/>
                </a:xfrm>
                <a:custGeom>
                  <a:avLst/>
                  <a:gdLst>
                    <a:gd name="T0" fmla="*/ 421 w 43"/>
                    <a:gd name="T1" fmla="*/ 41 h 70"/>
                    <a:gd name="T2" fmla="*/ 362 w 43"/>
                    <a:gd name="T3" fmla="*/ 362 h 70"/>
                    <a:gd name="T4" fmla="*/ 233 w 43"/>
                    <a:gd name="T5" fmla="*/ 257 h 70"/>
                    <a:gd name="T6" fmla="*/ 137 w 43"/>
                    <a:gd name="T7" fmla="*/ 373 h 70"/>
                    <a:gd name="T8" fmla="*/ 205 w 43"/>
                    <a:gd name="T9" fmla="*/ 688 h 70"/>
                    <a:gd name="T10" fmla="*/ 60 w 43"/>
                    <a:gd name="T11" fmla="*/ 285 h 70"/>
                    <a:gd name="T12" fmla="*/ 60 w 43"/>
                    <a:gd name="T13" fmla="*/ 165 h 70"/>
                    <a:gd name="T14" fmla="*/ 178 w 43"/>
                    <a:gd name="T15" fmla="*/ 137 h 70"/>
                    <a:gd name="T16" fmla="*/ 334 w 43"/>
                    <a:gd name="T17" fmla="*/ 0 h 70"/>
                    <a:gd name="T18" fmla="*/ 413 w 43"/>
                    <a:gd name="T19" fmla="*/ 41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70">
                      <a:moveTo>
                        <a:pt x="43" y="4"/>
                      </a:moveTo>
                      <a:cubicBezTo>
                        <a:pt x="34" y="11"/>
                        <a:pt x="34" y="28"/>
                        <a:pt x="37" y="37"/>
                      </a:cubicBezTo>
                      <a:cubicBezTo>
                        <a:pt x="33" y="33"/>
                        <a:pt x="31" y="25"/>
                        <a:pt x="24" y="26"/>
                      </a:cubicBezTo>
                      <a:cubicBezTo>
                        <a:pt x="20" y="27"/>
                        <a:pt x="15" y="34"/>
                        <a:pt x="14" y="38"/>
                      </a:cubicBezTo>
                      <a:cubicBezTo>
                        <a:pt x="10" y="49"/>
                        <a:pt x="16" y="60"/>
                        <a:pt x="21" y="70"/>
                      </a:cubicBezTo>
                      <a:cubicBezTo>
                        <a:pt x="0" y="65"/>
                        <a:pt x="3" y="45"/>
                        <a:pt x="6" y="29"/>
                      </a:cubicBezTo>
                      <a:cubicBezTo>
                        <a:pt x="6" y="26"/>
                        <a:pt x="4" y="20"/>
                        <a:pt x="6" y="17"/>
                      </a:cubicBezTo>
                      <a:cubicBezTo>
                        <a:pt x="8" y="15"/>
                        <a:pt x="15" y="14"/>
                        <a:pt x="18" y="14"/>
                      </a:cubicBezTo>
                      <a:cubicBezTo>
                        <a:pt x="27" y="12"/>
                        <a:pt x="32" y="10"/>
                        <a:pt x="34" y="0"/>
                      </a:cubicBezTo>
                      <a:cubicBezTo>
                        <a:pt x="36" y="1"/>
                        <a:pt x="41" y="2"/>
                        <a:pt x="42" y="4"/>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2" name="Freeform 185">
                  <a:extLst>
                    <a:ext uri="{FF2B5EF4-FFF2-40B4-BE49-F238E27FC236}">
                      <a16:creationId xmlns:a16="http://schemas.microsoft.com/office/drawing/2014/main" id="{A6FF4D24-185C-EE93-D700-A2AA024883D2}"/>
                    </a:ext>
                  </a:extLst>
                </p:cNvPr>
                <p:cNvSpPr>
                  <a:spLocks/>
                </p:cNvSpPr>
                <p:nvPr/>
              </p:nvSpPr>
              <p:spPr bwMode="auto">
                <a:xfrm>
                  <a:off x="4877" y="2757"/>
                  <a:ext cx="64" cy="66"/>
                </a:xfrm>
                <a:custGeom>
                  <a:avLst/>
                  <a:gdLst>
                    <a:gd name="T0" fmla="*/ 77 w 30"/>
                    <a:gd name="T1" fmla="*/ 290 h 31"/>
                    <a:gd name="T2" fmla="*/ 273 w 30"/>
                    <a:gd name="T3" fmla="*/ 273 h 31"/>
                    <a:gd name="T4" fmla="*/ 292 w 30"/>
                    <a:gd name="T5" fmla="*/ 117 h 31"/>
                    <a:gd name="T6" fmla="*/ 137 w 30"/>
                    <a:gd name="T7" fmla="*/ 172 h 31"/>
                    <a:gd name="T8" fmla="*/ 137 w 30"/>
                    <a:gd name="T9" fmla="*/ 0 h 31"/>
                    <a:gd name="T10" fmla="*/ 49 w 30"/>
                    <a:gd name="T11" fmla="*/ 258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1">
                      <a:moveTo>
                        <a:pt x="8" y="30"/>
                      </a:moveTo>
                      <a:cubicBezTo>
                        <a:pt x="13" y="31"/>
                        <a:pt x="22" y="28"/>
                        <a:pt x="28" y="28"/>
                      </a:cubicBezTo>
                      <a:cubicBezTo>
                        <a:pt x="26" y="23"/>
                        <a:pt x="26" y="16"/>
                        <a:pt x="30" y="12"/>
                      </a:cubicBezTo>
                      <a:cubicBezTo>
                        <a:pt x="26" y="15"/>
                        <a:pt x="20" y="24"/>
                        <a:pt x="14" y="18"/>
                      </a:cubicBezTo>
                      <a:cubicBezTo>
                        <a:pt x="10" y="13"/>
                        <a:pt x="14" y="5"/>
                        <a:pt x="14" y="0"/>
                      </a:cubicBezTo>
                      <a:cubicBezTo>
                        <a:pt x="4" y="6"/>
                        <a:pt x="0" y="16"/>
                        <a:pt x="5" y="27"/>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3" name="Freeform 186">
                  <a:extLst>
                    <a:ext uri="{FF2B5EF4-FFF2-40B4-BE49-F238E27FC236}">
                      <a16:creationId xmlns:a16="http://schemas.microsoft.com/office/drawing/2014/main" id="{D0A62890-6CC9-C4C1-0731-A57CBAB35B43}"/>
                    </a:ext>
                  </a:extLst>
                </p:cNvPr>
                <p:cNvSpPr>
                  <a:spLocks/>
                </p:cNvSpPr>
                <p:nvPr/>
              </p:nvSpPr>
              <p:spPr bwMode="auto">
                <a:xfrm>
                  <a:off x="4159" y="2695"/>
                  <a:ext cx="53" cy="106"/>
                </a:xfrm>
                <a:custGeom>
                  <a:avLst/>
                  <a:gdLst>
                    <a:gd name="T0" fmla="*/ 153 w 25"/>
                    <a:gd name="T1" fmla="*/ 0 h 50"/>
                    <a:gd name="T2" fmla="*/ 180 w 25"/>
                    <a:gd name="T3" fmla="*/ 144 h 50"/>
                    <a:gd name="T4" fmla="*/ 237 w 25"/>
                    <a:gd name="T5" fmla="*/ 314 h 50"/>
                    <a:gd name="T6" fmla="*/ 76 w 25"/>
                    <a:gd name="T7" fmla="*/ 477 h 50"/>
                    <a:gd name="T8" fmla="*/ 17 w 25"/>
                    <a:gd name="T9" fmla="*/ 350 h 50"/>
                    <a:gd name="T10" fmla="*/ 17 w 25"/>
                    <a:gd name="T11" fmla="*/ 220 h 50"/>
                    <a:gd name="T12" fmla="*/ 49 w 25"/>
                    <a:gd name="T13" fmla="*/ 95 h 50"/>
                    <a:gd name="T14" fmla="*/ 144 w 25"/>
                    <a:gd name="T15" fmla="*/ 1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50">
                      <a:moveTo>
                        <a:pt x="16" y="0"/>
                      </a:moveTo>
                      <a:cubicBezTo>
                        <a:pt x="13" y="3"/>
                        <a:pt x="18" y="12"/>
                        <a:pt x="19" y="15"/>
                      </a:cubicBezTo>
                      <a:cubicBezTo>
                        <a:pt x="21" y="21"/>
                        <a:pt x="22" y="27"/>
                        <a:pt x="25" y="33"/>
                      </a:cubicBezTo>
                      <a:cubicBezTo>
                        <a:pt x="18" y="37"/>
                        <a:pt x="15" y="46"/>
                        <a:pt x="8" y="50"/>
                      </a:cubicBezTo>
                      <a:cubicBezTo>
                        <a:pt x="6" y="46"/>
                        <a:pt x="3" y="41"/>
                        <a:pt x="2" y="37"/>
                      </a:cubicBezTo>
                      <a:cubicBezTo>
                        <a:pt x="0" y="32"/>
                        <a:pt x="1" y="28"/>
                        <a:pt x="2" y="23"/>
                      </a:cubicBezTo>
                      <a:cubicBezTo>
                        <a:pt x="2" y="19"/>
                        <a:pt x="2" y="14"/>
                        <a:pt x="5" y="10"/>
                      </a:cubicBezTo>
                      <a:cubicBezTo>
                        <a:pt x="7" y="6"/>
                        <a:pt x="12" y="5"/>
                        <a:pt x="15" y="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4" name="Freeform 187">
                  <a:extLst>
                    <a:ext uri="{FF2B5EF4-FFF2-40B4-BE49-F238E27FC236}">
                      <a16:creationId xmlns:a16="http://schemas.microsoft.com/office/drawing/2014/main" id="{E7E0C320-A1AD-8D56-3653-361B88F900CC}"/>
                    </a:ext>
                  </a:extLst>
                </p:cNvPr>
                <p:cNvSpPr>
                  <a:spLocks/>
                </p:cNvSpPr>
                <p:nvPr/>
              </p:nvSpPr>
              <p:spPr bwMode="auto">
                <a:xfrm>
                  <a:off x="4629" y="2742"/>
                  <a:ext cx="89" cy="89"/>
                </a:xfrm>
                <a:custGeom>
                  <a:avLst/>
                  <a:gdLst>
                    <a:gd name="T0" fmla="*/ 401 w 42"/>
                    <a:gd name="T1" fmla="*/ 161 h 42"/>
                    <a:gd name="T2" fmla="*/ 333 w 42"/>
                    <a:gd name="T3" fmla="*/ 229 h 42"/>
                    <a:gd name="T4" fmla="*/ 256 w 42"/>
                    <a:gd name="T5" fmla="*/ 297 h 42"/>
                    <a:gd name="T6" fmla="*/ 76 w 42"/>
                    <a:gd name="T7" fmla="*/ 350 h 42"/>
                    <a:gd name="T8" fmla="*/ 144 w 42"/>
                    <a:gd name="T9" fmla="*/ 212 h 42"/>
                    <a:gd name="T10" fmla="*/ 189 w 42"/>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42">
                      <a:moveTo>
                        <a:pt x="42" y="17"/>
                      </a:moveTo>
                      <a:cubicBezTo>
                        <a:pt x="40" y="20"/>
                        <a:pt x="38" y="22"/>
                        <a:pt x="35" y="24"/>
                      </a:cubicBezTo>
                      <a:cubicBezTo>
                        <a:pt x="32" y="27"/>
                        <a:pt x="30" y="28"/>
                        <a:pt x="27" y="31"/>
                      </a:cubicBezTo>
                      <a:cubicBezTo>
                        <a:pt x="23" y="37"/>
                        <a:pt x="16" y="42"/>
                        <a:pt x="8" y="37"/>
                      </a:cubicBezTo>
                      <a:cubicBezTo>
                        <a:pt x="0" y="33"/>
                        <a:pt x="12" y="26"/>
                        <a:pt x="15" y="22"/>
                      </a:cubicBezTo>
                      <a:cubicBezTo>
                        <a:pt x="21" y="16"/>
                        <a:pt x="24" y="7"/>
                        <a:pt x="20" y="0"/>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5" name="Freeform 188">
                  <a:extLst>
                    <a:ext uri="{FF2B5EF4-FFF2-40B4-BE49-F238E27FC236}">
                      <a16:creationId xmlns:a16="http://schemas.microsoft.com/office/drawing/2014/main" id="{2962761F-8030-E1CA-06B7-7A30FE5EEC1E}"/>
                    </a:ext>
                  </a:extLst>
                </p:cNvPr>
                <p:cNvSpPr>
                  <a:spLocks/>
                </p:cNvSpPr>
                <p:nvPr/>
              </p:nvSpPr>
              <p:spPr bwMode="auto">
                <a:xfrm>
                  <a:off x="3853" y="1694"/>
                  <a:ext cx="47" cy="94"/>
                </a:xfrm>
                <a:custGeom>
                  <a:avLst/>
                  <a:gdLst>
                    <a:gd name="T0" fmla="*/ 19 w 22"/>
                    <a:gd name="T1" fmla="*/ 0 h 44"/>
                    <a:gd name="T2" fmla="*/ 0 w 22"/>
                    <a:gd name="T3" fmla="*/ 333 h 44"/>
                    <a:gd name="T4" fmla="*/ 197 w 22"/>
                    <a:gd name="T5" fmla="*/ 145 h 44"/>
                    <a:gd name="T6" fmla="*/ 0 60000 65536"/>
                    <a:gd name="T7" fmla="*/ 0 60000 65536"/>
                    <a:gd name="T8" fmla="*/ 0 60000 65536"/>
                  </a:gdLst>
                  <a:ahLst/>
                  <a:cxnLst>
                    <a:cxn ang="T6">
                      <a:pos x="T0" y="T1"/>
                    </a:cxn>
                    <a:cxn ang="T7">
                      <a:pos x="T2" y="T3"/>
                    </a:cxn>
                    <a:cxn ang="T8">
                      <a:pos x="T4" y="T5"/>
                    </a:cxn>
                  </a:cxnLst>
                  <a:rect l="0" t="0" r="r" b="b"/>
                  <a:pathLst>
                    <a:path w="22" h="44">
                      <a:moveTo>
                        <a:pt x="2" y="0"/>
                      </a:moveTo>
                      <a:cubicBezTo>
                        <a:pt x="14" y="10"/>
                        <a:pt x="7" y="24"/>
                        <a:pt x="0" y="34"/>
                      </a:cubicBezTo>
                      <a:cubicBezTo>
                        <a:pt x="14" y="44"/>
                        <a:pt x="22" y="26"/>
                        <a:pt x="20" y="15"/>
                      </a:cubicBezTo>
                    </a:path>
                  </a:pathLst>
                </a:custGeom>
                <a:solidFill>
                  <a:srgbClr val="544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6" name="Freeform 189">
                  <a:extLst>
                    <a:ext uri="{FF2B5EF4-FFF2-40B4-BE49-F238E27FC236}">
                      <a16:creationId xmlns:a16="http://schemas.microsoft.com/office/drawing/2014/main" id="{31916482-5138-681B-D7C3-5D058509B99E}"/>
                    </a:ext>
                  </a:extLst>
                </p:cNvPr>
                <p:cNvSpPr>
                  <a:spLocks/>
                </p:cNvSpPr>
                <p:nvPr/>
              </p:nvSpPr>
              <p:spPr bwMode="auto">
                <a:xfrm>
                  <a:off x="4186" y="2216"/>
                  <a:ext cx="62" cy="49"/>
                </a:xfrm>
                <a:custGeom>
                  <a:avLst/>
                  <a:gdLst>
                    <a:gd name="T0" fmla="*/ 0 w 29"/>
                    <a:gd name="T1" fmla="*/ 222 h 23"/>
                    <a:gd name="T2" fmla="*/ 274 w 29"/>
                    <a:gd name="T3" fmla="*/ 213 h 23"/>
                    <a:gd name="T4" fmla="*/ 165 w 29"/>
                    <a:gd name="T5" fmla="*/ 0 h 23"/>
                    <a:gd name="T6" fmla="*/ 0 60000 65536"/>
                    <a:gd name="T7" fmla="*/ 0 60000 65536"/>
                    <a:gd name="T8" fmla="*/ 0 60000 65536"/>
                  </a:gdLst>
                  <a:ahLst/>
                  <a:cxnLst>
                    <a:cxn ang="T6">
                      <a:pos x="T0" y="T1"/>
                    </a:cxn>
                    <a:cxn ang="T7">
                      <a:pos x="T2" y="T3"/>
                    </a:cxn>
                    <a:cxn ang="T8">
                      <a:pos x="T4" y="T5"/>
                    </a:cxn>
                  </a:cxnLst>
                  <a:rect l="0" t="0" r="r" b="b"/>
                  <a:pathLst>
                    <a:path w="29" h="23">
                      <a:moveTo>
                        <a:pt x="0" y="23"/>
                      </a:moveTo>
                      <a:cubicBezTo>
                        <a:pt x="9" y="14"/>
                        <a:pt x="19" y="14"/>
                        <a:pt x="28" y="22"/>
                      </a:cubicBezTo>
                      <a:cubicBezTo>
                        <a:pt x="29" y="9"/>
                        <a:pt x="22" y="7"/>
                        <a:pt x="17" y="0"/>
                      </a:cubicBezTo>
                    </a:path>
                  </a:pathLst>
                </a:custGeom>
                <a:solidFill>
                  <a:srgbClr val="544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7" name="Freeform 190">
                  <a:extLst>
                    <a:ext uri="{FF2B5EF4-FFF2-40B4-BE49-F238E27FC236}">
                      <a16:creationId xmlns:a16="http://schemas.microsoft.com/office/drawing/2014/main" id="{F594917A-4204-35F6-BAD0-FDE6486EC4D2}"/>
                    </a:ext>
                  </a:extLst>
                </p:cNvPr>
                <p:cNvSpPr>
                  <a:spLocks/>
                </p:cNvSpPr>
                <p:nvPr/>
              </p:nvSpPr>
              <p:spPr bwMode="auto">
                <a:xfrm>
                  <a:off x="4359" y="2047"/>
                  <a:ext cx="75" cy="60"/>
                </a:xfrm>
                <a:custGeom>
                  <a:avLst/>
                  <a:gdLst>
                    <a:gd name="T0" fmla="*/ 345 w 35"/>
                    <a:gd name="T1" fmla="*/ 88 h 28"/>
                    <a:gd name="T2" fmla="*/ 197 w 35"/>
                    <a:gd name="T3" fmla="*/ 276 h 28"/>
                    <a:gd name="T4" fmla="*/ 41 w 35"/>
                    <a:gd name="T5" fmla="*/ 180 h 28"/>
                    <a:gd name="T6" fmla="*/ 156 w 35"/>
                    <a:gd name="T7" fmla="*/ 28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28">
                      <a:moveTo>
                        <a:pt x="35" y="9"/>
                      </a:moveTo>
                      <a:cubicBezTo>
                        <a:pt x="23" y="0"/>
                        <a:pt x="13" y="19"/>
                        <a:pt x="20" y="28"/>
                      </a:cubicBezTo>
                      <a:cubicBezTo>
                        <a:pt x="15" y="26"/>
                        <a:pt x="6" y="24"/>
                        <a:pt x="4" y="18"/>
                      </a:cubicBezTo>
                      <a:cubicBezTo>
                        <a:pt x="0" y="9"/>
                        <a:pt x="7" y="3"/>
                        <a:pt x="16" y="3"/>
                      </a:cubicBezTo>
                    </a:path>
                  </a:pathLst>
                </a:custGeom>
                <a:solidFill>
                  <a:srgbClr val="544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8" name="Freeform 191">
                  <a:extLst>
                    <a:ext uri="{FF2B5EF4-FFF2-40B4-BE49-F238E27FC236}">
                      <a16:creationId xmlns:a16="http://schemas.microsoft.com/office/drawing/2014/main" id="{3239B061-DAAA-3FA2-8373-20922583F1E2}"/>
                    </a:ext>
                  </a:extLst>
                </p:cNvPr>
                <p:cNvSpPr>
                  <a:spLocks/>
                </p:cNvSpPr>
                <p:nvPr/>
              </p:nvSpPr>
              <p:spPr bwMode="auto">
                <a:xfrm>
                  <a:off x="3872" y="2077"/>
                  <a:ext cx="113" cy="90"/>
                </a:xfrm>
                <a:custGeom>
                  <a:avLst/>
                  <a:gdLst>
                    <a:gd name="T0" fmla="*/ 0 w 53"/>
                    <a:gd name="T1" fmla="*/ 302 h 42"/>
                    <a:gd name="T2" fmla="*/ 309 w 53"/>
                    <a:gd name="T3" fmla="*/ 148 h 42"/>
                    <a:gd name="T4" fmla="*/ 437 w 53"/>
                    <a:gd name="T5" fmla="*/ 414 h 42"/>
                    <a:gd name="T6" fmla="*/ 463 w 53"/>
                    <a:gd name="T7" fmla="*/ 129 h 42"/>
                    <a:gd name="T8" fmla="*/ 205 w 53"/>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0" y="31"/>
                      </a:moveTo>
                      <a:cubicBezTo>
                        <a:pt x="10" y="26"/>
                        <a:pt x="17" y="9"/>
                        <a:pt x="32" y="15"/>
                      </a:cubicBezTo>
                      <a:cubicBezTo>
                        <a:pt x="44" y="20"/>
                        <a:pt x="41" y="34"/>
                        <a:pt x="45" y="42"/>
                      </a:cubicBezTo>
                      <a:cubicBezTo>
                        <a:pt x="49" y="34"/>
                        <a:pt x="53" y="22"/>
                        <a:pt x="48" y="13"/>
                      </a:cubicBezTo>
                      <a:cubicBezTo>
                        <a:pt x="41" y="1"/>
                        <a:pt x="31" y="0"/>
                        <a:pt x="21" y="6"/>
                      </a:cubicBezTo>
                    </a:path>
                  </a:pathLst>
                </a:custGeom>
                <a:solidFill>
                  <a:srgbClr val="544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9" name="Freeform 192">
                  <a:extLst>
                    <a:ext uri="{FF2B5EF4-FFF2-40B4-BE49-F238E27FC236}">
                      <a16:creationId xmlns:a16="http://schemas.microsoft.com/office/drawing/2014/main" id="{6677AE04-6BE5-3E65-89CE-54C295575486}"/>
                    </a:ext>
                  </a:extLst>
                </p:cNvPr>
                <p:cNvSpPr>
                  <a:spLocks/>
                </p:cNvSpPr>
                <p:nvPr/>
              </p:nvSpPr>
              <p:spPr bwMode="auto">
                <a:xfrm>
                  <a:off x="4028" y="2380"/>
                  <a:ext cx="56" cy="41"/>
                </a:xfrm>
                <a:custGeom>
                  <a:avLst/>
                  <a:gdLst>
                    <a:gd name="T0" fmla="*/ 0 w 26"/>
                    <a:gd name="T1" fmla="*/ 190 h 19"/>
                    <a:gd name="T2" fmla="*/ 190 w 26"/>
                    <a:gd name="T3" fmla="*/ 129 h 19"/>
                    <a:gd name="T4" fmla="*/ 52 w 26"/>
                    <a:gd name="T5" fmla="*/ 0 h 19"/>
                    <a:gd name="T6" fmla="*/ 0 60000 65536"/>
                    <a:gd name="T7" fmla="*/ 0 60000 65536"/>
                    <a:gd name="T8" fmla="*/ 0 60000 65536"/>
                  </a:gdLst>
                  <a:ahLst/>
                  <a:cxnLst>
                    <a:cxn ang="T6">
                      <a:pos x="T0" y="T1"/>
                    </a:cxn>
                    <a:cxn ang="T7">
                      <a:pos x="T2" y="T3"/>
                    </a:cxn>
                    <a:cxn ang="T8">
                      <a:pos x="T4" y="T5"/>
                    </a:cxn>
                  </a:cxnLst>
                  <a:rect l="0" t="0" r="r" b="b"/>
                  <a:pathLst>
                    <a:path w="26" h="19">
                      <a:moveTo>
                        <a:pt x="0" y="19"/>
                      </a:moveTo>
                      <a:cubicBezTo>
                        <a:pt x="0" y="5"/>
                        <a:pt x="15" y="16"/>
                        <a:pt x="19" y="13"/>
                      </a:cubicBezTo>
                      <a:cubicBezTo>
                        <a:pt x="26" y="7"/>
                        <a:pt x="5" y="0"/>
                        <a:pt x="5" y="0"/>
                      </a:cubicBezTo>
                    </a:path>
                  </a:pathLst>
                </a:custGeom>
                <a:solidFill>
                  <a:srgbClr val="544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0" name="Freeform 193">
                  <a:extLst>
                    <a:ext uri="{FF2B5EF4-FFF2-40B4-BE49-F238E27FC236}">
                      <a16:creationId xmlns:a16="http://schemas.microsoft.com/office/drawing/2014/main" id="{B2A479C5-1706-FABC-07F2-B26228032DA4}"/>
                    </a:ext>
                  </a:extLst>
                </p:cNvPr>
                <p:cNvSpPr>
                  <a:spLocks/>
                </p:cNvSpPr>
                <p:nvPr/>
              </p:nvSpPr>
              <p:spPr bwMode="auto">
                <a:xfrm>
                  <a:off x="4244" y="2489"/>
                  <a:ext cx="92" cy="50"/>
                </a:xfrm>
                <a:custGeom>
                  <a:avLst/>
                  <a:gdLst>
                    <a:gd name="T0" fmla="*/ 60 w 43"/>
                    <a:gd name="T1" fmla="*/ 52 h 23"/>
                    <a:gd name="T2" fmla="*/ 0 w 43"/>
                    <a:gd name="T3" fmla="*/ 237 h 23"/>
                    <a:gd name="T4" fmla="*/ 145 w 43"/>
                    <a:gd name="T5" fmla="*/ 157 h 23"/>
                    <a:gd name="T6" fmla="*/ 310 w 43"/>
                    <a:gd name="T7" fmla="*/ 157 h 23"/>
                    <a:gd name="T8" fmla="*/ 362 w 43"/>
                    <a:gd name="T9" fmla="*/ 80 h 23"/>
                    <a:gd name="T10" fmla="*/ 197 w 43"/>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6" y="5"/>
                      </a:moveTo>
                      <a:cubicBezTo>
                        <a:pt x="6" y="10"/>
                        <a:pt x="4" y="17"/>
                        <a:pt x="0" y="23"/>
                      </a:cubicBezTo>
                      <a:cubicBezTo>
                        <a:pt x="5" y="20"/>
                        <a:pt x="9" y="17"/>
                        <a:pt x="15" y="15"/>
                      </a:cubicBezTo>
                      <a:cubicBezTo>
                        <a:pt x="23" y="11"/>
                        <a:pt x="23" y="14"/>
                        <a:pt x="32" y="15"/>
                      </a:cubicBezTo>
                      <a:cubicBezTo>
                        <a:pt x="37" y="15"/>
                        <a:pt x="43" y="18"/>
                        <a:pt x="37" y="8"/>
                      </a:cubicBezTo>
                      <a:cubicBezTo>
                        <a:pt x="35" y="4"/>
                        <a:pt x="24" y="0"/>
                        <a:pt x="20" y="0"/>
                      </a:cubicBezTo>
                    </a:path>
                  </a:pathLst>
                </a:custGeom>
                <a:solidFill>
                  <a:srgbClr val="544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1" name="Freeform 194">
                  <a:extLst>
                    <a:ext uri="{FF2B5EF4-FFF2-40B4-BE49-F238E27FC236}">
                      <a16:creationId xmlns:a16="http://schemas.microsoft.com/office/drawing/2014/main" id="{E9A48877-0621-66CD-AA2F-AE867024CEC2}"/>
                    </a:ext>
                  </a:extLst>
                </p:cNvPr>
                <p:cNvSpPr>
                  <a:spLocks/>
                </p:cNvSpPr>
                <p:nvPr/>
              </p:nvSpPr>
              <p:spPr bwMode="auto">
                <a:xfrm>
                  <a:off x="3953" y="2855"/>
                  <a:ext cx="94" cy="79"/>
                </a:xfrm>
                <a:custGeom>
                  <a:avLst/>
                  <a:gdLst>
                    <a:gd name="T0" fmla="*/ 0 w 44"/>
                    <a:gd name="T1" fmla="*/ 256 h 37"/>
                    <a:gd name="T2" fmla="*/ 28 w 44"/>
                    <a:gd name="T3" fmla="*/ 361 h 37"/>
                    <a:gd name="T4" fmla="*/ 165 w 44"/>
                    <a:gd name="T5" fmla="*/ 105 h 37"/>
                    <a:gd name="T6" fmla="*/ 421 w 44"/>
                    <a:gd name="T7" fmla="*/ 77 h 37"/>
                    <a:gd name="T8" fmla="*/ 165 w 44"/>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7">
                      <a:moveTo>
                        <a:pt x="0" y="26"/>
                      </a:moveTo>
                      <a:cubicBezTo>
                        <a:pt x="1" y="29"/>
                        <a:pt x="2" y="33"/>
                        <a:pt x="3" y="37"/>
                      </a:cubicBezTo>
                      <a:cubicBezTo>
                        <a:pt x="6" y="29"/>
                        <a:pt x="10" y="17"/>
                        <a:pt x="17" y="11"/>
                      </a:cubicBezTo>
                      <a:cubicBezTo>
                        <a:pt x="25" y="3"/>
                        <a:pt x="33" y="11"/>
                        <a:pt x="43" y="8"/>
                      </a:cubicBezTo>
                      <a:cubicBezTo>
                        <a:pt x="44" y="2"/>
                        <a:pt x="22" y="0"/>
                        <a:pt x="17" y="0"/>
                      </a:cubicBezTo>
                    </a:path>
                  </a:pathLst>
                </a:custGeom>
                <a:solidFill>
                  <a:srgbClr val="544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2" name="Freeform 195">
                  <a:extLst>
                    <a:ext uri="{FF2B5EF4-FFF2-40B4-BE49-F238E27FC236}">
                      <a16:creationId xmlns:a16="http://schemas.microsoft.com/office/drawing/2014/main" id="{E5A65705-CB11-E1FD-F5AC-76256027E781}"/>
                    </a:ext>
                  </a:extLst>
                </p:cNvPr>
                <p:cNvSpPr>
                  <a:spLocks/>
                </p:cNvSpPr>
                <p:nvPr/>
              </p:nvSpPr>
              <p:spPr bwMode="auto">
                <a:xfrm>
                  <a:off x="4174" y="2863"/>
                  <a:ext cx="55" cy="67"/>
                </a:xfrm>
                <a:custGeom>
                  <a:avLst/>
                  <a:gdLst>
                    <a:gd name="T0" fmla="*/ 180 w 26"/>
                    <a:gd name="T1" fmla="*/ 0 h 31"/>
                    <a:gd name="T2" fmla="*/ 85 w 26"/>
                    <a:gd name="T3" fmla="*/ 270 h 31"/>
                    <a:gd name="T4" fmla="*/ 209 w 26"/>
                    <a:gd name="T5" fmla="*/ 210 h 31"/>
                    <a:gd name="T6" fmla="*/ 245 w 26"/>
                    <a:gd name="T7" fmla="*/ 61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1">
                      <a:moveTo>
                        <a:pt x="19" y="0"/>
                      </a:moveTo>
                      <a:cubicBezTo>
                        <a:pt x="12" y="7"/>
                        <a:pt x="0" y="20"/>
                        <a:pt x="9" y="27"/>
                      </a:cubicBezTo>
                      <a:cubicBezTo>
                        <a:pt x="14" y="31"/>
                        <a:pt x="18" y="27"/>
                        <a:pt x="22" y="21"/>
                      </a:cubicBezTo>
                      <a:cubicBezTo>
                        <a:pt x="26" y="15"/>
                        <a:pt x="26" y="12"/>
                        <a:pt x="26" y="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3" name="Freeform 196">
                  <a:extLst>
                    <a:ext uri="{FF2B5EF4-FFF2-40B4-BE49-F238E27FC236}">
                      <a16:creationId xmlns:a16="http://schemas.microsoft.com/office/drawing/2014/main" id="{16A3B0F1-7DCE-E658-3C0D-9917B22B3F29}"/>
                    </a:ext>
                  </a:extLst>
                </p:cNvPr>
                <p:cNvSpPr>
                  <a:spLocks/>
                </p:cNvSpPr>
                <p:nvPr/>
              </p:nvSpPr>
              <p:spPr bwMode="auto">
                <a:xfrm>
                  <a:off x="4492" y="3041"/>
                  <a:ext cx="122" cy="77"/>
                </a:xfrm>
                <a:custGeom>
                  <a:avLst/>
                  <a:gdLst>
                    <a:gd name="T0" fmla="*/ 178 w 57"/>
                    <a:gd name="T1" fmla="*/ 68 h 36"/>
                    <a:gd name="T2" fmla="*/ 137 w 57"/>
                    <a:gd name="T3" fmla="*/ 353 h 36"/>
                    <a:gd name="T4" fmla="*/ 559 w 57"/>
                    <a:gd name="T5" fmla="*/ 0 h 36"/>
                    <a:gd name="T6" fmla="*/ 0 60000 65536"/>
                    <a:gd name="T7" fmla="*/ 0 60000 65536"/>
                    <a:gd name="T8" fmla="*/ 0 60000 65536"/>
                  </a:gdLst>
                  <a:ahLst/>
                  <a:cxnLst>
                    <a:cxn ang="T6">
                      <a:pos x="T0" y="T1"/>
                    </a:cxn>
                    <a:cxn ang="T7">
                      <a:pos x="T2" y="T3"/>
                    </a:cxn>
                    <a:cxn ang="T8">
                      <a:pos x="T4" y="T5"/>
                    </a:cxn>
                  </a:cxnLst>
                  <a:rect l="0" t="0" r="r" b="b"/>
                  <a:pathLst>
                    <a:path w="57" h="36">
                      <a:moveTo>
                        <a:pt x="18" y="7"/>
                      </a:moveTo>
                      <a:cubicBezTo>
                        <a:pt x="0" y="1"/>
                        <a:pt x="2" y="28"/>
                        <a:pt x="14" y="36"/>
                      </a:cubicBezTo>
                      <a:cubicBezTo>
                        <a:pt x="14" y="9"/>
                        <a:pt x="45" y="17"/>
                        <a:pt x="57" y="0"/>
                      </a:cubicBezTo>
                    </a:path>
                  </a:pathLst>
                </a:custGeom>
                <a:solidFill>
                  <a:srgbClr val="544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4" name="Freeform 197">
                  <a:extLst>
                    <a:ext uri="{FF2B5EF4-FFF2-40B4-BE49-F238E27FC236}">
                      <a16:creationId xmlns:a16="http://schemas.microsoft.com/office/drawing/2014/main" id="{BB314399-35B7-183D-02C4-A4E38370E500}"/>
                    </a:ext>
                  </a:extLst>
                </p:cNvPr>
                <p:cNvSpPr>
                  <a:spLocks/>
                </p:cNvSpPr>
                <p:nvPr/>
              </p:nvSpPr>
              <p:spPr bwMode="auto">
                <a:xfrm>
                  <a:off x="4783" y="2772"/>
                  <a:ext cx="47" cy="70"/>
                </a:xfrm>
                <a:custGeom>
                  <a:avLst/>
                  <a:gdLst>
                    <a:gd name="T0" fmla="*/ 68 w 22"/>
                    <a:gd name="T1" fmla="*/ 49 h 33"/>
                    <a:gd name="T2" fmla="*/ 9 w 22"/>
                    <a:gd name="T3" fmla="*/ 314 h 33"/>
                    <a:gd name="T4" fmla="*/ 188 w 22"/>
                    <a:gd name="T5" fmla="*/ 221 h 33"/>
                    <a:gd name="T6" fmla="*/ 145 w 22"/>
                    <a:gd name="T7" fmla="*/ 36 h 33"/>
                    <a:gd name="T8" fmla="*/ 173 w 22"/>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3">
                      <a:moveTo>
                        <a:pt x="7" y="5"/>
                      </a:moveTo>
                      <a:cubicBezTo>
                        <a:pt x="0" y="10"/>
                        <a:pt x="6" y="25"/>
                        <a:pt x="1" y="33"/>
                      </a:cubicBezTo>
                      <a:cubicBezTo>
                        <a:pt x="5" y="25"/>
                        <a:pt x="10" y="20"/>
                        <a:pt x="19" y="23"/>
                      </a:cubicBezTo>
                      <a:cubicBezTo>
                        <a:pt x="22" y="15"/>
                        <a:pt x="18" y="11"/>
                        <a:pt x="15" y="4"/>
                      </a:cubicBezTo>
                      <a:cubicBezTo>
                        <a:pt x="16" y="3"/>
                        <a:pt x="17" y="1"/>
                        <a:pt x="18"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5" name="Freeform 198">
                  <a:extLst>
                    <a:ext uri="{FF2B5EF4-FFF2-40B4-BE49-F238E27FC236}">
                      <a16:creationId xmlns:a16="http://schemas.microsoft.com/office/drawing/2014/main" id="{0D48ABEE-92C2-C684-DB90-1C21C1974007}"/>
                    </a:ext>
                  </a:extLst>
                </p:cNvPr>
                <p:cNvSpPr>
                  <a:spLocks/>
                </p:cNvSpPr>
                <p:nvPr/>
              </p:nvSpPr>
              <p:spPr bwMode="auto">
                <a:xfrm>
                  <a:off x="4759" y="2316"/>
                  <a:ext cx="58" cy="92"/>
                </a:xfrm>
                <a:custGeom>
                  <a:avLst/>
                  <a:gdLst>
                    <a:gd name="T0" fmla="*/ 258 w 27"/>
                    <a:gd name="T1" fmla="*/ 0 h 43"/>
                    <a:gd name="T2" fmla="*/ 28 w 27"/>
                    <a:gd name="T3" fmla="*/ 145 h 43"/>
                    <a:gd name="T4" fmla="*/ 120 w 27"/>
                    <a:gd name="T5" fmla="*/ 421 h 43"/>
                    <a:gd name="T6" fmla="*/ 120 w 27"/>
                    <a:gd name="T7" fmla="*/ 421 h 43"/>
                    <a:gd name="T8" fmla="*/ 269 w 27"/>
                    <a:gd name="T9" fmla="*/ 96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43">
                      <a:moveTo>
                        <a:pt x="26" y="0"/>
                      </a:moveTo>
                      <a:cubicBezTo>
                        <a:pt x="17" y="4"/>
                        <a:pt x="6" y="4"/>
                        <a:pt x="3" y="15"/>
                      </a:cubicBezTo>
                      <a:cubicBezTo>
                        <a:pt x="0" y="22"/>
                        <a:pt x="4" y="42"/>
                        <a:pt x="12" y="43"/>
                      </a:cubicBezTo>
                      <a:cubicBezTo>
                        <a:pt x="13" y="43"/>
                        <a:pt x="13" y="43"/>
                        <a:pt x="12" y="43"/>
                      </a:cubicBezTo>
                      <a:cubicBezTo>
                        <a:pt x="0" y="32"/>
                        <a:pt x="23" y="19"/>
                        <a:pt x="27" y="10"/>
                      </a:cubicBezTo>
                    </a:path>
                  </a:pathLst>
                </a:custGeom>
                <a:solidFill>
                  <a:srgbClr val="544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6" name="Freeform 199">
                  <a:extLst>
                    <a:ext uri="{FF2B5EF4-FFF2-40B4-BE49-F238E27FC236}">
                      <a16:creationId xmlns:a16="http://schemas.microsoft.com/office/drawing/2014/main" id="{91062F5C-8F7B-EDB4-5C8F-60CCF7358FCC}"/>
                    </a:ext>
                  </a:extLst>
                </p:cNvPr>
                <p:cNvSpPr>
                  <a:spLocks/>
                </p:cNvSpPr>
                <p:nvPr/>
              </p:nvSpPr>
              <p:spPr bwMode="auto">
                <a:xfrm>
                  <a:off x="4731" y="1621"/>
                  <a:ext cx="56" cy="52"/>
                </a:xfrm>
                <a:custGeom>
                  <a:avLst/>
                  <a:gdLst>
                    <a:gd name="T0" fmla="*/ 0 w 26"/>
                    <a:gd name="T1" fmla="*/ 0 h 24"/>
                    <a:gd name="T2" fmla="*/ 52 w 26"/>
                    <a:gd name="T3" fmla="*/ 245 h 24"/>
                    <a:gd name="T4" fmla="*/ 250 w 26"/>
                    <a:gd name="T5" fmla="*/ 193 h 24"/>
                    <a:gd name="T6" fmla="*/ 261 w 26"/>
                    <a:gd name="T7" fmla="*/ 72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4">
                      <a:moveTo>
                        <a:pt x="0" y="0"/>
                      </a:moveTo>
                      <a:cubicBezTo>
                        <a:pt x="4" y="9"/>
                        <a:pt x="8" y="13"/>
                        <a:pt x="5" y="24"/>
                      </a:cubicBezTo>
                      <a:cubicBezTo>
                        <a:pt x="10" y="18"/>
                        <a:pt x="18" y="13"/>
                        <a:pt x="25" y="19"/>
                      </a:cubicBezTo>
                      <a:cubicBezTo>
                        <a:pt x="26" y="15"/>
                        <a:pt x="25" y="11"/>
                        <a:pt x="26" y="7"/>
                      </a:cubicBezTo>
                    </a:path>
                  </a:pathLst>
                </a:custGeom>
                <a:solidFill>
                  <a:srgbClr val="5442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7" name="Freeform 200">
                  <a:extLst>
                    <a:ext uri="{FF2B5EF4-FFF2-40B4-BE49-F238E27FC236}">
                      <a16:creationId xmlns:a16="http://schemas.microsoft.com/office/drawing/2014/main" id="{F6AC825A-54A8-DC40-55F2-00E93CAB1B40}"/>
                    </a:ext>
                  </a:extLst>
                </p:cNvPr>
                <p:cNvSpPr>
                  <a:spLocks/>
                </p:cNvSpPr>
                <p:nvPr/>
              </p:nvSpPr>
              <p:spPr bwMode="auto">
                <a:xfrm>
                  <a:off x="4656" y="1606"/>
                  <a:ext cx="71" cy="101"/>
                </a:xfrm>
                <a:custGeom>
                  <a:avLst/>
                  <a:gdLst>
                    <a:gd name="T0" fmla="*/ 0 w 33"/>
                    <a:gd name="T1" fmla="*/ 297 h 47"/>
                    <a:gd name="T2" fmla="*/ 278 w 33"/>
                    <a:gd name="T3" fmla="*/ 80 h 47"/>
                    <a:gd name="T4" fmla="*/ 189 w 33"/>
                    <a:gd name="T5" fmla="*/ 241 h 47"/>
                    <a:gd name="T6" fmla="*/ 258 w 33"/>
                    <a:gd name="T7" fmla="*/ 415 h 47"/>
                    <a:gd name="T8" fmla="*/ 9 w 33"/>
                    <a:gd name="T9" fmla="*/ 346 h 47"/>
                    <a:gd name="T10" fmla="*/ 28 w 33"/>
                    <a:gd name="T11" fmla="*/ 318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47">
                      <a:moveTo>
                        <a:pt x="0" y="30"/>
                      </a:moveTo>
                      <a:cubicBezTo>
                        <a:pt x="1" y="23"/>
                        <a:pt x="20" y="0"/>
                        <a:pt x="28" y="8"/>
                      </a:cubicBezTo>
                      <a:cubicBezTo>
                        <a:pt x="33" y="13"/>
                        <a:pt x="21" y="18"/>
                        <a:pt x="19" y="24"/>
                      </a:cubicBezTo>
                      <a:cubicBezTo>
                        <a:pt x="14" y="35"/>
                        <a:pt x="22" y="35"/>
                        <a:pt x="26" y="42"/>
                      </a:cubicBezTo>
                      <a:cubicBezTo>
                        <a:pt x="20" y="47"/>
                        <a:pt x="7" y="38"/>
                        <a:pt x="1" y="35"/>
                      </a:cubicBezTo>
                      <a:cubicBezTo>
                        <a:pt x="1" y="33"/>
                        <a:pt x="2" y="33"/>
                        <a:pt x="3" y="3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8" name="Freeform 201">
                  <a:extLst>
                    <a:ext uri="{FF2B5EF4-FFF2-40B4-BE49-F238E27FC236}">
                      <a16:creationId xmlns:a16="http://schemas.microsoft.com/office/drawing/2014/main" id="{468EA232-F3E7-A191-E61F-80992044A1D1}"/>
                    </a:ext>
                  </a:extLst>
                </p:cNvPr>
                <p:cNvSpPr>
                  <a:spLocks/>
                </p:cNvSpPr>
                <p:nvPr/>
              </p:nvSpPr>
              <p:spPr bwMode="auto">
                <a:xfrm>
                  <a:off x="4539" y="1577"/>
                  <a:ext cx="60" cy="36"/>
                </a:xfrm>
                <a:custGeom>
                  <a:avLst/>
                  <a:gdLst>
                    <a:gd name="T0" fmla="*/ 41 w 28"/>
                    <a:gd name="T1" fmla="*/ 17 h 17"/>
                    <a:gd name="T2" fmla="*/ 129 w 28"/>
                    <a:gd name="T3" fmla="*/ 152 h 17"/>
                    <a:gd name="T4" fmla="*/ 276 w 28"/>
                    <a:gd name="T5" fmla="*/ 112 h 17"/>
                    <a:gd name="T6" fmla="*/ 0 w 2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17">
                      <a:moveTo>
                        <a:pt x="4" y="2"/>
                      </a:moveTo>
                      <a:cubicBezTo>
                        <a:pt x="5" y="5"/>
                        <a:pt x="10" y="15"/>
                        <a:pt x="13" y="16"/>
                      </a:cubicBezTo>
                      <a:cubicBezTo>
                        <a:pt x="17" y="17"/>
                        <a:pt x="24" y="12"/>
                        <a:pt x="28" y="12"/>
                      </a:cubicBezTo>
                      <a:cubicBezTo>
                        <a:pt x="22" y="4"/>
                        <a:pt x="9" y="1"/>
                        <a:pt x="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9" name="Freeform 202">
                  <a:extLst>
                    <a:ext uri="{FF2B5EF4-FFF2-40B4-BE49-F238E27FC236}">
                      <a16:creationId xmlns:a16="http://schemas.microsoft.com/office/drawing/2014/main" id="{C452685E-E880-F136-8A0D-ED770F6C0B60}"/>
                    </a:ext>
                  </a:extLst>
                </p:cNvPr>
                <p:cNvSpPr>
                  <a:spLocks/>
                </p:cNvSpPr>
                <p:nvPr/>
              </p:nvSpPr>
              <p:spPr bwMode="auto">
                <a:xfrm>
                  <a:off x="3688" y="2423"/>
                  <a:ext cx="139" cy="120"/>
                </a:xfrm>
                <a:custGeom>
                  <a:avLst/>
                  <a:gdLst>
                    <a:gd name="T0" fmla="*/ 165 w 65"/>
                    <a:gd name="T1" fmla="*/ 0 h 56"/>
                    <a:gd name="T2" fmla="*/ 19 w 65"/>
                    <a:gd name="T3" fmla="*/ 373 h 56"/>
                    <a:gd name="T4" fmla="*/ 137 w 65"/>
                    <a:gd name="T5" fmla="*/ 534 h 56"/>
                    <a:gd name="T6" fmla="*/ 310 w 65"/>
                    <a:gd name="T7" fmla="*/ 373 h 56"/>
                    <a:gd name="T8" fmla="*/ 490 w 65"/>
                    <a:gd name="T9" fmla="*/ 257 h 56"/>
                    <a:gd name="T10" fmla="*/ 607 w 65"/>
                    <a:gd name="T11" fmla="*/ 9 h 56"/>
                    <a:gd name="T12" fmla="*/ 361 w 65"/>
                    <a:gd name="T13" fmla="*/ 156 h 56"/>
                    <a:gd name="T14" fmla="*/ 137 w 65"/>
                    <a:gd name="T15" fmla="*/ 28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56">
                      <a:moveTo>
                        <a:pt x="17" y="0"/>
                      </a:moveTo>
                      <a:cubicBezTo>
                        <a:pt x="9" y="7"/>
                        <a:pt x="0" y="28"/>
                        <a:pt x="2" y="38"/>
                      </a:cubicBezTo>
                      <a:cubicBezTo>
                        <a:pt x="3" y="43"/>
                        <a:pt x="9" y="53"/>
                        <a:pt x="14" y="54"/>
                      </a:cubicBezTo>
                      <a:cubicBezTo>
                        <a:pt x="24" y="56"/>
                        <a:pt x="29" y="45"/>
                        <a:pt x="32" y="38"/>
                      </a:cubicBezTo>
                      <a:cubicBezTo>
                        <a:pt x="25" y="30"/>
                        <a:pt x="45" y="29"/>
                        <a:pt x="50" y="26"/>
                      </a:cubicBezTo>
                      <a:cubicBezTo>
                        <a:pt x="57" y="21"/>
                        <a:pt x="65" y="9"/>
                        <a:pt x="62" y="1"/>
                      </a:cubicBezTo>
                      <a:cubicBezTo>
                        <a:pt x="54" y="8"/>
                        <a:pt x="49" y="16"/>
                        <a:pt x="37" y="16"/>
                      </a:cubicBezTo>
                      <a:cubicBezTo>
                        <a:pt x="25" y="15"/>
                        <a:pt x="23" y="8"/>
                        <a:pt x="14" y="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0" name="Freeform 203">
                  <a:extLst>
                    <a:ext uri="{FF2B5EF4-FFF2-40B4-BE49-F238E27FC236}">
                      <a16:creationId xmlns:a16="http://schemas.microsoft.com/office/drawing/2014/main" id="{B0D40598-1B9C-6CEC-3B42-A6F5BEC97BAE}"/>
                    </a:ext>
                  </a:extLst>
                </p:cNvPr>
                <p:cNvSpPr>
                  <a:spLocks/>
                </p:cNvSpPr>
                <p:nvPr/>
              </p:nvSpPr>
              <p:spPr bwMode="auto">
                <a:xfrm>
                  <a:off x="3635" y="2605"/>
                  <a:ext cx="120" cy="94"/>
                </a:xfrm>
                <a:custGeom>
                  <a:avLst/>
                  <a:gdLst>
                    <a:gd name="T0" fmla="*/ 129 w 56"/>
                    <a:gd name="T1" fmla="*/ 96 h 44"/>
                    <a:gd name="T2" fmla="*/ 96 w 56"/>
                    <a:gd name="T3" fmla="*/ 429 h 44"/>
                    <a:gd name="T4" fmla="*/ 302 w 56"/>
                    <a:gd name="T5" fmla="*/ 197 h 44"/>
                    <a:gd name="T6" fmla="*/ 551 w 56"/>
                    <a:gd name="T7" fmla="*/ 333 h 44"/>
                    <a:gd name="T8" fmla="*/ 197 w 56"/>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44">
                      <a:moveTo>
                        <a:pt x="13" y="10"/>
                      </a:moveTo>
                      <a:cubicBezTo>
                        <a:pt x="0" y="17"/>
                        <a:pt x="2" y="34"/>
                        <a:pt x="10" y="44"/>
                      </a:cubicBezTo>
                      <a:cubicBezTo>
                        <a:pt x="13" y="32"/>
                        <a:pt x="17" y="21"/>
                        <a:pt x="31" y="20"/>
                      </a:cubicBezTo>
                      <a:cubicBezTo>
                        <a:pt x="40" y="19"/>
                        <a:pt x="54" y="24"/>
                        <a:pt x="56" y="34"/>
                      </a:cubicBezTo>
                      <a:cubicBezTo>
                        <a:pt x="52" y="12"/>
                        <a:pt x="43" y="0"/>
                        <a:pt x="2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1" name="Freeform 204">
                  <a:extLst>
                    <a:ext uri="{FF2B5EF4-FFF2-40B4-BE49-F238E27FC236}">
                      <a16:creationId xmlns:a16="http://schemas.microsoft.com/office/drawing/2014/main" id="{DFD409A0-4894-C9B3-FF28-8E34630B728C}"/>
                    </a:ext>
                  </a:extLst>
                </p:cNvPr>
                <p:cNvSpPr>
                  <a:spLocks/>
                </p:cNvSpPr>
                <p:nvPr/>
              </p:nvSpPr>
              <p:spPr bwMode="auto">
                <a:xfrm>
                  <a:off x="3438" y="3094"/>
                  <a:ext cx="82" cy="62"/>
                </a:xfrm>
                <a:custGeom>
                  <a:avLst/>
                  <a:gdLst>
                    <a:gd name="T0" fmla="*/ 52 w 38"/>
                    <a:gd name="T1" fmla="*/ 284 h 29"/>
                    <a:gd name="T2" fmla="*/ 373 w 38"/>
                    <a:gd name="T3" fmla="*/ 88 h 29"/>
                    <a:gd name="T4" fmla="*/ 190 w 38"/>
                    <a:gd name="T5" fmla="*/ 9 h 29"/>
                    <a:gd name="T6" fmla="*/ 0 w 38"/>
                    <a:gd name="T7" fmla="*/ 173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29">
                      <a:moveTo>
                        <a:pt x="5" y="29"/>
                      </a:moveTo>
                      <a:cubicBezTo>
                        <a:pt x="8" y="15"/>
                        <a:pt x="23" y="1"/>
                        <a:pt x="37" y="9"/>
                      </a:cubicBezTo>
                      <a:cubicBezTo>
                        <a:pt x="38" y="0"/>
                        <a:pt x="25" y="0"/>
                        <a:pt x="19" y="1"/>
                      </a:cubicBezTo>
                      <a:cubicBezTo>
                        <a:pt x="9" y="2"/>
                        <a:pt x="3" y="9"/>
                        <a:pt x="0" y="1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511" name="Group 205">
                <a:extLst>
                  <a:ext uri="{FF2B5EF4-FFF2-40B4-BE49-F238E27FC236}">
                    <a16:creationId xmlns:a16="http://schemas.microsoft.com/office/drawing/2014/main" id="{CA73D18A-E504-EBFF-29FC-0331746E784A}"/>
                  </a:ext>
                </a:extLst>
              </p:cNvPr>
              <p:cNvGrpSpPr>
                <a:grpSpLocks/>
              </p:cNvGrpSpPr>
              <p:nvPr/>
            </p:nvGrpSpPr>
            <p:grpSpPr bwMode="auto">
              <a:xfrm>
                <a:off x="3041" y="1119"/>
                <a:ext cx="2019" cy="2386"/>
                <a:chOff x="3041" y="1119"/>
                <a:chExt cx="2019" cy="2386"/>
              </a:xfrm>
            </p:grpSpPr>
            <p:sp>
              <p:nvSpPr>
                <p:cNvPr id="1692" name="Freeform 206">
                  <a:extLst>
                    <a:ext uri="{FF2B5EF4-FFF2-40B4-BE49-F238E27FC236}">
                      <a16:creationId xmlns:a16="http://schemas.microsoft.com/office/drawing/2014/main" id="{B62D387B-2AD9-D0EC-0AA8-28E0619D9B17}"/>
                    </a:ext>
                  </a:extLst>
                </p:cNvPr>
                <p:cNvSpPr>
                  <a:spLocks/>
                </p:cNvSpPr>
                <p:nvPr/>
              </p:nvSpPr>
              <p:spPr bwMode="auto">
                <a:xfrm>
                  <a:off x="3943" y="2889"/>
                  <a:ext cx="102" cy="126"/>
                </a:xfrm>
                <a:custGeom>
                  <a:avLst/>
                  <a:gdLst>
                    <a:gd name="T0" fmla="*/ 153 w 48"/>
                    <a:gd name="T1" fmla="*/ 105 h 59"/>
                    <a:gd name="T2" fmla="*/ 117 w 48"/>
                    <a:gd name="T3" fmla="*/ 574 h 59"/>
                    <a:gd name="T4" fmla="*/ 164 w 48"/>
                    <a:gd name="T5" fmla="*/ 301 h 59"/>
                    <a:gd name="T6" fmla="*/ 385 w 48"/>
                    <a:gd name="T7" fmla="*/ 350 h 59"/>
                    <a:gd name="T8" fmla="*/ 298 w 48"/>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59">
                      <a:moveTo>
                        <a:pt x="16" y="11"/>
                      </a:moveTo>
                      <a:cubicBezTo>
                        <a:pt x="12" y="23"/>
                        <a:pt x="0" y="48"/>
                        <a:pt x="12" y="59"/>
                      </a:cubicBezTo>
                      <a:cubicBezTo>
                        <a:pt x="10" y="50"/>
                        <a:pt x="11" y="38"/>
                        <a:pt x="17" y="31"/>
                      </a:cubicBezTo>
                      <a:cubicBezTo>
                        <a:pt x="26" y="20"/>
                        <a:pt x="32" y="29"/>
                        <a:pt x="40" y="36"/>
                      </a:cubicBezTo>
                      <a:cubicBezTo>
                        <a:pt x="45" y="25"/>
                        <a:pt x="48" y="1"/>
                        <a:pt x="31"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93" name="Freeform 207">
                  <a:extLst>
                    <a:ext uri="{FF2B5EF4-FFF2-40B4-BE49-F238E27FC236}">
                      <a16:creationId xmlns:a16="http://schemas.microsoft.com/office/drawing/2014/main" id="{55F48C7C-91DE-74CF-6113-346C33D81AC6}"/>
                    </a:ext>
                  </a:extLst>
                </p:cNvPr>
                <p:cNvSpPr>
                  <a:spLocks/>
                </p:cNvSpPr>
                <p:nvPr/>
              </p:nvSpPr>
              <p:spPr bwMode="auto">
                <a:xfrm>
                  <a:off x="4206" y="2534"/>
                  <a:ext cx="111" cy="94"/>
                </a:xfrm>
                <a:custGeom>
                  <a:avLst/>
                  <a:gdLst>
                    <a:gd name="T0" fmla="*/ 0 w 52"/>
                    <a:gd name="T1" fmla="*/ 224 h 44"/>
                    <a:gd name="T2" fmla="*/ 41 w 52"/>
                    <a:gd name="T3" fmla="*/ 389 h 44"/>
                    <a:gd name="T4" fmla="*/ 145 w 52"/>
                    <a:gd name="T5" fmla="*/ 429 h 44"/>
                    <a:gd name="T6" fmla="*/ 196 w 52"/>
                    <a:gd name="T7" fmla="*/ 378 h 44"/>
                    <a:gd name="T8" fmla="*/ 465 w 52"/>
                    <a:gd name="T9" fmla="*/ 224 h 44"/>
                    <a:gd name="T10" fmla="*/ 465 w 52"/>
                    <a:gd name="T11" fmla="*/ 51 h 44"/>
                    <a:gd name="T12" fmla="*/ 333 w 52"/>
                    <a:gd name="T13" fmla="*/ 60 h 44"/>
                    <a:gd name="T14" fmla="*/ 19 w 52"/>
                    <a:gd name="T15" fmla="*/ 214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44">
                      <a:moveTo>
                        <a:pt x="0" y="23"/>
                      </a:moveTo>
                      <a:cubicBezTo>
                        <a:pt x="3" y="27"/>
                        <a:pt x="1" y="35"/>
                        <a:pt x="4" y="40"/>
                      </a:cubicBezTo>
                      <a:cubicBezTo>
                        <a:pt x="6" y="41"/>
                        <a:pt x="13" y="44"/>
                        <a:pt x="15" y="44"/>
                      </a:cubicBezTo>
                      <a:cubicBezTo>
                        <a:pt x="21" y="43"/>
                        <a:pt x="16" y="43"/>
                        <a:pt x="20" y="39"/>
                      </a:cubicBezTo>
                      <a:cubicBezTo>
                        <a:pt x="28" y="32"/>
                        <a:pt x="42" y="31"/>
                        <a:pt x="48" y="23"/>
                      </a:cubicBezTo>
                      <a:cubicBezTo>
                        <a:pt x="51" y="19"/>
                        <a:pt x="52" y="9"/>
                        <a:pt x="48" y="5"/>
                      </a:cubicBezTo>
                      <a:cubicBezTo>
                        <a:pt x="44" y="0"/>
                        <a:pt x="39" y="3"/>
                        <a:pt x="34" y="6"/>
                      </a:cubicBezTo>
                      <a:cubicBezTo>
                        <a:pt x="23" y="11"/>
                        <a:pt x="14" y="22"/>
                        <a:pt x="2" y="2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94" name="Freeform 208">
                  <a:extLst>
                    <a:ext uri="{FF2B5EF4-FFF2-40B4-BE49-F238E27FC236}">
                      <a16:creationId xmlns:a16="http://schemas.microsoft.com/office/drawing/2014/main" id="{560432CF-5FCE-414B-97A7-2127CF636151}"/>
                    </a:ext>
                  </a:extLst>
                </p:cNvPr>
                <p:cNvSpPr>
                  <a:spLocks/>
                </p:cNvSpPr>
                <p:nvPr/>
              </p:nvSpPr>
              <p:spPr bwMode="auto">
                <a:xfrm>
                  <a:off x="4819" y="2303"/>
                  <a:ext cx="83" cy="156"/>
                </a:xfrm>
                <a:custGeom>
                  <a:avLst/>
                  <a:gdLst>
                    <a:gd name="T0" fmla="*/ 289 w 39"/>
                    <a:gd name="T1" fmla="*/ 19 h 73"/>
                    <a:gd name="T2" fmla="*/ 9 w 39"/>
                    <a:gd name="T3" fmla="*/ 353 h 73"/>
                    <a:gd name="T4" fmla="*/ 221 w 39"/>
                    <a:gd name="T5" fmla="*/ 712 h 73"/>
                    <a:gd name="T6" fmla="*/ 377 w 39"/>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73">
                      <a:moveTo>
                        <a:pt x="30" y="2"/>
                      </a:moveTo>
                      <a:cubicBezTo>
                        <a:pt x="21" y="0"/>
                        <a:pt x="2" y="26"/>
                        <a:pt x="1" y="36"/>
                      </a:cubicBezTo>
                      <a:cubicBezTo>
                        <a:pt x="0" y="47"/>
                        <a:pt x="17" y="64"/>
                        <a:pt x="23" y="73"/>
                      </a:cubicBezTo>
                      <a:cubicBezTo>
                        <a:pt x="22" y="59"/>
                        <a:pt x="17" y="0"/>
                        <a:pt x="39"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95" name="Freeform 209">
                  <a:extLst>
                    <a:ext uri="{FF2B5EF4-FFF2-40B4-BE49-F238E27FC236}">
                      <a16:creationId xmlns:a16="http://schemas.microsoft.com/office/drawing/2014/main" id="{A96E3752-A3C3-A233-DD3E-BD1266D2F380}"/>
                    </a:ext>
                  </a:extLst>
                </p:cNvPr>
                <p:cNvSpPr>
                  <a:spLocks/>
                </p:cNvSpPr>
                <p:nvPr/>
              </p:nvSpPr>
              <p:spPr bwMode="auto">
                <a:xfrm>
                  <a:off x="4900" y="1696"/>
                  <a:ext cx="88" cy="103"/>
                </a:xfrm>
                <a:custGeom>
                  <a:avLst/>
                  <a:gdLst>
                    <a:gd name="T0" fmla="*/ 60 w 41"/>
                    <a:gd name="T1" fmla="*/ 165 h 48"/>
                    <a:gd name="T2" fmla="*/ 0 w 41"/>
                    <a:gd name="T3" fmla="*/ 337 h 48"/>
                    <a:gd name="T4" fmla="*/ 129 w 41"/>
                    <a:gd name="T5" fmla="*/ 318 h 48"/>
                    <a:gd name="T6" fmla="*/ 266 w 41"/>
                    <a:gd name="T7" fmla="*/ 217 h 48"/>
                    <a:gd name="T8" fmla="*/ 365 w 41"/>
                    <a:gd name="T9" fmla="*/ 474 h 48"/>
                    <a:gd name="T10" fmla="*/ 309 w 41"/>
                    <a:gd name="T11" fmla="*/ 120 h 48"/>
                    <a:gd name="T12" fmla="*/ 225 w 41"/>
                    <a:gd name="T13" fmla="*/ 0 h 48"/>
                    <a:gd name="T14" fmla="*/ 88 w 41"/>
                    <a:gd name="T15" fmla="*/ 97 h 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48">
                      <a:moveTo>
                        <a:pt x="6" y="17"/>
                      </a:moveTo>
                      <a:cubicBezTo>
                        <a:pt x="6" y="23"/>
                        <a:pt x="0" y="28"/>
                        <a:pt x="0" y="34"/>
                      </a:cubicBezTo>
                      <a:cubicBezTo>
                        <a:pt x="4" y="33"/>
                        <a:pt x="8" y="31"/>
                        <a:pt x="13" y="32"/>
                      </a:cubicBezTo>
                      <a:cubicBezTo>
                        <a:pt x="13" y="22"/>
                        <a:pt x="18" y="12"/>
                        <a:pt x="27" y="22"/>
                      </a:cubicBezTo>
                      <a:cubicBezTo>
                        <a:pt x="31" y="26"/>
                        <a:pt x="37" y="43"/>
                        <a:pt x="37" y="48"/>
                      </a:cubicBezTo>
                      <a:cubicBezTo>
                        <a:pt x="41" y="36"/>
                        <a:pt x="34" y="23"/>
                        <a:pt x="31" y="12"/>
                      </a:cubicBezTo>
                      <a:cubicBezTo>
                        <a:pt x="30" y="5"/>
                        <a:pt x="30" y="0"/>
                        <a:pt x="23" y="0"/>
                      </a:cubicBezTo>
                      <a:cubicBezTo>
                        <a:pt x="18" y="0"/>
                        <a:pt x="11" y="6"/>
                        <a:pt x="9" y="1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96" name="Freeform 210">
                  <a:extLst>
                    <a:ext uri="{FF2B5EF4-FFF2-40B4-BE49-F238E27FC236}">
                      <a16:creationId xmlns:a16="http://schemas.microsoft.com/office/drawing/2014/main" id="{F4F0C57A-A425-60AD-BC19-B98E82E3A45E}"/>
                    </a:ext>
                  </a:extLst>
                </p:cNvPr>
                <p:cNvSpPr>
                  <a:spLocks/>
                </p:cNvSpPr>
                <p:nvPr/>
              </p:nvSpPr>
              <p:spPr bwMode="auto">
                <a:xfrm>
                  <a:off x="4911" y="1675"/>
                  <a:ext cx="68" cy="70"/>
                </a:xfrm>
                <a:custGeom>
                  <a:avLst/>
                  <a:gdLst>
                    <a:gd name="T0" fmla="*/ 0 w 32"/>
                    <a:gd name="T1" fmla="*/ 314 h 33"/>
                    <a:gd name="T2" fmla="*/ 257 w 32"/>
                    <a:gd name="T3" fmla="*/ 305 h 33"/>
                    <a:gd name="T4" fmla="*/ 85 w 32"/>
                    <a:gd name="T5" fmla="*/ 153 h 33"/>
                    <a:gd name="T6" fmla="*/ 0 60000 65536"/>
                    <a:gd name="T7" fmla="*/ 0 60000 65536"/>
                    <a:gd name="T8" fmla="*/ 0 60000 65536"/>
                  </a:gdLst>
                  <a:ahLst/>
                  <a:cxnLst>
                    <a:cxn ang="T6">
                      <a:pos x="T0" y="T1"/>
                    </a:cxn>
                    <a:cxn ang="T7">
                      <a:pos x="T2" y="T3"/>
                    </a:cxn>
                    <a:cxn ang="T8">
                      <a:pos x="T4" y="T5"/>
                    </a:cxn>
                  </a:cxnLst>
                  <a:rect l="0" t="0" r="r" b="b"/>
                  <a:pathLst>
                    <a:path w="32" h="33">
                      <a:moveTo>
                        <a:pt x="0" y="33"/>
                      </a:moveTo>
                      <a:cubicBezTo>
                        <a:pt x="6" y="16"/>
                        <a:pt x="20" y="19"/>
                        <a:pt x="27" y="32"/>
                      </a:cubicBezTo>
                      <a:cubicBezTo>
                        <a:pt x="32" y="22"/>
                        <a:pt x="17" y="0"/>
                        <a:pt x="9" y="16"/>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97" name="Freeform 211">
                  <a:extLst>
                    <a:ext uri="{FF2B5EF4-FFF2-40B4-BE49-F238E27FC236}">
                      <a16:creationId xmlns:a16="http://schemas.microsoft.com/office/drawing/2014/main" id="{8E13319F-6997-D9D1-3D01-02ADCB4DB70A}"/>
                    </a:ext>
                  </a:extLst>
                </p:cNvPr>
                <p:cNvSpPr>
                  <a:spLocks/>
                </p:cNvSpPr>
                <p:nvPr/>
              </p:nvSpPr>
              <p:spPr bwMode="auto">
                <a:xfrm>
                  <a:off x="4357" y="1878"/>
                  <a:ext cx="58" cy="71"/>
                </a:xfrm>
                <a:custGeom>
                  <a:avLst/>
                  <a:gdLst>
                    <a:gd name="T0" fmla="*/ 269 w 27"/>
                    <a:gd name="T1" fmla="*/ 28 h 33"/>
                    <a:gd name="T2" fmla="*/ 148 w 27"/>
                    <a:gd name="T3" fmla="*/ 318 h 33"/>
                    <a:gd name="T4" fmla="*/ 60 w 27"/>
                    <a:gd name="T5" fmla="*/ 241 h 33"/>
                    <a:gd name="T6" fmla="*/ 28 w 27"/>
                    <a:gd name="T7" fmla="*/ 129 h 33"/>
                    <a:gd name="T8" fmla="*/ 226 w 27"/>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3">
                      <a:moveTo>
                        <a:pt x="27" y="3"/>
                      </a:moveTo>
                      <a:cubicBezTo>
                        <a:pt x="14" y="5"/>
                        <a:pt x="10" y="22"/>
                        <a:pt x="15" y="32"/>
                      </a:cubicBezTo>
                      <a:cubicBezTo>
                        <a:pt x="11" y="33"/>
                        <a:pt x="9" y="28"/>
                        <a:pt x="6" y="24"/>
                      </a:cubicBezTo>
                      <a:cubicBezTo>
                        <a:pt x="3" y="18"/>
                        <a:pt x="0" y="20"/>
                        <a:pt x="3" y="13"/>
                      </a:cubicBezTo>
                      <a:cubicBezTo>
                        <a:pt x="6" y="7"/>
                        <a:pt x="16" y="0"/>
                        <a:pt x="23"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98" name="Freeform 212">
                  <a:extLst>
                    <a:ext uri="{FF2B5EF4-FFF2-40B4-BE49-F238E27FC236}">
                      <a16:creationId xmlns:a16="http://schemas.microsoft.com/office/drawing/2014/main" id="{F896159D-C25A-D613-0C57-6D883C29C179}"/>
                    </a:ext>
                  </a:extLst>
                </p:cNvPr>
                <p:cNvSpPr>
                  <a:spLocks/>
                </p:cNvSpPr>
                <p:nvPr/>
              </p:nvSpPr>
              <p:spPr bwMode="auto">
                <a:xfrm>
                  <a:off x="3708" y="1938"/>
                  <a:ext cx="100" cy="113"/>
                </a:xfrm>
                <a:custGeom>
                  <a:avLst/>
                  <a:gdLst>
                    <a:gd name="T0" fmla="*/ 0 w 47"/>
                    <a:gd name="T1" fmla="*/ 19 h 53"/>
                    <a:gd name="T2" fmla="*/ 128 w 47"/>
                    <a:gd name="T3" fmla="*/ 358 h 53"/>
                    <a:gd name="T4" fmla="*/ 128 w 47"/>
                    <a:gd name="T5" fmla="*/ 369 h 53"/>
                    <a:gd name="T6" fmla="*/ 453 w 47"/>
                    <a:gd name="T7" fmla="*/ 463 h 53"/>
                    <a:gd name="T8" fmla="*/ 357 w 47"/>
                    <a:gd name="T9" fmla="*/ 241 h 53"/>
                    <a:gd name="T10" fmla="*/ 426 w 47"/>
                    <a:gd name="T11" fmla="*/ 0 h 53"/>
                    <a:gd name="T12" fmla="*/ 164 w 47"/>
                    <a:gd name="T13" fmla="*/ 19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53">
                      <a:moveTo>
                        <a:pt x="0" y="2"/>
                      </a:moveTo>
                      <a:cubicBezTo>
                        <a:pt x="9" y="10"/>
                        <a:pt x="16" y="24"/>
                        <a:pt x="13" y="37"/>
                      </a:cubicBezTo>
                      <a:cubicBezTo>
                        <a:pt x="13" y="37"/>
                        <a:pt x="13" y="37"/>
                        <a:pt x="13" y="38"/>
                      </a:cubicBezTo>
                      <a:cubicBezTo>
                        <a:pt x="27" y="37"/>
                        <a:pt x="33" y="53"/>
                        <a:pt x="47" y="48"/>
                      </a:cubicBezTo>
                      <a:cubicBezTo>
                        <a:pt x="40" y="43"/>
                        <a:pt x="35" y="35"/>
                        <a:pt x="37" y="25"/>
                      </a:cubicBezTo>
                      <a:cubicBezTo>
                        <a:pt x="39" y="17"/>
                        <a:pt x="46" y="10"/>
                        <a:pt x="44" y="0"/>
                      </a:cubicBezTo>
                      <a:cubicBezTo>
                        <a:pt x="36" y="1"/>
                        <a:pt x="24" y="5"/>
                        <a:pt x="17" y="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99" name="Freeform 213">
                  <a:extLst>
                    <a:ext uri="{FF2B5EF4-FFF2-40B4-BE49-F238E27FC236}">
                      <a16:creationId xmlns:a16="http://schemas.microsoft.com/office/drawing/2014/main" id="{7FD876FF-D3BF-BE3C-FA2A-C438A8579117}"/>
                    </a:ext>
                  </a:extLst>
                </p:cNvPr>
                <p:cNvSpPr>
                  <a:spLocks/>
                </p:cNvSpPr>
                <p:nvPr/>
              </p:nvSpPr>
              <p:spPr bwMode="auto">
                <a:xfrm>
                  <a:off x="3755" y="1703"/>
                  <a:ext cx="218" cy="126"/>
                </a:xfrm>
                <a:custGeom>
                  <a:avLst/>
                  <a:gdLst>
                    <a:gd name="T0" fmla="*/ 60 w 102"/>
                    <a:gd name="T1" fmla="*/ 342 h 59"/>
                    <a:gd name="T2" fmla="*/ 586 w 102"/>
                    <a:gd name="T3" fmla="*/ 389 h 59"/>
                    <a:gd name="T4" fmla="*/ 635 w 102"/>
                    <a:gd name="T5" fmla="*/ 0 h 59"/>
                    <a:gd name="T6" fmla="*/ 686 w 102"/>
                    <a:gd name="T7" fmla="*/ 515 h 59"/>
                    <a:gd name="T8" fmla="*/ 325 w 102"/>
                    <a:gd name="T9" fmla="*/ 457 h 59"/>
                    <a:gd name="T10" fmla="*/ 173 w 102"/>
                    <a:gd name="T11" fmla="*/ 369 h 59"/>
                    <a:gd name="T12" fmla="*/ 0 w 102"/>
                    <a:gd name="T13" fmla="*/ 350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59">
                      <a:moveTo>
                        <a:pt x="6" y="35"/>
                      </a:moveTo>
                      <a:cubicBezTo>
                        <a:pt x="22" y="23"/>
                        <a:pt x="41" y="44"/>
                        <a:pt x="60" y="40"/>
                      </a:cubicBezTo>
                      <a:cubicBezTo>
                        <a:pt x="79" y="34"/>
                        <a:pt x="81" y="12"/>
                        <a:pt x="65" y="0"/>
                      </a:cubicBezTo>
                      <a:cubicBezTo>
                        <a:pt x="88" y="15"/>
                        <a:pt x="102" y="40"/>
                        <a:pt x="70" y="53"/>
                      </a:cubicBezTo>
                      <a:cubicBezTo>
                        <a:pt x="55" y="59"/>
                        <a:pt x="46" y="55"/>
                        <a:pt x="33" y="47"/>
                      </a:cubicBezTo>
                      <a:cubicBezTo>
                        <a:pt x="27" y="44"/>
                        <a:pt x="24" y="39"/>
                        <a:pt x="18" y="38"/>
                      </a:cubicBezTo>
                      <a:cubicBezTo>
                        <a:pt x="11" y="36"/>
                        <a:pt x="5" y="39"/>
                        <a:pt x="0" y="3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0" name="Freeform 214">
                  <a:extLst>
                    <a:ext uri="{FF2B5EF4-FFF2-40B4-BE49-F238E27FC236}">
                      <a16:creationId xmlns:a16="http://schemas.microsoft.com/office/drawing/2014/main" id="{25468E5D-FB82-8B8A-711F-99ABDA44022A}"/>
                    </a:ext>
                  </a:extLst>
                </p:cNvPr>
                <p:cNvSpPr>
                  <a:spLocks/>
                </p:cNvSpPr>
                <p:nvPr/>
              </p:nvSpPr>
              <p:spPr bwMode="auto">
                <a:xfrm>
                  <a:off x="3663" y="1953"/>
                  <a:ext cx="226" cy="310"/>
                </a:xfrm>
                <a:custGeom>
                  <a:avLst/>
                  <a:gdLst>
                    <a:gd name="T0" fmla="*/ 840 w 106"/>
                    <a:gd name="T1" fmla="*/ 310 h 145"/>
                    <a:gd name="T2" fmla="*/ 678 w 106"/>
                    <a:gd name="T3" fmla="*/ 517 h 145"/>
                    <a:gd name="T4" fmla="*/ 437 w 106"/>
                    <a:gd name="T5" fmla="*/ 421 h 145"/>
                    <a:gd name="T6" fmla="*/ 241 w 106"/>
                    <a:gd name="T7" fmla="*/ 507 h 145"/>
                    <a:gd name="T8" fmla="*/ 0 w 106"/>
                    <a:gd name="T9" fmla="*/ 575 h 145"/>
                    <a:gd name="T10" fmla="*/ 437 w 106"/>
                    <a:gd name="T11" fmla="*/ 586 h 145"/>
                    <a:gd name="T12" fmla="*/ 522 w 106"/>
                    <a:gd name="T13" fmla="*/ 947 h 145"/>
                    <a:gd name="T14" fmla="*/ 437 w 106"/>
                    <a:gd name="T15" fmla="*/ 1298 h 145"/>
                    <a:gd name="T16" fmla="*/ 582 w 106"/>
                    <a:gd name="T17" fmla="*/ 1142 h 145"/>
                    <a:gd name="T18" fmla="*/ 642 w 106"/>
                    <a:gd name="T19" fmla="*/ 892 h 145"/>
                    <a:gd name="T20" fmla="*/ 840 w 106"/>
                    <a:gd name="T21" fmla="*/ 686 h 145"/>
                    <a:gd name="T22" fmla="*/ 932 w 106"/>
                    <a:gd name="T23" fmla="*/ 479 h 145"/>
                    <a:gd name="T24" fmla="*/ 1008 w 106"/>
                    <a:gd name="T25" fmla="*/ 301 h 145"/>
                    <a:gd name="T26" fmla="*/ 855 w 106"/>
                    <a:gd name="T27" fmla="*/ 0 h 145"/>
                    <a:gd name="T28" fmla="*/ 840 w 106"/>
                    <a:gd name="T29" fmla="*/ 310 h 1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45">
                      <a:moveTo>
                        <a:pt x="87" y="32"/>
                      </a:moveTo>
                      <a:cubicBezTo>
                        <a:pt x="84" y="42"/>
                        <a:pt x="82" y="49"/>
                        <a:pt x="70" y="53"/>
                      </a:cubicBezTo>
                      <a:cubicBezTo>
                        <a:pt x="58" y="56"/>
                        <a:pt x="55" y="48"/>
                        <a:pt x="45" y="43"/>
                      </a:cubicBezTo>
                      <a:cubicBezTo>
                        <a:pt x="35" y="38"/>
                        <a:pt x="34" y="46"/>
                        <a:pt x="25" y="52"/>
                      </a:cubicBezTo>
                      <a:cubicBezTo>
                        <a:pt x="18" y="56"/>
                        <a:pt x="8" y="58"/>
                        <a:pt x="0" y="59"/>
                      </a:cubicBezTo>
                      <a:cubicBezTo>
                        <a:pt x="8" y="70"/>
                        <a:pt x="33" y="59"/>
                        <a:pt x="45" y="60"/>
                      </a:cubicBezTo>
                      <a:cubicBezTo>
                        <a:pt x="64" y="61"/>
                        <a:pt x="56" y="83"/>
                        <a:pt x="54" y="97"/>
                      </a:cubicBezTo>
                      <a:cubicBezTo>
                        <a:pt x="52" y="105"/>
                        <a:pt x="46" y="126"/>
                        <a:pt x="45" y="133"/>
                      </a:cubicBezTo>
                      <a:cubicBezTo>
                        <a:pt x="42" y="145"/>
                        <a:pt x="56" y="123"/>
                        <a:pt x="60" y="117"/>
                      </a:cubicBezTo>
                      <a:cubicBezTo>
                        <a:pt x="65" y="109"/>
                        <a:pt x="62" y="99"/>
                        <a:pt x="66" y="91"/>
                      </a:cubicBezTo>
                      <a:cubicBezTo>
                        <a:pt x="70" y="82"/>
                        <a:pt x="80" y="77"/>
                        <a:pt x="87" y="70"/>
                      </a:cubicBezTo>
                      <a:cubicBezTo>
                        <a:pt x="93" y="63"/>
                        <a:pt x="93" y="57"/>
                        <a:pt x="96" y="49"/>
                      </a:cubicBezTo>
                      <a:cubicBezTo>
                        <a:pt x="98" y="43"/>
                        <a:pt x="104" y="37"/>
                        <a:pt x="104" y="31"/>
                      </a:cubicBezTo>
                      <a:cubicBezTo>
                        <a:pt x="106" y="13"/>
                        <a:pt x="81" y="16"/>
                        <a:pt x="88" y="0"/>
                      </a:cubicBezTo>
                      <a:cubicBezTo>
                        <a:pt x="74" y="5"/>
                        <a:pt x="85" y="22"/>
                        <a:pt x="87" y="32"/>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1" name="Freeform 215">
                  <a:extLst>
                    <a:ext uri="{FF2B5EF4-FFF2-40B4-BE49-F238E27FC236}">
                      <a16:creationId xmlns:a16="http://schemas.microsoft.com/office/drawing/2014/main" id="{DFA7D934-8BD4-82FB-592D-CF545D5B2861}"/>
                    </a:ext>
                  </a:extLst>
                </p:cNvPr>
                <p:cNvSpPr>
                  <a:spLocks/>
                </p:cNvSpPr>
                <p:nvPr/>
              </p:nvSpPr>
              <p:spPr bwMode="auto">
                <a:xfrm>
                  <a:off x="3776" y="1780"/>
                  <a:ext cx="86" cy="102"/>
                </a:xfrm>
                <a:custGeom>
                  <a:avLst/>
                  <a:gdLst>
                    <a:gd name="T0" fmla="*/ 140 w 40"/>
                    <a:gd name="T1" fmla="*/ 9 h 48"/>
                    <a:gd name="T2" fmla="*/ 69 w 40"/>
                    <a:gd name="T3" fmla="*/ 257 h 48"/>
                    <a:gd name="T4" fmla="*/ 277 w 40"/>
                    <a:gd name="T5" fmla="*/ 461 h 48"/>
                    <a:gd name="T6" fmla="*/ 269 w 40"/>
                    <a:gd name="T7" fmla="*/ 213 h 48"/>
                    <a:gd name="T8" fmla="*/ 346 w 40"/>
                    <a:gd name="T9" fmla="*/ 136 h 48"/>
                    <a:gd name="T10" fmla="*/ 181 w 40"/>
                    <a:gd name="T11" fmla="*/ 49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8">
                      <a:moveTo>
                        <a:pt x="14" y="1"/>
                      </a:moveTo>
                      <a:cubicBezTo>
                        <a:pt x="0" y="0"/>
                        <a:pt x="5" y="19"/>
                        <a:pt x="7" y="27"/>
                      </a:cubicBezTo>
                      <a:cubicBezTo>
                        <a:pt x="10" y="39"/>
                        <a:pt x="21" y="38"/>
                        <a:pt x="28" y="48"/>
                      </a:cubicBezTo>
                      <a:cubicBezTo>
                        <a:pt x="21" y="39"/>
                        <a:pt x="11" y="28"/>
                        <a:pt x="27" y="22"/>
                      </a:cubicBezTo>
                      <a:cubicBezTo>
                        <a:pt x="33" y="19"/>
                        <a:pt x="40" y="24"/>
                        <a:pt x="35" y="14"/>
                      </a:cubicBezTo>
                      <a:cubicBezTo>
                        <a:pt x="32" y="8"/>
                        <a:pt x="23" y="6"/>
                        <a:pt x="18" y="5"/>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2" name="Freeform 216">
                  <a:extLst>
                    <a:ext uri="{FF2B5EF4-FFF2-40B4-BE49-F238E27FC236}">
                      <a16:creationId xmlns:a16="http://schemas.microsoft.com/office/drawing/2014/main" id="{7B152A3F-8E3E-B7A9-E814-B9B0CC762699}"/>
                    </a:ext>
                  </a:extLst>
                </p:cNvPr>
                <p:cNvSpPr>
                  <a:spLocks/>
                </p:cNvSpPr>
                <p:nvPr/>
              </p:nvSpPr>
              <p:spPr bwMode="auto">
                <a:xfrm>
                  <a:off x="3930" y="1966"/>
                  <a:ext cx="154" cy="154"/>
                </a:xfrm>
                <a:custGeom>
                  <a:avLst/>
                  <a:gdLst>
                    <a:gd name="T0" fmla="*/ 51 w 72"/>
                    <a:gd name="T1" fmla="*/ 0 h 72"/>
                    <a:gd name="T2" fmla="*/ 462 w 72"/>
                    <a:gd name="T3" fmla="*/ 225 h 72"/>
                    <a:gd name="T4" fmla="*/ 558 w 72"/>
                    <a:gd name="T5" fmla="*/ 430 h 72"/>
                    <a:gd name="T6" fmla="*/ 704 w 72"/>
                    <a:gd name="T7" fmla="*/ 586 h 72"/>
                    <a:gd name="T8" fmla="*/ 342 w 72"/>
                    <a:gd name="T9" fmla="*/ 325 h 72"/>
                    <a:gd name="T10" fmla="*/ 96 w 72"/>
                    <a:gd name="T11" fmla="*/ 225 h 72"/>
                    <a:gd name="T12" fmla="*/ 0 w 72"/>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72">
                      <a:moveTo>
                        <a:pt x="5" y="0"/>
                      </a:moveTo>
                      <a:cubicBezTo>
                        <a:pt x="7" y="13"/>
                        <a:pt x="38" y="13"/>
                        <a:pt x="47" y="23"/>
                      </a:cubicBezTo>
                      <a:cubicBezTo>
                        <a:pt x="53" y="29"/>
                        <a:pt x="53" y="37"/>
                        <a:pt x="57" y="44"/>
                      </a:cubicBezTo>
                      <a:cubicBezTo>
                        <a:pt x="60" y="52"/>
                        <a:pt x="65" y="55"/>
                        <a:pt x="72" y="60"/>
                      </a:cubicBezTo>
                      <a:cubicBezTo>
                        <a:pt x="59" y="72"/>
                        <a:pt x="44" y="37"/>
                        <a:pt x="35" y="33"/>
                      </a:cubicBezTo>
                      <a:cubicBezTo>
                        <a:pt x="25" y="29"/>
                        <a:pt x="18" y="32"/>
                        <a:pt x="10" y="23"/>
                      </a:cubicBezTo>
                      <a:cubicBezTo>
                        <a:pt x="3" y="16"/>
                        <a:pt x="3" y="8"/>
                        <a:pt x="0"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3" name="Freeform 217">
                  <a:extLst>
                    <a:ext uri="{FF2B5EF4-FFF2-40B4-BE49-F238E27FC236}">
                      <a16:creationId xmlns:a16="http://schemas.microsoft.com/office/drawing/2014/main" id="{BEA9F90A-37B3-372C-7C08-3B386D498C84}"/>
                    </a:ext>
                  </a:extLst>
                </p:cNvPr>
                <p:cNvSpPr>
                  <a:spLocks/>
                </p:cNvSpPr>
                <p:nvPr/>
              </p:nvSpPr>
              <p:spPr bwMode="auto">
                <a:xfrm>
                  <a:off x="4231" y="2196"/>
                  <a:ext cx="207" cy="67"/>
                </a:xfrm>
                <a:custGeom>
                  <a:avLst/>
                  <a:gdLst>
                    <a:gd name="T0" fmla="*/ 156 w 97"/>
                    <a:gd name="T1" fmla="*/ 89 h 31"/>
                    <a:gd name="T2" fmla="*/ 534 w 97"/>
                    <a:gd name="T3" fmla="*/ 132 h 31"/>
                    <a:gd name="T4" fmla="*/ 943 w 97"/>
                    <a:gd name="T5" fmla="*/ 121 h 31"/>
                    <a:gd name="T6" fmla="*/ 807 w 97"/>
                    <a:gd name="T7" fmla="*/ 270 h 31"/>
                    <a:gd name="T8" fmla="*/ 711 w 97"/>
                    <a:gd name="T9" fmla="*/ 210 h 31"/>
                    <a:gd name="T10" fmla="*/ 602 w 97"/>
                    <a:gd name="T11" fmla="*/ 201 h 31"/>
                    <a:gd name="T12" fmla="*/ 196 w 97"/>
                    <a:gd name="T13" fmla="*/ 313 h 31"/>
                    <a:gd name="T14" fmla="*/ 117 w 97"/>
                    <a:gd name="T15" fmla="*/ 121 h 31"/>
                    <a:gd name="T16" fmla="*/ 0 w 97"/>
                    <a:gd name="T17" fmla="*/ 0 h 31"/>
                    <a:gd name="T18" fmla="*/ 28 w 97"/>
                    <a:gd name="T19" fmla="*/ 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31">
                      <a:moveTo>
                        <a:pt x="16" y="9"/>
                      </a:moveTo>
                      <a:cubicBezTo>
                        <a:pt x="28" y="8"/>
                        <a:pt x="42" y="13"/>
                        <a:pt x="55" y="13"/>
                      </a:cubicBezTo>
                      <a:cubicBezTo>
                        <a:pt x="68" y="13"/>
                        <a:pt x="84" y="7"/>
                        <a:pt x="97" y="12"/>
                      </a:cubicBezTo>
                      <a:cubicBezTo>
                        <a:pt x="91" y="17"/>
                        <a:pt x="91" y="27"/>
                        <a:pt x="83" y="27"/>
                      </a:cubicBezTo>
                      <a:cubicBezTo>
                        <a:pt x="79" y="27"/>
                        <a:pt x="76" y="22"/>
                        <a:pt x="73" y="21"/>
                      </a:cubicBezTo>
                      <a:cubicBezTo>
                        <a:pt x="69" y="19"/>
                        <a:pt x="66" y="20"/>
                        <a:pt x="62" y="20"/>
                      </a:cubicBezTo>
                      <a:cubicBezTo>
                        <a:pt x="46" y="21"/>
                        <a:pt x="32" y="22"/>
                        <a:pt x="20" y="31"/>
                      </a:cubicBezTo>
                      <a:cubicBezTo>
                        <a:pt x="14" y="26"/>
                        <a:pt x="16" y="18"/>
                        <a:pt x="12" y="12"/>
                      </a:cubicBezTo>
                      <a:cubicBezTo>
                        <a:pt x="9" y="8"/>
                        <a:pt x="3" y="4"/>
                        <a:pt x="0" y="0"/>
                      </a:cubicBezTo>
                      <a:cubicBezTo>
                        <a:pt x="1" y="1"/>
                        <a:pt x="1" y="1"/>
                        <a:pt x="3" y="1"/>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4" name="Freeform 218">
                  <a:extLst>
                    <a:ext uri="{FF2B5EF4-FFF2-40B4-BE49-F238E27FC236}">
                      <a16:creationId xmlns:a16="http://schemas.microsoft.com/office/drawing/2014/main" id="{D19A4B7A-49D0-0720-E590-79A985EB6868}"/>
                    </a:ext>
                  </a:extLst>
                </p:cNvPr>
                <p:cNvSpPr>
                  <a:spLocks/>
                </p:cNvSpPr>
                <p:nvPr/>
              </p:nvSpPr>
              <p:spPr bwMode="auto">
                <a:xfrm>
                  <a:off x="4263" y="1722"/>
                  <a:ext cx="272" cy="194"/>
                </a:xfrm>
                <a:custGeom>
                  <a:avLst/>
                  <a:gdLst>
                    <a:gd name="T0" fmla="*/ 285 w 127"/>
                    <a:gd name="T1" fmla="*/ 77 h 91"/>
                    <a:gd name="T2" fmla="*/ 610 w 127"/>
                    <a:gd name="T3" fmla="*/ 205 h 91"/>
                    <a:gd name="T4" fmla="*/ 647 w 127"/>
                    <a:gd name="T5" fmla="*/ 554 h 91"/>
                    <a:gd name="T6" fmla="*/ 784 w 127"/>
                    <a:gd name="T7" fmla="*/ 642 h 91"/>
                    <a:gd name="T8" fmla="*/ 932 w 127"/>
                    <a:gd name="T9" fmla="*/ 735 h 91"/>
                    <a:gd name="T10" fmla="*/ 1082 w 127"/>
                    <a:gd name="T11" fmla="*/ 823 h 91"/>
                    <a:gd name="T12" fmla="*/ 1249 w 127"/>
                    <a:gd name="T13" fmla="*/ 883 h 91"/>
                    <a:gd name="T14" fmla="*/ 921 w 127"/>
                    <a:gd name="T15" fmla="*/ 563 h 91"/>
                    <a:gd name="T16" fmla="*/ 707 w 127"/>
                    <a:gd name="T17" fmla="*/ 205 h 91"/>
                    <a:gd name="T18" fmla="*/ 403 w 127"/>
                    <a:gd name="T19" fmla="*/ 19 h 91"/>
                    <a:gd name="T20" fmla="*/ 0 w 127"/>
                    <a:gd name="T21" fmla="*/ 68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7" h="91">
                      <a:moveTo>
                        <a:pt x="29" y="8"/>
                      </a:moveTo>
                      <a:cubicBezTo>
                        <a:pt x="40" y="10"/>
                        <a:pt x="54" y="12"/>
                        <a:pt x="62" y="21"/>
                      </a:cubicBezTo>
                      <a:cubicBezTo>
                        <a:pt x="69" y="29"/>
                        <a:pt x="76" y="50"/>
                        <a:pt x="66" y="57"/>
                      </a:cubicBezTo>
                      <a:cubicBezTo>
                        <a:pt x="67" y="61"/>
                        <a:pt x="76" y="63"/>
                        <a:pt x="80" y="66"/>
                      </a:cubicBezTo>
                      <a:cubicBezTo>
                        <a:pt x="85" y="70"/>
                        <a:pt x="88" y="72"/>
                        <a:pt x="95" y="76"/>
                      </a:cubicBezTo>
                      <a:cubicBezTo>
                        <a:pt x="101" y="79"/>
                        <a:pt x="103" y="82"/>
                        <a:pt x="110" y="85"/>
                      </a:cubicBezTo>
                      <a:cubicBezTo>
                        <a:pt x="115" y="87"/>
                        <a:pt x="124" y="88"/>
                        <a:pt x="127" y="91"/>
                      </a:cubicBezTo>
                      <a:cubicBezTo>
                        <a:pt x="116" y="82"/>
                        <a:pt x="102" y="70"/>
                        <a:pt x="94" y="58"/>
                      </a:cubicBezTo>
                      <a:cubicBezTo>
                        <a:pt x="85" y="46"/>
                        <a:pt x="83" y="32"/>
                        <a:pt x="72" y="21"/>
                      </a:cubicBezTo>
                      <a:cubicBezTo>
                        <a:pt x="63" y="12"/>
                        <a:pt x="53" y="3"/>
                        <a:pt x="41" y="2"/>
                      </a:cubicBezTo>
                      <a:cubicBezTo>
                        <a:pt x="26" y="0"/>
                        <a:pt x="12" y="12"/>
                        <a:pt x="0" y="7"/>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5" name="Freeform 219">
                  <a:extLst>
                    <a:ext uri="{FF2B5EF4-FFF2-40B4-BE49-F238E27FC236}">
                      <a16:creationId xmlns:a16="http://schemas.microsoft.com/office/drawing/2014/main" id="{94131BFB-0D3F-B9C4-9934-0D47487610E3}"/>
                    </a:ext>
                  </a:extLst>
                </p:cNvPr>
                <p:cNvSpPr>
                  <a:spLocks/>
                </p:cNvSpPr>
                <p:nvPr/>
              </p:nvSpPr>
              <p:spPr bwMode="auto">
                <a:xfrm>
                  <a:off x="4804" y="1641"/>
                  <a:ext cx="77" cy="181"/>
                </a:xfrm>
                <a:custGeom>
                  <a:avLst/>
                  <a:gdLst>
                    <a:gd name="T0" fmla="*/ 353 w 36"/>
                    <a:gd name="T1" fmla="*/ 0 h 85"/>
                    <a:gd name="T2" fmla="*/ 205 w 36"/>
                    <a:gd name="T3" fmla="*/ 204 h 85"/>
                    <a:gd name="T4" fmla="*/ 51 w 36"/>
                    <a:gd name="T5" fmla="*/ 366 h 85"/>
                    <a:gd name="T6" fmla="*/ 77 w 36"/>
                    <a:gd name="T7" fmla="*/ 607 h 85"/>
                    <a:gd name="T8" fmla="*/ 257 w 36"/>
                    <a:gd name="T9" fmla="*/ 820 h 85"/>
                    <a:gd name="T10" fmla="*/ 156 w 36"/>
                    <a:gd name="T11" fmla="*/ 481 h 85"/>
                    <a:gd name="T12" fmla="*/ 265 w 36"/>
                    <a:gd name="T13" fmla="*/ 326 h 85"/>
                    <a:gd name="T14" fmla="*/ 325 w 36"/>
                    <a:gd name="T15" fmla="*/ 117 h 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85">
                      <a:moveTo>
                        <a:pt x="36" y="0"/>
                      </a:moveTo>
                      <a:cubicBezTo>
                        <a:pt x="30" y="6"/>
                        <a:pt x="26" y="14"/>
                        <a:pt x="21" y="21"/>
                      </a:cubicBezTo>
                      <a:cubicBezTo>
                        <a:pt x="16" y="27"/>
                        <a:pt x="9" y="31"/>
                        <a:pt x="5" y="38"/>
                      </a:cubicBezTo>
                      <a:cubicBezTo>
                        <a:pt x="0" y="46"/>
                        <a:pt x="2" y="55"/>
                        <a:pt x="8" y="63"/>
                      </a:cubicBezTo>
                      <a:cubicBezTo>
                        <a:pt x="13" y="70"/>
                        <a:pt x="19" y="79"/>
                        <a:pt x="26" y="85"/>
                      </a:cubicBezTo>
                      <a:cubicBezTo>
                        <a:pt x="36" y="77"/>
                        <a:pt x="13" y="63"/>
                        <a:pt x="16" y="50"/>
                      </a:cubicBezTo>
                      <a:cubicBezTo>
                        <a:pt x="18" y="43"/>
                        <a:pt x="25" y="40"/>
                        <a:pt x="27" y="34"/>
                      </a:cubicBezTo>
                      <a:cubicBezTo>
                        <a:pt x="30" y="27"/>
                        <a:pt x="30" y="19"/>
                        <a:pt x="33" y="12"/>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6" name="Freeform 220">
                  <a:extLst>
                    <a:ext uri="{FF2B5EF4-FFF2-40B4-BE49-F238E27FC236}">
                      <a16:creationId xmlns:a16="http://schemas.microsoft.com/office/drawing/2014/main" id="{221405AB-A75E-DC41-5577-D74337829228}"/>
                    </a:ext>
                  </a:extLst>
                </p:cNvPr>
                <p:cNvSpPr>
                  <a:spLocks/>
                </p:cNvSpPr>
                <p:nvPr/>
              </p:nvSpPr>
              <p:spPr bwMode="auto">
                <a:xfrm>
                  <a:off x="4810" y="1534"/>
                  <a:ext cx="94" cy="70"/>
                </a:xfrm>
                <a:custGeom>
                  <a:avLst/>
                  <a:gdLst>
                    <a:gd name="T0" fmla="*/ 0 w 44"/>
                    <a:gd name="T1" fmla="*/ 153 h 33"/>
                    <a:gd name="T2" fmla="*/ 241 w 44"/>
                    <a:gd name="T3" fmla="*/ 125 h 33"/>
                    <a:gd name="T4" fmla="*/ 370 w 44"/>
                    <a:gd name="T5" fmla="*/ 314 h 33"/>
                    <a:gd name="T6" fmla="*/ 301 w 44"/>
                    <a:gd name="T7" fmla="*/ 36 h 33"/>
                    <a:gd name="T8" fmla="*/ 19 w 44"/>
                    <a:gd name="T9" fmla="*/ 112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3">
                      <a:moveTo>
                        <a:pt x="0" y="16"/>
                      </a:moveTo>
                      <a:cubicBezTo>
                        <a:pt x="8" y="16"/>
                        <a:pt x="16" y="10"/>
                        <a:pt x="25" y="13"/>
                      </a:cubicBezTo>
                      <a:cubicBezTo>
                        <a:pt x="35" y="16"/>
                        <a:pt x="34" y="24"/>
                        <a:pt x="38" y="33"/>
                      </a:cubicBezTo>
                      <a:cubicBezTo>
                        <a:pt x="36" y="23"/>
                        <a:pt x="44" y="9"/>
                        <a:pt x="31" y="4"/>
                      </a:cubicBezTo>
                      <a:cubicBezTo>
                        <a:pt x="22" y="0"/>
                        <a:pt x="7" y="5"/>
                        <a:pt x="2" y="12"/>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7" name="Freeform 221">
                  <a:extLst>
                    <a:ext uri="{FF2B5EF4-FFF2-40B4-BE49-F238E27FC236}">
                      <a16:creationId xmlns:a16="http://schemas.microsoft.com/office/drawing/2014/main" id="{5420C9ED-AB10-13D9-DF3A-2D8120B263EF}"/>
                    </a:ext>
                  </a:extLst>
                </p:cNvPr>
                <p:cNvSpPr>
                  <a:spLocks/>
                </p:cNvSpPr>
                <p:nvPr/>
              </p:nvSpPr>
              <p:spPr bwMode="auto">
                <a:xfrm>
                  <a:off x="4904" y="1448"/>
                  <a:ext cx="124" cy="107"/>
                </a:xfrm>
                <a:custGeom>
                  <a:avLst/>
                  <a:gdLst>
                    <a:gd name="T0" fmla="*/ 0 w 58"/>
                    <a:gd name="T1" fmla="*/ 197 h 50"/>
                    <a:gd name="T2" fmla="*/ 378 w 58"/>
                    <a:gd name="T3" fmla="*/ 490 h 50"/>
                    <a:gd name="T4" fmla="*/ 41 w 58"/>
                    <a:gd name="T5" fmla="*/ 205 h 50"/>
                    <a:gd name="T6" fmla="*/ 0 60000 65536"/>
                    <a:gd name="T7" fmla="*/ 0 60000 65536"/>
                    <a:gd name="T8" fmla="*/ 0 60000 65536"/>
                  </a:gdLst>
                  <a:ahLst/>
                  <a:cxnLst>
                    <a:cxn ang="T6">
                      <a:pos x="T0" y="T1"/>
                    </a:cxn>
                    <a:cxn ang="T7">
                      <a:pos x="T2" y="T3"/>
                    </a:cxn>
                    <a:cxn ang="T8">
                      <a:pos x="T4" y="T5"/>
                    </a:cxn>
                  </a:cxnLst>
                  <a:rect l="0" t="0" r="r" b="b"/>
                  <a:pathLst>
                    <a:path w="58" h="50">
                      <a:moveTo>
                        <a:pt x="0" y="20"/>
                      </a:moveTo>
                      <a:cubicBezTo>
                        <a:pt x="22" y="13"/>
                        <a:pt x="40" y="24"/>
                        <a:pt x="39" y="50"/>
                      </a:cubicBezTo>
                      <a:cubicBezTo>
                        <a:pt x="58" y="26"/>
                        <a:pt x="25" y="0"/>
                        <a:pt x="4" y="21"/>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8" name="Freeform 222">
                  <a:extLst>
                    <a:ext uri="{FF2B5EF4-FFF2-40B4-BE49-F238E27FC236}">
                      <a16:creationId xmlns:a16="http://schemas.microsoft.com/office/drawing/2014/main" id="{CB6D67BB-F8D2-34CE-D30B-E28D7EBBCC06}"/>
                    </a:ext>
                  </a:extLst>
                </p:cNvPr>
                <p:cNvSpPr>
                  <a:spLocks/>
                </p:cNvSpPr>
                <p:nvPr/>
              </p:nvSpPr>
              <p:spPr bwMode="auto">
                <a:xfrm>
                  <a:off x="4802" y="2404"/>
                  <a:ext cx="169" cy="117"/>
                </a:xfrm>
                <a:custGeom>
                  <a:avLst/>
                  <a:gdLst>
                    <a:gd name="T0" fmla="*/ 732 w 79"/>
                    <a:gd name="T1" fmla="*/ 0 h 55"/>
                    <a:gd name="T2" fmla="*/ 449 w 79"/>
                    <a:gd name="T3" fmla="*/ 317 h 55"/>
                    <a:gd name="T4" fmla="*/ 0 w 79"/>
                    <a:gd name="T5" fmla="*/ 230 h 55"/>
                    <a:gd name="T6" fmla="*/ 96 w 79"/>
                    <a:gd name="T7" fmla="*/ 413 h 55"/>
                    <a:gd name="T8" fmla="*/ 310 w 79"/>
                    <a:gd name="T9" fmla="*/ 394 h 55"/>
                    <a:gd name="T10" fmla="*/ 310 w 79"/>
                    <a:gd name="T11" fmla="*/ 530 h 55"/>
                    <a:gd name="T12" fmla="*/ 430 w 79"/>
                    <a:gd name="T13" fmla="*/ 402 h 55"/>
                    <a:gd name="T14" fmla="*/ 567 w 79"/>
                    <a:gd name="T15" fmla="*/ 317 h 55"/>
                    <a:gd name="T16" fmla="*/ 774 w 79"/>
                    <a:gd name="T17" fmla="*/ 28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55">
                      <a:moveTo>
                        <a:pt x="75" y="0"/>
                      </a:moveTo>
                      <a:cubicBezTo>
                        <a:pt x="73" y="17"/>
                        <a:pt x="61" y="28"/>
                        <a:pt x="46" y="33"/>
                      </a:cubicBezTo>
                      <a:cubicBezTo>
                        <a:pt x="26" y="39"/>
                        <a:pt x="17" y="28"/>
                        <a:pt x="0" y="24"/>
                      </a:cubicBezTo>
                      <a:cubicBezTo>
                        <a:pt x="1" y="27"/>
                        <a:pt x="7" y="41"/>
                        <a:pt x="10" y="43"/>
                      </a:cubicBezTo>
                      <a:cubicBezTo>
                        <a:pt x="17" y="48"/>
                        <a:pt x="25" y="39"/>
                        <a:pt x="32" y="41"/>
                      </a:cubicBezTo>
                      <a:cubicBezTo>
                        <a:pt x="34" y="46"/>
                        <a:pt x="32" y="50"/>
                        <a:pt x="32" y="55"/>
                      </a:cubicBezTo>
                      <a:cubicBezTo>
                        <a:pt x="38" y="55"/>
                        <a:pt x="40" y="46"/>
                        <a:pt x="44" y="42"/>
                      </a:cubicBezTo>
                      <a:cubicBezTo>
                        <a:pt x="48" y="37"/>
                        <a:pt x="53" y="35"/>
                        <a:pt x="58" y="33"/>
                      </a:cubicBezTo>
                      <a:cubicBezTo>
                        <a:pt x="75" y="25"/>
                        <a:pt x="71" y="17"/>
                        <a:pt x="79" y="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9" name="Freeform 223">
                  <a:extLst>
                    <a:ext uri="{FF2B5EF4-FFF2-40B4-BE49-F238E27FC236}">
                      <a16:creationId xmlns:a16="http://schemas.microsoft.com/office/drawing/2014/main" id="{D635A914-4939-E671-C32C-A998D36BB82D}"/>
                    </a:ext>
                  </a:extLst>
                </p:cNvPr>
                <p:cNvSpPr>
                  <a:spLocks/>
                </p:cNvSpPr>
                <p:nvPr/>
              </p:nvSpPr>
              <p:spPr bwMode="auto">
                <a:xfrm>
                  <a:off x="4184" y="2348"/>
                  <a:ext cx="148" cy="67"/>
                </a:xfrm>
                <a:custGeom>
                  <a:avLst/>
                  <a:gdLst>
                    <a:gd name="T0" fmla="*/ 285 w 69"/>
                    <a:gd name="T1" fmla="*/ 132 h 31"/>
                    <a:gd name="T2" fmla="*/ 69 w 69"/>
                    <a:gd name="T3" fmla="*/ 242 h 31"/>
                    <a:gd name="T4" fmla="*/ 354 w 69"/>
                    <a:gd name="T5" fmla="*/ 313 h 31"/>
                    <a:gd name="T6" fmla="*/ 639 w 69"/>
                    <a:gd name="T7" fmla="*/ 0 h 31"/>
                    <a:gd name="T8" fmla="*/ 277 w 69"/>
                    <a:gd name="T9" fmla="*/ 14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1">
                      <a:moveTo>
                        <a:pt x="29" y="13"/>
                      </a:moveTo>
                      <a:cubicBezTo>
                        <a:pt x="23" y="12"/>
                        <a:pt x="0" y="15"/>
                        <a:pt x="7" y="24"/>
                      </a:cubicBezTo>
                      <a:cubicBezTo>
                        <a:pt x="11" y="28"/>
                        <a:pt x="30" y="28"/>
                        <a:pt x="36" y="31"/>
                      </a:cubicBezTo>
                      <a:cubicBezTo>
                        <a:pt x="17" y="15"/>
                        <a:pt x="69" y="15"/>
                        <a:pt x="65" y="0"/>
                      </a:cubicBezTo>
                      <a:cubicBezTo>
                        <a:pt x="52" y="6"/>
                        <a:pt x="41" y="9"/>
                        <a:pt x="28" y="14"/>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0" name="Freeform 224">
                  <a:extLst>
                    <a:ext uri="{FF2B5EF4-FFF2-40B4-BE49-F238E27FC236}">
                      <a16:creationId xmlns:a16="http://schemas.microsoft.com/office/drawing/2014/main" id="{5E445F79-745D-1799-DF3D-9D3D6AA6B6CD}"/>
                    </a:ext>
                  </a:extLst>
                </p:cNvPr>
                <p:cNvSpPr>
                  <a:spLocks/>
                </p:cNvSpPr>
                <p:nvPr/>
              </p:nvSpPr>
              <p:spPr bwMode="auto">
                <a:xfrm>
                  <a:off x="4103" y="2861"/>
                  <a:ext cx="173" cy="120"/>
                </a:xfrm>
                <a:custGeom>
                  <a:avLst/>
                  <a:gdLst>
                    <a:gd name="T0" fmla="*/ 0 w 81"/>
                    <a:gd name="T1" fmla="*/ 386 h 56"/>
                    <a:gd name="T2" fmla="*/ 241 w 81"/>
                    <a:gd name="T3" fmla="*/ 302 h 56"/>
                    <a:gd name="T4" fmla="*/ 470 w 81"/>
                    <a:gd name="T5" fmla="*/ 394 h 56"/>
                    <a:gd name="T6" fmla="*/ 634 w 81"/>
                    <a:gd name="T7" fmla="*/ 0 h 56"/>
                    <a:gd name="T8" fmla="*/ 626 w 81"/>
                    <a:gd name="T9" fmla="*/ 523 h 56"/>
                    <a:gd name="T10" fmla="*/ 333 w 81"/>
                    <a:gd name="T11" fmla="*/ 422 h 56"/>
                    <a:gd name="T12" fmla="*/ 156 w 81"/>
                    <a:gd name="T13" fmla="*/ 414 h 56"/>
                    <a:gd name="T14" fmla="*/ 41 w 81"/>
                    <a:gd name="T15" fmla="*/ 373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 h="56">
                      <a:moveTo>
                        <a:pt x="0" y="39"/>
                      </a:moveTo>
                      <a:cubicBezTo>
                        <a:pt x="8" y="37"/>
                        <a:pt x="15" y="30"/>
                        <a:pt x="25" y="31"/>
                      </a:cubicBezTo>
                      <a:cubicBezTo>
                        <a:pt x="34" y="32"/>
                        <a:pt x="39" y="40"/>
                        <a:pt x="48" y="40"/>
                      </a:cubicBezTo>
                      <a:cubicBezTo>
                        <a:pt x="69" y="39"/>
                        <a:pt x="74" y="16"/>
                        <a:pt x="65" y="0"/>
                      </a:cubicBezTo>
                      <a:cubicBezTo>
                        <a:pt x="80" y="8"/>
                        <a:pt x="81" y="47"/>
                        <a:pt x="64" y="53"/>
                      </a:cubicBezTo>
                      <a:cubicBezTo>
                        <a:pt x="54" y="56"/>
                        <a:pt x="43" y="44"/>
                        <a:pt x="34" y="43"/>
                      </a:cubicBezTo>
                      <a:cubicBezTo>
                        <a:pt x="27" y="42"/>
                        <a:pt x="23" y="44"/>
                        <a:pt x="16" y="42"/>
                      </a:cubicBezTo>
                      <a:cubicBezTo>
                        <a:pt x="11" y="40"/>
                        <a:pt x="10" y="36"/>
                        <a:pt x="4" y="38"/>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1" name="Freeform 225">
                  <a:extLst>
                    <a:ext uri="{FF2B5EF4-FFF2-40B4-BE49-F238E27FC236}">
                      <a16:creationId xmlns:a16="http://schemas.microsoft.com/office/drawing/2014/main" id="{3F0250F9-CCB4-9966-6D02-B7949D0E09C6}"/>
                    </a:ext>
                  </a:extLst>
                </p:cNvPr>
                <p:cNvSpPr>
                  <a:spLocks/>
                </p:cNvSpPr>
                <p:nvPr/>
              </p:nvSpPr>
              <p:spPr bwMode="auto">
                <a:xfrm>
                  <a:off x="4231" y="2972"/>
                  <a:ext cx="116" cy="69"/>
                </a:xfrm>
                <a:custGeom>
                  <a:avLst/>
                  <a:gdLst>
                    <a:gd name="T0" fmla="*/ 157 w 54"/>
                    <a:gd name="T1" fmla="*/ 0 h 32"/>
                    <a:gd name="T2" fmla="*/ 535 w 54"/>
                    <a:gd name="T3" fmla="*/ 129 h 32"/>
                    <a:gd name="T4" fmla="*/ 170 w 54"/>
                    <a:gd name="T5" fmla="*/ 9 h 32"/>
                    <a:gd name="T6" fmla="*/ 0 60000 65536"/>
                    <a:gd name="T7" fmla="*/ 0 60000 65536"/>
                    <a:gd name="T8" fmla="*/ 0 60000 65536"/>
                  </a:gdLst>
                  <a:ahLst/>
                  <a:cxnLst>
                    <a:cxn ang="T6">
                      <a:pos x="T0" y="T1"/>
                    </a:cxn>
                    <a:cxn ang="T7">
                      <a:pos x="T2" y="T3"/>
                    </a:cxn>
                    <a:cxn ang="T8">
                      <a:pos x="T4" y="T5"/>
                    </a:cxn>
                  </a:cxnLst>
                  <a:rect l="0" t="0" r="r" b="b"/>
                  <a:pathLst>
                    <a:path w="54" h="32">
                      <a:moveTo>
                        <a:pt x="16" y="0"/>
                      </a:moveTo>
                      <a:cubicBezTo>
                        <a:pt x="21" y="22"/>
                        <a:pt x="37" y="18"/>
                        <a:pt x="54" y="13"/>
                      </a:cubicBezTo>
                      <a:cubicBezTo>
                        <a:pt x="46" y="32"/>
                        <a:pt x="0" y="29"/>
                        <a:pt x="17" y="1"/>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2" name="Freeform 226">
                  <a:extLst>
                    <a:ext uri="{FF2B5EF4-FFF2-40B4-BE49-F238E27FC236}">
                      <a16:creationId xmlns:a16="http://schemas.microsoft.com/office/drawing/2014/main" id="{A1C0CB7A-934B-2561-438A-68DFCD04935C}"/>
                    </a:ext>
                  </a:extLst>
                </p:cNvPr>
                <p:cNvSpPr>
                  <a:spLocks/>
                </p:cNvSpPr>
                <p:nvPr/>
              </p:nvSpPr>
              <p:spPr bwMode="auto">
                <a:xfrm>
                  <a:off x="4342" y="2849"/>
                  <a:ext cx="411" cy="85"/>
                </a:xfrm>
                <a:custGeom>
                  <a:avLst/>
                  <a:gdLst>
                    <a:gd name="T0" fmla="*/ 0 w 192"/>
                    <a:gd name="T1" fmla="*/ 49 h 40"/>
                    <a:gd name="T2" fmla="*/ 370 w 192"/>
                    <a:gd name="T3" fmla="*/ 164 h 40"/>
                    <a:gd name="T4" fmla="*/ 531 w 192"/>
                    <a:gd name="T5" fmla="*/ 104 h 40"/>
                    <a:gd name="T6" fmla="*/ 724 w 192"/>
                    <a:gd name="T7" fmla="*/ 213 h 40"/>
                    <a:gd name="T8" fmla="*/ 944 w 192"/>
                    <a:gd name="T9" fmla="*/ 204 h 40"/>
                    <a:gd name="T10" fmla="*/ 1177 w 192"/>
                    <a:gd name="T11" fmla="*/ 230 h 40"/>
                    <a:gd name="T12" fmla="*/ 1394 w 192"/>
                    <a:gd name="T13" fmla="*/ 240 h 40"/>
                    <a:gd name="T14" fmla="*/ 1539 w 192"/>
                    <a:gd name="T15" fmla="*/ 104 h 40"/>
                    <a:gd name="T16" fmla="*/ 1884 w 192"/>
                    <a:gd name="T17" fmla="*/ 0 h 40"/>
                    <a:gd name="T18" fmla="*/ 1755 w 192"/>
                    <a:gd name="T19" fmla="*/ 172 h 40"/>
                    <a:gd name="T20" fmla="*/ 1571 w 192"/>
                    <a:gd name="T21" fmla="*/ 281 h 40"/>
                    <a:gd name="T22" fmla="*/ 1411 w 192"/>
                    <a:gd name="T23" fmla="*/ 366 h 40"/>
                    <a:gd name="T24" fmla="*/ 1197 w 192"/>
                    <a:gd name="T25" fmla="*/ 289 h 40"/>
                    <a:gd name="T26" fmla="*/ 724 w 192"/>
                    <a:gd name="T27" fmla="*/ 349 h 40"/>
                    <a:gd name="T28" fmla="*/ 509 w 192"/>
                    <a:gd name="T29" fmla="*/ 308 h 40"/>
                    <a:gd name="T30" fmla="*/ 353 w 192"/>
                    <a:gd name="T31" fmla="*/ 249 h 40"/>
                    <a:gd name="T32" fmla="*/ 77 w 192"/>
                    <a:gd name="T33" fmla="*/ 136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2" h="40">
                      <a:moveTo>
                        <a:pt x="0" y="5"/>
                      </a:moveTo>
                      <a:cubicBezTo>
                        <a:pt x="13" y="11"/>
                        <a:pt x="21" y="24"/>
                        <a:pt x="38" y="17"/>
                      </a:cubicBezTo>
                      <a:cubicBezTo>
                        <a:pt x="45" y="13"/>
                        <a:pt x="46" y="8"/>
                        <a:pt x="54" y="11"/>
                      </a:cubicBezTo>
                      <a:cubicBezTo>
                        <a:pt x="62" y="14"/>
                        <a:pt x="65" y="20"/>
                        <a:pt x="74" y="22"/>
                      </a:cubicBezTo>
                      <a:cubicBezTo>
                        <a:pt x="82" y="23"/>
                        <a:pt x="89" y="22"/>
                        <a:pt x="96" y="21"/>
                      </a:cubicBezTo>
                      <a:cubicBezTo>
                        <a:pt x="105" y="19"/>
                        <a:pt x="111" y="22"/>
                        <a:pt x="120" y="24"/>
                      </a:cubicBezTo>
                      <a:cubicBezTo>
                        <a:pt x="125" y="25"/>
                        <a:pt x="138" y="27"/>
                        <a:pt x="142" y="25"/>
                      </a:cubicBezTo>
                      <a:cubicBezTo>
                        <a:pt x="150" y="20"/>
                        <a:pt x="145" y="12"/>
                        <a:pt x="157" y="11"/>
                      </a:cubicBezTo>
                      <a:cubicBezTo>
                        <a:pt x="168" y="10"/>
                        <a:pt x="187" y="19"/>
                        <a:pt x="192" y="0"/>
                      </a:cubicBezTo>
                      <a:cubicBezTo>
                        <a:pt x="190" y="5"/>
                        <a:pt x="186" y="13"/>
                        <a:pt x="179" y="18"/>
                      </a:cubicBezTo>
                      <a:cubicBezTo>
                        <a:pt x="171" y="22"/>
                        <a:pt x="166" y="20"/>
                        <a:pt x="160" y="29"/>
                      </a:cubicBezTo>
                      <a:cubicBezTo>
                        <a:pt x="155" y="36"/>
                        <a:pt x="154" y="40"/>
                        <a:pt x="144" y="38"/>
                      </a:cubicBezTo>
                      <a:cubicBezTo>
                        <a:pt x="136" y="36"/>
                        <a:pt x="129" y="31"/>
                        <a:pt x="122" y="30"/>
                      </a:cubicBezTo>
                      <a:cubicBezTo>
                        <a:pt x="106" y="27"/>
                        <a:pt x="88" y="31"/>
                        <a:pt x="74" y="36"/>
                      </a:cubicBezTo>
                      <a:cubicBezTo>
                        <a:pt x="63" y="39"/>
                        <a:pt x="59" y="40"/>
                        <a:pt x="52" y="32"/>
                      </a:cubicBezTo>
                      <a:cubicBezTo>
                        <a:pt x="46" y="24"/>
                        <a:pt x="46" y="24"/>
                        <a:pt x="36" y="26"/>
                      </a:cubicBezTo>
                      <a:cubicBezTo>
                        <a:pt x="20" y="29"/>
                        <a:pt x="18" y="22"/>
                        <a:pt x="8" y="14"/>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3" name="Freeform 227">
                  <a:extLst>
                    <a:ext uri="{FF2B5EF4-FFF2-40B4-BE49-F238E27FC236}">
                      <a16:creationId xmlns:a16="http://schemas.microsoft.com/office/drawing/2014/main" id="{41DD18B2-B15A-F5AC-84CA-78DA3484CFAF}"/>
                    </a:ext>
                  </a:extLst>
                </p:cNvPr>
                <p:cNvSpPr>
                  <a:spLocks/>
                </p:cNvSpPr>
                <p:nvPr/>
              </p:nvSpPr>
              <p:spPr bwMode="auto">
                <a:xfrm>
                  <a:off x="4357" y="2536"/>
                  <a:ext cx="158" cy="163"/>
                </a:xfrm>
                <a:custGeom>
                  <a:avLst/>
                  <a:gdLst>
                    <a:gd name="T0" fmla="*/ 410 w 74"/>
                    <a:gd name="T1" fmla="*/ 0 h 76"/>
                    <a:gd name="T2" fmla="*/ 265 w 74"/>
                    <a:gd name="T3" fmla="*/ 326 h 76"/>
                    <a:gd name="T4" fmla="*/ 60 w 74"/>
                    <a:gd name="T5" fmla="*/ 631 h 76"/>
                    <a:gd name="T6" fmla="*/ 233 w 74"/>
                    <a:gd name="T7" fmla="*/ 446 h 76"/>
                    <a:gd name="T8" fmla="*/ 465 w 74"/>
                    <a:gd name="T9" fmla="*/ 362 h 76"/>
                    <a:gd name="T10" fmla="*/ 662 w 74"/>
                    <a:gd name="T11" fmla="*/ 751 h 76"/>
                    <a:gd name="T12" fmla="*/ 555 w 74"/>
                    <a:gd name="T13" fmla="*/ 326 h 76"/>
                    <a:gd name="T14" fmla="*/ 401 w 74"/>
                    <a:gd name="T15" fmla="*/ 326 h 76"/>
                    <a:gd name="T16" fmla="*/ 418 w 74"/>
                    <a:gd name="T17" fmla="*/ 6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76">
                      <a:moveTo>
                        <a:pt x="42" y="0"/>
                      </a:moveTo>
                      <a:cubicBezTo>
                        <a:pt x="24" y="5"/>
                        <a:pt x="35" y="21"/>
                        <a:pt x="27" y="33"/>
                      </a:cubicBezTo>
                      <a:cubicBezTo>
                        <a:pt x="22" y="40"/>
                        <a:pt x="0" y="54"/>
                        <a:pt x="6" y="64"/>
                      </a:cubicBezTo>
                      <a:cubicBezTo>
                        <a:pt x="13" y="59"/>
                        <a:pt x="16" y="50"/>
                        <a:pt x="24" y="45"/>
                      </a:cubicBezTo>
                      <a:cubicBezTo>
                        <a:pt x="30" y="41"/>
                        <a:pt x="40" y="37"/>
                        <a:pt x="48" y="37"/>
                      </a:cubicBezTo>
                      <a:cubicBezTo>
                        <a:pt x="63" y="37"/>
                        <a:pt x="74" y="63"/>
                        <a:pt x="68" y="76"/>
                      </a:cubicBezTo>
                      <a:cubicBezTo>
                        <a:pt x="74" y="64"/>
                        <a:pt x="71" y="39"/>
                        <a:pt x="57" y="33"/>
                      </a:cubicBezTo>
                      <a:cubicBezTo>
                        <a:pt x="50" y="30"/>
                        <a:pt x="45" y="37"/>
                        <a:pt x="41" y="33"/>
                      </a:cubicBezTo>
                      <a:cubicBezTo>
                        <a:pt x="36" y="28"/>
                        <a:pt x="40" y="10"/>
                        <a:pt x="43" y="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4" name="Freeform 228">
                  <a:extLst>
                    <a:ext uri="{FF2B5EF4-FFF2-40B4-BE49-F238E27FC236}">
                      <a16:creationId xmlns:a16="http://schemas.microsoft.com/office/drawing/2014/main" id="{E3FC080F-E691-79AE-4CB3-05BB656FE9C7}"/>
                    </a:ext>
                  </a:extLst>
                </p:cNvPr>
                <p:cNvSpPr>
                  <a:spLocks/>
                </p:cNvSpPr>
                <p:nvPr/>
              </p:nvSpPr>
              <p:spPr bwMode="auto">
                <a:xfrm>
                  <a:off x="3462" y="2256"/>
                  <a:ext cx="177" cy="94"/>
                </a:xfrm>
                <a:custGeom>
                  <a:avLst/>
                  <a:gdLst>
                    <a:gd name="T0" fmla="*/ 87 w 83"/>
                    <a:gd name="T1" fmla="*/ 389 h 44"/>
                    <a:gd name="T2" fmla="*/ 301 w 83"/>
                    <a:gd name="T3" fmla="*/ 410 h 44"/>
                    <a:gd name="T4" fmla="*/ 465 w 83"/>
                    <a:gd name="T5" fmla="*/ 293 h 44"/>
                    <a:gd name="T6" fmla="*/ 804 w 83"/>
                    <a:gd name="T7" fmla="*/ 0 h 44"/>
                    <a:gd name="T8" fmla="*/ 281 w 83"/>
                    <a:gd name="T9" fmla="*/ 137 h 44"/>
                    <a:gd name="T10" fmla="*/ 128 w 83"/>
                    <a:gd name="T11" fmla="*/ 173 h 44"/>
                    <a:gd name="T12" fmla="*/ 250 w 83"/>
                    <a:gd name="T13" fmla="*/ 233 h 44"/>
                    <a:gd name="T14" fmla="*/ 173 w 83"/>
                    <a:gd name="T15" fmla="*/ 353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 h="44">
                      <a:moveTo>
                        <a:pt x="9" y="40"/>
                      </a:moveTo>
                      <a:cubicBezTo>
                        <a:pt x="17" y="41"/>
                        <a:pt x="22" y="44"/>
                        <a:pt x="31" y="42"/>
                      </a:cubicBezTo>
                      <a:cubicBezTo>
                        <a:pt x="38" y="40"/>
                        <a:pt x="43" y="35"/>
                        <a:pt x="48" y="30"/>
                      </a:cubicBezTo>
                      <a:cubicBezTo>
                        <a:pt x="60" y="18"/>
                        <a:pt x="71" y="9"/>
                        <a:pt x="83" y="0"/>
                      </a:cubicBezTo>
                      <a:cubicBezTo>
                        <a:pt x="61" y="6"/>
                        <a:pt x="53" y="23"/>
                        <a:pt x="29" y="14"/>
                      </a:cubicBezTo>
                      <a:cubicBezTo>
                        <a:pt x="24" y="12"/>
                        <a:pt x="0" y="5"/>
                        <a:pt x="13" y="18"/>
                      </a:cubicBezTo>
                      <a:cubicBezTo>
                        <a:pt x="16" y="21"/>
                        <a:pt x="24" y="17"/>
                        <a:pt x="26" y="24"/>
                      </a:cubicBezTo>
                      <a:cubicBezTo>
                        <a:pt x="28" y="29"/>
                        <a:pt x="22" y="33"/>
                        <a:pt x="18" y="3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5" name="Freeform 229">
                  <a:extLst>
                    <a:ext uri="{FF2B5EF4-FFF2-40B4-BE49-F238E27FC236}">
                      <a16:creationId xmlns:a16="http://schemas.microsoft.com/office/drawing/2014/main" id="{4096BFC7-0250-2095-82FA-0C7CDB23F422}"/>
                    </a:ext>
                  </a:extLst>
                </p:cNvPr>
                <p:cNvSpPr>
                  <a:spLocks/>
                </p:cNvSpPr>
                <p:nvPr/>
              </p:nvSpPr>
              <p:spPr bwMode="auto">
                <a:xfrm>
                  <a:off x="3302" y="2524"/>
                  <a:ext cx="77" cy="121"/>
                </a:xfrm>
                <a:custGeom>
                  <a:avLst/>
                  <a:gdLst>
                    <a:gd name="T0" fmla="*/ 88 w 36"/>
                    <a:gd name="T1" fmla="*/ 68 h 57"/>
                    <a:gd name="T2" fmla="*/ 60 w 36"/>
                    <a:gd name="T3" fmla="*/ 410 h 57"/>
                    <a:gd name="T4" fmla="*/ 353 w 36"/>
                    <a:gd name="T5" fmla="*/ 365 h 57"/>
                    <a:gd name="T6" fmla="*/ 88 w 36"/>
                    <a:gd name="T7" fmla="*/ 0 h 57"/>
                    <a:gd name="T8" fmla="*/ 77 w 36"/>
                    <a:gd name="T9" fmla="*/ 59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57">
                      <a:moveTo>
                        <a:pt x="9" y="7"/>
                      </a:moveTo>
                      <a:cubicBezTo>
                        <a:pt x="8" y="18"/>
                        <a:pt x="0" y="33"/>
                        <a:pt x="6" y="43"/>
                      </a:cubicBezTo>
                      <a:cubicBezTo>
                        <a:pt x="16" y="57"/>
                        <a:pt x="25" y="33"/>
                        <a:pt x="36" y="38"/>
                      </a:cubicBezTo>
                      <a:cubicBezTo>
                        <a:pt x="10" y="46"/>
                        <a:pt x="22" y="9"/>
                        <a:pt x="9" y="0"/>
                      </a:cubicBezTo>
                      <a:cubicBezTo>
                        <a:pt x="6" y="1"/>
                        <a:pt x="7" y="3"/>
                        <a:pt x="8" y="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6" name="Freeform 230">
                  <a:extLst>
                    <a:ext uri="{FF2B5EF4-FFF2-40B4-BE49-F238E27FC236}">
                      <a16:creationId xmlns:a16="http://schemas.microsoft.com/office/drawing/2014/main" id="{85B952EF-C744-E26A-F10F-A7F104BDDCA0}"/>
                    </a:ext>
                  </a:extLst>
                </p:cNvPr>
                <p:cNvSpPr>
                  <a:spLocks/>
                </p:cNvSpPr>
                <p:nvPr/>
              </p:nvSpPr>
              <p:spPr bwMode="auto">
                <a:xfrm>
                  <a:off x="3426" y="2481"/>
                  <a:ext cx="81" cy="109"/>
                </a:xfrm>
                <a:custGeom>
                  <a:avLst/>
                  <a:gdLst>
                    <a:gd name="T0" fmla="*/ 9 w 38"/>
                    <a:gd name="T1" fmla="*/ 457 h 51"/>
                    <a:gd name="T2" fmla="*/ 358 w 38"/>
                    <a:gd name="T3" fmla="*/ 0 h 51"/>
                    <a:gd name="T4" fmla="*/ 281 w 38"/>
                    <a:gd name="T5" fmla="*/ 342 h 51"/>
                    <a:gd name="T6" fmla="*/ 0 w 38"/>
                    <a:gd name="T7" fmla="*/ 498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1">
                      <a:moveTo>
                        <a:pt x="1" y="47"/>
                      </a:moveTo>
                      <a:cubicBezTo>
                        <a:pt x="19" y="36"/>
                        <a:pt x="27" y="18"/>
                        <a:pt x="37" y="0"/>
                      </a:cubicBezTo>
                      <a:cubicBezTo>
                        <a:pt x="38" y="7"/>
                        <a:pt x="33" y="28"/>
                        <a:pt x="29" y="35"/>
                      </a:cubicBezTo>
                      <a:cubicBezTo>
                        <a:pt x="22" y="48"/>
                        <a:pt x="11" y="45"/>
                        <a:pt x="0" y="51"/>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7" name="Freeform 231">
                  <a:extLst>
                    <a:ext uri="{FF2B5EF4-FFF2-40B4-BE49-F238E27FC236}">
                      <a16:creationId xmlns:a16="http://schemas.microsoft.com/office/drawing/2014/main" id="{8AD1ACD5-E13F-3F57-7C67-C0ADFAF50C48}"/>
                    </a:ext>
                  </a:extLst>
                </p:cNvPr>
                <p:cNvSpPr>
                  <a:spLocks/>
                </p:cNvSpPr>
                <p:nvPr/>
              </p:nvSpPr>
              <p:spPr bwMode="auto">
                <a:xfrm>
                  <a:off x="3458" y="2665"/>
                  <a:ext cx="173" cy="70"/>
                </a:xfrm>
                <a:custGeom>
                  <a:avLst/>
                  <a:gdLst>
                    <a:gd name="T0" fmla="*/ 188 w 81"/>
                    <a:gd name="T1" fmla="*/ 49 h 33"/>
                    <a:gd name="T2" fmla="*/ 478 w 81"/>
                    <a:gd name="T3" fmla="*/ 161 h 33"/>
                    <a:gd name="T4" fmla="*/ 788 w 81"/>
                    <a:gd name="T5" fmla="*/ 248 h 33"/>
                    <a:gd name="T6" fmla="*/ 457 w 81"/>
                    <a:gd name="T7" fmla="*/ 229 h 33"/>
                    <a:gd name="T8" fmla="*/ 156 w 81"/>
                    <a:gd name="T9" fmla="*/ 314 h 33"/>
                    <a:gd name="T10" fmla="*/ 96 w 81"/>
                    <a:gd name="T11" fmla="*/ 0 h 33"/>
                    <a:gd name="T12" fmla="*/ 196 w 81"/>
                    <a:gd name="T13" fmla="*/ 76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33">
                      <a:moveTo>
                        <a:pt x="19" y="5"/>
                      </a:moveTo>
                      <a:cubicBezTo>
                        <a:pt x="29" y="9"/>
                        <a:pt x="38" y="14"/>
                        <a:pt x="49" y="17"/>
                      </a:cubicBezTo>
                      <a:cubicBezTo>
                        <a:pt x="59" y="20"/>
                        <a:pt x="70" y="21"/>
                        <a:pt x="81" y="26"/>
                      </a:cubicBezTo>
                      <a:cubicBezTo>
                        <a:pt x="71" y="29"/>
                        <a:pt x="57" y="25"/>
                        <a:pt x="47" y="24"/>
                      </a:cubicBezTo>
                      <a:cubicBezTo>
                        <a:pt x="32" y="22"/>
                        <a:pt x="27" y="24"/>
                        <a:pt x="16" y="33"/>
                      </a:cubicBezTo>
                      <a:cubicBezTo>
                        <a:pt x="12" y="25"/>
                        <a:pt x="0" y="7"/>
                        <a:pt x="10" y="0"/>
                      </a:cubicBezTo>
                      <a:cubicBezTo>
                        <a:pt x="13" y="2"/>
                        <a:pt x="17" y="5"/>
                        <a:pt x="20" y="8"/>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8" name="Freeform 232">
                  <a:extLst>
                    <a:ext uri="{FF2B5EF4-FFF2-40B4-BE49-F238E27FC236}">
                      <a16:creationId xmlns:a16="http://schemas.microsoft.com/office/drawing/2014/main" id="{1FD8FC25-CFAE-8B1B-9BDB-D1FA58EEF8B8}"/>
                    </a:ext>
                  </a:extLst>
                </p:cNvPr>
                <p:cNvSpPr>
                  <a:spLocks/>
                </p:cNvSpPr>
                <p:nvPr/>
              </p:nvSpPr>
              <p:spPr bwMode="auto">
                <a:xfrm>
                  <a:off x="3601" y="2808"/>
                  <a:ext cx="55" cy="105"/>
                </a:xfrm>
                <a:custGeom>
                  <a:avLst/>
                  <a:gdLst>
                    <a:gd name="T0" fmla="*/ 161 w 26"/>
                    <a:gd name="T1" fmla="*/ 77 h 49"/>
                    <a:gd name="T2" fmla="*/ 76 w 26"/>
                    <a:gd name="T3" fmla="*/ 482 h 49"/>
                    <a:gd name="T4" fmla="*/ 125 w 26"/>
                    <a:gd name="T5" fmla="*/ 354 h 49"/>
                    <a:gd name="T6" fmla="*/ 209 w 26"/>
                    <a:gd name="T7" fmla="*/ 234 h 49"/>
                    <a:gd name="T8" fmla="*/ 144 w 26"/>
                    <a:gd name="T9" fmla="*/ 6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49">
                      <a:moveTo>
                        <a:pt x="17" y="8"/>
                      </a:moveTo>
                      <a:cubicBezTo>
                        <a:pt x="19" y="17"/>
                        <a:pt x="0" y="43"/>
                        <a:pt x="8" y="49"/>
                      </a:cubicBezTo>
                      <a:cubicBezTo>
                        <a:pt x="10" y="45"/>
                        <a:pt x="11" y="40"/>
                        <a:pt x="13" y="36"/>
                      </a:cubicBezTo>
                      <a:cubicBezTo>
                        <a:pt x="15" y="31"/>
                        <a:pt x="20" y="28"/>
                        <a:pt x="22" y="24"/>
                      </a:cubicBezTo>
                      <a:cubicBezTo>
                        <a:pt x="26" y="18"/>
                        <a:pt x="26" y="0"/>
                        <a:pt x="15" y="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9" name="Freeform 233">
                  <a:extLst>
                    <a:ext uri="{FF2B5EF4-FFF2-40B4-BE49-F238E27FC236}">
                      <a16:creationId xmlns:a16="http://schemas.microsoft.com/office/drawing/2014/main" id="{5231829E-083B-9848-CAD0-40F92D4482A9}"/>
                    </a:ext>
                  </a:extLst>
                </p:cNvPr>
                <p:cNvSpPr>
                  <a:spLocks/>
                </p:cNvSpPr>
                <p:nvPr/>
              </p:nvSpPr>
              <p:spPr bwMode="auto">
                <a:xfrm>
                  <a:off x="3355" y="3009"/>
                  <a:ext cx="184" cy="96"/>
                </a:xfrm>
                <a:custGeom>
                  <a:avLst/>
                  <a:gdLst>
                    <a:gd name="T0" fmla="*/ 156 w 86"/>
                    <a:gd name="T1" fmla="*/ 309 h 45"/>
                    <a:gd name="T2" fmla="*/ 205 w 86"/>
                    <a:gd name="T3" fmla="*/ 397 h 45"/>
                    <a:gd name="T4" fmla="*/ 567 w 86"/>
                    <a:gd name="T5" fmla="*/ 205 h 45"/>
                    <a:gd name="T6" fmla="*/ 764 w 86"/>
                    <a:gd name="T7" fmla="*/ 196 h 45"/>
                    <a:gd name="T8" fmla="*/ 843 w 86"/>
                    <a:gd name="T9" fmla="*/ 0 h 45"/>
                    <a:gd name="T10" fmla="*/ 704 w 86"/>
                    <a:gd name="T11" fmla="*/ 117 h 45"/>
                    <a:gd name="T12" fmla="*/ 550 w 86"/>
                    <a:gd name="T13" fmla="*/ 186 h 45"/>
                    <a:gd name="T14" fmla="*/ 205 w 86"/>
                    <a:gd name="T15" fmla="*/ 292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45">
                      <a:moveTo>
                        <a:pt x="16" y="32"/>
                      </a:moveTo>
                      <a:cubicBezTo>
                        <a:pt x="0" y="38"/>
                        <a:pt x="8" y="45"/>
                        <a:pt x="21" y="41"/>
                      </a:cubicBezTo>
                      <a:cubicBezTo>
                        <a:pt x="20" y="28"/>
                        <a:pt x="48" y="23"/>
                        <a:pt x="58" y="21"/>
                      </a:cubicBezTo>
                      <a:cubicBezTo>
                        <a:pt x="64" y="20"/>
                        <a:pt x="74" y="23"/>
                        <a:pt x="78" y="20"/>
                      </a:cubicBezTo>
                      <a:cubicBezTo>
                        <a:pt x="83" y="16"/>
                        <a:pt x="83" y="5"/>
                        <a:pt x="86" y="0"/>
                      </a:cubicBezTo>
                      <a:cubicBezTo>
                        <a:pt x="80" y="3"/>
                        <a:pt x="77" y="7"/>
                        <a:pt x="72" y="12"/>
                      </a:cubicBezTo>
                      <a:cubicBezTo>
                        <a:pt x="66" y="17"/>
                        <a:pt x="63" y="17"/>
                        <a:pt x="56" y="19"/>
                      </a:cubicBezTo>
                      <a:cubicBezTo>
                        <a:pt x="44" y="21"/>
                        <a:pt x="31" y="23"/>
                        <a:pt x="21" y="3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0" name="Freeform 234">
                  <a:extLst>
                    <a:ext uri="{FF2B5EF4-FFF2-40B4-BE49-F238E27FC236}">
                      <a16:creationId xmlns:a16="http://schemas.microsoft.com/office/drawing/2014/main" id="{1A8D409A-C58E-FF3B-517C-F7A3961BF08A}"/>
                    </a:ext>
                  </a:extLst>
                </p:cNvPr>
                <p:cNvSpPr>
                  <a:spLocks/>
                </p:cNvSpPr>
                <p:nvPr/>
              </p:nvSpPr>
              <p:spPr bwMode="auto">
                <a:xfrm>
                  <a:off x="3285" y="3195"/>
                  <a:ext cx="218" cy="310"/>
                </a:xfrm>
                <a:custGeom>
                  <a:avLst/>
                  <a:gdLst>
                    <a:gd name="T0" fmla="*/ 945 w 102"/>
                    <a:gd name="T1" fmla="*/ 9 h 145"/>
                    <a:gd name="T2" fmla="*/ 643 w 102"/>
                    <a:gd name="T3" fmla="*/ 274 h 145"/>
                    <a:gd name="T4" fmla="*/ 438 w 102"/>
                    <a:gd name="T5" fmla="*/ 325 h 145"/>
                    <a:gd name="T6" fmla="*/ 284 w 102"/>
                    <a:gd name="T7" fmla="*/ 449 h 145"/>
                    <a:gd name="T8" fmla="*/ 120 w 102"/>
                    <a:gd name="T9" fmla="*/ 549 h 145"/>
                    <a:gd name="T10" fmla="*/ 19 w 102"/>
                    <a:gd name="T11" fmla="*/ 755 h 145"/>
                    <a:gd name="T12" fmla="*/ 68 w 102"/>
                    <a:gd name="T13" fmla="*/ 988 h 145"/>
                    <a:gd name="T14" fmla="*/ 60 w 102"/>
                    <a:gd name="T15" fmla="*/ 1281 h 145"/>
                    <a:gd name="T16" fmla="*/ 60 w 102"/>
                    <a:gd name="T17" fmla="*/ 1417 h 145"/>
                    <a:gd name="T18" fmla="*/ 109 w 102"/>
                    <a:gd name="T19" fmla="*/ 808 h 145"/>
                    <a:gd name="T20" fmla="*/ 507 w 102"/>
                    <a:gd name="T21" fmla="*/ 644 h 145"/>
                    <a:gd name="T22" fmla="*/ 686 w 102"/>
                    <a:gd name="T23" fmla="*/ 549 h 145"/>
                    <a:gd name="T24" fmla="*/ 663 w 102"/>
                    <a:gd name="T25" fmla="*/ 361 h 145"/>
                    <a:gd name="T26" fmla="*/ 780 w 102"/>
                    <a:gd name="T27" fmla="*/ 197 h 145"/>
                    <a:gd name="T28" fmla="*/ 968 w 102"/>
                    <a:gd name="T29" fmla="*/ 109 h 145"/>
                    <a:gd name="T30" fmla="*/ 996 w 102"/>
                    <a:gd name="T31" fmla="*/ 0 h 1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2" h="145">
                      <a:moveTo>
                        <a:pt x="97" y="1"/>
                      </a:moveTo>
                      <a:cubicBezTo>
                        <a:pt x="83" y="5"/>
                        <a:pt x="76" y="19"/>
                        <a:pt x="66" y="28"/>
                      </a:cubicBezTo>
                      <a:cubicBezTo>
                        <a:pt x="58" y="34"/>
                        <a:pt x="54" y="31"/>
                        <a:pt x="45" y="33"/>
                      </a:cubicBezTo>
                      <a:cubicBezTo>
                        <a:pt x="35" y="35"/>
                        <a:pt x="35" y="39"/>
                        <a:pt x="29" y="46"/>
                      </a:cubicBezTo>
                      <a:cubicBezTo>
                        <a:pt x="24" y="53"/>
                        <a:pt x="19" y="52"/>
                        <a:pt x="12" y="56"/>
                      </a:cubicBezTo>
                      <a:cubicBezTo>
                        <a:pt x="5" y="60"/>
                        <a:pt x="3" y="69"/>
                        <a:pt x="2" y="77"/>
                      </a:cubicBezTo>
                      <a:cubicBezTo>
                        <a:pt x="0" y="86"/>
                        <a:pt x="5" y="91"/>
                        <a:pt x="7" y="101"/>
                      </a:cubicBezTo>
                      <a:cubicBezTo>
                        <a:pt x="8" y="111"/>
                        <a:pt x="6" y="121"/>
                        <a:pt x="6" y="131"/>
                      </a:cubicBezTo>
                      <a:cubicBezTo>
                        <a:pt x="5" y="135"/>
                        <a:pt x="5" y="140"/>
                        <a:pt x="6" y="145"/>
                      </a:cubicBezTo>
                      <a:cubicBezTo>
                        <a:pt x="18" y="129"/>
                        <a:pt x="7" y="101"/>
                        <a:pt x="11" y="83"/>
                      </a:cubicBezTo>
                      <a:cubicBezTo>
                        <a:pt x="16" y="66"/>
                        <a:pt x="38" y="66"/>
                        <a:pt x="52" y="66"/>
                      </a:cubicBezTo>
                      <a:cubicBezTo>
                        <a:pt x="59" y="65"/>
                        <a:pt x="68" y="65"/>
                        <a:pt x="70" y="56"/>
                      </a:cubicBezTo>
                      <a:cubicBezTo>
                        <a:pt x="72" y="48"/>
                        <a:pt x="65" y="44"/>
                        <a:pt x="68" y="37"/>
                      </a:cubicBezTo>
                      <a:cubicBezTo>
                        <a:pt x="69" y="32"/>
                        <a:pt x="76" y="23"/>
                        <a:pt x="80" y="20"/>
                      </a:cubicBezTo>
                      <a:cubicBezTo>
                        <a:pt x="86" y="15"/>
                        <a:pt x="94" y="15"/>
                        <a:pt x="99" y="11"/>
                      </a:cubicBezTo>
                      <a:cubicBezTo>
                        <a:pt x="96" y="7"/>
                        <a:pt x="97" y="3"/>
                        <a:pt x="102"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1" name="Freeform 235">
                  <a:extLst>
                    <a:ext uri="{FF2B5EF4-FFF2-40B4-BE49-F238E27FC236}">
                      <a16:creationId xmlns:a16="http://schemas.microsoft.com/office/drawing/2014/main" id="{B0794659-3CAA-95DF-28D6-9F594B7FD379}"/>
                    </a:ext>
                  </a:extLst>
                </p:cNvPr>
                <p:cNvSpPr>
                  <a:spLocks/>
                </p:cNvSpPr>
                <p:nvPr/>
              </p:nvSpPr>
              <p:spPr bwMode="auto">
                <a:xfrm>
                  <a:off x="3541" y="3240"/>
                  <a:ext cx="244" cy="100"/>
                </a:xfrm>
                <a:custGeom>
                  <a:avLst/>
                  <a:gdLst>
                    <a:gd name="T0" fmla="*/ 302 w 114"/>
                    <a:gd name="T1" fmla="*/ 349 h 47"/>
                    <a:gd name="T2" fmla="*/ 696 w 114"/>
                    <a:gd name="T3" fmla="*/ 68 h 47"/>
                    <a:gd name="T4" fmla="*/ 1117 w 114"/>
                    <a:gd name="T5" fmla="*/ 0 h 47"/>
                    <a:gd name="T6" fmla="*/ 567 w 114"/>
                    <a:gd name="T7" fmla="*/ 257 h 47"/>
                    <a:gd name="T8" fmla="*/ 274 w 114"/>
                    <a:gd name="T9" fmla="*/ 413 h 47"/>
                    <a:gd name="T10" fmla="*/ 120 w 114"/>
                    <a:gd name="T11" fmla="*/ 453 h 47"/>
                    <a:gd name="T12" fmla="*/ 0 w 114"/>
                    <a:gd name="T13" fmla="*/ 44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 h="47">
                      <a:moveTo>
                        <a:pt x="31" y="36"/>
                      </a:moveTo>
                      <a:cubicBezTo>
                        <a:pt x="42" y="25"/>
                        <a:pt x="57" y="13"/>
                        <a:pt x="71" y="7"/>
                      </a:cubicBezTo>
                      <a:cubicBezTo>
                        <a:pt x="85" y="0"/>
                        <a:pt x="100" y="6"/>
                        <a:pt x="114" y="0"/>
                      </a:cubicBezTo>
                      <a:cubicBezTo>
                        <a:pt x="94" y="5"/>
                        <a:pt x="75" y="13"/>
                        <a:pt x="58" y="27"/>
                      </a:cubicBezTo>
                      <a:cubicBezTo>
                        <a:pt x="48" y="35"/>
                        <a:pt x="39" y="39"/>
                        <a:pt x="28" y="43"/>
                      </a:cubicBezTo>
                      <a:cubicBezTo>
                        <a:pt x="22" y="45"/>
                        <a:pt x="18" y="47"/>
                        <a:pt x="12" y="47"/>
                      </a:cubicBezTo>
                      <a:cubicBezTo>
                        <a:pt x="8" y="46"/>
                        <a:pt x="3" y="40"/>
                        <a:pt x="0" y="4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2" name="Freeform 236">
                  <a:extLst>
                    <a:ext uri="{FF2B5EF4-FFF2-40B4-BE49-F238E27FC236}">
                      <a16:creationId xmlns:a16="http://schemas.microsoft.com/office/drawing/2014/main" id="{D2D7717D-AF8E-7EDB-95DC-C9DE8020D090}"/>
                    </a:ext>
                  </a:extLst>
                </p:cNvPr>
                <p:cNvSpPr>
                  <a:spLocks/>
                </p:cNvSpPr>
                <p:nvPr/>
              </p:nvSpPr>
              <p:spPr bwMode="auto">
                <a:xfrm>
                  <a:off x="3723" y="3278"/>
                  <a:ext cx="68" cy="54"/>
                </a:xfrm>
                <a:custGeom>
                  <a:avLst/>
                  <a:gdLst>
                    <a:gd name="T0" fmla="*/ 181 w 32"/>
                    <a:gd name="T1" fmla="*/ 0 h 25"/>
                    <a:gd name="T2" fmla="*/ 0 w 32"/>
                    <a:gd name="T3" fmla="*/ 253 h 25"/>
                    <a:gd name="T4" fmla="*/ 181 w 32"/>
                    <a:gd name="T5" fmla="*/ 9 h 25"/>
                    <a:gd name="T6" fmla="*/ 0 60000 65536"/>
                    <a:gd name="T7" fmla="*/ 0 60000 65536"/>
                    <a:gd name="T8" fmla="*/ 0 60000 65536"/>
                  </a:gdLst>
                  <a:ahLst/>
                  <a:cxnLst>
                    <a:cxn ang="T6">
                      <a:pos x="T0" y="T1"/>
                    </a:cxn>
                    <a:cxn ang="T7">
                      <a:pos x="T2" y="T3"/>
                    </a:cxn>
                    <a:cxn ang="T8">
                      <a:pos x="T4" y="T5"/>
                    </a:cxn>
                  </a:cxnLst>
                  <a:rect l="0" t="0" r="r" b="b"/>
                  <a:pathLst>
                    <a:path w="32" h="25">
                      <a:moveTo>
                        <a:pt x="19" y="0"/>
                      </a:moveTo>
                      <a:cubicBezTo>
                        <a:pt x="20" y="10"/>
                        <a:pt x="11" y="25"/>
                        <a:pt x="0" y="25"/>
                      </a:cubicBezTo>
                      <a:cubicBezTo>
                        <a:pt x="10" y="23"/>
                        <a:pt x="32" y="14"/>
                        <a:pt x="19" y="1"/>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3" name="Freeform 237">
                  <a:extLst>
                    <a:ext uri="{FF2B5EF4-FFF2-40B4-BE49-F238E27FC236}">
                      <a16:creationId xmlns:a16="http://schemas.microsoft.com/office/drawing/2014/main" id="{3E1AFB59-3F27-698C-0305-99B9742C01B0}"/>
                    </a:ext>
                  </a:extLst>
                </p:cNvPr>
                <p:cNvSpPr>
                  <a:spLocks/>
                </p:cNvSpPr>
                <p:nvPr/>
              </p:nvSpPr>
              <p:spPr bwMode="auto">
                <a:xfrm>
                  <a:off x="3763" y="3334"/>
                  <a:ext cx="79" cy="75"/>
                </a:xfrm>
                <a:custGeom>
                  <a:avLst/>
                  <a:gdLst>
                    <a:gd name="T0" fmla="*/ 0 w 37"/>
                    <a:gd name="T1" fmla="*/ 345 h 35"/>
                    <a:gd name="T2" fmla="*/ 164 w 37"/>
                    <a:gd name="T3" fmla="*/ 9 h 35"/>
                    <a:gd name="T4" fmla="*/ 293 w 37"/>
                    <a:gd name="T5" fmla="*/ 180 h 35"/>
                    <a:gd name="T6" fmla="*/ 60 w 37"/>
                    <a:gd name="T7" fmla="*/ 317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5">
                      <a:moveTo>
                        <a:pt x="0" y="35"/>
                      </a:moveTo>
                      <a:cubicBezTo>
                        <a:pt x="9" y="29"/>
                        <a:pt x="37" y="12"/>
                        <a:pt x="17" y="1"/>
                      </a:cubicBezTo>
                      <a:cubicBezTo>
                        <a:pt x="26" y="0"/>
                        <a:pt x="33" y="9"/>
                        <a:pt x="30" y="18"/>
                      </a:cubicBezTo>
                      <a:cubicBezTo>
                        <a:pt x="27" y="26"/>
                        <a:pt x="13" y="29"/>
                        <a:pt x="6" y="32"/>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4" name="Freeform 238">
                  <a:extLst>
                    <a:ext uri="{FF2B5EF4-FFF2-40B4-BE49-F238E27FC236}">
                      <a16:creationId xmlns:a16="http://schemas.microsoft.com/office/drawing/2014/main" id="{0552B555-0406-1B1D-5C06-A98F714FAF9E}"/>
                    </a:ext>
                  </a:extLst>
                </p:cNvPr>
                <p:cNvSpPr>
                  <a:spLocks/>
                </p:cNvSpPr>
                <p:nvPr/>
              </p:nvSpPr>
              <p:spPr bwMode="auto">
                <a:xfrm>
                  <a:off x="4101" y="3278"/>
                  <a:ext cx="128" cy="120"/>
                </a:xfrm>
                <a:custGeom>
                  <a:avLst/>
                  <a:gdLst>
                    <a:gd name="T0" fmla="*/ 0 w 60"/>
                    <a:gd name="T1" fmla="*/ 551 h 56"/>
                    <a:gd name="T2" fmla="*/ 96 w 60"/>
                    <a:gd name="T3" fmla="*/ 394 h 56"/>
                    <a:gd name="T4" fmla="*/ 301 w 60"/>
                    <a:gd name="T5" fmla="*/ 317 h 56"/>
                    <a:gd name="T6" fmla="*/ 265 w 60"/>
                    <a:gd name="T7" fmla="*/ 69 h 56"/>
                    <a:gd name="T8" fmla="*/ 465 w 60"/>
                    <a:gd name="T9" fmla="*/ 285 h 56"/>
                    <a:gd name="T10" fmla="*/ 77 w 60"/>
                    <a:gd name="T11" fmla="*/ 523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56">
                      <a:moveTo>
                        <a:pt x="0" y="56"/>
                      </a:moveTo>
                      <a:cubicBezTo>
                        <a:pt x="4" y="51"/>
                        <a:pt x="5" y="44"/>
                        <a:pt x="10" y="40"/>
                      </a:cubicBezTo>
                      <a:cubicBezTo>
                        <a:pt x="16" y="34"/>
                        <a:pt x="24" y="35"/>
                        <a:pt x="31" y="32"/>
                      </a:cubicBezTo>
                      <a:cubicBezTo>
                        <a:pt x="46" y="25"/>
                        <a:pt x="41" y="10"/>
                        <a:pt x="27" y="7"/>
                      </a:cubicBezTo>
                      <a:cubicBezTo>
                        <a:pt x="42" y="0"/>
                        <a:pt x="60" y="13"/>
                        <a:pt x="48" y="29"/>
                      </a:cubicBezTo>
                      <a:cubicBezTo>
                        <a:pt x="40" y="40"/>
                        <a:pt x="12" y="38"/>
                        <a:pt x="8" y="5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5" name="Freeform 239">
                  <a:extLst>
                    <a:ext uri="{FF2B5EF4-FFF2-40B4-BE49-F238E27FC236}">
                      <a16:creationId xmlns:a16="http://schemas.microsoft.com/office/drawing/2014/main" id="{56B07E37-EC02-9DD1-DE93-8C95994BE500}"/>
                    </a:ext>
                  </a:extLst>
                </p:cNvPr>
                <p:cNvSpPr>
                  <a:spLocks/>
                </p:cNvSpPr>
                <p:nvPr/>
              </p:nvSpPr>
              <p:spPr bwMode="auto">
                <a:xfrm>
                  <a:off x="4092" y="3193"/>
                  <a:ext cx="30" cy="62"/>
                </a:xfrm>
                <a:custGeom>
                  <a:avLst/>
                  <a:gdLst>
                    <a:gd name="T0" fmla="*/ 0 w 14"/>
                    <a:gd name="T1" fmla="*/ 9 h 29"/>
                    <a:gd name="T2" fmla="*/ 9 w 14"/>
                    <a:gd name="T3" fmla="*/ 284 h 29"/>
                    <a:gd name="T4" fmla="*/ 129 w 14"/>
                    <a:gd name="T5" fmla="*/ 165 h 29"/>
                    <a:gd name="T6" fmla="*/ 19 w 14"/>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9">
                      <a:moveTo>
                        <a:pt x="0" y="1"/>
                      </a:moveTo>
                      <a:cubicBezTo>
                        <a:pt x="10" y="7"/>
                        <a:pt x="6" y="21"/>
                        <a:pt x="1" y="29"/>
                      </a:cubicBezTo>
                      <a:cubicBezTo>
                        <a:pt x="6" y="27"/>
                        <a:pt x="11" y="23"/>
                        <a:pt x="13" y="17"/>
                      </a:cubicBezTo>
                      <a:cubicBezTo>
                        <a:pt x="14" y="6"/>
                        <a:pt x="5" y="6"/>
                        <a:pt x="2"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6" name="Freeform 240">
                  <a:extLst>
                    <a:ext uri="{FF2B5EF4-FFF2-40B4-BE49-F238E27FC236}">
                      <a16:creationId xmlns:a16="http://schemas.microsoft.com/office/drawing/2014/main" id="{783C757D-C696-9E31-E40B-3597E311EF9D}"/>
                    </a:ext>
                  </a:extLst>
                </p:cNvPr>
                <p:cNvSpPr>
                  <a:spLocks/>
                </p:cNvSpPr>
                <p:nvPr/>
              </p:nvSpPr>
              <p:spPr bwMode="auto">
                <a:xfrm>
                  <a:off x="4334" y="3152"/>
                  <a:ext cx="152" cy="103"/>
                </a:xfrm>
                <a:custGeom>
                  <a:avLst/>
                  <a:gdLst>
                    <a:gd name="T0" fmla="*/ 0 w 71"/>
                    <a:gd name="T1" fmla="*/ 266 h 48"/>
                    <a:gd name="T2" fmla="*/ 394 w 71"/>
                    <a:gd name="T3" fmla="*/ 345 h 48"/>
                    <a:gd name="T4" fmla="*/ 647 w 71"/>
                    <a:gd name="T5" fmla="*/ 0 h 48"/>
                    <a:gd name="T6" fmla="*/ 499 w 71"/>
                    <a:gd name="T7" fmla="*/ 466 h 48"/>
                    <a:gd name="T8" fmla="*/ 28 w 71"/>
                    <a:gd name="T9" fmla="*/ 26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48">
                      <a:moveTo>
                        <a:pt x="0" y="27"/>
                      </a:moveTo>
                      <a:cubicBezTo>
                        <a:pt x="11" y="11"/>
                        <a:pt x="28" y="33"/>
                        <a:pt x="40" y="35"/>
                      </a:cubicBezTo>
                      <a:cubicBezTo>
                        <a:pt x="56" y="38"/>
                        <a:pt x="71" y="14"/>
                        <a:pt x="66" y="0"/>
                      </a:cubicBezTo>
                      <a:cubicBezTo>
                        <a:pt x="71" y="14"/>
                        <a:pt x="70" y="45"/>
                        <a:pt x="51" y="47"/>
                      </a:cubicBezTo>
                      <a:cubicBezTo>
                        <a:pt x="34" y="48"/>
                        <a:pt x="21" y="20"/>
                        <a:pt x="3" y="27"/>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7" name="Freeform 241">
                  <a:extLst>
                    <a:ext uri="{FF2B5EF4-FFF2-40B4-BE49-F238E27FC236}">
                      <a16:creationId xmlns:a16="http://schemas.microsoft.com/office/drawing/2014/main" id="{24EACFF6-5500-CA9A-897F-2068B3FC0A77}"/>
                    </a:ext>
                  </a:extLst>
                </p:cNvPr>
                <p:cNvSpPr>
                  <a:spLocks/>
                </p:cNvSpPr>
                <p:nvPr/>
              </p:nvSpPr>
              <p:spPr bwMode="auto">
                <a:xfrm>
                  <a:off x="4580" y="3056"/>
                  <a:ext cx="162" cy="147"/>
                </a:xfrm>
                <a:custGeom>
                  <a:avLst/>
                  <a:gdLst>
                    <a:gd name="T0" fmla="*/ 659 w 76"/>
                    <a:gd name="T1" fmla="*/ 0 h 69"/>
                    <a:gd name="T2" fmla="*/ 386 w 76"/>
                    <a:gd name="T3" fmla="*/ 369 h 69"/>
                    <a:gd name="T4" fmla="*/ 222 w 76"/>
                    <a:gd name="T5" fmla="*/ 562 h 69"/>
                    <a:gd name="T6" fmla="*/ 0 w 76"/>
                    <a:gd name="T7" fmla="*/ 494 h 69"/>
                    <a:gd name="T8" fmla="*/ 213 w 76"/>
                    <a:gd name="T9" fmla="*/ 658 h 69"/>
                    <a:gd name="T10" fmla="*/ 394 w 76"/>
                    <a:gd name="T11" fmla="*/ 494 h 69"/>
                    <a:gd name="T12" fmla="*/ 582 w 76"/>
                    <a:gd name="T13" fmla="*/ 309 h 69"/>
                    <a:gd name="T14" fmla="*/ 659 w 76"/>
                    <a:gd name="T15" fmla="*/ 68 h 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69">
                      <a:moveTo>
                        <a:pt x="68" y="0"/>
                      </a:moveTo>
                      <a:cubicBezTo>
                        <a:pt x="76" y="18"/>
                        <a:pt x="49" y="25"/>
                        <a:pt x="40" y="38"/>
                      </a:cubicBezTo>
                      <a:cubicBezTo>
                        <a:pt x="34" y="45"/>
                        <a:pt x="33" y="54"/>
                        <a:pt x="23" y="58"/>
                      </a:cubicBezTo>
                      <a:cubicBezTo>
                        <a:pt x="12" y="62"/>
                        <a:pt x="9" y="53"/>
                        <a:pt x="0" y="51"/>
                      </a:cubicBezTo>
                      <a:cubicBezTo>
                        <a:pt x="6" y="56"/>
                        <a:pt x="13" y="67"/>
                        <a:pt x="22" y="68"/>
                      </a:cubicBezTo>
                      <a:cubicBezTo>
                        <a:pt x="33" y="69"/>
                        <a:pt x="38" y="59"/>
                        <a:pt x="41" y="51"/>
                      </a:cubicBezTo>
                      <a:cubicBezTo>
                        <a:pt x="46" y="41"/>
                        <a:pt x="51" y="39"/>
                        <a:pt x="60" y="32"/>
                      </a:cubicBezTo>
                      <a:cubicBezTo>
                        <a:pt x="66" y="27"/>
                        <a:pt x="76" y="13"/>
                        <a:pt x="68" y="7"/>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8" name="Freeform 242">
                  <a:extLst>
                    <a:ext uri="{FF2B5EF4-FFF2-40B4-BE49-F238E27FC236}">
                      <a16:creationId xmlns:a16="http://schemas.microsoft.com/office/drawing/2014/main" id="{8E51B908-459A-8634-0517-EA24A2971379}"/>
                    </a:ext>
                  </a:extLst>
                </p:cNvPr>
                <p:cNvSpPr>
                  <a:spLocks/>
                </p:cNvSpPr>
                <p:nvPr/>
              </p:nvSpPr>
              <p:spPr bwMode="auto">
                <a:xfrm>
                  <a:off x="4776" y="3082"/>
                  <a:ext cx="71" cy="49"/>
                </a:xfrm>
                <a:custGeom>
                  <a:avLst/>
                  <a:gdLst>
                    <a:gd name="T0" fmla="*/ 258 w 33"/>
                    <a:gd name="T1" fmla="*/ 0 h 23"/>
                    <a:gd name="T2" fmla="*/ 0 w 33"/>
                    <a:gd name="T3" fmla="*/ 104 h 23"/>
                    <a:gd name="T4" fmla="*/ 200 w 33"/>
                    <a:gd name="T5" fmla="*/ 205 h 23"/>
                    <a:gd name="T6" fmla="*/ 258 w 33"/>
                    <a:gd name="T7" fmla="*/ 28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23">
                      <a:moveTo>
                        <a:pt x="26" y="0"/>
                      </a:moveTo>
                      <a:cubicBezTo>
                        <a:pt x="33" y="10"/>
                        <a:pt x="9" y="21"/>
                        <a:pt x="0" y="11"/>
                      </a:cubicBezTo>
                      <a:cubicBezTo>
                        <a:pt x="6" y="14"/>
                        <a:pt x="11" y="23"/>
                        <a:pt x="20" y="21"/>
                      </a:cubicBezTo>
                      <a:cubicBezTo>
                        <a:pt x="27" y="19"/>
                        <a:pt x="30" y="9"/>
                        <a:pt x="26" y="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9" name="Freeform 243">
                  <a:extLst>
                    <a:ext uri="{FF2B5EF4-FFF2-40B4-BE49-F238E27FC236}">
                      <a16:creationId xmlns:a16="http://schemas.microsoft.com/office/drawing/2014/main" id="{FAD2843F-CD56-EDDA-7D7F-04DEF1494F19}"/>
                    </a:ext>
                  </a:extLst>
                </p:cNvPr>
                <p:cNvSpPr>
                  <a:spLocks/>
                </p:cNvSpPr>
                <p:nvPr/>
              </p:nvSpPr>
              <p:spPr bwMode="auto">
                <a:xfrm>
                  <a:off x="4770" y="3165"/>
                  <a:ext cx="47" cy="43"/>
                </a:xfrm>
                <a:custGeom>
                  <a:avLst/>
                  <a:gdLst>
                    <a:gd name="T0" fmla="*/ 173 w 22"/>
                    <a:gd name="T1" fmla="*/ 0 h 20"/>
                    <a:gd name="T2" fmla="*/ 0 w 22"/>
                    <a:gd name="T3" fmla="*/ 148 h 20"/>
                    <a:gd name="T4" fmla="*/ 156 w 22"/>
                    <a:gd name="T5" fmla="*/ 172 h 20"/>
                    <a:gd name="T6" fmla="*/ 188 w 22"/>
                    <a:gd name="T7" fmla="*/ 19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0">
                      <a:moveTo>
                        <a:pt x="18" y="0"/>
                      </a:moveTo>
                      <a:cubicBezTo>
                        <a:pt x="21" y="9"/>
                        <a:pt x="8" y="15"/>
                        <a:pt x="0" y="15"/>
                      </a:cubicBezTo>
                      <a:cubicBezTo>
                        <a:pt x="4" y="17"/>
                        <a:pt x="12" y="20"/>
                        <a:pt x="16" y="17"/>
                      </a:cubicBezTo>
                      <a:cubicBezTo>
                        <a:pt x="21" y="14"/>
                        <a:pt x="22" y="5"/>
                        <a:pt x="19" y="2"/>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0" name="Freeform 244">
                  <a:extLst>
                    <a:ext uri="{FF2B5EF4-FFF2-40B4-BE49-F238E27FC236}">
                      <a16:creationId xmlns:a16="http://schemas.microsoft.com/office/drawing/2014/main" id="{08E70F01-072A-64B3-7BD8-9F27425DEE02}"/>
                    </a:ext>
                  </a:extLst>
                </p:cNvPr>
                <p:cNvSpPr>
                  <a:spLocks/>
                </p:cNvSpPr>
                <p:nvPr/>
              </p:nvSpPr>
              <p:spPr bwMode="auto">
                <a:xfrm>
                  <a:off x="4334" y="2983"/>
                  <a:ext cx="258" cy="94"/>
                </a:xfrm>
                <a:custGeom>
                  <a:avLst/>
                  <a:gdLst>
                    <a:gd name="T0" fmla="*/ 281 w 121"/>
                    <a:gd name="T1" fmla="*/ 293 h 44"/>
                    <a:gd name="T2" fmla="*/ 437 w 121"/>
                    <a:gd name="T3" fmla="*/ 120 h 44"/>
                    <a:gd name="T4" fmla="*/ 667 w 121"/>
                    <a:gd name="T5" fmla="*/ 128 h 44"/>
                    <a:gd name="T6" fmla="*/ 1173 w 121"/>
                    <a:gd name="T7" fmla="*/ 128 h 44"/>
                    <a:gd name="T8" fmla="*/ 554 w 121"/>
                    <a:gd name="T9" fmla="*/ 402 h 44"/>
                    <a:gd name="T10" fmla="*/ 281 w 121"/>
                    <a:gd name="T11" fmla="*/ 353 h 44"/>
                    <a:gd name="T12" fmla="*/ 0 w 121"/>
                    <a:gd name="T13" fmla="*/ 421 h 44"/>
                    <a:gd name="T14" fmla="*/ 145 w 121"/>
                    <a:gd name="T15" fmla="*/ 361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 h="44">
                      <a:moveTo>
                        <a:pt x="29" y="30"/>
                      </a:moveTo>
                      <a:cubicBezTo>
                        <a:pt x="35" y="25"/>
                        <a:pt x="38" y="16"/>
                        <a:pt x="45" y="12"/>
                      </a:cubicBezTo>
                      <a:cubicBezTo>
                        <a:pt x="53" y="7"/>
                        <a:pt x="62" y="11"/>
                        <a:pt x="69" y="13"/>
                      </a:cubicBezTo>
                      <a:cubicBezTo>
                        <a:pt x="80" y="15"/>
                        <a:pt x="117" y="0"/>
                        <a:pt x="121" y="13"/>
                      </a:cubicBezTo>
                      <a:cubicBezTo>
                        <a:pt x="107" y="15"/>
                        <a:pt x="47" y="13"/>
                        <a:pt x="57" y="41"/>
                      </a:cubicBezTo>
                      <a:cubicBezTo>
                        <a:pt x="51" y="43"/>
                        <a:pt x="38" y="34"/>
                        <a:pt x="29" y="36"/>
                      </a:cubicBezTo>
                      <a:cubicBezTo>
                        <a:pt x="19" y="38"/>
                        <a:pt x="9" y="44"/>
                        <a:pt x="0" y="43"/>
                      </a:cubicBezTo>
                      <a:cubicBezTo>
                        <a:pt x="3" y="39"/>
                        <a:pt x="10" y="39"/>
                        <a:pt x="15" y="37"/>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1" name="Freeform 245">
                  <a:extLst>
                    <a:ext uri="{FF2B5EF4-FFF2-40B4-BE49-F238E27FC236}">
                      <a16:creationId xmlns:a16="http://schemas.microsoft.com/office/drawing/2014/main" id="{7A7D7E54-EDF2-148E-795E-5BF3A9F071EF}"/>
                    </a:ext>
                  </a:extLst>
                </p:cNvPr>
                <p:cNvSpPr>
                  <a:spLocks/>
                </p:cNvSpPr>
                <p:nvPr/>
              </p:nvSpPr>
              <p:spPr bwMode="auto">
                <a:xfrm>
                  <a:off x="4116" y="3037"/>
                  <a:ext cx="132" cy="92"/>
                </a:xfrm>
                <a:custGeom>
                  <a:avLst/>
                  <a:gdLst>
                    <a:gd name="T0" fmla="*/ 290 w 62"/>
                    <a:gd name="T1" fmla="*/ 0 h 43"/>
                    <a:gd name="T2" fmla="*/ 0 w 62"/>
                    <a:gd name="T3" fmla="*/ 421 h 43"/>
                    <a:gd name="T4" fmla="*/ 290 w 62"/>
                    <a:gd name="T5" fmla="*/ 265 h 43"/>
                    <a:gd name="T6" fmla="*/ 453 w 62"/>
                    <a:gd name="T7" fmla="*/ 178 h 43"/>
                    <a:gd name="T8" fmla="*/ 598 w 62"/>
                    <a:gd name="T9" fmla="*/ 128 h 43"/>
                    <a:gd name="T10" fmla="*/ 300 w 62"/>
                    <a:gd name="T11" fmla="*/ 41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43">
                      <a:moveTo>
                        <a:pt x="30" y="0"/>
                      </a:moveTo>
                      <a:cubicBezTo>
                        <a:pt x="30" y="16"/>
                        <a:pt x="20" y="41"/>
                        <a:pt x="0" y="43"/>
                      </a:cubicBezTo>
                      <a:cubicBezTo>
                        <a:pt x="14" y="43"/>
                        <a:pt x="21" y="36"/>
                        <a:pt x="30" y="27"/>
                      </a:cubicBezTo>
                      <a:cubicBezTo>
                        <a:pt x="35" y="22"/>
                        <a:pt x="40" y="20"/>
                        <a:pt x="47" y="18"/>
                      </a:cubicBezTo>
                      <a:cubicBezTo>
                        <a:pt x="52" y="16"/>
                        <a:pt x="60" y="17"/>
                        <a:pt x="62" y="13"/>
                      </a:cubicBezTo>
                      <a:cubicBezTo>
                        <a:pt x="53" y="10"/>
                        <a:pt x="40" y="5"/>
                        <a:pt x="31" y="4"/>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2" name="Freeform 246">
                  <a:extLst>
                    <a:ext uri="{FF2B5EF4-FFF2-40B4-BE49-F238E27FC236}">
                      <a16:creationId xmlns:a16="http://schemas.microsoft.com/office/drawing/2014/main" id="{F8FE75DC-9510-5F7F-23CA-100ED0D4105D}"/>
                    </a:ext>
                  </a:extLst>
                </p:cNvPr>
                <p:cNvSpPr>
                  <a:spLocks/>
                </p:cNvSpPr>
                <p:nvPr/>
              </p:nvSpPr>
              <p:spPr bwMode="auto">
                <a:xfrm>
                  <a:off x="3894" y="3244"/>
                  <a:ext cx="64" cy="53"/>
                </a:xfrm>
                <a:custGeom>
                  <a:avLst/>
                  <a:gdLst>
                    <a:gd name="T0" fmla="*/ 224 w 30"/>
                    <a:gd name="T1" fmla="*/ 0 h 25"/>
                    <a:gd name="T2" fmla="*/ 173 w 30"/>
                    <a:gd name="T3" fmla="*/ 144 h 25"/>
                    <a:gd name="T4" fmla="*/ 0 w 30"/>
                    <a:gd name="T5" fmla="*/ 229 h 25"/>
                    <a:gd name="T6" fmla="*/ 205 w 30"/>
                    <a:gd name="T7" fmla="*/ 36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25">
                      <a:moveTo>
                        <a:pt x="23" y="0"/>
                      </a:moveTo>
                      <a:cubicBezTo>
                        <a:pt x="20" y="5"/>
                        <a:pt x="22" y="10"/>
                        <a:pt x="18" y="15"/>
                      </a:cubicBezTo>
                      <a:cubicBezTo>
                        <a:pt x="13" y="19"/>
                        <a:pt x="6" y="23"/>
                        <a:pt x="0" y="24"/>
                      </a:cubicBezTo>
                      <a:cubicBezTo>
                        <a:pt x="13" y="25"/>
                        <a:pt x="30" y="19"/>
                        <a:pt x="21" y="4"/>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3" name="Freeform 247">
                  <a:extLst>
                    <a:ext uri="{FF2B5EF4-FFF2-40B4-BE49-F238E27FC236}">
                      <a16:creationId xmlns:a16="http://schemas.microsoft.com/office/drawing/2014/main" id="{2A41AD5E-FEB7-7A78-AEE4-7B2E56FD0A0B}"/>
                    </a:ext>
                  </a:extLst>
                </p:cNvPr>
                <p:cNvSpPr>
                  <a:spLocks/>
                </p:cNvSpPr>
                <p:nvPr/>
              </p:nvSpPr>
              <p:spPr bwMode="auto">
                <a:xfrm>
                  <a:off x="3515" y="3366"/>
                  <a:ext cx="52" cy="40"/>
                </a:xfrm>
                <a:custGeom>
                  <a:avLst/>
                  <a:gdLst>
                    <a:gd name="T0" fmla="*/ 141 w 24"/>
                    <a:gd name="T1" fmla="*/ 0 h 19"/>
                    <a:gd name="T2" fmla="*/ 0 w 24"/>
                    <a:gd name="T3" fmla="*/ 177 h 19"/>
                    <a:gd name="T4" fmla="*/ 193 w 24"/>
                    <a:gd name="T5" fmla="*/ 27 h 19"/>
                    <a:gd name="T6" fmla="*/ 0 60000 65536"/>
                    <a:gd name="T7" fmla="*/ 0 60000 65536"/>
                    <a:gd name="T8" fmla="*/ 0 60000 65536"/>
                  </a:gdLst>
                  <a:ahLst/>
                  <a:cxnLst>
                    <a:cxn ang="T6">
                      <a:pos x="T0" y="T1"/>
                    </a:cxn>
                    <a:cxn ang="T7">
                      <a:pos x="T2" y="T3"/>
                    </a:cxn>
                    <a:cxn ang="T8">
                      <a:pos x="T4" y="T5"/>
                    </a:cxn>
                  </a:cxnLst>
                  <a:rect l="0" t="0" r="r" b="b"/>
                  <a:pathLst>
                    <a:path w="24" h="19">
                      <a:moveTo>
                        <a:pt x="14" y="0"/>
                      </a:moveTo>
                      <a:cubicBezTo>
                        <a:pt x="21" y="8"/>
                        <a:pt x="6" y="16"/>
                        <a:pt x="0" y="19"/>
                      </a:cubicBezTo>
                      <a:cubicBezTo>
                        <a:pt x="9" y="19"/>
                        <a:pt x="24" y="15"/>
                        <a:pt x="19" y="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4" name="Freeform 248">
                  <a:extLst>
                    <a:ext uri="{FF2B5EF4-FFF2-40B4-BE49-F238E27FC236}">
                      <a16:creationId xmlns:a16="http://schemas.microsoft.com/office/drawing/2014/main" id="{D92E746A-AE83-303B-6234-6649806E1009}"/>
                    </a:ext>
                  </a:extLst>
                </p:cNvPr>
                <p:cNvSpPr>
                  <a:spLocks/>
                </p:cNvSpPr>
                <p:nvPr/>
              </p:nvSpPr>
              <p:spPr bwMode="auto">
                <a:xfrm>
                  <a:off x="3821" y="3039"/>
                  <a:ext cx="115" cy="145"/>
                </a:xfrm>
                <a:custGeom>
                  <a:avLst/>
                  <a:gdLst>
                    <a:gd name="T0" fmla="*/ 522 w 54"/>
                    <a:gd name="T1" fmla="*/ 0 h 68"/>
                    <a:gd name="T2" fmla="*/ 309 w 54"/>
                    <a:gd name="T3" fmla="*/ 350 h 68"/>
                    <a:gd name="T4" fmla="*/ 60 w 54"/>
                    <a:gd name="T5" fmla="*/ 574 h 68"/>
                    <a:gd name="T6" fmla="*/ 0 w 54"/>
                    <a:gd name="T7" fmla="*/ 642 h 68"/>
                    <a:gd name="T8" fmla="*/ 358 w 54"/>
                    <a:gd name="T9" fmla="*/ 486 h 68"/>
                    <a:gd name="T10" fmla="*/ 405 w 54"/>
                    <a:gd name="T11" fmla="*/ 264 h 68"/>
                    <a:gd name="T12" fmla="*/ 494 w 54"/>
                    <a:gd name="T13" fmla="*/ 49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68">
                      <a:moveTo>
                        <a:pt x="54" y="0"/>
                      </a:moveTo>
                      <a:cubicBezTo>
                        <a:pt x="42" y="11"/>
                        <a:pt x="39" y="23"/>
                        <a:pt x="32" y="36"/>
                      </a:cubicBezTo>
                      <a:cubicBezTo>
                        <a:pt x="28" y="42"/>
                        <a:pt x="16" y="67"/>
                        <a:pt x="6" y="59"/>
                      </a:cubicBezTo>
                      <a:cubicBezTo>
                        <a:pt x="4" y="60"/>
                        <a:pt x="1" y="63"/>
                        <a:pt x="0" y="66"/>
                      </a:cubicBezTo>
                      <a:cubicBezTo>
                        <a:pt x="14" y="65"/>
                        <a:pt x="32" y="68"/>
                        <a:pt x="37" y="50"/>
                      </a:cubicBezTo>
                      <a:cubicBezTo>
                        <a:pt x="40" y="42"/>
                        <a:pt x="38" y="34"/>
                        <a:pt x="42" y="27"/>
                      </a:cubicBezTo>
                      <a:cubicBezTo>
                        <a:pt x="45" y="19"/>
                        <a:pt x="48" y="13"/>
                        <a:pt x="51" y="5"/>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5" name="Freeform 249">
                  <a:extLst>
                    <a:ext uri="{FF2B5EF4-FFF2-40B4-BE49-F238E27FC236}">
                      <a16:creationId xmlns:a16="http://schemas.microsoft.com/office/drawing/2014/main" id="{C9513E20-57F2-6A06-28DF-98FCBD90D211}"/>
                    </a:ext>
                  </a:extLst>
                </p:cNvPr>
                <p:cNvSpPr>
                  <a:spLocks/>
                </p:cNvSpPr>
                <p:nvPr/>
              </p:nvSpPr>
              <p:spPr bwMode="auto">
                <a:xfrm>
                  <a:off x="4776" y="2710"/>
                  <a:ext cx="94" cy="128"/>
                </a:xfrm>
                <a:custGeom>
                  <a:avLst/>
                  <a:gdLst>
                    <a:gd name="T0" fmla="*/ 137 w 44"/>
                    <a:gd name="T1" fmla="*/ 68 h 60"/>
                    <a:gd name="T2" fmla="*/ 205 w 44"/>
                    <a:gd name="T3" fmla="*/ 205 h 60"/>
                    <a:gd name="T4" fmla="*/ 273 w 44"/>
                    <a:gd name="T5" fmla="*/ 250 h 60"/>
                    <a:gd name="T6" fmla="*/ 370 w 44"/>
                    <a:gd name="T7" fmla="*/ 265 h 60"/>
                    <a:gd name="T8" fmla="*/ 353 w 44"/>
                    <a:gd name="T9" fmla="*/ 378 h 60"/>
                    <a:gd name="T10" fmla="*/ 361 w 44"/>
                    <a:gd name="T11" fmla="*/ 574 h 60"/>
                    <a:gd name="T12" fmla="*/ 310 w 44"/>
                    <a:gd name="T13" fmla="*/ 418 h 60"/>
                    <a:gd name="T14" fmla="*/ 214 w 44"/>
                    <a:gd name="T15" fmla="*/ 273 h 60"/>
                    <a:gd name="T16" fmla="*/ 51 w 44"/>
                    <a:gd name="T17" fmla="*/ 205 h 60"/>
                    <a:gd name="T18" fmla="*/ 41 w 44"/>
                    <a:gd name="T19" fmla="*/ 19 h 60"/>
                    <a:gd name="T20" fmla="*/ 137 w 44"/>
                    <a:gd name="T21" fmla="*/ 9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60">
                      <a:moveTo>
                        <a:pt x="14" y="7"/>
                      </a:moveTo>
                      <a:cubicBezTo>
                        <a:pt x="13" y="12"/>
                        <a:pt x="17" y="17"/>
                        <a:pt x="21" y="21"/>
                      </a:cubicBezTo>
                      <a:cubicBezTo>
                        <a:pt x="23" y="22"/>
                        <a:pt x="26" y="25"/>
                        <a:pt x="28" y="26"/>
                      </a:cubicBezTo>
                      <a:cubicBezTo>
                        <a:pt x="29" y="27"/>
                        <a:pt x="37" y="27"/>
                        <a:pt x="38" y="27"/>
                      </a:cubicBezTo>
                      <a:cubicBezTo>
                        <a:pt x="44" y="32"/>
                        <a:pt x="37" y="33"/>
                        <a:pt x="36" y="39"/>
                      </a:cubicBezTo>
                      <a:cubicBezTo>
                        <a:pt x="34" y="46"/>
                        <a:pt x="38" y="51"/>
                        <a:pt x="37" y="59"/>
                      </a:cubicBezTo>
                      <a:cubicBezTo>
                        <a:pt x="29" y="60"/>
                        <a:pt x="32" y="48"/>
                        <a:pt x="32" y="43"/>
                      </a:cubicBezTo>
                      <a:cubicBezTo>
                        <a:pt x="30" y="35"/>
                        <a:pt x="29" y="32"/>
                        <a:pt x="22" y="28"/>
                      </a:cubicBezTo>
                      <a:cubicBezTo>
                        <a:pt x="17" y="25"/>
                        <a:pt x="8" y="24"/>
                        <a:pt x="5" y="21"/>
                      </a:cubicBezTo>
                      <a:cubicBezTo>
                        <a:pt x="0" y="16"/>
                        <a:pt x="4" y="8"/>
                        <a:pt x="4" y="2"/>
                      </a:cubicBezTo>
                      <a:cubicBezTo>
                        <a:pt x="7" y="1"/>
                        <a:pt x="10" y="0"/>
                        <a:pt x="14" y="1"/>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6" name="Freeform 250">
                  <a:extLst>
                    <a:ext uri="{FF2B5EF4-FFF2-40B4-BE49-F238E27FC236}">
                      <a16:creationId xmlns:a16="http://schemas.microsoft.com/office/drawing/2014/main" id="{46C354AF-790E-2AB8-1720-AC69D55ED182}"/>
                    </a:ext>
                  </a:extLst>
                </p:cNvPr>
                <p:cNvSpPr>
                  <a:spLocks/>
                </p:cNvSpPr>
                <p:nvPr/>
              </p:nvSpPr>
              <p:spPr bwMode="auto">
                <a:xfrm>
                  <a:off x="4840" y="1963"/>
                  <a:ext cx="154" cy="219"/>
                </a:xfrm>
                <a:custGeom>
                  <a:avLst/>
                  <a:gdLst>
                    <a:gd name="T0" fmla="*/ 498 w 72"/>
                    <a:gd name="T1" fmla="*/ 0 h 102"/>
                    <a:gd name="T2" fmla="*/ 421 w 72"/>
                    <a:gd name="T3" fmla="*/ 120 h 102"/>
                    <a:gd name="T4" fmla="*/ 567 w 72"/>
                    <a:gd name="T5" fmla="*/ 646 h 102"/>
                    <a:gd name="T6" fmla="*/ 60 w 72"/>
                    <a:gd name="T7" fmla="*/ 715 h 102"/>
                    <a:gd name="T8" fmla="*/ 293 w 72"/>
                    <a:gd name="T9" fmla="*/ 913 h 102"/>
                    <a:gd name="T10" fmla="*/ 438 w 72"/>
                    <a:gd name="T11" fmla="*/ 900 h 102"/>
                    <a:gd name="T12" fmla="*/ 567 w 72"/>
                    <a:gd name="T13" fmla="*/ 968 h 102"/>
                    <a:gd name="T14" fmla="*/ 518 w 72"/>
                    <a:gd name="T15" fmla="*/ 872 h 102"/>
                    <a:gd name="T16" fmla="*/ 586 w 72"/>
                    <a:gd name="T17" fmla="*/ 784 h 102"/>
                    <a:gd name="T18" fmla="*/ 695 w 72"/>
                    <a:gd name="T19" fmla="*/ 554 h 102"/>
                    <a:gd name="T20" fmla="*/ 550 w 72"/>
                    <a:gd name="T21" fmla="*/ 69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 h="102">
                      <a:moveTo>
                        <a:pt x="51" y="0"/>
                      </a:moveTo>
                      <a:cubicBezTo>
                        <a:pt x="50" y="4"/>
                        <a:pt x="47" y="9"/>
                        <a:pt x="43" y="12"/>
                      </a:cubicBezTo>
                      <a:cubicBezTo>
                        <a:pt x="58" y="19"/>
                        <a:pt x="65" y="51"/>
                        <a:pt x="58" y="65"/>
                      </a:cubicBezTo>
                      <a:cubicBezTo>
                        <a:pt x="49" y="83"/>
                        <a:pt x="21" y="82"/>
                        <a:pt x="6" y="72"/>
                      </a:cubicBezTo>
                      <a:cubicBezTo>
                        <a:pt x="0" y="83"/>
                        <a:pt x="24" y="92"/>
                        <a:pt x="30" y="92"/>
                      </a:cubicBezTo>
                      <a:cubicBezTo>
                        <a:pt x="38" y="91"/>
                        <a:pt x="37" y="84"/>
                        <a:pt x="45" y="91"/>
                      </a:cubicBezTo>
                      <a:cubicBezTo>
                        <a:pt x="50" y="95"/>
                        <a:pt x="48" y="102"/>
                        <a:pt x="58" y="98"/>
                      </a:cubicBezTo>
                      <a:cubicBezTo>
                        <a:pt x="59" y="92"/>
                        <a:pt x="53" y="92"/>
                        <a:pt x="53" y="88"/>
                      </a:cubicBezTo>
                      <a:cubicBezTo>
                        <a:pt x="53" y="82"/>
                        <a:pt x="57" y="82"/>
                        <a:pt x="60" y="79"/>
                      </a:cubicBezTo>
                      <a:cubicBezTo>
                        <a:pt x="65" y="73"/>
                        <a:pt x="70" y="64"/>
                        <a:pt x="71" y="56"/>
                      </a:cubicBezTo>
                      <a:cubicBezTo>
                        <a:pt x="72" y="37"/>
                        <a:pt x="53" y="25"/>
                        <a:pt x="56" y="7"/>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7" name="Freeform 251">
                  <a:extLst>
                    <a:ext uri="{FF2B5EF4-FFF2-40B4-BE49-F238E27FC236}">
                      <a16:creationId xmlns:a16="http://schemas.microsoft.com/office/drawing/2014/main" id="{898811FF-DEFC-C867-91DA-0C672E0125AE}"/>
                    </a:ext>
                  </a:extLst>
                </p:cNvPr>
                <p:cNvSpPr>
                  <a:spLocks/>
                </p:cNvSpPr>
                <p:nvPr/>
              </p:nvSpPr>
              <p:spPr bwMode="auto">
                <a:xfrm>
                  <a:off x="4975" y="1615"/>
                  <a:ext cx="62" cy="58"/>
                </a:xfrm>
                <a:custGeom>
                  <a:avLst/>
                  <a:gdLst>
                    <a:gd name="T0" fmla="*/ 214 w 29"/>
                    <a:gd name="T1" fmla="*/ 52 h 27"/>
                    <a:gd name="T2" fmla="*/ 0 w 29"/>
                    <a:gd name="T3" fmla="*/ 28 h 27"/>
                    <a:gd name="T4" fmla="*/ 197 w 29"/>
                    <a:gd name="T5" fmla="*/ 269 h 27"/>
                    <a:gd name="T6" fmla="*/ 284 w 29"/>
                    <a:gd name="T7" fmla="*/ 6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27">
                      <a:moveTo>
                        <a:pt x="22" y="5"/>
                      </a:moveTo>
                      <a:cubicBezTo>
                        <a:pt x="15" y="3"/>
                        <a:pt x="7" y="0"/>
                        <a:pt x="0" y="3"/>
                      </a:cubicBezTo>
                      <a:cubicBezTo>
                        <a:pt x="6" y="12"/>
                        <a:pt x="22" y="12"/>
                        <a:pt x="20" y="27"/>
                      </a:cubicBezTo>
                      <a:cubicBezTo>
                        <a:pt x="19" y="20"/>
                        <a:pt x="17" y="6"/>
                        <a:pt x="29" y="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8" name="Freeform 252">
                  <a:extLst>
                    <a:ext uri="{FF2B5EF4-FFF2-40B4-BE49-F238E27FC236}">
                      <a16:creationId xmlns:a16="http://schemas.microsoft.com/office/drawing/2014/main" id="{12DAC816-EBD6-AFE6-A0E8-314C16550479}"/>
                    </a:ext>
                  </a:extLst>
                </p:cNvPr>
                <p:cNvSpPr>
                  <a:spLocks/>
                </p:cNvSpPr>
                <p:nvPr/>
              </p:nvSpPr>
              <p:spPr bwMode="auto">
                <a:xfrm>
                  <a:off x="4601" y="1814"/>
                  <a:ext cx="81" cy="107"/>
                </a:xfrm>
                <a:custGeom>
                  <a:avLst/>
                  <a:gdLst>
                    <a:gd name="T0" fmla="*/ 104 w 38"/>
                    <a:gd name="T1" fmla="*/ 0 h 50"/>
                    <a:gd name="T2" fmla="*/ 49 w 38"/>
                    <a:gd name="T3" fmla="*/ 225 h 50"/>
                    <a:gd name="T4" fmla="*/ 153 w 38"/>
                    <a:gd name="T5" fmla="*/ 490 h 50"/>
                    <a:gd name="T6" fmla="*/ 136 w 38"/>
                    <a:gd name="T7" fmla="*/ 312 h 50"/>
                    <a:gd name="T8" fmla="*/ 264 w 38"/>
                    <a:gd name="T9" fmla="*/ 233 h 50"/>
                    <a:gd name="T10" fmla="*/ 264 w 38"/>
                    <a:gd name="T11" fmla="*/ 178 h 50"/>
                    <a:gd name="T12" fmla="*/ 128 w 38"/>
                    <a:gd name="T13" fmla="*/ 41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50">
                      <a:moveTo>
                        <a:pt x="11" y="0"/>
                      </a:moveTo>
                      <a:cubicBezTo>
                        <a:pt x="3" y="11"/>
                        <a:pt x="0" y="9"/>
                        <a:pt x="5" y="23"/>
                      </a:cubicBezTo>
                      <a:cubicBezTo>
                        <a:pt x="8" y="32"/>
                        <a:pt x="8" y="42"/>
                        <a:pt x="16" y="50"/>
                      </a:cubicBezTo>
                      <a:cubicBezTo>
                        <a:pt x="20" y="45"/>
                        <a:pt x="13" y="38"/>
                        <a:pt x="14" y="32"/>
                      </a:cubicBezTo>
                      <a:cubicBezTo>
                        <a:pt x="15" y="20"/>
                        <a:pt x="20" y="24"/>
                        <a:pt x="27" y="24"/>
                      </a:cubicBezTo>
                      <a:cubicBezTo>
                        <a:pt x="38" y="24"/>
                        <a:pt x="36" y="23"/>
                        <a:pt x="27" y="18"/>
                      </a:cubicBezTo>
                      <a:cubicBezTo>
                        <a:pt x="19" y="14"/>
                        <a:pt x="18" y="9"/>
                        <a:pt x="13" y="4"/>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9" name="Freeform 253">
                  <a:extLst>
                    <a:ext uri="{FF2B5EF4-FFF2-40B4-BE49-F238E27FC236}">
                      <a16:creationId xmlns:a16="http://schemas.microsoft.com/office/drawing/2014/main" id="{4EA45D3D-AA07-B1BF-2F74-38FD17C9AED0}"/>
                    </a:ext>
                  </a:extLst>
                </p:cNvPr>
                <p:cNvSpPr>
                  <a:spLocks/>
                </p:cNvSpPr>
                <p:nvPr/>
              </p:nvSpPr>
              <p:spPr bwMode="auto">
                <a:xfrm>
                  <a:off x="4479" y="1626"/>
                  <a:ext cx="98" cy="77"/>
                </a:xfrm>
                <a:custGeom>
                  <a:avLst/>
                  <a:gdLst>
                    <a:gd name="T0" fmla="*/ 349 w 46"/>
                    <a:gd name="T1" fmla="*/ 19 h 36"/>
                    <a:gd name="T2" fmla="*/ 85 w 46"/>
                    <a:gd name="T3" fmla="*/ 128 h 36"/>
                    <a:gd name="T4" fmla="*/ 145 w 46"/>
                    <a:gd name="T5" fmla="*/ 353 h 36"/>
                    <a:gd name="T6" fmla="*/ 249 w 46"/>
                    <a:gd name="T7" fmla="*/ 165 h 36"/>
                    <a:gd name="T8" fmla="*/ 445 w 4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6">
                      <a:moveTo>
                        <a:pt x="36" y="2"/>
                      </a:moveTo>
                      <a:cubicBezTo>
                        <a:pt x="28" y="7"/>
                        <a:pt x="15" y="6"/>
                        <a:pt x="9" y="13"/>
                      </a:cubicBezTo>
                      <a:cubicBezTo>
                        <a:pt x="0" y="24"/>
                        <a:pt x="13" y="27"/>
                        <a:pt x="15" y="36"/>
                      </a:cubicBezTo>
                      <a:cubicBezTo>
                        <a:pt x="7" y="25"/>
                        <a:pt x="17" y="21"/>
                        <a:pt x="26" y="17"/>
                      </a:cubicBezTo>
                      <a:cubicBezTo>
                        <a:pt x="35" y="13"/>
                        <a:pt x="37" y="3"/>
                        <a:pt x="46"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0" name="Freeform 254">
                  <a:extLst>
                    <a:ext uri="{FF2B5EF4-FFF2-40B4-BE49-F238E27FC236}">
                      <a16:creationId xmlns:a16="http://schemas.microsoft.com/office/drawing/2014/main" id="{D4467311-E5F9-B669-925B-D0B907A4D8A8}"/>
                    </a:ext>
                  </a:extLst>
                </p:cNvPr>
                <p:cNvSpPr>
                  <a:spLocks/>
                </p:cNvSpPr>
                <p:nvPr/>
              </p:nvSpPr>
              <p:spPr bwMode="auto">
                <a:xfrm>
                  <a:off x="4116" y="1664"/>
                  <a:ext cx="72" cy="71"/>
                </a:xfrm>
                <a:custGeom>
                  <a:avLst/>
                  <a:gdLst>
                    <a:gd name="T0" fmla="*/ 220 w 34"/>
                    <a:gd name="T1" fmla="*/ 0 h 33"/>
                    <a:gd name="T2" fmla="*/ 0 w 34"/>
                    <a:gd name="T3" fmla="*/ 286 h 33"/>
                    <a:gd name="T4" fmla="*/ 256 w 34"/>
                    <a:gd name="T5" fmla="*/ 258 h 33"/>
                    <a:gd name="T6" fmla="*/ 256 w 34"/>
                    <a:gd name="T7" fmla="*/ 9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33">
                      <a:moveTo>
                        <a:pt x="23" y="0"/>
                      </a:moveTo>
                      <a:cubicBezTo>
                        <a:pt x="31" y="17"/>
                        <a:pt x="12" y="25"/>
                        <a:pt x="0" y="29"/>
                      </a:cubicBezTo>
                      <a:cubicBezTo>
                        <a:pt x="6" y="33"/>
                        <a:pt x="22" y="32"/>
                        <a:pt x="27" y="26"/>
                      </a:cubicBezTo>
                      <a:cubicBezTo>
                        <a:pt x="34" y="18"/>
                        <a:pt x="26" y="10"/>
                        <a:pt x="27" y="1"/>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1" name="Freeform 255">
                  <a:extLst>
                    <a:ext uri="{FF2B5EF4-FFF2-40B4-BE49-F238E27FC236}">
                      <a16:creationId xmlns:a16="http://schemas.microsoft.com/office/drawing/2014/main" id="{A5A43610-5102-8585-B890-4ED32B243FAC}"/>
                    </a:ext>
                  </a:extLst>
                </p:cNvPr>
                <p:cNvSpPr>
                  <a:spLocks/>
                </p:cNvSpPr>
                <p:nvPr/>
              </p:nvSpPr>
              <p:spPr bwMode="auto">
                <a:xfrm>
                  <a:off x="3406" y="1818"/>
                  <a:ext cx="86" cy="90"/>
                </a:xfrm>
                <a:custGeom>
                  <a:avLst/>
                  <a:gdLst>
                    <a:gd name="T0" fmla="*/ 0 w 40"/>
                    <a:gd name="T1" fmla="*/ 414 h 42"/>
                    <a:gd name="T2" fmla="*/ 286 w 40"/>
                    <a:gd name="T3" fmla="*/ 0 h 42"/>
                    <a:gd name="T4" fmla="*/ 357 w 40"/>
                    <a:gd name="T5" fmla="*/ 266 h 42"/>
                    <a:gd name="T6" fmla="*/ 88 w 40"/>
                    <a:gd name="T7" fmla="*/ 40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42">
                      <a:moveTo>
                        <a:pt x="0" y="42"/>
                      </a:moveTo>
                      <a:cubicBezTo>
                        <a:pt x="21" y="37"/>
                        <a:pt x="34" y="21"/>
                        <a:pt x="29" y="0"/>
                      </a:cubicBezTo>
                      <a:cubicBezTo>
                        <a:pt x="38" y="4"/>
                        <a:pt x="40" y="19"/>
                        <a:pt x="36" y="27"/>
                      </a:cubicBezTo>
                      <a:cubicBezTo>
                        <a:pt x="33" y="35"/>
                        <a:pt x="18" y="42"/>
                        <a:pt x="9" y="41"/>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2" name="Freeform 256">
                  <a:extLst>
                    <a:ext uri="{FF2B5EF4-FFF2-40B4-BE49-F238E27FC236}">
                      <a16:creationId xmlns:a16="http://schemas.microsoft.com/office/drawing/2014/main" id="{E9F6F2C0-DFE6-7937-ADFB-EA1357EAAF55}"/>
                    </a:ext>
                  </a:extLst>
                </p:cNvPr>
                <p:cNvSpPr>
                  <a:spLocks/>
                </p:cNvSpPr>
                <p:nvPr/>
              </p:nvSpPr>
              <p:spPr bwMode="auto">
                <a:xfrm>
                  <a:off x="3507" y="1737"/>
                  <a:ext cx="53" cy="62"/>
                </a:xfrm>
                <a:custGeom>
                  <a:avLst/>
                  <a:gdLst>
                    <a:gd name="T0" fmla="*/ 0 w 25"/>
                    <a:gd name="T1" fmla="*/ 284 h 29"/>
                    <a:gd name="T2" fmla="*/ 95 w 25"/>
                    <a:gd name="T3" fmla="*/ 0 h 29"/>
                    <a:gd name="T4" fmla="*/ 229 w 25"/>
                    <a:gd name="T5" fmla="*/ 128 h 29"/>
                    <a:gd name="T6" fmla="*/ 76 w 25"/>
                    <a:gd name="T7" fmla="*/ 257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9">
                      <a:moveTo>
                        <a:pt x="0" y="29"/>
                      </a:moveTo>
                      <a:cubicBezTo>
                        <a:pt x="9" y="22"/>
                        <a:pt x="22" y="12"/>
                        <a:pt x="10" y="0"/>
                      </a:cubicBezTo>
                      <a:cubicBezTo>
                        <a:pt x="17" y="0"/>
                        <a:pt x="25" y="5"/>
                        <a:pt x="24" y="13"/>
                      </a:cubicBezTo>
                      <a:cubicBezTo>
                        <a:pt x="23" y="21"/>
                        <a:pt x="13" y="22"/>
                        <a:pt x="8" y="2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3" name="Freeform 257">
                  <a:extLst>
                    <a:ext uri="{FF2B5EF4-FFF2-40B4-BE49-F238E27FC236}">
                      <a16:creationId xmlns:a16="http://schemas.microsoft.com/office/drawing/2014/main" id="{9278EA2B-93D0-662B-D1B8-757A7C84D88D}"/>
                    </a:ext>
                  </a:extLst>
                </p:cNvPr>
                <p:cNvSpPr>
                  <a:spLocks/>
                </p:cNvSpPr>
                <p:nvPr/>
              </p:nvSpPr>
              <p:spPr bwMode="auto">
                <a:xfrm>
                  <a:off x="3259" y="1908"/>
                  <a:ext cx="73" cy="214"/>
                </a:xfrm>
                <a:custGeom>
                  <a:avLst/>
                  <a:gdLst>
                    <a:gd name="T0" fmla="*/ 225 w 34"/>
                    <a:gd name="T1" fmla="*/ 156 h 100"/>
                    <a:gd name="T2" fmla="*/ 217 w 34"/>
                    <a:gd name="T3" fmla="*/ 599 h 100"/>
                    <a:gd name="T4" fmla="*/ 180 w 34"/>
                    <a:gd name="T5" fmla="*/ 980 h 100"/>
                    <a:gd name="T6" fmla="*/ 240 w 34"/>
                    <a:gd name="T7" fmla="*/ 747 h 100"/>
                    <a:gd name="T8" fmla="*/ 318 w 34"/>
                    <a:gd name="T9" fmla="*/ 509 h 100"/>
                    <a:gd name="T10" fmla="*/ 240 w 34"/>
                    <a:gd name="T11" fmla="*/ 0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100">
                      <a:moveTo>
                        <a:pt x="23" y="16"/>
                      </a:moveTo>
                      <a:cubicBezTo>
                        <a:pt x="28" y="25"/>
                        <a:pt x="24" y="50"/>
                        <a:pt x="22" y="61"/>
                      </a:cubicBezTo>
                      <a:cubicBezTo>
                        <a:pt x="19" y="73"/>
                        <a:pt x="0" y="94"/>
                        <a:pt x="18" y="100"/>
                      </a:cubicBezTo>
                      <a:cubicBezTo>
                        <a:pt x="19" y="88"/>
                        <a:pt x="17" y="85"/>
                        <a:pt x="24" y="76"/>
                      </a:cubicBezTo>
                      <a:cubicBezTo>
                        <a:pt x="32" y="67"/>
                        <a:pt x="34" y="64"/>
                        <a:pt x="32" y="52"/>
                      </a:cubicBezTo>
                      <a:cubicBezTo>
                        <a:pt x="30" y="34"/>
                        <a:pt x="24" y="18"/>
                        <a:pt x="24"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4" name="Freeform 258">
                  <a:extLst>
                    <a:ext uri="{FF2B5EF4-FFF2-40B4-BE49-F238E27FC236}">
                      <a16:creationId xmlns:a16="http://schemas.microsoft.com/office/drawing/2014/main" id="{863AA4C0-3A40-1924-E1E4-0F81379BA510}"/>
                    </a:ext>
                  </a:extLst>
                </p:cNvPr>
                <p:cNvSpPr>
                  <a:spLocks/>
                </p:cNvSpPr>
                <p:nvPr/>
              </p:nvSpPr>
              <p:spPr bwMode="auto">
                <a:xfrm>
                  <a:off x="3656" y="2947"/>
                  <a:ext cx="58" cy="28"/>
                </a:xfrm>
                <a:custGeom>
                  <a:avLst/>
                  <a:gdLst>
                    <a:gd name="T0" fmla="*/ 0 w 27"/>
                    <a:gd name="T1" fmla="*/ 121 h 13"/>
                    <a:gd name="T2" fmla="*/ 269 w 27"/>
                    <a:gd name="T3" fmla="*/ 9 h 13"/>
                    <a:gd name="T4" fmla="*/ 41 w 27"/>
                    <a:gd name="T5" fmla="*/ 121 h 13"/>
                    <a:gd name="T6" fmla="*/ 0 60000 65536"/>
                    <a:gd name="T7" fmla="*/ 0 60000 65536"/>
                    <a:gd name="T8" fmla="*/ 0 60000 65536"/>
                  </a:gdLst>
                  <a:ahLst/>
                  <a:cxnLst>
                    <a:cxn ang="T6">
                      <a:pos x="T0" y="T1"/>
                    </a:cxn>
                    <a:cxn ang="T7">
                      <a:pos x="T2" y="T3"/>
                    </a:cxn>
                    <a:cxn ang="T8">
                      <a:pos x="T4" y="T5"/>
                    </a:cxn>
                  </a:cxnLst>
                  <a:rect l="0" t="0" r="r" b="b"/>
                  <a:pathLst>
                    <a:path w="27" h="13">
                      <a:moveTo>
                        <a:pt x="0" y="12"/>
                      </a:moveTo>
                      <a:cubicBezTo>
                        <a:pt x="8" y="8"/>
                        <a:pt x="17" y="0"/>
                        <a:pt x="27" y="1"/>
                      </a:cubicBezTo>
                      <a:cubicBezTo>
                        <a:pt x="25" y="10"/>
                        <a:pt x="12" y="13"/>
                        <a:pt x="4" y="12"/>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5" name="Freeform 259">
                  <a:extLst>
                    <a:ext uri="{FF2B5EF4-FFF2-40B4-BE49-F238E27FC236}">
                      <a16:creationId xmlns:a16="http://schemas.microsoft.com/office/drawing/2014/main" id="{BC295A92-5D3A-9125-CF1E-5A3B81211435}"/>
                    </a:ext>
                  </a:extLst>
                </p:cNvPr>
                <p:cNvSpPr>
                  <a:spLocks/>
                </p:cNvSpPr>
                <p:nvPr/>
              </p:nvSpPr>
              <p:spPr bwMode="auto">
                <a:xfrm>
                  <a:off x="3763" y="2863"/>
                  <a:ext cx="126" cy="86"/>
                </a:xfrm>
                <a:custGeom>
                  <a:avLst/>
                  <a:gdLst>
                    <a:gd name="T0" fmla="*/ 49 w 59"/>
                    <a:gd name="T1" fmla="*/ 217 h 40"/>
                    <a:gd name="T2" fmla="*/ 310 w 59"/>
                    <a:gd name="T3" fmla="*/ 157 h 40"/>
                    <a:gd name="T4" fmla="*/ 547 w 59"/>
                    <a:gd name="T5" fmla="*/ 0 h 40"/>
                    <a:gd name="T6" fmla="*/ 525 w 59"/>
                    <a:gd name="T7" fmla="*/ 217 h 40"/>
                    <a:gd name="T8" fmla="*/ 333 w 59"/>
                    <a:gd name="T9" fmla="*/ 269 h 40"/>
                    <a:gd name="T10" fmla="*/ 19 w 59"/>
                    <a:gd name="T11" fmla="*/ 398 h 40"/>
                    <a:gd name="T12" fmla="*/ 68 w 59"/>
                    <a:gd name="T13" fmla="*/ 157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40">
                      <a:moveTo>
                        <a:pt x="5" y="22"/>
                      </a:moveTo>
                      <a:cubicBezTo>
                        <a:pt x="6" y="0"/>
                        <a:pt x="18" y="12"/>
                        <a:pt x="32" y="16"/>
                      </a:cubicBezTo>
                      <a:cubicBezTo>
                        <a:pt x="43" y="19"/>
                        <a:pt x="59" y="13"/>
                        <a:pt x="56" y="0"/>
                      </a:cubicBezTo>
                      <a:cubicBezTo>
                        <a:pt x="58" y="8"/>
                        <a:pt x="58" y="14"/>
                        <a:pt x="54" y="22"/>
                      </a:cubicBezTo>
                      <a:cubicBezTo>
                        <a:pt x="48" y="31"/>
                        <a:pt x="44" y="30"/>
                        <a:pt x="34" y="27"/>
                      </a:cubicBezTo>
                      <a:cubicBezTo>
                        <a:pt x="22" y="23"/>
                        <a:pt x="10" y="28"/>
                        <a:pt x="2" y="40"/>
                      </a:cubicBezTo>
                      <a:cubicBezTo>
                        <a:pt x="3" y="32"/>
                        <a:pt x="0" y="22"/>
                        <a:pt x="7" y="1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6" name="Freeform 260">
                  <a:extLst>
                    <a:ext uri="{FF2B5EF4-FFF2-40B4-BE49-F238E27FC236}">
                      <a16:creationId xmlns:a16="http://schemas.microsoft.com/office/drawing/2014/main" id="{8588F04F-5D97-C9AB-624A-A780265472DF}"/>
                    </a:ext>
                  </a:extLst>
                </p:cNvPr>
                <p:cNvSpPr>
                  <a:spLocks/>
                </p:cNvSpPr>
                <p:nvPr/>
              </p:nvSpPr>
              <p:spPr bwMode="auto">
                <a:xfrm>
                  <a:off x="3289" y="2797"/>
                  <a:ext cx="152" cy="223"/>
                </a:xfrm>
                <a:custGeom>
                  <a:avLst/>
                  <a:gdLst>
                    <a:gd name="T0" fmla="*/ 567 w 71"/>
                    <a:gd name="T1" fmla="*/ 0 h 104"/>
                    <a:gd name="T2" fmla="*/ 473 w 71"/>
                    <a:gd name="T3" fmla="*/ 304 h 104"/>
                    <a:gd name="T4" fmla="*/ 473 w 71"/>
                    <a:gd name="T5" fmla="*/ 620 h 104"/>
                    <a:gd name="T6" fmla="*/ 128 w 71"/>
                    <a:gd name="T7" fmla="*/ 723 h 104"/>
                    <a:gd name="T8" fmla="*/ 77 w 71"/>
                    <a:gd name="T9" fmla="*/ 879 h 104"/>
                    <a:gd name="T10" fmla="*/ 0 w 71"/>
                    <a:gd name="T11" fmla="*/ 1025 h 104"/>
                    <a:gd name="T12" fmla="*/ 257 w 71"/>
                    <a:gd name="T13" fmla="*/ 819 h 104"/>
                    <a:gd name="T14" fmla="*/ 587 w 71"/>
                    <a:gd name="T15" fmla="*/ 731 h 104"/>
                    <a:gd name="T16" fmla="*/ 627 w 71"/>
                    <a:gd name="T17" fmla="*/ 386 h 104"/>
                    <a:gd name="T18" fmla="*/ 531 w 71"/>
                    <a:gd name="T19" fmla="*/ 249 h 104"/>
                    <a:gd name="T20" fmla="*/ 550 w 71"/>
                    <a:gd name="T21" fmla="*/ 6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 h="104">
                      <a:moveTo>
                        <a:pt x="58" y="0"/>
                      </a:moveTo>
                      <a:cubicBezTo>
                        <a:pt x="51" y="9"/>
                        <a:pt x="43" y="20"/>
                        <a:pt x="48" y="31"/>
                      </a:cubicBezTo>
                      <a:cubicBezTo>
                        <a:pt x="52" y="42"/>
                        <a:pt x="60" y="53"/>
                        <a:pt x="48" y="63"/>
                      </a:cubicBezTo>
                      <a:cubicBezTo>
                        <a:pt x="38" y="71"/>
                        <a:pt x="23" y="66"/>
                        <a:pt x="13" y="73"/>
                      </a:cubicBezTo>
                      <a:cubicBezTo>
                        <a:pt x="4" y="78"/>
                        <a:pt x="8" y="82"/>
                        <a:pt x="8" y="89"/>
                      </a:cubicBezTo>
                      <a:cubicBezTo>
                        <a:pt x="7" y="96"/>
                        <a:pt x="4" y="97"/>
                        <a:pt x="0" y="104"/>
                      </a:cubicBezTo>
                      <a:cubicBezTo>
                        <a:pt x="12" y="100"/>
                        <a:pt x="17" y="88"/>
                        <a:pt x="26" y="83"/>
                      </a:cubicBezTo>
                      <a:cubicBezTo>
                        <a:pt x="39" y="75"/>
                        <a:pt x="49" y="89"/>
                        <a:pt x="60" y="74"/>
                      </a:cubicBezTo>
                      <a:cubicBezTo>
                        <a:pt x="67" y="63"/>
                        <a:pt x="71" y="50"/>
                        <a:pt x="64" y="39"/>
                      </a:cubicBezTo>
                      <a:cubicBezTo>
                        <a:pt x="61" y="34"/>
                        <a:pt x="55" y="30"/>
                        <a:pt x="54" y="25"/>
                      </a:cubicBezTo>
                      <a:cubicBezTo>
                        <a:pt x="52" y="18"/>
                        <a:pt x="56" y="12"/>
                        <a:pt x="56" y="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7" name="Freeform 261">
                  <a:extLst>
                    <a:ext uri="{FF2B5EF4-FFF2-40B4-BE49-F238E27FC236}">
                      <a16:creationId xmlns:a16="http://schemas.microsoft.com/office/drawing/2014/main" id="{78FAE3F4-E0D9-851B-B594-5CBE2CB706AF}"/>
                    </a:ext>
                  </a:extLst>
                </p:cNvPr>
                <p:cNvSpPr>
                  <a:spLocks/>
                </p:cNvSpPr>
                <p:nvPr/>
              </p:nvSpPr>
              <p:spPr bwMode="auto">
                <a:xfrm>
                  <a:off x="4242" y="2011"/>
                  <a:ext cx="222" cy="42"/>
                </a:xfrm>
                <a:custGeom>
                  <a:avLst/>
                  <a:gdLst>
                    <a:gd name="T0" fmla="*/ 19 w 104"/>
                    <a:gd name="T1" fmla="*/ 57 h 20"/>
                    <a:gd name="T2" fmla="*/ 555 w 104"/>
                    <a:gd name="T3" fmla="*/ 8 h 20"/>
                    <a:gd name="T4" fmla="*/ 1012 w 104"/>
                    <a:gd name="T5" fmla="*/ 185 h 20"/>
                    <a:gd name="T6" fmla="*/ 497 w 104"/>
                    <a:gd name="T7" fmla="*/ 101 h 20"/>
                    <a:gd name="T8" fmla="*/ 233 w 104"/>
                    <a:gd name="T9" fmla="*/ 160 h 20"/>
                    <a:gd name="T10" fmla="*/ 0 w 104"/>
                    <a:gd name="T11" fmla="*/ 84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20">
                      <a:moveTo>
                        <a:pt x="2" y="6"/>
                      </a:moveTo>
                      <a:cubicBezTo>
                        <a:pt x="19" y="12"/>
                        <a:pt x="39" y="0"/>
                        <a:pt x="57" y="1"/>
                      </a:cubicBezTo>
                      <a:cubicBezTo>
                        <a:pt x="67" y="1"/>
                        <a:pt x="103" y="7"/>
                        <a:pt x="104" y="20"/>
                      </a:cubicBezTo>
                      <a:cubicBezTo>
                        <a:pt x="87" y="7"/>
                        <a:pt x="71" y="10"/>
                        <a:pt x="51" y="11"/>
                      </a:cubicBezTo>
                      <a:cubicBezTo>
                        <a:pt x="41" y="11"/>
                        <a:pt x="33" y="17"/>
                        <a:pt x="24" y="17"/>
                      </a:cubicBezTo>
                      <a:cubicBezTo>
                        <a:pt x="15" y="17"/>
                        <a:pt x="8" y="7"/>
                        <a:pt x="0" y="9"/>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8" name="Freeform 262">
                  <a:extLst>
                    <a:ext uri="{FF2B5EF4-FFF2-40B4-BE49-F238E27FC236}">
                      <a16:creationId xmlns:a16="http://schemas.microsoft.com/office/drawing/2014/main" id="{0806DF3E-4BC4-637F-542F-6F74E4028CFC}"/>
                    </a:ext>
                  </a:extLst>
                </p:cNvPr>
                <p:cNvSpPr>
                  <a:spLocks/>
                </p:cNvSpPr>
                <p:nvPr/>
              </p:nvSpPr>
              <p:spPr bwMode="auto">
                <a:xfrm>
                  <a:off x="4768" y="1914"/>
                  <a:ext cx="115" cy="114"/>
                </a:xfrm>
                <a:custGeom>
                  <a:avLst/>
                  <a:gdLst>
                    <a:gd name="T0" fmla="*/ 417 w 54"/>
                    <a:gd name="T1" fmla="*/ 0 h 53"/>
                    <a:gd name="T2" fmla="*/ 273 w 54"/>
                    <a:gd name="T3" fmla="*/ 286 h 53"/>
                    <a:gd name="T4" fmla="*/ 0 w 54"/>
                    <a:gd name="T5" fmla="*/ 527 h 53"/>
                    <a:gd name="T6" fmla="*/ 317 w 54"/>
                    <a:gd name="T7" fmla="*/ 310 h 53"/>
                    <a:gd name="T8" fmla="*/ 494 w 54"/>
                    <a:gd name="T9" fmla="*/ 209 h 53"/>
                    <a:gd name="T10" fmla="*/ 445 w 54"/>
                    <a:gd name="T11" fmla="*/ 28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3">
                      <a:moveTo>
                        <a:pt x="43" y="0"/>
                      </a:moveTo>
                      <a:cubicBezTo>
                        <a:pt x="44" y="13"/>
                        <a:pt x="39" y="23"/>
                        <a:pt x="28" y="29"/>
                      </a:cubicBezTo>
                      <a:cubicBezTo>
                        <a:pt x="17" y="34"/>
                        <a:pt x="2" y="39"/>
                        <a:pt x="0" y="53"/>
                      </a:cubicBezTo>
                      <a:cubicBezTo>
                        <a:pt x="8" y="44"/>
                        <a:pt x="22" y="37"/>
                        <a:pt x="33" y="31"/>
                      </a:cubicBezTo>
                      <a:cubicBezTo>
                        <a:pt x="38" y="29"/>
                        <a:pt x="49" y="26"/>
                        <a:pt x="51" y="21"/>
                      </a:cubicBezTo>
                      <a:cubicBezTo>
                        <a:pt x="54" y="14"/>
                        <a:pt x="48" y="8"/>
                        <a:pt x="46" y="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9" name="Freeform 263">
                  <a:extLst>
                    <a:ext uri="{FF2B5EF4-FFF2-40B4-BE49-F238E27FC236}">
                      <a16:creationId xmlns:a16="http://schemas.microsoft.com/office/drawing/2014/main" id="{9E15E81D-13EB-729F-6F24-13910D42C6CB}"/>
                    </a:ext>
                  </a:extLst>
                </p:cNvPr>
                <p:cNvSpPr>
                  <a:spLocks/>
                </p:cNvSpPr>
                <p:nvPr/>
              </p:nvSpPr>
              <p:spPr bwMode="auto">
                <a:xfrm>
                  <a:off x="4778" y="2190"/>
                  <a:ext cx="96" cy="107"/>
                </a:xfrm>
                <a:custGeom>
                  <a:avLst/>
                  <a:gdLst>
                    <a:gd name="T0" fmla="*/ 301 w 45"/>
                    <a:gd name="T1" fmla="*/ 41 h 50"/>
                    <a:gd name="T2" fmla="*/ 224 w 45"/>
                    <a:gd name="T3" fmla="*/ 325 h 50"/>
                    <a:gd name="T4" fmla="*/ 0 w 45"/>
                    <a:gd name="T5" fmla="*/ 490 h 50"/>
                    <a:gd name="T6" fmla="*/ 196 w 45"/>
                    <a:gd name="T7" fmla="*/ 381 h 50"/>
                    <a:gd name="T8" fmla="*/ 369 w 45"/>
                    <a:gd name="T9" fmla="*/ 334 h 50"/>
                    <a:gd name="T10" fmla="*/ 292 w 45"/>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50">
                      <a:moveTo>
                        <a:pt x="31" y="4"/>
                      </a:moveTo>
                      <a:cubicBezTo>
                        <a:pt x="35" y="13"/>
                        <a:pt x="30" y="25"/>
                        <a:pt x="23" y="33"/>
                      </a:cubicBezTo>
                      <a:cubicBezTo>
                        <a:pt x="18" y="39"/>
                        <a:pt x="1" y="41"/>
                        <a:pt x="0" y="50"/>
                      </a:cubicBezTo>
                      <a:cubicBezTo>
                        <a:pt x="7" y="47"/>
                        <a:pt x="13" y="41"/>
                        <a:pt x="20" y="39"/>
                      </a:cubicBezTo>
                      <a:cubicBezTo>
                        <a:pt x="25" y="37"/>
                        <a:pt x="33" y="39"/>
                        <a:pt x="38" y="34"/>
                      </a:cubicBezTo>
                      <a:cubicBezTo>
                        <a:pt x="45" y="27"/>
                        <a:pt x="42" y="0"/>
                        <a:pt x="30"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0" name="Freeform 264">
                  <a:extLst>
                    <a:ext uri="{FF2B5EF4-FFF2-40B4-BE49-F238E27FC236}">
                      <a16:creationId xmlns:a16="http://schemas.microsoft.com/office/drawing/2014/main" id="{CC314C05-4D19-6FD5-7577-D78B65EEDB0D}"/>
                    </a:ext>
                  </a:extLst>
                </p:cNvPr>
                <p:cNvSpPr>
                  <a:spLocks/>
                </p:cNvSpPr>
                <p:nvPr/>
              </p:nvSpPr>
              <p:spPr bwMode="auto">
                <a:xfrm>
                  <a:off x="4898" y="2923"/>
                  <a:ext cx="162" cy="131"/>
                </a:xfrm>
                <a:custGeom>
                  <a:avLst/>
                  <a:gdLst>
                    <a:gd name="T0" fmla="*/ 0 w 76"/>
                    <a:gd name="T1" fmla="*/ 494 h 61"/>
                    <a:gd name="T2" fmla="*/ 281 w 76"/>
                    <a:gd name="T3" fmla="*/ 425 h 61"/>
                    <a:gd name="T4" fmla="*/ 531 w 76"/>
                    <a:gd name="T5" fmla="*/ 268 h 61"/>
                    <a:gd name="T6" fmla="*/ 727 w 76"/>
                    <a:gd name="T7" fmla="*/ 603 h 61"/>
                    <a:gd name="T8" fmla="*/ 610 w 76"/>
                    <a:gd name="T9" fmla="*/ 346 h 61"/>
                    <a:gd name="T10" fmla="*/ 495 w 76"/>
                    <a:gd name="T11" fmla="*/ 425 h 61"/>
                    <a:gd name="T12" fmla="*/ 232 w 76"/>
                    <a:gd name="T13" fmla="*/ 447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61">
                      <a:moveTo>
                        <a:pt x="0" y="50"/>
                      </a:moveTo>
                      <a:cubicBezTo>
                        <a:pt x="9" y="49"/>
                        <a:pt x="20" y="45"/>
                        <a:pt x="29" y="43"/>
                      </a:cubicBezTo>
                      <a:cubicBezTo>
                        <a:pt x="41" y="40"/>
                        <a:pt x="47" y="36"/>
                        <a:pt x="55" y="27"/>
                      </a:cubicBezTo>
                      <a:cubicBezTo>
                        <a:pt x="76" y="0"/>
                        <a:pt x="72" y="47"/>
                        <a:pt x="75" y="61"/>
                      </a:cubicBezTo>
                      <a:cubicBezTo>
                        <a:pt x="71" y="53"/>
                        <a:pt x="72" y="33"/>
                        <a:pt x="63" y="35"/>
                      </a:cubicBezTo>
                      <a:cubicBezTo>
                        <a:pt x="61" y="35"/>
                        <a:pt x="54" y="42"/>
                        <a:pt x="51" y="43"/>
                      </a:cubicBezTo>
                      <a:cubicBezTo>
                        <a:pt x="46" y="45"/>
                        <a:pt x="29" y="43"/>
                        <a:pt x="24" y="45"/>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1" name="Freeform 265">
                  <a:extLst>
                    <a:ext uri="{FF2B5EF4-FFF2-40B4-BE49-F238E27FC236}">
                      <a16:creationId xmlns:a16="http://schemas.microsoft.com/office/drawing/2014/main" id="{1BDD4192-D727-D53B-22AA-9231B92E2CC9}"/>
                    </a:ext>
                  </a:extLst>
                </p:cNvPr>
                <p:cNvSpPr>
                  <a:spLocks/>
                </p:cNvSpPr>
                <p:nvPr/>
              </p:nvSpPr>
              <p:spPr bwMode="auto">
                <a:xfrm>
                  <a:off x="3938" y="2669"/>
                  <a:ext cx="28" cy="113"/>
                </a:xfrm>
                <a:custGeom>
                  <a:avLst/>
                  <a:gdLst>
                    <a:gd name="T0" fmla="*/ 88 w 13"/>
                    <a:gd name="T1" fmla="*/ 96 h 53"/>
                    <a:gd name="T2" fmla="*/ 9 w 13"/>
                    <a:gd name="T3" fmla="*/ 409 h 53"/>
                    <a:gd name="T4" fmla="*/ 129 w 13"/>
                    <a:gd name="T5" fmla="*/ 514 h 53"/>
                    <a:gd name="T6" fmla="*/ 112 w 13"/>
                    <a:gd name="T7" fmla="*/ 241 h 53"/>
                    <a:gd name="T8" fmla="*/ 69 w 1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53">
                      <a:moveTo>
                        <a:pt x="9" y="10"/>
                      </a:moveTo>
                      <a:cubicBezTo>
                        <a:pt x="6" y="20"/>
                        <a:pt x="0" y="31"/>
                        <a:pt x="1" y="42"/>
                      </a:cubicBezTo>
                      <a:cubicBezTo>
                        <a:pt x="9" y="41"/>
                        <a:pt x="8" y="49"/>
                        <a:pt x="13" y="53"/>
                      </a:cubicBezTo>
                      <a:cubicBezTo>
                        <a:pt x="13" y="44"/>
                        <a:pt x="11" y="34"/>
                        <a:pt x="11" y="25"/>
                      </a:cubicBezTo>
                      <a:cubicBezTo>
                        <a:pt x="12" y="16"/>
                        <a:pt x="8" y="7"/>
                        <a:pt x="7"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2" name="Freeform 266">
                  <a:extLst>
                    <a:ext uri="{FF2B5EF4-FFF2-40B4-BE49-F238E27FC236}">
                      <a16:creationId xmlns:a16="http://schemas.microsoft.com/office/drawing/2014/main" id="{A306939C-D69E-A800-77B0-DD7205DE2B52}"/>
                    </a:ext>
                  </a:extLst>
                </p:cNvPr>
                <p:cNvSpPr>
                  <a:spLocks/>
                </p:cNvSpPr>
                <p:nvPr/>
              </p:nvSpPr>
              <p:spPr bwMode="auto">
                <a:xfrm>
                  <a:off x="4073" y="2613"/>
                  <a:ext cx="62" cy="62"/>
                </a:xfrm>
                <a:custGeom>
                  <a:avLst/>
                  <a:gdLst>
                    <a:gd name="T0" fmla="*/ 88 w 29"/>
                    <a:gd name="T1" fmla="*/ 77 h 29"/>
                    <a:gd name="T2" fmla="*/ 0 w 29"/>
                    <a:gd name="T3" fmla="*/ 96 h 29"/>
                    <a:gd name="T4" fmla="*/ 145 w 29"/>
                    <a:gd name="T5" fmla="*/ 284 h 29"/>
                    <a:gd name="T6" fmla="*/ 284 w 29"/>
                    <a:gd name="T7" fmla="*/ 41 h 29"/>
                    <a:gd name="T8" fmla="*/ 88 w 29"/>
                    <a:gd name="T9" fmla="*/ 5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9" y="8"/>
                      </a:moveTo>
                      <a:cubicBezTo>
                        <a:pt x="5" y="7"/>
                        <a:pt x="2" y="8"/>
                        <a:pt x="0" y="10"/>
                      </a:cubicBezTo>
                      <a:cubicBezTo>
                        <a:pt x="5" y="14"/>
                        <a:pt x="13" y="23"/>
                        <a:pt x="15" y="29"/>
                      </a:cubicBezTo>
                      <a:cubicBezTo>
                        <a:pt x="4" y="12"/>
                        <a:pt x="13" y="5"/>
                        <a:pt x="29" y="4"/>
                      </a:cubicBezTo>
                      <a:cubicBezTo>
                        <a:pt x="24" y="0"/>
                        <a:pt x="15" y="2"/>
                        <a:pt x="9" y="5"/>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3" name="Freeform 267">
                  <a:extLst>
                    <a:ext uri="{FF2B5EF4-FFF2-40B4-BE49-F238E27FC236}">
                      <a16:creationId xmlns:a16="http://schemas.microsoft.com/office/drawing/2014/main" id="{DE31ACD0-0E2C-7B75-6881-28CEA9CD7DD9}"/>
                    </a:ext>
                  </a:extLst>
                </p:cNvPr>
                <p:cNvSpPr>
                  <a:spLocks/>
                </p:cNvSpPr>
                <p:nvPr/>
              </p:nvSpPr>
              <p:spPr bwMode="auto">
                <a:xfrm>
                  <a:off x="4419" y="1782"/>
                  <a:ext cx="43" cy="75"/>
                </a:xfrm>
                <a:custGeom>
                  <a:avLst/>
                  <a:gdLst>
                    <a:gd name="T0" fmla="*/ 0 w 20"/>
                    <a:gd name="T1" fmla="*/ 0 h 35"/>
                    <a:gd name="T2" fmla="*/ 41 w 20"/>
                    <a:gd name="T3" fmla="*/ 225 h 35"/>
                    <a:gd name="T4" fmla="*/ 198 w 20"/>
                    <a:gd name="T5" fmla="*/ 345 h 35"/>
                    <a:gd name="T6" fmla="*/ 88 w 20"/>
                    <a:gd name="T7" fmla="*/ 189 h 35"/>
                    <a:gd name="T8" fmla="*/ 19 w 20"/>
                    <a:gd name="T9" fmla="*/ 28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35">
                      <a:moveTo>
                        <a:pt x="0" y="0"/>
                      </a:moveTo>
                      <a:cubicBezTo>
                        <a:pt x="2" y="8"/>
                        <a:pt x="3" y="15"/>
                        <a:pt x="4" y="23"/>
                      </a:cubicBezTo>
                      <a:cubicBezTo>
                        <a:pt x="6" y="33"/>
                        <a:pt x="11" y="32"/>
                        <a:pt x="20" y="35"/>
                      </a:cubicBezTo>
                      <a:cubicBezTo>
                        <a:pt x="17" y="30"/>
                        <a:pt x="11" y="25"/>
                        <a:pt x="9" y="19"/>
                      </a:cubicBezTo>
                      <a:cubicBezTo>
                        <a:pt x="6" y="13"/>
                        <a:pt x="7" y="8"/>
                        <a:pt x="2"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4" name="Freeform 268">
                  <a:extLst>
                    <a:ext uri="{FF2B5EF4-FFF2-40B4-BE49-F238E27FC236}">
                      <a16:creationId xmlns:a16="http://schemas.microsoft.com/office/drawing/2014/main" id="{5731836E-5800-6AEB-6808-385BBF009AC4}"/>
                    </a:ext>
                  </a:extLst>
                </p:cNvPr>
                <p:cNvSpPr>
                  <a:spLocks/>
                </p:cNvSpPr>
                <p:nvPr/>
              </p:nvSpPr>
              <p:spPr bwMode="auto">
                <a:xfrm>
                  <a:off x="3755" y="2060"/>
                  <a:ext cx="94" cy="77"/>
                </a:xfrm>
                <a:custGeom>
                  <a:avLst/>
                  <a:gdLst>
                    <a:gd name="T0" fmla="*/ 0 w 44"/>
                    <a:gd name="T1" fmla="*/ 19 h 36"/>
                    <a:gd name="T2" fmla="*/ 165 w 44"/>
                    <a:gd name="T3" fmla="*/ 137 h 36"/>
                    <a:gd name="T4" fmla="*/ 188 w 44"/>
                    <a:gd name="T5" fmla="*/ 353 h 36"/>
                    <a:gd name="T6" fmla="*/ 301 w 44"/>
                    <a:gd name="T7" fmla="*/ 178 h 36"/>
                    <a:gd name="T8" fmla="*/ 421 w 44"/>
                    <a:gd name="T9" fmla="*/ 28 h 36"/>
                    <a:gd name="T10" fmla="*/ 402 w 44"/>
                    <a:gd name="T11" fmla="*/ 19 h 36"/>
                    <a:gd name="T12" fmla="*/ 156 w 44"/>
                    <a:gd name="T13" fmla="*/ 6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36">
                      <a:moveTo>
                        <a:pt x="0" y="2"/>
                      </a:moveTo>
                      <a:cubicBezTo>
                        <a:pt x="5" y="0"/>
                        <a:pt x="14" y="9"/>
                        <a:pt x="17" y="14"/>
                      </a:cubicBezTo>
                      <a:cubicBezTo>
                        <a:pt x="21" y="21"/>
                        <a:pt x="18" y="28"/>
                        <a:pt x="19" y="36"/>
                      </a:cubicBezTo>
                      <a:cubicBezTo>
                        <a:pt x="26" y="34"/>
                        <a:pt x="27" y="24"/>
                        <a:pt x="31" y="18"/>
                      </a:cubicBezTo>
                      <a:cubicBezTo>
                        <a:pt x="34" y="13"/>
                        <a:pt x="44" y="10"/>
                        <a:pt x="43" y="3"/>
                      </a:cubicBezTo>
                      <a:cubicBezTo>
                        <a:pt x="42" y="3"/>
                        <a:pt x="42" y="2"/>
                        <a:pt x="41" y="2"/>
                      </a:cubicBezTo>
                      <a:cubicBezTo>
                        <a:pt x="31" y="12"/>
                        <a:pt x="29" y="6"/>
                        <a:pt x="16"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5" name="Freeform 269">
                  <a:extLst>
                    <a:ext uri="{FF2B5EF4-FFF2-40B4-BE49-F238E27FC236}">
                      <a16:creationId xmlns:a16="http://schemas.microsoft.com/office/drawing/2014/main" id="{59FC63B8-FC52-34BE-9A96-F407D1305D30}"/>
                    </a:ext>
                  </a:extLst>
                </p:cNvPr>
                <p:cNvSpPr>
                  <a:spLocks/>
                </p:cNvSpPr>
                <p:nvPr/>
              </p:nvSpPr>
              <p:spPr bwMode="auto">
                <a:xfrm>
                  <a:off x="3793" y="1786"/>
                  <a:ext cx="116" cy="47"/>
                </a:xfrm>
                <a:custGeom>
                  <a:avLst/>
                  <a:gdLst>
                    <a:gd name="T0" fmla="*/ 88 w 54"/>
                    <a:gd name="T1" fmla="*/ 19 h 22"/>
                    <a:gd name="T2" fmla="*/ 97 w 54"/>
                    <a:gd name="T3" fmla="*/ 156 h 22"/>
                    <a:gd name="T4" fmla="*/ 189 w 54"/>
                    <a:gd name="T5" fmla="*/ 77 h 22"/>
                    <a:gd name="T6" fmla="*/ 309 w 54"/>
                    <a:gd name="T7" fmla="*/ 88 h 22"/>
                    <a:gd name="T8" fmla="*/ 378 w 54"/>
                    <a:gd name="T9" fmla="*/ 19 h 22"/>
                    <a:gd name="T10" fmla="*/ 79 w 54"/>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22">
                      <a:moveTo>
                        <a:pt x="9" y="2"/>
                      </a:moveTo>
                      <a:cubicBezTo>
                        <a:pt x="4" y="5"/>
                        <a:pt x="0" y="22"/>
                        <a:pt x="10" y="16"/>
                      </a:cubicBezTo>
                      <a:cubicBezTo>
                        <a:pt x="14" y="14"/>
                        <a:pt x="15" y="10"/>
                        <a:pt x="19" y="8"/>
                      </a:cubicBezTo>
                      <a:cubicBezTo>
                        <a:pt x="23" y="6"/>
                        <a:pt x="27" y="9"/>
                        <a:pt x="31" y="9"/>
                      </a:cubicBezTo>
                      <a:cubicBezTo>
                        <a:pt x="41" y="10"/>
                        <a:pt x="54" y="1"/>
                        <a:pt x="38" y="2"/>
                      </a:cubicBezTo>
                      <a:cubicBezTo>
                        <a:pt x="28" y="3"/>
                        <a:pt x="18" y="5"/>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6" name="Freeform 270">
                  <a:extLst>
                    <a:ext uri="{FF2B5EF4-FFF2-40B4-BE49-F238E27FC236}">
                      <a16:creationId xmlns:a16="http://schemas.microsoft.com/office/drawing/2014/main" id="{237B30DC-7CDE-F9F6-7B0D-67D0B09D5AEA}"/>
                    </a:ext>
                  </a:extLst>
                </p:cNvPr>
                <p:cNvSpPr>
                  <a:spLocks/>
                </p:cNvSpPr>
                <p:nvPr/>
              </p:nvSpPr>
              <p:spPr bwMode="auto">
                <a:xfrm>
                  <a:off x="3518" y="2297"/>
                  <a:ext cx="44" cy="38"/>
                </a:xfrm>
                <a:custGeom>
                  <a:avLst/>
                  <a:gdLst>
                    <a:gd name="T0" fmla="*/ 0 w 21"/>
                    <a:gd name="T1" fmla="*/ 8 h 18"/>
                    <a:gd name="T2" fmla="*/ 27 w 21"/>
                    <a:gd name="T3" fmla="*/ 160 h 18"/>
                    <a:gd name="T4" fmla="*/ 193 w 21"/>
                    <a:gd name="T5" fmla="*/ 57 h 18"/>
                    <a:gd name="T6" fmla="*/ 65 w 21"/>
                    <a:gd name="T7" fmla="*/ 1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8">
                      <a:moveTo>
                        <a:pt x="0" y="1"/>
                      </a:moveTo>
                      <a:cubicBezTo>
                        <a:pt x="9" y="0"/>
                        <a:pt x="7" y="13"/>
                        <a:pt x="3" y="17"/>
                      </a:cubicBezTo>
                      <a:cubicBezTo>
                        <a:pt x="9" y="18"/>
                        <a:pt x="17" y="10"/>
                        <a:pt x="21" y="6"/>
                      </a:cubicBezTo>
                      <a:cubicBezTo>
                        <a:pt x="18" y="2"/>
                        <a:pt x="12" y="1"/>
                        <a:pt x="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7" name="Freeform 271">
                  <a:extLst>
                    <a:ext uri="{FF2B5EF4-FFF2-40B4-BE49-F238E27FC236}">
                      <a16:creationId xmlns:a16="http://schemas.microsoft.com/office/drawing/2014/main" id="{D7CCE8B4-2F42-2075-D8A4-41ADB9838036}"/>
                    </a:ext>
                  </a:extLst>
                </p:cNvPr>
                <p:cNvSpPr>
                  <a:spLocks/>
                </p:cNvSpPr>
                <p:nvPr/>
              </p:nvSpPr>
              <p:spPr bwMode="auto">
                <a:xfrm>
                  <a:off x="4208" y="2919"/>
                  <a:ext cx="49" cy="47"/>
                </a:xfrm>
                <a:custGeom>
                  <a:avLst/>
                  <a:gdLst>
                    <a:gd name="T0" fmla="*/ 213 w 23"/>
                    <a:gd name="T1" fmla="*/ 0 h 22"/>
                    <a:gd name="T2" fmla="*/ 136 w 23"/>
                    <a:gd name="T3" fmla="*/ 120 h 22"/>
                    <a:gd name="T4" fmla="*/ 0 w 23"/>
                    <a:gd name="T5" fmla="*/ 173 h 22"/>
                    <a:gd name="T6" fmla="*/ 164 w 23"/>
                    <a:gd name="T7" fmla="*/ 173 h 22"/>
                    <a:gd name="T8" fmla="*/ 213 w 23"/>
                    <a:gd name="T9" fmla="*/ 19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2">
                      <a:moveTo>
                        <a:pt x="22" y="0"/>
                      </a:moveTo>
                      <a:cubicBezTo>
                        <a:pt x="19" y="4"/>
                        <a:pt x="18" y="9"/>
                        <a:pt x="14" y="12"/>
                      </a:cubicBezTo>
                      <a:cubicBezTo>
                        <a:pt x="10" y="16"/>
                        <a:pt x="4" y="16"/>
                        <a:pt x="0" y="18"/>
                      </a:cubicBezTo>
                      <a:cubicBezTo>
                        <a:pt x="4" y="21"/>
                        <a:pt x="13" y="22"/>
                        <a:pt x="17" y="18"/>
                      </a:cubicBezTo>
                      <a:cubicBezTo>
                        <a:pt x="23" y="14"/>
                        <a:pt x="21" y="8"/>
                        <a:pt x="22"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8" name="Freeform 272">
                  <a:extLst>
                    <a:ext uri="{FF2B5EF4-FFF2-40B4-BE49-F238E27FC236}">
                      <a16:creationId xmlns:a16="http://schemas.microsoft.com/office/drawing/2014/main" id="{350060D9-ABCE-A608-BE72-146E3EA334FD}"/>
                    </a:ext>
                  </a:extLst>
                </p:cNvPr>
                <p:cNvSpPr>
                  <a:spLocks/>
                </p:cNvSpPr>
                <p:nvPr/>
              </p:nvSpPr>
              <p:spPr bwMode="auto">
                <a:xfrm>
                  <a:off x="4438" y="2876"/>
                  <a:ext cx="103" cy="49"/>
                </a:xfrm>
                <a:custGeom>
                  <a:avLst/>
                  <a:gdLst>
                    <a:gd name="T0" fmla="*/ 9 w 48"/>
                    <a:gd name="T1" fmla="*/ 60 h 23"/>
                    <a:gd name="T2" fmla="*/ 208 w 48"/>
                    <a:gd name="T3" fmla="*/ 136 h 23"/>
                    <a:gd name="T4" fmla="*/ 474 w 48"/>
                    <a:gd name="T5" fmla="*/ 117 h 23"/>
                    <a:gd name="T6" fmla="*/ 326 w 48"/>
                    <a:gd name="T7" fmla="*/ 145 h 23"/>
                    <a:gd name="T8" fmla="*/ 189 w 48"/>
                    <a:gd name="T9" fmla="*/ 213 h 23"/>
                    <a:gd name="T10" fmla="*/ 0 w 48"/>
                    <a:gd name="T11" fmla="*/ 96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3">
                      <a:moveTo>
                        <a:pt x="1" y="6"/>
                      </a:moveTo>
                      <a:cubicBezTo>
                        <a:pt x="13" y="0"/>
                        <a:pt x="12" y="12"/>
                        <a:pt x="21" y="14"/>
                      </a:cubicBezTo>
                      <a:cubicBezTo>
                        <a:pt x="30" y="16"/>
                        <a:pt x="40" y="5"/>
                        <a:pt x="48" y="12"/>
                      </a:cubicBezTo>
                      <a:cubicBezTo>
                        <a:pt x="43" y="13"/>
                        <a:pt x="38" y="13"/>
                        <a:pt x="33" y="15"/>
                      </a:cubicBezTo>
                      <a:cubicBezTo>
                        <a:pt x="28" y="17"/>
                        <a:pt x="24" y="23"/>
                        <a:pt x="19" y="22"/>
                      </a:cubicBezTo>
                      <a:cubicBezTo>
                        <a:pt x="11" y="21"/>
                        <a:pt x="11" y="2"/>
                        <a:pt x="0"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9" name="Freeform 273">
                  <a:extLst>
                    <a:ext uri="{FF2B5EF4-FFF2-40B4-BE49-F238E27FC236}">
                      <a16:creationId xmlns:a16="http://schemas.microsoft.com/office/drawing/2014/main" id="{55D02886-4690-FE83-A659-D457239082CD}"/>
                    </a:ext>
                  </a:extLst>
                </p:cNvPr>
                <p:cNvSpPr>
                  <a:spLocks/>
                </p:cNvSpPr>
                <p:nvPr/>
              </p:nvSpPr>
              <p:spPr bwMode="auto">
                <a:xfrm>
                  <a:off x="4415" y="3017"/>
                  <a:ext cx="53" cy="28"/>
                </a:xfrm>
                <a:custGeom>
                  <a:avLst/>
                  <a:gdLst>
                    <a:gd name="T0" fmla="*/ 104 w 25"/>
                    <a:gd name="T1" fmla="*/ 0 h 13"/>
                    <a:gd name="T2" fmla="*/ 0 w 25"/>
                    <a:gd name="T3" fmla="*/ 129 h 13"/>
                    <a:gd name="T4" fmla="*/ 189 w 25"/>
                    <a:gd name="T5" fmla="*/ 60 h 13"/>
                    <a:gd name="T6" fmla="*/ 237 w 25"/>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3">
                      <a:moveTo>
                        <a:pt x="11" y="0"/>
                      </a:moveTo>
                      <a:cubicBezTo>
                        <a:pt x="6" y="2"/>
                        <a:pt x="0" y="9"/>
                        <a:pt x="0" y="13"/>
                      </a:cubicBezTo>
                      <a:cubicBezTo>
                        <a:pt x="7" y="13"/>
                        <a:pt x="13" y="2"/>
                        <a:pt x="20" y="6"/>
                      </a:cubicBezTo>
                      <a:cubicBezTo>
                        <a:pt x="21" y="3"/>
                        <a:pt x="24" y="1"/>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0" name="Freeform 274">
                  <a:extLst>
                    <a:ext uri="{FF2B5EF4-FFF2-40B4-BE49-F238E27FC236}">
                      <a16:creationId xmlns:a16="http://schemas.microsoft.com/office/drawing/2014/main" id="{F2FC329E-4A61-4028-F631-52887E040F07}"/>
                    </a:ext>
                  </a:extLst>
                </p:cNvPr>
                <p:cNvSpPr>
                  <a:spLocks/>
                </p:cNvSpPr>
                <p:nvPr/>
              </p:nvSpPr>
              <p:spPr bwMode="auto">
                <a:xfrm>
                  <a:off x="4620" y="3144"/>
                  <a:ext cx="56" cy="62"/>
                </a:xfrm>
                <a:custGeom>
                  <a:avLst/>
                  <a:gdLst>
                    <a:gd name="T0" fmla="*/ 52 w 26"/>
                    <a:gd name="T1" fmla="*/ 214 h 29"/>
                    <a:gd name="T2" fmla="*/ 261 w 26"/>
                    <a:gd name="T3" fmla="*/ 0 h 29"/>
                    <a:gd name="T4" fmla="*/ 149 w 26"/>
                    <a:gd name="T5" fmla="*/ 128 h 29"/>
                    <a:gd name="T6" fmla="*/ 0 w 26"/>
                    <a:gd name="T7" fmla="*/ 188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9">
                      <a:moveTo>
                        <a:pt x="5" y="22"/>
                      </a:moveTo>
                      <a:cubicBezTo>
                        <a:pt x="16" y="29"/>
                        <a:pt x="25" y="7"/>
                        <a:pt x="26" y="0"/>
                      </a:cubicBezTo>
                      <a:cubicBezTo>
                        <a:pt x="20" y="2"/>
                        <a:pt x="20" y="9"/>
                        <a:pt x="15" y="13"/>
                      </a:cubicBezTo>
                      <a:cubicBezTo>
                        <a:pt x="11" y="18"/>
                        <a:pt x="5" y="18"/>
                        <a:pt x="0"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1" name="Freeform 275">
                  <a:extLst>
                    <a:ext uri="{FF2B5EF4-FFF2-40B4-BE49-F238E27FC236}">
                      <a16:creationId xmlns:a16="http://schemas.microsoft.com/office/drawing/2014/main" id="{10B1F13D-5261-C91A-1803-AC482DBA9470}"/>
                    </a:ext>
                  </a:extLst>
                </p:cNvPr>
                <p:cNvSpPr>
                  <a:spLocks/>
                </p:cNvSpPr>
                <p:nvPr/>
              </p:nvSpPr>
              <p:spPr bwMode="auto">
                <a:xfrm>
                  <a:off x="4421" y="3210"/>
                  <a:ext cx="43" cy="51"/>
                </a:xfrm>
                <a:custGeom>
                  <a:avLst/>
                  <a:gdLst>
                    <a:gd name="T0" fmla="*/ 19 w 20"/>
                    <a:gd name="T1" fmla="*/ 104 h 24"/>
                    <a:gd name="T2" fmla="*/ 198 w 20"/>
                    <a:gd name="T3" fmla="*/ 0 h 24"/>
                    <a:gd name="T4" fmla="*/ 0 w 20"/>
                    <a:gd name="T5" fmla="*/ 128 h 24"/>
                    <a:gd name="T6" fmla="*/ 0 60000 65536"/>
                    <a:gd name="T7" fmla="*/ 0 60000 65536"/>
                    <a:gd name="T8" fmla="*/ 0 60000 65536"/>
                  </a:gdLst>
                  <a:ahLst/>
                  <a:cxnLst>
                    <a:cxn ang="T6">
                      <a:pos x="T0" y="T1"/>
                    </a:cxn>
                    <a:cxn ang="T7">
                      <a:pos x="T2" y="T3"/>
                    </a:cxn>
                    <a:cxn ang="T8">
                      <a:pos x="T4" y="T5"/>
                    </a:cxn>
                  </a:cxnLst>
                  <a:rect l="0" t="0" r="r" b="b"/>
                  <a:pathLst>
                    <a:path w="20" h="24">
                      <a:moveTo>
                        <a:pt x="2" y="11"/>
                      </a:moveTo>
                      <a:cubicBezTo>
                        <a:pt x="7" y="24"/>
                        <a:pt x="20" y="8"/>
                        <a:pt x="20" y="0"/>
                      </a:cubicBezTo>
                      <a:cubicBezTo>
                        <a:pt x="15" y="7"/>
                        <a:pt x="9" y="11"/>
                        <a:pt x="0"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2" name="Freeform 276">
                  <a:extLst>
                    <a:ext uri="{FF2B5EF4-FFF2-40B4-BE49-F238E27FC236}">
                      <a16:creationId xmlns:a16="http://schemas.microsoft.com/office/drawing/2014/main" id="{451CC703-9C7A-FB2D-36DA-F20EC34B169D}"/>
                    </a:ext>
                  </a:extLst>
                </p:cNvPr>
                <p:cNvSpPr>
                  <a:spLocks/>
                </p:cNvSpPr>
                <p:nvPr/>
              </p:nvSpPr>
              <p:spPr bwMode="auto">
                <a:xfrm>
                  <a:off x="4827" y="2472"/>
                  <a:ext cx="69" cy="26"/>
                </a:xfrm>
                <a:custGeom>
                  <a:avLst/>
                  <a:gdLst>
                    <a:gd name="T0" fmla="*/ 0 w 32"/>
                    <a:gd name="T1" fmla="*/ 9 h 12"/>
                    <a:gd name="T2" fmla="*/ 140 w 32"/>
                    <a:gd name="T3" fmla="*/ 52 h 12"/>
                    <a:gd name="T4" fmla="*/ 242 w 32"/>
                    <a:gd name="T5" fmla="*/ 121 h 12"/>
                    <a:gd name="T6" fmla="*/ 321 w 32"/>
                    <a:gd name="T7" fmla="*/ 33 h 12"/>
                    <a:gd name="T8" fmla="*/ 41 w 32"/>
                    <a:gd name="T9" fmla="*/ 9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2">
                      <a:moveTo>
                        <a:pt x="0" y="1"/>
                      </a:moveTo>
                      <a:cubicBezTo>
                        <a:pt x="0" y="8"/>
                        <a:pt x="9" y="5"/>
                        <a:pt x="14" y="5"/>
                      </a:cubicBezTo>
                      <a:cubicBezTo>
                        <a:pt x="20" y="5"/>
                        <a:pt x="22" y="4"/>
                        <a:pt x="24" y="12"/>
                      </a:cubicBezTo>
                      <a:cubicBezTo>
                        <a:pt x="27" y="10"/>
                        <a:pt x="31" y="7"/>
                        <a:pt x="32" y="3"/>
                      </a:cubicBezTo>
                      <a:cubicBezTo>
                        <a:pt x="24" y="3"/>
                        <a:pt x="13" y="0"/>
                        <a:pt x="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3" name="Freeform 277">
                  <a:extLst>
                    <a:ext uri="{FF2B5EF4-FFF2-40B4-BE49-F238E27FC236}">
                      <a16:creationId xmlns:a16="http://schemas.microsoft.com/office/drawing/2014/main" id="{392A0FE9-1968-F6F8-D53D-13F30E987153}"/>
                    </a:ext>
                  </a:extLst>
                </p:cNvPr>
                <p:cNvSpPr>
                  <a:spLocks/>
                </p:cNvSpPr>
                <p:nvPr/>
              </p:nvSpPr>
              <p:spPr bwMode="auto">
                <a:xfrm>
                  <a:off x="4883" y="2100"/>
                  <a:ext cx="92" cy="60"/>
                </a:xfrm>
                <a:custGeom>
                  <a:avLst/>
                  <a:gdLst>
                    <a:gd name="T0" fmla="*/ 421 w 43"/>
                    <a:gd name="T1" fmla="*/ 0 h 28"/>
                    <a:gd name="T2" fmla="*/ 242 w 43"/>
                    <a:gd name="T3" fmla="*/ 137 h 28"/>
                    <a:gd name="T4" fmla="*/ 0 w 43"/>
                    <a:gd name="T5" fmla="*/ 180 h 28"/>
                    <a:gd name="T6" fmla="*/ 274 w 43"/>
                    <a:gd name="T7" fmla="*/ 249 h 28"/>
                    <a:gd name="T8" fmla="*/ 402 w 43"/>
                    <a:gd name="T9" fmla="*/ 2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28">
                      <a:moveTo>
                        <a:pt x="43" y="0"/>
                      </a:moveTo>
                      <a:cubicBezTo>
                        <a:pt x="38" y="6"/>
                        <a:pt x="32" y="11"/>
                        <a:pt x="25" y="14"/>
                      </a:cubicBezTo>
                      <a:cubicBezTo>
                        <a:pt x="19" y="16"/>
                        <a:pt x="3" y="14"/>
                        <a:pt x="0" y="18"/>
                      </a:cubicBezTo>
                      <a:cubicBezTo>
                        <a:pt x="7" y="28"/>
                        <a:pt x="21" y="14"/>
                        <a:pt x="28" y="25"/>
                      </a:cubicBezTo>
                      <a:cubicBezTo>
                        <a:pt x="30" y="17"/>
                        <a:pt x="35" y="10"/>
                        <a:pt x="4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4" name="Freeform 278">
                  <a:extLst>
                    <a:ext uri="{FF2B5EF4-FFF2-40B4-BE49-F238E27FC236}">
                      <a16:creationId xmlns:a16="http://schemas.microsoft.com/office/drawing/2014/main" id="{B8E95E20-2521-F3A8-9D6A-371CE932B3D1}"/>
                    </a:ext>
                  </a:extLst>
                </p:cNvPr>
                <p:cNvSpPr>
                  <a:spLocks/>
                </p:cNvSpPr>
                <p:nvPr/>
              </p:nvSpPr>
              <p:spPr bwMode="auto">
                <a:xfrm>
                  <a:off x="4834" y="2211"/>
                  <a:ext cx="30" cy="45"/>
                </a:xfrm>
                <a:custGeom>
                  <a:avLst/>
                  <a:gdLst>
                    <a:gd name="T0" fmla="*/ 120 w 14"/>
                    <a:gd name="T1" fmla="*/ 0 h 21"/>
                    <a:gd name="T2" fmla="*/ 0 w 14"/>
                    <a:gd name="T3" fmla="*/ 206 h 21"/>
                    <a:gd name="T4" fmla="*/ 0 60000 65536"/>
                    <a:gd name="T5" fmla="*/ 0 60000 65536"/>
                  </a:gdLst>
                  <a:ahLst/>
                  <a:cxnLst>
                    <a:cxn ang="T4">
                      <a:pos x="T0" y="T1"/>
                    </a:cxn>
                    <a:cxn ang="T5">
                      <a:pos x="T2" y="T3"/>
                    </a:cxn>
                  </a:cxnLst>
                  <a:rect l="0" t="0" r="r" b="b"/>
                  <a:pathLst>
                    <a:path w="14" h="21">
                      <a:moveTo>
                        <a:pt x="12" y="0"/>
                      </a:moveTo>
                      <a:cubicBezTo>
                        <a:pt x="11" y="9"/>
                        <a:pt x="14" y="21"/>
                        <a:pt x="0"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5" name="Freeform 279">
                  <a:extLst>
                    <a:ext uri="{FF2B5EF4-FFF2-40B4-BE49-F238E27FC236}">
                      <a16:creationId xmlns:a16="http://schemas.microsoft.com/office/drawing/2014/main" id="{B463D1A6-144B-F66D-484B-DB33F2ED8BD9}"/>
                    </a:ext>
                  </a:extLst>
                </p:cNvPr>
                <p:cNvSpPr>
                  <a:spLocks/>
                </p:cNvSpPr>
                <p:nvPr/>
              </p:nvSpPr>
              <p:spPr bwMode="auto">
                <a:xfrm>
                  <a:off x="4793" y="1694"/>
                  <a:ext cx="54" cy="83"/>
                </a:xfrm>
                <a:custGeom>
                  <a:avLst/>
                  <a:gdLst>
                    <a:gd name="T0" fmla="*/ 242 w 25"/>
                    <a:gd name="T1" fmla="*/ 9 h 39"/>
                    <a:gd name="T2" fmla="*/ 173 w 25"/>
                    <a:gd name="T3" fmla="*/ 377 h 39"/>
                    <a:gd name="T4" fmla="*/ 192 w 25"/>
                    <a:gd name="T5" fmla="*/ 181 h 39"/>
                    <a:gd name="T6" fmla="*/ 253 w 25"/>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39">
                      <a:moveTo>
                        <a:pt x="24" y="1"/>
                      </a:moveTo>
                      <a:cubicBezTo>
                        <a:pt x="15" y="12"/>
                        <a:pt x="0" y="26"/>
                        <a:pt x="17" y="39"/>
                      </a:cubicBezTo>
                      <a:cubicBezTo>
                        <a:pt x="13" y="30"/>
                        <a:pt x="14" y="26"/>
                        <a:pt x="19" y="19"/>
                      </a:cubicBezTo>
                      <a:cubicBezTo>
                        <a:pt x="23" y="12"/>
                        <a:pt x="24" y="8"/>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6" name="Freeform 280">
                  <a:extLst>
                    <a:ext uri="{FF2B5EF4-FFF2-40B4-BE49-F238E27FC236}">
                      <a16:creationId xmlns:a16="http://schemas.microsoft.com/office/drawing/2014/main" id="{5DBCFF2B-B73A-4B8D-7D1A-60091F8D9290}"/>
                    </a:ext>
                  </a:extLst>
                </p:cNvPr>
                <p:cNvSpPr>
                  <a:spLocks/>
                </p:cNvSpPr>
                <p:nvPr/>
              </p:nvSpPr>
              <p:spPr bwMode="auto">
                <a:xfrm>
                  <a:off x="4603" y="1835"/>
                  <a:ext cx="34" cy="45"/>
                </a:xfrm>
                <a:custGeom>
                  <a:avLst/>
                  <a:gdLst>
                    <a:gd name="T0" fmla="*/ 85 w 16"/>
                    <a:gd name="T1" fmla="*/ 19 h 21"/>
                    <a:gd name="T2" fmla="*/ 104 w 16"/>
                    <a:gd name="T3" fmla="*/ 206 h 21"/>
                    <a:gd name="T4" fmla="*/ 153 w 16"/>
                    <a:gd name="T5" fmla="*/ 77 h 21"/>
                    <a:gd name="T6" fmla="*/ 145 w 16"/>
                    <a:gd name="T7" fmla="*/ 51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21">
                      <a:moveTo>
                        <a:pt x="9" y="2"/>
                      </a:moveTo>
                      <a:cubicBezTo>
                        <a:pt x="0" y="0"/>
                        <a:pt x="10" y="17"/>
                        <a:pt x="11" y="21"/>
                      </a:cubicBezTo>
                      <a:cubicBezTo>
                        <a:pt x="4" y="18"/>
                        <a:pt x="12" y="9"/>
                        <a:pt x="16" y="8"/>
                      </a:cubicBezTo>
                      <a:cubicBezTo>
                        <a:pt x="16" y="6"/>
                        <a:pt x="15" y="6"/>
                        <a:pt x="15"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7" name="Freeform 281">
                  <a:extLst>
                    <a:ext uri="{FF2B5EF4-FFF2-40B4-BE49-F238E27FC236}">
                      <a16:creationId xmlns:a16="http://schemas.microsoft.com/office/drawing/2014/main" id="{2A164CC4-C81B-72AA-E374-F1CDF407CC61}"/>
                    </a:ext>
                  </a:extLst>
                </p:cNvPr>
                <p:cNvSpPr>
                  <a:spLocks/>
                </p:cNvSpPr>
                <p:nvPr/>
              </p:nvSpPr>
              <p:spPr bwMode="auto">
                <a:xfrm>
                  <a:off x="4297" y="2006"/>
                  <a:ext cx="82" cy="39"/>
                </a:xfrm>
                <a:custGeom>
                  <a:avLst/>
                  <a:gdLst>
                    <a:gd name="T0" fmla="*/ 0 w 38"/>
                    <a:gd name="T1" fmla="*/ 121 h 18"/>
                    <a:gd name="T2" fmla="*/ 382 w 38"/>
                    <a:gd name="T3" fmla="*/ 104 h 18"/>
                    <a:gd name="T4" fmla="*/ 52 w 38"/>
                    <a:gd name="T5" fmla="*/ 104 h 18"/>
                    <a:gd name="T6" fmla="*/ 0 60000 65536"/>
                    <a:gd name="T7" fmla="*/ 0 60000 65536"/>
                    <a:gd name="T8" fmla="*/ 0 60000 65536"/>
                  </a:gdLst>
                  <a:ahLst/>
                  <a:cxnLst>
                    <a:cxn ang="T6">
                      <a:pos x="T0" y="T1"/>
                    </a:cxn>
                    <a:cxn ang="T7">
                      <a:pos x="T2" y="T3"/>
                    </a:cxn>
                    <a:cxn ang="T8">
                      <a:pos x="T4" y="T5"/>
                    </a:cxn>
                  </a:cxnLst>
                  <a:rect l="0" t="0" r="r" b="b"/>
                  <a:pathLst>
                    <a:path w="38" h="18">
                      <a:moveTo>
                        <a:pt x="0" y="12"/>
                      </a:moveTo>
                      <a:cubicBezTo>
                        <a:pt x="9" y="18"/>
                        <a:pt x="26" y="7"/>
                        <a:pt x="38" y="10"/>
                      </a:cubicBezTo>
                      <a:cubicBezTo>
                        <a:pt x="28" y="0"/>
                        <a:pt x="16" y="6"/>
                        <a:pt x="5"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8" name="Freeform 282">
                  <a:extLst>
                    <a:ext uri="{FF2B5EF4-FFF2-40B4-BE49-F238E27FC236}">
                      <a16:creationId xmlns:a16="http://schemas.microsoft.com/office/drawing/2014/main" id="{25AE83D6-CDDD-1A62-EBB0-0BD1C365B739}"/>
                    </a:ext>
                  </a:extLst>
                </p:cNvPr>
                <p:cNvSpPr>
                  <a:spLocks/>
                </p:cNvSpPr>
                <p:nvPr/>
              </p:nvSpPr>
              <p:spPr bwMode="auto">
                <a:xfrm>
                  <a:off x="4270" y="2220"/>
                  <a:ext cx="62" cy="21"/>
                </a:xfrm>
                <a:custGeom>
                  <a:avLst/>
                  <a:gdLst>
                    <a:gd name="T0" fmla="*/ 0 w 29"/>
                    <a:gd name="T1" fmla="*/ 8 h 10"/>
                    <a:gd name="T2" fmla="*/ 109 w 29"/>
                    <a:gd name="T3" fmla="*/ 84 h 10"/>
                    <a:gd name="T4" fmla="*/ 284 w 29"/>
                    <a:gd name="T5" fmla="*/ 57 h 10"/>
                    <a:gd name="T6" fmla="*/ 77 w 29"/>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10">
                      <a:moveTo>
                        <a:pt x="0" y="1"/>
                      </a:moveTo>
                      <a:cubicBezTo>
                        <a:pt x="3" y="9"/>
                        <a:pt x="3" y="10"/>
                        <a:pt x="11" y="9"/>
                      </a:cubicBezTo>
                      <a:cubicBezTo>
                        <a:pt x="19" y="7"/>
                        <a:pt x="21" y="5"/>
                        <a:pt x="29" y="6"/>
                      </a:cubicBezTo>
                      <a:cubicBezTo>
                        <a:pt x="24" y="3"/>
                        <a:pt x="14" y="1"/>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9" name="Freeform 283">
                  <a:extLst>
                    <a:ext uri="{FF2B5EF4-FFF2-40B4-BE49-F238E27FC236}">
                      <a16:creationId xmlns:a16="http://schemas.microsoft.com/office/drawing/2014/main" id="{C9042B68-CF4D-762D-9F99-9A5255A9C316}"/>
                    </a:ext>
                  </a:extLst>
                </p:cNvPr>
                <p:cNvSpPr>
                  <a:spLocks/>
                </p:cNvSpPr>
                <p:nvPr/>
              </p:nvSpPr>
              <p:spPr bwMode="auto">
                <a:xfrm>
                  <a:off x="3958" y="1996"/>
                  <a:ext cx="68" cy="47"/>
                </a:xfrm>
                <a:custGeom>
                  <a:avLst/>
                  <a:gdLst>
                    <a:gd name="T0" fmla="*/ 0 w 32"/>
                    <a:gd name="T1" fmla="*/ 0 h 22"/>
                    <a:gd name="T2" fmla="*/ 298 w 32"/>
                    <a:gd name="T3" fmla="*/ 214 h 22"/>
                    <a:gd name="T4" fmla="*/ 28 w 32"/>
                    <a:gd name="T5" fmla="*/ 0 h 22"/>
                    <a:gd name="T6" fmla="*/ 0 60000 65536"/>
                    <a:gd name="T7" fmla="*/ 0 60000 65536"/>
                    <a:gd name="T8" fmla="*/ 0 60000 65536"/>
                  </a:gdLst>
                  <a:ahLst/>
                  <a:cxnLst>
                    <a:cxn ang="T6">
                      <a:pos x="T0" y="T1"/>
                    </a:cxn>
                    <a:cxn ang="T7">
                      <a:pos x="T2" y="T3"/>
                    </a:cxn>
                    <a:cxn ang="T8">
                      <a:pos x="T4" y="T5"/>
                    </a:cxn>
                  </a:cxnLst>
                  <a:rect l="0" t="0" r="r" b="b"/>
                  <a:pathLst>
                    <a:path w="32" h="22">
                      <a:moveTo>
                        <a:pt x="0" y="0"/>
                      </a:moveTo>
                      <a:cubicBezTo>
                        <a:pt x="1" y="10"/>
                        <a:pt x="25" y="13"/>
                        <a:pt x="31" y="22"/>
                      </a:cubicBezTo>
                      <a:cubicBezTo>
                        <a:pt x="32" y="8"/>
                        <a:pt x="14" y="3"/>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0" name="Freeform 284">
                  <a:extLst>
                    <a:ext uri="{FF2B5EF4-FFF2-40B4-BE49-F238E27FC236}">
                      <a16:creationId xmlns:a16="http://schemas.microsoft.com/office/drawing/2014/main" id="{0B2C743D-FDBE-CEC4-B175-9B2F3A55F70E}"/>
                    </a:ext>
                  </a:extLst>
                </p:cNvPr>
                <p:cNvSpPr>
                  <a:spLocks/>
                </p:cNvSpPr>
                <p:nvPr/>
              </p:nvSpPr>
              <p:spPr bwMode="auto">
                <a:xfrm>
                  <a:off x="3483" y="2680"/>
                  <a:ext cx="64" cy="34"/>
                </a:xfrm>
                <a:custGeom>
                  <a:avLst/>
                  <a:gdLst>
                    <a:gd name="T0" fmla="*/ 19 w 30"/>
                    <a:gd name="T1" fmla="*/ 0 h 16"/>
                    <a:gd name="T2" fmla="*/ 60 w 30"/>
                    <a:gd name="T3" fmla="*/ 153 h 16"/>
                    <a:gd name="T4" fmla="*/ 292 w 30"/>
                    <a:gd name="T5" fmla="*/ 117 h 16"/>
                    <a:gd name="T6" fmla="*/ 77 w 30"/>
                    <a:gd name="T7" fmla="*/ 9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6">
                      <a:moveTo>
                        <a:pt x="2" y="0"/>
                      </a:moveTo>
                      <a:cubicBezTo>
                        <a:pt x="0" y="5"/>
                        <a:pt x="1" y="13"/>
                        <a:pt x="6" y="16"/>
                      </a:cubicBezTo>
                      <a:cubicBezTo>
                        <a:pt x="16" y="9"/>
                        <a:pt x="19" y="13"/>
                        <a:pt x="30" y="12"/>
                      </a:cubicBezTo>
                      <a:cubicBezTo>
                        <a:pt x="25" y="7"/>
                        <a:pt x="13" y="7"/>
                        <a:pt x="8"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1" name="Freeform 285">
                  <a:extLst>
                    <a:ext uri="{FF2B5EF4-FFF2-40B4-BE49-F238E27FC236}">
                      <a16:creationId xmlns:a16="http://schemas.microsoft.com/office/drawing/2014/main" id="{464F5AAA-EF4A-950F-59D5-DEE5CB366453}"/>
                    </a:ext>
                  </a:extLst>
                </p:cNvPr>
                <p:cNvSpPr>
                  <a:spLocks/>
                </p:cNvSpPr>
                <p:nvPr/>
              </p:nvSpPr>
              <p:spPr bwMode="auto">
                <a:xfrm>
                  <a:off x="3336" y="2876"/>
                  <a:ext cx="92" cy="88"/>
                </a:xfrm>
                <a:custGeom>
                  <a:avLst/>
                  <a:gdLst>
                    <a:gd name="T0" fmla="*/ 342 w 43"/>
                    <a:gd name="T1" fmla="*/ 0 h 41"/>
                    <a:gd name="T2" fmla="*/ 274 w 43"/>
                    <a:gd name="T3" fmla="*/ 277 h 41"/>
                    <a:gd name="T4" fmla="*/ 137 w 43"/>
                    <a:gd name="T5" fmla="*/ 346 h 41"/>
                    <a:gd name="T6" fmla="*/ 0 w 43"/>
                    <a:gd name="T7" fmla="*/ 354 h 41"/>
                    <a:gd name="T8" fmla="*/ 137 w 43"/>
                    <a:gd name="T9" fmla="*/ 365 h 41"/>
                    <a:gd name="T10" fmla="*/ 302 w 43"/>
                    <a:gd name="T11" fmla="*/ 365 h 41"/>
                    <a:gd name="T12" fmla="*/ 381 w 43"/>
                    <a:gd name="T13" fmla="*/ 6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1">
                      <a:moveTo>
                        <a:pt x="35" y="0"/>
                      </a:moveTo>
                      <a:cubicBezTo>
                        <a:pt x="40" y="10"/>
                        <a:pt x="36" y="20"/>
                        <a:pt x="28" y="28"/>
                      </a:cubicBezTo>
                      <a:cubicBezTo>
                        <a:pt x="24" y="31"/>
                        <a:pt x="19" y="34"/>
                        <a:pt x="14" y="35"/>
                      </a:cubicBezTo>
                      <a:cubicBezTo>
                        <a:pt x="9" y="36"/>
                        <a:pt x="5" y="33"/>
                        <a:pt x="0" y="36"/>
                      </a:cubicBezTo>
                      <a:cubicBezTo>
                        <a:pt x="3" y="41"/>
                        <a:pt x="9" y="37"/>
                        <a:pt x="14" y="37"/>
                      </a:cubicBezTo>
                      <a:cubicBezTo>
                        <a:pt x="19" y="36"/>
                        <a:pt x="26" y="39"/>
                        <a:pt x="31" y="37"/>
                      </a:cubicBezTo>
                      <a:cubicBezTo>
                        <a:pt x="43" y="30"/>
                        <a:pt x="38" y="16"/>
                        <a:pt x="39"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2" name="Freeform 286">
                  <a:extLst>
                    <a:ext uri="{FF2B5EF4-FFF2-40B4-BE49-F238E27FC236}">
                      <a16:creationId xmlns:a16="http://schemas.microsoft.com/office/drawing/2014/main" id="{FB0B15C2-7B6F-F066-D23A-658CB651F98E}"/>
                    </a:ext>
                  </a:extLst>
                </p:cNvPr>
                <p:cNvSpPr>
                  <a:spLocks/>
                </p:cNvSpPr>
                <p:nvPr/>
              </p:nvSpPr>
              <p:spPr bwMode="auto">
                <a:xfrm>
                  <a:off x="3308" y="3267"/>
                  <a:ext cx="107" cy="69"/>
                </a:xfrm>
                <a:custGeom>
                  <a:avLst/>
                  <a:gdLst>
                    <a:gd name="T0" fmla="*/ 381 w 50"/>
                    <a:gd name="T1" fmla="*/ 41 h 32"/>
                    <a:gd name="T2" fmla="*/ 274 w 50"/>
                    <a:gd name="T3" fmla="*/ 88 h 32"/>
                    <a:gd name="T4" fmla="*/ 197 w 50"/>
                    <a:gd name="T5" fmla="*/ 181 h 32"/>
                    <a:gd name="T6" fmla="*/ 0 w 50"/>
                    <a:gd name="T7" fmla="*/ 321 h 32"/>
                    <a:gd name="T8" fmla="*/ 156 w 50"/>
                    <a:gd name="T9" fmla="*/ 242 h 32"/>
                    <a:gd name="T10" fmla="*/ 345 w 50"/>
                    <a:gd name="T11" fmla="*/ 233 h 32"/>
                    <a:gd name="T12" fmla="*/ 439 w 50"/>
                    <a:gd name="T13" fmla="*/ 233 h 32"/>
                    <a:gd name="T14" fmla="*/ 439 w 50"/>
                    <a:gd name="T15" fmla="*/ 149 h 32"/>
                    <a:gd name="T16" fmla="*/ 490 w 50"/>
                    <a:gd name="T17" fmla="*/ 9 h 32"/>
                    <a:gd name="T18" fmla="*/ 422 w 50"/>
                    <a:gd name="T19" fmla="*/ 28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32">
                      <a:moveTo>
                        <a:pt x="39" y="4"/>
                      </a:moveTo>
                      <a:cubicBezTo>
                        <a:pt x="36" y="6"/>
                        <a:pt x="32" y="7"/>
                        <a:pt x="28" y="9"/>
                      </a:cubicBezTo>
                      <a:cubicBezTo>
                        <a:pt x="25" y="11"/>
                        <a:pt x="23" y="16"/>
                        <a:pt x="20" y="18"/>
                      </a:cubicBezTo>
                      <a:cubicBezTo>
                        <a:pt x="14" y="22"/>
                        <a:pt x="1" y="23"/>
                        <a:pt x="0" y="32"/>
                      </a:cubicBezTo>
                      <a:cubicBezTo>
                        <a:pt x="6" y="32"/>
                        <a:pt x="10" y="26"/>
                        <a:pt x="16" y="24"/>
                      </a:cubicBezTo>
                      <a:cubicBezTo>
                        <a:pt x="23" y="22"/>
                        <a:pt x="28" y="23"/>
                        <a:pt x="35" y="23"/>
                      </a:cubicBezTo>
                      <a:cubicBezTo>
                        <a:pt x="37" y="23"/>
                        <a:pt x="43" y="24"/>
                        <a:pt x="45" y="23"/>
                      </a:cubicBezTo>
                      <a:cubicBezTo>
                        <a:pt x="50" y="20"/>
                        <a:pt x="45" y="19"/>
                        <a:pt x="45" y="15"/>
                      </a:cubicBezTo>
                      <a:cubicBezTo>
                        <a:pt x="44" y="7"/>
                        <a:pt x="45" y="8"/>
                        <a:pt x="50" y="1"/>
                      </a:cubicBezTo>
                      <a:cubicBezTo>
                        <a:pt x="48" y="0"/>
                        <a:pt x="45" y="1"/>
                        <a:pt x="43"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3" name="Freeform 287">
                  <a:extLst>
                    <a:ext uri="{FF2B5EF4-FFF2-40B4-BE49-F238E27FC236}">
                      <a16:creationId xmlns:a16="http://schemas.microsoft.com/office/drawing/2014/main" id="{12B7680E-DA07-2730-0550-7706D2A05029}"/>
                    </a:ext>
                  </a:extLst>
                </p:cNvPr>
                <p:cNvSpPr>
                  <a:spLocks/>
                </p:cNvSpPr>
                <p:nvPr/>
              </p:nvSpPr>
              <p:spPr bwMode="auto">
                <a:xfrm>
                  <a:off x="3652" y="3259"/>
                  <a:ext cx="62" cy="34"/>
                </a:xfrm>
                <a:custGeom>
                  <a:avLst/>
                  <a:gdLst>
                    <a:gd name="T0" fmla="*/ 0 w 29"/>
                    <a:gd name="T1" fmla="*/ 153 h 16"/>
                    <a:gd name="T2" fmla="*/ 284 w 29"/>
                    <a:gd name="T3" fmla="*/ 0 h 16"/>
                    <a:gd name="T4" fmla="*/ 0 60000 65536"/>
                    <a:gd name="T5" fmla="*/ 0 60000 65536"/>
                  </a:gdLst>
                  <a:ahLst/>
                  <a:cxnLst>
                    <a:cxn ang="T4">
                      <a:pos x="T0" y="T1"/>
                    </a:cxn>
                    <a:cxn ang="T5">
                      <a:pos x="T2" y="T3"/>
                    </a:cxn>
                  </a:cxnLst>
                  <a:rect l="0" t="0" r="r" b="b"/>
                  <a:pathLst>
                    <a:path w="29" h="16">
                      <a:moveTo>
                        <a:pt x="0" y="16"/>
                      </a:moveTo>
                      <a:cubicBezTo>
                        <a:pt x="0" y="8"/>
                        <a:pt x="21"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4" name="Freeform 288">
                  <a:extLst>
                    <a:ext uri="{FF2B5EF4-FFF2-40B4-BE49-F238E27FC236}">
                      <a16:creationId xmlns:a16="http://schemas.microsoft.com/office/drawing/2014/main" id="{02D7A875-368D-664F-4E66-554E6BAAB55D}"/>
                    </a:ext>
                  </a:extLst>
                </p:cNvPr>
                <p:cNvSpPr>
                  <a:spLocks/>
                </p:cNvSpPr>
                <p:nvPr/>
              </p:nvSpPr>
              <p:spPr bwMode="auto">
                <a:xfrm>
                  <a:off x="4182" y="3302"/>
                  <a:ext cx="30" cy="40"/>
                </a:xfrm>
                <a:custGeom>
                  <a:avLst/>
                  <a:gdLst>
                    <a:gd name="T0" fmla="*/ 28 w 14"/>
                    <a:gd name="T1" fmla="*/ 0 h 19"/>
                    <a:gd name="T2" fmla="*/ 0 w 14"/>
                    <a:gd name="T3" fmla="*/ 160 h 19"/>
                    <a:gd name="T4" fmla="*/ 77 w 14"/>
                    <a:gd name="T5" fmla="*/ 8 h 19"/>
                    <a:gd name="T6" fmla="*/ 0 60000 65536"/>
                    <a:gd name="T7" fmla="*/ 0 60000 65536"/>
                    <a:gd name="T8" fmla="*/ 0 60000 65536"/>
                  </a:gdLst>
                  <a:ahLst/>
                  <a:cxnLst>
                    <a:cxn ang="T6">
                      <a:pos x="T0" y="T1"/>
                    </a:cxn>
                    <a:cxn ang="T7">
                      <a:pos x="T2" y="T3"/>
                    </a:cxn>
                    <a:cxn ang="T8">
                      <a:pos x="T4" y="T5"/>
                    </a:cxn>
                  </a:cxnLst>
                  <a:rect l="0" t="0" r="r" b="b"/>
                  <a:pathLst>
                    <a:path w="14" h="19">
                      <a:moveTo>
                        <a:pt x="3" y="0"/>
                      </a:moveTo>
                      <a:cubicBezTo>
                        <a:pt x="8" y="4"/>
                        <a:pt x="6" y="14"/>
                        <a:pt x="0" y="17"/>
                      </a:cubicBezTo>
                      <a:cubicBezTo>
                        <a:pt x="11" y="19"/>
                        <a:pt x="14" y="8"/>
                        <a:pt x="8"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5" name="Freeform 289">
                  <a:extLst>
                    <a:ext uri="{FF2B5EF4-FFF2-40B4-BE49-F238E27FC236}">
                      <a16:creationId xmlns:a16="http://schemas.microsoft.com/office/drawing/2014/main" id="{7A4EA09F-D78B-1E3D-A327-17D40172A2A6}"/>
                    </a:ext>
                  </a:extLst>
                </p:cNvPr>
                <p:cNvSpPr>
                  <a:spLocks/>
                </p:cNvSpPr>
                <p:nvPr/>
              </p:nvSpPr>
              <p:spPr bwMode="auto">
                <a:xfrm>
                  <a:off x="3456" y="1854"/>
                  <a:ext cx="23" cy="41"/>
                </a:xfrm>
                <a:custGeom>
                  <a:avLst/>
                  <a:gdLst>
                    <a:gd name="T0" fmla="*/ 100 w 11"/>
                    <a:gd name="T1" fmla="*/ 0 h 19"/>
                    <a:gd name="T2" fmla="*/ 0 w 11"/>
                    <a:gd name="T3" fmla="*/ 190 h 19"/>
                    <a:gd name="T4" fmla="*/ 0 60000 65536"/>
                    <a:gd name="T5" fmla="*/ 0 60000 65536"/>
                  </a:gdLst>
                  <a:ahLst/>
                  <a:cxnLst>
                    <a:cxn ang="T4">
                      <a:pos x="T0" y="T1"/>
                    </a:cxn>
                    <a:cxn ang="T5">
                      <a:pos x="T2" y="T3"/>
                    </a:cxn>
                  </a:cxnLst>
                  <a:rect l="0" t="0" r="r" b="b"/>
                  <a:pathLst>
                    <a:path w="11" h="19">
                      <a:moveTo>
                        <a:pt x="11" y="0"/>
                      </a:moveTo>
                      <a:cubicBezTo>
                        <a:pt x="11" y="13"/>
                        <a:pt x="8" y="12"/>
                        <a:pt x="0"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6" name="Freeform 290">
                  <a:extLst>
                    <a:ext uri="{FF2B5EF4-FFF2-40B4-BE49-F238E27FC236}">
                      <a16:creationId xmlns:a16="http://schemas.microsoft.com/office/drawing/2014/main" id="{13BE8E7A-9800-E1E2-E425-04F53D45504F}"/>
                    </a:ext>
                  </a:extLst>
                </p:cNvPr>
                <p:cNvSpPr>
                  <a:spLocks/>
                </p:cNvSpPr>
                <p:nvPr/>
              </p:nvSpPr>
              <p:spPr bwMode="auto">
                <a:xfrm>
                  <a:off x="4208" y="2372"/>
                  <a:ext cx="62" cy="34"/>
                </a:xfrm>
                <a:custGeom>
                  <a:avLst/>
                  <a:gdLst>
                    <a:gd name="T0" fmla="*/ 137 w 29"/>
                    <a:gd name="T1" fmla="*/ 49 h 16"/>
                    <a:gd name="T2" fmla="*/ 19 w 29"/>
                    <a:gd name="T3" fmla="*/ 117 h 16"/>
                    <a:gd name="T4" fmla="*/ 173 w 29"/>
                    <a:gd name="T5" fmla="*/ 145 h 16"/>
                    <a:gd name="T6" fmla="*/ 284 w 29"/>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16">
                      <a:moveTo>
                        <a:pt x="14" y="5"/>
                      </a:moveTo>
                      <a:cubicBezTo>
                        <a:pt x="10" y="3"/>
                        <a:pt x="0" y="6"/>
                        <a:pt x="2" y="12"/>
                      </a:cubicBezTo>
                      <a:cubicBezTo>
                        <a:pt x="3" y="16"/>
                        <a:pt x="15" y="15"/>
                        <a:pt x="18" y="15"/>
                      </a:cubicBezTo>
                      <a:cubicBezTo>
                        <a:pt x="5" y="10"/>
                        <a:pt x="23" y="2"/>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7" name="Freeform 291">
                  <a:extLst>
                    <a:ext uri="{FF2B5EF4-FFF2-40B4-BE49-F238E27FC236}">
                      <a16:creationId xmlns:a16="http://schemas.microsoft.com/office/drawing/2014/main" id="{65C8153F-0E51-4385-5D5D-91E94333CD35}"/>
                    </a:ext>
                  </a:extLst>
                </p:cNvPr>
                <p:cNvSpPr>
                  <a:spLocks/>
                </p:cNvSpPr>
                <p:nvPr/>
              </p:nvSpPr>
              <p:spPr bwMode="auto">
                <a:xfrm>
                  <a:off x="4000" y="2250"/>
                  <a:ext cx="107" cy="62"/>
                </a:xfrm>
                <a:custGeom>
                  <a:avLst/>
                  <a:gdLst>
                    <a:gd name="T0" fmla="*/ 197 w 50"/>
                    <a:gd name="T1" fmla="*/ 0 h 29"/>
                    <a:gd name="T2" fmla="*/ 0 w 50"/>
                    <a:gd name="T3" fmla="*/ 188 h 29"/>
                    <a:gd name="T4" fmla="*/ 490 w 50"/>
                    <a:gd name="T5" fmla="*/ 60 h 29"/>
                    <a:gd name="T6" fmla="*/ 216 w 50"/>
                    <a:gd name="T7" fmla="*/ 51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29">
                      <a:moveTo>
                        <a:pt x="20" y="0"/>
                      </a:moveTo>
                      <a:cubicBezTo>
                        <a:pt x="22" y="14"/>
                        <a:pt x="10" y="15"/>
                        <a:pt x="0" y="19"/>
                      </a:cubicBezTo>
                      <a:cubicBezTo>
                        <a:pt x="16" y="21"/>
                        <a:pt x="46" y="29"/>
                        <a:pt x="50" y="6"/>
                      </a:cubicBezTo>
                      <a:cubicBezTo>
                        <a:pt x="42" y="6"/>
                        <a:pt x="28" y="12"/>
                        <a:pt x="22" y="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8" name="Freeform 292">
                  <a:extLst>
                    <a:ext uri="{FF2B5EF4-FFF2-40B4-BE49-F238E27FC236}">
                      <a16:creationId xmlns:a16="http://schemas.microsoft.com/office/drawing/2014/main" id="{18627602-9344-D80F-AF70-468E630D179B}"/>
                    </a:ext>
                  </a:extLst>
                </p:cNvPr>
                <p:cNvSpPr>
                  <a:spLocks/>
                </p:cNvSpPr>
                <p:nvPr/>
              </p:nvSpPr>
              <p:spPr bwMode="auto">
                <a:xfrm>
                  <a:off x="3962" y="2128"/>
                  <a:ext cx="109" cy="139"/>
                </a:xfrm>
                <a:custGeom>
                  <a:avLst/>
                  <a:gdLst>
                    <a:gd name="T0" fmla="*/ 96 w 51"/>
                    <a:gd name="T1" fmla="*/ 0 h 65"/>
                    <a:gd name="T2" fmla="*/ 28 w 51"/>
                    <a:gd name="T3" fmla="*/ 216 h 65"/>
                    <a:gd name="T4" fmla="*/ 233 w 51"/>
                    <a:gd name="T5" fmla="*/ 274 h 65"/>
                    <a:gd name="T6" fmla="*/ 197 w 51"/>
                    <a:gd name="T7" fmla="*/ 481 h 65"/>
                    <a:gd name="T8" fmla="*/ 402 w 51"/>
                    <a:gd name="T9" fmla="*/ 635 h 65"/>
                    <a:gd name="T10" fmla="*/ 498 w 51"/>
                    <a:gd name="T11" fmla="*/ 216 h 65"/>
                    <a:gd name="T12" fmla="*/ 325 w 51"/>
                    <a:gd name="T13" fmla="*/ 188 h 65"/>
                    <a:gd name="T14" fmla="*/ 165 w 51"/>
                    <a:gd name="T15" fmla="*/ 51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5">
                      <a:moveTo>
                        <a:pt x="10" y="0"/>
                      </a:moveTo>
                      <a:cubicBezTo>
                        <a:pt x="10" y="4"/>
                        <a:pt x="0" y="19"/>
                        <a:pt x="3" y="22"/>
                      </a:cubicBezTo>
                      <a:cubicBezTo>
                        <a:pt x="7" y="27"/>
                        <a:pt x="19" y="15"/>
                        <a:pt x="24" y="28"/>
                      </a:cubicBezTo>
                      <a:cubicBezTo>
                        <a:pt x="27" y="34"/>
                        <a:pt x="19" y="41"/>
                        <a:pt x="20" y="49"/>
                      </a:cubicBezTo>
                      <a:cubicBezTo>
                        <a:pt x="21" y="58"/>
                        <a:pt x="35" y="59"/>
                        <a:pt x="41" y="65"/>
                      </a:cubicBezTo>
                      <a:cubicBezTo>
                        <a:pt x="25" y="51"/>
                        <a:pt x="45" y="33"/>
                        <a:pt x="51" y="22"/>
                      </a:cubicBezTo>
                      <a:cubicBezTo>
                        <a:pt x="44" y="20"/>
                        <a:pt x="40" y="23"/>
                        <a:pt x="33" y="19"/>
                      </a:cubicBezTo>
                      <a:cubicBezTo>
                        <a:pt x="27" y="15"/>
                        <a:pt x="23" y="8"/>
                        <a:pt x="17" y="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9" name="Freeform 293">
                  <a:extLst>
                    <a:ext uri="{FF2B5EF4-FFF2-40B4-BE49-F238E27FC236}">
                      <a16:creationId xmlns:a16="http://schemas.microsoft.com/office/drawing/2014/main" id="{D0BC215A-1A46-552F-2D1E-2AA87065D715}"/>
                    </a:ext>
                  </a:extLst>
                </p:cNvPr>
                <p:cNvSpPr>
                  <a:spLocks/>
                </p:cNvSpPr>
                <p:nvPr/>
              </p:nvSpPr>
              <p:spPr bwMode="auto">
                <a:xfrm>
                  <a:off x="3703" y="2276"/>
                  <a:ext cx="92" cy="68"/>
                </a:xfrm>
                <a:custGeom>
                  <a:avLst/>
                  <a:gdLst>
                    <a:gd name="T0" fmla="*/ 0 w 43"/>
                    <a:gd name="T1" fmla="*/ 60 h 32"/>
                    <a:gd name="T2" fmla="*/ 109 w 43"/>
                    <a:gd name="T3" fmla="*/ 96 h 32"/>
                    <a:gd name="T4" fmla="*/ 188 w 43"/>
                    <a:gd name="T5" fmla="*/ 204 h 32"/>
                    <a:gd name="T6" fmla="*/ 302 w 43"/>
                    <a:gd name="T7" fmla="*/ 230 h 32"/>
                    <a:gd name="T8" fmla="*/ 421 w 43"/>
                    <a:gd name="T9" fmla="*/ 281 h 32"/>
                    <a:gd name="T10" fmla="*/ 381 w 43"/>
                    <a:gd name="T11" fmla="*/ 0 h 32"/>
                    <a:gd name="T12" fmla="*/ 225 w 43"/>
                    <a:gd name="T13" fmla="*/ 77 h 32"/>
                    <a:gd name="T14" fmla="*/ 77 w 43"/>
                    <a:gd name="T15" fmla="*/ 0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32">
                      <a:moveTo>
                        <a:pt x="0" y="6"/>
                      </a:moveTo>
                      <a:cubicBezTo>
                        <a:pt x="0" y="9"/>
                        <a:pt x="8" y="8"/>
                        <a:pt x="11" y="10"/>
                      </a:cubicBezTo>
                      <a:cubicBezTo>
                        <a:pt x="15" y="13"/>
                        <a:pt x="16" y="19"/>
                        <a:pt x="19" y="21"/>
                      </a:cubicBezTo>
                      <a:cubicBezTo>
                        <a:pt x="23" y="23"/>
                        <a:pt x="27" y="23"/>
                        <a:pt x="31" y="24"/>
                      </a:cubicBezTo>
                      <a:cubicBezTo>
                        <a:pt x="36" y="27"/>
                        <a:pt x="37" y="32"/>
                        <a:pt x="43" y="29"/>
                      </a:cubicBezTo>
                      <a:cubicBezTo>
                        <a:pt x="32" y="32"/>
                        <a:pt x="37" y="5"/>
                        <a:pt x="39" y="0"/>
                      </a:cubicBezTo>
                      <a:cubicBezTo>
                        <a:pt x="33" y="4"/>
                        <a:pt x="30" y="8"/>
                        <a:pt x="23" y="8"/>
                      </a:cubicBezTo>
                      <a:cubicBezTo>
                        <a:pt x="13" y="9"/>
                        <a:pt x="13" y="5"/>
                        <a:pt x="8"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0" name="Freeform 294">
                  <a:extLst>
                    <a:ext uri="{FF2B5EF4-FFF2-40B4-BE49-F238E27FC236}">
                      <a16:creationId xmlns:a16="http://schemas.microsoft.com/office/drawing/2014/main" id="{EEAA8499-4EFD-A148-0C15-ED99FA438F28}"/>
                    </a:ext>
                  </a:extLst>
                </p:cNvPr>
                <p:cNvSpPr>
                  <a:spLocks/>
                </p:cNvSpPr>
                <p:nvPr/>
              </p:nvSpPr>
              <p:spPr bwMode="auto">
                <a:xfrm>
                  <a:off x="3889" y="2376"/>
                  <a:ext cx="64" cy="120"/>
                </a:xfrm>
                <a:custGeom>
                  <a:avLst/>
                  <a:gdLst>
                    <a:gd name="T0" fmla="*/ 19 w 30"/>
                    <a:gd name="T1" fmla="*/ 0 h 56"/>
                    <a:gd name="T2" fmla="*/ 0 w 30"/>
                    <a:gd name="T3" fmla="*/ 19 h 56"/>
                    <a:gd name="T4" fmla="*/ 117 w 30"/>
                    <a:gd name="T5" fmla="*/ 249 h 56"/>
                    <a:gd name="T6" fmla="*/ 145 w 30"/>
                    <a:gd name="T7" fmla="*/ 463 h 56"/>
                    <a:gd name="T8" fmla="*/ 213 w 30"/>
                    <a:gd name="T9" fmla="*/ 41 h 56"/>
                    <a:gd name="T10" fmla="*/ 87 w 30"/>
                    <a:gd name="T11" fmla="*/ 9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56">
                      <a:moveTo>
                        <a:pt x="2" y="0"/>
                      </a:moveTo>
                      <a:cubicBezTo>
                        <a:pt x="1" y="1"/>
                        <a:pt x="1" y="2"/>
                        <a:pt x="0" y="2"/>
                      </a:cubicBezTo>
                      <a:cubicBezTo>
                        <a:pt x="2" y="10"/>
                        <a:pt x="10" y="17"/>
                        <a:pt x="12" y="25"/>
                      </a:cubicBezTo>
                      <a:cubicBezTo>
                        <a:pt x="14" y="32"/>
                        <a:pt x="7" y="43"/>
                        <a:pt x="15" y="47"/>
                      </a:cubicBezTo>
                      <a:cubicBezTo>
                        <a:pt x="30" y="56"/>
                        <a:pt x="18" y="10"/>
                        <a:pt x="22" y="4"/>
                      </a:cubicBezTo>
                      <a:cubicBezTo>
                        <a:pt x="18" y="4"/>
                        <a:pt x="12" y="5"/>
                        <a:pt x="9" y="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1" name="Freeform 295">
                  <a:extLst>
                    <a:ext uri="{FF2B5EF4-FFF2-40B4-BE49-F238E27FC236}">
                      <a16:creationId xmlns:a16="http://schemas.microsoft.com/office/drawing/2014/main" id="{1A376CCC-9462-333B-49CD-11422749B9DC}"/>
                    </a:ext>
                  </a:extLst>
                </p:cNvPr>
                <p:cNvSpPr>
                  <a:spLocks/>
                </p:cNvSpPr>
                <p:nvPr/>
              </p:nvSpPr>
              <p:spPr bwMode="auto">
                <a:xfrm>
                  <a:off x="4082" y="2389"/>
                  <a:ext cx="72" cy="79"/>
                </a:xfrm>
                <a:custGeom>
                  <a:avLst/>
                  <a:gdLst>
                    <a:gd name="T0" fmla="*/ 8 w 34"/>
                    <a:gd name="T1" fmla="*/ 9 h 37"/>
                    <a:gd name="T2" fmla="*/ 0 w 34"/>
                    <a:gd name="T3" fmla="*/ 301 h 37"/>
                    <a:gd name="T4" fmla="*/ 112 w 34"/>
                    <a:gd name="T5" fmla="*/ 361 h 37"/>
                    <a:gd name="T6" fmla="*/ 305 w 34"/>
                    <a:gd name="T7" fmla="*/ 41 h 37"/>
                    <a:gd name="T8" fmla="*/ 76 w 34"/>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7">
                      <a:moveTo>
                        <a:pt x="1" y="1"/>
                      </a:moveTo>
                      <a:cubicBezTo>
                        <a:pt x="7" y="9"/>
                        <a:pt x="1" y="22"/>
                        <a:pt x="0" y="31"/>
                      </a:cubicBezTo>
                      <a:cubicBezTo>
                        <a:pt x="8" y="21"/>
                        <a:pt x="14" y="25"/>
                        <a:pt x="12" y="37"/>
                      </a:cubicBezTo>
                      <a:cubicBezTo>
                        <a:pt x="20" y="30"/>
                        <a:pt x="34" y="16"/>
                        <a:pt x="32" y="4"/>
                      </a:cubicBezTo>
                      <a:cubicBezTo>
                        <a:pt x="26" y="0"/>
                        <a:pt x="15" y="0"/>
                        <a:pt x="8"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2" name="Freeform 296">
                  <a:extLst>
                    <a:ext uri="{FF2B5EF4-FFF2-40B4-BE49-F238E27FC236}">
                      <a16:creationId xmlns:a16="http://schemas.microsoft.com/office/drawing/2014/main" id="{63E84F22-00AC-8F2D-ADAD-25E65C7325B6}"/>
                    </a:ext>
                  </a:extLst>
                </p:cNvPr>
                <p:cNvSpPr>
                  <a:spLocks/>
                </p:cNvSpPr>
                <p:nvPr/>
              </p:nvSpPr>
              <p:spPr bwMode="auto">
                <a:xfrm>
                  <a:off x="4035" y="2543"/>
                  <a:ext cx="40" cy="40"/>
                </a:xfrm>
                <a:custGeom>
                  <a:avLst/>
                  <a:gdLst>
                    <a:gd name="T0" fmla="*/ 0 w 19"/>
                    <a:gd name="T1" fmla="*/ 101 h 19"/>
                    <a:gd name="T2" fmla="*/ 76 w 19"/>
                    <a:gd name="T3" fmla="*/ 177 h 19"/>
                    <a:gd name="T4" fmla="*/ 177 w 19"/>
                    <a:gd name="T5" fmla="*/ 57 h 19"/>
                    <a:gd name="T6" fmla="*/ 76 w 19"/>
                    <a:gd name="T7" fmla="*/ 17 h 19"/>
                    <a:gd name="T8" fmla="*/ 93 w 19"/>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0" y="11"/>
                      </a:moveTo>
                      <a:cubicBezTo>
                        <a:pt x="2" y="14"/>
                        <a:pt x="5" y="17"/>
                        <a:pt x="8" y="19"/>
                      </a:cubicBezTo>
                      <a:cubicBezTo>
                        <a:pt x="11" y="14"/>
                        <a:pt x="18" y="11"/>
                        <a:pt x="19" y="6"/>
                      </a:cubicBezTo>
                      <a:cubicBezTo>
                        <a:pt x="15" y="8"/>
                        <a:pt x="10" y="7"/>
                        <a:pt x="8" y="2"/>
                      </a:cubicBezTo>
                      <a:cubicBezTo>
                        <a:pt x="9" y="1"/>
                        <a:pt x="9" y="1"/>
                        <a:pt x="1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3" name="Freeform 297">
                  <a:extLst>
                    <a:ext uri="{FF2B5EF4-FFF2-40B4-BE49-F238E27FC236}">
                      <a16:creationId xmlns:a16="http://schemas.microsoft.com/office/drawing/2014/main" id="{1A71344D-A398-FE1E-58BB-1F8D324D0A1F}"/>
                    </a:ext>
                  </a:extLst>
                </p:cNvPr>
                <p:cNvSpPr>
                  <a:spLocks/>
                </p:cNvSpPr>
                <p:nvPr/>
              </p:nvSpPr>
              <p:spPr bwMode="auto">
                <a:xfrm>
                  <a:off x="3887" y="2906"/>
                  <a:ext cx="71" cy="114"/>
                </a:xfrm>
                <a:custGeom>
                  <a:avLst/>
                  <a:gdLst>
                    <a:gd name="T0" fmla="*/ 120 w 33"/>
                    <a:gd name="T1" fmla="*/ 41 h 53"/>
                    <a:gd name="T2" fmla="*/ 52 w 33"/>
                    <a:gd name="T3" fmla="*/ 310 h 53"/>
                    <a:gd name="T4" fmla="*/ 172 w 33"/>
                    <a:gd name="T5" fmla="*/ 379 h 53"/>
                    <a:gd name="T6" fmla="*/ 157 w 33"/>
                    <a:gd name="T7" fmla="*/ 527 h 53"/>
                    <a:gd name="T8" fmla="*/ 310 w 33"/>
                    <a:gd name="T9" fmla="*/ 499 h 53"/>
                    <a:gd name="T10" fmla="*/ 318 w 33"/>
                    <a:gd name="T11" fmla="*/ 157 h 53"/>
                    <a:gd name="T12" fmla="*/ 269 w 33"/>
                    <a:gd name="T13" fmla="*/ 60 h 53"/>
                    <a:gd name="T14" fmla="*/ 189 w 33"/>
                    <a:gd name="T15" fmla="*/ 0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53">
                      <a:moveTo>
                        <a:pt x="12" y="4"/>
                      </a:moveTo>
                      <a:cubicBezTo>
                        <a:pt x="6" y="7"/>
                        <a:pt x="0" y="26"/>
                        <a:pt x="5" y="31"/>
                      </a:cubicBezTo>
                      <a:cubicBezTo>
                        <a:pt x="9" y="35"/>
                        <a:pt x="14" y="31"/>
                        <a:pt x="17" y="38"/>
                      </a:cubicBezTo>
                      <a:cubicBezTo>
                        <a:pt x="20" y="43"/>
                        <a:pt x="19" y="48"/>
                        <a:pt x="16" y="53"/>
                      </a:cubicBezTo>
                      <a:cubicBezTo>
                        <a:pt x="22" y="47"/>
                        <a:pt x="24" y="41"/>
                        <a:pt x="31" y="50"/>
                      </a:cubicBezTo>
                      <a:cubicBezTo>
                        <a:pt x="32" y="38"/>
                        <a:pt x="33" y="27"/>
                        <a:pt x="32" y="16"/>
                      </a:cubicBezTo>
                      <a:cubicBezTo>
                        <a:pt x="31" y="9"/>
                        <a:pt x="32" y="8"/>
                        <a:pt x="27" y="6"/>
                      </a:cubicBezTo>
                      <a:cubicBezTo>
                        <a:pt x="25" y="6"/>
                        <a:pt x="13" y="9"/>
                        <a:pt x="19"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4" name="Freeform 298">
                  <a:extLst>
                    <a:ext uri="{FF2B5EF4-FFF2-40B4-BE49-F238E27FC236}">
                      <a16:creationId xmlns:a16="http://schemas.microsoft.com/office/drawing/2014/main" id="{94CC7DB7-60B8-44FD-179D-4725E67CC5E6}"/>
                    </a:ext>
                  </a:extLst>
                </p:cNvPr>
                <p:cNvSpPr>
                  <a:spLocks/>
                </p:cNvSpPr>
                <p:nvPr/>
              </p:nvSpPr>
              <p:spPr bwMode="auto">
                <a:xfrm>
                  <a:off x="4364" y="2126"/>
                  <a:ext cx="164" cy="53"/>
                </a:xfrm>
                <a:custGeom>
                  <a:avLst/>
                  <a:gdLst>
                    <a:gd name="T0" fmla="*/ 40 w 77"/>
                    <a:gd name="T1" fmla="*/ 0 h 25"/>
                    <a:gd name="T2" fmla="*/ 145 w 77"/>
                    <a:gd name="T3" fmla="*/ 161 h 25"/>
                    <a:gd name="T4" fmla="*/ 164 w 77"/>
                    <a:gd name="T5" fmla="*/ 229 h 25"/>
                    <a:gd name="T6" fmla="*/ 281 w 77"/>
                    <a:gd name="T7" fmla="*/ 229 h 25"/>
                    <a:gd name="T8" fmla="*/ 550 w 77"/>
                    <a:gd name="T9" fmla="*/ 201 h 25"/>
                    <a:gd name="T10" fmla="*/ 726 w 77"/>
                    <a:gd name="T11" fmla="*/ 59 h 25"/>
                    <a:gd name="T12" fmla="*/ 618 w 77"/>
                    <a:gd name="T13" fmla="*/ 49 h 25"/>
                    <a:gd name="T14" fmla="*/ 426 w 77"/>
                    <a:gd name="T15" fmla="*/ 68 h 25"/>
                    <a:gd name="T16" fmla="*/ 204 w 77"/>
                    <a:gd name="T17" fmla="*/ 17 h 25"/>
                    <a:gd name="T18" fmla="*/ 60 w 77"/>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25">
                      <a:moveTo>
                        <a:pt x="4" y="0"/>
                      </a:moveTo>
                      <a:cubicBezTo>
                        <a:pt x="0" y="5"/>
                        <a:pt x="14" y="10"/>
                        <a:pt x="15" y="17"/>
                      </a:cubicBezTo>
                      <a:cubicBezTo>
                        <a:pt x="15" y="20"/>
                        <a:pt x="13" y="23"/>
                        <a:pt x="17" y="24"/>
                      </a:cubicBezTo>
                      <a:cubicBezTo>
                        <a:pt x="20" y="25"/>
                        <a:pt x="26" y="24"/>
                        <a:pt x="29" y="24"/>
                      </a:cubicBezTo>
                      <a:cubicBezTo>
                        <a:pt x="39" y="23"/>
                        <a:pt x="48" y="21"/>
                        <a:pt x="57" y="21"/>
                      </a:cubicBezTo>
                      <a:cubicBezTo>
                        <a:pt x="66" y="20"/>
                        <a:pt x="77" y="18"/>
                        <a:pt x="75" y="6"/>
                      </a:cubicBezTo>
                      <a:cubicBezTo>
                        <a:pt x="74" y="0"/>
                        <a:pt x="68" y="4"/>
                        <a:pt x="64" y="5"/>
                      </a:cubicBezTo>
                      <a:cubicBezTo>
                        <a:pt x="57" y="7"/>
                        <a:pt x="51" y="8"/>
                        <a:pt x="44" y="7"/>
                      </a:cubicBezTo>
                      <a:cubicBezTo>
                        <a:pt x="36" y="5"/>
                        <a:pt x="28" y="3"/>
                        <a:pt x="21" y="2"/>
                      </a:cubicBezTo>
                      <a:cubicBezTo>
                        <a:pt x="17" y="2"/>
                        <a:pt x="8" y="2"/>
                        <a:pt x="6" y="0"/>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5" name="Freeform 299">
                  <a:extLst>
                    <a:ext uri="{FF2B5EF4-FFF2-40B4-BE49-F238E27FC236}">
                      <a16:creationId xmlns:a16="http://schemas.microsoft.com/office/drawing/2014/main" id="{FD8DB67A-1D4C-AAE9-B156-52536DC150CA}"/>
                    </a:ext>
                  </a:extLst>
                </p:cNvPr>
                <p:cNvSpPr>
                  <a:spLocks/>
                </p:cNvSpPr>
                <p:nvPr/>
              </p:nvSpPr>
              <p:spPr bwMode="auto">
                <a:xfrm>
                  <a:off x="4492" y="1981"/>
                  <a:ext cx="55" cy="91"/>
                </a:xfrm>
                <a:custGeom>
                  <a:avLst/>
                  <a:gdLst>
                    <a:gd name="T0" fmla="*/ 152 w 26"/>
                    <a:gd name="T1" fmla="*/ 0 h 43"/>
                    <a:gd name="T2" fmla="*/ 8 w 26"/>
                    <a:gd name="T3" fmla="*/ 152 h 43"/>
                    <a:gd name="T4" fmla="*/ 36 w 26"/>
                    <a:gd name="T5" fmla="*/ 180 h 43"/>
                    <a:gd name="T6" fmla="*/ 76 w 26"/>
                    <a:gd name="T7" fmla="*/ 229 h 43"/>
                    <a:gd name="T8" fmla="*/ 152 w 26"/>
                    <a:gd name="T9" fmla="*/ 358 h 43"/>
                    <a:gd name="T10" fmla="*/ 197 w 26"/>
                    <a:gd name="T11" fmla="*/ 372 h 43"/>
                    <a:gd name="T12" fmla="*/ 245 w 26"/>
                    <a:gd name="T13" fmla="*/ 210 h 43"/>
                    <a:gd name="T14" fmla="*/ 180 w 26"/>
                    <a:gd name="T15" fmla="*/ 0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43">
                      <a:moveTo>
                        <a:pt x="16" y="0"/>
                      </a:moveTo>
                      <a:cubicBezTo>
                        <a:pt x="12" y="1"/>
                        <a:pt x="0" y="12"/>
                        <a:pt x="1" y="16"/>
                      </a:cubicBezTo>
                      <a:cubicBezTo>
                        <a:pt x="2" y="18"/>
                        <a:pt x="3" y="18"/>
                        <a:pt x="4" y="19"/>
                      </a:cubicBezTo>
                      <a:cubicBezTo>
                        <a:pt x="6" y="21"/>
                        <a:pt x="7" y="22"/>
                        <a:pt x="8" y="24"/>
                      </a:cubicBezTo>
                      <a:cubicBezTo>
                        <a:pt x="11" y="28"/>
                        <a:pt x="14" y="33"/>
                        <a:pt x="16" y="38"/>
                      </a:cubicBezTo>
                      <a:cubicBezTo>
                        <a:pt x="18" y="41"/>
                        <a:pt x="18" y="43"/>
                        <a:pt x="21" y="39"/>
                      </a:cubicBezTo>
                      <a:cubicBezTo>
                        <a:pt x="24" y="34"/>
                        <a:pt x="26" y="29"/>
                        <a:pt x="26" y="22"/>
                      </a:cubicBezTo>
                      <a:cubicBezTo>
                        <a:pt x="26" y="15"/>
                        <a:pt x="24" y="6"/>
                        <a:pt x="19" y="0"/>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6" name="Freeform 300">
                  <a:extLst>
                    <a:ext uri="{FF2B5EF4-FFF2-40B4-BE49-F238E27FC236}">
                      <a16:creationId xmlns:a16="http://schemas.microsoft.com/office/drawing/2014/main" id="{219C05FF-D397-F209-260D-848EA7B2DCA0}"/>
                    </a:ext>
                  </a:extLst>
                </p:cNvPr>
                <p:cNvSpPr>
                  <a:spLocks/>
                </p:cNvSpPr>
                <p:nvPr/>
              </p:nvSpPr>
              <p:spPr bwMode="auto">
                <a:xfrm>
                  <a:off x="4289" y="3094"/>
                  <a:ext cx="145" cy="90"/>
                </a:xfrm>
                <a:custGeom>
                  <a:avLst/>
                  <a:gdLst>
                    <a:gd name="T0" fmla="*/ 0 w 68"/>
                    <a:gd name="T1" fmla="*/ 189 h 42"/>
                    <a:gd name="T2" fmla="*/ 341 w 68"/>
                    <a:gd name="T3" fmla="*/ 51 h 42"/>
                    <a:gd name="T4" fmla="*/ 542 w 68"/>
                    <a:gd name="T5" fmla="*/ 28 h 42"/>
                    <a:gd name="T6" fmla="*/ 650 w 68"/>
                    <a:gd name="T7" fmla="*/ 197 h 42"/>
                    <a:gd name="T8" fmla="*/ 591 w 68"/>
                    <a:gd name="T9" fmla="*/ 414 h 42"/>
                    <a:gd name="T10" fmla="*/ 454 w 68"/>
                    <a:gd name="T11" fmla="*/ 285 h 42"/>
                    <a:gd name="T12" fmla="*/ 145 w 68"/>
                    <a:gd name="T13" fmla="*/ 189 h 42"/>
                    <a:gd name="T14" fmla="*/ 0 w 68"/>
                    <a:gd name="T15" fmla="*/ 206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42">
                      <a:moveTo>
                        <a:pt x="0" y="19"/>
                      </a:moveTo>
                      <a:cubicBezTo>
                        <a:pt x="9" y="11"/>
                        <a:pt x="22" y="7"/>
                        <a:pt x="35" y="5"/>
                      </a:cubicBezTo>
                      <a:cubicBezTo>
                        <a:pt x="41" y="4"/>
                        <a:pt x="50" y="0"/>
                        <a:pt x="56" y="3"/>
                      </a:cubicBezTo>
                      <a:cubicBezTo>
                        <a:pt x="61" y="6"/>
                        <a:pt x="66" y="14"/>
                        <a:pt x="67" y="20"/>
                      </a:cubicBezTo>
                      <a:cubicBezTo>
                        <a:pt x="68" y="25"/>
                        <a:pt x="67" y="41"/>
                        <a:pt x="61" y="42"/>
                      </a:cubicBezTo>
                      <a:cubicBezTo>
                        <a:pt x="57" y="42"/>
                        <a:pt x="49" y="32"/>
                        <a:pt x="47" y="29"/>
                      </a:cubicBezTo>
                      <a:cubicBezTo>
                        <a:pt x="39" y="21"/>
                        <a:pt x="27" y="18"/>
                        <a:pt x="15" y="19"/>
                      </a:cubicBezTo>
                      <a:cubicBezTo>
                        <a:pt x="9" y="19"/>
                        <a:pt x="6" y="24"/>
                        <a:pt x="0" y="21"/>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7" name="Freeform 301">
                  <a:extLst>
                    <a:ext uri="{FF2B5EF4-FFF2-40B4-BE49-F238E27FC236}">
                      <a16:creationId xmlns:a16="http://schemas.microsoft.com/office/drawing/2014/main" id="{A3A7623D-60B5-4205-50E7-0687F3F18F12}"/>
                    </a:ext>
                  </a:extLst>
                </p:cNvPr>
                <p:cNvSpPr>
                  <a:spLocks/>
                </p:cNvSpPr>
                <p:nvPr/>
              </p:nvSpPr>
              <p:spPr bwMode="auto">
                <a:xfrm>
                  <a:off x="4599" y="2791"/>
                  <a:ext cx="45" cy="83"/>
                </a:xfrm>
                <a:custGeom>
                  <a:avLst/>
                  <a:gdLst>
                    <a:gd name="T0" fmla="*/ 77 w 21"/>
                    <a:gd name="T1" fmla="*/ 9 h 39"/>
                    <a:gd name="T2" fmla="*/ 28 w 21"/>
                    <a:gd name="T3" fmla="*/ 289 h 39"/>
                    <a:gd name="T4" fmla="*/ 206 w 21"/>
                    <a:gd name="T5" fmla="*/ 221 h 39"/>
                    <a:gd name="T6" fmla="*/ 96 w 21"/>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39">
                      <a:moveTo>
                        <a:pt x="8" y="1"/>
                      </a:moveTo>
                      <a:cubicBezTo>
                        <a:pt x="3" y="6"/>
                        <a:pt x="0" y="24"/>
                        <a:pt x="3" y="30"/>
                      </a:cubicBezTo>
                      <a:cubicBezTo>
                        <a:pt x="7" y="39"/>
                        <a:pt x="14" y="25"/>
                        <a:pt x="21" y="23"/>
                      </a:cubicBezTo>
                      <a:cubicBezTo>
                        <a:pt x="15" y="16"/>
                        <a:pt x="4" y="11"/>
                        <a:pt x="10" y="0"/>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8" name="Freeform 302">
                  <a:extLst>
                    <a:ext uri="{FF2B5EF4-FFF2-40B4-BE49-F238E27FC236}">
                      <a16:creationId xmlns:a16="http://schemas.microsoft.com/office/drawing/2014/main" id="{EA0AE871-DA1B-FD0E-BE26-8FBD0B434015}"/>
                    </a:ext>
                  </a:extLst>
                </p:cNvPr>
                <p:cNvSpPr>
                  <a:spLocks/>
                </p:cNvSpPr>
                <p:nvPr/>
              </p:nvSpPr>
              <p:spPr bwMode="auto">
                <a:xfrm>
                  <a:off x="4676" y="2797"/>
                  <a:ext cx="66" cy="62"/>
                </a:xfrm>
                <a:custGeom>
                  <a:avLst/>
                  <a:gdLst>
                    <a:gd name="T0" fmla="*/ 0 w 31"/>
                    <a:gd name="T1" fmla="*/ 109 h 29"/>
                    <a:gd name="T2" fmla="*/ 9 w 31"/>
                    <a:gd name="T3" fmla="*/ 96 h 29"/>
                    <a:gd name="T4" fmla="*/ 49 w 31"/>
                    <a:gd name="T5" fmla="*/ 257 h 29"/>
                    <a:gd name="T6" fmla="*/ 181 w 31"/>
                    <a:gd name="T7" fmla="*/ 274 h 29"/>
                    <a:gd name="T8" fmla="*/ 300 w 31"/>
                    <a:gd name="T9" fmla="*/ 145 h 29"/>
                    <a:gd name="T10" fmla="*/ 196 w 31"/>
                    <a:gd name="T11" fmla="*/ 51 h 29"/>
                    <a:gd name="T12" fmla="*/ 77 w 31"/>
                    <a:gd name="T13" fmla="*/ 51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9">
                      <a:moveTo>
                        <a:pt x="0" y="11"/>
                      </a:moveTo>
                      <a:cubicBezTo>
                        <a:pt x="1" y="10"/>
                        <a:pt x="0" y="10"/>
                        <a:pt x="1" y="10"/>
                      </a:cubicBezTo>
                      <a:cubicBezTo>
                        <a:pt x="10" y="11"/>
                        <a:pt x="7" y="20"/>
                        <a:pt x="5" y="26"/>
                      </a:cubicBezTo>
                      <a:cubicBezTo>
                        <a:pt x="10" y="25"/>
                        <a:pt x="15" y="29"/>
                        <a:pt x="19" y="28"/>
                      </a:cubicBezTo>
                      <a:cubicBezTo>
                        <a:pt x="24" y="27"/>
                        <a:pt x="31" y="20"/>
                        <a:pt x="31" y="15"/>
                      </a:cubicBezTo>
                      <a:cubicBezTo>
                        <a:pt x="31" y="9"/>
                        <a:pt x="25" y="8"/>
                        <a:pt x="20" y="5"/>
                      </a:cubicBezTo>
                      <a:cubicBezTo>
                        <a:pt x="15" y="3"/>
                        <a:pt x="13" y="0"/>
                        <a:pt x="8" y="5"/>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9" name="Freeform 303">
                  <a:extLst>
                    <a:ext uri="{FF2B5EF4-FFF2-40B4-BE49-F238E27FC236}">
                      <a16:creationId xmlns:a16="http://schemas.microsoft.com/office/drawing/2014/main" id="{6AD1F0B1-C762-57C2-04E2-4BFF46ED8BAC}"/>
                    </a:ext>
                  </a:extLst>
                </p:cNvPr>
                <p:cNvSpPr>
                  <a:spLocks/>
                </p:cNvSpPr>
                <p:nvPr/>
              </p:nvSpPr>
              <p:spPr bwMode="auto">
                <a:xfrm>
                  <a:off x="4789" y="2778"/>
                  <a:ext cx="34" cy="32"/>
                </a:xfrm>
                <a:custGeom>
                  <a:avLst/>
                  <a:gdLst>
                    <a:gd name="T0" fmla="*/ 9 w 16"/>
                    <a:gd name="T1" fmla="*/ 19 h 15"/>
                    <a:gd name="T2" fmla="*/ 9 w 16"/>
                    <a:gd name="T3" fmla="*/ 145 h 15"/>
                    <a:gd name="T4" fmla="*/ 68 w 16"/>
                    <a:gd name="T5" fmla="*/ 68 h 15"/>
                    <a:gd name="T6" fmla="*/ 153 w 16"/>
                    <a:gd name="T7" fmla="*/ 96 h 15"/>
                    <a:gd name="T8" fmla="*/ 68 w 16"/>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5">
                      <a:moveTo>
                        <a:pt x="1" y="2"/>
                      </a:moveTo>
                      <a:cubicBezTo>
                        <a:pt x="0" y="5"/>
                        <a:pt x="1" y="11"/>
                        <a:pt x="1" y="15"/>
                      </a:cubicBezTo>
                      <a:cubicBezTo>
                        <a:pt x="3" y="13"/>
                        <a:pt x="4" y="7"/>
                        <a:pt x="7" y="7"/>
                      </a:cubicBezTo>
                      <a:cubicBezTo>
                        <a:pt x="10" y="6"/>
                        <a:pt x="13" y="11"/>
                        <a:pt x="16" y="10"/>
                      </a:cubicBezTo>
                      <a:cubicBezTo>
                        <a:pt x="15" y="6"/>
                        <a:pt x="12" y="0"/>
                        <a:pt x="7"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0" name="Freeform 304">
                  <a:extLst>
                    <a:ext uri="{FF2B5EF4-FFF2-40B4-BE49-F238E27FC236}">
                      <a16:creationId xmlns:a16="http://schemas.microsoft.com/office/drawing/2014/main" id="{416DDD7E-9EF9-EF50-A4CF-E50D964865F7}"/>
                    </a:ext>
                  </a:extLst>
                </p:cNvPr>
                <p:cNvSpPr>
                  <a:spLocks/>
                </p:cNvSpPr>
                <p:nvPr/>
              </p:nvSpPr>
              <p:spPr bwMode="auto">
                <a:xfrm>
                  <a:off x="4949" y="2667"/>
                  <a:ext cx="34" cy="58"/>
                </a:xfrm>
                <a:custGeom>
                  <a:avLst/>
                  <a:gdLst>
                    <a:gd name="T0" fmla="*/ 0 w 16"/>
                    <a:gd name="T1" fmla="*/ 97 h 27"/>
                    <a:gd name="T2" fmla="*/ 117 w 16"/>
                    <a:gd name="T3" fmla="*/ 269 h 27"/>
                    <a:gd name="T4" fmla="*/ 145 w 16"/>
                    <a:gd name="T5" fmla="*/ 137 h 27"/>
                    <a:gd name="T6" fmla="*/ 96 w 16"/>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27">
                      <a:moveTo>
                        <a:pt x="0" y="10"/>
                      </a:moveTo>
                      <a:cubicBezTo>
                        <a:pt x="9" y="8"/>
                        <a:pt x="11" y="20"/>
                        <a:pt x="12" y="27"/>
                      </a:cubicBezTo>
                      <a:cubicBezTo>
                        <a:pt x="15" y="23"/>
                        <a:pt x="16" y="18"/>
                        <a:pt x="15" y="14"/>
                      </a:cubicBezTo>
                      <a:cubicBezTo>
                        <a:pt x="13" y="9"/>
                        <a:pt x="9" y="6"/>
                        <a:pt x="10"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1" name="Freeform 305">
                  <a:extLst>
                    <a:ext uri="{FF2B5EF4-FFF2-40B4-BE49-F238E27FC236}">
                      <a16:creationId xmlns:a16="http://schemas.microsoft.com/office/drawing/2014/main" id="{8F935066-B31F-29A6-3D75-65E8B1BF1065}"/>
                    </a:ext>
                  </a:extLst>
                </p:cNvPr>
                <p:cNvSpPr>
                  <a:spLocks/>
                </p:cNvSpPr>
                <p:nvPr/>
              </p:nvSpPr>
              <p:spPr bwMode="auto">
                <a:xfrm>
                  <a:off x="4883" y="2075"/>
                  <a:ext cx="49" cy="49"/>
                </a:xfrm>
                <a:custGeom>
                  <a:avLst/>
                  <a:gdLst>
                    <a:gd name="T0" fmla="*/ 40 w 23"/>
                    <a:gd name="T1" fmla="*/ 28 h 23"/>
                    <a:gd name="T2" fmla="*/ 0 w 23"/>
                    <a:gd name="T3" fmla="*/ 153 h 23"/>
                    <a:gd name="T4" fmla="*/ 222 w 23"/>
                    <a:gd name="T5" fmla="*/ 85 h 23"/>
                    <a:gd name="T6" fmla="*/ 164 w 23"/>
                    <a:gd name="T7" fmla="*/ 0 h 23"/>
                    <a:gd name="T8" fmla="*/ 136 w 23"/>
                    <a:gd name="T9" fmla="*/ 96 h 23"/>
                    <a:gd name="T10" fmla="*/ 9 w 23"/>
                    <a:gd name="T11" fmla="*/ 117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23">
                      <a:moveTo>
                        <a:pt x="4" y="3"/>
                      </a:moveTo>
                      <a:cubicBezTo>
                        <a:pt x="2" y="7"/>
                        <a:pt x="2" y="12"/>
                        <a:pt x="0" y="16"/>
                      </a:cubicBezTo>
                      <a:cubicBezTo>
                        <a:pt x="7" y="23"/>
                        <a:pt x="17" y="15"/>
                        <a:pt x="23" y="9"/>
                      </a:cubicBezTo>
                      <a:cubicBezTo>
                        <a:pt x="19" y="7"/>
                        <a:pt x="20" y="3"/>
                        <a:pt x="17" y="0"/>
                      </a:cubicBezTo>
                      <a:cubicBezTo>
                        <a:pt x="17" y="4"/>
                        <a:pt x="17" y="8"/>
                        <a:pt x="14" y="10"/>
                      </a:cubicBezTo>
                      <a:cubicBezTo>
                        <a:pt x="10" y="13"/>
                        <a:pt x="5" y="10"/>
                        <a:pt x="1" y="1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2" name="Freeform 306">
                  <a:extLst>
                    <a:ext uri="{FF2B5EF4-FFF2-40B4-BE49-F238E27FC236}">
                      <a16:creationId xmlns:a16="http://schemas.microsoft.com/office/drawing/2014/main" id="{F16ECE54-30B2-93C8-26BD-7143BE947948}"/>
                    </a:ext>
                  </a:extLst>
                </p:cNvPr>
                <p:cNvSpPr>
                  <a:spLocks/>
                </p:cNvSpPr>
                <p:nvPr/>
              </p:nvSpPr>
              <p:spPr bwMode="auto">
                <a:xfrm>
                  <a:off x="3188" y="2113"/>
                  <a:ext cx="67" cy="109"/>
                </a:xfrm>
                <a:custGeom>
                  <a:avLst/>
                  <a:gdLst>
                    <a:gd name="T0" fmla="*/ 0 w 31"/>
                    <a:gd name="T1" fmla="*/ 41 h 51"/>
                    <a:gd name="T2" fmla="*/ 140 w 31"/>
                    <a:gd name="T3" fmla="*/ 233 h 51"/>
                    <a:gd name="T4" fmla="*/ 225 w 31"/>
                    <a:gd name="T5" fmla="*/ 479 h 51"/>
                    <a:gd name="T6" fmla="*/ 294 w 31"/>
                    <a:gd name="T7" fmla="*/ 224 h 51"/>
                    <a:gd name="T8" fmla="*/ 173 w 31"/>
                    <a:gd name="T9" fmla="*/ 0 h 51"/>
                    <a:gd name="T10" fmla="*/ 80 w 31"/>
                    <a:gd name="T11" fmla="*/ 41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51">
                      <a:moveTo>
                        <a:pt x="0" y="4"/>
                      </a:moveTo>
                      <a:cubicBezTo>
                        <a:pt x="5" y="6"/>
                        <a:pt x="13" y="18"/>
                        <a:pt x="14" y="24"/>
                      </a:cubicBezTo>
                      <a:cubicBezTo>
                        <a:pt x="16" y="30"/>
                        <a:pt x="10" y="51"/>
                        <a:pt x="22" y="49"/>
                      </a:cubicBezTo>
                      <a:cubicBezTo>
                        <a:pt x="31" y="48"/>
                        <a:pt x="30" y="30"/>
                        <a:pt x="29" y="23"/>
                      </a:cubicBezTo>
                      <a:cubicBezTo>
                        <a:pt x="28" y="13"/>
                        <a:pt x="23" y="8"/>
                        <a:pt x="17" y="0"/>
                      </a:cubicBezTo>
                      <a:cubicBezTo>
                        <a:pt x="14" y="2"/>
                        <a:pt x="11" y="3"/>
                        <a:pt x="8" y="4"/>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3" name="Freeform 307">
                  <a:extLst>
                    <a:ext uri="{FF2B5EF4-FFF2-40B4-BE49-F238E27FC236}">
                      <a16:creationId xmlns:a16="http://schemas.microsoft.com/office/drawing/2014/main" id="{12CF0A5B-1B00-FF2A-462F-341780937C6E}"/>
                    </a:ext>
                  </a:extLst>
                </p:cNvPr>
                <p:cNvSpPr>
                  <a:spLocks/>
                </p:cNvSpPr>
                <p:nvPr/>
              </p:nvSpPr>
              <p:spPr bwMode="auto">
                <a:xfrm>
                  <a:off x="3047" y="1842"/>
                  <a:ext cx="82" cy="158"/>
                </a:xfrm>
                <a:custGeom>
                  <a:avLst/>
                  <a:gdLst>
                    <a:gd name="T0" fmla="*/ 322 w 38"/>
                    <a:gd name="T1" fmla="*/ 196 h 74"/>
                    <a:gd name="T2" fmla="*/ 341 w 38"/>
                    <a:gd name="T3" fmla="*/ 293 h 74"/>
                    <a:gd name="T4" fmla="*/ 382 w 38"/>
                    <a:gd name="T5" fmla="*/ 369 h 74"/>
                    <a:gd name="T6" fmla="*/ 330 w 38"/>
                    <a:gd name="T7" fmla="*/ 643 h 74"/>
                    <a:gd name="T8" fmla="*/ 233 w 38"/>
                    <a:gd name="T9" fmla="*/ 720 h 74"/>
                    <a:gd name="T10" fmla="*/ 88 w 38"/>
                    <a:gd name="T11" fmla="*/ 679 h 74"/>
                    <a:gd name="T12" fmla="*/ 149 w 38"/>
                    <a:gd name="T13" fmla="*/ 547 h 74"/>
                    <a:gd name="T14" fmla="*/ 190 w 38"/>
                    <a:gd name="T15" fmla="*/ 410 h 74"/>
                    <a:gd name="T16" fmla="*/ 201 w 38"/>
                    <a:gd name="T17" fmla="*/ 256 h 74"/>
                    <a:gd name="T18" fmla="*/ 80 w 38"/>
                    <a:gd name="T19" fmla="*/ 188 h 74"/>
                    <a:gd name="T20" fmla="*/ 52 w 38"/>
                    <a:gd name="T21" fmla="*/ 19 h 74"/>
                    <a:gd name="T22" fmla="*/ 233 w 38"/>
                    <a:gd name="T23" fmla="*/ 0 h 74"/>
                    <a:gd name="T24" fmla="*/ 302 w 38"/>
                    <a:gd name="T25" fmla="*/ 156 h 74"/>
                    <a:gd name="T26" fmla="*/ 363 w 38"/>
                    <a:gd name="T27" fmla="*/ 318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 h="74">
                      <a:moveTo>
                        <a:pt x="32" y="20"/>
                      </a:moveTo>
                      <a:cubicBezTo>
                        <a:pt x="32" y="24"/>
                        <a:pt x="32" y="26"/>
                        <a:pt x="34" y="30"/>
                      </a:cubicBezTo>
                      <a:cubicBezTo>
                        <a:pt x="35" y="33"/>
                        <a:pt x="38" y="35"/>
                        <a:pt x="38" y="38"/>
                      </a:cubicBezTo>
                      <a:cubicBezTo>
                        <a:pt x="28" y="43"/>
                        <a:pt x="34" y="58"/>
                        <a:pt x="33" y="66"/>
                      </a:cubicBezTo>
                      <a:cubicBezTo>
                        <a:pt x="32" y="72"/>
                        <a:pt x="30" y="74"/>
                        <a:pt x="23" y="74"/>
                      </a:cubicBezTo>
                      <a:cubicBezTo>
                        <a:pt x="20" y="74"/>
                        <a:pt x="11" y="74"/>
                        <a:pt x="9" y="70"/>
                      </a:cubicBezTo>
                      <a:cubicBezTo>
                        <a:pt x="7" y="67"/>
                        <a:pt x="13" y="60"/>
                        <a:pt x="15" y="56"/>
                      </a:cubicBezTo>
                      <a:cubicBezTo>
                        <a:pt x="17" y="51"/>
                        <a:pt x="18" y="47"/>
                        <a:pt x="19" y="42"/>
                      </a:cubicBezTo>
                      <a:cubicBezTo>
                        <a:pt x="19" y="37"/>
                        <a:pt x="23" y="30"/>
                        <a:pt x="20" y="26"/>
                      </a:cubicBezTo>
                      <a:cubicBezTo>
                        <a:pt x="18" y="22"/>
                        <a:pt x="12" y="22"/>
                        <a:pt x="8" y="19"/>
                      </a:cubicBezTo>
                      <a:cubicBezTo>
                        <a:pt x="4" y="16"/>
                        <a:pt x="0" y="6"/>
                        <a:pt x="5" y="2"/>
                      </a:cubicBezTo>
                      <a:cubicBezTo>
                        <a:pt x="6" y="1"/>
                        <a:pt x="20" y="0"/>
                        <a:pt x="23" y="0"/>
                      </a:cubicBezTo>
                      <a:cubicBezTo>
                        <a:pt x="31" y="2"/>
                        <a:pt x="30" y="9"/>
                        <a:pt x="30" y="16"/>
                      </a:cubicBezTo>
                      <a:cubicBezTo>
                        <a:pt x="31" y="22"/>
                        <a:pt x="35" y="27"/>
                        <a:pt x="36" y="33"/>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4" name="Freeform 308">
                  <a:extLst>
                    <a:ext uri="{FF2B5EF4-FFF2-40B4-BE49-F238E27FC236}">
                      <a16:creationId xmlns:a16="http://schemas.microsoft.com/office/drawing/2014/main" id="{C018F65D-8B4A-6F90-69EC-F31411D09DE0}"/>
                    </a:ext>
                  </a:extLst>
                </p:cNvPr>
                <p:cNvSpPr>
                  <a:spLocks/>
                </p:cNvSpPr>
                <p:nvPr/>
              </p:nvSpPr>
              <p:spPr bwMode="auto">
                <a:xfrm>
                  <a:off x="3107" y="1946"/>
                  <a:ext cx="94" cy="112"/>
                </a:xfrm>
                <a:custGeom>
                  <a:avLst/>
                  <a:gdLst>
                    <a:gd name="T0" fmla="*/ 120 w 44"/>
                    <a:gd name="T1" fmla="*/ 209 h 52"/>
                    <a:gd name="T2" fmla="*/ 370 w 44"/>
                    <a:gd name="T3" fmla="*/ 0 h 52"/>
                    <a:gd name="T4" fmla="*/ 429 w 44"/>
                    <a:gd name="T5" fmla="*/ 269 h 52"/>
                    <a:gd name="T6" fmla="*/ 333 w 44"/>
                    <a:gd name="T7" fmla="*/ 519 h 52"/>
                    <a:gd name="T8" fmla="*/ 156 w 44"/>
                    <a:gd name="T9" fmla="*/ 470 h 52"/>
                    <a:gd name="T10" fmla="*/ 0 w 44"/>
                    <a:gd name="T11" fmla="*/ 398 h 52"/>
                    <a:gd name="T12" fmla="*/ 273 w 44"/>
                    <a:gd name="T13" fmla="*/ 310 h 52"/>
                    <a:gd name="T14" fmla="*/ 120 w 44"/>
                    <a:gd name="T15" fmla="*/ 209 h 52"/>
                    <a:gd name="T16" fmla="*/ 145 w 44"/>
                    <a:gd name="T17" fmla="*/ 209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2">
                      <a:moveTo>
                        <a:pt x="12" y="21"/>
                      </a:moveTo>
                      <a:cubicBezTo>
                        <a:pt x="21" y="16"/>
                        <a:pt x="35" y="13"/>
                        <a:pt x="38" y="0"/>
                      </a:cubicBezTo>
                      <a:cubicBezTo>
                        <a:pt x="42" y="7"/>
                        <a:pt x="44" y="19"/>
                        <a:pt x="44" y="27"/>
                      </a:cubicBezTo>
                      <a:cubicBezTo>
                        <a:pt x="44" y="37"/>
                        <a:pt x="34" y="42"/>
                        <a:pt x="34" y="52"/>
                      </a:cubicBezTo>
                      <a:cubicBezTo>
                        <a:pt x="27" y="50"/>
                        <a:pt x="22" y="50"/>
                        <a:pt x="16" y="47"/>
                      </a:cubicBezTo>
                      <a:cubicBezTo>
                        <a:pt x="11" y="44"/>
                        <a:pt x="4" y="42"/>
                        <a:pt x="0" y="40"/>
                      </a:cubicBezTo>
                      <a:cubicBezTo>
                        <a:pt x="9" y="40"/>
                        <a:pt x="23" y="39"/>
                        <a:pt x="28" y="31"/>
                      </a:cubicBezTo>
                      <a:cubicBezTo>
                        <a:pt x="38" y="17"/>
                        <a:pt x="19" y="21"/>
                        <a:pt x="12" y="21"/>
                      </a:cubicBezTo>
                      <a:cubicBezTo>
                        <a:pt x="13" y="22"/>
                        <a:pt x="14" y="21"/>
                        <a:pt x="15" y="21"/>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5" name="Freeform 309">
                  <a:extLst>
                    <a:ext uri="{FF2B5EF4-FFF2-40B4-BE49-F238E27FC236}">
                      <a16:creationId xmlns:a16="http://schemas.microsoft.com/office/drawing/2014/main" id="{F86FC999-97B6-889B-1BB5-3B8B4F9128ED}"/>
                    </a:ext>
                  </a:extLst>
                </p:cNvPr>
                <p:cNvSpPr>
                  <a:spLocks/>
                </p:cNvSpPr>
                <p:nvPr/>
              </p:nvSpPr>
              <p:spPr bwMode="auto">
                <a:xfrm>
                  <a:off x="3090" y="2045"/>
                  <a:ext cx="139" cy="130"/>
                </a:xfrm>
                <a:custGeom>
                  <a:avLst/>
                  <a:gdLst>
                    <a:gd name="T0" fmla="*/ 188 w 65"/>
                    <a:gd name="T1" fmla="*/ 9 h 61"/>
                    <a:gd name="T2" fmla="*/ 9 w 65"/>
                    <a:gd name="T3" fmla="*/ 394 h 61"/>
                    <a:gd name="T4" fmla="*/ 88 w 65"/>
                    <a:gd name="T5" fmla="*/ 377 h 61"/>
                    <a:gd name="T6" fmla="*/ 128 w 65"/>
                    <a:gd name="T7" fmla="*/ 590 h 61"/>
                    <a:gd name="T8" fmla="*/ 188 w 65"/>
                    <a:gd name="T9" fmla="*/ 445 h 61"/>
                    <a:gd name="T10" fmla="*/ 325 w 65"/>
                    <a:gd name="T11" fmla="*/ 350 h 61"/>
                    <a:gd name="T12" fmla="*/ 481 w 65"/>
                    <a:gd name="T13" fmla="*/ 326 h 61"/>
                    <a:gd name="T14" fmla="*/ 635 w 65"/>
                    <a:gd name="T15" fmla="*/ 300 h 61"/>
                    <a:gd name="T16" fmla="*/ 438 w 65"/>
                    <a:gd name="T17" fmla="*/ 222 h 61"/>
                    <a:gd name="T18" fmla="*/ 370 w 65"/>
                    <a:gd name="T19" fmla="*/ 68 h 61"/>
                    <a:gd name="T20" fmla="*/ 205 w 65"/>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 h="61">
                      <a:moveTo>
                        <a:pt x="19" y="1"/>
                      </a:moveTo>
                      <a:cubicBezTo>
                        <a:pt x="11" y="13"/>
                        <a:pt x="0" y="27"/>
                        <a:pt x="1" y="41"/>
                      </a:cubicBezTo>
                      <a:cubicBezTo>
                        <a:pt x="4" y="42"/>
                        <a:pt x="7" y="40"/>
                        <a:pt x="9" y="39"/>
                      </a:cubicBezTo>
                      <a:cubicBezTo>
                        <a:pt x="16" y="44"/>
                        <a:pt x="10" y="55"/>
                        <a:pt x="13" y="61"/>
                      </a:cubicBezTo>
                      <a:cubicBezTo>
                        <a:pt x="17" y="58"/>
                        <a:pt x="16" y="50"/>
                        <a:pt x="19" y="46"/>
                      </a:cubicBezTo>
                      <a:cubicBezTo>
                        <a:pt x="22" y="41"/>
                        <a:pt x="28" y="38"/>
                        <a:pt x="33" y="36"/>
                      </a:cubicBezTo>
                      <a:cubicBezTo>
                        <a:pt x="38" y="34"/>
                        <a:pt x="43" y="35"/>
                        <a:pt x="49" y="34"/>
                      </a:cubicBezTo>
                      <a:cubicBezTo>
                        <a:pt x="54" y="33"/>
                        <a:pt x="59" y="31"/>
                        <a:pt x="65" y="31"/>
                      </a:cubicBezTo>
                      <a:cubicBezTo>
                        <a:pt x="62" y="22"/>
                        <a:pt x="53" y="24"/>
                        <a:pt x="45" y="23"/>
                      </a:cubicBezTo>
                      <a:cubicBezTo>
                        <a:pt x="44" y="19"/>
                        <a:pt x="41" y="10"/>
                        <a:pt x="38" y="7"/>
                      </a:cubicBezTo>
                      <a:cubicBezTo>
                        <a:pt x="33" y="4"/>
                        <a:pt x="25" y="6"/>
                        <a:pt x="21" y="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6" name="Freeform 310">
                  <a:extLst>
                    <a:ext uri="{FF2B5EF4-FFF2-40B4-BE49-F238E27FC236}">
                      <a16:creationId xmlns:a16="http://schemas.microsoft.com/office/drawing/2014/main" id="{5EDEE39C-66DC-C4C7-4101-4314E5F4184B}"/>
                    </a:ext>
                  </a:extLst>
                </p:cNvPr>
                <p:cNvSpPr>
                  <a:spLocks/>
                </p:cNvSpPr>
                <p:nvPr/>
              </p:nvSpPr>
              <p:spPr bwMode="auto">
                <a:xfrm>
                  <a:off x="3086" y="2154"/>
                  <a:ext cx="51" cy="109"/>
                </a:xfrm>
                <a:custGeom>
                  <a:avLst/>
                  <a:gdLst>
                    <a:gd name="T0" fmla="*/ 9 w 24"/>
                    <a:gd name="T1" fmla="*/ 0 h 51"/>
                    <a:gd name="T2" fmla="*/ 28 w 24"/>
                    <a:gd name="T3" fmla="*/ 325 h 51"/>
                    <a:gd name="T4" fmla="*/ 230 w 24"/>
                    <a:gd name="T5" fmla="*/ 470 h 51"/>
                    <a:gd name="T6" fmla="*/ 164 w 24"/>
                    <a:gd name="T7" fmla="*/ 353 h 51"/>
                    <a:gd name="T8" fmla="*/ 136 w 24"/>
                    <a:gd name="T9" fmla="*/ 224 h 51"/>
                    <a:gd name="T10" fmla="*/ 77 w 24"/>
                    <a:gd name="T11" fmla="*/ 370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51">
                      <a:moveTo>
                        <a:pt x="1" y="0"/>
                      </a:moveTo>
                      <a:cubicBezTo>
                        <a:pt x="0" y="10"/>
                        <a:pt x="1" y="24"/>
                        <a:pt x="3" y="33"/>
                      </a:cubicBezTo>
                      <a:cubicBezTo>
                        <a:pt x="5" y="46"/>
                        <a:pt x="11" y="51"/>
                        <a:pt x="24" y="48"/>
                      </a:cubicBezTo>
                      <a:cubicBezTo>
                        <a:pt x="22" y="44"/>
                        <a:pt x="19" y="40"/>
                        <a:pt x="17" y="36"/>
                      </a:cubicBezTo>
                      <a:cubicBezTo>
                        <a:pt x="16" y="32"/>
                        <a:pt x="16" y="27"/>
                        <a:pt x="14" y="23"/>
                      </a:cubicBezTo>
                      <a:cubicBezTo>
                        <a:pt x="14" y="27"/>
                        <a:pt x="13" y="41"/>
                        <a:pt x="8" y="38"/>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7" name="Freeform 311">
                  <a:extLst>
                    <a:ext uri="{FF2B5EF4-FFF2-40B4-BE49-F238E27FC236}">
                      <a16:creationId xmlns:a16="http://schemas.microsoft.com/office/drawing/2014/main" id="{3A2F16E6-5B13-48DC-7519-A8979D634EAC}"/>
                    </a:ext>
                  </a:extLst>
                </p:cNvPr>
                <p:cNvSpPr>
                  <a:spLocks/>
                </p:cNvSpPr>
                <p:nvPr/>
              </p:nvSpPr>
              <p:spPr bwMode="auto">
                <a:xfrm>
                  <a:off x="3056" y="2239"/>
                  <a:ext cx="182" cy="169"/>
                </a:xfrm>
                <a:custGeom>
                  <a:avLst/>
                  <a:gdLst>
                    <a:gd name="T0" fmla="*/ 531 w 85"/>
                    <a:gd name="T1" fmla="*/ 0 h 79"/>
                    <a:gd name="T2" fmla="*/ 775 w 85"/>
                    <a:gd name="T3" fmla="*/ 531 h 79"/>
                    <a:gd name="T4" fmla="*/ 679 w 85"/>
                    <a:gd name="T5" fmla="*/ 618 h 79"/>
                    <a:gd name="T6" fmla="*/ 518 w 85"/>
                    <a:gd name="T7" fmla="*/ 618 h 79"/>
                    <a:gd name="T8" fmla="*/ 362 w 85"/>
                    <a:gd name="T9" fmla="*/ 610 h 79"/>
                    <a:gd name="T10" fmla="*/ 317 w 85"/>
                    <a:gd name="T11" fmla="*/ 715 h 79"/>
                    <a:gd name="T12" fmla="*/ 293 w 85"/>
                    <a:gd name="T13" fmla="*/ 755 h 79"/>
                    <a:gd name="T14" fmla="*/ 0 w 85"/>
                    <a:gd name="T15" fmla="*/ 774 h 79"/>
                    <a:gd name="T16" fmla="*/ 257 w 85"/>
                    <a:gd name="T17" fmla="*/ 578 h 79"/>
                    <a:gd name="T18" fmla="*/ 197 w 85"/>
                    <a:gd name="T19" fmla="*/ 362 h 79"/>
                    <a:gd name="T20" fmla="*/ 473 w 85"/>
                    <a:gd name="T21" fmla="*/ 471 h 79"/>
                    <a:gd name="T22" fmla="*/ 619 w 85"/>
                    <a:gd name="T23" fmla="*/ 325 h 79"/>
                    <a:gd name="T24" fmla="*/ 518 w 85"/>
                    <a:gd name="T25" fmla="*/ 225 h 79"/>
                    <a:gd name="T26" fmla="*/ 370 w 85"/>
                    <a:gd name="T27" fmla="*/ 197 h 79"/>
                    <a:gd name="T28" fmla="*/ 510 w 85"/>
                    <a:gd name="T29" fmla="*/ 77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5" h="79">
                      <a:moveTo>
                        <a:pt x="54" y="0"/>
                      </a:moveTo>
                      <a:cubicBezTo>
                        <a:pt x="59" y="17"/>
                        <a:pt x="85" y="33"/>
                        <a:pt x="79" y="54"/>
                      </a:cubicBezTo>
                      <a:cubicBezTo>
                        <a:pt x="77" y="60"/>
                        <a:pt x="75" y="63"/>
                        <a:pt x="69" y="63"/>
                      </a:cubicBezTo>
                      <a:cubicBezTo>
                        <a:pt x="64" y="64"/>
                        <a:pt x="58" y="63"/>
                        <a:pt x="53" y="63"/>
                      </a:cubicBezTo>
                      <a:cubicBezTo>
                        <a:pt x="48" y="63"/>
                        <a:pt x="41" y="60"/>
                        <a:pt x="37" y="62"/>
                      </a:cubicBezTo>
                      <a:cubicBezTo>
                        <a:pt x="30" y="64"/>
                        <a:pt x="34" y="69"/>
                        <a:pt x="32" y="73"/>
                      </a:cubicBezTo>
                      <a:cubicBezTo>
                        <a:pt x="31" y="75"/>
                        <a:pt x="31" y="76"/>
                        <a:pt x="30" y="77"/>
                      </a:cubicBezTo>
                      <a:cubicBezTo>
                        <a:pt x="22" y="72"/>
                        <a:pt x="8" y="77"/>
                        <a:pt x="0" y="79"/>
                      </a:cubicBezTo>
                      <a:cubicBezTo>
                        <a:pt x="3" y="68"/>
                        <a:pt x="17" y="66"/>
                        <a:pt x="26" y="59"/>
                      </a:cubicBezTo>
                      <a:cubicBezTo>
                        <a:pt x="39" y="48"/>
                        <a:pt x="18" y="49"/>
                        <a:pt x="20" y="37"/>
                      </a:cubicBezTo>
                      <a:cubicBezTo>
                        <a:pt x="29" y="35"/>
                        <a:pt x="38" y="47"/>
                        <a:pt x="48" y="48"/>
                      </a:cubicBezTo>
                      <a:cubicBezTo>
                        <a:pt x="58" y="49"/>
                        <a:pt x="73" y="44"/>
                        <a:pt x="63" y="33"/>
                      </a:cubicBezTo>
                      <a:cubicBezTo>
                        <a:pt x="61" y="30"/>
                        <a:pt x="56" y="25"/>
                        <a:pt x="53" y="23"/>
                      </a:cubicBezTo>
                      <a:cubicBezTo>
                        <a:pt x="48" y="21"/>
                        <a:pt x="42" y="22"/>
                        <a:pt x="38" y="20"/>
                      </a:cubicBezTo>
                      <a:cubicBezTo>
                        <a:pt x="24" y="16"/>
                        <a:pt x="47" y="10"/>
                        <a:pt x="52" y="8"/>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8" name="Freeform 312">
                  <a:extLst>
                    <a:ext uri="{FF2B5EF4-FFF2-40B4-BE49-F238E27FC236}">
                      <a16:creationId xmlns:a16="http://schemas.microsoft.com/office/drawing/2014/main" id="{C7563B83-39A0-06F9-ACD6-3C67C33359AF}"/>
                    </a:ext>
                  </a:extLst>
                </p:cNvPr>
                <p:cNvSpPr>
                  <a:spLocks/>
                </p:cNvSpPr>
                <p:nvPr/>
              </p:nvSpPr>
              <p:spPr bwMode="auto">
                <a:xfrm>
                  <a:off x="3180" y="2410"/>
                  <a:ext cx="60" cy="60"/>
                </a:xfrm>
                <a:custGeom>
                  <a:avLst/>
                  <a:gdLst>
                    <a:gd name="T0" fmla="*/ 19 w 28"/>
                    <a:gd name="T1" fmla="*/ 96 h 28"/>
                    <a:gd name="T2" fmla="*/ 51 w 28"/>
                    <a:gd name="T3" fmla="*/ 206 h 28"/>
                    <a:gd name="T4" fmla="*/ 120 w 28"/>
                    <a:gd name="T5" fmla="*/ 276 h 28"/>
                    <a:gd name="T6" fmla="*/ 189 w 28"/>
                    <a:gd name="T7" fmla="*/ 129 h 28"/>
                    <a:gd name="T8" fmla="*/ 276 w 28"/>
                    <a:gd name="T9" fmla="*/ 0 h 28"/>
                    <a:gd name="T10" fmla="*/ 257 w 28"/>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28">
                      <a:moveTo>
                        <a:pt x="2" y="10"/>
                      </a:moveTo>
                      <a:cubicBezTo>
                        <a:pt x="0" y="14"/>
                        <a:pt x="3" y="18"/>
                        <a:pt x="5" y="21"/>
                      </a:cubicBezTo>
                      <a:cubicBezTo>
                        <a:pt x="7" y="23"/>
                        <a:pt x="9" y="27"/>
                        <a:pt x="12" y="28"/>
                      </a:cubicBezTo>
                      <a:cubicBezTo>
                        <a:pt x="14" y="23"/>
                        <a:pt x="15" y="18"/>
                        <a:pt x="19" y="13"/>
                      </a:cubicBezTo>
                      <a:cubicBezTo>
                        <a:pt x="25" y="8"/>
                        <a:pt x="28" y="9"/>
                        <a:pt x="28" y="0"/>
                      </a:cubicBezTo>
                      <a:cubicBezTo>
                        <a:pt x="27" y="0"/>
                        <a:pt x="27" y="0"/>
                        <a:pt x="26" y="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9" name="Freeform 313">
                  <a:extLst>
                    <a:ext uri="{FF2B5EF4-FFF2-40B4-BE49-F238E27FC236}">
                      <a16:creationId xmlns:a16="http://schemas.microsoft.com/office/drawing/2014/main" id="{415B7C45-8DB4-2A2B-7620-B50CF14DF1EF}"/>
                    </a:ext>
                  </a:extLst>
                </p:cNvPr>
                <p:cNvSpPr>
                  <a:spLocks/>
                </p:cNvSpPr>
                <p:nvPr/>
              </p:nvSpPr>
              <p:spPr bwMode="auto">
                <a:xfrm>
                  <a:off x="3139" y="2464"/>
                  <a:ext cx="34" cy="75"/>
                </a:xfrm>
                <a:custGeom>
                  <a:avLst/>
                  <a:gdLst>
                    <a:gd name="T0" fmla="*/ 40 w 16"/>
                    <a:gd name="T1" fmla="*/ 0 h 35"/>
                    <a:gd name="T2" fmla="*/ 145 w 16"/>
                    <a:gd name="T3" fmla="*/ 276 h 35"/>
                    <a:gd name="T4" fmla="*/ 0 w 16"/>
                    <a:gd name="T5" fmla="*/ 345 h 35"/>
                    <a:gd name="T6" fmla="*/ 60 w 16"/>
                    <a:gd name="T7" fmla="*/ 180 h 35"/>
                    <a:gd name="T8" fmla="*/ 40 w 16"/>
                    <a:gd name="T9" fmla="*/ 28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5">
                      <a:moveTo>
                        <a:pt x="4" y="0"/>
                      </a:moveTo>
                      <a:cubicBezTo>
                        <a:pt x="11" y="5"/>
                        <a:pt x="16" y="19"/>
                        <a:pt x="15" y="28"/>
                      </a:cubicBezTo>
                      <a:cubicBezTo>
                        <a:pt x="10" y="30"/>
                        <a:pt x="5" y="35"/>
                        <a:pt x="0" y="35"/>
                      </a:cubicBezTo>
                      <a:cubicBezTo>
                        <a:pt x="6" y="30"/>
                        <a:pt x="7" y="25"/>
                        <a:pt x="6" y="18"/>
                      </a:cubicBezTo>
                      <a:cubicBezTo>
                        <a:pt x="5" y="14"/>
                        <a:pt x="2" y="7"/>
                        <a:pt x="4" y="3"/>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0" name="Freeform 314">
                  <a:extLst>
                    <a:ext uri="{FF2B5EF4-FFF2-40B4-BE49-F238E27FC236}">
                      <a16:creationId xmlns:a16="http://schemas.microsoft.com/office/drawing/2014/main" id="{BC69CCB3-FE6C-7458-CB3C-C1F8C09F5393}"/>
                    </a:ext>
                  </a:extLst>
                </p:cNvPr>
                <p:cNvSpPr>
                  <a:spLocks/>
                </p:cNvSpPr>
                <p:nvPr/>
              </p:nvSpPr>
              <p:spPr bwMode="auto">
                <a:xfrm>
                  <a:off x="3065" y="2528"/>
                  <a:ext cx="126" cy="197"/>
                </a:xfrm>
                <a:custGeom>
                  <a:avLst/>
                  <a:gdLst>
                    <a:gd name="T0" fmla="*/ 145 w 59"/>
                    <a:gd name="T1" fmla="*/ 120 h 92"/>
                    <a:gd name="T2" fmla="*/ 342 w 59"/>
                    <a:gd name="T3" fmla="*/ 69 h 92"/>
                    <a:gd name="T4" fmla="*/ 478 w 59"/>
                    <a:gd name="T5" fmla="*/ 0 h 92"/>
                    <a:gd name="T6" fmla="*/ 547 w 59"/>
                    <a:gd name="T7" fmla="*/ 274 h 92"/>
                    <a:gd name="T8" fmla="*/ 547 w 59"/>
                    <a:gd name="T9" fmla="*/ 570 h 92"/>
                    <a:gd name="T10" fmla="*/ 457 w 59"/>
                    <a:gd name="T11" fmla="*/ 559 h 92"/>
                    <a:gd name="T12" fmla="*/ 369 w 59"/>
                    <a:gd name="T13" fmla="*/ 559 h 92"/>
                    <a:gd name="T14" fmla="*/ 256 w 59"/>
                    <a:gd name="T15" fmla="*/ 670 h 92"/>
                    <a:gd name="T16" fmla="*/ 188 w 59"/>
                    <a:gd name="T17" fmla="*/ 824 h 92"/>
                    <a:gd name="T18" fmla="*/ 0 w 59"/>
                    <a:gd name="T19" fmla="*/ 904 h 92"/>
                    <a:gd name="T20" fmla="*/ 120 w 59"/>
                    <a:gd name="T21" fmla="*/ 824 h 92"/>
                    <a:gd name="T22" fmla="*/ 156 w 59"/>
                    <a:gd name="T23" fmla="*/ 679 h 92"/>
                    <a:gd name="T24" fmla="*/ 301 w 59"/>
                    <a:gd name="T25" fmla="*/ 510 h 92"/>
                    <a:gd name="T26" fmla="*/ 478 w 59"/>
                    <a:gd name="T27" fmla="*/ 325 h 92"/>
                    <a:gd name="T28" fmla="*/ 293 w 59"/>
                    <a:gd name="T29" fmla="*/ 180 h 92"/>
                    <a:gd name="T30" fmla="*/ 188 w 59"/>
                    <a:gd name="T31" fmla="*/ 128 h 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 h="92">
                      <a:moveTo>
                        <a:pt x="15" y="12"/>
                      </a:moveTo>
                      <a:cubicBezTo>
                        <a:pt x="21" y="10"/>
                        <a:pt x="28" y="10"/>
                        <a:pt x="35" y="7"/>
                      </a:cubicBezTo>
                      <a:cubicBezTo>
                        <a:pt x="39" y="6"/>
                        <a:pt x="45" y="0"/>
                        <a:pt x="49" y="0"/>
                      </a:cubicBezTo>
                      <a:cubicBezTo>
                        <a:pt x="51" y="9"/>
                        <a:pt x="54" y="19"/>
                        <a:pt x="56" y="28"/>
                      </a:cubicBezTo>
                      <a:cubicBezTo>
                        <a:pt x="59" y="39"/>
                        <a:pt x="57" y="48"/>
                        <a:pt x="56" y="58"/>
                      </a:cubicBezTo>
                      <a:cubicBezTo>
                        <a:pt x="54" y="60"/>
                        <a:pt x="50" y="58"/>
                        <a:pt x="47" y="57"/>
                      </a:cubicBezTo>
                      <a:cubicBezTo>
                        <a:pt x="44" y="57"/>
                        <a:pt x="41" y="56"/>
                        <a:pt x="38" y="57"/>
                      </a:cubicBezTo>
                      <a:cubicBezTo>
                        <a:pt x="32" y="58"/>
                        <a:pt x="27" y="62"/>
                        <a:pt x="26" y="68"/>
                      </a:cubicBezTo>
                      <a:cubicBezTo>
                        <a:pt x="24" y="73"/>
                        <a:pt x="22" y="79"/>
                        <a:pt x="19" y="84"/>
                      </a:cubicBezTo>
                      <a:cubicBezTo>
                        <a:pt x="13" y="91"/>
                        <a:pt x="7" y="89"/>
                        <a:pt x="0" y="92"/>
                      </a:cubicBezTo>
                      <a:cubicBezTo>
                        <a:pt x="4" y="92"/>
                        <a:pt x="10" y="86"/>
                        <a:pt x="12" y="84"/>
                      </a:cubicBezTo>
                      <a:cubicBezTo>
                        <a:pt x="15" y="80"/>
                        <a:pt x="16" y="74"/>
                        <a:pt x="16" y="69"/>
                      </a:cubicBezTo>
                      <a:cubicBezTo>
                        <a:pt x="16" y="58"/>
                        <a:pt x="21" y="57"/>
                        <a:pt x="31" y="52"/>
                      </a:cubicBezTo>
                      <a:cubicBezTo>
                        <a:pt x="37" y="48"/>
                        <a:pt x="47" y="41"/>
                        <a:pt x="49" y="33"/>
                      </a:cubicBezTo>
                      <a:cubicBezTo>
                        <a:pt x="51" y="23"/>
                        <a:pt x="36" y="22"/>
                        <a:pt x="30" y="18"/>
                      </a:cubicBezTo>
                      <a:cubicBezTo>
                        <a:pt x="26" y="17"/>
                        <a:pt x="23" y="14"/>
                        <a:pt x="19" y="13"/>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1" name="Freeform 315">
                  <a:extLst>
                    <a:ext uri="{FF2B5EF4-FFF2-40B4-BE49-F238E27FC236}">
                      <a16:creationId xmlns:a16="http://schemas.microsoft.com/office/drawing/2014/main" id="{D403E405-51C3-E12F-F4DA-81AE26F0E4A6}"/>
                    </a:ext>
                  </a:extLst>
                </p:cNvPr>
                <p:cNvSpPr>
                  <a:spLocks/>
                </p:cNvSpPr>
                <p:nvPr/>
              </p:nvSpPr>
              <p:spPr bwMode="auto">
                <a:xfrm>
                  <a:off x="3090" y="2643"/>
                  <a:ext cx="101" cy="152"/>
                </a:xfrm>
                <a:custGeom>
                  <a:avLst/>
                  <a:gdLst>
                    <a:gd name="T0" fmla="*/ 0 w 47"/>
                    <a:gd name="T1" fmla="*/ 345 h 71"/>
                    <a:gd name="T2" fmla="*/ 120 w 47"/>
                    <a:gd name="T3" fmla="*/ 225 h 71"/>
                    <a:gd name="T4" fmla="*/ 172 w 47"/>
                    <a:gd name="T5" fmla="*/ 69 h 71"/>
                    <a:gd name="T6" fmla="*/ 466 w 47"/>
                    <a:gd name="T7" fmla="*/ 51 h 71"/>
                    <a:gd name="T8" fmla="*/ 415 w 47"/>
                    <a:gd name="T9" fmla="*/ 120 h 71"/>
                    <a:gd name="T10" fmla="*/ 378 w 47"/>
                    <a:gd name="T11" fmla="*/ 206 h 71"/>
                    <a:gd name="T12" fmla="*/ 355 w 47"/>
                    <a:gd name="T13" fmla="*/ 413 h 71"/>
                    <a:gd name="T14" fmla="*/ 318 w 47"/>
                    <a:gd name="T15" fmla="*/ 610 h 71"/>
                    <a:gd name="T16" fmla="*/ 148 w 47"/>
                    <a:gd name="T17" fmla="*/ 696 h 71"/>
                    <a:gd name="T18" fmla="*/ 258 w 47"/>
                    <a:gd name="T19" fmla="*/ 370 h 71"/>
                    <a:gd name="T20" fmla="*/ 138 w 47"/>
                    <a:gd name="T21" fmla="*/ 402 h 71"/>
                    <a:gd name="T22" fmla="*/ 0 w 47"/>
                    <a:gd name="T23" fmla="*/ 413 h 71"/>
                    <a:gd name="T24" fmla="*/ 9 w 47"/>
                    <a:gd name="T25" fmla="*/ 370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71">
                      <a:moveTo>
                        <a:pt x="0" y="35"/>
                      </a:moveTo>
                      <a:cubicBezTo>
                        <a:pt x="6" y="35"/>
                        <a:pt x="10" y="28"/>
                        <a:pt x="12" y="23"/>
                      </a:cubicBezTo>
                      <a:cubicBezTo>
                        <a:pt x="13" y="18"/>
                        <a:pt x="13" y="11"/>
                        <a:pt x="17" y="7"/>
                      </a:cubicBezTo>
                      <a:cubicBezTo>
                        <a:pt x="23" y="0"/>
                        <a:pt x="39" y="1"/>
                        <a:pt x="47" y="5"/>
                      </a:cubicBezTo>
                      <a:cubicBezTo>
                        <a:pt x="47" y="8"/>
                        <a:pt x="44" y="10"/>
                        <a:pt x="42" y="12"/>
                      </a:cubicBezTo>
                      <a:cubicBezTo>
                        <a:pt x="40" y="15"/>
                        <a:pt x="39" y="18"/>
                        <a:pt x="38" y="21"/>
                      </a:cubicBezTo>
                      <a:cubicBezTo>
                        <a:pt x="36" y="28"/>
                        <a:pt x="36" y="35"/>
                        <a:pt x="36" y="42"/>
                      </a:cubicBezTo>
                      <a:cubicBezTo>
                        <a:pt x="35" y="48"/>
                        <a:pt x="35" y="57"/>
                        <a:pt x="32" y="62"/>
                      </a:cubicBezTo>
                      <a:cubicBezTo>
                        <a:pt x="27" y="68"/>
                        <a:pt x="19" y="66"/>
                        <a:pt x="15" y="71"/>
                      </a:cubicBezTo>
                      <a:cubicBezTo>
                        <a:pt x="22" y="69"/>
                        <a:pt x="33" y="45"/>
                        <a:pt x="26" y="38"/>
                      </a:cubicBezTo>
                      <a:cubicBezTo>
                        <a:pt x="22" y="34"/>
                        <a:pt x="17" y="38"/>
                        <a:pt x="14" y="41"/>
                      </a:cubicBezTo>
                      <a:cubicBezTo>
                        <a:pt x="9" y="44"/>
                        <a:pt x="5" y="44"/>
                        <a:pt x="0" y="42"/>
                      </a:cubicBezTo>
                      <a:cubicBezTo>
                        <a:pt x="0" y="41"/>
                        <a:pt x="0" y="39"/>
                        <a:pt x="1" y="38"/>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2" name="Freeform 316">
                  <a:extLst>
                    <a:ext uri="{FF2B5EF4-FFF2-40B4-BE49-F238E27FC236}">
                      <a16:creationId xmlns:a16="http://schemas.microsoft.com/office/drawing/2014/main" id="{D4E0D84C-FBB4-9D72-7A4C-71574C7310E0}"/>
                    </a:ext>
                  </a:extLst>
                </p:cNvPr>
                <p:cNvSpPr>
                  <a:spLocks/>
                </p:cNvSpPr>
                <p:nvPr/>
              </p:nvSpPr>
              <p:spPr bwMode="auto">
                <a:xfrm>
                  <a:off x="3214" y="2677"/>
                  <a:ext cx="58" cy="65"/>
                </a:xfrm>
                <a:custGeom>
                  <a:avLst/>
                  <a:gdLst>
                    <a:gd name="T0" fmla="*/ 60 w 27"/>
                    <a:gd name="T1" fmla="*/ 61 h 30"/>
                    <a:gd name="T2" fmla="*/ 0 w 27"/>
                    <a:gd name="T3" fmla="*/ 225 h 30"/>
                    <a:gd name="T4" fmla="*/ 120 w 27"/>
                    <a:gd name="T5" fmla="*/ 217 h 30"/>
                    <a:gd name="T6" fmla="*/ 198 w 27"/>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0">
                      <a:moveTo>
                        <a:pt x="6" y="6"/>
                      </a:moveTo>
                      <a:cubicBezTo>
                        <a:pt x="2" y="9"/>
                        <a:pt x="0" y="17"/>
                        <a:pt x="0" y="22"/>
                      </a:cubicBezTo>
                      <a:cubicBezTo>
                        <a:pt x="1" y="30"/>
                        <a:pt x="7" y="24"/>
                        <a:pt x="12" y="21"/>
                      </a:cubicBezTo>
                      <a:cubicBezTo>
                        <a:pt x="17" y="18"/>
                        <a:pt x="27" y="6"/>
                        <a:pt x="20" y="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3" name="Freeform 317">
                  <a:extLst>
                    <a:ext uri="{FF2B5EF4-FFF2-40B4-BE49-F238E27FC236}">
                      <a16:creationId xmlns:a16="http://schemas.microsoft.com/office/drawing/2014/main" id="{C6945202-E674-61BC-F47A-89057CA8B56A}"/>
                    </a:ext>
                  </a:extLst>
                </p:cNvPr>
                <p:cNvSpPr>
                  <a:spLocks/>
                </p:cNvSpPr>
                <p:nvPr/>
              </p:nvSpPr>
              <p:spPr bwMode="auto">
                <a:xfrm>
                  <a:off x="3137" y="3064"/>
                  <a:ext cx="77" cy="112"/>
                </a:xfrm>
                <a:custGeom>
                  <a:avLst/>
                  <a:gdLst>
                    <a:gd name="T0" fmla="*/ 77 w 36"/>
                    <a:gd name="T1" fmla="*/ 19 h 52"/>
                    <a:gd name="T2" fmla="*/ 353 w 36"/>
                    <a:gd name="T3" fmla="*/ 302 h 52"/>
                    <a:gd name="T4" fmla="*/ 51 w 36"/>
                    <a:gd name="T5" fmla="*/ 519 h 52"/>
                    <a:gd name="T6" fmla="*/ 96 w 36"/>
                    <a:gd name="T7" fmla="*/ 370 h 52"/>
                    <a:gd name="T8" fmla="*/ 109 w 36"/>
                    <a:gd name="T9" fmla="*/ 241 h 52"/>
                    <a:gd name="T10" fmla="*/ 51 w 36"/>
                    <a:gd name="T11" fmla="*/ 149 h 52"/>
                    <a:gd name="T12" fmla="*/ 0 w 36"/>
                    <a:gd name="T13" fmla="*/ 28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2">
                      <a:moveTo>
                        <a:pt x="8" y="2"/>
                      </a:moveTo>
                      <a:cubicBezTo>
                        <a:pt x="21" y="0"/>
                        <a:pt x="33" y="19"/>
                        <a:pt x="36" y="30"/>
                      </a:cubicBezTo>
                      <a:cubicBezTo>
                        <a:pt x="22" y="20"/>
                        <a:pt x="11" y="43"/>
                        <a:pt x="5" y="52"/>
                      </a:cubicBezTo>
                      <a:cubicBezTo>
                        <a:pt x="7" y="48"/>
                        <a:pt x="9" y="42"/>
                        <a:pt x="10" y="37"/>
                      </a:cubicBezTo>
                      <a:cubicBezTo>
                        <a:pt x="10" y="33"/>
                        <a:pt x="11" y="27"/>
                        <a:pt x="11" y="24"/>
                      </a:cubicBezTo>
                      <a:cubicBezTo>
                        <a:pt x="10" y="21"/>
                        <a:pt x="6" y="18"/>
                        <a:pt x="5" y="15"/>
                      </a:cubicBezTo>
                      <a:cubicBezTo>
                        <a:pt x="3" y="11"/>
                        <a:pt x="2" y="6"/>
                        <a:pt x="0" y="3"/>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4" name="Freeform 318">
                  <a:extLst>
                    <a:ext uri="{FF2B5EF4-FFF2-40B4-BE49-F238E27FC236}">
                      <a16:creationId xmlns:a16="http://schemas.microsoft.com/office/drawing/2014/main" id="{D3944757-3CA0-4947-7D31-9671113A0B08}"/>
                    </a:ext>
                  </a:extLst>
                </p:cNvPr>
                <p:cNvSpPr>
                  <a:spLocks/>
                </p:cNvSpPr>
                <p:nvPr/>
              </p:nvSpPr>
              <p:spPr bwMode="auto">
                <a:xfrm>
                  <a:off x="3150" y="3163"/>
                  <a:ext cx="92" cy="94"/>
                </a:xfrm>
                <a:custGeom>
                  <a:avLst/>
                  <a:gdLst>
                    <a:gd name="T0" fmla="*/ 120 w 43"/>
                    <a:gd name="T1" fmla="*/ 0 h 44"/>
                    <a:gd name="T2" fmla="*/ 156 w 43"/>
                    <a:gd name="T3" fmla="*/ 205 h 44"/>
                    <a:gd name="T4" fmla="*/ 0 w 43"/>
                    <a:gd name="T5" fmla="*/ 265 h 44"/>
                    <a:gd name="T6" fmla="*/ 145 w 43"/>
                    <a:gd name="T7" fmla="*/ 333 h 44"/>
                    <a:gd name="T8" fmla="*/ 293 w 43"/>
                    <a:gd name="T9" fmla="*/ 402 h 44"/>
                    <a:gd name="T10" fmla="*/ 362 w 43"/>
                    <a:gd name="T11" fmla="*/ 120 h 44"/>
                    <a:gd name="T12" fmla="*/ 188 w 43"/>
                    <a:gd name="T13" fmla="*/ 12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4">
                      <a:moveTo>
                        <a:pt x="12" y="0"/>
                      </a:moveTo>
                      <a:cubicBezTo>
                        <a:pt x="14" y="6"/>
                        <a:pt x="18" y="14"/>
                        <a:pt x="16" y="21"/>
                      </a:cubicBezTo>
                      <a:cubicBezTo>
                        <a:pt x="13" y="31"/>
                        <a:pt x="5" y="22"/>
                        <a:pt x="0" y="27"/>
                      </a:cubicBezTo>
                      <a:cubicBezTo>
                        <a:pt x="5" y="29"/>
                        <a:pt x="10" y="31"/>
                        <a:pt x="15" y="34"/>
                      </a:cubicBezTo>
                      <a:cubicBezTo>
                        <a:pt x="19" y="36"/>
                        <a:pt x="24" y="40"/>
                        <a:pt x="30" y="41"/>
                      </a:cubicBezTo>
                      <a:cubicBezTo>
                        <a:pt x="43" y="44"/>
                        <a:pt x="40" y="20"/>
                        <a:pt x="37" y="12"/>
                      </a:cubicBezTo>
                      <a:cubicBezTo>
                        <a:pt x="34" y="15"/>
                        <a:pt x="23" y="12"/>
                        <a:pt x="19" y="12"/>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5" name="Freeform 319">
                  <a:extLst>
                    <a:ext uri="{FF2B5EF4-FFF2-40B4-BE49-F238E27FC236}">
                      <a16:creationId xmlns:a16="http://schemas.microsoft.com/office/drawing/2014/main" id="{CFA9D0EC-F300-8A10-5BD7-A916A4795364}"/>
                    </a:ext>
                  </a:extLst>
                </p:cNvPr>
                <p:cNvSpPr>
                  <a:spLocks/>
                </p:cNvSpPr>
                <p:nvPr/>
              </p:nvSpPr>
              <p:spPr bwMode="auto">
                <a:xfrm>
                  <a:off x="3208" y="2725"/>
                  <a:ext cx="85" cy="198"/>
                </a:xfrm>
                <a:custGeom>
                  <a:avLst/>
                  <a:gdLst>
                    <a:gd name="T0" fmla="*/ 19 w 40"/>
                    <a:gd name="T1" fmla="*/ 77 h 93"/>
                    <a:gd name="T2" fmla="*/ 60 w 40"/>
                    <a:gd name="T3" fmla="*/ 164 h 93"/>
                    <a:gd name="T4" fmla="*/ 68 w 40"/>
                    <a:gd name="T5" fmla="*/ 281 h 93"/>
                    <a:gd name="T6" fmla="*/ 136 w 40"/>
                    <a:gd name="T7" fmla="*/ 481 h 93"/>
                    <a:gd name="T8" fmla="*/ 349 w 40"/>
                    <a:gd name="T9" fmla="*/ 839 h 93"/>
                    <a:gd name="T10" fmla="*/ 357 w 40"/>
                    <a:gd name="T11" fmla="*/ 898 h 93"/>
                    <a:gd name="T12" fmla="*/ 281 w 40"/>
                    <a:gd name="T13" fmla="*/ 402 h 93"/>
                    <a:gd name="T14" fmla="*/ 153 w 40"/>
                    <a:gd name="T15" fmla="*/ 172 h 93"/>
                    <a:gd name="T16" fmla="*/ 213 w 40"/>
                    <a:gd name="T17" fmla="*/ 0 h 93"/>
                    <a:gd name="T18" fmla="*/ 68 w 40"/>
                    <a:gd name="T19" fmla="*/ 4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93">
                      <a:moveTo>
                        <a:pt x="2" y="8"/>
                      </a:moveTo>
                      <a:cubicBezTo>
                        <a:pt x="0" y="10"/>
                        <a:pt x="5" y="15"/>
                        <a:pt x="6" y="17"/>
                      </a:cubicBezTo>
                      <a:cubicBezTo>
                        <a:pt x="7" y="21"/>
                        <a:pt x="7" y="25"/>
                        <a:pt x="7" y="29"/>
                      </a:cubicBezTo>
                      <a:cubicBezTo>
                        <a:pt x="8" y="38"/>
                        <a:pt x="6" y="45"/>
                        <a:pt x="14" y="50"/>
                      </a:cubicBezTo>
                      <a:cubicBezTo>
                        <a:pt x="27" y="59"/>
                        <a:pt x="33" y="71"/>
                        <a:pt x="36" y="87"/>
                      </a:cubicBezTo>
                      <a:cubicBezTo>
                        <a:pt x="36" y="89"/>
                        <a:pt x="36" y="91"/>
                        <a:pt x="37" y="93"/>
                      </a:cubicBezTo>
                      <a:cubicBezTo>
                        <a:pt x="40" y="75"/>
                        <a:pt x="39" y="58"/>
                        <a:pt x="29" y="42"/>
                      </a:cubicBezTo>
                      <a:cubicBezTo>
                        <a:pt x="25" y="36"/>
                        <a:pt x="17" y="26"/>
                        <a:pt x="16" y="18"/>
                      </a:cubicBezTo>
                      <a:cubicBezTo>
                        <a:pt x="16" y="12"/>
                        <a:pt x="25" y="5"/>
                        <a:pt x="22" y="0"/>
                      </a:cubicBezTo>
                      <a:cubicBezTo>
                        <a:pt x="17" y="1"/>
                        <a:pt x="13" y="7"/>
                        <a:pt x="7" y="4"/>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6" name="Freeform 320">
                  <a:extLst>
                    <a:ext uri="{FF2B5EF4-FFF2-40B4-BE49-F238E27FC236}">
                      <a16:creationId xmlns:a16="http://schemas.microsoft.com/office/drawing/2014/main" id="{C31B540C-2E4D-D826-FF15-F56B906AB939}"/>
                    </a:ext>
                  </a:extLst>
                </p:cNvPr>
                <p:cNvSpPr>
                  <a:spLocks/>
                </p:cNvSpPr>
                <p:nvPr/>
              </p:nvSpPr>
              <p:spPr bwMode="auto">
                <a:xfrm>
                  <a:off x="3191" y="2109"/>
                  <a:ext cx="66" cy="115"/>
                </a:xfrm>
                <a:custGeom>
                  <a:avLst/>
                  <a:gdLst>
                    <a:gd name="T0" fmla="*/ 0 w 31"/>
                    <a:gd name="T1" fmla="*/ 60 h 54"/>
                    <a:gd name="T2" fmla="*/ 153 w 31"/>
                    <a:gd name="T3" fmla="*/ 196 h 54"/>
                    <a:gd name="T4" fmla="*/ 196 w 31"/>
                    <a:gd name="T5" fmla="*/ 326 h 54"/>
                    <a:gd name="T6" fmla="*/ 145 w 31"/>
                    <a:gd name="T7" fmla="*/ 426 h 54"/>
                    <a:gd name="T8" fmla="*/ 241 w 31"/>
                    <a:gd name="T9" fmla="*/ 445 h 54"/>
                    <a:gd name="T10" fmla="*/ 258 w 31"/>
                    <a:gd name="T11" fmla="*/ 173 h 54"/>
                    <a:gd name="T12" fmla="*/ 204 w 31"/>
                    <a:gd name="T13" fmla="*/ 49 h 54"/>
                    <a:gd name="T14" fmla="*/ 85 w 31"/>
                    <a:gd name="T15" fmla="*/ 28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54">
                      <a:moveTo>
                        <a:pt x="0" y="6"/>
                      </a:moveTo>
                      <a:cubicBezTo>
                        <a:pt x="2" y="14"/>
                        <a:pt x="12" y="14"/>
                        <a:pt x="16" y="20"/>
                      </a:cubicBezTo>
                      <a:cubicBezTo>
                        <a:pt x="19" y="25"/>
                        <a:pt x="19" y="29"/>
                        <a:pt x="20" y="34"/>
                      </a:cubicBezTo>
                      <a:cubicBezTo>
                        <a:pt x="20" y="40"/>
                        <a:pt x="19" y="41"/>
                        <a:pt x="15" y="44"/>
                      </a:cubicBezTo>
                      <a:cubicBezTo>
                        <a:pt x="5" y="51"/>
                        <a:pt x="20" y="54"/>
                        <a:pt x="25" y="46"/>
                      </a:cubicBezTo>
                      <a:cubicBezTo>
                        <a:pt x="31" y="38"/>
                        <a:pt x="29" y="27"/>
                        <a:pt x="27" y="18"/>
                      </a:cubicBezTo>
                      <a:cubicBezTo>
                        <a:pt x="25" y="14"/>
                        <a:pt x="24" y="8"/>
                        <a:pt x="21" y="5"/>
                      </a:cubicBezTo>
                      <a:cubicBezTo>
                        <a:pt x="17" y="0"/>
                        <a:pt x="14" y="4"/>
                        <a:pt x="9" y="3"/>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7" name="Freeform 321">
                  <a:extLst>
                    <a:ext uri="{FF2B5EF4-FFF2-40B4-BE49-F238E27FC236}">
                      <a16:creationId xmlns:a16="http://schemas.microsoft.com/office/drawing/2014/main" id="{B4421287-C56F-7946-8566-2727CE08E6FC}"/>
                    </a:ext>
                  </a:extLst>
                </p:cNvPr>
                <p:cNvSpPr>
                  <a:spLocks/>
                </p:cNvSpPr>
                <p:nvPr/>
              </p:nvSpPr>
              <p:spPr bwMode="auto">
                <a:xfrm>
                  <a:off x="3167" y="1955"/>
                  <a:ext cx="36" cy="68"/>
                </a:xfrm>
                <a:custGeom>
                  <a:avLst/>
                  <a:gdLst>
                    <a:gd name="T0" fmla="*/ 0 w 17"/>
                    <a:gd name="T1" fmla="*/ 104 h 32"/>
                    <a:gd name="T2" fmla="*/ 104 w 17"/>
                    <a:gd name="T3" fmla="*/ 308 h 32"/>
                    <a:gd name="T4" fmla="*/ 152 w 17"/>
                    <a:gd name="T5" fmla="*/ 153 h 32"/>
                    <a:gd name="T6" fmla="*/ 104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11"/>
                      </a:moveTo>
                      <a:cubicBezTo>
                        <a:pt x="10" y="5"/>
                        <a:pt x="11" y="26"/>
                        <a:pt x="11" y="32"/>
                      </a:cubicBezTo>
                      <a:cubicBezTo>
                        <a:pt x="17" y="31"/>
                        <a:pt x="17" y="20"/>
                        <a:pt x="16" y="16"/>
                      </a:cubicBezTo>
                      <a:cubicBezTo>
                        <a:pt x="15" y="12"/>
                        <a:pt x="10" y="3"/>
                        <a:pt x="11" y="0"/>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8" name="Freeform 322">
                  <a:extLst>
                    <a:ext uri="{FF2B5EF4-FFF2-40B4-BE49-F238E27FC236}">
                      <a16:creationId xmlns:a16="http://schemas.microsoft.com/office/drawing/2014/main" id="{6B461EC2-3ACA-1F8D-1703-2D871368D819}"/>
                    </a:ext>
                  </a:extLst>
                </p:cNvPr>
                <p:cNvSpPr>
                  <a:spLocks/>
                </p:cNvSpPr>
                <p:nvPr/>
              </p:nvSpPr>
              <p:spPr bwMode="auto">
                <a:xfrm>
                  <a:off x="3173" y="1837"/>
                  <a:ext cx="41" cy="37"/>
                </a:xfrm>
                <a:custGeom>
                  <a:avLst/>
                  <a:gdLst>
                    <a:gd name="T0" fmla="*/ 190 w 19"/>
                    <a:gd name="T1" fmla="*/ 44 h 17"/>
                    <a:gd name="T2" fmla="*/ 101 w 19"/>
                    <a:gd name="T3" fmla="*/ 61 h 17"/>
                    <a:gd name="T4" fmla="*/ 112 w 19"/>
                    <a:gd name="T5" fmla="*/ 176 h 17"/>
                    <a:gd name="T6" fmla="*/ 28 w 19"/>
                    <a:gd name="T7" fmla="*/ 72 h 17"/>
                    <a:gd name="T8" fmla="*/ 80 w 19"/>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9" y="4"/>
                      </a:moveTo>
                      <a:cubicBezTo>
                        <a:pt x="17" y="1"/>
                        <a:pt x="12" y="3"/>
                        <a:pt x="10" y="6"/>
                      </a:cubicBezTo>
                      <a:cubicBezTo>
                        <a:pt x="8" y="10"/>
                        <a:pt x="10" y="13"/>
                        <a:pt x="11" y="17"/>
                      </a:cubicBezTo>
                      <a:cubicBezTo>
                        <a:pt x="6" y="17"/>
                        <a:pt x="4" y="11"/>
                        <a:pt x="3" y="7"/>
                      </a:cubicBezTo>
                      <a:cubicBezTo>
                        <a:pt x="0" y="2"/>
                        <a:pt x="1" y="0"/>
                        <a:pt x="8" y="0"/>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9" name="Freeform 323">
                  <a:extLst>
                    <a:ext uri="{FF2B5EF4-FFF2-40B4-BE49-F238E27FC236}">
                      <a16:creationId xmlns:a16="http://schemas.microsoft.com/office/drawing/2014/main" id="{FB055BE9-DFD4-4170-4ED6-14A39717D98A}"/>
                    </a:ext>
                  </a:extLst>
                </p:cNvPr>
                <p:cNvSpPr>
                  <a:spLocks/>
                </p:cNvSpPr>
                <p:nvPr/>
              </p:nvSpPr>
              <p:spPr bwMode="auto">
                <a:xfrm>
                  <a:off x="3107" y="1887"/>
                  <a:ext cx="22" cy="83"/>
                </a:xfrm>
                <a:custGeom>
                  <a:avLst/>
                  <a:gdLst>
                    <a:gd name="T0" fmla="*/ 20 w 10"/>
                    <a:gd name="T1" fmla="*/ 19 h 39"/>
                    <a:gd name="T2" fmla="*/ 106 w 10"/>
                    <a:gd name="T3" fmla="*/ 213 h 39"/>
                    <a:gd name="T4" fmla="*/ 44 w 10"/>
                    <a:gd name="T5" fmla="*/ 377 h 39"/>
                    <a:gd name="T6" fmla="*/ 9 w 10"/>
                    <a:gd name="T7" fmla="*/ 172 h 39"/>
                    <a:gd name="T8" fmla="*/ 20 w 10"/>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39">
                      <a:moveTo>
                        <a:pt x="2" y="2"/>
                      </a:moveTo>
                      <a:cubicBezTo>
                        <a:pt x="4" y="9"/>
                        <a:pt x="9" y="16"/>
                        <a:pt x="10" y="22"/>
                      </a:cubicBezTo>
                      <a:cubicBezTo>
                        <a:pt x="4" y="25"/>
                        <a:pt x="5" y="33"/>
                        <a:pt x="4" y="39"/>
                      </a:cubicBezTo>
                      <a:cubicBezTo>
                        <a:pt x="0" y="35"/>
                        <a:pt x="1" y="23"/>
                        <a:pt x="1" y="18"/>
                      </a:cubicBezTo>
                      <a:cubicBezTo>
                        <a:pt x="1" y="12"/>
                        <a:pt x="2" y="6"/>
                        <a:pt x="2" y="0"/>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0" name="Freeform 324">
                  <a:extLst>
                    <a:ext uri="{FF2B5EF4-FFF2-40B4-BE49-F238E27FC236}">
                      <a16:creationId xmlns:a16="http://schemas.microsoft.com/office/drawing/2014/main" id="{4B73E57D-A905-7028-1EBD-2CCA15D45F63}"/>
                    </a:ext>
                  </a:extLst>
                </p:cNvPr>
                <p:cNvSpPr>
                  <a:spLocks/>
                </p:cNvSpPr>
                <p:nvPr/>
              </p:nvSpPr>
              <p:spPr bwMode="auto">
                <a:xfrm>
                  <a:off x="3182" y="2410"/>
                  <a:ext cx="60" cy="60"/>
                </a:xfrm>
                <a:custGeom>
                  <a:avLst/>
                  <a:gdLst>
                    <a:gd name="T0" fmla="*/ 69 w 28"/>
                    <a:gd name="T1" fmla="*/ 69 h 28"/>
                    <a:gd name="T2" fmla="*/ 9 w 28"/>
                    <a:gd name="T3" fmla="*/ 156 h 28"/>
                    <a:gd name="T4" fmla="*/ 88 w 28"/>
                    <a:gd name="T5" fmla="*/ 276 h 28"/>
                    <a:gd name="T6" fmla="*/ 129 w 28"/>
                    <a:gd name="T7" fmla="*/ 109 h 28"/>
                    <a:gd name="T8" fmla="*/ 266 w 28"/>
                    <a:gd name="T9" fmla="*/ 60 h 28"/>
                    <a:gd name="T10" fmla="*/ 249 w 28"/>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28">
                      <a:moveTo>
                        <a:pt x="7" y="7"/>
                      </a:moveTo>
                      <a:cubicBezTo>
                        <a:pt x="3" y="6"/>
                        <a:pt x="0" y="12"/>
                        <a:pt x="1" y="16"/>
                      </a:cubicBezTo>
                      <a:cubicBezTo>
                        <a:pt x="2" y="19"/>
                        <a:pt x="7" y="25"/>
                        <a:pt x="9" y="28"/>
                      </a:cubicBezTo>
                      <a:cubicBezTo>
                        <a:pt x="10" y="21"/>
                        <a:pt x="8" y="17"/>
                        <a:pt x="13" y="11"/>
                      </a:cubicBezTo>
                      <a:cubicBezTo>
                        <a:pt x="17" y="7"/>
                        <a:pt x="21" y="4"/>
                        <a:pt x="27" y="6"/>
                      </a:cubicBezTo>
                      <a:cubicBezTo>
                        <a:pt x="28" y="4"/>
                        <a:pt x="25" y="3"/>
                        <a:pt x="25" y="0"/>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1" name="Freeform 325">
                  <a:extLst>
                    <a:ext uri="{FF2B5EF4-FFF2-40B4-BE49-F238E27FC236}">
                      <a16:creationId xmlns:a16="http://schemas.microsoft.com/office/drawing/2014/main" id="{E36A06C1-ABF7-9C55-176C-DF4DFB78F2DF}"/>
                    </a:ext>
                  </a:extLst>
                </p:cNvPr>
                <p:cNvSpPr>
                  <a:spLocks/>
                </p:cNvSpPr>
                <p:nvPr/>
              </p:nvSpPr>
              <p:spPr bwMode="auto">
                <a:xfrm>
                  <a:off x="3122" y="2303"/>
                  <a:ext cx="111" cy="86"/>
                </a:xfrm>
                <a:custGeom>
                  <a:avLst/>
                  <a:gdLst>
                    <a:gd name="T0" fmla="*/ 429 w 52"/>
                    <a:gd name="T1" fmla="*/ 52 h 40"/>
                    <a:gd name="T2" fmla="*/ 318 w 52"/>
                    <a:gd name="T3" fmla="*/ 338 h 40"/>
                    <a:gd name="T4" fmla="*/ 41 w 52"/>
                    <a:gd name="T5" fmla="*/ 398 h 40"/>
                    <a:gd name="T6" fmla="*/ 96 w 52"/>
                    <a:gd name="T7" fmla="*/ 249 h 40"/>
                    <a:gd name="T8" fmla="*/ 265 w 52"/>
                    <a:gd name="T9" fmla="*/ 269 h 40"/>
                    <a:gd name="T10" fmla="*/ 418 w 52"/>
                    <a:gd name="T11" fmla="*/ 172 h 40"/>
                    <a:gd name="T12" fmla="*/ 401 w 52"/>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40">
                      <a:moveTo>
                        <a:pt x="44" y="5"/>
                      </a:moveTo>
                      <a:cubicBezTo>
                        <a:pt x="48" y="16"/>
                        <a:pt x="52" y="36"/>
                        <a:pt x="33" y="34"/>
                      </a:cubicBezTo>
                      <a:cubicBezTo>
                        <a:pt x="26" y="33"/>
                        <a:pt x="0" y="23"/>
                        <a:pt x="4" y="40"/>
                      </a:cubicBezTo>
                      <a:cubicBezTo>
                        <a:pt x="4" y="33"/>
                        <a:pt x="2" y="27"/>
                        <a:pt x="10" y="25"/>
                      </a:cubicBezTo>
                      <a:cubicBezTo>
                        <a:pt x="15" y="24"/>
                        <a:pt x="21" y="28"/>
                        <a:pt x="27" y="27"/>
                      </a:cubicBezTo>
                      <a:cubicBezTo>
                        <a:pt x="33" y="27"/>
                        <a:pt x="41" y="23"/>
                        <a:pt x="43" y="17"/>
                      </a:cubicBezTo>
                      <a:cubicBezTo>
                        <a:pt x="46" y="11"/>
                        <a:pt x="41" y="6"/>
                        <a:pt x="41" y="0"/>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2" name="Freeform 326">
                  <a:extLst>
                    <a:ext uri="{FF2B5EF4-FFF2-40B4-BE49-F238E27FC236}">
                      <a16:creationId xmlns:a16="http://schemas.microsoft.com/office/drawing/2014/main" id="{56A86C70-AEA5-66C3-97D8-F45008C30E5A}"/>
                    </a:ext>
                  </a:extLst>
                </p:cNvPr>
                <p:cNvSpPr>
                  <a:spLocks/>
                </p:cNvSpPr>
                <p:nvPr/>
              </p:nvSpPr>
              <p:spPr bwMode="auto">
                <a:xfrm>
                  <a:off x="3150" y="2470"/>
                  <a:ext cx="17" cy="62"/>
                </a:xfrm>
                <a:custGeom>
                  <a:avLst/>
                  <a:gdLst>
                    <a:gd name="T0" fmla="*/ 40 w 8"/>
                    <a:gd name="T1" fmla="*/ 28 h 29"/>
                    <a:gd name="T2" fmla="*/ 77 w 8"/>
                    <a:gd name="T3" fmla="*/ 173 h 29"/>
                    <a:gd name="T4" fmla="*/ 0 w 8"/>
                    <a:gd name="T5" fmla="*/ 284 h 29"/>
                    <a:gd name="T6" fmla="*/ 19 w 8"/>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9">
                      <a:moveTo>
                        <a:pt x="4" y="3"/>
                      </a:moveTo>
                      <a:cubicBezTo>
                        <a:pt x="5" y="8"/>
                        <a:pt x="7" y="13"/>
                        <a:pt x="8" y="18"/>
                      </a:cubicBezTo>
                      <a:cubicBezTo>
                        <a:pt x="8" y="26"/>
                        <a:pt x="6" y="25"/>
                        <a:pt x="0" y="29"/>
                      </a:cubicBezTo>
                      <a:cubicBezTo>
                        <a:pt x="5" y="22"/>
                        <a:pt x="4" y="8"/>
                        <a:pt x="2" y="0"/>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3" name="Freeform 327">
                  <a:extLst>
                    <a:ext uri="{FF2B5EF4-FFF2-40B4-BE49-F238E27FC236}">
                      <a16:creationId xmlns:a16="http://schemas.microsoft.com/office/drawing/2014/main" id="{B7BD324F-71B0-F067-5151-C06012860F95}"/>
                    </a:ext>
                  </a:extLst>
                </p:cNvPr>
                <p:cNvSpPr>
                  <a:spLocks/>
                </p:cNvSpPr>
                <p:nvPr/>
              </p:nvSpPr>
              <p:spPr bwMode="auto">
                <a:xfrm>
                  <a:off x="3112" y="2650"/>
                  <a:ext cx="76" cy="75"/>
                </a:xfrm>
                <a:custGeom>
                  <a:avLst/>
                  <a:gdLst>
                    <a:gd name="T0" fmla="*/ 49 w 36"/>
                    <a:gd name="T1" fmla="*/ 60 h 35"/>
                    <a:gd name="T2" fmla="*/ 177 w 36"/>
                    <a:gd name="T3" fmla="*/ 9 h 35"/>
                    <a:gd name="T4" fmla="*/ 329 w 36"/>
                    <a:gd name="T5" fmla="*/ 28 h 35"/>
                    <a:gd name="T6" fmla="*/ 264 w 36"/>
                    <a:gd name="T7" fmla="*/ 180 h 35"/>
                    <a:gd name="T8" fmla="*/ 236 w 36"/>
                    <a:gd name="T9" fmla="*/ 345 h 35"/>
                    <a:gd name="T10" fmla="*/ 228 w 36"/>
                    <a:gd name="T11" fmla="*/ 216 h 35"/>
                    <a:gd name="T12" fmla="*/ 205 w 36"/>
                    <a:gd name="T13" fmla="*/ 109 h 35"/>
                    <a:gd name="T14" fmla="*/ 0 w 36"/>
                    <a:gd name="T15" fmla="*/ 216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35">
                      <a:moveTo>
                        <a:pt x="5" y="6"/>
                      </a:moveTo>
                      <a:cubicBezTo>
                        <a:pt x="9" y="2"/>
                        <a:pt x="12" y="0"/>
                        <a:pt x="19" y="1"/>
                      </a:cubicBezTo>
                      <a:cubicBezTo>
                        <a:pt x="22" y="1"/>
                        <a:pt x="33" y="0"/>
                        <a:pt x="35" y="3"/>
                      </a:cubicBezTo>
                      <a:cubicBezTo>
                        <a:pt x="36" y="7"/>
                        <a:pt x="29" y="15"/>
                        <a:pt x="28" y="18"/>
                      </a:cubicBezTo>
                      <a:cubicBezTo>
                        <a:pt x="25" y="24"/>
                        <a:pt x="26" y="29"/>
                        <a:pt x="25" y="35"/>
                      </a:cubicBezTo>
                      <a:cubicBezTo>
                        <a:pt x="24" y="31"/>
                        <a:pt x="23" y="26"/>
                        <a:pt x="24" y="22"/>
                      </a:cubicBezTo>
                      <a:cubicBezTo>
                        <a:pt x="24" y="18"/>
                        <a:pt x="25" y="14"/>
                        <a:pt x="22" y="11"/>
                      </a:cubicBezTo>
                      <a:cubicBezTo>
                        <a:pt x="14" y="3"/>
                        <a:pt x="4" y="16"/>
                        <a:pt x="0" y="22"/>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4" name="Freeform 328">
                  <a:extLst>
                    <a:ext uri="{FF2B5EF4-FFF2-40B4-BE49-F238E27FC236}">
                      <a16:creationId xmlns:a16="http://schemas.microsoft.com/office/drawing/2014/main" id="{164D61EB-A344-227A-AFEB-79B45D6D9248}"/>
                    </a:ext>
                  </a:extLst>
                </p:cNvPr>
                <p:cNvSpPr>
                  <a:spLocks/>
                </p:cNvSpPr>
                <p:nvPr/>
              </p:nvSpPr>
              <p:spPr bwMode="auto">
                <a:xfrm>
                  <a:off x="3041" y="2573"/>
                  <a:ext cx="66" cy="34"/>
                </a:xfrm>
                <a:custGeom>
                  <a:avLst/>
                  <a:gdLst>
                    <a:gd name="T0" fmla="*/ 77 w 31"/>
                    <a:gd name="T1" fmla="*/ 19 h 16"/>
                    <a:gd name="T2" fmla="*/ 273 w 31"/>
                    <a:gd name="T3" fmla="*/ 96 h 16"/>
                    <a:gd name="T4" fmla="*/ 117 w 31"/>
                    <a:gd name="T5" fmla="*/ 0 h 16"/>
                    <a:gd name="T6" fmla="*/ 0 60000 65536"/>
                    <a:gd name="T7" fmla="*/ 0 60000 65536"/>
                    <a:gd name="T8" fmla="*/ 0 60000 65536"/>
                  </a:gdLst>
                  <a:ahLst/>
                  <a:cxnLst>
                    <a:cxn ang="T6">
                      <a:pos x="T0" y="T1"/>
                    </a:cxn>
                    <a:cxn ang="T7">
                      <a:pos x="T2" y="T3"/>
                    </a:cxn>
                    <a:cxn ang="T8">
                      <a:pos x="T4" y="T5"/>
                    </a:cxn>
                  </a:cxnLst>
                  <a:rect l="0" t="0" r="r" b="b"/>
                  <a:pathLst>
                    <a:path w="31" h="16">
                      <a:moveTo>
                        <a:pt x="8" y="2"/>
                      </a:moveTo>
                      <a:cubicBezTo>
                        <a:pt x="0" y="16"/>
                        <a:pt x="23" y="7"/>
                        <a:pt x="28" y="10"/>
                      </a:cubicBezTo>
                      <a:cubicBezTo>
                        <a:pt x="31" y="3"/>
                        <a:pt x="15" y="6"/>
                        <a:pt x="12" y="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5" name="Freeform 329">
                  <a:extLst>
                    <a:ext uri="{FF2B5EF4-FFF2-40B4-BE49-F238E27FC236}">
                      <a16:creationId xmlns:a16="http://schemas.microsoft.com/office/drawing/2014/main" id="{B80E6B4E-51A6-8CDF-A590-C73BF71304E1}"/>
                    </a:ext>
                  </a:extLst>
                </p:cNvPr>
                <p:cNvSpPr>
                  <a:spLocks/>
                </p:cNvSpPr>
                <p:nvPr/>
              </p:nvSpPr>
              <p:spPr bwMode="auto">
                <a:xfrm>
                  <a:off x="3289" y="2630"/>
                  <a:ext cx="68" cy="313"/>
                </a:xfrm>
                <a:custGeom>
                  <a:avLst/>
                  <a:gdLst>
                    <a:gd name="T0" fmla="*/ 153 w 32"/>
                    <a:gd name="T1" fmla="*/ 109 h 146"/>
                    <a:gd name="T2" fmla="*/ 49 w 32"/>
                    <a:gd name="T3" fmla="*/ 266 h 146"/>
                    <a:gd name="T4" fmla="*/ 104 w 32"/>
                    <a:gd name="T5" fmla="*/ 551 h 146"/>
                    <a:gd name="T6" fmla="*/ 85 w 32"/>
                    <a:gd name="T7" fmla="*/ 860 h 146"/>
                    <a:gd name="T8" fmla="*/ 40 w 32"/>
                    <a:gd name="T9" fmla="*/ 1205 h 146"/>
                    <a:gd name="T10" fmla="*/ 104 w 32"/>
                    <a:gd name="T11" fmla="*/ 1361 h 146"/>
                    <a:gd name="T12" fmla="*/ 257 w 32"/>
                    <a:gd name="T13" fmla="*/ 997 h 146"/>
                    <a:gd name="T14" fmla="*/ 272 w 32"/>
                    <a:gd name="T15" fmla="*/ 474 h 1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146">
                      <a:moveTo>
                        <a:pt x="16" y="11"/>
                      </a:moveTo>
                      <a:cubicBezTo>
                        <a:pt x="4" y="0"/>
                        <a:pt x="7" y="21"/>
                        <a:pt x="5" y="27"/>
                      </a:cubicBezTo>
                      <a:cubicBezTo>
                        <a:pt x="3" y="38"/>
                        <a:pt x="8" y="46"/>
                        <a:pt x="11" y="56"/>
                      </a:cubicBezTo>
                      <a:cubicBezTo>
                        <a:pt x="14" y="66"/>
                        <a:pt x="9" y="77"/>
                        <a:pt x="9" y="87"/>
                      </a:cubicBezTo>
                      <a:cubicBezTo>
                        <a:pt x="8" y="99"/>
                        <a:pt x="6" y="110"/>
                        <a:pt x="4" y="122"/>
                      </a:cubicBezTo>
                      <a:cubicBezTo>
                        <a:pt x="3" y="128"/>
                        <a:pt x="0" y="146"/>
                        <a:pt x="11" y="138"/>
                      </a:cubicBezTo>
                      <a:cubicBezTo>
                        <a:pt x="20" y="132"/>
                        <a:pt x="25" y="111"/>
                        <a:pt x="27" y="101"/>
                      </a:cubicBezTo>
                      <a:cubicBezTo>
                        <a:pt x="29" y="85"/>
                        <a:pt x="32" y="64"/>
                        <a:pt x="28" y="48"/>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6" name="Freeform 330">
                  <a:extLst>
                    <a:ext uri="{FF2B5EF4-FFF2-40B4-BE49-F238E27FC236}">
                      <a16:creationId xmlns:a16="http://schemas.microsoft.com/office/drawing/2014/main" id="{7F437053-4410-2254-AA20-47E21F67B4BE}"/>
                    </a:ext>
                  </a:extLst>
                </p:cNvPr>
                <p:cNvSpPr>
                  <a:spLocks/>
                </p:cNvSpPr>
                <p:nvPr/>
              </p:nvSpPr>
              <p:spPr bwMode="auto">
                <a:xfrm>
                  <a:off x="3287" y="2340"/>
                  <a:ext cx="89" cy="171"/>
                </a:xfrm>
                <a:custGeom>
                  <a:avLst/>
                  <a:gdLst>
                    <a:gd name="T0" fmla="*/ 229 w 42"/>
                    <a:gd name="T1" fmla="*/ 120 h 80"/>
                    <a:gd name="T2" fmla="*/ 36 w 42"/>
                    <a:gd name="T3" fmla="*/ 173 h 80"/>
                    <a:gd name="T4" fmla="*/ 68 w 42"/>
                    <a:gd name="T5" fmla="*/ 325 h 80"/>
                    <a:gd name="T6" fmla="*/ 28 w 42"/>
                    <a:gd name="T7" fmla="*/ 479 h 80"/>
                    <a:gd name="T8" fmla="*/ 28 w 42"/>
                    <a:gd name="T9" fmla="*/ 643 h 80"/>
                    <a:gd name="T10" fmla="*/ 172 w 42"/>
                    <a:gd name="T11" fmla="*/ 686 h 80"/>
                    <a:gd name="T12" fmla="*/ 273 w 42"/>
                    <a:gd name="T13" fmla="*/ 772 h 80"/>
                    <a:gd name="T14" fmla="*/ 373 w 42"/>
                    <a:gd name="T15" fmla="*/ 566 h 80"/>
                    <a:gd name="T16" fmla="*/ 373 w 42"/>
                    <a:gd name="T17" fmla="*/ 301 h 80"/>
                    <a:gd name="T18" fmla="*/ 288 w 42"/>
                    <a:gd name="T19" fmla="*/ 128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80">
                      <a:moveTo>
                        <a:pt x="24" y="12"/>
                      </a:moveTo>
                      <a:cubicBezTo>
                        <a:pt x="16" y="14"/>
                        <a:pt x="3" y="0"/>
                        <a:pt x="4" y="18"/>
                      </a:cubicBezTo>
                      <a:cubicBezTo>
                        <a:pt x="5" y="23"/>
                        <a:pt x="7" y="28"/>
                        <a:pt x="7" y="33"/>
                      </a:cubicBezTo>
                      <a:cubicBezTo>
                        <a:pt x="7" y="40"/>
                        <a:pt x="5" y="44"/>
                        <a:pt x="3" y="49"/>
                      </a:cubicBezTo>
                      <a:cubicBezTo>
                        <a:pt x="2" y="54"/>
                        <a:pt x="0" y="62"/>
                        <a:pt x="3" y="66"/>
                      </a:cubicBezTo>
                      <a:cubicBezTo>
                        <a:pt x="6" y="71"/>
                        <a:pt x="13" y="68"/>
                        <a:pt x="18" y="70"/>
                      </a:cubicBezTo>
                      <a:cubicBezTo>
                        <a:pt x="22" y="72"/>
                        <a:pt x="25" y="80"/>
                        <a:pt x="29" y="79"/>
                      </a:cubicBezTo>
                      <a:cubicBezTo>
                        <a:pt x="36" y="78"/>
                        <a:pt x="38" y="63"/>
                        <a:pt x="39" y="58"/>
                      </a:cubicBezTo>
                      <a:cubicBezTo>
                        <a:pt x="40" y="50"/>
                        <a:pt x="42" y="39"/>
                        <a:pt x="39" y="31"/>
                      </a:cubicBezTo>
                      <a:cubicBezTo>
                        <a:pt x="38" y="24"/>
                        <a:pt x="30" y="19"/>
                        <a:pt x="30" y="13"/>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7" name="Freeform 331">
                  <a:extLst>
                    <a:ext uri="{FF2B5EF4-FFF2-40B4-BE49-F238E27FC236}">
                      <a16:creationId xmlns:a16="http://schemas.microsoft.com/office/drawing/2014/main" id="{6DC4EA34-5C81-BE37-E2CF-B2C0F62B83EA}"/>
                    </a:ext>
                  </a:extLst>
                </p:cNvPr>
                <p:cNvSpPr>
                  <a:spLocks/>
                </p:cNvSpPr>
                <p:nvPr/>
              </p:nvSpPr>
              <p:spPr bwMode="auto">
                <a:xfrm>
                  <a:off x="3325" y="2654"/>
                  <a:ext cx="150" cy="276"/>
                </a:xfrm>
                <a:custGeom>
                  <a:avLst/>
                  <a:gdLst>
                    <a:gd name="T0" fmla="*/ 28 w 70"/>
                    <a:gd name="T1" fmla="*/ 0 h 129"/>
                    <a:gd name="T2" fmla="*/ 189 w 70"/>
                    <a:gd name="T3" fmla="*/ 128 h 129"/>
                    <a:gd name="T4" fmla="*/ 294 w 70"/>
                    <a:gd name="T5" fmla="*/ 257 h 129"/>
                    <a:gd name="T6" fmla="*/ 671 w 70"/>
                    <a:gd name="T7" fmla="*/ 421 h 129"/>
                    <a:gd name="T8" fmla="*/ 266 w 70"/>
                    <a:gd name="T9" fmla="*/ 723 h 129"/>
                    <a:gd name="T10" fmla="*/ 180 w 70"/>
                    <a:gd name="T11" fmla="*/ 997 h 129"/>
                    <a:gd name="T12" fmla="*/ 257 w 70"/>
                    <a:gd name="T13" fmla="*/ 1117 h 129"/>
                    <a:gd name="T14" fmla="*/ 189 w 70"/>
                    <a:gd name="T15" fmla="*/ 1194 h 129"/>
                    <a:gd name="T16" fmla="*/ 0 w 70"/>
                    <a:gd name="T17" fmla="*/ 1264 h 129"/>
                    <a:gd name="T18" fmla="*/ 137 w 70"/>
                    <a:gd name="T19" fmla="*/ 980 h 129"/>
                    <a:gd name="T20" fmla="*/ 137 w 70"/>
                    <a:gd name="T21" fmla="*/ 655 h 129"/>
                    <a:gd name="T22" fmla="*/ 165 w 70"/>
                    <a:gd name="T23" fmla="*/ 362 h 129"/>
                    <a:gd name="T24" fmla="*/ 77 w 70"/>
                    <a:gd name="T25" fmla="*/ 216 h 129"/>
                    <a:gd name="T26" fmla="*/ 51 w 70"/>
                    <a:gd name="T27" fmla="*/ 51 h 129"/>
                    <a:gd name="T28" fmla="*/ 19 w 70"/>
                    <a:gd name="T29" fmla="*/ 19 h 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0" h="129">
                      <a:moveTo>
                        <a:pt x="3" y="0"/>
                      </a:moveTo>
                      <a:cubicBezTo>
                        <a:pt x="11" y="1"/>
                        <a:pt x="17" y="5"/>
                        <a:pt x="19" y="13"/>
                      </a:cubicBezTo>
                      <a:cubicBezTo>
                        <a:pt x="21" y="22"/>
                        <a:pt x="20" y="25"/>
                        <a:pt x="30" y="26"/>
                      </a:cubicBezTo>
                      <a:cubicBezTo>
                        <a:pt x="40" y="28"/>
                        <a:pt x="70" y="26"/>
                        <a:pt x="68" y="43"/>
                      </a:cubicBezTo>
                      <a:cubicBezTo>
                        <a:pt x="43" y="32"/>
                        <a:pt x="36" y="58"/>
                        <a:pt x="27" y="74"/>
                      </a:cubicBezTo>
                      <a:cubicBezTo>
                        <a:pt x="24" y="81"/>
                        <a:pt x="17" y="94"/>
                        <a:pt x="18" y="102"/>
                      </a:cubicBezTo>
                      <a:cubicBezTo>
                        <a:pt x="19" y="107"/>
                        <a:pt x="25" y="109"/>
                        <a:pt x="26" y="114"/>
                      </a:cubicBezTo>
                      <a:cubicBezTo>
                        <a:pt x="28" y="121"/>
                        <a:pt x="25" y="120"/>
                        <a:pt x="19" y="122"/>
                      </a:cubicBezTo>
                      <a:cubicBezTo>
                        <a:pt x="13" y="124"/>
                        <a:pt x="5" y="126"/>
                        <a:pt x="0" y="129"/>
                      </a:cubicBezTo>
                      <a:cubicBezTo>
                        <a:pt x="11" y="124"/>
                        <a:pt x="19" y="112"/>
                        <a:pt x="14" y="100"/>
                      </a:cubicBezTo>
                      <a:cubicBezTo>
                        <a:pt x="9" y="88"/>
                        <a:pt x="7" y="79"/>
                        <a:pt x="14" y="67"/>
                      </a:cubicBezTo>
                      <a:cubicBezTo>
                        <a:pt x="21" y="56"/>
                        <a:pt x="29" y="49"/>
                        <a:pt x="17" y="37"/>
                      </a:cubicBezTo>
                      <a:cubicBezTo>
                        <a:pt x="13" y="32"/>
                        <a:pt x="9" y="29"/>
                        <a:pt x="8" y="22"/>
                      </a:cubicBezTo>
                      <a:cubicBezTo>
                        <a:pt x="7" y="15"/>
                        <a:pt x="9" y="11"/>
                        <a:pt x="5" y="5"/>
                      </a:cubicBezTo>
                      <a:cubicBezTo>
                        <a:pt x="4" y="4"/>
                        <a:pt x="3" y="3"/>
                        <a:pt x="2" y="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8" name="Freeform 332">
                  <a:extLst>
                    <a:ext uri="{FF2B5EF4-FFF2-40B4-BE49-F238E27FC236}">
                      <a16:creationId xmlns:a16="http://schemas.microsoft.com/office/drawing/2014/main" id="{5B4AEF68-6D43-CEE6-F112-D007EC5D1282}"/>
                    </a:ext>
                  </a:extLst>
                </p:cNvPr>
                <p:cNvSpPr>
                  <a:spLocks/>
                </p:cNvSpPr>
                <p:nvPr/>
              </p:nvSpPr>
              <p:spPr bwMode="auto">
                <a:xfrm>
                  <a:off x="3276" y="3045"/>
                  <a:ext cx="73" cy="111"/>
                </a:xfrm>
                <a:custGeom>
                  <a:avLst/>
                  <a:gdLst>
                    <a:gd name="T0" fmla="*/ 129 w 34"/>
                    <a:gd name="T1" fmla="*/ 173 h 52"/>
                    <a:gd name="T2" fmla="*/ 309 w 34"/>
                    <a:gd name="T3" fmla="*/ 205 h 52"/>
                    <a:gd name="T4" fmla="*/ 277 w 34"/>
                    <a:gd name="T5" fmla="*/ 378 h 52"/>
                    <a:gd name="T6" fmla="*/ 97 w 34"/>
                    <a:gd name="T7" fmla="*/ 506 h 52"/>
                    <a:gd name="T8" fmla="*/ 129 w 34"/>
                    <a:gd name="T9" fmla="*/ 361 h 52"/>
                    <a:gd name="T10" fmla="*/ 69 w 34"/>
                    <a:gd name="T11" fmla="*/ 224 h 52"/>
                    <a:gd name="T12" fmla="*/ 19 w 34"/>
                    <a:gd name="T13" fmla="*/ 96 h 52"/>
                    <a:gd name="T14" fmla="*/ 69 w 34"/>
                    <a:gd name="T15" fmla="*/ 0 h 52"/>
                    <a:gd name="T16" fmla="*/ 137 w 34"/>
                    <a:gd name="T17" fmla="*/ 173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52">
                      <a:moveTo>
                        <a:pt x="13" y="18"/>
                      </a:moveTo>
                      <a:cubicBezTo>
                        <a:pt x="16" y="27"/>
                        <a:pt x="25" y="20"/>
                        <a:pt x="31" y="21"/>
                      </a:cubicBezTo>
                      <a:cubicBezTo>
                        <a:pt x="31" y="30"/>
                        <a:pt x="34" y="32"/>
                        <a:pt x="28" y="39"/>
                      </a:cubicBezTo>
                      <a:cubicBezTo>
                        <a:pt x="23" y="45"/>
                        <a:pt x="18" y="50"/>
                        <a:pt x="10" y="52"/>
                      </a:cubicBezTo>
                      <a:cubicBezTo>
                        <a:pt x="11" y="47"/>
                        <a:pt x="13" y="43"/>
                        <a:pt x="13" y="37"/>
                      </a:cubicBezTo>
                      <a:cubicBezTo>
                        <a:pt x="12" y="31"/>
                        <a:pt x="10" y="29"/>
                        <a:pt x="7" y="23"/>
                      </a:cubicBezTo>
                      <a:cubicBezTo>
                        <a:pt x="5" y="19"/>
                        <a:pt x="3" y="14"/>
                        <a:pt x="2" y="10"/>
                      </a:cubicBezTo>
                      <a:cubicBezTo>
                        <a:pt x="0" y="4"/>
                        <a:pt x="1" y="3"/>
                        <a:pt x="7" y="0"/>
                      </a:cubicBezTo>
                      <a:cubicBezTo>
                        <a:pt x="8" y="7"/>
                        <a:pt x="7" y="14"/>
                        <a:pt x="14" y="1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9" name="Freeform 333">
                  <a:extLst>
                    <a:ext uri="{FF2B5EF4-FFF2-40B4-BE49-F238E27FC236}">
                      <a16:creationId xmlns:a16="http://schemas.microsoft.com/office/drawing/2014/main" id="{B343D917-AF1D-7733-F580-98146A0CABF9}"/>
                    </a:ext>
                  </a:extLst>
                </p:cNvPr>
                <p:cNvSpPr>
                  <a:spLocks/>
                </p:cNvSpPr>
                <p:nvPr/>
              </p:nvSpPr>
              <p:spPr bwMode="auto">
                <a:xfrm>
                  <a:off x="3280" y="3043"/>
                  <a:ext cx="22" cy="30"/>
                </a:xfrm>
                <a:custGeom>
                  <a:avLst/>
                  <a:gdLst>
                    <a:gd name="T0" fmla="*/ 9 w 10"/>
                    <a:gd name="T1" fmla="*/ 41 h 14"/>
                    <a:gd name="T2" fmla="*/ 9 w 10"/>
                    <a:gd name="T3" fmla="*/ 137 h 14"/>
                    <a:gd name="T4" fmla="*/ 73 w 10"/>
                    <a:gd name="T5" fmla="*/ 120 h 14"/>
                    <a:gd name="T6" fmla="*/ 106 w 10"/>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4">
                      <a:moveTo>
                        <a:pt x="1" y="4"/>
                      </a:moveTo>
                      <a:cubicBezTo>
                        <a:pt x="0" y="7"/>
                        <a:pt x="1" y="11"/>
                        <a:pt x="1" y="14"/>
                      </a:cubicBezTo>
                      <a:cubicBezTo>
                        <a:pt x="3" y="12"/>
                        <a:pt x="5" y="10"/>
                        <a:pt x="7" y="12"/>
                      </a:cubicBezTo>
                      <a:cubicBezTo>
                        <a:pt x="6" y="8"/>
                        <a:pt x="6" y="2"/>
                        <a:pt x="10"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0" name="Freeform 334">
                  <a:extLst>
                    <a:ext uri="{FF2B5EF4-FFF2-40B4-BE49-F238E27FC236}">
                      <a16:creationId xmlns:a16="http://schemas.microsoft.com/office/drawing/2014/main" id="{E38D77AE-7946-FE4D-34B5-B826F759D16A}"/>
                    </a:ext>
                  </a:extLst>
                </p:cNvPr>
                <p:cNvSpPr>
                  <a:spLocks/>
                </p:cNvSpPr>
                <p:nvPr/>
              </p:nvSpPr>
              <p:spPr bwMode="auto">
                <a:xfrm>
                  <a:off x="3394" y="2705"/>
                  <a:ext cx="74" cy="54"/>
                </a:xfrm>
                <a:custGeom>
                  <a:avLst/>
                  <a:gdLst>
                    <a:gd name="T0" fmla="*/ 0 w 35"/>
                    <a:gd name="T1" fmla="*/ 41 h 25"/>
                    <a:gd name="T2" fmla="*/ 68 w 35"/>
                    <a:gd name="T3" fmla="*/ 253 h 25"/>
                    <a:gd name="T4" fmla="*/ 330 w 35"/>
                    <a:gd name="T5" fmla="*/ 192 h 25"/>
                    <a:gd name="T6" fmla="*/ 264 w 35"/>
                    <a:gd name="T7" fmla="*/ 52 h 25"/>
                    <a:gd name="T8" fmla="*/ 85 w 35"/>
                    <a:gd name="T9" fmla="*/ 19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5">
                      <a:moveTo>
                        <a:pt x="0" y="4"/>
                      </a:moveTo>
                      <a:cubicBezTo>
                        <a:pt x="11" y="2"/>
                        <a:pt x="9" y="19"/>
                        <a:pt x="7" y="25"/>
                      </a:cubicBezTo>
                      <a:cubicBezTo>
                        <a:pt x="16" y="19"/>
                        <a:pt x="24" y="20"/>
                        <a:pt x="35" y="19"/>
                      </a:cubicBezTo>
                      <a:cubicBezTo>
                        <a:pt x="35" y="13"/>
                        <a:pt x="33" y="8"/>
                        <a:pt x="28" y="5"/>
                      </a:cubicBezTo>
                      <a:cubicBezTo>
                        <a:pt x="21" y="0"/>
                        <a:pt x="16" y="3"/>
                        <a:pt x="9" y="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1" name="Freeform 335">
                  <a:extLst>
                    <a:ext uri="{FF2B5EF4-FFF2-40B4-BE49-F238E27FC236}">
                      <a16:creationId xmlns:a16="http://schemas.microsoft.com/office/drawing/2014/main" id="{6FA39F56-BC0D-4729-D67A-0F8001B1FC5F}"/>
                    </a:ext>
                  </a:extLst>
                </p:cNvPr>
                <p:cNvSpPr>
                  <a:spLocks/>
                </p:cNvSpPr>
                <p:nvPr/>
              </p:nvSpPr>
              <p:spPr bwMode="auto">
                <a:xfrm>
                  <a:off x="3428" y="2496"/>
                  <a:ext cx="32" cy="57"/>
                </a:xfrm>
                <a:custGeom>
                  <a:avLst/>
                  <a:gdLst>
                    <a:gd name="T0" fmla="*/ 0 w 15"/>
                    <a:gd name="T1" fmla="*/ 0 h 27"/>
                    <a:gd name="T2" fmla="*/ 9 w 15"/>
                    <a:gd name="T3" fmla="*/ 245 h 27"/>
                    <a:gd name="T4" fmla="*/ 19 w 15"/>
                    <a:gd name="T5" fmla="*/ 253 h 27"/>
                    <a:gd name="T6" fmla="*/ 145 w 15"/>
                    <a:gd name="T7" fmla="*/ 93 h 27"/>
                    <a:gd name="T8" fmla="*/ 41 w 15"/>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0" y="0"/>
                      </a:moveTo>
                      <a:cubicBezTo>
                        <a:pt x="10" y="2"/>
                        <a:pt x="5" y="20"/>
                        <a:pt x="1" y="26"/>
                      </a:cubicBezTo>
                      <a:cubicBezTo>
                        <a:pt x="2" y="26"/>
                        <a:pt x="2" y="27"/>
                        <a:pt x="2" y="27"/>
                      </a:cubicBezTo>
                      <a:cubicBezTo>
                        <a:pt x="8" y="23"/>
                        <a:pt x="12" y="16"/>
                        <a:pt x="15" y="10"/>
                      </a:cubicBezTo>
                      <a:cubicBezTo>
                        <a:pt x="12" y="7"/>
                        <a:pt x="4" y="5"/>
                        <a:pt x="4"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2" name="Freeform 336">
                  <a:extLst>
                    <a:ext uri="{FF2B5EF4-FFF2-40B4-BE49-F238E27FC236}">
                      <a16:creationId xmlns:a16="http://schemas.microsoft.com/office/drawing/2014/main" id="{48BF0C4A-A519-B9C3-C50E-F4F9E3C0951E}"/>
                    </a:ext>
                  </a:extLst>
                </p:cNvPr>
                <p:cNvSpPr>
                  <a:spLocks/>
                </p:cNvSpPr>
                <p:nvPr/>
              </p:nvSpPr>
              <p:spPr bwMode="auto">
                <a:xfrm>
                  <a:off x="3686" y="2440"/>
                  <a:ext cx="107" cy="99"/>
                </a:xfrm>
                <a:custGeom>
                  <a:avLst/>
                  <a:gdLst>
                    <a:gd name="T0" fmla="*/ 68 w 50"/>
                    <a:gd name="T1" fmla="*/ 88 h 46"/>
                    <a:gd name="T2" fmla="*/ 188 w 50"/>
                    <a:gd name="T3" fmla="*/ 458 h 46"/>
                    <a:gd name="T4" fmla="*/ 302 w 50"/>
                    <a:gd name="T5" fmla="*/ 319 h 46"/>
                    <a:gd name="T6" fmla="*/ 490 w 50"/>
                    <a:gd name="T7" fmla="*/ 217 h 46"/>
                    <a:gd name="T8" fmla="*/ 205 w 50"/>
                    <a:gd name="T9" fmla="*/ 269 h 46"/>
                    <a:gd name="T10" fmla="*/ 120 w 50"/>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46">
                      <a:moveTo>
                        <a:pt x="7" y="9"/>
                      </a:moveTo>
                      <a:cubicBezTo>
                        <a:pt x="0" y="19"/>
                        <a:pt x="0" y="46"/>
                        <a:pt x="19" y="46"/>
                      </a:cubicBezTo>
                      <a:cubicBezTo>
                        <a:pt x="28" y="46"/>
                        <a:pt x="27" y="39"/>
                        <a:pt x="31" y="32"/>
                      </a:cubicBezTo>
                      <a:cubicBezTo>
                        <a:pt x="36" y="25"/>
                        <a:pt x="44" y="27"/>
                        <a:pt x="50" y="22"/>
                      </a:cubicBezTo>
                      <a:cubicBezTo>
                        <a:pt x="44" y="14"/>
                        <a:pt x="28" y="29"/>
                        <a:pt x="21" y="27"/>
                      </a:cubicBezTo>
                      <a:cubicBezTo>
                        <a:pt x="12" y="25"/>
                        <a:pt x="8" y="8"/>
                        <a:pt x="12"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3" name="Freeform 337">
                  <a:extLst>
                    <a:ext uri="{FF2B5EF4-FFF2-40B4-BE49-F238E27FC236}">
                      <a16:creationId xmlns:a16="http://schemas.microsoft.com/office/drawing/2014/main" id="{73BA3153-C926-8185-9FF3-8A90EAB5F0BA}"/>
                    </a:ext>
                  </a:extLst>
                </p:cNvPr>
                <p:cNvSpPr>
                  <a:spLocks/>
                </p:cNvSpPr>
                <p:nvPr/>
              </p:nvSpPr>
              <p:spPr bwMode="auto">
                <a:xfrm>
                  <a:off x="3468" y="3259"/>
                  <a:ext cx="94" cy="58"/>
                </a:xfrm>
                <a:custGeom>
                  <a:avLst/>
                  <a:gdLst>
                    <a:gd name="T0" fmla="*/ 273 w 44"/>
                    <a:gd name="T1" fmla="*/ 28 h 27"/>
                    <a:gd name="T2" fmla="*/ 128 w 44"/>
                    <a:gd name="T3" fmla="*/ 0 h 27"/>
                    <a:gd name="T4" fmla="*/ 19 w 44"/>
                    <a:gd name="T5" fmla="*/ 79 h 27"/>
                    <a:gd name="T6" fmla="*/ 77 w 44"/>
                    <a:gd name="T7" fmla="*/ 208 h 27"/>
                    <a:gd name="T8" fmla="*/ 233 w 44"/>
                    <a:gd name="T9" fmla="*/ 258 h 27"/>
                    <a:gd name="T10" fmla="*/ 233 w 44"/>
                    <a:gd name="T11" fmla="*/ 258 h 27"/>
                    <a:gd name="T12" fmla="*/ 197 w 44"/>
                    <a:gd name="T13" fmla="*/ 120 h 27"/>
                    <a:gd name="T14" fmla="*/ 429 w 44"/>
                    <a:gd name="T15" fmla="*/ 28 h 27"/>
                    <a:gd name="T16" fmla="*/ 310 w 44"/>
                    <a:gd name="T17" fmla="*/ 52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27">
                      <a:moveTo>
                        <a:pt x="28" y="3"/>
                      </a:moveTo>
                      <a:cubicBezTo>
                        <a:pt x="22" y="3"/>
                        <a:pt x="18" y="0"/>
                        <a:pt x="13" y="0"/>
                      </a:cubicBezTo>
                      <a:cubicBezTo>
                        <a:pt x="8" y="0"/>
                        <a:pt x="3" y="3"/>
                        <a:pt x="2" y="8"/>
                      </a:cubicBezTo>
                      <a:cubicBezTo>
                        <a:pt x="0" y="14"/>
                        <a:pt x="3" y="18"/>
                        <a:pt x="8" y="21"/>
                      </a:cubicBezTo>
                      <a:cubicBezTo>
                        <a:pt x="11" y="23"/>
                        <a:pt x="20" y="27"/>
                        <a:pt x="24" y="26"/>
                      </a:cubicBezTo>
                      <a:cubicBezTo>
                        <a:pt x="24" y="26"/>
                        <a:pt x="24" y="26"/>
                        <a:pt x="24" y="26"/>
                      </a:cubicBezTo>
                      <a:cubicBezTo>
                        <a:pt x="17" y="25"/>
                        <a:pt x="10" y="14"/>
                        <a:pt x="20" y="12"/>
                      </a:cubicBezTo>
                      <a:cubicBezTo>
                        <a:pt x="29" y="11"/>
                        <a:pt x="37" y="11"/>
                        <a:pt x="44" y="3"/>
                      </a:cubicBezTo>
                      <a:cubicBezTo>
                        <a:pt x="40" y="5"/>
                        <a:pt x="36" y="5"/>
                        <a:pt x="32" y="5"/>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4" name="Freeform 338">
                  <a:extLst>
                    <a:ext uri="{FF2B5EF4-FFF2-40B4-BE49-F238E27FC236}">
                      <a16:creationId xmlns:a16="http://schemas.microsoft.com/office/drawing/2014/main" id="{7B1586EF-8DA7-1B3A-4900-83E69238C31F}"/>
                    </a:ext>
                  </a:extLst>
                </p:cNvPr>
                <p:cNvSpPr>
                  <a:spLocks/>
                </p:cNvSpPr>
                <p:nvPr/>
              </p:nvSpPr>
              <p:spPr bwMode="auto">
                <a:xfrm>
                  <a:off x="4718" y="2878"/>
                  <a:ext cx="79" cy="60"/>
                </a:xfrm>
                <a:custGeom>
                  <a:avLst/>
                  <a:gdLst>
                    <a:gd name="T0" fmla="*/ 224 w 37"/>
                    <a:gd name="T1" fmla="*/ 9 h 28"/>
                    <a:gd name="T2" fmla="*/ 164 w 37"/>
                    <a:gd name="T3" fmla="*/ 276 h 28"/>
                    <a:gd name="T4" fmla="*/ 224 w 37"/>
                    <a:gd name="T5" fmla="*/ 129 h 28"/>
                    <a:gd name="T6" fmla="*/ 361 w 37"/>
                    <a:gd name="T7" fmla="*/ 0 h 28"/>
                    <a:gd name="T8" fmla="*/ 224 w 37"/>
                    <a:gd name="T9" fmla="*/ 19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28">
                      <a:moveTo>
                        <a:pt x="23" y="1"/>
                      </a:moveTo>
                      <a:cubicBezTo>
                        <a:pt x="15" y="6"/>
                        <a:pt x="0" y="25"/>
                        <a:pt x="17" y="28"/>
                      </a:cubicBezTo>
                      <a:cubicBezTo>
                        <a:pt x="17" y="21"/>
                        <a:pt x="17" y="17"/>
                        <a:pt x="23" y="13"/>
                      </a:cubicBezTo>
                      <a:cubicBezTo>
                        <a:pt x="27" y="10"/>
                        <a:pt x="35" y="5"/>
                        <a:pt x="37" y="0"/>
                      </a:cubicBezTo>
                      <a:cubicBezTo>
                        <a:pt x="32" y="1"/>
                        <a:pt x="28" y="2"/>
                        <a:pt x="23" y="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5" name="Freeform 339">
                  <a:extLst>
                    <a:ext uri="{FF2B5EF4-FFF2-40B4-BE49-F238E27FC236}">
                      <a16:creationId xmlns:a16="http://schemas.microsoft.com/office/drawing/2014/main" id="{1277F7A4-AE50-325B-7431-40870333383E}"/>
                    </a:ext>
                  </a:extLst>
                </p:cNvPr>
                <p:cNvSpPr>
                  <a:spLocks/>
                </p:cNvSpPr>
                <p:nvPr/>
              </p:nvSpPr>
              <p:spPr bwMode="auto">
                <a:xfrm>
                  <a:off x="4808" y="2861"/>
                  <a:ext cx="45" cy="45"/>
                </a:xfrm>
                <a:custGeom>
                  <a:avLst/>
                  <a:gdLst>
                    <a:gd name="T0" fmla="*/ 0 w 21"/>
                    <a:gd name="T1" fmla="*/ 60 h 21"/>
                    <a:gd name="T2" fmla="*/ 109 w 21"/>
                    <a:gd name="T3" fmla="*/ 88 h 21"/>
                    <a:gd name="T4" fmla="*/ 120 w 21"/>
                    <a:gd name="T5" fmla="*/ 206 h 21"/>
                    <a:gd name="T6" fmla="*/ 206 w 21"/>
                    <a:gd name="T7" fmla="*/ 156 h 21"/>
                    <a:gd name="T8" fmla="*/ 137 w 21"/>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1">
                      <a:moveTo>
                        <a:pt x="0" y="6"/>
                      </a:moveTo>
                      <a:cubicBezTo>
                        <a:pt x="4" y="5"/>
                        <a:pt x="8" y="4"/>
                        <a:pt x="11" y="9"/>
                      </a:cubicBezTo>
                      <a:cubicBezTo>
                        <a:pt x="15" y="14"/>
                        <a:pt x="13" y="16"/>
                        <a:pt x="12" y="21"/>
                      </a:cubicBezTo>
                      <a:cubicBezTo>
                        <a:pt x="15" y="19"/>
                        <a:pt x="18" y="17"/>
                        <a:pt x="21" y="16"/>
                      </a:cubicBezTo>
                      <a:cubicBezTo>
                        <a:pt x="21" y="11"/>
                        <a:pt x="13" y="4"/>
                        <a:pt x="14"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6" name="Freeform 340">
                  <a:extLst>
                    <a:ext uri="{FF2B5EF4-FFF2-40B4-BE49-F238E27FC236}">
                      <a16:creationId xmlns:a16="http://schemas.microsoft.com/office/drawing/2014/main" id="{CC24FEE4-2A55-268E-5406-4DCD905E2491}"/>
                    </a:ext>
                  </a:extLst>
                </p:cNvPr>
                <p:cNvSpPr>
                  <a:spLocks/>
                </p:cNvSpPr>
                <p:nvPr/>
              </p:nvSpPr>
              <p:spPr bwMode="auto">
                <a:xfrm>
                  <a:off x="4415" y="2682"/>
                  <a:ext cx="71" cy="126"/>
                </a:xfrm>
                <a:custGeom>
                  <a:avLst/>
                  <a:gdLst>
                    <a:gd name="T0" fmla="*/ 28 w 33"/>
                    <a:gd name="T1" fmla="*/ 137 h 59"/>
                    <a:gd name="T2" fmla="*/ 19 w 33"/>
                    <a:gd name="T3" fmla="*/ 265 h 59"/>
                    <a:gd name="T4" fmla="*/ 120 w 33"/>
                    <a:gd name="T5" fmla="*/ 333 h 59"/>
                    <a:gd name="T6" fmla="*/ 217 w 33"/>
                    <a:gd name="T7" fmla="*/ 574 h 59"/>
                    <a:gd name="T8" fmla="*/ 301 w 33"/>
                    <a:gd name="T9" fmla="*/ 410 h 59"/>
                    <a:gd name="T10" fmla="*/ 329 w 33"/>
                    <a:gd name="T11" fmla="*/ 196 h 59"/>
                    <a:gd name="T12" fmla="*/ 269 w 33"/>
                    <a:gd name="T13" fmla="*/ 41 h 59"/>
                    <a:gd name="T14" fmla="*/ 69 w 33"/>
                    <a:gd name="T15" fmla="*/ 77 h 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59">
                      <a:moveTo>
                        <a:pt x="3" y="14"/>
                      </a:moveTo>
                      <a:cubicBezTo>
                        <a:pt x="2" y="17"/>
                        <a:pt x="0" y="23"/>
                        <a:pt x="2" y="27"/>
                      </a:cubicBezTo>
                      <a:cubicBezTo>
                        <a:pt x="4" y="30"/>
                        <a:pt x="9" y="32"/>
                        <a:pt x="12" y="34"/>
                      </a:cubicBezTo>
                      <a:cubicBezTo>
                        <a:pt x="21" y="41"/>
                        <a:pt x="23" y="49"/>
                        <a:pt x="22" y="59"/>
                      </a:cubicBezTo>
                      <a:cubicBezTo>
                        <a:pt x="28" y="57"/>
                        <a:pt x="29" y="48"/>
                        <a:pt x="30" y="42"/>
                      </a:cubicBezTo>
                      <a:cubicBezTo>
                        <a:pt x="31" y="35"/>
                        <a:pt x="33" y="28"/>
                        <a:pt x="33" y="20"/>
                      </a:cubicBezTo>
                      <a:cubicBezTo>
                        <a:pt x="33" y="15"/>
                        <a:pt x="33" y="7"/>
                        <a:pt x="27" y="4"/>
                      </a:cubicBezTo>
                      <a:cubicBezTo>
                        <a:pt x="21" y="0"/>
                        <a:pt x="13" y="4"/>
                        <a:pt x="7" y="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7" name="Freeform 341">
                  <a:extLst>
                    <a:ext uri="{FF2B5EF4-FFF2-40B4-BE49-F238E27FC236}">
                      <a16:creationId xmlns:a16="http://schemas.microsoft.com/office/drawing/2014/main" id="{E3BCC272-A687-3324-5752-87DE66067636}"/>
                    </a:ext>
                  </a:extLst>
                </p:cNvPr>
                <p:cNvSpPr>
                  <a:spLocks/>
                </p:cNvSpPr>
                <p:nvPr/>
              </p:nvSpPr>
              <p:spPr bwMode="auto">
                <a:xfrm>
                  <a:off x="4161" y="2697"/>
                  <a:ext cx="34" cy="81"/>
                </a:xfrm>
                <a:custGeom>
                  <a:avLst/>
                  <a:gdLst>
                    <a:gd name="T0" fmla="*/ 0 w 16"/>
                    <a:gd name="T1" fmla="*/ 290 h 38"/>
                    <a:gd name="T2" fmla="*/ 19 w 16"/>
                    <a:gd name="T3" fmla="*/ 369 h 38"/>
                    <a:gd name="T4" fmla="*/ 136 w 16"/>
                    <a:gd name="T5" fmla="*/ 153 h 38"/>
                    <a:gd name="T6" fmla="*/ 153 w 16"/>
                    <a:gd name="T7" fmla="*/ 0 h 38"/>
                    <a:gd name="T8" fmla="*/ 68 w 16"/>
                    <a:gd name="T9" fmla="*/ 68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8">
                      <a:moveTo>
                        <a:pt x="0" y="30"/>
                      </a:moveTo>
                      <a:cubicBezTo>
                        <a:pt x="1" y="33"/>
                        <a:pt x="1" y="36"/>
                        <a:pt x="2" y="38"/>
                      </a:cubicBezTo>
                      <a:cubicBezTo>
                        <a:pt x="7" y="32"/>
                        <a:pt x="3" y="15"/>
                        <a:pt x="14" y="16"/>
                      </a:cubicBezTo>
                      <a:cubicBezTo>
                        <a:pt x="15" y="10"/>
                        <a:pt x="14" y="5"/>
                        <a:pt x="16" y="0"/>
                      </a:cubicBezTo>
                      <a:cubicBezTo>
                        <a:pt x="13" y="2"/>
                        <a:pt x="6" y="2"/>
                        <a:pt x="7" y="7"/>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8" name="Freeform 342">
                  <a:extLst>
                    <a:ext uri="{FF2B5EF4-FFF2-40B4-BE49-F238E27FC236}">
                      <a16:creationId xmlns:a16="http://schemas.microsoft.com/office/drawing/2014/main" id="{156D8F0B-F9ED-629A-E18A-1ADFBE7B7360}"/>
                    </a:ext>
                  </a:extLst>
                </p:cNvPr>
                <p:cNvSpPr>
                  <a:spLocks/>
                </p:cNvSpPr>
                <p:nvPr/>
              </p:nvSpPr>
              <p:spPr bwMode="auto">
                <a:xfrm>
                  <a:off x="3797" y="3015"/>
                  <a:ext cx="43" cy="88"/>
                </a:xfrm>
                <a:custGeom>
                  <a:avLst/>
                  <a:gdLst>
                    <a:gd name="T0" fmla="*/ 52 w 20"/>
                    <a:gd name="T1" fmla="*/ 9 h 41"/>
                    <a:gd name="T2" fmla="*/ 88 w 20"/>
                    <a:gd name="T3" fmla="*/ 77 h 41"/>
                    <a:gd name="T4" fmla="*/ 28 w 20"/>
                    <a:gd name="T5" fmla="*/ 165 h 41"/>
                    <a:gd name="T6" fmla="*/ 41 w 20"/>
                    <a:gd name="T7" fmla="*/ 406 h 41"/>
                    <a:gd name="T8" fmla="*/ 88 w 20"/>
                    <a:gd name="T9" fmla="*/ 165 h 41"/>
                    <a:gd name="T10" fmla="*/ 88 w 20"/>
                    <a:gd name="T11" fmla="*/ 0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1">
                      <a:moveTo>
                        <a:pt x="5" y="1"/>
                      </a:moveTo>
                      <a:cubicBezTo>
                        <a:pt x="3" y="2"/>
                        <a:pt x="9" y="4"/>
                        <a:pt x="9" y="8"/>
                      </a:cubicBezTo>
                      <a:cubicBezTo>
                        <a:pt x="9" y="11"/>
                        <a:pt x="4" y="15"/>
                        <a:pt x="3" y="17"/>
                      </a:cubicBezTo>
                      <a:cubicBezTo>
                        <a:pt x="0" y="25"/>
                        <a:pt x="3" y="33"/>
                        <a:pt x="4" y="41"/>
                      </a:cubicBezTo>
                      <a:cubicBezTo>
                        <a:pt x="8" y="34"/>
                        <a:pt x="3" y="24"/>
                        <a:pt x="9" y="17"/>
                      </a:cubicBezTo>
                      <a:cubicBezTo>
                        <a:pt x="16" y="9"/>
                        <a:pt x="20" y="7"/>
                        <a:pt x="9"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9" name="Freeform 343">
                  <a:extLst>
                    <a:ext uri="{FF2B5EF4-FFF2-40B4-BE49-F238E27FC236}">
                      <a16:creationId xmlns:a16="http://schemas.microsoft.com/office/drawing/2014/main" id="{1B2BCEA7-7017-4F92-23F7-F32ADA88027B}"/>
                    </a:ext>
                  </a:extLst>
                </p:cNvPr>
                <p:cNvSpPr>
                  <a:spLocks/>
                </p:cNvSpPr>
                <p:nvPr/>
              </p:nvSpPr>
              <p:spPr bwMode="auto">
                <a:xfrm>
                  <a:off x="3847" y="2923"/>
                  <a:ext cx="49" cy="99"/>
                </a:xfrm>
                <a:custGeom>
                  <a:avLst/>
                  <a:gdLst>
                    <a:gd name="T0" fmla="*/ 205 w 23"/>
                    <a:gd name="T1" fmla="*/ 19 h 46"/>
                    <a:gd name="T2" fmla="*/ 173 w 23"/>
                    <a:gd name="T3" fmla="*/ 278 h 46"/>
                    <a:gd name="T4" fmla="*/ 9 w 23"/>
                    <a:gd name="T5" fmla="*/ 458 h 46"/>
                    <a:gd name="T6" fmla="*/ 77 w 23"/>
                    <a:gd name="T7" fmla="*/ 357 h 46"/>
                    <a:gd name="T8" fmla="*/ 77 w 23"/>
                    <a:gd name="T9" fmla="*/ 241 h 46"/>
                    <a:gd name="T10" fmla="*/ 153 w 23"/>
                    <a:gd name="T11" fmla="*/ 121 h 46"/>
                    <a:gd name="T12" fmla="*/ 222 w 23"/>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46">
                      <a:moveTo>
                        <a:pt x="21" y="2"/>
                      </a:moveTo>
                      <a:cubicBezTo>
                        <a:pt x="15" y="11"/>
                        <a:pt x="18" y="17"/>
                        <a:pt x="18" y="28"/>
                      </a:cubicBezTo>
                      <a:cubicBezTo>
                        <a:pt x="18" y="38"/>
                        <a:pt x="10" y="44"/>
                        <a:pt x="1" y="46"/>
                      </a:cubicBezTo>
                      <a:cubicBezTo>
                        <a:pt x="0" y="41"/>
                        <a:pt x="7" y="42"/>
                        <a:pt x="8" y="36"/>
                      </a:cubicBezTo>
                      <a:cubicBezTo>
                        <a:pt x="9" y="30"/>
                        <a:pt x="4" y="30"/>
                        <a:pt x="8" y="24"/>
                      </a:cubicBezTo>
                      <a:cubicBezTo>
                        <a:pt x="10" y="20"/>
                        <a:pt x="14" y="17"/>
                        <a:pt x="16" y="12"/>
                      </a:cubicBezTo>
                      <a:cubicBezTo>
                        <a:pt x="18" y="8"/>
                        <a:pt x="20" y="3"/>
                        <a:pt x="23"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0" name="Freeform 344">
                  <a:extLst>
                    <a:ext uri="{FF2B5EF4-FFF2-40B4-BE49-F238E27FC236}">
                      <a16:creationId xmlns:a16="http://schemas.microsoft.com/office/drawing/2014/main" id="{E02932B5-21A4-586C-7571-A12795FC7F83}"/>
                    </a:ext>
                  </a:extLst>
                </p:cNvPr>
                <p:cNvSpPr>
                  <a:spLocks/>
                </p:cNvSpPr>
                <p:nvPr/>
              </p:nvSpPr>
              <p:spPr bwMode="auto">
                <a:xfrm>
                  <a:off x="3212" y="2673"/>
                  <a:ext cx="62" cy="71"/>
                </a:xfrm>
                <a:custGeom>
                  <a:avLst/>
                  <a:gdLst>
                    <a:gd name="T0" fmla="*/ 28 w 29"/>
                    <a:gd name="T1" fmla="*/ 181 h 33"/>
                    <a:gd name="T2" fmla="*/ 214 w 29"/>
                    <a:gd name="T3" fmla="*/ 172 h 33"/>
                    <a:gd name="T4" fmla="*/ 128 w 29"/>
                    <a:gd name="T5" fmla="*/ 69 h 33"/>
                    <a:gd name="T6" fmla="*/ 0 60000 65536"/>
                    <a:gd name="T7" fmla="*/ 0 60000 65536"/>
                    <a:gd name="T8" fmla="*/ 0 60000 65536"/>
                  </a:gdLst>
                  <a:ahLst/>
                  <a:cxnLst>
                    <a:cxn ang="T6">
                      <a:pos x="T0" y="T1"/>
                    </a:cxn>
                    <a:cxn ang="T7">
                      <a:pos x="T2" y="T3"/>
                    </a:cxn>
                    <a:cxn ang="T8">
                      <a:pos x="T4" y="T5"/>
                    </a:cxn>
                  </a:cxnLst>
                  <a:rect l="0" t="0" r="r" b="b"/>
                  <a:pathLst>
                    <a:path w="29" h="33">
                      <a:moveTo>
                        <a:pt x="3" y="18"/>
                      </a:moveTo>
                      <a:cubicBezTo>
                        <a:pt x="0" y="33"/>
                        <a:pt x="18" y="24"/>
                        <a:pt x="22" y="17"/>
                      </a:cubicBezTo>
                      <a:cubicBezTo>
                        <a:pt x="29" y="7"/>
                        <a:pt x="22" y="0"/>
                        <a:pt x="13" y="7"/>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1" name="Freeform 345">
                  <a:extLst>
                    <a:ext uri="{FF2B5EF4-FFF2-40B4-BE49-F238E27FC236}">
                      <a16:creationId xmlns:a16="http://schemas.microsoft.com/office/drawing/2014/main" id="{0E3504CE-B783-5E5B-CB3D-D1CCDC7C6F9F}"/>
                    </a:ext>
                  </a:extLst>
                </p:cNvPr>
                <p:cNvSpPr>
                  <a:spLocks/>
                </p:cNvSpPr>
                <p:nvPr/>
              </p:nvSpPr>
              <p:spPr bwMode="auto">
                <a:xfrm>
                  <a:off x="3203" y="3184"/>
                  <a:ext cx="39" cy="77"/>
                </a:xfrm>
                <a:custGeom>
                  <a:avLst/>
                  <a:gdLst>
                    <a:gd name="T0" fmla="*/ 0 w 18"/>
                    <a:gd name="T1" fmla="*/ 0 h 36"/>
                    <a:gd name="T2" fmla="*/ 72 w 18"/>
                    <a:gd name="T3" fmla="*/ 145 h 36"/>
                    <a:gd name="T4" fmla="*/ 61 w 18"/>
                    <a:gd name="T5" fmla="*/ 325 h 36"/>
                    <a:gd name="T6" fmla="*/ 113 w 18"/>
                    <a:gd name="T7" fmla="*/ 28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36">
                      <a:moveTo>
                        <a:pt x="0" y="0"/>
                      </a:moveTo>
                      <a:cubicBezTo>
                        <a:pt x="1" y="5"/>
                        <a:pt x="5" y="9"/>
                        <a:pt x="7" y="15"/>
                      </a:cubicBezTo>
                      <a:cubicBezTo>
                        <a:pt x="8" y="21"/>
                        <a:pt x="7" y="27"/>
                        <a:pt x="6" y="33"/>
                      </a:cubicBezTo>
                      <a:cubicBezTo>
                        <a:pt x="18" y="36"/>
                        <a:pt x="16" y="8"/>
                        <a:pt x="11" y="3"/>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2" name="Freeform 346">
                  <a:extLst>
                    <a:ext uri="{FF2B5EF4-FFF2-40B4-BE49-F238E27FC236}">
                      <a16:creationId xmlns:a16="http://schemas.microsoft.com/office/drawing/2014/main" id="{99F3AA65-FD21-449E-9762-8CE2A7E7E1E6}"/>
                    </a:ext>
                  </a:extLst>
                </p:cNvPr>
                <p:cNvSpPr>
                  <a:spLocks/>
                </p:cNvSpPr>
                <p:nvPr/>
              </p:nvSpPr>
              <p:spPr bwMode="auto">
                <a:xfrm>
                  <a:off x="3159" y="3069"/>
                  <a:ext cx="57" cy="66"/>
                </a:xfrm>
                <a:custGeom>
                  <a:avLst/>
                  <a:gdLst>
                    <a:gd name="T0" fmla="*/ 0 w 27"/>
                    <a:gd name="T1" fmla="*/ 0 h 31"/>
                    <a:gd name="T2" fmla="*/ 76 w 27"/>
                    <a:gd name="T3" fmla="*/ 300 h 31"/>
                    <a:gd name="T4" fmla="*/ 253 w 27"/>
                    <a:gd name="T5" fmla="*/ 281 h 31"/>
                    <a:gd name="T6" fmla="*/ 160 w 27"/>
                    <a:gd name="T7" fmla="*/ 96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1">
                      <a:moveTo>
                        <a:pt x="0" y="0"/>
                      </a:moveTo>
                      <a:cubicBezTo>
                        <a:pt x="13" y="6"/>
                        <a:pt x="11" y="19"/>
                        <a:pt x="8" y="31"/>
                      </a:cubicBezTo>
                      <a:cubicBezTo>
                        <a:pt x="12" y="25"/>
                        <a:pt x="22" y="27"/>
                        <a:pt x="27" y="29"/>
                      </a:cubicBezTo>
                      <a:cubicBezTo>
                        <a:pt x="25" y="23"/>
                        <a:pt x="20" y="16"/>
                        <a:pt x="17" y="10"/>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3" name="Freeform 347">
                  <a:extLst>
                    <a:ext uri="{FF2B5EF4-FFF2-40B4-BE49-F238E27FC236}">
                      <a16:creationId xmlns:a16="http://schemas.microsoft.com/office/drawing/2014/main" id="{4B891CB1-3F06-7E85-A2E6-B74A747F1C78}"/>
                    </a:ext>
                  </a:extLst>
                </p:cNvPr>
                <p:cNvSpPr>
                  <a:spLocks/>
                </p:cNvSpPr>
                <p:nvPr/>
              </p:nvSpPr>
              <p:spPr bwMode="auto">
                <a:xfrm>
                  <a:off x="3274" y="3129"/>
                  <a:ext cx="70" cy="111"/>
                </a:xfrm>
                <a:custGeom>
                  <a:avLst/>
                  <a:gdLst>
                    <a:gd name="T0" fmla="*/ 36 w 33"/>
                    <a:gd name="T1" fmla="*/ 156 h 52"/>
                    <a:gd name="T2" fmla="*/ 36 w 33"/>
                    <a:gd name="T3" fmla="*/ 506 h 52"/>
                    <a:gd name="T4" fmla="*/ 68 w 33"/>
                    <a:gd name="T5" fmla="*/ 333 h 52"/>
                    <a:gd name="T6" fmla="*/ 153 w 33"/>
                    <a:gd name="T7" fmla="*/ 213 h 52"/>
                    <a:gd name="T8" fmla="*/ 280 w 33"/>
                    <a:gd name="T9" fmla="*/ 137 h 52"/>
                    <a:gd name="T10" fmla="*/ 314 w 33"/>
                    <a:gd name="T11" fmla="*/ 0 h 52"/>
                    <a:gd name="T12" fmla="*/ 221 w 33"/>
                    <a:gd name="T13" fmla="*/ 96 h 52"/>
                    <a:gd name="T14" fmla="*/ 68 w 33"/>
                    <a:gd name="T15" fmla="*/ 164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52">
                      <a:moveTo>
                        <a:pt x="4" y="16"/>
                      </a:moveTo>
                      <a:cubicBezTo>
                        <a:pt x="0" y="25"/>
                        <a:pt x="0" y="43"/>
                        <a:pt x="4" y="52"/>
                      </a:cubicBezTo>
                      <a:cubicBezTo>
                        <a:pt x="8" y="48"/>
                        <a:pt x="5" y="39"/>
                        <a:pt x="7" y="34"/>
                      </a:cubicBezTo>
                      <a:cubicBezTo>
                        <a:pt x="8" y="28"/>
                        <a:pt x="10" y="25"/>
                        <a:pt x="16" y="22"/>
                      </a:cubicBezTo>
                      <a:cubicBezTo>
                        <a:pt x="21" y="20"/>
                        <a:pt x="26" y="20"/>
                        <a:pt x="29" y="14"/>
                      </a:cubicBezTo>
                      <a:cubicBezTo>
                        <a:pt x="31" y="9"/>
                        <a:pt x="31" y="4"/>
                        <a:pt x="33" y="0"/>
                      </a:cubicBezTo>
                      <a:cubicBezTo>
                        <a:pt x="30" y="4"/>
                        <a:pt x="27" y="8"/>
                        <a:pt x="23" y="10"/>
                      </a:cubicBezTo>
                      <a:cubicBezTo>
                        <a:pt x="18" y="13"/>
                        <a:pt x="12" y="14"/>
                        <a:pt x="7" y="17"/>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4" name="Freeform 348">
                  <a:extLst>
                    <a:ext uri="{FF2B5EF4-FFF2-40B4-BE49-F238E27FC236}">
                      <a16:creationId xmlns:a16="http://schemas.microsoft.com/office/drawing/2014/main" id="{BFB78BE1-976D-01CD-9FA5-931018C810D0}"/>
                    </a:ext>
                  </a:extLst>
                </p:cNvPr>
                <p:cNvSpPr>
                  <a:spLocks/>
                </p:cNvSpPr>
                <p:nvPr/>
              </p:nvSpPr>
              <p:spPr bwMode="auto">
                <a:xfrm>
                  <a:off x="3144" y="2053"/>
                  <a:ext cx="81" cy="69"/>
                </a:xfrm>
                <a:custGeom>
                  <a:avLst/>
                  <a:gdLst>
                    <a:gd name="T0" fmla="*/ 0 w 38"/>
                    <a:gd name="T1" fmla="*/ 0 h 32"/>
                    <a:gd name="T2" fmla="*/ 104 w 38"/>
                    <a:gd name="T3" fmla="*/ 149 h 32"/>
                    <a:gd name="T4" fmla="*/ 153 w 38"/>
                    <a:gd name="T5" fmla="*/ 321 h 32"/>
                    <a:gd name="T6" fmla="*/ 369 w 38"/>
                    <a:gd name="T7" fmla="*/ 278 h 32"/>
                    <a:gd name="T8" fmla="*/ 196 w 38"/>
                    <a:gd name="T9" fmla="*/ 201 h 32"/>
                    <a:gd name="T10" fmla="*/ 145 w 38"/>
                    <a:gd name="T11" fmla="*/ 52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32">
                      <a:moveTo>
                        <a:pt x="0" y="0"/>
                      </a:moveTo>
                      <a:cubicBezTo>
                        <a:pt x="7" y="4"/>
                        <a:pt x="8" y="7"/>
                        <a:pt x="11" y="15"/>
                      </a:cubicBezTo>
                      <a:cubicBezTo>
                        <a:pt x="13" y="20"/>
                        <a:pt x="17" y="26"/>
                        <a:pt x="16" y="32"/>
                      </a:cubicBezTo>
                      <a:cubicBezTo>
                        <a:pt x="23" y="26"/>
                        <a:pt x="31" y="31"/>
                        <a:pt x="38" y="28"/>
                      </a:cubicBezTo>
                      <a:cubicBezTo>
                        <a:pt x="36" y="17"/>
                        <a:pt x="28" y="19"/>
                        <a:pt x="20" y="20"/>
                      </a:cubicBezTo>
                      <a:cubicBezTo>
                        <a:pt x="20" y="16"/>
                        <a:pt x="20" y="7"/>
                        <a:pt x="15" y="5"/>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5" name="Freeform 349">
                  <a:extLst>
                    <a:ext uri="{FF2B5EF4-FFF2-40B4-BE49-F238E27FC236}">
                      <a16:creationId xmlns:a16="http://schemas.microsoft.com/office/drawing/2014/main" id="{63FDE3FA-B888-D6EC-2C68-9B23F1202CF2}"/>
                    </a:ext>
                  </a:extLst>
                </p:cNvPr>
                <p:cNvSpPr>
                  <a:spLocks/>
                </p:cNvSpPr>
                <p:nvPr/>
              </p:nvSpPr>
              <p:spPr bwMode="auto">
                <a:xfrm>
                  <a:off x="3086" y="2823"/>
                  <a:ext cx="145" cy="147"/>
                </a:xfrm>
                <a:custGeom>
                  <a:avLst/>
                  <a:gdLst>
                    <a:gd name="T0" fmla="*/ 0 w 68"/>
                    <a:gd name="T1" fmla="*/ 205 h 69"/>
                    <a:gd name="T2" fmla="*/ 49 w 68"/>
                    <a:gd name="T3" fmla="*/ 437 h 69"/>
                    <a:gd name="T4" fmla="*/ 60 w 68"/>
                    <a:gd name="T5" fmla="*/ 667 h 69"/>
                    <a:gd name="T6" fmla="*/ 232 w 68"/>
                    <a:gd name="T7" fmla="*/ 494 h 69"/>
                    <a:gd name="T8" fmla="*/ 554 w 68"/>
                    <a:gd name="T9" fmla="*/ 369 h 69"/>
                    <a:gd name="T10" fmla="*/ 618 w 68"/>
                    <a:gd name="T11" fmla="*/ 213 h 69"/>
                    <a:gd name="T12" fmla="*/ 542 w 68"/>
                    <a:gd name="T13" fmla="*/ 181 h 69"/>
                    <a:gd name="T14" fmla="*/ 437 w 68"/>
                    <a:gd name="T15" fmla="*/ 145 h 69"/>
                    <a:gd name="T16" fmla="*/ 369 w 68"/>
                    <a:gd name="T17" fmla="*/ 153 h 69"/>
                    <a:gd name="T18" fmla="*/ 281 w 68"/>
                    <a:gd name="T19" fmla="*/ 196 h 69"/>
                    <a:gd name="T20" fmla="*/ 213 w 68"/>
                    <a:gd name="T21" fmla="*/ 96 h 69"/>
                    <a:gd name="T22" fmla="*/ 128 w 68"/>
                    <a:gd name="T23" fmla="*/ 0 h 69"/>
                    <a:gd name="T24" fmla="*/ 164 w 68"/>
                    <a:gd name="T25" fmla="*/ 181 h 69"/>
                    <a:gd name="T26" fmla="*/ 41 w 68"/>
                    <a:gd name="T27" fmla="*/ 205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 h="69">
                      <a:moveTo>
                        <a:pt x="0" y="21"/>
                      </a:moveTo>
                      <a:cubicBezTo>
                        <a:pt x="3" y="29"/>
                        <a:pt x="4" y="37"/>
                        <a:pt x="5" y="45"/>
                      </a:cubicBezTo>
                      <a:cubicBezTo>
                        <a:pt x="5" y="52"/>
                        <a:pt x="3" y="64"/>
                        <a:pt x="6" y="69"/>
                      </a:cubicBezTo>
                      <a:cubicBezTo>
                        <a:pt x="11" y="63"/>
                        <a:pt x="13" y="48"/>
                        <a:pt x="24" y="51"/>
                      </a:cubicBezTo>
                      <a:cubicBezTo>
                        <a:pt x="18" y="32"/>
                        <a:pt x="52" y="19"/>
                        <a:pt x="57" y="38"/>
                      </a:cubicBezTo>
                      <a:cubicBezTo>
                        <a:pt x="63" y="37"/>
                        <a:pt x="68" y="28"/>
                        <a:pt x="64" y="22"/>
                      </a:cubicBezTo>
                      <a:cubicBezTo>
                        <a:pt x="62" y="18"/>
                        <a:pt x="60" y="19"/>
                        <a:pt x="56" y="19"/>
                      </a:cubicBezTo>
                      <a:cubicBezTo>
                        <a:pt x="51" y="18"/>
                        <a:pt x="49" y="17"/>
                        <a:pt x="45" y="15"/>
                      </a:cubicBezTo>
                      <a:cubicBezTo>
                        <a:pt x="40" y="13"/>
                        <a:pt x="42" y="13"/>
                        <a:pt x="38" y="16"/>
                      </a:cubicBezTo>
                      <a:cubicBezTo>
                        <a:pt x="34" y="19"/>
                        <a:pt x="34" y="23"/>
                        <a:pt x="29" y="20"/>
                      </a:cubicBezTo>
                      <a:cubicBezTo>
                        <a:pt x="27" y="18"/>
                        <a:pt x="24" y="13"/>
                        <a:pt x="22" y="10"/>
                      </a:cubicBezTo>
                      <a:cubicBezTo>
                        <a:pt x="19" y="7"/>
                        <a:pt x="16" y="4"/>
                        <a:pt x="13" y="0"/>
                      </a:cubicBezTo>
                      <a:cubicBezTo>
                        <a:pt x="10" y="4"/>
                        <a:pt x="17" y="13"/>
                        <a:pt x="17" y="19"/>
                      </a:cubicBezTo>
                      <a:cubicBezTo>
                        <a:pt x="17" y="29"/>
                        <a:pt x="8" y="32"/>
                        <a:pt x="4" y="21"/>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6" name="Freeform 350">
                  <a:extLst>
                    <a:ext uri="{FF2B5EF4-FFF2-40B4-BE49-F238E27FC236}">
                      <a16:creationId xmlns:a16="http://schemas.microsoft.com/office/drawing/2014/main" id="{CCDB97F3-87C9-C727-7B58-E21C68B53720}"/>
                    </a:ext>
                  </a:extLst>
                </p:cNvPr>
                <p:cNvSpPr>
                  <a:spLocks/>
                </p:cNvSpPr>
                <p:nvPr/>
              </p:nvSpPr>
              <p:spPr bwMode="auto">
                <a:xfrm>
                  <a:off x="3197" y="2633"/>
                  <a:ext cx="118" cy="94"/>
                </a:xfrm>
                <a:custGeom>
                  <a:avLst/>
                  <a:gdLst>
                    <a:gd name="T0" fmla="*/ 0 w 55"/>
                    <a:gd name="T1" fmla="*/ 429 h 44"/>
                    <a:gd name="T2" fmla="*/ 318 w 55"/>
                    <a:gd name="T3" fmla="*/ 156 h 44"/>
                    <a:gd name="T4" fmla="*/ 474 w 55"/>
                    <a:gd name="T5" fmla="*/ 301 h 44"/>
                    <a:gd name="T6" fmla="*/ 534 w 55"/>
                    <a:gd name="T7" fmla="*/ 293 h 44"/>
                    <a:gd name="T8" fmla="*/ 526 w 55"/>
                    <a:gd name="T9" fmla="*/ 165 h 44"/>
                    <a:gd name="T10" fmla="*/ 257 w 55"/>
                    <a:gd name="T11" fmla="*/ 0 h 44"/>
                    <a:gd name="T12" fmla="*/ 0 w 55"/>
                    <a:gd name="T13" fmla="*/ 282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44">
                      <a:moveTo>
                        <a:pt x="0" y="44"/>
                      </a:moveTo>
                      <a:cubicBezTo>
                        <a:pt x="3" y="29"/>
                        <a:pt x="13" y="9"/>
                        <a:pt x="32" y="16"/>
                      </a:cubicBezTo>
                      <a:cubicBezTo>
                        <a:pt x="39" y="18"/>
                        <a:pt x="43" y="26"/>
                        <a:pt x="48" y="31"/>
                      </a:cubicBezTo>
                      <a:cubicBezTo>
                        <a:pt x="51" y="33"/>
                        <a:pt x="53" y="37"/>
                        <a:pt x="54" y="30"/>
                      </a:cubicBezTo>
                      <a:cubicBezTo>
                        <a:pt x="55" y="27"/>
                        <a:pt x="53" y="20"/>
                        <a:pt x="53" y="17"/>
                      </a:cubicBezTo>
                      <a:cubicBezTo>
                        <a:pt x="44" y="23"/>
                        <a:pt x="36" y="0"/>
                        <a:pt x="26" y="0"/>
                      </a:cubicBezTo>
                      <a:cubicBezTo>
                        <a:pt x="12" y="0"/>
                        <a:pt x="6" y="20"/>
                        <a:pt x="0" y="29"/>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7" name="Freeform 351">
                  <a:extLst>
                    <a:ext uri="{FF2B5EF4-FFF2-40B4-BE49-F238E27FC236}">
                      <a16:creationId xmlns:a16="http://schemas.microsoft.com/office/drawing/2014/main" id="{F2231B86-78FD-EC44-65F5-59F859448E3E}"/>
                    </a:ext>
                  </a:extLst>
                </p:cNvPr>
                <p:cNvSpPr>
                  <a:spLocks/>
                </p:cNvSpPr>
                <p:nvPr/>
              </p:nvSpPr>
              <p:spPr bwMode="auto">
                <a:xfrm>
                  <a:off x="3150" y="2395"/>
                  <a:ext cx="85" cy="64"/>
                </a:xfrm>
                <a:custGeom>
                  <a:avLst/>
                  <a:gdLst>
                    <a:gd name="T0" fmla="*/ 249 w 40"/>
                    <a:gd name="T1" fmla="*/ 60 h 30"/>
                    <a:gd name="T2" fmla="*/ 104 w 40"/>
                    <a:gd name="T3" fmla="*/ 137 h 30"/>
                    <a:gd name="T4" fmla="*/ 128 w 40"/>
                    <a:gd name="T5" fmla="*/ 292 h 30"/>
                    <a:gd name="T6" fmla="*/ 96 w 40"/>
                    <a:gd name="T7" fmla="*/ 28 h 30"/>
                    <a:gd name="T8" fmla="*/ 240 w 40"/>
                    <a:gd name="T9" fmla="*/ 41 h 30"/>
                    <a:gd name="T10" fmla="*/ 385 w 40"/>
                    <a:gd name="T11" fmla="*/ 9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30">
                      <a:moveTo>
                        <a:pt x="26" y="6"/>
                      </a:moveTo>
                      <a:cubicBezTo>
                        <a:pt x="20" y="9"/>
                        <a:pt x="15" y="8"/>
                        <a:pt x="11" y="14"/>
                      </a:cubicBezTo>
                      <a:cubicBezTo>
                        <a:pt x="7" y="20"/>
                        <a:pt x="9" y="24"/>
                        <a:pt x="13" y="30"/>
                      </a:cubicBezTo>
                      <a:cubicBezTo>
                        <a:pt x="3" y="26"/>
                        <a:pt x="0" y="8"/>
                        <a:pt x="10" y="3"/>
                      </a:cubicBezTo>
                      <a:cubicBezTo>
                        <a:pt x="16" y="0"/>
                        <a:pt x="19" y="3"/>
                        <a:pt x="25" y="4"/>
                      </a:cubicBezTo>
                      <a:cubicBezTo>
                        <a:pt x="31" y="5"/>
                        <a:pt x="35" y="2"/>
                        <a:pt x="40" y="1"/>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8" name="Freeform 352">
                  <a:extLst>
                    <a:ext uri="{FF2B5EF4-FFF2-40B4-BE49-F238E27FC236}">
                      <a16:creationId xmlns:a16="http://schemas.microsoft.com/office/drawing/2014/main" id="{3724A6D1-65E8-962D-4EBA-DBDD4A068223}"/>
                    </a:ext>
                  </a:extLst>
                </p:cNvPr>
                <p:cNvSpPr>
                  <a:spLocks/>
                </p:cNvSpPr>
                <p:nvPr/>
              </p:nvSpPr>
              <p:spPr bwMode="auto">
                <a:xfrm>
                  <a:off x="3043" y="2985"/>
                  <a:ext cx="156" cy="88"/>
                </a:xfrm>
                <a:custGeom>
                  <a:avLst/>
                  <a:gdLst>
                    <a:gd name="T0" fmla="*/ 0 w 73"/>
                    <a:gd name="T1" fmla="*/ 137 h 41"/>
                    <a:gd name="T2" fmla="*/ 165 w 73"/>
                    <a:gd name="T3" fmla="*/ 197 h 41"/>
                    <a:gd name="T4" fmla="*/ 265 w 73"/>
                    <a:gd name="T5" fmla="*/ 225 h 41"/>
                    <a:gd name="T6" fmla="*/ 325 w 73"/>
                    <a:gd name="T7" fmla="*/ 285 h 41"/>
                    <a:gd name="T8" fmla="*/ 686 w 73"/>
                    <a:gd name="T9" fmla="*/ 406 h 41"/>
                    <a:gd name="T10" fmla="*/ 686 w 73"/>
                    <a:gd name="T11" fmla="*/ 266 h 41"/>
                    <a:gd name="T12" fmla="*/ 547 w 73"/>
                    <a:gd name="T13" fmla="*/ 225 h 41"/>
                    <a:gd name="T14" fmla="*/ 421 w 73"/>
                    <a:gd name="T15" fmla="*/ 9 h 41"/>
                    <a:gd name="T16" fmla="*/ 265 w 73"/>
                    <a:gd name="T17" fmla="*/ 69 h 41"/>
                    <a:gd name="T18" fmla="*/ 96 w 73"/>
                    <a:gd name="T19" fmla="*/ 9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3" h="41">
                      <a:moveTo>
                        <a:pt x="0" y="14"/>
                      </a:moveTo>
                      <a:cubicBezTo>
                        <a:pt x="0" y="22"/>
                        <a:pt x="11" y="19"/>
                        <a:pt x="17" y="20"/>
                      </a:cubicBezTo>
                      <a:cubicBezTo>
                        <a:pt x="20" y="20"/>
                        <a:pt x="24" y="21"/>
                        <a:pt x="27" y="23"/>
                      </a:cubicBezTo>
                      <a:cubicBezTo>
                        <a:pt x="29" y="24"/>
                        <a:pt x="30" y="27"/>
                        <a:pt x="33" y="29"/>
                      </a:cubicBezTo>
                      <a:cubicBezTo>
                        <a:pt x="41" y="35"/>
                        <a:pt x="69" y="24"/>
                        <a:pt x="70" y="41"/>
                      </a:cubicBezTo>
                      <a:cubicBezTo>
                        <a:pt x="72" y="37"/>
                        <a:pt x="73" y="31"/>
                        <a:pt x="70" y="27"/>
                      </a:cubicBezTo>
                      <a:cubicBezTo>
                        <a:pt x="66" y="21"/>
                        <a:pt x="61" y="23"/>
                        <a:pt x="56" y="23"/>
                      </a:cubicBezTo>
                      <a:cubicBezTo>
                        <a:pt x="42" y="22"/>
                        <a:pt x="43" y="12"/>
                        <a:pt x="43" y="1"/>
                      </a:cubicBezTo>
                      <a:cubicBezTo>
                        <a:pt x="37" y="0"/>
                        <a:pt x="32" y="4"/>
                        <a:pt x="27" y="7"/>
                      </a:cubicBezTo>
                      <a:cubicBezTo>
                        <a:pt x="21" y="10"/>
                        <a:pt x="17" y="10"/>
                        <a:pt x="10" y="1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9" name="Freeform 353">
                  <a:extLst>
                    <a:ext uri="{FF2B5EF4-FFF2-40B4-BE49-F238E27FC236}">
                      <a16:creationId xmlns:a16="http://schemas.microsoft.com/office/drawing/2014/main" id="{EE57E7B4-AA42-E2F7-0A8E-5FF5F344C72D}"/>
                    </a:ext>
                  </a:extLst>
                </p:cNvPr>
                <p:cNvSpPr>
                  <a:spLocks/>
                </p:cNvSpPr>
                <p:nvPr/>
              </p:nvSpPr>
              <p:spPr bwMode="auto">
                <a:xfrm>
                  <a:off x="3139" y="3214"/>
                  <a:ext cx="120" cy="113"/>
                </a:xfrm>
                <a:custGeom>
                  <a:avLst/>
                  <a:gdLst>
                    <a:gd name="T0" fmla="*/ 523 w 56"/>
                    <a:gd name="T1" fmla="*/ 0 h 53"/>
                    <a:gd name="T2" fmla="*/ 422 w 56"/>
                    <a:gd name="T3" fmla="*/ 281 h 53"/>
                    <a:gd name="T4" fmla="*/ 216 w 56"/>
                    <a:gd name="T5" fmla="*/ 241 h 53"/>
                    <a:gd name="T6" fmla="*/ 197 w 56"/>
                    <a:gd name="T7" fmla="*/ 426 h 53"/>
                    <a:gd name="T8" fmla="*/ 0 w 56"/>
                    <a:gd name="T9" fmla="*/ 418 h 53"/>
                    <a:gd name="T10" fmla="*/ 156 w 56"/>
                    <a:gd name="T11" fmla="*/ 505 h 53"/>
                    <a:gd name="T12" fmla="*/ 249 w 56"/>
                    <a:gd name="T13" fmla="*/ 463 h 53"/>
                    <a:gd name="T14" fmla="*/ 294 w 56"/>
                    <a:gd name="T15" fmla="*/ 386 h 53"/>
                    <a:gd name="T16" fmla="*/ 386 w 56"/>
                    <a:gd name="T17" fmla="*/ 386 h 53"/>
                    <a:gd name="T18" fmla="*/ 482 w 56"/>
                    <a:gd name="T19" fmla="*/ 328 h 53"/>
                    <a:gd name="T20" fmla="*/ 542 w 56"/>
                    <a:gd name="T21" fmla="*/ 77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53">
                      <a:moveTo>
                        <a:pt x="53" y="0"/>
                      </a:moveTo>
                      <a:cubicBezTo>
                        <a:pt x="53" y="9"/>
                        <a:pt x="53" y="24"/>
                        <a:pt x="43" y="29"/>
                      </a:cubicBezTo>
                      <a:cubicBezTo>
                        <a:pt x="35" y="34"/>
                        <a:pt x="29" y="28"/>
                        <a:pt x="22" y="25"/>
                      </a:cubicBezTo>
                      <a:cubicBezTo>
                        <a:pt x="22" y="33"/>
                        <a:pt x="29" y="38"/>
                        <a:pt x="20" y="44"/>
                      </a:cubicBezTo>
                      <a:cubicBezTo>
                        <a:pt x="14" y="47"/>
                        <a:pt x="6" y="47"/>
                        <a:pt x="0" y="43"/>
                      </a:cubicBezTo>
                      <a:cubicBezTo>
                        <a:pt x="1" y="50"/>
                        <a:pt x="10" y="53"/>
                        <a:pt x="16" y="52"/>
                      </a:cubicBezTo>
                      <a:cubicBezTo>
                        <a:pt x="19" y="52"/>
                        <a:pt x="23" y="50"/>
                        <a:pt x="25" y="48"/>
                      </a:cubicBezTo>
                      <a:cubicBezTo>
                        <a:pt x="28" y="46"/>
                        <a:pt x="28" y="42"/>
                        <a:pt x="30" y="40"/>
                      </a:cubicBezTo>
                      <a:cubicBezTo>
                        <a:pt x="33" y="38"/>
                        <a:pt x="37" y="40"/>
                        <a:pt x="39" y="40"/>
                      </a:cubicBezTo>
                      <a:cubicBezTo>
                        <a:pt x="43" y="39"/>
                        <a:pt x="46" y="37"/>
                        <a:pt x="49" y="34"/>
                      </a:cubicBezTo>
                      <a:cubicBezTo>
                        <a:pt x="56" y="27"/>
                        <a:pt x="55" y="17"/>
                        <a:pt x="5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0" name="Freeform 354">
                  <a:extLst>
                    <a:ext uri="{FF2B5EF4-FFF2-40B4-BE49-F238E27FC236}">
                      <a16:creationId xmlns:a16="http://schemas.microsoft.com/office/drawing/2014/main" id="{6C90118E-8292-7735-6FA6-FACE9130FA53}"/>
                    </a:ext>
                  </a:extLst>
                </p:cNvPr>
                <p:cNvSpPr>
                  <a:spLocks/>
                </p:cNvSpPr>
                <p:nvPr/>
              </p:nvSpPr>
              <p:spPr bwMode="auto">
                <a:xfrm>
                  <a:off x="3114" y="2917"/>
                  <a:ext cx="115" cy="58"/>
                </a:xfrm>
                <a:custGeom>
                  <a:avLst/>
                  <a:gdLst>
                    <a:gd name="T0" fmla="*/ 28 w 54"/>
                    <a:gd name="T1" fmla="*/ 249 h 27"/>
                    <a:gd name="T2" fmla="*/ 241 w 54"/>
                    <a:gd name="T3" fmla="*/ 137 h 27"/>
                    <a:gd name="T4" fmla="*/ 522 w 54"/>
                    <a:gd name="T5" fmla="*/ 0 h 27"/>
                    <a:gd name="T6" fmla="*/ 326 w 54"/>
                    <a:gd name="T7" fmla="*/ 226 h 27"/>
                    <a:gd name="T8" fmla="*/ 221 w 54"/>
                    <a:gd name="T9" fmla="*/ 217 h 27"/>
                    <a:gd name="T10" fmla="*/ 104 w 54"/>
                    <a:gd name="T11" fmla="*/ 226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27">
                      <a:moveTo>
                        <a:pt x="3" y="25"/>
                      </a:moveTo>
                      <a:cubicBezTo>
                        <a:pt x="0" y="11"/>
                        <a:pt x="17" y="12"/>
                        <a:pt x="25" y="14"/>
                      </a:cubicBezTo>
                      <a:cubicBezTo>
                        <a:pt x="41" y="18"/>
                        <a:pt x="45" y="10"/>
                        <a:pt x="54" y="0"/>
                      </a:cubicBezTo>
                      <a:cubicBezTo>
                        <a:pt x="47" y="10"/>
                        <a:pt x="45" y="17"/>
                        <a:pt x="34" y="23"/>
                      </a:cubicBezTo>
                      <a:cubicBezTo>
                        <a:pt x="26" y="27"/>
                        <a:pt x="29" y="26"/>
                        <a:pt x="23" y="22"/>
                      </a:cubicBezTo>
                      <a:cubicBezTo>
                        <a:pt x="18" y="19"/>
                        <a:pt x="14" y="19"/>
                        <a:pt x="11"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1" name="Freeform 355">
                  <a:extLst>
                    <a:ext uri="{FF2B5EF4-FFF2-40B4-BE49-F238E27FC236}">
                      <a16:creationId xmlns:a16="http://schemas.microsoft.com/office/drawing/2014/main" id="{D70A1AA3-850E-9086-1170-C76306A98ADB}"/>
                    </a:ext>
                  </a:extLst>
                </p:cNvPr>
                <p:cNvSpPr>
                  <a:spLocks/>
                </p:cNvSpPr>
                <p:nvPr/>
              </p:nvSpPr>
              <p:spPr bwMode="auto">
                <a:xfrm>
                  <a:off x="3126" y="2757"/>
                  <a:ext cx="65" cy="81"/>
                </a:xfrm>
                <a:custGeom>
                  <a:avLst/>
                  <a:gdLst>
                    <a:gd name="T0" fmla="*/ 245 w 30"/>
                    <a:gd name="T1" fmla="*/ 0 h 38"/>
                    <a:gd name="T2" fmla="*/ 113 w 30"/>
                    <a:gd name="T3" fmla="*/ 213 h 38"/>
                    <a:gd name="T4" fmla="*/ 20 w 30"/>
                    <a:gd name="T5" fmla="*/ 273 h 38"/>
                    <a:gd name="T6" fmla="*/ 113 w 30"/>
                    <a:gd name="T7" fmla="*/ 369 h 38"/>
                    <a:gd name="T8" fmla="*/ 225 w 30"/>
                    <a:gd name="T9" fmla="*/ 241 h 38"/>
                    <a:gd name="T10" fmla="*/ 262 w 30"/>
                    <a:gd name="T11" fmla="*/ 19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8">
                      <a:moveTo>
                        <a:pt x="24" y="0"/>
                      </a:moveTo>
                      <a:cubicBezTo>
                        <a:pt x="24" y="11"/>
                        <a:pt x="22" y="17"/>
                        <a:pt x="11" y="22"/>
                      </a:cubicBezTo>
                      <a:cubicBezTo>
                        <a:pt x="7" y="23"/>
                        <a:pt x="0" y="23"/>
                        <a:pt x="2" y="28"/>
                      </a:cubicBezTo>
                      <a:cubicBezTo>
                        <a:pt x="3" y="33"/>
                        <a:pt x="9" y="32"/>
                        <a:pt x="11" y="38"/>
                      </a:cubicBezTo>
                      <a:cubicBezTo>
                        <a:pt x="4" y="27"/>
                        <a:pt x="16" y="29"/>
                        <a:pt x="22" y="25"/>
                      </a:cubicBezTo>
                      <a:cubicBezTo>
                        <a:pt x="30" y="20"/>
                        <a:pt x="28" y="10"/>
                        <a:pt x="2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2" name="Freeform 356">
                  <a:extLst>
                    <a:ext uri="{FF2B5EF4-FFF2-40B4-BE49-F238E27FC236}">
                      <a16:creationId xmlns:a16="http://schemas.microsoft.com/office/drawing/2014/main" id="{11F494FB-154A-769D-2850-129C6BE50512}"/>
                    </a:ext>
                  </a:extLst>
                </p:cNvPr>
                <p:cNvSpPr>
                  <a:spLocks/>
                </p:cNvSpPr>
                <p:nvPr/>
              </p:nvSpPr>
              <p:spPr bwMode="auto">
                <a:xfrm>
                  <a:off x="3195" y="2406"/>
                  <a:ext cx="75" cy="137"/>
                </a:xfrm>
                <a:custGeom>
                  <a:avLst/>
                  <a:gdLst>
                    <a:gd name="T0" fmla="*/ 0 w 35"/>
                    <a:gd name="T1" fmla="*/ 394 h 64"/>
                    <a:gd name="T2" fmla="*/ 109 w 35"/>
                    <a:gd name="T3" fmla="*/ 462 h 64"/>
                    <a:gd name="T4" fmla="*/ 234 w 35"/>
                    <a:gd name="T5" fmla="*/ 334 h 64"/>
                    <a:gd name="T6" fmla="*/ 276 w 35"/>
                    <a:gd name="T7" fmla="*/ 0 h 64"/>
                    <a:gd name="T8" fmla="*/ 234 w 35"/>
                    <a:gd name="T9" fmla="*/ 462 h 64"/>
                    <a:gd name="T10" fmla="*/ 109 w 35"/>
                    <a:gd name="T11" fmla="*/ 610 h 64"/>
                    <a:gd name="T12" fmla="*/ 9 w 35"/>
                    <a:gd name="T13" fmla="*/ 381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64">
                      <a:moveTo>
                        <a:pt x="0" y="40"/>
                      </a:moveTo>
                      <a:cubicBezTo>
                        <a:pt x="2" y="46"/>
                        <a:pt x="4" y="51"/>
                        <a:pt x="11" y="47"/>
                      </a:cubicBezTo>
                      <a:cubicBezTo>
                        <a:pt x="16" y="45"/>
                        <a:pt x="21" y="38"/>
                        <a:pt x="24" y="34"/>
                      </a:cubicBezTo>
                      <a:cubicBezTo>
                        <a:pt x="29" y="25"/>
                        <a:pt x="30" y="10"/>
                        <a:pt x="28" y="0"/>
                      </a:cubicBezTo>
                      <a:cubicBezTo>
                        <a:pt x="35" y="13"/>
                        <a:pt x="31" y="34"/>
                        <a:pt x="24" y="47"/>
                      </a:cubicBezTo>
                      <a:cubicBezTo>
                        <a:pt x="21" y="52"/>
                        <a:pt x="17" y="61"/>
                        <a:pt x="11" y="62"/>
                      </a:cubicBezTo>
                      <a:cubicBezTo>
                        <a:pt x="1" y="64"/>
                        <a:pt x="1" y="46"/>
                        <a:pt x="1" y="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3" name="Freeform 357">
                  <a:extLst>
                    <a:ext uri="{FF2B5EF4-FFF2-40B4-BE49-F238E27FC236}">
                      <a16:creationId xmlns:a16="http://schemas.microsoft.com/office/drawing/2014/main" id="{E5F80B9C-891A-D16A-9FB7-F20E4A93E057}"/>
                    </a:ext>
                  </a:extLst>
                </p:cNvPr>
                <p:cNvSpPr>
                  <a:spLocks/>
                </p:cNvSpPr>
                <p:nvPr/>
              </p:nvSpPr>
              <p:spPr bwMode="auto">
                <a:xfrm>
                  <a:off x="3186" y="2214"/>
                  <a:ext cx="77" cy="83"/>
                </a:xfrm>
                <a:custGeom>
                  <a:avLst/>
                  <a:gdLst>
                    <a:gd name="T0" fmla="*/ 96 w 36"/>
                    <a:gd name="T1" fmla="*/ 77 h 39"/>
                    <a:gd name="T2" fmla="*/ 19 w 36"/>
                    <a:gd name="T3" fmla="*/ 77 h 39"/>
                    <a:gd name="T4" fmla="*/ 51 w 36"/>
                    <a:gd name="T5" fmla="*/ 153 h 39"/>
                    <a:gd name="T6" fmla="*/ 178 w 36"/>
                    <a:gd name="T7" fmla="*/ 377 h 39"/>
                    <a:gd name="T8" fmla="*/ 165 w 36"/>
                    <a:gd name="T9" fmla="*/ 164 h 39"/>
                    <a:gd name="T10" fmla="*/ 334 w 36"/>
                    <a:gd name="T11" fmla="*/ 0 h 39"/>
                    <a:gd name="T12" fmla="*/ 242 w 36"/>
                    <a:gd name="T13" fmla="*/ 77 h 39"/>
                    <a:gd name="T14" fmla="*/ 120 w 36"/>
                    <a:gd name="T15" fmla="*/ 77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39">
                      <a:moveTo>
                        <a:pt x="10" y="8"/>
                      </a:moveTo>
                      <a:cubicBezTo>
                        <a:pt x="8" y="5"/>
                        <a:pt x="4" y="5"/>
                        <a:pt x="2" y="8"/>
                      </a:cubicBezTo>
                      <a:cubicBezTo>
                        <a:pt x="0" y="12"/>
                        <a:pt x="3" y="13"/>
                        <a:pt x="5" y="16"/>
                      </a:cubicBezTo>
                      <a:cubicBezTo>
                        <a:pt x="10" y="24"/>
                        <a:pt x="15" y="30"/>
                        <a:pt x="18" y="39"/>
                      </a:cubicBezTo>
                      <a:cubicBezTo>
                        <a:pt x="11" y="33"/>
                        <a:pt x="8" y="21"/>
                        <a:pt x="17" y="17"/>
                      </a:cubicBezTo>
                      <a:cubicBezTo>
                        <a:pt x="24" y="13"/>
                        <a:pt x="36" y="13"/>
                        <a:pt x="34" y="0"/>
                      </a:cubicBezTo>
                      <a:cubicBezTo>
                        <a:pt x="31" y="3"/>
                        <a:pt x="29" y="6"/>
                        <a:pt x="25" y="8"/>
                      </a:cubicBezTo>
                      <a:cubicBezTo>
                        <a:pt x="21" y="9"/>
                        <a:pt x="16" y="8"/>
                        <a:pt x="12"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 name="Freeform 358">
                  <a:extLst>
                    <a:ext uri="{FF2B5EF4-FFF2-40B4-BE49-F238E27FC236}">
                      <a16:creationId xmlns:a16="http://schemas.microsoft.com/office/drawing/2014/main" id="{A188256E-6959-D2D0-6FEF-032539E679DF}"/>
                    </a:ext>
                  </a:extLst>
                </p:cNvPr>
                <p:cNvSpPr>
                  <a:spLocks/>
                </p:cNvSpPr>
                <p:nvPr/>
              </p:nvSpPr>
              <p:spPr bwMode="auto">
                <a:xfrm>
                  <a:off x="3197" y="1842"/>
                  <a:ext cx="56" cy="70"/>
                </a:xfrm>
                <a:custGeom>
                  <a:avLst/>
                  <a:gdLst>
                    <a:gd name="T0" fmla="*/ 200 w 26"/>
                    <a:gd name="T1" fmla="*/ 0 h 33"/>
                    <a:gd name="T2" fmla="*/ 190 w 26"/>
                    <a:gd name="T3" fmla="*/ 189 h 33"/>
                    <a:gd name="T4" fmla="*/ 0 w 26"/>
                    <a:gd name="T5" fmla="*/ 238 h 33"/>
                    <a:gd name="T6" fmla="*/ 209 w 26"/>
                    <a:gd name="T7" fmla="*/ 257 h 33"/>
                    <a:gd name="T8" fmla="*/ 218 w 26"/>
                    <a:gd name="T9" fmla="*/ 3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3">
                      <a:moveTo>
                        <a:pt x="20" y="0"/>
                      </a:moveTo>
                      <a:cubicBezTo>
                        <a:pt x="22" y="5"/>
                        <a:pt x="23" y="15"/>
                        <a:pt x="19" y="20"/>
                      </a:cubicBezTo>
                      <a:cubicBezTo>
                        <a:pt x="15" y="24"/>
                        <a:pt x="5" y="27"/>
                        <a:pt x="0" y="25"/>
                      </a:cubicBezTo>
                      <a:cubicBezTo>
                        <a:pt x="5" y="30"/>
                        <a:pt x="16" y="33"/>
                        <a:pt x="21" y="27"/>
                      </a:cubicBezTo>
                      <a:cubicBezTo>
                        <a:pt x="26" y="21"/>
                        <a:pt x="24" y="11"/>
                        <a:pt x="2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 name="Freeform 359">
                  <a:extLst>
                    <a:ext uri="{FF2B5EF4-FFF2-40B4-BE49-F238E27FC236}">
                      <a16:creationId xmlns:a16="http://schemas.microsoft.com/office/drawing/2014/main" id="{D0AD44D2-FA28-3722-1FA5-04E47EEE71C7}"/>
                    </a:ext>
                  </a:extLst>
                </p:cNvPr>
                <p:cNvSpPr>
                  <a:spLocks/>
                </p:cNvSpPr>
                <p:nvPr/>
              </p:nvSpPr>
              <p:spPr bwMode="auto">
                <a:xfrm>
                  <a:off x="3133" y="1773"/>
                  <a:ext cx="32" cy="45"/>
                </a:xfrm>
                <a:custGeom>
                  <a:avLst/>
                  <a:gdLst>
                    <a:gd name="T0" fmla="*/ 41 w 15"/>
                    <a:gd name="T1" fmla="*/ 0 h 21"/>
                    <a:gd name="T2" fmla="*/ 0 w 15"/>
                    <a:gd name="T3" fmla="*/ 197 h 21"/>
                    <a:gd name="T4" fmla="*/ 96 w 15"/>
                    <a:gd name="T5" fmla="*/ 28 h 21"/>
                    <a:gd name="T6" fmla="*/ 0 60000 65536"/>
                    <a:gd name="T7" fmla="*/ 0 60000 65536"/>
                    <a:gd name="T8" fmla="*/ 0 60000 65536"/>
                  </a:gdLst>
                  <a:ahLst/>
                  <a:cxnLst>
                    <a:cxn ang="T6">
                      <a:pos x="T0" y="T1"/>
                    </a:cxn>
                    <a:cxn ang="T7">
                      <a:pos x="T2" y="T3"/>
                    </a:cxn>
                    <a:cxn ang="T8">
                      <a:pos x="T4" y="T5"/>
                    </a:cxn>
                  </a:cxnLst>
                  <a:rect l="0" t="0" r="r" b="b"/>
                  <a:pathLst>
                    <a:path w="15" h="21">
                      <a:moveTo>
                        <a:pt x="4" y="0"/>
                      </a:moveTo>
                      <a:cubicBezTo>
                        <a:pt x="14" y="3"/>
                        <a:pt x="3" y="17"/>
                        <a:pt x="0" y="20"/>
                      </a:cubicBezTo>
                      <a:cubicBezTo>
                        <a:pt x="15" y="21"/>
                        <a:pt x="10" y="15"/>
                        <a:pt x="10"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 name="Freeform 360">
                  <a:extLst>
                    <a:ext uri="{FF2B5EF4-FFF2-40B4-BE49-F238E27FC236}">
                      <a16:creationId xmlns:a16="http://schemas.microsoft.com/office/drawing/2014/main" id="{1013944C-6AEA-8015-153D-DD515E42FE51}"/>
                    </a:ext>
                  </a:extLst>
                </p:cNvPr>
                <p:cNvSpPr>
                  <a:spLocks/>
                </p:cNvSpPr>
                <p:nvPr/>
              </p:nvSpPr>
              <p:spPr bwMode="auto">
                <a:xfrm>
                  <a:off x="3052" y="2008"/>
                  <a:ext cx="62" cy="30"/>
                </a:xfrm>
                <a:custGeom>
                  <a:avLst/>
                  <a:gdLst>
                    <a:gd name="T0" fmla="*/ 0 w 29"/>
                    <a:gd name="T1" fmla="*/ 137 h 14"/>
                    <a:gd name="T2" fmla="*/ 88 w 29"/>
                    <a:gd name="T3" fmla="*/ 9 h 14"/>
                    <a:gd name="T4" fmla="*/ 284 w 29"/>
                    <a:gd name="T5" fmla="*/ 19 h 14"/>
                    <a:gd name="T6" fmla="*/ 51 w 29"/>
                    <a:gd name="T7" fmla="*/ 96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14">
                      <a:moveTo>
                        <a:pt x="0" y="14"/>
                      </a:moveTo>
                      <a:cubicBezTo>
                        <a:pt x="1" y="7"/>
                        <a:pt x="2" y="1"/>
                        <a:pt x="9" y="1"/>
                      </a:cubicBezTo>
                      <a:cubicBezTo>
                        <a:pt x="13" y="0"/>
                        <a:pt x="27" y="0"/>
                        <a:pt x="29" y="2"/>
                      </a:cubicBezTo>
                      <a:cubicBezTo>
                        <a:pt x="22" y="5"/>
                        <a:pt x="12" y="8"/>
                        <a:pt x="5"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7" name="Freeform 361">
                  <a:extLst>
                    <a:ext uri="{FF2B5EF4-FFF2-40B4-BE49-F238E27FC236}">
                      <a16:creationId xmlns:a16="http://schemas.microsoft.com/office/drawing/2014/main" id="{7484CF9E-0929-5FEB-A4E8-D01105C45C79}"/>
                    </a:ext>
                  </a:extLst>
                </p:cNvPr>
                <p:cNvSpPr>
                  <a:spLocks/>
                </p:cNvSpPr>
                <p:nvPr/>
              </p:nvSpPr>
              <p:spPr bwMode="auto">
                <a:xfrm>
                  <a:off x="3075" y="2271"/>
                  <a:ext cx="41" cy="24"/>
                </a:xfrm>
                <a:custGeom>
                  <a:avLst/>
                  <a:gdLst>
                    <a:gd name="T0" fmla="*/ 164 w 19"/>
                    <a:gd name="T1" fmla="*/ 33 h 11"/>
                    <a:gd name="T2" fmla="*/ 0 w 19"/>
                    <a:gd name="T3" fmla="*/ 44 h 11"/>
                    <a:gd name="T4" fmla="*/ 112 w 19"/>
                    <a:gd name="T5" fmla="*/ 113 h 11"/>
                    <a:gd name="T6" fmla="*/ 190 w 19"/>
                    <a:gd name="T7" fmla="*/ 2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1">
                      <a:moveTo>
                        <a:pt x="16" y="3"/>
                      </a:moveTo>
                      <a:cubicBezTo>
                        <a:pt x="11" y="2"/>
                        <a:pt x="5" y="0"/>
                        <a:pt x="0" y="4"/>
                      </a:cubicBezTo>
                      <a:cubicBezTo>
                        <a:pt x="3" y="5"/>
                        <a:pt x="11" y="8"/>
                        <a:pt x="11" y="11"/>
                      </a:cubicBezTo>
                      <a:cubicBezTo>
                        <a:pt x="9" y="5"/>
                        <a:pt x="14" y="2"/>
                        <a:pt x="19"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8" name="Freeform 362">
                  <a:extLst>
                    <a:ext uri="{FF2B5EF4-FFF2-40B4-BE49-F238E27FC236}">
                      <a16:creationId xmlns:a16="http://schemas.microsoft.com/office/drawing/2014/main" id="{8F69CBA3-6036-F1D1-9927-5F72466EB419}"/>
                    </a:ext>
                  </a:extLst>
                </p:cNvPr>
                <p:cNvSpPr>
                  <a:spLocks/>
                </p:cNvSpPr>
                <p:nvPr/>
              </p:nvSpPr>
              <p:spPr bwMode="auto">
                <a:xfrm>
                  <a:off x="3107" y="2583"/>
                  <a:ext cx="34" cy="50"/>
                </a:xfrm>
                <a:custGeom>
                  <a:avLst/>
                  <a:gdLst>
                    <a:gd name="T0" fmla="*/ 0 w 16"/>
                    <a:gd name="T1" fmla="*/ 61 h 23"/>
                    <a:gd name="T2" fmla="*/ 19 w 16"/>
                    <a:gd name="T3" fmla="*/ 237 h 23"/>
                    <a:gd name="T4" fmla="*/ 153 w 16"/>
                    <a:gd name="T5" fmla="*/ 104 h 23"/>
                    <a:gd name="T6" fmla="*/ 28 w 16"/>
                    <a:gd name="T7" fmla="*/ 2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23">
                      <a:moveTo>
                        <a:pt x="0" y="6"/>
                      </a:moveTo>
                      <a:cubicBezTo>
                        <a:pt x="8" y="10"/>
                        <a:pt x="5" y="16"/>
                        <a:pt x="2" y="23"/>
                      </a:cubicBezTo>
                      <a:cubicBezTo>
                        <a:pt x="6" y="21"/>
                        <a:pt x="15" y="14"/>
                        <a:pt x="16" y="10"/>
                      </a:cubicBezTo>
                      <a:cubicBezTo>
                        <a:pt x="16" y="0"/>
                        <a:pt x="4" y="10"/>
                        <a:pt x="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9" name="Freeform 363">
                  <a:extLst>
                    <a:ext uri="{FF2B5EF4-FFF2-40B4-BE49-F238E27FC236}">
                      <a16:creationId xmlns:a16="http://schemas.microsoft.com/office/drawing/2014/main" id="{8FEA1B1F-0CBD-CBA7-64B6-5EBB20560135}"/>
                    </a:ext>
                  </a:extLst>
                </p:cNvPr>
                <p:cNvSpPr>
                  <a:spLocks/>
                </p:cNvSpPr>
                <p:nvPr/>
              </p:nvSpPr>
              <p:spPr bwMode="auto">
                <a:xfrm>
                  <a:off x="3047" y="2795"/>
                  <a:ext cx="43" cy="49"/>
                </a:xfrm>
                <a:custGeom>
                  <a:avLst/>
                  <a:gdLst>
                    <a:gd name="T0" fmla="*/ 198 w 20"/>
                    <a:gd name="T1" fmla="*/ 9 h 23"/>
                    <a:gd name="T2" fmla="*/ 157 w 20"/>
                    <a:gd name="T3" fmla="*/ 222 h 23"/>
                    <a:gd name="T4" fmla="*/ 189 w 20"/>
                    <a:gd name="T5" fmla="*/ 0 h 23"/>
                    <a:gd name="T6" fmla="*/ 0 60000 65536"/>
                    <a:gd name="T7" fmla="*/ 0 60000 65536"/>
                    <a:gd name="T8" fmla="*/ 0 60000 65536"/>
                  </a:gdLst>
                  <a:ahLst/>
                  <a:cxnLst>
                    <a:cxn ang="T6">
                      <a:pos x="T0" y="T1"/>
                    </a:cxn>
                    <a:cxn ang="T7">
                      <a:pos x="T2" y="T3"/>
                    </a:cxn>
                    <a:cxn ang="T8">
                      <a:pos x="T4" y="T5"/>
                    </a:cxn>
                  </a:cxnLst>
                  <a:rect l="0" t="0" r="r" b="b"/>
                  <a:pathLst>
                    <a:path w="20" h="23">
                      <a:moveTo>
                        <a:pt x="20" y="1"/>
                      </a:moveTo>
                      <a:cubicBezTo>
                        <a:pt x="16" y="10"/>
                        <a:pt x="0" y="20"/>
                        <a:pt x="16" y="23"/>
                      </a:cubicBezTo>
                      <a:cubicBezTo>
                        <a:pt x="14" y="15"/>
                        <a:pt x="20" y="8"/>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0" name="Freeform 364">
                  <a:extLst>
                    <a:ext uri="{FF2B5EF4-FFF2-40B4-BE49-F238E27FC236}">
                      <a16:creationId xmlns:a16="http://schemas.microsoft.com/office/drawing/2014/main" id="{32A88B73-E82C-56CD-6A60-776448DD1D22}"/>
                    </a:ext>
                  </a:extLst>
                </p:cNvPr>
                <p:cNvSpPr>
                  <a:spLocks/>
                </p:cNvSpPr>
                <p:nvPr/>
              </p:nvSpPr>
              <p:spPr bwMode="auto">
                <a:xfrm>
                  <a:off x="3045" y="3208"/>
                  <a:ext cx="71" cy="109"/>
                </a:xfrm>
                <a:custGeom>
                  <a:avLst/>
                  <a:gdLst>
                    <a:gd name="T0" fmla="*/ 226 w 33"/>
                    <a:gd name="T1" fmla="*/ 0 h 51"/>
                    <a:gd name="T2" fmla="*/ 69 w 33"/>
                    <a:gd name="T3" fmla="*/ 498 h 51"/>
                    <a:gd name="T4" fmla="*/ 329 w 33"/>
                    <a:gd name="T5" fmla="*/ 60 h 51"/>
                    <a:gd name="T6" fmla="*/ 286 w 33"/>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51">
                      <a:moveTo>
                        <a:pt x="23" y="0"/>
                      </a:moveTo>
                      <a:cubicBezTo>
                        <a:pt x="0" y="7"/>
                        <a:pt x="7" y="31"/>
                        <a:pt x="7" y="51"/>
                      </a:cubicBezTo>
                      <a:cubicBezTo>
                        <a:pt x="11" y="30"/>
                        <a:pt x="7" y="8"/>
                        <a:pt x="33" y="6"/>
                      </a:cubicBezTo>
                      <a:cubicBezTo>
                        <a:pt x="32" y="4"/>
                        <a:pt x="30" y="2"/>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1" name="Freeform 365">
                  <a:extLst>
                    <a:ext uri="{FF2B5EF4-FFF2-40B4-BE49-F238E27FC236}">
                      <a16:creationId xmlns:a16="http://schemas.microsoft.com/office/drawing/2014/main" id="{0B5D4BEC-6F07-B4A1-0BFD-F80ABB8D326D}"/>
                    </a:ext>
                  </a:extLst>
                </p:cNvPr>
                <p:cNvSpPr>
                  <a:spLocks/>
                </p:cNvSpPr>
                <p:nvPr/>
              </p:nvSpPr>
              <p:spPr bwMode="auto">
                <a:xfrm>
                  <a:off x="3289" y="2346"/>
                  <a:ext cx="126" cy="156"/>
                </a:xfrm>
                <a:custGeom>
                  <a:avLst/>
                  <a:gdLst>
                    <a:gd name="T0" fmla="*/ 566 w 59"/>
                    <a:gd name="T1" fmla="*/ 686 h 73"/>
                    <a:gd name="T2" fmla="*/ 173 w 59"/>
                    <a:gd name="T3" fmla="*/ 41 h 73"/>
                    <a:gd name="T4" fmla="*/ 105 w 59"/>
                    <a:gd name="T5" fmla="*/ 274 h 73"/>
                    <a:gd name="T6" fmla="*/ 128 w 59"/>
                    <a:gd name="T7" fmla="*/ 662 h 73"/>
                    <a:gd name="T8" fmla="*/ 293 w 59"/>
                    <a:gd name="T9" fmla="*/ 325 h 73"/>
                    <a:gd name="T10" fmla="*/ 410 w 59"/>
                    <a:gd name="T11" fmla="*/ 547 h 73"/>
                    <a:gd name="T12" fmla="*/ 574 w 59"/>
                    <a:gd name="T13" fmla="*/ 712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73">
                      <a:moveTo>
                        <a:pt x="58" y="70"/>
                      </a:moveTo>
                      <a:cubicBezTo>
                        <a:pt x="47" y="48"/>
                        <a:pt x="47" y="9"/>
                        <a:pt x="18" y="4"/>
                      </a:cubicBezTo>
                      <a:cubicBezTo>
                        <a:pt x="0" y="0"/>
                        <a:pt x="12" y="16"/>
                        <a:pt x="11" y="28"/>
                      </a:cubicBezTo>
                      <a:cubicBezTo>
                        <a:pt x="9" y="42"/>
                        <a:pt x="3" y="56"/>
                        <a:pt x="13" y="68"/>
                      </a:cubicBezTo>
                      <a:cubicBezTo>
                        <a:pt x="18" y="59"/>
                        <a:pt x="11" y="14"/>
                        <a:pt x="30" y="33"/>
                      </a:cubicBezTo>
                      <a:cubicBezTo>
                        <a:pt x="36" y="39"/>
                        <a:pt x="37" y="50"/>
                        <a:pt x="42" y="56"/>
                      </a:cubicBezTo>
                      <a:cubicBezTo>
                        <a:pt x="47" y="63"/>
                        <a:pt x="58" y="65"/>
                        <a:pt x="59" y="7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2" name="Freeform 366">
                  <a:extLst>
                    <a:ext uri="{FF2B5EF4-FFF2-40B4-BE49-F238E27FC236}">
                      <a16:creationId xmlns:a16="http://schemas.microsoft.com/office/drawing/2014/main" id="{9AF1E728-3A9C-0A7F-90D9-739F04CAA512}"/>
                    </a:ext>
                  </a:extLst>
                </p:cNvPr>
                <p:cNvSpPr>
                  <a:spLocks/>
                </p:cNvSpPr>
                <p:nvPr/>
              </p:nvSpPr>
              <p:spPr bwMode="auto">
                <a:xfrm>
                  <a:off x="3293" y="2626"/>
                  <a:ext cx="86" cy="212"/>
                </a:xfrm>
                <a:custGeom>
                  <a:avLst/>
                  <a:gdLst>
                    <a:gd name="T0" fmla="*/ 226 w 40"/>
                    <a:gd name="T1" fmla="*/ 180 h 99"/>
                    <a:gd name="T2" fmla="*/ 41 w 40"/>
                    <a:gd name="T3" fmla="*/ 422 h 99"/>
                    <a:gd name="T4" fmla="*/ 60 w 40"/>
                    <a:gd name="T5" fmla="*/ 972 h 99"/>
                    <a:gd name="T6" fmla="*/ 148 w 40"/>
                    <a:gd name="T7" fmla="*/ 724 h 99"/>
                    <a:gd name="T8" fmla="*/ 129 w 40"/>
                    <a:gd name="T9" fmla="*/ 413 h 99"/>
                    <a:gd name="T10" fmla="*/ 318 w 40"/>
                    <a:gd name="T11" fmla="*/ 490 h 99"/>
                    <a:gd name="T12" fmla="*/ 318 w 40"/>
                    <a:gd name="T13" fmla="*/ 233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9">
                      <a:moveTo>
                        <a:pt x="23" y="18"/>
                      </a:moveTo>
                      <a:cubicBezTo>
                        <a:pt x="0" y="0"/>
                        <a:pt x="2" y="25"/>
                        <a:pt x="4" y="43"/>
                      </a:cubicBezTo>
                      <a:cubicBezTo>
                        <a:pt x="6" y="62"/>
                        <a:pt x="6" y="79"/>
                        <a:pt x="6" y="99"/>
                      </a:cubicBezTo>
                      <a:cubicBezTo>
                        <a:pt x="10" y="91"/>
                        <a:pt x="14" y="83"/>
                        <a:pt x="15" y="74"/>
                      </a:cubicBezTo>
                      <a:cubicBezTo>
                        <a:pt x="15" y="67"/>
                        <a:pt x="10" y="47"/>
                        <a:pt x="13" y="42"/>
                      </a:cubicBezTo>
                      <a:cubicBezTo>
                        <a:pt x="21" y="31"/>
                        <a:pt x="24" y="51"/>
                        <a:pt x="32" y="50"/>
                      </a:cubicBezTo>
                      <a:cubicBezTo>
                        <a:pt x="40" y="48"/>
                        <a:pt x="28" y="31"/>
                        <a:pt x="32" y="2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3" name="Freeform 367">
                  <a:extLst>
                    <a:ext uri="{FF2B5EF4-FFF2-40B4-BE49-F238E27FC236}">
                      <a16:creationId xmlns:a16="http://schemas.microsoft.com/office/drawing/2014/main" id="{0041DDD8-ADD8-5708-E16B-7B6472B98F3C}"/>
                    </a:ext>
                  </a:extLst>
                </p:cNvPr>
                <p:cNvSpPr>
                  <a:spLocks/>
                </p:cNvSpPr>
                <p:nvPr/>
              </p:nvSpPr>
              <p:spPr bwMode="auto">
                <a:xfrm>
                  <a:off x="3280" y="2735"/>
                  <a:ext cx="56" cy="114"/>
                </a:xfrm>
                <a:custGeom>
                  <a:avLst/>
                  <a:gdLst>
                    <a:gd name="T0" fmla="*/ 80 w 26"/>
                    <a:gd name="T1" fmla="*/ 0 h 53"/>
                    <a:gd name="T2" fmla="*/ 250 w 26"/>
                    <a:gd name="T3" fmla="*/ 269 h 53"/>
                    <a:gd name="T4" fmla="*/ 101 w 26"/>
                    <a:gd name="T5" fmla="*/ 527 h 53"/>
                    <a:gd name="T6" fmla="*/ 9 w 26"/>
                    <a:gd name="T7" fmla="*/ 209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53">
                      <a:moveTo>
                        <a:pt x="8" y="0"/>
                      </a:moveTo>
                      <a:cubicBezTo>
                        <a:pt x="16" y="5"/>
                        <a:pt x="25" y="18"/>
                        <a:pt x="25" y="27"/>
                      </a:cubicBezTo>
                      <a:cubicBezTo>
                        <a:pt x="26" y="40"/>
                        <a:pt x="16" y="44"/>
                        <a:pt x="10" y="53"/>
                      </a:cubicBezTo>
                      <a:cubicBezTo>
                        <a:pt x="7" y="43"/>
                        <a:pt x="0" y="32"/>
                        <a:pt x="1" y="21"/>
                      </a:cubicBezTo>
                    </a:path>
                  </a:pathLst>
                </a:custGeom>
                <a:solidFill>
                  <a:srgbClr val="FFF1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4" name="Freeform 368">
                  <a:extLst>
                    <a:ext uri="{FF2B5EF4-FFF2-40B4-BE49-F238E27FC236}">
                      <a16:creationId xmlns:a16="http://schemas.microsoft.com/office/drawing/2014/main" id="{BB0B3ADE-8D77-DF18-98C5-55D9A0AB6736}"/>
                    </a:ext>
                  </a:extLst>
                </p:cNvPr>
                <p:cNvSpPr>
                  <a:spLocks/>
                </p:cNvSpPr>
                <p:nvPr/>
              </p:nvSpPr>
              <p:spPr bwMode="auto">
                <a:xfrm>
                  <a:off x="3276" y="2350"/>
                  <a:ext cx="53" cy="163"/>
                </a:xfrm>
                <a:custGeom>
                  <a:avLst/>
                  <a:gdLst>
                    <a:gd name="T0" fmla="*/ 153 w 25"/>
                    <a:gd name="T1" fmla="*/ 28 h 76"/>
                    <a:gd name="T2" fmla="*/ 229 w 25"/>
                    <a:gd name="T3" fmla="*/ 377 h 76"/>
                    <a:gd name="T4" fmla="*/ 68 w 25"/>
                    <a:gd name="T5" fmla="*/ 751 h 76"/>
                    <a:gd name="T6" fmla="*/ 0 w 25"/>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76">
                      <a:moveTo>
                        <a:pt x="16" y="3"/>
                      </a:moveTo>
                      <a:cubicBezTo>
                        <a:pt x="14" y="18"/>
                        <a:pt x="25" y="22"/>
                        <a:pt x="24" y="38"/>
                      </a:cubicBezTo>
                      <a:cubicBezTo>
                        <a:pt x="23" y="50"/>
                        <a:pt x="20" y="70"/>
                        <a:pt x="7" y="76"/>
                      </a:cubicBezTo>
                      <a:cubicBezTo>
                        <a:pt x="4" y="60"/>
                        <a:pt x="0" y="16"/>
                        <a:pt x="0" y="0"/>
                      </a:cubicBezTo>
                    </a:path>
                  </a:pathLst>
                </a:custGeom>
                <a:solidFill>
                  <a:srgbClr val="FFF1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5" name="Freeform 369">
                  <a:extLst>
                    <a:ext uri="{FF2B5EF4-FFF2-40B4-BE49-F238E27FC236}">
                      <a16:creationId xmlns:a16="http://schemas.microsoft.com/office/drawing/2014/main" id="{F1F27B3D-AE76-F9FE-BBB2-72ED739B0394}"/>
                    </a:ext>
                  </a:extLst>
                </p:cNvPr>
                <p:cNvSpPr>
                  <a:spLocks/>
                </p:cNvSpPr>
                <p:nvPr/>
              </p:nvSpPr>
              <p:spPr bwMode="auto">
                <a:xfrm>
                  <a:off x="3229" y="2519"/>
                  <a:ext cx="79" cy="161"/>
                </a:xfrm>
                <a:custGeom>
                  <a:avLst/>
                  <a:gdLst>
                    <a:gd name="T0" fmla="*/ 0 w 37"/>
                    <a:gd name="T1" fmla="*/ 575 h 75"/>
                    <a:gd name="T2" fmla="*/ 88 w 37"/>
                    <a:gd name="T3" fmla="*/ 414 h 75"/>
                    <a:gd name="T4" fmla="*/ 196 w 37"/>
                    <a:gd name="T5" fmla="*/ 286 h 75"/>
                    <a:gd name="T6" fmla="*/ 214 w 37"/>
                    <a:gd name="T7" fmla="*/ 137 h 75"/>
                    <a:gd name="T8" fmla="*/ 293 w 37"/>
                    <a:gd name="T9" fmla="*/ 0 h 75"/>
                    <a:gd name="T10" fmla="*/ 265 w 37"/>
                    <a:gd name="T11" fmla="*/ 217 h 75"/>
                    <a:gd name="T12" fmla="*/ 224 w 37"/>
                    <a:gd name="T13" fmla="*/ 423 h 75"/>
                    <a:gd name="T14" fmla="*/ 333 w 37"/>
                    <a:gd name="T15" fmla="*/ 562 h 75"/>
                    <a:gd name="T16" fmla="*/ 273 w 37"/>
                    <a:gd name="T17" fmla="*/ 743 h 75"/>
                    <a:gd name="T18" fmla="*/ 105 w 37"/>
                    <a:gd name="T19" fmla="*/ 631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75">
                      <a:moveTo>
                        <a:pt x="0" y="58"/>
                      </a:moveTo>
                      <a:cubicBezTo>
                        <a:pt x="4" y="53"/>
                        <a:pt x="5" y="47"/>
                        <a:pt x="9" y="42"/>
                      </a:cubicBezTo>
                      <a:cubicBezTo>
                        <a:pt x="13" y="38"/>
                        <a:pt x="17" y="35"/>
                        <a:pt x="20" y="29"/>
                      </a:cubicBezTo>
                      <a:cubicBezTo>
                        <a:pt x="22" y="24"/>
                        <a:pt x="20" y="19"/>
                        <a:pt x="22" y="14"/>
                      </a:cubicBezTo>
                      <a:cubicBezTo>
                        <a:pt x="24" y="9"/>
                        <a:pt x="27" y="4"/>
                        <a:pt x="30" y="0"/>
                      </a:cubicBezTo>
                      <a:cubicBezTo>
                        <a:pt x="30" y="8"/>
                        <a:pt x="29" y="15"/>
                        <a:pt x="27" y="22"/>
                      </a:cubicBezTo>
                      <a:cubicBezTo>
                        <a:pt x="25" y="27"/>
                        <a:pt x="22" y="37"/>
                        <a:pt x="23" y="43"/>
                      </a:cubicBezTo>
                      <a:cubicBezTo>
                        <a:pt x="25" y="48"/>
                        <a:pt x="32" y="52"/>
                        <a:pt x="34" y="57"/>
                      </a:cubicBezTo>
                      <a:cubicBezTo>
                        <a:pt x="37" y="64"/>
                        <a:pt x="29" y="69"/>
                        <a:pt x="28" y="75"/>
                      </a:cubicBezTo>
                      <a:cubicBezTo>
                        <a:pt x="23" y="71"/>
                        <a:pt x="19" y="66"/>
                        <a:pt x="11" y="64"/>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6" name="Freeform 370">
                  <a:extLst>
                    <a:ext uri="{FF2B5EF4-FFF2-40B4-BE49-F238E27FC236}">
                      <a16:creationId xmlns:a16="http://schemas.microsoft.com/office/drawing/2014/main" id="{5DA2FB36-ABAA-C5DC-5703-2AB3F999E658}"/>
                    </a:ext>
                  </a:extLst>
                </p:cNvPr>
                <p:cNvSpPr>
                  <a:spLocks/>
                </p:cNvSpPr>
                <p:nvPr/>
              </p:nvSpPr>
              <p:spPr bwMode="auto">
                <a:xfrm>
                  <a:off x="3257" y="2291"/>
                  <a:ext cx="60" cy="196"/>
                </a:xfrm>
                <a:custGeom>
                  <a:avLst/>
                  <a:gdLst>
                    <a:gd name="T0" fmla="*/ 129 w 28"/>
                    <a:gd name="T1" fmla="*/ 9 h 92"/>
                    <a:gd name="T2" fmla="*/ 120 w 28"/>
                    <a:gd name="T3" fmla="*/ 249 h 92"/>
                    <a:gd name="T4" fmla="*/ 197 w 28"/>
                    <a:gd name="T5" fmla="*/ 326 h 92"/>
                    <a:gd name="T6" fmla="*/ 197 w 28"/>
                    <a:gd name="T7" fmla="*/ 445 h 92"/>
                    <a:gd name="T8" fmla="*/ 257 w 28"/>
                    <a:gd name="T9" fmla="*/ 658 h 92"/>
                    <a:gd name="T10" fmla="*/ 225 w 28"/>
                    <a:gd name="T11" fmla="*/ 880 h 92"/>
                    <a:gd name="T12" fmla="*/ 216 w 28"/>
                    <a:gd name="T13" fmla="*/ 891 h 92"/>
                    <a:gd name="T14" fmla="*/ 180 w 28"/>
                    <a:gd name="T15" fmla="*/ 667 h 92"/>
                    <a:gd name="T16" fmla="*/ 129 w 28"/>
                    <a:gd name="T17" fmla="*/ 405 h 92"/>
                    <a:gd name="T18" fmla="*/ 41 w 28"/>
                    <a:gd name="T19" fmla="*/ 213 h 92"/>
                    <a:gd name="T20" fmla="*/ 77 w 28"/>
                    <a:gd name="T21" fmla="*/ 104 h 92"/>
                    <a:gd name="T22" fmla="*/ 129 w 28"/>
                    <a:gd name="T23" fmla="*/ 0 h 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92">
                      <a:moveTo>
                        <a:pt x="13" y="1"/>
                      </a:moveTo>
                      <a:cubicBezTo>
                        <a:pt x="12" y="7"/>
                        <a:pt x="9" y="19"/>
                        <a:pt x="12" y="26"/>
                      </a:cubicBezTo>
                      <a:cubicBezTo>
                        <a:pt x="14" y="29"/>
                        <a:pt x="18" y="31"/>
                        <a:pt x="20" y="34"/>
                      </a:cubicBezTo>
                      <a:cubicBezTo>
                        <a:pt x="21" y="37"/>
                        <a:pt x="19" y="42"/>
                        <a:pt x="20" y="46"/>
                      </a:cubicBezTo>
                      <a:cubicBezTo>
                        <a:pt x="21" y="53"/>
                        <a:pt x="25" y="60"/>
                        <a:pt x="26" y="68"/>
                      </a:cubicBezTo>
                      <a:cubicBezTo>
                        <a:pt x="27" y="71"/>
                        <a:pt x="28" y="92"/>
                        <a:pt x="23" y="91"/>
                      </a:cubicBezTo>
                      <a:cubicBezTo>
                        <a:pt x="22" y="92"/>
                        <a:pt x="22" y="92"/>
                        <a:pt x="22" y="92"/>
                      </a:cubicBezTo>
                      <a:cubicBezTo>
                        <a:pt x="25" y="85"/>
                        <a:pt x="20" y="76"/>
                        <a:pt x="18" y="69"/>
                      </a:cubicBezTo>
                      <a:cubicBezTo>
                        <a:pt x="16" y="61"/>
                        <a:pt x="17" y="50"/>
                        <a:pt x="13" y="42"/>
                      </a:cubicBezTo>
                      <a:cubicBezTo>
                        <a:pt x="8" y="35"/>
                        <a:pt x="0" y="32"/>
                        <a:pt x="4" y="22"/>
                      </a:cubicBezTo>
                      <a:cubicBezTo>
                        <a:pt x="5" y="18"/>
                        <a:pt x="7" y="15"/>
                        <a:pt x="8" y="11"/>
                      </a:cubicBezTo>
                      <a:cubicBezTo>
                        <a:pt x="10" y="7"/>
                        <a:pt x="13" y="3"/>
                        <a:pt x="13" y="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7" name="Freeform 371">
                  <a:extLst>
                    <a:ext uri="{FF2B5EF4-FFF2-40B4-BE49-F238E27FC236}">
                      <a16:creationId xmlns:a16="http://schemas.microsoft.com/office/drawing/2014/main" id="{A1E955BA-E393-7633-4922-D083C8AC2A72}"/>
                    </a:ext>
                  </a:extLst>
                </p:cNvPr>
                <p:cNvSpPr>
                  <a:spLocks/>
                </p:cNvSpPr>
                <p:nvPr/>
              </p:nvSpPr>
              <p:spPr bwMode="auto">
                <a:xfrm>
                  <a:off x="3250" y="2453"/>
                  <a:ext cx="69" cy="158"/>
                </a:xfrm>
                <a:custGeom>
                  <a:avLst/>
                  <a:gdLst>
                    <a:gd name="T0" fmla="*/ 41 w 32"/>
                    <a:gd name="T1" fmla="*/ 205 h 74"/>
                    <a:gd name="T2" fmla="*/ 69 w 32"/>
                    <a:gd name="T3" fmla="*/ 506 h 74"/>
                    <a:gd name="T4" fmla="*/ 9 w 32"/>
                    <a:gd name="T5" fmla="*/ 720 h 74"/>
                    <a:gd name="T6" fmla="*/ 201 w 32"/>
                    <a:gd name="T7" fmla="*/ 333 h 74"/>
                    <a:gd name="T8" fmla="*/ 190 w 32"/>
                    <a:gd name="T9" fmla="*/ 188 h 74"/>
                    <a:gd name="T10" fmla="*/ 278 w 32"/>
                    <a:gd name="T11" fmla="*/ 0 h 74"/>
                    <a:gd name="T12" fmla="*/ 28 w 32"/>
                    <a:gd name="T13" fmla="*/ 224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74">
                      <a:moveTo>
                        <a:pt x="4" y="21"/>
                      </a:moveTo>
                      <a:cubicBezTo>
                        <a:pt x="7" y="31"/>
                        <a:pt x="9" y="41"/>
                        <a:pt x="7" y="52"/>
                      </a:cubicBezTo>
                      <a:cubicBezTo>
                        <a:pt x="6" y="59"/>
                        <a:pt x="0" y="67"/>
                        <a:pt x="1" y="74"/>
                      </a:cubicBezTo>
                      <a:cubicBezTo>
                        <a:pt x="13" y="68"/>
                        <a:pt x="18" y="46"/>
                        <a:pt x="20" y="34"/>
                      </a:cubicBezTo>
                      <a:cubicBezTo>
                        <a:pt x="21" y="27"/>
                        <a:pt x="16" y="25"/>
                        <a:pt x="19" y="19"/>
                      </a:cubicBezTo>
                      <a:cubicBezTo>
                        <a:pt x="22" y="13"/>
                        <a:pt x="32" y="7"/>
                        <a:pt x="28" y="0"/>
                      </a:cubicBezTo>
                      <a:cubicBezTo>
                        <a:pt x="21" y="11"/>
                        <a:pt x="1" y="7"/>
                        <a:pt x="3" y="23"/>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8" name="Freeform 372">
                  <a:extLst>
                    <a:ext uri="{FF2B5EF4-FFF2-40B4-BE49-F238E27FC236}">
                      <a16:creationId xmlns:a16="http://schemas.microsoft.com/office/drawing/2014/main" id="{72391265-44FF-6D02-771F-884B670401C5}"/>
                    </a:ext>
                  </a:extLst>
                </p:cNvPr>
                <p:cNvSpPr>
                  <a:spLocks/>
                </p:cNvSpPr>
                <p:nvPr/>
              </p:nvSpPr>
              <p:spPr bwMode="auto">
                <a:xfrm>
                  <a:off x="3319" y="2389"/>
                  <a:ext cx="70" cy="139"/>
                </a:xfrm>
                <a:custGeom>
                  <a:avLst/>
                  <a:gdLst>
                    <a:gd name="T0" fmla="*/ 314 w 33"/>
                    <a:gd name="T1" fmla="*/ 342 h 65"/>
                    <a:gd name="T2" fmla="*/ 144 w 33"/>
                    <a:gd name="T3" fmla="*/ 393 h 65"/>
                    <a:gd name="T4" fmla="*/ 161 w 33"/>
                    <a:gd name="T5" fmla="*/ 635 h 65"/>
                    <a:gd name="T6" fmla="*/ 104 w 33"/>
                    <a:gd name="T7" fmla="*/ 539 h 65"/>
                    <a:gd name="T8" fmla="*/ 0 w 33"/>
                    <a:gd name="T9" fmla="*/ 481 h 65"/>
                    <a:gd name="T10" fmla="*/ 49 w 33"/>
                    <a:gd name="T11" fmla="*/ 225 h 65"/>
                    <a:gd name="T12" fmla="*/ 136 w 33"/>
                    <a:gd name="T13" fmla="*/ 68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65">
                      <a:moveTo>
                        <a:pt x="33" y="35"/>
                      </a:moveTo>
                      <a:cubicBezTo>
                        <a:pt x="25" y="30"/>
                        <a:pt x="16" y="28"/>
                        <a:pt x="15" y="40"/>
                      </a:cubicBezTo>
                      <a:cubicBezTo>
                        <a:pt x="14" y="48"/>
                        <a:pt x="20" y="57"/>
                        <a:pt x="17" y="65"/>
                      </a:cubicBezTo>
                      <a:cubicBezTo>
                        <a:pt x="14" y="62"/>
                        <a:pt x="14" y="58"/>
                        <a:pt x="11" y="55"/>
                      </a:cubicBezTo>
                      <a:cubicBezTo>
                        <a:pt x="8" y="51"/>
                        <a:pt x="4" y="50"/>
                        <a:pt x="0" y="49"/>
                      </a:cubicBezTo>
                      <a:cubicBezTo>
                        <a:pt x="5" y="42"/>
                        <a:pt x="6" y="31"/>
                        <a:pt x="5" y="23"/>
                      </a:cubicBezTo>
                      <a:cubicBezTo>
                        <a:pt x="4" y="16"/>
                        <a:pt x="1" y="0"/>
                        <a:pt x="14" y="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9" name="Freeform 373">
                  <a:extLst>
                    <a:ext uri="{FF2B5EF4-FFF2-40B4-BE49-F238E27FC236}">
                      <a16:creationId xmlns:a16="http://schemas.microsoft.com/office/drawing/2014/main" id="{2D2FDCC9-6356-79B4-0165-C4F17EE73A64}"/>
                    </a:ext>
                  </a:extLst>
                </p:cNvPr>
                <p:cNvSpPr>
                  <a:spLocks/>
                </p:cNvSpPr>
                <p:nvPr/>
              </p:nvSpPr>
              <p:spPr bwMode="auto">
                <a:xfrm>
                  <a:off x="3289" y="2821"/>
                  <a:ext cx="79" cy="119"/>
                </a:xfrm>
                <a:custGeom>
                  <a:avLst/>
                  <a:gdLst>
                    <a:gd name="T0" fmla="*/ 164 w 37"/>
                    <a:gd name="T1" fmla="*/ 0 h 56"/>
                    <a:gd name="T2" fmla="*/ 60 w 37"/>
                    <a:gd name="T3" fmla="*/ 230 h 56"/>
                    <a:gd name="T4" fmla="*/ 41 w 37"/>
                    <a:gd name="T5" fmla="*/ 489 h 56"/>
                    <a:gd name="T6" fmla="*/ 265 w 37"/>
                    <a:gd name="T7" fmla="*/ 470 h 56"/>
                    <a:gd name="T8" fmla="*/ 350 w 37"/>
                    <a:gd name="T9" fmla="*/ 298 h 56"/>
                    <a:gd name="T10" fmla="*/ 265 w 37"/>
                    <a:gd name="T11" fmla="*/ 393 h 56"/>
                    <a:gd name="T12" fmla="*/ 137 w 37"/>
                    <a:gd name="T13" fmla="*/ 334 h 56"/>
                    <a:gd name="T14" fmla="*/ 164 w 37"/>
                    <a:gd name="T15" fmla="*/ 19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56">
                      <a:moveTo>
                        <a:pt x="17" y="0"/>
                      </a:moveTo>
                      <a:cubicBezTo>
                        <a:pt x="10" y="7"/>
                        <a:pt x="7" y="14"/>
                        <a:pt x="6" y="24"/>
                      </a:cubicBezTo>
                      <a:cubicBezTo>
                        <a:pt x="5" y="30"/>
                        <a:pt x="0" y="45"/>
                        <a:pt x="4" y="51"/>
                      </a:cubicBezTo>
                      <a:cubicBezTo>
                        <a:pt x="7" y="56"/>
                        <a:pt x="22" y="52"/>
                        <a:pt x="27" y="49"/>
                      </a:cubicBezTo>
                      <a:cubicBezTo>
                        <a:pt x="37" y="45"/>
                        <a:pt x="36" y="41"/>
                        <a:pt x="36" y="31"/>
                      </a:cubicBezTo>
                      <a:cubicBezTo>
                        <a:pt x="33" y="35"/>
                        <a:pt x="32" y="39"/>
                        <a:pt x="27" y="41"/>
                      </a:cubicBezTo>
                      <a:cubicBezTo>
                        <a:pt x="21" y="43"/>
                        <a:pt x="17" y="40"/>
                        <a:pt x="14" y="35"/>
                      </a:cubicBezTo>
                      <a:cubicBezTo>
                        <a:pt x="11" y="27"/>
                        <a:pt x="11" y="8"/>
                        <a:pt x="17" y="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0" name="Freeform 374">
                  <a:extLst>
                    <a:ext uri="{FF2B5EF4-FFF2-40B4-BE49-F238E27FC236}">
                      <a16:creationId xmlns:a16="http://schemas.microsoft.com/office/drawing/2014/main" id="{AAC4178B-672B-A696-E8B4-29B9AB042B18}"/>
                    </a:ext>
                  </a:extLst>
                </p:cNvPr>
                <p:cNvSpPr>
                  <a:spLocks/>
                </p:cNvSpPr>
                <p:nvPr/>
              </p:nvSpPr>
              <p:spPr bwMode="auto">
                <a:xfrm>
                  <a:off x="3960" y="1438"/>
                  <a:ext cx="117" cy="119"/>
                </a:xfrm>
                <a:custGeom>
                  <a:avLst/>
                  <a:gdLst>
                    <a:gd name="T0" fmla="*/ 96 w 55"/>
                    <a:gd name="T1" fmla="*/ 366 h 56"/>
                    <a:gd name="T2" fmla="*/ 257 w 55"/>
                    <a:gd name="T3" fmla="*/ 529 h 56"/>
                    <a:gd name="T4" fmla="*/ 530 w 55"/>
                    <a:gd name="T5" fmla="*/ 478 h 56"/>
                    <a:gd name="T6" fmla="*/ 366 w 55"/>
                    <a:gd name="T7" fmla="*/ 334 h 56"/>
                    <a:gd name="T8" fmla="*/ 257 w 55"/>
                    <a:gd name="T9" fmla="*/ 117 h 56"/>
                    <a:gd name="T10" fmla="*/ 68 w 55"/>
                    <a:gd name="T11" fmla="*/ 68 h 56"/>
                    <a:gd name="T12" fmla="*/ 85 w 55"/>
                    <a:gd name="T13" fmla="*/ 349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56">
                      <a:moveTo>
                        <a:pt x="10" y="38"/>
                      </a:moveTo>
                      <a:cubicBezTo>
                        <a:pt x="0" y="51"/>
                        <a:pt x="19" y="54"/>
                        <a:pt x="27" y="55"/>
                      </a:cubicBezTo>
                      <a:cubicBezTo>
                        <a:pt x="38" y="56"/>
                        <a:pt x="45" y="54"/>
                        <a:pt x="55" y="50"/>
                      </a:cubicBezTo>
                      <a:cubicBezTo>
                        <a:pt x="45" y="47"/>
                        <a:pt x="41" y="44"/>
                        <a:pt x="38" y="35"/>
                      </a:cubicBezTo>
                      <a:cubicBezTo>
                        <a:pt x="35" y="26"/>
                        <a:pt x="34" y="18"/>
                        <a:pt x="27" y="12"/>
                      </a:cubicBezTo>
                      <a:cubicBezTo>
                        <a:pt x="21" y="7"/>
                        <a:pt x="12" y="0"/>
                        <a:pt x="7" y="7"/>
                      </a:cubicBezTo>
                      <a:cubicBezTo>
                        <a:pt x="4" y="12"/>
                        <a:pt x="7" y="31"/>
                        <a:pt x="9" y="36"/>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1" name="Freeform 375">
                  <a:extLst>
                    <a:ext uri="{FF2B5EF4-FFF2-40B4-BE49-F238E27FC236}">
                      <a16:creationId xmlns:a16="http://schemas.microsoft.com/office/drawing/2014/main" id="{4F04E53D-3E57-510B-8C0A-1EB6D5E038EF}"/>
                    </a:ext>
                  </a:extLst>
                </p:cNvPr>
                <p:cNvSpPr>
                  <a:spLocks/>
                </p:cNvSpPr>
                <p:nvPr/>
              </p:nvSpPr>
              <p:spPr bwMode="auto">
                <a:xfrm>
                  <a:off x="4050" y="1438"/>
                  <a:ext cx="124" cy="126"/>
                </a:xfrm>
                <a:custGeom>
                  <a:avLst/>
                  <a:gdLst>
                    <a:gd name="T0" fmla="*/ 0 w 58"/>
                    <a:gd name="T1" fmla="*/ 156 h 59"/>
                    <a:gd name="T2" fmla="*/ 205 w 58"/>
                    <a:gd name="T3" fmla="*/ 446 h 59"/>
                    <a:gd name="T4" fmla="*/ 567 w 58"/>
                    <a:gd name="T5" fmla="*/ 506 h 59"/>
                    <a:gd name="T6" fmla="*/ 233 w 58"/>
                    <a:gd name="T7" fmla="*/ 318 h 59"/>
                    <a:gd name="T8" fmla="*/ 0 w 58"/>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9">
                      <a:moveTo>
                        <a:pt x="0" y="16"/>
                      </a:moveTo>
                      <a:cubicBezTo>
                        <a:pt x="9" y="25"/>
                        <a:pt x="8" y="39"/>
                        <a:pt x="21" y="46"/>
                      </a:cubicBezTo>
                      <a:cubicBezTo>
                        <a:pt x="32" y="51"/>
                        <a:pt x="45" y="59"/>
                        <a:pt x="58" y="52"/>
                      </a:cubicBezTo>
                      <a:cubicBezTo>
                        <a:pt x="50" y="41"/>
                        <a:pt x="33" y="42"/>
                        <a:pt x="24" y="33"/>
                      </a:cubicBezTo>
                      <a:cubicBezTo>
                        <a:pt x="14" y="24"/>
                        <a:pt x="11" y="10"/>
                        <a:pt x="0" y="0"/>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2" name="Freeform 376">
                  <a:extLst>
                    <a:ext uri="{FF2B5EF4-FFF2-40B4-BE49-F238E27FC236}">
                      <a16:creationId xmlns:a16="http://schemas.microsoft.com/office/drawing/2014/main" id="{C853DDDB-F422-25EB-708A-2D0D9CF2CC28}"/>
                    </a:ext>
                  </a:extLst>
                </p:cNvPr>
                <p:cNvSpPr>
                  <a:spLocks/>
                </p:cNvSpPr>
                <p:nvPr/>
              </p:nvSpPr>
              <p:spPr bwMode="auto">
                <a:xfrm>
                  <a:off x="4077" y="1412"/>
                  <a:ext cx="165" cy="107"/>
                </a:xfrm>
                <a:custGeom>
                  <a:avLst/>
                  <a:gdLst>
                    <a:gd name="T0" fmla="*/ 28 w 77"/>
                    <a:gd name="T1" fmla="*/ 19 h 50"/>
                    <a:gd name="T2" fmla="*/ 394 w 77"/>
                    <a:gd name="T3" fmla="*/ 128 h 50"/>
                    <a:gd name="T4" fmla="*/ 759 w 77"/>
                    <a:gd name="T5" fmla="*/ 156 h 50"/>
                    <a:gd name="T6" fmla="*/ 523 w 77"/>
                    <a:gd name="T7" fmla="*/ 490 h 50"/>
                    <a:gd name="T8" fmla="*/ 165 w 77"/>
                    <a:gd name="T9" fmla="*/ 353 h 50"/>
                    <a:gd name="T10" fmla="*/ 0 w 77"/>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0">
                      <a:moveTo>
                        <a:pt x="3" y="2"/>
                      </a:moveTo>
                      <a:cubicBezTo>
                        <a:pt x="15" y="3"/>
                        <a:pt x="27" y="11"/>
                        <a:pt x="40" y="13"/>
                      </a:cubicBezTo>
                      <a:cubicBezTo>
                        <a:pt x="51" y="14"/>
                        <a:pt x="66" y="11"/>
                        <a:pt x="77" y="16"/>
                      </a:cubicBezTo>
                      <a:cubicBezTo>
                        <a:pt x="76" y="20"/>
                        <a:pt x="57" y="48"/>
                        <a:pt x="53" y="50"/>
                      </a:cubicBezTo>
                      <a:cubicBezTo>
                        <a:pt x="44" y="42"/>
                        <a:pt x="29" y="43"/>
                        <a:pt x="17" y="36"/>
                      </a:cubicBezTo>
                      <a:cubicBezTo>
                        <a:pt x="6" y="28"/>
                        <a:pt x="8" y="11"/>
                        <a:pt x="0" y="0"/>
                      </a:cubicBezTo>
                    </a:path>
                  </a:pathLst>
                </a:custGeom>
                <a:solidFill>
                  <a:srgbClr val="FE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3" name="Freeform 377">
                  <a:extLst>
                    <a:ext uri="{FF2B5EF4-FFF2-40B4-BE49-F238E27FC236}">
                      <a16:creationId xmlns:a16="http://schemas.microsoft.com/office/drawing/2014/main" id="{7FD0EA2E-2939-F307-51E0-17F62F3C99A3}"/>
                    </a:ext>
                  </a:extLst>
                </p:cNvPr>
                <p:cNvSpPr>
                  <a:spLocks/>
                </p:cNvSpPr>
                <p:nvPr/>
              </p:nvSpPr>
              <p:spPr bwMode="auto">
                <a:xfrm>
                  <a:off x="4656" y="1237"/>
                  <a:ext cx="221" cy="111"/>
                </a:xfrm>
                <a:custGeom>
                  <a:avLst/>
                  <a:gdLst>
                    <a:gd name="T0" fmla="*/ 0 w 103"/>
                    <a:gd name="T1" fmla="*/ 0 h 52"/>
                    <a:gd name="T2" fmla="*/ 515 w 103"/>
                    <a:gd name="T3" fmla="*/ 164 h 52"/>
                    <a:gd name="T4" fmla="*/ 820 w 103"/>
                    <a:gd name="T5" fmla="*/ 418 h 52"/>
                    <a:gd name="T6" fmla="*/ 672 w 103"/>
                    <a:gd name="T7" fmla="*/ 333 h 52"/>
                    <a:gd name="T8" fmla="*/ 466 w 103"/>
                    <a:gd name="T9" fmla="*/ 233 h 52"/>
                    <a:gd name="T10" fmla="*/ 88 w 103"/>
                    <a:gd name="T11" fmla="*/ 28 h 52"/>
                    <a:gd name="T12" fmla="*/ 28 w 103"/>
                    <a:gd name="T13" fmla="*/ 0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52">
                      <a:moveTo>
                        <a:pt x="0" y="0"/>
                      </a:moveTo>
                      <a:cubicBezTo>
                        <a:pt x="17" y="8"/>
                        <a:pt x="34" y="13"/>
                        <a:pt x="52" y="17"/>
                      </a:cubicBezTo>
                      <a:cubicBezTo>
                        <a:pt x="62" y="19"/>
                        <a:pt x="103" y="26"/>
                        <a:pt x="83" y="43"/>
                      </a:cubicBezTo>
                      <a:cubicBezTo>
                        <a:pt x="72" y="52"/>
                        <a:pt x="75" y="40"/>
                        <a:pt x="68" y="34"/>
                      </a:cubicBezTo>
                      <a:cubicBezTo>
                        <a:pt x="63" y="29"/>
                        <a:pt x="53" y="28"/>
                        <a:pt x="47" y="24"/>
                      </a:cubicBezTo>
                      <a:cubicBezTo>
                        <a:pt x="34" y="17"/>
                        <a:pt x="22" y="10"/>
                        <a:pt x="9" y="3"/>
                      </a:cubicBezTo>
                      <a:cubicBezTo>
                        <a:pt x="7" y="2"/>
                        <a:pt x="5" y="1"/>
                        <a:pt x="3" y="0"/>
                      </a:cubicBezTo>
                    </a:path>
                  </a:pathLst>
                </a:custGeom>
                <a:solidFill>
                  <a:srgbClr val="FE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4" name="Freeform 378">
                  <a:extLst>
                    <a:ext uri="{FF2B5EF4-FFF2-40B4-BE49-F238E27FC236}">
                      <a16:creationId xmlns:a16="http://schemas.microsoft.com/office/drawing/2014/main" id="{8D0A367E-7088-A62D-3265-416C70181139}"/>
                    </a:ext>
                  </a:extLst>
                </p:cNvPr>
                <p:cNvSpPr>
                  <a:spLocks/>
                </p:cNvSpPr>
                <p:nvPr/>
              </p:nvSpPr>
              <p:spPr bwMode="auto">
                <a:xfrm>
                  <a:off x="3186" y="1536"/>
                  <a:ext cx="178" cy="70"/>
                </a:xfrm>
                <a:custGeom>
                  <a:avLst/>
                  <a:gdLst>
                    <a:gd name="T0" fmla="*/ 0 w 83"/>
                    <a:gd name="T1" fmla="*/ 36 h 33"/>
                    <a:gd name="T2" fmla="*/ 257 w 83"/>
                    <a:gd name="T3" fmla="*/ 112 h 33"/>
                    <a:gd name="T4" fmla="*/ 354 w 83"/>
                    <a:gd name="T5" fmla="*/ 180 h 33"/>
                    <a:gd name="T6" fmla="*/ 405 w 83"/>
                    <a:gd name="T7" fmla="*/ 280 h 33"/>
                    <a:gd name="T8" fmla="*/ 583 w 83"/>
                    <a:gd name="T9" fmla="*/ 189 h 33"/>
                    <a:gd name="T10" fmla="*/ 819 w 83"/>
                    <a:gd name="T11" fmla="*/ 85 h 33"/>
                    <a:gd name="T12" fmla="*/ 465 w 83"/>
                    <a:gd name="T13" fmla="*/ 85 h 33"/>
                    <a:gd name="T14" fmla="*/ 88 w 83"/>
                    <a:gd name="T15" fmla="*/ 49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 h="33">
                      <a:moveTo>
                        <a:pt x="0" y="4"/>
                      </a:moveTo>
                      <a:cubicBezTo>
                        <a:pt x="9" y="3"/>
                        <a:pt x="18" y="8"/>
                        <a:pt x="26" y="12"/>
                      </a:cubicBezTo>
                      <a:cubicBezTo>
                        <a:pt x="29" y="14"/>
                        <a:pt x="33" y="17"/>
                        <a:pt x="36" y="19"/>
                      </a:cubicBezTo>
                      <a:cubicBezTo>
                        <a:pt x="37" y="21"/>
                        <a:pt x="41" y="29"/>
                        <a:pt x="41" y="29"/>
                      </a:cubicBezTo>
                      <a:cubicBezTo>
                        <a:pt x="48" y="33"/>
                        <a:pt x="54" y="24"/>
                        <a:pt x="59" y="20"/>
                      </a:cubicBezTo>
                      <a:cubicBezTo>
                        <a:pt x="66" y="14"/>
                        <a:pt x="74" y="10"/>
                        <a:pt x="83" y="9"/>
                      </a:cubicBezTo>
                      <a:cubicBezTo>
                        <a:pt x="70" y="5"/>
                        <a:pt x="59" y="10"/>
                        <a:pt x="47" y="9"/>
                      </a:cubicBezTo>
                      <a:cubicBezTo>
                        <a:pt x="34" y="7"/>
                        <a:pt x="23" y="0"/>
                        <a:pt x="9" y="5"/>
                      </a:cubicBezTo>
                    </a:path>
                  </a:pathLst>
                </a:custGeom>
                <a:solidFill>
                  <a:srgbClr val="FE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5" name="Freeform 379">
                  <a:extLst>
                    <a:ext uri="{FF2B5EF4-FFF2-40B4-BE49-F238E27FC236}">
                      <a16:creationId xmlns:a16="http://schemas.microsoft.com/office/drawing/2014/main" id="{CD7A643A-2488-5EF6-B459-17826554F0C0}"/>
                    </a:ext>
                  </a:extLst>
                </p:cNvPr>
                <p:cNvSpPr>
                  <a:spLocks/>
                </p:cNvSpPr>
                <p:nvPr/>
              </p:nvSpPr>
              <p:spPr bwMode="auto">
                <a:xfrm>
                  <a:off x="3289" y="1572"/>
                  <a:ext cx="192" cy="52"/>
                </a:xfrm>
                <a:custGeom>
                  <a:avLst/>
                  <a:gdLst>
                    <a:gd name="T0" fmla="*/ 0 w 90"/>
                    <a:gd name="T1" fmla="*/ 165 h 24"/>
                    <a:gd name="T2" fmla="*/ 9 w 90"/>
                    <a:gd name="T3" fmla="*/ 225 h 24"/>
                    <a:gd name="T4" fmla="*/ 224 w 90"/>
                    <a:gd name="T5" fmla="*/ 184 h 24"/>
                    <a:gd name="T6" fmla="*/ 437 w 90"/>
                    <a:gd name="T7" fmla="*/ 225 h 24"/>
                    <a:gd name="T8" fmla="*/ 875 w 90"/>
                    <a:gd name="T9" fmla="*/ 72 h 24"/>
                    <a:gd name="T10" fmla="*/ 478 w 90"/>
                    <a:gd name="T11" fmla="*/ 121 h 24"/>
                    <a:gd name="T12" fmla="*/ 301 w 90"/>
                    <a:gd name="T13" fmla="*/ 43 h 24"/>
                    <a:gd name="T14" fmla="*/ 96 w 90"/>
                    <a:gd name="T15" fmla="*/ 165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4">
                      <a:moveTo>
                        <a:pt x="0" y="16"/>
                      </a:moveTo>
                      <a:cubicBezTo>
                        <a:pt x="0" y="18"/>
                        <a:pt x="0" y="21"/>
                        <a:pt x="1" y="22"/>
                      </a:cubicBezTo>
                      <a:cubicBezTo>
                        <a:pt x="8" y="23"/>
                        <a:pt x="15" y="19"/>
                        <a:pt x="23" y="18"/>
                      </a:cubicBezTo>
                      <a:cubicBezTo>
                        <a:pt x="32" y="18"/>
                        <a:pt x="38" y="22"/>
                        <a:pt x="45" y="22"/>
                      </a:cubicBezTo>
                      <a:cubicBezTo>
                        <a:pt x="60" y="24"/>
                        <a:pt x="80" y="18"/>
                        <a:pt x="90" y="7"/>
                      </a:cubicBezTo>
                      <a:cubicBezTo>
                        <a:pt x="80" y="17"/>
                        <a:pt x="60" y="21"/>
                        <a:pt x="49" y="12"/>
                      </a:cubicBezTo>
                      <a:cubicBezTo>
                        <a:pt x="40" y="6"/>
                        <a:pt x="43" y="0"/>
                        <a:pt x="31" y="4"/>
                      </a:cubicBezTo>
                      <a:cubicBezTo>
                        <a:pt x="23" y="6"/>
                        <a:pt x="17" y="12"/>
                        <a:pt x="10" y="16"/>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6" name="Freeform 380">
                  <a:extLst>
                    <a:ext uri="{FF2B5EF4-FFF2-40B4-BE49-F238E27FC236}">
                      <a16:creationId xmlns:a16="http://schemas.microsoft.com/office/drawing/2014/main" id="{5210C688-1B6A-EF8F-0864-801A4B6B8BFE}"/>
                    </a:ext>
                  </a:extLst>
                </p:cNvPr>
                <p:cNvSpPr>
                  <a:spLocks/>
                </p:cNvSpPr>
                <p:nvPr/>
              </p:nvSpPr>
              <p:spPr bwMode="auto">
                <a:xfrm>
                  <a:off x="3503" y="1459"/>
                  <a:ext cx="207" cy="56"/>
                </a:xfrm>
                <a:custGeom>
                  <a:avLst/>
                  <a:gdLst>
                    <a:gd name="T0" fmla="*/ 0 w 97"/>
                    <a:gd name="T1" fmla="*/ 129 h 26"/>
                    <a:gd name="T2" fmla="*/ 478 w 97"/>
                    <a:gd name="T3" fmla="*/ 200 h 26"/>
                    <a:gd name="T4" fmla="*/ 679 w 97"/>
                    <a:gd name="T5" fmla="*/ 218 h 26"/>
                    <a:gd name="T6" fmla="*/ 943 w 97"/>
                    <a:gd name="T7" fmla="*/ 181 h 26"/>
                    <a:gd name="T8" fmla="*/ 105 w 97"/>
                    <a:gd name="T9" fmla="*/ 101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26">
                      <a:moveTo>
                        <a:pt x="0" y="13"/>
                      </a:moveTo>
                      <a:cubicBezTo>
                        <a:pt x="17" y="9"/>
                        <a:pt x="34" y="11"/>
                        <a:pt x="49" y="20"/>
                      </a:cubicBezTo>
                      <a:cubicBezTo>
                        <a:pt x="59" y="26"/>
                        <a:pt x="60" y="26"/>
                        <a:pt x="70" y="22"/>
                      </a:cubicBezTo>
                      <a:cubicBezTo>
                        <a:pt x="78" y="19"/>
                        <a:pt x="88" y="17"/>
                        <a:pt x="97" y="18"/>
                      </a:cubicBezTo>
                      <a:cubicBezTo>
                        <a:pt x="71" y="6"/>
                        <a:pt x="37" y="0"/>
                        <a:pt x="11" y="10"/>
                      </a:cubicBezTo>
                    </a:path>
                  </a:pathLst>
                </a:custGeom>
                <a:solidFill>
                  <a:srgbClr val="FE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7" name="Freeform 381">
                  <a:extLst>
                    <a:ext uri="{FF2B5EF4-FFF2-40B4-BE49-F238E27FC236}">
                      <a16:creationId xmlns:a16="http://schemas.microsoft.com/office/drawing/2014/main" id="{DC99694B-910D-1029-E8D4-0D1636265563}"/>
                    </a:ext>
                  </a:extLst>
                </p:cNvPr>
                <p:cNvSpPr>
                  <a:spLocks/>
                </p:cNvSpPr>
                <p:nvPr/>
              </p:nvSpPr>
              <p:spPr bwMode="auto">
                <a:xfrm>
                  <a:off x="3530" y="1502"/>
                  <a:ext cx="90" cy="79"/>
                </a:xfrm>
                <a:custGeom>
                  <a:avLst/>
                  <a:gdLst>
                    <a:gd name="T0" fmla="*/ 137 w 42"/>
                    <a:gd name="T1" fmla="*/ 0 h 37"/>
                    <a:gd name="T2" fmla="*/ 414 w 42"/>
                    <a:gd name="T3" fmla="*/ 145 h 37"/>
                    <a:gd name="T4" fmla="*/ 0 w 42"/>
                    <a:gd name="T5" fmla="*/ 361 h 37"/>
                    <a:gd name="T6" fmla="*/ 137 w 42"/>
                    <a:gd name="T7" fmla="*/ 28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7">
                      <a:moveTo>
                        <a:pt x="14" y="0"/>
                      </a:moveTo>
                      <a:cubicBezTo>
                        <a:pt x="26" y="0"/>
                        <a:pt x="33" y="7"/>
                        <a:pt x="42" y="15"/>
                      </a:cubicBezTo>
                      <a:cubicBezTo>
                        <a:pt x="37" y="27"/>
                        <a:pt x="11" y="32"/>
                        <a:pt x="0" y="37"/>
                      </a:cubicBezTo>
                      <a:cubicBezTo>
                        <a:pt x="10" y="33"/>
                        <a:pt x="31" y="11"/>
                        <a:pt x="14" y="3"/>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8" name="Freeform 382">
                  <a:extLst>
                    <a:ext uri="{FF2B5EF4-FFF2-40B4-BE49-F238E27FC236}">
                      <a16:creationId xmlns:a16="http://schemas.microsoft.com/office/drawing/2014/main" id="{7FE3C609-01BB-A063-3C41-9FD8094534D2}"/>
                    </a:ext>
                  </a:extLst>
                </p:cNvPr>
                <p:cNvSpPr>
                  <a:spLocks/>
                </p:cNvSpPr>
                <p:nvPr/>
              </p:nvSpPr>
              <p:spPr bwMode="auto">
                <a:xfrm>
                  <a:off x="4592" y="1294"/>
                  <a:ext cx="205" cy="86"/>
                </a:xfrm>
                <a:custGeom>
                  <a:avLst/>
                  <a:gdLst>
                    <a:gd name="T0" fmla="*/ 703 w 96"/>
                    <a:gd name="T1" fmla="*/ 28 h 40"/>
                    <a:gd name="T2" fmla="*/ 916 w 96"/>
                    <a:gd name="T3" fmla="*/ 226 h 40"/>
                    <a:gd name="T4" fmla="*/ 730 w 96"/>
                    <a:gd name="T5" fmla="*/ 198 h 40"/>
                    <a:gd name="T6" fmla="*/ 410 w 96"/>
                    <a:gd name="T7" fmla="*/ 241 h 40"/>
                    <a:gd name="T8" fmla="*/ 0 w 96"/>
                    <a:gd name="T9" fmla="*/ 310 h 40"/>
                    <a:gd name="T10" fmla="*/ 401 w 96"/>
                    <a:gd name="T11" fmla="*/ 172 h 40"/>
                    <a:gd name="T12" fmla="*/ 651 w 96"/>
                    <a:gd name="T13" fmla="*/ 52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40">
                      <a:moveTo>
                        <a:pt x="72" y="3"/>
                      </a:moveTo>
                      <a:cubicBezTo>
                        <a:pt x="82" y="6"/>
                        <a:pt x="96" y="10"/>
                        <a:pt x="94" y="23"/>
                      </a:cubicBezTo>
                      <a:cubicBezTo>
                        <a:pt x="92" y="40"/>
                        <a:pt x="83" y="22"/>
                        <a:pt x="75" y="20"/>
                      </a:cubicBezTo>
                      <a:cubicBezTo>
                        <a:pt x="64" y="15"/>
                        <a:pt x="53" y="22"/>
                        <a:pt x="42" y="24"/>
                      </a:cubicBezTo>
                      <a:cubicBezTo>
                        <a:pt x="29" y="28"/>
                        <a:pt x="13" y="26"/>
                        <a:pt x="0" y="31"/>
                      </a:cubicBezTo>
                      <a:cubicBezTo>
                        <a:pt x="14" y="28"/>
                        <a:pt x="29" y="24"/>
                        <a:pt x="41" y="17"/>
                      </a:cubicBezTo>
                      <a:cubicBezTo>
                        <a:pt x="49" y="12"/>
                        <a:pt x="58" y="0"/>
                        <a:pt x="67" y="5"/>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9" name="Freeform 383">
                  <a:extLst>
                    <a:ext uri="{FF2B5EF4-FFF2-40B4-BE49-F238E27FC236}">
                      <a16:creationId xmlns:a16="http://schemas.microsoft.com/office/drawing/2014/main" id="{600434AF-3179-C39E-D01D-B8C34D188AC7}"/>
                    </a:ext>
                  </a:extLst>
                </p:cNvPr>
                <p:cNvSpPr>
                  <a:spLocks/>
                </p:cNvSpPr>
                <p:nvPr/>
              </p:nvSpPr>
              <p:spPr bwMode="auto">
                <a:xfrm>
                  <a:off x="4112" y="1435"/>
                  <a:ext cx="98" cy="62"/>
                </a:xfrm>
                <a:custGeom>
                  <a:avLst/>
                  <a:gdLst>
                    <a:gd name="T0" fmla="*/ 0 w 46"/>
                    <a:gd name="T1" fmla="*/ 0 h 29"/>
                    <a:gd name="T2" fmla="*/ 326 w 46"/>
                    <a:gd name="T3" fmla="*/ 68 h 29"/>
                    <a:gd name="T4" fmla="*/ 377 w 46"/>
                    <a:gd name="T5" fmla="*/ 284 h 29"/>
                    <a:gd name="T6" fmla="*/ 173 w 46"/>
                    <a:gd name="T7" fmla="*/ 88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29">
                      <a:moveTo>
                        <a:pt x="0" y="0"/>
                      </a:moveTo>
                      <a:cubicBezTo>
                        <a:pt x="11" y="4"/>
                        <a:pt x="22" y="3"/>
                        <a:pt x="34" y="7"/>
                      </a:cubicBezTo>
                      <a:cubicBezTo>
                        <a:pt x="46" y="11"/>
                        <a:pt x="44" y="20"/>
                        <a:pt x="39" y="29"/>
                      </a:cubicBezTo>
                      <a:cubicBezTo>
                        <a:pt x="40" y="12"/>
                        <a:pt x="26" y="17"/>
                        <a:pt x="18" y="9"/>
                      </a:cubicBezTo>
                    </a:path>
                  </a:pathLst>
                </a:custGeom>
                <a:solidFill>
                  <a:srgbClr val="FFF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0" name="Freeform 384">
                  <a:extLst>
                    <a:ext uri="{FF2B5EF4-FFF2-40B4-BE49-F238E27FC236}">
                      <a16:creationId xmlns:a16="http://schemas.microsoft.com/office/drawing/2014/main" id="{3FEC0033-0978-0959-2371-588E4D495ABC}"/>
                    </a:ext>
                  </a:extLst>
                </p:cNvPr>
                <p:cNvSpPr>
                  <a:spLocks/>
                </p:cNvSpPr>
                <p:nvPr/>
              </p:nvSpPr>
              <p:spPr bwMode="auto">
                <a:xfrm>
                  <a:off x="4795" y="1292"/>
                  <a:ext cx="39" cy="26"/>
                </a:xfrm>
                <a:custGeom>
                  <a:avLst/>
                  <a:gdLst>
                    <a:gd name="T0" fmla="*/ 0 w 18"/>
                    <a:gd name="T1" fmla="*/ 0 h 12"/>
                    <a:gd name="T2" fmla="*/ 173 w 18"/>
                    <a:gd name="T3" fmla="*/ 121 h 12"/>
                    <a:gd name="T4" fmla="*/ 0 60000 65536"/>
                    <a:gd name="T5" fmla="*/ 0 60000 65536"/>
                  </a:gdLst>
                  <a:ahLst/>
                  <a:cxnLst>
                    <a:cxn ang="T4">
                      <a:pos x="T0" y="T1"/>
                    </a:cxn>
                    <a:cxn ang="T5">
                      <a:pos x="T2" y="T3"/>
                    </a:cxn>
                  </a:cxnLst>
                  <a:rect l="0" t="0" r="r" b="b"/>
                  <a:pathLst>
                    <a:path w="18" h="12">
                      <a:moveTo>
                        <a:pt x="0" y="0"/>
                      </a:moveTo>
                      <a:cubicBezTo>
                        <a:pt x="7" y="0"/>
                        <a:pt x="18" y="3"/>
                        <a:pt x="17" y="12"/>
                      </a:cubicBezTo>
                    </a:path>
                  </a:pathLst>
                </a:custGeom>
                <a:solidFill>
                  <a:srgbClr val="FFF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1" name="Freeform 385">
                  <a:extLst>
                    <a:ext uri="{FF2B5EF4-FFF2-40B4-BE49-F238E27FC236}">
                      <a16:creationId xmlns:a16="http://schemas.microsoft.com/office/drawing/2014/main" id="{26A0C277-9E1C-8845-FCD8-E8FBFBD3588A}"/>
                    </a:ext>
                  </a:extLst>
                </p:cNvPr>
                <p:cNvSpPr>
                  <a:spLocks/>
                </p:cNvSpPr>
                <p:nvPr/>
              </p:nvSpPr>
              <p:spPr bwMode="auto">
                <a:xfrm>
                  <a:off x="3582" y="1472"/>
                  <a:ext cx="68" cy="55"/>
                </a:xfrm>
                <a:custGeom>
                  <a:avLst/>
                  <a:gdLst>
                    <a:gd name="T0" fmla="*/ 0 w 32"/>
                    <a:gd name="T1" fmla="*/ 0 h 26"/>
                    <a:gd name="T2" fmla="*/ 308 w 32"/>
                    <a:gd name="T3" fmla="*/ 125 h 26"/>
                    <a:gd name="T4" fmla="*/ 49 w 32"/>
                    <a:gd name="T5" fmla="*/ 76 h 26"/>
                    <a:gd name="T6" fmla="*/ 0 60000 65536"/>
                    <a:gd name="T7" fmla="*/ 0 60000 65536"/>
                    <a:gd name="T8" fmla="*/ 0 60000 65536"/>
                  </a:gdLst>
                  <a:ahLst/>
                  <a:cxnLst>
                    <a:cxn ang="T6">
                      <a:pos x="T0" y="T1"/>
                    </a:cxn>
                    <a:cxn ang="T7">
                      <a:pos x="T2" y="T3"/>
                    </a:cxn>
                    <a:cxn ang="T8">
                      <a:pos x="T4" y="T5"/>
                    </a:cxn>
                  </a:cxnLst>
                  <a:rect l="0" t="0" r="r" b="b"/>
                  <a:pathLst>
                    <a:path w="32" h="26">
                      <a:moveTo>
                        <a:pt x="0" y="0"/>
                      </a:moveTo>
                      <a:cubicBezTo>
                        <a:pt x="9" y="1"/>
                        <a:pt x="29" y="1"/>
                        <a:pt x="32" y="13"/>
                      </a:cubicBezTo>
                      <a:cubicBezTo>
                        <a:pt x="19" y="26"/>
                        <a:pt x="17" y="2"/>
                        <a:pt x="5" y="8"/>
                      </a:cubicBezTo>
                    </a:path>
                  </a:pathLst>
                </a:custGeom>
                <a:solidFill>
                  <a:srgbClr val="FFF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2" name="Freeform 386">
                  <a:extLst>
                    <a:ext uri="{FF2B5EF4-FFF2-40B4-BE49-F238E27FC236}">
                      <a16:creationId xmlns:a16="http://schemas.microsoft.com/office/drawing/2014/main" id="{6A6ADB0E-AE09-F3B2-F748-A922AFDFAAA4}"/>
                    </a:ext>
                  </a:extLst>
                </p:cNvPr>
                <p:cNvSpPr>
                  <a:spLocks/>
                </p:cNvSpPr>
                <p:nvPr/>
              </p:nvSpPr>
              <p:spPr bwMode="auto">
                <a:xfrm>
                  <a:off x="3265" y="1564"/>
                  <a:ext cx="43" cy="21"/>
                </a:xfrm>
                <a:custGeom>
                  <a:avLst/>
                  <a:gdLst>
                    <a:gd name="T0" fmla="*/ 0 w 20"/>
                    <a:gd name="T1" fmla="*/ 0 h 10"/>
                    <a:gd name="T2" fmla="*/ 198 w 20"/>
                    <a:gd name="T3" fmla="*/ 17 h 10"/>
                    <a:gd name="T4" fmla="*/ 0 60000 65536"/>
                    <a:gd name="T5" fmla="*/ 0 60000 65536"/>
                  </a:gdLst>
                  <a:ahLst/>
                  <a:cxnLst>
                    <a:cxn ang="T4">
                      <a:pos x="T0" y="T1"/>
                    </a:cxn>
                    <a:cxn ang="T5">
                      <a:pos x="T2" y="T3"/>
                    </a:cxn>
                  </a:cxnLst>
                  <a:rect l="0" t="0" r="r" b="b"/>
                  <a:pathLst>
                    <a:path w="20" h="10">
                      <a:moveTo>
                        <a:pt x="0" y="0"/>
                      </a:moveTo>
                      <a:cubicBezTo>
                        <a:pt x="11" y="10"/>
                        <a:pt x="6" y="7"/>
                        <a:pt x="20" y="2"/>
                      </a:cubicBezTo>
                    </a:path>
                  </a:pathLst>
                </a:custGeom>
                <a:solidFill>
                  <a:srgbClr val="FFF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3" name="Freeform 387">
                  <a:extLst>
                    <a:ext uri="{FF2B5EF4-FFF2-40B4-BE49-F238E27FC236}">
                      <a16:creationId xmlns:a16="http://schemas.microsoft.com/office/drawing/2014/main" id="{5CE78888-0EA9-2588-0E33-BBC5E92C4A6A}"/>
                    </a:ext>
                  </a:extLst>
                </p:cNvPr>
                <p:cNvSpPr>
                  <a:spLocks/>
                </p:cNvSpPr>
                <p:nvPr/>
              </p:nvSpPr>
              <p:spPr bwMode="auto">
                <a:xfrm>
                  <a:off x="3075" y="1380"/>
                  <a:ext cx="160" cy="92"/>
                </a:xfrm>
                <a:custGeom>
                  <a:avLst/>
                  <a:gdLst>
                    <a:gd name="T0" fmla="*/ 105 w 75"/>
                    <a:gd name="T1" fmla="*/ 145 h 43"/>
                    <a:gd name="T2" fmla="*/ 19 w 75"/>
                    <a:gd name="T3" fmla="*/ 285 h 43"/>
                    <a:gd name="T4" fmla="*/ 186 w 75"/>
                    <a:gd name="T5" fmla="*/ 421 h 43"/>
                    <a:gd name="T6" fmla="*/ 727 w 75"/>
                    <a:gd name="T7" fmla="*/ 0 h 43"/>
                    <a:gd name="T8" fmla="*/ 196 w 75"/>
                    <a:gd name="T9" fmla="*/ 137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3">
                      <a:moveTo>
                        <a:pt x="11" y="15"/>
                      </a:moveTo>
                      <a:cubicBezTo>
                        <a:pt x="8" y="19"/>
                        <a:pt x="0" y="24"/>
                        <a:pt x="2" y="29"/>
                      </a:cubicBezTo>
                      <a:cubicBezTo>
                        <a:pt x="2" y="29"/>
                        <a:pt x="17" y="41"/>
                        <a:pt x="19" y="43"/>
                      </a:cubicBezTo>
                      <a:cubicBezTo>
                        <a:pt x="11" y="7"/>
                        <a:pt x="63" y="21"/>
                        <a:pt x="75" y="0"/>
                      </a:cubicBezTo>
                      <a:cubicBezTo>
                        <a:pt x="58" y="3"/>
                        <a:pt x="37" y="7"/>
                        <a:pt x="20" y="14"/>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4" name="Freeform 388">
                  <a:extLst>
                    <a:ext uri="{FF2B5EF4-FFF2-40B4-BE49-F238E27FC236}">
                      <a16:creationId xmlns:a16="http://schemas.microsoft.com/office/drawing/2014/main" id="{9DA2F781-A07C-B2EA-5744-416B7C323D80}"/>
                    </a:ext>
                  </a:extLst>
                </p:cNvPr>
                <p:cNvSpPr>
                  <a:spLocks/>
                </p:cNvSpPr>
                <p:nvPr/>
              </p:nvSpPr>
              <p:spPr bwMode="auto">
                <a:xfrm>
                  <a:off x="3748" y="1247"/>
                  <a:ext cx="240" cy="35"/>
                </a:xfrm>
                <a:custGeom>
                  <a:avLst/>
                  <a:gdLst>
                    <a:gd name="T0" fmla="*/ 165 w 112"/>
                    <a:gd name="T1" fmla="*/ 72 h 16"/>
                    <a:gd name="T2" fmla="*/ 630 w 112"/>
                    <a:gd name="T3" fmla="*/ 53 h 16"/>
                    <a:gd name="T4" fmla="*/ 1101 w 112"/>
                    <a:gd name="T5" fmla="*/ 0 h 16"/>
                    <a:gd name="T6" fmla="*/ 619 w 112"/>
                    <a:gd name="T7" fmla="*/ 133 h 16"/>
                    <a:gd name="T8" fmla="*/ 0 w 112"/>
                    <a:gd name="T9" fmla="*/ 149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 h="16">
                      <a:moveTo>
                        <a:pt x="17" y="7"/>
                      </a:moveTo>
                      <a:cubicBezTo>
                        <a:pt x="31" y="1"/>
                        <a:pt x="49" y="4"/>
                        <a:pt x="64" y="5"/>
                      </a:cubicBezTo>
                      <a:cubicBezTo>
                        <a:pt x="80" y="6"/>
                        <a:pt x="96" y="3"/>
                        <a:pt x="112" y="0"/>
                      </a:cubicBezTo>
                      <a:cubicBezTo>
                        <a:pt x="94" y="6"/>
                        <a:pt x="81" y="16"/>
                        <a:pt x="63" y="13"/>
                      </a:cubicBezTo>
                      <a:cubicBezTo>
                        <a:pt x="41" y="10"/>
                        <a:pt x="21" y="13"/>
                        <a:pt x="0" y="14"/>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5" name="Freeform 389">
                  <a:extLst>
                    <a:ext uri="{FF2B5EF4-FFF2-40B4-BE49-F238E27FC236}">
                      <a16:creationId xmlns:a16="http://schemas.microsoft.com/office/drawing/2014/main" id="{E33DD7C6-3A17-B622-9E23-F7D9CDCF76D6}"/>
                    </a:ext>
                  </a:extLst>
                </p:cNvPr>
                <p:cNvSpPr>
                  <a:spLocks/>
                </p:cNvSpPr>
                <p:nvPr/>
              </p:nvSpPr>
              <p:spPr bwMode="auto">
                <a:xfrm>
                  <a:off x="4413" y="1143"/>
                  <a:ext cx="201" cy="40"/>
                </a:xfrm>
                <a:custGeom>
                  <a:avLst/>
                  <a:gdLst>
                    <a:gd name="T0" fmla="*/ 0 w 94"/>
                    <a:gd name="T1" fmla="*/ 141 h 19"/>
                    <a:gd name="T2" fmla="*/ 919 w 94"/>
                    <a:gd name="T3" fmla="*/ 48 h 19"/>
                    <a:gd name="T4" fmla="*/ 646 w 94"/>
                    <a:gd name="T5" fmla="*/ 160 h 19"/>
                    <a:gd name="T6" fmla="*/ 197 w 94"/>
                    <a:gd name="T7" fmla="*/ 141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 h="19">
                      <a:moveTo>
                        <a:pt x="0" y="15"/>
                      </a:moveTo>
                      <a:cubicBezTo>
                        <a:pt x="28" y="0"/>
                        <a:pt x="64" y="15"/>
                        <a:pt x="94" y="5"/>
                      </a:cubicBezTo>
                      <a:cubicBezTo>
                        <a:pt x="86" y="12"/>
                        <a:pt x="76" y="15"/>
                        <a:pt x="66" y="17"/>
                      </a:cubicBezTo>
                      <a:cubicBezTo>
                        <a:pt x="51" y="19"/>
                        <a:pt x="34" y="10"/>
                        <a:pt x="20" y="15"/>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6" name="Freeform 390">
                  <a:extLst>
                    <a:ext uri="{FF2B5EF4-FFF2-40B4-BE49-F238E27FC236}">
                      <a16:creationId xmlns:a16="http://schemas.microsoft.com/office/drawing/2014/main" id="{F55DAC7A-BED5-5DE5-967F-822C6008677D}"/>
                    </a:ext>
                  </a:extLst>
                </p:cNvPr>
                <p:cNvSpPr>
                  <a:spLocks/>
                </p:cNvSpPr>
                <p:nvPr/>
              </p:nvSpPr>
              <p:spPr bwMode="auto">
                <a:xfrm>
                  <a:off x="3404" y="1286"/>
                  <a:ext cx="562" cy="209"/>
                </a:xfrm>
                <a:custGeom>
                  <a:avLst/>
                  <a:gdLst>
                    <a:gd name="T0" fmla="*/ 566 w 263"/>
                    <a:gd name="T1" fmla="*/ 264 h 98"/>
                    <a:gd name="T2" fmla="*/ 1338 w 263"/>
                    <a:gd name="T3" fmla="*/ 49 h 98"/>
                    <a:gd name="T4" fmla="*/ 2041 w 263"/>
                    <a:gd name="T5" fmla="*/ 533 h 98"/>
                    <a:gd name="T6" fmla="*/ 2257 w 263"/>
                    <a:gd name="T7" fmla="*/ 923 h 98"/>
                    <a:gd name="T8" fmla="*/ 1699 w 263"/>
                    <a:gd name="T9" fmla="*/ 864 h 98"/>
                    <a:gd name="T10" fmla="*/ 1346 w 263"/>
                    <a:gd name="T11" fmla="*/ 832 h 98"/>
                    <a:gd name="T12" fmla="*/ 876 w 263"/>
                    <a:gd name="T13" fmla="*/ 642 h 98"/>
                    <a:gd name="T14" fmla="*/ 224 w 263"/>
                    <a:gd name="T15" fmla="*/ 631 h 98"/>
                    <a:gd name="T16" fmla="*/ 19 w 263"/>
                    <a:gd name="T17" fmla="*/ 542 h 98"/>
                    <a:gd name="T18" fmla="*/ 325 w 263"/>
                    <a:gd name="T19" fmla="*/ 369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3" h="98">
                      <a:moveTo>
                        <a:pt x="58" y="27"/>
                      </a:moveTo>
                      <a:cubicBezTo>
                        <a:pt x="79" y="11"/>
                        <a:pt x="112" y="10"/>
                        <a:pt x="137" y="5"/>
                      </a:cubicBezTo>
                      <a:cubicBezTo>
                        <a:pt x="162" y="0"/>
                        <a:pt x="188" y="41"/>
                        <a:pt x="209" y="55"/>
                      </a:cubicBezTo>
                      <a:cubicBezTo>
                        <a:pt x="219" y="61"/>
                        <a:pt x="263" y="90"/>
                        <a:pt x="231" y="95"/>
                      </a:cubicBezTo>
                      <a:cubicBezTo>
                        <a:pt x="211" y="98"/>
                        <a:pt x="193" y="88"/>
                        <a:pt x="174" y="89"/>
                      </a:cubicBezTo>
                      <a:cubicBezTo>
                        <a:pt x="158" y="91"/>
                        <a:pt x="154" y="95"/>
                        <a:pt x="138" y="86"/>
                      </a:cubicBezTo>
                      <a:cubicBezTo>
                        <a:pt x="123" y="77"/>
                        <a:pt x="106" y="70"/>
                        <a:pt x="90" y="66"/>
                      </a:cubicBezTo>
                      <a:cubicBezTo>
                        <a:pt x="68" y="59"/>
                        <a:pt x="45" y="63"/>
                        <a:pt x="23" y="65"/>
                      </a:cubicBezTo>
                      <a:cubicBezTo>
                        <a:pt x="17" y="65"/>
                        <a:pt x="0" y="68"/>
                        <a:pt x="2" y="56"/>
                      </a:cubicBezTo>
                      <a:cubicBezTo>
                        <a:pt x="4" y="46"/>
                        <a:pt x="26" y="41"/>
                        <a:pt x="33" y="38"/>
                      </a:cubicBezTo>
                    </a:path>
                  </a:pathLst>
                </a:custGeom>
                <a:solidFill>
                  <a:srgbClr val="FDE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7" name="Freeform 391">
                  <a:extLst>
                    <a:ext uri="{FF2B5EF4-FFF2-40B4-BE49-F238E27FC236}">
                      <a16:creationId xmlns:a16="http://schemas.microsoft.com/office/drawing/2014/main" id="{EFDC6640-7049-63E0-BC2C-37EE90B847FB}"/>
                    </a:ext>
                  </a:extLst>
                </p:cNvPr>
                <p:cNvSpPr>
                  <a:spLocks/>
                </p:cNvSpPr>
                <p:nvPr/>
              </p:nvSpPr>
              <p:spPr bwMode="auto">
                <a:xfrm>
                  <a:off x="4257" y="1173"/>
                  <a:ext cx="393" cy="233"/>
                </a:xfrm>
                <a:custGeom>
                  <a:avLst/>
                  <a:gdLst>
                    <a:gd name="T0" fmla="*/ 0 w 184"/>
                    <a:gd name="T1" fmla="*/ 197 h 109"/>
                    <a:gd name="T2" fmla="*/ 1100 w 184"/>
                    <a:gd name="T3" fmla="*/ 197 h 109"/>
                    <a:gd name="T4" fmla="*/ 1698 w 184"/>
                    <a:gd name="T5" fmla="*/ 421 h 109"/>
                    <a:gd name="T6" fmla="*/ 1570 w 184"/>
                    <a:gd name="T7" fmla="*/ 808 h 109"/>
                    <a:gd name="T8" fmla="*/ 1149 w 184"/>
                    <a:gd name="T9" fmla="*/ 936 h 109"/>
                    <a:gd name="T10" fmla="*/ 602 w 184"/>
                    <a:gd name="T11" fmla="*/ 1005 h 109"/>
                    <a:gd name="T12" fmla="*/ 963 w 184"/>
                    <a:gd name="T13" fmla="*/ 607 h 109"/>
                    <a:gd name="T14" fmla="*/ 671 w 184"/>
                    <a:gd name="T15" fmla="*/ 447 h 109"/>
                    <a:gd name="T16" fmla="*/ 128 w 184"/>
                    <a:gd name="T17" fmla="*/ 293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4" h="109">
                      <a:moveTo>
                        <a:pt x="0" y="20"/>
                      </a:moveTo>
                      <a:cubicBezTo>
                        <a:pt x="33" y="0"/>
                        <a:pt x="77" y="12"/>
                        <a:pt x="113" y="20"/>
                      </a:cubicBezTo>
                      <a:cubicBezTo>
                        <a:pt x="129" y="23"/>
                        <a:pt x="163" y="29"/>
                        <a:pt x="174" y="43"/>
                      </a:cubicBezTo>
                      <a:cubicBezTo>
                        <a:pt x="184" y="57"/>
                        <a:pt x="173" y="76"/>
                        <a:pt x="161" y="83"/>
                      </a:cubicBezTo>
                      <a:cubicBezTo>
                        <a:pt x="148" y="92"/>
                        <a:pt x="134" y="93"/>
                        <a:pt x="118" y="96"/>
                      </a:cubicBezTo>
                      <a:cubicBezTo>
                        <a:pt x="103" y="98"/>
                        <a:pt x="76" y="109"/>
                        <a:pt x="62" y="103"/>
                      </a:cubicBezTo>
                      <a:cubicBezTo>
                        <a:pt x="68" y="89"/>
                        <a:pt x="104" y="81"/>
                        <a:pt x="99" y="62"/>
                      </a:cubicBezTo>
                      <a:cubicBezTo>
                        <a:pt x="97" y="51"/>
                        <a:pt x="78" y="49"/>
                        <a:pt x="69" y="46"/>
                      </a:cubicBezTo>
                      <a:cubicBezTo>
                        <a:pt x="51" y="40"/>
                        <a:pt x="31" y="35"/>
                        <a:pt x="13" y="30"/>
                      </a:cubicBezTo>
                    </a:path>
                  </a:pathLst>
                </a:custGeom>
                <a:solidFill>
                  <a:srgbClr val="FDE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8" name="Freeform 392">
                  <a:extLst>
                    <a:ext uri="{FF2B5EF4-FFF2-40B4-BE49-F238E27FC236}">
                      <a16:creationId xmlns:a16="http://schemas.microsoft.com/office/drawing/2014/main" id="{061C9842-260F-E8CB-5289-5E02325E0EF1}"/>
                    </a:ext>
                  </a:extLst>
                </p:cNvPr>
                <p:cNvSpPr>
                  <a:spLocks/>
                </p:cNvSpPr>
                <p:nvPr/>
              </p:nvSpPr>
              <p:spPr bwMode="auto">
                <a:xfrm>
                  <a:off x="4652" y="1119"/>
                  <a:ext cx="359" cy="160"/>
                </a:xfrm>
                <a:custGeom>
                  <a:avLst/>
                  <a:gdLst>
                    <a:gd name="T0" fmla="*/ 214 w 168"/>
                    <a:gd name="T1" fmla="*/ 0 h 75"/>
                    <a:gd name="T2" fmla="*/ 68 w 168"/>
                    <a:gd name="T3" fmla="*/ 164 h 75"/>
                    <a:gd name="T4" fmla="*/ 224 w 168"/>
                    <a:gd name="T5" fmla="*/ 186 h 75"/>
                    <a:gd name="T6" fmla="*/ 438 w 168"/>
                    <a:gd name="T7" fmla="*/ 250 h 75"/>
                    <a:gd name="T8" fmla="*/ 1013 w 168"/>
                    <a:gd name="T9" fmla="*/ 727 h 75"/>
                    <a:gd name="T10" fmla="*/ 1261 w 168"/>
                    <a:gd name="T11" fmla="*/ 623 h 75"/>
                    <a:gd name="T12" fmla="*/ 1494 w 168"/>
                    <a:gd name="T13" fmla="*/ 582 h 75"/>
                    <a:gd name="T14" fmla="*/ 1466 w 168"/>
                    <a:gd name="T15" fmla="*/ 533 h 75"/>
                    <a:gd name="T16" fmla="*/ 1639 w 168"/>
                    <a:gd name="T17" fmla="*/ 486 h 75"/>
                    <a:gd name="T18" fmla="*/ 1314 w 168"/>
                    <a:gd name="T19" fmla="*/ 350 h 75"/>
                    <a:gd name="T20" fmla="*/ 654 w 168"/>
                    <a:gd name="T21" fmla="*/ 156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 h="75">
                      <a:moveTo>
                        <a:pt x="22" y="0"/>
                      </a:moveTo>
                      <a:cubicBezTo>
                        <a:pt x="15" y="0"/>
                        <a:pt x="0" y="10"/>
                        <a:pt x="7" y="17"/>
                      </a:cubicBezTo>
                      <a:cubicBezTo>
                        <a:pt x="9" y="19"/>
                        <a:pt x="20" y="19"/>
                        <a:pt x="23" y="19"/>
                      </a:cubicBezTo>
                      <a:cubicBezTo>
                        <a:pt x="30" y="21"/>
                        <a:pt x="37" y="24"/>
                        <a:pt x="45" y="26"/>
                      </a:cubicBezTo>
                      <a:cubicBezTo>
                        <a:pt x="70" y="35"/>
                        <a:pt x="96" y="47"/>
                        <a:pt x="104" y="75"/>
                      </a:cubicBezTo>
                      <a:cubicBezTo>
                        <a:pt x="112" y="72"/>
                        <a:pt x="120" y="67"/>
                        <a:pt x="129" y="64"/>
                      </a:cubicBezTo>
                      <a:cubicBezTo>
                        <a:pt x="136" y="60"/>
                        <a:pt x="146" y="63"/>
                        <a:pt x="153" y="60"/>
                      </a:cubicBezTo>
                      <a:cubicBezTo>
                        <a:pt x="152" y="59"/>
                        <a:pt x="151" y="56"/>
                        <a:pt x="150" y="55"/>
                      </a:cubicBezTo>
                      <a:cubicBezTo>
                        <a:pt x="156" y="51"/>
                        <a:pt x="161" y="52"/>
                        <a:pt x="168" y="50"/>
                      </a:cubicBezTo>
                      <a:cubicBezTo>
                        <a:pt x="164" y="41"/>
                        <a:pt x="145" y="39"/>
                        <a:pt x="135" y="36"/>
                      </a:cubicBezTo>
                      <a:cubicBezTo>
                        <a:pt x="113" y="29"/>
                        <a:pt x="90" y="22"/>
                        <a:pt x="67" y="16"/>
                      </a:cubicBezTo>
                    </a:path>
                  </a:pathLst>
                </a:custGeom>
                <a:solidFill>
                  <a:srgbClr val="FDE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9" name="Freeform 393">
                  <a:extLst>
                    <a:ext uri="{FF2B5EF4-FFF2-40B4-BE49-F238E27FC236}">
                      <a16:creationId xmlns:a16="http://schemas.microsoft.com/office/drawing/2014/main" id="{D497241E-98C2-28BB-79B1-1794E2ABA14A}"/>
                    </a:ext>
                  </a:extLst>
                </p:cNvPr>
                <p:cNvSpPr>
                  <a:spLocks/>
                </p:cNvSpPr>
                <p:nvPr/>
              </p:nvSpPr>
              <p:spPr bwMode="auto">
                <a:xfrm>
                  <a:off x="3154" y="1376"/>
                  <a:ext cx="201" cy="136"/>
                </a:xfrm>
                <a:custGeom>
                  <a:avLst/>
                  <a:gdLst>
                    <a:gd name="T0" fmla="*/ 265 w 94"/>
                    <a:gd name="T1" fmla="*/ 172 h 64"/>
                    <a:gd name="T2" fmla="*/ 28 w 94"/>
                    <a:gd name="T3" fmla="*/ 366 h 64"/>
                    <a:gd name="T4" fmla="*/ 214 w 94"/>
                    <a:gd name="T5" fmla="*/ 519 h 64"/>
                    <a:gd name="T6" fmla="*/ 310 w 94"/>
                    <a:gd name="T7" fmla="*/ 614 h 64"/>
                    <a:gd name="T8" fmla="*/ 470 w 94"/>
                    <a:gd name="T9" fmla="*/ 578 h 64"/>
                    <a:gd name="T10" fmla="*/ 919 w 94"/>
                    <a:gd name="T11" fmla="*/ 606 h 64"/>
                    <a:gd name="T12" fmla="*/ 393 w 94"/>
                    <a:gd name="T13" fmla="*/ 402 h 64"/>
                    <a:gd name="T14" fmla="*/ 791 w 94"/>
                    <a:gd name="T15" fmla="*/ 19 h 64"/>
                    <a:gd name="T16" fmla="*/ 449 w 94"/>
                    <a:gd name="T17" fmla="*/ 128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64">
                      <a:moveTo>
                        <a:pt x="27" y="18"/>
                      </a:moveTo>
                      <a:cubicBezTo>
                        <a:pt x="18" y="19"/>
                        <a:pt x="5" y="30"/>
                        <a:pt x="3" y="38"/>
                      </a:cubicBezTo>
                      <a:cubicBezTo>
                        <a:pt x="0" y="50"/>
                        <a:pt x="15" y="48"/>
                        <a:pt x="22" y="54"/>
                      </a:cubicBezTo>
                      <a:cubicBezTo>
                        <a:pt x="25" y="57"/>
                        <a:pt x="28" y="63"/>
                        <a:pt x="32" y="64"/>
                      </a:cubicBezTo>
                      <a:cubicBezTo>
                        <a:pt x="37" y="64"/>
                        <a:pt x="43" y="60"/>
                        <a:pt x="48" y="60"/>
                      </a:cubicBezTo>
                      <a:cubicBezTo>
                        <a:pt x="64" y="57"/>
                        <a:pt x="78" y="64"/>
                        <a:pt x="94" y="63"/>
                      </a:cubicBezTo>
                      <a:cubicBezTo>
                        <a:pt x="84" y="58"/>
                        <a:pt x="44" y="56"/>
                        <a:pt x="40" y="42"/>
                      </a:cubicBezTo>
                      <a:cubicBezTo>
                        <a:pt x="36" y="25"/>
                        <a:pt x="70" y="8"/>
                        <a:pt x="81" y="2"/>
                      </a:cubicBezTo>
                      <a:cubicBezTo>
                        <a:pt x="69" y="0"/>
                        <a:pt x="54" y="6"/>
                        <a:pt x="46" y="13"/>
                      </a:cubicBezTo>
                    </a:path>
                  </a:pathLst>
                </a:custGeom>
                <a:solidFill>
                  <a:srgbClr val="FDE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80" name="Freeform 394">
                  <a:extLst>
                    <a:ext uri="{FF2B5EF4-FFF2-40B4-BE49-F238E27FC236}">
                      <a16:creationId xmlns:a16="http://schemas.microsoft.com/office/drawing/2014/main" id="{14B4F67E-CD5F-4A4E-B5B8-F40D8BCC5C64}"/>
                    </a:ext>
                  </a:extLst>
                </p:cNvPr>
                <p:cNvSpPr>
                  <a:spLocks/>
                </p:cNvSpPr>
                <p:nvPr/>
              </p:nvSpPr>
              <p:spPr bwMode="auto">
                <a:xfrm>
                  <a:off x="3988" y="1194"/>
                  <a:ext cx="350" cy="77"/>
                </a:xfrm>
                <a:custGeom>
                  <a:avLst/>
                  <a:gdLst>
                    <a:gd name="T0" fmla="*/ 0 w 164"/>
                    <a:gd name="T1" fmla="*/ 353 h 36"/>
                    <a:gd name="T2" fmla="*/ 292 w 164"/>
                    <a:gd name="T3" fmla="*/ 197 h 36"/>
                    <a:gd name="T4" fmla="*/ 719 w 164"/>
                    <a:gd name="T5" fmla="*/ 96 h 36"/>
                    <a:gd name="T6" fmla="*/ 1234 w 164"/>
                    <a:gd name="T7" fmla="*/ 51 h 36"/>
                    <a:gd name="T8" fmla="*/ 1554 w 164"/>
                    <a:gd name="T9" fmla="*/ 41 h 36"/>
                    <a:gd name="T10" fmla="*/ 1594 w 164"/>
                    <a:gd name="T11" fmla="*/ 68 h 36"/>
                    <a:gd name="T12" fmla="*/ 1517 w 164"/>
                    <a:gd name="T13" fmla="*/ 225 h 36"/>
                    <a:gd name="T14" fmla="*/ 1197 w 164"/>
                    <a:gd name="T15" fmla="*/ 197 h 36"/>
                    <a:gd name="T16" fmla="*/ 943 w 164"/>
                    <a:gd name="T17" fmla="*/ 197 h 36"/>
                    <a:gd name="T18" fmla="*/ 659 w 164"/>
                    <a:gd name="T19" fmla="*/ 205 h 36"/>
                    <a:gd name="T20" fmla="*/ 273 w 164"/>
                    <a:gd name="T21" fmla="*/ 284 h 36"/>
                    <a:gd name="T22" fmla="*/ 0 w 164"/>
                    <a:gd name="T23" fmla="*/ 353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4" h="36">
                      <a:moveTo>
                        <a:pt x="0" y="36"/>
                      </a:moveTo>
                      <a:cubicBezTo>
                        <a:pt x="11" y="32"/>
                        <a:pt x="20" y="25"/>
                        <a:pt x="30" y="20"/>
                      </a:cubicBezTo>
                      <a:cubicBezTo>
                        <a:pt x="45" y="13"/>
                        <a:pt x="59" y="12"/>
                        <a:pt x="74" y="10"/>
                      </a:cubicBezTo>
                      <a:cubicBezTo>
                        <a:pt x="92" y="8"/>
                        <a:pt x="109" y="7"/>
                        <a:pt x="127" y="5"/>
                      </a:cubicBezTo>
                      <a:cubicBezTo>
                        <a:pt x="137" y="3"/>
                        <a:pt x="150" y="0"/>
                        <a:pt x="160" y="4"/>
                      </a:cubicBezTo>
                      <a:cubicBezTo>
                        <a:pt x="162" y="5"/>
                        <a:pt x="163" y="5"/>
                        <a:pt x="164" y="7"/>
                      </a:cubicBezTo>
                      <a:cubicBezTo>
                        <a:pt x="159" y="12"/>
                        <a:pt x="145" y="12"/>
                        <a:pt x="156" y="23"/>
                      </a:cubicBezTo>
                      <a:cubicBezTo>
                        <a:pt x="147" y="24"/>
                        <a:pt x="132" y="20"/>
                        <a:pt x="123" y="20"/>
                      </a:cubicBezTo>
                      <a:cubicBezTo>
                        <a:pt x="114" y="19"/>
                        <a:pt x="105" y="20"/>
                        <a:pt x="97" y="20"/>
                      </a:cubicBezTo>
                      <a:cubicBezTo>
                        <a:pt x="87" y="21"/>
                        <a:pt x="78" y="20"/>
                        <a:pt x="68" y="21"/>
                      </a:cubicBezTo>
                      <a:cubicBezTo>
                        <a:pt x="54" y="23"/>
                        <a:pt x="42" y="26"/>
                        <a:pt x="28" y="29"/>
                      </a:cubicBezTo>
                      <a:cubicBezTo>
                        <a:pt x="19" y="32"/>
                        <a:pt x="9" y="33"/>
                        <a:pt x="0" y="36"/>
                      </a:cubicBezTo>
                    </a:path>
                  </a:pathLst>
                </a:custGeom>
                <a:solidFill>
                  <a:srgbClr val="FDE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81" name="Freeform 395">
                  <a:extLst>
                    <a:ext uri="{FF2B5EF4-FFF2-40B4-BE49-F238E27FC236}">
                      <a16:creationId xmlns:a16="http://schemas.microsoft.com/office/drawing/2014/main" id="{029F7703-4F1B-AB30-111A-BDD850E37AD1}"/>
                    </a:ext>
                  </a:extLst>
                </p:cNvPr>
                <p:cNvSpPr>
                  <a:spLocks/>
                </p:cNvSpPr>
                <p:nvPr/>
              </p:nvSpPr>
              <p:spPr bwMode="auto">
                <a:xfrm>
                  <a:off x="3325" y="2070"/>
                  <a:ext cx="1505" cy="304"/>
                </a:xfrm>
                <a:custGeom>
                  <a:avLst/>
                  <a:gdLst>
                    <a:gd name="T0" fmla="*/ 6877 w 704"/>
                    <a:gd name="T1" fmla="*/ 510 h 142"/>
                    <a:gd name="T2" fmla="*/ 6644 w 704"/>
                    <a:gd name="T3" fmla="*/ 559 h 142"/>
                    <a:gd name="T4" fmla="*/ 6475 w 704"/>
                    <a:gd name="T5" fmla="*/ 724 h 142"/>
                    <a:gd name="T6" fmla="*/ 6182 w 704"/>
                    <a:gd name="T7" fmla="*/ 550 h 142"/>
                    <a:gd name="T8" fmla="*/ 5704 w 704"/>
                    <a:gd name="T9" fmla="*/ 550 h 142"/>
                    <a:gd name="T10" fmla="*/ 5246 w 704"/>
                    <a:gd name="T11" fmla="*/ 696 h 142"/>
                    <a:gd name="T12" fmla="*/ 5022 w 704"/>
                    <a:gd name="T13" fmla="*/ 921 h 142"/>
                    <a:gd name="T14" fmla="*/ 4757 w 704"/>
                    <a:gd name="T15" fmla="*/ 861 h 142"/>
                    <a:gd name="T16" fmla="*/ 4524 w 704"/>
                    <a:gd name="T17" fmla="*/ 912 h 142"/>
                    <a:gd name="T18" fmla="*/ 4447 w 704"/>
                    <a:gd name="T19" fmla="*/ 1197 h 142"/>
                    <a:gd name="T20" fmla="*/ 4327 w 704"/>
                    <a:gd name="T21" fmla="*/ 1177 h 142"/>
                    <a:gd name="T22" fmla="*/ 4233 w 704"/>
                    <a:gd name="T23" fmla="*/ 852 h 142"/>
                    <a:gd name="T24" fmla="*/ 3760 w 704"/>
                    <a:gd name="T25" fmla="*/ 482 h 142"/>
                    <a:gd name="T26" fmla="*/ 3470 w 704"/>
                    <a:gd name="T27" fmla="*/ 450 h 142"/>
                    <a:gd name="T28" fmla="*/ 3166 w 704"/>
                    <a:gd name="T29" fmla="*/ 422 h 142"/>
                    <a:gd name="T30" fmla="*/ 2739 w 704"/>
                    <a:gd name="T31" fmla="*/ 60 h 142"/>
                    <a:gd name="T32" fmla="*/ 1819 w 704"/>
                    <a:gd name="T33" fmla="*/ 972 h 142"/>
                    <a:gd name="T34" fmla="*/ 1933 w 704"/>
                    <a:gd name="T35" fmla="*/ 422 h 142"/>
                    <a:gd name="T36" fmla="*/ 1366 w 704"/>
                    <a:gd name="T37" fmla="*/ 137 h 142"/>
                    <a:gd name="T38" fmla="*/ 703 w 704"/>
                    <a:gd name="T39" fmla="*/ 188 h 142"/>
                    <a:gd name="T40" fmla="*/ 109 w 704"/>
                    <a:gd name="T41" fmla="*/ 233 h 142"/>
                    <a:gd name="T42" fmla="*/ 51 w 704"/>
                    <a:gd name="T43" fmla="*/ 370 h 142"/>
                    <a:gd name="T44" fmla="*/ 165 w 704"/>
                    <a:gd name="T45" fmla="*/ 578 h 142"/>
                    <a:gd name="T46" fmla="*/ 77 w 704"/>
                    <a:gd name="T47" fmla="*/ 824 h 142"/>
                    <a:gd name="T48" fmla="*/ 224 w 704"/>
                    <a:gd name="T49" fmla="*/ 1060 h 142"/>
                    <a:gd name="T50" fmla="*/ 808 w 704"/>
                    <a:gd name="T51" fmla="*/ 1366 h 142"/>
                    <a:gd name="T52" fmla="*/ 1804 w 704"/>
                    <a:gd name="T53" fmla="*/ 852 h 1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4" h="142">
                      <a:moveTo>
                        <a:pt x="704" y="52"/>
                      </a:moveTo>
                      <a:cubicBezTo>
                        <a:pt x="701" y="39"/>
                        <a:pt x="687" y="53"/>
                        <a:pt x="680" y="57"/>
                      </a:cubicBezTo>
                      <a:cubicBezTo>
                        <a:pt x="673" y="61"/>
                        <a:pt x="669" y="69"/>
                        <a:pt x="663" y="74"/>
                      </a:cubicBezTo>
                      <a:cubicBezTo>
                        <a:pt x="642" y="89"/>
                        <a:pt x="648" y="66"/>
                        <a:pt x="633" y="56"/>
                      </a:cubicBezTo>
                      <a:cubicBezTo>
                        <a:pt x="620" y="48"/>
                        <a:pt x="598" y="54"/>
                        <a:pt x="584" y="56"/>
                      </a:cubicBezTo>
                      <a:cubicBezTo>
                        <a:pt x="570" y="59"/>
                        <a:pt x="550" y="64"/>
                        <a:pt x="537" y="71"/>
                      </a:cubicBezTo>
                      <a:cubicBezTo>
                        <a:pt x="527" y="77"/>
                        <a:pt x="524" y="89"/>
                        <a:pt x="514" y="94"/>
                      </a:cubicBezTo>
                      <a:cubicBezTo>
                        <a:pt x="502" y="100"/>
                        <a:pt x="497" y="92"/>
                        <a:pt x="487" y="88"/>
                      </a:cubicBezTo>
                      <a:cubicBezTo>
                        <a:pt x="478" y="85"/>
                        <a:pt x="470" y="84"/>
                        <a:pt x="463" y="93"/>
                      </a:cubicBezTo>
                      <a:cubicBezTo>
                        <a:pt x="456" y="101"/>
                        <a:pt x="462" y="113"/>
                        <a:pt x="455" y="122"/>
                      </a:cubicBezTo>
                      <a:cubicBezTo>
                        <a:pt x="448" y="131"/>
                        <a:pt x="450" y="128"/>
                        <a:pt x="443" y="120"/>
                      </a:cubicBezTo>
                      <a:cubicBezTo>
                        <a:pt x="434" y="111"/>
                        <a:pt x="435" y="98"/>
                        <a:pt x="433" y="87"/>
                      </a:cubicBezTo>
                      <a:cubicBezTo>
                        <a:pt x="429" y="68"/>
                        <a:pt x="402" y="57"/>
                        <a:pt x="385" y="49"/>
                      </a:cubicBezTo>
                      <a:cubicBezTo>
                        <a:pt x="376" y="44"/>
                        <a:pt x="365" y="45"/>
                        <a:pt x="355" y="46"/>
                      </a:cubicBezTo>
                      <a:cubicBezTo>
                        <a:pt x="344" y="47"/>
                        <a:pt x="334" y="50"/>
                        <a:pt x="324" y="43"/>
                      </a:cubicBezTo>
                      <a:cubicBezTo>
                        <a:pt x="307" y="34"/>
                        <a:pt x="306" y="0"/>
                        <a:pt x="280" y="6"/>
                      </a:cubicBezTo>
                      <a:cubicBezTo>
                        <a:pt x="269" y="8"/>
                        <a:pt x="210" y="132"/>
                        <a:pt x="186" y="99"/>
                      </a:cubicBezTo>
                      <a:cubicBezTo>
                        <a:pt x="176" y="87"/>
                        <a:pt x="210" y="63"/>
                        <a:pt x="198" y="43"/>
                      </a:cubicBezTo>
                      <a:cubicBezTo>
                        <a:pt x="187" y="25"/>
                        <a:pt x="160" y="14"/>
                        <a:pt x="140" y="14"/>
                      </a:cubicBezTo>
                      <a:cubicBezTo>
                        <a:pt x="117" y="14"/>
                        <a:pt x="94" y="19"/>
                        <a:pt x="72" y="19"/>
                      </a:cubicBezTo>
                      <a:cubicBezTo>
                        <a:pt x="50" y="19"/>
                        <a:pt x="30" y="6"/>
                        <a:pt x="11" y="24"/>
                      </a:cubicBezTo>
                      <a:cubicBezTo>
                        <a:pt x="7" y="31"/>
                        <a:pt x="5" y="38"/>
                        <a:pt x="5" y="38"/>
                      </a:cubicBezTo>
                      <a:cubicBezTo>
                        <a:pt x="0" y="47"/>
                        <a:pt x="15" y="51"/>
                        <a:pt x="17" y="59"/>
                      </a:cubicBezTo>
                      <a:cubicBezTo>
                        <a:pt x="20" y="70"/>
                        <a:pt x="9" y="75"/>
                        <a:pt x="8" y="84"/>
                      </a:cubicBezTo>
                      <a:cubicBezTo>
                        <a:pt x="7" y="94"/>
                        <a:pt x="16" y="103"/>
                        <a:pt x="23" y="108"/>
                      </a:cubicBezTo>
                      <a:cubicBezTo>
                        <a:pt x="38" y="121"/>
                        <a:pt x="62" y="138"/>
                        <a:pt x="83" y="139"/>
                      </a:cubicBezTo>
                      <a:cubicBezTo>
                        <a:pt x="130" y="142"/>
                        <a:pt x="136" y="80"/>
                        <a:pt x="185" y="8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82" name="Freeform 396">
                  <a:extLst>
                    <a:ext uri="{FF2B5EF4-FFF2-40B4-BE49-F238E27FC236}">
                      <a16:creationId xmlns:a16="http://schemas.microsoft.com/office/drawing/2014/main" id="{26B06ABB-F09B-EAB2-DC62-B4BF04C9188D}"/>
                    </a:ext>
                  </a:extLst>
                </p:cNvPr>
                <p:cNvSpPr>
                  <a:spLocks/>
                </p:cNvSpPr>
                <p:nvPr/>
              </p:nvSpPr>
              <p:spPr bwMode="auto">
                <a:xfrm>
                  <a:off x="3411" y="1801"/>
                  <a:ext cx="436" cy="282"/>
                </a:xfrm>
                <a:custGeom>
                  <a:avLst/>
                  <a:gdLst>
                    <a:gd name="T0" fmla="*/ 1864 w 204"/>
                    <a:gd name="T1" fmla="*/ 470 h 132"/>
                    <a:gd name="T2" fmla="*/ 1819 w 204"/>
                    <a:gd name="T3" fmla="*/ 816 h 132"/>
                    <a:gd name="T4" fmla="*/ 1718 w 204"/>
                    <a:gd name="T5" fmla="*/ 1100 h 132"/>
                    <a:gd name="T6" fmla="*/ 1502 w 204"/>
                    <a:gd name="T7" fmla="*/ 1004 h 132"/>
                    <a:gd name="T8" fmla="*/ 1278 w 204"/>
                    <a:gd name="T9" fmla="*/ 1132 h 132"/>
                    <a:gd name="T10" fmla="*/ 754 w 204"/>
                    <a:gd name="T11" fmla="*/ 1192 h 132"/>
                    <a:gd name="T12" fmla="*/ 547 w 204"/>
                    <a:gd name="T13" fmla="*/ 1160 h 132"/>
                    <a:gd name="T14" fmla="*/ 233 w 204"/>
                    <a:gd name="T15" fmla="*/ 1149 h 132"/>
                    <a:gd name="T16" fmla="*/ 479 w 204"/>
                    <a:gd name="T17" fmla="*/ 1023 h 132"/>
                    <a:gd name="T18" fmla="*/ 165 w 204"/>
                    <a:gd name="T19" fmla="*/ 985 h 132"/>
                    <a:gd name="T20" fmla="*/ 19 w 204"/>
                    <a:gd name="T21" fmla="*/ 955 h 132"/>
                    <a:gd name="T22" fmla="*/ 120 w 204"/>
                    <a:gd name="T23" fmla="*/ 808 h 132"/>
                    <a:gd name="T24" fmla="*/ 389 w 204"/>
                    <a:gd name="T25" fmla="*/ 816 h 132"/>
                    <a:gd name="T26" fmla="*/ 586 w 204"/>
                    <a:gd name="T27" fmla="*/ 635 h 132"/>
                    <a:gd name="T28" fmla="*/ 808 w 204"/>
                    <a:gd name="T29" fmla="*/ 515 h 132"/>
                    <a:gd name="T30" fmla="*/ 977 w 204"/>
                    <a:gd name="T31" fmla="*/ 325 h 132"/>
                    <a:gd name="T32" fmla="*/ 1261 w 204"/>
                    <a:gd name="T33" fmla="*/ 325 h 132"/>
                    <a:gd name="T34" fmla="*/ 1466 w 204"/>
                    <a:gd name="T35" fmla="*/ 137 h 132"/>
                    <a:gd name="T36" fmla="*/ 1667 w 204"/>
                    <a:gd name="T37" fmla="*/ 205 h 132"/>
                    <a:gd name="T38" fmla="*/ 1864 w 204"/>
                    <a:gd name="T39" fmla="*/ 470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 h="132">
                      <a:moveTo>
                        <a:pt x="191" y="48"/>
                      </a:moveTo>
                      <a:cubicBezTo>
                        <a:pt x="204" y="61"/>
                        <a:pt x="184" y="77"/>
                        <a:pt x="186" y="84"/>
                      </a:cubicBezTo>
                      <a:cubicBezTo>
                        <a:pt x="204" y="92"/>
                        <a:pt x="199" y="124"/>
                        <a:pt x="176" y="113"/>
                      </a:cubicBezTo>
                      <a:cubicBezTo>
                        <a:pt x="168" y="109"/>
                        <a:pt x="163" y="100"/>
                        <a:pt x="154" y="103"/>
                      </a:cubicBezTo>
                      <a:cubicBezTo>
                        <a:pt x="146" y="105"/>
                        <a:pt x="139" y="113"/>
                        <a:pt x="131" y="116"/>
                      </a:cubicBezTo>
                      <a:cubicBezTo>
                        <a:pt x="113" y="121"/>
                        <a:pt x="94" y="132"/>
                        <a:pt x="77" y="122"/>
                      </a:cubicBezTo>
                      <a:cubicBezTo>
                        <a:pt x="66" y="116"/>
                        <a:pt x="70" y="116"/>
                        <a:pt x="56" y="119"/>
                      </a:cubicBezTo>
                      <a:cubicBezTo>
                        <a:pt x="47" y="120"/>
                        <a:pt x="26" y="131"/>
                        <a:pt x="24" y="118"/>
                      </a:cubicBezTo>
                      <a:cubicBezTo>
                        <a:pt x="29" y="103"/>
                        <a:pt x="45" y="117"/>
                        <a:pt x="49" y="105"/>
                      </a:cubicBezTo>
                      <a:cubicBezTo>
                        <a:pt x="41" y="97"/>
                        <a:pt x="28" y="101"/>
                        <a:pt x="17" y="101"/>
                      </a:cubicBezTo>
                      <a:cubicBezTo>
                        <a:pt x="13" y="101"/>
                        <a:pt x="4" y="105"/>
                        <a:pt x="2" y="98"/>
                      </a:cubicBezTo>
                      <a:cubicBezTo>
                        <a:pt x="0" y="94"/>
                        <a:pt x="8" y="85"/>
                        <a:pt x="12" y="83"/>
                      </a:cubicBezTo>
                      <a:cubicBezTo>
                        <a:pt x="22" y="80"/>
                        <a:pt x="28" y="93"/>
                        <a:pt x="40" y="84"/>
                      </a:cubicBezTo>
                      <a:cubicBezTo>
                        <a:pt x="48" y="79"/>
                        <a:pt x="49" y="67"/>
                        <a:pt x="60" y="65"/>
                      </a:cubicBezTo>
                      <a:cubicBezTo>
                        <a:pt x="72" y="62"/>
                        <a:pt x="79" y="72"/>
                        <a:pt x="83" y="53"/>
                      </a:cubicBezTo>
                      <a:cubicBezTo>
                        <a:pt x="85" y="43"/>
                        <a:pt x="82" y="32"/>
                        <a:pt x="100" y="33"/>
                      </a:cubicBezTo>
                      <a:cubicBezTo>
                        <a:pt x="114" y="34"/>
                        <a:pt x="115" y="40"/>
                        <a:pt x="129" y="33"/>
                      </a:cubicBezTo>
                      <a:cubicBezTo>
                        <a:pt x="138" y="28"/>
                        <a:pt x="143" y="22"/>
                        <a:pt x="150" y="14"/>
                      </a:cubicBezTo>
                      <a:cubicBezTo>
                        <a:pt x="160" y="0"/>
                        <a:pt x="171" y="9"/>
                        <a:pt x="171" y="21"/>
                      </a:cubicBezTo>
                      <a:cubicBezTo>
                        <a:pt x="171" y="33"/>
                        <a:pt x="187" y="45"/>
                        <a:pt x="191" y="4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83" name="Freeform 397">
                  <a:extLst>
                    <a:ext uri="{FF2B5EF4-FFF2-40B4-BE49-F238E27FC236}">
                      <a16:creationId xmlns:a16="http://schemas.microsoft.com/office/drawing/2014/main" id="{2ABEB59C-67F6-9BE7-76F7-B5A1CD1579F9}"/>
                    </a:ext>
                  </a:extLst>
                </p:cNvPr>
                <p:cNvSpPr>
                  <a:spLocks/>
                </p:cNvSpPr>
                <p:nvPr/>
              </p:nvSpPr>
              <p:spPr bwMode="auto">
                <a:xfrm>
                  <a:off x="3819" y="2233"/>
                  <a:ext cx="132" cy="36"/>
                </a:xfrm>
                <a:custGeom>
                  <a:avLst/>
                  <a:gdLst>
                    <a:gd name="T0" fmla="*/ 0 w 62"/>
                    <a:gd name="T1" fmla="*/ 0 h 17"/>
                    <a:gd name="T2" fmla="*/ 598 w 62"/>
                    <a:gd name="T3" fmla="*/ 161 h 17"/>
                    <a:gd name="T4" fmla="*/ 0 60000 65536"/>
                    <a:gd name="T5" fmla="*/ 0 60000 65536"/>
                  </a:gdLst>
                  <a:ahLst/>
                  <a:cxnLst>
                    <a:cxn ang="T4">
                      <a:pos x="T0" y="T1"/>
                    </a:cxn>
                    <a:cxn ang="T5">
                      <a:pos x="T2" y="T3"/>
                    </a:cxn>
                  </a:cxnLst>
                  <a:rect l="0" t="0" r="r" b="b"/>
                  <a:pathLst>
                    <a:path w="62" h="17">
                      <a:moveTo>
                        <a:pt x="0" y="0"/>
                      </a:moveTo>
                      <a:cubicBezTo>
                        <a:pt x="15" y="6"/>
                        <a:pt x="47" y="10"/>
                        <a:pt x="62" y="1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84" name="Freeform 398">
                  <a:extLst>
                    <a:ext uri="{FF2B5EF4-FFF2-40B4-BE49-F238E27FC236}">
                      <a16:creationId xmlns:a16="http://schemas.microsoft.com/office/drawing/2014/main" id="{BA16E1F3-8A6A-99CE-358D-41D4B595D52A}"/>
                    </a:ext>
                  </a:extLst>
                </p:cNvPr>
                <p:cNvSpPr>
                  <a:spLocks/>
                </p:cNvSpPr>
                <p:nvPr/>
              </p:nvSpPr>
              <p:spPr bwMode="auto">
                <a:xfrm>
                  <a:off x="3785" y="2269"/>
                  <a:ext cx="139" cy="39"/>
                </a:xfrm>
                <a:custGeom>
                  <a:avLst/>
                  <a:gdLst>
                    <a:gd name="T0" fmla="*/ 0 w 65"/>
                    <a:gd name="T1" fmla="*/ 0 h 18"/>
                    <a:gd name="T2" fmla="*/ 635 w 65"/>
                    <a:gd name="T3" fmla="*/ 184 h 18"/>
                    <a:gd name="T4" fmla="*/ 0 60000 65536"/>
                    <a:gd name="T5" fmla="*/ 0 60000 65536"/>
                  </a:gdLst>
                  <a:ahLst/>
                  <a:cxnLst>
                    <a:cxn ang="T4">
                      <a:pos x="T0" y="T1"/>
                    </a:cxn>
                    <a:cxn ang="T5">
                      <a:pos x="T2" y="T3"/>
                    </a:cxn>
                  </a:cxnLst>
                  <a:rect l="0" t="0" r="r" b="b"/>
                  <a:pathLst>
                    <a:path w="65" h="18">
                      <a:moveTo>
                        <a:pt x="0" y="0"/>
                      </a:moveTo>
                      <a:cubicBezTo>
                        <a:pt x="14" y="11"/>
                        <a:pt x="47" y="15"/>
                        <a:pt x="65" y="1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85" name="Freeform 399">
                  <a:extLst>
                    <a:ext uri="{FF2B5EF4-FFF2-40B4-BE49-F238E27FC236}">
                      <a16:creationId xmlns:a16="http://schemas.microsoft.com/office/drawing/2014/main" id="{B7DE6388-25D4-F576-0F99-7E10E33FCCFF}"/>
                    </a:ext>
                  </a:extLst>
                </p:cNvPr>
                <p:cNvSpPr>
                  <a:spLocks/>
                </p:cNvSpPr>
                <p:nvPr/>
              </p:nvSpPr>
              <p:spPr bwMode="auto">
                <a:xfrm>
                  <a:off x="3774" y="2273"/>
                  <a:ext cx="132" cy="97"/>
                </a:xfrm>
                <a:custGeom>
                  <a:avLst/>
                  <a:gdLst>
                    <a:gd name="T0" fmla="*/ 85 w 62"/>
                    <a:gd name="T1" fmla="*/ 0 h 45"/>
                    <a:gd name="T2" fmla="*/ 249 w 62"/>
                    <a:gd name="T3" fmla="*/ 362 h 45"/>
                    <a:gd name="T4" fmla="*/ 598 w 62"/>
                    <a:gd name="T5" fmla="*/ 149 h 45"/>
                    <a:gd name="T6" fmla="*/ 0 60000 65536"/>
                    <a:gd name="T7" fmla="*/ 0 60000 65536"/>
                    <a:gd name="T8" fmla="*/ 0 60000 65536"/>
                  </a:gdLst>
                  <a:ahLst/>
                  <a:cxnLst>
                    <a:cxn ang="T6">
                      <a:pos x="T0" y="T1"/>
                    </a:cxn>
                    <a:cxn ang="T7">
                      <a:pos x="T2" y="T3"/>
                    </a:cxn>
                    <a:cxn ang="T8">
                      <a:pos x="T4" y="T5"/>
                    </a:cxn>
                  </a:cxnLst>
                  <a:rect l="0" t="0" r="r" b="b"/>
                  <a:pathLst>
                    <a:path w="62" h="45">
                      <a:moveTo>
                        <a:pt x="9" y="0"/>
                      </a:moveTo>
                      <a:cubicBezTo>
                        <a:pt x="0" y="20"/>
                        <a:pt x="6" y="29"/>
                        <a:pt x="26" y="36"/>
                      </a:cubicBezTo>
                      <a:cubicBezTo>
                        <a:pt x="47" y="45"/>
                        <a:pt x="56" y="35"/>
                        <a:pt x="62" y="1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86" name="Freeform 400">
                  <a:extLst>
                    <a:ext uri="{FF2B5EF4-FFF2-40B4-BE49-F238E27FC236}">
                      <a16:creationId xmlns:a16="http://schemas.microsoft.com/office/drawing/2014/main" id="{8B3AF4B4-EC27-7E2B-C84D-FCC438C01807}"/>
                    </a:ext>
                  </a:extLst>
                </p:cNvPr>
                <p:cNvSpPr>
                  <a:spLocks/>
                </p:cNvSpPr>
                <p:nvPr/>
              </p:nvSpPr>
              <p:spPr bwMode="auto">
                <a:xfrm>
                  <a:off x="3680" y="2385"/>
                  <a:ext cx="169" cy="171"/>
                </a:xfrm>
                <a:custGeom>
                  <a:avLst/>
                  <a:gdLst>
                    <a:gd name="T0" fmla="*/ 353 w 79"/>
                    <a:gd name="T1" fmla="*/ 19 h 80"/>
                    <a:gd name="T2" fmla="*/ 68 w 79"/>
                    <a:gd name="T3" fmla="*/ 402 h 80"/>
                    <a:gd name="T4" fmla="*/ 310 w 79"/>
                    <a:gd name="T5" fmla="*/ 643 h 80"/>
                    <a:gd name="T6" fmla="*/ 370 w 79"/>
                    <a:gd name="T7" fmla="*/ 526 h 80"/>
                    <a:gd name="T8" fmla="*/ 481 w 79"/>
                    <a:gd name="T9" fmla="*/ 489 h 80"/>
                    <a:gd name="T10" fmla="*/ 678 w 79"/>
                    <a:gd name="T11" fmla="*/ 310 h 80"/>
                    <a:gd name="T12" fmla="*/ 370 w 79"/>
                    <a:gd name="T13" fmla="*/ 9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80">
                      <a:moveTo>
                        <a:pt x="36" y="2"/>
                      </a:moveTo>
                      <a:cubicBezTo>
                        <a:pt x="21" y="6"/>
                        <a:pt x="13" y="28"/>
                        <a:pt x="7" y="41"/>
                      </a:cubicBezTo>
                      <a:cubicBezTo>
                        <a:pt x="0" y="57"/>
                        <a:pt x="17" y="80"/>
                        <a:pt x="32" y="66"/>
                      </a:cubicBezTo>
                      <a:cubicBezTo>
                        <a:pt x="35" y="62"/>
                        <a:pt x="35" y="57"/>
                        <a:pt x="38" y="54"/>
                      </a:cubicBezTo>
                      <a:cubicBezTo>
                        <a:pt x="42" y="50"/>
                        <a:pt x="45" y="52"/>
                        <a:pt x="49" y="50"/>
                      </a:cubicBezTo>
                      <a:cubicBezTo>
                        <a:pt x="58" y="44"/>
                        <a:pt x="64" y="43"/>
                        <a:pt x="69" y="32"/>
                      </a:cubicBezTo>
                      <a:cubicBezTo>
                        <a:pt x="79" y="9"/>
                        <a:pt x="59" y="0"/>
                        <a:pt x="38" y="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87" name="Freeform 401">
                  <a:extLst>
                    <a:ext uri="{FF2B5EF4-FFF2-40B4-BE49-F238E27FC236}">
                      <a16:creationId xmlns:a16="http://schemas.microsoft.com/office/drawing/2014/main" id="{1D9A254A-3569-3BE4-07FA-13BD86457BD0}"/>
                    </a:ext>
                  </a:extLst>
                </p:cNvPr>
                <p:cNvSpPr>
                  <a:spLocks/>
                </p:cNvSpPr>
                <p:nvPr/>
              </p:nvSpPr>
              <p:spPr bwMode="auto">
                <a:xfrm>
                  <a:off x="3451" y="2109"/>
                  <a:ext cx="299" cy="160"/>
                </a:xfrm>
                <a:custGeom>
                  <a:avLst/>
                  <a:gdLst>
                    <a:gd name="T0" fmla="*/ 0 w 140"/>
                    <a:gd name="T1" fmla="*/ 0 h 75"/>
                    <a:gd name="T2" fmla="*/ 489 w 140"/>
                    <a:gd name="T3" fmla="*/ 678 h 75"/>
                    <a:gd name="T4" fmla="*/ 935 w 140"/>
                    <a:gd name="T5" fmla="*/ 514 h 75"/>
                    <a:gd name="T6" fmla="*/ 1365 w 140"/>
                    <a:gd name="T7" fmla="*/ 386 h 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75">
                      <a:moveTo>
                        <a:pt x="0" y="0"/>
                      </a:moveTo>
                      <a:cubicBezTo>
                        <a:pt x="0" y="28"/>
                        <a:pt x="11" y="75"/>
                        <a:pt x="50" y="70"/>
                      </a:cubicBezTo>
                      <a:cubicBezTo>
                        <a:pt x="67" y="68"/>
                        <a:pt x="78" y="54"/>
                        <a:pt x="96" y="53"/>
                      </a:cubicBezTo>
                      <a:cubicBezTo>
                        <a:pt x="112" y="52"/>
                        <a:pt x="128" y="51"/>
                        <a:pt x="140" y="4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88" name="Freeform 402">
                  <a:extLst>
                    <a:ext uri="{FF2B5EF4-FFF2-40B4-BE49-F238E27FC236}">
                      <a16:creationId xmlns:a16="http://schemas.microsoft.com/office/drawing/2014/main" id="{EA7D0AF1-06F2-7A16-29CE-067373933427}"/>
                    </a:ext>
                  </a:extLst>
                </p:cNvPr>
                <p:cNvSpPr>
                  <a:spLocks/>
                </p:cNvSpPr>
                <p:nvPr/>
              </p:nvSpPr>
              <p:spPr bwMode="auto">
                <a:xfrm>
                  <a:off x="3349" y="2368"/>
                  <a:ext cx="162" cy="220"/>
                </a:xfrm>
                <a:custGeom>
                  <a:avLst/>
                  <a:gdLst>
                    <a:gd name="T0" fmla="*/ 735 w 76"/>
                    <a:gd name="T1" fmla="*/ 0 h 103"/>
                    <a:gd name="T2" fmla="*/ 695 w 76"/>
                    <a:gd name="T3" fmla="*/ 342 h 103"/>
                    <a:gd name="T4" fmla="*/ 541 w 76"/>
                    <a:gd name="T5" fmla="*/ 662 h 103"/>
                    <a:gd name="T6" fmla="*/ 318 w 76"/>
                    <a:gd name="T7" fmla="*/ 927 h 103"/>
                    <a:gd name="T8" fmla="*/ 19 w 76"/>
                    <a:gd name="T9" fmla="*/ 831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03">
                      <a:moveTo>
                        <a:pt x="76" y="0"/>
                      </a:moveTo>
                      <a:cubicBezTo>
                        <a:pt x="73" y="8"/>
                        <a:pt x="74" y="25"/>
                        <a:pt x="72" y="35"/>
                      </a:cubicBezTo>
                      <a:cubicBezTo>
                        <a:pt x="69" y="47"/>
                        <a:pt x="62" y="58"/>
                        <a:pt x="56" y="68"/>
                      </a:cubicBezTo>
                      <a:cubicBezTo>
                        <a:pt x="50" y="78"/>
                        <a:pt x="43" y="88"/>
                        <a:pt x="33" y="95"/>
                      </a:cubicBezTo>
                      <a:cubicBezTo>
                        <a:pt x="24" y="101"/>
                        <a:pt x="0" y="103"/>
                        <a:pt x="2" y="8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89" name="Freeform 403">
                  <a:extLst>
                    <a:ext uri="{FF2B5EF4-FFF2-40B4-BE49-F238E27FC236}">
                      <a16:creationId xmlns:a16="http://schemas.microsoft.com/office/drawing/2014/main" id="{69F6E75B-DB36-B75A-7583-1A64BAA726A3}"/>
                    </a:ext>
                  </a:extLst>
                </p:cNvPr>
                <p:cNvSpPr>
                  <a:spLocks/>
                </p:cNvSpPr>
                <p:nvPr/>
              </p:nvSpPr>
              <p:spPr bwMode="auto">
                <a:xfrm>
                  <a:off x="3398" y="2368"/>
                  <a:ext cx="263" cy="292"/>
                </a:xfrm>
                <a:custGeom>
                  <a:avLst/>
                  <a:gdLst>
                    <a:gd name="T0" fmla="*/ 1202 w 123"/>
                    <a:gd name="T1" fmla="*/ 0 h 137"/>
                    <a:gd name="T2" fmla="*/ 900 w 123"/>
                    <a:gd name="T3" fmla="*/ 350 h 137"/>
                    <a:gd name="T4" fmla="*/ 607 w 123"/>
                    <a:gd name="T5" fmla="*/ 746 h 137"/>
                    <a:gd name="T6" fmla="*/ 370 w 123"/>
                    <a:gd name="T7" fmla="*/ 1121 h 137"/>
                    <a:gd name="T8" fmla="*/ 0 w 123"/>
                    <a:gd name="T9" fmla="*/ 1326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137">
                      <a:moveTo>
                        <a:pt x="123" y="0"/>
                      </a:moveTo>
                      <a:cubicBezTo>
                        <a:pt x="106" y="4"/>
                        <a:pt x="99" y="21"/>
                        <a:pt x="92" y="36"/>
                      </a:cubicBezTo>
                      <a:cubicBezTo>
                        <a:pt x="83" y="53"/>
                        <a:pt x="73" y="63"/>
                        <a:pt x="62" y="77"/>
                      </a:cubicBezTo>
                      <a:cubicBezTo>
                        <a:pt x="52" y="90"/>
                        <a:pt x="51" y="105"/>
                        <a:pt x="38" y="116"/>
                      </a:cubicBezTo>
                      <a:cubicBezTo>
                        <a:pt x="20" y="132"/>
                        <a:pt x="22" y="130"/>
                        <a:pt x="0" y="13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90" name="Freeform 404">
                  <a:extLst>
                    <a:ext uri="{FF2B5EF4-FFF2-40B4-BE49-F238E27FC236}">
                      <a16:creationId xmlns:a16="http://schemas.microsoft.com/office/drawing/2014/main" id="{F05BBA98-8966-DCAE-A7A9-88EE2744A754}"/>
                    </a:ext>
                  </a:extLst>
                </p:cNvPr>
                <p:cNvSpPr>
                  <a:spLocks/>
                </p:cNvSpPr>
                <p:nvPr/>
              </p:nvSpPr>
              <p:spPr bwMode="auto">
                <a:xfrm>
                  <a:off x="4379" y="2265"/>
                  <a:ext cx="70" cy="77"/>
                </a:xfrm>
                <a:custGeom>
                  <a:avLst/>
                  <a:gdLst>
                    <a:gd name="T0" fmla="*/ 59 w 33"/>
                    <a:gd name="T1" fmla="*/ 28 h 36"/>
                    <a:gd name="T2" fmla="*/ 257 w 33"/>
                    <a:gd name="T3" fmla="*/ 0 h 36"/>
                    <a:gd name="T4" fmla="*/ 0 60000 65536"/>
                    <a:gd name="T5" fmla="*/ 0 60000 65536"/>
                  </a:gdLst>
                  <a:ahLst/>
                  <a:cxnLst>
                    <a:cxn ang="T4">
                      <a:pos x="T0" y="T1"/>
                    </a:cxn>
                    <a:cxn ang="T5">
                      <a:pos x="T2" y="T3"/>
                    </a:cxn>
                  </a:cxnLst>
                  <a:rect l="0" t="0" r="r" b="b"/>
                  <a:pathLst>
                    <a:path w="33" h="36">
                      <a:moveTo>
                        <a:pt x="6" y="3"/>
                      </a:moveTo>
                      <a:cubicBezTo>
                        <a:pt x="0" y="36"/>
                        <a:pt x="33" y="27"/>
                        <a:pt x="27"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91" name="Freeform 405">
                  <a:extLst>
                    <a:ext uri="{FF2B5EF4-FFF2-40B4-BE49-F238E27FC236}">
                      <a16:creationId xmlns:a16="http://schemas.microsoft.com/office/drawing/2014/main" id="{FE00F7A7-1959-FA09-D19B-FE8029E25039}"/>
                    </a:ext>
                  </a:extLst>
                </p:cNvPr>
                <p:cNvSpPr>
                  <a:spLocks/>
                </p:cNvSpPr>
                <p:nvPr/>
              </p:nvSpPr>
              <p:spPr bwMode="auto">
                <a:xfrm>
                  <a:off x="4146" y="2342"/>
                  <a:ext cx="406" cy="201"/>
                </a:xfrm>
                <a:custGeom>
                  <a:avLst/>
                  <a:gdLst>
                    <a:gd name="T0" fmla="*/ 635 w 190"/>
                    <a:gd name="T1" fmla="*/ 0 h 94"/>
                    <a:gd name="T2" fmla="*/ 145 w 190"/>
                    <a:gd name="T3" fmla="*/ 188 h 94"/>
                    <a:gd name="T4" fmla="*/ 585 w 190"/>
                    <a:gd name="T5" fmla="*/ 430 h 94"/>
                    <a:gd name="T6" fmla="*/ 1182 w 190"/>
                    <a:gd name="T7" fmla="*/ 481 h 94"/>
                    <a:gd name="T8" fmla="*/ 1611 w 190"/>
                    <a:gd name="T9" fmla="*/ 695 h 94"/>
                    <a:gd name="T10" fmla="*/ 1855 w 190"/>
                    <a:gd name="T11" fmla="*/ 430 h 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0" h="94">
                      <a:moveTo>
                        <a:pt x="65" y="0"/>
                      </a:moveTo>
                      <a:cubicBezTo>
                        <a:pt x="55" y="15"/>
                        <a:pt x="24" y="6"/>
                        <a:pt x="15" y="19"/>
                      </a:cubicBezTo>
                      <a:cubicBezTo>
                        <a:pt x="0" y="41"/>
                        <a:pt x="49" y="41"/>
                        <a:pt x="60" y="44"/>
                      </a:cubicBezTo>
                      <a:cubicBezTo>
                        <a:pt x="79" y="49"/>
                        <a:pt x="103" y="41"/>
                        <a:pt x="121" y="49"/>
                      </a:cubicBezTo>
                      <a:cubicBezTo>
                        <a:pt x="132" y="54"/>
                        <a:pt x="158" y="94"/>
                        <a:pt x="165" y="71"/>
                      </a:cubicBezTo>
                      <a:cubicBezTo>
                        <a:pt x="176" y="54"/>
                        <a:pt x="180" y="48"/>
                        <a:pt x="190" y="4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512" name="Freeform 406">
                <a:extLst>
                  <a:ext uri="{FF2B5EF4-FFF2-40B4-BE49-F238E27FC236}">
                    <a16:creationId xmlns:a16="http://schemas.microsoft.com/office/drawing/2014/main" id="{04A9CA63-09D6-B450-4D11-827F6A9A4ED4}"/>
                  </a:ext>
                </a:extLst>
              </p:cNvPr>
              <p:cNvSpPr>
                <a:spLocks/>
              </p:cNvSpPr>
              <p:nvPr/>
            </p:nvSpPr>
            <p:spPr bwMode="auto">
              <a:xfrm>
                <a:off x="4453" y="2214"/>
                <a:ext cx="206" cy="194"/>
              </a:xfrm>
              <a:custGeom>
                <a:avLst/>
                <a:gdLst>
                  <a:gd name="T0" fmla="*/ 948 w 96"/>
                  <a:gd name="T1" fmla="*/ 77 h 91"/>
                  <a:gd name="T2" fmla="*/ 562 w 96"/>
                  <a:gd name="T3" fmla="*/ 49 h 91"/>
                  <a:gd name="T4" fmla="*/ 157 w 96"/>
                  <a:gd name="T5" fmla="*/ 145 h 91"/>
                  <a:gd name="T6" fmla="*/ 28 w 96"/>
                  <a:gd name="T7" fmla="*/ 514 h 91"/>
                  <a:gd name="T8" fmla="*/ 88 w 96"/>
                  <a:gd name="T9" fmla="*/ 573 h 91"/>
                  <a:gd name="T10" fmla="*/ 60 w 96"/>
                  <a:gd name="T11" fmla="*/ 650 h 91"/>
                  <a:gd name="T12" fmla="*/ 52 w 96"/>
                  <a:gd name="T13" fmla="*/ 883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91">
                    <a:moveTo>
                      <a:pt x="96" y="8"/>
                    </a:moveTo>
                    <a:cubicBezTo>
                      <a:pt x="78" y="0"/>
                      <a:pt x="74" y="5"/>
                      <a:pt x="57" y="5"/>
                    </a:cubicBezTo>
                    <a:cubicBezTo>
                      <a:pt x="43" y="6"/>
                      <a:pt x="28" y="5"/>
                      <a:pt x="16" y="15"/>
                    </a:cubicBezTo>
                    <a:cubicBezTo>
                      <a:pt x="8" y="23"/>
                      <a:pt x="2" y="43"/>
                      <a:pt x="3" y="53"/>
                    </a:cubicBezTo>
                    <a:cubicBezTo>
                      <a:pt x="3" y="55"/>
                      <a:pt x="9" y="55"/>
                      <a:pt x="9" y="59"/>
                    </a:cubicBezTo>
                    <a:cubicBezTo>
                      <a:pt x="9" y="62"/>
                      <a:pt x="6" y="64"/>
                      <a:pt x="6" y="67"/>
                    </a:cubicBezTo>
                    <a:cubicBezTo>
                      <a:pt x="0" y="79"/>
                      <a:pt x="4" y="88"/>
                      <a:pt x="5" y="9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13" name="Freeform 407">
                <a:extLst>
                  <a:ext uri="{FF2B5EF4-FFF2-40B4-BE49-F238E27FC236}">
                    <a16:creationId xmlns:a16="http://schemas.microsoft.com/office/drawing/2014/main" id="{29068EAC-FC82-F316-D321-34DD92207DC4}"/>
                  </a:ext>
                </a:extLst>
              </p:cNvPr>
              <p:cNvSpPr>
                <a:spLocks/>
              </p:cNvSpPr>
              <p:nvPr/>
            </p:nvSpPr>
            <p:spPr bwMode="auto">
              <a:xfrm>
                <a:off x="3879" y="2186"/>
                <a:ext cx="290" cy="229"/>
              </a:xfrm>
              <a:custGeom>
                <a:avLst/>
                <a:gdLst>
                  <a:gd name="T0" fmla="*/ 1318 w 136"/>
                  <a:gd name="T1" fmla="*/ 0 h 107"/>
                  <a:gd name="T2" fmla="*/ 1019 w 136"/>
                  <a:gd name="T3" fmla="*/ 439 h 107"/>
                  <a:gd name="T4" fmla="*/ 465 w 136"/>
                  <a:gd name="T5" fmla="*/ 471 h 107"/>
                  <a:gd name="T6" fmla="*/ 68 w 136"/>
                  <a:gd name="T7" fmla="*/ 792 h 107"/>
                  <a:gd name="T8" fmla="*/ 554 w 136"/>
                  <a:gd name="T9" fmla="*/ 835 h 107"/>
                  <a:gd name="T10" fmla="*/ 968 w 136"/>
                  <a:gd name="T11" fmla="*/ 940 h 107"/>
                  <a:gd name="T12" fmla="*/ 1181 w 136"/>
                  <a:gd name="T13" fmla="*/ 940 h 107"/>
                  <a:gd name="T14" fmla="*/ 1318 w 136"/>
                  <a:gd name="T15" fmla="*/ 999 h 1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 h="107">
                    <a:moveTo>
                      <a:pt x="136" y="0"/>
                    </a:moveTo>
                    <a:cubicBezTo>
                      <a:pt x="132" y="0"/>
                      <a:pt x="112" y="36"/>
                      <a:pt x="105" y="45"/>
                    </a:cubicBezTo>
                    <a:cubicBezTo>
                      <a:pt x="90" y="61"/>
                      <a:pt x="67" y="50"/>
                      <a:pt x="48" y="48"/>
                    </a:cubicBezTo>
                    <a:cubicBezTo>
                      <a:pt x="31" y="46"/>
                      <a:pt x="11" y="64"/>
                      <a:pt x="7" y="81"/>
                    </a:cubicBezTo>
                    <a:cubicBezTo>
                      <a:pt x="0" y="107"/>
                      <a:pt x="44" y="87"/>
                      <a:pt x="57" y="85"/>
                    </a:cubicBezTo>
                    <a:cubicBezTo>
                      <a:pt x="74" y="83"/>
                      <a:pt x="82" y="96"/>
                      <a:pt x="100" y="96"/>
                    </a:cubicBezTo>
                    <a:cubicBezTo>
                      <a:pt x="108" y="96"/>
                      <a:pt x="115" y="93"/>
                      <a:pt x="122" y="96"/>
                    </a:cubicBezTo>
                    <a:cubicBezTo>
                      <a:pt x="130" y="99"/>
                      <a:pt x="127" y="104"/>
                      <a:pt x="136" y="102"/>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14" name="Freeform 408">
                <a:extLst>
                  <a:ext uri="{FF2B5EF4-FFF2-40B4-BE49-F238E27FC236}">
                    <a16:creationId xmlns:a16="http://schemas.microsoft.com/office/drawing/2014/main" id="{C5DA55FC-2473-6855-BBAA-7F91E246BD48}"/>
                  </a:ext>
                </a:extLst>
              </p:cNvPr>
              <p:cNvSpPr>
                <a:spLocks/>
              </p:cNvSpPr>
              <p:nvPr/>
            </p:nvSpPr>
            <p:spPr bwMode="auto">
              <a:xfrm>
                <a:off x="4144" y="2211"/>
                <a:ext cx="77" cy="157"/>
              </a:xfrm>
              <a:custGeom>
                <a:avLst/>
                <a:gdLst>
                  <a:gd name="T0" fmla="*/ 353 w 36"/>
                  <a:gd name="T1" fmla="*/ 0 h 73"/>
                  <a:gd name="T2" fmla="*/ 225 w 36"/>
                  <a:gd name="T3" fmla="*/ 198 h 73"/>
                  <a:gd name="T4" fmla="*/ 60 w 36"/>
                  <a:gd name="T5" fmla="*/ 389 h 73"/>
                  <a:gd name="T6" fmla="*/ 88 w 36"/>
                  <a:gd name="T7" fmla="*/ 615 h 73"/>
                  <a:gd name="T8" fmla="*/ 284 w 36"/>
                  <a:gd name="T9" fmla="*/ 727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73">
                    <a:moveTo>
                      <a:pt x="36" y="0"/>
                    </a:moveTo>
                    <a:cubicBezTo>
                      <a:pt x="29" y="5"/>
                      <a:pt x="27" y="12"/>
                      <a:pt x="23" y="20"/>
                    </a:cubicBezTo>
                    <a:cubicBezTo>
                      <a:pt x="18" y="27"/>
                      <a:pt x="10" y="32"/>
                      <a:pt x="6" y="39"/>
                    </a:cubicBezTo>
                    <a:cubicBezTo>
                      <a:pt x="0" y="49"/>
                      <a:pt x="1" y="56"/>
                      <a:pt x="9" y="62"/>
                    </a:cubicBezTo>
                    <a:cubicBezTo>
                      <a:pt x="12" y="65"/>
                      <a:pt x="26" y="72"/>
                      <a:pt x="29" y="7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15" name="Freeform 409">
                <a:extLst>
                  <a:ext uri="{FF2B5EF4-FFF2-40B4-BE49-F238E27FC236}">
                    <a16:creationId xmlns:a16="http://schemas.microsoft.com/office/drawing/2014/main" id="{A16B05C3-7C90-DC5A-B59C-F8AD482AB689}"/>
                  </a:ext>
                </a:extLst>
              </p:cNvPr>
              <p:cNvSpPr>
                <a:spLocks/>
              </p:cNvSpPr>
              <p:nvPr/>
            </p:nvSpPr>
            <p:spPr bwMode="auto">
              <a:xfrm>
                <a:off x="4214" y="2947"/>
                <a:ext cx="810" cy="111"/>
              </a:xfrm>
              <a:custGeom>
                <a:avLst/>
                <a:gdLst>
                  <a:gd name="T0" fmla="*/ 0 w 379"/>
                  <a:gd name="T1" fmla="*/ 410 h 52"/>
                  <a:gd name="T2" fmla="*/ 594 w 379"/>
                  <a:gd name="T3" fmla="*/ 478 h 52"/>
                  <a:gd name="T4" fmla="*/ 1045 w 379"/>
                  <a:gd name="T5" fmla="*/ 164 h 52"/>
                  <a:gd name="T6" fmla="*/ 1357 w 379"/>
                  <a:gd name="T7" fmla="*/ 173 h 52"/>
                  <a:gd name="T8" fmla="*/ 1667 w 379"/>
                  <a:gd name="T9" fmla="*/ 128 h 52"/>
                  <a:gd name="T10" fmla="*/ 2265 w 379"/>
                  <a:gd name="T11" fmla="*/ 224 h 52"/>
                  <a:gd name="T12" fmla="*/ 2575 w 379"/>
                  <a:gd name="T13" fmla="*/ 318 h 52"/>
                  <a:gd name="T14" fmla="*/ 2969 w 379"/>
                  <a:gd name="T15" fmla="*/ 292 h 52"/>
                  <a:gd name="T16" fmla="*/ 3699 w 37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9" h="52">
                    <a:moveTo>
                      <a:pt x="0" y="42"/>
                    </a:moveTo>
                    <a:cubicBezTo>
                      <a:pt x="17" y="49"/>
                      <a:pt x="43" y="52"/>
                      <a:pt x="61" y="49"/>
                    </a:cubicBezTo>
                    <a:cubicBezTo>
                      <a:pt x="84" y="46"/>
                      <a:pt x="86" y="20"/>
                      <a:pt x="107" y="17"/>
                    </a:cubicBezTo>
                    <a:cubicBezTo>
                      <a:pt x="117" y="15"/>
                      <a:pt x="128" y="18"/>
                      <a:pt x="139" y="18"/>
                    </a:cubicBezTo>
                    <a:cubicBezTo>
                      <a:pt x="150" y="18"/>
                      <a:pt x="160" y="15"/>
                      <a:pt x="171" y="13"/>
                    </a:cubicBezTo>
                    <a:cubicBezTo>
                      <a:pt x="192" y="10"/>
                      <a:pt x="213" y="13"/>
                      <a:pt x="232" y="23"/>
                    </a:cubicBezTo>
                    <a:cubicBezTo>
                      <a:pt x="245" y="30"/>
                      <a:pt x="247" y="35"/>
                      <a:pt x="264" y="33"/>
                    </a:cubicBezTo>
                    <a:cubicBezTo>
                      <a:pt x="277" y="32"/>
                      <a:pt x="291" y="30"/>
                      <a:pt x="304" y="30"/>
                    </a:cubicBezTo>
                    <a:cubicBezTo>
                      <a:pt x="334" y="32"/>
                      <a:pt x="358" y="25"/>
                      <a:pt x="379"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16" name="Freeform 410">
                <a:extLst>
                  <a:ext uri="{FF2B5EF4-FFF2-40B4-BE49-F238E27FC236}">
                    <a16:creationId xmlns:a16="http://schemas.microsoft.com/office/drawing/2014/main" id="{1377FA51-9223-30FD-A657-9A747BF600D2}"/>
                  </a:ext>
                </a:extLst>
              </p:cNvPr>
              <p:cNvSpPr>
                <a:spLocks/>
              </p:cNvSpPr>
              <p:nvPr/>
            </p:nvSpPr>
            <p:spPr bwMode="auto">
              <a:xfrm>
                <a:off x="4588" y="2665"/>
                <a:ext cx="141" cy="160"/>
              </a:xfrm>
              <a:custGeom>
                <a:avLst/>
                <a:gdLst>
                  <a:gd name="T0" fmla="*/ 0 w 66"/>
                  <a:gd name="T1" fmla="*/ 49 h 75"/>
                  <a:gd name="T2" fmla="*/ 378 w 66"/>
                  <a:gd name="T3" fmla="*/ 378 h 75"/>
                  <a:gd name="T4" fmla="*/ 342 w 66"/>
                  <a:gd name="T5" fmla="*/ 533 h 75"/>
                  <a:gd name="T6" fmla="*/ 265 w 66"/>
                  <a:gd name="T7" fmla="*/ 710 h 75"/>
                  <a:gd name="T8" fmla="*/ 429 w 66"/>
                  <a:gd name="T9" fmla="*/ 678 h 75"/>
                  <a:gd name="T10" fmla="*/ 615 w 66"/>
                  <a:gd name="T11" fmla="*/ 410 h 75"/>
                  <a:gd name="T12" fmla="*/ 583 w 66"/>
                  <a:gd name="T13" fmla="*/ 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75">
                    <a:moveTo>
                      <a:pt x="0" y="5"/>
                    </a:moveTo>
                    <a:cubicBezTo>
                      <a:pt x="12" y="12"/>
                      <a:pt x="30" y="27"/>
                      <a:pt x="39" y="39"/>
                    </a:cubicBezTo>
                    <a:cubicBezTo>
                      <a:pt x="42" y="43"/>
                      <a:pt x="40" y="49"/>
                      <a:pt x="35" y="55"/>
                    </a:cubicBezTo>
                    <a:cubicBezTo>
                      <a:pt x="31" y="61"/>
                      <a:pt x="19" y="69"/>
                      <a:pt x="27" y="73"/>
                    </a:cubicBezTo>
                    <a:cubicBezTo>
                      <a:pt x="33" y="75"/>
                      <a:pt x="40" y="74"/>
                      <a:pt x="44" y="70"/>
                    </a:cubicBezTo>
                    <a:cubicBezTo>
                      <a:pt x="48" y="65"/>
                      <a:pt x="60" y="59"/>
                      <a:pt x="63" y="42"/>
                    </a:cubicBezTo>
                    <a:cubicBezTo>
                      <a:pt x="66" y="24"/>
                      <a:pt x="64" y="10"/>
                      <a:pt x="60"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17" name="Freeform 411">
                <a:extLst>
                  <a:ext uri="{FF2B5EF4-FFF2-40B4-BE49-F238E27FC236}">
                    <a16:creationId xmlns:a16="http://schemas.microsoft.com/office/drawing/2014/main" id="{4943914D-C66F-818C-7DBD-31FBE67B4F40}"/>
                  </a:ext>
                </a:extLst>
              </p:cNvPr>
              <p:cNvSpPr>
                <a:spLocks/>
              </p:cNvSpPr>
              <p:nvPr/>
            </p:nvSpPr>
            <p:spPr bwMode="auto">
              <a:xfrm>
                <a:off x="4569" y="2675"/>
                <a:ext cx="186" cy="229"/>
              </a:xfrm>
              <a:custGeom>
                <a:avLst/>
                <a:gdLst>
                  <a:gd name="T0" fmla="*/ 618 w 87"/>
                  <a:gd name="T1" fmla="*/ 559 h 107"/>
                  <a:gd name="T2" fmla="*/ 763 w 87"/>
                  <a:gd name="T3" fmla="*/ 775 h 107"/>
                  <a:gd name="T4" fmla="*/ 498 w 87"/>
                  <a:gd name="T5" fmla="*/ 792 h 107"/>
                  <a:gd name="T6" fmla="*/ 284 w 87"/>
                  <a:gd name="T7" fmla="*/ 940 h 107"/>
                  <a:gd name="T8" fmla="*/ 165 w 87"/>
                  <a:gd name="T9" fmla="*/ 499 h 107"/>
                  <a:gd name="T10" fmla="*/ 214 w 87"/>
                  <a:gd name="T11" fmla="*/ 233 h 107"/>
                  <a:gd name="T12" fmla="*/ 0 w 87"/>
                  <a:gd name="T13" fmla="*/ 28 h 107"/>
                  <a:gd name="T14" fmla="*/ 88 w 87"/>
                  <a:gd name="T15" fmla="*/ 0 h 1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107">
                    <a:moveTo>
                      <a:pt x="63" y="57"/>
                    </a:moveTo>
                    <a:cubicBezTo>
                      <a:pt x="71" y="63"/>
                      <a:pt x="87" y="64"/>
                      <a:pt x="78" y="79"/>
                    </a:cubicBezTo>
                    <a:cubicBezTo>
                      <a:pt x="71" y="92"/>
                      <a:pt x="61" y="82"/>
                      <a:pt x="51" y="81"/>
                    </a:cubicBezTo>
                    <a:cubicBezTo>
                      <a:pt x="36" y="80"/>
                      <a:pt x="39" y="92"/>
                      <a:pt x="29" y="96"/>
                    </a:cubicBezTo>
                    <a:cubicBezTo>
                      <a:pt x="1" y="107"/>
                      <a:pt x="9" y="62"/>
                      <a:pt x="17" y="51"/>
                    </a:cubicBezTo>
                    <a:cubicBezTo>
                      <a:pt x="25" y="40"/>
                      <a:pt x="32" y="38"/>
                      <a:pt x="22" y="24"/>
                    </a:cubicBezTo>
                    <a:cubicBezTo>
                      <a:pt x="16" y="17"/>
                      <a:pt x="1" y="12"/>
                      <a:pt x="0" y="3"/>
                    </a:cubicBezTo>
                    <a:cubicBezTo>
                      <a:pt x="2" y="1"/>
                      <a:pt x="6" y="0"/>
                      <a:pt x="9"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18" name="Freeform 412">
                <a:extLst>
                  <a:ext uri="{FF2B5EF4-FFF2-40B4-BE49-F238E27FC236}">
                    <a16:creationId xmlns:a16="http://schemas.microsoft.com/office/drawing/2014/main" id="{FB1EE54C-A8EC-D58B-65DE-891F7C0860C8}"/>
                  </a:ext>
                </a:extLst>
              </p:cNvPr>
              <p:cNvSpPr>
                <a:spLocks/>
              </p:cNvSpPr>
              <p:nvPr/>
            </p:nvSpPr>
            <p:spPr bwMode="auto">
              <a:xfrm>
                <a:off x="4742" y="2545"/>
                <a:ext cx="105" cy="282"/>
              </a:xfrm>
              <a:custGeom>
                <a:avLst/>
                <a:gdLst>
                  <a:gd name="T0" fmla="*/ 0 w 49"/>
                  <a:gd name="T1" fmla="*/ 1286 h 132"/>
                  <a:gd name="T2" fmla="*/ 148 w 49"/>
                  <a:gd name="T3" fmla="*/ 615 h 132"/>
                  <a:gd name="T4" fmla="*/ 334 w 49"/>
                  <a:gd name="T5" fmla="*/ 333 h 132"/>
                  <a:gd name="T6" fmla="*/ 482 w 49"/>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132">
                    <a:moveTo>
                      <a:pt x="0" y="132"/>
                    </a:moveTo>
                    <a:cubicBezTo>
                      <a:pt x="0" y="105"/>
                      <a:pt x="4" y="87"/>
                      <a:pt x="15" y="63"/>
                    </a:cubicBezTo>
                    <a:cubicBezTo>
                      <a:pt x="19" y="52"/>
                      <a:pt x="27" y="43"/>
                      <a:pt x="34" y="34"/>
                    </a:cubicBezTo>
                    <a:cubicBezTo>
                      <a:pt x="44" y="22"/>
                      <a:pt x="43" y="13"/>
                      <a:pt x="49"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19" name="Freeform 413">
                <a:extLst>
                  <a:ext uri="{FF2B5EF4-FFF2-40B4-BE49-F238E27FC236}">
                    <a16:creationId xmlns:a16="http://schemas.microsoft.com/office/drawing/2014/main" id="{5DA52F43-31B3-6B6A-FD67-D31B38A6F15A}"/>
                  </a:ext>
                </a:extLst>
              </p:cNvPr>
              <p:cNvSpPr>
                <a:spLocks/>
              </p:cNvSpPr>
              <p:nvPr/>
            </p:nvSpPr>
            <p:spPr bwMode="auto">
              <a:xfrm>
                <a:off x="4464" y="2246"/>
                <a:ext cx="79" cy="201"/>
              </a:xfrm>
              <a:custGeom>
                <a:avLst/>
                <a:gdLst>
                  <a:gd name="T0" fmla="*/ 0 w 37"/>
                  <a:gd name="T1" fmla="*/ 746 h 94"/>
                  <a:gd name="T2" fmla="*/ 233 w 37"/>
                  <a:gd name="T3" fmla="*/ 731 h 94"/>
                  <a:gd name="T4" fmla="*/ 342 w 37"/>
                  <a:gd name="T5" fmla="*/ 449 h 94"/>
                  <a:gd name="T6" fmla="*/ 173 w 37"/>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94">
                    <a:moveTo>
                      <a:pt x="0" y="76"/>
                    </a:moveTo>
                    <a:cubicBezTo>
                      <a:pt x="7" y="94"/>
                      <a:pt x="18" y="78"/>
                      <a:pt x="24" y="75"/>
                    </a:cubicBezTo>
                    <a:cubicBezTo>
                      <a:pt x="32" y="69"/>
                      <a:pt x="34" y="56"/>
                      <a:pt x="35" y="46"/>
                    </a:cubicBezTo>
                    <a:cubicBezTo>
                      <a:pt x="37" y="26"/>
                      <a:pt x="23" y="17"/>
                      <a:pt x="18"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20" name="Freeform 414">
                <a:extLst>
                  <a:ext uri="{FF2B5EF4-FFF2-40B4-BE49-F238E27FC236}">
                    <a16:creationId xmlns:a16="http://schemas.microsoft.com/office/drawing/2014/main" id="{4F0C2BE1-2B8E-D654-4D75-4F02C4B38385}"/>
                  </a:ext>
                </a:extLst>
              </p:cNvPr>
              <p:cNvSpPr>
                <a:spLocks/>
              </p:cNvSpPr>
              <p:nvPr/>
            </p:nvSpPr>
            <p:spPr bwMode="auto">
              <a:xfrm>
                <a:off x="4569" y="2220"/>
                <a:ext cx="265" cy="408"/>
              </a:xfrm>
              <a:custGeom>
                <a:avLst/>
                <a:gdLst>
                  <a:gd name="T0" fmla="*/ 19 w 124"/>
                  <a:gd name="T1" fmla="*/ 49 h 191"/>
                  <a:gd name="T2" fmla="*/ 165 w 124"/>
                  <a:gd name="T3" fmla="*/ 205 h 191"/>
                  <a:gd name="T4" fmla="*/ 361 w 124"/>
                  <a:gd name="T5" fmla="*/ 105 h 191"/>
                  <a:gd name="T6" fmla="*/ 233 w 124"/>
                  <a:gd name="T7" fmla="*/ 594 h 191"/>
                  <a:gd name="T8" fmla="*/ 325 w 124"/>
                  <a:gd name="T9" fmla="*/ 799 h 191"/>
                  <a:gd name="T10" fmla="*/ 241 w 124"/>
                  <a:gd name="T11" fmla="*/ 1064 h 191"/>
                  <a:gd name="T12" fmla="*/ 421 w 124"/>
                  <a:gd name="T13" fmla="*/ 1218 h 191"/>
                  <a:gd name="T14" fmla="*/ 607 w 124"/>
                  <a:gd name="T15" fmla="*/ 1414 h 191"/>
                  <a:gd name="T16" fmla="*/ 851 w 124"/>
                  <a:gd name="T17" fmla="*/ 1414 h 191"/>
                  <a:gd name="T18" fmla="*/ 840 w 124"/>
                  <a:gd name="T19" fmla="*/ 1655 h 191"/>
                  <a:gd name="T20" fmla="*/ 1210 w 124"/>
                  <a:gd name="T21" fmla="*/ 1570 h 1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191">
                    <a:moveTo>
                      <a:pt x="2" y="5"/>
                    </a:moveTo>
                    <a:cubicBezTo>
                      <a:pt x="0" y="13"/>
                      <a:pt x="7" y="25"/>
                      <a:pt x="17" y="21"/>
                    </a:cubicBezTo>
                    <a:cubicBezTo>
                      <a:pt x="26" y="18"/>
                      <a:pt x="25" y="0"/>
                      <a:pt x="37" y="11"/>
                    </a:cubicBezTo>
                    <a:cubicBezTo>
                      <a:pt x="56" y="29"/>
                      <a:pt x="19" y="46"/>
                      <a:pt x="24" y="61"/>
                    </a:cubicBezTo>
                    <a:cubicBezTo>
                      <a:pt x="28" y="73"/>
                      <a:pt x="36" y="68"/>
                      <a:pt x="33" y="82"/>
                    </a:cubicBezTo>
                    <a:cubicBezTo>
                      <a:pt x="31" y="92"/>
                      <a:pt x="23" y="99"/>
                      <a:pt x="25" y="109"/>
                    </a:cubicBezTo>
                    <a:cubicBezTo>
                      <a:pt x="27" y="122"/>
                      <a:pt x="34" y="120"/>
                      <a:pt x="43" y="125"/>
                    </a:cubicBezTo>
                    <a:cubicBezTo>
                      <a:pt x="53" y="130"/>
                      <a:pt x="52" y="142"/>
                      <a:pt x="62" y="145"/>
                    </a:cubicBezTo>
                    <a:cubicBezTo>
                      <a:pt x="69" y="147"/>
                      <a:pt x="79" y="137"/>
                      <a:pt x="87" y="145"/>
                    </a:cubicBezTo>
                    <a:cubicBezTo>
                      <a:pt x="95" y="154"/>
                      <a:pt x="83" y="161"/>
                      <a:pt x="86" y="170"/>
                    </a:cubicBezTo>
                    <a:cubicBezTo>
                      <a:pt x="93" y="191"/>
                      <a:pt x="116" y="168"/>
                      <a:pt x="124" y="16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21" name="Freeform 415">
                <a:extLst>
                  <a:ext uri="{FF2B5EF4-FFF2-40B4-BE49-F238E27FC236}">
                    <a16:creationId xmlns:a16="http://schemas.microsoft.com/office/drawing/2014/main" id="{712B5C69-45A9-62DB-EBA3-CA809743CC21}"/>
                  </a:ext>
                </a:extLst>
              </p:cNvPr>
              <p:cNvSpPr>
                <a:spLocks/>
              </p:cNvSpPr>
              <p:nvPr/>
            </p:nvSpPr>
            <p:spPr bwMode="auto">
              <a:xfrm>
                <a:off x="4460" y="2502"/>
                <a:ext cx="111" cy="199"/>
              </a:xfrm>
              <a:custGeom>
                <a:avLst/>
                <a:gdLst>
                  <a:gd name="T0" fmla="*/ 156 w 52"/>
                  <a:gd name="T1" fmla="*/ 0 h 93"/>
                  <a:gd name="T2" fmla="*/ 282 w 52"/>
                  <a:gd name="T3" fmla="*/ 216 h 93"/>
                  <a:gd name="T4" fmla="*/ 77 w 52"/>
                  <a:gd name="T5" fmla="*/ 242 h 93"/>
                  <a:gd name="T6" fmla="*/ 265 w 52"/>
                  <a:gd name="T7" fmla="*/ 509 h 93"/>
                  <a:gd name="T8" fmla="*/ 506 w 52"/>
                  <a:gd name="T9" fmla="*/ 912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93">
                    <a:moveTo>
                      <a:pt x="16" y="0"/>
                    </a:moveTo>
                    <a:cubicBezTo>
                      <a:pt x="20" y="5"/>
                      <a:pt x="29" y="14"/>
                      <a:pt x="29" y="22"/>
                    </a:cubicBezTo>
                    <a:cubicBezTo>
                      <a:pt x="28" y="34"/>
                      <a:pt x="17" y="20"/>
                      <a:pt x="8" y="25"/>
                    </a:cubicBezTo>
                    <a:cubicBezTo>
                      <a:pt x="0" y="40"/>
                      <a:pt x="20" y="46"/>
                      <a:pt x="27" y="52"/>
                    </a:cubicBezTo>
                    <a:cubicBezTo>
                      <a:pt x="38" y="62"/>
                      <a:pt x="40" y="88"/>
                      <a:pt x="52" y="9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22" name="Freeform 416">
                <a:extLst>
                  <a:ext uri="{FF2B5EF4-FFF2-40B4-BE49-F238E27FC236}">
                    <a16:creationId xmlns:a16="http://schemas.microsoft.com/office/drawing/2014/main" id="{BBE42E16-4228-A0FC-C49A-1157CB5DC191}"/>
                  </a:ext>
                </a:extLst>
              </p:cNvPr>
              <p:cNvSpPr>
                <a:spLocks/>
              </p:cNvSpPr>
              <p:nvPr/>
            </p:nvSpPr>
            <p:spPr bwMode="auto">
              <a:xfrm>
                <a:off x="4327" y="2502"/>
                <a:ext cx="265" cy="385"/>
              </a:xfrm>
              <a:custGeom>
                <a:avLst/>
                <a:gdLst>
                  <a:gd name="T0" fmla="*/ 607 w 124"/>
                  <a:gd name="T1" fmla="*/ 0 h 180"/>
                  <a:gd name="T2" fmla="*/ 378 w 124"/>
                  <a:gd name="T3" fmla="*/ 165 h 180"/>
                  <a:gd name="T4" fmla="*/ 310 w 124"/>
                  <a:gd name="T5" fmla="*/ 413 h 180"/>
                  <a:gd name="T6" fmla="*/ 77 w 124"/>
                  <a:gd name="T7" fmla="*/ 920 h 180"/>
                  <a:gd name="T8" fmla="*/ 575 w 124"/>
                  <a:gd name="T9" fmla="*/ 1213 h 180"/>
                  <a:gd name="T10" fmla="*/ 618 w 124"/>
                  <a:gd name="T11" fmla="*/ 1469 h 180"/>
                  <a:gd name="T12" fmla="*/ 771 w 124"/>
                  <a:gd name="T13" fmla="*/ 1683 h 180"/>
                  <a:gd name="T14" fmla="*/ 977 w 124"/>
                  <a:gd name="T15" fmla="*/ 1743 h 180"/>
                  <a:gd name="T16" fmla="*/ 1210 w 124"/>
                  <a:gd name="T17" fmla="*/ 1683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 h="180">
                    <a:moveTo>
                      <a:pt x="62" y="0"/>
                    </a:moveTo>
                    <a:cubicBezTo>
                      <a:pt x="56" y="2"/>
                      <a:pt x="42" y="12"/>
                      <a:pt x="39" y="17"/>
                    </a:cubicBezTo>
                    <a:cubicBezTo>
                      <a:pt x="34" y="26"/>
                      <a:pt x="39" y="33"/>
                      <a:pt x="32" y="42"/>
                    </a:cubicBezTo>
                    <a:cubicBezTo>
                      <a:pt x="20" y="60"/>
                      <a:pt x="0" y="69"/>
                      <a:pt x="8" y="94"/>
                    </a:cubicBezTo>
                    <a:cubicBezTo>
                      <a:pt x="15" y="114"/>
                      <a:pt x="45" y="106"/>
                      <a:pt x="59" y="124"/>
                    </a:cubicBezTo>
                    <a:cubicBezTo>
                      <a:pt x="68" y="135"/>
                      <a:pt x="62" y="139"/>
                      <a:pt x="63" y="150"/>
                    </a:cubicBezTo>
                    <a:cubicBezTo>
                      <a:pt x="64" y="159"/>
                      <a:pt x="72" y="166"/>
                      <a:pt x="79" y="172"/>
                    </a:cubicBezTo>
                    <a:cubicBezTo>
                      <a:pt x="86" y="178"/>
                      <a:pt x="89" y="180"/>
                      <a:pt x="100" y="178"/>
                    </a:cubicBezTo>
                    <a:cubicBezTo>
                      <a:pt x="107" y="178"/>
                      <a:pt x="122" y="178"/>
                      <a:pt x="124" y="172"/>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23" name="Freeform 417">
                <a:extLst>
                  <a:ext uri="{FF2B5EF4-FFF2-40B4-BE49-F238E27FC236}">
                    <a16:creationId xmlns:a16="http://schemas.microsoft.com/office/drawing/2014/main" id="{7A8470D4-A7F5-2D9C-083A-81C478AFEDDF}"/>
                  </a:ext>
                </a:extLst>
              </p:cNvPr>
              <p:cNvSpPr>
                <a:spLocks/>
              </p:cNvSpPr>
              <p:nvPr/>
            </p:nvSpPr>
            <p:spPr bwMode="auto">
              <a:xfrm>
                <a:off x="4310" y="2682"/>
                <a:ext cx="178" cy="194"/>
              </a:xfrm>
              <a:custGeom>
                <a:avLst/>
                <a:gdLst>
                  <a:gd name="T0" fmla="*/ 137 w 83"/>
                  <a:gd name="T1" fmla="*/ 0 h 91"/>
                  <a:gd name="T2" fmla="*/ 148 w 83"/>
                  <a:gd name="T3" fmla="*/ 232 h 91"/>
                  <a:gd name="T4" fmla="*/ 60 w 83"/>
                  <a:gd name="T5" fmla="*/ 358 h 91"/>
                  <a:gd name="T6" fmla="*/ 197 w 83"/>
                  <a:gd name="T7" fmla="*/ 710 h 91"/>
                  <a:gd name="T8" fmla="*/ 534 w 83"/>
                  <a:gd name="T9" fmla="*/ 814 h 91"/>
                  <a:gd name="T10" fmla="*/ 691 w 83"/>
                  <a:gd name="T11" fmla="*/ 755 h 91"/>
                  <a:gd name="T12" fmla="*/ 819 w 83"/>
                  <a:gd name="T13" fmla="*/ 823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91">
                    <a:moveTo>
                      <a:pt x="14" y="0"/>
                    </a:moveTo>
                    <a:cubicBezTo>
                      <a:pt x="15" y="5"/>
                      <a:pt x="17" y="17"/>
                      <a:pt x="15" y="24"/>
                    </a:cubicBezTo>
                    <a:cubicBezTo>
                      <a:pt x="14" y="30"/>
                      <a:pt x="8" y="32"/>
                      <a:pt x="6" y="37"/>
                    </a:cubicBezTo>
                    <a:cubicBezTo>
                      <a:pt x="0" y="54"/>
                      <a:pt x="10" y="63"/>
                      <a:pt x="20" y="73"/>
                    </a:cubicBezTo>
                    <a:cubicBezTo>
                      <a:pt x="33" y="85"/>
                      <a:pt x="35" y="91"/>
                      <a:pt x="54" y="84"/>
                    </a:cubicBezTo>
                    <a:cubicBezTo>
                      <a:pt x="61" y="81"/>
                      <a:pt x="62" y="77"/>
                      <a:pt x="70" y="78"/>
                    </a:cubicBezTo>
                    <a:cubicBezTo>
                      <a:pt x="75" y="79"/>
                      <a:pt x="83" y="85"/>
                      <a:pt x="83" y="8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24" name="Freeform 418">
                <a:extLst>
                  <a:ext uri="{FF2B5EF4-FFF2-40B4-BE49-F238E27FC236}">
                    <a16:creationId xmlns:a16="http://schemas.microsoft.com/office/drawing/2014/main" id="{93E4AE42-A223-0305-48AD-3FC6C1FD9F46}"/>
                  </a:ext>
                </a:extLst>
              </p:cNvPr>
              <p:cNvSpPr>
                <a:spLocks/>
              </p:cNvSpPr>
              <p:nvPr/>
            </p:nvSpPr>
            <p:spPr bwMode="auto">
              <a:xfrm>
                <a:off x="4071" y="2671"/>
                <a:ext cx="235" cy="250"/>
              </a:xfrm>
              <a:custGeom>
                <a:avLst/>
                <a:gdLst>
                  <a:gd name="T0" fmla="*/ 197 w 110"/>
                  <a:gd name="T1" fmla="*/ 1141 h 117"/>
                  <a:gd name="T2" fmla="*/ 282 w 110"/>
                  <a:gd name="T3" fmla="*/ 615 h 117"/>
                  <a:gd name="T4" fmla="*/ 421 w 110"/>
                  <a:gd name="T5" fmla="*/ 342 h 117"/>
                  <a:gd name="T6" fmla="*/ 526 w 110"/>
                  <a:gd name="T7" fmla="*/ 109 h 117"/>
                  <a:gd name="T8" fmla="*/ 771 w 110"/>
                  <a:gd name="T9" fmla="*/ 96 h 117"/>
                  <a:gd name="T10" fmla="*/ 840 w 110"/>
                  <a:gd name="T11" fmla="*/ 353 h 117"/>
                  <a:gd name="T12" fmla="*/ 1023 w 110"/>
                  <a:gd name="T13" fmla="*/ 515 h 117"/>
                  <a:gd name="T14" fmla="*/ 1032 w 110"/>
                  <a:gd name="T15" fmla="*/ 799 h 117"/>
                  <a:gd name="T16" fmla="*/ 840 w 110"/>
                  <a:gd name="T17" fmla="*/ 643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0" h="117">
                    <a:moveTo>
                      <a:pt x="20" y="117"/>
                    </a:moveTo>
                    <a:cubicBezTo>
                      <a:pt x="0" y="101"/>
                      <a:pt x="18" y="78"/>
                      <a:pt x="29" y="63"/>
                    </a:cubicBezTo>
                    <a:cubicBezTo>
                      <a:pt x="36" y="55"/>
                      <a:pt x="42" y="46"/>
                      <a:pt x="43" y="35"/>
                    </a:cubicBezTo>
                    <a:cubicBezTo>
                      <a:pt x="45" y="23"/>
                      <a:pt x="42" y="20"/>
                      <a:pt x="54" y="11"/>
                    </a:cubicBezTo>
                    <a:cubicBezTo>
                      <a:pt x="62" y="6"/>
                      <a:pt x="71" y="0"/>
                      <a:pt x="79" y="10"/>
                    </a:cubicBezTo>
                    <a:cubicBezTo>
                      <a:pt x="88" y="19"/>
                      <a:pt x="77" y="28"/>
                      <a:pt x="86" y="36"/>
                    </a:cubicBezTo>
                    <a:cubicBezTo>
                      <a:pt x="94" y="44"/>
                      <a:pt x="101" y="38"/>
                      <a:pt x="105" y="53"/>
                    </a:cubicBezTo>
                    <a:cubicBezTo>
                      <a:pt x="107" y="59"/>
                      <a:pt x="110" y="78"/>
                      <a:pt x="106" y="82"/>
                    </a:cubicBezTo>
                    <a:cubicBezTo>
                      <a:pt x="98" y="89"/>
                      <a:pt x="92" y="71"/>
                      <a:pt x="86" y="66"/>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25" name="Freeform 419">
                <a:extLst>
                  <a:ext uri="{FF2B5EF4-FFF2-40B4-BE49-F238E27FC236}">
                    <a16:creationId xmlns:a16="http://schemas.microsoft.com/office/drawing/2014/main" id="{9EE33D65-9BD0-8BF4-2020-2349E52CEB1F}"/>
                  </a:ext>
                </a:extLst>
              </p:cNvPr>
              <p:cNvSpPr>
                <a:spLocks/>
              </p:cNvSpPr>
              <p:nvPr/>
            </p:nvSpPr>
            <p:spPr bwMode="auto">
              <a:xfrm>
                <a:off x="4094" y="2853"/>
                <a:ext cx="156" cy="87"/>
              </a:xfrm>
              <a:custGeom>
                <a:avLst/>
                <a:gdLst>
                  <a:gd name="T0" fmla="*/ 547 w 73"/>
                  <a:gd name="T1" fmla="*/ 0 h 41"/>
                  <a:gd name="T2" fmla="*/ 479 w 73"/>
                  <a:gd name="T3" fmla="*/ 325 h 41"/>
                  <a:gd name="T4" fmla="*/ 241 w 73"/>
                  <a:gd name="T5" fmla="*/ 238 h 41"/>
                  <a:gd name="T6" fmla="*/ 0 w 73"/>
                  <a:gd name="T7" fmla="*/ 316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3" h="41">
                    <a:moveTo>
                      <a:pt x="56" y="0"/>
                    </a:moveTo>
                    <a:cubicBezTo>
                      <a:pt x="72" y="10"/>
                      <a:pt x="73" y="41"/>
                      <a:pt x="49" y="34"/>
                    </a:cubicBezTo>
                    <a:cubicBezTo>
                      <a:pt x="41" y="32"/>
                      <a:pt x="36" y="24"/>
                      <a:pt x="25" y="25"/>
                    </a:cubicBezTo>
                    <a:cubicBezTo>
                      <a:pt x="17" y="26"/>
                      <a:pt x="7" y="36"/>
                      <a:pt x="0" y="3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26" name="Freeform 420">
                <a:extLst>
                  <a:ext uri="{FF2B5EF4-FFF2-40B4-BE49-F238E27FC236}">
                    <a16:creationId xmlns:a16="http://schemas.microsoft.com/office/drawing/2014/main" id="{231899AA-BA0D-119E-CC0F-8AB14E7DFF7B}"/>
                  </a:ext>
                </a:extLst>
              </p:cNvPr>
              <p:cNvSpPr>
                <a:spLocks/>
              </p:cNvSpPr>
              <p:nvPr/>
            </p:nvSpPr>
            <p:spPr bwMode="auto">
              <a:xfrm>
                <a:off x="4118" y="2737"/>
                <a:ext cx="126" cy="178"/>
              </a:xfrm>
              <a:custGeom>
                <a:avLst/>
                <a:gdLst>
                  <a:gd name="T0" fmla="*/ 0 w 59"/>
                  <a:gd name="T1" fmla="*/ 819 h 83"/>
                  <a:gd name="T2" fmla="*/ 224 w 59"/>
                  <a:gd name="T3" fmla="*/ 354 h 83"/>
                  <a:gd name="T4" fmla="*/ 574 w 59"/>
                  <a:gd name="T5" fmla="*/ 0 h 83"/>
                  <a:gd name="T6" fmla="*/ 0 60000 65536"/>
                  <a:gd name="T7" fmla="*/ 0 60000 65536"/>
                  <a:gd name="T8" fmla="*/ 0 60000 65536"/>
                </a:gdLst>
                <a:ahLst/>
                <a:cxnLst>
                  <a:cxn ang="T6">
                    <a:pos x="T0" y="T1"/>
                  </a:cxn>
                  <a:cxn ang="T7">
                    <a:pos x="T2" y="T3"/>
                  </a:cxn>
                  <a:cxn ang="T8">
                    <a:pos x="T4" y="T5"/>
                  </a:cxn>
                </a:cxnLst>
                <a:rect l="0" t="0" r="r" b="b"/>
                <a:pathLst>
                  <a:path w="59" h="83">
                    <a:moveTo>
                      <a:pt x="0" y="83"/>
                    </a:moveTo>
                    <a:cubicBezTo>
                      <a:pt x="8" y="64"/>
                      <a:pt x="8" y="51"/>
                      <a:pt x="23" y="36"/>
                    </a:cubicBezTo>
                    <a:cubicBezTo>
                      <a:pt x="37" y="23"/>
                      <a:pt x="45" y="12"/>
                      <a:pt x="59"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27" name="Freeform 421">
                <a:extLst>
                  <a:ext uri="{FF2B5EF4-FFF2-40B4-BE49-F238E27FC236}">
                    <a16:creationId xmlns:a16="http://schemas.microsoft.com/office/drawing/2014/main" id="{DA644E95-DEE5-54C5-B5D2-0CA62ECB4B8F}"/>
                  </a:ext>
                </a:extLst>
              </p:cNvPr>
              <p:cNvSpPr>
                <a:spLocks/>
              </p:cNvSpPr>
              <p:nvPr/>
            </p:nvSpPr>
            <p:spPr bwMode="auto">
              <a:xfrm>
                <a:off x="4184" y="2778"/>
                <a:ext cx="111" cy="137"/>
              </a:xfrm>
              <a:custGeom>
                <a:avLst/>
                <a:gdLst>
                  <a:gd name="T0" fmla="*/ 0 w 52"/>
                  <a:gd name="T1" fmla="*/ 627 h 64"/>
                  <a:gd name="T2" fmla="*/ 205 w 52"/>
                  <a:gd name="T3" fmla="*/ 265 h 64"/>
                  <a:gd name="T4" fmla="*/ 506 w 52"/>
                  <a:gd name="T5" fmla="*/ 0 h 64"/>
                  <a:gd name="T6" fmla="*/ 0 60000 65536"/>
                  <a:gd name="T7" fmla="*/ 0 60000 65536"/>
                  <a:gd name="T8" fmla="*/ 0 60000 65536"/>
                </a:gdLst>
                <a:ahLst/>
                <a:cxnLst>
                  <a:cxn ang="T6">
                    <a:pos x="T0" y="T1"/>
                  </a:cxn>
                  <a:cxn ang="T7">
                    <a:pos x="T2" y="T3"/>
                  </a:cxn>
                  <a:cxn ang="T8">
                    <a:pos x="T4" y="T5"/>
                  </a:cxn>
                </a:cxnLst>
                <a:rect l="0" t="0" r="r" b="b"/>
                <a:pathLst>
                  <a:path w="52" h="64">
                    <a:moveTo>
                      <a:pt x="0" y="64"/>
                    </a:moveTo>
                    <a:cubicBezTo>
                      <a:pt x="1" y="52"/>
                      <a:pt x="12" y="38"/>
                      <a:pt x="21" y="27"/>
                    </a:cubicBezTo>
                    <a:cubicBezTo>
                      <a:pt x="31" y="14"/>
                      <a:pt x="41" y="11"/>
                      <a:pt x="52"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28" name="Freeform 422">
                <a:extLst>
                  <a:ext uri="{FF2B5EF4-FFF2-40B4-BE49-F238E27FC236}">
                    <a16:creationId xmlns:a16="http://schemas.microsoft.com/office/drawing/2014/main" id="{6E03E443-7998-E9E3-E5EA-BC43326B3EC3}"/>
                  </a:ext>
                </a:extLst>
              </p:cNvPr>
              <p:cNvSpPr>
                <a:spLocks/>
              </p:cNvSpPr>
              <p:nvPr/>
            </p:nvSpPr>
            <p:spPr bwMode="auto">
              <a:xfrm>
                <a:off x="4259" y="2925"/>
                <a:ext cx="152" cy="82"/>
              </a:xfrm>
              <a:custGeom>
                <a:avLst/>
                <a:gdLst>
                  <a:gd name="T0" fmla="*/ 473 w 71"/>
                  <a:gd name="T1" fmla="*/ 52 h 38"/>
                  <a:gd name="T2" fmla="*/ 302 w 71"/>
                  <a:gd name="T3" fmla="*/ 341 h 38"/>
                  <a:gd name="T4" fmla="*/ 587 w 71"/>
                  <a:gd name="T5" fmla="*/ 233 h 38"/>
                  <a:gd name="T6" fmla="*/ 473 w 71"/>
                  <a:gd name="T7" fmla="*/ 52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38">
                    <a:moveTo>
                      <a:pt x="48" y="5"/>
                    </a:moveTo>
                    <a:cubicBezTo>
                      <a:pt x="13" y="0"/>
                      <a:pt x="0" y="38"/>
                      <a:pt x="31" y="34"/>
                    </a:cubicBezTo>
                    <a:cubicBezTo>
                      <a:pt x="37" y="33"/>
                      <a:pt x="56" y="26"/>
                      <a:pt x="60" y="23"/>
                    </a:cubicBezTo>
                    <a:cubicBezTo>
                      <a:pt x="71" y="15"/>
                      <a:pt x="60" y="7"/>
                      <a:pt x="48" y="5"/>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29" name="Freeform 423">
                <a:extLst>
                  <a:ext uri="{FF2B5EF4-FFF2-40B4-BE49-F238E27FC236}">
                    <a16:creationId xmlns:a16="http://schemas.microsoft.com/office/drawing/2014/main" id="{2D6AD3CB-98B6-F0E2-C979-3FFC59146DC5}"/>
                  </a:ext>
                </a:extLst>
              </p:cNvPr>
              <p:cNvSpPr>
                <a:spLocks/>
              </p:cNvSpPr>
              <p:nvPr/>
            </p:nvSpPr>
            <p:spPr bwMode="auto">
              <a:xfrm>
                <a:off x="4188" y="3073"/>
                <a:ext cx="287" cy="171"/>
              </a:xfrm>
              <a:custGeom>
                <a:avLst/>
                <a:gdLst>
                  <a:gd name="T0" fmla="*/ 206 w 134"/>
                  <a:gd name="T1" fmla="*/ 284 h 80"/>
                  <a:gd name="T2" fmla="*/ 41 w 134"/>
                  <a:gd name="T3" fmla="*/ 526 h 80"/>
                  <a:gd name="T4" fmla="*/ 266 w 134"/>
                  <a:gd name="T5" fmla="*/ 643 h 80"/>
                  <a:gd name="T6" fmla="*/ 345 w 134"/>
                  <a:gd name="T7" fmla="*/ 763 h 80"/>
                  <a:gd name="T8" fmla="*/ 482 w 134"/>
                  <a:gd name="T9" fmla="*/ 671 h 80"/>
                  <a:gd name="T10" fmla="*/ 679 w 134"/>
                  <a:gd name="T11" fmla="*/ 517 h 80"/>
                  <a:gd name="T12" fmla="*/ 1221 w 134"/>
                  <a:gd name="T13" fmla="*/ 539 h 80"/>
                  <a:gd name="T14" fmla="*/ 1060 w 134"/>
                  <a:gd name="T15" fmla="*/ 77 h 80"/>
                  <a:gd name="T16" fmla="*/ 206 w 134"/>
                  <a:gd name="T17" fmla="*/ 28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80">
                    <a:moveTo>
                      <a:pt x="21" y="29"/>
                    </a:moveTo>
                    <a:cubicBezTo>
                      <a:pt x="12" y="32"/>
                      <a:pt x="0" y="45"/>
                      <a:pt x="4" y="54"/>
                    </a:cubicBezTo>
                    <a:cubicBezTo>
                      <a:pt x="8" y="62"/>
                      <a:pt x="21" y="60"/>
                      <a:pt x="27" y="66"/>
                    </a:cubicBezTo>
                    <a:cubicBezTo>
                      <a:pt x="31" y="70"/>
                      <a:pt x="27" y="76"/>
                      <a:pt x="35" y="78"/>
                    </a:cubicBezTo>
                    <a:cubicBezTo>
                      <a:pt x="42" y="80"/>
                      <a:pt x="45" y="73"/>
                      <a:pt x="49" y="69"/>
                    </a:cubicBezTo>
                    <a:cubicBezTo>
                      <a:pt x="56" y="61"/>
                      <a:pt x="58" y="56"/>
                      <a:pt x="69" y="53"/>
                    </a:cubicBezTo>
                    <a:cubicBezTo>
                      <a:pt x="90" y="48"/>
                      <a:pt x="111" y="80"/>
                      <a:pt x="124" y="55"/>
                    </a:cubicBezTo>
                    <a:cubicBezTo>
                      <a:pt x="134" y="35"/>
                      <a:pt x="132" y="16"/>
                      <a:pt x="108" y="8"/>
                    </a:cubicBezTo>
                    <a:cubicBezTo>
                      <a:pt x="83" y="0"/>
                      <a:pt x="42" y="19"/>
                      <a:pt x="21" y="29"/>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0" name="Freeform 424">
                <a:extLst>
                  <a:ext uri="{FF2B5EF4-FFF2-40B4-BE49-F238E27FC236}">
                    <a16:creationId xmlns:a16="http://schemas.microsoft.com/office/drawing/2014/main" id="{1801DC10-671B-D822-006E-1DA0075F9437}"/>
                  </a:ext>
                </a:extLst>
              </p:cNvPr>
              <p:cNvSpPr>
                <a:spLocks/>
              </p:cNvSpPr>
              <p:nvPr/>
            </p:nvSpPr>
            <p:spPr bwMode="auto">
              <a:xfrm>
                <a:off x="4479" y="3034"/>
                <a:ext cx="246" cy="135"/>
              </a:xfrm>
              <a:custGeom>
                <a:avLst/>
                <a:gdLst>
                  <a:gd name="T0" fmla="*/ 334 w 115"/>
                  <a:gd name="T1" fmla="*/ 60 h 63"/>
                  <a:gd name="T2" fmla="*/ 233 w 115"/>
                  <a:gd name="T3" fmla="*/ 414 h 63"/>
                  <a:gd name="T4" fmla="*/ 481 w 115"/>
                  <a:gd name="T5" fmla="*/ 510 h 63"/>
                  <a:gd name="T6" fmla="*/ 723 w 115"/>
                  <a:gd name="T7" fmla="*/ 542 h 63"/>
                  <a:gd name="T8" fmla="*/ 901 w 115"/>
                  <a:gd name="T9" fmla="*/ 317 h 63"/>
                  <a:gd name="T10" fmla="*/ 1057 w 115"/>
                  <a:gd name="T11" fmla="*/ 96 h 63"/>
                  <a:gd name="T12" fmla="*/ 783 w 115"/>
                  <a:gd name="T13" fmla="*/ 28 h 63"/>
                  <a:gd name="T14" fmla="*/ 334 w 115"/>
                  <a:gd name="T15" fmla="*/ 6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 h="63">
                    <a:moveTo>
                      <a:pt x="34" y="6"/>
                    </a:moveTo>
                    <a:cubicBezTo>
                      <a:pt x="0" y="7"/>
                      <a:pt x="8" y="34"/>
                      <a:pt x="24" y="42"/>
                    </a:cubicBezTo>
                    <a:cubicBezTo>
                      <a:pt x="33" y="46"/>
                      <a:pt x="40" y="45"/>
                      <a:pt x="49" y="52"/>
                    </a:cubicBezTo>
                    <a:cubicBezTo>
                      <a:pt x="58" y="59"/>
                      <a:pt x="62" y="63"/>
                      <a:pt x="74" y="55"/>
                    </a:cubicBezTo>
                    <a:cubicBezTo>
                      <a:pt x="83" y="49"/>
                      <a:pt x="85" y="40"/>
                      <a:pt x="92" y="32"/>
                    </a:cubicBezTo>
                    <a:cubicBezTo>
                      <a:pt x="100" y="25"/>
                      <a:pt x="115" y="22"/>
                      <a:pt x="108" y="10"/>
                    </a:cubicBezTo>
                    <a:cubicBezTo>
                      <a:pt x="102" y="0"/>
                      <a:pt x="89" y="1"/>
                      <a:pt x="80" y="3"/>
                    </a:cubicBezTo>
                    <a:cubicBezTo>
                      <a:pt x="68" y="5"/>
                      <a:pt x="47" y="6"/>
                      <a:pt x="34" y="6"/>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1" name="Freeform 425">
                <a:extLst>
                  <a:ext uri="{FF2B5EF4-FFF2-40B4-BE49-F238E27FC236}">
                    <a16:creationId xmlns:a16="http://schemas.microsoft.com/office/drawing/2014/main" id="{663342F1-4227-06DA-A442-BFB9A6F26B81}"/>
                  </a:ext>
                </a:extLst>
              </p:cNvPr>
              <p:cNvSpPr>
                <a:spLocks/>
              </p:cNvSpPr>
              <p:nvPr/>
            </p:nvSpPr>
            <p:spPr bwMode="auto">
              <a:xfrm>
                <a:off x="4011" y="3261"/>
                <a:ext cx="160" cy="163"/>
              </a:xfrm>
              <a:custGeom>
                <a:avLst/>
                <a:gdLst>
                  <a:gd name="T0" fmla="*/ 465 w 75"/>
                  <a:gd name="T1" fmla="*/ 148 h 76"/>
                  <a:gd name="T2" fmla="*/ 265 w 75"/>
                  <a:gd name="T3" fmla="*/ 41 h 76"/>
                  <a:gd name="T4" fmla="*/ 341 w 75"/>
                  <a:gd name="T5" fmla="*/ 257 h 76"/>
                  <a:gd name="T6" fmla="*/ 186 w 75"/>
                  <a:gd name="T7" fmla="*/ 611 h 76"/>
                  <a:gd name="T8" fmla="*/ 523 w 75"/>
                  <a:gd name="T9" fmla="*/ 362 h 76"/>
                  <a:gd name="T10" fmla="*/ 719 w 75"/>
                  <a:gd name="T11" fmla="*/ 285 h 76"/>
                  <a:gd name="T12" fmla="*/ 465 w 75"/>
                  <a:gd name="T13" fmla="*/ 148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76">
                    <a:moveTo>
                      <a:pt x="48" y="15"/>
                    </a:moveTo>
                    <a:cubicBezTo>
                      <a:pt x="41" y="8"/>
                      <a:pt x="36" y="0"/>
                      <a:pt x="27" y="4"/>
                    </a:cubicBezTo>
                    <a:cubicBezTo>
                      <a:pt x="12" y="13"/>
                      <a:pt x="34" y="19"/>
                      <a:pt x="35" y="26"/>
                    </a:cubicBezTo>
                    <a:cubicBezTo>
                      <a:pt x="36" y="37"/>
                      <a:pt x="0" y="50"/>
                      <a:pt x="19" y="62"/>
                    </a:cubicBezTo>
                    <a:cubicBezTo>
                      <a:pt x="38" y="76"/>
                      <a:pt x="44" y="44"/>
                      <a:pt x="54" y="37"/>
                    </a:cubicBezTo>
                    <a:cubicBezTo>
                      <a:pt x="59" y="33"/>
                      <a:pt x="72" y="37"/>
                      <a:pt x="74" y="29"/>
                    </a:cubicBezTo>
                    <a:cubicBezTo>
                      <a:pt x="75" y="19"/>
                      <a:pt x="57" y="24"/>
                      <a:pt x="48" y="15"/>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2" name="Freeform 426">
                <a:extLst>
                  <a:ext uri="{FF2B5EF4-FFF2-40B4-BE49-F238E27FC236}">
                    <a16:creationId xmlns:a16="http://schemas.microsoft.com/office/drawing/2014/main" id="{84D1690D-7B33-C330-26A1-E64544DDB15C}"/>
                  </a:ext>
                </a:extLst>
              </p:cNvPr>
              <p:cNvSpPr>
                <a:spLocks/>
              </p:cNvSpPr>
              <p:nvPr/>
            </p:nvSpPr>
            <p:spPr bwMode="auto">
              <a:xfrm>
                <a:off x="3924" y="3167"/>
                <a:ext cx="175" cy="94"/>
              </a:xfrm>
              <a:custGeom>
                <a:avLst/>
                <a:gdLst>
                  <a:gd name="T0" fmla="*/ 514 w 82"/>
                  <a:gd name="T1" fmla="*/ 77 h 44"/>
                  <a:gd name="T2" fmla="*/ 401 w 82"/>
                  <a:gd name="T3" fmla="*/ 389 h 44"/>
                  <a:gd name="T4" fmla="*/ 728 w 82"/>
                  <a:gd name="T5" fmla="*/ 333 h 44"/>
                  <a:gd name="T6" fmla="*/ 514 w 82"/>
                  <a:gd name="T7" fmla="*/ 77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44">
                    <a:moveTo>
                      <a:pt x="53" y="8"/>
                    </a:moveTo>
                    <a:cubicBezTo>
                      <a:pt x="30" y="0"/>
                      <a:pt x="0" y="44"/>
                      <a:pt x="41" y="40"/>
                    </a:cubicBezTo>
                    <a:cubicBezTo>
                      <a:pt x="49" y="39"/>
                      <a:pt x="71" y="41"/>
                      <a:pt x="75" y="34"/>
                    </a:cubicBezTo>
                    <a:cubicBezTo>
                      <a:pt x="82" y="20"/>
                      <a:pt x="67" y="12"/>
                      <a:pt x="53" y="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3" name="Freeform 427">
                <a:extLst>
                  <a:ext uri="{FF2B5EF4-FFF2-40B4-BE49-F238E27FC236}">
                    <a16:creationId xmlns:a16="http://schemas.microsoft.com/office/drawing/2014/main" id="{B8B5500A-30E4-F901-E9D7-F29C51095D52}"/>
                  </a:ext>
                </a:extLst>
              </p:cNvPr>
              <p:cNvSpPr>
                <a:spLocks/>
              </p:cNvSpPr>
              <p:nvPr/>
            </p:nvSpPr>
            <p:spPr bwMode="auto">
              <a:xfrm>
                <a:off x="3862" y="3242"/>
                <a:ext cx="70" cy="58"/>
              </a:xfrm>
              <a:custGeom>
                <a:avLst/>
                <a:gdLst>
                  <a:gd name="T0" fmla="*/ 172 w 33"/>
                  <a:gd name="T1" fmla="*/ 9 h 27"/>
                  <a:gd name="T2" fmla="*/ 8 w 33"/>
                  <a:gd name="T3" fmla="*/ 148 h 27"/>
                  <a:gd name="T4" fmla="*/ 248 w 33"/>
                  <a:gd name="T5" fmla="*/ 129 h 27"/>
                  <a:gd name="T6" fmla="*/ 172 w 33"/>
                  <a:gd name="T7" fmla="*/ 9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27">
                    <a:moveTo>
                      <a:pt x="18" y="1"/>
                    </a:moveTo>
                    <a:cubicBezTo>
                      <a:pt x="10" y="1"/>
                      <a:pt x="0" y="6"/>
                      <a:pt x="1" y="15"/>
                    </a:cubicBezTo>
                    <a:cubicBezTo>
                      <a:pt x="6" y="27"/>
                      <a:pt x="23" y="16"/>
                      <a:pt x="26" y="13"/>
                    </a:cubicBezTo>
                    <a:cubicBezTo>
                      <a:pt x="33" y="6"/>
                      <a:pt x="28" y="0"/>
                      <a:pt x="18" y="1"/>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4" name="Freeform 428">
                <a:extLst>
                  <a:ext uri="{FF2B5EF4-FFF2-40B4-BE49-F238E27FC236}">
                    <a16:creationId xmlns:a16="http://schemas.microsoft.com/office/drawing/2014/main" id="{CEAD233C-8434-E178-1199-EF5671FBB907}"/>
                  </a:ext>
                </a:extLst>
              </p:cNvPr>
              <p:cNvSpPr>
                <a:spLocks/>
              </p:cNvSpPr>
              <p:nvPr/>
            </p:nvSpPr>
            <p:spPr bwMode="auto">
              <a:xfrm>
                <a:off x="3650" y="3342"/>
                <a:ext cx="162" cy="71"/>
              </a:xfrm>
              <a:custGeom>
                <a:avLst/>
                <a:gdLst>
                  <a:gd name="T0" fmla="*/ 563 w 76"/>
                  <a:gd name="T1" fmla="*/ 9 h 33"/>
                  <a:gd name="T2" fmla="*/ 281 w 76"/>
                  <a:gd name="T3" fmla="*/ 310 h 33"/>
                  <a:gd name="T4" fmla="*/ 573 w 76"/>
                  <a:gd name="T5" fmla="*/ 189 h 33"/>
                  <a:gd name="T6" fmla="*/ 563 w 76"/>
                  <a:gd name="T7" fmla="*/ 9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33">
                    <a:moveTo>
                      <a:pt x="58" y="1"/>
                    </a:moveTo>
                    <a:cubicBezTo>
                      <a:pt x="44" y="0"/>
                      <a:pt x="0" y="25"/>
                      <a:pt x="29" y="31"/>
                    </a:cubicBezTo>
                    <a:cubicBezTo>
                      <a:pt x="38" y="33"/>
                      <a:pt x="51" y="22"/>
                      <a:pt x="59" y="19"/>
                    </a:cubicBezTo>
                    <a:cubicBezTo>
                      <a:pt x="71" y="13"/>
                      <a:pt x="76" y="3"/>
                      <a:pt x="58" y="1"/>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5" name="Freeform 429">
                <a:extLst>
                  <a:ext uri="{FF2B5EF4-FFF2-40B4-BE49-F238E27FC236}">
                    <a16:creationId xmlns:a16="http://schemas.microsoft.com/office/drawing/2014/main" id="{CE83C985-8130-738B-59DA-AABE986DCBD4}"/>
                  </a:ext>
                </a:extLst>
              </p:cNvPr>
              <p:cNvSpPr>
                <a:spLocks/>
              </p:cNvSpPr>
              <p:nvPr/>
            </p:nvSpPr>
            <p:spPr bwMode="auto">
              <a:xfrm>
                <a:off x="4765" y="3043"/>
                <a:ext cx="56" cy="58"/>
              </a:xfrm>
              <a:custGeom>
                <a:avLst/>
                <a:gdLst>
                  <a:gd name="T0" fmla="*/ 190 w 26"/>
                  <a:gd name="T1" fmla="*/ 69 h 27"/>
                  <a:gd name="T2" fmla="*/ 9 w 26"/>
                  <a:gd name="T3" fmla="*/ 129 h 27"/>
                  <a:gd name="T4" fmla="*/ 181 w 26"/>
                  <a:gd name="T5" fmla="*/ 269 h 27"/>
                  <a:gd name="T6" fmla="*/ 190 w 26"/>
                  <a:gd name="T7" fmla="*/ 69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7">
                    <a:moveTo>
                      <a:pt x="19" y="7"/>
                    </a:moveTo>
                    <a:cubicBezTo>
                      <a:pt x="12" y="0"/>
                      <a:pt x="1" y="6"/>
                      <a:pt x="1" y="13"/>
                    </a:cubicBezTo>
                    <a:cubicBezTo>
                      <a:pt x="0" y="20"/>
                      <a:pt x="13" y="25"/>
                      <a:pt x="18" y="27"/>
                    </a:cubicBezTo>
                    <a:cubicBezTo>
                      <a:pt x="26" y="23"/>
                      <a:pt x="25" y="12"/>
                      <a:pt x="19" y="7"/>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 name="Freeform 430">
                <a:extLst>
                  <a:ext uri="{FF2B5EF4-FFF2-40B4-BE49-F238E27FC236}">
                    <a16:creationId xmlns:a16="http://schemas.microsoft.com/office/drawing/2014/main" id="{9B9660B9-F2AF-4A96-6319-C7298E419320}"/>
                  </a:ext>
                </a:extLst>
              </p:cNvPr>
              <p:cNvSpPr>
                <a:spLocks/>
              </p:cNvSpPr>
              <p:nvPr/>
            </p:nvSpPr>
            <p:spPr bwMode="auto">
              <a:xfrm>
                <a:off x="4731" y="3120"/>
                <a:ext cx="69" cy="83"/>
              </a:xfrm>
              <a:custGeom>
                <a:avLst/>
                <a:gdLst>
                  <a:gd name="T0" fmla="*/ 242 w 32"/>
                  <a:gd name="T1" fmla="*/ 104 h 39"/>
                  <a:gd name="T2" fmla="*/ 278 w 32"/>
                  <a:gd name="T3" fmla="*/ 240 h 39"/>
                  <a:gd name="T4" fmla="*/ 242 w 32"/>
                  <a:gd name="T5" fmla="*/ 104 h 39"/>
                  <a:gd name="T6" fmla="*/ 0 60000 65536"/>
                  <a:gd name="T7" fmla="*/ 0 60000 65536"/>
                  <a:gd name="T8" fmla="*/ 0 60000 65536"/>
                </a:gdLst>
                <a:ahLst/>
                <a:cxnLst>
                  <a:cxn ang="T6">
                    <a:pos x="T0" y="T1"/>
                  </a:cxn>
                  <a:cxn ang="T7">
                    <a:pos x="T2" y="T3"/>
                  </a:cxn>
                  <a:cxn ang="T8">
                    <a:pos x="T4" y="T5"/>
                  </a:cxn>
                </a:cxnLst>
                <a:rect l="0" t="0" r="r" b="b"/>
                <a:pathLst>
                  <a:path w="32" h="39">
                    <a:moveTo>
                      <a:pt x="24" y="11"/>
                    </a:moveTo>
                    <a:cubicBezTo>
                      <a:pt x="10" y="0"/>
                      <a:pt x="0" y="39"/>
                      <a:pt x="28" y="25"/>
                    </a:cubicBezTo>
                    <a:cubicBezTo>
                      <a:pt x="32" y="18"/>
                      <a:pt x="26" y="14"/>
                      <a:pt x="24" y="11"/>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7" name="Freeform 431">
                <a:extLst>
                  <a:ext uri="{FF2B5EF4-FFF2-40B4-BE49-F238E27FC236}">
                    <a16:creationId xmlns:a16="http://schemas.microsoft.com/office/drawing/2014/main" id="{0D2DC728-BDB1-CE9D-A73A-8E57119DE284}"/>
                  </a:ext>
                </a:extLst>
              </p:cNvPr>
              <p:cNvSpPr>
                <a:spLocks/>
              </p:cNvSpPr>
              <p:nvPr/>
            </p:nvSpPr>
            <p:spPr bwMode="auto">
              <a:xfrm>
                <a:off x="4280" y="3233"/>
                <a:ext cx="79" cy="67"/>
              </a:xfrm>
              <a:custGeom>
                <a:avLst/>
                <a:gdLst>
                  <a:gd name="T0" fmla="*/ 265 w 37"/>
                  <a:gd name="T1" fmla="*/ 9 h 31"/>
                  <a:gd name="T2" fmla="*/ 120 w 37"/>
                  <a:gd name="T3" fmla="*/ 242 h 31"/>
                  <a:gd name="T4" fmla="*/ 350 w 37"/>
                  <a:gd name="T5" fmla="*/ 69 h 31"/>
                  <a:gd name="T6" fmla="*/ 265 w 37"/>
                  <a:gd name="T7" fmla="*/ 9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1">
                    <a:moveTo>
                      <a:pt x="27" y="1"/>
                    </a:moveTo>
                    <a:cubicBezTo>
                      <a:pt x="16" y="3"/>
                      <a:pt x="0" y="17"/>
                      <a:pt x="12" y="24"/>
                    </a:cubicBezTo>
                    <a:cubicBezTo>
                      <a:pt x="21" y="31"/>
                      <a:pt x="37" y="15"/>
                      <a:pt x="36" y="7"/>
                    </a:cubicBezTo>
                    <a:cubicBezTo>
                      <a:pt x="34" y="3"/>
                      <a:pt x="31" y="0"/>
                      <a:pt x="27" y="1"/>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8" name="Freeform 432">
                <a:extLst>
                  <a:ext uri="{FF2B5EF4-FFF2-40B4-BE49-F238E27FC236}">
                    <a16:creationId xmlns:a16="http://schemas.microsoft.com/office/drawing/2014/main" id="{1A23EDDB-07EE-754A-57A6-4FAA202682A6}"/>
                  </a:ext>
                </a:extLst>
              </p:cNvPr>
              <p:cNvSpPr>
                <a:spLocks/>
              </p:cNvSpPr>
              <p:nvPr/>
            </p:nvSpPr>
            <p:spPr bwMode="auto">
              <a:xfrm>
                <a:off x="4366" y="3276"/>
                <a:ext cx="47" cy="41"/>
              </a:xfrm>
              <a:custGeom>
                <a:avLst/>
                <a:gdLst>
                  <a:gd name="T0" fmla="*/ 96 w 22"/>
                  <a:gd name="T1" fmla="*/ 0 h 19"/>
                  <a:gd name="T2" fmla="*/ 9 w 22"/>
                  <a:gd name="T3" fmla="*/ 101 h 19"/>
                  <a:gd name="T4" fmla="*/ 96 w 22"/>
                  <a:gd name="T5" fmla="*/ 0 h 19"/>
                  <a:gd name="T6" fmla="*/ 0 60000 65536"/>
                  <a:gd name="T7" fmla="*/ 0 60000 65536"/>
                  <a:gd name="T8" fmla="*/ 0 60000 65536"/>
                </a:gdLst>
                <a:ahLst/>
                <a:cxnLst>
                  <a:cxn ang="T6">
                    <a:pos x="T0" y="T1"/>
                  </a:cxn>
                  <a:cxn ang="T7">
                    <a:pos x="T2" y="T3"/>
                  </a:cxn>
                  <a:cxn ang="T8">
                    <a:pos x="T4" y="T5"/>
                  </a:cxn>
                </a:cxnLst>
                <a:rect l="0" t="0" r="r" b="b"/>
                <a:pathLst>
                  <a:path w="22" h="19">
                    <a:moveTo>
                      <a:pt x="10" y="0"/>
                    </a:moveTo>
                    <a:cubicBezTo>
                      <a:pt x="4" y="0"/>
                      <a:pt x="0" y="4"/>
                      <a:pt x="1" y="10"/>
                    </a:cubicBezTo>
                    <a:cubicBezTo>
                      <a:pt x="4" y="19"/>
                      <a:pt x="22" y="3"/>
                      <a:pt x="10" y="0"/>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9" name="Freeform 433">
                <a:extLst>
                  <a:ext uri="{FF2B5EF4-FFF2-40B4-BE49-F238E27FC236}">
                    <a16:creationId xmlns:a16="http://schemas.microsoft.com/office/drawing/2014/main" id="{2BAE3CC1-11E8-FAD2-2FBD-46AC4C2091AE}"/>
                  </a:ext>
                </a:extLst>
              </p:cNvPr>
              <p:cNvSpPr>
                <a:spLocks/>
              </p:cNvSpPr>
              <p:nvPr/>
            </p:nvSpPr>
            <p:spPr bwMode="auto">
              <a:xfrm>
                <a:off x="3485" y="3351"/>
                <a:ext cx="52" cy="38"/>
              </a:xfrm>
              <a:custGeom>
                <a:avLst/>
                <a:gdLst>
                  <a:gd name="T0" fmla="*/ 121 w 24"/>
                  <a:gd name="T1" fmla="*/ 0 h 18"/>
                  <a:gd name="T2" fmla="*/ 121 w 24"/>
                  <a:gd name="T3" fmla="*/ 152 h 18"/>
                  <a:gd name="T4" fmla="*/ 121 w 24"/>
                  <a:gd name="T5" fmla="*/ 0 h 18"/>
                  <a:gd name="T6" fmla="*/ 0 60000 65536"/>
                  <a:gd name="T7" fmla="*/ 0 60000 65536"/>
                  <a:gd name="T8" fmla="*/ 0 60000 65536"/>
                </a:gdLst>
                <a:ahLst/>
                <a:cxnLst>
                  <a:cxn ang="T6">
                    <a:pos x="T0" y="T1"/>
                  </a:cxn>
                  <a:cxn ang="T7">
                    <a:pos x="T2" y="T3"/>
                  </a:cxn>
                  <a:cxn ang="T8">
                    <a:pos x="T4" y="T5"/>
                  </a:cxn>
                </a:cxnLst>
                <a:rect l="0" t="0" r="r" b="b"/>
                <a:pathLst>
                  <a:path w="24" h="18">
                    <a:moveTo>
                      <a:pt x="12" y="0"/>
                    </a:moveTo>
                    <a:cubicBezTo>
                      <a:pt x="0" y="1"/>
                      <a:pt x="6" y="15"/>
                      <a:pt x="12" y="16"/>
                    </a:cubicBezTo>
                    <a:cubicBezTo>
                      <a:pt x="21" y="18"/>
                      <a:pt x="24" y="2"/>
                      <a:pt x="12" y="0"/>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0" name="Freeform 434">
                <a:extLst>
                  <a:ext uri="{FF2B5EF4-FFF2-40B4-BE49-F238E27FC236}">
                    <a16:creationId xmlns:a16="http://schemas.microsoft.com/office/drawing/2014/main" id="{FEB732A2-0189-4411-C0C3-CA1BBEDEADB5}"/>
                  </a:ext>
                </a:extLst>
              </p:cNvPr>
              <p:cNvSpPr>
                <a:spLocks/>
              </p:cNvSpPr>
              <p:nvPr/>
            </p:nvSpPr>
            <p:spPr bwMode="auto">
              <a:xfrm>
                <a:off x="4203" y="1745"/>
                <a:ext cx="210" cy="161"/>
              </a:xfrm>
              <a:custGeom>
                <a:avLst/>
                <a:gdLst>
                  <a:gd name="T0" fmla="*/ 294 w 98"/>
                  <a:gd name="T1" fmla="*/ 41 h 75"/>
                  <a:gd name="T2" fmla="*/ 137 w 98"/>
                  <a:gd name="T3" fmla="*/ 466 h 75"/>
                  <a:gd name="T4" fmla="*/ 156 w 98"/>
                  <a:gd name="T5" fmla="*/ 691 h 75"/>
                  <a:gd name="T6" fmla="*/ 441 w 98"/>
                  <a:gd name="T7" fmla="*/ 663 h 75"/>
                  <a:gd name="T8" fmla="*/ 647 w 98"/>
                  <a:gd name="T9" fmla="*/ 502 h 75"/>
                  <a:gd name="T10" fmla="*/ 868 w 98"/>
                  <a:gd name="T11" fmla="*/ 414 h 75"/>
                  <a:gd name="T12" fmla="*/ 294 w 98"/>
                  <a:gd name="T13" fmla="*/ 41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 h="75">
                    <a:moveTo>
                      <a:pt x="30" y="4"/>
                    </a:moveTo>
                    <a:cubicBezTo>
                      <a:pt x="0" y="9"/>
                      <a:pt x="15" y="30"/>
                      <a:pt x="14" y="47"/>
                    </a:cubicBezTo>
                    <a:cubicBezTo>
                      <a:pt x="14" y="56"/>
                      <a:pt x="5" y="63"/>
                      <a:pt x="16" y="70"/>
                    </a:cubicBezTo>
                    <a:cubicBezTo>
                      <a:pt x="22" y="75"/>
                      <a:pt x="38" y="70"/>
                      <a:pt x="45" y="67"/>
                    </a:cubicBezTo>
                    <a:cubicBezTo>
                      <a:pt x="53" y="63"/>
                      <a:pt x="58" y="55"/>
                      <a:pt x="66" y="51"/>
                    </a:cubicBezTo>
                    <a:cubicBezTo>
                      <a:pt x="73" y="48"/>
                      <a:pt x="84" y="50"/>
                      <a:pt x="88" y="42"/>
                    </a:cubicBezTo>
                    <a:cubicBezTo>
                      <a:pt x="98" y="18"/>
                      <a:pt x="55" y="0"/>
                      <a:pt x="30" y="4"/>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1" name="Freeform 435">
                <a:extLst>
                  <a:ext uri="{FF2B5EF4-FFF2-40B4-BE49-F238E27FC236}">
                    <a16:creationId xmlns:a16="http://schemas.microsoft.com/office/drawing/2014/main" id="{71D3CC61-9E9A-735F-B9ED-7B2FAF801FC1}"/>
                  </a:ext>
                </a:extLst>
              </p:cNvPr>
              <p:cNvSpPr>
                <a:spLocks/>
              </p:cNvSpPr>
              <p:nvPr/>
            </p:nvSpPr>
            <p:spPr bwMode="auto">
              <a:xfrm>
                <a:off x="4377" y="1547"/>
                <a:ext cx="574" cy="489"/>
              </a:xfrm>
              <a:custGeom>
                <a:avLst/>
                <a:gdLst>
                  <a:gd name="T0" fmla="*/ 1944 w 269"/>
                  <a:gd name="T1" fmla="*/ 711 h 229"/>
                  <a:gd name="T2" fmla="*/ 2040 w 269"/>
                  <a:gd name="T3" fmla="*/ 1200 h 229"/>
                  <a:gd name="T4" fmla="*/ 2418 w 269"/>
                  <a:gd name="T5" fmla="*/ 1550 h 229"/>
                  <a:gd name="T6" fmla="*/ 2563 w 269"/>
                  <a:gd name="T7" fmla="*/ 1674 h 229"/>
                  <a:gd name="T8" fmla="*/ 2494 w 269"/>
                  <a:gd name="T9" fmla="*/ 1871 h 229"/>
                  <a:gd name="T10" fmla="*/ 2177 w 269"/>
                  <a:gd name="T11" fmla="*/ 1518 h 229"/>
                  <a:gd name="T12" fmla="*/ 2117 w 269"/>
                  <a:gd name="T13" fmla="*/ 1774 h 229"/>
                  <a:gd name="T14" fmla="*/ 1895 w 269"/>
                  <a:gd name="T15" fmla="*/ 1928 h 229"/>
                  <a:gd name="T16" fmla="*/ 1474 w 269"/>
                  <a:gd name="T17" fmla="*/ 2144 h 229"/>
                  <a:gd name="T18" fmla="*/ 634 w 269"/>
                  <a:gd name="T19" fmla="*/ 1277 h 229"/>
                  <a:gd name="T20" fmla="*/ 386 w 269"/>
                  <a:gd name="T21" fmla="*/ 1004 h 229"/>
                  <a:gd name="T22" fmla="*/ 77 w 269"/>
                  <a:gd name="T23" fmla="*/ 771 h 229"/>
                  <a:gd name="T24" fmla="*/ 506 w 269"/>
                  <a:gd name="T25" fmla="*/ 145 h 229"/>
                  <a:gd name="T26" fmla="*/ 1165 w 269"/>
                  <a:gd name="T27" fmla="*/ 205 h 229"/>
                  <a:gd name="T28" fmla="*/ 1485 w 269"/>
                  <a:gd name="T29" fmla="*/ 156 h 229"/>
                  <a:gd name="T30" fmla="*/ 1799 w 269"/>
                  <a:gd name="T31" fmla="*/ 241 h 229"/>
                  <a:gd name="T32" fmla="*/ 2196 w 269"/>
                  <a:gd name="T33" fmla="*/ 188 h 229"/>
                  <a:gd name="T34" fmla="*/ 2048 w 269"/>
                  <a:gd name="T35" fmla="*/ 594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9" h="229">
                    <a:moveTo>
                      <a:pt x="200" y="73"/>
                    </a:moveTo>
                    <a:cubicBezTo>
                      <a:pt x="188" y="87"/>
                      <a:pt x="199" y="112"/>
                      <a:pt x="210" y="123"/>
                    </a:cubicBezTo>
                    <a:cubicBezTo>
                      <a:pt x="225" y="138"/>
                      <a:pt x="229" y="154"/>
                      <a:pt x="249" y="159"/>
                    </a:cubicBezTo>
                    <a:cubicBezTo>
                      <a:pt x="263" y="162"/>
                      <a:pt x="269" y="157"/>
                      <a:pt x="264" y="172"/>
                    </a:cubicBezTo>
                    <a:cubicBezTo>
                      <a:pt x="261" y="180"/>
                      <a:pt x="266" y="191"/>
                      <a:pt x="257" y="192"/>
                    </a:cubicBezTo>
                    <a:cubicBezTo>
                      <a:pt x="239" y="194"/>
                      <a:pt x="237" y="165"/>
                      <a:pt x="224" y="156"/>
                    </a:cubicBezTo>
                    <a:cubicBezTo>
                      <a:pt x="213" y="163"/>
                      <a:pt x="221" y="174"/>
                      <a:pt x="218" y="182"/>
                    </a:cubicBezTo>
                    <a:cubicBezTo>
                      <a:pt x="215" y="195"/>
                      <a:pt x="204" y="194"/>
                      <a:pt x="195" y="198"/>
                    </a:cubicBezTo>
                    <a:cubicBezTo>
                      <a:pt x="177" y="204"/>
                      <a:pt x="175" y="229"/>
                      <a:pt x="152" y="220"/>
                    </a:cubicBezTo>
                    <a:cubicBezTo>
                      <a:pt x="112" y="206"/>
                      <a:pt x="87" y="165"/>
                      <a:pt x="65" y="131"/>
                    </a:cubicBezTo>
                    <a:cubicBezTo>
                      <a:pt x="58" y="120"/>
                      <a:pt x="50" y="110"/>
                      <a:pt x="40" y="103"/>
                    </a:cubicBezTo>
                    <a:cubicBezTo>
                      <a:pt x="31" y="96"/>
                      <a:pt x="13" y="89"/>
                      <a:pt x="8" y="79"/>
                    </a:cubicBezTo>
                    <a:cubicBezTo>
                      <a:pt x="0" y="61"/>
                      <a:pt x="37" y="23"/>
                      <a:pt x="52" y="15"/>
                    </a:cubicBezTo>
                    <a:cubicBezTo>
                      <a:pt x="79" y="0"/>
                      <a:pt x="94" y="23"/>
                      <a:pt x="120" y="21"/>
                    </a:cubicBezTo>
                    <a:cubicBezTo>
                      <a:pt x="131" y="21"/>
                      <a:pt x="142" y="16"/>
                      <a:pt x="153" y="16"/>
                    </a:cubicBezTo>
                    <a:cubicBezTo>
                      <a:pt x="165" y="16"/>
                      <a:pt x="173" y="24"/>
                      <a:pt x="185" y="25"/>
                    </a:cubicBezTo>
                    <a:cubicBezTo>
                      <a:pt x="199" y="27"/>
                      <a:pt x="215" y="7"/>
                      <a:pt x="226" y="19"/>
                    </a:cubicBezTo>
                    <a:cubicBezTo>
                      <a:pt x="241" y="35"/>
                      <a:pt x="221" y="52"/>
                      <a:pt x="211" y="6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2" name="Freeform 436">
                <a:extLst>
                  <a:ext uri="{FF2B5EF4-FFF2-40B4-BE49-F238E27FC236}">
                    <a16:creationId xmlns:a16="http://schemas.microsoft.com/office/drawing/2014/main" id="{D9C1068D-3C36-E1F5-4D31-C9F170968824}"/>
                  </a:ext>
                </a:extLst>
              </p:cNvPr>
              <p:cNvSpPr>
                <a:spLocks/>
              </p:cNvSpPr>
              <p:nvPr/>
            </p:nvSpPr>
            <p:spPr bwMode="auto">
              <a:xfrm>
                <a:off x="3671" y="1679"/>
                <a:ext cx="263" cy="96"/>
              </a:xfrm>
              <a:custGeom>
                <a:avLst/>
                <a:gdLst>
                  <a:gd name="T0" fmla="*/ 791 w 123"/>
                  <a:gd name="T1" fmla="*/ 41 h 45"/>
                  <a:gd name="T2" fmla="*/ 284 w 123"/>
                  <a:gd name="T3" fmla="*/ 145 h 45"/>
                  <a:gd name="T4" fmla="*/ 402 w 123"/>
                  <a:gd name="T5" fmla="*/ 369 h 45"/>
                  <a:gd name="T6" fmla="*/ 676 w 123"/>
                  <a:gd name="T7" fmla="*/ 350 h 45"/>
                  <a:gd name="T8" fmla="*/ 928 w 123"/>
                  <a:gd name="T9" fmla="*/ 410 h 45"/>
                  <a:gd name="T10" fmla="*/ 791 w 123"/>
                  <a:gd name="T11" fmla="*/ 41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3" h="45">
                    <a:moveTo>
                      <a:pt x="81" y="4"/>
                    </a:moveTo>
                    <a:cubicBezTo>
                      <a:pt x="67" y="0"/>
                      <a:pt x="47" y="12"/>
                      <a:pt x="29" y="15"/>
                    </a:cubicBezTo>
                    <a:cubicBezTo>
                      <a:pt x="0" y="21"/>
                      <a:pt x="18" y="42"/>
                      <a:pt x="41" y="38"/>
                    </a:cubicBezTo>
                    <a:cubicBezTo>
                      <a:pt x="52" y="36"/>
                      <a:pt x="57" y="33"/>
                      <a:pt x="69" y="36"/>
                    </a:cubicBezTo>
                    <a:cubicBezTo>
                      <a:pt x="78" y="39"/>
                      <a:pt x="85" y="45"/>
                      <a:pt x="95" y="42"/>
                    </a:cubicBezTo>
                    <a:cubicBezTo>
                      <a:pt x="123" y="35"/>
                      <a:pt x="100" y="9"/>
                      <a:pt x="81" y="4"/>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3" name="Freeform 437">
                <a:extLst>
                  <a:ext uri="{FF2B5EF4-FFF2-40B4-BE49-F238E27FC236}">
                    <a16:creationId xmlns:a16="http://schemas.microsoft.com/office/drawing/2014/main" id="{9837D067-407B-E5B0-16A1-8080A8BAA92C}"/>
                  </a:ext>
                </a:extLst>
              </p:cNvPr>
              <p:cNvSpPr>
                <a:spLocks/>
              </p:cNvSpPr>
              <p:nvPr/>
            </p:nvSpPr>
            <p:spPr bwMode="auto">
              <a:xfrm>
                <a:off x="4894" y="1677"/>
                <a:ext cx="156" cy="148"/>
              </a:xfrm>
              <a:custGeom>
                <a:avLst/>
                <a:gdLst>
                  <a:gd name="T0" fmla="*/ 498 w 73"/>
                  <a:gd name="T1" fmla="*/ 0 h 69"/>
                  <a:gd name="T2" fmla="*/ 128 w 73"/>
                  <a:gd name="T3" fmla="*/ 157 h 69"/>
                  <a:gd name="T4" fmla="*/ 77 w 73"/>
                  <a:gd name="T5" fmla="*/ 317 h 69"/>
                  <a:gd name="T6" fmla="*/ 0 w 73"/>
                  <a:gd name="T7" fmla="*/ 474 h 69"/>
                  <a:gd name="T8" fmla="*/ 353 w 73"/>
                  <a:gd name="T9" fmla="*/ 594 h 69"/>
                  <a:gd name="T10" fmla="*/ 671 w 73"/>
                  <a:gd name="T11" fmla="*/ 526 h 69"/>
                  <a:gd name="T12" fmla="*/ 635 w 73"/>
                  <a:gd name="T13" fmla="*/ 234 h 69"/>
                  <a:gd name="T14" fmla="*/ 498 w 73"/>
                  <a:gd name="T15" fmla="*/ 0 h 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69">
                    <a:moveTo>
                      <a:pt x="51" y="0"/>
                    </a:moveTo>
                    <a:cubicBezTo>
                      <a:pt x="39" y="3"/>
                      <a:pt x="22" y="7"/>
                      <a:pt x="13" y="16"/>
                    </a:cubicBezTo>
                    <a:cubicBezTo>
                      <a:pt x="7" y="22"/>
                      <a:pt x="9" y="25"/>
                      <a:pt x="8" y="32"/>
                    </a:cubicBezTo>
                    <a:cubicBezTo>
                      <a:pt x="6" y="38"/>
                      <a:pt x="0" y="42"/>
                      <a:pt x="0" y="48"/>
                    </a:cubicBezTo>
                    <a:cubicBezTo>
                      <a:pt x="0" y="63"/>
                      <a:pt x="26" y="57"/>
                      <a:pt x="36" y="60"/>
                    </a:cubicBezTo>
                    <a:cubicBezTo>
                      <a:pt x="49" y="63"/>
                      <a:pt x="62" y="69"/>
                      <a:pt x="69" y="53"/>
                    </a:cubicBezTo>
                    <a:cubicBezTo>
                      <a:pt x="73" y="44"/>
                      <a:pt x="69" y="33"/>
                      <a:pt x="65" y="24"/>
                    </a:cubicBezTo>
                    <a:cubicBezTo>
                      <a:pt x="62" y="19"/>
                      <a:pt x="52" y="8"/>
                      <a:pt x="51"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4" name="Freeform 438">
                <a:extLst>
                  <a:ext uri="{FF2B5EF4-FFF2-40B4-BE49-F238E27FC236}">
                    <a16:creationId xmlns:a16="http://schemas.microsoft.com/office/drawing/2014/main" id="{7C161C8C-A911-7851-42F9-188510A794C0}"/>
                  </a:ext>
                </a:extLst>
              </p:cNvPr>
              <p:cNvSpPr>
                <a:spLocks/>
              </p:cNvSpPr>
              <p:nvPr/>
            </p:nvSpPr>
            <p:spPr bwMode="auto">
              <a:xfrm>
                <a:off x="4641" y="2064"/>
                <a:ext cx="176" cy="124"/>
              </a:xfrm>
              <a:custGeom>
                <a:avLst/>
                <a:gdLst>
                  <a:gd name="T0" fmla="*/ 0 w 82"/>
                  <a:gd name="T1" fmla="*/ 96 h 58"/>
                  <a:gd name="T2" fmla="*/ 595 w 82"/>
                  <a:gd name="T3" fmla="*/ 470 h 58"/>
                  <a:gd name="T4" fmla="*/ 406 w 82"/>
                  <a:gd name="T5" fmla="*/ 558 h 58"/>
                  <a:gd name="T6" fmla="*/ 258 w 82"/>
                  <a:gd name="T7" fmla="*/ 458 h 58"/>
                  <a:gd name="T8" fmla="*/ 197 w 82"/>
                  <a:gd name="T9" fmla="*/ 88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8">
                    <a:moveTo>
                      <a:pt x="0" y="10"/>
                    </a:moveTo>
                    <a:cubicBezTo>
                      <a:pt x="17" y="0"/>
                      <a:pt x="82" y="21"/>
                      <a:pt x="60" y="48"/>
                    </a:cubicBezTo>
                    <a:cubicBezTo>
                      <a:pt x="57" y="52"/>
                      <a:pt x="45" y="56"/>
                      <a:pt x="41" y="57"/>
                    </a:cubicBezTo>
                    <a:cubicBezTo>
                      <a:pt x="30" y="58"/>
                      <a:pt x="32" y="57"/>
                      <a:pt x="26" y="47"/>
                    </a:cubicBezTo>
                    <a:cubicBezTo>
                      <a:pt x="20" y="36"/>
                      <a:pt x="10" y="20"/>
                      <a:pt x="20" y="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5" name="Freeform 439">
                <a:extLst>
                  <a:ext uri="{FF2B5EF4-FFF2-40B4-BE49-F238E27FC236}">
                    <a16:creationId xmlns:a16="http://schemas.microsoft.com/office/drawing/2014/main" id="{F919CEBA-A52D-3646-2660-52364FDB30D5}"/>
                  </a:ext>
                </a:extLst>
              </p:cNvPr>
              <p:cNvSpPr>
                <a:spLocks/>
              </p:cNvSpPr>
              <p:nvPr/>
            </p:nvSpPr>
            <p:spPr bwMode="auto">
              <a:xfrm>
                <a:off x="4759" y="2182"/>
                <a:ext cx="79" cy="96"/>
              </a:xfrm>
              <a:custGeom>
                <a:avLst/>
                <a:gdLst>
                  <a:gd name="T0" fmla="*/ 0 w 37"/>
                  <a:gd name="T1" fmla="*/ 156 h 45"/>
                  <a:gd name="T2" fmla="*/ 233 w 37"/>
                  <a:gd name="T3" fmla="*/ 333 h 45"/>
                  <a:gd name="T4" fmla="*/ 318 w 37"/>
                  <a:gd name="T5" fmla="*/ 0 h 45"/>
                  <a:gd name="T6" fmla="*/ 0 60000 65536"/>
                  <a:gd name="T7" fmla="*/ 0 60000 65536"/>
                  <a:gd name="T8" fmla="*/ 0 60000 65536"/>
                </a:gdLst>
                <a:ahLst/>
                <a:cxnLst>
                  <a:cxn ang="T6">
                    <a:pos x="T0" y="T1"/>
                  </a:cxn>
                  <a:cxn ang="T7">
                    <a:pos x="T2" y="T3"/>
                  </a:cxn>
                  <a:cxn ang="T8">
                    <a:pos x="T4" y="T5"/>
                  </a:cxn>
                </a:cxnLst>
                <a:rect l="0" t="0" r="r" b="b"/>
                <a:pathLst>
                  <a:path w="37" h="45">
                    <a:moveTo>
                      <a:pt x="0" y="16"/>
                    </a:moveTo>
                    <a:cubicBezTo>
                      <a:pt x="2" y="30"/>
                      <a:pt x="8" y="45"/>
                      <a:pt x="24" y="34"/>
                    </a:cubicBezTo>
                    <a:cubicBezTo>
                      <a:pt x="37" y="25"/>
                      <a:pt x="36" y="14"/>
                      <a:pt x="33"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6" name="Freeform 440">
                <a:extLst>
                  <a:ext uri="{FF2B5EF4-FFF2-40B4-BE49-F238E27FC236}">
                    <a16:creationId xmlns:a16="http://schemas.microsoft.com/office/drawing/2014/main" id="{E9C9798E-66FB-E254-6C8F-2555AAE68F7F}"/>
                  </a:ext>
                </a:extLst>
              </p:cNvPr>
              <p:cNvSpPr>
                <a:spLocks/>
              </p:cNvSpPr>
              <p:nvPr/>
            </p:nvSpPr>
            <p:spPr bwMode="auto">
              <a:xfrm>
                <a:off x="4738" y="2258"/>
                <a:ext cx="62" cy="41"/>
              </a:xfrm>
              <a:custGeom>
                <a:avLst/>
                <a:gdLst>
                  <a:gd name="T0" fmla="*/ 0 w 29"/>
                  <a:gd name="T1" fmla="*/ 190 h 19"/>
                  <a:gd name="T2" fmla="*/ 284 w 29"/>
                  <a:gd name="T3" fmla="*/ 0 h 19"/>
                  <a:gd name="T4" fmla="*/ 0 60000 65536"/>
                  <a:gd name="T5" fmla="*/ 0 60000 65536"/>
                </a:gdLst>
                <a:ahLst/>
                <a:cxnLst>
                  <a:cxn ang="T4">
                    <a:pos x="T0" y="T1"/>
                  </a:cxn>
                  <a:cxn ang="T5">
                    <a:pos x="T2" y="T3"/>
                  </a:cxn>
                </a:cxnLst>
                <a:rect l="0" t="0" r="r" b="b"/>
                <a:pathLst>
                  <a:path w="29" h="19">
                    <a:moveTo>
                      <a:pt x="0" y="19"/>
                    </a:moveTo>
                    <a:cubicBezTo>
                      <a:pt x="10" y="12"/>
                      <a:pt x="18" y="7"/>
                      <a:pt x="29"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7" name="Freeform 441">
                <a:extLst>
                  <a:ext uri="{FF2B5EF4-FFF2-40B4-BE49-F238E27FC236}">
                    <a16:creationId xmlns:a16="http://schemas.microsoft.com/office/drawing/2014/main" id="{461DBE98-76CC-3869-A412-9FBBA4D62A1E}"/>
                  </a:ext>
                </a:extLst>
              </p:cNvPr>
              <p:cNvSpPr>
                <a:spLocks/>
              </p:cNvSpPr>
              <p:nvPr/>
            </p:nvSpPr>
            <p:spPr bwMode="auto">
              <a:xfrm>
                <a:off x="4750" y="2286"/>
                <a:ext cx="210" cy="180"/>
              </a:xfrm>
              <a:custGeom>
                <a:avLst/>
                <a:gdLst>
                  <a:gd name="T0" fmla="*/ 354 w 98"/>
                  <a:gd name="T1" fmla="*/ 109 h 84"/>
                  <a:gd name="T2" fmla="*/ 96 w 98"/>
                  <a:gd name="T3" fmla="*/ 482 h 84"/>
                  <a:gd name="T4" fmla="*/ 630 w 98"/>
                  <a:gd name="T5" fmla="*/ 799 h 84"/>
                  <a:gd name="T6" fmla="*/ 924 w 98"/>
                  <a:gd name="T7" fmla="*/ 362 h 84"/>
                  <a:gd name="T8" fmla="*/ 896 w 98"/>
                  <a:gd name="T9" fmla="*/ 88 h 84"/>
                  <a:gd name="T10" fmla="*/ 759 w 98"/>
                  <a:gd name="T11" fmla="*/ 19 h 84"/>
                  <a:gd name="T12" fmla="*/ 551 w 98"/>
                  <a:gd name="T13" fmla="*/ 28 h 84"/>
                  <a:gd name="T14" fmla="*/ 354 w 98"/>
                  <a:gd name="T15" fmla="*/ 109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 h="84">
                    <a:moveTo>
                      <a:pt x="36" y="11"/>
                    </a:moveTo>
                    <a:cubicBezTo>
                      <a:pt x="18" y="15"/>
                      <a:pt x="0" y="28"/>
                      <a:pt x="10" y="49"/>
                    </a:cubicBezTo>
                    <a:cubicBezTo>
                      <a:pt x="18" y="66"/>
                      <a:pt x="46" y="84"/>
                      <a:pt x="64" y="81"/>
                    </a:cubicBezTo>
                    <a:cubicBezTo>
                      <a:pt x="90" y="76"/>
                      <a:pt x="92" y="61"/>
                      <a:pt x="94" y="37"/>
                    </a:cubicBezTo>
                    <a:cubicBezTo>
                      <a:pt x="95" y="28"/>
                      <a:pt x="98" y="16"/>
                      <a:pt x="91" y="9"/>
                    </a:cubicBezTo>
                    <a:cubicBezTo>
                      <a:pt x="87" y="5"/>
                      <a:pt x="82" y="4"/>
                      <a:pt x="77" y="2"/>
                    </a:cubicBezTo>
                    <a:cubicBezTo>
                      <a:pt x="73" y="0"/>
                      <a:pt x="60" y="0"/>
                      <a:pt x="56" y="3"/>
                    </a:cubicBezTo>
                    <a:cubicBezTo>
                      <a:pt x="49" y="7"/>
                      <a:pt x="41" y="11"/>
                      <a:pt x="36" y="1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8" name="Freeform 442">
                <a:extLst>
                  <a:ext uri="{FF2B5EF4-FFF2-40B4-BE49-F238E27FC236}">
                    <a16:creationId xmlns:a16="http://schemas.microsoft.com/office/drawing/2014/main" id="{5D8434CB-B010-FEE1-AEDF-E7B42C5B4D52}"/>
                  </a:ext>
                </a:extLst>
              </p:cNvPr>
              <p:cNvSpPr>
                <a:spLocks/>
              </p:cNvSpPr>
              <p:nvPr/>
            </p:nvSpPr>
            <p:spPr bwMode="auto">
              <a:xfrm>
                <a:off x="4785" y="2310"/>
                <a:ext cx="85" cy="145"/>
              </a:xfrm>
              <a:custGeom>
                <a:avLst/>
                <a:gdLst>
                  <a:gd name="T0" fmla="*/ 193 w 40"/>
                  <a:gd name="T1" fmla="*/ 0 h 68"/>
                  <a:gd name="T2" fmla="*/ 385 w 40"/>
                  <a:gd name="T3" fmla="*/ 659 h 68"/>
                  <a:gd name="T4" fmla="*/ 0 60000 65536"/>
                  <a:gd name="T5" fmla="*/ 0 60000 65536"/>
                </a:gdLst>
                <a:ahLst/>
                <a:cxnLst>
                  <a:cxn ang="T4">
                    <a:pos x="T0" y="T1"/>
                  </a:cxn>
                  <a:cxn ang="T5">
                    <a:pos x="T2" y="T3"/>
                  </a:cxn>
                </a:cxnLst>
                <a:rect l="0" t="0" r="r" b="b"/>
                <a:pathLst>
                  <a:path w="40" h="68">
                    <a:moveTo>
                      <a:pt x="20" y="0"/>
                    </a:moveTo>
                    <a:cubicBezTo>
                      <a:pt x="0" y="21"/>
                      <a:pt x="22" y="55"/>
                      <a:pt x="40" y="6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9" name="Freeform 443">
                <a:extLst>
                  <a:ext uri="{FF2B5EF4-FFF2-40B4-BE49-F238E27FC236}">
                    <a16:creationId xmlns:a16="http://schemas.microsoft.com/office/drawing/2014/main" id="{2AADA221-F413-C941-3DDB-805AC43DA68D}"/>
                  </a:ext>
                </a:extLst>
              </p:cNvPr>
              <p:cNvSpPr>
                <a:spLocks/>
              </p:cNvSpPr>
              <p:nvPr/>
            </p:nvSpPr>
            <p:spPr bwMode="auto">
              <a:xfrm>
                <a:off x="4710" y="2310"/>
                <a:ext cx="141" cy="261"/>
              </a:xfrm>
              <a:custGeom>
                <a:avLst/>
                <a:gdLst>
                  <a:gd name="T0" fmla="*/ 51 w 66"/>
                  <a:gd name="T1" fmla="*/ 0 h 122"/>
                  <a:gd name="T2" fmla="*/ 96 w 66"/>
                  <a:gd name="T3" fmla="*/ 197 h 122"/>
                  <a:gd name="T4" fmla="*/ 19 w 66"/>
                  <a:gd name="T5" fmla="*/ 381 h 122"/>
                  <a:gd name="T6" fmla="*/ 224 w 66"/>
                  <a:gd name="T7" fmla="*/ 663 h 122"/>
                  <a:gd name="T8" fmla="*/ 353 w 66"/>
                  <a:gd name="T9" fmla="*/ 783 h 122"/>
                  <a:gd name="T10" fmla="*/ 421 w 66"/>
                  <a:gd name="T11" fmla="*/ 961 h 122"/>
                  <a:gd name="T12" fmla="*/ 594 w 66"/>
                  <a:gd name="T13" fmla="*/ 1008 h 122"/>
                  <a:gd name="T14" fmla="*/ 547 w 66"/>
                  <a:gd name="T15" fmla="*/ 1194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22">
                    <a:moveTo>
                      <a:pt x="5" y="0"/>
                    </a:moveTo>
                    <a:cubicBezTo>
                      <a:pt x="0" y="10"/>
                      <a:pt x="10" y="12"/>
                      <a:pt x="10" y="20"/>
                    </a:cubicBezTo>
                    <a:cubicBezTo>
                      <a:pt x="11" y="29"/>
                      <a:pt x="3" y="33"/>
                      <a:pt x="2" y="39"/>
                    </a:cubicBezTo>
                    <a:cubicBezTo>
                      <a:pt x="0" y="48"/>
                      <a:pt x="16" y="60"/>
                      <a:pt x="23" y="68"/>
                    </a:cubicBezTo>
                    <a:cubicBezTo>
                      <a:pt x="27" y="72"/>
                      <a:pt x="34" y="75"/>
                      <a:pt x="36" y="80"/>
                    </a:cubicBezTo>
                    <a:cubicBezTo>
                      <a:pt x="40" y="89"/>
                      <a:pt x="32" y="92"/>
                      <a:pt x="43" y="98"/>
                    </a:cubicBezTo>
                    <a:cubicBezTo>
                      <a:pt x="49" y="102"/>
                      <a:pt x="56" y="95"/>
                      <a:pt x="61" y="103"/>
                    </a:cubicBezTo>
                    <a:cubicBezTo>
                      <a:pt x="66" y="110"/>
                      <a:pt x="62" y="118"/>
                      <a:pt x="56" y="122"/>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50" name="Freeform 444">
                <a:extLst>
                  <a:ext uri="{FF2B5EF4-FFF2-40B4-BE49-F238E27FC236}">
                    <a16:creationId xmlns:a16="http://schemas.microsoft.com/office/drawing/2014/main" id="{54D2A929-0D70-605A-E2CC-03F0E98FBD03}"/>
                  </a:ext>
                </a:extLst>
              </p:cNvPr>
              <p:cNvSpPr>
                <a:spLocks/>
              </p:cNvSpPr>
              <p:nvPr/>
            </p:nvSpPr>
            <p:spPr bwMode="auto">
              <a:xfrm>
                <a:off x="4883" y="1493"/>
                <a:ext cx="98" cy="81"/>
              </a:xfrm>
              <a:custGeom>
                <a:avLst/>
                <a:gdLst>
                  <a:gd name="T0" fmla="*/ 386 w 46"/>
                  <a:gd name="T1" fmla="*/ 117 h 38"/>
                  <a:gd name="T2" fmla="*/ 181 w 46"/>
                  <a:gd name="T3" fmla="*/ 213 h 38"/>
                  <a:gd name="T4" fmla="*/ 377 w 46"/>
                  <a:gd name="T5" fmla="*/ 318 h 38"/>
                  <a:gd name="T6" fmla="*/ 386 w 46"/>
                  <a:gd name="T7" fmla="*/ 117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40" y="12"/>
                    </a:moveTo>
                    <a:cubicBezTo>
                      <a:pt x="32" y="0"/>
                      <a:pt x="0" y="1"/>
                      <a:pt x="19" y="22"/>
                    </a:cubicBezTo>
                    <a:cubicBezTo>
                      <a:pt x="23" y="27"/>
                      <a:pt x="32" y="38"/>
                      <a:pt x="39" y="33"/>
                    </a:cubicBezTo>
                    <a:cubicBezTo>
                      <a:pt x="46" y="28"/>
                      <a:pt x="44" y="20"/>
                      <a:pt x="40" y="12"/>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51" name="Freeform 445">
                <a:extLst>
                  <a:ext uri="{FF2B5EF4-FFF2-40B4-BE49-F238E27FC236}">
                    <a16:creationId xmlns:a16="http://schemas.microsoft.com/office/drawing/2014/main" id="{0110E000-E919-98A2-2848-C73D837DFF4B}"/>
                  </a:ext>
                </a:extLst>
              </p:cNvPr>
              <p:cNvSpPr>
                <a:spLocks/>
              </p:cNvSpPr>
              <p:nvPr/>
            </p:nvSpPr>
            <p:spPr bwMode="auto">
              <a:xfrm>
                <a:off x="4941" y="1589"/>
                <a:ext cx="100" cy="88"/>
              </a:xfrm>
              <a:custGeom>
                <a:avLst/>
                <a:gdLst>
                  <a:gd name="T0" fmla="*/ 281 w 47"/>
                  <a:gd name="T1" fmla="*/ 406 h 41"/>
                  <a:gd name="T2" fmla="*/ 77 w 47"/>
                  <a:gd name="T3" fmla="*/ 180 h 41"/>
                  <a:gd name="T4" fmla="*/ 289 w 47"/>
                  <a:gd name="T5" fmla="*/ 60 h 41"/>
                  <a:gd name="T6" fmla="*/ 453 w 47"/>
                  <a:gd name="T7" fmla="*/ 88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41">
                    <a:moveTo>
                      <a:pt x="29" y="41"/>
                    </a:moveTo>
                    <a:cubicBezTo>
                      <a:pt x="28" y="26"/>
                      <a:pt x="13" y="30"/>
                      <a:pt x="8" y="18"/>
                    </a:cubicBezTo>
                    <a:cubicBezTo>
                      <a:pt x="0" y="0"/>
                      <a:pt x="20" y="3"/>
                      <a:pt x="30" y="6"/>
                    </a:cubicBezTo>
                    <a:cubicBezTo>
                      <a:pt x="35" y="7"/>
                      <a:pt x="42" y="7"/>
                      <a:pt x="47" y="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52" name="Freeform 446">
                <a:extLst>
                  <a:ext uri="{FF2B5EF4-FFF2-40B4-BE49-F238E27FC236}">
                    <a16:creationId xmlns:a16="http://schemas.microsoft.com/office/drawing/2014/main" id="{D138E6B0-CD17-51C2-2DFF-F90716DD6255}"/>
                  </a:ext>
                </a:extLst>
              </p:cNvPr>
              <p:cNvSpPr>
                <a:spLocks/>
              </p:cNvSpPr>
              <p:nvPr/>
            </p:nvSpPr>
            <p:spPr bwMode="auto">
              <a:xfrm>
                <a:off x="4618" y="1613"/>
                <a:ext cx="186" cy="220"/>
              </a:xfrm>
              <a:custGeom>
                <a:avLst/>
                <a:gdLst>
                  <a:gd name="T0" fmla="*/ 851 w 87"/>
                  <a:gd name="T1" fmla="*/ 429 h 103"/>
                  <a:gd name="T2" fmla="*/ 526 w 87"/>
                  <a:gd name="T3" fmla="*/ 0 h 103"/>
                  <a:gd name="T4" fmla="*/ 128 w 87"/>
                  <a:gd name="T5" fmla="*/ 350 h 103"/>
                  <a:gd name="T6" fmla="*/ 173 w 87"/>
                  <a:gd name="T7" fmla="*/ 884 h 103"/>
                  <a:gd name="T8" fmla="*/ 723 w 87"/>
                  <a:gd name="T9" fmla="*/ 790 h 103"/>
                  <a:gd name="T10" fmla="*/ 823 w 87"/>
                  <a:gd name="T11" fmla="*/ 703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03">
                    <a:moveTo>
                      <a:pt x="87" y="44"/>
                    </a:moveTo>
                    <a:cubicBezTo>
                      <a:pt x="82" y="25"/>
                      <a:pt x="82" y="0"/>
                      <a:pt x="54" y="0"/>
                    </a:cubicBezTo>
                    <a:cubicBezTo>
                      <a:pt x="31" y="0"/>
                      <a:pt x="19" y="17"/>
                      <a:pt x="13" y="36"/>
                    </a:cubicBezTo>
                    <a:cubicBezTo>
                      <a:pt x="7" y="54"/>
                      <a:pt x="0" y="78"/>
                      <a:pt x="18" y="91"/>
                    </a:cubicBezTo>
                    <a:cubicBezTo>
                      <a:pt x="33" y="103"/>
                      <a:pt x="60" y="92"/>
                      <a:pt x="74" y="81"/>
                    </a:cubicBezTo>
                    <a:cubicBezTo>
                      <a:pt x="77" y="78"/>
                      <a:pt x="82" y="75"/>
                      <a:pt x="84" y="72"/>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53" name="Freeform 447">
                <a:extLst>
                  <a:ext uri="{FF2B5EF4-FFF2-40B4-BE49-F238E27FC236}">
                    <a16:creationId xmlns:a16="http://schemas.microsoft.com/office/drawing/2014/main" id="{DD648D40-51FF-345A-BC71-243E578BC4BB}"/>
                  </a:ext>
                </a:extLst>
              </p:cNvPr>
              <p:cNvSpPr>
                <a:spLocks/>
              </p:cNvSpPr>
              <p:nvPr/>
            </p:nvSpPr>
            <p:spPr bwMode="auto">
              <a:xfrm>
                <a:off x="4703" y="1816"/>
                <a:ext cx="152" cy="113"/>
              </a:xfrm>
              <a:custGeom>
                <a:avLst/>
                <a:gdLst>
                  <a:gd name="T0" fmla="*/ 587 w 71"/>
                  <a:gd name="T1" fmla="*/ 0 h 53"/>
                  <a:gd name="T2" fmla="*/ 128 w 71"/>
                  <a:gd name="T3" fmla="*/ 358 h 53"/>
                  <a:gd name="T4" fmla="*/ 462 w 71"/>
                  <a:gd name="T5" fmla="*/ 454 h 53"/>
                  <a:gd name="T6" fmla="*/ 687 w 71"/>
                  <a:gd name="T7" fmla="*/ 136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53">
                    <a:moveTo>
                      <a:pt x="60" y="0"/>
                    </a:moveTo>
                    <a:cubicBezTo>
                      <a:pt x="46" y="5"/>
                      <a:pt x="0" y="16"/>
                      <a:pt x="13" y="37"/>
                    </a:cubicBezTo>
                    <a:cubicBezTo>
                      <a:pt x="19" y="47"/>
                      <a:pt x="38" y="53"/>
                      <a:pt x="47" y="47"/>
                    </a:cubicBezTo>
                    <a:cubicBezTo>
                      <a:pt x="52" y="43"/>
                      <a:pt x="71" y="16"/>
                      <a:pt x="70" y="1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54" name="Freeform 448">
                <a:extLst>
                  <a:ext uri="{FF2B5EF4-FFF2-40B4-BE49-F238E27FC236}">
                    <a16:creationId xmlns:a16="http://schemas.microsoft.com/office/drawing/2014/main" id="{42842837-0825-2DB2-11D9-1381523B7AEF}"/>
                  </a:ext>
                </a:extLst>
              </p:cNvPr>
              <p:cNvSpPr>
                <a:spLocks/>
              </p:cNvSpPr>
              <p:nvPr/>
            </p:nvSpPr>
            <p:spPr bwMode="auto">
              <a:xfrm>
                <a:off x="4652" y="1615"/>
                <a:ext cx="98" cy="103"/>
              </a:xfrm>
              <a:custGeom>
                <a:avLst/>
                <a:gdLst>
                  <a:gd name="T0" fmla="*/ 0 w 46"/>
                  <a:gd name="T1" fmla="*/ 309 h 48"/>
                  <a:gd name="T2" fmla="*/ 358 w 46"/>
                  <a:gd name="T3" fmla="*/ 378 h 48"/>
                  <a:gd name="T4" fmla="*/ 290 w 46"/>
                  <a:gd name="T5" fmla="*/ 0 h 48"/>
                  <a:gd name="T6" fmla="*/ 0 60000 65536"/>
                  <a:gd name="T7" fmla="*/ 0 60000 65536"/>
                  <a:gd name="T8" fmla="*/ 0 60000 65536"/>
                </a:gdLst>
                <a:ahLst/>
                <a:cxnLst>
                  <a:cxn ang="T6">
                    <a:pos x="T0" y="T1"/>
                  </a:cxn>
                  <a:cxn ang="T7">
                    <a:pos x="T2" y="T3"/>
                  </a:cxn>
                  <a:cxn ang="T8">
                    <a:pos x="T4" y="T5"/>
                  </a:cxn>
                </a:cxnLst>
                <a:rect l="0" t="0" r="r" b="b"/>
                <a:pathLst>
                  <a:path w="46" h="48">
                    <a:moveTo>
                      <a:pt x="0" y="31"/>
                    </a:moveTo>
                    <a:cubicBezTo>
                      <a:pt x="9" y="38"/>
                      <a:pt x="27" y="48"/>
                      <a:pt x="37" y="38"/>
                    </a:cubicBezTo>
                    <a:cubicBezTo>
                      <a:pt x="46" y="29"/>
                      <a:pt x="39" y="7"/>
                      <a:pt x="30"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55" name="Freeform 449">
                <a:extLst>
                  <a:ext uri="{FF2B5EF4-FFF2-40B4-BE49-F238E27FC236}">
                    <a16:creationId xmlns:a16="http://schemas.microsoft.com/office/drawing/2014/main" id="{BCE0E507-8D68-464E-297A-1E1F2B421C30}"/>
                  </a:ext>
                </a:extLst>
              </p:cNvPr>
              <p:cNvSpPr>
                <a:spLocks/>
              </p:cNvSpPr>
              <p:nvPr/>
            </p:nvSpPr>
            <p:spPr bwMode="auto">
              <a:xfrm>
                <a:off x="4644" y="1739"/>
                <a:ext cx="59" cy="79"/>
              </a:xfrm>
              <a:custGeom>
                <a:avLst/>
                <a:gdLst>
                  <a:gd name="T0" fmla="*/ 0 w 28"/>
                  <a:gd name="T1" fmla="*/ 233 h 37"/>
                  <a:gd name="T2" fmla="*/ 177 w 28"/>
                  <a:gd name="T3" fmla="*/ 60 h 37"/>
                  <a:gd name="T4" fmla="*/ 261 w 28"/>
                  <a:gd name="T5" fmla="*/ 361 h 37"/>
                  <a:gd name="T6" fmla="*/ 0 60000 65536"/>
                  <a:gd name="T7" fmla="*/ 0 60000 65536"/>
                  <a:gd name="T8" fmla="*/ 0 60000 65536"/>
                </a:gdLst>
                <a:ahLst/>
                <a:cxnLst>
                  <a:cxn ang="T6">
                    <a:pos x="T0" y="T1"/>
                  </a:cxn>
                  <a:cxn ang="T7">
                    <a:pos x="T2" y="T3"/>
                  </a:cxn>
                  <a:cxn ang="T8">
                    <a:pos x="T4" y="T5"/>
                  </a:cxn>
                </a:cxnLst>
                <a:rect l="0" t="0" r="r" b="b"/>
                <a:pathLst>
                  <a:path w="28" h="37">
                    <a:moveTo>
                      <a:pt x="0" y="24"/>
                    </a:moveTo>
                    <a:cubicBezTo>
                      <a:pt x="3" y="17"/>
                      <a:pt x="9" y="0"/>
                      <a:pt x="19" y="6"/>
                    </a:cubicBezTo>
                    <a:cubicBezTo>
                      <a:pt x="28" y="10"/>
                      <a:pt x="25" y="33"/>
                      <a:pt x="28" y="3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56" name="Freeform 450">
                <a:extLst>
                  <a:ext uri="{FF2B5EF4-FFF2-40B4-BE49-F238E27FC236}">
                    <a16:creationId xmlns:a16="http://schemas.microsoft.com/office/drawing/2014/main" id="{4AED773C-1C59-33C8-16EE-37FF621735A6}"/>
                  </a:ext>
                </a:extLst>
              </p:cNvPr>
              <p:cNvSpPr>
                <a:spLocks/>
              </p:cNvSpPr>
              <p:nvPr/>
            </p:nvSpPr>
            <p:spPr bwMode="auto">
              <a:xfrm>
                <a:off x="4800" y="1587"/>
                <a:ext cx="40" cy="77"/>
              </a:xfrm>
              <a:custGeom>
                <a:avLst/>
                <a:gdLst>
                  <a:gd name="T0" fmla="*/ 76 w 19"/>
                  <a:gd name="T1" fmla="*/ 0 h 36"/>
                  <a:gd name="T2" fmla="*/ 177 w 19"/>
                  <a:gd name="T3" fmla="*/ 353 h 36"/>
                  <a:gd name="T4" fmla="*/ 0 60000 65536"/>
                  <a:gd name="T5" fmla="*/ 0 60000 65536"/>
                </a:gdLst>
                <a:ahLst/>
                <a:cxnLst>
                  <a:cxn ang="T4">
                    <a:pos x="T0" y="T1"/>
                  </a:cxn>
                  <a:cxn ang="T5">
                    <a:pos x="T2" y="T3"/>
                  </a:cxn>
                </a:cxnLst>
                <a:rect l="0" t="0" r="r" b="b"/>
                <a:pathLst>
                  <a:path w="19" h="36">
                    <a:moveTo>
                      <a:pt x="8" y="0"/>
                    </a:moveTo>
                    <a:cubicBezTo>
                      <a:pt x="0" y="11"/>
                      <a:pt x="5" y="34"/>
                      <a:pt x="19" y="36"/>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57" name="Freeform 451">
                <a:extLst>
                  <a:ext uri="{FF2B5EF4-FFF2-40B4-BE49-F238E27FC236}">
                    <a16:creationId xmlns:a16="http://schemas.microsoft.com/office/drawing/2014/main" id="{D8574C49-0C94-E335-BAFF-23CCC4534AD3}"/>
                  </a:ext>
                </a:extLst>
              </p:cNvPr>
              <p:cNvSpPr>
                <a:spLocks/>
              </p:cNvSpPr>
              <p:nvPr/>
            </p:nvSpPr>
            <p:spPr bwMode="auto">
              <a:xfrm>
                <a:off x="4812" y="1602"/>
                <a:ext cx="56" cy="13"/>
              </a:xfrm>
              <a:custGeom>
                <a:avLst/>
                <a:gdLst>
                  <a:gd name="T0" fmla="*/ 261 w 26"/>
                  <a:gd name="T1" fmla="*/ 0 h 6"/>
                  <a:gd name="T2" fmla="*/ 0 w 26"/>
                  <a:gd name="T3" fmla="*/ 33 h 6"/>
                  <a:gd name="T4" fmla="*/ 0 60000 65536"/>
                  <a:gd name="T5" fmla="*/ 0 60000 65536"/>
                </a:gdLst>
                <a:ahLst/>
                <a:cxnLst>
                  <a:cxn ang="T4">
                    <a:pos x="T0" y="T1"/>
                  </a:cxn>
                  <a:cxn ang="T5">
                    <a:pos x="T2" y="T3"/>
                  </a:cxn>
                </a:cxnLst>
                <a:rect l="0" t="0" r="r" b="b"/>
                <a:pathLst>
                  <a:path w="26" h="6">
                    <a:moveTo>
                      <a:pt x="26" y="0"/>
                    </a:moveTo>
                    <a:cubicBezTo>
                      <a:pt x="20" y="5"/>
                      <a:pt x="8" y="6"/>
                      <a:pt x="0" y="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58" name="Freeform 452">
                <a:extLst>
                  <a:ext uri="{FF2B5EF4-FFF2-40B4-BE49-F238E27FC236}">
                    <a16:creationId xmlns:a16="http://schemas.microsoft.com/office/drawing/2014/main" id="{EF2ED507-8577-F04C-F8EB-9BBA3847B554}"/>
                  </a:ext>
                </a:extLst>
              </p:cNvPr>
              <p:cNvSpPr>
                <a:spLocks/>
              </p:cNvSpPr>
              <p:nvPr/>
            </p:nvSpPr>
            <p:spPr bwMode="auto">
              <a:xfrm>
                <a:off x="3994" y="1792"/>
                <a:ext cx="662" cy="387"/>
              </a:xfrm>
              <a:custGeom>
                <a:avLst/>
                <a:gdLst>
                  <a:gd name="T0" fmla="*/ 2513 w 310"/>
                  <a:gd name="T1" fmla="*/ 1728 h 181"/>
                  <a:gd name="T2" fmla="*/ 2708 w 310"/>
                  <a:gd name="T3" fmla="*/ 1486 h 181"/>
                  <a:gd name="T4" fmla="*/ 2804 w 310"/>
                  <a:gd name="T5" fmla="*/ 1261 h 181"/>
                  <a:gd name="T6" fmla="*/ 3020 w 310"/>
                  <a:gd name="T7" fmla="*/ 1133 h 181"/>
                  <a:gd name="T8" fmla="*/ 2815 w 310"/>
                  <a:gd name="T9" fmla="*/ 969 h 181"/>
                  <a:gd name="T10" fmla="*/ 2281 w 310"/>
                  <a:gd name="T11" fmla="*/ 607 h 181"/>
                  <a:gd name="T12" fmla="*/ 1811 w 310"/>
                  <a:gd name="T13" fmla="*/ 361 h 181"/>
                  <a:gd name="T14" fmla="*/ 788 w 310"/>
                  <a:gd name="T15" fmla="*/ 507 h 181"/>
                  <a:gd name="T16" fmla="*/ 602 w 310"/>
                  <a:gd name="T17" fmla="*/ 342 h 181"/>
                  <a:gd name="T18" fmla="*/ 410 w 310"/>
                  <a:gd name="T19" fmla="*/ 242 h 181"/>
                  <a:gd name="T20" fmla="*/ 241 w 310"/>
                  <a:gd name="T21" fmla="*/ 109 h 181"/>
                  <a:gd name="T22" fmla="*/ 19 w 310"/>
                  <a:gd name="T23" fmla="*/ 9 h 181"/>
                  <a:gd name="T24" fmla="*/ 128 w 310"/>
                  <a:gd name="T25" fmla="*/ 265 h 181"/>
                  <a:gd name="T26" fmla="*/ 233 w 310"/>
                  <a:gd name="T27" fmla="*/ 458 h 181"/>
                  <a:gd name="T28" fmla="*/ 470 w 310"/>
                  <a:gd name="T29" fmla="*/ 558 h 181"/>
                  <a:gd name="T30" fmla="*/ 574 w 310"/>
                  <a:gd name="T31" fmla="*/ 731 h 181"/>
                  <a:gd name="T32" fmla="*/ 1063 w 310"/>
                  <a:gd name="T33" fmla="*/ 832 h 181"/>
                  <a:gd name="T34" fmla="*/ 1286 w 310"/>
                  <a:gd name="T35" fmla="*/ 979 h 181"/>
                  <a:gd name="T36" fmla="*/ 1595 w 310"/>
                  <a:gd name="T37" fmla="*/ 936 h 181"/>
                  <a:gd name="T38" fmla="*/ 2394 w 310"/>
                  <a:gd name="T39" fmla="*/ 1409 h 181"/>
                  <a:gd name="T40" fmla="*/ 2065 w 310"/>
                  <a:gd name="T41" fmla="*/ 1253 h 181"/>
                  <a:gd name="T42" fmla="*/ 1696 w 310"/>
                  <a:gd name="T43" fmla="*/ 1229 h 181"/>
                  <a:gd name="T44" fmla="*/ 1510 w 310"/>
                  <a:gd name="T45" fmla="*/ 1495 h 181"/>
                  <a:gd name="T46" fmla="*/ 1732 w 310"/>
                  <a:gd name="T47" fmla="*/ 1760 h 1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0" h="181">
                    <a:moveTo>
                      <a:pt x="258" y="177"/>
                    </a:moveTo>
                    <a:cubicBezTo>
                      <a:pt x="267" y="172"/>
                      <a:pt x="276" y="164"/>
                      <a:pt x="278" y="152"/>
                    </a:cubicBezTo>
                    <a:cubicBezTo>
                      <a:pt x="280" y="139"/>
                      <a:pt x="273" y="134"/>
                      <a:pt x="288" y="129"/>
                    </a:cubicBezTo>
                    <a:cubicBezTo>
                      <a:pt x="295" y="127"/>
                      <a:pt x="310" y="130"/>
                      <a:pt x="310" y="116"/>
                    </a:cubicBezTo>
                    <a:cubicBezTo>
                      <a:pt x="310" y="104"/>
                      <a:pt x="296" y="103"/>
                      <a:pt x="289" y="99"/>
                    </a:cubicBezTo>
                    <a:cubicBezTo>
                      <a:pt x="268" y="89"/>
                      <a:pt x="256" y="71"/>
                      <a:pt x="234" y="62"/>
                    </a:cubicBezTo>
                    <a:cubicBezTo>
                      <a:pt x="215" y="56"/>
                      <a:pt x="205" y="35"/>
                      <a:pt x="186" y="37"/>
                    </a:cubicBezTo>
                    <a:cubicBezTo>
                      <a:pt x="154" y="41"/>
                      <a:pt x="112" y="75"/>
                      <a:pt x="81" y="52"/>
                    </a:cubicBezTo>
                    <a:cubicBezTo>
                      <a:pt x="75" y="47"/>
                      <a:pt x="68" y="40"/>
                      <a:pt x="62" y="35"/>
                    </a:cubicBezTo>
                    <a:cubicBezTo>
                      <a:pt x="53" y="28"/>
                      <a:pt x="53" y="28"/>
                      <a:pt x="42" y="25"/>
                    </a:cubicBezTo>
                    <a:cubicBezTo>
                      <a:pt x="28" y="22"/>
                      <a:pt x="33" y="23"/>
                      <a:pt x="25" y="11"/>
                    </a:cubicBezTo>
                    <a:cubicBezTo>
                      <a:pt x="19" y="1"/>
                      <a:pt x="13" y="0"/>
                      <a:pt x="2" y="1"/>
                    </a:cubicBezTo>
                    <a:cubicBezTo>
                      <a:pt x="0" y="13"/>
                      <a:pt x="6" y="19"/>
                      <a:pt x="13" y="27"/>
                    </a:cubicBezTo>
                    <a:cubicBezTo>
                      <a:pt x="19" y="33"/>
                      <a:pt x="21" y="44"/>
                      <a:pt x="24" y="47"/>
                    </a:cubicBezTo>
                    <a:cubicBezTo>
                      <a:pt x="33" y="53"/>
                      <a:pt x="44" y="41"/>
                      <a:pt x="48" y="57"/>
                    </a:cubicBezTo>
                    <a:cubicBezTo>
                      <a:pt x="52" y="71"/>
                      <a:pt x="42" y="68"/>
                      <a:pt x="59" y="75"/>
                    </a:cubicBezTo>
                    <a:cubicBezTo>
                      <a:pt x="79" y="83"/>
                      <a:pt x="97" y="64"/>
                      <a:pt x="109" y="85"/>
                    </a:cubicBezTo>
                    <a:cubicBezTo>
                      <a:pt x="116" y="96"/>
                      <a:pt x="117" y="101"/>
                      <a:pt x="132" y="100"/>
                    </a:cubicBezTo>
                    <a:cubicBezTo>
                      <a:pt x="143" y="99"/>
                      <a:pt x="153" y="96"/>
                      <a:pt x="164" y="96"/>
                    </a:cubicBezTo>
                    <a:cubicBezTo>
                      <a:pt x="194" y="96"/>
                      <a:pt x="243" y="109"/>
                      <a:pt x="246" y="144"/>
                    </a:cubicBezTo>
                    <a:cubicBezTo>
                      <a:pt x="236" y="149"/>
                      <a:pt x="222" y="131"/>
                      <a:pt x="212" y="128"/>
                    </a:cubicBezTo>
                    <a:cubicBezTo>
                      <a:pt x="200" y="123"/>
                      <a:pt x="186" y="123"/>
                      <a:pt x="174" y="126"/>
                    </a:cubicBezTo>
                    <a:cubicBezTo>
                      <a:pt x="158" y="131"/>
                      <a:pt x="153" y="138"/>
                      <a:pt x="155" y="153"/>
                    </a:cubicBezTo>
                    <a:cubicBezTo>
                      <a:pt x="157" y="163"/>
                      <a:pt x="165" y="181"/>
                      <a:pt x="178" y="18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59" name="Freeform 453">
                <a:extLst>
                  <a:ext uri="{FF2B5EF4-FFF2-40B4-BE49-F238E27FC236}">
                    <a16:creationId xmlns:a16="http://schemas.microsoft.com/office/drawing/2014/main" id="{16503AAD-0CF3-8B40-6713-CD234DB6926A}"/>
                  </a:ext>
                </a:extLst>
              </p:cNvPr>
              <p:cNvSpPr>
                <a:spLocks/>
              </p:cNvSpPr>
              <p:nvPr/>
            </p:nvSpPr>
            <p:spPr bwMode="auto">
              <a:xfrm>
                <a:off x="3951" y="1912"/>
                <a:ext cx="690" cy="295"/>
              </a:xfrm>
              <a:custGeom>
                <a:avLst/>
                <a:gdLst>
                  <a:gd name="T0" fmla="*/ 684 w 323"/>
                  <a:gd name="T1" fmla="*/ 77 h 138"/>
                  <a:gd name="T2" fmla="*/ 534 w 323"/>
                  <a:gd name="T3" fmla="*/ 265 h 138"/>
                  <a:gd name="T4" fmla="*/ 333 w 323"/>
                  <a:gd name="T5" fmla="*/ 60 h 138"/>
                  <a:gd name="T6" fmla="*/ 60 w 323"/>
                  <a:gd name="T7" fmla="*/ 88 h 138"/>
                  <a:gd name="T8" fmla="*/ 233 w 323"/>
                  <a:gd name="T9" fmla="*/ 301 h 138"/>
                  <a:gd name="T10" fmla="*/ 626 w 323"/>
                  <a:gd name="T11" fmla="*/ 703 h 138"/>
                  <a:gd name="T12" fmla="*/ 1045 w 323"/>
                  <a:gd name="T13" fmla="*/ 1092 h 138"/>
                  <a:gd name="T14" fmla="*/ 1587 w 323"/>
                  <a:gd name="T15" fmla="*/ 1330 h 138"/>
                  <a:gd name="T16" fmla="*/ 2213 w 323"/>
                  <a:gd name="T17" fmla="*/ 1298 h 138"/>
                  <a:gd name="T18" fmla="*/ 2760 w 323"/>
                  <a:gd name="T19" fmla="*/ 1142 h 138"/>
                  <a:gd name="T20" fmla="*/ 2961 w 323"/>
                  <a:gd name="T21" fmla="*/ 947 h 138"/>
                  <a:gd name="T22" fmla="*/ 3044 w 323"/>
                  <a:gd name="T23" fmla="*/ 723 h 138"/>
                  <a:gd name="T24" fmla="*/ 3149 w 323"/>
                  <a:gd name="T25" fmla="*/ 791 h 1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3" h="138">
                    <a:moveTo>
                      <a:pt x="70" y="8"/>
                    </a:moveTo>
                    <a:cubicBezTo>
                      <a:pt x="66" y="17"/>
                      <a:pt x="70" y="29"/>
                      <a:pt x="55" y="27"/>
                    </a:cubicBezTo>
                    <a:cubicBezTo>
                      <a:pt x="43" y="26"/>
                      <a:pt x="43" y="13"/>
                      <a:pt x="34" y="6"/>
                    </a:cubicBezTo>
                    <a:cubicBezTo>
                      <a:pt x="28" y="2"/>
                      <a:pt x="10" y="0"/>
                      <a:pt x="6" y="9"/>
                    </a:cubicBezTo>
                    <a:cubicBezTo>
                      <a:pt x="0" y="22"/>
                      <a:pt x="17" y="29"/>
                      <a:pt x="24" y="31"/>
                    </a:cubicBezTo>
                    <a:cubicBezTo>
                      <a:pt x="46" y="39"/>
                      <a:pt x="58" y="48"/>
                      <a:pt x="64" y="72"/>
                    </a:cubicBezTo>
                    <a:cubicBezTo>
                      <a:pt x="69" y="91"/>
                      <a:pt x="89" y="103"/>
                      <a:pt x="107" y="112"/>
                    </a:cubicBezTo>
                    <a:cubicBezTo>
                      <a:pt x="124" y="121"/>
                      <a:pt x="142" y="133"/>
                      <a:pt x="163" y="136"/>
                    </a:cubicBezTo>
                    <a:cubicBezTo>
                      <a:pt x="184" y="138"/>
                      <a:pt x="206" y="137"/>
                      <a:pt x="227" y="133"/>
                    </a:cubicBezTo>
                    <a:cubicBezTo>
                      <a:pt x="246" y="129"/>
                      <a:pt x="267" y="130"/>
                      <a:pt x="283" y="117"/>
                    </a:cubicBezTo>
                    <a:cubicBezTo>
                      <a:pt x="288" y="113"/>
                      <a:pt x="302" y="103"/>
                      <a:pt x="304" y="97"/>
                    </a:cubicBezTo>
                    <a:cubicBezTo>
                      <a:pt x="307" y="89"/>
                      <a:pt x="296" y="75"/>
                      <a:pt x="312" y="74"/>
                    </a:cubicBezTo>
                    <a:cubicBezTo>
                      <a:pt x="319" y="74"/>
                      <a:pt x="318" y="80"/>
                      <a:pt x="323" y="8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60" name="Freeform 454">
                <a:extLst>
                  <a:ext uri="{FF2B5EF4-FFF2-40B4-BE49-F238E27FC236}">
                    <a16:creationId xmlns:a16="http://schemas.microsoft.com/office/drawing/2014/main" id="{96DE7ADC-CDA0-43C5-313C-35A47204E903}"/>
                  </a:ext>
                </a:extLst>
              </p:cNvPr>
              <p:cNvSpPr>
                <a:spLocks/>
              </p:cNvSpPr>
              <p:nvPr/>
            </p:nvSpPr>
            <p:spPr bwMode="auto">
              <a:xfrm>
                <a:off x="3971" y="2378"/>
                <a:ext cx="70" cy="152"/>
              </a:xfrm>
              <a:custGeom>
                <a:avLst/>
                <a:gdLst>
                  <a:gd name="T0" fmla="*/ 85 w 33"/>
                  <a:gd name="T1" fmla="*/ 696 h 71"/>
                  <a:gd name="T2" fmla="*/ 314 w 33"/>
                  <a:gd name="T3" fmla="*/ 0 h 71"/>
                  <a:gd name="T4" fmla="*/ 0 60000 65536"/>
                  <a:gd name="T5" fmla="*/ 0 60000 65536"/>
                </a:gdLst>
                <a:ahLst/>
                <a:cxnLst>
                  <a:cxn ang="T4">
                    <a:pos x="T0" y="T1"/>
                  </a:cxn>
                  <a:cxn ang="T5">
                    <a:pos x="T2" y="T3"/>
                  </a:cxn>
                </a:cxnLst>
                <a:rect l="0" t="0" r="r" b="b"/>
                <a:pathLst>
                  <a:path w="33" h="71">
                    <a:moveTo>
                      <a:pt x="9" y="71"/>
                    </a:moveTo>
                    <a:cubicBezTo>
                      <a:pt x="0" y="45"/>
                      <a:pt x="29" y="23"/>
                      <a:pt x="33"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61" name="Freeform 455">
                <a:extLst>
                  <a:ext uri="{FF2B5EF4-FFF2-40B4-BE49-F238E27FC236}">
                    <a16:creationId xmlns:a16="http://schemas.microsoft.com/office/drawing/2014/main" id="{A3CECE98-C6C9-8CF3-FEB2-81851FA56F08}"/>
                  </a:ext>
                </a:extLst>
              </p:cNvPr>
              <p:cNvSpPr>
                <a:spLocks/>
              </p:cNvSpPr>
              <p:nvPr/>
            </p:nvSpPr>
            <p:spPr bwMode="auto">
              <a:xfrm>
                <a:off x="3855" y="2387"/>
                <a:ext cx="86" cy="177"/>
              </a:xfrm>
              <a:custGeom>
                <a:avLst/>
                <a:gdLst>
                  <a:gd name="T0" fmla="*/ 389 w 40"/>
                  <a:gd name="T1" fmla="*/ 0 h 83"/>
                  <a:gd name="T2" fmla="*/ 398 w 40"/>
                  <a:gd name="T3" fmla="*/ 301 h 83"/>
                  <a:gd name="T4" fmla="*/ 258 w 40"/>
                  <a:gd name="T5" fmla="*/ 437 h 83"/>
                  <a:gd name="T6" fmla="*/ 148 w 40"/>
                  <a:gd name="T7" fmla="*/ 804 h 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83">
                    <a:moveTo>
                      <a:pt x="39" y="0"/>
                    </a:moveTo>
                    <a:cubicBezTo>
                      <a:pt x="34" y="9"/>
                      <a:pt x="40" y="21"/>
                      <a:pt x="40" y="31"/>
                    </a:cubicBezTo>
                    <a:cubicBezTo>
                      <a:pt x="40" y="46"/>
                      <a:pt x="38" y="47"/>
                      <a:pt x="26" y="45"/>
                    </a:cubicBezTo>
                    <a:cubicBezTo>
                      <a:pt x="0" y="42"/>
                      <a:pt x="16" y="66"/>
                      <a:pt x="15" y="8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62" name="Freeform 456">
                <a:extLst>
                  <a:ext uri="{FF2B5EF4-FFF2-40B4-BE49-F238E27FC236}">
                    <a16:creationId xmlns:a16="http://schemas.microsoft.com/office/drawing/2014/main" id="{B9F86B36-FF16-CA41-CD11-8875884C0B6E}"/>
                  </a:ext>
                </a:extLst>
              </p:cNvPr>
              <p:cNvSpPr>
                <a:spLocks/>
              </p:cNvSpPr>
              <p:nvPr/>
            </p:nvSpPr>
            <p:spPr bwMode="auto">
              <a:xfrm>
                <a:off x="4007" y="2427"/>
                <a:ext cx="64" cy="137"/>
              </a:xfrm>
              <a:custGeom>
                <a:avLst/>
                <a:gdLst>
                  <a:gd name="T0" fmla="*/ 0 w 30"/>
                  <a:gd name="T1" fmla="*/ 109 h 64"/>
                  <a:gd name="T2" fmla="*/ 164 w 30"/>
                  <a:gd name="T3" fmla="*/ 9 h 64"/>
                  <a:gd name="T4" fmla="*/ 273 w 30"/>
                  <a:gd name="T5" fmla="*/ 197 h 64"/>
                  <a:gd name="T6" fmla="*/ 250 w 30"/>
                  <a:gd name="T7" fmla="*/ 441 h 64"/>
                  <a:gd name="T8" fmla="*/ 128 w 30"/>
                  <a:gd name="T9" fmla="*/ 627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64">
                    <a:moveTo>
                      <a:pt x="0" y="11"/>
                    </a:moveTo>
                    <a:cubicBezTo>
                      <a:pt x="1" y="5"/>
                      <a:pt x="10" y="0"/>
                      <a:pt x="17" y="1"/>
                    </a:cubicBezTo>
                    <a:cubicBezTo>
                      <a:pt x="26" y="3"/>
                      <a:pt x="27" y="13"/>
                      <a:pt x="28" y="20"/>
                    </a:cubicBezTo>
                    <a:cubicBezTo>
                      <a:pt x="29" y="28"/>
                      <a:pt x="30" y="37"/>
                      <a:pt x="26" y="45"/>
                    </a:cubicBezTo>
                    <a:cubicBezTo>
                      <a:pt x="23" y="52"/>
                      <a:pt x="15" y="56"/>
                      <a:pt x="13" y="6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63" name="Freeform 457">
                <a:extLst>
                  <a:ext uri="{FF2B5EF4-FFF2-40B4-BE49-F238E27FC236}">
                    <a16:creationId xmlns:a16="http://schemas.microsoft.com/office/drawing/2014/main" id="{4107FF76-A48A-47BD-C1BD-B6D54F3D1031}"/>
                  </a:ext>
                </a:extLst>
              </p:cNvPr>
              <p:cNvSpPr>
                <a:spLocks/>
              </p:cNvSpPr>
              <p:nvPr/>
            </p:nvSpPr>
            <p:spPr bwMode="auto">
              <a:xfrm>
                <a:off x="4050" y="2408"/>
                <a:ext cx="104" cy="180"/>
              </a:xfrm>
              <a:custGeom>
                <a:avLst/>
                <a:gdLst>
                  <a:gd name="T0" fmla="*/ 0 w 49"/>
                  <a:gd name="T1" fmla="*/ 827 h 84"/>
                  <a:gd name="T2" fmla="*/ 221 w 49"/>
                  <a:gd name="T3" fmla="*/ 394 h 84"/>
                  <a:gd name="T4" fmla="*/ 469 w 49"/>
                  <a:gd name="T5" fmla="*/ 0 h 84"/>
                  <a:gd name="T6" fmla="*/ 0 60000 65536"/>
                  <a:gd name="T7" fmla="*/ 0 60000 65536"/>
                  <a:gd name="T8" fmla="*/ 0 60000 65536"/>
                </a:gdLst>
                <a:ahLst/>
                <a:cxnLst>
                  <a:cxn ang="T6">
                    <a:pos x="T0" y="T1"/>
                  </a:cxn>
                  <a:cxn ang="T7">
                    <a:pos x="T2" y="T3"/>
                  </a:cxn>
                  <a:cxn ang="T8">
                    <a:pos x="T4" y="T5"/>
                  </a:cxn>
                </a:cxnLst>
                <a:rect l="0" t="0" r="r" b="b"/>
                <a:pathLst>
                  <a:path w="49" h="84">
                    <a:moveTo>
                      <a:pt x="0" y="84"/>
                    </a:moveTo>
                    <a:cubicBezTo>
                      <a:pt x="15" y="72"/>
                      <a:pt x="17" y="57"/>
                      <a:pt x="23" y="40"/>
                    </a:cubicBezTo>
                    <a:cubicBezTo>
                      <a:pt x="28" y="23"/>
                      <a:pt x="45" y="18"/>
                      <a:pt x="49"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64" name="Freeform 458">
                <a:extLst>
                  <a:ext uri="{FF2B5EF4-FFF2-40B4-BE49-F238E27FC236}">
                    <a16:creationId xmlns:a16="http://schemas.microsoft.com/office/drawing/2014/main" id="{C4F43461-49F5-C90B-A354-0D20FD1C7248}"/>
                  </a:ext>
                </a:extLst>
              </p:cNvPr>
              <p:cNvSpPr>
                <a:spLocks/>
              </p:cNvSpPr>
              <p:nvPr/>
            </p:nvSpPr>
            <p:spPr bwMode="auto">
              <a:xfrm>
                <a:off x="4088" y="2425"/>
                <a:ext cx="103" cy="103"/>
              </a:xfrm>
              <a:custGeom>
                <a:avLst/>
                <a:gdLst>
                  <a:gd name="T0" fmla="*/ 0 w 48"/>
                  <a:gd name="T1" fmla="*/ 474 h 48"/>
                  <a:gd name="T2" fmla="*/ 120 w 48"/>
                  <a:gd name="T3" fmla="*/ 365 h 48"/>
                  <a:gd name="T4" fmla="*/ 309 w 48"/>
                  <a:gd name="T5" fmla="*/ 285 h 48"/>
                  <a:gd name="T6" fmla="*/ 474 w 48"/>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48">
                    <a:moveTo>
                      <a:pt x="0" y="48"/>
                    </a:moveTo>
                    <a:cubicBezTo>
                      <a:pt x="4" y="45"/>
                      <a:pt x="8" y="40"/>
                      <a:pt x="12" y="37"/>
                    </a:cubicBezTo>
                    <a:cubicBezTo>
                      <a:pt x="18" y="33"/>
                      <a:pt x="26" y="33"/>
                      <a:pt x="31" y="29"/>
                    </a:cubicBezTo>
                    <a:cubicBezTo>
                      <a:pt x="43" y="23"/>
                      <a:pt x="45" y="12"/>
                      <a:pt x="48"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65" name="Freeform 459">
                <a:extLst>
                  <a:ext uri="{FF2B5EF4-FFF2-40B4-BE49-F238E27FC236}">
                    <a16:creationId xmlns:a16="http://schemas.microsoft.com/office/drawing/2014/main" id="{4141336C-154B-C5B4-2558-E5543175EDC0}"/>
                  </a:ext>
                </a:extLst>
              </p:cNvPr>
              <p:cNvSpPr>
                <a:spLocks/>
              </p:cNvSpPr>
              <p:nvPr/>
            </p:nvSpPr>
            <p:spPr bwMode="auto">
              <a:xfrm>
                <a:off x="4101" y="2438"/>
                <a:ext cx="87" cy="169"/>
              </a:xfrm>
              <a:custGeom>
                <a:avLst/>
                <a:gdLst>
                  <a:gd name="T0" fmla="*/ 393 w 41"/>
                  <a:gd name="T1" fmla="*/ 0 h 79"/>
                  <a:gd name="T2" fmla="*/ 248 w 41"/>
                  <a:gd name="T3" fmla="*/ 449 h 79"/>
                  <a:gd name="T4" fmla="*/ 144 w 41"/>
                  <a:gd name="T5" fmla="*/ 618 h 79"/>
                  <a:gd name="T6" fmla="*/ 0 w 41"/>
                  <a:gd name="T7" fmla="*/ 774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79">
                    <a:moveTo>
                      <a:pt x="41" y="0"/>
                    </a:moveTo>
                    <a:cubicBezTo>
                      <a:pt x="39" y="19"/>
                      <a:pt x="35" y="29"/>
                      <a:pt x="26" y="46"/>
                    </a:cubicBezTo>
                    <a:cubicBezTo>
                      <a:pt x="22" y="51"/>
                      <a:pt x="20" y="58"/>
                      <a:pt x="15" y="63"/>
                    </a:cubicBezTo>
                    <a:cubicBezTo>
                      <a:pt x="11" y="69"/>
                      <a:pt x="3" y="73"/>
                      <a:pt x="0" y="7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66" name="Freeform 460">
                <a:extLst>
                  <a:ext uri="{FF2B5EF4-FFF2-40B4-BE49-F238E27FC236}">
                    <a16:creationId xmlns:a16="http://schemas.microsoft.com/office/drawing/2014/main" id="{13236C85-DB78-8AAB-292D-C8D328861986}"/>
                  </a:ext>
                </a:extLst>
              </p:cNvPr>
              <p:cNvSpPr>
                <a:spLocks/>
              </p:cNvSpPr>
              <p:nvPr/>
            </p:nvSpPr>
            <p:spPr bwMode="auto">
              <a:xfrm>
                <a:off x="4210" y="2496"/>
                <a:ext cx="55" cy="70"/>
              </a:xfrm>
              <a:custGeom>
                <a:avLst/>
                <a:gdLst>
                  <a:gd name="T0" fmla="*/ 209 w 26"/>
                  <a:gd name="T1" fmla="*/ 0 h 33"/>
                  <a:gd name="T2" fmla="*/ 0 w 26"/>
                  <a:gd name="T3" fmla="*/ 314 h 33"/>
                  <a:gd name="T4" fmla="*/ 0 60000 65536"/>
                  <a:gd name="T5" fmla="*/ 0 60000 65536"/>
                </a:gdLst>
                <a:ahLst/>
                <a:cxnLst>
                  <a:cxn ang="T4">
                    <a:pos x="T0" y="T1"/>
                  </a:cxn>
                  <a:cxn ang="T5">
                    <a:pos x="T2" y="T3"/>
                  </a:cxn>
                </a:cxnLst>
                <a:rect l="0" t="0" r="r" b="b"/>
                <a:pathLst>
                  <a:path w="26" h="33">
                    <a:moveTo>
                      <a:pt x="22" y="0"/>
                    </a:moveTo>
                    <a:cubicBezTo>
                      <a:pt x="26" y="17"/>
                      <a:pt x="12" y="25"/>
                      <a:pt x="0" y="3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67" name="Freeform 461">
                <a:extLst>
                  <a:ext uri="{FF2B5EF4-FFF2-40B4-BE49-F238E27FC236}">
                    <a16:creationId xmlns:a16="http://schemas.microsoft.com/office/drawing/2014/main" id="{5B6ADC93-41C8-D449-E55F-BF47FEF6DFFE}"/>
                  </a:ext>
                </a:extLst>
              </p:cNvPr>
              <p:cNvSpPr>
                <a:spLocks/>
              </p:cNvSpPr>
              <p:nvPr/>
            </p:nvSpPr>
            <p:spPr bwMode="auto">
              <a:xfrm>
                <a:off x="4413" y="2628"/>
                <a:ext cx="79" cy="186"/>
              </a:xfrm>
              <a:custGeom>
                <a:avLst/>
                <a:gdLst>
                  <a:gd name="T0" fmla="*/ 41 w 37"/>
                  <a:gd name="T1" fmla="*/ 539 h 87"/>
                  <a:gd name="T2" fmla="*/ 49 w 37"/>
                  <a:gd name="T3" fmla="*/ 233 h 87"/>
                  <a:gd name="T4" fmla="*/ 310 w 37"/>
                  <a:gd name="T5" fmla="*/ 68 h 87"/>
                  <a:gd name="T6" fmla="*/ 342 w 37"/>
                  <a:gd name="T7" fmla="*/ 421 h 87"/>
                  <a:gd name="T8" fmla="*/ 233 w 37"/>
                  <a:gd name="T9" fmla="*/ 851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87">
                    <a:moveTo>
                      <a:pt x="4" y="55"/>
                    </a:moveTo>
                    <a:cubicBezTo>
                      <a:pt x="1" y="44"/>
                      <a:pt x="0" y="35"/>
                      <a:pt x="5" y="24"/>
                    </a:cubicBezTo>
                    <a:cubicBezTo>
                      <a:pt x="8" y="16"/>
                      <a:pt x="23" y="0"/>
                      <a:pt x="32" y="7"/>
                    </a:cubicBezTo>
                    <a:cubicBezTo>
                      <a:pt x="37" y="12"/>
                      <a:pt x="35" y="36"/>
                      <a:pt x="35" y="43"/>
                    </a:cubicBezTo>
                    <a:cubicBezTo>
                      <a:pt x="36" y="55"/>
                      <a:pt x="31" y="77"/>
                      <a:pt x="24" y="8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68" name="Freeform 462">
                <a:extLst>
                  <a:ext uri="{FF2B5EF4-FFF2-40B4-BE49-F238E27FC236}">
                    <a16:creationId xmlns:a16="http://schemas.microsoft.com/office/drawing/2014/main" id="{703524CA-BD36-D949-CBD5-2EBF463F33AB}"/>
                  </a:ext>
                </a:extLst>
              </p:cNvPr>
              <p:cNvSpPr>
                <a:spLocks/>
              </p:cNvSpPr>
              <p:nvPr/>
            </p:nvSpPr>
            <p:spPr bwMode="auto">
              <a:xfrm>
                <a:off x="4522" y="2697"/>
                <a:ext cx="51" cy="188"/>
              </a:xfrm>
              <a:custGeom>
                <a:avLst/>
                <a:gdLst>
                  <a:gd name="T0" fmla="*/ 230 w 24"/>
                  <a:gd name="T1" fmla="*/ 0 h 88"/>
                  <a:gd name="T2" fmla="*/ 164 w 24"/>
                  <a:gd name="T3" fmla="*/ 470 h 88"/>
                  <a:gd name="T4" fmla="*/ 28 w 24"/>
                  <a:gd name="T5" fmla="*/ 859 h 88"/>
                  <a:gd name="T6" fmla="*/ 0 60000 65536"/>
                  <a:gd name="T7" fmla="*/ 0 60000 65536"/>
                  <a:gd name="T8" fmla="*/ 0 60000 65536"/>
                </a:gdLst>
                <a:ahLst/>
                <a:cxnLst>
                  <a:cxn ang="T6">
                    <a:pos x="T0" y="T1"/>
                  </a:cxn>
                  <a:cxn ang="T7">
                    <a:pos x="T2" y="T3"/>
                  </a:cxn>
                  <a:cxn ang="T8">
                    <a:pos x="T4" y="T5"/>
                  </a:cxn>
                </a:cxnLst>
                <a:rect l="0" t="0" r="r" b="b"/>
                <a:pathLst>
                  <a:path w="24" h="88">
                    <a:moveTo>
                      <a:pt x="24" y="0"/>
                    </a:moveTo>
                    <a:cubicBezTo>
                      <a:pt x="17" y="15"/>
                      <a:pt x="21" y="32"/>
                      <a:pt x="17" y="48"/>
                    </a:cubicBezTo>
                    <a:cubicBezTo>
                      <a:pt x="12" y="64"/>
                      <a:pt x="0" y="70"/>
                      <a:pt x="3" y="8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69" name="Freeform 463">
                <a:extLst>
                  <a:ext uri="{FF2B5EF4-FFF2-40B4-BE49-F238E27FC236}">
                    <a16:creationId xmlns:a16="http://schemas.microsoft.com/office/drawing/2014/main" id="{06EA5914-09A4-EEE5-6EC8-AB351525C4E7}"/>
                  </a:ext>
                </a:extLst>
              </p:cNvPr>
              <p:cNvSpPr>
                <a:spLocks/>
              </p:cNvSpPr>
              <p:nvPr/>
            </p:nvSpPr>
            <p:spPr bwMode="auto">
              <a:xfrm>
                <a:off x="3699" y="2913"/>
                <a:ext cx="143" cy="271"/>
              </a:xfrm>
              <a:custGeom>
                <a:avLst/>
                <a:gdLst>
                  <a:gd name="T0" fmla="*/ 642 w 67"/>
                  <a:gd name="T1" fmla="*/ 602 h 127"/>
                  <a:gd name="T2" fmla="*/ 361 w 67"/>
                  <a:gd name="T3" fmla="*/ 292 h 127"/>
                  <a:gd name="T4" fmla="*/ 301 w 67"/>
                  <a:gd name="T5" fmla="*/ 533 h 127"/>
                  <a:gd name="T6" fmla="*/ 128 w 67"/>
                  <a:gd name="T7" fmla="*/ 770 h 127"/>
                  <a:gd name="T8" fmla="*/ 213 w 67"/>
                  <a:gd name="T9" fmla="*/ 1193 h 127"/>
                  <a:gd name="T10" fmla="*/ 591 w 67"/>
                  <a:gd name="T11" fmla="*/ 1061 h 1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127">
                    <a:moveTo>
                      <a:pt x="66" y="62"/>
                    </a:moveTo>
                    <a:cubicBezTo>
                      <a:pt x="67" y="48"/>
                      <a:pt x="43" y="0"/>
                      <a:pt x="37" y="30"/>
                    </a:cubicBezTo>
                    <a:cubicBezTo>
                      <a:pt x="35" y="40"/>
                      <a:pt x="36" y="47"/>
                      <a:pt x="31" y="55"/>
                    </a:cubicBezTo>
                    <a:cubicBezTo>
                      <a:pt x="25" y="63"/>
                      <a:pt x="18" y="69"/>
                      <a:pt x="13" y="79"/>
                    </a:cubicBezTo>
                    <a:cubicBezTo>
                      <a:pt x="7" y="92"/>
                      <a:pt x="0" y="119"/>
                      <a:pt x="22" y="123"/>
                    </a:cubicBezTo>
                    <a:cubicBezTo>
                      <a:pt x="36" y="127"/>
                      <a:pt x="52" y="115"/>
                      <a:pt x="61" y="10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70" name="Freeform 464">
                <a:extLst>
                  <a:ext uri="{FF2B5EF4-FFF2-40B4-BE49-F238E27FC236}">
                    <a16:creationId xmlns:a16="http://schemas.microsoft.com/office/drawing/2014/main" id="{F6F434D6-53CF-6532-495B-5DF5122FCD65}"/>
                  </a:ext>
                </a:extLst>
              </p:cNvPr>
              <p:cNvSpPr>
                <a:spLocks/>
              </p:cNvSpPr>
              <p:nvPr/>
            </p:nvSpPr>
            <p:spPr bwMode="auto">
              <a:xfrm>
                <a:off x="3815" y="2977"/>
                <a:ext cx="119" cy="188"/>
              </a:xfrm>
              <a:custGeom>
                <a:avLst/>
                <a:gdLst>
                  <a:gd name="T0" fmla="*/ 385 w 56"/>
                  <a:gd name="T1" fmla="*/ 9 h 88"/>
                  <a:gd name="T2" fmla="*/ 96 w 56"/>
                  <a:gd name="T3" fmla="*/ 325 h 88"/>
                  <a:gd name="T4" fmla="*/ 9 w 56"/>
                  <a:gd name="T5" fmla="*/ 515 h 88"/>
                  <a:gd name="T6" fmla="*/ 60 w 56"/>
                  <a:gd name="T7" fmla="*/ 739 h 88"/>
                  <a:gd name="T8" fmla="*/ 334 w 56"/>
                  <a:gd name="T9" fmla="*/ 470 h 88"/>
                  <a:gd name="T10" fmla="*/ 461 w 56"/>
                  <a:gd name="T11" fmla="*/ 273 h 88"/>
                  <a:gd name="T12" fmla="*/ 470 w 56"/>
                  <a:gd name="T13" fmla="*/ 28 h 88"/>
                  <a:gd name="T14" fmla="*/ 393 w 56"/>
                  <a:gd name="T15" fmla="*/ 28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88">
                    <a:moveTo>
                      <a:pt x="40" y="1"/>
                    </a:moveTo>
                    <a:cubicBezTo>
                      <a:pt x="38" y="21"/>
                      <a:pt x="23" y="21"/>
                      <a:pt x="10" y="33"/>
                    </a:cubicBezTo>
                    <a:cubicBezTo>
                      <a:pt x="3" y="39"/>
                      <a:pt x="0" y="45"/>
                      <a:pt x="1" y="53"/>
                    </a:cubicBezTo>
                    <a:cubicBezTo>
                      <a:pt x="1" y="57"/>
                      <a:pt x="4" y="74"/>
                      <a:pt x="6" y="76"/>
                    </a:cubicBezTo>
                    <a:cubicBezTo>
                      <a:pt x="23" y="88"/>
                      <a:pt x="31" y="55"/>
                      <a:pt x="35" y="48"/>
                    </a:cubicBezTo>
                    <a:cubicBezTo>
                      <a:pt x="39" y="41"/>
                      <a:pt x="45" y="36"/>
                      <a:pt x="48" y="28"/>
                    </a:cubicBezTo>
                    <a:cubicBezTo>
                      <a:pt x="50" y="20"/>
                      <a:pt x="56" y="8"/>
                      <a:pt x="49" y="3"/>
                    </a:cubicBezTo>
                    <a:cubicBezTo>
                      <a:pt x="46" y="3"/>
                      <a:pt x="43" y="0"/>
                      <a:pt x="41" y="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71" name="Freeform 465">
                <a:extLst>
                  <a:ext uri="{FF2B5EF4-FFF2-40B4-BE49-F238E27FC236}">
                    <a16:creationId xmlns:a16="http://schemas.microsoft.com/office/drawing/2014/main" id="{20F7A817-9400-9553-3704-65B7EC80890A}"/>
                  </a:ext>
                </a:extLst>
              </p:cNvPr>
              <p:cNvSpPr>
                <a:spLocks/>
              </p:cNvSpPr>
              <p:nvPr/>
            </p:nvSpPr>
            <p:spPr bwMode="auto">
              <a:xfrm>
                <a:off x="3894" y="2906"/>
                <a:ext cx="21" cy="79"/>
              </a:xfrm>
              <a:custGeom>
                <a:avLst/>
                <a:gdLst>
                  <a:gd name="T0" fmla="*/ 17 w 10"/>
                  <a:gd name="T1" fmla="*/ 361 h 37"/>
                  <a:gd name="T2" fmla="*/ 8 w 10"/>
                  <a:gd name="T3" fmla="*/ 188 h 37"/>
                  <a:gd name="T4" fmla="*/ 92 w 10"/>
                  <a:gd name="T5" fmla="*/ 0 h 37"/>
                  <a:gd name="T6" fmla="*/ 0 60000 65536"/>
                  <a:gd name="T7" fmla="*/ 0 60000 65536"/>
                  <a:gd name="T8" fmla="*/ 0 60000 65536"/>
                </a:gdLst>
                <a:ahLst/>
                <a:cxnLst>
                  <a:cxn ang="T6">
                    <a:pos x="T0" y="T1"/>
                  </a:cxn>
                  <a:cxn ang="T7">
                    <a:pos x="T2" y="T3"/>
                  </a:cxn>
                  <a:cxn ang="T8">
                    <a:pos x="T4" y="T5"/>
                  </a:cxn>
                </a:cxnLst>
                <a:rect l="0" t="0" r="r" b="b"/>
                <a:pathLst>
                  <a:path w="10" h="37">
                    <a:moveTo>
                      <a:pt x="2" y="37"/>
                    </a:moveTo>
                    <a:cubicBezTo>
                      <a:pt x="4" y="33"/>
                      <a:pt x="0" y="25"/>
                      <a:pt x="1" y="19"/>
                    </a:cubicBezTo>
                    <a:cubicBezTo>
                      <a:pt x="2" y="12"/>
                      <a:pt x="7" y="6"/>
                      <a:pt x="10"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72" name="Freeform 466">
                <a:extLst>
                  <a:ext uri="{FF2B5EF4-FFF2-40B4-BE49-F238E27FC236}">
                    <a16:creationId xmlns:a16="http://schemas.microsoft.com/office/drawing/2014/main" id="{A827931D-F5E8-1A8D-118F-99E532B4EA50}"/>
                  </a:ext>
                </a:extLst>
              </p:cNvPr>
              <p:cNvSpPr>
                <a:spLocks/>
              </p:cNvSpPr>
              <p:nvPr/>
            </p:nvSpPr>
            <p:spPr bwMode="auto">
              <a:xfrm>
                <a:off x="3953" y="2913"/>
                <a:ext cx="75" cy="126"/>
              </a:xfrm>
              <a:custGeom>
                <a:avLst/>
                <a:gdLst>
                  <a:gd name="T0" fmla="*/ 0 w 35"/>
                  <a:gd name="T1" fmla="*/ 0 h 59"/>
                  <a:gd name="T2" fmla="*/ 28 w 35"/>
                  <a:gd name="T3" fmla="*/ 196 h 59"/>
                  <a:gd name="T4" fmla="*/ 9 w 35"/>
                  <a:gd name="T5" fmla="*/ 389 h 59"/>
                  <a:gd name="T6" fmla="*/ 345 w 35"/>
                  <a:gd name="T7" fmla="*/ 4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59">
                    <a:moveTo>
                      <a:pt x="0" y="0"/>
                    </a:moveTo>
                    <a:cubicBezTo>
                      <a:pt x="1" y="7"/>
                      <a:pt x="4" y="13"/>
                      <a:pt x="3" y="20"/>
                    </a:cubicBezTo>
                    <a:cubicBezTo>
                      <a:pt x="3" y="27"/>
                      <a:pt x="0" y="33"/>
                      <a:pt x="1" y="40"/>
                    </a:cubicBezTo>
                    <a:cubicBezTo>
                      <a:pt x="4" y="59"/>
                      <a:pt x="23" y="46"/>
                      <a:pt x="35" y="46"/>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73" name="Freeform 467">
                <a:extLst>
                  <a:ext uri="{FF2B5EF4-FFF2-40B4-BE49-F238E27FC236}">
                    <a16:creationId xmlns:a16="http://schemas.microsoft.com/office/drawing/2014/main" id="{548B237D-38A1-28CA-C0A2-BB54F80D3A07}"/>
                  </a:ext>
                </a:extLst>
              </p:cNvPr>
              <p:cNvSpPr>
                <a:spLocks/>
              </p:cNvSpPr>
              <p:nvPr/>
            </p:nvSpPr>
            <p:spPr bwMode="auto">
              <a:xfrm>
                <a:off x="3750" y="2650"/>
                <a:ext cx="161" cy="246"/>
              </a:xfrm>
              <a:custGeom>
                <a:avLst/>
                <a:gdLst>
                  <a:gd name="T0" fmla="*/ 69 w 75"/>
                  <a:gd name="T1" fmla="*/ 1125 h 115"/>
                  <a:gd name="T2" fmla="*/ 217 w 75"/>
                  <a:gd name="T3" fmla="*/ 988 h 115"/>
                  <a:gd name="T4" fmla="*/ 483 w 75"/>
                  <a:gd name="T5" fmla="*/ 1057 h 115"/>
                  <a:gd name="T6" fmla="*/ 294 w 75"/>
                  <a:gd name="T7" fmla="*/ 774 h 115"/>
                  <a:gd name="T8" fmla="*/ 586 w 75"/>
                  <a:gd name="T9" fmla="*/ 471 h 115"/>
                  <a:gd name="T10" fmla="*/ 691 w 75"/>
                  <a:gd name="T11" fmla="*/ 233 h 115"/>
                  <a:gd name="T12" fmla="*/ 743 w 75"/>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115">
                    <a:moveTo>
                      <a:pt x="7" y="115"/>
                    </a:moveTo>
                    <a:cubicBezTo>
                      <a:pt x="0" y="108"/>
                      <a:pt x="16" y="101"/>
                      <a:pt x="22" y="101"/>
                    </a:cubicBezTo>
                    <a:cubicBezTo>
                      <a:pt x="31" y="100"/>
                      <a:pt x="40" y="111"/>
                      <a:pt x="49" y="108"/>
                    </a:cubicBezTo>
                    <a:cubicBezTo>
                      <a:pt x="72" y="103"/>
                      <a:pt x="32" y="85"/>
                      <a:pt x="30" y="79"/>
                    </a:cubicBezTo>
                    <a:cubicBezTo>
                      <a:pt x="26" y="69"/>
                      <a:pt x="53" y="56"/>
                      <a:pt x="59" y="48"/>
                    </a:cubicBezTo>
                    <a:cubicBezTo>
                      <a:pt x="63" y="40"/>
                      <a:pt x="67" y="32"/>
                      <a:pt x="70" y="24"/>
                    </a:cubicBezTo>
                    <a:cubicBezTo>
                      <a:pt x="73" y="16"/>
                      <a:pt x="72" y="7"/>
                      <a:pt x="75"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74" name="Freeform 468">
                <a:extLst>
                  <a:ext uri="{FF2B5EF4-FFF2-40B4-BE49-F238E27FC236}">
                    <a16:creationId xmlns:a16="http://schemas.microsoft.com/office/drawing/2014/main" id="{E068044A-2A7A-A0F4-8306-457FC1E858BF}"/>
                  </a:ext>
                </a:extLst>
              </p:cNvPr>
              <p:cNvSpPr>
                <a:spLocks/>
              </p:cNvSpPr>
              <p:nvPr/>
            </p:nvSpPr>
            <p:spPr bwMode="auto">
              <a:xfrm>
                <a:off x="3483" y="2624"/>
                <a:ext cx="400" cy="128"/>
              </a:xfrm>
              <a:custGeom>
                <a:avLst/>
                <a:gdLst>
                  <a:gd name="T0" fmla="*/ 1831 w 187"/>
                  <a:gd name="T1" fmla="*/ 117 h 60"/>
                  <a:gd name="T2" fmla="*/ 1519 w 187"/>
                  <a:gd name="T3" fmla="*/ 533 h 60"/>
                  <a:gd name="T4" fmla="*/ 1084 w 187"/>
                  <a:gd name="T5" fmla="*/ 410 h 60"/>
                  <a:gd name="T6" fmla="*/ 586 w 187"/>
                  <a:gd name="T7" fmla="*/ 318 h 60"/>
                  <a:gd name="T8" fmla="*/ 0 w 187"/>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60">
                    <a:moveTo>
                      <a:pt x="187" y="12"/>
                    </a:moveTo>
                    <a:cubicBezTo>
                      <a:pt x="182" y="27"/>
                      <a:pt x="170" y="48"/>
                      <a:pt x="155" y="55"/>
                    </a:cubicBezTo>
                    <a:cubicBezTo>
                      <a:pt x="143" y="60"/>
                      <a:pt x="123" y="49"/>
                      <a:pt x="111" y="42"/>
                    </a:cubicBezTo>
                    <a:cubicBezTo>
                      <a:pt x="95" y="33"/>
                      <a:pt x="77" y="36"/>
                      <a:pt x="60" y="33"/>
                    </a:cubicBezTo>
                    <a:cubicBezTo>
                      <a:pt x="30" y="27"/>
                      <a:pt x="18" y="24"/>
                      <a:pt x="0"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75" name="Freeform 469">
                <a:extLst>
                  <a:ext uri="{FF2B5EF4-FFF2-40B4-BE49-F238E27FC236}">
                    <a16:creationId xmlns:a16="http://schemas.microsoft.com/office/drawing/2014/main" id="{4450DDF1-791E-4B28-5E41-882F793DD29A}"/>
                  </a:ext>
                </a:extLst>
              </p:cNvPr>
              <p:cNvSpPr>
                <a:spLocks/>
              </p:cNvSpPr>
              <p:nvPr/>
            </p:nvSpPr>
            <p:spPr bwMode="auto">
              <a:xfrm>
                <a:off x="3304" y="2628"/>
                <a:ext cx="179" cy="184"/>
              </a:xfrm>
              <a:custGeom>
                <a:avLst/>
                <a:gdLst>
                  <a:gd name="T0" fmla="*/ 718 w 84"/>
                  <a:gd name="T1" fmla="*/ 843 h 86"/>
                  <a:gd name="T2" fmla="*/ 754 w 84"/>
                  <a:gd name="T3" fmla="*/ 499 h 86"/>
                  <a:gd name="T4" fmla="*/ 473 w 84"/>
                  <a:gd name="T5" fmla="*/ 381 h 86"/>
                  <a:gd name="T6" fmla="*/ 300 w 84"/>
                  <a:gd name="T7" fmla="*/ 353 h 86"/>
                  <a:gd name="T8" fmla="*/ 273 w 84"/>
                  <a:gd name="T9" fmla="*/ 197 h 86"/>
                  <a:gd name="T10" fmla="*/ 0 w 84"/>
                  <a:gd name="T11" fmla="*/ 0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86">
                    <a:moveTo>
                      <a:pt x="74" y="86"/>
                    </a:moveTo>
                    <a:cubicBezTo>
                      <a:pt x="79" y="74"/>
                      <a:pt x="84" y="63"/>
                      <a:pt x="78" y="51"/>
                    </a:cubicBezTo>
                    <a:cubicBezTo>
                      <a:pt x="72" y="37"/>
                      <a:pt x="62" y="38"/>
                      <a:pt x="49" y="39"/>
                    </a:cubicBezTo>
                    <a:cubicBezTo>
                      <a:pt x="44" y="39"/>
                      <a:pt x="35" y="40"/>
                      <a:pt x="31" y="36"/>
                    </a:cubicBezTo>
                    <a:cubicBezTo>
                      <a:pt x="27" y="32"/>
                      <a:pt x="31" y="25"/>
                      <a:pt x="28" y="20"/>
                    </a:cubicBezTo>
                    <a:cubicBezTo>
                      <a:pt x="20" y="9"/>
                      <a:pt x="6" y="15"/>
                      <a:pt x="0"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76" name="Freeform 470">
                <a:extLst>
                  <a:ext uri="{FF2B5EF4-FFF2-40B4-BE49-F238E27FC236}">
                    <a16:creationId xmlns:a16="http://schemas.microsoft.com/office/drawing/2014/main" id="{2A179E6D-5251-CCD9-7F3C-96309B8F9C52}"/>
                  </a:ext>
                </a:extLst>
              </p:cNvPr>
              <p:cNvSpPr>
                <a:spLocks/>
              </p:cNvSpPr>
              <p:nvPr/>
            </p:nvSpPr>
            <p:spPr bwMode="auto">
              <a:xfrm>
                <a:off x="3498" y="2733"/>
                <a:ext cx="261" cy="77"/>
              </a:xfrm>
              <a:custGeom>
                <a:avLst/>
                <a:gdLst>
                  <a:gd name="T0" fmla="*/ 0 w 122"/>
                  <a:gd name="T1" fmla="*/ 342 h 36"/>
                  <a:gd name="T2" fmla="*/ 325 w 122"/>
                  <a:gd name="T3" fmla="*/ 0 h 36"/>
                  <a:gd name="T4" fmla="*/ 567 w 122"/>
                  <a:gd name="T5" fmla="*/ 68 h 36"/>
                  <a:gd name="T6" fmla="*/ 792 w 122"/>
                  <a:gd name="T7" fmla="*/ 60 h 36"/>
                  <a:gd name="T8" fmla="*/ 1185 w 122"/>
                  <a:gd name="T9" fmla="*/ 216 h 36"/>
                  <a:gd name="T10" fmla="*/ 1008 w 122"/>
                  <a:gd name="T11" fmla="*/ 233 h 36"/>
                  <a:gd name="T12" fmla="*/ 815 w 122"/>
                  <a:gd name="T13" fmla="*/ 137 h 36"/>
                  <a:gd name="T14" fmla="*/ 755 w 122"/>
                  <a:gd name="T15" fmla="*/ 88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36">
                    <a:moveTo>
                      <a:pt x="0" y="35"/>
                    </a:moveTo>
                    <a:cubicBezTo>
                      <a:pt x="16" y="25"/>
                      <a:pt x="5" y="0"/>
                      <a:pt x="33" y="0"/>
                    </a:cubicBezTo>
                    <a:cubicBezTo>
                      <a:pt x="43" y="0"/>
                      <a:pt x="49" y="3"/>
                      <a:pt x="58" y="7"/>
                    </a:cubicBezTo>
                    <a:cubicBezTo>
                      <a:pt x="68" y="11"/>
                      <a:pt x="72" y="8"/>
                      <a:pt x="81" y="6"/>
                    </a:cubicBezTo>
                    <a:cubicBezTo>
                      <a:pt x="93" y="2"/>
                      <a:pt x="122" y="2"/>
                      <a:pt x="121" y="22"/>
                    </a:cubicBezTo>
                    <a:cubicBezTo>
                      <a:pt x="120" y="36"/>
                      <a:pt x="110" y="27"/>
                      <a:pt x="103" y="24"/>
                    </a:cubicBezTo>
                    <a:cubicBezTo>
                      <a:pt x="95" y="21"/>
                      <a:pt x="90" y="19"/>
                      <a:pt x="83" y="14"/>
                    </a:cubicBezTo>
                    <a:cubicBezTo>
                      <a:pt x="81" y="12"/>
                      <a:pt x="79" y="10"/>
                      <a:pt x="77" y="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77" name="Freeform 471">
                <a:extLst>
                  <a:ext uri="{FF2B5EF4-FFF2-40B4-BE49-F238E27FC236}">
                    <a16:creationId xmlns:a16="http://schemas.microsoft.com/office/drawing/2014/main" id="{F4EE37E2-5B2F-2A18-4D86-DB187DC26341}"/>
                  </a:ext>
                </a:extLst>
              </p:cNvPr>
              <p:cNvSpPr>
                <a:spLocks/>
              </p:cNvSpPr>
              <p:nvPr/>
            </p:nvSpPr>
            <p:spPr bwMode="auto">
              <a:xfrm>
                <a:off x="3567" y="2748"/>
                <a:ext cx="132" cy="224"/>
              </a:xfrm>
              <a:custGeom>
                <a:avLst/>
                <a:gdLst>
                  <a:gd name="T0" fmla="*/ 249 w 62"/>
                  <a:gd name="T1" fmla="*/ 0 h 105"/>
                  <a:gd name="T2" fmla="*/ 394 w 62"/>
                  <a:gd name="T3" fmla="*/ 164 h 105"/>
                  <a:gd name="T4" fmla="*/ 530 w 62"/>
                  <a:gd name="T5" fmla="*/ 282 h 105"/>
                  <a:gd name="T6" fmla="*/ 445 w 62"/>
                  <a:gd name="T7" fmla="*/ 542 h 105"/>
                  <a:gd name="T8" fmla="*/ 0 w 62"/>
                  <a:gd name="T9" fmla="*/ 1020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105">
                    <a:moveTo>
                      <a:pt x="26" y="0"/>
                    </a:moveTo>
                    <a:cubicBezTo>
                      <a:pt x="31" y="5"/>
                      <a:pt x="35" y="13"/>
                      <a:pt x="41" y="17"/>
                    </a:cubicBezTo>
                    <a:cubicBezTo>
                      <a:pt x="45" y="21"/>
                      <a:pt x="52" y="24"/>
                      <a:pt x="55" y="29"/>
                    </a:cubicBezTo>
                    <a:cubicBezTo>
                      <a:pt x="62" y="41"/>
                      <a:pt x="53" y="47"/>
                      <a:pt x="46" y="56"/>
                    </a:cubicBezTo>
                    <a:cubicBezTo>
                      <a:pt x="36" y="71"/>
                      <a:pt x="18" y="100"/>
                      <a:pt x="0" y="10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78" name="Freeform 472">
                <a:extLst>
                  <a:ext uri="{FF2B5EF4-FFF2-40B4-BE49-F238E27FC236}">
                    <a16:creationId xmlns:a16="http://schemas.microsoft.com/office/drawing/2014/main" id="{1D84D92B-B2B3-01A1-ABCC-D46C5F956A49}"/>
                  </a:ext>
                </a:extLst>
              </p:cNvPr>
              <p:cNvSpPr>
                <a:spLocks/>
              </p:cNvSpPr>
              <p:nvPr/>
            </p:nvSpPr>
            <p:spPr bwMode="auto">
              <a:xfrm>
                <a:off x="3500" y="2776"/>
                <a:ext cx="131" cy="214"/>
              </a:xfrm>
              <a:custGeom>
                <a:avLst/>
                <a:gdLst>
                  <a:gd name="T0" fmla="*/ 88 w 61"/>
                  <a:gd name="T1" fmla="*/ 41 h 100"/>
                  <a:gd name="T2" fmla="*/ 447 w 61"/>
                  <a:gd name="T3" fmla="*/ 120 h 100"/>
                  <a:gd name="T4" fmla="*/ 494 w 61"/>
                  <a:gd name="T5" fmla="*/ 449 h 100"/>
                  <a:gd name="T6" fmla="*/ 414 w 61"/>
                  <a:gd name="T7" fmla="*/ 646 h 100"/>
                  <a:gd name="T8" fmla="*/ 249 w 61"/>
                  <a:gd name="T9" fmla="*/ 687 h 100"/>
                  <a:gd name="T10" fmla="*/ 129 w 61"/>
                  <a:gd name="T11" fmla="*/ 980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100">
                    <a:moveTo>
                      <a:pt x="9" y="4"/>
                    </a:moveTo>
                    <a:cubicBezTo>
                      <a:pt x="23" y="0"/>
                      <a:pt x="34" y="3"/>
                      <a:pt x="45" y="12"/>
                    </a:cubicBezTo>
                    <a:cubicBezTo>
                      <a:pt x="59" y="24"/>
                      <a:pt x="61" y="33"/>
                      <a:pt x="50" y="46"/>
                    </a:cubicBezTo>
                    <a:cubicBezTo>
                      <a:pt x="45" y="53"/>
                      <a:pt x="46" y="60"/>
                      <a:pt x="42" y="66"/>
                    </a:cubicBezTo>
                    <a:cubicBezTo>
                      <a:pt x="38" y="75"/>
                      <a:pt x="34" y="70"/>
                      <a:pt x="25" y="70"/>
                    </a:cubicBezTo>
                    <a:cubicBezTo>
                      <a:pt x="14" y="70"/>
                      <a:pt x="0" y="91"/>
                      <a:pt x="13" y="10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79" name="Freeform 473">
                <a:extLst>
                  <a:ext uri="{FF2B5EF4-FFF2-40B4-BE49-F238E27FC236}">
                    <a16:creationId xmlns:a16="http://schemas.microsoft.com/office/drawing/2014/main" id="{35DCE651-45AC-1EF3-C767-F10EAE8608FE}"/>
                  </a:ext>
                </a:extLst>
              </p:cNvPr>
              <p:cNvSpPr>
                <a:spLocks/>
              </p:cNvSpPr>
              <p:nvPr/>
            </p:nvSpPr>
            <p:spPr bwMode="auto">
              <a:xfrm>
                <a:off x="3456" y="2990"/>
                <a:ext cx="47" cy="47"/>
              </a:xfrm>
              <a:custGeom>
                <a:avLst/>
                <a:gdLst>
                  <a:gd name="T0" fmla="*/ 214 w 22"/>
                  <a:gd name="T1" fmla="*/ 77 h 22"/>
                  <a:gd name="T2" fmla="*/ 41 w 22"/>
                  <a:gd name="T3" fmla="*/ 51 h 22"/>
                  <a:gd name="T4" fmla="*/ 9 w 22"/>
                  <a:gd name="T5" fmla="*/ 214 h 22"/>
                  <a:gd name="T6" fmla="*/ 0 60000 65536"/>
                  <a:gd name="T7" fmla="*/ 0 60000 65536"/>
                  <a:gd name="T8" fmla="*/ 0 60000 65536"/>
                </a:gdLst>
                <a:ahLst/>
                <a:cxnLst>
                  <a:cxn ang="T6">
                    <a:pos x="T0" y="T1"/>
                  </a:cxn>
                  <a:cxn ang="T7">
                    <a:pos x="T2" y="T3"/>
                  </a:cxn>
                  <a:cxn ang="T8">
                    <a:pos x="T4" y="T5"/>
                  </a:cxn>
                </a:cxnLst>
                <a:rect l="0" t="0" r="r" b="b"/>
                <a:pathLst>
                  <a:path w="22" h="22">
                    <a:moveTo>
                      <a:pt x="22" y="8"/>
                    </a:moveTo>
                    <a:cubicBezTo>
                      <a:pt x="19" y="4"/>
                      <a:pt x="8" y="0"/>
                      <a:pt x="4" y="5"/>
                    </a:cubicBezTo>
                    <a:cubicBezTo>
                      <a:pt x="0" y="11"/>
                      <a:pt x="8" y="16"/>
                      <a:pt x="1" y="22"/>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80" name="Freeform 474">
                <a:extLst>
                  <a:ext uri="{FF2B5EF4-FFF2-40B4-BE49-F238E27FC236}">
                    <a16:creationId xmlns:a16="http://schemas.microsoft.com/office/drawing/2014/main" id="{EEA88F1C-AFEC-C4B8-EE29-E421638EB5F4}"/>
                  </a:ext>
                </a:extLst>
              </p:cNvPr>
              <p:cNvSpPr>
                <a:spLocks/>
              </p:cNvSpPr>
              <p:nvPr/>
            </p:nvSpPr>
            <p:spPr bwMode="auto">
              <a:xfrm>
                <a:off x="3214" y="2744"/>
                <a:ext cx="259" cy="352"/>
              </a:xfrm>
              <a:custGeom>
                <a:avLst/>
                <a:gdLst>
                  <a:gd name="T0" fmla="*/ 1186 w 121"/>
                  <a:gd name="T1" fmla="*/ 0 h 165"/>
                  <a:gd name="T2" fmla="*/ 953 w 121"/>
                  <a:gd name="T3" fmla="*/ 19 h 165"/>
                  <a:gd name="T4" fmla="*/ 875 w 121"/>
                  <a:gd name="T5" fmla="*/ 145 h 165"/>
                  <a:gd name="T6" fmla="*/ 738 w 121"/>
                  <a:gd name="T7" fmla="*/ 418 h 165"/>
                  <a:gd name="T8" fmla="*/ 706 w 121"/>
                  <a:gd name="T9" fmla="*/ 582 h 165"/>
                  <a:gd name="T10" fmla="*/ 792 w 121"/>
                  <a:gd name="T11" fmla="*/ 738 h 165"/>
                  <a:gd name="T12" fmla="*/ 439 w 121"/>
                  <a:gd name="T13" fmla="*/ 855 h 165"/>
                  <a:gd name="T14" fmla="*/ 345 w 121"/>
                  <a:gd name="T15" fmla="*/ 924 h 165"/>
                  <a:gd name="T16" fmla="*/ 302 w 121"/>
                  <a:gd name="T17" fmla="*/ 1116 h 165"/>
                  <a:gd name="T18" fmla="*/ 77 w 121"/>
                  <a:gd name="T19" fmla="*/ 1457 h 165"/>
                  <a:gd name="T20" fmla="*/ 313 w 121"/>
                  <a:gd name="T21" fmla="*/ 1406 h 165"/>
                  <a:gd name="T22" fmla="*/ 509 w 121"/>
                  <a:gd name="T23" fmla="*/ 1361 h 165"/>
                  <a:gd name="T24" fmla="*/ 638 w 121"/>
                  <a:gd name="T25" fmla="*/ 1534 h 1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 h="165">
                    <a:moveTo>
                      <a:pt x="121" y="0"/>
                    </a:moveTo>
                    <a:cubicBezTo>
                      <a:pt x="114" y="2"/>
                      <a:pt x="102" y="0"/>
                      <a:pt x="97" y="2"/>
                    </a:cubicBezTo>
                    <a:cubicBezTo>
                      <a:pt x="88" y="5"/>
                      <a:pt x="92" y="8"/>
                      <a:pt x="89" y="15"/>
                    </a:cubicBezTo>
                    <a:cubicBezTo>
                      <a:pt x="85" y="25"/>
                      <a:pt x="79" y="33"/>
                      <a:pt x="75" y="43"/>
                    </a:cubicBezTo>
                    <a:cubicBezTo>
                      <a:pt x="72" y="49"/>
                      <a:pt x="70" y="54"/>
                      <a:pt x="72" y="60"/>
                    </a:cubicBezTo>
                    <a:cubicBezTo>
                      <a:pt x="75" y="66"/>
                      <a:pt x="85" y="68"/>
                      <a:pt x="81" y="76"/>
                    </a:cubicBezTo>
                    <a:cubicBezTo>
                      <a:pt x="78" y="83"/>
                      <a:pt x="52" y="86"/>
                      <a:pt x="45" y="88"/>
                    </a:cubicBezTo>
                    <a:cubicBezTo>
                      <a:pt x="38" y="91"/>
                      <a:pt x="35" y="95"/>
                      <a:pt x="35" y="95"/>
                    </a:cubicBezTo>
                    <a:cubicBezTo>
                      <a:pt x="30" y="102"/>
                      <a:pt x="35" y="106"/>
                      <a:pt x="31" y="115"/>
                    </a:cubicBezTo>
                    <a:cubicBezTo>
                      <a:pt x="28" y="124"/>
                      <a:pt x="0" y="140"/>
                      <a:pt x="8" y="150"/>
                    </a:cubicBezTo>
                    <a:cubicBezTo>
                      <a:pt x="9" y="153"/>
                      <a:pt x="18" y="165"/>
                      <a:pt x="32" y="145"/>
                    </a:cubicBezTo>
                    <a:cubicBezTo>
                      <a:pt x="40" y="133"/>
                      <a:pt x="47" y="141"/>
                      <a:pt x="52" y="140"/>
                    </a:cubicBezTo>
                    <a:cubicBezTo>
                      <a:pt x="64" y="138"/>
                      <a:pt x="65" y="148"/>
                      <a:pt x="65" y="15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81" name="Freeform 475">
                <a:extLst>
                  <a:ext uri="{FF2B5EF4-FFF2-40B4-BE49-F238E27FC236}">
                    <a16:creationId xmlns:a16="http://schemas.microsoft.com/office/drawing/2014/main" id="{EC4591CF-DAB2-DB98-1B2F-9DCC14BE7C6E}"/>
                  </a:ext>
                </a:extLst>
              </p:cNvPr>
              <p:cNvSpPr>
                <a:spLocks/>
              </p:cNvSpPr>
              <p:nvPr/>
            </p:nvSpPr>
            <p:spPr bwMode="auto">
              <a:xfrm>
                <a:off x="3597" y="2607"/>
                <a:ext cx="166" cy="118"/>
              </a:xfrm>
              <a:custGeom>
                <a:avLst/>
                <a:gdLst>
                  <a:gd name="T0" fmla="*/ 9 w 78"/>
                  <a:gd name="T1" fmla="*/ 386 h 55"/>
                  <a:gd name="T2" fmla="*/ 49 w 78"/>
                  <a:gd name="T3" fmla="*/ 266 h 55"/>
                  <a:gd name="T4" fmla="*/ 172 w 78"/>
                  <a:gd name="T5" fmla="*/ 120 h 55"/>
                  <a:gd name="T6" fmla="*/ 481 w 78"/>
                  <a:gd name="T7" fmla="*/ 19 h 55"/>
                  <a:gd name="T8" fmla="*/ 675 w 78"/>
                  <a:gd name="T9" fmla="*/ 543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55">
                    <a:moveTo>
                      <a:pt x="1" y="39"/>
                    </a:moveTo>
                    <a:cubicBezTo>
                      <a:pt x="0" y="42"/>
                      <a:pt x="4" y="30"/>
                      <a:pt x="5" y="27"/>
                    </a:cubicBezTo>
                    <a:cubicBezTo>
                      <a:pt x="8" y="22"/>
                      <a:pt x="13" y="16"/>
                      <a:pt x="18" y="12"/>
                    </a:cubicBezTo>
                    <a:cubicBezTo>
                      <a:pt x="26" y="4"/>
                      <a:pt x="39" y="0"/>
                      <a:pt x="50" y="2"/>
                    </a:cubicBezTo>
                    <a:cubicBezTo>
                      <a:pt x="74" y="6"/>
                      <a:pt x="78" y="36"/>
                      <a:pt x="70" y="5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82" name="Freeform 476">
                <a:extLst>
                  <a:ext uri="{FF2B5EF4-FFF2-40B4-BE49-F238E27FC236}">
                    <a16:creationId xmlns:a16="http://schemas.microsoft.com/office/drawing/2014/main" id="{1B539CE6-E5E9-E15F-0E49-1B3E19A91F44}"/>
                  </a:ext>
                </a:extLst>
              </p:cNvPr>
              <p:cNvSpPr>
                <a:spLocks/>
              </p:cNvSpPr>
              <p:nvPr/>
            </p:nvSpPr>
            <p:spPr bwMode="auto">
              <a:xfrm>
                <a:off x="3708" y="2404"/>
                <a:ext cx="117" cy="47"/>
              </a:xfrm>
              <a:custGeom>
                <a:avLst/>
                <a:gdLst>
                  <a:gd name="T0" fmla="*/ 128 w 55"/>
                  <a:gd name="T1" fmla="*/ 0 h 22"/>
                  <a:gd name="T2" fmla="*/ 281 w 55"/>
                  <a:gd name="T3" fmla="*/ 214 h 22"/>
                  <a:gd name="T4" fmla="*/ 530 w 55"/>
                  <a:gd name="T5" fmla="*/ 68 h 22"/>
                  <a:gd name="T6" fmla="*/ 0 60000 65536"/>
                  <a:gd name="T7" fmla="*/ 0 60000 65536"/>
                  <a:gd name="T8" fmla="*/ 0 60000 65536"/>
                </a:gdLst>
                <a:ahLst/>
                <a:cxnLst>
                  <a:cxn ang="T6">
                    <a:pos x="T0" y="T1"/>
                  </a:cxn>
                  <a:cxn ang="T7">
                    <a:pos x="T2" y="T3"/>
                  </a:cxn>
                  <a:cxn ang="T8">
                    <a:pos x="T4" y="T5"/>
                  </a:cxn>
                </a:cxnLst>
                <a:rect l="0" t="0" r="r" b="b"/>
                <a:pathLst>
                  <a:path w="55" h="22">
                    <a:moveTo>
                      <a:pt x="13" y="0"/>
                    </a:moveTo>
                    <a:cubicBezTo>
                      <a:pt x="0" y="11"/>
                      <a:pt x="18" y="22"/>
                      <a:pt x="29" y="22"/>
                    </a:cubicBezTo>
                    <a:cubicBezTo>
                      <a:pt x="40" y="22"/>
                      <a:pt x="47" y="12"/>
                      <a:pt x="55" y="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83" name="Freeform 477">
                <a:extLst>
                  <a:ext uri="{FF2B5EF4-FFF2-40B4-BE49-F238E27FC236}">
                    <a16:creationId xmlns:a16="http://schemas.microsoft.com/office/drawing/2014/main" id="{8F1201DA-5019-67A7-686B-CBAB84E35879}"/>
                  </a:ext>
                </a:extLst>
              </p:cNvPr>
              <p:cNvSpPr>
                <a:spLocks/>
              </p:cNvSpPr>
              <p:nvPr/>
            </p:nvSpPr>
            <p:spPr bwMode="auto">
              <a:xfrm>
                <a:off x="3509" y="2515"/>
                <a:ext cx="156" cy="51"/>
              </a:xfrm>
              <a:custGeom>
                <a:avLst/>
                <a:gdLst>
                  <a:gd name="T0" fmla="*/ 0 w 73"/>
                  <a:gd name="T1" fmla="*/ 230 h 24"/>
                  <a:gd name="T2" fmla="*/ 712 w 73"/>
                  <a:gd name="T3" fmla="*/ 40 h 24"/>
                  <a:gd name="T4" fmla="*/ 0 60000 65536"/>
                  <a:gd name="T5" fmla="*/ 0 60000 65536"/>
                </a:gdLst>
                <a:ahLst/>
                <a:cxnLst>
                  <a:cxn ang="T4">
                    <a:pos x="T0" y="T1"/>
                  </a:cxn>
                  <a:cxn ang="T5">
                    <a:pos x="T2" y="T3"/>
                  </a:cxn>
                </a:cxnLst>
                <a:rect l="0" t="0" r="r" b="b"/>
                <a:pathLst>
                  <a:path w="73" h="24">
                    <a:moveTo>
                      <a:pt x="0" y="24"/>
                    </a:moveTo>
                    <a:cubicBezTo>
                      <a:pt x="18" y="0"/>
                      <a:pt x="50" y="19"/>
                      <a:pt x="73" y="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84" name="Freeform 478">
                <a:extLst>
                  <a:ext uri="{FF2B5EF4-FFF2-40B4-BE49-F238E27FC236}">
                    <a16:creationId xmlns:a16="http://schemas.microsoft.com/office/drawing/2014/main" id="{1D565891-FE4D-2529-9C11-E369AB9EFFE9}"/>
                  </a:ext>
                </a:extLst>
              </p:cNvPr>
              <p:cNvSpPr>
                <a:spLocks/>
              </p:cNvSpPr>
              <p:nvPr/>
            </p:nvSpPr>
            <p:spPr bwMode="auto">
              <a:xfrm>
                <a:off x="3586" y="2380"/>
                <a:ext cx="107" cy="82"/>
              </a:xfrm>
              <a:custGeom>
                <a:avLst/>
                <a:gdLst>
                  <a:gd name="T0" fmla="*/ 0 w 50"/>
                  <a:gd name="T1" fmla="*/ 382 h 38"/>
                  <a:gd name="T2" fmla="*/ 490 w 50"/>
                  <a:gd name="T3" fmla="*/ 0 h 38"/>
                  <a:gd name="T4" fmla="*/ 0 60000 65536"/>
                  <a:gd name="T5" fmla="*/ 0 60000 65536"/>
                </a:gdLst>
                <a:ahLst/>
                <a:cxnLst>
                  <a:cxn ang="T4">
                    <a:pos x="T0" y="T1"/>
                  </a:cxn>
                  <a:cxn ang="T5">
                    <a:pos x="T2" y="T3"/>
                  </a:cxn>
                </a:cxnLst>
                <a:rect l="0" t="0" r="r" b="b"/>
                <a:pathLst>
                  <a:path w="50" h="38">
                    <a:moveTo>
                      <a:pt x="0" y="38"/>
                    </a:moveTo>
                    <a:cubicBezTo>
                      <a:pt x="18" y="36"/>
                      <a:pt x="33" y="10"/>
                      <a:pt x="50"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85" name="Freeform 479">
                <a:extLst>
                  <a:ext uri="{FF2B5EF4-FFF2-40B4-BE49-F238E27FC236}">
                    <a16:creationId xmlns:a16="http://schemas.microsoft.com/office/drawing/2014/main" id="{2509B7A5-C970-CFAD-6869-174FC14D605F}"/>
                  </a:ext>
                </a:extLst>
              </p:cNvPr>
              <p:cNvSpPr>
                <a:spLocks/>
              </p:cNvSpPr>
              <p:nvPr/>
            </p:nvSpPr>
            <p:spPr bwMode="auto">
              <a:xfrm>
                <a:off x="3507" y="2539"/>
                <a:ext cx="115" cy="111"/>
              </a:xfrm>
              <a:custGeom>
                <a:avLst/>
                <a:gdLst>
                  <a:gd name="T0" fmla="*/ 0 w 54"/>
                  <a:gd name="T1" fmla="*/ 145 h 52"/>
                  <a:gd name="T2" fmla="*/ 349 w 54"/>
                  <a:gd name="T3" fmla="*/ 0 h 52"/>
                  <a:gd name="T4" fmla="*/ 0 60000 65536"/>
                  <a:gd name="T5" fmla="*/ 0 60000 65536"/>
                </a:gdLst>
                <a:ahLst/>
                <a:cxnLst>
                  <a:cxn ang="T4">
                    <a:pos x="T0" y="T1"/>
                  </a:cxn>
                  <a:cxn ang="T5">
                    <a:pos x="T2" y="T3"/>
                  </a:cxn>
                </a:cxnLst>
                <a:rect l="0" t="0" r="r" b="b"/>
                <a:pathLst>
                  <a:path w="54" h="52">
                    <a:moveTo>
                      <a:pt x="0" y="15"/>
                    </a:moveTo>
                    <a:cubicBezTo>
                      <a:pt x="1" y="52"/>
                      <a:pt x="54" y="28"/>
                      <a:pt x="36"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86" name="Freeform 480">
                <a:extLst>
                  <a:ext uri="{FF2B5EF4-FFF2-40B4-BE49-F238E27FC236}">
                    <a16:creationId xmlns:a16="http://schemas.microsoft.com/office/drawing/2014/main" id="{6307CEB7-9FE5-5D2C-E7D2-09CE07B720AD}"/>
                  </a:ext>
                </a:extLst>
              </p:cNvPr>
              <p:cNvSpPr>
                <a:spLocks/>
              </p:cNvSpPr>
              <p:nvPr/>
            </p:nvSpPr>
            <p:spPr bwMode="auto">
              <a:xfrm>
                <a:off x="3434" y="2363"/>
                <a:ext cx="58" cy="96"/>
              </a:xfrm>
              <a:custGeom>
                <a:avLst/>
                <a:gdLst>
                  <a:gd name="T0" fmla="*/ 180 w 27"/>
                  <a:gd name="T1" fmla="*/ 0 h 45"/>
                  <a:gd name="T2" fmla="*/ 269 w 27"/>
                  <a:gd name="T3" fmla="*/ 437 h 45"/>
                  <a:gd name="T4" fmla="*/ 0 60000 65536"/>
                  <a:gd name="T5" fmla="*/ 0 60000 65536"/>
                </a:gdLst>
                <a:ahLst/>
                <a:cxnLst>
                  <a:cxn ang="T4">
                    <a:pos x="T0" y="T1"/>
                  </a:cxn>
                  <a:cxn ang="T5">
                    <a:pos x="T2" y="T3"/>
                  </a:cxn>
                </a:cxnLst>
                <a:rect l="0" t="0" r="r" b="b"/>
                <a:pathLst>
                  <a:path w="27" h="45">
                    <a:moveTo>
                      <a:pt x="18" y="0"/>
                    </a:moveTo>
                    <a:cubicBezTo>
                      <a:pt x="0" y="14"/>
                      <a:pt x="7" y="35"/>
                      <a:pt x="27" y="4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87" name="Freeform 481">
                <a:extLst>
                  <a:ext uri="{FF2B5EF4-FFF2-40B4-BE49-F238E27FC236}">
                    <a16:creationId xmlns:a16="http://schemas.microsoft.com/office/drawing/2014/main" id="{8C0593CD-94E4-5F03-7D8A-D9E720CC3055}"/>
                  </a:ext>
                </a:extLst>
              </p:cNvPr>
              <p:cNvSpPr>
                <a:spLocks/>
              </p:cNvSpPr>
              <p:nvPr/>
            </p:nvSpPr>
            <p:spPr bwMode="auto">
              <a:xfrm>
                <a:off x="3464" y="2105"/>
                <a:ext cx="152" cy="147"/>
              </a:xfrm>
              <a:custGeom>
                <a:avLst/>
                <a:gdLst>
                  <a:gd name="T0" fmla="*/ 0 w 71"/>
                  <a:gd name="T1" fmla="*/ 317 h 69"/>
                  <a:gd name="T2" fmla="*/ 559 w 71"/>
                  <a:gd name="T3" fmla="*/ 145 h 69"/>
                  <a:gd name="T4" fmla="*/ 248 w 71"/>
                  <a:gd name="T5" fmla="*/ 667 h 69"/>
                  <a:gd name="T6" fmla="*/ 0 60000 65536"/>
                  <a:gd name="T7" fmla="*/ 0 60000 65536"/>
                  <a:gd name="T8" fmla="*/ 0 60000 65536"/>
                </a:gdLst>
                <a:ahLst/>
                <a:cxnLst>
                  <a:cxn ang="T6">
                    <a:pos x="T0" y="T1"/>
                  </a:cxn>
                  <a:cxn ang="T7">
                    <a:pos x="T2" y="T3"/>
                  </a:cxn>
                  <a:cxn ang="T8">
                    <a:pos x="T4" y="T5"/>
                  </a:cxn>
                </a:cxnLst>
                <a:rect l="0" t="0" r="r" b="b"/>
                <a:pathLst>
                  <a:path w="71" h="69">
                    <a:moveTo>
                      <a:pt x="0" y="33"/>
                    </a:moveTo>
                    <a:cubicBezTo>
                      <a:pt x="7" y="21"/>
                      <a:pt x="43" y="0"/>
                      <a:pt x="57" y="15"/>
                    </a:cubicBezTo>
                    <a:cubicBezTo>
                      <a:pt x="71" y="29"/>
                      <a:pt x="33" y="61"/>
                      <a:pt x="25" y="6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88" name="Freeform 482">
                <a:extLst>
                  <a:ext uri="{FF2B5EF4-FFF2-40B4-BE49-F238E27FC236}">
                    <a16:creationId xmlns:a16="http://schemas.microsoft.com/office/drawing/2014/main" id="{7113FF25-498C-2DAC-1E1D-9F491F7B1F72}"/>
                  </a:ext>
                </a:extLst>
              </p:cNvPr>
              <p:cNvSpPr>
                <a:spLocks/>
              </p:cNvSpPr>
              <p:nvPr/>
            </p:nvSpPr>
            <p:spPr bwMode="auto">
              <a:xfrm>
                <a:off x="3624" y="2105"/>
                <a:ext cx="116" cy="74"/>
              </a:xfrm>
              <a:custGeom>
                <a:avLst/>
                <a:gdLst>
                  <a:gd name="T0" fmla="*/ 0 w 54"/>
                  <a:gd name="T1" fmla="*/ 0 h 35"/>
                  <a:gd name="T2" fmla="*/ 157 w 54"/>
                  <a:gd name="T3" fmla="*/ 264 h 35"/>
                  <a:gd name="T4" fmla="*/ 535 w 54"/>
                  <a:gd name="T5" fmla="*/ 188 h 35"/>
                  <a:gd name="T6" fmla="*/ 0 60000 65536"/>
                  <a:gd name="T7" fmla="*/ 0 60000 65536"/>
                  <a:gd name="T8" fmla="*/ 0 60000 65536"/>
                </a:gdLst>
                <a:ahLst/>
                <a:cxnLst>
                  <a:cxn ang="T6">
                    <a:pos x="T0" y="T1"/>
                  </a:cxn>
                  <a:cxn ang="T7">
                    <a:pos x="T2" y="T3"/>
                  </a:cxn>
                  <a:cxn ang="T8">
                    <a:pos x="T4" y="T5"/>
                  </a:cxn>
                </a:cxnLst>
                <a:rect l="0" t="0" r="r" b="b"/>
                <a:pathLst>
                  <a:path w="54" h="35">
                    <a:moveTo>
                      <a:pt x="0" y="0"/>
                    </a:moveTo>
                    <a:cubicBezTo>
                      <a:pt x="3" y="12"/>
                      <a:pt x="3" y="23"/>
                      <a:pt x="16" y="28"/>
                    </a:cubicBezTo>
                    <a:cubicBezTo>
                      <a:pt x="31" y="35"/>
                      <a:pt x="40" y="22"/>
                      <a:pt x="54" y="2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89" name="Freeform 483">
                <a:extLst>
                  <a:ext uri="{FF2B5EF4-FFF2-40B4-BE49-F238E27FC236}">
                    <a16:creationId xmlns:a16="http://schemas.microsoft.com/office/drawing/2014/main" id="{A17AD74A-9581-E855-8E7D-25572FACF63F}"/>
                  </a:ext>
                </a:extLst>
              </p:cNvPr>
              <p:cNvSpPr>
                <a:spLocks/>
              </p:cNvSpPr>
              <p:nvPr/>
            </p:nvSpPr>
            <p:spPr bwMode="auto">
              <a:xfrm>
                <a:off x="4312" y="1895"/>
                <a:ext cx="159" cy="58"/>
              </a:xfrm>
              <a:custGeom>
                <a:avLst/>
                <a:gdLst>
                  <a:gd name="T0" fmla="*/ 28 w 74"/>
                  <a:gd name="T1" fmla="*/ 0 h 27"/>
                  <a:gd name="T2" fmla="*/ 346 w 74"/>
                  <a:gd name="T3" fmla="*/ 258 h 27"/>
                  <a:gd name="T4" fmla="*/ 735 w 74"/>
                  <a:gd name="T5" fmla="*/ 112 h 27"/>
                  <a:gd name="T6" fmla="*/ 0 60000 65536"/>
                  <a:gd name="T7" fmla="*/ 0 60000 65536"/>
                  <a:gd name="T8" fmla="*/ 0 60000 65536"/>
                </a:gdLst>
                <a:ahLst/>
                <a:cxnLst>
                  <a:cxn ang="T6">
                    <a:pos x="T0" y="T1"/>
                  </a:cxn>
                  <a:cxn ang="T7">
                    <a:pos x="T2" y="T3"/>
                  </a:cxn>
                  <a:cxn ang="T8">
                    <a:pos x="T4" y="T5"/>
                  </a:cxn>
                </a:cxnLst>
                <a:rect l="0" t="0" r="r" b="b"/>
                <a:pathLst>
                  <a:path w="74" h="27">
                    <a:moveTo>
                      <a:pt x="3" y="0"/>
                    </a:moveTo>
                    <a:cubicBezTo>
                      <a:pt x="0" y="17"/>
                      <a:pt x="22" y="25"/>
                      <a:pt x="35" y="26"/>
                    </a:cubicBezTo>
                    <a:cubicBezTo>
                      <a:pt x="52" y="27"/>
                      <a:pt x="63" y="21"/>
                      <a:pt x="74" y="1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90" name="Freeform 484">
                <a:extLst>
                  <a:ext uri="{FF2B5EF4-FFF2-40B4-BE49-F238E27FC236}">
                    <a16:creationId xmlns:a16="http://schemas.microsoft.com/office/drawing/2014/main" id="{72B8F9CD-C76F-BDB6-8C43-8E3E622B68E1}"/>
                  </a:ext>
                </a:extLst>
              </p:cNvPr>
              <p:cNvSpPr>
                <a:spLocks/>
              </p:cNvSpPr>
              <p:nvPr/>
            </p:nvSpPr>
            <p:spPr bwMode="auto">
              <a:xfrm>
                <a:off x="4460" y="1949"/>
                <a:ext cx="68" cy="70"/>
              </a:xfrm>
              <a:custGeom>
                <a:avLst/>
                <a:gdLst>
                  <a:gd name="T0" fmla="*/ 0 w 32"/>
                  <a:gd name="T1" fmla="*/ 314 h 33"/>
                  <a:gd name="T2" fmla="*/ 128 w 32"/>
                  <a:gd name="T3" fmla="*/ 125 h 33"/>
                  <a:gd name="T4" fmla="*/ 308 w 32"/>
                  <a:gd name="T5" fmla="*/ 0 h 33"/>
                  <a:gd name="T6" fmla="*/ 0 60000 65536"/>
                  <a:gd name="T7" fmla="*/ 0 60000 65536"/>
                  <a:gd name="T8" fmla="*/ 0 60000 65536"/>
                </a:gdLst>
                <a:ahLst/>
                <a:cxnLst>
                  <a:cxn ang="T6">
                    <a:pos x="T0" y="T1"/>
                  </a:cxn>
                  <a:cxn ang="T7">
                    <a:pos x="T2" y="T3"/>
                  </a:cxn>
                  <a:cxn ang="T8">
                    <a:pos x="T4" y="T5"/>
                  </a:cxn>
                </a:cxnLst>
                <a:rect l="0" t="0" r="r" b="b"/>
                <a:pathLst>
                  <a:path w="32" h="33">
                    <a:moveTo>
                      <a:pt x="0" y="33"/>
                    </a:moveTo>
                    <a:cubicBezTo>
                      <a:pt x="3" y="25"/>
                      <a:pt x="4" y="19"/>
                      <a:pt x="13" y="13"/>
                    </a:cubicBezTo>
                    <a:cubicBezTo>
                      <a:pt x="19" y="10"/>
                      <a:pt x="26" y="1"/>
                      <a:pt x="32"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91" name="Freeform 485">
                <a:extLst>
                  <a:ext uri="{FF2B5EF4-FFF2-40B4-BE49-F238E27FC236}">
                    <a16:creationId xmlns:a16="http://schemas.microsoft.com/office/drawing/2014/main" id="{3752CDCB-8D58-8FD9-BEDC-207B1584C354}"/>
                  </a:ext>
                </a:extLst>
              </p:cNvPr>
              <p:cNvSpPr>
                <a:spLocks/>
              </p:cNvSpPr>
              <p:nvPr/>
            </p:nvSpPr>
            <p:spPr bwMode="auto">
              <a:xfrm>
                <a:off x="4336" y="2062"/>
                <a:ext cx="107" cy="60"/>
              </a:xfrm>
              <a:custGeom>
                <a:avLst/>
                <a:gdLst>
                  <a:gd name="T0" fmla="*/ 178 w 50"/>
                  <a:gd name="T1" fmla="*/ 0 h 28"/>
                  <a:gd name="T2" fmla="*/ 490 w 50"/>
                  <a:gd name="T3" fmla="*/ 234 h 28"/>
                  <a:gd name="T4" fmla="*/ 0 60000 65536"/>
                  <a:gd name="T5" fmla="*/ 0 60000 65536"/>
                </a:gdLst>
                <a:ahLst/>
                <a:cxnLst>
                  <a:cxn ang="T4">
                    <a:pos x="T0" y="T1"/>
                  </a:cxn>
                  <a:cxn ang="T5">
                    <a:pos x="T2" y="T3"/>
                  </a:cxn>
                </a:cxnLst>
                <a:rect l="0" t="0" r="r" b="b"/>
                <a:pathLst>
                  <a:path w="50" h="28">
                    <a:moveTo>
                      <a:pt x="18" y="0"/>
                    </a:moveTo>
                    <a:cubicBezTo>
                      <a:pt x="0" y="16"/>
                      <a:pt x="40" y="28"/>
                      <a:pt x="50" y="2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92" name="Freeform 486">
                <a:extLst>
                  <a:ext uri="{FF2B5EF4-FFF2-40B4-BE49-F238E27FC236}">
                    <a16:creationId xmlns:a16="http://schemas.microsoft.com/office/drawing/2014/main" id="{EB51F1AE-9508-32DC-5B38-F8E7E7D02A1D}"/>
                  </a:ext>
                </a:extLst>
              </p:cNvPr>
              <p:cNvSpPr>
                <a:spLocks/>
              </p:cNvSpPr>
              <p:nvPr/>
            </p:nvSpPr>
            <p:spPr bwMode="auto">
              <a:xfrm>
                <a:off x="4550" y="1972"/>
                <a:ext cx="34" cy="188"/>
              </a:xfrm>
              <a:custGeom>
                <a:avLst/>
                <a:gdLst>
                  <a:gd name="T0" fmla="*/ 49 w 16"/>
                  <a:gd name="T1" fmla="*/ 0 h 88"/>
                  <a:gd name="T2" fmla="*/ 60 w 16"/>
                  <a:gd name="T3" fmla="*/ 438 h 88"/>
                  <a:gd name="T4" fmla="*/ 0 w 16"/>
                  <a:gd name="T5" fmla="*/ 635 h 88"/>
                  <a:gd name="T6" fmla="*/ 19 w 16"/>
                  <a:gd name="T7" fmla="*/ 859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88">
                    <a:moveTo>
                      <a:pt x="5" y="0"/>
                    </a:moveTo>
                    <a:cubicBezTo>
                      <a:pt x="16" y="11"/>
                      <a:pt x="11" y="31"/>
                      <a:pt x="6" y="45"/>
                    </a:cubicBezTo>
                    <a:cubicBezTo>
                      <a:pt x="3" y="52"/>
                      <a:pt x="0" y="57"/>
                      <a:pt x="0" y="65"/>
                    </a:cubicBezTo>
                    <a:cubicBezTo>
                      <a:pt x="1" y="73"/>
                      <a:pt x="4" y="80"/>
                      <a:pt x="2" y="8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93" name="Freeform 487">
                <a:extLst>
                  <a:ext uri="{FF2B5EF4-FFF2-40B4-BE49-F238E27FC236}">
                    <a16:creationId xmlns:a16="http://schemas.microsoft.com/office/drawing/2014/main" id="{86C33888-D296-4E0F-909D-B807591273D0}"/>
                  </a:ext>
                </a:extLst>
              </p:cNvPr>
              <p:cNvSpPr>
                <a:spLocks/>
              </p:cNvSpPr>
              <p:nvPr/>
            </p:nvSpPr>
            <p:spPr bwMode="auto">
              <a:xfrm>
                <a:off x="4387" y="2793"/>
                <a:ext cx="32" cy="68"/>
              </a:xfrm>
              <a:custGeom>
                <a:avLst/>
                <a:gdLst>
                  <a:gd name="T0" fmla="*/ 28 w 15"/>
                  <a:gd name="T1" fmla="*/ 308 h 32"/>
                  <a:gd name="T2" fmla="*/ 145 w 15"/>
                  <a:gd name="T3" fmla="*/ 0 h 32"/>
                  <a:gd name="T4" fmla="*/ 0 60000 65536"/>
                  <a:gd name="T5" fmla="*/ 0 60000 65536"/>
                </a:gdLst>
                <a:ahLst/>
                <a:cxnLst>
                  <a:cxn ang="T4">
                    <a:pos x="T0" y="T1"/>
                  </a:cxn>
                  <a:cxn ang="T5">
                    <a:pos x="T2" y="T3"/>
                  </a:cxn>
                </a:cxnLst>
                <a:rect l="0" t="0" r="r" b="b"/>
                <a:pathLst>
                  <a:path w="15" h="32">
                    <a:moveTo>
                      <a:pt x="3" y="32"/>
                    </a:moveTo>
                    <a:cubicBezTo>
                      <a:pt x="0" y="23"/>
                      <a:pt x="1" y="1"/>
                      <a:pt x="15"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94" name="Freeform 488">
                <a:extLst>
                  <a:ext uri="{FF2B5EF4-FFF2-40B4-BE49-F238E27FC236}">
                    <a16:creationId xmlns:a16="http://schemas.microsoft.com/office/drawing/2014/main" id="{922EB074-9B68-B085-EA8A-159200A19C86}"/>
                  </a:ext>
                </a:extLst>
              </p:cNvPr>
              <p:cNvSpPr>
                <a:spLocks/>
              </p:cNvSpPr>
              <p:nvPr/>
            </p:nvSpPr>
            <p:spPr bwMode="auto">
              <a:xfrm>
                <a:off x="4812" y="2586"/>
                <a:ext cx="225" cy="271"/>
              </a:xfrm>
              <a:custGeom>
                <a:avLst/>
                <a:gdLst>
                  <a:gd name="T0" fmla="*/ 317 w 105"/>
                  <a:gd name="T1" fmla="*/ 9 h 127"/>
                  <a:gd name="T2" fmla="*/ 60 w 105"/>
                  <a:gd name="T3" fmla="*/ 213 h 127"/>
                  <a:gd name="T4" fmla="*/ 19 w 105"/>
                  <a:gd name="T5" fmla="*/ 446 h 127"/>
                  <a:gd name="T6" fmla="*/ 69 w 105"/>
                  <a:gd name="T7" fmla="*/ 670 h 127"/>
                  <a:gd name="T8" fmla="*/ 276 w 105"/>
                  <a:gd name="T9" fmla="*/ 738 h 127"/>
                  <a:gd name="T10" fmla="*/ 431 w 105"/>
                  <a:gd name="T11" fmla="*/ 634 h 127"/>
                  <a:gd name="T12" fmla="*/ 362 w 105"/>
                  <a:gd name="T13" fmla="*/ 839 h 127"/>
                  <a:gd name="T14" fmla="*/ 373 w 105"/>
                  <a:gd name="T15" fmla="*/ 1061 h 127"/>
                  <a:gd name="T16" fmla="*/ 534 w 105"/>
                  <a:gd name="T17" fmla="*/ 1233 h 127"/>
                  <a:gd name="T18" fmla="*/ 579 w 105"/>
                  <a:gd name="T19" fmla="*/ 1029 h 127"/>
                  <a:gd name="T20" fmla="*/ 671 w 105"/>
                  <a:gd name="T21" fmla="*/ 839 h 127"/>
                  <a:gd name="T22" fmla="*/ 716 w 105"/>
                  <a:gd name="T23" fmla="*/ 670 h 127"/>
                  <a:gd name="T24" fmla="*/ 896 w 105"/>
                  <a:gd name="T25" fmla="*/ 770 h 127"/>
                  <a:gd name="T26" fmla="*/ 1033 w 105"/>
                  <a:gd name="T27" fmla="*/ 497 h 127"/>
                  <a:gd name="T28" fmla="*/ 816 w 105"/>
                  <a:gd name="T29" fmla="*/ 487 h 127"/>
                  <a:gd name="T30" fmla="*/ 688 w 105"/>
                  <a:gd name="T31" fmla="*/ 273 h 127"/>
                  <a:gd name="T32" fmla="*/ 302 w 105"/>
                  <a:gd name="T33" fmla="*/ 0 h 1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127">
                    <a:moveTo>
                      <a:pt x="32" y="1"/>
                    </a:moveTo>
                    <a:cubicBezTo>
                      <a:pt x="41" y="19"/>
                      <a:pt x="15" y="17"/>
                      <a:pt x="6" y="22"/>
                    </a:cubicBezTo>
                    <a:cubicBezTo>
                      <a:pt x="9" y="34"/>
                      <a:pt x="6" y="35"/>
                      <a:pt x="2" y="46"/>
                    </a:cubicBezTo>
                    <a:cubicBezTo>
                      <a:pt x="0" y="54"/>
                      <a:pt x="1" y="63"/>
                      <a:pt x="7" y="69"/>
                    </a:cubicBezTo>
                    <a:cubicBezTo>
                      <a:pt x="13" y="75"/>
                      <a:pt x="22" y="80"/>
                      <a:pt x="28" y="76"/>
                    </a:cubicBezTo>
                    <a:cubicBezTo>
                      <a:pt x="34" y="71"/>
                      <a:pt x="34" y="56"/>
                      <a:pt x="44" y="65"/>
                    </a:cubicBezTo>
                    <a:cubicBezTo>
                      <a:pt x="53" y="75"/>
                      <a:pt x="41" y="81"/>
                      <a:pt x="37" y="86"/>
                    </a:cubicBezTo>
                    <a:cubicBezTo>
                      <a:pt x="28" y="96"/>
                      <a:pt x="32" y="99"/>
                      <a:pt x="38" y="109"/>
                    </a:cubicBezTo>
                    <a:cubicBezTo>
                      <a:pt x="43" y="117"/>
                      <a:pt x="42" y="127"/>
                      <a:pt x="54" y="127"/>
                    </a:cubicBezTo>
                    <a:cubicBezTo>
                      <a:pt x="69" y="127"/>
                      <a:pt x="61" y="115"/>
                      <a:pt x="59" y="106"/>
                    </a:cubicBezTo>
                    <a:cubicBezTo>
                      <a:pt x="57" y="94"/>
                      <a:pt x="59" y="91"/>
                      <a:pt x="68" y="86"/>
                    </a:cubicBezTo>
                    <a:cubicBezTo>
                      <a:pt x="78" y="80"/>
                      <a:pt x="79" y="82"/>
                      <a:pt x="73" y="69"/>
                    </a:cubicBezTo>
                    <a:cubicBezTo>
                      <a:pt x="85" y="55"/>
                      <a:pt x="83" y="79"/>
                      <a:pt x="91" y="79"/>
                    </a:cubicBezTo>
                    <a:cubicBezTo>
                      <a:pt x="98" y="79"/>
                      <a:pt x="103" y="56"/>
                      <a:pt x="105" y="51"/>
                    </a:cubicBezTo>
                    <a:cubicBezTo>
                      <a:pt x="100" y="42"/>
                      <a:pt x="89" y="52"/>
                      <a:pt x="83" y="50"/>
                    </a:cubicBezTo>
                    <a:cubicBezTo>
                      <a:pt x="74" y="47"/>
                      <a:pt x="74" y="35"/>
                      <a:pt x="70" y="28"/>
                    </a:cubicBezTo>
                    <a:cubicBezTo>
                      <a:pt x="61" y="9"/>
                      <a:pt x="45" y="13"/>
                      <a:pt x="31"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95" name="Freeform 489">
                <a:extLst>
                  <a:ext uri="{FF2B5EF4-FFF2-40B4-BE49-F238E27FC236}">
                    <a16:creationId xmlns:a16="http://schemas.microsoft.com/office/drawing/2014/main" id="{0FADB4F7-22CE-F0A9-E3F7-7E3A01A0016C}"/>
                  </a:ext>
                </a:extLst>
              </p:cNvPr>
              <p:cNvSpPr>
                <a:spLocks/>
              </p:cNvSpPr>
              <p:nvPr/>
            </p:nvSpPr>
            <p:spPr bwMode="auto">
              <a:xfrm>
                <a:off x="4879" y="2605"/>
                <a:ext cx="89" cy="107"/>
              </a:xfrm>
              <a:custGeom>
                <a:avLst/>
                <a:gdLst>
                  <a:gd name="T0" fmla="*/ 136 w 42"/>
                  <a:gd name="T1" fmla="*/ 0 h 50"/>
                  <a:gd name="T2" fmla="*/ 104 w 42"/>
                  <a:gd name="T3" fmla="*/ 381 h 50"/>
                  <a:gd name="T4" fmla="*/ 401 w 42"/>
                  <a:gd name="T5" fmla="*/ 274 h 50"/>
                  <a:gd name="T6" fmla="*/ 0 60000 65536"/>
                  <a:gd name="T7" fmla="*/ 0 60000 65536"/>
                  <a:gd name="T8" fmla="*/ 0 60000 65536"/>
                </a:gdLst>
                <a:ahLst/>
                <a:cxnLst>
                  <a:cxn ang="T6">
                    <a:pos x="T0" y="T1"/>
                  </a:cxn>
                  <a:cxn ang="T7">
                    <a:pos x="T2" y="T3"/>
                  </a:cxn>
                  <a:cxn ang="T8">
                    <a:pos x="T4" y="T5"/>
                  </a:cxn>
                </a:cxnLst>
                <a:rect l="0" t="0" r="r" b="b"/>
                <a:pathLst>
                  <a:path w="42" h="50">
                    <a:moveTo>
                      <a:pt x="14" y="0"/>
                    </a:moveTo>
                    <a:cubicBezTo>
                      <a:pt x="7" y="10"/>
                      <a:pt x="0" y="30"/>
                      <a:pt x="11" y="39"/>
                    </a:cubicBezTo>
                    <a:cubicBezTo>
                      <a:pt x="24" y="50"/>
                      <a:pt x="35" y="39"/>
                      <a:pt x="42" y="2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96" name="Freeform 490">
                <a:extLst>
                  <a:ext uri="{FF2B5EF4-FFF2-40B4-BE49-F238E27FC236}">
                    <a16:creationId xmlns:a16="http://schemas.microsoft.com/office/drawing/2014/main" id="{66A74946-2B5C-B05D-ECE8-56069282BEDC}"/>
                  </a:ext>
                </a:extLst>
              </p:cNvPr>
              <p:cNvSpPr>
                <a:spLocks/>
              </p:cNvSpPr>
              <p:nvPr/>
            </p:nvSpPr>
            <p:spPr bwMode="auto">
              <a:xfrm>
                <a:off x="4930" y="2425"/>
                <a:ext cx="154" cy="184"/>
              </a:xfrm>
              <a:custGeom>
                <a:avLst/>
                <a:gdLst>
                  <a:gd name="T0" fmla="*/ 578 w 72"/>
                  <a:gd name="T1" fmla="*/ 610 h 86"/>
                  <a:gd name="T2" fmla="*/ 19 w 72"/>
                  <a:gd name="T3" fmla="*/ 599 h 86"/>
                  <a:gd name="T4" fmla="*/ 490 w 72"/>
                  <a:gd name="T5" fmla="*/ 695 h 86"/>
                  <a:gd name="T6" fmla="*/ 539 w 72"/>
                  <a:gd name="T7" fmla="*/ 225 h 86"/>
                  <a:gd name="T8" fmla="*/ 430 w 72"/>
                  <a:gd name="T9" fmla="*/ 28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86">
                    <a:moveTo>
                      <a:pt x="59" y="62"/>
                    </a:moveTo>
                    <a:cubicBezTo>
                      <a:pt x="49" y="59"/>
                      <a:pt x="0" y="48"/>
                      <a:pt x="2" y="61"/>
                    </a:cubicBezTo>
                    <a:cubicBezTo>
                      <a:pt x="8" y="86"/>
                      <a:pt x="34" y="77"/>
                      <a:pt x="50" y="71"/>
                    </a:cubicBezTo>
                    <a:cubicBezTo>
                      <a:pt x="72" y="64"/>
                      <a:pt x="59" y="39"/>
                      <a:pt x="55" y="23"/>
                    </a:cubicBezTo>
                    <a:cubicBezTo>
                      <a:pt x="50" y="3"/>
                      <a:pt x="45" y="0"/>
                      <a:pt x="44" y="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97" name="Freeform 491">
                <a:extLst>
                  <a:ext uri="{FF2B5EF4-FFF2-40B4-BE49-F238E27FC236}">
                    <a16:creationId xmlns:a16="http://schemas.microsoft.com/office/drawing/2014/main" id="{414DA7FD-58C9-0443-4E2E-FA862E734D4C}"/>
                  </a:ext>
                </a:extLst>
              </p:cNvPr>
              <p:cNvSpPr>
                <a:spLocks/>
              </p:cNvSpPr>
              <p:nvPr/>
            </p:nvSpPr>
            <p:spPr bwMode="auto">
              <a:xfrm>
                <a:off x="3994" y="3015"/>
                <a:ext cx="100" cy="103"/>
              </a:xfrm>
              <a:custGeom>
                <a:avLst/>
                <a:gdLst>
                  <a:gd name="T0" fmla="*/ 128 w 47"/>
                  <a:gd name="T1" fmla="*/ 455 h 48"/>
                  <a:gd name="T2" fmla="*/ 104 w 47"/>
                  <a:gd name="T3" fmla="*/ 466 h 48"/>
                  <a:gd name="T4" fmla="*/ 240 w 47"/>
                  <a:gd name="T5" fmla="*/ 217 h 48"/>
                  <a:gd name="T6" fmla="*/ 334 w 47"/>
                  <a:gd name="T7" fmla="*/ 97 h 48"/>
                  <a:gd name="T8" fmla="*/ 453 w 47"/>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8">
                    <a:moveTo>
                      <a:pt x="13" y="46"/>
                    </a:moveTo>
                    <a:cubicBezTo>
                      <a:pt x="13" y="47"/>
                      <a:pt x="13" y="48"/>
                      <a:pt x="11" y="47"/>
                    </a:cubicBezTo>
                    <a:cubicBezTo>
                      <a:pt x="0" y="32"/>
                      <a:pt x="15" y="29"/>
                      <a:pt x="25" y="22"/>
                    </a:cubicBezTo>
                    <a:cubicBezTo>
                      <a:pt x="30" y="19"/>
                      <a:pt x="31" y="14"/>
                      <a:pt x="35" y="10"/>
                    </a:cubicBezTo>
                    <a:cubicBezTo>
                      <a:pt x="39" y="7"/>
                      <a:pt x="44" y="5"/>
                      <a:pt x="47"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98" name="Freeform 492">
                <a:extLst>
                  <a:ext uri="{FF2B5EF4-FFF2-40B4-BE49-F238E27FC236}">
                    <a16:creationId xmlns:a16="http://schemas.microsoft.com/office/drawing/2014/main" id="{1E632A7F-5F29-69AF-F46F-0E4AFA5FC627}"/>
                  </a:ext>
                </a:extLst>
              </p:cNvPr>
              <p:cNvSpPr>
                <a:spLocks/>
              </p:cNvSpPr>
              <p:nvPr/>
            </p:nvSpPr>
            <p:spPr bwMode="auto">
              <a:xfrm>
                <a:off x="3902" y="2752"/>
                <a:ext cx="71" cy="148"/>
              </a:xfrm>
              <a:custGeom>
                <a:avLst/>
                <a:gdLst>
                  <a:gd name="T0" fmla="*/ 250 w 33"/>
                  <a:gd name="T1" fmla="*/ 680 h 69"/>
                  <a:gd name="T2" fmla="*/ 301 w 33"/>
                  <a:gd name="T3" fmla="*/ 249 h 69"/>
                  <a:gd name="T4" fmla="*/ 0 w 33"/>
                  <a:gd name="T5" fmla="*/ 157 h 69"/>
                  <a:gd name="T6" fmla="*/ 0 60000 65536"/>
                  <a:gd name="T7" fmla="*/ 0 60000 65536"/>
                  <a:gd name="T8" fmla="*/ 0 60000 65536"/>
                </a:gdLst>
                <a:ahLst/>
                <a:cxnLst>
                  <a:cxn ang="T6">
                    <a:pos x="T0" y="T1"/>
                  </a:cxn>
                  <a:cxn ang="T7">
                    <a:pos x="T2" y="T3"/>
                  </a:cxn>
                  <a:cxn ang="T8">
                    <a:pos x="T4" y="T5"/>
                  </a:cxn>
                </a:cxnLst>
                <a:rect l="0" t="0" r="r" b="b"/>
                <a:pathLst>
                  <a:path w="33" h="69">
                    <a:moveTo>
                      <a:pt x="25" y="69"/>
                    </a:moveTo>
                    <a:cubicBezTo>
                      <a:pt x="32" y="58"/>
                      <a:pt x="33" y="37"/>
                      <a:pt x="30" y="25"/>
                    </a:cubicBezTo>
                    <a:cubicBezTo>
                      <a:pt x="27" y="13"/>
                      <a:pt x="7" y="0"/>
                      <a:pt x="0" y="16"/>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99" name="Freeform 493">
                <a:extLst>
                  <a:ext uri="{FF2B5EF4-FFF2-40B4-BE49-F238E27FC236}">
                    <a16:creationId xmlns:a16="http://schemas.microsoft.com/office/drawing/2014/main" id="{F02F2AB9-BA2E-3015-C7C3-BF0D0C33555F}"/>
                  </a:ext>
                </a:extLst>
              </p:cNvPr>
              <p:cNvSpPr>
                <a:spLocks/>
              </p:cNvSpPr>
              <p:nvPr/>
            </p:nvSpPr>
            <p:spPr bwMode="auto">
              <a:xfrm>
                <a:off x="3968" y="2787"/>
                <a:ext cx="77" cy="74"/>
              </a:xfrm>
              <a:custGeom>
                <a:avLst/>
                <a:gdLst>
                  <a:gd name="T0" fmla="*/ 0 w 36"/>
                  <a:gd name="T1" fmla="*/ 330 h 35"/>
                  <a:gd name="T2" fmla="*/ 68 w 36"/>
                  <a:gd name="T3" fmla="*/ 93 h 35"/>
                  <a:gd name="T4" fmla="*/ 353 w 36"/>
                  <a:gd name="T5" fmla="*/ 17 h 35"/>
                  <a:gd name="T6" fmla="*/ 0 60000 65536"/>
                  <a:gd name="T7" fmla="*/ 0 60000 65536"/>
                  <a:gd name="T8" fmla="*/ 0 60000 65536"/>
                </a:gdLst>
                <a:ahLst/>
                <a:cxnLst>
                  <a:cxn ang="T6">
                    <a:pos x="T0" y="T1"/>
                  </a:cxn>
                  <a:cxn ang="T7">
                    <a:pos x="T2" y="T3"/>
                  </a:cxn>
                  <a:cxn ang="T8">
                    <a:pos x="T4" y="T5"/>
                  </a:cxn>
                </a:cxnLst>
                <a:rect l="0" t="0" r="r" b="b"/>
                <a:pathLst>
                  <a:path w="36" h="35">
                    <a:moveTo>
                      <a:pt x="0" y="35"/>
                    </a:moveTo>
                    <a:cubicBezTo>
                      <a:pt x="1" y="26"/>
                      <a:pt x="2" y="16"/>
                      <a:pt x="7" y="10"/>
                    </a:cubicBezTo>
                    <a:cubicBezTo>
                      <a:pt x="16" y="0"/>
                      <a:pt x="24" y="2"/>
                      <a:pt x="36" y="2"/>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00" name="Freeform 494">
                <a:extLst>
                  <a:ext uri="{FF2B5EF4-FFF2-40B4-BE49-F238E27FC236}">
                    <a16:creationId xmlns:a16="http://schemas.microsoft.com/office/drawing/2014/main" id="{A37E90EC-B15A-6F0B-C464-D508F12583D6}"/>
                  </a:ext>
                </a:extLst>
              </p:cNvPr>
              <p:cNvSpPr>
                <a:spLocks/>
              </p:cNvSpPr>
              <p:nvPr/>
            </p:nvSpPr>
            <p:spPr bwMode="auto">
              <a:xfrm>
                <a:off x="3047" y="1102"/>
                <a:ext cx="2033" cy="331"/>
              </a:xfrm>
              <a:custGeom>
                <a:avLst/>
                <a:gdLst>
                  <a:gd name="T0" fmla="*/ 0 w 951"/>
                  <a:gd name="T1" fmla="*/ 1510 h 155"/>
                  <a:gd name="T2" fmla="*/ 663 w 951"/>
                  <a:gd name="T3" fmla="*/ 1245 h 155"/>
                  <a:gd name="T4" fmla="*/ 1349 w 951"/>
                  <a:gd name="T5" fmla="*/ 1072 h 155"/>
                  <a:gd name="T6" fmla="*/ 2148 w 951"/>
                  <a:gd name="T7" fmla="*/ 895 h 155"/>
                  <a:gd name="T8" fmla="*/ 3204 w 951"/>
                  <a:gd name="T9" fmla="*/ 679 h 155"/>
                  <a:gd name="T10" fmla="*/ 4201 w 951"/>
                  <a:gd name="T11" fmla="*/ 626 h 155"/>
                  <a:gd name="T12" fmla="*/ 4981 w 951"/>
                  <a:gd name="T13" fmla="*/ 446 h 155"/>
                  <a:gd name="T14" fmla="*/ 6321 w 951"/>
                  <a:gd name="T15" fmla="*/ 241 h 155"/>
                  <a:gd name="T16" fmla="*/ 7033 w 951"/>
                  <a:gd name="T17" fmla="*/ 214 h 155"/>
                  <a:gd name="T18" fmla="*/ 7386 w 951"/>
                  <a:gd name="T19" fmla="*/ 41 h 155"/>
                  <a:gd name="T20" fmla="*/ 8303 w 951"/>
                  <a:gd name="T21" fmla="*/ 196 h 155"/>
                  <a:gd name="T22" fmla="*/ 9291 w 951"/>
                  <a:gd name="T23" fmla="*/ 626 h 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1" h="155">
                    <a:moveTo>
                      <a:pt x="0" y="155"/>
                    </a:moveTo>
                    <a:cubicBezTo>
                      <a:pt x="23" y="138"/>
                      <a:pt x="39" y="131"/>
                      <a:pt x="68" y="128"/>
                    </a:cubicBezTo>
                    <a:cubicBezTo>
                      <a:pt x="100" y="124"/>
                      <a:pt x="106" y="118"/>
                      <a:pt x="138" y="110"/>
                    </a:cubicBezTo>
                    <a:cubicBezTo>
                      <a:pt x="166" y="102"/>
                      <a:pt x="190" y="97"/>
                      <a:pt x="220" y="92"/>
                    </a:cubicBezTo>
                    <a:cubicBezTo>
                      <a:pt x="253" y="86"/>
                      <a:pt x="294" y="78"/>
                      <a:pt x="328" y="70"/>
                    </a:cubicBezTo>
                    <a:cubicBezTo>
                      <a:pt x="359" y="62"/>
                      <a:pt x="400" y="67"/>
                      <a:pt x="430" y="64"/>
                    </a:cubicBezTo>
                    <a:cubicBezTo>
                      <a:pt x="459" y="60"/>
                      <a:pt x="477" y="49"/>
                      <a:pt x="510" y="46"/>
                    </a:cubicBezTo>
                    <a:cubicBezTo>
                      <a:pt x="548" y="41"/>
                      <a:pt x="599" y="33"/>
                      <a:pt x="647" y="25"/>
                    </a:cubicBezTo>
                    <a:cubicBezTo>
                      <a:pt x="672" y="21"/>
                      <a:pt x="698" y="26"/>
                      <a:pt x="720" y="22"/>
                    </a:cubicBezTo>
                    <a:cubicBezTo>
                      <a:pt x="734" y="19"/>
                      <a:pt x="744" y="6"/>
                      <a:pt x="756" y="4"/>
                    </a:cubicBezTo>
                    <a:cubicBezTo>
                      <a:pt x="774" y="0"/>
                      <a:pt x="808" y="2"/>
                      <a:pt x="850" y="20"/>
                    </a:cubicBezTo>
                    <a:cubicBezTo>
                      <a:pt x="894" y="39"/>
                      <a:pt x="904" y="32"/>
                      <a:pt x="951" y="6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01" name="Freeform 495">
                <a:extLst>
                  <a:ext uri="{FF2B5EF4-FFF2-40B4-BE49-F238E27FC236}">
                    <a16:creationId xmlns:a16="http://schemas.microsoft.com/office/drawing/2014/main" id="{E313D1CE-5268-65FE-7EDA-AF32B85B3137}"/>
                  </a:ext>
                </a:extLst>
              </p:cNvPr>
              <p:cNvSpPr>
                <a:spLocks/>
              </p:cNvSpPr>
              <p:nvPr/>
            </p:nvSpPr>
            <p:spPr bwMode="auto">
              <a:xfrm>
                <a:off x="3289" y="1239"/>
                <a:ext cx="1791" cy="417"/>
              </a:xfrm>
              <a:custGeom>
                <a:avLst/>
                <a:gdLst>
                  <a:gd name="T0" fmla="*/ 8181 w 838"/>
                  <a:gd name="T1" fmla="*/ 0 h 195"/>
                  <a:gd name="T2" fmla="*/ 7596 w 838"/>
                  <a:gd name="T3" fmla="*/ 216 h 195"/>
                  <a:gd name="T4" fmla="*/ 7098 w 838"/>
                  <a:gd name="T5" fmla="*/ 481 h 195"/>
                  <a:gd name="T6" fmla="*/ 6784 w 838"/>
                  <a:gd name="T7" fmla="*/ 567 h 195"/>
                  <a:gd name="T8" fmla="*/ 6696 w 838"/>
                  <a:gd name="T9" fmla="*/ 507 h 195"/>
                  <a:gd name="T10" fmla="*/ 6523 w 838"/>
                  <a:gd name="T11" fmla="*/ 539 h 195"/>
                  <a:gd name="T12" fmla="*/ 5880 w 838"/>
                  <a:gd name="T13" fmla="*/ 704 h 195"/>
                  <a:gd name="T14" fmla="*/ 5213 w 838"/>
                  <a:gd name="T15" fmla="*/ 823 h 195"/>
                  <a:gd name="T16" fmla="*/ 4439 w 838"/>
                  <a:gd name="T17" fmla="*/ 1076 h 195"/>
                  <a:gd name="T18" fmla="*/ 3941 w 838"/>
                  <a:gd name="T19" fmla="*/ 1514 h 195"/>
                  <a:gd name="T20" fmla="*/ 3603 w 838"/>
                  <a:gd name="T21" fmla="*/ 1478 h 195"/>
                  <a:gd name="T22" fmla="*/ 3184 w 838"/>
                  <a:gd name="T23" fmla="*/ 1486 h 195"/>
                  <a:gd name="T24" fmla="*/ 3016 w 838"/>
                  <a:gd name="T25" fmla="*/ 1289 h 195"/>
                  <a:gd name="T26" fmla="*/ 2687 w 838"/>
                  <a:gd name="T27" fmla="*/ 1245 h 195"/>
                  <a:gd name="T28" fmla="*/ 1951 w 838"/>
                  <a:gd name="T29" fmla="*/ 1245 h 195"/>
                  <a:gd name="T30" fmla="*/ 1682 w 838"/>
                  <a:gd name="T31" fmla="*/ 1289 h 195"/>
                  <a:gd name="T32" fmla="*/ 1543 w 838"/>
                  <a:gd name="T33" fmla="*/ 1426 h 195"/>
                  <a:gd name="T34" fmla="*/ 851 w 838"/>
                  <a:gd name="T35" fmla="*/ 1760 h 195"/>
                  <a:gd name="T36" fmla="*/ 526 w 838"/>
                  <a:gd name="T37" fmla="*/ 1828 h 195"/>
                  <a:gd name="T38" fmla="*/ 265 w 838"/>
                  <a:gd name="T39" fmla="*/ 1811 h 195"/>
                  <a:gd name="T40" fmla="*/ 0 w 838"/>
                  <a:gd name="T41" fmla="*/ 1908 h 1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38" h="195">
                    <a:moveTo>
                      <a:pt x="838" y="0"/>
                    </a:moveTo>
                    <a:cubicBezTo>
                      <a:pt x="815" y="4"/>
                      <a:pt x="799" y="17"/>
                      <a:pt x="778" y="22"/>
                    </a:cubicBezTo>
                    <a:cubicBezTo>
                      <a:pt x="756" y="26"/>
                      <a:pt x="745" y="35"/>
                      <a:pt x="727" y="49"/>
                    </a:cubicBezTo>
                    <a:cubicBezTo>
                      <a:pt x="717" y="56"/>
                      <a:pt x="707" y="62"/>
                      <a:pt x="695" y="58"/>
                    </a:cubicBezTo>
                    <a:cubicBezTo>
                      <a:pt x="692" y="57"/>
                      <a:pt x="690" y="53"/>
                      <a:pt x="686" y="52"/>
                    </a:cubicBezTo>
                    <a:cubicBezTo>
                      <a:pt x="680" y="51"/>
                      <a:pt x="674" y="54"/>
                      <a:pt x="668" y="55"/>
                    </a:cubicBezTo>
                    <a:cubicBezTo>
                      <a:pt x="646" y="60"/>
                      <a:pt x="624" y="67"/>
                      <a:pt x="602" y="72"/>
                    </a:cubicBezTo>
                    <a:cubicBezTo>
                      <a:pt x="579" y="78"/>
                      <a:pt x="557" y="80"/>
                      <a:pt x="534" y="84"/>
                    </a:cubicBezTo>
                    <a:cubicBezTo>
                      <a:pt x="505" y="90"/>
                      <a:pt x="477" y="89"/>
                      <a:pt x="455" y="110"/>
                    </a:cubicBezTo>
                    <a:cubicBezTo>
                      <a:pt x="441" y="124"/>
                      <a:pt x="428" y="154"/>
                      <a:pt x="404" y="155"/>
                    </a:cubicBezTo>
                    <a:cubicBezTo>
                      <a:pt x="393" y="155"/>
                      <a:pt x="382" y="150"/>
                      <a:pt x="369" y="151"/>
                    </a:cubicBezTo>
                    <a:cubicBezTo>
                      <a:pt x="357" y="152"/>
                      <a:pt x="337" y="156"/>
                      <a:pt x="326" y="152"/>
                    </a:cubicBezTo>
                    <a:cubicBezTo>
                      <a:pt x="316" y="148"/>
                      <a:pt x="318" y="139"/>
                      <a:pt x="309" y="132"/>
                    </a:cubicBezTo>
                    <a:cubicBezTo>
                      <a:pt x="301" y="126"/>
                      <a:pt x="285" y="127"/>
                      <a:pt x="275" y="127"/>
                    </a:cubicBezTo>
                    <a:cubicBezTo>
                      <a:pt x="250" y="126"/>
                      <a:pt x="225" y="122"/>
                      <a:pt x="200" y="127"/>
                    </a:cubicBezTo>
                    <a:cubicBezTo>
                      <a:pt x="192" y="128"/>
                      <a:pt x="180" y="128"/>
                      <a:pt x="172" y="132"/>
                    </a:cubicBezTo>
                    <a:cubicBezTo>
                      <a:pt x="167" y="135"/>
                      <a:pt x="163" y="142"/>
                      <a:pt x="158" y="146"/>
                    </a:cubicBezTo>
                    <a:cubicBezTo>
                      <a:pt x="137" y="159"/>
                      <a:pt x="109" y="172"/>
                      <a:pt x="87" y="180"/>
                    </a:cubicBezTo>
                    <a:cubicBezTo>
                      <a:pt x="75" y="185"/>
                      <a:pt x="65" y="187"/>
                      <a:pt x="54" y="187"/>
                    </a:cubicBezTo>
                    <a:cubicBezTo>
                      <a:pt x="44" y="186"/>
                      <a:pt x="37" y="184"/>
                      <a:pt x="27" y="185"/>
                    </a:cubicBezTo>
                    <a:cubicBezTo>
                      <a:pt x="9" y="188"/>
                      <a:pt x="13" y="188"/>
                      <a:pt x="0" y="19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02" name="Freeform 496">
                <a:extLst>
                  <a:ext uri="{FF2B5EF4-FFF2-40B4-BE49-F238E27FC236}">
                    <a16:creationId xmlns:a16="http://schemas.microsoft.com/office/drawing/2014/main" id="{58B7AD05-9883-BDC3-C87F-E0ED70DDA0A4}"/>
                  </a:ext>
                </a:extLst>
              </p:cNvPr>
              <p:cNvSpPr>
                <a:spLocks/>
              </p:cNvSpPr>
              <p:nvPr/>
            </p:nvSpPr>
            <p:spPr bwMode="auto">
              <a:xfrm>
                <a:off x="3246" y="1656"/>
                <a:ext cx="222" cy="857"/>
              </a:xfrm>
              <a:custGeom>
                <a:avLst/>
                <a:gdLst>
                  <a:gd name="T0" fmla="*/ 196 w 104"/>
                  <a:gd name="T1" fmla="*/ 0 h 401"/>
                  <a:gd name="T2" fmla="*/ 188 w 104"/>
                  <a:gd name="T3" fmla="*/ 479 h 401"/>
                  <a:gd name="T4" fmla="*/ 28 w 104"/>
                  <a:gd name="T5" fmla="*/ 703 h 401"/>
                  <a:gd name="T6" fmla="*/ 213 w 104"/>
                  <a:gd name="T7" fmla="*/ 887 h 401"/>
                  <a:gd name="T8" fmla="*/ 164 w 104"/>
                  <a:gd name="T9" fmla="*/ 1622 h 401"/>
                  <a:gd name="T10" fmla="*/ 137 w 104"/>
                  <a:gd name="T11" fmla="*/ 1904 h 401"/>
                  <a:gd name="T12" fmla="*/ 41 w 104"/>
                  <a:gd name="T13" fmla="*/ 2032 h 401"/>
                  <a:gd name="T14" fmla="*/ 196 w 104"/>
                  <a:gd name="T15" fmla="*/ 2342 h 401"/>
                  <a:gd name="T16" fmla="*/ 273 w 104"/>
                  <a:gd name="T17" fmla="*/ 2627 h 401"/>
                  <a:gd name="T18" fmla="*/ 233 w 104"/>
                  <a:gd name="T19" fmla="*/ 3092 h 401"/>
                  <a:gd name="T20" fmla="*/ 611 w 104"/>
                  <a:gd name="T21" fmla="*/ 3398 h 401"/>
                  <a:gd name="T22" fmla="*/ 1012 w 104"/>
                  <a:gd name="T23" fmla="*/ 3915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4" h="401">
                    <a:moveTo>
                      <a:pt x="20" y="0"/>
                    </a:moveTo>
                    <a:cubicBezTo>
                      <a:pt x="18" y="13"/>
                      <a:pt x="20" y="35"/>
                      <a:pt x="19" y="49"/>
                    </a:cubicBezTo>
                    <a:cubicBezTo>
                      <a:pt x="18" y="58"/>
                      <a:pt x="0" y="57"/>
                      <a:pt x="3" y="72"/>
                    </a:cubicBezTo>
                    <a:cubicBezTo>
                      <a:pt x="6" y="87"/>
                      <a:pt x="20" y="74"/>
                      <a:pt x="22" y="91"/>
                    </a:cubicBezTo>
                    <a:cubicBezTo>
                      <a:pt x="21" y="129"/>
                      <a:pt x="16" y="151"/>
                      <a:pt x="17" y="166"/>
                    </a:cubicBezTo>
                    <a:cubicBezTo>
                      <a:pt x="17" y="177"/>
                      <a:pt x="17" y="190"/>
                      <a:pt x="14" y="195"/>
                    </a:cubicBezTo>
                    <a:cubicBezTo>
                      <a:pt x="10" y="200"/>
                      <a:pt x="3" y="197"/>
                      <a:pt x="4" y="208"/>
                    </a:cubicBezTo>
                    <a:cubicBezTo>
                      <a:pt x="4" y="218"/>
                      <a:pt x="16" y="230"/>
                      <a:pt x="20" y="240"/>
                    </a:cubicBezTo>
                    <a:cubicBezTo>
                      <a:pt x="22" y="248"/>
                      <a:pt x="25" y="262"/>
                      <a:pt x="28" y="269"/>
                    </a:cubicBezTo>
                    <a:cubicBezTo>
                      <a:pt x="33" y="283"/>
                      <a:pt x="23" y="294"/>
                      <a:pt x="24" y="317"/>
                    </a:cubicBezTo>
                    <a:cubicBezTo>
                      <a:pt x="27" y="336"/>
                      <a:pt x="56" y="319"/>
                      <a:pt x="63" y="348"/>
                    </a:cubicBezTo>
                    <a:cubicBezTo>
                      <a:pt x="69" y="377"/>
                      <a:pt x="80" y="394"/>
                      <a:pt x="104" y="40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03" name="Freeform 497">
                <a:extLst>
                  <a:ext uri="{FF2B5EF4-FFF2-40B4-BE49-F238E27FC236}">
                    <a16:creationId xmlns:a16="http://schemas.microsoft.com/office/drawing/2014/main" id="{C7C29E2F-623F-B6D6-0EDD-53D578586FCD}"/>
                  </a:ext>
                </a:extLst>
              </p:cNvPr>
              <p:cNvSpPr>
                <a:spLocks/>
              </p:cNvSpPr>
              <p:nvPr/>
            </p:nvSpPr>
            <p:spPr bwMode="auto">
              <a:xfrm>
                <a:off x="3864" y="2169"/>
                <a:ext cx="102" cy="40"/>
              </a:xfrm>
              <a:custGeom>
                <a:avLst/>
                <a:gdLst>
                  <a:gd name="T0" fmla="*/ 0 w 48"/>
                  <a:gd name="T1" fmla="*/ 0 h 19"/>
                  <a:gd name="T2" fmla="*/ 461 w 48"/>
                  <a:gd name="T3" fmla="*/ 17 h 19"/>
                  <a:gd name="T4" fmla="*/ 0 60000 65536"/>
                  <a:gd name="T5" fmla="*/ 0 60000 65536"/>
                </a:gdLst>
                <a:ahLst/>
                <a:cxnLst>
                  <a:cxn ang="T4">
                    <a:pos x="T0" y="T1"/>
                  </a:cxn>
                  <a:cxn ang="T5">
                    <a:pos x="T2" y="T3"/>
                  </a:cxn>
                </a:cxnLst>
                <a:rect l="0" t="0" r="r" b="b"/>
                <a:pathLst>
                  <a:path w="48" h="19">
                    <a:moveTo>
                      <a:pt x="0" y="0"/>
                    </a:moveTo>
                    <a:cubicBezTo>
                      <a:pt x="6" y="19"/>
                      <a:pt x="37" y="14"/>
                      <a:pt x="48" y="2"/>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04" name="Freeform 498">
                <a:extLst>
                  <a:ext uri="{FF2B5EF4-FFF2-40B4-BE49-F238E27FC236}">
                    <a16:creationId xmlns:a16="http://schemas.microsoft.com/office/drawing/2014/main" id="{CAFE07DF-B50B-FB57-7830-A25F9DF5A067}"/>
                  </a:ext>
                </a:extLst>
              </p:cNvPr>
              <p:cNvSpPr>
                <a:spLocks/>
              </p:cNvSpPr>
              <p:nvPr/>
            </p:nvSpPr>
            <p:spPr bwMode="auto">
              <a:xfrm>
                <a:off x="3947" y="2124"/>
                <a:ext cx="34" cy="173"/>
              </a:xfrm>
              <a:custGeom>
                <a:avLst/>
                <a:gdLst>
                  <a:gd name="T0" fmla="*/ 153 w 16"/>
                  <a:gd name="T1" fmla="*/ 0 h 81"/>
                  <a:gd name="T2" fmla="*/ 68 w 16"/>
                  <a:gd name="T3" fmla="*/ 369 h 81"/>
                  <a:gd name="T4" fmla="*/ 0 w 16"/>
                  <a:gd name="T5" fmla="*/ 788 h 81"/>
                  <a:gd name="T6" fmla="*/ 0 60000 65536"/>
                  <a:gd name="T7" fmla="*/ 0 60000 65536"/>
                  <a:gd name="T8" fmla="*/ 0 60000 65536"/>
                </a:gdLst>
                <a:ahLst/>
                <a:cxnLst>
                  <a:cxn ang="T6">
                    <a:pos x="T0" y="T1"/>
                  </a:cxn>
                  <a:cxn ang="T7">
                    <a:pos x="T2" y="T3"/>
                  </a:cxn>
                  <a:cxn ang="T8">
                    <a:pos x="T4" y="T5"/>
                  </a:cxn>
                </a:cxnLst>
                <a:rect l="0" t="0" r="r" b="b"/>
                <a:pathLst>
                  <a:path w="16" h="81">
                    <a:moveTo>
                      <a:pt x="16" y="0"/>
                    </a:moveTo>
                    <a:cubicBezTo>
                      <a:pt x="12" y="13"/>
                      <a:pt x="9" y="24"/>
                      <a:pt x="7" y="38"/>
                    </a:cubicBezTo>
                    <a:cubicBezTo>
                      <a:pt x="4" y="53"/>
                      <a:pt x="6" y="67"/>
                      <a:pt x="0" y="8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05" name="Freeform 499">
                <a:extLst>
                  <a:ext uri="{FF2B5EF4-FFF2-40B4-BE49-F238E27FC236}">
                    <a16:creationId xmlns:a16="http://schemas.microsoft.com/office/drawing/2014/main" id="{A478296C-E15D-42FA-6D0F-57127A26EFEB}"/>
                  </a:ext>
                </a:extLst>
              </p:cNvPr>
              <p:cNvSpPr>
                <a:spLocks/>
              </p:cNvSpPr>
              <p:nvPr/>
            </p:nvSpPr>
            <p:spPr bwMode="auto">
              <a:xfrm>
                <a:off x="4028" y="2169"/>
                <a:ext cx="92" cy="100"/>
              </a:xfrm>
              <a:custGeom>
                <a:avLst/>
                <a:gdLst>
                  <a:gd name="T0" fmla="*/ 421 w 43"/>
                  <a:gd name="T1" fmla="*/ 385 h 47"/>
                  <a:gd name="T2" fmla="*/ 28 w 43"/>
                  <a:gd name="T3" fmla="*/ 317 h 47"/>
                  <a:gd name="T4" fmla="*/ 257 w 43"/>
                  <a:gd name="T5" fmla="*/ 0 h 47"/>
                  <a:gd name="T6" fmla="*/ 0 60000 65536"/>
                  <a:gd name="T7" fmla="*/ 0 60000 65536"/>
                  <a:gd name="T8" fmla="*/ 0 60000 65536"/>
                </a:gdLst>
                <a:ahLst/>
                <a:cxnLst>
                  <a:cxn ang="T6">
                    <a:pos x="T0" y="T1"/>
                  </a:cxn>
                  <a:cxn ang="T7">
                    <a:pos x="T2" y="T3"/>
                  </a:cxn>
                  <a:cxn ang="T8">
                    <a:pos x="T4" y="T5"/>
                  </a:cxn>
                </a:cxnLst>
                <a:rect l="0" t="0" r="r" b="b"/>
                <a:pathLst>
                  <a:path w="43" h="47">
                    <a:moveTo>
                      <a:pt x="43" y="40"/>
                    </a:moveTo>
                    <a:cubicBezTo>
                      <a:pt x="33" y="45"/>
                      <a:pt x="6" y="47"/>
                      <a:pt x="3" y="33"/>
                    </a:cubicBezTo>
                    <a:cubicBezTo>
                      <a:pt x="0" y="21"/>
                      <a:pt x="21" y="10"/>
                      <a:pt x="26"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06" name="Freeform 500">
                <a:extLst>
                  <a:ext uri="{FF2B5EF4-FFF2-40B4-BE49-F238E27FC236}">
                    <a16:creationId xmlns:a16="http://schemas.microsoft.com/office/drawing/2014/main" id="{20F13533-3B14-F638-2A32-912BE03762B6}"/>
                  </a:ext>
                </a:extLst>
              </p:cNvPr>
              <p:cNvSpPr>
                <a:spLocks/>
              </p:cNvSpPr>
              <p:nvPr/>
            </p:nvSpPr>
            <p:spPr bwMode="auto">
              <a:xfrm>
                <a:off x="3889" y="2164"/>
                <a:ext cx="73" cy="30"/>
              </a:xfrm>
              <a:custGeom>
                <a:avLst/>
                <a:gdLst>
                  <a:gd name="T0" fmla="*/ 0 w 34"/>
                  <a:gd name="T1" fmla="*/ 137 h 14"/>
                  <a:gd name="T2" fmla="*/ 337 w 34"/>
                  <a:gd name="T3" fmla="*/ 60 h 14"/>
                  <a:gd name="T4" fmla="*/ 0 60000 65536"/>
                  <a:gd name="T5" fmla="*/ 0 60000 65536"/>
                </a:gdLst>
                <a:ahLst/>
                <a:cxnLst>
                  <a:cxn ang="T4">
                    <a:pos x="T0" y="T1"/>
                  </a:cxn>
                  <a:cxn ang="T5">
                    <a:pos x="T2" y="T3"/>
                  </a:cxn>
                </a:cxnLst>
                <a:rect l="0" t="0" r="r" b="b"/>
                <a:pathLst>
                  <a:path w="34" h="14">
                    <a:moveTo>
                      <a:pt x="0" y="14"/>
                    </a:moveTo>
                    <a:cubicBezTo>
                      <a:pt x="6" y="0"/>
                      <a:pt x="23" y="0"/>
                      <a:pt x="34" y="6"/>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07" name="Freeform 501">
                <a:extLst>
                  <a:ext uri="{FF2B5EF4-FFF2-40B4-BE49-F238E27FC236}">
                    <a16:creationId xmlns:a16="http://schemas.microsoft.com/office/drawing/2014/main" id="{1509FCB8-4162-6A6E-003E-AD6F8955178D}"/>
                  </a:ext>
                </a:extLst>
              </p:cNvPr>
              <p:cNvSpPr>
                <a:spLocks/>
              </p:cNvSpPr>
              <p:nvPr/>
            </p:nvSpPr>
            <p:spPr bwMode="auto">
              <a:xfrm>
                <a:off x="4069" y="2389"/>
                <a:ext cx="36" cy="115"/>
              </a:xfrm>
              <a:custGeom>
                <a:avLst/>
                <a:gdLst>
                  <a:gd name="T0" fmla="*/ 0 w 17"/>
                  <a:gd name="T1" fmla="*/ 0 h 54"/>
                  <a:gd name="T2" fmla="*/ 0 w 17"/>
                  <a:gd name="T3" fmla="*/ 522 h 54"/>
                  <a:gd name="T4" fmla="*/ 0 60000 65536"/>
                  <a:gd name="T5" fmla="*/ 0 60000 65536"/>
                </a:gdLst>
                <a:ahLst/>
                <a:cxnLst>
                  <a:cxn ang="T4">
                    <a:pos x="T0" y="T1"/>
                  </a:cxn>
                  <a:cxn ang="T5">
                    <a:pos x="T2" y="T3"/>
                  </a:cxn>
                </a:cxnLst>
                <a:rect l="0" t="0" r="r" b="b"/>
                <a:pathLst>
                  <a:path w="17" h="54">
                    <a:moveTo>
                      <a:pt x="0" y="0"/>
                    </a:moveTo>
                    <a:cubicBezTo>
                      <a:pt x="17" y="2"/>
                      <a:pt x="2" y="42"/>
                      <a:pt x="0" y="5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08" name="Freeform 502">
                <a:extLst>
                  <a:ext uri="{FF2B5EF4-FFF2-40B4-BE49-F238E27FC236}">
                    <a16:creationId xmlns:a16="http://schemas.microsoft.com/office/drawing/2014/main" id="{85318751-382A-0FF4-8139-E982354C9544}"/>
                  </a:ext>
                </a:extLst>
              </p:cNvPr>
              <p:cNvSpPr>
                <a:spLocks/>
              </p:cNvSpPr>
              <p:nvPr/>
            </p:nvSpPr>
            <p:spPr bwMode="auto">
              <a:xfrm>
                <a:off x="4409" y="2658"/>
                <a:ext cx="77" cy="69"/>
              </a:xfrm>
              <a:custGeom>
                <a:avLst/>
                <a:gdLst>
                  <a:gd name="T0" fmla="*/ 41 w 36"/>
                  <a:gd name="T1" fmla="*/ 321 h 32"/>
                  <a:gd name="T2" fmla="*/ 353 w 36"/>
                  <a:gd name="T3" fmla="*/ 233 h 32"/>
                  <a:gd name="T4" fmla="*/ 0 60000 65536"/>
                  <a:gd name="T5" fmla="*/ 0 60000 65536"/>
                </a:gdLst>
                <a:ahLst/>
                <a:cxnLst>
                  <a:cxn ang="T4">
                    <a:pos x="T0" y="T1"/>
                  </a:cxn>
                  <a:cxn ang="T5">
                    <a:pos x="T2" y="T3"/>
                  </a:cxn>
                </a:cxnLst>
                <a:rect l="0" t="0" r="r" b="b"/>
                <a:pathLst>
                  <a:path w="36" h="32">
                    <a:moveTo>
                      <a:pt x="4" y="32"/>
                    </a:moveTo>
                    <a:cubicBezTo>
                      <a:pt x="0" y="19"/>
                      <a:pt x="35" y="0"/>
                      <a:pt x="36" y="2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09" name="Freeform 503">
                <a:extLst>
                  <a:ext uri="{FF2B5EF4-FFF2-40B4-BE49-F238E27FC236}">
                    <a16:creationId xmlns:a16="http://schemas.microsoft.com/office/drawing/2014/main" id="{E1B15919-0224-5A2E-1AE2-6AF35F2307C0}"/>
                  </a:ext>
                </a:extLst>
              </p:cNvPr>
              <p:cNvSpPr>
                <a:spLocks/>
              </p:cNvSpPr>
              <p:nvPr/>
            </p:nvSpPr>
            <p:spPr bwMode="auto">
              <a:xfrm>
                <a:off x="3703" y="3276"/>
                <a:ext cx="45" cy="45"/>
              </a:xfrm>
              <a:custGeom>
                <a:avLst/>
                <a:gdLst>
                  <a:gd name="T0" fmla="*/ 96 w 21"/>
                  <a:gd name="T1" fmla="*/ 0 h 21"/>
                  <a:gd name="T2" fmla="*/ 0 w 21"/>
                  <a:gd name="T3" fmla="*/ 88 h 21"/>
                  <a:gd name="T4" fmla="*/ 197 w 21"/>
                  <a:gd name="T5" fmla="*/ 96 h 21"/>
                  <a:gd name="T6" fmla="*/ 96 w 21"/>
                  <a:gd name="T7" fmla="*/ 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1">
                    <a:moveTo>
                      <a:pt x="10" y="0"/>
                    </a:moveTo>
                    <a:cubicBezTo>
                      <a:pt x="6" y="2"/>
                      <a:pt x="1" y="5"/>
                      <a:pt x="0" y="9"/>
                    </a:cubicBezTo>
                    <a:cubicBezTo>
                      <a:pt x="1" y="21"/>
                      <a:pt x="17" y="20"/>
                      <a:pt x="20" y="10"/>
                    </a:cubicBezTo>
                    <a:cubicBezTo>
                      <a:pt x="21" y="5"/>
                      <a:pt x="20" y="0"/>
                      <a:pt x="10" y="0"/>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10" name="Freeform 504">
                <a:extLst>
                  <a:ext uri="{FF2B5EF4-FFF2-40B4-BE49-F238E27FC236}">
                    <a16:creationId xmlns:a16="http://schemas.microsoft.com/office/drawing/2014/main" id="{EB6E562B-F3D4-04D7-7EBB-E628CD0F29FE}"/>
                  </a:ext>
                </a:extLst>
              </p:cNvPr>
              <p:cNvSpPr>
                <a:spLocks/>
              </p:cNvSpPr>
              <p:nvPr/>
            </p:nvSpPr>
            <p:spPr bwMode="auto">
              <a:xfrm>
                <a:off x="3250" y="2338"/>
                <a:ext cx="1872" cy="1310"/>
              </a:xfrm>
              <a:custGeom>
                <a:avLst/>
                <a:gdLst>
                  <a:gd name="T0" fmla="*/ 4599 w 876"/>
                  <a:gd name="T1" fmla="*/ 722 h 613"/>
                  <a:gd name="T2" fmla="*/ 4723 w 876"/>
                  <a:gd name="T3" fmla="*/ 1192 h 613"/>
                  <a:gd name="T4" fmla="*/ 4530 w 876"/>
                  <a:gd name="T5" fmla="*/ 1338 h 613"/>
                  <a:gd name="T6" fmla="*/ 3718 w 876"/>
                  <a:gd name="T7" fmla="*/ 1297 h 613"/>
                  <a:gd name="T8" fmla="*/ 3622 w 876"/>
                  <a:gd name="T9" fmla="*/ 1923 h 613"/>
                  <a:gd name="T10" fmla="*/ 3389 w 876"/>
                  <a:gd name="T11" fmla="*/ 1366 h 613"/>
                  <a:gd name="T12" fmla="*/ 3579 w 876"/>
                  <a:gd name="T13" fmla="*/ 1056 h 613"/>
                  <a:gd name="T14" fmla="*/ 3270 w 876"/>
                  <a:gd name="T15" fmla="*/ 1113 h 613"/>
                  <a:gd name="T16" fmla="*/ 2840 w 876"/>
                  <a:gd name="T17" fmla="*/ 1357 h 613"/>
                  <a:gd name="T18" fmla="*/ 3124 w 876"/>
                  <a:gd name="T19" fmla="*/ 1718 h 613"/>
                  <a:gd name="T20" fmla="*/ 2996 w 876"/>
                  <a:gd name="T21" fmla="*/ 2009 h 613"/>
                  <a:gd name="T22" fmla="*/ 3092 w 876"/>
                  <a:gd name="T23" fmla="*/ 2744 h 613"/>
                  <a:gd name="T24" fmla="*/ 3603 w 876"/>
                  <a:gd name="T25" fmla="*/ 2808 h 613"/>
                  <a:gd name="T26" fmla="*/ 3844 w 876"/>
                  <a:gd name="T27" fmla="*/ 3092 h 613"/>
                  <a:gd name="T28" fmla="*/ 3105 w 876"/>
                  <a:gd name="T29" fmla="*/ 3819 h 613"/>
                  <a:gd name="T30" fmla="*/ 2009 w 876"/>
                  <a:gd name="T31" fmla="*/ 4120 h 613"/>
                  <a:gd name="T32" fmla="*/ 1045 w 876"/>
                  <a:gd name="T33" fmla="*/ 4233 h 613"/>
                  <a:gd name="T34" fmla="*/ 1502 w 876"/>
                  <a:gd name="T35" fmla="*/ 4120 h 613"/>
                  <a:gd name="T36" fmla="*/ 1590 w 876"/>
                  <a:gd name="T37" fmla="*/ 3855 h 613"/>
                  <a:gd name="T38" fmla="*/ 1485 w 876"/>
                  <a:gd name="T39" fmla="*/ 3306 h 613"/>
                  <a:gd name="T40" fmla="*/ 2128 w 876"/>
                  <a:gd name="T41" fmla="*/ 2891 h 613"/>
                  <a:gd name="T42" fmla="*/ 1827 w 876"/>
                  <a:gd name="T43" fmla="*/ 2840 h 613"/>
                  <a:gd name="T44" fmla="*/ 1045 w 876"/>
                  <a:gd name="T45" fmla="*/ 3201 h 613"/>
                  <a:gd name="T46" fmla="*/ 547 w 876"/>
                  <a:gd name="T47" fmla="*/ 3562 h 613"/>
                  <a:gd name="T48" fmla="*/ 1237 w 876"/>
                  <a:gd name="T49" fmla="*/ 3727 h 613"/>
                  <a:gd name="T50" fmla="*/ 808 w 876"/>
                  <a:gd name="T51" fmla="*/ 4120 h 613"/>
                  <a:gd name="T52" fmla="*/ 342 w 876"/>
                  <a:gd name="T53" fmla="*/ 4325 h 613"/>
                  <a:gd name="T54" fmla="*/ 96 w 876"/>
                  <a:gd name="T55" fmla="*/ 4969 h 613"/>
                  <a:gd name="T56" fmla="*/ 301 w 876"/>
                  <a:gd name="T57" fmla="*/ 5956 h 613"/>
                  <a:gd name="T58" fmla="*/ 3252 w 876"/>
                  <a:gd name="T59" fmla="*/ 5142 h 613"/>
                  <a:gd name="T60" fmla="*/ 5073 w 876"/>
                  <a:gd name="T61" fmla="*/ 4755 h 613"/>
                  <a:gd name="T62" fmla="*/ 6813 w 876"/>
                  <a:gd name="T63" fmla="*/ 4285 h 613"/>
                  <a:gd name="T64" fmla="*/ 8283 w 876"/>
                  <a:gd name="T65" fmla="*/ 4041 h 613"/>
                  <a:gd name="T66" fmla="*/ 8101 w 876"/>
                  <a:gd name="T67" fmla="*/ 2780 h 613"/>
                  <a:gd name="T68" fmla="*/ 8078 w 876"/>
                  <a:gd name="T69" fmla="*/ 2096 h 613"/>
                  <a:gd name="T70" fmla="*/ 8334 w 876"/>
                  <a:gd name="T71" fmla="*/ 1622 h 613"/>
                  <a:gd name="T72" fmla="*/ 8129 w 876"/>
                  <a:gd name="T73" fmla="*/ 1415 h 613"/>
                  <a:gd name="T74" fmla="*/ 8266 w 876"/>
                  <a:gd name="T75" fmla="*/ 1252 h 613"/>
                  <a:gd name="T76" fmla="*/ 8061 w 876"/>
                  <a:gd name="T77" fmla="*/ 0 h 6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76" h="613">
                    <a:moveTo>
                      <a:pt x="448" y="127"/>
                    </a:moveTo>
                    <a:cubicBezTo>
                      <a:pt x="442" y="109"/>
                      <a:pt x="454" y="82"/>
                      <a:pt x="471" y="74"/>
                    </a:cubicBezTo>
                    <a:cubicBezTo>
                      <a:pt x="492" y="65"/>
                      <a:pt x="512" y="79"/>
                      <a:pt x="506" y="102"/>
                    </a:cubicBezTo>
                    <a:cubicBezTo>
                      <a:pt x="503" y="115"/>
                      <a:pt x="494" y="118"/>
                      <a:pt x="484" y="122"/>
                    </a:cubicBezTo>
                    <a:cubicBezTo>
                      <a:pt x="480" y="124"/>
                      <a:pt x="477" y="123"/>
                      <a:pt x="473" y="126"/>
                    </a:cubicBezTo>
                    <a:cubicBezTo>
                      <a:pt x="468" y="130"/>
                      <a:pt x="472" y="135"/>
                      <a:pt x="464" y="137"/>
                    </a:cubicBezTo>
                    <a:cubicBezTo>
                      <a:pt x="447" y="142"/>
                      <a:pt x="429" y="120"/>
                      <a:pt x="409" y="124"/>
                    </a:cubicBezTo>
                    <a:cubicBezTo>
                      <a:pt x="400" y="125"/>
                      <a:pt x="388" y="127"/>
                      <a:pt x="381" y="133"/>
                    </a:cubicBezTo>
                    <a:cubicBezTo>
                      <a:pt x="367" y="146"/>
                      <a:pt x="382" y="146"/>
                      <a:pt x="390" y="156"/>
                    </a:cubicBezTo>
                    <a:cubicBezTo>
                      <a:pt x="402" y="171"/>
                      <a:pt x="396" y="203"/>
                      <a:pt x="371" y="197"/>
                    </a:cubicBezTo>
                    <a:cubicBezTo>
                      <a:pt x="358" y="193"/>
                      <a:pt x="358" y="179"/>
                      <a:pt x="355" y="167"/>
                    </a:cubicBezTo>
                    <a:cubicBezTo>
                      <a:pt x="353" y="162"/>
                      <a:pt x="345" y="145"/>
                      <a:pt x="347" y="140"/>
                    </a:cubicBezTo>
                    <a:cubicBezTo>
                      <a:pt x="350" y="131"/>
                      <a:pt x="364" y="135"/>
                      <a:pt x="370" y="129"/>
                    </a:cubicBezTo>
                    <a:cubicBezTo>
                      <a:pt x="378" y="121"/>
                      <a:pt x="375" y="114"/>
                      <a:pt x="367" y="108"/>
                    </a:cubicBezTo>
                    <a:cubicBezTo>
                      <a:pt x="355" y="100"/>
                      <a:pt x="352" y="102"/>
                      <a:pt x="345" y="88"/>
                    </a:cubicBezTo>
                    <a:cubicBezTo>
                      <a:pt x="329" y="92"/>
                      <a:pt x="344" y="107"/>
                      <a:pt x="335" y="114"/>
                    </a:cubicBezTo>
                    <a:cubicBezTo>
                      <a:pt x="323" y="123"/>
                      <a:pt x="317" y="101"/>
                      <a:pt x="307" y="101"/>
                    </a:cubicBezTo>
                    <a:cubicBezTo>
                      <a:pt x="294" y="101"/>
                      <a:pt x="288" y="129"/>
                      <a:pt x="291" y="139"/>
                    </a:cubicBezTo>
                    <a:cubicBezTo>
                      <a:pt x="296" y="153"/>
                      <a:pt x="309" y="145"/>
                      <a:pt x="319" y="138"/>
                    </a:cubicBezTo>
                    <a:cubicBezTo>
                      <a:pt x="328" y="145"/>
                      <a:pt x="322" y="166"/>
                      <a:pt x="320" y="176"/>
                    </a:cubicBezTo>
                    <a:cubicBezTo>
                      <a:pt x="319" y="181"/>
                      <a:pt x="317" y="187"/>
                      <a:pt x="315" y="193"/>
                    </a:cubicBezTo>
                    <a:cubicBezTo>
                      <a:pt x="312" y="201"/>
                      <a:pt x="313" y="199"/>
                      <a:pt x="307" y="206"/>
                    </a:cubicBezTo>
                    <a:cubicBezTo>
                      <a:pt x="295" y="220"/>
                      <a:pt x="300" y="225"/>
                      <a:pt x="307" y="240"/>
                    </a:cubicBezTo>
                    <a:cubicBezTo>
                      <a:pt x="313" y="252"/>
                      <a:pt x="309" y="271"/>
                      <a:pt x="317" y="281"/>
                    </a:cubicBezTo>
                    <a:cubicBezTo>
                      <a:pt x="335" y="270"/>
                      <a:pt x="330" y="235"/>
                      <a:pt x="359" y="240"/>
                    </a:cubicBezTo>
                    <a:cubicBezTo>
                      <a:pt x="386" y="246"/>
                      <a:pt x="381" y="271"/>
                      <a:pt x="369" y="288"/>
                    </a:cubicBezTo>
                    <a:cubicBezTo>
                      <a:pt x="363" y="297"/>
                      <a:pt x="357" y="304"/>
                      <a:pt x="365" y="312"/>
                    </a:cubicBezTo>
                    <a:cubicBezTo>
                      <a:pt x="372" y="322"/>
                      <a:pt x="384" y="316"/>
                      <a:pt x="394" y="317"/>
                    </a:cubicBezTo>
                    <a:cubicBezTo>
                      <a:pt x="413" y="318"/>
                      <a:pt x="439" y="326"/>
                      <a:pt x="421" y="347"/>
                    </a:cubicBezTo>
                    <a:cubicBezTo>
                      <a:pt x="394" y="380"/>
                      <a:pt x="353" y="372"/>
                      <a:pt x="318" y="391"/>
                    </a:cubicBezTo>
                    <a:cubicBezTo>
                      <a:pt x="302" y="400"/>
                      <a:pt x="284" y="405"/>
                      <a:pt x="267" y="411"/>
                    </a:cubicBezTo>
                    <a:cubicBezTo>
                      <a:pt x="247" y="418"/>
                      <a:pt x="226" y="415"/>
                      <a:pt x="206" y="422"/>
                    </a:cubicBezTo>
                    <a:cubicBezTo>
                      <a:pt x="181" y="430"/>
                      <a:pt x="136" y="472"/>
                      <a:pt x="110" y="453"/>
                    </a:cubicBezTo>
                    <a:cubicBezTo>
                      <a:pt x="101" y="447"/>
                      <a:pt x="100" y="438"/>
                      <a:pt x="107" y="434"/>
                    </a:cubicBezTo>
                    <a:cubicBezTo>
                      <a:pt x="114" y="430"/>
                      <a:pt x="127" y="435"/>
                      <a:pt x="135" y="435"/>
                    </a:cubicBezTo>
                    <a:cubicBezTo>
                      <a:pt x="144" y="436"/>
                      <a:pt x="154" y="433"/>
                      <a:pt x="154" y="422"/>
                    </a:cubicBezTo>
                    <a:cubicBezTo>
                      <a:pt x="153" y="413"/>
                      <a:pt x="144" y="410"/>
                      <a:pt x="138" y="404"/>
                    </a:cubicBezTo>
                    <a:cubicBezTo>
                      <a:pt x="143" y="390"/>
                      <a:pt x="155" y="401"/>
                      <a:pt x="163" y="395"/>
                    </a:cubicBezTo>
                    <a:cubicBezTo>
                      <a:pt x="170" y="390"/>
                      <a:pt x="172" y="373"/>
                      <a:pt x="169" y="365"/>
                    </a:cubicBezTo>
                    <a:cubicBezTo>
                      <a:pt x="166" y="354"/>
                      <a:pt x="155" y="350"/>
                      <a:pt x="152" y="339"/>
                    </a:cubicBezTo>
                    <a:cubicBezTo>
                      <a:pt x="150" y="330"/>
                      <a:pt x="154" y="318"/>
                      <a:pt x="162" y="312"/>
                    </a:cubicBezTo>
                    <a:cubicBezTo>
                      <a:pt x="177" y="299"/>
                      <a:pt x="201" y="308"/>
                      <a:pt x="218" y="296"/>
                    </a:cubicBezTo>
                    <a:cubicBezTo>
                      <a:pt x="227" y="289"/>
                      <a:pt x="234" y="280"/>
                      <a:pt x="218" y="278"/>
                    </a:cubicBezTo>
                    <a:cubicBezTo>
                      <a:pt x="207" y="277"/>
                      <a:pt x="196" y="288"/>
                      <a:pt x="187" y="291"/>
                    </a:cubicBezTo>
                    <a:cubicBezTo>
                      <a:pt x="166" y="300"/>
                      <a:pt x="145" y="289"/>
                      <a:pt x="126" y="308"/>
                    </a:cubicBezTo>
                    <a:cubicBezTo>
                      <a:pt x="120" y="313"/>
                      <a:pt x="115" y="325"/>
                      <a:pt x="107" y="328"/>
                    </a:cubicBezTo>
                    <a:cubicBezTo>
                      <a:pt x="97" y="331"/>
                      <a:pt x="86" y="330"/>
                      <a:pt x="75" y="334"/>
                    </a:cubicBezTo>
                    <a:cubicBezTo>
                      <a:pt x="62" y="340"/>
                      <a:pt x="25" y="353"/>
                      <a:pt x="56" y="365"/>
                    </a:cubicBezTo>
                    <a:cubicBezTo>
                      <a:pt x="81" y="375"/>
                      <a:pt x="88" y="342"/>
                      <a:pt x="108" y="341"/>
                    </a:cubicBezTo>
                    <a:cubicBezTo>
                      <a:pt x="132" y="339"/>
                      <a:pt x="140" y="368"/>
                      <a:pt x="127" y="382"/>
                    </a:cubicBezTo>
                    <a:cubicBezTo>
                      <a:pt x="119" y="391"/>
                      <a:pt x="109" y="395"/>
                      <a:pt x="99" y="401"/>
                    </a:cubicBezTo>
                    <a:cubicBezTo>
                      <a:pt x="90" y="407"/>
                      <a:pt x="89" y="417"/>
                      <a:pt x="83" y="422"/>
                    </a:cubicBezTo>
                    <a:cubicBezTo>
                      <a:pt x="77" y="427"/>
                      <a:pt x="62" y="424"/>
                      <a:pt x="54" y="424"/>
                    </a:cubicBezTo>
                    <a:cubicBezTo>
                      <a:pt x="36" y="426"/>
                      <a:pt x="45" y="433"/>
                      <a:pt x="35" y="443"/>
                    </a:cubicBezTo>
                    <a:cubicBezTo>
                      <a:pt x="29" y="449"/>
                      <a:pt x="17" y="444"/>
                      <a:pt x="10" y="452"/>
                    </a:cubicBezTo>
                    <a:cubicBezTo>
                      <a:pt x="4" y="458"/>
                      <a:pt x="7" y="503"/>
                      <a:pt x="10" y="509"/>
                    </a:cubicBezTo>
                    <a:cubicBezTo>
                      <a:pt x="10" y="526"/>
                      <a:pt x="11" y="525"/>
                      <a:pt x="9" y="540"/>
                    </a:cubicBezTo>
                    <a:cubicBezTo>
                      <a:pt x="0" y="568"/>
                      <a:pt x="6" y="613"/>
                      <a:pt x="31" y="610"/>
                    </a:cubicBezTo>
                    <a:cubicBezTo>
                      <a:pt x="57" y="608"/>
                      <a:pt x="110" y="587"/>
                      <a:pt x="141" y="576"/>
                    </a:cubicBezTo>
                    <a:cubicBezTo>
                      <a:pt x="204" y="553"/>
                      <a:pt x="270" y="547"/>
                      <a:pt x="333" y="527"/>
                    </a:cubicBezTo>
                    <a:cubicBezTo>
                      <a:pt x="361" y="518"/>
                      <a:pt x="383" y="513"/>
                      <a:pt x="413" y="511"/>
                    </a:cubicBezTo>
                    <a:cubicBezTo>
                      <a:pt x="448" y="510"/>
                      <a:pt x="486" y="498"/>
                      <a:pt x="520" y="487"/>
                    </a:cubicBezTo>
                    <a:cubicBezTo>
                      <a:pt x="548" y="478"/>
                      <a:pt x="573" y="464"/>
                      <a:pt x="601" y="453"/>
                    </a:cubicBezTo>
                    <a:cubicBezTo>
                      <a:pt x="632" y="442"/>
                      <a:pt x="666" y="444"/>
                      <a:pt x="698" y="439"/>
                    </a:cubicBezTo>
                    <a:cubicBezTo>
                      <a:pt x="718" y="436"/>
                      <a:pt x="737" y="433"/>
                      <a:pt x="758" y="432"/>
                    </a:cubicBezTo>
                    <a:cubicBezTo>
                      <a:pt x="773" y="431"/>
                      <a:pt x="836" y="423"/>
                      <a:pt x="849" y="414"/>
                    </a:cubicBezTo>
                    <a:cubicBezTo>
                      <a:pt x="876" y="392"/>
                      <a:pt x="853" y="318"/>
                      <a:pt x="853" y="286"/>
                    </a:cubicBezTo>
                    <a:cubicBezTo>
                      <a:pt x="853" y="280"/>
                      <a:pt x="852" y="269"/>
                      <a:pt x="830" y="285"/>
                    </a:cubicBezTo>
                    <a:cubicBezTo>
                      <a:pt x="822" y="294"/>
                      <a:pt x="809" y="290"/>
                      <a:pt x="812" y="271"/>
                    </a:cubicBezTo>
                    <a:cubicBezTo>
                      <a:pt x="817" y="250"/>
                      <a:pt x="841" y="236"/>
                      <a:pt x="828" y="215"/>
                    </a:cubicBezTo>
                    <a:cubicBezTo>
                      <a:pt x="825" y="207"/>
                      <a:pt x="828" y="214"/>
                      <a:pt x="839" y="202"/>
                    </a:cubicBezTo>
                    <a:cubicBezTo>
                      <a:pt x="850" y="190"/>
                      <a:pt x="852" y="178"/>
                      <a:pt x="854" y="166"/>
                    </a:cubicBezTo>
                    <a:cubicBezTo>
                      <a:pt x="856" y="154"/>
                      <a:pt x="857" y="148"/>
                      <a:pt x="854" y="143"/>
                    </a:cubicBezTo>
                    <a:cubicBezTo>
                      <a:pt x="851" y="138"/>
                      <a:pt x="839" y="144"/>
                      <a:pt x="833" y="145"/>
                    </a:cubicBezTo>
                    <a:cubicBezTo>
                      <a:pt x="829" y="147"/>
                      <a:pt x="825" y="147"/>
                      <a:pt x="822" y="146"/>
                    </a:cubicBezTo>
                    <a:cubicBezTo>
                      <a:pt x="820" y="136"/>
                      <a:pt x="839" y="130"/>
                      <a:pt x="847" y="128"/>
                    </a:cubicBezTo>
                    <a:cubicBezTo>
                      <a:pt x="859" y="125"/>
                      <a:pt x="860" y="122"/>
                      <a:pt x="863" y="109"/>
                    </a:cubicBezTo>
                    <a:cubicBezTo>
                      <a:pt x="868" y="84"/>
                      <a:pt x="848" y="27"/>
                      <a:pt x="826"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11" name="Freeform 505">
                <a:extLst>
                  <a:ext uri="{FF2B5EF4-FFF2-40B4-BE49-F238E27FC236}">
                    <a16:creationId xmlns:a16="http://schemas.microsoft.com/office/drawing/2014/main" id="{4EB416DA-C7D6-9FF5-709C-17659AB8FCEB}"/>
                  </a:ext>
                </a:extLst>
              </p:cNvPr>
              <p:cNvSpPr>
                <a:spLocks/>
              </p:cNvSpPr>
              <p:nvPr/>
            </p:nvSpPr>
            <p:spPr bwMode="auto">
              <a:xfrm>
                <a:off x="4836" y="1239"/>
                <a:ext cx="269" cy="1349"/>
              </a:xfrm>
              <a:custGeom>
                <a:avLst/>
                <a:gdLst>
                  <a:gd name="T0" fmla="*/ 0 w 126"/>
                  <a:gd name="T1" fmla="*/ 6166 h 631"/>
                  <a:gd name="T2" fmla="*/ 478 w 126"/>
                  <a:gd name="T3" fmla="*/ 5755 h 631"/>
                  <a:gd name="T4" fmla="*/ 762 w 126"/>
                  <a:gd name="T5" fmla="*/ 5708 h 631"/>
                  <a:gd name="T6" fmla="*/ 719 w 126"/>
                  <a:gd name="T7" fmla="*/ 5402 h 631"/>
                  <a:gd name="T8" fmla="*/ 867 w 126"/>
                  <a:gd name="T9" fmla="*/ 4836 h 631"/>
                  <a:gd name="T10" fmla="*/ 747 w 126"/>
                  <a:gd name="T11" fmla="*/ 4534 h 631"/>
                  <a:gd name="T12" fmla="*/ 623 w 126"/>
                  <a:gd name="T13" fmla="*/ 4423 h 631"/>
                  <a:gd name="T14" fmla="*/ 506 w 126"/>
                  <a:gd name="T15" fmla="*/ 4507 h 631"/>
                  <a:gd name="T16" fmla="*/ 342 w 126"/>
                  <a:gd name="T17" fmla="*/ 4515 h 631"/>
                  <a:gd name="T18" fmla="*/ 361 w 126"/>
                  <a:gd name="T19" fmla="*/ 4310 h 631"/>
                  <a:gd name="T20" fmla="*/ 525 w 126"/>
                  <a:gd name="T21" fmla="*/ 4378 h 631"/>
                  <a:gd name="T22" fmla="*/ 762 w 126"/>
                  <a:gd name="T23" fmla="*/ 4370 h 631"/>
                  <a:gd name="T24" fmla="*/ 848 w 126"/>
                  <a:gd name="T25" fmla="*/ 4064 h 631"/>
                  <a:gd name="T26" fmla="*/ 1089 w 126"/>
                  <a:gd name="T27" fmla="*/ 3771 h 631"/>
                  <a:gd name="T28" fmla="*/ 807 w 126"/>
                  <a:gd name="T29" fmla="*/ 3359 h 631"/>
                  <a:gd name="T30" fmla="*/ 824 w 126"/>
                  <a:gd name="T31" fmla="*/ 3089 h 631"/>
                  <a:gd name="T32" fmla="*/ 1121 w 126"/>
                  <a:gd name="T33" fmla="*/ 2707 h 631"/>
                  <a:gd name="T34" fmla="*/ 1129 w 126"/>
                  <a:gd name="T35" fmla="*/ 2112 h 631"/>
                  <a:gd name="T36" fmla="*/ 1089 w 126"/>
                  <a:gd name="T37" fmla="*/ 1614 h 631"/>
                  <a:gd name="T38" fmla="*/ 1121 w 126"/>
                  <a:gd name="T39" fmla="*/ 1015 h 631"/>
                  <a:gd name="T40" fmla="*/ 1108 w 126"/>
                  <a:gd name="T41" fmla="*/ 0 h 6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6" h="631">
                    <a:moveTo>
                      <a:pt x="0" y="631"/>
                    </a:moveTo>
                    <a:cubicBezTo>
                      <a:pt x="16" y="613"/>
                      <a:pt x="23" y="591"/>
                      <a:pt x="49" y="589"/>
                    </a:cubicBezTo>
                    <a:cubicBezTo>
                      <a:pt x="60" y="588"/>
                      <a:pt x="71" y="595"/>
                      <a:pt x="78" y="584"/>
                    </a:cubicBezTo>
                    <a:cubicBezTo>
                      <a:pt x="84" y="574"/>
                      <a:pt x="77" y="562"/>
                      <a:pt x="74" y="553"/>
                    </a:cubicBezTo>
                    <a:cubicBezTo>
                      <a:pt x="68" y="531"/>
                      <a:pt x="86" y="515"/>
                      <a:pt x="89" y="495"/>
                    </a:cubicBezTo>
                    <a:cubicBezTo>
                      <a:pt x="91" y="484"/>
                      <a:pt x="84" y="472"/>
                      <a:pt x="77" y="464"/>
                    </a:cubicBezTo>
                    <a:cubicBezTo>
                      <a:pt x="74" y="459"/>
                      <a:pt x="70" y="454"/>
                      <a:pt x="64" y="453"/>
                    </a:cubicBezTo>
                    <a:cubicBezTo>
                      <a:pt x="55" y="453"/>
                      <a:pt x="57" y="458"/>
                      <a:pt x="52" y="461"/>
                    </a:cubicBezTo>
                    <a:cubicBezTo>
                      <a:pt x="46" y="465"/>
                      <a:pt x="42" y="469"/>
                      <a:pt x="35" y="462"/>
                    </a:cubicBezTo>
                    <a:cubicBezTo>
                      <a:pt x="31" y="457"/>
                      <a:pt x="30" y="445"/>
                      <a:pt x="37" y="441"/>
                    </a:cubicBezTo>
                    <a:cubicBezTo>
                      <a:pt x="45" y="437"/>
                      <a:pt x="48" y="446"/>
                      <a:pt x="54" y="448"/>
                    </a:cubicBezTo>
                    <a:cubicBezTo>
                      <a:pt x="60" y="450"/>
                      <a:pt x="75" y="451"/>
                      <a:pt x="78" y="447"/>
                    </a:cubicBezTo>
                    <a:cubicBezTo>
                      <a:pt x="87" y="430"/>
                      <a:pt x="67" y="428"/>
                      <a:pt x="87" y="416"/>
                    </a:cubicBezTo>
                    <a:cubicBezTo>
                      <a:pt x="99" y="408"/>
                      <a:pt x="107" y="399"/>
                      <a:pt x="112" y="386"/>
                    </a:cubicBezTo>
                    <a:cubicBezTo>
                      <a:pt x="118" y="366"/>
                      <a:pt x="79" y="374"/>
                      <a:pt x="83" y="344"/>
                    </a:cubicBezTo>
                    <a:cubicBezTo>
                      <a:pt x="83" y="338"/>
                      <a:pt x="80" y="328"/>
                      <a:pt x="85" y="316"/>
                    </a:cubicBezTo>
                    <a:cubicBezTo>
                      <a:pt x="93" y="293"/>
                      <a:pt x="110" y="297"/>
                      <a:pt x="115" y="277"/>
                    </a:cubicBezTo>
                    <a:cubicBezTo>
                      <a:pt x="118" y="264"/>
                      <a:pt x="126" y="249"/>
                      <a:pt x="116" y="216"/>
                    </a:cubicBezTo>
                    <a:cubicBezTo>
                      <a:pt x="106" y="183"/>
                      <a:pt x="110" y="180"/>
                      <a:pt x="112" y="165"/>
                    </a:cubicBezTo>
                    <a:cubicBezTo>
                      <a:pt x="114" y="150"/>
                      <a:pt x="114" y="127"/>
                      <a:pt x="115" y="104"/>
                    </a:cubicBezTo>
                    <a:cubicBezTo>
                      <a:pt x="116" y="81"/>
                      <a:pt x="120" y="17"/>
                      <a:pt x="114"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12" name="Freeform 506">
                <a:extLst>
                  <a:ext uri="{FF2B5EF4-FFF2-40B4-BE49-F238E27FC236}">
                    <a16:creationId xmlns:a16="http://schemas.microsoft.com/office/drawing/2014/main" id="{F51FC439-4EFF-FA9C-53EB-CFE1B642F05D}"/>
                  </a:ext>
                </a:extLst>
              </p:cNvPr>
              <p:cNvSpPr>
                <a:spLocks/>
              </p:cNvSpPr>
              <p:nvPr/>
            </p:nvSpPr>
            <p:spPr bwMode="auto">
              <a:xfrm>
                <a:off x="4958" y="1692"/>
                <a:ext cx="34" cy="113"/>
              </a:xfrm>
              <a:custGeom>
                <a:avLst/>
                <a:gdLst>
                  <a:gd name="T0" fmla="*/ 0 w 16"/>
                  <a:gd name="T1" fmla="*/ 0 h 53"/>
                  <a:gd name="T2" fmla="*/ 128 w 16"/>
                  <a:gd name="T3" fmla="*/ 514 h 53"/>
                  <a:gd name="T4" fmla="*/ 0 60000 65536"/>
                  <a:gd name="T5" fmla="*/ 0 60000 65536"/>
                </a:gdLst>
                <a:ahLst/>
                <a:cxnLst>
                  <a:cxn ang="T4">
                    <a:pos x="T0" y="T1"/>
                  </a:cxn>
                  <a:cxn ang="T5">
                    <a:pos x="T2" y="T3"/>
                  </a:cxn>
                </a:cxnLst>
                <a:rect l="0" t="0" r="r" b="b"/>
                <a:pathLst>
                  <a:path w="16" h="53">
                    <a:moveTo>
                      <a:pt x="0" y="0"/>
                    </a:moveTo>
                    <a:cubicBezTo>
                      <a:pt x="9" y="10"/>
                      <a:pt x="16" y="39"/>
                      <a:pt x="13" y="5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13" name="Freeform 507">
                <a:extLst>
                  <a:ext uri="{FF2B5EF4-FFF2-40B4-BE49-F238E27FC236}">
                    <a16:creationId xmlns:a16="http://schemas.microsoft.com/office/drawing/2014/main" id="{A51317E9-D636-CC31-8E15-C39712EDFE55}"/>
                  </a:ext>
                </a:extLst>
              </p:cNvPr>
              <p:cNvSpPr>
                <a:spLocks/>
              </p:cNvSpPr>
              <p:nvPr/>
            </p:nvSpPr>
            <p:spPr bwMode="auto">
              <a:xfrm>
                <a:off x="4894" y="1756"/>
                <a:ext cx="47" cy="41"/>
              </a:xfrm>
              <a:custGeom>
                <a:avLst/>
                <a:gdLst>
                  <a:gd name="T0" fmla="*/ 0 w 22"/>
                  <a:gd name="T1" fmla="*/ 112 h 19"/>
                  <a:gd name="T2" fmla="*/ 188 w 22"/>
                  <a:gd name="T3" fmla="*/ 190 h 19"/>
                  <a:gd name="T4" fmla="*/ 0 60000 65536"/>
                  <a:gd name="T5" fmla="*/ 0 60000 65536"/>
                </a:gdLst>
                <a:ahLst/>
                <a:cxnLst>
                  <a:cxn ang="T4">
                    <a:pos x="T0" y="T1"/>
                  </a:cxn>
                  <a:cxn ang="T5">
                    <a:pos x="T2" y="T3"/>
                  </a:cxn>
                </a:cxnLst>
                <a:rect l="0" t="0" r="r" b="b"/>
                <a:pathLst>
                  <a:path w="22" h="19">
                    <a:moveTo>
                      <a:pt x="0" y="11"/>
                    </a:moveTo>
                    <a:cubicBezTo>
                      <a:pt x="16" y="0"/>
                      <a:pt x="22" y="7"/>
                      <a:pt x="19" y="1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14" name="Freeform 508">
                <a:extLst>
                  <a:ext uri="{FF2B5EF4-FFF2-40B4-BE49-F238E27FC236}">
                    <a16:creationId xmlns:a16="http://schemas.microsoft.com/office/drawing/2014/main" id="{270D38BF-9036-49DB-10BC-768C018A299E}"/>
                  </a:ext>
                </a:extLst>
              </p:cNvPr>
              <p:cNvSpPr>
                <a:spLocks/>
              </p:cNvSpPr>
              <p:nvPr/>
            </p:nvSpPr>
            <p:spPr bwMode="auto">
              <a:xfrm>
                <a:off x="4785" y="1972"/>
                <a:ext cx="183" cy="160"/>
              </a:xfrm>
              <a:custGeom>
                <a:avLst/>
                <a:gdLst>
                  <a:gd name="T0" fmla="*/ 0 w 86"/>
                  <a:gd name="T1" fmla="*/ 386 h 75"/>
                  <a:gd name="T2" fmla="*/ 334 w 86"/>
                  <a:gd name="T3" fmla="*/ 77 h 75"/>
                  <a:gd name="T4" fmla="*/ 683 w 86"/>
                  <a:gd name="T5" fmla="*/ 265 h 75"/>
                  <a:gd name="T6" fmla="*/ 570 w 86"/>
                  <a:gd name="T7" fmla="*/ 651 h 75"/>
                  <a:gd name="T8" fmla="*/ 194 w 86"/>
                  <a:gd name="T9" fmla="*/ 634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75">
                    <a:moveTo>
                      <a:pt x="0" y="40"/>
                    </a:moveTo>
                    <a:cubicBezTo>
                      <a:pt x="16" y="28"/>
                      <a:pt x="20" y="8"/>
                      <a:pt x="35" y="8"/>
                    </a:cubicBezTo>
                    <a:cubicBezTo>
                      <a:pt x="50" y="8"/>
                      <a:pt x="56" y="0"/>
                      <a:pt x="71" y="27"/>
                    </a:cubicBezTo>
                    <a:cubicBezTo>
                      <a:pt x="86" y="54"/>
                      <a:pt x="76" y="59"/>
                      <a:pt x="59" y="67"/>
                    </a:cubicBezTo>
                    <a:cubicBezTo>
                      <a:pt x="42" y="75"/>
                      <a:pt x="23" y="41"/>
                      <a:pt x="20" y="6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15" name="Freeform 509">
                <a:extLst>
                  <a:ext uri="{FF2B5EF4-FFF2-40B4-BE49-F238E27FC236}">
                    <a16:creationId xmlns:a16="http://schemas.microsoft.com/office/drawing/2014/main" id="{138D67C5-8BF4-19B6-0814-3CC971263AA3}"/>
                  </a:ext>
                </a:extLst>
              </p:cNvPr>
              <p:cNvSpPr>
                <a:spLocks/>
              </p:cNvSpPr>
              <p:nvPr/>
            </p:nvSpPr>
            <p:spPr bwMode="auto">
              <a:xfrm>
                <a:off x="4877" y="1991"/>
                <a:ext cx="29" cy="120"/>
              </a:xfrm>
              <a:custGeom>
                <a:avLst/>
                <a:gdLst>
                  <a:gd name="T0" fmla="*/ 0 w 14"/>
                  <a:gd name="T1" fmla="*/ 0 h 56"/>
                  <a:gd name="T2" fmla="*/ 0 w 14"/>
                  <a:gd name="T3" fmla="*/ 551 h 56"/>
                  <a:gd name="T4" fmla="*/ 0 60000 65536"/>
                  <a:gd name="T5" fmla="*/ 0 60000 65536"/>
                </a:gdLst>
                <a:ahLst/>
                <a:cxnLst>
                  <a:cxn ang="T4">
                    <a:pos x="T0" y="T1"/>
                  </a:cxn>
                  <a:cxn ang="T5">
                    <a:pos x="T2" y="T3"/>
                  </a:cxn>
                </a:cxnLst>
                <a:rect l="0" t="0" r="r" b="b"/>
                <a:pathLst>
                  <a:path w="14" h="56">
                    <a:moveTo>
                      <a:pt x="0" y="0"/>
                    </a:moveTo>
                    <a:cubicBezTo>
                      <a:pt x="9" y="14"/>
                      <a:pt x="14" y="45"/>
                      <a:pt x="0" y="56"/>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16" name="Freeform 510">
                <a:extLst>
                  <a:ext uri="{FF2B5EF4-FFF2-40B4-BE49-F238E27FC236}">
                    <a16:creationId xmlns:a16="http://schemas.microsoft.com/office/drawing/2014/main" id="{B52D2FFA-7FB8-42E7-BC2C-0C1443DCC02A}"/>
                  </a:ext>
                </a:extLst>
              </p:cNvPr>
              <p:cNvSpPr>
                <a:spLocks/>
              </p:cNvSpPr>
              <p:nvPr/>
            </p:nvSpPr>
            <p:spPr bwMode="auto">
              <a:xfrm>
                <a:off x="4921" y="2015"/>
                <a:ext cx="13" cy="81"/>
              </a:xfrm>
              <a:custGeom>
                <a:avLst/>
                <a:gdLst>
                  <a:gd name="T0" fmla="*/ 0 w 6"/>
                  <a:gd name="T1" fmla="*/ 0 h 38"/>
                  <a:gd name="T2" fmla="*/ 61 w 6"/>
                  <a:gd name="T3" fmla="*/ 369 h 38"/>
                  <a:gd name="T4" fmla="*/ 0 60000 65536"/>
                  <a:gd name="T5" fmla="*/ 0 60000 65536"/>
                </a:gdLst>
                <a:ahLst/>
                <a:cxnLst>
                  <a:cxn ang="T4">
                    <a:pos x="T0" y="T1"/>
                  </a:cxn>
                  <a:cxn ang="T5">
                    <a:pos x="T2" y="T3"/>
                  </a:cxn>
                </a:cxnLst>
                <a:rect l="0" t="0" r="r" b="b"/>
                <a:pathLst>
                  <a:path w="6" h="38">
                    <a:moveTo>
                      <a:pt x="0" y="0"/>
                    </a:moveTo>
                    <a:cubicBezTo>
                      <a:pt x="1" y="12"/>
                      <a:pt x="0" y="31"/>
                      <a:pt x="6" y="3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17" name="Freeform 511">
                <a:extLst>
                  <a:ext uri="{FF2B5EF4-FFF2-40B4-BE49-F238E27FC236}">
                    <a16:creationId xmlns:a16="http://schemas.microsoft.com/office/drawing/2014/main" id="{1242C9FC-DDD7-6532-1E6C-111A683387D5}"/>
                  </a:ext>
                </a:extLst>
              </p:cNvPr>
              <p:cNvSpPr>
                <a:spLocks/>
              </p:cNvSpPr>
              <p:nvPr/>
            </p:nvSpPr>
            <p:spPr bwMode="auto">
              <a:xfrm>
                <a:off x="4819" y="2288"/>
                <a:ext cx="100" cy="94"/>
              </a:xfrm>
              <a:custGeom>
                <a:avLst/>
                <a:gdLst>
                  <a:gd name="T0" fmla="*/ 453 w 47"/>
                  <a:gd name="T1" fmla="*/ 19 h 44"/>
                  <a:gd name="T2" fmla="*/ 0 w 47"/>
                  <a:gd name="T3" fmla="*/ 429 h 44"/>
                  <a:gd name="T4" fmla="*/ 0 60000 65536"/>
                  <a:gd name="T5" fmla="*/ 0 60000 65536"/>
                </a:gdLst>
                <a:ahLst/>
                <a:cxnLst>
                  <a:cxn ang="T4">
                    <a:pos x="T0" y="T1"/>
                  </a:cxn>
                  <a:cxn ang="T5">
                    <a:pos x="T2" y="T3"/>
                  </a:cxn>
                </a:cxnLst>
                <a:rect l="0" t="0" r="r" b="b"/>
                <a:pathLst>
                  <a:path w="47" h="44">
                    <a:moveTo>
                      <a:pt x="47" y="2"/>
                    </a:moveTo>
                    <a:cubicBezTo>
                      <a:pt x="33" y="0"/>
                      <a:pt x="6" y="24"/>
                      <a:pt x="0" y="4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18" name="Freeform 512">
                <a:extLst>
                  <a:ext uri="{FF2B5EF4-FFF2-40B4-BE49-F238E27FC236}">
                    <a16:creationId xmlns:a16="http://schemas.microsoft.com/office/drawing/2014/main" id="{528D07DA-9929-2FF7-8AA7-9BFCAB285AFB}"/>
                  </a:ext>
                </a:extLst>
              </p:cNvPr>
              <p:cNvSpPr>
                <a:spLocks/>
              </p:cNvSpPr>
              <p:nvPr/>
            </p:nvSpPr>
            <p:spPr bwMode="auto">
              <a:xfrm>
                <a:off x="4864" y="2325"/>
                <a:ext cx="87" cy="134"/>
              </a:xfrm>
              <a:custGeom>
                <a:avLst/>
                <a:gdLst>
                  <a:gd name="T0" fmla="*/ 393 w 41"/>
                  <a:gd name="T1" fmla="*/ 181 h 63"/>
                  <a:gd name="T2" fmla="*/ 59 w 41"/>
                  <a:gd name="T3" fmla="*/ 213 h 63"/>
                  <a:gd name="T4" fmla="*/ 104 w 41"/>
                  <a:gd name="T5" fmla="*/ 606 h 63"/>
                  <a:gd name="T6" fmla="*/ 0 60000 65536"/>
                  <a:gd name="T7" fmla="*/ 0 60000 65536"/>
                  <a:gd name="T8" fmla="*/ 0 60000 65536"/>
                </a:gdLst>
                <a:ahLst/>
                <a:cxnLst>
                  <a:cxn ang="T6">
                    <a:pos x="T0" y="T1"/>
                  </a:cxn>
                  <a:cxn ang="T7">
                    <a:pos x="T2" y="T3"/>
                  </a:cxn>
                  <a:cxn ang="T8">
                    <a:pos x="T4" y="T5"/>
                  </a:cxn>
                </a:cxnLst>
                <a:rect l="0" t="0" r="r" b="b"/>
                <a:pathLst>
                  <a:path w="41" h="63">
                    <a:moveTo>
                      <a:pt x="41" y="19"/>
                    </a:moveTo>
                    <a:cubicBezTo>
                      <a:pt x="32" y="0"/>
                      <a:pt x="5" y="1"/>
                      <a:pt x="6" y="22"/>
                    </a:cubicBezTo>
                    <a:cubicBezTo>
                      <a:pt x="0" y="41"/>
                      <a:pt x="1" y="60"/>
                      <a:pt x="11" y="6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19" name="Freeform 513">
                <a:extLst>
                  <a:ext uri="{FF2B5EF4-FFF2-40B4-BE49-F238E27FC236}">
                    <a16:creationId xmlns:a16="http://schemas.microsoft.com/office/drawing/2014/main" id="{D86C5F42-529F-D18F-98CC-04B85BD70E96}"/>
                  </a:ext>
                </a:extLst>
              </p:cNvPr>
              <p:cNvSpPr>
                <a:spLocks/>
              </p:cNvSpPr>
              <p:nvPr/>
            </p:nvSpPr>
            <p:spPr bwMode="auto">
              <a:xfrm>
                <a:off x="4710" y="2759"/>
                <a:ext cx="182" cy="199"/>
              </a:xfrm>
              <a:custGeom>
                <a:avLst/>
                <a:gdLst>
                  <a:gd name="T0" fmla="*/ 403 w 85"/>
                  <a:gd name="T1" fmla="*/ 88 h 93"/>
                  <a:gd name="T2" fmla="*/ 362 w 85"/>
                  <a:gd name="T3" fmla="*/ 312 h 93"/>
                  <a:gd name="T4" fmla="*/ 266 w 85"/>
                  <a:gd name="T5" fmla="*/ 539 h 93"/>
                  <a:gd name="T6" fmla="*/ 216 w 85"/>
                  <a:gd name="T7" fmla="*/ 843 h 93"/>
                  <a:gd name="T8" fmla="*/ 430 w 85"/>
                  <a:gd name="T9" fmla="*/ 884 h 93"/>
                  <a:gd name="T10" fmla="*/ 638 w 85"/>
                  <a:gd name="T11" fmla="*/ 860 h 93"/>
                  <a:gd name="T12" fmla="*/ 578 w 85"/>
                  <a:gd name="T13" fmla="*/ 439 h 93"/>
                  <a:gd name="T14" fmla="*/ 403 w 85"/>
                  <a:gd name="T15" fmla="*/ 88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 h="93">
                    <a:moveTo>
                      <a:pt x="41" y="9"/>
                    </a:moveTo>
                    <a:cubicBezTo>
                      <a:pt x="36" y="13"/>
                      <a:pt x="38" y="26"/>
                      <a:pt x="37" y="32"/>
                    </a:cubicBezTo>
                    <a:cubicBezTo>
                      <a:pt x="35" y="40"/>
                      <a:pt x="32" y="48"/>
                      <a:pt x="27" y="55"/>
                    </a:cubicBezTo>
                    <a:cubicBezTo>
                      <a:pt x="20" y="65"/>
                      <a:pt x="0" y="79"/>
                      <a:pt x="22" y="86"/>
                    </a:cubicBezTo>
                    <a:cubicBezTo>
                      <a:pt x="28" y="88"/>
                      <a:pt x="36" y="88"/>
                      <a:pt x="44" y="90"/>
                    </a:cubicBezTo>
                    <a:cubicBezTo>
                      <a:pt x="51" y="92"/>
                      <a:pt x="57" y="93"/>
                      <a:pt x="65" y="88"/>
                    </a:cubicBezTo>
                    <a:cubicBezTo>
                      <a:pt x="85" y="72"/>
                      <a:pt x="65" y="60"/>
                      <a:pt x="59" y="45"/>
                    </a:cubicBezTo>
                    <a:cubicBezTo>
                      <a:pt x="57" y="40"/>
                      <a:pt x="55" y="0"/>
                      <a:pt x="41" y="9"/>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20" name="Freeform 514">
                <a:extLst>
                  <a:ext uri="{FF2B5EF4-FFF2-40B4-BE49-F238E27FC236}">
                    <a16:creationId xmlns:a16="http://schemas.microsoft.com/office/drawing/2014/main" id="{23D22DA0-CF53-8097-ACEE-E4BCCFB6AAC7}"/>
                  </a:ext>
                </a:extLst>
              </p:cNvPr>
              <p:cNvSpPr>
                <a:spLocks/>
              </p:cNvSpPr>
              <p:nvPr/>
            </p:nvSpPr>
            <p:spPr bwMode="auto">
              <a:xfrm>
                <a:off x="4772" y="2861"/>
                <a:ext cx="60" cy="20"/>
              </a:xfrm>
              <a:custGeom>
                <a:avLst/>
                <a:gdLst>
                  <a:gd name="T0" fmla="*/ 0 w 28"/>
                  <a:gd name="T1" fmla="*/ 98 h 9"/>
                  <a:gd name="T2" fmla="*/ 137 w 28"/>
                  <a:gd name="T3" fmla="*/ 80 h 9"/>
                  <a:gd name="T4" fmla="*/ 276 w 28"/>
                  <a:gd name="T5" fmla="*/ 0 h 9"/>
                  <a:gd name="T6" fmla="*/ 0 60000 65536"/>
                  <a:gd name="T7" fmla="*/ 0 60000 65536"/>
                  <a:gd name="T8" fmla="*/ 0 60000 65536"/>
                </a:gdLst>
                <a:ahLst/>
                <a:cxnLst>
                  <a:cxn ang="T6">
                    <a:pos x="T0" y="T1"/>
                  </a:cxn>
                  <a:cxn ang="T7">
                    <a:pos x="T2" y="T3"/>
                  </a:cxn>
                  <a:cxn ang="T8">
                    <a:pos x="T4" y="T5"/>
                  </a:cxn>
                </a:cxnLst>
                <a:rect l="0" t="0" r="r" b="b"/>
                <a:pathLst>
                  <a:path w="28" h="9">
                    <a:moveTo>
                      <a:pt x="0" y="9"/>
                    </a:moveTo>
                    <a:cubicBezTo>
                      <a:pt x="4" y="7"/>
                      <a:pt x="9" y="8"/>
                      <a:pt x="14" y="7"/>
                    </a:cubicBezTo>
                    <a:cubicBezTo>
                      <a:pt x="19" y="6"/>
                      <a:pt x="22" y="2"/>
                      <a:pt x="28"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21" name="Freeform 515">
                <a:extLst>
                  <a:ext uri="{FF2B5EF4-FFF2-40B4-BE49-F238E27FC236}">
                    <a16:creationId xmlns:a16="http://schemas.microsoft.com/office/drawing/2014/main" id="{B6033BA8-DA8D-AB25-467F-B7E687AC1679}"/>
                  </a:ext>
                </a:extLst>
              </p:cNvPr>
              <p:cNvSpPr>
                <a:spLocks/>
              </p:cNvSpPr>
              <p:nvPr/>
            </p:nvSpPr>
            <p:spPr bwMode="auto">
              <a:xfrm>
                <a:off x="4753" y="2896"/>
                <a:ext cx="100" cy="44"/>
              </a:xfrm>
              <a:custGeom>
                <a:avLst/>
                <a:gdLst>
                  <a:gd name="T0" fmla="*/ 0 w 47"/>
                  <a:gd name="T1" fmla="*/ 193 h 21"/>
                  <a:gd name="T2" fmla="*/ 232 w 47"/>
                  <a:gd name="T3" fmla="*/ 101 h 21"/>
                  <a:gd name="T4" fmla="*/ 453 w 47"/>
                  <a:gd name="T5" fmla="*/ 0 h 21"/>
                  <a:gd name="T6" fmla="*/ 0 60000 65536"/>
                  <a:gd name="T7" fmla="*/ 0 60000 65536"/>
                  <a:gd name="T8" fmla="*/ 0 60000 65536"/>
                </a:gdLst>
                <a:ahLst/>
                <a:cxnLst>
                  <a:cxn ang="T6">
                    <a:pos x="T0" y="T1"/>
                  </a:cxn>
                  <a:cxn ang="T7">
                    <a:pos x="T2" y="T3"/>
                  </a:cxn>
                  <a:cxn ang="T8">
                    <a:pos x="T4" y="T5"/>
                  </a:cxn>
                </a:cxnLst>
                <a:rect l="0" t="0" r="r" b="b"/>
                <a:pathLst>
                  <a:path w="47" h="21">
                    <a:moveTo>
                      <a:pt x="0" y="21"/>
                    </a:moveTo>
                    <a:cubicBezTo>
                      <a:pt x="8" y="19"/>
                      <a:pt x="15" y="13"/>
                      <a:pt x="24" y="11"/>
                    </a:cubicBezTo>
                    <a:cubicBezTo>
                      <a:pt x="34" y="8"/>
                      <a:pt x="38" y="7"/>
                      <a:pt x="47"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22" name="Freeform 516">
                <a:extLst>
                  <a:ext uri="{FF2B5EF4-FFF2-40B4-BE49-F238E27FC236}">
                    <a16:creationId xmlns:a16="http://schemas.microsoft.com/office/drawing/2014/main" id="{F5639F32-EF0A-61E4-042B-258B817DC854}"/>
                  </a:ext>
                </a:extLst>
              </p:cNvPr>
              <p:cNvSpPr>
                <a:spLocks/>
              </p:cNvSpPr>
              <p:nvPr/>
            </p:nvSpPr>
            <p:spPr bwMode="auto">
              <a:xfrm>
                <a:off x="4896" y="2814"/>
                <a:ext cx="47" cy="7"/>
              </a:xfrm>
              <a:custGeom>
                <a:avLst/>
                <a:gdLst>
                  <a:gd name="T0" fmla="*/ 0 w 22"/>
                  <a:gd name="T1" fmla="*/ 37 h 3"/>
                  <a:gd name="T2" fmla="*/ 214 w 22"/>
                  <a:gd name="T3" fmla="*/ 28 h 3"/>
                  <a:gd name="T4" fmla="*/ 0 60000 65536"/>
                  <a:gd name="T5" fmla="*/ 0 60000 65536"/>
                </a:gdLst>
                <a:ahLst/>
                <a:cxnLst>
                  <a:cxn ang="T4">
                    <a:pos x="T0" y="T1"/>
                  </a:cxn>
                  <a:cxn ang="T5">
                    <a:pos x="T2" y="T3"/>
                  </a:cxn>
                </a:cxnLst>
                <a:rect l="0" t="0" r="r" b="b"/>
                <a:pathLst>
                  <a:path w="22" h="3">
                    <a:moveTo>
                      <a:pt x="0" y="3"/>
                    </a:moveTo>
                    <a:cubicBezTo>
                      <a:pt x="9" y="2"/>
                      <a:pt x="16" y="0"/>
                      <a:pt x="22" y="2"/>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23" name="Freeform 517">
                <a:extLst>
                  <a:ext uri="{FF2B5EF4-FFF2-40B4-BE49-F238E27FC236}">
                    <a16:creationId xmlns:a16="http://schemas.microsoft.com/office/drawing/2014/main" id="{A5309FC7-256F-1A25-1714-01B2DBBEA917}"/>
                  </a:ext>
                </a:extLst>
              </p:cNvPr>
              <p:cNvSpPr>
                <a:spLocks/>
              </p:cNvSpPr>
              <p:nvPr/>
            </p:nvSpPr>
            <p:spPr bwMode="auto">
              <a:xfrm>
                <a:off x="4513" y="2526"/>
                <a:ext cx="96" cy="32"/>
              </a:xfrm>
              <a:custGeom>
                <a:avLst/>
                <a:gdLst>
                  <a:gd name="T0" fmla="*/ 0 w 45"/>
                  <a:gd name="T1" fmla="*/ 145 h 15"/>
                  <a:gd name="T2" fmla="*/ 437 w 45"/>
                  <a:gd name="T3" fmla="*/ 0 h 15"/>
                  <a:gd name="T4" fmla="*/ 0 60000 65536"/>
                  <a:gd name="T5" fmla="*/ 0 60000 65536"/>
                </a:gdLst>
                <a:ahLst/>
                <a:cxnLst>
                  <a:cxn ang="T4">
                    <a:pos x="T0" y="T1"/>
                  </a:cxn>
                  <a:cxn ang="T5">
                    <a:pos x="T2" y="T3"/>
                  </a:cxn>
                </a:cxnLst>
                <a:rect l="0" t="0" r="r" b="b"/>
                <a:pathLst>
                  <a:path w="45" h="15">
                    <a:moveTo>
                      <a:pt x="0" y="15"/>
                    </a:moveTo>
                    <a:cubicBezTo>
                      <a:pt x="16" y="15"/>
                      <a:pt x="36" y="15"/>
                      <a:pt x="45"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24" name="Freeform 518">
                <a:extLst>
                  <a:ext uri="{FF2B5EF4-FFF2-40B4-BE49-F238E27FC236}">
                    <a16:creationId xmlns:a16="http://schemas.microsoft.com/office/drawing/2014/main" id="{9320434D-BDAC-5778-5F15-4616A19F2635}"/>
                  </a:ext>
                </a:extLst>
              </p:cNvPr>
              <p:cNvSpPr>
                <a:spLocks/>
              </p:cNvSpPr>
              <p:nvPr/>
            </p:nvSpPr>
            <p:spPr bwMode="auto">
              <a:xfrm>
                <a:off x="4556" y="2558"/>
                <a:ext cx="100" cy="137"/>
              </a:xfrm>
              <a:custGeom>
                <a:avLst/>
                <a:gdLst>
                  <a:gd name="T0" fmla="*/ 453 w 47"/>
                  <a:gd name="T1" fmla="*/ 0 h 64"/>
                  <a:gd name="T2" fmla="*/ 77 w 47"/>
                  <a:gd name="T3" fmla="*/ 137 h 64"/>
                  <a:gd name="T4" fmla="*/ 272 w 47"/>
                  <a:gd name="T5" fmla="*/ 627 h 64"/>
                  <a:gd name="T6" fmla="*/ 0 60000 65536"/>
                  <a:gd name="T7" fmla="*/ 0 60000 65536"/>
                  <a:gd name="T8" fmla="*/ 0 60000 65536"/>
                </a:gdLst>
                <a:ahLst/>
                <a:cxnLst>
                  <a:cxn ang="T6">
                    <a:pos x="T0" y="T1"/>
                  </a:cxn>
                  <a:cxn ang="T7">
                    <a:pos x="T2" y="T3"/>
                  </a:cxn>
                  <a:cxn ang="T8">
                    <a:pos x="T4" y="T5"/>
                  </a:cxn>
                </a:cxnLst>
                <a:rect l="0" t="0" r="r" b="b"/>
                <a:pathLst>
                  <a:path w="47" h="64">
                    <a:moveTo>
                      <a:pt x="47" y="0"/>
                    </a:moveTo>
                    <a:cubicBezTo>
                      <a:pt x="29" y="9"/>
                      <a:pt x="16" y="4"/>
                      <a:pt x="8" y="14"/>
                    </a:cubicBezTo>
                    <a:cubicBezTo>
                      <a:pt x="0" y="24"/>
                      <a:pt x="27" y="38"/>
                      <a:pt x="28" y="6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25" name="Freeform 519">
                <a:extLst>
                  <a:ext uri="{FF2B5EF4-FFF2-40B4-BE49-F238E27FC236}">
                    <a16:creationId xmlns:a16="http://schemas.microsoft.com/office/drawing/2014/main" id="{578BA17F-373F-F249-2207-405E1648C57F}"/>
                  </a:ext>
                </a:extLst>
              </p:cNvPr>
              <p:cNvSpPr>
                <a:spLocks/>
              </p:cNvSpPr>
              <p:nvPr/>
            </p:nvSpPr>
            <p:spPr bwMode="auto">
              <a:xfrm>
                <a:off x="4605" y="2568"/>
                <a:ext cx="45" cy="75"/>
              </a:xfrm>
              <a:custGeom>
                <a:avLst/>
                <a:gdLst>
                  <a:gd name="T0" fmla="*/ 41 w 21"/>
                  <a:gd name="T1" fmla="*/ 0 h 35"/>
                  <a:gd name="T2" fmla="*/ 0 w 21"/>
                  <a:gd name="T3" fmla="*/ 345 h 35"/>
                  <a:gd name="T4" fmla="*/ 0 60000 65536"/>
                  <a:gd name="T5" fmla="*/ 0 60000 65536"/>
                </a:gdLst>
                <a:ahLst/>
                <a:cxnLst>
                  <a:cxn ang="T4">
                    <a:pos x="T0" y="T1"/>
                  </a:cxn>
                  <a:cxn ang="T5">
                    <a:pos x="T2" y="T3"/>
                  </a:cxn>
                </a:cxnLst>
                <a:rect l="0" t="0" r="r" b="b"/>
                <a:pathLst>
                  <a:path w="21" h="35">
                    <a:moveTo>
                      <a:pt x="4" y="0"/>
                    </a:moveTo>
                    <a:cubicBezTo>
                      <a:pt x="15" y="7"/>
                      <a:pt x="21" y="28"/>
                      <a:pt x="0" y="3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26" name="Freeform 520">
                <a:extLst>
                  <a:ext uri="{FF2B5EF4-FFF2-40B4-BE49-F238E27FC236}">
                    <a16:creationId xmlns:a16="http://schemas.microsoft.com/office/drawing/2014/main" id="{5ED4F458-04A1-3C1F-8BA8-234E3CE21D0C}"/>
                  </a:ext>
                </a:extLst>
              </p:cNvPr>
              <p:cNvSpPr>
                <a:spLocks/>
              </p:cNvSpPr>
              <p:nvPr/>
            </p:nvSpPr>
            <p:spPr bwMode="auto">
              <a:xfrm>
                <a:off x="4597" y="2583"/>
                <a:ext cx="27" cy="43"/>
              </a:xfrm>
              <a:custGeom>
                <a:avLst/>
                <a:gdLst>
                  <a:gd name="T0" fmla="*/ 116 w 13"/>
                  <a:gd name="T1" fmla="*/ 9 h 20"/>
                  <a:gd name="T2" fmla="*/ 108 w 13"/>
                  <a:gd name="T3" fmla="*/ 198 h 20"/>
                  <a:gd name="T4" fmla="*/ 0 60000 65536"/>
                  <a:gd name="T5" fmla="*/ 0 60000 65536"/>
                </a:gdLst>
                <a:ahLst/>
                <a:cxnLst>
                  <a:cxn ang="T4">
                    <a:pos x="T0" y="T1"/>
                  </a:cxn>
                  <a:cxn ang="T5">
                    <a:pos x="T2" y="T3"/>
                  </a:cxn>
                </a:cxnLst>
                <a:rect l="0" t="0" r="r" b="b"/>
                <a:pathLst>
                  <a:path w="13" h="20">
                    <a:moveTo>
                      <a:pt x="13" y="1"/>
                    </a:moveTo>
                    <a:cubicBezTo>
                      <a:pt x="0" y="0"/>
                      <a:pt x="2" y="14"/>
                      <a:pt x="12" y="2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27" name="Freeform 521">
                <a:extLst>
                  <a:ext uri="{FF2B5EF4-FFF2-40B4-BE49-F238E27FC236}">
                    <a16:creationId xmlns:a16="http://schemas.microsoft.com/office/drawing/2014/main" id="{E3D501B6-7112-51D1-979D-9194BCF920A0}"/>
                  </a:ext>
                </a:extLst>
              </p:cNvPr>
              <p:cNvSpPr>
                <a:spLocks/>
              </p:cNvSpPr>
              <p:nvPr/>
            </p:nvSpPr>
            <p:spPr bwMode="auto">
              <a:xfrm>
                <a:off x="4627" y="2395"/>
                <a:ext cx="85" cy="54"/>
              </a:xfrm>
              <a:custGeom>
                <a:avLst/>
                <a:gdLst>
                  <a:gd name="T0" fmla="*/ 0 w 40"/>
                  <a:gd name="T1" fmla="*/ 253 h 25"/>
                  <a:gd name="T2" fmla="*/ 385 w 40"/>
                  <a:gd name="T3" fmla="*/ 0 h 25"/>
                  <a:gd name="T4" fmla="*/ 0 60000 65536"/>
                  <a:gd name="T5" fmla="*/ 0 60000 65536"/>
                </a:gdLst>
                <a:ahLst/>
                <a:cxnLst>
                  <a:cxn ang="T4">
                    <a:pos x="T0" y="T1"/>
                  </a:cxn>
                  <a:cxn ang="T5">
                    <a:pos x="T2" y="T3"/>
                  </a:cxn>
                </a:cxnLst>
                <a:rect l="0" t="0" r="r" b="b"/>
                <a:pathLst>
                  <a:path w="40" h="25">
                    <a:moveTo>
                      <a:pt x="0" y="25"/>
                    </a:moveTo>
                    <a:cubicBezTo>
                      <a:pt x="2" y="2"/>
                      <a:pt x="25" y="5"/>
                      <a:pt x="40"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28" name="Freeform 522">
                <a:extLst>
                  <a:ext uri="{FF2B5EF4-FFF2-40B4-BE49-F238E27FC236}">
                    <a16:creationId xmlns:a16="http://schemas.microsoft.com/office/drawing/2014/main" id="{9505E799-F8F0-EC13-D510-D0D0754A08B7}"/>
                  </a:ext>
                </a:extLst>
              </p:cNvPr>
              <p:cNvSpPr>
                <a:spLocks/>
              </p:cNvSpPr>
              <p:nvPr/>
            </p:nvSpPr>
            <p:spPr bwMode="auto">
              <a:xfrm>
                <a:off x="4631" y="2312"/>
                <a:ext cx="96" cy="28"/>
              </a:xfrm>
              <a:custGeom>
                <a:avLst/>
                <a:gdLst>
                  <a:gd name="T0" fmla="*/ 437 w 45"/>
                  <a:gd name="T1" fmla="*/ 129 h 13"/>
                  <a:gd name="T2" fmla="*/ 0 w 45"/>
                  <a:gd name="T3" fmla="*/ 41 h 13"/>
                  <a:gd name="T4" fmla="*/ 0 60000 65536"/>
                  <a:gd name="T5" fmla="*/ 0 60000 65536"/>
                </a:gdLst>
                <a:ahLst/>
                <a:cxnLst>
                  <a:cxn ang="T4">
                    <a:pos x="T0" y="T1"/>
                  </a:cxn>
                  <a:cxn ang="T5">
                    <a:pos x="T2" y="T3"/>
                  </a:cxn>
                </a:cxnLst>
                <a:rect l="0" t="0" r="r" b="b"/>
                <a:pathLst>
                  <a:path w="45" h="13">
                    <a:moveTo>
                      <a:pt x="45" y="13"/>
                    </a:moveTo>
                    <a:cubicBezTo>
                      <a:pt x="30" y="5"/>
                      <a:pt x="17" y="0"/>
                      <a:pt x="0" y="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29" name="Freeform 523">
                <a:extLst>
                  <a:ext uri="{FF2B5EF4-FFF2-40B4-BE49-F238E27FC236}">
                    <a16:creationId xmlns:a16="http://schemas.microsoft.com/office/drawing/2014/main" id="{46C08BA3-EA7F-EEC3-08B0-B2547B5B80A9}"/>
                  </a:ext>
                </a:extLst>
              </p:cNvPr>
              <p:cNvSpPr>
                <a:spLocks/>
              </p:cNvSpPr>
              <p:nvPr/>
            </p:nvSpPr>
            <p:spPr bwMode="auto">
              <a:xfrm>
                <a:off x="4678" y="2462"/>
                <a:ext cx="72" cy="66"/>
              </a:xfrm>
              <a:custGeom>
                <a:avLst/>
                <a:gdLst>
                  <a:gd name="T0" fmla="*/ 0 w 34"/>
                  <a:gd name="T1" fmla="*/ 153 h 31"/>
                  <a:gd name="T2" fmla="*/ 229 w 34"/>
                  <a:gd name="T3" fmla="*/ 68 h 31"/>
                  <a:gd name="T4" fmla="*/ 322 w 34"/>
                  <a:gd name="T5" fmla="*/ 300 h 31"/>
                  <a:gd name="T6" fmla="*/ 0 60000 65536"/>
                  <a:gd name="T7" fmla="*/ 0 60000 65536"/>
                  <a:gd name="T8" fmla="*/ 0 60000 65536"/>
                </a:gdLst>
                <a:ahLst/>
                <a:cxnLst>
                  <a:cxn ang="T6">
                    <a:pos x="T0" y="T1"/>
                  </a:cxn>
                  <a:cxn ang="T7">
                    <a:pos x="T2" y="T3"/>
                  </a:cxn>
                  <a:cxn ang="T8">
                    <a:pos x="T4" y="T5"/>
                  </a:cxn>
                </a:cxnLst>
                <a:rect l="0" t="0" r="r" b="b"/>
                <a:pathLst>
                  <a:path w="34" h="31">
                    <a:moveTo>
                      <a:pt x="0" y="16"/>
                    </a:moveTo>
                    <a:cubicBezTo>
                      <a:pt x="6" y="10"/>
                      <a:pt x="15" y="0"/>
                      <a:pt x="24" y="7"/>
                    </a:cubicBezTo>
                    <a:cubicBezTo>
                      <a:pt x="30" y="12"/>
                      <a:pt x="34" y="25"/>
                      <a:pt x="34" y="3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30" name="Freeform 524">
                <a:extLst>
                  <a:ext uri="{FF2B5EF4-FFF2-40B4-BE49-F238E27FC236}">
                    <a16:creationId xmlns:a16="http://schemas.microsoft.com/office/drawing/2014/main" id="{A7555110-C1F5-326A-0131-53F601BC7546}"/>
                  </a:ext>
                </a:extLst>
              </p:cNvPr>
              <p:cNvSpPr>
                <a:spLocks/>
              </p:cNvSpPr>
              <p:nvPr/>
            </p:nvSpPr>
            <p:spPr bwMode="auto">
              <a:xfrm>
                <a:off x="3575" y="1931"/>
                <a:ext cx="252" cy="131"/>
              </a:xfrm>
              <a:custGeom>
                <a:avLst/>
                <a:gdLst>
                  <a:gd name="T0" fmla="*/ 0 w 118"/>
                  <a:gd name="T1" fmla="*/ 603 h 61"/>
                  <a:gd name="T2" fmla="*/ 489 w 118"/>
                  <a:gd name="T3" fmla="*/ 79 h 61"/>
                  <a:gd name="T4" fmla="*/ 839 w 118"/>
                  <a:gd name="T5" fmla="*/ 52 h 61"/>
                  <a:gd name="T6" fmla="*/ 1149 w 118"/>
                  <a:gd name="T7" fmla="*/ 28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61">
                    <a:moveTo>
                      <a:pt x="0" y="61"/>
                    </a:moveTo>
                    <a:cubicBezTo>
                      <a:pt x="12" y="38"/>
                      <a:pt x="24" y="15"/>
                      <a:pt x="50" y="8"/>
                    </a:cubicBezTo>
                    <a:cubicBezTo>
                      <a:pt x="62" y="4"/>
                      <a:pt x="74" y="6"/>
                      <a:pt x="86" y="5"/>
                    </a:cubicBezTo>
                    <a:cubicBezTo>
                      <a:pt x="96" y="4"/>
                      <a:pt x="111" y="0"/>
                      <a:pt x="118" y="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31" name="Freeform 525">
                <a:extLst>
                  <a:ext uri="{FF2B5EF4-FFF2-40B4-BE49-F238E27FC236}">
                    <a16:creationId xmlns:a16="http://schemas.microsoft.com/office/drawing/2014/main" id="{E979274F-5BF3-51BC-BC1B-A7AEB66E37EF}"/>
                  </a:ext>
                </a:extLst>
              </p:cNvPr>
              <p:cNvSpPr>
                <a:spLocks/>
              </p:cNvSpPr>
              <p:nvPr/>
            </p:nvSpPr>
            <p:spPr bwMode="auto">
              <a:xfrm>
                <a:off x="4261" y="2068"/>
                <a:ext cx="86" cy="92"/>
              </a:xfrm>
              <a:custGeom>
                <a:avLst/>
                <a:gdLst>
                  <a:gd name="T0" fmla="*/ 0 w 40"/>
                  <a:gd name="T1" fmla="*/ 421 h 43"/>
                  <a:gd name="T2" fmla="*/ 398 w 40"/>
                  <a:gd name="T3" fmla="*/ 0 h 43"/>
                  <a:gd name="T4" fmla="*/ 0 60000 65536"/>
                  <a:gd name="T5" fmla="*/ 0 60000 65536"/>
                </a:gdLst>
                <a:ahLst/>
                <a:cxnLst>
                  <a:cxn ang="T4">
                    <a:pos x="T0" y="T1"/>
                  </a:cxn>
                  <a:cxn ang="T5">
                    <a:pos x="T2" y="T3"/>
                  </a:cxn>
                </a:cxnLst>
                <a:rect l="0" t="0" r="r" b="b"/>
                <a:pathLst>
                  <a:path w="40" h="43">
                    <a:moveTo>
                      <a:pt x="0" y="43"/>
                    </a:moveTo>
                    <a:cubicBezTo>
                      <a:pt x="5" y="23"/>
                      <a:pt x="24" y="12"/>
                      <a:pt x="40"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32" name="Freeform 526">
                <a:extLst>
                  <a:ext uri="{FF2B5EF4-FFF2-40B4-BE49-F238E27FC236}">
                    <a16:creationId xmlns:a16="http://schemas.microsoft.com/office/drawing/2014/main" id="{22C66FD0-8545-17A6-6592-9E5D22ED2C00}"/>
                  </a:ext>
                </a:extLst>
              </p:cNvPr>
              <p:cNvSpPr>
                <a:spLocks/>
              </p:cNvSpPr>
              <p:nvPr/>
            </p:nvSpPr>
            <p:spPr bwMode="auto">
              <a:xfrm>
                <a:off x="4233" y="1782"/>
                <a:ext cx="131" cy="68"/>
              </a:xfrm>
              <a:custGeom>
                <a:avLst/>
                <a:gdLst>
                  <a:gd name="T0" fmla="*/ 0 w 61"/>
                  <a:gd name="T1" fmla="*/ 0 h 32"/>
                  <a:gd name="T2" fmla="*/ 603 w 61"/>
                  <a:gd name="T3" fmla="*/ 308 h 32"/>
                  <a:gd name="T4" fmla="*/ 0 60000 65536"/>
                  <a:gd name="T5" fmla="*/ 0 60000 65536"/>
                </a:gdLst>
                <a:ahLst/>
                <a:cxnLst>
                  <a:cxn ang="T4">
                    <a:pos x="T0" y="T1"/>
                  </a:cxn>
                  <a:cxn ang="T5">
                    <a:pos x="T2" y="T3"/>
                  </a:cxn>
                </a:cxnLst>
                <a:rect l="0" t="0" r="r" b="b"/>
                <a:pathLst>
                  <a:path w="61" h="32">
                    <a:moveTo>
                      <a:pt x="0" y="0"/>
                    </a:moveTo>
                    <a:cubicBezTo>
                      <a:pt x="20" y="0"/>
                      <a:pt x="55" y="9"/>
                      <a:pt x="61" y="32"/>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33" name="Freeform 527">
                <a:extLst>
                  <a:ext uri="{FF2B5EF4-FFF2-40B4-BE49-F238E27FC236}">
                    <a16:creationId xmlns:a16="http://schemas.microsoft.com/office/drawing/2014/main" id="{65B368C1-F922-8E27-8894-D0D04A185172}"/>
                  </a:ext>
                </a:extLst>
              </p:cNvPr>
              <p:cNvSpPr>
                <a:spLocks/>
              </p:cNvSpPr>
              <p:nvPr/>
            </p:nvSpPr>
            <p:spPr bwMode="auto">
              <a:xfrm>
                <a:off x="3513" y="2130"/>
                <a:ext cx="56" cy="86"/>
              </a:xfrm>
              <a:custGeom>
                <a:avLst/>
                <a:gdLst>
                  <a:gd name="T0" fmla="*/ 69 w 26"/>
                  <a:gd name="T1" fmla="*/ 0 h 40"/>
                  <a:gd name="T2" fmla="*/ 261 w 26"/>
                  <a:gd name="T3" fmla="*/ 318 h 40"/>
                  <a:gd name="T4" fmla="*/ 0 60000 65536"/>
                  <a:gd name="T5" fmla="*/ 0 60000 65536"/>
                </a:gdLst>
                <a:ahLst/>
                <a:cxnLst>
                  <a:cxn ang="T4">
                    <a:pos x="T0" y="T1"/>
                  </a:cxn>
                  <a:cxn ang="T5">
                    <a:pos x="T2" y="T3"/>
                  </a:cxn>
                </a:cxnLst>
                <a:rect l="0" t="0" r="r" b="b"/>
                <a:pathLst>
                  <a:path w="26" h="40">
                    <a:moveTo>
                      <a:pt x="7" y="0"/>
                    </a:moveTo>
                    <a:cubicBezTo>
                      <a:pt x="0" y="11"/>
                      <a:pt x="14" y="40"/>
                      <a:pt x="26" y="32"/>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34" name="Freeform 528">
                <a:extLst>
                  <a:ext uri="{FF2B5EF4-FFF2-40B4-BE49-F238E27FC236}">
                    <a16:creationId xmlns:a16="http://schemas.microsoft.com/office/drawing/2014/main" id="{FCC27A51-BC25-7BB7-A96A-B5D5E83BE3B2}"/>
                  </a:ext>
                </a:extLst>
              </p:cNvPr>
              <p:cNvSpPr>
                <a:spLocks/>
              </p:cNvSpPr>
              <p:nvPr/>
            </p:nvSpPr>
            <p:spPr bwMode="auto">
              <a:xfrm>
                <a:off x="4462" y="2359"/>
                <a:ext cx="64" cy="38"/>
              </a:xfrm>
              <a:custGeom>
                <a:avLst/>
                <a:gdLst>
                  <a:gd name="T0" fmla="*/ 0 w 30"/>
                  <a:gd name="T1" fmla="*/ 133 h 18"/>
                  <a:gd name="T2" fmla="*/ 292 w 30"/>
                  <a:gd name="T3" fmla="*/ 169 h 18"/>
                  <a:gd name="T4" fmla="*/ 0 60000 65536"/>
                  <a:gd name="T5" fmla="*/ 0 60000 65536"/>
                </a:gdLst>
                <a:ahLst/>
                <a:cxnLst>
                  <a:cxn ang="T4">
                    <a:pos x="T0" y="T1"/>
                  </a:cxn>
                  <a:cxn ang="T5">
                    <a:pos x="T2" y="T3"/>
                  </a:cxn>
                </a:cxnLst>
                <a:rect l="0" t="0" r="r" b="b"/>
                <a:pathLst>
                  <a:path w="30" h="18">
                    <a:moveTo>
                      <a:pt x="0" y="14"/>
                    </a:moveTo>
                    <a:cubicBezTo>
                      <a:pt x="6" y="0"/>
                      <a:pt x="26" y="8"/>
                      <a:pt x="30" y="1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35" name="Freeform 529">
                <a:extLst>
                  <a:ext uri="{FF2B5EF4-FFF2-40B4-BE49-F238E27FC236}">
                    <a16:creationId xmlns:a16="http://schemas.microsoft.com/office/drawing/2014/main" id="{0E3E09E7-B811-37E4-E347-2E1B14623003}"/>
                  </a:ext>
                </a:extLst>
              </p:cNvPr>
              <p:cNvSpPr>
                <a:spLocks/>
              </p:cNvSpPr>
              <p:nvPr/>
            </p:nvSpPr>
            <p:spPr bwMode="auto">
              <a:xfrm>
                <a:off x="4575" y="3045"/>
                <a:ext cx="71" cy="94"/>
              </a:xfrm>
              <a:custGeom>
                <a:avLst/>
                <a:gdLst>
                  <a:gd name="T0" fmla="*/ 200 w 33"/>
                  <a:gd name="T1" fmla="*/ 9 h 44"/>
                  <a:gd name="T2" fmla="*/ 278 w 33"/>
                  <a:gd name="T3" fmla="*/ 293 h 44"/>
                  <a:gd name="T4" fmla="*/ 0 w 33"/>
                  <a:gd name="T5" fmla="*/ 429 h 44"/>
                  <a:gd name="T6" fmla="*/ 0 60000 65536"/>
                  <a:gd name="T7" fmla="*/ 0 60000 65536"/>
                  <a:gd name="T8" fmla="*/ 0 60000 65536"/>
                </a:gdLst>
                <a:ahLst/>
                <a:cxnLst>
                  <a:cxn ang="T6">
                    <a:pos x="T0" y="T1"/>
                  </a:cxn>
                  <a:cxn ang="T7">
                    <a:pos x="T2" y="T3"/>
                  </a:cxn>
                  <a:cxn ang="T8">
                    <a:pos x="T4" y="T5"/>
                  </a:cxn>
                </a:cxnLst>
                <a:rect l="0" t="0" r="r" b="b"/>
                <a:pathLst>
                  <a:path w="33" h="44">
                    <a:moveTo>
                      <a:pt x="20" y="1"/>
                    </a:moveTo>
                    <a:cubicBezTo>
                      <a:pt x="33" y="0"/>
                      <a:pt x="33" y="19"/>
                      <a:pt x="28" y="30"/>
                    </a:cubicBezTo>
                    <a:cubicBezTo>
                      <a:pt x="23" y="41"/>
                      <a:pt x="7" y="41"/>
                      <a:pt x="0" y="4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36" name="Freeform 530">
                <a:extLst>
                  <a:ext uri="{FF2B5EF4-FFF2-40B4-BE49-F238E27FC236}">
                    <a16:creationId xmlns:a16="http://schemas.microsoft.com/office/drawing/2014/main" id="{A3CF2717-765E-F9C3-C174-C74F4BD6F7F6}"/>
                  </a:ext>
                </a:extLst>
              </p:cNvPr>
              <p:cNvSpPr>
                <a:spLocks/>
              </p:cNvSpPr>
              <p:nvPr/>
            </p:nvSpPr>
            <p:spPr bwMode="auto">
              <a:xfrm>
                <a:off x="3725" y="1690"/>
                <a:ext cx="90" cy="66"/>
              </a:xfrm>
              <a:custGeom>
                <a:avLst/>
                <a:gdLst>
                  <a:gd name="T0" fmla="*/ 414 w 42"/>
                  <a:gd name="T1" fmla="*/ 0 h 31"/>
                  <a:gd name="T2" fmla="*/ 165 w 42"/>
                  <a:gd name="T3" fmla="*/ 300 h 31"/>
                  <a:gd name="T4" fmla="*/ 0 60000 65536"/>
                  <a:gd name="T5" fmla="*/ 0 60000 65536"/>
                </a:gdLst>
                <a:ahLst/>
                <a:cxnLst>
                  <a:cxn ang="T4">
                    <a:pos x="T0" y="T1"/>
                  </a:cxn>
                  <a:cxn ang="T5">
                    <a:pos x="T2" y="T3"/>
                  </a:cxn>
                </a:cxnLst>
                <a:rect l="0" t="0" r="r" b="b"/>
                <a:pathLst>
                  <a:path w="42" h="31">
                    <a:moveTo>
                      <a:pt x="42" y="0"/>
                    </a:moveTo>
                    <a:cubicBezTo>
                      <a:pt x="28" y="3"/>
                      <a:pt x="0" y="13"/>
                      <a:pt x="17" y="3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37" name="Freeform 531">
                <a:extLst>
                  <a:ext uri="{FF2B5EF4-FFF2-40B4-BE49-F238E27FC236}">
                    <a16:creationId xmlns:a16="http://schemas.microsoft.com/office/drawing/2014/main" id="{464847C2-EDEC-05CA-A5BD-92603207D73A}"/>
                  </a:ext>
                </a:extLst>
              </p:cNvPr>
              <p:cNvSpPr>
                <a:spLocks/>
              </p:cNvSpPr>
              <p:nvPr/>
            </p:nvSpPr>
            <p:spPr bwMode="auto">
              <a:xfrm>
                <a:off x="3607" y="2006"/>
                <a:ext cx="26" cy="60"/>
              </a:xfrm>
              <a:custGeom>
                <a:avLst/>
                <a:gdLst>
                  <a:gd name="T0" fmla="*/ 0 w 12"/>
                  <a:gd name="T1" fmla="*/ 19 h 28"/>
                  <a:gd name="T2" fmla="*/ 113 w 12"/>
                  <a:gd name="T3" fmla="*/ 276 h 28"/>
                  <a:gd name="T4" fmla="*/ 0 60000 65536"/>
                  <a:gd name="T5" fmla="*/ 0 60000 65536"/>
                </a:gdLst>
                <a:ahLst/>
                <a:cxnLst>
                  <a:cxn ang="T4">
                    <a:pos x="T0" y="T1"/>
                  </a:cxn>
                  <a:cxn ang="T5">
                    <a:pos x="T2" y="T3"/>
                  </a:cxn>
                </a:cxnLst>
                <a:rect l="0" t="0" r="r" b="b"/>
                <a:pathLst>
                  <a:path w="12" h="28">
                    <a:moveTo>
                      <a:pt x="0" y="2"/>
                    </a:moveTo>
                    <a:cubicBezTo>
                      <a:pt x="9" y="0"/>
                      <a:pt x="12" y="21"/>
                      <a:pt x="11" y="2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38" name="Freeform 532">
                <a:extLst>
                  <a:ext uri="{FF2B5EF4-FFF2-40B4-BE49-F238E27FC236}">
                    <a16:creationId xmlns:a16="http://schemas.microsoft.com/office/drawing/2014/main" id="{3A74000F-F291-F03D-253E-2B6D888B584A}"/>
                  </a:ext>
                </a:extLst>
              </p:cNvPr>
              <p:cNvSpPr>
                <a:spLocks/>
              </p:cNvSpPr>
              <p:nvPr/>
            </p:nvSpPr>
            <p:spPr bwMode="auto">
              <a:xfrm>
                <a:off x="4473" y="1592"/>
                <a:ext cx="166" cy="79"/>
              </a:xfrm>
              <a:custGeom>
                <a:avLst/>
                <a:gdLst>
                  <a:gd name="T0" fmla="*/ 9 w 78"/>
                  <a:gd name="T1" fmla="*/ 361 h 37"/>
                  <a:gd name="T2" fmla="*/ 349 w 78"/>
                  <a:gd name="T3" fmla="*/ 137 h 37"/>
                  <a:gd name="T4" fmla="*/ 538 w 78"/>
                  <a:gd name="T5" fmla="*/ 49 h 37"/>
                  <a:gd name="T6" fmla="*/ 751 w 78"/>
                  <a:gd name="T7" fmla="*/ 0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37">
                    <a:moveTo>
                      <a:pt x="1" y="37"/>
                    </a:moveTo>
                    <a:cubicBezTo>
                      <a:pt x="0" y="16"/>
                      <a:pt x="22" y="16"/>
                      <a:pt x="36" y="14"/>
                    </a:cubicBezTo>
                    <a:cubicBezTo>
                      <a:pt x="43" y="12"/>
                      <a:pt x="48" y="8"/>
                      <a:pt x="56" y="5"/>
                    </a:cubicBezTo>
                    <a:cubicBezTo>
                      <a:pt x="63" y="2"/>
                      <a:pt x="70" y="1"/>
                      <a:pt x="78"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39" name="Freeform 533">
                <a:extLst>
                  <a:ext uri="{FF2B5EF4-FFF2-40B4-BE49-F238E27FC236}">
                    <a16:creationId xmlns:a16="http://schemas.microsoft.com/office/drawing/2014/main" id="{E4F0DF1E-FE65-A881-54C6-7B30D23B0983}"/>
                  </a:ext>
                </a:extLst>
              </p:cNvPr>
              <p:cNvSpPr>
                <a:spLocks/>
              </p:cNvSpPr>
              <p:nvPr/>
            </p:nvSpPr>
            <p:spPr bwMode="auto">
              <a:xfrm>
                <a:off x="4545" y="1572"/>
                <a:ext cx="30" cy="41"/>
              </a:xfrm>
              <a:custGeom>
                <a:avLst/>
                <a:gdLst>
                  <a:gd name="T0" fmla="*/ 137 w 14"/>
                  <a:gd name="T1" fmla="*/ 190 h 19"/>
                  <a:gd name="T2" fmla="*/ 0 w 14"/>
                  <a:gd name="T3" fmla="*/ 0 h 19"/>
                  <a:gd name="T4" fmla="*/ 0 60000 65536"/>
                  <a:gd name="T5" fmla="*/ 0 60000 65536"/>
                </a:gdLst>
                <a:ahLst/>
                <a:cxnLst>
                  <a:cxn ang="T4">
                    <a:pos x="T0" y="T1"/>
                  </a:cxn>
                  <a:cxn ang="T5">
                    <a:pos x="T2" y="T3"/>
                  </a:cxn>
                </a:cxnLst>
                <a:rect l="0" t="0" r="r" b="b"/>
                <a:pathLst>
                  <a:path w="14" h="19">
                    <a:moveTo>
                      <a:pt x="14" y="19"/>
                    </a:moveTo>
                    <a:cubicBezTo>
                      <a:pt x="6" y="14"/>
                      <a:pt x="3" y="8"/>
                      <a:pt x="0"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40" name="Freeform 534">
                <a:extLst>
                  <a:ext uri="{FF2B5EF4-FFF2-40B4-BE49-F238E27FC236}">
                    <a16:creationId xmlns:a16="http://schemas.microsoft.com/office/drawing/2014/main" id="{BFD5D8DA-B42D-1CD8-92C8-6E461AE3F0B3}"/>
                  </a:ext>
                </a:extLst>
              </p:cNvPr>
              <p:cNvSpPr>
                <a:spLocks/>
              </p:cNvSpPr>
              <p:nvPr/>
            </p:nvSpPr>
            <p:spPr bwMode="auto">
              <a:xfrm>
                <a:off x="4496" y="1741"/>
                <a:ext cx="124" cy="220"/>
              </a:xfrm>
              <a:custGeom>
                <a:avLst/>
                <a:gdLst>
                  <a:gd name="T0" fmla="*/ 0 w 58"/>
                  <a:gd name="T1" fmla="*/ 0 h 103"/>
                  <a:gd name="T2" fmla="*/ 393 w 58"/>
                  <a:gd name="T3" fmla="*/ 457 h 103"/>
                  <a:gd name="T4" fmla="*/ 567 w 58"/>
                  <a:gd name="T5" fmla="*/ 1004 h 103"/>
                  <a:gd name="T6" fmla="*/ 0 60000 65536"/>
                  <a:gd name="T7" fmla="*/ 0 60000 65536"/>
                  <a:gd name="T8" fmla="*/ 0 60000 65536"/>
                </a:gdLst>
                <a:ahLst/>
                <a:cxnLst>
                  <a:cxn ang="T6">
                    <a:pos x="T0" y="T1"/>
                  </a:cxn>
                  <a:cxn ang="T7">
                    <a:pos x="T2" y="T3"/>
                  </a:cxn>
                  <a:cxn ang="T8">
                    <a:pos x="T4" y="T5"/>
                  </a:cxn>
                </a:cxnLst>
                <a:rect l="0" t="0" r="r" b="b"/>
                <a:pathLst>
                  <a:path w="58" h="103">
                    <a:moveTo>
                      <a:pt x="0" y="0"/>
                    </a:moveTo>
                    <a:cubicBezTo>
                      <a:pt x="6" y="20"/>
                      <a:pt x="32" y="26"/>
                      <a:pt x="40" y="47"/>
                    </a:cubicBezTo>
                    <a:cubicBezTo>
                      <a:pt x="43" y="55"/>
                      <a:pt x="49" y="103"/>
                      <a:pt x="58" y="10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41" name="Freeform 535">
                <a:extLst>
                  <a:ext uri="{FF2B5EF4-FFF2-40B4-BE49-F238E27FC236}">
                    <a16:creationId xmlns:a16="http://schemas.microsoft.com/office/drawing/2014/main" id="{FA146722-F1C3-3720-FE4B-3E8A1C3F2CE7}"/>
                  </a:ext>
                </a:extLst>
              </p:cNvPr>
              <p:cNvSpPr>
                <a:spLocks/>
              </p:cNvSpPr>
              <p:nvPr/>
            </p:nvSpPr>
            <p:spPr bwMode="auto">
              <a:xfrm>
                <a:off x="3359" y="1795"/>
                <a:ext cx="107" cy="115"/>
              </a:xfrm>
              <a:custGeom>
                <a:avLst/>
                <a:gdLst>
                  <a:gd name="T0" fmla="*/ 68 w 50"/>
                  <a:gd name="T1" fmla="*/ 341 h 54"/>
                  <a:gd name="T2" fmla="*/ 422 w 50"/>
                  <a:gd name="T3" fmla="*/ 173 h 54"/>
                  <a:gd name="T4" fmla="*/ 68 w 50"/>
                  <a:gd name="T5" fmla="*/ 341 h 54"/>
                  <a:gd name="T6" fmla="*/ 0 60000 65536"/>
                  <a:gd name="T7" fmla="*/ 0 60000 65536"/>
                  <a:gd name="T8" fmla="*/ 0 60000 65536"/>
                </a:gdLst>
                <a:ahLst/>
                <a:cxnLst>
                  <a:cxn ang="T6">
                    <a:pos x="T0" y="T1"/>
                  </a:cxn>
                  <a:cxn ang="T7">
                    <a:pos x="T2" y="T3"/>
                  </a:cxn>
                  <a:cxn ang="T8">
                    <a:pos x="T4" y="T5"/>
                  </a:cxn>
                </a:cxnLst>
                <a:rect l="0" t="0" r="r" b="b"/>
                <a:pathLst>
                  <a:path w="50" h="54">
                    <a:moveTo>
                      <a:pt x="7" y="35"/>
                    </a:moveTo>
                    <a:cubicBezTo>
                      <a:pt x="10" y="54"/>
                      <a:pt x="50" y="35"/>
                      <a:pt x="43" y="18"/>
                    </a:cubicBezTo>
                    <a:cubicBezTo>
                      <a:pt x="36" y="0"/>
                      <a:pt x="0" y="22"/>
                      <a:pt x="7" y="35"/>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42" name="Freeform 536">
                <a:extLst>
                  <a:ext uri="{FF2B5EF4-FFF2-40B4-BE49-F238E27FC236}">
                    <a16:creationId xmlns:a16="http://schemas.microsoft.com/office/drawing/2014/main" id="{51472C23-7B6B-FBB4-416F-260555F8734F}"/>
                  </a:ext>
                </a:extLst>
              </p:cNvPr>
              <p:cNvSpPr>
                <a:spLocks/>
              </p:cNvSpPr>
              <p:nvPr/>
            </p:nvSpPr>
            <p:spPr bwMode="auto">
              <a:xfrm>
                <a:off x="3471" y="1741"/>
                <a:ext cx="55" cy="49"/>
              </a:xfrm>
              <a:custGeom>
                <a:avLst/>
                <a:gdLst>
                  <a:gd name="T0" fmla="*/ 28 w 26"/>
                  <a:gd name="T1" fmla="*/ 145 h 23"/>
                  <a:gd name="T2" fmla="*/ 228 w 26"/>
                  <a:gd name="T3" fmla="*/ 85 h 23"/>
                  <a:gd name="T4" fmla="*/ 28 w 26"/>
                  <a:gd name="T5" fmla="*/ 145 h 23"/>
                  <a:gd name="T6" fmla="*/ 0 60000 65536"/>
                  <a:gd name="T7" fmla="*/ 0 60000 65536"/>
                  <a:gd name="T8" fmla="*/ 0 60000 65536"/>
                </a:gdLst>
                <a:ahLst/>
                <a:cxnLst>
                  <a:cxn ang="T6">
                    <a:pos x="T0" y="T1"/>
                  </a:cxn>
                  <a:cxn ang="T7">
                    <a:pos x="T2" y="T3"/>
                  </a:cxn>
                  <a:cxn ang="T8">
                    <a:pos x="T4" y="T5"/>
                  </a:cxn>
                </a:cxnLst>
                <a:rect l="0" t="0" r="r" b="b"/>
                <a:pathLst>
                  <a:path w="26" h="23">
                    <a:moveTo>
                      <a:pt x="3" y="15"/>
                    </a:moveTo>
                    <a:cubicBezTo>
                      <a:pt x="4" y="23"/>
                      <a:pt x="26" y="19"/>
                      <a:pt x="24" y="9"/>
                    </a:cubicBezTo>
                    <a:cubicBezTo>
                      <a:pt x="23" y="0"/>
                      <a:pt x="0" y="5"/>
                      <a:pt x="3" y="15"/>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43" name="Freeform 537">
                <a:extLst>
                  <a:ext uri="{FF2B5EF4-FFF2-40B4-BE49-F238E27FC236}">
                    <a16:creationId xmlns:a16="http://schemas.microsoft.com/office/drawing/2014/main" id="{EAB635C9-A616-EE6B-A83F-1121BCE71942}"/>
                  </a:ext>
                </a:extLst>
              </p:cNvPr>
              <p:cNvSpPr>
                <a:spLocks/>
              </p:cNvSpPr>
              <p:nvPr/>
            </p:nvSpPr>
            <p:spPr bwMode="auto">
              <a:xfrm>
                <a:off x="4075" y="1647"/>
                <a:ext cx="86" cy="62"/>
              </a:xfrm>
              <a:custGeom>
                <a:avLst/>
                <a:gdLst>
                  <a:gd name="T0" fmla="*/ 69 w 40"/>
                  <a:gd name="T1" fmla="*/ 128 h 29"/>
                  <a:gd name="T2" fmla="*/ 277 w 40"/>
                  <a:gd name="T3" fmla="*/ 224 h 29"/>
                  <a:gd name="T4" fmla="*/ 69 w 40"/>
                  <a:gd name="T5" fmla="*/ 128 h 29"/>
                  <a:gd name="T6" fmla="*/ 0 60000 65536"/>
                  <a:gd name="T7" fmla="*/ 0 60000 65536"/>
                  <a:gd name="T8" fmla="*/ 0 60000 65536"/>
                </a:gdLst>
                <a:ahLst/>
                <a:cxnLst>
                  <a:cxn ang="T6">
                    <a:pos x="T0" y="T1"/>
                  </a:cxn>
                  <a:cxn ang="T7">
                    <a:pos x="T2" y="T3"/>
                  </a:cxn>
                  <a:cxn ang="T8">
                    <a:pos x="T4" y="T5"/>
                  </a:cxn>
                </a:cxnLst>
                <a:rect l="0" t="0" r="r" b="b"/>
                <a:pathLst>
                  <a:path w="40" h="29">
                    <a:moveTo>
                      <a:pt x="7" y="13"/>
                    </a:moveTo>
                    <a:cubicBezTo>
                      <a:pt x="0" y="25"/>
                      <a:pt x="16" y="29"/>
                      <a:pt x="28" y="23"/>
                    </a:cubicBezTo>
                    <a:cubicBezTo>
                      <a:pt x="40" y="16"/>
                      <a:pt x="13" y="0"/>
                      <a:pt x="7" y="13"/>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44" name="Freeform 538">
                <a:extLst>
                  <a:ext uri="{FF2B5EF4-FFF2-40B4-BE49-F238E27FC236}">
                    <a16:creationId xmlns:a16="http://schemas.microsoft.com/office/drawing/2014/main" id="{BCC92337-4C6B-7D9A-1B56-557CBAF62042}"/>
                  </a:ext>
                </a:extLst>
              </p:cNvPr>
              <p:cNvSpPr>
                <a:spLocks/>
              </p:cNvSpPr>
              <p:nvPr/>
            </p:nvSpPr>
            <p:spPr bwMode="auto">
              <a:xfrm>
                <a:off x="3278" y="2485"/>
                <a:ext cx="77" cy="139"/>
              </a:xfrm>
              <a:custGeom>
                <a:avLst/>
                <a:gdLst>
                  <a:gd name="T0" fmla="*/ 342 w 36"/>
                  <a:gd name="T1" fmla="*/ 293 h 65"/>
                  <a:gd name="T2" fmla="*/ 197 w 36"/>
                  <a:gd name="T3" fmla="*/ 60 h 65"/>
                  <a:gd name="T4" fmla="*/ 120 w 36"/>
                  <a:gd name="T5" fmla="*/ 197 h 65"/>
                  <a:gd name="T6" fmla="*/ 120 w 36"/>
                  <a:gd name="T7" fmla="*/ 635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65">
                    <a:moveTo>
                      <a:pt x="35" y="30"/>
                    </a:moveTo>
                    <a:cubicBezTo>
                      <a:pt x="36" y="13"/>
                      <a:pt x="25" y="8"/>
                      <a:pt x="20" y="6"/>
                    </a:cubicBezTo>
                    <a:cubicBezTo>
                      <a:pt x="6" y="0"/>
                      <a:pt x="12" y="14"/>
                      <a:pt x="12" y="20"/>
                    </a:cubicBezTo>
                    <a:cubicBezTo>
                      <a:pt x="12" y="33"/>
                      <a:pt x="0" y="56"/>
                      <a:pt x="12" y="6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45" name="Freeform 539">
                <a:extLst>
                  <a:ext uri="{FF2B5EF4-FFF2-40B4-BE49-F238E27FC236}">
                    <a16:creationId xmlns:a16="http://schemas.microsoft.com/office/drawing/2014/main" id="{8E20EB7F-2A5F-8942-FB19-C017CCFB8772}"/>
                  </a:ext>
                </a:extLst>
              </p:cNvPr>
              <p:cNvSpPr>
                <a:spLocks/>
              </p:cNvSpPr>
              <p:nvPr/>
            </p:nvSpPr>
            <p:spPr bwMode="auto">
              <a:xfrm>
                <a:off x="3047" y="1433"/>
                <a:ext cx="242" cy="223"/>
              </a:xfrm>
              <a:custGeom>
                <a:avLst/>
                <a:gdLst>
                  <a:gd name="T0" fmla="*/ 0 w 113"/>
                  <a:gd name="T1" fmla="*/ 0 h 104"/>
                  <a:gd name="T2" fmla="*/ 317 w 113"/>
                  <a:gd name="T3" fmla="*/ 304 h 104"/>
                  <a:gd name="T4" fmla="*/ 559 w 113"/>
                  <a:gd name="T5" fmla="*/ 594 h 104"/>
                  <a:gd name="T6" fmla="*/ 912 w 113"/>
                  <a:gd name="T7" fmla="*/ 723 h 104"/>
                  <a:gd name="T8" fmla="*/ 1109 w 113"/>
                  <a:gd name="T9" fmla="*/ 1025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04">
                    <a:moveTo>
                      <a:pt x="0" y="0"/>
                    </a:moveTo>
                    <a:cubicBezTo>
                      <a:pt x="11" y="8"/>
                      <a:pt x="25" y="20"/>
                      <a:pt x="32" y="31"/>
                    </a:cubicBezTo>
                    <a:cubicBezTo>
                      <a:pt x="39" y="41"/>
                      <a:pt x="45" y="54"/>
                      <a:pt x="57" y="60"/>
                    </a:cubicBezTo>
                    <a:cubicBezTo>
                      <a:pt x="68" y="65"/>
                      <a:pt x="81" y="65"/>
                      <a:pt x="93" y="73"/>
                    </a:cubicBezTo>
                    <a:cubicBezTo>
                      <a:pt x="102" y="79"/>
                      <a:pt x="109" y="95"/>
                      <a:pt x="113" y="10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46" name="Freeform 540">
                <a:extLst>
                  <a:ext uri="{FF2B5EF4-FFF2-40B4-BE49-F238E27FC236}">
                    <a16:creationId xmlns:a16="http://schemas.microsoft.com/office/drawing/2014/main" id="{EF2DE93E-3279-C94B-C14A-104E451DCF18}"/>
                  </a:ext>
                </a:extLst>
              </p:cNvPr>
              <p:cNvSpPr>
                <a:spLocks/>
              </p:cNvSpPr>
              <p:nvPr/>
            </p:nvSpPr>
            <p:spPr bwMode="auto">
              <a:xfrm>
                <a:off x="3018" y="2718"/>
                <a:ext cx="271" cy="915"/>
              </a:xfrm>
              <a:custGeom>
                <a:avLst/>
                <a:gdLst>
                  <a:gd name="T0" fmla="*/ 1233 w 127"/>
                  <a:gd name="T1" fmla="*/ 4182 h 428"/>
                  <a:gd name="T2" fmla="*/ 856 w 127"/>
                  <a:gd name="T3" fmla="*/ 3840 h 428"/>
                  <a:gd name="T4" fmla="*/ 506 w 127"/>
                  <a:gd name="T5" fmla="*/ 3459 h 428"/>
                  <a:gd name="T6" fmla="*/ 156 w 127"/>
                  <a:gd name="T7" fmla="*/ 3057 h 428"/>
                  <a:gd name="T8" fmla="*/ 137 w 127"/>
                  <a:gd name="T9" fmla="*/ 2309 h 428"/>
                  <a:gd name="T10" fmla="*/ 282 w 127"/>
                  <a:gd name="T11" fmla="*/ 2189 h 428"/>
                  <a:gd name="T12" fmla="*/ 437 w 127"/>
                  <a:gd name="T13" fmla="*/ 2069 h 428"/>
                  <a:gd name="T14" fmla="*/ 487 w 127"/>
                  <a:gd name="T15" fmla="*/ 1847 h 428"/>
                  <a:gd name="T16" fmla="*/ 309 w 127"/>
                  <a:gd name="T17" fmla="*/ 1503 h 428"/>
                  <a:gd name="T18" fmla="*/ 117 w 127"/>
                  <a:gd name="T19" fmla="*/ 1486 h 428"/>
                  <a:gd name="T20" fmla="*/ 105 w 127"/>
                  <a:gd name="T21" fmla="*/ 1281 h 428"/>
                  <a:gd name="T22" fmla="*/ 301 w 127"/>
                  <a:gd name="T23" fmla="*/ 808 h 428"/>
                  <a:gd name="T24" fmla="*/ 250 w 127"/>
                  <a:gd name="T25" fmla="*/ 654 h 428"/>
                  <a:gd name="T26" fmla="*/ 145 w 127"/>
                  <a:gd name="T27" fmla="*/ 586 h 428"/>
                  <a:gd name="T28" fmla="*/ 213 w 127"/>
                  <a:gd name="T29" fmla="*/ 402 h 428"/>
                  <a:gd name="T30" fmla="*/ 333 w 127"/>
                  <a:gd name="T31" fmla="*/ 0 h 4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7" h="428">
                    <a:moveTo>
                      <a:pt x="127" y="428"/>
                    </a:moveTo>
                    <a:cubicBezTo>
                      <a:pt x="116" y="424"/>
                      <a:pt x="95" y="400"/>
                      <a:pt x="88" y="393"/>
                    </a:cubicBezTo>
                    <a:cubicBezTo>
                      <a:pt x="76" y="382"/>
                      <a:pt x="58" y="359"/>
                      <a:pt x="52" y="354"/>
                    </a:cubicBezTo>
                    <a:cubicBezTo>
                      <a:pt x="44" y="349"/>
                      <a:pt x="19" y="317"/>
                      <a:pt x="16" y="313"/>
                    </a:cubicBezTo>
                    <a:cubicBezTo>
                      <a:pt x="7" y="301"/>
                      <a:pt x="7" y="259"/>
                      <a:pt x="14" y="236"/>
                    </a:cubicBezTo>
                    <a:cubicBezTo>
                      <a:pt x="17" y="228"/>
                      <a:pt x="27" y="225"/>
                      <a:pt x="29" y="224"/>
                    </a:cubicBezTo>
                    <a:cubicBezTo>
                      <a:pt x="36" y="219"/>
                      <a:pt x="42" y="219"/>
                      <a:pt x="45" y="212"/>
                    </a:cubicBezTo>
                    <a:cubicBezTo>
                      <a:pt x="48" y="206"/>
                      <a:pt x="50" y="196"/>
                      <a:pt x="50" y="189"/>
                    </a:cubicBezTo>
                    <a:cubicBezTo>
                      <a:pt x="50" y="176"/>
                      <a:pt x="43" y="161"/>
                      <a:pt x="32" y="154"/>
                    </a:cubicBezTo>
                    <a:cubicBezTo>
                      <a:pt x="24" y="150"/>
                      <a:pt x="17" y="155"/>
                      <a:pt x="12" y="152"/>
                    </a:cubicBezTo>
                    <a:cubicBezTo>
                      <a:pt x="5" y="148"/>
                      <a:pt x="0" y="130"/>
                      <a:pt x="11" y="131"/>
                    </a:cubicBezTo>
                    <a:cubicBezTo>
                      <a:pt x="41" y="133"/>
                      <a:pt x="37" y="101"/>
                      <a:pt x="31" y="83"/>
                    </a:cubicBezTo>
                    <a:cubicBezTo>
                      <a:pt x="30" y="78"/>
                      <a:pt x="30" y="71"/>
                      <a:pt x="26" y="67"/>
                    </a:cubicBezTo>
                    <a:cubicBezTo>
                      <a:pt x="23" y="63"/>
                      <a:pt x="18" y="63"/>
                      <a:pt x="15" y="60"/>
                    </a:cubicBezTo>
                    <a:cubicBezTo>
                      <a:pt x="7" y="51"/>
                      <a:pt x="12" y="45"/>
                      <a:pt x="22" y="41"/>
                    </a:cubicBezTo>
                    <a:cubicBezTo>
                      <a:pt x="35" y="34"/>
                      <a:pt x="35" y="16"/>
                      <a:pt x="34"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47" name="Freeform 541">
                <a:extLst>
                  <a:ext uri="{FF2B5EF4-FFF2-40B4-BE49-F238E27FC236}">
                    <a16:creationId xmlns:a16="http://schemas.microsoft.com/office/drawing/2014/main" id="{5F3B0848-F3CF-9F46-95D7-17474FD0F696}"/>
                  </a:ext>
                </a:extLst>
              </p:cNvPr>
              <p:cNvSpPr>
                <a:spLocks/>
              </p:cNvSpPr>
              <p:nvPr/>
            </p:nvSpPr>
            <p:spPr bwMode="auto">
              <a:xfrm>
                <a:off x="3103" y="2353"/>
                <a:ext cx="124" cy="508"/>
              </a:xfrm>
              <a:custGeom>
                <a:avLst/>
                <a:gdLst>
                  <a:gd name="T0" fmla="*/ 567 w 58"/>
                  <a:gd name="T1" fmla="*/ 0 h 238"/>
                  <a:gd name="T2" fmla="*/ 173 w 58"/>
                  <a:gd name="T3" fmla="*/ 88 h 238"/>
                  <a:gd name="T4" fmla="*/ 128 w 58"/>
                  <a:gd name="T5" fmla="*/ 301 h 238"/>
                  <a:gd name="T6" fmla="*/ 109 w 58"/>
                  <a:gd name="T7" fmla="*/ 418 h 238"/>
                  <a:gd name="T8" fmla="*/ 205 w 58"/>
                  <a:gd name="T9" fmla="*/ 487 h 238"/>
                  <a:gd name="T10" fmla="*/ 342 w 58"/>
                  <a:gd name="T11" fmla="*/ 892 h 238"/>
                  <a:gd name="T12" fmla="*/ 402 w 58"/>
                  <a:gd name="T13" fmla="*/ 1353 h 238"/>
                  <a:gd name="T14" fmla="*/ 310 w 58"/>
                  <a:gd name="T15" fmla="*/ 1567 h 238"/>
                  <a:gd name="T16" fmla="*/ 293 w 58"/>
                  <a:gd name="T17" fmla="*/ 1799 h 238"/>
                  <a:gd name="T18" fmla="*/ 173 w 58"/>
                  <a:gd name="T19" fmla="*/ 1972 h 238"/>
                  <a:gd name="T20" fmla="*/ 60 w 58"/>
                  <a:gd name="T21" fmla="*/ 2100 h 238"/>
                  <a:gd name="T22" fmla="*/ 197 w 58"/>
                  <a:gd name="T23" fmla="*/ 2314 h 2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238">
                    <a:moveTo>
                      <a:pt x="58" y="0"/>
                    </a:moveTo>
                    <a:cubicBezTo>
                      <a:pt x="56" y="21"/>
                      <a:pt x="25" y="4"/>
                      <a:pt x="18" y="9"/>
                    </a:cubicBezTo>
                    <a:cubicBezTo>
                      <a:pt x="12" y="12"/>
                      <a:pt x="13" y="25"/>
                      <a:pt x="13" y="31"/>
                    </a:cubicBezTo>
                    <a:cubicBezTo>
                      <a:pt x="12" y="34"/>
                      <a:pt x="10" y="39"/>
                      <a:pt x="11" y="43"/>
                    </a:cubicBezTo>
                    <a:cubicBezTo>
                      <a:pt x="14" y="48"/>
                      <a:pt x="16" y="46"/>
                      <a:pt x="21" y="50"/>
                    </a:cubicBezTo>
                    <a:cubicBezTo>
                      <a:pt x="31" y="58"/>
                      <a:pt x="33" y="78"/>
                      <a:pt x="35" y="92"/>
                    </a:cubicBezTo>
                    <a:cubicBezTo>
                      <a:pt x="38" y="106"/>
                      <a:pt x="43" y="124"/>
                      <a:pt x="41" y="139"/>
                    </a:cubicBezTo>
                    <a:cubicBezTo>
                      <a:pt x="40" y="146"/>
                      <a:pt x="35" y="153"/>
                      <a:pt x="32" y="161"/>
                    </a:cubicBezTo>
                    <a:cubicBezTo>
                      <a:pt x="29" y="169"/>
                      <a:pt x="30" y="176"/>
                      <a:pt x="30" y="185"/>
                    </a:cubicBezTo>
                    <a:cubicBezTo>
                      <a:pt x="29" y="195"/>
                      <a:pt x="28" y="199"/>
                      <a:pt x="18" y="203"/>
                    </a:cubicBezTo>
                    <a:cubicBezTo>
                      <a:pt x="13" y="205"/>
                      <a:pt x="0" y="206"/>
                      <a:pt x="6" y="216"/>
                    </a:cubicBezTo>
                    <a:cubicBezTo>
                      <a:pt x="7" y="233"/>
                      <a:pt x="14" y="218"/>
                      <a:pt x="20" y="23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48" name="Freeform 542">
                <a:extLst>
                  <a:ext uri="{FF2B5EF4-FFF2-40B4-BE49-F238E27FC236}">
                    <a16:creationId xmlns:a16="http://schemas.microsoft.com/office/drawing/2014/main" id="{697E691B-C307-F5E9-EB90-6573B5ABC0AF}"/>
                  </a:ext>
                </a:extLst>
              </p:cNvPr>
              <p:cNvSpPr>
                <a:spLocks/>
              </p:cNvSpPr>
              <p:nvPr/>
            </p:nvSpPr>
            <p:spPr bwMode="auto">
              <a:xfrm>
                <a:off x="3206" y="2671"/>
                <a:ext cx="89" cy="276"/>
              </a:xfrm>
              <a:custGeom>
                <a:avLst/>
                <a:gdLst>
                  <a:gd name="T0" fmla="*/ 401 w 42"/>
                  <a:gd name="T1" fmla="*/ 178 h 129"/>
                  <a:gd name="T2" fmla="*/ 136 w 42"/>
                  <a:gd name="T3" fmla="*/ 68 h 129"/>
                  <a:gd name="T4" fmla="*/ 28 w 42"/>
                  <a:gd name="T5" fmla="*/ 370 h 129"/>
                  <a:gd name="T6" fmla="*/ 95 w 42"/>
                  <a:gd name="T7" fmla="*/ 507 h 129"/>
                  <a:gd name="T8" fmla="*/ 95 w 42"/>
                  <a:gd name="T9" fmla="*/ 687 h 129"/>
                  <a:gd name="T10" fmla="*/ 373 w 42"/>
                  <a:gd name="T11" fmla="*/ 1264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129">
                    <a:moveTo>
                      <a:pt x="42" y="18"/>
                    </a:moveTo>
                    <a:cubicBezTo>
                      <a:pt x="40" y="5"/>
                      <a:pt x="24" y="0"/>
                      <a:pt x="14" y="7"/>
                    </a:cubicBezTo>
                    <a:cubicBezTo>
                      <a:pt x="7" y="11"/>
                      <a:pt x="0" y="29"/>
                      <a:pt x="3" y="38"/>
                    </a:cubicBezTo>
                    <a:cubicBezTo>
                      <a:pt x="5" y="43"/>
                      <a:pt x="8" y="45"/>
                      <a:pt x="10" y="52"/>
                    </a:cubicBezTo>
                    <a:cubicBezTo>
                      <a:pt x="10" y="58"/>
                      <a:pt x="9" y="64"/>
                      <a:pt x="10" y="70"/>
                    </a:cubicBezTo>
                    <a:cubicBezTo>
                      <a:pt x="13" y="81"/>
                      <a:pt x="39" y="69"/>
                      <a:pt x="39" y="12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49" name="Freeform 543">
                <a:extLst>
                  <a:ext uri="{FF2B5EF4-FFF2-40B4-BE49-F238E27FC236}">
                    <a16:creationId xmlns:a16="http://schemas.microsoft.com/office/drawing/2014/main" id="{71DD32DA-C51A-8BD6-3DFF-2961D044DE6D}"/>
                  </a:ext>
                </a:extLst>
              </p:cNvPr>
              <p:cNvSpPr>
                <a:spLocks/>
              </p:cNvSpPr>
              <p:nvPr/>
            </p:nvSpPr>
            <p:spPr bwMode="auto">
              <a:xfrm>
                <a:off x="3114" y="1880"/>
                <a:ext cx="92" cy="210"/>
              </a:xfrm>
              <a:custGeom>
                <a:avLst/>
                <a:gdLst>
                  <a:gd name="T0" fmla="*/ 9 w 43"/>
                  <a:gd name="T1" fmla="*/ 0 h 98"/>
                  <a:gd name="T2" fmla="*/ 60 w 43"/>
                  <a:gd name="T3" fmla="*/ 180 h 98"/>
                  <a:gd name="T4" fmla="*/ 265 w 43"/>
                  <a:gd name="T5" fmla="*/ 225 h 98"/>
                  <a:gd name="T6" fmla="*/ 421 w 43"/>
                  <a:gd name="T7" fmla="*/ 570 h 98"/>
                  <a:gd name="T8" fmla="*/ 325 w 43"/>
                  <a:gd name="T9" fmla="*/ 739 h 98"/>
                  <a:gd name="T10" fmla="*/ 334 w 43"/>
                  <a:gd name="T11" fmla="*/ 964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98">
                    <a:moveTo>
                      <a:pt x="1" y="0"/>
                    </a:moveTo>
                    <a:cubicBezTo>
                      <a:pt x="0" y="4"/>
                      <a:pt x="3" y="14"/>
                      <a:pt x="6" y="18"/>
                    </a:cubicBezTo>
                    <a:cubicBezTo>
                      <a:pt x="13" y="26"/>
                      <a:pt x="19" y="20"/>
                      <a:pt x="27" y="23"/>
                    </a:cubicBezTo>
                    <a:cubicBezTo>
                      <a:pt x="36" y="26"/>
                      <a:pt x="43" y="49"/>
                      <a:pt x="43" y="58"/>
                    </a:cubicBezTo>
                    <a:cubicBezTo>
                      <a:pt x="42" y="65"/>
                      <a:pt x="37" y="69"/>
                      <a:pt x="33" y="75"/>
                    </a:cubicBezTo>
                    <a:cubicBezTo>
                      <a:pt x="27" y="85"/>
                      <a:pt x="33" y="87"/>
                      <a:pt x="34" y="9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50" name="Freeform 544">
                <a:extLst>
                  <a:ext uri="{FF2B5EF4-FFF2-40B4-BE49-F238E27FC236}">
                    <a16:creationId xmlns:a16="http://schemas.microsoft.com/office/drawing/2014/main" id="{48ECD783-D186-74DA-1D8B-E27822907AF6}"/>
                  </a:ext>
                </a:extLst>
              </p:cNvPr>
              <p:cNvSpPr>
                <a:spLocks/>
              </p:cNvSpPr>
              <p:nvPr/>
            </p:nvSpPr>
            <p:spPr bwMode="auto">
              <a:xfrm>
                <a:off x="3167" y="2064"/>
                <a:ext cx="111" cy="212"/>
              </a:xfrm>
              <a:custGeom>
                <a:avLst/>
                <a:gdLst>
                  <a:gd name="T0" fmla="*/ 96 w 52"/>
                  <a:gd name="T1" fmla="*/ 137 h 99"/>
                  <a:gd name="T2" fmla="*/ 318 w 52"/>
                  <a:gd name="T3" fmla="*/ 707 h 99"/>
                  <a:gd name="T4" fmla="*/ 164 w 52"/>
                  <a:gd name="T5" fmla="*/ 679 h 99"/>
                  <a:gd name="T6" fmla="*/ 60 w 52"/>
                  <a:gd name="T7" fmla="*/ 679 h 99"/>
                  <a:gd name="T8" fmla="*/ 19 w 52"/>
                  <a:gd name="T9" fmla="*/ 807 h 99"/>
                  <a:gd name="T10" fmla="*/ 128 w 52"/>
                  <a:gd name="T11" fmla="*/ 972 h 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99">
                    <a:moveTo>
                      <a:pt x="10" y="14"/>
                    </a:moveTo>
                    <a:cubicBezTo>
                      <a:pt x="30" y="0"/>
                      <a:pt x="52" y="60"/>
                      <a:pt x="33" y="72"/>
                    </a:cubicBezTo>
                    <a:cubicBezTo>
                      <a:pt x="25" y="77"/>
                      <a:pt x="22" y="72"/>
                      <a:pt x="17" y="69"/>
                    </a:cubicBezTo>
                    <a:cubicBezTo>
                      <a:pt x="9" y="64"/>
                      <a:pt x="12" y="63"/>
                      <a:pt x="6" y="69"/>
                    </a:cubicBezTo>
                    <a:cubicBezTo>
                      <a:pt x="0" y="74"/>
                      <a:pt x="1" y="74"/>
                      <a:pt x="2" y="82"/>
                    </a:cubicBezTo>
                    <a:cubicBezTo>
                      <a:pt x="4" y="92"/>
                      <a:pt x="8" y="90"/>
                      <a:pt x="13" y="9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51" name="Freeform 545">
                <a:extLst>
                  <a:ext uri="{FF2B5EF4-FFF2-40B4-BE49-F238E27FC236}">
                    <a16:creationId xmlns:a16="http://schemas.microsoft.com/office/drawing/2014/main" id="{55166FF9-90CA-5BE0-0C0B-A98E624B24E0}"/>
                  </a:ext>
                </a:extLst>
              </p:cNvPr>
              <p:cNvSpPr>
                <a:spLocks/>
              </p:cNvSpPr>
              <p:nvPr/>
            </p:nvSpPr>
            <p:spPr bwMode="auto">
              <a:xfrm>
                <a:off x="3035" y="1946"/>
                <a:ext cx="151" cy="114"/>
              </a:xfrm>
              <a:custGeom>
                <a:avLst/>
                <a:gdLst>
                  <a:gd name="T0" fmla="*/ 683 w 71"/>
                  <a:gd name="T1" fmla="*/ 0 h 53"/>
                  <a:gd name="T2" fmla="*/ 317 w 71"/>
                  <a:gd name="T3" fmla="*/ 250 h 53"/>
                  <a:gd name="T4" fmla="*/ 77 w 71"/>
                  <a:gd name="T5" fmla="*/ 269 h 53"/>
                  <a:gd name="T6" fmla="*/ 49 w 71"/>
                  <a:gd name="T7" fmla="*/ 467 h 53"/>
                  <a:gd name="T8" fmla="*/ 366 w 71"/>
                  <a:gd name="T9" fmla="*/ 426 h 53"/>
                  <a:gd name="T10" fmla="*/ 642 w 71"/>
                  <a:gd name="T11" fmla="*/ 518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53">
                    <a:moveTo>
                      <a:pt x="71" y="0"/>
                    </a:moveTo>
                    <a:cubicBezTo>
                      <a:pt x="70" y="15"/>
                      <a:pt x="45" y="24"/>
                      <a:pt x="33" y="25"/>
                    </a:cubicBezTo>
                    <a:cubicBezTo>
                      <a:pt x="24" y="26"/>
                      <a:pt x="16" y="21"/>
                      <a:pt x="8" y="27"/>
                    </a:cubicBezTo>
                    <a:cubicBezTo>
                      <a:pt x="0" y="32"/>
                      <a:pt x="4" y="38"/>
                      <a:pt x="5" y="47"/>
                    </a:cubicBezTo>
                    <a:cubicBezTo>
                      <a:pt x="16" y="48"/>
                      <a:pt x="27" y="41"/>
                      <a:pt x="38" y="43"/>
                    </a:cubicBezTo>
                    <a:cubicBezTo>
                      <a:pt x="48" y="44"/>
                      <a:pt x="54" y="53"/>
                      <a:pt x="67" y="52"/>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52" name="Freeform 546">
                <a:extLst>
                  <a:ext uri="{FF2B5EF4-FFF2-40B4-BE49-F238E27FC236}">
                    <a16:creationId xmlns:a16="http://schemas.microsoft.com/office/drawing/2014/main" id="{E93A540C-726B-AF65-E274-D76C859C929B}"/>
                  </a:ext>
                </a:extLst>
              </p:cNvPr>
              <p:cNvSpPr>
                <a:spLocks/>
              </p:cNvSpPr>
              <p:nvPr/>
            </p:nvSpPr>
            <p:spPr bwMode="auto">
              <a:xfrm>
                <a:off x="3028" y="2248"/>
                <a:ext cx="145" cy="167"/>
              </a:xfrm>
              <a:custGeom>
                <a:avLst/>
                <a:gdLst>
                  <a:gd name="T0" fmla="*/ 659 w 68"/>
                  <a:gd name="T1" fmla="*/ 0 h 78"/>
                  <a:gd name="T2" fmla="*/ 241 w 68"/>
                  <a:gd name="T3" fmla="*/ 77 h 78"/>
                  <a:gd name="T4" fmla="*/ 156 w 68"/>
                  <a:gd name="T5" fmla="*/ 128 h 78"/>
                  <a:gd name="T6" fmla="*/ 232 w 68"/>
                  <a:gd name="T7" fmla="*/ 233 h 78"/>
                  <a:gd name="T8" fmla="*/ 301 w 68"/>
                  <a:gd name="T9" fmla="*/ 430 h 78"/>
                  <a:gd name="T10" fmla="*/ 136 w 68"/>
                  <a:gd name="T11" fmla="*/ 542 h 78"/>
                  <a:gd name="T12" fmla="*/ 60 w 68"/>
                  <a:gd name="T13" fmla="*/ 696 h 78"/>
                  <a:gd name="T14" fmla="*/ 249 w 68"/>
                  <a:gd name="T15" fmla="*/ 724 h 78"/>
                  <a:gd name="T16" fmla="*/ 446 w 68"/>
                  <a:gd name="T17" fmla="*/ 756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78">
                    <a:moveTo>
                      <a:pt x="68" y="0"/>
                    </a:moveTo>
                    <a:cubicBezTo>
                      <a:pt x="55" y="12"/>
                      <a:pt x="40" y="7"/>
                      <a:pt x="25" y="8"/>
                    </a:cubicBezTo>
                    <a:cubicBezTo>
                      <a:pt x="19" y="8"/>
                      <a:pt x="18" y="7"/>
                      <a:pt x="16" y="13"/>
                    </a:cubicBezTo>
                    <a:cubicBezTo>
                      <a:pt x="12" y="26"/>
                      <a:pt x="18" y="22"/>
                      <a:pt x="24" y="24"/>
                    </a:cubicBezTo>
                    <a:cubicBezTo>
                      <a:pt x="30" y="26"/>
                      <a:pt x="34" y="37"/>
                      <a:pt x="31" y="44"/>
                    </a:cubicBezTo>
                    <a:cubicBezTo>
                      <a:pt x="28" y="52"/>
                      <a:pt x="20" y="52"/>
                      <a:pt x="14" y="55"/>
                    </a:cubicBezTo>
                    <a:cubicBezTo>
                      <a:pt x="8" y="57"/>
                      <a:pt x="0" y="62"/>
                      <a:pt x="6" y="71"/>
                    </a:cubicBezTo>
                    <a:cubicBezTo>
                      <a:pt x="10" y="78"/>
                      <a:pt x="18" y="74"/>
                      <a:pt x="26" y="74"/>
                    </a:cubicBezTo>
                    <a:cubicBezTo>
                      <a:pt x="32" y="73"/>
                      <a:pt x="40" y="72"/>
                      <a:pt x="46" y="7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53" name="Freeform 547">
                <a:extLst>
                  <a:ext uri="{FF2B5EF4-FFF2-40B4-BE49-F238E27FC236}">
                    <a16:creationId xmlns:a16="http://schemas.microsoft.com/office/drawing/2014/main" id="{10FB0CB3-AC27-5BB1-351F-BB776DE2DB12}"/>
                  </a:ext>
                </a:extLst>
              </p:cNvPr>
              <p:cNvSpPr>
                <a:spLocks/>
              </p:cNvSpPr>
              <p:nvPr/>
            </p:nvSpPr>
            <p:spPr bwMode="auto">
              <a:xfrm>
                <a:off x="3039" y="2502"/>
                <a:ext cx="152" cy="231"/>
              </a:xfrm>
              <a:custGeom>
                <a:avLst/>
                <a:gdLst>
                  <a:gd name="T0" fmla="*/ 610 w 71"/>
                  <a:gd name="T1" fmla="*/ 0 h 108"/>
                  <a:gd name="T2" fmla="*/ 233 w 71"/>
                  <a:gd name="T3" fmla="*/ 242 h 108"/>
                  <a:gd name="T4" fmla="*/ 41 w 71"/>
                  <a:gd name="T5" fmla="*/ 353 h 108"/>
                  <a:gd name="T6" fmla="*/ 109 w 71"/>
                  <a:gd name="T7" fmla="*/ 490 h 108"/>
                  <a:gd name="T8" fmla="*/ 293 w 71"/>
                  <a:gd name="T9" fmla="*/ 518 h 108"/>
                  <a:gd name="T10" fmla="*/ 197 w 71"/>
                  <a:gd name="T11" fmla="*/ 695 h 108"/>
                  <a:gd name="T12" fmla="*/ 69 w 71"/>
                  <a:gd name="T13" fmla="*/ 843 h 108"/>
                  <a:gd name="T14" fmla="*/ 128 w 71"/>
                  <a:gd name="T15" fmla="*/ 1029 h 108"/>
                  <a:gd name="T16" fmla="*/ 345 w 71"/>
                  <a:gd name="T17" fmla="*/ 911 h 108"/>
                  <a:gd name="T18" fmla="*/ 422 w 71"/>
                  <a:gd name="T19" fmla="*/ 704 h 108"/>
                  <a:gd name="T20" fmla="*/ 647 w 71"/>
                  <a:gd name="T21" fmla="*/ 695 h 108"/>
                  <a:gd name="T22" fmla="*/ 696 w 71"/>
                  <a:gd name="T23" fmla="*/ 67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108">
                    <a:moveTo>
                      <a:pt x="62" y="0"/>
                    </a:moveTo>
                    <a:cubicBezTo>
                      <a:pt x="68" y="18"/>
                      <a:pt x="34" y="23"/>
                      <a:pt x="24" y="25"/>
                    </a:cubicBezTo>
                    <a:cubicBezTo>
                      <a:pt x="17" y="26"/>
                      <a:pt x="7" y="28"/>
                      <a:pt x="4" y="36"/>
                    </a:cubicBezTo>
                    <a:cubicBezTo>
                      <a:pt x="1" y="44"/>
                      <a:pt x="5" y="49"/>
                      <a:pt x="11" y="50"/>
                    </a:cubicBezTo>
                    <a:cubicBezTo>
                      <a:pt x="19" y="50"/>
                      <a:pt x="26" y="42"/>
                      <a:pt x="30" y="53"/>
                    </a:cubicBezTo>
                    <a:cubicBezTo>
                      <a:pt x="32" y="61"/>
                      <a:pt x="24" y="64"/>
                      <a:pt x="20" y="71"/>
                    </a:cubicBezTo>
                    <a:cubicBezTo>
                      <a:pt x="16" y="78"/>
                      <a:pt x="18" y="83"/>
                      <a:pt x="7" y="86"/>
                    </a:cubicBezTo>
                    <a:cubicBezTo>
                      <a:pt x="0" y="87"/>
                      <a:pt x="2" y="108"/>
                      <a:pt x="13" y="105"/>
                    </a:cubicBezTo>
                    <a:cubicBezTo>
                      <a:pt x="20" y="102"/>
                      <a:pt x="30" y="100"/>
                      <a:pt x="35" y="93"/>
                    </a:cubicBezTo>
                    <a:cubicBezTo>
                      <a:pt x="39" y="86"/>
                      <a:pt x="36" y="77"/>
                      <a:pt x="43" y="72"/>
                    </a:cubicBezTo>
                    <a:cubicBezTo>
                      <a:pt x="46" y="69"/>
                      <a:pt x="63" y="68"/>
                      <a:pt x="66" y="71"/>
                    </a:cubicBezTo>
                    <a:cubicBezTo>
                      <a:pt x="67" y="70"/>
                      <a:pt x="70" y="69"/>
                      <a:pt x="71" y="6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54" name="Freeform 548">
                <a:extLst>
                  <a:ext uri="{FF2B5EF4-FFF2-40B4-BE49-F238E27FC236}">
                    <a16:creationId xmlns:a16="http://schemas.microsoft.com/office/drawing/2014/main" id="{6DBAD9F7-773E-0C1F-BD2F-31EB0D84D02C}"/>
                  </a:ext>
                </a:extLst>
              </p:cNvPr>
              <p:cNvSpPr>
                <a:spLocks/>
              </p:cNvSpPr>
              <p:nvPr/>
            </p:nvSpPr>
            <p:spPr bwMode="auto">
              <a:xfrm>
                <a:off x="3028" y="1433"/>
                <a:ext cx="64" cy="567"/>
              </a:xfrm>
              <a:custGeom>
                <a:avLst/>
                <a:gdLst>
                  <a:gd name="T0" fmla="*/ 87 w 30"/>
                  <a:gd name="T1" fmla="*/ 0 h 265"/>
                  <a:gd name="T2" fmla="*/ 28 w 30"/>
                  <a:gd name="T3" fmla="*/ 980 h 265"/>
                  <a:gd name="T4" fmla="*/ 60 w 30"/>
                  <a:gd name="T5" fmla="*/ 1442 h 265"/>
                  <a:gd name="T6" fmla="*/ 77 w 30"/>
                  <a:gd name="T7" fmla="*/ 1635 h 265"/>
                  <a:gd name="T8" fmla="*/ 41 w 30"/>
                  <a:gd name="T9" fmla="*/ 1840 h 265"/>
                  <a:gd name="T10" fmla="*/ 28 w 30"/>
                  <a:gd name="T11" fmla="*/ 2045 h 265"/>
                  <a:gd name="T12" fmla="*/ 164 w 30"/>
                  <a:gd name="T13" fmla="*/ 2133 h 265"/>
                  <a:gd name="T14" fmla="*/ 117 w 30"/>
                  <a:gd name="T15" fmla="*/ 2439 h 265"/>
                  <a:gd name="T16" fmla="*/ 145 w 30"/>
                  <a:gd name="T17" fmla="*/ 2595 h 2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65">
                    <a:moveTo>
                      <a:pt x="9" y="0"/>
                    </a:moveTo>
                    <a:cubicBezTo>
                      <a:pt x="5" y="30"/>
                      <a:pt x="3" y="68"/>
                      <a:pt x="3" y="100"/>
                    </a:cubicBezTo>
                    <a:cubicBezTo>
                      <a:pt x="3" y="116"/>
                      <a:pt x="1" y="133"/>
                      <a:pt x="6" y="147"/>
                    </a:cubicBezTo>
                    <a:cubicBezTo>
                      <a:pt x="8" y="155"/>
                      <a:pt x="11" y="157"/>
                      <a:pt x="8" y="167"/>
                    </a:cubicBezTo>
                    <a:cubicBezTo>
                      <a:pt x="5" y="175"/>
                      <a:pt x="4" y="178"/>
                      <a:pt x="4" y="188"/>
                    </a:cubicBezTo>
                    <a:cubicBezTo>
                      <a:pt x="3" y="193"/>
                      <a:pt x="0" y="204"/>
                      <a:pt x="3" y="209"/>
                    </a:cubicBezTo>
                    <a:cubicBezTo>
                      <a:pt x="6" y="214"/>
                      <a:pt x="12" y="214"/>
                      <a:pt x="17" y="218"/>
                    </a:cubicBezTo>
                    <a:cubicBezTo>
                      <a:pt x="30" y="228"/>
                      <a:pt x="15" y="237"/>
                      <a:pt x="12" y="249"/>
                    </a:cubicBezTo>
                    <a:cubicBezTo>
                      <a:pt x="2" y="245"/>
                      <a:pt x="9" y="263"/>
                      <a:pt x="15" y="26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55" name="Freeform 549">
                <a:extLst>
                  <a:ext uri="{FF2B5EF4-FFF2-40B4-BE49-F238E27FC236}">
                    <a16:creationId xmlns:a16="http://schemas.microsoft.com/office/drawing/2014/main" id="{6D601EA1-3F31-2549-154A-9B51D932DFA4}"/>
                  </a:ext>
                </a:extLst>
              </p:cNvPr>
              <p:cNvSpPr>
                <a:spLocks/>
              </p:cNvSpPr>
              <p:nvPr/>
            </p:nvSpPr>
            <p:spPr bwMode="auto">
              <a:xfrm>
                <a:off x="3086" y="2045"/>
                <a:ext cx="45" cy="222"/>
              </a:xfrm>
              <a:custGeom>
                <a:avLst/>
                <a:gdLst>
                  <a:gd name="T0" fmla="*/ 206 w 21"/>
                  <a:gd name="T1" fmla="*/ 0 h 104"/>
                  <a:gd name="T2" fmla="*/ 9 w 21"/>
                  <a:gd name="T3" fmla="*/ 478 h 104"/>
                  <a:gd name="T4" fmla="*/ 19 w 21"/>
                  <a:gd name="T5" fmla="*/ 771 h 104"/>
                  <a:gd name="T6" fmla="*/ 88 w 21"/>
                  <a:gd name="T7" fmla="*/ 993 h 104"/>
                  <a:gd name="T8" fmla="*/ 120 w 21"/>
                  <a:gd name="T9" fmla="*/ 1003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04">
                    <a:moveTo>
                      <a:pt x="21" y="0"/>
                    </a:moveTo>
                    <a:cubicBezTo>
                      <a:pt x="14" y="18"/>
                      <a:pt x="0" y="28"/>
                      <a:pt x="1" y="49"/>
                    </a:cubicBezTo>
                    <a:cubicBezTo>
                      <a:pt x="1" y="59"/>
                      <a:pt x="1" y="70"/>
                      <a:pt x="2" y="79"/>
                    </a:cubicBezTo>
                    <a:cubicBezTo>
                      <a:pt x="3" y="88"/>
                      <a:pt x="7" y="93"/>
                      <a:pt x="9" y="102"/>
                    </a:cubicBezTo>
                    <a:cubicBezTo>
                      <a:pt x="8" y="101"/>
                      <a:pt x="11" y="104"/>
                      <a:pt x="12" y="10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56" name="Freeform 550">
                <a:extLst>
                  <a:ext uri="{FF2B5EF4-FFF2-40B4-BE49-F238E27FC236}">
                    <a16:creationId xmlns:a16="http://schemas.microsoft.com/office/drawing/2014/main" id="{D9981A02-74F4-5D5E-CB28-C686D1732EC7}"/>
                  </a:ext>
                </a:extLst>
              </p:cNvPr>
              <p:cNvSpPr>
                <a:spLocks/>
              </p:cNvSpPr>
              <p:nvPr/>
            </p:nvSpPr>
            <p:spPr bwMode="auto">
              <a:xfrm>
                <a:off x="3116" y="2113"/>
                <a:ext cx="119" cy="148"/>
              </a:xfrm>
              <a:custGeom>
                <a:avLst/>
                <a:gdLst>
                  <a:gd name="T0" fmla="*/ 538 w 56"/>
                  <a:gd name="T1" fmla="*/ 9 h 69"/>
                  <a:gd name="T2" fmla="*/ 60 w 56"/>
                  <a:gd name="T3" fmla="*/ 197 h 69"/>
                  <a:gd name="T4" fmla="*/ 117 w 56"/>
                  <a:gd name="T5" fmla="*/ 680 h 69"/>
                  <a:gd name="T6" fmla="*/ 0 60000 65536"/>
                  <a:gd name="T7" fmla="*/ 0 60000 65536"/>
                  <a:gd name="T8" fmla="*/ 0 60000 65536"/>
                </a:gdLst>
                <a:ahLst/>
                <a:cxnLst>
                  <a:cxn ang="T6">
                    <a:pos x="T0" y="T1"/>
                  </a:cxn>
                  <a:cxn ang="T7">
                    <a:pos x="T2" y="T3"/>
                  </a:cxn>
                  <a:cxn ang="T8">
                    <a:pos x="T4" y="T5"/>
                  </a:cxn>
                </a:cxnLst>
                <a:rect l="0" t="0" r="r" b="b"/>
                <a:pathLst>
                  <a:path w="56" h="69">
                    <a:moveTo>
                      <a:pt x="56" y="1"/>
                    </a:moveTo>
                    <a:cubicBezTo>
                      <a:pt x="42" y="0"/>
                      <a:pt x="11" y="5"/>
                      <a:pt x="6" y="20"/>
                    </a:cubicBezTo>
                    <a:cubicBezTo>
                      <a:pt x="0" y="34"/>
                      <a:pt x="3" y="59"/>
                      <a:pt x="12" y="6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57" name="Freeform 551">
                <a:extLst>
                  <a:ext uri="{FF2B5EF4-FFF2-40B4-BE49-F238E27FC236}">
                    <a16:creationId xmlns:a16="http://schemas.microsoft.com/office/drawing/2014/main" id="{3C3B2D55-CD82-F81F-346B-CD7D66257940}"/>
                  </a:ext>
                </a:extLst>
              </p:cNvPr>
              <p:cNvSpPr>
                <a:spLocks/>
              </p:cNvSpPr>
              <p:nvPr/>
            </p:nvSpPr>
            <p:spPr bwMode="auto">
              <a:xfrm>
                <a:off x="3129" y="2459"/>
                <a:ext cx="17" cy="90"/>
              </a:xfrm>
              <a:custGeom>
                <a:avLst/>
                <a:gdLst>
                  <a:gd name="T0" fmla="*/ 77 w 8"/>
                  <a:gd name="T1" fmla="*/ 0 h 42"/>
                  <a:gd name="T2" fmla="*/ 0 w 8"/>
                  <a:gd name="T3" fmla="*/ 405 h 42"/>
                  <a:gd name="T4" fmla="*/ 9 w 8"/>
                  <a:gd name="T5" fmla="*/ 394 h 42"/>
                  <a:gd name="T6" fmla="*/ 0 60000 65536"/>
                  <a:gd name="T7" fmla="*/ 0 60000 65536"/>
                  <a:gd name="T8" fmla="*/ 0 60000 65536"/>
                </a:gdLst>
                <a:ahLst/>
                <a:cxnLst>
                  <a:cxn ang="T6">
                    <a:pos x="T0" y="T1"/>
                  </a:cxn>
                  <a:cxn ang="T7">
                    <a:pos x="T2" y="T3"/>
                  </a:cxn>
                  <a:cxn ang="T8">
                    <a:pos x="T4" y="T5"/>
                  </a:cxn>
                </a:cxnLst>
                <a:rect l="0" t="0" r="r" b="b"/>
                <a:pathLst>
                  <a:path w="8" h="42">
                    <a:moveTo>
                      <a:pt x="8" y="0"/>
                    </a:moveTo>
                    <a:cubicBezTo>
                      <a:pt x="1" y="13"/>
                      <a:pt x="3" y="28"/>
                      <a:pt x="0" y="41"/>
                    </a:cubicBezTo>
                    <a:cubicBezTo>
                      <a:pt x="0" y="42"/>
                      <a:pt x="0" y="41"/>
                      <a:pt x="1" y="4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58" name="Freeform 552">
                <a:extLst>
                  <a:ext uri="{FF2B5EF4-FFF2-40B4-BE49-F238E27FC236}">
                    <a16:creationId xmlns:a16="http://schemas.microsoft.com/office/drawing/2014/main" id="{806C8F04-02C2-2A54-C813-F9F4F711A21B}"/>
                  </a:ext>
                </a:extLst>
              </p:cNvPr>
              <p:cNvSpPr>
                <a:spLocks/>
              </p:cNvSpPr>
              <p:nvPr/>
            </p:nvSpPr>
            <p:spPr bwMode="auto">
              <a:xfrm>
                <a:off x="3182" y="2410"/>
                <a:ext cx="77" cy="84"/>
              </a:xfrm>
              <a:custGeom>
                <a:avLst/>
                <a:gdLst>
                  <a:gd name="T0" fmla="*/ 225 w 36"/>
                  <a:gd name="T1" fmla="*/ 0 h 39"/>
                  <a:gd name="T2" fmla="*/ 9 w 36"/>
                  <a:gd name="T3" fmla="*/ 129 h 39"/>
                  <a:gd name="T4" fmla="*/ 88 w 36"/>
                  <a:gd name="T5" fmla="*/ 250 h 39"/>
                  <a:gd name="T6" fmla="*/ 128 w 36"/>
                  <a:gd name="T7" fmla="*/ 390 h 39"/>
                  <a:gd name="T8" fmla="*/ 242 w 36"/>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9">
                    <a:moveTo>
                      <a:pt x="23" y="0"/>
                    </a:moveTo>
                    <a:cubicBezTo>
                      <a:pt x="15" y="5"/>
                      <a:pt x="0" y="4"/>
                      <a:pt x="1" y="13"/>
                    </a:cubicBezTo>
                    <a:cubicBezTo>
                      <a:pt x="1" y="19"/>
                      <a:pt x="6" y="21"/>
                      <a:pt x="9" y="25"/>
                    </a:cubicBezTo>
                    <a:cubicBezTo>
                      <a:pt x="12" y="30"/>
                      <a:pt x="13" y="33"/>
                      <a:pt x="13" y="39"/>
                    </a:cubicBezTo>
                    <a:cubicBezTo>
                      <a:pt x="23" y="37"/>
                      <a:pt x="36" y="3"/>
                      <a:pt x="25"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59" name="Freeform 553">
                <a:extLst>
                  <a:ext uri="{FF2B5EF4-FFF2-40B4-BE49-F238E27FC236}">
                    <a16:creationId xmlns:a16="http://schemas.microsoft.com/office/drawing/2014/main" id="{BB23F211-67BD-2DF6-3505-92322200D32D}"/>
                  </a:ext>
                </a:extLst>
              </p:cNvPr>
              <p:cNvSpPr>
                <a:spLocks/>
              </p:cNvSpPr>
              <p:nvPr/>
            </p:nvSpPr>
            <p:spPr bwMode="auto">
              <a:xfrm>
                <a:off x="3206" y="2427"/>
                <a:ext cx="36" cy="50"/>
              </a:xfrm>
              <a:custGeom>
                <a:avLst/>
                <a:gdLst>
                  <a:gd name="T0" fmla="*/ 0 w 17"/>
                  <a:gd name="T1" fmla="*/ 237 h 23"/>
                  <a:gd name="T2" fmla="*/ 161 w 17"/>
                  <a:gd name="T3" fmla="*/ 0 h 23"/>
                  <a:gd name="T4" fmla="*/ 0 60000 65536"/>
                  <a:gd name="T5" fmla="*/ 0 60000 65536"/>
                </a:gdLst>
                <a:ahLst/>
                <a:cxnLst>
                  <a:cxn ang="T4">
                    <a:pos x="T0" y="T1"/>
                  </a:cxn>
                  <a:cxn ang="T5">
                    <a:pos x="T2" y="T3"/>
                  </a:cxn>
                </a:cxnLst>
                <a:rect l="0" t="0" r="r" b="b"/>
                <a:pathLst>
                  <a:path w="17" h="23">
                    <a:moveTo>
                      <a:pt x="0" y="23"/>
                    </a:moveTo>
                    <a:cubicBezTo>
                      <a:pt x="2" y="12"/>
                      <a:pt x="6" y="2"/>
                      <a:pt x="17"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60" name="Freeform 554">
                <a:extLst>
                  <a:ext uri="{FF2B5EF4-FFF2-40B4-BE49-F238E27FC236}">
                    <a16:creationId xmlns:a16="http://schemas.microsoft.com/office/drawing/2014/main" id="{A35F9499-B45F-D451-49C3-2F92FC8312B8}"/>
                  </a:ext>
                </a:extLst>
              </p:cNvPr>
              <p:cNvSpPr>
                <a:spLocks/>
              </p:cNvSpPr>
              <p:nvPr/>
            </p:nvSpPr>
            <p:spPr bwMode="auto">
              <a:xfrm>
                <a:off x="3218" y="2680"/>
                <a:ext cx="45" cy="55"/>
              </a:xfrm>
              <a:custGeom>
                <a:avLst/>
                <a:gdLst>
                  <a:gd name="T0" fmla="*/ 0 w 21"/>
                  <a:gd name="T1" fmla="*/ 237 h 26"/>
                  <a:gd name="T2" fmla="*/ 206 w 21"/>
                  <a:gd name="T3" fmla="*/ 0 h 26"/>
                  <a:gd name="T4" fmla="*/ 0 60000 65536"/>
                  <a:gd name="T5" fmla="*/ 0 60000 65536"/>
                </a:gdLst>
                <a:ahLst/>
                <a:cxnLst>
                  <a:cxn ang="T4">
                    <a:pos x="T0" y="T1"/>
                  </a:cxn>
                  <a:cxn ang="T5">
                    <a:pos x="T2" y="T3"/>
                  </a:cxn>
                </a:cxnLst>
                <a:rect l="0" t="0" r="r" b="b"/>
                <a:pathLst>
                  <a:path w="21" h="26">
                    <a:moveTo>
                      <a:pt x="0" y="25"/>
                    </a:moveTo>
                    <a:cubicBezTo>
                      <a:pt x="16" y="26"/>
                      <a:pt x="20" y="13"/>
                      <a:pt x="21"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61" name="Freeform 555">
                <a:extLst>
                  <a:ext uri="{FF2B5EF4-FFF2-40B4-BE49-F238E27FC236}">
                    <a16:creationId xmlns:a16="http://schemas.microsoft.com/office/drawing/2014/main" id="{5F7E90B0-C854-6623-A060-C07294EC39B1}"/>
                  </a:ext>
                </a:extLst>
              </p:cNvPr>
              <p:cNvSpPr>
                <a:spLocks/>
              </p:cNvSpPr>
              <p:nvPr/>
            </p:nvSpPr>
            <p:spPr bwMode="auto">
              <a:xfrm>
                <a:off x="3263" y="3060"/>
                <a:ext cx="101" cy="113"/>
              </a:xfrm>
              <a:custGeom>
                <a:avLst/>
                <a:gdLst>
                  <a:gd name="T0" fmla="*/ 466 w 47"/>
                  <a:gd name="T1" fmla="*/ 241 h 53"/>
                  <a:gd name="T2" fmla="*/ 97 w 47"/>
                  <a:gd name="T3" fmla="*/ 454 h 53"/>
                  <a:gd name="T4" fmla="*/ 60 w 47"/>
                  <a:gd name="T5" fmla="*/ 0 h 53"/>
                  <a:gd name="T6" fmla="*/ 0 60000 65536"/>
                  <a:gd name="T7" fmla="*/ 0 60000 65536"/>
                  <a:gd name="T8" fmla="*/ 0 60000 65536"/>
                </a:gdLst>
                <a:ahLst/>
                <a:cxnLst>
                  <a:cxn ang="T6">
                    <a:pos x="T0" y="T1"/>
                  </a:cxn>
                  <a:cxn ang="T7">
                    <a:pos x="T2" y="T3"/>
                  </a:cxn>
                  <a:cxn ang="T8">
                    <a:pos x="T4" y="T5"/>
                  </a:cxn>
                </a:cxnLst>
                <a:rect l="0" t="0" r="r" b="b"/>
                <a:pathLst>
                  <a:path w="47" h="53">
                    <a:moveTo>
                      <a:pt x="47" y="25"/>
                    </a:moveTo>
                    <a:cubicBezTo>
                      <a:pt x="34" y="26"/>
                      <a:pt x="20" y="53"/>
                      <a:pt x="10" y="47"/>
                    </a:cubicBezTo>
                    <a:cubicBezTo>
                      <a:pt x="0" y="40"/>
                      <a:pt x="8" y="11"/>
                      <a:pt x="6"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62" name="Freeform 556">
                <a:extLst>
                  <a:ext uri="{FF2B5EF4-FFF2-40B4-BE49-F238E27FC236}">
                    <a16:creationId xmlns:a16="http://schemas.microsoft.com/office/drawing/2014/main" id="{4A980960-0990-5910-495B-E10C7EB86837}"/>
                  </a:ext>
                </a:extLst>
              </p:cNvPr>
              <p:cNvSpPr>
                <a:spLocks/>
              </p:cNvSpPr>
              <p:nvPr/>
            </p:nvSpPr>
            <p:spPr bwMode="auto">
              <a:xfrm>
                <a:off x="3293" y="3041"/>
                <a:ext cx="51" cy="55"/>
              </a:xfrm>
              <a:custGeom>
                <a:avLst/>
                <a:gdLst>
                  <a:gd name="T0" fmla="*/ 49 w 24"/>
                  <a:gd name="T1" fmla="*/ 0 h 26"/>
                  <a:gd name="T2" fmla="*/ 49 w 24"/>
                  <a:gd name="T3" fmla="*/ 180 h 26"/>
                  <a:gd name="T4" fmla="*/ 230 w 24"/>
                  <a:gd name="T5" fmla="*/ 220 h 26"/>
                  <a:gd name="T6" fmla="*/ 0 60000 65536"/>
                  <a:gd name="T7" fmla="*/ 0 60000 65536"/>
                  <a:gd name="T8" fmla="*/ 0 60000 65536"/>
                </a:gdLst>
                <a:ahLst/>
                <a:cxnLst>
                  <a:cxn ang="T6">
                    <a:pos x="T0" y="T1"/>
                  </a:cxn>
                  <a:cxn ang="T7">
                    <a:pos x="T2" y="T3"/>
                  </a:cxn>
                  <a:cxn ang="T8">
                    <a:pos x="T4" y="T5"/>
                  </a:cxn>
                </a:cxnLst>
                <a:rect l="0" t="0" r="r" b="b"/>
                <a:pathLst>
                  <a:path w="24" h="26">
                    <a:moveTo>
                      <a:pt x="5" y="0"/>
                    </a:moveTo>
                    <a:cubicBezTo>
                      <a:pt x="0" y="3"/>
                      <a:pt x="2" y="14"/>
                      <a:pt x="5" y="19"/>
                    </a:cubicBezTo>
                    <a:cubicBezTo>
                      <a:pt x="9" y="26"/>
                      <a:pt x="16" y="25"/>
                      <a:pt x="24" y="2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63" name="Freeform 557">
                <a:extLst>
                  <a:ext uri="{FF2B5EF4-FFF2-40B4-BE49-F238E27FC236}">
                    <a16:creationId xmlns:a16="http://schemas.microsoft.com/office/drawing/2014/main" id="{654B0490-FA67-E644-0E3F-612D2393B5F4}"/>
                  </a:ext>
                </a:extLst>
              </p:cNvPr>
              <p:cNvSpPr>
                <a:spLocks/>
              </p:cNvSpPr>
              <p:nvPr/>
            </p:nvSpPr>
            <p:spPr bwMode="auto">
              <a:xfrm>
                <a:off x="3347" y="2109"/>
                <a:ext cx="29" cy="73"/>
              </a:xfrm>
              <a:custGeom>
                <a:avLst/>
                <a:gdLst>
                  <a:gd name="T0" fmla="*/ 91 w 14"/>
                  <a:gd name="T1" fmla="*/ 0 h 34"/>
                  <a:gd name="T2" fmla="*/ 0 w 14"/>
                  <a:gd name="T3" fmla="*/ 337 h 34"/>
                  <a:gd name="T4" fmla="*/ 0 60000 65536"/>
                  <a:gd name="T5" fmla="*/ 0 60000 65536"/>
                </a:gdLst>
                <a:ahLst/>
                <a:cxnLst>
                  <a:cxn ang="T4">
                    <a:pos x="T0" y="T1"/>
                  </a:cxn>
                  <a:cxn ang="T5">
                    <a:pos x="T2" y="T3"/>
                  </a:cxn>
                </a:cxnLst>
                <a:rect l="0" t="0" r="r" b="b"/>
                <a:pathLst>
                  <a:path w="14" h="34">
                    <a:moveTo>
                      <a:pt x="10" y="0"/>
                    </a:moveTo>
                    <a:cubicBezTo>
                      <a:pt x="14" y="12"/>
                      <a:pt x="8" y="26"/>
                      <a:pt x="0" y="3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64" name="Freeform 558">
                <a:extLst>
                  <a:ext uri="{FF2B5EF4-FFF2-40B4-BE49-F238E27FC236}">
                    <a16:creationId xmlns:a16="http://schemas.microsoft.com/office/drawing/2014/main" id="{090CC9B6-4DEB-7372-62F0-F0DEDFF65E50}"/>
                  </a:ext>
                </a:extLst>
              </p:cNvPr>
              <p:cNvSpPr>
                <a:spLocks/>
              </p:cNvSpPr>
              <p:nvPr/>
            </p:nvSpPr>
            <p:spPr bwMode="auto">
              <a:xfrm>
                <a:off x="3182" y="2120"/>
                <a:ext cx="38" cy="98"/>
              </a:xfrm>
              <a:custGeom>
                <a:avLst/>
                <a:gdLst>
                  <a:gd name="T0" fmla="*/ 0 w 18"/>
                  <a:gd name="T1" fmla="*/ 0 h 46"/>
                  <a:gd name="T2" fmla="*/ 133 w 18"/>
                  <a:gd name="T3" fmla="*/ 196 h 46"/>
                  <a:gd name="T4" fmla="*/ 144 w 18"/>
                  <a:gd name="T5" fmla="*/ 445 h 46"/>
                  <a:gd name="T6" fmla="*/ 152 w 18"/>
                  <a:gd name="T7" fmla="*/ 426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46">
                    <a:moveTo>
                      <a:pt x="0" y="0"/>
                    </a:moveTo>
                    <a:cubicBezTo>
                      <a:pt x="6" y="5"/>
                      <a:pt x="11" y="12"/>
                      <a:pt x="14" y="20"/>
                    </a:cubicBezTo>
                    <a:cubicBezTo>
                      <a:pt x="18" y="30"/>
                      <a:pt x="13" y="37"/>
                      <a:pt x="15" y="46"/>
                    </a:cubicBezTo>
                    <a:cubicBezTo>
                      <a:pt x="17" y="46"/>
                      <a:pt x="15" y="45"/>
                      <a:pt x="16" y="4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65" name="Freeform 559">
                <a:extLst>
                  <a:ext uri="{FF2B5EF4-FFF2-40B4-BE49-F238E27FC236}">
                    <a16:creationId xmlns:a16="http://schemas.microsoft.com/office/drawing/2014/main" id="{6CCFFFAD-8736-0A17-7179-0191661182D5}"/>
                  </a:ext>
                </a:extLst>
              </p:cNvPr>
              <p:cNvSpPr>
                <a:spLocks/>
              </p:cNvSpPr>
              <p:nvPr/>
            </p:nvSpPr>
            <p:spPr bwMode="auto">
              <a:xfrm>
                <a:off x="3112" y="1925"/>
                <a:ext cx="32" cy="71"/>
              </a:xfrm>
              <a:custGeom>
                <a:avLst/>
                <a:gdLst>
                  <a:gd name="T0" fmla="*/ 145 w 15"/>
                  <a:gd name="T1" fmla="*/ 0 h 33"/>
                  <a:gd name="T2" fmla="*/ 49 w 15"/>
                  <a:gd name="T3" fmla="*/ 329 h 33"/>
                  <a:gd name="T4" fmla="*/ 0 60000 65536"/>
                  <a:gd name="T5" fmla="*/ 0 60000 65536"/>
                </a:gdLst>
                <a:ahLst/>
                <a:cxnLst>
                  <a:cxn ang="T4">
                    <a:pos x="T0" y="T1"/>
                  </a:cxn>
                  <a:cxn ang="T5">
                    <a:pos x="T2" y="T3"/>
                  </a:cxn>
                </a:cxnLst>
                <a:rect l="0" t="0" r="r" b="b"/>
                <a:pathLst>
                  <a:path w="15" h="33">
                    <a:moveTo>
                      <a:pt x="15" y="0"/>
                    </a:moveTo>
                    <a:cubicBezTo>
                      <a:pt x="0" y="3"/>
                      <a:pt x="2" y="25"/>
                      <a:pt x="5" y="3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66" name="Freeform 560">
                <a:extLst>
                  <a:ext uri="{FF2B5EF4-FFF2-40B4-BE49-F238E27FC236}">
                    <a16:creationId xmlns:a16="http://schemas.microsoft.com/office/drawing/2014/main" id="{812BFFE7-1FF6-9452-B160-AD4307C42A89}"/>
                  </a:ext>
                </a:extLst>
              </p:cNvPr>
              <p:cNvSpPr>
                <a:spLocks/>
              </p:cNvSpPr>
              <p:nvPr/>
            </p:nvSpPr>
            <p:spPr bwMode="auto">
              <a:xfrm>
                <a:off x="3099" y="3250"/>
                <a:ext cx="92" cy="54"/>
              </a:xfrm>
              <a:custGeom>
                <a:avLst/>
                <a:gdLst>
                  <a:gd name="T0" fmla="*/ 145 w 43"/>
                  <a:gd name="T1" fmla="*/ 19 h 25"/>
                  <a:gd name="T2" fmla="*/ 28 w 43"/>
                  <a:gd name="T3" fmla="*/ 69 h 25"/>
                  <a:gd name="T4" fmla="*/ 325 w 43"/>
                  <a:gd name="T5" fmla="*/ 210 h 25"/>
                  <a:gd name="T6" fmla="*/ 145 w 43"/>
                  <a:gd name="T7" fmla="*/ 19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25">
                    <a:moveTo>
                      <a:pt x="15" y="2"/>
                    </a:moveTo>
                    <a:cubicBezTo>
                      <a:pt x="12" y="0"/>
                      <a:pt x="5" y="2"/>
                      <a:pt x="3" y="7"/>
                    </a:cubicBezTo>
                    <a:cubicBezTo>
                      <a:pt x="0" y="13"/>
                      <a:pt x="28" y="25"/>
                      <a:pt x="33" y="21"/>
                    </a:cubicBezTo>
                    <a:cubicBezTo>
                      <a:pt x="43" y="12"/>
                      <a:pt x="23" y="4"/>
                      <a:pt x="15" y="2"/>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67" name="Freeform 561">
                <a:extLst>
                  <a:ext uri="{FF2B5EF4-FFF2-40B4-BE49-F238E27FC236}">
                    <a16:creationId xmlns:a16="http://schemas.microsoft.com/office/drawing/2014/main" id="{E684B345-562C-D6BF-9A44-861559D44285}"/>
                  </a:ext>
                </a:extLst>
              </p:cNvPr>
              <p:cNvSpPr>
                <a:spLocks/>
              </p:cNvSpPr>
              <p:nvPr/>
            </p:nvSpPr>
            <p:spPr bwMode="auto">
              <a:xfrm>
                <a:off x="3126" y="3129"/>
                <a:ext cx="120" cy="136"/>
              </a:xfrm>
              <a:custGeom>
                <a:avLst/>
                <a:gdLst>
                  <a:gd name="T0" fmla="*/ 96 w 56"/>
                  <a:gd name="T1" fmla="*/ 249 h 64"/>
                  <a:gd name="T2" fmla="*/ 9 w 56"/>
                  <a:gd name="T3" fmla="*/ 349 h 64"/>
                  <a:gd name="T4" fmla="*/ 28 w 56"/>
                  <a:gd name="T5" fmla="*/ 410 h 64"/>
                  <a:gd name="T6" fmla="*/ 180 w 56"/>
                  <a:gd name="T7" fmla="*/ 453 h 64"/>
                  <a:gd name="T8" fmla="*/ 354 w 56"/>
                  <a:gd name="T9" fmla="*/ 555 h 64"/>
                  <a:gd name="T10" fmla="*/ 501 w 56"/>
                  <a:gd name="T11" fmla="*/ 289 h 64"/>
                  <a:gd name="T12" fmla="*/ 317 w 56"/>
                  <a:gd name="T13" fmla="*/ 0 h 64"/>
                  <a:gd name="T14" fmla="*/ 96 w 56"/>
                  <a:gd name="T15" fmla="*/ 249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64">
                    <a:moveTo>
                      <a:pt x="10" y="26"/>
                    </a:moveTo>
                    <a:cubicBezTo>
                      <a:pt x="7" y="28"/>
                      <a:pt x="4" y="32"/>
                      <a:pt x="1" y="36"/>
                    </a:cubicBezTo>
                    <a:cubicBezTo>
                      <a:pt x="0" y="37"/>
                      <a:pt x="2" y="42"/>
                      <a:pt x="3" y="43"/>
                    </a:cubicBezTo>
                    <a:cubicBezTo>
                      <a:pt x="8" y="44"/>
                      <a:pt x="14" y="45"/>
                      <a:pt x="18" y="47"/>
                    </a:cubicBezTo>
                    <a:cubicBezTo>
                      <a:pt x="25" y="51"/>
                      <a:pt x="28" y="56"/>
                      <a:pt x="36" y="58"/>
                    </a:cubicBezTo>
                    <a:cubicBezTo>
                      <a:pt x="56" y="64"/>
                      <a:pt x="52" y="43"/>
                      <a:pt x="51" y="30"/>
                    </a:cubicBezTo>
                    <a:cubicBezTo>
                      <a:pt x="50" y="19"/>
                      <a:pt x="47" y="1"/>
                      <a:pt x="32" y="0"/>
                    </a:cubicBezTo>
                    <a:cubicBezTo>
                      <a:pt x="24" y="0"/>
                      <a:pt x="15" y="21"/>
                      <a:pt x="10" y="26"/>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68" name="Freeform 562">
                <a:extLst>
                  <a:ext uri="{FF2B5EF4-FFF2-40B4-BE49-F238E27FC236}">
                    <a16:creationId xmlns:a16="http://schemas.microsoft.com/office/drawing/2014/main" id="{F21004AD-C4CE-C814-ED98-7B7C6A7A5FB0}"/>
                  </a:ext>
                </a:extLst>
              </p:cNvPr>
              <p:cNvSpPr>
                <a:spLocks/>
              </p:cNvSpPr>
              <p:nvPr/>
            </p:nvSpPr>
            <p:spPr bwMode="auto">
              <a:xfrm>
                <a:off x="3272" y="3141"/>
                <a:ext cx="94" cy="120"/>
              </a:xfrm>
              <a:custGeom>
                <a:avLst/>
                <a:gdLst>
                  <a:gd name="T0" fmla="*/ 19 w 44"/>
                  <a:gd name="T1" fmla="*/ 0 h 56"/>
                  <a:gd name="T2" fmla="*/ 60 w 44"/>
                  <a:gd name="T3" fmla="*/ 414 h 56"/>
                  <a:gd name="T4" fmla="*/ 429 w 44"/>
                  <a:gd name="T5" fmla="*/ 474 h 56"/>
                  <a:gd name="T6" fmla="*/ 0 60000 65536"/>
                  <a:gd name="T7" fmla="*/ 0 60000 65536"/>
                  <a:gd name="T8" fmla="*/ 0 60000 65536"/>
                </a:gdLst>
                <a:ahLst/>
                <a:cxnLst>
                  <a:cxn ang="T6">
                    <a:pos x="T0" y="T1"/>
                  </a:cxn>
                  <a:cxn ang="T7">
                    <a:pos x="T2" y="T3"/>
                  </a:cxn>
                  <a:cxn ang="T8">
                    <a:pos x="T4" y="T5"/>
                  </a:cxn>
                </a:cxnLst>
                <a:rect l="0" t="0" r="r" b="b"/>
                <a:pathLst>
                  <a:path w="44" h="56">
                    <a:moveTo>
                      <a:pt x="2" y="0"/>
                    </a:moveTo>
                    <a:cubicBezTo>
                      <a:pt x="6" y="12"/>
                      <a:pt x="0" y="31"/>
                      <a:pt x="6" y="42"/>
                    </a:cubicBezTo>
                    <a:cubicBezTo>
                      <a:pt x="13" y="56"/>
                      <a:pt x="32" y="46"/>
                      <a:pt x="44" y="4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69" name="Freeform 563">
                <a:extLst>
                  <a:ext uri="{FF2B5EF4-FFF2-40B4-BE49-F238E27FC236}">
                    <a16:creationId xmlns:a16="http://schemas.microsoft.com/office/drawing/2014/main" id="{9579C889-19C8-D841-61FA-4C878AF3AC5E}"/>
                  </a:ext>
                </a:extLst>
              </p:cNvPr>
              <p:cNvSpPr>
                <a:spLocks/>
              </p:cNvSpPr>
              <p:nvPr/>
            </p:nvSpPr>
            <p:spPr bwMode="auto">
              <a:xfrm>
                <a:off x="3411" y="3075"/>
                <a:ext cx="85" cy="105"/>
              </a:xfrm>
              <a:custGeom>
                <a:avLst/>
                <a:gdLst>
                  <a:gd name="T0" fmla="*/ 213 w 40"/>
                  <a:gd name="T1" fmla="*/ 0 h 49"/>
                  <a:gd name="T2" fmla="*/ 28 w 40"/>
                  <a:gd name="T3" fmla="*/ 345 h 49"/>
                  <a:gd name="T4" fmla="*/ 204 w 40"/>
                  <a:gd name="T5" fmla="*/ 414 h 49"/>
                  <a:gd name="T6" fmla="*/ 385 w 40"/>
                  <a:gd name="T7" fmla="*/ 45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49">
                    <a:moveTo>
                      <a:pt x="22" y="0"/>
                    </a:moveTo>
                    <a:cubicBezTo>
                      <a:pt x="14" y="7"/>
                      <a:pt x="0" y="24"/>
                      <a:pt x="3" y="35"/>
                    </a:cubicBezTo>
                    <a:cubicBezTo>
                      <a:pt x="6" y="46"/>
                      <a:pt x="12" y="41"/>
                      <a:pt x="21" y="42"/>
                    </a:cubicBezTo>
                    <a:cubicBezTo>
                      <a:pt x="27" y="42"/>
                      <a:pt x="34" y="49"/>
                      <a:pt x="40" y="46"/>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70" name="Freeform 564">
                <a:extLst>
                  <a:ext uri="{FF2B5EF4-FFF2-40B4-BE49-F238E27FC236}">
                    <a16:creationId xmlns:a16="http://schemas.microsoft.com/office/drawing/2014/main" id="{6B20CA6E-C608-19EA-A56B-FFAAFE6B4ED0}"/>
                  </a:ext>
                </a:extLst>
              </p:cNvPr>
              <p:cNvSpPr>
                <a:spLocks/>
              </p:cNvSpPr>
              <p:nvPr/>
            </p:nvSpPr>
            <p:spPr bwMode="auto">
              <a:xfrm>
                <a:off x="5009" y="1453"/>
                <a:ext cx="41" cy="21"/>
              </a:xfrm>
              <a:custGeom>
                <a:avLst/>
                <a:gdLst>
                  <a:gd name="T0" fmla="*/ 101 w 19"/>
                  <a:gd name="T1" fmla="*/ 0 h 10"/>
                  <a:gd name="T2" fmla="*/ 121 w 19"/>
                  <a:gd name="T3" fmla="*/ 84 h 10"/>
                  <a:gd name="T4" fmla="*/ 101 w 19"/>
                  <a:gd name="T5" fmla="*/ 0 h 10"/>
                  <a:gd name="T6" fmla="*/ 0 60000 65536"/>
                  <a:gd name="T7" fmla="*/ 0 60000 65536"/>
                  <a:gd name="T8" fmla="*/ 0 60000 65536"/>
                </a:gdLst>
                <a:ahLst/>
                <a:cxnLst>
                  <a:cxn ang="T6">
                    <a:pos x="T0" y="T1"/>
                  </a:cxn>
                  <a:cxn ang="T7">
                    <a:pos x="T2" y="T3"/>
                  </a:cxn>
                  <a:cxn ang="T8">
                    <a:pos x="T4" y="T5"/>
                  </a:cxn>
                </a:cxnLst>
                <a:rect l="0" t="0" r="r" b="b"/>
                <a:pathLst>
                  <a:path w="19" h="10">
                    <a:moveTo>
                      <a:pt x="10" y="0"/>
                    </a:moveTo>
                    <a:cubicBezTo>
                      <a:pt x="0" y="2"/>
                      <a:pt x="5" y="10"/>
                      <a:pt x="12" y="9"/>
                    </a:cubicBezTo>
                    <a:cubicBezTo>
                      <a:pt x="19" y="7"/>
                      <a:pt x="19" y="0"/>
                      <a:pt x="10" y="0"/>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71" name="Freeform 565">
                <a:extLst>
                  <a:ext uri="{FF2B5EF4-FFF2-40B4-BE49-F238E27FC236}">
                    <a16:creationId xmlns:a16="http://schemas.microsoft.com/office/drawing/2014/main" id="{D9C6D64F-5080-A113-3D46-1E5EC1409623}"/>
                  </a:ext>
                </a:extLst>
              </p:cNvPr>
              <p:cNvSpPr>
                <a:spLocks/>
              </p:cNvSpPr>
              <p:nvPr/>
            </p:nvSpPr>
            <p:spPr bwMode="auto">
              <a:xfrm>
                <a:off x="3163" y="1827"/>
                <a:ext cx="85" cy="66"/>
              </a:xfrm>
              <a:custGeom>
                <a:avLst/>
                <a:gdLst>
                  <a:gd name="T0" fmla="*/ 60 w 40"/>
                  <a:gd name="T1" fmla="*/ 68 h 31"/>
                  <a:gd name="T2" fmla="*/ 257 w 40"/>
                  <a:gd name="T3" fmla="*/ 232 h 31"/>
                  <a:gd name="T4" fmla="*/ 60 w 40"/>
                  <a:gd name="T5" fmla="*/ 68 h 31"/>
                  <a:gd name="T6" fmla="*/ 0 60000 65536"/>
                  <a:gd name="T7" fmla="*/ 0 60000 65536"/>
                  <a:gd name="T8" fmla="*/ 0 60000 65536"/>
                </a:gdLst>
                <a:ahLst/>
                <a:cxnLst>
                  <a:cxn ang="T6">
                    <a:pos x="T0" y="T1"/>
                  </a:cxn>
                  <a:cxn ang="T7">
                    <a:pos x="T2" y="T3"/>
                  </a:cxn>
                  <a:cxn ang="T8">
                    <a:pos x="T4" y="T5"/>
                  </a:cxn>
                </a:cxnLst>
                <a:rect l="0" t="0" r="r" b="b"/>
                <a:pathLst>
                  <a:path w="40" h="31">
                    <a:moveTo>
                      <a:pt x="6" y="7"/>
                    </a:moveTo>
                    <a:cubicBezTo>
                      <a:pt x="0" y="14"/>
                      <a:pt x="19" y="31"/>
                      <a:pt x="27" y="24"/>
                    </a:cubicBezTo>
                    <a:cubicBezTo>
                      <a:pt x="40" y="12"/>
                      <a:pt x="17" y="0"/>
                      <a:pt x="6" y="7"/>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72" name="Freeform 566">
                <a:extLst>
                  <a:ext uri="{FF2B5EF4-FFF2-40B4-BE49-F238E27FC236}">
                    <a16:creationId xmlns:a16="http://schemas.microsoft.com/office/drawing/2014/main" id="{E6A7C678-E4C9-A35F-B3FE-ADCDB44A97D5}"/>
                  </a:ext>
                </a:extLst>
              </p:cNvPr>
              <p:cNvSpPr>
                <a:spLocks/>
              </p:cNvSpPr>
              <p:nvPr/>
            </p:nvSpPr>
            <p:spPr bwMode="auto">
              <a:xfrm>
                <a:off x="3109" y="1773"/>
                <a:ext cx="37" cy="30"/>
              </a:xfrm>
              <a:custGeom>
                <a:avLst/>
                <a:gdLst>
                  <a:gd name="T0" fmla="*/ 96 w 17"/>
                  <a:gd name="T1" fmla="*/ 41 h 14"/>
                  <a:gd name="T2" fmla="*/ 44 w 17"/>
                  <a:gd name="T3" fmla="*/ 109 h 14"/>
                  <a:gd name="T4" fmla="*/ 96 w 17"/>
                  <a:gd name="T5" fmla="*/ 41 h 14"/>
                  <a:gd name="T6" fmla="*/ 0 60000 65536"/>
                  <a:gd name="T7" fmla="*/ 0 60000 65536"/>
                  <a:gd name="T8" fmla="*/ 0 60000 65536"/>
                </a:gdLst>
                <a:ahLst/>
                <a:cxnLst>
                  <a:cxn ang="T6">
                    <a:pos x="T0" y="T1"/>
                  </a:cxn>
                  <a:cxn ang="T7">
                    <a:pos x="T2" y="T3"/>
                  </a:cxn>
                  <a:cxn ang="T8">
                    <a:pos x="T4" y="T5"/>
                  </a:cxn>
                </a:cxnLst>
                <a:rect l="0" t="0" r="r" b="b"/>
                <a:pathLst>
                  <a:path w="17" h="14">
                    <a:moveTo>
                      <a:pt x="9" y="4"/>
                    </a:moveTo>
                    <a:cubicBezTo>
                      <a:pt x="0" y="0"/>
                      <a:pt x="0" y="8"/>
                      <a:pt x="4" y="11"/>
                    </a:cubicBezTo>
                    <a:cubicBezTo>
                      <a:pt x="9" y="14"/>
                      <a:pt x="17" y="10"/>
                      <a:pt x="9" y="4"/>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73" name="Freeform 567">
                <a:extLst>
                  <a:ext uri="{FF2B5EF4-FFF2-40B4-BE49-F238E27FC236}">
                    <a16:creationId xmlns:a16="http://schemas.microsoft.com/office/drawing/2014/main" id="{30B08DBC-7721-A246-7C91-7A0E7737A9B6}"/>
                  </a:ext>
                </a:extLst>
              </p:cNvPr>
              <p:cNvSpPr>
                <a:spLocks/>
              </p:cNvSpPr>
              <p:nvPr/>
            </p:nvSpPr>
            <p:spPr bwMode="auto">
              <a:xfrm>
                <a:off x="3062" y="2898"/>
                <a:ext cx="158" cy="98"/>
              </a:xfrm>
              <a:custGeom>
                <a:avLst/>
                <a:gdLst>
                  <a:gd name="T0" fmla="*/ 0 w 74"/>
                  <a:gd name="T1" fmla="*/ 445 h 46"/>
                  <a:gd name="T2" fmla="*/ 342 w 74"/>
                  <a:gd name="T3" fmla="*/ 136 h 46"/>
                  <a:gd name="T4" fmla="*/ 555 w 74"/>
                  <a:gd name="T5" fmla="*/ 145 h 46"/>
                  <a:gd name="T6" fmla="*/ 720 w 74"/>
                  <a:gd name="T7" fmla="*/ 0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46">
                    <a:moveTo>
                      <a:pt x="0" y="46"/>
                    </a:moveTo>
                    <a:cubicBezTo>
                      <a:pt x="18" y="43"/>
                      <a:pt x="19" y="18"/>
                      <a:pt x="35" y="14"/>
                    </a:cubicBezTo>
                    <a:cubicBezTo>
                      <a:pt x="43" y="12"/>
                      <a:pt x="49" y="17"/>
                      <a:pt x="57" y="15"/>
                    </a:cubicBezTo>
                    <a:cubicBezTo>
                      <a:pt x="65" y="14"/>
                      <a:pt x="70" y="7"/>
                      <a:pt x="74"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74" name="Freeform 568">
                <a:extLst>
                  <a:ext uri="{FF2B5EF4-FFF2-40B4-BE49-F238E27FC236}">
                    <a16:creationId xmlns:a16="http://schemas.microsoft.com/office/drawing/2014/main" id="{51C6D88E-2F6A-2855-385A-7E85B394D000}"/>
                  </a:ext>
                </a:extLst>
              </p:cNvPr>
              <p:cNvSpPr>
                <a:spLocks/>
              </p:cNvSpPr>
              <p:nvPr/>
            </p:nvSpPr>
            <p:spPr bwMode="auto">
              <a:xfrm>
                <a:off x="3141" y="2887"/>
                <a:ext cx="71" cy="36"/>
              </a:xfrm>
              <a:custGeom>
                <a:avLst/>
                <a:gdLst>
                  <a:gd name="T0" fmla="*/ 0 w 33"/>
                  <a:gd name="T1" fmla="*/ 161 h 17"/>
                  <a:gd name="T2" fmla="*/ 157 w 33"/>
                  <a:gd name="T3" fmla="*/ 0 h 17"/>
                  <a:gd name="T4" fmla="*/ 329 w 33"/>
                  <a:gd name="T5" fmla="*/ 93 h 17"/>
                  <a:gd name="T6" fmla="*/ 0 60000 65536"/>
                  <a:gd name="T7" fmla="*/ 0 60000 65536"/>
                  <a:gd name="T8" fmla="*/ 0 60000 65536"/>
                </a:gdLst>
                <a:ahLst/>
                <a:cxnLst>
                  <a:cxn ang="T6">
                    <a:pos x="T0" y="T1"/>
                  </a:cxn>
                  <a:cxn ang="T7">
                    <a:pos x="T2" y="T3"/>
                  </a:cxn>
                  <a:cxn ang="T8">
                    <a:pos x="T4" y="T5"/>
                  </a:cxn>
                </a:cxnLst>
                <a:rect l="0" t="0" r="r" b="b"/>
                <a:pathLst>
                  <a:path w="33" h="17">
                    <a:moveTo>
                      <a:pt x="0" y="17"/>
                    </a:moveTo>
                    <a:cubicBezTo>
                      <a:pt x="1" y="8"/>
                      <a:pt x="6" y="1"/>
                      <a:pt x="16" y="0"/>
                    </a:cubicBezTo>
                    <a:cubicBezTo>
                      <a:pt x="22" y="0"/>
                      <a:pt x="31" y="5"/>
                      <a:pt x="33" y="1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75" name="Freeform 569">
                <a:extLst>
                  <a:ext uri="{FF2B5EF4-FFF2-40B4-BE49-F238E27FC236}">
                    <a16:creationId xmlns:a16="http://schemas.microsoft.com/office/drawing/2014/main" id="{019BC0DB-39E6-620A-4B4F-B34B25980E30}"/>
                  </a:ext>
                </a:extLst>
              </p:cNvPr>
              <p:cNvSpPr>
                <a:spLocks/>
              </p:cNvSpPr>
              <p:nvPr/>
            </p:nvSpPr>
            <p:spPr bwMode="auto">
              <a:xfrm>
                <a:off x="3137" y="3060"/>
                <a:ext cx="92" cy="105"/>
              </a:xfrm>
              <a:custGeom>
                <a:avLst/>
                <a:gdLst>
                  <a:gd name="T0" fmla="*/ 0 w 43"/>
                  <a:gd name="T1" fmla="*/ 41 h 49"/>
                  <a:gd name="T2" fmla="*/ 293 w 43"/>
                  <a:gd name="T3" fmla="*/ 197 h 49"/>
                  <a:gd name="T4" fmla="*/ 421 w 43"/>
                  <a:gd name="T5" fmla="*/ 482 h 49"/>
                  <a:gd name="T6" fmla="*/ 0 60000 65536"/>
                  <a:gd name="T7" fmla="*/ 0 60000 65536"/>
                  <a:gd name="T8" fmla="*/ 0 60000 65536"/>
                </a:gdLst>
                <a:ahLst/>
                <a:cxnLst>
                  <a:cxn ang="T6">
                    <a:pos x="T0" y="T1"/>
                  </a:cxn>
                  <a:cxn ang="T7">
                    <a:pos x="T2" y="T3"/>
                  </a:cxn>
                  <a:cxn ang="T8">
                    <a:pos x="T4" y="T5"/>
                  </a:cxn>
                </a:cxnLst>
                <a:rect l="0" t="0" r="r" b="b"/>
                <a:pathLst>
                  <a:path w="43" h="49">
                    <a:moveTo>
                      <a:pt x="0" y="4"/>
                    </a:moveTo>
                    <a:cubicBezTo>
                      <a:pt x="12" y="0"/>
                      <a:pt x="24" y="11"/>
                      <a:pt x="30" y="20"/>
                    </a:cubicBezTo>
                    <a:cubicBezTo>
                      <a:pt x="35" y="27"/>
                      <a:pt x="43" y="41"/>
                      <a:pt x="43" y="4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76" name="Freeform 570">
                <a:extLst>
                  <a:ext uri="{FF2B5EF4-FFF2-40B4-BE49-F238E27FC236}">
                    <a16:creationId xmlns:a16="http://schemas.microsoft.com/office/drawing/2014/main" id="{A4E49DE6-890F-A111-73B0-3EFDEA7E704D}"/>
                  </a:ext>
                </a:extLst>
              </p:cNvPr>
              <p:cNvSpPr>
                <a:spLocks/>
              </p:cNvSpPr>
              <p:nvPr/>
            </p:nvSpPr>
            <p:spPr bwMode="auto">
              <a:xfrm>
                <a:off x="3169" y="3144"/>
                <a:ext cx="62" cy="44"/>
              </a:xfrm>
              <a:custGeom>
                <a:avLst/>
                <a:gdLst>
                  <a:gd name="T0" fmla="*/ 28 w 29"/>
                  <a:gd name="T1" fmla="*/ 0 h 21"/>
                  <a:gd name="T2" fmla="*/ 96 w 29"/>
                  <a:gd name="T3" fmla="*/ 168 h 21"/>
                  <a:gd name="T4" fmla="*/ 284 w 29"/>
                  <a:gd name="T5" fmla="*/ 184 h 21"/>
                  <a:gd name="T6" fmla="*/ 0 60000 65536"/>
                  <a:gd name="T7" fmla="*/ 0 60000 65536"/>
                  <a:gd name="T8" fmla="*/ 0 60000 65536"/>
                </a:gdLst>
                <a:ahLst/>
                <a:cxnLst>
                  <a:cxn ang="T6">
                    <a:pos x="T0" y="T1"/>
                  </a:cxn>
                  <a:cxn ang="T7">
                    <a:pos x="T2" y="T3"/>
                  </a:cxn>
                  <a:cxn ang="T8">
                    <a:pos x="T4" y="T5"/>
                  </a:cxn>
                </a:cxnLst>
                <a:rect l="0" t="0" r="r" b="b"/>
                <a:pathLst>
                  <a:path w="29" h="21">
                    <a:moveTo>
                      <a:pt x="3" y="0"/>
                    </a:moveTo>
                    <a:cubicBezTo>
                      <a:pt x="0" y="7"/>
                      <a:pt x="4" y="14"/>
                      <a:pt x="10" y="18"/>
                    </a:cubicBezTo>
                    <a:cubicBezTo>
                      <a:pt x="15" y="21"/>
                      <a:pt x="23" y="20"/>
                      <a:pt x="29" y="2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77" name="Freeform 571">
                <a:extLst>
                  <a:ext uri="{FF2B5EF4-FFF2-40B4-BE49-F238E27FC236}">
                    <a16:creationId xmlns:a16="http://schemas.microsoft.com/office/drawing/2014/main" id="{EB2755F6-8F48-B169-F720-7428DF3C549D}"/>
                  </a:ext>
                </a:extLst>
              </p:cNvPr>
              <p:cNvSpPr>
                <a:spLocks/>
              </p:cNvSpPr>
              <p:nvPr/>
            </p:nvSpPr>
            <p:spPr bwMode="auto">
              <a:xfrm>
                <a:off x="4312" y="2938"/>
                <a:ext cx="41" cy="52"/>
              </a:xfrm>
              <a:custGeom>
                <a:avLst/>
                <a:gdLst>
                  <a:gd name="T0" fmla="*/ 190 w 19"/>
                  <a:gd name="T1" fmla="*/ 0 h 24"/>
                  <a:gd name="T2" fmla="*/ 164 w 19"/>
                  <a:gd name="T3" fmla="*/ 245 h 24"/>
                  <a:gd name="T4" fmla="*/ 0 60000 65536"/>
                  <a:gd name="T5" fmla="*/ 0 60000 65536"/>
                </a:gdLst>
                <a:ahLst/>
                <a:cxnLst>
                  <a:cxn ang="T4">
                    <a:pos x="T0" y="T1"/>
                  </a:cxn>
                  <a:cxn ang="T5">
                    <a:pos x="T2" y="T3"/>
                  </a:cxn>
                </a:cxnLst>
                <a:rect l="0" t="0" r="r" b="b"/>
                <a:pathLst>
                  <a:path w="19" h="24">
                    <a:moveTo>
                      <a:pt x="19" y="0"/>
                    </a:moveTo>
                    <a:cubicBezTo>
                      <a:pt x="9" y="7"/>
                      <a:pt x="0" y="22"/>
                      <a:pt x="16" y="2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78" name="Freeform 572">
                <a:extLst>
                  <a:ext uri="{FF2B5EF4-FFF2-40B4-BE49-F238E27FC236}">
                    <a16:creationId xmlns:a16="http://schemas.microsoft.com/office/drawing/2014/main" id="{C37A9209-F533-115B-306C-F788E3E0EE1E}"/>
                  </a:ext>
                </a:extLst>
              </p:cNvPr>
              <p:cNvSpPr>
                <a:spLocks/>
              </p:cNvSpPr>
              <p:nvPr/>
            </p:nvSpPr>
            <p:spPr bwMode="auto">
              <a:xfrm>
                <a:off x="4159" y="2765"/>
                <a:ext cx="17" cy="43"/>
              </a:xfrm>
              <a:custGeom>
                <a:avLst/>
                <a:gdLst>
                  <a:gd name="T0" fmla="*/ 0 w 8"/>
                  <a:gd name="T1" fmla="*/ 0 h 20"/>
                  <a:gd name="T2" fmla="*/ 77 w 8"/>
                  <a:gd name="T3" fmla="*/ 198 h 20"/>
                  <a:gd name="T4" fmla="*/ 0 60000 65536"/>
                  <a:gd name="T5" fmla="*/ 0 60000 65536"/>
                </a:gdLst>
                <a:ahLst/>
                <a:cxnLst>
                  <a:cxn ang="T4">
                    <a:pos x="T0" y="T1"/>
                  </a:cxn>
                  <a:cxn ang="T5">
                    <a:pos x="T2" y="T3"/>
                  </a:cxn>
                </a:cxnLst>
                <a:rect l="0" t="0" r="r" b="b"/>
                <a:pathLst>
                  <a:path w="8" h="20">
                    <a:moveTo>
                      <a:pt x="0" y="0"/>
                    </a:moveTo>
                    <a:cubicBezTo>
                      <a:pt x="3" y="9"/>
                      <a:pt x="6" y="19"/>
                      <a:pt x="8" y="2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79" name="Freeform 573">
                <a:extLst>
                  <a:ext uri="{FF2B5EF4-FFF2-40B4-BE49-F238E27FC236}">
                    <a16:creationId xmlns:a16="http://schemas.microsoft.com/office/drawing/2014/main" id="{BEB2FF60-3955-C03E-37E3-557289BB1E8F}"/>
                  </a:ext>
                </a:extLst>
              </p:cNvPr>
              <p:cNvSpPr>
                <a:spLocks/>
              </p:cNvSpPr>
              <p:nvPr/>
            </p:nvSpPr>
            <p:spPr bwMode="auto">
              <a:xfrm>
                <a:off x="4191" y="2688"/>
                <a:ext cx="25" cy="75"/>
              </a:xfrm>
              <a:custGeom>
                <a:avLst/>
                <a:gdLst>
                  <a:gd name="T0" fmla="*/ 35 w 12"/>
                  <a:gd name="T1" fmla="*/ 0 h 35"/>
                  <a:gd name="T2" fmla="*/ 44 w 12"/>
                  <a:gd name="T3" fmla="*/ 249 h 35"/>
                  <a:gd name="T4" fmla="*/ 108 w 12"/>
                  <a:gd name="T5" fmla="*/ 345 h 35"/>
                  <a:gd name="T6" fmla="*/ 0 60000 65536"/>
                  <a:gd name="T7" fmla="*/ 0 60000 65536"/>
                  <a:gd name="T8" fmla="*/ 0 60000 65536"/>
                </a:gdLst>
                <a:ahLst/>
                <a:cxnLst>
                  <a:cxn ang="T6">
                    <a:pos x="T0" y="T1"/>
                  </a:cxn>
                  <a:cxn ang="T7">
                    <a:pos x="T2" y="T3"/>
                  </a:cxn>
                  <a:cxn ang="T8">
                    <a:pos x="T4" y="T5"/>
                  </a:cxn>
                </a:cxnLst>
                <a:rect l="0" t="0" r="r" b="b"/>
                <a:pathLst>
                  <a:path w="12" h="35">
                    <a:moveTo>
                      <a:pt x="4" y="0"/>
                    </a:moveTo>
                    <a:cubicBezTo>
                      <a:pt x="0" y="8"/>
                      <a:pt x="3" y="19"/>
                      <a:pt x="5" y="25"/>
                    </a:cubicBezTo>
                    <a:cubicBezTo>
                      <a:pt x="7" y="30"/>
                      <a:pt x="12" y="35"/>
                      <a:pt x="12" y="3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80" name="Freeform 574">
                <a:extLst>
                  <a:ext uri="{FF2B5EF4-FFF2-40B4-BE49-F238E27FC236}">
                    <a16:creationId xmlns:a16="http://schemas.microsoft.com/office/drawing/2014/main" id="{68BA15F9-528B-FD66-415D-863633AD9BDF}"/>
                  </a:ext>
                </a:extLst>
              </p:cNvPr>
              <p:cNvSpPr>
                <a:spLocks/>
              </p:cNvSpPr>
              <p:nvPr/>
            </p:nvSpPr>
            <p:spPr bwMode="auto">
              <a:xfrm>
                <a:off x="4921" y="1502"/>
                <a:ext cx="39" cy="42"/>
              </a:xfrm>
              <a:custGeom>
                <a:avLst/>
                <a:gdLst>
                  <a:gd name="T0" fmla="*/ 184 w 18"/>
                  <a:gd name="T1" fmla="*/ 48 h 20"/>
                  <a:gd name="T2" fmla="*/ 33 w 18"/>
                  <a:gd name="T3" fmla="*/ 185 h 20"/>
                  <a:gd name="T4" fmla="*/ 0 60000 65536"/>
                  <a:gd name="T5" fmla="*/ 0 60000 65536"/>
                </a:gdLst>
                <a:ahLst/>
                <a:cxnLst>
                  <a:cxn ang="T4">
                    <a:pos x="T0" y="T1"/>
                  </a:cxn>
                  <a:cxn ang="T5">
                    <a:pos x="T2" y="T3"/>
                  </a:cxn>
                </a:cxnLst>
                <a:rect l="0" t="0" r="r" b="b"/>
                <a:pathLst>
                  <a:path w="18" h="20">
                    <a:moveTo>
                      <a:pt x="18" y="5"/>
                    </a:moveTo>
                    <a:cubicBezTo>
                      <a:pt x="10" y="0"/>
                      <a:pt x="0" y="12"/>
                      <a:pt x="3" y="2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81" name="Freeform 575">
                <a:extLst>
                  <a:ext uri="{FF2B5EF4-FFF2-40B4-BE49-F238E27FC236}">
                    <a16:creationId xmlns:a16="http://schemas.microsoft.com/office/drawing/2014/main" id="{728D43C9-FFE8-29DE-6D7A-F78CC01D92D4}"/>
                  </a:ext>
                </a:extLst>
              </p:cNvPr>
              <p:cNvSpPr>
                <a:spLocks/>
              </p:cNvSpPr>
              <p:nvPr/>
            </p:nvSpPr>
            <p:spPr bwMode="auto">
              <a:xfrm>
                <a:off x="4368" y="1884"/>
                <a:ext cx="64" cy="65"/>
              </a:xfrm>
              <a:custGeom>
                <a:avLst/>
                <a:gdLst>
                  <a:gd name="T0" fmla="*/ 292 w 30"/>
                  <a:gd name="T1" fmla="*/ 0 h 30"/>
                  <a:gd name="T2" fmla="*/ 145 w 30"/>
                  <a:gd name="T3" fmla="*/ 306 h 30"/>
                  <a:gd name="T4" fmla="*/ 0 60000 65536"/>
                  <a:gd name="T5" fmla="*/ 0 60000 65536"/>
                </a:gdLst>
                <a:ahLst/>
                <a:cxnLst>
                  <a:cxn ang="T4">
                    <a:pos x="T0" y="T1"/>
                  </a:cxn>
                  <a:cxn ang="T5">
                    <a:pos x="T2" y="T3"/>
                  </a:cxn>
                </a:cxnLst>
                <a:rect l="0" t="0" r="r" b="b"/>
                <a:pathLst>
                  <a:path w="30" h="30">
                    <a:moveTo>
                      <a:pt x="30" y="0"/>
                    </a:moveTo>
                    <a:cubicBezTo>
                      <a:pt x="14" y="1"/>
                      <a:pt x="0" y="20"/>
                      <a:pt x="15" y="3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82" name="Freeform 576">
                <a:extLst>
                  <a:ext uri="{FF2B5EF4-FFF2-40B4-BE49-F238E27FC236}">
                    <a16:creationId xmlns:a16="http://schemas.microsoft.com/office/drawing/2014/main" id="{DD521C67-5F2D-15B9-F856-8DB04204A61A}"/>
                  </a:ext>
                </a:extLst>
              </p:cNvPr>
              <p:cNvSpPr>
                <a:spLocks/>
              </p:cNvSpPr>
              <p:nvPr/>
            </p:nvSpPr>
            <p:spPr bwMode="auto">
              <a:xfrm>
                <a:off x="4983" y="2692"/>
                <a:ext cx="7" cy="33"/>
              </a:xfrm>
              <a:custGeom>
                <a:avLst/>
                <a:gdLst>
                  <a:gd name="T0" fmla="*/ 37 w 3"/>
                  <a:gd name="T1" fmla="*/ 0 h 15"/>
                  <a:gd name="T2" fmla="*/ 0 w 3"/>
                  <a:gd name="T3" fmla="*/ 161 h 15"/>
                  <a:gd name="T4" fmla="*/ 0 60000 65536"/>
                  <a:gd name="T5" fmla="*/ 0 60000 65536"/>
                </a:gdLst>
                <a:ahLst/>
                <a:cxnLst>
                  <a:cxn ang="T4">
                    <a:pos x="T0" y="T1"/>
                  </a:cxn>
                  <a:cxn ang="T5">
                    <a:pos x="T2" y="T3"/>
                  </a:cxn>
                </a:cxnLst>
                <a:rect l="0" t="0" r="r" b="b"/>
                <a:pathLst>
                  <a:path w="3" h="15">
                    <a:moveTo>
                      <a:pt x="3" y="0"/>
                    </a:moveTo>
                    <a:cubicBezTo>
                      <a:pt x="0" y="6"/>
                      <a:pt x="0" y="15"/>
                      <a:pt x="0" y="1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83" name="Freeform 577">
                <a:extLst>
                  <a:ext uri="{FF2B5EF4-FFF2-40B4-BE49-F238E27FC236}">
                    <a16:creationId xmlns:a16="http://schemas.microsoft.com/office/drawing/2014/main" id="{21FF33F9-840E-0FAD-BF14-317F0D8BBAFF}"/>
                  </a:ext>
                </a:extLst>
              </p:cNvPr>
              <p:cNvSpPr>
                <a:spLocks/>
              </p:cNvSpPr>
              <p:nvPr/>
            </p:nvSpPr>
            <p:spPr bwMode="auto">
              <a:xfrm>
                <a:off x="3958" y="2932"/>
                <a:ext cx="68" cy="85"/>
              </a:xfrm>
              <a:custGeom>
                <a:avLst/>
                <a:gdLst>
                  <a:gd name="T0" fmla="*/ 308 w 32"/>
                  <a:gd name="T1" fmla="*/ 193 h 40"/>
                  <a:gd name="T2" fmla="*/ 96 w 32"/>
                  <a:gd name="T3" fmla="*/ 104 h 40"/>
                  <a:gd name="T4" fmla="*/ 96 w 32"/>
                  <a:gd name="T5" fmla="*/ 385 h 40"/>
                  <a:gd name="T6" fmla="*/ 0 60000 65536"/>
                  <a:gd name="T7" fmla="*/ 0 60000 65536"/>
                  <a:gd name="T8" fmla="*/ 0 60000 65536"/>
                </a:gdLst>
                <a:ahLst/>
                <a:cxnLst>
                  <a:cxn ang="T6">
                    <a:pos x="T0" y="T1"/>
                  </a:cxn>
                  <a:cxn ang="T7">
                    <a:pos x="T2" y="T3"/>
                  </a:cxn>
                  <a:cxn ang="T8">
                    <a:pos x="T4" y="T5"/>
                  </a:cxn>
                </a:cxnLst>
                <a:rect l="0" t="0" r="r" b="b"/>
                <a:pathLst>
                  <a:path w="32" h="40">
                    <a:moveTo>
                      <a:pt x="32" y="20"/>
                    </a:moveTo>
                    <a:cubicBezTo>
                      <a:pt x="29" y="9"/>
                      <a:pt x="19" y="0"/>
                      <a:pt x="10" y="11"/>
                    </a:cubicBezTo>
                    <a:cubicBezTo>
                      <a:pt x="0" y="22"/>
                      <a:pt x="3" y="36"/>
                      <a:pt x="10" y="4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84" name="Freeform 578">
                <a:extLst>
                  <a:ext uri="{FF2B5EF4-FFF2-40B4-BE49-F238E27FC236}">
                    <a16:creationId xmlns:a16="http://schemas.microsoft.com/office/drawing/2014/main" id="{6546BC8E-E813-33FB-7ACA-043B73FAA659}"/>
                  </a:ext>
                </a:extLst>
              </p:cNvPr>
              <p:cNvSpPr>
                <a:spLocks/>
              </p:cNvSpPr>
              <p:nvPr/>
            </p:nvSpPr>
            <p:spPr bwMode="auto">
              <a:xfrm>
                <a:off x="3443" y="3088"/>
                <a:ext cx="87" cy="83"/>
              </a:xfrm>
              <a:custGeom>
                <a:avLst/>
                <a:gdLst>
                  <a:gd name="T0" fmla="*/ 382 w 41"/>
                  <a:gd name="T1" fmla="*/ 249 h 39"/>
                  <a:gd name="T2" fmla="*/ 153 w 41"/>
                  <a:gd name="T3" fmla="*/ 128 h 39"/>
                  <a:gd name="T4" fmla="*/ 153 w 41"/>
                  <a:gd name="T5" fmla="*/ 377 h 39"/>
                  <a:gd name="T6" fmla="*/ 0 60000 65536"/>
                  <a:gd name="T7" fmla="*/ 0 60000 65536"/>
                  <a:gd name="T8" fmla="*/ 0 60000 65536"/>
                </a:gdLst>
                <a:ahLst/>
                <a:cxnLst>
                  <a:cxn ang="T6">
                    <a:pos x="T0" y="T1"/>
                  </a:cxn>
                  <a:cxn ang="T7">
                    <a:pos x="T2" y="T3"/>
                  </a:cxn>
                  <a:cxn ang="T8">
                    <a:pos x="T4" y="T5"/>
                  </a:cxn>
                </a:cxnLst>
                <a:rect l="0" t="0" r="r" b="b"/>
                <a:pathLst>
                  <a:path w="41" h="39">
                    <a:moveTo>
                      <a:pt x="40" y="26"/>
                    </a:moveTo>
                    <a:cubicBezTo>
                      <a:pt x="41" y="13"/>
                      <a:pt x="32" y="0"/>
                      <a:pt x="16" y="13"/>
                    </a:cubicBezTo>
                    <a:cubicBezTo>
                      <a:pt x="0" y="25"/>
                      <a:pt x="7" y="35"/>
                      <a:pt x="16" y="39"/>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85" name="Freeform 579">
                <a:extLst>
                  <a:ext uri="{FF2B5EF4-FFF2-40B4-BE49-F238E27FC236}">
                    <a16:creationId xmlns:a16="http://schemas.microsoft.com/office/drawing/2014/main" id="{68DFAFCB-32C0-77E3-FB2B-D6A8865AAFDD}"/>
                  </a:ext>
                </a:extLst>
              </p:cNvPr>
              <p:cNvSpPr>
                <a:spLocks/>
              </p:cNvSpPr>
              <p:nvPr/>
            </p:nvSpPr>
            <p:spPr bwMode="auto">
              <a:xfrm>
                <a:off x="3656" y="2645"/>
                <a:ext cx="97" cy="58"/>
              </a:xfrm>
              <a:custGeom>
                <a:avLst/>
                <a:gdLst>
                  <a:gd name="T0" fmla="*/ 52 w 45"/>
                  <a:gd name="T1" fmla="*/ 241 h 27"/>
                  <a:gd name="T2" fmla="*/ 233 w 45"/>
                  <a:gd name="T3" fmla="*/ 19 h 27"/>
                  <a:gd name="T4" fmla="*/ 451 w 45"/>
                  <a:gd name="T5" fmla="*/ 269 h 27"/>
                  <a:gd name="T6" fmla="*/ 0 60000 65536"/>
                  <a:gd name="T7" fmla="*/ 0 60000 65536"/>
                  <a:gd name="T8" fmla="*/ 0 60000 65536"/>
                </a:gdLst>
                <a:ahLst/>
                <a:cxnLst>
                  <a:cxn ang="T6">
                    <a:pos x="T0" y="T1"/>
                  </a:cxn>
                  <a:cxn ang="T7">
                    <a:pos x="T2" y="T3"/>
                  </a:cxn>
                  <a:cxn ang="T8">
                    <a:pos x="T4" y="T5"/>
                  </a:cxn>
                </a:cxnLst>
                <a:rect l="0" t="0" r="r" b="b"/>
                <a:pathLst>
                  <a:path w="45" h="27">
                    <a:moveTo>
                      <a:pt x="5" y="24"/>
                    </a:moveTo>
                    <a:cubicBezTo>
                      <a:pt x="0" y="10"/>
                      <a:pt x="7" y="3"/>
                      <a:pt x="23" y="2"/>
                    </a:cubicBezTo>
                    <a:cubicBezTo>
                      <a:pt x="39" y="0"/>
                      <a:pt x="45" y="16"/>
                      <a:pt x="45" y="2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86" name="Freeform 580">
                <a:extLst>
                  <a:ext uri="{FF2B5EF4-FFF2-40B4-BE49-F238E27FC236}">
                    <a16:creationId xmlns:a16="http://schemas.microsoft.com/office/drawing/2014/main" id="{7DF3888A-9735-121A-623D-7B33925E4F3A}"/>
                  </a:ext>
                </a:extLst>
              </p:cNvPr>
              <p:cNvSpPr>
                <a:spLocks/>
              </p:cNvSpPr>
              <p:nvPr/>
            </p:nvSpPr>
            <p:spPr bwMode="auto">
              <a:xfrm>
                <a:off x="3782" y="1938"/>
                <a:ext cx="26" cy="102"/>
              </a:xfrm>
              <a:custGeom>
                <a:avLst/>
                <a:gdLst>
                  <a:gd name="T0" fmla="*/ 121 w 12"/>
                  <a:gd name="T1" fmla="*/ 461 h 48"/>
                  <a:gd name="T2" fmla="*/ 20 w 12"/>
                  <a:gd name="T3" fmla="*/ 240 h 48"/>
                  <a:gd name="T4" fmla="*/ 93 w 12"/>
                  <a:gd name="T5" fmla="*/ 0 h 48"/>
                  <a:gd name="T6" fmla="*/ 0 60000 65536"/>
                  <a:gd name="T7" fmla="*/ 0 60000 65536"/>
                  <a:gd name="T8" fmla="*/ 0 60000 65536"/>
                </a:gdLst>
                <a:ahLst/>
                <a:cxnLst>
                  <a:cxn ang="T6">
                    <a:pos x="T0" y="T1"/>
                  </a:cxn>
                  <a:cxn ang="T7">
                    <a:pos x="T2" y="T3"/>
                  </a:cxn>
                  <a:cxn ang="T8">
                    <a:pos x="T4" y="T5"/>
                  </a:cxn>
                </a:cxnLst>
                <a:rect l="0" t="0" r="r" b="b"/>
                <a:pathLst>
                  <a:path w="12" h="48">
                    <a:moveTo>
                      <a:pt x="12" y="48"/>
                    </a:moveTo>
                    <a:cubicBezTo>
                      <a:pt x="5" y="43"/>
                      <a:pt x="0" y="35"/>
                      <a:pt x="2" y="25"/>
                    </a:cubicBezTo>
                    <a:cubicBezTo>
                      <a:pt x="4" y="17"/>
                      <a:pt x="11" y="10"/>
                      <a:pt x="9" y="0"/>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87" name="Freeform 581">
                <a:extLst>
                  <a:ext uri="{FF2B5EF4-FFF2-40B4-BE49-F238E27FC236}">
                    <a16:creationId xmlns:a16="http://schemas.microsoft.com/office/drawing/2014/main" id="{0FB2292F-2D78-879E-0C42-12D179495F34}"/>
                  </a:ext>
                </a:extLst>
              </p:cNvPr>
              <p:cNvSpPr>
                <a:spLocks/>
              </p:cNvSpPr>
              <p:nvPr/>
            </p:nvSpPr>
            <p:spPr bwMode="auto">
              <a:xfrm>
                <a:off x="3712" y="1946"/>
                <a:ext cx="30" cy="71"/>
              </a:xfrm>
              <a:custGeom>
                <a:avLst/>
                <a:gdLst>
                  <a:gd name="T0" fmla="*/ 0 w 14"/>
                  <a:gd name="T1" fmla="*/ 0 h 33"/>
                  <a:gd name="T2" fmla="*/ 109 w 14"/>
                  <a:gd name="T3" fmla="*/ 329 h 33"/>
                  <a:gd name="T4" fmla="*/ 0 60000 65536"/>
                  <a:gd name="T5" fmla="*/ 0 60000 65536"/>
                </a:gdLst>
                <a:ahLst/>
                <a:cxnLst>
                  <a:cxn ang="T4">
                    <a:pos x="T0" y="T1"/>
                  </a:cxn>
                  <a:cxn ang="T5">
                    <a:pos x="T2" y="T3"/>
                  </a:cxn>
                </a:cxnLst>
                <a:rect l="0" t="0" r="r" b="b"/>
                <a:pathLst>
                  <a:path w="14" h="33">
                    <a:moveTo>
                      <a:pt x="0" y="0"/>
                    </a:moveTo>
                    <a:cubicBezTo>
                      <a:pt x="9" y="9"/>
                      <a:pt x="14" y="20"/>
                      <a:pt x="11" y="33"/>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88" name="Freeform 582">
                <a:extLst>
                  <a:ext uri="{FF2B5EF4-FFF2-40B4-BE49-F238E27FC236}">
                    <a16:creationId xmlns:a16="http://schemas.microsoft.com/office/drawing/2014/main" id="{6A70A5E9-6762-61B3-2A0B-4D9C00C72F80}"/>
                  </a:ext>
                </a:extLst>
              </p:cNvPr>
              <p:cNvSpPr>
                <a:spLocks/>
              </p:cNvSpPr>
              <p:nvPr/>
            </p:nvSpPr>
            <p:spPr bwMode="auto">
              <a:xfrm>
                <a:off x="4789" y="2814"/>
                <a:ext cx="43" cy="26"/>
              </a:xfrm>
              <a:custGeom>
                <a:avLst/>
                <a:gdLst>
                  <a:gd name="T0" fmla="*/ 0 w 20"/>
                  <a:gd name="T1" fmla="*/ 121 h 12"/>
                  <a:gd name="T2" fmla="*/ 198 w 20"/>
                  <a:gd name="T3" fmla="*/ 43 h 12"/>
                  <a:gd name="T4" fmla="*/ 0 60000 65536"/>
                  <a:gd name="T5" fmla="*/ 0 60000 65536"/>
                </a:gdLst>
                <a:ahLst/>
                <a:cxnLst>
                  <a:cxn ang="T4">
                    <a:pos x="T0" y="T1"/>
                  </a:cxn>
                  <a:cxn ang="T5">
                    <a:pos x="T2" y="T3"/>
                  </a:cxn>
                </a:cxnLst>
                <a:rect l="0" t="0" r="r" b="b"/>
                <a:pathLst>
                  <a:path w="20" h="12">
                    <a:moveTo>
                      <a:pt x="0" y="12"/>
                    </a:moveTo>
                    <a:cubicBezTo>
                      <a:pt x="3" y="5"/>
                      <a:pt x="13" y="0"/>
                      <a:pt x="20" y="4"/>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89" name="Freeform 583">
                <a:extLst>
                  <a:ext uri="{FF2B5EF4-FFF2-40B4-BE49-F238E27FC236}">
                    <a16:creationId xmlns:a16="http://schemas.microsoft.com/office/drawing/2014/main" id="{E57CC948-1C7B-73B9-86D6-4B341AB9A9C4}"/>
                  </a:ext>
                </a:extLst>
              </p:cNvPr>
              <p:cNvSpPr>
                <a:spLocks/>
              </p:cNvSpPr>
              <p:nvPr/>
            </p:nvSpPr>
            <p:spPr bwMode="auto">
              <a:xfrm>
                <a:off x="4165" y="2276"/>
                <a:ext cx="75" cy="87"/>
              </a:xfrm>
              <a:custGeom>
                <a:avLst/>
                <a:gdLst>
                  <a:gd name="T0" fmla="*/ 9 w 35"/>
                  <a:gd name="T1" fmla="*/ 306 h 41"/>
                  <a:gd name="T2" fmla="*/ 180 w 35"/>
                  <a:gd name="T3" fmla="*/ 59 h 41"/>
                  <a:gd name="T4" fmla="*/ 249 w 35"/>
                  <a:gd name="T5" fmla="*/ 393 h 41"/>
                  <a:gd name="T6" fmla="*/ 0 60000 65536"/>
                  <a:gd name="T7" fmla="*/ 0 60000 65536"/>
                  <a:gd name="T8" fmla="*/ 0 60000 65536"/>
                </a:gdLst>
                <a:ahLst/>
                <a:cxnLst>
                  <a:cxn ang="T6">
                    <a:pos x="T0" y="T1"/>
                  </a:cxn>
                  <a:cxn ang="T7">
                    <a:pos x="T2" y="T3"/>
                  </a:cxn>
                  <a:cxn ang="T8">
                    <a:pos x="T4" y="T5"/>
                  </a:cxn>
                </a:cxnLst>
                <a:rect l="0" t="0" r="r" b="b"/>
                <a:pathLst>
                  <a:path w="35" h="41">
                    <a:moveTo>
                      <a:pt x="1" y="32"/>
                    </a:moveTo>
                    <a:cubicBezTo>
                      <a:pt x="0" y="15"/>
                      <a:pt x="7" y="0"/>
                      <a:pt x="18" y="6"/>
                    </a:cubicBezTo>
                    <a:cubicBezTo>
                      <a:pt x="29" y="13"/>
                      <a:pt x="35" y="29"/>
                      <a:pt x="25" y="41"/>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90" name="Freeform 584">
                <a:extLst>
                  <a:ext uri="{FF2B5EF4-FFF2-40B4-BE49-F238E27FC236}">
                    <a16:creationId xmlns:a16="http://schemas.microsoft.com/office/drawing/2014/main" id="{AEAAEFE5-2ECE-3288-EDF7-EB6C2C53DB80}"/>
                  </a:ext>
                </a:extLst>
              </p:cNvPr>
              <p:cNvSpPr>
                <a:spLocks/>
              </p:cNvSpPr>
              <p:nvPr/>
            </p:nvSpPr>
            <p:spPr bwMode="auto">
              <a:xfrm>
                <a:off x="3306" y="2353"/>
                <a:ext cx="30" cy="145"/>
              </a:xfrm>
              <a:custGeom>
                <a:avLst/>
                <a:gdLst>
                  <a:gd name="T0" fmla="*/ 41 w 14"/>
                  <a:gd name="T1" fmla="*/ 0 h 68"/>
                  <a:gd name="T2" fmla="*/ 96 w 14"/>
                  <a:gd name="T3" fmla="*/ 358 h 68"/>
                  <a:gd name="T4" fmla="*/ 69 w 14"/>
                  <a:gd name="T5" fmla="*/ 659 h 68"/>
                  <a:gd name="T6" fmla="*/ 0 60000 65536"/>
                  <a:gd name="T7" fmla="*/ 0 60000 65536"/>
                  <a:gd name="T8" fmla="*/ 0 60000 65536"/>
                </a:gdLst>
                <a:ahLst/>
                <a:cxnLst>
                  <a:cxn ang="T6">
                    <a:pos x="T0" y="T1"/>
                  </a:cxn>
                  <a:cxn ang="T7">
                    <a:pos x="T2" y="T3"/>
                  </a:cxn>
                  <a:cxn ang="T8">
                    <a:pos x="T4" y="T5"/>
                  </a:cxn>
                </a:cxnLst>
                <a:rect l="0" t="0" r="r" b="b"/>
                <a:pathLst>
                  <a:path w="14" h="68">
                    <a:moveTo>
                      <a:pt x="4" y="0"/>
                    </a:moveTo>
                    <a:cubicBezTo>
                      <a:pt x="0" y="10"/>
                      <a:pt x="6" y="22"/>
                      <a:pt x="10" y="37"/>
                    </a:cubicBezTo>
                    <a:cubicBezTo>
                      <a:pt x="14" y="51"/>
                      <a:pt x="5" y="60"/>
                      <a:pt x="7" y="68"/>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91" name="Freeform 585">
                <a:extLst>
                  <a:ext uri="{FF2B5EF4-FFF2-40B4-BE49-F238E27FC236}">
                    <a16:creationId xmlns:a16="http://schemas.microsoft.com/office/drawing/2014/main" id="{44F7F53E-EEC1-33FF-B2E9-557DDA22D436}"/>
                  </a:ext>
                </a:extLst>
              </p:cNvPr>
              <p:cNvSpPr>
                <a:spLocks/>
              </p:cNvSpPr>
              <p:nvPr/>
            </p:nvSpPr>
            <p:spPr bwMode="auto">
              <a:xfrm>
                <a:off x="3295" y="2645"/>
                <a:ext cx="39" cy="293"/>
              </a:xfrm>
              <a:custGeom>
                <a:avLst/>
                <a:gdLst>
                  <a:gd name="T0" fmla="*/ 113 w 18"/>
                  <a:gd name="T1" fmla="*/ 0 h 137"/>
                  <a:gd name="T2" fmla="*/ 33 w 18"/>
                  <a:gd name="T3" fmla="*/ 334 h 137"/>
                  <a:gd name="T4" fmla="*/ 173 w 18"/>
                  <a:gd name="T5" fmla="*/ 678 h 137"/>
                  <a:gd name="T6" fmla="*/ 33 w 18"/>
                  <a:gd name="T7" fmla="*/ 997 h 137"/>
                  <a:gd name="T8" fmla="*/ 33 w 18"/>
                  <a:gd name="T9" fmla="*/ 1341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37">
                    <a:moveTo>
                      <a:pt x="11" y="0"/>
                    </a:moveTo>
                    <a:cubicBezTo>
                      <a:pt x="1" y="6"/>
                      <a:pt x="0" y="9"/>
                      <a:pt x="3" y="34"/>
                    </a:cubicBezTo>
                    <a:cubicBezTo>
                      <a:pt x="4" y="49"/>
                      <a:pt x="18" y="56"/>
                      <a:pt x="17" y="69"/>
                    </a:cubicBezTo>
                    <a:cubicBezTo>
                      <a:pt x="17" y="87"/>
                      <a:pt x="6" y="78"/>
                      <a:pt x="3" y="102"/>
                    </a:cubicBezTo>
                    <a:cubicBezTo>
                      <a:pt x="0" y="121"/>
                      <a:pt x="1" y="129"/>
                      <a:pt x="3" y="13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2092" name="Group 586">
              <a:extLst>
                <a:ext uri="{FF2B5EF4-FFF2-40B4-BE49-F238E27FC236}">
                  <a16:creationId xmlns:a16="http://schemas.microsoft.com/office/drawing/2014/main" id="{3426B0B1-705F-F563-6EFB-AE4D5C885A7D}"/>
                </a:ext>
              </a:extLst>
            </p:cNvPr>
            <p:cNvGrpSpPr>
              <a:grpSpLocks/>
            </p:cNvGrpSpPr>
            <p:nvPr/>
          </p:nvGrpSpPr>
          <p:grpSpPr bwMode="auto">
            <a:xfrm>
              <a:off x="10303602" y="4662614"/>
              <a:ext cx="887480" cy="1079744"/>
              <a:chOff x="87" y="1098"/>
              <a:chExt cx="2088" cy="2540"/>
            </a:xfrm>
            <a:effectLst>
              <a:outerShdw blurRad="76200" dir="13500000" sy="23000" kx="1200000" algn="br" rotWithShape="0">
                <a:prstClr val="black">
                  <a:alpha val="20000"/>
                </a:prstClr>
              </a:outerShdw>
            </a:effectLst>
          </p:grpSpPr>
          <p:grpSp>
            <p:nvGrpSpPr>
              <p:cNvPr id="2093" name="Group 587">
                <a:extLst>
                  <a:ext uri="{FF2B5EF4-FFF2-40B4-BE49-F238E27FC236}">
                    <a16:creationId xmlns:a16="http://schemas.microsoft.com/office/drawing/2014/main" id="{457B0820-C868-29A1-4672-29526E2D001A}"/>
                  </a:ext>
                </a:extLst>
              </p:cNvPr>
              <p:cNvGrpSpPr>
                <a:grpSpLocks/>
              </p:cNvGrpSpPr>
              <p:nvPr/>
            </p:nvGrpSpPr>
            <p:grpSpPr bwMode="auto">
              <a:xfrm>
                <a:off x="87" y="1098"/>
                <a:ext cx="2088" cy="2540"/>
                <a:chOff x="87" y="1098"/>
                <a:chExt cx="2088" cy="2540"/>
              </a:xfrm>
            </p:grpSpPr>
            <p:sp>
              <p:nvSpPr>
                <p:cNvPr id="2599" name="Freeform 588">
                  <a:extLst>
                    <a:ext uri="{FF2B5EF4-FFF2-40B4-BE49-F238E27FC236}">
                      <a16:creationId xmlns:a16="http://schemas.microsoft.com/office/drawing/2014/main" id="{728FB046-D4FC-7885-6A15-60DA6BF85DD4}"/>
                    </a:ext>
                  </a:extLst>
                </p:cNvPr>
                <p:cNvSpPr>
                  <a:spLocks noEditPoints="1"/>
                </p:cNvSpPr>
                <p:nvPr/>
              </p:nvSpPr>
              <p:spPr bwMode="auto">
                <a:xfrm>
                  <a:off x="296" y="1230"/>
                  <a:ext cx="1879" cy="2408"/>
                </a:xfrm>
                <a:custGeom>
                  <a:avLst/>
                  <a:gdLst>
                    <a:gd name="T0" fmla="*/ 96 w 5554"/>
                    <a:gd name="T1" fmla="*/ 170 h 7119"/>
                    <a:gd name="T2" fmla="*/ 197 w 5554"/>
                    <a:gd name="T3" fmla="*/ 146 h 7119"/>
                    <a:gd name="T4" fmla="*/ 211 w 5554"/>
                    <a:gd name="T5" fmla="*/ 71 h 7119"/>
                    <a:gd name="T6" fmla="*/ 154 w 5554"/>
                    <a:gd name="T7" fmla="*/ 18 h 7119"/>
                    <a:gd name="T8" fmla="*/ 7 w 5554"/>
                    <a:gd name="T9" fmla="*/ 48 h 7119"/>
                    <a:gd name="T10" fmla="*/ 5 w 5554"/>
                    <a:gd name="T11" fmla="*/ 87 h 7119"/>
                    <a:gd name="T12" fmla="*/ 10 w 5554"/>
                    <a:gd name="T13" fmla="*/ 132 h 7119"/>
                    <a:gd name="T14" fmla="*/ 9 w 5554"/>
                    <a:gd name="T15" fmla="*/ 174 h 7119"/>
                    <a:gd name="T16" fmla="*/ 5 w 5554"/>
                    <a:gd name="T17" fmla="*/ 254 h 7119"/>
                    <a:gd name="T18" fmla="*/ 202 w 5554"/>
                    <a:gd name="T19" fmla="*/ 212 h 7119"/>
                    <a:gd name="T20" fmla="*/ 197 w 5554"/>
                    <a:gd name="T21" fmla="*/ 177 h 7119"/>
                    <a:gd name="T22" fmla="*/ 109 w 5554"/>
                    <a:gd name="T23" fmla="*/ 191 h 7119"/>
                    <a:gd name="T24" fmla="*/ 112 w 5554"/>
                    <a:gd name="T25" fmla="*/ 166 h 7119"/>
                    <a:gd name="T26" fmla="*/ 94 w 5554"/>
                    <a:gd name="T27" fmla="*/ 202 h 7119"/>
                    <a:gd name="T28" fmla="*/ 76 w 5554"/>
                    <a:gd name="T29" fmla="*/ 213 h 7119"/>
                    <a:gd name="T30" fmla="*/ 51 w 5554"/>
                    <a:gd name="T31" fmla="*/ 198 h 7119"/>
                    <a:gd name="T32" fmla="*/ 75 w 5554"/>
                    <a:gd name="T33" fmla="*/ 150 h 7119"/>
                    <a:gd name="T34" fmla="*/ 75 w 5554"/>
                    <a:gd name="T35" fmla="*/ 133 h 7119"/>
                    <a:gd name="T36" fmla="*/ 62 w 5554"/>
                    <a:gd name="T37" fmla="*/ 175 h 7119"/>
                    <a:gd name="T38" fmla="*/ 54 w 5554"/>
                    <a:gd name="T39" fmla="*/ 94 h 7119"/>
                    <a:gd name="T40" fmla="*/ 51 w 5554"/>
                    <a:gd name="T41" fmla="*/ 113 h 7119"/>
                    <a:gd name="T42" fmla="*/ 39 w 5554"/>
                    <a:gd name="T43" fmla="*/ 179 h 7119"/>
                    <a:gd name="T44" fmla="*/ 66 w 5554"/>
                    <a:gd name="T45" fmla="*/ 188 h 7119"/>
                    <a:gd name="T46" fmla="*/ 84 w 5554"/>
                    <a:gd name="T47" fmla="*/ 201 h 7119"/>
                    <a:gd name="T48" fmla="*/ 101 w 5554"/>
                    <a:gd name="T49" fmla="*/ 187 h 7119"/>
                    <a:gd name="T50" fmla="*/ 96 w 5554"/>
                    <a:gd name="T51" fmla="*/ 99 h 7119"/>
                    <a:gd name="T52" fmla="*/ 90 w 5554"/>
                    <a:gd name="T53" fmla="*/ 74 h 7119"/>
                    <a:gd name="T54" fmla="*/ 122 w 5554"/>
                    <a:gd name="T55" fmla="*/ 97 h 7119"/>
                    <a:gd name="T56" fmla="*/ 119 w 5554"/>
                    <a:gd name="T57" fmla="*/ 140 h 7119"/>
                    <a:gd name="T58" fmla="*/ 121 w 5554"/>
                    <a:gd name="T59" fmla="*/ 126 h 7119"/>
                    <a:gd name="T60" fmla="*/ 123 w 5554"/>
                    <a:gd name="T61" fmla="*/ 70 h 7119"/>
                    <a:gd name="T62" fmla="*/ 85 w 5554"/>
                    <a:gd name="T63" fmla="*/ 119 h 7119"/>
                    <a:gd name="T64" fmla="*/ 143 w 5554"/>
                    <a:gd name="T65" fmla="*/ 127 h 7119"/>
                    <a:gd name="T66" fmla="*/ 173 w 5554"/>
                    <a:gd name="T67" fmla="*/ 152 h 7119"/>
                    <a:gd name="T68" fmla="*/ 180 w 5554"/>
                    <a:gd name="T69" fmla="*/ 140 h 7119"/>
                    <a:gd name="T70" fmla="*/ 159 w 5554"/>
                    <a:gd name="T71" fmla="*/ 163 h 7119"/>
                    <a:gd name="T72" fmla="*/ 156 w 5554"/>
                    <a:gd name="T73" fmla="*/ 121 h 7119"/>
                    <a:gd name="T74" fmla="*/ 163 w 5554"/>
                    <a:gd name="T75" fmla="*/ 195 h 7119"/>
                    <a:gd name="T76" fmla="*/ 158 w 5554"/>
                    <a:gd name="T77" fmla="*/ 215 h 7119"/>
                    <a:gd name="T78" fmla="*/ 193 w 5554"/>
                    <a:gd name="T79" fmla="*/ 127 h 7119"/>
                    <a:gd name="T80" fmla="*/ 199 w 5554"/>
                    <a:gd name="T81" fmla="*/ 56 h 7119"/>
                    <a:gd name="T82" fmla="*/ 207 w 5554"/>
                    <a:gd name="T83" fmla="*/ 57 h 7119"/>
                    <a:gd name="T84" fmla="*/ 182 w 5554"/>
                    <a:gd name="T85" fmla="*/ 64 h 7119"/>
                    <a:gd name="T86" fmla="*/ 173 w 5554"/>
                    <a:gd name="T87" fmla="*/ 61 h 7119"/>
                    <a:gd name="T88" fmla="*/ 164 w 5554"/>
                    <a:gd name="T89" fmla="*/ 51 h 7119"/>
                    <a:gd name="T90" fmla="*/ 122 w 5554"/>
                    <a:gd name="T91" fmla="*/ 32 h 7119"/>
                    <a:gd name="T92" fmla="*/ 132 w 5554"/>
                    <a:gd name="T93" fmla="*/ 50 h 7119"/>
                    <a:gd name="T94" fmla="*/ 75 w 5554"/>
                    <a:gd name="T95" fmla="*/ 87 h 7119"/>
                    <a:gd name="T96" fmla="*/ 63 w 5554"/>
                    <a:gd name="T97" fmla="*/ 73 h 7119"/>
                    <a:gd name="T98" fmla="*/ 52 w 5554"/>
                    <a:gd name="T99" fmla="*/ 86 h 7119"/>
                    <a:gd name="T100" fmla="*/ 40 w 5554"/>
                    <a:gd name="T101" fmla="*/ 82 h 7119"/>
                    <a:gd name="T102" fmla="*/ 25 w 5554"/>
                    <a:gd name="T103" fmla="*/ 87 h 7119"/>
                    <a:gd name="T104" fmla="*/ 30 w 5554"/>
                    <a:gd name="T105" fmla="*/ 160 h 7119"/>
                    <a:gd name="T106" fmla="*/ 39 w 5554"/>
                    <a:gd name="T107" fmla="*/ 222 h 7119"/>
                    <a:gd name="T108" fmla="*/ 23 w 5554"/>
                    <a:gd name="T109" fmla="*/ 172 h 7119"/>
                    <a:gd name="T110" fmla="*/ 14 w 5554"/>
                    <a:gd name="T111" fmla="*/ 255 h 7119"/>
                    <a:gd name="T112" fmla="*/ 38 w 5554"/>
                    <a:gd name="T113" fmla="*/ 231 h 7119"/>
                    <a:gd name="T114" fmla="*/ 89 w 5554"/>
                    <a:gd name="T115" fmla="*/ 239 h 7119"/>
                    <a:gd name="T116" fmla="*/ 94 w 5554"/>
                    <a:gd name="T117" fmla="*/ 237 h 7119"/>
                    <a:gd name="T118" fmla="*/ 123 w 5554"/>
                    <a:gd name="T119" fmla="*/ 222 h 7119"/>
                    <a:gd name="T120" fmla="*/ 138 w 5554"/>
                    <a:gd name="T121" fmla="*/ 213 h 7119"/>
                    <a:gd name="T122" fmla="*/ 177 w 5554"/>
                    <a:gd name="T123" fmla="*/ 219 h 7119"/>
                    <a:gd name="T124" fmla="*/ 194 w 5554"/>
                    <a:gd name="T125" fmla="*/ 216 h 71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54" h="7119">
                      <a:moveTo>
                        <a:pt x="8" y="1525"/>
                      </a:moveTo>
                      <a:cubicBezTo>
                        <a:pt x="6" y="1527"/>
                        <a:pt x="3" y="1531"/>
                        <a:pt x="0" y="1537"/>
                      </a:cubicBezTo>
                      <a:cubicBezTo>
                        <a:pt x="12" y="1529"/>
                        <a:pt x="28" y="1525"/>
                        <a:pt x="46" y="1522"/>
                      </a:cubicBezTo>
                      <a:cubicBezTo>
                        <a:pt x="29" y="1518"/>
                        <a:pt x="15" y="1518"/>
                        <a:pt x="8" y="1525"/>
                      </a:cubicBezTo>
                      <a:moveTo>
                        <a:pt x="5470" y="0"/>
                      </a:moveTo>
                      <a:cubicBezTo>
                        <a:pt x="5472" y="6"/>
                        <a:pt x="5474" y="11"/>
                        <a:pt x="5475" y="13"/>
                      </a:cubicBezTo>
                      <a:cubicBezTo>
                        <a:pt x="5473" y="8"/>
                        <a:pt x="5471" y="4"/>
                        <a:pt x="5470" y="0"/>
                      </a:cubicBezTo>
                      <a:moveTo>
                        <a:pt x="267" y="3411"/>
                      </a:moveTo>
                      <a:cubicBezTo>
                        <a:pt x="268" y="3411"/>
                        <a:pt x="269" y="3410"/>
                        <a:pt x="270" y="3410"/>
                      </a:cubicBezTo>
                      <a:cubicBezTo>
                        <a:pt x="270" y="3410"/>
                        <a:pt x="270" y="3410"/>
                        <a:pt x="270" y="3410"/>
                      </a:cubicBezTo>
                      <a:lnTo>
                        <a:pt x="267" y="3411"/>
                      </a:lnTo>
                      <a:close/>
                      <a:moveTo>
                        <a:pt x="2486" y="4383"/>
                      </a:moveTo>
                      <a:cubicBezTo>
                        <a:pt x="2486" y="4383"/>
                        <a:pt x="2487" y="4383"/>
                        <a:pt x="2488" y="4381"/>
                      </a:cubicBezTo>
                      <a:cubicBezTo>
                        <a:pt x="2487" y="4382"/>
                        <a:pt x="2487" y="4383"/>
                        <a:pt x="2486" y="4383"/>
                      </a:cubicBezTo>
                      <a:moveTo>
                        <a:pt x="5207" y="5478"/>
                      </a:moveTo>
                      <a:cubicBezTo>
                        <a:pt x="5207" y="5209"/>
                        <a:pt x="5426" y="5250"/>
                        <a:pt x="5426" y="5184"/>
                      </a:cubicBezTo>
                      <a:cubicBezTo>
                        <a:pt x="5424" y="5148"/>
                        <a:pt x="5415" y="5019"/>
                        <a:pt x="5274" y="5116"/>
                      </a:cubicBezTo>
                      <a:cubicBezTo>
                        <a:pt x="5227" y="5173"/>
                        <a:pt x="5181" y="5093"/>
                        <a:pt x="5204" y="4976"/>
                      </a:cubicBezTo>
                      <a:cubicBezTo>
                        <a:pt x="5216" y="4920"/>
                        <a:pt x="5279" y="4935"/>
                        <a:pt x="5308" y="4889"/>
                      </a:cubicBezTo>
                      <a:cubicBezTo>
                        <a:pt x="5348" y="4823"/>
                        <a:pt x="5351" y="4698"/>
                        <a:pt x="5305" y="4621"/>
                      </a:cubicBezTo>
                      <a:cubicBezTo>
                        <a:pt x="5280" y="4569"/>
                        <a:pt x="5299" y="4613"/>
                        <a:pt x="5369" y="4537"/>
                      </a:cubicBezTo>
                      <a:cubicBezTo>
                        <a:pt x="5421" y="4480"/>
                        <a:pt x="5270" y="4457"/>
                        <a:pt x="5282" y="4400"/>
                      </a:cubicBezTo>
                      <a:cubicBezTo>
                        <a:pt x="5287" y="4381"/>
                        <a:pt x="5409" y="4341"/>
                        <a:pt x="5392" y="4249"/>
                      </a:cubicBezTo>
                      <a:cubicBezTo>
                        <a:pt x="5375" y="4156"/>
                        <a:pt x="5291" y="4167"/>
                        <a:pt x="5268" y="4156"/>
                      </a:cubicBezTo>
                      <a:cubicBezTo>
                        <a:pt x="5280" y="4105"/>
                        <a:pt x="5316" y="4063"/>
                        <a:pt x="5333" y="4004"/>
                      </a:cubicBezTo>
                      <a:cubicBezTo>
                        <a:pt x="5350" y="3945"/>
                        <a:pt x="5341" y="3937"/>
                        <a:pt x="5341" y="3878"/>
                      </a:cubicBezTo>
                      <a:cubicBezTo>
                        <a:pt x="5341" y="3819"/>
                        <a:pt x="5291" y="3802"/>
                        <a:pt x="5198" y="3819"/>
                      </a:cubicBezTo>
                      <a:cubicBezTo>
                        <a:pt x="5106" y="3836"/>
                        <a:pt x="5114" y="3861"/>
                        <a:pt x="5080" y="3785"/>
                      </a:cubicBezTo>
                      <a:cubicBezTo>
                        <a:pt x="5047" y="3710"/>
                        <a:pt x="5064" y="3726"/>
                        <a:pt x="5055" y="3659"/>
                      </a:cubicBezTo>
                      <a:cubicBezTo>
                        <a:pt x="5047" y="3592"/>
                        <a:pt x="5047" y="3541"/>
                        <a:pt x="5122" y="3566"/>
                      </a:cubicBezTo>
                      <a:cubicBezTo>
                        <a:pt x="5198" y="3592"/>
                        <a:pt x="5215" y="3667"/>
                        <a:pt x="5266" y="3651"/>
                      </a:cubicBezTo>
                      <a:cubicBezTo>
                        <a:pt x="5316" y="3634"/>
                        <a:pt x="5341" y="3617"/>
                        <a:pt x="5367" y="3516"/>
                      </a:cubicBezTo>
                      <a:cubicBezTo>
                        <a:pt x="5392" y="3415"/>
                        <a:pt x="5316" y="3415"/>
                        <a:pt x="5232" y="3305"/>
                      </a:cubicBezTo>
                      <a:cubicBezTo>
                        <a:pt x="5148" y="3196"/>
                        <a:pt x="5148" y="3187"/>
                        <a:pt x="5114" y="3053"/>
                      </a:cubicBezTo>
                      <a:cubicBezTo>
                        <a:pt x="5080" y="2918"/>
                        <a:pt x="5047" y="3002"/>
                        <a:pt x="4982" y="2933"/>
                      </a:cubicBezTo>
                      <a:cubicBezTo>
                        <a:pt x="4953" y="2900"/>
                        <a:pt x="4950" y="2827"/>
                        <a:pt x="4992" y="2804"/>
                      </a:cubicBezTo>
                      <a:cubicBezTo>
                        <a:pt x="5045" y="2775"/>
                        <a:pt x="5199" y="2669"/>
                        <a:pt x="5325" y="2589"/>
                      </a:cubicBezTo>
                      <a:cubicBezTo>
                        <a:pt x="5398" y="2543"/>
                        <a:pt x="5258" y="2454"/>
                        <a:pt x="5240" y="2438"/>
                      </a:cubicBezTo>
                      <a:cubicBezTo>
                        <a:pt x="5187" y="2390"/>
                        <a:pt x="5262" y="2329"/>
                        <a:pt x="5280" y="2187"/>
                      </a:cubicBezTo>
                      <a:cubicBezTo>
                        <a:pt x="5282" y="2174"/>
                        <a:pt x="5292" y="2103"/>
                        <a:pt x="5249" y="2076"/>
                      </a:cubicBezTo>
                      <a:cubicBezTo>
                        <a:pt x="5174" y="2028"/>
                        <a:pt x="5030" y="2015"/>
                        <a:pt x="5047" y="1966"/>
                      </a:cubicBezTo>
                      <a:cubicBezTo>
                        <a:pt x="5097" y="1821"/>
                        <a:pt x="5411" y="1958"/>
                        <a:pt x="5443" y="1831"/>
                      </a:cubicBezTo>
                      <a:cubicBezTo>
                        <a:pt x="5454" y="1786"/>
                        <a:pt x="5387" y="1651"/>
                        <a:pt x="5392" y="1579"/>
                      </a:cubicBezTo>
                      <a:cubicBezTo>
                        <a:pt x="5395" y="1522"/>
                        <a:pt x="5516" y="1469"/>
                        <a:pt x="5489" y="1379"/>
                      </a:cubicBezTo>
                      <a:cubicBezTo>
                        <a:pt x="5426" y="1170"/>
                        <a:pt x="5459" y="1219"/>
                        <a:pt x="5472" y="1124"/>
                      </a:cubicBezTo>
                      <a:cubicBezTo>
                        <a:pt x="5476" y="1092"/>
                        <a:pt x="5348" y="1048"/>
                        <a:pt x="5350" y="1007"/>
                      </a:cubicBezTo>
                      <a:cubicBezTo>
                        <a:pt x="5409" y="934"/>
                        <a:pt x="5466" y="833"/>
                        <a:pt x="5434" y="808"/>
                      </a:cubicBezTo>
                      <a:cubicBezTo>
                        <a:pt x="5402" y="783"/>
                        <a:pt x="5301" y="884"/>
                        <a:pt x="5301" y="884"/>
                      </a:cubicBezTo>
                      <a:cubicBezTo>
                        <a:pt x="5301" y="884"/>
                        <a:pt x="5188" y="808"/>
                        <a:pt x="5264" y="618"/>
                      </a:cubicBezTo>
                      <a:cubicBezTo>
                        <a:pt x="5339" y="530"/>
                        <a:pt x="5554" y="239"/>
                        <a:pt x="5475" y="15"/>
                      </a:cubicBezTo>
                      <a:cubicBezTo>
                        <a:pt x="5336" y="43"/>
                        <a:pt x="5232" y="124"/>
                        <a:pt x="5098" y="151"/>
                      </a:cubicBezTo>
                      <a:cubicBezTo>
                        <a:pt x="4960" y="179"/>
                        <a:pt x="4889" y="237"/>
                        <a:pt x="4776" y="325"/>
                      </a:cubicBezTo>
                      <a:cubicBezTo>
                        <a:pt x="4717" y="372"/>
                        <a:pt x="4653" y="405"/>
                        <a:pt x="4578" y="385"/>
                      </a:cubicBezTo>
                      <a:cubicBezTo>
                        <a:pt x="4555" y="379"/>
                        <a:pt x="4543" y="351"/>
                        <a:pt x="4517" y="345"/>
                      </a:cubicBezTo>
                      <a:cubicBezTo>
                        <a:pt x="4482" y="336"/>
                        <a:pt x="4440" y="354"/>
                        <a:pt x="4408" y="362"/>
                      </a:cubicBezTo>
                      <a:cubicBezTo>
                        <a:pt x="4264" y="397"/>
                        <a:pt x="4130" y="437"/>
                        <a:pt x="3986" y="473"/>
                      </a:cubicBezTo>
                      <a:cubicBezTo>
                        <a:pt x="3844" y="508"/>
                        <a:pt x="3705" y="519"/>
                        <a:pt x="3559" y="547"/>
                      </a:cubicBezTo>
                      <a:cubicBezTo>
                        <a:pt x="3374" y="583"/>
                        <a:pt x="3197" y="578"/>
                        <a:pt x="3060" y="709"/>
                      </a:cubicBezTo>
                      <a:cubicBezTo>
                        <a:pt x="2969" y="797"/>
                        <a:pt x="2889" y="991"/>
                        <a:pt x="2740" y="993"/>
                      </a:cubicBezTo>
                      <a:cubicBezTo>
                        <a:pt x="2667" y="994"/>
                        <a:pt x="2600" y="962"/>
                        <a:pt x="2515" y="970"/>
                      </a:cubicBezTo>
                      <a:cubicBezTo>
                        <a:pt x="2440" y="977"/>
                        <a:pt x="2312" y="1003"/>
                        <a:pt x="2243" y="976"/>
                      </a:cubicBezTo>
                      <a:cubicBezTo>
                        <a:pt x="2179" y="952"/>
                        <a:pt x="2194" y="894"/>
                        <a:pt x="2140" y="852"/>
                      </a:cubicBezTo>
                      <a:cubicBezTo>
                        <a:pt x="2090" y="813"/>
                        <a:pt x="1987" y="819"/>
                        <a:pt x="1925" y="816"/>
                      </a:cubicBezTo>
                      <a:cubicBezTo>
                        <a:pt x="1764" y="809"/>
                        <a:pt x="1610" y="789"/>
                        <a:pt x="1451" y="817"/>
                      </a:cubicBezTo>
                      <a:cubicBezTo>
                        <a:pt x="1397" y="826"/>
                        <a:pt x="1324" y="824"/>
                        <a:pt x="1274" y="850"/>
                      </a:cubicBezTo>
                      <a:cubicBezTo>
                        <a:pt x="1243" y="866"/>
                        <a:pt x="1216" y="914"/>
                        <a:pt x="1182" y="937"/>
                      </a:cubicBezTo>
                      <a:cubicBezTo>
                        <a:pt x="1053" y="1021"/>
                        <a:pt x="877" y="1099"/>
                        <a:pt x="733" y="1155"/>
                      </a:cubicBezTo>
                      <a:cubicBezTo>
                        <a:pt x="661" y="1184"/>
                        <a:pt x="597" y="1199"/>
                        <a:pt x="525" y="1195"/>
                      </a:cubicBezTo>
                      <a:cubicBezTo>
                        <a:pt x="464" y="1192"/>
                        <a:pt x="416" y="1177"/>
                        <a:pt x="356" y="1187"/>
                      </a:cubicBezTo>
                      <a:cubicBezTo>
                        <a:pt x="243" y="1206"/>
                        <a:pt x="267" y="1201"/>
                        <a:pt x="184" y="1246"/>
                      </a:cubicBezTo>
                      <a:cubicBezTo>
                        <a:pt x="184" y="1246"/>
                        <a:pt x="189" y="1480"/>
                        <a:pt x="176" y="1543"/>
                      </a:cubicBezTo>
                      <a:cubicBezTo>
                        <a:pt x="175" y="1547"/>
                        <a:pt x="172" y="1550"/>
                        <a:pt x="167" y="1551"/>
                      </a:cubicBezTo>
                      <a:cubicBezTo>
                        <a:pt x="177" y="1558"/>
                        <a:pt x="187" y="1565"/>
                        <a:pt x="197" y="1572"/>
                      </a:cubicBezTo>
                      <a:cubicBezTo>
                        <a:pt x="264" y="1526"/>
                        <a:pt x="383" y="1428"/>
                        <a:pt x="464" y="1411"/>
                      </a:cubicBezTo>
                      <a:cubicBezTo>
                        <a:pt x="539" y="1396"/>
                        <a:pt x="662" y="1475"/>
                        <a:pt x="612" y="1560"/>
                      </a:cubicBezTo>
                      <a:cubicBezTo>
                        <a:pt x="576" y="1622"/>
                        <a:pt x="399" y="1608"/>
                        <a:pt x="347" y="1666"/>
                      </a:cubicBezTo>
                      <a:cubicBezTo>
                        <a:pt x="310" y="1708"/>
                        <a:pt x="269" y="1799"/>
                        <a:pt x="204" y="1774"/>
                      </a:cubicBezTo>
                      <a:cubicBezTo>
                        <a:pt x="203" y="1770"/>
                        <a:pt x="203" y="1770"/>
                        <a:pt x="203" y="1770"/>
                      </a:cubicBezTo>
                      <a:cubicBezTo>
                        <a:pt x="199" y="1769"/>
                        <a:pt x="195" y="1768"/>
                        <a:pt x="190" y="1766"/>
                      </a:cubicBezTo>
                      <a:cubicBezTo>
                        <a:pt x="150" y="1751"/>
                        <a:pt x="150" y="1755"/>
                        <a:pt x="99" y="1715"/>
                      </a:cubicBezTo>
                      <a:cubicBezTo>
                        <a:pt x="95" y="1711"/>
                        <a:pt x="90" y="1708"/>
                        <a:pt x="86" y="1704"/>
                      </a:cubicBezTo>
                      <a:cubicBezTo>
                        <a:pt x="86" y="1705"/>
                        <a:pt x="87" y="1706"/>
                        <a:pt x="88" y="1707"/>
                      </a:cubicBezTo>
                      <a:cubicBezTo>
                        <a:pt x="126" y="1795"/>
                        <a:pt x="134" y="1833"/>
                        <a:pt x="146" y="1921"/>
                      </a:cubicBezTo>
                      <a:cubicBezTo>
                        <a:pt x="159" y="2009"/>
                        <a:pt x="108" y="2109"/>
                        <a:pt x="121" y="2260"/>
                      </a:cubicBezTo>
                      <a:cubicBezTo>
                        <a:pt x="134" y="2412"/>
                        <a:pt x="100" y="2427"/>
                        <a:pt x="100" y="2541"/>
                      </a:cubicBezTo>
                      <a:cubicBezTo>
                        <a:pt x="100" y="2655"/>
                        <a:pt x="100" y="2642"/>
                        <a:pt x="151" y="2743"/>
                      </a:cubicBezTo>
                      <a:cubicBezTo>
                        <a:pt x="202" y="2844"/>
                        <a:pt x="235" y="2900"/>
                        <a:pt x="247" y="3051"/>
                      </a:cubicBezTo>
                      <a:cubicBezTo>
                        <a:pt x="260" y="3203"/>
                        <a:pt x="202" y="3185"/>
                        <a:pt x="239" y="3286"/>
                      </a:cubicBezTo>
                      <a:cubicBezTo>
                        <a:pt x="270" y="3410"/>
                        <a:pt x="270" y="3410"/>
                        <a:pt x="270" y="3410"/>
                      </a:cubicBezTo>
                      <a:cubicBezTo>
                        <a:pt x="377" y="3401"/>
                        <a:pt x="377" y="3401"/>
                        <a:pt x="377" y="3401"/>
                      </a:cubicBezTo>
                      <a:cubicBezTo>
                        <a:pt x="303" y="3354"/>
                        <a:pt x="309" y="3250"/>
                        <a:pt x="324" y="3170"/>
                      </a:cubicBezTo>
                      <a:cubicBezTo>
                        <a:pt x="350" y="3034"/>
                        <a:pt x="377" y="2950"/>
                        <a:pt x="478" y="2924"/>
                      </a:cubicBezTo>
                      <a:cubicBezTo>
                        <a:pt x="529" y="2911"/>
                        <a:pt x="697" y="2963"/>
                        <a:pt x="750" y="2981"/>
                      </a:cubicBezTo>
                      <a:cubicBezTo>
                        <a:pt x="791" y="2995"/>
                        <a:pt x="819" y="3110"/>
                        <a:pt x="790" y="3150"/>
                      </a:cubicBezTo>
                      <a:cubicBezTo>
                        <a:pt x="777" y="3168"/>
                        <a:pt x="737" y="3163"/>
                        <a:pt x="720" y="3175"/>
                      </a:cubicBezTo>
                      <a:cubicBezTo>
                        <a:pt x="695" y="3193"/>
                        <a:pt x="695" y="3211"/>
                        <a:pt x="679" y="3235"/>
                      </a:cubicBezTo>
                      <a:cubicBezTo>
                        <a:pt x="648" y="3283"/>
                        <a:pt x="612" y="3310"/>
                        <a:pt x="564" y="3339"/>
                      </a:cubicBezTo>
                      <a:cubicBezTo>
                        <a:pt x="474" y="3395"/>
                        <a:pt x="377" y="3410"/>
                        <a:pt x="270" y="3410"/>
                      </a:cubicBezTo>
                      <a:cubicBezTo>
                        <a:pt x="286" y="3477"/>
                        <a:pt x="286" y="3477"/>
                        <a:pt x="286" y="3477"/>
                      </a:cubicBezTo>
                      <a:cubicBezTo>
                        <a:pt x="330" y="3513"/>
                        <a:pt x="335" y="3511"/>
                        <a:pt x="399" y="3485"/>
                      </a:cubicBezTo>
                      <a:cubicBezTo>
                        <a:pt x="468" y="3458"/>
                        <a:pt x="542" y="3407"/>
                        <a:pt x="611" y="3407"/>
                      </a:cubicBezTo>
                      <a:cubicBezTo>
                        <a:pt x="681" y="3407"/>
                        <a:pt x="695" y="3425"/>
                        <a:pt x="722" y="3509"/>
                      </a:cubicBezTo>
                      <a:cubicBezTo>
                        <a:pt x="750" y="3592"/>
                        <a:pt x="792" y="3652"/>
                        <a:pt x="819" y="3730"/>
                      </a:cubicBezTo>
                      <a:cubicBezTo>
                        <a:pt x="847" y="3809"/>
                        <a:pt x="847" y="3915"/>
                        <a:pt x="764" y="3920"/>
                      </a:cubicBezTo>
                      <a:cubicBezTo>
                        <a:pt x="681" y="3925"/>
                        <a:pt x="667" y="3901"/>
                        <a:pt x="597" y="3860"/>
                      </a:cubicBezTo>
                      <a:cubicBezTo>
                        <a:pt x="528" y="3818"/>
                        <a:pt x="417" y="3777"/>
                        <a:pt x="376" y="3818"/>
                      </a:cubicBezTo>
                      <a:cubicBezTo>
                        <a:pt x="354" y="3778"/>
                        <a:pt x="306" y="3760"/>
                        <a:pt x="283" y="3740"/>
                      </a:cubicBezTo>
                      <a:cubicBezTo>
                        <a:pt x="268" y="3735"/>
                        <a:pt x="245" y="3717"/>
                        <a:pt x="236" y="3723"/>
                      </a:cubicBezTo>
                      <a:cubicBezTo>
                        <a:pt x="205" y="3745"/>
                        <a:pt x="214" y="3828"/>
                        <a:pt x="214" y="3905"/>
                      </a:cubicBezTo>
                      <a:cubicBezTo>
                        <a:pt x="214" y="4006"/>
                        <a:pt x="170" y="4070"/>
                        <a:pt x="233" y="4145"/>
                      </a:cubicBezTo>
                      <a:cubicBezTo>
                        <a:pt x="275" y="4196"/>
                        <a:pt x="212" y="4256"/>
                        <a:pt x="211" y="4326"/>
                      </a:cubicBezTo>
                      <a:cubicBezTo>
                        <a:pt x="211" y="4361"/>
                        <a:pt x="239" y="4410"/>
                        <a:pt x="247" y="4481"/>
                      </a:cubicBezTo>
                      <a:cubicBezTo>
                        <a:pt x="255" y="4548"/>
                        <a:pt x="323" y="4555"/>
                        <a:pt x="321" y="4607"/>
                      </a:cubicBezTo>
                      <a:cubicBezTo>
                        <a:pt x="319" y="4668"/>
                        <a:pt x="246" y="4723"/>
                        <a:pt x="229" y="4770"/>
                      </a:cubicBezTo>
                      <a:cubicBezTo>
                        <a:pt x="215" y="4811"/>
                        <a:pt x="219" y="4904"/>
                        <a:pt x="215" y="4937"/>
                      </a:cubicBezTo>
                      <a:cubicBezTo>
                        <a:pt x="202" y="5038"/>
                        <a:pt x="176" y="5061"/>
                        <a:pt x="176" y="5137"/>
                      </a:cubicBezTo>
                      <a:cubicBezTo>
                        <a:pt x="176" y="5213"/>
                        <a:pt x="100" y="5200"/>
                        <a:pt x="63" y="5276"/>
                      </a:cubicBezTo>
                      <a:cubicBezTo>
                        <a:pt x="58" y="5285"/>
                        <a:pt x="53" y="5294"/>
                        <a:pt x="49" y="5302"/>
                      </a:cubicBezTo>
                      <a:cubicBezTo>
                        <a:pt x="46" y="5360"/>
                        <a:pt x="51" y="5404"/>
                        <a:pt x="56" y="5431"/>
                      </a:cubicBezTo>
                      <a:cubicBezTo>
                        <a:pt x="119" y="5441"/>
                        <a:pt x="115" y="5350"/>
                        <a:pt x="138" y="5421"/>
                      </a:cubicBezTo>
                      <a:cubicBezTo>
                        <a:pt x="164" y="5497"/>
                        <a:pt x="126" y="5573"/>
                        <a:pt x="164" y="5699"/>
                      </a:cubicBezTo>
                      <a:cubicBezTo>
                        <a:pt x="202" y="5826"/>
                        <a:pt x="100" y="5876"/>
                        <a:pt x="202" y="5939"/>
                      </a:cubicBezTo>
                      <a:cubicBezTo>
                        <a:pt x="303" y="6003"/>
                        <a:pt x="353" y="5952"/>
                        <a:pt x="353" y="5952"/>
                      </a:cubicBezTo>
                      <a:cubicBezTo>
                        <a:pt x="353" y="5952"/>
                        <a:pt x="369" y="6041"/>
                        <a:pt x="252" y="6078"/>
                      </a:cubicBezTo>
                      <a:cubicBezTo>
                        <a:pt x="119" y="6123"/>
                        <a:pt x="113" y="6129"/>
                        <a:pt x="113" y="6236"/>
                      </a:cubicBezTo>
                      <a:cubicBezTo>
                        <a:pt x="113" y="6344"/>
                        <a:pt x="149" y="6466"/>
                        <a:pt x="138" y="6571"/>
                      </a:cubicBezTo>
                      <a:cubicBezTo>
                        <a:pt x="132" y="6636"/>
                        <a:pt x="117" y="6694"/>
                        <a:pt x="109" y="6761"/>
                      </a:cubicBezTo>
                      <a:cubicBezTo>
                        <a:pt x="104" y="6803"/>
                        <a:pt x="102" y="6848"/>
                        <a:pt x="107" y="6900"/>
                      </a:cubicBezTo>
                      <a:cubicBezTo>
                        <a:pt x="111" y="6944"/>
                        <a:pt x="131" y="6997"/>
                        <a:pt x="154" y="7047"/>
                      </a:cubicBezTo>
                      <a:cubicBezTo>
                        <a:pt x="187" y="7087"/>
                        <a:pt x="225" y="7117"/>
                        <a:pt x="269" y="7119"/>
                      </a:cubicBezTo>
                      <a:cubicBezTo>
                        <a:pt x="429" y="7102"/>
                        <a:pt x="765" y="6972"/>
                        <a:pt x="960" y="6902"/>
                      </a:cubicBezTo>
                      <a:cubicBezTo>
                        <a:pt x="1361" y="6758"/>
                        <a:pt x="1776" y="6718"/>
                        <a:pt x="2174" y="6589"/>
                      </a:cubicBezTo>
                      <a:cubicBezTo>
                        <a:pt x="2351" y="6532"/>
                        <a:pt x="2494" y="6501"/>
                        <a:pt x="2680" y="6492"/>
                      </a:cubicBezTo>
                      <a:cubicBezTo>
                        <a:pt x="2905" y="6482"/>
                        <a:pt x="3140" y="6406"/>
                        <a:pt x="3355" y="6340"/>
                      </a:cubicBezTo>
                      <a:cubicBezTo>
                        <a:pt x="3535" y="6284"/>
                        <a:pt x="3694" y="6194"/>
                        <a:pt x="3871" y="6126"/>
                      </a:cubicBezTo>
                      <a:cubicBezTo>
                        <a:pt x="4064" y="6052"/>
                        <a:pt x="4278" y="6064"/>
                        <a:pt x="4479" y="6037"/>
                      </a:cubicBezTo>
                      <a:cubicBezTo>
                        <a:pt x="4607" y="6019"/>
                        <a:pt x="4730" y="5995"/>
                        <a:pt x="4860" y="5988"/>
                      </a:cubicBezTo>
                      <a:cubicBezTo>
                        <a:pt x="4955" y="5983"/>
                        <a:pt x="5356" y="5937"/>
                        <a:pt x="5432" y="5876"/>
                      </a:cubicBezTo>
                      <a:cubicBezTo>
                        <a:pt x="5511" y="5813"/>
                        <a:pt x="5443" y="5739"/>
                        <a:pt x="5350" y="5638"/>
                      </a:cubicBezTo>
                      <a:cubicBezTo>
                        <a:pt x="5305" y="5590"/>
                        <a:pt x="5207" y="5566"/>
                        <a:pt x="5207" y="5478"/>
                      </a:cubicBezTo>
                      <a:moveTo>
                        <a:pt x="5190" y="4795"/>
                      </a:moveTo>
                      <a:cubicBezTo>
                        <a:pt x="5151" y="4860"/>
                        <a:pt x="4991" y="4909"/>
                        <a:pt x="4922" y="4927"/>
                      </a:cubicBezTo>
                      <a:cubicBezTo>
                        <a:pt x="4870" y="4940"/>
                        <a:pt x="4814" y="4949"/>
                        <a:pt x="4758" y="4946"/>
                      </a:cubicBezTo>
                      <a:cubicBezTo>
                        <a:pt x="4704" y="4942"/>
                        <a:pt x="4653" y="4922"/>
                        <a:pt x="4600" y="4939"/>
                      </a:cubicBezTo>
                      <a:cubicBezTo>
                        <a:pt x="4546" y="4956"/>
                        <a:pt x="4515" y="4991"/>
                        <a:pt x="4455" y="4996"/>
                      </a:cubicBezTo>
                      <a:cubicBezTo>
                        <a:pt x="4401" y="5001"/>
                        <a:pt x="4372" y="4993"/>
                        <a:pt x="4322" y="4969"/>
                      </a:cubicBezTo>
                      <a:cubicBezTo>
                        <a:pt x="4264" y="4941"/>
                        <a:pt x="4073" y="4927"/>
                        <a:pt x="4088" y="4826"/>
                      </a:cubicBezTo>
                      <a:cubicBezTo>
                        <a:pt x="4102" y="4735"/>
                        <a:pt x="4281" y="4792"/>
                        <a:pt x="4331" y="4712"/>
                      </a:cubicBezTo>
                      <a:cubicBezTo>
                        <a:pt x="4359" y="4666"/>
                        <a:pt x="4321" y="4615"/>
                        <a:pt x="4352" y="4567"/>
                      </a:cubicBezTo>
                      <a:cubicBezTo>
                        <a:pt x="4384" y="4517"/>
                        <a:pt x="4442" y="4516"/>
                        <a:pt x="4493" y="4529"/>
                      </a:cubicBezTo>
                      <a:cubicBezTo>
                        <a:pt x="4518" y="4522"/>
                        <a:pt x="4518" y="4522"/>
                        <a:pt x="4518" y="4522"/>
                      </a:cubicBezTo>
                      <a:cubicBezTo>
                        <a:pt x="4637" y="4518"/>
                        <a:pt x="4717" y="4417"/>
                        <a:pt x="4842" y="4458"/>
                      </a:cubicBezTo>
                      <a:cubicBezTo>
                        <a:pt x="4898" y="4476"/>
                        <a:pt x="4903" y="4527"/>
                        <a:pt x="4946" y="4555"/>
                      </a:cubicBezTo>
                      <a:cubicBezTo>
                        <a:pt x="4979" y="4577"/>
                        <a:pt x="5047" y="4568"/>
                        <a:pt x="5086" y="4573"/>
                      </a:cubicBezTo>
                      <a:cubicBezTo>
                        <a:pt x="5149" y="4580"/>
                        <a:pt x="5169" y="4584"/>
                        <a:pt x="5189" y="4647"/>
                      </a:cubicBezTo>
                      <a:cubicBezTo>
                        <a:pt x="5202" y="4688"/>
                        <a:pt x="5213" y="4756"/>
                        <a:pt x="5190" y="4795"/>
                      </a:cubicBezTo>
                      <a:moveTo>
                        <a:pt x="3308" y="4917"/>
                      </a:moveTo>
                      <a:cubicBezTo>
                        <a:pt x="3258" y="4857"/>
                        <a:pt x="3233" y="4841"/>
                        <a:pt x="3239" y="4769"/>
                      </a:cubicBezTo>
                      <a:cubicBezTo>
                        <a:pt x="3245" y="4696"/>
                        <a:pt x="3308" y="4687"/>
                        <a:pt x="3375" y="4664"/>
                      </a:cubicBezTo>
                      <a:cubicBezTo>
                        <a:pt x="3425" y="4680"/>
                        <a:pt x="3425" y="4680"/>
                        <a:pt x="3425" y="4680"/>
                      </a:cubicBezTo>
                      <a:cubicBezTo>
                        <a:pt x="3460" y="4699"/>
                        <a:pt x="3615" y="4800"/>
                        <a:pt x="3646" y="4816"/>
                      </a:cubicBezTo>
                      <a:cubicBezTo>
                        <a:pt x="3678" y="4832"/>
                        <a:pt x="3665" y="4939"/>
                        <a:pt x="3675" y="5062"/>
                      </a:cubicBezTo>
                      <a:cubicBezTo>
                        <a:pt x="3684" y="5186"/>
                        <a:pt x="3643" y="5224"/>
                        <a:pt x="3612" y="5255"/>
                      </a:cubicBezTo>
                      <a:cubicBezTo>
                        <a:pt x="3580" y="5287"/>
                        <a:pt x="3571" y="5277"/>
                        <a:pt x="3511" y="5239"/>
                      </a:cubicBezTo>
                      <a:cubicBezTo>
                        <a:pt x="3451" y="5201"/>
                        <a:pt x="3419" y="5208"/>
                        <a:pt x="3359" y="5179"/>
                      </a:cubicBezTo>
                      <a:cubicBezTo>
                        <a:pt x="3299" y="5151"/>
                        <a:pt x="3318" y="5110"/>
                        <a:pt x="3337" y="5050"/>
                      </a:cubicBezTo>
                      <a:cubicBezTo>
                        <a:pt x="3356" y="4990"/>
                        <a:pt x="3359" y="4977"/>
                        <a:pt x="3308" y="4917"/>
                      </a:cubicBezTo>
                      <a:moveTo>
                        <a:pt x="2819" y="4946"/>
                      </a:moveTo>
                      <a:cubicBezTo>
                        <a:pt x="2825" y="4946"/>
                        <a:pt x="2825" y="4946"/>
                        <a:pt x="2825" y="4946"/>
                      </a:cubicBezTo>
                      <a:cubicBezTo>
                        <a:pt x="2854" y="4902"/>
                        <a:pt x="2946" y="4953"/>
                        <a:pt x="2996" y="4946"/>
                      </a:cubicBezTo>
                      <a:cubicBezTo>
                        <a:pt x="3061" y="4936"/>
                        <a:pt x="3132" y="4915"/>
                        <a:pt x="3197" y="4915"/>
                      </a:cubicBezTo>
                      <a:cubicBezTo>
                        <a:pt x="3261" y="5075"/>
                        <a:pt x="3096" y="5194"/>
                        <a:pt x="2958" y="5174"/>
                      </a:cubicBezTo>
                      <a:cubicBezTo>
                        <a:pt x="2893" y="5165"/>
                        <a:pt x="2776" y="5209"/>
                        <a:pt x="2756" y="5141"/>
                      </a:cubicBezTo>
                      <a:cubicBezTo>
                        <a:pt x="2737" y="5081"/>
                        <a:pt x="2787" y="4993"/>
                        <a:pt x="2819" y="4946"/>
                      </a:cubicBezTo>
                      <a:moveTo>
                        <a:pt x="2897" y="4516"/>
                      </a:moveTo>
                      <a:cubicBezTo>
                        <a:pt x="2940" y="4537"/>
                        <a:pt x="3000" y="4551"/>
                        <a:pt x="3016" y="4606"/>
                      </a:cubicBezTo>
                      <a:cubicBezTo>
                        <a:pt x="3031" y="4658"/>
                        <a:pt x="3014" y="4763"/>
                        <a:pt x="2949" y="4770"/>
                      </a:cubicBezTo>
                      <a:cubicBezTo>
                        <a:pt x="2867" y="4779"/>
                        <a:pt x="2843" y="4685"/>
                        <a:pt x="2826" y="4624"/>
                      </a:cubicBezTo>
                      <a:cubicBezTo>
                        <a:pt x="2811" y="4569"/>
                        <a:pt x="2808" y="4467"/>
                        <a:pt x="2897" y="4516"/>
                      </a:cubicBezTo>
                      <a:moveTo>
                        <a:pt x="3210" y="4270"/>
                      </a:moveTo>
                      <a:cubicBezTo>
                        <a:pt x="3150" y="4254"/>
                        <a:pt x="3097" y="4219"/>
                        <a:pt x="3030" y="4241"/>
                      </a:cubicBezTo>
                      <a:cubicBezTo>
                        <a:pt x="2964" y="4263"/>
                        <a:pt x="2939" y="4289"/>
                        <a:pt x="2901" y="4289"/>
                      </a:cubicBezTo>
                      <a:cubicBezTo>
                        <a:pt x="2863" y="4289"/>
                        <a:pt x="2775" y="4263"/>
                        <a:pt x="2737" y="4184"/>
                      </a:cubicBezTo>
                      <a:cubicBezTo>
                        <a:pt x="2699" y="4105"/>
                        <a:pt x="2705" y="4033"/>
                        <a:pt x="2771" y="4020"/>
                      </a:cubicBezTo>
                      <a:cubicBezTo>
                        <a:pt x="2838" y="4007"/>
                        <a:pt x="2964" y="4090"/>
                        <a:pt x="2996" y="4143"/>
                      </a:cubicBezTo>
                      <a:cubicBezTo>
                        <a:pt x="3027" y="4197"/>
                        <a:pt x="3075" y="4213"/>
                        <a:pt x="3090" y="4178"/>
                      </a:cubicBezTo>
                      <a:cubicBezTo>
                        <a:pt x="3106" y="4143"/>
                        <a:pt x="3068" y="4127"/>
                        <a:pt x="3056" y="4105"/>
                      </a:cubicBezTo>
                      <a:cubicBezTo>
                        <a:pt x="3043" y="4083"/>
                        <a:pt x="2936" y="4011"/>
                        <a:pt x="2936" y="4011"/>
                      </a:cubicBezTo>
                      <a:cubicBezTo>
                        <a:pt x="2948" y="4004"/>
                        <a:pt x="2948" y="4004"/>
                        <a:pt x="2948" y="4004"/>
                      </a:cubicBezTo>
                      <a:cubicBezTo>
                        <a:pt x="3008" y="3966"/>
                        <a:pt x="3138" y="3982"/>
                        <a:pt x="3204" y="4020"/>
                      </a:cubicBezTo>
                      <a:cubicBezTo>
                        <a:pt x="3271" y="4058"/>
                        <a:pt x="3362" y="4109"/>
                        <a:pt x="3340" y="4200"/>
                      </a:cubicBezTo>
                      <a:cubicBezTo>
                        <a:pt x="3318" y="4292"/>
                        <a:pt x="3271" y="4285"/>
                        <a:pt x="3210" y="4270"/>
                      </a:cubicBezTo>
                      <a:moveTo>
                        <a:pt x="2493" y="5333"/>
                      </a:moveTo>
                      <a:cubicBezTo>
                        <a:pt x="2493" y="5334"/>
                        <a:pt x="2487" y="5338"/>
                        <a:pt x="2487" y="5338"/>
                      </a:cubicBezTo>
                      <a:cubicBezTo>
                        <a:pt x="2463" y="5328"/>
                        <a:pt x="2467" y="5302"/>
                        <a:pt x="2460" y="5283"/>
                      </a:cubicBezTo>
                      <a:cubicBezTo>
                        <a:pt x="2451" y="5262"/>
                        <a:pt x="2437" y="5245"/>
                        <a:pt x="2422" y="5230"/>
                      </a:cubicBezTo>
                      <a:cubicBezTo>
                        <a:pt x="2407" y="5216"/>
                        <a:pt x="2393" y="5202"/>
                        <a:pt x="2377" y="5188"/>
                      </a:cubicBezTo>
                      <a:cubicBezTo>
                        <a:pt x="2355" y="5167"/>
                        <a:pt x="2338" y="5167"/>
                        <a:pt x="2313" y="5154"/>
                      </a:cubicBezTo>
                      <a:cubicBezTo>
                        <a:pt x="2249" y="5120"/>
                        <a:pt x="2340" y="5100"/>
                        <a:pt x="2373" y="5107"/>
                      </a:cubicBezTo>
                      <a:cubicBezTo>
                        <a:pt x="2410" y="5114"/>
                        <a:pt x="2477" y="5131"/>
                        <a:pt x="2503" y="5157"/>
                      </a:cubicBezTo>
                      <a:cubicBezTo>
                        <a:pt x="2516" y="5167"/>
                        <a:pt x="2516" y="5167"/>
                        <a:pt x="2516" y="5167"/>
                      </a:cubicBezTo>
                      <a:cubicBezTo>
                        <a:pt x="2559" y="5231"/>
                        <a:pt x="2456" y="5270"/>
                        <a:pt x="2493" y="5333"/>
                      </a:cubicBezTo>
                      <a:moveTo>
                        <a:pt x="1953" y="5318"/>
                      </a:moveTo>
                      <a:cubicBezTo>
                        <a:pt x="1957" y="5312"/>
                        <a:pt x="1957" y="5312"/>
                        <a:pt x="1957" y="5312"/>
                      </a:cubicBezTo>
                      <a:cubicBezTo>
                        <a:pt x="2013" y="5297"/>
                        <a:pt x="2066" y="5289"/>
                        <a:pt x="2124" y="5284"/>
                      </a:cubicBezTo>
                      <a:cubicBezTo>
                        <a:pt x="2205" y="5275"/>
                        <a:pt x="2363" y="5270"/>
                        <a:pt x="2373" y="5378"/>
                      </a:cubicBezTo>
                      <a:cubicBezTo>
                        <a:pt x="2379" y="5434"/>
                        <a:pt x="2359" y="5484"/>
                        <a:pt x="2348" y="5536"/>
                      </a:cubicBezTo>
                      <a:cubicBezTo>
                        <a:pt x="2339" y="5576"/>
                        <a:pt x="2330" y="5648"/>
                        <a:pt x="2289" y="5667"/>
                      </a:cubicBezTo>
                      <a:cubicBezTo>
                        <a:pt x="2204" y="5705"/>
                        <a:pt x="2109" y="5585"/>
                        <a:pt x="2042" y="5545"/>
                      </a:cubicBezTo>
                      <a:cubicBezTo>
                        <a:pt x="2021" y="5532"/>
                        <a:pt x="1998" y="5525"/>
                        <a:pt x="1978" y="5515"/>
                      </a:cubicBezTo>
                      <a:cubicBezTo>
                        <a:pt x="1946" y="5499"/>
                        <a:pt x="1953" y="5501"/>
                        <a:pt x="1963" y="5470"/>
                      </a:cubicBezTo>
                      <a:cubicBezTo>
                        <a:pt x="1975" y="5434"/>
                        <a:pt x="1985" y="5346"/>
                        <a:pt x="1953" y="5318"/>
                      </a:cubicBezTo>
                      <a:moveTo>
                        <a:pt x="1357" y="5176"/>
                      </a:moveTo>
                      <a:cubicBezTo>
                        <a:pt x="1358" y="5198"/>
                        <a:pt x="1342" y="5215"/>
                        <a:pt x="1322" y="5223"/>
                      </a:cubicBezTo>
                      <a:cubicBezTo>
                        <a:pt x="1288" y="5236"/>
                        <a:pt x="1228" y="5201"/>
                        <a:pt x="1189" y="5202"/>
                      </a:cubicBezTo>
                      <a:cubicBezTo>
                        <a:pt x="1138" y="5202"/>
                        <a:pt x="1088" y="5206"/>
                        <a:pt x="1044" y="5186"/>
                      </a:cubicBezTo>
                      <a:cubicBezTo>
                        <a:pt x="1013" y="5171"/>
                        <a:pt x="1015" y="5170"/>
                        <a:pt x="1029" y="5139"/>
                      </a:cubicBezTo>
                      <a:cubicBezTo>
                        <a:pt x="1037" y="5120"/>
                        <a:pt x="1040" y="5084"/>
                        <a:pt x="1056" y="5075"/>
                      </a:cubicBezTo>
                      <a:cubicBezTo>
                        <a:pt x="1069" y="5081"/>
                        <a:pt x="1069" y="5081"/>
                        <a:pt x="1069" y="5081"/>
                      </a:cubicBezTo>
                      <a:cubicBezTo>
                        <a:pt x="1125" y="5126"/>
                        <a:pt x="1221" y="5072"/>
                        <a:pt x="1258" y="5021"/>
                      </a:cubicBezTo>
                      <a:cubicBezTo>
                        <a:pt x="1299" y="4966"/>
                        <a:pt x="1320" y="4886"/>
                        <a:pt x="1347" y="4824"/>
                      </a:cubicBezTo>
                      <a:cubicBezTo>
                        <a:pt x="1371" y="4832"/>
                        <a:pt x="1406" y="4836"/>
                        <a:pt x="1429" y="4826"/>
                      </a:cubicBezTo>
                      <a:cubicBezTo>
                        <a:pt x="1451" y="4862"/>
                        <a:pt x="1465" y="4969"/>
                        <a:pt x="1439" y="5005"/>
                      </a:cubicBezTo>
                      <a:cubicBezTo>
                        <a:pt x="1416" y="5035"/>
                        <a:pt x="1315" y="5070"/>
                        <a:pt x="1319" y="5106"/>
                      </a:cubicBezTo>
                      <a:cubicBezTo>
                        <a:pt x="1322" y="5127"/>
                        <a:pt x="1355" y="5152"/>
                        <a:pt x="1357" y="5176"/>
                      </a:cubicBezTo>
                      <a:moveTo>
                        <a:pt x="1915" y="2868"/>
                      </a:moveTo>
                      <a:cubicBezTo>
                        <a:pt x="1942" y="2941"/>
                        <a:pt x="2074" y="2842"/>
                        <a:pt x="2099" y="2968"/>
                      </a:cubicBezTo>
                      <a:cubicBezTo>
                        <a:pt x="2122" y="3091"/>
                        <a:pt x="1964" y="2965"/>
                        <a:pt x="1923" y="2929"/>
                      </a:cubicBezTo>
                      <a:cubicBezTo>
                        <a:pt x="1882" y="2892"/>
                        <a:pt x="1809" y="2790"/>
                        <a:pt x="1789" y="2738"/>
                      </a:cubicBezTo>
                      <a:cubicBezTo>
                        <a:pt x="1819" y="2747"/>
                        <a:pt x="1885" y="2741"/>
                        <a:pt x="1914" y="2767"/>
                      </a:cubicBezTo>
                      <a:cubicBezTo>
                        <a:pt x="1968" y="2815"/>
                        <a:pt x="1902" y="2831"/>
                        <a:pt x="1915" y="2868"/>
                      </a:cubicBezTo>
                      <a:moveTo>
                        <a:pt x="2206" y="4246"/>
                      </a:moveTo>
                      <a:cubicBezTo>
                        <a:pt x="2124" y="4229"/>
                        <a:pt x="2004" y="4241"/>
                        <a:pt x="1989" y="4133"/>
                      </a:cubicBezTo>
                      <a:cubicBezTo>
                        <a:pt x="1994" y="4123"/>
                        <a:pt x="1994" y="4123"/>
                        <a:pt x="1994" y="4123"/>
                      </a:cubicBezTo>
                      <a:cubicBezTo>
                        <a:pt x="2062" y="4174"/>
                        <a:pt x="2156" y="4102"/>
                        <a:pt x="2228" y="4109"/>
                      </a:cubicBezTo>
                      <a:cubicBezTo>
                        <a:pt x="2178" y="4151"/>
                        <a:pt x="2156" y="4196"/>
                        <a:pt x="2206" y="4246"/>
                      </a:cubicBezTo>
                      <a:moveTo>
                        <a:pt x="1993" y="4086"/>
                      </a:moveTo>
                      <a:cubicBezTo>
                        <a:pt x="1937" y="4074"/>
                        <a:pt x="1949" y="3937"/>
                        <a:pt x="1952" y="3883"/>
                      </a:cubicBezTo>
                      <a:cubicBezTo>
                        <a:pt x="1955" y="3815"/>
                        <a:pt x="1958" y="3738"/>
                        <a:pt x="2021" y="3707"/>
                      </a:cubicBezTo>
                      <a:cubicBezTo>
                        <a:pt x="2035" y="3703"/>
                        <a:pt x="2035" y="3703"/>
                        <a:pt x="2035" y="3703"/>
                      </a:cubicBezTo>
                      <a:cubicBezTo>
                        <a:pt x="2094" y="3678"/>
                        <a:pt x="2141" y="3733"/>
                        <a:pt x="2175" y="3777"/>
                      </a:cubicBezTo>
                      <a:cubicBezTo>
                        <a:pt x="2194" y="3801"/>
                        <a:pt x="2208" y="3823"/>
                        <a:pt x="2235" y="3840"/>
                      </a:cubicBezTo>
                      <a:cubicBezTo>
                        <a:pt x="2254" y="3852"/>
                        <a:pt x="2300" y="3855"/>
                        <a:pt x="2311" y="3870"/>
                      </a:cubicBezTo>
                      <a:cubicBezTo>
                        <a:pt x="2400" y="3986"/>
                        <a:pt x="2066" y="4103"/>
                        <a:pt x="1993" y="4086"/>
                      </a:cubicBezTo>
                      <a:moveTo>
                        <a:pt x="1917" y="3188"/>
                      </a:moveTo>
                      <a:cubicBezTo>
                        <a:pt x="1890" y="3117"/>
                        <a:pt x="1858" y="3033"/>
                        <a:pt x="1846" y="2962"/>
                      </a:cubicBezTo>
                      <a:cubicBezTo>
                        <a:pt x="1859" y="2956"/>
                        <a:pt x="1859" y="2956"/>
                        <a:pt x="1859" y="2956"/>
                      </a:cubicBezTo>
                      <a:cubicBezTo>
                        <a:pt x="1910" y="2995"/>
                        <a:pt x="1954" y="3050"/>
                        <a:pt x="2002" y="3096"/>
                      </a:cubicBezTo>
                      <a:cubicBezTo>
                        <a:pt x="2069" y="3160"/>
                        <a:pt x="2102" y="3178"/>
                        <a:pt x="2040" y="3264"/>
                      </a:cubicBezTo>
                      <a:cubicBezTo>
                        <a:pt x="1978" y="3349"/>
                        <a:pt x="1943" y="3257"/>
                        <a:pt x="1917" y="3188"/>
                      </a:cubicBezTo>
                      <a:moveTo>
                        <a:pt x="1810" y="3163"/>
                      </a:moveTo>
                      <a:cubicBezTo>
                        <a:pt x="1856" y="3243"/>
                        <a:pt x="1893" y="3348"/>
                        <a:pt x="1928" y="3436"/>
                      </a:cubicBezTo>
                      <a:cubicBezTo>
                        <a:pt x="1961" y="3517"/>
                        <a:pt x="1978" y="3671"/>
                        <a:pt x="1840" y="3605"/>
                      </a:cubicBezTo>
                      <a:cubicBezTo>
                        <a:pt x="1780" y="3576"/>
                        <a:pt x="1618" y="3481"/>
                        <a:pt x="1626" y="3411"/>
                      </a:cubicBezTo>
                      <a:cubicBezTo>
                        <a:pt x="1631" y="3372"/>
                        <a:pt x="1675" y="3301"/>
                        <a:pt x="1693" y="3265"/>
                      </a:cubicBezTo>
                      <a:cubicBezTo>
                        <a:pt x="1713" y="3226"/>
                        <a:pt x="1747" y="3161"/>
                        <a:pt x="1777" y="3136"/>
                      </a:cubicBezTo>
                      <a:cubicBezTo>
                        <a:pt x="1799" y="3146"/>
                        <a:pt x="1798" y="3143"/>
                        <a:pt x="1810" y="3163"/>
                      </a:cubicBezTo>
                      <a:moveTo>
                        <a:pt x="1511" y="4197"/>
                      </a:moveTo>
                      <a:cubicBezTo>
                        <a:pt x="1432" y="4090"/>
                        <a:pt x="1432" y="4090"/>
                        <a:pt x="1432" y="4090"/>
                      </a:cubicBezTo>
                      <a:cubicBezTo>
                        <a:pt x="1505" y="4039"/>
                        <a:pt x="1536" y="3998"/>
                        <a:pt x="1593" y="3963"/>
                      </a:cubicBezTo>
                      <a:cubicBezTo>
                        <a:pt x="1650" y="3929"/>
                        <a:pt x="1717" y="3900"/>
                        <a:pt x="1698" y="3982"/>
                      </a:cubicBezTo>
                      <a:cubicBezTo>
                        <a:pt x="1679" y="4064"/>
                        <a:pt x="1555" y="4172"/>
                        <a:pt x="1511" y="4197"/>
                      </a:cubicBezTo>
                      <a:moveTo>
                        <a:pt x="1710" y="4617"/>
                      </a:moveTo>
                      <a:cubicBezTo>
                        <a:pt x="1745" y="4680"/>
                        <a:pt x="1707" y="4696"/>
                        <a:pt x="1707" y="4696"/>
                      </a:cubicBezTo>
                      <a:cubicBezTo>
                        <a:pt x="1707" y="4696"/>
                        <a:pt x="1641" y="4645"/>
                        <a:pt x="1596" y="4608"/>
                      </a:cubicBezTo>
                      <a:cubicBezTo>
                        <a:pt x="1552" y="4570"/>
                        <a:pt x="1565" y="4544"/>
                        <a:pt x="1596" y="4513"/>
                      </a:cubicBezTo>
                      <a:cubicBezTo>
                        <a:pt x="1596" y="4513"/>
                        <a:pt x="1675" y="4554"/>
                        <a:pt x="1710" y="4617"/>
                      </a:cubicBezTo>
                      <a:moveTo>
                        <a:pt x="1388" y="4064"/>
                      </a:moveTo>
                      <a:cubicBezTo>
                        <a:pt x="1296" y="3985"/>
                        <a:pt x="1296" y="3985"/>
                        <a:pt x="1296" y="3985"/>
                      </a:cubicBezTo>
                      <a:cubicBezTo>
                        <a:pt x="1369" y="3951"/>
                        <a:pt x="1442" y="3903"/>
                        <a:pt x="1495" y="3850"/>
                      </a:cubicBezTo>
                      <a:cubicBezTo>
                        <a:pt x="1549" y="3796"/>
                        <a:pt x="1641" y="3758"/>
                        <a:pt x="1612" y="3834"/>
                      </a:cubicBezTo>
                      <a:cubicBezTo>
                        <a:pt x="1584" y="3910"/>
                        <a:pt x="1435" y="4049"/>
                        <a:pt x="1388" y="4064"/>
                      </a:cubicBezTo>
                      <a:moveTo>
                        <a:pt x="1612" y="3218"/>
                      </a:moveTo>
                      <a:cubicBezTo>
                        <a:pt x="1571" y="3287"/>
                        <a:pt x="1552" y="3319"/>
                        <a:pt x="1552" y="3319"/>
                      </a:cubicBezTo>
                      <a:cubicBezTo>
                        <a:pt x="1552" y="3319"/>
                        <a:pt x="1536" y="3275"/>
                        <a:pt x="1518" y="3202"/>
                      </a:cubicBezTo>
                      <a:cubicBezTo>
                        <a:pt x="1499" y="3129"/>
                        <a:pt x="1505" y="3123"/>
                        <a:pt x="1562" y="3088"/>
                      </a:cubicBezTo>
                      <a:cubicBezTo>
                        <a:pt x="1619" y="3054"/>
                        <a:pt x="1672" y="3044"/>
                        <a:pt x="1707" y="3038"/>
                      </a:cubicBezTo>
                      <a:cubicBezTo>
                        <a:pt x="1707" y="3038"/>
                        <a:pt x="1653" y="3148"/>
                        <a:pt x="1612" y="3218"/>
                      </a:cubicBezTo>
                      <a:moveTo>
                        <a:pt x="1470" y="2463"/>
                      </a:moveTo>
                      <a:cubicBezTo>
                        <a:pt x="1432" y="2491"/>
                        <a:pt x="1413" y="2476"/>
                        <a:pt x="1394" y="2431"/>
                      </a:cubicBezTo>
                      <a:cubicBezTo>
                        <a:pt x="1375" y="2387"/>
                        <a:pt x="1439" y="2362"/>
                        <a:pt x="1483" y="2333"/>
                      </a:cubicBezTo>
                      <a:cubicBezTo>
                        <a:pt x="1508" y="2368"/>
                        <a:pt x="1508" y="2368"/>
                        <a:pt x="1508" y="2368"/>
                      </a:cubicBezTo>
                      <a:cubicBezTo>
                        <a:pt x="1508" y="2368"/>
                        <a:pt x="1508" y="2435"/>
                        <a:pt x="1470" y="2463"/>
                      </a:cubicBezTo>
                      <a:moveTo>
                        <a:pt x="1407" y="3581"/>
                      </a:moveTo>
                      <a:cubicBezTo>
                        <a:pt x="1439" y="3578"/>
                        <a:pt x="1489" y="3603"/>
                        <a:pt x="1499" y="3670"/>
                      </a:cubicBezTo>
                      <a:cubicBezTo>
                        <a:pt x="1508" y="3736"/>
                        <a:pt x="1486" y="3755"/>
                        <a:pt x="1432" y="3812"/>
                      </a:cubicBezTo>
                      <a:cubicBezTo>
                        <a:pt x="1379" y="3869"/>
                        <a:pt x="1344" y="3881"/>
                        <a:pt x="1281" y="3875"/>
                      </a:cubicBezTo>
                      <a:cubicBezTo>
                        <a:pt x="1309" y="3846"/>
                        <a:pt x="1265" y="3793"/>
                        <a:pt x="1249" y="3736"/>
                      </a:cubicBezTo>
                      <a:cubicBezTo>
                        <a:pt x="1233" y="3679"/>
                        <a:pt x="1227" y="3644"/>
                        <a:pt x="1240" y="3562"/>
                      </a:cubicBezTo>
                      <a:cubicBezTo>
                        <a:pt x="1259" y="3591"/>
                        <a:pt x="1375" y="3584"/>
                        <a:pt x="1407" y="3581"/>
                      </a:cubicBezTo>
                      <a:moveTo>
                        <a:pt x="1341" y="3088"/>
                      </a:moveTo>
                      <a:cubicBezTo>
                        <a:pt x="1334" y="3126"/>
                        <a:pt x="1296" y="3133"/>
                        <a:pt x="1249" y="3126"/>
                      </a:cubicBezTo>
                      <a:cubicBezTo>
                        <a:pt x="1202" y="3120"/>
                        <a:pt x="1233" y="3057"/>
                        <a:pt x="1246" y="3000"/>
                      </a:cubicBezTo>
                      <a:cubicBezTo>
                        <a:pt x="1259" y="2943"/>
                        <a:pt x="1262" y="2924"/>
                        <a:pt x="1312" y="2918"/>
                      </a:cubicBezTo>
                      <a:cubicBezTo>
                        <a:pt x="1319" y="2994"/>
                        <a:pt x="1319" y="2994"/>
                        <a:pt x="1319" y="2994"/>
                      </a:cubicBezTo>
                      <a:cubicBezTo>
                        <a:pt x="1319" y="3025"/>
                        <a:pt x="1347" y="3050"/>
                        <a:pt x="1341" y="3088"/>
                      </a:cubicBezTo>
                      <a:moveTo>
                        <a:pt x="1312" y="4188"/>
                      </a:moveTo>
                      <a:cubicBezTo>
                        <a:pt x="1328" y="4244"/>
                        <a:pt x="1306" y="4311"/>
                        <a:pt x="1290" y="4361"/>
                      </a:cubicBezTo>
                      <a:cubicBezTo>
                        <a:pt x="1274" y="4412"/>
                        <a:pt x="1262" y="4462"/>
                        <a:pt x="1262" y="4462"/>
                      </a:cubicBezTo>
                      <a:cubicBezTo>
                        <a:pt x="1262" y="4462"/>
                        <a:pt x="1233" y="4415"/>
                        <a:pt x="1202" y="4358"/>
                      </a:cubicBezTo>
                      <a:cubicBezTo>
                        <a:pt x="1170" y="4301"/>
                        <a:pt x="1116" y="4244"/>
                        <a:pt x="1053" y="4169"/>
                      </a:cubicBezTo>
                      <a:cubicBezTo>
                        <a:pt x="990" y="4093"/>
                        <a:pt x="1000" y="4011"/>
                        <a:pt x="1028" y="3903"/>
                      </a:cubicBezTo>
                      <a:cubicBezTo>
                        <a:pt x="1041" y="3894"/>
                        <a:pt x="1041" y="3894"/>
                        <a:pt x="1041" y="3894"/>
                      </a:cubicBezTo>
                      <a:cubicBezTo>
                        <a:pt x="1041" y="3894"/>
                        <a:pt x="1145" y="4014"/>
                        <a:pt x="1186" y="4039"/>
                      </a:cubicBezTo>
                      <a:cubicBezTo>
                        <a:pt x="1227" y="4064"/>
                        <a:pt x="1296" y="4131"/>
                        <a:pt x="1312" y="4188"/>
                      </a:cubicBezTo>
                      <a:moveTo>
                        <a:pt x="1034" y="4456"/>
                      </a:moveTo>
                      <a:cubicBezTo>
                        <a:pt x="1034" y="4456"/>
                        <a:pt x="1123" y="4573"/>
                        <a:pt x="1104" y="4589"/>
                      </a:cubicBezTo>
                      <a:cubicBezTo>
                        <a:pt x="1085" y="4604"/>
                        <a:pt x="1006" y="4630"/>
                        <a:pt x="1006" y="4630"/>
                      </a:cubicBezTo>
                      <a:cubicBezTo>
                        <a:pt x="1006" y="4630"/>
                        <a:pt x="958" y="4595"/>
                        <a:pt x="933" y="4522"/>
                      </a:cubicBezTo>
                      <a:cubicBezTo>
                        <a:pt x="908" y="4450"/>
                        <a:pt x="892" y="4409"/>
                        <a:pt x="933" y="4380"/>
                      </a:cubicBezTo>
                      <a:cubicBezTo>
                        <a:pt x="949" y="4374"/>
                        <a:pt x="1034" y="4456"/>
                        <a:pt x="1034" y="4456"/>
                      </a:cubicBezTo>
                      <a:moveTo>
                        <a:pt x="1293" y="4563"/>
                      </a:moveTo>
                      <a:cubicBezTo>
                        <a:pt x="1293" y="4563"/>
                        <a:pt x="1322" y="4522"/>
                        <a:pt x="1337" y="4447"/>
                      </a:cubicBezTo>
                      <a:cubicBezTo>
                        <a:pt x="1353" y="4371"/>
                        <a:pt x="1334" y="4393"/>
                        <a:pt x="1375" y="4371"/>
                      </a:cubicBezTo>
                      <a:cubicBezTo>
                        <a:pt x="1401" y="4364"/>
                        <a:pt x="1530" y="4431"/>
                        <a:pt x="1508" y="4456"/>
                      </a:cubicBezTo>
                      <a:cubicBezTo>
                        <a:pt x="1486" y="4481"/>
                        <a:pt x="1293" y="4563"/>
                        <a:pt x="1293" y="4563"/>
                      </a:cubicBezTo>
                      <a:moveTo>
                        <a:pt x="1509" y="4660"/>
                      </a:moveTo>
                      <a:cubicBezTo>
                        <a:pt x="1566" y="4672"/>
                        <a:pt x="1606" y="4738"/>
                        <a:pt x="1651" y="4765"/>
                      </a:cubicBezTo>
                      <a:cubicBezTo>
                        <a:pt x="1651" y="4764"/>
                        <a:pt x="1651" y="4763"/>
                        <a:pt x="1651" y="4761"/>
                      </a:cubicBezTo>
                      <a:cubicBezTo>
                        <a:pt x="1661" y="4770"/>
                        <a:pt x="1661" y="4770"/>
                        <a:pt x="1661" y="4770"/>
                      </a:cubicBezTo>
                      <a:cubicBezTo>
                        <a:pt x="1657" y="4769"/>
                        <a:pt x="1654" y="4767"/>
                        <a:pt x="1651" y="4765"/>
                      </a:cubicBezTo>
                      <a:cubicBezTo>
                        <a:pt x="1642" y="4813"/>
                        <a:pt x="1656" y="4850"/>
                        <a:pt x="1707" y="4867"/>
                      </a:cubicBezTo>
                      <a:cubicBezTo>
                        <a:pt x="1757" y="4884"/>
                        <a:pt x="1755" y="4878"/>
                        <a:pt x="1776" y="4932"/>
                      </a:cubicBezTo>
                      <a:cubicBezTo>
                        <a:pt x="1789" y="4965"/>
                        <a:pt x="1809" y="5003"/>
                        <a:pt x="1799" y="5039"/>
                      </a:cubicBezTo>
                      <a:cubicBezTo>
                        <a:pt x="1777" y="5118"/>
                        <a:pt x="1673" y="5088"/>
                        <a:pt x="1627" y="5044"/>
                      </a:cubicBezTo>
                      <a:cubicBezTo>
                        <a:pt x="1538" y="4959"/>
                        <a:pt x="1498" y="4779"/>
                        <a:pt x="1509" y="4660"/>
                      </a:cubicBezTo>
                      <a:moveTo>
                        <a:pt x="1697" y="4311"/>
                      </a:moveTo>
                      <a:cubicBezTo>
                        <a:pt x="1733" y="4263"/>
                        <a:pt x="1755" y="4123"/>
                        <a:pt x="1809" y="4105"/>
                      </a:cubicBezTo>
                      <a:cubicBezTo>
                        <a:pt x="1827" y="4100"/>
                        <a:pt x="1827" y="4100"/>
                        <a:pt x="1827" y="4100"/>
                      </a:cubicBezTo>
                      <a:cubicBezTo>
                        <a:pt x="1882" y="4131"/>
                        <a:pt x="1916" y="4248"/>
                        <a:pt x="1915" y="4306"/>
                      </a:cubicBezTo>
                      <a:cubicBezTo>
                        <a:pt x="1861" y="4226"/>
                        <a:pt x="1761" y="4267"/>
                        <a:pt x="1697" y="4311"/>
                      </a:cubicBezTo>
                      <a:moveTo>
                        <a:pt x="2102" y="4942"/>
                      </a:moveTo>
                      <a:cubicBezTo>
                        <a:pt x="2102" y="4974"/>
                        <a:pt x="2102" y="4974"/>
                        <a:pt x="2102" y="4974"/>
                      </a:cubicBezTo>
                      <a:cubicBezTo>
                        <a:pt x="2127" y="5015"/>
                        <a:pt x="2123" y="5073"/>
                        <a:pt x="2146" y="5116"/>
                      </a:cubicBezTo>
                      <a:cubicBezTo>
                        <a:pt x="2161" y="5144"/>
                        <a:pt x="2211" y="5187"/>
                        <a:pt x="2235" y="5195"/>
                      </a:cubicBezTo>
                      <a:cubicBezTo>
                        <a:pt x="2207" y="5195"/>
                        <a:pt x="2182" y="5201"/>
                        <a:pt x="2156" y="5201"/>
                      </a:cubicBezTo>
                      <a:cubicBezTo>
                        <a:pt x="2104" y="5201"/>
                        <a:pt x="2039" y="5204"/>
                        <a:pt x="1991" y="5178"/>
                      </a:cubicBezTo>
                      <a:cubicBezTo>
                        <a:pt x="1945" y="5153"/>
                        <a:pt x="1925" y="5095"/>
                        <a:pt x="1905" y="5050"/>
                      </a:cubicBezTo>
                      <a:cubicBezTo>
                        <a:pt x="1860" y="4947"/>
                        <a:pt x="2032" y="4901"/>
                        <a:pt x="2102" y="4942"/>
                      </a:cubicBezTo>
                      <a:moveTo>
                        <a:pt x="2456" y="4859"/>
                      </a:moveTo>
                      <a:cubicBezTo>
                        <a:pt x="2454" y="4825"/>
                        <a:pt x="2469" y="4788"/>
                        <a:pt x="2456" y="4754"/>
                      </a:cubicBezTo>
                      <a:cubicBezTo>
                        <a:pt x="2443" y="4721"/>
                        <a:pt x="2403" y="4698"/>
                        <a:pt x="2372" y="4683"/>
                      </a:cubicBezTo>
                      <a:cubicBezTo>
                        <a:pt x="2287" y="4641"/>
                        <a:pt x="2196" y="4645"/>
                        <a:pt x="2107" y="4618"/>
                      </a:cubicBezTo>
                      <a:cubicBezTo>
                        <a:pt x="2025" y="4594"/>
                        <a:pt x="1958" y="4502"/>
                        <a:pt x="2061" y="4452"/>
                      </a:cubicBezTo>
                      <a:cubicBezTo>
                        <a:pt x="2125" y="4420"/>
                        <a:pt x="2220" y="4464"/>
                        <a:pt x="2288" y="4463"/>
                      </a:cubicBezTo>
                      <a:cubicBezTo>
                        <a:pt x="2348" y="4463"/>
                        <a:pt x="2453" y="4440"/>
                        <a:pt x="2486" y="4383"/>
                      </a:cubicBezTo>
                      <a:cubicBezTo>
                        <a:pt x="2485" y="4384"/>
                        <a:pt x="2487" y="4379"/>
                        <a:pt x="2488" y="4381"/>
                      </a:cubicBezTo>
                      <a:cubicBezTo>
                        <a:pt x="2509" y="4365"/>
                        <a:pt x="2527" y="4362"/>
                        <a:pt x="2548" y="4372"/>
                      </a:cubicBezTo>
                      <a:cubicBezTo>
                        <a:pt x="2609" y="4400"/>
                        <a:pt x="2621" y="4485"/>
                        <a:pt x="2621" y="4543"/>
                      </a:cubicBezTo>
                      <a:cubicBezTo>
                        <a:pt x="2621" y="4637"/>
                        <a:pt x="2639" y="4745"/>
                        <a:pt x="2600" y="4834"/>
                      </a:cubicBezTo>
                      <a:cubicBezTo>
                        <a:pt x="2574" y="4893"/>
                        <a:pt x="2463" y="4970"/>
                        <a:pt x="2456" y="4859"/>
                      </a:cubicBezTo>
                      <a:moveTo>
                        <a:pt x="2539" y="4104"/>
                      </a:moveTo>
                      <a:cubicBezTo>
                        <a:pt x="2405" y="4119"/>
                        <a:pt x="2461" y="3930"/>
                        <a:pt x="2382" y="3874"/>
                      </a:cubicBezTo>
                      <a:cubicBezTo>
                        <a:pt x="2456" y="3888"/>
                        <a:pt x="2456" y="3888"/>
                        <a:pt x="2456" y="3888"/>
                      </a:cubicBezTo>
                      <a:cubicBezTo>
                        <a:pt x="2518" y="3901"/>
                        <a:pt x="2639" y="3933"/>
                        <a:pt x="2682" y="3870"/>
                      </a:cubicBezTo>
                      <a:cubicBezTo>
                        <a:pt x="2696" y="3957"/>
                        <a:pt x="2651" y="4091"/>
                        <a:pt x="2539" y="4104"/>
                      </a:cubicBezTo>
                      <a:moveTo>
                        <a:pt x="2603" y="3801"/>
                      </a:moveTo>
                      <a:cubicBezTo>
                        <a:pt x="2352" y="3944"/>
                        <a:pt x="1966" y="3593"/>
                        <a:pt x="2005" y="3407"/>
                      </a:cubicBezTo>
                      <a:cubicBezTo>
                        <a:pt x="2055" y="3293"/>
                        <a:pt x="2156" y="3190"/>
                        <a:pt x="2281" y="3158"/>
                      </a:cubicBezTo>
                      <a:cubicBezTo>
                        <a:pt x="2394" y="3129"/>
                        <a:pt x="2498" y="3197"/>
                        <a:pt x="2597" y="3262"/>
                      </a:cubicBezTo>
                      <a:cubicBezTo>
                        <a:pt x="2689" y="3321"/>
                        <a:pt x="2785" y="3392"/>
                        <a:pt x="2795" y="3507"/>
                      </a:cubicBezTo>
                      <a:cubicBezTo>
                        <a:pt x="2803" y="3602"/>
                        <a:pt x="2686" y="3753"/>
                        <a:pt x="2603" y="3801"/>
                      </a:cubicBezTo>
                      <a:moveTo>
                        <a:pt x="2437" y="2703"/>
                      </a:moveTo>
                      <a:cubicBezTo>
                        <a:pt x="2456" y="2652"/>
                        <a:pt x="2477" y="2620"/>
                        <a:pt x="2478" y="2564"/>
                      </a:cubicBezTo>
                      <a:cubicBezTo>
                        <a:pt x="2479" y="2481"/>
                        <a:pt x="2460" y="2330"/>
                        <a:pt x="2541" y="2280"/>
                      </a:cubicBezTo>
                      <a:cubicBezTo>
                        <a:pt x="2554" y="2273"/>
                        <a:pt x="2554" y="2273"/>
                        <a:pt x="2554" y="2273"/>
                      </a:cubicBezTo>
                      <a:cubicBezTo>
                        <a:pt x="2597" y="2186"/>
                        <a:pt x="2665" y="2151"/>
                        <a:pt x="2762" y="2103"/>
                      </a:cubicBezTo>
                      <a:cubicBezTo>
                        <a:pt x="2841" y="2064"/>
                        <a:pt x="2909" y="2014"/>
                        <a:pt x="2989" y="2054"/>
                      </a:cubicBezTo>
                      <a:cubicBezTo>
                        <a:pt x="3015" y="2067"/>
                        <a:pt x="3044" y="2082"/>
                        <a:pt x="3056" y="2100"/>
                      </a:cubicBezTo>
                      <a:cubicBezTo>
                        <a:pt x="3091" y="2153"/>
                        <a:pt x="3069" y="2226"/>
                        <a:pt x="3065" y="2299"/>
                      </a:cubicBezTo>
                      <a:cubicBezTo>
                        <a:pt x="3061" y="2399"/>
                        <a:pt x="3066" y="2508"/>
                        <a:pt x="3034" y="2602"/>
                      </a:cubicBezTo>
                      <a:cubicBezTo>
                        <a:pt x="3007" y="2680"/>
                        <a:pt x="2912" y="2743"/>
                        <a:pt x="2847" y="2795"/>
                      </a:cubicBezTo>
                      <a:cubicBezTo>
                        <a:pt x="2789" y="2842"/>
                        <a:pt x="2655" y="2958"/>
                        <a:pt x="2528" y="2962"/>
                      </a:cubicBezTo>
                      <a:cubicBezTo>
                        <a:pt x="2462" y="2964"/>
                        <a:pt x="2361" y="2908"/>
                        <a:pt x="2370" y="2855"/>
                      </a:cubicBezTo>
                      <a:cubicBezTo>
                        <a:pt x="2373" y="2817"/>
                        <a:pt x="2423" y="2739"/>
                        <a:pt x="2437" y="2703"/>
                      </a:cubicBezTo>
                      <a:moveTo>
                        <a:pt x="2425" y="1951"/>
                      </a:moveTo>
                      <a:cubicBezTo>
                        <a:pt x="2388" y="1942"/>
                        <a:pt x="2366" y="1939"/>
                        <a:pt x="2339" y="1910"/>
                      </a:cubicBezTo>
                      <a:cubicBezTo>
                        <a:pt x="2313" y="1913"/>
                        <a:pt x="2313" y="1913"/>
                        <a:pt x="2313" y="1913"/>
                      </a:cubicBezTo>
                      <a:cubicBezTo>
                        <a:pt x="2338" y="1868"/>
                        <a:pt x="2363" y="1807"/>
                        <a:pt x="2427" y="1835"/>
                      </a:cubicBezTo>
                      <a:cubicBezTo>
                        <a:pt x="2476" y="1857"/>
                        <a:pt x="2485" y="1923"/>
                        <a:pt x="2506" y="1963"/>
                      </a:cubicBezTo>
                      <a:cubicBezTo>
                        <a:pt x="2480" y="1975"/>
                        <a:pt x="2450" y="1958"/>
                        <a:pt x="2425" y="1951"/>
                      </a:cubicBezTo>
                      <a:moveTo>
                        <a:pt x="2866" y="1572"/>
                      </a:moveTo>
                      <a:cubicBezTo>
                        <a:pt x="2967" y="1563"/>
                        <a:pt x="2993" y="1610"/>
                        <a:pt x="2996" y="1702"/>
                      </a:cubicBezTo>
                      <a:cubicBezTo>
                        <a:pt x="2999" y="1793"/>
                        <a:pt x="3012" y="1929"/>
                        <a:pt x="2942" y="1948"/>
                      </a:cubicBezTo>
                      <a:cubicBezTo>
                        <a:pt x="2873" y="1967"/>
                        <a:pt x="2740" y="1967"/>
                        <a:pt x="2730" y="1866"/>
                      </a:cubicBezTo>
                      <a:cubicBezTo>
                        <a:pt x="2721" y="1765"/>
                        <a:pt x="2787" y="1610"/>
                        <a:pt x="2866" y="1572"/>
                      </a:cubicBezTo>
                      <a:moveTo>
                        <a:pt x="3179" y="2378"/>
                      </a:moveTo>
                      <a:cubicBezTo>
                        <a:pt x="3173" y="2289"/>
                        <a:pt x="3195" y="2160"/>
                        <a:pt x="3223" y="2128"/>
                      </a:cubicBezTo>
                      <a:cubicBezTo>
                        <a:pt x="3305" y="2150"/>
                        <a:pt x="3349" y="2109"/>
                        <a:pt x="3378" y="2131"/>
                      </a:cubicBezTo>
                      <a:cubicBezTo>
                        <a:pt x="3406" y="2153"/>
                        <a:pt x="3432" y="2223"/>
                        <a:pt x="3394" y="2311"/>
                      </a:cubicBezTo>
                      <a:cubicBezTo>
                        <a:pt x="3356" y="2400"/>
                        <a:pt x="3324" y="2438"/>
                        <a:pt x="3264" y="2463"/>
                      </a:cubicBezTo>
                      <a:cubicBezTo>
                        <a:pt x="3204" y="2488"/>
                        <a:pt x="3163" y="2507"/>
                        <a:pt x="3163" y="2507"/>
                      </a:cubicBezTo>
                      <a:cubicBezTo>
                        <a:pt x="3163" y="2507"/>
                        <a:pt x="3185" y="2466"/>
                        <a:pt x="3179" y="2378"/>
                      </a:cubicBezTo>
                      <a:moveTo>
                        <a:pt x="3397" y="2791"/>
                      </a:moveTo>
                      <a:cubicBezTo>
                        <a:pt x="3397" y="2791"/>
                        <a:pt x="3340" y="2940"/>
                        <a:pt x="3280" y="3006"/>
                      </a:cubicBezTo>
                      <a:cubicBezTo>
                        <a:pt x="3220" y="3073"/>
                        <a:pt x="3138" y="3047"/>
                        <a:pt x="3084" y="3079"/>
                      </a:cubicBezTo>
                      <a:cubicBezTo>
                        <a:pt x="3030" y="3110"/>
                        <a:pt x="2993" y="3193"/>
                        <a:pt x="2970" y="3309"/>
                      </a:cubicBezTo>
                      <a:cubicBezTo>
                        <a:pt x="2948" y="3268"/>
                        <a:pt x="2901" y="3180"/>
                        <a:pt x="2885" y="3063"/>
                      </a:cubicBezTo>
                      <a:cubicBezTo>
                        <a:pt x="2869" y="2946"/>
                        <a:pt x="2999" y="2918"/>
                        <a:pt x="3132" y="2848"/>
                      </a:cubicBezTo>
                      <a:cubicBezTo>
                        <a:pt x="3264" y="2779"/>
                        <a:pt x="3397" y="2791"/>
                        <a:pt x="3397" y="2791"/>
                      </a:cubicBezTo>
                      <a:moveTo>
                        <a:pt x="3201" y="3376"/>
                      </a:moveTo>
                      <a:cubicBezTo>
                        <a:pt x="3242" y="3401"/>
                        <a:pt x="3353" y="3559"/>
                        <a:pt x="3353" y="3572"/>
                      </a:cubicBezTo>
                      <a:cubicBezTo>
                        <a:pt x="3353" y="3584"/>
                        <a:pt x="3223" y="3568"/>
                        <a:pt x="3154" y="3534"/>
                      </a:cubicBezTo>
                      <a:cubicBezTo>
                        <a:pt x="3084" y="3499"/>
                        <a:pt x="3053" y="3448"/>
                        <a:pt x="3053" y="3448"/>
                      </a:cubicBezTo>
                      <a:cubicBezTo>
                        <a:pt x="3109" y="3363"/>
                        <a:pt x="3160" y="3351"/>
                        <a:pt x="3201" y="3376"/>
                      </a:cubicBezTo>
                      <a:moveTo>
                        <a:pt x="3068" y="3616"/>
                      </a:moveTo>
                      <a:cubicBezTo>
                        <a:pt x="3094" y="3603"/>
                        <a:pt x="3312" y="3641"/>
                        <a:pt x="3406" y="3660"/>
                      </a:cubicBezTo>
                      <a:cubicBezTo>
                        <a:pt x="3501" y="3679"/>
                        <a:pt x="3539" y="3783"/>
                        <a:pt x="3520" y="3812"/>
                      </a:cubicBezTo>
                      <a:cubicBezTo>
                        <a:pt x="3501" y="3840"/>
                        <a:pt x="3296" y="3887"/>
                        <a:pt x="3157" y="3853"/>
                      </a:cubicBezTo>
                      <a:cubicBezTo>
                        <a:pt x="3018" y="3818"/>
                        <a:pt x="3043" y="3685"/>
                        <a:pt x="3068" y="3616"/>
                      </a:cubicBezTo>
                      <a:moveTo>
                        <a:pt x="3637" y="4443"/>
                      </a:moveTo>
                      <a:cubicBezTo>
                        <a:pt x="3662" y="4475"/>
                        <a:pt x="3618" y="4516"/>
                        <a:pt x="3567" y="4541"/>
                      </a:cubicBezTo>
                      <a:cubicBezTo>
                        <a:pt x="3517" y="4567"/>
                        <a:pt x="3460" y="4484"/>
                        <a:pt x="3413" y="4418"/>
                      </a:cubicBezTo>
                      <a:cubicBezTo>
                        <a:pt x="3413" y="4418"/>
                        <a:pt x="3612" y="4412"/>
                        <a:pt x="3637" y="4443"/>
                      </a:cubicBezTo>
                      <a:moveTo>
                        <a:pt x="3558" y="3670"/>
                      </a:moveTo>
                      <a:cubicBezTo>
                        <a:pt x="3539" y="3673"/>
                        <a:pt x="3507" y="3641"/>
                        <a:pt x="3504" y="3625"/>
                      </a:cubicBezTo>
                      <a:cubicBezTo>
                        <a:pt x="3501" y="3609"/>
                        <a:pt x="3511" y="3518"/>
                        <a:pt x="3511" y="3518"/>
                      </a:cubicBezTo>
                      <a:cubicBezTo>
                        <a:pt x="3574" y="3502"/>
                        <a:pt x="3583" y="3603"/>
                        <a:pt x="3558" y="3670"/>
                      </a:cubicBezTo>
                      <a:moveTo>
                        <a:pt x="3444" y="3398"/>
                      </a:moveTo>
                      <a:cubicBezTo>
                        <a:pt x="3351" y="3427"/>
                        <a:pt x="3193" y="3332"/>
                        <a:pt x="3128" y="3259"/>
                      </a:cubicBezTo>
                      <a:cubicBezTo>
                        <a:pt x="3033" y="3151"/>
                        <a:pt x="3221" y="3102"/>
                        <a:pt x="3286" y="3076"/>
                      </a:cubicBezTo>
                      <a:cubicBezTo>
                        <a:pt x="3381" y="3038"/>
                        <a:pt x="3457" y="2899"/>
                        <a:pt x="3476" y="2817"/>
                      </a:cubicBezTo>
                      <a:cubicBezTo>
                        <a:pt x="3621" y="2956"/>
                        <a:pt x="3621" y="2956"/>
                        <a:pt x="3621" y="2956"/>
                      </a:cubicBezTo>
                      <a:cubicBezTo>
                        <a:pt x="3691" y="3196"/>
                        <a:pt x="3505" y="3379"/>
                        <a:pt x="3444" y="3398"/>
                      </a:cubicBezTo>
                      <a:moveTo>
                        <a:pt x="3612" y="1582"/>
                      </a:moveTo>
                      <a:cubicBezTo>
                        <a:pt x="3593" y="1620"/>
                        <a:pt x="3517" y="1613"/>
                        <a:pt x="3422" y="1585"/>
                      </a:cubicBezTo>
                      <a:cubicBezTo>
                        <a:pt x="3327" y="1556"/>
                        <a:pt x="3255" y="1500"/>
                        <a:pt x="3220" y="1430"/>
                      </a:cubicBezTo>
                      <a:cubicBezTo>
                        <a:pt x="3567" y="1465"/>
                        <a:pt x="3567" y="1465"/>
                        <a:pt x="3567" y="1465"/>
                      </a:cubicBezTo>
                      <a:cubicBezTo>
                        <a:pt x="3567" y="1465"/>
                        <a:pt x="3631" y="1544"/>
                        <a:pt x="3612" y="1582"/>
                      </a:cubicBezTo>
                      <a:moveTo>
                        <a:pt x="3299" y="1651"/>
                      </a:moveTo>
                      <a:cubicBezTo>
                        <a:pt x="3353" y="1683"/>
                        <a:pt x="3463" y="1699"/>
                        <a:pt x="3495" y="1702"/>
                      </a:cubicBezTo>
                      <a:cubicBezTo>
                        <a:pt x="3526" y="1705"/>
                        <a:pt x="3608" y="1724"/>
                        <a:pt x="3593" y="1755"/>
                      </a:cubicBezTo>
                      <a:cubicBezTo>
                        <a:pt x="3577" y="1787"/>
                        <a:pt x="3413" y="1879"/>
                        <a:pt x="3356" y="1894"/>
                      </a:cubicBezTo>
                      <a:cubicBezTo>
                        <a:pt x="3299" y="1910"/>
                        <a:pt x="3223" y="1853"/>
                        <a:pt x="3173" y="1800"/>
                      </a:cubicBezTo>
                      <a:cubicBezTo>
                        <a:pt x="3122" y="1746"/>
                        <a:pt x="3081" y="1670"/>
                        <a:pt x="3100" y="1629"/>
                      </a:cubicBezTo>
                      <a:cubicBezTo>
                        <a:pt x="3128" y="1604"/>
                        <a:pt x="3245" y="1620"/>
                        <a:pt x="3299" y="1651"/>
                      </a:cubicBezTo>
                      <a:moveTo>
                        <a:pt x="3122" y="2608"/>
                      </a:moveTo>
                      <a:cubicBezTo>
                        <a:pt x="3278" y="2650"/>
                        <a:pt x="3164" y="2817"/>
                        <a:pt x="3043" y="2791"/>
                      </a:cubicBezTo>
                      <a:lnTo>
                        <a:pt x="3122" y="2608"/>
                      </a:lnTo>
                      <a:close/>
                      <a:moveTo>
                        <a:pt x="2882" y="3352"/>
                      </a:moveTo>
                      <a:cubicBezTo>
                        <a:pt x="2849" y="3342"/>
                        <a:pt x="2805" y="3261"/>
                        <a:pt x="2770" y="3252"/>
                      </a:cubicBezTo>
                      <a:cubicBezTo>
                        <a:pt x="2733" y="3243"/>
                        <a:pt x="2700" y="3260"/>
                        <a:pt x="2666" y="3237"/>
                      </a:cubicBezTo>
                      <a:cubicBezTo>
                        <a:pt x="2586" y="3184"/>
                        <a:pt x="2666" y="3080"/>
                        <a:pt x="2726" y="3074"/>
                      </a:cubicBezTo>
                      <a:cubicBezTo>
                        <a:pt x="2739" y="3074"/>
                        <a:pt x="2739" y="3074"/>
                        <a:pt x="2739" y="3074"/>
                      </a:cubicBezTo>
                      <a:cubicBezTo>
                        <a:pt x="2815" y="3062"/>
                        <a:pt x="2857" y="3290"/>
                        <a:pt x="2882" y="3352"/>
                      </a:cubicBezTo>
                      <a:moveTo>
                        <a:pt x="2469" y="3018"/>
                      </a:moveTo>
                      <a:cubicBezTo>
                        <a:pt x="2499" y="3094"/>
                        <a:pt x="2415" y="3078"/>
                        <a:pt x="2364" y="3079"/>
                      </a:cubicBezTo>
                      <a:cubicBezTo>
                        <a:pt x="2325" y="3079"/>
                        <a:pt x="2220" y="3107"/>
                        <a:pt x="2194" y="3073"/>
                      </a:cubicBezTo>
                      <a:cubicBezTo>
                        <a:pt x="2150" y="3018"/>
                        <a:pt x="2257" y="2982"/>
                        <a:pt x="2295" y="2965"/>
                      </a:cubicBezTo>
                      <a:cubicBezTo>
                        <a:pt x="2318" y="2957"/>
                        <a:pt x="2318" y="2957"/>
                        <a:pt x="2318" y="2957"/>
                      </a:cubicBezTo>
                      <a:cubicBezTo>
                        <a:pt x="2360" y="2952"/>
                        <a:pt x="2450" y="2971"/>
                        <a:pt x="2469" y="3018"/>
                      </a:cubicBezTo>
                      <a:moveTo>
                        <a:pt x="3634" y="3739"/>
                      </a:moveTo>
                      <a:cubicBezTo>
                        <a:pt x="3674" y="3621"/>
                        <a:pt x="3813" y="3663"/>
                        <a:pt x="3882" y="3720"/>
                      </a:cubicBezTo>
                      <a:cubicBezTo>
                        <a:pt x="3942" y="3770"/>
                        <a:pt x="4060" y="3840"/>
                        <a:pt x="4062" y="3929"/>
                      </a:cubicBezTo>
                      <a:cubicBezTo>
                        <a:pt x="4065" y="4039"/>
                        <a:pt x="3927" y="4116"/>
                        <a:pt x="3830" y="4126"/>
                      </a:cubicBezTo>
                      <a:cubicBezTo>
                        <a:pt x="3797" y="4129"/>
                        <a:pt x="3728" y="4123"/>
                        <a:pt x="3708" y="4088"/>
                      </a:cubicBezTo>
                      <a:cubicBezTo>
                        <a:pt x="3687" y="4053"/>
                        <a:pt x="3722" y="3995"/>
                        <a:pt x="3740" y="3960"/>
                      </a:cubicBezTo>
                      <a:cubicBezTo>
                        <a:pt x="3766" y="3907"/>
                        <a:pt x="3807" y="3861"/>
                        <a:pt x="3773" y="3802"/>
                      </a:cubicBezTo>
                      <a:lnTo>
                        <a:pt x="3634" y="3739"/>
                      </a:lnTo>
                      <a:close/>
                      <a:moveTo>
                        <a:pt x="3790" y="3107"/>
                      </a:moveTo>
                      <a:cubicBezTo>
                        <a:pt x="3845" y="3132"/>
                        <a:pt x="3916" y="3184"/>
                        <a:pt x="3911" y="3251"/>
                      </a:cubicBezTo>
                      <a:cubicBezTo>
                        <a:pt x="3864" y="3250"/>
                        <a:pt x="3724" y="3312"/>
                        <a:pt x="3694" y="3271"/>
                      </a:cubicBezTo>
                      <a:cubicBezTo>
                        <a:pt x="3662" y="3227"/>
                        <a:pt x="3778" y="3152"/>
                        <a:pt x="3790" y="3107"/>
                      </a:cubicBezTo>
                      <a:moveTo>
                        <a:pt x="4518" y="2627"/>
                      </a:moveTo>
                      <a:cubicBezTo>
                        <a:pt x="4550" y="2649"/>
                        <a:pt x="4550" y="2649"/>
                        <a:pt x="4550" y="2649"/>
                      </a:cubicBezTo>
                      <a:cubicBezTo>
                        <a:pt x="4581" y="2671"/>
                        <a:pt x="4610" y="2769"/>
                        <a:pt x="4607" y="2826"/>
                      </a:cubicBezTo>
                      <a:cubicBezTo>
                        <a:pt x="4528" y="2880"/>
                        <a:pt x="4408" y="2858"/>
                        <a:pt x="4379" y="2785"/>
                      </a:cubicBezTo>
                      <a:cubicBezTo>
                        <a:pt x="4351" y="2712"/>
                        <a:pt x="4433" y="2656"/>
                        <a:pt x="4518" y="2627"/>
                      </a:cubicBezTo>
                      <a:moveTo>
                        <a:pt x="4439" y="2397"/>
                      </a:moveTo>
                      <a:cubicBezTo>
                        <a:pt x="4518" y="2311"/>
                        <a:pt x="4569" y="2280"/>
                        <a:pt x="4581" y="2340"/>
                      </a:cubicBezTo>
                      <a:cubicBezTo>
                        <a:pt x="4594" y="2400"/>
                        <a:pt x="4540" y="2498"/>
                        <a:pt x="4509" y="2501"/>
                      </a:cubicBezTo>
                      <a:cubicBezTo>
                        <a:pt x="4477" y="2504"/>
                        <a:pt x="4439" y="2422"/>
                        <a:pt x="4439" y="2397"/>
                      </a:cubicBezTo>
                      <a:moveTo>
                        <a:pt x="4637" y="4002"/>
                      </a:moveTo>
                      <a:cubicBezTo>
                        <a:pt x="4603" y="4017"/>
                        <a:pt x="4548" y="4052"/>
                        <a:pt x="4508" y="4040"/>
                      </a:cubicBezTo>
                      <a:cubicBezTo>
                        <a:pt x="4469" y="4028"/>
                        <a:pt x="4447" y="3944"/>
                        <a:pt x="4467" y="3911"/>
                      </a:cubicBezTo>
                      <a:cubicBezTo>
                        <a:pt x="4471" y="3920"/>
                        <a:pt x="4471" y="3920"/>
                        <a:pt x="4471" y="3920"/>
                      </a:cubicBezTo>
                      <a:cubicBezTo>
                        <a:pt x="4510" y="3924"/>
                        <a:pt x="4532" y="3913"/>
                        <a:pt x="4560" y="3889"/>
                      </a:cubicBezTo>
                      <a:cubicBezTo>
                        <a:pt x="4578" y="3873"/>
                        <a:pt x="4598" y="3815"/>
                        <a:pt x="4619" y="3818"/>
                      </a:cubicBezTo>
                      <a:cubicBezTo>
                        <a:pt x="4650" y="3823"/>
                        <a:pt x="4605" y="3884"/>
                        <a:pt x="4605" y="3906"/>
                      </a:cubicBezTo>
                      <a:cubicBezTo>
                        <a:pt x="4607" y="3945"/>
                        <a:pt x="4647" y="3960"/>
                        <a:pt x="4637" y="4002"/>
                      </a:cubicBezTo>
                      <a:moveTo>
                        <a:pt x="4834" y="4156"/>
                      </a:moveTo>
                      <a:cubicBezTo>
                        <a:pt x="4881" y="4188"/>
                        <a:pt x="4872" y="4282"/>
                        <a:pt x="4872" y="4292"/>
                      </a:cubicBezTo>
                      <a:cubicBezTo>
                        <a:pt x="4872" y="4301"/>
                        <a:pt x="4812" y="4323"/>
                        <a:pt x="4755" y="4330"/>
                      </a:cubicBezTo>
                      <a:cubicBezTo>
                        <a:pt x="4698" y="4336"/>
                        <a:pt x="4667" y="4298"/>
                        <a:pt x="4648" y="4248"/>
                      </a:cubicBezTo>
                      <a:cubicBezTo>
                        <a:pt x="4629" y="4225"/>
                        <a:pt x="4629" y="4225"/>
                        <a:pt x="4629" y="4225"/>
                      </a:cubicBezTo>
                      <a:cubicBezTo>
                        <a:pt x="4711" y="4146"/>
                        <a:pt x="4787" y="4124"/>
                        <a:pt x="4834" y="4156"/>
                      </a:cubicBezTo>
                      <a:moveTo>
                        <a:pt x="4562" y="3777"/>
                      </a:moveTo>
                      <a:cubicBezTo>
                        <a:pt x="4502" y="3805"/>
                        <a:pt x="4452" y="3698"/>
                        <a:pt x="4382" y="3632"/>
                      </a:cubicBezTo>
                      <a:cubicBezTo>
                        <a:pt x="4534" y="3609"/>
                        <a:pt x="4534" y="3609"/>
                        <a:pt x="4534" y="3609"/>
                      </a:cubicBezTo>
                      <a:cubicBezTo>
                        <a:pt x="4588" y="3597"/>
                        <a:pt x="4644" y="3619"/>
                        <a:pt x="4644" y="3619"/>
                      </a:cubicBezTo>
                      <a:cubicBezTo>
                        <a:pt x="4644" y="3619"/>
                        <a:pt x="4622" y="3748"/>
                        <a:pt x="4562" y="3777"/>
                      </a:cubicBezTo>
                      <a:moveTo>
                        <a:pt x="4407" y="2954"/>
                      </a:moveTo>
                      <a:cubicBezTo>
                        <a:pt x="4470" y="2957"/>
                        <a:pt x="4544" y="2968"/>
                        <a:pt x="4596" y="3009"/>
                      </a:cubicBezTo>
                      <a:cubicBezTo>
                        <a:pt x="4578" y="3023"/>
                        <a:pt x="4578" y="3023"/>
                        <a:pt x="4578" y="3023"/>
                      </a:cubicBezTo>
                      <a:cubicBezTo>
                        <a:pt x="4573" y="3079"/>
                        <a:pt x="4520" y="3140"/>
                        <a:pt x="4503" y="3189"/>
                      </a:cubicBezTo>
                      <a:cubicBezTo>
                        <a:pt x="4491" y="3224"/>
                        <a:pt x="4481" y="3247"/>
                        <a:pt x="4476" y="3282"/>
                      </a:cubicBezTo>
                      <a:cubicBezTo>
                        <a:pt x="4471" y="3312"/>
                        <a:pt x="4479" y="3350"/>
                        <a:pt x="4434" y="3347"/>
                      </a:cubicBezTo>
                      <a:cubicBezTo>
                        <a:pt x="4374" y="3343"/>
                        <a:pt x="4364" y="3236"/>
                        <a:pt x="4300" y="3231"/>
                      </a:cubicBezTo>
                      <a:cubicBezTo>
                        <a:pt x="4226" y="3225"/>
                        <a:pt x="4187" y="3337"/>
                        <a:pt x="4125" y="3337"/>
                      </a:cubicBezTo>
                      <a:cubicBezTo>
                        <a:pt x="3990" y="3337"/>
                        <a:pt x="4109" y="3213"/>
                        <a:pt x="4135" y="3177"/>
                      </a:cubicBezTo>
                      <a:cubicBezTo>
                        <a:pt x="4171" y="3127"/>
                        <a:pt x="4208" y="3079"/>
                        <a:pt x="4251" y="3033"/>
                      </a:cubicBezTo>
                      <a:cubicBezTo>
                        <a:pt x="4299" y="2981"/>
                        <a:pt x="4335" y="2950"/>
                        <a:pt x="4407" y="2954"/>
                      </a:cubicBezTo>
                      <a:moveTo>
                        <a:pt x="4126" y="4311"/>
                      </a:moveTo>
                      <a:cubicBezTo>
                        <a:pt x="4076" y="4320"/>
                        <a:pt x="4104" y="4295"/>
                        <a:pt x="4095" y="4206"/>
                      </a:cubicBezTo>
                      <a:cubicBezTo>
                        <a:pt x="4171" y="4188"/>
                        <a:pt x="4171" y="4188"/>
                        <a:pt x="4171" y="4188"/>
                      </a:cubicBezTo>
                      <a:cubicBezTo>
                        <a:pt x="4171" y="4188"/>
                        <a:pt x="4205" y="4203"/>
                        <a:pt x="4205" y="4248"/>
                      </a:cubicBezTo>
                      <a:cubicBezTo>
                        <a:pt x="4205" y="4292"/>
                        <a:pt x="4177" y="4301"/>
                        <a:pt x="4126" y="4311"/>
                      </a:cubicBezTo>
                      <a:moveTo>
                        <a:pt x="4006" y="4743"/>
                      </a:moveTo>
                      <a:cubicBezTo>
                        <a:pt x="4006" y="4731"/>
                        <a:pt x="4006" y="4731"/>
                        <a:pt x="4006" y="4731"/>
                      </a:cubicBezTo>
                      <a:cubicBezTo>
                        <a:pt x="4047" y="4678"/>
                        <a:pt x="4107" y="4490"/>
                        <a:pt x="4191" y="4617"/>
                      </a:cubicBezTo>
                      <a:cubicBezTo>
                        <a:pt x="4260" y="4721"/>
                        <a:pt x="4057" y="4718"/>
                        <a:pt x="4006" y="4743"/>
                      </a:cubicBezTo>
                      <a:moveTo>
                        <a:pt x="4167" y="4099"/>
                      </a:moveTo>
                      <a:cubicBezTo>
                        <a:pt x="4205" y="4031"/>
                        <a:pt x="4243" y="3946"/>
                        <a:pt x="4319" y="3915"/>
                      </a:cubicBezTo>
                      <a:cubicBezTo>
                        <a:pt x="4342" y="3920"/>
                        <a:pt x="4342" y="3920"/>
                        <a:pt x="4342" y="3920"/>
                      </a:cubicBezTo>
                      <a:cubicBezTo>
                        <a:pt x="4370" y="3998"/>
                        <a:pt x="4351" y="4084"/>
                        <a:pt x="4378" y="4164"/>
                      </a:cubicBezTo>
                      <a:cubicBezTo>
                        <a:pt x="4332" y="4102"/>
                        <a:pt x="4237" y="4100"/>
                        <a:pt x="4167" y="4099"/>
                      </a:cubicBezTo>
                      <a:moveTo>
                        <a:pt x="4234" y="2940"/>
                      </a:moveTo>
                      <a:cubicBezTo>
                        <a:pt x="4177" y="2987"/>
                        <a:pt x="4038" y="3114"/>
                        <a:pt x="4029" y="3123"/>
                      </a:cubicBezTo>
                      <a:cubicBezTo>
                        <a:pt x="4019" y="3133"/>
                        <a:pt x="3981" y="3063"/>
                        <a:pt x="3997" y="2984"/>
                      </a:cubicBezTo>
                      <a:cubicBezTo>
                        <a:pt x="4013" y="2915"/>
                        <a:pt x="4013" y="2915"/>
                        <a:pt x="4013" y="2915"/>
                      </a:cubicBezTo>
                      <a:cubicBezTo>
                        <a:pt x="4095" y="2880"/>
                        <a:pt x="4199" y="2814"/>
                        <a:pt x="4234" y="2839"/>
                      </a:cubicBezTo>
                      <a:cubicBezTo>
                        <a:pt x="4269" y="2864"/>
                        <a:pt x="4291" y="2893"/>
                        <a:pt x="4234" y="2940"/>
                      </a:cubicBezTo>
                      <a:moveTo>
                        <a:pt x="3710" y="4567"/>
                      </a:moveTo>
                      <a:cubicBezTo>
                        <a:pt x="3735" y="4516"/>
                        <a:pt x="3779" y="4538"/>
                        <a:pt x="3826" y="4560"/>
                      </a:cubicBezTo>
                      <a:cubicBezTo>
                        <a:pt x="3874" y="4525"/>
                        <a:pt x="3874" y="4525"/>
                        <a:pt x="3874" y="4525"/>
                      </a:cubicBezTo>
                      <a:cubicBezTo>
                        <a:pt x="3874" y="4525"/>
                        <a:pt x="3909" y="4525"/>
                        <a:pt x="3905" y="4557"/>
                      </a:cubicBezTo>
                      <a:cubicBezTo>
                        <a:pt x="3902" y="4589"/>
                        <a:pt x="3912" y="4642"/>
                        <a:pt x="3883" y="4677"/>
                      </a:cubicBezTo>
                      <a:cubicBezTo>
                        <a:pt x="3855" y="4712"/>
                        <a:pt x="3785" y="4721"/>
                        <a:pt x="3722" y="4699"/>
                      </a:cubicBezTo>
                      <a:cubicBezTo>
                        <a:pt x="3659" y="4677"/>
                        <a:pt x="3684" y="4617"/>
                        <a:pt x="3710" y="4567"/>
                      </a:cubicBezTo>
                      <a:moveTo>
                        <a:pt x="3771" y="4976"/>
                      </a:moveTo>
                      <a:cubicBezTo>
                        <a:pt x="3803" y="4898"/>
                        <a:pt x="3891" y="4890"/>
                        <a:pt x="3981" y="4907"/>
                      </a:cubicBezTo>
                      <a:cubicBezTo>
                        <a:pt x="4071" y="4925"/>
                        <a:pt x="4142" y="5008"/>
                        <a:pt x="4225" y="5048"/>
                      </a:cubicBezTo>
                      <a:cubicBezTo>
                        <a:pt x="4188" y="5032"/>
                        <a:pt x="4188" y="5032"/>
                        <a:pt x="4188" y="5032"/>
                      </a:cubicBezTo>
                      <a:cubicBezTo>
                        <a:pt x="4161" y="5140"/>
                        <a:pt x="4043" y="5049"/>
                        <a:pt x="3989" y="5098"/>
                      </a:cubicBezTo>
                      <a:cubicBezTo>
                        <a:pt x="3964" y="5121"/>
                        <a:pt x="3972" y="5186"/>
                        <a:pt x="4002" y="5203"/>
                      </a:cubicBezTo>
                      <a:cubicBezTo>
                        <a:pt x="4020" y="5214"/>
                        <a:pt x="4091" y="5200"/>
                        <a:pt x="4119" y="5206"/>
                      </a:cubicBezTo>
                      <a:cubicBezTo>
                        <a:pt x="4133" y="5254"/>
                        <a:pt x="4065" y="5284"/>
                        <a:pt x="4025" y="5281"/>
                      </a:cubicBezTo>
                      <a:cubicBezTo>
                        <a:pt x="3977" y="5277"/>
                        <a:pt x="3941" y="5231"/>
                        <a:pt x="3910" y="5200"/>
                      </a:cubicBezTo>
                      <a:cubicBezTo>
                        <a:pt x="3856" y="5147"/>
                        <a:pt x="3846" y="5069"/>
                        <a:pt x="3788" y="5028"/>
                      </a:cubicBezTo>
                      <a:cubicBezTo>
                        <a:pt x="3780" y="5022"/>
                        <a:pt x="3766" y="4987"/>
                        <a:pt x="3771" y="4976"/>
                      </a:cubicBezTo>
                      <a:moveTo>
                        <a:pt x="3956" y="5437"/>
                      </a:moveTo>
                      <a:cubicBezTo>
                        <a:pt x="4001" y="5411"/>
                        <a:pt x="4047" y="5399"/>
                        <a:pt x="4084" y="5363"/>
                      </a:cubicBezTo>
                      <a:cubicBezTo>
                        <a:pt x="4115" y="5331"/>
                        <a:pt x="4145" y="5280"/>
                        <a:pt x="4217" y="5280"/>
                      </a:cubicBezTo>
                      <a:cubicBezTo>
                        <a:pt x="4220" y="5280"/>
                        <a:pt x="4219" y="5280"/>
                        <a:pt x="4217" y="5280"/>
                      </a:cubicBezTo>
                      <a:cubicBezTo>
                        <a:pt x="4286" y="5269"/>
                        <a:pt x="4472" y="5419"/>
                        <a:pt x="4412" y="5502"/>
                      </a:cubicBezTo>
                      <a:cubicBezTo>
                        <a:pt x="4362" y="5571"/>
                        <a:pt x="4163" y="5528"/>
                        <a:pt x="4089" y="5546"/>
                      </a:cubicBezTo>
                      <a:cubicBezTo>
                        <a:pt x="4037" y="5558"/>
                        <a:pt x="3954" y="5600"/>
                        <a:pt x="3905" y="5560"/>
                      </a:cubicBezTo>
                      <a:cubicBezTo>
                        <a:pt x="3847" y="5512"/>
                        <a:pt x="3908" y="5464"/>
                        <a:pt x="3956" y="5437"/>
                      </a:cubicBezTo>
                      <a:moveTo>
                        <a:pt x="5062" y="4010"/>
                      </a:moveTo>
                      <a:cubicBezTo>
                        <a:pt x="5114" y="4037"/>
                        <a:pt x="5161" y="3989"/>
                        <a:pt x="5197" y="4048"/>
                      </a:cubicBezTo>
                      <a:cubicBezTo>
                        <a:pt x="5233" y="4108"/>
                        <a:pt x="5146" y="4284"/>
                        <a:pt x="5065" y="4275"/>
                      </a:cubicBezTo>
                      <a:cubicBezTo>
                        <a:pt x="4951" y="4261"/>
                        <a:pt x="5015" y="4082"/>
                        <a:pt x="5072" y="4030"/>
                      </a:cubicBezTo>
                      <a:cubicBezTo>
                        <a:pt x="5051" y="4003"/>
                        <a:pt x="5051" y="4003"/>
                        <a:pt x="5051" y="4003"/>
                      </a:cubicBezTo>
                      <a:cubicBezTo>
                        <a:pt x="5034" y="3990"/>
                        <a:pt x="5023" y="3973"/>
                        <a:pt x="5015" y="3954"/>
                      </a:cubicBezTo>
                      <a:cubicBezTo>
                        <a:pt x="4812" y="3681"/>
                        <a:pt x="4812" y="3681"/>
                        <a:pt x="4812" y="3681"/>
                      </a:cubicBezTo>
                      <a:cubicBezTo>
                        <a:pt x="4872" y="3738"/>
                        <a:pt x="4940" y="3812"/>
                        <a:pt x="4989" y="3898"/>
                      </a:cubicBezTo>
                      <a:cubicBezTo>
                        <a:pt x="4999" y="3916"/>
                        <a:pt x="5006" y="3935"/>
                        <a:pt x="5015" y="3954"/>
                      </a:cubicBezTo>
                      <a:cubicBezTo>
                        <a:pt x="5051" y="4003"/>
                        <a:pt x="5051" y="4003"/>
                        <a:pt x="5051" y="4003"/>
                      </a:cubicBezTo>
                      <a:cubicBezTo>
                        <a:pt x="5055" y="4005"/>
                        <a:pt x="5058" y="4008"/>
                        <a:pt x="5062" y="4010"/>
                      </a:cubicBezTo>
                      <a:moveTo>
                        <a:pt x="4975" y="3272"/>
                      </a:moveTo>
                      <a:cubicBezTo>
                        <a:pt x="5101" y="3246"/>
                        <a:pt x="5138" y="3338"/>
                        <a:pt x="5139" y="3415"/>
                      </a:cubicBezTo>
                      <a:cubicBezTo>
                        <a:pt x="5140" y="3460"/>
                        <a:pt x="4968" y="3543"/>
                        <a:pt x="4935" y="3508"/>
                      </a:cubicBezTo>
                      <a:cubicBezTo>
                        <a:pt x="4927" y="3514"/>
                        <a:pt x="4930" y="3506"/>
                        <a:pt x="4929" y="3499"/>
                      </a:cubicBezTo>
                      <a:cubicBezTo>
                        <a:pt x="4807" y="3651"/>
                        <a:pt x="4807" y="3651"/>
                        <a:pt x="4807" y="3651"/>
                      </a:cubicBezTo>
                      <a:cubicBezTo>
                        <a:pt x="4738" y="3529"/>
                        <a:pt x="4834" y="3300"/>
                        <a:pt x="4975" y="3272"/>
                      </a:cubicBezTo>
                      <a:moveTo>
                        <a:pt x="5060" y="2569"/>
                      </a:moveTo>
                      <a:cubicBezTo>
                        <a:pt x="5042" y="2597"/>
                        <a:pt x="4975" y="2666"/>
                        <a:pt x="4942" y="2665"/>
                      </a:cubicBezTo>
                      <a:cubicBezTo>
                        <a:pt x="4882" y="2664"/>
                        <a:pt x="4867" y="2568"/>
                        <a:pt x="4872" y="2520"/>
                      </a:cubicBezTo>
                      <a:cubicBezTo>
                        <a:pt x="4907" y="2441"/>
                        <a:pt x="4907" y="2441"/>
                        <a:pt x="4907" y="2441"/>
                      </a:cubicBezTo>
                      <a:cubicBezTo>
                        <a:pt x="4962" y="2421"/>
                        <a:pt x="4997" y="2399"/>
                        <a:pt x="5055" y="2432"/>
                      </a:cubicBezTo>
                      <a:cubicBezTo>
                        <a:pt x="5108" y="2461"/>
                        <a:pt x="5093" y="2517"/>
                        <a:pt x="5060" y="2569"/>
                      </a:cubicBezTo>
                      <a:moveTo>
                        <a:pt x="5276" y="1266"/>
                      </a:moveTo>
                      <a:cubicBezTo>
                        <a:pt x="5270" y="1288"/>
                        <a:pt x="5235" y="1244"/>
                        <a:pt x="5204" y="1332"/>
                      </a:cubicBezTo>
                      <a:cubicBezTo>
                        <a:pt x="5172" y="1421"/>
                        <a:pt x="5156" y="1452"/>
                        <a:pt x="5131" y="1446"/>
                      </a:cubicBezTo>
                      <a:cubicBezTo>
                        <a:pt x="5106" y="1440"/>
                        <a:pt x="5131" y="1430"/>
                        <a:pt x="5121" y="1376"/>
                      </a:cubicBezTo>
                      <a:cubicBezTo>
                        <a:pt x="5112" y="1323"/>
                        <a:pt x="5099" y="1310"/>
                        <a:pt x="5115" y="1263"/>
                      </a:cubicBezTo>
                      <a:cubicBezTo>
                        <a:pt x="5131" y="1215"/>
                        <a:pt x="5219" y="1152"/>
                        <a:pt x="5219" y="1152"/>
                      </a:cubicBezTo>
                      <a:cubicBezTo>
                        <a:pt x="5282" y="1149"/>
                        <a:pt x="5282" y="1244"/>
                        <a:pt x="5276" y="1266"/>
                      </a:cubicBezTo>
                      <a:moveTo>
                        <a:pt x="5125" y="827"/>
                      </a:moveTo>
                      <a:cubicBezTo>
                        <a:pt x="5166" y="805"/>
                        <a:pt x="5191" y="890"/>
                        <a:pt x="5226" y="922"/>
                      </a:cubicBezTo>
                      <a:cubicBezTo>
                        <a:pt x="5226" y="922"/>
                        <a:pt x="5181" y="950"/>
                        <a:pt x="5128" y="937"/>
                      </a:cubicBezTo>
                      <a:cubicBezTo>
                        <a:pt x="5074" y="925"/>
                        <a:pt x="5083" y="849"/>
                        <a:pt x="5125" y="827"/>
                      </a:cubicBezTo>
                      <a:moveTo>
                        <a:pt x="4897" y="1702"/>
                      </a:moveTo>
                      <a:cubicBezTo>
                        <a:pt x="5023" y="1632"/>
                        <a:pt x="5014" y="1692"/>
                        <a:pt x="5039" y="1699"/>
                      </a:cubicBezTo>
                      <a:cubicBezTo>
                        <a:pt x="5065" y="1705"/>
                        <a:pt x="5068" y="1654"/>
                        <a:pt x="5083" y="1620"/>
                      </a:cubicBezTo>
                      <a:cubicBezTo>
                        <a:pt x="5099" y="1585"/>
                        <a:pt x="5118" y="1591"/>
                        <a:pt x="5178" y="1579"/>
                      </a:cubicBezTo>
                      <a:cubicBezTo>
                        <a:pt x="5238" y="1566"/>
                        <a:pt x="5270" y="1500"/>
                        <a:pt x="5270" y="1500"/>
                      </a:cubicBezTo>
                      <a:cubicBezTo>
                        <a:pt x="5270" y="1500"/>
                        <a:pt x="5317" y="1455"/>
                        <a:pt x="5342" y="1481"/>
                      </a:cubicBezTo>
                      <a:cubicBezTo>
                        <a:pt x="5368" y="1506"/>
                        <a:pt x="5314" y="1601"/>
                        <a:pt x="5216" y="1718"/>
                      </a:cubicBezTo>
                      <a:cubicBezTo>
                        <a:pt x="5118" y="1834"/>
                        <a:pt x="5014" y="1857"/>
                        <a:pt x="4922" y="1869"/>
                      </a:cubicBezTo>
                      <a:cubicBezTo>
                        <a:pt x="4831" y="1882"/>
                        <a:pt x="4878" y="1809"/>
                        <a:pt x="4897" y="1702"/>
                      </a:cubicBezTo>
                      <a:moveTo>
                        <a:pt x="4796" y="2134"/>
                      </a:moveTo>
                      <a:cubicBezTo>
                        <a:pt x="4827" y="2087"/>
                        <a:pt x="4877" y="2069"/>
                        <a:pt x="4929" y="2059"/>
                      </a:cubicBezTo>
                      <a:cubicBezTo>
                        <a:pt x="5039" y="2037"/>
                        <a:pt x="5127" y="2092"/>
                        <a:pt x="5137" y="2204"/>
                      </a:cubicBezTo>
                      <a:cubicBezTo>
                        <a:pt x="5141" y="2252"/>
                        <a:pt x="5149" y="2315"/>
                        <a:pt x="5099" y="2330"/>
                      </a:cubicBezTo>
                      <a:cubicBezTo>
                        <a:pt x="5085" y="2335"/>
                        <a:pt x="5045" y="2318"/>
                        <a:pt x="5025" y="2319"/>
                      </a:cubicBezTo>
                      <a:cubicBezTo>
                        <a:pt x="5004" y="2320"/>
                        <a:pt x="4979" y="2335"/>
                        <a:pt x="4959" y="2342"/>
                      </a:cubicBezTo>
                      <a:cubicBezTo>
                        <a:pt x="4870" y="2370"/>
                        <a:pt x="4797" y="2468"/>
                        <a:pt x="4725" y="2362"/>
                      </a:cubicBezTo>
                      <a:cubicBezTo>
                        <a:pt x="4651" y="2253"/>
                        <a:pt x="4672" y="2161"/>
                        <a:pt x="4796" y="2134"/>
                      </a:cubicBezTo>
                      <a:moveTo>
                        <a:pt x="4660" y="1541"/>
                      </a:moveTo>
                      <a:cubicBezTo>
                        <a:pt x="4752" y="1588"/>
                        <a:pt x="4752" y="1588"/>
                        <a:pt x="4752" y="1588"/>
                      </a:cubicBezTo>
                      <a:cubicBezTo>
                        <a:pt x="4752" y="1588"/>
                        <a:pt x="4736" y="1648"/>
                        <a:pt x="4708" y="1654"/>
                      </a:cubicBezTo>
                      <a:cubicBezTo>
                        <a:pt x="4679" y="1661"/>
                        <a:pt x="4638" y="1594"/>
                        <a:pt x="4660" y="1541"/>
                      </a:cubicBezTo>
                      <a:moveTo>
                        <a:pt x="4673" y="3101"/>
                      </a:moveTo>
                      <a:cubicBezTo>
                        <a:pt x="4686" y="3104"/>
                        <a:pt x="4686" y="3104"/>
                        <a:pt x="4686" y="3104"/>
                      </a:cubicBezTo>
                      <a:cubicBezTo>
                        <a:pt x="4686" y="3104"/>
                        <a:pt x="4711" y="3183"/>
                        <a:pt x="4714" y="3230"/>
                      </a:cubicBezTo>
                      <a:cubicBezTo>
                        <a:pt x="4717" y="3278"/>
                        <a:pt x="4752" y="3294"/>
                        <a:pt x="4752" y="3294"/>
                      </a:cubicBezTo>
                      <a:cubicBezTo>
                        <a:pt x="4752" y="3294"/>
                        <a:pt x="4742" y="3313"/>
                        <a:pt x="4701" y="3347"/>
                      </a:cubicBezTo>
                      <a:cubicBezTo>
                        <a:pt x="4660" y="3382"/>
                        <a:pt x="4654" y="3363"/>
                        <a:pt x="4619" y="3328"/>
                      </a:cubicBezTo>
                      <a:cubicBezTo>
                        <a:pt x="4584" y="3294"/>
                        <a:pt x="4638" y="3164"/>
                        <a:pt x="4673" y="3101"/>
                      </a:cubicBezTo>
                      <a:moveTo>
                        <a:pt x="4619" y="1939"/>
                      </a:moveTo>
                      <a:cubicBezTo>
                        <a:pt x="4619" y="1939"/>
                        <a:pt x="4629" y="2018"/>
                        <a:pt x="4626" y="2081"/>
                      </a:cubicBezTo>
                      <a:cubicBezTo>
                        <a:pt x="4622" y="2144"/>
                        <a:pt x="4562" y="2150"/>
                        <a:pt x="4468" y="2191"/>
                      </a:cubicBezTo>
                      <a:cubicBezTo>
                        <a:pt x="4509" y="2065"/>
                        <a:pt x="4509" y="2065"/>
                        <a:pt x="4509" y="2065"/>
                      </a:cubicBezTo>
                      <a:cubicBezTo>
                        <a:pt x="4531" y="1999"/>
                        <a:pt x="4619" y="1939"/>
                        <a:pt x="4619" y="1939"/>
                      </a:cubicBezTo>
                      <a:moveTo>
                        <a:pt x="4458" y="1563"/>
                      </a:moveTo>
                      <a:cubicBezTo>
                        <a:pt x="4515" y="1629"/>
                        <a:pt x="4521" y="1784"/>
                        <a:pt x="4493" y="1812"/>
                      </a:cubicBezTo>
                      <a:cubicBezTo>
                        <a:pt x="4464" y="1841"/>
                        <a:pt x="4306" y="1781"/>
                        <a:pt x="4297" y="1695"/>
                      </a:cubicBezTo>
                      <a:cubicBezTo>
                        <a:pt x="4288" y="1610"/>
                        <a:pt x="4408" y="1579"/>
                        <a:pt x="4458" y="1563"/>
                      </a:cubicBezTo>
                      <a:moveTo>
                        <a:pt x="4184" y="861"/>
                      </a:moveTo>
                      <a:cubicBezTo>
                        <a:pt x="4224" y="833"/>
                        <a:pt x="4284" y="825"/>
                        <a:pt x="4325" y="856"/>
                      </a:cubicBezTo>
                      <a:cubicBezTo>
                        <a:pt x="4354" y="877"/>
                        <a:pt x="4366" y="921"/>
                        <a:pt x="4366" y="953"/>
                      </a:cubicBezTo>
                      <a:cubicBezTo>
                        <a:pt x="4365" y="991"/>
                        <a:pt x="4328" y="1035"/>
                        <a:pt x="4336" y="1062"/>
                      </a:cubicBezTo>
                      <a:cubicBezTo>
                        <a:pt x="4134" y="1023"/>
                        <a:pt x="4134" y="1023"/>
                        <a:pt x="4134" y="1023"/>
                      </a:cubicBezTo>
                      <a:cubicBezTo>
                        <a:pt x="4134" y="962"/>
                        <a:pt x="4130" y="900"/>
                        <a:pt x="4184" y="861"/>
                      </a:cubicBezTo>
                      <a:moveTo>
                        <a:pt x="3887" y="1263"/>
                      </a:moveTo>
                      <a:cubicBezTo>
                        <a:pt x="3903" y="1218"/>
                        <a:pt x="4021" y="1183"/>
                        <a:pt x="4063" y="1181"/>
                      </a:cubicBezTo>
                      <a:cubicBezTo>
                        <a:pt x="4074" y="1176"/>
                        <a:pt x="4077" y="1179"/>
                        <a:pt x="4089" y="1176"/>
                      </a:cubicBezTo>
                      <a:cubicBezTo>
                        <a:pt x="4133" y="1164"/>
                        <a:pt x="4195" y="1173"/>
                        <a:pt x="4234" y="1204"/>
                      </a:cubicBezTo>
                      <a:cubicBezTo>
                        <a:pt x="4292" y="1250"/>
                        <a:pt x="4272" y="1265"/>
                        <a:pt x="4235" y="1309"/>
                      </a:cubicBezTo>
                      <a:cubicBezTo>
                        <a:pt x="4163" y="1393"/>
                        <a:pt x="4177" y="1532"/>
                        <a:pt x="4070" y="1577"/>
                      </a:cubicBezTo>
                      <a:cubicBezTo>
                        <a:pt x="3925" y="1638"/>
                        <a:pt x="3977" y="1494"/>
                        <a:pt x="3942" y="1402"/>
                      </a:cubicBezTo>
                      <a:cubicBezTo>
                        <a:pt x="3928" y="1365"/>
                        <a:pt x="3874" y="1301"/>
                        <a:pt x="3887" y="1263"/>
                      </a:cubicBezTo>
                      <a:moveTo>
                        <a:pt x="4046" y="1969"/>
                      </a:moveTo>
                      <a:cubicBezTo>
                        <a:pt x="4119" y="2011"/>
                        <a:pt x="4142" y="2112"/>
                        <a:pt x="4215" y="2166"/>
                      </a:cubicBezTo>
                      <a:cubicBezTo>
                        <a:pt x="4290" y="2222"/>
                        <a:pt x="4344" y="2269"/>
                        <a:pt x="4316" y="2375"/>
                      </a:cubicBezTo>
                      <a:cubicBezTo>
                        <a:pt x="4297" y="2449"/>
                        <a:pt x="4203" y="2532"/>
                        <a:pt x="4146" y="2589"/>
                      </a:cubicBezTo>
                      <a:cubicBezTo>
                        <a:pt x="4083" y="2652"/>
                        <a:pt x="3939" y="2724"/>
                        <a:pt x="3850" y="2676"/>
                      </a:cubicBezTo>
                      <a:cubicBezTo>
                        <a:pt x="3795" y="2647"/>
                        <a:pt x="3704" y="2514"/>
                        <a:pt x="3690" y="2457"/>
                      </a:cubicBezTo>
                      <a:cubicBezTo>
                        <a:pt x="3666" y="2355"/>
                        <a:pt x="3668" y="2247"/>
                        <a:pt x="3634" y="2147"/>
                      </a:cubicBezTo>
                      <a:cubicBezTo>
                        <a:pt x="3602" y="2054"/>
                        <a:pt x="3609" y="1909"/>
                        <a:pt x="3741" y="1920"/>
                      </a:cubicBezTo>
                      <a:cubicBezTo>
                        <a:pt x="3814" y="1899"/>
                        <a:pt x="3983" y="1932"/>
                        <a:pt x="4046" y="1969"/>
                      </a:cubicBezTo>
                      <a:moveTo>
                        <a:pt x="3025" y="933"/>
                      </a:moveTo>
                      <a:cubicBezTo>
                        <a:pt x="3046" y="881"/>
                        <a:pt x="3115" y="869"/>
                        <a:pt x="3154" y="840"/>
                      </a:cubicBezTo>
                      <a:cubicBezTo>
                        <a:pt x="3201" y="803"/>
                        <a:pt x="3193" y="756"/>
                        <a:pt x="3228" y="719"/>
                      </a:cubicBezTo>
                      <a:cubicBezTo>
                        <a:pt x="3268" y="677"/>
                        <a:pt x="3335" y="685"/>
                        <a:pt x="3384" y="694"/>
                      </a:cubicBezTo>
                      <a:cubicBezTo>
                        <a:pt x="3408" y="695"/>
                        <a:pt x="3543" y="732"/>
                        <a:pt x="3509" y="791"/>
                      </a:cubicBezTo>
                      <a:cubicBezTo>
                        <a:pt x="3482" y="837"/>
                        <a:pt x="3460" y="904"/>
                        <a:pt x="3419" y="942"/>
                      </a:cubicBezTo>
                      <a:cubicBezTo>
                        <a:pt x="3354" y="1002"/>
                        <a:pt x="3191" y="1029"/>
                        <a:pt x="3103" y="1023"/>
                      </a:cubicBezTo>
                      <a:cubicBezTo>
                        <a:pt x="3049" y="1019"/>
                        <a:pt x="3001" y="993"/>
                        <a:pt x="3025" y="933"/>
                      </a:cubicBezTo>
                      <a:moveTo>
                        <a:pt x="2300" y="1179"/>
                      </a:moveTo>
                      <a:cubicBezTo>
                        <a:pt x="2442" y="1105"/>
                        <a:pt x="2648" y="1117"/>
                        <a:pt x="2800" y="1140"/>
                      </a:cubicBezTo>
                      <a:cubicBezTo>
                        <a:pt x="2877" y="1143"/>
                        <a:pt x="2946" y="1106"/>
                        <a:pt x="3021" y="1098"/>
                      </a:cubicBezTo>
                      <a:cubicBezTo>
                        <a:pt x="3099" y="1091"/>
                        <a:pt x="3168" y="1123"/>
                        <a:pt x="3242" y="1135"/>
                      </a:cubicBezTo>
                      <a:cubicBezTo>
                        <a:pt x="3327" y="1149"/>
                        <a:pt x="3379" y="1150"/>
                        <a:pt x="3442" y="1091"/>
                      </a:cubicBezTo>
                      <a:cubicBezTo>
                        <a:pt x="3504" y="1033"/>
                        <a:pt x="3549" y="982"/>
                        <a:pt x="3634" y="1015"/>
                      </a:cubicBezTo>
                      <a:cubicBezTo>
                        <a:pt x="3737" y="1055"/>
                        <a:pt x="3827" y="1156"/>
                        <a:pt x="3711" y="1239"/>
                      </a:cubicBezTo>
                      <a:cubicBezTo>
                        <a:pt x="3633" y="1295"/>
                        <a:pt x="3505" y="1281"/>
                        <a:pt x="3413" y="1296"/>
                      </a:cubicBezTo>
                      <a:cubicBezTo>
                        <a:pt x="3330" y="1309"/>
                        <a:pt x="3175" y="1359"/>
                        <a:pt x="3098" y="1324"/>
                      </a:cubicBezTo>
                      <a:cubicBezTo>
                        <a:pt x="3063" y="1309"/>
                        <a:pt x="3050" y="1250"/>
                        <a:pt x="3002" y="1256"/>
                      </a:cubicBezTo>
                      <a:cubicBezTo>
                        <a:pt x="2948" y="1264"/>
                        <a:pt x="2988" y="1333"/>
                        <a:pt x="2914" y="1345"/>
                      </a:cubicBezTo>
                      <a:cubicBezTo>
                        <a:pt x="2840" y="1357"/>
                        <a:pt x="2839" y="1286"/>
                        <a:pt x="2781" y="1275"/>
                      </a:cubicBezTo>
                      <a:cubicBezTo>
                        <a:pt x="2718" y="1264"/>
                        <a:pt x="2688" y="1331"/>
                        <a:pt x="2650" y="1364"/>
                      </a:cubicBezTo>
                      <a:cubicBezTo>
                        <a:pt x="2554" y="1447"/>
                        <a:pt x="2422" y="1455"/>
                        <a:pt x="2307" y="1414"/>
                      </a:cubicBezTo>
                      <a:cubicBezTo>
                        <a:pt x="2254" y="1396"/>
                        <a:pt x="2193" y="1379"/>
                        <a:pt x="2193" y="1313"/>
                      </a:cubicBezTo>
                      <a:cubicBezTo>
                        <a:pt x="2193" y="1257"/>
                        <a:pt x="2256" y="1203"/>
                        <a:pt x="2300" y="1179"/>
                      </a:cubicBezTo>
                      <a:moveTo>
                        <a:pt x="2081" y="2645"/>
                      </a:moveTo>
                      <a:cubicBezTo>
                        <a:pt x="2108" y="2593"/>
                        <a:pt x="2197" y="2511"/>
                        <a:pt x="2269" y="2500"/>
                      </a:cubicBezTo>
                      <a:cubicBezTo>
                        <a:pt x="2500" y="2458"/>
                        <a:pt x="2331" y="2750"/>
                        <a:pt x="2233" y="2858"/>
                      </a:cubicBezTo>
                      <a:cubicBezTo>
                        <a:pt x="2222" y="2870"/>
                        <a:pt x="2187" y="2872"/>
                        <a:pt x="2179" y="2864"/>
                      </a:cubicBezTo>
                      <a:cubicBezTo>
                        <a:pt x="2118" y="2803"/>
                        <a:pt x="2038" y="2729"/>
                        <a:pt x="2081" y="2645"/>
                      </a:cubicBezTo>
                      <a:moveTo>
                        <a:pt x="1943" y="2240"/>
                      </a:moveTo>
                      <a:cubicBezTo>
                        <a:pt x="1992" y="2277"/>
                        <a:pt x="2010" y="2316"/>
                        <a:pt x="2018" y="2375"/>
                      </a:cubicBezTo>
                      <a:cubicBezTo>
                        <a:pt x="2044" y="2569"/>
                        <a:pt x="1853" y="2461"/>
                        <a:pt x="1762" y="2544"/>
                      </a:cubicBezTo>
                      <a:cubicBezTo>
                        <a:pt x="1699" y="2601"/>
                        <a:pt x="1689" y="2763"/>
                        <a:pt x="1605" y="2790"/>
                      </a:cubicBezTo>
                      <a:cubicBezTo>
                        <a:pt x="1461" y="2835"/>
                        <a:pt x="1554" y="2610"/>
                        <a:pt x="1586" y="2563"/>
                      </a:cubicBezTo>
                      <a:cubicBezTo>
                        <a:pt x="1611" y="2525"/>
                        <a:pt x="1662" y="2483"/>
                        <a:pt x="1670" y="2438"/>
                      </a:cubicBezTo>
                      <a:cubicBezTo>
                        <a:pt x="1677" y="2392"/>
                        <a:pt x="1640" y="2332"/>
                        <a:pt x="1620" y="2292"/>
                      </a:cubicBezTo>
                      <a:cubicBezTo>
                        <a:pt x="1591" y="2231"/>
                        <a:pt x="1575" y="2200"/>
                        <a:pt x="1655" y="2184"/>
                      </a:cubicBezTo>
                      <a:cubicBezTo>
                        <a:pt x="1700" y="2175"/>
                        <a:pt x="1750" y="2193"/>
                        <a:pt x="1795" y="2198"/>
                      </a:cubicBezTo>
                      <a:cubicBezTo>
                        <a:pt x="1789" y="2191"/>
                        <a:pt x="1789" y="2191"/>
                        <a:pt x="1789" y="2191"/>
                      </a:cubicBezTo>
                      <a:cubicBezTo>
                        <a:pt x="1838" y="2212"/>
                        <a:pt x="1892" y="2202"/>
                        <a:pt x="1943" y="2240"/>
                      </a:cubicBezTo>
                      <a:moveTo>
                        <a:pt x="1861" y="1731"/>
                      </a:moveTo>
                      <a:cubicBezTo>
                        <a:pt x="1847" y="1825"/>
                        <a:pt x="1794" y="1893"/>
                        <a:pt x="1697" y="1919"/>
                      </a:cubicBezTo>
                      <a:cubicBezTo>
                        <a:pt x="1685" y="1922"/>
                        <a:pt x="1651" y="1935"/>
                        <a:pt x="1641" y="1933"/>
                      </a:cubicBezTo>
                      <a:cubicBezTo>
                        <a:pt x="1621" y="1929"/>
                        <a:pt x="1618" y="1915"/>
                        <a:pt x="1613" y="1891"/>
                      </a:cubicBezTo>
                      <a:cubicBezTo>
                        <a:pt x="1604" y="1850"/>
                        <a:pt x="1609" y="1814"/>
                        <a:pt x="1650" y="1793"/>
                      </a:cubicBezTo>
                      <a:cubicBezTo>
                        <a:pt x="1720" y="1793"/>
                        <a:pt x="1720" y="1793"/>
                        <a:pt x="1720" y="1793"/>
                      </a:cubicBezTo>
                      <a:cubicBezTo>
                        <a:pt x="1747" y="1780"/>
                        <a:pt x="1777" y="1777"/>
                        <a:pt x="1805" y="1767"/>
                      </a:cubicBezTo>
                      <a:cubicBezTo>
                        <a:pt x="1827" y="1759"/>
                        <a:pt x="1842" y="1743"/>
                        <a:pt x="1861" y="1731"/>
                      </a:cubicBezTo>
                      <a:moveTo>
                        <a:pt x="1296" y="1122"/>
                      </a:moveTo>
                      <a:cubicBezTo>
                        <a:pt x="1339" y="1085"/>
                        <a:pt x="1442" y="1038"/>
                        <a:pt x="1502" y="1023"/>
                      </a:cubicBezTo>
                      <a:cubicBezTo>
                        <a:pt x="1574" y="1000"/>
                        <a:pt x="1703" y="1010"/>
                        <a:pt x="1746" y="1086"/>
                      </a:cubicBezTo>
                      <a:cubicBezTo>
                        <a:pt x="1702" y="1160"/>
                        <a:pt x="1631" y="1137"/>
                        <a:pt x="1562" y="1149"/>
                      </a:cubicBezTo>
                      <a:cubicBezTo>
                        <a:pt x="1474" y="1164"/>
                        <a:pt x="1399" y="1267"/>
                        <a:pt x="1307" y="1263"/>
                      </a:cubicBezTo>
                      <a:cubicBezTo>
                        <a:pt x="1209" y="1259"/>
                        <a:pt x="1248" y="1165"/>
                        <a:pt x="1296" y="1122"/>
                      </a:cubicBezTo>
                      <a:moveTo>
                        <a:pt x="1198" y="2261"/>
                      </a:moveTo>
                      <a:cubicBezTo>
                        <a:pt x="1219" y="2204"/>
                        <a:pt x="1192" y="2137"/>
                        <a:pt x="1217" y="2085"/>
                      </a:cubicBezTo>
                      <a:cubicBezTo>
                        <a:pt x="1238" y="2040"/>
                        <a:pt x="1322" y="1985"/>
                        <a:pt x="1346" y="2057"/>
                      </a:cubicBezTo>
                      <a:cubicBezTo>
                        <a:pt x="1358" y="2091"/>
                        <a:pt x="1287" y="2196"/>
                        <a:pt x="1337" y="2219"/>
                      </a:cubicBezTo>
                      <a:cubicBezTo>
                        <a:pt x="1346" y="2251"/>
                        <a:pt x="1346" y="2251"/>
                        <a:pt x="1346" y="2251"/>
                      </a:cubicBezTo>
                      <a:cubicBezTo>
                        <a:pt x="1272" y="2272"/>
                        <a:pt x="1266" y="2362"/>
                        <a:pt x="1216" y="2403"/>
                      </a:cubicBezTo>
                      <a:cubicBezTo>
                        <a:pt x="1144" y="2382"/>
                        <a:pt x="1182" y="2305"/>
                        <a:pt x="1198" y="2261"/>
                      </a:cubicBezTo>
                      <a:moveTo>
                        <a:pt x="1124" y="2718"/>
                      </a:moveTo>
                      <a:cubicBezTo>
                        <a:pt x="1148" y="2727"/>
                        <a:pt x="1159" y="2741"/>
                        <a:pt x="1166" y="2764"/>
                      </a:cubicBezTo>
                      <a:cubicBezTo>
                        <a:pt x="1191" y="2846"/>
                        <a:pt x="1057" y="3112"/>
                        <a:pt x="957" y="3020"/>
                      </a:cubicBezTo>
                      <a:cubicBezTo>
                        <a:pt x="904" y="2971"/>
                        <a:pt x="934" y="2894"/>
                        <a:pt x="964" y="2843"/>
                      </a:cubicBezTo>
                      <a:cubicBezTo>
                        <a:pt x="1000" y="2780"/>
                        <a:pt x="1042" y="2732"/>
                        <a:pt x="1115" y="2732"/>
                      </a:cubicBezTo>
                      <a:lnTo>
                        <a:pt x="1124" y="2718"/>
                      </a:lnTo>
                      <a:close/>
                      <a:moveTo>
                        <a:pt x="1097" y="2247"/>
                      </a:moveTo>
                      <a:cubicBezTo>
                        <a:pt x="1104" y="2310"/>
                        <a:pt x="1057" y="2321"/>
                        <a:pt x="1003" y="2311"/>
                      </a:cubicBezTo>
                      <a:cubicBezTo>
                        <a:pt x="945" y="2301"/>
                        <a:pt x="931" y="2272"/>
                        <a:pt x="945" y="2217"/>
                      </a:cubicBezTo>
                      <a:cubicBezTo>
                        <a:pt x="958" y="2169"/>
                        <a:pt x="986" y="2129"/>
                        <a:pt x="1034" y="2119"/>
                      </a:cubicBezTo>
                      <a:cubicBezTo>
                        <a:pt x="1034" y="2122"/>
                        <a:pt x="1034" y="2122"/>
                        <a:pt x="1034" y="2122"/>
                      </a:cubicBezTo>
                      <a:cubicBezTo>
                        <a:pt x="1074" y="2129"/>
                        <a:pt x="1094" y="2214"/>
                        <a:pt x="1097" y="2247"/>
                      </a:cubicBezTo>
                      <a:moveTo>
                        <a:pt x="864" y="1566"/>
                      </a:moveTo>
                      <a:cubicBezTo>
                        <a:pt x="930" y="1544"/>
                        <a:pt x="1040" y="1561"/>
                        <a:pt x="963" y="1648"/>
                      </a:cubicBezTo>
                      <a:cubicBezTo>
                        <a:pt x="916" y="1702"/>
                        <a:pt x="799" y="1677"/>
                        <a:pt x="735" y="1679"/>
                      </a:cubicBezTo>
                      <a:cubicBezTo>
                        <a:pt x="748" y="1628"/>
                        <a:pt x="813" y="1579"/>
                        <a:pt x="864" y="1566"/>
                      </a:cubicBezTo>
                      <a:moveTo>
                        <a:pt x="478" y="2599"/>
                      </a:moveTo>
                      <a:cubicBezTo>
                        <a:pt x="456" y="2599"/>
                        <a:pt x="432" y="2585"/>
                        <a:pt x="409" y="2583"/>
                      </a:cubicBezTo>
                      <a:cubicBezTo>
                        <a:pt x="385" y="2581"/>
                        <a:pt x="364" y="2586"/>
                        <a:pt x="340" y="2576"/>
                      </a:cubicBezTo>
                      <a:cubicBezTo>
                        <a:pt x="226" y="2527"/>
                        <a:pt x="360" y="2362"/>
                        <a:pt x="450" y="2397"/>
                      </a:cubicBezTo>
                      <a:cubicBezTo>
                        <a:pt x="456" y="2400"/>
                        <a:pt x="456" y="2400"/>
                        <a:pt x="456" y="2400"/>
                      </a:cubicBezTo>
                      <a:cubicBezTo>
                        <a:pt x="478" y="2416"/>
                        <a:pt x="482" y="2448"/>
                        <a:pt x="488" y="2472"/>
                      </a:cubicBezTo>
                      <a:cubicBezTo>
                        <a:pt x="496" y="2508"/>
                        <a:pt x="523" y="2600"/>
                        <a:pt x="478" y="2599"/>
                      </a:cubicBezTo>
                      <a:moveTo>
                        <a:pt x="545" y="2198"/>
                      </a:moveTo>
                      <a:cubicBezTo>
                        <a:pt x="576" y="2223"/>
                        <a:pt x="622" y="2216"/>
                        <a:pt x="657" y="2243"/>
                      </a:cubicBezTo>
                      <a:cubicBezTo>
                        <a:pt x="691" y="2271"/>
                        <a:pt x="713" y="2302"/>
                        <a:pt x="739" y="2337"/>
                      </a:cubicBezTo>
                      <a:cubicBezTo>
                        <a:pt x="779" y="2391"/>
                        <a:pt x="866" y="2464"/>
                        <a:pt x="804" y="2512"/>
                      </a:cubicBezTo>
                      <a:cubicBezTo>
                        <a:pt x="671" y="2616"/>
                        <a:pt x="509" y="2307"/>
                        <a:pt x="545" y="2198"/>
                      </a:cubicBezTo>
                      <a:moveTo>
                        <a:pt x="800" y="3473"/>
                      </a:moveTo>
                      <a:cubicBezTo>
                        <a:pt x="739" y="3483"/>
                        <a:pt x="739" y="3483"/>
                        <a:pt x="739" y="3483"/>
                      </a:cubicBezTo>
                      <a:cubicBezTo>
                        <a:pt x="849" y="3466"/>
                        <a:pt x="1060" y="3135"/>
                        <a:pt x="1157" y="3360"/>
                      </a:cubicBezTo>
                      <a:cubicBezTo>
                        <a:pt x="1189" y="3432"/>
                        <a:pt x="1130" y="3625"/>
                        <a:pt x="1044" y="3637"/>
                      </a:cubicBezTo>
                      <a:cubicBezTo>
                        <a:pt x="976" y="3646"/>
                        <a:pt x="834" y="3523"/>
                        <a:pt x="800" y="3473"/>
                      </a:cubicBezTo>
                      <a:moveTo>
                        <a:pt x="772" y="4124"/>
                      </a:moveTo>
                      <a:cubicBezTo>
                        <a:pt x="804" y="4077"/>
                        <a:pt x="857" y="4004"/>
                        <a:pt x="867" y="4026"/>
                      </a:cubicBezTo>
                      <a:cubicBezTo>
                        <a:pt x="876" y="4049"/>
                        <a:pt x="898" y="4150"/>
                        <a:pt x="914" y="4188"/>
                      </a:cubicBezTo>
                      <a:cubicBezTo>
                        <a:pt x="930" y="4225"/>
                        <a:pt x="927" y="4260"/>
                        <a:pt x="886" y="4292"/>
                      </a:cubicBezTo>
                      <a:cubicBezTo>
                        <a:pt x="845" y="4323"/>
                        <a:pt x="785" y="4257"/>
                        <a:pt x="737" y="4184"/>
                      </a:cubicBezTo>
                      <a:lnTo>
                        <a:pt x="772" y="4124"/>
                      </a:lnTo>
                      <a:close/>
                      <a:moveTo>
                        <a:pt x="782" y="5011"/>
                      </a:moveTo>
                      <a:cubicBezTo>
                        <a:pt x="787" y="5020"/>
                        <a:pt x="787" y="5020"/>
                        <a:pt x="787" y="5020"/>
                      </a:cubicBezTo>
                      <a:cubicBezTo>
                        <a:pt x="795" y="5060"/>
                        <a:pt x="862" y="5068"/>
                        <a:pt x="856" y="5117"/>
                      </a:cubicBezTo>
                      <a:cubicBezTo>
                        <a:pt x="847" y="5200"/>
                        <a:pt x="769" y="5206"/>
                        <a:pt x="731" y="5196"/>
                      </a:cubicBezTo>
                      <a:cubicBezTo>
                        <a:pt x="627" y="5168"/>
                        <a:pt x="725" y="5035"/>
                        <a:pt x="782" y="5011"/>
                      </a:cubicBezTo>
                      <a:moveTo>
                        <a:pt x="720" y="5351"/>
                      </a:moveTo>
                      <a:cubicBezTo>
                        <a:pt x="748" y="5356"/>
                        <a:pt x="799" y="5361"/>
                        <a:pt x="829" y="5356"/>
                      </a:cubicBezTo>
                      <a:cubicBezTo>
                        <a:pt x="861" y="5351"/>
                        <a:pt x="891" y="5322"/>
                        <a:pt x="917" y="5334"/>
                      </a:cubicBezTo>
                      <a:cubicBezTo>
                        <a:pt x="1006" y="5334"/>
                        <a:pt x="1137" y="5262"/>
                        <a:pt x="1208" y="5332"/>
                      </a:cubicBezTo>
                      <a:cubicBezTo>
                        <a:pt x="1248" y="5373"/>
                        <a:pt x="1239" y="5425"/>
                        <a:pt x="1233" y="5476"/>
                      </a:cubicBezTo>
                      <a:cubicBezTo>
                        <a:pt x="1228" y="5532"/>
                        <a:pt x="1241" y="5562"/>
                        <a:pt x="1251" y="5615"/>
                      </a:cubicBezTo>
                      <a:cubicBezTo>
                        <a:pt x="1262" y="5680"/>
                        <a:pt x="1235" y="5709"/>
                        <a:pt x="1178" y="5659"/>
                      </a:cubicBezTo>
                      <a:cubicBezTo>
                        <a:pt x="1134" y="5621"/>
                        <a:pt x="1135" y="5577"/>
                        <a:pt x="1094" y="5653"/>
                      </a:cubicBezTo>
                      <a:cubicBezTo>
                        <a:pt x="1068" y="5703"/>
                        <a:pt x="1078" y="5738"/>
                        <a:pt x="1006" y="5741"/>
                      </a:cubicBezTo>
                      <a:cubicBezTo>
                        <a:pt x="931" y="5745"/>
                        <a:pt x="943" y="5704"/>
                        <a:pt x="906" y="5653"/>
                      </a:cubicBezTo>
                      <a:cubicBezTo>
                        <a:pt x="826" y="5540"/>
                        <a:pt x="519" y="5656"/>
                        <a:pt x="551" y="5445"/>
                      </a:cubicBezTo>
                      <a:cubicBezTo>
                        <a:pt x="555" y="5414"/>
                        <a:pt x="581" y="5356"/>
                        <a:pt x="609" y="5339"/>
                      </a:cubicBezTo>
                      <a:cubicBezTo>
                        <a:pt x="654" y="5312"/>
                        <a:pt x="678" y="5345"/>
                        <a:pt x="720" y="5351"/>
                      </a:cubicBezTo>
                      <a:moveTo>
                        <a:pt x="538" y="5028"/>
                      </a:moveTo>
                      <a:cubicBezTo>
                        <a:pt x="511" y="5015"/>
                        <a:pt x="497" y="4998"/>
                        <a:pt x="469" y="4993"/>
                      </a:cubicBezTo>
                      <a:cubicBezTo>
                        <a:pt x="453" y="4990"/>
                        <a:pt x="410" y="4984"/>
                        <a:pt x="400" y="4971"/>
                      </a:cubicBezTo>
                      <a:cubicBezTo>
                        <a:pt x="385" y="4950"/>
                        <a:pt x="410" y="4915"/>
                        <a:pt x="425" y="4901"/>
                      </a:cubicBezTo>
                      <a:cubicBezTo>
                        <a:pt x="469" y="4863"/>
                        <a:pt x="469" y="4863"/>
                        <a:pt x="469" y="4863"/>
                      </a:cubicBezTo>
                      <a:cubicBezTo>
                        <a:pt x="565" y="4795"/>
                        <a:pt x="651" y="4970"/>
                        <a:pt x="626" y="5043"/>
                      </a:cubicBezTo>
                      <a:cubicBezTo>
                        <a:pt x="598" y="5045"/>
                        <a:pt x="562" y="5039"/>
                        <a:pt x="538" y="5028"/>
                      </a:cubicBezTo>
                      <a:moveTo>
                        <a:pt x="319" y="4301"/>
                      </a:moveTo>
                      <a:cubicBezTo>
                        <a:pt x="352" y="4211"/>
                        <a:pt x="446" y="4125"/>
                        <a:pt x="497" y="4169"/>
                      </a:cubicBezTo>
                      <a:cubicBezTo>
                        <a:pt x="560" y="4221"/>
                        <a:pt x="571" y="4337"/>
                        <a:pt x="589" y="4440"/>
                      </a:cubicBezTo>
                      <a:cubicBezTo>
                        <a:pt x="589" y="4440"/>
                        <a:pt x="589" y="4440"/>
                        <a:pt x="589" y="4440"/>
                      </a:cubicBezTo>
                      <a:cubicBezTo>
                        <a:pt x="633" y="4585"/>
                        <a:pt x="633" y="4585"/>
                        <a:pt x="633" y="4585"/>
                      </a:cubicBezTo>
                      <a:cubicBezTo>
                        <a:pt x="610" y="4549"/>
                        <a:pt x="599" y="4497"/>
                        <a:pt x="589" y="4440"/>
                      </a:cubicBezTo>
                      <a:cubicBezTo>
                        <a:pt x="539" y="4372"/>
                        <a:pt x="249" y="4485"/>
                        <a:pt x="319" y="4301"/>
                      </a:cubicBezTo>
                      <a:moveTo>
                        <a:pt x="133" y="5389"/>
                      </a:moveTo>
                      <a:cubicBezTo>
                        <a:pt x="55" y="5309"/>
                        <a:pt x="194" y="5188"/>
                        <a:pt x="279" y="5198"/>
                      </a:cubicBezTo>
                      <a:cubicBezTo>
                        <a:pt x="302" y="5198"/>
                        <a:pt x="302" y="5198"/>
                        <a:pt x="302" y="5198"/>
                      </a:cubicBezTo>
                      <a:cubicBezTo>
                        <a:pt x="314" y="5237"/>
                        <a:pt x="330" y="5274"/>
                        <a:pt x="333" y="5315"/>
                      </a:cubicBezTo>
                      <a:cubicBezTo>
                        <a:pt x="336" y="5366"/>
                        <a:pt x="328" y="5417"/>
                        <a:pt x="267" y="5426"/>
                      </a:cubicBezTo>
                      <a:cubicBezTo>
                        <a:pt x="224" y="5432"/>
                        <a:pt x="163" y="5419"/>
                        <a:pt x="133" y="5389"/>
                      </a:cubicBezTo>
                      <a:moveTo>
                        <a:pt x="884" y="6580"/>
                      </a:moveTo>
                      <a:cubicBezTo>
                        <a:pt x="812" y="6650"/>
                        <a:pt x="670" y="6655"/>
                        <a:pt x="584" y="6714"/>
                      </a:cubicBezTo>
                      <a:cubicBezTo>
                        <a:pt x="532" y="6751"/>
                        <a:pt x="501" y="6785"/>
                        <a:pt x="437" y="6751"/>
                      </a:cubicBezTo>
                      <a:cubicBezTo>
                        <a:pt x="387" y="6723"/>
                        <a:pt x="335" y="6650"/>
                        <a:pt x="349" y="6588"/>
                      </a:cubicBezTo>
                      <a:cubicBezTo>
                        <a:pt x="371" y="6488"/>
                        <a:pt x="497" y="6367"/>
                        <a:pt x="578" y="6316"/>
                      </a:cubicBezTo>
                      <a:cubicBezTo>
                        <a:pt x="642" y="6270"/>
                        <a:pt x="746" y="6242"/>
                        <a:pt x="809" y="6274"/>
                      </a:cubicBezTo>
                      <a:cubicBezTo>
                        <a:pt x="898" y="6319"/>
                        <a:pt x="958" y="6509"/>
                        <a:pt x="884" y="6580"/>
                      </a:cubicBezTo>
                      <a:moveTo>
                        <a:pt x="886" y="6177"/>
                      </a:moveTo>
                      <a:cubicBezTo>
                        <a:pt x="812" y="6132"/>
                        <a:pt x="779" y="6074"/>
                        <a:pt x="679" y="6089"/>
                      </a:cubicBezTo>
                      <a:cubicBezTo>
                        <a:pt x="607" y="6099"/>
                        <a:pt x="552" y="6182"/>
                        <a:pt x="494" y="6211"/>
                      </a:cubicBezTo>
                      <a:cubicBezTo>
                        <a:pt x="431" y="6238"/>
                        <a:pt x="298" y="6206"/>
                        <a:pt x="355" y="6144"/>
                      </a:cubicBezTo>
                      <a:cubicBezTo>
                        <a:pt x="448" y="6043"/>
                        <a:pt x="569" y="5952"/>
                        <a:pt x="545" y="5904"/>
                      </a:cubicBezTo>
                      <a:cubicBezTo>
                        <a:pt x="494" y="5803"/>
                        <a:pt x="427" y="5942"/>
                        <a:pt x="292" y="5819"/>
                      </a:cubicBezTo>
                      <a:cubicBezTo>
                        <a:pt x="263" y="5793"/>
                        <a:pt x="222" y="5554"/>
                        <a:pt x="254" y="5537"/>
                      </a:cubicBezTo>
                      <a:cubicBezTo>
                        <a:pt x="297" y="5515"/>
                        <a:pt x="349" y="5595"/>
                        <a:pt x="494" y="5655"/>
                      </a:cubicBezTo>
                      <a:cubicBezTo>
                        <a:pt x="605" y="5701"/>
                        <a:pt x="816" y="5718"/>
                        <a:pt x="840" y="5762"/>
                      </a:cubicBezTo>
                      <a:cubicBezTo>
                        <a:pt x="864" y="5804"/>
                        <a:pt x="836" y="5865"/>
                        <a:pt x="862" y="5904"/>
                      </a:cubicBezTo>
                      <a:cubicBezTo>
                        <a:pt x="883" y="5937"/>
                        <a:pt x="943" y="5946"/>
                        <a:pt x="973" y="5977"/>
                      </a:cubicBezTo>
                      <a:cubicBezTo>
                        <a:pt x="1056" y="6063"/>
                        <a:pt x="1012" y="6256"/>
                        <a:pt x="886" y="6177"/>
                      </a:cubicBezTo>
                      <a:moveTo>
                        <a:pt x="1412" y="6413"/>
                      </a:moveTo>
                      <a:cubicBezTo>
                        <a:pt x="1365" y="6442"/>
                        <a:pt x="1340" y="6405"/>
                        <a:pt x="1296" y="6398"/>
                      </a:cubicBezTo>
                      <a:cubicBezTo>
                        <a:pt x="1201" y="6382"/>
                        <a:pt x="1110" y="6484"/>
                        <a:pt x="1044" y="6373"/>
                      </a:cubicBezTo>
                      <a:cubicBezTo>
                        <a:pt x="1004" y="6306"/>
                        <a:pt x="1064" y="6194"/>
                        <a:pt x="1148" y="6187"/>
                      </a:cubicBezTo>
                      <a:cubicBezTo>
                        <a:pt x="1246" y="6147"/>
                        <a:pt x="1365" y="6214"/>
                        <a:pt x="1417" y="6299"/>
                      </a:cubicBezTo>
                      <a:cubicBezTo>
                        <a:pt x="1442" y="6341"/>
                        <a:pt x="1463" y="6381"/>
                        <a:pt x="1412" y="6413"/>
                      </a:cubicBezTo>
                      <a:moveTo>
                        <a:pt x="2023" y="6501"/>
                      </a:moveTo>
                      <a:cubicBezTo>
                        <a:pt x="1995" y="6518"/>
                        <a:pt x="1867" y="6545"/>
                        <a:pt x="1840" y="6530"/>
                      </a:cubicBezTo>
                      <a:cubicBezTo>
                        <a:pt x="1864" y="6482"/>
                        <a:pt x="1930" y="6409"/>
                        <a:pt x="1985" y="6398"/>
                      </a:cubicBezTo>
                      <a:cubicBezTo>
                        <a:pt x="1998" y="6398"/>
                        <a:pt x="1998" y="6398"/>
                        <a:pt x="1998" y="6398"/>
                      </a:cubicBezTo>
                      <a:cubicBezTo>
                        <a:pt x="2048" y="6414"/>
                        <a:pt x="2087" y="6462"/>
                        <a:pt x="2023" y="6501"/>
                      </a:cubicBezTo>
                      <a:moveTo>
                        <a:pt x="2426" y="6132"/>
                      </a:moveTo>
                      <a:cubicBezTo>
                        <a:pt x="2397" y="6171"/>
                        <a:pt x="2328" y="6165"/>
                        <a:pt x="2288" y="6171"/>
                      </a:cubicBezTo>
                      <a:cubicBezTo>
                        <a:pt x="2234" y="6179"/>
                        <a:pt x="2189" y="6202"/>
                        <a:pt x="2137" y="6223"/>
                      </a:cubicBezTo>
                      <a:cubicBezTo>
                        <a:pt x="2031" y="6265"/>
                        <a:pt x="1912" y="6267"/>
                        <a:pt x="1802" y="6272"/>
                      </a:cubicBezTo>
                      <a:cubicBezTo>
                        <a:pt x="1705" y="6277"/>
                        <a:pt x="1509" y="6277"/>
                        <a:pt x="1447" y="6197"/>
                      </a:cubicBezTo>
                      <a:cubicBezTo>
                        <a:pt x="1408" y="6147"/>
                        <a:pt x="1401" y="6093"/>
                        <a:pt x="1353" y="6045"/>
                      </a:cubicBezTo>
                      <a:cubicBezTo>
                        <a:pt x="1308" y="5999"/>
                        <a:pt x="1261" y="5973"/>
                        <a:pt x="1226" y="5918"/>
                      </a:cubicBezTo>
                      <a:cubicBezTo>
                        <a:pt x="1158" y="5813"/>
                        <a:pt x="1301" y="5748"/>
                        <a:pt x="1391" y="5724"/>
                      </a:cubicBezTo>
                      <a:cubicBezTo>
                        <a:pt x="1447" y="5709"/>
                        <a:pt x="1515" y="5699"/>
                        <a:pt x="1480" y="5767"/>
                      </a:cubicBezTo>
                      <a:cubicBezTo>
                        <a:pt x="1469" y="5786"/>
                        <a:pt x="1425" y="5790"/>
                        <a:pt x="1437" y="5822"/>
                      </a:cubicBezTo>
                      <a:cubicBezTo>
                        <a:pt x="1443" y="5841"/>
                        <a:pt x="1499" y="5842"/>
                        <a:pt x="1505" y="5839"/>
                      </a:cubicBezTo>
                      <a:cubicBezTo>
                        <a:pt x="1540" y="5848"/>
                        <a:pt x="1598" y="5857"/>
                        <a:pt x="1638" y="5868"/>
                      </a:cubicBezTo>
                      <a:cubicBezTo>
                        <a:pt x="1681" y="5881"/>
                        <a:pt x="1716" y="5910"/>
                        <a:pt x="1759" y="5923"/>
                      </a:cubicBezTo>
                      <a:cubicBezTo>
                        <a:pt x="1841" y="5948"/>
                        <a:pt x="1933" y="5902"/>
                        <a:pt x="2010" y="5874"/>
                      </a:cubicBezTo>
                      <a:cubicBezTo>
                        <a:pt x="2125" y="5833"/>
                        <a:pt x="2178" y="5814"/>
                        <a:pt x="2276" y="5893"/>
                      </a:cubicBezTo>
                      <a:cubicBezTo>
                        <a:pt x="2327" y="5934"/>
                        <a:pt x="2477" y="6062"/>
                        <a:pt x="2426" y="6132"/>
                      </a:cubicBezTo>
                      <a:moveTo>
                        <a:pt x="2933" y="6152"/>
                      </a:moveTo>
                      <a:cubicBezTo>
                        <a:pt x="2879" y="6179"/>
                        <a:pt x="2831" y="6174"/>
                        <a:pt x="2775" y="6184"/>
                      </a:cubicBezTo>
                      <a:cubicBezTo>
                        <a:pt x="2724" y="6192"/>
                        <a:pt x="2678" y="6237"/>
                        <a:pt x="2629" y="6245"/>
                      </a:cubicBezTo>
                      <a:cubicBezTo>
                        <a:pt x="2573" y="6255"/>
                        <a:pt x="2538" y="6217"/>
                        <a:pt x="2586" y="6173"/>
                      </a:cubicBezTo>
                      <a:cubicBezTo>
                        <a:pt x="2629" y="6134"/>
                        <a:pt x="2698" y="6183"/>
                        <a:pt x="2725" y="6140"/>
                      </a:cubicBezTo>
                      <a:cubicBezTo>
                        <a:pt x="2769" y="6068"/>
                        <a:pt x="2675" y="6072"/>
                        <a:pt x="2642" y="6070"/>
                      </a:cubicBezTo>
                      <a:cubicBezTo>
                        <a:pt x="2595" y="6068"/>
                        <a:pt x="2549" y="6052"/>
                        <a:pt x="2514" y="6020"/>
                      </a:cubicBezTo>
                      <a:cubicBezTo>
                        <a:pt x="2472" y="5981"/>
                        <a:pt x="2442" y="5940"/>
                        <a:pt x="2396" y="5904"/>
                      </a:cubicBezTo>
                      <a:cubicBezTo>
                        <a:pt x="2354" y="5872"/>
                        <a:pt x="2309" y="5830"/>
                        <a:pt x="2331" y="5772"/>
                      </a:cubicBezTo>
                      <a:cubicBezTo>
                        <a:pt x="2365" y="5679"/>
                        <a:pt x="2492" y="5652"/>
                        <a:pt x="2572" y="5672"/>
                      </a:cubicBezTo>
                      <a:cubicBezTo>
                        <a:pt x="2718" y="5666"/>
                        <a:pt x="2718" y="5666"/>
                        <a:pt x="2718" y="5666"/>
                      </a:cubicBezTo>
                      <a:cubicBezTo>
                        <a:pt x="2792" y="5645"/>
                        <a:pt x="2900" y="5708"/>
                        <a:pt x="2966" y="5653"/>
                      </a:cubicBezTo>
                      <a:cubicBezTo>
                        <a:pt x="3020" y="5608"/>
                        <a:pt x="3042" y="5501"/>
                        <a:pt x="3111" y="5621"/>
                      </a:cubicBezTo>
                      <a:cubicBezTo>
                        <a:pt x="3139" y="5670"/>
                        <a:pt x="3137" y="5703"/>
                        <a:pt x="3192" y="5734"/>
                      </a:cubicBezTo>
                      <a:cubicBezTo>
                        <a:pt x="3231" y="5755"/>
                        <a:pt x="3284" y="5759"/>
                        <a:pt x="3299" y="5811"/>
                      </a:cubicBezTo>
                      <a:cubicBezTo>
                        <a:pt x="3346" y="5971"/>
                        <a:pt x="3136" y="5860"/>
                        <a:pt x="3083" y="5910"/>
                      </a:cubicBezTo>
                      <a:cubicBezTo>
                        <a:pt x="3008" y="5981"/>
                        <a:pt x="3036" y="6100"/>
                        <a:pt x="2933" y="6152"/>
                      </a:cubicBezTo>
                      <a:moveTo>
                        <a:pt x="3406" y="6170"/>
                      </a:moveTo>
                      <a:cubicBezTo>
                        <a:pt x="3370" y="6203"/>
                        <a:pt x="3312" y="6192"/>
                        <a:pt x="3267" y="6196"/>
                      </a:cubicBezTo>
                      <a:cubicBezTo>
                        <a:pt x="3223" y="6200"/>
                        <a:pt x="3170" y="6230"/>
                        <a:pt x="3129" y="6207"/>
                      </a:cubicBezTo>
                      <a:cubicBezTo>
                        <a:pt x="3141" y="6147"/>
                        <a:pt x="3189" y="6104"/>
                        <a:pt x="3267" y="6089"/>
                      </a:cubicBezTo>
                      <a:cubicBezTo>
                        <a:pt x="3349" y="6068"/>
                        <a:pt x="3494" y="6088"/>
                        <a:pt x="3406" y="6170"/>
                      </a:cubicBezTo>
                      <a:moveTo>
                        <a:pt x="3457" y="5880"/>
                      </a:moveTo>
                      <a:cubicBezTo>
                        <a:pt x="3444" y="5859"/>
                        <a:pt x="3455" y="5829"/>
                        <a:pt x="3443" y="5806"/>
                      </a:cubicBezTo>
                      <a:cubicBezTo>
                        <a:pt x="3428" y="5780"/>
                        <a:pt x="3405" y="5764"/>
                        <a:pt x="3392" y="5735"/>
                      </a:cubicBezTo>
                      <a:cubicBezTo>
                        <a:pt x="3338" y="5618"/>
                        <a:pt x="3399" y="5448"/>
                        <a:pt x="3558" y="5498"/>
                      </a:cubicBezTo>
                      <a:cubicBezTo>
                        <a:pt x="3419" y="5419"/>
                        <a:pt x="3419" y="5419"/>
                        <a:pt x="3419" y="5419"/>
                      </a:cubicBezTo>
                      <a:cubicBezTo>
                        <a:pt x="3474" y="5440"/>
                        <a:pt x="3519" y="5476"/>
                        <a:pt x="3572" y="5500"/>
                      </a:cubicBezTo>
                      <a:cubicBezTo>
                        <a:pt x="3620" y="5521"/>
                        <a:pt x="3660" y="5513"/>
                        <a:pt x="3702" y="5552"/>
                      </a:cubicBezTo>
                      <a:cubicBezTo>
                        <a:pt x="3727" y="5576"/>
                        <a:pt x="3763" y="5625"/>
                        <a:pt x="3773" y="5659"/>
                      </a:cubicBezTo>
                      <a:cubicBezTo>
                        <a:pt x="3802" y="5765"/>
                        <a:pt x="3722" y="5894"/>
                        <a:pt x="3615" y="5913"/>
                      </a:cubicBezTo>
                      <a:cubicBezTo>
                        <a:pt x="3563" y="5923"/>
                        <a:pt x="3486" y="5933"/>
                        <a:pt x="3457" y="5880"/>
                      </a:cubicBezTo>
                      <a:moveTo>
                        <a:pt x="3766" y="6032"/>
                      </a:moveTo>
                      <a:cubicBezTo>
                        <a:pt x="3642" y="6038"/>
                        <a:pt x="3713" y="5936"/>
                        <a:pt x="3789" y="5963"/>
                      </a:cubicBezTo>
                      <a:cubicBezTo>
                        <a:pt x="3846" y="5954"/>
                        <a:pt x="3863" y="6027"/>
                        <a:pt x="3766" y="6032"/>
                      </a:cubicBezTo>
                      <a:moveTo>
                        <a:pt x="4411" y="5893"/>
                      </a:moveTo>
                      <a:cubicBezTo>
                        <a:pt x="4308" y="5879"/>
                        <a:pt x="4207" y="5802"/>
                        <a:pt x="4101" y="5831"/>
                      </a:cubicBezTo>
                      <a:cubicBezTo>
                        <a:pt x="4040" y="5848"/>
                        <a:pt x="3986" y="5897"/>
                        <a:pt x="3919" y="5874"/>
                      </a:cubicBezTo>
                      <a:cubicBezTo>
                        <a:pt x="3866" y="5856"/>
                        <a:pt x="3836" y="5783"/>
                        <a:pt x="3861" y="5729"/>
                      </a:cubicBezTo>
                      <a:cubicBezTo>
                        <a:pt x="3913" y="5618"/>
                        <a:pt x="4075" y="5655"/>
                        <a:pt x="4168" y="5644"/>
                      </a:cubicBezTo>
                      <a:cubicBezTo>
                        <a:pt x="4251" y="5638"/>
                        <a:pt x="4291" y="5671"/>
                        <a:pt x="4373" y="5645"/>
                      </a:cubicBezTo>
                      <a:cubicBezTo>
                        <a:pt x="4438" y="5625"/>
                        <a:pt x="4521" y="5618"/>
                        <a:pt x="4581" y="5667"/>
                      </a:cubicBezTo>
                      <a:cubicBezTo>
                        <a:pt x="4689" y="5757"/>
                        <a:pt x="4517" y="5908"/>
                        <a:pt x="4411" y="5893"/>
                      </a:cubicBezTo>
                      <a:moveTo>
                        <a:pt x="4545" y="5419"/>
                      </a:moveTo>
                      <a:cubicBezTo>
                        <a:pt x="4522" y="5397"/>
                        <a:pt x="4508" y="5361"/>
                        <a:pt x="4487" y="5337"/>
                      </a:cubicBezTo>
                      <a:cubicBezTo>
                        <a:pt x="4462" y="5310"/>
                        <a:pt x="4427" y="5294"/>
                        <a:pt x="4404" y="5268"/>
                      </a:cubicBezTo>
                      <a:cubicBezTo>
                        <a:pt x="4317" y="5168"/>
                        <a:pt x="4379" y="5047"/>
                        <a:pt x="4504" y="5072"/>
                      </a:cubicBezTo>
                      <a:cubicBezTo>
                        <a:pt x="4583" y="5087"/>
                        <a:pt x="4711" y="5137"/>
                        <a:pt x="4780" y="5028"/>
                      </a:cubicBezTo>
                      <a:cubicBezTo>
                        <a:pt x="4863" y="4942"/>
                        <a:pt x="4972" y="5033"/>
                        <a:pt x="5035" y="5099"/>
                      </a:cubicBezTo>
                      <a:cubicBezTo>
                        <a:pt x="5159" y="5227"/>
                        <a:pt x="5086" y="5287"/>
                        <a:pt x="4954" y="5344"/>
                      </a:cubicBezTo>
                      <a:cubicBezTo>
                        <a:pt x="4897" y="5368"/>
                        <a:pt x="4876" y="5423"/>
                        <a:pt x="4821" y="5450"/>
                      </a:cubicBezTo>
                      <a:cubicBezTo>
                        <a:pt x="4786" y="5467"/>
                        <a:pt x="4716" y="5483"/>
                        <a:pt x="4676" y="5482"/>
                      </a:cubicBezTo>
                      <a:cubicBezTo>
                        <a:pt x="4633" y="5481"/>
                        <a:pt x="4581" y="5454"/>
                        <a:pt x="4545" y="5419"/>
                      </a:cubicBezTo>
                      <a:moveTo>
                        <a:pt x="5149" y="5822"/>
                      </a:moveTo>
                      <a:cubicBezTo>
                        <a:pt x="5046" y="5813"/>
                        <a:pt x="4888" y="5879"/>
                        <a:pt x="4814" y="5773"/>
                      </a:cubicBezTo>
                      <a:cubicBezTo>
                        <a:pt x="4726" y="5646"/>
                        <a:pt x="4893" y="5565"/>
                        <a:pt x="5000" y="5594"/>
                      </a:cubicBezTo>
                      <a:cubicBezTo>
                        <a:pt x="5098" y="5613"/>
                        <a:pt x="5204" y="5594"/>
                        <a:pt x="5287" y="5680"/>
                      </a:cubicBezTo>
                      <a:cubicBezTo>
                        <a:pt x="5404" y="5800"/>
                        <a:pt x="5248" y="5831"/>
                        <a:pt x="5149" y="5822"/>
                      </a:cubicBezTo>
                      <a:moveTo>
                        <a:pt x="305" y="3572"/>
                      </a:moveTo>
                      <a:cubicBezTo>
                        <a:pt x="298" y="3651"/>
                        <a:pt x="298" y="3651"/>
                        <a:pt x="298" y="3651"/>
                      </a:cubicBezTo>
                      <a:cubicBezTo>
                        <a:pt x="304" y="3635"/>
                        <a:pt x="308" y="3614"/>
                        <a:pt x="306" y="3587"/>
                      </a:cubicBezTo>
                      <a:cubicBezTo>
                        <a:pt x="306" y="3582"/>
                        <a:pt x="305" y="3577"/>
                        <a:pt x="305" y="3572"/>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00" name="Freeform 589">
                  <a:extLst>
                    <a:ext uri="{FF2B5EF4-FFF2-40B4-BE49-F238E27FC236}">
                      <a16:creationId xmlns:a16="http://schemas.microsoft.com/office/drawing/2014/main" id="{95188EA1-20C3-581B-15D7-91F7A47FC8ED}"/>
                    </a:ext>
                  </a:extLst>
                </p:cNvPr>
                <p:cNvSpPr>
                  <a:spLocks/>
                </p:cNvSpPr>
                <p:nvPr/>
              </p:nvSpPr>
              <p:spPr bwMode="auto">
                <a:xfrm>
                  <a:off x="1038" y="1562"/>
                  <a:ext cx="552" cy="160"/>
                </a:xfrm>
                <a:custGeom>
                  <a:avLst/>
                  <a:gdLst>
                    <a:gd name="T0" fmla="*/ 23 w 1634"/>
                    <a:gd name="T1" fmla="*/ 6 h 473"/>
                    <a:gd name="T2" fmla="*/ 4 w 1634"/>
                    <a:gd name="T3" fmla="*/ 8 h 473"/>
                    <a:gd name="T4" fmla="*/ 0 w 1634"/>
                    <a:gd name="T5" fmla="*/ 13 h 473"/>
                    <a:gd name="T6" fmla="*/ 4 w 1634"/>
                    <a:gd name="T7" fmla="*/ 17 h 473"/>
                    <a:gd name="T8" fmla="*/ 18 w 1634"/>
                    <a:gd name="T9" fmla="*/ 15 h 473"/>
                    <a:gd name="T10" fmla="*/ 23 w 1634"/>
                    <a:gd name="T11" fmla="*/ 11 h 473"/>
                    <a:gd name="T12" fmla="*/ 28 w 1634"/>
                    <a:gd name="T13" fmla="*/ 14 h 473"/>
                    <a:gd name="T14" fmla="*/ 31 w 1634"/>
                    <a:gd name="T15" fmla="*/ 10 h 473"/>
                    <a:gd name="T16" fmla="*/ 35 w 1634"/>
                    <a:gd name="T17" fmla="*/ 13 h 473"/>
                    <a:gd name="T18" fmla="*/ 47 w 1634"/>
                    <a:gd name="T19" fmla="*/ 12 h 473"/>
                    <a:gd name="T20" fmla="*/ 58 w 1634"/>
                    <a:gd name="T21" fmla="*/ 10 h 473"/>
                    <a:gd name="T22" fmla="*/ 56 w 1634"/>
                    <a:gd name="T23" fmla="*/ 1 h 473"/>
                    <a:gd name="T24" fmla="*/ 48 w 1634"/>
                    <a:gd name="T25" fmla="*/ 4 h 473"/>
                    <a:gd name="T26" fmla="*/ 41 w 1634"/>
                    <a:gd name="T27" fmla="*/ 6 h 473"/>
                    <a:gd name="T28" fmla="*/ 32 w 1634"/>
                    <a:gd name="T29" fmla="*/ 4 h 473"/>
                    <a:gd name="T30" fmla="*/ 23 w 1634"/>
                    <a:gd name="T31" fmla="*/ 6 h 4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34" h="473">
                      <a:moveTo>
                        <a:pt x="607" y="158"/>
                      </a:moveTo>
                      <a:cubicBezTo>
                        <a:pt x="455" y="135"/>
                        <a:pt x="249" y="123"/>
                        <a:pt x="107" y="197"/>
                      </a:cubicBezTo>
                      <a:cubicBezTo>
                        <a:pt x="63" y="221"/>
                        <a:pt x="0" y="275"/>
                        <a:pt x="0" y="331"/>
                      </a:cubicBezTo>
                      <a:cubicBezTo>
                        <a:pt x="0" y="397"/>
                        <a:pt x="61" y="414"/>
                        <a:pt x="114" y="432"/>
                      </a:cubicBezTo>
                      <a:cubicBezTo>
                        <a:pt x="229" y="473"/>
                        <a:pt x="361" y="465"/>
                        <a:pt x="457" y="382"/>
                      </a:cubicBezTo>
                      <a:cubicBezTo>
                        <a:pt x="495" y="349"/>
                        <a:pt x="525" y="282"/>
                        <a:pt x="588" y="293"/>
                      </a:cubicBezTo>
                      <a:cubicBezTo>
                        <a:pt x="646" y="304"/>
                        <a:pt x="647" y="375"/>
                        <a:pt x="721" y="363"/>
                      </a:cubicBezTo>
                      <a:cubicBezTo>
                        <a:pt x="795" y="351"/>
                        <a:pt x="755" y="282"/>
                        <a:pt x="809" y="274"/>
                      </a:cubicBezTo>
                      <a:cubicBezTo>
                        <a:pt x="857" y="268"/>
                        <a:pt x="870" y="327"/>
                        <a:pt x="905" y="342"/>
                      </a:cubicBezTo>
                      <a:cubicBezTo>
                        <a:pt x="982" y="377"/>
                        <a:pt x="1137" y="327"/>
                        <a:pt x="1220" y="314"/>
                      </a:cubicBezTo>
                      <a:cubicBezTo>
                        <a:pt x="1312" y="299"/>
                        <a:pt x="1440" y="313"/>
                        <a:pt x="1518" y="257"/>
                      </a:cubicBezTo>
                      <a:cubicBezTo>
                        <a:pt x="1634" y="174"/>
                        <a:pt x="1544" y="73"/>
                        <a:pt x="1441" y="33"/>
                      </a:cubicBezTo>
                      <a:cubicBezTo>
                        <a:pt x="1356" y="0"/>
                        <a:pt x="1311" y="51"/>
                        <a:pt x="1249" y="109"/>
                      </a:cubicBezTo>
                      <a:cubicBezTo>
                        <a:pt x="1186" y="168"/>
                        <a:pt x="1134" y="167"/>
                        <a:pt x="1049" y="153"/>
                      </a:cubicBezTo>
                      <a:cubicBezTo>
                        <a:pt x="975" y="141"/>
                        <a:pt x="906" y="109"/>
                        <a:pt x="828" y="116"/>
                      </a:cubicBezTo>
                      <a:cubicBezTo>
                        <a:pt x="753" y="124"/>
                        <a:pt x="684" y="161"/>
                        <a:pt x="607" y="15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01" name="Freeform 590">
                  <a:extLst>
                    <a:ext uri="{FF2B5EF4-FFF2-40B4-BE49-F238E27FC236}">
                      <a16:creationId xmlns:a16="http://schemas.microsoft.com/office/drawing/2014/main" id="{5EA31733-28F3-3C48-D0A6-557F913B7C70}"/>
                    </a:ext>
                  </a:extLst>
                </p:cNvPr>
                <p:cNvSpPr>
                  <a:spLocks/>
                </p:cNvSpPr>
                <p:nvPr/>
              </p:nvSpPr>
              <p:spPr bwMode="auto">
                <a:xfrm>
                  <a:off x="1311" y="1459"/>
                  <a:ext cx="183" cy="119"/>
                </a:xfrm>
                <a:custGeom>
                  <a:avLst/>
                  <a:gdLst>
                    <a:gd name="T0" fmla="*/ 15 w 542"/>
                    <a:gd name="T1" fmla="*/ 1 h 352"/>
                    <a:gd name="T2" fmla="*/ 9 w 542"/>
                    <a:gd name="T3" fmla="*/ 2 h 352"/>
                    <a:gd name="T4" fmla="*/ 6 w 542"/>
                    <a:gd name="T5" fmla="*/ 6 h 352"/>
                    <a:gd name="T6" fmla="*/ 1 w 542"/>
                    <a:gd name="T7" fmla="*/ 10 h 352"/>
                    <a:gd name="T8" fmla="*/ 4 w 542"/>
                    <a:gd name="T9" fmla="*/ 14 h 352"/>
                    <a:gd name="T10" fmla="*/ 16 w 542"/>
                    <a:gd name="T11" fmla="*/ 10 h 352"/>
                    <a:gd name="T12" fmla="*/ 20 w 542"/>
                    <a:gd name="T13" fmla="*/ 4 h 352"/>
                    <a:gd name="T14" fmla="*/ 15 w 542"/>
                    <a:gd name="T15" fmla="*/ 1 h 3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2" h="352">
                      <a:moveTo>
                        <a:pt x="383" y="17"/>
                      </a:moveTo>
                      <a:cubicBezTo>
                        <a:pt x="334" y="8"/>
                        <a:pt x="267" y="0"/>
                        <a:pt x="227" y="42"/>
                      </a:cubicBezTo>
                      <a:cubicBezTo>
                        <a:pt x="192" y="79"/>
                        <a:pt x="200" y="126"/>
                        <a:pt x="153" y="163"/>
                      </a:cubicBezTo>
                      <a:cubicBezTo>
                        <a:pt x="114" y="192"/>
                        <a:pt x="45" y="204"/>
                        <a:pt x="24" y="256"/>
                      </a:cubicBezTo>
                      <a:cubicBezTo>
                        <a:pt x="0" y="316"/>
                        <a:pt x="48" y="342"/>
                        <a:pt x="102" y="346"/>
                      </a:cubicBezTo>
                      <a:cubicBezTo>
                        <a:pt x="190" y="352"/>
                        <a:pt x="353" y="325"/>
                        <a:pt x="418" y="265"/>
                      </a:cubicBezTo>
                      <a:cubicBezTo>
                        <a:pt x="459" y="227"/>
                        <a:pt x="481" y="160"/>
                        <a:pt x="508" y="114"/>
                      </a:cubicBezTo>
                      <a:cubicBezTo>
                        <a:pt x="542" y="55"/>
                        <a:pt x="407" y="18"/>
                        <a:pt x="383" y="1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02" name="Freeform 591">
                  <a:extLst>
                    <a:ext uri="{FF2B5EF4-FFF2-40B4-BE49-F238E27FC236}">
                      <a16:creationId xmlns:a16="http://schemas.microsoft.com/office/drawing/2014/main" id="{1347699F-C264-0404-80DF-CABA1E1576EB}"/>
                    </a:ext>
                  </a:extLst>
                </p:cNvPr>
                <p:cNvSpPr>
                  <a:spLocks noEditPoints="1"/>
                </p:cNvSpPr>
                <p:nvPr/>
              </p:nvSpPr>
              <p:spPr bwMode="auto">
                <a:xfrm>
                  <a:off x="87" y="1430"/>
                  <a:ext cx="334" cy="2196"/>
                </a:xfrm>
                <a:custGeom>
                  <a:avLst/>
                  <a:gdLst>
                    <a:gd name="T0" fmla="*/ 29 w 986"/>
                    <a:gd name="T1" fmla="*/ 187 h 6489"/>
                    <a:gd name="T2" fmla="*/ 23 w 986"/>
                    <a:gd name="T3" fmla="*/ 208 h 6489"/>
                    <a:gd name="T4" fmla="*/ 14 w 986"/>
                    <a:gd name="T5" fmla="*/ 199 h 6489"/>
                    <a:gd name="T6" fmla="*/ 25 w 986"/>
                    <a:gd name="T7" fmla="*/ 185 h 6489"/>
                    <a:gd name="T8" fmla="*/ 35 w 986"/>
                    <a:gd name="T9" fmla="*/ 149 h 6489"/>
                    <a:gd name="T10" fmla="*/ 33 w 986"/>
                    <a:gd name="T11" fmla="*/ 104 h 6489"/>
                    <a:gd name="T12" fmla="*/ 30 w 986"/>
                    <a:gd name="T13" fmla="*/ 68 h 6489"/>
                    <a:gd name="T14" fmla="*/ 24 w 986"/>
                    <a:gd name="T15" fmla="*/ 36 h 6489"/>
                    <a:gd name="T16" fmla="*/ 26 w 986"/>
                    <a:gd name="T17" fmla="*/ 18 h 6489"/>
                    <a:gd name="T18" fmla="*/ 2 w 986"/>
                    <a:gd name="T19" fmla="*/ 24 h 6489"/>
                    <a:gd name="T20" fmla="*/ 2 w 986"/>
                    <a:gd name="T21" fmla="*/ 51 h 6489"/>
                    <a:gd name="T22" fmla="*/ 3 w 986"/>
                    <a:gd name="T23" fmla="*/ 68 h 6489"/>
                    <a:gd name="T24" fmla="*/ 9 w 986"/>
                    <a:gd name="T25" fmla="*/ 76 h 6489"/>
                    <a:gd name="T26" fmla="*/ 6 w 986"/>
                    <a:gd name="T27" fmla="*/ 95 h 6489"/>
                    <a:gd name="T28" fmla="*/ 3 w 986"/>
                    <a:gd name="T29" fmla="*/ 108 h 6489"/>
                    <a:gd name="T30" fmla="*/ 15 w 986"/>
                    <a:gd name="T31" fmla="*/ 117 h 6489"/>
                    <a:gd name="T32" fmla="*/ 3 w 986"/>
                    <a:gd name="T33" fmla="*/ 133 h 6489"/>
                    <a:gd name="T34" fmla="*/ 7 w 986"/>
                    <a:gd name="T35" fmla="*/ 141 h 6489"/>
                    <a:gd name="T36" fmla="*/ 8 w 986"/>
                    <a:gd name="T37" fmla="*/ 147 h 6489"/>
                    <a:gd name="T38" fmla="*/ 17 w 986"/>
                    <a:gd name="T39" fmla="*/ 153 h 6489"/>
                    <a:gd name="T40" fmla="*/ 13 w 986"/>
                    <a:gd name="T41" fmla="*/ 169 h 6489"/>
                    <a:gd name="T42" fmla="*/ 3 w 986"/>
                    <a:gd name="T43" fmla="*/ 184 h 6489"/>
                    <a:gd name="T44" fmla="*/ 11 w 986"/>
                    <a:gd name="T45" fmla="*/ 199 h 6489"/>
                    <a:gd name="T46" fmla="*/ 13 w 986"/>
                    <a:gd name="T47" fmla="*/ 234 h 6489"/>
                    <a:gd name="T48" fmla="*/ 27 w 986"/>
                    <a:gd name="T49" fmla="*/ 245 h 6489"/>
                    <a:gd name="T50" fmla="*/ 15 w 986"/>
                    <a:gd name="T51" fmla="*/ 223 h 6489"/>
                    <a:gd name="T52" fmla="*/ 27 w 986"/>
                    <a:gd name="T53" fmla="*/ 231 h 6489"/>
                    <a:gd name="T54" fmla="*/ 28 w 986"/>
                    <a:gd name="T55" fmla="*/ 219 h 6489"/>
                    <a:gd name="T56" fmla="*/ 23 w 986"/>
                    <a:gd name="T57" fmla="*/ 161 h 6489"/>
                    <a:gd name="T58" fmla="*/ 28 w 986"/>
                    <a:gd name="T59" fmla="*/ 143 h 6489"/>
                    <a:gd name="T60" fmla="*/ 29 w 986"/>
                    <a:gd name="T61" fmla="*/ 92 h 6489"/>
                    <a:gd name="T62" fmla="*/ 28 w 986"/>
                    <a:gd name="T63" fmla="*/ 105 h 6489"/>
                    <a:gd name="T64" fmla="*/ 29 w 986"/>
                    <a:gd name="T65" fmla="*/ 92 h 6489"/>
                    <a:gd name="T66" fmla="*/ 22 w 986"/>
                    <a:gd name="T67" fmla="*/ 99 h 6489"/>
                    <a:gd name="T68" fmla="*/ 23 w 986"/>
                    <a:gd name="T69" fmla="*/ 53 h 6489"/>
                    <a:gd name="T70" fmla="*/ 22 w 986"/>
                    <a:gd name="T71" fmla="*/ 45 h 6489"/>
                    <a:gd name="T72" fmla="*/ 5 w 986"/>
                    <a:gd name="T73" fmla="*/ 28 h 6489"/>
                    <a:gd name="T74" fmla="*/ 14 w 986"/>
                    <a:gd name="T75" fmla="*/ 23 h 6489"/>
                    <a:gd name="T76" fmla="*/ 13 w 986"/>
                    <a:gd name="T77" fmla="*/ 36 h 6489"/>
                    <a:gd name="T78" fmla="*/ 7 w 986"/>
                    <a:gd name="T79" fmla="*/ 37 h 6489"/>
                    <a:gd name="T80" fmla="*/ 11 w 986"/>
                    <a:gd name="T81" fmla="*/ 45 h 6489"/>
                    <a:gd name="T82" fmla="*/ 15 w 986"/>
                    <a:gd name="T83" fmla="*/ 57 h 6489"/>
                    <a:gd name="T84" fmla="*/ 11 w 986"/>
                    <a:gd name="T85" fmla="*/ 79 h 6489"/>
                    <a:gd name="T86" fmla="*/ 27 w 986"/>
                    <a:gd name="T87" fmla="*/ 84 h 6489"/>
                    <a:gd name="T88" fmla="*/ 17 w 986"/>
                    <a:gd name="T89" fmla="*/ 94 h 6489"/>
                    <a:gd name="T90" fmla="*/ 14 w 986"/>
                    <a:gd name="T91" fmla="*/ 108 h 6489"/>
                    <a:gd name="T92" fmla="*/ 12 w 986"/>
                    <a:gd name="T93" fmla="*/ 100 h 6489"/>
                    <a:gd name="T94" fmla="*/ 14 w 986"/>
                    <a:gd name="T95" fmla="*/ 108 h 6489"/>
                    <a:gd name="T96" fmla="*/ 26 w 986"/>
                    <a:gd name="T97" fmla="*/ 109 h 6489"/>
                    <a:gd name="T98" fmla="*/ 27 w 986"/>
                    <a:gd name="T99" fmla="*/ 133 h 6489"/>
                    <a:gd name="T100" fmla="*/ 17 w 986"/>
                    <a:gd name="T101" fmla="*/ 113 h 6489"/>
                    <a:gd name="T102" fmla="*/ 16 w 986"/>
                    <a:gd name="T103" fmla="*/ 168 h 6489"/>
                    <a:gd name="T104" fmla="*/ 11 w 986"/>
                    <a:gd name="T105" fmla="*/ 209 h 64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86" h="6489">
                      <a:moveTo>
                        <a:pt x="970" y="5359"/>
                      </a:moveTo>
                      <a:cubicBezTo>
                        <a:pt x="970" y="5359"/>
                        <a:pt x="920" y="5410"/>
                        <a:pt x="819" y="5346"/>
                      </a:cubicBezTo>
                      <a:cubicBezTo>
                        <a:pt x="717" y="5283"/>
                        <a:pt x="819" y="5233"/>
                        <a:pt x="781" y="5106"/>
                      </a:cubicBezTo>
                      <a:cubicBezTo>
                        <a:pt x="743" y="4980"/>
                        <a:pt x="781" y="4904"/>
                        <a:pt x="755" y="4828"/>
                      </a:cubicBezTo>
                      <a:cubicBezTo>
                        <a:pt x="730" y="4753"/>
                        <a:pt x="736" y="4860"/>
                        <a:pt x="661" y="4835"/>
                      </a:cubicBezTo>
                      <a:cubicBezTo>
                        <a:pt x="660" y="4835"/>
                        <a:pt x="660" y="4835"/>
                        <a:pt x="660" y="4835"/>
                      </a:cubicBezTo>
                      <a:cubicBezTo>
                        <a:pt x="676" y="4912"/>
                        <a:pt x="670" y="4999"/>
                        <a:pt x="669" y="5079"/>
                      </a:cubicBezTo>
                      <a:cubicBezTo>
                        <a:pt x="668" y="5169"/>
                        <a:pt x="691" y="5309"/>
                        <a:pt x="596" y="5357"/>
                      </a:cubicBezTo>
                      <a:cubicBezTo>
                        <a:pt x="549" y="5382"/>
                        <a:pt x="509" y="5356"/>
                        <a:pt x="470" y="5335"/>
                      </a:cubicBezTo>
                      <a:cubicBezTo>
                        <a:pt x="448" y="5323"/>
                        <a:pt x="432" y="5286"/>
                        <a:pt x="407" y="5284"/>
                      </a:cubicBezTo>
                      <a:cubicBezTo>
                        <a:pt x="382" y="5283"/>
                        <a:pt x="363" y="5292"/>
                        <a:pt x="343" y="5272"/>
                      </a:cubicBezTo>
                      <a:cubicBezTo>
                        <a:pt x="306" y="5236"/>
                        <a:pt x="340" y="5173"/>
                        <a:pt x="357" y="5133"/>
                      </a:cubicBezTo>
                      <a:cubicBezTo>
                        <a:pt x="377" y="5086"/>
                        <a:pt x="393" y="5046"/>
                        <a:pt x="401" y="4994"/>
                      </a:cubicBezTo>
                      <a:cubicBezTo>
                        <a:pt x="409" y="4944"/>
                        <a:pt x="412" y="4892"/>
                        <a:pt x="429" y="4842"/>
                      </a:cubicBezTo>
                      <a:cubicBezTo>
                        <a:pt x="443" y="4800"/>
                        <a:pt x="473" y="4720"/>
                        <a:pt x="521" y="4708"/>
                      </a:cubicBezTo>
                      <a:cubicBezTo>
                        <a:pt x="560" y="4657"/>
                        <a:pt x="607" y="4712"/>
                        <a:pt x="634" y="4763"/>
                      </a:cubicBezTo>
                      <a:cubicBezTo>
                        <a:pt x="646" y="4741"/>
                        <a:pt x="664" y="4714"/>
                        <a:pt x="680" y="4683"/>
                      </a:cubicBezTo>
                      <a:cubicBezTo>
                        <a:pt x="717" y="4607"/>
                        <a:pt x="793" y="4620"/>
                        <a:pt x="793" y="4544"/>
                      </a:cubicBezTo>
                      <a:cubicBezTo>
                        <a:pt x="793" y="4468"/>
                        <a:pt x="856" y="4386"/>
                        <a:pt x="869" y="4285"/>
                      </a:cubicBezTo>
                      <a:cubicBezTo>
                        <a:pt x="882" y="4184"/>
                        <a:pt x="920" y="4058"/>
                        <a:pt x="894" y="3843"/>
                      </a:cubicBezTo>
                      <a:cubicBezTo>
                        <a:pt x="869" y="3628"/>
                        <a:pt x="913" y="3628"/>
                        <a:pt x="850" y="3552"/>
                      </a:cubicBezTo>
                      <a:cubicBezTo>
                        <a:pt x="787" y="3477"/>
                        <a:pt x="831" y="3413"/>
                        <a:pt x="831" y="3312"/>
                      </a:cubicBezTo>
                      <a:cubicBezTo>
                        <a:pt x="831" y="3211"/>
                        <a:pt x="844" y="3148"/>
                        <a:pt x="907" y="3148"/>
                      </a:cubicBezTo>
                      <a:cubicBezTo>
                        <a:pt x="856" y="2693"/>
                        <a:pt x="856" y="2693"/>
                        <a:pt x="856" y="2693"/>
                      </a:cubicBezTo>
                      <a:cubicBezTo>
                        <a:pt x="819" y="2592"/>
                        <a:pt x="882" y="2643"/>
                        <a:pt x="869" y="2491"/>
                      </a:cubicBezTo>
                      <a:cubicBezTo>
                        <a:pt x="856" y="2340"/>
                        <a:pt x="819" y="2251"/>
                        <a:pt x="768" y="2150"/>
                      </a:cubicBezTo>
                      <a:cubicBezTo>
                        <a:pt x="717" y="2049"/>
                        <a:pt x="717" y="2062"/>
                        <a:pt x="717" y="1948"/>
                      </a:cubicBezTo>
                      <a:cubicBezTo>
                        <a:pt x="717" y="1834"/>
                        <a:pt x="781" y="1897"/>
                        <a:pt x="768" y="1746"/>
                      </a:cubicBezTo>
                      <a:cubicBezTo>
                        <a:pt x="755" y="1594"/>
                        <a:pt x="838" y="1316"/>
                        <a:pt x="825" y="1228"/>
                      </a:cubicBezTo>
                      <a:cubicBezTo>
                        <a:pt x="812" y="1139"/>
                        <a:pt x="743" y="1202"/>
                        <a:pt x="705" y="1114"/>
                      </a:cubicBezTo>
                      <a:cubicBezTo>
                        <a:pt x="697" y="1095"/>
                        <a:pt x="629" y="1083"/>
                        <a:pt x="609" y="1046"/>
                      </a:cubicBezTo>
                      <a:cubicBezTo>
                        <a:pt x="588" y="1007"/>
                        <a:pt x="615" y="942"/>
                        <a:pt x="625" y="932"/>
                      </a:cubicBezTo>
                      <a:cubicBezTo>
                        <a:pt x="651" y="906"/>
                        <a:pt x="786" y="986"/>
                        <a:pt x="793" y="950"/>
                      </a:cubicBezTo>
                      <a:cubicBezTo>
                        <a:pt x="806" y="887"/>
                        <a:pt x="801" y="653"/>
                        <a:pt x="801" y="653"/>
                      </a:cubicBezTo>
                      <a:cubicBezTo>
                        <a:pt x="775" y="590"/>
                        <a:pt x="775" y="590"/>
                        <a:pt x="775" y="590"/>
                      </a:cubicBezTo>
                      <a:cubicBezTo>
                        <a:pt x="750" y="539"/>
                        <a:pt x="715" y="482"/>
                        <a:pt x="674" y="455"/>
                      </a:cubicBezTo>
                      <a:cubicBezTo>
                        <a:pt x="600" y="408"/>
                        <a:pt x="518" y="409"/>
                        <a:pt x="446" y="375"/>
                      </a:cubicBezTo>
                      <a:cubicBezTo>
                        <a:pt x="371" y="340"/>
                        <a:pt x="335" y="255"/>
                        <a:pt x="293" y="192"/>
                      </a:cubicBezTo>
                      <a:cubicBezTo>
                        <a:pt x="247" y="122"/>
                        <a:pt x="156" y="46"/>
                        <a:pt x="90" y="0"/>
                      </a:cubicBezTo>
                      <a:cubicBezTo>
                        <a:pt x="62" y="187"/>
                        <a:pt x="48" y="430"/>
                        <a:pt x="48" y="628"/>
                      </a:cubicBezTo>
                      <a:cubicBezTo>
                        <a:pt x="48" y="727"/>
                        <a:pt x="37" y="834"/>
                        <a:pt x="67" y="925"/>
                      </a:cubicBezTo>
                      <a:cubicBezTo>
                        <a:pt x="85" y="979"/>
                        <a:pt x="104" y="992"/>
                        <a:pt x="84" y="1049"/>
                      </a:cubicBezTo>
                      <a:cubicBezTo>
                        <a:pt x="66" y="1100"/>
                        <a:pt x="57" y="1124"/>
                        <a:pt x="54" y="1184"/>
                      </a:cubicBezTo>
                      <a:cubicBezTo>
                        <a:pt x="53" y="1217"/>
                        <a:pt x="34" y="1284"/>
                        <a:pt x="49" y="1315"/>
                      </a:cubicBezTo>
                      <a:cubicBezTo>
                        <a:pt x="67" y="1350"/>
                        <a:pt x="107" y="1349"/>
                        <a:pt x="136" y="1373"/>
                      </a:cubicBezTo>
                      <a:cubicBezTo>
                        <a:pt x="219" y="1440"/>
                        <a:pt x="127" y="1497"/>
                        <a:pt x="110" y="1568"/>
                      </a:cubicBezTo>
                      <a:cubicBezTo>
                        <a:pt x="45" y="1545"/>
                        <a:pt x="90" y="1661"/>
                        <a:pt x="124" y="1670"/>
                      </a:cubicBezTo>
                      <a:cubicBezTo>
                        <a:pt x="88" y="1681"/>
                        <a:pt x="76" y="1690"/>
                        <a:pt x="76" y="1742"/>
                      </a:cubicBezTo>
                      <a:cubicBezTo>
                        <a:pt x="76" y="1795"/>
                        <a:pt x="76" y="1813"/>
                        <a:pt x="116" y="1807"/>
                      </a:cubicBezTo>
                      <a:cubicBezTo>
                        <a:pt x="156" y="1801"/>
                        <a:pt x="199" y="1779"/>
                        <a:pt x="232" y="1776"/>
                      </a:cubicBezTo>
                      <a:cubicBezTo>
                        <a:pt x="266" y="1773"/>
                        <a:pt x="337" y="1801"/>
                        <a:pt x="337" y="1801"/>
                      </a:cubicBezTo>
                      <a:cubicBezTo>
                        <a:pt x="318" y="1865"/>
                        <a:pt x="275" y="1914"/>
                        <a:pt x="248" y="1963"/>
                      </a:cubicBezTo>
                      <a:cubicBezTo>
                        <a:pt x="220" y="2012"/>
                        <a:pt x="202" y="2046"/>
                        <a:pt x="205" y="2113"/>
                      </a:cubicBezTo>
                      <a:cubicBezTo>
                        <a:pt x="208" y="2180"/>
                        <a:pt x="214" y="2226"/>
                        <a:pt x="214" y="2275"/>
                      </a:cubicBezTo>
                      <a:cubicBezTo>
                        <a:pt x="214" y="2324"/>
                        <a:pt x="251" y="2432"/>
                        <a:pt x="263" y="2459"/>
                      </a:cubicBezTo>
                      <a:cubicBezTo>
                        <a:pt x="220" y="2450"/>
                        <a:pt x="165" y="2444"/>
                        <a:pt x="153" y="2456"/>
                      </a:cubicBezTo>
                      <a:cubicBezTo>
                        <a:pt x="140" y="2468"/>
                        <a:pt x="110" y="2530"/>
                        <a:pt x="128" y="2542"/>
                      </a:cubicBezTo>
                      <a:cubicBezTo>
                        <a:pt x="147" y="2554"/>
                        <a:pt x="189" y="2548"/>
                        <a:pt x="208" y="2579"/>
                      </a:cubicBezTo>
                      <a:cubicBezTo>
                        <a:pt x="226" y="2609"/>
                        <a:pt x="257" y="2674"/>
                        <a:pt x="211" y="2707"/>
                      </a:cubicBezTo>
                      <a:cubicBezTo>
                        <a:pt x="165" y="2741"/>
                        <a:pt x="91" y="2753"/>
                        <a:pt x="73" y="2781"/>
                      </a:cubicBezTo>
                      <a:cubicBezTo>
                        <a:pt x="55" y="2808"/>
                        <a:pt x="36" y="2857"/>
                        <a:pt x="104" y="2870"/>
                      </a:cubicBezTo>
                      <a:cubicBezTo>
                        <a:pt x="171" y="2882"/>
                        <a:pt x="318" y="2851"/>
                        <a:pt x="333" y="2910"/>
                      </a:cubicBezTo>
                      <a:cubicBezTo>
                        <a:pt x="321" y="2962"/>
                        <a:pt x="321" y="2983"/>
                        <a:pt x="340" y="2998"/>
                      </a:cubicBezTo>
                      <a:cubicBezTo>
                        <a:pt x="358" y="3014"/>
                        <a:pt x="376" y="3023"/>
                        <a:pt x="376" y="3023"/>
                      </a:cubicBezTo>
                      <a:cubicBezTo>
                        <a:pt x="376" y="3023"/>
                        <a:pt x="472" y="3123"/>
                        <a:pt x="463" y="3197"/>
                      </a:cubicBezTo>
                      <a:cubicBezTo>
                        <a:pt x="453" y="3270"/>
                        <a:pt x="327" y="3292"/>
                        <a:pt x="327" y="3292"/>
                      </a:cubicBezTo>
                      <a:cubicBezTo>
                        <a:pt x="327" y="3292"/>
                        <a:pt x="254" y="3314"/>
                        <a:pt x="193" y="3326"/>
                      </a:cubicBezTo>
                      <a:cubicBezTo>
                        <a:pt x="131" y="3338"/>
                        <a:pt x="70" y="3366"/>
                        <a:pt x="85" y="3424"/>
                      </a:cubicBezTo>
                      <a:cubicBezTo>
                        <a:pt x="101" y="3482"/>
                        <a:pt x="137" y="3467"/>
                        <a:pt x="177" y="3461"/>
                      </a:cubicBezTo>
                      <a:cubicBezTo>
                        <a:pt x="217" y="3455"/>
                        <a:pt x="232" y="3442"/>
                        <a:pt x="245" y="3479"/>
                      </a:cubicBezTo>
                      <a:cubicBezTo>
                        <a:pt x="257" y="3516"/>
                        <a:pt x="248" y="3528"/>
                        <a:pt x="226" y="3553"/>
                      </a:cubicBezTo>
                      <a:cubicBezTo>
                        <a:pt x="205" y="3577"/>
                        <a:pt x="189" y="3596"/>
                        <a:pt x="180" y="3629"/>
                      </a:cubicBezTo>
                      <a:cubicBezTo>
                        <a:pt x="171" y="3663"/>
                        <a:pt x="156" y="3678"/>
                        <a:pt x="125" y="3694"/>
                      </a:cubicBezTo>
                      <a:cubicBezTo>
                        <a:pt x="94" y="3709"/>
                        <a:pt x="79" y="3712"/>
                        <a:pt x="85" y="3746"/>
                      </a:cubicBezTo>
                      <a:cubicBezTo>
                        <a:pt x="91" y="3779"/>
                        <a:pt x="88" y="3828"/>
                        <a:pt x="131" y="3819"/>
                      </a:cubicBezTo>
                      <a:cubicBezTo>
                        <a:pt x="174" y="3810"/>
                        <a:pt x="212" y="3797"/>
                        <a:pt x="212" y="3797"/>
                      </a:cubicBezTo>
                      <a:cubicBezTo>
                        <a:pt x="212" y="3801"/>
                        <a:pt x="290" y="3761"/>
                        <a:pt x="332" y="3609"/>
                      </a:cubicBezTo>
                      <a:cubicBezTo>
                        <a:pt x="397" y="3562"/>
                        <a:pt x="493" y="3593"/>
                        <a:pt x="515" y="3603"/>
                      </a:cubicBezTo>
                      <a:cubicBezTo>
                        <a:pt x="539" y="3615"/>
                        <a:pt x="478" y="3671"/>
                        <a:pt x="458" y="3731"/>
                      </a:cubicBezTo>
                      <a:cubicBezTo>
                        <a:pt x="430" y="3820"/>
                        <a:pt x="433" y="3922"/>
                        <a:pt x="437" y="3942"/>
                      </a:cubicBezTo>
                      <a:cubicBezTo>
                        <a:pt x="446" y="3978"/>
                        <a:pt x="258" y="4000"/>
                        <a:pt x="268" y="4044"/>
                      </a:cubicBezTo>
                      <a:cubicBezTo>
                        <a:pt x="274" y="4070"/>
                        <a:pt x="281" y="4097"/>
                        <a:pt x="287" y="4124"/>
                      </a:cubicBezTo>
                      <a:cubicBezTo>
                        <a:pt x="319" y="4140"/>
                        <a:pt x="371" y="4191"/>
                        <a:pt x="378" y="4228"/>
                      </a:cubicBezTo>
                      <a:cubicBezTo>
                        <a:pt x="387" y="4271"/>
                        <a:pt x="326" y="4321"/>
                        <a:pt x="332" y="4359"/>
                      </a:cubicBezTo>
                      <a:cubicBezTo>
                        <a:pt x="336" y="4388"/>
                        <a:pt x="361" y="4384"/>
                        <a:pt x="362" y="4409"/>
                      </a:cubicBezTo>
                      <a:cubicBezTo>
                        <a:pt x="319" y="4418"/>
                        <a:pt x="274" y="4462"/>
                        <a:pt x="252" y="4519"/>
                      </a:cubicBezTo>
                      <a:cubicBezTo>
                        <a:pt x="229" y="4578"/>
                        <a:pt x="112" y="4624"/>
                        <a:pt x="68" y="4621"/>
                      </a:cubicBezTo>
                      <a:cubicBezTo>
                        <a:pt x="0" y="4615"/>
                        <a:pt x="29" y="4726"/>
                        <a:pt x="73" y="4751"/>
                      </a:cubicBezTo>
                      <a:cubicBezTo>
                        <a:pt x="106" y="4771"/>
                        <a:pt x="214" y="4667"/>
                        <a:pt x="258" y="4694"/>
                      </a:cubicBezTo>
                      <a:cubicBezTo>
                        <a:pt x="294" y="4714"/>
                        <a:pt x="284" y="4711"/>
                        <a:pt x="303" y="4747"/>
                      </a:cubicBezTo>
                      <a:cubicBezTo>
                        <a:pt x="324" y="4789"/>
                        <a:pt x="313" y="4943"/>
                        <a:pt x="313" y="4986"/>
                      </a:cubicBezTo>
                      <a:cubicBezTo>
                        <a:pt x="313" y="5029"/>
                        <a:pt x="306" y="5092"/>
                        <a:pt x="286" y="5130"/>
                      </a:cubicBezTo>
                      <a:cubicBezTo>
                        <a:pt x="263" y="5176"/>
                        <a:pt x="227" y="5177"/>
                        <a:pt x="185" y="5206"/>
                      </a:cubicBezTo>
                      <a:cubicBezTo>
                        <a:pt x="170" y="5217"/>
                        <a:pt x="108" y="5237"/>
                        <a:pt x="91" y="5285"/>
                      </a:cubicBezTo>
                      <a:cubicBezTo>
                        <a:pt x="42" y="5427"/>
                        <a:pt x="46" y="5697"/>
                        <a:pt x="104" y="5771"/>
                      </a:cubicBezTo>
                      <a:cubicBezTo>
                        <a:pt x="122" y="5793"/>
                        <a:pt x="278" y="6000"/>
                        <a:pt x="326" y="6033"/>
                      </a:cubicBezTo>
                      <a:cubicBezTo>
                        <a:pt x="366" y="6060"/>
                        <a:pt x="478" y="6206"/>
                        <a:pt x="555" y="6275"/>
                      </a:cubicBezTo>
                      <a:cubicBezTo>
                        <a:pt x="601" y="6317"/>
                        <a:pt x="720" y="6454"/>
                        <a:pt x="789" y="6489"/>
                      </a:cubicBezTo>
                      <a:cubicBezTo>
                        <a:pt x="767" y="6447"/>
                        <a:pt x="746" y="6400"/>
                        <a:pt x="734" y="6357"/>
                      </a:cubicBezTo>
                      <a:cubicBezTo>
                        <a:pt x="719" y="6359"/>
                        <a:pt x="703" y="6353"/>
                        <a:pt x="689" y="6333"/>
                      </a:cubicBezTo>
                      <a:cubicBezTo>
                        <a:pt x="665" y="6300"/>
                        <a:pt x="648" y="6253"/>
                        <a:pt x="632" y="6215"/>
                      </a:cubicBezTo>
                      <a:cubicBezTo>
                        <a:pt x="597" y="6134"/>
                        <a:pt x="576" y="6020"/>
                        <a:pt x="495" y="5971"/>
                      </a:cubicBezTo>
                      <a:cubicBezTo>
                        <a:pt x="456" y="5947"/>
                        <a:pt x="414" y="5927"/>
                        <a:pt x="381" y="5894"/>
                      </a:cubicBezTo>
                      <a:cubicBezTo>
                        <a:pt x="353" y="5866"/>
                        <a:pt x="327" y="5782"/>
                        <a:pt x="375" y="5761"/>
                      </a:cubicBezTo>
                      <a:cubicBezTo>
                        <a:pt x="388" y="5764"/>
                        <a:pt x="388" y="5764"/>
                        <a:pt x="388" y="5764"/>
                      </a:cubicBezTo>
                      <a:cubicBezTo>
                        <a:pt x="425" y="5748"/>
                        <a:pt x="468" y="5788"/>
                        <a:pt x="496" y="5808"/>
                      </a:cubicBezTo>
                      <a:cubicBezTo>
                        <a:pt x="533" y="5834"/>
                        <a:pt x="571" y="5856"/>
                        <a:pt x="609" y="5880"/>
                      </a:cubicBezTo>
                      <a:cubicBezTo>
                        <a:pt x="641" y="5901"/>
                        <a:pt x="685" y="5932"/>
                        <a:pt x="708" y="5963"/>
                      </a:cubicBezTo>
                      <a:cubicBezTo>
                        <a:pt x="719" y="5979"/>
                        <a:pt x="728" y="5998"/>
                        <a:pt x="738" y="6015"/>
                      </a:cubicBezTo>
                      <a:cubicBezTo>
                        <a:pt x="741" y="6021"/>
                        <a:pt x="745" y="6025"/>
                        <a:pt x="749" y="6028"/>
                      </a:cubicBezTo>
                      <a:cubicBezTo>
                        <a:pt x="751" y="6012"/>
                        <a:pt x="754" y="5995"/>
                        <a:pt x="755" y="5978"/>
                      </a:cubicBezTo>
                      <a:cubicBezTo>
                        <a:pt x="766" y="5873"/>
                        <a:pt x="730" y="5751"/>
                        <a:pt x="730" y="5643"/>
                      </a:cubicBezTo>
                      <a:cubicBezTo>
                        <a:pt x="730" y="5536"/>
                        <a:pt x="736" y="5530"/>
                        <a:pt x="869" y="5485"/>
                      </a:cubicBezTo>
                      <a:cubicBezTo>
                        <a:pt x="986" y="5448"/>
                        <a:pt x="970" y="5359"/>
                        <a:pt x="970" y="5359"/>
                      </a:cubicBezTo>
                      <a:moveTo>
                        <a:pt x="849" y="4050"/>
                      </a:moveTo>
                      <a:cubicBezTo>
                        <a:pt x="819" y="4143"/>
                        <a:pt x="677" y="4181"/>
                        <a:pt x="590" y="4157"/>
                      </a:cubicBezTo>
                      <a:cubicBezTo>
                        <a:pt x="479" y="4126"/>
                        <a:pt x="570" y="3979"/>
                        <a:pt x="577" y="3914"/>
                      </a:cubicBezTo>
                      <a:cubicBezTo>
                        <a:pt x="580" y="3888"/>
                        <a:pt x="573" y="3860"/>
                        <a:pt x="578" y="3835"/>
                      </a:cubicBezTo>
                      <a:cubicBezTo>
                        <a:pt x="583" y="3812"/>
                        <a:pt x="596" y="3787"/>
                        <a:pt x="605" y="3765"/>
                      </a:cubicBezTo>
                      <a:cubicBezTo>
                        <a:pt x="625" y="3717"/>
                        <a:pt x="657" y="3668"/>
                        <a:pt x="716" y="3683"/>
                      </a:cubicBezTo>
                      <a:cubicBezTo>
                        <a:pt x="713" y="3680"/>
                        <a:pt x="713" y="3680"/>
                        <a:pt x="713" y="3680"/>
                      </a:cubicBezTo>
                      <a:cubicBezTo>
                        <a:pt x="766" y="3689"/>
                        <a:pt x="793" y="3712"/>
                        <a:pt x="815" y="3758"/>
                      </a:cubicBezTo>
                      <a:cubicBezTo>
                        <a:pt x="856" y="3842"/>
                        <a:pt x="878" y="3957"/>
                        <a:pt x="849" y="4050"/>
                      </a:cubicBezTo>
                      <a:moveTo>
                        <a:pt x="753" y="2380"/>
                      </a:moveTo>
                      <a:cubicBezTo>
                        <a:pt x="766" y="2375"/>
                        <a:pt x="766" y="2375"/>
                        <a:pt x="766" y="2375"/>
                      </a:cubicBezTo>
                      <a:cubicBezTo>
                        <a:pt x="795" y="2373"/>
                        <a:pt x="788" y="2393"/>
                        <a:pt x="791" y="2413"/>
                      </a:cubicBezTo>
                      <a:cubicBezTo>
                        <a:pt x="801" y="2478"/>
                        <a:pt x="774" y="2549"/>
                        <a:pt x="765" y="2611"/>
                      </a:cubicBezTo>
                      <a:cubicBezTo>
                        <a:pt x="760" y="2641"/>
                        <a:pt x="761" y="2684"/>
                        <a:pt x="728" y="2695"/>
                      </a:cubicBezTo>
                      <a:cubicBezTo>
                        <a:pt x="687" y="2710"/>
                        <a:pt x="680" y="2669"/>
                        <a:pt x="673" y="2641"/>
                      </a:cubicBezTo>
                      <a:cubicBezTo>
                        <a:pt x="665" y="2607"/>
                        <a:pt x="661" y="2580"/>
                        <a:pt x="645" y="2548"/>
                      </a:cubicBezTo>
                      <a:cubicBezTo>
                        <a:pt x="630" y="2519"/>
                        <a:pt x="604" y="2488"/>
                        <a:pt x="597" y="2455"/>
                      </a:cubicBezTo>
                      <a:cubicBezTo>
                        <a:pt x="584" y="2389"/>
                        <a:pt x="701" y="2379"/>
                        <a:pt x="753" y="2380"/>
                      </a:cubicBezTo>
                      <a:moveTo>
                        <a:pt x="556" y="2561"/>
                      </a:moveTo>
                      <a:cubicBezTo>
                        <a:pt x="587" y="2606"/>
                        <a:pt x="609" y="2630"/>
                        <a:pt x="618" y="2687"/>
                      </a:cubicBezTo>
                      <a:cubicBezTo>
                        <a:pt x="626" y="2738"/>
                        <a:pt x="594" y="2784"/>
                        <a:pt x="539" y="2780"/>
                      </a:cubicBezTo>
                      <a:cubicBezTo>
                        <a:pt x="458" y="2774"/>
                        <a:pt x="465" y="2561"/>
                        <a:pt x="558" y="2552"/>
                      </a:cubicBezTo>
                      <a:cubicBezTo>
                        <a:pt x="555" y="2555"/>
                        <a:pt x="555" y="2555"/>
                        <a:pt x="555" y="2555"/>
                      </a:cubicBezTo>
                      <a:cubicBezTo>
                        <a:pt x="555" y="2557"/>
                        <a:pt x="555" y="2559"/>
                        <a:pt x="556" y="2561"/>
                      </a:cubicBezTo>
                      <a:moveTo>
                        <a:pt x="673" y="1250"/>
                      </a:moveTo>
                      <a:cubicBezTo>
                        <a:pt x="683" y="1299"/>
                        <a:pt x="644" y="1355"/>
                        <a:pt x="593" y="1358"/>
                      </a:cubicBezTo>
                      <a:cubicBezTo>
                        <a:pt x="542" y="1362"/>
                        <a:pt x="508" y="1335"/>
                        <a:pt x="476" y="1299"/>
                      </a:cubicBezTo>
                      <a:cubicBezTo>
                        <a:pt x="453" y="1274"/>
                        <a:pt x="379" y="1202"/>
                        <a:pt x="423" y="1169"/>
                      </a:cubicBezTo>
                      <a:cubicBezTo>
                        <a:pt x="442" y="1156"/>
                        <a:pt x="442" y="1156"/>
                        <a:pt x="442" y="1156"/>
                      </a:cubicBezTo>
                      <a:cubicBezTo>
                        <a:pt x="474" y="1135"/>
                        <a:pt x="543" y="1147"/>
                        <a:pt x="578" y="1159"/>
                      </a:cubicBezTo>
                      <a:cubicBezTo>
                        <a:pt x="618" y="1173"/>
                        <a:pt x="664" y="1207"/>
                        <a:pt x="673" y="1250"/>
                      </a:cubicBezTo>
                      <a:moveTo>
                        <a:pt x="145" y="805"/>
                      </a:moveTo>
                      <a:cubicBezTo>
                        <a:pt x="141" y="792"/>
                        <a:pt x="147" y="780"/>
                        <a:pt x="145" y="768"/>
                      </a:cubicBezTo>
                      <a:cubicBezTo>
                        <a:pt x="142" y="748"/>
                        <a:pt x="135" y="750"/>
                        <a:pt x="126" y="736"/>
                      </a:cubicBezTo>
                      <a:cubicBezTo>
                        <a:pt x="99" y="696"/>
                        <a:pt x="93" y="639"/>
                        <a:pt x="104" y="591"/>
                      </a:cubicBezTo>
                      <a:cubicBezTo>
                        <a:pt x="113" y="553"/>
                        <a:pt x="148" y="483"/>
                        <a:pt x="192" y="487"/>
                      </a:cubicBezTo>
                      <a:cubicBezTo>
                        <a:pt x="217" y="480"/>
                        <a:pt x="217" y="480"/>
                        <a:pt x="217" y="480"/>
                      </a:cubicBezTo>
                      <a:cubicBezTo>
                        <a:pt x="311" y="451"/>
                        <a:pt x="311" y="556"/>
                        <a:pt x="352" y="601"/>
                      </a:cubicBezTo>
                      <a:cubicBezTo>
                        <a:pt x="366" y="617"/>
                        <a:pt x="393" y="614"/>
                        <a:pt x="407" y="631"/>
                      </a:cubicBezTo>
                      <a:cubicBezTo>
                        <a:pt x="424" y="651"/>
                        <a:pt x="415" y="678"/>
                        <a:pt x="425" y="699"/>
                      </a:cubicBezTo>
                      <a:cubicBezTo>
                        <a:pt x="445" y="740"/>
                        <a:pt x="501" y="744"/>
                        <a:pt x="517" y="790"/>
                      </a:cubicBezTo>
                      <a:cubicBezTo>
                        <a:pt x="556" y="907"/>
                        <a:pt x="418" y="951"/>
                        <a:pt x="334" y="915"/>
                      </a:cubicBezTo>
                      <a:cubicBezTo>
                        <a:pt x="310" y="905"/>
                        <a:pt x="292" y="886"/>
                        <a:pt x="268" y="876"/>
                      </a:cubicBezTo>
                      <a:cubicBezTo>
                        <a:pt x="243" y="866"/>
                        <a:pt x="213" y="869"/>
                        <a:pt x="190" y="859"/>
                      </a:cubicBezTo>
                      <a:cubicBezTo>
                        <a:pt x="169" y="849"/>
                        <a:pt x="151" y="828"/>
                        <a:pt x="145" y="805"/>
                      </a:cubicBezTo>
                      <a:moveTo>
                        <a:pt x="195" y="954"/>
                      </a:moveTo>
                      <a:cubicBezTo>
                        <a:pt x="280" y="976"/>
                        <a:pt x="280" y="976"/>
                        <a:pt x="280" y="976"/>
                      </a:cubicBezTo>
                      <a:cubicBezTo>
                        <a:pt x="301" y="980"/>
                        <a:pt x="318" y="988"/>
                        <a:pt x="337" y="995"/>
                      </a:cubicBezTo>
                      <a:cubicBezTo>
                        <a:pt x="407" y="1021"/>
                        <a:pt x="397" y="1050"/>
                        <a:pt x="357" y="1103"/>
                      </a:cubicBezTo>
                      <a:cubicBezTo>
                        <a:pt x="333" y="1136"/>
                        <a:pt x="318" y="1216"/>
                        <a:pt x="272" y="1174"/>
                      </a:cubicBezTo>
                      <a:cubicBezTo>
                        <a:pt x="233" y="1139"/>
                        <a:pt x="102" y="987"/>
                        <a:pt x="195" y="954"/>
                      </a:cubicBezTo>
                      <a:moveTo>
                        <a:pt x="310" y="1657"/>
                      </a:moveTo>
                      <a:cubicBezTo>
                        <a:pt x="274" y="1603"/>
                        <a:pt x="286" y="1492"/>
                        <a:pt x="347" y="1459"/>
                      </a:cubicBezTo>
                      <a:cubicBezTo>
                        <a:pt x="389" y="1464"/>
                        <a:pt x="389" y="1464"/>
                        <a:pt x="389" y="1464"/>
                      </a:cubicBezTo>
                      <a:cubicBezTo>
                        <a:pt x="492" y="1424"/>
                        <a:pt x="574" y="1616"/>
                        <a:pt x="522" y="1676"/>
                      </a:cubicBezTo>
                      <a:cubicBezTo>
                        <a:pt x="491" y="1711"/>
                        <a:pt x="341" y="1697"/>
                        <a:pt x="310" y="1657"/>
                      </a:cubicBezTo>
                      <a:moveTo>
                        <a:pt x="255" y="2183"/>
                      </a:moveTo>
                      <a:cubicBezTo>
                        <a:pt x="255" y="2136"/>
                        <a:pt x="257" y="2071"/>
                        <a:pt x="281" y="2031"/>
                      </a:cubicBezTo>
                      <a:cubicBezTo>
                        <a:pt x="312" y="1980"/>
                        <a:pt x="372" y="1979"/>
                        <a:pt x="413" y="1958"/>
                      </a:cubicBezTo>
                      <a:cubicBezTo>
                        <a:pt x="445" y="1955"/>
                        <a:pt x="445" y="1955"/>
                        <a:pt x="445" y="1955"/>
                      </a:cubicBezTo>
                      <a:cubicBezTo>
                        <a:pt x="504" y="1956"/>
                        <a:pt x="568" y="1974"/>
                        <a:pt x="618" y="2006"/>
                      </a:cubicBezTo>
                      <a:cubicBezTo>
                        <a:pt x="674" y="2043"/>
                        <a:pt x="680" y="2107"/>
                        <a:pt x="689" y="2167"/>
                      </a:cubicBezTo>
                      <a:cubicBezTo>
                        <a:pt x="696" y="2215"/>
                        <a:pt x="702" y="2270"/>
                        <a:pt x="663" y="2307"/>
                      </a:cubicBezTo>
                      <a:cubicBezTo>
                        <a:pt x="620" y="2348"/>
                        <a:pt x="588" y="2325"/>
                        <a:pt x="549" y="2296"/>
                      </a:cubicBezTo>
                      <a:cubicBezTo>
                        <a:pt x="500" y="2260"/>
                        <a:pt x="458" y="2290"/>
                        <a:pt x="447" y="2347"/>
                      </a:cubicBezTo>
                      <a:cubicBezTo>
                        <a:pt x="441" y="2377"/>
                        <a:pt x="459" y="2398"/>
                        <a:pt x="435" y="2419"/>
                      </a:cubicBezTo>
                      <a:cubicBezTo>
                        <a:pt x="428" y="2425"/>
                        <a:pt x="388" y="2446"/>
                        <a:pt x="379" y="2445"/>
                      </a:cubicBezTo>
                      <a:cubicBezTo>
                        <a:pt x="341" y="2441"/>
                        <a:pt x="300" y="2365"/>
                        <a:pt x="287" y="2334"/>
                      </a:cubicBezTo>
                      <a:cubicBezTo>
                        <a:pt x="267" y="2289"/>
                        <a:pt x="255" y="2232"/>
                        <a:pt x="255" y="2183"/>
                      </a:cubicBezTo>
                      <a:moveTo>
                        <a:pt x="348" y="2780"/>
                      </a:moveTo>
                      <a:cubicBezTo>
                        <a:pt x="330" y="2792"/>
                        <a:pt x="322" y="2818"/>
                        <a:pt x="302" y="2786"/>
                      </a:cubicBezTo>
                      <a:cubicBezTo>
                        <a:pt x="289" y="2767"/>
                        <a:pt x="296" y="2731"/>
                        <a:pt x="294" y="2709"/>
                      </a:cubicBezTo>
                      <a:cubicBezTo>
                        <a:pt x="290" y="2668"/>
                        <a:pt x="260" y="2599"/>
                        <a:pt x="312" y="2574"/>
                      </a:cubicBezTo>
                      <a:cubicBezTo>
                        <a:pt x="309" y="2577"/>
                        <a:pt x="309" y="2577"/>
                        <a:pt x="309" y="2577"/>
                      </a:cubicBezTo>
                      <a:cubicBezTo>
                        <a:pt x="312" y="2581"/>
                        <a:pt x="316" y="2586"/>
                        <a:pt x="318" y="2590"/>
                      </a:cubicBezTo>
                      <a:cubicBezTo>
                        <a:pt x="345" y="2628"/>
                        <a:pt x="382" y="2656"/>
                        <a:pt x="406" y="2695"/>
                      </a:cubicBezTo>
                      <a:cubicBezTo>
                        <a:pt x="418" y="2714"/>
                        <a:pt x="428" y="2741"/>
                        <a:pt x="409" y="2760"/>
                      </a:cubicBezTo>
                      <a:cubicBezTo>
                        <a:pt x="392" y="2777"/>
                        <a:pt x="367" y="2768"/>
                        <a:pt x="348" y="2780"/>
                      </a:cubicBezTo>
                      <a:moveTo>
                        <a:pt x="445" y="2906"/>
                      </a:moveTo>
                      <a:cubicBezTo>
                        <a:pt x="467" y="2893"/>
                        <a:pt x="467" y="2893"/>
                        <a:pt x="467" y="2893"/>
                      </a:cubicBezTo>
                      <a:cubicBezTo>
                        <a:pt x="504" y="2879"/>
                        <a:pt x="557" y="2894"/>
                        <a:pt x="590" y="2874"/>
                      </a:cubicBezTo>
                      <a:cubicBezTo>
                        <a:pt x="616" y="2858"/>
                        <a:pt x="639" y="2832"/>
                        <a:pt x="666" y="2821"/>
                      </a:cubicBezTo>
                      <a:cubicBezTo>
                        <a:pt x="752" y="2784"/>
                        <a:pt x="792" y="2885"/>
                        <a:pt x="792" y="2947"/>
                      </a:cubicBezTo>
                      <a:cubicBezTo>
                        <a:pt x="792" y="3003"/>
                        <a:pt x="787" y="3078"/>
                        <a:pt x="780" y="3133"/>
                      </a:cubicBezTo>
                      <a:cubicBezTo>
                        <a:pt x="772" y="3186"/>
                        <a:pt x="752" y="3223"/>
                        <a:pt x="745" y="3276"/>
                      </a:cubicBezTo>
                      <a:cubicBezTo>
                        <a:pt x="738" y="3324"/>
                        <a:pt x="721" y="3378"/>
                        <a:pt x="695" y="3421"/>
                      </a:cubicBezTo>
                      <a:cubicBezTo>
                        <a:pt x="663" y="3473"/>
                        <a:pt x="628" y="3468"/>
                        <a:pt x="590" y="3427"/>
                      </a:cubicBezTo>
                      <a:cubicBezTo>
                        <a:pt x="556" y="3390"/>
                        <a:pt x="561" y="3339"/>
                        <a:pt x="558" y="3291"/>
                      </a:cubicBezTo>
                      <a:cubicBezTo>
                        <a:pt x="556" y="3246"/>
                        <a:pt x="550" y="3193"/>
                        <a:pt x="530" y="3152"/>
                      </a:cubicBezTo>
                      <a:cubicBezTo>
                        <a:pt x="500" y="3092"/>
                        <a:pt x="352" y="2974"/>
                        <a:pt x="445" y="2906"/>
                      </a:cubicBezTo>
                      <a:moveTo>
                        <a:pt x="420" y="4343"/>
                      </a:moveTo>
                      <a:cubicBezTo>
                        <a:pt x="431" y="4251"/>
                        <a:pt x="596" y="4242"/>
                        <a:pt x="593" y="4343"/>
                      </a:cubicBezTo>
                      <a:cubicBezTo>
                        <a:pt x="584" y="4334"/>
                        <a:pt x="584" y="4334"/>
                        <a:pt x="584" y="4334"/>
                      </a:cubicBezTo>
                      <a:cubicBezTo>
                        <a:pt x="569" y="4395"/>
                        <a:pt x="401" y="4498"/>
                        <a:pt x="420" y="4343"/>
                      </a:cubicBezTo>
                      <a:moveTo>
                        <a:pt x="626" y="5601"/>
                      </a:moveTo>
                      <a:cubicBezTo>
                        <a:pt x="576" y="5684"/>
                        <a:pt x="439" y="5700"/>
                        <a:pt x="397" y="5607"/>
                      </a:cubicBezTo>
                      <a:cubicBezTo>
                        <a:pt x="377" y="5561"/>
                        <a:pt x="353" y="5529"/>
                        <a:pt x="313" y="5498"/>
                      </a:cubicBezTo>
                      <a:cubicBezTo>
                        <a:pt x="282" y="5474"/>
                        <a:pt x="225" y="5423"/>
                        <a:pt x="277" y="5385"/>
                      </a:cubicBezTo>
                      <a:cubicBezTo>
                        <a:pt x="287" y="5376"/>
                        <a:pt x="287" y="5376"/>
                        <a:pt x="287" y="5376"/>
                      </a:cubicBezTo>
                      <a:cubicBezTo>
                        <a:pt x="371" y="5342"/>
                        <a:pt x="448" y="5387"/>
                        <a:pt x="521" y="5430"/>
                      </a:cubicBezTo>
                      <a:cubicBezTo>
                        <a:pt x="580" y="5465"/>
                        <a:pt x="674" y="5520"/>
                        <a:pt x="626" y="5601"/>
                      </a:cubicBezTo>
                    </a:path>
                  </a:pathLst>
                </a:custGeom>
                <a:solidFill>
                  <a:srgbClr val="FFF1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03" name="Freeform 592">
                  <a:extLst>
                    <a:ext uri="{FF2B5EF4-FFF2-40B4-BE49-F238E27FC236}">
                      <a16:creationId xmlns:a16="http://schemas.microsoft.com/office/drawing/2014/main" id="{DB9BE1E7-DA69-68DE-5046-9724455711F8}"/>
                    </a:ext>
                  </a:extLst>
                </p:cNvPr>
                <p:cNvSpPr>
                  <a:spLocks/>
                </p:cNvSpPr>
                <p:nvPr/>
              </p:nvSpPr>
              <p:spPr bwMode="auto">
                <a:xfrm>
                  <a:off x="118" y="1098"/>
                  <a:ext cx="2030" cy="553"/>
                </a:xfrm>
                <a:custGeom>
                  <a:avLst/>
                  <a:gdLst>
                    <a:gd name="T0" fmla="*/ 8 w 6002"/>
                    <a:gd name="T1" fmla="*/ 45 h 1636"/>
                    <a:gd name="T2" fmla="*/ 14 w 6002"/>
                    <a:gd name="T3" fmla="*/ 52 h 1636"/>
                    <a:gd name="T4" fmla="*/ 23 w 6002"/>
                    <a:gd name="T5" fmla="*/ 55 h 1636"/>
                    <a:gd name="T6" fmla="*/ 27 w 6002"/>
                    <a:gd name="T7" fmla="*/ 63 h 1636"/>
                    <a:gd name="T8" fmla="*/ 34 w 6002"/>
                    <a:gd name="T9" fmla="*/ 61 h 1636"/>
                    <a:gd name="T10" fmla="*/ 41 w 6002"/>
                    <a:gd name="T11" fmla="*/ 61 h 1636"/>
                    <a:gd name="T12" fmla="*/ 49 w 6002"/>
                    <a:gd name="T13" fmla="*/ 59 h 1636"/>
                    <a:gd name="T14" fmla="*/ 66 w 6002"/>
                    <a:gd name="T15" fmla="*/ 51 h 1636"/>
                    <a:gd name="T16" fmla="*/ 70 w 6002"/>
                    <a:gd name="T17" fmla="*/ 48 h 1636"/>
                    <a:gd name="T18" fmla="*/ 76 w 6002"/>
                    <a:gd name="T19" fmla="*/ 47 h 1636"/>
                    <a:gd name="T20" fmla="*/ 95 w 6002"/>
                    <a:gd name="T21" fmla="*/ 47 h 1636"/>
                    <a:gd name="T22" fmla="*/ 103 w 6002"/>
                    <a:gd name="T23" fmla="*/ 48 h 1636"/>
                    <a:gd name="T24" fmla="*/ 107 w 6002"/>
                    <a:gd name="T25" fmla="*/ 53 h 1636"/>
                    <a:gd name="T26" fmla="*/ 118 w 6002"/>
                    <a:gd name="T27" fmla="*/ 52 h 1636"/>
                    <a:gd name="T28" fmla="*/ 126 w 6002"/>
                    <a:gd name="T29" fmla="*/ 53 h 1636"/>
                    <a:gd name="T30" fmla="*/ 139 w 6002"/>
                    <a:gd name="T31" fmla="*/ 42 h 1636"/>
                    <a:gd name="T32" fmla="*/ 158 w 6002"/>
                    <a:gd name="T33" fmla="*/ 36 h 1636"/>
                    <a:gd name="T34" fmla="*/ 175 w 6002"/>
                    <a:gd name="T35" fmla="*/ 33 h 1636"/>
                    <a:gd name="T36" fmla="*/ 191 w 6002"/>
                    <a:gd name="T37" fmla="*/ 29 h 1636"/>
                    <a:gd name="T38" fmla="*/ 195 w 6002"/>
                    <a:gd name="T39" fmla="*/ 28 h 1636"/>
                    <a:gd name="T40" fmla="*/ 198 w 6002"/>
                    <a:gd name="T41" fmla="*/ 30 h 1636"/>
                    <a:gd name="T42" fmla="*/ 205 w 6002"/>
                    <a:gd name="T43" fmla="*/ 28 h 1636"/>
                    <a:gd name="T44" fmla="*/ 217 w 6002"/>
                    <a:gd name="T45" fmla="*/ 21 h 1636"/>
                    <a:gd name="T46" fmla="*/ 232 w 6002"/>
                    <a:gd name="T47" fmla="*/ 16 h 1636"/>
                    <a:gd name="T48" fmla="*/ 208 w 6002"/>
                    <a:gd name="T49" fmla="*/ 5 h 1636"/>
                    <a:gd name="T50" fmla="*/ 185 w 6002"/>
                    <a:gd name="T51" fmla="*/ 1 h 1636"/>
                    <a:gd name="T52" fmla="*/ 176 w 6002"/>
                    <a:gd name="T53" fmla="*/ 5 h 1636"/>
                    <a:gd name="T54" fmla="*/ 158 w 6002"/>
                    <a:gd name="T55" fmla="*/ 6 h 1636"/>
                    <a:gd name="T56" fmla="*/ 124 w 6002"/>
                    <a:gd name="T57" fmla="*/ 11 h 1636"/>
                    <a:gd name="T58" fmla="*/ 105 w 6002"/>
                    <a:gd name="T59" fmla="*/ 16 h 1636"/>
                    <a:gd name="T60" fmla="*/ 80 w 6002"/>
                    <a:gd name="T61" fmla="*/ 17 h 1636"/>
                    <a:gd name="T62" fmla="*/ 54 w 6002"/>
                    <a:gd name="T63" fmla="*/ 22 h 1636"/>
                    <a:gd name="T64" fmla="*/ 33 w 6002"/>
                    <a:gd name="T65" fmla="*/ 27 h 1636"/>
                    <a:gd name="T66" fmla="*/ 17 w 6002"/>
                    <a:gd name="T67" fmla="*/ 31 h 1636"/>
                    <a:gd name="T68" fmla="*/ 0 w 6002"/>
                    <a:gd name="T69" fmla="*/ 38 h 1636"/>
                    <a:gd name="T70" fmla="*/ 8 w 6002"/>
                    <a:gd name="T71" fmla="*/ 45 h 16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02" h="1636">
                      <a:moveTo>
                        <a:pt x="203" y="1175"/>
                      </a:moveTo>
                      <a:cubicBezTo>
                        <a:pt x="245" y="1238"/>
                        <a:pt x="281" y="1323"/>
                        <a:pt x="356" y="1358"/>
                      </a:cubicBezTo>
                      <a:cubicBezTo>
                        <a:pt x="428" y="1392"/>
                        <a:pt x="510" y="1391"/>
                        <a:pt x="584" y="1438"/>
                      </a:cubicBezTo>
                      <a:cubicBezTo>
                        <a:pt x="644" y="1478"/>
                        <a:pt x="690" y="1579"/>
                        <a:pt x="711" y="1636"/>
                      </a:cubicBezTo>
                      <a:cubicBezTo>
                        <a:pt x="794" y="1591"/>
                        <a:pt x="770" y="1596"/>
                        <a:pt x="883" y="1577"/>
                      </a:cubicBezTo>
                      <a:cubicBezTo>
                        <a:pt x="943" y="1567"/>
                        <a:pt x="991" y="1582"/>
                        <a:pt x="1052" y="1585"/>
                      </a:cubicBezTo>
                      <a:cubicBezTo>
                        <a:pt x="1124" y="1589"/>
                        <a:pt x="1188" y="1574"/>
                        <a:pt x="1260" y="1545"/>
                      </a:cubicBezTo>
                      <a:cubicBezTo>
                        <a:pt x="1404" y="1489"/>
                        <a:pt x="1580" y="1411"/>
                        <a:pt x="1709" y="1327"/>
                      </a:cubicBezTo>
                      <a:cubicBezTo>
                        <a:pt x="1743" y="1304"/>
                        <a:pt x="1770" y="1256"/>
                        <a:pt x="1801" y="1240"/>
                      </a:cubicBezTo>
                      <a:cubicBezTo>
                        <a:pt x="1851" y="1214"/>
                        <a:pt x="1924" y="1216"/>
                        <a:pt x="1978" y="1207"/>
                      </a:cubicBezTo>
                      <a:cubicBezTo>
                        <a:pt x="2137" y="1179"/>
                        <a:pt x="2291" y="1199"/>
                        <a:pt x="2452" y="1206"/>
                      </a:cubicBezTo>
                      <a:cubicBezTo>
                        <a:pt x="2514" y="1209"/>
                        <a:pt x="2617" y="1203"/>
                        <a:pt x="2667" y="1242"/>
                      </a:cubicBezTo>
                      <a:cubicBezTo>
                        <a:pt x="2721" y="1284"/>
                        <a:pt x="2706" y="1342"/>
                        <a:pt x="2770" y="1366"/>
                      </a:cubicBezTo>
                      <a:cubicBezTo>
                        <a:pt x="2839" y="1393"/>
                        <a:pt x="2967" y="1367"/>
                        <a:pt x="3042" y="1360"/>
                      </a:cubicBezTo>
                      <a:cubicBezTo>
                        <a:pt x="3127" y="1352"/>
                        <a:pt x="3194" y="1384"/>
                        <a:pt x="3267" y="1383"/>
                      </a:cubicBezTo>
                      <a:cubicBezTo>
                        <a:pt x="3416" y="1381"/>
                        <a:pt x="3496" y="1187"/>
                        <a:pt x="3587" y="1099"/>
                      </a:cubicBezTo>
                      <a:cubicBezTo>
                        <a:pt x="3724" y="968"/>
                        <a:pt x="3901" y="973"/>
                        <a:pt x="4086" y="937"/>
                      </a:cubicBezTo>
                      <a:cubicBezTo>
                        <a:pt x="4232" y="909"/>
                        <a:pt x="4371" y="898"/>
                        <a:pt x="4513" y="863"/>
                      </a:cubicBezTo>
                      <a:cubicBezTo>
                        <a:pt x="4657" y="827"/>
                        <a:pt x="4791" y="787"/>
                        <a:pt x="4935" y="752"/>
                      </a:cubicBezTo>
                      <a:cubicBezTo>
                        <a:pt x="4967" y="744"/>
                        <a:pt x="5009" y="726"/>
                        <a:pt x="5044" y="735"/>
                      </a:cubicBezTo>
                      <a:cubicBezTo>
                        <a:pt x="5070" y="741"/>
                        <a:pt x="5082" y="769"/>
                        <a:pt x="5105" y="775"/>
                      </a:cubicBezTo>
                      <a:cubicBezTo>
                        <a:pt x="5180" y="795"/>
                        <a:pt x="5244" y="762"/>
                        <a:pt x="5303" y="715"/>
                      </a:cubicBezTo>
                      <a:cubicBezTo>
                        <a:pt x="5416" y="627"/>
                        <a:pt x="5487" y="569"/>
                        <a:pt x="5625" y="541"/>
                      </a:cubicBezTo>
                      <a:cubicBezTo>
                        <a:pt x="5759" y="514"/>
                        <a:pt x="5863" y="433"/>
                        <a:pt x="6002" y="405"/>
                      </a:cubicBezTo>
                      <a:cubicBezTo>
                        <a:pt x="5706" y="202"/>
                        <a:pt x="5645" y="248"/>
                        <a:pt x="5365" y="126"/>
                      </a:cubicBezTo>
                      <a:cubicBezTo>
                        <a:pt x="5105" y="13"/>
                        <a:pt x="4885" y="0"/>
                        <a:pt x="4771" y="25"/>
                      </a:cubicBezTo>
                      <a:cubicBezTo>
                        <a:pt x="4699" y="41"/>
                        <a:pt x="4634" y="121"/>
                        <a:pt x="4544" y="139"/>
                      </a:cubicBezTo>
                      <a:cubicBezTo>
                        <a:pt x="4409" y="166"/>
                        <a:pt x="4242" y="131"/>
                        <a:pt x="4088" y="159"/>
                      </a:cubicBezTo>
                      <a:cubicBezTo>
                        <a:pt x="3781" y="213"/>
                        <a:pt x="3459" y="263"/>
                        <a:pt x="3217" y="290"/>
                      </a:cubicBezTo>
                      <a:cubicBezTo>
                        <a:pt x="3014" y="314"/>
                        <a:pt x="2901" y="383"/>
                        <a:pt x="2712" y="404"/>
                      </a:cubicBezTo>
                      <a:cubicBezTo>
                        <a:pt x="2526" y="425"/>
                        <a:pt x="2265" y="396"/>
                        <a:pt x="2068" y="442"/>
                      </a:cubicBezTo>
                      <a:cubicBezTo>
                        <a:pt x="1856" y="491"/>
                        <a:pt x="1598" y="544"/>
                        <a:pt x="1386" y="581"/>
                      </a:cubicBezTo>
                      <a:cubicBezTo>
                        <a:pt x="1201" y="613"/>
                        <a:pt x="1050" y="647"/>
                        <a:pt x="868" y="695"/>
                      </a:cubicBezTo>
                      <a:cubicBezTo>
                        <a:pt x="668" y="746"/>
                        <a:pt x="629" y="787"/>
                        <a:pt x="425" y="808"/>
                      </a:cubicBezTo>
                      <a:cubicBezTo>
                        <a:pt x="244" y="827"/>
                        <a:pt x="143" y="871"/>
                        <a:pt x="0" y="983"/>
                      </a:cubicBezTo>
                      <a:cubicBezTo>
                        <a:pt x="66" y="1029"/>
                        <a:pt x="157" y="1105"/>
                        <a:pt x="203" y="1175"/>
                      </a:cubicBezTo>
                    </a:path>
                  </a:pathLst>
                </a:custGeom>
                <a:solidFill>
                  <a:srgbClr val="FCE2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04" name="Freeform 593">
                  <a:extLst>
                    <a:ext uri="{FF2B5EF4-FFF2-40B4-BE49-F238E27FC236}">
                      <a16:creationId xmlns:a16="http://schemas.microsoft.com/office/drawing/2014/main" id="{6572A96D-EAE1-CCB6-7CEC-07DECB216705}"/>
                    </a:ext>
                  </a:extLst>
                </p:cNvPr>
                <p:cNvSpPr>
                  <a:spLocks/>
                </p:cNvSpPr>
                <p:nvPr/>
              </p:nvSpPr>
              <p:spPr bwMode="auto">
                <a:xfrm>
                  <a:off x="371" y="2519"/>
                  <a:ext cx="79" cy="121"/>
                </a:xfrm>
                <a:custGeom>
                  <a:avLst/>
                  <a:gdLst>
                    <a:gd name="T0" fmla="*/ 2 w 231"/>
                    <a:gd name="T1" fmla="*/ 2 h 360"/>
                    <a:gd name="T2" fmla="*/ 2 w 231"/>
                    <a:gd name="T3" fmla="*/ 10 h 360"/>
                    <a:gd name="T4" fmla="*/ 9 w 231"/>
                    <a:gd name="T5" fmla="*/ 9 h 360"/>
                    <a:gd name="T6" fmla="*/ 2 w 231"/>
                    <a:gd name="T7" fmla="*/ 0 h 360"/>
                    <a:gd name="T8" fmla="*/ 2 w 231"/>
                    <a:gd name="T9" fmla="*/ 1 h 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360">
                      <a:moveTo>
                        <a:pt x="54" y="45"/>
                      </a:moveTo>
                      <a:cubicBezTo>
                        <a:pt x="54" y="113"/>
                        <a:pt x="0" y="210"/>
                        <a:pt x="42" y="272"/>
                      </a:cubicBezTo>
                      <a:cubicBezTo>
                        <a:pt x="100" y="360"/>
                        <a:pt x="158" y="209"/>
                        <a:pt x="231" y="243"/>
                      </a:cubicBezTo>
                      <a:cubicBezTo>
                        <a:pt x="64" y="291"/>
                        <a:pt x="137" y="62"/>
                        <a:pt x="54" y="0"/>
                      </a:cubicBezTo>
                      <a:cubicBezTo>
                        <a:pt x="36" y="11"/>
                        <a:pt x="42" y="21"/>
                        <a:pt x="48" y="38"/>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05" name="Freeform 594">
                  <a:extLst>
                    <a:ext uri="{FF2B5EF4-FFF2-40B4-BE49-F238E27FC236}">
                      <a16:creationId xmlns:a16="http://schemas.microsoft.com/office/drawing/2014/main" id="{3195E59B-585C-DC1D-1E58-4EBBEC3FA55C}"/>
                    </a:ext>
                  </a:extLst>
                </p:cNvPr>
                <p:cNvSpPr>
                  <a:spLocks/>
                </p:cNvSpPr>
                <p:nvPr/>
              </p:nvSpPr>
              <p:spPr bwMode="auto">
                <a:xfrm>
                  <a:off x="328" y="1903"/>
                  <a:ext cx="74" cy="214"/>
                </a:xfrm>
                <a:custGeom>
                  <a:avLst/>
                  <a:gdLst>
                    <a:gd name="T0" fmla="*/ 6 w 218"/>
                    <a:gd name="T1" fmla="*/ 4 h 631"/>
                    <a:gd name="T2" fmla="*/ 5 w 218"/>
                    <a:gd name="T3" fmla="*/ 15 h 631"/>
                    <a:gd name="T4" fmla="*/ 5 w 218"/>
                    <a:gd name="T5" fmla="*/ 25 h 631"/>
                    <a:gd name="T6" fmla="*/ 6 w 218"/>
                    <a:gd name="T7" fmla="*/ 19 h 631"/>
                    <a:gd name="T8" fmla="*/ 8 w 218"/>
                    <a:gd name="T9" fmla="*/ 13 h 631"/>
                    <a:gd name="T10" fmla="*/ 6 w 218"/>
                    <a:gd name="T11" fmla="*/ 0 h 6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631">
                      <a:moveTo>
                        <a:pt x="144" y="101"/>
                      </a:moveTo>
                      <a:cubicBezTo>
                        <a:pt x="178" y="159"/>
                        <a:pt x="152" y="319"/>
                        <a:pt x="140" y="386"/>
                      </a:cubicBezTo>
                      <a:cubicBezTo>
                        <a:pt x="125" y="463"/>
                        <a:pt x="0" y="598"/>
                        <a:pt x="118" y="631"/>
                      </a:cubicBezTo>
                      <a:cubicBezTo>
                        <a:pt x="123" y="561"/>
                        <a:pt x="108" y="538"/>
                        <a:pt x="156" y="479"/>
                      </a:cubicBezTo>
                      <a:cubicBezTo>
                        <a:pt x="201" y="422"/>
                        <a:pt x="218" y="408"/>
                        <a:pt x="207" y="329"/>
                      </a:cubicBezTo>
                      <a:cubicBezTo>
                        <a:pt x="192" y="216"/>
                        <a:pt x="151" y="116"/>
                        <a:pt x="151"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06" name="Freeform 595">
                  <a:extLst>
                    <a:ext uri="{FF2B5EF4-FFF2-40B4-BE49-F238E27FC236}">
                      <a16:creationId xmlns:a16="http://schemas.microsoft.com/office/drawing/2014/main" id="{17ACDBD6-BC82-B994-B5EE-D0A9048C7F9D}"/>
                    </a:ext>
                  </a:extLst>
                </p:cNvPr>
                <p:cNvSpPr>
                  <a:spLocks/>
                </p:cNvSpPr>
                <p:nvPr/>
              </p:nvSpPr>
              <p:spPr bwMode="auto">
                <a:xfrm>
                  <a:off x="117" y="1837"/>
                  <a:ext cx="83" cy="158"/>
                </a:xfrm>
                <a:custGeom>
                  <a:avLst/>
                  <a:gdLst>
                    <a:gd name="T0" fmla="*/ 8 w 245"/>
                    <a:gd name="T1" fmla="*/ 5 h 467"/>
                    <a:gd name="T2" fmla="*/ 8 w 245"/>
                    <a:gd name="T3" fmla="*/ 7 h 467"/>
                    <a:gd name="T4" fmla="*/ 9 w 245"/>
                    <a:gd name="T5" fmla="*/ 9 h 467"/>
                    <a:gd name="T6" fmla="*/ 8 w 245"/>
                    <a:gd name="T7" fmla="*/ 16 h 467"/>
                    <a:gd name="T8" fmla="*/ 6 w 245"/>
                    <a:gd name="T9" fmla="*/ 18 h 467"/>
                    <a:gd name="T10" fmla="*/ 2 w 245"/>
                    <a:gd name="T11" fmla="*/ 17 h 467"/>
                    <a:gd name="T12" fmla="*/ 4 w 245"/>
                    <a:gd name="T13" fmla="*/ 14 h 467"/>
                    <a:gd name="T14" fmla="*/ 5 w 245"/>
                    <a:gd name="T15" fmla="*/ 10 h 467"/>
                    <a:gd name="T16" fmla="*/ 5 w 245"/>
                    <a:gd name="T17" fmla="*/ 6 h 467"/>
                    <a:gd name="T18" fmla="*/ 2 w 245"/>
                    <a:gd name="T19" fmla="*/ 5 h 467"/>
                    <a:gd name="T20" fmla="*/ 1 w 245"/>
                    <a:gd name="T21" fmla="*/ 0 h 467"/>
                    <a:gd name="T22" fmla="*/ 6 w 245"/>
                    <a:gd name="T23" fmla="*/ 0 h 467"/>
                    <a:gd name="T24" fmla="*/ 7 w 245"/>
                    <a:gd name="T25" fmla="*/ 4 h 467"/>
                    <a:gd name="T26" fmla="*/ 9 w 245"/>
                    <a:gd name="T27" fmla="*/ 8 h 4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5" h="467">
                      <a:moveTo>
                        <a:pt x="205" y="126"/>
                      </a:moveTo>
                      <a:cubicBezTo>
                        <a:pt x="205" y="152"/>
                        <a:pt x="206" y="167"/>
                        <a:pt x="217" y="190"/>
                      </a:cubicBezTo>
                      <a:cubicBezTo>
                        <a:pt x="226" y="209"/>
                        <a:pt x="245" y="221"/>
                        <a:pt x="242" y="243"/>
                      </a:cubicBezTo>
                      <a:cubicBezTo>
                        <a:pt x="176" y="275"/>
                        <a:pt x="215" y="365"/>
                        <a:pt x="209" y="416"/>
                      </a:cubicBezTo>
                      <a:cubicBezTo>
                        <a:pt x="205" y="457"/>
                        <a:pt x="189" y="466"/>
                        <a:pt x="146" y="467"/>
                      </a:cubicBezTo>
                      <a:cubicBezTo>
                        <a:pt x="128" y="467"/>
                        <a:pt x="68" y="467"/>
                        <a:pt x="59" y="446"/>
                      </a:cubicBezTo>
                      <a:cubicBezTo>
                        <a:pt x="48" y="423"/>
                        <a:pt x="86" y="377"/>
                        <a:pt x="96" y="357"/>
                      </a:cubicBezTo>
                      <a:cubicBezTo>
                        <a:pt x="112" y="325"/>
                        <a:pt x="116" y="301"/>
                        <a:pt x="121" y="265"/>
                      </a:cubicBezTo>
                      <a:cubicBezTo>
                        <a:pt x="125" y="237"/>
                        <a:pt x="144" y="193"/>
                        <a:pt x="130" y="167"/>
                      </a:cubicBezTo>
                      <a:cubicBezTo>
                        <a:pt x="114" y="137"/>
                        <a:pt x="78" y="140"/>
                        <a:pt x="54" y="121"/>
                      </a:cubicBezTo>
                      <a:cubicBezTo>
                        <a:pt x="28" y="101"/>
                        <a:pt x="0" y="39"/>
                        <a:pt x="34" y="13"/>
                      </a:cubicBezTo>
                      <a:cubicBezTo>
                        <a:pt x="43" y="6"/>
                        <a:pt x="131" y="0"/>
                        <a:pt x="146" y="3"/>
                      </a:cubicBezTo>
                      <a:cubicBezTo>
                        <a:pt x="196" y="16"/>
                        <a:pt x="189" y="60"/>
                        <a:pt x="193" y="101"/>
                      </a:cubicBezTo>
                      <a:cubicBezTo>
                        <a:pt x="196" y="140"/>
                        <a:pt x="223" y="172"/>
                        <a:pt x="226" y="21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07" name="Freeform 596">
                  <a:extLst>
                    <a:ext uri="{FF2B5EF4-FFF2-40B4-BE49-F238E27FC236}">
                      <a16:creationId xmlns:a16="http://schemas.microsoft.com/office/drawing/2014/main" id="{1EE02DB3-204D-C5CF-F982-6D62EC5AD80E}"/>
                    </a:ext>
                  </a:extLst>
                </p:cNvPr>
                <p:cNvSpPr>
                  <a:spLocks/>
                </p:cNvSpPr>
                <p:nvPr/>
              </p:nvSpPr>
              <p:spPr bwMode="auto">
                <a:xfrm>
                  <a:off x="135" y="2523"/>
                  <a:ext cx="125" cy="198"/>
                </a:xfrm>
                <a:custGeom>
                  <a:avLst/>
                  <a:gdLst>
                    <a:gd name="T0" fmla="*/ 4 w 369"/>
                    <a:gd name="T1" fmla="*/ 3 h 586"/>
                    <a:gd name="T2" fmla="*/ 8 w 369"/>
                    <a:gd name="T3" fmla="*/ 2 h 586"/>
                    <a:gd name="T4" fmla="*/ 12 w 369"/>
                    <a:gd name="T5" fmla="*/ 0 h 586"/>
                    <a:gd name="T6" fmla="*/ 14 w 369"/>
                    <a:gd name="T7" fmla="*/ 7 h 586"/>
                    <a:gd name="T8" fmla="*/ 14 w 369"/>
                    <a:gd name="T9" fmla="*/ 14 h 586"/>
                    <a:gd name="T10" fmla="*/ 12 w 369"/>
                    <a:gd name="T11" fmla="*/ 14 h 586"/>
                    <a:gd name="T12" fmla="*/ 9 w 369"/>
                    <a:gd name="T13" fmla="*/ 14 h 586"/>
                    <a:gd name="T14" fmla="*/ 6 w 369"/>
                    <a:gd name="T15" fmla="*/ 17 h 586"/>
                    <a:gd name="T16" fmla="*/ 4 w 369"/>
                    <a:gd name="T17" fmla="*/ 21 h 586"/>
                    <a:gd name="T18" fmla="*/ 0 w 369"/>
                    <a:gd name="T19" fmla="*/ 23 h 586"/>
                    <a:gd name="T20" fmla="*/ 3 w 369"/>
                    <a:gd name="T21" fmla="*/ 21 h 586"/>
                    <a:gd name="T22" fmla="*/ 4 w 369"/>
                    <a:gd name="T23" fmla="*/ 17 h 586"/>
                    <a:gd name="T24" fmla="*/ 7 w 369"/>
                    <a:gd name="T25" fmla="*/ 13 h 586"/>
                    <a:gd name="T26" fmla="*/ 12 w 369"/>
                    <a:gd name="T27" fmla="*/ 8 h 586"/>
                    <a:gd name="T28" fmla="*/ 7 w 369"/>
                    <a:gd name="T29" fmla="*/ 5 h 586"/>
                    <a:gd name="T30" fmla="*/ 4 w 369"/>
                    <a:gd name="T31" fmla="*/ 3 h 5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69" h="586">
                      <a:moveTo>
                        <a:pt x="93" y="80"/>
                      </a:moveTo>
                      <a:cubicBezTo>
                        <a:pt x="134" y="68"/>
                        <a:pt x="178" y="67"/>
                        <a:pt x="220" y="49"/>
                      </a:cubicBezTo>
                      <a:cubicBezTo>
                        <a:pt x="246" y="38"/>
                        <a:pt x="282" y="0"/>
                        <a:pt x="311" y="2"/>
                      </a:cubicBezTo>
                      <a:cubicBezTo>
                        <a:pt x="319" y="61"/>
                        <a:pt x="339" y="122"/>
                        <a:pt x="353" y="181"/>
                      </a:cubicBezTo>
                      <a:cubicBezTo>
                        <a:pt x="369" y="247"/>
                        <a:pt x="358" y="305"/>
                        <a:pt x="355" y="370"/>
                      </a:cubicBezTo>
                      <a:cubicBezTo>
                        <a:pt x="338" y="379"/>
                        <a:pt x="314" y="367"/>
                        <a:pt x="295" y="364"/>
                      </a:cubicBezTo>
                      <a:cubicBezTo>
                        <a:pt x="275" y="361"/>
                        <a:pt x="255" y="358"/>
                        <a:pt x="235" y="361"/>
                      </a:cubicBezTo>
                      <a:cubicBezTo>
                        <a:pt x="198" y="368"/>
                        <a:pt x="172" y="396"/>
                        <a:pt x="160" y="431"/>
                      </a:cubicBezTo>
                      <a:cubicBezTo>
                        <a:pt x="148" y="466"/>
                        <a:pt x="140" y="501"/>
                        <a:pt x="116" y="532"/>
                      </a:cubicBezTo>
                      <a:cubicBezTo>
                        <a:pt x="84" y="574"/>
                        <a:pt x="41" y="566"/>
                        <a:pt x="0" y="586"/>
                      </a:cubicBezTo>
                      <a:cubicBezTo>
                        <a:pt x="21" y="582"/>
                        <a:pt x="60" y="548"/>
                        <a:pt x="74" y="532"/>
                      </a:cubicBezTo>
                      <a:cubicBezTo>
                        <a:pt x="95" y="509"/>
                        <a:pt x="99" y="470"/>
                        <a:pt x="100" y="440"/>
                      </a:cubicBezTo>
                      <a:cubicBezTo>
                        <a:pt x="100" y="367"/>
                        <a:pt x="132" y="364"/>
                        <a:pt x="191" y="329"/>
                      </a:cubicBezTo>
                      <a:cubicBezTo>
                        <a:pt x="232" y="304"/>
                        <a:pt x="298" y="261"/>
                        <a:pt x="307" y="210"/>
                      </a:cubicBezTo>
                      <a:cubicBezTo>
                        <a:pt x="318" y="150"/>
                        <a:pt x="229" y="139"/>
                        <a:pt x="188" y="119"/>
                      </a:cubicBezTo>
                      <a:cubicBezTo>
                        <a:pt x="165" y="107"/>
                        <a:pt x="141" y="88"/>
                        <a:pt x="115" y="86"/>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08" name="Freeform 597">
                  <a:extLst>
                    <a:ext uri="{FF2B5EF4-FFF2-40B4-BE49-F238E27FC236}">
                      <a16:creationId xmlns:a16="http://schemas.microsoft.com/office/drawing/2014/main" id="{B0896A4E-1031-AA65-95D3-BB711CD0F502}"/>
                    </a:ext>
                  </a:extLst>
                </p:cNvPr>
                <p:cNvSpPr>
                  <a:spLocks/>
                </p:cNvSpPr>
                <p:nvPr/>
              </p:nvSpPr>
              <p:spPr bwMode="auto">
                <a:xfrm>
                  <a:off x="177" y="1882"/>
                  <a:ext cx="23" cy="83"/>
                </a:xfrm>
                <a:custGeom>
                  <a:avLst/>
                  <a:gdLst>
                    <a:gd name="T0" fmla="*/ 0 w 66"/>
                    <a:gd name="T1" fmla="*/ 1 h 246"/>
                    <a:gd name="T2" fmla="*/ 3 w 66"/>
                    <a:gd name="T3" fmla="*/ 5 h 246"/>
                    <a:gd name="T4" fmla="*/ 1 w 66"/>
                    <a:gd name="T5" fmla="*/ 9 h 246"/>
                    <a:gd name="T6" fmla="*/ 0 w 66"/>
                    <a:gd name="T7" fmla="*/ 4 h 246"/>
                    <a:gd name="T8" fmla="*/ 0 w 66"/>
                    <a:gd name="T9" fmla="*/ 0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46">
                      <a:moveTo>
                        <a:pt x="12" y="16"/>
                      </a:moveTo>
                      <a:cubicBezTo>
                        <a:pt x="24" y="58"/>
                        <a:pt x="57" y="102"/>
                        <a:pt x="66" y="142"/>
                      </a:cubicBezTo>
                      <a:cubicBezTo>
                        <a:pt x="23" y="160"/>
                        <a:pt x="30" y="207"/>
                        <a:pt x="28" y="246"/>
                      </a:cubicBezTo>
                      <a:cubicBezTo>
                        <a:pt x="0" y="226"/>
                        <a:pt x="9" y="148"/>
                        <a:pt x="9" y="115"/>
                      </a:cubicBezTo>
                      <a:cubicBezTo>
                        <a:pt x="9" y="78"/>
                        <a:pt x="12" y="39"/>
                        <a:pt x="12" y="0"/>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09" name="Freeform 598">
                  <a:extLst>
                    <a:ext uri="{FF2B5EF4-FFF2-40B4-BE49-F238E27FC236}">
                      <a16:creationId xmlns:a16="http://schemas.microsoft.com/office/drawing/2014/main" id="{E3332FAA-D0E8-7143-FA07-596EED995522}"/>
                    </a:ext>
                  </a:extLst>
                </p:cNvPr>
                <p:cNvSpPr>
                  <a:spLocks/>
                </p:cNvSpPr>
                <p:nvPr/>
              </p:nvSpPr>
              <p:spPr bwMode="auto">
                <a:xfrm>
                  <a:off x="110" y="2569"/>
                  <a:ext cx="68" cy="34"/>
                </a:xfrm>
                <a:custGeom>
                  <a:avLst/>
                  <a:gdLst>
                    <a:gd name="T0" fmla="*/ 2 w 201"/>
                    <a:gd name="T1" fmla="*/ 0 h 99"/>
                    <a:gd name="T2" fmla="*/ 7 w 201"/>
                    <a:gd name="T3" fmla="*/ 3 h 99"/>
                    <a:gd name="T4" fmla="*/ 3 w 201"/>
                    <a:gd name="T5" fmla="*/ 0 h 99"/>
                    <a:gd name="T6" fmla="*/ 0 60000 65536"/>
                    <a:gd name="T7" fmla="*/ 0 60000 65536"/>
                    <a:gd name="T8" fmla="*/ 0 60000 65536"/>
                  </a:gdLst>
                  <a:ahLst/>
                  <a:cxnLst>
                    <a:cxn ang="T6">
                      <a:pos x="T0" y="T1"/>
                    </a:cxn>
                    <a:cxn ang="T7">
                      <a:pos x="T2" y="T3"/>
                    </a:cxn>
                    <a:cxn ang="T8">
                      <a:pos x="T4" y="T5"/>
                    </a:cxn>
                  </a:cxnLst>
                  <a:rect l="0" t="0" r="r" b="b"/>
                  <a:pathLst>
                    <a:path w="201" h="99">
                      <a:moveTo>
                        <a:pt x="53" y="9"/>
                      </a:moveTo>
                      <a:cubicBezTo>
                        <a:pt x="0" y="99"/>
                        <a:pt x="146" y="43"/>
                        <a:pt x="182" y="63"/>
                      </a:cubicBezTo>
                      <a:cubicBezTo>
                        <a:pt x="201" y="16"/>
                        <a:pt x="97" y="33"/>
                        <a:pt x="78" y="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10" name="Freeform 599">
                  <a:extLst>
                    <a:ext uri="{FF2B5EF4-FFF2-40B4-BE49-F238E27FC236}">
                      <a16:creationId xmlns:a16="http://schemas.microsoft.com/office/drawing/2014/main" id="{88ACE929-2607-1E06-6CA6-5074CB433CD4}"/>
                    </a:ext>
                  </a:extLst>
                </p:cNvPr>
                <p:cNvSpPr>
                  <a:spLocks/>
                </p:cNvSpPr>
                <p:nvPr/>
              </p:nvSpPr>
              <p:spPr bwMode="auto">
                <a:xfrm>
                  <a:off x="183" y="2912"/>
                  <a:ext cx="117" cy="59"/>
                </a:xfrm>
                <a:custGeom>
                  <a:avLst/>
                  <a:gdLst>
                    <a:gd name="T0" fmla="*/ 1 w 346"/>
                    <a:gd name="T1" fmla="*/ 6 h 174"/>
                    <a:gd name="T2" fmla="*/ 6 w 346"/>
                    <a:gd name="T3" fmla="*/ 4 h 174"/>
                    <a:gd name="T4" fmla="*/ 14 w 346"/>
                    <a:gd name="T5" fmla="*/ 0 h 174"/>
                    <a:gd name="T6" fmla="*/ 8 w 346"/>
                    <a:gd name="T7" fmla="*/ 6 h 174"/>
                    <a:gd name="T8" fmla="*/ 6 w 346"/>
                    <a:gd name="T9" fmla="*/ 5 h 174"/>
                    <a:gd name="T10" fmla="*/ 3 w 346"/>
                    <a:gd name="T11" fmla="*/ 6 h 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174">
                      <a:moveTo>
                        <a:pt x="18" y="159"/>
                      </a:moveTo>
                      <a:cubicBezTo>
                        <a:pt x="0" y="72"/>
                        <a:pt x="111" y="78"/>
                        <a:pt x="161" y="91"/>
                      </a:cubicBezTo>
                      <a:cubicBezTo>
                        <a:pt x="260" y="116"/>
                        <a:pt x="286" y="67"/>
                        <a:pt x="346" y="0"/>
                      </a:cubicBezTo>
                      <a:cubicBezTo>
                        <a:pt x="300" y="63"/>
                        <a:pt x="287" y="111"/>
                        <a:pt x="216" y="149"/>
                      </a:cubicBezTo>
                      <a:cubicBezTo>
                        <a:pt x="169" y="174"/>
                        <a:pt x="187" y="164"/>
                        <a:pt x="144" y="139"/>
                      </a:cubicBezTo>
                      <a:cubicBezTo>
                        <a:pt x="116" y="123"/>
                        <a:pt x="91" y="124"/>
                        <a:pt x="68" y="1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11" name="Freeform 600">
                  <a:extLst>
                    <a:ext uri="{FF2B5EF4-FFF2-40B4-BE49-F238E27FC236}">
                      <a16:creationId xmlns:a16="http://schemas.microsoft.com/office/drawing/2014/main" id="{CFEB22A6-C78E-E85D-A547-E85F5FF0D8AF}"/>
                    </a:ext>
                  </a:extLst>
                </p:cNvPr>
                <p:cNvSpPr>
                  <a:spLocks/>
                </p:cNvSpPr>
                <p:nvPr/>
              </p:nvSpPr>
              <p:spPr bwMode="auto">
                <a:xfrm>
                  <a:off x="196" y="2752"/>
                  <a:ext cx="65" cy="80"/>
                </a:xfrm>
                <a:custGeom>
                  <a:avLst/>
                  <a:gdLst>
                    <a:gd name="T0" fmla="*/ 6 w 191"/>
                    <a:gd name="T1" fmla="*/ 0 h 238"/>
                    <a:gd name="T2" fmla="*/ 3 w 191"/>
                    <a:gd name="T3" fmla="*/ 5 h 238"/>
                    <a:gd name="T4" fmla="*/ 0 w 191"/>
                    <a:gd name="T5" fmla="*/ 7 h 238"/>
                    <a:gd name="T6" fmla="*/ 3 w 191"/>
                    <a:gd name="T7" fmla="*/ 9 h 238"/>
                    <a:gd name="T8" fmla="*/ 5 w 191"/>
                    <a:gd name="T9" fmla="*/ 6 h 238"/>
                    <a:gd name="T10" fmla="*/ 6 w 191"/>
                    <a:gd name="T11" fmla="*/ 1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238">
                      <a:moveTo>
                        <a:pt x="151" y="0"/>
                      </a:moveTo>
                      <a:cubicBezTo>
                        <a:pt x="151" y="72"/>
                        <a:pt x="139" y="110"/>
                        <a:pt x="71" y="138"/>
                      </a:cubicBezTo>
                      <a:cubicBezTo>
                        <a:pt x="48" y="148"/>
                        <a:pt x="0" y="147"/>
                        <a:pt x="12" y="181"/>
                      </a:cubicBezTo>
                      <a:cubicBezTo>
                        <a:pt x="22" y="209"/>
                        <a:pt x="60" y="204"/>
                        <a:pt x="72" y="238"/>
                      </a:cubicBezTo>
                      <a:cubicBezTo>
                        <a:pt x="29" y="173"/>
                        <a:pt x="104" y="183"/>
                        <a:pt x="139" y="161"/>
                      </a:cubicBezTo>
                      <a:cubicBezTo>
                        <a:pt x="191" y="128"/>
                        <a:pt x="175" y="65"/>
                        <a:pt x="164"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12" name="Freeform 601">
                  <a:extLst>
                    <a:ext uri="{FF2B5EF4-FFF2-40B4-BE49-F238E27FC236}">
                      <a16:creationId xmlns:a16="http://schemas.microsoft.com/office/drawing/2014/main" id="{AE8799FD-2015-B974-4996-D6EC909B2E0D}"/>
                    </a:ext>
                  </a:extLst>
                </p:cNvPr>
                <p:cNvSpPr>
                  <a:spLocks/>
                </p:cNvSpPr>
                <p:nvPr/>
              </p:nvSpPr>
              <p:spPr bwMode="auto">
                <a:xfrm>
                  <a:off x="281" y="2211"/>
                  <a:ext cx="49" cy="18"/>
                </a:xfrm>
                <a:custGeom>
                  <a:avLst/>
                  <a:gdLst>
                    <a:gd name="T0" fmla="*/ 6 w 143"/>
                    <a:gd name="T1" fmla="*/ 0 h 56"/>
                    <a:gd name="T2" fmla="*/ 3 w 143"/>
                    <a:gd name="T3" fmla="*/ 2 h 56"/>
                    <a:gd name="T4" fmla="*/ 0 w 143"/>
                    <a:gd name="T5" fmla="*/ 2 h 56"/>
                    <a:gd name="T6" fmla="*/ 0 60000 65536"/>
                    <a:gd name="T7" fmla="*/ 0 60000 65536"/>
                    <a:gd name="T8" fmla="*/ 0 60000 65536"/>
                  </a:gdLst>
                  <a:ahLst/>
                  <a:cxnLst>
                    <a:cxn ang="T6">
                      <a:pos x="T0" y="T1"/>
                    </a:cxn>
                    <a:cxn ang="T7">
                      <a:pos x="T2" y="T3"/>
                    </a:cxn>
                    <a:cxn ang="T8">
                      <a:pos x="T4" y="T5"/>
                    </a:cxn>
                  </a:cxnLst>
                  <a:rect l="0" t="0" r="r" b="b"/>
                  <a:pathLst>
                    <a:path w="143" h="56">
                      <a:moveTo>
                        <a:pt x="143" y="0"/>
                      </a:moveTo>
                      <a:cubicBezTo>
                        <a:pt x="122" y="15"/>
                        <a:pt x="111" y="36"/>
                        <a:pt x="85" y="46"/>
                      </a:cubicBezTo>
                      <a:cubicBezTo>
                        <a:pt x="60" y="56"/>
                        <a:pt x="27" y="50"/>
                        <a:pt x="0"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13" name="Freeform 602">
                  <a:extLst>
                    <a:ext uri="{FF2B5EF4-FFF2-40B4-BE49-F238E27FC236}">
                      <a16:creationId xmlns:a16="http://schemas.microsoft.com/office/drawing/2014/main" id="{79EDC4F5-5D39-E87A-9059-CBABE245C829}"/>
                    </a:ext>
                  </a:extLst>
                </p:cNvPr>
                <p:cNvSpPr>
                  <a:spLocks/>
                </p:cNvSpPr>
                <p:nvPr/>
              </p:nvSpPr>
              <p:spPr bwMode="auto">
                <a:xfrm>
                  <a:off x="257" y="2220"/>
                  <a:ext cx="37" cy="73"/>
                </a:xfrm>
                <a:custGeom>
                  <a:avLst/>
                  <a:gdLst>
                    <a:gd name="T0" fmla="*/ 2 w 108"/>
                    <a:gd name="T1" fmla="*/ 1 h 217"/>
                    <a:gd name="T2" fmla="*/ 0 w 108"/>
                    <a:gd name="T3" fmla="*/ 1 h 217"/>
                    <a:gd name="T4" fmla="*/ 1 w 108"/>
                    <a:gd name="T5" fmla="*/ 3 h 217"/>
                    <a:gd name="T6" fmla="*/ 4 w 108"/>
                    <a:gd name="T7" fmla="*/ 8 h 217"/>
                    <a:gd name="T8" fmla="*/ 4 w 108"/>
                    <a:gd name="T9" fmla="*/ 3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217">
                      <a:moveTo>
                        <a:pt x="60" y="19"/>
                      </a:moveTo>
                      <a:cubicBezTo>
                        <a:pt x="49" y="0"/>
                        <a:pt x="23" y="2"/>
                        <a:pt x="12" y="22"/>
                      </a:cubicBezTo>
                      <a:cubicBezTo>
                        <a:pt x="0" y="44"/>
                        <a:pt x="17" y="54"/>
                        <a:pt x="27" y="69"/>
                      </a:cubicBezTo>
                      <a:cubicBezTo>
                        <a:pt x="59" y="119"/>
                        <a:pt x="91" y="158"/>
                        <a:pt x="108" y="217"/>
                      </a:cubicBezTo>
                      <a:cubicBezTo>
                        <a:pt x="69" y="181"/>
                        <a:pt x="50" y="100"/>
                        <a:pt x="102"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14" name="Freeform 603">
                  <a:extLst>
                    <a:ext uri="{FF2B5EF4-FFF2-40B4-BE49-F238E27FC236}">
                      <a16:creationId xmlns:a16="http://schemas.microsoft.com/office/drawing/2014/main" id="{ED828F7A-B14C-7C9E-909B-B650B1FA628A}"/>
                    </a:ext>
                  </a:extLst>
                </p:cNvPr>
                <p:cNvSpPr>
                  <a:spLocks/>
                </p:cNvSpPr>
                <p:nvPr/>
              </p:nvSpPr>
              <p:spPr bwMode="auto">
                <a:xfrm>
                  <a:off x="122" y="2005"/>
                  <a:ext cx="61" cy="29"/>
                </a:xfrm>
                <a:custGeom>
                  <a:avLst/>
                  <a:gdLst>
                    <a:gd name="T0" fmla="*/ 0 w 180"/>
                    <a:gd name="T1" fmla="*/ 3 h 87"/>
                    <a:gd name="T2" fmla="*/ 2 w 180"/>
                    <a:gd name="T3" fmla="*/ 0 h 87"/>
                    <a:gd name="T4" fmla="*/ 7 w 180"/>
                    <a:gd name="T5" fmla="*/ 0 h 87"/>
                    <a:gd name="T6" fmla="*/ 1 w 180"/>
                    <a:gd name="T7" fmla="*/ 2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 h="87">
                      <a:moveTo>
                        <a:pt x="0" y="87"/>
                      </a:moveTo>
                      <a:cubicBezTo>
                        <a:pt x="5" y="46"/>
                        <a:pt x="9" y="8"/>
                        <a:pt x="58" y="3"/>
                      </a:cubicBezTo>
                      <a:cubicBezTo>
                        <a:pt x="78" y="1"/>
                        <a:pt x="171" y="0"/>
                        <a:pt x="180" y="11"/>
                      </a:cubicBezTo>
                      <a:cubicBezTo>
                        <a:pt x="137" y="30"/>
                        <a:pt x="73" y="51"/>
                        <a:pt x="29" y="6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15" name="Freeform 604">
                  <a:extLst>
                    <a:ext uri="{FF2B5EF4-FFF2-40B4-BE49-F238E27FC236}">
                      <a16:creationId xmlns:a16="http://schemas.microsoft.com/office/drawing/2014/main" id="{2D523410-D900-91D0-3E7D-D73275E6FD5B}"/>
                    </a:ext>
                  </a:extLst>
                </p:cNvPr>
                <p:cNvSpPr>
                  <a:spLocks/>
                </p:cNvSpPr>
                <p:nvPr/>
              </p:nvSpPr>
              <p:spPr bwMode="auto">
                <a:xfrm>
                  <a:off x="145" y="2267"/>
                  <a:ext cx="41" cy="25"/>
                </a:xfrm>
                <a:custGeom>
                  <a:avLst/>
                  <a:gdLst>
                    <a:gd name="T0" fmla="*/ 4 w 120"/>
                    <a:gd name="T1" fmla="*/ 1 h 74"/>
                    <a:gd name="T2" fmla="*/ 0 w 120"/>
                    <a:gd name="T3" fmla="*/ 1 h 74"/>
                    <a:gd name="T4" fmla="*/ 3 w 120"/>
                    <a:gd name="T5" fmla="*/ 3 h 74"/>
                    <a:gd name="T6" fmla="*/ 5 w 120"/>
                    <a:gd name="T7" fmla="*/ 1 h 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74">
                      <a:moveTo>
                        <a:pt x="99" y="19"/>
                      </a:moveTo>
                      <a:cubicBezTo>
                        <a:pt x="66" y="12"/>
                        <a:pt x="31" y="0"/>
                        <a:pt x="0" y="24"/>
                      </a:cubicBezTo>
                      <a:cubicBezTo>
                        <a:pt x="20" y="36"/>
                        <a:pt x="67" y="55"/>
                        <a:pt x="66" y="74"/>
                      </a:cubicBezTo>
                      <a:cubicBezTo>
                        <a:pt x="56" y="36"/>
                        <a:pt x="86" y="17"/>
                        <a:pt x="12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16" name="Freeform 605">
                  <a:extLst>
                    <a:ext uri="{FF2B5EF4-FFF2-40B4-BE49-F238E27FC236}">
                      <a16:creationId xmlns:a16="http://schemas.microsoft.com/office/drawing/2014/main" id="{FFE9B0C0-084B-B656-73D8-B5490B692AF0}"/>
                    </a:ext>
                  </a:extLst>
                </p:cNvPr>
                <p:cNvSpPr>
                  <a:spLocks/>
                </p:cNvSpPr>
                <p:nvPr/>
              </p:nvSpPr>
              <p:spPr bwMode="auto">
                <a:xfrm>
                  <a:off x="178" y="2580"/>
                  <a:ext cx="34" cy="48"/>
                </a:xfrm>
                <a:custGeom>
                  <a:avLst/>
                  <a:gdLst>
                    <a:gd name="T0" fmla="*/ 0 w 102"/>
                    <a:gd name="T1" fmla="*/ 1 h 141"/>
                    <a:gd name="T2" fmla="*/ 0 w 102"/>
                    <a:gd name="T3" fmla="*/ 5 h 141"/>
                    <a:gd name="T4" fmla="*/ 4 w 102"/>
                    <a:gd name="T5" fmla="*/ 2 h 141"/>
                    <a:gd name="T6" fmla="*/ 1 w 102"/>
                    <a:gd name="T7" fmla="*/ 0 h 1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141">
                      <a:moveTo>
                        <a:pt x="0" y="36"/>
                      </a:moveTo>
                      <a:cubicBezTo>
                        <a:pt x="50" y="61"/>
                        <a:pt x="30" y="101"/>
                        <a:pt x="13" y="141"/>
                      </a:cubicBezTo>
                      <a:cubicBezTo>
                        <a:pt x="37" y="131"/>
                        <a:pt x="96" y="88"/>
                        <a:pt x="98" y="58"/>
                      </a:cubicBezTo>
                      <a:cubicBezTo>
                        <a:pt x="102" y="0"/>
                        <a:pt x="27" y="63"/>
                        <a:pt x="17"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17" name="Freeform 606">
                  <a:extLst>
                    <a:ext uri="{FF2B5EF4-FFF2-40B4-BE49-F238E27FC236}">
                      <a16:creationId xmlns:a16="http://schemas.microsoft.com/office/drawing/2014/main" id="{42D58202-3EEE-8B9E-9C3F-D42B7A0A7213}"/>
                    </a:ext>
                  </a:extLst>
                </p:cNvPr>
                <p:cNvSpPr>
                  <a:spLocks/>
                </p:cNvSpPr>
                <p:nvPr/>
              </p:nvSpPr>
              <p:spPr bwMode="auto">
                <a:xfrm>
                  <a:off x="115" y="3203"/>
                  <a:ext cx="71" cy="108"/>
                </a:xfrm>
                <a:custGeom>
                  <a:avLst/>
                  <a:gdLst>
                    <a:gd name="T0" fmla="*/ 6 w 209"/>
                    <a:gd name="T1" fmla="*/ 0 h 319"/>
                    <a:gd name="T2" fmla="*/ 2 w 209"/>
                    <a:gd name="T3" fmla="*/ 13 h 319"/>
                    <a:gd name="T4" fmla="*/ 8 w 209"/>
                    <a:gd name="T5" fmla="*/ 1 h 319"/>
                    <a:gd name="T6" fmla="*/ 7 w 209"/>
                    <a:gd name="T7" fmla="*/ 0 h 3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9" h="319">
                      <a:moveTo>
                        <a:pt x="146" y="0"/>
                      </a:moveTo>
                      <a:cubicBezTo>
                        <a:pt x="0" y="43"/>
                        <a:pt x="41" y="193"/>
                        <a:pt x="41" y="319"/>
                      </a:cubicBezTo>
                      <a:cubicBezTo>
                        <a:pt x="70" y="187"/>
                        <a:pt x="43" y="51"/>
                        <a:pt x="209" y="36"/>
                      </a:cubicBezTo>
                      <a:cubicBezTo>
                        <a:pt x="203" y="24"/>
                        <a:pt x="190" y="12"/>
                        <a:pt x="18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18" name="Freeform 607">
                  <a:extLst>
                    <a:ext uri="{FF2B5EF4-FFF2-40B4-BE49-F238E27FC236}">
                      <a16:creationId xmlns:a16="http://schemas.microsoft.com/office/drawing/2014/main" id="{A8057844-7026-47D5-CE0F-546FE7F3F0D1}"/>
                    </a:ext>
                  </a:extLst>
                </p:cNvPr>
                <p:cNvSpPr>
                  <a:spLocks/>
                </p:cNvSpPr>
                <p:nvPr/>
              </p:nvSpPr>
              <p:spPr bwMode="auto">
                <a:xfrm>
                  <a:off x="346" y="2346"/>
                  <a:ext cx="53" cy="162"/>
                </a:xfrm>
                <a:custGeom>
                  <a:avLst/>
                  <a:gdLst>
                    <a:gd name="T0" fmla="*/ 4 w 158"/>
                    <a:gd name="T1" fmla="*/ 1 h 479"/>
                    <a:gd name="T2" fmla="*/ 6 w 158"/>
                    <a:gd name="T3" fmla="*/ 9 h 479"/>
                    <a:gd name="T4" fmla="*/ 2 w 158"/>
                    <a:gd name="T5" fmla="*/ 19 h 479"/>
                    <a:gd name="T6" fmla="*/ 0 w 158"/>
                    <a:gd name="T7" fmla="*/ 0 h 4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 h="479">
                      <a:moveTo>
                        <a:pt x="98" y="19"/>
                      </a:moveTo>
                      <a:cubicBezTo>
                        <a:pt x="87" y="113"/>
                        <a:pt x="158" y="138"/>
                        <a:pt x="149" y="240"/>
                      </a:cubicBezTo>
                      <a:cubicBezTo>
                        <a:pt x="142" y="317"/>
                        <a:pt x="126" y="442"/>
                        <a:pt x="41" y="479"/>
                      </a:cubicBezTo>
                      <a:cubicBezTo>
                        <a:pt x="27" y="378"/>
                        <a:pt x="2" y="102"/>
                        <a:pt x="0" y="0"/>
                      </a:cubicBezTo>
                    </a:path>
                  </a:pathLst>
                </a:custGeom>
                <a:solidFill>
                  <a:srgbClr val="FFF1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19" name="Freeform 608">
                  <a:extLst>
                    <a:ext uri="{FF2B5EF4-FFF2-40B4-BE49-F238E27FC236}">
                      <a16:creationId xmlns:a16="http://schemas.microsoft.com/office/drawing/2014/main" id="{6F27F27B-AA18-1EA0-DE0A-83CBCB40AB00}"/>
                    </a:ext>
                  </a:extLst>
                </p:cNvPr>
                <p:cNvSpPr>
                  <a:spLocks/>
                </p:cNvSpPr>
                <p:nvPr/>
              </p:nvSpPr>
              <p:spPr bwMode="auto">
                <a:xfrm>
                  <a:off x="388" y="2434"/>
                  <a:ext cx="14" cy="55"/>
                </a:xfrm>
                <a:custGeom>
                  <a:avLst/>
                  <a:gdLst>
                    <a:gd name="T0" fmla="*/ 0 w 44"/>
                    <a:gd name="T1" fmla="*/ 6 h 164"/>
                    <a:gd name="T2" fmla="*/ 1 w 44"/>
                    <a:gd name="T3" fmla="*/ 0 h 164"/>
                    <a:gd name="T4" fmla="*/ 0 60000 65536"/>
                    <a:gd name="T5" fmla="*/ 0 60000 65536"/>
                  </a:gdLst>
                  <a:ahLst/>
                  <a:cxnLst>
                    <a:cxn ang="T4">
                      <a:pos x="T0" y="T1"/>
                    </a:cxn>
                    <a:cxn ang="T5">
                      <a:pos x="T2" y="T3"/>
                    </a:cxn>
                  </a:cxnLst>
                  <a:rect l="0" t="0" r="r" b="b"/>
                  <a:pathLst>
                    <a:path w="44" h="164">
                      <a:moveTo>
                        <a:pt x="0" y="164"/>
                      </a:moveTo>
                      <a:cubicBezTo>
                        <a:pt x="36" y="119"/>
                        <a:pt x="44" y="53"/>
                        <a:pt x="35"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20" name="Freeform 609">
                  <a:extLst>
                    <a:ext uri="{FF2B5EF4-FFF2-40B4-BE49-F238E27FC236}">
                      <a16:creationId xmlns:a16="http://schemas.microsoft.com/office/drawing/2014/main" id="{C8321CDE-B6BC-2E0D-A987-276B1EB61853}"/>
                    </a:ext>
                  </a:extLst>
                </p:cNvPr>
                <p:cNvSpPr>
                  <a:spLocks/>
                </p:cNvSpPr>
                <p:nvPr/>
              </p:nvSpPr>
              <p:spPr bwMode="auto">
                <a:xfrm>
                  <a:off x="1031" y="1435"/>
                  <a:ext cx="117" cy="118"/>
                </a:xfrm>
                <a:custGeom>
                  <a:avLst/>
                  <a:gdLst>
                    <a:gd name="T0" fmla="*/ 2 w 347"/>
                    <a:gd name="T1" fmla="*/ 9 h 349"/>
                    <a:gd name="T2" fmla="*/ 6 w 347"/>
                    <a:gd name="T3" fmla="*/ 13 h 349"/>
                    <a:gd name="T4" fmla="*/ 13 w 347"/>
                    <a:gd name="T5" fmla="*/ 12 h 349"/>
                    <a:gd name="T6" fmla="*/ 9 w 347"/>
                    <a:gd name="T7" fmla="*/ 8 h 349"/>
                    <a:gd name="T8" fmla="*/ 6 w 347"/>
                    <a:gd name="T9" fmla="*/ 3 h 349"/>
                    <a:gd name="T10" fmla="*/ 2 w 347"/>
                    <a:gd name="T11" fmla="*/ 2 h 349"/>
                    <a:gd name="T12" fmla="*/ 2 w 347"/>
                    <a:gd name="T13" fmla="*/ 8 h 3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349">
                      <a:moveTo>
                        <a:pt x="62" y="237"/>
                      </a:moveTo>
                      <a:cubicBezTo>
                        <a:pt x="0" y="321"/>
                        <a:pt x="115" y="337"/>
                        <a:pt x="168" y="342"/>
                      </a:cubicBezTo>
                      <a:cubicBezTo>
                        <a:pt x="236" y="349"/>
                        <a:pt x="284" y="337"/>
                        <a:pt x="347" y="314"/>
                      </a:cubicBezTo>
                      <a:cubicBezTo>
                        <a:pt x="284" y="294"/>
                        <a:pt x="257" y="273"/>
                        <a:pt x="237" y="216"/>
                      </a:cubicBezTo>
                      <a:cubicBezTo>
                        <a:pt x="218" y="160"/>
                        <a:pt x="215" y="114"/>
                        <a:pt x="166" y="71"/>
                      </a:cubicBezTo>
                      <a:cubicBezTo>
                        <a:pt x="132" y="41"/>
                        <a:pt x="73" y="0"/>
                        <a:pt x="43" y="43"/>
                      </a:cubicBezTo>
                      <a:cubicBezTo>
                        <a:pt x="22" y="73"/>
                        <a:pt x="40" y="195"/>
                        <a:pt x="55" y="223"/>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21" name="Freeform 610">
                  <a:extLst>
                    <a:ext uri="{FF2B5EF4-FFF2-40B4-BE49-F238E27FC236}">
                      <a16:creationId xmlns:a16="http://schemas.microsoft.com/office/drawing/2014/main" id="{C1E826C8-88D3-814F-63D0-A2A7A11A4B4D}"/>
                    </a:ext>
                  </a:extLst>
                </p:cNvPr>
                <p:cNvSpPr>
                  <a:spLocks/>
                </p:cNvSpPr>
                <p:nvPr/>
              </p:nvSpPr>
              <p:spPr bwMode="auto">
                <a:xfrm>
                  <a:off x="1120" y="1435"/>
                  <a:ext cx="123" cy="124"/>
                </a:xfrm>
                <a:custGeom>
                  <a:avLst/>
                  <a:gdLst>
                    <a:gd name="T0" fmla="*/ 0 w 363"/>
                    <a:gd name="T1" fmla="*/ 4 h 369"/>
                    <a:gd name="T2" fmla="*/ 5 w 363"/>
                    <a:gd name="T3" fmla="*/ 11 h 369"/>
                    <a:gd name="T4" fmla="*/ 14 w 363"/>
                    <a:gd name="T5" fmla="*/ 12 h 369"/>
                    <a:gd name="T6" fmla="*/ 6 w 363"/>
                    <a:gd name="T7" fmla="*/ 8 h 369"/>
                    <a:gd name="T8" fmla="*/ 0 w 363"/>
                    <a:gd name="T9" fmla="*/ 0 h 3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369">
                      <a:moveTo>
                        <a:pt x="0" y="98"/>
                      </a:moveTo>
                      <a:cubicBezTo>
                        <a:pt x="56" y="155"/>
                        <a:pt x="48" y="245"/>
                        <a:pt x="128" y="286"/>
                      </a:cubicBezTo>
                      <a:cubicBezTo>
                        <a:pt x="200" y="322"/>
                        <a:pt x="281" y="369"/>
                        <a:pt x="363" y="328"/>
                      </a:cubicBezTo>
                      <a:cubicBezTo>
                        <a:pt x="311" y="259"/>
                        <a:pt x="208" y="261"/>
                        <a:pt x="149" y="209"/>
                      </a:cubicBezTo>
                      <a:cubicBezTo>
                        <a:pt x="85" y="152"/>
                        <a:pt x="66" y="60"/>
                        <a:pt x="0" y="0"/>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22" name="Freeform 611">
                  <a:extLst>
                    <a:ext uri="{FF2B5EF4-FFF2-40B4-BE49-F238E27FC236}">
                      <a16:creationId xmlns:a16="http://schemas.microsoft.com/office/drawing/2014/main" id="{43869EB0-C82E-E315-AD62-30D7FB6E35D5}"/>
                    </a:ext>
                  </a:extLst>
                </p:cNvPr>
                <p:cNvSpPr>
                  <a:spLocks/>
                </p:cNvSpPr>
                <p:nvPr/>
              </p:nvSpPr>
              <p:spPr bwMode="auto">
                <a:xfrm>
                  <a:off x="1146" y="1409"/>
                  <a:ext cx="166" cy="106"/>
                </a:xfrm>
                <a:custGeom>
                  <a:avLst/>
                  <a:gdLst>
                    <a:gd name="T0" fmla="*/ 1 w 489"/>
                    <a:gd name="T1" fmla="*/ 0 h 313"/>
                    <a:gd name="T2" fmla="*/ 10 w 489"/>
                    <a:gd name="T3" fmla="*/ 3 h 313"/>
                    <a:gd name="T4" fmla="*/ 19 w 489"/>
                    <a:gd name="T5" fmla="*/ 4 h 313"/>
                    <a:gd name="T6" fmla="*/ 13 w 489"/>
                    <a:gd name="T7" fmla="*/ 12 h 313"/>
                    <a:gd name="T8" fmla="*/ 4 w 489"/>
                    <a:gd name="T9" fmla="*/ 9 h 313"/>
                    <a:gd name="T10" fmla="*/ 0 w 489"/>
                    <a:gd name="T11" fmla="*/ 0 h 3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 h="313">
                      <a:moveTo>
                        <a:pt x="21" y="13"/>
                      </a:moveTo>
                      <a:cubicBezTo>
                        <a:pt x="96" y="16"/>
                        <a:pt x="174" y="67"/>
                        <a:pt x="252" y="78"/>
                      </a:cubicBezTo>
                      <a:cubicBezTo>
                        <a:pt x="326" y="89"/>
                        <a:pt x="422" y="65"/>
                        <a:pt x="489" y="99"/>
                      </a:cubicBezTo>
                      <a:cubicBezTo>
                        <a:pt x="486" y="127"/>
                        <a:pt x="365" y="298"/>
                        <a:pt x="338" y="313"/>
                      </a:cubicBezTo>
                      <a:cubicBezTo>
                        <a:pt x="280" y="264"/>
                        <a:pt x="186" y="270"/>
                        <a:pt x="112" y="223"/>
                      </a:cubicBezTo>
                      <a:cubicBezTo>
                        <a:pt x="40" y="178"/>
                        <a:pt x="54" y="69"/>
                        <a:pt x="0" y="0"/>
                      </a:cubicBezTo>
                    </a:path>
                  </a:pathLst>
                </a:custGeom>
                <a:solidFill>
                  <a:srgbClr val="FE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23" name="Freeform 612">
                  <a:extLst>
                    <a:ext uri="{FF2B5EF4-FFF2-40B4-BE49-F238E27FC236}">
                      <a16:creationId xmlns:a16="http://schemas.microsoft.com/office/drawing/2014/main" id="{EBF8DCBC-7A7E-E229-5B62-0B29FC6FDF27}"/>
                    </a:ext>
                  </a:extLst>
                </p:cNvPr>
                <p:cNvSpPr>
                  <a:spLocks/>
                </p:cNvSpPr>
                <p:nvPr/>
              </p:nvSpPr>
              <p:spPr bwMode="auto">
                <a:xfrm>
                  <a:off x="1726" y="1234"/>
                  <a:ext cx="221" cy="110"/>
                </a:xfrm>
                <a:custGeom>
                  <a:avLst/>
                  <a:gdLst>
                    <a:gd name="T0" fmla="*/ 0 w 652"/>
                    <a:gd name="T1" fmla="*/ 0 h 325"/>
                    <a:gd name="T2" fmla="*/ 13 w 652"/>
                    <a:gd name="T3" fmla="*/ 4 h 325"/>
                    <a:gd name="T4" fmla="*/ 21 w 652"/>
                    <a:gd name="T5" fmla="*/ 10 h 325"/>
                    <a:gd name="T6" fmla="*/ 17 w 652"/>
                    <a:gd name="T7" fmla="*/ 8 h 325"/>
                    <a:gd name="T8" fmla="*/ 12 w 652"/>
                    <a:gd name="T9" fmla="*/ 6 h 325"/>
                    <a:gd name="T10" fmla="*/ 2 w 652"/>
                    <a:gd name="T11" fmla="*/ 1 h 325"/>
                    <a:gd name="T12" fmla="*/ 1 w 652"/>
                    <a:gd name="T13" fmla="*/ 0 h 3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2" h="325">
                      <a:moveTo>
                        <a:pt x="0" y="0"/>
                      </a:moveTo>
                      <a:cubicBezTo>
                        <a:pt x="109" y="51"/>
                        <a:pt x="212" y="80"/>
                        <a:pt x="329" y="104"/>
                      </a:cubicBezTo>
                      <a:cubicBezTo>
                        <a:pt x="394" y="118"/>
                        <a:pt x="652" y="163"/>
                        <a:pt x="527" y="268"/>
                      </a:cubicBezTo>
                      <a:cubicBezTo>
                        <a:pt x="458" y="325"/>
                        <a:pt x="477" y="248"/>
                        <a:pt x="432" y="211"/>
                      </a:cubicBezTo>
                      <a:cubicBezTo>
                        <a:pt x="397" y="182"/>
                        <a:pt x="338" y="175"/>
                        <a:pt x="296" y="152"/>
                      </a:cubicBezTo>
                      <a:cubicBezTo>
                        <a:pt x="215" y="107"/>
                        <a:pt x="137" y="58"/>
                        <a:pt x="55" y="16"/>
                      </a:cubicBezTo>
                      <a:cubicBezTo>
                        <a:pt x="44" y="10"/>
                        <a:pt x="33" y="5"/>
                        <a:pt x="21" y="0"/>
                      </a:cubicBezTo>
                    </a:path>
                  </a:pathLst>
                </a:custGeom>
                <a:solidFill>
                  <a:srgbClr val="FE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24" name="Freeform 613">
                  <a:extLst>
                    <a:ext uri="{FF2B5EF4-FFF2-40B4-BE49-F238E27FC236}">
                      <a16:creationId xmlns:a16="http://schemas.microsoft.com/office/drawing/2014/main" id="{9B13FFC0-3DA4-7D2F-E05C-B6243BF3CFE8}"/>
                    </a:ext>
                  </a:extLst>
                </p:cNvPr>
                <p:cNvSpPr>
                  <a:spLocks/>
                </p:cNvSpPr>
                <p:nvPr/>
              </p:nvSpPr>
              <p:spPr bwMode="auto">
                <a:xfrm>
                  <a:off x="257" y="1533"/>
                  <a:ext cx="176" cy="70"/>
                </a:xfrm>
                <a:custGeom>
                  <a:avLst/>
                  <a:gdLst>
                    <a:gd name="T0" fmla="*/ 0 w 522"/>
                    <a:gd name="T1" fmla="*/ 1 h 207"/>
                    <a:gd name="T2" fmla="*/ 6 w 522"/>
                    <a:gd name="T3" fmla="*/ 3 h 207"/>
                    <a:gd name="T4" fmla="*/ 9 w 522"/>
                    <a:gd name="T5" fmla="*/ 5 h 207"/>
                    <a:gd name="T6" fmla="*/ 10 w 522"/>
                    <a:gd name="T7" fmla="*/ 7 h 207"/>
                    <a:gd name="T8" fmla="*/ 14 w 522"/>
                    <a:gd name="T9" fmla="*/ 5 h 207"/>
                    <a:gd name="T10" fmla="*/ 20 w 522"/>
                    <a:gd name="T11" fmla="*/ 2 h 207"/>
                    <a:gd name="T12" fmla="*/ 11 w 522"/>
                    <a:gd name="T13" fmla="*/ 2 h 207"/>
                    <a:gd name="T14" fmla="*/ 2 w 522"/>
                    <a:gd name="T15" fmla="*/ 1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2" h="207">
                      <a:moveTo>
                        <a:pt x="0" y="25"/>
                      </a:moveTo>
                      <a:cubicBezTo>
                        <a:pt x="57" y="19"/>
                        <a:pt x="113" y="48"/>
                        <a:pt x="161" y="76"/>
                      </a:cubicBezTo>
                      <a:cubicBezTo>
                        <a:pt x="181" y="88"/>
                        <a:pt x="210" y="104"/>
                        <a:pt x="226" y="121"/>
                      </a:cubicBezTo>
                      <a:cubicBezTo>
                        <a:pt x="234" y="131"/>
                        <a:pt x="256" y="183"/>
                        <a:pt x="260" y="185"/>
                      </a:cubicBezTo>
                      <a:cubicBezTo>
                        <a:pt x="303" y="207"/>
                        <a:pt x="339" y="151"/>
                        <a:pt x="372" y="125"/>
                      </a:cubicBezTo>
                      <a:cubicBezTo>
                        <a:pt x="418" y="90"/>
                        <a:pt x="464" y="62"/>
                        <a:pt x="522" y="53"/>
                      </a:cubicBezTo>
                      <a:cubicBezTo>
                        <a:pt x="442" y="33"/>
                        <a:pt x="374" y="62"/>
                        <a:pt x="294" y="54"/>
                      </a:cubicBezTo>
                      <a:cubicBezTo>
                        <a:pt x="210" y="45"/>
                        <a:pt x="142" y="0"/>
                        <a:pt x="56" y="32"/>
                      </a:cubicBezTo>
                    </a:path>
                  </a:pathLst>
                </a:custGeom>
                <a:solidFill>
                  <a:srgbClr val="FE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25" name="Freeform 614">
                  <a:extLst>
                    <a:ext uri="{FF2B5EF4-FFF2-40B4-BE49-F238E27FC236}">
                      <a16:creationId xmlns:a16="http://schemas.microsoft.com/office/drawing/2014/main" id="{77C6B1AA-E87C-E570-EC31-8E1F330019CF}"/>
                    </a:ext>
                  </a:extLst>
                </p:cNvPr>
                <p:cNvSpPr>
                  <a:spLocks/>
                </p:cNvSpPr>
                <p:nvPr/>
              </p:nvSpPr>
              <p:spPr bwMode="auto">
                <a:xfrm>
                  <a:off x="358" y="1569"/>
                  <a:ext cx="194" cy="51"/>
                </a:xfrm>
                <a:custGeom>
                  <a:avLst/>
                  <a:gdLst>
                    <a:gd name="T0" fmla="*/ 0 w 573"/>
                    <a:gd name="T1" fmla="*/ 4 h 150"/>
                    <a:gd name="T2" fmla="*/ 0 w 573"/>
                    <a:gd name="T3" fmla="*/ 5 h 150"/>
                    <a:gd name="T4" fmla="*/ 6 w 573"/>
                    <a:gd name="T5" fmla="*/ 4 h 150"/>
                    <a:gd name="T6" fmla="*/ 11 w 573"/>
                    <a:gd name="T7" fmla="*/ 5 h 150"/>
                    <a:gd name="T8" fmla="*/ 22 w 573"/>
                    <a:gd name="T9" fmla="*/ 2 h 150"/>
                    <a:gd name="T10" fmla="*/ 12 w 573"/>
                    <a:gd name="T11" fmla="*/ 3 h 150"/>
                    <a:gd name="T12" fmla="*/ 8 w 573"/>
                    <a:gd name="T13" fmla="*/ 1 h 150"/>
                    <a:gd name="T14" fmla="*/ 2 w 573"/>
                    <a:gd name="T15" fmla="*/ 4 h 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3" h="150">
                      <a:moveTo>
                        <a:pt x="2" y="99"/>
                      </a:moveTo>
                      <a:cubicBezTo>
                        <a:pt x="0" y="114"/>
                        <a:pt x="3" y="128"/>
                        <a:pt x="10" y="140"/>
                      </a:cubicBezTo>
                      <a:cubicBezTo>
                        <a:pt x="55" y="143"/>
                        <a:pt x="100" y="116"/>
                        <a:pt x="149" y="113"/>
                      </a:cubicBezTo>
                      <a:cubicBezTo>
                        <a:pt x="202" y="110"/>
                        <a:pt x="240" y="134"/>
                        <a:pt x="290" y="140"/>
                      </a:cubicBezTo>
                      <a:cubicBezTo>
                        <a:pt x="380" y="150"/>
                        <a:pt x="511" y="114"/>
                        <a:pt x="573" y="44"/>
                      </a:cubicBezTo>
                      <a:cubicBezTo>
                        <a:pt x="505" y="103"/>
                        <a:pt x="384" y="129"/>
                        <a:pt x="310" y="77"/>
                      </a:cubicBezTo>
                      <a:cubicBezTo>
                        <a:pt x="254" y="38"/>
                        <a:pt x="274" y="0"/>
                        <a:pt x="198" y="20"/>
                      </a:cubicBezTo>
                      <a:cubicBezTo>
                        <a:pt x="150" y="33"/>
                        <a:pt x="108" y="76"/>
                        <a:pt x="65" y="99"/>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26" name="Freeform 615">
                  <a:extLst>
                    <a:ext uri="{FF2B5EF4-FFF2-40B4-BE49-F238E27FC236}">
                      <a16:creationId xmlns:a16="http://schemas.microsoft.com/office/drawing/2014/main" id="{A70DA9D2-54CD-AE2F-24E9-720D09D391A2}"/>
                    </a:ext>
                  </a:extLst>
                </p:cNvPr>
                <p:cNvSpPr>
                  <a:spLocks/>
                </p:cNvSpPr>
                <p:nvPr/>
              </p:nvSpPr>
              <p:spPr bwMode="auto">
                <a:xfrm>
                  <a:off x="571" y="1455"/>
                  <a:ext cx="208" cy="56"/>
                </a:xfrm>
                <a:custGeom>
                  <a:avLst/>
                  <a:gdLst>
                    <a:gd name="T0" fmla="*/ 0 w 613"/>
                    <a:gd name="T1" fmla="*/ 3 h 165"/>
                    <a:gd name="T2" fmla="*/ 12 w 613"/>
                    <a:gd name="T3" fmla="*/ 5 h 165"/>
                    <a:gd name="T4" fmla="*/ 18 w 613"/>
                    <a:gd name="T5" fmla="*/ 5 h 165"/>
                    <a:gd name="T6" fmla="*/ 24 w 613"/>
                    <a:gd name="T7" fmla="*/ 4 h 165"/>
                    <a:gd name="T8" fmla="*/ 3 w 613"/>
                    <a:gd name="T9" fmla="*/ 2 h 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3" h="165">
                      <a:moveTo>
                        <a:pt x="0" y="85"/>
                      </a:moveTo>
                      <a:cubicBezTo>
                        <a:pt x="110" y="56"/>
                        <a:pt x="218" y="71"/>
                        <a:pt x="315" y="129"/>
                      </a:cubicBezTo>
                      <a:cubicBezTo>
                        <a:pt x="375" y="165"/>
                        <a:pt x="383" y="164"/>
                        <a:pt x="448" y="139"/>
                      </a:cubicBezTo>
                      <a:cubicBezTo>
                        <a:pt x="498" y="120"/>
                        <a:pt x="559" y="107"/>
                        <a:pt x="613" y="113"/>
                      </a:cubicBezTo>
                      <a:cubicBezTo>
                        <a:pt x="453" y="40"/>
                        <a:pt x="239" y="0"/>
                        <a:pt x="70" y="64"/>
                      </a:cubicBezTo>
                    </a:path>
                  </a:pathLst>
                </a:custGeom>
                <a:solidFill>
                  <a:srgbClr val="FE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27" name="Freeform 616">
                  <a:extLst>
                    <a:ext uri="{FF2B5EF4-FFF2-40B4-BE49-F238E27FC236}">
                      <a16:creationId xmlns:a16="http://schemas.microsoft.com/office/drawing/2014/main" id="{84454940-9BA3-3187-375D-A0DA2899609F}"/>
                    </a:ext>
                  </a:extLst>
                </p:cNvPr>
                <p:cNvSpPr>
                  <a:spLocks/>
                </p:cNvSpPr>
                <p:nvPr/>
              </p:nvSpPr>
              <p:spPr bwMode="auto">
                <a:xfrm>
                  <a:off x="601" y="1498"/>
                  <a:ext cx="88" cy="79"/>
                </a:xfrm>
                <a:custGeom>
                  <a:avLst/>
                  <a:gdLst>
                    <a:gd name="T0" fmla="*/ 3 w 262"/>
                    <a:gd name="T1" fmla="*/ 0 h 234"/>
                    <a:gd name="T2" fmla="*/ 10 w 262"/>
                    <a:gd name="T3" fmla="*/ 4 h 234"/>
                    <a:gd name="T4" fmla="*/ 0 w 262"/>
                    <a:gd name="T5" fmla="*/ 9 h 234"/>
                    <a:gd name="T6" fmla="*/ 3 w 262"/>
                    <a:gd name="T7" fmla="*/ 1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2" h="234">
                      <a:moveTo>
                        <a:pt x="88" y="2"/>
                      </a:moveTo>
                      <a:cubicBezTo>
                        <a:pt x="163" y="0"/>
                        <a:pt x="210" y="47"/>
                        <a:pt x="262" y="95"/>
                      </a:cubicBezTo>
                      <a:cubicBezTo>
                        <a:pt x="232" y="173"/>
                        <a:pt x="68" y="200"/>
                        <a:pt x="0" y="234"/>
                      </a:cubicBezTo>
                      <a:cubicBezTo>
                        <a:pt x="62" y="207"/>
                        <a:pt x="196" y="68"/>
                        <a:pt x="88" y="16"/>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28" name="Freeform 617">
                  <a:extLst>
                    <a:ext uri="{FF2B5EF4-FFF2-40B4-BE49-F238E27FC236}">
                      <a16:creationId xmlns:a16="http://schemas.microsoft.com/office/drawing/2014/main" id="{208FA050-7BCA-5DF1-219E-6DCD088E024D}"/>
                    </a:ext>
                  </a:extLst>
                </p:cNvPr>
                <p:cNvSpPr>
                  <a:spLocks/>
                </p:cNvSpPr>
                <p:nvPr/>
              </p:nvSpPr>
              <p:spPr bwMode="auto">
                <a:xfrm>
                  <a:off x="1663" y="1291"/>
                  <a:ext cx="203" cy="84"/>
                </a:xfrm>
                <a:custGeom>
                  <a:avLst/>
                  <a:gdLst>
                    <a:gd name="T0" fmla="*/ 18 w 601"/>
                    <a:gd name="T1" fmla="*/ 1 h 250"/>
                    <a:gd name="T2" fmla="*/ 23 w 601"/>
                    <a:gd name="T3" fmla="*/ 5 h 250"/>
                    <a:gd name="T4" fmla="*/ 18 w 601"/>
                    <a:gd name="T5" fmla="*/ 5 h 250"/>
                    <a:gd name="T6" fmla="*/ 10 w 601"/>
                    <a:gd name="T7" fmla="*/ 6 h 250"/>
                    <a:gd name="T8" fmla="*/ 0 w 601"/>
                    <a:gd name="T9" fmla="*/ 7 h 250"/>
                    <a:gd name="T10" fmla="*/ 10 w 601"/>
                    <a:gd name="T11" fmla="*/ 4 h 250"/>
                    <a:gd name="T12" fmla="*/ 16 w 601"/>
                    <a:gd name="T13" fmla="*/ 1 h 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1" h="250">
                      <a:moveTo>
                        <a:pt x="452" y="20"/>
                      </a:moveTo>
                      <a:cubicBezTo>
                        <a:pt x="512" y="37"/>
                        <a:pt x="601" y="65"/>
                        <a:pt x="592" y="146"/>
                      </a:cubicBezTo>
                      <a:cubicBezTo>
                        <a:pt x="580" y="250"/>
                        <a:pt x="523" y="141"/>
                        <a:pt x="473" y="123"/>
                      </a:cubicBezTo>
                      <a:cubicBezTo>
                        <a:pt x="401" y="97"/>
                        <a:pt x="329" y="136"/>
                        <a:pt x="263" y="152"/>
                      </a:cubicBezTo>
                      <a:cubicBezTo>
                        <a:pt x="180" y="174"/>
                        <a:pt x="80" y="166"/>
                        <a:pt x="0" y="195"/>
                      </a:cubicBezTo>
                      <a:cubicBezTo>
                        <a:pt x="88" y="178"/>
                        <a:pt x="178" y="153"/>
                        <a:pt x="257" y="105"/>
                      </a:cubicBezTo>
                      <a:cubicBezTo>
                        <a:pt x="306" y="75"/>
                        <a:pt x="363" y="0"/>
                        <a:pt x="417" y="34"/>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29" name="Freeform 618">
                  <a:extLst>
                    <a:ext uri="{FF2B5EF4-FFF2-40B4-BE49-F238E27FC236}">
                      <a16:creationId xmlns:a16="http://schemas.microsoft.com/office/drawing/2014/main" id="{AAD8970C-4D21-9427-A660-261CEBFF0B29}"/>
                    </a:ext>
                  </a:extLst>
                </p:cNvPr>
                <p:cNvSpPr>
                  <a:spLocks/>
                </p:cNvSpPr>
                <p:nvPr/>
              </p:nvSpPr>
              <p:spPr bwMode="auto">
                <a:xfrm>
                  <a:off x="1182" y="1432"/>
                  <a:ext cx="98" cy="62"/>
                </a:xfrm>
                <a:custGeom>
                  <a:avLst/>
                  <a:gdLst>
                    <a:gd name="T0" fmla="*/ 0 w 290"/>
                    <a:gd name="T1" fmla="*/ 0 h 183"/>
                    <a:gd name="T2" fmla="*/ 8 w 290"/>
                    <a:gd name="T3" fmla="*/ 2 h 183"/>
                    <a:gd name="T4" fmla="*/ 9 w 290"/>
                    <a:gd name="T5" fmla="*/ 7 h 183"/>
                    <a:gd name="T6" fmla="*/ 4 w 290"/>
                    <a:gd name="T7" fmla="*/ 2 h 1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0" h="183">
                      <a:moveTo>
                        <a:pt x="0" y="0"/>
                      </a:moveTo>
                      <a:cubicBezTo>
                        <a:pt x="68" y="26"/>
                        <a:pt x="141" y="20"/>
                        <a:pt x="210" y="42"/>
                      </a:cubicBezTo>
                      <a:cubicBezTo>
                        <a:pt x="290" y="67"/>
                        <a:pt x="279" y="127"/>
                        <a:pt x="245" y="183"/>
                      </a:cubicBezTo>
                      <a:cubicBezTo>
                        <a:pt x="253" y="71"/>
                        <a:pt x="163" y="108"/>
                        <a:pt x="112" y="56"/>
                      </a:cubicBezTo>
                    </a:path>
                  </a:pathLst>
                </a:custGeom>
                <a:solidFill>
                  <a:srgbClr val="FFF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30" name="Freeform 619">
                  <a:extLst>
                    <a:ext uri="{FF2B5EF4-FFF2-40B4-BE49-F238E27FC236}">
                      <a16:creationId xmlns:a16="http://schemas.microsoft.com/office/drawing/2014/main" id="{EF22B6AE-0E40-2452-B990-EBB7DC57070B}"/>
                    </a:ext>
                  </a:extLst>
                </p:cNvPr>
                <p:cNvSpPr>
                  <a:spLocks/>
                </p:cNvSpPr>
                <p:nvPr/>
              </p:nvSpPr>
              <p:spPr bwMode="auto">
                <a:xfrm>
                  <a:off x="1866" y="1288"/>
                  <a:ext cx="37" cy="26"/>
                </a:xfrm>
                <a:custGeom>
                  <a:avLst/>
                  <a:gdLst>
                    <a:gd name="T0" fmla="*/ 0 w 109"/>
                    <a:gd name="T1" fmla="*/ 0 h 77"/>
                    <a:gd name="T2" fmla="*/ 4 w 109"/>
                    <a:gd name="T3" fmla="*/ 3 h 77"/>
                    <a:gd name="T4" fmla="*/ 0 60000 65536"/>
                    <a:gd name="T5" fmla="*/ 0 60000 65536"/>
                  </a:gdLst>
                  <a:ahLst/>
                  <a:cxnLst>
                    <a:cxn ang="T4">
                      <a:pos x="T0" y="T1"/>
                    </a:cxn>
                    <a:cxn ang="T5">
                      <a:pos x="T2" y="T3"/>
                    </a:cxn>
                  </a:cxnLst>
                  <a:rect l="0" t="0" r="r" b="b"/>
                  <a:pathLst>
                    <a:path w="109" h="77">
                      <a:moveTo>
                        <a:pt x="0" y="0"/>
                      </a:moveTo>
                      <a:cubicBezTo>
                        <a:pt x="44" y="2"/>
                        <a:pt x="109" y="21"/>
                        <a:pt x="105" y="77"/>
                      </a:cubicBezTo>
                    </a:path>
                  </a:pathLst>
                </a:custGeom>
                <a:solidFill>
                  <a:srgbClr val="FFF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31" name="Freeform 620">
                  <a:extLst>
                    <a:ext uri="{FF2B5EF4-FFF2-40B4-BE49-F238E27FC236}">
                      <a16:creationId xmlns:a16="http://schemas.microsoft.com/office/drawing/2014/main" id="{EA50E334-998D-2123-ECF0-D8D6524BB359}"/>
                    </a:ext>
                  </a:extLst>
                </p:cNvPr>
                <p:cNvSpPr>
                  <a:spLocks/>
                </p:cNvSpPr>
                <p:nvPr/>
              </p:nvSpPr>
              <p:spPr bwMode="auto">
                <a:xfrm>
                  <a:off x="652" y="1468"/>
                  <a:ext cx="68" cy="56"/>
                </a:xfrm>
                <a:custGeom>
                  <a:avLst/>
                  <a:gdLst>
                    <a:gd name="T0" fmla="*/ 0 w 202"/>
                    <a:gd name="T1" fmla="*/ 0 h 165"/>
                    <a:gd name="T2" fmla="*/ 8 w 202"/>
                    <a:gd name="T3" fmla="*/ 3 h 165"/>
                    <a:gd name="T4" fmla="*/ 1 w 202"/>
                    <a:gd name="T5" fmla="*/ 2 h 165"/>
                    <a:gd name="T6" fmla="*/ 0 60000 65536"/>
                    <a:gd name="T7" fmla="*/ 0 60000 65536"/>
                    <a:gd name="T8" fmla="*/ 0 60000 65536"/>
                  </a:gdLst>
                  <a:ahLst/>
                  <a:cxnLst>
                    <a:cxn ang="T6">
                      <a:pos x="T0" y="T1"/>
                    </a:cxn>
                    <a:cxn ang="T7">
                      <a:pos x="T2" y="T3"/>
                    </a:cxn>
                    <a:cxn ang="T8">
                      <a:pos x="T4" y="T5"/>
                    </a:cxn>
                  </a:cxnLst>
                  <a:rect l="0" t="0" r="r" b="b"/>
                  <a:pathLst>
                    <a:path w="202" h="165">
                      <a:moveTo>
                        <a:pt x="0" y="0"/>
                      </a:moveTo>
                      <a:cubicBezTo>
                        <a:pt x="57" y="6"/>
                        <a:pt x="185" y="10"/>
                        <a:pt x="202" y="83"/>
                      </a:cubicBezTo>
                      <a:cubicBezTo>
                        <a:pt x="117" y="165"/>
                        <a:pt x="107" y="14"/>
                        <a:pt x="28" y="49"/>
                      </a:cubicBezTo>
                    </a:path>
                  </a:pathLst>
                </a:custGeom>
                <a:solidFill>
                  <a:srgbClr val="FFF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32" name="Freeform 621">
                  <a:extLst>
                    <a:ext uri="{FF2B5EF4-FFF2-40B4-BE49-F238E27FC236}">
                      <a16:creationId xmlns:a16="http://schemas.microsoft.com/office/drawing/2014/main" id="{30E8F6AA-9BAB-A131-D4B5-A1052088C62F}"/>
                    </a:ext>
                  </a:extLst>
                </p:cNvPr>
                <p:cNvSpPr>
                  <a:spLocks/>
                </p:cNvSpPr>
                <p:nvPr/>
              </p:nvSpPr>
              <p:spPr bwMode="auto">
                <a:xfrm>
                  <a:off x="335" y="1560"/>
                  <a:ext cx="42" cy="22"/>
                </a:xfrm>
                <a:custGeom>
                  <a:avLst/>
                  <a:gdLst>
                    <a:gd name="T0" fmla="*/ 0 w 126"/>
                    <a:gd name="T1" fmla="*/ 0 h 65"/>
                    <a:gd name="T2" fmla="*/ 5 w 126"/>
                    <a:gd name="T3" fmla="*/ 1 h 65"/>
                    <a:gd name="T4" fmla="*/ 0 60000 65536"/>
                    <a:gd name="T5" fmla="*/ 0 60000 65536"/>
                  </a:gdLst>
                  <a:ahLst/>
                  <a:cxnLst>
                    <a:cxn ang="T4">
                      <a:pos x="T0" y="T1"/>
                    </a:cxn>
                    <a:cxn ang="T5">
                      <a:pos x="T2" y="T3"/>
                    </a:cxn>
                  </a:cxnLst>
                  <a:rect l="0" t="0" r="r" b="b"/>
                  <a:pathLst>
                    <a:path w="126" h="65">
                      <a:moveTo>
                        <a:pt x="0" y="0"/>
                      </a:moveTo>
                      <a:cubicBezTo>
                        <a:pt x="69" y="65"/>
                        <a:pt x="40" y="46"/>
                        <a:pt x="126" y="14"/>
                      </a:cubicBezTo>
                    </a:path>
                  </a:pathLst>
                </a:custGeom>
                <a:solidFill>
                  <a:srgbClr val="FFF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33" name="Freeform 622">
                  <a:extLst>
                    <a:ext uri="{FF2B5EF4-FFF2-40B4-BE49-F238E27FC236}">
                      <a16:creationId xmlns:a16="http://schemas.microsoft.com/office/drawing/2014/main" id="{6A0FA3A5-C452-E029-99C1-546D716D94DF}"/>
                    </a:ext>
                  </a:extLst>
                </p:cNvPr>
                <p:cNvSpPr>
                  <a:spLocks/>
                </p:cNvSpPr>
                <p:nvPr/>
              </p:nvSpPr>
              <p:spPr bwMode="auto">
                <a:xfrm>
                  <a:off x="146" y="1376"/>
                  <a:ext cx="160" cy="92"/>
                </a:xfrm>
                <a:custGeom>
                  <a:avLst/>
                  <a:gdLst>
                    <a:gd name="T0" fmla="*/ 3 w 474"/>
                    <a:gd name="T1" fmla="*/ 4 h 271"/>
                    <a:gd name="T2" fmla="*/ 0 w 474"/>
                    <a:gd name="T3" fmla="*/ 7 h 271"/>
                    <a:gd name="T4" fmla="*/ 4 w 474"/>
                    <a:gd name="T5" fmla="*/ 11 h 271"/>
                    <a:gd name="T6" fmla="*/ 18 w 474"/>
                    <a:gd name="T7" fmla="*/ 0 h 271"/>
                    <a:gd name="T8" fmla="*/ 5 w 474"/>
                    <a:gd name="T9" fmla="*/ 4 h 2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 h="271">
                      <a:moveTo>
                        <a:pt x="69" y="97"/>
                      </a:moveTo>
                      <a:cubicBezTo>
                        <a:pt x="50" y="121"/>
                        <a:pt x="0" y="152"/>
                        <a:pt x="11" y="182"/>
                      </a:cubicBezTo>
                      <a:cubicBezTo>
                        <a:pt x="12" y="187"/>
                        <a:pt x="103" y="260"/>
                        <a:pt x="115" y="271"/>
                      </a:cubicBezTo>
                      <a:cubicBezTo>
                        <a:pt x="67" y="44"/>
                        <a:pt x="396" y="133"/>
                        <a:pt x="474" y="0"/>
                      </a:cubicBezTo>
                      <a:cubicBezTo>
                        <a:pt x="364" y="18"/>
                        <a:pt x="232" y="48"/>
                        <a:pt x="125" y="90"/>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34" name="Freeform 623">
                  <a:extLst>
                    <a:ext uri="{FF2B5EF4-FFF2-40B4-BE49-F238E27FC236}">
                      <a16:creationId xmlns:a16="http://schemas.microsoft.com/office/drawing/2014/main" id="{E37DE96A-0947-D494-AE04-A5F3869D2ED3}"/>
                    </a:ext>
                  </a:extLst>
                </p:cNvPr>
                <p:cNvSpPr>
                  <a:spLocks/>
                </p:cNvSpPr>
                <p:nvPr/>
              </p:nvSpPr>
              <p:spPr bwMode="auto">
                <a:xfrm>
                  <a:off x="818" y="1244"/>
                  <a:ext cx="239" cy="34"/>
                </a:xfrm>
                <a:custGeom>
                  <a:avLst/>
                  <a:gdLst>
                    <a:gd name="T0" fmla="*/ 4 w 707"/>
                    <a:gd name="T1" fmla="*/ 2 h 101"/>
                    <a:gd name="T2" fmla="*/ 16 w 707"/>
                    <a:gd name="T3" fmla="*/ 1 h 101"/>
                    <a:gd name="T4" fmla="*/ 27 w 707"/>
                    <a:gd name="T5" fmla="*/ 0 h 101"/>
                    <a:gd name="T6" fmla="*/ 15 w 707"/>
                    <a:gd name="T7" fmla="*/ 3 h 101"/>
                    <a:gd name="T8" fmla="*/ 0 w 707"/>
                    <a:gd name="T9" fmla="*/ 3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7" h="101">
                      <a:moveTo>
                        <a:pt x="112" y="46"/>
                      </a:moveTo>
                      <a:cubicBezTo>
                        <a:pt x="200" y="7"/>
                        <a:pt x="311" y="27"/>
                        <a:pt x="406" y="32"/>
                      </a:cubicBezTo>
                      <a:cubicBezTo>
                        <a:pt x="508" y="37"/>
                        <a:pt x="609" y="17"/>
                        <a:pt x="707" y="0"/>
                      </a:cubicBezTo>
                      <a:cubicBezTo>
                        <a:pt x="598" y="40"/>
                        <a:pt x="515" y="101"/>
                        <a:pt x="397" y="82"/>
                      </a:cubicBezTo>
                      <a:cubicBezTo>
                        <a:pt x="259" y="60"/>
                        <a:pt x="136" y="83"/>
                        <a:pt x="0" y="88"/>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35" name="Freeform 624">
                  <a:extLst>
                    <a:ext uri="{FF2B5EF4-FFF2-40B4-BE49-F238E27FC236}">
                      <a16:creationId xmlns:a16="http://schemas.microsoft.com/office/drawing/2014/main" id="{C733D5D7-BE8E-95ED-E672-7A8D8BE68026}"/>
                    </a:ext>
                  </a:extLst>
                </p:cNvPr>
                <p:cNvSpPr>
                  <a:spLocks/>
                </p:cNvSpPr>
                <p:nvPr/>
              </p:nvSpPr>
              <p:spPr bwMode="auto">
                <a:xfrm>
                  <a:off x="1483" y="1139"/>
                  <a:ext cx="200" cy="41"/>
                </a:xfrm>
                <a:custGeom>
                  <a:avLst/>
                  <a:gdLst>
                    <a:gd name="T0" fmla="*/ 0 w 592"/>
                    <a:gd name="T1" fmla="*/ 4 h 119"/>
                    <a:gd name="T2" fmla="*/ 23 w 592"/>
                    <a:gd name="T3" fmla="*/ 1 h 119"/>
                    <a:gd name="T4" fmla="*/ 16 w 592"/>
                    <a:gd name="T5" fmla="*/ 4 h 119"/>
                    <a:gd name="T6" fmla="*/ 5 w 592"/>
                    <a:gd name="T7" fmla="*/ 4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119">
                      <a:moveTo>
                        <a:pt x="0" y="97"/>
                      </a:moveTo>
                      <a:cubicBezTo>
                        <a:pt x="175" y="0"/>
                        <a:pt x="405" y="94"/>
                        <a:pt x="592" y="28"/>
                      </a:cubicBezTo>
                      <a:cubicBezTo>
                        <a:pt x="545" y="74"/>
                        <a:pt x="481" y="94"/>
                        <a:pt x="419" y="104"/>
                      </a:cubicBezTo>
                      <a:cubicBezTo>
                        <a:pt x="325" y="119"/>
                        <a:pt x="218" y="65"/>
                        <a:pt x="126" y="97"/>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36" name="Freeform 625">
                  <a:extLst>
                    <a:ext uri="{FF2B5EF4-FFF2-40B4-BE49-F238E27FC236}">
                      <a16:creationId xmlns:a16="http://schemas.microsoft.com/office/drawing/2014/main" id="{E595DC71-1589-BBCC-1627-16A931B91164}"/>
                    </a:ext>
                  </a:extLst>
                </p:cNvPr>
                <p:cNvSpPr>
                  <a:spLocks/>
                </p:cNvSpPr>
                <p:nvPr/>
              </p:nvSpPr>
              <p:spPr bwMode="auto">
                <a:xfrm>
                  <a:off x="475" y="1281"/>
                  <a:ext cx="560" cy="210"/>
                </a:xfrm>
                <a:custGeom>
                  <a:avLst/>
                  <a:gdLst>
                    <a:gd name="T0" fmla="*/ 14 w 1657"/>
                    <a:gd name="T1" fmla="*/ 7 h 622"/>
                    <a:gd name="T2" fmla="*/ 33 w 1657"/>
                    <a:gd name="T3" fmla="*/ 1 h 622"/>
                    <a:gd name="T4" fmla="*/ 51 w 1657"/>
                    <a:gd name="T5" fmla="*/ 14 h 622"/>
                    <a:gd name="T6" fmla="*/ 56 w 1657"/>
                    <a:gd name="T7" fmla="*/ 23 h 622"/>
                    <a:gd name="T8" fmla="*/ 42 w 1657"/>
                    <a:gd name="T9" fmla="*/ 22 h 622"/>
                    <a:gd name="T10" fmla="*/ 33 w 1657"/>
                    <a:gd name="T11" fmla="*/ 21 h 622"/>
                    <a:gd name="T12" fmla="*/ 22 w 1657"/>
                    <a:gd name="T13" fmla="*/ 16 h 622"/>
                    <a:gd name="T14" fmla="*/ 6 w 1657"/>
                    <a:gd name="T15" fmla="*/ 16 h 622"/>
                    <a:gd name="T16" fmla="*/ 0 w 1657"/>
                    <a:gd name="T17" fmla="*/ 14 h 622"/>
                    <a:gd name="T18" fmla="*/ 8 w 1657"/>
                    <a:gd name="T19" fmla="*/ 9 h 6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7" h="622">
                      <a:moveTo>
                        <a:pt x="362" y="175"/>
                      </a:moveTo>
                      <a:cubicBezTo>
                        <a:pt x="494" y="74"/>
                        <a:pt x="705" y="67"/>
                        <a:pt x="861" y="34"/>
                      </a:cubicBezTo>
                      <a:cubicBezTo>
                        <a:pt x="1019" y="0"/>
                        <a:pt x="1186" y="260"/>
                        <a:pt x="1319" y="350"/>
                      </a:cubicBezTo>
                      <a:cubicBezTo>
                        <a:pt x="1379" y="390"/>
                        <a:pt x="1657" y="571"/>
                        <a:pt x="1455" y="603"/>
                      </a:cubicBezTo>
                      <a:cubicBezTo>
                        <a:pt x="1334" y="622"/>
                        <a:pt x="1218" y="559"/>
                        <a:pt x="1097" y="568"/>
                      </a:cubicBezTo>
                      <a:cubicBezTo>
                        <a:pt x="995" y="576"/>
                        <a:pt x="968" y="603"/>
                        <a:pt x="868" y="544"/>
                      </a:cubicBezTo>
                      <a:cubicBezTo>
                        <a:pt x="776" y="490"/>
                        <a:pt x="668" y="448"/>
                        <a:pt x="565" y="418"/>
                      </a:cubicBezTo>
                      <a:cubicBezTo>
                        <a:pt x="430" y="377"/>
                        <a:pt x="284" y="399"/>
                        <a:pt x="145" y="412"/>
                      </a:cubicBezTo>
                      <a:cubicBezTo>
                        <a:pt x="102" y="416"/>
                        <a:pt x="0" y="434"/>
                        <a:pt x="12" y="356"/>
                      </a:cubicBezTo>
                      <a:cubicBezTo>
                        <a:pt x="21" y="296"/>
                        <a:pt x="164" y="264"/>
                        <a:pt x="208" y="245"/>
                      </a:cubicBezTo>
                    </a:path>
                  </a:pathLst>
                </a:custGeom>
                <a:solidFill>
                  <a:srgbClr val="FDE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37" name="Freeform 626">
                  <a:extLst>
                    <a:ext uri="{FF2B5EF4-FFF2-40B4-BE49-F238E27FC236}">
                      <a16:creationId xmlns:a16="http://schemas.microsoft.com/office/drawing/2014/main" id="{13CD7513-3267-5079-0F56-1910E5EBC97A}"/>
                    </a:ext>
                  </a:extLst>
                </p:cNvPr>
                <p:cNvSpPr>
                  <a:spLocks/>
                </p:cNvSpPr>
                <p:nvPr/>
              </p:nvSpPr>
              <p:spPr bwMode="auto">
                <a:xfrm>
                  <a:off x="1327" y="1168"/>
                  <a:ext cx="393" cy="234"/>
                </a:xfrm>
                <a:custGeom>
                  <a:avLst/>
                  <a:gdLst>
                    <a:gd name="T0" fmla="*/ 0 w 1162"/>
                    <a:gd name="T1" fmla="*/ 5 h 691"/>
                    <a:gd name="T2" fmla="*/ 28 w 1162"/>
                    <a:gd name="T3" fmla="*/ 5 h 691"/>
                    <a:gd name="T4" fmla="*/ 43 w 1162"/>
                    <a:gd name="T5" fmla="*/ 10 h 691"/>
                    <a:gd name="T6" fmla="*/ 39 w 1162"/>
                    <a:gd name="T7" fmla="*/ 21 h 691"/>
                    <a:gd name="T8" fmla="*/ 29 w 1162"/>
                    <a:gd name="T9" fmla="*/ 24 h 691"/>
                    <a:gd name="T10" fmla="*/ 15 w 1162"/>
                    <a:gd name="T11" fmla="*/ 25 h 691"/>
                    <a:gd name="T12" fmla="*/ 24 w 1162"/>
                    <a:gd name="T13" fmla="*/ 15 h 691"/>
                    <a:gd name="T14" fmla="*/ 17 w 1162"/>
                    <a:gd name="T15" fmla="*/ 12 h 691"/>
                    <a:gd name="T16" fmla="*/ 3 w 1162"/>
                    <a:gd name="T17" fmla="*/ 7 h 6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2" h="691">
                      <a:moveTo>
                        <a:pt x="0" y="132"/>
                      </a:moveTo>
                      <a:cubicBezTo>
                        <a:pt x="211" y="0"/>
                        <a:pt x="490" y="76"/>
                        <a:pt x="712" y="126"/>
                      </a:cubicBezTo>
                      <a:cubicBezTo>
                        <a:pt x="812" y="148"/>
                        <a:pt x="1033" y="188"/>
                        <a:pt x="1099" y="276"/>
                      </a:cubicBezTo>
                      <a:cubicBezTo>
                        <a:pt x="1162" y="360"/>
                        <a:pt x="1090" y="480"/>
                        <a:pt x="1018" y="528"/>
                      </a:cubicBezTo>
                      <a:cubicBezTo>
                        <a:pt x="936" y="583"/>
                        <a:pt x="844" y="591"/>
                        <a:pt x="748" y="607"/>
                      </a:cubicBezTo>
                      <a:cubicBezTo>
                        <a:pt x="653" y="623"/>
                        <a:pt x="482" y="691"/>
                        <a:pt x="391" y="656"/>
                      </a:cubicBezTo>
                      <a:cubicBezTo>
                        <a:pt x="430" y="567"/>
                        <a:pt x="657" y="517"/>
                        <a:pt x="627" y="394"/>
                      </a:cubicBezTo>
                      <a:cubicBezTo>
                        <a:pt x="610" y="327"/>
                        <a:pt x="495" y="309"/>
                        <a:pt x="439" y="292"/>
                      </a:cubicBezTo>
                      <a:cubicBezTo>
                        <a:pt x="320" y="256"/>
                        <a:pt x="199" y="225"/>
                        <a:pt x="79" y="193"/>
                      </a:cubicBezTo>
                    </a:path>
                  </a:pathLst>
                </a:custGeom>
                <a:solidFill>
                  <a:srgbClr val="FDE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38" name="Freeform 627">
                  <a:extLst>
                    <a:ext uri="{FF2B5EF4-FFF2-40B4-BE49-F238E27FC236}">
                      <a16:creationId xmlns:a16="http://schemas.microsoft.com/office/drawing/2014/main" id="{E2401BFC-DC62-AB39-186E-55BC5FB2B783}"/>
                    </a:ext>
                  </a:extLst>
                </p:cNvPr>
                <p:cNvSpPr>
                  <a:spLocks/>
                </p:cNvSpPr>
                <p:nvPr/>
              </p:nvSpPr>
              <p:spPr bwMode="auto">
                <a:xfrm>
                  <a:off x="1722" y="1116"/>
                  <a:ext cx="359" cy="160"/>
                </a:xfrm>
                <a:custGeom>
                  <a:avLst/>
                  <a:gdLst>
                    <a:gd name="T0" fmla="*/ 5 w 1063"/>
                    <a:gd name="T1" fmla="*/ 0 h 475"/>
                    <a:gd name="T2" fmla="*/ 2 w 1063"/>
                    <a:gd name="T3" fmla="*/ 4 h 475"/>
                    <a:gd name="T4" fmla="*/ 6 w 1063"/>
                    <a:gd name="T5" fmla="*/ 5 h 475"/>
                    <a:gd name="T6" fmla="*/ 11 w 1063"/>
                    <a:gd name="T7" fmla="*/ 6 h 475"/>
                    <a:gd name="T8" fmla="*/ 25 w 1063"/>
                    <a:gd name="T9" fmla="*/ 18 h 475"/>
                    <a:gd name="T10" fmla="*/ 31 w 1063"/>
                    <a:gd name="T11" fmla="*/ 15 h 475"/>
                    <a:gd name="T12" fmla="*/ 37 w 1063"/>
                    <a:gd name="T13" fmla="*/ 14 h 475"/>
                    <a:gd name="T14" fmla="*/ 36 w 1063"/>
                    <a:gd name="T15" fmla="*/ 13 h 475"/>
                    <a:gd name="T16" fmla="*/ 41 w 1063"/>
                    <a:gd name="T17" fmla="*/ 12 h 475"/>
                    <a:gd name="T18" fmla="*/ 33 w 1063"/>
                    <a:gd name="T19" fmla="*/ 9 h 475"/>
                    <a:gd name="T20" fmla="*/ 16 w 1063"/>
                    <a:gd name="T21" fmla="*/ 4 h 4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3" h="475">
                      <a:moveTo>
                        <a:pt x="137" y="0"/>
                      </a:moveTo>
                      <a:cubicBezTo>
                        <a:pt x="95" y="3"/>
                        <a:pt x="0" y="61"/>
                        <a:pt x="45" y="109"/>
                      </a:cubicBezTo>
                      <a:cubicBezTo>
                        <a:pt x="57" y="122"/>
                        <a:pt x="127" y="117"/>
                        <a:pt x="144" y="121"/>
                      </a:cubicBezTo>
                      <a:cubicBezTo>
                        <a:pt x="192" y="129"/>
                        <a:pt x="237" y="149"/>
                        <a:pt x="283" y="165"/>
                      </a:cubicBezTo>
                      <a:cubicBezTo>
                        <a:pt x="443" y="220"/>
                        <a:pt x="608" y="297"/>
                        <a:pt x="656" y="475"/>
                      </a:cubicBezTo>
                      <a:cubicBezTo>
                        <a:pt x="711" y="456"/>
                        <a:pt x="760" y="422"/>
                        <a:pt x="813" y="401"/>
                      </a:cubicBezTo>
                      <a:cubicBezTo>
                        <a:pt x="863" y="382"/>
                        <a:pt x="924" y="398"/>
                        <a:pt x="965" y="377"/>
                      </a:cubicBezTo>
                      <a:cubicBezTo>
                        <a:pt x="959" y="371"/>
                        <a:pt x="955" y="356"/>
                        <a:pt x="948" y="349"/>
                      </a:cubicBezTo>
                      <a:cubicBezTo>
                        <a:pt x="986" y="325"/>
                        <a:pt x="1021" y="325"/>
                        <a:pt x="1063" y="316"/>
                      </a:cubicBezTo>
                      <a:cubicBezTo>
                        <a:pt x="1035" y="258"/>
                        <a:pt x="915" y="246"/>
                        <a:pt x="856" y="228"/>
                      </a:cubicBezTo>
                      <a:cubicBezTo>
                        <a:pt x="714" y="184"/>
                        <a:pt x="567" y="136"/>
                        <a:pt x="423" y="98"/>
                      </a:cubicBezTo>
                    </a:path>
                  </a:pathLst>
                </a:custGeom>
                <a:solidFill>
                  <a:srgbClr val="FDE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39" name="Freeform 628">
                  <a:extLst>
                    <a:ext uri="{FF2B5EF4-FFF2-40B4-BE49-F238E27FC236}">
                      <a16:creationId xmlns:a16="http://schemas.microsoft.com/office/drawing/2014/main" id="{A5E5EA85-D645-C8AC-4700-614BAD9AEE10}"/>
                    </a:ext>
                  </a:extLst>
                </p:cNvPr>
                <p:cNvSpPr>
                  <a:spLocks/>
                </p:cNvSpPr>
                <p:nvPr/>
              </p:nvSpPr>
              <p:spPr bwMode="auto">
                <a:xfrm>
                  <a:off x="224" y="1372"/>
                  <a:ext cx="202" cy="138"/>
                </a:xfrm>
                <a:custGeom>
                  <a:avLst/>
                  <a:gdLst>
                    <a:gd name="T0" fmla="*/ 6 w 597"/>
                    <a:gd name="T1" fmla="*/ 4 h 408"/>
                    <a:gd name="T2" fmla="*/ 1 w 597"/>
                    <a:gd name="T3" fmla="*/ 9 h 408"/>
                    <a:gd name="T4" fmla="*/ 5 w 597"/>
                    <a:gd name="T5" fmla="*/ 13 h 408"/>
                    <a:gd name="T6" fmla="*/ 8 w 597"/>
                    <a:gd name="T7" fmla="*/ 16 h 408"/>
                    <a:gd name="T8" fmla="*/ 12 w 597"/>
                    <a:gd name="T9" fmla="*/ 15 h 408"/>
                    <a:gd name="T10" fmla="*/ 23 w 597"/>
                    <a:gd name="T11" fmla="*/ 15 h 408"/>
                    <a:gd name="T12" fmla="*/ 10 w 597"/>
                    <a:gd name="T13" fmla="*/ 10 h 408"/>
                    <a:gd name="T14" fmla="*/ 20 w 597"/>
                    <a:gd name="T15" fmla="*/ 0 h 408"/>
                    <a:gd name="T16" fmla="*/ 11 w 597"/>
                    <a:gd name="T17" fmla="*/ 3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7" h="408">
                      <a:moveTo>
                        <a:pt x="169" y="115"/>
                      </a:moveTo>
                      <a:cubicBezTo>
                        <a:pt x="117" y="118"/>
                        <a:pt x="30" y="192"/>
                        <a:pt x="18" y="243"/>
                      </a:cubicBezTo>
                      <a:cubicBezTo>
                        <a:pt x="0" y="316"/>
                        <a:pt x="93" y="302"/>
                        <a:pt x="138" y="341"/>
                      </a:cubicBezTo>
                      <a:cubicBezTo>
                        <a:pt x="160" y="359"/>
                        <a:pt x="177" y="396"/>
                        <a:pt x="205" y="402"/>
                      </a:cubicBezTo>
                      <a:cubicBezTo>
                        <a:pt x="233" y="408"/>
                        <a:pt x="274" y="382"/>
                        <a:pt x="301" y="377"/>
                      </a:cubicBezTo>
                      <a:cubicBezTo>
                        <a:pt x="403" y="358"/>
                        <a:pt x="496" y="402"/>
                        <a:pt x="597" y="396"/>
                      </a:cubicBezTo>
                      <a:cubicBezTo>
                        <a:pt x="533" y="367"/>
                        <a:pt x="277" y="358"/>
                        <a:pt x="255" y="268"/>
                      </a:cubicBezTo>
                      <a:cubicBezTo>
                        <a:pt x="229" y="159"/>
                        <a:pt x="443" y="52"/>
                        <a:pt x="510" y="13"/>
                      </a:cubicBezTo>
                      <a:cubicBezTo>
                        <a:pt x="439" y="0"/>
                        <a:pt x="341" y="38"/>
                        <a:pt x="291" y="85"/>
                      </a:cubicBezTo>
                    </a:path>
                  </a:pathLst>
                </a:custGeom>
                <a:solidFill>
                  <a:srgbClr val="FDE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40" name="Freeform 629">
                  <a:extLst>
                    <a:ext uri="{FF2B5EF4-FFF2-40B4-BE49-F238E27FC236}">
                      <a16:creationId xmlns:a16="http://schemas.microsoft.com/office/drawing/2014/main" id="{03236F51-EC37-FD62-F9BF-86C7ED6A8B4E}"/>
                    </a:ext>
                  </a:extLst>
                </p:cNvPr>
                <p:cNvSpPr>
                  <a:spLocks/>
                </p:cNvSpPr>
                <p:nvPr/>
              </p:nvSpPr>
              <p:spPr bwMode="auto">
                <a:xfrm>
                  <a:off x="1058" y="1189"/>
                  <a:ext cx="350" cy="78"/>
                </a:xfrm>
                <a:custGeom>
                  <a:avLst/>
                  <a:gdLst>
                    <a:gd name="T0" fmla="*/ 0 w 1034"/>
                    <a:gd name="T1" fmla="*/ 9 h 229"/>
                    <a:gd name="T2" fmla="*/ 7 w 1034"/>
                    <a:gd name="T3" fmla="*/ 5 h 229"/>
                    <a:gd name="T4" fmla="*/ 18 w 1034"/>
                    <a:gd name="T5" fmla="*/ 3 h 229"/>
                    <a:gd name="T6" fmla="*/ 31 w 1034"/>
                    <a:gd name="T7" fmla="*/ 1 h 229"/>
                    <a:gd name="T8" fmla="*/ 39 w 1034"/>
                    <a:gd name="T9" fmla="*/ 1 h 229"/>
                    <a:gd name="T10" fmla="*/ 40 w 1034"/>
                    <a:gd name="T11" fmla="*/ 2 h 229"/>
                    <a:gd name="T12" fmla="*/ 38 w 1034"/>
                    <a:gd name="T13" fmla="*/ 6 h 229"/>
                    <a:gd name="T14" fmla="*/ 30 w 1034"/>
                    <a:gd name="T15" fmla="*/ 5 h 229"/>
                    <a:gd name="T16" fmla="*/ 24 w 1034"/>
                    <a:gd name="T17" fmla="*/ 5 h 229"/>
                    <a:gd name="T18" fmla="*/ 17 w 1034"/>
                    <a:gd name="T19" fmla="*/ 5 h 229"/>
                    <a:gd name="T20" fmla="*/ 7 w 1034"/>
                    <a:gd name="T21" fmla="*/ 7 h 229"/>
                    <a:gd name="T22" fmla="*/ 0 w 1034"/>
                    <a:gd name="T23" fmla="*/ 9 h 2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4" h="229">
                      <a:moveTo>
                        <a:pt x="0" y="229"/>
                      </a:moveTo>
                      <a:cubicBezTo>
                        <a:pt x="67" y="207"/>
                        <a:pt x="124" y="158"/>
                        <a:pt x="188" y="129"/>
                      </a:cubicBezTo>
                      <a:cubicBezTo>
                        <a:pt x="281" y="87"/>
                        <a:pt x="369" y="76"/>
                        <a:pt x="467" y="67"/>
                      </a:cubicBezTo>
                      <a:cubicBezTo>
                        <a:pt x="577" y="56"/>
                        <a:pt x="689" y="48"/>
                        <a:pt x="798" y="34"/>
                      </a:cubicBezTo>
                      <a:cubicBezTo>
                        <a:pt x="861" y="25"/>
                        <a:pt x="945" y="0"/>
                        <a:pt x="1007" y="27"/>
                      </a:cubicBezTo>
                      <a:cubicBezTo>
                        <a:pt x="1019" y="33"/>
                        <a:pt x="1027" y="36"/>
                        <a:pt x="1034" y="47"/>
                      </a:cubicBezTo>
                      <a:cubicBezTo>
                        <a:pt x="1002" y="76"/>
                        <a:pt x="913" y="80"/>
                        <a:pt x="981" y="146"/>
                      </a:cubicBezTo>
                      <a:cubicBezTo>
                        <a:pt x="926" y="156"/>
                        <a:pt x="828" y="130"/>
                        <a:pt x="771" y="127"/>
                      </a:cubicBezTo>
                      <a:cubicBezTo>
                        <a:pt x="717" y="124"/>
                        <a:pt x="664" y="130"/>
                        <a:pt x="610" y="132"/>
                      </a:cubicBezTo>
                      <a:cubicBezTo>
                        <a:pt x="549" y="134"/>
                        <a:pt x="488" y="130"/>
                        <a:pt x="428" y="137"/>
                      </a:cubicBezTo>
                      <a:cubicBezTo>
                        <a:pt x="340" y="147"/>
                        <a:pt x="260" y="168"/>
                        <a:pt x="175" y="189"/>
                      </a:cubicBezTo>
                      <a:cubicBezTo>
                        <a:pt x="117" y="203"/>
                        <a:pt x="56" y="211"/>
                        <a:pt x="0" y="229"/>
                      </a:cubicBezTo>
                    </a:path>
                  </a:pathLst>
                </a:custGeom>
                <a:solidFill>
                  <a:srgbClr val="FDE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41" name="Freeform 630">
                  <a:extLst>
                    <a:ext uri="{FF2B5EF4-FFF2-40B4-BE49-F238E27FC236}">
                      <a16:creationId xmlns:a16="http://schemas.microsoft.com/office/drawing/2014/main" id="{75C80A22-CAC5-B2D2-45B4-2D9CF80C963C}"/>
                    </a:ext>
                  </a:extLst>
                </p:cNvPr>
                <p:cNvSpPr>
                  <a:spLocks/>
                </p:cNvSpPr>
                <p:nvPr/>
              </p:nvSpPr>
              <p:spPr bwMode="auto">
                <a:xfrm>
                  <a:off x="193" y="2691"/>
                  <a:ext cx="44" cy="66"/>
                </a:xfrm>
                <a:custGeom>
                  <a:avLst/>
                  <a:gdLst>
                    <a:gd name="T0" fmla="*/ 5 w 132"/>
                    <a:gd name="T1" fmla="*/ 1 h 195"/>
                    <a:gd name="T2" fmla="*/ 0 w 132"/>
                    <a:gd name="T3" fmla="*/ 2 h 195"/>
                    <a:gd name="T4" fmla="*/ 2 w 132"/>
                    <a:gd name="T5" fmla="*/ 5 h 195"/>
                    <a:gd name="T6" fmla="*/ 4 w 132"/>
                    <a:gd name="T7" fmla="*/ 7 h 195"/>
                    <a:gd name="T8" fmla="*/ 4 w 132"/>
                    <a:gd name="T9" fmla="*/ 5 h 195"/>
                    <a:gd name="T10" fmla="*/ 5 w 132"/>
                    <a:gd name="T11" fmla="*/ 2 h 1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195">
                      <a:moveTo>
                        <a:pt x="130" y="36"/>
                      </a:moveTo>
                      <a:cubicBezTo>
                        <a:pt x="96" y="0"/>
                        <a:pt x="0" y="2"/>
                        <a:pt x="11" y="66"/>
                      </a:cubicBezTo>
                      <a:cubicBezTo>
                        <a:pt x="15" y="93"/>
                        <a:pt x="50" y="109"/>
                        <a:pt x="66" y="128"/>
                      </a:cubicBezTo>
                      <a:cubicBezTo>
                        <a:pt x="85" y="151"/>
                        <a:pt x="91" y="185"/>
                        <a:pt x="120" y="195"/>
                      </a:cubicBezTo>
                      <a:cubicBezTo>
                        <a:pt x="122" y="172"/>
                        <a:pt x="115" y="147"/>
                        <a:pt x="117" y="124"/>
                      </a:cubicBezTo>
                      <a:cubicBezTo>
                        <a:pt x="119" y="102"/>
                        <a:pt x="132" y="83"/>
                        <a:pt x="130" y="61"/>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42" name="Freeform 631">
                  <a:extLst>
                    <a:ext uri="{FF2B5EF4-FFF2-40B4-BE49-F238E27FC236}">
                      <a16:creationId xmlns:a16="http://schemas.microsoft.com/office/drawing/2014/main" id="{197BE4DF-FC43-A72B-205E-5AE8DBA1A421}"/>
                    </a:ext>
                  </a:extLst>
                </p:cNvPr>
                <p:cNvSpPr>
                  <a:spLocks/>
                </p:cNvSpPr>
                <p:nvPr/>
              </p:nvSpPr>
              <p:spPr bwMode="auto">
                <a:xfrm>
                  <a:off x="1912" y="1309"/>
                  <a:ext cx="177" cy="150"/>
                </a:xfrm>
                <a:custGeom>
                  <a:avLst/>
                  <a:gdLst>
                    <a:gd name="T0" fmla="*/ 13 w 525"/>
                    <a:gd name="T1" fmla="*/ 1 h 445"/>
                    <a:gd name="T2" fmla="*/ 1 w 525"/>
                    <a:gd name="T3" fmla="*/ 7 h 445"/>
                    <a:gd name="T4" fmla="*/ 8 w 525"/>
                    <a:gd name="T5" fmla="*/ 17 h 445"/>
                    <a:gd name="T6" fmla="*/ 13 w 525"/>
                    <a:gd name="T7" fmla="*/ 13 h 445"/>
                    <a:gd name="T8" fmla="*/ 18 w 525"/>
                    <a:gd name="T9" fmla="*/ 7 h 445"/>
                    <a:gd name="T10" fmla="*/ 13 w 525"/>
                    <a:gd name="T11" fmla="*/ 1 h 445"/>
                    <a:gd name="T12" fmla="*/ 13 w 525"/>
                    <a:gd name="T13" fmla="*/ 1 h 4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 h="445">
                      <a:moveTo>
                        <a:pt x="332" y="33"/>
                      </a:moveTo>
                      <a:cubicBezTo>
                        <a:pt x="253" y="53"/>
                        <a:pt x="82" y="100"/>
                        <a:pt x="40" y="178"/>
                      </a:cubicBezTo>
                      <a:cubicBezTo>
                        <a:pt x="0" y="253"/>
                        <a:pt x="113" y="445"/>
                        <a:pt x="202" y="442"/>
                      </a:cubicBezTo>
                      <a:cubicBezTo>
                        <a:pt x="250" y="441"/>
                        <a:pt x="321" y="366"/>
                        <a:pt x="354" y="335"/>
                      </a:cubicBezTo>
                      <a:cubicBezTo>
                        <a:pt x="398" y="293"/>
                        <a:pt x="433" y="250"/>
                        <a:pt x="463" y="196"/>
                      </a:cubicBezTo>
                      <a:cubicBezTo>
                        <a:pt x="525" y="81"/>
                        <a:pt x="467" y="0"/>
                        <a:pt x="332" y="33"/>
                      </a:cubicBezTo>
                      <a:cubicBezTo>
                        <a:pt x="321" y="36"/>
                        <a:pt x="343" y="28"/>
                        <a:pt x="332" y="33"/>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43" name="Freeform 632">
                  <a:extLst>
                    <a:ext uri="{FF2B5EF4-FFF2-40B4-BE49-F238E27FC236}">
                      <a16:creationId xmlns:a16="http://schemas.microsoft.com/office/drawing/2014/main" id="{B9394DAD-FDAF-FAA1-555F-91CE0210E225}"/>
                    </a:ext>
                  </a:extLst>
                </p:cNvPr>
                <p:cNvSpPr>
                  <a:spLocks/>
                </p:cNvSpPr>
                <p:nvPr/>
              </p:nvSpPr>
              <p:spPr bwMode="auto">
                <a:xfrm>
                  <a:off x="1608" y="1399"/>
                  <a:ext cx="309" cy="203"/>
                </a:xfrm>
                <a:custGeom>
                  <a:avLst/>
                  <a:gdLst>
                    <a:gd name="T0" fmla="*/ 3 w 913"/>
                    <a:gd name="T1" fmla="*/ 15 h 600"/>
                    <a:gd name="T2" fmla="*/ 2 w 913"/>
                    <a:gd name="T3" fmla="*/ 6 h 600"/>
                    <a:gd name="T4" fmla="*/ 2 w 913"/>
                    <a:gd name="T5" fmla="*/ 6 h 600"/>
                    <a:gd name="T6" fmla="*/ 17 w 913"/>
                    <a:gd name="T7" fmla="*/ 0 h 600"/>
                    <a:gd name="T8" fmla="*/ 30 w 913"/>
                    <a:gd name="T9" fmla="*/ 2 h 600"/>
                    <a:gd name="T10" fmla="*/ 35 w 913"/>
                    <a:gd name="T11" fmla="*/ 12 h 600"/>
                    <a:gd name="T12" fmla="*/ 30 w 913"/>
                    <a:gd name="T13" fmla="*/ 22 h 600"/>
                    <a:gd name="T14" fmla="*/ 20 w 913"/>
                    <a:gd name="T15" fmla="*/ 22 h 600"/>
                    <a:gd name="T16" fmla="*/ 20 w 913"/>
                    <a:gd name="T17" fmla="*/ 16 h 600"/>
                    <a:gd name="T18" fmla="*/ 14 w 913"/>
                    <a:gd name="T19" fmla="*/ 13 h 600"/>
                    <a:gd name="T20" fmla="*/ 8 w 913"/>
                    <a:gd name="T21" fmla="*/ 18 h 600"/>
                    <a:gd name="T22" fmla="*/ 5 w 913"/>
                    <a:gd name="T23" fmla="*/ 17 h 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3" h="600">
                      <a:moveTo>
                        <a:pt x="80" y="384"/>
                      </a:moveTo>
                      <a:cubicBezTo>
                        <a:pt x="47" y="329"/>
                        <a:pt x="0" y="211"/>
                        <a:pt x="63" y="162"/>
                      </a:cubicBezTo>
                      <a:cubicBezTo>
                        <a:pt x="63" y="155"/>
                        <a:pt x="63" y="155"/>
                        <a:pt x="63" y="155"/>
                      </a:cubicBezTo>
                      <a:cubicBezTo>
                        <a:pt x="139" y="70"/>
                        <a:pt x="331" y="24"/>
                        <a:pt x="441" y="11"/>
                      </a:cubicBezTo>
                      <a:cubicBezTo>
                        <a:pt x="542" y="0"/>
                        <a:pt x="670" y="24"/>
                        <a:pt x="764" y="56"/>
                      </a:cubicBezTo>
                      <a:cubicBezTo>
                        <a:pt x="871" y="91"/>
                        <a:pt x="881" y="215"/>
                        <a:pt x="897" y="313"/>
                      </a:cubicBezTo>
                      <a:cubicBezTo>
                        <a:pt x="913" y="416"/>
                        <a:pt x="897" y="529"/>
                        <a:pt x="783" y="572"/>
                      </a:cubicBezTo>
                      <a:cubicBezTo>
                        <a:pt x="709" y="600"/>
                        <a:pt x="598" y="590"/>
                        <a:pt x="524" y="566"/>
                      </a:cubicBezTo>
                      <a:cubicBezTo>
                        <a:pt x="474" y="549"/>
                        <a:pt x="516" y="497"/>
                        <a:pt x="501" y="408"/>
                      </a:cubicBezTo>
                      <a:cubicBezTo>
                        <a:pt x="490" y="344"/>
                        <a:pt x="392" y="324"/>
                        <a:pt x="353" y="319"/>
                      </a:cubicBezTo>
                      <a:cubicBezTo>
                        <a:pt x="326" y="321"/>
                        <a:pt x="258" y="423"/>
                        <a:pt x="200" y="457"/>
                      </a:cubicBezTo>
                      <a:cubicBezTo>
                        <a:pt x="173" y="474"/>
                        <a:pt x="126" y="437"/>
                        <a:pt x="126" y="43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44" name="Freeform 633">
                  <a:extLst>
                    <a:ext uri="{FF2B5EF4-FFF2-40B4-BE49-F238E27FC236}">
                      <a16:creationId xmlns:a16="http://schemas.microsoft.com/office/drawing/2014/main" id="{8D9205C8-1408-7944-82EA-6CA6D0CB5D5A}"/>
                    </a:ext>
                  </a:extLst>
                </p:cNvPr>
                <p:cNvSpPr>
                  <a:spLocks/>
                </p:cNvSpPr>
                <p:nvPr/>
              </p:nvSpPr>
              <p:spPr bwMode="auto">
                <a:xfrm>
                  <a:off x="1422" y="1883"/>
                  <a:ext cx="91" cy="107"/>
                </a:xfrm>
                <a:custGeom>
                  <a:avLst/>
                  <a:gdLst>
                    <a:gd name="T0" fmla="*/ 6 w 270"/>
                    <a:gd name="T1" fmla="*/ 12 h 317"/>
                    <a:gd name="T2" fmla="*/ 6 w 270"/>
                    <a:gd name="T3" fmla="*/ 6 h 317"/>
                    <a:gd name="T4" fmla="*/ 10 w 270"/>
                    <a:gd name="T5" fmla="*/ 0 h 317"/>
                    <a:gd name="T6" fmla="*/ 5 w 270"/>
                    <a:gd name="T7" fmla="*/ 1 h 317"/>
                    <a:gd name="T8" fmla="*/ 0 w 270"/>
                    <a:gd name="T9" fmla="*/ 4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317">
                      <a:moveTo>
                        <a:pt x="144" y="317"/>
                      </a:moveTo>
                      <a:cubicBezTo>
                        <a:pt x="202" y="252"/>
                        <a:pt x="160" y="235"/>
                        <a:pt x="155" y="161"/>
                      </a:cubicBezTo>
                      <a:cubicBezTo>
                        <a:pt x="150" y="96"/>
                        <a:pt x="224" y="42"/>
                        <a:pt x="270" y="6"/>
                      </a:cubicBezTo>
                      <a:cubicBezTo>
                        <a:pt x="221" y="0"/>
                        <a:pt x="171" y="15"/>
                        <a:pt x="128" y="36"/>
                      </a:cubicBezTo>
                      <a:cubicBezTo>
                        <a:pt x="94" y="53"/>
                        <a:pt x="19" y="84"/>
                        <a:pt x="0" y="11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45" name="Freeform 634">
                  <a:extLst>
                    <a:ext uri="{FF2B5EF4-FFF2-40B4-BE49-F238E27FC236}">
                      <a16:creationId xmlns:a16="http://schemas.microsoft.com/office/drawing/2014/main" id="{CC99F8B2-591A-ADD0-30A4-1E0D16944A0F}"/>
                    </a:ext>
                  </a:extLst>
                </p:cNvPr>
                <p:cNvSpPr>
                  <a:spLocks/>
                </p:cNvSpPr>
                <p:nvPr/>
              </p:nvSpPr>
              <p:spPr bwMode="auto">
                <a:xfrm>
                  <a:off x="1075" y="3141"/>
                  <a:ext cx="192" cy="144"/>
                </a:xfrm>
                <a:custGeom>
                  <a:avLst/>
                  <a:gdLst>
                    <a:gd name="T0" fmla="*/ 19 w 568"/>
                    <a:gd name="T1" fmla="*/ 0 h 424"/>
                    <a:gd name="T2" fmla="*/ 15 w 568"/>
                    <a:gd name="T3" fmla="*/ 1 h 424"/>
                    <a:gd name="T4" fmla="*/ 10 w 568"/>
                    <a:gd name="T5" fmla="*/ 1 h 424"/>
                    <a:gd name="T6" fmla="*/ 3 w 568"/>
                    <a:gd name="T7" fmla="*/ 2 h 424"/>
                    <a:gd name="T8" fmla="*/ 0 w 568"/>
                    <a:gd name="T9" fmla="*/ 5 h 424"/>
                    <a:gd name="T10" fmla="*/ 2 w 568"/>
                    <a:gd name="T11" fmla="*/ 8 h 424"/>
                    <a:gd name="T12" fmla="*/ 7 w 568"/>
                    <a:gd name="T13" fmla="*/ 13 h 424"/>
                    <a:gd name="T14" fmla="*/ 12 w 568"/>
                    <a:gd name="T15" fmla="*/ 17 h 424"/>
                    <a:gd name="T16" fmla="*/ 11 w 568"/>
                    <a:gd name="T17" fmla="*/ 12 h 424"/>
                    <a:gd name="T18" fmla="*/ 13 w 568"/>
                    <a:gd name="T19" fmla="*/ 7 h 424"/>
                    <a:gd name="T20" fmla="*/ 20 w 568"/>
                    <a:gd name="T21" fmla="*/ 2 h 424"/>
                    <a:gd name="T22" fmla="*/ 22 w 568"/>
                    <a:gd name="T23" fmla="*/ 1 h 424"/>
                    <a:gd name="T24" fmla="*/ 19 w 568"/>
                    <a:gd name="T25" fmla="*/ 0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8" h="424">
                      <a:moveTo>
                        <a:pt x="478" y="6"/>
                      </a:moveTo>
                      <a:cubicBezTo>
                        <a:pt x="447" y="0"/>
                        <a:pt x="410" y="8"/>
                        <a:pt x="379" y="16"/>
                      </a:cubicBezTo>
                      <a:cubicBezTo>
                        <a:pt x="342" y="25"/>
                        <a:pt x="306" y="19"/>
                        <a:pt x="269" y="16"/>
                      </a:cubicBezTo>
                      <a:cubicBezTo>
                        <a:pt x="200" y="10"/>
                        <a:pt x="136" y="18"/>
                        <a:pt x="74" y="50"/>
                      </a:cubicBezTo>
                      <a:cubicBezTo>
                        <a:pt x="50" y="63"/>
                        <a:pt x="14" y="96"/>
                        <a:pt x="7" y="124"/>
                      </a:cubicBezTo>
                      <a:cubicBezTo>
                        <a:pt x="0" y="154"/>
                        <a:pt x="23" y="185"/>
                        <a:pt x="41" y="207"/>
                      </a:cubicBezTo>
                      <a:cubicBezTo>
                        <a:pt x="81" y="257"/>
                        <a:pt x="137" y="302"/>
                        <a:pt x="188" y="342"/>
                      </a:cubicBezTo>
                      <a:cubicBezTo>
                        <a:pt x="229" y="376"/>
                        <a:pt x="267" y="406"/>
                        <a:pt x="311" y="424"/>
                      </a:cubicBezTo>
                      <a:cubicBezTo>
                        <a:pt x="286" y="392"/>
                        <a:pt x="287" y="333"/>
                        <a:pt x="285" y="293"/>
                      </a:cubicBezTo>
                      <a:cubicBezTo>
                        <a:pt x="283" y="258"/>
                        <a:pt x="308" y="215"/>
                        <a:pt x="327" y="185"/>
                      </a:cubicBezTo>
                      <a:cubicBezTo>
                        <a:pt x="366" y="126"/>
                        <a:pt x="446" y="70"/>
                        <a:pt x="510" y="50"/>
                      </a:cubicBezTo>
                      <a:cubicBezTo>
                        <a:pt x="530" y="44"/>
                        <a:pt x="549" y="33"/>
                        <a:pt x="568" y="29"/>
                      </a:cubicBezTo>
                      <a:cubicBezTo>
                        <a:pt x="556" y="14"/>
                        <a:pt x="516" y="13"/>
                        <a:pt x="496" y="1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46" name="Freeform 635">
                  <a:extLst>
                    <a:ext uri="{FF2B5EF4-FFF2-40B4-BE49-F238E27FC236}">
                      <a16:creationId xmlns:a16="http://schemas.microsoft.com/office/drawing/2014/main" id="{1EBFA409-3DCF-C9EF-4C0E-6BEC24D8F4A3}"/>
                    </a:ext>
                  </a:extLst>
                </p:cNvPr>
                <p:cNvSpPr>
                  <a:spLocks/>
                </p:cNvSpPr>
                <p:nvPr/>
              </p:nvSpPr>
              <p:spPr bwMode="auto">
                <a:xfrm>
                  <a:off x="1281" y="3137"/>
                  <a:ext cx="99" cy="153"/>
                </a:xfrm>
                <a:custGeom>
                  <a:avLst/>
                  <a:gdLst>
                    <a:gd name="T0" fmla="*/ 0 w 291"/>
                    <a:gd name="T1" fmla="*/ 1 h 453"/>
                    <a:gd name="T2" fmla="*/ 1 w 291"/>
                    <a:gd name="T3" fmla="*/ 3 h 453"/>
                    <a:gd name="T4" fmla="*/ 2 w 291"/>
                    <a:gd name="T5" fmla="*/ 5 h 453"/>
                    <a:gd name="T6" fmla="*/ 3 w 291"/>
                    <a:gd name="T7" fmla="*/ 9 h 453"/>
                    <a:gd name="T8" fmla="*/ 3 w 291"/>
                    <a:gd name="T9" fmla="*/ 14 h 453"/>
                    <a:gd name="T10" fmla="*/ 3 w 291"/>
                    <a:gd name="T11" fmla="*/ 16 h 453"/>
                    <a:gd name="T12" fmla="*/ 3 w 291"/>
                    <a:gd name="T13" fmla="*/ 18 h 453"/>
                    <a:gd name="T14" fmla="*/ 3 w 291"/>
                    <a:gd name="T15" fmla="*/ 18 h 453"/>
                    <a:gd name="T16" fmla="*/ 4 w 291"/>
                    <a:gd name="T17" fmla="*/ 15 h 453"/>
                    <a:gd name="T18" fmla="*/ 5 w 291"/>
                    <a:gd name="T19" fmla="*/ 12 h 453"/>
                    <a:gd name="T20" fmla="*/ 7 w 291"/>
                    <a:gd name="T21" fmla="*/ 10 h 453"/>
                    <a:gd name="T22" fmla="*/ 10 w 291"/>
                    <a:gd name="T23" fmla="*/ 10 h 453"/>
                    <a:gd name="T24" fmla="*/ 10 w 291"/>
                    <a:gd name="T25" fmla="*/ 7 h 453"/>
                    <a:gd name="T26" fmla="*/ 12 w 291"/>
                    <a:gd name="T27" fmla="*/ 4 h 453"/>
                    <a:gd name="T28" fmla="*/ 8 w 291"/>
                    <a:gd name="T29" fmla="*/ 1 h 453"/>
                    <a:gd name="T30" fmla="*/ 5 w 291"/>
                    <a:gd name="T31" fmla="*/ 2 h 453"/>
                    <a:gd name="T32" fmla="*/ 3 w 291"/>
                    <a:gd name="T33" fmla="*/ 0 h 4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1" h="453">
                      <a:moveTo>
                        <a:pt x="0" y="39"/>
                      </a:moveTo>
                      <a:cubicBezTo>
                        <a:pt x="1" y="54"/>
                        <a:pt x="19" y="71"/>
                        <a:pt x="26" y="85"/>
                      </a:cubicBezTo>
                      <a:cubicBezTo>
                        <a:pt x="33" y="101"/>
                        <a:pt x="39" y="119"/>
                        <a:pt x="44" y="135"/>
                      </a:cubicBezTo>
                      <a:cubicBezTo>
                        <a:pt x="57" y="172"/>
                        <a:pt x="64" y="210"/>
                        <a:pt x="72" y="248"/>
                      </a:cubicBezTo>
                      <a:cubicBezTo>
                        <a:pt x="78" y="281"/>
                        <a:pt x="80" y="315"/>
                        <a:pt x="86" y="349"/>
                      </a:cubicBezTo>
                      <a:cubicBezTo>
                        <a:pt x="90" y="365"/>
                        <a:pt x="89" y="383"/>
                        <a:pt x="86" y="399"/>
                      </a:cubicBezTo>
                      <a:cubicBezTo>
                        <a:pt x="86" y="406"/>
                        <a:pt x="74" y="448"/>
                        <a:pt x="78" y="452"/>
                      </a:cubicBezTo>
                      <a:cubicBezTo>
                        <a:pt x="78" y="452"/>
                        <a:pt x="79" y="453"/>
                        <a:pt x="79" y="453"/>
                      </a:cubicBezTo>
                      <a:cubicBezTo>
                        <a:pt x="95" y="434"/>
                        <a:pt x="100" y="404"/>
                        <a:pt x="110" y="381"/>
                      </a:cubicBezTo>
                      <a:cubicBezTo>
                        <a:pt x="120" y="357"/>
                        <a:pt x="128" y="332"/>
                        <a:pt x="139" y="308"/>
                      </a:cubicBezTo>
                      <a:cubicBezTo>
                        <a:pt x="148" y="288"/>
                        <a:pt x="155" y="274"/>
                        <a:pt x="175" y="266"/>
                      </a:cubicBezTo>
                      <a:cubicBezTo>
                        <a:pt x="196" y="257"/>
                        <a:pt x="216" y="265"/>
                        <a:pt x="237" y="262"/>
                      </a:cubicBezTo>
                      <a:cubicBezTo>
                        <a:pt x="236" y="232"/>
                        <a:pt x="239" y="210"/>
                        <a:pt x="247" y="182"/>
                      </a:cubicBezTo>
                      <a:cubicBezTo>
                        <a:pt x="257" y="152"/>
                        <a:pt x="275" y="134"/>
                        <a:pt x="291" y="109"/>
                      </a:cubicBezTo>
                      <a:cubicBezTo>
                        <a:pt x="238" y="116"/>
                        <a:pt x="244" y="8"/>
                        <a:pt x="205" y="14"/>
                      </a:cubicBezTo>
                      <a:cubicBezTo>
                        <a:pt x="182" y="17"/>
                        <a:pt x="162" y="45"/>
                        <a:pt x="137" y="45"/>
                      </a:cubicBezTo>
                      <a:cubicBezTo>
                        <a:pt x="114" y="44"/>
                        <a:pt x="102" y="15"/>
                        <a:pt x="86"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47" name="Freeform 636">
                  <a:extLst>
                    <a:ext uri="{FF2B5EF4-FFF2-40B4-BE49-F238E27FC236}">
                      <a16:creationId xmlns:a16="http://schemas.microsoft.com/office/drawing/2014/main" id="{4BC48DFD-C5B1-5218-C05C-CFB01CE8BACE}"/>
                    </a:ext>
                  </a:extLst>
                </p:cNvPr>
                <p:cNvSpPr>
                  <a:spLocks/>
                </p:cNvSpPr>
                <p:nvPr/>
              </p:nvSpPr>
              <p:spPr bwMode="auto">
                <a:xfrm>
                  <a:off x="1436" y="3096"/>
                  <a:ext cx="139" cy="141"/>
                </a:xfrm>
                <a:custGeom>
                  <a:avLst/>
                  <a:gdLst>
                    <a:gd name="T0" fmla="*/ 1 w 411"/>
                    <a:gd name="T1" fmla="*/ 8 h 414"/>
                    <a:gd name="T2" fmla="*/ 8 w 411"/>
                    <a:gd name="T3" fmla="*/ 6 h 414"/>
                    <a:gd name="T4" fmla="*/ 11 w 411"/>
                    <a:gd name="T5" fmla="*/ 9 h 414"/>
                    <a:gd name="T6" fmla="*/ 9 w 411"/>
                    <a:gd name="T7" fmla="*/ 12 h 414"/>
                    <a:gd name="T8" fmla="*/ 3 w 411"/>
                    <a:gd name="T9" fmla="*/ 14 h 414"/>
                    <a:gd name="T10" fmla="*/ 11 w 411"/>
                    <a:gd name="T11" fmla="*/ 15 h 414"/>
                    <a:gd name="T12" fmla="*/ 16 w 411"/>
                    <a:gd name="T13" fmla="*/ 9 h 414"/>
                    <a:gd name="T14" fmla="*/ 13 w 411"/>
                    <a:gd name="T15" fmla="*/ 2 h 414"/>
                    <a:gd name="T16" fmla="*/ 7 w 411"/>
                    <a:gd name="T17" fmla="*/ 1 h 414"/>
                    <a:gd name="T18" fmla="*/ 1 w 411"/>
                    <a:gd name="T19" fmla="*/ 3 h 414"/>
                    <a:gd name="T20" fmla="*/ 0 w 411"/>
                    <a:gd name="T21" fmla="*/ 3 h 414"/>
                    <a:gd name="T22" fmla="*/ 0 w 411"/>
                    <a:gd name="T23" fmla="*/ 5 h 414"/>
                    <a:gd name="T24" fmla="*/ 1 w 411"/>
                    <a:gd name="T25" fmla="*/ 7 h 4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1" h="414">
                      <a:moveTo>
                        <a:pt x="32" y="207"/>
                      </a:moveTo>
                      <a:cubicBezTo>
                        <a:pt x="41" y="121"/>
                        <a:pt x="157" y="124"/>
                        <a:pt x="215" y="145"/>
                      </a:cubicBezTo>
                      <a:cubicBezTo>
                        <a:pt x="251" y="158"/>
                        <a:pt x="276" y="174"/>
                        <a:pt x="284" y="213"/>
                      </a:cubicBezTo>
                      <a:cubicBezTo>
                        <a:pt x="291" y="251"/>
                        <a:pt x="268" y="282"/>
                        <a:pt x="241" y="306"/>
                      </a:cubicBezTo>
                      <a:cubicBezTo>
                        <a:pt x="192" y="348"/>
                        <a:pt x="151" y="356"/>
                        <a:pt x="91" y="356"/>
                      </a:cubicBezTo>
                      <a:cubicBezTo>
                        <a:pt x="126" y="414"/>
                        <a:pt x="222" y="406"/>
                        <a:pt x="280" y="386"/>
                      </a:cubicBezTo>
                      <a:cubicBezTo>
                        <a:pt x="358" y="358"/>
                        <a:pt x="396" y="293"/>
                        <a:pt x="404" y="213"/>
                      </a:cubicBezTo>
                      <a:cubicBezTo>
                        <a:pt x="411" y="151"/>
                        <a:pt x="387" y="83"/>
                        <a:pt x="336" y="44"/>
                      </a:cubicBezTo>
                      <a:cubicBezTo>
                        <a:pt x="279" y="0"/>
                        <a:pt x="255" y="34"/>
                        <a:pt x="188" y="25"/>
                      </a:cubicBezTo>
                      <a:cubicBezTo>
                        <a:pt x="147" y="19"/>
                        <a:pt x="59" y="54"/>
                        <a:pt x="32" y="87"/>
                      </a:cubicBezTo>
                      <a:cubicBezTo>
                        <a:pt x="15" y="107"/>
                        <a:pt x="6" y="58"/>
                        <a:pt x="4" y="85"/>
                      </a:cubicBezTo>
                      <a:cubicBezTo>
                        <a:pt x="2" y="100"/>
                        <a:pt x="0" y="117"/>
                        <a:pt x="2" y="133"/>
                      </a:cubicBezTo>
                      <a:cubicBezTo>
                        <a:pt x="4" y="157"/>
                        <a:pt x="19" y="166"/>
                        <a:pt x="30" y="18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48" name="Freeform 637">
                  <a:extLst>
                    <a:ext uri="{FF2B5EF4-FFF2-40B4-BE49-F238E27FC236}">
                      <a16:creationId xmlns:a16="http://schemas.microsoft.com/office/drawing/2014/main" id="{30435E61-FE0A-E0B6-B969-46DA34FA732F}"/>
                    </a:ext>
                  </a:extLst>
                </p:cNvPr>
                <p:cNvSpPr>
                  <a:spLocks/>
                </p:cNvSpPr>
                <p:nvPr/>
              </p:nvSpPr>
              <p:spPr bwMode="auto">
                <a:xfrm>
                  <a:off x="1352" y="3285"/>
                  <a:ext cx="109" cy="47"/>
                </a:xfrm>
                <a:custGeom>
                  <a:avLst/>
                  <a:gdLst>
                    <a:gd name="T0" fmla="*/ 3 w 322"/>
                    <a:gd name="T1" fmla="*/ 2 h 139"/>
                    <a:gd name="T2" fmla="*/ 1 w 322"/>
                    <a:gd name="T3" fmla="*/ 5 h 139"/>
                    <a:gd name="T4" fmla="*/ 3 w 322"/>
                    <a:gd name="T5" fmla="*/ 5 h 139"/>
                    <a:gd name="T6" fmla="*/ 6 w 322"/>
                    <a:gd name="T7" fmla="*/ 5 h 139"/>
                    <a:gd name="T8" fmla="*/ 10 w 322"/>
                    <a:gd name="T9" fmla="*/ 4 h 139"/>
                    <a:gd name="T10" fmla="*/ 12 w 322"/>
                    <a:gd name="T11" fmla="*/ 1 h 139"/>
                    <a:gd name="T12" fmla="*/ 7 w 322"/>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2" h="139">
                      <a:moveTo>
                        <a:pt x="76" y="42"/>
                      </a:moveTo>
                      <a:cubicBezTo>
                        <a:pt x="56" y="47"/>
                        <a:pt x="0" y="107"/>
                        <a:pt x="19" y="129"/>
                      </a:cubicBezTo>
                      <a:cubicBezTo>
                        <a:pt x="25" y="135"/>
                        <a:pt x="62" y="138"/>
                        <a:pt x="72" y="138"/>
                      </a:cubicBezTo>
                      <a:cubicBezTo>
                        <a:pt x="96" y="139"/>
                        <a:pt x="122" y="132"/>
                        <a:pt x="146" y="127"/>
                      </a:cubicBezTo>
                      <a:cubicBezTo>
                        <a:pt x="183" y="118"/>
                        <a:pt x="224" y="122"/>
                        <a:pt x="261" y="112"/>
                      </a:cubicBezTo>
                      <a:cubicBezTo>
                        <a:pt x="292" y="104"/>
                        <a:pt x="322" y="57"/>
                        <a:pt x="299" y="27"/>
                      </a:cubicBezTo>
                      <a:cubicBezTo>
                        <a:pt x="279" y="0"/>
                        <a:pt x="227" y="10"/>
                        <a:pt x="196" y="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49" name="Freeform 638">
                  <a:extLst>
                    <a:ext uri="{FF2B5EF4-FFF2-40B4-BE49-F238E27FC236}">
                      <a16:creationId xmlns:a16="http://schemas.microsoft.com/office/drawing/2014/main" id="{5E03201B-9C89-53F8-6D87-7B999618BD5F}"/>
                    </a:ext>
                  </a:extLst>
                </p:cNvPr>
                <p:cNvSpPr>
                  <a:spLocks/>
                </p:cNvSpPr>
                <p:nvPr/>
              </p:nvSpPr>
              <p:spPr bwMode="auto">
                <a:xfrm>
                  <a:off x="1539" y="3246"/>
                  <a:ext cx="57" cy="26"/>
                </a:xfrm>
                <a:custGeom>
                  <a:avLst/>
                  <a:gdLst>
                    <a:gd name="T0" fmla="*/ 3 w 167"/>
                    <a:gd name="T1" fmla="*/ 0 h 77"/>
                    <a:gd name="T2" fmla="*/ 2 w 167"/>
                    <a:gd name="T3" fmla="*/ 2 h 77"/>
                    <a:gd name="T4" fmla="*/ 5 w 167"/>
                    <a:gd name="T5" fmla="*/ 2 h 77"/>
                    <a:gd name="T6" fmla="*/ 5 w 167"/>
                    <a:gd name="T7" fmla="*/ 0 h 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7" h="77">
                      <a:moveTo>
                        <a:pt x="84" y="6"/>
                      </a:moveTo>
                      <a:cubicBezTo>
                        <a:pt x="42" y="0"/>
                        <a:pt x="0" y="45"/>
                        <a:pt x="57" y="66"/>
                      </a:cubicBezTo>
                      <a:cubicBezTo>
                        <a:pt x="84" y="76"/>
                        <a:pt x="119" y="77"/>
                        <a:pt x="142" y="56"/>
                      </a:cubicBezTo>
                      <a:cubicBezTo>
                        <a:pt x="167" y="34"/>
                        <a:pt x="145" y="28"/>
                        <a:pt x="137" y="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50" name="Freeform 639">
                  <a:extLst>
                    <a:ext uri="{FF2B5EF4-FFF2-40B4-BE49-F238E27FC236}">
                      <a16:creationId xmlns:a16="http://schemas.microsoft.com/office/drawing/2014/main" id="{48A31332-7078-B461-10CE-80F9FCF193E9}"/>
                    </a:ext>
                  </a:extLst>
                </p:cNvPr>
                <p:cNvSpPr>
                  <a:spLocks/>
                </p:cNvSpPr>
                <p:nvPr/>
              </p:nvSpPr>
              <p:spPr bwMode="auto">
                <a:xfrm>
                  <a:off x="1161" y="3181"/>
                  <a:ext cx="153" cy="172"/>
                </a:xfrm>
                <a:custGeom>
                  <a:avLst/>
                  <a:gdLst>
                    <a:gd name="T0" fmla="*/ 2 w 453"/>
                    <a:gd name="T1" fmla="*/ 4 h 507"/>
                    <a:gd name="T2" fmla="*/ 1 w 453"/>
                    <a:gd name="T3" fmla="*/ 9 h 507"/>
                    <a:gd name="T4" fmla="*/ 6 w 453"/>
                    <a:gd name="T5" fmla="*/ 12 h 507"/>
                    <a:gd name="T6" fmla="*/ 5 w 453"/>
                    <a:gd name="T7" fmla="*/ 15 h 507"/>
                    <a:gd name="T8" fmla="*/ 0 w 453"/>
                    <a:gd name="T9" fmla="*/ 17 h 507"/>
                    <a:gd name="T10" fmla="*/ 4 w 453"/>
                    <a:gd name="T11" fmla="*/ 18 h 507"/>
                    <a:gd name="T12" fmla="*/ 10 w 453"/>
                    <a:gd name="T13" fmla="*/ 16 h 507"/>
                    <a:gd name="T14" fmla="*/ 17 w 453"/>
                    <a:gd name="T15" fmla="*/ 9 h 507"/>
                    <a:gd name="T16" fmla="*/ 15 w 453"/>
                    <a:gd name="T17" fmla="*/ 1 h 507"/>
                    <a:gd name="T18" fmla="*/ 10 w 453"/>
                    <a:gd name="T19" fmla="*/ 3 h 507"/>
                    <a:gd name="T20" fmla="*/ 2 w 453"/>
                    <a:gd name="T21" fmla="*/ 4 h 5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3" h="507">
                      <a:moveTo>
                        <a:pt x="51" y="96"/>
                      </a:moveTo>
                      <a:cubicBezTo>
                        <a:pt x="32" y="140"/>
                        <a:pt x="20" y="198"/>
                        <a:pt x="32" y="247"/>
                      </a:cubicBezTo>
                      <a:cubicBezTo>
                        <a:pt x="50" y="318"/>
                        <a:pt x="94" y="287"/>
                        <a:pt x="146" y="301"/>
                      </a:cubicBezTo>
                      <a:cubicBezTo>
                        <a:pt x="204" y="316"/>
                        <a:pt x="186" y="378"/>
                        <a:pt x="131" y="390"/>
                      </a:cubicBezTo>
                      <a:cubicBezTo>
                        <a:pt x="88" y="400"/>
                        <a:pt x="20" y="372"/>
                        <a:pt x="10" y="437"/>
                      </a:cubicBezTo>
                      <a:cubicBezTo>
                        <a:pt x="0" y="507"/>
                        <a:pt x="75" y="486"/>
                        <a:pt x="114" y="465"/>
                      </a:cubicBezTo>
                      <a:cubicBezTo>
                        <a:pt x="166" y="435"/>
                        <a:pt x="195" y="411"/>
                        <a:pt x="257" y="405"/>
                      </a:cubicBezTo>
                      <a:cubicBezTo>
                        <a:pt x="361" y="395"/>
                        <a:pt x="433" y="355"/>
                        <a:pt x="443" y="241"/>
                      </a:cubicBezTo>
                      <a:cubicBezTo>
                        <a:pt x="453" y="127"/>
                        <a:pt x="438" y="133"/>
                        <a:pt x="398" y="29"/>
                      </a:cubicBezTo>
                      <a:cubicBezTo>
                        <a:pt x="385" y="0"/>
                        <a:pt x="294" y="64"/>
                        <a:pt x="252" y="68"/>
                      </a:cubicBezTo>
                      <a:cubicBezTo>
                        <a:pt x="210" y="72"/>
                        <a:pt x="95" y="31"/>
                        <a:pt x="51" y="96"/>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51" name="Freeform 640">
                  <a:extLst>
                    <a:ext uri="{FF2B5EF4-FFF2-40B4-BE49-F238E27FC236}">
                      <a16:creationId xmlns:a16="http://schemas.microsoft.com/office/drawing/2014/main" id="{5BD65884-20C9-5155-6018-8FA4CC04DD7E}"/>
                    </a:ext>
                  </a:extLst>
                </p:cNvPr>
                <p:cNvSpPr>
                  <a:spLocks/>
                </p:cNvSpPr>
                <p:nvPr/>
              </p:nvSpPr>
              <p:spPr bwMode="auto">
                <a:xfrm>
                  <a:off x="1188" y="3206"/>
                  <a:ext cx="106" cy="81"/>
                </a:xfrm>
                <a:custGeom>
                  <a:avLst/>
                  <a:gdLst>
                    <a:gd name="T0" fmla="*/ 1 w 314"/>
                    <a:gd name="T1" fmla="*/ 1 h 239"/>
                    <a:gd name="T2" fmla="*/ 0 w 314"/>
                    <a:gd name="T3" fmla="*/ 5 h 239"/>
                    <a:gd name="T4" fmla="*/ 2 w 314"/>
                    <a:gd name="T5" fmla="*/ 6 h 239"/>
                    <a:gd name="T6" fmla="*/ 6 w 314"/>
                    <a:gd name="T7" fmla="*/ 6 h 239"/>
                    <a:gd name="T8" fmla="*/ 8 w 314"/>
                    <a:gd name="T9" fmla="*/ 9 h 239"/>
                    <a:gd name="T10" fmla="*/ 11 w 314"/>
                    <a:gd name="T11" fmla="*/ 5 h 239"/>
                    <a:gd name="T12" fmla="*/ 11 w 314"/>
                    <a:gd name="T13" fmla="*/ 1 h 239"/>
                    <a:gd name="T14" fmla="*/ 7 w 314"/>
                    <a:gd name="T15" fmla="*/ 1 h 239"/>
                    <a:gd name="T16" fmla="*/ 4 w 314"/>
                    <a:gd name="T17" fmla="*/ 1 h 239"/>
                    <a:gd name="T18" fmla="*/ 2 w 314"/>
                    <a:gd name="T19" fmla="*/ 1 h 2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4" h="239">
                      <a:moveTo>
                        <a:pt x="35" y="29"/>
                      </a:moveTo>
                      <a:cubicBezTo>
                        <a:pt x="12" y="44"/>
                        <a:pt x="3" y="92"/>
                        <a:pt x="1" y="118"/>
                      </a:cubicBezTo>
                      <a:cubicBezTo>
                        <a:pt x="0" y="156"/>
                        <a:pt x="19" y="174"/>
                        <a:pt x="55" y="167"/>
                      </a:cubicBezTo>
                      <a:cubicBezTo>
                        <a:pt x="86" y="161"/>
                        <a:pt x="130" y="141"/>
                        <a:pt x="161" y="158"/>
                      </a:cubicBezTo>
                      <a:cubicBezTo>
                        <a:pt x="188" y="172"/>
                        <a:pt x="207" y="213"/>
                        <a:pt x="217" y="239"/>
                      </a:cubicBezTo>
                      <a:cubicBezTo>
                        <a:pt x="254" y="229"/>
                        <a:pt x="272" y="174"/>
                        <a:pt x="280" y="141"/>
                      </a:cubicBezTo>
                      <a:cubicBezTo>
                        <a:pt x="286" y="118"/>
                        <a:pt x="314" y="34"/>
                        <a:pt x="294" y="14"/>
                      </a:cubicBezTo>
                      <a:cubicBezTo>
                        <a:pt x="279" y="0"/>
                        <a:pt x="208" y="32"/>
                        <a:pt x="187" y="34"/>
                      </a:cubicBezTo>
                      <a:cubicBezTo>
                        <a:pt x="163" y="36"/>
                        <a:pt x="136" y="38"/>
                        <a:pt x="111" y="36"/>
                      </a:cubicBezTo>
                      <a:cubicBezTo>
                        <a:pt x="91" y="34"/>
                        <a:pt x="67" y="18"/>
                        <a:pt x="48" y="2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52" name="Freeform 641">
                  <a:extLst>
                    <a:ext uri="{FF2B5EF4-FFF2-40B4-BE49-F238E27FC236}">
                      <a16:creationId xmlns:a16="http://schemas.microsoft.com/office/drawing/2014/main" id="{861F7649-9C06-9439-7B77-49539037C92F}"/>
                    </a:ext>
                  </a:extLst>
                </p:cNvPr>
                <p:cNvSpPr>
                  <a:spLocks/>
                </p:cNvSpPr>
                <p:nvPr/>
              </p:nvSpPr>
              <p:spPr bwMode="auto">
                <a:xfrm>
                  <a:off x="1359" y="3175"/>
                  <a:ext cx="58" cy="62"/>
                </a:xfrm>
                <a:custGeom>
                  <a:avLst/>
                  <a:gdLst>
                    <a:gd name="T0" fmla="*/ 2 w 172"/>
                    <a:gd name="T1" fmla="*/ 0 h 182"/>
                    <a:gd name="T2" fmla="*/ 1 w 172"/>
                    <a:gd name="T3" fmla="*/ 5 h 182"/>
                    <a:gd name="T4" fmla="*/ 6 w 172"/>
                    <a:gd name="T5" fmla="*/ 5 h 182"/>
                    <a:gd name="T6" fmla="*/ 5 w 172"/>
                    <a:gd name="T7" fmla="*/ 1 h 1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 h="182">
                      <a:moveTo>
                        <a:pt x="65" y="0"/>
                      </a:moveTo>
                      <a:cubicBezTo>
                        <a:pt x="38" y="18"/>
                        <a:pt x="0" y="110"/>
                        <a:pt x="16" y="141"/>
                      </a:cubicBezTo>
                      <a:cubicBezTo>
                        <a:pt x="38" y="182"/>
                        <a:pt x="129" y="149"/>
                        <a:pt x="160" y="132"/>
                      </a:cubicBezTo>
                      <a:cubicBezTo>
                        <a:pt x="172" y="93"/>
                        <a:pt x="157" y="40"/>
                        <a:pt x="125" y="16"/>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53" name="Freeform 642">
                  <a:extLst>
                    <a:ext uri="{FF2B5EF4-FFF2-40B4-BE49-F238E27FC236}">
                      <a16:creationId xmlns:a16="http://schemas.microsoft.com/office/drawing/2014/main" id="{7CD9DAC5-D651-C656-313F-8D6C45D14E53}"/>
                    </a:ext>
                  </a:extLst>
                </p:cNvPr>
                <p:cNvSpPr>
                  <a:spLocks/>
                </p:cNvSpPr>
                <p:nvPr/>
              </p:nvSpPr>
              <p:spPr bwMode="auto">
                <a:xfrm>
                  <a:off x="1444" y="3142"/>
                  <a:ext cx="93" cy="90"/>
                </a:xfrm>
                <a:custGeom>
                  <a:avLst/>
                  <a:gdLst>
                    <a:gd name="T0" fmla="*/ 0 w 274"/>
                    <a:gd name="T1" fmla="*/ 3 h 266"/>
                    <a:gd name="T2" fmla="*/ 2 w 274"/>
                    <a:gd name="T3" fmla="*/ 6 h 266"/>
                    <a:gd name="T4" fmla="*/ 2 w 274"/>
                    <a:gd name="T5" fmla="*/ 8 h 266"/>
                    <a:gd name="T6" fmla="*/ 7 w 274"/>
                    <a:gd name="T7" fmla="*/ 8 h 266"/>
                    <a:gd name="T8" fmla="*/ 10 w 274"/>
                    <a:gd name="T9" fmla="*/ 2 h 266"/>
                    <a:gd name="T10" fmla="*/ 5 w 274"/>
                    <a:gd name="T11" fmla="*/ 0 h 266"/>
                    <a:gd name="T12" fmla="*/ 1 w 274"/>
                    <a:gd name="T13" fmla="*/ 1 h 2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266">
                      <a:moveTo>
                        <a:pt x="0" y="85"/>
                      </a:moveTo>
                      <a:cubicBezTo>
                        <a:pt x="12" y="106"/>
                        <a:pt x="28" y="125"/>
                        <a:pt x="42" y="145"/>
                      </a:cubicBezTo>
                      <a:cubicBezTo>
                        <a:pt x="61" y="172"/>
                        <a:pt x="55" y="185"/>
                        <a:pt x="63" y="215"/>
                      </a:cubicBezTo>
                      <a:cubicBezTo>
                        <a:pt x="76" y="266"/>
                        <a:pt x="156" y="223"/>
                        <a:pt x="187" y="200"/>
                      </a:cubicBezTo>
                      <a:cubicBezTo>
                        <a:pt x="228" y="169"/>
                        <a:pt x="274" y="121"/>
                        <a:pt x="262" y="66"/>
                      </a:cubicBezTo>
                      <a:cubicBezTo>
                        <a:pt x="251" y="13"/>
                        <a:pt x="181" y="0"/>
                        <a:pt x="135" y="0"/>
                      </a:cubicBezTo>
                      <a:cubicBezTo>
                        <a:pt x="105" y="0"/>
                        <a:pt x="42" y="0"/>
                        <a:pt x="25" y="28"/>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54" name="Freeform 643">
                  <a:extLst>
                    <a:ext uri="{FF2B5EF4-FFF2-40B4-BE49-F238E27FC236}">
                      <a16:creationId xmlns:a16="http://schemas.microsoft.com/office/drawing/2014/main" id="{3F3971D5-E809-5CAE-2D8A-245424026FD8}"/>
                    </a:ext>
                  </a:extLst>
                </p:cNvPr>
                <p:cNvSpPr>
                  <a:spLocks/>
                </p:cNvSpPr>
                <p:nvPr/>
              </p:nvSpPr>
              <p:spPr bwMode="auto">
                <a:xfrm>
                  <a:off x="1348" y="3283"/>
                  <a:ext cx="94" cy="48"/>
                </a:xfrm>
                <a:custGeom>
                  <a:avLst/>
                  <a:gdLst>
                    <a:gd name="T0" fmla="*/ 5 w 277"/>
                    <a:gd name="T1" fmla="*/ 1 h 143"/>
                    <a:gd name="T2" fmla="*/ 2 w 277"/>
                    <a:gd name="T3" fmla="*/ 3 h 143"/>
                    <a:gd name="T4" fmla="*/ 3 w 277"/>
                    <a:gd name="T5" fmla="*/ 5 h 143"/>
                    <a:gd name="T6" fmla="*/ 5 w 277"/>
                    <a:gd name="T7" fmla="*/ 5 h 143"/>
                    <a:gd name="T8" fmla="*/ 6 w 277"/>
                    <a:gd name="T9" fmla="*/ 3 h 143"/>
                    <a:gd name="T10" fmla="*/ 11 w 277"/>
                    <a:gd name="T11" fmla="*/ 1 h 143"/>
                    <a:gd name="T12" fmla="*/ 6 w 277"/>
                    <a:gd name="T13" fmla="*/ 1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7" h="143">
                      <a:moveTo>
                        <a:pt x="141" y="27"/>
                      </a:moveTo>
                      <a:cubicBezTo>
                        <a:pt x="107" y="24"/>
                        <a:pt x="62" y="55"/>
                        <a:pt x="40" y="78"/>
                      </a:cubicBezTo>
                      <a:cubicBezTo>
                        <a:pt x="0" y="120"/>
                        <a:pt x="10" y="143"/>
                        <a:pt x="67" y="137"/>
                      </a:cubicBezTo>
                      <a:cubicBezTo>
                        <a:pt x="81" y="136"/>
                        <a:pt x="119" y="135"/>
                        <a:pt x="131" y="128"/>
                      </a:cubicBezTo>
                      <a:cubicBezTo>
                        <a:pt x="150" y="117"/>
                        <a:pt x="139" y="100"/>
                        <a:pt x="153" y="81"/>
                      </a:cubicBezTo>
                      <a:cubicBezTo>
                        <a:pt x="183" y="40"/>
                        <a:pt x="252" y="72"/>
                        <a:pt x="277" y="40"/>
                      </a:cubicBezTo>
                      <a:cubicBezTo>
                        <a:pt x="249" y="0"/>
                        <a:pt x="196" y="33"/>
                        <a:pt x="163" y="21"/>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55" name="Freeform 644">
                  <a:extLst>
                    <a:ext uri="{FF2B5EF4-FFF2-40B4-BE49-F238E27FC236}">
                      <a16:creationId xmlns:a16="http://schemas.microsoft.com/office/drawing/2014/main" id="{A96E0BA4-0B59-4969-0E20-2DA42CCFB928}"/>
                    </a:ext>
                  </a:extLst>
                </p:cNvPr>
                <p:cNvSpPr>
                  <a:spLocks/>
                </p:cNvSpPr>
                <p:nvPr/>
              </p:nvSpPr>
              <p:spPr bwMode="auto">
                <a:xfrm>
                  <a:off x="1539" y="3248"/>
                  <a:ext cx="41" cy="20"/>
                </a:xfrm>
                <a:custGeom>
                  <a:avLst/>
                  <a:gdLst>
                    <a:gd name="T0" fmla="*/ 3 w 120"/>
                    <a:gd name="T1" fmla="*/ 0 h 58"/>
                    <a:gd name="T2" fmla="*/ 2 w 120"/>
                    <a:gd name="T3" fmla="*/ 2 h 58"/>
                    <a:gd name="T4" fmla="*/ 5 w 120"/>
                    <a:gd name="T5" fmla="*/ 0 h 58"/>
                    <a:gd name="T6" fmla="*/ 0 60000 65536"/>
                    <a:gd name="T7" fmla="*/ 0 60000 65536"/>
                    <a:gd name="T8" fmla="*/ 0 60000 65536"/>
                  </a:gdLst>
                  <a:ahLst/>
                  <a:cxnLst>
                    <a:cxn ang="T6">
                      <a:pos x="T0" y="T1"/>
                    </a:cxn>
                    <a:cxn ang="T7">
                      <a:pos x="T2" y="T3"/>
                    </a:cxn>
                    <a:cxn ang="T8">
                      <a:pos x="T4" y="T5"/>
                    </a:cxn>
                  </a:cxnLst>
                  <a:rect l="0" t="0" r="r" b="b"/>
                  <a:pathLst>
                    <a:path w="120" h="58">
                      <a:moveTo>
                        <a:pt x="76" y="0"/>
                      </a:moveTo>
                      <a:cubicBezTo>
                        <a:pt x="52" y="3"/>
                        <a:pt x="0" y="37"/>
                        <a:pt x="46" y="50"/>
                      </a:cubicBezTo>
                      <a:cubicBezTo>
                        <a:pt x="80" y="58"/>
                        <a:pt x="94" y="14"/>
                        <a:pt x="120" y="9"/>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56" name="Freeform 645">
                  <a:extLst>
                    <a:ext uri="{FF2B5EF4-FFF2-40B4-BE49-F238E27FC236}">
                      <a16:creationId xmlns:a16="http://schemas.microsoft.com/office/drawing/2014/main" id="{2F98906D-B609-8495-9DDB-3EC480B57A04}"/>
                    </a:ext>
                  </a:extLst>
                </p:cNvPr>
                <p:cNvSpPr>
                  <a:spLocks/>
                </p:cNvSpPr>
                <p:nvPr/>
              </p:nvSpPr>
              <p:spPr bwMode="auto">
                <a:xfrm>
                  <a:off x="1602" y="3135"/>
                  <a:ext cx="80" cy="84"/>
                </a:xfrm>
                <a:custGeom>
                  <a:avLst/>
                  <a:gdLst>
                    <a:gd name="T0" fmla="*/ 9 w 237"/>
                    <a:gd name="T1" fmla="*/ 1 h 249"/>
                    <a:gd name="T2" fmla="*/ 0 w 237"/>
                    <a:gd name="T3" fmla="*/ 5 h 249"/>
                    <a:gd name="T4" fmla="*/ 3 w 237"/>
                    <a:gd name="T5" fmla="*/ 9 h 249"/>
                    <a:gd name="T6" fmla="*/ 7 w 237"/>
                    <a:gd name="T7" fmla="*/ 6 h 249"/>
                    <a:gd name="T8" fmla="*/ 9 w 237"/>
                    <a:gd name="T9" fmla="*/ 1 h 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 h="249">
                      <a:moveTo>
                        <a:pt x="237" y="24"/>
                      </a:moveTo>
                      <a:cubicBezTo>
                        <a:pt x="161" y="0"/>
                        <a:pt x="0" y="29"/>
                        <a:pt x="0" y="125"/>
                      </a:cubicBezTo>
                      <a:cubicBezTo>
                        <a:pt x="0" y="174"/>
                        <a:pt x="22" y="228"/>
                        <a:pt x="76" y="239"/>
                      </a:cubicBezTo>
                      <a:cubicBezTo>
                        <a:pt x="124" y="249"/>
                        <a:pt x="161" y="200"/>
                        <a:pt x="186" y="166"/>
                      </a:cubicBezTo>
                      <a:cubicBezTo>
                        <a:pt x="209" y="133"/>
                        <a:pt x="210" y="59"/>
                        <a:pt x="237" y="4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57" name="Freeform 646">
                  <a:extLst>
                    <a:ext uri="{FF2B5EF4-FFF2-40B4-BE49-F238E27FC236}">
                      <a16:creationId xmlns:a16="http://schemas.microsoft.com/office/drawing/2014/main" id="{42EEDE75-2729-056C-5C7D-BE8A2A873147}"/>
                    </a:ext>
                  </a:extLst>
                </p:cNvPr>
                <p:cNvSpPr>
                  <a:spLocks/>
                </p:cNvSpPr>
                <p:nvPr/>
              </p:nvSpPr>
              <p:spPr bwMode="auto">
                <a:xfrm>
                  <a:off x="1705" y="3120"/>
                  <a:ext cx="171" cy="110"/>
                </a:xfrm>
                <a:custGeom>
                  <a:avLst/>
                  <a:gdLst>
                    <a:gd name="T0" fmla="*/ 3 w 504"/>
                    <a:gd name="T1" fmla="*/ 3 h 324"/>
                    <a:gd name="T2" fmla="*/ 7 w 504"/>
                    <a:gd name="T3" fmla="*/ 12 h 324"/>
                    <a:gd name="T4" fmla="*/ 17 w 504"/>
                    <a:gd name="T5" fmla="*/ 7 h 324"/>
                    <a:gd name="T6" fmla="*/ 6 w 504"/>
                    <a:gd name="T7" fmla="*/ 2 h 3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 h="324">
                      <a:moveTo>
                        <a:pt x="68" y="68"/>
                      </a:moveTo>
                      <a:cubicBezTo>
                        <a:pt x="0" y="130"/>
                        <a:pt x="131" y="282"/>
                        <a:pt x="191" y="299"/>
                      </a:cubicBezTo>
                      <a:cubicBezTo>
                        <a:pt x="281" y="324"/>
                        <a:pt x="403" y="262"/>
                        <a:pt x="437" y="172"/>
                      </a:cubicBezTo>
                      <a:cubicBezTo>
                        <a:pt x="504" y="0"/>
                        <a:pt x="213" y="57"/>
                        <a:pt x="156" y="59"/>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58" name="Freeform 647">
                  <a:extLst>
                    <a:ext uri="{FF2B5EF4-FFF2-40B4-BE49-F238E27FC236}">
                      <a16:creationId xmlns:a16="http://schemas.microsoft.com/office/drawing/2014/main" id="{04C207E2-9898-4C0D-FB55-4BD582C4F855}"/>
                    </a:ext>
                  </a:extLst>
                </p:cNvPr>
                <p:cNvSpPr>
                  <a:spLocks/>
                </p:cNvSpPr>
                <p:nvPr/>
              </p:nvSpPr>
              <p:spPr bwMode="auto">
                <a:xfrm>
                  <a:off x="1908" y="3136"/>
                  <a:ext cx="83" cy="67"/>
                </a:xfrm>
                <a:custGeom>
                  <a:avLst/>
                  <a:gdLst>
                    <a:gd name="T0" fmla="*/ 4 w 246"/>
                    <a:gd name="T1" fmla="*/ 1 h 196"/>
                    <a:gd name="T2" fmla="*/ 1 w 246"/>
                    <a:gd name="T3" fmla="*/ 3 h 196"/>
                    <a:gd name="T4" fmla="*/ 5 w 246"/>
                    <a:gd name="T5" fmla="*/ 7 h 196"/>
                    <a:gd name="T6" fmla="*/ 7 w 246"/>
                    <a:gd name="T7" fmla="*/ 8 h 196"/>
                    <a:gd name="T8" fmla="*/ 9 w 246"/>
                    <a:gd name="T9" fmla="*/ 6 h 196"/>
                    <a:gd name="T10" fmla="*/ 7 w 246"/>
                    <a:gd name="T11" fmla="*/ 1 h 196"/>
                    <a:gd name="T12" fmla="*/ 6 w 246"/>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 h="196">
                      <a:moveTo>
                        <a:pt x="119" y="17"/>
                      </a:moveTo>
                      <a:cubicBezTo>
                        <a:pt x="71" y="0"/>
                        <a:pt x="0" y="26"/>
                        <a:pt x="15" y="86"/>
                      </a:cubicBezTo>
                      <a:cubicBezTo>
                        <a:pt x="27" y="135"/>
                        <a:pt x="79" y="168"/>
                        <a:pt x="122" y="181"/>
                      </a:cubicBezTo>
                      <a:cubicBezTo>
                        <a:pt x="147" y="188"/>
                        <a:pt x="171" y="188"/>
                        <a:pt x="197" y="188"/>
                      </a:cubicBezTo>
                      <a:cubicBezTo>
                        <a:pt x="230" y="188"/>
                        <a:pt x="246" y="196"/>
                        <a:pt x="241" y="166"/>
                      </a:cubicBezTo>
                      <a:cubicBezTo>
                        <a:pt x="235" y="132"/>
                        <a:pt x="209" y="50"/>
                        <a:pt x="178" y="30"/>
                      </a:cubicBezTo>
                      <a:cubicBezTo>
                        <a:pt x="173" y="27"/>
                        <a:pt x="162" y="25"/>
                        <a:pt x="156" y="23"/>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59" name="Freeform 648">
                  <a:extLst>
                    <a:ext uri="{FF2B5EF4-FFF2-40B4-BE49-F238E27FC236}">
                      <a16:creationId xmlns:a16="http://schemas.microsoft.com/office/drawing/2014/main" id="{AB9865BA-3282-7D7D-B724-AD34535CAB40}"/>
                    </a:ext>
                  </a:extLst>
                </p:cNvPr>
                <p:cNvSpPr>
                  <a:spLocks/>
                </p:cNvSpPr>
                <p:nvPr/>
              </p:nvSpPr>
              <p:spPr bwMode="auto">
                <a:xfrm>
                  <a:off x="2006" y="3136"/>
                  <a:ext cx="92" cy="65"/>
                </a:xfrm>
                <a:custGeom>
                  <a:avLst/>
                  <a:gdLst>
                    <a:gd name="T0" fmla="*/ 4 w 272"/>
                    <a:gd name="T1" fmla="*/ 0 h 193"/>
                    <a:gd name="T2" fmla="*/ 0 w 272"/>
                    <a:gd name="T3" fmla="*/ 7 h 193"/>
                    <a:gd name="T4" fmla="*/ 8 w 272"/>
                    <a:gd name="T5" fmla="*/ 7 h 193"/>
                    <a:gd name="T6" fmla="*/ 10 w 272"/>
                    <a:gd name="T7" fmla="*/ 4 h 193"/>
                    <a:gd name="T8" fmla="*/ 7 w 272"/>
                    <a:gd name="T9" fmla="*/ 0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2" h="193">
                      <a:moveTo>
                        <a:pt x="107" y="13"/>
                      </a:moveTo>
                      <a:cubicBezTo>
                        <a:pt x="61" y="44"/>
                        <a:pt x="0" y="114"/>
                        <a:pt x="10" y="177"/>
                      </a:cubicBezTo>
                      <a:cubicBezTo>
                        <a:pt x="62" y="193"/>
                        <a:pt x="160" y="187"/>
                        <a:pt x="212" y="171"/>
                      </a:cubicBezTo>
                      <a:cubicBezTo>
                        <a:pt x="247" y="160"/>
                        <a:pt x="272" y="142"/>
                        <a:pt x="261" y="104"/>
                      </a:cubicBezTo>
                      <a:cubicBezTo>
                        <a:pt x="248" y="55"/>
                        <a:pt x="211" y="23"/>
                        <a:pt x="171" y="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0" name="Freeform 649">
                  <a:extLst>
                    <a:ext uri="{FF2B5EF4-FFF2-40B4-BE49-F238E27FC236}">
                      <a16:creationId xmlns:a16="http://schemas.microsoft.com/office/drawing/2014/main" id="{1011E7ED-A1D0-D2FC-8DD3-5531F5534CD3}"/>
                    </a:ext>
                  </a:extLst>
                </p:cNvPr>
                <p:cNvSpPr>
                  <a:spLocks/>
                </p:cNvSpPr>
                <p:nvPr/>
              </p:nvSpPr>
              <p:spPr bwMode="auto">
                <a:xfrm>
                  <a:off x="1651" y="3137"/>
                  <a:ext cx="101" cy="76"/>
                </a:xfrm>
                <a:custGeom>
                  <a:avLst/>
                  <a:gdLst>
                    <a:gd name="T0" fmla="*/ 4 w 298"/>
                    <a:gd name="T1" fmla="*/ 1 h 226"/>
                    <a:gd name="T2" fmla="*/ 4 w 298"/>
                    <a:gd name="T3" fmla="*/ 0 h 226"/>
                    <a:gd name="T4" fmla="*/ 0 w 298"/>
                    <a:gd name="T5" fmla="*/ 8 h 226"/>
                    <a:gd name="T6" fmla="*/ 6 w 298"/>
                    <a:gd name="T7" fmla="*/ 7 h 226"/>
                    <a:gd name="T8" fmla="*/ 12 w 298"/>
                    <a:gd name="T9" fmla="*/ 8 h 226"/>
                    <a:gd name="T10" fmla="*/ 9 w 298"/>
                    <a:gd name="T11" fmla="*/ 4 h 226"/>
                    <a:gd name="T12" fmla="*/ 9 w 298"/>
                    <a:gd name="T13" fmla="*/ 0 h 226"/>
                    <a:gd name="T14" fmla="*/ 6 w 298"/>
                    <a:gd name="T15" fmla="*/ 0 h 2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8" h="226">
                      <a:moveTo>
                        <a:pt x="110" y="19"/>
                      </a:moveTo>
                      <a:cubicBezTo>
                        <a:pt x="109" y="16"/>
                        <a:pt x="115" y="14"/>
                        <a:pt x="107" y="13"/>
                      </a:cubicBezTo>
                      <a:cubicBezTo>
                        <a:pt x="65" y="80"/>
                        <a:pt x="56" y="164"/>
                        <a:pt x="0" y="224"/>
                      </a:cubicBezTo>
                      <a:cubicBezTo>
                        <a:pt x="42" y="195"/>
                        <a:pt x="99" y="181"/>
                        <a:pt x="151" y="183"/>
                      </a:cubicBezTo>
                      <a:cubicBezTo>
                        <a:pt x="203" y="186"/>
                        <a:pt x="247" y="226"/>
                        <a:pt x="298" y="222"/>
                      </a:cubicBezTo>
                      <a:cubicBezTo>
                        <a:pt x="270" y="205"/>
                        <a:pt x="256" y="150"/>
                        <a:pt x="243" y="120"/>
                      </a:cubicBezTo>
                      <a:cubicBezTo>
                        <a:pt x="226" y="80"/>
                        <a:pt x="240" y="42"/>
                        <a:pt x="229" y="7"/>
                      </a:cubicBezTo>
                      <a:cubicBezTo>
                        <a:pt x="204" y="1"/>
                        <a:pt x="170" y="11"/>
                        <a:pt x="148"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1" name="Freeform 650">
                  <a:extLst>
                    <a:ext uri="{FF2B5EF4-FFF2-40B4-BE49-F238E27FC236}">
                      <a16:creationId xmlns:a16="http://schemas.microsoft.com/office/drawing/2014/main" id="{4D1228FB-B588-7E0C-F71B-C97F0B9F2D6B}"/>
                    </a:ext>
                  </a:extLst>
                </p:cNvPr>
                <p:cNvSpPr>
                  <a:spLocks/>
                </p:cNvSpPr>
                <p:nvPr/>
              </p:nvSpPr>
              <p:spPr bwMode="auto">
                <a:xfrm>
                  <a:off x="1928" y="3118"/>
                  <a:ext cx="125" cy="88"/>
                </a:xfrm>
                <a:custGeom>
                  <a:avLst/>
                  <a:gdLst>
                    <a:gd name="T0" fmla="*/ 0 w 369"/>
                    <a:gd name="T1" fmla="*/ 2 h 260"/>
                    <a:gd name="T2" fmla="*/ 0 w 369"/>
                    <a:gd name="T3" fmla="*/ 2 h 260"/>
                    <a:gd name="T4" fmla="*/ 6 w 369"/>
                    <a:gd name="T5" fmla="*/ 5 h 260"/>
                    <a:gd name="T6" fmla="*/ 9 w 369"/>
                    <a:gd name="T7" fmla="*/ 9 h 260"/>
                    <a:gd name="T8" fmla="*/ 11 w 369"/>
                    <a:gd name="T9" fmla="*/ 5 h 260"/>
                    <a:gd name="T10" fmla="*/ 13 w 369"/>
                    <a:gd name="T11" fmla="*/ 3 h 260"/>
                    <a:gd name="T12" fmla="*/ 14 w 369"/>
                    <a:gd name="T13" fmla="*/ 2 h 260"/>
                    <a:gd name="T14" fmla="*/ 12 w 369"/>
                    <a:gd name="T15" fmla="*/ 1 h 260"/>
                    <a:gd name="T16" fmla="*/ 9 w 369"/>
                    <a:gd name="T17" fmla="*/ 1 h 260"/>
                    <a:gd name="T18" fmla="*/ 3 w 369"/>
                    <a:gd name="T19" fmla="*/ 1 h 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9" h="260">
                      <a:moveTo>
                        <a:pt x="9" y="50"/>
                      </a:moveTo>
                      <a:cubicBezTo>
                        <a:pt x="6" y="51"/>
                        <a:pt x="3" y="52"/>
                        <a:pt x="0" y="53"/>
                      </a:cubicBezTo>
                      <a:cubicBezTo>
                        <a:pt x="62" y="46"/>
                        <a:pt x="127" y="83"/>
                        <a:pt x="153" y="135"/>
                      </a:cubicBezTo>
                      <a:cubicBezTo>
                        <a:pt x="183" y="193"/>
                        <a:pt x="163" y="260"/>
                        <a:pt x="245" y="229"/>
                      </a:cubicBezTo>
                      <a:cubicBezTo>
                        <a:pt x="243" y="194"/>
                        <a:pt x="270" y="152"/>
                        <a:pt x="288" y="123"/>
                      </a:cubicBezTo>
                      <a:cubicBezTo>
                        <a:pt x="297" y="107"/>
                        <a:pt x="307" y="92"/>
                        <a:pt x="322" y="81"/>
                      </a:cubicBezTo>
                      <a:cubicBezTo>
                        <a:pt x="336" y="69"/>
                        <a:pt x="362" y="64"/>
                        <a:pt x="369" y="50"/>
                      </a:cubicBezTo>
                      <a:cubicBezTo>
                        <a:pt x="346" y="45"/>
                        <a:pt x="329" y="32"/>
                        <a:pt x="306" y="27"/>
                      </a:cubicBezTo>
                      <a:cubicBezTo>
                        <a:pt x="280" y="22"/>
                        <a:pt x="257" y="18"/>
                        <a:pt x="230" y="15"/>
                      </a:cubicBezTo>
                      <a:cubicBezTo>
                        <a:pt x="184" y="11"/>
                        <a:pt x="111" y="0"/>
                        <a:pt x="69" y="1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2" name="Freeform 651">
                  <a:extLst>
                    <a:ext uri="{FF2B5EF4-FFF2-40B4-BE49-F238E27FC236}">
                      <a16:creationId xmlns:a16="http://schemas.microsoft.com/office/drawing/2014/main" id="{ABE65A43-5408-2429-29EE-48701D9C9CFF}"/>
                    </a:ext>
                  </a:extLst>
                </p:cNvPr>
                <p:cNvSpPr>
                  <a:spLocks/>
                </p:cNvSpPr>
                <p:nvPr/>
              </p:nvSpPr>
              <p:spPr bwMode="auto">
                <a:xfrm>
                  <a:off x="791" y="3215"/>
                  <a:ext cx="223" cy="138"/>
                </a:xfrm>
                <a:custGeom>
                  <a:avLst/>
                  <a:gdLst>
                    <a:gd name="T0" fmla="*/ 6 w 661"/>
                    <a:gd name="T1" fmla="*/ 0 h 408"/>
                    <a:gd name="T2" fmla="*/ 0 w 661"/>
                    <a:gd name="T3" fmla="*/ 13 h 408"/>
                    <a:gd name="T4" fmla="*/ 0 w 661"/>
                    <a:gd name="T5" fmla="*/ 13 h 408"/>
                    <a:gd name="T6" fmla="*/ 7 w 661"/>
                    <a:gd name="T7" fmla="*/ 16 h 408"/>
                    <a:gd name="T8" fmla="*/ 12 w 661"/>
                    <a:gd name="T9" fmla="*/ 12 h 408"/>
                    <a:gd name="T10" fmla="*/ 19 w 661"/>
                    <a:gd name="T11" fmla="*/ 16 h 408"/>
                    <a:gd name="T12" fmla="*/ 25 w 661"/>
                    <a:gd name="T13" fmla="*/ 14 h 408"/>
                    <a:gd name="T14" fmla="*/ 17 w 661"/>
                    <a:gd name="T15" fmla="*/ 10 h 408"/>
                    <a:gd name="T16" fmla="*/ 10 w 661"/>
                    <a:gd name="T17" fmla="*/ 2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1" h="408">
                      <a:moveTo>
                        <a:pt x="158" y="0"/>
                      </a:moveTo>
                      <a:cubicBezTo>
                        <a:pt x="157" y="99"/>
                        <a:pt x="129" y="304"/>
                        <a:pt x="5" y="329"/>
                      </a:cubicBezTo>
                      <a:cubicBezTo>
                        <a:pt x="3" y="333"/>
                        <a:pt x="2" y="338"/>
                        <a:pt x="0" y="341"/>
                      </a:cubicBezTo>
                      <a:cubicBezTo>
                        <a:pt x="30" y="389"/>
                        <a:pt x="121" y="408"/>
                        <a:pt x="173" y="407"/>
                      </a:cubicBezTo>
                      <a:cubicBezTo>
                        <a:pt x="247" y="407"/>
                        <a:pt x="247" y="316"/>
                        <a:pt x="312" y="313"/>
                      </a:cubicBezTo>
                      <a:cubicBezTo>
                        <a:pt x="373" y="310"/>
                        <a:pt x="422" y="392"/>
                        <a:pt x="481" y="398"/>
                      </a:cubicBezTo>
                      <a:cubicBezTo>
                        <a:pt x="525" y="402"/>
                        <a:pt x="628" y="379"/>
                        <a:pt x="661" y="363"/>
                      </a:cubicBezTo>
                      <a:cubicBezTo>
                        <a:pt x="589" y="351"/>
                        <a:pt x="518" y="305"/>
                        <a:pt x="446" y="270"/>
                      </a:cubicBezTo>
                      <a:cubicBezTo>
                        <a:pt x="342" y="221"/>
                        <a:pt x="250" y="168"/>
                        <a:pt x="257" y="4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3" name="Freeform 652">
                  <a:extLst>
                    <a:ext uri="{FF2B5EF4-FFF2-40B4-BE49-F238E27FC236}">
                      <a16:creationId xmlns:a16="http://schemas.microsoft.com/office/drawing/2014/main" id="{50C682E0-E575-3EC5-4722-C0EFE0A9CA98}"/>
                    </a:ext>
                  </a:extLst>
                </p:cNvPr>
                <p:cNvSpPr>
                  <a:spLocks/>
                </p:cNvSpPr>
                <p:nvPr/>
              </p:nvSpPr>
              <p:spPr bwMode="auto">
                <a:xfrm>
                  <a:off x="967" y="3202"/>
                  <a:ext cx="158" cy="124"/>
                </a:xfrm>
                <a:custGeom>
                  <a:avLst/>
                  <a:gdLst>
                    <a:gd name="T0" fmla="*/ 0 w 465"/>
                    <a:gd name="T1" fmla="*/ 2 h 368"/>
                    <a:gd name="T2" fmla="*/ 7 w 465"/>
                    <a:gd name="T3" fmla="*/ 6 h 368"/>
                    <a:gd name="T4" fmla="*/ 8 w 465"/>
                    <a:gd name="T5" fmla="*/ 14 h 368"/>
                    <a:gd name="T6" fmla="*/ 16 w 465"/>
                    <a:gd name="T7" fmla="*/ 13 h 368"/>
                    <a:gd name="T8" fmla="*/ 16 w 465"/>
                    <a:gd name="T9" fmla="*/ 7 h 368"/>
                    <a:gd name="T10" fmla="*/ 11 w 465"/>
                    <a:gd name="T11" fmla="*/ 3 h 368"/>
                    <a:gd name="T12" fmla="*/ 5 w 465"/>
                    <a:gd name="T13" fmla="*/ 1 h 368"/>
                    <a:gd name="T14" fmla="*/ 2 w 465"/>
                    <a:gd name="T15" fmla="*/ 1 h 3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5" h="368">
                      <a:moveTo>
                        <a:pt x="0" y="48"/>
                      </a:moveTo>
                      <a:cubicBezTo>
                        <a:pt x="64" y="74"/>
                        <a:pt x="135" y="93"/>
                        <a:pt x="182" y="157"/>
                      </a:cubicBezTo>
                      <a:cubicBezTo>
                        <a:pt x="229" y="220"/>
                        <a:pt x="218" y="299"/>
                        <a:pt x="207" y="368"/>
                      </a:cubicBezTo>
                      <a:cubicBezTo>
                        <a:pt x="264" y="355"/>
                        <a:pt x="335" y="353"/>
                        <a:pt x="393" y="336"/>
                      </a:cubicBezTo>
                      <a:cubicBezTo>
                        <a:pt x="465" y="314"/>
                        <a:pt x="453" y="238"/>
                        <a:pt x="414" y="186"/>
                      </a:cubicBezTo>
                      <a:cubicBezTo>
                        <a:pt x="379" y="141"/>
                        <a:pt x="324" y="110"/>
                        <a:pt x="281" y="70"/>
                      </a:cubicBezTo>
                      <a:cubicBezTo>
                        <a:pt x="223" y="17"/>
                        <a:pt x="200" y="0"/>
                        <a:pt x="123" y="16"/>
                      </a:cubicBezTo>
                      <a:cubicBezTo>
                        <a:pt x="101" y="20"/>
                        <a:pt x="77" y="24"/>
                        <a:pt x="55" y="3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4" name="Freeform 653">
                  <a:extLst>
                    <a:ext uri="{FF2B5EF4-FFF2-40B4-BE49-F238E27FC236}">
                      <a16:creationId xmlns:a16="http://schemas.microsoft.com/office/drawing/2014/main" id="{EF5E4C48-C62E-C34B-FC15-04DC3E8F6FEA}"/>
                    </a:ext>
                  </a:extLst>
                </p:cNvPr>
                <p:cNvSpPr>
                  <a:spLocks/>
                </p:cNvSpPr>
                <p:nvPr/>
              </p:nvSpPr>
              <p:spPr bwMode="auto">
                <a:xfrm>
                  <a:off x="919" y="3397"/>
                  <a:ext cx="76" cy="49"/>
                </a:xfrm>
                <a:custGeom>
                  <a:avLst/>
                  <a:gdLst>
                    <a:gd name="T0" fmla="*/ 4 w 226"/>
                    <a:gd name="T1" fmla="*/ 0 h 145"/>
                    <a:gd name="T2" fmla="*/ 0 w 226"/>
                    <a:gd name="T3" fmla="*/ 4 h 145"/>
                    <a:gd name="T4" fmla="*/ 6 w 226"/>
                    <a:gd name="T5" fmla="*/ 4 h 145"/>
                    <a:gd name="T6" fmla="*/ 6 w 226"/>
                    <a:gd name="T7" fmla="*/ 0 h 1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 h="145">
                      <a:moveTo>
                        <a:pt x="97" y="12"/>
                      </a:moveTo>
                      <a:cubicBezTo>
                        <a:pt x="63" y="43"/>
                        <a:pt x="24" y="63"/>
                        <a:pt x="0" y="104"/>
                      </a:cubicBezTo>
                      <a:cubicBezTo>
                        <a:pt x="30" y="145"/>
                        <a:pt x="121" y="118"/>
                        <a:pt x="160" y="101"/>
                      </a:cubicBezTo>
                      <a:cubicBezTo>
                        <a:pt x="226" y="72"/>
                        <a:pt x="211" y="38"/>
                        <a:pt x="168"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5" name="Freeform 654">
                  <a:extLst>
                    <a:ext uri="{FF2B5EF4-FFF2-40B4-BE49-F238E27FC236}">
                      <a16:creationId xmlns:a16="http://schemas.microsoft.com/office/drawing/2014/main" id="{42551AF6-5FBF-8204-D45F-CD8E2815D4EF}"/>
                    </a:ext>
                  </a:extLst>
                </p:cNvPr>
                <p:cNvSpPr>
                  <a:spLocks/>
                </p:cNvSpPr>
                <p:nvPr/>
              </p:nvSpPr>
              <p:spPr bwMode="auto">
                <a:xfrm>
                  <a:off x="660" y="3314"/>
                  <a:ext cx="83" cy="29"/>
                </a:xfrm>
                <a:custGeom>
                  <a:avLst/>
                  <a:gdLst>
                    <a:gd name="T0" fmla="*/ 0 w 246"/>
                    <a:gd name="T1" fmla="*/ 2 h 87"/>
                    <a:gd name="T2" fmla="*/ 4 w 246"/>
                    <a:gd name="T3" fmla="*/ 3 h 87"/>
                    <a:gd name="T4" fmla="*/ 9 w 246"/>
                    <a:gd name="T5" fmla="*/ 2 h 87"/>
                    <a:gd name="T6" fmla="*/ 1 w 246"/>
                    <a:gd name="T7" fmla="*/ 1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6" h="87">
                      <a:moveTo>
                        <a:pt x="0" y="65"/>
                      </a:moveTo>
                      <a:cubicBezTo>
                        <a:pt x="36" y="86"/>
                        <a:pt x="78" y="87"/>
                        <a:pt x="120" y="87"/>
                      </a:cubicBezTo>
                      <a:cubicBezTo>
                        <a:pt x="158" y="87"/>
                        <a:pt x="213" y="83"/>
                        <a:pt x="246" y="67"/>
                      </a:cubicBezTo>
                      <a:cubicBezTo>
                        <a:pt x="219" y="0"/>
                        <a:pt x="83" y="13"/>
                        <a:pt x="29" y="3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6" name="Freeform 655">
                  <a:extLst>
                    <a:ext uri="{FF2B5EF4-FFF2-40B4-BE49-F238E27FC236}">
                      <a16:creationId xmlns:a16="http://schemas.microsoft.com/office/drawing/2014/main" id="{E700A97C-2078-7093-0EFB-6140E3212DD5}"/>
                    </a:ext>
                  </a:extLst>
                </p:cNvPr>
                <p:cNvSpPr>
                  <a:spLocks/>
                </p:cNvSpPr>
                <p:nvPr/>
              </p:nvSpPr>
              <p:spPr bwMode="auto">
                <a:xfrm>
                  <a:off x="726" y="3357"/>
                  <a:ext cx="61" cy="46"/>
                </a:xfrm>
                <a:custGeom>
                  <a:avLst/>
                  <a:gdLst>
                    <a:gd name="T0" fmla="*/ 4 w 183"/>
                    <a:gd name="T1" fmla="*/ 0 h 136"/>
                    <a:gd name="T2" fmla="*/ 0 w 183"/>
                    <a:gd name="T3" fmla="*/ 3 h 136"/>
                    <a:gd name="T4" fmla="*/ 3 w 183"/>
                    <a:gd name="T5" fmla="*/ 5 h 136"/>
                    <a:gd name="T6" fmla="*/ 6 w 183"/>
                    <a:gd name="T7" fmla="*/ 4 h 136"/>
                    <a:gd name="T8" fmla="*/ 5 w 183"/>
                    <a:gd name="T9" fmla="*/ 0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36">
                      <a:moveTo>
                        <a:pt x="115" y="0"/>
                      </a:moveTo>
                      <a:cubicBezTo>
                        <a:pt x="83" y="16"/>
                        <a:pt x="0" y="47"/>
                        <a:pt x="0" y="89"/>
                      </a:cubicBezTo>
                      <a:cubicBezTo>
                        <a:pt x="0" y="106"/>
                        <a:pt x="65" y="119"/>
                        <a:pt x="89" y="127"/>
                      </a:cubicBezTo>
                      <a:cubicBezTo>
                        <a:pt x="118" y="136"/>
                        <a:pt x="149" y="134"/>
                        <a:pt x="165" y="100"/>
                      </a:cubicBezTo>
                      <a:cubicBezTo>
                        <a:pt x="183" y="62"/>
                        <a:pt x="149" y="32"/>
                        <a:pt x="134" y="0"/>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7" name="Freeform 656">
                  <a:extLst>
                    <a:ext uri="{FF2B5EF4-FFF2-40B4-BE49-F238E27FC236}">
                      <a16:creationId xmlns:a16="http://schemas.microsoft.com/office/drawing/2014/main" id="{683AE511-2554-5300-FB4B-55DCF2DBBAF7}"/>
                    </a:ext>
                  </a:extLst>
                </p:cNvPr>
                <p:cNvSpPr>
                  <a:spLocks/>
                </p:cNvSpPr>
                <p:nvPr/>
              </p:nvSpPr>
              <p:spPr bwMode="auto">
                <a:xfrm>
                  <a:off x="863" y="3317"/>
                  <a:ext cx="93" cy="36"/>
                </a:xfrm>
                <a:custGeom>
                  <a:avLst/>
                  <a:gdLst>
                    <a:gd name="T0" fmla="*/ 0 w 275"/>
                    <a:gd name="T1" fmla="*/ 3 h 106"/>
                    <a:gd name="T2" fmla="*/ 5 w 275"/>
                    <a:gd name="T3" fmla="*/ 1 h 106"/>
                    <a:gd name="T4" fmla="*/ 10 w 275"/>
                    <a:gd name="T5" fmla="*/ 3 h 106"/>
                    <a:gd name="T6" fmla="*/ 6 w 275"/>
                    <a:gd name="T7" fmla="*/ 4 h 106"/>
                    <a:gd name="T8" fmla="*/ 1 w 275"/>
                    <a:gd name="T9" fmla="*/ 4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106">
                      <a:moveTo>
                        <a:pt x="0" y="88"/>
                      </a:moveTo>
                      <a:cubicBezTo>
                        <a:pt x="64" y="73"/>
                        <a:pt x="62" y="0"/>
                        <a:pt x="136" y="23"/>
                      </a:cubicBezTo>
                      <a:cubicBezTo>
                        <a:pt x="182" y="37"/>
                        <a:pt x="228" y="78"/>
                        <a:pt x="275" y="86"/>
                      </a:cubicBezTo>
                      <a:cubicBezTo>
                        <a:pt x="264" y="99"/>
                        <a:pt x="191" y="99"/>
                        <a:pt x="168" y="101"/>
                      </a:cubicBezTo>
                      <a:cubicBezTo>
                        <a:pt x="123" y="106"/>
                        <a:pt x="66" y="101"/>
                        <a:pt x="23" y="9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8" name="Freeform 657">
                  <a:extLst>
                    <a:ext uri="{FF2B5EF4-FFF2-40B4-BE49-F238E27FC236}">
                      <a16:creationId xmlns:a16="http://schemas.microsoft.com/office/drawing/2014/main" id="{CE0E1C93-8906-68C3-7D90-E0B24D3CAECA}"/>
                    </a:ext>
                  </a:extLst>
                </p:cNvPr>
                <p:cNvSpPr>
                  <a:spLocks/>
                </p:cNvSpPr>
                <p:nvPr/>
              </p:nvSpPr>
              <p:spPr bwMode="auto">
                <a:xfrm>
                  <a:off x="471" y="3470"/>
                  <a:ext cx="57" cy="44"/>
                </a:xfrm>
                <a:custGeom>
                  <a:avLst/>
                  <a:gdLst>
                    <a:gd name="T0" fmla="*/ 0 w 166"/>
                    <a:gd name="T1" fmla="*/ 5 h 131"/>
                    <a:gd name="T2" fmla="*/ 3 w 166"/>
                    <a:gd name="T3" fmla="*/ 1 h 131"/>
                    <a:gd name="T4" fmla="*/ 7 w 166"/>
                    <a:gd name="T5" fmla="*/ 1 h 131"/>
                    <a:gd name="T6" fmla="*/ 1 w 166"/>
                    <a:gd name="T7" fmla="*/ 4 h 1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 h="131">
                      <a:moveTo>
                        <a:pt x="0" y="131"/>
                      </a:moveTo>
                      <a:cubicBezTo>
                        <a:pt x="2" y="88"/>
                        <a:pt x="28" y="42"/>
                        <a:pt x="67" y="23"/>
                      </a:cubicBezTo>
                      <a:cubicBezTo>
                        <a:pt x="97" y="8"/>
                        <a:pt x="148" y="0"/>
                        <a:pt x="166" y="37"/>
                      </a:cubicBezTo>
                      <a:cubicBezTo>
                        <a:pt x="116" y="51"/>
                        <a:pt x="71" y="87"/>
                        <a:pt x="26" y="112"/>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9" name="Freeform 658">
                  <a:extLst>
                    <a:ext uri="{FF2B5EF4-FFF2-40B4-BE49-F238E27FC236}">
                      <a16:creationId xmlns:a16="http://schemas.microsoft.com/office/drawing/2014/main" id="{453A1B6E-A92A-D147-721A-F58B8F7BC055}"/>
                    </a:ext>
                  </a:extLst>
                </p:cNvPr>
                <p:cNvSpPr>
                  <a:spLocks/>
                </p:cNvSpPr>
                <p:nvPr/>
              </p:nvSpPr>
              <p:spPr bwMode="auto">
                <a:xfrm>
                  <a:off x="410" y="3385"/>
                  <a:ext cx="69" cy="122"/>
                </a:xfrm>
                <a:custGeom>
                  <a:avLst/>
                  <a:gdLst>
                    <a:gd name="T0" fmla="*/ 3 w 204"/>
                    <a:gd name="T1" fmla="*/ 14 h 361"/>
                    <a:gd name="T2" fmla="*/ 6 w 204"/>
                    <a:gd name="T3" fmla="*/ 9 h 361"/>
                    <a:gd name="T4" fmla="*/ 7 w 204"/>
                    <a:gd name="T5" fmla="*/ 3 h 361"/>
                    <a:gd name="T6" fmla="*/ 7 w 204"/>
                    <a:gd name="T7" fmla="*/ 1 h 361"/>
                    <a:gd name="T8" fmla="*/ 5 w 204"/>
                    <a:gd name="T9" fmla="*/ 1 h 361"/>
                    <a:gd name="T10" fmla="*/ 1 w 204"/>
                    <a:gd name="T11" fmla="*/ 6 h 361"/>
                    <a:gd name="T12" fmla="*/ 0 w 204"/>
                    <a:gd name="T13" fmla="*/ 10 h 361"/>
                    <a:gd name="T14" fmla="*/ 3 w 204"/>
                    <a:gd name="T15" fmla="*/ 14 h 3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 h="361">
                      <a:moveTo>
                        <a:pt x="71" y="361"/>
                      </a:moveTo>
                      <a:cubicBezTo>
                        <a:pt x="97" y="315"/>
                        <a:pt x="136" y="274"/>
                        <a:pt x="168" y="231"/>
                      </a:cubicBezTo>
                      <a:cubicBezTo>
                        <a:pt x="203" y="185"/>
                        <a:pt x="204" y="145"/>
                        <a:pt x="191" y="93"/>
                      </a:cubicBezTo>
                      <a:cubicBezTo>
                        <a:pt x="187" y="77"/>
                        <a:pt x="183" y="31"/>
                        <a:pt x="175" y="20"/>
                      </a:cubicBezTo>
                      <a:cubicBezTo>
                        <a:pt x="160" y="0"/>
                        <a:pt x="143" y="24"/>
                        <a:pt x="127" y="38"/>
                      </a:cubicBezTo>
                      <a:cubicBezTo>
                        <a:pt x="90" y="72"/>
                        <a:pt x="46" y="108"/>
                        <a:pt x="21" y="153"/>
                      </a:cubicBezTo>
                      <a:cubicBezTo>
                        <a:pt x="4" y="184"/>
                        <a:pt x="0" y="221"/>
                        <a:pt x="5" y="257"/>
                      </a:cubicBezTo>
                      <a:cubicBezTo>
                        <a:pt x="9" y="284"/>
                        <a:pt x="33" y="356"/>
                        <a:pt x="68" y="355"/>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70" name="Freeform 659">
                  <a:extLst>
                    <a:ext uri="{FF2B5EF4-FFF2-40B4-BE49-F238E27FC236}">
                      <a16:creationId xmlns:a16="http://schemas.microsoft.com/office/drawing/2014/main" id="{8095E3AF-B621-93BE-7E7C-FF7E6CB5C39F}"/>
                    </a:ext>
                  </a:extLst>
                </p:cNvPr>
                <p:cNvSpPr>
                  <a:spLocks/>
                </p:cNvSpPr>
                <p:nvPr/>
              </p:nvSpPr>
              <p:spPr bwMode="auto">
                <a:xfrm>
                  <a:off x="645" y="3331"/>
                  <a:ext cx="123" cy="73"/>
                </a:xfrm>
                <a:custGeom>
                  <a:avLst/>
                  <a:gdLst>
                    <a:gd name="T0" fmla="*/ 2 w 363"/>
                    <a:gd name="T1" fmla="*/ 1 h 216"/>
                    <a:gd name="T2" fmla="*/ 1 w 363"/>
                    <a:gd name="T3" fmla="*/ 6 h 216"/>
                    <a:gd name="T4" fmla="*/ 5 w 363"/>
                    <a:gd name="T5" fmla="*/ 8 h 216"/>
                    <a:gd name="T6" fmla="*/ 8 w 363"/>
                    <a:gd name="T7" fmla="*/ 7 h 216"/>
                    <a:gd name="T8" fmla="*/ 10 w 363"/>
                    <a:gd name="T9" fmla="*/ 5 h 216"/>
                    <a:gd name="T10" fmla="*/ 13 w 363"/>
                    <a:gd name="T11" fmla="*/ 3 h 216"/>
                    <a:gd name="T12" fmla="*/ 13 w 363"/>
                    <a:gd name="T13" fmla="*/ 2 h 216"/>
                    <a:gd name="T14" fmla="*/ 8 w 363"/>
                    <a:gd name="T15" fmla="*/ 1 h 216"/>
                    <a:gd name="T16" fmla="*/ 5 w 363"/>
                    <a:gd name="T17" fmla="*/ 1 h 216"/>
                    <a:gd name="T18" fmla="*/ 2 w 363"/>
                    <a:gd name="T19" fmla="*/ 1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3" h="216">
                      <a:moveTo>
                        <a:pt x="47" y="29"/>
                      </a:moveTo>
                      <a:cubicBezTo>
                        <a:pt x="0" y="16"/>
                        <a:pt x="8" y="138"/>
                        <a:pt x="21" y="162"/>
                      </a:cubicBezTo>
                      <a:cubicBezTo>
                        <a:pt x="49" y="216"/>
                        <a:pt x="84" y="213"/>
                        <a:pt x="138" y="199"/>
                      </a:cubicBezTo>
                      <a:cubicBezTo>
                        <a:pt x="161" y="193"/>
                        <a:pt x="185" y="196"/>
                        <a:pt x="208" y="190"/>
                      </a:cubicBezTo>
                      <a:cubicBezTo>
                        <a:pt x="239" y="181"/>
                        <a:pt x="239" y="166"/>
                        <a:pt x="257" y="142"/>
                      </a:cubicBezTo>
                      <a:cubicBezTo>
                        <a:pt x="274" y="119"/>
                        <a:pt x="297" y="100"/>
                        <a:pt x="321" y="88"/>
                      </a:cubicBezTo>
                      <a:cubicBezTo>
                        <a:pt x="345" y="75"/>
                        <a:pt x="363" y="72"/>
                        <a:pt x="341" y="44"/>
                      </a:cubicBezTo>
                      <a:cubicBezTo>
                        <a:pt x="307" y="0"/>
                        <a:pt x="253" y="35"/>
                        <a:pt x="208" y="35"/>
                      </a:cubicBezTo>
                      <a:cubicBezTo>
                        <a:pt x="184" y="35"/>
                        <a:pt x="157" y="34"/>
                        <a:pt x="132" y="35"/>
                      </a:cubicBezTo>
                      <a:cubicBezTo>
                        <a:pt x="105" y="36"/>
                        <a:pt x="88" y="28"/>
                        <a:pt x="62" y="2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71" name="Freeform 660">
                  <a:extLst>
                    <a:ext uri="{FF2B5EF4-FFF2-40B4-BE49-F238E27FC236}">
                      <a16:creationId xmlns:a16="http://schemas.microsoft.com/office/drawing/2014/main" id="{E3B89052-33BF-5549-EC2C-1B139B153AF2}"/>
                    </a:ext>
                  </a:extLst>
                </p:cNvPr>
                <p:cNvSpPr>
                  <a:spLocks/>
                </p:cNvSpPr>
                <p:nvPr/>
              </p:nvSpPr>
              <p:spPr bwMode="auto">
                <a:xfrm>
                  <a:off x="441" y="3356"/>
                  <a:ext cx="113" cy="161"/>
                </a:xfrm>
                <a:custGeom>
                  <a:avLst/>
                  <a:gdLst>
                    <a:gd name="T0" fmla="*/ 4 w 335"/>
                    <a:gd name="T1" fmla="*/ 2 h 476"/>
                    <a:gd name="T2" fmla="*/ 5 w 335"/>
                    <a:gd name="T3" fmla="*/ 9 h 476"/>
                    <a:gd name="T4" fmla="*/ 1 w 335"/>
                    <a:gd name="T5" fmla="*/ 15 h 476"/>
                    <a:gd name="T6" fmla="*/ 0 w 335"/>
                    <a:gd name="T7" fmla="*/ 18 h 476"/>
                    <a:gd name="T8" fmla="*/ 2 w 335"/>
                    <a:gd name="T9" fmla="*/ 18 h 476"/>
                    <a:gd name="T10" fmla="*/ 6 w 335"/>
                    <a:gd name="T11" fmla="*/ 14 h 476"/>
                    <a:gd name="T12" fmla="*/ 11 w 335"/>
                    <a:gd name="T13" fmla="*/ 14 h 476"/>
                    <a:gd name="T14" fmla="*/ 10 w 335"/>
                    <a:gd name="T15" fmla="*/ 10 h 476"/>
                    <a:gd name="T16" fmla="*/ 8 w 335"/>
                    <a:gd name="T17" fmla="*/ 0 h 476"/>
                    <a:gd name="T18" fmla="*/ 9 w 335"/>
                    <a:gd name="T19" fmla="*/ 0 h 4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5" h="476">
                      <a:moveTo>
                        <a:pt x="103" y="66"/>
                      </a:moveTo>
                      <a:cubicBezTo>
                        <a:pt x="82" y="101"/>
                        <a:pt x="126" y="203"/>
                        <a:pt x="125" y="243"/>
                      </a:cubicBezTo>
                      <a:cubicBezTo>
                        <a:pt x="125" y="295"/>
                        <a:pt x="54" y="340"/>
                        <a:pt x="28" y="383"/>
                      </a:cubicBezTo>
                      <a:cubicBezTo>
                        <a:pt x="19" y="398"/>
                        <a:pt x="0" y="432"/>
                        <a:pt x="8" y="452"/>
                      </a:cubicBezTo>
                      <a:cubicBezTo>
                        <a:pt x="18" y="473"/>
                        <a:pt x="51" y="476"/>
                        <a:pt x="64" y="464"/>
                      </a:cubicBezTo>
                      <a:cubicBezTo>
                        <a:pt x="103" y="430"/>
                        <a:pt x="97" y="364"/>
                        <a:pt x="160" y="349"/>
                      </a:cubicBezTo>
                      <a:cubicBezTo>
                        <a:pt x="200" y="340"/>
                        <a:pt x="252" y="382"/>
                        <a:pt x="286" y="368"/>
                      </a:cubicBezTo>
                      <a:cubicBezTo>
                        <a:pt x="335" y="348"/>
                        <a:pt x="284" y="280"/>
                        <a:pt x="268" y="252"/>
                      </a:cubicBezTo>
                      <a:cubicBezTo>
                        <a:pt x="221" y="169"/>
                        <a:pt x="164" y="102"/>
                        <a:pt x="198" y="12"/>
                      </a:cubicBezTo>
                      <a:cubicBezTo>
                        <a:pt x="201" y="11"/>
                        <a:pt x="236" y="0"/>
                        <a:pt x="239"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72" name="Freeform 661">
                  <a:extLst>
                    <a:ext uri="{FF2B5EF4-FFF2-40B4-BE49-F238E27FC236}">
                      <a16:creationId xmlns:a16="http://schemas.microsoft.com/office/drawing/2014/main" id="{12F247F0-5232-31A9-ED6B-8F5664CC0677}"/>
                    </a:ext>
                  </a:extLst>
                </p:cNvPr>
                <p:cNvSpPr>
                  <a:spLocks/>
                </p:cNvSpPr>
                <p:nvPr/>
              </p:nvSpPr>
              <p:spPr bwMode="auto">
                <a:xfrm>
                  <a:off x="498" y="3347"/>
                  <a:ext cx="106" cy="136"/>
                </a:xfrm>
                <a:custGeom>
                  <a:avLst/>
                  <a:gdLst>
                    <a:gd name="T0" fmla="*/ 2 w 315"/>
                    <a:gd name="T1" fmla="*/ 1 h 402"/>
                    <a:gd name="T2" fmla="*/ 3 w 315"/>
                    <a:gd name="T3" fmla="*/ 9 h 402"/>
                    <a:gd name="T4" fmla="*/ 5 w 315"/>
                    <a:gd name="T5" fmla="*/ 15 h 402"/>
                    <a:gd name="T6" fmla="*/ 10 w 315"/>
                    <a:gd name="T7" fmla="*/ 14 h 402"/>
                    <a:gd name="T8" fmla="*/ 12 w 315"/>
                    <a:gd name="T9" fmla="*/ 8 h 402"/>
                    <a:gd name="T10" fmla="*/ 10 w 315"/>
                    <a:gd name="T11" fmla="*/ 3 h 402"/>
                    <a:gd name="T12" fmla="*/ 6 w 315"/>
                    <a:gd name="T13" fmla="*/ 0 h 402"/>
                    <a:gd name="T14" fmla="*/ 4 w 315"/>
                    <a:gd name="T15" fmla="*/ 0 h 4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5" h="402">
                      <a:moveTo>
                        <a:pt x="62" y="36"/>
                      </a:moveTo>
                      <a:cubicBezTo>
                        <a:pt x="0" y="79"/>
                        <a:pt x="50" y="178"/>
                        <a:pt x="77" y="226"/>
                      </a:cubicBezTo>
                      <a:cubicBezTo>
                        <a:pt x="108" y="278"/>
                        <a:pt x="133" y="325"/>
                        <a:pt x="136" y="386"/>
                      </a:cubicBezTo>
                      <a:cubicBezTo>
                        <a:pt x="175" y="402"/>
                        <a:pt x="233" y="368"/>
                        <a:pt x="264" y="345"/>
                      </a:cubicBezTo>
                      <a:cubicBezTo>
                        <a:pt x="304" y="315"/>
                        <a:pt x="315" y="264"/>
                        <a:pt x="309" y="216"/>
                      </a:cubicBezTo>
                      <a:cubicBezTo>
                        <a:pt x="303" y="163"/>
                        <a:pt x="287" y="115"/>
                        <a:pt x="261" y="68"/>
                      </a:cubicBezTo>
                      <a:cubicBezTo>
                        <a:pt x="234" y="20"/>
                        <a:pt x="214" y="6"/>
                        <a:pt x="160" y="1"/>
                      </a:cubicBezTo>
                      <a:cubicBezTo>
                        <a:pt x="138" y="0"/>
                        <a:pt x="126" y="0"/>
                        <a:pt x="103" y="8"/>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73" name="Freeform 662">
                  <a:extLst>
                    <a:ext uri="{FF2B5EF4-FFF2-40B4-BE49-F238E27FC236}">
                      <a16:creationId xmlns:a16="http://schemas.microsoft.com/office/drawing/2014/main" id="{F558ADF6-1B88-D1EB-2D3C-F0DD8BA638A8}"/>
                    </a:ext>
                  </a:extLst>
                </p:cNvPr>
                <p:cNvSpPr>
                  <a:spLocks/>
                </p:cNvSpPr>
                <p:nvPr/>
              </p:nvSpPr>
              <p:spPr bwMode="auto">
                <a:xfrm>
                  <a:off x="799" y="2958"/>
                  <a:ext cx="128" cy="147"/>
                </a:xfrm>
                <a:custGeom>
                  <a:avLst/>
                  <a:gdLst>
                    <a:gd name="T0" fmla="*/ 14 w 380"/>
                    <a:gd name="T1" fmla="*/ 6 h 435"/>
                    <a:gd name="T2" fmla="*/ 10 w 380"/>
                    <a:gd name="T3" fmla="*/ 16 h 435"/>
                    <a:gd name="T4" fmla="*/ 5 w 380"/>
                    <a:gd name="T5" fmla="*/ 12 h 435"/>
                    <a:gd name="T6" fmla="*/ 1 w 380"/>
                    <a:gd name="T7" fmla="*/ 7 h 435"/>
                    <a:gd name="T8" fmla="*/ 11 w 380"/>
                    <a:gd name="T9" fmla="*/ 1 h 435"/>
                    <a:gd name="T10" fmla="*/ 14 w 380"/>
                    <a:gd name="T11" fmla="*/ 6 h 4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0" h="435">
                      <a:moveTo>
                        <a:pt x="380" y="163"/>
                      </a:moveTo>
                      <a:cubicBezTo>
                        <a:pt x="285" y="202"/>
                        <a:pt x="265" y="324"/>
                        <a:pt x="270" y="411"/>
                      </a:cubicBezTo>
                      <a:cubicBezTo>
                        <a:pt x="215" y="435"/>
                        <a:pt x="158" y="356"/>
                        <a:pt x="130" y="316"/>
                      </a:cubicBezTo>
                      <a:cubicBezTo>
                        <a:pt x="100" y="272"/>
                        <a:pt x="49" y="227"/>
                        <a:pt x="36" y="175"/>
                      </a:cubicBezTo>
                      <a:cubicBezTo>
                        <a:pt x="0" y="31"/>
                        <a:pt x="205" y="0"/>
                        <a:pt x="304" y="37"/>
                      </a:cubicBezTo>
                      <a:cubicBezTo>
                        <a:pt x="356" y="56"/>
                        <a:pt x="359" y="111"/>
                        <a:pt x="376" y="15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74" name="Freeform 663">
                  <a:extLst>
                    <a:ext uri="{FF2B5EF4-FFF2-40B4-BE49-F238E27FC236}">
                      <a16:creationId xmlns:a16="http://schemas.microsoft.com/office/drawing/2014/main" id="{A222B89E-9C6E-627A-483B-F941AC91ADD2}"/>
                    </a:ext>
                  </a:extLst>
                </p:cNvPr>
                <p:cNvSpPr>
                  <a:spLocks/>
                </p:cNvSpPr>
                <p:nvPr/>
              </p:nvSpPr>
              <p:spPr bwMode="auto">
                <a:xfrm>
                  <a:off x="916" y="2841"/>
                  <a:ext cx="157" cy="84"/>
                </a:xfrm>
                <a:custGeom>
                  <a:avLst/>
                  <a:gdLst>
                    <a:gd name="T0" fmla="*/ 1 w 464"/>
                    <a:gd name="T1" fmla="*/ 3 h 249"/>
                    <a:gd name="T2" fmla="*/ 0 w 464"/>
                    <a:gd name="T3" fmla="*/ 7 h 249"/>
                    <a:gd name="T4" fmla="*/ 2 w 464"/>
                    <a:gd name="T5" fmla="*/ 9 h 249"/>
                    <a:gd name="T6" fmla="*/ 5 w 464"/>
                    <a:gd name="T7" fmla="*/ 6 h 249"/>
                    <a:gd name="T8" fmla="*/ 8 w 464"/>
                    <a:gd name="T9" fmla="*/ 6 h 249"/>
                    <a:gd name="T10" fmla="*/ 12 w 464"/>
                    <a:gd name="T11" fmla="*/ 5 h 249"/>
                    <a:gd name="T12" fmla="*/ 15 w 464"/>
                    <a:gd name="T13" fmla="*/ 4 h 249"/>
                    <a:gd name="T14" fmla="*/ 11 w 464"/>
                    <a:gd name="T15" fmla="*/ 2 h 249"/>
                    <a:gd name="T16" fmla="*/ 6 w 464"/>
                    <a:gd name="T17" fmla="*/ 0 h 249"/>
                    <a:gd name="T18" fmla="*/ 1 w 464"/>
                    <a:gd name="T19" fmla="*/ 2 h 2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 h="249">
                      <a:moveTo>
                        <a:pt x="26" y="84"/>
                      </a:moveTo>
                      <a:cubicBezTo>
                        <a:pt x="0" y="107"/>
                        <a:pt x="7" y="146"/>
                        <a:pt x="12" y="176"/>
                      </a:cubicBezTo>
                      <a:cubicBezTo>
                        <a:pt x="19" y="216"/>
                        <a:pt x="17" y="249"/>
                        <a:pt x="56" y="224"/>
                      </a:cubicBezTo>
                      <a:cubicBezTo>
                        <a:pt x="79" y="209"/>
                        <a:pt x="93" y="181"/>
                        <a:pt x="118" y="167"/>
                      </a:cubicBezTo>
                      <a:cubicBezTo>
                        <a:pt x="153" y="147"/>
                        <a:pt x="182" y="151"/>
                        <a:pt x="219" y="155"/>
                      </a:cubicBezTo>
                      <a:cubicBezTo>
                        <a:pt x="262" y="160"/>
                        <a:pt x="263" y="148"/>
                        <a:pt x="304" y="130"/>
                      </a:cubicBezTo>
                      <a:cubicBezTo>
                        <a:pt x="331" y="118"/>
                        <a:pt x="361" y="116"/>
                        <a:pt x="388" y="99"/>
                      </a:cubicBezTo>
                      <a:cubicBezTo>
                        <a:pt x="464" y="53"/>
                        <a:pt x="321" y="51"/>
                        <a:pt x="282" y="42"/>
                      </a:cubicBezTo>
                      <a:cubicBezTo>
                        <a:pt x="239" y="30"/>
                        <a:pt x="196" y="0"/>
                        <a:pt x="148" y="4"/>
                      </a:cubicBezTo>
                      <a:cubicBezTo>
                        <a:pt x="109" y="6"/>
                        <a:pt x="60" y="68"/>
                        <a:pt x="34" y="5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75" name="Freeform 664">
                  <a:extLst>
                    <a:ext uri="{FF2B5EF4-FFF2-40B4-BE49-F238E27FC236}">
                      <a16:creationId xmlns:a16="http://schemas.microsoft.com/office/drawing/2014/main" id="{31B3B325-AC31-DFD8-CF46-AAE8FC9D5A57}"/>
                    </a:ext>
                  </a:extLst>
                </p:cNvPr>
                <p:cNvSpPr>
                  <a:spLocks/>
                </p:cNvSpPr>
                <p:nvPr/>
              </p:nvSpPr>
              <p:spPr bwMode="auto">
                <a:xfrm>
                  <a:off x="1037" y="2899"/>
                  <a:ext cx="94" cy="55"/>
                </a:xfrm>
                <a:custGeom>
                  <a:avLst/>
                  <a:gdLst>
                    <a:gd name="T0" fmla="*/ 3 w 278"/>
                    <a:gd name="T1" fmla="*/ 0 h 161"/>
                    <a:gd name="T2" fmla="*/ 0 w 278"/>
                    <a:gd name="T3" fmla="*/ 2 h 161"/>
                    <a:gd name="T4" fmla="*/ 1 w 278"/>
                    <a:gd name="T5" fmla="*/ 5 h 161"/>
                    <a:gd name="T6" fmla="*/ 2 w 278"/>
                    <a:gd name="T7" fmla="*/ 5 h 161"/>
                    <a:gd name="T8" fmla="*/ 3 w 278"/>
                    <a:gd name="T9" fmla="*/ 3 h 161"/>
                    <a:gd name="T10" fmla="*/ 6 w 278"/>
                    <a:gd name="T11" fmla="*/ 2 h 161"/>
                    <a:gd name="T12" fmla="*/ 11 w 278"/>
                    <a:gd name="T13" fmla="*/ 2 h 161"/>
                    <a:gd name="T14" fmla="*/ 4 w 278"/>
                    <a:gd name="T15" fmla="*/ 0 h 1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61">
                      <a:moveTo>
                        <a:pt x="93" y="4"/>
                      </a:moveTo>
                      <a:cubicBezTo>
                        <a:pt x="53" y="4"/>
                        <a:pt x="0" y="21"/>
                        <a:pt x="1" y="59"/>
                      </a:cubicBezTo>
                      <a:cubicBezTo>
                        <a:pt x="2" y="69"/>
                        <a:pt x="13" y="113"/>
                        <a:pt x="17" y="122"/>
                      </a:cubicBezTo>
                      <a:cubicBezTo>
                        <a:pt x="26" y="142"/>
                        <a:pt x="25" y="161"/>
                        <a:pt x="55" y="139"/>
                      </a:cubicBezTo>
                      <a:cubicBezTo>
                        <a:pt x="72" y="127"/>
                        <a:pt x="71" y="98"/>
                        <a:pt x="85" y="83"/>
                      </a:cubicBezTo>
                      <a:cubicBezTo>
                        <a:pt x="100" y="65"/>
                        <a:pt x="129" y="53"/>
                        <a:pt x="153" y="50"/>
                      </a:cubicBezTo>
                      <a:cubicBezTo>
                        <a:pt x="197" y="46"/>
                        <a:pt x="241" y="83"/>
                        <a:pt x="278" y="45"/>
                      </a:cubicBezTo>
                      <a:cubicBezTo>
                        <a:pt x="255" y="2"/>
                        <a:pt x="152" y="17"/>
                        <a:pt x="11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76" name="Freeform 665">
                  <a:extLst>
                    <a:ext uri="{FF2B5EF4-FFF2-40B4-BE49-F238E27FC236}">
                      <a16:creationId xmlns:a16="http://schemas.microsoft.com/office/drawing/2014/main" id="{7C776E19-ACB7-F35B-5E86-4C84EB5ADB7A}"/>
                    </a:ext>
                  </a:extLst>
                </p:cNvPr>
                <p:cNvSpPr>
                  <a:spLocks/>
                </p:cNvSpPr>
                <p:nvPr/>
              </p:nvSpPr>
              <p:spPr bwMode="auto">
                <a:xfrm>
                  <a:off x="1126" y="2987"/>
                  <a:ext cx="147" cy="122"/>
                </a:xfrm>
                <a:custGeom>
                  <a:avLst/>
                  <a:gdLst>
                    <a:gd name="T0" fmla="*/ 2 w 436"/>
                    <a:gd name="T1" fmla="*/ 5 h 359"/>
                    <a:gd name="T2" fmla="*/ 3 w 436"/>
                    <a:gd name="T3" fmla="*/ 12 h 359"/>
                    <a:gd name="T4" fmla="*/ 10 w 436"/>
                    <a:gd name="T5" fmla="*/ 14 h 359"/>
                    <a:gd name="T6" fmla="*/ 16 w 436"/>
                    <a:gd name="T7" fmla="*/ 10 h 359"/>
                    <a:gd name="T8" fmla="*/ 16 w 436"/>
                    <a:gd name="T9" fmla="*/ 6 h 359"/>
                    <a:gd name="T10" fmla="*/ 12 w 436"/>
                    <a:gd name="T11" fmla="*/ 7 h 359"/>
                    <a:gd name="T12" fmla="*/ 5 w 436"/>
                    <a:gd name="T13" fmla="*/ 4 h 3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6" h="359">
                      <a:moveTo>
                        <a:pt x="58" y="127"/>
                      </a:moveTo>
                      <a:cubicBezTo>
                        <a:pt x="0" y="170"/>
                        <a:pt x="55" y="257"/>
                        <a:pt x="93" y="291"/>
                      </a:cubicBezTo>
                      <a:cubicBezTo>
                        <a:pt x="143" y="334"/>
                        <a:pt x="197" y="359"/>
                        <a:pt x="265" y="355"/>
                      </a:cubicBezTo>
                      <a:cubicBezTo>
                        <a:pt x="342" y="350"/>
                        <a:pt x="389" y="321"/>
                        <a:pt x="412" y="246"/>
                      </a:cubicBezTo>
                      <a:cubicBezTo>
                        <a:pt x="420" y="220"/>
                        <a:pt x="436" y="170"/>
                        <a:pt x="403" y="154"/>
                      </a:cubicBezTo>
                      <a:cubicBezTo>
                        <a:pt x="367" y="136"/>
                        <a:pt x="361" y="194"/>
                        <a:pt x="321" y="181"/>
                      </a:cubicBezTo>
                      <a:cubicBezTo>
                        <a:pt x="288" y="171"/>
                        <a:pt x="170" y="0"/>
                        <a:pt x="138" y="9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77" name="Freeform 666">
                  <a:extLst>
                    <a:ext uri="{FF2B5EF4-FFF2-40B4-BE49-F238E27FC236}">
                      <a16:creationId xmlns:a16="http://schemas.microsoft.com/office/drawing/2014/main" id="{B85DE007-B77E-A6C8-9131-094ED4E15E70}"/>
                    </a:ext>
                  </a:extLst>
                </p:cNvPr>
                <p:cNvSpPr>
                  <a:spLocks/>
                </p:cNvSpPr>
                <p:nvPr/>
              </p:nvSpPr>
              <p:spPr bwMode="auto">
                <a:xfrm>
                  <a:off x="1206" y="2895"/>
                  <a:ext cx="144" cy="92"/>
                </a:xfrm>
                <a:custGeom>
                  <a:avLst/>
                  <a:gdLst>
                    <a:gd name="T0" fmla="*/ 6 w 428"/>
                    <a:gd name="T1" fmla="*/ 0 h 271"/>
                    <a:gd name="T2" fmla="*/ 4 w 428"/>
                    <a:gd name="T3" fmla="*/ 10 h 271"/>
                    <a:gd name="T4" fmla="*/ 11 w 428"/>
                    <a:gd name="T5" fmla="*/ 9 h 271"/>
                    <a:gd name="T6" fmla="*/ 16 w 428"/>
                    <a:gd name="T7" fmla="*/ 8 h 271"/>
                    <a:gd name="T8" fmla="*/ 10 w 428"/>
                    <a:gd name="T9" fmla="*/ 6 h 271"/>
                    <a:gd name="T10" fmla="*/ 7 w 428"/>
                    <a:gd name="T11" fmla="*/ 1 h 2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71">
                      <a:moveTo>
                        <a:pt x="168" y="0"/>
                      </a:moveTo>
                      <a:cubicBezTo>
                        <a:pt x="101" y="30"/>
                        <a:pt x="0" y="236"/>
                        <a:pt x="96" y="261"/>
                      </a:cubicBezTo>
                      <a:cubicBezTo>
                        <a:pt x="133" y="271"/>
                        <a:pt x="235" y="240"/>
                        <a:pt x="281" y="240"/>
                      </a:cubicBezTo>
                      <a:cubicBezTo>
                        <a:pt x="324" y="240"/>
                        <a:pt x="400" y="241"/>
                        <a:pt x="428" y="208"/>
                      </a:cubicBezTo>
                      <a:cubicBezTo>
                        <a:pt x="379" y="189"/>
                        <a:pt x="323" y="189"/>
                        <a:pt x="277" y="160"/>
                      </a:cubicBezTo>
                      <a:cubicBezTo>
                        <a:pt x="226" y="128"/>
                        <a:pt x="229" y="56"/>
                        <a:pt x="180" y="2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78" name="Freeform 667">
                  <a:extLst>
                    <a:ext uri="{FF2B5EF4-FFF2-40B4-BE49-F238E27FC236}">
                      <a16:creationId xmlns:a16="http://schemas.microsoft.com/office/drawing/2014/main" id="{46FCC322-352E-FC13-D825-8FDDC6A5CF3B}"/>
                    </a:ext>
                  </a:extLst>
                </p:cNvPr>
                <p:cNvSpPr>
                  <a:spLocks/>
                </p:cNvSpPr>
                <p:nvPr/>
              </p:nvSpPr>
              <p:spPr bwMode="auto">
                <a:xfrm>
                  <a:off x="1334" y="3018"/>
                  <a:ext cx="77" cy="44"/>
                </a:xfrm>
                <a:custGeom>
                  <a:avLst/>
                  <a:gdLst>
                    <a:gd name="T0" fmla="*/ 1 w 225"/>
                    <a:gd name="T1" fmla="*/ 1 h 131"/>
                    <a:gd name="T2" fmla="*/ 6 w 225"/>
                    <a:gd name="T3" fmla="*/ 5 h 131"/>
                    <a:gd name="T4" fmla="*/ 9 w 225"/>
                    <a:gd name="T5" fmla="*/ 0 h 131"/>
                    <a:gd name="T6" fmla="*/ 2 w 225"/>
                    <a:gd name="T7" fmla="*/ 2 h 1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5" h="131">
                      <a:moveTo>
                        <a:pt x="23" y="25"/>
                      </a:moveTo>
                      <a:cubicBezTo>
                        <a:pt x="0" y="74"/>
                        <a:pt x="104" y="131"/>
                        <a:pt x="145" y="122"/>
                      </a:cubicBezTo>
                      <a:cubicBezTo>
                        <a:pt x="187" y="113"/>
                        <a:pt x="225" y="41"/>
                        <a:pt x="220" y="0"/>
                      </a:cubicBezTo>
                      <a:cubicBezTo>
                        <a:pt x="178" y="9"/>
                        <a:pt x="103" y="75"/>
                        <a:pt x="56" y="4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79" name="Freeform 668">
                  <a:extLst>
                    <a:ext uri="{FF2B5EF4-FFF2-40B4-BE49-F238E27FC236}">
                      <a16:creationId xmlns:a16="http://schemas.microsoft.com/office/drawing/2014/main" id="{9E263B41-B5A5-53D3-C276-9564164FFBD7}"/>
                    </a:ext>
                  </a:extLst>
                </p:cNvPr>
                <p:cNvSpPr>
                  <a:spLocks/>
                </p:cNvSpPr>
                <p:nvPr/>
              </p:nvSpPr>
              <p:spPr bwMode="auto">
                <a:xfrm>
                  <a:off x="1422" y="2879"/>
                  <a:ext cx="86" cy="118"/>
                </a:xfrm>
                <a:custGeom>
                  <a:avLst/>
                  <a:gdLst>
                    <a:gd name="T0" fmla="*/ 7 w 255"/>
                    <a:gd name="T1" fmla="*/ 0 h 349"/>
                    <a:gd name="T2" fmla="*/ 5 w 255"/>
                    <a:gd name="T3" fmla="*/ 7 h 349"/>
                    <a:gd name="T4" fmla="*/ 3 w 255"/>
                    <a:gd name="T5" fmla="*/ 9 h 349"/>
                    <a:gd name="T6" fmla="*/ 0 w 255"/>
                    <a:gd name="T7" fmla="*/ 11 h 349"/>
                    <a:gd name="T8" fmla="*/ 6 w 255"/>
                    <a:gd name="T9" fmla="*/ 14 h 349"/>
                    <a:gd name="T10" fmla="*/ 8 w 255"/>
                    <a:gd name="T11" fmla="*/ 6 h 349"/>
                    <a:gd name="T12" fmla="*/ 10 w 255"/>
                    <a:gd name="T13" fmla="*/ 3 h 349"/>
                    <a:gd name="T14" fmla="*/ 7 w 255"/>
                    <a:gd name="T15" fmla="*/ 0 h 3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5" h="349">
                      <a:moveTo>
                        <a:pt x="185" y="0"/>
                      </a:moveTo>
                      <a:cubicBezTo>
                        <a:pt x="190" y="60"/>
                        <a:pt x="162" y="130"/>
                        <a:pt x="127" y="178"/>
                      </a:cubicBezTo>
                      <a:cubicBezTo>
                        <a:pt x="110" y="201"/>
                        <a:pt x="92" y="226"/>
                        <a:pt x="71" y="244"/>
                      </a:cubicBezTo>
                      <a:cubicBezTo>
                        <a:pt x="49" y="263"/>
                        <a:pt x="13" y="275"/>
                        <a:pt x="0" y="298"/>
                      </a:cubicBezTo>
                      <a:cubicBezTo>
                        <a:pt x="43" y="325"/>
                        <a:pt x="99" y="349"/>
                        <a:pt x="150" y="345"/>
                      </a:cubicBezTo>
                      <a:cubicBezTo>
                        <a:pt x="147" y="278"/>
                        <a:pt x="194" y="223"/>
                        <a:pt x="222" y="167"/>
                      </a:cubicBezTo>
                      <a:cubicBezTo>
                        <a:pt x="232" y="145"/>
                        <a:pt x="255" y="104"/>
                        <a:pt x="252" y="80"/>
                      </a:cubicBezTo>
                      <a:cubicBezTo>
                        <a:pt x="248" y="48"/>
                        <a:pt x="210" y="37"/>
                        <a:pt x="193" y="13"/>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80" name="Freeform 669">
                  <a:extLst>
                    <a:ext uri="{FF2B5EF4-FFF2-40B4-BE49-F238E27FC236}">
                      <a16:creationId xmlns:a16="http://schemas.microsoft.com/office/drawing/2014/main" id="{6DFF6EE1-0714-8DA7-D7A4-2635C655B69C}"/>
                    </a:ext>
                  </a:extLst>
                </p:cNvPr>
                <p:cNvSpPr>
                  <a:spLocks/>
                </p:cNvSpPr>
                <p:nvPr/>
              </p:nvSpPr>
              <p:spPr bwMode="auto">
                <a:xfrm>
                  <a:off x="1389" y="2805"/>
                  <a:ext cx="151" cy="130"/>
                </a:xfrm>
                <a:custGeom>
                  <a:avLst/>
                  <a:gdLst>
                    <a:gd name="T0" fmla="*/ 5 w 449"/>
                    <a:gd name="T1" fmla="*/ 0 h 384"/>
                    <a:gd name="T2" fmla="*/ 0 w 449"/>
                    <a:gd name="T3" fmla="*/ 5 h 384"/>
                    <a:gd name="T4" fmla="*/ 2 w 449"/>
                    <a:gd name="T5" fmla="*/ 6 h 384"/>
                    <a:gd name="T6" fmla="*/ 6 w 449"/>
                    <a:gd name="T7" fmla="*/ 7 h 384"/>
                    <a:gd name="T8" fmla="*/ 12 w 449"/>
                    <a:gd name="T9" fmla="*/ 9 h 384"/>
                    <a:gd name="T10" fmla="*/ 16 w 449"/>
                    <a:gd name="T11" fmla="*/ 15 h 384"/>
                    <a:gd name="T12" fmla="*/ 15 w 449"/>
                    <a:gd name="T13" fmla="*/ 6 h 384"/>
                    <a:gd name="T14" fmla="*/ 12 w 449"/>
                    <a:gd name="T15" fmla="*/ 4 h 384"/>
                    <a:gd name="T16" fmla="*/ 8 w 449"/>
                    <a:gd name="T17" fmla="*/ 2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9" h="384">
                      <a:moveTo>
                        <a:pt x="132" y="0"/>
                      </a:moveTo>
                      <a:cubicBezTo>
                        <a:pt x="72" y="8"/>
                        <a:pt x="11" y="59"/>
                        <a:pt x="5" y="122"/>
                      </a:cubicBezTo>
                      <a:cubicBezTo>
                        <a:pt x="0" y="173"/>
                        <a:pt x="16" y="170"/>
                        <a:pt x="56" y="164"/>
                      </a:cubicBezTo>
                      <a:cubicBezTo>
                        <a:pt x="93" y="159"/>
                        <a:pt x="118" y="167"/>
                        <a:pt x="153" y="172"/>
                      </a:cubicBezTo>
                      <a:cubicBezTo>
                        <a:pt x="213" y="180"/>
                        <a:pt x="283" y="203"/>
                        <a:pt x="330" y="244"/>
                      </a:cubicBezTo>
                      <a:cubicBezTo>
                        <a:pt x="379" y="285"/>
                        <a:pt x="402" y="337"/>
                        <a:pt x="435" y="384"/>
                      </a:cubicBezTo>
                      <a:cubicBezTo>
                        <a:pt x="449" y="352"/>
                        <a:pt x="431" y="182"/>
                        <a:pt x="403" y="156"/>
                      </a:cubicBezTo>
                      <a:cubicBezTo>
                        <a:pt x="380" y="135"/>
                        <a:pt x="334" y="131"/>
                        <a:pt x="305" y="114"/>
                      </a:cubicBezTo>
                      <a:cubicBezTo>
                        <a:pt x="275" y="96"/>
                        <a:pt x="235" y="72"/>
                        <a:pt x="212" y="4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81" name="Freeform 670">
                  <a:extLst>
                    <a:ext uri="{FF2B5EF4-FFF2-40B4-BE49-F238E27FC236}">
                      <a16:creationId xmlns:a16="http://schemas.microsoft.com/office/drawing/2014/main" id="{7B8D27A6-F23F-4369-1DEE-006B5CFE025A}"/>
                    </a:ext>
                  </a:extLst>
                </p:cNvPr>
                <p:cNvSpPr>
                  <a:spLocks/>
                </p:cNvSpPr>
                <p:nvPr/>
              </p:nvSpPr>
              <p:spPr bwMode="auto">
                <a:xfrm>
                  <a:off x="1634" y="3027"/>
                  <a:ext cx="161" cy="89"/>
                </a:xfrm>
                <a:custGeom>
                  <a:avLst/>
                  <a:gdLst>
                    <a:gd name="T0" fmla="*/ 4 w 476"/>
                    <a:gd name="T1" fmla="*/ 3 h 261"/>
                    <a:gd name="T2" fmla="*/ 1 w 476"/>
                    <a:gd name="T3" fmla="*/ 10 h 261"/>
                    <a:gd name="T4" fmla="*/ 13 w 476"/>
                    <a:gd name="T5" fmla="*/ 9 h 261"/>
                    <a:gd name="T6" fmla="*/ 18 w 476"/>
                    <a:gd name="T7" fmla="*/ 8 h 261"/>
                    <a:gd name="T8" fmla="*/ 16 w 476"/>
                    <a:gd name="T9" fmla="*/ 3 h 261"/>
                    <a:gd name="T10" fmla="*/ 10 w 476"/>
                    <a:gd name="T11" fmla="*/ 4 h 261"/>
                    <a:gd name="T12" fmla="*/ 6 w 476"/>
                    <a:gd name="T13" fmla="*/ 0 h 2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6" h="261">
                      <a:moveTo>
                        <a:pt x="96" y="76"/>
                      </a:moveTo>
                      <a:cubicBezTo>
                        <a:pt x="121" y="143"/>
                        <a:pt x="0" y="193"/>
                        <a:pt x="29" y="261"/>
                      </a:cubicBezTo>
                      <a:cubicBezTo>
                        <a:pt x="105" y="213"/>
                        <a:pt x="235" y="228"/>
                        <a:pt x="323" y="223"/>
                      </a:cubicBezTo>
                      <a:cubicBezTo>
                        <a:pt x="367" y="221"/>
                        <a:pt x="435" y="230"/>
                        <a:pt x="455" y="188"/>
                      </a:cubicBezTo>
                      <a:cubicBezTo>
                        <a:pt x="476" y="147"/>
                        <a:pt x="442" y="93"/>
                        <a:pt x="407" y="65"/>
                      </a:cubicBezTo>
                      <a:cubicBezTo>
                        <a:pt x="404" y="125"/>
                        <a:pt x="303" y="132"/>
                        <a:pt x="260" y="115"/>
                      </a:cubicBezTo>
                      <a:cubicBezTo>
                        <a:pt x="227" y="102"/>
                        <a:pt x="134" y="37"/>
                        <a:pt x="167"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82" name="Freeform 671">
                  <a:extLst>
                    <a:ext uri="{FF2B5EF4-FFF2-40B4-BE49-F238E27FC236}">
                      <a16:creationId xmlns:a16="http://schemas.microsoft.com/office/drawing/2014/main" id="{4873C65C-78F4-473C-1069-3D7610E050A9}"/>
                    </a:ext>
                  </a:extLst>
                </p:cNvPr>
                <p:cNvSpPr>
                  <a:spLocks/>
                </p:cNvSpPr>
                <p:nvPr/>
              </p:nvSpPr>
              <p:spPr bwMode="auto">
                <a:xfrm>
                  <a:off x="1846" y="2919"/>
                  <a:ext cx="177" cy="162"/>
                </a:xfrm>
                <a:custGeom>
                  <a:avLst/>
                  <a:gdLst>
                    <a:gd name="T0" fmla="*/ 1 w 526"/>
                    <a:gd name="T1" fmla="*/ 5 h 479"/>
                    <a:gd name="T2" fmla="*/ 1 w 526"/>
                    <a:gd name="T3" fmla="*/ 12 h 479"/>
                    <a:gd name="T4" fmla="*/ 7 w 526"/>
                    <a:gd name="T5" fmla="*/ 17 h 479"/>
                    <a:gd name="T6" fmla="*/ 9 w 526"/>
                    <a:gd name="T7" fmla="*/ 18 h 479"/>
                    <a:gd name="T8" fmla="*/ 12 w 526"/>
                    <a:gd name="T9" fmla="*/ 16 h 479"/>
                    <a:gd name="T10" fmla="*/ 11 w 526"/>
                    <a:gd name="T11" fmla="*/ 13 h 479"/>
                    <a:gd name="T12" fmla="*/ 10 w 526"/>
                    <a:gd name="T13" fmla="*/ 9 h 479"/>
                    <a:gd name="T14" fmla="*/ 12 w 526"/>
                    <a:gd name="T15" fmla="*/ 6 h 479"/>
                    <a:gd name="T16" fmla="*/ 15 w 526"/>
                    <a:gd name="T17" fmla="*/ 8 h 479"/>
                    <a:gd name="T18" fmla="*/ 20 w 526"/>
                    <a:gd name="T19" fmla="*/ 10 h 479"/>
                    <a:gd name="T20" fmla="*/ 16 w 526"/>
                    <a:gd name="T21" fmla="*/ 4 h 479"/>
                    <a:gd name="T22" fmla="*/ 11 w 526"/>
                    <a:gd name="T23" fmla="*/ 0 h 479"/>
                    <a:gd name="T24" fmla="*/ 4 w 526"/>
                    <a:gd name="T25" fmla="*/ 4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6" h="479">
                      <a:moveTo>
                        <a:pt x="36" y="119"/>
                      </a:moveTo>
                      <a:cubicBezTo>
                        <a:pt x="25" y="163"/>
                        <a:pt x="0" y="259"/>
                        <a:pt x="20" y="309"/>
                      </a:cubicBezTo>
                      <a:cubicBezTo>
                        <a:pt x="45" y="370"/>
                        <a:pt x="131" y="394"/>
                        <a:pt x="178" y="432"/>
                      </a:cubicBezTo>
                      <a:cubicBezTo>
                        <a:pt x="208" y="455"/>
                        <a:pt x="213" y="479"/>
                        <a:pt x="251" y="461"/>
                      </a:cubicBezTo>
                      <a:cubicBezTo>
                        <a:pt x="264" y="454"/>
                        <a:pt x="311" y="414"/>
                        <a:pt x="318" y="401"/>
                      </a:cubicBezTo>
                      <a:cubicBezTo>
                        <a:pt x="336" y="370"/>
                        <a:pt x="305" y="355"/>
                        <a:pt x="292" y="322"/>
                      </a:cubicBezTo>
                      <a:cubicBezTo>
                        <a:pt x="282" y="297"/>
                        <a:pt x="270" y="261"/>
                        <a:pt x="272" y="237"/>
                      </a:cubicBezTo>
                      <a:cubicBezTo>
                        <a:pt x="273" y="217"/>
                        <a:pt x="293" y="160"/>
                        <a:pt x="314" y="153"/>
                      </a:cubicBezTo>
                      <a:cubicBezTo>
                        <a:pt x="344" y="141"/>
                        <a:pt x="385" y="188"/>
                        <a:pt x="403" y="207"/>
                      </a:cubicBezTo>
                      <a:cubicBezTo>
                        <a:pt x="438" y="246"/>
                        <a:pt x="487" y="340"/>
                        <a:pt x="509" y="250"/>
                      </a:cubicBezTo>
                      <a:cubicBezTo>
                        <a:pt x="526" y="179"/>
                        <a:pt x="486" y="146"/>
                        <a:pt x="435" y="103"/>
                      </a:cubicBezTo>
                      <a:cubicBezTo>
                        <a:pt x="393" y="68"/>
                        <a:pt x="340" y="15"/>
                        <a:pt x="285" y="9"/>
                      </a:cubicBezTo>
                      <a:cubicBezTo>
                        <a:pt x="195" y="0"/>
                        <a:pt x="178" y="96"/>
                        <a:pt x="99" y="11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83" name="Freeform 672">
                  <a:extLst>
                    <a:ext uri="{FF2B5EF4-FFF2-40B4-BE49-F238E27FC236}">
                      <a16:creationId xmlns:a16="http://schemas.microsoft.com/office/drawing/2014/main" id="{23FBB175-623B-2A4E-9239-7E0D769EFE68}"/>
                    </a:ext>
                  </a:extLst>
                </p:cNvPr>
                <p:cNvSpPr>
                  <a:spLocks/>
                </p:cNvSpPr>
                <p:nvPr/>
              </p:nvSpPr>
              <p:spPr bwMode="auto">
                <a:xfrm>
                  <a:off x="1665" y="2728"/>
                  <a:ext cx="395" cy="194"/>
                </a:xfrm>
                <a:custGeom>
                  <a:avLst/>
                  <a:gdLst>
                    <a:gd name="T0" fmla="*/ 15 w 1168"/>
                    <a:gd name="T1" fmla="*/ 9 h 574"/>
                    <a:gd name="T2" fmla="*/ 21 w 1168"/>
                    <a:gd name="T3" fmla="*/ 7 h 574"/>
                    <a:gd name="T4" fmla="*/ 21 w 1168"/>
                    <a:gd name="T5" fmla="*/ 3 h 574"/>
                    <a:gd name="T6" fmla="*/ 24 w 1168"/>
                    <a:gd name="T7" fmla="*/ 1 h 574"/>
                    <a:gd name="T8" fmla="*/ 31 w 1168"/>
                    <a:gd name="T9" fmla="*/ 1 h 574"/>
                    <a:gd name="T10" fmla="*/ 35 w 1168"/>
                    <a:gd name="T11" fmla="*/ 5 h 574"/>
                    <a:gd name="T12" fmla="*/ 43 w 1168"/>
                    <a:gd name="T13" fmla="*/ 6 h 574"/>
                    <a:gd name="T14" fmla="*/ 45 w 1168"/>
                    <a:gd name="T15" fmla="*/ 13 h 574"/>
                    <a:gd name="T16" fmla="*/ 40 w 1168"/>
                    <a:gd name="T17" fmla="*/ 18 h 574"/>
                    <a:gd name="T18" fmla="*/ 37 w 1168"/>
                    <a:gd name="T19" fmla="*/ 16 h 574"/>
                    <a:gd name="T20" fmla="*/ 38 w 1168"/>
                    <a:gd name="T21" fmla="*/ 12 h 574"/>
                    <a:gd name="T22" fmla="*/ 26 w 1168"/>
                    <a:gd name="T23" fmla="*/ 7 h 574"/>
                    <a:gd name="T24" fmla="*/ 21 w 1168"/>
                    <a:gd name="T25" fmla="*/ 11 h 574"/>
                    <a:gd name="T26" fmla="*/ 20 w 1168"/>
                    <a:gd name="T27" fmla="*/ 20 h 574"/>
                    <a:gd name="T28" fmla="*/ 17 w 1168"/>
                    <a:gd name="T29" fmla="*/ 21 h 574"/>
                    <a:gd name="T30" fmla="*/ 14 w 1168"/>
                    <a:gd name="T31" fmla="*/ 22 h 574"/>
                    <a:gd name="T32" fmla="*/ 13 w 1168"/>
                    <a:gd name="T33" fmla="*/ 18 h 574"/>
                    <a:gd name="T34" fmla="*/ 7 w 1168"/>
                    <a:gd name="T35" fmla="*/ 17 h 574"/>
                    <a:gd name="T36" fmla="*/ 1 w 1168"/>
                    <a:gd name="T37" fmla="*/ 17 h 574"/>
                    <a:gd name="T38" fmla="*/ 6 w 1168"/>
                    <a:gd name="T39" fmla="*/ 13 h 574"/>
                    <a:gd name="T40" fmla="*/ 11 w 1168"/>
                    <a:gd name="T41" fmla="*/ 8 h 574"/>
                    <a:gd name="T42" fmla="*/ 15 w 1168"/>
                    <a:gd name="T43" fmla="*/ 4 h 574"/>
                    <a:gd name="T44" fmla="*/ 18 w 1168"/>
                    <a:gd name="T45" fmla="*/ 4 h 574"/>
                    <a:gd name="T46" fmla="*/ 16 w 1168"/>
                    <a:gd name="T47" fmla="*/ 8 h 5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68" h="574">
                      <a:moveTo>
                        <a:pt x="396" y="225"/>
                      </a:moveTo>
                      <a:cubicBezTo>
                        <a:pt x="418" y="294"/>
                        <a:pt x="536" y="232"/>
                        <a:pt x="552" y="187"/>
                      </a:cubicBezTo>
                      <a:cubicBezTo>
                        <a:pt x="565" y="151"/>
                        <a:pt x="543" y="123"/>
                        <a:pt x="551" y="93"/>
                      </a:cubicBezTo>
                      <a:cubicBezTo>
                        <a:pt x="558" y="70"/>
                        <a:pt x="589" y="47"/>
                        <a:pt x="612" y="36"/>
                      </a:cubicBezTo>
                      <a:cubicBezTo>
                        <a:pt x="652" y="18"/>
                        <a:pt x="757" y="0"/>
                        <a:pt x="798" y="17"/>
                      </a:cubicBezTo>
                      <a:cubicBezTo>
                        <a:pt x="857" y="43"/>
                        <a:pt x="853" y="116"/>
                        <a:pt x="913" y="133"/>
                      </a:cubicBezTo>
                      <a:cubicBezTo>
                        <a:pt x="970" y="150"/>
                        <a:pt x="1063" y="121"/>
                        <a:pt x="1111" y="163"/>
                      </a:cubicBezTo>
                      <a:cubicBezTo>
                        <a:pt x="1146" y="193"/>
                        <a:pt x="1168" y="301"/>
                        <a:pt x="1158" y="342"/>
                      </a:cubicBezTo>
                      <a:cubicBezTo>
                        <a:pt x="1143" y="401"/>
                        <a:pt x="1071" y="438"/>
                        <a:pt x="1020" y="452"/>
                      </a:cubicBezTo>
                      <a:cubicBezTo>
                        <a:pt x="962" y="469"/>
                        <a:pt x="1009" y="401"/>
                        <a:pt x="950" y="410"/>
                      </a:cubicBezTo>
                      <a:cubicBezTo>
                        <a:pt x="935" y="412"/>
                        <a:pt x="1014" y="355"/>
                        <a:pt x="978" y="317"/>
                      </a:cubicBezTo>
                      <a:cubicBezTo>
                        <a:pt x="921" y="257"/>
                        <a:pt x="739" y="202"/>
                        <a:pt x="676" y="179"/>
                      </a:cubicBezTo>
                      <a:cubicBezTo>
                        <a:pt x="606" y="153"/>
                        <a:pt x="560" y="286"/>
                        <a:pt x="532" y="283"/>
                      </a:cubicBezTo>
                      <a:cubicBezTo>
                        <a:pt x="487" y="278"/>
                        <a:pt x="555" y="514"/>
                        <a:pt x="515" y="524"/>
                      </a:cubicBezTo>
                      <a:cubicBezTo>
                        <a:pt x="493" y="529"/>
                        <a:pt x="470" y="536"/>
                        <a:pt x="447" y="542"/>
                      </a:cubicBezTo>
                      <a:cubicBezTo>
                        <a:pt x="423" y="548"/>
                        <a:pt x="380" y="574"/>
                        <a:pt x="360" y="561"/>
                      </a:cubicBezTo>
                      <a:cubicBezTo>
                        <a:pt x="335" y="545"/>
                        <a:pt x="346" y="498"/>
                        <a:pt x="342" y="473"/>
                      </a:cubicBezTo>
                      <a:cubicBezTo>
                        <a:pt x="328" y="384"/>
                        <a:pt x="251" y="400"/>
                        <a:pt x="189" y="426"/>
                      </a:cubicBezTo>
                      <a:cubicBezTo>
                        <a:pt x="140" y="447"/>
                        <a:pt x="67" y="497"/>
                        <a:pt x="37" y="427"/>
                      </a:cubicBezTo>
                      <a:cubicBezTo>
                        <a:pt x="0" y="340"/>
                        <a:pt x="110" y="342"/>
                        <a:pt x="165" y="334"/>
                      </a:cubicBezTo>
                      <a:cubicBezTo>
                        <a:pt x="243" y="323"/>
                        <a:pt x="271" y="289"/>
                        <a:pt x="283" y="212"/>
                      </a:cubicBezTo>
                      <a:cubicBezTo>
                        <a:pt x="293" y="140"/>
                        <a:pt x="325" y="107"/>
                        <a:pt x="397" y="99"/>
                      </a:cubicBezTo>
                      <a:cubicBezTo>
                        <a:pt x="416" y="97"/>
                        <a:pt x="439" y="96"/>
                        <a:pt x="455" y="104"/>
                      </a:cubicBezTo>
                      <a:cubicBezTo>
                        <a:pt x="425" y="137"/>
                        <a:pt x="396" y="163"/>
                        <a:pt x="401" y="21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84" name="Freeform 673">
                  <a:extLst>
                    <a:ext uri="{FF2B5EF4-FFF2-40B4-BE49-F238E27FC236}">
                      <a16:creationId xmlns:a16="http://schemas.microsoft.com/office/drawing/2014/main" id="{BC8CBD83-12CF-6185-8C62-6E4489128A62}"/>
                    </a:ext>
                  </a:extLst>
                </p:cNvPr>
                <p:cNvSpPr>
                  <a:spLocks/>
                </p:cNvSpPr>
                <p:nvPr/>
              </p:nvSpPr>
              <p:spPr bwMode="auto">
                <a:xfrm>
                  <a:off x="1477" y="2618"/>
                  <a:ext cx="291" cy="148"/>
                </a:xfrm>
                <a:custGeom>
                  <a:avLst/>
                  <a:gdLst>
                    <a:gd name="T0" fmla="*/ 2 w 860"/>
                    <a:gd name="T1" fmla="*/ 3 h 436"/>
                    <a:gd name="T2" fmla="*/ 9 w 860"/>
                    <a:gd name="T3" fmla="*/ 6 h 436"/>
                    <a:gd name="T4" fmla="*/ 13 w 860"/>
                    <a:gd name="T5" fmla="*/ 12 h 436"/>
                    <a:gd name="T6" fmla="*/ 15 w 860"/>
                    <a:gd name="T7" fmla="*/ 15 h 436"/>
                    <a:gd name="T8" fmla="*/ 16 w 860"/>
                    <a:gd name="T9" fmla="*/ 16 h 436"/>
                    <a:gd name="T10" fmla="*/ 17 w 860"/>
                    <a:gd name="T11" fmla="*/ 16 h 436"/>
                    <a:gd name="T12" fmla="*/ 20 w 860"/>
                    <a:gd name="T13" fmla="*/ 17 h 436"/>
                    <a:gd name="T14" fmla="*/ 23 w 860"/>
                    <a:gd name="T15" fmla="*/ 15 h 436"/>
                    <a:gd name="T16" fmla="*/ 27 w 860"/>
                    <a:gd name="T17" fmla="*/ 13 h 436"/>
                    <a:gd name="T18" fmla="*/ 32 w 860"/>
                    <a:gd name="T19" fmla="*/ 10 h 436"/>
                    <a:gd name="T20" fmla="*/ 33 w 860"/>
                    <a:gd name="T21" fmla="*/ 7 h 436"/>
                    <a:gd name="T22" fmla="*/ 32 w 860"/>
                    <a:gd name="T23" fmla="*/ 5 h 436"/>
                    <a:gd name="T24" fmla="*/ 27 w 860"/>
                    <a:gd name="T25" fmla="*/ 3 h 436"/>
                    <a:gd name="T26" fmla="*/ 26 w 860"/>
                    <a:gd name="T27" fmla="*/ 8 h 436"/>
                    <a:gd name="T28" fmla="*/ 23 w 860"/>
                    <a:gd name="T29" fmla="*/ 6 h 436"/>
                    <a:gd name="T30" fmla="*/ 22 w 860"/>
                    <a:gd name="T31" fmla="*/ 4 h 436"/>
                    <a:gd name="T32" fmla="*/ 18 w 860"/>
                    <a:gd name="T33" fmla="*/ 5 h 436"/>
                    <a:gd name="T34" fmla="*/ 17 w 860"/>
                    <a:gd name="T35" fmla="*/ 5 h 436"/>
                    <a:gd name="T36" fmla="*/ 16 w 860"/>
                    <a:gd name="T37" fmla="*/ 3 h 436"/>
                    <a:gd name="T38" fmla="*/ 12 w 860"/>
                    <a:gd name="T39" fmla="*/ 4 h 436"/>
                    <a:gd name="T40" fmla="*/ 8 w 860"/>
                    <a:gd name="T41" fmla="*/ 4 h 436"/>
                    <a:gd name="T42" fmla="*/ 0 w 860"/>
                    <a:gd name="T43" fmla="*/ 0 h 4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0" h="436">
                      <a:moveTo>
                        <a:pt x="55" y="89"/>
                      </a:moveTo>
                      <a:cubicBezTo>
                        <a:pt x="76" y="165"/>
                        <a:pt x="183" y="126"/>
                        <a:pt x="232" y="152"/>
                      </a:cubicBezTo>
                      <a:cubicBezTo>
                        <a:pt x="295" y="185"/>
                        <a:pt x="307" y="250"/>
                        <a:pt x="334" y="307"/>
                      </a:cubicBezTo>
                      <a:cubicBezTo>
                        <a:pt x="345" y="330"/>
                        <a:pt x="365" y="362"/>
                        <a:pt x="381" y="384"/>
                      </a:cubicBezTo>
                      <a:cubicBezTo>
                        <a:pt x="397" y="406"/>
                        <a:pt x="379" y="401"/>
                        <a:pt x="408" y="408"/>
                      </a:cubicBezTo>
                      <a:cubicBezTo>
                        <a:pt x="422" y="411"/>
                        <a:pt x="433" y="396"/>
                        <a:pt x="450" y="401"/>
                      </a:cubicBezTo>
                      <a:cubicBezTo>
                        <a:pt x="482" y="411"/>
                        <a:pt x="486" y="436"/>
                        <a:pt x="523" y="434"/>
                      </a:cubicBezTo>
                      <a:cubicBezTo>
                        <a:pt x="556" y="432"/>
                        <a:pt x="578" y="414"/>
                        <a:pt x="598" y="387"/>
                      </a:cubicBezTo>
                      <a:cubicBezTo>
                        <a:pt x="634" y="338"/>
                        <a:pt x="651" y="342"/>
                        <a:pt x="707" y="324"/>
                      </a:cubicBezTo>
                      <a:cubicBezTo>
                        <a:pt x="742" y="312"/>
                        <a:pt x="793" y="279"/>
                        <a:pt x="822" y="252"/>
                      </a:cubicBezTo>
                      <a:cubicBezTo>
                        <a:pt x="836" y="239"/>
                        <a:pt x="853" y="214"/>
                        <a:pt x="856" y="194"/>
                      </a:cubicBezTo>
                      <a:cubicBezTo>
                        <a:pt x="860" y="160"/>
                        <a:pt x="849" y="159"/>
                        <a:pt x="822" y="138"/>
                      </a:cubicBezTo>
                      <a:cubicBezTo>
                        <a:pt x="775" y="102"/>
                        <a:pt x="753" y="68"/>
                        <a:pt x="692" y="69"/>
                      </a:cubicBezTo>
                      <a:cubicBezTo>
                        <a:pt x="737" y="121"/>
                        <a:pt x="739" y="172"/>
                        <a:pt x="670" y="198"/>
                      </a:cubicBezTo>
                      <a:cubicBezTo>
                        <a:pt x="636" y="212"/>
                        <a:pt x="612" y="206"/>
                        <a:pt x="598" y="169"/>
                      </a:cubicBezTo>
                      <a:cubicBezTo>
                        <a:pt x="584" y="129"/>
                        <a:pt x="613" y="104"/>
                        <a:pt x="564" y="109"/>
                      </a:cubicBezTo>
                      <a:cubicBezTo>
                        <a:pt x="532" y="112"/>
                        <a:pt x="511" y="141"/>
                        <a:pt x="477" y="139"/>
                      </a:cubicBezTo>
                      <a:cubicBezTo>
                        <a:pt x="452" y="138"/>
                        <a:pt x="448" y="134"/>
                        <a:pt x="430" y="118"/>
                      </a:cubicBezTo>
                      <a:cubicBezTo>
                        <a:pt x="424" y="113"/>
                        <a:pt x="406" y="85"/>
                        <a:pt x="404" y="84"/>
                      </a:cubicBezTo>
                      <a:cubicBezTo>
                        <a:pt x="376" y="70"/>
                        <a:pt x="345" y="101"/>
                        <a:pt x="317" y="106"/>
                      </a:cubicBezTo>
                      <a:cubicBezTo>
                        <a:pt x="282" y="112"/>
                        <a:pt x="251" y="99"/>
                        <a:pt x="219" y="90"/>
                      </a:cubicBezTo>
                      <a:cubicBezTo>
                        <a:pt x="168" y="76"/>
                        <a:pt x="0" y="81"/>
                        <a:pt x="1"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85" name="Freeform 674">
                  <a:extLst>
                    <a:ext uri="{FF2B5EF4-FFF2-40B4-BE49-F238E27FC236}">
                      <a16:creationId xmlns:a16="http://schemas.microsoft.com/office/drawing/2014/main" id="{835C036B-A974-E088-AB6F-2AD669C3E71B}"/>
                    </a:ext>
                  </a:extLst>
                </p:cNvPr>
                <p:cNvSpPr>
                  <a:spLocks/>
                </p:cNvSpPr>
                <p:nvPr/>
              </p:nvSpPr>
              <p:spPr bwMode="auto">
                <a:xfrm>
                  <a:off x="1647" y="2520"/>
                  <a:ext cx="130" cy="102"/>
                </a:xfrm>
                <a:custGeom>
                  <a:avLst/>
                  <a:gdLst>
                    <a:gd name="T0" fmla="*/ 0 w 383"/>
                    <a:gd name="T1" fmla="*/ 12 h 299"/>
                    <a:gd name="T2" fmla="*/ 5 w 383"/>
                    <a:gd name="T3" fmla="*/ 11 h 299"/>
                    <a:gd name="T4" fmla="*/ 8 w 383"/>
                    <a:gd name="T5" fmla="*/ 8 h 299"/>
                    <a:gd name="T6" fmla="*/ 14 w 383"/>
                    <a:gd name="T7" fmla="*/ 5 h 299"/>
                    <a:gd name="T8" fmla="*/ 8 w 383"/>
                    <a:gd name="T9" fmla="*/ 4 h 299"/>
                    <a:gd name="T10" fmla="*/ 5 w 383"/>
                    <a:gd name="T11" fmla="*/ 9 h 299"/>
                    <a:gd name="T12" fmla="*/ 0 w 383"/>
                    <a:gd name="T13" fmla="*/ 12 h 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3" h="299">
                      <a:moveTo>
                        <a:pt x="0" y="299"/>
                      </a:moveTo>
                      <a:cubicBezTo>
                        <a:pt x="40" y="285"/>
                        <a:pt x="86" y="283"/>
                        <a:pt x="126" y="278"/>
                      </a:cubicBezTo>
                      <a:cubicBezTo>
                        <a:pt x="179" y="271"/>
                        <a:pt x="175" y="251"/>
                        <a:pt x="201" y="205"/>
                      </a:cubicBezTo>
                      <a:cubicBezTo>
                        <a:pt x="225" y="163"/>
                        <a:pt x="341" y="24"/>
                        <a:pt x="369" y="130"/>
                      </a:cubicBezTo>
                      <a:cubicBezTo>
                        <a:pt x="383" y="0"/>
                        <a:pt x="250" y="29"/>
                        <a:pt x="197" y="104"/>
                      </a:cubicBezTo>
                      <a:cubicBezTo>
                        <a:pt x="169" y="143"/>
                        <a:pt x="161" y="181"/>
                        <a:pt x="127" y="216"/>
                      </a:cubicBezTo>
                      <a:cubicBezTo>
                        <a:pt x="93" y="251"/>
                        <a:pt x="46" y="271"/>
                        <a:pt x="12" y="29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86" name="Freeform 675">
                  <a:extLst>
                    <a:ext uri="{FF2B5EF4-FFF2-40B4-BE49-F238E27FC236}">
                      <a16:creationId xmlns:a16="http://schemas.microsoft.com/office/drawing/2014/main" id="{EC843337-EDDE-8A72-15C3-68C67E835714}"/>
                    </a:ext>
                  </a:extLst>
                </p:cNvPr>
                <p:cNvSpPr>
                  <a:spLocks/>
                </p:cNvSpPr>
                <p:nvPr/>
              </p:nvSpPr>
              <p:spPr bwMode="auto">
                <a:xfrm>
                  <a:off x="1787" y="2651"/>
                  <a:ext cx="113" cy="89"/>
                </a:xfrm>
                <a:custGeom>
                  <a:avLst/>
                  <a:gdLst>
                    <a:gd name="T0" fmla="*/ 1 w 334"/>
                    <a:gd name="T1" fmla="*/ 0 h 262"/>
                    <a:gd name="T2" fmla="*/ 4 w 334"/>
                    <a:gd name="T3" fmla="*/ 4 h 262"/>
                    <a:gd name="T4" fmla="*/ 6 w 334"/>
                    <a:gd name="T5" fmla="*/ 10 h 262"/>
                    <a:gd name="T6" fmla="*/ 9 w 334"/>
                    <a:gd name="T7" fmla="*/ 10 h 262"/>
                    <a:gd name="T8" fmla="*/ 13 w 334"/>
                    <a:gd name="T9" fmla="*/ 9 h 262"/>
                    <a:gd name="T10" fmla="*/ 9 w 334"/>
                    <a:gd name="T11" fmla="*/ 8 h 262"/>
                    <a:gd name="T12" fmla="*/ 8 w 334"/>
                    <a:gd name="T13" fmla="*/ 5 h 262"/>
                    <a:gd name="T14" fmla="*/ 5 w 334"/>
                    <a:gd name="T15" fmla="*/ 3 h 262"/>
                    <a:gd name="T16" fmla="*/ 1 w 334"/>
                    <a:gd name="T17" fmla="*/ 0 h 2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4" h="262">
                      <a:moveTo>
                        <a:pt x="15" y="0"/>
                      </a:moveTo>
                      <a:cubicBezTo>
                        <a:pt x="0" y="38"/>
                        <a:pt x="82" y="79"/>
                        <a:pt x="107" y="98"/>
                      </a:cubicBezTo>
                      <a:cubicBezTo>
                        <a:pt x="171" y="147"/>
                        <a:pt x="143" y="172"/>
                        <a:pt x="151" y="240"/>
                      </a:cubicBezTo>
                      <a:cubicBezTo>
                        <a:pt x="183" y="249"/>
                        <a:pt x="205" y="262"/>
                        <a:pt x="239" y="252"/>
                      </a:cubicBezTo>
                      <a:cubicBezTo>
                        <a:pt x="271" y="242"/>
                        <a:pt x="299" y="204"/>
                        <a:pt x="334" y="224"/>
                      </a:cubicBezTo>
                      <a:cubicBezTo>
                        <a:pt x="307" y="211"/>
                        <a:pt x="260" y="227"/>
                        <a:pt x="240" y="210"/>
                      </a:cubicBezTo>
                      <a:cubicBezTo>
                        <a:pt x="219" y="193"/>
                        <a:pt x="226" y="142"/>
                        <a:pt x="206" y="118"/>
                      </a:cubicBezTo>
                      <a:cubicBezTo>
                        <a:pt x="184" y="92"/>
                        <a:pt x="149" y="84"/>
                        <a:pt x="121" y="67"/>
                      </a:cubicBezTo>
                      <a:cubicBezTo>
                        <a:pt x="98" y="53"/>
                        <a:pt x="36" y="29"/>
                        <a:pt x="28" y="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87" name="Freeform 676">
                  <a:extLst>
                    <a:ext uri="{FF2B5EF4-FFF2-40B4-BE49-F238E27FC236}">
                      <a16:creationId xmlns:a16="http://schemas.microsoft.com/office/drawing/2014/main" id="{31EB14C2-A7B3-8643-8B64-26288E14DF3A}"/>
                    </a:ext>
                  </a:extLst>
                </p:cNvPr>
                <p:cNvSpPr>
                  <a:spLocks/>
                </p:cNvSpPr>
                <p:nvPr/>
              </p:nvSpPr>
              <p:spPr bwMode="auto">
                <a:xfrm>
                  <a:off x="1839" y="2585"/>
                  <a:ext cx="265" cy="156"/>
                </a:xfrm>
                <a:custGeom>
                  <a:avLst/>
                  <a:gdLst>
                    <a:gd name="T0" fmla="*/ 2 w 782"/>
                    <a:gd name="T1" fmla="*/ 3 h 462"/>
                    <a:gd name="T2" fmla="*/ 5 w 782"/>
                    <a:gd name="T3" fmla="*/ 7 h 462"/>
                    <a:gd name="T4" fmla="*/ 12 w 782"/>
                    <a:gd name="T5" fmla="*/ 6 h 462"/>
                    <a:gd name="T6" fmla="*/ 12 w 782"/>
                    <a:gd name="T7" fmla="*/ 10 h 462"/>
                    <a:gd name="T8" fmla="*/ 14 w 782"/>
                    <a:gd name="T9" fmla="*/ 13 h 462"/>
                    <a:gd name="T10" fmla="*/ 19 w 782"/>
                    <a:gd name="T11" fmla="*/ 17 h 462"/>
                    <a:gd name="T12" fmla="*/ 23 w 782"/>
                    <a:gd name="T13" fmla="*/ 18 h 462"/>
                    <a:gd name="T14" fmla="*/ 27 w 782"/>
                    <a:gd name="T15" fmla="*/ 15 h 462"/>
                    <a:gd name="T16" fmla="*/ 30 w 782"/>
                    <a:gd name="T17" fmla="*/ 11 h 462"/>
                    <a:gd name="T18" fmla="*/ 27 w 782"/>
                    <a:gd name="T19" fmla="*/ 7 h 462"/>
                    <a:gd name="T20" fmla="*/ 25 w 782"/>
                    <a:gd name="T21" fmla="*/ 14 h 462"/>
                    <a:gd name="T22" fmla="*/ 18 w 782"/>
                    <a:gd name="T23" fmla="*/ 13 h 462"/>
                    <a:gd name="T24" fmla="*/ 16 w 782"/>
                    <a:gd name="T25" fmla="*/ 10 h 462"/>
                    <a:gd name="T26" fmla="*/ 16 w 782"/>
                    <a:gd name="T27" fmla="*/ 6 h 462"/>
                    <a:gd name="T28" fmla="*/ 12 w 782"/>
                    <a:gd name="T29" fmla="*/ 1 h 462"/>
                    <a:gd name="T30" fmla="*/ 3 w 782"/>
                    <a:gd name="T31" fmla="*/ 2 h 4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82" h="462">
                      <a:moveTo>
                        <a:pt x="51" y="91"/>
                      </a:moveTo>
                      <a:cubicBezTo>
                        <a:pt x="0" y="156"/>
                        <a:pt x="49" y="218"/>
                        <a:pt x="118" y="171"/>
                      </a:cubicBezTo>
                      <a:cubicBezTo>
                        <a:pt x="168" y="137"/>
                        <a:pt x="264" y="108"/>
                        <a:pt x="300" y="166"/>
                      </a:cubicBezTo>
                      <a:cubicBezTo>
                        <a:pt x="320" y="197"/>
                        <a:pt x="306" y="236"/>
                        <a:pt x="312" y="268"/>
                      </a:cubicBezTo>
                      <a:cubicBezTo>
                        <a:pt x="318" y="301"/>
                        <a:pt x="336" y="309"/>
                        <a:pt x="354" y="335"/>
                      </a:cubicBezTo>
                      <a:cubicBezTo>
                        <a:pt x="395" y="396"/>
                        <a:pt x="401" y="425"/>
                        <a:pt x="476" y="445"/>
                      </a:cubicBezTo>
                      <a:cubicBezTo>
                        <a:pt x="514" y="454"/>
                        <a:pt x="560" y="462"/>
                        <a:pt x="603" y="457"/>
                      </a:cubicBezTo>
                      <a:cubicBezTo>
                        <a:pt x="660" y="451"/>
                        <a:pt x="658" y="429"/>
                        <a:pt x="686" y="385"/>
                      </a:cubicBezTo>
                      <a:cubicBezTo>
                        <a:pt x="709" y="347"/>
                        <a:pt x="749" y="326"/>
                        <a:pt x="763" y="280"/>
                      </a:cubicBezTo>
                      <a:cubicBezTo>
                        <a:pt x="782" y="216"/>
                        <a:pt x="740" y="211"/>
                        <a:pt x="696" y="188"/>
                      </a:cubicBezTo>
                      <a:cubicBezTo>
                        <a:pt x="701" y="258"/>
                        <a:pt x="706" y="304"/>
                        <a:pt x="637" y="349"/>
                      </a:cubicBezTo>
                      <a:cubicBezTo>
                        <a:pt x="584" y="384"/>
                        <a:pt x="514" y="395"/>
                        <a:pt x="467" y="344"/>
                      </a:cubicBezTo>
                      <a:cubicBezTo>
                        <a:pt x="451" y="326"/>
                        <a:pt x="423" y="285"/>
                        <a:pt x="413" y="264"/>
                      </a:cubicBezTo>
                      <a:cubicBezTo>
                        <a:pt x="400" y="234"/>
                        <a:pt x="411" y="200"/>
                        <a:pt x="408" y="170"/>
                      </a:cubicBezTo>
                      <a:cubicBezTo>
                        <a:pt x="403" y="112"/>
                        <a:pt x="363" y="31"/>
                        <a:pt x="299" y="15"/>
                      </a:cubicBezTo>
                      <a:cubicBezTo>
                        <a:pt x="238" y="0"/>
                        <a:pt x="139" y="28"/>
                        <a:pt x="89" y="6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88" name="Freeform 677">
                  <a:extLst>
                    <a:ext uri="{FF2B5EF4-FFF2-40B4-BE49-F238E27FC236}">
                      <a16:creationId xmlns:a16="http://schemas.microsoft.com/office/drawing/2014/main" id="{5508D5CE-FAFC-C801-25A4-EC989755CDC6}"/>
                    </a:ext>
                  </a:extLst>
                </p:cNvPr>
                <p:cNvSpPr>
                  <a:spLocks/>
                </p:cNvSpPr>
                <p:nvPr/>
              </p:nvSpPr>
              <p:spPr bwMode="auto">
                <a:xfrm>
                  <a:off x="1651" y="2935"/>
                  <a:ext cx="89" cy="47"/>
                </a:xfrm>
                <a:custGeom>
                  <a:avLst/>
                  <a:gdLst>
                    <a:gd name="T0" fmla="*/ 7 w 261"/>
                    <a:gd name="T1" fmla="*/ 0 h 139"/>
                    <a:gd name="T2" fmla="*/ 10 w 261"/>
                    <a:gd name="T3" fmla="*/ 3 h 139"/>
                    <a:gd name="T4" fmla="*/ 9 w 261"/>
                    <a:gd name="T5" fmla="*/ 3 h 139"/>
                    <a:gd name="T6" fmla="*/ 8 w 261"/>
                    <a:gd name="T7" fmla="*/ 4 h 139"/>
                    <a:gd name="T8" fmla="*/ 7 w 261"/>
                    <a:gd name="T9" fmla="*/ 5 h 139"/>
                    <a:gd name="T10" fmla="*/ 2 w 261"/>
                    <a:gd name="T11" fmla="*/ 5 h 139"/>
                    <a:gd name="T12" fmla="*/ 1 w 261"/>
                    <a:gd name="T13" fmla="*/ 3 h 139"/>
                    <a:gd name="T14" fmla="*/ 3 w 261"/>
                    <a:gd name="T15" fmla="*/ 4 h 139"/>
                    <a:gd name="T16" fmla="*/ 8 w 261"/>
                    <a:gd name="T17" fmla="*/ 1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1" h="139">
                      <a:moveTo>
                        <a:pt x="181" y="0"/>
                      </a:moveTo>
                      <a:cubicBezTo>
                        <a:pt x="216" y="0"/>
                        <a:pt x="261" y="28"/>
                        <a:pt x="260" y="67"/>
                      </a:cubicBezTo>
                      <a:cubicBezTo>
                        <a:pt x="244" y="70"/>
                        <a:pt x="228" y="74"/>
                        <a:pt x="213" y="83"/>
                      </a:cubicBezTo>
                      <a:cubicBezTo>
                        <a:pt x="206" y="88"/>
                        <a:pt x="199" y="90"/>
                        <a:pt x="192" y="96"/>
                      </a:cubicBezTo>
                      <a:cubicBezTo>
                        <a:pt x="185" y="103"/>
                        <a:pt x="188" y="120"/>
                        <a:pt x="184" y="123"/>
                      </a:cubicBezTo>
                      <a:cubicBezTo>
                        <a:pt x="161" y="139"/>
                        <a:pt x="87" y="126"/>
                        <a:pt x="58" y="118"/>
                      </a:cubicBezTo>
                      <a:cubicBezTo>
                        <a:pt x="47" y="115"/>
                        <a:pt x="0" y="110"/>
                        <a:pt x="26" y="89"/>
                      </a:cubicBezTo>
                      <a:cubicBezTo>
                        <a:pt x="40" y="77"/>
                        <a:pt x="70" y="96"/>
                        <a:pt x="88" y="97"/>
                      </a:cubicBezTo>
                      <a:cubicBezTo>
                        <a:pt x="136" y="99"/>
                        <a:pt x="177" y="70"/>
                        <a:pt x="197" y="3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89" name="Freeform 678">
                  <a:extLst>
                    <a:ext uri="{FF2B5EF4-FFF2-40B4-BE49-F238E27FC236}">
                      <a16:creationId xmlns:a16="http://schemas.microsoft.com/office/drawing/2014/main" id="{2270429B-DF5A-FF31-06B7-122BCE6A6AAB}"/>
                    </a:ext>
                  </a:extLst>
                </p:cNvPr>
                <p:cNvSpPr>
                  <a:spLocks/>
                </p:cNvSpPr>
                <p:nvPr/>
              </p:nvSpPr>
              <p:spPr bwMode="auto">
                <a:xfrm>
                  <a:off x="1515" y="2915"/>
                  <a:ext cx="60" cy="128"/>
                </a:xfrm>
                <a:custGeom>
                  <a:avLst/>
                  <a:gdLst>
                    <a:gd name="T0" fmla="*/ 3 w 178"/>
                    <a:gd name="T1" fmla="*/ 3 h 378"/>
                    <a:gd name="T2" fmla="*/ 1 w 178"/>
                    <a:gd name="T3" fmla="*/ 12 h 378"/>
                    <a:gd name="T4" fmla="*/ 7 w 178"/>
                    <a:gd name="T5" fmla="*/ 8 h 378"/>
                    <a:gd name="T6" fmla="*/ 5 w 178"/>
                    <a:gd name="T7" fmla="*/ 7 h 378"/>
                    <a:gd name="T8" fmla="*/ 4 w 178"/>
                    <a:gd name="T9" fmla="*/ 5 h 378"/>
                    <a:gd name="T10" fmla="*/ 3 w 178"/>
                    <a:gd name="T11" fmla="*/ 0 h 3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 h="378">
                      <a:moveTo>
                        <a:pt x="79" y="93"/>
                      </a:moveTo>
                      <a:cubicBezTo>
                        <a:pt x="77" y="141"/>
                        <a:pt x="0" y="263"/>
                        <a:pt x="23" y="292"/>
                      </a:cubicBezTo>
                      <a:cubicBezTo>
                        <a:pt x="94" y="378"/>
                        <a:pt x="101" y="161"/>
                        <a:pt x="171" y="198"/>
                      </a:cubicBezTo>
                      <a:cubicBezTo>
                        <a:pt x="178" y="160"/>
                        <a:pt x="147" y="190"/>
                        <a:pt x="134" y="181"/>
                      </a:cubicBezTo>
                      <a:cubicBezTo>
                        <a:pt x="118" y="170"/>
                        <a:pt x="118" y="157"/>
                        <a:pt x="112" y="140"/>
                      </a:cubicBezTo>
                      <a:cubicBezTo>
                        <a:pt x="102" y="108"/>
                        <a:pt x="70" y="28"/>
                        <a:pt x="75"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90" name="Freeform 679">
                  <a:extLst>
                    <a:ext uri="{FF2B5EF4-FFF2-40B4-BE49-F238E27FC236}">
                      <a16:creationId xmlns:a16="http://schemas.microsoft.com/office/drawing/2014/main" id="{71EBFF1F-1AF1-3129-F78A-58A5FE7607CA}"/>
                    </a:ext>
                  </a:extLst>
                </p:cNvPr>
                <p:cNvSpPr>
                  <a:spLocks/>
                </p:cNvSpPr>
                <p:nvPr/>
              </p:nvSpPr>
              <p:spPr bwMode="auto">
                <a:xfrm>
                  <a:off x="1288" y="3030"/>
                  <a:ext cx="55" cy="27"/>
                </a:xfrm>
                <a:custGeom>
                  <a:avLst/>
                  <a:gdLst>
                    <a:gd name="T0" fmla="*/ 0 w 163"/>
                    <a:gd name="T1" fmla="*/ 2 h 80"/>
                    <a:gd name="T2" fmla="*/ 4 w 163"/>
                    <a:gd name="T3" fmla="*/ 0 h 80"/>
                    <a:gd name="T4" fmla="*/ 6 w 163"/>
                    <a:gd name="T5" fmla="*/ 3 h 80"/>
                    <a:gd name="T6" fmla="*/ 4 w 163"/>
                    <a:gd name="T7" fmla="*/ 2 h 80"/>
                    <a:gd name="T8" fmla="*/ 0 w 163"/>
                    <a:gd name="T9" fmla="*/ 3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80">
                      <a:moveTo>
                        <a:pt x="12" y="55"/>
                      </a:moveTo>
                      <a:cubicBezTo>
                        <a:pt x="22" y="32"/>
                        <a:pt x="81" y="0"/>
                        <a:pt x="109" y="4"/>
                      </a:cubicBezTo>
                      <a:cubicBezTo>
                        <a:pt x="141" y="10"/>
                        <a:pt x="150" y="51"/>
                        <a:pt x="163" y="80"/>
                      </a:cubicBezTo>
                      <a:cubicBezTo>
                        <a:pt x="136" y="79"/>
                        <a:pt x="121" y="53"/>
                        <a:pt x="96" y="47"/>
                      </a:cubicBezTo>
                      <a:cubicBezTo>
                        <a:pt x="66" y="39"/>
                        <a:pt x="21" y="56"/>
                        <a:pt x="0" y="8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91" name="Freeform 680">
                  <a:extLst>
                    <a:ext uri="{FF2B5EF4-FFF2-40B4-BE49-F238E27FC236}">
                      <a16:creationId xmlns:a16="http://schemas.microsoft.com/office/drawing/2014/main" id="{2DAB06AE-5B42-874E-C90E-FA1B5CCAC551}"/>
                    </a:ext>
                  </a:extLst>
                </p:cNvPr>
                <p:cNvSpPr>
                  <a:spLocks/>
                </p:cNvSpPr>
                <p:nvPr/>
              </p:nvSpPr>
              <p:spPr bwMode="auto">
                <a:xfrm>
                  <a:off x="478" y="3018"/>
                  <a:ext cx="117" cy="115"/>
                </a:xfrm>
                <a:custGeom>
                  <a:avLst/>
                  <a:gdLst>
                    <a:gd name="T0" fmla="*/ 0 w 346"/>
                    <a:gd name="T1" fmla="*/ 7 h 338"/>
                    <a:gd name="T2" fmla="*/ 8 w 346"/>
                    <a:gd name="T3" fmla="*/ 3 h 338"/>
                    <a:gd name="T4" fmla="*/ 10 w 346"/>
                    <a:gd name="T5" fmla="*/ 8 h 338"/>
                    <a:gd name="T6" fmla="*/ 13 w 346"/>
                    <a:gd name="T7" fmla="*/ 13 h 338"/>
                    <a:gd name="T8" fmla="*/ 8 w 346"/>
                    <a:gd name="T9" fmla="*/ 12 h 338"/>
                    <a:gd name="T10" fmla="*/ 2 w 346"/>
                    <a:gd name="T11" fmla="*/ 6 h 3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338">
                      <a:moveTo>
                        <a:pt x="11" y="174"/>
                      </a:moveTo>
                      <a:cubicBezTo>
                        <a:pt x="0" y="59"/>
                        <a:pt x="122" y="0"/>
                        <a:pt x="197" y="89"/>
                      </a:cubicBezTo>
                      <a:cubicBezTo>
                        <a:pt x="228" y="126"/>
                        <a:pt x="250" y="172"/>
                        <a:pt x="276" y="212"/>
                      </a:cubicBezTo>
                      <a:cubicBezTo>
                        <a:pt x="299" y="247"/>
                        <a:pt x="346" y="292"/>
                        <a:pt x="339" y="338"/>
                      </a:cubicBezTo>
                      <a:cubicBezTo>
                        <a:pt x="291" y="325"/>
                        <a:pt x="252" y="313"/>
                        <a:pt x="201" y="304"/>
                      </a:cubicBezTo>
                      <a:cubicBezTo>
                        <a:pt x="192" y="230"/>
                        <a:pt x="117" y="180"/>
                        <a:pt x="49" y="16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92" name="Freeform 681">
                  <a:extLst>
                    <a:ext uri="{FF2B5EF4-FFF2-40B4-BE49-F238E27FC236}">
                      <a16:creationId xmlns:a16="http://schemas.microsoft.com/office/drawing/2014/main" id="{190727E0-A45E-8D68-387F-973FCFB0EBC0}"/>
                    </a:ext>
                  </a:extLst>
                </p:cNvPr>
                <p:cNvSpPr>
                  <a:spLocks/>
                </p:cNvSpPr>
                <p:nvPr/>
              </p:nvSpPr>
              <p:spPr bwMode="auto">
                <a:xfrm>
                  <a:off x="442" y="3166"/>
                  <a:ext cx="160" cy="133"/>
                </a:xfrm>
                <a:custGeom>
                  <a:avLst/>
                  <a:gdLst>
                    <a:gd name="T0" fmla="*/ 11 w 474"/>
                    <a:gd name="T1" fmla="*/ 0 h 393"/>
                    <a:gd name="T2" fmla="*/ 9 w 474"/>
                    <a:gd name="T3" fmla="*/ 4 h 393"/>
                    <a:gd name="T4" fmla="*/ 5 w 474"/>
                    <a:gd name="T5" fmla="*/ 7 h 393"/>
                    <a:gd name="T6" fmla="*/ 3 w 474"/>
                    <a:gd name="T7" fmla="*/ 10 h 393"/>
                    <a:gd name="T8" fmla="*/ 0 w 474"/>
                    <a:gd name="T9" fmla="*/ 14 h 393"/>
                    <a:gd name="T10" fmla="*/ 8 w 474"/>
                    <a:gd name="T11" fmla="*/ 9 h 393"/>
                    <a:gd name="T12" fmla="*/ 18 w 474"/>
                    <a:gd name="T13" fmla="*/ 8 h 393"/>
                    <a:gd name="T14" fmla="*/ 14 w 474"/>
                    <a:gd name="T15" fmla="*/ 0 h 3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4" h="393">
                      <a:moveTo>
                        <a:pt x="294" y="0"/>
                      </a:moveTo>
                      <a:cubicBezTo>
                        <a:pt x="282" y="36"/>
                        <a:pt x="256" y="81"/>
                        <a:pt x="226" y="108"/>
                      </a:cubicBezTo>
                      <a:cubicBezTo>
                        <a:pt x="198" y="132"/>
                        <a:pt x="150" y="148"/>
                        <a:pt x="126" y="173"/>
                      </a:cubicBezTo>
                      <a:cubicBezTo>
                        <a:pt x="104" y="198"/>
                        <a:pt x="103" y="243"/>
                        <a:pt x="80" y="274"/>
                      </a:cubicBezTo>
                      <a:cubicBezTo>
                        <a:pt x="58" y="306"/>
                        <a:pt x="22" y="327"/>
                        <a:pt x="0" y="356"/>
                      </a:cubicBezTo>
                      <a:cubicBezTo>
                        <a:pt x="60" y="393"/>
                        <a:pt x="167" y="256"/>
                        <a:pt x="222" y="235"/>
                      </a:cubicBezTo>
                      <a:cubicBezTo>
                        <a:pt x="280" y="214"/>
                        <a:pt x="414" y="179"/>
                        <a:pt x="474" y="206"/>
                      </a:cubicBezTo>
                      <a:cubicBezTo>
                        <a:pt x="376" y="220"/>
                        <a:pt x="468" y="6"/>
                        <a:pt x="357" y="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93" name="Freeform 682">
                  <a:extLst>
                    <a:ext uri="{FF2B5EF4-FFF2-40B4-BE49-F238E27FC236}">
                      <a16:creationId xmlns:a16="http://schemas.microsoft.com/office/drawing/2014/main" id="{47FA7FEB-B914-92A7-469D-13733F49552F}"/>
                    </a:ext>
                  </a:extLst>
                </p:cNvPr>
                <p:cNvSpPr>
                  <a:spLocks/>
                </p:cNvSpPr>
                <p:nvPr/>
              </p:nvSpPr>
              <p:spPr bwMode="auto">
                <a:xfrm>
                  <a:off x="606" y="2800"/>
                  <a:ext cx="143" cy="189"/>
                </a:xfrm>
                <a:custGeom>
                  <a:avLst/>
                  <a:gdLst>
                    <a:gd name="T0" fmla="*/ 3 w 423"/>
                    <a:gd name="T1" fmla="*/ 6 h 558"/>
                    <a:gd name="T2" fmla="*/ 0 w 423"/>
                    <a:gd name="T3" fmla="*/ 9 h 558"/>
                    <a:gd name="T4" fmla="*/ 1 w 423"/>
                    <a:gd name="T5" fmla="*/ 12 h 558"/>
                    <a:gd name="T6" fmla="*/ 1 w 423"/>
                    <a:gd name="T7" fmla="*/ 15 h 558"/>
                    <a:gd name="T8" fmla="*/ 3 w 423"/>
                    <a:gd name="T9" fmla="*/ 21 h 558"/>
                    <a:gd name="T10" fmla="*/ 5 w 423"/>
                    <a:gd name="T11" fmla="*/ 17 h 558"/>
                    <a:gd name="T12" fmla="*/ 13 w 423"/>
                    <a:gd name="T13" fmla="*/ 15 h 558"/>
                    <a:gd name="T14" fmla="*/ 16 w 423"/>
                    <a:gd name="T15" fmla="*/ 7 h 558"/>
                    <a:gd name="T16" fmla="*/ 11 w 423"/>
                    <a:gd name="T17" fmla="*/ 2 h 558"/>
                    <a:gd name="T18" fmla="*/ 9 w 423"/>
                    <a:gd name="T19" fmla="*/ 8 h 558"/>
                    <a:gd name="T20" fmla="*/ 4 w 423"/>
                    <a:gd name="T21" fmla="*/ 6 h 5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3" h="558">
                      <a:moveTo>
                        <a:pt x="83" y="155"/>
                      </a:moveTo>
                      <a:cubicBezTo>
                        <a:pt x="50" y="147"/>
                        <a:pt x="0" y="215"/>
                        <a:pt x="2" y="247"/>
                      </a:cubicBezTo>
                      <a:cubicBezTo>
                        <a:pt x="3" y="269"/>
                        <a:pt x="23" y="293"/>
                        <a:pt x="28" y="315"/>
                      </a:cubicBezTo>
                      <a:cubicBezTo>
                        <a:pt x="34" y="343"/>
                        <a:pt x="25" y="368"/>
                        <a:pt x="28" y="395"/>
                      </a:cubicBezTo>
                      <a:cubicBezTo>
                        <a:pt x="30" y="423"/>
                        <a:pt x="40" y="513"/>
                        <a:pt x="67" y="530"/>
                      </a:cubicBezTo>
                      <a:cubicBezTo>
                        <a:pt x="112" y="558"/>
                        <a:pt x="114" y="458"/>
                        <a:pt x="125" y="430"/>
                      </a:cubicBezTo>
                      <a:cubicBezTo>
                        <a:pt x="167" y="511"/>
                        <a:pt x="293" y="430"/>
                        <a:pt x="326" y="381"/>
                      </a:cubicBezTo>
                      <a:cubicBezTo>
                        <a:pt x="368" y="319"/>
                        <a:pt x="399" y="247"/>
                        <a:pt x="423" y="177"/>
                      </a:cubicBezTo>
                      <a:cubicBezTo>
                        <a:pt x="365" y="174"/>
                        <a:pt x="342" y="79"/>
                        <a:pt x="296" y="51"/>
                      </a:cubicBezTo>
                      <a:cubicBezTo>
                        <a:pt x="216" y="0"/>
                        <a:pt x="251" y="157"/>
                        <a:pt x="233" y="205"/>
                      </a:cubicBezTo>
                      <a:cubicBezTo>
                        <a:pt x="193" y="208"/>
                        <a:pt x="153" y="127"/>
                        <a:pt x="112" y="147"/>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94" name="Freeform 683">
                  <a:extLst>
                    <a:ext uri="{FF2B5EF4-FFF2-40B4-BE49-F238E27FC236}">
                      <a16:creationId xmlns:a16="http://schemas.microsoft.com/office/drawing/2014/main" id="{9FDF17CE-D776-70CD-DE9C-F1E1145758E5}"/>
                    </a:ext>
                  </a:extLst>
                </p:cNvPr>
                <p:cNvSpPr>
                  <a:spLocks/>
                </p:cNvSpPr>
                <p:nvPr/>
              </p:nvSpPr>
              <p:spPr bwMode="auto">
                <a:xfrm>
                  <a:off x="422" y="2798"/>
                  <a:ext cx="139" cy="182"/>
                </a:xfrm>
                <a:custGeom>
                  <a:avLst/>
                  <a:gdLst>
                    <a:gd name="T0" fmla="*/ 4 w 412"/>
                    <a:gd name="T1" fmla="*/ 4 h 538"/>
                    <a:gd name="T2" fmla="*/ 9 w 412"/>
                    <a:gd name="T3" fmla="*/ 5 h 538"/>
                    <a:gd name="T4" fmla="*/ 12 w 412"/>
                    <a:gd name="T5" fmla="*/ 7 h 538"/>
                    <a:gd name="T6" fmla="*/ 14 w 412"/>
                    <a:gd name="T7" fmla="*/ 12 h 538"/>
                    <a:gd name="T8" fmla="*/ 16 w 412"/>
                    <a:gd name="T9" fmla="*/ 15 h 538"/>
                    <a:gd name="T10" fmla="*/ 12 w 412"/>
                    <a:gd name="T11" fmla="*/ 21 h 538"/>
                    <a:gd name="T12" fmla="*/ 12 w 412"/>
                    <a:gd name="T13" fmla="*/ 21 h 538"/>
                    <a:gd name="T14" fmla="*/ 7 w 412"/>
                    <a:gd name="T15" fmla="*/ 21 h 538"/>
                    <a:gd name="T16" fmla="*/ 8 w 412"/>
                    <a:gd name="T17" fmla="*/ 9 h 538"/>
                    <a:gd name="T18" fmla="*/ 2 w 412"/>
                    <a:gd name="T19" fmla="*/ 6 h 538"/>
                    <a:gd name="T20" fmla="*/ 0 w 412"/>
                    <a:gd name="T21" fmla="*/ 0 h 5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2" h="538">
                      <a:moveTo>
                        <a:pt x="110" y="114"/>
                      </a:moveTo>
                      <a:cubicBezTo>
                        <a:pt x="135" y="108"/>
                        <a:pt x="196" y="123"/>
                        <a:pt x="227" y="126"/>
                      </a:cubicBezTo>
                      <a:cubicBezTo>
                        <a:pt x="271" y="131"/>
                        <a:pt x="296" y="143"/>
                        <a:pt x="319" y="182"/>
                      </a:cubicBezTo>
                      <a:cubicBezTo>
                        <a:pt x="340" y="218"/>
                        <a:pt x="340" y="257"/>
                        <a:pt x="359" y="295"/>
                      </a:cubicBezTo>
                      <a:cubicBezTo>
                        <a:pt x="375" y="326"/>
                        <a:pt x="404" y="352"/>
                        <a:pt x="412" y="386"/>
                      </a:cubicBezTo>
                      <a:cubicBezTo>
                        <a:pt x="342" y="415"/>
                        <a:pt x="289" y="442"/>
                        <a:pt x="311" y="530"/>
                      </a:cubicBezTo>
                      <a:cubicBezTo>
                        <a:pt x="310" y="531"/>
                        <a:pt x="309" y="532"/>
                        <a:pt x="308" y="533"/>
                      </a:cubicBezTo>
                      <a:cubicBezTo>
                        <a:pt x="263" y="521"/>
                        <a:pt x="213" y="517"/>
                        <a:pt x="173" y="538"/>
                      </a:cubicBezTo>
                      <a:cubicBezTo>
                        <a:pt x="266" y="497"/>
                        <a:pt x="271" y="294"/>
                        <a:pt x="199" y="235"/>
                      </a:cubicBezTo>
                      <a:cubicBezTo>
                        <a:pt x="159" y="202"/>
                        <a:pt x="103" y="195"/>
                        <a:pt x="63" y="161"/>
                      </a:cubicBezTo>
                      <a:cubicBezTo>
                        <a:pt x="13" y="119"/>
                        <a:pt x="22" y="53"/>
                        <a:pt x="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95" name="Freeform 684">
                  <a:extLst>
                    <a:ext uri="{FF2B5EF4-FFF2-40B4-BE49-F238E27FC236}">
                      <a16:creationId xmlns:a16="http://schemas.microsoft.com/office/drawing/2014/main" id="{E92EBCAB-88C2-A9C2-C521-6C2ADCD162F6}"/>
                    </a:ext>
                  </a:extLst>
                </p:cNvPr>
                <p:cNvSpPr>
                  <a:spLocks/>
                </p:cNvSpPr>
                <p:nvPr/>
              </p:nvSpPr>
              <p:spPr bwMode="auto">
                <a:xfrm>
                  <a:off x="393" y="2879"/>
                  <a:ext cx="56" cy="64"/>
                </a:xfrm>
                <a:custGeom>
                  <a:avLst/>
                  <a:gdLst>
                    <a:gd name="T0" fmla="*/ 6 w 164"/>
                    <a:gd name="T1" fmla="*/ 0 h 189"/>
                    <a:gd name="T2" fmla="*/ 1 w 164"/>
                    <a:gd name="T3" fmla="*/ 5 h 189"/>
                    <a:gd name="T4" fmla="*/ 2 w 164"/>
                    <a:gd name="T5" fmla="*/ 7 h 189"/>
                    <a:gd name="T6" fmla="*/ 5 w 164"/>
                    <a:gd name="T7" fmla="*/ 5 h 189"/>
                    <a:gd name="T8" fmla="*/ 5 w 164"/>
                    <a:gd name="T9" fmla="*/ 1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189">
                      <a:moveTo>
                        <a:pt x="164" y="0"/>
                      </a:moveTo>
                      <a:cubicBezTo>
                        <a:pt x="97" y="20"/>
                        <a:pt x="43" y="41"/>
                        <a:pt x="29" y="118"/>
                      </a:cubicBezTo>
                      <a:cubicBezTo>
                        <a:pt x="22" y="158"/>
                        <a:pt x="0" y="189"/>
                        <a:pt x="50" y="174"/>
                      </a:cubicBezTo>
                      <a:cubicBezTo>
                        <a:pt x="80" y="165"/>
                        <a:pt x="116" y="142"/>
                        <a:pt x="141" y="126"/>
                      </a:cubicBezTo>
                      <a:cubicBezTo>
                        <a:pt x="115" y="100"/>
                        <a:pt x="98" y="70"/>
                        <a:pt x="118" y="3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96" name="Freeform 685">
                  <a:extLst>
                    <a:ext uri="{FF2B5EF4-FFF2-40B4-BE49-F238E27FC236}">
                      <a16:creationId xmlns:a16="http://schemas.microsoft.com/office/drawing/2014/main" id="{741059A8-CDED-AC64-043D-9A8732F30D69}"/>
                    </a:ext>
                  </a:extLst>
                </p:cNvPr>
                <p:cNvSpPr>
                  <a:spLocks/>
                </p:cNvSpPr>
                <p:nvPr/>
              </p:nvSpPr>
              <p:spPr bwMode="auto">
                <a:xfrm>
                  <a:off x="358" y="2909"/>
                  <a:ext cx="52" cy="88"/>
                </a:xfrm>
                <a:custGeom>
                  <a:avLst/>
                  <a:gdLst>
                    <a:gd name="T0" fmla="*/ 6 w 155"/>
                    <a:gd name="T1" fmla="*/ 0 h 260"/>
                    <a:gd name="T2" fmla="*/ 2 w 155"/>
                    <a:gd name="T3" fmla="*/ 4 h 260"/>
                    <a:gd name="T4" fmla="*/ 1 w 155"/>
                    <a:gd name="T5" fmla="*/ 7 h 260"/>
                    <a:gd name="T6" fmla="*/ 0 w 155"/>
                    <a:gd name="T7" fmla="*/ 10 h 260"/>
                    <a:gd name="T8" fmla="*/ 4 w 155"/>
                    <a:gd name="T9" fmla="*/ 8 h 260"/>
                    <a:gd name="T10" fmla="*/ 6 w 155"/>
                    <a:gd name="T11" fmla="*/ 2 h 2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260">
                      <a:moveTo>
                        <a:pt x="155" y="0"/>
                      </a:moveTo>
                      <a:cubicBezTo>
                        <a:pt x="105" y="10"/>
                        <a:pt x="67" y="68"/>
                        <a:pt x="55" y="113"/>
                      </a:cubicBezTo>
                      <a:cubicBezTo>
                        <a:pt x="47" y="140"/>
                        <a:pt x="48" y="167"/>
                        <a:pt x="39" y="193"/>
                      </a:cubicBezTo>
                      <a:cubicBezTo>
                        <a:pt x="29" y="217"/>
                        <a:pt x="3" y="235"/>
                        <a:pt x="0" y="260"/>
                      </a:cubicBezTo>
                      <a:cubicBezTo>
                        <a:pt x="30" y="242"/>
                        <a:pt x="78" y="224"/>
                        <a:pt x="112" y="219"/>
                      </a:cubicBezTo>
                      <a:cubicBezTo>
                        <a:pt x="60" y="160"/>
                        <a:pt x="113" y="102"/>
                        <a:pt x="155" y="6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97" name="Freeform 686">
                  <a:extLst>
                    <a:ext uri="{FF2B5EF4-FFF2-40B4-BE49-F238E27FC236}">
                      <a16:creationId xmlns:a16="http://schemas.microsoft.com/office/drawing/2014/main" id="{FABBF1F2-1D35-FBE4-CF06-48C4A0FDDA5E}"/>
                    </a:ext>
                  </a:extLst>
                </p:cNvPr>
                <p:cNvSpPr>
                  <a:spLocks/>
                </p:cNvSpPr>
                <p:nvPr/>
              </p:nvSpPr>
              <p:spPr bwMode="auto">
                <a:xfrm>
                  <a:off x="379" y="2621"/>
                  <a:ext cx="78" cy="83"/>
                </a:xfrm>
                <a:custGeom>
                  <a:avLst/>
                  <a:gdLst>
                    <a:gd name="T0" fmla="*/ 0 w 231"/>
                    <a:gd name="T1" fmla="*/ 3 h 245"/>
                    <a:gd name="T2" fmla="*/ 5 w 231"/>
                    <a:gd name="T3" fmla="*/ 1 h 245"/>
                    <a:gd name="T4" fmla="*/ 6 w 231"/>
                    <a:gd name="T5" fmla="*/ 0 h 245"/>
                    <a:gd name="T6" fmla="*/ 8 w 231"/>
                    <a:gd name="T7" fmla="*/ 1 h 245"/>
                    <a:gd name="T8" fmla="*/ 9 w 231"/>
                    <a:gd name="T9" fmla="*/ 1 h 245"/>
                    <a:gd name="T10" fmla="*/ 2 w 231"/>
                    <a:gd name="T11" fmla="*/ 9 h 245"/>
                    <a:gd name="T12" fmla="*/ 1 w 231"/>
                    <a:gd name="T13" fmla="*/ 2 h 2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1" h="245">
                      <a:moveTo>
                        <a:pt x="4" y="69"/>
                      </a:moveTo>
                      <a:cubicBezTo>
                        <a:pt x="44" y="47"/>
                        <a:pt x="73" y="27"/>
                        <a:pt x="118" y="15"/>
                      </a:cubicBezTo>
                      <a:cubicBezTo>
                        <a:pt x="137" y="10"/>
                        <a:pt x="153" y="0"/>
                        <a:pt x="169" y="1"/>
                      </a:cubicBezTo>
                      <a:cubicBezTo>
                        <a:pt x="186" y="2"/>
                        <a:pt x="204" y="14"/>
                        <a:pt x="222" y="15"/>
                      </a:cubicBezTo>
                      <a:cubicBezTo>
                        <a:pt x="225" y="18"/>
                        <a:pt x="229" y="27"/>
                        <a:pt x="231" y="30"/>
                      </a:cubicBezTo>
                      <a:cubicBezTo>
                        <a:pt x="162" y="50"/>
                        <a:pt x="45" y="165"/>
                        <a:pt x="59" y="245"/>
                      </a:cubicBezTo>
                      <a:cubicBezTo>
                        <a:pt x="34" y="190"/>
                        <a:pt x="0" y="127"/>
                        <a:pt x="33" y="6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98" name="Freeform 687">
                  <a:extLst>
                    <a:ext uri="{FF2B5EF4-FFF2-40B4-BE49-F238E27FC236}">
                      <a16:creationId xmlns:a16="http://schemas.microsoft.com/office/drawing/2014/main" id="{01087C6B-FDA0-3271-B4F0-D15D61966B61}"/>
                    </a:ext>
                  </a:extLst>
                </p:cNvPr>
                <p:cNvSpPr>
                  <a:spLocks/>
                </p:cNvSpPr>
                <p:nvPr/>
              </p:nvSpPr>
              <p:spPr bwMode="auto">
                <a:xfrm>
                  <a:off x="532" y="2549"/>
                  <a:ext cx="185" cy="246"/>
                </a:xfrm>
                <a:custGeom>
                  <a:avLst/>
                  <a:gdLst>
                    <a:gd name="T0" fmla="*/ 1 w 549"/>
                    <a:gd name="T1" fmla="*/ 12 h 725"/>
                    <a:gd name="T2" fmla="*/ 3 w 549"/>
                    <a:gd name="T3" fmla="*/ 16 h 725"/>
                    <a:gd name="T4" fmla="*/ 5 w 549"/>
                    <a:gd name="T5" fmla="*/ 21 h 725"/>
                    <a:gd name="T6" fmla="*/ 7 w 549"/>
                    <a:gd name="T7" fmla="*/ 25 h 725"/>
                    <a:gd name="T8" fmla="*/ 11 w 549"/>
                    <a:gd name="T9" fmla="*/ 28 h 725"/>
                    <a:gd name="T10" fmla="*/ 11 w 549"/>
                    <a:gd name="T11" fmla="*/ 28 h 725"/>
                    <a:gd name="T12" fmla="*/ 9 w 549"/>
                    <a:gd name="T13" fmla="*/ 18 h 725"/>
                    <a:gd name="T14" fmla="*/ 13 w 549"/>
                    <a:gd name="T15" fmla="*/ 22 h 725"/>
                    <a:gd name="T16" fmla="*/ 16 w 549"/>
                    <a:gd name="T17" fmla="*/ 26 h 725"/>
                    <a:gd name="T18" fmla="*/ 18 w 549"/>
                    <a:gd name="T19" fmla="*/ 24 h 725"/>
                    <a:gd name="T20" fmla="*/ 21 w 549"/>
                    <a:gd name="T21" fmla="*/ 23 h 725"/>
                    <a:gd name="T22" fmla="*/ 20 w 549"/>
                    <a:gd name="T23" fmla="*/ 19 h 725"/>
                    <a:gd name="T24" fmla="*/ 18 w 549"/>
                    <a:gd name="T25" fmla="*/ 15 h 725"/>
                    <a:gd name="T26" fmla="*/ 16 w 549"/>
                    <a:gd name="T27" fmla="*/ 13 h 725"/>
                    <a:gd name="T28" fmla="*/ 13 w 549"/>
                    <a:gd name="T29" fmla="*/ 11 h 725"/>
                    <a:gd name="T30" fmla="*/ 12 w 549"/>
                    <a:gd name="T31" fmla="*/ 3 h 725"/>
                    <a:gd name="T32" fmla="*/ 12 w 549"/>
                    <a:gd name="T33" fmla="*/ 0 h 725"/>
                    <a:gd name="T34" fmla="*/ 7 w 549"/>
                    <a:gd name="T35" fmla="*/ 3 h 725"/>
                    <a:gd name="T36" fmla="*/ 7 w 549"/>
                    <a:gd name="T37" fmla="*/ 6 h 725"/>
                    <a:gd name="T38" fmla="*/ 7 w 549"/>
                    <a:gd name="T39" fmla="*/ 10 h 725"/>
                    <a:gd name="T40" fmla="*/ 6 w 549"/>
                    <a:gd name="T41" fmla="*/ 15 h 725"/>
                    <a:gd name="T42" fmla="*/ 2 w 549"/>
                    <a:gd name="T43" fmla="*/ 11 h 7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49" h="725">
                      <a:moveTo>
                        <a:pt x="29" y="301"/>
                      </a:moveTo>
                      <a:cubicBezTo>
                        <a:pt x="0" y="363"/>
                        <a:pt x="36" y="371"/>
                        <a:pt x="76" y="419"/>
                      </a:cubicBezTo>
                      <a:cubicBezTo>
                        <a:pt x="107" y="456"/>
                        <a:pt x="127" y="498"/>
                        <a:pt x="142" y="542"/>
                      </a:cubicBezTo>
                      <a:cubicBezTo>
                        <a:pt x="157" y="588"/>
                        <a:pt x="160" y="616"/>
                        <a:pt x="196" y="652"/>
                      </a:cubicBezTo>
                      <a:cubicBezTo>
                        <a:pt x="218" y="674"/>
                        <a:pt x="257" y="725"/>
                        <a:pt x="294" y="725"/>
                      </a:cubicBezTo>
                      <a:cubicBezTo>
                        <a:pt x="295" y="724"/>
                        <a:pt x="296" y="723"/>
                        <a:pt x="297" y="722"/>
                      </a:cubicBezTo>
                      <a:cubicBezTo>
                        <a:pt x="289" y="664"/>
                        <a:pt x="162" y="510"/>
                        <a:pt x="239" y="465"/>
                      </a:cubicBezTo>
                      <a:cubicBezTo>
                        <a:pt x="285" y="485"/>
                        <a:pt x="322" y="521"/>
                        <a:pt x="350" y="562"/>
                      </a:cubicBezTo>
                      <a:cubicBezTo>
                        <a:pt x="370" y="592"/>
                        <a:pt x="406" y="642"/>
                        <a:pt x="408" y="676"/>
                      </a:cubicBezTo>
                      <a:cubicBezTo>
                        <a:pt x="430" y="667"/>
                        <a:pt x="449" y="639"/>
                        <a:pt x="471" y="626"/>
                      </a:cubicBezTo>
                      <a:cubicBezTo>
                        <a:pt x="487" y="616"/>
                        <a:pt x="543" y="605"/>
                        <a:pt x="548" y="584"/>
                      </a:cubicBezTo>
                      <a:cubicBezTo>
                        <a:pt x="549" y="578"/>
                        <a:pt x="514" y="499"/>
                        <a:pt x="508" y="483"/>
                      </a:cubicBezTo>
                      <a:cubicBezTo>
                        <a:pt x="497" y="452"/>
                        <a:pt x="475" y="422"/>
                        <a:pt x="457" y="395"/>
                      </a:cubicBezTo>
                      <a:cubicBezTo>
                        <a:pt x="442" y="370"/>
                        <a:pt x="426" y="340"/>
                        <a:pt x="407" y="319"/>
                      </a:cubicBezTo>
                      <a:cubicBezTo>
                        <a:pt x="389" y="300"/>
                        <a:pt x="367" y="292"/>
                        <a:pt x="352" y="269"/>
                      </a:cubicBezTo>
                      <a:cubicBezTo>
                        <a:pt x="322" y="220"/>
                        <a:pt x="312" y="139"/>
                        <a:pt x="314" y="82"/>
                      </a:cubicBezTo>
                      <a:cubicBezTo>
                        <a:pt x="315" y="56"/>
                        <a:pt x="316" y="29"/>
                        <a:pt x="315" y="3"/>
                      </a:cubicBezTo>
                      <a:cubicBezTo>
                        <a:pt x="286" y="0"/>
                        <a:pt x="194" y="62"/>
                        <a:pt x="177" y="88"/>
                      </a:cubicBezTo>
                      <a:cubicBezTo>
                        <a:pt x="158" y="116"/>
                        <a:pt x="180" y="131"/>
                        <a:pt x="185" y="162"/>
                      </a:cubicBezTo>
                      <a:cubicBezTo>
                        <a:pt x="190" y="194"/>
                        <a:pt x="181" y="226"/>
                        <a:pt x="190" y="258"/>
                      </a:cubicBezTo>
                      <a:cubicBezTo>
                        <a:pt x="199" y="292"/>
                        <a:pt x="233" y="399"/>
                        <a:pt x="167" y="395"/>
                      </a:cubicBezTo>
                      <a:cubicBezTo>
                        <a:pt x="120" y="392"/>
                        <a:pt x="74" y="302"/>
                        <a:pt x="50" y="28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99" name="Freeform 688">
                  <a:extLst>
                    <a:ext uri="{FF2B5EF4-FFF2-40B4-BE49-F238E27FC236}">
                      <a16:creationId xmlns:a16="http://schemas.microsoft.com/office/drawing/2014/main" id="{8533CFE3-C5FF-D8F6-F580-451279A93A84}"/>
                    </a:ext>
                  </a:extLst>
                </p:cNvPr>
                <p:cNvSpPr>
                  <a:spLocks/>
                </p:cNvSpPr>
                <p:nvPr/>
              </p:nvSpPr>
              <p:spPr bwMode="auto">
                <a:xfrm>
                  <a:off x="645" y="2544"/>
                  <a:ext cx="134" cy="227"/>
                </a:xfrm>
                <a:custGeom>
                  <a:avLst/>
                  <a:gdLst>
                    <a:gd name="T0" fmla="*/ 0 w 398"/>
                    <a:gd name="T1" fmla="*/ 0 h 669"/>
                    <a:gd name="T2" fmla="*/ 5 w 398"/>
                    <a:gd name="T3" fmla="*/ 6 h 669"/>
                    <a:gd name="T4" fmla="*/ 10 w 398"/>
                    <a:gd name="T5" fmla="*/ 12 h 669"/>
                    <a:gd name="T6" fmla="*/ 10 w 398"/>
                    <a:gd name="T7" fmla="*/ 19 h 669"/>
                    <a:gd name="T8" fmla="*/ 9 w 398"/>
                    <a:gd name="T9" fmla="*/ 23 h 669"/>
                    <a:gd name="T10" fmla="*/ 10 w 398"/>
                    <a:gd name="T11" fmla="*/ 26 h 669"/>
                    <a:gd name="T12" fmla="*/ 10 w 398"/>
                    <a:gd name="T13" fmla="*/ 26 h 669"/>
                    <a:gd name="T14" fmla="*/ 15 w 398"/>
                    <a:gd name="T15" fmla="*/ 20 h 669"/>
                    <a:gd name="T16" fmla="*/ 12 w 398"/>
                    <a:gd name="T17" fmla="*/ 15 h 669"/>
                    <a:gd name="T18" fmla="*/ 10 w 398"/>
                    <a:gd name="T19" fmla="*/ 8 h 669"/>
                    <a:gd name="T20" fmla="*/ 9 w 398"/>
                    <a:gd name="T21" fmla="*/ 5 h 669"/>
                    <a:gd name="T22" fmla="*/ 6 w 398"/>
                    <a:gd name="T23" fmla="*/ 4 h 669"/>
                    <a:gd name="T24" fmla="*/ 5 w 398"/>
                    <a:gd name="T25" fmla="*/ 2 h 669"/>
                    <a:gd name="T26" fmla="*/ 3 w 398"/>
                    <a:gd name="T27" fmla="*/ 0 h 6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8" h="669">
                      <a:moveTo>
                        <a:pt x="11" y="9"/>
                      </a:moveTo>
                      <a:cubicBezTo>
                        <a:pt x="0" y="62"/>
                        <a:pt x="96" y="123"/>
                        <a:pt x="134" y="147"/>
                      </a:cubicBezTo>
                      <a:cubicBezTo>
                        <a:pt x="190" y="182"/>
                        <a:pt x="236" y="231"/>
                        <a:pt x="260" y="294"/>
                      </a:cubicBezTo>
                      <a:cubicBezTo>
                        <a:pt x="284" y="357"/>
                        <a:pt x="267" y="422"/>
                        <a:pt x="252" y="485"/>
                      </a:cubicBezTo>
                      <a:cubicBezTo>
                        <a:pt x="244" y="513"/>
                        <a:pt x="235" y="553"/>
                        <a:pt x="234" y="581"/>
                      </a:cubicBezTo>
                      <a:cubicBezTo>
                        <a:pt x="233" y="593"/>
                        <a:pt x="247" y="663"/>
                        <a:pt x="255" y="666"/>
                      </a:cubicBezTo>
                      <a:cubicBezTo>
                        <a:pt x="255" y="667"/>
                        <a:pt x="255" y="668"/>
                        <a:pt x="256" y="669"/>
                      </a:cubicBezTo>
                      <a:cubicBezTo>
                        <a:pt x="325" y="642"/>
                        <a:pt x="258" y="410"/>
                        <a:pt x="398" y="500"/>
                      </a:cubicBezTo>
                      <a:cubicBezTo>
                        <a:pt x="362" y="482"/>
                        <a:pt x="333" y="415"/>
                        <a:pt x="326" y="379"/>
                      </a:cubicBezTo>
                      <a:cubicBezTo>
                        <a:pt x="314" y="315"/>
                        <a:pt x="317" y="270"/>
                        <a:pt x="277" y="211"/>
                      </a:cubicBezTo>
                      <a:cubicBezTo>
                        <a:pt x="261" y="188"/>
                        <a:pt x="247" y="160"/>
                        <a:pt x="230" y="139"/>
                      </a:cubicBezTo>
                      <a:cubicBezTo>
                        <a:pt x="211" y="117"/>
                        <a:pt x="190" y="114"/>
                        <a:pt x="166" y="98"/>
                      </a:cubicBezTo>
                      <a:cubicBezTo>
                        <a:pt x="145" y="83"/>
                        <a:pt x="138" y="66"/>
                        <a:pt x="121" y="47"/>
                      </a:cubicBezTo>
                      <a:cubicBezTo>
                        <a:pt x="110" y="33"/>
                        <a:pt x="70" y="11"/>
                        <a:pt x="7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00" name="Freeform 689">
                  <a:extLst>
                    <a:ext uri="{FF2B5EF4-FFF2-40B4-BE49-F238E27FC236}">
                      <a16:creationId xmlns:a16="http://schemas.microsoft.com/office/drawing/2014/main" id="{806B701E-5B10-BDC1-79B9-4301B023667F}"/>
                    </a:ext>
                  </a:extLst>
                </p:cNvPr>
                <p:cNvSpPr>
                  <a:spLocks/>
                </p:cNvSpPr>
                <p:nvPr/>
              </p:nvSpPr>
              <p:spPr bwMode="auto">
                <a:xfrm>
                  <a:off x="674" y="2457"/>
                  <a:ext cx="226" cy="237"/>
                </a:xfrm>
                <a:custGeom>
                  <a:avLst/>
                  <a:gdLst>
                    <a:gd name="T0" fmla="*/ 3 w 668"/>
                    <a:gd name="T1" fmla="*/ 10 h 701"/>
                    <a:gd name="T2" fmla="*/ 1 w 668"/>
                    <a:gd name="T3" fmla="*/ 11 h 701"/>
                    <a:gd name="T4" fmla="*/ 5 w 668"/>
                    <a:gd name="T5" fmla="*/ 13 h 701"/>
                    <a:gd name="T6" fmla="*/ 7 w 668"/>
                    <a:gd name="T7" fmla="*/ 14 h 701"/>
                    <a:gd name="T8" fmla="*/ 10 w 668"/>
                    <a:gd name="T9" fmla="*/ 11 h 701"/>
                    <a:gd name="T10" fmla="*/ 16 w 668"/>
                    <a:gd name="T11" fmla="*/ 7 h 701"/>
                    <a:gd name="T12" fmla="*/ 19 w 668"/>
                    <a:gd name="T13" fmla="*/ 7 h 701"/>
                    <a:gd name="T14" fmla="*/ 18 w 668"/>
                    <a:gd name="T15" fmla="*/ 10 h 701"/>
                    <a:gd name="T16" fmla="*/ 10 w 668"/>
                    <a:gd name="T17" fmla="*/ 16 h 701"/>
                    <a:gd name="T18" fmla="*/ 13 w 668"/>
                    <a:gd name="T19" fmla="*/ 17 h 701"/>
                    <a:gd name="T20" fmla="*/ 15 w 668"/>
                    <a:gd name="T21" fmla="*/ 15 h 701"/>
                    <a:gd name="T22" fmla="*/ 21 w 668"/>
                    <a:gd name="T23" fmla="*/ 12 h 701"/>
                    <a:gd name="T24" fmla="*/ 19 w 668"/>
                    <a:gd name="T25" fmla="*/ 19 h 701"/>
                    <a:gd name="T26" fmla="*/ 16 w 668"/>
                    <a:gd name="T27" fmla="*/ 24 h 701"/>
                    <a:gd name="T28" fmla="*/ 21 w 668"/>
                    <a:gd name="T29" fmla="*/ 22 h 701"/>
                    <a:gd name="T30" fmla="*/ 24 w 668"/>
                    <a:gd name="T31" fmla="*/ 15 h 701"/>
                    <a:gd name="T32" fmla="*/ 23 w 668"/>
                    <a:gd name="T33" fmla="*/ 5 h 701"/>
                    <a:gd name="T34" fmla="*/ 19 w 668"/>
                    <a:gd name="T35" fmla="*/ 1 h 701"/>
                    <a:gd name="T36" fmla="*/ 14 w 668"/>
                    <a:gd name="T37" fmla="*/ 0 h 701"/>
                    <a:gd name="T38" fmla="*/ 12 w 668"/>
                    <a:gd name="T39" fmla="*/ 7 h 701"/>
                    <a:gd name="T40" fmla="*/ 5 w 668"/>
                    <a:gd name="T41" fmla="*/ 11 h 7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8" h="701">
                      <a:moveTo>
                        <a:pt x="92" y="264"/>
                      </a:moveTo>
                      <a:cubicBezTo>
                        <a:pt x="65" y="264"/>
                        <a:pt x="0" y="262"/>
                        <a:pt x="29" y="296"/>
                      </a:cubicBezTo>
                      <a:cubicBezTo>
                        <a:pt x="47" y="318"/>
                        <a:pt x="98" y="318"/>
                        <a:pt x="122" y="332"/>
                      </a:cubicBezTo>
                      <a:cubicBezTo>
                        <a:pt x="155" y="351"/>
                        <a:pt x="154" y="371"/>
                        <a:pt x="193" y="352"/>
                      </a:cubicBezTo>
                      <a:cubicBezTo>
                        <a:pt x="219" y="339"/>
                        <a:pt x="236" y="313"/>
                        <a:pt x="257" y="293"/>
                      </a:cubicBezTo>
                      <a:cubicBezTo>
                        <a:pt x="298" y="253"/>
                        <a:pt x="355" y="223"/>
                        <a:pt x="398" y="191"/>
                      </a:cubicBezTo>
                      <a:cubicBezTo>
                        <a:pt x="422" y="174"/>
                        <a:pt x="456" y="153"/>
                        <a:pt x="479" y="189"/>
                      </a:cubicBezTo>
                      <a:cubicBezTo>
                        <a:pt x="492" y="211"/>
                        <a:pt x="472" y="251"/>
                        <a:pt x="458" y="275"/>
                      </a:cubicBezTo>
                      <a:cubicBezTo>
                        <a:pt x="424" y="330"/>
                        <a:pt x="334" y="397"/>
                        <a:pt x="274" y="420"/>
                      </a:cubicBezTo>
                      <a:cubicBezTo>
                        <a:pt x="262" y="459"/>
                        <a:pt x="305" y="456"/>
                        <a:pt x="328" y="445"/>
                      </a:cubicBezTo>
                      <a:cubicBezTo>
                        <a:pt x="350" y="434"/>
                        <a:pt x="370" y="405"/>
                        <a:pt x="390" y="389"/>
                      </a:cubicBezTo>
                      <a:cubicBezTo>
                        <a:pt x="433" y="356"/>
                        <a:pt x="495" y="306"/>
                        <a:pt x="550" y="311"/>
                      </a:cubicBezTo>
                      <a:cubicBezTo>
                        <a:pt x="577" y="388"/>
                        <a:pt x="528" y="428"/>
                        <a:pt x="481" y="487"/>
                      </a:cubicBezTo>
                      <a:cubicBezTo>
                        <a:pt x="434" y="546"/>
                        <a:pt x="349" y="563"/>
                        <a:pt x="416" y="634"/>
                      </a:cubicBezTo>
                      <a:cubicBezTo>
                        <a:pt x="479" y="701"/>
                        <a:pt x="510" y="619"/>
                        <a:pt x="539" y="558"/>
                      </a:cubicBezTo>
                      <a:cubicBezTo>
                        <a:pt x="568" y="498"/>
                        <a:pt x="607" y="444"/>
                        <a:pt x="632" y="382"/>
                      </a:cubicBezTo>
                      <a:cubicBezTo>
                        <a:pt x="668" y="295"/>
                        <a:pt x="657" y="205"/>
                        <a:pt x="592" y="133"/>
                      </a:cubicBezTo>
                      <a:cubicBezTo>
                        <a:pt x="563" y="100"/>
                        <a:pt x="519" y="60"/>
                        <a:pt x="480" y="39"/>
                      </a:cubicBezTo>
                      <a:cubicBezTo>
                        <a:pt x="439" y="18"/>
                        <a:pt x="396" y="17"/>
                        <a:pt x="357" y="0"/>
                      </a:cubicBezTo>
                      <a:cubicBezTo>
                        <a:pt x="375" y="81"/>
                        <a:pt x="378" y="135"/>
                        <a:pt x="311" y="193"/>
                      </a:cubicBezTo>
                      <a:cubicBezTo>
                        <a:pt x="260" y="238"/>
                        <a:pt x="189" y="285"/>
                        <a:pt x="117" y="28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01" name="Freeform 690">
                  <a:extLst>
                    <a:ext uri="{FF2B5EF4-FFF2-40B4-BE49-F238E27FC236}">
                      <a16:creationId xmlns:a16="http://schemas.microsoft.com/office/drawing/2014/main" id="{48EE5643-DBC4-EE1E-3BCF-3E28C2033905}"/>
                    </a:ext>
                  </a:extLst>
                </p:cNvPr>
                <p:cNvSpPr>
                  <a:spLocks/>
                </p:cNvSpPr>
                <p:nvPr/>
              </p:nvSpPr>
              <p:spPr bwMode="auto">
                <a:xfrm>
                  <a:off x="822" y="1955"/>
                  <a:ext cx="97" cy="145"/>
                </a:xfrm>
                <a:custGeom>
                  <a:avLst/>
                  <a:gdLst>
                    <a:gd name="T0" fmla="*/ 2 w 285"/>
                    <a:gd name="T1" fmla="*/ 2 h 428"/>
                    <a:gd name="T2" fmla="*/ 5 w 285"/>
                    <a:gd name="T3" fmla="*/ 8 h 428"/>
                    <a:gd name="T4" fmla="*/ 7 w 285"/>
                    <a:gd name="T5" fmla="*/ 17 h 428"/>
                    <a:gd name="T6" fmla="*/ 11 w 285"/>
                    <a:gd name="T7" fmla="*/ 15 h 428"/>
                    <a:gd name="T8" fmla="*/ 11 w 285"/>
                    <a:gd name="T9" fmla="*/ 2 h 428"/>
                    <a:gd name="T10" fmla="*/ 3 w 285"/>
                    <a:gd name="T11" fmla="*/ 1 h 4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5" h="428">
                      <a:moveTo>
                        <a:pt x="54" y="62"/>
                      </a:moveTo>
                      <a:cubicBezTo>
                        <a:pt x="0" y="114"/>
                        <a:pt x="116" y="182"/>
                        <a:pt x="140" y="222"/>
                      </a:cubicBezTo>
                      <a:cubicBezTo>
                        <a:pt x="172" y="276"/>
                        <a:pt x="176" y="368"/>
                        <a:pt x="185" y="428"/>
                      </a:cubicBezTo>
                      <a:cubicBezTo>
                        <a:pt x="218" y="400"/>
                        <a:pt x="240" y="380"/>
                        <a:pt x="285" y="373"/>
                      </a:cubicBezTo>
                      <a:cubicBezTo>
                        <a:pt x="265" y="269"/>
                        <a:pt x="222" y="159"/>
                        <a:pt x="273" y="59"/>
                      </a:cubicBezTo>
                      <a:cubicBezTo>
                        <a:pt x="218" y="59"/>
                        <a:pt x="126" y="0"/>
                        <a:pt x="71" y="37"/>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02" name="Freeform 691">
                  <a:extLst>
                    <a:ext uri="{FF2B5EF4-FFF2-40B4-BE49-F238E27FC236}">
                      <a16:creationId xmlns:a16="http://schemas.microsoft.com/office/drawing/2014/main" id="{B92C70B6-68A2-CDDA-1097-594CF42E41E6}"/>
                    </a:ext>
                  </a:extLst>
                </p:cNvPr>
                <p:cNvSpPr>
                  <a:spLocks/>
                </p:cNvSpPr>
                <p:nvPr/>
              </p:nvSpPr>
              <p:spPr bwMode="auto">
                <a:xfrm>
                  <a:off x="1041" y="1799"/>
                  <a:ext cx="119" cy="100"/>
                </a:xfrm>
                <a:custGeom>
                  <a:avLst/>
                  <a:gdLst>
                    <a:gd name="T0" fmla="*/ 0 w 351"/>
                    <a:gd name="T1" fmla="*/ 6 h 297"/>
                    <a:gd name="T2" fmla="*/ 4 w 351"/>
                    <a:gd name="T3" fmla="*/ 8 h 297"/>
                    <a:gd name="T4" fmla="*/ 7 w 351"/>
                    <a:gd name="T5" fmla="*/ 5 h 297"/>
                    <a:gd name="T6" fmla="*/ 12 w 351"/>
                    <a:gd name="T7" fmla="*/ 11 h 297"/>
                    <a:gd name="T8" fmla="*/ 14 w 351"/>
                    <a:gd name="T9" fmla="*/ 11 h 297"/>
                    <a:gd name="T10" fmla="*/ 12 w 351"/>
                    <a:gd name="T11" fmla="*/ 7 h 297"/>
                    <a:gd name="T12" fmla="*/ 11 w 351"/>
                    <a:gd name="T13" fmla="*/ 2 h 297"/>
                    <a:gd name="T14" fmla="*/ 1 w 351"/>
                    <a:gd name="T15" fmla="*/ 4 h 2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1" h="297">
                      <a:moveTo>
                        <a:pt x="0" y="162"/>
                      </a:moveTo>
                      <a:cubicBezTo>
                        <a:pt x="4" y="173"/>
                        <a:pt x="81" y="226"/>
                        <a:pt x="101" y="221"/>
                      </a:cubicBezTo>
                      <a:cubicBezTo>
                        <a:pt x="132" y="213"/>
                        <a:pt x="133" y="152"/>
                        <a:pt x="173" y="138"/>
                      </a:cubicBezTo>
                      <a:cubicBezTo>
                        <a:pt x="242" y="112"/>
                        <a:pt x="287" y="247"/>
                        <a:pt x="304" y="296"/>
                      </a:cubicBezTo>
                      <a:cubicBezTo>
                        <a:pt x="319" y="297"/>
                        <a:pt x="334" y="297"/>
                        <a:pt x="349" y="296"/>
                      </a:cubicBezTo>
                      <a:cubicBezTo>
                        <a:pt x="351" y="265"/>
                        <a:pt x="326" y="217"/>
                        <a:pt x="316" y="187"/>
                      </a:cubicBezTo>
                      <a:cubicBezTo>
                        <a:pt x="304" y="152"/>
                        <a:pt x="290" y="89"/>
                        <a:pt x="265" y="61"/>
                      </a:cubicBezTo>
                      <a:cubicBezTo>
                        <a:pt x="212" y="0"/>
                        <a:pt x="67" y="53"/>
                        <a:pt x="25" y="107"/>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03" name="Freeform 692">
                  <a:extLst>
                    <a:ext uri="{FF2B5EF4-FFF2-40B4-BE49-F238E27FC236}">
                      <a16:creationId xmlns:a16="http://schemas.microsoft.com/office/drawing/2014/main" id="{C2491CAC-3397-C68A-670D-E2BFD0E10BE6}"/>
                    </a:ext>
                  </a:extLst>
                </p:cNvPr>
                <p:cNvSpPr>
                  <a:spLocks/>
                </p:cNvSpPr>
                <p:nvPr/>
              </p:nvSpPr>
              <p:spPr bwMode="auto">
                <a:xfrm>
                  <a:off x="767" y="1675"/>
                  <a:ext cx="174" cy="101"/>
                </a:xfrm>
                <a:custGeom>
                  <a:avLst/>
                  <a:gdLst>
                    <a:gd name="T0" fmla="*/ 3 w 515"/>
                    <a:gd name="T1" fmla="*/ 10 h 298"/>
                    <a:gd name="T2" fmla="*/ 10 w 515"/>
                    <a:gd name="T3" fmla="*/ 7 h 298"/>
                    <a:gd name="T4" fmla="*/ 15 w 515"/>
                    <a:gd name="T5" fmla="*/ 12 h 298"/>
                    <a:gd name="T6" fmla="*/ 14 w 515"/>
                    <a:gd name="T7" fmla="*/ 1 h 298"/>
                    <a:gd name="T8" fmla="*/ 0 w 515"/>
                    <a:gd name="T9" fmla="*/ 6 h 298"/>
                    <a:gd name="T10" fmla="*/ 1 w 515"/>
                    <a:gd name="T11" fmla="*/ 8 h 2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5" h="298">
                      <a:moveTo>
                        <a:pt x="75" y="262"/>
                      </a:moveTo>
                      <a:cubicBezTo>
                        <a:pt x="73" y="198"/>
                        <a:pt x="211" y="158"/>
                        <a:pt x="265" y="177"/>
                      </a:cubicBezTo>
                      <a:cubicBezTo>
                        <a:pt x="325" y="200"/>
                        <a:pt x="384" y="230"/>
                        <a:pt x="391" y="298"/>
                      </a:cubicBezTo>
                      <a:cubicBezTo>
                        <a:pt x="515" y="220"/>
                        <a:pt x="496" y="49"/>
                        <a:pt x="349" y="18"/>
                      </a:cubicBezTo>
                      <a:cubicBezTo>
                        <a:pt x="264" y="0"/>
                        <a:pt x="35" y="47"/>
                        <a:pt x="6" y="152"/>
                      </a:cubicBezTo>
                      <a:cubicBezTo>
                        <a:pt x="0" y="175"/>
                        <a:pt x="8" y="193"/>
                        <a:pt x="29" y="20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04" name="Freeform 693">
                  <a:extLst>
                    <a:ext uri="{FF2B5EF4-FFF2-40B4-BE49-F238E27FC236}">
                      <a16:creationId xmlns:a16="http://schemas.microsoft.com/office/drawing/2014/main" id="{3C4F161B-2D8D-D56D-FA6E-8B32F10DCAE2}"/>
                    </a:ext>
                  </a:extLst>
                </p:cNvPr>
                <p:cNvSpPr>
                  <a:spLocks/>
                </p:cNvSpPr>
                <p:nvPr/>
              </p:nvSpPr>
              <p:spPr bwMode="auto">
                <a:xfrm>
                  <a:off x="710" y="1580"/>
                  <a:ext cx="85" cy="99"/>
                </a:xfrm>
                <a:custGeom>
                  <a:avLst/>
                  <a:gdLst>
                    <a:gd name="T0" fmla="*/ 8 w 251"/>
                    <a:gd name="T1" fmla="*/ 1 h 292"/>
                    <a:gd name="T2" fmla="*/ 10 w 251"/>
                    <a:gd name="T3" fmla="*/ 6 h 292"/>
                    <a:gd name="T4" fmla="*/ 1 w 251"/>
                    <a:gd name="T5" fmla="*/ 7 h 292"/>
                    <a:gd name="T6" fmla="*/ 8 w 251"/>
                    <a:gd name="T7" fmla="*/ 0 h 2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1" h="292">
                      <a:moveTo>
                        <a:pt x="222" y="21"/>
                      </a:moveTo>
                      <a:cubicBezTo>
                        <a:pt x="203" y="44"/>
                        <a:pt x="242" y="138"/>
                        <a:pt x="251" y="168"/>
                      </a:cubicBezTo>
                      <a:cubicBezTo>
                        <a:pt x="191" y="194"/>
                        <a:pt x="41" y="292"/>
                        <a:pt x="20" y="181"/>
                      </a:cubicBezTo>
                      <a:cubicBezTo>
                        <a:pt x="0" y="78"/>
                        <a:pt x="148" y="35"/>
                        <a:pt x="218"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05" name="Freeform 694">
                  <a:extLst>
                    <a:ext uri="{FF2B5EF4-FFF2-40B4-BE49-F238E27FC236}">
                      <a16:creationId xmlns:a16="http://schemas.microsoft.com/office/drawing/2014/main" id="{E7950082-CDCC-3175-D299-10357DA86065}"/>
                    </a:ext>
                  </a:extLst>
                </p:cNvPr>
                <p:cNvSpPr>
                  <a:spLocks/>
                </p:cNvSpPr>
                <p:nvPr/>
              </p:nvSpPr>
              <p:spPr bwMode="auto">
                <a:xfrm>
                  <a:off x="464" y="1689"/>
                  <a:ext cx="138" cy="106"/>
                </a:xfrm>
                <a:custGeom>
                  <a:avLst/>
                  <a:gdLst>
                    <a:gd name="T0" fmla="*/ 0 w 408"/>
                    <a:gd name="T1" fmla="*/ 2 h 314"/>
                    <a:gd name="T2" fmla="*/ 5 w 408"/>
                    <a:gd name="T3" fmla="*/ 12 h 314"/>
                    <a:gd name="T4" fmla="*/ 8 w 408"/>
                    <a:gd name="T5" fmla="*/ 4 h 314"/>
                    <a:gd name="T6" fmla="*/ 16 w 408"/>
                    <a:gd name="T7" fmla="*/ 3 h 314"/>
                    <a:gd name="T8" fmla="*/ 9 w 408"/>
                    <a:gd name="T9" fmla="*/ 0 h 314"/>
                    <a:gd name="T10" fmla="*/ 2 w 408"/>
                    <a:gd name="T11" fmla="*/ 1 h 3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8" h="314">
                      <a:moveTo>
                        <a:pt x="0" y="54"/>
                      </a:moveTo>
                      <a:cubicBezTo>
                        <a:pt x="129" y="40"/>
                        <a:pt x="149" y="229"/>
                        <a:pt x="132" y="314"/>
                      </a:cubicBezTo>
                      <a:cubicBezTo>
                        <a:pt x="154" y="252"/>
                        <a:pt x="168" y="162"/>
                        <a:pt x="210" y="112"/>
                      </a:cubicBezTo>
                      <a:cubicBezTo>
                        <a:pt x="249" y="65"/>
                        <a:pt x="358" y="62"/>
                        <a:pt x="408" y="68"/>
                      </a:cubicBezTo>
                      <a:cubicBezTo>
                        <a:pt x="349" y="43"/>
                        <a:pt x="299" y="11"/>
                        <a:pt x="236" y="8"/>
                      </a:cubicBezTo>
                      <a:cubicBezTo>
                        <a:pt x="186" y="5"/>
                        <a:pt x="93" y="0"/>
                        <a:pt x="47" y="2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06" name="Freeform 695">
                  <a:extLst>
                    <a:ext uri="{FF2B5EF4-FFF2-40B4-BE49-F238E27FC236}">
                      <a16:creationId xmlns:a16="http://schemas.microsoft.com/office/drawing/2014/main" id="{21664F91-FE43-972B-BDB5-0D3404C5F13D}"/>
                    </a:ext>
                  </a:extLst>
                </p:cNvPr>
                <p:cNvSpPr>
                  <a:spLocks/>
                </p:cNvSpPr>
                <p:nvPr/>
              </p:nvSpPr>
              <p:spPr bwMode="auto">
                <a:xfrm>
                  <a:off x="521" y="1832"/>
                  <a:ext cx="160" cy="169"/>
                </a:xfrm>
                <a:custGeom>
                  <a:avLst/>
                  <a:gdLst>
                    <a:gd name="T0" fmla="*/ 2 w 472"/>
                    <a:gd name="T1" fmla="*/ 4 h 501"/>
                    <a:gd name="T2" fmla="*/ 0 w 472"/>
                    <a:gd name="T3" fmla="*/ 5 h 501"/>
                    <a:gd name="T4" fmla="*/ 3 w 472"/>
                    <a:gd name="T5" fmla="*/ 7 h 501"/>
                    <a:gd name="T6" fmla="*/ 6 w 472"/>
                    <a:gd name="T7" fmla="*/ 9 h 501"/>
                    <a:gd name="T8" fmla="*/ 4 w 472"/>
                    <a:gd name="T9" fmla="*/ 11 h 501"/>
                    <a:gd name="T10" fmla="*/ 3 w 472"/>
                    <a:gd name="T11" fmla="*/ 15 h 501"/>
                    <a:gd name="T12" fmla="*/ 6 w 472"/>
                    <a:gd name="T13" fmla="*/ 15 h 501"/>
                    <a:gd name="T14" fmla="*/ 11 w 472"/>
                    <a:gd name="T15" fmla="*/ 19 h 501"/>
                    <a:gd name="T16" fmla="*/ 14 w 472"/>
                    <a:gd name="T17" fmla="*/ 13 h 501"/>
                    <a:gd name="T18" fmla="*/ 16 w 472"/>
                    <a:gd name="T19" fmla="*/ 8 h 501"/>
                    <a:gd name="T20" fmla="*/ 16 w 472"/>
                    <a:gd name="T21" fmla="*/ 4 h 501"/>
                    <a:gd name="T22" fmla="*/ 18 w 472"/>
                    <a:gd name="T23" fmla="*/ 1 h 501"/>
                    <a:gd name="T24" fmla="*/ 14 w 472"/>
                    <a:gd name="T25" fmla="*/ 6 h 501"/>
                    <a:gd name="T26" fmla="*/ 9 w 472"/>
                    <a:gd name="T27" fmla="*/ 9 h 501"/>
                    <a:gd name="T28" fmla="*/ 6 w 472"/>
                    <a:gd name="T29" fmla="*/ 6 h 501"/>
                    <a:gd name="T30" fmla="*/ 4 w 472"/>
                    <a:gd name="T31" fmla="*/ 3 h 5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501">
                      <a:moveTo>
                        <a:pt x="61" y="102"/>
                      </a:moveTo>
                      <a:cubicBezTo>
                        <a:pt x="45" y="104"/>
                        <a:pt x="0" y="117"/>
                        <a:pt x="2" y="140"/>
                      </a:cubicBezTo>
                      <a:cubicBezTo>
                        <a:pt x="3" y="168"/>
                        <a:pt x="63" y="169"/>
                        <a:pt x="82" y="174"/>
                      </a:cubicBezTo>
                      <a:cubicBezTo>
                        <a:pt x="108" y="182"/>
                        <a:pt x="144" y="196"/>
                        <a:pt x="145" y="228"/>
                      </a:cubicBezTo>
                      <a:cubicBezTo>
                        <a:pt x="146" y="258"/>
                        <a:pt x="115" y="266"/>
                        <a:pt x="100" y="288"/>
                      </a:cubicBezTo>
                      <a:cubicBezTo>
                        <a:pt x="85" y="308"/>
                        <a:pt x="69" y="351"/>
                        <a:pt x="89" y="373"/>
                      </a:cubicBezTo>
                      <a:cubicBezTo>
                        <a:pt x="100" y="384"/>
                        <a:pt x="146" y="386"/>
                        <a:pt x="163" y="395"/>
                      </a:cubicBezTo>
                      <a:cubicBezTo>
                        <a:pt x="210" y="420"/>
                        <a:pt x="235" y="466"/>
                        <a:pt x="274" y="501"/>
                      </a:cubicBezTo>
                      <a:cubicBezTo>
                        <a:pt x="259" y="431"/>
                        <a:pt x="283" y="345"/>
                        <a:pt x="368" y="333"/>
                      </a:cubicBezTo>
                      <a:cubicBezTo>
                        <a:pt x="313" y="273"/>
                        <a:pt x="362" y="246"/>
                        <a:pt x="403" y="204"/>
                      </a:cubicBezTo>
                      <a:cubicBezTo>
                        <a:pt x="435" y="171"/>
                        <a:pt x="418" y="156"/>
                        <a:pt x="423" y="118"/>
                      </a:cubicBezTo>
                      <a:cubicBezTo>
                        <a:pt x="427" y="88"/>
                        <a:pt x="449" y="60"/>
                        <a:pt x="472" y="38"/>
                      </a:cubicBezTo>
                      <a:cubicBezTo>
                        <a:pt x="438" y="0"/>
                        <a:pt x="369" y="116"/>
                        <a:pt x="357" y="144"/>
                      </a:cubicBezTo>
                      <a:cubicBezTo>
                        <a:pt x="332" y="199"/>
                        <a:pt x="307" y="254"/>
                        <a:pt x="234" y="240"/>
                      </a:cubicBezTo>
                      <a:cubicBezTo>
                        <a:pt x="231" y="180"/>
                        <a:pt x="219" y="166"/>
                        <a:pt x="162" y="151"/>
                      </a:cubicBezTo>
                      <a:cubicBezTo>
                        <a:pt x="125" y="142"/>
                        <a:pt x="76" y="137"/>
                        <a:pt x="90" y="8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07" name="Freeform 696">
                  <a:extLst>
                    <a:ext uri="{FF2B5EF4-FFF2-40B4-BE49-F238E27FC236}">
                      <a16:creationId xmlns:a16="http://schemas.microsoft.com/office/drawing/2014/main" id="{98800739-B8FA-5A42-F7EF-AC74E605482F}"/>
                    </a:ext>
                  </a:extLst>
                </p:cNvPr>
                <p:cNvSpPr>
                  <a:spLocks/>
                </p:cNvSpPr>
                <p:nvPr/>
              </p:nvSpPr>
              <p:spPr bwMode="auto">
                <a:xfrm>
                  <a:off x="780" y="1735"/>
                  <a:ext cx="73" cy="105"/>
                </a:xfrm>
                <a:custGeom>
                  <a:avLst/>
                  <a:gdLst>
                    <a:gd name="T0" fmla="*/ 8 w 218"/>
                    <a:gd name="T1" fmla="*/ 0 h 311"/>
                    <a:gd name="T2" fmla="*/ 0 w 218"/>
                    <a:gd name="T3" fmla="*/ 11 h 311"/>
                    <a:gd name="T4" fmla="*/ 2 w 218"/>
                    <a:gd name="T5" fmla="*/ 6 h 311"/>
                    <a:gd name="T6" fmla="*/ 1 w 218"/>
                    <a:gd name="T7" fmla="*/ 3 h 311"/>
                    <a:gd name="T8" fmla="*/ 3 w 218"/>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311">
                      <a:moveTo>
                        <a:pt x="218" y="5"/>
                      </a:moveTo>
                      <a:cubicBezTo>
                        <a:pt x="46" y="0"/>
                        <a:pt x="171" y="311"/>
                        <a:pt x="0" y="282"/>
                      </a:cubicBezTo>
                      <a:cubicBezTo>
                        <a:pt x="30" y="247"/>
                        <a:pt x="59" y="204"/>
                        <a:pt x="46" y="156"/>
                      </a:cubicBezTo>
                      <a:cubicBezTo>
                        <a:pt x="38" y="128"/>
                        <a:pt x="20" y="117"/>
                        <a:pt x="21" y="85"/>
                      </a:cubicBezTo>
                      <a:cubicBezTo>
                        <a:pt x="23" y="48"/>
                        <a:pt x="41" y="25"/>
                        <a:pt x="71" y="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08" name="Freeform 697">
                  <a:extLst>
                    <a:ext uri="{FF2B5EF4-FFF2-40B4-BE49-F238E27FC236}">
                      <a16:creationId xmlns:a16="http://schemas.microsoft.com/office/drawing/2014/main" id="{254CEBF8-4A0C-141B-E038-8EAF26C60DE6}"/>
                    </a:ext>
                  </a:extLst>
                </p:cNvPr>
                <p:cNvSpPr>
                  <a:spLocks/>
                </p:cNvSpPr>
                <p:nvPr/>
              </p:nvSpPr>
              <p:spPr bwMode="auto">
                <a:xfrm>
                  <a:off x="698" y="1784"/>
                  <a:ext cx="148" cy="177"/>
                </a:xfrm>
                <a:custGeom>
                  <a:avLst/>
                  <a:gdLst>
                    <a:gd name="T0" fmla="*/ 14 w 438"/>
                    <a:gd name="T1" fmla="*/ 5 h 522"/>
                    <a:gd name="T2" fmla="*/ 15 w 438"/>
                    <a:gd name="T3" fmla="*/ 6 h 522"/>
                    <a:gd name="T4" fmla="*/ 16 w 438"/>
                    <a:gd name="T5" fmla="*/ 7 h 522"/>
                    <a:gd name="T6" fmla="*/ 16 w 438"/>
                    <a:gd name="T7" fmla="*/ 9 h 522"/>
                    <a:gd name="T8" fmla="*/ 17 w 438"/>
                    <a:gd name="T9" fmla="*/ 12 h 522"/>
                    <a:gd name="T10" fmla="*/ 13 w 438"/>
                    <a:gd name="T11" fmla="*/ 16 h 522"/>
                    <a:gd name="T12" fmla="*/ 9 w 438"/>
                    <a:gd name="T13" fmla="*/ 20 h 522"/>
                    <a:gd name="T14" fmla="*/ 10 w 438"/>
                    <a:gd name="T15" fmla="*/ 15 h 522"/>
                    <a:gd name="T16" fmla="*/ 10 w 438"/>
                    <a:gd name="T17" fmla="*/ 10 h 522"/>
                    <a:gd name="T18" fmla="*/ 5 w 438"/>
                    <a:gd name="T19" fmla="*/ 8 h 522"/>
                    <a:gd name="T20" fmla="*/ 3 w 438"/>
                    <a:gd name="T21" fmla="*/ 7 h 522"/>
                    <a:gd name="T22" fmla="*/ 0 w 438"/>
                    <a:gd name="T23" fmla="*/ 5 h 522"/>
                    <a:gd name="T24" fmla="*/ 4 w 438"/>
                    <a:gd name="T25" fmla="*/ 5 h 522"/>
                    <a:gd name="T26" fmla="*/ 7 w 438"/>
                    <a:gd name="T27" fmla="*/ 5 h 522"/>
                    <a:gd name="T28" fmla="*/ 12 w 438"/>
                    <a:gd name="T29" fmla="*/ 0 h 5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8" h="522">
                      <a:moveTo>
                        <a:pt x="359" y="126"/>
                      </a:moveTo>
                      <a:cubicBezTo>
                        <a:pt x="363" y="133"/>
                        <a:pt x="377" y="138"/>
                        <a:pt x="389" y="146"/>
                      </a:cubicBezTo>
                      <a:cubicBezTo>
                        <a:pt x="418" y="165"/>
                        <a:pt x="413" y="155"/>
                        <a:pt x="418" y="185"/>
                      </a:cubicBezTo>
                      <a:cubicBezTo>
                        <a:pt x="421" y="203"/>
                        <a:pt x="417" y="223"/>
                        <a:pt x="422" y="244"/>
                      </a:cubicBezTo>
                      <a:cubicBezTo>
                        <a:pt x="427" y="261"/>
                        <a:pt x="436" y="280"/>
                        <a:pt x="438" y="297"/>
                      </a:cubicBezTo>
                      <a:cubicBezTo>
                        <a:pt x="392" y="331"/>
                        <a:pt x="351" y="342"/>
                        <a:pt x="322" y="400"/>
                      </a:cubicBezTo>
                      <a:cubicBezTo>
                        <a:pt x="301" y="443"/>
                        <a:pt x="261" y="477"/>
                        <a:pt x="237" y="522"/>
                      </a:cubicBezTo>
                      <a:cubicBezTo>
                        <a:pt x="200" y="495"/>
                        <a:pt x="230" y="420"/>
                        <a:pt x="251" y="384"/>
                      </a:cubicBezTo>
                      <a:cubicBezTo>
                        <a:pt x="278" y="336"/>
                        <a:pt x="313" y="309"/>
                        <a:pt x="275" y="252"/>
                      </a:cubicBezTo>
                      <a:cubicBezTo>
                        <a:pt x="247" y="213"/>
                        <a:pt x="185" y="219"/>
                        <a:pt x="140" y="210"/>
                      </a:cubicBezTo>
                      <a:cubicBezTo>
                        <a:pt x="118" y="206"/>
                        <a:pt x="89" y="197"/>
                        <a:pt x="67" y="186"/>
                      </a:cubicBezTo>
                      <a:cubicBezTo>
                        <a:pt x="44" y="174"/>
                        <a:pt x="25" y="145"/>
                        <a:pt x="0" y="143"/>
                      </a:cubicBezTo>
                      <a:cubicBezTo>
                        <a:pt x="18" y="155"/>
                        <a:pt x="66" y="137"/>
                        <a:pt x="94" y="138"/>
                      </a:cubicBezTo>
                      <a:cubicBezTo>
                        <a:pt x="130" y="140"/>
                        <a:pt x="152" y="149"/>
                        <a:pt x="191" y="135"/>
                      </a:cubicBezTo>
                      <a:cubicBezTo>
                        <a:pt x="265" y="108"/>
                        <a:pt x="291" y="72"/>
                        <a:pt x="308"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09" name="Freeform 698">
                  <a:extLst>
                    <a:ext uri="{FF2B5EF4-FFF2-40B4-BE49-F238E27FC236}">
                      <a16:creationId xmlns:a16="http://schemas.microsoft.com/office/drawing/2014/main" id="{891A3D21-AEB3-9293-FB2F-35E6C9A25550}"/>
                    </a:ext>
                  </a:extLst>
                </p:cNvPr>
                <p:cNvSpPr>
                  <a:spLocks/>
                </p:cNvSpPr>
                <p:nvPr/>
              </p:nvSpPr>
              <p:spPr bwMode="auto">
                <a:xfrm>
                  <a:off x="884" y="1780"/>
                  <a:ext cx="228" cy="150"/>
                </a:xfrm>
                <a:custGeom>
                  <a:avLst/>
                  <a:gdLst>
                    <a:gd name="T0" fmla="*/ 5 w 676"/>
                    <a:gd name="T1" fmla="*/ 4 h 442"/>
                    <a:gd name="T2" fmla="*/ 15 w 676"/>
                    <a:gd name="T3" fmla="*/ 1 h 442"/>
                    <a:gd name="T4" fmla="*/ 26 w 676"/>
                    <a:gd name="T5" fmla="*/ 2 h 442"/>
                    <a:gd name="T6" fmla="*/ 22 w 676"/>
                    <a:gd name="T7" fmla="*/ 3 h 442"/>
                    <a:gd name="T8" fmla="*/ 19 w 676"/>
                    <a:gd name="T9" fmla="*/ 5 h 442"/>
                    <a:gd name="T10" fmla="*/ 13 w 676"/>
                    <a:gd name="T11" fmla="*/ 10 h 442"/>
                    <a:gd name="T12" fmla="*/ 8 w 676"/>
                    <a:gd name="T13" fmla="*/ 17 h 442"/>
                    <a:gd name="T14" fmla="*/ 4 w 676"/>
                    <a:gd name="T15" fmla="*/ 17 h 442"/>
                    <a:gd name="T16" fmla="*/ 0 w 676"/>
                    <a:gd name="T17" fmla="*/ 16 h 442"/>
                    <a:gd name="T18" fmla="*/ 7 w 676"/>
                    <a:gd name="T19" fmla="*/ 14 h 442"/>
                    <a:gd name="T20" fmla="*/ 11 w 676"/>
                    <a:gd name="T21" fmla="*/ 9 h 442"/>
                    <a:gd name="T22" fmla="*/ 5 w 676"/>
                    <a:gd name="T23" fmla="*/ 5 h 4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6" h="442">
                      <a:moveTo>
                        <a:pt x="129" y="112"/>
                      </a:moveTo>
                      <a:cubicBezTo>
                        <a:pt x="216" y="71"/>
                        <a:pt x="290" y="29"/>
                        <a:pt x="386" y="15"/>
                      </a:cubicBezTo>
                      <a:cubicBezTo>
                        <a:pt x="488" y="0"/>
                        <a:pt x="577" y="54"/>
                        <a:pt x="676" y="53"/>
                      </a:cubicBezTo>
                      <a:cubicBezTo>
                        <a:pt x="667" y="80"/>
                        <a:pt x="608" y="74"/>
                        <a:pt x="584" y="79"/>
                      </a:cubicBezTo>
                      <a:cubicBezTo>
                        <a:pt x="549" y="86"/>
                        <a:pt x="518" y="101"/>
                        <a:pt x="490" y="123"/>
                      </a:cubicBezTo>
                      <a:cubicBezTo>
                        <a:pt x="438" y="164"/>
                        <a:pt x="383" y="213"/>
                        <a:pt x="341" y="263"/>
                      </a:cubicBezTo>
                      <a:cubicBezTo>
                        <a:pt x="295" y="317"/>
                        <a:pt x="275" y="390"/>
                        <a:pt x="209" y="420"/>
                      </a:cubicBezTo>
                      <a:cubicBezTo>
                        <a:pt x="173" y="436"/>
                        <a:pt x="133" y="442"/>
                        <a:pt x="95" y="431"/>
                      </a:cubicBezTo>
                      <a:cubicBezTo>
                        <a:pt x="61" y="420"/>
                        <a:pt x="37" y="388"/>
                        <a:pt x="0" y="402"/>
                      </a:cubicBezTo>
                      <a:cubicBezTo>
                        <a:pt x="46" y="417"/>
                        <a:pt x="128" y="370"/>
                        <a:pt x="171" y="350"/>
                      </a:cubicBezTo>
                      <a:cubicBezTo>
                        <a:pt x="223" y="326"/>
                        <a:pt x="267" y="285"/>
                        <a:pt x="294" y="234"/>
                      </a:cubicBezTo>
                      <a:cubicBezTo>
                        <a:pt x="344" y="138"/>
                        <a:pt x="207" y="96"/>
                        <a:pt x="133" y="12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10" name="Freeform 699">
                  <a:extLst>
                    <a:ext uri="{FF2B5EF4-FFF2-40B4-BE49-F238E27FC236}">
                      <a16:creationId xmlns:a16="http://schemas.microsoft.com/office/drawing/2014/main" id="{BBD4C50E-4E3F-2BA4-E15E-344D411FCD6E}"/>
                    </a:ext>
                  </a:extLst>
                </p:cNvPr>
                <p:cNvSpPr>
                  <a:spLocks/>
                </p:cNvSpPr>
                <p:nvPr/>
              </p:nvSpPr>
              <p:spPr bwMode="auto">
                <a:xfrm>
                  <a:off x="945" y="1855"/>
                  <a:ext cx="188" cy="134"/>
                </a:xfrm>
                <a:custGeom>
                  <a:avLst/>
                  <a:gdLst>
                    <a:gd name="T0" fmla="*/ 9 w 556"/>
                    <a:gd name="T1" fmla="*/ 1 h 395"/>
                    <a:gd name="T2" fmla="*/ 7 w 556"/>
                    <a:gd name="T3" fmla="*/ 5 h 395"/>
                    <a:gd name="T4" fmla="*/ 3 w 556"/>
                    <a:gd name="T5" fmla="*/ 10 h 395"/>
                    <a:gd name="T6" fmla="*/ 1 w 556"/>
                    <a:gd name="T7" fmla="*/ 11 h 395"/>
                    <a:gd name="T8" fmla="*/ 1 w 556"/>
                    <a:gd name="T9" fmla="*/ 12 h 395"/>
                    <a:gd name="T10" fmla="*/ 4 w 556"/>
                    <a:gd name="T11" fmla="*/ 15 h 395"/>
                    <a:gd name="T12" fmla="*/ 6 w 556"/>
                    <a:gd name="T13" fmla="*/ 11 h 395"/>
                    <a:gd name="T14" fmla="*/ 9 w 556"/>
                    <a:gd name="T15" fmla="*/ 7 h 395"/>
                    <a:gd name="T16" fmla="*/ 15 w 556"/>
                    <a:gd name="T17" fmla="*/ 6 h 395"/>
                    <a:gd name="T18" fmla="*/ 22 w 556"/>
                    <a:gd name="T19" fmla="*/ 6 h 395"/>
                    <a:gd name="T20" fmla="*/ 14 w 556"/>
                    <a:gd name="T21" fmla="*/ 4 h 395"/>
                    <a:gd name="T22" fmla="*/ 10 w 556"/>
                    <a:gd name="T23" fmla="*/ 0 h 3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6" h="395">
                      <a:moveTo>
                        <a:pt x="242" y="17"/>
                      </a:moveTo>
                      <a:cubicBezTo>
                        <a:pt x="226" y="53"/>
                        <a:pt x="201" y="97"/>
                        <a:pt x="178" y="130"/>
                      </a:cubicBezTo>
                      <a:cubicBezTo>
                        <a:pt x="152" y="166"/>
                        <a:pt x="121" y="222"/>
                        <a:pt x="87" y="250"/>
                      </a:cubicBezTo>
                      <a:cubicBezTo>
                        <a:pt x="69" y="265"/>
                        <a:pt x="56" y="262"/>
                        <a:pt x="36" y="270"/>
                      </a:cubicBezTo>
                      <a:cubicBezTo>
                        <a:pt x="2" y="282"/>
                        <a:pt x="0" y="279"/>
                        <a:pt x="14" y="309"/>
                      </a:cubicBezTo>
                      <a:cubicBezTo>
                        <a:pt x="32" y="349"/>
                        <a:pt x="81" y="365"/>
                        <a:pt x="100" y="395"/>
                      </a:cubicBezTo>
                      <a:cubicBezTo>
                        <a:pt x="56" y="339"/>
                        <a:pt x="108" y="310"/>
                        <a:pt x="148" y="285"/>
                      </a:cubicBezTo>
                      <a:cubicBezTo>
                        <a:pt x="196" y="256"/>
                        <a:pt x="200" y="210"/>
                        <a:pt x="234" y="173"/>
                      </a:cubicBezTo>
                      <a:cubicBezTo>
                        <a:pt x="278" y="125"/>
                        <a:pt x="326" y="150"/>
                        <a:pt x="373" y="167"/>
                      </a:cubicBezTo>
                      <a:cubicBezTo>
                        <a:pt x="438" y="192"/>
                        <a:pt x="493" y="159"/>
                        <a:pt x="556" y="152"/>
                      </a:cubicBezTo>
                      <a:cubicBezTo>
                        <a:pt x="491" y="145"/>
                        <a:pt x="416" y="139"/>
                        <a:pt x="355" y="109"/>
                      </a:cubicBezTo>
                      <a:cubicBezTo>
                        <a:pt x="307" y="84"/>
                        <a:pt x="292" y="41"/>
                        <a:pt x="263"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11" name="Freeform 700">
                  <a:extLst>
                    <a:ext uri="{FF2B5EF4-FFF2-40B4-BE49-F238E27FC236}">
                      <a16:creationId xmlns:a16="http://schemas.microsoft.com/office/drawing/2014/main" id="{CAFA7D23-A966-BC91-F584-03601FDE56B1}"/>
                    </a:ext>
                  </a:extLst>
                </p:cNvPr>
                <p:cNvSpPr>
                  <a:spLocks/>
                </p:cNvSpPr>
                <p:nvPr/>
              </p:nvSpPr>
              <p:spPr bwMode="auto">
                <a:xfrm>
                  <a:off x="969" y="2003"/>
                  <a:ext cx="68" cy="107"/>
                </a:xfrm>
                <a:custGeom>
                  <a:avLst/>
                  <a:gdLst>
                    <a:gd name="T0" fmla="*/ 3 w 201"/>
                    <a:gd name="T1" fmla="*/ 0 h 316"/>
                    <a:gd name="T2" fmla="*/ 7 w 201"/>
                    <a:gd name="T3" fmla="*/ 6 h 316"/>
                    <a:gd name="T4" fmla="*/ 0 w 201"/>
                    <a:gd name="T5" fmla="*/ 12 h 316"/>
                    <a:gd name="T6" fmla="*/ 4 w 201"/>
                    <a:gd name="T7" fmla="*/ 1 h 3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 h="316">
                      <a:moveTo>
                        <a:pt x="87" y="0"/>
                      </a:moveTo>
                      <a:cubicBezTo>
                        <a:pt x="135" y="58"/>
                        <a:pt x="201" y="64"/>
                        <a:pt x="175" y="156"/>
                      </a:cubicBezTo>
                      <a:cubicBezTo>
                        <a:pt x="151" y="243"/>
                        <a:pt x="73" y="280"/>
                        <a:pt x="0" y="316"/>
                      </a:cubicBezTo>
                      <a:cubicBezTo>
                        <a:pt x="88" y="270"/>
                        <a:pt x="159" y="107"/>
                        <a:pt x="99" y="2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12" name="Freeform 701">
                  <a:extLst>
                    <a:ext uri="{FF2B5EF4-FFF2-40B4-BE49-F238E27FC236}">
                      <a16:creationId xmlns:a16="http://schemas.microsoft.com/office/drawing/2014/main" id="{9EC2FC07-58B6-B434-0D42-705F50002B7D}"/>
                    </a:ext>
                  </a:extLst>
                </p:cNvPr>
                <p:cNvSpPr>
                  <a:spLocks/>
                </p:cNvSpPr>
                <p:nvPr/>
              </p:nvSpPr>
              <p:spPr bwMode="auto">
                <a:xfrm>
                  <a:off x="1102" y="1914"/>
                  <a:ext cx="163" cy="164"/>
                </a:xfrm>
                <a:custGeom>
                  <a:avLst/>
                  <a:gdLst>
                    <a:gd name="T0" fmla="*/ 0 w 481"/>
                    <a:gd name="T1" fmla="*/ 9 h 485"/>
                    <a:gd name="T2" fmla="*/ 0 w 481"/>
                    <a:gd name="T3" fmla="*/ 14 h 485"/>
                    <a:gd name="T4" fmla="*/ 2 w 481"/>
                    <a:gd name="T5" fmla="*/ 19 h 485"/>
                    <a:gd name="T6" fmla="*/ 7 w 481"/>
                    <a:gd name="T7" fmla="*/ 7 h 485"/>
                    <a:gd name="T8" fmla="*/ 19 w 481"/>
                    <a:gd name="T9" fmla="*/ 0 h 485"/>
                    <a:gd name="T10" fmla="*/ 11 w 481"/>
                    <a:gd name="T11" fmla="*/ 1 h 485"/>
                    <a:gd name="T12" fmla="*/ 5 w 481"/>
                    <a:gd name="T13" fmla="*/ 7 h 4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1" h="485">
                      <a:moveTo>
                        <a:pt x="11" y="238"/>
                      </a:moveTo>
                      <a:cubicBezTo>
                        <a:pt x="52" y="273"/>
                        <a:pt x="0" y="321"/>
                        <a:pt x="5" y="361"/>
                      </a:cubicBezTo>
                      <a:cubicBezTo>
                        <a:pt x="10" y="399"/>
                        <a:pt x="51" y="448"/>
                        <a:pt x="40" y="485"/>
                      </a:cubicBezTo>
                      <a:cubicBezTo>
                        <a:pt x="52" y="373"/>
                        <a:pt x="100" y="260"/>
                        <a:pt x="184" y="183"/>
                      </a:cubicBezTo>
                      <a:cubicBezTo>
                        <a:pt x="275" y="100"/>
                        <a:pt x="375" y="61"/>
                        <a:pt x="481" y="10"/>
                      </a:cubicBezTo>
                      <a:cubicBezTo>
                        <a:pt x="416" y="11"/>
                        <a:pt x="334" y="0"/>
                        <a:pt x="276" y="34"/>
                      </a:cubicBezTo>
                      <a:cubicBezTo>
                        <a:pt x="214" y="71"/>
                        <a:pt x="196" y="167"/>
                        <a:pt x="133" y="19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13" name="Freeform 702">
                  <a:extLst>
                    <a:ext uri="{FF2B5EF4-FFF2-40B4-BE49-F238E27FC236}">
                      <a16:creationId xmlns:a16="http://schemas.microsoft.com/office/drawing/2014/main" id="{E22ED2DC-CF7F-7101-3EF5-EBE5A6820BA9}"/>
                    </a:ext>
                  </a:extLst>
                </p:cNvPr>
                <p:cNvSpPr>
                  <a:spLocks/>
                </p:cNvSpPr>
                <p:nvPr/>
              </p:nvSpPr>
              <p:spPr bwMode="auto">
                <a:xfrm>
                  <a:off x="1145" y="1713"/>
                  <a:ext cx="195" cy="116"/>
                </a:xfrm>
                <a:custGeom>
                  <a:avLst/>
                  <a:gdLst>
                    <a:gd name="T0" fmla="*/ 0 w 576"/>
                    <a:gd name="T1" fmla="*/ 9 h 344"/>
                    <a:gd name="T2" fmla="*/ 11 w 576"/>
                    <a:gd name="T3" fmla="*/ 2 h 344"/>
                    <a:gd name="T4" fmla="*/ 22 w 576"/>
                    <a:gd name="T5" fmla="*/ 0 h 344"/>
                    <a:gd name="T6" fmla="*/ 8 w 576"/>
                    <a:gd name="T7" fmla="*/ 13 h 344"/>
                    <a:gd name="T8" fmla="*/ 8 w 576"/>
                    <a:gd name="T9" fmla="*/ 10 h 344"/>
                    <a:gd name="T10" fmla="*/ 10 w 576"/>
                    <a:gd name="T11" fmla="*/ 7 h 344"/>
                    <a:gd name="T12" fmla="*/ 7 w 576"/>
                    <a:gd name="T13" fmla="*/ 5 h 3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 h="344">
                      <a:moveTo>
                        <a:pt x="0" y="240"/>
                      </a:moveTo>
                      <a:cubicBezTo>
                        <a:pt x="107" y="193"/>
                        <a:pt x="167" y="81"/>
                        <a:pt x="287" y="47"/>
                      </a:cubicBezTo>
                      <a:cubicBezTo>
                        <a:pt x="383" y="20"/>
                        <a:pt x="474" y="1"/>
                        <a:pt x="576" y="0"/>
                      </a:cubicBezTo>
                      <a:cubicBezTo>
                        <a:pt x="440" y="31"/>
                        <a:pt x="212" y="188"/>
                        <a:pt x="202" y="344"/>
                      </a:cubicBezTo>
                      <a:cubicBezTo>
                        <a:pt x="210" y="316"/>
                        <a:pt x="210" y="285"/>
                        <a:pt x="218" y="258"/>
                      </a:cubicBezTo>
                      <a:cubicBezTo>
                        <a:pt x="227" y="231"/>
                        <a:pt x="246" y="218"/>
                        <a:pt x="257" y="194"/>
                      </a:cubicBezTo>
                      <a:cubicBezTo>
                        <a:pt x="286" y="127"/>
                        <a:pt x="225" y="145"/>
                        <a:pt x="186" y="13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14" name="Freeform 703">
                  <a:extLst>
                    <a:ext uri="{FF2B5EF4-FFF2-40B4-BE49-F238E27FC236}">
                      <a16:creationId xmlns:a16="http://schemas.microsoft.com/office/drawing/2014/main" id="{13245F91-2B0E-D7A7-A211-D8F74DD2E6E5}"/>
                    </a:ext>
                  </a:extLst>
                </p:cNvPr>
                <p:cNvSpPr>
                  <a:spLocks/>
                </p:cNvSpPr>
                <p:nvPr/>
              </p:nvSpPr>
              <p:spPr bwMode="auto">
                <a:xfrm>
                  <a:off x="1275" y="1719"/>
                  <a:ext cx="155" cy="174"/>
                </a:xfrm>
                <a:custGeom>
                  <a:avLst/>
                  <a:gdLst>
                    <a:gd name="T0" fmla="*/ 0 w 458"/>
                    <a:gd name="T1" fmla="*/ 4 h 512"/>
                    <a:gd name="T2" fmla="*/ 8 w 458"/>
                    <a:gd name="T3" fmla="*/ 0 h 512"/>
                    <a:gd name="T4" fmla="*/ 18 w 458"/>
                    <a:gd name="T5" fmla="*/ 18 h 512"/>
                    <a:gd name="T6" fmla="*/ 2 w 458"/>
                    <a:gd name="T7" fmla="*/ 20 h 512"/>
                    <a:gd name="T8" fmla="*/ 2 w 458"/>
                    <a:gd name="T9" fmla="*/ 6 h 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8" h="512">
                      <a:moveTo>
                        <a:pt x="0" y="115"/>
                      </a:moveTo>
                      <a:cubicBezTo>
                        <a:pt x="26" y="67"/>
                        <a:pt x="150" y="0"/>
                        <a:pt x="206" y="2"/>
                      </a:cubicBezTo>
                      <a:cubicBezTo>
                        <a:pt x="126" y="171"/>
                        <a:pt x="261" y="446"/>
                        <a:pt x="458" y="465"/>
                      </a:cubicBezTo>
                      <a:cubicBezTo>
                        <a:pt x="331" y="512"/>
                        <a:pt x="180" y="496"/>
                        <a:pt x="43" y="502"/>
                      </a:cubicBezTo>
                      <a:cubicBezTo>
                        <a:pt x="129" y="393"/>
                        <a:pt x="137" y="262"/>
                        <a:pt x="54" y="14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15" name="Freeform 704">
                  <a:extLst>
                    <a:ext uri="{FF2B5EF4-FFF2-40B4-BE49-F238E27FC236}">
                      <a16:creationId xmlns:a16="http://schemas.microsoft.com/office/drawing/2014/main" id="{F11508E0-5E41-DBAF-FF65-7244917B37C7}"/>
                    </a:ext>
                  </a:extLst>
                </p:cNvPr>
                <p:cNvSpPr>
                  <a:spLocks/>
                </p:cNvSpPr>
                <p:nvPr/>
              </p:nvSpPr>
              <p:spPr bwMode="auto">
                <a:xfrm>
                  <a:off x="1154" y="1926"/>
                  <a:ext cx="176" cy="189"/>
                </a:xfrm>
                <a:custGeom>
                  <a:avLst/>
                  <a:gdLst>
                    <a:gd name="T0" fmla="*/ 3 w 521"/>
                    <a:gd name="T1" fmla="*/ 5 h 557"/>
                    <a:gd name="T2" fmla="*/ 0 w 521"/>
                    <a:gd name="T3" fmla="*/ 8 h 557"/>
                    <a:gd name="T4" fmla="*/ 3 w 521"/>
                    <a:gd name="T5" fmla="*/ 10 h 557"/>
                    <a:gd name="T6" fmla="*/ 6 w 521"/>
                    <a:gd name="T7" fmla="*/ 11 h 557"/>
                    <a:gd name="T8" fmla="*/ 12 w 521"/>
                    <a:gd name="T9" fmla="*/ 15 h 557"/>
                    <a:gd name="T10" fmla="*/ 18 w 521"/>
                    <a:gd name="T11" fmla="*/ 20 h 557"/>
                    <a:gd name="T12" fmla="*/ 20 w 521"/>
                    <a:gd name="T13" fmla="*/ 16 h 557"/>
                    <a:gd name="T14" fmla="*/ 17 w 521"/>
                    <a:gd name="T15" fmla="*/ 13 h 557"/>
                    <a:gd name="T16" fmla="*/ 14 w 521"/>
                    <a:gd name="T17" fmla="*/ 7 h 557"/>
                    <a:gd name="T18" fmla="*/ 12 w 521"/>
                    <a:gd name="T19" fmla="*/ 2 h 557"/>
                    <a:gd name="T20" fmla="*/ 11 w 521"/>
                    <a:gd name="T21" fmla="*/ 0 h 557"/>
                    <a:gd name="T22" fmla="*/ 9 w 521"/>
                    <a:gd name="T23" fmla="*/ 1 h 557"/>
                    <a:gd name="T24" fmla="*/ 9 w 521"/>
                    <a:gd name="T25" fmla="*/ 7 h 557"/>
                    <a:gd name="T26" fmla="*/ 3 w 521"/>
                    <a:gd name="T27" fmla="*/ 5 h 5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1" h="557">
                      <a:moveTo>
                        <a:pt x="75" y="122"/>
                      </a:moveTo>
                      <a:cubicBezTo>
                        <a:pt x="45" y="153"/>
                        <a:pt x="13" y="178"/>
                        <a:pt x="0" y="222"/>
                      </a:cubicBezTo>
                      <a:cubicBezTo>
                        <a:pt x="30" y="233"/>
                        <a:pt x="62" y="229"/>
                        <a:pt x="92" y="241"/>
                      </a:cubicBezTo>
                      <a:cubicBezTo>
                        <a:pt x="119" y="251"/>
                        <a:pt x="144" y="264"/>
                        <a:pt x="168" y="279"/>
                      </a:cubicBezTo>
                      <a:cubicBezTo>
                        <a:pt x="218" y="310"/>
                        <a:pt x="265" y="352"/>
                        <a:pt x="310" y="392"/>
                      </a:cubicBezTo>
                      <a:cubicBezTo>
                        <a:pt x="357" y="432"/>
                        <a:pt x="404" y="478"/>
                        <a:pt x="455" y="513"/>
                      </a:cubicBezTo>
                      <a:cubicBezTo>
                        <a:pt x="519" y="557"/>
                        <a:pt x="513" y="455"/>
                        <a:pt x="521" y="409"/>
                      </a:cubicBezTo>
                      <a:cubicBezTo>
                        <a:pt x="470" y="403"/>
                        <a:pt x="456" y="369"/>
                        <a:pt x="437" y="328"/>
                      </a:cubicBezTo>
                      <a:cubicBezTo>
                        <a:pt x="414" y="280"/>
                        <a:pt x="385" y="234"/>
                        <a:pt x="367" y="185"/>
                      </a:cubicBezTo>
                      <a:cubicBezTo>
                        <a:pt x="352" y="144"/>
                        <a:pt x="334" y="98"/>
                        <a:pt x="320" y="55"/>
                      </a:cubicBezTo>
                      <a:cubicBezTo>
                        <a:pt x="312" y="29"/>
                        <a:pt x="320" y="10"/>
                        <a:pt x="290" y="4"/>
                      </a:cubicBezTo>
                      <a:cubicBezTo>
                        <a:pt x="273" y="0"/>
                        <a:pt x="243" y="18"/>
                        <a:pt x="228" y="26"/>
                      </a:cubicBezTo>
                      <a:cubicBezTo>
                        <a:pt x="228" y="59"/>
                        <a:pt x="272" y="143"/>
                        <a:pt x="230" y="171"/>
                      </a:cubicBezTo>
                      <a:cubicBezTo>
                        <a:pt x="205" y="188"/>
                        <a:pt x="121" y="134"/>
                        <a:pt x="92" y="126"/>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16" name="Freeform 705">
                  <a:extLst>
                    <a:ext uri="{FF2B5EF4-FFF2-40B4-BE49-F238E27FC236}">
                      <a16:creationId xmlns:a16="http://schemas.microsoft.com/office/drawing/2014/main" id="{9A36089B-6E2A-C4E1-9E88-A0DC930A2875}"/>
                    </a:ext>
                  </a:extLst>
                </p:cNvPr>
                <p:cNvSpPr>
                  <a:spLocks/>
                </p:cNvSpPr>
                <p:nvPr/>
              </p:nvSpPr>
              <p:spPr bwMode="auto">
                <a:xfrm>
                  <a:off x="1118" y="2172"/>
                  <a:ext cx="143" cy="58"/>
                </a:xfrm>
                <a:custGeom>
                  <a:avLst/>
                  <a:gdLst>
                    <a:gd name="T0" fmla="*/ 0 w 422"/>
                    <a:gd name="T1" fmla="*/ 5 h 172"/>
                    <a:gd name="T2" fmla="*/ 16 w 422"/>
                    <a:gd name="T3" fmla="*/ 0 h 172"/>
                    <a:gd name="T4" fmla="*/ 9 w 422"/>
                    <a:gd name="T5" fmla="*/ 5 h 172"/>
                    <a:gd name="T6" fmla="*/ 2 w 422"/>
                    <a:gd name="T7" fmla="*/ 6 h 1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2" h="172">
                      <a:moveTo>
                        <a:pt x="0" y="137"/>
                      </a:moveTo>
                      <a:cubicBezTo>
                        <a:pt x="13" y="19"/>
                        <a:pt x="333" y="16"/>
                        <a:pt x="422" y="0"/>
                      </a:cubicBezTo>
                      <a:cubicBezTo>
                        <a:pt x="371" y="48"/>
                        <a:pt x="307" y="90"/>
                        <a:pt x="248" y="128"/>
                      </a:cubicBezTo>
                      <a:cubicBezTo>
                        <a:pt x="183" y="169"/>
                        <a:pt x="124" y="172"/>
                        <a:pt x="55" y="158"/>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17" name="Freeform 706">
                  <a:extLst>
                    <a:ext uri="{FF2B5EF4-FFF2-40B4-BE49-F238E27FC236}">
                      <a16:creationId xmlns:a16="http://schemas.microsoft.com/office/drawing/2014/main" id="{F5B85BB5-D1D1-B34A-FB48-B3A06EB9B6D3}"/>
                    </a:ext>
                  </a:extLst>
                </p:cNvPr>
                <p:cNvSpPr>
                  <a:spLocks/>
                </p:cNvSpPr>
                <p:nvPr/>
              </p:nvSpPr>
              <p:spPr bwMode="auto">
                <a:xfrm>
                  <a:off x="1039" y="2295"/>
                  <a:ext cx="192" cy="229"/>
                </a:xfrm>
                <a:custGeom>
                  <a:avLst/>
                  <a:gdLst>
                    <a:gd name="T0" fmla="*/ 6 w 565"/>
                    <a:gd name="T1" fmla="*/ 0 h 678"/>
                    <a:gd name="T2" fmla="*/ 0 w 565"/>
                    <a:gd name="T3" fmla="*/ 12 h 678"/>
                    <a:gd name="T4" fmla="*/ 2 w 565"/>
                    <a:gd name="T5" fmla="*/ 20 h 678"/>
                    <a:gd name="T6" fmla="*/ 3 w 565"/>
                    <a:gd name="T7" fmla="*/ 24 h 678"/>
                    <a:gd name="T8" fmla="*/ 5 w 565"/>
                    <a:gd name="T9" fmla="*/ 25 h 678"/>
                    <a:gd name="T10" fmla="*/ 7 w 565"/>
                    <a:gd name="T11" fmla="*/ 26 h 678"/>
                    <a:gd name="T12" fmla="*/ 7 w 565"/>
                    <a:gd name="T13" fmla="*/ 19 h 678"/>
                    <a:gd name="T14" fmla="*/ 12 w 565"/>
                    <a:gd name="T15" fmla="*/ 17 h 678"/>
                    <a:gd name="T16" fmla="*/ 18 w 565"/>
                    <a:gd name="T17" fmla="*/ 19 h 678"/>
                    <a:gd name="T18" fmla="*/ 20 w 565"/>
                    <a:gd name="T19" fmla="*/ 20 h 678"/>
                    <a:gd name="T20" fmla="*/ 22 w 565"/>
                    <a:gd name="T21" fmla="*/ 18 h 678"/>
                    <a:gd name="T22" fmla="*/ 8 w 565"/>
                    <a:gd name="T23" fmla="*/ 11 h 678"/>
                    <a:gd name="T24" fmla="*/ 5 w 565"/>
                    <a:gd name="T25" fmla="*/ 7 h 678"/>
                    <a:gd name="T26" fmla="*/ 9 w 565"/>
                    <a:gd name="T27" fmla="*/ 1 h 678"/>
                    <a:gd name="T28" fmla="*/ 6 w 565"/>
                    <a:gd name="T29" fmla="*/ 0 h 6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65" h="678">
                      <a:moveTo>
                        <a:pt x="158" y="0"/>
                      </a:moveTo>
                      <a:cubicBezTo>
                        <a:pt x="47" y="54"/>
                        <a:pt x="0" y="199"/>
                        <a:pt x="6" y="312"/>
                      </a:cubicBezTo>
                      <a:cubicBezTo>
                        <a:pt x="10" y="383"/>
                        <a:pt x="23" y="446"/>
                        <a:pt x="41" y="514"/>
                      </a:cubicBezTo>
                      <a:cubicBezTo>
                        <a:pt x="49" y="544"/>
                        <a:pt x="54" y="585"/>
                        <a:pt x="68" y="611"/>
                      </a:cubicBezTo>
                      <a:cubicBezTo>
                        <a:pt x="86" y="644"/>
                        <a:pt x="107" y="644"/>
                        <a:pt x="141" y="657"/>
                      </a:cubicBezTo>
                      <a:cubicBezTo>
                        <a:pt x="155" y="663"/>
                        <a:pt x="169" y="671"/>
                        <a:pt x="182" y="678"/>
                      </a:cubicBezTo>
                      <a:cubicBezTo>
                        <a:pt x="176" y="614"/>
                        <a:pt x="176" y="566"/>
                        <a:pt x="192" y="502"/>
                      </a:cubicBezTo>
                      <a:cubicBezTo>
                        <a:pt x="208" y="435"/>
                        <a:pt x="238" y="433"/>
                        <a:pt x="301" y="450"/>
                      </a:cubicBezTo>
                      <a:cubicBezTo>
                        <a:pt x="350" y="463"/>
                        <a:pt x="404" y="480"/>
                        <a:pt x="453" y="500"/>
                      </a:cubicBezTo>
                      <a:cubicBezTo>
                        <a:pt x="472" y="509"/>
                        <a:pt x="501" y="535"/>
                        <a:pt x="523" y="526"/>
                      </a:cubicBezTo>
                      <a:cubicBezTo>
                        <a:pt x="538" y="520"/>
                        <a:pt x="559" y="474"/>
                        <a:pt x="565" y="460"/>
                      </a:cubicBezTo>
                      <a:cubicBezTo>
                        <a:pt x="468" y="393"/>
                        <a:pt x="308" y="358"/>
                        <a:pt x="212" y="287"/>
                      </a:cubicBezTo>
                      <a:cubicBezTo>
                        <a:pt x="170" y="255"/>
                        <a:pt x="126" y="235"/>
                        <a:pt x="132" y="177"/>
                      </a:cubicBezTo>
                      <a:cubicBezTo>
                        <a:pt x="139" y="117"/>
                        <a:pt x="207" y="82"/>
                        <a:pt x="225" y="28"/>
                      </a:cubicBezTo>
                      <a:cubicBezTo>
                        <a:pt x="208" y="21"/>
                        <a:pt x="185" y="15"/>
                        <a:pt x="166" y="9"/>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18" name="Freeform 707">
                  <a:extLst>
                    <a:ext uri="{FF2B5EF4-FFF2-40B4-BE49-F238E27FC236}">
                      <a16:creationId xmlns:a16="http://schemas.microsoft.com/office/drawing/2014/main" id="{6AAF39F1-76AE-06DA-5DD7-CD97F9292DDE}"/>
                    </a:ext>
                  </a:extLst>
                </p:cNvPr>
                <p:cNvSpPr>
                  <a:spLocks/>
                </p:cNvSpPr>
                <p:nvPr/>
              </p:nvSpPr>
              <p:spPr bwMode="auto">
                <a:xfrm>
                  <a:off x="947" y="2542"/>
                  <a:ext cx="173" cy="94"/>
                </a:xfrm>
                <a:custGeom>
                  <a:avLst/>
                  <a:gdLst>
                    <a:gd name="T0" fmla="*/ 15 w 509"/>
                    <a:gd name="T1" fmla="*/ 0 h 279"/>
                    <a:gd name="T2" fmla="*/ 5 w 509"/>
                    <a:gd name="T3" fmla="*/ 8 h 279"/>
                    <a:gd name="T4" fmla="*/ 1 w 509"/>
                    <a:gd name="T5" fmla="*/ 8 h 279"/>
                    <a:gd name="T6" fmla="*/ 3 w 509"/>
                    <a:gd name="T7" fmla="*/ 10 h 279"/>
                    <a:gd name="T8" fmla="*/ 10 w 509"/>
                    <a:gd name="T9" fmla="*/ 9 h 279"/>
                    <a:gd name="T10" fmla="*/ 18 w 509"/>
                    <a:gd name="T11" fmla="*/ 10 h 279"/>
                    <a:gd name="T12" fmla="*/ 17 w 509"/>
                    <a:gd name="T13" fmla="*/ 5 h 279"/>
                    <a:gd name="T14" fmla="*/ 20 w 509"/>
                    <a:gd name="T15" fmla="*/ 6 h 279"/>
                    <a:gd name="T16" fmla="*/ 18 w 509"/>
                    <a:gd name="T17" fmla="*/ 0 h 2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9" h="279">
                      <a:moveTo>
                        <a:pt x="392" y="0"/>
                      </a:moveTo>
                      <a:cubicBezTo>
                        <a:pt x="394" y="125"/>
                        <a:pt x="245" y="192"/>
                        <a:pt x="131" y="198"/>
                      </a:cubicBezTo>
                      <a:cubicBezTo>
                        <a:pt x="104" y="199"/>
                        <a:pt x="46" y="183"/>
                        <a:pt x="31" y="202"/>
                      </a:cubicBezTo>
                      <a:cubicBezTo>
                        <a:pt x="0" y="242"/>
                        <a:pt x="56" y="255"/>
                        <a:pt x="80" y="261"/>
                      </a:cubicBezTo>
                      <a:cubicBezTo>
                        <a:pt x="148" y="279"/>
                        <a:pt x="191" y="270"/>
                        <a:pt x="258" y="241"/>
                      </a:cubicBezTo>
                      <a:cubicBezTo>
                        <a:pt x="323" y="213"/>
                        <a:pt x="410" y="198"/>
                        <a:pt x="457" y="261"/>
                      </a:cubicBezTo>
                      <a:cubicBezTo>
                        <a:pt x="456" y="216"/>
                        <a:pt x="420" y="186"/>
                        <a:pt x="439" y="140"/>
                      </a:cubicBezTo>
                      <a:cubicBezTo>
                        <a:pt x="468" y="133"/>
                        <a:pt x="487" y="150"/>
                        <a:pt x="509" y="164"/>
                      </a:cubicBezTo>
                      <a:cubicBezTo>
                        <a:pt x="498" y="115"/>
                        <a:pt x="489" y="58"/>
                        <a:pt x="468" y="1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19" name="Freeform 708">
                  <a:extLst>
                    <a:ext uri="{FF2B5EF4-FFF2-40B4-BE49-F238E27FC236}">
                      <a16:creationId xmlns:a16="http://schemas.microsoft.com/office/drawing/2014/main" id="{2C64B13B-F5A0-279D-2827-B9288979E86B}"/>
                    </a:ext>
                  </a:extLst>
                </p:cNvPr>
                <p:cNvSpPr>
                  <a:spLocks/>
                </p:cNvSpPr>
                <p:nvPr/>
              </p:nvSpPr>
              <p:spPr bwMode="auto">
                <a:xfrm>
                  <a:off x="1022" y="2609"/>
                  <a:ext cx="115" cy="85"/>
                </a:xfrm>
                <a:custGeom>
                  <a:avLst/>
                  <a:gdLst>
                    <a:gd name="T0" fmla="*/ 5 w 340"/>
                    <a:gd name="T1" fmla="*/ 0 h 252"/>
                    <a:gd name="T2" fmla="*/ 3 w 340"/>
                    <a:gd name="T3" fmla="*/ 6 h 252"/>
                    <a:gd name="T4" fmla="*/ 6 w 340"/>
                    <a:gd name="T5" fmla="*/ 6 h 252"/>
                    <a:gd name="T6" fmla="*/ 8 w 340"/>
                    <a:gd name="T7" fmla="*/ 10 h 252"/>
                    <a:gd name="T8" fmla="*/ 6 w 340"/>
                    <a:gd name="T9" fmla="*/ 3 h 252"/>
                    <a:gd name="T10" fmla="*/ 13 w 340"/>
                    <a:gd name="T11" fmla="*/ 7 h 252"/>
                    <a:gd name="T12" fmla="*/ 10 w 340"/>
                    <a:gd name="T13" fmla="*/ 3 h 252"/>
                    <a:gd name="T14" fmla="*/ 6 w 340"/>
                    <a:gd name="T15" fmla="*/ 0 h 2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0" h="252">
                      <a:moveTo>
                        <a:pt x="134" y="8"/>
                      </a:moveTo>
                      <a:cubicBezTo>
                        <a:pt x="65" y="0"/>
                        <a:pt x="0" y="122"/>
                        <a:pt x="70" y="155"/>
                      </a:cubicBezTo>
                      <a:cubicBezTo>
                        <a:pt x="92" y="166"/>
                        <a:pt x="139" y="156"/>
                        <a:pt x="167" y="168"/>
                      </a:cubicBezTo>
                      <a:cubicBezTo>
                        <a:pt x="215" y="188"/>
                        <a:pt x="220" y="204"/>
                        <a:pt x="219" y="252"/>
                      </a:cubicBezTo>
                      <a:cubicBezTo>
                        <a:pt x="242" y="198"/>
                        <a:pt x="133" y="114"/>
                        <a:pt x="167" y="91"/>
                      </a:cubicBezTo>
                      <a:cubicBezTo>
                        <a:pt x="232" y="48"/>
                        <a:pt x="267" y="228"/>
                        <a:pt x="340" y="184"/>
                      </a:cubicBezTo>
                      <a:cubicBezTo>
                        <a:pt x="324" y="146"/>
                        <a:pt x="283" y="120"/>
                        <a:pt x="260" y="84"/>
                      </a:cubicBezTo>
                      <a:cubicBezTo>
                        <a:pt x="236" y="45"/>
                        <a:pt x="214" y="13"/>
                        <a:pt x="163" y="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20" name="Freeform 709">
                  <a:extLst>
                    <a:ext uri="{FF2B5EF4-FFF2-40B4-BE49-F238E27FC236}">
                      <a16:creationId xmlns:a16="http://schemas.microsoft.com/office/drawing/2014/main" id="{FF9799D6-A1C4-23BD-00E1-72BE8AE71425}"/>
                    </a:ext>
                  </a:extLst>
                </p:cNvPr>
                <p:cNvSpPr>
                  <a:spLocks/>
                </p:cNvSpPr>
                <p:nvPr/>
              </p:nvSpPr>
              <p:spPr bwMode="auto">
                <a:xfrm>
                  <a:off x="1234" y="2449"/>
                  <a:ext cx="249" cy="130"/>
                </a:xfrm>
                <a:custGeom>
                  <a:avLst/>
                  <a:gdLst>
                    <a:gd name="T0" fmla="*/ 1 w 736"/>
                    <a:gd name="T1" fmla="*/ 3 h 384"/>
                    <a:gd name="T2" fmla="*/ 7 w 736"/>
                    <a:gd name="T3" fmla="*/ 0 h 384"/>
                    <a:gd name="T4" fmla="*/ 11 w 736"/>
                    <a:gd name="T5" fmla="*/ 1 h 384"/>
                    <a:gd name="T6" fmla="*/ 10 w 736"/>
                    <a:gd name="T7" fmla="*/ 4 h 384"/>
                    <a:gd name="T8" fmla="*/ 22 w 736"/>
                    <a:gd name="T9" fmla="*/ 10 h 384"/>
                    <a:gd name="T10" fmla="*/ 28 w 736"/>
                    <a:gd name="T11" fmla="*/ 9 h 384"/>
                    <a:gd name="T12" fmla="*/ 22 w 736"/>
                    <a:gd name="T13" fmla="*/ 15 h 384"/>
                    <a:gd name="T14" fmla="*/ 15 w 736"/>
                    <a:gd name="T15" fmla="*/ 13 h 384"/>
                    <a:gd name="T16" fmla="*/ 7 w 736"/>
                    <a:gd name="T17" fmla="*/ 13 h 384"/>
                    <a:gd name="T18" fmla="*/ 3 w 736"/>
                    <a:gd name="T19" fmla="*/ 15 h 384"/>
                    <a:gd name="T20" fmla="*/ 1 w 736"/>
                    <a:gd name="T21" fmla="*/ 13 h 384"/>
                    <a:gd name="T22" fmla="*/ 3 w 736"/>
                    <a:gd name="T23" fmla="*/ 7 h 384"/>
                    <a:gd name="T24" fmla="*/ 6 w 736"/>
                    <a:gd name="T25" fmla="*/ 8 h 384"/>
                    <a:gd name="T26" fmla="*/ 5 w 736"/>
                    <a:gd name="T27" fmla="*/ 10 h 384"/>
                    <a:gd name="T28" fmla="*/ 7 w 736"/>
                    <a:gd name="T29" fmla="*/ 9 h 384"/>
                    <a:gd name="T30" fmla="*/ 2 w 736"/>
                    <a:gd name="T31" fmla="*/ 4 h 3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36" h="384">
                      <a:moveTo>
                        <a:pt x="34" y="85"/>
                      </a:moveTo>
                      <a:cubicBezTo>
                        <a:pt x="52" y="38"/>
                        <a:pt x="139" y="13"/>
                        <a:pt x="190" y="10"/>
                      </a:cubicBezTo>
                      <a:cubicBezTo>
                        <a:pt x="214" y="8"/>
                        <a:pt x="270" y="0"/>
                        <a:pt x="284" y="22"/>
                      </a:cubicBezTo>
                      <a:cubicBezTo>
                        <a:pt x="293" y="37"/>
                        <a:pt x="272" y="91"/>
                        <a:pt x="274" y="115"/>
                      </a:cubicBezTo>
                      <a:cubicBezTo>
                        <a:pt x="288" y="262"/>
                        <a:pt x="440" y="276"/>
                        <a:pt x="556" y="262"/>
                      </a:cubicBezTo>
                      <a:cubicBezTo>
                        <a:pt x="614" y="256"/>
                        <a:pt x="683" y="247"/>
                        <a:pt x="736" y="228"/>
                      </a:cubicBezTo>
                      <a:cubicBezTo>
                        <a:pt x="658" y="259"/>
                        <a:pt x="601" y="317"/>
                        <a:pt x="560" y="384"/>
                      </a:cubicBezTo>
                      <a:cubicBezTo>
                        <a:pt x="498" y="372"/>
                        <a:pt x="440" y="331"/>
                        <a:pt x="375" y="321"/>
                      </a:cubicBezTo>
                      <a:cubicBezTo>
                        <a:pt x="311" y="312"/>
                        <a:pt x="236" y="315"/>
                        <a:pt x="178" y="338"/>
                      </a:cubicBezTo>
                      <a:cubicBezTo>
                        <a:pt x="157" y="346"/>
                        <a:pt x="113" y="384"/>
                        <a:pt x="93" y="384"/>
                      </a:cubicBezTo>
                      <a:cubicBezTo>
                        <a:pt x="68" y="383"/>
                        <a:pt x="47" y="344"/>
                        <a:pt x="35" y="325"/>
                      </a:cubicBezTo>
                      <a:cubicBezTo>
                        <a:pt x="0" y="268"/>
                        <a:pt x="15" y="212"/>
                        <a:pt x="72" y="174"/>
                      </a:cubicBezTo>
                      <a:cubicBezTo>
                        <a:pt x="116" y="145"/>
                        <a:pt x="196" y="125"/>
                        <a:pt x="147" y="198"/>
                      </a:cubicBezTo>
                      <a:cubicBezTo>
                        <a:pt x="134" y="218"/>
                        <a:pt x="97" y="244"/>
                        <a:pt x="127" y="264"/>
                      </a:cubicBezTo>
                      <a:cubicBezTo>
                        <a:pt x="148" y="278"/>
                        <a:pt x="172" y="255"/>
                        <a:pt x="185" y="240"/>
                      </a:cubicBezTo>
                      <a:cubicBezTo>
                        <a:pt x="272" y="140"/>
                        <a:pt x="135" y="58"/>
                        <a:pt x="47" y="9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21" name="Freeform 710">
                  <a:extLst>
                    <a:ext uri="{FF2B5EF4-FFF2-40B4-BE49-F238E27FC236}">
                      <a16:creationId xmlns:a16="http://schemas.microsoft.com/office/drawing/2014/main" id="{8729860B-4968-A3C5-46B5-E7B7CFA41E35}"/>
                    </a:ext>
                  </a:extLst>
                </p:cNvPr>
                <p:cNvSpPr>
                  <a:spLocks/>
                </p:cNvSpPr>
                <p:nvPr/>
              </p:nvSpPr>
              <p:spPr bwMode="auto">
                <a:xfrm>
                  <a:off x="1303" y="2288"/>
                  <a:ext cx="85" cy="111"/>
                </a:xfrm>
                <a:custGeom>
                  <a:avLst/>
                  <a:gdLst>
                    <a:gd name="T0" fmla="*/ 0 w 252"/>
                    <a:gd name="T1" fmla="*/ 7 h 327"/>
                    <a:gd name="T2" fmla="*/ 1 w 252"/>
                    <a:gd name="T3" fmla="*/ 10 h 327"/>
                    <a:gd name="T4" fmla="*/ 3 w 252"/>
                    <a:gd name="T5" fmla="*/ 12 h 327"/>
                    <a:gd name="T6" fmla="*/ 6 w 252"/>
                    <a:gd name="T7" fmla="*/ 10 h 327"/>
                    <a:gd name="T8" fmla="*/ 10 w 252"/>
                    <a:gd name="T9" fmla="*/ 11 h 327"/>
                    <a:gd name="T10" fmla="*/ 3 w 252"/>
                    <a:gd name="T11" fmla="*/ 7 h 327"/>
                    <a:gd name="T12" fmla="*/ 3 w 252"/>
                    <a:gd name="T13" fmla="*/ 0 h 327"/>
                    <a:gd name="T14" fmla="*/ 0 w 252"/>
                    <a:gd name="T15" fmla="*/ 6 h 3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 h="327">
                      <a:moveTo>
                        <a:pt x="11" y="177"/>
                      </a:moveTo>
                      <a:cubicBezTo>
                        <a:pt x="0" y="201"/>
                        <a:pt x="27" y="238"/>
                        <a:pt x="37" y="261"/>
                      </a:cubicBezTo>
                      <a:cubicBezTo>
                        <a:pt x="51" y="295"/>
                        <a:pt x="56" y="327"/>
                        <a:pt x="92" y="308"/>
                      </a:cubicBezTo>
                      <a:cubicBezTo>
                        <a:pt x="119" y="294"/>
                        <a:pt x="129" y="264"/>
                        <a:pt x="167" y="258"/>
                      </a:cubicBezTo>
                      <a:cubicBezTo>
                        <a:pt x="193" y="255"/>
                        <a:pt x="233" y="260"/>
                        <a:pt x="252" y="277"/>
                      </a:cubicBezTo>
                      <a:cubicBezTo>
                        <a:pt x="202" y="225"/>
                        <a:pt x="124" y="256"/>
                        <a:pt x="88" y="193"/>
                      </a:cubicBezTo>
                      <a:cubicBezTo>
                        <a:pt x="58" y="139"/>
                        <a:pt x="119" y="39"/>
                        <a:pt x="83" y="0"/>
                      </a:cubicBezTo>
                      <a:cubicBezTo>
                        <a:pt x="52" y="26"/>
                        <a:pt x="22" y="112"/>
                        <a:pt x="11" y="15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22" name="Freeform 711">
                  <a:extLst>
                    <a:ext uri="{FF2B5EF4-FFF2-40B4-BE49-F238E27FC236}">
                      <a16:creationId xmlns:a16="http://schemas.microsoft.com/office/drawing/2014/main" id="{DCC82868-3887-0D66-5401-998436EFE35F}"/>
                    </a:ext>
                  </a:extLst>
                </p:cNvPr>
                <p:cNvSpPr>
                  <a:spLocks/>
                </p:cNvSpPr>
                <p:nvPr/>
              </p:nvSpPr>
              <p:spPr bwMode="auto">
                <a:xfrm>
                  <a:off x="1388" y="2176"/>
                  <a:ext cx="92" cy="100"/>
                </a:xfrm>
                <a:custGeom>
                  <a:avLst/>
                  <a:gdLst>
                    <a:gd name="T0" fmla="*/ 6 w 272"/>
                    <a:gd name="T1" fmla="*/ 0 h 297"/>
                    <a:gd name="T2" fmla="*/ 0 w 272"/>
                    <a:gd name="T3" fmla="*/ 9 h 297"/>
                    <a:gd name="T4" fmla="*/ 0 w 272"/>
                    <a:gd name="T5" fmla="*/ 11 h 297"/>
                    <a:gd name="T6" fmla="*/ 9 w 272"/>
                    <a:gd name="T7" fmla="*/ 1 h 2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2" h="297">
                      <a:moveTo>
                        <a:pt x="154" y="0"/>
                      </a:moveTo>
                      <a:cubicBezTo>
                        <a:pt x="135" y="70"/>
                        <a:pt x="91" y="231"/>
                        <a:pt x="0" y="248"/>
                      </a:cubicBezTo>
                      <a:cubicBezTo>
                        <a:pt x="27" y="253"/>
                        <a:pt x="26" y="277"/>
                        <a:pt x="11" y="295"/>
                      </a:cubicBezTo>
                      <a:cubicBezTo>
                        <a:pt x="82" y="297"/>
                        <a:pt x="272" y="99"/>
                        <a:pt x="243" y="2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23" name="Freeform 712">
                  <a:extLst>
                    <a:ext uri="{FF2B5EF4-FFF2-40B4-BE49-F238E27FC236}">
                      <a16:creationId xmlns:a16="http://schemas.microsoft.com/office/drawing/2014/main" id="{8F49F119-2210-63DA-37B4-9ECC1C870F07}"/>
                    </a:ext>
                  </a:extLst>
                </p:cNvPr>
                <p:cNvSpPr>
                  <a:spLocks/>
                </p:cNvSpPr>
                <p:nvPr/>
              </p:nvSpPr>
              <p:spPr bwMode="auto">
                <a:xfrm>
                  <a:off x="1379" y="2342"/>
                  <a:ext cx="118" cy="41"/>
                </a:xfrm>
                <a:custGeom>
                  <a:avLst/>
                  <a:gdLst>
                    <a:gd name="T0" fmla="*/ 0 w 349"/>
                    <a:gd name="T1" fmla="*/ 1 h 121"/>
                    <a:gd name="T2" fmla="*/ 7 w 349"/>
                    <a:gd name="T3" fmla="*/ 0 h 121"/>
                    <a:gd name="T4" fmla="*/ 14 w 349"/>
                    <a:gd name="T5" fmla="*/ 0 h 121"/>
                    <a:gd name="T6" fmla="*/ 8 w 349"/>
                    <a:gd name="T7" fmla="*/ 4 h 121"/>
                    <a:gd name="T8" fmla="*/ 4 w 349"/>
                    <a:gd name="T9" fmla="*/ 4 h 121"/>
                    <a:gd name="T10" fmla="*/ 2 w 349"/>
                    <a:gd name="T11" fmla="*/ 3 h 121"/>
                    <a:gd name="T12" fmla="*/ 1 w 349"/>
                    <a:gd name="T13" fmla="*/ 2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9" h="121">
                      <a:moveTo>
                        <a:pt x="0" y="33"/>
                      </a:moveTo>
                      <a:cubicBezTo>
                        <a:pt x="61" y="27"/>
                        <a:pt x="114" y="6"/>
                        <a:pt x="177" y="3"/>
                      </a:cubicBezTo>
                      <a:cubicBezTo>
                        <a:pt x="234" y="0"/>
                        <a:pt x="294" y="8"/>
                        <a:pt x="349" y="4"/>
                      </a:cubicBezTo>
                      <a:cubicBezTo>
                        <a:pt x="343" y="48"/>
                        <a:pt x="253" y="100"/>
                        <a:pt x="215" y="110"/>
                      </a:cubicBezTo>
                      <a:cubicBezTo>
                        <a:pt x="174" y="121"/>
                        <a:pt x="151" y="112"/>
                        <a:pt x="111" y="100"/>
                      </a:cubicBezTo>
                      <a:cubicBezTo>
                        <a:pt x="94" y="96"/>
                        <a:pt x="71" y="95"/>
                        <a:pt x="56" y="87"/>
                      </a:cubicBezTo>
                      <a:cubicBezTo>
                        <a:pt x="38" y="78"/>
                        <a:pt x="38" y="60"/>
                        <a:pt x="17" y="58"/>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24" name="Freeform 713">
                  <a:extLst>
                    <a:ext uri="{FF2B5EF4-FFF2-40B4-BE49-F238E27FC236}">
                      <a16:creationId xmlns:a16="http://schemas.microsoft.com/office/drawing/2014/main" id="{819E4C9E-FAB0-A0D1-3D72-D26CC3AE09A9}"/>
                    </a:ext>
                  </a:extLst>
                </p:cNvPr>
                <p:cNvSpPr>
                  <a:spLocks/>
                </p:cNvSpPr>
                <p:nvPr/>
              </p:nvSpPr>
              <p:spPr bwMode="auto">
                <a:xfrm>
                  <a:off x="1476" y="2363"/>
                  <a:ext cx="153" cy="128"/>
                </a:xfrm>
                <a:custGeom>
                  <a:avLst/>
                  <a:gdLst>
                    <a:gd name="T0" fmla="*/ 1 w 453"/>
                    <a:gd name="T1" fmla="*/ 6 h 380"/>
                    <a:gd name="T2" fmla="*/ 5 w 453"/>
                    <a:gd name="T3" fmla="*/ 1 h 380"/>
                    <a:gd name="T4" fmla="*/ 11 w 453"/>
                    <a:gd name="T5" fmla="*/ 0 h 380"/>
                    <a:gd name="T6" fmla="*/ 17 w 453"/>
                    <a:gd name="T7" fmla="*/ 3 h 380"/>
                    <a:gd name="T8" fmla="*/ 15 w 453"/>
                    <a:gd name="T9" fmla="*/ 8 h 380"/>
                    <a:gd name="T10" fmla="*/ 7 w 453"/>
                    <a:gd name="T11" fmla="*/ 5 h 380"/>
                    <a:gd name="T12" fmla="*/ 5 w 453"/>
                    <a:gd name="T13" fmla="*/ 14 h 380"/>
                    <a:gd name="T14" fmla="*/ 3 w 453"/>
                    <a:gd name="T15" fmla="*/ 13 h 380"/>
                    <a:gd name="T16" fmla="*/ 3 w 453"/>
                    <a:gd name="T17" fmla="*/ 10 h 380"/>
                    <a:gd name="T18" fmla="*/ 1 w 453"/>
                    <a:gd name="T19" fmla="*/ 6 h 3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3" h="380">
                      <a:moveTo>
                        <a:pt x="21" y="154"/>
                      </a:moveTo>
                      <a:cubicBezTo>
                        <a:pt x="0" y="110"/>
                        <a:pt x="76" y="60"/>
                        <a:pt x="121" y="39"/>
                      </a:cubicBezTo>
                      <a:cubicBezTo>
                        <a:pt x="173" y="15"/>
                        <a:pt x="239" y="6"/>
                        <a:pt x="298" y="3"/>
                      </a:cubicBezTo>
                      <a:cubicBezTo>
                        <a:pt x="353" y="0"/>
                        <a:pt x="428" y="6"/>
                        <a:pt x="441" y="71"/>
                      </a:cubicBezTo>
                      <a:cubicBezTo>
                        <a:pt x="453" y="137"/>
                        <a:pt x="416" y="161"/>
                        <a:pt x="378" y="207"/>
                      </a:cubicBezTo>
                      <a:cubicBezTo>
                        <a:pt x="430" y="92"/>
                        <a:pt x="256" y="63"/>
                        <a:pt x="196" y="141"/>
                      </a:cubicBezTo>
                      <a:cubicBezTo>
                        <a:pt x="143" y="210"/>
                        <a:pt x="219" y="347"/>
                        <a:pt x="133" y="380"/>
                      </a:cubicBezTo>
                      <a:cubicBezTo>
                        <a:pt x="123" y="370"/>
                        <a:pt x="84" y="355"/>
                        <a:pt x="80" y="347"/>
                      </a:cubicBezTo>
                      <a:cubicBezTo>
                        <a:pt x="72" y="330"/>
                        <a:pt x="91" y="288"/>
                        <a:pt x="92" y="268"/>
                      </a:cubicBezTo>
                      <a:cubicBezTo>
                        <a:pt x="94" y="224"/>
                        <a:pt x="77" y="132"/>
                        <a:pt x="16" y="15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25" name="Freeform 714">
                  <a:extLst>
                    <a:ext uri="{FF2B5EF4-FFF2-40B4-BE49-F238E27FC236}">
                      <a16:creationId xmlns:a16="http://schemas.microsoft.com/office/drawing/2014/main" id="{7A70255B-C607-ABEC-4B91-1479153BE6B2}"/>
                    </a:ext>
                  </a:extLst>
                </p:cNvPr>
                <p:cNvSpPr>
                  <a:spLocks/>
                </p:cNvSpPr>
                <p:nvPr/>
              </p:nvSpPr>
              <p:spPr bwMode="auto">
                <a:xfrm>
                  <a:off x="1522" y="2070"/>
                  <a:ext cx="100" cy="111"/>
                </a:xfrm>
                <a:custGeom>
                  <a:avLst/>
                  <a:gdLst>
                    <a:gd name="T0" fmla="*/ 2 w 296"/>
                    <a:gd name="T1" fmla="*/ 0 h 327"/>
                    <a:gd name="T2" fmla="*/ 0 w 296"/>
                    <a:gd name="T3" fmla="*/ 7 h 327"/>
                    <a:gd name="T4" fmla="*/ 1 w 296"/>
                    <a:gd name="T5" fmla="*/ 11 h 327"/>
                    <a:gd name="T6" fmla="*/ 4 w 296"/>
                    <a:gd name="T7" fmla="*/ 13 h 327"/>
                    <a:gd name="T8" fmla="*/ 3 w 296"/>
                    <a:gd name="T9" fmla="*/ 8 h 327"/>
                    <a:gd name="T10" fmla="*/ 7 w 296"/>
                    <a:gd name="T11" fmla="*/ 10 h 327"/>
                    <a:gd name="T12" fmla="*/ 11 w 296"/>
                    <a:gd name="T13" fmla="*/ 9 h 327"/>
                    <a:gd name="T14" fmla="*/ 2 w 296"/>
                    <a:gd name="T15" fmla="*/ 1 h 3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6" h="327">
                      <a:moveTo>
                        <a:pt x="53" y="0"/>
                      </a:moveTo>
                      <a:cubicBezTo>
                        <a:pt x="32" y="57"/>
                        <a:pt x="3" y="120"/>
                        <a:pt x="7" y="181"/>
                      </a:cubicBezTo>
                      <a:cubicBezTo>
                        <a:pt x="8" y="211"/>
                        <a:pt x="17" y="240"/>
                        <a:pt x="37" y="264"/>
                      </a:cubicBezTo>
                      <a:cubicBezTo>
                        <a:pt x="57" y="288"/>
                        <a:pt x="94" y="297"/>
                        <a:pt x="104" y="327"/>
                      </a:cubicBezTo>
                      <a:cubicBezTo>
                        <a:pt x="64" y="303"/>
                        <a:pt x="0" y="176"/>
                        <a:pt x="91" y="199"/>
                      </a:cubicBezTo>
                      <a:cubicBezTo>
                        <a:pt x="123" y="207"/>
                        <a:pt x="144" y="243"/>
                        <a:pt x="179" y="249"/>
                      </a:cubicBezTo>
                      <a:cubicBezTo>
                        <a:pt x="217" y="254"/>
                        <a:pt x="261" y="237"/>
                        <a:pt x="296" y="228"/>
                      </a:cubicBezTo>
                      <a:cubicBezTo>
                        <a:pt x="192" y="232"/>
                        <a:pt x="81" y="128"/>
                        <a:pt x="57" y="3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26" name="Freeform 715">
                  <a:extLst>
                    <a:ext uri="{FF2B5EF4-FFF2-40B4-BE49-F238E27FC236}">
                      <a16:creationId xmlns:a16="http://schemas.microsoft.com/office/drawing/2014/main" id="{CFE05327-3170-48B2-FA90-E18175A4BF1A}"/>
                    </a:ext>
                  </a:extLst>
                </p:cNvPr>
                <p:cNvSpPr>
                  <a:spLocks/>
                </p:cNvSpPr>
                <p:nvPr/>
              </p:nvSpPr>
              <p:spPr bwMode="auto">
                <a:xfrm>
                  <a:off x="1358" y="1922"/>
                  <a:ext cx="120" cy="195"/>
                </a:xfrm>
                <a:custGeom>
                  <a:avLst/>
                  <a:gdLst>
                    <a:gd name="T0" fmla="*/ 1 w 354"/>
                    <a:gd name="T1" fmla="*/ 18 h 577"/>
                    <a:gd name="T2" fmla="*/ 6 w 354"/>
                    <a:gd name="T3" fmla="*/ 22 h 577"/>
                    <a:gd name="T4" fmla="*/ 11 w 354"/>
                    <a:gd name="T5" fmla="*/ 18 h 577"/>
                    <a:gd name="T6" fmla="*/ 12 w 354"/>
                    <a:gd name="T7" fmla="*/ 10 h 577"/>
                    <a:gd name="T8" fmla="*/ 13 w 354"/>
                    <a:gd name="T9" fmla="*/ 1 h 577"/>
                    <a:gd name="T10" fmla="*/ 8 w 354"/>
                    <a:gd name="T11" fmla="*/ 1 h 577"/>
                    <a:gd name="T12" fmla="*/ 3 w 354"/>
                    <a:gd name="T13" fmla="*/ 3 h 577"/>
                    <a:gd name="T14" fmla="*/ 9 w 354"/>
                    <a:gd name="T15" fmla="*/ 3 h 577"/>
                    <a:gd name="T16" fmla="*/ 8 w 354"/>
                    <a:gd name="T17" fmla="*/ 12 h 577"/>
                    <a:gd name="T18" fmla="*/ 1 w 354"/>
                    <a:gd name="T19" fmla="*/ 17 h 5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4" h="577">
                      <a:moveTo>
                        <a:pt x="36" y="455"/>
                      </a:moveTo>
                      <a:cubicBezTo>
                        <a:pt x="0" y="524"/>
                        <a:pt x="99" y="570"/>
                        <a:pt x="154" y="573"/>
                      </a:cubicBezTo>
                      <a:cubicBezTo>
                        <a:pt x="227" y="577"/>
                        <a:pt x="275" y="532"/>
                        <a:pt x="272" y="459"/>
                      </a:cubicBezTo>
                      <a:cubicBezTo>
                        <a:pt x="269" y="393"/>
                        <a:pt x="276" y="336"/>
                        <a:pt x="301" y="274"/>
                      </a:cubicBezTo>
                      <a:cubicBezTo>
                        <a:pt x="324" y="219"/>
                        <a:pt x="354" y="96"/>
                        <a:pt x="322" y="38"/>
                      </a:cubicBezTo>
                      <a:cubicBezTo>
                        <a:pt x="301" y="0"/>
                        <a:pt x="242" y="40"/>
                        <a:pt x="208" y="30"/>
                      </a:cubicBezTo>
                      <a:cubicBezTo>
                        <a:pt x="151" y="15"/>
                        <a:pt x="117" y="30"/>
                        <a:pt x="83" y="79"/>
                      </a:cubicBezTo>
                      <a:cubicBezTo>
                        <a:pt x="103" y="91"/>
                        <a:pt x="209" y="93"/>
                        <a:pt x="233" y="85"/>
                      </a:cubicBezTo>
                      <a:cubicBezTo>
                        <a:pt x="283" y="137"/>
                        <a:pt x="247" y="258"/>
                        <a:pt x="221" y="316"/>
                      </a:cubicBezTo>
                      <a:cubicBezTo>
                        <a:pt x="181" y="404"/>
                        <a:pt x="102" y="405"/>
                        <a:pt x="32" y="446"/>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27" name="Freeform 716">
                  <a:extLst>
                    <a:ext uri="{FF2B5EF4-FFF2-40B4-BE49-F238E27FC236}">
                      <a16:creationId xmlns:a16="http://schemas.microsoft.com/office/drawing/2014/main" id="{81DDFAEE-B74C-6BD4-E0CA-25C89475E7ED}"/>
                    </a:ext>
                  </a:extLst>
                </p:cNvPr>
                <p:cNvSpPr>
                  <a:spLocks/>
                </p:cNvSpPr>
                <p:nvPr/>
              </p:nvSpPr>
              <p:spPr bwMode="auto">
                <a:xfrm>
                  <a:off x="1335" y="1679"/>
                  <a:ext cx="236" cy="151"/>
                </a:xfrm>
                <a:custGeom>
                  <a:avLst/>
                  <a:gdLst>
                    <a:gd name="T0" fmla="*/ 19 w 696"/>
                    <a:gd name="T1" fmla="*/ 5 h 447"/>
                    <a:gd name="T2" fmla="*/ 19 w 696"/>
                    <a:gd name="T3" fmla="*/ 11 h 447"/>
                    <a:gd name="T4" fmla="*/ 11 w 696"/>
                    <a:gd name="T5" fmla="*/ 10 h 447"/>
                    <a:gd name="T6" fmla="*/ 1 w 696"/>
                    <a:gd name="T7" fmla="*/ 5 h 447"/>
                    <a:gd name="T8" fmla="*/ 0 w 696"/>
                    <a:gd name="T9" fmla="*/ 9 h 447"/>
                    <a:gd name="T10" fmla="*/ 2 w 696"/>
                    <a:gd name="T11" fmla="*/ 11 h 447"/>
                    <a:gd name="T12" fmla="*/ 5 w 696"/>
                    <a:gd name="T13" fmla="*/ 11 h 447"/>
                    <a:gd name="T14" fmla="*/ 8 w 696"/>
                    <a:gd name="T15" fmla="*/ 13 h 447"/>
                    <a:gd name="T16" fmla="*/ 15 w 696"/>
                    <a:gd name="T17" fmla="*/ 14 h 447"/>
                    <a:gd name="T18" fmla="*/ 22 w 696"/>
                    <a:gd name="T19" fmla="*/ 15 h 447"/>
                    <a:gd name="T20" fmla="*/ 22 w 696"/>
                    <a:gd name="T21" fmla="*/ 6 h 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6" h="447">
                      <a:moveTo>
                        <a:pt x="495" y="138"/>
                      </a:moveTo>
                      <a:cubicBezTo>
                        <a:pt x="527" y="198"/>
                        <a:pt x="574" y="263"/>
                        <a:pt x="482" y="284"/>
                      </a:cubicBezTo>
                      <a:cubicBezTo>
                        <a:pt x="412" y="301"/>
                        <a:pt x="352" y="290"/>
                        <a:pt x="289" y="253"/>
                      </a:cubicBezTo>
                      <a:cubicBezTo>
                        <a:pt x="229" y="217"/>
                        <a:pt x="69" y="0"/>
                        <a:pt x="20" y="138"/>
                      </a:cubicBezTo>
                      <a:cubicBezTo>
                        <a:pt x="9" y="170"/>
                        <a:pt x="5" y="204"/>
                        <a:pt x="3" y="239"/>
                      </a:cubicBezTo>
                      <a:cubicBezTo>
                        <a:pt x="0" y="285"/>
                        <a:pt x="0" y="309"/>
                        <a:pt x="46" y="299"/>
                      </a:cubicBezTo>
                      <a:cubicBezTo>
                        <a:pt x="81" y="292"/>
                        <a:pt x="102" y="272"/>
                        <a:pt x="141" y="286"/>
                      </a:cubicBezTo>
                      <a:cubicBezTo>
                        <a:pt x="168" y="297"/>
                        <a:pt x="185" y="322"/>
                        <a:pt x="212" y="333"/>
                      </a:cubicBezTo>
                      <a:cubicBezTo>
                        <a:pt x="275" y="356"/>
                        <a:pt x="322" y="342"/>
                        <a:pt x="386" y="365"/>
                      </a:cubicBezTo>
                      <a:cubicBezTo>
                        <a:pt x="456" y="391"/>
                        <a:pt x="509" y="447"/>
                        <a:pt x="577" y="383"/>
                      </a:cubicBezTo>
                      <a:cubicBezTo>
                        <a:pt x="663" y="303"/>
                        <a:pt x="696" y="200"/>
                        <a:pt x="571" y="146"/>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28" name="Freeform 717">
                  <a:extLst>
                    <a:ext uri="{FF2B5EF4-FFF2-40B4-BE49-F238E27FC236}">
                      <a16:creationId xmlns:a16="http://schemas.microsoft.com/office/drawing/2014/main" id="{79857A47-0F6E-5250-E759-2EB36E64D290}"/>
                    </a:ext>
                  </a:extLst>
                </p:cNvPr>
                <p:cNvSpPr>
                  <a:spLocks/>
                </p:cNvSpPr>
                <p:nvPr/>
              </p:nvSpPr>
              <p:spPr bwMode="auto">
                <a:xfrm>
                  <a:off x="1171" y="1563"/>
                  <a:ext cx="401" cy="139"/>
                </a:xfrm>
                <a:custGeom>
                  <a:avLst/>
                  <a:gdLst>
                    <a:gd name="T0" fmla="*/ 17 w 1184"/>
                    <a:gd name="T1" fmla="*/ 10 h 411"/>
                    <a:gd name="T2" fmla="*/ 13 w 1184"/>
                    <a:gd name="T3" fmla="*/ 14 h 411"/>
                    <a:gd name="T4" fmla="*/ 9 w 1184"/>
                    <a:gd name="T5" fmla="*/ 13 h 411"/>
                    <a:gd name="T6" fmla="*/ 5 w 1184"/>
                    <a:gd name="T7" fmla="*/ 12 h 411"/>
                    <a:gd name="T8" fmla="*/ 1 w 1184"/>
                    <a:gd name="T9" fmla="*/ 16 h 411"/>
                    <a:gd name="T10" fmla="*/ 6 w 1184"/>
                    <a:gd name="T11" fmla="*/ 6 h 411"/>
                    <a:gd name="T12" fmla="*/ 14 w 1184"/>
                    <a:gd name="T13" fmla="*/ 5 h 411"/>
                    <a:gd name="T14" fmla="*/ 18 w 1184"/>
                    <a:gd name="T15" fmla="*/ 4 h 411"/>
                    <a:gd name="T16" fmla="*/ 21 w 1184"/>
                    <a:gd name="T17" fmla="*/ 5 h 411"/>
                    <a:gd name="T18" fmla="*/ 29 w 1184"/>
                    <a:gd name="T19" fmla="*/ 6 h 411"/>
                    <a:gd name="T20" fmla="*/ 35 w 1184"/>
                    <a:gd name="T21" fmla="*/ 2 h 411"/>
                    <a:gd name="T22" fmla="*/ 38 w 1184"/>
                    <a:gd name="T23" fmla="*/ 0 h 411"/>
                    <a:gd name="T24" fmla="*/ 42 w 1184"/>
                    <a:gd name="T25" fmla="*/ 1 h 411"/>
                    <a:gd name="T26" fmla="*/ 45 w 1184"/>
                    <a:gd name="T27" fmla="*/ 7 h 411"/>
                    <a:gd name="T28" fmla="*/ 32 w 1184"/>
                    <a:gd name="T29" fmla="*/ 12 h 411"/>
                    <a:gd name="T30" fmla="*/ 24 w 1184"/>
                    <a:gd name="T31" fmla="*/ 13 h 411"/>
                    <a:gd name="T32" fmla="*/ 20 w 1184"/>
                    <a:gd name="T33" fmla="*/ 13 h 4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4" h="411">
                      <a:moveTo>
                        <a:pt x="438" y="264"/>
                      </a:moveTo>
                      <a:cubicBezTo>
                        <a:pt x="405" y="252"/>
                        <a:pt x="373" y="341"/>
                        <a:pt x="342" y="362"/>
                      </a:cubicBezTo>
                      <a:cubicBezTo>
                        <a:pt x="293" y="396"/>
                        <a:pt x="263" y="358"/>
                        <a:pt x="231" y="324"/>
                      </a:cubicBezTo>
                      <a:cubicBezTo>
                        <a:pt x="188" y="279"/>
                        <a:pt x="171" y="278"/>
                        <a:pt x="118" y="311"/>
                      </a:cubicBezTo>
                      <a:cubicBezTo>
                        <a:pt x="85" y="332"/>
                        <a:pt x="41" y="381"/>
                        <a:pt x="17" y="411"/>
                      </a:cubicBezTo>
                      <a:cubicBezTo>
                        <a:pt x="0" y="317"/>
                        <a:pt x="39" y="168"/>
                        <a:pt x="148" y="155"/>
                      </a:cubicBezTo>
                      <a:cubicBezTo>
                        <a:pt x="216" y="146"/>
                        <a:pt x="279" y="136"/>
                        <a:pt x="350" y="129"/>
                      </a:cubicBezTo>
                      <a:cubicBezTo>
                        <a:pt x="383" y="126"/>
                        <a:pt x="418" y="113"/>
                        <a:pt x="451" y="113"/>
                      </a:cubicBezTo>
                      <a:cubicBezTo>
                        <a:pt x="483" y="112"/>
                        <a:pt x="511" y="125"/>
                        <a:pt x="543" y="130"/>
                      </a:cubicBezTo>
                      <a:cubicBezTo>
                        <a:pt x="602" y="140"/>
                        <a:pt x="676" y="161"/>
                        <a:pt x="737" y="155"/>
                      </a:cubicBezTo>
                      <a:cubicBezTo>
                        <a:pt x="800" y="148"/>
                        <a:pt x="853" y="93"/>
                        <a:pt x="901" y="57"/>
                      </a:cubicBezTo>
                      <a:cubicBezTo>
                        <a:pt x="923" y="41"/>
                        <a:pt x="955" y="6"/>
                        <a:pt x="981" y="3"/>
                      </a:cubicBezTo>
                      <a:cubicBezTo>
                        <a:pt x="1004" y="0"/>
                        <a:pt x="1052" y="24"/>
                        <a:pt x="1073" y="33"/>
                      </a:cubicBezTo>
                      <a:cubicBezTo>
                        <a:pt x="1141" y="62"/>
                        <a:pt x="1184" y="107"/>
                        <a:pt x="1167" y="184"/>
                      </a:cubicBezTo>
                      <a:cubicBezTo>
                        <a:pt x="1131" y="344"/>
                        <a:pt x="935" y="257"/>
                        <a:pt x="830" y="304"/>
                      </a:cubicBezTo>
                      <a:cubicBezTo>
                        <a:pt x="787" y="217"/>
                        <a:pt x="605" y="218"/>
                        <a:pt x="619" y="340"/>
                      </a:cubicBezTo>
                      <a:cubicBezTo>
                        <a:pt x="602" y="361"/>
                        <a:pt x="555" y="371"/>
                        <a:pt x="511" y="338"/>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29" name="Freeform 718">
                  <a:extLst>
                    <a:ext uri="{FF2B5EF4-FFF2-40B4-BE49-F238E27FC236}">
                      <a16:creationId xmlns:a16="http://schemas.microsoft.com/office/drawing/2014/main" id="{F872D485-A4C9-885A-98D9-37E59B3ED9DE}"/>
                    </a:ext>
                  </a:extLst>
                </p:cNvPr>
                <p:cNvSpPr>
                  <a:spLocks/>
                </p:cNvSpPr>
                <p:nvPr/>
              </p:nvSpPr>
              <p:spPr bwMode="auto">
                <a:xfrm>
                  <a:off x="1380" y="1447"/>
                  <a:ext cx="88" cy="117"/>
                </a:xfrm>
                <a:custGeom>
                  <a:avLst/>
                  <a:gdLst>
                    <a:gd name="T0" fmla="*/ 0 w 260"/>
                    <a:gd name="T1" fmla="*/ 6 h 345"/>
                    <a:gd name="T2" fmla="*/ 5 w 260"/>
                    <a:gd name="T3" fmla="*/ 14 h 345"/>
                    <a:gd name="T4" fmla="*/ 8 w 260"/>
                    <a:gd name="T5" fmla="*/ 9 h 345"/>
                    <a:gd name="T6" fmla="*/ 8 w 260"/>
                    <a:gd name="T7" fmla="*/ 7 h 345"/>
                    <a:gd name="T8" fmla="*/ 9 w 260"/>
                    <a:gd name="T9" fmla="*/ 4 h 345"/>
                    <a:gd name="T10" fmla="*/ 1 w 260"/>
                    <a:gd name="T11" fmla="*/ 3 h 3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 h="345">
                      <a:moveTo>
                        <a:pt x="0" y="161"/>
                      </a:moveTo>
                      <a:cubicBezTo>
                        <a:pt x="63" y="190"/>
                        <a:pt x="131" y="273"/>
                        <a:pt x="127" y="345"/>
                      </a:cubicBezTo>
                      <a:cubicBezTo>
                        <a:pt x="172" y="338"/>
                        <a:pt x="218" y="296"/>
                        <a:pt x="223" y="249"/>
                      </a:cubicBezTo>
                      <a:cubicBezTo>
                        <a:pt x="227" y="223"/>
                        <a:pt x="213" y="199"/>
                        <a:pt x="215" y="173"/>
                      </a:cubicBezTo>
                      <a:cubicBezTo>
                        <a:pt x="217" y="149"/>
                        <a:pt x="236" y="133"/>
                        <a:pt x="242" y="110"/>
                      </a:cubicBezTo>
                      <a:cubicBezTo>
                        <a:pt x="260" y="28"/>
                        <a:pt x="30" y="0"/>
                        <a:pt x="21" y="81"/>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30" name="Freeform 719">
                  <a:extLst>
                    <a:ext uri="{FF2B5EF4-FFF2-40B4-BE49-F238E27FC236}">
                      <a16:creationId xmlns:a16="http://schemas.microsoft.com/office/drawing/2014/main" id="{59F4A669-CDA0-DB06-46DD-1BA7E1156616}"/>
                    </a:ext>
                  </a:extLst>
                </p:cNvPr>
                <p:cNvSpPr>
                  <a:spLocks/>
                </p:cNvSpPr>
                <p:nvPr/>
              </p:nvSpPr>
              <p:spPr bwMode="auto">
                <a:xfrm>
                  <a:off x="1643" y="1627"/>
                  <a:ext cx="61" cy="137"/>
                </a:xfrm>
                <a:custGeom>
                  <a:avLst/>
                  <a:gdLst>
                    <a:gd name="T0" fmla="*/ 0 w 181"/>
                    <a:gd name="T1" fmla="*/ 1 h 405"/>
                    <a:gd name="T2" fmla="*/ 3 w 181"/>
                    <a:gd name="T3" fmla="*/ 8 h 405"/>
                    <a:gd name="T4" fmla="*/ 3 w 181"/>
                    <a:gd name="T5" fmla="*/ 16 h 405"/>
                    <a:gd name="T6" fmla="*/ 5 w 181"/>
                    <a:gd name="T7" fmla="*/ 13 h 405"/>
                    <a:gd name="T8" fmla="*/ 6 w 181"/>
                    <a:gd name="T9" fmla="*/ 8 h 405"/>
                    <a:gd name="T10" fmla="*/ 6 w 181"/>
                    <a:gd name="T11" fmla="*/ 4 h 405"/>
                    <a:gd name="T12" fmla="*/ 5 w 181"/>
                    <a:gd name="T13" fmla="*/ 0 h 4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1" h="405">
                      <a:moveTo>
                        <a:pt x="9" y="30"/>
                      </a:moveTo>
                      <a:cubicBezTo>
                        <a:pt x="0" y="43"/>
                        <a:pt x="73" y="164"/>
                        <a:pt x="83" y="198"/>
                      </a:cubicBezTo>
                      <a:cubicBezTo>
                        <a:pt x="101" y="256"/>
                        <a:pt x="51" y="357"/>
                        <a:pt x="89" y="405"/>
                      </a:cubicBezTo>
                      <a:cubicBezTo>
                        <a:pt x="117" y="377"/>
                        <a:pt x="134" y="367"/>
                        <a:pt x="143" y="329"/>
                      </a:cubicBezTo>
                      <a:cubicBezTo>
                        <a:pt x="152" y="291"/>
                        <a:pt x="160" y="255"/>
                        <a:pt x="169" y="219"/>
                      </a:cubicBezTo>
                      <a:cubicBezTo>
                        <a:pt x="178" y="182"/>
                        <a:pt x="181" y="143"/>
                        <a:pt x="168" y="106"/>
                      </a:cubicBezTo>
                      <a:cubicBezTo>
                        <a:pt x="157" y="76"/>
                        <a:pt x="137" y="13"/>
                        <a:pt x="131"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31" name="Freeform 720">
                  <a:extLst>
                    <a:ext uri="{FF2B5EF4-FFF2-40B4-BE49-F238E27FC236}">
                      <a16:creationId xmlns:a16="http://schemas.microsoft.com/office/drawing/2014/main" id="{34C40B3A-7324-8566-28E2-D82E5B7E02B5}"/>
                    </a:ext>
                  </a:extLst>
                </p:cNvPr>
                <p:cNvSpPr>
                  <a:spLocks/>
                </p:cNvSpPr>
                <p:nvPr/>
              </p:nvSpPr>
              <p:spPr bwMode="auto">
                <a:xfrm>
                  <a:off x="1744" y="1399"/>
                  <a:ext cx="172" cy="199"/>
                </a:xfrm>
                <a:custGeom>
                  <a:avLst/>
                  <a:gdLst>
                    <a:gd name="T0" fmla="*/ 0 w 509"/>
                    <a:gd name="T1" fmla="*/ 1 h 589"/>
                    <a:gd name="T2" fmla="*/ 7 w 509"/>
                    <a:gd name="T3" fmla="*/ 7 h 589"/>
                    <a:gd name="T4" fmla="*/ 11 w 509"/>
                    <a:gd name="T5" fmla="*/ 11 h 589"/>
                    <a:gd name="T6" fmla="*/ 13 w 509"/>
                    <a:gd name="T7" fmla="*/ 18 h 589"/>
                    <a:gd name="T8" fmla="*/ 6 w 509"/>
                    <a:gd name="T9" fmla="*/ 20 h 589"/>
                    <a:gd name="T10" fmla="*/ 3 w 509"/>
                    <a:gd name="T11" fmla="*/ 21 h 589"/>
                    <a:gd name="T12" fmla="*/ 8 w 509"/>
                    <a:gd name="T13" fmla="*/ 23 h 589"/>
                    <a:gd name="T14" fmla="*/ 16 w 509"/>
                    <a:gd name="T15" fmla="*/ 22 h 589"/>
                    <a:gd name="T16" fmla="*/ 20 w 509"/>
                    <a:gd name="T17" fmla="*/ 16 h 589"/>
                    <a:gd name="T18" fmla="*/ 19 w 509"/>
                    <a:gd name="T19" fmla="*/ 9 h 589"/>
                    <a:gd name="T20" fmla="*/ 17 w 509"/>
                    <a:gd name="T21" fmla="*/ 4 h 589"/>
                    <a:gd name="T22" fmla="*/ 10 w 509"/>
                    <a:gd name="T23" fmla="*/ 5 h 589"/>
                    <a:gd name="T24" fmla="*/ 5 w 509"/>
                    <a:gd name="T25" fmla="*/ 0 h 5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9" h="589">
                      <a:moveTo>
                        <a:pt x="0" y="30"/>
                      </a:moveTo>
                      <a:cubicBezTo>
                        <a:pt x="70" y="55"/>
                        <a:pt x="121" y="126"/>
                        <a:pt x="177" y="173"/>
                      </a:cubicBezTo>
                      <a:cubicBezTo>
                        <a:pt x="220" y="209"/>
                        <a:pt x="259" y="250"/>
                        <a:pt x="291" y="295"/>
                      </a:cubicBezTo>
                      <a:cubicBezTo>
                        <a:pt x="325" y="343"/>
                        <a:pt x="370" y="425"/>
                        <a:pt x="338" y="477"/>
                      </a:cubicBezTo>
                      <a:cubicBezTo>
                        <a:pt x="306" y="530"/>
                        <a:pt x="219" y="532"/>
                        <a:pt x="164" y="527"/>
                      </a:cubicBezTo>
                      <a:cubicBezTo>
                        <a:pt x="109" y="521"/>
                        <a:pt x="141" y="549"/>
                        <a:pt x="86" y="547"/>
                      </a:cubicBezTo>
                      <a:cubicBezTo>
                        <a:pt x="156" y="548"/>
                        <a:pt x="141" y="574"/>
                        <a:pt x="212" y="582"/>
                      </a:cubicBezTo>
                      <a:cubicBezTo>
                        <a:pt x="278" y="589"/>
                        <a:pt x="340" y="585"/>
                        <a:pt x="400" y="555"/>
                      </a:cubicBezTo>
                      <a:cubicBezTo>
                        <a:pt x="462" y="525"/>
                        <a:pt x="509" y="492"/>
                        <a:pt x="509" y="418"/>
                      </a:cubicBezTo>
                      <a:cubicBezTo>
                        <a:pt x="509" y="358"/>
                        <a:pt x="497" y="290"/>
                        <a:pt x="484" y="232"/>
                      </a:cubicBezTo>
                      <a:cubicBezTo>
                        <a:pt x="476" y="192"/>
                        <a:pt x="465" y="149"/>
                        <a:pt x="437" y="116"/>
                      </a:cubicBezTo>
                      <a:cubicBezTo>
                        <a:pt x="401" y="160"/>
                        <a:pt x="318" y="137"/>
                        <a:pt x="274" y="121"/>
                      </a:cubicBezTo>
                      <a:cubicBezTo>
                        <a:pt x="219" y="102"/>
                        <a:pt x="185" y="26"/>
                        <a:pt x="135" y="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32" name="Freeform 721">
                  <a:extLst>
                    <a:ext uri="{FF2B5EF4-FFF2-40B4-BE49-F238E27FC236}">
                      <a16:creationId xmlns:a16="http://schemas.microsoft.com/office/drawing/2014/main" id="{68792444-C187-29AD-D56C-3052E8D7B768}"/>
                    </a:ext>
                  </a:extLst>
                </p:cNvPr>
                <p:cNvSpPr>
                  <a:spLocks/>
                </p:cNvSpPr>
                <p:nvPr/>
              </p:nvSpPr>
              <p:spPr bwMode="auto">
                <a:xfrm>
                  <a:off x="1779" y="1740"/>
                  <a:ext cx="130" cy="151"/>
                </a:xfrm>
                <a:custGeom>
                  <a:avLst/>
                  <a:gdLst>
                    <a:gd name="T0" fmla="*/ 3 w 387"/>
                    <a:gd name="T1" fmla="*/ 2 h 446"/>
                    <a:gd name="T2" fmla="*/ 10 w 387"/>
                    <a:gd name="T3" fmla="*/ 1 h 446"/>
                    <a:gd name="T4" fmla="*/ 11 w 387"/>
                    <a:gd name="T5" fmla="*/ 5 h 446"/>
                    <a:gd name="T6" fmla="*/ 14 w 387"/>
                    <a:gd name="T7" fmla="*/ 4 h 446"/>
                    <a:gd name="T8" fmla="*/ 14 w 387"/>
                    <a:gd name="T9" fmla="*/ 4 h 446"/>
                    <a:gd name="T10" fmla="*/ 14 w 387"/>
                    <a:gd name="T11" fmla="*/ 6 h 446"/>
                    <a:gd name="T12" fmla="*/ 12 w 387"/>
                    <a:gd name="T13" fmla="*/ 9 h 446"/>
                    <a:gd name="T14" fmla="*/ 0 w 387"/>
                    <a:gd name="T15" fmla="*/ 17 h 446"/>
                    <a:gd name="T16" fmla="*/ 3 w 387"/>
                    <a:gd name="T17" fmla="*/ 2 h 4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7" h="446">
                      <a:moveTo>
                        <a:pt x="70" y="45"/>
                      </a:moveTo>
                      <a:cubicBezTo>
                        <a:pt x="147" y="20"/>
                        <a:pt x="199" y="0"/>
                        <a:pt x="275" y="33"/>
                      </a:cubicBezTo>
                      <a:cubicBezTo>
                        <a:pt x="275" y="62"/>
                        <a:pt x="266" y="96"/>
                        <a:pt x="286" y="121"/>
                      </a:cubicBezTo>
                      <a:cubicBezTo>
                        <a:pt x="315" y="159"/>
                        <a:pt x="326" y="125"/>
                        <a:pt x="360" y="112"/>
                      </a:cubicBezTo>
                      <a:cubicBezTo>
                        <a:pt x="370" y="108"/>
                        <a:pt x="370" y="83"/>
                        <a:pt x="382" y="113"/>
                      </a:cubicBezTo>
                      <a:cubicBezTo>
                        <a:pt x="387" y="126"/>
                        <a:pt x="379" y="147"/>
                        <a:pt x="374" y="159"/>
                      </a:cubicBezTo>
                      <a:cubicBezTo>
                        <a:pt x="364" y="187"/>
                        <a:pt x="344" y="210"/>
                        <a:pt x="322" y="229"/>
                      </a:cubicBezTo>
                      <a:cubicBezTo>
                        <a:pt x="225" y="316"/>
                        <a:pt x="123" y="414"/>
                        <a:pt x="0" y="446"/>
                      </a:cubicBezTo>
                      <a:cubicBezTo>
                        <a:pt x="147" y="354"/>
                        <a:pt x="141" y="195"/>
                        <a:pt x="74" y="5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33" name="Freeform 722">
                  <a:extLst>
                    <a:ext uri="{FF2B5EF4-FFF2-40B4-BE49-F238E27FC236}">
                      <a16:creationId xmlns:a16="http://schemas.microsoft.com/office/drawing/2014/main" id="{457AF130-775C-2A1A-181E-F1A2A5FF7ECC}"/>
                    </a:ext>
                  </a:extLst>
                </p:cNvPr>
                <p:cNvSpPr>
                  <a:spLocks/>
                </p:cNvSpPr>
                <p:nvPr/>
              </p:nvSpPr>
              <p:spPr bwMode="auto">
                <a:xfrm>
                  <a:off x="1991" y="1504"/>
                  <a:ext cx="47" cy="90"/>
                </a:xfrm>
                <a:custGeom>
                  <a:avLst/>
                  <a:gdLst>
                    <a:gd name="T0" fmla="*/ 4 w 141"/>
                    <a:gd name="T1" fmla="*/ 1 h 266"/>
                    <a:gd name="T2" fmla="*/ 1 w 141"/>
                    <a:gd name="T3" fmla="*/ 3 h 266"/>
                    <a:gd name="T4" fmla="*/ 1 w 141"/>
                    <a:gd name="T5" fmla="*/ 7 h 266"/>
                    <a:gd name="T6" fmla="*/ 2 w 141"/>
                    <a:gd name="T7" fmla="*/ 9 h 266"/>
                    <a:gd name="T8" fmla="*/ 5 w 141"/>
                    <a:gd name="T9" fmla="*/ 7 h 266"/>
                    <a:gd name="T10" fmla="*/ 3 w 141"/>
                    <a:gd name="T11" fmla="*/ 1 h 2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266">
                      <a:moveTo>
                        <a:pt x="96" y="16"/>
                      </a:moveTo>
                      <a:cubicBezTo>
                        <a:pt x="53" y="0"/>
                        <a:pt x="30" y="36"/>
                        <a:pt x="17" y="70"/>
                      </a:cubicBezTo>
                      <a:cubicBezTo>
                        <a:pt x="0" y="116"/>
                        <a:pt x="18" y="131"/>
                        <a:pt x="20" y="176"/>
                      </a:cubicBezTo>
                      <a:cubicBezTo>
                        <a:pt x="21" y="216"/>
                        <a:pt x="1" y="266"/>
                        <a:pt x="61" y="247"/>
                      </a:cubicBezTo>
                      <a:cubicBezTo>
                        <a:pt x="86" y="239"/>
                        <a:pt x="131" y="201"/>
                        <a:pt x="141" y="177"/>
                      </a:cubicBezTo>
                      <a:cubicBezTo>
                        <a:pt x="62" y="155"/>
                        <a:pt x="68" y="83"/>
                        <a:pt x="87" y="2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34" name="Freeform 723">
                  <a:extLst>
                    <a:ext uri="{FF2B5EF4-FFF2-40B4-BE49-F238E27FC236}">
                      <a16:creationId xmlns:a16="http://schemas.microsoft.com/office/drawing/2014/main" id="{C4A13F33-BEA5-867C-97CC-81E501A2DFC3}"/>
                    </a:ext>
                  </a:extLst>
                </p:cNvPr>
                <p:cNvSpPr>
                  <a:spLocks/>
                </p:cNvSpPr>
                <p:nvPr/>
              </p:nvSpPr>
              <p:spPr bwMode="auto">
                <a:xfrm>
                  <a:off x="1925" y="1382"/>
                  <a:ext cx="142" cy="90"/>
                </a:xfrm>
                <a:custGeom>
                  <a:avLst/>
                  <a:gdLst>
                    <a:gd name="T0" fmla="*/ 0 w 421"/>
                    <a:gd name="T1" fmla="*/ 1 h 264"/>
                    <a:gd name="T2" fmla="*/ 16 w 421"/>
                    <a:gd name="T3" fmla="*/ 0 h 264"/>
                    <a:gd name="T4" fmla="*/ 9 w 421"/>
                    <a:gd name="T5" fmla="*/ 8 h 264"/>
                    <a:gd name="T6" fmla="*/ 1 w 421"/>
                    <a:gd name="T7" fmla="*/ 3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1" h="264">
                      <a:moveTo>
                        <a:pt x="0" y="20"/>
                      </a:moveTo>
                      <a:cubicBezTo>
                        <a:pt x="105" y="115"/>
                        <a:pt x="306" y="55"/>
                        <a:pt x="421" y="0"/>
                      </a:cubicBezTo>
                      <a:cubicBezTo>
                        <a:pt x="357" y="63"/>
                        <a:pt x="302" y="150"/>
                        <a:pt x="227" y="201"/>
                      </a:cubicBezTo>
                      <a:cubicBezTo>
                        <a:pt x="137" y="264"/>
                        <a:pt x="35" y="175"/>
                        <a:pt x="17" y="7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35" name="Freeform 724">
                  <a:extLst>
                    <a:ext uri="{FF2B5EF4-FFF2-40B4-BE49-F238E27FC236}">
                      <a16:creationId xmlns:a16="http://schemas.microsoft.com/office/drawing/2014/main" id="{D87DE2E7-2E6E-B322-C70F-FF7F75FE652D}"/>
                    </a:ext>
                  </a:extLst>
                </p:cNvPr>
                <p:cNvSpPr>
                  <a:spLocks/>
                </p:cNvSpPr>
                <p:nvPr/>
              </p:nvSpPr>
              <p:spPr bwMode="auto">
                <a:xfrm>
                  <a:off x="2063" y="1581"/>
                  <a:ext cx="81" cy="150"/>
                </a:xfrm>
                <a:custGeom>
                  <a:avLst/>
                  <a:gdLst>
                    <a:gd name="T0" fmla="*/ 0 w 240"/>
                    <a:gd name="T1" fmla="*/ 4 h 441"/>
                    <a:gd name="T2" fmla="*/ 4 w 240"/>
                    <a:gd name="T3" fmla="*/ 0 h 441"/>
                    <a:gd name="T4" fmla="*/ 6 w 240"/>
                    <a:gd name="T5" fmla="*/ 2 h 441"/>
                    <a:gd name="T6" fmla="*/ 7 w 240"/>
                    <a:gd name="T7" fmla="*/ 4 h 441"/>
                    <a:gd name="T8" fmla="*/ 7 w 240"/>
                    <a:gd name="T9" fmla="*/ 7 h 441"/>
                    <a:gd name="T10" fmla="*/ 8 w 240"/>
                    <a:gd name="T11" fmla="*/ 11 h 441"/>
                    <a:gd name="T12" fmla="*/ 7 w 240"/>
                    <a:gd name="T13" fmla="*/ 17 h 441"/>
                    <a:gd name="T14" fmla="*/ 6 w 240"/>
                    <a:gd name="T15" fmla="*/ 9 h 441"/>
                    <a:gd name="T16" fmla="*/ 0 w 240"/>
                    <a:gd name="T17" fmla="*/ 4 h 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0" h="441">
                      <a:moveTo>
                        <a:pt x="0" y="93"/>
                      </a:moveTo>
                      <a:cubicBezTo>
                        <a:pt x="44" y="85"/>
                        <a:pt x="78" y="0"/>
                        <a:pt x="113" y="5"/>
                      </a:cubicBezTo>
                      <a:cubicBezTo>
                        <a:pt x="135" y="7"/>
                        <a:pt x="145" y="46"/>
                        <a:pt x="158" y="61"/>
                      </a:cubicBezTo>
                      <a:cubicBezTo>
                        <a:pt x="182" y="85"/>
                        <a:pt x="188" y="75"/>
                        <a:pt x="190" y="111"/>
                      </a:cubicBezTo>
                      <a:cubicBezTo>
                        <a:pt x="192" y="139"/>
                        <a:pt x="178" y="164"/>
                        <a:pt x="182" y="193"/>
                      </a:cubicBezTo>
                      <a:cubicBezTo>
                        <a:pt x="184" y="219"/>
                        <a:pt x="199" y="242"/>
                        <a:pt x="209" y="267"/>
                      </a:cubicBezTo>
                      <a:cubicBezTo>
                        <a:pt x="232" y="326"/>
                        <a:pt x="240" y="403"/>
                        <a:pt x="177" y="441"/>
                      </a:cubicBezTo>
                      <a:cubicBezTo>
                        <a:pt x="209" y="377"/>
                        <a:pt x="173" y="278"/>
                        <a:pt x="155" y="215"/>
                      </a:cubicBezTo>
                      <a:cubicBezTo>
                        <a:pt x="135" y="145"/>
                        <a:pt x="71" y="136"/>
                        <a:pt x="8" y="10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36" name="Freeform 725">
                  <a:extLst>
                    <a:ext uri="{FF2B5EF4-FFF2-40B4-BE49-F238E27FC236}">
                      <a16:creationId xmlns:a16="http://schemas.microsoft.com/office/drawing/2014/main" id="{0BB670D4-DB12-BC7F-09F5-59258D7E16F9}"/>
                    </a:ext>
                  </a:extLst>
                </p:cNvPr>
                <p:cNvSpPr>
                  <a:spLocks/>
                </p:cNvSpPr>
                <p:nvPr/>
              </p:nvSpPr>
              <p:spPr bwMode="auto">
                <a:xfrm>
                  <a:off x="2049" y="1795"/>
                  <a:ext cx="81" cy="67"/>
                </a:xfrm>
                <a:custGeom>
                  <a:avLst/>
                  <a:gdLst>
                    <a:gd name="T0" fmla="*/ 6 w 238"/>
                    <a:gd name="T1" fmla="*/ 0 h 198"/>
                    <a:gd name="T2" fmla="*/ 7 w 238"/>
                    <a:gd name="T3" fmla="*/ 7 h 198"/>
                    <a:gd name="T4" fmla="*/ 4 w 238"/>
                    <a:gd name="T5" fmla="*/ 7 h 198"/>
                    <a:gd name="T6" fmla="*/ 0 w 238"/>
                    <a:gd name="T7" fmla="*/ 8 h 198"/>
                    <a:gd name="T8" fmla="*/ 5 w 238"/>
                    <a:gd name="T9" fmla="*/ 5 h 198"/>
                    <a:gd name="T10" fmla="*/ 6 w 238"/>
                    <a:gd name="T11" fmla="*/ 0 h 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98">
                      <a:moveTo>
                        <a:pt x="167" y="0"/>
                      </a:moveTo>
                      <a:cubicBezTo>
                        <a:pt x="198" y="42"/>
                        <a:pt x="238" y="128"/>
                        <a:pt x="188" y="173"/>
                      </a:cubicBezTo>
                      <a:cubicBezTo>
                        <a:pt x="163" y="196"/>
                        <a:pt x="133" y="184"/>
                        <a:pt x="105" y="181"/>
                      </a:cubicBezTo>
                      <a:cubicBezTo>
                        <a:pt x="70" y="177"/>
                        <a:pt x="31" y="186"/>
                        <a:pt x="0" y="198"/>
                      </a:cubicBezTo>
                      <a:cubicBezTo>
                        <a:pt x="39" y="174"/>
                        <a:pt x="89" y="162"/>
                        <a:pt x="125" y="131"/>
                      </a:cubicBezTo>
                      <a:cubicBezTo>
                        <a:pt x="163" y="98"/>
                        <a:pt x="159" y="55"/>
                        <a:pt x="163" y="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37" name="Freeform 726">
                  <a:extLst>
                    <a:ext uri="{FF2B5EF4-FFF2-40B4-BE49-F238E27FC236}">
                      <a16:creationId xmlns:a16="http://schemas.microsoft.com/office/drawing/2014/main" id="{8E348974-744F-95FC-F26C-431711D237AB}"/>
                    </a:ext>
                  </a:extLst>
                </p:cNvPr>
                <p:cNvSpPr>
                  <a:spLocks/>
                </p:cNvSpPr>
                <p:nvPr/>
              </p:nvSpPr>
              <p:spPr bwMode="auto">
                <a:xfrm>
                  <a:off x="1875" y="1722"/>
                  <a:ext cx="99" cy="54"/>
                </a:xfrm>
                <a:custGeom>
                  <a:avLst/>
                  <a:gdLst>
                    <a:gd name="T0" fmla="*/ 3 w 292"/>
                    <a:gd name="T1" fmla="*/ 2 h 160"/>
                    <a:gd name="T2" fmla="*/ 7 w 292"/>
                    <a:gd name="T3" fmla="*/ 4 h 160"/>
                    <a:gd name="T4" fmla="*/ 11 w 292"/>
                    <a:gd name="T5" fmla="*/ 6 h 160"/>
                    <a:gd name="T6" fmla="*/ 3 w 292"/>
                    <a:gd name="T7" fmla="*/ 0 h 160"/>
                    <a:gd name="T8" fmla="*/ 3 w 292"/>
                    <a:gd name="T9" fmla="*/ 0 h 160"/>
                    <a:gd name="T10" fmla="*/ 3 w 292"/>
                    <a:gd name="T11" fmla="*/ 1 h 160"/>
                    <a:gd name="T12" fmla="*/ 0 w 292"/>
                    <a:gd name="T13" fmla="*/ 2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2" h="160">
                      <a:moveTo>
                        <a:pt x="80" y="66"/>
                      </a:moveTo>
                      <a:cubicBezTo>
                        <a:pt x="117" y="61"/>
                        <a:pt x="155" y="75"/>
                        <a:pt x="185" y="94"/>
                      </a:cubicBezTo>
                      <a:cubicBezTo>
                        <a:pt x="217" y="114"/>
                        <a:pt x="234" y="160"/>
                        <a:pt x="277" y="145"/>
                      </a:cubicBezTo>
                      <a:cubicBezTo>
                        <a:pt x="292" y="22"/>
                        <a:pt x="164" y="4"/>
                        <a:pt x="72" y="1"/>
                      </a:cubicBezTo>
                      <a:cubicBezTo>
                        <a:pt x="70" y="0"/>
                        <a:pt x="70" y="0"/>
                        <a:pt x="72" y="1"/>
                      </a:cubicBezTo>
                      <a:cubicBezTo>
                        <a:pt x="76" y="8"/>
                        <a:pt x="72" y="16"/>
                        <a:pt x="75" y="23"/>
                      </a:cubicBezTo>
                      <a:cubicBezTo>
                        <a:pt x="52" y="36"/>
                        <a:pt x="25" y="38"/>
                        <a:pt x="0" y="4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38" name="Freeform 727">
                  <a:extLst>
                    <a:ext uri="{FF2B5EF4-FFF2-40B4-BE49-F238E27FC236}">
                      <a16:creationId xmlns:a16="http://schemas.microsoft.com/office/drawing/2014/main" id="{714C2D54-E2C7-322C-498F-9688545405F3}"/>
                    </a:ext>
                  </a:extLst>
                </p:cNvPr>
                <p:cNvSpPr>
                  <a:spLocks/>
                </p:cNvSpPr>
                <p:nvPr/>
              </p:nvSpPr>
              <p:spPr bwMode="auto">
                <a:xfrm>
                  <a:off x="1828" y="1572"/>
                  <a:ext cx="149" cy="107"/>
                </a:xfrm>
                <a:custGeom>
                  <a:avLst/>
                  <a:gdLst>
                    <a:gd name="T0" fmla="*/ 3 w 442"/>
                    <a:gd name="T1" fmla="*/ 10 h 319"/>
                    <a:gd name="T2" fmla="*/ 11 w 442"/>
                    <a:gd name="T3" fmla="*/ 10 h 319"/>
                    <a:gd name="T4" fmla="*/ 14 w 442"/>
                    <a:gd name="T5" fmla="*/ 12 h 319"/>
                    <a:gd name="T6" fmla="*/ 16 w 442"/>
                    <a:gd name="T7" fmla="*/ 8 h 319"/>
                    <a:gd name="T8" fmla="*/ 13 w 442"/>
                    <a:gd name="T9" fmla="*/ 4 h 319"/>
                    <a:gd name="T10" fmla="*/ 13 w 442"/>
                    <a:gd name="T11" fmla="*/ 0 h 319"/>
                    <a:gd name="T12" fmla="*/ 10 w 442"/>
                    <a:gd name="T13" fmla="*/ 4 h 319"/>
                    <a:gd name="T14" fmla="*/ 9 w 442"/>
                    <a:gd name="T15" fmla="*/ 7 h 319"/>
                    <a:gd name="T16" fmla="*/ 3 w 442"/>
                    <a:gd name="T17" fmla="*/ 8 h 319"/>
                    <a:gd name="T18" fmla="*/ 0 w 442"/>
                    <a:gd name="T19" fmla="*/ 11 h 3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2" h="319">
                      <a:moveTo>
                        <a:pt x="84" y="253"/>
                      </a:moveTo>
                      <a:cubicBezTo>
                        <a:pt x="149" y="220"/>
                        <a:pt x="216" y="245"/>
                        <a:pt x="281" y="253"/>
                      </a:cubicBezTo>
                      <a:cubicBezTo>
                        <a:pt x="298" y="279"/>
                        <a:pt x="342" y="308"/>
                        <a:pt x="374" y="312"/>
                      </a:cubicBezTo>
                      <a:cubicBezTo>
                        <a:pt x="442" y="319"/>
                        <a:pt x="424" y="262"/>
                        <a:pt x="409" y="222"/>
                      </a:cubicBezTo>
                      <a:cubicBezTo>
                        <a:pt x="390" y="173"/>
                        <a:pt x="363" y="150"/>
                        <a:pt x="331" y="110"/>
                      </a:cubicBezTo>
                      <a:cubicBezTo>
                        <a:pt x="293" y="61"/>
                        <a:pt x="318" y="49"/>
                        <a:pt x="336" y="0"/>
                      </a:cubicBezTo>
                      <a:cubicBezTo>
                        <a:pt x="296" y="16"/>
                        <a:pt x="272" y="73"/>
                        <a:pt x="277" y="110"/>
                      </a:cubicBezTo>
                      <a:cubicBezTo>
                        <a:pt x="284" y="158"/>
                        <a:pt x="299" y="186"/>
                        <a:pt x="231" y="194"/>
                      </a:cubicBezTo>
                      <a:cubicBezTo>
                        <a:pt x="182" y="199"/>
                        <a:pt x="139" y="181"/>
                        <a:pt x="92" y="203"/>
                      </a:cubicBezTo>
                      <a:cubicBezTo>
                        <a:pt x="50" y="223"/>
                        <a:pt x="38" y="281"/>
                        <a:pt x="0" y="29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39" name="Freeform 728">
                  <a:extLst>
                    <a:ext uri="{FF2B5EF4-FFF2-40B4-BE49-F238E27FC236}">
                      <a16:creationId xmlns:a16="http://schemas.microsoft.com/office/drawing/2014/main" id="{864F903E-4577-E5C7-AFAA-260DD61F8A71}"/>
                    </a:ext>
                  </a:extLst>
                </p:cNvPr>
                <p:cNvSpPr>
                  <a:spLocks/>
                </p:cNvSpPr>
                <p:nvPr/>
              </p:nvSpPr>
              <p:spPr bwMode="auto">
                <a:xfrm>
                  <a:off x="1454" y="1824"/>
                  <a:ext cx="302" cy="91"/>
                </a:xfrm>
                <a:custGeom>
                  <a:avLst/>
                  <a:gdLst>
                    <a:gd name="T0" fmla="*/ 7 w 892"/>
                    <a:gd name="T1" fmla="*/ 6 h 268"/>
                    <a:gd name="T2" fmla="*/ 22 w 892"/>
                    <a:gd name="T3" fmla="*/ 0 h 268"/>
                    <a:gd name="T4" fmla="*/ 29 w 892"/>
                    <a:gd name="T5" fmla="*/ 3 h 268"/>
                    <a:gd name="T6" fmla="*/ 34 w 892"/>
                    <a:gd name="T7" fmla="*/ 10 h 268"/>
                    <a:gd name="T8" fmla="*/ 35 w 892"/>
                    <a:gd name="T9" fmla="*/ 11 h 268"/>
                    <a:gd name="T10" fmla="*/ 31 w 892"/>
                    <a:gd name="T11" fmla="*/ 8 h 268"/>
                    <a:gd name="T12" fmla="*/ 27 w 892"/>
                    <a:gd name="T13" fmla="*/ 5 h 268"/>
                    <a:gd name="T14" fmla="*/ 19 w 892"/>
                    <a:gd name="T15" fmla="*/ 4 h 268"/>
                    <a:gd name="T16" fmla="*/ 4 w 892"/>
                    <a:gd name="T17" fmla="*/ 8 h 268"/>
                    <a:gd name="T18" fmla="*/ 0 w 892"/>
                    <a:gd name="T19" fmla="*/ 8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2" h="268">
                      <a:moveTo>
                        <a:pt x="177" y="155"/>
                      </a:moveTo>
                      <a:cubicBezTo>
                        <a:pt x="291" y="97"/>
                        <a:pt x="433" y="0"/>
                        <a:pt x="560" y="12"/>
                      </a:cubicBezTo>
                      <a:cubicBezTo>
                        <a:pt x="623" y="18"/>
                        <a:pt x="694" y="35"/>
                        <a:pt x="743" y="79"/>
                      </a:cubicBezTo>
                      <a:cubicBezTo>
                        <a:pt x="793" y="124"/>
                        <a:pt x="821" y="190"/>
                        <a:pt x="868" y="240"/>
                      </a:cubicBezTo>
                      <a:cubicBezTo>
                        <a:pt x="878" y="250"/>
                        <a:pt x="887" y="256"/>
                        <a:pt x="892" y="268"/>
                      </a:cubicBezTo>
                      <a:cubicBezTo>
                        <a:pt x="868" y="241"/>
                        <a:pt x="829" y="225"/>
                        <a:pt x="800" y="203"/>
                      </a:cubicBezTo>
                      <a:cubicBezTo>
                        <a:pt x="770" y="178"/>
                        <a:pt x="741" y="154"/>
                        <a:pt x="708" y="135"/>
                      </a:cubicBezTo>
                      <a:cubicBezTo>
                        <a:pt x="647" y="101"/>
                        <a:pt x="557" y="80"/>
                        <a:pt x="489" y="100"/>
                      </a:cubicBezTo>
                      <a:cubicBezTo>
                        <a:pt x="362" y="139"/>
                        <a:pt x="234" y="170"/>
                        <a:pt x="106" y="198"/>
                      </a:cubicBezTo>
                      <a:cubicBezTo>
                        <a:pt x="73" y="204"/>
                        <a:pt x="30" y="197"/>
                        <a:pt x="0" y="20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40" name="Freeform 729">
                  <a:extLst>
                    <a:ext uri="{FF2B5EF4-FFF2-40B4-BE49-F238E27FC236}">
                      <a16:creationId xmlns:a16="http://schemas.microsoft.com/office/drawing/2014/main" id="{152DC50F-C992-EDA7-CE1C-DBE643FBC2FC}"/>
                    </a:ext>
                  </a:extLst>
                </p:cNvPr>
                <p:cNvSpPr>
                  <a:spLocks/>
                </p:cNvSpPr>
                <p:nvPr/>
              </p:nvSpPr>
              <p:spPr bwMode="auto">
                <a:xfrm>
                  <a:off x="1324" y="2030"/>
                  <a:ext cx="140" cy="161"/>
                </a:xfrm>
                <a:custGeom>
                  <a:avLst/>
                  <a:gdLst>
                    <a:gd name="T0" fmla="*/ 3 w 414"/>
                    <a:gd name="T1" fmla="*/ 9 h 475"/>
                    <a:gd name="T2" fmla="*/ 6 w 414"/>
                    <a:gd name="T3" fmla="*/ 14 h 475"/>
                    <a:gd name="T4" fmla="*/ 0 w 414"/>
                    <a:gd name="T5" fmla="*/ 16 h 475"/>
                    <a:gd name="T6" fmla="*/ 2 w 414"/>
                    <a:gd name="T7" fmla="*/ 18 h 475"/>
                    <a:gd name="T8" fmla="*/ 6 w 414"/>
                    <a:gd name="T9" fmla="*/ 17 h 475"/>
                    <a:gd name="T10" fmla="*/ 8 w 414"/>
                    <a:gd name="T11" fmla="*/ 15 h 475"/>
                    <a:gd name="T12" fmla="*/ 12 w 414"/>
                    <a:gd name="T13" fmla="*/ 14 h 475"/>
                    <a:gd name="T14" fmla="*/ 16 w 414"/>
                    <a:gd name="T15" fmla="*/ 7 h 475"/>
                    <a:gd name="T16" fmla="*/ 15 w 414"/>
                    <a:gd name="T17" fmla="*/ 4 h 475"/>
                    <a:gd name="T18" fmla="*/ 16 w 414"/>
                    <a:gd name="T19" fmla="*/ 0 h 475"/>
                    <a:gd name="T20" fmla="*/ 13 w 414"/>
                    <a:gd name="T21" fmla="*/ 8 h 475"/>
                    <a:gd name="T22" fmla="*/ 6 w 414"/>
                    <a:gd name="T23" fmla="*/ 7 h 4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475">
                      <a:moveTo>
                        <a:pt x="90" y="236"/>
                      </a:moveTo>
                      <a:cubicBezTo>
                        <a:pt x="138" y="221"/>
                        <a:pt x="160" y="322"/>
                        <a:pt x="144" y="354"/>
                      </a:cubicBezTo>
                      <a:cubicBezTo>
                        <a:pt x="109" y="422"/>
                        <a:pt x="45" y="387"/>
                        <a:pt x="0" y="422"/>
                      </a:cubicBezTo>
                      <a:cubicBezTo>
                        <a:pt x="11" y="466"/>
                        <a:pt x="24" y="475"/>
                        <a:pt x="61" y="469"/>
                      </a:cubicBezTo>
                      <a:cubicBezTo>
                        <a:pt x="89" y="464"/>
                        <a:pt x="127" y="451"/>
                        <a:pt x="151" y="435"/>
                      </a:cubicBezTo>
                      <a:cubicBezTo>
                        <a:pt x="176" y="417"/>
                        <a:pt x="187" y="390"/>
                        <a:pt x="217" y="376"/>
                      </a:cubicBezTo>
                      <a:cubicBezTo>
                        <a:pt x="247" y="362"/>
                        <a:pt x="282" y="370"/>
                        <a:pt x="314" y="362"/>
                      </a:cubicBezTo>
                      <a:cubicBezTo>
                        <a:pt x="401" y="341"/>
                        <a:pt x="405" y="265"/>
                        <a:pt x="398" y="194"/>
                      </a:cubicBezTo>
                      <a:cubicBezTo>
                        <a:pt x="394" y="158"/>
                        <a:pt x="389" y="129"/>
                        <a:pt x="395" y="93"/>
                      </a:cubicBezTo>
                      <a:cubicBezTo>
                        <a:pt x="400" y="62"/>
                        <a:pt x="414" y="32"/>
                        <a:pt x="414" y="0"/>
                      </a:cubicBezTo>
                      <a:cubicBezTo>
                        <a:pt x="361" y="52"/>
                        <a:pt x="384" y="149"/>
                        <a:pt x="340" y="211"/>
                      </a:cubicBezTo>
                      <a:cubicBezTo>
                        <a:pt x="288" y="283"/>
                        <a:pt x="204" y="248"/>
                        <a:pt x="149" y="19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41" name="Freeform 730">
                  <a:extLst>
                    <a:ext uri="{FF2B5EF4-FFF2-40B4-BE49-F238E27FC236}">
                      <a16:creationId xmlns:a16="http://schemas.microsoft.com/office/drawing/2014/main" id="{9B88769B-4B30-38F7-7439-71520CF4A84C}"/>
                    </a:ext>
                  </a:extLst>
                </p:cNvPr>
                <p:cNvSpPr>
                  <a:spLocks/>
                </p:cNvSpPr>
                <p:nvPr/>
              </p:nvSpPr>
              <p:spPr bwMode="auto">
                <a:xfrm>
                  <a:off x="1656" y="2111"/>
                  <a:ext cx="205" cy="224"/>
                </a:xfrm>
                <a:custGeom>
                  <a:avLst/>
                  <a:gdLst>
                    <a:gd name="T0" fmla="*/ 0 w 607"/>
                    <a:gd name="T1" fmla="*/ 20 h 663"/>
                    <a:gd name="T2" fmla="*/ 2 w 607"/>
                    <a:gd name="T3" fmla="*/ 26 h 663"/>
                    <a:gd name="T4" fmla="*/ 5 w 607"/>
                    <a:gd name="T5" fmla="*/ 19 h 663"/>
                    <a:gd name="T6" fmla="*/ 10 w 607"/>
                    <a:gd name="T7" fmla="*/ 15 h 663"/>
                    <a:gd name="T8" fmla="*/ 22 w 607"/>
                    <a:gd name="T9" fmla="*/ 15 h 663"/>
                    <a:gd name="T10" fmla="*/ 23 w 607"/>
                    <a:gd name="T11" fmla="*/ 9 h 663"/>
                    <a:gd name="T12" fmla="*/ 14 w 607"/>
                    <a:gd name="T13" fmla="*/ 8 h 663"/>
                    <a:gd name="T14" fmla="*/ 19 w 607"/>
                    <a:gd name="T15" fmla="*/ 1 h 663"/>
                    <a:gd name="T16" fmla="*/ 8 w 607"/>
                    <a:gd name="T17" fmla="*/ 4 h 663"/>
                    <a:gd name="T18" fmla="*/ 3 w 607"/>
                    <a:gd name="T19" fmla="*/ 7 h 663"/>
                    <a:gd name="T20" fmla="*/ 0 w 607"/>
                    <a:gd name="T21" fmla="*/ 12 h 663"/>
                    <a:gd name="T22" fmla="*/ 8 w 607"/>
                    <a:gd name="T23" fmla="*/ 12 h 663"/>
                    <a:gd name="T24" fmla="*/ 4 w 607"/>
                    <a:gd name="T25" fmla="*/ 16 h 663"/>
                    <a:gd name="T26" fmla="*/ 0 w 607"/>
                    <a:gd name="T27" fmla="*/ 20 h 6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7" h="663">
                      <a:moveTo>
                        <a:pt x="11" y="515"/>
                      </a:moveTo>
                      <a:cubicBezTo>
                        <a:pt x="11" y="563"/>
                        <a:pt x="0" y="631"/>
                        <a:pt x="44" y="663"/>
                      </a:cubicBezTo>
                      <a:cubicBezTo>
                        <a:pt x="83" y="624"/>
                        <a:pt x="100" y="545"/>
                        <a:pt x="136" y="498"/>
                      </a:cubicBezTo>
                      <a:cubicBezTo>
                        <a:pt x="170" y="453"/>
                        <a:pt x="220" y="411"/>
                        <a:pt x="267" y="379"/>
                      </a:cubicBezTo>
                      <a:cubicBezTo>
                        <a:pt x="359" y="316"/>
                        <a:pt x="472" y="342"/>
                        <a:pt x="562" y="393"/>
                      </a:cubicBezTo>
                      <a:cubicBezTo>
                        <a:pt x="607" y="349"/>
                        <a:pt x="598" y="283"/>
                        <a:pt x="595" y="225"/>
                      </a:cubicBezTo>
                      <a:cubicBezTo>
                        <a:pt x="532" y="244"/>
                        <a:pt x="392" y="275"/>
                        <a:pt x="356" y="199"/>
                      </a:cubicBezTo>
                      <a:cubicBezTo>
                        <a:pt x="319" y="122"/>
                        <a:pt x="452" y="80"/>
                        <a:pt x="494" y="32"/>
                      </a:cubicBezTo>
                      <a:cubicBezTo>
                        <a:pt x="388" y="0"/>
                        <a:pt x="298" y="34"/>
                        <a:pt x="209" y="95"/>
                      </a:cubicBezTo>
                      <a:cubicBezTo>
                        <a:pt x="166" y="124"/>
                        <a:pt x="125" y="148"/>
                        <a:pt x="91" y="187"/>
                      </a:cubicBezTo>
                      <a:cubicBezTo>
                        <a:pt x="67" y="212"/>
                        <a:pt x="0" y="278"/>
                        <a:pt x="3" y="312"/>
                      </a:cubicBezTo>
                      <a:cubicBezTo>
                        <a:pt x="41" y="297"/>
                        <a:pt x="258" y="166"/>
                        <a:pt x="221" y="309"/>
                      </a:cubicBezTo>
                      <a:cubicBezTo>
                        <a:pt x="210" y="354"/>
                        <a:pt x="149" y="383"/>
                        <a:pt x="115" y="409"/>
                      </a:cubicBezTo>
                      <a:cubicBezTo>
                        <a:pt x="77" y="437"/>
                        <a:pt x="37" y="471"/>
                        <a:pt x="6" y="506"/>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42" name="Freeform 731">
                  <a:extLst>
                    <a:ext uri="{FF2B5EF4-FFF2-40B4-BE49-F238E27FC236}">
                      <a16:creationId xmlns:a16="http://schemas.microsoft.com/office/drawing/2014/main" id="{05A27E54-B195-4DAF-0FF9-2520DB944703}"/>
                    </a:ext>
                  </a:extLst>
                </p:cNvPr>
                <p:cNvSpPr>
                  <a:spLocks/>
                </p:cNvSpPr>
                <p:nvPr/>
              </p:nvSpPr>
              <p:spPr bwMode="auto">
                <a:xfrm>
                  <a:off x="1814" y="2230"/>
                  <a:ext cx="64" cy="154"/>
                </a:xfrm>
                <a:custGeom>
                  <a:avLst/>
                  <a:gdLst>
                    <a:gd name="T0" fmla="*/ 5 w 188"/>
                    <a:gd name="T1" fmla="*/ 0 h 455"/>
                    <a:gd name="T2" fmla="*/ 7 w 188"/>
                    <a:gd name="T3" fmla="*/ 5 h 455"/>
                    <a:gd name="T4" fmla="*/ 6 w 188"/>
                    <a:gd name="T5" fmla="*/ 9 h 455"/>
                    <a:gd name="T6" fmla="*/ 7 w 188"/>
                    <a:gd name="T7" fmla="*/ 16 h 455"/>
                    <a:gd name="T8" fmla="*/ 4 w 188"/>
                    <a:gd name="T9" fmla="*/ 13 h 455"/>
                    <a:gd name="T10" fmla="*/ 0 w 188"/>
                    <a:gd name="T11" fmla="*/ 15 h 455"/>
                    <a:gd name="T12" fmla="*/ 4 w 188"/>
                    <a:gd name="T13" fmla="*/ 1 h 4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 h="455">
                      <a:moveTo>
                        <a:pt x="138" y="0"/>
                      </a:moveTo>
                      <a:cubicBezTo>
                        <a:pt x="114" y="42"/>
                        <a:pt x="179" y="78"/>
                        <a:pt x="184" y="118"/>
                      </a:cubicBezTo>
                      <a:cubicBezTo>
                        <a:pt x="188" y="147"/>
                        <a:pt x="160" y="200"/>
                        <a:pt x="150" y="227"/>
                      </a:cubicBezTo>
                      <a:cubicBezTo>
                        <a:pt x="139" y="259"/>
                        <a:pt x="75" y="455"/>
                        <a:pt x="175" y="418"/>
                      </a:cubicBezTo>
                      <a:cubicBezTo>
                        <a:pt x="131" y="439"/>
                        <a:pt x="114" y="361"/>
                        <a:pt x="95" y="341"/>
                      </a:cubicBezTo>
                      <a:cubicBezTo>
                        <a:pt x="60" y="305"/>
                        <a:pt x="38" y="351"/>
                        <a:pt x="12" y="378"/>
                      </a:cubicBezTo>
                      <a:cubicBezTo>
                        <a:pt x="0" y="253"/>
                        <a:pt x="59" y="138"/>
                        <a:pt x="112" y="2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43" name="Freeform 732">
                  <a:extLst>
                    <a:ext uri="{FF2B5EF4-FFF2-40B4-BE49-F238E27FC236}">
                      <a16:creationId xmlns:a16="http://schemas.microsoft.com/office/drawing/2014/main" id="{E9F1C4E0-7C51-09C5-4FD2-FE4A14E61C36}"/>
                    </a:ext>
                  </a:extLst>
                </p:cNvPr>
                <p:cNvSpPr>
                  <a:spLocks/>
                </p:cNvSpPr>
                <p:nvPr/>
              </p:nvSpPr>
              <p:spPr bwMode="auto">
                <a:xfrm>
                  <a:off x="1855" y="2079"/>
                  <a:ext cx="113" cy="240"/>
                </a:xfrm>
                <a:custGeom>
                  <a:avLst/>
                  <a:gdLst>
                    <a:gd name="T0" fmla="*/ 5 w 332"/>
                    <a:gd name="T1" fmla="*/ 14 h 712"/>
                    <a:gd name="T2" fmla="*/ 6 w 332"/>
                    <a:gd name="T3" fmla="*/ 22 h 712"/>
                    <a:gd name="T4" fmla="*/ 9 w 332"/>
                    <a:gd name="T5" fmla="*/ 27 h 712"/>
                    <a:gd name="T6" fmla="*/ 12 w 332"/>
                    <a:gd name="T7" fmla="*/ 22 h 712"/>
                    <a:gd name="T8" fmla="*/ 10 w 332"/>
                    <a:gd name="T9" fmla="*/ 19 h 712"/>
                    <a:gd name="T10" fmla="*/ 9 w 332"/>
                    <a:gd name="T11" fmla="*/ 15 h 712"/>
                    <a:gd name="T12" fmla="*/ 1 w 332"/>
                    <a:gd name="T13" fmla="*/ 3 h 712"/>
                    <a:gd name="T14" fmla="*/ 0 w 332"/>
                    <a:gd name="T15" fmla="*/ 3 h 712"/>
                    <a:gd name="T16" fmla="*/ 2 w 332"/>
                    <a:gd name="T17" fmla="*/ 7 h 712"/>
                    <a:gd name="T18" fmla="*/ 3 w 332"/>
                    <a:gd name="T19" fmla="*/ 11 h 7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2" h="712">
                      <a:moveTo>
                        <a:pt x="121" y="379"/>
                      </a:moveTo>
                      <a:cubicBezTo>
                        <a:pt x="101" y="423"/>
                        <a:pt x="137" y="514"/>
                        <a:pt x="146" y="560"/>
                      </a:cubicBezTo>
                      <a:cubicBezTo>
                        <a:pt x="158" y="622"/>
                        <a:pt x="161" y="670"/>
                        <a:pt x="218" y="712"/>
                      </a:cubicBezTo>
                      <a:cubicBezTo>
                        <a:pt x="261" y="678"/>
                        <a:pt x="332" y="625"/>
                        <a:pt x="310" y="569"/>
                      </a:cubicBezTo>
                      <a:cubicBezTo>
                        <a:pt x="299" y="539"/>
                        <a:pt x="273" y="515"/>
                        <a:pt x="261" y="485"/>
                      </a:cubicBezTo>
                      <a:cubicBezTo>
                        <a:pt x="247" y="452"/>
                        <a:pt x="246" y="421"/>
                        <a:pt x="230" y="388"/>
                      </a:cubicBezTo>
                      <a:cubicBezTo>
                        <a:pt x="180" y="279"/>
                        <a:pt x="167" y="0"/>
                        <a:pt x="32" y="90"/>
                      </a:cubicBezTo>
                      <a:cubicBezTo>
                        <a:pt x="21" y="97"/>
                        <a:pt x="12" y="84"/>
                        <a:pt x="0" y="88"/>
                      </a:cubicBezTo>
                      <a:cubicBezTo>
                        <a:pt x="47" y="91"/>
                        <a:pt x="48" y="141"/>
                        <a:pt x="57" y="174"/>
                      </a:cubicBezTo>
                      <a:cubicBezTo>
                        <a:pt x="67" y="214"/>
                        <a:pt x="92" y="242"/>
                        <a:pt x="87" y="28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44" name="Freeform 733">
                  <a:extLst>
                    <a:ext uri="{FF2B5EF4-FFF2-40B4-BE49-F238E27FC236}">
                      <a16:creationId xmlns:a16="http://schemas.microsoft.com/office/drawing/2014/main" id="{748373F4-DB5A-41CC-1247-BA51FEFD76A6}"/>
                    </a:ext>
                  </a:extLst>
                </p:cNvPr>
                <p:cNvSpPr>
                  <a:spLocks/>
                </p:cNvSpPr>
                <p:nvPr/>
              </p:nvSpPr>
              <p:spPr bwMode="auto">
                <a:xfrm>
                  <a:off x="1891" y="1950"/>
                  <a:ext cx="144" cy="83"/>
                </a:xfrm>
                <a:custGeom>
                  <a:avLst/>
                  <a:gdLst>
                    <a:gd name="T0" fmla="*/ 0 w 427"/>
                    <a:gd name="T1" fmla="*/ 2 h 243"/>
                    <a:gd name="T2" fmla="*/ 7 w 427"/>
                    <a:gd name="T3" fmla="*/ 10 h 243"/>
                    <a:gd name="T4" fmla="*/ 13 w 427"/>
                    <a:gd name="T5" fmla="*/ 8 h 243"/>
                    <a:gd name="T6" fmla="*/ 16 w 427"/>
                    <a:gd name="T7" fmla="*/ 3 h 243"/>
                    <a:gd name="T8" fmla="*/ 9 w 427"/>
                    <a:gd name="T9" fmla="*/ 3 h 243"/>
                    <a:gd name="T10" fmla="*/ 3 w 427"/>
                    <a:gd name="T11" fmla="*/ 0 h 243"/>
                    <a:gd name="T12" fmla="*/ 1 w 427"/>
                    <a:gd name="T13" fmla="*/ 1 h 2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 h="243">
                      <a:moveTo>
                        <a:pt x="0" y="42"/>
                      </a:moveTo>
                      <a:cubicBezTo>
                        <a:pt x="76" y="82"/>
                        <a:pt x="158" y="157"/>
                        <a:pt x="172" y="243"/>
                      </a:cubicBezTo>
                      <a:cubicBezTo>
                        <a:pt x="229" y="197"/>
                        <a:pt x="279" y="180"/>
                        <a:pt x="346" y="193"/>
                      </a:cubicBezTo>
                      <a:cubicBezTo>
                        <a:pt x="426" y="209"/>
                        <a:pt x="427" y="122"/>
                        <a:pt x="416" y="64"/>
                      </a:cubicBezTo>
                      <a:cubicBezTo>
                        <a:pt x="364" y="43"/>
                        <a:pt x="292" y="66"/>
                        <a:pt x="236" y="63"/>
                      </a:cubicBezTo>
                      <a:cubicBezTo>
                        <a:pt x="171" y="60"/>
                        <a:pt x="122" y="40"/>
                        <a:pt x="72" y="0"/>
                      </a:cubicBezTo>
                      <a:cubicBezTo>
                        <a:pt x="55" y="9"/>
                        <a:pt x="35" y="12"/>
                        <a:pt x="21" y="2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45" name="Freeform 734">
                  <a:extLst>
                    <a:ext uri="{FF2B5EF4-FFF2-40B4-BE49-F238E27FC236}">
                      <a16:creationId xmlns:a16="http://schemas.microsoft.com/office/drawing/2014/main" id="{DF30DF20-F39F-12C8-7AF1-E01D40B20433}"/>
                    </a:ext>
                  </a:extLst>
                </p:cNvPr>
                <p:cNvSpPr>
                  <a:spLocks/>
                </p:cNvSpPr>
                <p:nvPr/>
              </p:nvSpPr>
              <p:spPr bwMode="auto">
                <a:xfrm>
                  <a:off x="1957" y="2044"/>
                  <a:ext cx="63" cy="84"/>
                </a:xfrm>
                <a:custGeom>
                  <a:avLst/>
                  <a:gdLst>
                    <a:gd name="T0" fmla="*/ 0 w 186"/>
                    <a:gd name="T1" fmla="*/ 1 h 248"/>
                    <a:gd name="T2" fmla="*/ 0 w 186"/>
                    <a:gd name="T3" fmla="*/ 9 h 248"/>
                    <a:gd name="T4" fmla="*/ 6 w 186"/>
                    <a:gd name="T5" fmla="*/ 5 h 248"/>
                    <a:gd name="T6" fmla="*/ 6 w 186"/>
                    <a:gd name="T7" fmla="*/ 1 h 248"/>
                    <a:gd name="T8" fmla="*/ 2 w 186"/>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248">
                      <a:moveTo>
                        <a:pt x="8" y="21"/>
                      </a:moveTo>
                      <a:cubicBezTo>
                        <a:pt x="55" y="86"/>
                        <a:pt x="23" y="177"/>
                        <a:pt x="0" y="248"/>
                      </a:cubicBezTo>
                      <a:cubicBezTo>
                        <a:pt x="72" y="243"/>
                        <a:pt x="125" y="182"/>
                        <a:pt x="161" y="123"/>
                      </a:cubicBezTo>
                      <a:cubicBezTo>
                        <a:pt x="179" y="93"/>
                        <a:pt x="186" y="56"/>
                        <a:pt x="157" y="29"/>
                      </a:cubicBezTo>
                      <a:cubicBezTo>
                        <a:pt x="124" y="0"/>
                        <a:pt x="74" y="28"/>
                        <a:pt x="42" y="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46" name="Freeform 735">
                  <a:extLst>
                    <a:ext uri="{FF2B5EF4-FFF2-40B4-BE49-F238E27FC236}">
                      <a16:creationId xmlns:a16="http://schemas.microsoft.com/office/drawing/2014/main" id="{B6FF0AC6-0901-BD21-40BB-4ED09B2CD63C}"/>
                    </a:ext>
                  </a:extLst>
                </p:cNvPr>
                <p:cNvSpPr>
                  <a:spLocks/>
                </p:cNvSpPr>
                <p:nvPr/>
              </p:nvSpPr>
              <p:spPr bwMode="auto">
                <a:xfrm>
                  <a:off x="1791" y="1811"/>
                  <a:ext cx="156" cy="228"/>
                </a:xfrm>
                <a:custGeom>
                  <a:avLst/>
                  <a:gdLst>
                    <a:gd name="T0" fmla="*/ 2 w 460"/>
                    <a:gd name="T1" fmla="*/ 19 h 674"/>
                    <a:gd name="T2" fmla="*/ 1 w 460"/>
                    <a:gd name="T3" fmla="*/ 26 h 674"/>
                    <a:gd name="T4" fmla="*/ 5 w 460"/>
                    <a:gd name="T5" fmla="*/ 23 h 674"/>
                    <a:gd name="T6" fmla="*/ 4 w 460"/>
                    <a:gd name="T7" fmla="*/ 20 h 674"/>
                    <a:gd name="T8" fmla="*/ 7 w 460"/>
                    <a:gd name="T9" fmla="*/ 18 h 674"/>
                    <a:gd name="T10" fmla="*/ 10 w 460"/>
                    <a:gd name="T11" fmla="*/ 15 h 674"/>
                    <a:gd name="T12" fmla="*/ 11 w 460"/>
                    <a:gd name="T13" fmla="*/ 11 h 674"/>
                    <a:gd name="T14" fmla="*/ 17 w 460"/>
                    <a:gd name="T15" fmla="*/ 6 h 674"/>
                    <a:gd name="T16" fmla="*/ 17 w 460"/>
                    <a:gd name="T17" fmla="*/ 2 h 674"/>
                    <a:gd name="T18" fmla="*/ 16 w 460"/>
                    <a:gd name="T19" fmla="*/ 1 h 674"/>
                    <a:gd name="T20" fmla="*/ 11 w 460"/>
                    <a:gd name="T21" fmla="*/ 5 h 674"/>
                    <a:gd name="T22" fmla="*/ 7 w 460"/>
                    <a:gd name="T23" fmla="*/ 9 h 674"/>
                    <a:gd name="T24" fmla="*/ 7 w 460"/>
                    <a:gd name="T25" fmla="*/ 15 h 674"/>
                    <a:gd name="T26" fmla="*/ 2 w 460"/>
                    <a:gd name="T27" fmla="*/ 19 h 6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0" h="674">
                      <a:moveTo>
                        <a:pt x="53" y="493"/>
                      </a:moveTo>
                      <a:cubicBezTo>
                        <a:pt x="18" y="523"/>
                        <a:pt x="0" y="632"/>
                        <a:pt x="16" y="674"/>
                      </a:cubicBezTo>
                      <a:cubicBezTo>
                        <a:pt x="60" y="628"/>
                        <a:pt x="77" y="598"/>
                        <a:pt x="142" y="592"/>
                      </a:cubicBezTo>
                      <a:cubicBezTo>
                        <a:pt x="106" y="594"/>
                        <a:pt x="98" y="546"/>
                        <a:pt x="111" y="519"/>
                      </a:cubicBezTo>
                      <a:cubicBezTo>
                        <a:pt x="125" y="488"/>
                        <a:pt x="164" y="474"/>
                        <a:pt x="191" y="454"/>
                      </a:cubicBezTo>
                      <a:cubicBezTo>
                        <a:pt x="217" y="435"/>
                        <a:pt x="241" y="412"/>
                        <a:pt x="254" y="383"/>
                      </a:cubicBezTo>
                      <a:cubicBezTo>
                        <a:pt x="269" y="349"/>
                        <a:pt x="256" y="313"/>
                        <a:pt x="269" y="279"/>
                      </a:cubicBezTo>
                      <a:cubicBezTo>
                        <a:pt x="298" y="204"/>
                        <a:pt x="392" y="203"/>
                        <a:pt x="433" y="149"/>
                      </a:cubicBezTo>
                      <a:cubicBezTo>
                        <a:pt x="455" y="120"/>
                        <a:pt x="437" y="90"/>
                        <a:pt x="440" y="60"/>
                      </a:cubicBezTo>
                      <a:cubicBezTo>
                        <a:pt x="443" y="20"/>
                        <a:pt x="460" y="0"/>
                        <a:pt x="411" y="35"/>
                      </a:cubicBezTo>
                      <a:cubicBezTo>
                        <a:pt x="368" y="67"/>
                        <a:pt x="327" y="106"/>
                        <a:pt x="288" y="143"/>
                      </a:cubicBezTo>
                      <a:cubicBezTo>
                        <a:pt x="256" y="172"/>
                        <a:pt x="209" y="193"/>
                        <a:pt x="195" y="232"/>
                      </a:cubicBezTo>
                      <a:cubicBezTo>
                        <a:pt x="178" y="283"/>
                        <a:pt x="199" y="335"/>
                        <a:pt x="176" y="385"/>
                      </a:cubicBezTo>
                      <a:cubicBezTo>
                        <a:pt x="153" y="435"/>
                        <a:pt x="99" y="462"/>
                        <a:pt x="49" y="48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47" name="Freeform 736">
                  <a:extLst>
                    <a:ext uri="{FF2B5EF4-FFF2-40B4-BE49-F238E27FC236}">
                      <a16:creationId xmlns:a16="http://schemas.microsoft.com/office/drawing/2014/main" id="{4EDEFCC5-4097-B650-0C13-E3BFFFB9D31E}"/>
                    </a:ext>
                  </a:extLst>
                </p:cNvPr>
                <p:cNvSpPr>
                  <a:spLocks/>
                </p:cNvSpPr>
                <p:nvPr/>
              </p:nvSpPr>
              <p:spPr bwMode="auto">
                <a:xfrm>
                  <a:off x="1823" y="2015"/>
                  <a:ext cx="64" cy="93"/>
                </a:xfrm>
                <a:custGeom>
                  <a:avLst/>
                  <a:gdLst>
                    <a:gd name="T0" fmla="*/ 2 w 190"/>
                    <a:gd name="T1" fmla="*/ 4 h 277"/>
                    <a:gd name="T2" fmla="*/ 0 w 190"/>
                    <a:gd name="T3" fmla="*/ 7 h 277"/>
                    <a:gd name="T4" fmla="*/ 3 w 190"/>
                    <a:gd name="T5" fmla="*/ 10 h 277"/>
                    <a:gd name="T6" fmla="*/ 6 w 190"/>
                    <a:gd name="T7" fmla="*/ 10 h 277"/>
                    <a:gd name="T8" fmla="*/ 2 w 190"/>
                    <a:gd name="T9" fmla="*/ 0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 h="277">
                      <a:moveTo>
                        <a:pt x="64" y="109"/>
                      </a:moveTo>
                      <a:cubicBezTo>
                        <a:pt x="46" y="135"/>
                        <a:pt x="28" y="171"/>
                        <a:pt x="0" y="189"/>
                      </a:cubicBezTo>
                      <a:cubicBezTo>
                        <a:pt x="19" y="221"/>
                        <a:pt x="47" y="251"/>
                        <a:pt x="73" y="277"/>
                      </a:cubicBezTo>
                      <a:cubicBezTo>
                        <a:pt x="97" y="257"/>
                        <a:pt x="131" y="235"/>
                        <a:pt x="161" y="256"/>
                      </a:cubicBezTo>
                      <a:cubicBezTo>
                        <a:pt x="21" y="232"/>
                        <a:pt x="190" y="27"/>
                        <a:pt x="6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48" name="Freeform 737">
                  <a:extLst>
                    <a:ext uri="{FF2B5EF4-FFF2-40B4-BE49-F238E27FC236}">
                      <a16:creationId xmlns:a16="http://schemas.microsoft.com/office/drawing/2014/main" id="{39597E00-D9AF-271A-AEF8-46D09FE1EB87}"/>
                    </a:ext>
                  </a:extLst>
                </p:cNvPr>
                <p:cNvSpPr>
                  <a:spLocks/>
                </p:cNvSpPr>
                <p:nvPr/>
              </p:nvSpPr>
              <p:spPr bwMode="auto">
                <a:xfrm>
                  <a:off x="1693" y="2318"/>
                  <a:ext cx="169" cy="101"/>
                </a:xfrm>
                <a:custGeom>
                  <a:avLst/>
                  <a:gdLst>
                    <a:gd name="T0" fmla="*/ 0 w 500"/>
                    <a:gd name="T1" fmla="*/ 5 h 296"/>
                    <a:gd name="T2" fmla="*/ 3 w 500"/>
                    <a:gd name="T3" fmla="*/ 10 h 296"/>
                    <a:gd name="T4" fmla="*/ 8 w 500"/>
                    <a:gd name="T5" fmla="*/ 10 h 296"/>
                    <a:gd name="T6" fmla="*/ 15 w 500"/>
                    <a:gd name="T7" fmla="*/ 11 h 296"/>
                    <a:gd name="T8" fmla="*/ 17 w 500"/>
                    <a:gd name="T9" fmla="*/ 12 h 296"/>
                    <a:gd name="T10" fmla="*/ 19 w 500"/>
                    <a:gd name="T11" fmla="*/ 10 h 296"/>
                    <a:gd name="T12" fmla="*/ 16 w 500"/>
                    <a:gd name="T13" fmla="*/ 8 h 296"/>
                    <a:gd name="T14" fmla="*/ 14 w 500"/>
                    <a:gd name="T15" fmla="*/ 5 h 296"/>
                    <a:gd name="T16" fmla="*/ 10 w 500"/>
                    <a:gd name="T17" fmla="*/ 4 h 296"/>
                    <a:gd name="T18" fmla="*/ 8 w 500"/>
                    <a:gd name="T19" fmla="*/ 2 h 296"/>
                    <a:gd name="T20" fmla="*/ 4 w 500"/>
                    <a:gd name="T21" fmla="*/ 1 h 296"/>
                    <a:gd name="T22" fmla="*/ 1 w 500"/>
                    <a:gd name="T23" fmla="*/ 4 h 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0" h="296">
                      <a:moveTo>
                        <a:pt x="0" y="129"/>
                      </a:moveTo>
                      <a:cubicBezTo>
                        <a:pt x="18" y="165"/>
                        <a:pt x="34" y="230"/>
                        <a:pt x="69" y="253"/>
                      </a:cubicBezTo>
                      <a:cubicBezTo>
                        <a:pt x="109" y="279"/>
                        <a:pt x="175" y="262"/>
                        <a:pt x="221" y="262"/>
                      </a:cubicBezTo>
                      <a:cubicBezTo>
                        <a:pt x="272" y="262"/>
                        <a:pt x="322" y="275"/>
                        <a:pt x="372" y="283"/>
                      </a:cubicBezTo>
                      <a:cubicBezTo>
                        <a:pt x="397" y="287"/>
                        <a:pt x="425" y="291"/>
                        <a:pt x="449" y="293"/>
                      </a:cubicBezTo>
                      <a:cubicBezTo>
                        <a:pt x="480" y="296"/>
                        <a:pt x="500" y="294"/>
                        <a:pt x="484" y="262"/>
                      </a:cubicBezTo>
                      <a:cubicBezTo>
                        <a:pt x="465" y="224"/>
                        <a:pt x="429" y="224"/>
                        <a:pt x="398" y="202"/>
                      </a:cubicBezTo>
                      <a:cubicBezTo>
                        <a:pt x="367" y="181"/>
                        <a:pt x="364" y="152"/>
                        <a:pt x="347" y="124"/>
                      </a:cubicBezTo>
                      <a:cubicBezTo>
                        <a:pt x="307" y="125"/>
                        <a:pt x="287" y="141"/>
                        <a:pt x="253" y="110"/>
                      </a:cubicBezTo>
                      <a:cubicBezTo>
                        <a:pt x="234" y="92"/>
                        <a:pt x="214" y="71"/>
                        <a:pt x="198" y="50"/>
                      </a:cubicBezTo>
                      <a:cubicBezTo>
                        <a:pt x="173" y="20"/>
                        <a:pt x="155" y="0"/>
                        <a:pt x="116" y="31"/>
                      </a:cubicBezTo>
                      <a:cubicBezTo>
                        <a:pt x="85" y="54"/>
                        <a:pt x="62" y="78"/>
                        <a:pt x="25" y="95"/>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49" name="Freeform 738">
                  <a:extLst>
                    <a:ext uri="{FF2B5EF4-FFF2-40B4-BE49-F238E27FC236}">
                      <a16:creationId xmlns:a16="http://schemas.microsoft.com/office/drawing/2014/main" id="{0DC73A7A-824B-9261-3B6E-1257DD13AF69}"/>
                    </a:ext>
                  </a:extLst>
                </p:cNvPr>
                <p:cNvSpPr>
                  <a:spLocks/>
                </p:cNvSpPr>
                <p:nvPr/>
              </p:nvSpPr>
              <p:spPr bwMode="auto">
                <a:xfrm>
                  <a:off x="1852" y="2484"/>
                  <a:ext cx="54" cy="94"/>
                </a:xfrm>
                <a:custGeom>
                  <a:avLst/>
                  <a:gdLst>
                    <a:gd name="T0" fmla="*/ 6 w 159"/>
                    <a:gd name="T1" fmla="*/ 1 h 279"/>
                    <a:gd name="T2" fmla="*/ 0 w 159"/>
                    <a:gd name="T3" fmla="*/ 5 h 279"/>
                    <a:gd name="T4" fmla="*/ 0 w 159"/>
                    <a:gd name="T5" fmla="*/ 8 h 279"/>
                    <a:gd name="T6" fmla="*/ 2 w 159"/>
                    <a:gd name="T7" fmla="*/ 11 h 279"/>
                    <a:gd name="T8" fmla="*/ 6 w 159"/>
                    <a:gd name="T9" fmla="*/ 9 h 279"/>
                    <a:gd name="T10" fmla="*/ 3 w 159"/>
                    <a:gd name="T11" fmla="*/ 6 h 279"/>
                    <a:gd name="T12" fmla="*/ 5 w 159"/>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279">
                      <a:moveTo>
                        <a:pt x="152" y="27"/>
                      </a:moveTo>
                      <a:cubicBezTo>
                        <a:pt x="111" y="0"/>
                        <a:pt x="26" y="88"/>
                        <a:pt x="13" y="125"/>
                      </a:cubicBezTo>
                      <a:cubicBezTo>
                        <a:pt x="3" y="153"/>
                        <a:pt x="0" y="185"/>
                        <a:pt x="11" y="213"/>
                      </a:cubicBezTo>
                      <a:cubicBezTo>
                        <a:pt x="20" y="238"/>
                        <a:pt x="49" y="253"/>
                        <a:pt x="55" y="279"/>
                      </a:cubicBezTo>
                      <a:cubicBezTo>
                        <a:pt x="91" y="261"/>
                        <a:pt x="117" y="243"/>
                        <a:pt x="159" y="235"/>
                      </a:cubicBezTo>
                      <a:cubicBezTo>
                        <a:pt x="122" y="258"/>
                        <a:pt x="73" y="209"/>
                        <a:pt x="80" y="168"/>
                      </a:cubicBezTo>
                      <a:cubicBezTo>
                        <a:pt x="89" y="112"/>
                        <a:pt x="127" y="64"/>
                        <a:pt x="142" y="1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50" name="Freeform 739">
                  <a:extLst>
                    <a:ext uri="{FF2B5EF4-FFF2-40B4-BE49-F238E27FC236}">
                      <a16:creationId xmlns:a16="http://schemas.microsoft.com/office/drawing/2014/main" id="{9CA5BFC3-CD06-F463-2A12-3D9AB5FAD8F2}"/>
                    </a:ext>
                  </a:extLst>
                </p:cNvPr>
                <p:cNvSpPr>
                  <a:spLocks/>
                </p:cNvSpPr>
                <p:nvPr/>
              </p:nvSpPr>
              <p:spPr bwMode="auto">
                <a:xfrm>
                  <a:off x="1915" y="2422"/>
                  <a:ext cx="97" cy="88"/>
                </a:xfrm>
                <a:custGeom>
                  <a:avLst/>
                  <a:gdLst>
                    <a:gd name="T0" fmla="*/ 5 w 287"/>
                    <a:gd name="T1" fmla="*/ 0 h 259"/>
                    <a:gd name="T2" fmla="*/ 10 w 287"/>
                    <a:gd name="T3" fmla="*/ 1 h 259"/>
                    <a:gd name="T4" fmla="*/ 10 w 287"/>
                    <a:gd name="T5" fmla="*/ 6 h 259"/>
                    <a:gd name="T6" fmla="*/ 11 w 287"/>
                    <a:gd name="T7" fmla="*/ 10 h 259"/>
                    <a:gd name="T8" fmla="*/ 5 w 287"/>
                    <a:gd name="T9" fmla="*/ 6 h 259"/>
                    <a:gd name="T10" fmla="*/ 2 w 287"/>
                    <a:gd name="T11" fmla="*/ 7 h 259"/>
                    <a:gd name="T12" fmla="*/ 0 w 287"/>
                    <a:gd name="T13" fmla="*/ 3 h 2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259">
                      <a:moveTo>
                        <a:pt x="142" y="0"/>
                      </a:moveTo>
                      <a:cubicBezTo>
                        <a:pt x="167" y="38"/>
                        <a:pt x="219" y="37"/>
                        <a:pt x="258" y="39"/>
                      </a:cubicBezTo>
                      <a:cubicBezTo>
                        <a:pt x="261" y="75"/>
                        <a:pt x="250" y="118"/>
                        <a:pt x="252" y="155"/>
                      </a:cubicBezTo>
                      <a:cubicBezTo>
                        <a:pt x="254" y="189"/>
                        <a:pt x="271" y="229"/>
                        <a:pt x="287" y="259"/>
                      </a:cubicBezTo>
                      <a:cubicBezTo>
                        <a:pt x="210" y="239"/>
                        <a:pt x="216" y="67"/>
                        <a:pt x="120" y="149"/>
                      </a:cubicBezTo>
                      <a:cubicBezTo>
                        <a:pt x="98" y="168"/>
                        <a:pt x="80" y="201"/>
                        <a:pt x="47" y="171"/>
                      </a:cubicBezTo>
                      <a:cubicBezTo>
                        <a:pt x="34" y="159"/>
                        <a:pt x="0" y="101"/>
                        <a:pt x="9" y="8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51" name="Freeform 740">
                  <a:extLst>
                    <a:ext uri="{FF2B5EF4-FFF2-40B4-BE49-F238E27FC236}">
                      <a16:creationId xmlns:a16="http://schemas.microsoft.com/office/drawing/2014/main" id="{468044D1-2549-3456-FCA5-A31F68A030FB}"/>
                    </a:ext>
                  </a:extLst>
                </p:cNvPr>
                <p:cNvSpPr>
                  <a:spLocks/>
                </p:cNvSpPr>
                <p:nvPr/>
              </p:nvSpPr>
              <p:spPr bwMode="auto">
                <a:xfrm>
                  <a:off x="2006" y="2393"/>
                  <a:ext cx="96" cy="57"/>
                </a:xfrm>
                <a:custGeom>
                  <a:avLst/>
                  <a:gdLst>
                    <a:gd name="T0" fmla="*/ 0 w 285"/>
                    <a:gd name="T1" fmla="*/ 3 h 168"/>
                    <a:gd name="T2" fmla="*/ 6 w 285"/>
                    <a:gd name="T3" fmla="*/ 5 h 168"/>
                    <a:gd name="T4" fmla="*/ 8 w 285"/>
                    <a:gd name="T5" fmla="*/ 6 h 168"/>
                    <a:gd name="T6" fmla="*/ 10 w 285"/>
                    <a:gd name="T7" fmla="*/ 4 h 168"/>
                    <a:gd name="T8" fmla="*/ 11 w 285"/>
                    <a:gd name="T9" fmla="*/ 1 h 168"/>
                    <a:gd name="T10" fmla="*/ 10 w 285"/>
                    <a:gd name="T11" fmla="*/ 0 h 168"/>
                    <a:gd name="T12" fmla="*/ 9 w 285"/>
                    <a:gd name="T13" fmla="*/ 1 h 168"/>
                    <a:gd name="T14" fmla="*/ 8 w 285"/>
                    <a:gd name="T15" fmla="*/ 3 h 168"/>
                    <a:gd name="T16" fmla="*/ 4 w 285"/>
                    <a:gd name="T17" fmla="*/ 3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5" h="168">
                      <a:moveTo>
                        <a:pt x="0" y="85"/>
                      </a:moveTo>
                      <a:cubicBezTo>
                        <a:pt x="64" y="85"/>
                        <a:pt x="111" y="78"/>
                        <a:pt x="164" y="120"/>
                      </a:cubicBezTo>
                      <a:cubicBezTo>
                        <a:pt x="176" y="130"/>
                        <a:pt x="195" y="159"/>
                        <a:pt x="212" y="162"/>
                      </a:cubicBezTo>
                      <a:cubicBezTo>
                        <a:pt x="242" y="168"/>
                        <a:pt x="251" y="125"/>
                        <a:pt x="258" y="100"/>
                      </a:cubicBezTo>
                      <a:cubicBezTo>
                        <a:pt x="264" y="82"/>
                        <a:pt x="285" y="43"/>
                        <a:pt x="281" y="25"/>
                      </a:cubicBezTo>
                      <a:cubicBezTo>
                        <a:pt x="279" y="15"/>
                        <a:pt x="271" y="0"/>
                        <a:pt x="259" y="3"/>
                      </a:cubicBezTo>
                      <a:cubicBezTo>
                        <a:pt x="243" y="7"/>
                        <a:pt x="254" y="17"/>
                        <a:pt x="250" y="28"/>
                      </a:cubicBezTo>
                      <a:cubicBezTo>
                        <a:pt x="241" y="52"/>
                        <a:pt x="234" y="79"/>
                        <a:pt x="205" y="89"/>
                      </a:cubicBezTo>
                      <a:cubicBezTo>
                        <a:pt x="174" y="99"/>
                        <a:pt x="137" y="77"/>
                        <a:pt x="104" y="8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52" name="Freeform 741">
                  <a:extLst>
                    <a:ext uri="{FF2B5EF4-FFF2-40B4-BE49-F238E27FC236}">
                      <a16:creationId xmlns:a16="http://schemas.microsoft.com/office/drawing/2014/main" id="{939E5755-51CB-48A3-5376-34C62544F617}"/>
                    </a:ext>
                  </a:extLst>
                </p:cNvPr>
                <p:cNvSpPr>
                  <a:spLocks/>
                </p:cNvSpPr>
                <p:nvPr/>
              </p:nvSpPr>
              <p:spPr bwMode="auto">
                <a:xfrm>
                  <a:off x="1405" y="2723"/>
                  <a:ext cx="52" cy="43"/>
                </a:xfrm>
                <a:custGeom>
                  <a:avLst/>
                  <a:gdLst>
                    <a:gd name="T0" fmla="*/ 4 w 151"/>
                    <a:gd name="T1" fmla="*/ 0 h 126"/>
                    <a:gd name="T2" fmla="*/ 0 w 151"/>
                    <a:gd name="T3" fmla="*/ 4 h 126"/>
                    <a:gd name="T4" fmla="*/ 6 w 151"/>
                    <a:gd name="T5" fmla="*/ 5 h 126"/>
                    <a:gd name="T6" fmla="*/ 6 w 151"/>
                    <a:gd name="T7" fmla="*/ 2 h 126"/>
                    <a:gd name="T8" fmla="*/ 5 w 151"/>
                    <a:gd name="T9" fmla="*/ 1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126">
                      <a:moveTo>
                        <a:pt x="114" y="0"/>
                      </a:moveTo>
                      <a:cubicBezTo>
                        <a:pt x="72" y="1"/>
                        <a:pt x="16" y="75"/>
                        <a:pt x="0" y="110"/>
                      </a:cubicBezTo>
                      <a:cubicBezTo>
                        <a:pt x="49" y="105"/>
                        <a:pt x="92" y="114"/>
                        <a:pt x="139" y="126"/>
                      </a:cubicBezTo>
                      <a:cubicBezTo>
                        <a:pt x="79" y="122"/>
                        <a:pt x="121" y="65"/>
                        <a:pt x="151" y="53"/>
                      </a:cubicBezTo>
                      <a:cubicBezTo>
                        <a:pt x="142" y="42"/>
                        <a:pt x="129" y="30"/>
                        <a:pt x="126" y="1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53" name="Freeform 742">
                  <a:extLst>
                    <a:ext uri="{FF2B5EF4-FFF2-40B4-BE49-F238E27FC236}">
                      <a16:creationId xmlns:a16="http://schemas.microsoft.com/office/drawing/2014/main" id="{9C844B13-E61C-E566-6EBD-C1594FE9B3B4}"/>
                    </a:ext>
                  </a:extLst>
                </p:cNvPr>
                <p:cNvSpPr>
                  <a:spLocks/>
                </p:cNvSpPr>
                <p:nvPr/>
              </p:nvSpPr>
              <p:spPr bwMode="auto">
                <a:xfrm>
                  <a:off x="1299" y="2694"/>
                  <a:ext cx="100" cy="150"/>
                </a:xfrm>
                <a:custGeom>
                  <a:avLst/>
                  <a:gdLst>
                    <a:gd name="T0" fmla="*/ 1 w 295"/>
                    <a:gd name="T1" fmla="*/ 2 h 444"/>
                    <a:gd name="T2" fmla="*/ 7 w 295"/>
                    <a:gd name="T3" fmla="*/ 0 h 444"/>
                    <a:gd name="T4" fmla="*/ 10 w 295"/>
                    <a:gd name="T5" fmla="*/ 3 h 444"/>
                    <a:gd name="T6" fmla="*/ 6 w 295"/>
                    <a:gd name="T7" fmla="*/ 7 h 444"/>
                    <a:gd name="T8" fmla="*/ 5 w 295"/>
                    <a:gd name="T9" fmla="*/ 12 h 444"/>
                    <a:gd name="T10" fmla="*/ 5 w 295"/>
                    <a:gd name="T11" fmla="*/ 17 h 444"/>
                    <a:gd name="T12" fmla="*/ 4 w 295"/>
                    <a:gd name="T13" fmla="*/ 10 h 444"/>
                    <a:gd name="T14" fmla="*/ 2 w 295"/>
                    <a:gd name="T15" fmla="*/ 7 h 444"/>
                    <a:gd name="T16" fmla="*/ 0 w 295"/>
                    <a:gd name="T17" fmla="*/ 6 h 444"/>
                    <a:gd name="T18" fmla="*/ 3 w 295"/>
                    <a:gd name="T19" fmla="*/ 5 h 444"/>
                    <a:gd name="T20" fmla="*/ 1 w 295"/>
                    <a:gd name="T21" fmla="*/ 1 h 4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5" h="444">
                      <a:moveTo>
                        <a:pt x="21" y="50"/>
                      </a:moveTo>
                      <a:cubicBezTo>
                        <a:pt x="73" y="19"/>
                        <a:pt x="116" y="6"/>
                        <a:pt x="176" y="3"/>
                      </a:cubicBezTo>
                      <a:cubicBezTo>
                        <a:pt x="220" y="0"/>
                        <a:pt x="295" y="32"/>
                        <a:pt x="264" y="87"/>
                      </a:cubicBezTo>
                      <a:cubicBezTo>
                        <a:pt x="241" y="129"/>
                        <a:pt x="179" y="143"/>
                        <a:pt x="148" y="173"/>
                      </a:cubicBezTo>
                      <a:cubicBezTo>
                        <a:pt x="113" y="208"/>
                        <a:pt x="137" y="271"/>
                        <a:pt x="141" y="315"/>
                      </a:cubicBezTo>
                      <a:cubicBezTo>
                        <a:pt x="146" y="363"/>
                        <a:pt x="106" y="400"/>
                        <a:pt x="132" y="444"/>
                      </a:cubicBezTo>
                      <a:cubicBezTo>
                        <a:pt x="99" y="395"/>
                        <a:pt x="101" y="314"/>
                        <a:pt x="100" y="255"/>
                      </a:cubicBezTo>
                      <a:cubicBezTo>
                        <a:pt x="100" y="223"/>
                        <a:pt x="99" y="197"/>
                        <a:pt x="65" y="186"/>
                      </a:cubicBezTo>
                      <a:cubicBezTo>
                        <a:pt x="35" y="176"/>
                        <a:pt x="16" y="183"/>
                        <a:pt x="0" y="148"/>
                      </a:cubicBezTo>
                      <a:cubicBezTo>
                        <a:pt x="22" y="145"/>
                        <a:pt x="59" y="147"/>
                        <a:pt x="68" y="120"/>
                      </a:cubicBezTo>
                      <a:cubicBezTo>
                        <a:pt x="78" y="89"/>
                        <a:pt x="35" y="67"/>
                        <a:pt x="37" y="3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54" name="Freeform 743">
                  <a:extLst>
                    <a:ext uri="{FF2B5EF4-FFF2-40B4-BE49-F238E27FC236}">
                      <a16:creationId xmlns:a16="http://schemas.microsoft.com/office/drawing/2014/main" id="{CE4E0BB3-9ADA-17A0-0DA5-4EF9140CA6A0}"/>
                    </a:ext>
                  </a:extLst>
                </p:cNvPr>
                <p:cNvSpPr>
                  <a:spLocks/>
                </p:cNvSpPr>
                <p:nvPr/>
              </p:nvSpPr>
              <p:spPr bwMode="auto">
                <a:xfrm>
                  <a:off x="971" y="2732"/>
                  <a:ext cx="136" cy="82"/>
                </a:xfrm>
                <a:custGeom>
                  <a:avLst/>
                  <a:gdLst>
                    <a:gd name="T0" fmla="*/ 16 w 403"/>
                    <a:gd name="T1" fmla="*/ 0 h 244"/>
                    <a:gd name="T2" fmla="*/ 15 w 403"/>
                    <a:gd name="T3" fmla="*/ 9 h 244"/>
                    <a:gd name="T4" fmla="*/ 5 w 403"/>
                    <a:gd name="T5" fmla="*/ 7 h 244"/>
                    <a:gd name="T6" fmla="*/ 1 w 403"/>
                    <a:gd name="T7" fmla="*/ 3 h 244"/>
                    <a:gd name="T8" fmla="*/ 4 w 403"/>
                    <a:gd name="T9" fmla="*/ 0 h 244"/>
                    <a:gd name="T10" fmla="*/ 10 w 403"/>
                    <a:gd name="T11" fmla="*/ 1 h 244"/>
                    <a:gd name="T12" fmla="*/ 15 w 403"/>
                    <a:gd name="T13" fmla="*/ 0 h 2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244">
                      <a:moveTo>
                        <a:pt x="403" y="10"/>
                      </a:moveTo>
                      <a:cubicBezTo>
                        <a:pt x="316" y="49"/>
                        <a:pt x="369" y="185"/>
                        <a:pt x="395" y="244"/>
                      </a:cubicBezTo>
                      <a:cubicBezTo>
                        <a:pt x="305" y="224"/>
                        <a:pt x="214" y="200"/>
                        <a:pt x="125" y="176"/>
                      </a:cubicBezTo>
                      <a:cubicBezTo>
                        <a:pt x="77" y="164"/>
                        <a:pt x="27" y="138"/>
                        <a:pt x="14" y="82"/>
                      </a:cubicBezTo>
                      <a:cubicBezTo>
                        <a:pt x="0" y="21"/>
                        <a:pt x="63" y="1"/>
                        <a:pt x="112" y="1"/>
                      </a:cubicBezTo>
                      <a:cubicBezTo>
                        <a:pt x="157" y="0"/>
                        <a:pt x="204" y="23"/>
                        <a:pt x="251" y="26"/>
                      </a:cubicBezTo>
                      <a:cubicBezTo>
                        <a:pt x="301" y="28"/>
                        <a:pt x="344" y="30"/>
                        <a:pt x="390" y="1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55" name="Freeform 744">
                  <a:extLst>
                    <a:ext uri="{FF2B5EF4-FFF2-40B4-BE49-F238E27FC236}">
                      <a16:creationId xmlns:a16="http://schemas.microsoft.com/office/drawing/2014/main" id="{A90345E5-0189-AEDA-474E-8BA9E2772E9D}"/>
                    </a:ext>
                  </a:extLst>
                </p:cNvPr>
                <p:cNvSpPr>
                  <a:spLocks/>
                </p:cNvSpPr>
                <p:nvPr/>
              </p:nvSpPr>
              <p:spPr bwMode="auto">
                <a:xfrm>
                  <a:off x="680" y="2004"/>
                  <a:ext cx="78" cy="116"/>
                </a:xfrm>
                <a:custGeom>
                  <a:avLst/>
                  <a:gdLst>
                    <a:gd name="T0" fmla="*/ 2 w 232"/>
                    <a:gd name="T1" fmla="*/ 0 h 342"/>
                    <a:gd name="T2" fmla="*/ 1 w 232"/>
                    <a:gd name="T3" fmla="*/ 3 h 342"/>
                    <a:gd name="T4" fmla="*/ 4 w 232"/>
                    <a:gd name="T5" fmla="*/ 4 h 342"/>
                    <a:gd name="T6" fmla="*/ 6 w 232"/>
                    <a:gd name="T7" fmla="*/ 9 h 342"/>
                    <a:gd name="T8" fmla="*/ 6 w 232"/>
                    <a:gd name="T9" fmla="*/ 13 h 342"/>
                    <a:gd name="T10" fmla="*/ 1 w 232"/>
                    <a:gd name="T11" fmla="*/ 9 h 342"/>
                    <a:gd name="T12" fmla="*/ 3 w 232"/>
                    <a:gd name="T13" fmla="*/ 7 h 342"/>
                    <a:gd name="T14" fmla="*/ 0 w 232"/>
                    <a:gd name="T15" fmla="*/ 5 h 342"/>
                    <a:gd name="T16" fmla="*/ 1 w 232"/>
                    <a:gd name="T17" fmla="*/ 3 h 3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2" h="342">
                      <a:moveTo>
                        <a:pt x="44" y="0"/>
                      </a:moveTo>
                      <a:cubicBezTo>
                        <a:pt x="45" y="26"/>
                        <a:pt x="26" y="58"/>
                        <a:pt x="37" y="82"/>
                      </a:cubicBezTo>
                      <a:cubicBezTo>
                        <a:pt x="50" y="114"/>
                        <a:pt x="71" y="97"/>
                        <a:pt x="95" y="112"/>
                      </a:cubicBezTo>
                      <a:cubicBezTo>
                        <a:pt x="128" y="133"/>
                        <a:pt x="153" y="201"/>
                        <a:pt x="169" y="234"/>
                      </a:cubicBezTo>
                      <a:cubicBezTo>
                        <a:pt x="186" y="273"/>
                        <a:pt x="232" y="342"/>
                        <a:pt x="157" y="328"/>
                      </a:cubicBezTo>
                      <a:cubicBezTo>
                        <a:pt x="110" y="319"/>
                        <a:pt x="55" y="284"/>
                        <a:pt x="22" y="249"/>
                      </a:cubicBezTo>
                      <a:cubicBezTo>
                        <a:pt x="76" y="279"/>
                        <a:pt x="112" y="219"/>
                        <a:pt x="68" y="179"/>
                      </a:cubicBezTo>
                      <a:cubicBezTo>
                        <a:pt x="50" y="162"/>
                        <a:pt x="18" y="167"/>
                        <a:pt x="9" y="141"/>
                      </a:cubicBezTo>
                      <a:cubicBezTo>
                        <a:pt x="0" y="115"/>
                        <a:pt x="30" y="91"/>
                        <a:pt x="32" y="6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56" name="Freeform 745">
                  <a:extLst>
                    <a:ext uri="{FF2B5EF4-FFF2-40B4-BE49-F238E27FC236}">
                      <a16:creationId xmlns:a16="http://schemas.microsoft.com/office/drawing/2014/main" id="{854C432E-8939-DC0C-799C-A5CC39EDF020}"/>
                    </a:ext>
                  </a:extLst>
                </p:cNvPr>
                <p:cNvSpPr>
                  <a:spLocks/>
                </p:cNvSpPr>
                <p:nvPr/>
              </p:nvSpPr>
              <p:spPr bwMode="auto">
                <a:xfrm>
                  <a:off x="576" y="2076"/>
                  <a:ext cx="114" cy="62"/>
                </a:xfrm>
                <a:custGeom>
                  <a:avLst/>
                  <a:gdLst>
                    <a:gd name="T0" fmla="*/ 1 w 338"/>
                    <a:gd name="T1" fmla="*/ 2 h 184"/>
                    <a:gd name="T2" fmla="*/ 6 w 338"/>
                    <a:gd name="T3" fmla="*/ 1 h 184"/>
                    <a:gd name="T4" fmla="*/ 9 w 338"/>
                    <a:gd name="T5" fmla="*/ 0 h 184"/>
                    <a:gd name="T6" fmla="*/ 11 w 338"/>
                    <a:gd name="T7" fmla="*/ 4 h 184"/>
                    <a:gd name="T8" fmla="*/ 13 w 338"/>
                    <a:gd name="T9" fmla="*/ 7 h 184"/>
                    <a:gd name="T10" fmla="*/ 10 w 338"/>
                    <a:gd name="T11" fmla="*/ 5 h 184"/>
                    <a:gd name="T12" fmla="*/ 7 w 338"/>
                    <a:gd name="T13" fmla="*/ 5 h 184"/>
                    <a:gd name="T14" fmla="*/ 0 w 338"/>
                    <a:gd name="T15" fmla="*/ 2 h 1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8" h="184">
                      <a:moveTo>
                        <a:pt x="31" y="62"/>
                      </a:moveTo>
                      <a:cubicBezTo>
                        <a:pt x="70" y="62"/>
                        <a:pt x="107" y="44"/>
                        <a:pt x="144" y="35"/>
                      </a:cubicBezTo>
                      <a:cubicBezTo>
                        <a:pt x="165" y="30"/>
                        <a:pt x="221" y="0"/>
                        <a:pt x="242" y="7"/>
                      </a:cubicBezTo>
                      <a:cubicBezTo>
                        <a:pt x="267" y="16"/>
                        <a:pt x="270" y="75"/>
                        <a:pt x="280" y="98"/>
                      </a:cubicBezTo>
                      <a:cubicBezTo>
                        <a:pt x="295" y="136"/>
                        <a:pt x="313" y="152"/>
                        <a:pt x="338" y="184"/>
                      </a:cubicBezTo>
                      <a:cubicBezTo>
                        <a:pt x="312" y="165"/>
                        <a:pt x="286" y="136"/>
                        <a:pt x="257" y="124"/>
                      </a:cubicBezTo>
                      <a:cubicBezTo>
                        <a:pt x="222" y="108"/>
                        <a:pt x="206" y="121"/>
                        <a:pt x="171" y="133"/>
                      </a:cubicBezTo>
                      <a:cubicBezTo>
                        <a:pt x="127" y="149"/>
                        <a:pt x="19" y="118"/>
                        <a:pt x="0" y="6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57" name="Freeform 746">
                  <a:extLst>
                    <a:ext uri="{FF2B5EF4-FFF2-40B4-BE49-F238E27FC236}">
                      <a16:creationId xmlns:a16="http://schemas.microsoft.com/office/drawing/2014/main" id="{D9F29BD3-F33C-E30F-37EA-AFF1F32F369E}"/>
                    </a:ext>
                  </a:extLst>
                </p:cNvPr>
                <p:cNvSpPr>
                  <a:spLocks/>
                </p:cNvSpPr>
                <p:nvPr/>
              </p:nvSpPr>
              <p:spPr bwMode="auto">
                <a:xfrm>
                  <a:off x="429" y="2110"/>
                  <a:ext cx="183" cy="112"/>
                </a:xfrm>
                <a:custGeom>
                  <a:avLst/>
                  <a:gdLst>
                    <a:gd name="T0" fmla="*/ 3 w 543"/>
                    <a:gd name="T1" fmla="*/ 0 h 332"/>
                    <a:gd name="T2" fmla="*/ 4 w 543"/>
                    <a:gd name="T3" fmla="*/ 3 h 332"/>
                    <a:gd name="T4" fmla="*/ 7 w 543"/>
                    <a:gd name="T5" fmla="*/ 2 h 332"/>
                    <a:gd name="T6" fmla="*/ 14 w 543"/>
                    <a:gd name="T7" fmla="*/ 0 h 332"/>
                    <a:gd name="T8" fmla="*/ 20 w 543"/>
                    <a:gd name="T9" fmla="*/ 2 h 332"/>
                    <a:gd name="T10" fmla="*/ 17 w 543"/>
                    <a:gd name="T11" fmla="*/ 8 h 332"/>
                    <a:gd name="T12" fmla="*/ 9 w 543"/>
                    <a:gd name="T13" fmla="*/ 11 h 332"/>
                    <a:gd name="T14" fmla="*/ 5 w 543"/>
                    <a:gd name="T15" fmla="*/ 8 h 332"/>
                    <a:gd name="T16" fmla="*/ 0 w 543"/>
                    <a:gd name="T17" fmla="*/ 8 h 332"/>
                    <a:gd name="T18" fmla="*/ 6 w 543"/>
                    <a:gd name="T19" fmla="*/ 7 h 332"/>
                    <a:gd name="T20" fmla="*/ 12 w 543"/>
                    <a:gd name="T21" fmla="*/ 6 h 332"/>
                    <a:gd name="T22" fmla="*/ 14 w 543"/>
                    <a:gd name="T23" fmla="*/ 2 h 332"/>
                    <a:gd name="T24" fmla="*/ 6 w 543"/>
                    <a:gd name="T25" fmla="*/ 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3" h="332">
                      <a:moveTo>
                        <a:pt x="92" y="0"/>
                      </a:moveTo>
                      <a:cubicBezTo>
                        <a:pt x="86" y="19"/>
                        <a:pt x="74" y="64"/>
                        <a:pt x="100" y="78"/>
                      </a:cubicBezTo>
                      <a:cubicBezTo>
                        <a:pt x="121" y="90"/>
                        <a:pt x="169" y="57"/>
                        <a:pt x="189" y="46"/>
                      </a:cubicBezTo>
                      <a:cubicBezTo>
                        <a:pt x="240" y="18"/>
                        <a:pt x="309" y="0"/>
                        <a:pt x="369" y="0"/>
                      </a:cubicBezTo>
                      <a:cubicBezTo>
                        <a:pt x="424" y="0"/>
                        <a:pt x="501" y="4"/>
                        <a:pt x="522" y="66"/>
                      </a:cubicBezTo>
                      <a:cubicBezTo>
                        <a:pt x="543" y="132"/>
                        <a:pt x="483" y="185"/>
                        <a:pt x="438" y="221"/>
                      </a:cubicBezTo>
                      <a:cubicBezTo>
                        <a:pt x="364" y="280"/>
                        <a:pt x="326" y="332"/>
                        <a:pt x="236" y="278"/>
                      </a:cubicBezTo>
                      <a:cubicBezTo>
                        <a:pt x="200" y="257"/>
                        <a:pt x="166" y="229"/>
                        <a:pt x="127" y="214"/>
                      </a:cubicBezTo>
                      <a:cubicBezTo>
                        <a:pt x="83" y="197"/>
                        <a:pt x="45" y="215"/>
                        <a:pt x="0" y="211"/>
                      </a:cubicBezTo>
                      <a:cubicBezTo>
                        <a:pt x="42" y="187"/>
                        <a:pt x="114" y="196"/>
                        <a:pt x="162" y="192"/>
                      </a:cubicBezTo>
                      <a:cubicBezTo>
                        <a:pt x="215" y="188"/>
                        <a:pt x="265" y="188"/>
                        <a:pt x="314" y="163"/>
                      </a:cubicBezTo>
                      <a:cubicBezTo>
                        <a:pt x="349" y="146"/>
                        <a:pt x="413" y="101"/>
                        <a:pt x="381" y="55"/>
                      </a:cubicBezTo>
                      <a:cubicBezTo>
                        <a:pt x="348" y="10"/>
                        <a:pt x="193" y="99"/>
                        <a:pt x="150" y="10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58" name="Freeform 747">
                  <a:extLst>
                    <a:ext uri="{FF2B5EF4-FFF2-40B4-BE49-F238E27FC236}">
                      <a16:creationId xmlns:a16="http://schemas.microsoft.com/office/drawing/2014/main" id="{F5D5C43F-F3CB-BFC9-20BA-B6DB834E4FD9}"/>
                    </a:ext>
                  </a:extLst>
                </p:cNvPr>
                <p:cNvSpPr>
                  <a:spLocks/>
                </p:cNvSpPr>
                <p:nvPr/>
              </p:nvSpPr>
              <p:spPr bwMode="auto">
                <a:xfrm>
                  <a:off x="371" y="2007"/>
                  <a:ext cx="75" cy="108"/>
                </a:xfrm>
                <a:custGeom>
                  <a:avLst/>
                  <a:gdLst>
                    <a:gd name="T0" fmla="*/ 5 w 221"/>
                    <a:gd name="T1" fmla="*/ 5 h 319"/>
                    <a:gd name="T2" fmla="*/ 5 w 221"/>
                    <a:gd name="T3" fmla="*/ 5 h 319"/>
                    <a:gd name="T4" fmla="*/ 8 w 221"/>
                    <a:gd name="T5" fmla="*/ 3 h 319"/>
                    <a:gd name="T6" fmla="*/ 7 w 221"/>
                    <a:gd name="T7" fmla="*/ 2 h 319"/>
                    <a:gd name="T8" fmla="*/ 6 w 221"/>
                    <a:gd name="T9" fmla="*/ 0 h 319"/>
                    <a:gd name="T10" fmla="*/ 1 w 221"/>
                    <a:gd name="T11" fmla="*/ 6 h 319"/>
                    <a:gd name="T12" fmla="*/ 6 w 221"/>
                    <a:gd name="T13" fmla="*/ 12 h 319"/>
                    <a:gd name="T14" fmla="*/ 3 w 221"/>
                    <a:gd name="T15" fmla="*/ 10 h 319"/>
                    <a:gd name="T16" fmla="*/ 4 w 221"/>
                    <a:gd name="T17" fmla="*/ 6 h 3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319">
                      <a:moveTo>
                        <a:pt x="132" y="124"/>
                      </a:moveTo>
                      <a:cubicBezTo>
                        <a:pt x="130" y="128"/>
                        <a:pt x="128" y="130"/>
                        <a:pt x="127" y="135"/>
                      </a:cubicBezTo>
                      <a:cubicBezTo>
                        <a:pt x="146" y="109"/>
                        <a:pt x="188" y="93"/>
                        <a:pt x="221" y="92"/>
                      </a:cubicBezTo>
                      <a:cubicBezTo>
                        <a:pt x="213" y="77"/>
                        <a:pt x="191" y="69"/>
                        <a:pt x="179" y="54"/>
                      </a:cubicBezTo>
                      <a:cubicBezTo>
                        <a:pt x="166" y="37"/>
                        <a:pt x="164" y="18"/>
                        <a:pt x="159" y="0"/>
                      </a:cubicBezTo>
                      <a:cubicBezTo>
                        <a:pt x="115" y="51"/>
                        <a:pt x="43" y="79"/>
                        <a:pt x="23" y="148"/>
                      </a:cubicBezTo>
                      <a:cubicBezTo>
                        <a:pt x="0" y="228"/>
                        <a:pt x="52" y="319"/>
                        <a:pt x="143" y="311"/>
                      </a:cubicBezTo>
                      <a:cubicBezTo>
                        <a:pt x="120" y="312"/>
                        <a:pt x="94" y="293"/>
                        <a:pt x="81" y="275"/>
                      </a:cubicBezTo>
                      <a:cubicBezTo>
                        <a:pt x="52" y="232"/>
                        <a:pt x="81" y="194"/>
                        <a:pt x="93" y="15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59" name="Freeform 748">
                  <a:extLst>
                    <a:ext uri="{FF2B5EF4-FFF2-40B4-BE49-F238E27FC236}">
                      <a16:creationId xmlns:a16="http://schemas.microsoft.com/office/drawing/2014/main" id="{DF0401E4-9DD2-167D-BC81-7F88453FED68}"/>
                    </a:ext>
                  </a:extLst>
                </p:cNvPr>
                <p:cNvSpPr>
                  <a:spLocks/>
                </p:cNvSpPr>
                <p:nvPr/>
              </p:nvSpPr>
              <p:spPr bwMode="auto">
                <a:xfrm>
                  <a:off x="383" y="1743"/>
                  <a:ext cx="136" cy="91"/>
                </a:xfrm>
                <a:custGeom>
                  <a:avLst/>
                  <a:gdLst>
                    <a:gd name="T0" fmla="*/ 3 w 400"/>
                    <a:gd name="T1" fmla="*/ 5 h 267"/>
                    <a:gd name="T2" fmla="*/ 14 w 400"/>
                    <a:gd name="T3" fmla="*/ 0 h 267"/>
                    <a:gd name="T4" fmla="*/ 12 w 400"/>
                    <a:gd name="T5" fmla="*/ 10 h 267"/>
                    <a:gd name="T6" fmla="*/ 7 w 400"/>
                    <a:gd name="T7" fmla="*/ 7 h 267"/>
                    <a:gd name="T8" fmla="*/ 4 w 400"/>
                    <a:gd name="T9" fmla="*/ 10 h 267"/>
                    <a:gd name="T10" fmla="*/ 0 w 400"/>
                    <a:gd name="T11" fmla="*/ 11 h 267"/>
                    <a:gd name="T12" fmla="*/ 3 w 400"/>
                    <a:gd name="T13" fmla="*/ 6 h 2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0" h="267">
                      <a:moveTo>
                        <a:pt x="85" y="136"/>
                      </a:moveTo>
                      <a:cubicBezTo>
                        <a:pt x="150" y="86"/>
                        <a:pt x="341" y="95"/>
                        <a:pt x="359" y="0"/>
                      </a:cubicBezTo>
                      <a:cubicBezTo>
                        <a:pt x="400" y="70"/>
                        <a:pt x="374" y="206"/>
                        <a:pt x="304" y="256"/>
                      </a:cubicBezTo>
                      <a:cubicBezTo>
                        <a:pt x="333" y="156"/>
                        <a:pt x="263" y="144"/>
                        <a:pt x="194" y="189"/>
                      </a:cubicBezTo>
                      <a:cubicBezTo>
                        <a:pt x="162" y="210"/>
                        <a:pt x="138" y="235"/>
                        <a:pt x="101" y="248"/>
                      </a:cubicBezTo>
                      <a:cubicBezTo>
                        <a:pt x="68" y="259"/>
                        <a:pt x="33" y="253"/>
                        <a:pt x="0" y="267"/>
                      </a:cubicBezTo>
                      <a:cubicBezTo>
                        <a:pt x="32" y="236"/>
                        <a:pt x="61" y="199"/>
                        <a:pt x="70" y="15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0" name="Freeform 749">
                  <a:extLst>
                    <a:ext uri="{FF2B5EF4-FFF2-40B4-BE49-F238E27FC236}">
                      <a16:creationId xmlns:a16="http://schemas.microsoft.com/office/drawing/2014/main" id="{0811D9AF-26B0-D82E-B662-308EF5BA1929}"/>
                    </a:ext>
                  </a:extLst>
                </p:cNvPr>
                <p:cNvSpPr>
                  <a:spLocks/>
                </p:cNvSpPr>
                <p:nvPr/>
              </p:nvSpPr>
              <p:spPr bwMode="auto">
                <a:xfrm>
                  <a:off x="410" y="1706"/>
                  <a:ext cx="98" cy="80"/>
                </a:xfrm>
                <a:custGeom>
                  <a:avLst/>
                  <a:gdLst>
                    <a:gd name="T0" fmla="*/ 0 w 292"/>
                    <a:gd name="T1" fmla="*/ 3 h 237"/>
                    <a:gd name="T2" fmla="*/ 1 w 292"/>
                    <a:gd name="T3" fmla="*/ 9 h 237"/>
                    <a:gd name="T4" fmla="*/ 7 w 292"/>
                    <a:gd name="T5" fmla="*/ 8 h 237"/>
                    <a:gd name="T6" fmla="*/ 11 w 292"/>
                    <a:gd name="T7" fmla="*/ 4 h 237"/>
                    <a:gd name="T8" fmla="*/ 7 w 292"/>
                    <a:gd name="T9" fmla="*/ 0 h 237"/>
                    <a:gd name="T10" fmla="*/ 2 w 292"/>
                    <a:gd name="T11" fmla="*/ 1 h 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2" h="237">
                      <a:moveTo>
                        <a:pt x="0" y="74"/>
                      </a:moveTo>
                      <a:cubicBezTo>
                        <a:pt x="40" y="121"/>
                        <a:pt x="42" y="180"/>
                        <a:pt x="38" y="237"/>
                      </a:cubicBezTo>
                      <a:cubicBezTo>
                        <a:pt x="54" y="203"/>
                        <a:pt x="149" y="209"/>
                        <a:pt x="183" y="202"/>
                      </a:cubicBezTo>
                      <a:cubicBezTo>
                        <a:pt x="232" y="193"/>
                        <a:pt x="292" y="179"/>
                        <a:pt x="288" y="117"/>
                      </a:cubicBezTo>
                      <a:cubicBezTo>
                        <a:pt x="285" y="64"/>
                        <a:pt x="248" y="22"/>
                        <a:pt x="199" y="12"/>
                      </a:cubicBezTo>
                      <a:cubicBezTo>
                        <a:pt x="143" y="0"/>
                        <a:pt x="111" y="16"/>
                        <a:pt x="58" y="3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1" name="Freeform 750">
                  <a:extLst>
                    <a:ext uri="{FF2B5EF4-FFF2-40B4-BE49-F238E27FC236}">
                      <a16:creationId xmlns:a16="http://schemas.microsoft.com/office/drawing/2014/main" id="{1E06CC69-B145-63E3-E52A-E735BBD53222}"/>
                    </a:ext>
                  </a:extLst>
                </p:cNvPr>
                <p:cNvSpPr>
                  <a:spLocks/>
                </p:cNvSpPr>
                <p:nvPr/>
              </p:nvSpPr>
              <p:spPr bwMode="auto">
                <a:xfrm>
                  <a:off x="437" y="1722"/>
                  <a:ext cx="66" cy="47"/>
                </a:xfrm>
                <a:custGeom>
                  <a:avLst/>
                  <a:gdLst>
                    <a:gd name="T0" fmla="*/ 0 w 194"/>
                    <a:gd name="T1" fmla="*/ 1 h 139"/>
                    <a:gd name="T2" fmla="*/ 0 w 194"/>
                    <a:gd name="T3" fmla="*/ 5 h 139"/>
                    <a:gd name="T4" fmla="*/ 6 w 194"/>
                    <a:gd name="T5" fmla="*/ 3 h 139"/>
                    <a:gd name="T6" fmla="*/ 1 w 194"/>
                    <a:gd name="T7" fmla="*/ 0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4" h="139">
                      <a:moveTo>
                        <a:pt x="0" y="29"/>
                      </a:moveTo>
                      <a:cubicBezTo>
                        <a:pt x="35" y="55"/>
                        <a:pt x="38" y="114"/>
                        <a:pt x="1" y="139"/>
                      </a:cubicBezTo>
                      <a:cubicBezTo>
                        <a:pt x="38" y="111"/>
                        <a:pt x="113" y="117"/>
                        <a:pt x="143" y="82"/>
                      </a:cubicBezTo>
                      <a:cubicBezTo>
                        <a:pt x="194" y="21"/>
                        <a:pt x="71" y="0"/>
                        <a:pt x="35" y="0"/>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2" name="Freeform 751">
                  <a:extLst>
                    <a:ext uri="{FF2B5EF4-FFF2-40B4-BE49-F238E27FC236}">
                      <a16:creationId xmlns:a16="http://schemas.microsoft.com/office/drawing/2014/main" id="{E96D2FF2-6B9E-73D2-75E7-8022689A6318}"/>
                    </a:ext>
                  </a:extLst>
                </p:cNvPr>
                <p:cNvSpPr>
                  <a:spLocks/>
                </p:cNvSpPr>
                <p:nvPr/>
              </p:nvSpPr>
              <p:spPr bwMode="auto">
                <a:xfrm>
                  <a:off x="318" y="1990"/>
                  <a:ext cx="42" cy="141"/>
                </a:xfrm>
                <a:custGeom>
                  <a:avLst/>
                  <a:gdLst>
                    <a:gd name="T0" fmla="*/ 2 w 122"/>
                    <a:gd name="T1" fmla="*/ 0 h 418"/>
                    <a:gd name="T2" fmla="*/ 0 w 122"/>
                    <a:gd name="T3" fmla="*/ 7 h 418"/>
                    <a:gd name="T4" fmla="*/ 5 w 122"/>
                    <a:gd name="T5" fmla="*/ 16 h 418"/>
                    <a:gd name="T6" fmla="*/ 0 60000 65536"/>
                    <a:gd name="T7" fmla="*/ 0 60000 65536"/>
                    <a:gd name="T8" fmla="*/ 0 60000 65536"/>
                  </a:gdLst>
                  <a:ahLst/>
                  <a:cxnLst>
                    <a:cxn ang="T6">
                      <a:pos x="T0" y="T1"/>
                    </a:cxn>
                    <a:cxn ang="T7">
                      <a:pos x="T2" y="T3"/>
                    </a:cxn>
                    <a:cxn ang="T8">
                      <a:pos x="T4" y="T5"/>
                    </a:cxn>
                  </a:cxnLst>
                  <a:rect l="0" t="0" r="r" b="b"/>
                  <a:pathLst>
                    <a:path w="122" h="418">
                      <a:moveTo>
                        <a:pt x="51" y="0"/>
                      </a:moveTo>
                      <a:cubicBezTo>
                        <a:pt x="35" y="60"/>
                        <a:pt x="15" y="126"/>
                        <a:pt x="8" y="188"/>
                      </a:cubicBezTo>
                      <a:cubicBezTo>
                        <a:pt x="0" y="270"/>
                        <a:pt x="30" y="399"/>
                        <a:pt x="122" y="418"/>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3" name="Freeform 752">
                  <a:extLst>
                    <a:ext uri="{FF2B5EF4-FFF2-40B4-BE49-F238E27FC236}">
                      <a16:creationId xmlns:a16="http://schemas.microsoft.com/office/drawing/2014/main" id="{F16F8194-AACD-5A57-70E6-30E0A73BB8BA}"/>
                    </a:ext>
                  </a:extLst>
                </p:cNvPr>
                <p:cNvSpPr>
                  <a:spLocks/>
                </p:cNvSpPr>
                <p:nvPr/>
              </p:nvSpPr>
              <p:spPr bwMode="auto">
                <a:xfrm>
                  <a:off x="342" y="1648"/>
                  <a:ext cx="45" cy="114"/>
                </a:xfrm>
                <a:custGeom>
                  <a:avLst/>
                  <a:gdLst>
                    <a:gd name="T0" fmla="*/ 2 w 132"/>
                    <a:gd name="T1" fmla="*/ 0 h 335"/>
                    <a:gd name="T2" fmla="*/ 0 w 132"/>
                    <a:gd name="T3" fmla="*/ 3 h 335"/>
                    <a:gd name="T4" fmla="*/ 1 w 132"/>
                    <a:gd name="T5" fmla="*/ 8 h 335"/>
                    <a:gd name="T6" fmla="*/ 2 w 132"/>
                    <a:gd name="T7" fmla="*/ 12 h 335"/>
                    <a:gd name="T8" fmla="*/ 5 w 132"/>
                    <a:gd name="T9" fmla="*/ 11 h 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335">
                      <a:moveTo>
                        <a:pt x="54" y="0"/>
                      </a:moveTo>
                      <a:cubicBezTo>
                        <a:pt x="38" y="29"/>
                        <a:pt x="7" y="43"/>
                        <a:pt x="4" y="82"/>
                      </a:cubicBezTo>
                      <a:cubicBezTo>
                        <a:pt x="0" y="117"/>
                        <a:pt x="16" y="162"/>
                        <a:pt x="19" y="198"/>
                      </a:cubicBezTo>
                      <a:cubicBezTo>
                        <a:pt x="22" y="225"/>
                        <a:pt x="21" y="287"/>
                        <a:pt x="44" y="307"/>
                      </a:cubicBezTo>
                      <a:cubicBezTo>
                        <a:pt x="76" y="335"/>
                        <a:pt x="111" y="293"/>
                        <a:pt x="132" y="273"/>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4" name="Freeform 753">
                  <a:extLst>
                    <a:ext uri="{FF2B5EF4-FFF2-40B4-BE49-F238E27FC236}">
                      <a16:creationId xmlns:a16="http://schemas.microsoft.com/office/drawing/2014/main" id="{AD8A4DC8-C204-5B14-1B1E-953D1EC03BA7}"/>
                    </a:ext>
                  </a:extLst>
                </p:cNvPr>
                <p:cNvSpPr>
                  <a:spLocks/>
                </p:cNvSpPr>
                <p:nvPr/>
              </p:nvSpPr>
              <p:spPr bwMode="auto">
                <a:xfrm>
                  <a:off x="309" y="3038"/>
                  <a:ext cx="54" cy="128"/>
                </a:xfrm>
                <a:custGeom>
                  <a:avLst/>
                  <a:gdLst>
                    <a:gd name="T0" fmla="*/ 1 w 159"/>
                    <a:gd name="T1" fmla="*/ 1 h 377"/>
                    <a:gd name="T2" fmla="*/ 2 w 159"/>
                    <a:gd name="T3" fmla="*/ 6 h 377"/>
                    <a:gd name="T4" fmla="*/ 4 w 159"/>
                    <a:gd name="T5" fmla="*/ 9 h 377"/>
                    <a:gd name="T6" fmla="*/ 4 w 159"/>
                    <a:gd name="T7" fmla="*/ 13 h 377"/>
                    <a:gd name="T8" fmla="*/ 6 w 159"/>
                    <a:gd name="T9" fmla="*/ 5 h 377"/>
                    <a:gd name="T10" fmla="*/ 4 w 159"/>
                    <a:gd name="T11" fmla="*/ 3 h 377"/>
                    <a:gd name="T12" fmla="*/ 2 w 159"/>
                    <a:gd name="T13" fmla="*/ 0 h 3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377">
                      <a:moveTo>
                        <a:pt x="31" y="35"/>
                      </a:moveTo>
                      <a:cubicBezTo>
                        <a:pt x="0" y="61"/>
                        <a:pt x="32" y="134"/>
                        <a:pt x="49" y="164"/>
                      </a:cubicBezTo>
                      <a:cubicBezTo>
                        <a:pt x="61" y="185"/>
                        <a:pt x="86" y="201"/>
                        <a:pt x="96" y="223"/>
                      </a:cubicBezTo>
                      <a:cubicBezTo>
                        <a:pt x="109" y="251"/>
                        <a:pt x="92" y="300"/>
                        <a:pt x="111" y="323"/>
                      </a:cubicBezTo>
                      <a:cubicBezTo>
                        <a:pt x="155" y="377"/>
                        <a:pt x="159" y="168"/>
                        <a:pt x="147" y="136"/>
                      </a:cubicBezTo>
                      <a:cubicBezTo>
                        <a:pt x="138" y="114"/>
                        <a:pt x="120" y="92"/>
                        <a:pt x="105" y="74"/>
                      </a:cubicBezTo>
                      <a:cubicBezTo>
                        <a:pt x="85" y="49"/>
                        <a:pt x="78" y="29"/>
                        <a:pt x="62" y="0"/>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5" name="Freeform 754">
                  <a:extLst>
                    <a:ext uri="{FF2B5EF4-FFF2-40B4-BE49-F238E27FC236}">
                      <a16:creationId xmlns:a16="http://schemas.microsoft.com/office/drawing/2014/main" id="{F2CF7288-5959-FD6B-F210-44050FBE3604}"/>
                    </a:ext>
                  </a:extLst>
                </p:cNvPr>
                <p:cNvSpPr>
                  <a:spLocks/>
                </p:cNvSpPr>
                <p:nvPr/>
              </p:nvSpPr>
              <p:spPr bwMode="auto">
                <a:xfrm>
                  <a:off x="198" y="3370"/>
                  <a:ext cx="176" cy="225"/>
                </a:xfrm>
                <a:custGeom>
                  <a:avLst/>
                  <a:gdLst>
                    <a:gd name="T0" fmla="*/ 16 w 520"/>
                    <a:gd name="T1" fmla="*/ 11 h 667"/>
                    <a:gd name="T2" fmla="*/ 15 w 520"/>
                    <a:gd name="T3" fmla="*/ 8 h 667"/>
                    <a:gd name="T4" fmla="*/ 12 w 520"/>
                    <a:gd name="T5" fmla="*/ 6 h 667"/>
                    <a:gd name="T6" fmla="*/ 4 w 520"/>
                    <a:gd name="T7" fmla="*/ 1 h 667"/>
                    <a:gd name="T8" fmla="*/ 2 w 520"/>
                    <a:gd name="T9" fmla="*/ 6 h 667"/>
                    <a:gd name="T10" fmla="*/ 9 w 520"/>
                    <a:gd name="T11" fmla="*/ 11 h 667"/>
                    <a:gd name="T12" fmla="*/ 16 w 520"/>
                    <a:gd name="T13" fmla="*/ 24 h 667"/>
                    <a:gd name="T14" fmla="*/ 16 w 520"/>
                    <a:gd name="T15" fmla="*/ 24 h 667"/>
                    <a:gd name="T16" fmla="*/ 20 w 520"/>
                    <a:gd name="T17" fmla="*/ 16 h 667"/>
                    <a:gd name="T18" fmla="*/ 19 w 520"/>
                    <a:gd name="T19" fmla="*/ 12 h 667"/>
                    <a:gd name="T20" fmla="*/ 16 w 520"/>
                    <a:gd name="T21" fmla="*/ 12 h 6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0" h="667">
                      <a:moveTo>
                        <a:pt x="422" y="302"/>
                      </a:moveTo>
                      <a:cubicBezTo>
                        <a:pt x="399" y="279"/>
                        <a:pt x="408" y="243"/>
                        <a:pt x="387" y="218"/>
                      </a:cubicBezTo>
                      <a:cubicBezTo>
                        <a:pt x="365" y="189"/>
                        <a:pt x="327" y="186"/>
                        <a:pt x="296" y="170"/>
                      </a:cubicBezTo>
                      <a:cubicBezTo>
                        <a:pt x="224" y="134"/>
                        <a:pt x="183" y="66"/>
                        <a:pt x="106" y="36"/>
                      </a:cubicBezTo>
                      <a:cubicBezTo>
                        <a:pt x="16" y="0"/>
                        <a:pt x="0" y="88"/>
                        <a:pt x="48" y="149"/>
                      </a:cubicBezTo>
                      <a:cubicBezTo>
                        <a:pt x="93" y="206"/>
                        <a:pt x="177" y="221"/>
                        <a:pt x="224" y="278"/>
                      </a:cubicBezTo>
                      <a:cubicBezTo>
                        <a:pt x="259" y="320"/>
                        <a:pt x="335" y="667"/>
                        <a:pt x="409" y="630"/>
                      </a:cubicBezTo>
                      <a:cubicBezTo>
                        <a:pt x="409" y="621"/>
                        <a:pt x="409" y="639"/>
                        <a:pt x="409" y="630"/>
                      </a:cubicBezTo>
                      <a:cubicBezTo>
                        <a:pt x="498" y="587"/>
                        <a:pt x="503" y="517"/>
                        <a:pt x="507" y="425"/>
                      </a:cubicBezTo>
                      <a:cubicBezTo>
                        <a:pt x="509" y="393"/>
                        <a:pt x="520" y="334"/>
                        <a:pt x="498" y="306"/>
                      </a:cubicBezTo>
                      <a:cubicBezTo>
                        <a:pt x="477" y="280"/>
                        <a:pt x="431" y="296"/>
                        <a:pt x="422" y="31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6" name="Freeform 755">
                  <a:extLst>
                    <a:ext uri="{FF2B5EF4-FFF2-40B4-BE49-F238E27FC236}">
                      <a16:creationId xmlns:a16="http://schemas.microsoft.com/office/drawing/2014/main" id="{FE938708-7C41-F056-8388-641B3B947136}"/>
                    </a:ext>
                  </a:extLst>
                </p:cNvPr>
                <p:cNvSpPr>
                  <a:spLocks/>
                </p:cNvSpPr>
                <p:nvPr/>
              </p:nvSpPr>
              <p:spPr bwMode="auto">
                <a:xfrm>
                  <a:off x="841" y="3220"/>
                  <a:ext cx="35" cy="36"/>
                </a:xfrm>
                <a:custGeom>
                  <a:avLst/>
                  <a:gdLst>
                    <a:gd name="T0" fmla="*/ 0 w 104"/>
                    <a:gd name="T1" fmla="*/ 0 h 105"/>
                    <a:gd name="T2" fmla="*/ 0 w 104"/>
                    <a:gd name="T3" fmla="*/ 4 h 105"/>
                    <a:gd name="T4" fmla="*/ 4 w 104"/>
                    <a:gd name="T5" fmla="*/ 3 h 105"/>
                    <a:gd name="T6" fmla="*/ 4 w 104"/>
                    <a:gd name="T7" fmla="*/ 1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105">
                      <a:moveTo>
                        <a:pt x="7" y="0"/>
                      </a:moveTo>
                      <a:cubicBezTo>
                        <a:pt x="0" y="28"/>
                        <a:pt x="15" y="72"/>
                        <a:pt x="0" y="105"/>
                      </a:cubicBezTo>
                      <a:cubicBezTo>
                        <a:pt x="24" y="77"/>
                        <a:pt x="73" y="50"/>
                        <a:pt x="104" y="85"/>
                      </a:cubicBezTo>
                      <a:cubicBezTo>
                        <a:pt x="95" y="65"/>
                        <a:pt x="94" y="38"/>
                        <a:pt x="101" y="19"/>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7" name="Freeform 756">
                  <a:extLst>
                    <a:ext uri="{FF2B5EF4-FFF2-40B4-BE49-F238E27FC236}">
                      <a16:creationId xmlns:a16="http://schemas.microsoft.com/office/drawing/2014/main" id="{25038DDC-C2C9-9CC1-366F-A7D84FA89ECE}"/>
                    </a:ext>
                  </a:extLst>
                </p:cNvPr>
                <p:cNvSpPr>
                  <a:spLocks/>
                </p:cNvSpPr>
                <p:nvPr/>
              </p:nvSpPr>
              <p:spPr bwMode="auto">
                <a:xfrm>
                  <a:off x="970" y="3201"/>
                  <a:ext cx="147" cy="113"/>
                </a:xfrm>
                <a:custGeom>
                  <a:avLst/>
                  <a:gdLst>
                    <a:gd name="T0" fmla="*/ 0 w 435"/>
                    <a:gd name="T1" fmla="*/ 2 h 332"/>
                    <a:gd name="T2" fmla="*/ 4 w 435"/>
                    <a:gd name="T3" fmla="*/ 4 h 332"/>
                    <a:gd name="T4" fmla="*/ 11 w 435"/>
                    <a:gd name="T5" fmla="*/ 5 h 332"/>
                    <a:gd name="T6" fmla="*/ 13 w 435"/>
                    <a:gd name="T7" fmla="*/ 13 h 332"/>
                    <a:gd name="T8" fmla="*/ 17 w 435"/>
                    <a:gd name="T9" fmla="*/ 10 h 332"/>
                    <a:gd name="T10" fmla="*/ 13 w 435"/>
                    <a:gd name="T11" fmla="*/ 5 h 332"/>
                    <a:gd name="T12" fmla="*/ 9 w 435"/>
                    <a:gd name="T13" fmla="*/ 1 h 332"/>
                    <a:gd name="T14" fmla="*/ 3 w 435"/>
                    <a:gd name="T15" fmla="*/ 1 h 3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5" h="332">
                      <a:moveTo>
                        <a:pt x="0" y="60"/>
                      </a:moveTo>
                      <a:cubicBezTo>
                        <a:pt x="34" y="66"/>
                        <a:pt x="69" y="86"/>
                        <a:pt x="101" y="102"/>
                      </a:cubicBezTo>
                      <a:cubicBezTo>
                        <a:pt x="151" y="47"/>
                        <a:pt x="242" y="90"/>
                        <a:pt x="281" y="137"/>
                      </a:cubicBezTo>
                      <a:cubicBezTo>
                        <a:pt x="330" y="195"/>
                        <a:pt x="363" y="261"/>
                        <a:pt x="331" y="332"/>
                      </a:cubicBezTo>
                      <a:cubicBezTo>
                        <a:pt x="380" y="330"/>
                        <a:pt x="435" y="311"/>
                        <a:pt x="431" y="251"/>
                      </a:cubicBezTo>
                      <a:cubicBezTo>
                        <a:pt x="428" y="195"/>
                        <a:pt x="373" y="166"/>
                        <a:pt x="338" y="131"/>
                      </a:cubicBezTo>
                      <a:cubicBezTo>
                        <a:pt x="305" y="99"/>
                        <a:pt x="275" y="61"/>
                        <a:pt x="236" y="33"/>
                      </a:cubicBezTo>
                      <a:cubicBezTo>
                        <a:pt x="189" y="0"/>
                        <a:pt x="127" y="17"/>
                        <a:pt x="74" y="36"/>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8" name="Freeform 757">
                  <a:extLst>
                    <a:ext uri="{FF2B5EF4-FFF2-40B4-BE49-F238E27FC236}">
                      <a16:creationId xmlns:a16="http://schemas.microsoft.com/office/drawing/2014/main" id="{B7A65A99-F793-B94D-6237-FB91E0BDAA93}"/>
                    </a:ext>
                  </a:extLst>
                </p:cNvPr>
                <p:cNvSpPr>
                  <a:spLocks/>
                </p:cNvSpPr>
                <p:nvPr/>
              </p:nvSpPr>
              <p:spPr bwMode="auto">
                <a:xfrm>
                  <a:off x="802" y="2969"/>
                  <a:ext cx="120" cy="134"/>
                </a:xfrm>
                <a:custGeom>
                  <a:avLst/>
                  <a:gdLst>
                    <a:gd name="T0" fmla="*/ 13 w 355"/>
                    <a:gd name="T1" fmla="*/ 1 h 397"/>
                    <a:gd name="T2" fmla="*/ 9 w 355"/>
                    <a:gd name="T3" fmla="*/ 0 h 397"/>
                    <a:gd name="T4" fmla="*/ 6 w 355"/>
                    <a:gd name="T5" fmla="*/ 0 h 397"/>
                    <a:gd name="T6" fmla="*/ 0 w 355"/>
                    <a:gd name="T7" fmla="*/ 3 h 397"/>
                    <a:gd name="T8" fmla="*/ 3 w 355"/>
                    <a:gd name="T9" fmla="*/ 9 h 397"/>
                    <a:gd name="T10" fmla="*/ 7 w 355"/>
                    <a:gd name="T11" fmla="*/ 15 h 397"/>
                    <a:gd name="T12" fmla="*/ 10 w 355"/>
                    <a:gd name="T13" fmla="*/ 14 h 397"/>
                    <a:gd name="T14" fmla="*/ 6 w 355"/>
                    <a:gd name="T15" fmla="*/ 10 h 397"/>
                    <a:gd name="T16" fmla="*/ 5 w 355"/>
                    <a:gd name="T17" fmla="*/ 5 h 397"/>
                    <a:gd name="T18" fmla="*/ 13 w 355"/>
                    <a:gd name="T19" fmla="*/ 5 h 397"/>
                    <a:gd name="T20" fmla="*/ 14 w 355"/>
                    <a:gd name="T21" fmla="*/ 5 h 397"/>
                    <a:gd name="T22" fmla="*/ 14 w 355"/>
                    <a:gd name="T23" fmla="*/ 2 h 3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5" h="397">
                      <a:moveTo>
                        <a:pt x="324" y="26"/>
                      </a:moveTo>
                      <a:cubicBezTo>
                        <a:pt x="303" y="17"/>
                        <a:pt x="260" y="15"/>
                        <a:pt x="234" y="10"/>
                      </a:cubicBezTo>
                      <a:cubicBezTo>
                        <a:pt x="204" y="4"/>
                        <a:pt x="176" y="4"/>
                        <a:pt x="144" y="2"/>
                      </a:cubicBezTo>
                      <a:cubicBezTo>
                        <a:pt x="89" y="0"/>
                        <a:pt x="30" y="13"/>
                        <a:pt x="12" y="80"/>
                      </a:cubicBezTo>
                      <a:cubicBezTo>
                        <a:pt x="0" y="127"/>
                        <a:pt x="48" y="203"/>
                        <a:pt x="74" y="244"/>
                      </a:cubicBezTo>
                      <a:cubicBezTo>
                        <a:pt x="104" y="293"/>
                        <a:pt x="138" y="343"/>
                        <a:pt x="187" y="374"/>
                      </a:cubicBezTo>
                      <a:cubicBezTo>
                        <a:pt x="213" y="390"/>
                        <a:pt x="235" y="397"/>
                        <a:pt x="254" y="365"/>
                      </a:cubicBezTo>
                      <a:cubicBezTo>
                        <a:pt x="231" y="363"/>
                        <a:pt x="174" y="291"/>
                        <a:pt x="157" y="271"/>
                      </a:cubicBezTo>
                      <a:cubicBezTo>
                        <a:pt x="127" y="235"/>
                        <a:pt x="114" y="165"/>
                        <a:pt x="129" y="119"/>
                      </a:cubicBezTo>
                      <a:cubicBezTo>
                        <a:pt x="160" y="21"/>
                        <a:pt x="289" y="61"/>
                        <a:pt x="321" y="138"/>
                      </a:cubicBezTo>
                      <a:cubicBezTo>
                        <a:pt x="332" y="134"/>
                        <a:pt x="343" y="128"/>
                        <a:pt x="355" y="122"/>
                      </a:cubicBezTo>
                      <a:cubicBezTo>
                        <a:pt x="349" y="101"/>
                        <a:pt x="337" y="68"/>
                        <a:pt x="347" y="45"/>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9" name="Freeform 758">
                  <a:extLst>
                    <a:ext uri="{FF2B5EF4-FFF2-40B4-BE49-F238E27FC236}">
                      <a16:creationId xmlns:a16="http://schemas.microsoft.com/office/drawing/2014/main" id="{60E1EE28-6636-AFD3-2A19-3B6384910B65}"/>
                    </a:ext>
                  </a:extLst>
                </p:cNvPr>
                <p:cNvSpPr>
                  <a:spLocks/>
                </p:cNvSpPr>
                <p:nvPr/>
              </p:nvSpPr>
              <p:spPr bwMode="auto">
                <a:xfrm>
                  <a:off x="906" y="2837"/>
                  <a:ext cx="147" cy="84"/>
                </a:xfrm>
                <a:custGeom>
                  <a:avLst/>
                  <a:gdLst>
                    <a:gd name="T0" fmla="*/ 2 w 436"/>
                    <a:gd name="T1" fmla="*/ 4 h 248"/>
                    <a:gd name="T2" fmla="*/ 2 w 436"/>
                    <a:gd name="T3" fmla="*/ 9 h 248"/>
                    <a:gd name="T4" fmla="*/ 3 w 436"/>
                    <a:gd name="T5" fmla="*/ 7 h 248"/>
                    <a:gd name="T6" fmla="*/ 6 w 436"/>
                    <a:gd name="T7" fmla="*/ 3 h 248"/>
                    <a:gd name="T8" fmla="*/ 10 w 436"/>
                    <a:gd name="T9" fmla="*/ 4 h 248"/>
                    <a:gd name="T10" fmla="*/ 10 w 436"/>
                    <a:gd name="T11" fmla="*/ 7 h 248"/>
                    <a:gd name="T12" fmla="*/ 13 w 436"/>
                    <a:gd name="T13" fmla="*/ 5 h 248"/>
                    <a:gd name="T14" fmla="*/ 17 w 436"/>
                    <a:gd name="T15" fmla="*/ 4 h 248"/>
                    <a:gd name="T16" fmla="*/ 13 w 436"/>
                    <a:gd name="T17" fmla="*/ 3 h 248"/>
                    <a:gd name="T18" fmla="*/ 10 w 436"/>
                    <a:gd name="T19" fmla="*/ 1 h 248"/>
                    <a:gd name="T20" fmla="*/ 4 w 436"/>
                    <a:gd name="T21" fmla="*/ 2 h 2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6" h="248">
                      <a:moveTo>
                        <a:pt x="61" y="100"/>
                      </a:moveTo>
                      <a:cubicBezTo>
                        <a:pt x="0" y="100"/>
                        <a:pt x="43" y="222"/>
                        <a:pt x="61" y="248"/>
                      </a:cubicBezTo>
                      <a:cubicBezTo>
                        <a:pt x="104" y="220"/>
                        <a:pt x="81" y="218"/>
                        <a:pt x="89" y="175"/>
                      </a:cubicBezTo>
                      <a:cubicBezTo>
                        <a:pt x="94" y="148"/>
                        <a:pt x="127" y="96"/>
                        <a:pt x="151" y="84"/>
                      </a:cubicBezTo>
                      <a:cubicBezTo>
                        <a:pt x="176" y="71"/>
                        <a:pt x="229" y="78"/>
                        <a:pt x="252" y="95"/>
                      </a:cubicBezTo>
                      <a:cubicBezTo>
                        <a:pt x="285" y="120"/>
                        <a:pt x="269" y="140"/>
                        <a:pt x="264" y="173"/>
                      </a:cubicBezTo>
                      <a:cubicBezTo>
                        <a:pt x="307" y="172"/>
                        <a:pt x="318" y="153"/>
                        <a:pt x="353" y="136"/>
                      </a:cubicBezTo>
                      <a:cubicBezTo>
                        <a:pt x="382" y="121"/>
                        <a:pt x="414" y="128"/>
                        <a:pt x="436" y="100"/>
                      </a:cubicBezTo>
                      <a:cubicBezTo>
                        <a:pt x="413" y="76"/>
                        <a:pt x="379" y="80"/>
                        <a:pt x="349" y="72"/>
                      </a:cubicBezTo>
                      <a:cubicBezTo>
                        <a:pt x="321" y="65"/>
                        <a:pt x="300" y="51"/>
                        <a:pt x="272" y="36"/>
                      </a:cubicBezTo>
                      <a:cubicBezTo>
                        <a:pt x="202" y="0"/>
                        <a:pt x="170" y="21"/>
                        <a:pt x="100" y="45"/>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70" name="Freeform 759">
                  <a:extLst>
                    <a:ext uri="{FF2B5EF4-FFF2-40B4-BE49-F238E27FC236}">
                      <a16:creationId xmlns:a16="http://schemas.microsoft.com/office/drawing/2014/main" id="{53B97F76-C03A-6A40-C63D-AB472E978F93}"/>
                    </a:ext>
                  </a:extLst>
                </p:cNvPr>
                <p:cNvSpPr>
                  <a:spLocks/>
                </p:cNvSpPr>
                <p:nvPr/>
              </p:nvSpPr>
              <p:spPr bwMode="auto">
                <a:xfrm>
                  <a:off x="971" y="2732"/>
                  <a:ext cx="136" cy="82"/>
                </a:xfrm>
                <a:custGeom>
                  <a:avLst/>
                  <a:gdLst>
                    <a:gd name="T0" fmla="*/ 15 w 401"/>
                    <a:gd name="T1" fmla="*/ 0 h 242"/>
                    <a:gd name="T2" fmla="*/ 5 w 401"/>
                    <a:gd name="T3" fmla="*/ 0 h 242"/>
                    <a:gd name="T4" fmla="*/ 1 w 401"/>
                    <a:gd name="T5" fmla="*/ 1 h 242"/>
                    <a:gd name="T6" fmla="*/ 3 w 401"/>
                    <a:gd name="T7" fmla="*/ 5 h 242"/>
                    <a:gd name="T8" fmla="*/ 11 w 401"/>
                    <a:gd name="T9" fmla="*/ 3 h 242"/>
                    <a:gd name="T10" fmla="*/ 12 w 401"/>
                    <a:gd name="T11" fmla="*/ 7 h 242"/>
                    <a:gd name="T12" fmla="*/ 16 w 401"/>
                    <a:gd name="T13" fmla="*/ 9 h 242"/>
                    <a:gd name="T14" fmla="*/ 15 w 401"/>
                    <a:gd name="T15" fmla="*/ 1 h 2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1" h="242">
                      <a:moveTo>
                        <a:pt x="383" y="12"/>
                      </a:moveTo>
                      <a:cubicBezTo>
                        <a:pt x="305" y="39"/>
                        <a:pt x="210" y="15"/>
                        <a:pt x="133" y="4"/>
                      </a:cubicBezTo>
                      <a:cubicBezTo>
                        <a:pt x="100" y="0"/>
                        <a:pt x="46" y="4"/>
                        <a:pt x="23" y="35"/>
                      </a:cubicBezTo>
                      <a:cubicBezTo>
                        <a:pt x="0" y="64"/>
                        <a:pt x="29" y="137"/>
                        <a:pt x="69" y="140"/>
                      </a:cubicBezTo>
                      <a:cubicBezTo>
                        <a:pt x="7" y="36"/>
                        <a:pt x="228" y="37"/>
                        <a:pt x="276" y="79"/>
                      </a:cubicBezTo>
                      <a:cubicBezTo>
                        <a:pt x="312" y="111"/>
                        <a:pt x="290" y="149"/>
                        <a:pt x="307" y="188"/>
                      </a:cubicBezTo>
                      <a:cubicBezTo>
                        <a:pt x="324" y="223"/>
                        <a:pt x="365" y="240"/>
                        <a:pt x="401" y="242"/>
                      </a:cubicBezTo>
                      <a:cubicBezTo>
                        <a:pt x="328" y="196"/>
                        <a:pt x="359" y="79"/>
                        <a:pt x="390" y="2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71" name="Freeform 760">
                  <a:extLst>
                    <a:ext uri="{FF2B5EF4-FFF2-40B4-BE49-F238E27FC236}">
                      <a16:creationId xmlns:a16="http://schemas.microsoft.com/office/drawing/2014/main" id="{BB048DD2-835C-9DFA-8C27-ED9860EBEAFB}"/>
                    </a:ext>
                  </a:extLst>
                </p:cNvPr>
                <p:cNvSpPr>
                  <a:spLocks/>
                </p:cNvSpPr>
                <p:nvPr/>
              </p:nvSpPr>
              <p:spPr bwMode="auto">
                <a:xfrm>
                  <a:off x="1213" y="2898"/>
                  <a:ext cx="93" cy="85"/>
                </a:xfrm>
                <a:custGeom>
                  <a:avLst/>
                  <a:gdLst>
                    <a:gd name="T0" fmla="*/ 6 w 274"/>
                    <a:gd name="T1" fmla="*/ 0 h 252"/>
                    <a:gd name="T2" fmla="*/ 3 w 274"/>
                    <a:gd name="T3" fmla="*/ 9 h 252"/>
                    <a:gd name="T4" fmla="*/ 6 w 274"/>
                    <a:gd name="T5" fmla="*/ 5 h 252"/>
                    <a:gd name="T6" fmla="*/ 8 w 274"/>
                    <a:gd name="T7" fmla="*/ 6 h 252"/>
                    <a:gd name="T8" fmla="*/ 11 w 274"/>
                    <a:gd name="T9" fmla="*/ 6 h 252"/>
                    <a:gd name="T10" fmla="*/ 7 w 274"/>
                    <a:gd name="T11" fmla="*/ 3 h 252"/>
                    <a:gd name="T12" fmla="*/ 6 w 274"/>
                    <a:gd name="T13" fmla="*/ 0 h 2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252">
                      <a:moveTo>
                        <a:pt x="158" y="1"/>
                      </a:moveTo>
                      <a:cubicBezTo>
                        <a:pt x="47" y="0"/>
                        <a:pt x="0" y="252"/>
                        <a:pt x="83" y="238"/>
                      </a:cubicBezTo>
                      <a:cubicBezTo>
                        <a:pt x="97" y="198"/>
                        <a:pt x="83" y="129"/>
                        <a:pt x="143" y="128"/>
                      </a:cubicBezTo>
                      <a:cubicBezTo>
                        <a:pt x="171" y="128"/>
                        <a:pt x="182" y="154"/>
                        <a:pt x="204" y="162"/>
                      </a:cubicBezTo>
                      <a:cubicBezTo>
                        <a:pt x="229" y="170"/>
                        <a:pt x="250" y="158"/>
                        <a:pt x="274" y="157"/>
                      </a:cubicBezTo>
                      <a:cubicBezTo>
                        <a:pt x="246" y="152"/>
                        <a:pt x="208" y="114"/>
                        <a:pt x="193" y="90"/>
                      </a:cubicBezTo>
                      <a:cubicBezTo>
                        <a:pt x="175" y="63"/>
                        <a:pt x="182" y="31"/>
                        <a:pt x="166" y="5"/>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72" name="Freeform 761">
                  <a:extLst>
                    <a:ext uri="{FF2B5EF4-FFF2-40B4-BE49-F238E27FC236}">
                      <a16:creationId xmlns:a16="http://schemas.microsoft.com/office/drawing/2014/main" id="{8DD82C48-97F3-1226-4080-C23F130574D4}"/>
                    </a:ext>
                  </a:extLst>
                </p:cNvPr>
                <p:cNvSpPr>
                  <a:spLocks/>
                </p:cNvSpPr>
                <p:nvPr/>
              </p:nvSpPr>
              <p:spPr bwMode="auto">
                <a:xfrm>
                  <a:off x="1386" y="2806"/>
                  <a:ext cx="143" cy="63"/>
                </a:xfrm>
                <a:custGeom>
                  <a:avLst/>
                  <a:gdLst>
                    <a:gd name="T0" fmla="*/ 5 w 421"/>
                    <a:gd name="T1" fmla="*/ 1 h 188"/>
                    <a:gd name="T2" fmla="*/ 0 w 421"/>
                    <a:gd name="T3" fmla="*/ 4 h 188"/>
                    <a:gd name="T4" fmla="*/ 2 w 421"/>
                    <a:gd name="T5" fmla="*/ 6 h 188"/>
                    <a:gd name="T6" fmla="*/ 4 w 421"/>
                    <a:gd name="T7" fmla="*/ 4 h 188"/>
                    <a:gd name="T8" fmla="*/ 10 w 421"/>
                    <a:gd name="T9" fmla="*/ 5 h 188"/>
                    <a:gd name="T10" fmla="*/ 14 w 421"/>
                    <a:gd name="T11" fmla="*/ 6 h 188"/>
                    <a:gd name="T12" fmla="*/ 17 w 421"/>
                    <a:gd name="T13" fmla="*/ 7 h 188"/>
                    <a:gd name="T14" fmla="*/ 13 w 421"/>
                    <a:gd name="T15" fmla="*/ 4 h 188"/>
                    <a:gd name="T16" fmla="*/ 8 w 421"/>
                    <a:gd name="T17" fmla="*/ 1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1" h="188">
                      <a:moveTo>
                        <a:pt x="137" y="17"/>
                      </a:moveTo>
                      <a:cubicBezTo>
                        <a:pt x="96" y="0"/>
                        <a:pt x="2" y="71"/>
                        <a:pt x="0" y="115"/>
                      </a:cubicBezTo>
                      <a:cubicBezTo>
                        <a:pt x="0" y="138"/>
                        <a:pt x="23" y="175"/>
                        <a:pt x="50" y="165"/>
                      </a:cubicBezTo>
                      <a:cubicBezTo>
                        <a:pt x="58" y="162"/>
                        <a:pt x="79" y="121"/>
                        <a:pt x="91" y="112"/>
                      </a:cubicBezTo>
                      <a:cubicBezTo>
                        <a:pt x="151" y="65"/>
                        <a:pt x="199" y="104"/>
                        <a:pt x="258" y="131"/>
                      </a:cubicBezTo>
                      <a:cubicBezTo>
                        <a:pt x="287" y="145"/>
                        <a:pt x="312" y="156"/>
                        <a:pt x="344" y="162"/>
                      </a:cubicBezTo>
                      <a:cubicBezTo>
                        <a:pt x="376" y="167"/>
                        <a:pt x="399" y="169"/>
                        <a:pt x="421" y="188"/>
                      </a:cubicBezTo>
                      <a:cubicBezTo>
                        <a:pt x="421" y="136"/>
                        <a:pt x="359" y="135"/>
                        <a:pt x="324" y="118"/>
                      </a:cubicBezTo>
                      <a:cubicBezTo>
                        <a:pt x="282" y="97"/>
                        <a:pt x="249" y="43"/>
                        <a:pt x="203" y="33"/>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73" name="Freeform 762">
                  <a:extLst>
                    <a:ext uri="{FF2B5EF4-FFF2-40B4-BE49-F238E27FC236}">
                      <a16:creationId xmlns:a16="http://schemas.microsoft.com/office/drawing/2014/main" id="{1B6BEE5F-2F92-6AE7-713F-3F4EDA6AE68A}"/>
                    </a:ext>
                  </a:extLst>
                </p:cNvPr>
                <p:cNvSpPr>
                  <a:spLocks/>
                </p:cNvSpPr>
                <p:nvPr/>
              </p:nvSpPr>
              <p:spPr bwMode="auto">
                <a:xfrm>
                  <a:off x="1953" y="1412"/>
                  <a:ext cx="68" cy="32"/>
                </a:xfrm>
                <a:custGeom>
                  <a:avLst/>
                  <a:gdLst>
                    <a:gd name="T0" fmla="*/ 0 w 201"/>
                    <a:gd name="T1" fmla="*/ 1 h 96"/>
                    <a:gd name="T2" fmla="*/ 2 w 201"/>
                    <a:gd name="T3" fmla="*/ 3 h 96"/>
                    <a:gd name="T4" fmla="*/ 6 w 201"/>
                    <a:gd name="T5" fmla="*/ 1 h 96"/>
                    <a:gd name="T6" fmla="*/ 6 w 201"/>
                    <a:gd name="T7" fmla="*/ 0 h 96"/>
                    <a:gd name="T8" fmla="*/ 1 w 201"/>
                    <a:gd name="T9" fmla="*/ 1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96">
                      <a:moveTo>
                        <a:pt x="0" y="27"/>
                      </a:moveTo>
                      <a:cubicBezTo>
                        <a:pt x="25" y="40"/>
                        <a:pt x="32" y="79"/>
                        <a:pt x="58" y="87"/>
                      </a:cubicBezTo>
                      <a:cubicBezTo>
                        <a:pt x="89" y="96"/>
                        <a:pt x="127" y="53"/>
                        <a:pt x="152" y="36"/>
                      </a:cubicBezTo>
                      <a:cubicBezTo>
                        <a:pt x="182" y="16"/>
                        <a:pt x="201" y="0"/>
                        <a:pt x="148" y="2"/>
                      </a:cubicBezTo>
                      <a:cubicBezTo>
                        <a:pt x="111" y="4"/>
                        <a:pt x="77" y="25"/>
                        <a:pt x="38" y="22"/>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74" name="Freeform 763">
                  <a:extLst>
                    <a:ext uri="{FF2B5EF4-FFF2-40B4-BE49-F238E27FC236}">
                      <a16:creationId xmlns:a16="http://schemas.microsoft.com/office/drawing/2014/main" id="{E7019E58-2E74-8908-4543-5C933F350D40}"/>
                    </a:ext>
                  </a:extLst>
                </p:cNvPr>
                <p:cNvSpPr>
                  <a:spLocks/>
                </p:cNvSpPr>
                <p:nvPr/>
              </p:nvSpPr>
              <p:spPr bwMode="auto">
                <a:xfrm>
                  <a:off x="1101" y="1611"/>
                  <a:ext cx="82" cy="84"/>
                </a:xfrm>
                <a:custGeom>
                  <a:avLst/>
                  <a:gdLst>
                    <a:gd name="T0" fmla="*/ 1 w 241"/>
                    <a:gd name="T1" fmla="*/ 3 h 248"/>
                    <a:gd name="T2" fmla="*/ 9 w 241"/>
                    <a:gd name="T3" fmla="*/ 3 h 248"/>
                    <a:gd name="T4" fmla="*/ 6 w 241"/>
                    <a:gd name="T5" fmla="*/ 6 h 248"/>
                    <a:gd name="T6" fmla="*/ 6 w 241"/>
                    <a:gd name="T7" fmla="*/ 9 h 248"/>
                    <a:gd name="T8" fmla="*/ 3 w 241"/>
                    <a:gd name="T9" fmla="*/ 8 h 248"/>
                    <a:gd name="T10" fmla="*/ 0 w 241"/>
                    <a:gd name="T11" fmla="*/ 5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1" h="248">
                      <a:moveTo>
                        <a:pt x="21" y="84"/>
                      </a:moveTo>
                      <a:cubicBezTo>
                        <a:pt x="47" y="84"/>
                        <a:pt x="241" y="0"/>
                        <a:pt x="215" y="89"/>
                      </a:cubicBezTo>
                      <a:cubicBezTo>
                        <a:pt x="208" y="112"/>
                        <a:pt x="167" y="128"/>
                        <a:pt x="158" y="162"/>
                      </a:cubicBezTo>
                      <a:cubicBezTo>
                        <a:pt x="152" y="187"/>
                        <a:pt x="153" y="223"/>
                        <a:pt x="159" y="248"/>
                      </a:cubicBezTo>
                      <a:cubicBezTo>
                        <a:pt x="133" y="246"/>
                        <a:pt x="94" y="212"/>
                        <a:pt x="67" y="199"/>
                      </a:cubicBezTo>
                      <a:cubicBezTo>
                        <a:pt x="39" y="185"/>
                        <a:pt x="10" y="172"/>
                        <a:pt x="0" y="139"/>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75" name="Freeform 764">
                  <a:extLst>
                    <a:ext uri="{FF2B5EF4-FFF2-40B4-BE49-F238E27FC236}">
                      <a16:creationId xmlns:a16="http://schemas.microsoft.com/office/drawing/2014/main" id="{855DF8E8-7CB3-6467-EED0-79F059BCC6A6}"/>
                    </a:ext>
                  </a:extLst>
                </p:cNvPr>
                <p:cNvSpPr>
                  <a:spLocks/>
                </p:cNvSpPr>
                <p:nvPr/>
              </p:nvSpPr>
              <p:spPr bwMode="auto">
                <a:xfrm>
                  <a:off x="785" y="1563"/>
                  <a:ext cx="103" cy="66"/>
                </a:xfrm>
                <a:custGeom>
                  <a:avLst/>
                  <a:gdLst>
                    <a:gd name="T0" fmla="*/ 0 w 303"/>
                    <a:gd name="T1" fmla="*/ 3 h 195"/>
                    <a:gd name="T2" fmla="*/ 1 w 303"/>
                    <a:gd name="T3" fmla="*/ 7 h 195"/>
                    <a:gd name="T4" fmla="*/ 4 w 303"/>
                    <a:gd name="T5" fmla="*/ 6 h 195"/>
                    <a:gd name="T6" fmla="*/ 8 w 303"/>
                    <a:gd name="T7" fmla="*/ 6 h 195"/>
                    <a:gd name="T8" fmla="*/ 12 w 303"/>
                    <a:gd name="T9" fmla="*/ 5 h 195"/>
                    <a:gd name="T10" fmla="*/ 2 w 303"/>
                    <a:gd name="T11" fmla="*/ 1 h 1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3" h="195">
                      <a:moveTo>
                        <a:pt x="0" y="70"/>
                      </a:moveTo>
                      <a:cubicBezTo>
                        <a:pt x="1" y="92"/>
                        <a:pt x="0" y="163"/>
                        <a:pt x="16" y="177"/>
                      </a:cubicBezTo>
                      <a:cubicBezTo>
                        <a:pt x="36" y="195"/>
                        <a:pt x="77" y="161"/>
                        <a:pt x="100" y="154"/>
                      </a:cubicBezTo>
                      <a:cubicBezTo>
                        <a:pt x="138" y="142"/>
                        <a:pt x="169" y="158"/>
                        <a:pt x="206" y="155"/>
                      </a:cubicBezTo>
                      <a:cubicBezTo>
                        <a:pt x="235" y="152"/>
                        <a:pt x="263" y="136"/>
                        <a:pt x="290" y="124"/>
                      </a:cubicBezTo>
                      <a:cubicBezTo>
                        <a:pt x="303" y="19"/>
                        <a:pt x="123" y="0"/>
                        <a:pt x="50" y="24"/>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76" name="Freeform 765">
                  <a:extLst>
                    <a:ext uri="{FF2B5EF4-FFF2-40B4-BE49-F238E27FC236}">
                      <a16:creationId xmlns:a16="http://schemas.microsoft.com/office/drawing/2014/main" id="{8861020B-7A1C-86C4-4CD2-ABCFDA4C1731}"/>
                    </a:ext>
                  </a:extLst>
                </p:cNvPr>
                <p:cNvSpPr>
                  <a:spLocks/>
                </p:cNvSpPr>
                <p:nvPr/>
              </p:nvSpPr>
              <p:spPr bwMode="auto">
                <a:xfrm>
                  <a:off x="547" y="1756"/>
                  <a:ext cx="81" cy="44"/>
                </a:xfrm>
                <a:custGeom>
                  <a:avLst/>
                  <a:gdLst>
                    <a:gd name="T0" fmla="*/ 3 w 241"/>
                    <a:gd name="T1" fmla="*/ 1 h 129"/>
                    <a:gd name="T2" fmla="*/ 0 w 241"/>
                    <a:gd name="T3" fmla="*/ 4 h 129"/>
                    <a:gd name="T4" fmla="*/ 4 w 241"/>
                    <a:gd name="T5" fmla="*/ 5 h 129"/>
                    <a:gd name="T6" fmla="*/ 8 w 241"/>
                    <a:gd name="T7" fmla="*/ 3 h 129"/>
                    <a:gd name="T8" fmla="*/ 7 w 241"/>
                    <a:gd name="T9" fmla="*/ 0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 h="129">
                      <a:moveTo>
                        <a:pt x="77" y="23"/>
                      </a:moveTo>
                      <a:cubicBezTo>
                        <a:pt x="58" y="33"/>
                        <a:pt x="0" y="69"/>
                        <a:pt x="1" y="94"/>
                      </a:cubicBezTo>
                      <a:cubicBezTo>
                        <a:pt x="4" y="129"/>
                        <a:pt x="80" y="120"/>
                        <a:pt x="107" y="119"/>
                      </a:cubicBezTo>
                      <a:cubicBezTo>
                        <a:pt x="150" y="118"/>
                        <a:pt x="182" y="110"/>
                        <a:pt x="213" y="78"/>
                      </a:cubicBezTo>
                      <a:cubicBezTo>
                        <a:pt x="241" y="50"/>
                        <a:pt x="239" y="0"/>
                        <a:pt x="187" y="2"/>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77" name="Freeform 766">
                  <a:extLst>
                    <a:ext uri="{FF2B5EF4-FFF2-40B4-BE49-F238E27FC236}">
                      <a16:creationId xmlns:a16="http://schemas.microsoft.com/office/drawing/2014/main" id="{6DE74B94-505C-8D0E-6E32-58B36A59EA3A}"/>
                    </a:ext>
                  </a:extLst>
                </p:cNvPr>
                <p:cNvSpPr>
                  <a:spLocks/>
                </p:cNvSpPr>
                <p:nvPr/>
              </p:nvSpPr>
              <p:spPr bwMode="auto">
                <a:xfrm>
                  <a:off x="775" y="1675"/>
                  <a:ext cx="145" cy="84"/>
                </a:xfrm>
                <a:custGeom>
                  <a:avLst/>
                  <a:gdLst>
                    <a:gd name="T0" fmla="*/ 6 w 429"/>
                    <a:gd name="T1" fmla="*/ 1 h 248"/>
                    <a:gd name="T2" fmla="*/ 1 w 429"/>
                    <a:gd name="T3" fmla="*/ 4 h 248"/>
                    <a:gd name="T4" fmla="*/ 2 w 429"/>
                    <a:gd name="T5" fmla="*/ 9 h 248"/>
                    <a:gd name="T6" fmla="*/ 4 w 429"/>
                    <a:gd name="T7" fmla="*/ 8 h 248"/>
                    <a:gd name="T8" fmla="*/ 7 w 429"/>
                    <a:gd name="T9" fmla="*/ 6 h 248"/>
                    <a:gd name="T10" fmla="*/ 6 w 429"/>
                    <a:gd name="T11" fmla="*/ 4 h 248"/>
                    <a:gd name="T12" fmla="*/ 9 w 429"/>
                    <a:gd name="T13" fmla="*/ 2 h 248"/>
                    <a:gd name="T14" fmla="*/ 17 w 429"/>
                    <a:gd name="T15" fmla="*/ 3 h 248"/>
                    <a:gd name="T16" fmla="*/ 10 w 429"/>
                    <a:gd name="T17" fmla="*/ 1 h 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9" h="248">
                      <a:moveTo>
                        <a:pt x="152" y="34"/>
                      </a:moveTo>
                      <a:cubicBezTo>
                        <a:pt x="108" y="37"/>
                        <a:pt x="64" y="79"/>
                        <a:pt x="35" y="111"/>
                      </a:cubicBezTo>
                      <a:cubicBezTo>
                        <a:pt x="0" y="151"/>
                        <a:pt x="9" y="206"/>
                        <a:pt x="44" y="248"/>
                      </a:cubicBezTo>
                      <a:cubicBezTo>
                        <a:pt x="63" y="234"/>
                        <a:pt x="77" y="212"/>
                        <a:pt x="97" y="197"/>
                      </a:cubicBezTo>
                      <a:cubicBezTo>
                        <a:pt x="121" y="180"/>
                        <a:pt x="147" y="180"/>
                        <a:pt x="172" y="169"/>
                      </a:cubicBezTo>
                      <a:cubicBezTo>
                        <a:pt x="128" y="179"/>
                        <a:pt x="138" y="133"/>
                        <a:pt x="153" y="110"/>
                      </a:cubicBezTo>
                      <a:cubicBezTo>
                        <a:pt x="170" y="84"/>
                        <a:pt x="207" y="66"/>
                        <a:pt x="236" y="58"/>
                      </a:cubicBezTo>
                      <a:cubicBezTo>
                        <a:pt x="291" y="43"/>
                        <a:pt x="382" y="56"/>
                        <a:pt x="429" y="84"/>
                      </a:cubicBezTo>
                      <a:cubicBezTo>
                        <a:pt x="372" y="43"/>
                        <a:pt x="333" y="0"/>
                        <a:pt x="253" y="26"/>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78" name="Freeform 767">
                  <a:extLst>
                    <a:ext uri="{FF2B5EF4-FFF2-40B4-BE49-F238E27FC236}">
                      <a16:creationId xmlns:a16="http://schemas.microsoft.com/office/drawing/2014/main" id="{FF9C27B2-1A08-19F6-5A9F-D5B4CDE59CEC}"/>
                    </a:ext>
                  </a:extLst>
                </p:cNvPr>
                <p:cNvSpPr>
                  <a:spLocks/>
                </p:cNvSpPr>
                <p:nvPr/>
              </p:nvSpPr>
              <p:spPr bwMode="auto">
                <a:xfrm>
                  <a:off x="817" y="1834"/>
                  <a:ext cx="28" cy="72"/>
                </a:xfrm>
                <a:custGeom>
                  <a:avLst/>
                  <a:gdLst>
                    <a:gd name="T0" fmla="*/ 0 w 83"/>
                    <a:gd name="T1" fmla="*/ 0 h 213"/>
                    <a:gd name="T2" fmla="*/ 3 w 83"/>
                    <a:gd name="T3" fmla="*/ 1 h 213"/>
                    <a:gd name="T4" fmla="*/ 3 w 83"/>
                    <a:gd name="T5" fmla="*/ 6 h 213"/>
                    <a:gd name="T6" fmla="*/ 0 w 83"/>
                    <a:gd name="T7" fmla="*/ 8 h 213"/>
                    <a:gd name="T8" fmla="*/ 1 w 83"/>
                    <a:gd name="T9" fmla="*/ 4 h 213"/>
                    <a:gd name="T10" fmla="*/ 1 w 83"/>
                    <a:gd name="T11" fmla="*/ 0 h 2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213">
                      <a:moveTo>
                        <a:pt x="12" y="0"/>
                      </a:moveTo>
                      <a:cubicBezTo>
                        <a:pt x="27" y="5"/>
                        <a:pt x="59" y="11"/>
                        <a:pt x="79" y="18"/>
                      </a:cubicBezTo>
                      <a:cubicBezTo>
                        <a:pt x="38" y="60"/>
                        <a:pt x="83" y="107"/>
                        <a:pt x="79" y="155"/>
                      </a:cubicBezTo>
                      <a:cubicBezTo>
                        <a:pt x="46" y="160"/>
                        <a:pt x="10" y="180"/>
                        <a:pt x="0" y="213"/>
                      </a:cubicBezTo>
                      <a:cubicBezTo>
                        <a:pt x="16" y="181"/>
                        <a:pt x="30" y="137"/>
                        <a:pt x="34" y="101"/>
                      </a:cubicBezTo>
                      <a:cubicBezTo>
                        <a:pt x="38" y="72"/>
                        <a:pt x="14" y="23"/>
                        <a:pt x="29" y="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79" name="Freeform 768">
                  <a:extLst>
                    <a:ext uri="{FF2B5EF4-FFF2-40B4-BE49-F238E27FC236}">
                      <a16:creationId xmlns:a16="http://schemas.microsoft.com/office/drawing/2014/main" id="{6C9E8F1D-FDA7-5657-821A-A3CD2D878A6B}"/>
                    </a:ext>
                  </a:extLst>
                </p:cNvPr>
                <p:cNvSpPr>
                  <a:spLocks/>
                </p:cNvSpPr>
                <p:nvPr/>
              </p:nvSpPr>
              <p:spPr bwMode="auto">
                <a:xfrm>
                  <a:off x="553" y="1915"/>
                  <a:ext cx="97" cy="86"/>
                </a:xfrm>
                <a:custGeom>
                  <a:avLst/>
                  <a:gdLst>
                    <a:gd name="T0" fmla="*/ 1 w 287"/>
                    <a:gd name="T1" fmla="*/ 5 h 256"/>
                    <a:gd name="T2" fmla="*/ 3 w 287"/>
                    <a:gd name="T3" fmla="*/ 6 h 256"/>
                    <a:gd name="T4" fmla="*/ 4 w 287"/>
                    <a:gd name="T5" fmla="*/ 8 h 256"/>
                    <a:gd name="T6" fmla="*/ 7 w 287"/>
                    <a:gd name="T7" fmla="*/ 10 h 256"/>
                    <a:gd name="T8" fmla="*/ 7 w 287"/>
                    <a:gd name="T9" fmla="*/ 5 h 256"/>
                    <a:gd name="T10" fmla="*/ 11 w 287"/>
                    <a:gd name="T11" fmla="*/ 3 h 256"/>
                    <a:gd name="T12" fmla="*/ 10 w 287"/>
                    <a:gd name="T13" fmla="*/ 0 h 256"/>
                    <a:gd name="T14" fmla="*/ 6 w 287"/>
                    <a:gd name="T15" fmla="*/ 4 h 256"/>
                    <a:gd name="T16" fmla="*/ 0 w 287"/>
                    <a:gd name="T17" fmla="*/ 5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7" h="256">
                      <a:moveTo>
                        <a:pt x="38" y="143"/>
                      </a:moveTo>
                      <a:cubicBezTo>
                        <a:pt x="38" y="156"/>
                        <a:pt x="56" y="151"/>
                        <a:pt x="72" y="161"/>
                      </a:cubicBezTo>
                      <a:cubicBezTo>
                        <a:pt x="87" y="171"/>
                        <a:pt x="96" y="186"/>
                        <a:pt x="110" y="198"/>
                      </a:cubicBezTo>
                      <a:cubicBezTo>
                        <a:pt x="135" y="220"/>
                        <a:pt x="166" y="240"/>
                        <a:pt x="194" y="256"/>
                      </a:cubicBezTo>
                      <a:cubicBezTo>
                        <a:pt x="170" y="217"/>
                        <a:pt x="167" y="183"/>
                        <a:pt x="195" y="143"/>
                      </a:cubicBezTo>
                      <a:cubicBezTo>
                        <a:pt x="221" y="106"/>
                        <a:pt x="258" y="100"/>
                        <a:pt x="287" y="72"/>
                      </a:cubicBezTo>
                      <a:cubicBezTo>
                        <a:pt x="273" y="50"/>
                        <a:pt x="253" y="27"/>
                        <a:pt x="265" y="0"/>
                      </a:cubicBezTo>
                      <a:cubicBezTo>
                        <a:pt x="227" y="27"/>
                        <a:pt x="197" y="69"/>
                        <a:pt x="156" y="97"/>
                      </a:cubicBezTo>
                      <a:cubicBezTo>
                        <a:pt x="105" y="132"/>
                        <a:pt x="57" y="130"/>
                        <a:pt x="0" y="143"/>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80" name="Freeform 769">
                  <a:extLst>
                    <a:ext uri="{FF2B5EF4-FFF2-40B4-BE49-F238E27FC236}">
                      <a16:creationId xmlns:a16="http://schemas.microsoft.com/office/drawing/2014/main" id="{118D542A-8B19-3CB3-7F6C-4F816F5A91D1}"/>
                    </a:ext>
                  </a:extLst>
                </p:cNvPr>
                <p:cNvSpPr>
                  <a:spLocks/>
                </p:cNvSpPr>
                <p:nvPr/>
              </p:nvSpPr>
              <p:spPr bwMode="auto">
                <a:xfrm>
                  <a:off x="496" y="2119"/>
                  <a:ext cx="109" cy="90"/>
                </a:xfrm>
                <a:custGeom>
                  <a:avLst/>
                  <a:gdLst>
                    <a:gd name="T0" fmla="*/ 0 w 324"/>
                    <a:gd name="T1" fmla="*/ 9 h 264"/>
                    <a:gd name="T2" fmla="*/ 5 w 324"/>
                    <a:gd name="T3" fmla="*/ 11 h 264"/>
                    <a:gd name="T4" fmla="*/ 10 w 324"/>
                    <a:gd name="T5" fmla="*/ 8 h 264"/>
                    <a:gd name="T6" fmla="*/ 12 w 324"/>
                    <a:gd name="T7" fmla="*/ 3 h 264"/>
                    <a:gd name="T8" fmla="*/ 9 w 324"/>
                    <a:gd name="T9" fmla="*/ 0 h 264"/>
                    <a:gd name="T10" fmla="*/ 3 w 324"/>
                    <a:gd name="T11" fmla="*/ 10 h 2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4" h="264">
                      <a:moveTo>
                        <a:pt x="0" y="217"/>
                      </a:moveTo>
                      <a:cubicBezTo>
                        <a:pt x="19" y="235"/>
                        <a:pt x="102" y="264"/>
                        <a:pt x="131" y="263"/>
                      </a:cubicBezTo>
                      <a:cubicBezTo>
                        <a:pt x="172" y="261"/>
                        <a:pt x="228" y="223"/>
                        <a:pt x="256" y="195"/>
                      </a:cubicBezTo>
                      <a:cubicBezTo>
                        <a:pt x="278" y="173"/>
                        <a:pt x="324" y="106"/>
                        <a:pt x="323" y="74"/>
                      </a:cubicBezTo>
                      <a:cubicBezTo>
                        <a:pt x="322" y="40"/>
                        <a:pt x="272" y="2"/>
                        <a:pt x="240" y="0"/>
                      </a:cubicBezTo>
                      <a:cubicBezTo>
                        <a:pt x="324" y="93"/>
                        <a:pt x="175" y="236"/>
                        <a:pt x="84" y="259"/>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81" name="Freeform 770">
                  <a:extLst>
                    <a:ext uri="{FF2B5EF4-FFF2-40B4-BE49-F238E27FC236}">
                      <a16:creationId xmlns:a16="http://schemas.microsoft.com/office/drawing/2014/main" id="{D9765740-2A78-4419-0179-BC13B7E79736}"/>
                    </a:ext>
                  </a:extLst>
                </p:cNvPr>
                <p:cNvSpPr>
                  <a:spLocks/>
                </p:cNvSpPr>
                <p:nvPr/>
              </p:nvSpPr>
              <p:spPr bwMode="auto">
                <a:xfrm>
                  <a:off x="739" y="1992"/>
                  <a:ext cx="62" cy="77"/>
                </a:xfrm>
                <a:custGeom>
                  <a:avLst/>
                  <a:gdLst>
                    <a:gd name="T0" fmla="*/ 2 w 182"/>
                    <a:gd name="T1" fmla="*/ 0 h 228"/>
                    <a:gd name="T2" fmla="*/ 7 w 182"/>
                    <a:gd name="T3" fmla="*/ 3 h 228"/>
                    <a:gd name="T4" fmla="*/ 4 w 182"/>
                    <a:gd name="T5" fmla="*/ 8 h 228"/>
                    <a:gd name="T6" fmla="*/ 1 w 182"/>
                    <a:gd name="T7" fmla="*/ 5 h 228"/>
                    <a:gd name="T8" fmla="*/ 1 w 182"/>
                    <a:gd name="T9" fmla="*/ 3 h 228"/>
                    <a:gd name="T10" fmla="*/ 2 w 182"/>
                    <a:gd name="T11" fmla="*/ 0 h 2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2" h="228">
                      <a:moveTo>
                        <a:pt x="52" y="0"/>
                      </a:moveTo>
                      <a:cubicBezTo>
                        <a:pt x="103" y="6"/>
                        <a:pt x="150" y="41"/>
                        <a:pt x="182" y="79"/>
                      </a:cubicBezTo>
                      <a:cubicBezTo>
                        <a:pt x="153" y="103"/>
                        <a:pt x="0" y="182"/>
                        <a:pt x="109" y="215"/>
                      </a:cubicBezTo>
                      <a:cubicBezTo>
                        <a:pt x="68" y="228"/>
                        <a:pt x="11" y="176"/>
                        <a:pt x="15" y="132"/>
                      </a:cubicBezTo>
                      <a:cubicBezTo>
                        <a:pt x="16" y="111"/>
                        <a:pt x="29" y="92"/>
                        <a:pt x="31" y="68"/>
                      </a:cubicBezTo>
                      <a:cubicBezTo>
                        <a:pt x="32" y="41"/>
                        <a:pt x="24" y="29"/>
                        <a:pt x="43" y="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82" name="Freeform 771">
                  <a:extLst>
                    <a:ext uri="{FF2B5EF4-FFF2-40B4-BE49-F238E27FC236}">
                      <a16:creationId xmlns:a16="http://schemas.microsoft.com/office/drawing/2014/main" id="{87AA51E3-CB14-EA55-A2E0-BAE3BC77AE0D}"/>
                    </a:ext>
                  </a:extLst>
                </p:cNvPr>
                <p:cNvSpPr>
                  <a:spLocks/>
                </p:cNvSpPr>
                <p:nvPr/>
              </p:nvSpPr>
              <p:spPr bwMode="auto">
                <a:xfrm>
                  <a:off x="677" y="2136"/>
                  <a:ext cx="91" cy="169"/>
                </a:xfrm>
                <a:custGeom>
                  <a:avLst/>
                  <a:gdLst>
                    <a:gd name="T0" fmla="*/ 10 w 269"/>
                    <a:gd name="T1" fmla="*/ 1 h 500"/>
                    <a:gd name="T2" fmla="*/ 6 w 269"/>
                    <a:gd name="T3" fmla="*/ 10 h 500"/>
                    <a:gd name="T4" fmla="*/ 6 w 269"/>
                    <a:gd name="T5" fmla="*/ 18 h 500"/>
                    <a:gd name="T6" fmla="*/ 1 w 269"/>
                    <a:gd name="T7" fmla="*/ 17 h 500"/>
                    <a:gd name="T8" fmla="*/ 2 w 269"/>
                    <a:gd name="T9" fmla="*/ 10 h 500"/>
                    <a:gd name="T10" fmla="*/ 6 w 269"/>
                    <a:gd name="T11" fmla="*/ 5 h 500"/>
                    <a:gd name="T12" fmla="*/ 10 w 269"/>
                    <a:gd name="T13" fmla="*/ 0 h 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500">
                      <a:moveTo>
                        <a:pt x="253" y="25"/>
                      </a:moveTo>
                      <a:cubicBezTo>
                        <a:pt x="255" y="112"/>
                        <a:pt x="237" y="195"/>
                        <a:pt x="164" y="253"/>
                      </a:cubicBezTo>
                      <a:cubicBezTo>
                        <a:pt x="108" y="299"/>
                        <a:pt x="44" y="434"/>
                        <a:pt x="155" y="456"/>
                      </a:cubicBezTo>
                      <a:cubicBezTo>
                        <a:pt x="127" y="500"/>
                        <a:pt x="53" y="472"/>
                        <a:pt x="33" y="434"/>
                      </a:cubicBezTo>
                      <a:cubicBezTo>
                        <a:pt x="0" y="374"/>
                        <a:pt x="25" y="320"/>
                        <a:pt x="60" y="270"/>
                      </a:cubicBezTo>
                      <a:cubicBezTo>
                        <a:pt x="95" y="221"/>
                        <a:pt x="110" y="164"/>
                        <a:pt x="148" y="118"/>
                      </a:cubicBezTo>
                      <a:cubicBezTo>
                        <a:pt x="177" y="83"/>
                        <a:pt x="233" y="20"/>
                        <a:pt x="269"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83" name="Freeform 772">
                  <a:extLst>
                    <a:ext uri="{FF2B5EF4-FFF2-40B4-BE49-F238E27FC236}">
                      <a16:creationId xmlns:a16="http://schemas.microsoft.com/office/drawing/2014/main" id="{A1F89DDB-9841-DE02-B1ED-A445E4E860C4}"/>
                    </a:ext>
                  </a:extLst>
                </p:cNvPr>
                <p:cNvSpPr>
                  <a:spLocks/>
                </p:cNvSpPr>
                <p:nvPr/>
              </p:nvSpPr>
              <p:spPr bwMode="auto">
                <a:xfrm>
                  <a:off x="679" y="2197"/>
                  <a:ext cx="199" cy="177"/>
                </a:xfrm>
                <a:custGeom>
                  <a:avLst/>
                  <a:gdLst>
                    <a:gd name="T0" fmla="*/ 14 w 590"/>
                    <a:gd name="T1" fmla="*/ 0 h 523"/>
                    <a:gd name="T2" fmla="*/ 21 w 590"/>
                    <a:gd name="T3" fmla="*/ 1 h 523"/>
                    <a:gd name="T4" fmla="*/ 22 w 590"/>
                    <a:gd name="T5" fmla="*/ 5 h 523"/>
                    <a:gd name="T6" fmla="*/ 21 w 590"/>
                    <a:gd name="T7" fmla="*/ 7 h 523"/>
                    <a:gd name="T8" fmla="*/ 15 w 590"/>
                    <a:gd name="T9" fmla="*/ 10 h 523"/>
                    <a:gd name="T10" fmla="*/ 16 w 590"/>
                    <a:gd name="T11" fmla="*/ 17 h 523"/>
                    <a:gd name="T12" fmla="*/ 13 w 590"/>
                    <a:gd name="T13" fmla="*/ 19 h 523"/>
                    <a:gd name="T14" fmla="*/ 10 w 590"/>
                    <a:gd name="T15" fmla="*/ 18 h 523"/>
                    <a:gd name="T16" fmla="*/ 8 w 590"/>
                    <a:gd name="T17" fmla="*/ 18 h 523"/>
                    <a:gd name="T18" fmla="*/ 3 w 590"/>
                    <a:gd name="T19" fmla="*/ 18 h 523"/>
                    <a:gd name="T20" fmla="*/ 0 w 590"/>
                    <a:gd name="T21" fmla="*/ 14 h 523"/>
                    <a:gd name="T22" fmla="*/ 6 w 590"/>
                    <a:gd name="T23" fmla="*/ 15 h 523"/>
                    <a:gd name="T24" fmla="*/ 10 w 590"/>
                    <a:gd name="T25" fmla="*/ 14 h 523"/>
                    <a:gd name="T26" fmla="*/ 10 w 590"/>
                    <a:gd name="T27" fmla="*/ 10 h 523"/>
                    <a:gd name="T28" fmla="*/ 13 w 590"/>
                    <a:gd name="T29" fmla="*/ 5 h 523"/>
                    <a:gd name="T30" fmla="*/ 17 w 590"/>
                    <a:gd name="T31" fmla="*/ 3 h 523"/>
                    <a:gd name="T32" fmla="*/ 15 w 590"/>
                    <a:gd name="T33" fmla="*/ 1 h 5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0" h="523">
                      <a:moveTo>
                        <a:pt x="364" y="8"/>
                      </a:moveTo>
                      <a:cubicBezTo>
                        <a:pt x="407" y="4"/>
                        <a:pt x="483" y="0"/>
                        <a:pt x="533" y="39"/>
                      </a:cubicBezTo>
                      <a:cubicBezTo>
                        <a:pt x="560" y="60"/>
                        <a:pt x="579" y="89"/>
                        <a:pt x="583" y="122"/>
                      </a:cubicBezTo>
                      <a:cubicBezTo>
                        <a:pt x="590" y="169"/>
                        <a:pt x="585" y="180"/>
                        <a:pt x="546" y="189"/>
                      </a:cubicBezTo>
                      <a:cubicBezTo>
                        <a:pt x="490" y="202"/>
                        <a:pt x="425" y="212"/>
                        <a:pt x="387" y="262"/>
                      </a:cubicBezTo>
                      <a:cubicBezTo>
                        <a:pt x="347" y="314"/>
                        <a:pt x="404" y="389"/>
                        <a:pt x="406" y="447"/>
                      </a:cubicBezTo>
                      <a:cubicBezTo>
                        <a:pt x="407" y="503"/>
                        <a:pt x="367" y="523"/>
                        <a:pt x="331" y="484"/>
                      </a:cubicBezTo>
                      <a:cubicBezTo>
                        <a:pt x="307" y="459"/>
                        <a:pt x="315" y="446"/>
                        <a:pt x="276" y="451"/>
                      </a:cubicBezTo>
                      <a:cubicBezTo>
                        <a:pt x="256" y="453"/>
                        <a:pt x="235" y="466"/>
                        <a:pt x="216" y="471"/>
                      </a:cubicBezTo>
                      <a:cubicBezTo>
                        <a:pt x="182" y="479"/>
                        <a:pt x="119" y="495"/>
                        <a:pt x="88" y="466"/>
                      </a:cubicBezTo>
                      <a:cubicBezTo>
                        <a:pt x="53" y="435"/>
                        <a:pt x="52" y="382"/>
                        <a:pt x="0" y="366"/>
                      </a:cubicBezTo>
                      <a:cubicBezTo>
                        <a:pt x="62" y="350"/>
                        <a:pt x="108" y="389"/>
                        <a:pt x="167" y="387"/>
                      </a:cubicBezTo>
                      <a:cubicBezTo>
                        <a:pt x="195" y="387"/>
                        <a:pt x="233" y="374"/>
                        <a:pt x="251" y="350"/>
                      </a:cubicBezTo>
                      <a:cubicBezTo>
                        <a:pt x="270" y="323"/>
                        <a:pt x="260" y="296"/>
                        <a:pt x="263" y="265"/>
                      </a:cubicBezTo>
                      <a:cubicBezTo>
                        <a:pt x="270" y="195"/>
                        <a:pt x="297" y="170"/>
                        <a:pt x="356" y="142"/>
                      </a:cubicBezTo>
                      <a:cubicBezTo>
                        <a:pt x="381" y="130"/>
                        <a:pt x="423" y="115"/>
                        <a:pt x="429" y="84"/>
                      </a:cubicBezTo>
                      <a:cubicBezTo>
                        <a:pt x="435" y="48"/>
                        <a:pt x="398" y="41"/>
                        <a:pt x="381" y="2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84" name="Freeform 773">
                  <a:extLst>
                    <a:ext uri="{FF2B5EF4-FFF2-40B4-BE49-F238E27FC236}">
                      <a16:creationId xmlns:a16="http://schemas.microsoft.com/office/drawing/2014/main" id="{5AF2E127-6649-7ACB-FB79-97E1E4FDC930}"/>
                    </a:ext>
                  </a:extLst>
                </p:cNvPr>
                <p:cNvSpPr>
                  <a:spLocks/>
                </p:cNvSpPr>
                <p:nvPr/>
              </p:nvSpPr>
              <p:spPr bwMode="auto">
                <a:xfrm>
                  <a:off x="804" y="2201"/>
                  <a:ext cx="76" cy="100"/>
                </a:xfrm>
                <a:custGeom>
                  <a:avLst/>
                  <a:gdLst>
                    <a:gd name="T0" fmla="*/ 3 w 225"/>
                    <a:gd name="T1" fmla="*/ 0 h 296"/>
                    <a:gd name="T2" fmla="*/ 7 w 225"/>
                    <a:gd name="T3" fmla="*/ 2 h 296"/>
                    <a:gd name="T4" fmla="*/ 7 w 225"/>
                    <a:gd name="T5" fmla="*/ 7 h 296"/>
                    <a:gd name="T6" fmla="*/ 2 w 225"/>
                    <a:gd name="T7" fmla="*/ 8 h 296"/>
                    <a:gd name="T8" fmla="*/ 0 w 225"/>
                    <a:gd name="T9" fmla="*/ 11 h 296"/>
                    <a:gd name="T10" fmla="*/ 3 w 225"/>
                    <a:gd name="T11" fmla="*/ 6 h 296"/>
                    <a:gd name="T12" fmla="*/ 6 w 225"/>
                    <a:gd name="T13" fmla="*/ 4 h 296"/>
                    <a:gd name="T14" fmla="*/ 6 w 225"/>
                    <a:gd name="T15" fmla="*/ 1 h 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5" h="296">
                      <a:moveTo>
                        <a:pt x="80" y="0"/>
                      </a:moveTo>
                      <a:cubicBezTo>
                        <a:pt x="123" y="15"/>
                        <a:pt x="166" y="12"/>
                        <a:pt x="195" y="59"/>
                      </a:cubicBezTo>
                      <a:cubicBezTo>
                        <a:pt x="214" y="91"/>
                        <a:pt x="225" y="161"/>
                        <a:pt x="189" y="182"/>
                      </a:cubicBezTo>
                      <a:cubicBezTo>
                        <a:pt x="159" y="200"/>
                        <a:pt x="98" y="192"/>
                        <a:pt x="64" y="208"/>
                      </a:cubicBezTo>
                      <a:cubicBezTo>
                        <a:pt x="19" y="228"/>
                        <a:pt x="10" y="261"/>
                        <a:pt x="0" y="296"/>
                      </a:cubicBezTo>
                      <a:cubicBezTo>
                        <a:pt x="0" y="215"/>
                        <a:pt x="11" y="197"/>
                        <a:pt x="84" y="162"/>
                      </a:cubicBezTo>
                      <a:cubicBezTo>
                        <a:pt x="113" y="148"/>
                        <a:pt x="141" y="138"/>
                        <a:pt x="152" y="106"/>
                      </a:cubicBezTo>
                      <a:cubicBezTo>
                        <a:pt x="163" y="75"/>
                        <a:pt x="139" y="46"/>
                        <a:pt x="151" y="17"/>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85" name="Freeform 774">
                  <a:extLst>
                    <a:ext uri="{FF2B5EF4-FFF2-40B4-BE49-F238E27FC236}">
                      <a16:creationId xmlns:a16="http://schemas.microsoft.com/office/drawing/2014/main" id="{51BADADE-44E4-A2B2-CA33-15C3A6A19AD9}"/>
                    </a:ext>
                  </a:extLst>
                </p:cNvPr>
                <p:cNvSpPr>
                  <a:spLocks/>
                </p:cNvSpPr>
                <p:nvPr/>
              </p:nvSpPr>
              <p:spPr bwMode="auto">
                <a:xfrm>
                  <a:off x="403" y="2220"/>
                  <a:ext cx="107" cy="139"/>
                </a:xfrm>
                <a:custGeom>
                  <a:avLst/>
                  <a:gdLst>
                    <a:gd name="T0" fmla="*/ 2 w 315"/>
                    <a:gd name="T1" fmla="*/ 4 h 412"/>
                    <a:gd name="T2" fmla="*/ 6 w 315"/>
                    <a:gd name="T3" fmla="*/ 3 h 412"/>
                    <a:gd name="T4" fmla="*/ 7 w 315"/>
                    <a:gd name="T5" fmla="*/ 0 h 412"/>
                    <a:gd name="T6" fmla="*/ 11 w 315"/>
                    <a:gd name="T7" fmla="*/ 0 h 412"/>
                    <a:gd name="T8" fmla="*/ 10 w 315"/>
                    <a:gd name="T9" fmla="*/ 4 h 412"/>
                    <a:gd name="T10" fmla="*/ 11 w 315"/>
                    <a:gd name="T11" fmla="*/ 11 h 412"/>
                    <a:gd name="T12" fmla="*/ 12 w 315"/>
                    <a:gd name="T13" fmla="*/ 14 h 412"/>
                    <a:gd name="T14" fmla="*/ 9 w 315"/>
                    <a:gd name="T15" fmla="*/ 16 h 412"/>
                    <a:gd name="T16" fmla="*/ 8 w 315"/>
                    <a:gd name="T17" fmla="*/ 16 h 412"/>
                    <a:gd name="T18" fmla="*/ 3 w 315"/>
                    <a:gd name="T19" fmla="*/ 10 h 412"/>
                    <a:gd name="T20" fmla="*/ 0 w 315"/>
                    <a:gd name="T21" fmla="*/ 8 h 412"/>
                    <a:gd name="T22" fmla="*/ 1 w 315"/>
                    <a:gd name="T23" fmla="*/ 5 h 4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5" h="412">
                      <a:moveTo>
                        <a:pt x="46" y="105"/>
                      </a:moveTo>
                      <a:cubicBezTo>
                        <a:pt x="69" y="117"/>
                        <a:pt x="123" y="100"/>
                        <a:pt x="144" y="80"/>
                      </a:cubicBezTo>
                      <a:cubicBezTo>
                        <a:pt x="165" y="60"/>
                        <a:pt x="166" y="16"/>
                        <a:pt x="190" y="4"/>
                      </a:cubicBezTo>
                      <a:cubicBezTo>
                        <a:pt x="198" y="0"/>
                        <a:pt x="278" y="4"/>
                        <a:pt x="285" y="13"/>
                      </a:cubicBezTo>
                      <a:cubicBezTo>
                        <a:pt x="298" y="30"/>
                        <a:pt x="263" y="84"/>
                        <a:pt x="255" y="104"/>
                      </a:cubicBezTo>
                      <a:cubicBezTo>
                        <a:pt x="229" y="176"/>
                        <a:pt x="222" y="221"/>
                        <a:pt x="266" y="289"/>
                      </a:cubicBezTo>
                      <a:cubicBezTo>
                        <a:pt x="277" y="306"/>
                        <a:pt x="315" y="340"/>
                        <a:pt x="310" y="361"/>
                      </a:cubicBezTo>
                      <a:cubicBezTo>
                        <a:pt x="307" y="376"/>
                        <a:pt x="245" y="406"/>
                        <a:pt x="231" y="408"/>
                      </a:cubicBezTo>
                      <a:cubicBezTo>
                        <a:pt x="222" y="409"/>
                        <a:pt x="216" y="412"/>
                        <a:pt x="206" y="411"/>
                      </a:cubicBezTo>
                      <a:cubicBezTo>
                        <a:pt x="191" y="355"/>
                        <a:pt x="125" y="292"/>
                        <a:pt x="75" y="265"/>
                      </a:cubicBezTo>
                      <a:cubicBezTo>
                        <a:pt x="46" y="249"/>
                        <a:pt x="13" y="252"/>
                        <a:pt x="4" y="223"/>
                      </a:cubicBezTo>
                      <a:cubicBezTo>
                        <a:pt x="0" y="209"/>
                        <a:pt x="11" y="136"/>
                        <a:pt x="20" y="12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86" name="Freeform 775">
                  <a:extLst>
                    <a:ext uri="{FF2B5EF4-FFF2-40B4-BE49-F238E27FC236}">
                      <a16:creationId xmlns:a16="http://schemas.microsoft.com/office/drawing/2014/main" id="{AF85CA60-641E-B36F-5C91-4A8FD74C1D1B}"/>
                    </a:ext>
                  </a:extLst>
                </p:cNvPr>
                <p:cNvSpPr>
                  <a:spLocks/>
                </p:cNvSpPr>
                <p:nvPr/>
              </p:nvSpPr>
              <p:spPr bwMode="auto">
                <a:xfrm>
                  <a:off x="403" y="2222"/>
                  <a:ext cx="99" cy="93"/>
                </a:xfrm>
                <a:custGeom>
                  <a:avLst/>
                  <a:gdLst>
                    <a:gd name="T0" fmla="*/ 2 w 291"/>
                    <a:gd name="T1" fmla="*/ 4 h 274"/>
                    <a:gd name="T2" fmla="*/ 4 w 291"/>
                    <a:gd name="T3" fmla="*/ 11 h 274"/>
                    <a:gd name="T4" fmla="*/ 6 w 291"/>
                    <a:gd name="T5" fmla="*/ 6 h 274"/>
                    <a:gd name="T6" fmla="*/ 10 w 291"/>
                    <a:gd name="T7" fmla="*/ 3 h 274"/>
                    <a:gd name="T8" fmla="*/ 11 w 291"/>
                    <a:gd name="T9" fmla="*/ 0 h 274"/>
                    <a:gd name="T10" fmla="*/ 8 w 291"/>
                    <a:gd name="T11" fmla="*/ 0 h 274"/>
                    <a:gd name="T12" fmla="*/ 6 w 291"/>
                    <a:gd name="T13" fmla="*/ 3 h 274"/>
                    <a:gd name="T14" fmla="*/ 4 w 291"/>
                    <a:gd name="T15" fmla="*/ 4 h 2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1" h="274">
                      <a:moveTo>
                        <a:pt x="46" y="106"/>
                      </a:moveTo>
                      <a:cubicBezTo>
                        <a:pt x="0" y="171"/>
                        <a:pt x="8" y="257"/>
                        <a:pt x="95" y="274"/>
                      </a:cubicBezTo>
                      <a:cubicBezTo>
                        <a:pt x="80" y="209"/>
                        <a:pt x="118" y="185"/>
                        <a:pt x="169" y="166"/>
                      </a:cubicBezTo>
                      <a:cubicBezTo>
                        <a:pt x="205" y="152"/>
                        <a:pt x="241" y="115"/>
                        <a:pt x="261" y="82"/>
                      </a:cubicBezTo>
                      <a:cubicBezTo>
                        <a:pt x="270" y="67"/>
                        <a:pt x="291" y="25"/>
                        <a:pt x="278" y="10"/>
                      </a:cubicBezTo>
                      <a:cubicBezTo>
                        <a:pt x="269" y="1"/>
                        <a:pt x="209" y="0"/>
                        <a:pt x="198" y="6"/>
                      </a:cubicBezTo>
                      <a:cubicBezTo>
                        <a:pt x="176" y="17"/>
                        <a:pt x="173" y="50"/>
                        <a:pt x="158" y="67"/>
                      </a:cubicBezTo>
                      <a:cubicBezTo>
                        <a:pt x="139" y="89"/>
                        <a:pt x="115" y="93"/>
                        <a:pt x="92" y="102"/>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87" name="Freeform 776">
                  <a:extLst>
                    <a:ext uri="{FF2B5EF4-FFF2-40B4-BE49-F238E27FC236}">
                      <a16:creationId xmlns:a16="http://schemas.microsoft.com/office/drawing/2014/main" id="{3B7C45CA-F173-F2FA-B686-896C20C86E1A}"/>
                    </a:ext>
                  </a:extLst>
                </p:cNvPr>
                <p:cNvSpPr>
                  <a:spLocks/>
                </p:cNvSpPr>
                <p:nvPr/>
              </p:nvSpPr>
              <p:spPr bwMode="auto">
                <a:xfrm>
                  <a:off x="1292" y="1807"/>
                  <a:ext cx="127" cy="88"/>
                </a:xfrm>
                <a:custGeom>
                  <a:avLst/>
                  <a:gdLst>
                    <a:gd name="T0" fmla="*/ 2 w 373"/>
                    <a:gd name="T1" fmla="*/ 7 h 261"/>
                    <a:gd name="T2" fmla="*/ 0 w 373"/>
                    <a:gd name="T3" fmla="*/ 10 h 261"/>
                    <a:gd name="T4" fmla="*/ 15 w 373"/>
                    <a:gd name="T5" fmla="*/ 7 h 261"/>
                    <a:gd name="T6" fmla="*/ 6 w 373"/>
                    <a:gd name="T7" fmla="*/ 7 h 261"/>
                    <a:gd name="T8" fmla="*/ 2 w 373"/>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261">
                      <a:moveTo>
                        <a:pt x="46" y="177"/>
                      </a:moveTo>
                      <a:cubicBezTo>
                        <a:pt x="38" y="208"/>
                        <a:pt x="21" y="232"/>
                        <a:pt x="0" y="256"/>
                      </a:cubicBezTo>
                      <a:cubicBezTo>
                        <a:pt x="126" y="256"/>
                        <a:pt x="260" y="261"/>
                        <a:pt x="373" y="193"/>
                      </a:cubicBezTo>
                      <a:cubicBezTo>
                        <a:pt x="309" y="216"/>
                        <a:pt x="221" y="212"/>
                        <a:pt x="160" y="180"/>
                      </a:cubicBezTo>
                      <a:cubicBezTo>
                        <a:pt x="89" y="142"/>
                        <a:pt x="70" y="71"/>
                        <a:pt x="46" y="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88" name="Freeform 777">
                  <a:extLst>
                    <a:ext uri="{FF2B5EF4-FFF2-40B4-BE49-F238E27FC236}">
                      <a16:creationId xmlns:a16="http://schemas.microsoft.com/office/drawing/2014/main" id="{98A96910-09CF-58D8-7F4F-A75EB4612C16}"/>
                    </a:ext>
                  </a:extLst>
                </p:cNvPr>
                <p:cNvSpPr>
                  <a:spLocks/>
                </p:cNvSpPr>
                <p:nvPr/>
              </p:nvSpPr>
              <p:spPr bwMode="auto">
                <a:xfrm>
                  <a:off x="1646" y="1629"/>
                  <a:ext cx="46" cy="43"/>
                </a:xfrm>
                <a:custGeom>
                  <a:avLst/>
                  <a:gdLst>
                    <a:gd name="T0" fmla="*/ 0 w 138"/>
                    <a:gd name="T1" fmla="*/ 1 h 129"/>
                    <a:gd name="T2" fmla="*/ 2 w 138"/>
                    <a:gd name="T3" fmla="*/ 4 h 129"/>
                    <a:gd name="T4" fmla="*/ 3 w 138"/>
                    <a:gd name="T5" fmla="*/ 3 h 129"/>
                    <a:gd name="T6" fmla="*/ 5 w 138"/>
                    <a:gd name="T7" fmla="*/ 5 h 129"/>
                    <a:gd name="T8" fmla="*/ 4 w 138"/>
                    <a:gd name="T9" fmla="*/ 0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29">
                      <a:moveTo>
                        <a:pt x="0" y="25"/>
                      </a:moveTo>
                      <a:cubicBezTo>
                        <a:pt x="18" y="53"/>
                        <a:pt x="44" y="81"/>
                        <a:pt x="59" y="112"/>
                      </a:cubicBezTo>
                      <a:cubicBezTo>
                        <a:pt x="47" y="89"/>
                        <a:pt x="71" y="80"/>
                        <a:pt x="92" y="84"/>
                      </a:cubicBezTo>
                      <a:cubicBezTo>
                        <a:pt x="119" y="87"/>
                        <a:pt x="126" y="110"/>
                        <a:pt x="138" y="129"/>
                      </a:cubicBezTo>
                      <a:cubicBezTo>
                        <a:pt x="129" y="99"/>
                        <a:pt x="98" y="24"/>
                        <a:pt x="118" y="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89" name="Freeform 778">
                  <a:extLst>
                    <a:ext uri="{FF2B5EF4-FFF2-40B4-BE49-F238E27FC236}">
                      <a16:creationId xmlns:a16="http://schemas.microsoft.com/office/drawing/2014/main" id="{7F4DA60F-5C65-7B72-A50D-8C02C7C16066}"/>
                    </a:ext>
                  </a:extLst>
                </p:cNvPr>
                <p:cNvSpPr>
                  <a:spLocks/>
                </p:cNvSpPr>
                <p:nvPr/>
              </p:nvSpPr>
              <p:spPr bwMode="auto">
                <a:xfrm>
                  <a:off x="1805" y="1747"/>
                  <a:ext cx="130" cy="112"/>
                </a:xfrm>
                <a:custGeom>
                  <a:avLst/>
                  <a:gdLst>
                    <a:gd name="T0" fmla="*/ 0 w 385"/>
                    <a:gd name="T1" fmla="*/ 1 h 333"/>
                    <a:gd name="T2" fmla="*/ 1 w 385"/>
                    <a:gd name="T3" fmla="*/ 5 h 333"/>
                    <a:gd name="T4" fmla="*/ 6 w 385"/>
                    <a:gd name="T5" fmla="*/ 5 h 333"/>
                    <a:gd name="T6" fmla="*/ 4 w 385"/>
                    <a:gd name="T7" fmla="*/ 13 h 333"/>
                    <a:gd name="T8" fmla="*/ 11 w 385"/>
                    <a:gd name="T9" fmla="*/ 3 h 333"/>
                    <a:gd name="T10" fmla="*/ 8 w 385"/>
                    <a:gd name="T11" fmla="*/ 4 h 333"/>
                    <a:gd name="T12" fmla="*/ 7 w 385"/>
                    <a:gd name="T13" fmla="*/ 0 h 333"/>
                    <a:gd name="T14" fmla="*/ 2 w 385"/>
                    <a:gd name="T15" fmla="*/ 0 h 3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5" h="333">
                      <a:moveTo>
                        <a:pt x="0" y="30"/>
                      </a:moveTo>
                      <a:cubicBezTo>
                        <a:pt x="32" y="47"/>
                        <a:pt x="39" y="100"/>
                        <a:pt x="38" y="133"/>
                      </a:cubicBezTo>
                      <a:cubicBezTo>
                        <a:pt x="64" y="61"/>
                        <a:pt x="127" y="75"/>
                        <a:pt x="152" y="143"/>
                      </a:cubicBezTo>
                      <a:cubicBezTo>
                        <a:pt x="178" y="214"/>
                        <a:pt x="139" y="273"/>
                        <a:pt x="103" y="333"/>
                      </a:cubicBezTo>
                      <a:cubicBezTo>
                        <a:pt x="159" y="293"/>
                        <a:pt x="385" y="150"/>
                        <a:pt x="300" y="68"/>
                      </a:cubicBezTo>
                      <a:cubicBezTo>
                        <a:pt x="284" y="100"/>
                        <a:pt x="250" y="146"/>
                        <a:pt x="214" y="119"/>
                      </a:cubicBezTo>
                      <a:cubicBezTo>
                        <a:pt x="183" y="96"/>
                        <a:pt x="190" y="33"/>
                        <a:pt x="176" y="1"/>
                      </a:cubicBezTo>
                      <a:cubicBezTo>
                        <a:pt x="142" y="8"/>
                        <a:pt x="97" y="0"/>
                        <a:pt x="59" y="8"/>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90" name="Freeform 779">
                  <a:extLst>
                    <a:ext uri="{FF2B5EF4-FFF2-40B4-BE49-F238E27FC236}">
                      <a16:creationId xmlns:a16="http://schemas.microsoft.com/office/drawing/2014/main" id="{DAF197FA-838A-5445-02ED-061947F8A523}"/>
                    </a:ext>
                  </a:extLst>
                </p:cNvPr>
                <p:cNvSpPr>
                  <a:spLocks/>
                </p:cNvSpPr>
                <p:nvPr/>
              </p:nvSpPr>
              <p:spPr bwMode="auto">
                <a:xfrm>
                  <a:off x="1927" y="1971"/>
                  <a:ext cx="110" cy="58"/>
                </a:xfrm>
                <a:custGeom>
                  <a:avLst/>
                  <a:gdLst>
                    <a:gd name="T0" fmla="*/ 0 w 323"/>
                    <a:gd name="T1" fmla="*/ 2 h 171"/>
                    <a:gd name="T2" fmla="*/ 3 w 323"/>
                    <a:gd name="T3" fmla="*/ 7 h 171"/>
                    <a:gd name="T4" fmla="*/ 6 w 323"/>
                    <a:gd name="T5" fmla="*/ 5 h 171"/>
                    <a:gd name="T6" fmla="*/ 10 w 323"/>
                    <a:gd name="T7" fmla="*/ 5 h 171"/>
                    <a:gd name="T8" fmla="*/ 12 w 323"/>
                    <a:gd name="T9" fmla="*/ 0 h 171"/>
                    <a:gd name="T10" fmla="*/ 5 w 323"/>
                    <a:gd name="T11" fmla="*/ 1 h 171"/>
                    <a:gd name="T12" fmla="*/ 6 w 323"/>
                    <a:gd name="T13" fmla="*/ 4 h 171"/>
                    <a:gd name="T14" fmla="*/ 1 w 323"/>
                    <a:gd name="T15" fmla="*/ 3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3" h="171">
                      <a:moveTo>
                        <a:pt x="0" y="53"/>
                      </a:moveTo>
                      <a:cubicBezTo>
                        <a:pt x="33" y="89"/>
                        <a:pt x="50" y="136"/>
                        <a:pt x="76" y="171"/>
                      </a:cubicBezTo>
                      <a:cubicBezTo>
                        <a:pt x="103" y="157"/>
                        <a:pt x="134" y="137"/>
                        <a:pt x="164" y="128"/>
                      </a:cubicBezTo>
                      <a:cubicBezTo>
                        <a:pt x="207" y="114"/>
                        <a:pt x="218" y="139"/>
                        <a:pt x="257" y="142"/>
                      </a:cubicBezTo>
                      <a:cubicBezTo>
                        <a:pt x="323" y="147"/>
                        <a:pt x="323" y="44"/>
                        <a:pt x="299" y="3"/>
                      </a:cubicBezTo>
                      <a:cubicBezTo>
                        <a:pt x="239" y="0"/>
                        <a:pt x="180" y="14"/>
                        <a:pt x="120" y="15"/>
                      </a:cubicBezTo>
                      <a:cubicBezTo>
                        <a:pt x="172" y="27"/>
                        <a:pt x="204" y="49"/>
                        <a:pt x="153" y="99"/>
                      </a:cubicBezTo>
                      <a:cubicBezTo>
                        <a:pt x="114" y="138"/>
                        <a:pt x="79" y="102"/>
                        <a:pt x="38" y="82"/>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91" name="Freeform 780">
                  <a:extLst>
                    <a:ext uri="{FF2B5EF4-FFF2-40B4-BE49-F238E27FC236}">
                      <a16:creationId xmlns:a16="http://schemas.microsoft.com/office/drawing/2014/main" id="{D02814D0-0710-4007-8C3D-E5527AB00609}"/>
                    </a:ext>
                  </a:extLst>
                </p:cNvPr>
                <p:cNvSpPr>
                  <a:spLocks/>
                </p:cNvSpPr>
                <p:nvPr/>
              </p:nvSpPr>
              <p:spPr bwMode="auto">
                <a:xfrm>
                  <a:off x="1966" y="2043"/>
                  <a:ext cx="51" cy="88"/>
                </a:xfrm>
                <a:custGeom>
                  <a:avLst/>
                  <a:gdLst>
                    <a:gd name="T0" fmla="*/ 0 w 150"/>
                    <a:gd name="T1" fmla="*/ 1 h 261"/>
                    <a:gd name="T2" fmla="*/ 3 w 150"/>
                    <a:gd name="T3" fmla="*/ 5 h 261"/>
                    <a:gd name="T4" fmla="*/ 1 w 150"/>
                    <a:gd name="T5" fmla="*/ 10 h 261"/>
                    <a:gd name="T6" fmla="*/ 1 w 150"/>
                    <a:gd name="T7" fmla="*/ 10 h 261"/>
                    <a:gd name="T8" fmla="*/ 5 w 150"/>
                    <a:gd name="T9" fmla="*/ 6 h 261"/>
                    <a:gd name="T10" fmla="*/ 4 w 150"/>
                    <a:gd name="T11" fmla="*/ 1 h 2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0" h="261">
                      <a:moveTo>
                        <a:pt x="0" y="26"/>
                      </a:moveTo>
                      <a:cubicBezTo>
                        <a:pt x="64" y="0"/>
                        <a:pt x="70" y="86"/>
                        <a:pt x="72" y="127"/>
                      </a:cubicBezTo>
                      <a:cubicBezTo>
                        <a:pt x="74" y="183"/>
                        <a:pt x="41" y="209"/>
                        <a:pt x="26" y="257"/>
                      </a:cubicBezTo>
                      <a:cubicBezTo>
                        <a:pt x="28" y="259"/>
                        <a:pt x="29" y="260"/>
                        <a:pt x="30" y="261"/>
                      </a:cubicBezTo>
                      <a:cubicBezTo>
                        <a:pt x="81" y="248"/>
                        <a:pt x="103" y="196"/>
                        <a:pt x="126" y="153"/>
                      </a:cubicBezTo>
                      <a:cubicBezTo>
                        <a:pt x="150" y="107"/>
                        <a:pt x="149" y="70"/>
                        <a:pt x="105" y="35"/>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92" name="Freeform 781">
                  <a:extLst>
                    <a:ext uri="{FF2B5EF4-FFF2-40B4-BE49-F238E27FC236}">
                      <a16:creationId xmlns:a16="http://schemas.microsoft.com/office/drawing/2014/main" id="{33745DD1-CC6C-DBF6-C588-EDC7A30F5B19}"/>
                    </a:ext>
                  </a:extLst>
                </p:cNvPr>
                <p:cNvSpPr>
                  <a:spLocks/>
                </p:cNvSpPr>
                <p:nvPr/>
              </p:nvSpPr>
              <p:spPr bwMode="auto">
                <a:xfrm>
                  <a:off x="1651" y="2104"/>
                  <a:ext cx="160" cy="106"/>
                </a:xfrm>
                <a:custGeom>
                  <a:avLst/>
                  <a:gdLst>
                    <a:gd name="T0" fmla="*/ 0 w 473"/>
                    <a:gd name="T1" fmla="*/ 12 h 313"/>
                    <a:gd name="T2" fmla="*/ 4 w 473"/>
                    <a:gd name="T3" fmla="*/ 8 h 313"/>
                    <a:gd name="T4" fmla="*/ 8 w 473"/>
                    <a:gd name="T5" fmla="*/ 4 h 313"/>
                    <a:gd name="T6" fmla="*/ 18 w 473"/>
                    <a:gd name="T7" fmla="*/ 2 h 313"/>
                    <a:gd name="T8" fmla="*/ 15 w 473"/>
                    <a:gd name="T9" fmla="*/ 9 h 313"/>
                    <a:gd name="T10" fmla="*/ 12 w 473"/>
                    <a:gd name="T11" fmla="*/ 5 h 313"/>
                    <a:gd name="T12" fmla="*/ 9 w 473"/>
                    <a:gd name="T13" fmla="*/ 7 h 313"/>
                    <a:gd name="T14" fmla="*/ 5 w 473"/>
                    <a:gd name="T15" fmla="*/ 10 h 313"/>
                    <a:gd name="T16" fmla="*/ 0 w 473"/>
                    <a:gd name="T17" fmla="*/ 12 h 3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3" h="313">
                      <a:moveTo>
                        <a:pt x="9" y="313"/>
                      </a:moveTo>
                      <a:cubicBezTo>
                        <a:pt x="40" y="275"/>
                        <a:pt x="57" y="232"/>
                        <a:pt x="97" y="200"/>
                      </a:cubicBezTo>
                      <a:cubicBezTo>
                        <a:pt x="136" y="169"/>
                        <a:pt x="173" y="138"/>
                        <a:pt x="211" y="106"/>
                      </a:cubicBezTo>
                      <a:cubicBezTo>
                        <a:pt x="271" y="54"/>
                        <a:pt x="400" y="0"/>
                        <a:pt x="473" y="43"/>
                      </a:cubicBezTo>
                      <a:cubicBezTo>
                        <a:pt x="407" y="91"/>
                        <a:pt x="325" y="148"/>
                        <a:pt x="379" y="235"/>
                      </a:cubicBezTo>
                      <a:cubicBezTo>
                        <a:pt x="323" y="211"/>
                        <a:pt x="352" y="142"/>
                        <a:pt x="316" y="127"/>
                      </a:cubicBezTo>
                      <a:cubicBezTo>
                        <a:pt x="283" y="114"/>
                        <a:pt x="243" y="165"/>
                        <a:pt x="224" y="186"/>
                      </a:cubicBezTo>
                      <a:cubicBezTo>
                        <a:pt x="195" y="219"/>
                        <a:pt x="182" y="248"/>
                        <a:pt x="143" y="265"/>
                      </a:cubicBezTo>
                      <a:cubicBezTo>
                        <a:pt x="96" y="286"/>
                        <a:pt x="47" y="293"/>
                        <a:pt x="0" y="309"/>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93" name="Freeform 782">
                  <a:extLst>
                    <a:ext uri="{FF2B5EF4-FFF2-40B4-BE49-F238E27FC236}">
                      <a16:creationId xmlns:a16="http://schemas.microsoft.com/office/drawing/2014/main" id="{7ED91F49-DC6F-FE51-FC0E-1AB767D25AD3}"/>
                    </a:ext>
                  </a:extLst>
                </p:cNvPr>
                <p:cNvSpPr>
                  <a:spLocks/>
                </p:cNvSpPr>
                <p:nvPr/>
              </p:nvSpPr>
              <p:spPr bwMode="auto">
                <a:xfrm>
                  <a:off x="1482" y="2363"/>
                  <a:ext cx="148" cy="92"/>
                </a:xfrm>
                <a:custGeom>
                  <a:avLst/>
                  <a:gdLst>
                    <a:gd name="T0" fmla="*/ 0 w 440"/>
                    <a:gd name="T1" fmla="*/ 6 h 273"/>
                    <a:gd name="T2" fmla="*/ 3 w 440"/>
                    <a:gd name="T3" fmla="*/ 7 h 273"/>
                    <a:gd name="T4" fmla="*/ 2 w 440"/>
                    <a:gd name="T5" fmla="*/ 10 h 273"/>
                    <a:gd name="T6" fmla="*/ 4 w 440"/>
                    <a:gd name="T7" fmla="*/ 6 h 273"/>
                    <a:gd name="T8" fmla="*/ 7 w 440"/>
                    <a:gd name="T9" fmla="*/ 2 h 273"/>
                    <a:gd name="T10" fmla="*/ 14 w 440"/>
                    <a:gd name="T11" fmla="*/ 7 h 273"/>
                    <a:gd name="T12" fmla="*/ 16 w 440"/>
                    <a:gd name="T13" fmla="*/ 2 h 273"/>
                    <a:gd name="T14" fmla="*/ 11 w 440"/>
                    <a:gd name="T15" fmla="*/ 0 h 273"/>
                    <a:gd name="T16" fmla="*/ 6 w 440"/>
                    <a:gd name="T17" fmla="*/ 0 h 273"/>
                    <a:gd name="T18" fmla="*/ 0 w 440"/>
                    <a:gd name="T19" fmla="*/ 3 h 2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0" h="273">
                      <a:moveTo>
                        <a:pt x="0" y="158"/>
                      </a:moveTo>
                      <a:cubicBezTo>
                        <a:pt x="33" y="152"/>
                        <a:pt x="58" y="147"/>
                        <a:pt x="72" y="184"/>
                      </a:cubicBezTo>
                      <a:cubicBezTo>
                        <a:pt x="83" y="211"/>
                        <a:pt x="74" y="251"/>
                        <a:pt x="57" y="273"/>
                      </a:cubicBezTo>
                      <a:cubicBezTo>
                        <a:pt x="84" y="241"/>
                        <a:pt x="109" y="203"/>
                        <a:pt x="114" y="163"/>
                      </a:cubicBezTo>
                      <a:cubicBezTo>
                        <a:pt x="120" y="108"/>
                        <a:pt x="122" y="89"/>
                        <a:pt x="181" y="66"/>
                      </a:cubicBezTo>
                      <a:cubicBezTo>
                        <a:pt x="280" y="26"/>
                        <a:pt x="374" y="50"/>
                        <a:pt x="367" y="171"/>
                      </a:cubicBezTo>
                      <a:cubicBezTo>
                        <a:pt x="423" y="163"/>
                        <a:pt x="440" y="104"/>
                        <a:pt x="421" y="54"/>
                      </a:cubicBezTo>
                      <a:cubicBezTo>
                        <a:pt x="399" y="1"/>
                        <a:pt x="350" y="0"/>
                        <a:pt x="304" y="7"/>
                      </a:cubicBezTo>
                      <a:cubicBezTo>
                        <a:pt x="254" y="14"/>
                        <a:pt x="202" y="5"/>
                        <a:pt x="152" y="12"/>
                      </a:cubicBezTo>
                      <a:cubicBezTo>
                        <a:pt x="95" y="20"/>
                        <a:pt x="45" y="56"/>
                        <a:pt x="0" y="91"/>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94" name="Freeform 783">
                  <a:extLst>
                    <a:ext uri="{FF2B5EF4-FFF2-40B4-BE49-F238E27FC236}">
                      <a16:creationId xmlns:a16="http://schemas.microsoft.com/office/drawing/2014/main" id="{94704032-47D0-6DA3-FEE0-200FFBDF3F52}"/>
                    </a:ext>
                  </a:extLst>
                </p:cNvPr>
                <p:cNvSpPr>
                  <a:spLocks/>
                </p:cNvSpPr>
                <p:nvPr/>
              </p:nvSpPr>
              <p:spPr bwMode="auto">
                <a:xfrm>
                  <a:off x="1677" y="2646"/>
                  <a:ext cx="110" cy="99"/>
                </a:xfrm>
                <a:custGeom>
                  <a:avLst/>
                  <a:gdLst>
                    <a:gd name="T0" fmla="*/ 4 w 326"/>
                    <a:gd name="T1" fmla="*/ 0 h 295"/>
                    <a:gd name="T2" fmla="*/ 5 w 326"/>
                    <a:gd name="T3" fmla="*/ 3 h 295"/>
                    <a:gd name="T4" fmla="*/ 2 w 326"/>
                    <a:gd name="T5" fmla="*/ 4 h 295"/>
                    <a:gd name="T6" fmla="*/ 0 w 326"/>
                    <a:gd name="T7" fmla="*/ 11 h 295"/>
                    <a:gd name="T8" fmla="*/ 5 w 326"/>
                    <a:gd name="T9" fmla="*/ 9 h 295"/>
                    <a:gd name="T10" fmla="*/ 10 w 326"/>
                    <a:gd name="T11" fmla="*/ 6 h 295"/>
                    <a:gd name="T12" fmla="*/ 5 w 326"/>
                    <a:gd name="T13" fmla="*/ 0 h 2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6" h="295">
                      <a:moveTo>
                        <a:pt x="118" y="0"/>
                      </a:moveTo>
                      <a:cubicBezTo>
                        <a:pt x="121" y="25"/>
                        <a:pt x="144" y="51"/>
                        <a:pt x="126" y="84"/>
                      </a:cubicBezTo>
                      <a:cubicBezTo>
                        <a:pt x="109" y="114"/>
                        <a:pt x="74" y="122"/>
                        <a:pt x="46" y="120"/>
                      </a:cubicBezTo>
                      <a:cubicBezTo>
                        <a:pt x="150" y="185"/>
                        <a:pt x="0" y="223"/>
                        <a:pt x="9" y="295"/>
                      </a:cubicBezTo>
                      <a:cubicBezTo>
                        <a:pt x="49" y="281"/>
                        <a:pt x="87" y="243"/>
                        <a:pt x="131" y="227"/>
                      </a:cubicBezTo>
                      <a:cubicBezTo>
                        <a:pt x="177" y="210"/>
                        <a:pt x="227" y="194"/>
                        <a:pt x="262" y="157"/>
                      </a:cubicBezTo>
                      <a:cubicBezTo>
                        <a:pt x="326" y="92"/>
                        <a:pt x="188" y="27"/>
                        <a:pt x="135" y="9"/>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95" name="Freeform 784">
                  <a:extLst>
                    <a:ext uri="{FF2B5EF4-FFF2-40B4-BE49-F238E27FC236}">
                      <a16:creationId xmlns:a16="http://schemas.microsoft.com/office/drawing/2014/main" id="{BCAFDD61-5576-297A-060F-F4C97D26285A}"/>
                    </a:ext>
                  </a:extLst>
                </p:cNvPr>
                <p:cNvSpPr>
                  <a:spLocks/>
                </p:cNvSpPr>
                <p:nvPr/>
              </p:nvSpPr>
              <p:spPr bwMode="auto">
                <a:xfrm>
                  <a:off x="1333" y="2692"/>
                  <a:ext cx="75" cy="59"/>
                </a:xfrm>
                <a:custGeom>
                  <a:avLst/>
                  <a:gdLst>
                    <a:gd name="T0" fmla="*/ 0 w 220"/>
                    <a:gd name="T1" fmla="*/ 1 h 176"/>
                    <a:gd name="T2" fmla="*/ 7 w 220"/>
                    <a:gd name="T3" fmla="*/ 2 h 176"/>
                    <a:gd name="T4" fmla="*/ 3 w 220"/>
                    <a:gd name="T5" fmla="*/ 7 h 176"/>
                    <a:gd name="T6" fmla="*/ 5 w 220"/>
                    <a:gd name="T7" fmla="*/ 3 h 176"/>
                    <a:gd name="T8" fmla="*/ 1 w 220"/>
                    <a:gd name="T9" fmla="*/ 0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 h="176">
                      <a:moveTo>
                        <a:pt x="0" y="29"/>
                      </a:moveTo>
                      <a:cubicBezTo>
                        <a:pt x="31" y="0"/>
                        <a:pt x="144" y="8"/>
                        <a:pt x="172" y="42"/>
                      </a:cubicBezTo>
                      <a:cubicBezTo>
                        <a:pt x="220" y="101"/>
                        <a:pt x="106" y="155"/>
                        <a:pt x="68" y="176"/>
                      </a:cubicBezTo>
                      <a:cubicBezTo>
                        <a:pt x="91" y="145"/>
                        <a:pt x="131" y="130"/>
                        <a:pt x="123" y="83"/>
                      </a:cubicBezTo>
                      <a:cubicBezTo>
                        <a:pt x="115" y="43"/>
                        <a:pt x="71" y="24"/>
                        <a:pt x="38" y="8"/>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96" name="Freeform 785">
                  <a:extLst>
                    <a:ext uri="{FF2B5EF4-FFF2-40B4-BE49-F238E27FC236}">
                      <a16:creationId xmlns:a16="http://schemas.microsoft.com/office/drawing/2014/main" id="{D763219D-C061-2D58-6C56-E0A2B672D078}"/>
                    </a:ext>
                  </a:extLst>
                </p:cNvPr>
                <p:cNvSpPr>
                  <a:spLocks/>
                </p:cNvSpPr>
                <p:nvPr/>
              </p:nvSpPr>
              <p:spPr bwMode="auto">
                <a:xfrm>
                  <a:off x="1792" y="2760"/>
                  <a:ext cx="97" cy="139"/>
                </a:xfrm>
                <a:custGeom>
                  <a:avLst/>
                  <a:gdLst>
                    <a:gd name="T0" fmla="*/ 1 w 287"/>
                    <a:gd name="T1" fmla="*/ 5 h 412"/>
                    <a:gd name="T2" fmla="*/ 3 w 287"/>
                    <a:gd name="T3" fmla="*/ 11 h 412"/>
                    <a:gd name="T4" fmla="*/ 5 w 287"/>
                    <a:gd name="T5" fmla="*/ 16 h 412"/>
                    <a:gd name="T6" fmla="*/ 7 w 287"/>
                    <a:gd name="T7" fmla="*/ 16 h 412"/>
                    <a:gd name="T8" fmla="*/ 6 w 287"/>
                    <a:gd name="T9" fmla="*/ 11 h 412"/>
                    <a:gd name="T10" fmla="*/ 9 w 287"/>
                    <a:gd name="T11" fmla="*/ 7 h 412"/>
                    <a:gd name="T12" fmla="*/ 11 w 287"/>
                    <a:gd name="T13" fmla="*/ 3 h 412"/>
                    <a:gd name="T14" fmla="*/ 7 w 287"/>
                    <a:gd name="T15" fmla="*/ 0 h 412"/>
                    <a:gd name="T16" fmla="*/ 3 w 287"/>
                    <a:gd name="T17" fmla="*/ 6 h 4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7" h="412">
                      <a:moveTo>
                        <a:pt x="20" y="143"/>
                      </a:moveTo>
                      <a:cubicBezTo>
                        <a:pt x="0" y="186"/>
                        <a:pt x="64" y="238"/>
                        <a:pt x="80" y="281"/>
                      </a:cubicBezTo>
                      <a:cubicBezTo>
                        <a:pt x="96" y="328"/>
                        <a:pt x="125" y="365"/>
                        <a:pt x="143" y="412"/>
                      </a:cubicBezTo>
                      <a:cubicBezTo>
                        <a:pt x="154" y="407"/>
                        <a:pt x="165" y="405"/>
                        <a:pt x="177" y="401"/>
                      </a:cubicBezTo>
                      <a:cubicBezTo>
                        <a:pt x="143" y="387"/>
                        <a:pt x="151" y="320"/>
                        <a:pt x="160" y="290"/>
                      </a:cubicBezTo>
                      <a:cubicBezTo>
                        <a:pt x="174" y="239"/>
                        <a:pt x="210" y="231"/>
                        <a:pt x="244" y="194"/>
                      </a:cubicBezTo>
                      <a:cubicBezTo>
                        <a:pt x="273" y="162"/>
                        <a:pt x="287" y="118"/>
                        <a:pt x="281" y="75"/>
                      </a:cubicBezTo>
                      <a:cubicBezTo>
                        <a:pt x="272" y="15"/>
                        <a:pt x="228" y="11"/>
                        <a:pt x="181" y="0"/>
                      </a:cubicBezTo>
                      <a:cubicBezTo>
                        <a:pt x="222" y="86"/>
                        <a:pt x="150" y="147"/>
                        <a:pt x="75" y="159"/>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97" name="Freeform 786">
                  <a:extLst>
                    <a:ext uri="{FF2B5EF4-FFF2-40B4-BE49-F238E27FC236}">
                      <a16:creationId xmlns:a16="http://schemas.microsoft.com/office/drawing/2014/main" id="{05935DC3-B64F-3F67-00E6-64F558FE3D95}"/>
                    </a:ext>
                  </a:extLst>
                </p:cNvPr>
                <p:cNvSpPr>
                  <a:spLocks/>
                </p:cNvSpPr>
                <p:nvPr/>
              </p:nvSpPr>
              <p:spPr bwMode="auto">
                <a:xfrm>
                  <a:off x="1667" y="2837"/>
                  <a:ext cx="80" cy="51"/>
                </a:xfrm>
                <a:custGeom>
                  <a:avLst/>
                  <a:gdLst>
                    <a:gd name="T0" fmla="*/ 8 w 236"/>
                    <a:gd name="T1" fmla="*/ 0 h 153"/>
                    <a:gd name="T2" fmla="*/ 2 w 236"/>
                    <a:gd name="T3" fmla="*/ 2 h 153"/>
                    <a:gd name="T4" fmla="*/ 5 w 236"/>
                    <a:gd name="T5" fmla="*/ 5 h 153"/>
                    <a:gd name="T6" fmla="*/ 5 w 236"/>
                    <a:gd name="T7" fmla="*/ 5 h 153"/>
                    <a:gd name="T8" fmla="*/ 9 w 236"/>
                    <a:gd name="T9" fmla="*/ 0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 h="153">
                      <a:moveTo>
                        <a:pt x="206" y="0"/>
                      </a:moveTo>
                      <a:cubicBezTo>
                        <a:pt x="163" y="25"/>
                        <a:pt x="102" y="18"/>
                        <a:pt x="59" y="53"/>
                      </a:cubicBezTo>
                      <a:cubicBezTo>
                        <a:pt x="0" y="102"/>
                        <a:pt x="82" y="153"/>
                        <a:pt x="135" y="126"/>
                      </a:cubicBezTo>
                      <a:cubicBezTo>
                        <a:pt x="138" y="126"/>
                        <a:pt x="138" y="126"/>
                        <a:pt x="135" y="126"/>
                      </a:cubicBezTo>
                      <a:cubicBezTo>
                        <a:pt x="55" y="75"/>
                        <a:pt x="203" y="17"/>
                        <a:pt x="236" y="4"/>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98" name="Freeform 787">
                  <a:extLst>
                    <a:ext uri="{FF2B5EF4-FFF2-40B4-BE49-F238E27FC236}">
                      <a16:creationId xmlns:a16="http://schemas.microsoft.com/office/drawing/2014/main" id="{2E72AFC3-ED24-DEA3-C0F9-E30D86E79D49}"/>
                    </a:ext>
                  </a:extLst>
                </p:cNvPr>
                <p:cNvSpPr>
                  <a:spLocks/>
                </p:cNvSpPr>
                <p:nvPr/>
              </p:nvSpPr>
              <p:spPr bwMode="auto">
                <a:xfrm>
                  <a:off x="1861" y="2754"/>
                  <a:ext cx="148" cy="107"/>
                </a:xfrm>
                <a:custGeom>
                  <a:avLst/>
                  <a:gdLst>
                    <a:gd name="T0" fmla="*/ 0 w 437"/>
                    <a:gd name="T1" fmla="*/ 1 h 316"/>
                    <a:gd name="T2" fmla="*/ 6 w 437"/>
                    <a:gd name="T3" fmla="*/ 2 h 316"/>
                    <a:gd name="T4" fmla="*/ 9 w 437"/>
                    <a:gd name="T5" fmla="*/ 6 h 316"/>
                    <a:gd name="T6" fmla="*/ 15 w 437"/>
                    <a:gd name="T7" fmla="*/ 7 h 316"/>
                    <a:gd name="T8" fmla="*/ 15 w 437"/>
                    <a:gd name="T9" fmla="*/ 12 h 316"/>
                    <a:gd name="T10" fmla="*/ 8 w 437"/>
                    <a:gd name="T11" fmla="*/ 8 h 316"/>
                    <a:gd name="T12" fmla="*/ 5 w 437"/>
                    <a:gd name="T13" fmla="*/ 6 h 316"/>
                    <a:gd name="T14" fmla="*/ 1 w 437"/>
                    <a:gd name="T15" fmla="*/ 5 h 3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 h="316">
                      <a:moveTo>
                        <a:pt x="0" y="26"/>
                      </a:moveTo>
                      <a:cubicBezTo>
                        <a:pt x="34" y="0"/>
                        <a:pt x="111" y="19"/>
                        <a:pt x="144" y="41"/>
                      </a:cubicBezTo>
                      <a:cubicBezTo>
                        <a:pt x="184" y="68"/>
                        <a:pt x="190" y="131"/>
                        <a:pt x="240" y="151"/>
                      </a:cubicBezTo>
                      <a:cubicBezTo>
                        <a:pt x="284" y="168"/>
                        <a:pt x="352" y="149"/>
                        <a:pt x="391" y="180"/>
                      </a:cubicBezTo>
                      <a:cubicBezTo>
                        <a:pt x="437" y="216"/>
                        <a:pt x="412" y="282"/>
                        <a:pt x="380" y="316"/>
                      </a:cubicBezTo>
                      <a:cubicBezTo>
                        <a:pt x="435" y="195"/>
                        <a:pt x="282" y="226"/>
                        <a:pt x="219" y="219"/>
                      </a:cubicBezTo>
                      <a:cubicBezTo>
                        <a:pt x="176" y="215"/>
                        <a:pt x="158" y="193"/>
                        <a:pt x="127" y="164"/>
                      </a:cubicBezTo>
                      <a:cubicBezTo>
                        <a:pt x="90" y="128"/>
                        <a:pt x="69" y="145"/>
                        <a:pt x="33" y="135"/>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2094" name="Group 788">
                <a:extLst>
                  <a:ext uri="{FF2B5EF4-FFF2-40B4-BE49-F238E27FC236}">
                    <a16:creationId xmlns:a16="http://schemas.microsoft.com/office/drawing/2014/main" id="{BA68C470-0050-3946-2F9E-374C0B9EAA89}"/>
                  </a:ext>
                </a:extLst>
              </p:cNvPr>
              <p:cNvGrpSpPr>
                <a:grpSpLocks/>
              </p:cNvGrpSpPr>
              <p:nvPr/>
            </p:nvGrpSpPr>
            <p:grpSpPr bwMode="auto">
              <a:xfrm>
                <a:off x="117" y="1296"/>
                <a:ext cx="2038" cy="2293"/>
                <a:chOff x="117" y="1296"/>
                <a:chExt cx="2038" cy="2293"/>
              </a:xfrm>
            </p:grpSpPr>
            <p:sp>
              <p:nvSpPr>
                <p:cNvPr id="2399" name="Freeform 789">
                  <a:extLst>
                    <a:ext uri="{FF2B5EF4-FFF2-40B4-BE49-F238E27FC236}">
                      <a16:creationId xmlns:a16="http://schemas.microsoft.com/office/drawing/2014/main" id="{986B29E0-2698-EF0E-8D2D-220E97ADDDBD}"/>
                    </a:ext>
                  </a:extLst>
                </p:cNvPr>
                <p:cNvSpPr>
                  <a:spLocks/>
                </p:cNvSpPr>
                <p:nvPr/>
              </p:nvSpPr>
              <p:spPr bwMode="auto">
                <a:xfrm>
                  <a:off x="1849" y="2918"/>
                  <a:ext cx="189" cy="86"/>
                </a:xfrm>
                <a:custGeom>
                  <a:avLst/>
                  <a:gdLst>
                    <a:gd name="T0" fmla="*/ 6 w 559"/>
                    <a:gd name="T1" fmla="*/ 2 h 255"/>
                    <a:gd name="T2" fmla="*/ 0 w 559"/>
                    <a:gd name="T3" fmla="*/ 8 h 255"/>
                    <a:gd name="T4" fmla="*/ 8 w 559"/>
                    <a:gd name="T5" fmla="*/ 6 h 255"/>
                    <a:gd name="T6" fmla="*/ 9 w 559"/>
                    <a:gd name="T7" fmla="*/ 6 h 255"/>
                    <a:gd name="T8" fmla="*/ 11 w 559"/>
                    <a:gd name="T9" fmla="*/ 6 h 255"/>
                    <a:gd name="T10" fmla="*/ 15 w 559"/>
                    <a:gd name="T11" fmla="*/ 8 h 255"/>
                    <a:gd name="T12" fmla="*/ 19 w 559"/>
                    <a:gd name="T13" fmla="*/ 10 h 255"/>
                    <a:gd name="T14" fmla="*/ 16 w 559"/>
                    <a:gd name="T15" fmla="*/ 3 h 255"/>
                    <a:gd name="T16" fmla="*/ 13 w 559"/>
                    <a:gd name="T17" fmla="*/ 1 h 255"/>
                    <a:gd name="T18" fmla="*/ 9 w 559"/>
                    <a:gd name="T19" fmla="*/ 1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9" h="255">
                      <a:moveTo>
                        <a:pt x="169" y="66"/>
                      </a:moveTo>
                      <a:cubicBezTo>
                        <a:pt x="97" y="106"/>
                        <a:pt x="0" y="115"/>
                        <a:pt x="6" y="222"/>
                      </a:cubicBezTo>
                      <a:cubicBezTo>
                        <a:pt x="48" y="163"/>
                        <a:pt x="138" y="126"/>
                        <a:pt x="212" y="153"/>
                      </a:cubicBezTo>
                      <a:cubicBezTo>
                        <a:pt x="237" y="163"/>
                        <a:pt x="219" y="170"/>
                        <a:pt x="246" y="167"/>
                      </a:cubicBezTo>
                      <a:cubicBezTo>
                        <a:pt x="264" y="165"/>
                        <a:pt x="275" y="148"/>
                        <a:pt x="300" y="150"/>
                      </a:cubicBezTo>
                      <a:cubicBezTo>
                        <a:pt x="329" y="154"/>
                        <a:pt x="359" y="177"/>
                        <a:pt x="375" y="201"/>
                      </a:cubicBezTo>
                      <a:cubicBezTo>
                        <a:pt x="373" y="140"/>
                        <a:pt x="533" y="168"/>
                        <a:pt x="490" y="255"/>
                      </a:cubicBezTo>
                      <a:cubicBezTo>
                        <a:pt x="559" y="229"/>
                        <a:pt x="452" y="108"/>
                        <a:pt x="422" y="83"/>
                      </a:cubicBezTo>
                      <a:cubicBezTo>
                        <a:pt x="396" y="62"/>
                        <a:pt x="367" y="43"/>
                        <a:pt x="338" y="27"/>
                      </a:cubicBezTo>
                      <a:cubicBezTo>
                        <a:pt x="295" y="4"/>
                        <a:pt x="275" y="0"/>
                        <a:pt x="232" y="28"/>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00" name="Freeform 790">
                  <a:extLst>
                    <a:ext uri="{FF2B5EF4-FFF2-40B4-BE49-F238E27FC236}">
                      <a16:creationId xmlns:a16="http://schemas.microsoft.com/office/drawing/2014/main" id="{CF16415C-A604-21EE-BE65-18FA8860463A}"/>
                    </a:ext>
                  </a:extLst>
                </p:cNvPr>
                <p:cNvSpPr>
                  <a:spLocks/>
                </p:cNvSpPr>
                <p:nvPr/>
              </p:nvSpPr>
              <p:spPr bwMode="auto">
                <a:xfrm>
                  <a:off x="1854" y="2951"/>
                  <a:ext cx="96" cy="96"/>
                </a:xfrm>
                <a:custGeom>
                  <a:avLst/>
                  <a:gdLst>
                    <a:gd name="T0" fmla="*/ 11 w 285"/>
                    <a:gd name="T1" fmla="*/ 1 h 284"/>
                    <a:gd name="T2" fmla="*/ 8 w 285"/>
                    <a:gd name="T3" fmla="*/ 5 h 284"/>
                    <a:gd name="T4" fmla="*/ 9 w 285"/>
                    <a:gd name="T5" fmla="*/ 8 h 284"/>
                    <a:gd name="T6" fmla="*/ 11 w 285"/>
                    <a:gd name="T7" fmla="*/ 11 h 284"/>
                    <a:gd name="T8" fmla="*/ 6 w 285"/>
                    <a:gd name="T9" fmla="*/ 6 h 284"/>
                    <a:gd name="T10" fmla="*/ 0 w 285"/>
                    <a:gd name="T11" fmla="*/ 4 h 284"/>
                    <a:gd name="T12" fmla="*/ 4 w 285"/>
                    <a:gd name="T13" fmla="*/ 1 h 284"/>
                    <a:gd name="T14" fmla="*/ 9 w 285"/>
                    <a:gd name="T15" fmla="*/ 0 h 2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5" h="284">
                      <a:moveTo>
                        <a:pt x="285" y="38"/>
                      </a:moveTo>
                      <a:cubicBezTo>
                        <a:pt x="243" y="63"/>
                        <a:pt x="210" y="83"/>
                        <a:pt x="222" y="139"/>
                      </a:cubicBezTo>
                      <a:cubicBezTo>
                        <a:pt x="226" y="161"/>
                        <a:pt x="235" y="194"/>
                        <a:pt x="244" y="214"/>
                      </a:cubicBezTo>
                      <a:cubicBezTo>
                        <a:pt x="254" y="238"/>
                        <a:pt x="280" y="254"/>
                        <a:pt x="284" y="277"/>
                      </a:cubicBezTo>
                      <a:cubicBezTo>
                        <a:pt x="212" y="284"/>
                        <a:pt x="187" y="191"/>
                        <a:pt x="160" y="147"/>
                      </a:cubicBezTo>
                      <a:cubicBezTo>
                        <a:pt x="125" y="92"/>
                        <a:pt x="57" y="97"/>
                        <a:pt x="0" y="104"/>
                      </a:cubicBezTo>
                      <a:cubicBezTo>
                        <a:pt x="24" y="71"/>
                        <a:pt x="68" y="45"/>
                        <a:pt x="104" y="28"/>
                      </a:cubicBezTo>
                      <a:cubicBezTo>
                        <a:pt x="149" y="7"/>
                        <a:pt x="194" y="14"/>
                        <a:pt x="239" y="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01" name="Freeform 791">
                  <a:extLst>
                    <a:ext uri="{FF2B5EF4-FFF2-40B4-BE49-F238E27FC236}">
                      <a16:creationId xmlns:a16="http://schemas.microsoft.com/office/drawing/2014/main" id="{FA1A3568-141E-5937-7421-26425984A99D}"/>
                    </a:ext>
                  </a:extLst>
                </p:cNvPr>
                <p:cNvSpPr>
                  <a:spLocks/>
                </p:cNvSpPr>
                <p:nvPr/>
              </p:nvSpPr>
              <p:spPr bwMode="auto">
                <a:xfrm>
                  <a:off x="1627" y="3028"/>
                  <a:ext cx="107" cy="85"/>
                </a:xfrm>
                <a:custGeom>
                  <a:avLst/>
                  <a:gdLst>
                    <a:gd name="T0" fmla="*/ 10 w 315"/>
                    <a:gd name="T1" fmla="*/ 4 h 250"/>
                    <a:gd name="T2" fmla="*/ 7 w 315"/>
                    <a:gd name="T3" fmla="*/ 0 h 250"/>
                    <a:gd name="T4" fmla="*/ 4 w 315"/>
                    <a:gd name="T5" fmla="*/ 3 h 250"/>
                    <a:gd name="T6" fmla="*/ 2 w 315"/>
                    <a:gd name="T7" fmla="*/ 10 h 250"/>
                    <a:gd name="T8" fmla="*/ 6 w 315"/>
                    <a:gd name="T9" fmla="*/ 9 h 250"/>
                    <a:gd name="T10" fmla="*/ 6 w 315"/>
                    <a:gd name="T11" fmla="*/ 5 h 250"/>
                    <a:gd name="T12" fmla="*/ 12 w 315"/>
                    <a:gd name="T13" fmla="*/ 5 h 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5" h="250">
                      <a:moveTo>
                        <a:pt x="256" y="99"/>
                      </a:moveTo>
                      <a:cubicBezTo>
                        <a:pt x="215" y="82"/>
                        <a:pt x="197" y="40"/>
                        <a:pt x="189" y="0"/>
                      </a:cubicBezTo>
                      <a:cubicBezTo>
                        <a:pt x="168" y="26"/>
                        <a:pt x="139" y="55"/>
                        <a:pt x="109" y="71"/>
                      </a:cubicBezTo>
                      <a:cubicBezTo>
                        <a:pt x="158" y="139"/>
                        <a:pt x="0" y="183"/>
                        <a:pt x="48" y="249"/>
                      </a:cubicBezTo>
                      <a:cubicBezTo>
                        <a:pt x="85" y="213"/>
                        <a:pt x="125" y="235"/>
                        <a:pt x="164" y="219"/>
                      </a:cubicBezTo>
                      <a:cubicBezTo>
                        <a:pt x="117" y="250"/>
                        <a:pt x="131" y="145"/>
                        <a:pt x="167" y="128"/>
                      </a:cubicBezTo>
                      <a:cubicBezTo>
                        <a:pt x="211" y="107"/>
                        <a:pt x="276" y="140"/>
                        <a:pt x="315" y="124"/>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02" name="Freeform 792">
                  <a:extLst>
                    <a:ext uri="{FF2B5EF4-FFF2-40B4-BE49-F238E27FC236}">
                      <a16:creationId xmlns:a16="http://schemas.microsoft.com/office/drawing/2014/main" id="{241EE082-1284-9807-89C9-82E4DEBD4A87}"/>
                    </a:ext>
                  </a:extLst>
                </p:cNvPr>
                <p:cNvSpPr>
                  <a:spLocks/>
                </p:cNvSpPr>
                <p:nvPr/>
              </p:nvSpPr>
              <p:spPr bwMode="auto">
                <a:xfrm>
                  <a:off x="1138" y="3006"/>
                  <a:ext cx="82" cy="90"/>
                </a:xfrm>
                <a:custGeom>
                  <a:avLst/>
                  <a:gdLst>
                    <a:gd name="T0" fmla="*/ 0 w 243"/>
                    <a:gd name="T1" fmla="*/ 3 h 264"/>
                    <a:gd name="T2" fmla="*/ 3 w 243"/>
                    <a:gd name="T3" fmla="*/ 2 h 264"/>
                    <a:gd name="T4" fmla="*/ 5 w 243"/>
                    <a:gd name="T5" fmla="*/ 0 h 264"/>
                    <a:gd name="T6" fmla="*/ 9 w 243"/>
                    <a:gd name="T7" fmla="*/ 5 h 264"/>
                    <a:gd name="T8" fmla="*/ 4 w 243"/>
                    <a:gd name="T9" fmla="*/ 5 h 264"/>
                    <a:gd name="T10" fmla="*/ 4 w 243"/>
                    <a:gd name="T11" fmla="*/ 11 h 264"/>
                    <a:gd name="T12" fmla="*/ 0 w 243"/>
                    <a:gd name="T13" fmla="*/ 3 h 2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3" h="264">
                      <a:moveTo>
                        <a:pt x="11" y="79"/>
                      </a:moveTo>
                      <a:cubicBezTo>
                        <a:pt x="31" y="64"/>
                        <a:pt x="56" y="63"/>
                        <a:pt x="79" y="42"/>
                      </a:cubicBezTo>
                      <a:cubicBezTo>
                        <a:pt x="96" y="27"/>
                        <a:pt x="111" y="0"/>
                        <a:pt x="136" y="4"/>
                      </a:cubicBezTo>
                      <a:cubicBezTo>
                        <a:pt x="176" y="10"/>
                        <a:pt x="228" y="87"/>
                        <a:pt x="243" y="119"/>
                      </a:cubicBezTo>
                      <a:cubicBezTo>
                        <a:pt x="200" y="98"/>
                        <a:pt x="126" y="69"/>
                        <a:pt x="95" y="121"/>
                      </a:cubicBezTo>
                      <a:cubicBezTo>
                        <a:pt x="67" y="169"/>
                        <a:pt x="98" y="222"/>
                        <a:pt x="115" y="264"/>
                      </a:cubicBezTo>
                      <a:cubicBezTo>
                        <a:pt x="42" y="248"/>
                        <a:pt x="0" y="158"/>
                        <a:pt x="2" y="87"/>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03" name="Freeform 793">
                  <a:extLst>
                    <a:ext uri="{FF2B5EF4-FFF2-40B4-BE49-F238E27FC236}">
                      <a16:creationId xmlns:a16="http://schemas.microsoft.com/office/drawing/2014/main" id="{8DDF6173-51F5-082E-8B45-533ABF80A2EA}"/>
                    </a:ext>
                  </a:extLst>
                </p:cNvPr>
                <p:cNvSpPr>
                  <a:spLocks/>
                </p:cNvSpPr>
                <p:nvPr/>
              </p:nvSpPr>
              <p:spPr bwMode="auto">
                <a:xfrm>
                  <a:off x="1342" y="3014"/>
                  <a:ext cx="69" cy="46"/>
                </a:xfrm>
                <a:custGeom>
                  <a:avLst/>
                  <a:gdLst>
                    <a:gd name="T0" fmla="*/ 0 w 204"/>
                    <a:gd name="T1" fmla="*/ 2 h 136"/>
                    <a:gd name="T2" fmla="*/ 5 w 204"/>
                    <a:gd name="T3" fmla="*/ 5 h 136"/>
                    <a:gd name="T4" fmla="*/ 8 w 204"/>
                    <a:gd name="T5" fmla="*/ 0 h 136"/>
                    <a:gd name="T6" fmla="*/ 6 w 204"/>
                    <a:gd name="T7" fmla="*/ 1 h 136"/>
                    <a:gd name="T8" fmla="*/ 1 w 204"/>
                    <a:gd name="T9" fmla="*/ 2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 h="136">
                      <a:moveTo>
                        <a:pt x="0" y="65"/>
                      </a:moveTo>
                      <a:cubicBezTo>
                        <a:pt x="11" y="125"/>
                        <a:pt x="82" y="136"/>
                        <a:pt x="135" y="125"/>
                      </a:cubicBezTo>
                      <a:cubicBezTo>
                        <a:pt x="192" y="111"/>
                        <a:pt x="197" y="53"/>
                        <a:pt x="204" y="3"/>
                      </a:cubicBezTo>
                      <a:cubicBezTo>
                        <a:pt x="178" y="0"/>
                        <a:pt x="168" y="25"/>
                        <a:pt x="150" y="39"/>
                      </a:cubicBezTo>
                      <a:cubicBezTo>
                        <a:pt x="115" y="66"/>
                        <a:pt x="81" y="61"/>
                        <a:pt x="37" y="61"/>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04" name="Freeform 794">
                  <a:extLst>
                    <a:ext uri="{FF2B5EF4-FFF2-40B4-BE49-F238E27FC236}">
                      <a16:creationId xmlns:a16="http://schemas.microsoft.com/office/drawing/2014/main" id="{036D0A5A-29C4-6C9A-4CE3-86DE7917B32F}"/>
                    </a:ext>
                  </a:extLst>
                </p:cNvPr>
                <p:cNvSpPr>
                  <a:spLocks/>
                </p:cNvSpPr>
                <p:nvPr/>
              </p:nvSpPr>
              <p:spPr bwMode="auto">
                <a:xfrm>
                  <a:off x="523" y="3164"/>
                  <a:ext cx="65" cy="70"/>
                </a:xfrm>
                <a:custGeom>
                  <a:avLst/>
                  <a:gdLst>
                    <a:gd name="T0" fmla="*/ 2 w 192"/>
                    <a:gd name="T1" fmla="*/ 0 h 207"/>
                    <a:gd name="T2" fmla="*/ 6 w 192"/>
                    <a:gd name="T3" fmla="*/ 2 h 207"/>
                    <a:gd name="T4" fmla="*/ 7 w 192"/>
                    <a:gd name="T5" fmla="*/ 8 h 207"/>
                    <a:gd name="T6" fmla="*/ 2 w 192"/>
                    <a:gd name="T7" fmla="*/ 8 h 207"/>
                    <a:gd name="T8" fmla="*/ 3 w 192"/>
                    <a:gd name="T9" fmla="*/ 4 h 207"/>
                    <a:gd name="T10" fmla="*/ 0 w 192"/>
                    <a:gd name="T11" fmla="*/ 3 h 207"/>
                    <a:gd name="T12" fmla="*/ 2 w 192"/>
                    <a:gd name="T13" fmla="*/ 1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 h="207">
                      <a:moveTo>
                        <a:pt x="42" y="0"/>
                      </a:moveTo>
                      <a:cubicBezTo>
                        <a:pt x="80" y="5"/>
                        <a:pt x="142" y="15"/>
                        <a:pt x="161" y="59"/>
                      </a:cubicBezTo>
                      <a:cubicBezTo>
                        <a:pt x="182" y="107"/>
                        <a:pt x="151" y="160"/>
                        <a:pt x="192" y="203"/>
                      </a:cubicBezTo>
                      <a:cubicBezTo>
                        <a:pt x="144" y="202"/>
                        <a:pt x="105" y="200"/>
                        <a:pt x="56" y="207"/>
                      </a:cubicBezTo>
                      <a:cubicBezTo>
                        <a:pt x="93" y="182"/>
                        <a:pt x="116" y="147"/>
                        <a:pt x="93" y="101"/>
                      </a:cubicBezTo>
                      <a:cubicBezTo>
                        <a:pt x="71" y="58"/>
                        <a:pt x="39" y="75"/>
                        <a:pt x="0" y="84"/>
                      </a:cubicBezTo>
                      <a:cubicBezTo>
                        <a:pt x="14" y="62"/>
                        <a:pt x="47" y="46"/>
                        <a:pt x="46" y="17"/>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05" name="Freeform 795">
                  <a:extLst>
                    <a:ext uri="{FF2B5EF4-FFF2-40B4-BE49-F238E27FC236}">
                      <a16:creationId xmlns:a16="http://schemas.microsoft.com/office/drawing/2014/main" id="{7E2F6BD0-B2A8-076D-7569-307BF5772773}"/>
                    </a:ext>
                  </a:extLst>
                </p:cNvPr>
                <p:cNvSpPr>
                  <a:spLocks/>
                </p:cNvSpPr>
                <p:nvPr/>
              </p:nvSpPr>
              <p:spPr bwMode="auto">
                <a:xfrm>
                  <a:off x="485" y="3035"/>
                  <a:ext cx="82" cy="53"/>
                </a:xfrm>
                <a:custGeom>
                  <a:avLst/>
                  <a:gdLst>
                    <a:gd name="T0" fmla="*/ 1 w 243"/>
                    <a:gd name="T1" fmla="*/ 0 h 158"/>
                    <a:gd name="T2" fmla="*/ 0 w 243"/>
                    <a:gd name="T3" fmla="*/ 4 h 158"/>
                    <a:gd name="T4" fmla="*/ 0 w 243"/>
                    <a:gd name="T5" fmla="*/ 4 h 158"/>
                    <a:gd name="T6" fmla="*/ 4 w 243"/>
                    <a:gd name="T7" fmla="*/ 6 h 158"/>
                    <a:gd name="T8" fmla="*/ 5 w 243"/>
                    <a:gd name="T9" fmla="*/ 3 h 158"/>
                    <a:gd name="T10" fmla="*/ 7 w 243"/>
                    <a:gd name="T11" fmla="*/ 5 h 158"/>
                    <a:gd name="T12" fmla="*/ 9 w 243"/>
                    <a:gd name="T13" fmla="*/ 6 h 158"/>
                    <a:gd name="T14" fmla="*/ 7 w 243"/>
                    <a:gd name="T15" fmla="*/ 2 h 158"/>
                    <a:gd name="T16" fmla="*/ 5 w 243"/>
                    <a:gd name="T17" fmla="*/ 1 h 158"/>
                    <a:gd name="T18" fmla="*/ 3 w 243"/>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3" h="158">
                      <a:moveTo>
                        <a:pt x="40" y="13"/>
                      </a:moveTo>
                      <a:cubicBezTo>
                        <a:pt x="4" y="24"/>
                        <a:pt x="3" y="78"/>
                        <a:pt x="0" y="110"/>
                      </a:cubicBezTo>
                      <a:cubicBezTo>
                        <a:pt x="1" y="111"/>
                        <a:pt x="2" y="112"/>
                        <a:pt x="3" y="113"/>
                      </a:cubicBezTo>
                      <a:cubicBezTo>
                        <a:pt x="40" y="103"/>
                        <a:pt x="88" y="137"/>
                        <a:pt x="119" y="158"/>
                      </a:cubicBezTo>
                      <a:cubicBezTo>
                        <a:pt x="85" y="134"/>
                        <a:pt x="55" y="65"/>
                        <a:pt x="124" y="77"/>
                      </a:cubicBezTo>
                      <a:cubicBezTo>
                        <a:pt x="148" y="81"/>
                        <a:pt x="165" y="110"/>
                        <a:pt x="185" y="122"/>
                      </a:cubicBezTo>
                      <a:cubicBezTo>
                        <a:pt x="204" y="135"/>
                        <a:pt x="223" y="138"/>
                        <a:pt x="243" y="150"/>
                      </a:cubicBezTo>
                      <a:cubicBezTo>
                        <a:pt x="209" y="125"/>
                        <a:pt x="195" y="87"/>
                        <a:pt x="172" y="54"/>
                      </a:cubicBezTo>
                      <a:cubicBezTo>
                        <a:pt x="161" y="38"/>
                        <a:pt x="155" y="27"/>
                        <a:pt x="136" y="18"/>
                      </a:cubicBezTo>
                      <a:cubicBezTo>
                        <a:pt x="117" y="9"/>
                        <a:pt x="98" y="18"/>
                        <a:pt x="83" y="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06" name="Freeform 796">
                  <a:extLst>
                    <a:ext uri="{FF2B5EF4-FFF2-40B4-BE49-F238E27FC236}">
                      <a16:creationId xmlns:a16="http://schemas.microsoft.com/office/drawing/2014/main" id="{31D0D467-61F5-1D44-BD61-12E8C65D2844}"/>
                    </a:ext>
                  </a:extLst>
                </p:cNvPr>
                <p:cNvSpPr>
                  <a:spLocks/>
                </p:cNvSpPr>
                <p:nvPr/>
              </p:nvSpPr>
              <p:spPr bwMode="auto">
                <a:xfrm>
                  <a:off x="479" y="2840"/>
                  <a:ext cx="78" cy="100"/>
                </a:xfrm>
                <a:custGeom>
                  <a:avLst/>
                  <a:gdLst>
                    <a:gd name="T0" fmla="*/ 0 w 230"/>
                    <a:gd name="T1" fmla="*/ 0 h 296"/>
                    <a:gd name="T2" fmla="*/ 6 w 230"/>
                    <a:gd name="T3" fmla="*/ 3 h 296"/>
                    <a:gd name="T4" fmla="*/ 7 w 230"/>
                    <a:gd name="T5" fmla="*/ 6 h 296"/>
                    <a:gd name="T6" fmla="*/ 9 w 230"/>
                    <a:gd name="T7" fmla="*/ 9 h 296"/>
                    <a:gd name="T8" fmla="*/ 5 w 230"/>
                    <a:gd name="T9" fmla="*/ 11 h 296"/>
                    <a:gd name="T10" fmla="*/ 5 w 230"/>
                    <a:gd name="T11" fmla="*/ 5 h 296"/>
                    <a:gd name="T12" fmla="*/ 1 w 230"/>
                    <a:gd name="T13" fmla="*/ 1 h 2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0" h="296">
                      <a:moveTo>
                        <a:pt x="0" y="11"/>
                      </a:moveTo>
                      <a:cubicBezTo>
                        <a:pt x="63" y="0"/>
                        <a:pt x="128" y="10"/>
                        <a:pt x="147" y="74"/>
                      </a:cubicBezTo>
                      <a:cubicBezTo>
                        <a:pt x="156" y="104"/>
                        <a:pt x="158" y="139"/>
                        <a:pt x="173" y="167"/>
                      </a:cubicBezTo>
                      <a:cubicBezTo>
                        <a:pt x="188" y="194"/>
                        <a:pt x="223" y="212"/>
                        <a:pt x="230" y="241"/>
                      </a:cubicBezTo>
                      <a:cubicBezTo>
                        <a:pt x="201" y="257"/>
                        <a:pt x="162" y="263"/>
                        <a:pt x="142" y="296"/>
                      </a:cubicBezTo>
                      <a:cubicBezTo>
                        <a:pt x="154" y="253"/>
                        <a:pt x="126" y="188"/>
                        <a:pt x="122" y="141"/>
                      </a:cubicBezTo>
                      <a:cubicBezTo>
                        <a:pt x="115" y="77"/>
                        <a:pt x="95" y="40"/>
                        <a:pt x="33" y="15"/>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07" name="Freeform 797">
                  <a:extLst>
                    <a:ext uri="{FF2B5EF4-FFF2-40B4-BE49-F238E27FC236}">
                      <a16:creationId xmlns:a16="http://schemas.microsoft.com/office/drawing/2014/main" id="{13F99F16-355E-0127-3DEF-F1954CA29107}"/>
                    </a:ext>
                  </a:extLst>
                </p:cNvPr>
                <p:cNvSpPr>
                  <a:spLocks/>
                </p:cNvSpPr>
                <p:nvPr/>
              </p:nvSpPr>
              <p:spPr bwMode="auto">
                <a:xfrm>
                  <a:off x="519" y="2650"/>
                  <a:ext cx="71" cy="64"/>
                </a:xfrm>
                <a:custGeom>
                  <a:avLst/>
                  <a:gdLst>
                    <a:gd name="T0" fmla="*/ 3 w 211"/>
                    <a:gd name="T1" fmla="*/ 0 h 188"/>
                    <a:gd name="T2" fmla="*/ 6 w 211"/>
                    <a:gd name="T3" fmla="*/ 7 h 188"/>
                    <a:gd name="T4" fmla="*/ 8 w 211"/>
                    <a:gd name="T5" fmla="*/ 4 h 188"/>
                    <a:gd name="T6" fmla="*/ 3 w 211"/>
                    <a:gd name="T7" fmla="*/ 1 h 1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188">
                      <a:moveTo>
                        <a:pt x="75" y="0"/>
                      </a:moveTo>
                      <a:cubicBezTo>
                        <a:pt x="0" y="57"/>
                        <a:pt x="130" y="141"/>
                        <a:pt x="160" y="188"/>
                      </a:cubicBezTo>
                      <a:cubicBezTo>
                        <a:pt x="116" y="120"/>
                        <a:pt x="194" y="150"/>
                        <a:pt x="211" y="113"/>
                      </a:cubicBezTo>
                      <a:cubicBezTo>
                        <a:pt x="173" y="89"/>
                        <a:pt x="111" y="79"/>
                        <a:pt x="84" y="34"/>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08" name="Freeform 798">
                  <a:extLst>
                    <a:ext uri="{FF2B5EF4-FFF2-40B4-BE49-F238E27FC236}">
                      <a16:creationId xmlns:a16="http://schemas.microsoft.com/office/drawing/2014/main" id="{96A1B49A-D2E6-E687-4EA3-71168B8394C3}"/>
                    </a:ext>
                  </a:extLst>
                </p:cNvPr>
                <p:cNvSpPr>
                  <a:spLocks/>
                </p:cNvSpPr>
                <p:nvPr/>
              </p:nvSpPr>
              <p:spPr bwMode="auto">
                <a:xfrm>
                  <a:off x="588" y="2552"/>
                  <a:ext cx="55" cy="72"/>
                </a:xfrm>
                <a:custGeom>
                  <a:avLst/>
                  <a:gdLst>
                    <a:gd name="T0" fmla="*/ 0 w 161"/>
                    <a:gd name="T1" fmla="*/ 4 h 215"/>
                    <a:gd name="T2" fmla="*/ 1 w 161"/>
                    <a:gd name="T3" fmla="*/ 8 h 215"/>
                    <a:gd name="T4" fmla="*/ 5 w 161"/>
                    <a:gd name="T5" fmla="*/ 5 h 215"/>
                    <a:gd name="T6" fmla="*/ 6 w 161"/>
                    <a:gd name="T7" fmla="*/ 0 h 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1" h="215">
                      <a:moveTo>
                        <a:pt x="13" y="110"/>
                      </a:moveTo>
                      <a:cubicBezTo>
                        <a:pt x="0" y="140"/>
                        <a:pt x="31" y="185"/>
                        <a:pt x="25" y="215"/>
                      </a:cubicBezTo>
                      <a:cubicBezTo>
                        <a:pt x="39" y="183"/>
                        <a:pt x="97" y="85"/>
                        <a:pt x="139" y="131"/>
                      </a:cubicBezTo>
                      <a:cubicBezTo>
                        <a:pt x="129" y="89"/>
                        <a:pt x="132" y="35"/>
                        <a:pt x="161" y="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09" name="Freeform 799">
                  <a:extLst>
                    <a:ext uri="{FF2B5EF4-FFF2-40B4-BE49-F238E27FC236}">
                      <a16:creationId xmlns:a16="http://schemas.microsoft.com/office/drawing/2014/main" id="{DE97C657-C2D8-2758-8D58-04DB9D7D0430}"/>
                    </a:ext>
                  </a:extLst>
                </p:cNvPr>
                <p:cNvSpPr>
                  <a:spLocks/>
                </p:cNvSpPr>
                <p:nvPr/>
              </p:nvSpPr>
              <p:spPr bwMode="auto">
                <a:xfrm>
                  <a:off x="636" y="2713"/>
                  <a:ext cx="85" cy="67"/>
                </a:xfrm>
                <a:custGeom>
                  <a:avLst/>
                  <a:gdLst>
                    <a:gd name="T0" fmla="*/ 1 w 252"/>
                    <a:gd name="T1" fmla="*/ 3 h 197"/>
                    <a:gd name="T2" fmla="*/ 4 w 252"/>
                    <a:gd name="T3" fmla="*/ 8 h 197"/>
                    <a:gd name="T4" fmla="*/ 10 w 252"/>
                    <a:gd name="T5" fmla="*/ 4 h 197"/>
                    <a:gd name="T6" fmla="*/ 7 w 252"/>
                    <a:gd name="T7" fmla="*/ 0 h 197"/>
                    <a:gd name="T8" fmla="*/ 5 w 252"/>
                    <a:gd name="T9" fmla="*/ 4 h 197"/>
                    <a:gd name="T10" fmla="*/ 2 w 252"/>
                    <a:gd name="T11" fmla="*/ 3 h 197"/>
                    <a:gd name="T12" fmla="*/ 0 w 252"/>
                    <a:gd name="T13" fmla="*/ 2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 h="197">
                      <a:moveTo>
                        <a:pt x="25" y="70"/>
                      </a:moveTo>
                      <a:cubicBezTo>
                        <a:pt x="45" y="110"/>
                        <a:pt x="77" y="165"/>
                        <a:pt x="109" y="197"/>
                      </a:cubicBezTo>
                      <a:cubicBezTo>
                        <a:pt x="149" y="160"/>
                        <a:pt x="201" y="130"/>
                        <a:pt x="252" y="116"/>
                      </a:cubicBezTo>
                      <a:cubicBezTo>
                        <a:pt x="242" y="75"/>
                        <a:pt x="194" y="41"/>
                        <a:pt x="176" y="0"/>
                      </a:cubicBezTo>
                      <a:cubicBezTo>
                        <a:pt x="206" y="47"/>
                        <a:pt x="188" y="107"/>
                        <a:pt x="130" y="112"/>
                      </a:cubicBezTo>
                      <a:cubicBezTo>
                        <a:pt x="102" y="114"/>
                        <a:pt x="90" y="101"/>
                        <a:pt x="64" y="86"/>
                      </a:cubicBezTo>
                      <a:cubicBezTo>
                        <a:pt x="45" y="75"/>
                        <a:pt x="11" y="63"/>
                        <a:pt x="0" y="57"/>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10" name="Freeform 800">
                  <a:extLst>
                    <a:ext uri="{FF2B5EF4-FFF2-40B4-BE49-F238E27FC236}">
                      <a16:creationId xmlns:a16="http://schemas.microsoft.com/office/drawing/2014/main" id="{EF0AE575-4C82-C9F6-1309-96B0FC342A48}"/>
                    </a:ext>
                  </a:extLst>
                </p:cNvPr>
                <p:cNvSpPr>
                  <a:spLocks/>
                </p:cNvSpPr>
                <p:nvPr/>
              </p:nvSpPr>
              <p:spPr bwMode="auto">
                <a:xfrm>
                  <a:off x="762" y="2297"/>
                  <a:ext cx="61" cy="88"/>
                </a:xfrm>
                <a:custGeom>
                  <a:avLst/>
                  <a:gdLst>
                    <a:gd name="T0" fmla="*/ 0 w 178"/>
                    <a:gd name="T1" fmla="*/ 6 h 260"/>
                    <a:gd name="T2" fmla="*/ 5 w 178"/>
                    <a:gd name="T3" fmla="*/ 8 h 260"/>
                    <a:gd name="T4" fmla="*/ 6 w 178"/>
                    <a:gd name="T5" fmla="*/ 5 h 260"/>
                    <a:gd name="T6" fmla="*/ 5 w 178"/>
                    <a:gd name="T7" fmla="*/ 0 h 260"/>
                    <a:gd name="T8" fmla="*/ 4 w 178"/>
                    <a:gd name="T9" fmla="*/ 4 h 260"/>
                    <a:gd name="T10" fmla="*/ 0 w 178"/>
                    <a:gd name="T11" fmla="*/ 6 h 2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 h="260">
                      <a:moveTo>
                        <a:pt x="0" y="147"/>
                      </a:moveTo>
                      <a:cubicBezTo>
                        <a:pt x="68" y="130"/>
                        <a:pt x="66" y="260"/>
                        <a:pt x="138" y="209"/>
                      </a:cubicBezTo>
                      <a:cubicBezTo>
                        <a:pt x="178" y="181"/>
                        <a:pt x="160" y="163"/>
                        <a:pt x="150" y="123"/>
                      </a:cubicBezTo>
                      <a:cubicBezTo>
                        <a:pt x="141" y="83"/>
                        <a:pt x="145" y="39"/>
                        <a:pt x="134" y="0"/>
                      </a:cubicBezTo>
                      <a:cubicBezTo>
                        <a:pt x="110" y="24"/>
                        <a:pt x="122" y="74"/>
                        <a:pt x="109" y="105"/>
                      </a:cubicBezTo>
                      <a:cubicBezTo>
                        <a:pt x="88" y="153"/>
                        <a:pt x="47" y="133"/>
                        <a:pt x="4" y="155"/>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11" name="Freeform 801">
                  <a:extLst>
                    <a:ext uri="{FF2B5EF4-FFF2-40B4-BE49-F238E27FC236}">
                      <a16:creationId xmlns:a16="http://schemas.microsoft.com/office/drawing/2014/main" id="{6D91AF21-019A-4C3A-F9B3-503861EE6EF1}"/>
                    </a:ext>
                  </a:extLst>
                </p:cNvPr>
                <p:cNvSpPr>
                  <a:spLocks/>
                </p:cNvSpPr>
                <p:nvPr/>
              </p:nvSpPr>
              <p:spPr bwMode="auto">
                <a:xfrm>
                  <a:off x="1055" y="2314"/>
                  <a:ext cx="65" cy="178"/>
                </a:xfrm>
                <a:custGeom>
                  <a:avLst/>
                  <a:gdLst>
                    <a:gd name="T0" fmla="*/ 3 w 192"/>
                    <a:gd name="T1" fmla="*/ 0 h 527"/>
                    <a:gd name="T2" fmla="*/ 0 w 192"/>
                    <a:gd name="T3" fmla="*/ 9 h 527"/>
                    <a:gd name="T4" fmla="*/ 1 w 192"/>
                    <a:gd name="T5" fmla="*/ 15 h 527"/>
                    <a:gd name="T6" fmla="*/ 2 w 192"/>
                    <a:gd name="T7" fmla="*/ 20 h 527"/>
                    <a:gd name="T8" fmla="*/ 3 w 192"/>
                    <a:gd name="T9" fmla="*/ 16 h 527"/>
                    <a:gd name="T10" fmla="*/ 7 w 192"/>
                    <a:gd name="T11" fmla="*/ 13 h 527"/>
                    <a:gd name="T12" fmla="*/ 4 w 192"/>
                    <a:gd name="T13" fmla="*/ 11 h 527"/>
                    <a:gd name="T14" fmla="*/ 2 w 192"/>
                    <a:gd name="T15" fmla="*/ 6 h 5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2" h="527">
                      <a:moveTo>
                        <a:pt x="92" y="0"/>
                      </a:moveTo>
                      <a:cubicBezTo>
                        <a:pt x="31" y="44"/>
                        <a:pt x="17" y="170"/>
                        <a:pt x="6" y="237"/>
                      </a:cubicBezTo>
                      <a:cubicBezTo>
                        <a:pt x="0" y="280"/>
                        <a:pt x="6" y="329"/>
                        <a:pt x="14" y="372"/>
                      </a:cubicBezTo>
                      <a:cubicBezTo>
                        <a:pt x="24" y="418"/>
                        <a:pt x="43" y="486"/>
                        <a:pt x="66" y="527"/>
                      </a:cubicBezTo>
                      <a:cubicBezTo>
                        <a:pt x="90" y="501"/>
                        <a:pt x="80" y="438"/>
                        <a:pt x="93" y="403"/>
                      </a:cubicBezTo>
                      <a:cubicBezTo>
                        <a:pt x="107" y="365"/>
                        <a:pt x="149" y="328"/>
                        <a:pt x="192" y="333"/>
                      </a:cubicBezTo>
                      <a:cubicBezTo>
                        <a:pt x="180" y="298"/>
                        <a:pt x="129" y="305"/>
                        <a:pt x="103" y="288"/>
                      </a:cubicBezTo>
                      <a:cubicBezTo>
                        <a:pt x="54" y="257"/>
                        <a:pt x="71" y="190"/>
                        <a:pt x="53" y="14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12" name="Freeform 802">
                  <a:extLst>
                    <a:ext uri="{FF2B5EF4-FFF2-40B4-BE49-F238E27FC236}">
                      <a16:creationId xmlns:a16="http://schemas.microsoft.com/office/drawing/2014/main" id="{4EF0785F-804C-EC77-FE66-C17913EF6941}"/>
                    </a:ext>
                  </a:extLst>
                </p:cNvPr>
                <p:cNvSpPr>
                  <a:spLocks/>
                </p:cNvSpPr>
                <p:nvPr/>
              </p:nvSpPr>
              <p:spPr bwMode="auto">
                <a:xfrm>
                  <a:off x="1231" y="1978"/>
                  <a:ext cx="55" cy="77"/>
                </a:xfrm>
                <a:custGeom>
                  <a:avLst/>
                  <a:gdLst>
                    <a:gd name="T0" fmla="*/ 3 w 163"/>
                    <a:gd name="T1" fmla="*/ 0 h 228"/>
                    <a:gd name="T2" fmla="*/ 0 w 163"/>
                    <a:gd name="T3" fmla="*/ 4 h 228"/>
                    <a:gd name="T4" fmla="*/ 3 w 163"/>
                    <a:gd name="T5" fmla="*/ 6 h 228"/>
                    <a:gd name="T6" fmla="*/ 6 w 163"/>
                    <a:gd name="T7" fmla="*/ 9 h 228"/>
                    <a:gd name="T8" fmla="*/ 6 w 163"/>
                    <a:gd name="T9" fmla="*/ 9 h 228"/>
                    <a:gd name="T10" fmla="*/ 3 w 163"/>
                    <a:gd name="T11" fmla="*/ 0 h 2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 h="228">
                      <a:moveTo>
                        <a:pt x="69" y="4"/>
                      </a:moveTo>
                      <a:cubicBezTo>
                        <a:pt x="53" y="43"/>
                        <a:pt x="50" y="85"/>
                        <a:pt x="0" y="94"/>
                      </a:cubicBezTo>
                      <a:cubicBezTo>
                        <a:pt x="2" y="121"/>
                        <a:pt x="54" y="133"/>
                        <a:pt x="74" y="151"/>
                      </a:cubicBezTo>
                      <a:cubicBezTo>
                        <a:pt x="104" y="179"/>
                        <a:pt x="125" y="205"/>
                        <a:pt x="161" y="226"/>
                      </a:cubicBezTo>
                      <a:cubicBezTo>
                        <a:pt x="163" y="228"/>
                        <a:pt x="163" y="228"/>
                        <a:pt x="161" y="226"/>
                      </a:cubicBezTo>
                      <a:cubicBezTo>
                        <a:pt x="110" y="174"/>
                        <a:pt x="75" y="73"/>
                        <a:pt x="77"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13" name="Freeform 803">
                  <a:extLst>
                    <a:ext uri="{FF2B5EF4-FFF2-40B4-BE49-F238E27FC236}">
                      <a16:creationId xmlns:a16="http://schemas.microsoft.com/office/drawing/2014/main" id="{60946D13-58F6-3BAA-C2B9-C0C2F937D00C}"/>
                    </a:ext>
                  </a:extLst>
                </p:cNvPr>
                <p:cNvSpPr>
                  <a:spLocks/>
                </p:cNvSpPr>
                <p:nvPr/>
              </p:nvSpPr>
              <p:spPr bwMode="auto">
                <a:xfrm>
                  <a:off x="1714" y="2343"/>
                  <a:ext cx="72" cy="58"/>
                </a:xfrm>
                <a:custGeom>
                  <a:avLst/>
                  <a:gdLst>
                    <a:gd name="T0" fmla="*/ 0 w 212"/>
                    <a:gd name="T1" fmla="*/ 3 h 173"/>
                    <a:gd name="T2" fmla="*/ 4 w 212"/>
                    <a:gd name="T3" fmla="*/ 1 h 173"/>
                    <a:gd name="T4" fmla="*/ 6 w 212"/>
                    <a:gd name="T5" fmla="*/ 4 h 173"/>
                    <a:gd name="T6" fmla="*/ 8 w 212"/>
                    <a:gd name="T7" fmla="*/ 6 h 173"/>
                    <a:gd name="T8" fmla="*/ 4 w 212"/>
                    <a:gd name="T9" fmla="*/ 5 h 173"/>
                    <a:gd name="T10" fmla="*/ 0 w 212"/>
                    <a:gd name="T11" fmla="*/ 3 h 1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173">
                      <a:moveTo>
                        <a:pt x="0" y="85"/>
                      </a:moveTo>
                      <a:cubicBezTo>
                        <a:pt x="35" y="59"/>
                        <a:pt x="71" y="0"/>
                        <a:pt x="111" y="39"/>
                      </a:cubicBezTo>
                      <a:cubicBezTo>
                        <a:pt x="128" y="56"/>
                        <a:pt x="136" y="82"/>
                        <a:pt x="155" y="100"/>
                      </a:cubicBezTo>
                      <a:cubicBezTo>
                        <a:pt x="173" y="118"/>
                        <a:pt x="203" y="136"/>
                        <a:pt x="212" y="161"/>
                      </a:cubicBezTo>
                      <a:cubicBezTo>
                        <a:pt x="182" y="173"/>
                        <a:pt x="130" y="143"/>
                        <a:pt x="94" y="143"/>
                      </a:cubicBezTo>
                      <a:cubicBezTo>
                        <a:pt x="54" y="143"/>
                        <a:pt x="14" y="136"/>
                        <a:pt x="11" y="8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14" name="Freeform 804">
                  <a:extLst>
                    <a:ext uri="{FF2B5EF4-FFF2-40B4-BE49-F238E27FC236}">
                      <a16:creationId xmlns:a16="http://schemas.microsoft.com/office/drawing/2014/main" id="{95720303-0EA2-08BE-6CBC-C450D469E696}"/>
                    </a:ext>
                  </a:extLst>
                </p:cNvPr>
                <p:cNvSpPr>
                  <a:spLocks/>
                </p:cNvSpPr>
                <p:nvPr/>
              </p:nvSpPr>
              <p:spPr bwMode="auto">
                <a:xfrm>
                  <a:off x="1453" y="1586"/>
                  <a:ext cx="86" cy="65"/>
                </a:xfrm>
                <a:custGeom>
                  <a:avLst/>
                  <a:gdLst>
                    <a:gd name="T0" fmla="*/ 0 w 252"/>
                    <a:gd name="T1" fmla="*/ 5 h 192"/>
                    <a:gd name="T2" fmla="*/ 4 w 252"/>
                    <a:gd name="T3" fmla="*/ 2 h 192"/>
                    <a:gd name="T4" fmla="*/ 8 w 252"/>
                    <a:gd name="T5" fmla="*/ 2 h 192"/>
                    <a:gd name="T6" fmla="*/ 8 w 252"/>
                    <a:gd name="T7" fmla="*/ 6 h 192"/>
                    <a:gd name="T8" fmla="*/ 0 w 252"/>
                    <a:gd name="T9" fmla="*/ 6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192">
                      <a:moveTo>
                        <a:pt x="0" y="134"/>
                      </a:moveTo>
                      <a:cubicBezTo>
                        <a:pt x="37" y="146"/>
                        <a:pt x="82" y="70"/>
                        <a:pt x="104" y="45"/>
                      </a:cubicBezTo>
                      <a:cubicBezTo>
                        <a:pt x="145" y="0"/>
                        <a:pt x="174" y="19"/>
                        <a:pt x="205" y="64"/>
                      </a:cubicBezTo>
                      <a:cubicBezTo>
                        <a:pt x="231" y="102"/>
                        <a:pt x="252" y="151"/>
                        <a:pt x="202" y="169"/>
                      </a:cubicBezTo>
                      <a:cubicBezTo>
                        <a:pt x="135" y="192"/>
                        <a:pt x="72" y="178"/>
                        <a:pt x="11" y="149"/>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15" name="Freeform 805">
                  <a:extLst>
                    <a:ext uri="{FF2B5EF4-FFF2-40B4-BE49-F238E27FC236}">
                      <a16:creationId xmlns:a16="http://schemas.microsoft.com/office/drawing/2014/main" id="{2805E95F-D2FF-A775-1716-59C933CF3FAE}"/>
                    </a:ext>
                  </a:extLst>
                </p:cNvPr>
                <p:cNvSpPr>
                  <a:spLocks/>
                </p:cNvSpPr>
                <p:nvPr/>
              </p:nvSpPr>
              <p:spPr bwMode="auto">
                <a:xfrm>
                  <a:off x="1823" y="1457"/>
                  <a:ext cx="64" cy="87"/>
                </a:xfrm>
                <a:custGeom>
                  <a:avLst/>
                  <a:gdLst>
                    <a:gd name="T0" fmla="*/ 0 w 191"/>
                    <a:gd name="T1" fmla="*/ 0 h 259"/>
                    <a:gd name="T2" fmla="*/ 4 w 191"/>
                    <a:gd name="T3" fmla="*/ 5 h 259"/>
                    <a:gd name="T4" fmla="*/ 6 w 191"/>
                    <a:gd name="T5" fmla="*/ 10 h 259"/>
                    <a:gd name="T6" fmla="*/ 6 w 191"/>
                    <a:gd name="T7" fmla="*/ 4 h 259"/>
                    <a:gd name="T8" fmla="*/ 3 w 191"/>
                    <a:gd name="T9" fmla="*/ 2 h 259"/>
                    <a:gd name="T10" fmla="*/ 0 w 191"/>
                    <a:gd name="T11" fmla="*/ 0 h 2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259">
                      <a:moveTo>
                        <a:pt x="12" y="0"/>
                      </a:moveTo>
                      <a:cubicBezTo>
                        <a:pt x="35" y="45"/>
                        <a:pt x="90" y="75"/>
                        <a:pt x="117" y="121"/>
                      </a:cubicBezTo>
                      <a:cubicBezTo>
                        <a:pt x="141" y="161"/>
                        <a:pt x="160" y="212"/>
                        <a:pt x="155" y="259"/>
                      </a:cubicBezTo>
                      <a:cubicBezTo>
                        <a:pt x="173" y="213"/>
                        <a:pt x="191" y="143"/>
                        <a:pt x="155" y="102"/>
                      </a:cubicBezTo>
                      <a:cubicBezTo>
                        <a:pt x="139" y="84"/>
                        <a:pt x="111" y="72"/>
                        <a:pt x="90" y="59"/>
                      </a:cubicBezTo>
                      <a:cubicBezTo>
                        <a:pt x="62" y="41"/>
                        <a:pt x="31" y="14"/>
                        <a:pt x="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16" name="Freeform 806">
                  <a:extLst>
                    <a:ext uri="{FF2B5EF4-FFF2-40B4-BE49-F238E27FC236}">
                      <a16:creationId xmlns:a16="http://schemas.microsoft.com/office/drawing/2014/main" id="{F1BFE33A-1E39-4810-5C22-29AC45D9E5FA}"/>
                    </a:ext>
                  </a:extLst>
                </p:cNvPr>
                <p:cNvSpPr>
                  <a:spLocks/>
                </p:cNvSpPr>
                <p:nvPr/>
              </p:nvSpPr>
              <p:spPr bwMode="auto">
                <a:xfrm>
                  <a:off x="851" y="1981"/>
                  <a:ext cx="46" cy="60"/>
                </a:xfrm>
                <a:custGeom>
                  <a:avLst/>
                  <a:gdLst>
                    <a:gd name="T0" fmla="*/ 1 w 137"/>
                    <a:gd name="T1" fmla="*/ 1 h 176"/>
                    <a:gd name="T2" fmla="*/ 5 w 137"/>
                    <a:gd name="T3" fmla="*/ 2 h 176"/>
                    <a:gd name="T4" fmla="*/ 5 w 137"/>
                    <a:gd name="T5" fmla="*/ 7 h 176"/>
                    <a:gd name="T6" fmla="*/ 0 w 137"/>
                    <a:gd name="T7" fmla="*/ 1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 h="176">
                      <a:moveTo>
                        <a:pt x="23" y="22"/>
                      </a:moveTo>
                      <a:cubicBezTo>
                        <a:pt x="61" y="8"/>
                        <a:pt x="107" y="2"/>
                        <a:pt x="124" y="50"/>
                      </a:cubicBezTo>
                      <a:cubicBezTo>
                        <a:pt x="137" y="89"/>
                        <a:pt x="101" y="137"/>
                        <a:pt x="126" y="176"/>
                      </a:cubicBezTo>
                      <a:cubicBezTo>
                        <a:pt x="103" y="147"/>
                        <a:pt x="49" y="0"/>
                        <a:pt x="0" y="3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17" name="Freeform 807">
                  <a:extLst>
                    <a:ext uri="{FF2B5EF4-FFF2-40B4-BE49-F238E27FC236}">
                      <a16:creationId xmlns:a16="http://schemas.microsoft.com/office/drawing/2014/main" id="{C406974F-1A19-9440-9ECE-9E9FA39E0AA0}"/>
                    </a:ext>
                  </a:extLst>
                </p:cNvPr>
                <p:cNvSpPr>
                  <a:spLocks/>
                </p:cNvSpPr>
                <p:nvPr/>
              </p:nvSpPr>
              <p:spPr bwMode="auto">
                <a:xfrm>
                  <a:off x="827" y="2480"/>
                  <a:ext cx="53" cy="81"/>
                </a:xfrm>
                <a:custGeom>
                  <a:avLst/>
                  <a:gdLst>
                    <a:gd name="T0" fmla="*/ 0 w 157"/>
                    <a:gd name="T1" fmla="*/ 2 h 239"/>
                    <a:gd name="T2" fmla="*/ 2 w 157"/>
                    <a:gd name="T3" fmla="*/ 8 h 239"/>
                    <a:gd name="T4" fmla="*/ 6 w 157"/>
                    <a:gd name="T5" fmla="*/ 9 h 239"/>
                    <a:gd name="T6" fmla="*/ 6 w 157"/>
                    <a:gd name="T7" fmla="*/ 6 h 239"/>
                    <a:gd name="T8" fmla="*/ 4 w 157"/>
                    <a:gd name="T9" fmla="*/ 5 h 239"/>
                    <a:gd name="T10" fmla="*/ 0 w 157"/>
                    <a:gd name="T11" fmla="*/ 1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 h="239">
                      <a:moveTo>
                        <a:pt x="11" y="51"/>
                      </a:moveTo>
                      <a:cubicBezTo>
                        <a:pt x="89" y="70"/>
                        <a:pt x="77" y="145"/>
                        <a:pt x="62" y="201"/>
                      </a:cubicBezTo>
                      <a:cubicBezTo>
                        <a:pt x="100" y="190"/>
                        <a:pt x="141" y="186"/>
                        <a:pt x="147" y="239"/>
                      </a:cubicBezTo>
                      <a:cubicBezTo>
                        <a:pt x="150" y="219"/>
                        <a:pt x="157" y="179"/>
                        <a:pt x="146" y="160"/>
                      </a:cubicBezTo>
                      <a:cubicBezTo>
                        <a:pt x="136" y="142"/>
                        <a:pt x="118" y="143"/>
                        <a:pt x="105" y="120"/>
                      </a:cubicBezTo>
                      <a:cubicBezTo>
                        <a:pt x="88" y="89"/>
                        <a:pt x="52" y="0"/>
                        <a:pt x="0" y="3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18" name="Freeform 808">
                  <a:extLst>
                    <a:ext uri="{FF2B5EF4-FFF2-40B4-BE49-F238E27FC236}">
                      <a16:creationId xmlns:a16="http://schemas.microsoft.com/office/drawing/2014/main" id="{C6EF00B1-CF26-83FC-BA93-9C792A478661}"/>
                    </a:ext>
                  </a:extLst>
                </p:cNvPr>
                <p:cNvSpPr>
                  <a:spLocks/>
                </p:cNvSpPr>
                <p:nvPr/>
              </p:nvSpPr>
              <p:spPr bwMode="auto">
                <a:xfrm>
                  <a:off x="659" y="2854"/>
                  <a:ext cx="68" cy="81"/>
                </a:xfrm>
                <a:custGeom>
                  <a:avLst/>
                  <a:gdLst>
                    <a:gd name="T0" fmla="*/ 0 w 200"/>
                    <a:gd name="T1" fmla="*/ 3 h 239"/>
                    <a:gd name="T2" fmla="*/ 5 w 200"/>
                    <a:gd name="T3" fmla="*/ 2 h 239"/>
                    <a:gd name="T4" fmla="*/ 6 w 200"/>
                    <a:gd name="T5" fmla="*/ 0 h 239"/>
                    <a:gd name="T6" fmla="*/ 7 w 200"/>
                    <a:gd name="T7" fmla="*/ 3 h 239"/>
                    <a:gd name="T8" fmla="*/ 4 w 200"/>
                    <a:gd name="T9" fmla="*/ 8 h 239"/>
                    <a:gd name="T10" fmla="*/ 1 w 200"/>
                    <a:gd name="T11" fmla="*/ 8 h 239"/>
                    <a:gd name="T12" fmla="*/ 0 w 200"/>
                    <a:gd name="T13" fmla="*/ 4 h 2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239">
                      <a:moveTo>
                        <a:pt x="9" y="81"/>
                      </a:moveTo>
                      <a:cubicBezTo>
                        <a:pt x="40" y="131"/>
                        <a:pt x="105" y="101"/>
                        <a:pt x="125" y="58"/>
                      </a:cubicBezTo>
                      <a:cubicBezTo>
                        <a:pt x="137" y="31"/>
                        <a:pt x="126" y="0"/>
                        <a:pt x="164" y="12"/>
                      </a:cubicBezTo>
                      <a:cubicBezTo>
                        <a:pt x="200" y="23"/>
                        <a:pt x="189" y="53"/>
                        <a:pt x="179" y="77"/>
                      </a:cubicBezTo>
                      <a:cubicBezTo>
                        <a:pt x="161" y="119"/>
                        <a:pt x="135" y="198"/>
                        <a:pt x="95" y="221"/>
                      </a:cubicBezTo>
                      <a:cubicBezTo>
                        <a:pt x="63" y="239"/>
                        <a:pt x="47" y="234"/>
                        <a:pt x="32" y="209"/>
                      </a:cubicBezTo>
                      <a:cubicBezTo>
                        <a:pt x="16" y="184"/>
                        <a:pt x="0" y="122"/>
                        <a:pt x="13" y="9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19" name="Freeform 809">
                  <a:extLst>
                    <a:ext uri="{FF2B5EF4-FFF2-40B4-BE49-F238E27FC236}">
                      <a16:creationId xmlns:a16="http://schemas.microsoft.com/office/drawing/2014/main" id="{B29521C1-ADB7-DC9D-0C92-6159BC3E6BFF}"/>
                    </a:ext>
                  </a:extLst>
                </p:cNvPr>
                <p:cNvSpPr>
                  <a:spLocks/>
                </p:cNvSpPr>
                <p:nvPr/>
              </p:nvSpPr>
              <p:spPr bwMode="auto">
                <a:xfrm>
                  <a:off x="524" y="3365"/>
                  <a:ext cx="56" cy="86"/>
                </a:xfrm>
                <a:custGeom>
                  <a:avLst/>
                  <a:gdLst>
                    <a:gd name="T0" fmla="*/ 1 w 165"/>
                    <a:gd name="T1" fmla="*/ 0 h 256"/>
                    <a:gd name="T2" fmla="*/ 1 w 165"/>
                    <a:gd name="T3" fmla="*/ 5 h 256"/>
                    <a:gd name="T4" fmla="*/ 3 w 165"/>
                    <a:gd name="T5" fmla="*/ 7 h 256"/>
                    <a:gd name="T6" fmla="*/ 4 w 165"/>
                    <a:gd name="T7" fmla="*/ 9 h 256"/>
                    <a:gd name="T8" fmla="*/ 6 w 165"/>
                    <a:gd name="T9" fmla="*/ 5 h 256"/>
                    <a:gd name="T10" fmla="*/ 3 w 165"/>
                    <a:gd name="T11" fmla="*/ 0 h 2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5" h="256">
                      <a:moveTo>
                        <a:pt x="36" y="12"/>
                      </a:moveTo>
                      <a:cubicBezTo>
                        <a:pt x="0" y="39"/>
                        <a:pt x="11" y="93"/>
                        <a:pt x="36" y="124"/>
                      </a:cubicBezTo>
                      <a:cubicBezTo>
                        <a:pt x="51" y="143"/>
                        <a:pt x="67" y="151"/>
                        <a:pt x="78" y="175"/>
                      </a:cubicBezTo>
                      <a:cubicBezTo>
                        <a:pt x="85" y="189"/>
                        <a:pt x="85" y="228"/>
                        <a:pt x="102" y="236"/>
                      </a:cubicBezTo>
                      <a:cubicBezTo>
                        <a:pt x="143" y="256"/>
                        <a:pt x="165" y="161"/>
                        <a:pt x="164" y="133"/>
                      </a:cubicBezTo>
                      <a:cubicBezTo>
                        <a:pt x="162" y="90"/>
                        <a:pt x="120" y="0"/>
                        <a:pt x="67" y="1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20" name="Freeform 810">
                  <a:extLst>
                    <a:ext uri="{FF2B5EF4-FFF2-40B4-BE49-F238E27FC236}">
                      <a16:creationId xmlns:a16="http://schemas.microsoft.com/office/drawing/2014/main" id="{E69947EE-90F1-1348-1A5F-09C636B16D5A}"/>
                    </a:ext>
                  </a:extLst>
                </p:cNvPr>
                <p:cNvSpPr>
                  <a:spLocks/>
                </p:cNvSpPr>
                <p:nvPr/>
              </p:nvSpPr>
              <p:spPr bwMode="auto">
                <a:xfrm>
                  <a:off x="1770" y="3140"/>
                  <a:ext cx="75" cy="63"/>
                </a:xfrm>
                <a:custGeom>
                  <a:avLst/>
                  <a:gdLst>
                    <a:gd name="T0" fmla="*/ 0 w 219"/>
                    <a:gd name="T1" fmla="*/ 2 h 186"/>
                    <a:gd name="T2" fmla="*/ 7 w 219"/>
                    <a:gd name="T3" fmla="*/ 2 h 186"/>
                    <a:gd name="T4" fmla="*/ 4 w 219"/>
                    <a:gd name="T5" fmla="*/ 7 h 186"/>
                    <a:gd name="T6" fmla="*/ 3 w 219"/>
                    <a:gd name="T7" fmla="*/ 2 h 1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 h="186">
                      <a:moveTo>
                        <a:pt x="0" y="59"/>
                      </a:moveTo>
                      <a:cubicBezTo>
                        <a:pt x="47" y="48"/>
                        <a:pt x="123" y="0"/>
                        <a:pt x="167" y="43"/>
                      </a:cubicBezTo>
                      <a:cubicBezTo>
                        <a:pt x="219" y="95"/>
                        <a:pt x="141" y="172"/>
                        <a:pt x="90" y="186"/>
                      </a:cubicBezTo>
                      <a:cubicBezTo>
                        <a:pt x="95" y="156"/>
                        <a:pt x="143" y="55"/>
                        <a:pt x="78" y="5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21" name="Freeform 811">
                  <a:extLst>
                    <a:ext uri="{FF2B5EF4-FFF2-40B4-BE49-F238E27FC236}">
                      <a16:creationId xmlns:a16="http://schemas.microsoft.com/office/drawing/2014/main" id="{7C369C96-578B-56A6-B3DE-C61337E11F8A}"/>
                    </a:ext>
                  </a:extLst>
                </p:cNvPr>
                <p:cNvSpPr>
                  <a:spLocks/>
                </p:cNvSpPr>
                <p:nvPr/>
              </p:nvSpPr>
              <p:spPr bwMode="auto">
                <a:xfrm>
                  <a:off x="1518" y="1874"/>
                  <a:ext cx="232" cy="255"/>
                </a:xfrm>
                <a:custGeom>
                  <a:avLst/>
                  <a:gdLst>
                    <a:gd name="T0" fmla="*/ 21 w 685"/>
                    <a:gd name="T1" fmla="*/ 7 h 753"/>
                    <a:gd name="T2" fmla="*/ 20 w 685"/>
                    <a:gd name="T3" fmla="*/ 13 h 753"/>
                    <a:gd name="T4" fmla="*/ 24 w 685"/>
                    <a:gd name="T5" fmla="*/ 16 h 753"/>
                    <a:gd name="T6" fmla="*/ 26 w 685"/>
                    <a:gd name="T7" fmla="*/ 21 h 753"/>
                    <a:gd name="T8" fmla="*/ 23 w 685"/>
                    <a:gd name="T9" fmla="*/ 24 h 753"/>
                    <a:gd name="T10" fmla="*/ 19 w 685"/>
                    <a:gd name="T11" fmla="*/ 28 h 753"/>
                    <a:gd name="T12" fmla="*/ 14 w 685"/>
                    <a:gd name="T13" fmla="*/ 28 h 753"/>
                    <a:gd name="T14" fmla="*/ 12 w 685"/>
                    <a:gd name="T15" fmla="*/ 28 h 753"/>
                    <a:gd name="T16" fmla="*/ 9 w 685"/>
                    <a:gd name="T17" fmla="*/ 29 h 753"/>
                    <a:gd name="T18" fmla="*/ 6 w 685"/>
                    <a:gd name="T19" fmla="*/ 26 h 753"/>
                    <a:gd name="T20" fmla="*/ 15 w 685"/>
                    <a:gd name="T21" fmla="*/ 20 h 753"/>
                    <a:gd name="T22" fmla="*/ 12 w 685"/>
                    <a:gd name="T23" fmla="*/ 11 h 753"/>
                    <a:gd name="T24" fmla="*/ 5 w 685"/>
                    <a:gd name="T25" fmla="*/ 9 h 753"/>
                    <a:gd name="T26" fmla="*/ 1 w 685"/>
                    <a:gd name="T27" fmla="*/ 9 h 753"/>
                    <a:gd name="T28" fmla="*/ 0 w 685"/>
                    <a:gd name="T29" fmla="*/ 5 h 753"/>
                    <a:gd name="T30" fmla="*/ 4 w 685"/>
                    <a:gd name="T31" fmla="*/ 1 h 753"/>
                    <a:gd name="T32" fmla="*/ 6 w 685"/>
                    <a:gd name="T33" fmla="*/ 3 h 753"/>
                    <a:gd name="T34" fmla="*/ 9 w 685"/>
                    <a:gd name="T35" fmla="*/ 1 h 753"/>
                    <a:gd name="T36" fmla="*/ 13 w 685"/>
                    <a:gd name="T37" fmla="*/ 2 h 753"/>
                    <a:gd name="T38" fmla="*/ 13 w 685"/>
                    <a:gd name="T39" fmla="*/ 6 h 753"/>
                    <a:gd name="T40" fmla="*/ 19 w 685"/>
                    <a:gd name="T41" fmla="*/ 5 h 753"/>
                    <a:gd name="T42" fmla="*/ 20 w 685"/>
                    <a:gd name="T43" fmla="*/ 7 h 7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85" h="753">
                      <a:moveTo>
                        <a:pt x="528" y="190"/>
                      </a:moveTo>
                      <a:cubicBezTo>
                        <a:pt x="512" y="213"/>
                        <a:pt x="506" y="306"/>
                        <a:pt x="517" y="335"/>
                      </a:cubicBezTo>
                      <a:cubicBezTo>
                        <a:pt x="530" y="367"/>
                        <a:pt x="589" y="386"/>
                        <a:pt x="616" y="406"/>
                      </a:cubicBezTo>
                      <a:cubicBezTo>
                        <a:pt x="649" y="430"/>
                        <a:pt x="685" y="488"/>
                        <a:pt x="671" y="529"/>
                      </a:cubicBezTo>
                      <a:cubicBezTo>
                        <a:pt x="659" y="565"/>
                        <a:pt x="618" y="601"/>
                        <a:pt x="591" y="629"/>
                      </a:cubicBezTo>
                      <a:cubicBezTo>
                        <a:pt x="562" y="658"/>
                        <a:pt x="527" y="700"/>
                        <a:pt x="492" y="721"/>
                      </a:cubicBezTo>
                      <a:cubicBezTo>
                        <a:pt x="452" y="744"/>
                        <a:pt x="410" y="715"/>
                        <a:pt x="368" y="720"/>
                      </a:cubicBezTo>
                      <a:cubicBezTo>
                        <a:pt x="344" y="723"/>
                        <a:pt x="322" y="722"/>
                        <a:pt x="298" y="726"/>
                      </a:cubicBezTo>
                      <a:cubicBezTo>
                        <a:pt x="276" y="730"/>
                        <a:pt x="253" y="749"/>
                        <a:pt x="231" y="750"/>
                      </a:cubicBezTo>
                      <a:cubicBezTo>
                        <a:pt x="192" y="753"/>
                        <a:pt x="179" y="698"/>
                        <a:pt x="159" y="673"/>
                      </a:cubicBezTo>
                      <a:cubicBezTo>
                        <a:pt x="237" y="688"/>
                        <a:pt x="367" y="589"/>
                        <a:pt x="395" y="520"/>
                      </a:cubicBezTo>
                      <a:cubicBezTo>
                        <a:pt x="435" y="421"/>
                        <a:pt x="394" y="329"/>
                        <a:pt x="294" y="288"/>
                      </a:cubicBezTo>
                      <a:cubicBezTo>
                        <a:pt x="239" y="264"/>
                        <a:pt x="189" y="243"/>
                        <a:pt x="129" y="235"/>
                      </a:cubicBezTo>
                      <a:cubicBezTo>
                        <a:pt x="101" y="231"/>
                        <a:pt x="45" y="217"/>
                        <a:pt x="23" y="241"/>
                      </a:cubicBezTo>
                      <a:cubicBezTo>
                        <a:pt x="13" y="215"/>
                        <a:pt x="0" y="158"/>
                        <a:pt x="5" y="130"/>
                      </a:cubicBezTo>
                      <a:cubicBezTo>
                        <a:pt x="51" y="114"/>
                        <a:pt x="80" y="67"/>
                        <a:pt x="101" y="27"/>
                      </a:cubicBezTo>
                      <a:cubicBezTo>
                        <a:pt x="109" y="62"/>
                        <a:pt x="112" y="108"/>
                        <a:pt x="161" y="92"/>
                      </a:cubicBezTo>
                      <a:cubicBezTo>
                        <a:pt x="194" y="82"/>
                        <a:pt x="223" y="50"/>
                        <a:pt x="235" y="18"/>
                      </a:cubicBezTo>
                      <a:cubicBezTo>
                        <a:pt x="269" y="37"/>
                        <a:pt x="317" y="0"/>
                        <a:pt x="322" y="51"/>
                      </a:cubicBezTo>
                      <a:cubicBezTo>
                        <a:pt x="326" y="89"/>
                        <a:pt x="317" y="124"/>
                        <a:pt x="334" y="163"/>
                      </a:cubicBezTo>
                      <a:cubicBezTo>
                        <a:pt x="371" y="250"/>
                        <a:pt x="451" y="191"/>
                        <a:pt x="474" y="124"/>
                      </a:cubicBezTo>
                      <a:cubicBezTo>
                        <a:pt x="485" y="142"/>
                        <a:pt x="499" y="158"/>
                        <a:pt x="510" y="17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22" name="Freeform 812">
                  <a:extLst>
                    <a:ext uri="{FF2B5EF4-FFF2-40B4-BE49-F238E27FC236}">
                      <a16:creationId xmlns:a16="http://schemas.microsoft.com/office/drawing/2014/main" id="{EE5443EB-D369-7D29-E523-0DA9ACA790CA}"/>
                    </a:ext>
                  </a:extLst>
                </p:cNvPr>
                <p:cNvSpPr>
                  <a:spLocks/>
                </p:cNvSpPr>
                <p:nvPr/>
              </p:nvSpPr>
              <p:spPr bwMode="auto">
                <a:xfrm>
                  <a:off x="1537" y="1954"/>
                  <a:ext cx="122" cy="114"/>
                </a:xfrm>
                <a:custGeom>
                  <a:avLst/>
                  <a:gdLst>
                    <a:gd name="T0" fmla="*/ 2 w 360"/>
                    <a:gd name="T1" fmla="*/ 0 h 339"/>
                    <a:gd name="T2" fmla="*/ 3 w 360"/>
                    <a:gd name="T3" fmla="*/ 4 h 339"/>
                    <a:gd name="T4" fmla="*/ 0 w 360"/>
                    <a:gd name="T5" fmla="*/ 6 h 339"/>
                    <a:gd name="T6" fmla="*/ 0 w 360"/>
                    <a:gd name="T7" fmla="*/ 8 h 339"/>
                    <a:gd name="T8" fmla="*/ 4 w 360"/>
                    <a:gd name="T9" fmla="*/ 7 h 339"/>
                    <a:gd name="T10" fmla="*/ 7 w 360"/>
                    <a:gd name="T11" fmla="*/ 8 h 339"/>
                    <a:gd name="T12" fmla="*/ 12 w 360"/>
                    <a:gd name="T13" fmla="*/ 13 h 339"/>
                    <a:gd name="T14" fmla="*/ 14 w 360"/>
                    <a:gd name="T15" fmla="*/ 9 h 339"/>
                    <a:gd name="T16" fmla="*/ 10 w 360"/>
                    <a:gd name="T17" fmla="*/ 4 h 339"/>
                    <a:gd name="T18" fmla="*/ 10 w 360"/>
                    <a:gd name="T19" fmla="*/ 3 h 339"/>
                    <a:gd name="T20" fmla="*/ 9 w 360"/>
                    <a:gd name="T21" fmla="*/ 2 h 339"/>
                    <a:gd name="T22" fmla="*/ 5 w 360"/>
                    <a:gd name="T23" fmla="*/ 0 h 3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0" h="339">
                      <a:moveTo>
                        <a:pt x="54" y="0"/>
                      </a:moveTo>
                      <a:cubicBezTo>
                        <a:pt x="68" y="16"/>
                        <a:pt x="100" y="73"/>
                        <a:pt x="88" y="100"/>
                      </a:cubicBezTo>
                      <a:cubicBezTo>
                        <a:pt x="78" y="124"/>
                        <a:pt x="23" y="145"/>
                        <a:pt x="0" y="152"/>
                      </a:cubicBezTo>
                      <a:cubicBezTo>
                        <a:pt x="7" y="175"/>
                        <a:pt x="6" y="204"/>
                        <a:pt x="13" y="224"/>
                      </a:cubicBezTo>
                      <a:cubicBezTo>
                        <a:pt x="41" y="207"/>
                        <a:pt x="61" y="186"/>
                        <a:pt x="97" y="182"/>
                      </a:cubicBezTo>
                      <a:cubicBezTo>
                        <a:pt x="129" y="179"/>
                        <a:pt x="162" y="189"/>
                        <a:pt x="191" y="200"/>
                      </a:cubicBezTo>
                      <a:cubicBezTo>
                        <a:pt x="251" y="225"/>
                        <a:pt x="280" y="285"/>
                        <a:pt x="307" y="339"/>
                      </a:cubicBezTo>
                      <a:cubicBezTo>
                        <a:pt x="331" y="320"/>
                        <a:pt x="360" y="283"/>
                        <a:pt x="357" y="249"/>
                      </a:cubicBezTo>
                      <a:cubicBezTo>
                        <a:pt x="302" y="223"/>
                        <a:pt x="256" y="161"/>
                        <a:pt x="261" y="103"/>
                      </a:cubicBezTo>
                      <a:cubicBezTo>
                        <a:pt x="263" y="82"/>
                        <a:pt x="270" y="89"/>
                        <a:pt x="258" y="69"/>
                      </a:cubicBezTo>
                      <a:cubicBezTo>
                        <a:pt x="250" y="55"/>
                        <a:pt x="240" y="50"/>
                        <a:pt x="227" y="43"/>
                      </a:cubicBezTo>
                      <a:cubicBezTo>
                        <a:pt x="202" y="28"/>
                        <a:pt x="160" y="23"/>
                        <a:pt x="142" y="3"/>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23" name="Freeform 813">
                  <a:extLst>
                    <a:ext uri="{FF2B5EF4-FFF2-40B4-BE49-F238E27FC236}">
                      <a16:creationId xmlns:a16="http://schemas.microsoft.com/office/drawing/2014/main" id="{9E39E271-B42F-A774-D689-8B224C77D074}"/>
                    </a:ext>
                  </a:extLst>
                </p:cNvPr>
                <p:cNvSpPr>
                  <a:spLocks/>
                </p:cNvSpPr>
                <p:nvPr/>
              </p:nvSpPr>
              <p:spPr bwMode="auto">
                <a:xfrm>
                  <a:off x="1573" y="2088"/>
                  <a:ext cx="54" cy="40"/>
                </a:xfrm>
                <a:custGeom>
                  <a:avLst/>
                  <a:gdLst>
                    <a:gd name="T0" fmla="*/ 0 w 159"/>
                    <a:gd name="T1" fmla="*/ 2 h 117"/>
                    <a:gd name="T2" fmla="*/ 2 w 159"/>
                    <a:gd name="T3" fmla="*/ 5 h 117"/>
                    <a:gd name="T4" fmla="*/ 4 w 159"/>
                    <a:gd name="T5" fmla="*/ 4 h 117"/>
                    <a:gd name="T6" fmla="*/ 6 w 159"/>
                    <a:gd name="T7" fmla="*/ 3 h 117"/>
                    <a:gd name="T8" fmla="*/ 3 w 159"/>
                    <a:gd name="T9" fmla="*/ 2 h 117"/>
                    <a:gd name="T10" fmla="*/ 5 w 159"/>
                    <a:gd name="T11" fmla="*/ 0 h 1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9" h="117">
                      <a:moveTo>
                        <a:pt x="0" y="55"/>
                      </a:moveTo>
                      <a:cubicBezTo>
                        <a:pt x="5" y="74"/>
                        <a:pt x="38" y="116"/>
                        <a:pt x="55" y="116"/>
                      </a:cubicBezTo>
                      <a:cubicBezTo>
                        <a:pt x="64" y="117"/>
                        <a:pt x="93" y="100"/>
                        <a:pt x="105" y="97"/>
                      </a:cubicBezTo>
                      <a:cubicBezTo>
                        <a:pt x="123" y="94"/>
                        <a:pt x="142" y="92"/>
                        <a:pt x="159" y="88"/>
                      </a:cubicBezTo>
                      <a:cubicBezTo>
                        <a:pt x="134" y="88"/>
                        <a:pt x="90" y="92"/>
                        <a:pt x="88" y="58"/>
                      </a:cubicBezTo>
                      <a:cubicBezTo>
                        <a:pt x="86" y="33"/>
                        <a:pt x="117" y="20"/>
                        <a:pt x="127" y="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24" name="Freeform 814">
                  <a:extLst>
                    <a:ext uri="{FF2B5EF4-FFF2-40B4-BE49-F238E27FC236}">
                      <a16:creationId xmlns:a16="http://schemas.microsoft.com/office/drawing/2014/main" id="{94321495-1015-F0BF-DC1C-CC2BD8CB5AE1}"/>
                    </a:ext>
                  </a:extLst>
                </p:cNvPr>
                <p:cNvSpPr>
                  <a:spLocks/>
                </p:cNvSpPr>
                <p:nvPr/>
              </p:nvSpPr>
              <p:spPr bwMode="auto">
                <a:xfrm>
                  <a:off x="1644" y="2013"/>
                  <a:ext cx="99" cy="110"/>
                </a:xfrm>
                <a:custGeom>
                  <a:avLst/>
                  <a:gdLst>
                    <a:gd name="T0" fmla="*/ 2 w 292"/>
                    <a:gd name="T1" fmla="*/ 12 h 325"/>
                    <a:gd name="T2" fmla="*/ 4 w 292"/>
                    <a:gd name="T3" fmla="*/ 13 h 325"/>
                    <a:gd name="T4" fmla="*/ 5 w 292"/>
                    <a:gd name="T5" fmla="*/ 11 h 325"/>
                    <a:gd name="T6" fmla="*/ 9 w 292"/>
                    <a:gd name="T7" fmla="*/ 7 h 325"/>
                    <a:gd name="T8" fmla="*/ 12 w 292"/>
                    <a:gd name="T9" fmla="*/ 4 h 325"/>
                    <a:gd name="T10" fmla="*/ 9 w 292"/>
                    <a:gd name="T11" fmla="*/ 0 h 325"/>
                    <a:gd name="T12" fmla="*/ 7 w 292"/>
                    <a:gd name="T13" fmla="*/ 7 h 325"/>
                    <a:gd name="T14" fmla="*/ 3 w 292"/>
                    <a:gd name="T15" fmla="*/ 10 h 325"/>
                    <a:gd name="T16" fmla="*/ 0 w 292"/>
                    <a:gd name="T17" fmla="*/ 12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 h="325">
                      <a:moveTo>
                        <a:pt x="42" y="312"/>
                      </a:moveTo>
                      <a:cubicBezTo>
                        <a:pt x="64" y="310"/>
                        <a:pt x="71" y="325"/>
                        <a:pt x="91" y="319"/>
                      </a:cubicBezTo>
                      <a:cubicBezTo>
                        <a:pt x="110" y="313"/>
                        <a:pt x="125" y="289"/>
                        <a:pt x="139" y="277"/>
                      </a:cubicBezTo>
                      <a:cubicBezTo>
                        <a:pt x="172" y="246"/>
                        <a:pt x="202" y="215"/>
                        <a:pt x="234" y="183"/>
                      </a:cubicBezTo>
                      <a:cubicBezTo>
                        <a:pt x="257" y="160"/>
                        <a:pt x="292" y="128"/>
                        <a:pt x="291" y="94"/>
                      </a:cubicBezTo>
                      <a:cubicBezTo>
                        <a:pt x="290" y="70"/>
                        <a:pt x="256" y="0"/>
                        <a:pt x="228" y="1"/>
                      </a:cubicBezTo>
                      <a:cubicBezTo>
                        <a:pt x="283" y="76"/>
                        <a:pt x="232" y="138"/>
                        <a:pt x="173" y="187"/>
                      </a:cubicBezTo>
                      <a:cubicBezTo>
                        <a:pt x="145" y="210"/>
                        <a:pt x="119" y="239"/>
                        <a:pt x="88" y="257"/>
                      </a:cubicBezTo>
                      <a:cubicBezTo>
                        <a:pt x="57" y="274"/>
                        <a:pt x="27" y="270"/>
                        <a:pt x="0" y="294"/>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25" name="Freeform 815">
                  <a:extLst>
                    <a:ext uri="{FF2B5EF4-FFF2-40B4-BE49-F238E27FC236}">
                      <a16:creationId xmlns:a16="http://schemas.microsoft.com/office/drawing/2014/main" id="{116AEAE1-F031-DB87-17BC-A88B24F9F19F}"/>
                    </a:ext>
                  </a:extLst>
                </p:cNvPr>
                <p:cNvSpPr>
                  <a:spLocks/>
                </p:cNvSpPr>
                <p:nvPr/>
              </p:nvSpPr>
              <p:spPr bwMode="auto">
                <a:xfrm>
                  <a:off x="1518" y="1892"/>
                  <a:ext cx="48" cy="66"/>
                </a:xfrm>
                <a:custGeom>
                  <a:avLst/>
                  <a:gdLst>
                    <a:gd name="T0" fmla="*/ 4 w 142"/>
                    <a:gd name="T1" fmla="*/ 0 h 196"/>
                    <a:gd name="T2" fmla="*/ 2 w 142"/>
                    <a:gd name="T3" fmla="*/ 1 h 196"/>
                    <a:gd name="T4" fmla="*/ 1 w 142"/>
                    <a:gd name="T5" fmla="*/ 3 h 196"/>
                    <a:gd name="T6" fmla="*/ 1 w 142"/>
                    <a:gd name="T7" fmla="*/ 7 h 196"/>
                    <a:gd name="T8" fmla="*/ 4 w 142"/>
                    <a:gd name="T9" fmla="*/ 6 h 196"/>
                    <a:gd name="T10" fmla="*/ 5 w 142"/>
                    <a:gd name="T11" fmla="*/ 2 h 196"/>
                    <a:gd name="T12" fmla="*/ 4 w 142"/>
                    <a:gd name="T13" fmla="*/ 0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196">
                      <a:moveTo>
                        <a:pt x="96" y="0"/>
                      </a:moveTo>
                      <a:cubicBezTo>
                        <a:pt x="76" y="5"/>
                        <a:pt x="67" y="24"/>
                        <a:pt x="54" y="39"/>
                      </a:cubicBezTo>
                      <a:cubicBezTo>
                        <a:pt x="44" y="52"/>
                        <a:pt x="21" y="69"/>
                        <a:pt x="14" y="84"/>
                      </a:cubicBezTo>
                      <a:cubicBezTo>
                        <a:pt x="0" y="112"/>
                        <a:pt x="20" y="163"/>
                        <a:pt x="27" y="193"/>
                      </a:cubicBezTo>
                      <a:cubicBezTo>
                        <a:pt x="53" y="196"/>
                        <a:pt x="88" y="168"/>
                        <a:pt x="111" y="166"/>
                      </a:cubicBezTo>
                      <a:cubicBezTo>
                        <a:pt x="38" y="153"/>
                        <a:pt x="94" y="69"/>
                        <a:pt x="142" y="60"/>
                      </a:cubicBezTo>
                      <a:cubicBezTo>
                        <a:pt x="124" y="54"/>
                        <a:pt x="101" y="38"/>
                        <a:pt x="105" y="9"/>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26" name="Freeform 816">
                  <a:extLst>
                    <a:ext uri="{FF2B5EF4-FFF2-40B4-BE49-F238E27FC236}">
                      <a16:creationId xmlns:a16="http://schemas.microsoft.com/office/drawing/2014/main" id="{0B514837-917C-65E3-2152-DDDF9B2D2206}"/>
                    </a:ext>
                  </a:extLst>
                </p:cNvPr>
                <p:cNvSpPr>
                  <a:spLocks/>
                </p:cNvSpPr>
                <p:nvPr/>
              </p:nvSpPr>
              <p:spPr bwMode="auto">
                <a:xfrm>
                  <a:off x="1637" y="1982"/>
                  <a:ext cx="53" cy="114"/>
                </a:xfrm>
                <a:custGeom>
                  <a:avLst/>
                  <a:gdLst>
                    <a:gd name="T0" fmla="*/ 2 w 157"/>
                    <a:gd name="T1" fmla="*/ 0 h 339"/>
                    <a:gd name="T2" fmla="*/ 4 w 157"/>
                    <a:gd name="T3" fmla="*/ 7 h 339"/>
                    <a:gd name="T4" fmla="*/ 3 w 157"/>
                    <a:gd name="T5" fmla="*/ 11 h 339"/>
                    <a:gd name="T6" fmla="*/ 0 w 157"/>
                    <a:gd name="T7" fmla="*/ 13 h 339"/>
                    <a:gd name="T8" fmla="*/ 6 w 157"/>
                    <a:gd name="T9" fmla="*/ 7 h 339"/>
                    <a:gd name="T10" fmla="*/ 5 w 157"/>
                    <a:gd name="T11" fmla="*/ 4 h 339"/>
                    <a:gd name="T12" fmla="*/ 3 w 157"/>
                    <a:gd name="T13" fmla="*/ 1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339">
                      <a:moveTo>
                        <a:pt x="51" y="0"/>
                      </a:moveTo>
                      <a:cubicBezTo>
                        <a:pt x="107" y="43"/>
                        <a:pt x="121" y="123"/>
                        <a:pt x="106" y="187"/>
                      </a:cubicBezTo>
                      <a:cubicBezTo>
                        <a:pt x="99" y="220"/>
                        <a:pt x="92" y="259"/>
                        <a:pt x="69" y="284"/>
                      </a:cubicBezTo>
                      <a:cubicBezTo>
                        <a:pt x="49" y="305"/>
                        <a:pt x="16" y="317"/>
                        <a:pt x="0" y="339"/>
                      </a:cubicBezTo>
                      <a:cubicBezTo>
                        <a:pt x="72" y="321"/>
                        <a:pt x="135" y="275"/>
                        <a:pt x="150" y="197"/>
                      </a:cubicBezTo>
                      <a:cubicBezTo>
                        <a:pt x="157" y="165"/>
                        <a:pt x="154" y="124"/>
                        <a:pt x="140" y="94"/>
                      </a:cubicBezTo>
                      <a:cubicBezTo>
                        <a:pt x="127" y="66"/>
                        <a:pt x="82" y="53"/>
                        <a:pt x="75" y="30"/>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27" name="Freeform 817">
                  <a:extLst>
                    <a:ext uri="{FF2B5EF4-FFF2-40B4-BE49-F238E27FC236}">
                      <a16:creationId xmlns:a16="http://schemas.microsoft.com/office/drawing/2014/main" id="{54B032D6-12D1-16A2-19BA-94FA8DFEEA79}"/>
                    </a:ext>
                  </a:extLst>
                </p:cNvPr>
                <p:cNvSpPr>
                  <a:spLocks/>
                </p:cNvSpPr>
                <p:nvPr/>
              </p:nvSpPr>
              <p:spPr bwMode="auto">
                <a:xfrm>
                  <a:off x="765" y="3267"/>
                  <a:ext cx="72" cy="71"/>
                </a:xfrm>
                <a:custGeom>
                  <a:avLst/>
                  <a:gdLst>
                    <a:gd name="T0" fmla="*/ 0 w 213"/>
                    <a:gd name="T1" fmla="*/ 2 h 210"/>
                    <a:gd name="T2" fmla="*/ 5 w 213"/>
                    <a:gd name="T3" fmla="*/ 1 h 210"/>
                    <a:gd name="T4" fmla="*/ 7 w 213"/>
                    <a:gd name="T5" fmla="*/ 1 h 210"/>
                    <a:gd name="T6" fmla="*/ 7 w 213"/>
                    <a:gd name="T7" fmla="*/ 3 h 210"/>
                    <a:gd name="T8" fmla="*/ 4 w 213"/>
                    <a:gd name="T9" fmla="*/ 7 h 210"/>
                    <a:gd name="T10" fmla="*/ 0 w 213"/>
                    <a:gd name="T11" fmla="*/ 4 h 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3" h="210">
                      <a:moveTo>
                        <a:pt x="0" y="51"/>
                      </a:moveTo>
                      <a:cubicBezTo>
                        <a:pt x="36" y="65"/>
                        <a:pt x="106" y="45"/>
                        <a:pt x="143" y="29"/>
                      </a:cubicBezTo>
                      <a:cubicBezTo>
                        <a:pt x="161" y="21"/>
                        <a:pt x="176" y="0"/>
                        <a:pt x="195" y="16"/>
                      </a:cubicBezTo>
                      <a:cubicBezTo>
                        <a:pt x="213" y="32"/>
                        <a:pt x="193" y="59"/>
                        <a:pt x="184" y="75"/>
                      </a:cubicBezTo>
                      <a:cubicBezTo>
                        <a:pt x="168" y="109"/>
                        <a:pt x="144" y="158"/>
                        <a:pt x="109" y="177"/>
                      </a:cubicBezTo>
                      <a:cubicBezTo>
                        <a:pt x="43" y="210"/>
                        <a:pt x="52" y="142"/>
                        <a:pt x="13" y="11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28" name="Freeform 818">
                  <a:extLst>
                    <a:ext uri="{FF2B5EF4-FFF2-40B4-BE49-F238E27FC236}">
                      <a16:creationId xmlns:a16="http://schemas.microsoft.com/office/drawing/2014/main" id="{B3EB94C7-1751-F89A-DA0D-0F46241FA8A5}"/>
                    </a:ext>
                  </a:extLst>
                </p:cNvPr>
                <p:cNvSpPr>
                  <a:spLocks/>
                </p:cNvSpPr>
                <p:nvPr/>
              </p:nvSpPr>
              <p:spPr bwMode="auto">
                <a:xfrm>
                  <a:off x="888" y="3251"/>
                  <a:ext cx="158" cy="84"/>
                </a:xfrm>
                <a:custGeom>
                  <a:avLst/>
                  <a:gdLst>
                    <a:gd name="T0" fmla="*/ 0 w 468"/>
                    <a:gd name="T1" fmla="*/ 2 h 249"/>
                    <a:gd name="T2" fmla="*/ 8 w 468"/>
                    <a:gd name="T3" fmla="*/ 2 h 249"/>
                    <a:gd name="T4" fmla="*/ 15 w 468"/>
                    <a:gd name="T5" fmla="*/ 0 h 249"/>
                    <a:gd name="T6" fmla="*/ 18 w 468"/>
                    <a:gd name="T7" fmla="*/ 6 h 249"/>
                    <a:gd name="T8" fmla="*/ 13 w 468"/>
                    <a:gd name="T9" fmla="*/ 9 h 249"/>
                    <a:gd name="T10" fmla="*/ 7 w 468"/>
                    <a:gd name="T11" fmla="*/ 7 h 249"/>
                    <a:gd name="T12" fmla="*/ 1 w 468"/>
                    <a:gd name="T13" fmla="*/ 3 h 2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8" h="249">
                      <a:moveTo>
                        <a:pt x="0" y="51"/>
                      </a:moveTo>
                      <a:cubicBezTo>
                        <a:pt x="63" y="66"/>
                        <a:pt x="141" y="69"/>
                        <a:pt x="207" y="59"/>
                      </a:cubicBezTo>
                      <a:cubicBezTo>
                        <a:pt x="261" y="51"/>
                        <a:pt x="327" y="0"/>
                        <a:pt x="376" y="4"/>
                      </a:cubicBezTo>
                      <a:cubicBezTo>
                        <a:pt x="441" y="8"/>
                        <a:pt x="468" y="101"/>
                        <a:pt x="468" y="156"/>
                      </a:cubicBezTo>
                      <a:cubicBezTo>
                        <a:pt x="467" y="239"/>
                        <a:pt x="405" y="249"/>
                        <a:pt x="341" y="236"/>
                      </a:cubicBezTo>
                      <a:cubicBezTo>
                        <a:pt x="283" y="224"/>
                        <a:pt x="232" y="207"/>
                        <a:pt x="177" y="185"/>
                      </a:cubicBezTo>
                      <a:cubicBezTo>
                        <a:pt x="137" y="169"/>
                        <a:pt x="37" y="135"/>
                        <a:pt x="21" y="9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29" name="Freeform 819">
                  <a:extLst>
                    <a:ext uri="{FF2B5EF4-FFF2-40B4-BE49-F238E27FC236}">
                      <a16:creationId xmlns:a16="http://schemas.microsoft.com/office/drawing/2014/main" id="{C0E24B90-1BD5-2636-E5D5-4892E2D5B106}"/>
                    </a:ext>
                  </a:extLst>
                </p:cNvPr>
                <p:cNvSpPr>
                  <a:spLocks/>
                </p:cNvSpPr>
                <p:nvPr/>
              </p:nvSpPr>
              <p:spPr bwMode="auto">
                <a:xfrm>
                  <a:off x="948" y="3254"/>
                  <a:ext cx="100" cy="82"/>
                </a:xfrm>
                <a:custGeom>
                  <a:avLst/>
                  <a:gdLst>
                    <a:gd name="T0" fmla="*/ 0 w 295"/>
                    <a:gd name="T1" fmla="*/ 6 h 244"/>
                    <a:gd name="T2" fmla="*/ 4 w 295"/>
                    <a:gd name="T3" fmla="*/ 8 h 244"/>
                    <a:gd name="T4" fmla="*/ 9 w 295"/>
                    <a:gd name="T5" fmla="*/ 8 h 244"/>
                    <a:gd name="T6" fmla="*/ 11 w 295"/>
                    <a:gd name="T7" fmla="*/ 4 h 244"/>
                    <a:gd name="T8" fmla="*/ 11 w 295"/>
                    <a:gd name="T9" fmla="*/ 3 h 244"/>
                    <a:gd name="T10" fmla="*/ 11 w 295"/>
                    <a:gd name="T11" fmla="*/ 1 h 244"/>
                    <a:gd name="T12" fmla="*/ 8 w 295"/>
                    <a:gd name="T13" fmla="*/ 0 h 244"/>
                    <a:gd name="T14" fmla="*/ 7 w 295"/>
                    <a:gd name="T15" fmla="*/ 6 h 244"/>
                    <a:gd name="T16" fmla="*/ 0 w 295"/>
                    <a:gd name="T17" fmla="*/ 6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5" h="244">
                      <a:moveTo>
                        <a:pt x="0" y="160"/>
                      </a:moveTo>
                      <a:cubicBezTo>
                        <a:pt x="24" y="184"/>
                        <a:pt x="80" y="204"/>
                        <a:pt x="112" y="221"/>
                      </a:cubicBezTo>
                      <a:cubicBezTo>
                        <a:pt x="156" y="244"/>
                        <a:pt x="190" y="236"/>
                        <a:pt x="234" y="215"/>
                      </a:cubicBezTo>
                      <a:cubicBezTo>
                        <a:pt x="277" y="194"/>
                        <a:pt x="295" y="147"/>
                        <a:pt x="287" y="99"/>
                      </a:cubicBezTo>
                      <a:cubicBezTo>
                        <a:pt x="285" y="88"/>
                        <a:pt x="276" y="79"/>
                        <a:pt x="274" y="68"/>
                      </a:cubicBezTo>
                      <a:cubicBezTo>
                        <a:pt x="271" y="59"/>
                        <a:pt x="274" y="43"/>
                        <a:pt x="269" y="34"/>
                      </a:cubicBezTo>
                      <a:cubicBezTo>
                        <a:pt x="260" y="19"/>
                        <a:pt x="230" y="11"/>
                        <a:pt x="216" y="0"/>
                      </a:cubicBezTo>
                      <a:cubicBezTo>
                        <a:pt x="246" y="38"/>
                        <a:pt x="242" y="146"/>
                        <a:pt x="194" y="167"/>
                      </a:cubicBezTo>
                      <a:cubicBezTo>
                        <a:pt x="143" y="190"/>
                        <a:pt x="56" y="163"/>
                        <a:pt x="7" y="148"/>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30" name="Freeform 820">
                  <a:extLst>
                    <a:ext uri="{FF2B5EF4-FFF2-40B4-BE49-F238E27FC236}">
                      <a16:creationId xmlns:a16="http://schemas.microsoft.com/office/drawing/2014/main" id="{6E750894-80E8-32C3-7CBD-B9E03A0B845D}"/>
                    </a:ext>
                  </a:extLst>
                </p:cNvPr>
                <p:cNvSpPr>
                  <a:spLocks/>
                </p:cNvSpPr>
                <p:nvPr/>
              </p:nvSpPr>
              <p:spPr bwMode="auto">
                <a:xfrm>
                  <a:off x="925" y="3259"/>
                  <a:ext cx="86" cy="40"/>
                </a:xfrm>
                <a:custGeom>
                  <a:avLst/>
                  <a:gdLst>
                    <a:gd name="T0" fmla="*/ 0 w 255"/>
                    <a:gd name="T1" fmla="*/ 3 h 117"/>
                    <a:gd name="T2" fmla="*/ 6 w 255"/>
                    <a:gd name="T3" fmla="*/ 5 h 117"/>
                    <a:gd name="T4" fmla="*/ 10 w 255"/>
                    <a:gd name="T5" fmla="*/ 1 h 117"/>
                    <a:gd name="T6" fmla="*/ 2 w 255"/>
                    <a:gd name="T7" fmla="*/ 3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5" h="117">
                      <a:moveTo>
                        <a:pt x="0" y="70"/>
                      </a:moveTo>
                      <a:cubicBezTo>
                        <a:pt x="50" y="72"/>
                        <a:pt x="98" y="117"/>
                        <a:pt x="147" y="117"/>
                      </a:cubicBezTo>
                      <a:cubicBezTo>
                        <a:pt x="194" y="116"/>
                        <a:pt x="228" y="68"/>
                        <a:pt x="255" y="37"/>
                      </a:cubicBezTo>
                      <a:cubicBezTo>
                        <a:pt x="185" y="0"/>
                        <a:pt x="123" y="69"/>
                        <a:pt x="55" y="64"/>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31" name="Freeform 821">
                  <a:extLst>
                    <a:ext uri="{FF2B5EF4-FFF2-40B4-BE49-F238E27FC236}">
                      <a16:creationId xmlns:a16="http://schemas.microsoft.com/office/drawing/2014/main" id="{F3EFB154-CF9C-5B0F-5203-557E1A564028}"/>
                    </a:ext>
                  </a:extLst>
                </p:cNvPr>
                <p:cNvSpPr>
                  <a:spLocks/>
                </p:cNvSpPr>
                <p:nvPr/>
              </p:nvSpPr>
              <p:spPr bwMode="auto">
                <a:xfrm>
                  <a:off x="1192" y="3221"/>
                  <a:ext cx="89" cy="32"/>
                </a:xfrm>
                <a:custGeom>
                  <a:avLst/>
                  <a:gdLst>
                    <a:gd name="T0" fmla="*/ 1 w 263"/>
                    <a:gd name="T1" fmla="*/ 0 h 95"/>
                    <a:gd name="T2" fmla="*/ 0 w 263"/>
                    <a:gd name="T3" fmla="*/ 3 h 95"/>
                    <a:gd name="T4" fmla="*/ 4 w 263"/>
                    <a:gd name="T5" fmla="*/ 3 h 95"/>
                    <a:gd name="T6" fmla="*/ 10 w 263"/>
                    <a:gd name="T7" fmla="*/ 0 h 95"/>
                    <a:gd name="T8" fmla="*/ 3 w 263"/>
                    <a:gd name="T9" fmla="*/ 1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 h="95">
                      <a:moveTo>
                        <a:pt x="38" y="0"/>
                      </a:moveTo>
                      <a:cubicBezTo>
                        <a:pt x="25" y="12"/>
                        <a:pt x="0" y="66"/>
                        <a:pt x="10" y="83"/>
                      </a:cubicBezTo>
                      <a:cubicBezTo>
                        <a:pt x="18" y="95"/>
                        <a:pt x="77" y="69"/>
                        <a:pt x="99" y="67"/>
                      </a:cubicBezTo>
                      <a:cubicBezTo>
                        <a:pt x="150" y="65"/>
                        <a:pt x="263" y="89"/>
                        <a:pt x="256" y="0"/>
                      </a:cubicBezTo>
                      <a:cubicBezTo>
                        <a:pt x="203" y="6"/>
                        <a:pt x="139" y="17"/>
                        <a:pt x="84" y="15"/>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32" name="Freeform 822">
                  <a:extLst>
                    <a:ext uri="{FF2B5EF4-FFF2-40B4-BE49-F238E27FC236}">
                      <a16:creationId xmlns:a16="http://schemas.microsoft.com/office/drawing/2014/main" id="{E30E19C1-FABC-77B9-EDA6-3E2A89B74EBB}"/>
                    </a:ext>
                  </a:extLst>
                </p:cNvPr>
                <p:cNvSpPr>
                  <a:spLocks/>
                </p:cNvSpPr>
                <p:nvPr/>
              </p:nvSpPr>
              <p:spPr bwMode="auto">
                <a:xfrm>
                  <a:off x="780" y="3294"/>
                  <a:ext cx="37" cy="29"/>
                </a:xfrm>
                <a:custGeom>
                  <a:avLst/>
                  <a:gdLst>
                    <a:gd name="T0" fmla="*/ 1 w 107"/>
                    <a:gd name="T1" fmla="*/ 0 h 84"/>
                    <a:gd name="T2" fmla="*/ 4 w 107"/>
                    <a:gd name="T3" fmla="*/ 0 h 84"/>
                    <a:gd name="T4" fmla="*/ 0 60000 65536"/>
                    <a:gd name="T5" fmla="*/ 0 60000 65536"/>
                  </a:gdLst>
                  <a:ahLst/>
                  <a:cxnLst>
                    <a:cxn ang="T4">
                      <a:pos x="T0" y="T1"/>
                    </a:cxn>
                    <a:cxn ang="T5">
                      <a:pos x="T2" y="T3"/>
                    </a:cxn>
                  </a:cxnLst>
                  <a:rect l="0" t="0" r="r" b="b"/>
                  <a:pathLst>
                    <a:path w="107" h="84">
                      <a:moveTo>
                        <a:pt x="15" y="12"/>
                      </a:moveTo>
                      <a:cubicBezTo>
                        <a:pt x="0" y="84"/>
                        <a:pt x="94" y="7"/>
                        <a:pt x="107" y="0"/>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33" name="Freeform 823">
                  <a:extLst>
                    <a:ext uri="{FF2B5EF4-FFF2-40B4-BE49-F238E27FC236}">
                      <a16:creationId xmlns:a16="http://schemas.microsoft.com/office/drawing/2014/main" id="{20DAB3B9-3EDA-C5D6-43CF-424D218BA3C7}"/>
                    </a:ext>
                  </a:extLst>
                </p:cNvPr>
                <p:cNvSpPr>
                  <a:spLocks/>
                </p:cNvSpPr>
                <p:nvPr/>
              </p:nvSpPr>
              <p:spPr bwMode="auto">
                <a:xfrm>
                  <a:off x="1074" y="3143"/>
                  <a:ext cx="134" cy="94"/>
                </a:xfrm>
                <a:custGeom>
                  <a:avLst/>
                  <a:gdLst>
                    <a:gd name="T0" fmla="*/ 9 w 395"/>
                    <a:gd name="T1" fmla="*/ 0 h 277"/>
                    <a:gd name="T2" fmla="*/ 2 w 395"/>
                    <a:gd name="T3" fmla="*/ 4 h 277"/>
                    <a:gd name="T4" fmla="*/ 1 w 395"/>
                    <a:gd name="T5" fmla="*/ 7 h 277"/>
                    <a:gd name="T6" fmla="*/ 3 w 395"/>
                    <a:gd name="T7" fmla="*/ 9 h 277"/>
                    <a:gd name="T8" fmla="*/ 4 w 395"/>
                    <a:gd name="T9" fmla="*/ 11 h 277"/>
                    <a:gd name="T10" fmla="*/ 6 w 395"/>
                    <a:gd name="T11" fmla="*/ 4 h 277"/>
                    <a:gd name="T12" fmla="*/ 11 w 395"/>
                    <a:gd name="T13" fmla="*/ 3 h 277"/>
                    <a:gd name="T14" fmla="*/ 15 w 395"/>
                    <a:gd name="T15" fmla="*/ 1 h 277"/>
                    <a:gd name="T16" fmla="*/ 13 w 395"/>
                    <a:gd name="T17" fmla="*/ 1 h 277"/>
                    <a:gd name="T18" fmla="*/ 9 w 395"/>
                    <a:gd name="T19" fmla="*/ 1 h 2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5" h="277">
                      <a:moveTo>
                        <a:pt x="233" y="9"/>
                      </a:moveTo>
                      <a:cubicBezTo>
                        <a:pt x="174" y="0"/>
                        <a:pt x="89" y="46"/>
                        <a:pt x="49" y="90"/>
                      </a:cubicBezTo>
                      <a:cubicBezTo>
                        <a:pt x="25" y="116"/>
                        <a:pt x="0" y="146"/>
                        <a:pt x="15" y="181"/>
                      </a:cubicBezTo>
                      <a:cubicBezTo>
                        <a:pt x="26" y="208"/>
                        <a:pt x="47" y="217"/>
                        <a:pt x="67" y="237"/>
                      </a:cubicBezTo>
                      <a:cubicBezTo>
                        <a:pt x="82" y="253"/>
                        <a:pt x="88" y="272"/>
                        <a:pt x="112" y="277"/>
                      </a:cubicBezTo>
                      <a:cubicBezTo>
                        <a:pt x="67" y="219"/>
                        <a:pt x="84" y="130"/>
                        <a:pt x="153" y="99"/>
                      </a:cubicBezTo>
                      <a:cubicBezTo>
                        <a:pt x="188" y="83"/>
                        <a:pt x="232" y="83"/>
                        <a:pt x="270" y="74"/>
                      </a:cubicBezTo>
                      <a:cubicBezTo>
                        <a:pt x="313" y="65"/>
                        <a:pt x="359" y="45"/>
                        <a:pt x="395" y="18"/>
                      </a:cubicBezTo>
                      <a:cubicBezTo>
                        <a:pt x="372" y="18"/>
                        <a:pt x="349" y="26"/>
                        <a:pt x="325" y="27"/>
                      </a:cubicBezTo>
                      <a:cubicBezTo>
                        <a:pt x="286" y="29"/>
                        <a:pt x="259" y="24"/>
                        <a:pt x="224" y="15"/>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34" name="Freeform 824">
                  <a:extLst>
                    <a:ext uri="{FF2B5EF4-FFF2-40B4-BE49-F238E27FC236}">
                      <a16:creationId xmlns:a16="http://schemas.microsoft.com/office/drawing/2014/main" id="{E1C4C776-2E4F-2D30-5DE7-E7BAE349B07F}"/>
                    </a:ext>
                  </a:extLst>
                </p:cNvPr>
                <p:cNvSpPr>
                  <a:spLocks/>
                </p:cNvSpPr>
                <p:nvPr/>
              </p:nvSpPr>
              <p:spPr bwMode="auto">
                <a:xfrm>
                  <a:off x="1826" y="3045"/>
                  <a:ext cx="86" cy="41"/>
                </a:xfrm>
                <a:custGeom>
                  <a:avLst/>
                  <a:gdLst>
                    <a:gd name="T0" fmla="*/ 5 w 255"/>
                    <a:gd name="T1" fmla="*/ 0 h 122"/>
                    <a:gd name="T2" fmla="*/ 3 w 255"/>
                    <a:gd name="T3" fmla="*/ 3 h 122"/>
                    <a:gd name="T4" fmla="*/ 10 w 255"/>
                    <a:gd name="T5" fmla="*/ 3 h 122"/>
                    <a:gd name="T6" fmla="*/ 0 60000 65536"/>
                    <a:gd name="T7" fmla="*/ 0 60000 65536"/>
                    <a:gd name="T8" fmla="*/ 0 60000 65536"/>
                  </a:gdLst>
                  <a:ahLst/>
                  <a:cxnLst>
                    <a:cxn ang="T6">
                      <a:pos x="T0" y="T1"/>
                    </a:cxn>
                    <a:cxn ang="T7">
                      <a:pos x="T2" y="T3"/>
                    </a:cxn>
                    <a:cxn ang="T8">
                      <a:pos x="T4" y="T5"/>
                    </a:cxn>
                  </a:cxnLst>
                  <a:rect l="0" t="0" r="r" b="b"/>
                  <a:pathLst>
                    <a:path w="255" h="122">
                      <a:moveTo>
                        <a:pt x="143" y="0"/>
                      </a:moveTo>
                      <a:cubicBezTo>
                        <a:pt x="126" y="40"/>
                        <a:pt x="0" y="52"/>
                        <a:pt x="88" y="90"/>
                      </a:cubicBezTo>
                      <a:cubicBezTo>
                        <a:pt x="121" y="105"/>
                        <a:pt x="237" y="122"/>
                        <a:pt x="255" y="86"/>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35" name="Freeform 825">
                  <a:extLst>
                    <a:ext uri="{FF2B5EF4-FFF2-40B4-BE49-F238E27FC236}">
                      <a16:creationId xmlns:a16="http://schemas.microsoft.com/office/drawing/2014/main" id="{F9D3C40E-E494-22EF-8E3C-63CBAF840F89}"/>
                    </a:ext>
                  </a:extLst>
                </p:cNvPr>
                <p:cNvSpPr>
                  <a:spLocks/>
                </p:cNvSpPr>
                <p:nvPr/>
              </p:nvSpPr>
              <p:spPr bwMode="auto">
                <a:xfrm>
                  <a:off x="1912" y="3135"/>
                  <a:ext cx="69" cy="53"/>
                </a:xfrm>
                <a:custGeom>
                  <a:avLst/>
                  <a:gdLst>
                    <a:gd name="T0" fmla="*/ 8 w 203"/>
                    <a:gd name="T1" fmla="*/ 4 h 157"/>
                    <a:gd name="T2" fmla="*/ 5 w 203"/>
                    <a:gd name="T3" fmla="*/ 3 h 157"/>
                    <a:gd name="T4" fmla="*/ 3 w 203"/>
                    <a:gd name="T5" fmla="*/ 4 h 157"/>
                    <a:gd name="T6" fmla="*/ 1 w 203"/>
                    <a:gd name="T7" fmla="*/ 6 h 157"/>
                    <a:gd name="T8" fmla="*/ 1 w 203"/>
                    <a:gd name="T9" fmla="*/ 1 h 157"/>
                    <a:gd name="T10" fmla="*/ 5 w 203"/>
                    <a:gd name="T11" fmla="*/ 0 h 1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3" h="157">
                      <a:moveTo>
                        <a:pt x="203" y="116"/>
                      </a:moveTo>
                      <a:cubicBezTo>
                        <a:pt x="177" y="94"/>
                        <a:pt x="153" y="74"/>
                        <a:pt x="117" y="77"/>
                      </a:cubicBezTo>
                      <a:cubicBezTo>
                        <a:pt x="96" y="79"/>
                        <a:pt x="79" y="90"/>
                        <a:pt x="68" y="106"/>
                      </a:cubicBezTo>
                      <a:cubicBezTo>
                        <a:pt x="59" y="118"/>
                        <a:pt x="54" y="157"/>
                        <a:pt x="37" y="154"/>
                      </a:cubicBezTo>
                      <a:cubicBezTo>
                        <a:pt x="0" y="147"/>
                        <a:pt x="9" y="59"/>
                        <a:pt x="20" y="39"/>
                      </a:cubicBezTo>
                      <a:cubicBezTo>
                        <a:pt x="41" y="0"/>
                        <a:pt x="81" y="3"/>
                        <a:pt x="117" y="13"/>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36" name="Freeform 826">
                  <a:extLst>
                    <a:ext uri="{FF2B5EF4-FFF2-40B4-BE49-F238E27FC236}">
                      <a16:creationId xmlns:a16="http://schemas.microsoft.com/office/drawing/2014/main" id="{D38D72F3-BD93-14E3-2F07-A7092B69A442}"/>
                    </a:ext>
                  </a:extLst>
                </p:cNvPr>
                <p:cNvSpPr>
                  <a:spLocks/>
                </p:cNvSpPr>
                <p:nvPr/>
              </p:nvSpPr>
              <p:spPr bwMode="auto">
                <a:xfrm>
                  <a:off x="2007" y="3140"/>
                  <a:ext cx="54" cy="60"/>
                </a:xfrm>
                <a:custGeom>
                  <a:avLst/>
                  <a:gdLst>
                    <a:gd name="T0" fmla="*/ 1 w 161"/>
                    <a:gd name="T1" fmla="*/ 3 h 179"/>
                    <a:gd name="T2" fmla="*/ 0 w 161"/>
                    <a:gd name="T3" fmla="*/ 5 h 179"/>
                    <a:gd name="T4" fmla="*/ 1 w 161"/>
                    <a:gd name="T5" fmla="*/ 6 h 179"/>
                    <a:gd name="T6" fmla="*/ 6 w 161"/>
                    <a:gd name="T7" fmla="*/ 7 h 179"/>
                    <a:gd name="T8" fmla="*/ 5 w 161"/>
                    <a:gd name="T9" fmla="*/ 2 h 179"/>
                    <a:gd name="T10" fmla="*/ 5 w 161"/>
                    <a:gd name="T11" fmla="*/ 0 h 179"/>
                    <a:gd name="T12" fmla="*/ 2 w 161"/>
                    <a:gd name="T13" fmla="*/ 2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79">
                      <a:moveTo>
                        <a:pt x="33" y="73"/>
                      </a:moveTo>
                      <a:cubicBezTo>
                        <a:pt x="27" y="96"/>
                        <a:pt x="10" y="117"/>
                        <a:pt x="5" y="140"/>
                      </a:cubicBezTo>
                      <a:cubicBezTo>
                        <a:pt x="0" y="169"/>
                        <a:pt x="2" y="170"/>
                        <a:pt x="27" y="172"/>
                      </a:cubicBezTo>
                      <a:cubicBezTo>
                        <a:pt x="68" y="177"/>
                        <a:pt x="118" y="179"/>
                        <a:pt x="161" y="179"/>
                      </a:cubicBezTo>
                      <a:cubicBezTo>
                        <a:pt x="88" y="170"/>
                        <a:pt x="101" y="98"/>
                        <a:pt x="126" y="54"/>
                      </a:cubicBezTo>
                      <a:cubicBezTo>
                        <a:pt x="137" y="34"/>
                        <a:pt x="156" y="8"/>
                        <a:pt x="126" y="3"/>
                      </a:cubicBezTo>
                      <a:cubicBezTo>
                        <a:pt x="107" y="0"/>
                        <a:pt x="72" y="28"/>
                        <a:pt x="66" y="44"/>
                      </a:cubicBezTo>
                    </a:path>
                  </a:pathLst>
                </a:custGeom>
                <a:solidFill>
                  <a:srgbClr val="746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37" name="Freeform 827">
                  <a:extLst>
                    <a:ext uri="{FF2B5EF4-FFF2-40B4-BE49-F238E27FC236}">
                      <a16:creationId xmlns:a16="http://schemas.microsoft.com/office/drawing/2014/main" id="{024117E7-4B1F-C988-FBBE-C3E80E339CDE}"/>
                    </a:ext>
                  </a:extLst>
                </p:cNvPr>
                <p:cNvSpPr>
                  <a:spLocks/>
                </p:cNvSpPr>
                <p:nvPr/>
              </p:nvSpPr>
              <p:spPr bwMode="auto">
                <a:xfrm>
                  <a:off x="1610" y="1405"/>
                  <a:ext cx="132" cy="123"/>
                </a:xfrm>
                <a:custGeom>
                  <a:avLst/>
                  <a:gdLst>
                    <a:gd name="T0" fmla="*/ 5 w 389"/>
                    <a:gd name="T1" fmla="*/ 4 h 363"/>
                    <a:gd name="T2" fmla="*/ 3 w 389"/>
                    <a:gd name="T3" fmla="*/ 14 h 363"/>
                    <a:gd name="T4" fmla="*/ 8 w 389"/>
                    <a:gd name="T5" fmla="*/ 12 h 363"/>
                    <a:gd name="T6" fmla="*/ 5 w 389"/>
                    <a:gd name="T7" fmla="*/ 10 h 363"/>
                    <a:gd name="T8" fmla="*/ 6 w 389"/>
                    <a:gd name="T9" fmla="*/ 5 h 363"/>
                    <a:gd name="T10" fmla="*/ 11 w 389"/>
                    <a:gd name="T11" fmla="*/ 2 h 363"/>
                    <a:gd name="T12" fmla="*/ 15 w 389"/>
                    <a:gd name="T13" fmla="*/ 1 h 363"/>
                    <a:gd name="T14" fmla="*/ 12 w 389"/>
                    <a:gd name="T15" fmla="*/ 1 h 363"/>
                    <a:gd name="T16" fmla="*/ 8 w 389"/>
                    <a:gd name="T17" fmla="*/ 2 h 3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9" h="363">
                      <a:moveTo>
                        <a:pt x="118" y="93"/>
                      </a:moveTo>
                      <a:cubicBezTo>
                        <a:pt x="15" y="131"/>
                        <a:pt x="0" y="297"/>
                        <a:pt x="81" y="363"/>
                      </a:cubicBezTo>
                      <a:cubicBezTo>
                        <a:pt x="118" y="335"/>
                        <a:pt x="165" y="322"/>
                        <a:pt x="202" y="294"/>
                      </a:cubicBezTo>
                      <a:cubicBezTo>
                        <a:pt x="169" y="318"/>
                        <a:pt x="140" y="281"/>
                        <a:pt x="134" y="250"/>
                      </a:cubicBezTo>
                      <a:cubicBezTo>
                        <a:pt x="127" y="211"/>
                        <a:pt x="128" y="165"/>
                        <a:pt x="152" y="132"/>
                      </a:cubicBezTo>
                      <a:cubicBezTo>
                        <a:pt x="181" y="91"/>
                        <a:pt x="233" y="70"/>
                        <a:pt x="277" y="50"/>
                      </a:cubicBezTo>
                      <a:cubicBezTo>
                        <a:pt x="312" y="33"/>
                        <a:pt x="351" y="18"/>
                        <a:pt x="389" y="15"/>
                      </a:cubicBezTo>
                      <a:cubicBezTo>
                        <a:pt x="374" y="0"/>
                        <a:pt x="322" y="20"/>
                        <a:pt x="302" y="24"/>
                      </a:cubicBezTo>
                      <a:cubicBezTo>
                        <a:pt x="269" y="32"/>
                        <a:pt x="232" y="42"/>
                        <a:pt x="201" y="59"/>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38" name="Freeform 828">
                  <a:extLst>
                    <a:ext uri="{FF2B5EF4-FFF2-40B4-BE49-F238E27FC236}">
                      <a16:creationId xmlns:a16="http://schemas.microsoft.com/office/drawing/2014/main" id="{4E0538FD-267F-A508-2BE2-4E06492CEC6E}"/>
                    </a:ext>
                  </a:extLst>
                </p:cNvPr>
                <p:cNvSpPr>
                  <a:spLocks/>
                </p:cNvSpPr>
                <p:nvPr/>
              </p:nvSpPr>
              <p:spPr bwMode="auto">
                <a:xfrm>
                  <a:off x="1586" y="1477"/>
                  <a:ext cx="50" cy="105"/>
                </a:xfrm>
                <a:custGeom>
                  <a:avLst/>
                  <a:gdLst>
                    <a:gd name="T0" fmla="*/ 3 w 148"/>
                    <a:gd name="T1" fmla="*/ 0 h 311"/>
                    <a:gd name="T2" fmla="*/ 1 w 148"/>
                    <a:gd name="T3" fmla="*/ 5 h 311"/>
                    <a:gd name="T4" fmla="*/ 1 w 148"/>
                    <a:gd name="T5" fmla="*/ 12 h 311"/>
                    <a:gd name="T6" fmla="*/ 2 w 148"/>
                    <a:gd name="T7" fmla="*/ 7 h 311"/>
                    <a:gd name="T8" fmla="*/ 6 w 148"/>
                    <a:gd name="T9" fmla="*/ 8 h 311"/>
                    <a:gd name="T10" fmla="*/ 4 w 148"/>
                    <a:gd name="T11" fmla="*/ 5 h 311"/>
                    <a:gd name="T12" fmla="*/ 3 w 148"/>
                    <a:gd name="T13" fmla="*/ 1 h 3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311">
                      <a:moveTo>
                        <a:pt x="84" y="0"/>
                      </a:moveTo>
                      <a:cubicBezTo>
                        <a:pt x="58" y="41"/>
                        <a:pt x="33" y="84"/>
                        <a:pt x="21" y="132"/>
                      </a:cubicBezTo>
                      <a:cubicBezTo>
                        <a:pt x="7" y="184"/>
                        <a:pt x="0" y="263"/>
                        <a:pt x="29" y="311"/>
                      </a:cubicBezTo>
                      <a:cubicBezTo>
                        <a:pt x="29" y="279"/>
                        <a:pt x="26" y="215"/>
                        <a:pt x="50" y="192"/>
                      </a:cubicBezTo>
                      <a:cubicBezTo>
                        <a:pt x="82" y="163"/>
                        <a:pt x="110" y="203"/>
                        <a:pt x="144" y="198"/>
                      </a:cubicBezTo>
                      <a:cubicBezTo>
                        <a:pt x="148" y="176"/>
                        <a:pt x="121" y="150"/>
                        <a:pt x="111" y="133"/>
                      </a:cubicBezTo>
                      <a:cubicBezTo>
                        <a:pt x="91" y="101"/>
                        <a:pt x="78" y="62"/>
                        <a:pt x="90" y="26"/>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39" name="Freeform 829">
                  <a:extLst>
                    <a:ext uri="{FF2B5EF4-FFF2-40B4-BE49-F238E27FC236}">
                      <a16:creationId xmlns:a16="http://schemas.microsoft.com/office/drawing/2014/main" id="{2868A142-74D1-8B2D-9CD5-444640D6ADD9}"/>
                    </a:ext>
                  </a:extLst>
                </p:cNvPr>
                <p:cNvSpPr>
                  <a:spLocks/>
                </p:cNvSpPr>
                <p:nvPr/>
              </p:nvSpPr>
              <p:spPr bwMode="auto">
                <a:xfrm>
                  <a:off x="1508" y="1707"/>
                  <a:ext cx="244" cy="146"/>
                </a:xfrm>
                <a:custGeom>
                  <a:avLst/>
                  <a:gdLst>
                    <a:gd name="T0" fmla="*/ 3 w 723"/>
                    <a:gd name="T1" fmla="*/ 1 h 433"/>
                    <a:gd name="T2" fmla="*/ 7 w 723"/>
                    <a:gd name="T3" fmla="*/ 9 h 433"/>
                    <a:gd name="T4" fmla="*/ 0 w 723"/>
                    <a:gd name="T5" fmla="*/ 16 h 433"/>
                    <a:gd name="T6" fmla="*/ 6 w 723"/>
                    <a:gd name="T7" fmla="*/ 14 h 433"/>
                    <a:gd name="T8" fmla="*/ 12 w 723"/>
                    <a:gd name="T9" fmla="*/ 11 h 433"/>
                    <a:gd name="T10" fmla="*/ 21 w 723"/>
                    <a:gd name="T11" fmla="*/ 9 h 433"/>
                    <a:gd name="T12" fmla="*/ 26 w 723"/>
                    <a:gd name="T13" fmla="*/ 4 h 433"/>
                    <a:gd name="T14" fmla="*/ 27 w 723"/>
                    <a:gd name="T15" fmla="*/ 0 h 433"/>
                    <a:gd name="T16" fmla="*/ 25 w 723"/>
                    <a:gd name="T17" fmla="*/ 2 h 433"/>
                    <a:gd name="T18" fmla="*/ 22 w 723"/>
                    <a:gd name="T19" fmla="*/ 6 h 433"/>
                    <a:gd name="T20" fmla="*/ 16 w 723"/>
                    <a:gd name="T21" fmla="*/ 9 h 433"/>
                    <a:gd name="T22" fmla="*/ 11 w 723"/>
                    <a:gd name="T23" fmla="*/ 3 h 433"/>
                    <a:gd name="T24" fmla="*/ 3 w 723"/>
                    <a:gd name="T25" fmla="*/ 1 h 4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3" h="433">
                      <a:moveTo>
                        <a:pt x="86" y="26"/>
                      </a:moveTo>
                      <a:cubicBezTo>
                        <a:pt x="180" y="59"/>
                        <a:pt x="213" y="133"/>
                        <a:pt x="186" y="227"/>
                      </a:cubicBezTo>
                      <a:cubicBezTo>
                        <a:pt x="160" y="321"/>
                        <a:pt x="59" y="353"/>
                        <a:pt x="0" y="422"/>
                      </a:cubicBezTo>
                      <a:cubicBezTo>
                        <a:pt x="46" y="433"/>
                        <a:pt x="117" y="385"/>
                        <a:pt x="155" y="362"/>
                      </a:cubicBezTo>
                      <a:cubicBezTo>
                        <a:pt x="217" y="326"/>
                        <a:pt x="254" y="292"/>
                        <a:pt x="328" y="286"/>
                      </a:cubicBezTo>
                      <a:cubicBezTo>
                        <a:pt x="404" y="279"/>
                        <a:pt x="493" y="293"/>
                        <a:pt x="557" y="243"/>
                      </a:cubicBezTo>
                      <a:cubicBezTo>
                        <a:pt x="601" y="210"/>
                        <a:pt x="644" y="165"/>
                        <a:pt x="670" y="117"/>
                      </a:cubicBezTo>
                      <a:cubicBezTo>
                        <a:pt x="686" y="88"/>
                        <a:pt x="723" y="35"/>
                        <a:pt x="705" y="1"/>
                      </a:cubicBezTo>
                      <a:cubicBezTo>
                        <a:pt x="681" y="11"/>
                        <a:pt x="675" y="45"/>
                        <a:pt x="662" y="66"/>
                      </a:cubicBezTo>
                      <a:cubicBezTo>
                        <a:pt x="639" y="102"/>
                        <a:pt x="612" y="135"/>
                        <a:pt x="584" y="167"/>
                      </a:cubicBezTo>
                      <a:cubicBezTo>
                        <a:pt x="545" y="211"/>
                        <a:pt x="474" y="256"/>
                        <a:pt x="414" y="232"/>
                      </a:cubicBezTo>
                      <a:cubicBezTo>
                        <a:pt x="348" y="205"/>
                        <a:pt x="329" y="130"/>
                        <a:pt x="281" y="84"/>
                      </a:cubicBezTo>
                      <a:cubicBezTo>
                        <a:pt x="224" y="30"/>
                        <a:pt x="153" y="0"/>
                        <a:pt x="75" y="2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40" name="Freeform 830">
                  <a:extLst>
                    <a:ext uri="{FF2B5EF4-FFF2-40B4-BE49-F238E27FC236}">
                      <a16:creationId xmlns:a16="http://schemas.microsoft.com/office/drawing/2014/main" id="{C201BBB0-F810-10FE-6843-E5EEE948FA5F}"/>
                    </a:ext>
                  </a:extLst>
                </p:cNvPr>
                <p:cNvSpPr>
                  <a:spLocks/>
                </p:cNvSpPr>
                <p:nvPr/>
              </p:nvSpPr>
              <p:spPr bwMode="auto">
                <a:xfrm>
                  <a:off x="1712" y="1601"/>
                  <a:ext cx="90" cy="89"/>
                </a:xfrm>
                <a:custGeom>
                  <a:avLst/>
                  <a:gdLst>
                    <a:gd name="T0" fmla="*/ 0 w 266"/>
                    <a:gd name="T1" fmla="*/ 1 h 262"/>
                    <a:gd name="T2" fmla="*/ 6 w 266"/>
                    <a:gd name="T3" fmla="*/ 4 h 262"/>
                    <a:gd name="T4" fmla="*/ 5 w 266"/>
                    <a:gd name="T5" fmla="*/ 10 h 262"/>
                    <a:gd name="T6" fmla="*/ 10 w 266"/>
                    <a:gd name="T7" fmla="*/ 5 h 262"/>
                    <a:gd name="T8" fmla="*/ 1 w 266"/>
                    <a:gd name="T9" fmla="*/ 0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62">
                      <a:moveTo>
                        <a:pt x="0" y="25"/>
                      </a:moveTo>
                      <a:cubicBezTo>
                        <a:pt x="53" y="38"/>
                        <a:pt x="122" y="45"/>
                        <a:pt x="158" y="93"/>
                      </a:cubicBezTo>
                      <a:cubicBezTo>
                        <a:pt x="202" y="150"/>
                        <a:pt x="118" y="203"/>
                        <a:pt x="126" y="262"/>
                      </a:cubicBezTo>
                      <a:cubicBezTo>
                        <a:pt x="180" y="242"/>
                        <a:pt x="261" y="195"/>
                        <a:pt x="263" y="129"/>
                      </a:cubicBezTo>
                      <a:cubicBezTo>
                        <a:pt x="266" y="32"/>
                        <a:pt x="104" y="0"/>
                        <a:pt x="28" y="7"/>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41" name="Freeform 831">
                  <a:extLst>
                    <a:ext uri="{FF2B5EF4-FFF2-40B4-BE49-F238E27FC236}">
                      <a16:creationId xmlns:a16="http://schemas.microsoft.com/office/drawing/2014/main" id="{F24C0FB8-44D1-837F-2BF2-DF5BC2B92500}"/>
                    </a:ext>
                  </a:extLst>
                </p:cNvPr>
                <p:cNvSpPr>
                  <a:spLocks/>
                </p:cNvSpPr>
                <p:nvPr/>
              </p:nvSpPr>
              <p:spPr bwMode="auto">
                <a:xfrm>
                  <a:off x="1847" y="1666"/>
                  <a:ext cx="143" cy="44"/>
                </a:xfrm>
                <a:custGeom>
                  <a:avLst/>
                  <a:gdLst>
                    <a:gd name="T0" fmla="*/ 5 w 425"/>
                    <a:gd name="T1" fmla="*/ 0 h 129"/>
                    <a:gd name="T2" fmla="*/ 1 w 425"/>
                    <a:gd name="T3" fmla="*/ 1 h 129"/>
                    <a:gd name="T4" fmla="*/ 4 w 425"/>
                    <a:gd name="T5" fmla="*/ 5 h 129"/>
                    <a:gd name="T6" fmla="*/ 5 w 425"/>
                    <a:gd name="T7" fmla="*/ 2 h 129"/>
                    <a:gd name="T8" fmla="*/ 9 w 425"/>
                    <a:gd name="T9" fmla="*/ 3 h 129"/>
                    <a:gd name="T10" fmla="*/ 16 w 425"/>
                    <a:gd name="T11" fmla="*/ 2 h 129"/>
                    <a:gd name="T12" fmla="*/ 13 w 425"/>
                    <a:gd name="T13" fmla="*/ 3 h 129"/>
                    <a:gd name="T14" fmla="*/ 5 w 425"/>
                    <a:gd name="T15" fmla="*/ 0 h 1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5" h="129">
                      <a:moveTo>
                        <a:pt x="141" y="2"/>
                      </a:moveTo>
                      <a:cubicBezTo>
                        <a:pt x="119" y="0"/>
                        <a:pt x="30" y="4"/>
                        <a:pt x="18" y="24"/>
                      </a:cubicBezTo>
                      <a:cubicBezTo>
                        <a:pt x="0" y="56"/>
                        <a:pt x="87" y="105"/>
                        <a:pt x="101" y="128"/>
                      </a:cubicBezTo>
                      <a:cubicBezTo>
                        <a:pt x="111" y="97"/>
                        <a:pt x="106" y="71"/>
                        <a:pt x="141" y="57"/>
                      </a:cubicBezTo>
                      <a:cubicBezTo>
                        <a:pt x="170" y="46"/>
                        <a:pt x="213" y="56"/>
                        <a:pt x="241" y="64"/>
                      </a:cubicBezTo>
                      <a:cubicBezTo>
                        <a:pt x="274" y="74"/>
                        <a:pt x="425" y="129"/>
                        <a:pt x="425" y="57"/>
                      </a:cubicBezTo>
                      <a:cubicBezTo>
                        <a:pt x="395" y="52"/>
                        <a:pt x="372" y="70"/>
                        <a:pt x="339" y="64"/>
                      </a:cubicBezTo>
                      <a:cubicBezTo>
                        <a:pt x="271" y="52"/>
                        <a:pt x="211" y="16"/>
                        <a:pt x="141" y="9"/>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42" name="Freeform 832">
                  <a:extLst>
                    <a:ext uri="{FF2B5EF4-FFF2-40B4-BE49-F238E27FC236}">
                      <a16:creationId xmlns:a16="http://schemas.microsoft.com/office/drawing/2014/main" id="{53D395FE-0660-027F-4C46-054F8E33FBDF}"/>
                    </a:ext>
                  </a:extLst>
                </p:cNvPr>
                <p:cNvSpPr>
                  <a:spLocks/>
                </p:cNvSpPr>
                <p:nvPr/>
              </p:nvSpPr>
              <p:spPr bwMode="auto">
                <a:xfrm>
                  <a:off x="1942" y="1534"/>
                  <a:ext cx="51" cy="123"/>
                </a:xfrm>
                <a:custGeom>
                  <a:avLst/>
                  <a:gdLst>
                    <a:gd name="T0" fmla="*/ 3 w 151"/>
                    <a:gd name="T1" fmla="*/ 1 h 363"/>
                    <a:gd name="T2" fmla="*/ 1 w 151"/>
                    <a:gd name="T3" fmla="*/ 8 h 363"/>
                    <a:gd name="T4" fmla="*/ 3 w 151"/>
                    <a:gd name="T5" fmla="*/ 10 h 363"/>
                    <a:gd name="T6" fmla="*/ 5 w 151"/>
                    <a:gd name="T7" fmla="*/ 14 h 363"/>
                    <a:gd name="T8" fmla="*/ 5 w 151"/>
                    <a:gd name="T9" fmla="*/ 10 h 363"/>
                    <a:gd name="T10" fmla="*/ 4 w 151"/>
                    <a:gd name="T11" fmla="*/ 8 h 363"/>
                    <a:gd name="T12" fmla="*/ 3 w 151"/>
                    <a:gd name="T13" fmla="*/ 0 h 3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 h="363">
                      <a:moveTo>
                        <a:pt x="87" y="29"/>
                      </a:moveTo>
                      <a:cubicBezTo>
                        <a:pt x="58" y="34"/>
                        <a:pt x="0" y="178"/>
                        <a:pt x="16" y="209"/>
                      </a:cubicBezTo>
                      <a:cubicBezTo>
                        <a:pt x="26" y="229"/>
                        <a:pt x="74" y="242"/>
                        <a:pt x="91" y="260"/>
                      </a:cubicBezTo>
                      <a:cubicBezTo>
                        <a:pt x="121" y="292"/>
                        <a:pt x="122" y="327"/>
                        <a:pt x="138" y="363"/>
                      </a:cubicBezTo>
                      <a:cubicBezTo>
                        <a:pt x="146" y="334"/>
                        <a:pt x="151" y="294"/>
                        <a:pt x="141" y="264"/>
                      </a:cubicBezTo>
                      <a:cubicBezTo>
                        <a:pt x="132" y="238"/>
                        <a:pt x="107" y="226"/>
                        <a:pt x="95" y="201"/>
                      </a:cubicBezTo>
                      <a:cubicBezTo>
                        <a:pt x="66" y="140"/>
                        <a:pt x="118" y="63"/>
                        <a:pt x="80"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43" name="Freeform 833">
                  <a:extLst>
                    <a:ext uri="{FF2B5EF4-FFF2-40B4-BE49-F238E27FC236}">
                      <a16:creationId xmlns:a16="http://schemas.microsoft.com/office/drawing/2014/main" id="{6D8DF3EC-23DE-5BBD-EC86-A78539C062A5}"/>
                    </a:ext>
                  </a:extLst>
                </p:cNvPr>
                <p:cNvSpPr>
                  <a:spLocks/>
                </p:cNvSpPr>
                <p:nvPr/>
              </p:nvSpPr>
              <p:spPr bwMode="auto">
                <a:xfrm>
                  <a:off x="1620" y="2007"/>
                  <a:ext cx="174" cy="196"/>
                </a:xfrm>
                <a:custGeom>
                  <a:avLst/>
                  <a:gdLst>
                    <a:gd name="T0" fmla="*/ 18 w 515"/>
                    <a:gd name="T1" fmla="*/ 4 h 579"/>
                    <a:gd name="T2" fmla="*/ 13 w 515"/>
                    <a:gd name="T3" fmla="*/ 10 h 579"/>
                    <a:gd name="T4" fmla="*/ 6 w 515"/>
                    <a:gd name="T5" fmla="*/ 15 h 579"/>
                    <a:gd name="T6" fmla="*/ 3 w 515"/>
                    <a:gd name="T7" fmla="*/ 17 h 579"/>
                    <a:gd name="T8" fmla="*/ 0 w 515"/>
                    <a:gd name="T9" fmla="*/ 18 h 579"/>
                    <a:gd name="T10" fmla="*/ 0 w 515"/>
                    <a:gd name="T11" fmla="*/ 21 h 579"/>
                    <a:gd name="T12" fmla="*/ 2 w 515"/>
                    <a:gd name="T13" fmla="*/ 20 h 579"/>
                    <a:gd name="T14" fmla="*/ 8 w 515"/>
                    <a:gd name="T15" fmla="*/ 16 h 579"/>
                    <a:gd name="T16" fmla="*/ 15 w 515"/>
                    <a:gd name="T17" fmla="*/ 12 h 579"/>
                    <a:gd name="T18" fmla="*/ 17 w 515"/>
                    <a:gd name="T19" fmla="*/ 0 h 579"/>
                    <a:gd name="T20" fmla="*/ 17 w 515"/>
                    <a:gd name="T21" fmla="*/ 6 h 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5" h="579">
                      <a:moveTo>
                        <a:pt x="453" y="111"/>
                      </a:moveTo>
                      <a:cubicBezTo>
                        <a:pt x="407" y="161"/>
                        <a:pt x="388" y="225"/>
                        <a:pt x="334" y="270"/>
                      </a:cubicBezTo>
                      <a:cubicBezTo>
                        <a:pt x="283" y="314"/>
                        <a:pt x="229" y="358"/>
                        <a:pt x="169" y="390"/>
                      </a:cubicBezTo>
                      <a:cubicBezTo>
                        <a:pt x="143" y="403"/>
                        <a:pt x="117" y="419"/>
                        <a:pt x="90" y="426"/>
                      </a:cubicBezTo>
                      <a:cubicBezTo>
                        <a:pt x="60" y="434"/>
                        <a:pt x="25" y="431"/>
                        <a:pt x="11" y="465"/>
                      </a:cubicBezTo>
                      <a:cubicBezTo>
                        <a:pt x="6" y="477"/>
                        <a:pt x="0" y="539"/>
                        <a:pt x="7" y="550"/>
                      </a:cubicBezTo>
                      <a:cubicBezTo>
                        <a:pt x="25" y="579"/>
                        <a:pt x="50" y="527"/>
                        <a:pt x="63" y="511"/>
                      </a:cubicBezTo>
                      <a:cubicBezTo>
                        <a:pt x="106" y="457"/>
                        <a:pt x="164" y="445"/>
                        <a:pt x="219" y="407"/>
                      </a:cubicBezTo>
                      <a:cubicBezTo>
                        <a:pt x="271" y="372"/>
                        <a:pt x="324" y="329"/>
                        <a:pt x="374" y="291"/>
                      </a:cubicBezTo>
                      <a:cubicBezTo>
                        <a:pt x="471" y="217"/>
                        <a:pt x="515" y="112"/>
                        <a:pt x="449" y="0"/>
                      </a:cubicBezTo>
                      <a:cubicBezTo>
                        <a:pt x="430" y="39"/>
                        <a:pt x="433" y="104"/>
                        <a:pt x="439" y="148"/>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44" name="Freeform 834">
                  <a:extLst>
                    <a:ext uri="{FF2B5EF4-FFF2-40B4-BE49-F238E27FC236}">
                      <a16:creationId xmlns:a16="http://schemas.microsoft.com/office/drawing/2014/main" id="{64DA06B5-098B-5CF3-03CD-69BC200E1A09}"/>
                    </a:ext>
                  </a:extLst>
                </p:cNvPr>
                <p:cNvSpPr>
                  <a:spLocks/>
                </p:cNvSpPr>
                <p:nvPr/>
              </p:nvSpPr>
              <p:spPr bwMode="auto">
                <a:xfrm>
                  <a:off x="1995" y="1952"/>
                  <a:ext cx="77" cy="103"/>
                </a:xfrm>
                <a:custGeom>
                  <a:avLst/>
                  <a:gdLst>
                    <a:gd name="T0" fmla="*/ 5 w 229"/>
                    <a:gd name="T1" fmla="*/ 0 h 303"/>
                    <a:gd name="T2" fmla="*/ 6 w 229"/>
                    <a:gd name="T3" fmla="*/ 3 h 303"/>
                    <a:gd name="T4" fmla="*/ 6 w 229"/>
                    <a:gd name="T5" fmla="*/ 7 h 303"/>
                    <a:gd name="T6" fmla="*/ 4 w 229"/>
                    <a:gd name="T7" fmla="*/ 9 h 303"/>
                    <a:gd name="T8" fmla="*/ 0 w 229"/>
                    <a:gd name="T9" fmla="*/ 9 h 303"/>
                    <a:gd name="T10" fmla="*/ 3 w 229"/>
                    <a:gd name="T11" fmla="*/ 11 h 303"/>
                    <a:gd name="T12" fmla="*/ 6 w 229"/>
                    <a:gd name="T13" fmla="*/ 10 h 303"/>
                    <a:gd name="T14" fmla="*/ 5 w 229"/>
                    <a:gd name="T15" fmla="*/ 1 h 3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9" h="303">
                      <a:moveTo>
                        <a:pt x="127" y="0"/>
                      </a:moveTo>
                      <a:cubicBezTo>
                        <a:pt x="142" y="28"/>
                        <a:pt x="154" y="39"/>
                        <a:pt x="156" y="72"/>
                      </a:cubicBezTo>
                      <a:cubicBezTo>
                        <a:pt x="158" y="104"/>
                        <a:pt x="160" y="146"/>
                        <a:pt x="152" y="176"/>
                      </a:cubicBezTo>
                      <a:cubicBezTo>
                        <a:pt x="144" y="205"/>
                        <a:pt x="122" y="222"/>
                        <a:pt x="95" y="227"/>
                      </a:cubicBezTo>
                      <a:cubicBezTo>
                        <a:pt x="81" y="230"/>
                        <a:pt x="5" y="212"/>
                        <a:pt x="3" y="227"/>
                      </a:cubicBezTo>
                      <a:cubicBezTo>
                        <a:pt x="0" y="242"/>
                        <a:pt x="78" y="273"/>
                        <a:pt x="92" y="281"/>
                      </a:cubicBezTo>
                      <a:cubicBezTo>
                        <a:pt x="132" y="303"/>
                        <a:pt x="137" y="293"/>
                        <a:pt x="156" y="248"/>
                      </a:cubicBezTo>
                      <a:cubicBezTo>
                        <a:pt x="175" y="206"/>
                        <a:pt x="229" y="20"/>
                        <a:pt x="145" y="21"/>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45" name="Freeform 835">
                  <a:extLst>
                    <a:ext uri="{FF2B5EF4-FFF2-40B4-BE49-F238E27FC236}">
                      <a16:creationId xmlns:a16="http://schemas.microsoft.com/office/drawing/2014/main" id="{516B9571-90EA-F548-4157-3ACE46E05247}"/>
                    </a:ext>
                  </a:extLst>
                </p:cNvPr>
                <p:cNvSpPr>
                  <a:spLocks/>
                </p:cNvSpPr>
                <p:nvPr/>
              </p:nvSpPr>
              <p:spPr bwMode="auto">
                <a:xfrm>
                  <a:off x="1918" y="2086"/>
                  <a:ext cx="151" cy="104"/>
                </a:xfrm>
                <a:custGeom>
                  <a:avLst/>
                  <a:gdLst>
                    <a:gd name="T0" fmla="*/ 12 w 447"/>
                    <a:gd name="T1" fmla="*/ 1 h 306"/>
                    <a:gd name="T2" fmla="*/ 7 w 447"/>
                    <a:gd name="T3" fmla="*/ 7 h 306"/>
                    <a:gd name="T4" fmla="*/ 1 w 447"/>
                    <a:gd name="T5" fmla="*/ 4 h 306"/>
                    <a:gd name="T6" fmla="*/ 3 w 447"/>
                    <a:gd name="T7" fmla="*/ 10 h 306"/>
                    <a:gd name="T8" fmla="*/ 8 w 447"/>
                    <a:gd name="T9" fmla="*/ 8 h 306"/>
                    <a:gd name="T10" fmla="*/ 15 w 447"/>
                    <a:gd name="T11" fmla="*/ 4 h 306"/>
                    <a:gd name="T12" fmla="*/ 17 w 447"/>
                    <a:gd name="T13" fmla="*/ 1 h 306"/>
                    <a:gd name="T14" fmla="*/ 13 w 447"/>
                    <a:gd name="T15" fmla="*/ 2 h 3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7" h="306">
                      <a:moveTo>
                        <a:pt x="320" y="29"/>
                      </a:moveTo>
                      <a:cubicBezTo>
                        <a:pt x="289" y="84"/>
                        <a:pt x="237" y="145"/>
                        <a:pt x="180" y="177"/>
                      </a:cubicBezTo>
                      <a:cubicBezTo>
                        <a:pt x="86" y="232"/>
                        <a:pt x="86" y="117"/>
                        <a:pt x="22" y="90"/>
                      </a:cubicBezTo>
                      <a:cubicBezTo>
                        <a:pt x="0" y="141"/>
                        <a:pt x="42" y="222"/>
                        <a:pt x="79" y="255"/>
                      </a:cubicBezTo>
                      <a:cubicBezTo>
                        <a:pt x="136" y="306"/>
                        <a:pt x="176" y="249"/>
                        <a:pt x="216" y="206"/>
                      </a:cubicBezTo>
                      <a:cubicBezTo>
                        <a:pt x="264" y="154"/>
                        <a:pt x="333" y="141"/>
                        <a:pt x="388" y="97"/>
                      </a:cubicBezTo>
                      <a:cubicBezTo>
                        <a:pt x="404" y="85"/>
                        <a:pt x="447" y="52"/>
                        <a:pt x="425" y="25"/>
                      </a:cubicBezTo>
                      <a:cubicBezTo>
                        <a:pt x="405" y="0"/>
                        <a:pt x="355" y="35"/>
                        <a:pt x="331" y="4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46" name="Freeform 836">
                  <a:extLst>
                    <a:ext uri="{FF2B5EF4-FFF2-40B4-BE49-F238E27FC236}">
                      <a16:creationId xmlns:a16="http://schemas.microsoft.com/office/drawing/2014/main" id="{5A4A0C11-9BF3-8F60-7BE4-4E8B1F7E12E9}"/>
                    </a:ext>
                  </a:extLst>
                </p:cNvPr>
                <p:cNvSpPr>
                  <a:spLocks/>
                </p:cNvSpPr>
                <p:nvPr/>
              </p:nvSpPr>
              <p:spPr bwMode="auto">
                <a:xfrm>
                  <a:off x="1869" y="2352"/>
                  <a:ext cx="53" cy="94"/>
                </a:xfrm>
                <a:custGeom>
                  <a:avLst/>
                  <a:gdLst>
                    <a:gd name="T0" fmla="*/ 6 w 159"/>
                    <a:gd name="T1" fmla="*/ 0 h 276"/>
                    <a:gd name="T2" fmla="*/ 2 w 159"/>
                    <a:gd name="T3" fmla="*/ 4 h 276"/>
                    <a:gd name="T4" fmla="*/ 0 w 159"/>
                    <a:gd name="T5" fmla="*/ 10 h 276"/>
                    <a:gd name="T6" fmla="*/ 3 w 159"/>
                    <a:gd name="T7" fmla="*/ 6 h 276"/>
                    <a:gd name="T8" fmla="*/ 6 w 159"/>
                    <a:gd name="T9" fmla="*/ 1 h 2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76">
                      <a:moveTo>
                        <a:pt x="159" y="0"/>
                      </a:moveTo>
                      <a:cubicBezTo>
                        <a:pt x="126" y="30"/>
                        <a:pt x="70" y="72"/>
                        <a:pt x="48" y="111"/>
                      </a:cubicBezTo>
                      <a:cubicBezTo>
                        <a:pt x="26" y="152"/>
                        <a:pt x="47" y="210"/>
                        <a:pt x="0" y="238"/>
                      </a:cubicBezTo>
                      <a:cubicBezTo>
                        <a:pt x="52" y="276"/>
                        <a:pt x="65" y="197"/>
                        <a:pt x="73" y="165"/>
                      </a:cubicBezTo>
                      <a:cubicBezTo>
                        <a:pt x="85" y="113"/>
                        <a:pt x="114" y="62"/>
                        <a:pt x="156" y="28"/>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47" name="Freeform 837">
                  <a:extLst>
                    <a:ext uri="{FF2B5EF4-FFF2-40B4-BE49-F238E27FC236}">
                      <a16:creationId xmlns:a16="http://schemas.microsoft.com/office/drawing/2014/main" id="{21FDF62A-7BB3-4D27-EC81-F05004DAC227}"/>
                    </a:ext>
                  </a:extLst>
                </p:cNvPr>
                <p:cNvSpPr>
                  <a:spLocks/>
                </p:cNvSpPr>
                <p:nvPr/>
              </p:nvSpPr>
              <p:spPr bwMode="auto">
                <a:xfrm>
                  <a:off x="1967" y="2310"/>
                  <a:ext cx="101" cy="98"/>
                </a:xfrm>
                <a:custGeom>
                  <a:avLst/>
                  <a:gdLst>
                    <a:gd name="T0" fmla="*/ 0 w 299"/>
                    <a:gd name="T1" fmla="*/ 2 h 288"/>
                    <a:gd name="T2" fmla="*/ 9 w 299"/>
                    <a:gd name="T3" fmla="*/ 9 h 288"/>
                    <a:gd name="T4" fmla="*/ 10 w 299"/>
                    <a:gd name="T5" fmla="*/ 10 h 288"/>
                    <a:gd name="T6" fmla="*/ 10 w 299"/>
                    <a:gd name="T7" fmla="*/ 6 h 288"/>
                    <a:gd name="T8" fmla="*/ 4 w 299"/>
                    <a:gd name="T9" fmla="*/ 1 h 288"/>
                    <a:gd name="T10" fmla="*/ 3 w 299"/>
                    <a:gd name="T11" fmla="*/ 1 h 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 h="288">
                      <a:moveTo>
                        <a:pt x="0" y="52"/>
                      </a:moveTo>
                      <a:cubicBezTo>
                        <a:pt x="98" y="2"/>
                        <a:pt x="299" y="85"/>
                        <a:pt x="238" y="217"/>
                      </a:cubicBezTo>
                      <a:cubicBezTo>
                        <a:pt x="227" y="243"/>
                        <a:pt x="205" y="288"/>
                        <a:pt x="256" y="253"/>
                      </a:cubicBezTo>
                      <a:cubicBezTo>
                        <a:pt x="285" y="234"/>
                        <a:pt x="283" y="195"/>
                        <a:pt x="274" y="163"/>
                      </a:cubicBezTo>
                      <a:cubicBezTo>
                        <a:pt x="253" y="86"/>
                        <a:pt x="206" y="0"/>
                        <a:pt x="116" y="15"/>
                      </a:cubicBezTo>
                      <a:cubicBezTo>
                        <a:pt x="104" y="16"/>
                        <a:pt x="94" y="19"/>
                        <a:pt x="83" y="2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48" name="Freeform 838">
                  <a:extLst>
                    <a:ext uri="{FF2B5EF4-FFF2-40B4-BE49-F238E27FC236}">
                      <a16:creationId xmlns:a16="http://schemas.microsoft.com/office/drawing/2014/main" id="{C911F7BD-F69E-7C33-CB68-89149B0A7EF8}"/>
                    </a:ext>
                  </a:extLst>
                </p:cNvPr>
                <p:cNvSpPr>
                  <a:spLocks/>
                </p:cNvSpPr>
                <p:nvPr/>
              </p:nvSpPr>
              <p:spPr bwMode="auto">
                <a:xfrm>
                  <a:off x="1593" y="2279"/>
                  <a:ext cx="54" cy="73"/>
                </a:xfrm>
                <a:custGeom>
                  <a:avLst/>
                  <a:gdLst>
                    <a:gd name="T0" fmla="*/ 0 w 160"/>
                    <a:gd name="T1" fmla="*/ 7 h 217"/>
                    <a:gd name="T2" fmla="*/ 4 w 160"/>
                    <a:gd name="T3" fmla="*/ 5 h 217"/>
                    <a:gd name="T4" fmla="*/ 3 w 160"/>
                    <a:gd name="T5" fmla="*/ 0 h 217"/>
                    <a:gd name="T6" fmla="*/ 6 w 160"/>
                    <a:gd name="T7" fmla="*/ 5 h 217"/>
                    <a:gd name="T8" fmla="*/ 2 w 160"/>
                    <a:gd name="T9" fmla="*/ 7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217">
                      <a:moveTo>
                        <a:pt x="0" y="195"/>
                      </a:moveTo>
                      <a:cubicBezTo>
                        <a:pt x="33" y="210"/>
                        <a:pt x="98" y="176"/>
                        <a:pt x="116" y="146"/>
                      </a:cubicBezTo>
                      <a:cubicBezTo>
                        <a:pt x="145" y="97"/>
                        <a:pt x="85" y="51"/>
                        <a:pt x="70" y="7"/>
                      </a:cubicBezTo>
                      <a:cubicBezTo>
                        <a:pt x="137" y="0"/>
                        <a:pt x="147" y="83"/>
                        <a:pt x="151" y="130"/>
                      </a:cubicBezTo>
                      <a:cubicBezTo>
                        <a:pt x="160" y="217"/>
                        <a:pt x="101" y="171"/>
                        <a:pt x="43" y="195"/>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49" name="Freeform 839">
                  <a:extLst>
                    <a:ext uri="{FF2B5EF4-FFF2-40B4-BE49-F238E27FC236}">
                      <a16:creationId xmlns:a16="http://schemas.microsoft.com/office/drawing/2014/main" id="{6B2F3AC4-ADDF-35CF-C451-C7C7D5DD3485}"/>
                    </a:ext>
                  </a:extLst>
                </p:cNvPr>
                <p:cNvSpPr>
                  <a:spLocks/>
                </p:cNvSpPr>
                <p:nvPr/>
              </p:nvSpPr>
              <p:spPr bwMode="auto">
                <a:xfrm>
                  <a:off x="1624" y="2364"/>
                  <a:ext cx="50" cy="76"/>
                </a:xfrm>
                <a:custGeom>
                  <a:avLst/>
                  <a:gdLst>
                    <a:gd name="T0" fmla="*/ 1 w 150"/>
                    <a:gd name="T1" fmla="*/ 2 h 223"/>
                    <a:gd name="T2" fmla="*/ 2 w 150"/>
                    <a:gd name="T3" fmla="*/ 4 h 223"/>
                    <a:gd name="T4" fmla="*/ 0 w 150"/>
                    <a:gd name="T5" fmla="*/ 7 h 223"/>
                    <a:gd name="T6" fmla="*/ 3 w 150"/>
                    <a:gd name="T7" fmla="*/ 7 h 223"/>
                    <a:gd name="T8" fmla="*/ 6 w 150"/>
                    <a:gd name="T9" fmla="*/ 7 h 223"/>
                    <a:gd name="T10" fmla="*/ 4 w 150"/>
                    <a:gd name="T11" fmla="*/ 4 h 223"/>
                    <a:gd name="T12" fmla="*/ 2 w 150"/>
                    <a:gd name="T13" fmla="*/ 1 h 223"/>
                    <a:gd name="T14" fmla="*/ 1 w 150"/>
                    <a:gd name="T15" fmla="*/ 0 h 2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223">
                      <a:moveTo>
                        <a:pt x="40" y="44"/>
                      </a:moveTo>
                      <a:cubicBezTo>
                        <a:pt x="56" y="63"/>
                        <a:pt x="56" y="88"/>
                        <a:pt x="48" y="112"/>
                      </a:cubicBezTo>
                      <a:cubicBezTo>
                        <a:pt x="41" y="132"/>
                        <a:pt x="0" y="169"/>
                        <a:pt x="3" y="188"/>
                      </a:cubicBezTo>
                      <a:cubicBezTo>
                        <a:pt x="10" y="223"/>
                        <a:pt x="54" y="193"/>
                        <a:pt x="72" y="188"/>
                      </a:cubicBezTo>
                      <a:cubicBezTo>
                        <a:pt x="99" y="181"/>
                        <a:pt x="123" y="192"/>
                        <a:pt x="150" y="191"/>
                      </a:cubicBezTo>
                      <a:cubicBezTo>
                        <a:pt x="112" y="157"/>
                        <a:pt x="93" y="146"/>
                        <a:pt x="101" y="91"/>
                      </a:cubicBezTo>
                      <a:cubicBezTo>
                        <a:pt x="109" y="41"/>
                        <a:pt x="109" y="0"/>
                        <a:pt x="47" y="26"/>
                      </a:cubicBezTo>
                      <a:cubicBezTo>
                        <a:pt x="43" y="22"/>
                        <a:pt x="41" y="17"/>
                        <a:pt x="40" y="11"/>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50" name="Freeform 840">
                  <a:extLst>
                    <a:ext uri="{FF2B5EF4-FFF2-40B4-BE49-F238E27FC236}">
                      <a16:creationId xmlns:a16="http://schemas.microsoft.com/office/drawing/2014/main" id="{F952B97E-927E-E2BA-C051-0C08188D0A1D}"/>
                    </a:ext>
                  </a:extLst>
                </p:cNvPr>
                <p:cNvSpPr>
                  <a:spLocks/>
                </p:cNvSpPr>
                <p:nvPr/>
              </p:nvSpPr>
              <p:spPr bwMode="auto">
                <a:xfrm>
                  <a:off x="1313" y="1894"/>
                  <a:ext cx="105" cy="192"/>
                </a:xfrm>
                <a:custGeom>
                  <a:avLst/>
                  <a:gdLst>
                    <a:gd name="T0" fmla="*/ 0 w 310"/>
                    <a:gd name="T1" fmla="*/ 1 h 567"/>
                    <a:gd name="T2" fmla="*/ 6 w 310"/>
                    <a:gd name="T3" fmla="*/ 1 h 567"/>
                    <a:gd name="T4" fmla="*/ 12 w 310"/>
                    <a:gd name="T5" fmla="*/ 0 h 567"/>
                    <a:gd name="T6" fmla="*/ 7 w 310"/>
                    <a:gd name="T7" fmla="*/ 4 h 567"/>
                    <a:gd name="T8" fmla="*/ 5 w 310"/>
                    <a:gd name="T9" fmla="*/ 9 h 567"/>
                    <a:gd name="T10" fmla="*/ 4 w 310"/>
                    <a:gd name="T11" fmla="*/ 16 h 567"/>
                    <a:gd name="T12" fmla="*/ 3 w 310"/>
                    <a:gd name="T13" fmla="*/ 22 h 567"/>
                    <a:gd name="T14" fmla="*/ 3 w 310"/>
                    <a:gd name="T15" fmla="*/ 15 h 567"/>
                    <a:gd name="T16" fmla="*/ 4 w 310"/>
                    <a:gd name="T17" fmla="*/ 10 h 567"/>
                    <a:gd name="T18" fmla="*/ 4 w 310"/>
                    <a:gd name="T19" fmla="*/ 5 h 567"/>
                    <a:gd name="T20" fmla="*/ 1 w 310"/>
                    <a:gd name="T21" fmla="*/ 2 h 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0" h="567">
                      <a:moveTo>
                        <a:pt x="0" y="38"/>
                      </a:moveTo>
                      <a:cubicBezTo>
                        <a:pt x="55" y="36"/>
                        <a:pt x="99" y="47"/>
                        <a:pt x="155" y="38"/>
                      </a:cubicBezTo>
                      <a:cubicBezTo>
                        <a:pt x="204" y="31"/>
                        <a:pt x="260" y="0"/>
                        <a:pt x="310" y="3"/>
                      </a:cubicBezTo>
                      <a:cubicBezTo>
                        <a:pt x="293" y="47"/>
                        <a:pt x="221" y="63"/>
                        <a:pt x="188" y="96"/>
                      </a:cubicBezTo>
                      <a:cubicBezTo>
                        <a:pt x="151" y="133"/>
                        <a:pt x="140" y="195"/>
                        <a:pt x="131" y="244"/>
                      </a:cubicBezTo>
                      <a:cubicBezTo>
                        <a:pt x="120" y="299"/>
                        <a:pt x="113" y="357"/>
                        <a:pt x="105" y="413"/>
                      </a:cubicBezTo>
                      <a:cubicBezTo>
                        <a:pt x="99" y="461"/>
                        <a:pt x="105" y="524"/>
                        <a:pt x="84" y="567"/>
                      </a:cubicBezTo>
                      <a:cubicBezTo>
                        <a:pt x="87" y="510"/>
                        <a:pt x="89" y="453"/>
                        <a:pt x="87" y="395"/>
                      </a:cubicBezTo>
                      <a:cubicBezTo>
                        <a:pt x="85" y="346"/>
                        <a:pt x="103" y="305"/>
                        <a:pt x="107" y="258"/>
                      </a:cubicBezTo>
                      <a:cubicBezTo>
                        <a:pt x="111" y="221"/>
                        <a:pt x="115" y="167"/>
                        <a:pt x="104" y="132"/>
                      </a:cubicBezTo>
                      <a:cubicBezTo>
                        <a:pt x="90" y="90"/>
                        <a:pt x="38" y="91"/>
                        <a:pt x="29" y="5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51" name="Freeform 841">
                  <a:extLst>
                    <a:ext uri="{FF2B5EF4-FFF2-40B4-BE49-F238E27FC236}">
                      <a16:creationId xmlns:a16="http://schemas.microsoft.com/office/drawing/2014/main" id="{2AD010F9-4F78-173A-40AB-AA17BD264BCE}"/>
                    </a:ext>
                  </a:extLst>
                </p:cNvPr>
                <p:cNvSpPr>
                  <a:spLocks/>
                </p:cNvSpPr>
                <p:nvPr/>
              </p:nvSpPr>
              <p:spPr bwMode="auto">
                <a:xfrm>
                  <a:off x="842" y="1680"/>
                  <a:ext cx="388" cy="145"/>
                </a:xfrm>
                <a:custGeom>
                  <a:avLst/>
                  <a:gdLst>
                    <a:gd name="T0" fmla="*/ 11 w 1146"/>
                    <a:gd name="T1" fmla="*/ 2 h 428"/>
                    <a:gd name="T2" fmla="*/ 11 w 1146"/>
                    <a:gd name="T3" fmla="*/ 9 h 428"/>
                    <a:gd name="T4" fmla="*/ 6 w 1146"/>
                    <a:gd name="T5" fmla="*/ 13 h 428"/>
                    <a:gd name="T6" fmla="*/ 2 w 1146"/>
                    <a:gd name="T7" fmla="*/ 16 h 428"/>
                    <a:gd name="T8" fmla="*/ 8 w 1146"/>
                    <a:gd name="T9" fmla="*/ 14 h 428"/>
                    <a:gd name="T10" fmla="*/ 12 w 1146"/>
                    <a:gd name="T11" fmla="*/ 12 h 428"/>
                    <a:gd name="T12" fmla="*/ 14 w 1146"/>
                    <a:gd name="T13" fmla="*/ 9 h 428"/>
                    <a:gd name="T14" fmla="*/ 20 w 1146"/>
                    <a:gd name="T15" fmla="*/ 7 h 428"/>
                    <a:gd name="T16" fmla="*/ 27 w 1146"/>
                    <a:gd name="T17" fmla="*/ 7 h 428"/>
                    <a:gd name="T18" fmla="*/ 36 w 1146"/>
                    <a:gd name="T19" fmla="*/ 7 h 428"/>
                    <a:gd name="T20" fmla="*/ 42 w 1146"/>
                    <a:gd name="T21" fmla="*/ 2 h 428"/>
                    <a:gd name="T22" fmla="*/ 43 w 1146"/>
                    <a:gd name="T23" fmla="*/ 1 h 428"/>
                    <a:gd name="T24" fmla="*/ 40 w 1146"/>
                    <a:gd name="T25" fmla="*/ 3 h 428"/>
                    <a:gd name="T26" fmla="*/ 30 w 1146"/>
                    <a:gd name="T27" fmla="*/ 6 h 428"/>
                    <a:gd name="T28" fmla="*/ 23 w 1146"/>
                    <a:gd name="T29" fmla="*/ 4 h 428"/>
                    <a:gd name="T30" fmla="*/ 17 w 1146"/>
                    <a:gd name="T31" fmla="*/ 2 h 428"/>
                    <a:gd name="T32" fmla="*/ 12 w 1146"/>
                    <a:gd name="T33" fmla="*/ 2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46" h="428">
                      <a:moveTo>
                        <a:pt x="279" y="60"/>
                      </a:moveTo>
                      <a:cubicBezTo>
                        <a:pt x="315" y="88"/>
                        <a:pt x="302" y="187"/>
                        <a:pt x="289" y="229"/>
                      </a:cubicBezTo>
                      <a:cubicBezTo>
                        <a:pt x="271" y="291"/>
                        <a:pt x="226" y="319"/>
                        <a:pt x="167" y="333"/>
                      </a:cubicBezTo>
                      <a:cubicBezTo>
                        <a:pt x="144" y="339"/>
                        <a:pt x="0" y="364"/>
                        <a:pt x="44" y="402"/>
                      </a:cubicBezTo>
                      <a:cubicBezTo>
                        <a:pt x="75" y="428"/>
                        <a:pt x="191" y="366"/>
                        <a:pt x="221" y="351"/>
                      </a:cubicBezTo>
                      <a:cubicBezTo>
                        <a:pt x="249" y="337"/>
                        <a:pt x="283" y="324"/>
                        <a:pt x="307" y="304"/>
                      </a:cubicBezTo>
                      <a:cubicBezTo>
                        <a:pt x="331" y="284"/>
                        <a:pt x="339" y="257"/>
                        <a:pt x="361" y="236"/>
                      </a:cubicBezTo>
                      <a:cubicBezTo>
                        <a:pt x="402" y="196"/>
                        <a:pt x="476" y="209"/>
                        <a:pt x="527" y="190"/>
                      </a:cubicBezTo>
                      <a:cubicBezTo>
                        <a:pt x="601" y="164"/>
                        <a:pt x="634" y="181"/>
                        <a:pt x="707" y="196"/>
                      </a:cubicBezTo>
                      <a:cubicBezTo>
                        <a:pt x="781" y="211"/>
                        <a:pt x="860" y="193"/>
                        <a:pt x="931" y="172"/>
                      </a:cubicBezTo>
                      <a:cubicBezTo>
                        <a:pt x="999" y="152"/>
                        <a:pt x="1036" y="100"/>
                        <a:pt x="1089" y="59"/>
                      </a:cubicBezTo>
                      <a:cubicBezTo>
                        <a:pt x="1103" y="48"/>
                        <a:pt x="1146" y="16"/>
                        <a:pt x="1099" y="30"/>
                      </a:cubicBezTo>
                      <a:cubicBezTo>
                        <a:pt x="1076" y="37"/>
                        <a:pt x="1048" y="74"/>
                        <a:pt x="1028" y="88"/>
                      </a:cubicBezTo>
                      <a:cubicBezTo>
                        <a:pt x="955" y="140"/>
                        <a:pt x="870" y="162"/>
                        <a:pt x="779" y="150"/>
                      </a:cubicBezTo>
                      <a:cubicBezTo>
                        <a:pt x="714" y="141"/>
                        <a:pt x="660" y="115"/>
                        <a:pt x="596" y="96"/>
                      </a:cubicBezTo>
                      <a:cubicBezTo>
                        <a:pt x="540" y="79"/>
                        <a:pt x="485" y="67"/>
                        <a:pt x="430" y="44"/>
                      </a:cubicBezTo>
                      <a:cubicBezTo>
                        <a:pt x="386" y="26"/>
                        <a:pt x="333" y="0"/>
                        <a:pt x="311" y="5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52" name="Freeform 842">
                  <a:extLst>
                    <a:ext uri="{FF2B5EF4-FFF2-40B4-BE49-F238E27FC236}">
                      <a16:creationId xmlns:a16="http://schemas.microsoft.com/office/drawing/2014/main" id="{FA33C734-15B9-B0EF-FF59-B88A05AF5605}"/>
                    </a:ext>
                  </a:extLst>
                </p:cNvPr>
                <p:cNvSpPr>
                  <a:spLocks/>
                </p:cNvSpPr>
                <p:nvPr/>
              </p:nvSpPr>
              <p:spPr bwMode="auto">
                <a:xfrm>
                  <a:off x="1199" y="1676"/>
                  <a:ext cx="68" cy="29"/>
                </a:xfrm>
                <a:custGeom>
                  <a:avLst/>
                  <a:gdLst>
                    <a:gd name="T0" fmla="*/ 1 w 200"/>
                    <a:gd name="T1" fmla="*/ 2 h 86"/>
                    <a:gd name="T2" fmla="*/ 2 w 200"/>
                    <a:gd name="T3" fmla="*/ 1 h 86"/>
                    <a:gd name="T4" fmla="*/ 4 w 200"/>
                    <a:gd name="T5" fmla="*/ 1 h 86"/>
                    <a:gd name="T6" fmla="*/ 8 w 200"/>
                    <a:gd name="T7" fmla="*/ 2 h 86"/>
                    <a:gd name="T8" fmla="*/ 4 w 200"/>
                    <a:gd name="T9" fmla="*/ 2 h 86"/>
                    <a:gd name="T10" fmla="*/ 0 w 200"/>
                    <a:gd name="T11" fmla="*/ 3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86">
                      <a:moveTo>
                        <a:pt x="29" y="57"/>
                      </a:moveTo>
                      <a:cubicBezTo>
                        <a:pt x="35" y="40"/>
                        <a:pt x="43" y="29"/>
                        <a:pt x="58" y="17"/>
                      </a:cubicBezTo>
                      <a:cubicBezTo>
                        <a:pt x="80" y="0"/>
                        <a:pt x="85" y="8"/>
                        <a:pt x="105" y="17"/>
                      </a:cubicBezTo>
                      <a:cubicBezTo>
                        <a:pt x="143" y="33"/>
                        <a:pt x="155" y="54"/>
                        <a:pt x="200" y="53"/>
                      </a:cubicBezTo>
                      <a:cubicBezTo>
                        <a:pt x="164" y="80"/>
                        <a:pt x="143" y="52"/>
                        <a:pt x="105" y="50"/>
                      </a:cubicBezTo>
                      <a:cubicBezTo>
                        <a:pt x="70" y="48"/>
                        <a:pt x="29" y="70"/>
                        <a:pt x="0" y="8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53" name="Freeform 843">
                  <a:extLst>
                    <a:ext uri="{FF2B5EF4-FFF2-40B4-BE49-F238E27FC236}">
                      <a16:creationId xmlns:a16="http://schemas.microsoft.com/office/drawing/2014/main" id="{CBC43BCC-C706-85FC-9A22-2562330570CD}"/>
                    </a:ext>
                  </a:extLst>
                </p:cNvPr>
                <p:cNvSpPr>
                  <a:spLocks/>
                </p:cNvSpPr>
                <p:nvPr/>
              </p:nvSpPr>
              <p:spPr bwMode="auto">
                <a:xfrm>
                  <a:off x="1555" y="1573"/>
                  <a:ext cx="47" cy="92"/>
                </a:xfrm>
                <a:custGeom>
                  <a:avLst/>
                  <a:gdLst>
                    <a:gd name="T0" fmla="*/ 0 w 138"/>
                    <a:gd name="T1" fmla="*/ 0 h 272"/>
                    <a:gd name="T2" fmla="*/ 3 w 138"/>
                    <a:gd name="T3" fmla="*/ 5 h 272"/>
                    <a:gd name="T4" fmla="*/ 1 w 138"/>
                    <a:gd name="T5" fmla="*/ 9 h 272"/>
                    <a:gd name="T6" fmla="*/ 5 w 138"/>
                    <a:gd name="T7" fmla="*/ 6 h 272"/>
                    <a:gd name="T8" fmla="*/ 2 w 138"/>
                    <a:gd name="T9" fmla="*/ 1 h 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272">
                      <a:moveTo>
                        <a:pt x="0" y="0"/>
                      </a:moveTo>
                      <a:cubicBezTo>
                        <a:pt x="45" y="25"/>
                        <a:pt x="79" y="68"/>
                        <a:pt x="88" y="118"/>
                      </a:cubicBezTo>
                      <a:cubicBezTo>
                        <a:pt x="99" y="187"/>
                        <a:pt x="54" y="202"/>
                        <a:pt x="15" y="248"/>
                      </a:cubicBezTo>
                      <a:cubicBezTo>
                        <a:pt x="62" y="272"/>
                        <a:pt x="120" y="180"/>
                        <a:pt x="127" y="144"/>
                      </a:cubicBezTo>
                      <a:cubicBezTo>
                        <a:pt x="138" y="83"/>
                        <a:pt x="80" y="61"/>
                        <a:pt x="40" y="32"/>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54" name="Freeform 844">
                  <a:extLst>
                    <a:ext uri="{FF2B5EF4-FFF2-40B4-BE49-F238E27FC236}">
                      <a16:creationId xmlns:a16="http://schemas.microsoft.com/office/drawing/2014/main" id="{17816F57-1900-27D8-4CEB-BD1CA2147426}"/>
                    </a:ext>
                  </a:extLst>
                </p:cNvPr>
                <p:cNvSpPr>
                  <a:spLocks/>
                </p:cNvSpPr>
                <p:nvPr/>
              </p:nvSpPr>
              <p:spPr bwMode="auto">
                <a:xfrm>
                  <a:off x="1391" y="1447"/>
                  <a:ext cx="145" cy="154"/>
                </a:xfrm>
                <a:custGeom>
                  <a:avLst/>
                  <a:gdLst>
                    <a:gd name="T0" fmla="*/ 8 w 429"/>
                    <a:gd name="T1" fmla="*/ 1 h 455"/>
                    <a:gd name="T2" fmla="*/ 13 w 429"/>
                    <a:gd name="T3" fmla="*/ 4 h 455"/>
                    <a:gd name="T4" fmla="*/ 10 w 429"/>
                    <a:gd name="T5" fmla="*/ 9 h 455"/>
                    <a:gd name="T6" fmla="*/ 6 w 429"/>
                    <a:gd name="T7" fmla="*/ 14 h 455"/>
                    <a:gd name="T8" fmla="*/ 0 w 429"/>
                    <a:gd name="T9" fmla="*/ 16 h 455"/>
                    <a:gd name="T10" fmla="*/ 3 w 429"/>
                    <a:gd name="T11" fmla="*/ 18 h 455"/>
                    <a:gd name="T12" fmla="*/ 6 w 429"/>
                    <a:gd name="T13" fmla="*/ 16 h 455"/>
                    <a:gd name="T14" fmla="*/ 11 w 429"/>
                    <a:gd name="T15" fmla="*/ 11 h 455"/>
                    <a:gd name="T16" fmla="*/ 15 w 429"/>
                    <a:gd name="T17" fmla="*/ 4 h 455"/>
                    <a:gd name="T18" fmla="*/ 10 w 429"/>
                    <a:gd name="T19" fmla="*/ 1 h 455"/>
                    <a:gd name="T20" fmla="*/ 8 w 429"/>
                    <a:gd name="T21" fmla="*/ 1 h 4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9" h="455">
                      <a:moveTo>
                        <a:pt x="220" y="22"/>
                      </a:moveTo>
                      <a:cubicBezTo>
                        <a:pt x="266" y="20"/>
                        <a:pt x="328" y="50"/>
                        <a:pt x="332" y="105"/>
                      </a:cubicBezTo>
                      <a:cubicBezTo>
                        <a:pt x="335" y="148"/>
                        <a:pt x="299" y="212"/>
                        <a:pt x="275" y="246"/>
                      </a:cubicBezTo>
                      <a:cubicBezTo>
                        <a:pt x="241" y="292"/>
                        <a:pt x="199" y="329"/>
                        <a:pt x="151" y="362"/>
                      </a:cubicBezTo>
                      <a:cubicBezTo>
                        <a:pt x="98" y="399"/>
                        <a:pt x="64" y="405"/>
                        <a:pt x="0" y="408"/>
                      </a:cubicBezTo>
                      <a:cubicBezTo>
                        <a:pt x="8" y="433"/>
                        <a:pt x="47" y="449"/>
                        <a:pt x="72" y="451"/>
                      </a:cubicBezTo>
                      <a:cubicBezTo>
                        <a:pt x="107" y="455"/>
                        <a:pt x="126" y="436"/>
                        <a:pt x="154" y="418"/>
                      </a:cubicBezTo>
                      <a:cubicBezTo>
                        <a:pt x="210" y="381"/>
                        <a:pt x="253" y="337"/>
                        <a:pt x="296" y="285"/>
                      </a:cubicBezTo>
                      <a:cubicBezTo>
                        <a:pt x="342" y="231"/>
                        <a:pt x="364" y="166"/>
                        <a:pt x="392" y="101"/>
                      </a:cubicBezTo>
                      <a:cubicBezTo>
                        <a:pt x="429" y="16"/>
                        <a:pt x="344" y="0"/>
                        <a:pt x="275" y="20"/>
                      </a:cubicBezTo>
                      <a:cubicBezTo>
                        <a:pt x="255" y="25"/>
                        <a:pt x="240" y="38"/>
                        <a:pt x="223" y="2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55" name="Freeform 845">
                  <a:extLst>
                    <a:ext uri="{FF2B5EF4-FFF2-40B4-BE49-F238E27FC236}">
                      <a16:creationId xmlns:a16="http://schemas.microsoft.com/office/drawing/2014/main" id="{E660889A-D033-299F-B5DA-DE545A7F3691}"/>
                    </a:ext>
                  </a:extLst>
                </p:cNvPr>
                <p:cNvSpPr>
                  <a:spLocks/>
                </p:cNvSpPr>
                <p:nvPr/>
              </p:nvSpPr>
              <p:spPr bwMode="auto">
                <a:xfrm>
                  <a:off x="1973" y="1296"/>
                  <a:ext cx="182" cy="189"/>
                </a:xfrm>
                <a:custGeom>
                  <a:avLst/>
                  <a:gdLst>
                    <a:gd name="T0" fmla="*/ 9 w 538"/>
                    <a:gd name="T1" fmla="*/ 1 h 559"/>
                    <a:gd name="T2" fmla="*/ 14 w 538"/>
                    <a:gd name="T3" fmla="*/ 5 h 559"/>
                    <a:gd name="T4" fmla="*/ 12 w 538"/>
                    <a:gd name="T5" fmla="*/ 11 h 559"/>
                    <a:gd name="T6" fmla="*/ 2 w 538"/>
                    <a:gd name="T7" fmla="*/ 20 h 559"/>
                    <a:gd name="T8" fmla="*/ 0 w 538"/>
                    <a:gd name="T9" fmla="*/ 20 h 559"/>
                    <a:gd name="T10" fmla="*/ 7 w 538"/>
                    <a:gd name="T11" fmla="*/ 19 h 559"/>
                    <a:gd name="T12" fmla="*/ 13 w 538"/>
                    <a:gd name="T13" fmla="*/ 13 h 559"/>
                    <a:gd name="T14" fmla="*/ 15 w 538"/>
                    <a:gd name="T15" fmla="*/ 0 h 559"/>
                    <a:gd name="T16" fmla="*/ 9 w 538"/>
                    <a:gd name="T17" fmla="*/ 1 h 5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8" h="559">
                      <a:moveTo>
                        <a:pt x="240" y="24"/>
                      </a:moveTo>
                      <a:cubicBezTo>
                        <a:pt x="300" y="41"/>
                        <a:pt x="356" y="62"/>
                        <a:pt x="367" y="132"/>
                      </a:cubicBezTo>
                      <a:cubicBezTo>
                        <a:pt x="375" y="186"/>
                        <a:pt x="339" y="250"/>
                        <a:pt x="308" y="291"/>
                      </a:cubicBezTo>
                      <a:cubicBezTo>
                        <a:pt x="242" y="378"/>
                        <a:pt x="148" y="481"/>
                        <a:pt x="42" y="514"/>
                      </a:cubicBezTo>
                      <a:cubicBezTo>
                        <a:pt x="27" y="518"/>
                        <a:pt x="14" y="520"/>
                        <a:pt x="0" y="526"/>
                      </a:cubicBezTo>
                      <a:cubicBezTo>
                        <a:pt x="57" y="559"/>
                        <a:pt x="127" y="516"/>
                        <a:pt x="179" y="488"/>
                      </a:cubicBezTo>
                      <a:cubicBezTo>
                        <a:pt x="242" y="454"/>
                        <a:pt x="275" y="397"/>
                        <a:pt x="319" y="341"/>
                      </a:cubicBezTo>
                      <a:cubicBezTo>
                        <a:pt x="361" y="288"/>
                        <a:pt x="538" y="32"/>
                        <a:pt x="387" y="6"/>
                      </a:cubicBezTo>
                      <a:cubicBezTo>
                        <a:pt x="349" y="0"/>
                        <a:pt x="271" y="20"/>
                        <a:pt x="237" y="35"/>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56" name="Freeform 846">
                  <a:extLst>
                    <a:ext uri="{FF2B5EF4-FFF2-40B4-BE49-F238E27FC236}">
                      <a16:creationId xmlns:a16="http://schemas.microsoft.com/office/drawing/2014/main" id="{68A70C2D-38BA-2BD2-42DC-28430C7655BB}"/>
                    </a:ext>
                  </a:extLst>
                </p:cNvPr>
                <p:cNvSpPr>
                  <a:spLocks/>
                </p:cNvSpPr>
                <p:nvPr/>
              </p:nvSpPr>
              <p:spPr bwMode="auto">
                <a:xfrm>
                  <a:off x="1888" y="1405"/>
                  <a:ext cx="57" cy="193"/>
                </a:xfrm>
                <a:custGeom>
                  <a:avLst/>
                  <a:gdLst>
                    <a:gd name="T0" fmla="*/ 3 w 168"/>
                    <a:gd name="T1" fmla="*/ 6 h 570"/>
                    <a:gd name="T2" fmla="*/ 0 w 168"/>
                    <a:gd name="T3" fmla="*/ 22 h 570"/>
                    <a:gd name="T4" fmla="*/ 6 w 168"/>
                    <a:gd name="T5" fmla="*/ 8 h 570"/>
                    <a:gd name="T6" fmla="*/ 2 w 168"/>
                    <a:gd name="T7" fmla="*/ 2 h 570"/>
                    <a:gd name="T8" fmla="*/ 1 w 168"/>
                    <a:gd name="T9" fmla="*/ 2 h 570"/>
                    <a:gd name="T10" fmla="*/ 1 w 168"/>
                    <a:gd name="T11" fmla="*/ 3 h 570"/>
                    <a:gd name="T12" fmla="*/ 2 w 168"/>
                    <a:gd name="T13" fmla="*/ 4 h 570"/>
                    <a:gd name="T14" fmla="*/ 3 w 168"/>
                    <a:gd name="T15" fmla="*/ 7 h 5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 h="570">
                      <a:moveTo>
                        <a:pt x="79" y="163"/>
                      </a:moveTo>
                      <a:cubicBezTo>
                        <a:pt x="136" y="287"/>
                        <a:pt x="132" y="500"/>
                        <a:pt x="0" y="570"/>
                      </a:cubicBezTo>
                      <a:cubicBezTo>
                        <a:pt x="125" y="565"/>
                        <a:pt x="168" y="313"/>
                        <a:pt x="145" y="220"/>
                      </a:cubicBezTo>
                      <a:cubicBezTo>
                        <a:pt x="132" y="166"/>
                        <a:pt x="101" y="101"/>
                        <a:pt x="66" y="57"/>
                      </a:cubicBezTo>
                      <a:cubicBezTo>
                        <a:pt x="52" y="40"/>
                        <a:pt x="12" y="0"/>
                        <a:pt x="16" y="40"/>
                      </a:cubicBezTo>
                      <a:cubicBezTo>
                        <a:pt x="17" y="51"/>
                        <a:pt x="34" y="63"/>
                        <a:pt x="39" y="73"/>
                      </a:cubicBezTo>
                      <a:cubicBezTo>
                        <a:pt x="46" y="87"/>
                        <a:pt x="45" y="102"/>
                        <a:pt x="50" y="116"/>
                      </a:cubicBezTo>
                      <a:cubicBezTo>
                        <a:pt x="60" y="142"/>
                        <a:pt x="74" y="167"/>
                        <a:pt x="83" y="195"/>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57" name="Freeform 847">
                  <a:extLst>
                    <a:ext uri="{FF2B5EF4-FFF2-40B4-BE49-F238E27FC236}">
                      <a16:creationId xmlns:a16="http://schemas.microsoft.com/office/drawing/2014/main" id="{658284AD-91CF-39A6-526E-26F59A4F4181}"/>
                    </a:ext>
                  </a:extLst>
                </p:cNvPr>
                <p:cNvSpPr>
                  <a:spLocks/>
                </p:cNvSpPr>
                <p:nvPr/>
              </p:nvSpPr>
              <p:spPr bwMode="auto">
                <a:xfrm>
                  <a:off x="1522" y="1453"/>
                  <a:ext cx="99" cy="93"/>
                </a:xfrm>
                <a:custGeom>
                  <a:avLst/>
                  <a:gdLst>
                    <a:gd name="T0" fmla="*/ 0 w 291"/>
                    <a:gd name="T1" fmla="*/ 10 h 276"/>
                    <a:gd name="T2" fmla="*/ 5 w 291"/>
                    <a:gd name="T3" fmla="*/ 4 h 276"/>
                    <a:gd name="T4" fmla="*/ 12 w 291"/>
                    <a:gd name="T5" fmla="*/ 0 h 276"/>
                    <a:gd name="T6" fmla="*/ 7 w 291"/>
                    <a:gd name="T7" fmla="*/ 10 h 276"/>
                    <a:gd name="T8" fmla="*/ 7 w 291"/>
                    <a:gd name="T9" fmla="*/ 6 h 276"/>
                    <a:gd name="T10" fmla="*/ 4 w 291"/>
                    <a:gd name="T11" fmla="*/ 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1" h="276">
                      <a:moveTo>
                        <a:pt x="0" y="255"/>
                      </a:moveTo>
                      <a:cubicBezTo>
                        <a:pt x="21" y="196"/>
                        <a:pt x="82" y="134"/>
                        <a:pt x="130" y="96"/>
                      </a:cubicBezTo>
                      <a:cubicBezTo>
                        <a:pt x="169" y="65"/>
                        <a:pt x="236" y="0"/>
                        <a:pt x="291" y="2"/>
                      </a:cubicBezTo>
                      <a:cubicBezTo>
                        <a:pt x="208" y="53"/>
                        <a:pt x="190" y="191"/>
                        <a:pt x="183" y="276"/>
                      </a:cubicBezTo>
                      <a:cubicBezTo>
                        <a:pt x="171" y="239"/>
                        <a:pt x="192" y="186"/>
                        <a:pt x="180" y="147"/>
                      </a:cubicBezTo>
                      <a:cubicBezTo>
                        <a:pt x="166" y="99"/>
                        <a:pt x="130" y="127"/>
                        <a:pt x="101" y="14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58" name="Freeform 848">
                  <a:extLst>
                    <a:ext uri="{FF2B5EF4-FFF2-40B4-BE49-F238E27FC236}">
                      <a16:creationId xmlns:a16="http://schemas.microsoft.com/office/drawing/2014/main" id="{1323EA72-6AF4-C543-3FE0-768EBBC6D805}"/>
                    </a:ext>
                  </a:extLst>
                </p:cNvPr>
                <p:cNvSpPr>
                  <a:spLocks/>
                </p:cNvSpPr>
                <p:nvPr/>
              </p:nvSpPr>
              <p:spPr bwMode="auto">
                <a:xfrm>
                  <a:off x="832" y="1605"/>
                  <a:ext cx="81" cy="59"/>
                </a:xfrm>
                <a:custGeom>
                  <a:avLst/>
                  <a:gdLst>
                    <a:gd name="T0" fmla="*/ 0 w 238"/>
                    <a:gd name="T1" fmla="*/ 2 h 175"/>
                    <a:gd name="T2" fmla="*/ 4 w 238"/>
                    <a:gd name="T3" fmla="*/ 2 h 175"/>
                    <a:gd name="T4" fmla="*/ 6 w 238"/>
                    <a:gd name="T5" fmla="*/ 0 h 175"/>
                    <a:gd name="T6" fmla="*/ 8 w 238"/>
                    <a:gd name="T7" fmla="*/ 3 h 175"/>
                    <a:gd name="T8" fmla="*/ 10 w 238"/>
                    <a:gd name="T9" fmla="*/ 7 h 175"/>
                    <a:gd name="T10" fmla="*/ 6 w 238"/>
                    <a:gd name="T11" fmla="*/ 3 h 175"/>
                    <a:gd name="T12" fmla="*/ 1 w 238"/>
                    <a:gd name="T13" fmla="*/ 3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8" h="175">
                      <a:moveTo>
                        <a:pt x="0" y="61"/>
                      </a:moveTo>
                      <a:cubicBezTo>
                        <a:pt x="32" y="52"/>
                        <a:pt x="64" y="63"/>
                        <a:pt x="98" y="54"/>
                      </a:cubicBezTo>
                      <a:cubicBezTo>
                        <a:pt x="131" y="46"/>
                        <a:pt x="140" y="22"/>
                        <a:pt x="162" y="0"/>
                      </a:cubicBezTo>
                      <a:cubicBezTo>
                        <a:pt x="162" y="28"/>
                        <a:pt x="191" y="54"/>
                        <a:pt x="203" y="79"/>
                      </a:cubicBezTo>
                      <a:cubicBezTo>
                        <a:pt x="217" y="109"/>
                        <a:pt x="225" y="144"/>
                        <a:pt x="238" y="175"/>
                      </a:cubicBezTo>
                      <a:cubicBezTo>
                        <a:pt x="208" y="148"/>
                        <a:pt x="202" y="109"/>
                        <a:pt x="162" y="93"/>
                      </a:cubicBezTo>
                      <a:cubicBezTo>
                        <a:pt x="119" y="75"/>
                        <a:pt x="63" y="93"/>
                        <a:pt x="18" y="7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59" name="Freeform 849">
                  <a:extLst>
                    <a:ext uri="{FF2B5EF4-FFF2-40B4-BE49-F238E27FC236}">
                      <a16:creationId xmlns:a16="http://schemas.microsoft.com/office/drawing/2014/main" id="{DD15EAC0-E6C0-3EBC-C1F5-278B768EA7CB}"/>
                    </a:ext>
                  </a:extLst>
                </p:cNvPr>
                <p:cNvSpPr>
                  <a:spLocks/>
                </p:cNvSpPr>
                <p:nvPr/>
              </p:nvSpPr>
              <p:spPr bwMode="auto">
                <a:xfrm>
                  <a:off x="753" y="1662"/>
                  <a:ext cx="78" cy="63"/>
                </a:xfrm>
                <a:custGeom>
                  <a:avLst/>
                  <a:gdLst>
                    <a:gd name="T0" fmla="*/ 4 w 229"/>
                    <a:gd name="T1" fmla="*/ 0 h 187"/>
                    <a:gd name="T2" fmla="*/ 2 w 229"/>
                    <a:gd name="T3" fmla="*/ 7 h 187"/>
                    <a:gd name="T4" fmla="*/ 4 w 229"/>
                    <a:gd name="T5" fmla="*/ 3 h 187"/>
                    <a:gd name="T6" fmla="*/ 9 w 229"/>
                    <a:gd name="T7" fmla="*/ 2 h 187"/>
                    <a:gd name="T8" fmla="*/ 4 w 229"/>
                    <a:gd name="T9" fmla="*/ 0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 h="187">
                      <a:moveTo>
                        <a:pt x="108" y="0"/>
                      </a:moveTo>
                      <a:cubicBezTo>
                        <a:pt x="72" y="21"/>
                        <a:pt x="0" y="184"/>
                        <a:pt x="53" y="187"/>
                      </a:cubicBezTo>
                      <a:cubicBezTo>
                        <a:pt x="71" y="153"/>
                        <a:pt x="71" y="109"/>
                        <a:pt x="104" y="85"/>
                      </a:cubicBezTo>
                      <a:cubicBezTo>
                        <a:pt x="138" y="62"/>
                        <a:pt x="190" y="56"/>
                        <a:pt x="229" y="47"/>
                      </a:cubicBezTo>
                      <a:cubicBezTo>
                        <a:pt x="203" y="49"/>
                        <a:pt x="56" y="81"/>
                        <a:pt x="115" y="3"/>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0" name="Freeform 850">
                  <a:extLst>
                    <a:ext uri="{FF2B5EF4-FFF2-40B4-BE49-F238E27FC236}">
                      <a16:creationId xmlns:a16="http://schemas.microsoft.com/office/drawing/2014/main" id="{BC78EA5C-34D0-E7E1-06A5-D7672764D863}"/>
                    </a:ext>
                  </a:extLst>
                </p:cNvPr>
                <p:cNvSpPr>
                  <a:spLocks/>
                </p:cNvSpPr>
                <p:nvPr/>
              </p:nvSpPr>
              <p:spPr bwMode="auto">
                <a:xfrm>
                  <a:off x="814" y="1543"/>
                  <a:ext cx="128" cy="104"/>
                </a:xfrm>
                <a:custGeom>
                  <a:avLst/>
                  <a:gdLst>
                    <a:gd name="T0" fmla="*/ 5 w 378"/>
                    <a:gd name="T1" fmla="*/ 2 h 307"/>
                    <a:gd name="T2" fmla="*/ 10 w 378"/>
                    <a:gd name="T3" fmla="*/ 5 h 307"/>
                    <a:gd name="T4" fmla="*/ 13 w 378"/>
                    <a:gd name="T5" fmla="*/ 8 h 307"/>
                    <a:gd name="T6" fmla="*/ 14 w 378"/>
                    <a:gd name="T7" fmla="*/ 12 h 307"/>
                    <a:gd name="T8" fmla="*/ 14 w 378"/>
                    <a:gd name="T9" fmla="*/ 6 h 307"/>
                    <a:gd name="T10" fmla="*/ 10 w 378"/>
                    <a:gd name="T11" fmla="*/ 2 h 307"/>
                    <a:gd name="T12" fmla="*/ 0 w 378"/>
                    <a:gd name="T13" fmla="*/ 2 h 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8" h="307">
                      <a:moveTo>
                        <a:pt x="126" y="55"/>
                      </a:moveTo>
                      <a:cubicBezTo>
                        <a:pt x="191" y="66"/>
                        <a:pt x="230" y="91"/>
                        <a:pt x="271" y="142"/>
                      </a:cubicBezTo>
                      <a:cubicBezTo>
                        <a:pt x="290" y="166"/>
                        <a:pt x="305" y="193"/>
                        <a:pt x="322" y="218"/>
                      </a:cubicBezTo>
                      <a:cubicBezTo>
                        <a:pt x="346" y="254"/>
                        <a:pt x="342" y="267"/>
                        <a:pt x="347" y="307"/>
                      </a:cubicBezTo>
                      <a:cubicBezTo>
                        <a:pt x="378" y="276"/>
                        <a:pt x="367" y="188"/>
                        <a:pt x="358" y="148"/>
                      </a:cubicBezTo>
                      <a:cubicBezTo>
                        <a:pt x="347" y="104"/>
                        <a:pt x="311" y="74"/>
                        <a:pt x="274" y="53"/>
                      </a:cubicBezTo>
                      <a:cubicBezTo>
                        <a:pt x="181" y="0"/>
                        <a:pt x="98" y="10"/>
                        <a:pt x="0" y="48"/>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1" name="Freeform 851">
                  <a:extLst>
                    <a:ext uri="{FF2B5EF4-FFF2-40B4-BE49-F238E27FC236}">
                      <a16:creationId xmlns:a16="http://schemas.microsoft.com/office/drawing/2014/main" id="{FDFB8259-6C27-D608-ABB2-E0B403A612C1}"/>
                    </a:ext>
                  </a:extLst>
                </p:cNvPr>
                <p:cNvSpPr>
                  <a:spLocks/>
                </p:cNvSpPr>
                <p:nvPr/>
              </p:nvSpPr>
              <p:spPr bwMode="auto">
                <a:xfrm>
                  <a:off x="559" y="1740"/>
                  <a:ext cx="131" cy="96"/>
                </a:xfrm>
                <a:custGeom>
                  <a:avLst/>
                  <a:gdLst>
                    <a:gd name="T0" fmla="*/ 9 w 389"/>
                    <a:gd name="T1" fmla="*/ 1 h 282"/>
                    <a:gd name="T2" fmla="*/ 8 w 389"/>
                    <a:gd name="T3" fmla="*/ 7 h 282"/>
                    <a:gd name="T4" fmla="*/ 4 w 389"/>
                    <a:gd name="T5" fmla="*/ 9 h 282"/>
                    <a:gd name="T6" fmla="*/ 0 w 389"/>
                    <a:gd name="T7" fmla="*/ 9 h 282"/>
                    <a:gd name="T8" fmla="*/ 9 w 389"/>
                    <a:gd name="T9" fmla="*/ 9 h 282"/>
                    <a:gd name="T10" fmla="*/ 12 w 389"/>
                    <a:gd name="T11" fmla="*/ 1 h 282"/>
                    <a:gd name="T12" fmla="*/ 10 w 389"/>
                    <a:gd name="T13" fmla="*/ 0 h 2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9" h="282">
                      <a:moveTo>
                        <a:pt x="240" y="28"/>
                      </a:moveTo>
                      <a:cubicBezTo>
                        <a:pt x="304" y="65"/>
                        <a:pt x="245" y="158"/>
                        <a:pt x="203" y="190"/>
                      </a:cubicBezTo>
                      <a:cubicBezTo>
                        <a:pt x="178" y="209"/>
                        <a:pt x="141" y="224"/>
                        <a:pt x="110" y="223"/>
                      </a:cubicBezTo>
                      <a:cubicBezTo>
                        <a:pt x="89" y="222"/>
                        <a:pt x="23" y="198"/>
                        <a:pt x="13" y="234"/>
                      </a:cubicBezTo>
                      <a:cubicBezTo>
                        <a:pt x="0" y="282"/>
                        <a:pt x="201" y="229"/>
                        <a:pt x="230" y="220"/>
                      </a:cubicBezTo>
                      <a:cubicBezTo>
                        <a:pt x="314" y="195"/>
                        <a:pt x="389" y="103"/>
                        <a:pt x="308" y="25"/>
                      </a:cubicBezTo>
                      <a:cubicBezTo>
                        <a:pt x="291" y="8"/>
                        <a:pt x="275" y="0"/>
                        <a:pt x="251" y="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2" name="Freeform 852">
                  <a:extLst>
                    <a:ext uri="{FF2B5EF4-FFF2-40B4-BE49-F238E27FC236}">
                      <a16:creationId xmlns:a16="http://schemas.microsoft.com/office/drawing/2014/main" id="{24CFFF46-DAF3-27F9-EE11-0F031D0E2AD2}"/>
                    </a:ext>
                  </a:extLst>
                </p:cNvPr>
                <p:cNvSpPr>
                  <a:spLocks/>
                </p:cNvSpPr>
                <p:nvPr/>
              </p:nvSpPr>
              <p:spPr bwMode="auto">
                <a:xfrm>
                  <a:off x="1402" y="2623"/>
                  <a:ext cx="62" cy="85"/>
                </a:xfrm>
                <a:custGeom>
                  <a:avLst/>
                  <a:gdLst>
                    <a:gd name="T0" fmla="*/ 4 w 183"/>
                    <a:gd name="T1" fmla="*/ 0 h 251"/>
                    <a:gd name="T2" fmla="*/ 0 w 183"/>
                    <a:gd name="T3" fmla="*/ 7 h 251"/>
                    <a:gd name="T4" fmla="*/ 6 w 183"/>
                    <a:gd name="T5" fmla="*/ 7 h 251"/>
                    <a:gd name="T6" fmla="*/ 4 w 183"/>
                    <a:gd name="T7" fmla="*/ 0 h 2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 h="251">
                      <a:moveTo>
                        <a:pt x="116" y="4"/>
                      </a:moveTo>
                      <a:cubicBezTo>
                        <a:pt x="141" y="91"/>
                        <a:pt x="100" y="190"/>
                        <a:pt x="0" y="185"/>
                      </a:cubicBezTo>
                      <a:cubicBezTo>
                        <a:pt x="18" y="251"/>
                        <a:pt x="126" y="212"/>
                        <a:pt x="152" y="172"/>
                      </a:cubicBezTo>
                      <a:cubicBezTo>
                        <a:pt x="183" y="122"/>
                        <a:pt x="170" y="17"/>
                        <a:pt x="108"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3" name="Freeform 853">
                  <a:extLst>
                    <a:ext uri="{FF2B5EF4-FFF2-40B4-BE49-F238E27FC236}">
                      <a16:creationId xmlns:a16="http://schemas.microsoft.com/office/drawing/2014/main" id="{1401FA33-9AE0-18FE-12CC-4D500147ED58}"/>
                    </a:ext>
                  </a:extLst>
                </p:cNvPr>
                <p:cNvSpPr>
                  <a:spLocks/>
                </p:cNvSpPr>
                <p:nvPr/>
              </p:nvSpPr>
              <p:spPr bwMode="auto">
                <a:xfrm>
                  <a:off x="1633" y="2627"/>
                  <a:ext cx="72" cy="33"/>
                </a:xfrm>
                <a:custGeom>
                  <a:avLst/>
                  <a:gdLst>
                    <a:gd name="T0" fmla="*/ 2 w 212"/>
                    <a:gd name="T1" fmla="*/ 1 h 99"/>
                    <a:gd name="T2" fmla="*/ 0 w 212"/>
                    <a:gd name="T3" fmla="*/ 2 h 99"/>
                    <a:gd name="T4" fmla="*/ 2 w 212"/>
                    <a:gd name="T5" fmla="*/ 2 h 99"/>
                    <a:gd name="T6" fmla="*/ 8 w 212"/>
                    <a:gd name="T7" fmla="*/ 1 h 99"/>
                    <a:gd name="T8" fmla="*/ 2 w 212"/>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99">
                      <a:moveTo>
                        <a:pt x="43" y="25"/>
                      </a:moveTo>
                      <a:cubicBezTo>
                        <a:pt x="21" y="20"/>
                        <a:pt x="0" y="32"/>
                        <a:pt x="3" y="57"/>
                      </a:cubicBezTo>
                      <a:cubicBezTo>
                        <a:pt x="9" y="99"/>
                        <a:pt x="43" y="65"/>
                        <a:pt x="63" y="54"/>
                      </a:cubicBezTo>
                      <a:cubicBezTo>
                        <a:pt x="114" y="26"/>
                        <a:pt x="159" y="60"/>
                        <a:pt x="212" y="40"/>
                      </a:cubicBezTo>
                      <a:cubicBezTo>
                        <a:pt x="186" y="13"/>
                        <a:pt x="96" y="0"/>
                        <a:pt x="59" y="1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4" name="Freeform 854">
                  <a:extLst>
                    <a:ext uri="{FF2B5EF4-FFF2-40B4-BE49-F238E27FC236}">
                      <a16:creationId xmlns:a16="http://schemas.microsoft.com/office/drawing/2014/main" id="{CB00AE38-7C4F-564A-C0A7-802E5C0265FB}"/>
                    </a:ext>
                  </a:extLst>
                </p:cNvPr>
                <p:cNvSpPr>
                  <a:spLocks/>
                </p:cNvSpPr>
                <p:nvPr/>
              </p:nvSpPr>
              <p:spPr bwMode="auto">
                <a:xfrm>
                  <a:off x="1517" y="2784"/>
                  <a:ext cx="134" cy="78"/>
                </a:xfrm>
                <a:custGeom>
                  <a:avLst/>
                  <a:gdLst>
                    <a:gd name="T0" fmla="*/ 2 w 396"/>
                    <a:gd name="T1" fmla="*/ 4 h 232"/>
                    <a:gd name="T2" fmla="*/ 10 w 396"/>
                    <a:gd name="T3" fmla="*/ 6 h 232"/>
                    <a:gd name="T4" fmla="*/ 14 w 396"/>
                    <a:gd name="T5" fmla="*/ 0 h 232"/>
                    <a:gd name="T6" fmla="*/ 13 w 396"/>
                    <a:gd name="T7" fmla="*/ 5 h 232"/>
                    <a:gd name="T8" fmla="*/ 12 w 396"/>
                    <a:gd name="T9" fmla="*/ 8 h 232"/>
                    <a:gd name="T10" fmla="*/ 8 w 396"/>
                    <a:gd name="T11" fmla="*/ 8 h 232"/>
                    <a:gd name="T12" fmla="*/ 3 w 396"/>
                    <a:gd name="T13" fmla="*/ 7 h 232"/>
                    <a:gd name="T14" fmla="*/ 0 w 396"/>
                    <a:gd name="T15" fmla="*/ 3 h 2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6" h="232">
                      <a:moveTo>
                        <a:pt x="57" y="111"/>
                      </a:moveTo>
                      <a:cubicBezTo>
                        <a:pt x="78" y="159"/>
                        <a:pt x="215" y="171"/>
                        <a:pt x="261" y="155"/>
                      </a:cubicBezTo>
                      <a:cubicBezTo>
                        <a:pt x="323" y="133"/>
                        <a:pt x="318" y="49"/>
                        <a:pt x="350" y="0"/>
                      </a:cubicBezTo>
                      <a:cubicBezTo>
                        <a:pt x="396" y="26"/>
                        <a:pt x="337" y="110"/>
                        <a:pt x="325" y="143"/>
                      </a:cubicBezTo>
                      <a:cubicBezTo>
                        <a:pt x="317" y="164"/>
                        <a:pt x="315" y="206"/>
                        <a:pt x="298" y="219"/>
                      </a:cubicBezTo>
                      <a:cubicBezTo>
                        <a:pt x="280" y="232"/>
                        <a:pt x="243" y="221"/>
                        <a:pt x="222" y="219"/>
                      </a:cubicBezTo>
                      <a:cubicBezTo>
                        <a:pt x="172" y="214"/>
                        <a:pt x="114" y="218"/>
                        <a:pt x="69" y="189"/>
                      </a:cubicBezTo>
                      <a:cubicBezTo>
                        <a:pt x="20" y="157"/>
                        <a:pt x="36" y="102"/>
                        <a:pt x="0" y="67"/>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5" name="Freeform 855">
                  <a:extLst>
                    <a:ext uri="{FF2B5EF4-FFF2-40B4-BE49-F238E27FC236}">
                      <a16:creationId xmlns:a16="http://schemas.microsoft.com/office/drawing/2014/main" id="{CCC472C1-B7CA-3D1A-BF24-CA677034E32D}"/>
                    </a:ext>
                  </a:extLst>
                </p:cNvPr>
                <p:cNvSpPr>
                  <a:spLocks/>
                </p:cNvSpPr>
                <p:nvPr/>
              </p:nvSpPr>
              <p:spPr bwMode="auto">
                <a:xfrm>
                  <a:off x="1484" y="3057"/>
                  <a:ext cx="132" cy="124"/>
                </a:xfrm>
                <a:custGeom>
                  <a:avLst/>
                  <a:gdLst>
                    <a:gd name="T0" fmla="*/ 6 w 392"/>
                    <a:gd name="T1" fmla="*/ 1 h 368"/>
                    <a:gd name="T2" fmla="*/ 2 w 392"/>
                    <a:gd name="T3" fmla="*/ 2 h 368"/>
                    <a:gd name="T4" fmla="*/ 8 w 392"/>
                    <a:gd name="T5" fmla="*/ 4 h 368"/>
                    <a:gd name="T6" fmla="*/ 11 w 392"/>
                    <a:gd name="T7" fmla="*/ 9 h 368"/>
                    <a:gd name="T8" fmla="*/ 11 w 392"/>
                    <a:gd name="T9" fmla="*/ 14 h 368"/>
                    <a:gd name="T10" fmla="*/ 13 w 392"/>
                    <a:gd name="T11" fmla="*/ 9 h 368"/>
                    <a:gd name="T12" fmla="*/ 10 w 392"/>
                    <a:gd name="T13" fmla="*/ 5 h 368"/>
                    <a:gd name="T14" fmla="*/ 10 w 392"/>
                    <a:gd name="T15" fmla="*/ 3 h 368"/>
                    <a:gd name="T16" fmla="*/ 15 w 392"/>
                    <a:gd name="T17" fmla="*/ 1 h 368"/>
                    <a:gd name="T18" fmla="*/ 10 w 392"/>
                    <a:gd name="T19" fmla="*/ 1 h 368"/>
                    <a:gd name="T20" fmla="*/ 6 w 392"/>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68">
                      <a:moveTo>
                        <a:pt x="148" y="15"/>
                      </a:moveTo>
                      <a:cubicBezTo>
                        <a:pt x="116" y="14"/>
                        <a:pt x="0" y="1"/>
                        <a:pt x="59" y="55"/>
                      </a:cubicBezTo>
                      <a:cubicBezTo>
                        <a:pt x="98" y="89"/>
                        <a:pt x="163" y="82"/>
                        <a:pt x="207" y="112"/>
                      </a:cubicBezTo>
                      <a:cubicBezTo>
                        <a:pt x="248" y="140"/>
                        <a:pt x="273" y="188"/>
                        <a:pt x="292" y="232"/>
                      </a:cubicBezTo>
                      <a:cubicBezTo>
                        <a:pt x="316" y="285"/>
                        <a:pt x="292" y="315"/>
                        <a:pt x="289" y="368"/>
                      </a:cubicBezTo>
                      <a:cubicBezTo>
                        <a:pt x="319" y="346"/>
                        <a:pt x="336" y="276"/>
                        <a:pt x="337" y="241"/>
                      </a:cubicBezTo>
                      <a:cubicBezTo>
                        <a:pt x="338" y="195"/>
                        <a:pt x="307" y="167"/>
                        <a:pt x="272" y="140"/>
                      </a:cubicBezTo>
                      <a:cubicBezTo>
                        <a:pt x="227" y="105"/>
                        <a:pt x="206" y="85"/>
                        <a:pt x="276" y="75"/>
                      </a:cubicBezTo>
                      <a:cubicBezTo>
                        <a:pt x="321" y="68"/>
                        <a:pt x="363" y="53"/>
                        <a:pt x="392" y="15"/>
                      </a:cubicBezTo>
                      <a:cubicBezTo>
                        <a:pt x="356" y="7"/>
                        <a:pt x="314" y="29"/>
                        <a:pt x="276" y="31"/>
                      </a:cubicBezTo>
                      <a:cubicBezTo>
                        <a:pt x="239" y="33"/>
                        <a:pt x="197" y="0"/>
                        <a:pt x="164" y="1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6" name="Freeform 856">
                  <a:extLst>
                    <a:ext uri="{FF2B5EF4-FFF2-40B4-BE49-F238E27FC236}">
                      <a16:creationId xmlns:a16="http://schemas.microsoft.com/office/drawing/2014/main" id="{6BB18257-D922-3DF2-6597-1C8616F18F06}"/>
                    </a:ext>
                  </a:extLst>
                </p:cNvPr>
                <p:cNvSpPr>
                  <a:spLocks/>
                </p:cNvSpPr>
                <p:nvPr/>
              </p:nvSpPr>
              <p:spPr bwMode="auto">
                <a:xfrm>
                  <a:off x="1095" y="3061"/>
                  <a:ext cx="103" cy="83"/>
                </a:xfrm>
                <a:custGeom>
                  <a:avLst/>
                  <a:gdLst>
                    <a:gd name="T0" fmla="*/ 3 w 305"/>
                    <a:gd name="T1" fmla="*/ 0 h 247"/>
                    <a:gd name="T2" fmla="*/ 2 w 305"/>
                    <a:gd name="T3" fmla="*/ 4 h 247"/>
                    <a:gd name="T4" fmla="*/ 0 w 305"/>
                    <a:gd name="T5" fmla="*/ 9 h 247"/>
                    <a:gd name="T6" fmla="*/ 5 w 305"/>
                    <a:gd name="T7" fmla="*/ 5 h 247"/>
                    <a:gd name="T8" fmla="*/ 8 w 305"/>
                    <a:gd name="T9" fmla="*/ 7 h 247"/>
                    <a:gd name="T10" fmla="*/ 12 w 305"/>
                    <a:gd name="T11" fmla="*/ 7 h 247"/>
                    <a:gd name="T12" fmla="*/ 8 w 305"/>
                    <a:gd name="T13" fmla="*/ 5 h 247"/>
                    <a:gd name="T14" fmla="*/ 4 w 305"/>
                    <a:gd name="T15" fmla="*/ 1 h 2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 h="247">
                      <a:moveTo>
                        <a:pt x="80" y="3"/>
                      </a:moveTo>
                      <a:cubicBezTo>
                        <a:pt x="41" y="0"/>
                        <a:pt x="54" y="88"/>
                        <a:pt x="48" y="115"/>
                      </a:cubicBezTo>
                      <a:cubicBezTo>
                        <a:pt x="39" y="155"/>
                        <a:pt x="12" y="193"/>
                        <a:pt x="0" y="231"/>
                      </a:cubicBezTo>
                      <a:cubicBezTo>
                        <a:pt x="70" y="247"/>
                        <a:pt x="59" y="125"/>
                        <a:pt x="129" y="146"/>
                      </a:cubicBezTo>
                      <a:cubicBezTo>
                        <a:pt x="157" y="154"/>
                        <a:pt x="178" y="180"/>
                        <a:pt x="213" y="184"/>
                      </a:cubicBezTo>
                      <a:cubicBezTo>
                        <a:pt x="238" y="186"/>
                        <a:pt x="283" y="189"/>
                        <a:pt x="305" y="178"/>
                      </a:cubicBezTo>
                      <a:cubicBezTo>
                        <a:pt x="279" y="151"/>
                        <a:pt x="240" y="138"/>
                        <a:pt x="205" y="124"/>
                      </a:cubicBezTo>
                      <a:cubicBezTo>
                        <a:pt x="152" y="104"/>
                        <a:pt x="151" y="54"/>
                        <a:pt x="108" y="27"/>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7" name="Freeform 857">
                  <a:extLst>
                    <a:ext uri="{FF2B5EF4-FFF2-40B4-BE49-F238E27FC236}">
                      <a16:creationId xmlns:a16="http://schemas.microsoft.com/office/drawing/2014/main" id="{3060F4CF-D5DA-C00E-D9E6-18F0A079671B}"/>
                    </a:ext>
                  </a:extLst>
                </p:cNvPr>
                <p:cNvSpPr>
                  <a:spLocks/>
                </p:cNvSpPr>
                <p:nvPr/>
              </p:nvSpPr>
              <p:spPr bwMode="auto">
                <a:xfrm>
                  <a:off x="832" y="3089"/>
                  <a:ext cx="193" cy="68"/>
                </a:xfrm>
                <a:custGeom>
                  <a:avLst/>
                  <a:gdLst>
                    <a:gd name="T0" fmla="*/ 1 w 570"/>
                    <a:gd name="T1" fmla="*/ 0 h 200"/>
                    <a:gd name="T2" fmla="*/ 12 w 570"/>
                    <a:gd name="T3" fmla="*/ 3 h 200"/>
                    <a:gd name="T4" fmla="*/ 17 w 570"/>
                    <a:gd name="T5" fmla="*/ 4 h 200"/>
                    <a:gd name="T6" fmla="*/ 19 w 570"/>
                    <a:gd name="T7" fmla="*/ 6 h 200"/>
                    <a:gd name="T8" fmla="*/ 22 w 570"/>
                    <a:gd name="T9" fmla="*/ 8 h 200"/>
                    <a:gd name="T10" fmla="*/ 16 w 570"/>
                    <a:gd name="T11" fmla="*/ 5 h 200"/>
                    <a:gd name="T12" fmla="*/ 9 w 570"/>
                    <a:gd name="T13" fmla="*/ 5 h 200"/>
                    <a:gd name="T14" fmla="*/ 3 w 570"/>
                    <a:gd name="T15" fmla="*/ 5 h 200"/>
                    <a:gd name="T16" fmla="*/ 0 w 570"/>
                    <a:gd name="T17" fmla="*/ 0 h 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0" h="200">
                      <a:moveTo>
                        <a:pt x="24" y="12"/>
                      </a:moveTo>
                      <a:cubicBezTo>
                        <a:pt x="84" y="131"/>
                        <a:pt x="193" y="84"/>
                        <a:pt x="297" y="68"/>
                      </a:cubicBezTo>
                      <a:cubicBezTo>
                        <a:pt x="358" y="59"/>
                        <a:pt x="393" y="69"/>
                        <a:pt x="442" y="105"/>
                      </a:cubicBezTo>
                      <a:cubicBezTo>
                        <a:pt x="464" y="122"/>
                        <a:pt x="478" y="138"/>
                        <a:pt x="497" y="157"/>
                      </a:cubicBezTo>
                      <a:cubicBezTo>
                        <a:pt x="520" y="181"/>
                        <a:pt x="544" y="186"/>
                        <a:pt x="570" y="200"/>
                      </a:cubicBezTo>
                      <a:cubicBezTo>
                        <a:pt x="506" y="186"/>
                        <a:pt x="472" y="148"/>
                        <a:pt x="414" y="123"/>
                      </a:cubicBezTo>
                      <a:cubicBezTo>
                        <a:pt x="360" y="100"/>
                        <a:pt x="301" y="128"/>
                        <a:pt x="245" y="140"/>
                      </a:cubicBezTo>
                      <a:cubicBezTo>
                        <a:pt x="186" y="151"/>
                        <a:pt x="127" y="145"/>
                        <a:pt x="72" y="125"/>
                      </a:cubicBezTo>
                      <a:cubicBezTo>
                        <a:pt x="0" y="100"/>
                        <a:pt x="36" y="50"/>
                        <a:pt x="0"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8" name="Freeform 858">
                  <a:extLst>
                    <a:ext uri="{FF2B5EF4-FFF2-40B4-BE49-F238E27FC236}">
                      <a16:creationId xmlns:a16="http://schemas.microsoft.com/office/drawing/2014/main" id="{1E226665-FA50-0ED4-A68F-C43066725C46}"/>
                    </a:ext>
                  </a:extLst>
                </p:cNvPr>
                <p:cNvSpPr>
                  <a:spLocks/>
                </p:cNvSpPr>
                <p:nvPr/>
              </p:nvSpPr>
              <p:spPr bwMode="auto">
                <a:xfrm>
                  <a:off x="759" y="2899"/>
                  <a:ext cx="67" cy="89"/>
                </a:xfrm>
                <a:custGeom>
                  <a:avLst/>
                  <a:gdLst>
                    <a:gd name="T0" fmla="*/ 5 w 199"/>
                    <a:gd name="T1" fmla="*/ 0 h 264"/>
                    <a:gd name="T2" fmla="*/ 2 w 199"/>
                    <a:gd name="T3" fmla="*/ 5 h 264"/>
                    <a:gd name="T4" fmla="*/ 2 w 199"/>
                    <a:gd name="T5" fmla="*/ 10 h 264"/>
                    <a:gd name="T6" fmla="*/ 2 w 199"/>
                    <a:gd name="T7" fmla="*/ 7 h 264"/>
                    <a:gd name="T8" fmla="*/ 5 w 199"/>
                    <a:gd name="T9" fmla="*/ 6 h 264"/>
                    <a:gd name="T10" fmla="*/ 5 w 199"/>
                    <a:gd name="T11" fmla="*/ 0 h 2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9" h="264">
                      <a:moveTo>
                        <a:pt x="132" y="0"/>
                      </a:moveTo>
                      <a:cubicBezTo>
                        <a:pt x="149" y="57"/>
                        <a:pt x="109" y="110"/>
                        <a:pt x="63" y="136"/>
                      </a:cubicBezTo>
                      <a:cubicBezTo>
                        <a:pt x="0" y="171"/>
                        <a:pt x="43" y="204"/>
                        <a:pt x="47" y="264"/>
                      </a:cubicBezTo>
                      <a:cubicBezTo>
                        <a:pt x="54" y="242"/>
                        <a:pt x="49" y="209"/>
                        <a:pt x="60" y="190"/>
                      </a:cubicBezTo>
                      <a:cubicBezTo>
                        <a:pt x="76" y="163"/>
                        <a:pt x="114" y="164"/>
                        <a:pt x="136" y="146"/>
                      </a:cubicBezTo>
                      <a:cubicBezTo>
                        <a:pt x="199" y="94"/>
                        <a:pt x="117" y="53"/>
                        <a:pt x="144" y="4"/>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9" name="Freeform 859">
                  <a:extLst>
                    <a:ext uri="{FF2B5EF4-FFF2-40B4-BE49-F238E27FC236}">
                      <a16:creationId xmlns:a16="http://schemas.microsoft.com/office/drawing/2014/main" id="{ABA69332-AC7D-FB8D-B9A4-2D06CDF8889C}"/>
                    </a:ext>
                  </a:extLst>
                </p:cNvPr>
                <p:cNvSpPr>
                  <a:spLocks/>
                </p:cNvSpPr>
                <p:nvPr/>
              </p:nvSpPr>
              <p:spPr bwMode="auto">
                <a:xfrm>
                  <a:off x="918" y="2957"/>
                  <a:ext cx="175" cy="77"/>
                </a:xfrm>
                <a:custGeom>
                  <a:avLst/>
                  <a:gdLst>
                    <a:gd name="T0" fmla="*/ 0 w 519"/>
                    <a:gd name="T1" fmla="*/ 2 h 225"/>
                    <a:gd name="T2" fmla="*/ 2 w 519"/>
                    <a:gd name="T3" fmla="*/ 8 h 225"/>
                    <a:gd name="T4" fmla="*/ 8 w 519"/>
                    <a:gd name="T5" fmla="*/ 8 h 225"/>
                    <a:gd name="T6" fmla="*/ 14 w 519"/>
                    <a:gd name="T7" fmla="*/ 7 h 225"/>
                    <a:gd name="T8" fmla="*/ 20 w 519"/>
                    <a:gd name="T9" fmla="*/ 8 h 225"/>
                    <a:gd name="T10" fmla="*/ 17 w 519"/>
                    <a:gd name="T11" fmla="*/ 4 h 225"/>
                    <a:gd name="T12" fmla="*/ 12 w 519"/>
                    <a:gd name="T13" fmla="*/ 4 h 225"/>
                    <a:gd name="T14" fmla="*/ 3 w 519"/>
                    <a:gd name="T15" fmla="*/ 0 h 225"/>
                    <a:gd name="T16" fmla="*/ 1 w 519"/>
                    <a:gd name="T17" fmla="*/ 1 h 2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9" h="225">
                      <a:moveTo>
                        <a:pt x="0" y="59"/>
                      </a:moveTo>
                      <a:cubicBezTo>
                        <a:pt x="2" y="106"/>
                        <a:pt x="15" y="175"/>
                        <a:pt x="60" y="200"/>
                      </a:cubicBezTo>
                      <a:cubicBezTo>
                        <a:pt x="105" y="225"/>
                        <a:pt x="174" y="191"/>
                        <a:pt x="221" y="184"/>
                      </a:cubicBezTo>
                      <a:cubicBezTo>
                        <a:pt x="272" y="177"/>
                        <a:pt x="329" y="172"/>
                        <a:pt x="378" y="172"/>
                      </a:cubicBezTo>
                      <a:cubicBezTo>
                        <a:pt x="433" y="172"/>
                        <a:pt x="470" y="192"/>
                        <a:pt x="519" y="207"/>
                      </a:cubicBezTo>
                      <a:cubicBezTo>
                        <a:pt x="484" y="169"/>
                        <a:pt x="507" y="121"/>
                        <a:pt x="450" y="100"/>
                      </a:cubicBezTo>
                      <a:cubicBezTo>
                        <a:pt x="405" y="82"/>
                        <a:pt x="361" y="105"/>
                        <a:pt x="314" y="108"/>
                      </a:cubicBezTo>
                      <a:cubicBezTo>
                        <a:pt x="212" y="112"/>
                        <a:pt x="130" y="81"/>
                        <a:pt x="69" y="0"/>
                      </a:cubicBezTo>
                      <a:cubicBezTo>
                        <a:pt x="60" y="9"/>
                        <a:pt x="50" y="22"/>
                        <a:pt x="36" y="2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70" name="Freeform 860">
                  <a:extLst>
                    <a:ext uri="{FF2B5EF4-FFF2-40B4-BE49-F238E27FC236}">
                      <a16:creationId xmlns:a16="http://schemas.microsoft.com/office/drawing/2014/main" id="{3299C86E-3AAE-9BFF-C707-F6658AE4BFB8}"/>
                    </a:ext>
                  </a:extLst>
                </p:cNvPr>
                <p:cNvSpPr>
                  <a:spLocks/>
                </p:cNvSpPr>
                <p:nvPr/>
              </p:nvSpPr>
              <p:spPr bwMode="auto">
                <a:xfrm>
                  <a:off x="817" y="2429"/>
                  <a:ext cx="157" cy="135"/>
                </a:xfrm>
                <a:custGeom>
                  <a:avLst/>
                  <a:gdLst>
                    <a:gd name="T0" fmla="*/ 7 w 464"/>
                    <a:gd name="T1" fmla="*/ 1 h 400"/>
                    <a:gd name="T2" fmla="*/ 12 w 464"/>
                    <a:gd name="T3" fmla="*/ 5 h 400"/>
                    <a:gd name="T4" fmla="*/ 17 w 464"/>
                    <a:gd name="T5" fmla="*/ 1 h 400"/>
                    <a:gd name="T6" fmla="*/ 14 w 464"/>
                    <a:gd name="T7" fmla="*/ 7 h 400"/>
                    <a:gd name="T8" fmla="*/ 12 w 464"/>
                    <a:gd name="T9" fmla="*/ 16 h 400"/>
                    <a:gd name="T10" fmla="*/ 11 w 464"/>
                    <a:gd name="T11" fmla="*/ 10 h 400"/>
                    <a:gd name="T12" fmla="*/ 8 w 464"/>
                    <a:gd name="T13" fmla="*/ 6 h 400"/>
                    <a:gd name="T14" fmla="*/ 0 w 464"/>
                    <a:gd name="T15" fmla="*/ 0 h 400"/>
                    <a:gd name="T16" fmla="*/ 3 w 464"/>
                    <a:gd name="T17" fmla="*/ 0 h 400"/>
                    <a:gd name="T18" fmla="*/ 7 w 464"/>
                    <a:gd name="T19" fmla="*/ 1 h 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 h="400">
                      <a:moveTo>
                        <a:pt x="173" y="39"/>
                      </a:moveTo>
                      <a:cubicBezTo>
                        <a:pt x="221" y="57"/>
                        <a:pt x="253" y="109"/>
                        <a:pt x="309" y="120"/>
                      </a:cubicBezTo>
                      <a:cubicBezTo>
                        <a:pt x="392" y="137"/>
                        <a:pt x="411" y="95"/>
                        <a:pt x="434" y="28"/>
                      </a:cubicBezTo>
                      <a:cubicBezTo>
                        <a:pt x="464" y="119"/>
                        <a:pt x="401" y="122"/>
                        <a:pt x="361" y="187"/>
                      </a:cubicBezTo>
                      <a:cubicBezTo>
                        <a:pt x="323" y="247"/>
                        <a:pt x="333" y="332"/>
                        <a:pt x="316" y="400"/>
                      </a:cubicBezTo>
                      <a:cubicBezTo>
                        <a:pt x="285" y="378"/>
                        <a:pt x="297" y="299"/>
                        <a:pt x="282" y="264"/>
                      </a:cubicBezTo>
                      <a:cubicBezTo>
                        <a:pt x="264" y="224"/>
                        <a:pt x="229" y="182"/>
                        <a:pt x="197" y="152"/>
                      </a:cubicBezTo>
                      <a:cubicBezTo>
                        <a:pt x="136" y="95"/>
                        <a:pt x="58" y="61"/>
                        <a:pt x="0" y="0"/>
                      </a:cubicBezTo>
                      <a:cubicBezTo>
                        <a:pt x="26" y="21"/>
                        <a:pt x="62" y="6"/>
                        <a:pt x="92" y="6"/>
                      </a:cubicBezTo>
                      <a:cubicBezTo>
                        <a:pt x="131" y="5"/>
                        <a:pt x="142" y="24"/>
                        <a:pt x="177" y="39"/>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71" name="Freeform 861">
                  <a:extLst>
                    <a:ext uri="{FF2B5EF4-FFF2-40B4-BE49-F238E27FC236}">
                      <a16:creationId xmlns:a16="http://schemas.microsoft.com/office/drawing/2014/main" id="{6F1AB38E-113A-28FC-59FF-5CC3AB2D0EDE}"/>
                    </a:ext>
                  </a:extLst>
                </p:cNvPr>
                <p:cNvSpPr>
                  <a:spLocks/>
                </p:cNvSpPr>
                <p:nvPr/>
              </p:nvSpPr>
              <p:spPr bwMode="auto">
                <a:xfrm>
                  <a:off x="845" y="2155"/>
                  <a:ext cx="61" cy="130"/>
                </a:xfrm>
                <a:custGeom>
                  <a:avLst/>
                  <a:gdLst>
                    <a:gd name="T0" fmla="*/ 2 w 183"/>
                    <a:gd name="T1" fmla="*/ 5 h 383"/>
                    <a:gd name="T2" fmla="*/ 5 w 183"/>
                    <a:gd name="T3" fmla="*/ 10 h 383"/>
                    <a:gd name="T4" fmla="*/ 4 w 183"/>
                    <a:gd name="T5" fmla="*/ 15 h 383"/>
                    <a:gd name="T6" fmla="*/ 4 w 183"/>
                    <a:gd name="T7" fmla="*/ 15 h 383"/>
                    <a:gd name="T8" fmla="*/ 6 w 183"/>
                    <a:gd name="T9" fmla="*/ 7 h 383"/>
                    <a:gd name="T10" fmla="*/ 3 w 183"/>
                    <a:gd name="T11" fmla="*/ 4 h 383"/>
                    <a:gd name="T12" fmla="*/ 4 w 183"/>
                    <a:gd name="T13" fmla="*/ 0 h 383"/>
                    <a:gd name="T14" fmla="*/ 0 w 183"/>
                    <a:gd name="T15" fmla="*/ 4 h 383"/>
                    <a:gd name="T16" fmla="*/ 2 w 183"/>
                    <a:gd name="T17" fmla="*/ 6 h 3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3" h="383">
                      <a:moveTo>
                        <a:pt x="64" y="132"/>
                      </a:moveTo>
                      <a:cubicBezTo>
                        <a:pt x="82" y="176"/>
                        <a:pt x="123" y="201"/>
                        <a:pt x="133" y="251"/>
                      </a:cubicBezTo>
                      <a:cubicBezTo>
                        <a:pt x="142" y="296"/>
                        <a:pt x="124" y="338"/>
                        <a:pt x="116" y="380"/>
                      </a:cubicBezTo>
                      <a:cubicBezTo>
                        <a:pt x="118" y="382"/>
                        <a:pt x="119" y="383"/>
                        <a:pt x="121" y="383"/>
                      </a:cubicBezTo>
                      <a:cubicBezTo>
                        <a:pt x="176" y="352"/>
                        <a:pt x="183" y="240"/>
                        <a:pt x="155" y="188"/>
                      </a:cubicBezTo>
                      <a:cubicBezTo>
                        <a:pt x="137" y="154"/>
                        <a:pt x="96" y="141"/>
                        <a:pt x="88" y="104"/>
                      </a:cubicBezTo>
                      <a:cubicBezTo>
                        <a:pt x="79" y="66"/>
                        <a:pt x="108" y="36"/>
                        <a:pt x="103" y="0"/>
                      </a:cubicBezTo>
                      <a:cubicBezTo>
                        <a:pt x="57" y="21"/>
                        <a:pt x="53" y="105"/>
                        <a:pt x="0" y="104"/>
                      </a:cubicBezTo>
                      <a:cubicBezTo>
                        <a:pt x="2" y="127"/>
                        <a:pt x="40" y="126"/>
                        <a:pt x="51" y="148"/>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72" name="Freeform 862">
                  <a:extLst>
                    <a:ext uri="{FF2B5EF4-FFF2-40B4-BE49-F238E27FC236}">
                      <a16:creationId xmlns:a16="http://schemas.microsoft.com/office/drawing/2014/main" id="{EF66F789-8373-E622-F1E6-C1E43D0F8D5E}"/>
                    </a:ext>
                  </a:extLst>
                </p:cNvPr>
                <p:cNvSpPr>
                  <a:spLocks/>
                </p:cNvSpPr>
                <p:nvPr/>
              </p:nvSpPr>
              <p:spPr bwMode="auto">
                <a:xfrm>
                  <a:off x="1000" y="2166"/>
                  <a:ext cx="93" cy="73"/>
                </a:xfrm>
                <a:custGeom>
                  <a:avLst/>
                  <a:gdLst>
                    <a:gd name="T0" fmla="*/ 3 w 275"/>
                    <a:gd name="T1" fmla="*/ 4 h 214"/>
                    <a:gd name="T2" fmla="*/ 10 w 275"/>
                    <a:gd name="T3" fmla="*/ 0 h 214"/>
                    <a:gd name="T4" fmla="*/ 7 w 275"/>
                    <a:gd name="T5" fmla="*/ 5 h 214"/>
                    <a:gd name="T6" fmla="*/ 3 w 275"/>
                    <a:gd name="T7" fmla="*/ 8 h 214"/>
                    <a:gd name="T8" fmla="*/ 2 w 275"/>
                    <a:gd name="T9" fmla="*/ 4 h 214"/>
                    <a:gd name="T10" fmla="*/ 0 w 275"/>
                    <a:gd name="T11" fmla="*/ 1 h 214"/>
                    <a:gd name="T12" fmla="*/ 3 w 275"/>
                    <a:gd name="T13" fmla="*/ 5 h 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5" h="214">
                      <a:moveTo>
                        <a:pt x="68" y="108"/>
                      </a:moveTo>
                      <a:cubicBezTo>
                        <a:pt x="125" y="214"/>
                        <a:pt x="240" y="28"/>
                        <a:pt x="275" y="0"/>
                      </a:cubicBezTo>
                      <a:cubicBezTo>
                        <a:pt x="257" y="47"/>
                        <a:pt x="230" y="102"/>
                        <a:pt x="196" y="140"/>
                      </a:cubicBezTo>
                      <a:cubicBezTo>
                        <a:pt x="165" y="176"/>
                        <a:pt x="125" y="180"/>
                        <a:pt x="85" y="200"/>
                      </a:cubicBezTo>
                      <a:cubicBezTo>
                        <a:pt x="66" y="176"/>
                        <a:pt x="62" y="143"/>
                        <a:pt x="45" y="115"/>
                      </a:cubicBezTo>
                      <a:cubicBezTo>
                        <a:pt x="27" y="86"/>
                        <a:pt x="10" y="64"/>
                        <a:pt x="0" y="33"/>
                      </a:cubicBezTo>
                      <a:cubicBezTo>
                        <a:pt x="23" y="63"/>
                        <a:pt x="40" y="124"/>
                        <a:pt x="84" y="124"/>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73" name="Freeform 863">
                  <a:extLst>
                    <a:ext uri="{FF2B5EF4-FFF2-40B4-BE49-F238E27FC236}">
                      <a16:creationId xmlns:a16="http://schemas.microsoft.com/office/drawing/2014/main" id="{EF6A9769-B9DA-2C94-9B05-52C63C9B6F3B}"/>
                    </a:ext>
                  </a:extLst>
                </p:cNvPr>
                <p:cNvSpPr>
                  <a:spLocks/>
                </p:cNvSpPr>
                <p:nvPr/>
              </p:nvSpPr>
              <p:spPr bwMode="auto">
                <a:xfrm>
                  <a:off x="1093" y="2245"/>
                  <a:ext cx="74" cy="49"/>
                </a:xfrm>
                <a:custGeom>
                  <a:avLst/>
                  <a:gdLst>
                    <a:gd name="T0" fmla="*/ 5 w 219"/>
                    <a:gd name="T1" fmla="*/ 1 h 145"/>
                    <a:gd name="T2" fmla="*/ 0 w 219"/>
                    <a:gd name="T3" fmla="*/ 4 h 145"/>
                    <a:gd name="T4" fmla="*/ 6 w 219"/>
                    <a:gd name="T5" fmla="*/ 5 h 145"/>
                    <a:gd name="T6" fmla="*/ 8 w 219"/>
                    <a:gd name="T7" fmla="*/ 2 h 145"/>
                    <a:gd name="T8" fmla="*/ 6 w 219"/>
                    <a:gd name="T9" fmla="*/ 0 h 1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9" h="145">
                      <a:moveTo>
                        <a:pt x="141" y="16"/>
                      </a:moveTo>
                      <a:cubicBezTo>
                        <a:pt x="161" y="123"/>
                        <a:pt x="68" y="94"/>
                        <a:pt x="0" y="111"/>
                      </a:cubicBezTo>
                      <a:cubicBezTo>
                        <a:pt x="40" y="124"/>
                        <a:pt x="128" y="145"/>
                        <a:pt x="169" y="125"/>
                      </a:cubicBezTo>
                      <a:cubicBezTo>
                        <a:pt x="189" y="115"/>
                        <a:pt x="219" y="68"/>
                        <a:pt x="214" y="44"/>
                      </a:cubicBezTo>
                      <a:cubicBezTo>
                        <a:pt x="207" y="12"/>
                        <a:pt x="173" y="23"/>
                        <a:pt x="157"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74" name="Freeform 864">
                  <a:extLst>
                    <a:ext uri="{FF2B5EF4-FFF2-40B4-BE49-F238E27FC236}">
                      <a16:creationId xmlns:a16="http://schemas.microsoft.com/office/drawing/2014/main" id="{F5EF7EED-9082-AF2C-9E78-70FD2B30B3C0}"/>
                    </a:ext>
                  </a:extLst>
                </p:cNvPr>
                <p:cNvSpPr>
                  <a:spLocks/>
                </p:cNvSpPr>
                <p:nvPr/>
              </p:nvSpPr>
              <p:spPr bwMode="auto">
                <a:xfrm>
                  <a:off x="1195" y="2162"/>
                  <a:ext cx="114" cy="89"/>
                </a:xfrm>
                <a:custGeom>
                  <a:avLst/>
                  <a:gdLst>
                    <a:gd name="T0" fmla="*/ 1 w 337"/>
                    <a:gd name="T1" fmla="*/ 7 h 263"/>
                    <a:gd name="T2" fmla="*/ 7 w 337"/>
                    <a:gd name="T3" fmla="*/ 4 h 263"/>
                    <a:gd name="T4" fmla="*/ 13 w 337"/>
                    <a:gd name="T5" fmla="*/ 0 h 263"/>
                    <a:gd name="T6" fmla="*/ 7 w 337"/>
                    <a:gd name="T7" fmla="*/ 6 h 263"/>
                    <a:gd name="T8" fmla="*/ 5 w 337"/>
                    <a:gd name="T9" fmla="*/ 7 h 263"/>
                    <a:gd name="T10" fmla="*/ 5 w 337"/>
                    <a:gd name="T11" fmla="*/ 9 h 263"/>
                    <a:gd name="T12" fmla="*/ 1 w 337"/>
                    <a:gd name="T13" fmla="*/ 10 h 263"/>
                    <a:gd name="T14" fmla="*/ 0 w 337"/>
                    <a:gd name="T15" fmla="*/ 8 h 2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7" h="263">
                      <a:moveTo>
                        <a:pt x="28" y="196"/>
                      </a:moveTo>
                      <a:cubicBezTo>
                        <a:pt x="62" y="154"/>
                        <a:pt x="133" y="135"/>
                        <a:pt x="177" y="105"/>
                      </a:cubicBezTo>
                      <a:cubicBezTo>
                        <a:pt x="224" y="72"/>
                        <a:pt x="282" y="13"/>
                        <a:pt x="337" y="0"/>
                      </a:cubicBezTo>
                      <a:cubicBezTo>
                        <a:pt x="319" y="56"/>
                        <a:pt x="216" y="103"/>
                        <a:pt x="173" y="145"/>
                      </a:cubicBezTo>
                      <a:cubicBezTo>
                        <a:pt x="161" y="157"/>
                        <a:pt x="147" y="170"/>
                        <a:pt x="137" y="184"/>
                      </a:cubicBezTo>
                      <a:cubicBezTo>
                        <a:pt x="127" y="198"/>
                        <a:pt x="125" y="226"/>
                        <a:pt x="117" y="236"/>
                      </a:cubicBezTo>
                      <a:cubicBezTo>
                        <a:pt x="94" y="263"/>
                        <a:pt x="57" y="247"/>
                        <a:pt x="25" y="256"/>
                      </a:cubicBezTo>
                      <a:cubicBezTo>
                        <a:pt x="18" y="242"/>
                        <a:pt x="10" y="228"/>
                        <a:pt x="0" y="21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75" name="Freeform 865">
                  <a:extLst>
                    <a:ext uri="{FF2B5EF4-FFF2-40B4-BE49-F238E27FC236}">
                      <a16:creationId xmlns:a16="http://schemas.microsoft.com/office/drawing/2014/main" id="{B79DBC63-510A-15C1-8B2E-773DE1A6B1DB}"/>
                    </a:ext>
                  </a:extLst>
                </p:cNvPr>
                <p:cNvSpPr>
                  <a:spLocks/>
                </p:cNvSpPr>
                <p:nvPr/>
              </p:nvSpPr>
              <p:spPr bwMode="auto">
                <a:xfrm>
                  <a:off x="1241" y="2366"/>
                  <a:ext cx="62" cy="89"/>
                </a:xfrm>
                <a:custGeom>
                  <a:avLst/>
                  <a:gdLst>
                    <a:gd name="T0" fmla="*/ 0 w 181"/>
                    <a:gd name="T1" fmla="*/ 0 h 263"/>
                    <a:gd name="T2" fmla="*/ 3 w 181"/>
                    <a:gd name="T3" fmla="*/ 2 h 263"/>
                    <a:gd name="T4" fmla="*/ 5 w 181"/>
                    <a:gd name="T5" fmla="*/ 0 h 263"/>
                    <a:gd name="T6" fmla="*/ 5 w 181"/>
                    <a:gd name="T7" fmla="*/ 5 h 263"/>
                    <a:gd name="T8" fmla="*/ 0 w 181"/>
                    <a:gd name="T9" fmla="*/ 10 h 263"/>
                    <a:gd name="T10" fmla="*/ 1 w 181"/>
                    <a:gd name="T11" fmla="*/ 1 h 2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 h="263">
                      <a:moveTo>
                        <a:pt x="8" y="7"/>
                      </a:moveTo>
                      <a:cubicBezTo>
                        <a:pt x="23" y="24"/>
                        <a:pt x="54" y="54"/>
                        <a:pt x="79" y="56"/>
                      </a:cubicBezTo>
                      <a:cubicBezTo>
                        <a:pt x="116" y="60"/>
                        <a:pt x="117" y="28"/>
                        <a:pt x="132" y="0"/>
                      </a:cubicBezTo>
                      <a:cubicBezTo>
                        <a:pt x="181" y="40"/>
                        <a:pt x="124" y="97"/>
                        <a:pt x="116" y="140"/>
                      </a:cubicBezTo>
                      <a:cubicBezTo>
                        <a:pt x="106" y="199"/>
                        <a:pt x="52" y="232"/>
                        <a:pt x="0" y="263"/>
                      </a:cubicBezTo>
                      <a:cubicBezTo>
                        <a:pt x="48" y="221"/>
                        <a:pt x="85" y="78"/>
                        <a:pt x="24" y="35"/>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76" name="Freeform 866">
                  <a:extLst>
                    <a:ext uri="{FF2B5EF4-FFF2-40B4-BE49-F238E27FC236}">
                      <a16:creationId xmlns:a16="http://schemas.microsoft.com/office/drawing/2014/main" id="{D1BFF49C-C640-AD4B-5A88-F22194AE3552}"/>
                    </a:ext>
                  </a:extLst>
                </p:cNvPr>
                <p:cNvSpPr>
                  <a:spLocks/>
                </p:cNvSpPr>
                <p:nvPr/>
              </p:nvSpPr>
              <p:spPr bwMode="auto">
                <a:xfrm>
                  <a:off x="1491" y="2494"/>
                  <a:ext cx="53" cy="52"/>
                </a:xfrm>
                <a:custGeom>
                  <a:avLst/>
                  <a:gdLst>
                    <a:gd name="T0" fmla="*/ 1 w 158"/>
                    <a:gd name="T1" fmla="*/ 0 h 154"/>
                    <a:gd name="T2" fmla="*/ 1 w 158"/>
                    <a:gd name="T3" fmla="*/ 3 h 154"/>
                    <a:gd name="T4" fmla="*/ 1 w 158"/>
                    <a:gd name="T5" fmla="*/ 5 h 154"/>
                    <a:gd name="T6" fmla="*/ 2 w 158"/>
                    <a:gd name="T7" fmla="*/ 6 h 154"/>
                    <a:gd name="T8" fmla="*/ 1 w 158"/>
                    <a:gd name="T9" fmla="*/ 0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154">
                      <a:moveTo>
                        <a:pt x="17" y="4"/>
                      </a:moveTo>
                      <a:cubicBezTo>
                        <a:pt x="42" y="33"/>
                        <a:pt x="51" y="56"/>
                        <a:pt x="32" y="92"/>
                      </a:cubicBezTo>
                      <a:cubicBezTo>
                        <a:pt x="23" y="110"/>
                        <a:pt x="0" y="114"/>
                        <a:pt x="14" y="137"/>
                      </a:cubicBezTo>
                      <a:cubicBezTo>
                        <a:pt x="25" y="154"/>
                        <a:pt x="47" y="146"/>
                        <a:pt x="61" y="144"/>
                      </a:cubicBezTo>
                      <a:cubicBezTo>
                        <a:pt x="158" y="130"/>
                        <a:pt x="70" y="28"/>
                        <a:pt x="25"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77" name="Freeform 867">
                  <a:extLst>
                    <a:ext uri="{FF2B5EF4-FFF2-40B4-BE49-F238E27FC236}">
                      <a16:creationId xmlns:a16="http://schemas.microsoft.com/office/drawing/2014/main" id="{E205B6A1-8853-4889-4C6D-27274DD6A2B2}"/>
                    </a:ext>
                  </a:extLst>
                </p:cNvPr>
                <p:cNvSpPr>
                  <a:spLocks/>
                </p:cNvSpPr>
                <p:nvPr/>
              </p:nvSpPr>
              <p:spPr bwMode="auto">
                <a:xfrm>
                  <a:off x="1873" y="2564"/>
                  <a:ext cx="46" cy="25"/>
                </a:xfrm>
                <a:custGeom>
                  <a:avLst/>
                  <a:gdLst>
                    <a:gd name="T0" fmla="*/ 0 w 136"/>
                    <a:gd name="T1" fmla="*/ 3 h 72"/>
                    <a:gd name="T2" fmla="*/ 5 w 136"/>
                    <a:gd name="T3" fmla="*/ 0 h 72"/>
                    <a:gd name="T4" fmla="*/ 0 w 136"/>
                    <a:gd name="T5" fmla="*/ 3 h 72"/>
                    <a:gd name="T6" fmla="*/ 0 60000 65536"/>
                    <a:gd name="T7" fmla="*/ 0 60000 65536"/>
                    <a:gd name="T8" fmla="*/ 0 60000 65536"/>
                  </a:gdLst>
                  <a:ahLst/>
                  <a:cxnLst>
                    <a:cxn ang="T6">
                      <a:pos x="T0" y="T1"/>
                    </a:cxn>
                    <a:cxn ang="T7">
                      <a:pos x="T2" y="T3"/>
                    </a:cxn>
                    <a:cxn ang="T8">
                      <a:pos x="T4" y="T5"/>
                    </a:cxn>
                  </a:cxnLst>
                  <a:rect l="0" t="0" r="r" b="b"/>
                  <a:pathLst>
                    <a:path w="136" h="72">
                      <a:moveTo>
                        <a:pt x="0" y="72"/>
                      </a:moveTo>
                      <a:cubicBezTo>
                        <a:pt x="19" y="21"/>
                        <a:pt x="88" y="1"/>
                        <a:pt x="136" y="0"/>
                      </a:cubicBezTo>
                      <a:cubicBezTo>
                        <a:pt x="136" y="48"/>
                        <a:pt x="35" y="57"/>
                        <a:pt x="0" y="64"/>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78" name="Freeform 868">
                  <a:extLst>
                    <a:ext uri="{FF2B5EF4-FFF2-40B4-BE49-F238E27FC236}">
                      <a16:creationId xmlns:a16="http://schemas.microsoft.com/office/drawing/2014/main" id="{670D69ED-0C3B-B64E-F2C9-78527A6ABA93}"/>
                    </a:ext>
                  </a:extLst>
                </p:cNvPr>
                <p:cNvSpPr>
                  <a:spLocks/>
                </p:cNvSpPr>
                <p:nvPr/>
              </p:nvSpPr>
              <p:spPr bwMode="auto">
                <a:xfrm>
                  <a:off x="2007" y="2525"/>
                  <a:ext cx="87" cy="67"/>
                </a:xfrm>
                <a:custGeom>
                  <a:avLst/>
                  <a:gdLst>
                    <a:gd name="T0" fmla="*/ 0 w 259"/>
                    <a:gd name="T1" fmla="*/ 0 h 200"/>
                    <a:gd name="T2" fmla="*/ 2 w 259"/>
                    <a:gd name="T3" fmla="*/ 2 h 200"/>
                    <a:gd name="T4" fmla="*/ 6 w 259"/>
                    <a:gd name="T5" fmla="*/ 1 h 200"/>
                    <a:gd name="T6" fmla="*/ 7 w 259"/>
                    <a:gd name="T7" fmla="*/ 7 h 200"/>
                    <a:gd name="T8" fmla="*/ 4 w 259"/>
                    <a:gd name="T9" fmla="*/ 4 h 200"/>
                    <a:gd name="T10" fmla="*/ 0 w 259"/>
                    <a:gd name="T11" fmla="*/ 0 h 2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9" h="200">
                      <a:moveTo>
                        <a:pt x="0" y="0"/>
                      </a:moveTo>
                      <a:cubicBezTo>
                        <a:pt x="21" y="30"/>
                        <a:pt x="23" y="54"/>
                        <a:pt x="65" y="56"/>
                      </a:cubicBezTo>
                      <a:cubicBezTo>
                        <a:pt x="100" y="58"/>
                        <a:pt x="131" y="34"/>
                        <a:pt x="165" y="33"/>
                      </a:cubicBezTo>
                      <a:cubicBezTo>
                        <a:pt x="259" y="30"/>
                        <a:pt x="226" y="150"/>
                        <a:pt x="197" y="200"/>
                      </a:cubicBezTo>
                      <a:cubicBezTo>
                        <a:pt x="200" y="128"/>
                        <a:pt x="174" y="106"/>
                        <a:pt x="109" y="113"/>
                      </a:cubicBezTo>
                      <a:cubicBezTo>
                        <a:pt x="24" y="122"/>
                        <a:pt x="11" y="83"/>
                        <a:pt x="4" y="8"/>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79" name="Freeform 869">
                  <a:extLst>
                    <a:ext uri="{FF2B5EF4-FFF2-40B4-BE49-F238E27FC236}">
                      <a16:creationId xmlns:a16="http://schemas.microsoft.com/office/drawing/2014/main" id="{0D0887E2-490C-A928-6509-F9C1AAB23DF4}"/>
                    </a:ext>
                  </a:extLst>
                </p:cNvPr>
                <p:cNvSpPr>
                  <a:spLocks/>
                </p:cNvSpPr>
                <p:nvPr/>
              </p:nvSpPr>
              <p:spPr bwMode="auto">
                <a:xfrm>
                  <a:off x="1814" y="2898"/>
                  <a:ext cx="71" cy="37"/>
                </a:xfrm>
                <a:custGeom>
                  <a:avLst/>
                  <a:gdLst>
                    <a:gd name="T0" fmla="*/ 1 w 212"/>
                    <a:gd name="T1" fmla="*/ 4 h 111"/>
                    <a:gd name="T2" fmla="*/ 8 w 212"/>
                    <a:gd name="T3" fmla="*/ 2 h 111"/>
                    <a:gd name="T4" fmla="*/ 4 w 212"/>
                    <a:gd name="T5" fmla="*/ 4 h 111"/>
                    <a:gd name="T6" fmla="*/ 0 w 212"/>
                    <a:gd name="T7" fmla="*/ 3 h 1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 h="111">
                      <a:moveTo>
                        <a:pt x="24" y="100"/>
                      </a:moveTo>
                      <a:cubicBezTo>
                        <a:pt x="61" y="79"/>
                        <a:pt x="179" y="0"/>
                        <a:pt x="212" y="63"/>
                      </a:cubicBezTo>
                      <a:cubicBezTo>
                        <a:pt x="171" y="62"/>
                        <a:pt x="148" y="89"/>
                        <a:pt x="112" y="100"/>
                      </a:cubicBezTo>
                      <a:cubicBezTo>
                        <a:pt x="73" y="111"/>
                        <a:pt x="38" y="90"/>
                        <a:pt x="0" y="92"/>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80" name="Freeform 870">
                  <a:extLst>
                    <a:ext uri="{FF2B5EF4-FFF2-40B4-BE49-F238E27FC236}">
                      <a16:creationId xmlns:a16="http://schemas.microsoft.com/office/drawing/2014/main" id="{206DA327-CA02-FDB7-5D2E-0B552BB2FA15}"/>
                    </a:ext>
                  </a:extLst>
                </p:cNvPr>
                <p:cNvSpPr>
                  <a:spLocks/>
                </p:cNvSpPr>
                <p:nvPr/>
              </p:nvSpPr>
              <p:spPr bwMode="auto">
                <a:xfrm>
                  <a:off x="1905" y="2929"/>
                  <a:ext cx="205" cy="169"/>
                </a:xfrm>
                <a:custGeom>
                  <a:avLst/>
                  <a:gdLst>
                    <a:gd name="T0" fmla="*/ 7 w 607"/>
                    <a:gd name="T1" fmla="*/ 15 h 499"/>
                    <a:gd name="T2" fmla="*/ 15 w 607"/>
                    <a:gd name="T3" fmla="*/ 9 h 499"/>
                    <a:gd name="T4" fmla="*/ 10 w 607"/>
                    <a:gd name="T5" fmla="*/ 1 h 499"/>
                    <a:gd name="T6" fmla="*/ 15 w 607"/>
                    <a:gd name="T7" fmla="*/ 5 h 499"/>
                    <a:gd name="T8" fmla="*/ 22 w 607"/>
                    <a:gd name="T9" fmla="*/ 5 h 499"/>
                    <a:gd name="T10" fmla="*/ 17 w 607"/>
                    <a:gd name="T11" fmla="*/ 9 h 499"/>
                    <a:gd name="T12" fmla="*/ 12 w 607"/>
                    <a:gd name="T13" fmla="*/ 15 h 499"/>
                    <a:gd name="T14" fmla="*/ 6 w 607"/>
                    <a:gd name="T15" fmla="*/ 16 h 499"/>
                    <a:gd name="T16" fmla="*/ 0 w 607"/>
                    <a:gd name="T17" fmla="*/ 19 h 499"/>
                    <a:gd name="T18" fmla="*/ 3 w 607"/>
                    <a:gd name="T19" fmla="*/ 17 h 499"/>
                    <a:gd name="T20" fmla="*/ 7 w 607"/>
                    <a:gd name="T21" fmla="*/ 15 h 4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7" h="499">
                      <a:moveTo>
                        <a:pt x="172" y="388"/>
                      </a:moveTo>
                      <a:cubicBezTo>
                        <a:pt x="232" y="351"/>
                        <a:pt x="354" y="306"/>
                        <a:pt x="380" y="235"/>
                      </a:cubicBezTo>
                      <a:cubicBezTo>
                        <a:pt x="411" y="148"/>
                        <a:pt x="330" y="44"/>
                        <a:pt x="252" y="15"/>
                      </a:cubicBezTo>
                      <a:cubicBezTo>
                        <a:pt x="331" y="0"/>
                        <a:pt x="364" y="71"/>
                        <a:pt x="396" y="122"/>
                      </a:cubicBezTo>
                      <a:cubicBezTo>
                        <a:pt x="452" y="213"/>
                        <a:pt x="509" y="81"/>
                        <a:pt x="566" y="123"/>
                      </a:cubicBezTo>
                      <a:cubicBezTo>
                        <a:pt x="607" y="153"/>
                        <a:pt x="465" y="209"/>
                        <a:pt x="441" y="228"/>
                      </a:cubicBezTo>
                      <a:cubicBezTo>
                        <a:pt x="390" y="269"/>
                        <a:pt x="391" y="339"/>
                        <a:pt x="329" y="372"/>
                      </a:cubicBezTo>
                      <a:cubicBezTo>
                        <a:pt x="277" y="401"/>
                        <a:pt x="216" y="402"/>
                        <a:pt x="164" y="420"/>
                      </a:cubicBezTo>
                      <a:cubicBezTo>
                        <a:pt x="102" y="442"/>
                        <a:pt x="71" y="499"/>
                        <a:pt x="0" y="497"/>
                      </a:cubicBezTo>
                      <a:cubicBezTo>
                        <a:pt x="30" y="497"/>
                        <a:pt x="66" y="467"/>
                        <a:pt x="90" y="448"/>
                      </a:cubicBezTo>
                      <a:cubicBezTo>
                        <a:pt x="119" y="425"/>
                        <a:pt x="151" y="410"/>
                        <a:pt x="180" y="388"/>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81" name="Freeform 871">
                  <a:extLst>
                    <a:ext uri="{FF2B5EF4-FFF2-40B4-BE49-F238E27FC236}">
                      <a16:creationId xmlns:a16="http://schemas.microsoft.com/office/drawing/2014/main" id="{1897A23E-89CB-1D22-27FB-CA0F92FF2140}"/>
                    </a:ext>
                  </a:extLst>
                </p:cNvPr>
                <p:cNvSpPr>
                  <a:spLocks/>
                </p:cNvSpPr>
                <p:nvPr/>
              </p:nvSpPr>
              <p:spPr bwMode="auto">
                <a:xfrm>
                  <a:off x="1693" y="3152"/>
                  <a:ext cx="187" cy="102"/>
                </a:xfrm>
                <a:custGeom>
                  <a:avLst/>
                  <a:gdLst>
                    <a:gd name="T0" fmla="*/ 20 w 554"/>
                    <a:gd name="T1" fmla="*/ 0 h 304"/>
                    <a:gd name="T2" fmla="*/ 12 w 554"/>
                    <a:gd name="T3" fmla="*/ 10 h 304"/>
                    <a:gd name="T4" fmla="*/ 0 w 554"/>
                    <a:gd name="T5" fmla="*/ 7 h 304"/>
                    <a:gd name="T6" fmla="*/ 7 w 554"/>
                    <a:gd name="T7" fmla="*/ 10 h 304"/>
                    <a:gd name="T8" fmla="*/ 14 w 554"/>
                    <a:gd name="T9" fmla="*/ 11 h 304"/>
                    <a:gd name="T10" fmla="*/ 20 w 554"/>
                    <a:gd name="T11" fmla="*/ 8 h 304"/>
                    <a:gd name="T12" fmla="*/ 21 w 554"/>
                    <a:gd name="T13" fmla="*/ 4 h 304"/>
                    <a:gd name="T14" fmla="*/ 20 w 554"/>
                    <a:gd name="T15" fmla="*/ 1 h 3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4" h="304">
                      <a:moveTo>
                        <a:pt x="513" y="0"/>
                      </a:moveTo>
                      <a:cubicBezTo>
                        <a:pt x="552" y="105"/>
                        <a:pt x="435" y="252"/>
                        <a:pt x="328" y="261"/>
                      </a:cubicBezTo>
                      <a:cubicBezTo>
                        <a:pt x="215" y="270"/>
                        <a:pt x="117" y="138"/>
                        <a:pt x="0" y="193"/>
                      </a:cubicBezTo>
                      <a:cubicBezTo>
                        <a:pt x="69" y="204"/>
                        <a:pt x="122" y="230"/>
                        <a:pt x="181" y="268"/>
                      </a:cubicBezTo>
                      <a:cubicBezTo>
                        <a:pt x="236" y="304"/>
                        <a:pt x="295" y="304"/>
                        <a:pt x="361" y="298"/>
                      </a:cubicBezTo>
                      <a:cubicBezTo>
                        <a:pt x="424" y="292"/>
                        <a:pt x="492" y="267"/>
                        <a:pt x="522" y="209"/>
                      </a:cubicBezTo>
                      <a:cubicBezTo>
                        <a:pt x="538" y="180"/>
                        <a:pt x="554" y="141"/>
                        <a:pt x="553" y="108"/>
                      </a:cubicBezTo>
                      <a:cubicBezTo>
                        <a:pt x="553" y="73"/>
                        <a:pt x="527" y="40"/>
                        <a:pt x="513" y="1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82" name="Freeform 872">
                  <a:extLst>
                    <a:ext uri="{FF2B5EF4-FFF2-40B4-BE49-F238E27FC236}">
                      <a16:creationId xmlns:a16="http://schemas.microsoft.com/office/drawing/2014/main" id="{6F9A1593-73F2-36C6-E094-30D5402B61D7}"/>
                    </a:ext>
                  </a:extLst>
                </p:cNvPr>
                <p:cNvSpPr>
                  <a:spLocks/>
                </p:cNvSpPr>
                <p:nvPr/>
              </p:nvSpPr>
              <p:spPr bwMode="auto">
                <a:xfrm>
                  <a:off x="2007" y="3183"/>
                  <a:ext cx="123" cy="43"/>
                </a:xfrm>
                <a:custGeom>
                  <a:avLst/>
                  <a:gdLst>
                    <a:gd name="T0" fmla="*/ 0 w 364"/>
                    <a:gd name="T1" fmla="*/ 4 h 128"/>
                    <a:gd name="T2" fmla="*/ 7 w 364"/>
                    <a:gd name="T3" fmla="*/ 3 h 128"/>
                    <a:gd name="T4" fmla="*/ 12 w 364"/>
                    <a:gd name="T5" fmla="*/ 0 h 128"/>
                    <a:gd name="T6" fmla="*/ 10 w 364"/>
                    <a:gd name="T7" fmla="*/ 4 h 128"/>
                    <a:gd name="T8" fmla="*/ 3 w 364"/>
                    <a:gd name="T9" fmla="*/ 4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 h="128">
                      <a:moveTo>
                        <a:pt x="0" y="96"/>
                      </a:moveTo>
                      <a:cubicBezTo>
                        <a:pt x="43" y="106"/>
                        <a:pt x="123" y="96"/>
                        <a:pt x="173" y="92"/>
                      </a:cubicBezTo>
                      <a:cubicBezTo>
                        <a:pt x="242" y="85"/>
                        <a:pt x="271" y="54"/>
                        <a:pt x="311" y="0"/>
                      </a:cubicBezTo>
                      <a:cubicBezTo>
                        <a:pt x="364" y="40"/>
                        <a:pt x="309" y="87"/>
                        <a:pt x="269" y="103"/>
                      </a:cubicBezTo>
                      <a:cubicBezTo>
                        <a:pt x="206" y="128"/>
                        <a:pt x="154" y="124"/>
                        <a:pt x="89" y="108"/>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83" name="Freeform 873">
                  <a:extLst>
                    <a:ext uri="{FF2B5EF4-FFF2-40B4-BE49-F238E27FC236}">
                      <a16:creationId xmlns:a16="http://schemas.microsoft.com/office/drawing/2014/main" id="{80BC89E1-AD8C-F548-40C9-3721CE125BC2}"/>
                    </a:ext>
                  </a:extLst>
                </p:cNvPr>
                <p:cNvSpPr>
                  <a:spLocks/>
                </p:cNvSpPr>
                <p:nvPr/>
              </p:nvSpPr>
              <p:spPr bwMode="auto">
                <a:xfrm>
                  <a:off x="1559" y="3240"/>
                  <a:ext cx="67" cy="56"/>
                </a:xfrm>
                <a:custGeom>
                  <a:avLst/>
                  <a:gdLst>
                    <a:gd name="T0" fmla="*/ 5 w 198"/>
                    <a:gd name="T1" fmla="*/ 0 h 166"/>
                    <a:gd name="T2" fmla="*/ 4 w 198"/>
                    <a:gd name="T3" fmla="*/ 4 h 166"/>
                    <a:gd name="T4" fmla="*/ 0 w 198"/>
                    <a:gd name="T5" fmla="*/ 5 h 166"/>
                    <a:gd name="T6" fmla="*/ 5 w 198"/>
                    <a:gd name="T7" fmla="*/ 4 h 166"/>
                    <a:gd name="T8" fmla="*/ 5 w 198"/>
                    <a:gd name="T9" fmla="*/ 1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166">
                      <a:moveTo>
                        <a:pt x="129" y="0"/>
                      </a:moveTo>
                      <a:cubicBezTo>
                        <a:pt x="154" y="31"/>
                        <a:pt x="140" y="79"/>
                        <a:pt x="110" y="101"/>
                      </a:cubicBezTo>
                      <a:cubicBezTo>
                        <a:pt x="78" y="125"/>
                        <a:pt x="25" y="105"/>
                        <a:pt x="0" y="133"/>
                      </a:cubicBezTo>
                      <a:cubicBezTo>
                        <a:pt x="25" y="166"/>
                        <a:pt x="110" y="136"/>
                        <a:pt x="141" y="120"/>
                      </a:cubicBezTo>
                      <a:cubicBezTo>
                        <a:pt x="198" y="89"/>
                        <a:pt x="171" y="55"/>
                        <a:pt x="141" y="1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84" name="Freeform 874">
                  <a:extLst>
                    <a:ext uri="{FF2B5EF4-FFF2-40B4-BE49-F238E27FC236}">
                      <a16:creationId xmlns:a16="http://schemas.microsoft.com/office/drawing/2014/main" id="{7732DB07-80BC-F19D-0307-E7D0A915E4A8}"/>
                    </a:ext>
                  </a:extLst>
                </p:cNvPr>
                <p:cNvSpPr>
                  <a:spLocks/>
                </p:cNvSpPr>
                <p:nvPr/>
              </p:nvSpPr>
              <p:spPr bwMode="auto">
                <a:xfrm>
                  <a:off x="1399" y="3273"/>
                  <a:ext cx="95" cy="71"/>
                </a:xfrm>
                <a:custGeom>
                  <a:avLst/>
                  <a:gdLst>
                    <a:gd name="T0" fmla="*/ 0 w 280"/>
                    <a:gd name="T1" fmla="*/ 7 h 210"/>
                    <a:gd name="T2" fmla="*/ 7 w 280"/>
                    <a:gd name="T3" fmla="*/ 6 h 210"/>
                    <a:gd name="T4" fmla="*/ 6 w 280"/>
                    <a:gd name="T5" fmla="*/ 0 h 210"/>
                    <a:gd name="T6" fmla="*/ 11 w 280"/>
                    <a:gd name="T7" fmla="*/ 4 h 210"/>
                    <a:gd name="T8" fmla="*/ 5 w 280"/>
                    <a:gd name="T9" fmla="*/ 7 h 2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 h="210">
                      <a:moveTo>
                        <a:pt x="0" y="195"/>
                      </a:moveTo>
                      <a:cubicBezTo>
                        <a:pt x="40" y="210"/>
                        <a:pt x="141" y="188"/>
                        <a:pt x="182" y="160"/>
                      </a:cubicBezTo>
                      <a:cubicBezTo>
                        <a:pt x="234" y="124"/>
                        <a:pt x="246" y="1"/>
                        <a:pt x="158" y="6"/>
                      </a:cubicBezTo>
                      <a:cubicBezTo>
                        <a:pt x="207" y="0"/>
                        <a:pt x="275" y="55"/>
                        <a:pt x="277" y="103"/>
                      </a:cubicBezTo>
                      <a:cubicBezTo>
                        <a:pt x="280" y="171"/>
                        <a:pt x="182" y="201"/>
                        <a:pt x="128" y="195"/>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85" name="Freeform 875">
                  <a:extLst>
                    <a:ext uri="{FF2B5EF4-FFF2-40B4-BE49-F238E27FC236}">
                      <a16:creationId xmlns:a16="http://schemas.microsoft.com/office/drawing/2014/main" id="{D843A6A1-7AB3-486E-F74B-5DA35583987A}"/>
                    </a:ext>
                  </a:extLst>
                </p:cNvPr>
                <p:cNvSpPr>
                  <a:spLocks/>
                </p:cNvSpPr>
                <p:nvPr/>
              </p:nvSpPr>
              <p:spPr bwMode="auto">
                <a:xfrm>
                  <a:off x="1231" y="3215"/>
                  <a:ext cx="207" cy="127"/>
                </a:xfrm>
                <a:custGeom>
                  <a:avLst/>
                  <a:gdLst>
                    <a:gd name="T0" fmla="*/ 0 w 614"/>
                    <a:gd name="T1" fmla="*/ 15 h 376"/>
                    <a:gd name="T2" fmla="*/ 7 w 614"/>
                    <a:gd name="T3" fmla="*/ 12 h 376"/>
                    <a:gd name="T4" fmla="*/ 12 w 614"/>
                    <a:gd name="T5" fmla="*/ 6 h 376"/>
                    <a:gd name="T6" fmla="*/ 18 w 614"/>
                    <a:gd name="T7" fmla="*/ 4 h 376"/>
                    <a:gd name="T8" fmla="*/ 21 w 614"/>
                    <a:gd name="T9" fmla="*/ 3 h 376"/>
                    <a:gd name="T10" fmla="*/ 23 w 614"/>
                    <a:gd name="T11" fmla="*/ 0 h 376"/>
                    <a:gd name="T12" fmla="*/ 21 w 614"/>
                    <a:gd name="T13" fmla="*/ 6 h 376"/>
                    <a:gd name="T14" fmla="*/ 14 w 614"/>
                    <a:gd name="T15" fmla="*/ 7 h 376"/>
                    <a:gd name="T16" fmla="*/ 11 w 614"/>
                    <a:gd name="T17" fmla="*/ 12 h 376"/>
                    <a:gd name="T18" fmla="*/ 5 w 614"/>
                    <a:gd name="T19" fmla="*/ 14 h 3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4" h="376">
                      <a:moveTo>
                        <a:pt x="0" y="376"/>
                      </a:moveTo>
                      <a:cubicBezTo>
                        <a:pt x="63" y="350"/>
                        <a:pt x="132" y="361"/>
                        <a:pt x="197" y="328"/>
                      </a:cubicBezTo>
                      <a:cubicBezTo>
                        <a:pt x="267" y="293"/>
                        <a:pt x="278" y="231"/>
                        <a:pt x="306" y="163"/>
                      </a:cubicBezTo>
                      <a:cubicBezTo>
                        <a:pt x="335" y="91"/>
                        <a:pt x="384" y="95"/>
                        <a:pt x="454" y="95"/>
                      </a:cubicBezTo>
                      <a:cubicBezTo>
                        <a:pt x="486" y="95"/>
                        <a:pt x="519" y="99"/>
                        <a:pt x="546" y="82"/>
                      </a:cubicBezTo>
                      <a:cubicBezTo>
                        <a:pt x="583" y="58"/>
                        <a:pt x="568" y="32"/>
                        <a:pt x="586" y="0"/>
                      </a:cubicBezTo>
                      <a:cubicBezTo>
                        <a:pt x="614" y="50"/>
                        <a:pt x="597" y="123"/>
                        <a:pt x="546" y="144"/>
                      </a:cubicBezTo>
                      <a:cubicBezTo>
                        <a:pt x="496" y="166"/>
                        <a:pt x="426" y="145"/>
                        <a:pt x="382" y="180"/>
                      </a:cubicBezTo>
                      <a:cubicBezTo>
                        <a:pt x="342" y="214"/>
                        <a:pt x="338" y="273"/>
                        <a:pt x="301" y="308"/>
                      </a:cubicBezTo>
                      <a:cubicBezTo>
                        <a:pt x="252" y="354"/>
                        <a:pt x="191" y="339"/>
                        <a:pt x="136" y="364"/>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86" name="Freeform 876">
                  <a:extLst>
                    <a:ext uri="{FF2B5EF4-FFF2-40B4-BE49-F238E27FC236}">
                      <a16:creationId xmlns:a16="http://schemas.microsoft.com/office/drawing/2014/main" id="{74FE03E8-FA1C-D4E3-5692-4A41253543E5}"/>
                    </a:ext>
                  </a:extLst>
                </p:cNvPr>
                <p:cNvSpPr>
                  <a:spLocks/>
                </p:cNvSpPr>
                <p:nvPr/>
              </p:nvSpPr>
              <p:spPr bwMode="auto">
                <a:xfrm>
                  <a:off x="1240" y="3053"/>
                  <a:ext cx="58" cy="64"/>
                </a:xfrm>
                <a:custGeom>
                  <a:avLst/>
                  <a:gdLst>
                    <a:gd name="T0" fmla="*/ 4 w 173"/>
                    <a:gd name="T1" fmla="*/ 1 h 187"/>
                    <a:gd name="T2" fmla="*/ 0 w 173"/>
                    <a:gd name="T3" fmla="*/ 7 h 187"/>
                    <a:gd name="T4" fmla="*/ 5 w 173"/>
                    <a:gd name="T5" fmla="*/ 6 h 187"/>
                    <a:gd name="T6" fmla="*/ 6 w 173"/>
                    <a:gd name="T7" fmla="*/ 1 h 187"/>
                    <a:gd name="T8" fmla="*/ 5 w 173"/>
                    <a:gd name="T9" fmla="*/ 0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187">
                      <a:moveTo>
                        <a:pt x="117" y="20"/>
                      </a:moveTo>
                      <a:cubicBezTo>
                        <a:pt x="121" y="107"/>
                        <a:pt x="63" y="135"/>
                        <a:pt x="0" y="173"/>
                      </a:cubicBezTo>
                      <a:cubicBezTo>
                        <a:pt x="39" y="187"/>
                        <a:pt x="94" y="186"/>
                        <a:pt x="124" y="148"/>
                      </a:cubicBezTo>
                      <a:cubicBezTo>
                        <a:pt x="148" y="118"/>
                        <a:pt x="150" y="71"/>
                        <a:pt x="173" y="36"/>
                      </a:cubicBezTo>
                      <a:cubicBezTo>
                        <a:pt x="153" y="32"/>
                        <a:pt x="119" y="29"/>
                        <a:pt x="133"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87" name="Freeform 877">
                  <a:extLst>
                    <a:ext uri="{FF2B5EF4-FFF2-40B4-BE49-F238E27FC236}">
                      <a16:creationId xmlns:a16="http://schemas.microsoft.com/office/drawing/2014/main" id="{DF3C4725-A896-6266-D50E-A1E1DDC42465}"/>
                    </a:ext>
                  </a:extLst>
                </p:cNvPr>
                <p:cNvSpPr>
                  <a:spLocks/>
                </p:cNvSpPr>
                <p:nvPr/>
              </p:nvSpPr>
              <p:spPr bwMode="auto">
                <a:xfrm>
                  <a:off x="1331" y="2989"/>
                  <a:ext cx="63" cy="26"/>
                </a:xfrm>
                <a:custGeom>
                  <a:avLst/>
                  <a:gdLst>
                    <a:gd name="T0" fmla="*/ 0 w 187"/>
                    <a:gd name="T1" fmla="*/ 3 h 77"/>
                    <a:gd name="T2" fmla="*/ 7 w 187"/>
                    <a:gd name="T3" fmla="*/ 3 h 77"/>
                    <a:gd name="T4" fmla="*/ 2 w 187"/>
                    <a:gd name="T5" fmla="*/ 3 h 77"/>
                    <a:gd name="T6" fmla="*/ 0 60000 65536"/>
                    <a:gd name="T7" fmla="*/ 0 60000 65536"/>
                    <a:gd name="T8" fmla="*/ 0 60000 65536"/>
                  </a:gdLst>
                  <a:ahLst/>
                  <a:cxnLst>
                    <a:cxn ang="T6">
                      <a:pos x="T0" y="T1"/>
                    </a:cxn>
                    <a:cxn ang="T7">
                      <a:pos x="T2" y="T3"/>
                    </a:cxn>
                    <a:cxn ang="T8">
                      <a:pos x="T4" y="T5"/>
                    </a:cxn>
                  </a:cxnLst>
                  <a:rect l="0" t="0" r="r" b="b"/>
                  <a:pathLst>
                    <a:path w="187" h="77">
                      <a:moveTo>
                        <a:pt x="0" y="72"/>
                      </a:moveTo>
                      <a:cubicBezTo>
                        <a:pt x="28" y="53"/>
                        <a:pt x="187" y="0"/>
                        <a:pt x="176" y="71"/>
                      </a:cubicBezTo>
                      <a:cubicBezTo>
                        <a:pt x="140" y="77"/>
                        <a:pt x="98" y="70"/>
                        <a:pt x="60" y="72"/>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88" name="Freeform 878">
                  <a:extLst>
                    <a:ext uri="{FF2B5EF4-FFF2-40B4-BE49-F238E27FC236}">
                      <a16:creationId xmlns:a16="http://schemas.microsoft.com/office/drawing/2014/main" id="{D798109A-2A9A-CCF9-D8C9-155584112211}"/>
                    </a:ext>
                  </a:extLst>
                </p:cNvPr>
                <p:cNvSpPr>
                  <a:spLocks/>
                </p:cNvSpPr>
                <p:nvPr/>
              </p:nvSpPr>
              <p:spPr bwMode="auto">
                <a:xfrm>
                  <a:off x="880" y="3279"/>
                  <a:ext cx="261" cy="102"/>
                </a:xfrm>
                <a:custGeom>
                  <a:avLst/>
                  <a:gdLst>
                    <a:gd name="T0" fmla="*/ 29 w 771"/>
                    <a:gd name="T1" fmla="*/ 0 h 300"/>
                    <a:gd name="T2" fmla="*/ 19 w 771"/>
                    <a:gd name="T3" fmla="*/ 7 h 300"/>
                    <a:gd name="T4" fmla="*/ 4 w 771"/>
                    <a:gd name="T5" fmla="*/ 10 h 300"/>
                    <a:gd name="T6" fmla="*/ 0 w 771"/>
                    <a:gd name="T7" fmla="*/ 10 h 300"/>
                    <a:gd name="T8" fmla="*/ 8 w 771"/>
                    <a:gd name="T9" fmla="*/ 11 h 300"/>
                    <a:gd name="T10" fmla="*/ 18 w 771"/>
                    <a:gd name="T11" fmla="*/ 11 h 300"/>
                    <a:gd name="T12" fmla="*/ 25 w 771"/>
                    <a:gd name="T13" fmla="*/ 9 h 300"/>
                    <a:gd name="T14" fmla="*/ 29 w 771"/>
                    <a:gd name="T15" fmla="*/ 2 h 300"/>
                    <a:gd name="T16" fmla="*/ 29 w 771"/>
                    <a:gd name="T17" fmla="*/ 1 h 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1" h="300">
                      <a:moveTo>
                        <a:pt x="742" y="0"/>
                      </a:moveTo>
                      <a:cubicBezTo>
                        <a:pt x="769" y="154"/>
                        <a:pt x="582" y="152"/>
                        <a:pt x="481" y="186"/>
                      </a:cubicBezTo>
                      <a:cubicBezTo>
                        <a:pt x="354" y="229"/>
                        <a:pt x="234" y="252"/>
                        <a:pt x="95" y="246"/>
                      </a:cubicBezTo>
                      <a:cubicBezTo>
                        <a:pt x="63" y="244"/>
                        <a:pt x="29" y="253"/>
                        <a:pt x="0" y="245"/>
                      </a:cubicBezTo>
                      <a:cubicBezTo>
                        <a:pt x="55" y="286"/>
                        <a:pt x="153" y="276"/>
                        <a:pt x="217" y="270"/>
                      </a:cubicBezTo>
                      <a:cubicBezTo>
                        <a:pt x="303" y="261"/>
                        <a:pt x="370" y="260"/>
                        <a:pt x="453" y="281"/>
                      </a:cubicBezTo>
                      <a:cubicBezTo>
                        <a:pt x="527" y="300"/>
                        <a:pt x="595" y="268"/>
                        <a:pt x="654" y="222"/>
                      </a:cubicBezTo>
                      <a:cubicBezTo>
                        <a:pt x="696" y="188"/>
                        <a:pt x="771" y="112"/>
                        <a:pt x="755" y="53"/>
                      </a:cubicBezTo>
                      <a:cubicBezTo>
                        <a:pt x="754" y="47"/>
                        <a:pt x="749" y="37"/>
                        <a:pt x="746" y="3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89" name="Freeform 879">
                  <a:extLst>
                    <a:ext uri="{FF2B5EF4-FFF2-40B4-BE49-F238E27FC236}">
                      <a16:creationId xmlns:a16="http://schemas.microsoft.com/office/drawing/2014/main" id="{F25FFF7B-F963-34F6-0655-F067182C7B55}"/>
                    </a:ext>
                  </a:extLst>
                </p:cNvPr>
                <p:cNvSpPr>
                  <a:spLocks/>
                </p:cNvSpPr>
                <p:nvPr/>
              </p:nvSpPr>
              <p:spPr bwMode="auto">
                <a:xfrm>
                  <a:off x="971" y="3399"/>
                  <a:ext cx="44" cy="55"/>
                </a:xfrm>
                <a:custGeom>
                  <a:avLst/>
                  <a:gdLst>
                    <a:gd name="T0" fmla="*/ 4 w 131"/>
                    <a:gd name="T1" fmla="*/ 0 h 164"/>
                    <a:gd name="T2" fmla="*/ 0 w 131"/>
                    <a:gd name="T3" fmla="*/ 5 h 164"/>
                    <a:gd name="T4" fmla="*/ 4 w 131"/>
                    <a:gd name="T5" fmla="*/ 4 h 164"/>
                    <a:gd name="T6" fmla="*/ 5 w 131"/>
                    <a:gd name="T7" fmla="*/ 1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1" h="164">
                      <a:moveTo>
                        <a:pt x="111" y="0"/>
                      </a:moveTo>
                      <a:cubicBezTo>
                        <a:pt x="128" y="53"/>
                        <a:pt x="47" y="125"/>
                        <a:pt x="0" y="137"/>
                      </a:cubicBezTo>
                      <a:cubicBezTo>
                        <a:pt x="29" y="164"/>
                        <a:pt x="76" y="140"/>
                        <a:pt x="99" y="117"/>
                      </a:cubicBezTo>
                      <a:cubicBezTo>
                        <a:pt x="131" y="85"/>
                        <a:pt x="114" y="53"/>
                        <a:pt x="128" y="16"/>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90" name="Freeform 880">
                  <a:extLst>
                    <a:ext uri="{FF2B5EF4-FFF2-40B4-BE49-F238E27FC236}">
                      <a16:creationId xmlns:a16="http://schemas.microsoft.com/office/drawing/2014/main" id="{0A3EFEC5-9255-183D-979A-7A7AC7C32B18}"/>
                    </a:ext>
                  </a:extLst>
                </p:cNvPr>
                <p:cNvSpPr>
                  <a:spLocks/>
                </p:cNvSpPr>
                <p:nvPr/>
              </p:nvSpPr>
              <p:spPr bwMode="auto">
                <a:xfrm>
                  <a:off x="677" y="3377"/>
                  <a:ext cx="133" cy="66"/>
                </a:xfrm>
                <a:custGeom>
                  <a:avLst/>
                  <a:gdLst>
                    <a:gd name="T0" fmla="*/ 0 w 394"/>
                    <a:gd name="T1" fmla="*/ 5 h 194"/>
                    <a:gd name="T2" fmla="*/ 4 w 394"/>
                    <a:gd name="T3" fmla="*/ 4 h 194"/>
                    <a:gd name="T4" fmla="*/ 8 w 394"/>
                    <a:gd name="T5" fmla="*/ 5 h 194"/>
                    <a:gd name="T6" fmla="*/ 14 w 394"/>
                    <a:gd name="T7" fmla="*/ 0 h 194"/>
                    <a:gd name="T8" fmla="*/ 11 w 394"/>
                    <a:gd name="T9" fmla="*/ 7 h 194"/>
                    <a:gd name="T10" fmla="*/ 6 w 394"/>
                    <a:gd name="T11" fmla="*/ 6 h 194"/>
                    <a:gd name="T12" fmla="*/ 2 w 394"/>
                    <a:gd name="T13" fmla="*/ 5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4" h="194">
                      <a:moveTo>
                        <a:pt x="0" y="125"/>
                      </a:moveTo>
                      <a:cubicBezTo>
                        <a:pt x="35" y="117"/>
                        <a:pt x="68" y="106"/>
                        <a:pt x="104" y="105"/>
                      </a:cubicBezTo>
                      <a:cubicBezTo>
                        <a:pt x="147" y="105"/>
                        <a:pt x="172" y="127"/>
                        <a:pt x="213" y="134"/>
                      </a:cubicBezTo>
                      <a:cubicBezTo>
                        <a:pt x="299" y="151"/>
                        <a:pt x="373" y="86"/>
                        <a:pt x="370" y="0"/>
                      </a:cubicBezTo>
                      <a:cubicBezTo>
                        <a:pt x="394" y="73"/>
                        <a:pt x="377" y="158"/>
                        <a:pt x="285" y="183"/>
                      </a:cubicBezTo>
                      <a:cubicBezTo>
                        <a:pt x="240" y="194"/>
                        <a:pt x="202" y="193"/>
                        <a:pt x="162" y="169"/>
                      </a:cubicBezTo>
                      <a:cubicBezTo>
                        <a:pt x="127" y="148"/>
                        <a:pt x="98" y="119"/>
                        <a:pt x="52" y="13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91" name="Freeform 881">
                  <a:extLst>
                    <a:ext uri="{FF2B5EF4-FFF2-40B4-BE49-F238E27FC236}">
                      <a16:creationId xmlns:a16="http://schemas.microsoft.com/office/drawing/2014/main" id="{AD9997DE-16D8-39BF-A674-0C0028A18848}"/>
                    </a:ext>
                  </a:extLst>
                </p:cNvPr>
                <p:cNvSpPr>
                  <a:spLocks/>
                </p:cNvSpPr>
                <p:nvPr/>
              </p:nvSpPr>
              <p:spPr bwMode="auto">
                <a:xfrm>
                  <a:off x="495" y="3405"/>
                  <a:ext cx="152" cy="115"/>
                </a:xfrm>
                <a:custGeom>
                  <a:avLst/>
                  <a:gdLst>
                    <a:gd name="T0" fmla="*/ 0 w 450"/>
                    <a:gd name="T1" fmla="*/ 13 h 340"/>
                    <a:gd name="T2" fmla="*/ 11 w 450"/>
                    <a:gd name="T3" fmla="*/ 9 h 340"/>
                    <a:gd name="T4" fmla="*/ 15 w 450"/>
                    <a:gd name="T5" fmla="*/ 0 h 340"/>
                    <a:gd name="T6" fmla="*/ 15 w 450"/>
                    <a:gd name="T7" fmla="*/ 9 h 340"/>
                    <a:gd name="T8" fmla="*/ 5 w 450"/>
                    <a:gd name="T9" fmla="*/ 12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0" h="340">
                      <a:moveTo>
                        <a:pt x="0" y="340"/>
                      </a:moveTo>
                      <a:cubicBezTo>
                        <a:pt x="66" y="275"/>
                        <a:pt x="197" y="265"/>
                        <a:pt x="282" y="231"/>
                      </a:cubicBezTo>
                      <a:cubicBezTo>
                        <a:pt x="369" y="197"/>
                        <a:pt x="411" y="87"/>
                        <a:pt x="374" y="0"/>
                      </a:cubicBezTo>
                      <a:cubicBezTo>
                        <a:pt x="390" y="72"/>
                        <a:pt x="450" y="168"/>
                        <a:pt x="381" y="234"/>
                      </a:cubicBezTo>
                      <a:cubicBezTo>
                        <a:pt x="310" y="303"/>
                        <a:pt x="207" y="266"/>
                        <a:pt x="125" y="308"/>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92" name="Freeform 882">
                  <a:extLst>
                    <a:ext uri="{FF2B5EF4-FFF2-40B4-BE49-F238E27FC236}">
                      <a16:creationId xmlns:a16="http://schemas.microsoft.com/office/drawing/2014/main" id="{7C1D2D52-13ED-FCAE-77F8-532CB767F49B}"/>
                    </a:ext>
                  </a:extLst>
                </p:cNvPr>
                <p:cNvSpPr>
                  <a:spLocks/>
                </p:cNvSpPr>
                <p:nvPr/>
              </p:nvSpPr>
              <p:spPr bwMode="auto">
                <a:xfrm>
                  <a:off x="571" y="3282"/>
                  <a:ext cx="94" cy="75"/>
                </a:xfrm>
                <a:custGeom>
                  <a:avLst/>
                  <a:gdLst>
                    <a:gd name="T0" fmla="*/ 0 w 277"/>
                    <a:gd name="T1" fmla="*/ 5 h 220"/>
                    <a:gd name="T2" fmla="*/ 6 w 277"/>
                    <a:gd name="T3" fmla="*/ 7 h 220"/>
                    <a:gd name="T4" fmla="*/ 10 w 277"/>
                    <a:gd name="T5" fmla="*/ 0 h 220"/>
                    <a:gd name="T6" fmla="*/ 9 w 277"/>
                    <a:gd name="T7" fmla="*/ 6 h 220"/>
                    <a:gd name="T8" fmla="*/ 6 w 277"/>
                    <a:gd name="T9" fmla="*/ 9 h 220"/>
                    <a:gd name="T10" fmla="*/ 2 w 277"/>
                    <a:gd name="T11" fmla="*/ 6 h 2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7" h="220">
                      <a:moveTo>
                        <a:pt x="0" y="128"/>
                      </a:moveTo>
                      <a:cubicBezTo>
                        <a:pt x="42" y="159"/>
                        <a:pt x="98" y="193"/>
                        <a:pt x="149" y="173"/>
                      </a:cubicBezTo>
                      <a:cubicBezTo>
                        <a:pt x="227" y="143"/>
                        <a:pt x="221" y="67"/>
                        <a:pt x="251" y="0"/>
                      </a:cubicBezTo>
                      <a:cubicBezTo>
                        <a:pt x="277" y="33"/>
                        <a:pt x="251" y="127"/>
                        <a:pt x="229" y="160"/>
                      </a:cubicBezTo>
                      <a:cubicBezTo>
                        <a:pt x="214" y="183"/>
                        <a:pt x="184" y="209"/>
                        <a:pt x="157" y="213"/>
                      </a:cubicBezTo>
                      <a:cubicBezTo>
                        <a:pt x="115" y="220"/>
                        <a:pt x="97" y="184"/>
                        <a:pt x="65" y="164"/>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93" name="Freeform 883">
                  <a:extLst>
                    <a:ext uri="{FF2B5EF4-FFF2-40B4-BE49-F238E27FC236}">
                      <a16:creationId xmlns:a16="http://schemas.microsoft.com/office/drawing/2014/main" id="{B82C322D-F85A-9340-F854-3BDD901CB153}"/>
                    </a:ext>
                  </a:extLst>
                </p:cNvPr>
                <p:cNvSpPr>
                  <a:spLocks/>
                </p:cNvSpPr>
                <p:nvPr/>
              </p:nvSpPr>
              <p:spPr bwMode="auto">
                <a:xfrm>
                  <a:off x="342" y="3460"/>
                  <a:ext cx="59" cy="129"/>
                </a:xfrm>
                <a:custGeom>
                  <a:avLst/>
                  <a:gdLst>
                    <a:gd name="T0" fmla="*/ 4 w 177"/>
                    <a:gd name="T1" fmla="*/ 2 h 380"/>
                    <a:gd name="T2" fmla="*/ 4 w 177"/>
                    <a:gd name="T3" fmla="*/ 10 h 380"/>
                    <a:gd name="T4" fmla="*/ 3 w 177"/>
                    <a:gd name="T5" fmla="*/ 15 h 380"/>
                    <a:gd name="T6" fmla="*/ 6 w 177"/>
                    <a:gd name="T7" fmla="*/ 8 h 380"/>
                    <a:gd name="T8" fmla="*/ 6 w 177"/>
                    <a:gd name="T9" fmla="*/ 3 h 380"/>
                    <a:gd name="T10" fmla="*/ 4 w 177"/>
                    <a:gd name="T11" fmla="*/ 0 h 3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7" h="380">
                      <a:moveTo>
                        <a:pt x="120" y="60"/>
                      </a:moveTo>
                      <a:cubicBezTo>
                        <a:pt x="128" y="124"/>
                        <a:pt x="135" y="195"/>
                        <a:pt x="112" y="257"/>
                      </a:cubicBezTo>
                      <a:cubicBezTo>
                        <a:pt x="100" y="290"/>
                        <a:pt x="0" y="375"/>
                        <a:pt x="81" y="378"/>
                      </a:cubicBezTo>
                      <a:cubicBezTo>
                        <a:pt x="150" y="380"/>
                        <a:pt x="156" y="258"/>
                        <a:pt x="163" y="208"/>
                      </a:cubicBezTo>
                      <a:cubicBezTo>
                        <a:pt x="170" y="165"/>
                        <a:pt x="177" y="119"/>
                        <a:pt x="163" y="76"/>
                      </a:cubicBezTo>
                      <a:cubicBezTo>
                        <a:pt x="151" y="39"/>
                        <a:pt x="112" y="28"/>
                        <a:pt x="104"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94" name="Freeform 884">
                  <a:extLst>
                    <a:ext uri="{FF2B5EF4-FFF2-40B4-BE49-F238E27FC236}">
                      <a16:creationId xmlns:a16="http://schemas.microsoft.com/office/drawing/2014/main" id="{88BF5204-D23A-0BB2-0207-B54183B4C283}"/>
                    </a:ext>
                  </a:extLst>
                </p:cNvPr>
                <p:cNvSpPr>
                  <a:spLocks/>
                </p:cNvSpPr>
                <p:nvPr/>
              </p:nvSpPr>
              <p:spPr bwMode="auto">
                <a:xfrm>
                  <a:off x="440" y="2964"/>
                  <a:ext cx="245" cy="97"/>
                </a:xfrm>
                <a:custGeom>
                  <a:avLst/>
                  <a:gdLst>
                    <a:gd name="T0" fmla="*/ 18 w 723"/>
                    <a:gd name="T1" fmla="*/ 1 h 286"/>
                    <a:gd name="T2" fmla="*/ 9 w 723"/>
                    <a:gd name="T3" fmla="*/ 3 h 286"/>
                    <a:gd name="T4" fmla="*/ 4 w 723"/>
                    <a:gd name="T5" fmla="*/ 5 h 286"/>
                    <a:gd name="T6" fmla="*/ 1 w 723"/>
                    <a:gd name="T7" fmla="*/ 11 h 286"/>
                    <a:gd name="T8" fmla="*/ 3 w 723"/>
                    <a:gd name="T9" fmla="*/ 7 h 286"/>
                    <a:gd name="T10" fmla="*/ 6 w 723"/>
                    <a:gd name="T11" fmla="*/ 5 h 286"/>
                    <a:gd name="T12" fmla="*/ 14 w 723"/>
                    <a:gd name="T13" fmla="*/ 7 h 286"/>
                    <a:gd name="T14" fmla="*/ 20 w 723"/>
                    <a:gd name="T15" fmla="*/ 5 h 286"/>
                    <a:gd name="T16" fmla="*/ 28 w 723"/>
                    <a:gd name="T17" fmla="*/ 5 h 286"/>
                    <a:gd name="T18" fmla="*/ 22 w 723"/>
                    <a:gd name="T19" fmla="*/ 4 h 286"/>
                    <a:gd name="T20" fmla="*/ 20 w 723"/>
                    <a:gd name="T21" fmla="*/ 1 h 286"/>
                    <a:gd name="T22" fmla="*/ 18 w 723"/>
                    <a:gd name="T23" fmla="*/ 0 h 2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3" h="286">
                      <a:moveTo>
                        <a:pt x="463" y="36"/>
                      </a:moveTo>
                      <a:cubicBezTo>
                        <a:pt x="465" y="155"/>
                        <a:pt x="291" y="96"/>
                        <a:pt x="230" y="89"/>
                      </a:cubicBezTo>
                      <a:cubicBezTo>
                        <a:pt x="173" y="82"/>
                        <a:pt x="140" y="83"/>
                        <a:pt x="93" y="121"/>
                      </a:cubicBezTo>
                      <a:cubicBezTo>
                        <a:pt x="58" y="149"/>
                        <a:pt x="0" y="246"/>
                        <a:pt x="37" y="286"/>
                      </a:cubicBezTo>
                      <a:cubicBezTo>
                        <a:pt x="62" y="263"/>
                        <a:pt x="65" y="222"/>
                        <a:pt x="82" y="193"/>
                      </a:cubicBezTo>
                      <a:cubicBezTo>
                        <a:pt x="103" y="157"/>
                        <a:pt x="129" y="148"/>
                        <a:pt x="169" y="141"/>
                      </a:cubicBezTo>
                      <a:cubicBezTo>
                        <a:pt x="238" y="128"/>
                        <a:pt x="284" y="184"/>
                        <a:pt x="350" y="178"/>
                      </a:cubicBezTo>
                      <a:cubicBezTo>
                        <a:pt x="414" y="172"/>
                        <a:pt x="458" y="122"/>
                        <a:pt x="523" y="125"/>
                      </a:cubicBezTo>
                      <a:cubicBezTo>
                        <a:pt x="584" y="127"/>
                        <a:pt x="665" y="155"/>
                        <a:pt x="723" y="125"/>
                      </a:cubicBezTo>
                      <a:cubicBezTo>
                        <a:pt x="674" y="102"/>
                        <a:pt x="612" y="119"/>
                        <a:pt x="563" y="90"/>
                      </a:cubicBezTo>
                      <a:cubicBezTo>
                        <a:pt x="537" y="74"/>
                        <a:pt x="536" y="57"/>
                        <a:pt x="520" y="35"/>
                      </a:cubicBezTo>
                      <a:cubicBezTo>
                        <a:pt x="504" y="14"/>
                        <a:pt x="483" y="12"/>
                        <a:pt x="471"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95" name="Freeform 885">
                  <a:extLst>
                    <a:ext uri="{FF2B5EF4-FFF2-40B4-BE49-F238E27FC236}">
                      <a16:creationId xmlns:a16="http://schemas.microsoft.com/office/drawing/2014/main" id="{7BD5AB05-C764-23A2-9142-2164806C0C50}"/>
                    </a:ext>
                  </a:extLst>
                </p:cNvPr>
                <p:cNvSpPr>
                  <a:spLocks/>
                </p:cNvSpPr>
                <p:nvPr/>
              </p:nvSpPr>
              <p:spPr bwMode="auto">
                <a:xfrm>
                  <a:off x="538" y="2401"/>
                  <a:ext cx="74" cy="99"/>
                </a:xfrm>
                <a:custGeom>
                  <a:avLst/>
                  <a:gdLst>
                    <a:gd name="T0" fmla="*/ 3 w 217"/>
                    <a:gd name="T1" fmla="*/ 0 h 292"/>
                    <a:gd name="T2" fmla="*/ 0 w 217"/>
                    <a:gd name="T3" fmla="*/ 2 h 292"/>
                    <a:gd name="T4" fmla="*/ 2 w 217"/>
                    <a:gd name="T5" fmla="*/ 7 h 292"/>
                    <a:gd name="T6" fmla="*/ 5 w 217"/>
                    <a:gd name="T7" fmla="*/ 12 h 292"/>
                    <a:gd name="T8" fmla="*/ 3 w 217"/>
                    <a:gd name="T9" fmla="*/ 6 h 292"/>
                    <a:gd name="T10" fmla="*/ 9 w 217"/>
                    <a:gd name="T11" fmla="*/ 5 h 292"/>
                    <a:gd name="T12" fmla="*/ 3 w 217"/>
                    <a:gd name="T13" fmla="*/ 0 h 2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7" h="292">
                      <a:moveTo>
                        <a:pt x="64" y="9"/>
                      </a:moveTo>
                      <a:cubicBezTo>
                        <a:pt x="42" y="19"/>
                        <a:pt x="16" y="25"/>
                        <a:pt x="0" y="45"/>
                      </a:cubicBezTo>
                      <a:cubicBezTo>
                        <a:pt x="30" y="82"/>
                        <a:pt x="20" y="139"/>
                        <a:pt x="49" y="181"/>
                      </a:cubicBezTo>
                      <a:cubicBezTo>
                        <a:pt x="76" y="219"/>
                        <a:pt x="112" y="244"/>
                        <a:pt x="124" y="292"/>
                      </a:cubicBezTo>
                      <a:cubicBezTo>
                        <a:pt x="106" y="262"/>
                        <a:pt x="73" y="193"/>
                        <a:pt x="88" y="157"/>
                      </a:cubicBezTo>
                      <a:cubicBezTo>
                        <a:pt x="106" y="116"/>
                        <a:pt x="179" y="142"/>
                        <a:pt x="217" y="140"/>
                      </a:cubicBezTo>
                      <a:cubicBezTo>
                        <a:pt x="202" y="80"/>
                        <a:pt x="99" y="72"/>
                        <a:pt x="80"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96" name="Freeform 886">
                  <a:extLst>
                    <a:ext uri="{FF2B5EF4-FFF2-40B4-BE49-F238E27FC236}">
                      <a16:creationId xmlns:a16="http://schemas.microsoft.com/office/drawing/2014/main" id="{43743797-6ECA-36D4-122B-9C66B5A34150}"/>
                    </a:ext>
                  </a:extLst>
                </p:cNvPr>
                <p:cNvSpPr>
                  <a:spLocks/>
                </p:cNvSpPr>
                <p:nvPr/>
              </p:nvSpPr>
              <p:spPr bwMode="auto">
                <a:xfrm>
                  <a:off x="424" y="2515"/>
                  <a:ext cx="80" cy="67"/>
                </a:xfrm>
                <a:custGeom>
                  <a:avLst/>
                  <a:gdLst>
                    <a:gd name="T0" fmla="*/ 1 w 237"/>
                    <a:gd name="T1" fmla="*/ 0 h 197"/>
                    <a:gd name="T2" fmla="*/ 1 w 237"/>
                    <a:gd name="T3" fmla="*/ 2 h 197"/>
                    <a:gd name="T4" fmla="*/ 4 w 237"/>
                    <a:gd name="T5" fmla="*/ 3 h 197"/>
                    <a:gd name="T6" fmla="*/ 8 w 237"/>
                    <a:gd name="T7" fmla="*/ 8 h 197"/>
                    <a:gd name="T8" fmla="*/ 9 w 237"/>
                    <a:gd name="T9" fmla="*/ 3 h 197"/>
                    <a:gd name="T10" fmla="*/ 3 w 237"/>
                    <a:gd name="T11" fmla="*/ 0 h 1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7" h="197">
                      <a:moveTo>
                        <a:pt x="37" y="12"/>
                      </a:moveTo>
                      <a:cubicBezTo>
                        <a:pt x="9" y="0"/>
                        <a:pt x="0" y="43"/>
                        <a:pt x="17" y="60"/>
                      </a:cubicBezTo>
                      <a:cubicBezTo>
                        <a:pt x="35" y="78"/>
                        <a:pt x="80" y="66"/>
                        <a:pt x="101" y="67"/>
                      </a:cubicBezTo>
                      <a:cubicBezTo>
                        <a:pt x="185" y="73"/>
                        <a:pt x="185" y="132"/>
                        <a:pt x="202" y="197"/>
                      </a:cubicBezTo>
                      <a:cubicBezTo>
                        <a:pt x="213" y="160"/>
                        <a:pt x="164" y="81"/>
                        <a:pt x="237" y="88"/>
                      </a:cubicBezTo>
                      <a:cubicBezTo>
                        <a:pt x="200" y="19"/>
                        <a:pt x="142" y="35"/>
                        <a:pt x="85"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97" name="Freeform 887">
                  <a:extLst>
                    <a:ext uri="{FF2B5EF4-FFF2-40B4-BE49-F238E27FC236}">
                      <a16:creationId xmlns:a16="http://schemas.microsoft.com/office/drawing/2014/main" id="{D4C5D8F4-0136-443A-F990-03B9AB60C3D1}"/>
                    </a:ext>
                  </a:extLst>
                </p:cNvPr>
                <p:cNvSpPr>
                  <a:spLocks/>
                </p:cNvSpPr>
                <p:nvPr/>
              </p:nvSpPr>
              <p:spPr bwMode="auto">
                <a:xfrm>
                  <a:off x="525" y="2434"/>
                  <a:ext cx="73" cy="119"/>
                </a:xfrm>
                <a:custGeom>
                  <a:avLst/>
                  <a:gdLst>
                    <a:gd name="T0" fmla="*/ 2 w 215"/>
                    <a:gd name="T1" fmla="*/ 0 h 352"/>
                    <a:gd name="T2" fmla="*/ 4 w 215"/>
                    <a:gd name="T3" fmla="*/ 14 h 352"/>
                    <a:gd name="T4" fmla="*/ 3 w 215"/>
                    <a:gd name="T5" fmla="*/ 2 h 352"/>
                    <a:gd name="T6" fmla="*/ 0 60000 65536"/>
                    <a:gd name="T7" fmla="*/ 0 60000 65536"/>
                    <a:gd name="T8" fmla="*/ 0 60000 65536"/>
                  </a:gdLst>
                  <a:ahLst/>
                  <a:cxnLst>
                    <a:cxn ang="T6">
                      <a:pos x="T0" y="T1"/>
                    </a:cxn>
                    <a:cxn ang="T7">
                      <a:pos x="T2" y="T3"/>
                    </a:cxn>
                    <a:cxn ang="T8">
                      <a:pos x="T4" y="T5"/>
                    </a:cxn>
                  </a:cxnLst>
                  <a:rect l="0" t="0" r="r" b="b"/>
                  <a:pathLst>
                    <a:path w="215" h="352">
                      <a:moveTo>
                        <a:pt x="51" y="0"/>
                      </a:moveTo>
                      <a:cubicBezTo>
                        <a:pt x="54" y="92"/>
                        <a:pt x="0" y="292"/>
                        <a:pt x="100" y="352"/>
                      </a:cubicBezTo>
                      <a:cubicBezTo>
                        <a:pt x="215" y="273"/>
                        <a:pt x="125" y="148"/>
                        <a:pt x="83" y="56"/>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98" name="Freeform 888">
                  <a:extLst>
                    <a:ext uri="{FF2B5EF4-FFF2-40B4-BE49-F238E27FC236}">
                      <a16:creationId xmlns:a16="http://schemas.microsoft.com/office/drawing/2014/main" id="{DD587951-787B-B7AF-B243-35FEE2179F40}"/>
                    </a:ext>
                  </a:extLst>
                </p:cNvPr>
                <p:cNvSpPr>
                  <a:spLocks/>
                </p:cNvSpPr>
                <p:nvPr/>
              </p:nvSpPr>
              <p:spPr bwMode="auto">
                <a:xfrm>
                  <a:off x="541" y="2688"/>
                  <a:ext cx="53" cy="130"/>
                </a:xfrm>
                <a:custGeom>
                  <a:avLst/>
                  <a:gdLst>
                    <a:gd name="T0" fmla="*/ 1 w 155"/>
                    <a:gd name="T1" fmla="*/ 0 h 384"/>
                    <a:gd name="T2" fmla="*/ 5 w 155"/>
                    <a:gd name="T3" fmla="*/ 7 h 384"/>
                    <a:gd name="T4" fmla="*/ 6 w 155"/>
                    <a:gd name="T5" fmla="*/ 10 h 384"/>
                    <a:gd name="T6" fmla="*/ 5 w 155"/>
                    <a:gd name="T7" fmla="*/ 15 h 384"/>
                    <a:gd name="T8" fmla="*/ 0 w 155"/>
                    <a:gd name="T9" fmla="*/ 9 h 384"/>
                    <a:gd name="T10" fmla="*/ 3 w 155"/>
                    <a:gd name="T11" fmla="*/ 6 h 384"/>
                    <a:gd name="T12" fmla="*/ 1 w 155"/>
                    <a:gd name="T13" fmla="*/ 2 h 3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5" h="384">
                      <a:moveTo>
                        <a:pt x="20" y="0"/>
                      </a:moveTo>
                      <a:cubicBezTo>
                        <a:pt x="87" y="49"/>
                        <a:pt x="97" y="107"/>
                        <a:pt x="128" y="181"/>
                      </a:cubicBezTo>
                      <a:cubicBezTo>
                        <a:pt x="143" y="219"/>
                        <a:pt x="155" y="235"/>
                        <a:pt x="153" y="274"/>
                      </a:cubicBezTo>
                      <a:cubicBezTo>
                        <a:pt x="151" y="309"/>
                        <a:pt x="149" y="349"/>
                        <a:pt x="132" y="381"/>
                      </a:cubicBezTo>
                      <a:cubicBezTo>
                        <a:pt x="84" y="384"/>
                        <a:pt x="0" y="273"/>
                        <a:pt x="13" y="226"/>
                      </a:cubicBezTo>
                      <a:cubicBezTo>
                        <a:pt x="20" y="199"/>
                        <a:pt x="56" y="190"/>
                        <a:pt x="64" y="161"/>
                      </a:cubicBezTo>
                      <a:cubicBezTo>
                        <a:pt x="77" y="116"/>
                        <a:pt x="36" y="94"/>
                        <a:pt x="36" y="53"/>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99" name="Freeform 889">
                  <a:extLst>
                    <a:ext uri="{FF2B5EF4-FFF2-40B4-BE49-F238E27FC236}">
                      <a16:creationId xmlns:a16="http://schemas.microsoft.com/office/drawing/2014/main" id="{79B04807-07C4-E958-33A7-3BD0E43FFDC9}"/>
                    </a:ext>
                  </a:extLst>
                </p:cNvPr>
                <p:cNvSpPr>
                  <a:spLocks/>
                </p:cNvSpPr>
                <p:nvPr/>
              </p:nvSpPr>
              <p:spPr bwMode="auto">
                <a:xfrm>
                  <a:off x="702" y="3033"/>
                  <a:ext cx="101" cy="88"/>
                </a:xfrm>
                <a:custGeom>
                  <a:avLst/>
                  <a:gdLst>
                    <a:gd name="T0" fmla="*/ 0 w 299"/>
                    <a:gd name="T1" fmla="*/ 0 h 260"/>
                    <a:gd name="T2" fmla="*/ 1 w 299"/>
                    <a:gd name="T3" fmla="*/ 5 h 260"/>
                    <a:gd name="T4" fmla="*/ 2 w 299"/>
                    <a:gd name="T5" fmla="*/ 10 h 260"/>
                    <a:gd name="T6" fmla="*/ 5 w 299"/>
                    <a:gd name="T7" fmla="*/ 3 h 260"/>
                    <a:gd name="T8" fmla="*/ 9 w 299"/>
                    <a:gd name="T9" fmla="*/ 6 h 260"/>
                    <a:gd name="T10" fmla="*/ 11 w 299"/>
                    <a:gd name="T11" fmla="*/ 9 h 260"/>
                    <a:gd name="T12" fmla="*/ 9 w 299"/>
                    <a:gd name="T13" fmla="*/ 2 h 260"/>
                    <a:gd name="T14" fmla="*/ 6 w 299"/>
                    <a:gd name="T15" fmla="*/ 1 h 260"/>
                    <a:gd name="T16" fmla="*/ 2 w 299"/>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9" h="260">
                      <a:moveTo>
                        <a:pt x="0" y="0"/>
                      </a:moveTo>
                      <a:cubicBezTo>
                        <a:pt x="47" y="25"/>
                        <a:pt x="32" y="81"/>
                        <a:pt x="28" y="125"/>
                      </a:cubicBezTo>
                      <a:cubicBezTo>
                        <a:pt x="24" y="171"/>
                        <a:pt x="35" y="217"/>
                        <a:pt x="57" y="260"/>
                      </a:cubicBezTo>
                      <a:cubicBezTo>
                        <a:pt x="63" y="194"/>
                        <a:pt x="42" y="93"/>
                        <a:pt x="141" y="88"/>
                      </a:cubicBezTo>
                      <a:cubicBezTo>
                        <a:pt x="178" y="87"/>
                        <a:pt x="221" y="119"/>
                        <a:pt x="244" y="146"/>
                      </a:cubicBezTo>
                      <a:cubicBezTo>
                        <a:pt x="269" y="174"/>
                        <a:pt x="266" y="219"/>
                        <a:pt x="294" y="244"/>
                      </a:cubicBezTo>
                      <a:cubicBezTo>
                        <a:pt x="263" y="183"/>
                        <a:pt x="299" y="99"/>
                        <a:pt x="241" y="53"/>
                      </a:cubicBezTo>
                      <a:cubicBezTo>
                        <a:pt x="213" y="32"/>
                        <a:pt x="183" y="34"/>
                        <a:pt x="149" y="28"/>
                      </a:cubicBezTo>
                      <a:cubicBezTo>
                        <a:pt x="116" y="22"/>
                        <a:pt x="88" y="2"/>
                        <a:pt x="52" y="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00" name="Freeform 890">
                  <a:extLst>
                    <a:ext uri="{FF2B5EF4-FFF2-40B4-BE49-F238E27FC236}">
                      <a16:creationId xmlns:a16="http://schemas.microsoft.com/office/drawing/2014/main" id="{E485DFED-215F-E201-FE7E-D12F7491979C}"/>
                    </a:ext>
                  </a:extLst>
                </p:cNvPr>
                <p:cNvSpPr>
                  <a:spLocks/>
                </p:cNvSpPr>
                <p:nvPr/>
              </p:nvSpPr>
              <p:spPr bwMode="auto">
                <a:xfrm>
                  <a:off x="706" y="3031"/>
                  <a:ext cx="52" cy="32"/>
                </a:xfrm>
                <a:custGeom>
                  <a:avLst/>
                  <a:gdLst>
                    <a:gd name="T0" fmla="*/ 0 w 154"/>
                    <a:gd name="T1" fmla="*/ 0 h 93"/>
                    <a:gd name="T2" fmla="*/ 2 w 154"/>
                    <a:gd name="T3" fmla="*/ 4 h 93"/>
                    <a:gd name="T4" fmla="*/ 6 w 154"/>
                    <a:gd name="T5" fmla="*/ 1 h 93"/>
                    <a:gd name="T6" fmla="*/ 6 w 154"/>
                    <a:gd name="T7" fmla="*/ 1 h 93"/>
                    <a:gd name="T8" fmla="*/ 0 w 154"/>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93">
                      <a:moveTo>
                        <a:pt x="0" y="6"/>
                      </a:moveTo>
                      <a:cubicBezTo>
                        <a:pt x="20" y="29"/>
                        <a:pt x="33" y="65"/>
                        <a:pt x="41" y="93"/>
                      </a:cubicBezTo>
                      <a:cubicBezTo>
                        <a:pt x="42" y="32"/>
                        <a:pt x="111" y="40"/>
                        <a:pt x="152" y="35"/>
                      </a:cubicBezTo>
                      <a:cubicBezTo>
                        <a:pt x="154" y="37"/>
                        <a:pt x="154" y="37"/>
                        <a:pt x="152" y="35"/>
                      </a:cubicBezTo>
                      <a:cubicBezTo>
                        <a:pt x="122" y="0"/>
                        <a:pt x="53" y="14"/>
                        <a:pt x="12" y="2"/>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01" name="Freeform 891">
                  <a:extLst>
                    <a:ext uri="{FF2B5EF4-FFF2-40B4-BE49-F238E27FC236}">
                      <a16:creationId xmlns:a16="http://schemas.microsoft.com/office/drawing/2014/main" id="{448C801A-9A51-006C-F3B0-34BE3CFBC375}"/>
                    </a:ext>
                  </a:extLst>
                </p:cNvPr>
                <p:cNvSpPr>
                  <a:spLocks/>
                </p:cNvSpPr>
                <p:nvPr/>
              </p:nvSpPr>
              <p:spPr bwMode="auto">
                <a:xfrm>
                  <a:off x="661" y="3169"/>
                  <a:ext cx="80" cy="99"/>
                </a:xfrm>
                <a:custGeom>
                  <a:avLst/>
                  <a:gdLst>
                    <a:gd name="T0" fmla="*/ 5 w 238"/>
                    <a:gd name="T1" fmla="*/ 2 h 293"/>
                    <a:gd name="T2" fmla="*/ 4 w 238"/>
                    <a:gd name="T3" fmla="*/ 6 h 293"/>
                    <a:gd name="T4" fmla="*/ 7 w 238"/>
                    <a:gd name="T5" fmla="*/ 11 h 293"/>
                    <a:gd name="T6" fmla="*/ 1 w 238"/>
                    <a:gd name="T7" fmla="*/ 4 h 293"/>
                    <a:gd name="T8" fmla="*/ 4 w 238"/>
                    <a:gd name="T9" fmla="*/ 1 h 293"/>
                    <a:gd name="T10" fmla="*/ 9 w 238"/>
                    <a:gd name="T11" fmla="*/ 0 h 2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293">
                      <a:moveTo>
                        <a:pt x="137" y="40"/>
                      </a:moveTo>
                      <a:cubicBezTo>
                        <a:pt x="97" y="67"/>
                        <a:pt x="89" y="129"/>
                        <a:pt x="102" y="169"/>
                      </a:cubicBezTo>
                      <a:cubicBezTo>
                        <a:pt x="119" y="216"/>
                        <a:pt x="168" y="242"/>
                        <a:pt x="185" y="285"/>
                      </a:cubicBezTo>
                      <a:cubicBezTo>
                        <a:pt x="113" y="293"/>
                        <a:pt x="0" y="170"/>
                        <a:pt x="28" y="100"/>
                      </a:cubicBezTo>
                      <a:cubicBezTo>
                        <a:pt x="44" y="60"/>
                        <a:pt x="81" y="33"/>
                        <a:pt x="117" y="28"/>
                      </a:cubicBezTo>
                      <a:cubicBezTo>
                        <a:pt x="150" y="24"/>
                        <a:pt x="207" y="0"/>
                        <a:pt x="238" y="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02" name="Freeform 892">
                  <a:extLst>
                    <a:ext uri="{FF2B5EF4-FFF2-40B4-BE49-F238E27FC236}">
                      <a16:creationId xmlns:a16="http://schemas.microsoft.com/office/drawing/2014/main" id="{EFD7EDC6-4471-FED6-DE21-9CB3579CA4E0}"/>
                    </a:ext>
                  </a:extLst>
                </p:cNvPr>
                <p:cNvSpPr>
                  <a:spLocks/>
                </p:cNvSpPr>
                <p:nvPr/>
              </p:nvSpPr>
              <p:spPr bwMode="auto">
                <a:xfrm>
                  <a:off x="855" y="3153"/>
                  <a:ext cx="161" cy="80"/>
                </a:xfrm>
                <a:custGeom>
                  <a:avLst/>
                  <a:gdLst>
                    <a:gd name="T0" fmla="*/ 3 w 475"/>
                    <a:gd name="T1" fmla="*/ 7 h 237"/>
                    <a:gd name="T2" fmla="*/ 11 w 475"/>
                    <a:gd name="T3" fmla="*/ 7 h 237"/>
                    <a:gd name="T4" fmla="*/ 19 w 475"/>
                    <a:gd name="T5" fmla="*/ 5 h 237"/>
                    <a:gd name="T6" fmla="*/ 17 w 475"/>
                    <a:gd name="T7" fmla="*/ 3 h 237"/>
                    <a:gd name="T8" fmla="*/ 14 w 475"/>
                    <a:gd name="T9" fmla="*/ 1 h 237"/>
                    <a:gd name="T10" fmla="*/ 8 w 475"/>
                    <a:gd name="T11" fmla="*/ 1 h 237"/>
                    <a:gd name="T12" fmla="*/ 13 w 475"/>
                    <a:gd name="T13" fmla="*/ 3 h 237"/>
                    <a:gd name="T14" fmla="*/ 9 w 475"/>
                    <a:gd name="T15" fmla="*/ 5 h 237"/>
                    <a:gd name="T16" fmla="*/ 5 w 475"/>
                    <a:gd name="T17" fmla="*/ 7 h 237"/>
                    <a:gd name="T18" fmla="*/ 0 w 475"/>
                    <a:gd name="T19" fmla="*/ 6 h 2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5" h="237">
                      <a:moveTo>
                        <a:pt x="89" y="190"/>
                      </a:moveTo>
                      <a:cubicBezTo>
                        <a:pt x="141" y="237"/>
                        <a:pt x="228" y="198"/>
                        <a:pt x="281" y="172"/>
                      </a:cubicBezTo>
                      <a:cubicBezTo>
                        <a:pt x="334" y="146"/>
                        <a:pt x="415" y="119"/>
                        <a:pt x="475" y="125"/>
                      </a:cubicBezTo>
                      <a:cubicBezTo>
                        <a:pt x="462" y="119"/>
                        <a:pt x="449" y="86"/>
                        <a:pt x="434" y="69"/>
                      </a:cubicBezTo>
                      <a:cubicBezTo>
                        <a:pt x="417" y="50"/>
                        <a:pt x="390" y="32"/>
                        <a:pt x="366" y="22"/>
                      </a:cubicBezTo>
                      <a:cubicBezTo>
                        <a:pt x="318" y="0"/>
                        <a:pt x="268" y="4"/>
                        <a:pt x="219" y="25"/>
                      </a:cubicBezTo>
                      <a:cubicBezTo>
                        <a:pt x="252" y="23"/>
                        <a:pt x="323" y="29"/>
                        <a:pt x="325" y="73"/>
                      </a:cubicBezTo>
                      <a:cubicBezTo>
                        <a:pt x="328" y="118"/>
                        <a:pt x="263" y="124"/>
                        <a:pt x="233" y="132"/>
                      </a:cubicBezTo>
                      <a:cubicBezTo>
                        <a:pt x="196" y="142"/>
                        <a:pt x="163" y="168"/>
                        <a:pt x="125" y="173"/>
                      </a:cubicBezTo>
                      <a:cubicBezTo>
                        <a:pt x="82" y="180"/>
                        <a:pt x="41" y="164"/>
                        <a:pt x="0" y="16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03" name="Freeform 893">
                  <a:extLst>
                    <a:ext uri="{FF2B5EF4-FFF2-40B4-BE49-F238E27FC236}">
                      <a16:creationId xmlns:a16="http://schemas.microsoft.com/office/drawing/2014/main" id="{DEF72E5D-DAB6-F7B8-0E1D-748F81A1FEE8}"/>
                    </a:ext>
                  </a:extLst>
                </p:cNvPr>
                <p:cNvSpPr>
                  <a:spLocks/>
                </p:cNvSpPr>
                <p:nvPr/>
              </p:nvSpPr>
              <p:spPr bwMode="auto">
                <a:xfrm>
                  <a:off x="892" y="3028"/>
                  <a:ext cx="70" cy="75"/>
                </a:xfrm>
                <a:custGeom>
                  <a:avLst/>
                  <a:gdLst>
                    <a:gd name="T0" fmla="*/ 4 w 209"/>
                    <a:gd name="T1" fmla="*/ 0 h 223"/>
                    <a:gd name="T2" fmla="*/ 7 w 209"/>
                    <a:gd name="T3" fmla="*/ 6 h 223"/>
                    <a:gd name="T4" fmla="*/ 0 w 209"/>
                    <a:gd name="T5" fmla="*/ 8 h 223"/>
                    <a:gd name="T6" fmla="*/ 4 w 209"/>
                    <a:gd name="T7" fmla="*/ 5 h 223"/>
                    <a:gd name="T8" fmla="*/ 5 w 209"/>
                    <a:gd name="T9" fmla="*/ 0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223">
                      <a:moveTo>
                        <a:pt x="109" y="0"/>
                      </a:moveTo>
                      <a:cubicBezTo>
                        <a:pt x="174" y="16"/>
                        <a:pt x="209" y="101"/>
                        <a:pt x="175" y="162"/>
                      </a:cubicBezTo>
                      <a:cubicBezTo>
                        <a:pt x="162" y="184"/>
                        <a:pt x="29" y="223"/>
                        <a:pt x="0" y="205"/>
                      </a:cubicBezTo>
                      <a:cubicBezTo>
                        <a:pt x="28" y="169"/>
                        <a:pt x="84" y="162"/>
                        <a:pt x="113" y="124"/>
                      </a:cubicBezTo>
                      <a:cubicBezTo>
                        <a:pt x="144" y="82"/>
                        <a:pt x="110" y="49"/>
                        <a:pt x="125" y="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04" name="Freeform 894">
                  <a:extLst>
                    <a:ext uri="{FF2B5EF4-FFF2-40B4-BE49-F238E27FC236}">
                      <a16:creationId xmlns:a16="http://schemas.microsoft.com/office/drawing/2014/main" id="{8CB74E01-5DBC-B4F1-36B1-9EDB0E05E0B9}"/>
                    </a:ext>
                  </a:extLst>
                </p:cNvPr>
                <p:cNvSpPr>
                  <a:spLocks/>
                </p:cNvSpPr>
                <p:nvPr/>
              </p:nvSpPr>
              <p:spPr bwMode="auto">
                <a:xfrm>
                  <a:off x="808" y="2763"/>
                  <a:ext cx="68" cy="85"/>
                </a:xfrm>
                <a:custGeom>
                  <a:avLst/>
                  <a:gdLst>
                    <a:gd name="T0" fmla="*/ 2 w 202"/>
                    <a:gd name="T1" fmla="*/ 0 h 253"/>
                    <a:gd name="T2" fmla="*/ 5 w 202"/>
                    <a:gd name="T3" fmla="*/ 5 h 253"/>
                    <a:gd name="T4" fmla="*/ 8 w 202"/>
                    <a:gd name="T5" fmla="*/ 7 h 253"/>
                    <a:gd name="T6" fmla="*/ 6 w 202"/>
                    <a:gd name="T7" fmla="*/ 10 h 253"/>
                    <a:gd name="T8" fmla="*/ 0 w 202"/>
                    <a:gd name="T9" fmla="*/ 5 h 253"/>
                    <a:gd name="T10" fmla="*/ 2 w 202"/>
                    <a:gd name="T11" fmla="*/ 2 h 2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2" h="253">
                      <a:moveTo>
                        <a:pt x="60" y="0"/>
                      </a:moveTo>
                      <a:cubicBezTo>
                        <a:pt x="40" y="63"/>
                        <a:pt x="98" y="105"/>
                        <a:pt x="141" y="136"/>
                      </a:cubicBezTo>
                      <a:cubicBezTo>
                        <a:pt x="154" y="145"/>
                        <a:pt x="198" y="169"/>
                        <a:pt x="200" y="186"/>
                      </a:cubicBezTo>
                      <a:cubicBezTo>
                        <a:pt x="202" y="205"/>
                        <a:pt x="165" y="236"/>
                        <a:pt x="155" y="253"/>
                      </a:cubicBezTo>
                      <a:cubicBezTo>
                        <a:pt x="102" y="218"/>
                        <a:pt x="59" y="160"/>
                        <a:pt x="0" y="131"/>
                      </a:cubicBezTo>
                      <a:cubicBezTo>
                        <a:pt x="61" y="146"/>
                        <a:pt x="45" y="91"/>
                        <a:pt x="56" y="6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05" name="Freeform 895">
                  <a:extLst>
                    <a:ext uri="{FF2B5EF4-FFF2-40B4-BE49-F238E27FC236}">
                      <a16:creationId xmlns:a16="http://schemas.microsoft.com/office/drawing/2014/main" id="{71A144C3-213C-CCCC-DCE9-1DAB66E81E62}"/>
                    </a:ext>
                  </a:extLst>
                </p:cNvPr>
                <p:cNvSpPr>
                  <a:spLocks/>
                </p:cNvSpPr>
                <p:nvPr/>
              </p:nvSpPr>
              <p:spPr bwMode="auto">
                <a:xfrm>
                  <a:off x="697" y="2775"/>
                  <a:ext cx="88" cy="92"/>
                </a:xfrm>
                <a:custGeom>
                  <a:avLst/>
                  <a:gdLst>
                    <a:gd name="T0" fmla="*/ 0 w 258"/>
                    <a:gd name="T1" fmla="*/ 3 h 272"/>
                    <a:gd name="T2" fmla="*/ 3 w 258"/>
                    <a:gd name="T3" fmla="*/ 0 h 272"/>
                    <a:gd name="T4" fmla="*/ 7 w 258"/>
                    <a:gd name="T5" fmla="*/ 0 h 272"/>
                    <a:gd name="T6" fmla="*/ 5 w 258"/>
                    <a:gd name="T7" fmla="*/ 4 h 272"/>
                    <a:gd name="T8" fmla="*/ 8 w 258"/>
                    <a:gd name="T9" fmla="*/ 6 h 272"/>
                    <a:gd name="T10" fmla="*/ 10 w 258"/>
                    <a:gd name="T11" fmla="*/ 8 h 272"/>
                    <a:gd name="T12" fmla="*/ 9 w 258"/>
                    <a:gd name="T13" fmla="*/ 10 h 272"/>
                    <a:gd name="T14" fmla="*/ 6 w 258"/>
                    <a:gd name="T15" fmla="*/ 9 h 272"/>
                    <a:gd name="T16" fmla="*/ 3 w 258"/>
                    <a:gd name="T17" fmla="*/ 6 h 272"/>
                    <a:gd name="T18" fmla="*/ 1 w 258"/>
                    <a:gd name="T19" fmla="*/ 4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8" h="272">
                      <a:moveTo>
                        <a:pt x="0" y="93"/>
                      </a:moveTo>
                      <a:cubicBezTo>
                        <a:pt x="15" y="58"/>
                        <a:pt x="51" y="38"/>
                        <a:pt x="72" y="8"/>
                      </a:cubicBezTo>
                      <a:cubicBezTo>
                        <a:pt x="110" y="28"/>
                        <a:pt x="137" y="14"/>
                        <a:pt x="176" y="0"/>
                      </a:cubicBezTo>
                      <a:cubicBezTo>
                        <a:pt x="134" y="28"/>
                        <a:pt x="59" y="58"/>
                        <a:pt x="122" y="112"/>
                      </a:cubicBezTo>
                      <a:cubicBezTo>
                        <a:pt x="143" y="131"/>
                        <a:pt x="172" y="140"/>
                        <a:pt x="197" y="152"/>
                      </a:cubicBezTo>
                      <a:cubicBezTo>
                        <a:pt x="231" y="169"/>
                        <a:pt x="233" y="176"/>
                        <a:pt x="242" y="209"/>
                      </a:cubicBezTo>
                      <a:cubicBezTo>
                        <a:pt x="252" y="248"/>
                        <a:pt x="258" y="251"/>
                        <a:pt x="221" y="263"/>
                      </a:cubicBezTo>
                      <a:cubicBezTo>
                        <a:pt x="193" y="272"/>
                        <a:pt x="169" y="269"/>
                        <a:pt x="145" y="249"/>
                      </a:cubicBezTo>
                      <a:cubicBezTo>
                        <a:pt x="120" y="228"/>
                        <a:pt x="102" y="196"/>
                        <a:pt x="82" y="169"/>
                      </a:cubicBezTo>
                      <a:cubicBezTo>
                        <a:pt x="63" y="145"/>
                        <a:pt x="36" y="123"/>
                        <a:pt x="20" y="9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06" name="Freeform 896">
                  <a:extLst>
                    <a:ext uri="{FF2B5EF4-FFF2-40B4-BE49-F238E27FC236}">
                      <a16:creationId xmlns:a16="http://schemas.microsoft.com/office/drawing/2014/main" id="{757F6818-6114-A929-4210-0FF20BB777CB}"/>
                    </a:ext>
                  </a:extLst>
                </p:cNvPr>
                <p:cNvSpPr>
                  <a:spLocks/>
                </p:cNvSpPr>
                <p:nvPr/>
              </p:nvSpPr>
              <p:spPr bwMode="auto">
                <a:xfrm>
                  <a:off x="851" y="2673"/>
                  <a:ext cx="143" cy="139"/>
                </a:xfrm>
                <a:custGeom>
                  <a:avLst/>
                  <a:gdLst>
                    <a:gd name="T0" fmla="*/ 0 w 423"/>
                    <a:gd name="T1" fmla="*/ 4 h 411"/>
                    <a:gd name="T2" fmla="*/ 4 w 423"/>
                    <a:gd name="T3" fmla="*/ 8 h 411"/>
                    <a:gd name="T4" fmla="*/ 7 w 423"/>
                    <a:gd name="T5" fmla="*/ 12 h 411"/>
                    <a:gd name="T6" fmla="*/ 16 w 423"/>
                    <a:gd name="T7" fmla="*/ 16 h 411"/>
                    <a:gd name="T8" fmla="*/ 6 w 423"/>
                    <a:gd name="T9" fmla="*/ 4 h 411"/>
                    <a:gd name="T10" fmla="*/ 9 w 423"/>
                    <a:gd name="T11" fmla="*/ 1 h 411"/>
                    <a:gd name="T12" fmla="*/ 6 w 423"/>
                    <a:gd name="T13" fmla="*/ 0 h 411"/>
                    <a:gd name="T14" fmla="*/ 0 w 423"/>
                    <a:gd name="T15" fmla="*/ 4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3" h="411">
                      <a:moveTo>
                        <a:pt x="8" y="110"/>
                      </a:moveTo>
                      <a:cubicBezTo>
                        <a:pt x="52" y="121"/>
                        <a:pt x="82" y="181"/>
                        <a:pt x="102" y="218"/>
                      </a:cubicBezTo>
                      <a:cubicBezTo>
                        <a:pt x="127" y="265"/>
                        <a:pt x="146" y="286"/>
                        <a:pt x="192" y="312"/>
                      </a:cubicBezTo>
                      <a:cubicBezTo>
                        <a:pt x="266" y="353"/>
                        <a:pt x="354" y="377"/>
                        <a:pt x="423" y="411"/>
                      </a:cubicBezTo>
                      <a:cubicBezTo>
                        <a:pt x="330" y="409"/>
                        <a:pt x="117" y="201"/>
                        <a:pt x="150" y="98"/>
                      </a:cubicBezTo>
                      <a:cubicBezTo>
                        <a:pt x="161" y="62"/>
                        <a:pt x="217" y="57"/>
                        <a:pt x="225" y="32"/>
                      </a:cubicBezTo>
                      <a:cubicBezTo>
                        <a:pt x="235" y="1"/>
                        <a:pt x="169" y="0"/>
                        <a:pt x="149" y="0"/>
                      </a:cubicBezTo>
                      <a:cubicBezTo>
                        <a:pt x="86" y="2"/>
                        <a:pt x="22" y="38"/>
                        <a:pt x="0" y="9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07" name="Freeform 897">
                  <a:extLst>
                    <a:ext uri="{FF2B5EF4-FFF2-40B4-BE49-F238E27FC236}">
                      <a16:creationId xmlns:a16="http://schemas.microsoft.com/office/drawing/2014/main" id="{48889D0B-2501-794E-57F8-0766720EB9D2}"/>
                    </a:ext>
                  </a:extLst>
                </p:cNvPr>
                <p:cNvSpPr>
                  <a:spLocks/>
                </p:cNvSpPr>
                <p:nvPr/>
              </p:nvSpPr>
              <p:spPr bwMode="auto">
                <a:xfrm>
                  <a:off x="1152" y="2767"/>
                  <a:ext cx="78" cy="215"/>
                </a:xfrm>
                <a:custGeom>
                  <a:avLst/>
                  <a:gdLst>
                    <a:gd name="T0" fmla="*/ 7 w 228"/>
                    <a:gd name="T1" fmla="*/ 4 h 637"/>
                    <a:gd name="T2" fmla="*/ 8 w 228"/>
                    <a:gd name="T3" fmla="*/ 15 h 637"/>
                    <a:gd name="T4" fmla="*/ 5 w 228"/>
                    <a:gd name="T5" fmla="*/ 25 h 637"/>
                    <a:gd name="T6" fmla="*/ 5 w 228"/>
                    <a:gd name="T7" fmla="*/ 25 h 637"/>
                    <a:gd name="T8" fmla="*/ 5 w 228"/>
                    <a:gd name="T9" fmla="*/ 13 h 637"/>
                    <a:gd name="T10" fmla="*/ 7 w 228"/>
                    <a:gd name="T11" fmla="*/ 0 h 637"/>
                    <a:gd name="T12" fmla="*/ 8 w 228"/>
                    <a:gd name="T13" fmla="*/ 5 h 6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637">
                      <a:moveTo>
                        <a:pt x="174" y="108"/>
                      </a:moveTo>
                      <a:cubicBezTo>
                        <a:pt x="174" y="201"/>
                        <a:pt x="228" y="290"/>
                        <a:pt x="194" y="385"/>
                      </a:cubicBezTo>
                      <a:cubicBezTo>
                        <a:pt x="165" y="468"/>
                        <a:pt x="105" y="546"/>
                        <a:pt x="129" y="636"/>
                      </a:cubicBezTo>
                      <a:cubicBezTo>
                        <a:pt x="131" y="637"/>
                        <a:pt x="131" y="637"/>
                        <a:pt x="130" y="636"/>
                      </a:cubicBezTo>
                      <a:cubicBezTo>
                        <a:pt x="0" y="580"/>
                        <a:pt x="104" y="420"/>
                        <a:pt x="129" y="337"/>
                      </a:cubicBezTo>
                      <a:cubicBezTo>
                        <a:pt x="162" y="229"/>
                        <a:pt x="131" y="101"/>
                        <a:pt x="178" y="0"/>
                      </a:cubicBezTo>
                      <a:cubicBezTo>
                        <a:pt x="167" y="24"/>
                        <a:pt x="169" y="111"/>
                        <a:pt x="190" y="12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08" name="Freeform 898">
                  <a:extLst>
                    <a:ext uri="{FF2B5EF4-FFF2-40B4-BE49-F238E27FC236}">
                      <a16:creationId xmlns:a16="http://schemas.microsoft.com/office/drawing/2014/main" id="{D8615818-4074-A169-3DB2-256DA80204C1}"/>
                    </a:ext>
                  </a:extLst>
                </p:cNvPr>
                <p:cNvSpPr>
                  <a:spLocks/>
                </p:cNvSpPr>
                <p:nvPr/>
              </p:nvSpPr>
              <p:spPr bwMode="auto">
                <a:xfrm>
                  <a:off x="1211" y="2789"/>
                  <a:ext cx="56" cy="106"/>
                </a:xfrm>
                <a:custGeom>
                  <a:avLst/>
                  <a:gdLst>
                    <a:gd name="T0" fmla="*/ 0 w 166"/>
                    <a:gd name="T1" fmla="*/ 12 h 313"/>
                    <a:gd name="T2" fmla="*/ 6 w 166"/>
                    <a:gd name="T3" fmla="*/ 10 h 313"/>
                    <a:gd name="T4" fmla="*/ 2 w 166"/>
                    <a:gd name="T5" fmla="*/ 5 h 313"/>
                    <a:gd name="T6" fmla="*/ 0 w 166"/>
                    <a:gd name="T7" fmla="*/ 0 h 3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 h="313">
                      <a:moveTo>
                        <a:pt x="13" y="313"/>
                      </a:moveTo>
                      <a:cubicBezTo>
                        <a:pt x="20" y="225"/>
                        <a:pt x="120" y="284"/>
                        <a:pt x="166" y="250"/>
                      </a:cubicBezTo>
                      <a:cubicBezTo>
                        <a:pt x="113" y="232"/>
                        <a:pt x="83" y="188"/>
                        <a:pt x="57" y="141"/>
                      </a:cubicBezTo>
                      <a:cubicBezTo>
                        <a:pt x="37" y="106"/>
                        <a:pt x="0" y="41"/>
                        <a:pt x="5"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09" name="Freeform 899">
                  <a:extLst>
                    <a:ext uri="{FF2B5EF4-FFF2-40B4-BE49-F238E27FC236}">
                      <a16:creationId xmlns:a16="http://schemas.microsoft.com/office/drawing/2014/main" id="{AD1E32C9-F723-B2F4-61FC-5FD7ECA3ADAF}"/>
                    </a:ext>
                  </a:extLst>
                </p:cNvPr>
                <p:cNvSpPr>
                  <a:spLocks/>
                </p:cNvSpPr>
                <p:nvPr/>
              </p:nvSpPr>
              <p:spPr bwMode="auto">
                <a:xfrm>
                  <a:off x="1275" y="2666"/>
                  <a:ext cx="57" cy="41"/>
                </a:xfrm>
                <a:custGeom>
                  <a:avLst/>
                  <a:gdLst>
                    <a:gd name="T0" fmla="*/ 0 w 168"/>
                    <a:gd name="T1" fmla="*/ 2 h 122"/>
                    <a:gd name="T2" fmla="*/ 2 w 168"/>
                    <a:gd name="T3" fmla="*/ 3 h 122"/>
                    <a:gd name="T4" fmla="*/ 3 w 168"/>
                    <a:gd name="T5" fmla="*/ 4 h 122"/>
                    <a:gd name="T6" fmla="*/ 4 w 168"/>
                    <a:gd name="T7" fmla="*/ 4 h 122"/>
                    <a:gd name="T8" fmla="*/ 6 w 168"/>
                    <a:gd name="T9" fmla="*/ 3 h 122"/>
                    <a:gd name="T10" fmla="*/ 4 w 168"/>
                    <a:gd name="T11" fmla="*/ 2 h 122"/>
                    <a:gd name="T12" fmla="*/ 4 w 168"/>
                    <a:gd name="T13" fmla="*/ 0 h 1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22">
                      <a:moveTo>
                        <a:pt x="0" y="60"/>
                      </a:moveTo>
                      <a:cubicBezTo>
                        <a:pt x="16" y="67"/>
                        <a:pt x="30" y="72"/>
                        <a:pt x="45" y="84"/>
                      </a:cubicBezTo>
                      <a:cubicBezTo>
                        <a:pt x="53" y="90"/>
                        <a:pt x="69" y="119"/>
                        <a:pt x="77" y="120"/>
                      </a:cubicBezTo>
                      <a:cubicBezTo>
                        <a:pt x="85" y="122"/>
                        <a:pt x="102" y="101"/>
                        <a:pt x="113" y="96"/>
                      </a:cubicBezTo>
                      <a:cubicBezTo>
                        <a:pt x="127" y="90"/>
                        <a:pt x="152" y="88"/>
                        <a:pt x="168" y="89"/>
                      </a:cubicBezTo>
                      <a:cubicBezTo>
                        <a:pt x="143" y="90"/>
                        <a:pt x="113" y="85"/>
                        <a:pt x="97" y="65"/>
                      </a:cubicBezTo>
                      <a:cubicBezTo>
                        <a:pt x="70" y="34"/>
                        <a:pt x="93" y="27"/>
                        <a:pt x="113"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10" name="Freeform 900">
                  <a:extLst>
                    <a:ext uri="{FF2B5EF4-FFF2-40B4-BE49-F238E27FC236}">
                      <a16:creationId xmlns:a16="http://schemas.microsoft.com/office/drawing/2014/main" id="{F5E46F58-E637-3C2B-4103-8125D9690F95}"/>
                    </a:ext>
                  </a:extLst>
                </p:cNvPr>
                <p:cNvSpPr>
                  <a:spLocks/>
                </p:cNvSpPr>
                <p:nvPr/>
              </p:nvSpPr>
              <p:spPr bwMode="auto">
                <a:xfrm>
                  <a:off x="1138" y="2651"/>
                  <a:ext cx="124" cy="58"/>
                </a:xfrm>
                <a:custGeom>
                  <a:avLst/>
                  <a:gdLst>
                    <a:gd name="T0" fmla="*/ 0 w 367"/>
                    <a:gd name="T1" fmla="*/ 2 h 171"/>
                    <a:gd name="T2" fmla="*/ 3 w 367"/>
                    <a:gd name="T3" fmla="*/ 3 h 171"/>
                    <a:gd name="T4" fmla="*/ 5 w 367"/>
                    <a:gd name="T5" fmla="*/ 2 h 171"/>
                    <a:gd name="T6" fmla="*/ 7 w 367"/>
                    <a:gd name="T7" fmla="*/ 3 h 171"/>
                    <a:gd name="T8" fmla="*/ 10 w 367"/>
                    <a:gd name="T9" fmla="*/ 5 h 171"/>
                    <a:gd name="T10" fmla="*/ 14 w 367"/>
                    <a:gd name="T11" fmla="*/ 7 h 171"/>
                    <a:gd name="T12" fmla="*/ 9 w 367"/>
                    <a:gd name="T13" fmla="*/ 2 h 171"/>
                    <a:gd name="T14" fmla="*/ 7 w 367"/>
                    <a:gd name="T15" fmla="*/ 0 h 171"/>
                    <a:gd name="T16" fmla="*/ 3 w 367"/>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7" h="171">
                      <a:moveTo>
                        <a:pt x="0" y="52"/>
                      </a:moveTo>
                      <a:cubicBezTo>
                        <a:pt x="24" y="53"/>
                        <a:pt x="43" y="87"/>
                        <a:pt x="81" y="80"/>
                      </a:cubicBezTo>
                      <a:cubicBezTo>
                        <a:pt x="94" y="78"/>
                        <a:pt x="109" y="61"/>
                        <a:pt x="121" y="60"/>
                      </a:cubicBezTo>
                      <a:cubicBezTo>
                        <a:pt x="138" y="58"/>
                        <a:pt x="158" y="73"/>
                        <a:pt x="173" y="80"/>
                      </a:cubicBezTo>
                      <a:cubicBezTo>
                        <a:pt x="209" y="96"/>
                        <a:pt x="239" y="118"/>
                        <a:pt x="274" y="137"/>
                      </a:cubicBezTo>
                      <a:cubicBezTo>
                        <a:pt x="304" y="153"/>
                        <a:pt x="337" y="156"/>
                        <a:pt x="367" y="171"/>
                      </a:cubicBezTo>
                      <a:cubicBezTo>
                        <a:pt x="321" y="156"/>
                        <a:pt x="279" y="97"/>
                        <a:pt x="246" y="63"/>
                      </a:cubicBezTo>
                      <a:cubicBezTo>
                        <a:pt x="225" y="43"/>
                        <a:pt x="204" y="22"/>
                        <a:pt x="177" y="12"/>
                      </a:cubicBezTo>
                      <a:cubicBezTo>
                        <a:pt x="147" y="0"/>
                        <a:pt x="124" y="12"/>
                        <a:pt x="93" y="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11" name="Freeform 901">
                  <a:extLst>
                    <a:ext uri="{FF2B5EF4-FFF2-40B4-BE49-F238E27FC236}">
                      <a16:creationId xmlns:a16="http://schemas.microsoft.com/office/drawing/2014/main" id="{5DCF67EF-4451-1089-6D2B-C7A6DFB146CD}"/>
                    </a:ext>
                  </a:extLst>
                </p:cNvPr>
                <p:cNvSpPr>
                  <a:spLocks/>
                </p:cNvSpPr>
                <p:nvPr/>
              </p:nvSpPr>
              <p:spPr bwMode="auto">
                <a:xfrm>
                  <a:off x="895" y="2669"/>
                  <a:ext cx="124" cy="53"/>
                </a:xfrm>
                <a:custGeom>
                  <a:avLst/>
                  <a:gdLst>
                    <a:gd name="T0" fmla="*/ 0 w 368"/>
                    <a:gd name="T1" fmla="*/ 4 h 158"/>
                    <a:gd name="T2" fmla="*/ 1 w 368"/>
                    <a:gd name="T3" fmla="*/ 4 h 158"/>
                    <a:gd name="T4" fmla="*/ 3 w 368"/>
                    <a:gd name="T5" fmla="*/ 4 h 158"/>
                    <a:gd name="T6" fmla="*/ 7 w 368"/>
                    <a:gd name="T7" fmla="*/ 6 h 158"/>
                    <a:gd name="T8" fmla="*/ 10 w 368"/>
                    <a:gd name="T9" fmla="*/ 5 h 158"/>
                    <a:gd name="T10" fmla="*/ 14 w 368"/>
                    <a:gd name="T11" fmla="*/ 5 h 158"/>
                    <a:gd name="T12" fmla="*/ 7 w 368"/>
                    <a:gd name="T13" fmla="*/ 3 h 158"/>
                    <a:gd name="T14" fmla="*/ 5 w 368"/>
                    <a:gd name="T15" fmla="*/ 1 h 158"/>
                    <a:gd name="T16" fmla="*/ 2 w 368"/>
                    <a:gd name="T17" fmla="*/ 0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8" h="158">
                      <a:moveTo>
                        <a:pt x="0" y="113"/>
                      </a:moveTo>
                      <a:cubicBezTo>
                        <a:pt x="6" y="116"/>
                        <a:pt x="22" y="99"/>
                        <a:pt x="40" y="96"/>
                      </a:cubicBezTo>
                      <a:cubicBezTo>
                        <a:pt x="60" y="93"/>
                        <a:pt x="74" y="103"/>
                        <a:pt x="89" y="112"/>
                      </a:cubicBezTo>
                      <a:cubicBezTo>
                        <a:pt x="118" y="128"/>
                        <a:pt x="139" y="149"/>
                        <a:pt x="173" y="153"/>
                      </a:cubicBezTo>
                      <a:cubicBezTo>
                        <a:pt x="206" y="158"/>
                        <a:pt x="234" y="140"/>
                        <a:pt x="269" y="137"/>
                      </a:cubicBezTo>
                      <a:cubicBezTo>
                        <a:pt x="303" y="133"/>
                        <a:pt x="336" y="132"/>
                        <a:pt x="368" y="133"/>
                      </a:cubicBezTo>
                      <a:cubicBezTo>
                        <a:pt x="317" y="138"/>
                        <a:pt x="230" y="107"/>
                        <a:pt x="186" y="80"/>
                      </a:cubicBezTo>
                      <a:cubicBezTo>
                        <a:pt x="162" y="65"/>
                        <a:pt x="156" y="38"/>
                        <a:pt x="137" y="24"/>
                      </a:cubicBezTo>
                      <a:cubicBezTo>
                        <a:pt x="112" y="6"/>
                        <a:pt x="76" y="9"/>
                        <a:pt x="48" y="0"/>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12" name="Freeform 902">
                  <a:extLst>
                    <a:ext uri="{FF2B5EF4-FFF2-40B4-BE49-F238E27FC236}">
                      <a16:creationId xmlns:a16="http://schemas.microsoft.com/office/drawing/2014/main" id="{B46476DC-9CD8-D494-8CD3-DACCECAC4672}"/>
                    </a:ext>
                  </a:extLst>
                </p:cNvPr>
                <p:cNvSpPr>
                  <a:spLocks/>
                </p:cNvSpPr>
                <p:nvPr/>
              </p:nvSpPr>
              <p:spPr bwMode="auto">
                <a:xfrm>
                  <a:off x="713" y="2381"/>
                  <a:ext cx="85" cy="63"/>
                </a:xfrm>
                <a:custGeom>
                  <a:avLst/>
                  <a:gdLst>
                    <a:gd name="T0" fmla="*/ 2 w 253"/>
                    <a:gd name="T1" fmla="*/ 0 h 188"/>
                    <a:gd name="T2" fmla="*/ 0 w 253"/>
                    <a:gd name="T3" fmla="*/ 3 h 188"/>
                    <a:gd name="T4" fmla="*/ 2 w 253"/>
                    <a:gd name="T5" fmla="*/ 6 h 188"/>
                    <a:gd name="T6" fmla="*/ 10 w 253"/>
                    <a:gd name="T7" fmla="*/ 7 h 188"/>
                    <a:gd name="T8" fmla="*/ 8 w 253"/>
                    <a:gd name="T9" fmla="*/ 5 h 188"/>
                    <a:gd name="T10" fmla="*/ 4 w 253"/>
                    <a:gd name="T11" fmla="*/ 5 h 188"/>
                    <a:gd name="T12" fmla="*/ 1 w 253"/>
                    <a:gd name="T13" fmla="*/ 1 h 1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 h="188">
                      <a:moveTo>
                        <a:pt x="56" y="4"/>
                      </a:moveTo>
                      <a:cubicBezTo>
                        <a:pt x="18" y="0"/>
                        <a:pt x="10" y="63"/>
                        <a:pt x="7" y="89"/>
                      </a:cubicBezTo>
                      <a:cubicBezTo>
                        <a:pt x="3" y="136"/>
                        <a:pt x="0" y="158"/>
                        <a:pt x="48" y="165"/>
                      </a:cubicBezTo>
                      <a:cubicBezTo>
                        <a:pt x="98" y="173"/>
                        <a:pt x="223" y="142"/>
                        <a:pt x="253" y="188"/>
                      </a:cubicBezTo>
                      <a:cubicBezTo>
                        <a:pt x="239" y="166"/>
                        <a:pt x="223" y="135"/>
                        <a:pt x="200" y="122"/>
                      </a:cubicBezTo>
                      <a:cubicBezTo>
                        <a:pt x="171" y="104"/>
                        <a:pt x="149" y="121"/>
                        <a:pt x="120" y="121"/>
                      </a:cubicBezTo>
                      <a:cubicBezTo>
                        <a:pt x="62" y="120"/>
                        <a:pt x="60" y="67"/>
                        <a:pt x="40" y="32"/>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13" name="Freeform 903">
                  <a:extLst>
                    <a:ext uri="{FF2B5EF4-FFF2-40B4-BE49-F238E27FC236}">
                      <a16:creationId xmlns:a16="http://schemas.microsoft.com/office/drawing/2014/main" id="{45CF43F9-04CE-F9E3-8C70-BC60B8D9D0EB}"/>
                    </a:ext>
                  </a:extLst>
                </p:cNvPr>
                <p:cNvSpPr>
                  <a:spLocks/>
                </p:cNvSpPr>
                <p:nvPr/>
              </p:nvSpPr>
              <p:spPr bwMode="auto">
                <a:xfrm>
                  <a:off x="547" y="2313"/>
                  <a:ext cx="120" cy="80"/>
                </a:xfrm>
                <a:custGeom>
                  <a:avLst/>
                  <a:gdLst>
                    <a:gd name="T0" fmla="*/ 0 w 356"/>
                    <a:gd name="T1" fmla="*/ 9 h 235"/>
                    <a:gd name="T2" fmla="*/ 7 w 356"/>
                    <a:gd name="T3" fmla="*/ 4 h 235"/>
                    <a:gd name="T4" fmla="*/ 10 w 356"/>
                    <a:gd name="T5" fmla="*/ 1 h 235"/>
                    <a:gd name="T6" fmla="*/ 13 w 356"/>
                    <a:gd name="T7" fmla="*/ 1 h 235"/>
                    <a:gd name="T8" fmla="*/ 6 w 356"/>
                    <a:gd name="T9" fmla="*/ 2 h 235"/>
                    <a:gd name="T10" fmla="*/ 4 w 356"/>
                    <a:gd name="T11" fmla="*/ 4 h 235"/>
                    <a:gd name="T12" fmla="*/ 2 w 356"/>
                    <a:gd name="T13" fmla="*/ 7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6" h="235">
                      <a:moveTo>
                        <a:pt x="0" y="235"/>
                      </a:moveTo>
                      <a:cubicBezTo>
                        <a:pt x="67" y="201"/>
                        <a:pt x="112" y="141"/>
                        <a:pt x="173" y="100"/>
                      </a:cubicBezTo>
                      <a:cubicBezTo>
                        <a:pt x="202" y="79"/>
                        <a:pt x="235" y="54"/>
                        <a:pt x="265" y="37"/>
                      </a:cubicBezTo>
                      <a:cubicBezTo>
                        <a:pt x="304" y="16"/>
                        <a:pt x="320" y="29"/>
                        <a:pt x="356" y="39"/>
                      </a:cubicBezTo>
                      <a:cubicBezTo>
                        <a:pt x="291" y="2"/>
                        <a:pt x="230" y="0"/>
                        <a:pt x="165" y="42"/>
                      </a:cubicBezTo>
                      <a:cubicBezTo>
                        <a:pt x="137" y="60"/>
                        <a:pt x="122" y="83"/>
                        <a:pt x="106" y="112"/>
                      </a:cubicBezTo>
                      <a:cubicBezTo>
                        <a:pt x="89" y="141"/>
                        <a:pt x="73" y="151"/>
                        <a:pt x="52" y="17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14" name="Freeform 904">
                  <a:extLst>
                    <a:ext uri="{FF2B5EF4-FFF2-40B4-BE49-F238E27FC236}">
                      <a16:creationId xmlns:a16="http://schemas.microsoft.com/office/drawing/2014/main" id="{28575CD1-DDD5-098C-8709-8C4FEEE1BF12}"/>
                    </a:ext>
                  </a:extLst>
                </p:cNvPr>
                <p:cNvSpPr>
                  <a:spLocks/>
                </p:cNvSpPr>
                <p:nvPr/>
              </p:nvSpPr>
              <p:spPr bwMode="auto">
                <a:xfrm>
                  <a:off x="1008" y="2234"/>
                  <a:ext cx="23" cy="32"/>
                </a:xfrm>
                <a:custGeom>
                  <a:avLst/>
                  <a:gdLst>
                    <a:gd name="T0" fmla="*/ 1 w 69"/>
                    <a:gd name="T1" fmla="*/ 0 h 95"/>
                    <a:gd name="T2" fmla="*/ 0 w 69"/>
                    <a:gd name="T3" fmla="*/ 3 h 95"/>
                    <a:gd name="T4" fmla="*/ 2 w 69"/>
                    <a:gd name="T5" fmla="*/ 4 h 95"/>
                    <a:gd name="T6" fmla="*/ 3 w 69"/>
                    <a:gd name="T7" fmla="*/ 1 h 95"/>
                    <a:gd name="T8" fmla="*/ 2 w 69"/>
                    <a:gd name="T9" fmla="*/ 1 h 95"/>
                    <a:gd name="T10" fmla="*/ 2 w 69"/>
                    <a:gd name="T11" fmla="*/ 1 h 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95">
                      <a:moveTo>
                        <a:pt x="20" y="0"/>
                      </a:moveTo>
                      <a:cubicBezTo>
                        <a:pt x="30" y="25"/>
                        <a:pt x="9" y="49"/>
                        <a:pt x="0" y="68"/>
                      </a:cubicBezTo>
                      <a:cubicBezTo>
                        <a:pt x="20" y="72"/>
                        <a:pt x="35" y="85"/>
                        <a:pt x="52" y="95"/>
                      </a:cubicBezTo>
                      <a:cubicBezTo>
                        <a:pt x="57" y="71"/>
                        <a:pt x="58" y="48"/>
                        <a:pt x="69" y="25"/>
                      </a:cubicBezTo>
                      <a:cubicBezTo>
                        <a:pt x="66" y="27"/>
                        <a:pt x="50" y="33"/>
                        <a:pt x="43" y="37"/>
                      </a:cubicBezTo>
                      <a:cubicBezTo>
                        <a:pt x="35" y="34"/>
                        <a:pt x="44" y="33"/>
                        <a:pt x="44" y="28"/>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15" name="Freeform 905">
                  <a:extLst>
                    <a:ext uri="{FF2B5EF4-FFF2-40B4-BE49-F238E27FC236}">
                      <a16:creationId xmlns:a16="http://schemas.microsoft.com/office/drawing/2014/main" id="{CBD10BB4-646C-EF65-77E1-A24462E2A0F0}"/>
                    </a:ext>
                  </a:extLst>
                </p:cNvPr>
                <p:cNvSpPr>
                  <a:spLocks/>
                </p:cNvSpPr>
                <p:nvPr/>
              </p:nvSpPr>
              <p:spPr bwMode="auto">
                <a:xfrm>
                  <a:off x="967" y="1917"/>
                  <a:ext cx="44" cy="90"/>
                </a:xfrm>
                <a:custGeom>
                  <a:avLst/>
                  <a:gdLst>
                    <a:gd name="T0" fmla="*/ 5 w 132"/>
                    <a:gd name="T1" fmla="*/ 0 h 265"/>
                    <a:gd name="T2" fmla="*/ 3 w 132"/>
                    <a:gd name="T3" fmla="*/ 5 h 265"/>
                    <a:gd name="T4" fmla="*/ 5 w 132"/>
                    <a:gd name="T5" fmla="*/ 11 h 265"/>
                    <a:gd name="T6" fmla="*/ 0 w 132"/>
                    <a:gd name="T7" fmla="*/ 6 h 2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265">
                      <a:moveTo>
                        <a:pt x="129" y="0"/>
                      </a:moveTo>
                      <a:cubicBezTo>
                        <a:pt x="117" y="46"/>
                        <a:pt x="84" y="82"/>
                        <a:pt x="84" y="132"/>
                      </a:cubicBezTo>
                      <a:cubicBezTo>
                        <a:pt x="85" y="187"/>
                        <a:pt x="118" y="216"/>
                        <a:pt x="132" y="264"/>
                      </a:cubicBezTo>
                      <a:cubicBezTo>
                        <a:pt x="94" y="265"/>
                        <a:pt x="5" y="181"/>
                        <a:pt x="0" y="145"/>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16" name="Freeform 906">
                  <a:extLst>
                    <a:ext uri="{FF2B5EF4-FFF2-40B4-BE49-F238E27FC236}">
                      <a16:creationId xmlns:a16="http://schemas.microsoft.com/office/drawing/2014/main" id="{E0BA1F14-8D9D-4C8E-712C-CEB3BFA828EB}"/>
                    </a:ext>
                  </a:extLst>
                </p:cNvPr>
                <p:cNvSpPr>
                  <a:spLocks/>
                </p:cNvSpPr>
                <p:nvPr/>
              </p:nvSpPr>
              <p:spPr bwMode="auto">
                <a:xfrm>
                  <a:off x="1301" y="2432"/>
                  <a:ext cx="59" cy="14"/>
                </a:xfrm>
                <a:custGeom>
                  <a:avLst/>
                  <a:gdLst>
                    <a:gd name="T0" fmla="*/ 2 w 175"/>
                    <a:gd name="T1" fmla="*/ 0 h 40"/>
                    <a:gd name="T2" fmla="*/ 0 w 175"/>
                    <a:gd name="T3" fmla="*/ 2 h 40"/>
                    <a:gd name="T4" fmla="*/ 7 w 175"/>
                    <a:gd name="T5" fmla="*/ 2 h 40"/>
                    <a:gd name="T6" fmla="*/ 4 w 175"/>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5" h="40">
                      <a:moveTo>
                        <a:pt x="44" y="0"/>
                      </a:moveTo>
                      <a:cubicBezTo>
                        <a:pt x="25" y="8"/>
                        <a:pt x="7" y="20"/>
                        <a:pt x="0" y="39"/>
                      </a:cubicBezTo>
                      <a:cubicBezTo>
                        <a:pt x="59" y="39"/>
                        <a:pt x="116" y="17"/>
                        <a:pt x="175" y="40"/>
                      </a:cubicBezTo>
                      <a:cubicBezTo>
                        <a:pt x="153" y="27"/>
                        <a:pt x="124" y="22"/>
                        <a:pt x="104" y="4"/>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17" name="Freeform 907">
                  <a:extLst>
                    <a:ext uri="{FF2B5EF4-FFF2-40B4-BE49-F238E27FC236}">
                      <a16:creationId xmlns:a16="http://schemas.microsoft.com/office/drawing/2014/main" id="{C9AE5C3B-3396-4C35-7E7E-7697A12ED1FB}"/>
                    </a:ext>
                  </a:extLst>
                </p:cNvPr>
                <p:cNvSpPr>
                  <a:spLocks/>
                </p:cNvSpPr>
                <p:nvPr/>
              </p:nvSpPr>
              <p:spPr bwMode="auto">
                <a:xfrm>
                  <a:off x="1661" y="2457"/>
                  <a:ext cx="136" cy="50"/>
                </a:xfrm>
                <a:custGeom>
                  <a:avLst/>
                  <a:gdLst>
                    <a:gd name="T0" fmla="*/ 6 w 401"/>
                    <a:gd name="T1" fmla="*/ 0 h 146"/>
                    <a:gd name="T2" fmla="*/ 1 w 401"/>
                    <a:gd name="T3" fmla="*/ 3 h 146"/>
                    <a:gd name="T4" fmla="*/ 4 w 401"/>
                    <a:gd name="T5" fmla="*/ 5 h 146"/>
                    <a:gd name="T6" fmla="*/ 14 w 401"/>
                    <a:gd name="T7" fmla="*/ 6 h 146"/>
                    <a:gd name="T8" fmla="*/ 16 w 401"/>
                    <a:gd name="T9" fmla="*/ 3 h 146"/>
                    <a:gd name="T10" fmla="*/ 9 w 401"/>
                    <a:gd name="T11" fmla="*/ 0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1" h="146">
                      <a:moveTo>
                        <a:pt x="156" y="3"/>
                      </a:moveTo>
                      <a:cubicBezTo>
                        <a:pt x="121" y="1"/>
                        <a:pt x="50" y="36"/>
                        <a:pt x="31" y="66"/>
                      </a:cubicBezTo>
                      <a:cubicBezTo>
                        <a:pt x="0" y="116"/>
                        <a:pt x="56" y="134"/>
                        <a:pt x="100" y="132"/>
                      </a:cubicBezTo>
                      <a:cubicBezTo>
                        <a:pt x="166" y="128"/>
                        <a:pt x="314" y="55"/>
                        <a:pt x="349" y="146"/>
                      </a:cubicBezTo>
                      <a:cubicBezTo>
                        <a:pt x="289" y="103"/>
                        <a:pt x="368" y="89"/>
                        <a:pt x="401" y="87"/>
                      </a:cubicBezTo>
                      <a:cubicBezTo>
                        <a:pt x="377" y="0"/>
                        <a:pt x="297" y="11"/>
                        <a:pt x="225" y="11"/>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18" name="Freeform 908">
                  <a:extLst>
                    <a:ext uri="{FF2B5EF4-FFF2-40B4-BE49-F238E27FC236}">
                      <a16:creationId xmlns:a16="http://schemas.microsoft.com/office/drawing/2014/main" id="{39E0178B-DFDE-F14B-BBB9-62F6F335331C}"/>
                    </a:ext>
                  </a:extLst>
                </p:cNvPr>
                <p:cNvSpPr>
                  <a:spLocks/>
                </p:cNvSpPr>
                <p:nvPr/>
              </p:nvSpPr>
              <p:spPr bwMode="auto">
                <a:xfrm>
                  <a:off x="690" y="1622"/>
                  <a:ext cx="98" cy="191"/>
                </a:xfrm>
                <a:custGeom>
                  <a:avLst/>
                  <a:gdLst>
                    <a:gd name="T0" fmla="*/ 1 w 292"/>
                    <a:gd name="T1" fmla="*/ 0 h 564"/>
                    <a:gd name="T2" fmla="*/ 3 w 292"/>
                    <a:gd name="T3" fmla="*/ 5 h 564"/>
                    <a:gd name="T4" fmla="*/ 6 w 292"/>
                    <a:gd name="T5" fmla="*/ 5 h 564"/>
                    <a:gd name="T6" fmla="*/ 6 w 292"/>
                    <a:gd name="T7" fmla="*/ 8 h 564"/>
                    <a:gd name="T8" fmla="*/ 7 w 292"/>
                    <a:gd name="T9" fmla="*/ 15 h 564"/>
                    <a:gd name="T10" fmla="*/ 8 w 292"/>
                    <a:gd name="T11" fmla="*/ 22 h 564"/>
                    <a:gd name="T12" fmla="*/ 4 w 292"/>
                    <a:gd name="T13" fmla="*/ 21 h 564"/>
                    <a:gd name="T14" fmla="*/ 5 w 292"/>
                    <a:gd name="T15" fmla="*/ 17 h 564"/>
                    <a:gd name="T16" fmla="*/ 3 w 292"/>
                    <a:gd name="T17" fmla="*/ 13 h 564"/>
                    <a:gd name="T18" fmla="*/ 3 w 292"/>
                    <a:gd name="T19" fmla="*/ 8 h 564"/>
                    <a:gd name="T20" fmla="*/ 1 w 292"/>
                    <a:gd name="T21" fmla="*/ 7 h 564"/>
                    <a:gd name="T22" fmla="*/ 0 w 292"/>
                    <a:gd name="T23" fmla="*/ 3 h 5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2" h="564">
                      <a:moveTo>
                        <a:pt x="25" y="0"/>
                      </a:moveTo>
                      <a:cubicBezTo>
                        <a:pt x="0" y="44"/>
                        <a:pt x="24" y="123"/>
                        <a:pt x="76" y="141"/>
                      </a:cubicBezTo>
                      <a:cubicBezTo>
                        <a:pt x="101" y="149"/>
                        <a:pt x="133" y="126"/>
                        <a:pt x="155" y="138"/>
                      </a:cubicBezTo>
                      <a:cubicBezTo>
                        <a:pt x="178" y="150"/>
                        <a:pt x="171" y="182"/>
                        <a:pt x="166" y="205"/>
                      </a:cubicBezTo>
                      <a:cubicBezTo>
                        <a:pt x="154" y="271"/>
                        <a:pt x="159" y="331"/>
                        <a:pt x="198" y="391"/>
                      </a:cubicBezTo>
                      <a:cubicBezTo>
                        <a:pt x="223" y="430"/>
                        <a:pt x="292" y="564"/>
                        <a:pt x="204" y="556"/>
                      </a:cubicBezTo>
                      <a:cubicBezTo>
                        <a:pt x="168" y="553"/>
                        <a:pt x="130" y="543"/>
                        <a:pt x="96" y="536"/>
                      </a:cubicBezTo>
                      <a:cubicBezTo>
                        <a:pt x="120" y="502"/>
                        <a:pt x="148" y="479"/>
                        <a:pt x="142" y="432"/>
                      </a:cubicBezTo>
                      <a:cubicBezTo>
                        <a:pt x="136" y="389"/>
                        <a:pt x="99" y="367"/>
                        <a:pt x="87" y="329"/>
                      </a:cubicBezTo>
                      <a:cubicBezTo>
                        <a:pt x="74" y="286"/>
                        <a:pt x="124" y="242"/>
                        <a:pt x="88" y="212"/>
                      </a:cubicBezTo>
                      <a:cubicBezTo>
                        <a:pt x="71" y="197"/>
                        <a:pt x="48" y="195"/>
                        <a:pt x="31" y="176"/>
                      </a:cubicBezTo>
                      <a:cubicBezTo>
                        <a:pt x="1" y="144"/>
                        <a:pt x="10" y="117"/>
                        <a:pt x="12" y="75"/>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19" name="Freeform 909">
                  <a:extLst>
                    <a:ext uri="{FF2B5EF4-FFF2-40B4-BE49-F238E27FC236}">
                      <a16:creationId xmlns:a16="http://schemas.microsoft.com/office/drawing/2014/main" id="{BFC07CF1-4FEF-A575-BFA0-0EEEF5F7CF05}"/>
                    </a:ext>
                  </a:extLst>
                </p:cNvPr>
                <p:cNvSpPr>
                  <a:spLocks/>
                </p:cNvSpPr>
                <p:nvPr/>
              </p:nvSpPr>
              <p:spPr bwMode="auto">
                <a:xfrm>
                  <a:off x="509" y="1894"/>
                  <a:ext cx="65" cy="21"/>
                </a:xfrm>
                <a:custGeom>
                  <a:avLst/>
                  <a:gdLst>
                    <a:gd name="T0" fmla="*/ 0 w 192"/>
                    <a:gd name="T1" fmla="*/ 1 h 61"/>
                    <a:gd name="T2" fmla="*/ 4 w 192"/>
                    <a:gd name="T3" fmla="*/ 2 h 61"/>
                    <a:gd name="T4" fmla="*/ 2 w 192"/>
                    <a:gd name="T5" fmla="*/ 0 h 61"/>
                    <a:gd name="T6" fmla="*/ 0 60000 65536"/>
                    <a:gd name="T7" fmla="*/ 0 60000 65536"/>
                    <a:gd name="T8" fmla="*/ 0 60000 65536"/>
                  </a:gdLst>
                  <a:ahLst/>
                  <a:cxnLst>
                    <a:cxn ang="T6">
                      <a:pos x="T0" y="T1"/>
                    </a:cxn>
                    <a:cxn ang="T7">
                      <a:pos x="T2" y="T3"/>
                    </a:cxn>
                    <a:cxn ang="T8">
                      <a:pos x="T4" y="T5"/>
                    </a:cxn>
                  </a:cxnLst>
                  <a:rect l="0" t="0" r="r" b="b"/>
                  <a:pathLst>
                    <a:path w="192" h="61">
                      <a:moveTo>
                        <a:pt x="0" y="28"/>
                      </a:moveTo>
                      <a:cubicBezTo>
                        <a:pt x="46" y="7"/>
                        <a:pt x="70" y="61"/>
                        <a:pt x="114" y="56"/>
                      </a:cubicBezTo>
                      <a:cubicBezTo>
                        <a:pt x="192" y="47"/>
                        <a:pt x="80" y="9"/>
                        <a:pt x="66"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20" name="Freeform 910">
                  <a:extLst>
                    <a:ext uri="{FF2B5EF4-FFF2-40B4-BE49-F238E27FC236}">
                      <a16:creationId xmlns:a16="http://schemas.microsoft.com/office/drawing/2014/main" id="{DAA96B5C-5A6C-D380-3245-A518A3B372E3}"/>
                    </a:ext>
                  </a:extLst>
                </p:cNvPr>
                <p:cNvSpPr>
                  <a:spLocks/>
                </p:cNvSpPr>
                <p:nvPr/>
              </p:nvSpPr>
              <p:spPr bwMode="auto">
                <a:xfrm>
                  <a:off x="476" y="2029"/>
                  <a:ext cx="69" cy="88"/>
                </a:xfrm>
                <a:custGeom>
                  <a:avLst/>
                  <a:gdLst>
                    <a:gd name="T0" fmla="*/ 2 w 203"/>
                    <a:gd name="T1" fmla="*/ 2 h 261"/>
                    <a:gd name="T2" fmla="*/ 8 w 203"/>
                    <a:gd name="T3" fmla="*/ 8 h 261"/>
                    <a:gd name="T4" fmla="*/ 4 w 203"/>
                    <a:gd name="T5" fmla="*/ 8 h 261"/>
                    <a:gd name="T6" fmla="*/ 0 w 203"/>
                    <a:gd name="T7" fmla="*/ 10 h 261"/>
                    <a:gd name="T8" fmla="*/ 2 w 203"/>
                    <a:gd name="T9" fmla="*/ 6 h 261"/>
                    <a:gd name="T10" fmla="*/ 1 w 203"/>
                    <a:gd name="T11" fmla="*/ 3 h 261"/>
                    <a:gd name="T12" fmla="*/ 1 w 203"/>
                    <a:gd name="T13" fmla="*/ 0 h 2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3" h="261">
                      <a:moveTo>
                        <a:pt x="51" y="63"/>
                      </a:moveTo>
                      <a:cubicBezTo>
                        <a:pt x="91" y="116"/>
                        <a:pt x="119" y="200"/>
                        <a:pt x="199" y="199"/>
                      </a:cubicBezTo>
                      <a:cubicBezTo>
                        <a:pt x="203" y="237"/>
                        <a:pt x="131" y="216"/>
                        <a:pt x="111" y="218"/>
                      </a:cubicBezTo>
                      <a:cubicBezTo>
                        <a:pt x="71" y="221"/>
                        <a:pt x="37" y="247"/>
                        <a:pt x="0" y="261"/>
                      </a:cubicBezTo>
                      <a:cubicBezTo>
                        <a:pt x="20" y="223"/>
                        <a:pt x="74" y="197"/>
                        <a:pt x="66" y="149"/>
                      </a:cubicBezTo>
                      <a:cubicBezTo>
                        <a:pt x="62" y="126"/>
                        <a:pt x="44" y="103"/>
                        <a:pt x="37" y="79"/>
                      </a:cubicBezTo>
                      <a:cubicBezTo>
                        <a:pt x="30" y="53"/>
                        <a:pt x="24" y="26"/>
                        <a:pt x="16"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21" name="Freeform 911">
                  <a:extLst>
                    <a:ext uri="{FF2B5EF4-FFF2-40B4-BE49-F238E27FC236}">
                      <a16:creationId xmlns:a16="http://schemas.microsoft.com/office/drawing/2014/main" id="{635B9B7E-687B-664B-8514-E28137685027}"/>
                    </a:ext>
                  </a:extLst>
                </p:cNvPr>
                <p:cNvSpPr>
                  <a:spLocks/>
                </p:cNvSpPr>
                <p:nvPr/>
              </p:nvSpPr>
              <p:spPr bwMode="auto">
                <a:xfrm>
                  <a:off x="595" y="2006"/>
                  <a:ext cx="80" cy="41"/>
                </a:xfrm>
                <a:custGeom>
                  <a:avLst/>
                  <a:gdLst>
                    <a:gd name="T0" fmla="*/ 0 w 238"/>
                    <a:gd name="T1" fmla="*/ 0 h 121"/>
                    <a:gd name="T2" fmla="*/ 5 w 238"/>
                    <a:gd name="T3" fmla="*/ 3 h 121"/>
                    <a:gd name="T4" fmla="*/ 9 w 238"/>
                    <a:gd name="T5" fmla="*/ 0 h 121"/>
                    <a:gd name="T6" fmla="*/ 6 w 238"/>
                    <a:gd name="T7" fmla="*/ 4 h 121"/>
                    <a:gd name="T8" fmla="*/ 3 w 238"/>
                    <a:gd name="T9" fmla="*/ 4 h 121"/>
                    <a:gd name="T10" fmla="*/ 0 w 238"/>
                    <a:gd name="T11" fmla="*/ 0 h 1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121">
                      <a:moveTo>
                        <a:pt x="3" y="4"/>
                      </a:moveTo>
                      <a:cubicBezTo>
                        <a:pt x="40" y="23"/>
                        <a:pt x="82" y="65"/>
                        <a:pt x="123" y="73"/>
                      </a:cubicBezTo>
                      <a:cubicBezTo>
                        <a:pt x="163" y="82"/>
                        <a:pt x="233" y="40"/>
                        <a:pt x="238" y="0"/>
                      </a:cubicBezTo>
                      <a:cubicBezTo>
                        <a:pt x="230" y="57"/>
                        <a:pt x="226" y="112"/>
                        <a:pt x="161" y="114"/>
                      </a:cubicBezTo>
                      <a:cubicBezTo>
                        <a:pt x="129" y="116"/>
                        <a:pt x="92" y="121"/>
                        <a:pt x="69" y="95"/>
                      </a:cubicBezTo>
                      <a:cubicBezTo>
                        <a:pt x="45" y="68"/>
                        <a:pt x="43" y="14"/>
                        <a:pt x="0" y="1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22" name="Freeform 912">
                  <a:extLst>
                    <a:ext uri="{FF2B5EF4-FFF2-40B4-BE49-F238E27FC236}">
                      <a16:creationId xmlns:a16="http://schemas.microsoft.com/office/drawing/2014/main" id="{9A4B2227-E1D4-EEA3-E511-59F57D85E23E}"/>
                    </a:ext>
                  </a:extLst>
                </p:cNvPr>
                <p:cNvSpPr>
                  <a:spLocks/>
                </p:cNvSpPr>
                <p:nvPr/>
              </p:nvSpPr>
              <p:spPr bwMode="auto">
                <a:xfrm>
                  <a:off x="756" y="2013"/>
                  <a:ext cx="83" cy="86"/>
                </a:xfrm>
                <a:custGeom>
                  <a:avLst/>
                  <a:gdLst>
                    <a:gd name="T0" fmla="*/ 6 w 246"/>
                    <a:gd name="T1" fmla="*/ 0 h 254"/>
                    <a:gd name="T2" fmla="*/ 6 w 246"/>
                    <a:gd name="T3" fmla="*/ 6 h 254"/>
                    <a:gd name="T4" fmla="*/ 3 w 246"/>
                    <a:gd name="T5" fmla="*/ 8 h 254"/>
                    <a:gd name="T6" fmla="*/ 0 w 246"/>
                    <a:gd name="T7" fmla="*/ 6 h 254"/>
                    <a:gd name="T8" fmla="*/ 3 w 246"/>
                    <a:gd name="T9" fmla="*/ 9 h 254"/>
                    <a:gd name="T10" fmla="*/ 7 w 246"/>
                    <a:gd name="T11" fmla="*/ 8 h 254"/>
                    <a:gd name="T12" fmla="*/ 9 w 246"/>
                    <a:gd name="T13" fmla="*/ 4 h 254"/>
                    <a:gd name="T14" fmla="*/ 7 w 246"/>
                    <a:gd name="T15" fmla="*/ 0 h 2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6" h="254">
                      <a:moveTo>
                        <a:pt x="145" y="0"/>
                      </a:moveTo>
                      <a:cubicBezTo>
                        <a:pt x="206" y="11"/>
                        <a:pt x="191" y="130"/>
                        <a:pt x="167" y="167"/>
                      </a:cubicBezTo>
                      <a:cubicBezTo>
                        <a:pt x="153" y="189"/>
                        <a:pt x="114" y="219"/>
                        <a:pt x="88" y="210"/>
                      </a:cubicBezTo>
                      <a:cubicBezTo>
                        <a:pt x="57" y="201"/>
                        <a:pt x="39" y="159"/>
                        <a:pt x="0" y="164"/>
                      </a:cubicBezTo>
                      <a:cubicBezTo>
                        <a:pt x="0" y="196"/>
                        <a:pt x="43" y="235"/>
                        <a:pt x="72" y="243"/>
                      </a:cubicBezTo>
                      <a:cubicBezTo>
                        <a:pt x="109" y="254"/>
                        <a:pt x="143" y="239"/>
                        <a:pt x="171" y="215"/>
                      </a:cubicBezTo>
                      <a:cubicBezTo>
                        <a:pt x="204" y="186"/>
                        <a:pt x="226" y="143"/>
                        <a:pt x="233" y="101"/>
                      </a:cubicBezTo>
                      <a:cubicBezTo>
                        <a:pt x="246" y="34"/>
                        <a:pt x="202" y="45"/>
                        <a:pt x="173" y="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23" name="Freeform 913">
                  <a:extLst>
                    <a:ext uri="{FF2B5EF4-FFF2-40B4-BE49-F238E27FC236}">
                      <a16:creationId xmlns:a16="http://schemas.microsoft.com/office/drawing/2014/main" id="{77374576-8166-C5BA-09CB-4F23A014202B}"/>
                    </a:ext>
                  </a:extLst>
                </p:cNvPr>
                <p:cNvSpPr>
                  <a:spLocks/>
                </p:cNvSpPr>
                <p:nvPr/>
              </p:nvSpPr>
              <p:spPr bwMode="auto">
                <a:xfrm>
                  <a:off x="756" y="2150"/>
                  <a:ext cx="47" cy="136"/>
                </a:xfrm>
                <a:custGeom>
                  <a:avLst/>
                  <a:gdLst>
                    <a:gd name="T0" fmla="*/ 2 w 138"/>
                    <a:gd name="T1" fmla="*/ 4 h 403"/>
                    <a:gd name="T2" fmla="*/ 1 w 138"/>
                    <a:gd name="T3" fmla="*/ 7 h 403"/>
                    <a:gd name="T4" fmla="*/ 0 w 138"/>
                    <a:gd name="T5" fmla="*/ 9 h 403"/>
                    <a:gd name="T6" fmla="*/ 1 w 138"/>
                    <a:gd name="T7" fmla="*/ 12 h 403"/>
                    <a:gd name="T8" fmla="*/ 0 w 138"/>
                    <a:gd name="T9" fmla="*/ 16 h 403"/>
                    <a:gd name="T10" fmla="*/ 2 w 138"/>
                    <a:gd name="T11" fmla="*/ 11 h 403"/>
                    <a:gd name="T12" fmla="*/ 3 w 138"/>
                    <a:gd name="T13" fmla="*/ 9 h 403"/>
                    <a:gd name="T14" fmla="*/ 5 w 138"/>
                    <a:gd name="T15" fmla="*/ 8 h 403"/>
                    <a:gd name="T16" fmla="*/ 3 w 138"/>
                    <a:gd name="T17" fmla="*/ 7 h 403"/>
                    <a:gd name="T18" fmla="*/ 3 w 138"/>
                    <a:gd name="T19" fmla="*/ 4 h 403"/>
                    <a:gd name="T20" fmla="*/ 3 w 138"/>
                    <a:gd name="T21" fmla="*/ 2 h 403"/>
                    <a:gd name="T22" fmla="*/ 3 w 138"/>
                    <a:gd name="T23" fmla="*/ 0 h 4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403">
                      <a:moveTo>
                        <a:pt x="53" y="98"/>
                      </a:moveTo>
                      <a:cubicBezTo>
                        <a:pt x="53" y="126"/>
                        <a:pt x="51" y="152"/>
                        <a:pt x="38" y="177"/>
                      </a:cubicBezTo>
                      <a:cubicBezTo>
                        <a:pt x="23" y="204"/>
                        <a:pt x="7" y="215"/>
                        <a:pt x="9" y="249"/>
                      </a:cubicBezTo>
                      <a:cubicBezTo>
                        <a:pt x="10" y="275"/>
                        <a:pt x="21" y="300"/>
                        <a:pt x="19" y="328"/>
                      </a:cubicBezTo>
                      <a:cubicBezTo>
                        <a:pt x="17" y="354"/>
                        <a:pt x="6" y="380"/>
                        <a:pt x="0" y="403"/>
                      </a:cubicBezTo>
                      <a:cubicBezTo>
                        <a:pt x="34" y="370"/>
                        <a:pt x="35" y="319"/>
                        <a:pt x="51" y="278"/>
                      </a:cubicBezTo>
                      <a:cubicBezTo>
                        <a:pt x="59" y="255"/>
                        <a:pt x="66" y="246"/>
                        <a:pt x="88" y="234"/>
                      </a:cubicBezTo>
                      <a:cubicBezTo>
                        <a:pt x="103" y="226"/>
                        <a:pt x="138" y="228"/>
                        <a:pt x="126" y="202"/>
                      </a:cubicBezTo>
                      <a:cubicBezTo>
                        <a:pt x="120" y="188"/>
                        <a:pt x="89" y="189"/>
                        <a:pt x="82" y="174"/>
                      </a:cubicBezTo>
                      <a:cubicBezTo>
                        <a:pt x="75" y="159"/>
                        <a:pt x="85" y="129"/>
                        <a:pt x="85" y="114"/>
                      </a:cubicBezTo>
                      <a:cubicBezTo>
                        <a:pt x="85" y="93"/>
                        <a:pt x="76" y="76"/>
                        <a:pt x="75" y="57"/>
                      </a:cubicBezTo>
                      <a:cubicBezTo>
                        <a:pt x="74" y="37"/>
                        <a:pt x="90" y="14"/>
                        <a:pt x="85" y="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24" name="Freeform 914">
                  <a:extLst>
                    <a:ext uri="{FF2B5EF4-FFF2-40B4-BE49-F238E27FC236}">
                      <a16:creationId xmlns:a16="http://schemas.microsoft.com/office/drawing/2014/main" id="{3113FE0E-0EDE-4F12-C5FC-6D5580312B9C}"/>
                    </a:ext>
                  </a:extLst>
                </p:cNvPr>
                <p:cNvSpPr>
                  <a:spLocks/>
                </p:cNvSpPr>
                <p:nvPr/>
              </p:nvSpPr>
              <p:spPr bwMode="auto">
                <a:xfrm>
                  <a:off x="555" y="2445"/>
                  <a:ext cx="147" cy="132"/>
                </a:xfrm>
                <a:custGeom>
                  <a:avLst/>
                  <a:gdLst>
                    <a:gd name="T0" fmla="*/ 16 w 432"/>
                    <a:gd name="T1" fmla="*/ 0 h 392"/>
                    <a:gd name="T2" fmla="*/ 12 w 432"/>
                    <a:gd name="T3" fmla="*/ 4 h 392"/>
                    <a:gd name="T4" fmla="*/ 7 w 432"/>
                    <a:gd name="T5" fmla="*/ 4 h 392"/>
                    <a:gd name="T6" fmla="*/ 7 w 432"/>
                    <a:gd name="T7" fmla="*/ 8 h 392"/>
                    <a:gd name="T8" fmla="*/ 5 w 432"/>
                    <a:gd name="T9" fmla="*/ 10 h 392"/>
                    <a:gd name="T10" fmla="*/ 3 w 432"/>
                    <a:gd name="T11" fmla="*/ 13 h 392"/>
                    <a:gd name="T12" fmla="*/ 0 w 432"/>
                    <a:gd name="T13" fmla="*/ 14 h 392"/>
                    <a:gd name="T14" fmla="*/ 0 w 432"/>
                    <a:gd name="T15" fmla="*/ 14 h 392"/>
                    <a:gd name="T16" fmla="*/ 6 w 432"/>
                    <a:gd name="T17" fmla="*/ 11 h 392"/>
                    <a:gd name="T18" fmla="*/ 11 w 432"/>
                    <a:gd name="T19" fmla="*/ 7 h 392"/>
                    <a:gd name="T20" fmla="*/ 16 w 432"/>
                    <a:gd name="T21" fmla="*/ 6 h 392"/>
                    <a:gd name="T22" fmla="*/ 16 w 432"/>
                    <a:gd name="T23" fmla="*/ 0 h 3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2" h="392">
                      <a:moveTo>
                        <a:pt x="400" y="0"/>
                      </a:moveTo>
                      <a:cubicBezTo>
                        <a:pt x="368" y="51"/>
                        <a:pt x="366" y="88"/>
                        <a:pt x="296" y="101"/>
                      </a:cubicBezTo>
                      <a:cubicBezTo>
                        <a:pt x="258" y="107"/>
                        <a:pt x="176" y="53"/>
                        <a:pt x="176" y="119"/>
                      </a:cubicBezTo>
                      <a:cubicBezTo>
                        <a:pt x="176" y="150"/>
                        <a:pt x="184" y="167"/>
                        <a:pt x="172" y="199"/>
                      </a:cubicBezTo>
                      <a:cubicBezTo>
                        <a:pt x="162" y="224"/>
                        <a:pt x="150" y="251"/>
                        <a:pt x="135" y="274"/>
                      </a:cubicBezTo>
                      <a:cubicBezTo>
                        <a:pt x="120" y="299"/>
                        <a:pt x="101" y="317"/>
                        <a:pt x="78" y="334"/>
                      </a:cubicBezTo>
                      <a:cubicBezTo>
                        <a:pt x="62" y="346"/>
                        <a:pt x="16" y="362"/>
                        <a:pt x="8" y="378"/>
                      </a:cubicBezTo>
                      <a:cubicBezTo>
                        <a:pt x="7" y="380"/>
                        <a:pt x="1" y="383"/>
                        <a:pt x="0" y="384"/>
                      </a:cubicBezTo>
                      <a:cubicBezTo>
                        <a:pt x="58" y="392"/>
                        <a:pt x="117" y="333"/>
                        <a:pt x="157" y="296"/>
                      </a:cubicBezTo>
                      <a:cubicBezTo>
                        <a:pt x="195" y="260"/>
                        <a:pt x="214" y="196"/>
                        <a:pt x="264" y="171"/>
                      </a:cubicBezTo>
                      <a:cubicBezTo>
                        <a:pt x="305" y="150"/>
                        <a:pt x="369" y="198"/>
                        <a:pt x="403" y="166"/>
                      </a:cubicBezTo>
                      <a:cubicBezTo>
                        <a:pt x="432" y="140"/>
                        <a:pt x="377" y="54"/>
                        <a:pt x="394" y="12"/>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25" name="Freeform 915">
                  <a:extLst>
                    <a:ext uri="{FF2B5EF4-FFF2-40B4-BE49-F238E27FC236}">
                      <a16:creationId xmlns:a16="http://schemas.microsoft.com/office/drawing/2014/main" id="{3D82CF62-69CA-24EB-6325-596465D5107C}"/>
                    </a:ext>
                  </a:extLst>
                </p:cNvPr>
                <p:cNvSpPr>
                  <a:spLocks/>
                </p:cNvSpPr>
                <p:nvPr/>
              </p:nvSpPr>
              <p:spPr bwMode="auto">
                <a:xfrm>
                  <a:off x="503" y="2247"/>
                  <a:ext cx="95" cy="118"/>
                </a:xfrm>
                <a:custGeom>
                  <a:avLst/>
                  <a:gdLst>
                    <a:gd name="T0" fmla="*/ 8 w 280"/>
                    <a:gd name="T1" fmla="*/ 0 h 351"/>
                    <a:gd name="T2" fmla="*/ 9 w 280"/>
                    <a:gd name="T3" fmla="*/ 4 h 351"/>
                    <a:gd name="T4" fmla="*/ 6 w 280"/>
                    <a:gd name="T5" fmla="*/ 8 h 351"/>
                    <a:gd name="T6" fmla="*/ 4 w 280"/>
                    <a:gd name="T7" fmla="*/ 11 h 351"/>
                    <a:gd name="T8" fmla="*/ 0 w 280"/>
                    <a:gd name="T9" fmla="*/ 13 h 351"/>
                    <a:gd name="T10" fmla="*/ 4 w 280"/>
                    <a:gd name="T11" fmla="*/ 12 h 351"/>
                    <a:gd name="T12" fmla="*/ 6 w 280"/>
                    <a:gd name="T13" fmla="*/ 11 h 351"/>
                    <a:gd name="T14" fmla="*/ 7 w 280"/>
                    <a:gd name="T15" fmla="*/ 9 h 351"/>
                    <a:gd name="T16" fmla="*/ 11 w 280"/>
                    <a:gd name="T17" fmla="*/ 5 h 351"/>
                    <a:gd name="T18" fmla="*/ 9 w 280"/>
                    <a:gd name="T19" fmla="*/ 1 h 3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0" h="351">
                      <a:moveTo>
                        <a:pt x="211" y="0"/>
                      </a:moveTo>
                      <a:cubicBezTo>
                        <a:pt x="223" y="43"/>
                        <a:pt x="234" y="73"/>
                        <a:pt x="230" y="120"/>
                      </a:cubicBezTo>
                      <a:cubicBezTo>
                        <a:pt x="224" y="174"/>
                        <a:pt x="210" y="179"/>
                        <a:pt x="163" y="203"/>
                      </a:cubicBezTo>
                      <a:cubicBezTo>
                        <a:pt x="118" y="227"/>
                        <a:pt x="123" y="252"/>
                        <a:pt x="95" y="289"/>
                      </a:cubicBezTo>
                      <a:cubicBezTo>
                        <a:pt x="70" y="320"/>
                        <a:pt x="30" y="328"/>
                        <a:pt x="0" y="351"/>
                      </a:cubicBezTo>
                      <a:cubicBezTo>
                        <a:pt x="36" y="337"/>
                        <a:pt x="81" y="343"/>
                        <a:pt x="116" y="329"/>
                      </a:cubicBezTo>
                      <a:cubicBezTo>
                        <a:pt x="141" y="320"/>
                        <a:pt x="139" y="301"/>
                        <a:pt x="151" y="282"/>
                      </a:cubicBezTo>
                      <a:cubicBezTo>
                        <a:pt x="162" y="265"/>
                        <a:pt x="178" y="253"/>
                        <a:pt x="195" y="243"/>
                      </a:cubicBezTo>
                      <a:cubicBezTo>
                        <a:pt x="239" y="214"/>
                        <a:pt x="269" y="201"/>
                        <a:pt x="275" y="142"/>
                      </a:cubicBezTo>
                      <a:cubicBezTo>
                        <a:pt x="280" y="87"/>
                        <a:pt x="247" y="63"/>
                        <a:pt x="223" y="19"/>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26" name="Freeform 916">
                  <a:extLst>
                    <a:ext uri="{FF2B5EF4-FFF2-40B4-BE49-F238E27FC236}">
                      <a16:creationId xmlns:a16="http://schemas.microsoft.com/office/drawing/2014/main" id="{FB123518-2BD6-9A16-1E02-7F47CDF32FC0}"/>
                    </a:ext>
                  </a:extLst>
                </p:cNvPr>
                <p:cNvSpPr>
                  <a:spLocks/>
                </p:cNvSpPr>
                <p:nvPr/>
              </p:nvSpPr>
              <p:spPr bwMode="auto">
                <a:xfrm>
                  <a:off x="420" y="2748"/>
                  <a:ext cx="137" cy="126"/>
                </a:xfrm>
                <a:custGeom>
                  <a:avLst/>
                  <a:gdLst>
                    <a:gd name="T0" fmla="*/ 0 w 404"/>
                    <a:gd name="T1" fmla="*/ 0 h 372"/>
                    <a:gd name="T2" fmla="*/ 6 w 404"/>
                    <a:gd name="T3" fmla="*/ 2 h 372"/>
                    <a:gd name="T4" fmla="*/ 10 w 404"/>
                    <a:gd name="T5" fmla="*/ 6 h 372"/>
                    <a:gd name="T6" fmla="*/ 13 w 404"/>
                    <a:gd name="T7" fmla="*/ 6 h 372"/>
                    <a:gd name="T8" fmla="*/ 15 w 404"/>
                    <a:gd name="T9" fmla="*/ 7 h 372"/>
                    <a:gd name="T10" fmla="*/ 15 w 404"/>
                    <a:gd name="T11" fmla="*/ 10 h 372"/>
                    <a:gd name="T12" fmla="*/ 16 w 404"/>
                    <a:gd name="T13" fmla="*/ 14 h 372"/>
                    <a:gd name="T14" fmla="*/ 16 w 404"/>
                    <a:gd name="T15" fmla="*/ 15 h 372"/>
                    <a:gd name="T16" fmla="*/ 13 w 404"/>
                    <a:gd name="T17" fmla="*/ 9 h 372"/>
                    <a:gd name="T18" fmla="*/ 8 w 404"/>
                    <a:gd name="T19" fmla="*/ 8 h 372"/>
                    <a:gd name="T20" fmla="*/ 5 w 404"/>
                    <a:gd name="T21" fmla="*/ 5 h 372"/>
                    <a:gd name="T22" fmla="*/ 4 w 404"/>
                    <a:gd name="T23" fmla="*/ 3 h 372"/>
                    <a:gd name="T24" fmla="*/ 2 w 404"/>
                    <a:gd name="T25" fmla="*/ 1 h 3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4" h="372">
                      <a:moveTo>
                        <a:pt x="0" y="0"/>
                      </a:moveTo>
                      <a:cubicBezTo>
                        <a:pt x="44" y="35"/>
                        <a:pt x="102" y="22"/>
                        <a:pt x="146" y="53"/>
                      </a:cubicBezTo>
                      <a:cubicBezTo>
                        <a:pt x="197" y="90"/>
                        <a:pt x="189" y="153"/>
                        <a:pt x="253" y="169"/>
                      </a:cubicBezTo>
                      <a:cubicBezTo>
                        <a:pt x="284" y="178"/>
                        <a:pt x="293" y="176"/>
                        <a:pt x="321" y="169"/>
                      </a:cubicBezTo>
                      <a:cubicBezTo>
                        <a:pt x="340" y="165"/>
                        <a:pt x="362" y="162"/>
                        <a:pt x="378" y="180"/>
                      </a:cubicBezTo>
                      <a:cubicBezTo>
                        <a:pt x="396" y="201"/>
                        <a:pt x="389" y="228"/>
                        <a:pt x="388" y="252"/>
                      </a:cubicBezTo>
                      <a:cubicBezTo>
                        <a:pt x="388" y="284"/>
                        <a:pt x="399" y="313"/>
                        <a:pt x="401" y="344"/>
                      </a:cubicBezTo>
                      <a:cubicBezTo>
                        <a:pt x="402" y="356"/>
                        <a:pt x="404" y="362"/>
                        <a:pt x="400" y="372"/>
                      </a:cubicBezTo>
                      <a:cubicBezTo>
                        <a:pt x="361" y="343"/>
                        <a:pt x="379" y="271"/>
                        <a:pt x="338" y="242"/>
                      </a:cubicBezTo>
                      <a:cubicBezTo>
                        <a:pt x="308" y="221"/>
                        <a:pt x="254" y="223"/>
                        <a:pt x="218" y="220"/>
                      </a:cubicBezTo>
                      <a:cubicBezTo>
                        <a:pt x="164" y="217"/>
                        <a:pt x="148" y="181"/>
                        <a:pt x="130" y="132"/>
                      </a:cubicBezTo>
                      <a:cubicBezTo>
                        <a:pt x="122" y="111"/>
                        <a:pt x="113" y="87"/>
                        <a:pt x="95" y="72"/>
                      </a:cubicBezTo>
                      <a:cubicBezTo>
                        <a:pt x="78" y="59"/>
                        <a:pt x="38" y="61"/>
                        <a:pt x="41" y="34"/>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27" name="Freeform 917">
                  <a:extLst>
                    <a:ext uri="{FF2B5EF4-FFF2-40B4-BE49-F238E27FC236}">
                      <a16:creationId xmlns:a16="http://schemas.microsoft.com/office/drawing/2014/main" id="{0C3D8071-C101-4B72-3FD4-4CF84185F440}"/>
                    </a:ext>
                  </a:extLst>
                </p:cNvPr>
                <p:cNvSpPr>
                  <a:spLocks/>
                </p:cNvSpPr>
                <p:nvPr/>
              </p:nvSpPr>
              <p:spPr bwMode="auto">
                <a:xfrm>
                  <a:off x="604" y="2791"/>
                  <a:ext cx="81" cy="44"/>
                </a:xfrm>
                <a:custGeom>
                  <a:avLst/>
                  <a:gdLst>
                    <a:gd name="T0" fmla="*/ 0 w 239"/>
                    <a:gd name="T1" fmla="*/ 4 h 129"/>
                    <a:gd name="T2" fmla="*/ 0 w 239"/>
                    <a:gd name="T3" fmla="*/ 2 h 129"/>
                    <a:gd name="T4" fmla="*/ 1 w 239"/>
                    <a:gd name="T5" fmla="*/ 2 h 129"/>
                    <a:gd name="T6" fmla="*/ 4 w 239"/>
                    <a:gd name="T7" fmla="*/ 3 h 129"/>
                    <a:gd name="T8" fmla="*/ 9 w 239"/>
                    <a:gd name="T9" fmla="*/ 0 h 129"/>
                    <a:gd name="T10" fmla="*/ 8 w 239"/>
                    <a:gd name="T11" fmla="*/ 2 h 129"/>
                    <a:gd name="T12" fmla="*/ 7 w 239"/>
                    <a:gd name="T13" fmla="*/ 3 h 129"/>
                    <a:gd name="T14" fmla="*/ 7 w 239"/>
                    <a:gd name="T15" fmla="*/ 4 h 129"/>
                    <a:gd name="T16" fmla="*/ 2 w 239"/>
                    <a:gd name="T17" fmla="*/ 4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9" h="129">
                      <a:moveTo>
                        <a:pt x="2" y="90"/>
                      </a:moveTo>
                      <a:cubicBezTo>
                        <a:pt x="1" y="83"/>
                        <a:pt x="0" y="61"/>
                        <a:pt x="5" y="55"/>
                      </a:cubicBezTo>
                      <a:cubicBezTo>
                        <a:pt x="18" y="41"/>
                        <a:pt x="11" y="52"/>
                        <a:pt x="27" y="56"/>
                      </a:cubicBezTo>
                      <a:cubicBezTo>
                        <a:pt x="49" y="60"/>
                        <a:pt x="72" y="74"/>
                        <a:pt x="96" y="73"/>
                      </a:cubicBezTo>
                      <a:cubicBezTo>
                        <a:pt x="150" y="71"/>
                        <a:pt x="186" y="0"/>
                        <a:pt x="239" y="5"/>
                      </a:cubicBezTo>
                      <a:cubicBezTo>
                        <a:pt x="237" y="22"/>
                        <a:pt x="220" y="32"/>
                        <a:pt x="208" y="46"/>
                      </a:cubicBezTo>
                      <a:cubicBezTo>
                        <a:pt x="201" y="55"/>
                        <a:pt x="190" y="66"/>
                        <a:pt x="186" y="77"/>
                      </a:cubicBezTo>
                      <a:cubicBezTo>
                        <a:pt x="184" y="83"/>
                        <a:pt x="186" y="105"/>
                        <a:pt x="182" y="109"/>
                      </a:cubicBezTo>
                      <a:cubicBezTo>
                        <a:pt x="163" y="129"/>
                        <a:pt x="78" y="92"/>
                        <a:pt x="46" y="93"/>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28" name="Freeform 918">
                  <a:extLst>
                    <a:ext uri="{FF2B5EF4-FFF2-40B4-BE49-F238E27FC236}">
                      <a16:creationId xmlns:a16="http://schemas.microsoft.com/office/drawing/2014/main" id="{5B1063D7-8651-06AD-07EB-C2336E2F3535}"/>
                    </a:ext>
                  </a:extLst>
                </p:cNvPr>
                <p:cNvSpPr>
                  <a:spLocks/>
                </p:cNvSpPr>
                <p:nvPr/>
              </p:nvSpPr>
              <p:spPr bwMode="auto">
                <a:xfrm>
                  <a:off x="848" y="2723"/>
                  <a:ext cx="121" cy="114"/>
                </a:xfrm>
                <a:custGeom>
                  <a:avLst/>
                  <a:gdLst>
                    <a:gd name="T0" fmla="*/ 6 w 358"/>
                    <a:gd name="T1" fmla="*/ 8 h 336"/>
                    <a:gd name="T2" fmla="*/ 9 w 358"/>
                    <a:gd name="T3" fmla="*/ 10 h 336"/>
                    <a:gd name="T4" fmla="*/ 14 w 358"/>
                    <a:gd name="T5" fmla="*/ 12 h 336"/>
                    <a:gd name="T6" fmla="*/ 12 w 358"/>
                    <a:gd name="T7" fmla="*/ 12 h 336"/>
                    <a:gd name="T8" fmla="*/ 9 w 358"/>
                    <a:gd name="T9" fmla="*/ 13 h 336"/>
                    <a:gd name="T10" fmla="*/ 6 w 358"/>
                    <a:gd name="T11" fmla="*/ 9 h 336"/>
                    <a:gd name="T12" fmla="*/ 0 w 358"/>
                    <a:gd name="T13" fmla="*/ 0 h 336"/>
                    <a:gd name="T14" fmla="*/ 3 w 358"/>
                    <a:gd name="T15" fmla="*/ 3 h 336"/>
                    <a:gd name="T16" fmla="*/ 4 w 358"/>
                    <a:gd name="T17" fmla="*/ 5 h 336"/>
                    <a:gd name="T18" fmla="*/ 6 w 358"/>
                    <a:gd name="T19" fmla="*/ 7 h 3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8" h="336">
                      <a:moveTo>
                        <a:pt x="146" y="196"/>
                      </a:moveTo>
                      <a:cubicBezTo>
                        <a:pt x="177" y="199"/>
                        <a:pt x="214" y="243"/>
                        <a:pt x="244" y="255"/>
                      </a:cubicBezTo>
                      <a:cubicBezTo>
                        <a:pt x="273" y="267"/>
                        <a:pt x="340" y="278"/>
                        <a:pt x="358" y="300"/>
                      </a:cubicBezTo>
                      <a:cubicBezTo>
                        <a:pt x="345" y="319"/>
                        <a:pt x="325" y="308"/>
                        <a:pt x="307" y="312"/>
                      </a:cubicBezTo>
                      <a:cubicBezTo>
                        <a:pt x="285" y="317"/>
                        <a:pt x="270" y="336"/>
                        <a:pt x="247" y="335"/>
                      </a:cubicBezTo>
                      <a:cubicBezTo>
                        <a:pt x="205" y="332"/>
                        <a:pt x="184" y="262"/>
                        <a:pt x="154" y="235"/>
                      </a:cubicBezTo>
                      <a:cubicBezTo>
                        <a:pt x="89" y="173"/>
                        <a:pt x="79" y="52"/>
                        <a:pt x="0" y="7"/>
                      </a:cubicBezTo>
                      <a:cubicBezTo>
                        <a:pt x="49" y="0"/>
                        <a:pt x="48" y="54"/>
                        <a:pt x="69" y="82"/>
                      </a:cubicBezTo>
                      <a:cubicBezTo>
                        <a:pt x="80" y="98"/>
                        <a:pt x="99" y="107"/>
                        <a:pt x="112" y="123"/>
                      </a:cubicBezTo>
                      <a:cubicBezTo>
                        <a:pt x="126" y="142"/>
                        <a:pt x="136" y="168"/>
                        <a:pt x="146" y="189"/>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29" name="Freeform 919">
                  <a:extLst>
                    <a:ext uri="{FF2B5EF4-FFF2-40B4-BE49-F238E27FC236}">
                      <a16:creationId xmlns:a16="http://schemas.microsoft.com/office/drawing/2014/main" id="{0E306630-D875-6E1D-3201-B323D28EE505}"/>
                    </a:ext>
                  </a:extLst>
                </p:cNvPr>
                <p:cNvSpPr>
                  <a:spLocks/>
                </p:cNvSpPr>
                <p:nvPr/>
              </p:nvSpPr>
              <p:spPr bwMode="auto">
                <a:xfrm>
                  <a:off x="517" y="3130"/>
                  <a:ext cx="97" cy="67"/>
                </a:xfrm>
                <a:custGeom>
                  <a:avLst/>
                  <a:gdLst>
                    <a:gd name="T0" fmla="*/ 0 w 284"/>
                    <a:gd name="T1" fmla="*/ 0 h 196"/>
                    <a:gd name="T2" fmla="*/ 8 w 284"/>
                    <a:gd name="T3" fmla="*/ 1 h 196"/>
                    <a:gd name="T4" fmla="*/ 11 w 284"/>
                    <a:gd name="T5" fmla="*/ 8 h 196"/>
                    <a:gd name="T6" fmla="*/ 9 w 284"/>
                    <a:gd name="T7" fmla="*/ 5 h 196"/>
                    <a:gd name="T8" fmla="*/ 8 w 284"/>
                    <a:gd name="T9" fmla="*/ 3 h 196"/>
                    <a:gd name="T10" fmla="*/ 3 w 284"/>
                    <a:gd name="T11" fmla="*/ 0 h 1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4" h="196">
                      <a:moveTo>
                        <a:pt x="0" y="0"/>
                      </a:moveTo>
                      <a:cubicBezTo>
                        <a:pt x="72" y="0"/>
                        <a:pt x="126" y="14"/>
                        <a:pt x="192" y="39"/>
                      </a:cubicBezTo>
                      <a:cubicBezTo>
                        <a:pt x="265" y="67"/>
                        <a:pt x="269" y="126"/>
                        <a:pt x="284" y="196"/>
                      </a:cubicBezTo>
                      <a:cubicBezTo>
                        <a:pt x="262" y="185"/>
                        <a:pt x="241" y="154"/>
                        <a:pt x="228" y="133"/>
                      </a:cubicBezTo>
                      <a:cubicBezTo>
                        <a:pt x="213" y="110"/>
                        <a:pt x="217" y="86"/>
                        <a:pt x="205" y="63"/>
                      </a:cubicBezTo>
                      <a:cubicBezTo>
                        <a:pt x="180" y="14"/>
                        <a:pt x="106" y="32"/>
                        <a:pt x="63" y="10"/>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30" name="Freeform 920">
                  <a:extLst>
                    <a:ext uri="{FF2B5EF4-FFF2-40B4-BE49-F238E27FC236}">
                      <a16:creationId xmlns:a16="http://schemas.microsoft.com/office/drawing/2014/main" id="{B4DFBC1E-893C-A2ED-4DD8-B8FDA7E9041F}"/>
                    </a:ext>
                  </a:extLst>
                </p:cNvPr>
                <p:cNvSpPr>
                  <a:spLocks/>
                </p:cNvSpPr>
                <p:nvPr/>
              </p:nvSpPr>
              <p:spPr bwMode="auto">
                <a:xfrm>
                  <a:off x="1698" y="2691"/>
                  <a:ext cx="89" cy="61"/>
                </a:xfrm>
                <a:custGeom>
                  <a:avLst/>
                  <a:gdLst>
                    <a:gd name="T0" fmla="*/ 10 w 263"/>
                    <a:gd name="T1" fmla="*/ 0 h 179"/>
                    <a:gd name="T2" fmla="*/ 5 w 263"/>
                    <a:gd name="T3" fmla="*/ 4 h 179"/>
                    <a:gd name="T4" fmla="*/ 2 w 263"/>
                    <a:gd name="T5" fmla="*/ 5 h 179"/>
                    <a:gd name="T6" fmla="*/ 0 w 263"/>
                    <a:gd name="T7" fmla="*/ 7 h 179"/>
                    <a:gd name="T8" fmla="*/ 3 w 263"/>
                    <a:gd name="T9" fmla="*/ 6 h 179"/>
                    <a:gd name="T10" fmla="*/ 6 w 263"/>
                    <a:gd name="T11" fmla="*/ 6 h 179"/>
                    <a:gd name="T12" fmla="*/ 10 w 263"/>
                    <a:gd name="T13" fmla="*/ 1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 h="179">
                      <a:moveTo>
                        <a:pt x="253" y="0"/>
                      </a:moveTo>
                      <a:cubicBezTo>
                        <a:pt x="220" y="38"/>
                        <a:pt x="192" y="89"/>
                        <a:pt x="142" y="111"/>
                      </a:cubicBezTo>
                      <a:cubicBezTo>
                        <a:pt x="116" y="122"/>
                        <a:pt x="87" y="121"/>
                        <a:pt x="60" y="130"/>
                      </a:cubicBezTo>
                      <a:cubicBezTo>
                        <a:pt x="32" y="141"/>
                        <a:pt x="21" y="163"/>
                        <a:pt x="0" y="179"/>
                      </a:cubicBezTo>
                      <a:cubicBezTo>
                        <a:pt x="21" y="162"/>
                        <a:pt x="53" y="152"/>
                        <a:pt x="79" y="148"/>
                      </a:cubicBezTo>
                      <a:cubicBezTo>
                        <a:pt x="110" y="143"/>
                        <a:pt x="133" y="161"/>
                        <a:pt x="161" y="157"/>
                      </a:cubicBezTo>
                      <a:cubicBezTo>
                        <a:pt x="216" y="150"/>
                        <a:pt x="239" y="60"/>
                        <a:pt x="263" y="19"/>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31" name="Freeform 921">
                  <a:extLst>
                    <a:ext uri="{FF2B5EF4-FFF2-40B4-BE49-F238E27FC236}">
                      <a16:creationId xmlns:a16="http://schemas.microsoft.com/office/drawing/2014/main" id="{F01F1E65-3F0D-959D-6615-E84850DEBBBC}"/>
                    </a:ext>
                  </a:extLst>
                </p:cNvPr>
                <p:cNvSpPr>
                  <a:spLocks/>
                </p:cNvSpPr>
                <p:nvPr/>
              </p:nvSpPr>
              <p:spPr bwMode="auto">
                <a:xfrm>
                  <a:off x="2007" y="2636"/>
                  <a:ext cx="68" cy="81"/>
                </a:xfrm>
                <a:custGeom>
                  <a:avLst/>
                  <a:gdLst>
                    <a:gd name="T0" fmla="*/ 6 w 201"/>
                    <a:gd name="T1" fmla="*/ 0 h 239"/>
                    <a:gd name="T2" fmla="*/ 4 w 201"/>
                    <a:gd name="T3" fmla="*/ 5 h 239"/>
                    <a:gd name="T4" fmla="*/ 0 w 201"/>
                    <a:gd name="T5" fmla="*/ 6 h 239"/>
                    <a:gd name="T6" fmla="*/ 7 w 201"/>
                    <a:gd name="T7" fmla="*/ 1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 h="239">
                      <a:moveTo>
                        <a:pt x="163" y="0"/>
                      </a:moveTo>
                      <a:cubicBezTo>
                        <a:pt x="151" y="41"/>
                        <a:pt x="142" y="81"/>
                        <a:pt x="115" y="117"/>
                      </a:cubicBezTo>
                      <a:cubicBezTo>
                        <a:pt x="93" y="147"/>
                        <a:pt x="35" y="188"/>
                        <a:pt x="0" y="155"/>
                      </a:cubicBezTo>
                      <a:cubicBezTo>
                        <a:pt x="83" y="239"/>
                        <a:pt x="201" y="111"/>
                        <a:pt x="173" y="19"/>
                      </a:cubicBezTo>
                    </a:path>
                  </a:pathLst>
                </a:custGeom>
                <a:solidFill>
                  <a:srgbClr val="FEF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32" name="Freeform 922">
                  <a:extLst>
                    <a:ext uri="{FF2B5EF4-FFF2-40B4-BE49-F238E27FC236}">
                      <a16:creationId xmlns:a16="http://schemas.microsoft.com/office/drawing/2014/main" id="{CC316589-836E-F0AC-6138-0893DF0D81F9}"/>
                    </a:ext>
                  </a:extLst>
                </p:cNvPr>
                <p:cNvSpPr>
                  <a:spLocks/>
                </p:cNvSpPr>
                <p:nvPr/>
              </p:nvSpPr>
              <p:spPr bwMode="auto">
                <a:xfrm>
                  <a:off x="1907" y="2339"/>
                  <a:ext cx="64" cy="113"/>
                </a:xfrm>
                <a:custGeom>
                  <a:avLst/>
                  <a:gdLst>
                    <a:gd name="T0" fmla="*/ 7 w 187"/>
                    <a:gd name="T1" fmla="*/ 1 h 334"/>
                    <a:gd name="T2" fmla="*/ 2 w 187"/>
                    <a:gd name="T3" fmla="*/ 4 h 334"/>
                    <a:gd name="T4" fmla="*/ 0 w 187"/>
                    <a:gd name="T5" fmla="*/ 10 h 334"/>
                    <a:gd name="T6" fmla="*/ 1 w 187"/>
                    <a:gd name="T7" fmla="*/ 13 h 334"/>
                    <a:gd name="T8" fmla="*/ 4 w 187"/>
                    <a:gd name="T9" fmla="*/ 12 h 334"/>
                    <a:gd name="T10" fmla="*/ 6 w 187"/>
                    <a:gd name="T11" fmla="*/ 9 h 334"/>
                    <a:gd name="T12" fmla="*/ 6 w 187"/>
                    <a:gd name="T13" fmla="*/ 6 h 334"/>
                    <a:gd name="T14" fmla="*/ 6 w 187"/>
                    <a:gd name="T15" fmla="*/ 3 h 334"/>
                    <a:gd name="T16" fmla="*/ 8 w 187"/>
                    <a:gd name="T17" fmla="*/ 0 h 3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7" h="334">
                      <a:moveTo>
                        <a:pt x="168" y="15"/>
                      </a:moveTo>
                      <a:cubicBezTo>
                        <a:pt x="132" y="0"/>
                        <a:pt x="67" y="87"/>
                        <a:pt x="52" y="116"/>
                      </a:cubicBezTo>
                      <a:cubicBezTo>
                        <a:pt x="29" y="158"/>
                        <a:pt x="9" y="222"/>
                        <a:pt x="4" y="270"/>
                      </a:cubicBezTo>
                      <a:cubicBezTo>
                        <a:pt x="1" y="303"/>
                        <a:pt x="0" y="326"/>
                        <a:pt x="32" y="330"/>
                      </a:cubicBezTo>
                      <a:cubicBezTo>
                        <a:pt x="60" y="334"/>
                        <a:pt x="82" y="318"/>
                        <a:pt x="102" y="300"/>
                      </a:cubicBezTo>
                      <a:cubicBezTo>
                        <a:pt x="116" y="287"/>
                        <a:pt x="145" y="260"/>
                        <a:pt x="151" y="241"/>
                      </a:cubicBezTo>
                      <a:cubicBezTo>
                        <a:pt x="158" y="222"/>
                        <a:pt x="146" y="192"/>
                        <a:pt x="146" y="169"/>
                      </a:cubicBezTo>
                      <a:cubicBezTo>
                        <a:pt x="145" y="142"/>
                        <a:pt x="145" y="109"/>
                        <a:pt x="149" y="81"/>
                      </a:cubicBezTo>
                      <a:cubicBezTo>
                        <a:pt x="153" y="52"/>
                        <a:pt x="171" y="28"/>
                        <a:pt x="187" y="2"/>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33" name="Freeform 923">
                  <a:extLst>
                    <a:ext uri="{FF2B5EF4-FFF2-40B4-BE49-F238E27FC236}">
                      <a16:creationId xmlns:a16="http://schemas.microsoft.com/office/drawing/2014/main" id="{8E92A22A-B72F-2DF4-0607-B93DD255DA8C}"/>
                    </a:ext>
                  </a:extLst>
                </p:cNvPr>
                <p:cNvSpPr>
                  <a:spLocks/>
                </p:cNvSpPr>
                <p:nvPr/>
              </p:nvSpPr>
              <p:spPr bwMode="auto">
                <a:xfrm>
                  <a:off x="1914" y="2861"/>
                  <a:ext cx="106" cy="45"/>
                </a:xfrm>
                <a:custGeom>
                  <a:avLst/>
                  <a:gdLst>
                    <a:gd name="T0" fmla="*/ 9 w 313"/>
                    <a:gd name="T1" fmla="*/ 0 h 135"/>
                    <a:gd name="T2" fmla="*/ 5 w 313"/>
                    <a:gd name="T3" fmla="*/ 2 h 135"/>
                    <a:gd name="T4" fmla="*/ 0 w 313"/>
                    <a:gd name="T5" fmla="*/ 4 h 135"/>
                    <a:gd name="T6" fmla="*/ 6 w 313"/>
                    <a:gd name="T7" fmla="*/ 4 h 135"/>
                    <a:gd name="T8" fmla="*/ 12 w 313"/>
                    <a:gd name="T9" fmla="*/ 1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3" h="135">
                      <a:moveTo>
                        <a:pt x="239" y="0"/>
                      </a:moveTo>
                      <a:cubicBezTo>
                        <a:pt x="209" y="22"/>
                        <a:pt x="159" y="32"/>
                        <a:pt x="123" y="42"/>
                      </a:cubicBezTo>
                      <a:cubicBezTo>
                        <a:pt x="79" y="56"/>
                        <a:pt x="43" y="84"/>
                        <a:pt x="0" y="102"/>
                      </a:cubicBezTo>
                      <a:cubicBezTo>
                        <a:pt x="2" y="135"/>
                        <a:pt x="125" y="102"/>
                        <a:pt x="149" y="97"/>
                      </a:cubicBezTo>
                      <a:cubicBezTo>
                        <a:pt x="201" y="85"/>
                        <a:pt x="276" y="58"/>
                        <a:pt x="313" y="17"/>
                      </a:cubicBezTo>
                    </a:path>
                  </a:pathLst>
                </a:custGeom>
                <a:solidFill>
                  <a:srgbClr val="CCA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34" name="Freeform 924">
                  <a:extLst>
                    <a:ext uri="{FF2B5EF4-FFF2-40B4-BE49-F238E27FC236}">
                      <a16:creationId xmlns:a16="http://schemas.microsoft.com/office/drawing/2014/main" id="{D7F3553C-310C-09EF-F539-C155626DFC98}"/>
                    </a:ext>
                  </a:extLst>
                </p:cNvPr>
                <p:cNvSpPr>
                  <a:spLocks/>
                </p:cNvSpPr>
                <p:nvPr/>
              </p:nvSpPr>
              <p:spPr bwMode="auto">
                <a:xfrm>
                  <a:off x="1368" y="2525"/>
                  <a:ext cx="110" cy="49"/>
                </a:xfrm>
                <a:custGeom>
                  <a:avLst/>
                  <a:gdLst>
                    <a:gd name="T0" fmla="*/ 0 w 328"/>
                    <a:gd name="T1" fmla="*/ 4 h 146"/>
                    <a:gd name="T2" fmla="*/ 6 w 328"/>
                    <a:gd name="T3" fmla="*/ 5 h 146"/>
                    <a:gd name="T4" fmla="*/ 9 w 328"/>
                    <a:gd name="T5" fmla="*/ 2 h 146"/>
                    <a:gd name="T6" fmla="*/ 12 w 328"/>
                    <a:gd name="T7" fmla="*/ 0 h 146"/>
                    <a:gd name="T8" fmla="*/ 8 w 328"/>
                    <a:gd name="T9" fmla="*/ 1 h 146"/>
                    <a:gd name="T10" fmla="*/ 4 w 328"/>
                    <a:gd name="T11" fmla="*/ 2 h 146"/>
                    <a:gd name="T12" fmla="*/ 5 w 328"/>
                    <a:gd name="T13" fmla="*/ 2 h 146"/>
                    <a:gd name="T14" fmla="*/ 2 w 328"/>
                    <a:gd name="T15" fmla="*/ 4 h 1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8" h="146">
                      <a:moveTo>
                        <a:pt x="0" y="101"/>
                      </a:moveTo>
                      <a:cubicBezTo>
                        <a:pt x="48" y="112"/>
                        <a:pt x="109" y="123"/>
                        <a:pt x="151" y="146"/>
                      </a:cubicBezTo>
                      <a:cubicBezTo>
                        <a:pt x="164" y="115"/>
                        <a:pt x="205" y="78"/>
                        <a:pt x="236" y="61"/>
                      </a:cubicBezTo>
                      <a:cubicBezTo>
                        <a:pt x="267" y="44"/>
                        <a:pt x="316" y="37"/>
                        <a:pt x="328" y="0"/>
                      </a:cubicBezTo>
                      <a:cubicBezTo>
                        <a:pt x="294" y="15"/>
                        <a:pt x="262" y="30"/>
                        <a:pt x="224" y="37"/>
                      </a:cubicBezTo>
                      <a:cubicBezTo>
                        <a:pt x="187" y="44"/>
                        <a:pt x="146" y="37"/>
                        <a:pt x="109" y="44"/>
                      </a:cubicBezTo>
                      <a:cubicBezTo>
                        <a:pt x="124" y="42"/>
                        <a:pt x="134" y="49"/>
                        <a:pt x="144" y="54"/>
                      </a:cubicBezTo>
                      <a:cubicBezTo>
                        <a:pt x="128" y="83"/>
                        <a:pt x="89" y="94"/>
                        <a:pt x="59" y="96"/>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35" name="Freeform 925">
                  <a:extLst>
                    <a:ext uri="{FF2B5EF4-FFF2-40B4-BE49-F238E27FC236}">
                      <a16:creationId xmlns:a16="http://schemas.microsoft.com/office/drawing/2014/main" id="{EE507410-9EAE-A11A-C400-7754C397C117}"/>
                    </a:ext>
                  </a:extLst>
                </p:cNvPr>
                <p:cNvSpPr>
                  <a:spLocks/>
                </p:cNvSpPr>
                <p:nvPr/>
              </p:nvSpPr>
              <p:spPr bwMode="auto">
                <a:xfrm>
                  <a:off x="1465" y="2587"/>
                  <a:ext cx="70" cy="40"/>
                </a:xfrm>
                <a:custGeom>
                  <a:avLst/>
                  <a:gdLst>
                    <a:gd name="T0" fmla="*/ 2 w 209"/>
                    <a:gd name="T1" fmla="*/ 0 h 118"/>
                    <a:gd name="T2" fmla="*/ 4 w 209"/>
                    <a:gd name="T3" fmla="*/ 0 h 118"/>
                    <a:gd name="T4" fmla="*/ 0 60000 65536"/>
                    <a:gd name="T5" fmla="*/ 0 60000 65536"/>
                  </a:gdLst>
                  <a:ahLst/>
                  <a:cxnLst>
                    <a:cxn ang="T4">
                      <a:pos x="T0" y="T1"/>
                    </a:cxn>
                    <a:cxn ang="T5">
                      <a:pos x="T2" y="T3"/>
                    </a:cxn>
                  </a:cxnLst>
                  <a:rect l="0" t="0" r="r" b="b"/>
                  <a:pathLst>
                    <a:path w="209" h="118">
                      <a:moveTo>
                        <a:pt x="55" y="0"/>
                      </a:moveTo>
                      <a:cubicBezTo>
                        <a:pt x="0" y="22"/>
                        <a:pt x="209" y="118"/>
                        <a:pt x="109" y="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36" name="Freeform 926">
                  <a:extLst>
                    <a:ext uri="{FF2B5EF4-FFF2-40B4-BE49-F238E27FC236}">
                      <a16:creationId xmlns:a16="http://schemas.microsoft.com/office/drawing/2014/main" id="{8315BE90-B9EA-8DB1-3B5F-C6A70CE9BA01}"/>
                    </a:ext>
                  </a:extLst>
                </p:cNvPr>
                <p:cNvSpPr>
                  <a:spLocks/>
                </p:cNvSpPr>
                <p:nvPr/>
              </p:nvSpPr>
              <p:spPr bwMode="auto">
                <a:xfrm>
                  <a:off x="1395" y="2725"/>
                  <a:ext cx="58" cy="39"/>
                </a:xfrm>
                <a:custGeom>
                  <a:avLst/>
                  <a:gdLst>
                    <a:gd name="T0" fmla="*/ 6 w 171"/>
                    <a:gd name="T1" fmla="*/ 0 h 113"/>
                    <a:gd name="T2" fmla="*/ 0 w 171"/>
                    <a:gd name="T3" fmla="*/ 4 h 113"/>
                    <a:gd name="T4" fmla="*/ 3 w 171"/>
                    <a:gd name="T5" fmla="*/ 4 h 113"/>
                    <a:gd name="T6" fmla="*/ 7 w 171"/>
                    <a:gd name="T7" fmla="*/ 1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 h="113">
                      <a:moveTo>
                        <a:pt x="146" y="4"/>
                      </a:moveTo>
                      <a:cubicBezTo>
                        <a:pt x="91" y="0"/>
                        <a:pt x="34" y="66"/>
                        <a:pt x="0" y="102"/>
                      </a:cubicBezTo>
                      <a:cubicBezTo>
                        <a:pt x="27" y="109"/>
                        <a:pt x="59" y="108"/>
                        <a:pt x="86" y="113"/>
                      </a:cubicBezTo>
                      <a:cubicBezTo>
                        <a:pt x="67" y="64"/>
                        <a:pt x="127" y="33"/>
                        <a:pt x="171" y="38"/>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37" name="Freeform 927">
                  <a:extLst>
                    <a:ext uri="{FF2B5EF4-FFF2-40B4-BE49-F238E27FC236}">
                      <a16:creationId xmlns:a16="http://schemas.microsoft.com/office/drawing/2014/main" id="{BD06C018-28AF-C7C9-8139-7D27499A848C}"/>
                    </a:ext>
                  </a:extLst>
                </p:cNvPr>
                <p:cNvSpPr>
                  <a:spLocks/>
                </p:cNvSpPr>
                <p:nvPr/>
              </p:nvSpPr>
              <p:spPr bwMode="auto">
                <a:xfrm>
                  <a:off x="1077" y="2539"/>
                  <a:ext cx="33" cy="25"/>
                </a:xfrm>
                <a:custGeom>
                  <a:avLst/>
                  <a:gdLst>
                    <a:gd name="T0" fmla="*/ 0 w 98"/>
                    <a:gd name="T1" fmla="*/ 0 h 74"/>
                    <a:gd name="T2" fmla="*/ 0 w 98"/>
                    <a:gd name="T3" fmla="*/ 3 h 74"/>
                    <a:gd name="T4" fmla="*/ 4 w 98"/>
                    <a:gd name="T5" fmla="*/ 3 h 74"/>
                    <a:gd name="T6" fmla="*/ 3 w 98"/>
                    <a:gd name="T7" fmla="*/ 0 h 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 h="74">
                      <a:moveTo>
                        <a:pt x="0" y="0"/>
                      </a:moveTo>
                      <a:cubicBezTo>
                        <a:pt x="7" y="22"/>
                        <a:pt x="5" y="49"/>
                        <a:pt x="4" y="74"/>
                      </a:cubicBezTo>
                      <a:cubicBezTo>
                        <a:pt x="27" y="43"/>
                        <a:pt x="70" y="57"/>
                        <a:pt x="98" y="74"/>
                      </a:cubicBezTo>
                      <a:cubicBezTo>
                        <a:pt x="88" y="54"/>
                        <a:pt x="79" y="31"/>
                        <a:pt x="80" y="8"/>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38" name="Freeform 928">
                  <a:extLst>
                    <a:ext uri="{FF2B5EF4-FFF2-40B4-BE49-F238E27FC236}">
                      <a16:creationId xmlns:a16="http://schemas.microsoft.com/office/drawing/2014/main" id="{74972D7B-DEF5-9ADF-AF2F-BF94F80C3E6A}"/>
                    </a:ext>
                  </a:extLst>
                </p:cNvPr>
                <p:cNvSpPr>
                  <a:spLocks/>
                </p:cNvSpPr>
                <p:nvPr/>
              </p:nvSpPr>
              <p:spPr bwMode="auto">
                <a:xfrm>
                  <a:off x="727" y="2149"/>
                  <a:ext cx="35" cy="65"/>
                </a:xfrm>
                <a:custGeom>
                  <a:avLst/>
                  <a:gdLst>
                    <a:gd name="T0" fmla="*/ 4 w 106"/>
                    <a:gd name="T1" fmla="*/ 0 h 192"/>
                    <a:gd name="T2" fmla="*/ 0 w 106"/>
                    <a:gd name="T3" fmla="*/ 7 h 192"/>
                    <a:gd name="T4" fmla="*/ 1 w 106"/>
                    <a:gd name="T5" fmla="*/ 4 h 192"/>
                    <a:gd name="T6" fmla="*/ 3 w 106"/>
                    <a:gd name="T7" fmla="*/ 0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 h="192">
                      <a:moveTo>
                        <a:pt x="106" y="0"/>
                      </a:moveTo>
                      <a:cubicBezTo>
                        <a:pt x="77" y="66"/>
                        <a:pt x="100" y="188"/>
                        <a:pt x="0" y="192"/>
                      </a:cubicBezTo>
                      <a:cubicBezTo>
                        <a:pt x="28" y="167"/>
                        <a:pt x="28" y="139"/>
                        <a:pt x="39" y="105"/>
                      </a:cubicBezTo>
                      <a:cubicBezTo>
                        <a:pt x="51" y="69"/>
                        <a:pt x="88" y="40"/>
                        <a:pt x="93" y="4"/>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39" name="Freeform 929">
                  <a:extLst>
                    <a:ext uri="{FF2B5EF4-FFF2-40B4-BE49-F238E27FC236}">
                      <a16:creationId xmlns:a16="http://schemas.microsoft.com/office/drawing/2014/main" id="{17CDA52A-272C-4F94-7815-9A13E7439C71}"/>
                    </a:ext>
                  </a:extLst>
                </p:cNvPr>
                <p:cNvSpPr>
                  <a:spLocks/>
                </p:cNvSpPr>
                <p:nvPr/>
              </p:nvSpPr>
              <p:spPr bwMode="auto">
                <a:xfrm>
                  <a:off x="764" y="1993"/>
                  <a:ext cx="31" cy="42"/>
                </a:xfrm>
                <a:custGeom>
                  <a:avLst/>
                  <a:gdLst>
                    <a:gd name="T0" fmla="*/ 0 w 91"/>
                    <a:gd name="T1" fmla="*/ 0 h 123"/>
                    <a:gd name="T2" fmla="*/ 4 w 91"/>
                    <a:gd name="T3" fmla="*/ 3 h 123"/>
                    <a:gd name="T4" fmla="*/ 1 w 91"/>
                    <a:gd name="T5" fmla="*/ 5 h 123"/>
                    <a:gd name="T6" fmla="*/ 0 w 91"/>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 h="123">
                      <a:moveTo>
                        <a:pt x="0" y="0"/>
                      </a:moveTo>
                      <a:cubicBezTo>
                        <a:pt x="32" y="27"/>
                        <a:pt x="65" y="39"/>
                        <a:pt x="91" y="80"/>
                      </a:cubicBezTo>
                      <a:cubicBezTo>
                        <a:pt x="68" y="93"/>
                        <a:pt x="47" y="107"/>
                        <a:pt x="26" y="123"/>
                      </a:cubicBezTo>
                      <a:cubicBezTo>
                        <a:pt x="73" y="99"/>
                        <a:pt x="11" y="37"/>
                        <a:pt x="8" y="12"/>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40" name="Freeform 930">
                  <a:extLst>
                    <a:ext uri="{FF2B5EF4-FFF2-40B4-BE49-F238E27FC236}">
                      <a16:creationId xmlns:a16="http://schemas.microsoft.com/office/drawing/2014/main" id="{90E01335-B20C-9568-10D5-818D56311C11}"/>
                    </a:ext>
                  </a:extLst>
                </p:cNvPr>
                <p:cNvSpPr>
                  <a:spLocks/>
                </p:cNvSpPr>
                <p:nvPr/>
              </p:nvSpPr>
              <p:spPr bwMode="auto">
                <a:xfrm>
                  <a:off x="940" y="1782"/>
                  <a:ext cx="149" cy="27"/>
                </a:xfrm>
                <a:custGeom>
                  <a:avLst/>
                  <a:gdLst>
                    <a:gd name="T0" fmla="*/ 2 w 441"/>
                    <a:gd name="T1" fmla="*/ 2 h 80"/>
                    <a:gd name="T2" fmla="*/ 17 w 441"/>
                    <a:gd name="T3" fmla="*/ 2 h 80"/>
                    <a:gd name="T4" fmla="*/ 9 w 441"/>
                    <a:gd name="T5" fmla="*/ 2 h 80"/>
                    <a:gd name="T6" fmla="*/ 0 w 441"/>
                    <a:gd name="T7" fmla="*/ 3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1" h="80">
                      <a:moveTo>
                        <a:pt x="46" y="59"/>
                      </a:moveTo>
                      <a:cubicBezTo>
                        <a:pt x="178" y="28"/>
                        <a:pt x="311" y="0"/>
                        <a:pt x="441" y="55"/>
                      </a:cubicBezTo>
                      <a:cubicBezTo>
                        <a:pt x="372" y="54"/>
                        <a:pt x="305" y="59"/>
                        <a:pt x="236" y="59"/>
                      </a:cubicBezTo>
                      <a:cubicBezTo>
                        <a:pt x="158" y="59"/>
                        <a:pt x="72" y="50"/>
                        <a:pt x="0" y="8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41" name="Freeform 931">
                  <a:extLst>
                    <a:ext uri="{FF2B5EF4-FFF2-40B4-BE49-F238E27FC236}">
                      <a16:creationId xmlns:a16="http://schemas.microsoft.com/office/drawing/2014/main" id="{1757A045-FEBB-C081-8133-720AD243D633}"/>
                    </a:ext>
                  </a:extLst>
                </p:cNvPr>
                <p:cNvSpPr>
                  <a:spLocks/>
                </p:cNvSpPr>
                <p:nvPr/>
              </p:nvSpPr>
              <p:spPr bwMode="auto">
                <a:xfrm>
                  <a:off x="1589" y="1881"/>
                  <a:ext cx="38" cy="39"/>
                </a:xfrm>
                <a:custGeom>
                  <a:avLst/>
                  <a:gdLst>
                    <a:gd name="T0" fmla="*/ 2 w 112"/>
                    <a:gd name="T1" fmla="*/ 0 h 116"/>
                    <a:gd name="T2" fmla="*/ 0 w 112"/>
                    <a:gd name="T3" fmla="*/ 2 h 116"/>
                    <a:gd name="T4" fmla="*/ 4 w 112"/>
                    <a:gd name="T5" fmla="*/ 4 h 116"/>
                    <a:gd name="T6" fmla="*/ 4 w 112"/>
                    <a:gd name="T7" fmla="*/ 0 h 1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 h="116">
                      <a:moveTo>
                        <a:pt x="45" y="0"/>
                      </a:moveTo>
                      <a:cubicBezTo>
                        <a:pt x="27" y="11"/>
                        <a:pt x="6" y="42"/>
                        <a:pt x="0" y="63"/>
                      </a:cubicBezTo>
                      <a:cubicBezTo>
                        <a:pt x="39" y="72"/>
                        <a:pt x="73" y="75"/>
                        <a:pt x="96" y="116"/>
                      </a:cubicBezTo>
                      <a:cubicBezTo>
                        <a:pt x="110" y="74"/>
                        <a:pt x="112" y="47"/>
                        <a:pt x="100" y="4"/>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42" name="Freeform 932">
                  <a:extLst>
                    <a:ext uri="{FF2B5EF4-FFF2-40B4-BE49-F238E27FC236}">
                      <a16:creationId xmlns:a16="http://schemas.microsoft.com/office/drawing/2014/main" id="{08DB8585-26EA-82D7-3DAB-3D27B8A8A11A}"/>
                    </a:ext>
                  </a:extLst>
                </p:cNvPr>
                <p:cNvSpPr>
                  <a:spLocks/>
                </p:cNvSpPr>
                <p:nvPr/>
              </p:nvSpPr>
              <p:spPr bwMode="auto">
                <a:xfrm>
                  <a:off x="1919" y="2241"/>
                  <a:ext cx="45" cy="80"/>
                </a:xfrm>
                <a:custGeom>
                  <a:avLst/>
                  <a:gdLst>
                    <a:gd name="T0" fmla="*/ 3 w 131"/>
                    <a:gd name="T1" fmla="*/ 0 h 236"/>
                    <a:gd name="T2" fmla="*/ 4 w 131"/>
                    <a:gd name="T3" fmla="*/ 6 h 236"/>
                    <a:gd name="T4" fmla="*/ 0 w 131"/>
                    <a:gd name="T5" fmla="*/ 9 h 236"/>
                    <a:gd name="T6" fmla="*/ 3 w 131"/>
                    <a:gd name="T7" fmla="*/ 4 h 236"/>
                    <a:gd name="T8" fmla="*/ 3 w 131"/>
                    <a:gd name="T9" fmla="*/ 0 h 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236">
                      <a:moveTo>
                        <a:pt x="83" y="13"/>
                      </a:moveTo>
                      <a:cubicBezTo>
                        <a:pt x="114" y="43"/>
                        <a:pt x="131" y="107"/>
                        <a:pt x="114" y="145"/>
                      </a:cubicBezTo>
                      <a:cubicBezTo>
                        <a:pt x="91" y="192"/>
                        <a:pt x="19" y="196"/>
                        <a:pt x="0" y="236"/>
                      </a:cubicBezTo>
                      <a:cubicBezTo>
                        <a:pt x="28" y="214"/>
                        <a:pt x="50" y="150"/>
                        <a:pt x="64" y="114"/>
                      </a:cubicBezTo>
                      <a:cubicBezTo>
                        <a:pt x="76" y="81"/>
                        <a:pt x="87" y="34"/>
                        <a:pt x="79" y="0"/>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43" name="Freeform 933">
                  <a:extLst>
                    <a:ext uri="{FF2B5EF4-FFF2-40B4-BE49-F238E27FC236}">
                      <a16:creationId xmlns:a16="http://schemas.microsoft.com/office/drawing/2014/main" id="{EE29705C-FC50-D16D-B818-A592E8DA2FCE}"/>
                    </a:ext>
                  </a:extLst>
                </p:cNvPr>
                <p:cNvSpPr>
                  <a:spLocks/>
                </p:cNvSpPr>
                <p:nvPr/>
              </p:nvSpPr>
              <p:spPr bwMode="auto">
                <a:xfrm>
                  <a:off x="206" y="2382"/>
                  <a:ext cx="146" cy="124"/>
                </a:xfrm>
                <a:custGeom>
                  <a:avLst/>
                  <a:gdLst>
                    <a:gd name="T0" fmla="*/ 4 w 432"/>
                    <a:gd name="T1" fmla="*/ 3 h 366"/>
                    <a:gd name="T2" fmla="*/ 8 w 432"/>
                    <a:gd name="T3" fmla="*/ 14 h 366"/>
                    <a:gd name="T4" fmla="*/ 10 w 432"/>
                    <a:gd name="T5" fmla="*/ 7 h 366"/>
                    <a:gd name="T6" fmla="*/ 13 w 432"/>
                    <a:gd name="T7" fmla="*/ 5 h 366"/>
                    <a:gd name="T8" fmla="*/ 16 w 432"/>
                    <a:gd name="T9" fmla="*/ 4 h 366"/>
                    <a:gd name="T10" fmla="*/ 16 w 432"/>
                    <a:gd name="T11" fmla="*/ 1 h 366"/>
                    <a:gd name="T12" fmla="*/ 13 w 432"/>
                    <a:gd name="T13" fmla="*/ 0 h 366"/>
                    <a:gd name="T14" fmla="*/ 10 w 432"/>
                    <a:gd name="T15" fmla="*/ 2 h 366"/>
                    <a:gd name="T16" fmla="*/ 7 w 432"/>
                    <a:gd name="T17" fmla="*/ 3 h 3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2" h="366">
                      <a:moveTo>
                        <a:pt x="106" y="89"/>
                      </a:moveTo>
                      <a:cubicBezTo>
                        <a:pt x="0" y="94"/>
                        <a:pt x="188" y="330"/>
                        <a:pt x="207" y="366"/>
                      </a:cubicBezTo>
                      <a:cubicBezTo>
                        <a:pt x="215" y="302"/>
                        <a:pt x="232" y="235"/>
                        <a:pt x="274" y="181"/>
                      </a:cubicBezTo>
                      <a:cubicBezTo>
                        <a:pt x="292" y="158"/>
                        <a:pt x="318" y="142"/>
                        <a:pt x="342" y="128"/>
                      </a:cubicBezTo>
                      <a:cubicBezTo>
                        <a:pt x="357" y="119"/>
                        <a:pt x="415" y="111"/>
                        <a:pt x="423" y="101"/>
                      </a:cubicBezTo>
                      <a:cubicBezTo>
                        <a:pt x="432" y="89"/>
                        <a:pt x="415" y="38"/>
                        <a:pt x="404" y="27"/>
                      </a:cubicBezTo>
                      <a:cubicBezTo>
                        <a:pt x="391" y="12"/>
                        <a:pt x="349" y="0"/>
                        <a:pt x="330" y="0"/>
                      </a:cubicBezTo>
                      <a:cubicBezTo>
                        <a:pt x="291" y="1"/>
                        <a:pt x="295" y="22"/>
                        <a:pt x="272" y="44"/>
                      </a:cubicBezTo>
                      <a:cubicBezTo>
                        <a:pt x="246" y="68"/>
                        <a:pt x="222" y="63"/>
                        <a:pt x="191" y="72"/>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44" name="Freeform 934">
                  <a:extLst>
                    <a:ext uri="{FF2B5EF4-FFF2-40B4-BE49-F238E27FC236}">
                      <a16:creationId xmlns:a16="http://schemas.microsoft.com/office/drawing/2014/main" id="{92468908-9B9E-2F68-51C0-FB40B2F5187D}"/>
                    </a:ext>
                  </a:extLst>
                </p:cNvPr>
                <p:cNvSpPr>
                  <a:spLocks/>
                </p:cNvSpPr>
                <p:nvPr/>
              </p:nvSpPr>
              <p:spPr bwMode="auto">
                <a:xfrm>
                  <a:off x="191" y="2272"/>
                  <a:ext cx="79" cy="96"/>
                </a:xfrm>
                <a:custGeom>
                  <a:avLst/>
                  <a:gdLst>
                    <a:gd name="T0" fmla="*/ 0 w 233"/>
                    <a:gd name="T1" fmla="*/ 3 h 283"/>
                    <a:gd name="T2" fmla="*/ 9 w 233"/>
                    <a:gd name="T3" fmla="*/ 1 h 283"/>
                    <a:gd name="T4" fmla="*/ 7 w 233"/>
                    <a:gd name="T5" fmla="*/ 3 h 283"/>
                    <a:gd name="T6" fmla="*/ 6 w 233"/>
                    <a:gd name="T7" fmla="*/ 5 h 283"/>
                    <a:gd name="T8" fmla="*/ 7 w 233"/>
                    <a:gd name="T9" fmla="*/ 11 h 283"/>
                    <a:gd name="T10" fmla="*/ 5 w 233"/>
                    <a:gd name="T11" fmla="*/ 11 h 283"/>
                    <a:gd name="T12" fmla="*/ 4 w 233"/>
                    <a:gd name="T13" fmla="*/ 7 h 283"/>
                    <a:gd name="T14" fmla="*/ 2 w 233"/>
                    <a:gd name="T15" fmla="*/ 6 h 283"/>
                    <a:gd name="T16" fmla="*/ 1 w 233"/>
                    <a:gd name="T17" fmla="*/ 4 h 2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3" h="283">
                      <a:moveTo>
                        <a:pt x="0" y="77"/>
                      </a:moveTo>
                      <a:cubicBezTo>
                        <a:pt x="24" y="46"/>
                        <a:pt x="229" y="0"/>
                        <a:pt x="232" y="35"/>
                      </a:cubicBezTo>
                      <a:cubicBezTo>
                        <a:pt x="233" y="50"/>
                        <a:pt x="199" y="69"/>
                        <a:pt x="189" y="81"/>
                      </a:cubicBezTo>
                      <a:cubicBezTo>
                        <a:pt x="173" y="101"/>
                        <a:pt x="170" y="115"/>
                        <a:pt x="168" y="140"/>
                      </a:cubicBezTo>
                      <a:cubicBezTo>
                        <a:pt x="166" y="176"/>
                        <a:pt x="165" y="240"/>
                        <a:pt x="176" y="274"/>
                      </a:cubicBezTo>
                      <a:cubicBezTo>
                        <a:pt x="161" y="281"/>
                        <a:pt x="144" y="278"/>
                        <a:pt x="127" y="283"/>
                      </a:cubicBezTo>
                      <a:cubicBezTo>
                        <a:pt x="129" y="244"/>
                        <a:pt x="120" y="215"/>
                        <a:pt x="93" y="187"/>
                      </a:cubicBezTo>
                      <a:cubicBezTo>
                        <a:pt x="80" y="174"/>
                        <a:pt x="66" y="169"/>
                        <a:pt x="56" y="152"/>
                      </a:cubicBezTo>
                      <a:cubicBezTo>
                        <a:pt x="45" y="137"/>
                        <a:pt x="46" y="120"/>
                        <a:pt x="29" y="111"/>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45" name="Freeform 935">
                  <a:extLst>
                    <a:ext uri="{FF2B5EF4-FFF2-40B4-BE49-F238E27FC236}">
                      <a16:creationId xmlns:a16="http://schemas.microsoft.com/office/drawing/2014/main" id="{7BEBFF13-0BCE-FA3F-A7CC-80682DE60BA9}"/>
                    </a:ext>
                  </a:extLst>
                </p:cNvPr>
                <p:cNvSpPr>
                  <a:spLocks/>
                </p:cNvSpPr>
                <p:nvPr/>
              </p:nvSpPr>
              <p:spPr bwMode="auto">
                <a:xfrm>
                  <a:off x="165" y="2194"/>
                  <a:ext cx="46" cy="67"/>
                </a:xfrm>
                <a:custGeom>
                  <a:avLst/>
                  <a:gdLst>
                    <a:gd name="T0" fmla="*/ 0 w 134"/>
                    <a:gd name="T1" fmla="*/ 2 h 197"/>
                    <a:gd name="T2" fmla="*/ 1 w 134"/>
                    <a:gd name="T3" fmla="*/ 7 h 197"/>
                    <a:gd name="T4" fmla="*/ 5 w 134"/>
                    <a:gd name="T5" fmla="*/ 7 h 197"/>
                    <a:gd name="T6" fmla="*/ 1 w 134"/>
                    <a:gd name="T7" fmla="*/ 0 h 1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 h="197">
                      <a:moveTo>
                        <a:pt x="0" y="59"/>
                      </a:moveTo>
                      <a:cubicBezTo>
                        <a:pt x="6" y="87"/>
                        <a:pt x="15" y="168"/>
                        <a:pt x="37" y="186"/>
                      </a:cubicBezTo>
                      <a:cubicBezTo>
                        <a:pt x="48" y="195"/>
                        <a:pt x="120" y="197"/>
                        <a:pt x="134" y="185"/>
                      </a:cubicBezTo>
                      <a:cubicBezTo>
                        <a:pt x="85" y="142"/>
                        <a:pt x="47" y="61"/>
                        <a:pt x="25" y="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46" name="Freeform 936">
                  <a:extLst>
                    <a:ext uri="{FF2B5EF4-FFF2-40B4-BE49-F238E27FC236}">
                      <a16:creationId xmlns:a16="http://schemas.microsoft.com/office/drawing/2014/main" id="{B83C7EA5-8690-7514-6D1C-F2F2E0B5B43E}"/>
                    </a:ext>
                  </a:extLst>
                </p:cNvPr>
                <p:cNvSpPr>
                  <a:spLocks/>
                </p:cNvSpPr>
                <p:nvPr/>
              </p:nvSpPr>
              <p:spPr bwMode="auto">
                <a:xfrm>
                  <a:off x="170" y="2040"/>
                  <a:ext cx="89" cy="81"/>
                </a:xfrm>
                <a:custGeom>
                  <a:avLst/>
                  <a:gdLst>
                    <a:gd name="T0" fmla="*/ 4 w 263"/>
                    <a:gd name="T1" fmla="*/ 0 h 239"/>
                    <a:gd name="T2" fmla="*/ 0 w 263"/>
                    <a:gd name="T3" fmla="*/ 6 h 239"/>
                    <a:gd name="T4" fmla="*/ 1 w 263"/>
                    <a:gd name="T5" fmla="*/ 9 h 239"/>
                    <a:gd name="T6" fmla="*/ 10 w 263"/>
                    <a:gd name="T7" fmla="*/ 6 h 239"/>
                    <a:gd name="T8" fmla="*/ 9 w 263"/>
                    <a:gd name="T9" fmla="*/ 3 h 239"/>
                    <a:gd name="T10" fmla="*/ 5 w 263"/>
                    <a:gd name="T11" fmla="*/ 1 h 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3" h="239">
                      <a:moveTo>
                        <a:pt x="100" y="0"/>
                      </a:moveTo>
                      <a:cubicBezTo>
                        <a:pt x="72" y="20"/>
                        <a:pt x="0" y="128"/>
                        <a:pt x="3" y="163"/>
                      </a:cubicBezTo>
                      <a:cubicBezTo>
                        <a:pt x="45" y="164"/>
                        <a:pt x="43" y="213"/>
                        <a:pt x="24" y="239"/>
                      </a:cubicBezTo>
                      <a:cubicBezTo>
                        <a:pt x="104" y="211"/>
                        <a:pt x="166" y="116"/>
                        <a:pt x="263" y="159"/>
                      </a:cubicBezTo>
                      <a:cubicBezTo>
                        <a:pt x="229" y="138"/>
                        <a:pt x="249" y="99"/>
                        <a:pt x="231" y="70"/>
                      </a:cubicBezTo>
                      <a:cubicBezTo>
                        <a:pt x="212" y="40"/>
                        <a:pt x="162" y="23"/>
                        <a:pt x="129" y="16"/>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47" name="Freeform 937">
                  <a:extLst>
                    <a:ext uri="{FF2B5EF4-FFF2-40B4-BE49-F238E27FC236}">
                      <a16:creationId xmlns:a16="http://schemas.microsoft.com/office/drawing/2014/main" id="{C2ECA4B2-E1FF-BD52-288C-971D35FCC2EE}"/>
                    </a:ext>
                  </a:extLst>
                </p:cNvPr>
                <p:cNvSpPr>
                  <a:spLocks/>
                </p:cNvSpPr>
                <p:nvPr/>
              </p:nvSpPr>
              <p:spPr bwMode="auto">
                <a:xfrm>
                  <a:off x="259" y="2084"/>
                  <a:ext cx="31" cy="16"/>
                </a:xfrm>
                <a:custGeom>
                  <a:avLst/>
                  <a:gdLst>
                    <a:gd name="T0" fmla="*/ 0 w 89"/>
                    <a:gd name="T1" fmla="*/ 1 h 47"/>
                    <a:gd name="T2" fmla="*/ 4 w 89"/>
                    <a:gd name="T3" fmla="*/ 1 h 47"/>
                    <a:gd name="T4" fmla="*/ 2 w 89"/>
                    <a:gd name="T5" fmla="*/ 0 h 47"/>
                    <a:gd name="T6" fmla="*/ 0 60000 65536"/>
                    <a:gd name="T7" fmla="*/ 0 60000 65536"/>
                    <a:gd name="T8" fmla="*/ 0 60000 65536"/>
                  </a:gdLst>
                  <a:ahLst/>
                  <a:cxnLst>
                    <a:cxn ang="T6">
                      <a:pos x="T0" y="T1"/>
                    </a:cxn>
                    <a:cxn ang="T7">
                      <a:pos x="T2" y="T3"/>
                    </a:cxn>
                    <a:cxn ang="T8">
                      <a:pos x="T4" y="T5"/>
                    </a:cxn>
                  </a:cxnLst>
                  <a:rect l="0" t="0" r="r" b="b"/>
                  <a:pathLst>
                    <a:path w="89" h="47">
                      <a:moveTo>
                        <a:pt x="0" y="17"/>
                      </a:moveTo>
                      <a:cubicBezTo>
                        <a:pt x="25" y="8"/>
                        <a:pt x="73" y="47"/>
                        <a:pt x="89" y="30"/>
                      </a:cubicBezTo>
                      <a:cubicBezTo>
                        <a:pt x="83" y="17"/>
                        <a:pt x="72" y="6"/>
                        <a:pt x="59" y="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48" name="Freeform 938">
                  <a:extLst>
                    <a:ext uri="{FF2B5EF4-FFF2-40B4-BE49-F238E27FC236}">
                      <a16:creationId xmlns:a16="http://schemas.microsoft.com/office/drawing/2014/main" id="{9318D171-D89C-54F9-6F2E-6B4BCDA210E0}"/>
                    </a:ext>
                  </a:extLst>
                </p:cNvPr>
                <p:cNvSpPr>
                  <a:spLocks/>
                </p:cNvSpPr>
                <p:nvPr/>
              </p:nvSpPr>
              <p:spPr bwMode="auto">
                <a:xfrm>
                  <a:off x="188" y="2044"/>
                  <a:ext cx="71" cy="53"/>
                </a:xfrm>
                <a:custGeom>
                  <a:avLst/>
                  <a:gdLst>
                    <a:gd name="T0" fmla="*/ 0 w 210"/>
                    <a:gd name="T1" fmla="*/ 2 h 156"/>
                    <a:gd name="T2" fmla="*/ 3 w 210"/>
                    <a:gd name="T3" fmla="*/ 6 h 156"/>
                    <a:gd name="T4" fmla="*/ 7 w 210"/>
                    <a:gd name="T5" fmla="*/ 6 h 156"/>
                    <a:gd name="T6" fmla="*/ 2 w 210"/>
                    <a:gd name="T7" fmla="*/ 0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 h="156">
                      <a:moveTo>
                        <a:pt x="0" y="55"/>
                      </a:moveTo>
                      <a:cubicBezTo>
                        <a:pt x="65" y="15"/>
                        <a:pt x="92" y="107"/>
                        <a:pt x="89" y="156"/>
                      </a:cubicBezTo>
                      <a:cubicBezTo>
                        <a:pt x="124" y="145"/>
                        <a:pt x="156" y="145"/>
                        <a:pt x="193" y="143"/>
                      </a:cubicBezTo>
                      <a:cubicBezTo>
                        <a:pt x="210" y="31"/>
                        <a:pt x="116" y="40"/>
                        <a:pt x="43" y="0"/>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49" name="Freeform 939">
                  <a:extLst>
                    <a:ext uri="{FF2B5EF4-FFF2-40B4-BE49-F238E27FC236}">
                      <a16:creationId xmlns:a16="http://schemas.microsoft.com/office/drawing/2014/main" id="{E5312F96-42E0-9B54-1375-BC49A4B926EB}"/>
                    </a:ext>
                  </a:extLst>
                </p:cNvPr>
                <p:cNvSpPr>
                  <a:spLocks/>
                </p:cNvSpPr>
                <p:nvPr/>
              </p:nvSpPr>
              <p:spPr bwMode="auto">
                <a:xfrm>
                  <a:off x="117" y="2339"/>
                  <a:ext cx="83" cy="66"/>
                </a:xfrm>
                <a:custGeom>
                  <a:avLst/>
                  <a:gdLst>
                    <a:gd name="T0" fmla="*/ 8 w 245"/>
                    <a:gd name="T1" fmla="*/ 2 h 193"/>
                    <a:gd name="T2" fmla="*/ 8 w 245"/>
                    <a:gd name="T3" fmla="*/ 5 h 193"/>
                    <a:gd name="T4" fmla="*/ 9 w 245"/>
                    <a:gd name="T5" fmla="*/ 6 h 193"/>
                    <a:gd name="T6" fmla="*/ 9 w 245"/>
                    <a:gd name="T7" fmla="*/ 8 h 193"/>
                    <a:gd name="T8" fmla="*/ 0 w 245"/>
                    <a:gd name="T9" fmla="*/ 6 h 193"/>
                    <a:gd name="T10" fmla="*/ 5 w 245"/>
                    <a:gd name="T11" fmla="*/ 5 h 193"/>
                    <a:gd name="T12" fmla="*/ 7 w 245"/>
                    <a:gd name="T13" fmla="*/ 0 h 1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5" h="193">
                      <a:moveTo>
                        <a:pt x="198" y="42"/>
                      </a:moveTo>
                      <a:cubicBezTo>
                        <a:pt x="199" y="68"/>
                        <a:pt x="198" y="108"/>
                        <a:pt x="211" y="130"/>
                      </a:cubicBezTo>
                      <a:cubicBezTo>
                        <a:pt x="216" y="138"/>
                        <a:pt x="233" y="131"/>
                        <a:pt x="240" y="147"/>
                      </a:cubicBezTo>
                      <a:cubicBezTo>
                        <a:pt x="245" y="159"/>
                        <a:pt x="238" y="183"/>
                        <a:pt x="235" y="193"/>
                      </a:cubicBezTo>
                      <a:cubicBezTo>
                        <a:pt x="163" y="146"/>
                        <a:pt x="83" y="189"/>
                        <a:pt x="5" y="151"/>
                      </a:cubicBezTo>
                      <a:cubicBezTo>
                        <a:pt x="0" y="113"/>
                        <a:pt x="90" y="143"/>
                        <a:pt x="118" y="130"/>
                      </a:cubicBezTo>
                      <a:cubicBezTo>
                        <a:pt x="160" y="110"/>
                        <a:pt x="174" y="38"/>
                        <a:pt x="194" y="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50" name="Freeform 940">
                  <a:extLst>
                    <a:ext uri="{FF2B5EF4-FFF2-40B4-BE49-F238E27FC236}">
                      <a16:creationId xmlns:a16="http://schemas.microsoft.com/office/drawing/2014/main" id="{786B94AB-ADB1-724B-D3FC-638B05E1FF4A}"/>
                    </a:ext>
                  </a:extLst>
                </p:cNvPr>
                <p:cNvSpPr>
                  <a:spLocks/>
                </p:cNvSpPr>
                <p:nvPr/>
              </p:nvSpPr>
              <p:spPr bwMode="auto">
                <a:xfrm>
                  <a:off x="218" y="2400"/>
                  <a:ext cx="80" cy="64"/>
                </a:xfrm>
                <a:custGeom>
                  <a:avLst/>
                  <a:gdLst>
                    <a:gd name="T0" fmla="*/ 3 w 234"/>
                    <a:gd name="T1" fmla="*/ 1 h 189"/>
                    <a:gd name="T2" fmla="*/ 4 w 234"/>
                    <a:gd name="T3" fmla="*/ 7 h 189"/>
                    <a:gd name="T4" fmla="*/ 6 w 234"/>
                    <a:gd name="T5" fmla="*/ 3 h 189"/>
                    <a:gd name="T6" fmla="*/ 9 w 234"/>
                    <a:gd name="T7" fmla="*/ 2 h 189"/>
                    <a:gd name="T8" fmla="*/ 9 w 234"/>
                    <a:gd name="T9" fmla="*/ 0 h 189"/>
                    <a:gd name="T10" fmla="*/ 3 w 234"/>
                    <a:gd name="T11" fmla="*/ 1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 h="189">
                      <a:moveTo>
                        <a:pt x="66" y="33"/>
                      </a:moveTo>
                      <a:cubicBezTo>
                        <a:pt x="0" y="57"/>
                        <a:pt x="49" y="178"/>
                        <a:pt x="98" y="189"/>
                      </a:cubicBezTo>
                      <a:cubicBezTo>
                        <a:pt x="63" y="152"/>
                        <a:pt x="102" y="91"/>
                        <a:pt x="142" y="80"/>
                      </a:cubicBezTo>
                      <a:cubicBezTo>
                        <a:pt x="163" y="74"/>
                        <a:pt x="192" y="96"/>
                        <a:pt x="211" y="66"/>
                      </a:cubicBezTo>
                      <a:cubicBezTo>
                        <a:pt x="226" y="42"/>
                        <a:pt x="205" y="20"/>
                        <a:pt x="234" y="0"/>
                      </a:cubicBezTo>
                      <a:cubicBezTo>
                        <a:pt x="178" y="20"/>
                        <a:pt x="144" y="51"/>
                        <a:pt x="79" y="33"/>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51" name="Freeform 941">
                  <a:extLst>
                    <a:ext uri="{FF2B5EF4-FFF2-40B4-BE49-F238E27FC236}">
                      <a16:creationId xmlns:a16="http://schemas.microsoft.com/office/drawing/2014/main" id="{32FFE72D-6C53-3102-5ADE-84C9BE374C27}"/>
                    </a:ext>
                  </a:extLst>
                </p:cNvPr>
                <p:cNvSpPr>
                  <a:spLocks/>
                </p:cNvSpPr>
                <p:nvPr/>
              </p:nvSpPr>
              <p:spPr bwMode="auto">
                <a:xfrm>
                  <a:off x="195" y="2277"/>
                  <a:ext cx="74" cy="40"/>
                </a:xfrm>
                <a:custGeom>
                  <a:avLst/>
                  <a:gdLst>
                    <a:gd name="T0" fmla="*/ 0 w 219"/>
                    <a:gd name="T1" fmla="*/ 2 h 119"/>
                    <a:gd name="T2" fmla="*/ 2 w 219"/>
                    <a:gd name="T3" fmla="*/ 4 h 119"/>
                    <a:gd name="T4" fmla="*/ 4 w 219"/>
                    <a:gd name="T5" fmla="*/ 3 h 119"/>
                    <a:gd name="T6" fmla="*/ 8 w 219"/>
                    <a:gd name="T7" fmla="*/ 1 h 119"/>
                    <a:gd name="T8" fmla="*/ 2 w 219"/>
                    <a:gd name="T9" fmla="*/ 2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9" h="119">
                      <a:moveTo>
                        <a:pt x="0" y="63"/>
                      </a:moveTo>
                      <a:cubicBezTo>
                        <a:pt x="10" y="78"/>
                        <a:pt x="22" y="117"/>
                        <a:pt x="43" y="118"/>
                      </a:cubicBezTo>
                      <a:cubicBezTo>
                        <a:pt x="57" y="119"/>
                        <a:pt x="80" y="83"/>
                        <a:pt x="97" y="76"/>
                      </a:cubicBezTo>
                      <a:cubicBezTo>
                        <a:pt x="160" y="53"/>
                        <a:pt x="194" y="91"/>
                        <a:pt x="219" y="17"/>
                      </a:cubicBezTo>
                      <a:cubicBezTo>
                        <a:pt x="164" y="0"/>
                        <a:pt x="96" y="23"/>
                        <a:pt x="43" y="42"/>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52" name="Freeform 942">
                  <a:extLst>
                    <a:ext uri="{FF2B5EF4-FFF2-40B4-BE49-F238E27FC236}">
                      <a16:creationId xmlns:a16="http://schemas.microsoft.com/office/drawing/2014/main" id="{F405CC6C-F68E-73C1-91D8-AE3334892A68}"/>
                    </a:ext>
                  </a:extLst>
                </p:cNvPr>
                <p:cNvSpPr>
                  <a:spLocks/>
                </p:cNvSpPr>
                <p:nvPr/>
              </p:nvSpPr>
              <p:spPr bwMode="auto">
                <a:xfrm>
                  <a:off x="229" y="2587"/>
                  <a:ext cx="33" cy="63"/>
                </a:xfrm>
                <a:custGeom>
                  <a:avLst/>
                  <a:gdLst>
                    <a:gd name="T0" fmla="*/ 3 w 100"/>
                    <a:gd name="T1" fmla="*/ 0 h 185"/>
                    <a:gd name="T2" fmla="*/ 0 w 100"/>
                    <a:gd name="T3" fmla="*/ 6 h 185"/>
                    <a:gd name="T4" fmla="*/ 3 w 100"/>
                    <a:gd name="T5" fmla="*/ 7 h 185"/>
                    <a:gd name="T6" fmla="*/ 4 w 100"/>
                    <a:gd name="T7" fmla="*/ 3 h 1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185">
                      <a:moveTo>
                        <a:pt x="78" y="0"/>
                      </a:moveTo>
                      <a:cubicBezTo>
                        <a:pt x="100" y="60"/>
                        <a:pt x="52" y="134"/>
                        <a:pt x="0" y="160"/>
                      </a:cubicBezTo>
                      <a:cubicBezTo>
                        <a:pt x="27" y="175"/>
                        <a:pt x="62" y="175"/>
                        <a:pt x="90" y="185"/>
                      </a:cubicBezTo>
                      <a:cubicBezTo>
                        <a:pt x="92" y="152"/>
                        <a:pt x="90" y="118"/>
                        <a:pt x="99" y="88"/>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53" name="Freeform 943">
                  <a:extLst>
                    <a:ext uri="{FF2B5EF4-FFF2-40B4-BE49-F238E27FC236}">
                      <a16:creationId xmlns:a16="http://schemas.microsoft.com/office/drawing/2014/main" id="{CE1D0054-8520-11E7-AF42-FBA1FA2917D0}"/>
                    </a:ext>
                  </a:extLst>
                </p:cNvPr>
                <p:cNvSpPr>
                  <a:spLocks/>
                </p:cNvSpPr>
                <p:nvPr/>
              </p:nvSpPr>
              <p:spPr bwMode="auto">
                <a:xfrm>
                  <a:off x="277" y="2743"/>
                  <a:ext cx="92" cy="104"/>
                </a:xfrm>
                <a:custGeom>
                  <a:avLst/>
                  <a:gdLst>
                    <a:gd name="T0" fmla="*/ 1 w 272"/>
                    <a:gd name="T1" fmla="*/ 0 h 310"/>
                    <a:gd name="T2" fmla="*/ 4 w 272"/>
                    <a:gd name="T3" fmla="*/ 2 h 310"/>
                    <a:gd name="T4" fmla="*/ 7 w 272"/>
                    <a:gd name="T5" fmla="*/ 4 h 310"/>
                    <a:gd name="T6" fmla="*/ 9 w 272"/>
                    <a:gd name="T7" fmla="*/ 6 h 310"/>
                    <a:gd name="T8" fmla="*/ 9 w 272"/>
                    <a:gd name="T9" fmla="*/ 8 h 310"/>
                    <a:gd name="T10" fmla="*/ 2 w 272"/>
                    <a:gd name="T11" fmla="*/ 11 h 310"/>
                    <a:gd name="T12" fmla="*/ 1 w 272"/>
                    <a:gd name="T13" fmla="*/ 7 h 310"/>
                    <a:gd name="T14" fmla="*/ 0 w 272"/>
                    <a:gd name="T15" fmla="*/ 4 h 310"/>
                    <a:gd name="T16" fmla="*/ 0 w 272"/>
                    <a:gd name="T17" fmla="*/ 3 h 3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2" h="310">
                      <a:moveTo>
                        <a:pt x="25" y="0"/>
                      </a:moveTo>
                      <a:cubicBezTo>
                        <a:pt x="46" y="21"/>
                        <a:pt x="68" y="47"/>
                        <a:pt x="105" y="59"/>
                      </a:cubicBezTo>
                      <a:cubicBezTo>
                        <a:pt x="139" y="69"/>
                        <a:pt x="164" y="72"/>
                        <a:pt x="192" y="97"/>
                      </a:cubicBezTo>
                      <a:cubicBezTo>
                        <a:pt x="211" y="113"/>
                        <a:pt x="234" y="135"/>
                        <a:pt x="247" y="156"/>
                      </a:cubicBezTo>
                      <a:cubicBezTo>
                        <a:pt x="272" y="194"/>
                        <a:pt x="260" y="203"/>
                        <a:pt x="227" y="226"/>
                      </a:cubicBezTo>
                      <a:cubicBezTo>
                        <a:pt x="189" y="252"/>
                        <a:pt x="94" y="310"/>
                        <a:pt x="50" y="290"/>
                      </a:cubicBezTo>
                      <a:cubicBezTo>
                        <a:pt x="13" y="274"/>
                        <a:pt x="33" y="230"/>
                        <a:pt x="33" y="198"/>
                      </a:cubicBezTo>
                      <a:cubicBezTo>
                        <a:pt x="33" y="154"/>
                        <a:pt x="15" y="131"/>
                        <a:pt x="2" y="94"/>
                      </a:cubicBezTo>
                      <a:cubicBezTo>
                        <a:pt x="0" y="86"/>
                        <a:pt x="4" y="92"/>
                        <a:pt x="4" y="84"/>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54" name="Freeform 944">
                  <a:extLst>
                    <a:ext uri="{FF2B5EF4-FFF2-40B4-BE49-F238E27FC236}">
                      <a16:creationId xmlns:a16="http://schemas.microsoft.com/office/drawing/2014/main" id="{356BC690-FF12-FF93-FCB6-4DBE38503440}"/>
                    </a:ext>
                  </a:extLst>
                </p:cNvPr>
                <p:cNvSpPr>
                  <a:spLocks/>
                </p:cNvSpPr>
                <p:nvPr/>
              </p:nvSpPr>
              <p:spPr bwMode="auto">
                <a:xfrm>
                  <a:off x="195" y="2869"/>
                  <a:ext cx="41" cy="61"/>
                </a:xfrm>
                <a:custGeom>
                  <a:avLst/>
                  <a:gdLst>
                    <a:gd name="T0" fmla="*/ 3 w 119"/>
                    <a:gd name="T1" fmla="*/ 0 h 179"/>
                    <a:gd name="T2" fmla="*/ 0 w 119"/>
                    <a:gd name="T3" fmla="*/ 4 h 179"/>
                    <a:gd name="T4" fmla="*/ 5 w 119"/>
                    <a:gd name="T5" fmla="*/ 6 h 179"/>
                    <a:gd name="T6" fmla="*/ 5 w 119"/>
                    <a:gd name="T7" fmla="*/ 2 h 179"/>
                    <a:gd name="T8" fmla="*/ 2 w 119"/>
                    <a:gd name="T9" fmla="*/ 1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179">
                      <a:moveTo>
                        <a:pt x="84" y="0"/>
                      </a:moveTo>
                      <a:cubicBezTo>
                        <a:pt x="38" y="10"/>
                        <a:pt x="0" y="61"/>
                        <a:pt x="9" y="109"/>
                      </a:cubicBezTo>
                      <a:cubicBezTo>
                        <a:pt x="22" y="179"/>
                        <a:pt x="90" y="134"/>
                        <a:pt x="119" y="159"/>
                      </a:cubicBezTo>
                      <a:cubicBezTo>
                        <a:pt x="93" y="124"/>
                        <a:pt x="86" y="85"/>
                        <a:pt x="118" y="52"/>
                      </a:cubicBezTo>
                      <a:cubicBezTo>
                        <a:pt x="94" y="78"/>
                        <a:pt x="24" y="82"/>
                        <a:pt x="50" y="33"/>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55" name="Freeform 945">
                  <a:extLst>
                    <a:ext uri="{FF2B5EF4-FFF2-40B4-BE49-F238E27FC236}">
                      <a16:creationId xmlns:a16="http://schemas.microsoft.com/office/drawing/2014/main" id="{2C792421-D3B8-3DF9-413A-FBAFD67ED6D6}"/>
                    </a:ext>
                  </a:extLst>
                </p:cNvPr>
                <p:cNvSpPr>
                  <a:spLocks/>
                </p:cNvSpPr>
                <p:nvPr/>
              </p:nvSpPr>
              <p:spPr bwMode="auto">
                <a:xfrm>
                  <a:off x="190" y="3129"/>
                  <a:ext cx="125" cy="128"/>
                </a:xfrm>
                <a:custGeom>
                  <a:avLst/>
                  <a:gdLst>
                    <a:gd name="T0" fmla="*/ 4 w 369"/>
                    <a:gd name="T1" fmla="*/ 0 h 379"/>
                    <a:gd name="T2" fmla="*/ 14 w 369"/>
                    <a:gd name="T3" fmla="*/ 8 h 379"/>
                    <a:gd name="T4" fmla="*/ 10 w 369"/>
                    <a:gd name="T5" fmla="*/ 14 h 379"/>
                    <a:gd name="T6" fmla="*/ 4 w 369"/>
                    <a:gd name="T7" fmla="*/ 11 h 379"/>
                    <a:gd name="T8" fmla="*/ 1 w 369"/>
                    <a:gd name="T9" fmla="*/ 7 h 379"/>
                    <a:gd name="T10" fmla="*/ 3 w 369"/>
                    <a:gd name="T11" fmla="*/ 4 h 379"/>
                    <a:gd name="T12" fmla="*/ 3 w 369"/>
                    <a:gd name="T13" fmla="*/ 0 h 3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9" h="379">
                      <a:moveTo>
                        <a:pt x="101" y="0"/>
                      </a:moveTo>
                      <a:cubicBezTo>
                        <a:pt x="101" y="170"/>
                        <a:pt x="302" y="78"/>
                        <a:pt x="350" y="215"/>
                      </a:cubicBezTo>
                      <a:cubicBezTo>
                        <a:pt x="369" y="268"/>
                        <a:pt x="316" y="356"/>
                        <a:pt x="261" y="367"/>
                      </a:cubicBezTo>
                      <a:cubicBezTo>
                        <a:pt x="197" y="379"/>
                        <a:pt x="152" y="293"/>
                        <a:pt x="92" y="278"/>
                      </a:cubicBezTo>
                      <a:cubicBezTo>
                        <a:pt x="24" y="261"/>
                        <a:pt x="0" y="256"/>
                        <a:pt x="26" y="181"/>
                      </a:cubicBezTo>
                      <a:cubicBezTo>
                        <a:pt x="35" y="154"/>
                        <a:pt x="58" y="135"/>
                        <a:pt x="67" y="110"/>
                      </a:cubicBezTo>
                      <a:cubicBezTo>
                        <a:pt x="79" y="77"/>
                        <a:pt x="71" y="35"/>
                        <a:pt x="80" y="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56" name="Freeform 946">
                  <a:extLst>
                    <a:ext uri="{FF2B5EF4-FFF2-40B4-BE49-F238E27FC236}">
                      <a16:creationId xmlns:a16="http://schemas.microsoft.com/office/drawing/2014/main" id="{6A959609-DA7D-1EDA-1FDF-07419609BA2E}"/>
                    </a:ext>
                  </a:extLst>
                </p:cNvPr>
                <p:cNvSpPr>
                  <a:spLocks/>
                </p:cNvSpPr>
                <p:nvPr/>
              </p:nvSpPr>
              <p:spPr bwMode="auto">
                <a:xfrm>
                  <a:off x="172" y="3235"/>
                  <a:ext cx="73" cy="76"/>
                </a:xfrm>
                <a:custGeom>
                  <a:avLst/>
                  <a:gdLst>
                    <a:gd name="T0" fmla="*/ 8 w 215"/>
                    <a:gd name="T1" fmla="*/ 3 h 223"/>
                    <a:gd name="T2" fmla="*/ 1 w 215"/>
                    <a:gd name="T3" fmla="*/ 3 h 223"/>
                    <a:gd name="T4" fmla="*/ 2 w 215"/>
                    <a:gd name="T5" fmla="*/ 6 h 223"/>
                    <a:gd name="T6" fmla="*/ 5 w 215"/>
                    <a:gd name="T7" fmla="*/ 9 h 223"/>
                    <a:gd name="T8" fmla="*/ 7 w 215"/>
                    <a:gd name="T9" fmla="*/ 4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223">
                      <a:moveTo>
                        <a:pt x="215" y="77"/>
                      </a:moveTo>
                      <a:cubicBezTo>
                        <a:pt x="172" y="55"/>
                        <a:pt x="50" y="0"/>
                        <a:pt x="16" y="67"/>
                      </a:cubicBezTo>
                      <a:cubicBezTo>
                        <a:pt x="0" y="100"/>
                        <a:pt x="39" y="127"/>
                        <a:pt x="62" y="145"/>
                      </a:cubicBezTo>
                      <a:cubicBezTo>
                        <a:pt x="94" y="169"/>
                        <a:pt x="111" y="186"/>
                        <a:pt x="127" y="223"/>
                      </a:cubicBezTo>
                      <a:cubicBezTo>
                        <a:pt x="126" y="166"/>
                        <a:pt x="131" y="111"/>
                        <a:pt x="194" y="94"/>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57" name="Freeform 947">
                  <a:extLst>
                    <a:ext uri="{FF2B5EF4-FFF2-40B4-BE49-F238E27FC236}">
                      <a16:creationId xmlns:a16="http://schemas.microsoft.com/office/drawing/2014/main" id="{6D604848-FEFA-7798-9C16-8161197B3DD4}"/>
                    </a:ext>
                  </a:extLst>
                </p:cNvPr>
                <p:cNvSpPr>
                  <a:spLocks/>
                </p:cNvSpPr>
                <p:nvPr/>
              </p:nvSpPr>
              <p:spPr bwMode="auto">
                <a:xfrm>
                  <a:off x="118" y="1588"/>
                  <a:ext cx="84" cy="92"/>
                </a:xfrm>
                <a:custGeom>
                  <a:avLst/>
                  <a:gdLst>
                    <a:gd name="T0" fmla="*/ 2 w 250"/>
                    <a:gd name="T1" fmla="*/ 10 h 270"/>
                    <a:gd name="T2" fmla="*/ 5 w 250"/>
                    <a:gd name="T3" fmla="*/ 5 h 270"/>
                    <a:gd name="T4" fmla="*/ 9 w 250"/>
                    <a:gd name="T5" fmla="*/ 5 h 270"/>
                    <a:gd name="T6" fmla="*/ 8 w 250"/>
                    <a:gd name="T7" fmla="*/ 1 h 270"/>
                    <a:gd name="T8" fmla="*/ 3 w 250"/>
                    <a:gd name="T9" fmla="*/ 1 h 270"/>
                    <a:gd name="T10" fmla="*/ 1 w 250"/>
                    <a:gd name="T11" fmla="*/ 11 h 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0" h="270">
                      <a:moveTo>
                        <a:pt x="48" y="249"/>
                      </a:moveTo>
                      <a:cubicBezTo>
                        <a:pt x="64" y="208"/>
                        <a:pt x="90" y="165"/>
                        <a:pt x="129" y="141"/>
                      </a:cubicBezTo>
                      <a:cubicBezTo>
                        <a:pt x="170" y="113"/>
                        <a:pt x="210" y="134"/>
                        <a:pt x="250" y="119"/>
                      </a:cubicBezTo>
                      <a:cubicBezTo>
                        <a:pt x="223" y="100"/>
                        <a:pt x="225" y="48"/>
                        <a:pt x="201" y="26"/>
                      </a:cubicBezTo>
                      <a:cubicBezTo>
                        <a:pt x="175" y="0"/>
                        <a:pt x="111" y="14"/>
                        <a:pt x="83" y="31"/>
                      </a:cubicBezTo>
                      <a:cubicBezTo>
                        <a:pt x="22" y="69"/>
                        <a:pt x="0" y="209"/>
                        <a:pt x="27" y="27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58" name="Freeform 948">
                  <a:extLst>
                    <a:ext uri="{FF2B5EF4-FFF2-40B4-BE49-F238E27FC236}">
                      <a16:creationId xmlns:a16="http://schemas.microsoft.com/office/drawing/2014/main" id="{74F68F4B-74CC-7F90-34DB-412E772FA009}"/>
                    </a:ext>
                  </a:extLst>
                </p:cNvPr>
                <p:cNvSpPr>
                  <a:spLocks/>
                </p:cNvSpPr>
                <p:nvPr/>
              </p:nvSpPr>
              <p:spPr bwMode="auto">
                <a:xfrm>
                  <a:off x="358" y="1730"/>
                  <a:ext cx="70" cy="109"/>
                </a:xfrm>
                <a:custGeom>
                  <a:avLst/>
                  <a:gdLst>
                    <a:gd name="T0" fmla="*/ 0 w 206"/>
                    <a:gd name="T1" fmla="*/ 4 h 324"/>
                    <a:gd name="T2" fmla="*/ 1 w 206"/>
                    <a:gd name="T3" fmla="*/ 12 h 324"/>
                    <a:gd name="T4" fmla="*/ 6 w 206"/>
                    <a:gd name="T5" fmla="*/ 0 h 324"/>
                    <a:gd name="T6" fmla="*/ 5 w 206"/>
                    <a:gd name="T7" fmla="*/ 0 h 3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 h="324">
                      <a:moveTo>
                        <a:pt x="0" y="97"/>
                      </a:moveTo>
                      <a:cubicBezTo>
                        <a:pt x="13" y="169"/>
                        <a:pt x="1" y="255"/>
                        <a:pt x="22" y="324"/>
                      </a:cubicBezTo>
                      <a:cubicBezTo>
                        <a:pt x="120" y="269"/>
                        <a:pt x="206" y="156"/>
                        <a:pt x="150" y="5"/>
                      </a:cubicBezTo>
                      <a:cubicBezTo>
                        <a:pt x="145" y="0"/>
                        <a:pt x="144" y="5"/>
                        <a:pt x="139" y="5"/>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59" name="Freeform 949">
                  <a:extLst>
                    <a:ext uri="{FF2B5EF4-FFF2-40B4-BE49-F238E27FC236}">
                      <a16:creationId xmlns:a16="http://schemas.microsoft.com/office/drawing/2014/main" id="{0FC08664-76AA-950C-2EBB-B33E813CCEF9}"/>
                    </a:ext>
                  </a:extLst>
                </p:cNvPr>
                <p:cNvSpPr>
                  <a:spLocks/>
                </p:cNvSpPr>
                <p:nvPr/>
              </p:nvSpPr>
              <p:spPr bwMode="auto">
                <a:xfrm>
                  <a:off x="279" y="1725"/>
                  <a:ext cx="97" cy="100"/>
                </a:xfrm>
                <a:custGeom>
                  <a:avLst/>
                  <a:gdLst>
                    <a:gd name="T0" fmla="*/ 9 w 289"/>
                    <a:gd name="T1" fmla="*/ 4 h 296"/>
                    <a:gd name="T2" fmla="*/ 1 w 289"/>
                    <a:gd name="T3" fmla="*/ 5 h 296"/>
                    <a:gd name="T4" fmla="*/ 5 w 289"/>
                    <a:gd name="T5" fmla="*/ 9 h 296"/>
                    <a:gd name="T6" fmla="*/ 7 w 289"/>
                    <a:gd name="T7" fmla="*/ 11 h 296"/>
                    <a:gd name="T8" fmla="*/ 9 w 289"/>
                    <a:gd name="T9" fmla="*/ 11 h 296"/>
                    <a:gd name="T10" fmla="*/ 9 w 289"/>
                    <a:gd name="T11" fmla="*/ 4 h 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9" h="296">
                      <a:moveTo>
                        <a:pt x="242" y="111"/>
                      </a:moveTo>
                      <a:cubicBezTo>
                        <a:pt x="199" y="86"/>
                        <a:pt x="0" y="0"/>
                        <a:pt x="40" y="124"/>
                      </a:cubicBezTo>
                      <a:cubicBezTo>
                        <a:pt x="53" y="165"/>
                        <a:pt x="98" y="198"/>
                        <a:pt x="127" y="226"/>
                      </a:cubicBezTo>
                      <a:cubicBezTo>
                        <a:pt x="144" y="243"/>
                        <a:pt x="162" y="269"/>
                        <a:pt x="184" y="279"/>
                      </a:cubicBezTo>
                      <a:cubicBezTo>
                        <a:pt x="206" y="288"/>
                        <a:pt x="229" y="282"/>
                        <a:pt x="249" y="296"/>
                      </a:cubicBezTo>
                      <a:cubicBezTo>
                        <a:pt x="289" y="253"/>
                        <a:pt x="231" y="159"/>
                        <a:pt x="250" y="107"/>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0" name="Freeform 950">
                  <a:extLst>
                    <a:ext uri="{FF2B5EF4-FFF2-40B4-BE49-F238E27FC236}">
                      <a16:creationId xmlns:a16="http://schemas.microsoft.com/office/drawing/2014/main" id="{03060F25-CF8A-4106-A646-3DE5414CE075}"/>
                    </a:ext>
                  </a:extLst>
                </p:cNvPr>
                <p:cNvSpPr>
                  <a:spLocks/>
                </p:cNvSpPr>
                <p:nvPr/>
              </p:nvSpPr>
              <p:spPr bwMode="auto">
                <a:xfrm>
                  <a:off x="289" y="1738"/>
                  <a:ext cx="75" cy="89"/>
                </a:xfrm>
                <a:custGeom>
                  <a:avLst/>
                  <a:gdLst>
                    <a:gd name="T0" fmla="*/ 6 w 221"/>
                    <a:gd name="T1" fmla="*/ 2 h 264"/>
                    <a:gd name="T2" fmla="*/ 2 w 221"/>
                    <a:gd name="T3" fmla="*/ 1 h 264"/>
                    <a:gd name="T4" fmla="*/ 0 w 221"/>
                    <a:gd name="T5" fmla="*/ 4 h 264"/>
                    <a:gd name="T6" fmla="*/ 3 w 221"/>
                    <a:gd name="T7" fmla="*/ 7 h 264"/>
                    <a:gd name="T8" fmla="*/ 7 w 221"/>
                    <a:gd name="T9" fmla="*/ 10 h 264"/>
                    <a:gd name="T10" fmla="*/ 4 w 221"/>
                    <a:gd name="T11" fmla="*/ 6 h 264"/>
                    <a:gd name="T12" fmla="*/ 8 w 221"/>
                    <a:gd name="T13" fmla="*/ 3 h 264"/>
                    <a:gd name="T14" fmla="*/ 6 w 221"/>
                    <a:gd name="T15" fmla="*/ 2 h 2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1" h="264">
                      <a:moveTo>
                        <a:pt x="167" y="44"/>
                      </a:moveTo>
                      <a:cubicBezTo>
                        <a:pt x="127" y="30"/>
                        <a:pt x="103" y="0"/>
                        <a:pt x="57" y="14"/>
                      </a:cubicBezTo>
                      <a:cubicBezTo>
                        <a:pt x="14" y="29"/>
                        <a:pt x="0" y="67"/>
                        <a:pt x="10" y="108"/>
                      </a:cubicBezTo>
                      <a:cubicBezTo>
                        <a:pt x="21" y="150"/>
                        <a:pt x="51" y="168"/>
                        <a:pt x="85" y="193"/>
                      </a:cubicBezTo>
                      <a:cubicBezTo>
                        <a:pt x="116" y="216"/>
                        <a:pt x="140" y="250"/>
                        <a:pt x="178" y="264"/>
                      </a:cubicBezTo>
                      <a:cubicBezTo>
                        <a:pt x="152" y="239"/>
                        <a:pt x="107" y="189"/>
                        <a:pt x="109" y="151"/>
                      </a:cubicBezTo>
                      <a:cubicBezTo>
                        <a:pt x="111" y="84"/>
                        <a:pt x="188" y="116"/>
                        <a:pt x="221" y="92"/>
                      </a:cubicBezTo>
                      <a:cubicBezTo>
                        <a:pt x="201" y="71"/>
                        <a:pt x="165" y="66"/>
                        <a:pt x="148" y="44"/>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1" name="Freeform 951">
                  <a:extLst>
                    <a:ext uri="{FF2B5EF4-FFF2-40B4-BE49-F238E27FC236}">
                      <a16:creationId xmlns:a16="http://schemas.microsoft.com/office/drawing/2014/main" id="{76BD9A69-A062-51DC-B6A1-E6288B1929FF}"/>
                    </a:ext>
                  </a:extLst>
                </p:cNvPr>
                <p:cNvSpPr>
                  <a:spLocks/>
                </p:cNvSpPr>
                <p:nvPr/>
              </p:nvSpPr>
              <p:spPr bwMode="auto">
                <a:xfrm>
                  <a:off x="118" y="1619"/>
                  <a:ext cx="34" cy="66"/>
                </a:xfrm>
                <a:custGeom>
                  <a:avLst/>
                  <a:gdLst>
                    <a:gd name="T0" fmla="*/ 4 w 99"/>
                    <a:gd name="T1" fmla="*/ 3 h 194"/>
                    <a:gd name="T2" fmla="*/ 2 w 99"/>
                    <a:gd name="T3" fmla="*/ 7 h 194"/>
                    <a:gd name="T4" fmla="*/ 1 w 99"/>
                    <a:gd name="T5" fmla="*/ 0 h 194"/>
                    <a:gd name="T6" fmla="*/ 4 w 99"/>
                    <a:gd name="T7" fmla="*/ 4 h 1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 h="194">
                      <a:moveTo>
                        <a:pt x="99" y="81"/>
                      </a:moveTo>
                      <a:cubicBezTo>
                        <a:pt x="63" y="104"/>
                        <a:pt x="58" y="154"/>
                        <a:pt x="56" y="194"/>
                      </a:cubicBezTo>
                      <a:cubicBezTo>
                        <a:pt x="0" y="186"/>
                        <a:pt x="11" y="32"/>
                        <a:pt x="35" y="0"/>
                      </a:cubicBezTo>
                      <a:cubicBezTo>
                        <a:pt x="22" y="37"/>
                        <a:pt x="42" y="168"/>
                        <a:pt x="90" y="109"/>
                      </a:cubicBezTo>
                    </a:path>
                  </a:pathLst>
                </a:custGeom>
                <a:solidFill>
                  <a:srgbClr val="907A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2" name="Freeform 952">
                  <a:extLst>
                    <a:ext uri="{FF2B5EF4-FFF2-40B4-BE49-F238E27FC236}">
                      <a16:creationId xmlns:a16="http://schemas.microsoft.com/office/drawing/2014/main" id="{5D2F6C16-3F5E-A73C-0E8C-4A8166CD2E77}"/>
                    </a:ext>
                  </a:extLst>
                </p:cNvPr>
                <p:cNvSpPr>
                  <a:spLocks/>
                </p:cNvSpPr>
                <p:nvPr/>
              </p:nvSpPr>
              <p:spPr bwMode="auto">
                <a:xfrm>
                  <a:off x="271" y="2590"/>
                  <a:ext cx="61" cy="89"/>
                </a:xfrm>
                <a:custGeom>
                  <a:avLst/>
                  <a:gdLst>
                    <a:gd name="T0" fmla="*/ 6 w 182"/>
                    <a:gd name="T1" fmla="*/ 1 h 264"/>
                    <a:gd name="T2" fmla="*/ 3 w 182"/>
                    <a:gd name="T3" fmla="*/ 5 h 264"/>
                    <a:gd name="T4" fmla="*/ 0 w 182"/>
                    <a:gd name="T5" fmla="*/ 10 h 264"/>
                    <a:gd name="T6" fmla="*/ 4 w 182"/>
                    <a:gd name="T7" fmla="*/ 5 h 264"/>
                    <a:gd name="T8" fmla="*/ 7 w 182"/>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264">
                      <a:moveTo>
                        <a:pt x="165" y="21"/>
                      </a:moveTo>
                      <a:cubicBezTo>
                        <a:pt x="141" y="70"/>
                        <a:pt x="108" y="99"/>
                        <a:pt x="68" y="135"/>
                      </a:cubicBezTo>
                      <a:cubicBezTo>
                        <a:pt x="24" y="174"/>
                        <a:pt x="14" y="206"/>
                        <a:pt x="0" y="264"/>
                      </a:cubicBezTo>
                      <a:cubicBezTo>
                        <a:pt x="40" y="210"/>
                        <a:pt x="65" y="174"/>
                        <a:pt x="119" y="136"/>
                      </a:cubicBezTo>
                      <a:cubicBezTo>
                        <a:pt x="173" y="97"/>
                        <a:pt x="155" y="52"/>
                        <a:pt x="18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3" name="Freeform 953">
                  <a:extLst>
                    <a:ext uri="{FF2B5EF4-FFF2-40B4-BE49-F238E27FC236}">
                      <a16:creationId xmlns:a16="http://schemas.microsoft.com/office/drawing/2014/main" id="{0EAC29C7-C782-3051-BA98-0709155C2B3B}"/>
                    </a:ext>
                  </a:extLst>
                </p:cNvPr>
                <p:cNvSpPr>
                  <a:spLocks/>
                </p:cNvSpPr>
                <p:nvPr/>
              </p:nvSpPr>
              <p:spPr bwMode="auto">
                <a:xfrm>
                  <a:off x="265" y="3260"/>
                  <a:ext cx="77" cy="112"/>
                </a:xfrm>
                <a:custGeom>
                  <a:avLst/>
                  <a:gdLst>
                    <a:gd name="T0" fmla="*/ 6 w 227"/>
                    <a:gd name="T1" fmla="*/ 3 h 332"/>
                    <a:gd name="T2" fmla="*/ 0 w 227"/>
                    <a:gd name="T3" fmla="*/ 11 h 332"/>
                    <a:gd name="T4" fmla="*/ 5 w 227"/>
                    <a:gd name="T5" fmla="*/ 11 h 332"/>
                    <a:gd name="T6" fmla="*/ 7 w 227"/>
                    <a:gd name="T7" fmla="*/ 8 h 332"/>
                    <a:gd name="T8" fmla="*/ 7 w 227"/>
                    <a:gd name="T9" fmla="*/ 5 h 332"/>
                    <a:gd name="T10" fmla="*/ 8 w 227"/>
                    <a:gd name="T11" fmla="*/ 3 h 332"/>
                    <a:gd name="T12" fmla="*/ 5 w 227"/>
                    <a:gd name="T13" fmla="*/ 1 h 3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332">
                      <a:moveTo>
                        <a:pt x="151" y="72"/>
                      </a:moveTo>
                      <a:cubicBezTo>
                        <a:pt x="165" y="202"/>
                        <a:pt x="132" y="266"/>
                        <a:pt x="0" y="300"/>
                      </a:cubicBezTo>
                      <a:cubicBezTo>
                        <a:pt x="14" y="332"/>
                        <a:pt x="97" y="298"/>
                        <a:pt x="122" y="287"/>
                      </a:cubicBezTo>
                      <a:cubicBezTo>
                        <a:pt x="164" y="269"/>
                        <a:pt x="182" y="242"/>
                        <a:pt x="189" y="198"/>
                      </a:cubicBezTo>
                      <a:cubicBezTo>
                        <a:pt x="193" y="179"/>
                        <a:pt x="192" y="160"/>
                        <a:pt x="194" y="139"/>
                      </a:cubicBezTo>
                      <a:cubicBezTo>
                        <a:pt x="195" y="114"/>
                        <a:pt x="205" y="101"/>
                        <a:pt x="209" y="79"/>
                      </a:cubicBezTo>
                      <a:cubicBezTo>
                        <a:pt x="227" y="0"/>
                        <a:pt x="166" y="52"/>
                        <a:pt x="135"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4" name="Freeform 954">
                  <a:extLst>
                    <a:ext uri="{FF2B5EF4-FFF2-40B4-BE49-F238E27FC236}">
                      <a16:creationId xmlns:a16="http://schemas.microsoft.com/office/drawing/2014/main" id="{EA9120E1-258E-1BF1-7E91-720A41288590}"/>
                    </a:ext>
                  </a:extLst>
                </p:cNvPr>
                <p:cNvSpPr>
                  <a:spLocks/>
                </p:cNvSpPr>
                <p:nvPr/>
              </p:nvSpPr>
              <p:spPr bwMode="auto">
                <a:xfrm>
                  <a:off x="210" y="2376"/>
                  <a:ext cx="39" cy="43"/>
                </a:xfrm>
                <a:custGeom>
                  <a:avLst/>
                  <a:gdLst>
                    <a:gd name="T0" fmla="*/ 1 w 115"/>
                    <a:gd name="T1" fmla="*/ 0 h 125"/>
                    <a:gd name="T2" fmla="*/ 1 w 115"/>
                    <a:gd name="T3" fmla="*/ 5 h 125"/>
                    <a:gd name="T4" fmla="*/ 2 w 115"/>
                    <a:gd name="T5" fmla="*/ 2 h 125"/>
                    <a:gd name="T6" fmla="*/ 4 w 115"/>
                    <a:gd name="T7" fmla="*/ 1 h 125"/>
                    <a:gd name="T8" fmla="*/ 2 w 115"/>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125">
                      <a:moveTo>
                        <a:pt x="19" y="0"/>
                      </a:moveTo>
                      <a:cubicBezTo>
                        <a:pt x="0" y="22"/>
                        <a:pt x="15" y="94"/>
                        <a:pt x="14" y="125"/>
                      </a:cubicBezTo>
                      <a:cubicBezTo>
                        <a:pt x="27" y="101"/>
                        <a:pt x="18" y="60"/>
                        <a:pt x="48" y="47"/>
                      </a:cubicBezTo>
                      <a:cubicBezTo>
                        <a:pt x="68" y="37"/>
                        <a:pt x="104" y="68"/>
                        <a:pt x="115" y="35"/>
                      </a:cubicBezTo>
                      <a:cubicBezTo>
                        <a:pt x="89" y="27"/>
                        <a:pt x="67" y="13"/>
                        <a:pt x="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5" name="Freeform 955">
                  <a:extLst>
                    <a:ext uri="{FF2B5EF4-FFF2-40B4-BE49-F238E27FC236}">
                      <a16:creationId xmlns:a16="http://schemas.microsoft.com/office/drawing/2014/main" id="{AD668F32-36C1-2B31-C574-265DCB5FDB55}"/>
                    </a:ext>
                  </a:extLst>
                </p:cNvPr>
                <p:cNvSpPr>
                  <a:spLocks/>
                </p:cNvSpPr>
                <p:nvPr/>
              </p:nvSpPr>
              <p:spPr bwMode="auto">
                <a:xfrm>
                  <a:off x="223" y="1700"/>
                  <a:ext cx="65" cy="76"/>
                </a:xfrm>
                <a:custGeom>
                  <a:avLst/>
                  <a:gdLst>
                    <a:gd name="T0" fmla="*/ 6 w 192"/>
                    <a:gd name="T1" fmla="*/ 0 h 225"/>
                    <a:gd name="T2" fmla="*/ 5 w 192"/>
                    <a:gd name="T3" fmla="*/ 5 h 225"/>
                    <a:gd name="T4" fmla="*/ 0 w 192"/>
                    <a:gd name="T5" fmla="*/ 6 h 225"/>
                    <a:gd name="T6" fmla="*/ 4 w 192"/>
                    <a:gd name="T7" fmla="*/ 8 h 225"/>
                    <a:gd name="T8" fmla="*/ 7 w 192"/>
                    <a:gd name="T9" fmla="*/ 2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225">
                      <a:moveTo>
                        <a:pt x="163" y="0"/>
                      </a:moveTo>
                      <a:cubicBezTo>
                        <a:pt x="162" y="58"/>
                        <a:pt x="170" y="94"/>
                        <a:pt x="121" y="135"/>
                      </a:cubicBezTo>
                      <a:cubicBezTo>
                        <a:pt x="86" y="164"/>
                        <a:pt x="40" y="180"/>
                        <a:pt x="0" y="164"/>
                      </a:cubicBezTo>
                      <a:cubicBezTo>
                        <a:pt x="26" y="181"/>
                        <a:pt x="72" y="225"/>
                        <a:pt x="104" y="212"/>
                      </a:cubicBezTo>
                      <a:cubicBezTo>
                        <a:pt x="144" y="195"/>
                        <a:pt x="172" y="91"/>
                        <a:pt x="192"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6" name="Freeform 956">
                  <a:extLst>
                    <a:ext uri="{FF2B5EF4-FFF2-40B4-BE49-F238E27FC236}">
                      <a16:creationId xmlns:a16="http://schemas.microsoft.com/office/drawing/2014/main" id="{73D64267-A1AF-51BE-98C9-577A0ED6891E}"/>
                    </a:ext>
                  </a:extLst>
                </p:cNvPr>
                <p:cNvSpPr>
                  <a:spLocks/>
                </p:cNvSpPr>
                <p:nvPr/>
              </p:nvSpPr>
              <p:spPr bwMode="auto">
                <a:xfrm>
                  <a:off x="223" y="1995"/>
                  <a:ext cx="54" cy="61"/>
                </a:xfrm>
                <a:custGeom>
                  <a:avLst/>
                  <a:gdLst>
                    <a:gd name="T0" fmla="*/ 1 w 160"/>
                    <a:gd name="T1" fmla="*/ 1 h 182"/>
                    <a:gd name="T2" fmla="*/ 5 w 160"/>
                    <a:gd name="T3" fmla="*/ 0 h 182"/>
                    <a:gd name="T4" fmla="*/ 4 w 160"/>
                    <a:gd name="T5" fmla="*/ 3 h 182"/>
                    <a:gd name="T6" fmla="*/ 3 w 160"/>
                    <a:gd name="T7" fmla="*/ 7 h 182"/>
                    <a:gd name="T8" fmla="*/ 0 w 160"/>
                    <a:gd name="T9" fmla="*/ 6 h 182"/>
                    <a:gd name="T10" fmla="*/ 1 w 160"/>
                    <a:gd name="T11" fmla="*/ 1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182">
                      <a:moveTo>
                        <a:pt x="25" y="34"/>
                      </a:moveTo>
                      <a:cubicBezTo>
                        <a:pt x="71" y="56"/>
                        <a:pt x="106" y="28"/>
                        <a:pt x="142" y="0"/>
                      </a:cubicBezTo>
                      <a:cubicBezTo>
                        <a:pt x="160" y="39"/>
                        <a:pt x="126" y="55"/>
                        <a:pt x="106" y="81"/>
                      </a:cubicBezTo>
                      <a:cubicBezTo>
                        <a:pt x="82" y="110"/>
                        <a:pt x="73" y="142"/>
                        <a:pt x="71" y="179"/>
                      </a:cubicBezTo>
                      <a:cubicBezTo>
                        <a:pt x="52" y="149"/>
                        <a:pt x="3" y="182"/>
                        <a:pt x="0" y="152"/>
                      </a:cubicBezTo>
                      <a:cubicBezTo>
                        <a:pt x="69" y="130"/>
                        <a:pt x="40" y="83"/>
                        <a:pt x="33" y="34"/>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7" name="Freeform 957">
                  <a:extLst>
                    <a:ext uri="{FF2B5EF4-FFF2-40B4-BE49-F238E27FC236}">
                      <a16:creationId xmlns:a16="http://schemas.microsoft.com/office/drawing/2014/main" id="{D7B8641E-4DF4-A076-989A-77DFCBC3AD01}"/>
                    </a:ext>
                  </a:extLst>
                </p:cNvPr>
                <p:cNvSpPr>
                  <a:spLocks/>
                </p:cNvSpPr>
                <p:nvPr/>
              </p:nvSpPr>
              <p:spPr bwMode="auto">
                <a:xfrm>
                  <a:off x="244" y="2857"/>
                  <a:ext cx="40" cy="65"/>
                </a:xfrm>
                <a:custGeom>
                  <a:avLst/>
                  <a:gdLst>
                    <a:gd name="T0" fmla="*/ 0 w 120"/>
                    <a:gd name="T1" fmla="*/ 3 h 193"/>
                    <a:gd name="T2" fmla="*/ 2 w 120"/>
                    <a:gd name="T3" fmla="*/ 7 h 193"/>
                    <a:gd name="T4" fmla="*/ 4 w 120"/>
                    <a:gd name="T5" fmla="*/ 3 h 193"/>
                    <a:gd name="T6" fmla="*/ 1 w 120"/>
                    <a:gd name="T7" fmla="*/ 0 h 193"/>
                    <a:gd name="T8" fmla="*/ 1 w 120"/>
                    <a:gd name="T9" fmla="*/ 3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93">
                      <a:moveTo>
                        <a:pt x="0" y="71"/>
                      </a:moveTo>
                      <a:cubicBezTo>
                        <a:pt x="50" y="60"/>
                        <a:pt x="80" y="150"/>
                        <a:pt x="55" y="193"/>
                      </a:cubicBezTo>
                      <a:cubicBezTo>
                        <a:pt x="109" y="179"/>
                        <a:pt x="120" y="122"/>
                        <a:pt x="119" y="76"/>
                      </a:cubicBezTo>
                      <a:cubicBezTo>
                        <a:pt x="116" y="6"/>
                        <a:pt x="96" y="19"/>
                        <a:pt x="39" y="0"/>
                      </a:cubicBezTo>
                      <a:cubicBezTo>
                        <a:pt x="52" y="36"/>
                        <a:pt x="68" y="53"/>
                        <a:pt x="29" y="80"/>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8" name="Freeform 958">
                  <a:extLst>
                    <a:ext uri="{FF2B5EF4-FFF2-40B4-BE49-F238E27FC236}">
                      <a16:creationId xmlns:a16="http://schemas.microsoft.com/office/drawing/2014/main" id="{D4FBCF02-005D-2A50-629E-6D9F35F3E3AB}"/>
                    </a:ext>
                  </a:extLst>
                </p:cNvPr>
                <p:cNvSpPr>
                  <a:spLocks/>
                </p:cNvSpPr>
                <p:nvPr/>
              </p:nvSpPr>
              <p:spPr bwMode="auto">
                <a:xfrm>
                  <a:off x="314" y="2744"/>
                  <a:ext cx="92" cy="193"/>
                </a:xfrm>
                <a:custGeom>
                  <a:avLst/>
                  <a:gdLst>
                    <a:gd name="T0" fmla="*/ 0 w 273"/>
                    <a:gd name="T1" fmla="*/ 11 h 570"/>
                    <a:gd name="T2" fmla="*/ 3 w 273"/>
                    <a:gd name="T3" fmla="*/ 14 h 570"/>
                    <a:gd name="T4" fmla="*/ 4 w 273"/>
                    <a:gd name="T5" fmla="*/ 18 h 570"/>
                    <a:gd name="T6" fmla="*/ 6 w 273"/>
                    <a:gd name="T7" fmla="*/ 14 h 570"/>
                    <a:gd name="T8" fmla="*/ 9 w 273"/>
                    <a:gd name="T9" fmla="*/ 8 h 570"/>
                    <a:gd name="T10" fmla="*/ 8 w 273"/>
                    <a:gd name="T11" fmla="*/ 1 h 570"/>
                    <a:gd name="T12" fmla="*/ 8 w 273"/>
                    <a:gd name="T13" fmla="*/ 0 h 570"/>
                    <a:gd name="T14" fmla="*/ 6 w 273"/>
                    <a:gd name="T15" fmla="*/ 7 h 570"/>
                    <a:gd name="T16" fmla="*/ 0 w 273"/>
                    <a:gd name="T17" fmla="*/ 10 h 5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3" h="570">
                      <a:moveTo>
                        <a:pt x="0" y="286"/>
                      </a:moveTo>
                      <a:cubicBezTo>
                        <a:pt x="13" y="313"/>
                        <a:pt x="49" y="334"/>
                        <a:pt x="67" y="362"/>
                      </a:cubicBezTo>
                      <a:cubicBezTo>
                        <a:pt x="84" y="390"/>
                        <a:pt x="94" y="426"/>
                        <a:pt x="105" y="455"/>
                      </a:cubicBezTo>
                      <a:cubicBezTo>
                        <a:pt x="149" y="570"/>
                        <a:pt x="153" y="410"/>
                        <a:pt x="161" y="366"/>
                      </a:cubicBezTo>
                      <a:cubicBezTo>
                        <a:pt x="172" y="300"/>
                        <a:pt x="208" y="262"/>
                        <a:pt x="241" y="208"/>
                      </a:cubicBezTo>
                      <a:cubicBezTo>
                        <a:pt x="273" y="156"/>
                        <a:pt x="256" y="79"/>
                        <a:pt x="222" y="30"/>
                      </a:cubicBezTo>
                      <a:cubicBezTo>
                        <a:pt x="215" y="19"/>
                        <a:pt x="208" y="8"/>
                        <a:pt x="199" y="0"/>
                      </a:cubicBezTo>
                      <a:cubicBezTo>
                        <a:pt x="190" y="61"/>
                        <a:pt x="188" y="125"/>
                        <a:pt x="167" y="181"/>
                      </a:cubicBezTo>
                      <a:cubicBezTo>
                        <a:pt x="143" y="248"/>
                        <a:pt x="67" y="270"/>
                        <a:pt x="0" y="274"/>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9" name="Freeform 959">
                  <a:extLst>
                    <a:ext uri="{FF2B5EF4-FFF2-40B4-BE49-F238E27FC236}">
                      <a16:creationId xmlns:a16="http://schemas.microsoft.com/office/drawing/2014/main" id="{55430390-1366-793A-67F7-E710ADE570B8}"/>
                    </a:ext>
                  </a:extLst>
                </p:cNvPr>
                <p:cNvSpPr>
                  <a:spLocks/>
                </p:cNvSpPr>
                <p:nvPr/>
              </p:nvSpPr>
              <p:spPr bwMode="auto">
                <a:xfrm>
                  <a:off x="283" y="2780"/>
                  <a:ext cx="92" cy="67"/>
                </a:xfrm>
                <a:custGeom>
                  <a:avLst/>
                  <a:gdLst>
                    <a:gd name="T0" fmla="*/ 1 w 270"/>
                    <a:gd name="T1" fmla="*/ 2 h 200"/>
                    <a:gd name="T2" fmla="*/ 1 w 270"/>
                    <a:gd name="T3" fmla="*/ 5 h 200"/>
                    <a:gd name="T4" fmla="*/ 1 w 270"/>
                    <a:gd name="T5" fmla="*/ 7 h 200"/>
                    <a:gd name="T6" fmla="*/ 6 w 270"/>
                    <a:gd name="T7" fmla="*/ 6 h 200"/>
                    <a:gd name="T8" fmla="*/ 6 w 270"/>
                    <a:gd name="T9" fmla="*/ 0 h 200"/>
                    <a:gd name="T10" fmla="*/ 2 w 270"/>
                    <a:gd name="T11" fmla="*/ 6 h 2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200">
                      <a:moveTo>
                        <a:pt x="30" y="62"/>
                      </a:moveTo>
                      <a:cubicBezTo>
                        <a:pt x="24" y="86"/>
                        <a:pt x="22" y="110"/>
                        <a:pt x="16" y="133"/>
                      </a:cubicBezTo>
                      <a:cubicBezTo>
                        <a:pt x="9" y="164"/>
                        <a:pt x="0" y="166"/>
                        <a:pt x="25" y="181"/>
                      </a:cubicBezTo>
                      <a:cubicBezTo>
                        <a:pt x="55" y="200"/>
                        <a:pt x="128" y="183"/>
                        <a:pt x="160" y="171"/>
                      </a:cubicBezTo>
                      <a:cubicBezTo>
                        <a:pt x="259" y="132"/>
                        <a:pt x="270" y="26"/>
                        <a:pt x="158" y="0"/>
                      </a:cubicBezTo>
                      <a:cubicBezTo>
                        <a:pt x="223" y="90"/>
                        <a:pt x="140" y="150"/>
                        <a:pt x="51" y="164"/>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0" name="Freeform 960">
                  <a:extLst>
                    <a:ext uri="{FF2B5EF4-FFF2-40B4-BE49-F238E27FC236}">
                      <a16:creationId xmlns:a16="http://schemas.microsoft.com/office/drawing/2014/main" id="{41FB8F80-63B1-EFCD-CEBE-582A4DED4534}"/>
                    </a:ext>
                  </a:extLst>
                </p:cNvPr>
                <p:cNvSpPr>
                  <a:spLocks/>
                </p:cNvSpPr>
                <p:nvPr/>
              </p:nvSpPr>
              <p:spPr bwMode="auto">
                <a:xfrm>
                  <a:off x="199" y="3141"/>
                  <a:ext cx="43" cy="86"/>
                </a:xfrm>
                <a:custGeom>
                  <a:avLst/>
                  <a:gdLst>
                    <a:gd name="T0" fmla="*/ 3 w 128"/>
                    <a:gd name="T1" fmla="*/ 0 h 252"/>
                    <a:gd name="T2" fmla="*/ 5 w 128"/>
                    <a:gd name="T3" fmla="*/ 4 h 252"/>
                    <a:gd name="T4" fmla="*/ 4 w 128"/>
                    <a:gd name="T5" fmla="*/ 10 h 252"/>
                    <a:gd name="T6" fmla="*/ 0 w 128"/>
                    <a:gd name="T7" fmla="*/ 7 h 252"/>
                    <a:gd name="T8" fmla="*/ 2 w 128"/>
                    <a:gd name="T9" fmla="*/ 1 h 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252">
                      <a:moveTo>
                        <a:pt x="69" y="0"/>
                      </a:moveTo>
                      <a:cubicBezTo>
                        <a:pt x="85" y="27"/>
                        <a:pt x="117" y="68"/>
                        <a:pt x="128" y="96"/>
                      </a:cubicBezTo>
                      <a:cubicBezTo>
                        <a:pt x="6" y="69"/>
                        <a:pt x="72" y="202"/>
                        <a:pt x="106" y="249"/>
                      </a:cubicBezTo>
                      <a:cubicBezTo>
                        <a:pt x="63" y="252"/>
                        <a:pt x="4" y="217"/>
                        <a:pt x="2" y="181"/>
                      </a:cubicBezTo>
                      <a:cubicBezTo>
                        <a:pt x="0" y="134"/>
                        <a:pt x="45" y="77"/>
                        <a:pt x="53" y="29"/>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1" name="Freeform 961">
                  <a:extLst>
                    <a:ext uri="{FF2B5EF4-FFF2-40B4-BE49-F238E27FC236}">
                      <a16:creationId xmlns:a16="http://schemas.microsoft.com/office/drawing/2014/main" id="{ED88DD84-1D0D-D3C1-2E0C-B2F7661287C4}"/>
                    </a:ext>
                  </a:extLst>
                </p:cNvPr>
                <p:cNvSpPr>
                  <a:spLocks/>
                </p:cNvSpPr>
                <p:nvPr/>
              </p:nvSpPr>
              <p:spPr bwMode="auto">
                <a:xfrm>
                  <a:off x="169" y="3247"/>
                  <a:ext cx="53" cy="44"/>
                </a:xfrm>
                <a:custGeom>
                  <a:avLst/>
                  <a:gdLst>
                    <a:gd name="T0" fmla="*/ 6 w 156"/>
                    <a:gd name="T1" fmla="*/ 1 h 131"/>
                    <a:gd name="T2" fmla="*/ 3 w 156"/>
                    <a:gd name="T3" fmla="*/ 5 h 131"/>
                    <a:gd name="T4" fmla="*/ 0 w 156"/>
                    <a:gd name="T5" fmla="*/ 2 h 131"/>
                    <a:gd name="T6" fmla="*/ 3 w 156"/>
                    <a:gd name="T7" fmla="*/ 0 h 1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6" h="131">
                      <a:moveTo>
                        <a:pt x="156" y="17"/>
                      </a:moveTo>
                      <a:cubicBezTo>
                        <a:pt x="100" y="16"/>
                        <a:pt x="38" y="72"/>
                        <a:pt x="84" y="131"/>
                      </a:cubicBezTo>
                      <a:cubicBezTo>
                        <a:pt x="68" y="125"/>
                        <a:pt x="1" y="80"/>
                        <a:pt x="0" y="59"/>
                      </a:cubicBezTo>
                      <a:cubicBezTo>
                        <a:pt x="0" y="27"/>
                        <a:pt x="68" y="0"/>
                        <a:pt x="85" y="1"/>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2" name="Freeform 962">
                  <a:extLst>
                    <a:ext uri="{FF2B5EF4-FFF2-40B4-BE49-F238E27FC236}">
                      <a16:creationId xmlns:a16="http://schemas.microsoft.com/office/drawing/2014/main" id="{6C7DE64E-F4DB-5F0F-3A45-E56B91F7B766}"/>
                    </a:ext>
                  </a:extLst>
                </p:cNvPr>
                <p:cNvSpPr>
                  <a:spLocks/>
                </p:cNvSpPr>
                <p:nvPr/>
              </p:nvSpPr>
              <p:spPr bwMode="auto">
                <a:xfrm>
                  <a:off x="198" y="3356"/>
                  <a:ext cx="98" cy="90"/>
                </a:xfrm>
                <a:custGeom>
                  <a:avLst/>
                  <a:gdLst>
                    <a:gd name="T0" fmla="*/ 11 w 291"/>
                    <a:gd name="T1" fmla="*/ 9 h 268"/>
                    <a:gd name="T2" fmla="*/ 6 w 291"/>
                    <a:gd name="T3" fmla="*/ 10 h 268"/>
                    <a:gd name="T4" fmla="*/ 1 w 291"/>
                    <a:gd name="T5" fmla="*/ 4 h 268"/>
                    <a:gd name="T6" fmla="*/ 7 w 291"/>
                    <a:gd name="T7" fmla="*/ 5 h 2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1" h="268">
                      <a:moveTo>
                        <a:pt x="291" y="230"/>
                      </a:moveTo>
                      <a:cubicBezTo>
                        <a:pt x="256" y="147"/>
                        <a:pt x="101" y="163"/>
                        <a:pt x="160" y="268"/>
                      </a:cubicBezTo>
                      <a:cubicBezTo>
                        <a:pt x="103" y="248"/>
                        <a:pt x="28" y="182"/>
                        <a:pt x="18" y="117"/>
                      </a:cubicBezTo>
                      <a:cubicBezTo>
                        <a:pt x="0" y="0"/>
                        <a:pt x="142" y="123"/>
                        <a:pt x="174" y="138"/>
                      </a:cubicBezTo>
                    </a:path>
                  </a:pathLst>
                </a:custGeom>
                <a:solidFill>
                  <a:srgbClr val="A38C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3" name="Freeform 963">
                  <a:extLst>
                    <a:ext uri="{FF2B5EF4-FFF2-40B4-BE49-F238E27FC236}">
                      <a16:creationId xmlns:a16="http://schemas.microsoft.com/office/drawing/2014/main" id="{7113F56A-E242-04C5-DA90-769BB59AE221}"/>
                    </a:ext>
                  </a:extLst>
                </p:cNvPr>
                <p:cNvSpPr>
                  <a:spLocks/>
                </p:cNvSpPr>
                <p:nvPr/>
              </p:nvSpPr>
              <p:spPr bwMode="auto">
                <a:xfrm>
                  <a:off x="290" y="3455"/>
                  <a:ext cx="48" cy="105"/>
                </a:xfrm>
                <a:custGeom>
                  <a:avLst/>
                  <a:gdLst>
                    <a:gd name="T0" fmla="*/ 1 w 141"/>
                    <a:gd name="T1" fmla="*/ 0 h 311"/>
                    <a:gd name="T2" fmla="*/ 2 w 141"/>
                    <a:gd name="T3" fmla="*/ 4 h 311"/>
                    <a:gd name="T4" fmla="*/ 5 w 141"/>
                    <a:gd name="T5" fmla="*/ 8 h 311"/>
                    <a:gd name="T6" fmla="*/ 4 w 141"/>
                    <a:gd name="T7" fmla="*/ 1 h 3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 h="311">
                      <a:moveTo>
                        <a:pt x="23" y="0"/>
                      </a:moveTo>
                      <a:cubicBezTo>
                        <a:pt x="0" y="19"/>
                        <a:pt x="41" y="81"/>
                        <a:pt x="49" y="106"/>
                      </a:cubicBezTo>
                      <a:cubicBezTo>
                        <a:pt x="57" y="131"/>
                        <a:pt x="72" y="311"/>
                        <a:pt x="117" y="218"/>
                      </a:cubicBezTo>
                      <a:cubicBezTo>
                        <a:pt x="141" y="170"/>
                        <a:pt x="121" y="59"/>
                        <a:pt x="91" y="18"/>
                      </a:cubicBezTo>
                    </a:path>
                  </a:pathLst>
                </a:custGeom>
                <a:solidFill>
                  <a:srgbClr val="FBD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4" name="Freeform 964">
                  <a:extLst>
                    <a:ext uri="{FF2B5EF4-FFF2-40B4-BE49-F238E27FC236}">
                      <a16:creationId xmlns:a16="http://schemas.microsoft.com/office/drawing/2014/main" id="{A5509192-DA2A-96D1-F182-4E936BA82B46}"/>
                    </a:ext>
                  </a:extLst>
                </p:cNvPr>
                <p:cNvSpPr>
                  <a:spLocks/>
                </p:cNvSpPr>
                <p:nvPr/>
              </p:nvSpPr>
              <p:spPr bwMode="auto">
                <a:xfrm>
                  <a:off x="227" y="2983"/>
                  <a:ext cx="66" cy="60"/>
                </a:xfrm>
                <a:custGeom>
                  <a:avLst/>
                  <a:gdLst>
                    <a:gd name="T0" fmla="*/ 0 w 196"/>
                    <a:gd name="T1" fmla="*/ 1 h 177"/>
                    <a:gd name="T2" fmla="*/ 7 w 196"/>
                    <a:gd name="T3" fmla="*/ 4 h 177"/>
                    <a:gd name="T4" fmla="*/ 1 w 196"/>
                    <a:gd name="T5" fmla="*/ 7 h 177"/>
                    <a:gd name="T6" fmla="*/ 2 w 196"/>
                    <a:gd name="T7" fmla="*/ 1 h 1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 h="177">
                      <a:moveTo>
                        <a:pt x="0" y="31"/>
                      </a:moveTo>
                      <a:cubicBezTo>
                        <a:pt x="55" y="0"/>
                        <a:pt x="196" y="4"/>
                        <a:pt x="180" y="102"/>
                      </a:cubicBezTo>
                      <a:cubicBezTo>
                        <a:pt x="116" y="56"/>
                        <a:pt x="63" y="142"/>
                        <a:pt x="21" y="177"/>
                      </a:cubicBezTo>
                      <a:cubicBezTo>
                        <a:pt x="71" y="138"/>
                        <a:pt x="53" y="78"/>
                        <a:pt x="46" y="35"/>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5" name="Freeform 965">
                  <a:extLst>
                    <a:ext uri="{FF2B5EF4-FFF2-40B4-BE49-F238E27FC236}">
                      <a16:creationId xmlns:a16="http://schemas.microsoft.com/office/drawing/2014/main" id="{A0E304D4-5D7C-0FA8-704E-549FE75F6332}"/>
                    </a:ext>
                  </a:extLst>
                </p:cNvPr>
                <p:cNvSpPr>
                  <a:spLocks/>
                </p:cNvSpPr>
                <p:nvPr/>
              </p:nvSpPr>
              <p:spPr bwMode="auto">
                <a:xfrm>
                  <a:off x="274" y="2590"/>
                  <a:ext cx="35" cy="33"/>
                </a:xfrm>
                <a:custGeom>
                  <a:avLst/>
                  <a:gdLst>
                    <a:gd name="T0" fmla="*/ 1 w 104"/>
                    <a:gd name="T1" fmla="*/ 0 h 97"/>
                    <a:gd name="T2" fmla="*/ 0 w 104"/>
                    <a:gd name="T3" fmla="*/ 4 h 97"/>
                    <a:gd name="T4" fmla="*/ 4 w 104"/>
                    <a:gd name="T5" fmla="*/ 2 h 97"/>
                    <a:gd name="T6" fmla="*/ 0 60000 65536"/>
                    <a:gd name="T7" fmla="*/ 0 60000 65536"/>
                    <a:gd name="T8" fmla="*/ 0 60000 65536"/>
                  </a:gdLst>
                  <a:ahLst/>
                  <a:cxnLst>
                    <a:cxn ang="T6">
                      <a:pos x="T0" y="T1"/>
                    </a:cxn>
                    <a:cxn ang="T7">
                      <a:pos x="T2" y="T3"/>
                    </a:cxn>
                    <a:cxn ang="T8">
                      <a:pos x="T4" y="T5"/>
                    </a:cxn>
                  </a:cxnLst>
                  <a:rect l="0" t="0" r="r" b="b"/>
                  <a:pathLst>
                    <a:path w="104" h="97">
                      <a:moveTo>
                        <a:pt x="16" y="0"/>
                      </a:moveTo>
                      <a:cubicBezTo>
                        <a:pt x="17" y="34"/>
                        <a:pt x="13" y="66"/>
                        <a:pt x="0" y="97"/>
                      </a:cubicBezTo>
                      <a:cubicBezTo>
                        <a:pt x="33" y="88"/>
                        <a:pt x="73" y="74"/>
                        <a:pt x="104" y="55"/>
                      </a:cubicBezTo>
                    </a:path>
                  </a:pathLst>
                </a:custGeom>
                <a:solidFill>
                  <a:srgbClr val="E6CA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6" name="Freeform 966">
                  <a:extLst>
                    <a:ext uri="{FF2B5EF4-FFF2-40B4-BE49-F238E27FC236}">
                      <a16:creationId xmlns:a16="http://schemas.microsoft.com/office/drawing/2014/main" id="{42E68DF8-D3B1-1C4E-2875-BE1DCC9D625F}"/>
                    </a:ext>
                  </a:extLst>
                </p:cNvPr>
                <p:cNvSpPr>
                  <a:spLocks/>
                </p:cNvSpPr>
                <p:nvPr/>
              </p:nvSpPr>
              <p:spPr bwMode="auto">
                <a:xfrm>
                  <a:off x="859" y="3118"/>
                  <a:ext cx="86" cy="23"/>
                </a:xfrm>
                <a:custGeom>
                  <a:avLst/>
                  <a:gdLst>
                    <a:gd name="T0" fmla="*/ 0 w 255"/>
                    <a:gd name="T1" fmla="*/ 1 h 70"/>
                    <a:gd name="T2" fmla="*/ 10 w 255"/>
                    <a:gd name="T3" fmla="*/ 0 h 70"/>
                    <a:gd name="T4" fmla="*/ 6 w 255"/>
                    <a:gd name="T5" fmla="*/ 1 h 70"/>
                    <a:gd name="T6" fmla="*/ 0 w 255"/>
                    <a:gd name="T7" fmla="*/ 1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5" h="70">
                      <a:moveTo>
                        <a:pt x="0" y="19"/>
                      </a:moveTo>
                      <a:cubicBezTo>
                        <a:pt x="52" y="70"/>
                        <a:pt x="200" y="50"/>
                        <a:pt x="255" y="8"/>
                      </a:cubicBezTo>
                      <a:cubicBezTo>
                        <a:pt x="224" y="16"/>
                        <a:pt x="193" y="26"/>
                        <a:pt x="157" y="28"/>
                      </a:cubicBezTo>
                      <a:cubicBezTo>
                        <a:pt x="113" y="30"/>
                        <a:pt x="47" y="0"/>
                        <a:pt x="8"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7" name="Freeform 967">
                  <a:extLst>
                    <a:ext uri="{FF2B5EF4-FFF2-40B4-BE49-F238E27FC236}">
                      <a16:creationId xmlns:a16="http://schemas.microsoft.com/office/drawing/2014/main" id="{C397C779-8D0B-892A-658F-579F32B2B5D3}"/>
                    </a:ext>
                  </a:extLst>
                </p:cNvPr>
                <p:cNvSpPr>
                  <a:spLocks/>
                </p:cNvSpPr>
                <p:nvPr/>
              </p:nvSpPr>
              <p:spPr bwMode="auto">
                <a:xfrm>
                  <a:off x="624" y="3314"/>
                  <a:ext cx="26" cy="41"/>
                </a:xfrm>
                <a:custGeom>
                  <a:avLst/>
                  <a:gdLst>
                    <a:gd name="T0" fmla="*/ 0 w 78"/>
                    <a:gd name="T1" fmla="*/ 5 h 121"/>
                    <a:gd name="T2" fmla="*/ 3 w 78"/>
                    <a:gd name="T3" fmla="*/ 0 h 121"/>
                    <a:gd name="T4" fmla="*/ 0 w 78"/>
                    <a:gd name="T5" fmla="*/ 3 h 121"/>
                    <a:gd name="T6" fmla="*/ 0 60000 65536"/>
                    <a:gd name="T7" fmla="*/ 0 60000 65536"/>
                    <a:gd name="T8" fmla="*/ 0 60000 65536"/>
                  </a:gdLst>
                  <a:ahLst/>
                  <a:cxnLst>
                    <a:cxn ang="T6">
                      <a:pos x="T0" y="T1"/>
                    </a:cxn>
                    <a:cxn ang="T7">
                      <a:pos x="T2" y="T3"/>
                    </a:cxn>
                    <a:cxn ang="T8">
                      <a:pos x="T4" y="T5"/>
                    </a:cxn>
                  </a:cxnLst>
                  <a:rect l="0" t="0" r="r" b="b"/>
                  <a:pathLst>
                    <a:path w="78" h="121">
                      <a:moveTo>
                        <a:pt x="4" y="117"/>
                      </a:moveTo>
                      <a:cubicBezTo>
                        <a:pt x="54" y="121"/>
                        <a:pt x="72" y="35"/>
                        <a:pt x="78" y="0"/>
                      </a:cubicBezTo>
                      <a:cubicBezTo>
                        <a:pt x="59" y="30"/>
                        <a:pt x="41" y="70"/>
                        <a:pt x="0"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8" name="Freeform 968">
                  <a:extLst>
                    <a:ext uri="{FF2B5EF4-FFF2-40B4-BE49-F238E27FC236}">
                      <a16:creationId xmlns:a16="http://schemas.microsoft.com/office/drawing/2014/main" id="{6126501C-A404-D008-EDD9-8E20A61D6AC4}"/>
                    </a:ext>
                  </a:extLst>
                </p:cNvPr>
                <p:cNvSpPr>
                  <a:spLocks/>
                </p:cNvSpPr>
                <p:nvPr/>
              </p:nvSpPr>
              <p:spPr bwMode="auto">
                <a:xfrm>
                  <a:off x="1012" y="3327"/>
                  <a:ext cx="88" cy="36"/>
                </a:xfrm>
                <a:custGeom>
                  <a:avLst/>
                  <a:gdLst>
                    <a:gd name="T0" fmla="*/ 0 w 260"/>
                    <a:gd name="T1" fmla="*/ 3 h 107"/>
                    <a:gd name="T2" fmla="*/ 10 w 260"/>
                    <a:gd name="T3" fmla="*/ 2 h 107"/>
                    <a:gd name="T4" fmla="*/ 6 w 260"/>
                    <a:gd name="T5" fmla="*/ 4 h 107"/>
                    <a:gd name="T6" fmla="*/ 0 w 260"/>
                    <a:gd name="T7" fmla="*/ 3 h 1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107">
                      <a:moveTo>
                        <a:pt x="0" y="91"/>
                      </a:moveTo>
                      <a:cubicBezTo>
                        <a:pt x="46" y="70"/>
                        <a:pt x="223" y="0"/>
                        <a:pt x="260" y="48"/>
                      </a:cubicBezTo>
                      <a:cubicBezTo>
                        <a:pt x="226" y="58"/>
                        <a:pt x="194" y="94"/>
                        <a:pt x="160" y="100"/>
                      </a:cubicBezTo>
                      <a:cubicBezTo>
                        <a:pt x="113" y="107"/>
                        <a:pt x="64" y="74"/>
                        <a:pt x="12" y="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9" name="Freeform 969">
                  <a:extLst>
                    <a:ext uri="{FF2B5EF4-FFF2-40B4-BE49-F238E27FC236}">
                      <a16:creationId xmlns:a16="http://schemas.microsoft.com/office/drawing/2014/main" id="{479E630A-44D5-E8DD-BD15-FEC15D8925A9}"/>
                    </a:ext>
                  </a:extLst>
                </p:cNvPr>
                <p:cNvSpPr>
                  <a:spLocks/>
                </p:cNvSpPr>
                <p:nvPr/>
              </p:nvSpPr>
              <p:spPr bwMode="auto">
                <a:xfrm>
                  <a:off x="1335" y="3253"/>
                  <a:ext cx="51" cy="38"/>
                </a:xfrm>
                <a:custGeom>
                  <a:avLst/>
                  <a:gdLst>
                    <a:gd name="T0" fmla="*/ 0 w 152"/>
                    <a:gd name="T1" fmla="*/ 4 h 113"/>
                    <a:gd name="T2" fmla="*/ 2 w 152"/>
                    <a:gd name="T3" fmla="*/ 0 h 113"/>
                    <a:gd name="T4" fmla="*/ 6 w 152"/>
                    <a:gd name="T5" fmla="*/ 1 h 113"/>
                    <a:gd name="T6" fmla="*/ 0 w 152"/>
                    <a:gd name="T7" fmla="*/ 4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113">
                      <a:moveTo>
                        <a:pt x="0" y="105"/>
                      </a:moveTo>
                      <a:cubicBezTo>
                        <a:pt x="10" y="71"/>
                        <a:pt x="32" y="21"/>
                        <a:pt x="62" y="0"/>
                      </a:cubicBezTo>
                      <a:cubicBezTo>
                        <a:pt x="84" y="43"/>
                        <a:pt x="117" y="25"/>
                        <a:pt x="152" y="14"/>
                      </a:cubicBezTo>
                      <a:cubicBezTo>
                        <a:pt x="119" y="57"/>
                        <a:pt x="15" y="40"/>
                        <a:pt x="12" y="1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0" name="Freeform 970">
                  <a:extLst>
                    <a:ext uri="{FF2B5EF4-FFF2-40B4-BE49-F238E27FC236}">
                      <a16:creationId xmlns:a16="http://schemas.microsoft.com/office/drawing/2014/main" id="{B0678674-CC46-7EA2-344A-00938FF2E794}"/>
                    </a:ext>
                  </a:extLst>
                </p:cNvPr>
                <p:cNvSpPr>
                  <a:spLocks/>
                </p:cNvSpPr>
                <p:nvPr/>
              </p:nvSpPr>
              <p:spPr bwMode="auto">
                <a:xfrm>
                  <a:off x="1809" y="3207"/>
                  <a:ext cx="54" cy="51"/>
                </a:xfrm>
                <a:custGeom>
                  <a:avLst/>
                  <a:gdLst>
                    <a:gd name="T0" fmla="*/ 0 w 158"/>
                    <a:gd name="T1" fmla="*/ 4 h 150"/>
                    <a:gd name="T2" fmla="*/ 6 w 158"/>
                    <a:gd name="T3" fmla="*/ 0 h 150"/>
                    <a:gd name="T4" fmla="*/ 2 w 158"/>
                    <a:gd name="T5" fmla="*/ 3 h 150"/>
                    <a:gd name="T6" fmla="*/ 0 60000 65536"/>
                    <a:gd name="T7" fmla="*/ 0 60000 65536"/>
                    <a:gd name="T8" fmla="*/ 0 60000 65536"/>
                  </a:gdLst>
                  <a:ahLst/>
                  <a:cxnLst>
                    <a:cxn ang="T6">
                      <a:pos x="T0" y="T1"/>
                    </a:cxn>
                    <a:cxn ang="T7">
                      <a:pos x="T2" y="T3"/>
                    </a:cxn>
                    <a:cxn ang="T8">
                      <a:pos x="T4" y="T5"/>
                    </a:cxn>
                  </a:cxnLst>
                  <a:rect l="0" t="0" r="r" b="b"/>
                  <a:pathLst>
                    <a:path w="158" h="150">
                      <a:moveTo>
                        <a:pt x="0" y="105"/>
                      </a:moveTo>
                      <a:cubicBezTo>
                        <a:pt x="30" y="150"/>
                        <a:pt x="149" y="41"/>
                        <a:pt x="158" y="0"/>
                      </a:cubicBezTo>
                      <a:cubicBezTo>
                        <a:pt x="123" y="31"/>
                        <a:pt x="96" y="63"/>
                        <a:pt x="50" y="8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1" name="Freeform 971">
                  <a:extLst>
                    <a:ext uri="{FF2B5EF4-FFF2-40B4-BE49-F238E27FC236}">
                      <a16:creationId xmlns:a16="http://schemas.microsoft.com/office/drawing/2014/main" id="{9AD0BCC2-E19E-C908-5630-76354F24A98C}"/>
                    </a:ext>
                  </a:extLst>
                </p:cNvPr>
                <p:cNvSpPr>
                  <a:spLocks/>
                </p:cNvSpPr>
                <p:nvPr/>
              </p:nvSpPr>
              <p:spPr bwMode="auto">
                <a:xfrm>
                  <a:off x="1566" y="2833"/>
                  <a:ext cx="44" cy="21"/>
                </a:xfrm>
                <a:custGeom>
                  <a:avLst/>
                  <a:gdLst>
                    <a:gd name="T0" fmla="*/ 0 w 130"/>
                    <a:gd name="T1" fmla="*/ 1 h 63"/>
                    <a:gd name="T2" fmla="*/ 5 w 130"/>
                    <a:gd name="T3" fmla="*/ 0 h 63"/>
                    <a:gd name="T4" fmla="*/ 0 w 130"/>
                    <a:gd name="T5" fmla="*/ 2 h 63"/>
                    <a:gd name="T6" fmla="*/ 0 w 130"/>
                    <a:gd name="T7" fmla="*/ 1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0" h="63">
                      <a:moveTo>
                        <a:pt x="0" y="24"/>
                      </a:moveTo>
                      <a:cubicBezTo>
                        <a:pt x="5" y="56"/>
                        <a:pt x="109" y="16"/>
                        <a:pt x="130" y="0"/>
                      </a:cubicBezTo>
                      <a:cubicBezTo>
                        <a:pt x="108" y="63"/>
                        <a:pt x="65" y="57"/>
                        <a:pt x="0" y="45"/>
                      </a:cubicBezTo>
                      <a:cubicBezTo>
                        <a:pt x="1" y="38"/>
                        <a:pt x="4" y="38"/>
                        <a:pt x="8" y="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2" name="Freeform 972">
                  <a:extLst>
                    <a:ext uri="{FF2B5EF4-FFF2-40B4-BE49-F238E27FC236}">
                      <a16:creationId xmlns:a16="http://schemas.microsoft.com/office/drawing/2014/main" id="{356B20C0-AECC-4AF3-8EF6-0D17A2B70D69}"/>
                    </a:ext>
                  </a:extLst>
                </p:cNvPr>
                <p:cNvSpPr>
                  <a:spLocks/>
                </p:cNvSpPr>
                <p:nvPr/>
              </p:nvSpPr>
              <p:spPr bwMode="auto">
                <a:xfrm>
                  <a:off x="1985" y="3016"/>
                  <a:ext cx="49" cy="43"/>
                </a:xfrm>
                <a:custGeom>
                  <a:avLst/>
                  <a:gdLst>
                    <a:gd name="T0" fmla="*/ 5 w 147"/>
                    <a:gd name="T1" fmla="*/ 0 h 126"/>
                    <a:gd name="T2" fmla="*/ 3 w 147"/>
                    <a:gd name="T3" fmla="*/ 2 h 126"/>
                    <a:gd name="T4" fmla="*/ 0 w 147"/>
                    <a:gd name="T5" fmla="*/ 5 h 126"/>
                    <a:gd name="T6" fmla="*/ 5 w 147"/>
                    <a:gd name="T7" fmla="*/ 2 h 1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26">
                      <a:moveTo>
                        <a:pt x="147" y="0"/>
                      </a:moveTo>
                      <a:cubicBezTo>
                        <a:pt x="130" y="29"/>
                        <a:pt x="120" y="42"/>
                        <a:pt x="88" y="59"/>
                      </a:cubicBezTo>
                      <a:cubicBezTo>
                        <a:pt x="59" y="75"/>
                        <a:pt x="10" y="88"/>
                        <a:pt x="0" y="122"/>
                      </a:cubicBezTo>
                      <a:cubicBezTo>
                        <a:pt x="42" y="126"/>
                        <a:pt x="125" y="86"/>
                        <a:pt x="1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3" name="Freeform 973">
                  <a:extLst>
                    <a:ext uri="{FF2B5EF4-FFF2-40B4-BE49-F238E27FC236}">
                      <a16:creationId xmlns:a16="http://schemas.microsoft.com/office/drawing/2014/main" id="{4D60FB3E-33B9-7954-74C7-34BA663D4A99}"/>
                    </a:ext>
                  </a:extLst>
                </p:cNvPr>
                <p:cNvSpPr>
                  <a:spLocks/>
                </p:cNvSpPr>
                <p:nvPr/>
              </p:nvSpPr>
              <p:spPr bwMode="auto">
                <a:xfrm>
                  <a:off x="1512" y="3063"/>
                  <a:ext cx="51" cy="20"/>
                </a:xfrm>
                <a:custGeom>
                  <a:avLst/>
                  <a:gdLst>
                    <a:gd name="T0" fmla="*/ 3 w 151"/>
                    <a:gd name="T1" fmla="*/ 0 h 59"/>
                    <a:gd name="T2" fmla="*/ 1 w 151"/>
                    <a:gd name="T3" fmla="*/ 1 h 59"/>
                    <a:gd name="T4" fmla="*/ 3 w 151"/>
                    <a:gd name="T5" fmla="*/ 2 h 59"/>
                    <a:gd name="T6" fmla="*/ 5 w 151"/>
                    <a:gd name="T7" fmla="*/ 2 h 59"/>
                    <a:gd name="T8" fmla="*/ 6 w 151"/>
                    <a:gd name="T9" fmla="*/ 1 h 59"/>
                    <a:gd name="T10" fmla="*/ 4 w 151"/>
                    <a:gd name="T11" fmla="*/ 1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1" h="59">
                      <a:moveTo>
                        <a:pt x="84" y="9"/>
                      </a:moveTo>
                      <a:cubicBezTo>
                        <a:pt x="65" y="0"/>
                        <a:pt x="0" y="11"/>
                        <a:pt x="32" y="39"/>
                      </a:cubicBezTo>
                      <a:cubicBezTo>
                        <a:pt x="44" y="50"/>
                        <a:pt x="73" y="38"/>
                        <a:pt x="87" y="41"/>
                      </a:cubicBezTo>
                      <a:cubicBezTo>
                        <a:pt x="102" y="44"/>
                        <a:pt x="117" y="52"/>
                        <a:pt x="129" y="59"/>
                      </a:cubicBezTo>
                      <a:cubicBezTo>
                        <a:pt x="137" y="48"/>
                        <a:pt x="143" y="36"/>
                        <a:pt x="151" y="27"/>
                      </a:cubicBezTo>
                      <a:cubicBezTo>
                        <a:pt x="137" y="22"/>
                        <a:pt x="120" y="21"/>
                        <a:pt x="105"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4" name="Freeform 974">
                  <a:extLst>
                    <a:ext uri="{FF2B5EF4-FFF2-40B4-BE49-F238E27FC236}">
                      <a16:creationId xmlns:a16="http://schemas.microsoft.com/office/drawing/2014/main" id="{F6ED2890-E898-AED5-2B70-F46695BC637B}"/>
                    </a:ext>
                  </a:extLst>
                </p:cNvPr>
                <p:cNvSpPr>
                  <a:spLocks/>
                </p:cNvSpPr>
                <p:nvPr/>
              </p:nvSpPr>
              <p:spPr bwMode="auto">
                <a:xfrm>
                  <a:off x="879" y="2457"/>
                  <a:ext cx="50" cy="53"/>
                </a:xfrm>
                <a:custGeom>
                  <a:avLst/>
                  <a:gdLst>
                    <a:gd name="T0" fmla="*/ 0 w 147"/>
                    <a:gd name="T1" fmla="*/ 0 h 158"/>
                    <a:gd name="T2" fmla="*/ 0 w 147"/>
                    <a:gd name="T3" fmla="*/ 0 h 158"/>
                    <a:gd name="T4" fmla="*/ 3 w 147"/>
                    <a:gd name="T5" fmla="*/ 2 h 158"/>
                    <a:gd name="T6" fmla="*/ 4 w 147"/>
                    <a:gd name="T7" fmla="*/ 6 h 158"/>
                    <a:gd name="T8" fmla="*/ 6 w 147"/>
                    <a:gd name="T9" fmla="*/ 3 h 158"/>
                    <a:gd name="T10" fmla="*/ 3 w 147"/>
                    <a:gd name="T11" fmla="*/ 1 h 1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 h="158">
                      <a:moveTo>
                        <a:pt x="13" y="7"/>
                      </a:moveTo>
                      <a:cubicBezTo>
                        <a:pt x="9" y="6"/>
                        <a:pt x="8" y="0"/>
                        <a:pt x="0" y="3"/>
                      </a:cubicBezTo>
                      <a:cubicBezTo>
                        <a:pt x="6" y="38"/>
                        <a:pt x="59" y="37"/>
                        <a:pt x="80" y="61"/>
                      </a:cubicBezTo>
                      <a:cubicBezTo>
                        <a:pt x="105" y="90"/>
                        <a:pt x="94" y="126"/>
                        <a:pt x="106" y="158"/>
                      </a:cubicBezTo>
                      <a:cubicBezTo>
                        <a:pt x="125" y="138"/>
                        <a:pt x="128" y="105"/>
                        <a:pt x="147" y="83"/>
                      </a:cubicBezTo>
                      <a:cubicBezTo>
                        <a:pt x="121" y="89"/>
                        <a:pt x="94" y="51"/>
                        <a:pt x="71"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5" name="Freeform 975">
                  <a:extLst>
                    <a:ext uri="{FF2B5EF4-FFF2-40B4-BE49-F238E27FC236}">
                      <a16:creationId xmlns:a16="http://schemas.microsoft.com/office/drawing/2014/main" id="{892AEE9C-25A5-C951-8375-87D68D32B467}"/>
                    </a:ext>
                  </a:extLst>
                </p:cNvPr>
                <p:cNvSpPr>
                  <a:spLocks/>
                </p:cNvSpPr>
                <p:nvPr/>
              </p:nvSpPr>
              <p:spPr bwMode="auto">
                <a:xfrm>
                  <a:off x="618" y="2486"/>
                  <a:ext cx="53" cy="29"/>
                </a:xfrm>
                <a:custGeom>
                  <a:avLst/>
                  <a:gdLst>
                    <a:gd name="T0" fmla="*/ 2 w 158"/>
                    <a:gd name="T1" fmla="*/ 0 h 86"/>
                    <a:gd name="T2" fmla="*/ 0 w 158"/>
                    <a:gd name="T3" fmla="*/ 3 h 86"/>
                    <a:gd name="T4" fmla="*/ 3 w 158"/>
                    <a:gd name="T5" fmla="*/ 1 h 86"/>
                    <a:gd name="T6" fmla="*/ 6 w 158"/>
                    <a:gd name="T7" fmla="*/ 1 h 86"/>
                    <a:gd name="T8" fmla="*/ 3 w 158"/>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86">
                      <a:moveTo>
                        <a:pt x="44" y="2"/>
                      </a:moveTo>
                      <a:cubicBezTo>
                        <a:pt x="23" y="2"/>
                        <a:pt x="0" y="63"/>
                        <a:pt x="6" y="86"/>
                      </a:cubicBezTo>
                      <a:cubicBezTo>
                        <a:pt x="31" y="72"/>
                        <a:pt x="46" y="34"/>
                        <a:pt x="74" y="24"/>
                      </a:cubicBezTo>
                      <a:cubicBezTo>
                        <a:pt x="101" y="13"/>
                        <a:pt x="131" y="29"/>
                        <a:pt x="158" y="31"/>
                      </a:cubicBezTo>
                      <a:cubicBezTo>
                        <a:pt x="150" y="7"/>
                        <a:pt x="110" y="0"/>
                        <a:pt x="8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6" name="Freeform 976">
                  <a:extLst>
                    <a:ext uri="{FF2B5EF4-FFF2-40B4-BE49-F238E27FC236}">
                      <a16:creationId xmlns:a16="http://schemas.microsoft.com/office/drawing/2014/main" id="{D4AF3D1E-4049-9723-8378-D105675DCD13}"/>
                    </a:ext>
                  </a:extLst>
                </p:cNvPr>
                <p:cNvSpPr>
                  <a:spLocks/>
                </p:cNvSpPr>
                <p:nvPr/>
              </p:nvSpPr>
              <p:spPr bwMode="auto">
                <a:xfrm>
                  <a:off x="548" y="2283"/>
                  <a:ext cx="41" cy="56"/>
                </a:xfrm>
                <a:custGeom>
                  <a:avLst/>
                  <a:gdLst>
                    <a:gd name="T0" fmla="*/ 4 w 120"/>
                    <a:gd name="T1" fmla="*/ 0 h 167"/>
                    <a:gd name="T2" fmla="*/ 3 w 120"/>
                    <a:gd name="T3" fmla="*/ 4 h 167"/>
                    <a:gd name="T4" fmla="*/ 0 w 120"/>
                    <a:gd name="T5" fmla="*/ 6 h 167"/>
                    <a:gd name="T6" fmla="*/ 5 w 120"/>
                    <a:gd name="T7" fmla="*/ 3 h 1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67">
                      <a:moveTo>
                        <a:pt x="103" y="0"/>
                      </a:moveTo>
                      <a:cubicBezTo>
                        <a:pt x="100" y="40"/>
                        <a:pt x="114" y="67"/>
                        <a:pt x="77" y="95"/>
                      </a:cubicBezTo>
                      <a:cubicBezTo>
                        <a:pt x="49" y="117"/>
                        <a:pt x="0" y="119"/>
                        <a:pt x="11" y="167"/>
                      </a:cubicBezTo>
                      <a:cubicBezTo>
                        <a:pt x="37" y="157"/>
                        <a:pt x="109" y="102"/>
                        <a:pt x="120" y="7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7" name="Freeform 977">
                  <a:extLst>
                    <a:ext uri="{FF2B5EF4-FFF2-40B4-BE49-F238E27FC236}">
                      <a16:creationId xmlns:a16="http://schemas.microsoft.com/office/drawing/2014/main" id="{F14B68F9-4285-7991-8B9E-0C04A011F381}"/>
                    </a:ext>
                  </a:extLst>
                </p:cNvPr>
                <p:cNvSpPr>
                  <a:spLocks/>
                </p:cNvSpPr>
                <p:nvPr/>
              </p:nvSpPr>
              <p:spPr bwMode="auto">
                <a:xfrm>
                  <a:off x="723" y="1698"/>
                  <a:ext cx="48" cy="89"/>
                </a:xfrm>
                <a:custGeom>
                  <a:avLst/>
                  <a:gdLst>
                    <a:gd name="T0" fmla="*/ 2 w 141"/>
                    <a:gd name="T1" fmla="*/ 0 h 261"/>
                    <a:gd name="T2" fmla="*/ 1 w 141"/>
                    <a:gd name="T3" fmla="*/ 5 h 261"/>
                    <a:gd name="T4" fmla="*/ 2 w 141"/>
                    <a:gd name="T5" fmla="*/ 10 h 261"/>
                    <a:gd name="T6" fmla="*/ 3 w 141"/>
                    <a:gd name="T7" fmla="*/ 1 h 2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 h="261">
                      <a:moveTo>
                        <a:pt x="43" y="0"/>
                      </a:moveTo>
                      <a:cubicBezTo>
                        <a:pt x="0" y="23"/>
                        <a:pt x="17" y="83"/>
                        <a:pt x="35" y="117"/>
                      </a:cubicBezTo>
                      <a:cubicBezTo>
                        <a:pt x="59" y="161"/>
                        <a:pt x="83" y="208"/>
                        <a:pt x="60" y="261"/>
                      </a:cubicBezTo>
                      <a:cubicBezTo>
                        <a:pt x="141" y="212"/>
                        <a:pt x="25" y="109"/>
                        <a:pt x="68"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8" name="Freeform 978">
                  <a:extLst>
                    <a:ext uri="{FF2B5EF4-FFF2-40B4-BE49-F238E27FC236}">
                      <a16:creationId xmlns:a16="http://schemas.microsoft.com/office/drawing/2014/main" id="{A2498EBE-EBE0-58D9-8667-B23F62E11FC7}"/>
                    </a:ext>
                  </a:extLst>
                </p:cNvPr>
                <p:cNvSpPr>
                  <a:spLocks/>
                </p:cNvSpPr>
                <p:nvPr/>
              </p:nvSpPr>
              <p:spPr bwMode="auto">
                <a:xfrm>
                  <a:off x="950" y="1712"/>
                  <a:ext cx="81" cy="52"/>
                </a:xfrm>
                <a:custGeom>
                  <a:avLst/>
                  <a:gdLst>
                    <a:gd name="T0" fmla="*/ 1 w 241"/>
                    <a:gd name="T1" fmla="*/ 1 h 152"/>
                    <a:gd name="T2" fmla="*/ 1 w 241"/>
                    <a:gd name="T3" fmla="*/ 6 h 152"/>
                    <a:gd name="T4" fmla="*/ 4 w 241"/>
                    <a:gd name="T5" fmla="*/ 2 h 152"/>
                    <a:gd name="T6" fmla="*/ 9 w 241"/>
                    <a:gd name="T7" fmla="*/ 2 h 152"/>
                    <a:gd name="T8" fmla="*/ 3 w 241"/>
                    <a:gd name="T9" fmla="*/ 0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 h="152">
                      <a:moveTo>
                        <a:pt x="35" y="14"/>
                      </a:moveTo>
                      <a:cubicBezTo>
                        <a:pt x="15" y="49"/>
                        <a:pt x="0" y="114"/>
                        <a:pt x="14" y="152"/>
                      </a:cubicBezTo>
                      <a:cubicBezTo>
                        <a:pt x="52" y="133"/>
                        <a:pt x="44" y="71"/>
                        <a:pt x="94" y="56"/>
                      </a:cubicBezTo>
                      <a:cubicBezTo>
                        <a:pt x="140" y="42"/>
                        <a:pt x="197" y="65"/>
                        <a:pt x="241" y="43"/>
                      </a:cubicBezTo>
                      <a:cubicBezTo>
                        <a:pt x="229" y="0"/>
                        <a:pt x="102" y="42"/>
                        <a:pt x="77"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9" name="Freeform 979">
                  <a:extLst>
                    <a:ext uri="{FF2B5EF4-FFF2-40B4-BE49-F238E27FC236}">
                      <a16:creationId xmlns:a16="http://schemas.microsoft.com/office/drawing/2014/main" id="{F6DE86A7-C8D9-EFF8-E766-7E3745AC0B6F}"/>
                    </a:ext>
                  </a:extLst>
                </p:cNvPr>
                <p:cNvSpPr>
                  <a:spLocks/>
                </p:cNvSpPr>
                <p:nvPr/>
              </p:nvSpPr>
              <p:spPr bwMode="auto">
                <a:xfrm>
                  <a:off x="1572" y="1745"/>
                  <a:ext cx="46" cy="57"/>
                </a:xfrm>
                <a:custGeom>
                  <a:avLst/>
                  <a:gdLst>
                    <a:gd name="T0" fmla="*/ 1 w 138"/>
                    <a:gd name="T1" fmla="*/ 0 h 168"/>
                    <a:gd name="T2" fmla="*/ 2 w 138"/>
                    <a:gd name="T3" fmla="*/ 3 h 168"/>
                    <a:gd name="T4" fmla="*/ 0 w 138"/>
                    <a:gd name="T5" fmla="*/ 6 h 168"/>
                    <a:gd name="T6" fmla="*/ 5 w 138"/>
                    <a:gd name="T7" fmla="*/ 4 h 168"/>
                    <a:gd name="T8" fmla="*/ 2 w 138"/>
                    <a:gd name="T9" fmla="*/ 0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68">
                      <a:moveTo>
                        <a:pt x="29" y="0"/>
                      </a:moveTo>
                      <a:cubicBezTo>
                        <a:pt x="29" y="31"/>
                        <a:pt x="53" y="56"/>
                        <a:pt x="50" y="87"/>
                      </a:cubicBezTo>
                      <a:cubicBezTo>
                        <a:pt x="47" y="120"/>
                        <a:pt x="16" y="143"/>
                        <a:pt x="0" y="168"/>
                      </a:cubicBezTo>
                      <a:cubicBezTo>
                        <a:pt x="55" y="166"/>
                        <a:pt x="77" y="107"/>
                        <a:pt x="138" y="109"/>
                      </a:cubicBezTo>
                      <a:cubicBezTo>
                        <a:pt x="104" y="80"/>
                        <a:pt x="48" y="55"/>
                        <a:pt x="5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90" name="Freeform 980">
                  <a:extLst>
                    <a:ext uri="{FF2B5EF4-FFF2-40B4-BE49-F238E27FC236}">
                      <a16:creationId xmlns:a16="http://schemas.microsoft.com/office/drawing/2014/main" id="{9F3452CB-8DDB-772B-7EAA-87A2EEFFD744}"/>
                    </a:ext>
                  </a:extLst>
                </p:cNvPr>
                <p:cNvSpPr>
                  <a:spLocks/>
                </p:cNvSpPr>
                <p:nvPr/>
              </p:nvSpPr>
              <p:spPr bwMode="auto">
                <a:xfrm>
                  <a:off x="1765" y="1624"/>
                  <a:ext cx="32" cy="43"/>
                </a:xfrm>
                <a:custGeom>
                  <a:avLst/>
                  <a:gdLst>
                    <a:gd name="T0" fmla="*/ 0 w 95"/>
                    <a:gd name="T1" fmla="*/ 0 h 126"/>
                    <a:gd name="T2" fmla="*/ 0 w 95"/>
                    <a:gd name="T3" fmla="*/ 5 h 126"/>
                    <a:gd name="T4" fmla="*/ 1 w 95"/>
                    <a:gd name="T5" fmla="*/ 0 h 126"/>
                    <a:gd name="T6" fmla="*/ 0 60000 65536"/>
                    <a:gd name="T7" fmla="*/ 0 60000 65536"/>
                    <a:gd name="T8" fmla="*/ 0 60000 65536"/>
                  </a:gdLst>
                  <a:ahLst/>
                  <a:cxnLst>
                    <a:cxn ang="T6">
                      <a:pos x="T0" y="T1"/>
                    </a:cxn>
                    <a:cxn ang="T7">
                      <a:pos x="T2" y="T3"/>
                    </a:cxn>
                    <a:cxn ang="T8">
                      <a:pos x="T4" y="T5"/>
                    </a:cxn>
                  </a:cxnLst>
                  <a:rect l="0" t="0" r="r" b="b"/>
                  <a:pathLst>
                    <a:path w="95" h="126">
                      <a:moveTo>
                        <a:pt x="8" y="0"/>
                      </a:moveTo>
                      <a:cubicBezTo>
                        <a:pt x="54" y="56"/>
                        <a:pt x="3" y="68"/>
                        <a:pt x="0" y="121"/>
                      </a:cubicBezTo>
                      <a:cubicBezTo>
                        <a:pt x="55" y="126"/>
                        <a:pt x="95" y="18"/>
                        <a:pt x="3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91" name="Freeform 981">
                  <a:extLst>
                    <a:ext uri="{FF2B5EF4-FFF2-40B4-BE49-F238E27FC236}">
                      <a16:creationId xmlns:a16="http://schemas.microsoft.com/office/drawing/2014/main" id="{0E024537-6DA1-0F77-5E3F-FF66F86C08C1}"/>
                    </a:ext>
                  </a:extLst>
                </p:cNvPr>
                <p:cNvSpPr>
                  <a:spLocks/>
                </p:cNvSpPr>
                <p:nvPr/>
              </p:nvSpPr>
              <p:spPr bwMode="auto">
                <a:xfrm>
                  <a:off x="1948" y="1579"/>
                  <a:ext cx="25" cy="39"/>
                </a:xfrm>
                <a:custGeom>
                  <a:avLst/>
                  <a:gdLst>
                    <a:gd name="T0" fmla="*/ 2 w 72"/>
                    <a:gd name="T1" fmla="*/ 0 h 115"/>
                    <a:gd name="T2" fmla="*/ 3 w 72"/>
                    <a:gd name="T3" fmla="*/ 4 h 115"/>
                    <a:gd name="T4" fmla="*/ 2 w 72"/>
                    <a:gd name="T5" fmla="*/ 1 h 115"/>
                    <a:gd name="T6" fmla="*/ 0 60000 65536"/>
                    <a:gd name="T7" fmla="*/ 0 60000 65536"/>
                    <a:gd name="T8" fmla="*/ 0 60000 65536"/>
                  </a:gdLst>
                  <a:ahLst/>
                  <a:cxnLst>
                    <a:cxn ang="T6">
                      <a:pos x="T0" y="T1"/>
                    </a:cxn>
                    <a:cxn ang="T7">
                      <a:pos x="T2" y="T3"/>
                    </a:cxn>
                    <a:cxn ang="T8">
                      <a:pos x="T4" y="T5"/>
                    </a:cxn>
                  </a:cxnLst>
                  <a:rect l="0" t="0" r="r" b="b"/>
                  <a:pathLst>
                    <a:path w="72" h="115">
                      <a:moveTo>
                        <a:pt x="52" y="0"/>
                      </a:moveTo>
                      <a:cubicBezTo>
                        <a:pt x="18" y="30"/>
                        <a:pt x="0" y="115"/>
                        <a:pt x="72" y="100"/>
                      </a:cubicBezTo>
                      <a:cubicBezTo>
                        <a:pt x="52" y="77"/>
                        <a:pt x="19" y="39"/>
                        <a:pt x="61"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92" name="Freeform 982">
                  <a:extLst>
                    <a:ext uri="{FF2B5EF4-FFF2-40B4-BE49-F238E27FC236}">
                      <a16:creationId xmlns:a16="http://schemas.microsoft.com/office/drawing/2014/main" id="{CC5D2625-BEF4-6EB4-F0D2-D103D19D2781}"/>
                    </a:ext>
                  </a:extLst>
                </p:cNvPr>
                <p:cNvSpPr>
                  <a:spLocks/>
                </p:cNvSpPr>
                <p:nvPr/>
              </p:nvSpPr>
              <p:spPr bwMode="auto">
                <a:xfrm>
                  <a:off x="1737" y="2042"/>
                  <a:ext cx="44" cy="62"/>
                </a:xfrm>
                <a:custGeom>
                  <a:avLst/>
                  <a:gdLst>
                    <a:gd name="T0" fmla="*/ 4 w 130"/>
                    <a:gd name="T1" fmla="*/ 2 h 185"/>
                    <a:gd name="T2" fmla="*/ 0 w 130"/>
                    <a:gd name="T3" fmla="*/ 6 h 185"/>
                    <a:gd name="T4" fmla="*/ 5 w 130"/>
                    <a:gd name="T5" fmla="*/ 0 h 185"/>
                    <a:gd name="T6" fmla="*/ 0 60000 65536"/>
                    <a:gd name="T7" fmla="*/ 0 60000 65536"/>
                    <a:gd name="T8" fmla="*/ 0 60000 65536"/>
                  </a:gdLst>
                  <a:ahLst/>
                  <a:cxnLst>
                    <a:cxn ang="T6">
                      <a:pos x="T0" y="T1"/>
                    </a:cxn>
                    <a:cxn ang="T7">
                      <a:pos x="T2" y="T3"/>
                    </a:cxn>
                    <a:cxn ang="T8">
                      <a:pos x="T4" y="T5"/>
                    </a:cxn>
                  </a:cxnLst>
                  <a:rect l="0" t="0" r="r" b="b"/>
                  <a:pathLst>
                    <a:path w="130" h="185">
                      <a:moveTo>
                        <a:pt x="104" y="46"/>
                      </a:moveTo>
                      <a:cubicBezTo>
                        <a:pt x="77" y="63"/>
                        <a:pt x="4" y="143"/>
                        <a:pt x="0" y="172"/>
                      </a:cubicBezTo>
                      <a:cubicBezTo>
                        <a:pt x="99" y="185"/>
                        <a:pt x="108" y="57"/>
                        <a:pt x="13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93" name="Freeform 983">
                  <a:extLst>
                    <a:ext uri="{FF2B5EF4-FFF2-40B4-BE49-F238E27FC236}">
                      <a16:creationId xmlns:a16="http://schemas.microsoft.com/office/drawing/2014/main" id="{8D1F7F7F-8D60-41CD-E604-8A2FDA8358F8}"/>
                    </a:ext>
                  </a:extLst>
                </p:cNvPr>
                <p:cNvSpPr>
                  <a:spLocks/>
                </p:cNvSpPr>
                <p:nvPr/>
              </p:nvSpPr>
              <p:spPr bwMode="auto">
                <a:xfrm>
                  <a:off x="1938" y="2147"/>
                  <a:ext cx="33" cy="26"/>
                </a:xfrm>
                <a:custGeom>
                  <a:avLst/>
                  <a:gdLst>
                    <a:gd name="T0" fmla="*/ 0 w 98"/>
                    <a:gd name="T1" fmla="*/ 0 h 76"/>
                    <a:gd name="T2" fmla="*/ 4 w 98"/>
                    <a:gd name="T3" fmla="*/ 1 h 76"/>
                    <a:gd name="T4" fmla="*/ 3 w 98"/>
                    <a:gd name="T5" fmla="*/ 3 h 76"/>
                    <a:gd name="T6" fmla="*/ 0 w 98"/>
                    <a:gd name="T7" fmla="*/ 1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 h="76">
                      <a:moveTo>
                        <a:pt x="11" y="0"/>
                      </a:moveTo>
                      <a:cubicBezTo>
                        <a:pt x="0" y="54"/>
                        <a:pt x="74" y="21"/>
                        <a:pt x="98" y="14"/>
                      </a:cubicBezTo>
                      <a:cubicBezTo>
                        <a:pt x="94" y="34"/>
                        <a:pt x="90" y="59"/>
                        <a:pt x="74" y="76"/>
                      </a:cubicBezTo>
                      <a:cubicBezTo>
                        <a:pt x="45" y="67"/>
                        <a:pt x="36" y="37"/>
                        <a:pt x="1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94" name="Freeform 984">
                  <a:extLst>
                    <a:ext uri="{FF2B5EF4-FFF2-40B4-BE49-F238E27FC236}">
                      <a16:creationId xmlns:a16="http://schemas.microsoft.com/office/drawing/2014/main" id="{85C1FB48-A5D1-7158-EDC0-23A2EA1D8546}"/>
                    </a:ext>
                  </a:extLst>
                </p:cNvPr>
                <p:cNvSpPr>
                  <a:spLocks/>
                </p:cNvSpPr>
                <p:nvPr/>
              </p:nvSpPr>
              <p:spPr bwMode="auto">
                <a:xfrm>
                  <a:off x="1261" y="2389"/>
                  <a:ext cx="27" cy="39"/>
                </a:xfrm>
                <a:custGeom>
                  <a:avLst/>
                  <a:gdLst>
                    <a:gd name="T0" fmla="*/ 0 w 80"/>
                    <a:gd name="T1" fmla="*/ 0 h 114"/>
                    <a:gd name="T2" fmla="*/ 0 w 80"/>
                    <a:gd name="T3" fmla="*/ 4 h 114"/>
                    <a:gd name="T4" fmla="*/ 2 w 80"/>
                    <a:gd name="T5" fmla="*/ 1 h 114"/>
                    <a:gd name="T6" fmla="*/ 0 60000 65536"/>
                    <a:gd name="T7" fmla="*/ 0 60000 65536"/>
                    <a:gd name="T8" fmla="*/ 0 60000 65536"/>
                  </a:gdLst>
                  <a:ahLst/>
                  <a:cxnLst>
                    <a:cxn ang="T6">
                      <a:pos x="T0" y="T1"/>
                    </a:cxn>
                    <a:cxn ang="T7">
                      <a:pos x="T2" y="T3"/>
                    </a:cxn>
                    <a:cxn ang="T8">
                      <a:pos x="T4" y="T5"/>
                    </a:cxn>
                  </a:cxnLst>
                  <a:rect l="0" t="0" r="r" b="b"/>
                  <a:pathLst>
                    <a:path w="80" h="114">
                      <a:moveTo>
                        <a:pt x="1" y="0"/>
                      </a:moveTo>
                      <a:cubicBezTo>
                        <a:pt x="24" y="27"/>
                        <a:pt x="0" y="80"/>
                        <a:pt x="5" y="114"/>
                      </a:cubicBezTo>
                      <a:cubicBezTo>
                        <a:pt x="29" y="101"/>
                        <a:pt x="80" y="49"/>
                        <a:pt x="5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95" name="Freeform 985">
                  <a:extLst>
                    <a:ext uri="{FF2B5EF4-FFF2-40B4-BE49-F238E27FC236}">
                      <a16:creationId xmlns:a16="http://schemas.microsoft.com/office/drawing/2014/main" id="{717E7800-2A6F-B38A-2635-B669D69690D0}"/>
                    </a:ext>
                  </a:extLst>
                </p:cNvPr>
                <p:cNvSpPr>
                  <a:spLocks/>
                </p:cNvSpPr>
                <p:nvPr/>
              </p:nvSpPr>
              <p:spPr bwMode="auto">
                <a:xfrm>
                  <a:off x="1132" y="2262"/>
                  <a:ext cx="26" cy="35"/>
                </a:xfrm>
                <a:custGeom>
                  <a:avLst/>
                  <a:gdLst>
                    <a:gd name="T0" fmla="*/ 3 w 78"/>
                    <a:gd name="T1" fmla="*/ 0 h 105"/>
                    <a:gd name="T2" fmla="*/ 2 w 78"/>
                    <a:gd name="T3" fmla="*/ 0 h 105"/>
                    <a:gd name="T4" fmla="*/ 0 w 78"/>
                    <a:gd name="T5" fmla="*/ 3 h 105"/>
                    <a:gd name="T6" fmla="*/ 2 w 78"/>
                    <a:gd name="T7" fmla="*/ 1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05">
                      <a:moveTo>
                        <a:pt x="78" y="7"/>
                      </a:moveTo>
                      <a:cubicBezTo>
                        <a:pt x="75" y="4"/>
                        <a:pt x="70" y="2"/>
                        <a:pt x="66" y="0"/>
                      </a:cubicBezTo>
                      <a:cubicBezTo>
                        <a:pt x="63" y="34"/>
                        <a:pt x="57" y="105"/>
                        <a:pt x="3" y="78"/>
                      </a:cubicBezTo>
                      <a:cubicBezTo>
                        <a:pt x="0" y="50"/>
                        <a:pt x="29" y="28"/>
                        <a:pt x="53"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96" name="Freeform 986">
                  <a:extLst>
                    <a:ext uri="{FF2B5EF4-FFF2-40B4-BE49-F238E27FC236}">
                      <a16:creationId xmlns:a16="http://schemas.microsoft.com/office/drawing/2014/main" id="{BAEE83DB-5FE2-7911-04A3-4966AC67C98C}"/>
                    </a:ext>
                  </a:extLst>
                </p:cNvPr>
                <p:cNvSpPr>
                  <a:spLocks/>
                </p:cNvSpPr>
                <p:nvPr/>
              </p:nvSpPr>
              <p:spPr bwMode="auto">
                <a:xfrm>
                  <a:off x="640" y="1768"/>
                  <a:ext cx="27" cy="38"/>
                </a:xfrm>
                <a:custGeom>
                  <a:avLst/>
                  <a:gdLst>
                    <a:gd name="T0" fmla="*/ 2 w 81"/>
                    <a:gd name="T1" fmla="*/ 0 h 113"/>
                    <a:gd name="T2" fmla="*/ 0 w 81"/>
                    <a:gd name="T3" fmla="*/ 4 h 113"/>
                    <a:gd name="T4" fmla="*/ 1 w 81"/>
                    <a:gd name="T5" fmla="*/ 3 h 113"/>
                    <a:gd name="T6" fmla="*/ 0 60000 65536"/>
                    <a:gd name="T7" fmla="*/ 0 60000 65536"/>
                    <a:gd name="T8" fmla="*/ 0 60000 65536"/>
                  </a:gdLst>
                  <a:ahLst/>
                  <a:cxnLst>
                    <a:cxn ang="T6">
                      <a:pos x="T0" y="T1"/>
                    </a:cxn>
                    <a:cxn ang="T7">
                      <a:pos x="T2" y="T3"/>
                    </a:cxn>
                    <a:cxn ang="T8">
                      <a:pos x="T4" y="T5"/>
                    </a:cxn>
                  </a:cxnLst>
                  <a:rect l="0" t="0" r="r" b="b"/>
                  <a:pathLst>
                    <a:path w="81" h="113">
                      <a:moveTo>
                        <a:pt x="67" y="0"/>
                      </a:moveTo>
                      <a:cubicBezTo>
                        <a:pt x="81" y="45"/>
                        <a:pt x="48" y="107"/>
                        <a:pt x="0" y="113"/>
                      </a:cubicBezTo>
                      <a:cubicBezTo>
                        <a:pt x="4" y="104"/>
                        <a:pt x="12" y="96"/>
                        <a:pt x="20" y="8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97" name="Freeform 987">
                  <a:extLst>
                    <a:ext uri="{FF2B5EF4-FFF2-40B4-BE49-F238E27FC236}">
                      <a16:creationId xmlns:a16="http://schemas.microsoft.com/office/drawing/2014/main" id="{F520AA27-0747-0195-1109-D2AE8B54F1D4}"/>
                    </a:ext>
                  </a:extLst>
                </p:cNvPr>
                <p:cNvSpPr>
                  <a:spLocks/>
                </p:cNvSpPr>
                <p:nvPr/>
              </p:nvSpPr>
              <p:spPr bwMode="auto">
                <a:xfrm>
                  <a:off x="534" y="2985"/>
                  <a:ext cx="99" cy="46"/>
                </a:xfrm>
                <a:custGeom>
                  <a:avLst/>
                  <a:gdLst>
                    <a:gd name="T0" fmla="*/ 8 w 292"/>
                    <a:gd name="T1" fmla="*/ 0 h 137"/>
                    <a:gd name="T2" fmla="*/ 4 w 292"/>
                    <a:gd name="T3" fmla="*/ 2 h 137"/>
                    <a:gd name="T4" fmla="*/ 0 w 292"/>
                    <a:gd name="T5" fmla="*/ 3 h 137"/>
                    <a:gd name="T6" fmla="*/ 5 w 292"/>
                    <a:gd name="T7" fmla="*/ 3 h 137"/>
                    <a:gd name="T8" fmla="*/ 8 w 292"/>
                    <a:gd name="T9" fmla="*/ 2 h 137"/>
                    <a:gd name="T10" fmla="*/ 11 w 292"/>
                    <a:gd name="T11" fmla="*/ 2 h 137"/>
                    <a:gd name="T12" fmla="*/ 9 w 292"/>
                    <a:gd name="T13" fmla="*/ 0 h 1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2" h="137">
                      <a:moveTo>
                        <a:pt x="210" y="12"/>
                      </a:moveTo>
                      <a:cubicBezTo>
                        <a:pt x="183" y="35"/>
                        <a:pt x="147" y="53"/>
                        <a:pt x="113" y="66"/>
                      </a:cubicBezTo>
                      <a:cubicBezTo>
                        <a:pt x="74" y="81"/>
                        <a:pt x="34" y="51"/>
                        <a:pt x="0" y="68"/>
                      </a:cubicBezTo>
                      <a:cubicBezTo>
                        <a:pt x="3" y="137"/>
                        <a:pt x="113" y="92"/>
                        <a:pt x="143" y="76"/>
                      </a:cubicBezTo>
                      <a:cubicBezTo>
                        <a:pt x="169" y="61"/>
                        <a:pt x="186" y="43"/>
                        <a:pt x="219" y="42"/>
                      </a:cubicBezTo>
                      <a:cubicBezTo>
                        <a:pt x="242" y="41"/>
                        <a:pt x="264" y="54"/>
                        <a:pt x="290" y="54"/>
                      </a:cubicBezTo>
                      <a:cubicBezTo>
                        <a:pt x="292" y="21"/>
                        <a:pt x="247" y="23"/>
                        <a:pt x="23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98" name="Freeform 988">
                  <a:extLst>
                    <a:ext uri="{FF2B5EF4-FFF2-40B4-BE49-F238E27FC236}">
                      <a16:creationId xmlns:a16="http://schemas.microsoft.com/office/drawing/2014/main" id="{7872A4F1-2D43-5267-57C7-290569D884E8}"/>
                    </a:ext>
                  </a:extLst>
                </p:cNvPr>
                <p:cNvSpPr>
                  <a:spLocks/>
                </p:cNvSpPr>
                <p:nvPr/>
              </p:nvSpPr>
              <p:spPr bwMode="auto">
                <a:xfrm>
                  <a:off x="476" y="2792"/>
                  <a:ext cx="49" cy="32"/>
                </a:xfrm>
                <a:custGeom>
                  <a:avLst/>
                  <a:gdLst>
                    <a:gd name="T0" fmla="*/ 0 w 146"/>
                    <a:gd name="T1" fmla="*/ 0 h 93"/>
                    <a:gd name="T2" fmla="*/ 2 w 146"/>
                    <a:gd name="T3" fmla="*/ 3 h 93"/>
                    <a:gd name="T4" fmla="*/ 5 w 146"/>
                    <a:gd name="T5" fmla="*/ 4 h 93"/>
                    <a:gd name="T6" fmla="*/ 1 w 146"/>
                    <a:gd name="T7" fmla="*/ 0 h 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 h="93">
                      <a:moveTo>
                        <a:pt x="0" y="4"/>
                      </a:moveTo>
                      <a:cubicBezTo>
                        <a:pt x="10" y="37"/>
                        <a:pt x="21" y="73"/>
                        <a:pt x="59" y="80"/>
                      </a:cubicBezTo>
                      <a:cubicBezTo>
                        <a:pt x="91" y="86"/>
                        <a:pt x="132" y="45"/>
                        <a:pt x="146" y="93"/>
                      </a:cubicBezTo>
                      <a:cubicBezTo>
                        <a:pt x="97" y="66"/>
                        <a:pt x="57" y="40"/>
                        <a:pt x="1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2095" name="Group 989">
                <a:extLst>
                  <a:ext uri="{FF2B5EF4-FFF2-40B4-BE49-F238E27FC236}">
                    <a16:creationId xmlns:a16="http://schemas.microsoft.com/office/drawing/2014/main" id="{4DC10353-97AE-B86E-8C2F-9DC68FACB30F}"/>
                  </a:ext>
                </a:extLst>
              </p:cNvPr>
              <p:cNvGrpSpPr>
                <a:grpSpLocks/>
              </p:cNvGrpSpPr>
              <p:nvPr/>
            </p:nvGrpSpPr>
            <p:grpSpPr bwMode="auto">
              <a:xfrm>
                <a:off x="87" y="1098"/>
                <a:ext cx="2079" cy="2540"/>
                <a:chOff x="87" y="1098"/>
                <a:chExt cx="2079" cy="2540"/>
              </a:xfrm>
            </p:grpSpPr>
            <p:sp>
              <p:nvSpPr>
                <p:cNvPr id="2199" name="Freeform 990">
                  <a:extLst>
                    <a:ext uri="{FF2B5EF4-FFF2-40B4-BE49-F238E27FC236}">
                      <a16:creationId xmlns:a16="http://schemas.microsoft.com/office/drawing/2014/main" id="{E4F8D9D2-2B67-3E6B-E453-0F574C5FACDF}"/>
                    </a:ext>
                  </a:extLst>
                </p:cNvPr>
                <p:cNvSpPr>
                  <a:spLocks/>
                </p:cNvSpPr>
                <p:nvPr/>
              </p:nvSpPr>
              <p:spPr bwMode="auto">
                <a:xfrm>
                  <a:off x="581" y="3467"/>
                  <a:ext cx="41" cy="29"/>
                </a:xfrm>
                <a:custGeom>
                  <a:avLst/>
                  <a:gdLst>
                    <a:gd name="T0" fmla="*/ 0 w 121"/>
                    <a:gd name="T1" fmla="*/ 3 h 88"/>
                    <a:gd name="T2" fmla="*/ 5 w 121"/>
                    <a:gd name="T3" fmla="*/ 0 h 88"/>
                    <a:gd name="T4" fmla="*/ 3 w 121"/>
                    <a:gd name="T5" fmla="*/ 2 h 88"/>
                    <a:gd name="T6" fmla="*/ 0 60000 65536"/>
                    <a:gd name="T7" fmla="*/ 0 60000 65536"/>
                    <a:gd name="T8" fmla="*/ 0 60000 65536"/>
                  </a:gdLst>
                  <a:ahLst/>
                  <a:cxnLst>
                    <a:cxn ang="T6">
                      <a:pos x="T0" y="T1"/>
                    </a:cxn>
                    <a:cxn ang="T7">
                      <a:pos x="T2" y="T3"/>
                    </a:cxn>
                    <a:cxn ang="T8">
                      <a:pos x="T4" y="T5"/>
                    </a:cxn>
                  </a:cxnLst>
                  <a:rect l="0" t="0" r="r" b="b"/>
                  <a:pathLst>
                    <a:path w="121" h="88">
                      <a:moveTo>
                        <a:pt x="0" y="88"/>
                      </a:moveTo>
                      <a:cubicBezTo>
                        <a:pt x="62" y="87"/>
                        <a:pt x="106" y="65"/>
                        <a:pt x="121" y="0"/>
                      </a:cubicBezTo>
                      <a:cubicBezTo>
                        <a:pt x="90" y="4"/>
                        <a:pt x="90" y="38"/>
                        <a:pt x="67"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00" name="Freeform 991">
                  <a:extLst>
                    <a:ext uri="{FF2B5EF4-FFF2-40B4-BE49-F238E27FC236}">
                      <a16:creationId xmlns:a16="http://schemas.microsoft.com/office/drawing/2014/main" id="{23844B08-6EFD-8373-09C6-C2DC48DD10A0}"/>
                    </a:ext>
                  </a:extLst>
                </p:cNvPr>
                <p:cNvSpPr>
                  <a:spLocks/>
                </p:cNvSpPr>
                <p:nvPr/>
              </p:nvSpPr>
              <p:spPr bwMode="auto">
                <a:xfrm>
                  <a:off x="118" y="1098"/>
                  <a:ext cx="2031" cy="332"/>
                </a:xfrm>
                <a:custGeom>
                  <a:avLst/>
                  <a:gdLst>
                    <a:gd name="T0" fmla="*/ 0 w 6004"/>
                    <a:gd name="T1" fmla="*/ 38 h 983"/>
                    <a:gd name="T2" fmla="*/ 17 w 6004"/>
                    <a:gd name="T3" fmla="*/ 31 h 983"/>
                    <a:gd name="T4" fmla="*/ 33 w 6004"/>
                    <a:gd name="T5" fmla="*/ 27 h 983"/>
                    <a:gd name="T6" fmla="*/ 54 w 6004"/>
                    <a:gd name="T7" fmla="*/ 22 h 983"/>
                    <a:gd name="T8" fmla="*/ 80 w 6004"/>
                    <a:gd name="T9" fmla="*/ 17 h 983"/>
                    <a:gd name="T10" fmla="*/ 105 w 6004"/>
                    <a:gd name="T11" fmla="*/ 16 h 983"/>
                    <a:gd name="T12" fmla="*/ 124 w 6004"/>
                    <a:gd name="T13" fmla="*/ 11 h 983"/>
                    <a:gd name="T14" fmla="*/ 158 w 6004"/>
                    <a:gd name="T15" fmla="*/ 6 h 983"/>
                    <a:gd name="T16" fmla="*/ 176 w 6004"/>
                    <a:gd name="T17" fmla="*/ 5 h 983"/>
                    <a:gd name="T18" fmla="*/ 185 w 6004"/>
                    <a:gd name="T19" fmla="*/ 1 h 983"/>
                    <a:gd name="T20" fmla="*/ 208 w 6004"/>
                    <a:gd name="T21" fmla="*/ 5 h 983"/>
                    <a:gd name="T22" fmla="*/ 232 w 6004"/>
                    <a:gd name="T23" fmla="*/ 16 h 9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04" h="983">
                      <a:moveTo>
                        <a:pt x="0" y="983"/>
                      </a:moveTo>
                      <a:cubicBezTo>
                        <a:pt x="143" y="871"/>
                        <a:pt x="244" y="827"/>
                        <a:pt x="425" y="808"/>
                      </a:cubicBezTo>
                      <a:cubicBezTo>
                        <a:pt x="628" y="787"/>
                        <a:pt x="668" y="746"/>
                        <a:pt x="868" y="695"/>
                      </a:cubicBezTo>
                      <a:cubicBezTo>
                        <a:pt x="1050" y="647"/>
                        <a:pt x="1201" y="613"/>
                        <a:pt x="1386" y="581"/>
                      </a:cubicBezTo>
                      <a:cubicBezTo>
                        <a:pt x="1598" y="544"/>
                        <a:pt x="1856" y="491"/>
                        <a:pt x="2068" y="442"/>
                      </a:cubicBezTo>
                      <a:cubicBezTo>
                        <a:pt x="2265" y="396"/>
                        <a:pt x="2526" y="425"/>
                        <a:pt x="2712" y="404"/>
                      </a:cubicBezTo>
                      <a:cubicBezTo>
                        <a:pt x="2901" y="383"/>
                        <a:pt x="3014" y="314"/>
                        <a:pt x="3217" y="290"/>
                      </a:cubicBezTo>
                      <a:cubicBezTo>
                        <a:pt x="3459" y="263"/>
                        <a:pt x="3781" y="213"/>
                        <a:pt x="4088" y="159"/>
                      </a:cubicBezTo>
                      <a:cubicBezTo>
                        <a:pt x="4242" y="131"/>
                        <a:pt x="4409" y="166"/>
                        <a:pt x="4544" y="139"/>
                      </a:cubicBezTo>
                      <a:cubicBezTo>
                        <a:pt x="4634" y="121"/>
                        <a:pt x="4699" y="41"/>
                        <a:pt x="4771" y="25"/>
                      </a:cubicBezTo>
                      <a:cubicBezTo>
                        <a:pt x="4885" y="0"/>
                        <a:pt x="5105" y="13"/>
                        <a:pt x="5365" y="126"/>
                      </a:cubicBezTo>
                      <a:cubicBezTo>
                        <a:pt x="5646" y="248"/>
                        <a:pt x="5706" y="202"/>
                        <a:pt x="6004" y="40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01" name="Freeform 992">
                  <a:extLst>
                    <a:ext uri="{FF2B5EF4-FFF2-40B4-BE49-F238E27FC236}">
                      <a16:creationId xmlns:a16="http://schemas.microsoft.com/office/drawing/2014/main" id="{99AAF581-3FC3-2606-19F3-CC928F6F9017}"/>
                    </a:ext>
                  </a:extLst>
                </p:cNvPr>
                <p:cNvSpPr>
                  <a:spLocks/>
                </p:cNvSpPr>
                <p:nvPr/>
              </p:nvSpPr>
              <p:spPr bwMode="auto">
                <a:xfrm>
                  <a:off x="358" y="1235"/>
                  <a:ext cx="1791" cy="416"/>
                </a:xfrm>
                <a:custGeom>
                  <a:avLst/>
                  <a:gdLst>
                    <a:gd name="T0" fmla="*/ 205 w 5293"/>
                    <a:gd name="T1" fmla="*/ 0 h 1232"/>
                    <a:gd name="T2" fmla="*/ 191 w 5293"/>
                    <a:gd name="T3" fmla="*/ 5 h 1232"/>
                    <a:gd name="T4" fmla="*/ 178 w 5293"/>
                    <a:gd name="T5" fmla="*/ 12 h 1232"/>
                    <a:gd name="T6" fmla="*/ 170 w 5293"/>
                    <a:gd name="T7" fmla="*/ 14 h 1232"/>
                    <a:gd name="T8" fmla="*/ 168 w 5293"/>
                    <a:gd name="T9" fmla="*/ 13 h 1232"/>
                    <a:gd name="T10" fmla="*/ 164 w 5293"/>
                    <a:gd name="T11" fmla="*/ 14 h 1232"/>
                    <a:gd name="T12" fmla="*/ 147 w 5293"/>
                    <a:gd name="T13" fmla="*/ 18 h 1232"/>
                    <a:gd name="T14" fmla="*/ 131 w 5293"/>
                    <a:gd name="T15" fmla="*/ 21 h 1232"/>
                    <a:gd name="T16" fmla="*/ 111 w 5293"/>
                    <a:gd name="T17" fmla="*/ 27 h 1232"/>
                    <a:gd name="T18" fmla="*/ 99 w 5293"/>
                    <a:gd name="T19" fmla="*/ 38 h 1232"/>
                    <a:gd name="T20" fmla="*/ 90 w 5293"/>
                    <a:gd name="T21" fmla="*/ 37 h 1232"/>
                    <a:gd name="T22" fmla="*/ 80 w 5293"/>
                    <a:gd name="T23" fmla="*/ 37 h 1232"/>
                    <a:gd name="T24" fmla="*/ 76 w 5293"/>
                    <a:gd name="T25" fmla="*/ 32 h 1232"/>
                    <a:gd name="T26" fmla="*/ 67 w 5293"/>
                    <a:gd name="T27" fmla="*/ 31 h 1232"/>
                    <a:gd name="T28" fmla="*/ 49 w 5293"/>
                    <a:gd name="T29" fmla="*/ 31 h 1232"/>
                    <a:gd name="T30" fmla="*/ 42 w 5293"/>
                    <a:gd name="T31" fmla="*/ 32 h 1232"/>
                    <a:gd name="T32" fmla="*/ 39 w 5293"/>
                    <a:gd name="T33" fmla="*/ 35 h 1232"/>
                    <a:gd name="T34" fmla="*/ 21 w 5293"/>
                    <a:gd name="T35" fmla="*/ 44 h 1232"/>
                    <a:gd name="T36" fmla="*/ 13 w 5293"/>
                    <a:gd name="T37" fmla="*/ 46 h 1232"/>
                    <a:gd name="T38" fmla="*/ 7 w 5293"/>
                    <a:gd name="T39" fmla="*/ 45 h 1232"/>
                    <a:gd name="T40" fmla="*/ 0 w 5293"/>
                    <a:gd name="T41" fmla="*/ 47 h 12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93" h="1232">
                      <a:moveTo>
                        <a:pt x="5293" y="0"/>
                      </a:moveTo>
                      <a:cubicBezTo>
                        <a:pt x="5153" y="28"/>
                        <a:pt x="5048" y="110"/>
                        <a:pt x="4914" y="137"/>
                      </a:cubicBezTo>
                      <a:cubicBezTo>
                        <a:pt x="4776" y="165"/>
                        <a:pt x="4705" y="223"/>
                        <a:pt x="4592" y="311"/>
                      </a:cubicBezTo>
                      <a:cubicBezTo>
                        <a:pt x="4533" y="358"/>
                        <a:pt x="4469" y="391"/>
                        <a:pt x="4394" y="371"/>
                      </a:cubicBezTo>
                      <a:cubicBezTo>
                        <a:pt x="4371" y="365"/>
                        <a:pt x="4359" y="337"/>
                        <a:pt x="4333" y="331"/>
                      </a:cubicBezTo>
                      <a:cubicBezTo>
                        <a:pt x="4298" y="322"/>
                        <a:pt x="4256" y="340"/>
                        <a:pt x="4224" y="348"/>
                      </a:cubicBezTo>
                      <a:cubicBezTo>
                        <a:pt x="4080" y="383"/>
                        <a:pt x="3946" y="423"/>
                        <a:pt x="3802" y="459"/>
                      </a:cubicBezTo>
                      <a:cubicBezTo>
                        <a:pt x="3660" y="494"/>
                        <a:pt x="3521" y="505"/>
                        <a:pt x="3375" y="533"/>
                      </a:cubicBezTo>
                      <a:cubicBezTo>
                        <a:pt x="3190" y="569"/>
                        <a:pt x="3013" y="564"/>
                        <a:pt x="2876" y="695"/>
                      </a:cubicBezTo>
                      <a:cubicBezTo>
                        <a:pt x="2785" y="783"/>
                        <a:pt x="2705" y="977"/>
                        <a:pt x="2556" y="979"/>
                      </a:cubicBezTo>
                      <a:cubicBezTo>
                        <a:pt x="2483" y="980"/>
                        <a:pt x="2416" y="948"/>
                        <a:pt x="2331" y="956"/>
                      </a:cubicBezTo>
                      <a:cubicBezTo>
                        <a:pt x="2256" y="963"/>
                        <a:pt x="2128" y="989"/>
                        <a:pt x="2059" y="962"/>
                      </a:cubicBezTo>
                      <a:cubicBezTo>
                        <a:pt x="1995" y="938"/>
                        <a:pt x="2010" y="880"/>
                        <a:pt x="1956" y="838"/>
                      </a:cubicBezTo>
                      <a:cubicBezTo>
                        <a:pt x="1906" y="799"/>
                        <a:pt x="1803" y="805"/>
                        <a:pt x="1741" y="802"/>
                      </a:cubicBezTo>
                      <a:cubicBezTo>
                        <a:pt x="1580" y="795"/>
                        <a:pt x="1426" y="775"/>
                        <a:pt x="1267" y="803"/>
                      </a:cubicBezTo>
                      <a:cubicBezTo>
                        <a:pt x="1213" y="812"/>
                        <a:pt x="1140" y="810"/>
                        <a:pt x="1090" y="836"/>
                      </a:cubicBezTo>
                      <a:cubicBezTo>
                        <a:pt x="1059" y="852"/>
                        <a:pt x="1032" y="900"/>
                        <a:pt x="998" y="923"/>
                      </a:cubicBezTo>
                      <a:cubicBezTo>
                        <a:pt x="869" y="1007"/>
                        <a:pt x="693" y="1085"/>
                        <a:pt x="549" y="1141"/>
                      </a:cubicBezTo>
                      <a:cubicBezTo>
                        <a:pt x="477" y="1170"/>
                        <a:pt x="413" y="1185"/>
                        <a:pt x="341" y="1181"/>
                      </a:cubicBezTo>
                      <a:cubicBezTo>
                        <a:pt x="280" y="1178"/>
                        <a:pt x="232" y="1163"/>
                        <a:pt x="172" y="1173"/>
                      </a:cubicBezTo>
                      <a:cubicBezTo>
                        <a:pt x="59" y="1192"/>
                        <a:pt x="83" y="1187"/>
                        <a:pt x="0" y="123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02" name="Freeform 993">
                  <a:extLst>
                    <a:ext uri="{FF2B5EF4-FFF2-40B4-BE49-F238E27FC236}">
                      <a16:creationId xmlns:a16="http://schemas.microsoft.com/office/drawing/2014/main" id="{FE8925D4-9660-E6A5-05CB-1AEBAA802B48}"/>
                    </a:ext>
                  </a:extLst>
                </p:cNvPr>
                <p:cNvSpPr>
                  <a:spLocks/>
                </p:cNvSpPr>
                <p:nvPr/>
              </p:nvSpPr>
              <p:spPr bwMode="auto">
                <a:xfrm>
                  <a:off x="387" y="1571"/>
                  <a:ext cx="1775" cy="2067"/>
                </a:xfrm>
                <a:custGeom>
                  <a:avLst/>
                  <a:gdLst>
                    <a:gd name="T0" fmla="*/ 197 w 5247"/>
                    <a:gd name="T1" fmla="*/ 0 h 6112"/>
                    <a:gd name="T2" fmla="*/ 201 w 5247"/>
                    <a:gd name="T3" fmla="*/ 5 h 6112"/>
                    <a:gd name="T4" fmla="*/ 202 w 5247"/>
                    <a:gd name="T5" fmla="*/ 15 h 6112"/>
                    <a:gd name="T6" fmla="*/ 198 w 5247"/>
                    <a:gd name="T7" fmla="*/ 22 h 6112"/>
                    <a:gd name="T8" fmla="*/ 200 w 5247"/>
                    <a:gd name="T9" fmla="*/ 32 h 6112"/>
                    <a:gd name="T10" fmla="*/ 185 w 5247"/>
                    <a:gd name="T11" fmla="*/ 37 h 6112"/>
                    <a:gd name="T12" fmla="*/ 193 w 5247"/>
                    <a:gd name="T13" fmla="*/ 41 h 6112"/>
                    <a:gd name="T14" fmla="*/ 194 w 5247"/>
                    <a:gd name="T15" fmla="*/ 46 h 6112"/>
                    <a:gd name="T16" fmla="*/ 192 w 5247"/>
                    <a:gd name="T17" fmla="*/ 55 h 6112"/>
                    <a:gd name="T18" fmla="*/ 196 w 5247"/>
                    <a:gd name="T19" fmla="*/ 61 h 6112"/>
                    <a:gd name="T20" fmla="*/ 183 w 5247"/>
                    <a:gd name="T21" fmla="*/ 70 h 6112"/>
                    <a:gd name="T22" fmla="*/ 182 w 5247"/>
                    <a:gd name="T23" fmla="*/ 74 h 6112"/>
                    <a:gd name="T24" fmla="*/ 187 w 5247"/>
                    <a:gd name="T25" fmla="*/ 79 h 6112"/>
                    <a:gd name="T26" fmla="*/ 192 w 5247"/>
                    <a:gd name="T27" fmla="*/ 89 h 6112"/>
                    <a:gd name="T28" fmla="*/ 198 w 5247"/>
                    <a:gd name="T29" fmla="*/ 97 h 6112"/>
                    <a:gd name="T30" fmla="*/ 194 w 5247"/>
                    <a:gd name="T31" fmla="*/ 102 h 6112"/>
                    <a:gd name="T32" fmla="*/ 188 w 5247"/>
                    <a:gd name="T33" fmla="*/ 99 h 6112"/>
                    <a:gd name="T34" fmla="*/ 185 w 5247"/>
                    <a:gd name="T35" fmla="*/ 102 h 6112"/>
                    <a:gd name="T36" fmla="*/ 186 w 5247"/>
                    <a:gd name="T37" fmla="*/ 108 h 6112"/>
                    <a:gd name="T38" fmla="*/ 191 w 5247"/>
                    <a:gd name="T39" fmla="*/ 109 h 6112"/>
                    <a:gd name="T40" fmla="*/ 197 w 5247"/>
                    <a:gd name="T41" fmla="*/ 111 h 6112"/>
                    <a:gd name="T42" fmla="*/ 196 w 5247"/>
                    <a:gd name="T43" fmla="*/ 116 h 6112"/>
                    <a:gd name="T44" fmla="*/ 194 w 5247"/>
                    <a:gd name="T45" fmla="*/ 122 h 6112"/>
                    <a:gd name="T46" fmla="*/ 198 w 5247"/>
                    <a:gd name="T47" fmla="*/ 125 h 6112"/>
                    <a:gd name="T48" fmla="*/ 194 w 5247"/>
                    <a:gd name="T49" fmla="*/ 131 h 6112"/>
                    <a:gd name="T50" fmla="*/ 198 w 5247"/>
                    <a:gd name="T51" fmla="*/ 137 h 6112"/>
                    <a:gd name="T52" fmla="*/ 195 w 5247"/>
                    <a:gd name="T53" fmla="*/ 140 h 6112"/>
                    <a:gd name="T54" fmla="*/ 195 w 5247"/>
                    <a:gd name="T55" fmla="*/ 150 h 6112"/>
                    <a:gd name="T56" fmla="*/ 191 w 5247"/>
                    <a:gd name="T57" fmla="*/ 154 h 6112"/>
                    <a:gd name="T58" fmla="*/ 194 w 5247"/>
                    <a:gd name="T59" fmla="*/ 159 h 6112"/>
                    <a:gd name="T60" fmla="*/ 200 w 5247"/>
                    <a:gd name="T61" fmla="*/ 162 h 6112"/>
                    <a:gd name="T62" fmla="*/ 191 w 5247"/>
                    <a:gd name="T63" fmla="*/ 173 h 6112"/>
                    <a:gd name="T64" fmla="*/ 197 w 5247"/>
                    <a:gd name="T65" fmla="*/ 179 h 6112"/>
                    <a:gd name="T66" fmla="*/ 200 w 5247"/>
                    <a:gd name="T67" fmla="*/ 188 h 6112"/>
                    <a:gd name="T68" fmla="*/ 178 w 5247"/>
                    <a:gd name="T69" fmla="*/ 193 h 6112"/>
                    <a:gd name="T70" fmla="*/ 163 w 5247"/>
                    <a:gd name="T71" fmla="*/ 194 h 6112"/>
                    <a:gd name="T72" fmla="*/ 139 w 5247"/>
                    <a:gd name="T73" fmla="*/ 198 h 6112"/>
                    <a:gd name="T74" fmla="*/ 119 w 5247"/>
                    <a:gd name="T75" fmla="*/ 206 h 6112"/>
                    <a:gd name="T76" fmla="*/ 93 w 5247"/>
                    <a:gd name="T77" fmla="*/ 212 h 6112"/>
                    <a:gd name="T78" fmla="*/ 74 w 5247"/>
                    <a:gd name="T79" fmla="*/ 216 h 6112"/>
                    <a:gd name="T80" fmla="*/ 27 w 5247"/>
                    <a:gd name="T81" fmla="*/ 228 h 6112"/>
                    <a:gd name="T82" fmla="*/ 0 w 5247"/>
                    <a:gd name="T83" fmla="*/ 236 h 6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247" h="6112">
                      <a:moveTo>
                        <a:pt x="5081" y="0"/>
                      </a:moveTo>
                      <a:cubicBezTo>
                        <a:pt x="5079" y="41"/>
                        <a:pt x="5207" y="85"/>
                        <a:pt x="5203" y="117"/>
                      </a:cubicBezTo>
                      <a:cubicBezTo>
                        <a:pt x="5190" y="212"/>
                        <a:pt x="5157" y="163"/>
                        <a:pt x="5220" y="372"/>
                      </a:cubicBezTo>
                      <a:cubicBezTo>
                        <a:pt x="5247" y="462"/>
                        <a:pt x="5126" y="515"/>
                        <a:pt x="5123" y="572"/>
                      </a:cubicBezTo>
                      <a:cubicBezTo>
                        <a:pt x="5118" y="644"/>
                        <a:pt x="5185" y="779"/>
                        <a:pt x="5174" y="824"/>
                      </a:cubicBezTo>
                      <a:cubicBezTo>
                        <a:pt x="5142" y="951"/>
                        <a:pt x="4828" y="814"/>
                        <a:pt x="4778" y="959"/>
                      </a:cubicBezTo>
                      <a:cubicBezTo>
                        <a:pt x="4761" y="1008"/>
                        <a:pt x="4905" y="1021"/>
                        <a:pt x="4980" y="1069"/>
                      </a:cubicBezTo>
                      <a:cubicBezTo>
                        <a:pt x="5023" y="1096"/>
                        <a:pt x="5013" y="1167"/>
                        <a:pt x="5011" y="1180"/>
                      </a:cubicBezTo>
                      <a:cubicBezTo>
                        <a:pt x="4993" y="1322"/>
                        <a:pt x="4918" y="1383"/>
                        <a:pt x="4971" y="1431"/>
                      </a:cubicBezTo>
                      <a:cubicBezTo>
                        <a:pt x="4989" y="1447"/>
                        <a:pt x="5129" y="1536"/>
                        <a:pt x="5056" y="1582"/>
                      </a:cubicBezTo>
                      <a:cubicBezTo>
                        <a:pt x="4930" y="1662"/>
                        <a:pt x="4776" y="1768"/>
                        <a:pt x="4723" y="1797"/>
                      </a:cubicBezTo>
                      <a:cubicBezTo>
                        <a:pt x="4681" y="1820"/>
                        <a:pt x="4684" y="1893"/>
                        <a:pt x="4713" y="1926"/>
                      </a:cubicBezTo>
                      <a:cubicBezTo>
                        <a:pt x="4778" y="1995"/>
                        <a:pt x="4811" y="1911"/>
                        <a:pt x="4845" y="2046"/>
                      </a:cubicBezTo>
                      <a:cubicBezTo>
                        <a:pt x="4879" y="2180"/>
                        <a:pt x="4879" y="2189"/>
                        <a:pt x="4963" y="2298"/>
                      </a:cubicBezTo>
                      <a:cubicBezTo>
                        <a:pt x="5047" y="2408"/>
                        <a:pt x="5123" y="2408"/>
                        <a:pt x="5098" y="2509"/>
                      </a:cubicBezTo>
                      <a:cubicBezTo>
                        <a:pt x="5072" y="2610"/>
                        <a:pt x="5047" y="2627"/>
                        <a:pt x="4997" y="2644"/>
                      </a:cubicBezTo>
                      <a:cubicBezTo>
                        <a:pt x="4946" y="2660"/>
                        <a:pt x="4929" y="2585"/>
                        <a:pt x="4853" y="2559"/>
                      </a:cubicBezTo>
                      <a:cubicBezTo>
                        <a:pt x="4778" y="2534"/>
                        <a:pt x="4778" y="2585"/>
                        <a:pt x="4786" y="2652"/>
                      </a:cubicBezTo>
                      <a:cubicBezTo>
                        <a:pt x="4795" y="2719"/>
                        <a:pt x="4778" y="2703"/>
                        <a:pt x="4811" y="2778"/>
                      </a:cubicBezTo>
                      <a:cubicBezTo>
                        <a:pt x="4845" y="2854"/>
                        <a:pt x="4837" y="2829"/>
                        <a:pt x="4929" y="2812"/>
                      </a:cubicBezTo>
                      <a:cubicBezTo>
                        <a:pt x="5022" y="2795"/>
                        <a:pt x="5072" y="2812"/>
                        <a:pt x="5072" y="2871"/>
                      </a:cubicBezTo>
                      <a:cubicBezTo>
                        <a:pt x="5072" y="2930"/>
                        <a:pt x="5081" y="2938"/>
                        <a:pt x="5064" y="2997"/>
                      </a:cubicBezTo>
                      <a:cubicBezTo>
                        <a:pt x="5047" y="3056"/>
                        <a:pt x="5011" y="3098"/>
                        <a:pt x="4999" y="3149"/>
                      </a:cubicBezTo>
                      <a:cubicBezTo>
                        <a:pt x="5022" y="3160"/>
                        <a:pt x="5106" y="3149"/>
                        <a:pt x="5123" y="3242"/>
                      </a:cubicBezTo>
                      <a:cubicBezTo>
                        <a:pt x="5140" y="3334"/>
                        <a:pt x="5018" y="3374"/>
                        <a:pt x="5013" y="3393"/>
                      </a:cubicBezTo>
                      <a:cubicBezTo>
                        <a:pt x="5001" y="3450"/>
                        <a:pt x="5152" y="3473"/>
                        <a:pt x="5100" y="3530"/>
                      </a:cubicBezTo>
                      <a:cubicBezTo>
                        <a:pt x="5030" y="3606"/>
                        <a:pt x="5011" y="3562"/>
                        <a:pt x="5036" y="3614"/>
                      </a:cubicBezTo>
                      <a:cubicBezTo>
                        <a:pt x="5082" y="3691"/>
                        <a:pt x="5079" y="3816"/>
                        <a:pt x="5039" y="3882"/>
                      </a:cubicBezTo>
                      <a:cubicBezTo>
                        <a:pt x="5010" y="3928"/>
                        <a:pt x="4947" y="3913"/>
                        <a:pt x="4935" y="3969"/>
                      </a:cubicBezTo>
                      <a:cubicBezTo>
                        <a:pt x="4912" y="4086"/>
                        <a:pt x="4958" y="4166"/>
                        <a:pt x="5005" y="4109"/>
                      </a:cubicBezTo>
                      <a:cubicBezTo>
                        <a:pt x="5146" y="4012"/>
                        <a:pt x="5155" y="4141"/>
                        <a:pt x="5157" y="4177"/>
                      </a:cubicBezTo>
                      <a:cubicBezTo>
                        <a:pt x="5157" y="4243"/>
                        <a:pt x="4938" y="4202"/>
                        <a:pt x="4938" y="4471"/>
                      </a:cubicBezTo>
                      <a:cubicBezTo>
                        <a:pt x="4938" y="4559"/>
                        <a:pt x="5036" y="4583"/>
                        <a:pt x="5081" y="4631"/>
                      </a:cubicBezTo>
                      <a:cubicBezTo>
                        <a:pt x="5174" y="4732"/>
                        <a:pt x="5242" y="4806"/>
                        <a:pt x="5163" y="4869"/>
                      </a:cubicBezTo>
                      <a:cubicBezTo>
                        <a:pt x="5087" y="4930"/>
                        <a:pt x="4686" y="4976"/>
                        <a:pt x="4591" y="4981"/>
                      </a:cubicBezTo>
                      <a:cubicBezTo>
                        <a:pt x="4461" y="4988"/>
                        <a:pt x="4338" y="5012"/>
                        <a:pt x="4210" y="5030"/>
                      </a:cubicBezTo>
                      <a:cubicBezTo>
                        <a:pt x="4009" y="5057"/>
                        <a:pt x="3795" y="5045"/>
                        <a:pt x="3602" y="5119"/>
                      </a:cubicBezTo>
                      <a:cubicBezTo>
                        <a:pt x="3426" y="5187"/>
                        <a:pt x="3266" y="5277"/>
                        <a:pt x="3086" y="5333"/>
                      </a:cubicBezTo>
                      <a:cubicBezTo>
                        <a:pt x="2871" y="5399"/>
                        <a:pt x="2636" y="5475"/>
                        <a:pt x="2411" y="5485"/>
                      </a:cubicBezTo>
                      <a:cubicBezTo>
                        <a:pt x="2225" y="5494"/>
                        <a:pt x="2082" y="5525"/>
                        <a:pt x="1905" y="5582"/>
                      </a:cubicBezTo>
                      <a:cubicBezTo>
                        <a:pt x="1507" y="5711"/>
                        <a:pt x="1092" y="5751"/>
                        <a:pt x="691" y="5895"/>
                      </a:cubicBezTo>
                      <a:cubicBezTo>
                        <a:pt x="496" y="5965"/>
                        <a:pt x="160" y="6095"/>
                        <a:pt x="0" y="611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03" name="Freeform 994">
                  <a:extLst>
                    <a:ext uri="{FF2B5EF4-FFF2-40B4-BE49-F238E27FC236}">
                      <a16:creationId xmlns:a16="http://schemas.microsoft.com/office/drawing/2014/main" id="{69F0F111-3CFB-20A5-C2F1-0F024BD61EDB}"/>
                    </a:ext>
                  </a:extLst>
                </p:cNvPr>
                <p:cNvSpPr>
                  <a:spLocks/>
                </p:cNvSpPr>
                <p:nvPr/>
              </p:nvSpPr>
              <p:spPr bwMode="auto">
                <a:xfrm>
                  <a:off x="347" y="2481"/>
                  <a:ext cx="77" cy="140"/>
                </a:xfrm>
                <a:custGeom>
                  <a:avLst/>
                  <a:gdLst>
                    <a:gd name="T0" fmla="*/ 9 w 227"/>
                    <a:gd name="T1" fmla="*/ 7 h 414"/>
                    <a:gd name="T2" fmla="*/ 5 w 227"/>
                    <a:gd name="T3" fmla="*/ 1 h 414"/>
                    <a:gd name="T4" fmla="*/ 3 w 227"/>
                    <a:gd name="T5" fmla="*/ 5 h 414"/>
                    <a:gd name="T6" fmla="*/ 3 w 227"/>
                    <a:gd name="T7" fmla="*/ 16 h 4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7" h="414">
                      <a:moveTo>
                        <a:pt x="227" y="189"/>
                      </a:moveTo>
                      <a:cubicBezTo>
                        <a:pt x="227" y="85"/>
                        <a:pt x="159" y="50"/>
                        <a:pt x="127" y="36"/>
                      </a:cubicBezTo>
                      <a:cubicBezTo>
                        <a:pt x="43" y="0"/>
                        <a:pt x="76" y="86"/>
                        <a:pt x="78" y="125"/>
                      </a:cubicBezTo>
                      <a:cubicBezTo>
                        <a:pt x="81" y="211"/>
                        <a:pt x="0" y="352"/>
                        <a:pt x="76" y="41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04" name="Freeform 995">
                  <a:extLst>
                    <a:ext uri="{FF2B5EF4-FFF2-40B4-BE49-F238E27FC236}">
                      <a16:creationId xmlns:a16="http://schemas.microsoft.com/office/drawing/2014/main" id="{0FC0BF32-8F0B-29D7-8444-5E53B8404A58}"/>
                    </a:ext>
                  </a:extLst>
                </p:cNvPr>
                <p:cNvSpPr>
                  <a:spLocks/>
                </p:cNvSpPr>
                <p:nvPr/>
              </p:nvSpPr>
              <p:spPr bwMode="auto">
                <a:xfrm>
                  <a:off x="118" y="1430"/>
                  <a:ext cx="240" cy="221"/>
                </a:xfrm>
                <a:custGeom>
                  <a:avLst/>
                  <a:gdLst>
                    <a:gd name="T0" fmla="*/ 0 w 711"/>
                    <a:gd name="T1" fmla="*/ 0 h 653"/>
                    <a:gd name="T2" fmla="*/ 8 w 711"/>
                    <a:gd name="T3" fmla="*/ 7 h 653"/>
                    <a:gd name="T4" fmla="*/ 14 w 711"/>
                    <a:gd name="T5" fmla="*/ 15 h 653"/>
                    <a:gd name="T6" fmla="*/ 22 w 711"/>
                    <a:gd name="T7" fmla="*/ 18 h 653"/>
                    <a:gd name="T8" fmla="*/ 27 w 711"/>
                    <a:gd name="T9" fmla="*/ 25 h 6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1" h="653">
                      <a:moveTo>
                        <a:pt x="0" y="0"/>
                      </a:moveTo>
                      <a:cubicBezTo>
                        <a:pt x="66" y="46"/>
                        <a:pt x="157" y="122"/>
                        <a:pt x="203" y="192"/>
                      </a:cubicBezTo>
                      <a:cubicBezTo>
                        <a:pt x="245" y="255"/>
                        <a:pt x="281" y="340"/>
                        <a:pt x="356" y="375"/>
                      </a:cubicBezTo>
                      <a:cubicBezTo>
                        <a:pt x="428" y="409"/>
                        <a:pt x="510" y="408"/>
                        <a:pt x="584" y="455"/>
                      </a:cubicBezTo>
                      <a:cubicBezTo>
                        <a:pt x="644" y="495"/>
                        <a:pt x="690" y="596"/>
                        <a:pt x="711" y="65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05" name="Freeform 996">
                  <a:extLst>
                    <a:ext uri="{FF2B5EF4-FFF2-40B4-BE49-F238E27FC236}">
                      <a16:creationId xmlns:a16="http://schemas.microsoft.com/office/drawing/2014/main" id="{8857B1B9-04FF-B78C-7C25-EA75BE4EA05D}"/>
                    </a:ext>
                  </a:extLst>
                </p:cNvPr>
                <p:cNvSpPr>
                  <a:spLocks/>
                </p:cNvSpPr>
                <p:nvPr/>
              </p:nvSpPr>
              <p:spPr bwMode="auto">
                <a:xfrm>
                  <a:off x="87" y="2894"/>
                  <a:ext cx="271" cy="734"/>
                </a:xfrm>
                <a:custGeom>
                  <a:avLst/>
                  <a:gdLst>
                    <a:gd name="T0" fmla="*/ 31 w 801"/>
                    <a:gd name="T1" fmla="*/ 84 h 2168"/>
                    <a:gd name="T2" fmla="*/ 22 w 801"/>
                    <a:gd name="T3" fmla="*/ 75 h 2168"/>
                    <a:gd name="T4" fmla="*/ 13 w 801"/>
                    <a:gd name="T5" fmla="*/ 66 h 2168"/>
                    <a:gd name="T6" fmla="*/ 4 w 801"/>
                    <a:gd name="T7" fmla="*/ 56 h 2168"/>
                    <a:gd name="T8" fmla="*/ 3 w 801"/>
                    <a:gd name="T9" fmla="*/ 37 h 2168"/>
                    <a:gd name="T10" fmla="*/ 7 w 801"/>
                    <a:gd name="T11" fmla="*/ 34 h 2168"/>
                    <a:gd name="T12" fmla="*/ 11 w 801"/>
                    <a:gd name="T13" fmla="*/ 31 h 2168"/>
                    <a:gd name="T14" fmla="*/ 12 w 801"/>
                    <a:gd name="T15" fmla="*/ 25 h 2168"/>
                    <a:gd name="T16" fmla="*/ 10 w 801"/>
                    <a:gd name="T17" fmla="*/ 14 h 2168"/>
                    <a:gd name="T18" fmla="*/ 3 w 801"/>
                    <a:gd name="T19" fmla="*/ 17 h 2168"/>
                    <a:gd name="T20" fmla="*/ 3 w 801"/>
                    <a:gd name="T21" fmla="*/ 12 h 2168"/>
                    <a:gd name="T22" fmla="*/ 5 w 801"/>
                    <a:gd name="T23" fmla="*/ 11 h 2168"/>
                    <a:gd name="T24" fmla="*/ 14 w 801"/>
                    <a:gd name="T25" fmla="*/ 3 h 2168"/>
                    <a:gd name="T26" fmla="*/ 19 w 801"/>
                    <a:gd name="T27" fmla="*/ 4 h 2168"/>
                    <a:gd name="T28" fmla="*/ 23 w 801"/>
                    <a:gd name="T29" fmla="*/ 0 h 21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1" h="2168">
                      <a:moveTo>
                        <a:pt x="801" y="2168"/>
                      </a:moveTo>
                      <a:cubicBezTo>
                        <a:pt x="735" y="2145"/>
                        <a:pt x="603" y="1992"/>
                        <a:pt x="555" y="1948"/>
                      </a:cubicBezTo>
                      <a:cubicBezTo>
                        <a:pt x="479" y="1879"/>
                        <a:pt x="366" y="1733"/>
                        <a:pt x="326" y="1706"/>
                      </a:cubicBezTo>
                      <a:cubicBezTo>
                        <a:pt x="278" y="1673"/>
                        <a:pt x="122" y="1466"/>
                        <a:pt x="104" y="1444"/>
                      </a:cubicBezTo>
                      <a:cubicBezTo>
                        <a:pt x="46" y="1370"/>
                        <a:pt x="42" y="1100"/>
                        <a:pt x="91" y="958"/>
                      </a:cubicBezTo>
                      <a:cubicBezTo>
                        <a:pt x="108" y="910"/>
                        <a:pt x="170" y="890"/>
                        <a:pt x="185" y="879"/>
                      </a:cubicBezTo>
                      <a:cubicBezTo>
                        <a:pt x="227" y="850"/>
                        <a:pt x="263" y="849"/>
                        <a:pt x="286" y="803"/>
                      </a:cubicBezTo>
                      <a:cubicBezTo>
                        <a:pt x="306" y="765"/>
                        <a:pt x="313" y="702"/>
                        <a:pt x="313" y="659"/>
                      </a:cubicBezTo>
                      <a:cubicBezTo>
                        <a:pt x="313" y="578"/>
                        <a:pt x="340" y="409"/>
                        <a:pt x="265" y="365"/>
                      </a:cubicBezTo>
                      <a:cubicBezTo>
                        <a:pt x="220" y="338"/>
                        <a:pt x="107" y="444"/>
                        <a:pt x="73" y="424"/>
                      </a:cubicBezTo>
                      <a:cubicBezTo>
                        <a:pt x="29" y="399"/>
                        <a:pt x="0" y="288"/>
                        <a:pt x="68" y="294"/>
                      </a:cubicBezTo>
                      <a:cubicBezTo>
                        <a:pt x="68" y="294"/>
                        <a:pt x="124" y="295"/>
                        <a:pt x="136" y="287"/>
                      </a:cubicBezTo>
                      <a:cubicBezTo>
                        <a:pt x="250" y="266"/>
                        <a:pt x="250" y="112"/>
                        <a:pt x="355" y="84"/>
                      </a:cubicBezTo>
                      <a:cubicBezTo>
                        <a:pt x="404" y="71"/>
                        <a:pt x="442" y="105"/>
                        <a:pt x="490" y="95"/>
                      </a:cubicBezTo>
                      <a:cubicBezTo>
                        <a:pt x="544" y="84"/>
                        <a:pt x="574" y="40"/>
                        <a:pt x="60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06" name="Freeform 997">
                  <a:extLst>
                    <a:ext uri="{FF2B5EF4-FFF2-40B4-BE49-F238E27FC236}">
                      <a16:creationId xmlns:a16="http://schemas.microsoft.com/office/drawing/2014/main" id="{1358ABB4-6BB7-266A-90C4-A41DF9064C4D}"/>
                    </a:ext>
                  </a:extLst>
                </p:cNvPr>
                <p:cNvSpPr>
                  <a:spLocks/>
                </p:cNvSpPr>
                <p:nvPr/>
              </p:nvSpPr>
              <p:spPr bwMode="auto">
                <a:xfrm>
                  <a:off x="172" y="2348"/>
                  <a:ext cx="124" cy="509"/>
                </a:xfrm>
                <a:custGeom>
                  <a:avLst/>
                  <a:gdLst>
                    <a:gd name="T0" fmla="*/ 14 w 364"/>
                    <a:gd name="T1" fmla="*/ 0 h 1506"/>
                    <a:gd name="T2" fmla="*/ 4 w 364"/>
                    <a:gd name="T3" fmla="*/ 2 h 1506"/>
                    <a:gd name="T4" fmla="*/ 3 w 364"/>
                    <a:gd name="T5" fmla="*/ 7 h 1506"/>
                    <a:gd name="T6" fmla="*/ 3 w 364"/>
                    <a:gd name="T7" fmla="*/ 10 h 1506"/>
                    <a:gd name="T8" fmla="*/ 5 w 364"/>
                    <a:gd name="T9" fmla="*/ 12 h 1506"/>
                    <a:gd name="T10" fmla="*/ 9 w 364"/>
                    <a:gd name="T11" fmla="*/ 22 h 1506"/>
                    <a:gd name="T12" fmla="*/ 10 w 364"/>
                    <a:gd name="T13" fmla="*/ 34 h 1506"/>
                    <a:gd name="T14" fmla="*/ 8 w 364"/>
                    <a:gd name="T15" fmla="*/ 39 h 1506"/>
                    <a:gd name="T16" fmla="*/ 7 w 364"/>
                    <a:gd name="T17" fmla="*/ 45 h 1506"/>
                    <a:gd name="T18" fmla="*/ 5 w 364"/>
                    <a:gd name="T19" fmla="*/ 50 h 1506"/>
                    <a:gd name="T20" fmla="*/ 1 w 364"/>
                    <a:gd name="T21" fmla="*/ 53 h 1506"/>
                    <a:gd name="T22" fmla="*/ 5 w 364"/>
                    <a:gd name="T23" fmla="*/ 58 h 15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4" h="1506">
                      <a:moveTo>
                        <a:pt x="364" y="0"/>
                      </a:moveTo>
                      <a:cubicBezTo>
                        <a:pt x="358" y="136"/>
                        <a:pt x="162" y="29"/>
                        <a:pt x="113" y="58"/>
                      </a:cubicBezTo>
                      <a:cubicBezTo>
                        <a:pt x="78" y="79"/>
                        <a:pt x="84" y="161"/>
                        <a:pt x="81" y="196"/>
                      </a:cubicBezTo>
                      <a:cubicBezTo>
                        <a:pt x="78" y="217"/>
                        <a:pt x="65" y="250"/>
                        <a:pt x="74" y="272"/>
                      </a:cubicBezTo>
                      <a:cubicBezTo>
                        <a:pt x="88" y="307"/>
                        <a:pt x="104" y="293"/>
                        <a:pt x="131" y="315"/>
                      </a:cubicBezTo>
                      <a:cubicBezTo>
                        <a:pt x="195" y="366"/>
                        <a:pt x="208" y="496"/>
                        <a:pt x="224" y="581"/>
                      </a:cubicBezTo>
                      <a:cubicBezTo>
                        <a:pt x="241" y="671"/>
                        <a:pt x="273" y="784"/>
                        <a:pt x="262" y="878"/>
                      </a:cubicBezTo>
                      <a:cubicBezTo>
                        <a:pt x="256" y="927"/>
                        <a:pt x="223" y="971"/>
                        <a:pt x="205" y="1017"/>
                      </a:cubicBezTo>
                      <a:cubicBezTo>
                        <a:pt x="185" y="1068"/>
                        <a:pt x="190" y="1115"/>
                        <a:pt x="188" y="1169"/>
                      </a:cubicBezTo>
                      <a:cubicBezTo>
                        <a:pt x="185" y="1234"/>
                        <a:pt x="178" y="1257"/>
                        <a:pt x="118" y="1283"/>
                      </a:cubicBezTo>
                      <a:cubicBezTo>
                        <a:pt x="82" y="1298"/>
                        <a:pt x="0" y="1300"/>
                        <a:pt x="36" y="1365"/>
                      </a:cubicBezTo>
                      <a:cubicBezTo>
                        <a:pt x="44" y="1472"/>
                        <a:pt x="86" y="1379"/>
                        <a:pt x="129" y="150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07" name="Freeform 998">
                  <a:extLst>
                    <a:ext uri="{FF2B5EF4-FFF2-40B4-BE49-F238E27FC236}">
                      <a16:creationId xmlns:a16="http://schemas.microsoft.com/office/drawing/2014/main" id="{8F26506C-9E5F-9653-69AD-C8975090503C}"/>
                    </a:ext>
                  </a:extLst>
                </p:cNvPr>
                <p:cNvSpPr>
                  <a:spLocks/>
                </p:cNvSpPr>
                <p:nvPr/>
              </p:nvSpPr>
              <p:spPr bwMode="auto">
                <a:xfrm>
                  <a:off x="265" y="2667"/>
                  <a:ext cx="99" cy="276"/>
                </a:xfrm>
                <a:custGeom>
                  <a:avLst/>
                  <a:gdLst>
                    <a:gd name="T0" fmla="*/ 12 w 292"/>
                    <a:gd name="T1" fmla="*/ 4 h 814"/>
                    <a:gd name="T2" fmla="*/ 5 w 292"/>
                    <a:gd name="T3" fmla="*/ 2 h 814"/>
                    <a:gd name="T4" fmla="*/ 2 w 292"/>
                    <a:gd name="T5" fmla="*/ 9 h 814"/>
                    <a:gd name="T6" fmla="*/ 1 w 292"/>
                    <a:gd name="T7" fmla="*/ 15 h 814"/>
                    <a:gd name="T8" fmla="*/ 0 w 292"/>
                    <a:gd name="T9" fmla="*/ 18 h 814"/>
                    <a:gd name="T10" fmla="*/ 11 w 292"/>
                    <a:gd name="T11" fmla="*/ 32 h 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2" h="814">
                      <a:moveTo>
                        <a:pt x="292" y="111"/>
                      </a:moveTo>
                      <a:cubicBezTo>
                        <a:pt x="281" y="33"/>
                        <a:pt x="183" y="0"/>
                        <a:pt x="119" y="40"/>
                      </a:cubicBezTo>
                      <a:cubicBezTo>
                        <a:pt x="70" y="71"/>
                        <a:pt x="32" y="179"/>
                        <a:pt x="51" y="238"/>
                      </a:cubicBezTo>
                      <a:cubicBezTo>
                        <a:pt x="62" y="271"/>
                        <a:pt x="9" y="339"/>
                        <a:pt x="16" y="379"/>
                      </a:cubicBezTo>
                      <a:cubicBezTo>
                        <a:pt x="22" y="416"/>
                        <a:pt x="0" y="435"/>
                        <a:pt x="7" y="471"/>
                      </a:cubicBezTo>
                      <a:cubicBezTo>
                        <a:pt x="21" y="541"/>
                        <a:pt x="275" y="435"/>
                        <a:pt x="275" y="81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08" name="Freeform 999">
                  <a:extLst>
                    <a:ext uri="{FF2B5EF4-FFF2-40B4-BE49-F238E27FC236}">
                      <a16:creationId xmlns:a16="http://schemas.microsoft.com/office/drawing/2014/main" id="{09462D81-9E1E-039C-58F7-9FA2481B78A6}"/>
                    </a:ext>
                  </a:extLst>
                </p:cNvPr>
                <p:cNvSpPr>
                  <a:spLocks/>
                </p:cNvSpPr>
                <p:nvPr/>
              </p:nvSpPr>
              <p:spPr bwMode="auto">
                <a:xfrm>
                  <a:off x="183" y="1875"/>
                  <a:ext cx="92" cy="210"/>
                </a:xfrm>
                <a:custGeom>
                  <a:avLst/>
                  <a:gdLst>
                    <a:gd name="T0" fmla="*/ 0 w 272"/>
                    <a:gd name="T1" fmla="*/ 0 h 620"/>
                    <a:gd name="T2" fmla="*/ 2 w 272"/>
                    <a:gd name="T3" fmla="*/ 4 h 620"/>
                    <a:gd name="T4" fmla="*/ 6 w 272"/>
                    <a:gd name="T5" fmla="*/ 6 h 620"/>
                    <a:gd name="T6" fmla="*/ 10 w 272"/>
                    <a:gd name="T7" fmla="*/ 14 h 620"/>
                    <a:gd name="T8" fmla="*/ 8 w 272"/>
                    <a:gd name="T9" fmla="*/ 19 h 620"/>
                    <a:gd name="T10" fmla="*/ 8 w 272"/>
                    <a:gd name="T11" fmla="*/ 24 h 6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 h="620">
                      <a:moveTo>
                        <a:pt x="5" y="0"/>
                      </a:moveTo>
                      <a:cubicBezTo>
                        <a:pt x="0" y="29"/>
                        <a:pt x="20" y="91"/>
                        <a:pt x="40" y="115"/>
                      </a:cubicBezTo>
                      <a:cubicBezTo>
                        <a:pt x="83" y="165"/>
                        <a:pt x="119" y="127"/>
                        <a:pt x="169" y="145"/>
                      </a:cubicBezTo>
                      <a:cubicBezTo>
                        <a:pt x="225" y="165"/>
                        <a:pt x="272" y="311"/>
                        <a:pt x="269" y="368"/>
                      </a:cubicBezTo>
                      <a:cubicBezTo>
                        <a:pt x="267" y="413"/>
                        <a:pt x="232" y="438"/>
                        <a:pt x="211" y="475"/>
                      </a:cubicBezTo>
                      <a:cubicBezTo>
                        <a:pt x="173" y="541"/>
                        <a:pt x="212" y="555"/>
                        <a:pt x="212" y="62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09" name="Freeform 1000">
                  <a:extLst>
                    <a:ext uri="{FF2B5EF4-FFF2-40B4-BE49-F238E27FC236}">
                      <a16:creationId xmlns:a16="http://schemas.microsoft.com/office/drawing/2014/main" id="{29B50E59-8BE9-C433-D279-4F8CCC0EE305}"/>
                    </a:ext>
                  </a:extLst>
                </p:cNvPr>
                <p:cNvSpPr>
                  <a:spLocks/>
                </p:cNvSpPr>
                <p:nvPr/>
              </p:nvSpPr>
              <p:spPr bwMode="auto">
                <a:xfrm>
                  <a:off x="238" y="2060"/>
                  <a:ext cx="109" cy="211"/>
                </a:xfrm>
                <a:custGeom>
                  <a:avLst/>
                  <a:gdLst>
                    <a:gd name="T0" fmla="*/ 2 w 324"/>
                    <a:gd name="T1" fmla="*/ 3 h 623"/>
                    <a:gd name="T2" fmla="*/ 8 w 324"/>
                    <a:gd name="T3" fmla="*/ 18 h 623"/>
                    <a:gd name="T4" fmla="*/ 4 w 324"/>
                    <a:gd name="T5" fmla="*/ 17 h 623"/>
                    <a:gd name="T6" fmla="*/ 1 w 324"/>
                    <a:gd name="T7" fmla="*/ 17 h 623"/>
                    <a:gd name="T8" fmla="*/ 0 w 324"/>
                    <a:gd name="T9" fmla="*/ 20 h 623"/>
                    <a:gd name="T10" fmla="*/ 3 w 324"/>
                    <a:gd name="T11" fmla="*/ 24 h 6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4" h="623">
                      <a:moveTo>
                        <a:pt x="58" y="86"/>
                      </a:moveTo>
                      <a:cubicBezTo>
                        <a:pt x="185" y="0"/>
                        <a:pt x="324" y="375"/>
                        <a:pt x="203" y="452"/>
                      </a:cubicBezTo>
                      <a:cubicBezTo>
                        <a:pt x="155" y="483"/>
                        <a:pt x="137" y="452"/>
                        <a:pt x="104" y="432"/>
                      </a:cubicBezTo>
                      <a:cubicBezTo>
                        <a:pt x="56" y="402"/>
                        <a:pt x="75" y="400"/>
                        <a:pt x="38" y="432"/>
                      </a:cubicBezTo>
                      <a:cubicBezTo>
                        <a:pt x="0" y="464"/>
                        <a:pt x="5" y="469"/>
                        <a:pt x="12" y="515"/>
                      </a:cubicBezTo>
                      <a:cubicBezTo>
                        <a:pt x="22" y="577"/>
                        <a:pt x="48" y="569"/>
                        <a:pt x="77" y="62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10" name="Freeform 1001">
                  <a:extLst>
                    <a:ext uri="{FF2B5EF4-FFF2-40B4-BE49-F238E27FC236}">
                      <a16:creationId xmlns:a16="http://schemas.microsoft.com/office/drawing/2014/main" id="{1E56100F-E3FE-D3FD-3C41-DE18034B6FA4}"/>
                    </a:ext>
                  </a:extLst>
                </p:cNvPr>
                <p:cNvSpPr>
                  <a:spLocks/>
                </p:cNvSpPr>
                <p:nvPr/>
              </p:nvSpPr>
              <p:spPr bwMode="auto">
                <a:xfrm>
                  <a:off x="104" y="1948"/>
                  <a:ext cx="185" cy="108"/>
                </a:xfrm>
                <a:custGeom>
                  <a:avLst/>
                  <a:gdLst>
                    <a:gd name="T0" fmla="*/ 18 w 547"/>
                    <a:gd name="T1" fmla="*/ 0 h 319"/>
                    <a:gd name="T2" fmla="*/ 8 w 547"/>
                    <a:gd name="T3" fmla="*/ 5 h 319"/>
                    <a:gd name="T4" fmla="*/ 2 w 547"/>
                    <a:gd name="T5" fmla="*/ 6 h 319"/>
                    <a:gd name="T6" fmla="*/ 1 w 547"/>
                    <a:gd name="T7" fmla="*/ 11 h 319"/>
                    <a:gd name="T8" fmla="*/ 9 w 547"/>
                    <a:gd name="T9" fmla="*/ 10 h 319"/>
                    <a:gd name="T10" fmla="*/ 16 w 547"/>
                    <a:gd name="T11" fmla="*/ 12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319">
                      <a:moveTo>
                        <a:pt x="467" y="0"/>
                      </a:moveTo>
                      <a:cubicBezTo>
                        <a:pt x="547" y="295"/>
                        <a:pt x="285" y="133"/>
                        <a:pt x="206" y="141"/>
                      </a:cubicBezTo>
                      <a:cubicBezTo>
                        <a:pt x="152" y="146"/>
                        <a:pt x="101" y="120"/>
                        <a:pt x="55" y="152"/>
                      </a:cubicBezTo>
                      <a:cubicBezTo>
                        <a:pt x="0" y="189"/>
                        <a:pt x="24" y="226"/>
                        <a:pt x="30" y="279"/>
                      </a:cubicBezTo>
                      <a:cubicBezTo>
                        <a:pt x="100" y="285"/>
                        <a:pt x="168" y="246"/>
                        <a:pt x="238" y="255"/>
                      </a:cubicBezTo>
                      <a:cubicBezTo>
                        <a:pt x="305" y="263"/>
                        <a:pt x="345" y="319"/>
                        <a:pt x="421" y="31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11" name="Freeform 1002">
                  <a:extLst>
                    <a:ext uri="{FF2B5EF4-FFF2-40B4-BE49-F238E27FC236}">
                      <a16:creationId xmlns:a16="http://schemas.microsoft.com/office/drawing/2014/main" id="{2FAE6FD6-B4D4-BE31-9F2E-9C41EBDCA2AA}"/>
                    </a:ext>
                  </a:extLst>
                </p:cNvPr>
                <p:cNvSpPr>
                  <a:spLocks/>
                </p:cNvSpPr>
                <p:nvPr/>
              </p:nvSpPr>
              <p:spPr bwMode="auto">
                <a:xfrm>
                  <a:off x="98" y="2243"/>
                  <a:ext cx="144" cy="166"/>
                </a:xfrm>
                <a:custGeom>
                  <a:avLst/>
                  <a:gdLst>
                    <a:gd name="T0" fmla="*/ 17 w 426"/>
                    <a:gd name="T1" fmla="*/ 0 h 491"/>
                    <a:gd name="T2" fmla="*/ 6 w 426"/>
                    <a:gd name="T3" fmla="*/ 2 h 491"/>
                    <a:gd name="T4" fmla="*/ 4 w 426"/>
                    <a:gd name="T5" fmla="*/ 3 h 491"/>
                    <a:gd name="T6" fmla="*/ 6 w 426"/>
                    <a:gd name="T7" fmla="*/ 6 h 491"/>
                    <a:gd name="T8" fmla="*/ 8 w 426"/>
                    <a:gd name="T9" fmla="*/ 10 h 491"/>
                    <a:gd name="T10" fmla="*/ 3 w 426"/>
                    <a:gd name="T11" fmla="*/ 14 h 491"/>
                    <a:gd name="T12" fmla="*/ 1 w 426"/>
                    <a:gd name="T13" fmla="*/ 17 h 491"/>
                    <a:gd name="T14" fmla="*/ 6 w 426"/>
                    <a:gd name="T15" fmla="*/ 18 h 491"/>
                    <a:gd name="T16" fmla="*/ 11 w 426"/>
                    <a:gd name="T17" fmla="*/ 19 h 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6" h="491">
                      <a:moveTo>
                        <a:pt x="426" y="0"/>
                      </a:moveTo>
                      <a:cubicBezTo>
                        <a:pt x="347" y="75"/>
                        <a:pt x="253" y="46"/>
                        <a:pt x="154" y="50"/>
                      </a:cubicBezTo>
                      <a:cubicBezTo>
                        <a:pt x="118" y="52"/>
                        <a:pt x="110" y="44"/>
                        <a:pt x="98" y="84"/>
                      </a:cubicBezTo>
                      <a:cubicBezTo>
                        <a:pt x="75" y="165"/>
                        <a:pt x="112" y="140"/>
                        <a:pt x="148" y="151"/>
                      </a:cubicBezTo>
                      <a:cubicBezTo>
                        <a:pt x="187" y="164"/>
                        <a:pt x="211" y="233"/>
                        <a:pt x="197" y="276"/>
                      </a:cubicBezTo>
                      <a:cubicBezTo>
                        <a:pt x="179" y="329"/>
                        <a:pt x="124" y="330"/>
                        <a:pt x="84" y="347"/>
                      </a:cubicBezTo>
                      <a:cubicBezTo>
                        <a:pt x="47" y="363"/>
                        <a:pt x="0" y="392"/>
                        <a:pt x="35" y="447"/>
                      </a:cubicBezTo>
                      <a:cubicBezTo>
                        <a:pt x="64" y="491"/>
                        <a:pt x="115" y="469"/>
                        <a:pt x="160" y="467"/>
                      </a:cubicBezTo>
                      <a:cubicBezTo>
                        <a:pt x="203" y="465"/>
                        <a:pt x="249" y="457"/>
                        <a:pt x="287" y="48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12" name="Freeform 1003">
                  <a:extLst>
                    <a:ext uri="{FF2B5EF4-FFF2-40B4-BE49-F238E27FC236}">
                      <a16:creationId xmlns:a16="http://schemas.microsoft.com/office/drawing/2014/main" id="{15D8EDE5-7EEF-0EC6-D1DF-E15AC0D8E1BA}"/>
                    </a:ext>
                  </a:extLst>
                </p:cNvPr>
                <p:cNvSpPr>
                  <a:spLocks/>
                </p:cNvSpPr>
                <p:nvPr/>
              </p:nvSpPr>
              <p:spPr bwMode="auto">
                <a:xfrm>
                  <a:off x="108" y="2499"/>
                  <a:ext cx="153" cy="230"/>
                </a:xfrm>
                <a:custGeom>
                  <a:avLst/>
                  <a:gdLst>
                    <a:gd name="T0" fmla="*/ 15 w 453"/>
                    <a:gd name="T1" fmla="*/ 0 h 682"/>
                    <a:gd name="T2" fmla="*/ 6 w 453"/>
                    <a:gd name="T3" fmla="*/ 6 h 682"/>
                    <a:gd name="T4" fmla="*/ 1 w 453"/>
                    <a:gd name="T5" fmla="*/ 8 h 682"/>
                    <a:gd name="T6" fmla="*/ 3 w 453"/>
                    <a:gd name="T7" fmla="*/ 12 h 682"/>
                    <a:gd name="T8" fmla="*/ 7 w 453"/>
                    <a:gd name="T9" fmla="*/ 13 h 682"/>
                    <a:gd name="T10" fmla="*/ 5 w 453"/>
                    <a:gd name="T11" fmla="*/ 17 h 682"/>
                    <a:gd name="T12" fmla="*/ 2 w 453"/>
                    <a:gd name="T13" fmla="*/ 21 h 682"/>
                    <a:gd name="T14" fmla="*/ 3 w 453"/>
                    <a:gd name="T15" fmla="*/ 25 h 682"/>
                    <a:gd name="T16" fmla="*/ 8 w 453"/>
                    <a:gd name="T17" fmla="*/ 22 h 682"/>
                    <a:gd name="T18" fmla="*/ 10 w 453"/>
                    <a:gd name="T19" fmla="*/ 18 h 682"/>
                    <a:gd name="T20" fmla="*/ 16 w 453"/>
                    <a:gd name="T21" fmla="*/ 17 h 682"/>
                    <a:gd name="T22" fmla="*/ 18 w 453"/>
                    <a:gd name="T23" fmla="*/ 17 h 6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3" h="682">
                      <a:moveTo>
                        <a:pt x="396" y="0"/>
                      </a:moveTo>
                      <a:cubicBezTo>
                        <a:pt x="434" y="109"/>
                        <a:pt x="216" y="142"/>
                        <a:pt x="151" y="154"/>
                      </a:cubicBezTo>
                      <a:cubicBezTo>
                        <a:pt x="111" y="162"/>
                        <a:pt x="48" y="177"/>
                        <a:pt x="29" y="222"/>
                      </a:cubicBezTo>
                      <a:cubicBezTo>
                        <a:pt x="8" y="273"/>
                        <a:pt x="37" y="309"/>
                        <a:pt x="74" y="311"/>
                      </a:cubicBezTo>
                      <a:cubicBezTo>
                        <a:pt x="121" y="313"/>
                        <a:pt x="167" y="260"/>
                        <a:pt x="189" y="331"/>
                      </a:cubicBezTo>
                      <a:cubicBezTo>
                        <a:pt x="206" y="383"/>
                        <a:pt x="154" y="401"/>
                        <a:pt x="131" y="443"/>
                      </a:cubicBezTo>
                      <a:cubicBezTo>
                        <a:pt x="105" y="489"/>
                        <a:pt x="116" y="522"/>
                        <a:pt x="50" y="538"/>
                      </a:cubicBezTo>
                      <a:cubicBezTo>
                        <a:pt x="0" y="550"/>
                        <a:pt x="17" y="682"/>
                        <a:pt x="82" y="660"/>
                      </a:cubicBezTo>
                      <a:cubicBezTo>
                        <a:pt x="130" y="643"/>
                        <a:pt x="193" y="632"/>
                        <a:pt x="222" y="585"/>
                      </a:cubicBezTo>
                      <a:cubicBezTo>
                        <a:pt x="249" y="544"/>
                        <a:pt x="230" y="485"/>
                        <a:pt x="271" y="453"/>
                      </a:cubicBezTo>
                      <a:cubicBezTo>
                        <a:pt x="295" y="433"/>
                        <a:pt x="398" y="429"/>
                        <a:pt x="416" y="446"/>
                      </a:cubicBezTo>
                      <a:cubicBezTo>
                        <a:pt x="424" y="443"/>
                        <a:pt x="446" y="436"/>
                        <a:pt x="453" y="43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13" name="Freeform 1004">
                  <a:extLst>
                    <a:ext uri="{FF2B5EF4-FFF2-40B4-BE49-F238E27FC236}">
                      <a16:creationId xmlns:a16="http://schemas.microsoft.com/office/drawing/2014/main" id="{351F46FA-C4B9-33EB-0BE4-8A23E4AC3084}"/>
                    </a:ext>
                  </a:extLst>
                </p:cNvPr>
                <p:cNvSpPr>
                  <a:spLocks/>
                </p:cNvSpPr>
                <p:nvPr/>
              </p:nvSpPr>
              <p:spPr bwMode="auto">
                <a:xfrm>
                  <a:off x="99" y="1430"/>
                  <a:ext cx="62" cy="565"/>
                </a:xfrm>
                <a:custGeom>
                  <a:avLst/>
                  <a:gdLst>
                    <a:gd name="T0" fmla="*/ 2 w 185"/>
                    <a:gd name="T1" fmla="*/ 0 h 1670"/>
                    <a:gd name="T2" fmla="*/ 1 w 185"/>
                    <a:gd name="T3" fmla="*/ 24 h 1670"/>
                    <a:gd name="T4" fmla="*/ 1 w 185"/>
                    <a:gd name="T5" fmla="*/ 36 h 1670"/>
                    <a:gd name="T6" fmla="*/ 2 w 185"/>
                    <a:gd name="T7" fmla="*/ 41 h 1670"/>
                    <a:gd name="T8" fmla="*/ 1 w 185"/>
                    <a:gd name="T9" fmla="*/ 46 h 1670"/>
                    <a:gd name="T10" fmla="*/ 1 w 185"/>
                    <a:gd name="T11" fmla="*/ 51 h 1670"/>
                    <a:gd name="T12" fmla="*/ 4 w 185"/>
                    <a:gd name="T13" fmla="*/ 53 h 1670"/>
                    <a:gd name="T14" fmla="*/ 3 w 185"/>
                    <a:gd name="T15" fmla="*/ 61 h 1670"/>
                    <a:gd name="T16" fmla="*/ 3 w 185"/>
                    <a:gd name="T17" fmla="*/ 65 h 1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 h="1670">
                      <a:moveTo>
                        <a:pt x="56" y="0"/>
                      </a:moveTo>
                      <a:cubicBezTo>
                        <a:pt x="28" y="187"/>
                        <a:pt x="14" y="430"/>
                        <a:pt x="14" y="628"/>
                      </a:cubicBezTo>
                      <a:cubicBezTo>
                        <a:pt x="14" y="727"/>
                        <a:pt x="3" y="834"/>
                        <a:pt x="33" y="925"/>
                      </a:cubicBezTo>
                      <a:cubicBezTo>
                        <a:pt x="51" y="979"/>
                        <a:pt x="70" y="992"/>
                        <a:pt x="50" y="1049"/>
                      </a:cubicBezTo>
                      <a:cubicBezTo>
                        <a:pt x="32" y="1100"/>
                        <a:pt x="23" y="1124"/>
                        <a:pt x="20" y="1184"/>
                      </a:cubicBezTo>
                      <a:cubicBezTo>
                        <a:pt x="19" y="1217"/>
                        <a:pt x="0" y="1284"/>
                        <a:pt x="15" y="1315"/>
                      </a:cubicBezTo>
                      <a:cubicBezTo>
                        <a:pt x="33" y="1350"/>
                        <a:pt x="73" y="1349"/>
                        <a:pt x="102" y="1373"/>
                      </a:cubicBezTo>
                      <a:cubicBezTo>
                        <a:pt x="185" y="1440"/>
                        <a:pt x="93" y="1497"/>
                        <a:pt x="76" y="1568"/>
                      </a:cubicBezTo>
                      <a:cubicBezTo>
                        <a:pt x="11" y="1545"/>
                        <a:pt x="56" y="1661"/>
                        <a:pt x="90" y="167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14" name="Freeform 1005">
                  <a:extLst>
                    <a:ext uri="{FF2B5EF4-FFF2-40B4-BE49-F238E27FC236}">
                      <a16:creationId xmlns:a16="http://schemas.microsoft.com/office/drawing/2014/main" id="{11427FF0-0E1E-CAA5-5961-51D8D7108433}"/>
                    </a:ext>
                  </a:extLst>
                </p:cNvPr>
                <p:cNvSpPr>
                  <a:spLocks/>
                </p:cNvSpPr>
                <p:nvPr/>
              </p:nvSpPr>
              <p:spPr bwMode="auto">
                <a:xfrm>
                  <a:off x="156" y="2040"/>
                  <a:ext cx="46" cy="222"/>
                </a:xfrm>
                <a:custGeom>
                  <a:avLst/>
                  <a:gdLst>
                    <a:gd name="T0" fmla="*/ 5 w 136"/>
                    <a:gd name="T1" fmla="*/ 0 h 655"/>
                    <a:gd name="T2" fmla="*/ 0 w 136"/>
                    <a:gd name="T3" fmla="*/ 12 h 655"/>
                    <a:gd name="T4" fmla="*/ 0 w 136"/>
                    <a:gd name="T5" fmla="*/ 20 h 655"/>
                    <a:gd name="T6" fmla="*/ 2 w 136"/>
                    <a:gd name="T7" fmla="*/ 25 h 655"/>
                    <a:gd name="T8" fmla="*/ 3 w 136"/>
                    <a:gd name="T9" fmla="*/ 25 h 6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655">
                      <a:moveTo>
                        <a:pt x="136" y="0"/>
                      </a:moveTo>
                      <a:cubicBezTo>
                        <a:pt x="90" y="113"/>
                        <a:pt x="0" y="180"/>
                        <a:pt x="6" y="311"/>
                      </a:cubicBezTo>
                      <a:cubicBezTo>
                        <a:pt x="9" y="372"/>
                        <a:pt x="5" y="441"/>
                        <a:pt x="13" y="503"/>
                      </a:cubicBezTo>
                      <a:cubicBezTo>
                        <a:pt x="21" y="559"/>
                        <a:pt x="42" y="591"/>
                        <a:pt x="57" y="644"/>
                      </a:cubicBezTo>
                      <a:cubicBezTo>
                        <a:pt x="52" y="638"/>
                        <a:pt x="71" y="655"/>
                        <a:pt x="74" y="64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15" name="Freeform 1006">
                  <a:extLst>
                    <a:ext uri="{FF2B5EF4-FFF2-40B4-BE49-F238E27FC236}">
                      <a16:creationId xmlns:a16="http://schemas.microsoft.com/office/drawing/2014/main" id="{A442F1BF-E123-A29E-A405-5E73ABD6AE98}"/>
                    </a:ext>
                  </a:extLst>
                </p:cNvPr>
                <p:cNvSpPr>
                  <a:spLocks/>
                </p:cNvSpPr>
                <p:nvPr/>
              </p:nvSpPr>
              <p:spPr bwMode="auto">
                <a:xfrm>
                  <a:off x="165" y="2084"/>
                  <a:ext cx="140" cy="172"/>
                </a:xfrm>
                <a:custGeom>
                  <a:avLst/>
                  <a:gdLst>
                    <a:gd name="T0" fmla="*/ 16 w 412"/>
                    <a:gd name="T1" fmla="*/ 3 h 508"/>
                    <a:gd name="T2" fmla="*/ 2 w 412"/>
                    <a:gd name="T3" fmla="*/ 4 h 508"/>
                    <a:gd name="T4" fmla="*/ 5 w 412"/>
                    <a:gd name="T5" fmla="*/ 20 h 508"/>
                    <a:gd name="T6" fmla="*/ 0 60000 65536"/>
                    <a:gd name="T7" fmla="*/ 0 60000 65536"/>
                    <a:gd name="T8" fmla="*/ 0 60000 65536"/>
                  </a:gdLst>
                  <a:ahLst/>
                  <a:cxnLst>
                    <a:cxn ang="T6">
                      <a:pos x="T0" y="T1"/>
                    </a:cxn>
                    <a:cxn ang="T7">
                      <a:pos x="T2" y="T3"/>
                    </a:cxn>
                    <a:cxn ang="T8">
                      <a:pos x="T4" y="T5"/>
                    </a:cxn>
                  </a:cxnLst>
                  <a:rect l="0" t="0" r="r" b="b"/>
                  <a:pathLst>
                    <a:path w="412" h="508">
                      <a:moveTo>
                        <a:pt x="412" y="79"/>
                      </a:moveTo>
                      <a:cubicBezTo>
                        <a:pt x="333" y="0"/>
                        <a:pt x="94" y="15"/>
                        <a:pt x="59" y="110"/>
                      </a:cubicBezTo>
                      <a:cubicBezTo>
                        <a:pt x="26" y="198"/>
                        <a:pt x="0" y="430"/>
                        <a:pt x="136" y="50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16" name="Freeform 1007">
                  <a:extLst>
                    <a:ext uri="{FF2B5EF4-FFF2-40B4-BE49-F238E27FC236}">
                      <a16:creationId xmlns:a16="http://schemas.microsoft.com/office/drawing/2014/main" id="{C0073A45-1070-5D57-6ED2-48924E10AD29}"/>
                    </a:ext>
                  </a:extLst>
                </p:cNvPr>
                <p:cNvSpPr>
                  <a:spLocks/>
                </p:cNvSpPr>
                <p:nvPr/>
              </p:nvSpPr>
              <p:spPr bwMode="auto">
                <a:xfrm>
                  <a:off x="219" y="2382"/>
                  <a:ext cx="152" cy="228"/>
                </a:xfrm>
                <a:custGeom>
                  <a:avLst/>
                  <a:gdLst>
                    <a:gd name="T0" fmla="*/ 13 w 447"/>
                    <a:gd name="T1" fmla="*/ 0 h 672"/>
                    <a:gd name="T2" fmla="*/ 11 w 447"/>
                    <a:gd name="T3" fmla="*/ 0 h 672"/>
                    <a:gd name="T4" fmla="*/ 8 w 447"/>
                    <a:gd name="T5" fmla="*/ 3 h 672"/>
                    <a:gd name="T6" fmla="*/ 1 w 447"/>
                    <a:gd name="T7" fmla="*/ 4 h 672"/>
                    <a:gd name="T8" fmla="*/ 6 w 447"/>
                    <a:gd name="T9" fmla="*/ 13 h 672"/>
                    <a:gd name="T10" fmla="*/ 7 w 447"/>
                    <a:gd name="T11" fmla="*/ 23 h 672"/>
                    <a:gd name="T12" fmla="*/ 11 w 447"/>
                    <a:gd name="T13" fmla="*/ 25 h 672"/>
                    <a:gd name="T14" fmla="*/ 14 w 447"/>
                    <a:gd name="T15" fmla="*/ 1 h 6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7" h="672">
                      <a:moveTo>
                        <a:pt x="341" y="12"/>
                      </a:moveTo>
                      <a:cubicBezTo>
                        <a:pt x="330" y="0"/>
                        <a:pt x="302" y="0"/>
                        <a:pt x="268" y="8"/>
                      </a:cubicBezTo>
                      <a:cubicBezTo>
                        <a:pt x="240" y="15"/>
                        <a:pt x="228" y="50"/>
                        <a:pt x="198" y="67"/>
                      </a:cubicBezTo>
                      <a:cubicBezTo>
                        <a:pt x="139" y="100"/>
                        <a:pt x="67" y="50"/>
                        <a:pt x="34" y="113"/>
                      </a:cubicBezTo>
                      <a:cubicBezTo>
                        <a:pt x="0" y="176"/>
                        <a:pt x="112" y="269"/>
                        <a:pt x="143" y="319"/>
                      </a:cubicBezTo>
                      <a:cubicBezTo>
                        <a:pt x="159" y="344"/>
                        <a:pt x="165" y="510"/>
                        <a:pt x="185" y="585"/>
                      </a:cubicBezTo>
                      <a:cubicBezTo>
                        <a:pt x="209" y="672"/>
                        <a:pt x="270" y="664"/>
                        <a:pt x="286" y="639"/>
                      </a:cubicBezTo>
                      <a:cubicBezTo>
                        <a:pt x="368" y="515"/>
                        <a:pt x="447" y="47"/>
                        <a:pt x="351" y="1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17" name="Freeform 1008">
                  <a:extLst>
                    <a:ext uri="{FF2B5EF4-FFF2-40B4-BE49-F238E27FC236}">
                      <a16:creationId xmlns:a16="http://schemas.microsoft.com/office/drawing/2014/main" id="{BDF66477-A4AA-A271-B0AE-E23E31CE7CAA}"/>
                    </a:ext>
                  </a:extLst>
                </p:cNvPr>
                <p:cNvSpPr>
                  <a:spLocks/>
                </p:cNvSpPr>
                <p:nvPr/>
              </p:nvSpPr>
              <p:spPr bwMode="auto">
                <a:xfrm>
                  <a:off x="275" y="2416"/>
                  <a:ext cx="72" cy="99"/>
                </a:xfrm>
                <a:custGeom>
                  <a:avLst/>
                  <a:gdLst>
                    <a:gd name="T0" fmla="*/ 0 w 213"/>
                    <a:gd name="T1" fmla="*/ 12 h 292"/>
                    <a:gd name="T2" fmla="*/ 8 w 213"/>
                    <a:gd name="T3" fmla="*/ 0 h 292"/>
                    <a:gd name="T4" fmla="*/ 0 60000 65536"/>
                    <a:gd name="T5" fmla="*/ 0 60000 65536"/>
                  </a:gdLst>
                  <a:ahLst/>
                  <a:cxnLst>
                    <a:cxn ang="T4">
                      <a:pos x="T0" y="T1"/>
                    </a:cxn>
                    <a:cxn ang="T5">
                      <a:pos x="T2" y="T3"/>
                    </a:cxn>
                  </a:cxnLst>
                  <a:rect l="0" t="0" r="r" b="b"/>
                  <a:pathLst>
                    <a:path w="213" h="292">
                      <a:moveTo>
                        <a:pt x="0" y="292"/>
                      </a:moveTo>
                      <a:cubicBezTo>
                        <a:pt x="17" y="156"/>
                        <a:pt x="66" y="36"/>
                        <a:pt x="213"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18" name="Freeform 1009">
                  <a:extLst>
                    <a:ext uri="{FF2B5EF4-FFF2-40B4-BE49-F238E27FC236}">
                      <a16:creationId xmlns:a16="http://schemas.microsoft.com/office/drawing/2014/main" id="{03D6B836-B4D7-282B-A1EB-861DED3D48C2}"/>
                    </a:ext>
                  </a:extLst>
                </p:cNvPr>
                <p:cNvSpPr>
                  <a:spLocks/>
                </p:cNvSpPr>
                <p:nvPr/>
              </p:nvSpPr>
              <p:spPr bwMode="auto">
                <a:xfrm>
                  <a:off x="182" y="1922"/>
                  <a:ext cx="31" cy="69"/>
                </a:xfrm>
                <a:custGeom>
                  <a:avLst/>
                  <a:gdLst>
                    <a:gd name="T0" fmla="*/ 3 w 93"/>
                    <a:gd name="T1" fmla="*/ 0 h 203"/>
                    <a:gd name="T2" fmla="*/ 1 w 93"/>
                    <a:gd name="T3" fmla="*/ 8 h 203"/>
                    <a:gd name="T4" fmla="*/ 0 60000 65536"/>
                    <a:gd name="T5" fmla="*/ 0 60000 65536"/>
                  </a:gdLst>
                  <a:ahLst/>
                  <a:cxnLst>
                    <a:cxn ang="T4">
                      <a:pos x="T0" y="T1"/>
                    </a:cxn>
                    <a:cxn ang="T5">
                      <a:pos x="T2" y="T3"/>
                    </a:cxn>
                  </a:cxnLst>
                  <a:rect l="0" t="0" r="r" b="b"/>
                  <a:pathLst>
                    <a:path w="93" h="203">
                      <a:moveTo>
                        <a:pt x="93" y="0"/>
                      </a:moveTo>
                      <a:cubicBezTo>
                        <a:pt x="0" y="18"/>
                        <a:pt x="11" y="155"/>
                        <a:pt x="31" y="20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19" name="Freeform 1010">
                  <a:extLst>
                    <a:ext uri="{FF2B5EF4-FFF2-40B4-BE49-F238E27FC236}">
                      <a16:creationId xmlns:a16="http://schemas.microsoft.com/office/drawing/2014/main" id="{4E88FB73-E30F-5BB0-E879-76C3205014C2}"/>
                    </a:ext>
                  </a:extLst>
                </p:cNvPr>
                <p:cNvSpPr>
                  <a:spLocks/>
                </p:cNvSpPr>
                <p:nvPr/>
              </p:nvSpPr>
              <p:spPr bwMode="auto">
                <a:xfrm>
                  <a:off x="196" y="2992"/>
                  <a:ext cx="120" cy="269"/>
                </a:xfrm>
                <a:custGeom>
                  <a:avLst/>
                  <a:gdLst>
                    <a:gd name="T0" fmla="*/ 2 w 354"/>
                    <a:gd name="T1" fmla="*/ 18 h 793"/>
                    <a:gd name="T2" fmla="*/ 0 w 354"/>
                    <a:gd name="T3" fmla="*/ 24 h 793"/>
                    <a:gd name="T4" fmla="*/ 1 w 354"/>
                    <a:gd name="T5" fmla="*/ 26 h 793"/>
                    <a:gd name="T6" fmla="*/ 4 w 354"/>
                    <a:gd name="T7" fmla="*/ 27 h 793"/>
                    <a:gd name="T8" fmla="*/ 9 w 354"/>
                    <a:gd name="T9" fmla="*/ 30 h 793"/>
                    <a:gd name="T10" fmla="*/ 14 w 354"/>
                    <a:gd name="T11" fmla="*/ 17 h 793"/>
                    <a:gd name="T12" fmla="*/ 8 w 354"/>
                    <a:gd name="T13" fmla="*/ 3 h 793"/>
                    <a:gd name="T14" fmla="*/ 2 w 354"/>
                    <a:gd name="T15" fmla="*/ 18 h 7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4" h="793">
                      <a:moveTo>
                        <a:pt x="60" y="466"/>
                      </a:moveTo>
                      <a:cubicBezTo>
                        <a:pt x="43" y="513"/>
                        <a:pt x="22" y="590"/>
                        <a:pt x="7" y="614"/>
                      </a:cubicBezTo>
                      <a:cubicBezTo>
                        <a:pt x="0" y="624"/>
                        <a:pt x="11" y="655"/>
                        <a:pt x="21" y="659"/>
                      </a:cubicBezTo>
                      <a:cubicBezTo>
                        <a:pt x="52" y="671"/>
                        <a:pt x="85" y="674"/>
                        <a:pt x="114" y="689"/>
                      </a:cubicBezTo>
                      <a:cubicBezTo>
                        <a:pt x="156" y="710"/>
                        <a:pt x="179" y="744"/>
                        <a:pt x="224" y="757"/>
                      </a:cubicBezTo>
                      <a:cubicBezTo>
                        <a:pt x="354" y="793"/>
                        <a:pt x="353" y="519"/>
                        <a:pt x="346" y="433"/>
                      </a:cubicBezTo>
                      <a:cubicBezTo>
                        <a:pt x="340" y="366"/>
                        <a:pt x="350" y="0"/>
                        <a:pt x="203" y="87"/>
                      </a:cubicBezTo>
                      <a:cubicBezTo>
                        <a:pt x="89" y="155"/>
                        <a:pt x="68" y="378"/>
                        <a:pt x="60" y="466"/>
                      </a:cubicBez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20" name="Freeform 1011">
                  <a:extLst>
                    <a:ext uri="{FF2B5EF4-FFF2-40B4-BE49-F238E27FC236}">
                      <a16:creationId xmlns:a16="http://schemas.microsoft.com/office/drawing/2014/main" id="{A7F73353-6CB2-01C0-E4B3-F73A69D6E3AC}"/>
                    </a:ext>
                  </a:extLst>
                </p:cNvPr>
                <p:cNvSpPr>
                  <a:spLocks/>
                </p:cNvSpPr>
                <p:nvPr/>
              </p:nvSpPr>
              <p:spPr bwMode="auto">
                <a:xfrm>
                  <a:off x="342" y="3136"/>
                  <a:ext cx="77" cy="120"/>
                </a:xfrm>
                <a:custGeom>
                  <a:avLst/>
                  <a:gdLst>
                    <a:gd name="T0" fmla="*/ 0 w 228"/>
                    <a:gd name="T1" fmla="*/ 0 h 353"/>
                    <a:gd name="T2" fmla="*/ 1 w 228"/>
                    <a:gd name="T3" fmla="*/ 11 h 353"/>
                    <a:gd name="T4" fmla="*/ 9 w 228"/>
                    <a:gd name="T5" fmla="*/ 13 h 353"/>
                    <a:gd name="T6" fmla="*/ 0 60000 65536"/>
                    <a:gd name="T7" fmla="*/ 0 60000 65536"/>
                    <a:gd name="T8" fmla="*/ 0 60000 65536"/>
                  </a:gdLst>
                  <a:ahLst/>
                  <a:cxnLst>
                    <a:cxn ang="T6">
                      <a:pos x="T0" y="T1"/>
                    </a:cxn>
                    <a:cxn ang="T7">
                      <a:pos x="T2" y="T3"/>
                    </a:cxn>
                    <a:cxn ang="T8">
                      <a:pos x="T4" y="T5"/>
                    </a:cxn>
                  </a:cxnLst>
                  <a:rect l="0" t="0" r="r" b="b"/>
                  <a:pathLst>
                    <a:path w="228" h="353">
                      <a:moveTo>
                        <a:pt x="9" y="0"/>
                      </a:moveTo>
                      <a:cubicBezTo>
                        <a:pt x="38" y="79"/>
                        <a:pt x="0" y="195"/>
                        <a:pt x="39" y="267"/>
                      </a:cubicBezTo>
                      <a:cubicBezTo>
                        <a:pt x="84" y="353"/>
                        <a:pt x="151" y="308"/>
                        <a:pt x="228" y="32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21" name="Freeform 1012">
                  <a:extLst>
                    <a:ext uri="{FF2B5EF4-FFF2-40B4-BE49-F238E27FC236}">
                      <a16:creationId xmlns:a16="http://schemas.microsoft.com/office/drawing/2014/main" id="{2C7D8F15-5BD8-E5C3-8864-5216445BC021}"/>
                    </a:ext>
                  </a:extLst>
                </p:cNvPr>
                <p:cNvSpPr>
                  <a:spLocks/>
                </p:cNvSpPr>
                <p:nvPr/>
              </p:nvSpPr>
              <p:spPr bwMode="auto">
                <a:xfrm>
                  <a:off x="206" y="1801"/>
                  <a:ext cx="143" cy="111"/>
                </a:xfrm>
                <a:custGeom>
                  <a:avLst/>
                  <a:gdLst>
                    <a:gd name="T0" fmla="*/ 3 w 421"/>
                    <a:gd name="T1" fmla="*/ 3 h 327"/>
                    <a:gd name="T2" fmla="*/ 11 w 421"/>
                    <a:gd name="T3" fmla="*/ 10 h 327"/>
                    <a:gd name="T4" fmla="*/ 3 w 421"/>
                    <a:gd name="T5" fmla="*/ 3 h 327"/>
                    <a:gd name="T6" fmla="*/ 0 60000 65536"/>
                    <a:gd name="T7" fmla="*/ 0 60000 65536"/>
                    <a:gd name="T8" fmla="*/ 0 60000 65536"/>
                  </a:gdLst>
                  <a:ahLst/>
                  <a:cxnLst>
                    <a:cxn ang="T6">
                      <a:pos x="T0" y="T1"/>
                    </a:cxn>
                    <a:cxn ang="T7">
                      <a:pos x="T2" y="T3"/>
                    </a:cxn>
                    <a:cxn ang="T8">
                      <a:pos x="T4" y="T5"/>
                    </a:cxn>
                  </a:cxnLst>
                  <a:rect l="0" t="0" r="r" b="b"/>
                  <a:pathLst>
                    <a:path w="421" h="327">
                      <a:moveTo>
                        <a:pt x="71" y="70"/>
                      </a:moveTo>
                      <a:cubicBezTo>
                        <a:pt x="0" y="147"/>
                        <a:pt x="206" y="327"/>
                        <a:pt x="285" y="253"/>
                      </a:cubicBezTo>
                      <a:cubicBezTo>
                        <a:pt x="421" y="126"/>
                        <a:pt x="182" y="0"/>
                        <a:pt x="71" y="70"/>
                      </a:cubicBez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22" name="Freeform 1013">
                  <a:extLst>
                    <a:ext uri="{FF2B5EF4-FFF2-40B4-BE49-F238E27FC236}">
                      <a16:creationId xmlns:a16="http://schemas.microsoft.com/office/drawing/2014/main" id="{747F3435-E96B-1987-9E4C-6C8430FAB1D0}"/>
                    </a:ext>
                  </a:extLst>
                </p:cNvPr>
                <p:cNvSpPr>
                  <a:spLocks/>
                </p:cNvSpPr>
                <p:nvPr/>
              </p:nvSpPr>
              <p:spPr bwMode="auto">
                <a:xfrm>
                  <a:off x="177" y="2855"/>
                  <a:ext cx="131" cy="64"/>
                </a:xfrm>
                <a:custGeom>
                  <a:avLst/>
                  <a:gdLst>
                    <a:gd name="T0" fmla="*/ 4 w 387"/>
                    <a:gd name="T1" fmla="*/ 7 h 189"/>
                    <a:gd name="T2" fmla="*/ 8 w 387"/>
                    <a:gd name="T3" fmla="*/ 0 h 189"/>
                    <a:gd name="T4" fmla="*/ 12 w 387"/>
                    <a:gd name="T5" fmla="*/ 6 h 189"/>
                    <a:gd name="T6" fmla="*/ 0 60000 65536"/>
                    <a:gd name="T7" fmla="*/ 0 60000 65536"/>
                    <a:gd name="T8" fmla="*/ 0 60000 65536"/>
                  </a:gdLst>
                  <a:ahLst/>
                  <a:cxnLst>
                    <a:cxn ang="T6">
                      <a:pos x="T0" y="T1"/>
                    </a:cxn>
                    <a:cxn ang="T7">
                      <a:pos x="T2" y="T3"/>
                    </a:cxn>
                    <a:cxn ang="T8">
                      <a:pos x="T4" y="T5"/>
                    </a:cxn>
                  </a:cxnLst>
                  <a:rect l="0" t="0" r="r" b="b"/>
                  <a:pathLst>
                    <a:path w="387" h="189">
                      <a:moveTo>
                        <a:pt x="103" y="189"/>
                      </a:moveTo>
                      <a:cubicBezTo>
                        <a:pt x="0" y="115"/>
                        <a:pt x="144" y="4"/>
                        <a:pt x="206" y="1"/>
                      </a:cubicBezTo>
                      <a:cubicBezTo>
                        <a:pt x="243" y="0"/>
                        <a:pt x="387" y="27"/>
                        <a:pt x="309" y="14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23" name="Freeform 1014">
                  <a:extLst>
                    <a:ext uri="{FF2B5EF4-FFF2-40B4-BE49-F238E27FC236}">
                      <a16:creationId xmlns:a16="http://schemas.microsoft.com/office/drawing/2014/main" id="{D7369F59-7C90-D951-FBE9-815FDB32F6CC}"/>
                    </a:ext>
                  </a:extLst>
                </p:cNvPr>
                <p:cNvSpPr>
                  <a:spLocks/>
                </p:cNvSpPr>
                <p:nvPr/>
              </p:nvSpPr>
              <p:spPr bwMode="auto">
                <a:xfrm>
                  <a:off x="1991" y="1499"/>
                  <a:ext cx="70" cy="45"/>
                </a:xfrm>
                <a:custGeom>
                  <a:avLst/>
                  <a:gdLst>
                    <a:gd name="T0" fmla="*/ 1 w 209"/>
                    <a:gd name="T1" fmla="*/ 5 h 132"/>
                    <a:gd name="T2" fmla="*/ 4 w 209"/>
                    <a:gd name="T3" fmla="*/ 1 h 132"/>
                    <a:gd name="T4" fmla="*/ 8 w 209"/>
                    <a:gd name="T5" fmla="*/ 5 h 132"/>
                    <a:gd name="T6" fmla="*/ 0 60000 65536"/>
                    <a:gd name="T7" fmla="*/ 0 60000 65536"/>
                    <a:gd name="T8" fmla="*/ 0 60000 65536"/>
                  </a:gdLst>
                  <a:ahLst/>
                  <a:cxnLst>
                    <a:cxn ang="T6">
                      <a:pos x="T0" y="T1"/>
                    </a:cxn>
                    <a:cxn ang="T7">
                      <a:pos x="T2" y="T3"/>
                    </a:cxn>
                    <a:cxn ang="T8">
                      <a:pos x="T4" y="T5"/>
                    </a:cxn>
                  </a:cxnLst>
                  <a:rect l="0" t="0" r="r" b="b"/>
                  <a:pathLst>
                    <a:path w="209" h="132">
                      <a:moveTo>
                        <a:pt x="22" y="123"/>
                      </a:moveTo>
                      <a:cubicBezTo>
                        <a:pt x="0" y="70"/>
                        <a:pt x="63" y="0"/>
                        <a:pt x="115" y="27"/>
                      </a:cubicBezTo>
                      <a:cubicBezTo>
                        <a:pt x="156" y="47"/>
                        <a:pt x="197" y="97"/>
                        <a:pt x="209" y="13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24" name="Freeform 1015">
                  <a:extLst>
                    <a:ext uri="{FF2B5EF4-FFF2-40B4-BE49-F238E27FC236}">
                      <a16:creationId xmlns:a16="http://schemas.microsoft.com/office/drawing/2014/main" id="{0D183A66-55C8-107A-769B-F2424F1FC294}"/>
                    </a:ext>
                  </a:extLst>
                </p:cNvPr>
                <p:cNvSpPr>
                  <a:spLocks/>
                </p:cNvSpPr>
                <p:nvPr/>
              </p:nvSpPr>
              <p:spPr bwMode="auto">
                <a:xfrm>
                  <a:off x="375" y="2350"/>
                  <a:ext cx="30" cy="143"/>
                </a:xfrm>
                <a:custGeom>
                  <a:avLst/>
                  <a:gdLst>
                    <a:gd name="T0" fmla="*/ 1 w 88"/>
                    <a:gd name="T1" fmla="*/ 0 h 424"/>
                    <a:gd name="T2" fmla="*/ 2 w 88"/>
                    <a:gd name="T3" fmla="*/ 9 h 424"/>
                    <a:gd name="T4" fmla="*/ 2 w 88"/>
                    <a:gd name="T5" fmla="*/ 16 h 424"/>
                    <a:gd name="T6" fmla="*/ 0 60000 65536"/>
                    <a:gd name="T7" fmla="*/ 0 60000 65536"/>
                    <a:gd name="T8" fmla="*/ 0 60000 65536"/>
                  </a:gdLst>
                  <a:ahLst/>
                  <a:cxnLst>
                    <a:cxn ang="T6">
                      <a:pos x="T0" y="T1"/>
                    </a:cxn>
                    <a:cxn ang="T7">
                      <a:pos x="T2" y="T3"/>
                    </a:cxn>
                    <a:cxn ang="T8">
                      <a:pos x="T4" y="T5"/>
                    </a:cxn>
                  </a:cxnLst>
                  <a:rect l="0" t="0" r="r" b="b"/>
                  <a:pathLst>
                    <a:path w="88" h="424">
                      <a:moveTo>
                        <a:pt x="26" y="0"/>
                      </a:moveTo>
                      <a:cubicBezTo>
                        <a:pt x="0" y="59"/>
                        <a:pt x="38" y="136"/>
                        <a:pt x="63" y="229"/>
                      </a:cubicBezTo>
                      <a:cubicBezTo>
                        <a:pt x="88" y="322"/>
                        <a:pt x="35" y="374"/>
                        <a:pt x="44" y="42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25" name="Freeform 1016">
                  <a:extLst>
                    <a:ext uri="{FF2B5EF4-FFF2-40B4-BE49-F238E27FC236}">
                      <a16:creationId xmlns:a16="http://schemas.microsoft.com/office/drawing/2014/main" id="{D35C0180-0148-7507-1387-5FE7A4AE6D49}"/>
                    </a:ext>
                  </a:extLst>
                </p:cNvPr>
                <p:cNvSpPr>
                  <a:spLocks/>
                </p:cNvSpPr>
                <p:nvPr/>
              </p:nvSpPr>
              <p:spPr bwMode="auto">
                <a:xfrm>
                  <a:off x="365" y="2641"/>
                  <a:ext cx="38" cy="293"/>
                </a:xfrm>
                <a:custGeom>
                  <a:avLst/>
                  <a:gdLst>
                    <a:gd name="T0" fmla="*/ 3 w 112"/>
                    <a:gd name="T1" fmla="*/ 0 h 867"/>
                    <a:gd name="T2" fmla="*/ 1 w 112"/>
                    <a:gd name="T3" fmla="*/ 8 h 867"/>
                    <a:gd name="T4" fmla="*/ 4 w 112"/>
                    <a:gd name="T5" fmla="*/ 17 h 867"/>
                    <a:gd name="T6" fmla="*/ 1 w 112"/>
                    <a:gd name="T7" fmla="*/ 25 h 867"/>
                    <a:gd name="T8" fmla="*/ 1 w 112"/>
                    <a:gd name="T9" fmla="*/ 33 h 8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 h="867">
                      <a:moveTo>
                        <a:pt x="69" y="0"/>
                      </a:moveTo>
                      <a:cubicBezTo>
                        <a:pt x="10" y="42"/>
                        <a:pt x="0" y="59"/>
                        <a:pt x="18" y="219"/>
                      </a:cubicBezTo>
                      <a:cubicBezTo>
                        <a:pt x="27" y="310"/>
                        <a:pt x="112" y="357"/>
                        <a:pt x="111" y="438"/>
                      </a:cubicBezTo>
                      <a:cubicBezTo>
                        <a:pt x="109" y="552"/>
                        <a:pt x="41" y="491"/>
                        <a:pt x="18" y="648"/>
                      </a:cubicBezTo>
                      <a:cubicBezTo>
                        <a:pt x="1" y="766"/>
                        <a:pt x="10" y="817"/>
                        <a:pt x="18" y="86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26" name="Freeform 1017">
                  <a:extLst>
                    <a:ext uri="{FF2B5EF4-FFF2-40B4-BE49-F238E27FC236}">
                      <a16:creationId xmlns:a16="http://schemas.microsoft.com/office/drawing/2014/main" id="{B61A1204-18AF-6AD0-584F-5DFEDCFAD8A1}"/>
                    </a:ext>
                  </a:extLst>
                </p:cNvPr>
                <p:cNvSpPr>
                  <a:spLocks/>
                </p:cNvSpPr>
                <p:nvPr/>
              </p:nvSpPr>
              <p:spPr bwMode="auto">
                <a:xfrm>
                  <a:off x="546" y="2290"/>
                  <a:ext cx="152" cy="173"/>
                </a:xfrm>
                <a:custGeom>
                  <a:avLst/>
                  <a:gdLst>
                    <a:gd name="T0" fmla="*/ 0 w 450"/>
                    <a:gd name="T1" fmla="*/ 14 h 511"/>
                    <a:gd name="T2" fmla="*/ 16 w 450"/>
                    <a:gd name="T3" fmla="*/ 9 h 511"/>
                    <a:gd name="T4" fmla="*/ 12 w 450"/>
                    <a:gd name="T5" fmla="*/ 20 h 511"/>
                    <a:gd name="T6" fmla="*/ 2 w 450"/>
                    <a:gd name="T7" fmla="*/ 13 h 5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0" h="511">
                      <a:moveTo>
                        <a:pt x="0" y="348"/>
                      </a:moveTo>
                      <a:cubicBezTo>
                        <a:pt x="110" y="331"/>
                        <a:pt x="321" y="0"/>
                        <a:pt x="418" y="225"/>
                      </a:cubicBezTo>
                      <a:cubicBezTo>
                        <a:pt x="450" y="297"/>
                        <a:pt x="391" y="490"/>
                        <a:pt x="305" y="502"/>
                      </a:cubicBezTo>
                      <a:cubicBezTo>
                        <a:pt x="237" y="511"/>
                        <a:pt x="95" y="388"/>
                        <a:pt x="61" y="33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27" name="Freeform 1018">
                  <a:extLst>
                    <a:ext uri="{FF2B5EF4-FFF2-40B4-BE49-F238E27FC236}">
                      <a16:creationId xmlns:a16="http://schemas.microsoft.com/office/drawing/2014/main" id="{8F665D7D-C118-E4EF-CC7F-945956229D28}"/>
                    </a:ext>
                  </a:extLst>
                </p:cNvPr>
                <p:cNvSpPr>
                  <a:spLocks/>
                </p:cNvSpPr>
                <p:nvPr/>
              </p:nvSpPr>
              <p:spPr bwMode="auto">
                <a:xfrm>
                  <a:off x="985" y="2061"/>
                  <a:ext cx="157" cy="140"/>
                </a:xfrm>
                <a:custGeom>
                  <a:avLst/>
                  <a:gdLst>
                    <a:gd name="T0" fmla="*/ 7 w 462"/>
                    <a:gd name="T1" fmla="*/ 16 h 414"/>
                    <a:gd name="T2" fmla="*/ 9 w 462"/>
                    <a:gd name="T3" fmla="*/ 2 h 414"/>
                    <a:gd name="T4" fmla="*/ 2 w 462"/>
                    <a:gd name="T5" fmla="*/ 7 h 414"/>
                    <a:gd name="T6" fmla="*/ 5 w 462"/>
                    <a:gd name="T7" fmla="*/ 16 h 414"/>
                    <a:gd name="T8" fmla="*/ 7 w 462"/>
                    <a:gd name="T9" fmla="*/ 16 h 4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2" h="414">
                      <a:moveTo>
                        <a:pt x="195" y="400"/>
                      </a:moveTo>
                      <a:cubicBezTo>
                        <a:pt x="293" y="292"/>
                        <a:pt x="462" y="0"/>
                        <a:pt x="231" y="42"/>
                      </a:cubicBezTo>
                      <a:cubicBezTo>
                        <a:pt x="159" y="53"/>
                        <a:pt x="70" y="135"/>
                        <a:pt x="43" y="187"/>
                      </a:cubicBezTo>
                      <a:cubicBezTo>
                        <a:pt x="0" y="271"/>
                        <a:pt x="80" y="345"/>
                        <a:pt x="141" y="406"/>
                      </a:cubicBezTo>
                      <a:cubicBezTo>
                        <a:pt x="149" y="414"/>
                        <a:pt x="184" y="412"/>
                        <a:pt x="195" y="400"/>
                      </a:cubicBez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28" name="Freeform 1019">
                  <a:extLst>
                    <a:ext uri="{FF2B5EF4-FFF2-40B4-BE49-F238E27FC236}">
                      <a16:creationId xmlns:a16="http://schemas.microsoft.com/office/drawing/2014/main" id="{67732D7E-728F-BD79-D902-B7C238ADFB94}"/>
                    </a:ext>
                  </a:extLst>
                </p:cNvPr>
                <p:cNvSpPr>
                  <a:spLocks/>
                </p:cNvSpPr>
                <p:nvPr/>
              </p:nvSpPr>
              <p:spPr bwMode="auto">
                <a:xfrm>
                  <a:off x="778" y="1812"/>
                  <a:ext cx="565" cy="423"/>
                </a:xfrm>
                <a:custGeom>
                  <a:avLst/>
                  <a:gdLst>
                    <a:gd name="T0" fmla="*/ 0 w 1669"/>
                    <a:gd name="T1" fmla="*/ 18 h 1250"/>
                    <a:gd name="T2" fmla="*/ 14 w 1669"/>
                    <a:gd name="T3" fmla="*/ 14 h 1250"/>
                    <a:gd name="T4" fmla="*/ 22 w 1669"/>
                    <a:gd name="T5" fmla="*/ 15 h 1250"/>
                    <a:gd name="T6" fmla="*/ 27 w 1669"/>
                    <a:gd name="T7" fmla="*/ 9 h 1250"/>
                    <a:gd name="T8" fmla="*/ 38 w 1669"/>
                    <a:gd name="T9" fmla="*/ 0 h 1250"/>
                    <a:gd name="T10" fmla="*/ 42 w 1669"/>
                    <a:gd name="T11" fmla="*/ 4 h 1250"/>
                    <a:gd name="T12" fmla="*/ 44 w 1669"/>
                    <a:gd name="T13" fmla="*/ 12 h 1250"/>
                    <a:gd name="T14" fmla="*/ 37 w 1669"/>
                    <a:gd name="T15" fmla="*/ 20 h 1250"/>
                    <a:gd name="T16" fmla="*/ 48 w 1669"/>
                    <a:gd name="T17" fmla="*/ 13 h 1250"/>
                    <a:gd name="T18" fmla="*/ 63 w 1669"/>
                    <a:gd name="T19" fmla="*/ 14 h 1250"/>
                    <a:gd name="T20" fmla="*/ 64 w 1669"/>
                    <a:gd name="T21" fmla="*/ 21 h 1250"/>
                    <a:gd name="T22" fmla="*/ 63 w 1669"/>
                    <a:gd name="T23" fmla="*/ 29 h 1250"/>
                    <a:gd name="T24" fmla="*/ 56 w 1669"/>
                    <a:gd name="T25" fmla="*/ 41 h 1250"/>
                    <a:gd name="T26" fmla="*/ 44 w 1669"/>
                    <a:gd name="T27" fmla="*/ 48 h 1250"/>
                    <a:gd name="T28" fmla="*/ 38 w 1669"/>
                    <a:gd name="T29" fmla="*/ 45 h 1250"/>
                    <a:gd name="T30" fmla="*/ 39 w 1669"/>
                    <a:gd name="T31" fmla="*/ 39 h 1250"/>
                    <a:gd name="T32" fmla="*/ 42 w 1669"/>
                    <a:gd name="T33" fmla="*/ 24 h 1250"/>
                    <a:gd name="T34" fmla="*/ 42 w 1669"/>
                    <a:gd name="T35" fmla="*/ 23 h 1250"/>
                    <a:gd name="T36" fmla="*/ 59 w 1669"/>
                    <a:gd name="T37" fmla="*/ 13 h 12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69" h="1250">
                      <a:moveTo>
                        <a:pt x="0" y="455"/>
                      </a:moveTo>
                      <a:cubicBezTo>
                        <a:pt x="36" y="299"/>
                        <a:pt x="256" y="332"/>
                        <a:pt x="362" y="362"/>
                      </a:cubicBezTo>
                      <a:cubicBezTo>
                        <a:pt x="436" y="383"/>
                        <a:pt x="482" y="415"/>
                        <a:pt x="556" y="381"/>
                      </a:cubicBezTo>
                      <a:cubicBezTo>
                        <a:pt x="620" y="351"/>
                        <a:pt x="649" y="283"/>
                        <a:pt x="688" y="225"/>
                      </a:cubicBezTo>
                      <a:cubicBezTo>
                        <a:pt x="751" y="133"/>
                        <a:pt x="848" y="5"/>
                        <a:pt x="970" y="2"/>
                      </a:cubicBezTo>
                      <a:cubicBezTo>
                        <a:pt x="1051" y="0"/>
                        <a:pt x="1062" y="47"/>
                        <a:pt x="1080" y="116"/>
                      </a:cubicBezTo>
                      <a:cubicBezTo>
                        <a:pt x="1089" y="149"/>
                        <a:pt x="1140" y="264"/>
                        <a:pt x="1129" y="295"/>
                      </a:cubicBezTo>
                      <a:cubicBezTo>
                        <a:pt x="1110" y="352"/>
                        <a:pt x="796" y="406"/>
                        <a:pt x="954" y="511"/>
                      </a:cubicBezTo>
                      <a:cubicBezTo>
                        <a:pt x="1055" y="579"/>
                        <a:pt x="1159" y="360"/>
                        <a:pt x="1238" y="328"/>
                      </a:cubicBezTo>
                      <a:cubicBezTo>
                        <a:pt x="1326" y="292"/>
                        <a:pt x="1556" y="290"/>
                        <a:pt x="1624" y="364"/>
                      </a:cubicBezTo>
                      <a:cubicBezTo>
                        <a:pt x="1669" y="414"/>
                        <a:pt x="1646" y="487"/>
                        <a:pt x="1640" y="547"/>
                      </a:cubicBezTo>
                      <a:cubicBezTo>
                        <a:pt x="1633" y="615"/>
                        <a:pt x="1642" y="689"/>
                        <a:pt x="1634" y="758"/>
                      </a:cubicBezTo>
                      <a:cubicBezTo>
                        <a:pt x="1620" y="888"/>
                        <a:pt x="1553" y="991"/>
                        <a:pt x="1440" y="1059"/>
                      </a:cubicBezTo>
                      <a:cubicBezTo>
                        <a:pt x="1361" y="1107"/>
                        <a:pt x="1216" y="1223"/>
                        <a:pt x="1129" y="1238"/>
                      </a:cubicBezTo>
                      <a:cubicBezTo>
                        <a:pt x="1062" y="1250"/>
                        <a:pt x="1005" y="1221"/>
                        <a:pt x="970" y="1170"/>
                      </a:cubicBezTo>
                      <a:cubicBezTo>
                        <a:pt x="918" y="1094"/>
                        <a:pt x="964" y="1072"/>
                        <a:pt x="1002" y="1010"/>
                      </a:cubicBezTo>
                      <a:cubicBezTo>
                        <a:pt x="1078" y="889"/>
                        <a:pt x="1007" y="757"/>
                        <a:pt x="1070" y="632"/>
                      </a:cubicBezTo>
                      <a:cubicBezTo>
                        <a:pt x="1075" y="620"/>
                        <a:pt x="1079" y="608"/>
                        <a:pt x="1086" y="598"/>
                      </a:cubicBezTo>
                      <a:cubicBezTo>
                        <a:pt x="1154" y="438"/>
                        <a:pt x="1388" y="318"/>
                        <a:pt x="1526" y="31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29" name="Freeform 1020">
                  <a:extLst>
                    <a:ext uri="{FF2B5EF4-FFF2-40B4-BE49-F238E27FC236}">
                      <a16:creationId xmlns:a16="http://schemas.microsoft.com/office/drawing/2014/main" id="{2A17FEFD-4D01-40D1-CDD2-3DD2158E3536}"/>
                    </a:ext>
                  </a:extLst>
                </p:cNvPr>
                <p:cNvSpPr>
                  <a:spLocks/>
                </p:cNvSpPr>
                <p:nvPr/>
              </p:nvSpPr>
              <p:spPr bwMode="auto">
                <a:xfrm>
                  <a:off x="813" y="1678"/>
                  <a:ext cx="774" cy="227"/>
                </a:xfrm>
                <a:custGeom>
                  <a:avLst/>
                  <a:gdLst>
                    <a:gd name="T0" fmla="*/ 7 w 2289"/>
                    <a:gd name="T1" fmla="*/ 0 h 669"/>
                    <a:gd name="T2" fmla="*/ 10 w 2289"/>
                    <a:gd name="T3" fmla="*/ 11 h 669"/>
                    <a:gd name="T4" fmla="*/ 3 w 2289"/>
                    <a:gd name="T5" fmla="*/ 14 h 669"/>
                    <a:gd name="T6" fmla="*/ 4 w 2289"/>
                    <a:gd name="T7" fmla="*/ 18 h 669"/>
                    <a:gd name="T8" fmla="*/ 21 w 2289"/>
                    <a:gd name="T9" fmla="*/ 13 h 669"/>
                    <a:gd name="T10" fmla="*/ 28 w 2289"/>
                    <a:gd name="T11" fmla="*/ 13 h 669"/>
                    <a:gd name="T12" fmla="*/ 36 w 2289"/>
                    <a:gd name="T13" fmla="*/ 14 h 669"/>
                    <a:gd name="T14" fmla="*/ 48 w 2289"/>
                    <a:gd name="T15" fmla="*/ 6 h 669"/>
                    <a:gd name="T16" fmla="*/ 66 w 2289"/>
                    <a:gd name="T17" fmla="*/ 4 h 669"/>
                    <a:gd name="T18" fmla="*/ 82 w 2289"/>
                    <a:gd name="T19" fmla="*/ 6 h 669"/>
                    <a:gd name="T20" fmla="*/ 80 w 2289"/>
                    <a:gd name="T21" fmla="*/ 17 h 669"/>
                    <a:gd name="T22" fmla="*/ 50 w 2289"/>
                    <a:gd name="T23" fmla="*/ 24 h 669"/>
                    <a:gd name="T24" fmla="*/ 46 w 2289"/>
                    <a:gd name="T25" fmla="*/ 19 h 669"/>
                    <a:gd name="T26" fmla="*/ 49 w 2289"/>
                    <a:gd name="T27" fmla="*/ 13 h 669"/>
                    <a:gd name="T28" fmla="*/ 60 w 2289"/>
                    <a:gd name="T29" fmla="*/ 5 h 669"/>
                    <a:gd name="T30" fmla="*/ 62 w 2289"/>
                    <a:gd name="T31" fmla="*/ 4 h 6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89" h="669">
                      <a:moveTo>
                        <a:pt x="192" y="0"/>
                      </a:moveTo>
                      <a:cubicBezTo>
                        <a:pt x="357" y="4"/>
                        <a:pt x="404" y="191"/>
                        <a:pt x="275" y="278"/>
                      </a:cubicBezTo>
                      <a:cubicBezTo>
                        <a:pt x="221" y="314"/>
                        <a:pt x="147" y="325"/>
                        <a:pt x="91" y="360"/>
                      </a:cubicBezTo>
                      <a:cubicBezTo>
                        <a:pt x="18" y="405"/>
                        <a:pt x="0" y="466"/>
                        <a:pt x="107" y="470"/>
                      </a:cubicBezTo>
                      <a:cubicBezTo>
                        <a:pt x="243" y="474"/>
                        <a:pt x="408" y="358"/>
                        <a:pt x="539" y="330"/>
                      </a:cubicBezTo>
                      <a:cubicBezTo>
                        <a:pt x="599" y="317"/>
                        <a:pt x="670" y="316"/>
                        <a:pt x="731" y="328"/>
                      </a:cubicBezTo>
                      <a:cubicBezTo>
                        <a:pt x="796" y="341"/>
                        <a:pt x="849" y="375"/>
                        <a:pt x="916" y="362"/>
                      </a:cubicBezTo>
                      <a:cubicBezTo>
                        <a:pt x="1040" y="338"/>
                        <a:pt x="1125" y="204"/>
                        <a:pt x="1253" y="162"/>
                      </a:cubicBezTo>
                      <a:cubicBezTo>
                        <a:pt x="1395" y="116"/>
                        <a:pt x="1557" y="94"/>
                        <a:pt x="1708" y="103"/>
                      </a:cubicBezTo>
                      <a:cubicBezTo>
                        <a:pt x="1831" y="110"/>
                        <a:pt x="2002" y="112"/>
                        <a:pt x="2119" y="153"/>
                      </a:cubicBezTo>
                      <a:cubicBezTo>
                        <a:pt x="2289" y="215"/>
                        <a:pt x="2172" y="363"/>
                        <a:pt x="2076" y="436"/>
                      </a:cubicBezTo>
                      <a:cubicBezTo>
                        <a:pt x="1840" y="618"/>
                        <a:pt x="1594" y="669"/>
                        <a:pt x="1303" y="623"/>
                      </a:cubicBezTo>
                      <a:cubicBezTo>
                        <a:pt x="1220" y="609"/>
                        <a:pt x="1197" y="580"/>
                        <a:pt x="1202" y="488"/>
                      </a:cubicBezTo>
                      <a:cubicBezTo>
                        <a:pt x="1205" y="440"/>
                        <a:pt x="1227" y="367"/>
                        <a:pt x="1259" y="326"/>
                      </a:cubicBezTo>
                      <a:cubicBezTo>
                        <a:pt x="1323" y="243"/>
                        <a:pt x="1466" y="163"/>
                        <a:pt x="1556" y="118"/>
                      </a:cubicBezTo>
                      <a:cubicBezTo>
                        <a:pt x="1567" y="112"/>
                        <a:pt x="1579" y="107"/>
                        <a:pt x="1590" y="10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30" name="Freeform 1021">
                  <a:extLst>
                    <a:ext uri="{FF2B5EF4-FFF2-40B4-BE49-F238E27FC236}">
                      <a16:creationId xmlns:a16="http://schemas.microsoft.com/office/drawing/2014/main" id="{EE5C36BF-C10E-7F13-BA7C-8EFCB02BEFD6}"/>
                    </a:ext>
                  </a:extLst>
                </p:cNvPr>
                <p:cNvSpPr>
                  <a:spLocks/>
                </p:cNvSpPr>
                <p:nvPr/>
              </p:nvSpPr>
              <p:spPr bwMode="auto">
                <a:xfrm>
                  <a:off x="1263" y="1742"/>
                  <a:ext cx="61" cy="150"/>
                </a:xfrm>
                <a:custGeom>
                  <a:avLst/>
                  <a:gdLst>
                    <a:gd name="T0" fmla="*/ 0 w 179"/>
                    <a:gd name="T1" fmla="*/ 3 h 444"/>
                    <a:gd name="T2" fmla="*/ 3 w 179"/>
                    <a:gd name="T3" fmla="*/ 17 h 444"/>
                    <a:gd name="T4" fmla="*/ 0 60000 65536"/>
                    <a:gd name="T5" fmla="*/ 0 60000 65536"/>
                  </a:gdLst>
                  <a:ahLst/>
                  <a:cxnLst>
                    <a:cxn ang="T4">
                      <a:pos x="T0" y="T1"/>
                    </a:cxn>
                    <a:cxn ang="T5">
                      <a:pos x="T2" y="T3"/>
                    </a:cxn>
                  </a:cxnLst>
                  <a:rect l="0" t="0" r="r" b="b"/>
                  <a:pathLst>
                    <a:path w="179" h="444">
                      <a:moveTo>
                        <a:pt x="0" y="68"/>
                      </a:moveTo>
                      <a:cubicBezTo>
                        <a:pt x="162" y="0"/>
                        <a:pt x="179" y="385"/>
                        <a:pt x="76" y="44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31" name="Freeform 1022">
                  <a:extLst>
                    <a:ext uri="{FF2B5EF4-FFF2-40B4-BE49-F238E27FC236}">
                      <a16:creationId xmlns:a16="http://schemas.microsoft.com/office/drawing/2014/main" id="{B0B19D67-4AED-930E-7BE6-48F357312399}"/>
                    </a:ext>
                  </a:extLst>
                </p:cNvPr>
                <p:cNvSpPr>
                  <a:spLocks/>
                </p:cNvSpPr>
                <p:nvPr/>
              </p:nvSpPr>
              <p:spPr bwMode="auto">
                <a:xfrm>
                  <a:off x="1310" y="1715"/>
                  <a:ext cx="121" cy="162"/>
                </a:xfrm>
                <a:custGeom>
                  <a:avLst/>
                  <a:gdLst>
                    <a:gd name="T0" fmla="*/ 4 w 358"/>
                    <a:gd name="T1" fmla="*/ 0 h 481"/>
                    <a:gd name="T2" fmla="*/ 14 w 358"/>
                    <a:gd name="T3" fmla="*/ 18 h 481"/>
                    <a:gd name="T4" fmla="*/ 0 60000 65536"/>
                    <a:gd name="T5" fmla="*/ 0 60000 65536"/>
                  </a:gdLst>
                  <a:ahLst/>
                  <a:cxnLst>
                    <a:cxn ang="T4">
                      <a:pos x="T0" y="T1"/>
                    </a:cxn>
                    <a:cxn ang="T5">
                      <a:pos x="T2" y="T3"/>
                    </a:cxn>
                  </a:cxnLst>
                  <a:rect l="0" t="0" r="r" b="b"/>
                  <a:pathLst>
                    <a:path w="358" h="481">
                      <a:moveTo>
                        <a:pt x="111" y="0"/>
                      </a:moveTo>
                      <a:cubicBezTo>
                        <a:pt x="0" y="134"/>
                        <a:pt x="167" y="481"/>
                        <a:pt x="358" y="46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32" name="Freeform 1023">
                  <a:extLst>
                    <a:ext uri="{FF2B5EF4-FFF2-40B4-BE49-F238E27FC236}">
                      <a16:creationId xmlns:a16="http://schemas.microsoft.com/office/drawing/2014/main" id="{A53A53C5-0B00-A35B-B937-B1332904BF2B}"/>
                    </a:ext>
                  </a:extLst>
                </p:cNvPr>
                <p:cNvSpPr>
                  <a:spLocks/>
                </p:cNvSpPr>
                <p:nvPr/>
              </p:nvSpPr>
              <p:spPr bwMode="auto">
                <a:xfrm>
                  <a:off x="1344" y="1759"/>
                  <a:ext cx="172" cy="65"/>
                </a:xfrm>
                <a:custGeom>
                  <a:avLst/>
                  <a:gdLst>
                    <a:gd name="T0" fmla="*/ 0 w 511"/>
                    <a:gd name="T1" fmla="*/ 3 h 192"/>
                    <a:gd name="T2" fmla="*/ 10 w 511"/>
                    <a:gd name="T3" fmla="*/ 4 h 192"/>
                    <a:gd name="T4" fmla="*/ 20 w 511"/>
                    <a:gd name="T5" fmla="*/ 7 h 192"/>
                    <a:gd name="T6" fmla="*/ 0 60000 65536"/>
                    <a:gd name="T7" fmla="*/ 0 60000 65536"/>
                    <a:gd name="T8" fmla="*/ 0 60000 65536"/>
                  </a:gdLst>
                  <a:ahLst/>
                  <a:cxnLst>
                    <a:cxn ang="T6">
                      <a:pos x="T0" y="T1"/>
                    </a:cxn>
                    <a:cxn ang="T7">
                      <a:pos x="T2" y="T3"/>
                    </a:cxn>
                    <a:cxn ang="T8">
                      <a:pos x="T4" y="T5"/>
                    </a:cxn>
                  </a:cxnLst>
                  <a:rect l="0" t="0" r="r" b="b"/>
                  <a:pathLst>
                    <a:path w="511" h="192">
                      <a:moveTo>
                        <a:pt x="0" y="72"/>
                      </a:moveTo>
                      <a:cubicBezTo>
                        <a:pt x="57" y="0"/>
                        <a:pt x="188" y="95"/>
                        <a:pt x="254" y="115"/>
                      </a:cubicBezTo>
                      <a:cubicBezTo>
                        <a:pt x="340" y="141"/>
                        <a:pt x="443" y="124"/>
                        <a:pt x="511" y="19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33" name="Freeform 1024">
                  <a:extLst>
                    <a:ext uri="{FF2B5EF4-FFF2-40B4-BE49-F238E27FC236}">
                      <a16:creationId xmlns:a16="http://schemas.microsoft.com/office/drawing/2014/main" id="{533971A6-2D58-9702-C59D-550C39EC8798}"/>
                    </a:ext>
                  </a:extLst>
                </p:cNvPr>
                <p:cNvSpPr>
                  <a:spLocks/>
                </p:cNvSpPr>
                <p:nvPr/>
              </p:nvSpPr>
              <p:spPr bwMode="auto">
                <a:xfrm>
                  <a:off x="1384" y="1717"/>
                  <a:ext cx="143" cy="63"/>
                </a:xfrm>
                <a:custGeom>
                  <a:avLst/>
                  <a:gdLst>
                    <a:gd name="T0" fmla="*/ 0 w 423"/>
                    <a:gd name="T1" fmla="*/ 0 h 186"/>
                    <a:gd name="T2" fmla="*/ 6 w 423"/>
                    <a:gd name="T3" fmla="*/ 6 h 186"/>
                    <a:gd name="T4" fmla="*/ 15 w 423"/>
                    <a:gd name="T5" fmla="*/ 6 h 186"/>
                    <a:gd name="T6" fmla="*/ 13 w 423"/>
                    <a:gd name="T7" fmla="*/ 1 h 1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3" h="186">
                      <a:moveTo>
                        <a:pt x="0" y="0"/>
                      </a:moveTo>
                      <a:cubicBezTo>
                        <a:pt x="3" y="47"/>
                        <a:pt x="124" y="119"/>
                        <a:pt x="170" y="145"/>
                      </a:cubicBezTo>
                      <a:cubicBezTo>
                        <a:pt x="231" y="179"/>
                        <a:pt x="349" y="186"/>
                        <a:pt x="386" y="158"/>
                      </a:cubicBezTo>
                      <a:cubicBezTo>
                        <a:pt x="423" y="129"/>
                        <a:pt x="372" y="50"/>
                        <a:pt x="344" y="1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34" name="Freeform 1025">
                  <a:extLst>
                    <a:ext uri="{FF2B5EF4-FFF2-40B4-BE49-F238E27FC236}">
                      <a16:creationId xmlns:a16="http://schemas.microsoft.com/office/drawing/2014/main" id="{B5FE8C11-07A8-B4CE-40E1-08FFB0B7BEB5}"/>
                    </a:ext>
                  </a:extLst>
                </p:cNvPr>
                <p:cNvSpPr>
                  <a:spLocks/>
                </p:cNvSpPr>
                <p:nvPr/>
              </p:nvSpPr>
              <p:spPr bwMode="auto">
                <a:xfrm>
                  <a:off x="1038" y="1856"/>
                  <a:ext cx="119" cy="50"/>
                </a:xfrm>
                <a:custGeom>
                  <a:avLst/>
                  <a:gdLst>
                    <a:gd name="T0" fmla="*/ 13 w 354"/>
                    <a:gd name="T1" fmla="*/ 5 h 148"/>
                    <a:gd name="T2" fmla="*/ 6 w 354"/>
                    <a:gd name="T3" fmla="*/ 3 h 148"/>
                    <a:gd name="T4" fmla="*/ 0 w 354"/>
                    <a:gd name="T5" fmla="*/ 0 h 148"/>
                    <a:gd name="T6" fmla="*/ 0 60000 65536"/>
                    <a:gd name="T7" fmla="*/ 0 60000 65536"/>
                    <a:gd name="T8" fmla="*/ 0 60000 65536"/>
                  </a:gdLst>
                  <a:ahLst/>
                  <a:cxnLst>
                    <a:cxn ang="T6">
                      <a:pos x="T0" y="T1"/>
                    </a:cxn>
                    <a:cxn ang="T7">
                      <a:pos x="T2" y="T3"/>
                    </a:cxn>
                    <a:cxn ang="T8">
                      <a:pos x="T4" y="T5"/>
                    </a:cxn>
                  </a:cxnLst>
                  <a:rect l="0" t="0" r="r" b="b"/>
                  <a:pathLst>
                    <a:path w="354" h="148">
                      <a:moveTo>
                        <a:pt x="354" y="133"/>
                      </a:moveTo>
                      <a:cubicBezTo>
                        <a:pt x="317" y="148"/>
                        <a:pt x="209" y="96"/>
                        <a:pt x="165" y="81"/>
                      </a:cubicBezTo>
                      <a:cubicBezTo>
                        <a:pt x="104" y="60"/>
                        <a:pt x="55" y="29"/>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35" name="Freeform 1026">
                  <a:extLst>
                    <a:ext uri="{FF2B5EF4-FFF2-40B4-BE49-F238E27FC236}">
                      <a16:creationId xmlns:a16="http://schemas.microsoft.com/office/drawing/2014/main" id="{FAF9223B-C391-A88F-048A-64E715EAFD4F}"/>
                    </a:ext>
                  </a:extLst>
                </p:cNvPr>
                <p:cNvSpPr>
                  <a:spLocks/>
                </p:cNvSpPr>
                <p:nvPr/>
              </p:nvSpPr>
              <p:spPr bwMode="auto">
                <a:xfrm>
                  <a:off x="1078" y="1839"/>
                  <a:ext cx="67" cy="62"/>
                </a:xfrm>
                <a:custGeom>
                  <a:avLst/>
                  <a:gdLst>
                    <a:gd name="T0" fmla="*/ 0 w 196"/>
                    <a:gd name="T1" fmla="*/ 4 h 181"/>
                    <a:gd name="T2" fmla="*/ 5 w 196"/>
                    <a:gd name="T3" fmla="*/ 1 h 181"/>
                    <a:gd name="T4" fmla="*/ 8 w 196"/>
                    <a:gd name="T5" fmla="*/ 7 h 181"/>
                    <a:gd name="T6" fmla="*/ 0 60000 65536"/>
                    <a:gd name="T7" fmla="*/ 0 60000 65536"/>
                    <a:gd name="T8" fmla="*/ 0 60000 65536"/>
                  </a:gdLst>
                  <a:ahLst/>
                  <a:cxnLst>
                    <a:cxn ang="T6">
                      <a:pos x="T0" y="T1"/>
                    </a:cxn>
                    <a:cxn ang="T7">
                      <a:pos x="T2" y="T3"/>
                    </a:cxn>
                    <a:cxn ang="T8">
                      <a:pos x="T4" y="T5"/>
                    </a:cxn>
                  </a:cxnLst>
                  <a:rect l="0" t="0" r="r" b="b"/>
                  <a:pathLst>
                    <a:path w="196" h="181">
                      <a:moveTo>
                        <a:pt x="0" y="111"/>
                      </a:moveTo>
                      <a:cubicBezTo>
                        <a:pt x="0" y="67"/>
                        <a:pt x="70" y="0"/>
                        <a:pt x="119" y="24"/>
                      </a:cubicBezTo>
                      <a:cubicBezTo>
                        <a:pt x="177" y="54"/>
                        <a:pt x="183" y="131"/>
                        <a:pt x="196" y="18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36" name="Freeform 1027">
                  <a:extLst>
                    <a:ext uri="{FF2B5EF4-FFF2-40B4-BE49-F238E27FC236}">
                      <a16:creationId xmlns:a16="http://schemas.microsoft.com/office/drawing/2014/main" id="{40E35DCE-1AFC-7BEE-33D5-38C6B4B23F5E}"/>
                    </a:ext>
                  </a:extLst>
                </p:cNvPr>
                <p:cNvSpPr>
                  <a:spLocks/>
                </p:cNvSpPr>
                <p:nvPr/>
              </p:nvSpPr>
              <p:spPr bwMode="auto">
                <a:xfrm>
                  <a:off x="1038" y="1562"/>
                  <a:ext cx="552" cy="160"/>
                </a:xfrm>
                <a:custGeom>
                  <a:avLst/>
                  <a:gdLst>
                    <a:gd name="T0" fmla="*/ 23 w 1634"/>
                    <a:gd name="T1" fmla="*/ 6 h 473"/>
                    <a:gd name="T2" fmla="*/ 4 w 1634"/>
                    <a:gd name="T3" fmla="*/ 8 h 473"/>
                    <a:gd name="T4" fmla="*/ 0 w 1634"/>
                    <a:gd name="T5" fmla="*/ 13 h 473"/>
                    <a:gd name="T6" fmla="*/ 4 w 1634"/>
                    <a:gd name="T7" fmla="*/ 17 h 473"/>
                    <a:gd name="T8" fmla="*/ 18 w 1634"/>
                    <a:gd name="T9" fmla="*/ 15 h 473"/>
                    <a:gd name="T10" fmla="*/ 23 w 1634"/>
                    <a:gd name="T11" fmla="*/ 11 h 473"/>
                    <a:gd name="T12" fmla="*/ 28 w 1634"/>
                    <a:gd name="T13" fmla="*/ 14 h 473"/>
                    <a:gd name="T14" fmla="*/ 31 w 1634"/>
                    <a:gd name="T15" fmla="*/ 10 h 473"/>
                    <a:gd name="T16" fmla="*/ 35 w 1634"/>
                    <a:gd name="T17" fmla="*/ 13 h 473"/>
                    <a:gd name="T18" fmla="*/ 47 w 1634"/>
                    <a:gd name="T19" fmla="*/ 12 h 473"/>
                    <a:gd name="T20" fmla="*/ 58 w 1634"/>
                    <a:gd name="T21" fmla="*/ 10 h 473"/>
                    <a:gd name="T22" fmla="*/ 56 w 1634"/>
                    <a:gd name="T23" fmla="*/ 1 h 473"/>
                    <a:gd name="T24" fmla="*/ 48 w 1634"/>
                    <a:gd name="T25" fmla="*/ 4 h 473"/>
                    <a:gd name="T26" fmla="*/ 41 w 1634"/>
                    <a:gd name="T27" fmla="*/ 6 h 473"/>
                    <a:gd name="T28" fmla="*/ 32 w 1634"/>
                    <a:gd name="T29" fmla="*/ 4 h 473"/>
                    <a:gd name="T30" fmla="*/ 23 w 1634"/>
                    <a:gd name="T31" fmla="*/ 6 h 4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34" h="473">
                      <a:moveTo>
                        <a:pt x="607" y="158"/>
                      </a:moveTo>
                      <a:cubicBezTo>
                        <a:pt x="455" y="135"/>
                        <a:pt x="249" y="123"/>
                        <a:pt x="107" y="197"/>
                      </a:cubicBezTo>
                      <a:cubicBezTo>
                        <a:pt x="63" y="221"/>
                        <a:pt x="0" y="275"/>
                        <a:pt x="0" y="331"/>
                      </a:cubicBezTo>
                      <a:cubicBezTo>
                        <a:pt x="0" y="397"/>
                        <a:pt x="61" y="414"/>
                        <a:pt x="114" y="432"/>
                      </a:cubicBezTo>
                      <a:cubicBezTo>
                        <a:pt x="229" y="473"/>
                        <a:pt x="361" y="465"/>
                        <a:pt x="457" y="382"/>
                      </a:cubicBezTo>
                      <a:cubicBezTo>
                        <a:pt x="495" y="349"/>
                        <a:pt x="525" y="282"/>
                        <a:pt x="588" y="293"/>
                      </a:cubicBezTo>
                      <a:cubicBezTo>
                        <a:pt x="646" y="304"/>
                        <a:pt x="647" y="375"/>
                        <a:pt x="721" y="363"/>
                      </a:cubicBezTo>
                      <a:cubicBezTo>
                        <a:pt x="795" y="351"/>
                        <a:pt x="755" y="282"/>
                        <a:pt x="809" y="274"/>
                      </a:cubicBezTo>
                      <a:cubicBezTo>
                        <a:pt x="857" y="268"/>
                        <a:pt x="870" y="327"/>
                        <a:pt x="905" y="342"/>
                      </a:cubicBezTo>
                      <a:cubicBezTo>
                        <a:pt x="982" y="377"/>
                        <a:pt x="1137" y="327"/>
                        <a:pt x="1220" y="314"/>
                      </a:cubicBezTo>
                      <a:cubicBezTo>
                        <a:pt x="1312" y="299"/>
                        <a:pt x="1440" y="313"/>
                        <a:pt x="1518" y="257"/>
                      </a:cubicBezTo>
                      <a:cubicBezTo>
                        <a:pt x="1634" y="174"/>
                        <a:pt x="1544" y="73"/>
                        <a:pt x="1441" y="33"/>
                      </a:cubicBezTo>
                      <a:cubicBezTo>
                        <a:pt x="1356" y="0"/>
                        <a:pt x="1311" y="51"/>
                        <a:pt x="1249" y="109"/>
                      </a:cubicBezTo>
                      <a:cubicBezTo>
                        <a:pt x="1186" y="168"/>
                        <a:pt x="1134" y="167"/>
                        <a:pt x="1049" y="153"/>
                      </a:cubicBezTo>
                      <a:cubicBezTo>
                        <a:pt x="975" y="141"/>
                        <a:pt x="906" y="109"/>
                        <a:pt x="828" y="116"/>
                      </a:cubicBezTo>
                      <a:cubicBezTo>
                        <a:pt x="753" y="124"/>
                        <a:pt x="684" y="161"/>
                        <a:pt x="607" y="158"/>
                      </a:cubicBez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37" name="Freeform 1028">
                  <a:extLst>
                    <a:ext uri="{FF2B5EF4-FFF2-40B4-BE49-F238E27FC236}">
                      <a16:creationId xmlns:a16="http://schemas.microsoft.com/office/drawing/2014/main" id="{212A3F16-19C3-8DD8-26A9-69A0119E2744}"/>
                    </a:ext>
                  </a:extLst>
                </p:cNvPr>
                <p:cNvSpPr>
                  <a:spLocks/>
                </p:cNvSpPr>
                <p:nvPr/>
              </p:nvSpPr>
              <p:spPr bwMode="auto">
                <a:xfrm>
                  <a:off x="1311" y="1459"/>
                  <a:ext cx="183" cy="119"/>
                </a:xfrm>
                <a:custGeom>
                  <a:avLst/>
                  <a:gdLst>
                    <a:gd name="T0" fmla="*/ 15 w 542"/>
                    <a:gd name="T1" fmla="*/ 1 h 352"/>
                    <a:gd name="T2" fmla="*/ 9 w 542"/>
                    <a:gd name="T3" fmla="*/ 2 h 352"/>
                    <a:gd name="T4" fmla="*/ 6 w 542"/>
                    <a:gd name="T5" fmla="*/ 6 h 352"/>
                    <a:gd name="T6" fmla="*/ 1 w 542"/>
                    <a:gd name="T7" fmla="*/ 10 h 352"/>
                    <a:gd name="T8" fmla="*/ 4 w 542"/>
                    <a:gd name="T9" fmla="*/ 14 h 352"/>
                    <a:gd name="T10" fmla="*/ 16 w 542"/>
                    <a:gd name="T11" fmla="*/ 10 h 352"/>
                    <a:gd name="T12" fmla="*/ 20 w 542"/>
                    <a:gd name="T13" fmla="*/ 4 h 352"/>
                    <a:gd name="T14" fmla="*/ 15 w 542"/>
                    <a:gd name="T15" fmla="*/ 1 h 3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2" h="352">
                      <a:moveTo>
                        <a:pt x="383" y="17"/>
                      </a:moveTo>
                      <a:cubicBezTo>
                        <a:pt x="334" y="8"/>
                        <a:pt x="267" y="0"/>
                        <a:pt x="227" y="42"/>
                      </a:cubicBezTo>
                      <a:cubicBezTo>
                        <a:pt x="192" y="79"/>
                        <a:pt x="200" y="126"/>
                        <a:pt x="153" y="163"/>
                      </a:cubicBezTo>
                      <a:cubicBezTo>
                        <a:pt x="114" y="192"/>
                        <a:pt x="45" y="204"/>
                        <a:pt x="24" y="256"/>
                      </a:cubicBezTo>
                      <a:cubicBezTo>
                        <a:pt x="0" y="316"/>
                        <a:pt x="48" y="342"/>
                        <a:pt x="102" y="346"/>
                      </a:cubicBezTo>
                      <a:cubicBezTo>
                        <a:pt x="190" y="352"/>
                        <a:pt x="353" y="325"/>
                        <a:pt x="418" y="265"/>
                      </a:cubicBezTo>
                      <a:cubicBezTo>
                        <a:pt x="459" y="227"/>
                        <a:pt x="481" y="160"/>
                        <a:pt x="508" y="114"/>
                      </a:cubicBezTo>
                      <a:cubicBezTo>
                        <a:pt x="542" y="55"/>
                        <a:pt x="407" y="18"/>
                        <a:pt x="383" y="17"/>
                      </a:cubicBez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38" name="Freeform 1029">
                  <a:extLst>
                    <a:ext uri="{FF2B5EF4-FFF2-40B4-BE49-F238E27FC236}">
                      <a16:creationId xmlns:a16="http://schemas.microsoft.com/office/drawing/2014/main" id="{272DAD65-CBA3-2F9A-7EFE-21FEE547FBD9}"/>
                    </a:ext>
                  </a:extLst>
                </p:cNvPr>
                <p:cNvSpPr>
                  <a:spLocks/>
                </p:cNvSpPr>
                <p:nvPr/>
              </p:nvSpPr>
              <p:spPr bwMode="auto">
                <a:xfrm>
                  <a:off x="1608" y="1399"/>
                  <a:ext cx="309" cy="203"/>
                </a:xfrm>
                <a:custGeom>
                  <a:avLst/>
                  <a:gdLst>
                    <a:gd name="T0" fmla="*/ 2 w 913"/>
                    <a:gd name="T1" fmla="*/ 6 h 600"/>
                    <a:gd name="T2" fmla="*/ 17 w 913"/>
                    <a:gd name="T3" fmla="*/ 0 h 600"/>
                    <a:gd name="T4" fmla="*/ 30 w 913"/>
                    <a:gd name="T5" fmla="*/ 2 h 600"/>
                    <a:gd name="T6" fmla="*/ 35 w 913"/>
                    <a:gd name="T7" fmla="*/ 12 h 600"/>
                    <a:gd name="T8" fmla="*/ 30 w 913"/>
                    <a:gd name="T9" fmla="*/ 22 h 600"/>
                    <a:gd name="T10" fmla="*/ 20 w 913"/>
                    <a:gd name="T11" fmla="*/ 22 h 600"/>
                    <a:gd name="T12" fmla="*/ 11 w 913"/>
                    <a:gd name="T13" fmla="*/ 20 h 600"/>
                    <a:gd name="T14" fmla="*/ 3 w 913"/>
                    <a:gd name="T15" fmla="*/ 15 h 600"/>
                    <a:gd name="T16" fmla="*/ 2 w 913"/>
                    <a:gd name="T17" fmla="*/ 6 h 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3" h="600">
                      <a:moveTo>
                        <a:pt x="63" y="155"/>
                      </a:moveTo>
                      <a:cubicBezTo>
                        <a:pt x="139" y="70"/>
                        <a:pt x="331" y="24"/>
                        <a:pt x="441" y="11"/>
                      </a:cubicBezTo>
                      <a:cubicBezTo>
                        <a:pt x="542" y="0"/>
                        <a:pt x="670" y="24"/>
                        <a:pt x="764" y="56"/>
                      </a:cubicBezTo>
                      <a:cubicBezTo>
                        <a:pt x="871" y="91"/>
                        <a:pt x="881" y="215"/>
                        <a:pt x="897" y="313"/>
                      </a:cubicBezTo>
                      <a:cubicBezTo>
                        <a:pt x="913" y="416"/>
                        <a:pt x="897" y="529"/>
                        <a:pt x="783" y="572"/>
                      </a:cubicBezTo>
                      <a:cubicBezTo>
                        <a:pt x="709" y="600"/>
                        <a:pt x="598" y="590"/>
                        <a:pt x="524" y="566"/>
                      </a:cubicBezTo>
                      <a:cubicBezTo>
                        <a:pt x="438" y="537"/>
                        <a:pt x="377" y="528"/>
                        <a:pt x="284" y="516"/>
                      </a:cubicBezTo>
                      <a:cubicBezTo>
                        <a:pt x="201" y="505"/>
                        <a:pt x="124" y="456"/>
                        <a:pt x="80" y="384"/>
                      </a:cubicBezTo>
                      <a:cubicBezTo>
                        <a:pt x="47" y="329"/>
                        <a:pt x="0" y="211"/>
                        <a:pt x="63" y="16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39" name="Freeform 1030">
                  <a:extLst>
                    <a:ext uri="{FF2B5EF4-FFF2-40B4-BE49-F238E27FC236}">
                      <a16:creationId xmlns:a16="http://schemas.microsoft.com/office/drawing/2014/main" id="{D8AB165C-D336-454E-27A6-CBFCCC967195}"/>
                    </a:ext>
                  </a:extLst>
                </p:cNvPr>
                <p:cNvSpPr>
                  <a:spLocks/>
                </p:cNvSpPr>
                <p:nvPr/>
              </p:nvSpPr>
              <p:spPr bwMode="auto">
                <a:xfrm>
                  <a:off x="1480" y="1424"/>
                  <a:ext cx="195" cy="156"/>
                </a:xfrm>
                <a:custGeom>
                  <a:avLst/>
                  <a:gdLst>
                    <a:gd name="T0" fmla="*/ 0 w 575"/>
                    <a:gd name="T1" fmla="*/ 18 h 461"/>
                    <a:gd name="T2" fmla="*/ 5 w 575"/>
                    <a:gd name="T3" fmla="*/ 13 h 461"/>
                    <a:gd name="T4" fmla="*/ 9 w 575"/>
                    <a:gd name="T5" fmla="*/ 7 h 461"/>
                    <a:gd name="T6" fmla="*/ 22 w 575"/>
                    <a:gd name="T7" fmla="*/ 0 h 4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5" h="461">
                      <a:moveTo>
                        <a:pt x="0" y="461"/>
                      </a:moveTo>
                      <a:cubicBezTo>
                        <a:pt x="43" y="416"/>
                        <a:pt x="95" y="380"/>
                        <a:pt x="134" y="330"/>
                      </a:cubicBezTo>
                      <a:cubicBezTo>
                        <a:pt x="172" y="281"/>
                        <a:pt x="206" y="228"/>
                        <a:pt x="248" y="184"/>
                      </a:cubicBezTo>
                      <a:cubicBezTo>
                        <a:pt x="340" y="88"/>
                        <a:pt x="458" y="48"/>
                        <a:pt x="575"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40" name="Freeform 1031">
                  <a:extLst>
                    <a:ext uri="{FF2B5EF4-FFF2-40B4-BE49-F238E27FC236}">
                      <a16:creationId xmlns:a16="http://schemas.microsoft.com/office/drawing/2014/main" id="{73980E42-19D5-A948-3FD4-62B1291F5584}"/>
                    </a:ext>
                  </a:extLst>
                </p:cNvPr>
                <p:cNvSpPr>
                  <a:spLocks/>
                </p:cNvSpPr>
                <p:nvPr/>
              </p:nvSpPr>
              <p:spPr bwMode="auto">
                <a:xfrm>
                  <a:off x="1575" y="1436"/>
                  <a:ext cx="73" cy="144"/>
                </a:xfrm>
                <a:custGeom>
                  <a:avLst/>
                  <a:gdLst>
                    <a:gd name="T0" fmla="*/ 3 w 216"/>
                    <a:gd name="T1" fmla="*/ 17 h 426"/>
                    <a:gd name="T2" fmla="*/ 8 w 216"/>
                    <a:gd name="T3" fmla="*/ 0 h 426"/>
                    <a:gd name="T4" fmla="*/ 0 60000 65536"/>
                    <a:gd name="T5" fmla="*/ 0 60000 65536"/>
                  </a:gdLst>
                  <a:ahLst/>
                  <a:cxnLst>
                    <a:cxn ang="T4">
                      <a:pos x="T0" y="T1"/>
                    </a:cxn>
                    <a:cxn ang="T5">
                      <a:pos x="T2" y="T3"/>
                    </a:cxn>
                  </a:cxnLst>
                  <a:rect l="0" t="0" r="r" b="b"/>
                  <a:pathLst>
                    <a:path w="216" h="426">
                      <a:moveTo>
                        <a:pt x="68" y="426"/>
                      </a:moveTo>
                      <a:cubicBezTo>
                        <a:pt x="0" y="311"/>
                        <a:pt x="104" y="69"/>
                        <a:pt x="216"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41" name="Freeform 1032">
                  <a:extLst>
                    <a:ext uri="{FF2B5EF4-FFF2-40B4-BE49-F238E27FC236}">
                      <a16:creationId xmlns:a16="http://schemas.microsoft.com/office/drawing/2014/main" id="{6BBD52F2-D050-EF5B-786C-9A45AEAA84FB}"/>
                    </a:ext>
                  </a:extLst>
                </p:cNvPr>
                <p:cNvSpPr>
                  <a:spLocks/>
                </p:cNvSpPr>
                <p:nvPr/>
              </p:nvSpPr>
              <p:spPr bwMode="auto">
                <a:xfrm>
                  <a:off x="1912" y="1309"/>
                  <a:ext cx="177" cy="150"/>
                </a:xfrm>
                <a:custGeom>
                  <a:avLst/>
                  <a:gdLst>
                    <a:gd name="T0" fmla="*/ 13 w 525"/>
                    <a:gd name="T1" fmla="*/ 1 h 445"/>
                    <a:gd name="T2" fmla="*/ 1 w 525"/>
                    <a:gd name="T3" fmla="*/ 7 h 445"/>
                    <a:gd name="T4" fmla="*/ 8 w 525"/>
                    <a:gd name="T5" fmla="*/ 17 h 445"/>
                    <a:gd name="T6" fmla="*/ 13 w 525"/>
                    <a:gd name="T7" fmla="*/ 13 h 445"/>
                    <a:gd name="T8" fmla="*/ 18 w 525"/>
                    <a:gd name="T9" fmla="*/ 7 h 445"/>
                    <a:gd name="T10" fmla="*/ 13 w 525"/>
                    <a:gd name="T11" fmla="*/ 1 h 445"/>
                    <a:gd name="T12" fmla="*/ 13 w 525"/>
                    <a:gd name="T13" fmla="*/ 1 h 4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 h="445">
                      <a:moveTo>
                        <a:pt x="332" y="33"/>
                      </a:moveTo>
                      <a:cubicBezTo>
                        <a:pt x="253" y="53"/>
                        <a:pt x="82" y="100"/>
                        <a:pt x="40" y="178"/>
                      </a:cubicBezTo>
                      <a:cubicBezTo>
                        <a:pt x="0" y="253"/>
                        <a:pt x="113" y="445"/>
                        <a:pt x="202" y="442"/>
                      </a:cubicBezTo>
                      <a:cubicBezTo>
                        <a:pt x="250" y="441"/>
                        <a:pt x="321" y="366"/>
                        <a:pt x="354" y="335"/>
                      </a:cubicBezTo>
                      <a:cubicBezTo>
                        <a:pt x="398" y="293"/>
                        <a:pt x="433" y="250"/>
                        <a:pt x="463" y="196"/>
                      </a:cubicBezTo>
                      <a:cubicBezTo>
                        <a:pt x="525" y="81"/>
                        <a:pt x="467" y="0"/>
                        <a:pt x="332" y="33"/>
                      </a:cubicBezTo>
                      <a:cubicBezTo>
                        <a:pt x="321" y="36"/>
                        <a:pt x="343" y="28"/>
                        <a:pt x="332" y="3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42" name="Freeform 1033">
                  <a:extLst>
                    <a:ext uri="{FF2B5EF4-FFF2-40B4-BE49-F238E27FC236}">
                      <a16:creationId xmlns:a16="http://schemas.microsoft.com/office/drawing/2014/main" id="{63BEF829-3D3D-1B8F-38CD-EBCBEB369018}"/>
                    </a:ext>
                  </a:extLst>
                </p:cNvPr>
                <p:cNvSpPr>
                  <a:spLocks/>
                </p:cNvSpPr>
                <p:nvPr/>
              </p:nvSpPr>
              <p:spPr bwMode="auto">
                <a:xfrm>
                  <a:off x="1906" y="1369"/>
                  <a:ext cx="162" cy="40"/>
                </a:xfrm>
                <a:custGeom>
                  <a:avLst/>
                  <a:gdLst>
                    <a:gd name="T0" fmla="*/ 2 w 479"/>
                    <a:gd name="T1" fmla="*/ 0 h 119"/>
                    <a:gd name="T2" fmla="*/ 10 w 479"/>
                    <a:gd name="T3" fmla="*/ 4 h 119"/>
                    <a:gd name="T4" fmla="*/ 19 w 479"/>
                    <a:gd name="T5" fmla="*/ 1 h 119"/>
                    <a:gd name="T6" fmla="*/ 0 60000 65536"/>
                    <a:gd name="T7" fmla="*/ 0 60000 65536"/>
                    <a:gd name="T8" fmla="*/ 0 60000 65536"/>
                  </a:gdLst>
                  <a:ahLst/>
                  <a:cxnLst>
                    <a:cxn ang="T6">
                      <a:pos x="T0" y="T1"/>
                    </a:cxn>
                    <a:cxn ang="T7">
                      <a:pos x="T2" y="T3"/>
                    </a:cxn>
                    <a:cxn ang="T8">
                      <a:pos x="T4" y="T5"/>
                    </a:cxn>
                  </a:cxnLst>
                  <a:rect l="0" t="0" r="r" b="b"/>
                  <a:pathLst>
                    <a:path w="479" h="119">
                      <a:moveTo>
                        <a:pt x="56" y="0"/>
                      </a:moveTo>
                      <a:cubicBezTo>
                        <a:pt x="0" y="108"/>
                        <a:pt x="189" y="119"/>
                        <a:pt x="256" y="106"/>
                      </a:cubicBezTo>
                      <a:cubicBezTo>
                        <a:pt x="339" y="90"/>
                        <a:pt x="412" y="68"/>
                        <a:pt x="479" y="1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43" name="Freeform 1034">
                  <a:extLst>
                    <a:ext uri="{FF2B5EF4-FFF2-40B4-BE49-F238E27FC236}">
                      <a16:creationId xmlns:a16="http://schemas.microsoft.com/office/drawing/2014/main" id="{E8D2125D-0326-F023-D824-7BBB69D7891F}"/>
                    </a:ext>
                  </a:extLst>
                </p:cNvPr>
                <p:cNvSpPr>
                  <a:spLocks/>
                </p:cNvSpPr>
                <p:nvPr/>
              </p:nvSpPr>
              <p:spPr bwMode="auto">
                <a:xfrm>
                  <a:off x="1305" y="1241"/>
                  <a:ext cx="850" cy="946"/>
                </a:xfrm>
                <a:custGeom>
                  <a:avLst/>
                  <a:gdLst>
                    <a:gd name="T0" fmla="*/ 4 w 2513"/>
                    <a:gd name="T1" fmla="*/ 108 h 2795"/>
                    <a:gd name="T2" fmla="*/ 5 w 2513"/>
                    <a:gd name="T3" fmla="*/ 100 h 2795"/>
                    <a:gd name="T4" fmla="*/ 8 w 2513"/>
                    <a:gd name="T5" fmla="*/ 91 h 2795"/>
                    <a:gd name="T6" fmla="*/ 9 w 2513"/>
                    <a:gd name="T7" fmla="*/ 82 h 2795"/>
                    <a:gd name="T8" fmla="*/ 16 w 2513"/>
                    <a:gd name="T9" fmla="*/ 76 h 2795"/>
                    <a:gd name="T10" fmla="*/ 27 w 2513"/>
                    <a:gd name="T11" fmla="*/ 71 h 2795"/>
                    <a:gd name="T12" fmla="*/ 38 w 2513"/>
                    <a:gd name="T13" fmla="*/ 67 h 2795"/>
                    <a:gd name="T14" fmla="*/ 44 w 2513"/>
                    <a:gd name="T15" fmla="*/ 68 h 2795"/>
                    <a:gd name="T16" fmla="*/ 48 w 2513"/>
                    <a:gd name="T17" fmla="*/ 72 h 2795"/>
                    <a:gd name="T18" fmla="*/ 55 w 2513"/>
                    <a:gd name="T19" fmla="*/ 79 h 2795"/>
                    <a:gd name="T20" fmla="*/ 51 w 2513"/>
                    <a:gd name="T21" fmla="*/ 69 h 2795"/>
                    <a:gd name="T22" fmla="*/ 54 w 2513"/>
                    <a:gd name="T23" fmla="*/ 61 h 2795"/>
                    <a:gd name="T24" fmla="*/ 65 w 2513"/>
                    <a:gd name="T25" fmla="*/ 57 h 2795"/>
                    <a:gd name="T26" fmla="*/ 71 w 2513"/>
                    <a:gd name="T27" fmla="*/ 58 h 2795"/>
                    <a:gd name="T28" fmla="*/ 76 w 2513"/>
                    <a:gd name="T29" fmla="*/ 61 h 2795"/>
                    <a:gd name="T30" fmla="*/ 68 w 2513"/>
                    <a:gd name="T31" fmla="*/ 55 h 2795"/>
                    <a:gd name="T32" fmla="*/ 65 w 2513"/>
                    <a:gd name="T33" fmla="*/ 55 h 2795"/>
                    <a:gd name="T34" fmla="*/ 64 w 2513"/>
                    <a:gd name="T35" fmla="*/ 53 h 2795"/>
                    <a:gd name="T36" fmla="*/ 61 w 2513"/>
                    <a:gd name="T37" fmla="*/ 51 h 2795"/>
                    <a:gd name="T38" fmla="*/ 62 w 2513"/>
                    <a:gd name="T39" fmla="*/ 49 h 2795"/>
                    <a:gd name="T40" fmla="*/ 65 w 2513"/>
                    <a:gd name="T41" fmla="*/ 47 h 2795"/>
                    <a:gd name="T42" fmla="*/ 74 w 2513"/>
                    <a:gd name="T43" fmla="*/ 50 h 2795"/>
                    <a:gd name="T44" fmla="*/ 76 w 2513"/>
                    <a:gd name="T45" fmla="*/ 48 h 2795"/>
                    <a:gd name="T46" fmla="*/ 74 w 2513"/>
                    <a:gd name="T47" fmla="*/ 44 h 2795"/>
                    <a:gd name="T48" fmla="*/ 72 w 2513"/>
                    <a:gd name="T49" fmla="*/ 38 h 2795"/>
                    <a:gd name="T50" fmla="*/ 77 w 2513"/>
                    <a:gd name="T51" fmla="*/ 30 h 2795"/>
                    <a:gd name="T52" fmla="*/ 87 w 2513"/>
                    <a:gd name="T53" fmla="*/ 24 h 2795"/>
                    <a:gd name="T54" fmla="*/ 97 w 2513"/>
                    <a:gd name="T55" fmla="*/ 3 h 2795"/>
                    <a:gd name="T56" fmla="*/ 97 w 2513"/>
                    <a:gd name="T57" fmla="*/ 0 h 27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513" h="2795">
                      <a:moveTo>
                        <a:pt x="102" y="2795"/>
                      </a:moveTo>
                      <a:cubicBezTo>
                        <a:pt x="0" y="2784"/>
                        <a:pt x="104" y="2618"/>
                        <a:pt x="129" y="2581"/>
                      </a:cubicBezTo>
                      <a:cubicBezTo>
                        <a:pt x="186" y="2494"/>
                        <a:pt x="198" y="2463"/>
                        <a:pt x="198" y="2359"/>
                      </a:cubicBezTo>
                      <a:cubicBezTo>
                        <a:pt x="198" y="2283"/>
                        <a:pt x="195" y="2179"/>
                        <a:pt x="233" y="2113"/>
                      </a:cubicBezTo>
                      <a:cubicBezTo>
                        <a:pt x="269" y="2052"/>
                        <a:pt x="349" y="1988"/>
                        <a:pt x="412" y="1955"/>
                      </a:cubicBezTo>
                      <a:cubicBezTo>
                        <a:pt x="502" y="1909"/>
                        <a:pt x="602" y="1885"/>
                        <a:pt x="696" y="1840"/>
                      </a:cubicBezTo>
                      <a:cubicBezTo>
                        <a:pt x="783" y="1798"/>
                        <a:pt x="881" y="1729"/>
                        <a:pt x="980" y="1734"/>
                      </a:cubicBezTo>
                      <a:cubicBezTo>
                        <a:pt x="1027" y="1736"/>
                        <a:pt x="1082" y="1754"/>
                        <a:pt x="1126" y="1766"/>
                      </a:cubicBezTo>
                      <a:cubicBezTo>
                        <a:pt x="1191" y="1783"/>
                        <a:pt x="1194" y="1809"/>
                        <a:pt x="1235" y="1859"/>
                      </a:cubicBezTo>
                      <a:cubicBezTo>
                        <a:pt x="1260" y="1890"/>
                        <a:pt x="1403" y="2097"/>
                        <a:pt x="1434" y="2030"/>
                      </a:cubicBezTo>
                      <a:cubicBezTo>
                        <a:pt x="1459" y="1974"/>
                        <a:pt x="1342" y="1841"/>
                        <a:pt x="1322" y="1791"/>
                      </a:cubicBezTo>
                      <a:cubicBezTo>
                        <a:pt x="1278" y="1684"/>
                        <a:pt x="1298" y="1626"/>
                        <a:pt x="1396" y="1562"/>
                      </a:cubicBezTo>
                      <a:cubicBezTo>
                        <a:pt x="1483" y="1505"/>
                        <a:pt x="1573" y="1475"/>
                        <a:pt x="1675" y="1475"/>
                      </a:cubicBezTo>
                      <a:cubicBezTo>
                        <a:pt x="1734" y="1476"/>
                        <a:pt x="1779" y="1479"/>
                        <a:pt x="1832" y="1502"/>
                      </a:cubicBezTo>
                      <a:cubicBezTo>
                        <a:pt x="1873" y="1520"/>
                        <a:pt x="1918" y="1582"/>
                        <a:pt x="1965" y="1569"/>
                      </a:cubicBezTo>
                      <a:cubicBezTo>
                        <a:pt x="1991" y="1460"/>
                        <a:pt x="1830" y="1424"/>
                        <a:pt x="1757" y="1418"/>
                      </a:cubicBezTo>
                      <a:cubicBezTo>
                        <a:pt x="1733" y="1416"/>
                        <a:pt x="1702" y="1424"/>
                        <a:pt x="1682" y="1412"/>
                      </a:cubicBezTo>
                      <a:cubicBezTo>
                        <a:pt x="1654" y="1396"/>
                        <a:pt x="1665" y="1378"/>
                        <a:pt x="1649" y="1363"/>
                      </a:cubicBezTo>
                      <a:cubicBezTo>
                        <a:pt x="1628" y="1344"/>
                        <a:pt x="1602" y="1336"/>
                        <a:pt x="1577" y="1328"/>
                      </a:cubicBezTo>
                      <a:cubicBezTo>
                        <a:pt x="1561" y="1323"/>
                        <a:pt x="1512" y="1282"/>
                        <a:pt x="1587" y="1256"/>
                      </a:cubicBezTo>
                      <a:cubicBezTo>
                        <a:pt x="1621" y="1238"/>
                        <a:pt x="1661" y="1226"/>
                        <a:pt x="1688" y="1222"/>
                      </a:cubicBezTo>
                      <a:cubicBezTo>
                        <a:pt x="1773" y="1210"/>
                        <a:pt x="1828" y="1268"/>
                        <a:pt x="1904" y="1284"/>
                      </a:cubicBezTo>
                      <a:cubicBezTo>
                        <a:pt x="1955" y="1295"/>
                        <a:pt x="1959" y="1301"/>
                        <a:pt x="1966" y="1241"/>
                      </a:cubicBezTo>
                      <a:cubicBezTo>
                        <a:pt x="1971" y="1194"/>
                        <a:pt x="1958" y="1174"/>
                        <a:pt x="1926" y="1142"/>
                      </a:cubicBezTo>
                      <a:cubicBezTo>
                        <a:pt x="1867" y="1083"/>
                        <a:pt x="1832" y="1077"/>
                        <a:pt x="1865" y="989"/>
                      </a:cubicBezTo>
                      <a:cubicBezTo>
                        <a:pt x="1890" y="920"/>
                        <a:pt x="1911" y="810"/>
                        <a:pt x="1985" y="775"/>
                      </a:cubicBezTo>
                      <a:cubicBezTo>
                        <a:pt x="2092" y="724"/>
                        <a:pt x="2165" y="733"/>
                        <a:pt x="2243" y="624"/>
                      </a:cubicBezTo>
                      <a:cubicBezTo>
                        <a:pt x="2377" y="439"/>
                        <a:pt x="2513" y="311"/>
                        <a:pt x="2509" y="73"/>
                      </a:cubicBezTo>
                      <a:cubicBezTo>
                        <a:pt x="2507" y="32"/>
                        <a:pt x="2501" y="0"/>
                        <a:pt x="2501"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44" name="Freeform 1035">
                  <a:extLst>
                    <a:ext uri="{FF2B5EF4-FFF2-40B4-BE49-F238E27FC236}">
                      <a16:creationId xmlns:a16="http://schemas.microsoft.com/office/drawing/2014/main" id="{DEE844C7-FE23-E271-9DB0-5BCFD2B879B1}"/>
                    </a:ext>
                  </a:extLst>
                </p:cNvPr>
                <p:cNvSpPr>
                  <a:spLocks/>
                </p:cNvSpPr>
                <p:nvPr/>
              </p:nvSpPr>
              <p:spPr bwMode="auto">
                <a:xfrm>
                  <a:off x="1514" y="1872"/>
                  <a:ext cx="251" cy="279"/>
                </a:xfrm>
                <a:custGeom>
                  <a:avLst/>
                  <a:gdLst>
                    <a:gd name="T0" fmla="*/ 5 w 742"/>
                    <a:gd name="T1" fmla="*/ 1 h 825"/>
                    <a:gd name="T2" fmla="*/ 1 w 742"/>
                    <a:gd name="T3" fmla="*/ 9 h 825"/>
                    <a:gd name="T4" fmla="*/ 3 w 742"/>
                    <a:gd name="T5" fmla="*/ 22 h 825"/>
                    <a:gd name="T6" fmla="*/ 9 w 742"/>
                    <a:gd name="T7" fmla="*/ 30 h 825"/>
                    <a:gd name="T8" fmla="*/ 21 w 742"/>
                    <a:gd name="T9" fmla="*/ 27 h 825"/>
                    <a:gd name="T10" fmla="*/ 28 w 742"/>
                    <a:gd name="T11" fmla="*/ 18 h 825"/>
                    <a:gd name="T12" fmla="*/ 24 w 742"/>
                    <a:gd name="T13" fmla="*/ 10 h 825"/>
                    <a:gd name="T14" fmla="*/ 17 w 742"/>
                    <a:gd name="T15" fmla="*/ 3 h 825"/>
                    <a:gd name="T16" fmla="*/ 5 w 742"/>
                    <a:gd name="T17" fmla="*/ 1 h 8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825">
                      <a:moveTo>
                        <a:pt x="139" y="21"/>
                      </a:moveTo>
                      <a:cubicBezTo>
                        <a:pt x="7" y="10"/>
                        <a:pt x="0" y="155"/>
                        <a:pt x="32" y="248"/>
                      </a:cubicBezTo>
                      <a:cubicBezTo>
                        <a:pt x="66" y="348"/>
                        <a:pt x="64" y="456"/>
                        <a:pt x="88" y="558"/>
                      </a:cubicBezTo>
                      <a:cubicBezTo>
                        <a:pt x="102" y="615"/>
                        <a:pt x="193" y="748"/>
                        <a:pt x="248" y="777"/>
                      </a:cubicBezTo>
                      <a:cubicBezTo>
                        <a:pt x="337" y="825"/>
                        <a:pt x="481" y="753"/>
                        <a:pt x="544" y="690"/>
                      </a:cubicBezTo>
                      <a:cubicBezTo>
                        <a:pt x="601" y="633"/>
                        <a:pt x="695" y="550"/>
                        <a:pt x="714" y="476"/>
                      </a:cubicBezTo>
                      <a:cubicBezTo>
                        <a:pt x="742" y="370"/>
                        <a:pt x="688" y="323"/>
                        <a:pt x="613" y="267"/>
                      </a:cubicBezTo>
                      <a:cubicBezTo>
                        <a:pt x="540" y="213"/>
                        <a:pt x="517" y="112"/>
                        <a:pt x="444" y="70"/>
                      </a:cubicBezTo>
                      <a:cubicBezTo>
                        <a:pt x="381" y="33"/>
                        <a:pt x="212" y="0"/>
                        <a:pt x="139" y="2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45" name="Freeform 1036">
                  <a:extLst>
                    <a:ext uri="{FF2B5EF4-FFF2-40B4-BE49-F238E27FC236}">
                      <a16:creationId xmlns:a16="http://schemas.microsoft.com/office/drawing/2014/main" id="{29444B45-5AB7-116A-894D-79504CBA85C9}"/>
                    </a:ext>
                  </a:extLst>
                </p:cNvPr>
                <p:cNvSpPr>
                  <a:spLocks/>
                </p:cNvSpPr>
                <p:nvPr/>
              </p:nvSpPr>
              <p:spPr bwMode="auto">
                <a:xfrm>
                  <a:off x="1520" y="1879"/>
                  <a:ext cx="225" cy="250"/>
                </a:xfrm>
                <a:custGeom>
                  <a:avLst/>
                  <a:gdLst>
                    <a:gd name="T0" fmla="*/ 20 w 667"/>
                    <a:gd name="T1" fmla="*/ 14 h 740"/>
                    <a:gd name="T2" fmla="*/ 20 w 667"/>
                    <a:gd name="T3" fmla="*/ 6 h 740"/>
                    <a:gd name="T4" fmla="*/ 19 w 667"/>
                    <a:gd name="T5" fmla="*/ 4 h 740"/>
                    <a:gd name="T6" fmla="*/ 13 w 667"/>
                    <a:gd name="T7" fmla="*/ 7 h 740"/>
                    <a:gd name="T8" fmla="*/ 12 w 667"/>
                    <a:gd name="T9" fmla="*/ 0 h 740"/>
                    <a:gd name="T10" fmla="*/ 9 w 667"/>
                    <a:gd name="T11" fmla="*/ 0 h 740"/>
                    <a:gd name="T12" fmla="*/ 8 w 667"/>
                    <a:gd name="T13" fmla="*/ 2 h 740"/>
                    <a:gd name="T14" fmla="*/ 4 w 667"/>
                    <a:gd name="T15" fmla="*/ 0 h 740"/>
                    <a:gd name="T16" fmla="*/ 0 w 667"/>
                    <a:gd name="T17" fmla="*/ 5 h 740"/>
                    <a:gd name="T18" fmla="*/ 1 w 667"/>
                    <a:gd name="T19" fmla="*/ 9 h 740"/>
                    <a:gd name="T20" fmla="*/ 1 w 667"/>
                    <a:gd name="T21" fmla="*/ 9 h 740"/>
                    <a:gd name="T22" fmla="*/ 1 w 667"/>
                    <a:gd name="T23" fmla="*/ 9 h 740"/>
                    <a:gd name="T24" fmla="*/ 6 w 667"/>
                    <a:gd name="T25" fmla="*/ 8 h 740"/>
                    <a:gd name="T26" fmla="*/ 13 w 667"/>
                    <a:gd name="T27" fmla="*/ 22 h 740"/>
                    <a:gd name="T28" fmla="*/ 6 w 667"/>
                    <a:gd name="T29" fmla="*/ 26 h 740"/>
                    <a:gd name="T30" fmla="*/ 8 w 667"/>
                    <a:gd name="T31" fmla="*/ 28 h 740"/>
                    <a:gd name="T32" fmla="*/ 15 w 667"/>
                    <a:gd name="T33" fmla="*/ 27 h 740"/>
                    <a:gd name="T34" fmla="*/ 18 w 667"/>
                    <a:gd name="T35" fmla="*/ 28 h 740"/>
                    <a:gd name="T36" fmla="*/ 20 w 667"/>
                    <a:gd name="T37" fmla="*/ 26 h 740"/>
                    <a:gd name="T38" fmla="*/ 26 w 667"/>
                    <a:gd name="T39" fmla="*/ 20 h 740"/>
                    <a:gd name="T40" fmla="*/ 24 w 667"/>
                    <a:gd name="T41" fmla="*/ 16 h 740"/>
                    <a:gd name="T42" fmla="*/ 20 w 667"/>
                    <a:gd name="T43" fmla="*/ 14 h 7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7" h="740">
                      <a:moveTo>
                        <a:pt x="523" y="347"/>
                      </a:moveTo>
                      <a:cubicBezTo>
                        <a:pt x="495" y="315"/>
                        <a:pt x="516" y="225"/>
                        <a:pt x="521" y="158"/>
                      </a:cubicBezTo>
                      <a:cubicBezTo>
                        <a:pt x="508" y="138"/>
                        <a:pt x="496" y="119"/>
                        <a:pt x="482" y="101"/>
                      </a:cubicBezTo>
                      <a:cubicBezTo>
                        <a:pt x="461" y="156"/>
                        <a:pt x="421" y="231"/>
                        <a:pt x="357" y="190"/>
                      </a:cubicBezTo>
                      <a:cubicBezTo>
                        <a:pt x="297" y="151"/>
                        <a:pt x="319" y="68"/>
                        <a:pt x="310" y="11"/>
                      </a:cubicBezTo>
                      <a:cubicBezTo>
                        <a:pt x="290" y="7"/>
                        <a:pt x="268" y="3"/>
                        <a:pt x="247" y="0"/>
                      </a:cubicBezTo>
                      <a:cubicBezTo>
                        <a:pt x="233" y="20"/>
                        <a:pt x="218" y="44"/>
                        <a:pt x="205" y="58"/>
                      </a:cubicBezTo>
                      <a:cubicBezTo>
                        <a:pt x="147" y="125"/>
                        <a:pt x="85" y="77"/>
                        <a:pt x="117" y="2"/>
                      </a:cubicBezTo>
                      <a:cubicBezTo>
                        <a:pt x="0" y="131"/>
                        <a:pt x="0" y="131"/>
                        <a:pt x="0" y="131"/>
                      </a:cubicBezTo>
                      <a:cubicBezTo>
                        <a:pt x="0" y="164"/>
                        <a:pt x="6" y="199"/>
                        <a:pt x="16" y="229"/>
                      </a:cubicBezTo>
                      <a:cubicBezTo>
                        <a:pt x="17" y="233"/>
                        <a:pt x="18" y="237"/>
                        <a:pt x="19" y="241"/>
                      </a:cubicBezTo>
                      <a:cubicBezTo>
                        <a:pt x="20" y="241"/>
                        <a:pt x="20" y="240"/>
                        <a:pt x="21" y="240"/>
                      </a:cubicBezTo>
                      <a:cubicBezTo>
                        <a:pt x="77" y="210"/>
                        <a:pt x="93" y="215"/>
                        <a:pt x="155" y="221"/>
                      </a:cubicBezTo>
                      <a:cubicBezTo>
                        <a:pt x="330" y="241"/>
                        <a:pt x="527" y="417"/>
                        <a:pt x="352" y="578"/>
                      </a:cubicBezTo>
                      <a:cubicBezTo>
                        <a:pt x="318" y="609"/>
                        <a:pt x="206" y="639"/>
                        <a:pt x="150" y="676"/>
                      </a:cubicBezTo>
                      <a:cubicBezTo>
                        <a:pt x="169" y="701"/>
                        <a:pt x="189" y="724"/>
                        <a:pt x="207" y="740"/>
                      </a:cubicBezTo>
                      <a:cubicBezTo>
                        <a:pt x="272" y="728"/>
                        <a:pt x="352" y="700"/>
                        <a:pt x="382" y="703"/>
                      </a:cubicBezTo>
                      <a:cubicBezTo>
                        <a:pt x="412" y="706"/>
                        <a:pt x="439" y="710"/>
                        <a:pt x="460" y="723"/>
                      </a:cubicBezTo>
                      <a:cubicBezTo>
                        <a:pt x="487" y="707"/>
                        <a:pt x="510" y="689"/>
                        <a:pt x="528" y="671"/>
                      </a:cubicBezTo>
                      <a:cubicBezTo>
                        <a:pt x="569" y="630"/>
                        <a:pt x="630" y="575"/>
                        <a:pt x="667" y="520"/>
                      </a:cubicBezTo>
                      <a:cubicBezTo>
                        <a:pt x="664" y="477"/>
                        <a:pt x="655" y="436"/>
                        <a:pt x="624" y="404"/>
                      </a:cubicBezTo>
                      <a:cubicBezTo>
                        <a:pt x="593" y="373"/>
                        <a:pt x="551" y="380"/>
                        <a:pt x="523" y="347"/>
                      </a:cubicBez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46" name="Freeform 1037">
                  <a:extLst>
                    <a:ext uri="{FF2B5EF4-FFF2-40B4-BE49-F238E27FC236}">
                      <a16:creationId xmlns:a16="http://schemas.microsoft.com/office/drawing/2014/main" id="{59A50A9F-99DA-484B-0AA1-0CFC95C6551A}"/>
                    </a:ext>
                  </a:extLst>
                </p:cNvPr>
                <p:cNvSpPr>
                  <a:spLocks/>
                </p:cNvSpPr>
                <p:nvPr/>
              </p:nvSpPr>
              <p:spPr bwMode="auto">
                <a:xfrm>
                  <a:off x="1536" y="1952"/>
                  <a:ext cx="125" cy="119"/>
                </a:xfrm>
                <a:custGeom>
                  <a:avLst/>
                  <a:gdLst>
                    <a:gd name="T0" fmla="*/ 7 w 371"/>
                    <a:gd name="T1" fmla="*/ 8 h 353"/>
                    <a:gd name="T2" fmla="*/ 11 w 371"/>
                    <a:gd name="T3" fmla="*/ 12 h 353"/>
                    <a:gd name="T4" fmla="*/ 12 w 371"/>
                    <a:gd name="T5" fmla="*/ 13 h 353"/>
                    <a:gd name="T6" fmla="*/ 14 w 371"/>
                    <a:gd name="T7" fmla="*/ 10 h 353"/>
                    <a:gd name="T8" fmla="*/ 11 w 371"/>
                    <a:gd name="T9" fmla="*/ 6 h 353"/>
                    <a:gd name="T10" fmla="*/ 11 w 371"/>
                    <a:gd name="T11" fmla="*/ 3 h 353"/>
                    <a:gd name="T12" fmla="*/ 4 w 371"/>
                    <a:gd name="T13" fmla="*/ 0 h 353"/>
                    <a:gd name="T14" fmla="*/ 2 w 371"/>
                    <a:gd name="T15" fmla="*/ 0 h 353"/>
                    <a:gd name="T16" fmla="*/ 4 w 371"/>
                    <a:gd name="T17" fmla="*/ 2 h 353"/>
                    <a:gd name="T18" fmla="*/ 2 w 371"/>
                    <a:gd name="T19" fmla="*/ 5 h 353"/>
                    <a:gd name="T20" fmla="*/ 0 w 371"/>
                    <a:gd name="T21" fmla="*/ 6 h 353"/>
                    <a:gd name="T22" fmla="*/ 0 w 371"/>
                    <a:gd name="T23" fmla="*/ 9 h 353"/>
                    <a:gd name="T24" fmla="*/ 2 w 371"/>
                    <a:gd name="T25" fmla="*/ 8 h 353"/>
                    <a:gd name="T26" fmla="*/ 7 w 371"/>
                    <a:gd name="T27" fmla="*/ 8 h 3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1" h="353">
                      <a:moveTo>
                        <a:pt x="196" y="214"/>
                      </a:moveTo>
                      <a:cubicBezTo>
                        <a:pt x="237" y="241"/>
                        <a:pt x="276" y="286"/>
                        <a:pt x="302" y="329"/>
                      </a:cubicBezTo>
                      <a:cubicBezTo>
                        <a:pt x="307" y="337"/>
                        <a:pt x="311" y="345"/>
                        <a:pt x="314" y="353"/>
                      </a:cubicBezTo>
                      <a:cubicBezTo>
                        <a:pt x="347" y="320"/>
                        <a:pt x="365" y="286"/>
                        <a:pt x="371" y="253"/>
                      </a:cubicBezTo>
                      <a:cubicBezTo>
                        <a:pt x="341" y="223"/>
                        <a:pt x="302" y="194"/>
                        <a:pt x="283" y="166"/>
                      </a:cubicBezTo>
                      <a:cubicBezTo>
                        <a:pt x="252" y="120"/>
                        <a:pt x="276" y="104"/>
                        <a:pt x="289" y="81"/>
                      </a:cubicBezTo>
                      <a:cubicBezTo>
                        <a:pt x="238" y="40"/>
                        <a:pt x="172" y="12"/>
                        <a:pt x="108" y="5"/>
                      </a:cubicBezTo>
                      <a:cubicBezTo>
                        <a:pt x="82" y="2"/>
                        <a:pt x="64" y="0"/>
                        <a:pt x="47" y="0"/>
                      </a:cubicBezTo>
                      <a:cubicBezTo>
                        <a:pt x="67" y="17"/>
                        <a:pt x="89" y="41"/>
                        <a:pt x="97" y="62"/>
                      </a:cubicBezTo>
                      <a:cubicBezTo>
                        <a:pt x="113" y="110"/>
                        <a:pt x="97" y="112"/>
                        <a:pt x="51" y="138"/>
                      </a:cubicBezTo>
                      <a:cubicBezTo>
                        <a:pt x="32" y="148"/>
                        <a:pt x="15" y="156"/>
                        <a:pt x="0" y="163"/>
                      </a:cubicBezTo>
                      <a:cubicBezTo>
                        <a:pt x="4" y="190"/>
                        <a:pt x="7" y="217"/>
                        <a:pt x="11" y="244"/>
                      </a:cubicBezTo>
                      <a:cubicBezTo>
                        <a:pt x="29" y="229"/>
                        <a:pt x="46" y="212"/>
                        <a:pt x="63" y="203"/>
                      </a:cubicBezTo>
                      <a:cubicBezTo>
                        <a:pt x="115" y="173"/>
                        <a:pt x="145" y="179"/>
                        <a:pt x="196" y="214"/>
                      </a:cubicBez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47" name="Freeform 1038">
                  <a:extLst>
                    <a:ext uri="{FF2B5EF4-FFF2-40B4-BE49-F238E27FC236}">
                      <a16:creationId xmlns:a16="http://schemas.microsoft.com/office/drawing/2014/main" id="{07557188-6B92-0107-36F3-878C784FE8E8}"/>
                    </a:ext>
                  </a:extLst>
                </p:cNvPr>
                <p:cNvSpPr>
                  <a:spLocks/>
                </p:cNvSpPr>
                <p:nvPr/>
              </p:nvSpPr>
              <p:spPr bwMode="auto">
                <a:xfrm>
                  <a:off x="1267" y="2142"/>
                  <a:ext cx="245" cy="301"/>
                </a:xfrm>
                <a:custGeom>
                  <a:avLst/>
                  <a:gdLst>
                    <a:gd name="T0" fmla="*/ 28 w 726"/>
                    <a:gd name="T1" fmla="*/ 9 h 891"/>
                    <a:gd name="T2" fmla="*/ 7 w 726"/>
                    <a:gd name="T3" fmla="*/ 7 h 891"/>
                    <a:gd name="T4" fmla="*/ 1 w 726"/>
                    <a:gd name="T5" fmla="*/ 16 h 891"/>
                    <a:gd name="T6" fmla="*/ 6 w 726"/>
                    <a:gd name="T7" fmla="*/ 27 h 891"/>
                    <a:gd name="T8" fmla="*/ 12 w 726"/>
                    <a:gd name="T9" fmla="*/ 33 h 891"/>
                    <a:gd name="T10" fmla="*/ 20 w 726"/>
                    <a:gd name="T11" fmla="*/ 34 h 8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891">
                      <a:moveTo>
                        <a:pt x="726" y="234"/>
                      </a:moveTo>
                      <a:cubicBezTo>
                        <a:pt x="593" y="0"/>
                        <a:pt x="370" y="108"/>
                        <a:pt x="176" y="189"/>
                      </a:cubicBezTo>
                      <a:cubicBezTo>
                        <a:pt x="64" y="235"/>
                        <a:pt x="0" y="273"/>
                        <a:pt x="18" y="411"/>
                      </a:cubicBezTo>
                      <a:cubicBezTo>
                        <a:pt x="33" y="520"/>
                        <a:pt x="102" y="619"/>
                        <a:pt x="151" y="714"/>
                      </a:cubicBezTo>
                      <a:cubicBezTo>
                        <a:pt x="193" y="796"/>
                        <a:pt x="232" y="822"/>
                        <a:pt x="315" y="849"/>
                      </a:cubicBezTo>
                      <a:cubicBezTo>
                        <a:pt x="377" y="868"/>
                        <a:pt x="471" y="891"/>
                        <a:pt x="524" y="89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48" name="Freeform 1039">
                  <a:extLst>
                    <a:ext uri="{FF2B5EF4-FFF2-40B4-BE49-F238E27FC236}">
                      <a16:creationId xmlns:a16="http://schemas.microsoft.com/office/drawing/2014/main" id="{B18F78DC-FB63-55CC-5851-393B091F9704}"/>
                    </a:ext>
                  </a:extLst>
                </p:cNvPr>
                <p:cNvSpPr>
                  <a:spLocks/>
                </p:cNvSpPr>
                <p:nvPr/>
              </p:nvSpPr>
              <p:spPr bwMode="auto">
                <a:xfrm>
                  <a:off x="1474" y="2357"/>
                  <a:ext cx="395" cy="104"/>
                </a:xfrm>
                <a:custGeom>
                  <a:avLst/>
                  <a:gdLst>
                    <a:gd name="T0" fmla="*/ 0 w 1167"/>
                    <a:gd name="T1" fmla="*/ 10 h 308"/>
                    <a:gd name="T2" fmla="*/ 10 w 1167"/>
                    <a:gd name="T3" fmla="*/ 1 h 308"/>
                    <a:gd name="T4" fmla="*/ 17 w 1167"/>
                    <a:gd name="T5" fmla="*/ 2 h 308"/>
                    <a:gd name="T6" fmla="*/ 15 w 1167"/>
                    <a:gd name="T7" fmla="*/ 8 h 308"/>
                    <a:gd name="T8" fmla="*/ 21 w 1167"/>
                    <a:gd name="T9" fmla="*/ 9 h 308"/>
                    <a:gd name="T10" fmla="*/ 29 w 1167"/>
                    <a:gd name="T11" fmla="*/ 11 h 308"/>
                    <a:gd name="T12" fmla="*/ 37 w 1167"/>
                    <a:gd name="T13" fmla="*/ 11 h 308"/>
                    <a:gd name="T14" fmla="*/ 45 w 1167"/>
                    <a:gd name="T15" fmla="*/ 11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7" h="308">
                      <a:moveTo>
                        <a:pt x="11" y="269"/>
                      </a:moveTo>
                      <a:cubicBezTo>
                        <a:pt x="0" y="99"/>
                        <a:pt x="90" y="38"/>
                        <a:pt x="257" y="28"/>
                      </a:cubicBezTo>
                      <a:cubicBezTo>
                        <a:pt x="320" y="24"/>
                        <a:pt x="382" y="0"/>
                        <a:pt x="429" y="59"/>
                      </a:cubicBezTo>
                      <a:cubicBezTo>
                        <a:pt x="475" y="115"/>
                        <a:pt x="449" y="170"/>
                        <a:pt x="391" y="201"/>
                      </a:cubicBezTo>
                      <a:cubicBezTo>
                        <a:pt x="393" y="303"/>
                        <a:pt x="479" y="254"/>
                        <a:pt x="541" y="250"/>
                      </a:cubicBezTo>
                      <a:cubicBezTo>
                        <a:pt x="611" y="246"/>
                        <a:pt x="663" y="293"/>
                        <a:pt x="738" y="300"/>
                      </a:cubicBezTo>
                      <a:cubicBezTo>
                        <a:pt x="810" y="308"/>
                        <a:pt x="882" y="299"/>
                        <a:pt x="953" y="296"/>
                      </a:cubicBezTo>
                      <a:cubicBezTo>
                        <a:pt x="1012" y="293"/>
                        <a:pt x="1125" y="253"/>
                        <a:pt x="1167" y="29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49" name="Freeform 1040">
                  <a:extLst>
                    <a:ext uri="{FF2B5EF4-FFF2-40B4-BE49-F238E27FC236}">
                      <a16:creationId xmlns:a16="http://schemas.microsoft.com/office/drawing/2014/main" id="{84C9DDAF-BED0-4A5C-770D-D6F92DA7C39C}"/>
                    </a:ext>
                  </a:extLst>
                </p:cNvPr>
                <p:cNvSpPr>
                  <a:spLocks/>
                </p:cNvSpPr>
                <p:nvPr/>
              </p:nvSpPr>
              <p:spPr bwMode="auto">
                <a:xfrm>
                  <a:off x="1775" y="2458"/>
                  <a:ext cx="94" cy="53"/>
                </a:xfrm>
                <a:custGeom>
                  <a:avLst/>
                  <a:gdLst>
                    <a:gd name="T0" fmla="*/ 0 w 278"/>
                    <a:gd name="T1" fmla="*/ 0 h 155"/>
                    <a:gd name="T2" fmla="*/ 7 w 278"/>
                    <a:gd name="T3" fmla="*/ 6 h 155"/>
                    <a:gd name="T4" fmla="*/ 11 w 278"/>
                    <a:gd name="T5" fmla="*/ 0 h 155"/>
                    <a:gd name="T6" fmla="*/ 0 60000 65536"/>
                    <a:gd name="T7" fmla="*/ 0 60000 65536"/>
                    <a:gd name="T8" fmla="*/ 0 60000 65536"/>
                  </a:gdLst>
                  <a:ahLst/>
                  <a:cxnLst>
                    <a:cxn ang="T6">
                      <a:pos x="T0" y="T1"/>
                    </a:cxn>
                    <a:cxn ang="T7">
                      <a:pos x="T2" y="T3"/>
                    </a:cxn>
                    <a:cxn ang="T8">
                      <a:pos x="T4" y="T5"/>
                    </a:cxn>
                  </a:cxnLst>
                  <a:rect l="0" t="0" r="r" b="b"/>
                  <a:pathLst>
                    <a:path w="278" h="155">
                      <a:moveTo>
                        <a:pt x="0" y="6"/>
                      </a:moveTo>
                      <a:cubicBezTo>
                        <a:pt x="52" y="18"/>
                        <a:pt x="115" y="152"/>
                        <a:pt x="183" y="153"/>
                      </a:cubicBezTo>
                      <a:cubicBezTo>
                        <a:pt x="248" y="155"/>
                        <a:pt x="250" y="38"/>
                        <a:pt x="278"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0" name="Freeform 1041">
                  <a:extLst>
                    <a:ext uri="{FF2B5EF4-FFF2-40B4-BE49-F238E27FC236}">
                      <a16:creationId xmlns:a16="http://schemas.microsoft.com/office/drawing/2014/main" id="{81AE88AF-8C54-E58A-D366-0F02101BD1FF}"/>
                    </a:ext>
                  </a:extLst>
                </p:cNvPr>
                <p:cNvSpPr>
                  <a:spLocks/>
                </p:cNvSpPr>
                <p:nvPr/>
              </p:nvSpPr>
              <p:spPr bwMode="auto">
                <a:xfrm>
                  <a:off x="1322" y="2183"/>
                  <a:ext cx="222" cy="206"/>
                </a:xfrm>
                <a:custGeom>
                  <a:avLst/>
                  <a:gdLst>
                    <a:gd name="T0" fmla="*/ 17 w 658"/>
                    <a:gd name="T1" fmla="*/ 0 h 610"/>
                    <a:gd name="T2" fmla="*/ 10 w 658"/>
                    <a:gd name="T3" fmla="*/ 10 h 610"/>
                    <a:gd name="T4" fmla="*/ 4 w 658"/>
                    <a:gd name="T5" fmla="*/ 17 h 610"/>
                    <a:gd name="T6" fmla="*/ 16 w 658"/>
                    <a:gd name="T7" fmla="*/ 22 h 610"/>
                    <a:gd name="T8" fmla="*/ 23 w 658"/>
                    <a:gd name="T9" fmla="*/ 5 h 6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8" h="610">
                      <a:moveTo>
                        <a:pt x="443" y="0"/>
                      </a:moveTo>
                      <a:cubicBezTo>
                        <a:pt x="424" y="82"/>
                        <a:pt x="348" y="221"/>
                        <a:pt x="253" y="259"/>
                      </a:cubicBezTo>
                      <a:cubicBezTo>
                        <a:pt x="188" y="285"/>
                        <a:pt x="0" y="334"/>
                        <a:pt x="95" y="442"/>
                      </a:cubicBezTo>
                      <a:cubicBezTo>
                        <a:pt x="160" y="515"/>
                        <a:pt x="318" y="610"/>
                        <a:pt x="411" y="581"/>
                      </a:cubicBezTo>
                      <a:cubicBezTo>
                        <a:pt x="472" y="562"/>
                        <a:pt x="658" y="379"/>
                        <a:pt x="588" y="13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1" name="Freeform 1042">
                  <a:extLst>
                    <a:ext uri="{FF2B5EF4-FFF2-40B4-BE49-F238E27FC236}">
                      <a16:creationId xmlns:a16="http://schemas.microsoft.com/office/drawing/2014/main" id="{A79D1FF5-185C-AAF9-CC0E-E3B292DD96AA}"/>
                    </a:ext>
                  </a:extLst>
                </p:cNvPr>
                <p:cNvSpPr>
                  <a:spLocks/>
                </p:cNvSpPr>
                <p:nvPr/>
              </p:nvSpPr>
              <p:spPr bwMode="auto">
                <a:xfrm>
                  <a:off x="1305" y="2174"/>
                  <a:ext cx="141" cy="173"/>
                </a:xfrm>
                <a:custGeom>
                  <a:avLst/>
                  <a:gdLst>
                    <a:gd name="T0" fmla="*/ 16 w 417"/>
                    <a:gd name="T1" fmla="*/ 0 h 512"/>
                    <a:gd name="T2" fmla="*/ 8 w 417"/>
                    <a:gd name="T3" fmla="*/ 10 h 512"/>
                    <a:gd name="T4" fmla="*/ 2 w 417"/>
                    <a:gd name="T5" fmla="*/ 13 h 512"/>
                    <a:gd name="T6" fmla="*/ 0 w 417"/>
                    <a:gd name="T7" fmla="*/ 20 h 5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7" h="512">
                      <a:moveTo>
                        <a:pt x="417" y="0"/>
                      </a:moveTo>
                      <a:cubicBezTo>
                        <a:pt x="358" y="104"/>
                        <a:pt x="343" y="239"/>
                        <a:pt x="202" y="259"/>
                      </a:cubicBezTo>
                      <a:cubicBezTo>
                        <a:pt x="134" y="270"/>
                        <a:pt x="95" y="267"/>
                        <a:pt x="62" y="335"/>
                      </a:cubicBezTo>
                      <a:cubicBezTo>
                        <a:pt x="35" y="389"/>
                        <a:pt x="15" y="456"/>
                        <a:pt x="0" y="51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2" name="Freeform 1043">
                  <a:extLst>
                    <a:ext uri="{FF2B5EF4-FFF2-40B4-BE49-F238E27FC236}">
                      <a16:creationId xmlns:a16="http://schemas.microsoft.com/office/drawing/2014/main" id="{86A98B2B-91E2-D3E5-9EEE-453CF5FDBA25}"/>
                    </a:ext>
                  </a:extLst>
                </p:cNvPr>
                <p:cNvSpPr>
                  <a:spLocks/>
                </p:cNvSpPr>
                <p:nvPr/>
              </p:nvSpPr>
              <p:spPr bwMode="auto">
                <a:xfrm>
                  <a:off x="1327" y="2363"/>
                  <a:ext cx="104" cy="79"/>
                </a:xfrm>
                <a:custGeom>
                  <a:avLst/>
                  <a:gdLst>
                    <a:gd name="T0" fmla="*/ 0 w 308"/>
                    <a:gd name="T1" fmla="*/ 4 h 234"/>
                    <a:gd name="T2" fmla="*/ 7 w 308"/>
                    <a:gd name="T3" fmla="*/ 2 h 234"/>
                    <a:gd name="T4" fmla="*/ 12 w 308"/>
                    <a:gd name="T5" fmla="*/ 9 h 234"/>
                    <a:gd name="T6" fmla="*/ 0 60000 65536"/>
                    <a:gd name="T7" fmla="*/ 0 60000 65536"/>
                    <a:gd name="T8" fmla="*/ 0 60000 65536"/>
                  </a:gdLst>
                  <a:ahLst/>
                  <a:cxnLst>
                    <a:cxn ang="T6">
                      <a:pos x="T0" y="T1"/>
                    </a:cxn>
                    <a:cxn ang="T7">
                      <a:pos x="T2" y="T3"/>
                    </a:cxn>
                    <a:cxn ang="T8">
                      <a:pos x="T4" y="T5"/>
                    </a:cxn>
                  </a:cxnLst>
                  <a:rect l="0" t="0" r="r" b="b"/>
                  <a:pathLst>
                    <a:path w="308" h="234">
                      <a:moveTo>
                        <a:pt x="0" y="114"/>
                      </a:moveTo>
                      <a:cubicBezTo>
                        <a:pt x="38" y="41"/>
                        <a:pt x="107" y="0"/>
                        <a:pt x="187" y="56"/>
                      </a:cubicBezTo>
                      <a:cubicBezTo>
                        <a:pt x="221" y="79"/>
                        <a:pt x="308" y="211"/>
                        <a:pt x="304" y="23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3" name="Freeform 1044">
                  <a:extLst>
                    <a:ext uri="{FF2B5EF4-FFF2-40B4-BE49-F238E27FC236}">
                      <a16:creationId xmlns:a16="http://schemas.microsoft.com/office/drawing/2014/main" id="{32DFFF41-A1CC-8093-8D52-A29CEB1CB701}"/>
                    </a:ext>
                  </a:extLst>
                </p:cNvPr>
                <p:cNvSpPr>
                  <a:spLocks/>
                </p:cNvSpPr>
                <p:nvPr/>
              </p:nvSpPr>
              <p:spPr bwMode="auto">
                <a:xfrm>
                  <a:off x="961" y="2288"/>
                  <a:ext cx="283" cy="276"/>
                </a:xfrm>
                <a:custGeom>
                  <a:avLst/>
                  <a:gdLst>
                    <a:gd name="T0" fmla="*/ 1 w 837"/>
                    <a:gd name="T1" fmla="*/ 11 h 815"/>
                    <a:gd name="T2" fmla="*/ 12 w 837"/>
                    <a:gd name="T3" fmla="*/ 1 h 815"/>
                    <a:gd name="T4" fmla="*/ 24 w 837"/>
                    <a:gd name="T5" fmla="*/ 5 h 815"/>
                    <a:gd name="T6" fmla="*/ 32 w 837"/>
                    <a:gd name="T7" fmla="*/ 15 h 815"/>
                    <a:gd name="T8" fmla="*/ 25 w 837"/>
                    <a:gd name="T9" fmla="*/ 26 h 815"/>
                    <a:gd name="T10" fmla="*/ 1 w 837"/>
                    <a:gd name="T11" fmla="*/ 11 h 8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7" h="815">
                      <a:moveTo>
                        <a:pt x="39" y="278"/>
                      </a:moveTo>
                      <a:cubicBezTo>
                        <a:pt x="89" y="164"/>
                        <a:pt x="190" y="61"/>
                        <a:pt x="315" y="29"/>
                      </a:cubicBezTo>
                      <a:cubicBezTo>
                        <a:pt x="428" y="0"/>
                        <a:pt x="532" y="68"/>
                        <a:pt x="631" y="133"/>
                      </a:cubicBezTo>
                      <a:cubicBezTo>
                        <a:pt x="723" y="192"/>
                        <a:pt x="819" y="263"/>
                        <a:pt x="829" y="378"/>
                      </a:cubicBezTo>
                      <a:cubicBezTo>
                        <a:pt x="837" y="473"/>
                        <a:pt x="720" y="624"/>
                        <a:pt x="637" y="672"/>
                      </a:cubicBezTo>
                      <a:cubicBezTo>
                        <a:pt x="386" y="815"/>
                        <a:pt x="0" y="464"/>
                        <a:pt x="39" y="27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 name="Freeform 1045">
                  <a:extLst>
                    <a:ext uri="{FF2B5EF4-FFF2-40B4-BE49-F238E27FC236}">
                      <a16:creationId xmlns:a16="http://schemas.microsoft.com/office/drawing/2014/main" id="{1B30190F-0941-54AE-80D6-D02DA7553F07}"/>
                    </a:ext>
                  </a:extLst>
                </p:cNvPr>
                <p:cNvSpPr>
                  <a:spLocks/>
                </p:cNvSpPr>
                <p:nvPr/>
              </p:nvSpPr>
              <p:spPr bwMode="auto">
                <a:xfrm>
                  <a:off x="920" y="2230"/>
                  <a:ext cx="87" cy="133"/>
                </a:xfrm>
                <a:custGeom>
                  <a:avLst/>
                  <a:gdLst>
                    <a:gd name="T0" fmla="*/ 0 w 256"/>
                    <a:gd name="T1" fmla="*/ 0 h 393"/>
                    <a:gd name="T2" fmla="*/ 3 w 256"/>
                    <a:gd name="T3" fmla="*/ 9 h 393"/>
                    <a:gd name="T4" fmla="*/ 7 w 256"/>
                    <a:gd name="T5" fmla="*/ 12 h 393"/>
                    <a:gd name="T6" fmla="*/ 6 w 256"/>
                    <a:gd name="T7" fmla="*/ 5 h 393"/>
                    <a:gd name="T8" fmla="*/ 0 w 256"/>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 h="393">
                      <a:moveTo>
                        <a:pt x="0" y="6"/>
                      </a:moveTo>
                      <a:cubicBezTo>
                        <a:pt x="12" y="77"/>
                        <a:pt x="44" y="161"/>
                        <a:pt x="71" y="232"/>
                      </a:cubicBezTo>
                      <a:cubicBezTo>
                        <a:pt x="97" y="301"/>
                        <a:pt x="132" y="393"/>
                        <a:pt x="194" y="308"/>
                      </a:cubicBezTo>
                      <a:cubicBezTo>
                        <a:pt x="256" y="222"/>
                        <a:pt x="223" y="204"/>
                        <a:pt x="156" y="140"/>
                      </a:cubicBezTo>
                      <a:cubicBezTo>
                        <a:pt x="108" y="94"/>
                        <a:pt x="64" y="39"/>
                        <a:pt x="13"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5" name="Freeform 1046">
                  <a:extLst>
                    <a:ext uri="{FF2B5EF4-FFF2-40B4-BE49-F238E27FC236}">
                      <a16:creationId xmlns:a16="http://schemas.microsoft.com/office/drawing/2014/main" id="{F23CC4DB-1DE1-9862-2211-367BE31D0C8A}"/>
                    </a:ext>
                  </a:extLst>
                </p:cNvPr>
                <p:cNvSpPr>
                  <a:spLocks/>
                </p:cNvSpPr>
                <p:nvPr/>
              </p:nvSpPr>
              <p:spPr bwMode="auto">
                <a:xfrm>
                  <a:off x="901" y="2156"/>
                  <a:ext cx="113" cy="119"/>
                </a:xfrm>
                <a:custGeom>
                  <a:avLst/>
                  <a:gdLst>
                    <a:gd name="T0" fmla="*/ 0 w 333"/>
                    <a:gd name="T1" fmla="*/ 0 h 353"/>
                    <a:gd name="T2" fmla="*/ 5 w 333"/>
                    <a:gd name="T3" fmla="*/ 1 h 353"/>
                    <a:gd name="T4" fmla="*/ 5 w 333"/>
                    <a:gd name="T5" fmla="*/ 5 h 353"/>
                    <a:gd name="T6" fmla="*/ 12 w 333"/>
                    <a:gd name="T7" fmla="*/ 9 h 353"/>
                    <a:gd name="T8" fmla="*/ 5 w 333"/>
                    <a:gd name="T9" fmla="*/ 7 h 353"/>
                    <a:gd name="T10" fmla="*/ 0 w 333"/>
                    <a:gd name="T11" fmla="*/ 0 h 3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3" h="353">
                      <a:moveTo>
                        <a:pt x="0" y="0"/>
                      </a:moveTo>
                      <a:cubicBezTo>
                        <a:pt x="30" y="9"/>
                        <a:pt x="96" y="3"/>
                        <a:pt x="125" y="29"/>
                      </a:cubicBezTo>
                      <a:cubicBezTo>
                        <a:pt x="179" y="77"/>
                        <a:pt x="113" y="93"/>
                        <a:pt x="126" y="130"/>
                      </a:cubicBezTo>
                      <a:cubicBezTo>
                        <a:pt x="153" y="203"/>
                        <a:pt x="285" y="104"/>
                        <a:pt x="310" y="230"/>
                      </a:cubicBezTo>
                      <a:cubicBezTo>
                        <a:pt x="333" y="353"/>
                        <a:pt x="175" y="227"/>
                        <a:pt x="134" y="191"/>
                      </a:cubicBezTo>
                      <a:cubicBezTo>
                        <a:pt x="93" y="154"/>
                        <a:pt x="20" y="52"/>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6" name="Freeform 1047">
                  <a:extLst>
                    <a:ext uri="{FF2B5EF4-FFF2-40B4-BE49-F238E27FC236}">
                      <a16:creationId xmlns:a16="http://schemas.microsoft.com/office/drawing/2014/main" id="{734447DA-955D-B946-8AF7-1434133BBE2A}"/>
                    </a:ext>
                  </a:extLst>
                </p:cNvPr>
                <p:cNvSpPr>
                  <a:spLocks/>
                </p:cNvSpPr>
                <p:nvPr/>
              </p:nvSpPr>
              <p:spPr bwMode="auto">
                <a:xfrm>
                  <a:off x="946" y="1952"/>
                  <a:ext cx="95" cy="163"/>
                </a:xfrm>
                <a:custGeom>
                  <a:avLst/>
                  <a:gdLst>
                    <a:gd name="T0" fmla="*/ 0 w 280"/>
                    <a:gd name="T1" fmla="*/ 18 h 484"/>
                    <a:gd name="T2" fmla="*/ 9 w 280"/>
                    <a:gd name="T3" fmla="*/ 9 h 484"/>
                    <a:gd name="T4" fmla="*/ 0 w 280"/>
                    <a:gd name="T5" fmla="*/ 0 h 484"/>
                    <a:gd name="T6" fmla="*/ 0 60000 65536"/>
                    <a:gd name="T7" fmla="*/ 0 60000 65536"/>
                    <a:gd name="T8" fmla="*/ 0 60000 65536"/>
                  </a:gdLst>
                  <a:ahLst/>
                  <a:cxnLst>
                    <a:cxn ang="T6">
                      <a:pos x="T0" y="T1"/>
                    </a:cxn>
                    <a:cxn ang="T7">
                      <a:pos x="T2" y="T3"/>
                    </a:cxn>
                    <a:cxn ang="T8">
                      <a:pos x="T4" y="T5"/>
                    </a:cxn>
                  </a:cxnLst>
                  <a:rect l="0" t="0" r="r" b="b"/>
                  <a:pathLst>
                    <a:path w="280" h="484">
                      <a:moveTo>
                        <a:pt x="0" y="468"/>
                      </a:moveTo>
                      <a:cubicBezTo>
                        <a:pt x="97" y="484"/>
                        <a:pt x="280" y="361"/>
                        <a:pt x="238" y="248"/>
                      </a:cubicBezTo>
                      <a:cubicBezTo>
                        <a:pt x="200" y="144"/>
                        <a:pt x="53" y="94"/>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7" name="Freeform 1048">
                  <a:extLst>
                    <a:ext uri="{FF2B5EF4-FFF2-40B4-BE49-F238E27FC236}">
                      <a16:creationId xmlns:a16="http://schemas.microsoft.com/office/drawing/2014/main" id="{67927544-92A3-115E-163B-6B93603E1A20}"/>
                    </a:ext>
                  </a:extLst>
                </p:cNvPr>
                <p:cNvSpPr>
                  <a:spLocks/>
                </p:cNvSpPr>
                <p:nvPr/>
              </p:nvSpPr>
              <p:spPr bwMode="auto">
                <a:xfrm>
                  <a:off x="468" y="1973"/>
                  <a:ext cx="121" cy="142"/>
                </a:xfrm>
                <a:custGeom>
                  <a:avLst/>
                  <a:gdLst>
                    <a:gd name="T0" fmla="*/ 1 w 357"/>
                    <a:gd name="T1" fmla="*/ 0 h 418"/>
                    <a:gd name="T2" fmla="*/ 12 w 357"/>
                    <a:gd name="T3" fmla="*/ 12 h 418"/>
                    <a:gd name="T4" fmla="*/ 9 w 357"/>
                    <a:gd name="T5" fmla="*/ 5 h 418"/>
                    <a:gd name="T6" fmla="*/ 6 w 357"/>
                    <a:gd name="T7" fmla="*/ 2 h 418"/>
                    <a:gd name="T8" fmla="*/ 1 w 357"/>
                    <a:gd name="T9" fmla="*/ 0 h 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 h="418">
                      <a:moveTo>
                        <a:pt x="36" y="0"/>
                      </a:moveTo>
                      <a:cubicBezTo>
                        <a:pt x="0" y="109"/>
                        <a:pt x="162" y="418"/>
                        <a:pt x="295" y="314"/>
                      </a:cubicBezTo>
                      <a:cubicBezTo>
                        <a:pt x="357" y="266"/>
                        <a:pt x="270" y="193"/>
                        <a:pt x="230" y="139"/>
                      </a:cubicBezTo>
                      <a:cubicBezTo>
                        <a:pt x="204" y="104"/>
                        <a:pt x="182" y="72"/>
                        <a:pt x="148" y="45"/>
                      </a:cubicBezTo>
                      <a:cubicBezTo>
                        <a:pt x="113" y="18"/>
                        <a:pt x="67" y="25"/>
                        <a:pt x="36"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8" name="Freeform 1049">
                  <a:extLst>
                    <a:ext uri="{FF2B5EF4-FFF2-40B4-BE49-F238E27FC236}">
                      <a16:creationId xmlns:a16="http://schemas.microsoft.com/office/drawing/2014/main" id="{16EEFBF2-2352-21A4-EA9E-F3DC8B753981}"/>
                    </a:ext>
                  </a:extLst>
                </p:cNvPr>
                <p:cNvSpPr>
                  <a:spLocks/>
                </p:cNvSpPr>
                <p:nvPr/>
              </p:nvSpPr>
              <p:spPr bwMode="auto">
                <a:xfrm>
                  <a:off x="474" y="1677"/>
                  <a:ext cx="399" cy="271"/>
                </a:xfrm>
                <a:custGeom>
                  <a:avLst/>
                  <a:gdLst>
                    <a:gd name="T0" fmla="*/ 46 w 1181"/>
                    <a:gd name="T1" fmla="*/ 0 h 801"/>
                    <a:gd name="T2" fmla="*/ 36 w 1181"/>
                    <a:gd name="T3" fmla="*/ 3 h 801"/>
                    <a:gd name="T4" fmla="*/ 37 w 1181"/>
                    <a:gd name="T5" fmla="*/ 13 h 801"/>
                    <a:gd name="T6" fmla="*/ 27 w 1181"/>
                    <a:gd name="T7" fmla="*/ 17 h 801"/>
                    <a:gd name="T8" fmla="*/ 15 w 1181"/>
                    <a:gd name="T9" fmla="*/ 19 h 801"/>
                    <a:gd name="T10" fmla="*/ 9 w 1181"/>
                    <a:gd name="T11" fmla="*/ 21 h 801"/>
                    <a:gd name="T12" fmla="*/ 5 w 1181"/>
                    <a:gd name="T13" fmla="*/ 22 h 801"/>
                    <a:gd name="T14" fmla="*/ 10 w 1181"/>
                    <a:gd name="T15" fmla="*/ 28 h 801"/>
                    <a:gd name="T16" fmla="*/ 3 w 1181"/>
                    <a:gd name="T17" fmla="*/ 27 h 801"/>
                    <a:gd name="T18" fmla="*/ 3 w 1181"/>
                    <a:gd name="T19" fmla="*/ 30 h 801"/>
                    <a:gd name="T20" fmla="*/ 0 w 1181"/>
                    <a:gd name="T21" fmla="*/ 31 h 8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81" h="801">
                      <a:moveTo>
                        <a:pt x="1181" y="3"/>
                      </a:moveTo>
                      <a:cubicBezTo>
                        <a:pt x="1096" y="0"/>
                        <a:pt x="978" y="43"/>
                        <a:pt x="930" y="93"/>
                      </a:cubicBezTo>
                      <a:cubicBezTo>
                        <a:pt x="824" y="203"/>
                        <a:pt x="976" y="246"/>
                        <a:pt x="955" y="344"/>
                      </a:cubicBezTo>
                      <a:cubicBezTo>
                        <a:pt x="923" y="493"/>
                        <a:pt x="795" y="445"/>
                        <a:pt x="695" y="445"/>
                      </a:cubicBezTo>
                      <a:cubicBezTo>
                        <a:pt x="594" y="445"/>
                        <a:pt x="475" y="468"/>
                        <a:pt x="380" y="497"/>
                      </a:cubicBezTo>
                      <a:cubicBezTo>
                        <a:pt x="336" y="510"/>
                        <a:pt x="294" y="531"/>
                        <a:pt x="248" y="541"/>
                      </a:cubicBezTo>
                      <a:cubicBezTo>
                        <a:pt x="218" y="548"/>
                        <a:pt x="146" y="545"/>
                        <a:pt x="128" y="579"/>
                      </a:cubicBezTo>
                      <a:cubicBezTo>
                        <a:pt x="80" y="670"/>
                        <a:pt x="333" y="587"/>
                        <a:pt x="270" y="728"/>
                      </a:cubicBezTo>
                      <a:cubicBezTo>
                        <a:pt x="205" y="761"/>
                        <a:pt x="143" y="678"/>
                        <a:pt x="83" y="705"/>
                      </a:cubicBezTo>
                      <a:cubicBezTo>
                        <a:pt x="96" y="740"/>
                        <a:pt x="118" y="758"/>
                        <a:pt x="89" y="787"/>
                      </a:cubicBezTo>
                      <a:cubicBezTo>
                        <a:pt x="76" y="799"/>
                        <a:pt x="8" y="801"/>
                        <a:pt x="0" y="79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9" name="Freeform 1050">
                  <a:extLst>
                    <a:ext uri="{FF2B5EF4-FFF2-40B4-BE49-F238E27FC236}">
                      <a16:creationId xmlns:a16="http://schemas.microsoft.com/office/drawing/2014/main" id="{A383F6BD-23C4-F2B2-A38E-495C45265F52}"/>
                    </a:ext>
                  </a:extLst>
                </p:cNvPr>
                <p:cNvSpPr>
                  <a:spLocks/>
                </p:cNvSpPr>
                <p:nvPr/>
              </p:nvSpPr>
              <p:spPr bwMode="auto">
                <a:xfrm>
                  <a:off x="533" y="2383"/>
                  <a:ext cx="266" cy="624"/>
                </a:xfrm>
                <a:custGeom>
                  <a:avLst/>
                  <a:gdLst>
                    <a:gd name="T0" fmla="*/ 23 w 785"/>
                    <a:gd name="T1" fmla="*/ 0 h 1844"/>
                    <a:gd name="T2" fmla="*/ 21 w 785"/>
                    <a:gd name="T3" fmla="*/ 10 h 1844"/>
                    <a:gd name="T4" fmla="*/ 21 w 785"/>
                    <a:gd name="T5" fmla="*/ 19 h 1844"/>
                    <a:gd name="T6" fmla="*/ 15 w 785"/>
                    <a:gd name="T7" fmla="*/ 18 h 1844"/>
                    <a:gd name="T8" fmla="*/ 10 w 785"/>
                    <a:gd name="T9" fmla="*/ 21 h 1844"/>
                    <a:gd name="T10" fmla="*/ 2 w 785"/>
                    <a:gd name="T11" fmla="*/ 28 h 1844"/>
                    <a:gd name="T12" fmla="*/ 2 w 785"/>
                    <a:gd name="T13" fmla="*/ 36 h 1844"/>
                    <a:gd name="T14" fmla="*/ 2 w 785"/>
                    <a:gd name="T15" fmla="*/ 43 h 1844"/>
                    <a:gd name="T16" fmla="*/ 3 w 785"/>
                    <a:gd name="T17" fmla="*/ 46 h 1844"/>
                    <a:gd name="T18" fmla="*/ 5 w 785"/>
                    <a:gd name="T19" fmla="*/ 49 h 1844"/>
                    <a:gd name="T20" fmla="*/ 7 w 785"/>
                    <a:gd name="T21" fmla="*/ 45 h 1844"/>
                    <a:gd name="T22" fmla="*/ 10 w 785"/>
                    <a:gd name="T23" fmla="*/ 47 h 1844"/>
                    <a:gd name="T24" fmla="*/ 14 w 785"/>
                    <a:gd name="T25" fmla="*/ 47 h 1844"/>
                    <a:gd name="T26" fmla="*/ 22 w 785"/>
                    <a:gd name="T27" fmla="*/ 42 h 1844"/>
                    <a:gd name="T28" fmla="*/ 18 w 785"/>
                    <a:gd name="T29" fmla="*/ 50 h 1844"/>
                    <a:gd name="T30" fmla="*/ 18 w 785"/>
                    <a:gd name="T31" fmla="*/ 55 h 1844"/>
                    <a:gd name="T32" fmla="*/ 15 w 785"/>
                    <a:gd name="T33" fmla="*/ 53 h 1844"/>
                    <a:gd name="T34" fmla="*/ 9 w 785"/>
                    <a:gd name="T35" fmla="*/ 59 h 1844"/>
                    <a:gd name="T36" fmla="*/ 12 w 785"/>
                    <a:gd name="T37" fmla="*/ 68 h 1844"/>
                    <a:gd name="T38" fmla="*/ 21 w 785"/>
                    <a:gd name="T39" fmla="*/ 70 h 1844"/>
                    <a:gd name="T40" fmla="*/ 25 w 785"/>
                    <a:gd name="T41" fmla="*/ 70 h 1844"/>
                    <a:gd name="T42" fmla="*/ 24 w 785"/>
                    <a:gd name="T43" fmla="*/ 65 h 1844"/>
                    <a:gd name="T44" fmla="*/ 28 w 785"/>
                    <a:gd name="T45" fmla="*/ 63 h 1844"/>
                    <a:gd name="T46" fmla="*/ 29 w 785"/>
                    <a:gd name="T47" fmla="*/ 57 h 1844"/>
                    <a:gd name="T48" fmla="*/ 30 w 785"/>
                    <a:gd name="T49" fmla="*/ 47 h 18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85" h="1844">
                      <a:moveTo>
                        <a:pt x="583" y="8"/>
                      </a:moveTo>
                      <a:cubicBezTo>
                        <a:pt x="513" y="0"/>
                        <a:pt x="536" y="215"/>
                        <a:pt x="539" y="273"/>
                      </a:cubicBezTo>
                      <a:cubicBezTo>
                        <a:pt x="542" y="341"/>
                        <a:pt x="647" y="488"/>
                        <a:pt x="527" y="487"/>
                      </a:cubicBezTo>
                      <a:cubicBezTo>
                        <a:pt x="480" y="486"/>
                        <a:pt x="434" y="470"/>
                        <a:pt x="381" y="475"/>
                      </a:cubicBezTo>
                      <a:cubicBezTo>
                        <a:pt x="324" y="482"/>
                        <a:pt x="298" y="495"/>
                        <a:pt x="253" y="530"/>
                      </a:cubicBezTo>
                      <a:cubicBezTo>
                        <a:pt x="179" y="589"/>
                        <a:pt x="106" y="655"/>
                        <a:pt x="54" y="734"/>
                      </a:cubicBezTo>
                      <a:cubicBezTo>
                        <a:pt x="6" y="808"/>
                        <a:pt x="0" y="843"/>
                        <a:pt x="41" y="922"/>
                      </a:cubicBezTo>
                      <a:cubicBezTo>
                        <a:pt x="60" y="958"/>
                        <a:pt x="152" y="1086"/>
                        <a:pt x="66" y="1095"/>
                      </a:cubicBezTo>
                      <a:cubicBezTo>
                        <a:pt x="42" y="1139"/>
                        <a:pt x="50" y="1145"/>
                        <a:pt x="70" y="1178"/>
                      </a:cubicBezTo>
                      <a:cubicBezTo>
                        <a:pt x="80" y="1196"/>
                        <a:pt x="109" y="1243"/>
                        <a:pt x="122" y="1259"/>
                      </a:cubicBezTo>
                      <a:cubicBezTo>
                        <a:pt x="206" y="1360"/>
                        <a:pt x="172" y="1195"/>
                        <a:pt x="173" y="1158"/>
                      </a:cubicBezTo>
                      <a:cubicBezTo>
                        <a:pt x="224" y="1148"/>
                        <a:pt x="226" y="1196"/>
                        <a:pt x="261" y="1214"/>
                      </a:cubicBezTo>
                      <a:cubicBezTo>
                        <a:pt x="294" y="1232"/>
                        <a:pt x="334" y="1223"/>
                        <a:pt x="367" y="1207"/>
                      </a:cubicBezTo>
                      <a:cubicBezTo>
                        <a:pt x="444" y="1168"/>
                        <a:pt x="479" y="1098"/>
                        <a:pt x="569" y="1083"/>
                      </a:cubicBezTo>
                      <a:cubicBezTo>
                        <a:pt x="604" y="1155"/>
                        <a:pt x="482" y="1218"/>
                        <a:pt x="463" y="1284"/>
                      </a:cubicBezTo>
                      <a:cubicBezTo>
                        <a:pt x="452" y="1322"/>
                        <a:pt x="489" y="1382"/>
                        <a:pt x="469" y="1417"/>
                      </a:cubicBezTo>
                      <a:cubicBezTo>
                        <a:pt x="436" y="1476"/>
                        <a:pt x="407" y="1397"/>
                        <a:pt x="376" y="1383"/>
                      </a:cubicBezTo>
                      <a:cubicBezTo>
                        <a:pt x="302" y="1349"/>
                        <a:pt x="187" y="1443"/>
                        <a:pt x="235" y="1518"/>
                      </a:cubicBezTo>
                      <a:cubicBezTo>
                        <a:pt x="269" y="1569"/>
                        <a:pt x="219" y="1686"/>
                        <a:pt x="307" y="1758"/>
                      </a:cubicBezTo>
                      <a:cubicBezTo>
                        <a:pt x="395" y="1829"/>
                        <a:pt x="495" y="1788"/>
                        <a:pt x="545" y="1803"/>
                      </a:cubicBezTo>
                      <a:cubicBezTo>
                        <a:pt x="583" y="1815"/>
                        <a:pt x="616" y="1844"/>
                        <a:pt x="648" y="1797"/>
                      </a:cubicBezTo>
                      <a:cubicBezTo>
                        <a:pt x="673" y="1758"/>
                        <a:pt x="643" y="1719"/>
                        <a:pt x="614" y="1688"/>
                      </a:cubicBezTo>
                      <a:cubicBezTo>
                        <a:pt x="646" y="1634"/>
                        <a:pt x="688" y="1648"/>
                        <a:pt x="728" y="1614"/>
                      </a:cubicBezTo>
                      <a:cubicBezTo>
                        <a:pt x="770" y="1579"/>
                        <a:pt x="760" y="1508"/>
                        <a:pt x="754" y="1461"/>
                      </a:cubicBezTo>
                      <a:cubicBezTo>
                        <a:pt x="746" y="1413"/>
                        <a:pt x="667" y="1179"/>
                        <a:pt x="785" y="120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60" name="Freeform 1051">
                  <a:extLst>
                    <a:ext uri="{FF2B5EF4-FFF2-40B4-BE49-F238E27FC236}">
                      <a16:creationId xmlns:a16="http://schemas.microsoft.com/office/drawing/2014/main" id="{067D6E32-CC04-9AB1-A7D6-48548B6A65C3}"/>
                    </a:ext>
                  </a:extLst>
                </p:cNvPr>
                <p:cNvSpPr>
                  <a:spLocks/>
                </p:cNvSpPr>
                <p:nvPr/>
              </p:nvSpPr>
              <p:spPr bwMode="auto">
                <a:xfrm>
                  <a:off x="781" y="2804"/>
                  <a:ext cx="130" cy="191"/>
                </a:xfrm>
                <a:custGeom>
                  <a:avLst/>
                  <a:gdLst>
                    <a:gd name="T0" fmla="*/ 3 w 385"/>
                    <a:gd name="T1" fmla="*/ 0 h 566"/>
                    <a:gd name="T2" fmla="*/ 14 w 385"/>
                    <a:gd name="T3" fmla="*/ 15 h 566"/>
                    <a:gd name="T4" fmla="*/ 12 w 385"/>
                    <a:gd name="T5" fmla="*/ 9 h 566"/>
                    <a:gd name="T6" fmla="*/ 9 w 385"/>
                    <a:gd name="T7" fmla="*/ 7 h 566"/>
                    <a:gd name="T8" fmla="*/ 9 w 385"/>
                    <a:gd name="T9" fmla="*/ 5 h 566"/>
                    <a:gd name="T10" fmla="*/ 7 w 385"/>
                    <a:gd name="T11" fmla="*/ 3 h 566"/>
                    <a:gd name="T12" fmla="*/ 3 w 385"/>
                    <a:gd name="T13" fmla="*/ 0 h 5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5" h="566">
                      <a:moveTo>
                        <a:pt x="85" y="0"/>
                      </a:moveTo>
                      <a:cubicBezTo>
                        <a:pt x="0" y="76"/>
                        <a:pt x="196" y="566"/>
                        <a:pt x="362" y="398"/>
                      </a:cubicBezTo>
                      <a:cubicBezTo>
                        <a:pt x="385" y="375"/>
                        <a:pt x="333" y="269"/>
                        <a:pt x="319" y="236"/>
                      </a:cubicBezTo>
                      <a:cubicBezTo>
                        <a:pt x="303" y="203"/>
                        <a:pt x="249" y="211"/>
                        <a:pt x="231" y="185"/>
                      </a:cubicBezTo>
                      <a:cubicBezTo>
                        <a:pt x="219" y="168"/>
                        <a:pt x="232" y="146"/>
                        <a:pt x="224" y="129"/>
                      </a:cubicBezTo>
                      <a:cubicBezTo>
                        <a:pt x="209" y="100"/>
                        <a:pt x="210" y="113"/>
                        <a:pt x="186" y="90"/>
                      </a:cubicBezTo>
                      <a:cubicBezTo>
                        <a:pt x="156" y="62"/>
                        <a:pt x="122" y="36"/>
                        <a:pt x="91" y="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61" name="Freeform 1052">
                  <a:extLst>
                    <a:ext uri="{FF2B5EF4-FFF2-40B4-BE49-F238E27FC236}">
                      <a16:creationId xmlns:a16="http://schemas.microsoft.com/office/drawing/2014/main" id="{D3AD6E84-3FDA-9E47-B773-80E0A1047124}"/>
                    </a:ext>
                  </a:extLst>
                </p:cNvPr>
                <p:cNvSpPr>
                  <a:spLocks/>
                </p:cNvSpPr>
                <p:nvPr/>
              </p:nvSpPr>
              <p:spPr bwMode="auto">
                <a:xfrm>
                  <a:off x="802" y="2753"/>
                  <a:ext cx="80" cy="97"/>
                </a:xfrm>
                <a:custGeom>
                  <a:avLst/>
                  <a:gdLst>
                    <a:gd name="T0" fmla="*/ 6 w 239"/>
                    <a:gd name="T1" fmla="*/ 11 h 285"/>
                    <a:gd name="T2" fmla="*/ 8 w 239"/>
                    <a:gd name="T3" fmla="*/ 5 h 285"/>
                    <a:gd name="T4" fmla="*/ 4 w 239"/>
                    <a:gd name="T5" fmla="*/ 0 h 285"/>
                    <a:gd name="T6" fmla="*/ 8 w 239"/>
                    <a:gd name="T7" fmla="*/ 8 h 2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9" h="285">
                      <a:moveTo>
                        <a:pt x="162" y="285"/>
                      </a:moveTo>
                      <a:cubicBezTo>
                        <a:pt x="208" y="241"/>
                        <a:pt x="239" y="186"/>
                        <a:pt x="218" y="120"/>
                      </a:cubicBezTo>
                      <a:cubicBezTo>
                        <a:pt x="198" y="57"/>
                        <a:pt x="138" y="48"/>
                        <a:pt x="105" y="0"/>
                      </a:cubicBezTo>
                      <a:cubicBezTo>
                        <a:pt x="0" y="66"/>
                        <a:pt x="187" y="161"/>
                        <a:pt x="212" y="20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62" name="Freeform 1053">
                  <a:extLst>
                    <a:ext uri="{FF2B5EF4-FFF2-40B4-BE49-F238E27FC236}">
                      <a16:creationId xmlns:a16="http://schemas.microsoft.com/office/drawing/2014/main" id="{5FBA9FB9-5911-8F1B-AC7E-C7DDECA2EB27}"/>
                    </a:ext>
                  </a:extLst>
                </p:cNvPr>
                <p:cNvSpPr>
                  <a:spLocks/>
                </p:cNvSpPr>
                <p:nvPr/>
              </p:nvSpPr>
              <p:spPr bwMode="auto">
                <a:xfrm>
                  <a:off x="891" y="2841"/>
                  <a:ext cx="171" cy="116"/>
                </a:xfrm>
                <a:custGeom>
                  <a:avLst/>
                  <a:gdLst>
                    <a:gd name="T0" fmla="*/ 0 w 506"/>
                    <a:gd name="T1" fmla="*/ 2 h 344"/>
                    <a:gd name="T2" fmla="*/ 5 w 506"/>
                    <a:gd name="T3" fmla="*/ 2 h 344"/>
                    <a:gd name="T4" fmla="*/ 10 w 506"/>
                    <a:gd name="T5" fmla="*/ 0 h 344"/>
                    <a:gd name="T6" fmla="*/ 15 w 506"/>
                    <a:gd name="T7" fmla="*/ 2 h 344"/>
                    <a:gd name="T8" fmla="*/ 20 w 506"/>
                    <a:gd name="T9" fmla="*/ 3 h 344"/>
                    <a:gd name="T10" fmla="*/ 13 w 506"/>
                    <a:gd name="T11" fmla="*/ 7 h 344"/>
                    <a:gd name="T12" fmla="*/ 15 w 506"/>
                    <a:gd name="T13" fmla="*/ 10 h 344"/>
                    <a:gd name="T14" fmla="*/ 15 w 506"/>
                    <a:gd name="T15" fmla="*/ 13 h 3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6" h="344">
                      <a:moveTo>
                        <a:pt x="0" y="50"/>
                      </a:moveTo>
                      <a:cubicBezTo>
                        <a:pt x="39" y="56"/>
                        <a:pt x="90" y="84"/>
                        <a:pt x="133" y="64"/>
                      </a:cubicBezTo>
                      <a:cubicBezTo>
                        <a:pt x="184" y="40"/>
                        <a:pt x="181" y="0"/>
                        <a:pt x="251" y="7"/>
                      </a:cubicBezTo>
                      <a:cubicBezTo>
                        <a:pt x="291" y="11"/>
                        <a:pt x="339" y="35"/>
                        <a:pt x="379" y="52"/>
                      </a:cubicBezTo>
                      <a:cubicBezTo>
                        <a:pt x="413" y="66"/>
                        <a:pt x="489" y="65"/>
                        <a:pt x="506" y="82"/>
                      </a:cubicBezTo>
                      <a:cubicBezTo>
                        <a:pt x="470" y="136"/>
                        <a:pt x="364" y="109"/>
                        <a:pt x="342" y="171"/>
                      </a:cubicBezTo>
                      <a:cubicBezTo>
                        <a:pt x="327" y="214"/>
                        <a:pt x="374" y="229"/>
                        <a:pt x="379" y="265"/>
                      </a:cubicBezTo>
                      <a:cubicBezTo>
                        <a:pt x="384" y="305"/>
                        <a:pt x="357" y="301"/>
                        <a:pt x="385" y="34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63" name="Freeform 1054">
                  <a:extLst>
                    <a:ext uri="{FF2B5EF4-FFF2-40B4-BE49-F238E27FC236}">
                      <a16:creationId xmlns:a16="http://schemas.microsoft.com/office/drawing/2014/main" id="{A87E6CC6-7279-A6B7-5829-69F774DA38B4}"/>
                    </a:ext>
                  </a:extLst>
                </p:cNvPr>
                <p:cNvSpPr>
                  <a:spLocks/>
                </p:cNvSpPr>
                <p:nvPr/>
              </p:nvSpPr>
              <p:spPr bwMode="auto">
                <a:xfrm>
                  <a:off x="891" y="2754"/>
                  <a:ext cx="207" cy="120"/>
                </a:xfrm>
                <a:custGeom>
                  <a:avLst/>
                  <a:gdLst>
                    <a:gd name="T0" fmla="*/ 20 w 613"/>
                    <a:gd name="T1" fmla="*/ 13 h 353"/>
                    <a:gd name="T2" fmla="*/ 22 w 613"/>
                    <a:gd name="T3" fmla="*/ 14 h 353"/>
                    <a:gd name="T4" fmla="*/ 21 w 613"/>
                    <a:gd name="T5" fmla="*/ 10 h 353"/>
                    <a:gd name="T6" fmla="*/ 17 w 613"/>
                    <a:gd name="T7" fmla="*/ 10 h 353"/>
                    <a:gd name="T8" fmla="*/ 13 w 613"/>
                    <a:gd name="T9" fmla="*/ 8 h 353"/>
                    <a:gd name="T10" fmla="*/ 6 w 613"/>
                    <a:gd name="T11" fmla="*/ 5 h 353"/>
                    <a:gd name="T12" fmla="*/ 0 w 613"/>
                    <a:gd name="T13" fmla="*/ 0 h 3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3" h="353">
                      <a:moveTo>
                        <a:pt x="506" y="338"/>
                      </a:moveTo>
                      <a:cubicBezTo>
                        <a:pt x="527" y="341"/>
                        <a:pt x="548" y="353"/>
                        <a:pt x="567" y="343"/>
                      </a:cubicBezTo>
                      <a:cubicBezTo>
                        <a:pt x="613" y="317"/>
                        <a:pt x="589" y="281"/>
                        <a:pt x="556" y="263"/>
                      </a:cubicBezTo>
                      <a:cubicBezTo>
                        <a:pt x="527" y="247"/>
                        <a:pt x="467" y="251"/>
                        <a:pt x="435" y="243"/>
                      </a:cubicBezTo>
                      <a:cubicBezTo>
                        <a:pt x="398" y="234"/>
                        <a:pt x="369" y="212"/>
                        <a:pt x="333" y="200"/>
                      </a:cubicBezTo>
                      <a:cubicBezTo>
                        <a:pt x="269" y="177"/>
                        <a:pt x="219" y="162"/>
                        <a:pt x="158" y="127"/>
                      </a:cubicBezTo>
                      <a:cubicBezTo>
                        <a:pt x="109" y="100"/>
                        <a:pt x="9" y="56"/>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64" name="Freeform 1055">
                  <a:extLst>
                    <a:ext uri="{FF2B5EF4-FFF2-40B4-BE49-F238E27FC236}">
                      <a16:creationId xmlns:a16="http://schemas.microsoft.com/office/drawing/2014/main" id="{C183EDD8-6A38-DBED-EA02-5BE8401C4C95}"/>
                    </a:ext>
                  </a:extLst>
                </p:cNvPr>
                <p:cNvSpPr>
                  <a:spLocks/>
                </p:cNvSpPr>
                <p:nvPr/>
              </p:nvSpPr>
              <p:spPr bwMode="auto">
                <a:xfrm>
                  <a:off x="843" y="2291"/>
                  <a:ext cx="122" cy="181"/>
                </a:xfrm>
                <a:custGeom>
                  <a:avLst/>
                  <a:gdLst>
                    <a:gd name="T0" fmla="*/ 6 w 360"/>
                    <a:gd name="T1" fmla="*/ 0 h 535"/>
                    <a:gd name="T2" fmla="*/ 3 w 360"/>
                    <a:gd name="T3" fmla="*/ 5 h 535"/>
                    <a:gd name="T4" fmla="*/ 0 w 360"/>
                    <a:gd name="T5" fmla="*/ 10 h 535"/>
                    <a:gd name="T6" fmla="*/ 8 w 360"/>
                    <a:gd name="T7" fmla="*/ 18 h 535"/>
                    <a:gd name="T8" fmla="*/ 12 w 360"/>
                    <a:gd name="T9" fmla="*/ 12 h 535"/>
                    <a:gd name="T10" fmla="*/ 7 w 360"/>
                    <a:gd name="T11" fmla="*/ 1 h 535"/>
                    <a:gd name="T12" fmla="*/ 6 w 360"/>
                    <a:gd name="T13" fmla="*/ 0 h 5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0" h="535">
                      <a:moveTo>
                        <a:pt x="159" y="0"/>
                      </a:moveTo>
                      <a:cubicBezTo>
                        <a:pt x="129" y="25"/>
                        <a:pt x="95" y="90"/>
                        <a:pt x="75" y="129"/>
                      </a:cubicBezTo>
                      <a:cubicBezTo>
                        <a:pt x="57" y="165"/>
                        <a:pt x="13" y="236"/>
                        <a:pt x="8" y="275"/>
                      </a:cubicBezTo>
                      <a:cubicBezTo>
                        <a:pt x="0" y="345"/>
                        <a:pt x="162" y="440"/>
                        <a:pt x="222" y="469"/>
                      </a:cubicBezTo>
                      <a:cubicBezTo>
                        <a:pt x="360" y="535"/>
                        <a:pt x="343" y="381"/>
                        <a:pt x="310" y="300"/>
                      </a:cubicBezTo>
                      <a:cubicBezTo>
                        <a:pt x="275" y="212"/>
                        <a:pt x="238" y="107"/>
                        <a:pt x="192" y="27"/>
                      </a:cubicBezTo>
                      <a:cubicBezTo>
                        <a:pt x="180" y="7"/>
                        <a:pt x="181" y="10"/>
                        <a:pt x="159"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65" name="Freeform 1056">
                  <a:extLst>
                    <a:ext uri="{FF2B5EF4-FFF2-40B4-BE49-F238E27FC236}">
                      <a16:creationId xmlns:a16="http://schemas.microsoft.com/office/drawing/2014/main" id="{84E56325-D1F5-F44F-1742-EF09B276A89A}"/>
                    </a:ext>
                  </a:extLst>
                </p:cNvPr>
                <p:cNvSpPr>
                  <a:spLocks/>
                </p:cNvSpPr>
                <p:nvPr/>
              </p:nvSpPr>
              <p:spPr bwMode="auto">
                <a:xfrm>
                  <a:off x="604" y="2082"/>
                  <a:ext cx="276" cy="295"/>
                </a:xfrm>
                <a:custGeom>
                  <a:avLst/>
                  <a:gdLst>
                    <a:gd name="T0" fmla="*/ 23 w 817"/>
                    <a:gd name="T1" fmla="*/ 14 h 871"/>
                    <a:gd name="T2" fmla="*/ 31 w 817"/>
                    <a:gd name="T3" fmla="*/ 20 h 871"/>
                    <a:gd name="T4" fmla="*/ 26 w 817"/>
                    <a:gd name="T5" fmla="*/ 30 h 871"/>
                    <a:gd name="T6" fmla="*/ 22 w 817"/>
                    <a:gd name="T7" fmla="*/ 33 h 871"/>
                    <a:gd name="T8" fmla="*/ 18 w 817"/>
                    <a:gd name="T9" fmla="*/ 31 h 871"/>
                    <a:gd name="T10" fmla="*/ 13 w 817"/>
                    <a:gd name="T11" fmla="*/ 31 h 871"/>
                    <a:gd name="T12" fmla="*/ 9 w 817"/>
                    <a:gd name="T13" fmla="*/ 27 h 871"/>
                    <a:gd name="T14" fmla="*/ 7 w 817"/>
                    <a:gd name="T15" fmla="*/ 26 h 871"/>
                    <a:gd name="T16" fmla="*/ 7 w 817"/>
                    <a:gd name="T17" fmla="*/ 23 h 871"/>
                    <a:gd name="T18" fmla="*/ 3 w 817"/>
                    <a:gd name="T19" fmla="*/ 21 h 871"/>
                    <a:gd name="T20" fmla="*/ 2 w 817"/>
                    <a:gd name="T21" fmla="*/ 13 h 871"/>
                    <a:gd name="T22" fmla="*/ 9 w 817"/>
                    <a:gd name="T23" fmla="*/ 9 h 871"/>
                    <a:gd name="T24" fmla="*/ 7 w 817"/>
                    <a:gd name="T25" fmla="*/ 19 h 871"/>
                    <a:gd name="T26" fmla="*/ 12 w 817"/>
                    <a:gd name="T27" fmla="*/ 14 h 871"/>
                    <a:gd name="T28" fmla="*/ 16 w 817"/>
                    <a:gd name="T29" fmla="*/ 7 h 871"/>
                    <a:gd name="T30" fmla="*/ 9 w 817"/>
                    <a:gd name="T31" fmla="*/ 6 h 871"/>
                    <a:gd name="T32" fmla="*/ 6 w 817"/>
                    <a:gd name="T33" fmla="*/ 0 h 8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17" h="871">
                      <a:moveTo>
                        <a:pt x="595" y="347"/>
                      </a:moveTo>
                      <a:cubicBezTo>
                        <a:pt x="693" y="337"/>
                        <a:pt x="817" y="390"/>
                        <a:pt x="803" y="505"/>
                      </a:cubicBezTo>
                      <a:cubicBezTo>
                        <a:pt x="792" y="597"/>
                        <a:pt x="695" y="677"/>
                        <a:pt x="665" y="764"/>
                      </a:cubicBezTo>
                      <a:cubicBezTo>
                        <a:pt x="652" y="799"/>
                        <a:pt x="634" y="871"/>
                        <a:pt x="577" y="852"/>
                      </a:cubicBezTo>
                      <a:cubicBezTo>
                        <a:pt x="516" y="831"/>
                        <a:pt x="541" y="760"/>
                        <a:pt x="455" y="794"/>
                      </a:cubicBezTo>
                      <a:cubicBezTo>
                        <a:pt x="404" y="814"/>
                        <a:pt x="400" y="835"/>
                        <a:pt x="342" y="802"/>
                      </a:cubicBezTo>
                      <a:cubicBezTo>
                        <a:pt x="295" y="775"/>
                        <a:pt x="275" y="736"/>
                        <a:pt x="236" y="699"/>
                      </a:cubicBezTo>
                      <a:cubicBezTo>
                        <a:pt x="225" y="689"/>
                        <a:pt x="197" y="679"/>
                        <a:pt x="190" y="670"/>
                      </a:cubicBezTo>
                      <a:cubicBezTo>
                        <a:pt x="177" y="650"/>
                        <a:pt x="187" y="626"/>
                        <a:pt x="177" y="606"/>
                      </a:cubicBezTo>
                      <a:cubicBezTo>
                        <a:pt x="157" y="568"/>
                        <a:pt x="115" y="557"/>
                        <a:pt x="85" y="535"/>
                      </a:cubicBezTo>
                      <a:cubicBezTo>
                        <a:pt x="0" y="474"/>
                        <a:pt x="4" y="407"/>
                        <a:pt x="60" y="323"/>
                      </a:cubicBezTo>
                      <a:cubicBezTo>
                        <a:pt x="94" y="273"/>
                        <a:pt x="166" y="147"/>
                        <a:pt x="243" y="226"/>
                      </a:cubicBezTo>
                      <a:cubicBezTo>
                        <a:pt x="320" y="304"/>
                        <a:pt x="166" y="409"/>
                        <a:pt x="185" y="485"/>
                      </a:cubicBezTo>
                      <a:cubicBezTo>
                        <a:pt x="268" y="516"/>
                        <a:pt x="283" y="413"/>
                        <a:pt x="306" y="366"/>
                      </a:cubicBezTo>
                      <a:cubicBezTo>
                        <a:pt x="330" y="316"/>
                        <a:pt x="434" y="245"/>
                        <a:pt x="404" y="190"/>
                      </a:cubicBezTo>
                      <a:cubicBezTo>
                        <a:pt x="353" y="172"/>
                        <a:pt x="297" y="176"/>
                        <a:pt x="247" y="144"/>
                      </a:cubicBezTo>
                      <a:cubicBezTo>
                        <a:pt x="196" y="110"/>
                        <a:pt x="201" y="36"/>
                        <a:pt x="165"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66" name="Freeform 1057">
                  <a:extLst>
                    <a:ext uri="{FF2B5EF4-FFF2-40B4-BE49-F238E27FC236}">
                      <a16:creationId xmlns:a16="http://schemas.microsoft.com/office/drawing/2014/main" id="{BCA56171-1B70-4B20-43BE-15FE552C5CFD}"/>
                    </a:ext>
                  </a:extLst>
                </p:cNvPr>
                <p:cNvSpPr>
                  <a:spLocks/>
                </p:cNvSpPr>
                <p:nvPr/>
              </p:nvSpPr>
              <p:spPr bwMode="auto">
                <a:xfrm>
                  <a:off x="369" y="2003"/>
                  <a:ext cx="251" cy="221"/>
                </a:xfrm>
                <a:custGeom>
                  <a:avLst/>
                  <a:gdLst>
                    <a:gd name="T0" fmla="*/ 7 w 742"/>
                    <a:gd name="T1" fmla="*/ 0 h 653"/>
                    <a:gd name="T2" fmla="*/ 10 w 742"/>
                    <a:gd name="T3" fmla="*/ 5 h 653"/>
                    <a:gd name="T4" fmla="*/ 12 w 742"/>
                    <a:gd name="T5" fmla="*/ 11 h 653"/>
                    <a:gd name="T6" fmla="*/ 11 w 742"/>
                    <a:gd name="T7" fmla="*/ 15 h 653"/>
                    <a:gd name="T8" fmla="*/ 16 w 742"/>
                    <a:gd name="T9" fmla="*/ 14 h 653"/>
                    <a:gd name="T10" fmla="*/ 26 w 742"/>
                    <a:gd name="T11" fmla="*/ 15 h 653"/>
                    <a:gd name="T12" fmla="*/ 21 w 742"/>
                    <a:gd name="T13" fmla="*/ 23 h 653"/>
                    <a:gd name="T14" fmla="*/ 6 w 742"/>
                    <a:gd name="T15" fmla="*/ 22 h 653"/>
                    <a:gd name="T16" fmla="*/ 6 w 742"/>
                    <a:gd name="T17" fmla="*/ 22 h 653"/>
                    <a:gd name="T18" fmla="*/ 0 w 742"/>
                    <a:gd name="T19" fmla="*/ 23 h 6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2" h="653">
                      <a:moveTo>
                        <a:pt x="171" y="0"/>
                      </a:moveTo>
                      <a:cubicBezTo>
                        <a:pt x="159" y="45"/>
                        <a:pt x="234" y="89"/>
                        <a:pt x="254" y="133"/>
                      </a:cubicBezTo>
                      <a:cubicBezTo>
                        <a:pt x="274" y="173"/>
                        <a:pt x="294" y="234"/>
                        <a:pt x="296" y="278"/>
                      </a:cubicBezTo>
                      <a:cubicBezTo>
                        <a:pt x="297" y="319"/>
                        <a:pt x="242" y="373"/>
                        <a:pt x="277" y="393"/>
                      </a:cubicBezTo>
                      <a:cubicBezTo>
                        <a:pt x="308" y="411"/>
                        <a:pt x="372" y="357"/>
                        <a:pt x="405" y="346"/>
                      </a:cubicBezTo>
                      <a:cubicBezTo>
                        <a:pt x="478" y="320"/>
                        <a:pt x="630" y="305"/>
                        <a:pt x="684" y="378"/>
                      </a:cubicBezTo>
                      <a:cubicBezTo>
                        <a:pt x="742" y="456"/>
                        <a:pt x="611" y="580"/>
                        <a:pt x="538" y="607"/>
                      </a:cubicBezTo>
                      <a:cubicBezTo>
                        <a:pt x="406" y="653"/>
                        <a:pt x="280" y="421"/>
                        <a:pt x="164" y="566"/>
                      </a:cubicBezTo>
                      <a:cubicBezTo>
                        <a:pt x="164" y="566"/>
                        <a:pt x="165" y="565"/>
                        <a:pt x="165" y="565"/>
                      </a:cubicBezTo>
                      <a:cubicBezTo>
                        <a:pt x="111" y="570"/>
                        <a:pt x="57" y="586"/>
                        <a:pt x="0" y="58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67" name="Freeform 1058">
                  <a:extLst>
                    <a:ext uri="{FF2B5EF4-FFF2-40B4-BE49-F238E27FC236}">
                      <a16:creationId xmlns:a16="http://schemas.microsoft.com/office/drawing/2014/main" id="{BEAA9AA0-FA73-8834-E641-C5F009F0AB5E}"/>
                    </a:ext>
                  </a:extLst>
                </p:cNvPr>
                <p:cNvSpPr>
                  <a:spLocks/>
                </p:cNvSpPr>
                <p:nvPr/>
              </p:nvSpPr>
              <p:spPr bwMode="auto">
                <a:xfrm>
                  <a:off x="393" y="2367"/>
                  <a:ext cx="197" cy="224"/>
                </a:xfrm>
                <a:custGeom>
                  <a:avLst/>
                  <a:gdLst>
                    <a:gd name="T0" fmla="*/ 12 w 584"/>
                    <a:gd name="T1" fmla="*/ 26 h 660"/>
                    <a:gd name="T2" fmla="*/ 10 w 584"/>
                    <a:gd name="T3" fmla="*/ 21 h 660"/>
                    <a:gd name="T4" fmla="*/ 5 w 584"/>
                    <a:gd name="T5" fmla="*/ 20 h 660"/>
                    <a:gd name="T6" fmla="*/ 5 w 584"/>
                    <a:gd name="T7" fmla="*/ 17 h 660"/>
                    <a:gd name="T8" fmla="*/ 11 w 584"/>
                    <a:gd name="T9" fmla="*/ 18 h 660"/>
                    <a:gd name="T10" fmla="*/ 21 w 584"/>
                    <a:gd name="T11" fmla="*/ 20 h 660"/>
                    <a:gd name="T12" fmla="*/ 18 w 584"/>
                    <a:gd name="T13" fmla="*/ 8 h 660"/>
                    <a:gd name="T14" fmla="*/ 11 w 584"/>
                    <a:gd name="T15" fmla="*/ 2 h 660"/>
                    <a:gd name="T16" fmla="*/ 0 w 584"/>
                    <a:gd name="T17" fmla="*/ 4 h 6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4" h="660">
                      <a:moveTo>
                        <a:pt x="316" y="660"/>
                      </a:moveTo>
                      <a:cubicBezTo>
                        <a:pt x="276" y="620"/>
                        <a:pt x="297" y="568"/>
                        <a:pt x="264" y="529"/>
                      </a:cubicBezTo>
                      <a:cubicBezTo>
                        <a:pt x="226" y="485"/>
                        <a:pt x="172" y="523"/>
                        <a:pt x="126" y="509"/>
                      </a:cubicBezTo>
                      <a:cubicBezTo>
                        <a:pt x="66" y="490"/>
                        <a:pt x="80" y="439"/>
                        <a:pt x="139" y="432"/>
                      </a:cubicBezTo>
                      <a:cubicBezTo>
                        <a:pt x="174" y="428"/>
                        <a:pt x="251" y="449"/>
                        <a:pt x="283" y="466"/>
                      </a:cubicBezTo>
                      <a:cubicBezTo>
                        <a:pt x="348" y="500"/>
                        <a:pt x="491" y="620"/>
                        <a:pt x="543" y="502"/>
                      </a:cubicBezTo>
                      <a:cubicBezTo>
                        <a:pt x="584" y="409"/>
                        <a:pt x="492" y="300"/>
                        <a:pt x="461" y="218"/>
                      </a:cubicBezTo>
                      <a:cubicBezTo>
                        <a:pt x="431" y="138"/>
                        <a:pt x="403" y="0"/>
                        <a:pt x="297" y="40"/>
                      </a:cubicBezTo>
                      <a:cubicBezTo>
                        <a:pt x="235" y="63"/>
                        <a:pt x="62" y="178"/>
                        <a:pt x="0" y="11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68" name="Freeform 1059">
                  <a:extLst>
                    <a:ext uri="{FF2B5EF4-FFF2-40B4-BE49-F238E27FC236}">
                      <a16:creationId xmlns:a16="http://schemas.microsoft.com/office/drawing/2014/main" id="{37D3CD1B-D06B-82E1-ECB5-808E572EFFA6}"/>
                    </a:ext>
                  </a:extLst>
                </p:cNvPr>
                <p:cNvSpPr>
                  <a:spLocks/>
                </p:cNvSpPr>
                <p:nvPr/>
              </p:nvSpPr>
              <p:spPr bwMode="auto">
                <a:xfrm>
                  <a:off x="790" y="1731"/>
                  <a:ext cx="120" cy="45"/>
                </a:xfrm>
                <a:custGeom>
                  <a:avLst/>
                  <a:gdLst>
                    <a:gd name="T0" fmla="*/ 0 w 354"/>
                    <a:gd name="T1" fmla="*/ 4 h 132"/>
                    <a:gd name="T2" fmla="*/ 7 w 354"/>
                    <a:gd name="T3" fmla="*/ 1 h 132"/>
                    <a:gd name="T4" fmla="*/ 13 w 354"/>
                    <a:gd name="T5" fmla="*/ 5 h 132"/>
                    <a:gd name="T6" fmla="*/ 0 60000 65536"/>
                    <a:gd name="T7" fmla="*/ 0 60000 65536"/>
                    <a:gd name="T8" fmla="*/ 0 60000 65536"/>
                  </a:gdLst>
                  <a:ahLst/>
                  <a:cxnLst>
                    <a:cxn ang="T6">
                      <a:pos x="T0" y="T1"/>
                    </a:cxn>
                    <a:cxn ang="T7">
                      <a:pos x="T2" y="T3"/>
                    </a:cxn>
                    <a:cxn ang="T8">
                      <a:pos x="T4" y="T5"/>
                    </a:cxn>
                  </a:cxnLst>
                  <a:rect l="0" t="0" r="r" b="b"/>
                  <a:pathLst>
                    <a:path w="354" h="132">
                      <a:moveTo>
                        <a:pt x="0" y="91"/>
                      </a:moveTo>
                      <a:cubicBezTo>
                        <a:pt x="62" y="27"/>
                        <a:pt x="87" y="0"/>
                        <a:pt x="177" y="14"/>
                      </a:cubicBezTo>
                      <a:cubicBezTo>
                        <a:pt x="229" y="22"/>
                        <a:pt x="354" y="63"/>
                        <a:pt x="328" y="13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69" name="Freeform 1060">
                  <a:extLst>
                    <a:ext uri="{FF2B5EF4-FFF2-40B4-BE49-F238E27FC236}">
                      <a16:creationId xmlns:a16="http://schemas.microsoft.com/office/drawing/2014/main" id="{38CADA1B-CFBC-EEC2-9FB2-13B8490798DB}"/>
                    </a:ext>
                  </a:extLst>
                </p:cNvPr>
                <p:cNvSpPr>
                  <a:spLocks/>
                </p:cNvSpPr>
                <p:nvPr/>
              </p:nvSpPr>
              <p:spPr bwMode="auto">
                <a:xfrm>
                  <a:off x="805" y="1817"/>
                  <a:ext cx="124" cy="113"/>
                </a:xfrm>
                <a:custGeom>
                  <a:avLst/>
                  <a:gdLst>
                    <a:gd name="T0" fmla="*/ 14 w 366"/>
                    <a:gd name="T1" fmla="*/ 0 h 334"/>
                    <a:gd name="T2" fmla="*/ 0 w 366"/>
                    <a:gd name="T3" fmla="*/ 13 h 334"/>
                    <a:gd name="T4" fmla="*/ 0 60000 65536"/>
                    <a:gd name="T5" fmla="*/ 0 60000 65536"/>
                  </a:gdLst>
                  <a:ahLst/>
                  <a:cxnLst>
                    <a:cxn ang="T4">
                      <a:pos x="T0" y="T1"/>
                    </a:cxn>
                    <a:cxn ang="T5">
                      <a:pos x="T2" y="T3"/>
                    </a:cxn>
                  </a:cxnLst>
                  <a:rect l="0" t="0" r="r" b="b"/>
                  <a:pathLst>
                    <a:path w="366" h="334">
                      <a:moveTo>
                        <a:pt x="366" y="0"/>
                      </a:moveTo>
                      <a:cubicBezTo>
                        <a:pt x="365" y="215"/>
                        <a:pt x="48" y="147"/>
                        <a:pt x="0" y="33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70" name="Freeform 1061">
                  <a:extLst>
                    <a:ext uri="{FF2B5EF4-FFF2-40B4-BE49-F238E27FC236}">
                      <a16:creationId xmlns:a16="http://schemas.microsoft.com/office/drawing/2014/main" id="{FCCDD1DF-6748-1CFB-1B7D-9A31C4B662CE}"/>
                    </a:ext>
                  </a:extLst>
                </p:cNvPr>
                <p:cNvSpPr>
                  <a:spLocks/>
                </p:cNvSpPr>
                <p:nvPr/>
              </p:nvSpPr>
              <p:spPr bwMode="auto">
                <a:xfrm>
                  <a:off x="834" y="1841"/>
                  <a:ext cx="14" cy="45"/>
                </a:xfrm>
                <a:custGeom>
                  <a:avLst/>
                  <a:gdLst>
                    <a:gd name="T0" fmla="*/ 2 w 41"/>
                    <a:gd name="T1" fmla="*/ 0 h 133"/>
                    <a:gd name="T2" fmla="*/ 2 w 41"/>
                    <a:gd name="T3" fmla="*/ 5 h 133"/>
                    <a:gd name="T4" fmla="*/ 0 60000 65536"/>
                    <a:gd name="T5" fmla="*/ 0 60000 65536"/>
                  </a:gdLst>
                  <a:ahLst/>
                  <a:cxnLst>
                    <a:cxn ang="T4">
                      <a:pos x="T0" y="T1"/>
                    </a:cxn>
                    <a:cxn ang="T5">
                      <a:pos x="T2" y="T3"/>
                    </a:cxn>
                  </a:cxnLst>
                  <a:rect l="0" t="0" r="r" b="b"/>
                  <a:pathLst>
                    <a:path w="41" h="133">
                      <a:moveTo>
                        <a:pt x="41" y="0"/>
                      </a:moveTo>
                      <a:cubicBezTo>
                        <a:pt x="0" y="40"/>
                        <a:pt x="39" y="87"/>
                        <a:pt x="41" y="13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71" name="Freeform 1062">
                  <a:extLst>
                    <a:ext uri="{FF2B5EF4-FFF2-40B4-BE49-F238E27FC236}">
                      <a16:creationId xmlns:a16="http://schemas.microsoft.com/office/drawing/2014/main" id="{9D9F3EDB-8A06-CC1D-CD63-8CC54657A032}"/>
                    </a:ext>
                  </a:extLst>
                </p:cNvPr>
                <p:cNvSpPr>
                  <a:spLocks/>
                </p:cNvSpPr>
                <p:nvPr/>
              </p:nvSpPr>
              <p:spPr bwMode="auto">
                <a:xfrm>
                  <a:off x="1325" y="2112"/>
                  <a:ext cx="80" cy="71"/>
                </a:xfrm>
                <a:custGeom>
                  <a:avLst/>
                  <a:gdLst>
                    <a:gd name="T0" fmla="*/ 3 w 235"/>
                    <a:gd name="T1" fmla="*/ 0 h 209"/>
                    <a:gd name="T2" fmla="*/ 0 w 235"/>
                    <a:gd name="T3" fmla="*/ 7 h 209"/>
                    <a:gd name="T4" fmla="*/ 0 60000 65536"/>
                    <a:gd name="T5" fmla="*/ 0 60000 65536"/>
                  </a:gdLst>
                  <a:ahLst/>
                  <a:cxnLst>
                    <a:cxn ang="T4">
                      <a:pos x="T0" y="T1"/>
                    </a:cxn>
                    <a:cxn ang="T5">
                      <a:pos x="T2" y="T3"/>
                    </a:cxn>
                  </a:cxnLst>
                  <a:rect l="0" t="0" r="r" b="b"/>
                  <a:pathLst>
                    <a:path w="235" h="209">
                      <a:moveTo>
                        <a:pt x="79" y="0"/>
                      </a:moveTo>
                      <a:cubicBezTo>
                        <a:pt x="235" y="42"/>
                        <a:pt x="121" y="209"/>
                        <a:pt x="0" y="18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72" name="Freeform 1063">
                  <a:extLst>
                    <a:ext uri="{FF2B5EF4-FFF2-40B4-BE49-F238E27FC236}">
                      <a16:creationId xmlns:a16="http://schemas.microsoft.com/office/drawing/2014/main" id="{C379F1C0-705D-DB6B-4CBA-F1B7782E2645}"/>
                    </a:ext>
                  </a:extLst>
                </p:cNvPr>
                <p:cNvSpPr>
                  <a:spLocks/>
                </p:cNvSpPr>
                <p:nvPr/>
              </p:nvSpPr>
              <p:spPr bwMode="auto">
                <a:xfrm>
                  <a:off x="1365" y="1922"/>
                  <a:ext cx="114" cy="201"/>
                </a:xfrm>
                <a:custGeom>
                  <a:avLst/>
                  <a:gdLst>
                    <a:gd name="T0" fmla="*/ 5 w 338"/>
                    <a:gd name="T1" fmla="*/ 1 h 594"/>
                    <a:gd name="T2" fmla="*/ 12 w 338"/>
                    <a:gd name="T3" fmla="*/ 4 h 594"/>
                    <a:gd name="T4" fmla="*/ 10 w 338"/>
                    <a:gd name="T5" fmla="*/ 13 h 594"/>
                    <a:gd name="T6" fmla="*/ 8 w 338"/>
                    <a:gd name="T7" fmla="*/ 21 h 594"/>
                    <a:gd name="T8" fmla="*/ 0 w 338"/>
                    <a:gd name="T9" fmla="*/ 19 h 5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 h="594">
                      <a:moveTo>
                        <a:pt x="126" y="24"/>
                      </a:moveTo>
                      <a:cubicBezTo>
                        <a:pt x="196" y="1"/>
                        <a:pt x="292" y="0"/>
                        <a:pt x="316" y="100"/>
                      </a:cubicBezTo>
                      <a:cubicBezTo>
                        <a:pt x="338" y="188"/>
                        <a:pt x="292" y="256"/>
                        <a:pt x="271" y="333"/>
                      </a:cubicBezTo>
                      <a:cubicBezTo>
                        <a:pt x="253" y="402"/>
                        <a:pt x="277" y="502"/>
                        <a:pt x="209" y="549"/>
                      </a:cubicBezTo>
                      <a:cubicBezTo>
                        <a:pt x="142" y="594"/>
                        <a:pt x="49" y="551"/>
                        <a:pt x="0" y="49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73" name="Freeform 1064">
                  <a:extLst>
                    <a:ext uri="{FF2B5EF4-FFF2-40B4-BE49-F238E27FC236}">
                      <a16:creationId xmlns:a16="http://schemas.microsoft.com/office/drawing/2014/main" id="{0BB69762-0758-98B4-78FF-A8ADCBF4FB3A}"/>
                    </a:ext>
                  </a:extLst>
                </p:cNvPr>
                <p:cNvSpPr>
                  <a:spLocks/>
                </p:cNvSpPr>
                <p:nvPr/>
              </p:nvSpPr>
              <p:spPr bwMode="auto">
                <a:xfrm>
                  <a:off x="1367" y="1944"/>
                  <a:ext cx="89" cy="134"/>
                </a:xfrm>
                <a:custGeom>
                  <a:avLst/>
                  <a:gdLst>
                    <a:gd name="T0" fmla="*/ 0 w 263"/>
                    <a:gd name="T1" fmla="*/ 15 h 397"/>
                    <a:gd name="T2" fmla="*/ 6 w 263"/>
                    <a:gd name="T3" fmla="*/ 12 h 397"/>
                    <a:gd name="T4" fmla="*/ 9 w 263"/>
                    <a:gd name="T5" fmla="*/ 7 h 397"/>
                    <a:gd name="T6" fmla="*/ 8 w 263"/>
                    <a:gd name="T7" fmla="*/ 1 h 397"/>
                    <a:gd name="T8" fmla="*/ 3 w 263"/>
                    <a:gd name="T9" fmla="*/ 1 h 3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 h="397">
                      <a:moveTo>
                        <a:pt x="0" y="397"/>
                      </a:moveTo>
                      <a:cubicBezTo>
                        <a:pt x="7" y="376"/>
                        <a:pt x="119" y="345"/>
                        <a:pt x="153" y="317"/>
                      </a:cubicBezTo>
                      <a:cubicBezTo>
                        <a:pt x="199" y="280"/>
                        <a:pt x="214" y="238"/>
                        <a:pt x="228" y="183"/>
                      </a:cubicBezTo>
                      <a:cubicBezTo>
                        <a:pt x="237" y="145"/>
                        <a:pt x="263" y="56"/>
                        <a:pt x="220" y="26"/>
                      </a:cubicBezTo>
                      <a:cubicBezTo>
                        <a:pt x="184" y="0"/>
                        <a:pt x="115" y="50"/>
                        <a:pt x="70" y="3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74" name="Freeform 1065">
                  <a:extLst>
                    <a:ext uri="{FF2B5EF4-FFF2-40B4-BE49-F238E27FC236}">
                      <a16:creationId xmlns:a16="http://schemas.microsoft.com/office/drawing/2014/main" id="{26B58BD4-6EC6-2274-E64E-9610E4136FE9}"/>
                    </a:ext>
                  </a:extLst>
                </p:cNvPr>
                <p:cNvSpPr>
                  <a:spLocks/>
                </p:cNvSpPr>
                <p:nvPr/>
              </p:nvSpPr>
              <p:spPr bwMode="auto">
                <a:xfrm>
                  <a:off x="1632" y="2124"/>
                  <a:ext cx="229" cy="304"/>
                </a:xfrm>
                <a:custGeom>
                  <a:avLst/>
                  <a:gdLst>
                    <a:gd name="T0" fmla="*/ 14 w 675"/>
                    <a:gd name="T1" fmla="*/ 0 h 899"/>
                    <a:gd name="T2" fmla="*/ 4 w 675"/>
                    <a:gd name="T3" fmla="*/ 8 h 899"/>
                    <a:gd name="T4" fmla="*/ 3 w 675"/>
                    <a:gd name="T5" fmla="*/ 19 h 899"/>
                    <a:gd name="T6" fmla="*/ 4 w 675"/>
                    <a:gd name="T7" fmla="*/ 25 h 899"/>
                    <a:gd name="T8" fmla="*/ 7 w 675"/>
                    <a:gd name="T9" fmla="*/ 28 h 899"/>
                    <a:gd name="T10" fmla="*/ 11 w 675"/>
                    <a:gd name="T11" fmla="*/ 32 h 899"/>
                    <a:gd name="T12" fmla="*/ 17 w 675"/>
                    <a:gd name="T13" fmla="*/ 33 h 899"/>
                    <a:gd name="T14" fmla="*/ 26 w 675"/>
                    <a:gd name="T15" fmla="*/ 34 h 8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5" h="899">
                      <a:moveTo>
                        <a:pt x="346" y="0"/>
                      </a:moveTo>
                      <a:cubicBezTo>
                        <a:pt x="256" y="43"/>
                        <a:pt x="159" y="145"/>
                        <a:pt x="92" y="218"/>
                      </a:cubicBezTo>
                      <a:cubicBezTo>
                        <a:pt x="0" y="318"/>
                        <a:pt x="49" y="386"/>
                        <a:pt x="75" y="502"/>
                      </a:cubicBezTo>
                      <a:cubicBezTo>
                        <a:pt x="85" y="550"/>
                        <a:pt x="84" y="595"/>
                        <a:pt x="108" y="640"/>
                      </a:cubicBezTo>
                      <a:cubicBezTo>
                        <a:pt x="126" y="675"/>
                        <a:pt x="159" y="696"/>
                        <a:pt x="183" y="728"/>
                      </a:cubicBezTo>
                      <a:cubicBezTo>
                        <a:pt x="212" y="766"/>
                        <a:pt x="220" y="818"/>
                        <a:pt x="270" y="837"/>
                      </a:cubicBezTo>
                      <a:cubicBezTo>
                        <a:pt x="312" y="854"/>
                        <a:pt x="383" y="843"/>
                        <a:pt x="428" y="849"/>
                      </a:cubicBezTo>
                      <a:cubicBezTo>
                        <a:pt x="488" y="858"/>
                        <a:pt x="619" y="899"/>
                        <a:pt x="675" y="87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75" name="Freeform 1066">
                  <a:extLst>
                    <a:ext uri="{FF2B5EF4-FFF2-40B4-BE49-F238E27FC236}">
                      <a16:creationId xmlns:a16="http://schemas.microsoft.com/office/drawing/2014/main" id="{DC1EEDEF-C8BF-1509-900E-5D5533D76048}"/>
                    </a:ext>
                  </a:extLst>
                </p:cNvPr>
                <p:cNvSpPr>
                  <a:spLocks/>
                </p:cNvSpPr>
                <p:nvPr/>
              </p:nvSpPr>
              <p:spPr bwMode="auto">
                <a:xfrm>
                  <a:off x="1827" y="2273"/>
                  <a:ext cx="59" cy="105"/>
                </a:xfrm>
                <a:custGeom>
                  <a:avLst/>
                  <a:gdLst>
                    <a:gd name="T0" fmla="*/ 7 w 175"/>
                    <a:gd name="T1" fmla="*/ 11 h 308"/>
                    <a:gd name="T2" fmla="*/ 6 w 175"/>
                    <a:gd name="T3" fmla="*/ 0 h 308"/>
                    <a:gd name="T4" fmla="*/ 0 60000 65536"/>
                    <a:gd name="T5" fmla="*/ 0 60000 65536"/>
                  </a:gdLst>
                  <a:ahLst/>
                  <a:cxnLst>
                    <a:cxn ang="T4">
                      <a:pos x="T0" y="T1"/>
                    </a:cxn>
                    <a:cxn ang="T5">
                      <a:pos x="T2" y="T3"/>
                    </a:cxn>
                  </a:cxnLst>
                  <a:rect l="0" t="0" r="r" b="b"/>
                  <a:pathLst>
                    <a:path w="175" h="308">
                      <a:moveTo>
                        <a:pt x="175" y="281"/>
                      </a:moveTo>
                      <a:cubicBezTo>
                        <a:pt x="0" y="308"/>
                        <a:pt x="121" y="62"/>
                        <a:pt x="147"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76" name="Freeform 1067">
                  <a:extLst>
                    <a:ext uri="{FF2B5EF4-FFF2-40B4-BE49-F238E27FC236}">
                      <a16:creationId xmlns:a16="http://schemas.microsoft.com/office/drawing/2014/main" id="{77FC587C-9137-C8CF-AB6E-6EBD7AC75DF4}"/>
                    </a:ext>
                  </a:extLst>
                </p:cNvPr>
                <p:cNvSpPr>
                  <a:spLocks/>
                </p:cNvSpPr>
                <p:nvPr/>
              </p:nvSpPr>
              <p:spPr bwMode="auto">
                <a:xfrm>
                  <a:off x="1804" y="2225"/>
                  <a:ext cx="58" cy="200"/>
                </a:xfrm>
                <a:custGeom>
                  <a:avLst/>
                  <a:gdLst>
                    <a:gd name="T0" fmla="*/ 6 w 173"/>
                    <a:gd name="T1" fmla="*/ 0 h 591"/>
                    <a:gd name="T2" fmla="*/ 1 w 173"/>
                    <a:gd name="T3" fmla="*/ 16 h 591"/>
                    <a:gd name="T4" fmla="*/ 5 w 173"/>
                    <a:gd name="T5" fmla="*/ 20 h 591"/>
                    <a:gd name="T6" fmla="*/ 6 w 173"/>
                    <a:gd name="T7" fmla="*/ 21 h 591"/>
                    <a:gd name="T8" fmla="*/ 6 w 173"/>
                    <a:gd name="T9" fmla="*/ 22 h 5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591">
                      <a:moveTo>
                        <a:pt x="164" y="0"/>
                      </a:moveTo>
                      <a:cubicBezTo>
                        <a:pt x="130" y="96"/>
                        <a:pt x="0" y="313"/>
                        <a:pt x="30" y="423"/>
                      </a:cubicBezTo>
                      <a:cubicBezTo>
                        <a:pt x="45" y="478"/>
                        <a:pt x="86" y="479"/>
                        <a:pt x="123" y="504"/>
                      </a:cubicBezTo>
                      <a:cubicBezTo>
                        <a:pt x="143" y="517"/>
                        <a:pt x="153" y="517"/>
                        <a:pt x="166" y="538"/>
                      </a:cubicBezTo>
                      <a:cubicBezTo>
                        <a:pt x="173" y="550"/>
                        <a:pt x="173" y="591"/>
                        <a:pt x="161" y="56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77" name="Freeform 1068">
                  <a:extLst>
                    <a:ext uri="{FF2B5EF4-FFF2-40B4-BE49-F238E27FC236}">
                      <a16:creationId xmlns:a16="http://schemas.microsoft.com/office/drawing/2014/main" id="{1CB280B0-61A9-AEE4-1E29-0496BC0F5C3A}"/>
                    </a:ext>
                  </a:extLst>
                </p:cNvPr>
                <p:cNvSpPr>
                  <a:spLocks/>
                </p:cNvSpPr>
                <p:nvPr/>
              </p:nvSpPr>
              <p:spPr bwMode="auto">
                <a:xfrm>
                  <a:off x="1749" y="2108"/>
                  <a:ext cx="158" cy="233"/>
                </a:xfrm>
                <a:custGeom>
                  <a:avLst/>
                  <a:gdLst>
                    <a:gd name="T0" fmla="*/ 0 w 467"/>
                    <a:gd name="T1" fmla="*/ 2 h 687"/>
                    <a:gd name="T2" fmla="*/ 9 w 467"/>
                    <a:gd name="T3" fmla="*/ 2 h 687"/>
                    <a:gd name="T4" fmla="*/ 13 w 467"/>
                    <a:gd name="T5" fmla="*/ 11 h 687"/>
                    <a:gd name="T6" fmla="*/ 13 w 467"/>
                    <a:gd name="T7" fmla="*/ 16 h 687"/>
                    <a:gd name="T8" fmla="*/ 15 w 467"/>
                    <a:gd name="T9" fmla="*/ 19 h 687"/>
                    <a:gd name="T10" fmla="*/ 18 w 467"/>
                    <a:gd name="T11" fmla="*/ 27 h 6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7" h="687">
                      <a:moveTo>
                        <a:pt x="0" y="46"/>
                      </a:moveTo>
                      <a:cubicBezTo>
                        <a:pt x="67" y="18"/>
                        <a:pt x="185" y="0"/>
                        <a:pt x="247" y="49"/>
                      </a:cubicBezTo>
                      <a:cubicBezTo>
                        <a:pt x="296" y="88"/>
                        <a:pt x="316" y="216"/>
                        <a:pt x="327" y="277"/>
                      </a:cubicBezTo>
                      <a:cubicBezTo>
                        <a:pt x="334" y="316"/>
                        <a:pt x="323" y="360"/>
                        <a:pt x="334" y="397"/>
                      </a:cubicBezTo>
                      <a:cubicBezTo>
                        <a:pt x="345" y="432"/>
                        <a:pt x="371" y="464"/>
                        <a:pt x="387" y="496"/>
                      </a:cubicBezTo>
                      <a:cubicBezTo>
                        <a:pt x="414" y="551"/>
                        <a:pt x="404" y="663"/>
                        <a:pt x="467" y="68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78" name="Freeform 1069">
                  <a:extLst>
                    <a:ext uri="{FF2B5EF4-FFF2-40B4-BE49-F238E27FC236}">
                      <a16:creationId xmlns:a16="http://schemas.microsoft.com/office/drawing/2014/main" id="{52D3104E-9B3C-AEA1-4B94-2589F874E083}"/>
                    </a:ext>
                  </a:extLst>
                </p:cNvPr>
                <p:cNvSpPr>
                  <a:spLocks/>
                </p:cNvSpPr>
                <p:nvPr/>
              </p:nvSpPr>
              <p:spPr bwMode="auto">
                <a:xfrm>
                  <a:off x="1762" y="2119"/>
                  <a:ext cx="94" cy="83"/>
                </a:xfrm>
                <a:custGeom>
                  <a:avLst/>
                  <a:gdLst>
                    <a:gd name="T0" fmla="*/ 11 w 279"/>
                    <a:gd name="T1" fmla="*/ 8 h 248"/>
                    <a:gd name="T2" fmla="*/ 2 w 279"/>
                    <a:gd name="T3" fmla="*/ 7 h 248"/>
                    <a:gd name="T4" fmla="*/ 7 w 279"/>
                    <a:gd name="T5" fmla="*/ 0 h 248"/>
                    <a:gd name="T6" fmla="*/ 0 60000 65536"/>
                    <a:gd name="T7" fmla="*/ 0 60000 65536"/>
                    <a:gd name="T8" fmla="*/ 0 60000 65536"/>
                  </a:gdLst>
                  <a:ahLst/>
                  <a:cxnLst>
                    <a:cxn ang="T6">
                      <a:pos x="T0" y="T1"/>
                    </a:cxn>
                    <a:cxn ang="T7">
                      <a:pos x="T2" y="T3"/>
                    </a:cxn>
                    <a:cxn ang="T8">
                      <a:pos x="T4" y="T5"/>
                    </a:cxn>
                  </a:cxnLst>
                  <a:rect l="0" t="0" r="r" b="b"/>
                  <a:pathLst>
                    <a:path w="279" h="248">
                      <a:moveTo>
                        <a:pt x="279" y="202"/>
                      </a:moveTo>
                      <a:cubicBezTo>
                        <a:pt x="219" y="221"/>
                        <a:pt x="101" y="248"/>
                        <a:pt x="53" y="182"/>
                      </a:cubicBezTo>
                      <a:cubicBezTo>
                        <a:pt x="0" y="110"/>
                        <a:pt x="123" y="25"/>
                        <a:pt x="178"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79" name="Freeform 1070">
                  <a:extLst>
                    <a:ext uri="{FF2B5EF4-FFF2-40B4-BE49-F238E27FC236}">
                      <a16:creationId xmlns:a16="http://schemas.microsoft.com/office/drawing/2014/main" id="{D868213A-F405-5298-3E0C-653474A6B52F}"/>
                    </a:ext>
                  </a:extLst>
                </p:cNvPr>
                <p:cNvSpPr>
                  <a:spLocks/>
                </p:cNvSpPr>
                <p:nvPr/>
              </p:nvSpPr>
              <p:spPr bwMode="auto">
                <a:xfrm>
                  <a:off x="1651" y="2162"/>
                  <a:ext cx="90" cy="125"/>
                </a:xfrm>
                <a:custGeom>
                  <a:avLst/>
                  <a:gdLst>
                    <a:gd name="T0" fmla="*/ 0 w 265"/>
                    <a:gd name="T1" fmla="*/ 6 h 371"/>
                    <a:gd name="T2" fmla="*/ 10 w 265"/>
                    <a:gd name="T3" fmla="*/ 5 h 371"/>
                    <a:gd name="T4" fmla="*/ 5 w 265"/>
                    <a:gd name="T5" fmla="*/ 10 h 371"/>
                    <a:gd name="T6" fmla="*/ 0 w 265"/>
                    <a:gd name="T7" fmla="*/ 14 h 3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5" h="371">
                      <a:moveTo>
                        <a:pt x="0" y="160"/>
                      </a:moveTo>
                      <a:cubicBezTo>
                        <a:pt x="57" y="168"/>
                        <a:pt x="265" y="0"/>
                        <a:pt x="248" y="133"/>
                      </a:cubicBezTo>
                      <a:cubicBezTo>
                        <a:pt x="240" y="203"/>
                        <a:pt x="172" y="224"/>
                        <a:pt x="125" y="262"/>
                      </a:cubicBezTo>
                      <a:cubicBezTo>
                        <a:pt x="85" y="295"/>
                        <a:pt x="53" y="339"/>
                        <a:pt x="13" y="37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80" name="Freeform 1071">
                  <a:extLst>
                    <a:ext uri="{FF2B5EF4-FFF2-40B4-BE49-F238E27FC236}">
                      <a16:creationId xmlns:a16="http://schemas.microsoft.com/office/drawing/2014/main" id="{633BC3C1-B726-78A1-848D-8354390F9807}"/>
                    </a:ext>
                  </a:extLst>
                </p:cNvPr>
                <p:cNvSpPr>
                  <a:spLocks/>
                </p:cNvSpPr>
                <p:nvPr/>
              </p:nvSpPr>
              <p:spPr bwMode="auto">
                <a:xfrm>
                  <a:off x="1670" y="2223"/>
                  <a:ext cx="182" cy="122"/>
                </a:xfrm>
                <a:custGeom>
                  <a:avLst/>
                  <a:gdLst>
                    <a:gd name="T0" fmla="*/ 0 w 537"/>
                    <a:gd name="T1" fmla="*/ 14 h 361"/>
                    <a:gd name="T2" fmla="*/ 9 w 537"/>
                    <a:gd name="T3" fmla="*/ 2 h 361"/>
                    <a:gd name="T4" fmla="*/ 16 w 537"/>
                    <a:gd name="T5" fmla="*/ 1 h 361"/>
                    <a:gd name="T6" fmla="*/ 21 w 537"/>
                    <a:gd name="T7" fmla="*/ 3 h 3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7" h="361">
                      <a:moveTo>
                        <a:pt x="0" y="361"/>
                      </a:moveTo>
                      <a:cubicBezTo>
                        <a:pt x="12" y="273"/>
                        <a:pt x="165" y="106"/>
                        <a:pt x="242" y="40"/>
                      </a:cubicBezTo>
                      <a:cubicBezTo>
                        <a:pt x="289" y="0"/>
                        <a:pt x="341" y="3"/>
                        <a:pt x="398" y="21"/>
                      </a:cubicBezTo>
                      <a:cubicBezTo>
                        <a:pt x="429" y="30"/>
                        <a:pt x="529" y="58"/>
                        <a:pt x="537" y="7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81" name="Freeform 1072">
                  <a:extLst>
                    <a:ext uri="{FF2B5EF4-FFF2-40B4-BE49-F238E27FC236}">
                      <a16:creationId xmlns:a16="http://schemas.microsoft.com/office/drawing/2014/main" id="{8C936214-C7CA-47C1-124B-BD74AC22BCBD}"/>
                    </a:ext>
                  </a:extLst>
                </p:cNvPr>
                <p:cNvSpPr>
                  <a:spLocks/>
                </p:cNvSpPr>
                <p:nvPr/>
              </p:nvSpPr>
              <p:spPr bwMode="auto">
                <a:xfrm>
                  <a:off x="1767" y="1743"/>
                  <a:ext cx="163" cy="185"/>
                </a:xfrm>
                <a:custGeom>
                  <a:avLst/>
                  <a:gdLst>
                    <a:gd name="T0" fmla="*/ 8 w 484"/>
                    <a:gd name="T1" fmla="*/ 0 h 547"/>
                    <a:gd name="T2" fmla="*/ 16 w 484"/>
                    <a:gd name="T3" fmla="*/ 3 h 547"/>
                    <a:gd name="T4" fmla="*/ 13 w 484"/>
                    <a:gd name="T5" fmla="*/ 9 h 547"/>
                    <a:gd name="T6" fmla="*/ 0 w 484"/>
                    <a:gd name="T7" fmla="*/ 15 h 5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4" h="547">
                      <a:moveTo>
                        <a:pt x="202" y="6"/>
                      </a:moveTo>
                      <a:cubicBezTo>
                        <a:pt x="257" y="0"/>
                        <a:pt x="374" y="28"/>
                        <a:pt x="412" y="68"/>
                      </a:cubicBezTo>
                      <a:cubicBezTo>
                        <a:pt x="484" y="146"/>
                        <a:pt x="389" y="200"/>
                        <a:pt x="336" y="248"/>
                      </a:cubicBezTo>
                      <a:cubicBezTo>
                        <a:pt x="279" y="297"/>
                        <a:pt x="61" y="547"/>
                        <a:pt x="0" y="37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82" name="Freeform 1073">
                  <a:extLst>
                    <a:ext uri="{FF2B5EF4-FFF2-40B4-BE49-F238E27FC236}">
                      <a16:creationId xmlns:a16="http://schemas.microsoft.com/office/drawing/2014/main" id="{C33901F6-2F24-289B-9858-068C224D7276}"/>
                    </a:ext>
                  </a:extLst>
                </p:cNvPr>
                <p:cNvSpPr>
                  <a:spLocks/>
                </p:cNvSpPr>
                <p:nvPr/>
              </p:nvSpPr>
              <p:spPr bwMode="auto">
                <a:xfrm>
                  <a:off x="1791" y="1778"/>
                  <a:ext cx="206" cy="545"/>
                </a:xfrm>
                <a:custGeom>
                  <a:avLst/>
                  <a:gdLst>
                    <a:gd name="T0" fmla="*/ 24 w 610"/>
                    <a:gd name="T1" fmla="*/ 3 h 1611"/>
                    <a:gd name="T2" fmla="*/ 15 w 610"/>
                    <a:gd name="T3" fmla="*/ 7 h 1611"/>
                    <a:gd name="T4" fmla="*/ 6 w 610"/>
                    <a:gd name="T5" fmla="*/ 14 h 1611"/>
                    <a:gd name="T6" fmla="*/ 2 w 610"/>
                    <a:gd name="T7" fmla="*/ 24 h 1611"/>
                    <a:gd name="T8" fmla="*/ 3 w 610"/>
                    <a:gd name="T9" fmla="*/ 34 h 1611"/>
                    <a:gd name="T10" fmla="*/ 8 w 610"/>
                    <a:gd name="T11" fmla="*/ 39 h 1611"/>
                    <a:gd name="T12" fmla="*/ 11 w 610"/>
                    <a:gd name="T13" fmla="*/ 47 h 1611"/>
                    <a:gd name="T14" fmla="*/ 13 w 610"/>
                    <a:gd name="T15" fmla="*/ 55 h 1611"/>
                    <a:gd name="T16" fmla="*/ 16 w 610"/>
                    <a:gd name="T17" fmla="*/ 62 h 16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0" h="1611">
                      <a:moveTo>
                        <a:pt x="610" y="73"/>
                      </a:moveTo>
                      <a:cubicBezTo>
                        <a:pt x="542" y="0"/>
                        <a:pt x="443" y="124"/>
                        <a:pt x="384" y="170"/>
                      </a:cubicBezTo>
                      <a:cubicBezTo>
                        <a:pt x="307" y="228"/>
                        <a:pt x="213" y="292"/>
                        <a:pt x="144" y="359"/>
                      </a:cubicBezTo>
                      <a:cubicBezTo>
                        <a:pt x="64" y="437"/>
                        <a:pt x="63" y="522"/>
                        <a:pt x="40" y="621"/>
                      </a:cubicBezTo>
                      <a:cubicBezTo>
                        <a:pt x="16" y="720"/>
                        <a:pt x="0" y="789"/>
                        <a:pt x="71" y="871"/>
                      </a:cubicBezTo>
                      <a:cubicBezTo>
                        <a:pt x="116" y="922"/>
                        <a:pt x="170" y="963"/>
                        <a:pt x="213" y="1014"/>
                      </a:cubicBezTo>
                      <a:cubicBezTo>
                        <a:pt x="266" y="1078"/>
                        <a:pt x="277" y="1140"/>
                        <a:pt x="287" y="1217"/>
                      </a:cubicBezTo>
                      <a:cubicBezTo>
                        <a:pt x="297" y="1288"/>
                        <a:pt x="321" y="1353"/>
                        <a:pt x="332" y="1425"/>
                      </a:cubicBezTo>
                      <a:cubicBezTo>
                        <a:pt x="344" y="1506"/>
                        <a:pt x="342" y="1549"/>
                        <a:pt x="401" y="161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83" name="Freeform 1074">
                  <a:extLst>
                    <a:ext uri="{FF2B5EF4-FFF2-40B4-BE49-F238E27FC236}">
                      <a16:creationId xmlns:a16="http://schemas.microsoft.com/office/drawing/2014/main" id="{91595767-7796-1082-0914-D198D251589D}"/>
                    </a:ext>
                  </a:extLst>
                </p:cNvPr>
                <p:cNvSpPr>
                  <a:spLocks/>
                </p:cNvSpPr>
                <p:nvPr/>
              </p:nvSpPr>
              <p:spPr bwMode="auto">
                <a:xfrm>
                  <a:off x="1869" y="1919"/>
                  <a:ext cx="169" cy="146"/>
                </a:xfrm>
                <a:custGeom>
                  <a:avLst/>
                  <a:gdLst>
                    <a:gd name="T0" fmla="*/ 6 w 498"/>
                    <a:gd name="T1" fmla="*/ 4 h 431"/>
                    <a:gd name="T2" fmla="*/ 3 w 498"/>
                    <a:gd name="T3" fmla="*/ 13 h 431"/>
                    <a:gd name="T4" fmla="*/ 12 w 498"/>
                    <a:gd name="T5" fmla="*/ 12 h 431"/>
                    <a:gd name="T6" fmla="*/ 15 w 498"/>
                    <a:gd name="T7" fmla="*/ 11 h 431"/>
                    <a:gd name="T8" fmla="*/ 18 w 498"/>
                    <a:gd name="T9" fmla="*/ 12 h 431"/>
                    <a:gd name="T10" fmla="*/ 19 w 498"/>
                    <a:gd name="T11" fmla="*/ 6 h 431"/>
                    <a:gd name="T12" fmla="*/ 11 w 498"/>
                    <a:gd name="T13" fmla="*/ 1 h 431"/>
                    <a:gd name="T14" fmla="*/ 6 w 498"/>
                    <a:gd name="T15" fmla="*/ 4 h 4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8" h="431">
                      <a:moveTo>
                        <a:pt x="145" y="97"/>
                      </a:moveTo>
                      <a:cubicBezTo>
                        <a:pt x="21" y="124"/>
                        <a:pt x="0" y="216"/>
                        <a:pt x="74" y="325"/>
                      </a:cubicBezTo>
                      <a:cubicBezTo>
                        <a:pt x="146" y="431"/>
                        <a:pt x="219" y="333"/>
                        <a:pt x="308" y="305"/>
                      </a:cubicBezTo>
                      <a:cubicBezTo>
                        <a:pt x="328" y="298"/>
                        <a:pt x="353" y="283"/>
                        <a:pt x="374" y="282"/>
                      </a:cubicBezTo>
                      <a:cubicBezTo>
                        <a:pt x="394" y="281"/>
                        <a:pt x="434" y="298"/>
                        <a:pt x="448" y="293"/>
                      </a:cubicBezTo>
                      <a:cubicBezTo>
                        <a:pt x="498" y="278"/>
                        <a:pt x="490" y="215"/>
                        <a:pt x="486" y="167"/>
                      </a:cubicBezTo>
                      <a:cubicBezTo>
                        <a:pt x="476" y="55"/>
                        <a:pt x="388" y="0"/>
                        <a:pt x="278" y="22"/>
                      </a:cubicBezTo>
                      <a:cubicBezTo>
                        <a:pt x="226" y="32"/>
                        <a:pt x="176" y="50"/>
                        <a:pt x="145" y="9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84" name="Freeform 1075">
                  <a:extLst>
                    <a:ext uri="{FF2B5EF4-FFF2-40B4-BE49-F238E27FC236}">
                      <a16:creationId xmlns:a16="http://schemas.microsoft.com/office/drawing/2014/main" id="{116C2424-D8A9-BF67-577E-2BCB4AA6EFBD}"/>
                    </a:ext>
                  </a:extLst>
                </p:cNvPr>
                <p:cNvSpPr>
                  <a:spLocks/>
                </p:cNvSpPr>
                <p:nvPr/>
              </p:nvSpPr>
              <p:spPr bwMode="auto">
                <a:xfrm>
                  <a:off x="1942" y="2041"/>
                  <a:ext cx="82" cy="91"/>
                </a:xfrm>
                <a:custGeom>
                  <a:avLst/>
                  <a:gdLst>
                    <a:gd name="T0" fmla="*/ 0 w 241"/>
                    <a:gd name="T1" fmla="*/ 5 h 267"/>
                    <a:gd name="T2" fmla="*/ 3 w 241"/>
                    <a:gd name="T3" fmla="*/ 11 h 267"/>
                    <a:gd name="T4" fmla="*/ 7 w 241"/>
                    <a:gd name="T5" fmla="*/ 7 h 267"/>
                    <a:gd name="T6" fmla="*/ 7 w 241"/>
                    <a:gd name="T7" fmla="*/ 1 h 267"/>
                    <a:gd name="T8" fmla="*/ 2 w 241"/>
                    <a:gd name="T9" fmla="*/ 2 h 2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 h="267">
                      <a:moveTo>
                        <a:pt x="5" y="121"/>
                      </a:moveTo>
                      <a:cubicBezTo>
                        <a:pt x="0" y="169"/>
                        <a:pt x="15" y="265"/>
                        <a:pt x="75" y="266"/>
                      </a:cubicBezTo>
                      <a:cubicBezTo>
                        <a:pt x="108" y="267"/>
                        <a:pt x="175" y="198"/>
                        <a:pt x="193" y="170"/>
                      </a:cubicBezTo>
                      <a:cubicBezTo>
                        <a:pt x="226" y="118"/>
                        <a:pt x="241" y="62"/>
                        <a:pt x="188" y="33"/>
                      </a:cubicBezTo>
                      <a:cubicBezTo>
                        <a:pt x="130" y="0"/>
                        <a:pt x="95" y="22"/>
                        <a:pt x="40" y="4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85" name="Freeform 1076">
                  <a:extLst>
                    <a:ext uri="{FF2B5EF4-FFF2-40B4-BE49-F238E27FC236}">
                      <a16:creationId xmlns:a16="http://schemas.microsoft.com/office/drawing/2014/main" id="{3CE54E88-A9D8-A2C3-157F-B64432ACAFA2}"/>
                    </a:ext>
                  </a:extLst>
                </p:cNvPr>
                <p:cNvSpPr>
                  <a:spLocks/>
                </p:cNvSpPr>
                <p:nvPr/>
              </p:nvSpPr>
              <p:spPr bwMode="auto">
                <a:xfrm>
                  <a:off x="1957" y="2055"/>
                  <a:ext cx="19" cy="70"/>
                </a:xfrm>
                <a:custGeom>
                  <a:avLst/>
                  <a:gdLst>
                    <a:gd name="T0" fmla="*/ 0 w 56"/>
                    <a:gd name="T1" fmla="*/ 8 h 208"/>
                    <a:gd name="T2" fmla="*/ 1 w 56"/>
                    <a:gd name="T3" fmla="*/ 0 h 208"/>
                    <a:gd name="T4" fmla="*/ 0 60000 65536"/>
                    <a:gd name="T5" fmla="*/ 0 60000 65536"/>
                  </a:gdLst>
                  <a:ahLst/>
                  <a:cxnLst>
                    <a:cxn ang="T4">
                      <a:pos x="T0" y="T1"/>
                    </a:cxn>
                    <a:cxn ang="T5">
                      <a:pos x="T2" y="T3"/>
                    </a:cxn>
                  </a:cxnLst>
                  <a:rect l="0" t="0" r="r" b="b"/>
                  <a:pathLst>
                    <a:path w="56" h="208">
                      <a:moveTo>
                        <a:pt x="0" y="208"/>
                      </a:moveTo>
                      <a:cubicBezTo>
                        <a:pt x="56" y="201"/>
                        <a:pt x="44" y="44"/>
                        <a:pt x="25"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86" name="Freeform 1077">
                  <a:extLst>
                    <a:ext uri="{FF2B5EF4-FFF2-40B4-BE49-F238E27FC236}">
                      <a16:creationId xmlns:a16="http://schemas.microsoft.com/office/drawing/2014/main" id="{40B3DDC4-3773-A5B4-D4A6-586DE26BAD72}"/>
                    </a:ext>
                  </a:extLst>
                </p:cNvPr>
                <p:cNvSpPr>
                  <a:spLocks/>
                </p:cNvSpPr>
                <p:nvPr/>
              </p:nvSpPr>
              <p:spPr bwMode="auto">
                <a:xfrm>
                  <a:off x="1895" y="1967"/>
                  <a:ext cx="53" cy="62"/>
                </a:xfrm>
                <a:custGeom>
                  <a:avLst/>
                  <a:gdLst>
                    <a:gd name="T0" fmla="*/ 6 w 158"/>
                    <a:gd name="T1" fmla="*/ 7 h 183"/>
                    <a:gd name="T2" fmla="*/ 0 w 158"/>
                    <a:gd name="T3" fmla="*/ 0 h 183"/>
                    <a:gd name="T4" fmla="*/ 0 60000 65536"/>
                    <a:gd name="T5" fmla="*/ 0 60000 65536"/>
                  </a:gdLst>
                  <a:ahLst/>
                  <a:cxnLst>
                    <a:cxn ang="T4">
                      <a:pos x="T0" y="T1"/>
                    </a:cxn>
                    <a:cxn ang="T5">
                      <a:pos x="T2" y="T3"/>
                    </a:cxn>
                  </a:cxnLst>
                  <a:rect l="0" t="0" r="r" b="b"/>
                  <a:pathLst>
                    <a:path w="158" h="183">
                      <a:moveTo>
                        <a:pt x="158" y="183"/>
                      </a:moveTo>
                      <a:cubicBezTo>
                        <a:pt x="155" y="99"/>
                        <a:pt x="60" y="39"/>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87" name="Freeform 1078">
                  <a:extLst>
                    <a:ext uri="{FF2B5EF4-FFF2-40B4-BE49-F238E27FC236}">
                      <a16:creationId xmlns:a16="http://schemas.microsoft.com/office/drawing/2014/main" id="{04FFDF76-EEF6-8F76-DBC4-E486261A461B}"/>
                    </a:ext>
                  </a:extLst>
                </p:cNvPr>
                <p:cNvSpPr>
                  <a:spLocks/>
                </p:cNvSpPr>
                <p:nvPr/>
              </p:nvSpPr>
              <p:spPr bwMode="auto">
                <a:xfrm>
                  <a:off x="1920" y="1952"/>
                  <a:ext cx="112" cy="37"/>
                </a:xfrm>
                <a:custGeom>
                  <a:avLst/>
                  <a:gdLst>
                    <a:gd name="T0" fmla="*/ 0 w 329"/>
                    <a:gd name="T1" fmla="*/ 0 h 111"/>
                    <a:gd name="T2" fmla="*/ 13 w 329"/>
                    <a:gd name="T3" fmla="*/ 2 h 111"/>
                    <a:gd name="T4" fmla="*/ 0 60000 65536"/>
                    <a:gd name="T5" fmla="*/ 0 60000 65536"/>
                  </a:gdLst>
                  <a:ahLst/>
                  <a:cxnLst>
                    <a:cxn ang="T4">
                      <a:pos x="T0" y="T1"/>
                    </a:cxn>
                    <a:cxn ang="T5">
                      <a:pos x="T2" y="T3"/>
                    </a:cxn>
                  </a:cxnLst>
                  <a:rect l="0" t="0" r="r" b="b"/>
                  <a:pathLst>
                    <a:path w="329" h="111">
                      <a:moveTo>
                        <a:pt x="0" y="0"/>
                      </a:moveTo>
                      <a:cubicBezTo>
                        <a:pt x="48" y="111"/>
                        <a:pt x="249" y="27"/>
                        <a:pt x="329" y="6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88" name="Freeform 1079">
                  <a:extLst>
                    <a:ext uri="{FF2B5EF4-FFF2-40B4-BE49-F238E27FC236}">
                      <a16:creationId xmlns:a16="http://schemas.microsoft.com/office/drawing/2014/main" id="{0F2C090D-AE02-8489-9E0B-D9631653AD36}"/>
                    </a:ext>
                  </a:extLst>
                </p:cNvPr>
                <p:cNvSpPr>
                  <a:spLocks/>
                </p:cNvSpPr>
                <p:nvPr/>
              </p:nvSpPr>
              <p:spPr bwMode="auto">
                <a:xfrm>
                  <a:off x="1941" y="1712"/>
                  <a:ext cx="183" cy="158"/>
                </a:xfrm>
                <a:custGeom>
                  <a:avLst/>
                  <a:gdLst>
                    <a:gd name="T0" fmla="*/ 1 w 542"/>
                    <a:gd name="T1" fmla="*/ 11 h 468"/>
                    <a:gd name="T2" fmla="*/ 1 w 542"/>
                    <a:gd name="T3" fmla="*/ 17 h 468"/>
                    <a:gd name="T4" fmla="*/ 6 w 542"/>
                    <a:gd name="T5" fmla="*/ 16 h 468"/>
                    <a:gd name="T6" fmla="*/ 16 w 542"/>
                    <a:gd name="T7" fmla="*/ 9 h 468"/>
                    <a:gd name="T8" fmla="*/ 17 w 542"/>
                    <a:gd name="T9" fmla="*/ 2 h 468"/>
                    <a:gd name="T10" fmla="*/ 14 w 542"/>
                    <a:gd name="T11" fmla="*/ 5 h 468"/>
                    <a:gd name="T12" fmla="*/ 9 w 542"/>
                    <a:gd name="T13" fmla="*/ 7 h 468"/>
                    <a:gd name="T14" fmla="*/ 6 w 542"/>
                    <a:gd name="T15" fmla="*/ 11 h 4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2" h="468">
                      <a:moveTo>
                        <a:pt x="35" y="280"/>
                      </a:moveTo>
                      <a:cubicBezTo>
                        <a:pt x="27" y="310"/>
                        <a:pt x="0" y="404"/>
                        <a:pt x="22" y="432"/>
                      </a:cubicBezTo>
                      <a:cubicBezTo>
                        <a:pt x="51" y="468"/>
                        <a:pt x="130" y="431"/>
                        <a:pt x="161" y="419"/>
                      </a:cubicBezTo>
                      <a:cubicBezTo>
                        <a:pt x="256" y="382"/>
                        <a:pt x="350" y="322"/>
                        <a:pt x="409" y="237"/>
                      </a:cubicBezTo>
                      <a:cubicBezTo>
                        <a:pt x="440" y="194"/>
                        <a:pt x="542" y="0"/>
                        <a:pt x="429" y="61"/>
                      </a:cubicBezTo>
                      <a:cubicBezTo>
                        <a:pt x="395" y="78"/>
                        <a:pt x="376" y="116"/>
                        <a:pt x="350" y="139"/>
                      </a:cubicBezTo>
                      <a:cubicBezTo>
                        <a:pt x="310" y="175"/>
                        <a:pt x="262" y="159"/>
                        <a:pt x="229" y="190"/>
                      </a:cubicBezTo>
                      <a:cubicBezTo>
                        <a:pt x="199" y="219"/>
                        <a:pt x="222" y="276"/>
                        <a:pt x="168" y="28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89" name="Freeform 1080">
                  <a:extLst>
                    <a:ext uri="{FF2B5EF4-FFF2-40B4-BE49-F238E27FC236}">
                      <a16:creationId xmlns:a16="http://schemas.microsoft.com/office/drawing/2014/main" id="{C8B31FAD-D3E3-0C03-07DE-445AF392B0AD}"/>
                    </a:ext>
                  </a:extLst>
                </p:cNvPr>
                <p:cNvSpPr>
                  <a:spLocks/>
                </p:cNvSpPr>
                <p:nvPr/>
              </p:nvSpPr>
              <p:spPr bwMode="auto">
                <a:xfrm>
                  <a:off x="2016" y="1500"/>
                  <a:ext cx="150" cy="239"/>
                </a:xfrm>
                <a:custGeom>
                  <a:avLst/>
                  <a:gdLst>
                    <a:gd name="T0" fmla="*/ 1 w 442"/>
                    <a:gd name="T1" fmla="*/ 3 h 708"/>
                    <a:gd name="T2" fmla="*/ 9 w 442"/>
                    <a:gd name="T3" fmla="*/ 3 h 708"/>
                    <a:gd name="T4" fmla="*/ 13 w 442"/>
                    <a:gd name="T5" fmla="*/ 0 h 708"/>
                    <a:gd name="T6" fmla="*/ 6 w 442"/>
                    <a:gd name="T7" fmla="*/ 12 h 708"/>
                    <a:gd name="T8" fmla="*/ 1 w 442"/>
                    <a:gd name="T9" fmla="*/ 17 h 708"/>
                    <a:gd name="T10" fmla="*/ 2 w 442"/>
                    <a:gd name="T11" fmla="*/ 21 h 708"/>
                    <a:gd name="T12" fmla="*/ 1 w 442"/>
                    <a:gd name="T13" fmla="*/ 25 h 708"/>
                    <a:gd name="T14" fmla="*/ 8 w 442"/>
                    <a:gd name="T15" fmla="*/ 19 h 708"/>
                    <a:gd name="T16" fmla="*/ 7 w 442"/>
                    <a:gd name="T17" fmla="*/ 27 h 7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2" h="708">
                      <a:moveTo>
                        <a:pt x="14" y="79"/>
                      </a:moveTo>
                      <a:cubicBezTo>
                        <a:pt x="0" y="227"/>
                        <a:pt x="178" y="124"/>
                        <a:pt x="224" y="75"/>
                      </a:cubicBezTo>
                      <a:cubicBezTo>
                        <a:pt x="255" y="41"/>
                        <a:pt x="281" y="0"/>
                        <a:pt x="329" y="7"/>
                      </a:cubicBezTo>
                      <a:cubicBezTo>
                        <a:pt x="442" y="23"/>
                        <a:pt x="212" y="280"/>
                        <a:pt x="167" y="321"/>
                      </a:cubicBezTo>
                      <a:cubicBezTo>
                        <a:pt x="126" y="359"/>
                        <a:pt x="54" y="391"/>
                        <a:pt x="28" y="446"/>
                      </a:cubicBezTo>
                      <a:cubicBezTo>
                        <a:pt x="6" y="494"/>
                        <a:pt x="33" y="498"/>
                        <a:pt x="41" y="541"/>
                      </a:cubicBezTo>
                      <a:cubicBezTo>
                        <a:pt x="49" y="579"/>
                        <a:pt x="31" y="609"/>
                        <a:pt x="34" y="647"/>
                      </a:cubicBezTo>
                      <a:cubicBezTo>
                        <a:pt x="117" y="662"/>
                        <a:pt x="128" y="396"/>
                        <a:pt x="197" y="484"/>
                      </a:cubicBezTo>
                      <a:cubicBezTo>
                        <a:pt x="226" y="521"/>
                        <a:pt x="216" y="676"/>
                        <a:pt x="172" y="70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90" name="Freeform 1081">
                  <a:extLst>
                    <a:ext uri="{FF2B5EF4-FFF2-40B4-BE49-F238E27FC236}">
                      <a16:creationId xmlns:a16="http://schemas.microsoft.com/office/drawing/2014/main" id="{6534D883-93D7-5DA4-86F6-FD1ABA99D698}"/>
                    </a:ext>
                  </a:extLst>
                </p:cNvPr>
                <p:cNvSpPr>
                  <a:spLocks/>
                </p:cNvSpPr>
                <p:nvPr/>
              </p:nvSpPr>
              <p:spPr bwMode="auto">
                <a:xfrm>
                  <a:off x="1068" y="2953"/>
                  <a:ext cx="203" cy="158"/>
                </a:xfrm>
                <a:custGeom>
                  <a:avLst/>
                  <a:gdLst>
                    <a:gd name="T0" fmla="*/ 5 w 602"/>
                    <a:gd name="T1" fmla="*/ 1 h 467"/>
                    <a:gd name="T2" fmla="*/ 0 w 602"/>
                    <a:gd name="T3" fmla="*/ 2 h 467"/>
                    <a:gd name="T4" fmla="*/ 5 w 602"/>
                    <a:gd name="T5" fmla="*/ 5 h 467"/>
                    <a:gd name="T6" fmla="*/ 8 w 602"/>
                    <a:gd name="T7" fmla="*/ 11 h 467"/>
                    <a:gd name="T8" fmla="*/ 16 w 602"/>
                    <a:gd name="T9" fmla="*/ 18 h 467"/>
                    <a:gd name="T10" fmla="*/ 23 w 602"/>
                    <a:gd name="T11" fmla="*/ 12 h 467"/>
                    <a:gd name="T12" fmla="*/ 22 w 602"/>
                    <a:gd name="T13" fmla="*/ 9 h 467"/>
                    <a:gd name="T14" fmla="*/ 21 w 602"/>
                    <a:gd name="T15" fmla="*/ 10 h 467"/>
                    <a:gd name="T16" fmla="*/ 16 w 602"/>
                    <a:gd name="T17" fmla="*/ 9 h 467"/>
                    <a:gd name="T18" fmla="*/ 12 w 602"/>
                    <a:gd name="T19" fmla="*/ 7 h 467"/>
                    <a:gd name="T20" fmla="*/ 8 w 602"/>
                    <a:gd name="T21" fmla="*/ 8 h 467"/>
                    <a:gd name="T22" fmla="*/ 9 w 602"/>
                    <a:gd name="T23" fmla="*/ 3 h 467"/>
                    <a:gd name="T24" fmla="*/ 5 w 602"/>
                    <a:gd name="T25" fmla="*/ 1 h 4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2" h="467">
                      <a:moveTo>
                        <a:pt x="134" y="21"/>
                      </a:moveTo>
                      <a:cubicBezTo>
                        <a:pt x="101" y="0"/>
                        <a:pt x="28" y="6"/>
                        <a:pt x="0" y="40"/>
                      </a:cubicBezTo>
                      <a:cubicBezTo>
                        <a:pt x="40" y="76"/>
                        <a:pt x="100" y="88"/>
                        <a:pt x="135" y="135"/>
                      </a:cubicBezTo>
                      <a:cubicBezTo>
                        <a:pt x="169" y="179"/>
                        <a:pt x="178" y="237"/>
                        <a:pt x="198" y="286"/>
                      </a:cubicBezTo>
                      <a:cubicBezTo>
                        <a:pt x="229" y="361"/>
                        <a:pt x="323" y="445"/>
                        <a:pt x="405" y="456"/>
                      </a:cubicBezTo>
                      <a:cubicBezTo>
                        <a:pt x="499" y="467"/>
                        <a:pt x="586" y="409"/>
                        <a:pt x="595" y="312"/>
                      </a:cubicBezTo>
                      <a:cubicBezTo>
                        <a:pt x="596" y="295"/>
                        <a:pt x="602" y="250"/>
                        <a:pt x="584" y="240"/>
                      </a:cubicBezTo>
                      <a:cubicBezTo>
                        <a:pt x="555" y="225"/>
                        <a:pt x="560" y="264"/>
                        <a:pt x="537" y="272"/>
                      </a:cubicBezTo>
                      <a:cubicBezTo>
                        <a:pt x="477" y="293"/>
                        <a:pt x="447" y="268"/>
                        <a:pt x="410" y="225"/>
                      </a:cubicBezTo>
                      <a:cubicBezTo>
                        <a:pt x="371" y="178"/>
                        <a:pt x="363" y="150"/>
                        <a:pt x="312" y="174"/>
                      </a:cubicBezTo>
                      <a:cubicBezTo>
                        <a:pt x="284" y="188"/>
                        <a:pt x="243" y="262"/>
                        <a:pt x="211" y="216"/>
                      </a:cubicBezTo>
                      <a:cubicBezTo>
                        <a:pt x="180" y="172"/>
                        <a:pt x="282" y="147"/>
                        <a:pt x="246" y="86"/>
                      </a:cubicBezTo>
                      <a:cubicBezTo>
                        <a:pt x="225" y="49"/>
                        <a:pt x="168" y="40"/>
                        <a:pt x="134" y="2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91" name="Freeform 1082">
                  <a:extLst>
                    <a:ext uri="{FF2B5EF4-FFF2-40B4-BE49-F238E27FC236}">
                      <a16:creationId xmlns:a16="http://schemas.microsoft.com/office/drawing/2014/main" id="{1AABBD20-06DA-4D6A-8ACA-AAE53CEAB8BA}"/>
                    </a:ext>
                  </a:extLst>
                </p:cNvPr>
                <p:cNvSpPr>
                  <a:spLocks/>
                </p:cNvSpPr>
                <p:nvPr/>
              </p:nvSpPr>
              <p:spPr bwMode="auto">
                <a:xfrm>
                  <a:off x="1181" y="2890"/>
                  <a:ext cx="232" cy="154"/>
                </a:xfrm>
                <a:custGeom>
                  <a:avLst/>
                  <a:gdLst>
                    <a:gd name="T0" fmla="*/ 5 w 685"/>
                    <a:gd name="T1" fmla="*/ 0 h 454"/>
                    <a:gd name="T2" fmla="*/ 2 w 685"/>
                    <a:gd name="T3" fmla="*/ 11 h 454"/>
                    <a:gd name="T4" fmla="*/ 7 w 685"/>
                    <a:gd name="T5" fmla="*/ 13 h 454"/>
                    <a:gd name="T6" fmla="*/ 13 w 685"/>
                    <a:gd name="T7" fmla="*/ 14 h 454"/>
                    <a:gd name="T8" fmla="*/ 18 w 685"/>
                    <a:gd name="T9" fmla="*/ 13 h 454"/>
                    <a:gd name="T10" fmla="*/ 22 w 685"/>
                    <a:gd name="T11" fmla="*/ 11 h 454"/>
                    <a:gd name="T12" fmla="*/ 26 w 685"/>
                    <a:gd name="T13" fmla="*/ 14 h 454"/>
                    <a:gd name="T14" fmla="*/ 21 w 685"/>
                    <a:gd name="T15" fmla="*/ 16 h 454"/>
                    <a:gd name="T16" fmla="*/ 13 w 685"/>
                    <a:gd name="T17" fmla="*/ 18 h 4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5" h="454">
                      <a:moveTo>
                        <a:pt x="121" y="0"/>
                      </a:moveTo>
                      <a:cubicBezTo>
                        <a:pt x="98" y="68"/>
                        <a:pt x="0" y="217"/>
                        <a:pt x="52" y="289"/>
                      </a:cubicBezTo>
                      <a:cubicBezTo>
                        <a:pt x="76" y="320"/>
                        <a:pt x="151" y="316"/>
                        <a:pt x="184" y="328"/>
                      </a:cubicBezTo>
                      <a:cubicBezTo>
                        <a:pt x="240" y="348"/>
                        <a:pt x="256" y="360"/>
                        <a:pt x="323" y="353"/>
                      </a:cubicBezTo>
                      <a:cubicBezTo>
                        <a:pt x="367" y="349"/>
                        <a:pt x="417" y="346"/>
                        <a:pt x="457" y="324"/>
                      </a:cubicBezTo>
                      <a:cubicBezTo>
                        <a:pt x="512" y="293"/>
                        <a:pt x="507" y="290"/>
                        <a:pt x="576" y="290"/>
                      </a:cubicBezTo>
                      <a:cubicBezTo>
                        <a:pt x="614" y="291"/>
                        <a:pt x="685" y="287"/>
                        <a:pt x="664" y="360"/>
                      </a:cubicBezTo>
                      <a:cubicBezTo>
                        <a:pt x="649" y="411"/>
                        <a:pt x="575" y="408"/>
                        <a:pt x="531" y="410"/>
                      </a:cubicBezTo>
                      <a:cubicBezTo>
                        <a:pt x="464" y="413"/>
                        <a:pt x="383" y="403"/>
                        <a:pt x="335" y="45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92" name="Freeform 1083">
                  <a:extLst>
                    <a:ext uri="{FF2B5EF4-FFF2-40B4-BE49-F238E27FC236}">
                      <a16:creationId xmlns:a16="http://schemas.microsoft.com/office/drawing/2014/main" id="{B7F6B2AD-07B9-23C9-B19A-340F76A1706E}"/>
                    </a:ext>
                  </a:extLst>
                </p:cNvPr>
                <p:cNvSpPr>
                  <a:spLocks/>
                </p:cNvSpPr>
                <p:nvPr/>
              </p:nvSpPr>
              <p:spPr bwMode="auto">
                <a:xfrm>
                  <a:off x="1339" y="2931"/>
                  <a:ext cx="248" cy="135"/>
                </a:xfrm>
                <a:custGeom>
                  <a:avLst/>
                  <a:gdLst>
                    <a:gd name="T0" fmla="*/ 0 w 732"/>
                    <a:gd name="T1" fmla="*/ 12 h 400"/>
                    <a:gd name="T2" fmla="*/ 6 w 732"/>
                    <a:gd name="T3" fmla="*/ 14 h 400"/>
                    <a:gd name="T4" fmla="*/ 9 w 732"/>
                    <a:gd name="T5" fmla="*/ 9 h 400"/>
                    <a:gd name="T6" fmla="*/ 14 w 732"/>
                    <a:gd name="T7" fmla="*/ 12 h 400"/>
                    <a:gd name="T8" fmla="*/ 20 w 732"/>
                    <a:gd name="T9" fmla="*/ 12 h 400"/>
                    <a:gd name="T10" fmla="*/ 28 w 732"/>
                    <a:gd name="T11" fmla="*/ 8 h 400"/>
                    <a:gd name="T12" fmla="*/ 25 w 732"/>
                    <a:gd name="T13" fmla="*/ 7 h 400"/>
                    <a:gd name="T14" fmla="*/ 21 w 732"/>
                    <a:gd name="T15" fmla="*/ 10 h 400"/>
                    <a:gd name="T16" fmla="*/ 16 w 732"/>
                    <a:gd name="T17" fmla="*/ 8 h 400"/>
                    <a:gd name="T18" fmla="*/ 9 w 732"/>
                    <a:gd name="T19" fmla="*/ 6 h 400"/>
                    <a:gd name="T20" fmla="*/ 10 w 732"/>
                    <a:gd name="T21" fmla="*/ 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2" h="400">
                      <a:moveTo>
                        <a:pt x="0" y="309"/>
                      </a:moveTo>
                      <a:cubicBezTo>
                        <a:pt x="23" y="370"/>
                        <a:pt x="110" y="400"/>
                        <a:pt x="165" y="366"/>
                      </a:cubicBezTo>
                      <a:cubicBezTo>
                        <a:pt x="218" y="334"/>
                        <a:pt x="189" y="265"/>
                        <a:pt x="247" y="233"/>
                      </a:cubicBezTo>
                      <a:cubicBezTo>
                        <a:pt x="283" y="255"/>
                        <a:pt x="328" y="286"/>
                        <a:pt x="365" y="305"/>
                      </a:cubicBezTo>
                      <a:cubicBezTo>
                        <a:pt x="405" y="325"/>
                        <a:pt x="463" y="311"/>
                        <a:pt x="507" y="314"/>
                      </a:cubicBezTo>
                      <a:cubicBezTo>
                        <a:pt x="575" y="319"/>
                        <a:pt x="732" y="309"/>
                        <a:pt x="720" y="202"/>
                      </a:cubicBezTo>
                      <a:cubicBezTo>
                        <a:pt x="712" y="130"/>
                        <a:pt x="666" y="153"/>
                        <a:pt x="645" y="196"/>
                      </a:cubicBezTo>
                      <a:cubicBezTo>
                        <a:pt x="614" y="257"/>
                        <a:pt x="629" y="284"/>
                        <a:pt x="548" y="263"/>
                      </a:cubicBezTo>
                      <a:cubicBezTo>
                        <a:pt x="493" y="250"/>
                        <a:pt x="450" y="222"/>
                        <a:pt x="398" y="200"/>
                      </a:cubicBezTo>
                      <a:cubicBezTo>
                        <a:pt x="352" y="181"/>
                        <a:pt x="279" y="186"/>
                        <a:pt x="248" y="145"/>
                      </a:cubicBezTo>
                      <a:cubicBezTo>
                        <a:pt x="213" y="99"/>
                        <a:pt x="249" y="46"/>
                        <a:pt x="259"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93" name="Freeform 1084">
                  <a:extLst>
                    <a:ext uri="{FF2B5EF4-FFF2-40B4-BE49-F238E27FC236}">
                      <a16:creationId xmlns:a16="http://schemas.microsoft.com/office/drawing/2014/main" id="{8A7B0F87-230F-0D0B-9F40-52C9771B030A}"/>
                    </a:ext>
                  </a:extLst>
                </p:cNvPr>
                <p:cNvSpPr>
                  <a:spLocks/>
                </p:cNvSpPr>
                <p:nvPr/>
              </p:nvSpPr>
              <p:spPr bwMode="auto">
                <a:xfrm>
                  <a:off x="1570" y="2884"/>
                  <a:ext cx="165" cy="133"/>
                </a:xfrm>
                <a:custGeom>
                  <a:avLst/>
                  <a:gdLst>
                    <a:gd name="T0" fmla="*/ 19 w 487"/>
                    <a:gd name="T1" fmla="*/ 6 h 394"/>
                    <a:gd name="T2" fmla="*/ 8 w 487"/>
                    <a:gd name="T3" fmla="*/ 1 h 394"/>
                    <a:gd name="T4" fmla="*/ 0 w 487"/>
                    <a:gd name="T5" fmla="*/ 3 h 394"/>
                    <a:gd name="T6" fmla="*/ 1 w 487"/>
                    <a:gd name="T7" fmla="*/ 5 h 394"/>
                    <a:gd name="T8" fmla="*/ 6 w 487"/>
                    <a:gd name="T9" fmla="*/ 12 h 394"/>
                    <a:gd name="T10" fmla="*/ 10 w 487"/>
                    <a:gd name="T11" fmla="*/ 15 h 394"/>
                    <a:gd name="T12" fmla="*/ 14 w 487"/>
                    <a:gd name="T13" fmla="*/ 12 h 394"/>
                    <a:gd name="T14" fmla="*/ 9 w 487"/>
                    <a:gd name="T15" fmla="*/ 12 h 394"/>
                    <a:gd name="T16" fmla="*/ 9 w 487"/>
                    <a:gd name="T17" fmla="*/ 8 h 394"/>
                    <a:gd name="T18" fmla="*/ 16 w 487"/>
                    <a:gd name="T19" fmla="*/ 5 h 3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7" h="394">
                      <a:moveTo>
                        <a:pt x="487" y="169"/>
                      </a:moveTo>
                      <a:cubicBezTo>
                        <a:pt x="392" y="137"/>
                        <a:pt x="315" y="37"/>
                        <a:pt x="215" y="17"/>
                      </a:cubicBezTo>
                      <a:cubicBezTo>
                        <a:pt x="125" y="0"/>
                        <a:pt x="37" y="8"/>
                        <a:pt x="5" y="86"/>
                      </a:cubicBezTo>
                      <a:cubicBezTo>
                        <a:pt x="0" y="97"/>
                        <a:pt x="14" y="132"/>
                        <a:pt x="22" y="138"/>
                      </a:cubicBezTo>
                      <a:cubicBezTo>
                        <a:pt x="80" y="179"/>
                        <a:pt x="90" y="257"/>
                        <a:pt x="144" y="310"/>
                      </a:cubicBezTo>
                      <a:cubicBezTo>
                        <a:pt x="175" y="341"/>
                        <a:pt x="211" y="387"/>
                        <a:pt x="259" y="391"/>
                      </a:cubicBezTo>
                      <a:cubicBezTo>
                        <a:pt x="299" y="394"/>
                        <a:pt x="367" y="364"/>
                        <a:pt x="353" y="316"/>
                      </a:cubicBezTo>
                      <a:cubicBezTo>
                        <a:pt x="325" y="310"/>
                        <a:pt x="254" y="324"/>
                        <a:pt x="236" y="313"/>
                      </a:cubicBezTo>
                      <a:cubicBezTo>
                        <a:pt x="206" y="296"/>
                        <a:pt x="198" y="231"/>
                        <a:pt x="223" y="208"/>
                      </a:cubicBezTo>
                      <a:cubicBezTo>
                        <a:pt x="277" y="159"/>
                        <a:pt x="395" y="250"/>
                        <a:pt x="422" y="14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94" name="Freeform 1085">
                  <a:extLst>
                    <a:ext uri="{FF2B5EF4-FFF2-40B4-BE49-F238E27FC236}">
                      <a16:creationId xmlns:a16="http://schemas.microsoft.com/office/drawing/2014/main" id="{DFFCF07E-CA80-3460-F15C-A62A5D9DF9D5}"/>
                    </a:ext>
                  </a:extLst>
                </p:cNvPr>
                <p:cNvSpPr>
                  <a:spLocks/>
                </p:cNvSpPr>
                <p:nvPr/>
              </p:nvSpPr>
              <p:spPr bwMode="auto">
                <a:xfrm>
                  <a:off x="1214" y="2747"/>
                  <a:ext cx="279" cy="135"/>
                </a:xfrm>
                <a:custGeom>
                  <a:avLst/>
                  <a:gdLst>
                    <a:gd name="T0" fmla="*/ 32 w 824"/>
                    <a:gd name="T1" fmla="*/ 6 h 399"/>
                    <a:gd name="T2" fmla="*/ 20 w 824"/>
                    <a:gd name="T3" fmla="*/ 3 h 399"/>
                    <a:gd name="T4" fmla="*/ 17 w 824"/>
                    <a:gd name="T5" fmla="*/ 6 h 399"/>
                    <a:gd name="T6" fmla="*/ 15 w 824"/>
                    <a:gd name="T7" fmla="*/ 10 h 399"/>
                    <a:gd name="T8" fmla="*/ 17 w 824"/>
                    <a:gd name="T9" fmla="*/ 12 h 399"/>
                    <a:gd name="T10" fmla="*/ 14 w 824"/>
                    <a:gd name="T11" fmla="*/ 14 h 399"/>
                    <a:gd name="T12" fmla="*/ 9 w 824"/>
                    <a:gd name="T13" fmla="*/ 15 h 399"/>
                    <a:gd name="T14" fmla="*/ 1 w 824"/>
                    <a:gd name="T15" fmla="*/ 7 h 399"/>
                    <a:gd name="T16" fmla="*/ 0 w 824"/>
                    <a:gd name="T17" fmla="*/ 2 h 3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4" h="399">
                      <a:moveTo>
                        <a:pt x="824" y="151"/>
                      </a:moveTo>
                      <a:cubicBezTo>
                        <a:pt x="722" y="108"/>
                        <a:pt x="649" y="0"/>
                        <a:pt x="527" y="74"/>
                      </a:cubicBezTo>
                      <a:cubicBezTo>
                        <a:pt x="487" y="98"/>
                        <a:pt x="475" y="128"/>
                        <a:pt x="450" y="163"/>
                      </a:cubicBezTo>
                      <a:cubicBezTo>
                        <a:pt x="415" y="211"/>
                        <a:pt x="362" y="223"/>
                        <a:pt x="387" y="273"/>
                      </a:cubicBezTo>
                      <a:cubicBezTo>
                        <a:pt x="397" y="294"/>
                        <a:pt x="430" y="277"/>
                        <a:pt x="433" y="309"/>
                      </a:cubicBezTo>
                      <a:cubicBezTo>
                        <a:pt x="435" y="341"/>
                        <a:pt x="392" y="356"/>
                        <a:pt x="369" y="366"/>
                      </a:cubicBezTo>
                      <a:cubicBezTo>
                        <a:pt x="325" y="385"/>
                        <a:pt x="273" y="399"/>
                        <a:pt x="230" y="391"/>
                      </a:cubicBezTo>
                      <a:cubicBezTo>
                        <a:pt x="119" y="371"/>
                        <a:pt x="46" y="273"/>
                        <a:pt x="22" y="170"/>
                      </a:cubicBezTo>
                      <a:cubicBezTo>
                        <a:pt x="12" y="131"/>
                        <a:pt x="0" y="81"/>
                        <a:pt x="3" y="4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95" name="Freeform 1086">
                  <a:extLst>
                    <a:ext uri="{FF2B5EF4-FFF2-40B4-BE49-F238E27FC236}">
                      <a16:creationId xmlns:a16="http://schemas.microsoft.com/office/drawing/2014/main" id="{A363F375-9E90-B982-30B5-2AF9608873EB}"/>
                    </a:ext>
                  </a:extLst>
                </p:cNvPr>
                <p:cNvSpPr>
                  <a:spLocks/>
                </p:cNvSpPr>
                <p:nvPr/>
              </p:nvSpPr>
              <p:spPr bwMode="auto">
                <a:xfrm>
                  <a:off x="860" y="2460"/>
                  <a:ext cx="347" cy="257"/>
                </a:xfrm>
                <a:custGeom>
                  <a:avLst/>
                  <a:gdLst>
                    <a:gd name="T0" fmla="*/ 40 w 1024"/>
                    <a:gd name="T1" fmla="*/ 8 h 759"/>
                    <a:gd name="T2" fmla="*/ 28 w 1024"/>
                    <a:gd name="T3" fmla="*/ 9 h 759"/>
                    <a:gd name="T4" fmla="*/ 22 w 1024"/>
                    <a:gd name="T5" fmla="*/ 8 h 759"/>
                    <a:gd name="T6" fmla="*/ 18 w 1024"/>
                    <a:gd name="T7" fmla="*/ 4 h 759"/>
                    <a:gd name="T8" fmla="*/ 12 w 1024"/>
                    <a:gd name="T9" fmla="*/ 8 h 759"/>
                    <a:gd name="T10" fmla="*/ 12 w 1024"/>
                    <a:gd name="T11" fmla="*/ 20 h 759"/>
                    <a:gd name="T12" fmla="*/ 23 w 1024"/>
                    <a:gd name="T13" fmla="*/ 24 h 759"/>
                    <a:gd name="T14" fmla="*/ 27 w 1024"/>
                    <a:gd name="T15" fmla="*/ 26 h 759"/>
                    <a:gd name="T16" fmla="*/ 26 w 1024"/>
                    <a:gd name="T17" fmla="*/ 29 h 759"/>
                    <a:gd name="T18" fmla="*/ 20 w 1024"/>
                    <a:gd name="T19" fmla="*/ 29 h 759"/>
                    <a:gd name="T20" fmla="*/ 14 w 1024"/>
                    <a:gd name="T21" fmla="*/ 28 h 759"/>
                    <a:gd name="T22" fmla="*/ 9 w 1024"/>
                    <a:gd name="T23" fmla="*/ 25 h 759"/>
                    <a:gd name="T24" fmla="*/ 8 w 1024"/>
                    <a:gd name="T25" fmla="*/ 20 h 759"/>
                    <a:gd name="T26" fmla="*/ 4 w 1024"/>
                    <a:gd name="T27" fmla="*/ 20 h 759"/>
                    <a:gd name="T28" fmla="*/ 0 w 1024"/>
                    <a:gd name="T29" fmla="*/ 27 h 7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4" h="759">
                      <a:moveTo>
                        <a:pt x="1024" y="217"/>
                      </a:moveTo>
                      <a:cubicBezTo>
                        <a:pt x="976" y="312"/>
                        <a:pt x="801" y="256"/>
                        <a:pt x="720" y="241"/>
                      </a:cubicBezTo>
                      <a:cubicBezTo>
                        <a:pt x="675" y="232"/>
                        <a:pt x="603" y="222"/>
                        <a:pt x="562" y="198"/>
                      </a:cubicBezTo>
                      <a:cubicBezTo>
                        <a:pt x="522" y="173"/>
                        <a:pt x="505" y="127"/>
                        <a:pt x="469" y="95"/>
                      </a:cubicBezTo>
                      <a:cubicBezTo>
                        <a:pt x="362" y="0"/>
                        <a:pt x="295" y="88"/>
                        <a:pt x="291" y="204"/>
                      </a:cubicBezTo>
                      <a:cubicBezTo>
                        <a:pt x="288" y="282"/>
                        <a:pt x="272" y="441"/>
                        <a:pt x="305" y="506"/>
                      </a:cubicBezTo>
                      <a:cubicBezTo>
                        <a:pt x="360" y="613"/>
                        <a:pt x="478" y="608"/>
                        <a:pt x="581" y="608"/>
                      </a:cubicBezTo>
                      <a:cubicBezTo>
                        <a:pt x="638" y="608"/>
                        <a:pt x="671" y="608"/>
                        <a:pt x="701" y="659"/>
                      </a:cubicBezTo>
                      <a:cubicBezTo>
                        <a:pt x="731" y="709"/>
                        <a:pt x="728" y="744"/>
                        <a:pt x="670" y="752"/>
                      </a:cubicBezTo>
                      <a:cubicBezTo>
                        <a:pt x="626" y="759"/>
                        <a:pt x="554" y="747"/>
                        <a:pt x="506" y="747"/>
                      </a:cubicBezTo>
                      <a:cubicBezTo>
                        <a:pt x="449" y="747"/>
                        <a:pt x="407" y="736"/>
                        <a:pt x="354" y="722"/>
                      </a:cubicBezTo>
                      <a:cubicBezTo>
                        <a:pt x="302" y="708"/>
                        <a:pt x="267" y="703"/>
                        <a:pt x="242" y="645"/>
                      </a:cubicBezTo>
                      <a:cubicBezTo>
                        <a:pt x="220" y="597"/>
                        <a:pt x="233" y="545"/>
                        <a:pt x="201" y="501"/>
                      </a:cubicBezTo>
                      <a:cubicBezTo>
                        <a:pt x="153" y="435"/>
                        <a:pt x="113" y="468"/>
                        <a:pt x="95" y="526"/>
                      </a:cubicBezTo>
                      <a:cubicBezTo>
                        <a:pt x="75" y="588"/>
                        <a:pt x="65" y="645"/>
                        <a:pt x="0" y="68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96" name="Freeform 1087">
                  <a:extLst>
                    <a:ext uri="{FF2B5EF4-FFF2-40B4-BE49-F238E27FC236}">
                      <a16:creationId xmlns:a16="http://schemas.microsoft.com/office/drawing/2014/main" id="{DDF0589D-1965-EB19-9386-C2D3C04E777C}"/>
                    </a:ext>
                  </a:extLst>
                </p:cNvPr>
                <p:cNvSpPr>
                  <a:spLocks/>
                </p:cNvSpPr>
                <p:nvPr/>
              </p:nvSpPr>
              <p:spPr bwMode="auto">
                <a:xfrm>
                  <a:off x="714" y="2433"/>
                  <a:ext cx="92" cy="118"/>
                </a:xfrm>
                <a:custGeom>
                  <a:avLst/>
                  <a:gdLst>
                    <a:gd name="T0" fmla="*/ 1 w 271"/>
                    <a:gd name="T1" fmla="*/ 13 h 350"/>
                    <a:gd name="T2" fmla="*/ 11 w 271"/>
                    <a:gd name="T3" fmla="*/ 5 h 350"/>
                    <a:gd name="T4" fmla="*/ 7 w 271"/>
                    <a:gd name="T5" fmla="*/ 1 h 350"/>
                    <a:gd name="T6" fmla="*/ 0 w 271"/>
                    <a:gd name="T7" fmla="*/ 0 h 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1" h="350">
                      <a:moveTo>
                        <a:pt x="35" y="341"/>
                      </a:moveTo>
                      <a:cubicBezTo>
                        <a:pt x="110" y="350"/>
                        <a:pt x="266" y="227"/>
                        <a:pt x="269" y="139"/>
                      </a:cubicBezTo>
                      <a:cubicBezTo>
                        <a:pt x="271" y="88"/>
                        <a:pt x="231" y="40"/>
                        <a:pt x="180" y="25"/>
                      </a:cubicBezTo>
                      <a:cubicBezTo>
                        <a:pt x="129" y="10"/>
                        <a:pt x="51" y="36"/>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97" name="Freeform 1088">
                  <a:extLst>
                    <a:ext uri="{FF2B5EF4-FFF2-40B4-BE49-F238E27FC236}">
                      <a16:creationId xmlns:a16="http://schemas.microsoft.com/office/drawing/2014/main" id="{529D445C-9EC2-C269-C3F5-924DE4CA77B6}"/>
                    </a:ext>
                  </a:extLst>
                </p:cNvPr>
                <p:cNvSpPr>
                  <a:spLocks/>
                </p:cNvSpPr>
                <p:nvPr/>
              </p:nvSpPr>
              <p:spPr bwMode="auto">
                <a:xfrm>
                  <a:off x="730" y="2511"/>
                  <a:ext cx="150" cy="93"/>
                </a:xfrm>
                <a:custGeom>
                  <a:avLst/>
                  <a:gdLst>
                    <a:gd name="T0" fmla="*/ 0 w 442"/>
                    <a:gd name="T1" fmla="*/ 8 h 274"/>
                    <a:gd name="T2" fmla="*/ 6 w 442"/>
                    <a:gd name="T3" fmla="*/ 4 h 274"/>
                    <a:gd name="T4" fmla="*/ 11 w 442"/>
                    <a:gd name="T5" fmla="*/ 0 h 274"/>
                    <a:gd name="T6" fmla="*/ 4 w 442"/>
                    <a:gd name="T7" fmla="*/ 11 h 2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2" h="274">
                      <a:moveTo>
                        <a:pt x="0" y="198"/>
                      </a:moveTo>
                      <a:cubicBezTo>
                        <a:pt x="53" y="197"/>
                        <a:pt x="108" y="139"/>
                        <a:pt x="151" y="110"/>
                      </a:cubicBezTo>
                      <a:cubicBezTo>
                        <a:pt x="186" y="86"/>
                        <a:pt x="249" y="0"/>
                        <a:pt x="286" y="7"/>
                      </a:cubicBezTo>
                      <a:cubicBezTo>
                        <a:pt x="442" y="38"/>
                        <a:pt x="130" y="259"/>
                        <a:pt x="104" y="27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98" name="Freeform 1089">
                  <a:extLst>
                    <a:ext uri="{FF2B5EF4-FFF2-40B4-BE49-F238E27FC236}">
                      <a16:creationId xmlns:a16="http://schemas.microsoft.com/office/drawing/2014/main" id="{713A9D3E-D1A4-0D76-7160-BB45D0D1447F}"/>
                    </a:ext>
                  </a:extLst>
                </p:cNvPr>
                <p:cNvSpPr>
                  <a:spLocks/>
                </p:cNvSpPr>
                <p:nvPr/>
              </p:nvSpPr>
              <p:spPr bwMode="auto">
                <a:xfrm>
                  <a:off x="776" y="2538"/>
                  <a:ext cx="105" cy="112"/>
                </a:xfrm>
                <a:custGeom>
                  <a:avLst/>
                  <a:gdLst>
                    <a:gd name="T0" fmla="*/ 0 w 309"/>
                    <a:gd name="T1" fmla="*/ 9 h 330"/>
                    <a:gd name="T2" fmla="*/ 11 w 309"/>
                    <a:gd name="T3" fmla="*/ 3 h 330"/>
                    <a:gd name="T4" fmla="*/ 4 w 309"/>
                    <a:gd name="T5" fmla="*/ 13 h 330"/>
                    <a:gd name="T6" fmla="*/ 0 60000 65536"/>
                    <a:gd name="T7" fmla="*/ 0 60000 65536"/>
                    <a:gd name="T8" fmla="*/ 0 60000 65536"/>
                  </a:gdLst>
                  <a:ahLst/>
                  <a:cxnLst>
                    <a:cxn ang="T6">
                      <a:pos x="T0" y="T1"/>
                    </a:cxn>
                    <a:cxn ang="T7">
                      <a:pos x="T2" y="T3"/>
                    </a:cxn>
                    <a:cxn ang="T8">
                      <a:pos x="T4" y="T5"/>
                    </a:cxn>
                  </a:cxnLst>
                  <a:rect l="0" t="0" r="r" b="b"/>
                  <a:pathLst>
                    <a:path w="309" h="330">
                      <a:moveTo>
                        <a:pt x="0" y="226"/>
                      </a:moveTo>
                      <a:cubicBezTo>
                        <a:pt x="69" y="200"/>
                        <a:pt x="232" y="0"/>
                        <a:pt x="273" y="74"/>
                      </a:cubicBezTo>
                      <a:cubicBezTo>
                        <a:pt x="309" y="140"/>
                        <a:pt x="135" y="307"/>
                        <a:pt x="94" y="33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99" name="Freeform 1090">
                  <a:extLst>
                    <a:ext uri="{FF2B5EF4-FFF2-40B4-BE49-F238E27FC236}">
                      <a16:creationId xmlns:a16="http://schemas.microsoft.com/office/drawing/2014/main" id="{495B7638-BC89-CE4C-2004-E442C282C091}"/>
                    </a:ext>
                  </a:extLst>
                </p:cNvPr>
                <p:cNvSpPr>
                  <a:spLocks/>
                </p:cNvSpPr>
                <p:nvPr/>
              </p:nvSpPr>
              <p:spPr bwMode="auto">
                <a:xfrm>
                  <a:off x="785" y="2445"/>
                  <a:ext cx="117" cy="236"/>
                </a:xfrm>
                <a:custGeom>
                  <a:avLst/>
                  <a:gdLst>
                    <a:gd name="T0" fmla="*/ 5 w 348"/>
                    <a:gd name="T1" fmla="*/ 27 h 698"/>
                    <a:gd name="T2" fmla="*/ 10 w 348"/>
                    <a:gd name="T3" fmla="*/ 20 h 698"/>
                    <a:gd name="T4" fmla="*/ 13 w 348"/>
                    <a:gd name="T5" fmla="*/ 11 h 698"/>
                    <a:gd name="T6" fmla="*/ 0 w 348"/>
                    <a:gd name="T7" fmla="*/ 0 h 6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8" h="698">
                      <a:moveTo>
                        <a:pt x="142" y="698"/>
                      </a:moveTo>
                      <a:cubicBezTo>
                        <a:pt x="181" y="641"/>
                        <a:pt x="220" y="567"/>
                        <a:pt x="259" y="508"/>
                      </a:cubicBezTo>
                      <a:cubicBezTo>
                        <a:pt x="302" y="443"/>
                        <a:pt x="348" y="374"/>
                        <a:pt x="332" y="287"/>
                      </a:cubicBezTo>
                      <a:cubicBezTo>
                        <a:pt x="301" y="125"/>
                        <a:pt x="118" y="68"/>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00" name="Freeform 1091">
                  <a:extLst>
                    <a:ext uri="{FF2B5EF4-FFF2-40B4-BE49-F238E27FC236}">
                      <a16:creationId xmlns:a16="http://schemas.microsoft.com/office/drawing/2014/main" id="{98FCDF75-D106-9B9A-FA78-C474E0ACF87D}"/>
                    </a:ext>
                  </a:extLst>
                </p:cNvPr>
                <p:cNvSpPr>
                  <a:spLocks/>
                </p:cNvSpPr>
                <p:nvPr/>
              </p:nvSpPr>
              <p:spPr bwMode="auto">
                <a:xfrm>
                  <a:off x="588" y="2704"/>
                  <a:ext cx="80" cy="92"/>
                </a:xfrm>
                <a:custGeom>
                  <a:avLst/>
                  <a:gdLst>
                    <a:gd name="T0" fmla="*/ 5 w 239"/>
                    <a:gd name="T1" fmla="*/ 10 h 273"/>
                    <a:gd name="T2" fmla="*/ 2 w 239"/>
                    <a:gd name="T3" fmla="*/ 1 h 273"/>
                    <a:gd name="T4" fmla="*/ 9 w 239"/>
                    <a:gd name="T5" fmla="*/ 8 h 273"/>
                    <a:gd name="T6" fmla="*/ 0 60000 65536"/>
                    <a:gd name="T7" fmla="*/ 0 60000 65536"/>
                    <a:gd name="T8" fmla="*/ 0 60000 65536"/>
                  </a:gdLst>
                  <a:ahLst/>
                  <a:cxnLst>
                    <a:cxn ang="T6">
                      <a:pos x="T0" y="T1"/>
                    </a:cxn>
                    <a:cxn ang="T7">
                      <a:pos x="T2" y="T3"/>
                    </a:cxn>
                    <a:cxn ang="T8">
                      <a:pos x="T4" y="T5"/>
                    </a:cxn>
                  </a:cxnLst>
                  <a:rect l="0" t="0" r="r" b="b"/>
                  <a:pathLst>
                    <a:path w="239" h="273">
                      <a:moveTo>
                        <a:pt x="131" y="273"/>
                      </a:moveTo>
                      <a:cubicBezTo>
                        <a:pt x="118" y="226"/>
                        <a:pt x="0" y="50"/>
                        <a:pt x="62" y="26"/>
                      </a:cubicBezTo>
                      <a:cubicBezTo>
                        <a:pt x="130" y="0"/>
                        <a:pt x="213" y="188"/>
                        <a:pt x="239" y="21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01" name="Freeform 1092">
                  <a:extLst>
                    <a:ext uri="{FF2B5EF4-FFF2-40B4-BE49-F238E27FC236}">
                      <a16:creationId xmlns:a16="http://schemas.microsoft.com/office/drawing/2014/main" id="{426B1E2E-5B3F-1FA6-2BC7-7A0F8291DB4B}"/>
                    </a:ext>
                  </a:extLst>
                </p:cNvPr>
                <p:cNvSpPr>
                  <a:spLocks/>
                </p:cNvSpPr>
                <p:nvPr/>
              </p:nvSpPr>
              <p:spPr bwMode="auto">
                <a:xfrm>
                  <a:off x="537" y="2673"/>
                  <a:ext cx="61" cy="101"/>
                </a:xfrm>
                <a:custGeom>
                  <a:avLst/>
                  <a:gdLst>
                    <a:gd name="T0" fmla="*/ 7 w 182"/>
                    <a:gd name="T1" fmla="*/ 12 h 298"/>
                    <a:gd name="T2" fmla="*/ 4 w 182"/>
                    <a:gd name="T3" fmla="*/ 5 h 298"/>
                    <a:gd name="T4" fmla="*/ 0 w 182"/>
                    <a:gd name="T5" fmla="*/ 0 h 298"/>
                    <a:gd name="T6" fmla="*/ 0 60000 65536"/>
                    <a:gd name="T7" fmla="*/ 0 60000 65536"/>
                    <a:gd name="T8" fmla="*/ 0 60000 65536"/>
                  </a:gdLst>
                  <a:ahLst/>
                  <a:cxnLst>
                    <a:cxn ang="T6">
                      <a:pos x="T0" y="T1"/>
                    </a:cxn>
                    <a:cxn ang="T7">
                      <a:pos x="T2" y="T3"/>
                    </a:cxn>
                    <a:cxn ang="T8">
                      <a:pos x="T4" y="T5"/>
                    </a:cxn>
                  </a:cxnLst>
                  <a:rect l="0" t="0" r="r" b="b"/>
                  <a:pathLst>
                    <a:path w="182" h="298">
                      <a:moveTo>
                        <a:pt x="182" y="298"/>
                      </a:moveTo>
                      <a:cubicBezTo>
                        <a:pt x="134" y="245"/>
                        <a:pt x="145" y="197"/>
                        <a:pt x="112" y="136"/>
                      </a:cubicBezTo>
                      <a:cubicBezTo>
                        <a:pt x="84" y="83"/>
                        <a:pt x="44" y="42"/>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02" name="Freeform 1093">
                  <a:extLst>
                    <a:ext uri="{FF2B5EF4-FFF2-40B4-BE49-F238E27FC236}">
                      <a16:creationId xmlns:a16="http://schemas.microsoft.com/office/drawing/2014/main" id="{801536D5-AB6D-87D3-0E88-150B7F10655D}"/>
                    </a:ext>
                  </a:extLst>
                </p:cNvPr>
                <p:cNvSpPr>
                  <a:spLocks/>
                </p:cNvSpPr>
                <p:nvPr/>
              </p:nvSpPr>
              <p:spPr bwMode="auto">
                <a:xfrm>
                  <a:off x="544" y="2593"/>
                  <a:ext cx="61" cy="117"/>
                </a:xfrm>
                <a:custGeom>
                  <a:avLst/>
                  <a:gdLst>
                    <a:gd name="T0" fmla="*/ 0 w 180"/>
                    <a:gd name="T1" fmla="*/ 6 h 345"/>
                    <a:gd name="T2" fmla="*/ 7 w 180"/>
                    <a:gd name="T3" fmla="*/ 8 h 345"/>
                    <a:gd name="T4" fmla="*/ 6 w 180"/>
                    <a:gd name="T5" fmla="*/ 4 h 345"/>
                    <a:gd name="T6" fmla="*/ 5 w 180"/>
                    <a:gd name="T7" fmla="*/ 0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 h="345">
                      <a:moveTo>
                        <a:pt x="0" y="164"/>
                      </a:moveTo>
                      <a:cubicBezTo>
                        <a:pt x="43" y="198"/>
                        <a:pt x="165" y="345"/>
                        <a:pt x="177" y="208"/>
                      </a:cubicBezTo>
                      <a:cubicBezTo>
                        <a:pt x="180" y="171"/>
                        <a:pt x="158" y="141"/>
                        <a:pt x="152" y="107"/>
                      </a:cubicBezTo>
                      <a:cubicBezTo>
                        <a:pt x="145" y="71"/>
                        <a:pt x="151" y="34"/>
                        <a:pt x="133"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03" name="Freeform 1094">
                  <a:extLst>
                    <a:ext uri="{FF2B5EF4-FFF2-40B4-BE49-F238E27FC236}">
                      <a16:creationId xmlns:a16="http://schemas.microsoft.com/office/drawing/2014/main" id="{D040ACB6-2914-23DE-E3DA-F1926E499727}"/>
                    </a:ext>
                  </a:extLst>
                </p:cNvPr>
                <p:cNvSpPr>
                  <a:spLocks/>
                </p:cNvSpPr>
                <p:nvPr/>
              </p:nvSpPr>
              <p:spPr bwMode="auto">
                <a:xfrm>
                  <a:off x="625" y="2557"/>
                  <a:ext cx="99" cy="188"/>
                </a:xfrm>
                <a:custGeom>
                  <a:avLst/>
                  <a:gdLst>
                    <a:gd name="T0" fmla="*/ 2 w 292"/>
                    <a:gd name="T1" fmla="*/ 0 h 556"/>
                    <a:gd name="T2" fmla="*/ 5 w 292"/>
                    <a:gd name="T3" fmla="*/ 13 h 556"/>
                    <a:gd name="T4" fmla="*/ 12 w 292"/>
                    <a:gd name="T5" fmla="*/ 22 h 556"/>
                    <a:gd name="T6" fmla="*/ 0 60000 65536"/>
                    <a:gd name="T7" fmla="*/ 0 60000 65536"/>
                    <a:gd name="T8" fmla="*/ 0 60000 65536"/>
                  </a:gdLst>
                  <a:ahLst/>
                  <a:cxnLst>
                    <a:cxn ang="T6">
                      <a:pos x="T0" y="T1"/>
                    </a:cxn>
                    <a:cxn ang="T7">
                      <a:pos x="T2" y="T3"/>
                    </a:cxn>
                    <a:cxn ang="T8">
                      <a:pos x="T4" y="T5"/>
                    </a:cxn>
                  </a:cxnLst>
                  <a:rect l="0" t="0" r="r" b="b"/>
                  <a:pathLst>
                    <a:path w="292" h="556">
                      <a:moveTo>
                        <a:pt x="45" y="0"/>
                      </a:moveTo>
                      <a:cubicBezTo>
                        <a:pt x="0" y="120"/>
                        <a:pt x="57" y="236"/>
                        <a:pt x="142" y="321"/>
                      </a:cubicBezTo>
                      <a:cubicBezTo>
                        <a:pt x="208" y="387"/>
                        <a:pt x="236" y="503"/>
                        <a:pt x="292" y="55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04" name="Freeform 1095">
                  <a:extLst>
                    <a:ext uri="{FF2B5EF4-FFF2-40B4-BE49-F238E27FC236}">
                      <a16:creationId xmlns:a16="http://schemas.microsoft.com/office/drawing/2014/main" id="{2DF787ED-CFC7-0E5C-68BA-FB9CA7F07E24}"/>
                    </a:ext>
                  </a:extLst>
                </p:cNvPr>
                <p:cNvSpPr>
                  <a:spLocks/>
                </p:cNvSpPr>
                <p:nvPr/>
              </p:nvSpPr>
              <p:spPr bwMode="auto">
                <a:xfrm>
                  <a:off x="589" y="2620"/>
                  <a:ext cx="107" cy="140"/>
                </a:xfrm>
                <a:custGeom>
                  <a:avLst/>
                  <a:gdLst>
                    <a:gd name="T0" fmla="*/ 12 w 318"/>
                    <a:gd name="T1" fmla="*/ 16 h 413"/>
                    <a:gd name="T2" fmla="*/ 7 w 318"/>
                    <a:gd name="T3" fmla="*/ 8 h 413"/>
                    <a:gd name="T4" fmla="*/ 1 w 318"/>
                    <a:gd name="T5" fmla="*/ 0 h 413"/>
                    <a:gd name="T6" fmla="*/ 0 60000 65536"/>
                    <a:gd name="T7" fmla="*/ 0 60000 65536"/>
                    <a:gd name="T8" fmla="*/ 0 60000 65536"/>
                  </a:gdLst>
                  <a:ahLst/>
                  <a:cxnLst>
                    <a:cxn ang="T6">
                      <a:pos x="T0" y="T1"/>
                    </a:cxn>
                    <a:cxn ang="T7">
                      <a:pos x="T2" y="T3"/>
                    </a:cxn>
                    <a:cxn ang="T8">
                      <a:pos x="T4" y="T5"/>
                    </a:cxn>
                  </a:cxnLst>
                  <a:rect l="0" t="0" r="r" b="b"/>
                  <a:pathLst>
                    <a:path w="318" h="413">
                      <a:moveTo>
                        <a:pt x="318" y="413"/>
                      </a:moveTo>
                      <a:cubicBezTo>
                        <a:pt x="289" y="334"/>
                        <a:pt x="228" y="264"/>
                        <a:pt x="173" y="199"/>
                      </a:cubicBezTo>
                      <a:cubicBezTo>
                        <a:pt x="138" y="157"/>
                        <a:pt x="0" y="52"/>
                        <a:pt x="18"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05" name="Freeform 1096">
                  <a:extLst>
                    <a:ext uri="{FF2B5EF4-FFF2-40B4-BE49-F238E27FC236}">
                      <a16:creationId xmlns:a16="http://schemas.microsoft.com/office/drawing/2014/main" id="{FBC274E3-BE54-7DB1-CEA8-D3624C316B89}"/>
                    </a:ext>
                  </a:extLst>
                </p:cNvPr>
                <p:cNvSpPr>
                  <a:spLocks/>
                </p:cNvSpPr>
                <p:nvPr/>
              </p:nvSpPr>
              <p:spPr bwMode="auto">
                <a:xfrm>
                  <a:off x="672" y="2544"/>
                  <a:ext cx="219" cy="210"/>
                </a:xfrm>
                <a:custGeom>
                  <a:avLst/>
                  <a:gdLst>
                    <a:gd name="T0" fmla="*/ 0 w 645"/>
                    <a:gd name="T1" fmla="*/ 0 h 623"/>
                    <a:gd name="T2" fmla="*/ 3 w 645"/>
                    <a:gd name="T3" fmla="*/ 2 h 623"/>
                    <a:gd name="T4" fmla="*/ 7 w 645"/>
                    <a:gd name="T5" fmla="*/ 4 h 623"/>
                    <a:gd name="T6" fmla="*/ 15 w 645"/>
                    <a:gd name="T7" fmla="*/ 11 h 623"/>
                    <a:gd name="T8" fmla="*/ 20 w 645"/>
                    <a:gd name="T9" fmla="*/ 18 h 623"/>
                    <a:gd name="T10" fmla="*/ 25 w 645"/>
                    <a:gd name="T11" fmla="*/ 24 h 6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5" h="623">
                      <a:moveTo>
                        <a:pt x="0" y="0"/>
                      </a:moveTo>
                      <a:cubicBezTo>
                        <a:pt x="7" y="37"/>
                        <a:pt x="56" y="35"/>
                        <a:pt x="89" y="51"/>
                      </a:cubicBezTo>
                      <a:cubicBezTo>
                        <a:pt x="121" y="67"/>
                        <a:pt x="152" y="93"/>
                        <a:pt x="183" y="114"/>
                      </a:cubicBezTo>
                      <a:cubicBezTo>
                        <a:pt x="264" y="168"/>
                        <a:pt x="333" y="225"/>
                        <a:pt x="390" y="304"/>
                      </a:cubicBezTo>
                      <a:cubicBezTo>
                        <a:pt x="438" y="370"/>
                        <a:pt x="443" y="425"/>
                        <a:pt x="510" y="469"/>
                      </a:cubicBezTo>
                      <a:cubicBezTo>
                        <a:pt x="573" y="510"/>
                        <a:pt x="594" y="567"/>
                        <a:pt x="645" y="62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06" name="Freeform 1097">
                  <a:extLst>
                    <a:ext uri="{FF2B5EF4-FFF2-40B4-BE49-F238E27FC236}">
                      <a16:creationId xmlns:a16="http://schemas.microsoft.com/office/drawing/2014/main" id="{3B7E4D98-F246-3624-A504-870609682F2D}"/>
                    </a:ext>
                  </a:extLst>
                </p:cNvPr>
                <p:cNvSpPr>
                  <a:spLocks/>
                </p:cNvSpPr>
                <p:nvPr/>
              </p:nvSpPr>
              <p:spPr bwMode="auto">
                <a:xfrm>
                  <a:off x="645" y="2550"/>
                  <a:ext cx="101" cy="197"/>
                </a:xfrm>
                <a:custGeom>
                  <a:avLst/>
                  <a:gdLst>
                    <a:gd name="T0" fmla="*/ 0 w 300"/>
                    <a:gd name="T1" fmla="*/ 0 h 581"/>
                    <a:gd name="T2" fmla="*/ 5 w 300"/>
                    <a:gd name="T3" fmla="*/ 5 h 581"/>
                    <a:gd name="T4" fmla="*/ 10 w 300"/>
                    <a:gd name="T5" fmla="*/ 11 h 581"/>
                    <a:gd name="T6" fmla="*/ 10 w 300"/>
                    <a:gd name="T7" fmla="*/ 17 h 581"/>
                    <a:gd name="T8" fmla="*/ 9 w 300"/>
                    <a:gd name="T9" fmla="*/ 23 h 5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 h="581">
                      <a:moveTo>
                        <a:pt x="0" y="0"/>
                      </a:moveTo>
                      <a:cubicBezTo>
                        <a:pt x="47" y="55"/>
                        <a:pt x="75" y="88"/>
                        <a:pt x="138" y="128"/>
                      </a:cubicBezTo>
                      <a:cubicBezTo>
                        <a:pt x="195" y="165"/>
                        <a:pt x="237" y="204"/>
                        <a:pt x="267" y="264"/>
                      </a:cubicBezTo>
                      <a:cubicBezTo>
                        <a:pt x="300" y="332"/>
                        <a:pt x="283" y="365"/>
                        <a:pt x="259" y="430"/>
                      </a:cubicBezTo>
                      <a:cubicBezTo>
                        <a:pt x="242" y="475"/>
                        <a:pt x="241" y="549"/>
                        <a:pt x="228" y="58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07" name="Freeform 1098">
                  <a:extLst>
                    <a:ext uri="{FF2B5EF4-FFF2-40B4-BE49-F238E27FC236}">
                      <a16:creationId xmlns:a16="http://schemas.microsoft.com/office/drawing/2014/main" id="{9D011D13-79BC-85CB-B2E2-BE21CED465E8}"/>
                    </a:ext>
                  </a:extLst>
                </p:cNvPr>
                <p:cNvSpPr>
                  <a:spLocks/>
                </p:cNvSpPr>
                <p:nvPr/>
              </p:nvSpPr>
              <p:spPr bwMode="auto">
                <a:xfrm>
                  <a:off x="724" y="2697"/>
                  <a:ext cx="82" cy="85"/>
                </a:xfrm>
                <a:custGeom>
                  <a:avLst/>
                  <a:gdLst>
                    <a:gd name="T0" fmla="*/ 0 w 244"/>
                    <a:gd name="T1" fmla="*/ 8 h 253"/>
                    <a:gd name="T2" fmla="*/ 3 w 244"/>
                    <a:gd name="T3" fmla="*/ 1 h 253"/>
                    <a:gd name="T4" fmla="*/ 9 w 244"/>
                    <a:gd name="T5" fmla="*/ 5 h 253"/>
                    <a:gd name="T6" fmla="*/ 0 w 244"/>
                    <a:gd name="T7" fmla="*/ 9 h 2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4" h="253">
                      <a:moveTo>
                        <a:pt x="0" y="224"/>
                      </a:moveTo>
                      <a:cubicBezTo>
                        <a:pt x="81" y="235"/>
                        <a:pt x="52" y="74"/>
                        <a:pt x="87" y="39"/>
                      </a:cubicBezTo>
                      <a:cubicBezTo>
                        <a:pt x="125" y="0"/>
                        <a:pt x="209" y="92"/>
                        <a:pt x="244" y="123"/>
                      </a:cubicBezTo>
                      <a:cubicBezTo>
                        <a:pt x="200" y="148"/>
                        <a:pt x="57" y="253"/>
                        <a:pt x="12" y="23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08" name="Freeform 1099">
                  <a:extLst>
                    <a:ext uri="{FF2B5EF4-FFF2-40B4-BE49-F238E27FC236}">
                      <a16:creationId xmlns:a16="http://schemas.microsoft.com/office/drawing/2014/main" id="{24D4811F-2322-78BC-BE76-506FB8B15010}"/>
                    </a:ext>
                  </a:extLst>
                </p:cNvPr>
                <p:cNvSpPr>
                  <a:spLocks/>
                </p:cNvSpPr>
                <p:nvPr/>
              </p:nvSpPr>
              <p:spPr bwMode="auto">
                <a:xfrm>
                  <a:off x="789" y="2879"/>
                  <a:ext cx="314" cy="287"/>
                </a:xfrm>
                <a:custGeom>
                  <a:avLst/>
                  <a:gdLst>
                    <a:gd name="T0" fmla="*/ 15 w 930"/>
                    <a:gd name="T1" fmla="*/ 0 h 848"/>
                    <a:gd name="T2" fmla="*/ 16 w 930"/>
                    <a:gd name="T3" fmla="*/ 10 h 848"/>
                    <a:gd name="T4" fmla="*/ 5 w 930"/>
                    <a:gd name="T5" fmla="*/ 11 h 848"/>
                    <a:gd name="T6" fmla="*/ 6 w 930"/>
                    <a:gd name="T7" fmla="*/ 21 h 848"/>
                    <a:gd name="T8" fmla="*/ 10 w 930"/>
                    <a:gd name="T9" fmla="*/ 25 h 848"/>
                    <a:gd name="T10" fmla="*/ 16 w 930"/>
                    <a:gd name="T11" fmla="*/ 25 h 848"/>
                    <a:gd name="T12" fmla="*/ 26 w 930"/>
                    <a:gd name="T13" fmla="*/ 29 h 848"/>
                    <a:gd name="T14" fmla="*/ 34 w 930"/>
                    <a:gd name="T15" fmla="*/ 28 h 848"/>
                    <a:gd name="T16" fmla="*/ 35 w 930"/>
                    <a:gd name="T17" fmla="*/ 17 h 848"/>
                    <a:gd name="T18" fmla="*/ 27 w 930"/>
                    <a:gd name="T19" fmla="*/ 10 h 8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30" h="848">
                      <a:moveTo>
                        <a:pt x="383" y="0"/>
                      </a:moveTo>
                      <a:cubicBezTo>
                        <a:pt x="339" y="79"/>
                        <a:pt x="507" y="197"/>
                        <a:pt x="421" y="264"/>
                      </a:cubicBezTo>
                      <a:cubicBezTo>
                        <a:pt x="342" y="325"/>
                        <a:pt x="199" y="230"/>
                        <a:pt x="117" y="280"/>
                      </a:cubicBezTo>
                      <a:cubicBezTo>
                        <a:pt x="0" y="350"/>
                        <a:pt x="95" y="487"/>
                        <a:pt x="155" y="551"/>
                      </a:cubicBezTo>
                      <a:cubicBezTo>
                        <a:pt x="186" y="584"/>
                        <a:pt x="212" y="633"/>
                        <a:pt x="256" y="651"/>
                      </a:cubicBezTo>
                      <a:cubicBezTo>
                        <a:pt x="308" y="672"/>
                        <a:pt x="364" y="643"/>
                        <a:pt x="414" y="638"/>
                      </a:cubicBezTo>
                      <a:cubicBezTo>
                        <a:pt x="522" y="627"/>
                        <a:pt x="590" y="669"/>
                        <a:pt x="666" y="739"/>
                      </a:cubicBezTo>
                      <a:cubicBezTo>
                        <a:pt x="740" y="808"/>
                        <a:pt x="834" y="848"/>
                        <a:pt x="880" y="725"/>
                      </a:cubicBezTo>
                      <a:cubicBezTo>
                        <a:pt x="917" y="627"/>
                        <a:pt x="930" y="536"/>
                        <a:pt x="908" y="436"/>
                      </a:cubicBezTo>
                      <a:cubicBezTo>
                        <a:pt x="884" y="319"/>
                        <a:pt x="775" y="341"/>
                        <a:pt x="705" y="25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09" name="Freeform 1100">
                  <a:extLst>
                    <a:ext uri="{FF2B5EF4-FFF2-40B4-BE49-F238E27FC236}">
                      <a16:creationId xmlns:a16="http://schemas.microsoft.com/office/drawing/2014/main" id="{8D5D9CA6-9810-BDEB-7829-5514E1E270C9}"/>
                    </a:ext>
                  </a:extLst>
                </p:cNvPr>
                <p:cNvSpPr>
                  <a:spLocks/>
                </p:cNvSpPr>
                <p:nvPr/>
              </p:nvSpPr>
              <p:spPr bwMode="auto">
                <a:xfrm>
                  <a:off x="1077" y="3091"/>
                  <a:ext cx="351" cy="255"/>
                </a:xfrm>
                <a:custGeom>
                  <a:avLst/>
                  <a:gdLst>
                    <a:gd name="T0" fmla="*/ 10 w 1037"/>
                    <a:gd name="T1" fmla="*/ 7 h 754"/>
                    <a:gd name="T2" fmla="*/ 1 w 1037"/>
                    <a:gd name="T3" fmla="*/ 10 h 754"/>
                    <a:gd name="T4" fmla="*/ 3 w 1037"/>
                    <a:gd name="T5" fmla="*/ 16 h 754"/>
                    <a:gd name="T6" fmla="*/ 8 w 1037"/>
                    <a:gd name="T7" fmla="*/ 20 h 754"/>
                    <a:gd name="T8" fmla="*/ 13 w 1037"/>
                    <a:gd name="T9" fmla="*/ 22 h 754"/>
                    <a:gd name="T10" fmla="*/ 16 w 1037"/>
                    <a:gd name="T11" fmla="*/ 25 h 754"/>
                    <a:gd name="T12" fmla="*/ 11 w 1037"/>
                    <a:gd name="T13" fmla="*/ 26 h 754"/>
                    <a:gd name="T14" fmla="*/ 13 w 1037"/>
                    <a:gd name="T15" fmla="*/ 29 h 754"/>
                    <a:gd name="T16" fmla="*/ 18 w 1037"/>
                    <a:gd name="T17" fmla="*/ 26 h 754"/>
                    <a:gd name="T18" fmla="*/ 24 w 1037"/>
                    <a:gd name="T19" fmla="*/ 25 h 754"/>
                    <a:gd name="T20" fmla="*/ 30 w 1037"/>
                    <a:gd name="T21" fmla="*/ 16 h 754"/>
                    <a:gd name="T22" fmla="*/ 38 w 1037"/>
                    <a:gd name="T23" fmla="*/ 12 h 754"/>
                    <a:gd name="T24" fmla="*/ 34 w 1037"/>
                    <a:gd name="T25" fmla="*/ 9 h 754"/>
                    <a:gd name="T26" fmla="*/ 31 w 1037"/>
                    <a:gd name="T27" fmla="*/ 5 h 754"/>
                    <a:gd name="T28" fmla="*/ 25 w 1037"/>
                    <a:gd name="T29" fmla="*/ 6 h 754"/>
                    <a:gd name="T30" fmla="*/ 16 w 1037"/>
                    <a:gd name="T31" fmla="*/ 6 h 7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37" h="754">
                      <a:moveTo>
                        <a:pt x="263" y="171"/>
                      </a:moveTo>
                      <a:cubicBezTo>
                        <a:pt x="183" y="151"/>
                        <a:pt x="56" y="178"/>
                        <a:pt x="22" y="271"/>
                      </a:cubicBezTo>
                      <a:cubicBezTo>
                        <a:pt x="0" y="329"/>
                        <a:pt x="45" y="371"/>
                        <a:pt x="87" y="403"/>
                      </a:cubicBezTo>
                      <a:cubicBezTo>
                        <a:pt x="133" y="439"/>
                        <a:pt x="163" y="480"/>
                        <a:pt x="205" y="519"/>
                      </a:cubicBezTo>
                      <a:cubicBezTo>
                        <a:pt x="240" y="551"/>
                        <a:pt x="286" y="567"/>
                        <a:pt x="333" y="569"/>
                      </a:cubicBezTo>
                      <a:cubicBezTo>
                        <a:pt x="366" y="571"/>
                        <a:pt x="460" y="567"/>
                        <a:pt x="416" y="639"/>
                      </a:cubicBezTo>
                      <a:cubicBezTo>
                        <a:pt x="389" y="682"/>
                        <a:pt x="320" y="633"/>
                        <a:pt x="277" y="672"/>
                      </a:cubicBezTo>
                      <a:cubicBezTo>
                        <a:pt x="229" y="716"/>
                        <a:pt x="264" y="754"/>
                        <a:pt x="320" y="744"/>
                      </a:cubicBezTo>
                      <a:cubicBezTo>
                        <a:pt x="369" y="736"/>
                        <a:pt x="415" y="691"/>
                        <a:pt x="466" y="683"/>
                      </a:cubicBezTo>
                      <a:cubicBezTo>
                        <a:pt x="522" y="673"/>
                        <a:pt x="570" y="678"/>
                        <a:pt x="624" y="651"/>
                      </a:cubicBezTo>
                      <a:cubicBezTo>
                        <a:pt x="727" y="599"/>
                        <a:pt x="699" y="480"/>
                        <a:pt x="774" y="409"/>
                      </a:cubicBezTo>
                      <a:cubicBezTo>
                        <a:pt x="827" y="359"/>
                        <a:pt x="1037" y="470"/>
                        <a:pt x="990" y="310"/>
                      </a:cubicBezTo>
                      <a:cubicBezTo>
                        <a:pt x="975" y="258"/>
                        <a:pt x="922" y="254"/>
                        <a:pt x="883" y="233"/>
                      </a:cubicBezTo>
                      <a:cubicBezTo>
                        <a:pt x="828" y="202"/>
                        <a:pt x="830" y="169"/>
                        <a:pt x="802" y="120"/>
                      </a:cubicBezTo>
                      <a:cubicBezTo>
                        <a:pt x="733" y="0"/>
                        <a:pt x="711" y="107"/>
                        <a:pt x="657" y="152"/>
                      </a:cubicBezTo>
                      <a:cubicBezTo>
                        <a:pt x="591" y="207"/>
                        <a:pt x="483" y="144"/>
                        <a:pt x="409" y="16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10" name="Freeform 1101">
                  <a:extLst>
                    <a:ext uri="{FF2B5EF4-FFF2-40B4-BE49-F238E27FC236}">
                      <a16:creationId xmlns:a16="http://schemas.microsoft.com/office/drawing/2014/main" id="{BAB0ED43-C42E-AA20-1D7A-1BC26705CB66}"/>
                    </a:ext>
                  </a:extLst>
                </p:cNvPr>
                <p:cNvSpPr>
                  <a:spLocks/>
                </p:cNvSpPr>
                <p:nvPr/>
              </p:nvSpPr>
              <p:spPr bwMode="auto">
                <a:xfrm>
                  <a:off x="1425" y="3063"/>
                  <a:ext cx="157" cy="174"/>
                </a:xfrm>
                <a:custGeom>
                  <a:avLst/>
                  <a:gdLst>
                    <a:gd name="T0" fmla="*/ 8 w 464"/>
                    <a:gd name="T1" fmla="*/ 3 h 514"/>
                    <a:gd name="T2" fmla="*/ 2 w 464"/>
                    <a:gd name="T3" fmla="*/ 12 h 514"/>
                    <a:gd name="T4" fmla="*/ 4 w 464"/>
                    <a:gd name="T5" fmla="*/ 15 h 514"/>
                    <a:gd name="T6" fmla="*/ 5 w 464"/>
                    <a:gd name="T7" fmla="*/ 18 h 514"/>
                    <a:gd name="T8" fmla="*/ 11 w 464"/>
                    <a:gd name="T9" fmla="*/ 19 h 514"/>
                    <a:gd name="T10" fmla="*/ 17 w 464"/>
                    <a:gd name="T11" fmla="*/ 9 h 514"/>
                    <a:gd name="T12" fmla="*/ 14 w 464"/>
                    <a:gd name="T13" fmla="*/ 5 h 514"/>
                    <a:gd name="T14" fmla="*/ 9 w 464"/>
                    <a:gd name="T15" fmla="*/ 3 h 514"/>
                    <a:gd name="T16" fmla="*/ 3 w 464"/>
                    <a:gd name="T17" fmla="*/ 0 h 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4" h="514">
                      <a:moveTo>
                        <a:pt x="220" y="79"/>
                      </a:moveTo>
                      <a:cubicBezTo>
                        <a:pt x="61" y="29"/>
                        <a:pt x="0" y="199"/>
                        <a:pt x="54" y="316"/>
                      </a:cubicBezTo>
                      <a:cubicBezTo>
                        <a:pt x="67" y="345"/>
                        <a:pt x="90" y="361"/>
                        <a:pt x="105" y="387"/>
                      </a:cubicBezTo>
                      <a:cubicBezTo>
                        <a:pt x="117" y="410"/>
                        <a:pt x="106" y="440"/>
                        <a:pt x="119" y="461"/>
                      </a:cubicBezTo>
                      <a:cubicBezTo>
                        <a:pt x="148" y="514"/>
                        <a:pt x="225" y="504"/>
                        <a:pt x="277" y="494"/>
                      </a:cubicBezTo>
                      <a:cubicBezTo>
                        <a:pt x="384" y="475"/>
                        <a:pt x="464" y="346"/>
                        <a:pt x="435" y="240"/>
                      </a:cubicBezTo>
                      <a:cubicBezTo>
                        <a:pt x="425" y="206"/>
                        <a:pt x="389" y="157"/>
                        <a:pt x="364" y="133"/>
                      </a:cubicBezTo>
                      <a:cubicBezTo>
                        <a:pt x="322" y="94"/>
                        <a:pt x="282" y="102"/>
                        <a:pt x="234" y="81"/>
                      </a:cubicBezTo>
                      <a:cubicBezTo>
                        <a:pt x="181" y="57"/>
                        <a:pt x="136" y="21"/>
                        <a:pt x="81"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11" name="Freeform 1102">
                  <a:extLst>
                    <a:ext uri="{FF2B5EF4-FFF2-40B4-BE49-F238E27FC236}">
                      <a16:creationId xmlns:a16="http://schemas.microsoft.com/office/drawing/2014/main" id="{C42BDBFD-D6FE-DB5F-3DC0-F6AFAD574219}"/>
                    </a:ext>
                  </a:extLst>
                </p:cNvPr>
                <p:cNvSpPr>
                  <a:spLocks/>
                </p:cNvSpPr>
                <p:nvPr/>
              </p:nvSpPr>
              <p:spPr bwMode="auto">
                <a:xfrm>
                  <a:off x="1443" y="3132"/>
                  <a:ext cx="103" cy="99"/>
                </a:xfrm>
                <a:custGeom>
                  <a:avLst/>
                  <a:gdLst>
                    <a:gd name="T0" fmla="*/ 1 w 305"/>
                    <a:gd name="T1" fmla="*/ 4 h 295"/>
                    <a:gd name="T2" fmla="*/ 10 w 305"/>
                    <a:gd name="T3" fmla="*/ 4 h 295"/>
                    <a:gd name="T4" fmla="*/ 2 w 305"/>
                    <a:gd name="T5" fmla="*/ 9 h 295"/>
                    <a:gd name="T6" fmla="*/ 0 60000 65536"/>
                    <a:gd name="T7" fmla="*/ 0 60000 65536"/>
                    <a:gd name="T8" fmla="*/ 0 60000 65536"/>
                  </a:gdLst>
                  <a:ahLst/>
                  <a:cxnLst>
                    <a:cxn ang="T6">
                      <a:pos x="T0" y="T1"/>
                    </a:cxn>
                    <a:cxn ang="T7">
                      <a:pos x="T2" y="T3"/>
                    </a:cxn>
                    <a:cxn ang="T8">
                      <a:pos x="T4" y="T5"/>
                    </a:cxn>
                  </a:cxnLst>
                  <a:rect l="0" t="0" r="r" b="b"/>
                  <a:pathLst>
                    <a:path w="305" h="295">
                      <a:moveTo>
                        <a:pt x="16" y="107"/>
                      </a:moveTo>
                      <a:cubicBezTo>
                        <a:pt x="0" y="0"/>
                        <a:pt x="233" y="5"/>
                        <a:pt x="268" y="94"/>
                      </a:cubicBezTo>
                      <a:cubicBezTo>
                        <a:pt x="305" y="188"/>
                        <a:pt x="129" y="295"/>
                        <a:pt x="61" y="24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12" name="Freeform 1103">
                  <a:extLst>
                    <a:ext uri="{FF2B5EF4-FFF2-40B4-BE49-F238E27FC236}">
                      <a16:creationId xmlns:a16="http://schemas.microsoft.com/office/drawing/2014/main" id="{C892B440-2748-FF08-BA6D-8704C53DFA37}"/>
                    </a:ext>
                  </a:extLst>
                </p:cNvPr>
                <p:cNvSpPr>
                  <a:spLocks/>
                </p:cNvSpPr>
                <p:nvPr/>
              </p:nvSpPr>
              <p:spPr bwMode="auto">
                <a:xfrm>
                  <a:off x="1597" y="3012"/>
                  <a:ext cx="212" cy="112"/>
                </a:xfrm>
                <a:custGeom>
                  <a:avLst/>
                  <a:gdLst>
                    <a:gd name="T0" fmla="*/ 15 w 625"/>
                    <a:gd name="T1" fmla="*/ 0 h 331"/>
                    <a:gd name="T2" fmla="*/ 9 w 625"/>
                    <a:gd name="T3" fmla="*/ 4 h 331"/>
                    <a:gd name="T4" fmla="*/ 4 w 625"/>
                    <a:gd name="T5" fmla="*/ 6 h 331"/>
                    <a:gd name="T6" fmla="*/ 2 w 625"/>
                    <a:gd name="T7" fmla="*/ 11 h 331"/>
                    <a:gd name="T8" fmla="*/ 9 w 625"/>
                    <a:gd name="T9" fmla="*/ 11 h 331"/>
                    <a:gd name="T10" fmla="*/ 22 w 625"/>
                    <a:gd name="T11" fmla="*/ 9 h 331"/>
                    <a:gd name="T12" fmla="*/ 15 w 625"/>
                    <a:gd name="T13" fmla="*/ 0 h 331"/>
                    <a:gd name="T14" fmla="*/ 15 w 625"/>
                    <a:gd name="T15" fmla="*/ 0 h 3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5" h="331">
                      <a:moveTo>
                        <a:pt x="370" y="11"/>
                      </a:moveTo>
                      <a:cubicBezTo>
                        <a:pt x="298" y="11"/>
                        <a:pt x="268" y="62"/>
                        <a:pt x="237" y="94"/>
                      </a:cubicBezTo>
                      <a:cubicBezTo>
                        <a:pt x="200" y="130"/>
                        <a:pt x="154" y="142"/>
                        <a:pt x="109" y="168"/>
                      </a:cubicBezTo>
                      <a:cubicBezTo>
                        <a:pt x="61" y="195"/>
                        <a:pt x="0" y="243"/>
                        <a:pt x="58" y="291"/>
                      </a:cubicBezTo>
                      <a:cubicBezTo>
                        <a:pt x="107" y="331"/>
                        <a:pt x="190" y="289"/>
                        <a:pt x="242" y="277"/>
                      </a:cubicBezTo>
                      <a:cubicBezTo>
                        <a:pt x="316" y="259"/>
                        <a:pt x="515" y="302"/>
                        <a:pt x="565" y="233"/>
                      </a:cubicBezTo>
                      <a:cubicBezTo>
                        <a:pt x="625" y="150"/>
                        <a:pt x="438" y="0"/>
                        <a:pt x="370" y="11"/>
                      </a:cubicBezTo>
                      <a:cubicBezTo>
                        <a:pt x="364" y="13"/>
                        <a:pt x="376" y="10"/>
                        <a:pt x="370" y="1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13" name="Freeform 1104">
                  <a:extLst>
                    <a:ext uri="{FF2B5EF4-FFF2-40B4-BE49-F238E27FC236}">
                      <a16:creationId xmlns:a16="http://schemas.microsoft.com/office/drawing/2014/main" id="{33CA2857-43C5-3C3E-FA26-13FFFEF6AAA8}"/>
                    </a:ext>
                  </a:extLst>
                </p:cNvPr>
                <p:cNvSpPr>
                  <a:spLocks/>
                </p:cNvSpPr>
                <p:nvPr/>
              </p:nvSpPr>
              <p:spPr bwMode="auto">
                <a:xfrm>
                  <a:off x="1669" y="3020"/>
                  <a:ext cx="107" cy="74"/>
                </a:xfrm>
                <a:custGeom>
                  <a:avLst/>
                  <a:gdLst>
                    <a:gd name="T0" fmla="*/ 4 w 318"/>
                    <a:gd name="T1" fmla="*/ 0 h 219"/>
                    <a:gd name="T2" fmla="*/ 12 w 318"/>
                    <a:gd name="T3" fmla="*/ 3 h 219"/>
                    <a:gd name="T4" fmla="*/ 0 60000 65536"/>
                    <a:gd name="T5" fmla="*/ 0 60000 65536"/>
                  </a:gdLst>
                  <a:ahLst/>
                  <a:cxnLst>
                    <a:cxn ang="T4">
                      <a:pos x="T0" y="T1"/>
                    </a:cxn>
                    <a:cxn ang="T5">
                      <a:pos x="T2" y="T3"/>
                    </a:cxn>
                  </a:cxnLst>
                  <a:rect l="0" t="0" r="r" b="b"/>
                  <a:pathLst>
                    <a:path w="318" h="219">
                      <a:moveTo>
                        <a:pt x="97" y="0"/>
                      </a:moveTo>
                      <a:cubicBezTo>
                        <a:pt x="0" y="94"/>
                        <a:pt x="253" y="219"/>
                        <a:pt x="318" y="8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14" name="Freeform 1105">
                  <a:extLst>
                    <a:ext uri="{FF2B5EF4-FFF2-40B4-BE49-F238E27FC236}">
                      <a16:creationId xmlns:a16="http://schemas.microsoft.com/office/drawing/2014/main" id="{5BC6BE38-B832-4E56-A573-10CE9148FD8D}"/>
                    </a:ext>
                  </a:extLst>
                </p:cNvPr>
                <p:cNvSpPr>
                  <a:spLocks/>
                </p:cNvSpPr>
                <p:nvPr/>
              </p:nvSpPr>
              <p:spPr bwMode="auto">
                <a:xfrm>
                  <a:off x="1640" y="3052"/>
                  <a:ext cx="28" cy="63"/>
                </a:xfrm>
                <a:custGeom>
                  <a:avLst/>
                  <a:gdLst>
                    <a:gd name="T0" fmla="*/ 3 w 83"/>
                    <a:gd name="T1" fmla="*/ 0 h 185"/>
                    <a:gd name="T2" fmla="*/ 2 w 83"/>
                    <a:gd name="T3" fmla="*/ 4 h 185"/>
                    <a:gd name="T4" fmla="*/ 0 w 83"/>
                    <a:gd name="T5" fmla="*/ 7 h 185"/>
                    <a:gd name="T6" fmla="*/ 0 60000 65536"/>
                    <a:gd name="T7" fmla="*/ 0 60000 65536"/>
                    <a:gd name="T8" fmla="*/ 0 60000 65536"/>
                  </a:gdLst>
                  <a:ahLst/>
                  <a:cxnLst>
                    <a:cxn ang="T6">
                      <a:pos x="T0" y="T1"/>
                    </a:cxn>
                    <a:cxn ang="T7">
                      <a:pos x="T2" y="T3"/>
                    </a:cxn>
                    <a:cxn ang="T8">
                      <a:pos x="T4" y="T5"/>
                    </a:cxn>
                  </a:cxnLst>
                  <a:rect l="0" t="0" r="r" b="b"/>
                  <a:pathLst>
                    <a:path w="83" h="185">
                      <a:moveTo>
                        <a:pt x="83" y="0"/>
                      </a:moveTo>
                      <a:cubicBezTo>
                        <a:pt x="81" y="53"/>
                        <a:pt x="79" y="52"/>
                        <a:pt x="45" y="91"/>
                      </a:cubicBezTo>
                      <a:cubicBezTo>
                        <a:pt x="15" y="126"/>
                        <a:pt x="0" y="133"/>
                        <a:pt x="3" y="18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15" name="Freeform 1106">
                  <a:extLst>
                    <a:ext uri="{FF2B5EF4-FFF2-40B4-BE49-F238E27FC236}">
                      <a16:creationId xmlns:a16="http://schemas.microsoft.com/office/drawing/2014/main" id="{E43D7BA3-3312-CC81-CBBE-C01068C9DDAD}"/>
                    </a:ext>
                  </a:extLst>
                </p:cNvPr>
                <p:cNvSpPr>
                  <a:spLocks/>
                </p:cNvSpPr>
                <p:nvPr/>
              </p:nvSpPr>
              <p:spPr bwMode="auto">
                <a:xfrm>
                  <a:off x="1594" y="3130"/>
                  <a:ext cx="288" cy="98"/>
                </a:xfrm>
                <a:custGeom>
                  <a:avLst/>
                  <a:gdLst>
                    <a:gd name="T0" fmla="*/ 13 w 853"/>
                    <a:gd name="T1" fmla="*/ 1 h 290"/>
                    <a:gd name="T2" fmla="*/ 1 w 853"/>
                    <a:gd name="T3" fmla="*/ 4 h 290"/>
                    <a:gd name="T4" fmla="*/ 3 w 853"/>
                    <a:gd name="T5" fmla="*/ 10 h 290"/>
                    <a:gd name="T6" fmla="*/ 10 w 853"/>
                    <a:gd name="T7" fmla="*/ 8 h 290"/>
                    <a:gd name="T8" fmla="*/ 22 w 853"/>
                    <a:gd name="T9" fmla="*/ 10 h 290"/>
                    <a:gd name="T10" fmla="*/ 29 w 853"/>
                    <a:gd name="T11" fmla="*/ 2 h 290"/>
                    <a:gd name="T12" fmla="*/ 21 w 853"/>
                    <a:gd name="T13" fmla="*/ 1 h 290"/>
                    <a:gd name="T14" fmla="*/ 13 w 853"/>
                    <a:gd name="T15" fmla="*/ 1 h 2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3" h="290">
                      <a:moveTo>
                        <a:pt x="332" y="26"/>
                      </a:moveTo>
                      <a:cubicBezTo>
                        <a:pt x="239" y="37"/>
                        <a:pt x="77" y="0"/>
                        <a:pt x="25" y="111"/>
                      </a:cubicBezTo>
                      <a:cubicBezTo>
                        <a:pt x="0" y="165"/>
                        <a:pt x="30" y="238"/>
                        <a:pt x="83" y="256"/>
                      </a:cubicBezTo>
                      <a:cubicBezTo>
                        <a:pt x="150" y="279"/>
                        <a:pt x="204" y="230"/>
                        <a:pt x="265" y="213"/>
                      </a:cubicBezTo>
                      <a:cubicBezTo>
                        <a:pt x="371" y="184"/>
                        <a:pt x="472" y="261"/>
                        <a:pt x="575" y="275"/>
                      </a:cubicBezTo>
                      <a:cubicBezTo>
                        <a:pt x="681" y="290"/>
                        <a:pt x="853" y="139"/>
                        <a:pt x="745" y="49"/>
                      </a:cubicBezTo>
                      <a:cubicBezTo>
                        <a:pt x="685" y="0"/>
                        <a:pt x="602" y="7"/>
                        <a:pt x="537" y="27"/>
                      </a:cubicBezTo>
                      <a:cubicBezTo>
                        <a:pt x="455" y="53"/>
                        <a:pt x="415" y="20"/>
                        <a:pt x="332" y="2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16" name="Freeform 1107">
                  <a:extLst>
                    <a:ext uri="{FF2B5EF4-FFF2-40B4-BE49-F238E27FC236}">
                      <a16:creationId xmlns:a16="http://schemas.microsoft.com/office/drawing/2014/main" id="{5B5B7BBE-D4A8-069A-4AED-3103E925F1AB}"/>
                    </a:ext>
                  </a:extLst>
                </p:cNvPr>
                <p:cNvSpPr>
                  <a:spLocks/>
                </p:cNvSpPr>
                <p:nvPr/>
              </p:nvSpPr>
              <p:spPr bwMode="auto">
                <a:xfrm>
                  <a:off x="1639" y="3142"/>
                  <a:ext cx="44" cy="75"/>
                </a:xfrm>
                <a:custGeom>
                  <a:avLst/>
                  <a:gdLst>
                    <a:gd name="T0" fmla="*/ 5 w 130"/>
                    <a:gd name="T1" fmla="*/ 0 h 221"/>
                    <a:gd name="T2" fmla="*/ 0 w 130"/>
                    <a:gd name="T3" fmla="*/ 8 h 221"/>
                    <a:gd name="T4" fmla="*/ 0 60000 65536"/>
                    <a:gd name="T5" fmla="*/ 0 60000 65536"/>
                  </a:gdLst>
                  <a:ahLst/>
                  <a:cxnLst>
                    <a:cxn ang="T4">
                      <a:pos x="T0" y="T1"/>
                    </a:cxn>
                    <a:cxn ang="T5">
                      <a:pos x="T2" y="T3"/>
                    </a:cxn>
                  </a:cxnLst>
                  <a:rect l="0" t="0" r="r" b="b"/>
                  <a:pathLst>
                    <a:path w="130" h="221">
                      <a:moveTo>
                        <a:pt x="130" y="0"/>
                      </a:moveTo>
                      <a:cubicBezTo>
                        <a:pt x="103" y="107"/>
                        <a:pt x="108" y="159"/>
                        <a:pt x="0" y="22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17" name="Freeform 1108">
                  <a:extLst>
                    <a:ext uri="{FF2B5EF4-FFF2-40B4-BE49-F238E27FC236}">
                      <a16:creationId xmlns:a16="http://schemas.microsoft.com/office/drawing/2014/main" id="{F4392616-CF71-9A0D-A181-856FE1FF5156}"/>
                    </a:ext>
                  </a:extLst>
                </p:cNvPr>
                <p:cNvSpPr>
                  <a:spLocks/>
                </p:cNvSpPr>
                <p:nvPr/>
              </p:nvSpPr>
              <p:spPr bwMode="auto">
                <a:xfrm>
                  <a:off x="1717" y="3141"/>
                  <a:ext cx="55" cy="80"/>
                </a:xfrm>
                <a:custGeom>
                  <a:avLst/>
                  <a:gdLst>
                    <a:gd name="T0" fmla="*/ 1 w 163"/>
                    <a:gd name="T1" fmla="*/ 0 h 234"/>
                    <a:gd name="T2" fmla="*/ 6 w 163"/>
                    <a:gd name="T3" fmla="*/ 9 h 234"/>
                    <a:gd name="T4" fmla="*/ 0 60000 65536"/>
                    <a:gd name="T5" fmla="*/ 0 60000 65536"/>
                  </a:gdLst>
                  <a:ahLst/>
                  <a:cxnLst>
                    <a:cxn ang="T4">
                      <a:pos x="T0" y="T1"/>
                    </a:cxn>
                    <a:cxn ang="T5">
                      <a:pos x="T2" y="T3"/>
                    </a:cxn>
                  </a:cxnLst>
                  <a:rect l="0" t="0" r="r" b="b"/>
                  <a:pathLst>
                    <a:path w="163" h="234">
                      <a:moveTo>
                        <a:pt x="31" y="0"/>
                      </a:moveTo>
                      <a:cubicBezTo>
                        <a:pt x="0" y="87"/>
                        <a:pt x="83" y="211"/>
                        <a:pt x="163" y="23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18" name="Freeform 1109">
                  <a:extLst>
                    <a:ext uri="{FF2B5EF4-FFF2-40B4-BE49-F238E27FC236}">
                      <a16:creationId xmlns:a16="http://schemas.microsoft.com/office/drawing/2014/main" id="{81318B99-55DA-A41D-3603-F4E3A2489F19}"/>
                    </a:ext>
                  </a:extLst>
                </p:cNvPr>
                <p:cNvSpPr>
                  <a:spLocks/>
                </p:cNvSpPr>
                <p:nvPr/>
              </p:nvSpPr>
              <p:spPr bwMode="auto">
                <a:xfrm>
                  <a:off x="1895" y="3112"/>
                  <a:ext cx="229" cy="107"/>
                </a:xfrm>
                <a:custGeom>
                  <a:avLst/>
                  <a:gdLst>
                    <a:gd name="T0" fmla="*/ 10 w 678"/>
                    <a:gd name="T1" fmla="*/ 1 h 314"/>
                    <a:gd name="T2" fmla="*/ 3 w 678"/>
                    <a:gd name="T3" fmla="*/ 8 h 314"/>
                    <a:gd name="T4" fmla="*/ 16 w 678"/>
                    <a:gd name="T5" fmla="*/ 10 h 314"/>
                    <a:gd name="T6" fmla="*/ 22 w 678"/>
                    <a:gd name="T7" fmla="*/ 4 h 314"/>
                    <a:gd name="T8" fmla="*/ 10 w 678"/>
                    <a:gd name="T9" fmla="*/ 1 h 3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8" h="314">
                      <a:moveTo>
                        <a:pt x="274" y="29"/>
                      </a:moveTo>
                      <a:cubicBezTo>
                        <a:pt x="167" y="0"/>
                        <a:pt x="0" y="81"/>
                        <a:pt x="88" y="208"/>
                      </a:cubicBezTo>
                      <a:cubicBezTo>
                        <a:pt x="162" y="314"/>
                        <a:pt x="320" y="248"/>
                        <a:pt x="423" y="257"/>
                      </a:cubicBezTo>
                      <a:cubicBezTo>
                        <a:pt x="522" y="266"/>
                        <a:pt x="678" y="235"/>
                        <a:pt x="561" y="115"/>
                      </a:cubicBezTo>
                      <a:cubicBezTo>
                        <a:pt x="478" y="29"/>
                        <a:pt x="372" y="48"/>
                        <a:pt x="274" y="2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19" name="Freeform 1110">
                  <a:extLst>
                    <a:ext uri="{FF2B5EF4-FFF2-40B4-BE49-F238E27FC236}">
                      <a16:creationId xmlns:a16="http://schemas.microsoft.com/office/drawing/2014/main" id="{C592CF19-1836-FEB4-33C5-32FCF7973C79}"/>
                    </a:ext>
                  </a:extLst>
                </p:cNvPr>
                <p:cNvSpPr>
                  <a:spLocks/>
                </p:cNvSpPr>
                <p:nvPr/>
              </p:nvSpPr>
              <p:spPr bwMode="auto">
                <a:xfrm>
                  <a:off x="1756" y="2902"/>
                  <a:ext cx="285" cy="183"/>
                </a:xfrm>
                <a:custGeom>
                  <a:avLst/>
                  <a:gdLst>
                    <a:gd name="T0" fmla="*/ 18 w 842"/>
                    <a:gd name="T1" fmla="*/ 3 h 541"/>
                    <a:gd name="T2" fmla="*/ 7 w 842"/>
                    <a:gd name="T3" fmla="*/ 5 h 541"/>
                    <a:gd name="T4" fmla="*/ 3 w 842"/>
                    <a:gd name="T5" fmla="*/ 13 h 541"/>
                    <a:gd name="T6" fmla="*/ 7 w 842"/>
                    <a:gd name="T7" fmla="*/ 15 h 541"/>
                    <a:gd name="T8" fmla="*/ 9 w 842"/>
                    <a:gd name="T9" fmla="*/ 18 h 541"/>
                    <a:gd name="T10" fmla="*/ 14 w 842"/>
                    <a:gd name="T11" fmla="*/ 21 h 541"/>
                    <a:gd name="T12" fmla="*/ 20 w 842"/>
                    <a:gd name="T13" fmla="*/ 20 h 541"/>
                    <a:gd name="T14" fmla="*/ 25 w 842"/>
                    <a:gd name="T15" fmla="*/ 16 h 541"/>
                    <a:gd name="T16" fmla="*/ 28 w 842"/>
                    <a:gd name="T17" fmla="*/ 6 h 541"/>
                    <a:gd name="T18" fmla="*/ 18 w 842"/>
                    <a:gd name="T19" fmla="*/ 3 h 5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2" h="541">
                      <a:moveTo>
                        <a:pt x="463" y="86"/>
                      </a:moveTo>
                      <a:cubicBezTo>
                        <a:pt x="394" y="195"/>
                        <a:pt x="266" y="145"/>
                        <a:pt x="187" y="130"/>
                      </a:cubicBezTo>
                      <a:cubicBezTo>
                        <a:pt x="62" y="105"/>
                        <a:pt x="0" y="226"/>
                        <a:pt x="87" y="326"/>
                      </a:cubicBezTo>
                      <a:cubicBezTo>
                        <a:pt x="110" y="352"/>
                        <a:pt x="145" y="368"/>
                        <a:pt x="170" y="395"/>
                      </a:cubicBezTo>
                      <a:cubicBezTo>
                        <a:pt x="191" y="419"/>
                        <a:pt x="205" y="455"/>
                        <a:pt x="228" y="477"/>
                      </a:cubicBezTo>
                      <a:cubicBezTo>
                        <a:pt x="264" y="512"/>
                        <a:pt x="316" y="539"/>
                        <a:pt x="359" y="540"/>
                      </a:cubicBezTo>
                      <a:cubicBezTo>
                        <a:pt x="399" y="541"/>
                        <a:pt x="469" y="525"/>
                        <a:pt x="504" y="508"/>
                      </a:cubicBezTo>
                      <a:cubicBezTo>
                        <a:pt x="559" y="481"/>
                        <a:pt x="580" y="426"/>
                        <a:pt x="637" y="402"/>
                      </a:cubicBezTo>
                      <a:cubicBezTo>
                        <a:pt x="769" y="345"/>
                        <a:pt x="842" y="285"/>
                        <a:pt x="718" y="157"/>
                      </a:cubicBezTo>
                      <a:cubicBezTo>
                        <a:pt x="655" y="91"/>
                        <a:pt x="546" y="0"/>
                        <a:pt x="463" y="8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20" name="Freeform 1111">
                  <a:extLst>
                    <a:ext uri="{FF2B5EF4-FFF2-40B4-BE49-F238E27FC236}">
                      <a16:creationId xmlns:a16="http://schemas.microsoft.com/office/drawing/2014/main" id="{AE0B85C8-5CEA-D672-97C7-233A417B8476}"/>
                    </a:ext>
                  </a:extLst>
                </p:cNvPr>
                <p:cNvSpPr>
                  <a:spLocks/>
                </p:cNvSpPr>
                <p:nvPr/>
              </p:nvSpPr>
              <p:spPr bwMode="auto">
                <a:xfrm>
                  <a:off x="1674" y="2724"/>
                  <a:ext cx="385" cy="198"/>
                </a:xfrm>
                <a:custGeom>
                  <a:avLst/>
                  <a:gdLst>
                    <a:gd name="T0" fmla="*/ 16 w 1140"/>
                    <a:gd name="T1" fmla="*/ 4 h 584"/>
                    <a:gd name="T2" fmla="*/ 11 w 1140"/>
                    <a:gd name="T3" fmla="*/ 6 h 584"/>
                    <a:gd name="T4" fmla="*/ 10 w 1140"/>
                    <a:gd name="T5" fmla="*/ 12 h 584"/>
                    <a:gd name="T6" fmla="*/ 1 w 1140"/>
                    <a:gd name="T7" fmla="*/ 16 h 584"/>
                    <a:gd name="T8" fmla="*/ 9 w 1140"/>
                    <a:gd name="T9" fmla="*/ 21 h 584"/>
                    <a:gd name="T10" fmla="*/ 15 w 1140"/>
                    <a:gd name="T11" fmla="*/ 22 h 584"/>
                    <a:gd name="T12" fmla="*/ 20 w 1140"/>
                    <a:gd name="T13" fmla="*/ 20 h 584"/>
                    <a:gd name="T14" fmla="*/ 26 w 1140"/>
                    <a:gd name="T15" fmla="*/ 21 h 584"/>
                    <a:gd name="T16" fmla="*/ 33 w 1140"/>
                    <a:gd name="T17" fmla="*/ 20 h 584"/>
                    <a:gd name="T18" fmla="*/ 43 w 1140"/>
                    <a:gd name="T19" fmla="*/ 15 h 584"/>
                    <a:gd name="T20" fmla="*/ 43 w 1140"/>
                    <a:gd name="T21" fmla="*/ 9 h 584"/>
                    <a:gd name="T22" fmla="*/ 39 w 1140"/>
                    <a:gd name="T23" fmla="*/ 6 h 584"/>
                    <a:gd name="T24" fmla="*/ 34 w 1140"/>
                    <a:gd name="T25" fmla="*/ 5 h 584"/>
                    <a:gd name="T26" fmla="*/ 30 w 1140"/>
                    <a:gd name="T27" fmla="*/ 2 h 584"/>
                    <a:gd name="T28" fmla="*/ 17 w 1140"/>
                    <a:gd name="T29" fmla="*/ 4 h 5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40" h="584">
                      <a:moveTo>
                        <a:pt x="420" y="112"/>
                      </a:moveTo>
                      <a:cubicBezTo>
                        <a:pt x="369" y="99"/>
                        <a:pt x="311" y="100"/>
                        <a:pt x="279" y="150"/>
                      </a:cubicBezTo>
                      <a:cubicBezTo>
                        <a:pt x="248" y="198"/>
                        <a:pt x="286" y="249"/>
                        <a:pt x="258" y="295"/>
                      </a:cubicBezTo>
                      <a:cubicBezTo>
                        <a:pt x="208" y="375"/>
                        <a:pt x="29" y="318"/>
                        <a:pt x="15" y="409"/>
                      </a:cubicBezTo>
                      <a:cubicBezTo>
                        <a:pt x="0" y="510"/>
                        <a:pt x="191" y="524"/>
                        <a:pt x="249" y="552"/>
                      </a:cubicBezTo>
                      <a:cubicBezTo>
                        <a:pt x="299" y="576"/>
                        <a:pt x="328" y="584"/>
                        <a:pt x="382" y="579"/>
                      </a:cubicBezTo>
                      <a:cubicBezTo>
                        <a:pt x="442" y="574"/>
                        <a:pt x="473" y="539"/>
                        <a:pt x="527" y="522"/>
                      </a:cubicBezTo>
                      <a:cubicBezTo>
                        <a:pt x="580" y="505"/>
                        <a:pt x="631" y="525"/>
                        <a:pt x="685" y="529"/>
                      </a:cubicBezTo>
                      <a:cubicBezTo>
                        <a:pt x="741" y="532"/>
                        <a:pt x="797" y="523"/>
                        <a:pt x="849" y="510"/>
                      </a:cubicBezTo>
                      <a:cubicBezTo>
                        <a:pt x="917" y="492"/>
                        <a:pt x="1078" y="443"/>
                        <a:pt x="1117" y="378"/>
                      </a:cubicBezTo>
                      <a:cubicBezTo>
                        <a:pt x="1140" y="339"/>
                        <a:pt x="1129" y="271"/>
                        <a:pt x="1116" y="230"/>
                      </a:cubicBezTo>
                      <a:cubicBezTo>
                        <a:pt x="1096" y="167"/>
                        <a:pt x="1076" y="163"/>
                        <a:pt x="1013" y="156"/>
                      </a:cubicBezTo>
                      <a:cubicBezTo>
                        <a:pt x="974" y="151"/>
                        <a:pt x="906" y="160"/>
                        <a:pt x="873" y="138"/>
                      </a:cubicBezTo>
                      <a:cubicBezTo>
                        <a:pt x="830" y="110"/>
                        <a:pt x="825" y="59"/>
                        <a:pt x="769" y="41"/>
                      </a:cubicBezTo>
                      <a:cubicBezTo>
                        <a:pt x="644" y="0"/>
                        <a:pt x="564" y="101"/>
                        <a:pt x="445" y="10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21" name="Freeform 1112">
                  <a:extLst>
                    <a:ext uri="{FF2B5EF4-FFF2-40B4-BE49-F238E27FC236}">
                      <a16:creationId xmlns:a16="http://schemas.microsoft.com/office/drawing/2014/main" id="{A938454B-4515-1687-C708-99742F4EFA91}"/>
                    </a:ext>
                  </a:extLst>
                </p:cNvPr>
                <p:cNvSpPr>
                  <a:spLocks/>
                </p:cNvSpPr>
                <p:nvPr/>
              </p:nvSpPr>
              <p:spPr bwMode="auto">
                <a:xfrm>
                  <a:off x="1241" y="2451"/>
                  <a:ext cx="251" cy="127"/>
                </a:xfrm>
                <a:custGeom>
                  <a:avLst/>
                  <a:gdLst>
                    <a:gd name="T0" fmla="*/ 0 w 741"/>
                    <a:gd name="T1" fmla="*/ 4 h 374"/>
                    <a:gd name="T2" fmla="*/ 8 w 741"/>
                    <a:gd name="T3" fmla="*/ 0 h 374"/>
                    <a:gd name="T4" fmla="*/ 21 w 741"/>
                    <a:gd name="T5" fmla="*/ 1 h 374"/>
                    <a:gd name="T6" fmla="*/ 28 w 741"/>
                    <a:gd name="T7" fmla="*/ 6 h 374"/>
                    <a:gd name="T8" fmla="*/ 21 w 741"/>
                    <a:gd name="T9" fmla="*/ 15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1" h="374">
                      <a:moveTo>
                        <a:pt x="0" y="90"/>
                      </a:moveTo>
                      <a:cubicBezTo>
                        <a:pt x="16" y="49"/>
                        <a:pt x="155" y="0"/>
                        <a:pt x="214" y="2"/>
                      </a:cubicBezTo>
                      <a:cubicBezTo>
                        <a:pt x="313" y="5"/>
                        <a:pt x="435" y="1"/>
                        <a:pt x="530" y="28"/>
                      </a:cubicBezTo>
                      <a:cubicBezTo>
                        <a:pt x="593" y="47"/>
                        <a:pt x="727" y="92"/>
                        <a:pt x="732" y="166"/>
                      </a:cubicBezTo>
                      <a:cubicBezTo>
                        <a:pt x="741" y="284"/>
                        <a:pt x="529" y="293"/>
                        <a:pt x="537" y="37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22" name="Freeform 1113">
                  <a:extLst>
                    <a:ext uri="{FF2B5EF4-FFF2-40B4-BE49-F238E27FC236}">
                      <a16:creationId xmlns:a16="http://schemas.microsoft.com/office/drawing/2014/main" id="{E9A5443E-2F1F-4D08-2B57-3AE1F3D2966F}"/>
                    </a:ext>
                  </a:extLst>
                </p:cNvPr>
                <p:cNvSpPr>
                  <a:spLocks/>
                </p:cNvSpPr>
                <p:nvPr/>
              </p:nvSpPr>
              <p:spPr bwMode="auto">
                <a:xfrm>
                  <a:off x="1439" y="2450"/>
                  <a:ext cx="128" cy="137"/>
                </a:xfrm>
                <a:custGeom>
                  <a:avLst/>
                  <a:gdLst>
                    <a:gd name="T0" fmla="*/ 0 w 380"/>
                    <a:gd name="T1" fmla="*/ 16 h 405"/>
                    <a:gd name="T2" fmla="*/ 6 w 380"/>
                    <a:gd name="T3" fmla="*/ 11 h 405"/>
                    <a:gd name="T4" fmla="*/ 12 w 380"/>
                    <a:gd name="T5" fmla="*/ 10 h 405"/>
                    <a:gd name="T6" fmla="*/ 4 w 380"/>
                    <a:gd name="T7" fmla="*/ 0 h 4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0" h="405">
                      <a:moveTo>
                        <a:pt x="3" y="405"/>
                      </a:moveTo>
                      <a:cubicBezTo>
                        <a:pt x="0" y="343"/>
                        <a:pt x="96" y="287"/>
                        <a:pt x="155" y="294"/>
                      </a:cubicBezTo>
                      <a:cubicBezTo>
                        <a:pt x="220" y="301"/>
                        <a:pt x="273" y="363"/>
                        <a:pt x="318" y="272"/>
                      </a:cubicBezTo>
                      <a:cubicBezTo>
                        <a:pt x="380" y="146"/>
                        <a:pt x="148" y="98"/>
                        <a:pt x="11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23" name="Freeform 1114">
                  <a:extLst>
                    <a:ext uri="{FF2B5EF4-FFF2-40B4-BE49-F238E27FC236}">
                      <a16:creationId xmlns:a16="http://schemas.microsoft.com/office/drawing/2014/main" id="{9F5B10C7-9B13-C8DB-2546-6556566B052E}"/>
                    </a:ext>
                  </a:extLst>
                </p:cNvPr>
                <p:cNvSpPr>
                  <a:spLocks/>
                </p:cNvSpPr>
                <p:nvPr/>
              </p:nvSpPr>
              <p:spPr bwMode="auto">
                <a:xfrm>
                  <a:off x="1442" y="2439"/>
                  <a:ext cx="38" cy="24"/>
                </a:xfrm>
                <a:custGeom>
                  <a:avLst/>
                  <a:gdLst>
                    <a:gd name="T0" fmla="*/ 0 w 114"/>
                    <a:gd name="T1" fmla="*/ 0 h 69"/>
                    <a:gd name="T2" fmla="*/ 4 w 114"/>
                    <a:gd name="T3" fmla="*/ 3 h 69"/>
                    <a:gd name="T4" fmla="*/ 0 60000 65536"/>
                    <a:gd name="T5" fmla="*/ 0 60000 65536"/>
                  </a:gdLst>
                  <a:ahLst/>
                  <a:cxnLst>
                    <a:cxn ang="T4">
                      <a:pos x="T0" y="T1"/>
                    </a:cxn>
                    <a:cxn ang="T5">
                      <a:pos x="T2" y="T3"/>
                    </a:cxn>
                  </a:cxnLst>
                  <a:rect l="0" t="0" r="r" b="b"/>
                  <a:pathLst>
                    <a:path w="114" h="69">
                      <a:moveTo>
                        <a:pt x="0" y="0"/>
                      </a:moveTo>
                      <a:cubicBezTo>
                        <a:pt x="10" y="19"/>
                        <a:pt x="87" y="42"/>
                        <a:pt x="114" y="6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24" name="Freeform 1115">
                  <a:extLst>
                    <a:ext uri="{FF2B5EF4-FFF2-40B4-BE49-F238E27FC236}">
                      <a16:creationId xmlns:a16="http://schemas.microsoft.com/office/drawing/2014/main" id="{53B91669-96BE-26E6-2D95-7A4522728E11}"/>
                    </a:ext>
                  </a:extLst>
                </p:cNvPr>
                <p:cNvSpPr>
                  <a:spLocks/>
                </p:cNvSpPr>
                <p:nvPr/>
              </p:nvSpPr>
              <p:spPr bwMode="auto">
                <a:xfrm>
                  <a:off x="1476" y="2409"/>
                  <a:ext cx="49" cy="68"/>
                </a:xfrm>
                <a:custGeom>
                  <a:avLst/>
                  <a:gdLst>
                    <a:gd name="T0" fmla="*/ 3 w 143"/>
                    <a:gd name="T1" fmla="*/ 8 h 201"/>
                    <a:gd name="T2" fmla="*/ 0 w 143"/>
                    <a:gd name="T3" fmla="*/ 1 h 201"/>
                    <a:gd name="T4" fmla="*/ 1 w 143"/>
                    <a:gd name="T5" fmla="*/ 1 h 201"/>
                    <a:gd name="T6" fmla="*/ 0 60000 65536"/>
                    <a:gd name="T7" fmla="*/ 0 60000 65536"/>
                    <a:gd name="T8" fmla="*/ 0 60000 65536"/>
                  </a:gdLst>
                  <a:ahLst/>
                  <a:cxnLst>
                    <a:cxn ang="T6">
                      <a:pos x="T0" y="T1"/>
                    </a:cxn>
                    <a:cxn ang="T7">
                      <a:pos x="T2" y="T3"/>
                    </a:cxn>
                    <a:cxn ang="T8">
                      <a:pos x="T4" y="T5"/>
                    </a:cxn>
                  </a:cxnLst>
                  <a:rect l="0" t="0" r="r" b="b"/>
                  <a:pathLst>
                    <a:path w="143" h="201">
                      <a:moveTo>
                        <a:pt x="69" y="201"/>
                      </a:moveTo>
                      <a:cubicBezTo>
                        <a:pt x="63" y="163"/>
                        <a:pt x="143" y="0"/>
                        <a:pt x="13" y="26"/>
                      </a:cubicBezTo>
                      <a:cubicBezTo>
                        <a:pt x="0" y="36"/>
                        <a:pt x="17" y="27"/>
                        <a:pt x="18" y="3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25" name="Freeform 1116">
                  <a:extLst>
                    <a:ext uri="{FF2B5EF4-FFF2-40B4-BE49-F238E27FC236}">
                      <a16:creationId xmlns:a16="http://schemas.microsoft.com/office/drawing/2014/main" id="{67D4E4F6-9DA0-C733-7944-5FE8ED61A9F2}"/>
                    </a:ext>
                  </a:extLst>
                </p:cNvPr>
                <p:cNvSpPr>
                  <a:spLocks/>
                </p:cNvSpPr>
                <p:nvPr/>
              </p:nvSpPr>
              <p:spPr bwMode="auto">
                <a:xfrm>
                  <a:off x="965" y="2586"/>
                  <a:ext cx="370" cy="172"/>
                </a:xfrm>
                <a:custGeom>
                  <a:avLst/>
                  <a:gdLst>
                    <a:gd name="T0" fmla="*/ 0 w 1093"/>
                    <a:gd name="T1" fmla="*/ 4 h 510"/>
                    <a:gd name="T2" fmla="*/ 2 w 1093"/>
                    <a:gd name="T3" fmla="*/ 5 h 510"/>
                    <a:gd name="T4" fmla="*/ 14 w 1093"/>
                    <a:gd name="T5" fmla="*/ 3 h 510"/>
                    <a:gd name="T6" fmla="*/ 22 w 1093"/>
                    <a:gd name="T7" fmla="*/ 9 h 510"/>
                    <a:gd name="T8" fmla="*/ 26 w 1093"/>
                    <a:gd name="T9" fmla="*/ 7 h 510"/>
                    <a:gd name="T10" fmla="*/ 30 w 1093"/>
                    <a:gd name="T11" fmla="*/ 10 h 510"/>
                    <a:gd name="T12" fmla="*/ 41 w 1093"/>
                    <a:gd name="T13" fmla="*/ 17 h 510"/>
                    <a:gd name="T14" fmla="*/ 31 w 1093"/>
                    <a:gd name="T15" fmla="*/ 9 h 510"/>
                    <a:gd name="T16" fmla="*/ 28 w 1093"/>
                    <a:gd name="T17" fmla="*/ 4 h 510"/>
                    <a:gd name="T18" fmla="*/ 32 w 1093"/>
                    <a:gd name="T19" fmla="*/ 1 h 510"/>
                    <a:gd name="T20" fmla="*/ 38 w 1093"/>
                    <a:gd name="T21" fmla="*/ 4 h 510"/>
                    <a:gd name="T22" fmla="*/ 42 w 1093"/>
                    <a:gd name="T23" fmla="*/ 7 h 5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93" h="510">
                      <a:moveTo>
                        <a:pt x="0" y="110"/>
                      </a:moveTo>
                      <a:cubicBezTo>
                        <a:pt x="15" y="125"/>
                        <a:pt x="34" y="125"/>
                        <a:pt x="57" y="129"/>
                      </a:cubicBezTo>
                      <a:cubicBezTo>
                        <a:pt x="158" y="146"/>
                        <a:pt x="266" y="42"/>
                        <a:pt x="365" y="92"/>
                      </a:cubicBezTo>
                      <a:cubicBezTo>
                        <a:pt x="439" y="131"/>
                        <a:pt x="463" y="278"/>
                        <a:pt x="562" y="236"/>
                      </a:cubicBezTo>
                      <a:cubicBezTo>
                        <a:pt x="609" y="217"/>
                        <a:pt x="608" y="181"/>
                        <a:pt x="663" y="192"/>
                      </a:cubicBezTo>
                      <a:cubicBezTo>
                        <a:pt x="695" y="199"/>
                        <a:pt x="745" y="240"/>
                        <a:pt x="772" y="260"/>
                      </a:cubicBezTo>
                      <a:cubicBezTo>
                        <a:pt x="827" y="301"/>
                        <a:pt x="969" y="510"/>
                        <a:pt x="1047" y="437"/>
                      </a:cubicBezTo>
                      <a:cubicBezTo>
                        <a:pt x="1015" y="323"/>
                        <a:pt x="875" y="293"/>
                        <a:pt x="794" y="225"/>
                      </a:cubicBezTo>
                      <a:cubicBezTo>
                        <a:pt x="759" y="196"/>
                        <a:pt x="718" y="157"/>
                        <a:pt x="726" y="104"/>
                      </a:cubicBezTo>
                      <a:cubicBezTo>
                        <a:pt x="732" y="60"/>
                        <a:pt x="788" y="0"/>
                        <a:pt x="827" y="15"/>
                      </a:cubicBezTo>
                      <a:cubicBezTo>
                        <a:pt x="875" y="34"/>
                        <a:pt x="935" y="37"/>
                        <a:pt x="985" y="101"/>
                      </a:cubicBezTo>
                      <a:cubicBezTo>
                        <a:pt x="1036" y="164"/>
                        <a:pt x="1064" y="208"/>
                        <a:pt x="1093" y="19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26" name="Freeform 1117">
                  <a:extLst>
                    <a:ext uri="{FF2B5EF4-FFF2-40B4-BE49-F238E27FC236}">
                      <a16:creationId xmlns:a16="http://schemas.microsoft.com/office/drawing/2014/main" id="{8D58082E-EB6F-2816-CA0F-AD0D818D64A4}"/>
                    </a:ext>
                  </a:extLst>
                </p:cNvPr>
                <p:cNvSpPr>
                  <a:spLocks/>
                </p:cNvSpPr>
                <p:nvPr/>
              </p:nvSpPr>
              <p:spPr bwMode="auto">
                <a:xfrm>
                  <a:off x="957" y="2542"/>
                  <a:ext cx="140" cy="80"/>
                </a:xfrm>
                <a:custGeom>
                  <a:avLst/>
                  <a:gdLst>
                    <a:gd name="T0" fmla="*/ 0 w 415"/>
                    <a:gd name="T1" fmla="*/ 7 h 237"/>
                    <a:gd name="T2" fmla="*/ 13 w 415"/>
                    <a:gd name="T3" fmla="*/ 0 h 237"/>
                    <a:gd name="T4" fmla="*/ 0 60000 65536"/>
                    <a:gd name="T5" fmla="*/ 0 60000 65536"/>
                  </a:gdLst>
                  <a:ahLst/>
                  <a:cxnLst>
                    <a:cxn ang="T4">
                      <a:pos x="T0" y="T1"/>
                    </a:cxn>
                    <a:cxn ang="T5">
                      <a:pos x="T2" y="T3"/>
                    </a:cxn>
                  </a:cxnLst>
                  <a:rect l="0" t="0" r="r" b="b"/>
                  <a:pathLst>
                    <a:path w="415" h="237">
                      <a:moveTo>
                        <a:pt x="0" y="189"/>
                      </a:moveTo>
                      <a:cubicBezTo>
                        <a:pt x="95" y="237"/>
                        <a:pt x="415" y="169"/>
                        <a:pt x="354"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27" name="Freeform 1118">
                  <a:extLst>
                    <a:ext uri="{FF2B5EF4-FFF2-40B4-BE49-F238E27FC236}">
                      <a16:creationId xmlns:a16="http://schemas.microsoft.com/office/drawing/2014/main" id="{156EA7B2-1D9C-9178-7108-CFE77F5B3896}"/>
                    </a:ext>
                  </a:extLst>
                </p:cNvPr>
                <p:cNvSpPr>
                  <a:spLocks/>
                </p:cNvSpPr>
                <p:nvPr/>
              </p:nvSpPr>
              <p:spPr bwMode="auto">
                <a:xfrm>
                  <a:off x="1102" y="2484"/>
                  <a:ext cx="135" cy="140"/>
                </a:xfrm>
                <a:custGeom>
                  <a:avLst/>
                  <a:gdLst>
                    <a:gd name="T0" fmla="*/ 0 w 398"/>
                    <a:gd name="T1" fmla="*/ 7 h 413"/>
                    <a:gd name="T2" fmla="*/ 4 w 398"/>
                    <a:gd name="T3" fmla="*/ 15 h 413"/>
                    <a:gd name="T4" fmla="*/ 11 w 398"/>
                    <a:gd name="T5" fmla="*/ 13 h 413"/>
                    <a:gd name="T6" fmla="*/ 13 w 398"/>
                    <a:gd name="T7" fmla="*/ 6 h 413"/>
                    <a:gd name="T8" fmla="*/ 14 w 398"/>
                    <a:gd name="T9" fmla="*/ 3 h 413"/>
                    <a:gd name="T10" fmla="*/ 16 w 398"/>
                    <a:gd name="T11" fmla="*/ 0 h 4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 h="413">
                      <a:moveTo>
                        <a:pt x="0" y="184"/>
                      </a:moveTo>
                      <a:cubicBezTo>
                        <a:pt x="80" y="234"/>
                        <a:pt x="22" y="350"/>
                        <a:pt x="114" y="387"/>
                      </a:cubicBezTo>
                      <a:cubicBezTo>
                        <a:pt x="177" y="413"/>
                        <a:pt x="226" y="368"/>
                        <a:pt x="264" y="321"/>
                      </a:cubicBezTo>
                      <a:cubicBezTo>
                        <a:pt x="312" y="263"/>
                        <a:pt x="297" y="219"/>
                        <a:pt x="317" y="152"/>
                      </a:cubicBezTo>
                      <a:cubicBezTo>
                        <a:pt x="324" y="128"/>
                        <a:pt x="338" y="92"/>
                        <a:pt x="347" y="70"/>
                      </a:cubicBezTo>
                      <a:cubicBezTo>
                        <a:pt x="361" y="39"/>
                        <a:pt x="363" y="19"/>
                        <a:pt x="398"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28" name="Freeform 1119">
                  <a:extLst>
                    <a:ext uri="{FF2B5EF4-FFF2-40B4-BE49-F238E27FC236}">
                      <a16:creationId xmlns:a16="http://schemas.microsoft.com/office/drawing/2014/main" id="{31FC8AE4-5478-DDD4-91A4-2D0689666397}"/>
                    </a:ext>
                  </a:extLst>
                </p:cNvPr>
                <p:cNvSpPr>
                  <a:spLocks/>
                </p:cNvSpPr>
                <p:nvPr/>
              </p:nvSpPr>
              <p:spPr bwMode="auto">
                <a:xfrm>
                  <a:off x="1226" y="2497"/>
                  <a:ext cx="115" cy="139"/>
                </a:xfrm>
                <a:custGeom>
                  <a:avLst/>
                  <a:gdLst>
                    <a:gd name="T0" fmla="*/ 7 w 340"/>
                    <a:gd name="T1" fmla="*/ 0 h 411"/>
                    <a:gd name="T2" fmla="*/ 1 w 340"/>
                    <a:gd name="T3" fmla="*/ 4 h 411"/>
                    <a:gd name="T4" fmla="*/ 5 w 340"/>
                    <a:gd name="T5" fmla="*/ 9 h 411"/>
                    <a:gd name="T6" fmla="*/ 9 w 340"/>
                    <a:gd name="T7" fmla="*/ 12 h 411"/>
                    <a:gd name="T8" fmla="*/ 13 w 340"/>
                    <a:gd name="T9" fmla="*/ 16 h 4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 h="411">
                      <a:moveTo>
                        <a:pt x="176" y="0"/>
                      </a:moveTo>
                      <a:cubicBezTo>
                        <a:pt x="135" y="19"/>
                        <a:pt x="58" y="60"/>
                        <a:pt x="37" y="101"/>
                      </a:cubicBezTo>
                      <a:cubicBezTo>
                        <a:pt x="0" y="176"/>
                        <a:pt x="68" y="197"/>
                        <a:pt x="118" y="229"/>
                      </a:cubicBezTo>
                      <a:cubicBezTo>
                        <a:pt x="161" y="256"/>
                        <a:pt x="202" y="284"/>
                        <a:pt x="247" y="308"/>
                      </a:cubicBezTo>
                      <a:cubicBezTo>
                        <a:pt x="308" y="340"/>
                        <a:pt x="306" y="364"/>
                        <a:pt x="340" y="41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29" name="Freeform 1120">
                  <a:extLst>
                    <a:ext uri="{FF2B5EF4-FFF2-40B4-BE49-F238E27FC236}">
                      <a16:creationId xmlns:a16="http://schemas.microsoft.com/office/drawing/2014/main" id="{4B3F20EE-B0ED-7CFA-DBA4-81D15D6CCF01}"/>
                    </a:ext>
                  </a:extLst>
                </p:cNvPr>
                <p:cNvSpPr>
                  <a:spLocks/>
                </p:cNvSpPr>
                <p:nvPr/>
              </p:nvSpPr>
              <p:spPr bwMode="auto">
                <a:xfrm>
                  <a:off x="1325" y="2458"/>
                  <a:ext cx="160" cy="82"/>
                </a:xfrm>
                <a:custGeom>
                  <a:avLst/>
                  <a:gdLst>
                    <a:gd name="T0" fmla="*/ 1 w 471"/>
                    <a:gd name="T1" fmla="*/ 0 h 241"/>
                    <a:gd name="T2" fmla="*/ 7 w 471"/>
                    <a:gd name="T3" fmla="*/ 9 h 241"/>
                    <a:gd name="T4" fmla="*/ 18 w 471"/>
                    <a:gd name="T5" fmla="*/ 7 h 241"/>
                    <a:gd name="T6" fmla="*/ 0 60000 65536"/>
                    <a:gd name="T7" fmla="*/ 0 60000 65536"/>
                    <a:gd name="T8" fmla="*/ 0 60000 65536"/>
                  </a:gdLst>
                  <a:ahLst/>
                  <a:cxnLst>
                    <a:cxn ang="T6">
                      <a:pos x="T0" y="T1"/>
                    </a:cxn>
                    <a:cxn ang="T7">
                      <a:pos x="T2" y="T3"/>
                    </a:cxn>
                    <a:cxn ang="T8">
                      <a:pos x="T4" y="T5"/>
                    </a:cxn>
                  </a:cxnLst>
                  <a:rect l="0" t="0" r="r" b="b"/>
                  <a:pathLst>
                    <a:path w="471" h="241">
                      <a:moveTo>
                        <a:pt x="16" y="0"/>
                      </a:moveTo>
                      <a:cubicBezTo>
                        <a:pt x="0" y="117"/>
                        <a:pt x="21" y="204"/>
                        <a:pt x="174" y="227"/>
                      </a:cubicBezTo>
                      <a:cubicBezTo>
                        <a:pt x="266" y="241"/>
                        <a:pt x="396" y="232"/>
                        <a:pt x="471" y="18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30" name="Freeform 1121">
                  <a:extLst>
                    <a:ext uri="{FF2B5EF4-FFF2-40B4-BE49-F238E27FC236}">
                      <a16:creationId xmlns:a16="http://schemas.microsoft.com/office/drawing/2014/main" id="{99DC5587-C4F3-BA0B-AF6C-A29EE4BC250D}"/>
                    </a:ext>
                  </a:extLst>
                </p:cNvPr>
                <p:cNvSpPr>
                  <a:spLocks/>
                </p:cNvSpPr>
                <p:nvPr/>
              </p:nvSpPr>
              <p:spPr bwMode="auto">
                <a:xfrm>
                  <a:off x="1272" y="2558"/>
                  <a:ext cx="172" cy="129"/>
                </a:xfrm>
                <a:custGeom>
                  <a:avLst/>
                  <a:gdLst>
                    <a:gd name="T0" fmla="*/ 2 w 508"/>
                    <a:gd name="T1" fmla="*/ 3 h 383"/>
                    <a:gd name="T2" fmla="*/ 17 w 508"/>
                    <a:gd name="T3" fmla="*/ 11 h 383"/>
                    <a:gd name="T4" fmla="*/ 9 w 508"/>
                    <a:gd name="T5" fmla="*/ 12 h 383"/>
                    <a:gd name="T6" fmla="*/ 1 w 508"/>
                    <a:gd name="T7" fmla="*/ 14 h 383"/>
                    <a:gd name="T8" fmla="*/ 1 w 508"/>
                    <a:gd name="T9" fmla="*/ 13 h 3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8" h="383">
                      <a:moveTo>
                        <a:pt x="46" y="86"/>
                      </a:moveTo>
                      <a:cubicBezTo>
                        <a:pt x="149" y="0"/>
                        <a:pt x="508" y="121"/>
                        <a:pt x="450" y="282"/>
                      </a:cubicBezTo>
                      <a:cubicBezTo>
                        <a:pt x="414" y="383"/>
                        <a:pt x="316" y="346"/>
                        <a:pt x="241" y="324"/>
                      </a:cubicBezTo>
                      <a:cubicBezTo>
                        <a:pt x="143" y="295"/>
                        <a:pt x="103" y="335"/>
                        <a:pt x="14" y="370"/>
                      </a:cubicBezTo>
                      <a:cubicBezTo>
                        <a:pt x="0" y="367"/>
                        <a:pt x="14" y="365"/>
                        <a:pt x="14" y="35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31" name="Freeform 1122">
                  <a:extLst>
                    <a:ext uri="{FF2B5EF4-FFF2-40B4-BE49-F238E27FC236}">
                      <a16:creationId xmlns:a16="http://schemas.microsoft.com/office/drawing/2014/main" id="{CAA8D36F-86C0-D425-C3B1-61987173B033}"/>
                    </a:ext>
                  </a:extLst>
                </p:cNvPr>
                <p:cNvSpPr>
                  <a:spLocks/>
                </p:cNvSpPr>
                <p:nvPr/>
              </p:nvSpPr>
              <p:spPr bwMode="auto">
                <a:xfrm>
                  <a:off x="1303" y="2692"/>
                  <a:ext cx="102" cy="123"/>
                </a:xfrm>
                <a:custGeom>
                  <a:avLst/>
                  <a:gdLst>
                    <a:gd name="T0" fmla="*/ 0 w 303"/>
                    <a:gd name="T1" fmla="*/ 2 h 364"/>
                    <a:gd name="T2" fmla="*/ 7 w 303"/>
                    <a:gd name="T3" fmla="*/ 1 h 364"/>
                    <a:gd name="T4" fmla="*/ 9 w 303"/>
                    <a:gd name="T5" fmla="*/ 4 h 364"/>
                    <a:gd name="T6" fmla="*/ 5 w 303"/>
                    <a:gd name="T7" fmla="*/ 7 h 364"/>
                    <a:gd name="T8" fmla="*/ 5 w 303"/>
                    <a:gd name="T9" fmla="*/ 14 h 3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3" h="364">
                      <a:moveTo>
                        <a:pt x="0" y="41"/>
                      </a:moveTo>
                      <a:cubicBezTo>
                        <a:pt x="62" y="22"/>
                        <a:pt x="120" y="0"/>
                        <a:pt x="189" y="15"/>
                      </a:cubicBezTo>
                      <a:cubicBezTo>
                        <a:pt x="246" y="26"/>
                        <a:pt x="303" y="53"/>
                        <a:pt x="251" y="109"/>
                      </a:cubicBezTo>
                      <a:cubicBezTo>
                        <a:pt x="216" y="146"/>
                        <a:pt x="152" y="140"/>
                        <a:pt x="126" y="193"/>
                      </a:cubicBezTo>
                      <a:cubicBezTo>
                        <a:pt x="98" y="250"/>
                        <a:pt x="157" y="315"/>
                        <a:pt x="139" y="36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32" name="Freeform 1123">
                  <a:extLst>
                    <a:ext uri="{FF2B5EF4-FFF2-40B4-BE49-F238E27FC236}">
                      <a16:creationId xmlns:a16="http://schemas.microsoft.com/office/drawing/2014/main" id="{8EF88B3F-F3CE-4F4E-5344-208ECD824535}"/>
                    </a:ext>
                  </a:extLst>
                </p:cNvPr>
                <p:cNvSpPr>
                  <a:spLocks/>
                </p:cNvSpPr>
                <p:nvPr/>
              </p:nvSpPr>
              <p:spPr bwMode="auto">
                <a:xfrm>
                  <a:off x="1384" y="2722"/>
                  <a:ext cx="157" cy="57"/>
                </a:xfrm>
                <a:custGeom>
                  <a:avLst/>
                  <a:gdLst>
                    <a:gd name="T0" fmla="*/ 0 w 463"/>
                    <a:gd name="T1" fmla="*/ 6 h 168"/>
                    <a:gd name="T2" fmla="*/ 4 w 463"/>
                    <a:gd name="T3" fmla="*/ 2 h 168"/>
                    <a:gd name="T4" fmla="*/ 9 w 463"/>
                    <a:gd name="T5" fmla="*/ 0 h 168"/>
                    <a:gd name="T6" fmla="*/ 16 w 463"/>
                    <a:gd name="T7" fmla="*/ 1 h 168"/>
                    <a:gd name="T8" fmla="*/ 14 w 463"/>
                    <a:gd name="T9" fmla="*/ 6 h 168"/>
                    <a:gd name="T10" fmla="*/ 7 w 463"/>
                    <a:gd name="T11" fmla="*/ 1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3" h="168">
                      <a:moveTo>
                        <a:pt x="0" y="168"/>
                      </a:moveTo>
                      <a:cubicBezTo>
                        <a:pt x="25" y="128"/>
                        <a:pt x="69" y="84"/>
                        <a:pt x="102" y="50"/>
                      </a:cubicBezTo>
                      <a:cubicBezTo>
                        <a:pt x="149" y="2"/>
                        <a:pt x="174" y="0"/>
                        <a:pt x="240" y="4"/>
                      </a:cubicBezTo>
                      <a:cubicBezTo>
                        <a:pt x="276" y="6"/>
                        <a:pt x="390" y="5"/>
                        <a:pt x="412" y="27"/>
                      </a:cubicBezTo>
                      <a:cubicBezTo>
                        <a:pt x="463" y="79"/>
                        <a:pt x="379" y="119"/>
                        <a:pt x="347" y="144"/>
                      </a:cubicBezTo>
                      <a:cubicBezTo>
                        <a:pt x="308" y="117"/>
                        <a:pt x="220" y="55"/>
                        <a:pt x="196" y="1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33" name="Freeform 1124">
                  <a:extLst>
                    <a:ext uri="{FF2B5EF4-FFF2-40B4-BE49-F238E27FC236}">
                      <a16:creationId xmlns:a16="http://schemas.microsoft.com/office/drawing/2014/main" id="{0986BCC2-25F1-09E2-CCBB-3A5D8DA83C76}"/>
                    </a:ext>
                  </a:extLst>
                </p:cNvPr>
                <p:cNvSpPr>
                  <a:spLocks/>
                </p:cNvSpPr>
                <p:nvPr/>
              </p:nvSpPr>
              <p:spPr bwMode="auto">
                <a:xfrm>
                  <a:off x="1270" y="2550"/>
                  <a:ext cx="576" cy="273"/>
                </a:xfrm>
                <a:custGeom>
                  <a:avLst/>
                  <a:gdLst>
                    <a:gd name="T0" fmla="*/ 0 w 1704"/>
                    <a:gd name="T1" fmla="*/ 3 h 807"/>
                    <a:gd name="T2" fmla="*/ 11 w 1704"/>
                    <a:gd name="T3" fmla="*/ 1 h 807"/>
                    <a:gd name="T4" fmla="*/ 21 w 1704"/>
                    <a:gd name="T5" fmla="*/ 6 h 807"/>
                    <a:gd name="T6" fmla="*/ 28 w 1704"/>
                    <a:gd name="T7" fmla="*/ 14 h 807"/>
                    <a:gd name="T8" fmla="*/ 34 w 1704"/>
                    <a:gd name="T9" fmla="*/ 15 h 807"/>
                    <a:gd name="T10" fmla="*/ 37 w 1704"/>
                    <a:gd name="T11" fmla="*/ 19 h 807"/>
                    <a:gd name="T12" fmla="*/ 38 w 1704"/>
                    <a:gd name="T13" fmla="*/ 25 h 807"/>
                    <a:gd name="T14" fmla="*/ 33 w 1704"/>
                    <a:gd name="T15" fmla="*/ 25 h 807"/>
                    <a:gd name="T16" fmla="*/ 31 w 1704"/>
                    <a:gd name="T17" fmla="*/ 29 h 807"/>
                    <a:gd name="T18" fmla="*/ 36 w 1704"/>
                    <a:gd name="T19" fmla="*/ 31 h 807"/>
                    <a:gd name="T20" fmla="*/ 40 w 1704"/>
                    <a:gd name="T21" fmla="*/ 28 h 807"/>
                    <a:gd name="T22" fmla="*/ 41 w 1704"/>
                    <a:gd name="T23" fmla="*/ 24 h 807"/>
                    <a:gd name="T24" fmla="*/ 46 w 1704"/>
                    <a:gd name="T25" fmla="*/ 24 h 807"/>
                    <a:gd name="T26" fmla="*/ 50 w 1704"/>
                    <a:gd name="T27" fmla="*/ 21 h 807"/>
                    <a:gd name="T28" fmla="*/ 57 w 1704"/>
                    <a:gd name="T29" fmla="*/ 15 h 807"/>
                    <a:gd name="T30" fmla="*/ 48 w 1704"/>
                    <a:gd name="T31" fmla="*/ 11 h 807"/>
                    <a:gd name="T32" fmla="*/ 43 w 1704"/>
                    <a:gd name="T33" fmla="*/ 13 h 807"/>
                    <a:gd name="T34" fmla="*/ 41 w 1704"/>
                    <a:gd name="T35" fmla="*/ 10 h 807"/>
                    <a:gd name="T36" fmla="*/ 52 w 1704"/>
                    <a:gd name="T37" fmla="*/ 8 h 807"/>
                    <a:gd name="T38" fmla="*/ 62 w 1704"/>
                    <a:gd name="T39" fmla="*/ 15 h 807"/>
                    <a:gd name="T40" fmla="*/ 65 w 1704"/>
                    <a:gd name="T41" fmla="*/ 19 h 807"/>
                    <a:gd name="T42" fmla="*/ 63 w 1704"/>
                    <a:gd name="T43" fmla="*/ 23 h 8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04" h="807">
                      <a:moveTo>
                        <a:pt x="0" y="79"/>
                      </a:moveTo>
                      <a:cubicBezTo>
                        <a:pt x="42" y="0"/>
                        <a:pt x="222" y="15"/>
                        <a:pt x="295" y="37"/>
                      </a:cubicBezTo>
                      <a:cubicBezTo>
                        <a:pt x="386" y="64"/>
                        <a:pt x="479" y="85"/>
                        <a:pt x="551" y="147"/>
                      </a:cubicBezTo>
                      <a:cubicBezTo>
                        <a:pt x="620" y="207"/>
                        <a:pt x="644" y="321"/>
                        <a:pt x="736" y="348"/>
                      </a:cubicBezTo>
                      <a:cubicBezTo>
                        <a:pt x="786" y="363"/>
                        <a:pt x="843" y="342"/>
                        <a:pt x="888" y="381"/>
                      </a:cubicBezTo>
                      <a:cubicBezTo>
                        <a:pt x="922" y="411"/>
                        <a:pt x="926" y="459"/>
                        <a:pt x="949" y="499"/>
                      </a:cubicBezTo>
                      <a:cubicBezTo>
                        <a:pt x="971" y="539"/>
                        <a:pt x="1021" y="592"/>
                        <a:pt x="984" y="639"/>
                      </a:cubicBezTo>
                      <a:cubicBezTo>
                        <a:pt x="943" y="691"/>
                        <a:pt x="916" y="621"/>
                        <a:pt x="862" y="638"/>
                      </a:cubicBezTo>
                      <a:cubicBezTo>
                        <a:pt x="829" y="649"/>
                        <a:pt x="795" y="718"/>
                        <a:pt x="805" y="752"/>
                      </a:cubicBezTo>
                      <a:cubicBezTo>
                        <a:pt x="818" y="801"/>
                        <a:pt x="885" y="807"/>
                        <a:pt x="930" y="804"/>
                      </a:cubicBezTo>
                      <a:cubicBezTo>
                        <a:pt x="979" y="800"/>
                        <a:pt x="1009" y="776"/>
                        <a:pt x="1025" y="727"/>
                      </a:cubicBezTo>
                      <a:cubicBezTo>
                        <a:pt x="1036" y="693"/>
                        <a:pt x="1010" y="605"/>
                        <a:pt x="1065" y="608"/>
                      </a:cubicBezTo>
                      <a:cubicBezTo>
                        <a:pt x="1124" y="611"/>
                        <a:pt x="1107" y="693"/>
                        <a:pt x="1180" y="627"/>
                      </a:cubicBezTo>
                      <a:cubicBezTo>
                        <a:pt x="1220" y="591"/>
                        <a:pt x="1227" y="551"/>
                        <a:pt x="1284" y="529"/>
                      </a:cubicBezTo>
                      <a:cubicBezTo>
                        <a:pt x="1385" y="492"/>
                        <a:pt x="1428" y="496"/>
                        <a:pt x="1482" y="392"/>
                      </a:cubicBezTo>
                      <a:cubicBezTo>
                        <a:pt x="1408" y="315"/>
                        <a:pt x="1359" y="246"/>
                        <a:pt x="1247" y="286"/>
                      </a:cubicBezTo>
                      <a:cubicBezTo>
                        <a:pt x="1203" y="302"/>
                        <a:pt x="1153" y="328"/>
                        <a:pt x="1107" y="334"/>
                      </a:cubicBezTo>
                      <a:cubicBezTo>
                        <a:pt x="1048" y="340"/>
                        <a:pt x="1012" y="306"/>
                        <a:pt x="1058" y="251"/>
                      </a:cubicBezTo>
                      <a:cubicBezTo>
                        <a:pt x="1110" y="190"/>
                        <a:pt x="1292" y="202"/>
                        <a:pt x="1361" y="209"/>
                      </a:cubicBezTo>
                      <a:cubicBezTo>
                        <a:pt x="1477" y="222"/>
                        <a:pt x="1505" y="307"/>
                        <a:pt x="1589" y="379"/>
                      </a:cubicBezTo>
                      <a:cubicBezTo>
                        <a:pt x="1626" y="412"/>
                        <a:pt x="1668" y="439"/>
                        <a:pt x="1683" y="487"/>
                      </a:cubicBezTo>
                      <a:cubicBezTo>
                        <a:pt x="1704" y="550"/>
                        <a:pt x="1662" y="558"/>
                        <a:pt x="1626" y="60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34" name="Freeform 1125">
                  <a:extLst>
                    <a:ext uri="{FF2B5EF4-FFF2-40B4-BE49-F238E27FC236}">
                      <a16:creationId xmlns:a16="http://schemas.microsoft.com/office/drawing/2014/main" id="{0E24FC8D-878A-417B-5F73-5612CD07A369}"/>
                    </a:ext>
                  </a:extLst>
                </p:cNvPr>
                <p:cNvSpPr>
                  <a:spLocks/>
                </p:cNvSpPr>
                <p:nvPr/>
              </p:nvSpPr>
              <p:spPr bwMode="auto">
                <a:xfrm>
                  <a:off x="1651" y="2749"/>
                  <a:ext cx="86" cy="85"/>
                </a:xfrm>
                <a:custGeom>
                  <a:avLst/>
                  <a:gdLst>
                    <a:gd name="T0" fmla="*/ 0 w 254"/>
                    <a:gd name="T1" fmla="*/ 10 h 253"/>
                    <a:gd name="T2" fmla="*/ 7 w 254"/>
                    <a:gd name="T3" fmla="*/ 5 h 253"/>
                    <a:gd name="T4" fmla="*/ 0 w 254"/>
                    <a:gd name="T5" fmla="*/ 9 h 253"/>
                    <a:gd name="T6" fmla="*/ 0 60000 65536"/>
                    <a:gd name="T7" fmla="*/ 0 60000 65536"/>
                    <a:gd name="T8" fmla="*/ 0 60000 65536"/>
                  </a:gdLst>
                  <a:ahLst/>
                  <a:cxnLst>
                    <a:cxn ang="T6">
                      <a:pos x="T0" y="T1"/>
                    </a:cxn>
                    <a:cxn ang="T7">
                      <a:pos x="T2" y="T3"/>
                    </a:cxn>
                    <a:cxn ang="T8">
                      <a:pos x="T4" y="T5"/>
                    </a:cxn>
                  </a:cxnLst>
                  <a:rect l="0" t="0" r="r" b="b"/>
                  <a:pathLst>
                    <a:path w="254" h="253">
                      <a:moveTo>
                        <a:pt x="0" y="253"/>
                      </a:moveTo>
                      <a:cubicBezTo>
                        <a:pt x="51" y="228"/>
                        <a:pt x="254" y="231"/>
                        <a:pt x="185" y="127"/>
                      </a:cubicBezTo>
                      <a:cubicBezTo>
                        <a:pt x="101" y="0"/>
                        <a:pt x="41" y="188"/>
                        <a:pt x="0" y="24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35" name="Freeform 1126">
                  <a:extLst>
                    <a:ext uri="{FF2B5EF4-FFF2-40B4-BE49-F238E27FC236}">
                      <a16:creationId xmlns:a16="http://schemas.microsoft.com/office/drawing/2014/main" id="{98A85F3F-5D85-1820-C87B-6103C625174C}"/>
                    </a:ext>
                  </a:extLst>
                </p:cNvPr>
                <p:cNvSpPr>
                  <a:spLocks/>
                </p:cNvSpPr>
                <p:nvPr/>
              </p:nvSpPr>
              <p:spPr bwMode="auto">
                <a:xfrm>
                  <a:off x="1848" y="2955"/>
                  <a:ext cx="70" cy="122"/>
                </a:xfrm>
                <a:custGeom>
                  <a:avLst/>
                  <a:gdLst>
                    <a:gd name="T0" fmla="*/ 2 w 208"/>
                    <a:gd name="T1" fmla="*/ 0 h 360"/>
                    <a:gd name="T2" fmla="*/ 0 w 208"/>
                    <a:gd name="T3" fmla="*/ 4 h 360"/>
                    <a:gd name="T4" fmla="*/ 2 w 208"/>
                    <a:gd name="T5" fmla="*/ 9 h 360"/>
                    <a:gd name="T6" fmla="*/ 8 w 208"/>
                    <a:gd name="T7" fmla="*/ 14 h 3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 h="360">
                      <a:moveTo>
                        <a:pt x="46" y="0"/>
                      </a:moveTo>
                      <a:cubicBezTo>
                        <a:pt x="27" y="10"/>
                        <a:pt x="19" y="75"/>
                        <a:pt x="12" y="104"/>
                      </a:cubicBezTo>
                      <a:cubicBezTo>
                        <a:pt x="0" y="160"/>
                        <a:pt x="4" y="190"/>
                        <a:pt x="42" y="231"/>
                      </a:cubicBezTo>
                      <a:cubicBezTo>
                        <a:pt x="100" y="296"/>
                        <a:pt x="145" y="305"/>
                        <a:pt x="208" y="36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36" name="Freeform 1127">
                  <a:extLst>
                    <a:ext uri="{FF2B5EF4-FFF2-40B4-BE49-F238E27FC236}">
                      <a16:creationId xmlns:a16="http://schemas.microsoft.com/office/drawing/2014/main" id="{7A127B99-7E84-4B08-8E06-7F89C9DF6D19}"/>
                    </a:ext>
                  </a:extLst>
                </p:cNvPr>
                <p:cNvSpPr>
                  <a:spLocks/>
                </p:cNvSpPr>
                <p:nvPr/>
              </p:nvSpPr>
              <p:spPr bwMode="auto">
                <a:xfrm>
                  <a:off x="1931" y="2971"/>
                  <a:ext cx="81" cy="74"/>
                </a:xfrm>
                <a:custGeom>
                  <a:avLst/>
                  <a:gdLst>
                    <a:gd name="T0" fmla="*/ 3 w 238"/>
                    <a:gd name="T1" fmla="*/ 8 h 219"/>
                    <a:gd name="T2" fmla="*/ 3 w 238"/>
                    <a:gd name="T3" fmla="*/ 0 h 219"/>
                    <a:gd name="T4" fmla="*/ 10 w 238"/>
                    <a:gd name="T5" fmla="*/ 5 h 219"/>
                    <a:gd name="T6" fmla="*/ 0 60000 65536"/>
                    <a:gd name="T7" fmla="*/ 0 60000 65536"/>
                    <a:gd name="T8" fmla="*/ 0 60000 65536"/>
                  </a:gdLst>
                  <a:ahLst/>
                  <a:cxnLst>
                    <a:cxn ang="T6">
                      <a:pos x="T0" y="T1"/>
                    </a:cxn>
                    <a:cxn ang="T7">
                      <a:pos x="T2" y="T3"/>
                    </a:cxn>
                    <a:cxn ang="T8">
                      <a:pos x="T4" y="T5"/>
                    </a:cxn>
                  </a:cxnLst>
                  <a:rect l="0" t="0" r="r" b="b"/>
                  <a:pathLst>
                    <a:path w="238" h="219">
                      <a:moveTo>
                        <a:pt x="76" y="219"/>
                      </a:moveTo>
                      <a:cubicBezTo>
                        <a:pt x="29" y="181"/>
                        <a:pt x="0" y="24"/>
                        <a:pt x="67" y="12"/>
                      </a:cubicBezTo>
                      <a:cubicBezTo>
                        <a:pt x="131" y="0"/>
                        <a:pt x="211" y="133"/>
                        <a:pt x="238" y="12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37" name="Freeform 1128">
                  <a:extLst>
                    <a:ext uri="{FF2B5EF4-FFF2-40B4-BE49-F238E27FC236}">
                      <a16:creationId xmlns:a16="http://schemas.microsoft.com/office/drawing/2014/main" id="{A0D8D0AD-16DF-476D-AB5C-4E5B5751ED58}"/>
                    </a:ext>
                  </a:extLst>
                </p:cNvPr>
                <p:cNvSpPr>
                  <a:spLocks/>
                </p:cNvSpPr>
                <p:nvPr/>
              </p:nvSpPr>
              <p:spPr bwMode="auto">
                <a:xfrm>
                  <a:off x="688" y="3158"/>
                  <a:ext cx="446" cy="195"/>
                </a:xfrm>
                <a:custGeom>
                  <a:avLst/>
                  <a:gdLst>
                    <a:gd name="T0" fmla="*/ 14 w 1319"/>
                    <a:gd name="T1" fmla="*/ 5 h 578"/>
                    <a:gd name="T2" fmla="*/ 11 w 1319"/>
                    <a:gd name="T3" fmla="*/ 5 h 578"/>
                    <a:gd name="T4" fmla="*/ 13 w 1319"/>
                    <a:gd name="T5" fmla="*/ 3 h 578"/>
                    <a:gd name="T6" fmla="*/ 9 w 1319"/>
                    <a:gd name="T7" fmla="*/ 1 h 578"/>
                    <a:gd name="T8" fmla="*/ 3 w 1319"/>
                    <a:gd name="T9" fmla="*/ 8 h 578"/>
                    <a:gd name="T10" fmla="*/ 7 w 1319"/>
                    <a:gd name="T11" fmla="*/ 13 h 578"/>
                    <a:gd name="T12" fmla="*/ 11 w 1319"/>
                    <a:gd name="T13" fmla="*/ 19 h 578"/>
                    <a:gd name="T14" fmla="*/ 25 w 1319"/>
                    <a:gd name="T15" fmla="*/ 22 h 578"/>
                    <a:gd name="T16" fmla="*/ 38 w 1319"/>
                    <a:gd name="T17" fmla="*/ 20 h 578"/>
                    <a:gd name="T18" fmla="*/ 44 w 1319"/>
                    <a:gd name="T19" fmla="*/ 18 h 578"/>
                    <a:gd name="T20" fmla="*/ 49 w 1319"/>
                    <a:gd name="T21" fmla="*/ 17 h 578"/>
                    <a:gd name="T22" fmla="*/ 43 w 1319"/>
                    <a:gd name="T23" fmla="*/ 7 h 578"/>
                    <a:gd name="T24" fmla="*/ 33 w 1319"/>
                    <a:gd name="T25" fmla="*/ 7 h 578"/>
                    <a:gd name="T26" fmla="*/ 23 w 1319"/>
                    <a:gd name="T27" fmla="*/ 9 h 578"/>
                    <a:gd name="T28" fmla="*/ 19 w 1319"/>
                    <a:gd name="T29" fmla="*/ 6 h 578"/>
                    <a:gd name="T30" fmla="*/ 14 w 1319"/>
                    <a:gd name="T31" fmla="*/ 5 h 5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19" h="578">
                      <a:moveTo>
                        <a:pt x="347" y="140"/>
                      </a:moveTo>
                      <a:cubicBezTo>
                        <a:pt x="341" y="143"/>
                        <a:pt x="285" y="142"/>
                        <a:pt x="279" y="123"/>
                      </a:cubicBezTo>
                      <a:cubicBezTo>
                        <a:pt x="267" y="91"/>
                        <a:pt x="311" y="87"/>
                        <a:pt x="322" y="68"/>
                      </a:cubicBezTo>
                      <a:cubicBezTo>
                        <a:pt x="357" y="0"/>
                        <a:pt x="289" y="10"/>
                        <a:pt x="233" y="25"/>
                      </a:cubicBezTo>
                      <a:cubicBezTo>
                        <a:pt x="143" y="49"/>
                        <a:pt x="0" y="114"/>
                        <a:pt x="68" y="219"/>
                      </a:cubicBezTo>
                      <a:cubicBezTo>
                        <a:pt x="103" y="274"/>
                        <a:pt x="150" y="300"/>
                        <a:pt x="195" y="346"/>
                      </a:cubicBezTo>
                      <a:cubicBezTo>
                        <a:pt x="243" y="394"/>
                        <a:pt x="250" y="448"/>
                        <a:pt x="289" y="498"/>
                      </a:cubicBezTo>
                      <a:cubicBezTo>
                        <a:pt x="351" y="578"/>
                        <a:pt x="547" y="578"/>
                        <a:pt x="644" y="573"/>
                      </a:cubicBezTo>
                      <a:cubicBezTo>
                        <a:pt x="754" y="568"/>
                        <a:pt x="873" y="566"/>
                        <a:pt x="979" y="524"/>
                      </a:cubicBezTo>
                      <a:cubicBezTo>
                        <a:pt x="1031" y="503"/>
                        <a:pt x="1076" y="480"/>
                        <a:pt x="1130" y="472"/>
                      </a:cubicBezTo>
                      <a:cubicBezTo>
                        <a:pt x="1170" y="466"/>
                        <a:pt x="1239" y="472"/>
                        <a:pt x="1268" y="433"/>
                      </a:cubicBezTo>
                      <a:cubicBezTo>
                        <a:pt x="1319" y="363"/>
                        <a:pt x="1169" y="235"/>
                        <a:pt x="1118" y="194"/>
                      </a:cubicBezTo>
                      <a:cubicBezTo>
                        <a:pt x="1020" y="115"/>
                        <a:pt x="967" y="134"/>
                        <a:pt x="852" y="175"/>
                      </a:cubicBezTo>
                      <a:cubicBezTo>
                        <a:pt x="775" y="203"/>
                        <a:pt x="683" y="249"/>
                        <a:pt x="601" y="224"/>
                      </a:cubicBezTo>
                      <a:cubicBezTo>
                        <a:pt x="558" y="211"/>
                        <a:pt x="523" y="182"/>
                        <a:pt x="480" y="169"/>
                      </a:cubicBezTo>
                      <a:cubicBezTo>
                        <a:pt x="440" y="158"/>
                        <a:pt x="382" y="149"/>
                        <a:pt x="347" y="14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38" name="Freeform 1129">
                  <a:extLst>
                    <a:ext uri="{FF2B5EF4-FFF2-40B4-BE49-F238E27FC236}">
                      <a16:creationId xmlns:a16="http://schemas.microsoft.com/office/drawing/2014/main" id="{A3E98B13-A0E4-17CA-632F-2DD8F9A17404}"/>
                    </a:ext>
                  </a:extLst>
                </p:cNvPr>
                <p:cNvSpPr>
                  <a:spLocks/>
                </p:cNvSpPr>
                <p:nvPr/>
              </p:nvSpPr>
              <p:spPr bwMode="auto">
                <a:xfrm>
                  <a:off x="636" y="3309"/>
                  <a:ext cx="155" cy="114"/>
                </a:xfrm>
                <a:custGeom>
                  <a:avLst/>
                  <a:gdLst>
                    <a:gd name="T0" fmla="*/ 6 w 459"/>
                    <a:gd name="T1" fmla="*/ 2 h 337"/>
                    <a:gd name="T2" fmla="*/ 2 w 459"/>
                    <a:gd name="T3" fmla="*/ 9 h 337"/>
                    <a:gd name="T4" fmla="*/ 11 w 459"/>
                    <a:gd name="T5" fmla="*/ 10 h 337"/>
                    <a:gd name="T6" fmla="*/ 16 w 459"/>
                    <a:gd name="T7" fmla="*/ 10 h 337"/>
                    <a:gd name="T8" fmla="*/ 16 w 459"/>
                    <a:gd name="T9" fmla="*/ 6 h 337"/>
                    <a:gd name="T10" fmla="*/ 6 w 459"/>
                    <a:gd name="T11" fmla="*/ 2 h 3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9" h="337">
                      <a:moveTo>
                        <a:pt x="144" y="40"/>
                      </a:moveTo>
                      <a:cubicBezTo>
                        <a:pt x="60" y="47"/>
                        <a:pt x="0" y="159"/>
                        <a:pt x="40" y="226"/>
                      </a:cubicBezTo>
                      <a:cubicBezTo>
                        <a:pt x="106" y="337"/>
                        <a:pt x="197" y="235"/>
                        <a:pt x="292" y="251"/>
                      </a:cubicBezTo>
                      <a:cubicBezTo>
                        <a:pt x="336" y="258"/>
                        <a:pt x="361" y="295"/>
                        <a:pt x="408" y="266"/>
                      </a:cubicBezTo>
                      <a:cubicBezTo>
                        <a:pt x="459" y="234"/>
                        <a:pt x="438" y="194"/>
                        <a:pt x="413" y="152"/>
                      </a:cubicBezTo>
                      <a:cubicBezTo>
                        <a:pt x="361" y="67"/>
                        <a:pt x="242" y="0"/>
                        <a:pt x="144" y="4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39" name="Freeform 1130">
                  <a:extLst>
                    <a:ext uri="{FF2B5EF4-FFF2-40B4-BE49-F238E27FC236}">
                      <a16:creationId xmlns:a16="http://schemas.microsoft.com/office/drawing/2014/main" id="{AE330860-B3A7-79FE-3A14-8487803ACC71}"/>
                    </a:ext>
                  </a:extLst>
                </p:cNvPr>
                <p:cNvSpPr>
                  <a:spLocks/>
                </p:cNvSpPr>
                <p:nvPr/>
              </p:nvSpPr>
              <p:spPr bwMode="auto">
                <a:xfrm>
                  <a:off x="918" y="3394"/>
                  <a:ext cx="84" cy="50"/>
                </a:xfrm>
                <a:custGeom>
                  <a:avLst/>
                  <a:gdLst>
                    <a:gd name="T0" fmla="*/ 6 w 247"/>
                    <a:gd name="T1" fmla="*/ 0 h 147"/>
                    <a:gd name="T2" fmla="*/ 0 w 247"/>
                    <a:gd name="T3" fmla="*/ 5 h 147"/>
                    <a:gd name="T4" fmla="*/ 7 w 247"/>
                    <a:gd name="T5" fmla="*/ 4 h 147"/>
                    <a:gd name="T6" fmla="*/ 6 w 247"/>
                    <a:gd name="T7" fmla="*/ 0 h 1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7" h="147">
                      <a:moveTo>
                        <a:pt x="145" y="0"/>
                      </a:moveTo>
                      <a:cubicBezTo>
                        <a:pt x="90" y="11"/>
                        <a:pt x="24" y="84"/>
                        <a:pt x="0" y="132"/>
                      </a:cubicBezTo>
                      <a:cubicBezTo>
                        <a:pt x="27" y="147"/>
                        <a:pt x="155" y="120"/>
                        <a:pt x="183" y="103"/>
                      </a:cubicBezTo>
                      <a:cubicBezTo>
                        <a:pt x="247" y="64"/>
                        <a:pt x="208" y="16"/>
                        <a:pt x="158"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40" name="Freeform 1131">
                  <a:extLst>
                    <a:ext uri="{FF2B5EF4-FFF2-40B4-BE49-F238E27FC236}">
                      <a16:creationId xmlns:a16="http://schemas.microsoft.com/office/drawing/2014/main" id="{DC274B55-5B8C-EBFB-D1FC-C85F8B1826A6}"/>
                    </a:ext>
                  </a:extLst>
                </p:cNvPr>
                <p:cNvSpPr>
                  <a:spLocks/>
                </p:cNvSpPr>
                <p:nvPr/>
              </p:nvSpPr>
              <p:spPr bwMode="auto">
                <a:xfrm>
                  <a:off x="1354" y="3283"/>
                  <a:ext cx="124" cy="54"/>
                </a:xfrm>
                <a:custGeom>
                  <a:avLst/>
                  <a:gdLst>
                    <a:gd name="T0" fmla="*/ 5 w 365"/>
                    <a:gd name="T1" fmla="*/ 1 h 162"/>
                    <a:gd name="T2" fmla="*/ 0 w 365"/>
                    <a:gd name="T3" fmla="*/ 5 h 162"/>
                    <a:gd name="T4" fmla="*/ 5 w 365"/>
                    <a:gd name="T5" fmla="*/ 5 h 162"/>
                    <a:gd name="T6" fmla="*/ 11 w 365"/>
                    <a:gd name="T7" fmla="*/ 4 h 162"/>
                    <a:gd name="T8" fmla="*/ 5 w 365"/>
                    <a:gd name="T9" fmla="*/ 1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162">
                      <a:moveTo>
                        <a:pt x="138" y="21"/>
                      </a:moveTo>
                      <a:cubicBezTo>
                        <a:pt x="60" y="36"/>
                        <a:pt x="12" y="79"/>
                        <a:pt x="0" y="139"/>
                      </a:cubicBezTo>
                      <a:cubicBezTo>
                        <a:pt x="41" y="162"/>
                        <a:pt x="94" y="132"/>
                        <a:pt x="138" y="128"/>
                      </a:cubicBezTo>
                      <a:cubicBezTo>
                        <a:pt x="183" y="124"/>
                        <a:pt x="241" y="135"/>
                        <a:pt x="277" y="102"/>
                      </a:cubicBezTo>
                      <a:cubicBezTo>
                        <a:pt x="365" y="20"/>
                        <a:pt x="220" y="0"/>
                        <a:pt x="138" y="21"/>
                      </a:cubicBez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41" name="Freeform 1132">
                  <a:extLst>
                    <a:ext uri="{FF2B5EF4-FFF2-40B4-BE49-F238E27FC236}">
                      <a16:creationId xmlns:a16="http://schemas.microsoft.com/office/drawing/2014/main" id="{A054D9DC-1610-44F6-BC7C-B791C0331DC5}"/>
                    </a:ext>
                  </a:extLst>
                </p:cNvPr>
                <p:cNvSpPr>
                  <a:spLocks/>
                </p:cNvSpPr>
                <p:nvPr/>
              </p:nvSpPr>
              <p:spPr bwMode="auto">
                <a:xfrm>
                  <a:off x="1528" y="3238"/>
                  <a:ext cx="75" cy="34"/>
                </a:xfrm>
                <a:custGeom>
                  <a:avLst/>
                  <a:gdLst>
                    <a:gd name="T0" fmla="*/ 6 w 221"/>
                    <a:gd name="T1" fmla="*/ 1 h 102"/>
                    <a:gd name="T2" fmla="*/ 5 w 221"/>
                    <a:gd name="T3" fmla="*/ 4 h 102"/>
                    <a:gd name="T4" fmla="*/ 6 w 221"/>
                    <a:gd name="T5" fmla="*/ 1 h 102"/>
                    <a:gd name="T6" fmla="*/ 0 60000 65536"/>
                    <a:gd name="T7" fmla="*/ 0 60000 65536"/>
                    <a:gd name="T8" fmla="*/ 0 60000 65536"/>
                  </a:gdLst>
                  <a:ahLst/>
                  <a:cxnLst>
                    <a:cxn ang="T6">
                      <a:pos x="T0" y="T1"/>
                    </a:cxn>
                    <a:cxn ang="T7">
                      <a:pos x="T2" y="T3"/>
                    </a:cxn>
                    <a:cxn ang="T8">
                      <a:pos x="T4" y="T5"/>
                    </a:cxn>
                  </a:cxnLst>
                  <a:rect l="0" t="0" r="r" b="b"/>
                  <a:pathLst>
                    <a:path w="221" h="102">
                      <a:moveTo>
                        <a:pt x="147" y="27"/>
                      </a:moveTo>
                      <a:cubicBezTo>
                        <a:pt x="71" y="0"/>
                        <a:pt x="0" y="102"/>
                        <a:pt x="124" y="96"/>
                      </a:cubicBezTo>
                      <a:cubicBezTo>
                        <a:pt x="221" y="91"/>
                        <a:pt x="204" y="18"/>
                        <a:pt x="147" y="2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42" name="Freeform 1133">
                  <a:extLst>
                    <a:ext uri="{FF2B5EF4-FFF2-40B4-BE49-F238E27FC236}">
                      <a16:creationId xmlns:a16="http://schemas.microsoft.com/office/drawing/2014/main" id="{AE7CFFF8-36D8-E065-26B9-472602E3C193}"/>
                    </a:ext>
                  </a:extLst>
                </p:cNvPr>
                <p:cNvSpPr>
                  <a:spLocks/>
                </p:cNvSpPr>
                <p:nvPr/>
              </p:nvSpPr>
              <p:spPr bwMode="auto">
                <a:xfrm>
                  <a:off x="363" y="1702"/>
                  <a:ext cx="157" cy="136"/>
                </a:xfrm>
                <a:custGeom>
                  <a:avLst/>
                  <a:gdLst>
                    <a:gd name="T0" fmla="*/ 0 w 465"/>
                    <a:gd name="T1" fmla="*/ 7 h 403"/>
                    <a:gd name="T2" fmla="*/ 10 w 465"/>
                    <a:gd name="T3" fmla="*/ 1 h 403"/>
                    <a:gd name="T4" fmla="*/ 16 w 465"/>
                    <a:gd name="T5" fmla="*/ 6 h 403"/>
                    <a:gd name="T6" fmla="*/ 6 w 465"/>
                    <a:gd name="T7" fmla="*/ 10 h 403"/>
                    <a:gd name="T8" fmla="*/ 0 w 465"/>
                    <a:gd name="T9" fmla="*/ 15 h 4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 h="403">
                      <a:moveTo>
                        <a:pt x="0" y="176"/>
                      </a:moveTo>
                      <a:cubicBezTo>
                        <a:pt x="67" y="130"/>
                        <a:pt x="186" y="32"/>
                        <a:pt x="267" y="15"/>
                      </a:cubicBezTo>
                      <a:cubicBezTo>
                        <a:pt x="342" y="0"/>
                        <a:pt x="465" y="79"/>
                        <a:pt x="415" y="164"/>
                      </a:cubicBezTo>
                      <a:cubicBezTo>
                        <a:pt x="379" y="226"/>
                        <a:pt x="202" y="212"/>
                        <a:pt x="150" y="270"/>
                      </a:cubicBezTo>
                      <a:cubicBezTo>
                        <a:pt x="113" y="312"/>
                        <a:pt x="72" y="403"/>
                        <a:pt x="7" y="37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43" name="Freeform 1134">
                  <a:extLst>
                    <a:ext uri="{FF2B5EF4-FFF2-40B4-BE49-F238E27FC236}">
                      <a16:creationId xmlns:a16="http://schemas.microsoft.com/office/drawing/2014/main" id="{4F16B359-67DD-99CD-F283-BAC92652450A}"/>
                    </a:ext>
                  </a:extLst>
                </p:cNvPr>
                <p:cNvSpPr>
                  <a:spLocks/>
                </p:cNvSpPr>
                <p:nvPr/>
              </p:nvSpPr>
              <p:spPr bwMode="auto">
                <a:xfrm>
                  <a:off x="545" y="1752"/>
                  <a:ext cx="103" cy="54"/>
                </a:xfrm>
                <a:custGeom>
                  <a:avLst/>
                  <a:gdLst>
                    <a:gd name="T0" fmla="*/ 5 w 306"/>
                    <a:gd name="T1" fmla="*/ 1 h 158"/>
                    <a:gd name="T2" fmla="*/ 0 w 306"/>
                    <a:gd name="T3" fmla="*/ 5 h 158"/>
                    <a:gd name="T4" fmla="*/ 9 w 306"/>
                    <a:gd name="T5" fmla="*/ 4 h 158"/>
                    <a:gd name="T6" fmla="*/ 5 w 306"/>
                    <a:gd name="T7" fmla="*/ 1 h 1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6" h="158">
                      <a:moveTo>
                        <a:pt x="129" y="22"/>
                      </a:moveTo>
                      <a:cubicBezTo>
                        <a:pt x="78" y="35"/>
                        <a:pt x="13" y="84"/>
                        <a:pt x="0" y="135"/>
                      </a:cubicBezTo>
                      <a:cubicBezTo>
                        <a:pt x="64" y="133"/>
                        <a:pt x="181" y="158"/>
                        <a:pt x="228" y="104"/>
                      </a:cubicBezTo>
                      <a:cubicBezTo>
                        <a:pt x="306" y="17"/>
                        <a:pt x="195" y="0"/>
                        <a:pt x="129" y="2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44" name="Freeform 1135">
                  <a:extLst>
                    <a:ext uri="{FF2B5EF4-FFF2-40B4-BE49-F238E27FC236}">
                      <a16:creationId xmlns:a16="http://schemas.microsoft.com/office/drawing/2014/main" id="{C9D9DEC2-2769-1610-A6B8-0EAC68F5B532}"/>
                    </a:ext>
                  </a:extLst>
                </p:cNvPr>
                <p:cNvSpPr>
                  <a:spLocks/>
                </p:cNvSpPr>
                <p:nvPr/>
              </p:nvSpPr>
              <p:spPr bwMode="auto">
                <a:xfrm>
                  <a:off x="705" y="1568"/>
                  <a:ext cx="182" cy="90"/>
                </a:xfrm>
                <a:custGeom>
                  <a:avLst/>
                  <a:gdLst>
                    <a:gd name="T0" fmla="*/ 12 w 537"/>
                    <a:gd name="T1" fmla="*/ 1 h 267"/>
                    <a:gd name="T2" fmla="*/ 3 w 537"/>
                    <a:gd name="T3" fmla="*/ 5 h 267"/>
                    <a:gd name="T4" fmla="*/ 4 w 537"/>
                    <a:gd name="T5" fmla="*/ 10 h 267"/>
                    <a:gd name="T6" fmla="*/ 14 w 537"/>
                    <a:gd name="T7" fmla="*/ 6 h 267"/>
                    <a:gd name="T8" fmla="*/ 21 w 537"/>
                    <a:gd name="T9" fmla="*/ 3 h 267"/>
                    <a:gd name="T10" fmla="*/ 12 w 537"/>
                    <a:gd name="T11" fmla="*/ 1 h 2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7" h="267">
                      <a:moveTo>
                        <a:pt x="293" y="23"/>
                      </a:moveTo>
                      <a:cubicBezTo>
                        <a:pt x="233" y="38"/>
                        <a:pt x="130" y="85"/>
                        <a:pt x="87" y="122"/>
                      </a:cubicBezTo>
                      <a:cubicBezTo>
                        <a:pt x="39" y="165"/>
                        <a:pt x="0" y="259"/>
                        <a:pt x="98" y="263"/>
                      </a:cubicBezTo>
                      <a:cubicBezTo>
                        <a:pt x="190" y="267"/>
                        <a:pt x="265" y="164"/>
                        <a:pt x="353" y="149"/>
                      </a:cubicBezTo>
                      <a:cubicBezTo>
                        <a:pt x="422" y="137"/>
                        <a:pt x="493" y="160"/>
                        <a:pt x="537" y="86"/>
                      </a:cubicBezTo>
                      <a:cubicBezTo>
                        <a:pt x="494" y="10"/>
                        <a:pt x="365" y="0"/>
                        <a:pt x="293" y="2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45" name="Freeform 1136">
                  <a:extLst>
                    <a:ext uri="{FF2B5EF4-FFF2-40B4-BE49-F238E27FC236}">
                      <a16:creationId xmlns:a16="http://schemas.microsoft.com/office/drawing/2014/main" id="{3366755E-AFAC-5D85-EFEB-60DBE453DE42}"/>
                    </a:ext>
                  </a:extLst>
                </p:cNvPr>
                <p:cNvSpPr>
                  <a:spLocks/>
                </p:cNvSpPr>
                <p:nvPr/>
              </p:nvSpPr>
              <p:spPr bwMode="auto">
                <a:xfrm>
                  <a:off x="1606" y="1624"/>
                  <a:ext cx="142" cy="160"/>
                </a:xfrm>
                <a:custGeom>
                  <a:avLst/>
                  <a:gdLst>
                    <a:gd name="T0" fmla="*/ 7 w 418"/>
                    <a:gd name="T1" fmla="*/ 1 h 474"/>
                    <a:gd name="T2" fmla="*/ 0 w 418"/>
                    <a:gd name="T3" fmla="*/ 4 h 474"/>
                    <a:gd name="T4" fmla="*/ 3 w 418"/>
                    <a:gd name="T5" fmla="*/ 9 h 474"/>
                    <a:gd name="T6" fmla="*/ 8 w 418"/>
                    <a:gd name="T7" fmla="*/ 16 h 474"/>
                    <a:gd name="T8" fmla="*/ 14 w 418"/>
                    <a:gd name="T9" fmla="*/ 6 h 474"/>
                    <a:gd name="T10" fmla="*/ 14 w 418"/>
                    <a:gd name="T11" fmla="*/ 2 h 474"/>
                    <a:gd name="T12" fmla="*/ 8 w 418"/>
                    <a:gd name="T13" fmla="*/ 0 h 474"/>
                    <a:gd name="T14" fmla="*/ 7 w 418"/>
                    <a:gd name="T15" fmla="*/ 1 h 4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8" h="474">
                      <a:moveTo>
                        <a:pt x="189" y="17"/>
                      </a:moveTo>
                      <a:cubicBezTo>
                        <a:pt x="147" y="19"/>
                        <a:pt x="29" y="54"/>
                        <a:pt x="13" y="99"/>
                      </a:cubicBezTo>
                      <a:cubicBezTo>
                        <a:pt x="0" y="137"/>
                        <a:pt x="54" y="201"/>
                        <a:pt x="68" y="238"/>
                      </a:cubicBezTo>
                      <a:cubicBezTo>
                        <a:pt x="103" y="330"/>
                        <a:pt x="51" y="474"/>
                        <a:pt x="196" y="413"/>
                      </a:cubicBezTo>
                      <a:cubicBezTo>
                        <a:pt x="303" y="368"/>
                        <a:pt x="289" y="229"/>
                        <a:pt x="361" y="145"/>
                      </a:cubicBezTo>
                      <a:cubicBezTo>
                        <a:pt x="398" y="101"/>
                        <a:pt x="418" y="86"/>
                        <a:pt x="360" y="40"/>
                      </a:cubicBezTo>
                      <a:cubicBezTo>
                        <a:pt x="321" y="9"/>
                        <a:pt x="259" y="0"/>
                        <a:pt x="215" y="12"/>
                      </a:cubicBezTo>
                      <a:cubicBezTo>
                        <a:pt x="203" y="15"/>
                        <a:pt x="200" y="12"/>
                        <a:pt x="189" y="1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46" name="Freeform 1137">
                  <a:extLst>
                    <a:ext uri="{FF2B5EF4-FFF2-40B4-BE49-F238E27FC236}">
                      <a16:creationId xmlns:a16="http://schemas.microsoft.com/office/drawing/2014/main" id="{59351DF1-BEF8-4088-BFD8-1EDC47061539}"/>
                    </a:ext>
                  </a:extLst>
                </p:cNvPr>
                <p:cNvSpPr>
                  <a:spLocks/>
                </p:cNvSpPr>
                <p:nvPr/>
              </p:nvSpPr>
              <p:spPr bwMode="auto">
                <a:xfrm>
                  <a:off x="1645" y="1636"/>
                  <a:ext cx="30" cy="126"/>
                </a:xfrm>
                <a:custGeom>
                  <a:avLst/>
                  <a:gdLst>
                    <a:gd name="T0" fmla="*/ 0 w 90"/>
                    <a:gd name="T1" fmla="*/ 0 h 372"/>
                    <a:gd name="T2" fmla="*/ 3 w 90"/>
                    <a:gd name="T3" fmla="*/ 7 h 372"/>
                    <a:gd name="T4" fmla="*/ 3 w 90"/>
                    <a:gd name="T5" fmla="*/ 15 h 372"/>
                    <a:gd name="T6" fmla="*/ 0 60000 65536"/>
                    <a:gd name="T7" fmla="*/ 0 60000 65536"/>
                    <a:gd name="T8" fmla="*/ 0 60000 65536"/>
                  </a:gdLst>
                  <a:ahLst/>
                  <a:cxnLst>
                    <a:cxn ang="T6">
                      <a:pos x="T0" y="T1"/>
                    </a:cxn>
                    <a:cxn ang="T7">
                      <a:pos x="T2" y="T3"/>
                    </a:cxn>
                    <a:cxn ang="T8">
                      <a:pos x="T4" y="T5"/>
                    </a:cxn>
                  </a:cxnLst>
                  <a:rect l="0" t="0" r="r" b="b"/>
                  <a:pathLst>
                    <a:path w="90" h="372">
                      <a:moveTo>
                        <a:pt x="0" y="0"/>
                      </a:moveTo>
                      <a:cubicBezTo>
                        <a:pt x="37" y="67"/>
                        <a:pt x="72" y="100"/>
                        <a:pt x="83" y="183"/>
                      </a:cubicBezTo>
                      <a:cubicBezTo>
                        <a:pt x="90" y="241"/>
                        <a:pt x="82" y="320"/>
                        <a:pt x="83" y="37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47" name="Freeform 1138">
                  <a:extLst>
                    <a:ext uri="{FF2B5EF4-FFF2-40B4-BE49-F238E27FC236}">
                      <a16:creationId xmlns:a16="http://schemas.microsoft.com/office/drawing/2014/main" id="{99DD66F2-7304-C943-CE78-3C162F4DA8FE}"/>
                    </a:ext>
                  </a:extLst>
                </p:cNvPr>
                <p:cNvSpPr>
                  <a:spLocks/>
                </p:cNvSpPr>
                <p:nvPr/>
              </p:nvSpPr>
              <p:spPr bwMode="auto">
                <a:xfrm>
                  <a:off x="1686" y="1631"/>
                  <a:ext cx="19" cy="107"/>
                </a:xfrm>
                <a:custGeom>
                  <a:avLst/>
                  <a:gdLst>
                    <a:gd name="T0" fmla="*/ 1 w 55"/>
                    <a:gd name="T1" fmla="*/ 12 h 316"/>
                    <a:gd name="T2" fmla="*/ 2 w 55"/>
                    <a:gd name="T3" fmla="*/ 7 h 316"/>
                    <a:gd name="T4" fmla="*/ 0 w 55"/>
                    <a:gd name="T5" fmla="*/ 0 h 316"/>
                    <a:gd name="T6" fmla="*/ 0 60000 65536"/>
                    <a:gd name="T7" fmla="*/ 0 60000 65536"/>
                    <a:gd name="T8" fmla="*/ 0 60000 65536"/>
                  </a:gdLst>
                  <a:ahLst/>
                  <a:cxnLst>
                    <a:cxn ang="T6">
                      <a:pos x="T0" y="T1"/>
                    </a:cxn>
                    <a:cxn ang="T7">
                      <a:pos x="T2" y="T3"/>
                    </a:cxn>
                    <a:cxn ang="T8">
                      <a:pos x="T4" y="T5"/>
                    </a:cxn>
                  </a:cxnLst>
                  <a:rect l="0" t="0" r="r" b="b"/>
                  <a:pathLst>
                    <a:path w="55" h="316">
                      <a:moveTo>
                        <a:pt x="23" y="316"/>
                      </a:moveTo>
                      <a:cubicBezTo>
                        <a:pt x="23" y="272"/>
                        <a:pt x="36" y="232"/>
                        <a:pt x="43" y="189"/>
                      </a:cubicBezTo>
                      <a:cubicBezTo>
                        <a:pt x="55" y="111"/>
                        <a:pt x="0" y="71"/>
                        <a:pt x="4"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48" name="Freeform 1139">
                  <a:extLst>
                    <a:ext uri="{FF2B5EF4-FFF2-40B4-BE49-F238E27FC236}">
                      <a16:creationId xmlns:a16="http://schemas.microsoft.com/office/drawing/2014/main" id="{CE626360-FB40-24C2-87CF-9ED0E57CB537}"/>
                    </a:ext>
                  </a:extLst>
                </p:cNvPr>
                <p:cNvSpPr>
                  <a:spLocks/>
                </p:cNvSpPr>
                <p:nvPr/>
              </p:nvSpPr>
              <p:spPr bwMode="auto">
                <a:xfrm>
                  <a:off x="1779" y="1758"/>
                  <a:ext cx="51" cy="125"/>
                </a:xfrm>
                <a:custGeom>
                  <a:avLst/>
                  <a:gdLst>
                    <a:gd name="T0" fmla="*/ 3 w 150"/>
                    <a:gd name="T1" fmla="*/ 0 h 372"/>
                    <a:gd name="T2" fmla="*/ 0 w 150"/>
                    <a:gd name="T3" fmla="*/ 14 h 372"/>
                    <a:gd name="T4" fmla="*/ 0 60000 65536"/>
                    <a:gd name="T5" fmla="*/ 0 60000 65536"/>
                  </a:gdLst>
                  <a:ahLst/>
                  <a:cxnLst>
                    <a:cxn ang="T4">
                      <a:pos x="T0" y="T1"/>
                    </a:cxn>
                    <a:cxn ang="T5">
                      <a:pos x="T2" y="T3"/>
                    </a:cxn>
                  </a:cxnLst>
                  <a:rect l="0" t="0" r="r" b="b"/>
                  <a:pathLst>
                    <a:path w="150" h="372">
                      <a:moveTo>
                        <a:pt x="76" y="0"/>
                      </a:moveTo>
                      <a:cubicBezTo>
                        <a:pt x="150" y="89"/>
                        <a:pt x="145" y="355"/>
                        <a:pt x="0" y="37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49" name="Freeform 1140">
                  <a:extLst>
                    <a:ext uri="{FF2B5EF4-FFF2-40B4-BE49-F238E27FC236}">
                      <a16:creationId xmlns:a16="http://schemas.microsoft.com/office/drawing/2014/main" id="{376C4230-7CCC-2951-37F1-965C2E7456C2}"/>
                    </a:ext>
                  </a:extLst>
                </p:cNvPr>
                <p:cNvSpPr>
                  <a:spLocks/>
                </p:cNvSpPr>
                <p:nvPr/>
              </p:nvSpPr>
              <p:spPr bwMode="auto">
                <a:xfrm>
                  <a:off x="1868" y="1753"/>
                  <a:ext cx="37" cy="53"/>
                </a:xfrm>
                <a:custGeom>
                  <a:avLst/>
                  <a:gdLst>
                    <a:gd name="T0" fmla="*/ 0 w 110"/>
                    <a:gd name="T1" fmla="*/ 0 h 155"/>
                    <a:gd name="T2" fmla="*/ 4 w 110"/>
                    <a:gd name="T3" fmla="*/ 1 h 155"/>
                    <a:gd name="T4" fmla="*/ 0 60000 65536"/>
                    <a:gd name="T5" fmla="*/ 0 60000 65536"/>
                  </a:gdLst>
                  <a:ahLst/>
                  <a:cxnLst>
                    <a:cxn ang="T4">
                      <a:pos x="T0" y="T1"/>
                    </a:cxn>
                    <a:cxn ang="T5">
                      <a:pos x="T2" y="T3"/>
                    </a:cxn>
                  </a:cxnLst>
                  <a:rect l="0" t="0" r="r" b="b"/>
                  <a:pathLst>
                    <a:path w="110" h="155">
                      <a:moveTo>
                        <a:pt x="3" y="0"/>
                      </a:moveTo>
                      <a:cubicBezTo>
                        <a:pt x="0" y="100"/>
                        <a:pt x="71" y="155"/>
                        <a:pt x="110" y="3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50" name="Freeform 1141">
                  <a:extLst>
                    <a:ext uri="{FF2B5EF4-FFF2-40B4-BE49-F238E27FC236}">
                      <a16:creationId xmlns:a16="http://schemas.microsoft.com/office/drawing/2014/main" id="{B746BEAB-5981-4461-5713-E5B28059F517}"/>
                    </a:ext>
                  </a:extLst>
                </p:cNvPr>
                <p:cNvSpPr>
                  <a:spLocks/>
                </p:cNvSpPr>
                <p:nvPr/>
              </p:nvSpPr>
              <p:spPr bwMode="auto">
                <a:xfrm>
                  <a:off x="1747" y="1805"/>
                  <a:ext cx="62" cy="41"/>
                </a:xfrm>
                <a:custGeom>
                  <a:avLst/>
                  <a:gdLst>
                    <a:gd name="T0" fmla="*/ 0 w 185"/>
                    <a:gd name="T1" fmla="*/ 0 h 119"/>
                    <a:gd name="T2" fmla="*/ 7 w 185"/>
                    <a:gd name="T3" fmla="*/ 5 h 119"/>
                    <a:gd name="T4" fmla="*/ 0 60000 65536"/>
                    <a:gd name="T5" fmla="*/ 0 60000 65536"/>
                  </a:gdLst>
                  <a:ahLst/>
                  <a:cxnLst>
                    <a:cxn ang="T4">
                      <a:pos x="T0" y="T1"/>
                    </a:cxn>
                    <a:cxn ang="T5">
                      <a:pos x="T2" y="T3"/>
                    </a:cxn>
                  </a:cxnLst>
                  <a:rect l="0" t="0" r="r" b="b"/>
                  <a:pathLst>
                    <a:path w="185" h="119">
                      <a:moveTo>
                        <a:pt x="0" y="0"/>
                      </a:moveTo>
                      <a:cubicBezTo>
                        <a:pt x="15" y="73"/>
                        <a:pt x="122" y="119"/>
                        <a:pt x="185" y="11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51" name="Freeform 1142">
                  <a:extLst>
                    <a:ext uri="{FF2B5EF4-FFF2-40B4-BE49-F238E27FC236}">
                      <a16:creationId xmlns:a16="http://schemas.microsoft.com/office/drawing/2014/main" id="{21C652C4-38F4-C0D8-5FCB-C456FF68CA99}"/>
                    </a:ext>
                  </a:extLst>
                </p:cNvPr>
                <p:cNvSpPr>
                  <a:spLocks/>
                </p:cNvSpPr>
                <p:nvPr/>
              </p:nvSpPr>
              <p:spPr bwMode="auto">
                <a:xfrm>
                  <a:off x="1807" y="1888"/>
                  <a:ext cx="56" cy="88"/>
                </a:xfrm>
                <a:custGeom>
                  <a:avLst/>
                  <a:gdLst>
                    <a:gd name="T0" fmla="*/ 6 w 165"/>
                    <a:gd name="T1" fmla="*/ 0 h 262"/>
                    <a:gd name="T2" fmla="*/ 5 w 165"/>
                    <a:gd name="T3" fmla="*/ 6 h 262"/>
                    <a:gd name="T4" fmla="*/ 0 w 165"/>
                    <a:gd name="T5" fmla="*/ 10 h 262"/>
                    <a:gd name="T6" fmla="*/ 0 60000 65536"/>
                    <a:gd name="T7" fmla="*/ 0 60000 65536"/>
                    <a:gd name="T8" fmla="*/ 0 60000 65536"/>
                  </a:gdLst>
                  <a:ahLst/>
                  <a:cxnLst>
                    <a:cxn ang="T6">
                      <a:pos x="T0" y="T1"/>
                    </a:cxn>
                    <a:cxn ang="T7">
                      <a:pos x="T2" y="T3"/>
                    </a:cxn>
                    <a:cxn ang="T8">
                      <a:pos x="T4" y="T5"/>
                    </a:cxn>
                  </a:cxnLst>
                  <a:rect l="0" t="0" r="r" b="b"/>
                  <a:pathLst>
                    <a:path w="165" h="262">
                      <a:moveTo>
                        <a:pt x="151" y="0"/>
                      </a:moveTo>
                      <a:cubicBezTo>
                        <a:pt x="151" y="49"/>
                        <a:pt x="165" y="128"/>
                        <a:pt x="139" y="171"/>
                      </a:cubicBezTo>
                      <a:cubicBezTo>
                        <a:pt x="112" y="212"/>
                        <a:pt x="30" y="228"/>
                        <a:pt x="0" y="26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52" name="Freeform 1143">
                  <a:extLst>
                    <a:ext uri="{FF2B5EF4-FFF2-40B4-BE49-F238E27FC236}">
                      <a16:creationId xmlns:a16="http://schemas.microsoft.com/office/drawing/2014/main" id="{4151DF44-F429-C407-256A-19C0218E6FDA}"/>
                    </a:ext>
                  </a:extLst>
                </p:cNvPr>
                <p:cNvSpPr>
                  <a:spLocks/>
                </p:cNvSpPr>
                <p:nvPr/>
              </p:nvSpPr>
              <p:spPr bwMode="auto">
                <a:xfrm>
                  <a:off x="1798" y="1993"/>
                  <a:ext cx="51" cy="87"/>
                </a:xfrm>
                <a:custGeom>
                  <a:avLst/>
                  <a:gdLst>
                    <a:gd name="T0" fmla="*/ 0 w 149"/>
                    <a:gd name="T1" fmla="*/ 5 h 256"/>
                    <a:gd name="T2" fmla="*/ 6 w 149"/>
                    <a:gd name="T3" fmla="*/ 4 h 256"/>
                    <a:gd name="T4" fmla="*/ 5 w 149"/>
                    <a:gd name="T5" fmla="*/ 8 h 256"/>
                    <a:gd name="T6" fmla="*/ 3 w 149"/>
                    <a:gd name="T7" fmla="*/ 10 h 2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 h="256">
                      <a:moveTo>
                        <a:pt x="0" y="136"/>
                      </a:moveTo>
                      <a:cubicBezTo>
                        <a:pt x="44" y="92"/>
                        <a:pt x="135" y="0"/>
                        <a:pt x="146" y="111"/>
                      </a:cubicBezTo>
                      <a:cubicBezTo>
                        <a:pt x="149" y="145"/>
                        <a:pt x="140" y="178"/>
                        <a:pt x="119" y="205"/>
                      </a:cubicBezTo>
                      <a:cubicBezTo>
                        <a:pt x="105" y="222"/>
                        <a:pt x="44" y="256"/>
                        <a:pt x="63" y="25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53" name="Freeform 1144">
                  <a:extLst>
                    <a:ext uri="{FF2B5EF4-FFF2-40B4-BE49-F238E27FC236}">
                      <a16:creationId xmlns:a16="http://schemas.microsoft.com/office/drawing/2014/main" id="{F9855580-929C-0832-6F01-6CD09EF3B738}"/>
                    </a:ext>
                  </a:extLst>
                </p:cNvPr>
                <p:cNvSpPr>
                  <a:spLocks/>
                </p:cNvSpPr>
                <p:nvPr/>
              </p:nvSpPr>
              <p:spPr bwMode="auto">
                <a:xfrm>
                  <a:off x="1850" y="2085"/>
                  <a:ext cx="68" cy="81"/>
                </a:xfrm>
                <a:custGeom>
                  <a:avLst/>
                  <a:gdLst>
                    <a:gd name="T0" fmla="*/ 0 w 202"/>
                    <a:gd name="T1" fmla="*/ 2 h 237"/>
                    <a:gd name="T2" fmla="*/ 8 w 202"/>
                    <a:gd name="T3" fmla="*/ 10 h 237"/>
                    <a:gd name="T4" fmla="*/ 0 60000 65536"/>
                    <a:gd name="T5" fmla="*/ 0 60000 65536"/>
                  </a:gdLst>
                  <a:ahLst/>
                  <a:cxnLst>
                    <a:cxn ang="T4">
                      <a:pos x="T0" y="T1"/>
                    </a:cxn>
                    <a:cxn ang="T5">
                      <a:pos x="T2" y="T3"/>
                    </a:cxn>
                  </a:cxnLst>
                  <a:rect l="0" t="0" r="r" b="b"/>
                  <a:pathLst>
                    <a:path w="202" h="237">
                      <a:moveTo>
                        <a:pt x="0" y="60"/>
                      </a:moveTo>
                      <a:cubicBezTo>
                        <a:pt x="109" y="0"/>
                        <a:pt x="165" y="142"/>
                        <a:pt x="202" y="23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54" name="Freeform 1145">
                  <a:extLst>
                    <a:ext uri="{FF2B5EF4-FFF2-40B4-BE49-F238E27FC236}">
                      <a16:creationId xmlns:a16="http://schemas.microsoft.com/office/drawing/2014/main" id="{FB8019B1-00C9-A001-3209-480316EA93C8}"/>
                    </a:ext>
                  </a:extLst>
                </p:cNvPr>
                <p:cNvSpPr>
                  <a:spLocks/>
                </p:cNvSpPr>
                <p:nvPr/>
              </p:nvSpPr>
              <p:spPr bwMode="auto">
                <a:xfrm>
                  <a:off x="1878" y="2232"/>
                  <a:ext cx="89" cy="137"/>
                </a:xfrm>
                <a:custGeom>
                  <a:avLst/>
                  <a:gdLst>
                    <a:gd name="T0" fmla="*/ 8 w 264"/>
                    <a:gd name="T1" fmla="*/ 0 h 404"/>
                    <a:gd name="T2" fmla="*/ 10 w 264"/>
                    <a:gd name="T3" fmla="*/ 6 h 404"/>
                    <a:gd name="T4" fmla="*/ 6 w 264"/>
                    <a:gd name="T5" fmla="*/ 9 h 404"/>
                    <a:gd name="T6" fmla="*/ 3 w 264"/>
                    <a:gd name="T7" fmla="*/ 13 h 404"/>
                    <a:gd name="T8" fmla="*/ 0 w 264"/>
                    <a:gd name="T9" fmla="*/ 16 h 4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404">
                      <a:moveTo>
                        <a:pt x="202" y="0"/>
                      </a:moveTo>
                      <a:cubicBezTo>
                        <a:pt x="196" y="56"/>
                        <a:pt x="264" y="96"/>
                        <a:pt x="258" y="150"/>
                      </a:cubicBezTo>
                      <a:cubicBezTo>
                        <a:pt x="252" y="196"/>
                        <a:pt x="192" y="214"/>
                        <a:pt x="166" y="248"/>
                      </a:cubicBezTo>
                      <a:cubicBezTo>
                        <a:pt x="135" y="287"/>
                        <a:pt x="127" y="303"/>
                        <a:pt x="82" y="333"/>
                      </a:cubicBezTo>
                      <a:cubicBezTo>
                        <a:pt x="55" y="351"/>
                        <a:pt x="19" y="401"/>
                        <a:pt x="0" y="40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55" name="Freeform 1146">
                  <a:extLst>
                    <a:ext uri="{FF2B5EF4-FFF2-40B4-BE49-F238E27FC236}">
                      <a16:creationId xmlns:a16="http://schemas.microsoft.com/office/drawing/2014/main" id="{F2083F17-B6A1-55BC-85BC-02D58A9D645F}"/>
                    </a:ext>
                  </a:extLst>
                </p:cNvPr>
                <p:cNvSpPr>
                  <a:spLocks/>
                </p:cNvSpPr>
                <p:nvPr/>
              </p:nvSpPr>
              <p:spPr bwMode="auto">
                <a:xfrm>
                  <a:off x="1899" y="2328"/>
                  <a:ext cx="136" cy="137"/>
                </a:xfrm>
                <a:custGeom>
                  <a:avLst/>
                  <a:gdLst>
                    <a:gd name="T0" fmla="*/ 3 w 402"/>
                    <a:gd name="T1" fmla="*/ 16 h 405"/>
                    <a:gd name="T2" fmla="*/ 9 w 402"/>
                    <a:gd name="T3" fmla="*/ 1 h 405"/>
                    <a:gd name="T4" fmla="*/ 16 w 402"/>
                    <a:gd name="T5" fmla="*/ 6 h 405"/>
                    <a:gd name="T6" fmla="*/ 8 w 402"/>
                    <a:gd name="T7" fmla="*/ 10 h 405"/>
                    <a:gd name="T8" fmla="*/ 7 w 402"/>
                    <a:gd name="T9" fmla="*/ 10 h 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405">
                      <a:moveTo>
                        <a:pt x="69" y="405"/>
                      </a:moveTo>
                      <a:cubicBezTo>
                        <a:pt x="0" y="283"/>
                        <a:pt x="96" y="54"/>
                        <a:pt x="237" y="26"/>
                      </a:cubicBezTo>
                      <a:cubicBezTo>
                        <a:pt x="363" y="0"/>
                        <a:pt x="400" y="92"/>
                        <a:pt x="401" y="169"/>
                      </a:cubicBezTo>
                      <a:cubicBezTo>
                        <a:pt x="402" y="214"/>
                        <a:pt x="230" y="297"/>
                        <a:pt x="197" y="262"/>
                      </a:cubicBezTo>
                      <a:cubicBezTo>
                        <a:pt x="189" y="268"/>
                        <a:pt x="192" y="260"/>
                        <a:pt x="191" y="25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56" name="Freeform 1147">
                  <a:extLst>
                    <a:ext uri="{FF2B5EF4-FFF2-40B4-BE49-F238E27FC236}">
                      <a16:creationId xmlns:a16="http://schemas.microsoft.com/office/drawing/2014/main" id="{D4DE6E18-77C6-7649-99A0-30185C121FC6}"/>
                    </a:ext>
                  </a:extLst>
                </p:cNvPr>
                <p:cNvSpPr>
                  <a:spLocks/>
                </p:cNvSpPr>
                <p:nvPr/>
              </p:nvSpPr>
              <p:spPr bwMode="auto">
                <a:xfrm>
                  <a:off x="1949" y="2337"/>
                  <a:ext cx="71" cy="101"/>
                </a:xfrm>
                <a:custGeom>
                  <a:avLst/>
                  <a:gdLst>
                    <a:gd name="T0" fmla="*/ 3 w 210"/>
                    <a:gd name="T1" fmla="*/ 0 h 299"/>
                    <a:gd name="T2" fmla="*/ 2 w 210"/>
                    <a:gd name="T3" fmla="*/ 9 h 299"/>
                    <a:gd name="T4" fmla="*/ 8 w 210"/>
                    <a:gd name="T5" fmla="*/ 11 h 299"/>
                    <a:gd name="T6" fmla="*/ 0 60000 65536"/>
                    <a:gd name="T7" fmla="*/ 0 60000 65536"/>
                    <a:gd name="T8" fmla="*/ 0 60000 65536"/>
                  </a:gdLst>
                  <a:ahLst/>
                  <a:cxnLst>
                    <a:cxn ang="T6">
                      <a:pos x="T0" y="T1"/>
                    </a:cxn>
                    <a:cxn ang="T7">
                      <a:pos x="T2" y="T3"/>
                    </a:cxn>
                    <a:cxn ang="T8">
                      <a:pos x="T4" y="T5"/>
                    </a:cxn>
                  </a:cxnLst>
                  <a:rect l="0" t="0" r="r" b="b"/>
                  <a:pathLst>
                    <a:path w="210" h="299">
                      <a:moveTo>
                        <a:pt x="89" y="0"/>
                      </a:moveTo>
                      <a:cubicBezTo>
                        <a:pt x="31" y="33"/>
                        <a:pt x="0" y="171"/>
                        <a:pt x="44" y="240"/>
                      </a:cubicBezTo>
                      <a:cubicBezTo>
                        <a:pt x="82" y="299"/>
                        <a:pt x="158" y="276"/>
                        <a:pt x="210" y="29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57" name="Freeform 1148">
                  <a:extLst>
                    <a:ext uri="{FF2B5EF4-FFF2-40B4-BE49-F238E27FC236}">
                      <a16:creationId xmlns:a16="http://schemas.microsoft.com/office/drawing/2014/main" id="{BAABD768-ACEA-EDD9-6700-E6FE1A63AEA4}"/>
                    </a:ext>
                  </a:extLst>
                </p:cNvPr>
                <p:cNvSpPr>
                  <a:spLocks/>
                </p:cNvSpPr>
                <p:nvPr/>
              </p:nvSpPr>
              <p:spPr bwMode="auto">
                <a:xfrm>
                  <a:off x="1924" y="2475"/>
                  <a:ext cx="142" cy="204"/>
                </a:xfrm>
                <a:custGeom>
                  <a:avLst/>
                  <a:gdLst>
                    <a:gd name="T0" fmla="*/ 0 w 421"/>
                    <a:gd name="T1" fmla="*/ 0 h 603"/>
                    <a:gd name="T2" fmla="*/ 7 w 421"/>
                    <a:gd name="T3" fmla="*/ 8 h 603"/>
                    <a:gd name="T4" fmla="*/ 9 w 421"/>
                    <a:gd name="T5" fmla="*/ 13 h 603"/>
                    <a:gd name="T6" fmla="*/ 15 w 421"/>
                    <a:gd name="T7" fmla="*/ 14 h 603"/>
                    <a:gd name="T8" fmla="*/ 10 w 421"/>
                    <a:gd name="T9" fmla="*/ 23 h 603"/>
                    <a:gd name="T10" fmla="*/ 10 w 421"/>
                    <a:gd name="T11" fmla="*/ 14 h 6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1" h="603">
                      <a:moveTo>
                        <a:pt x="0" y="0"/>
                      </a:moveTo>
                      <a:cubicBezTo>
                        <a:pt x="60" y="57"/>
                        <a:pt x="128" y="131"/>
                        <a:pt x="177" y="217"/>
                      </a:cubicBezTo>
                      <a:cubicBezTo>
                        <a:pt x="199" y="256"/>
                        <a:pt x="207" y="306"/>
                        <a:pt x="250" y="329"/>
                      </a:cubicBezTo>
                      <a:cubicBezTo>
                        <a:pt x="302" y="356"/>
                        <a:pt x="349" y="308"/>
                        <a:pt x="385" y="367"/>
                      </a:cubicBezTo>
                      <a:cubicBezTo>
                        <a:pt x="421" y="427"/>
                        <a:pt x="334" y="603"/>
                        <a:pt x="253" y="594"/>
                      </a:cubicBezTo>
                      <a:cubicBezTo>
                        <a:pt x="139" y="580"/>
                        <a:pt x="203" y="401"/>
                        <a:pt x="260" y="34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58" name="Freeform 1149">
                  <a:extLst>
                    <a:ext uri="{FF2B5EF4-FFF2-40B4-BE49-F238E27FC236}">
                      <a16:creationId xmlns:a16="http://schemas.microsoft.com/office/drawing/2014/main" id="{A97A72EA-0025-9C1A-BD9B-A119C078B516}"/>
                    </a:ext>
                  </a:extLst>
                </p:cNvPr>
                <p:cNvSpPr>
                  <a:spLocks/>
                </p:cNvSpPr>
                <p:nvPr/>
              </p:nvSpPr>
              <p:spPr bwMode="auto">
                <a:xfrm>
                  <a:off x="1793" y="2553"/>
                  <a:ext cx="258" cy="189"/>
                </a:xfrm>
                <a:custGeom>
                  <a:avLst/>
                  <a:gdLst>
                    <a:gd name="T0" fmla="*/ 1 w 761"/>
                    <a:gd name="T1" fmla="*/ 0 h 561"/>
                    <a:gd name="T2" fmla="*/ 2 w 761"/>
                    <a:gd name="T3" fmla="*/ 5 h 561"/>
                    <a:gd name="T4" fmla="*/ 8 w 761"/>
                    <a:gd name="T5" fmla="*/ 3 h 561"/>
                    <a:gd name="T6" fmla="*/ 15 w 761"/>
                    <a:gd name="T7" fmla="*/ 1 h 561"/>
                    <a:gd name="T8" fmla="*/ 12 w 761"/>
                    <a:gd name="T9" fmla="*/ 5 h 561"/>
                    <a:gd name="T10" fmla="*/ 8 w 761"/>
                    <a:gd name="T11" fmla="*/ 12 h 561"/>
                    <a:gd name="T12" fmla="*/ 11 w 761"/>
                    <a:gd name="T13" fmla="*/ 16 h 561"/>
                    <a:gd name="T14" fmla="*/ 16 w 761"/>
                    <a:gd name="T15" fmla="*/ 15 h 561"/>
                    <a:gd name="T16" fmla="*/ 21 w 761"/>
                    <a:gd name="T17" fmla="*/ 20 h 561"/>
                    <a:gd name="T18" fmla="*/ 29 w 761"/>
                    <a:gd name="T19" fmla="*/ 21 h 5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1" h="561">
                      <a:moveTo>
                        <a:pt x="28" y="0"/>
                      </a:moveTo>
                      <a:cubicBezTo>
                        <a:pt x="0" y="37"/>
                        <a:pt x="26" y="109"/>
                        <a:pt x="66" y="133"/>
                      </a:cubicBezTo>
                      <a:cubicBezTo>
                        <a:pt x="127" y="168"/>
                        <a:pt x="163" y="107"/>
                        <a:pt x="213" y="80"/>
                      </a:cubicBezTo>
                      <a:cubicBezTo>
                        <a:pt x="241" y="64"/>
                        <a:pt x="359" y="7"/>
                        <a:pt x="388" y="26"/>
                      </a:cubicBezTo>
                      <a:cubicBezTo>
                        <a:pt x="450" y="67"/>
                        <a:pt x="342" y="112"/>
                        <a:pt x="313" y="121"/>
                      </a:cubicBezTo>
                      <a:cubicBezTo>
                        <a:pt x="195" y="159"/>
                        <a:pt x="108" y="209"/>
                        <a:pt x="200" y="328"/>
                      </a:cubicBezTo>
                      <a:cubicBezTo>
                        <a:pt x="221" y="355"/>
                        <a:pt x="252" y="407"/>
                        <a:pt x="282" y="421"/>
                      </a:cubicBezTo>
                      <a:cubicBezTo>
                        <a:pt x="333" y="446"/>
                        <a:pt x="370" y="396"/>
                        <a:pt x="420" y="397"/>
                      </a:cubicBezTo>
                      <a:cubicBezTo>
                        <a:pt x="489" y="400"/>
                        <a:pt x="493" y="472"/>
                        <a:pt x="538" y="513"/>
                      </a:cubicBezTo>
                      <a:cubicBezTo>
                        <a:pt x="591" y="561"/>
                        <a:pt x="690" y="555"/>
                        <a:pt x="761" y="55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59" name="Freeform 1150">
                  <a:extLst>
                    <a:ext uri="{FF2B5EF4-FFF2-40B4-BE49-F238E27FC236}">
                      <a16:creationId xmlns:a16="http://schemas.microsoft.com/office/drawing/2014/main" id="{7A7AB95D-7AE2-5E14-7C5A-9D480CD19191}"/>
                    </a:ext>
                  </a:extLst>
                </p:cNvPr>
                <p:cNvSpPr>
                  <a:spLocks/>
                </p:cNvSpPr>
                <p:nvPr/>
              </p:nvSpPr>
              <p:spPr bwMode="auto">
                <a:xfrm>
                  <a:off x="1859" y="2627"/>
                  <a:ext cx="98" cy="69"/>
                </a:xfrm>
                <a:custGeom>
                  <a:avLst/>
                  <a:gdLst>
                    <a:gd name="T0" fmla="*/ 0 w 289"/>
                    <a:gd name="T1" fmla="*/ 3 h 203"/>
                    <a:gd name="T2" fmla="*/ 7 w 289"/>
                    <a:gd name="T3" fmla="*/ 1 h 203"/>
                    <a:gd name="T4" fmla="*/ 11 w 289"/>
                    <a:gd name="T5" fmla="*/ 8 h 203"/>
                    <a:gd name="T6" fmla="*/ 0 60000 65536"/>
                    <a:gd name="T7" fmla="*/ 0 60000 65536"/>
                    <a:gd name="T8" fmla="*/ 0 60000 65536"/>
                  </a:gdLst>
                  <a:ahLst/>
                  <a:cxnLst>
                    <a:cxn ang="T6">
                      <a:pos x="T0" y="T1"/>
                    </a:cxn>
                    <a:cxn ang="T7">
                      <a:pos x="T2" y="T3"/>
                    </a:cxn>
                    <a:cxn ang="T8">
                      <a:pos x="T4" y="T5"/>
                    </a:cxn>
                  </a:cxnLst>
                  <a:rect l="0" t="0" r="r" b="b"/>
                  <a:pathLst>
                    <a:path w="289" h="203">
                      <a:moveTo>
                        <a:pt x="0" y="89"/>
                      </a:moveTo>
                      <a:cubicBezTo>
                        <a:pt x="25" y="49"/>
                        <a:pt x="133" y="0"/>
                        <a:pt x="193" y="19"/>
                      </a:cubicBezTo>
                      <a:cubicBezTo>
                        <a:pt x="289" y="49"/>
                        <a:pt x="243" y="142"/>
                        <a:pt x="269" y="20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60" name="Freeform 1151">
                  <a:extLst>
                    <a:ext uri="{FF2B5EF4-FFF2-40B4-BE49-F238E27FC236}">
                      <a16:creationId xmlns:a16="http://schemas.microsoft.com/office/drawing/2014/main" id="{A6A3052B-441F-E65A-C91C-3245B62CA349}"/>
                    </a:ext>
                  </a:extLst>
                </p:cNvPr>
                <p:cNvSpPr>
                  <a:spLocks/>
                </p:cNvSpPr>
                <p:nvPr/>
              </p:nvSpPr>
              <p:spPr bwMode="auto">
                <a:xfrm>
                  <a:off x="1642" y="2446"/>
                  <a:ext cx="261" cy="130"/>
                </a:xfrm>
                <a:custGeom>
                  <a:avLst/>
                  <a:gdLst>
                    <a:gd name="T0" fmla="*/ 9 w 774"/>
                    <a:gd name="T1" fmla="*/ 2 h 385"/>
                    <a:gd name="T2" fmla="*/ 5 w 774"/>
                    <a:gd name="T3" fmla="*/ 6 h 385"/>
                    <a:gd name="T4" fmla="*/ 16 w 774"/>
                    <a:gd name="T5" fmla="*/ 6 h 385"/>
                    <a:gd name="T6" fmla="*/ 22 w 774"/>
                    <a:gd name="T7" fmla="*/ 12 h 385"/>
                    <a:gd name="T8" fmla="*/ 25 w 774"/>
                    <a:gd name="T9" fmla="*/ 8 h 385"/>
                    <a:gd name="T10" fmla="*/ 30 w 774"/>
                    <a:gd name="T11" fmla="*/ 5 h 3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4" h="385">
                      <a:moveTo>
                        <a:pt x="250" y="49"/>
                      </a:moveTo>
                      <a:cubicBezTo>
                        <a:pt x="158" y="0"/>
                        <a:pt x="0" y="145"/>
                        <a:pt x="136" y="163"/>
                      </a:cubicBezTo>
                      <a:cubicBezTo>
                        <a:pt x="229" y="175"/>
                        <a:pt x="314" y="91"/>
                        <a:pt x="403" y="168"/>
                      </a:cubicBezTo>
                      <a:cubicBezTo>
                        <a:pt x="465" y="221"/>
                        <a:pt x="448" y="385"/>
                        <a:pt x="578" y="310"/>
                      </a:cubicBezTo>
                      <a:cubicBezTo>
                        <a:pt x="624" y="283"/>
                        <a:pt x="627" y="238"/>
                        <a:pt x="655" y="202"/>
                      </a:cubicBezTo>
                      <a:cubicBezTo>
                        <a:pt x="685" y="165"/>
                        <a:pt x="733" y="150"/>
                        <a:pt x="774" y="13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61" name="Freeform 1152">
                  <a:extLst>
                    <a:ext uri="{FF2B5EF4-FFF2-40B4-BE49-F238E27FC236}">
                      <a16:creationId xmlns:a16="http://schemas.microsoft.com/office/drawing/2014/main" id="{49020699-6C39-D492-22AE-3D3B02FCD618}"/>
                    </a:ext>
                  </a:extLst>
                </p:cNvPr>
                <p:cNvSpPr>
                  <a:spLocks/>
                </p:cNvSpPr>
                <p:nvPr/>
              </p:nvSpPr>
              <p:spPr bwMode="auto">
                <a:xfrm>
                  <a:off x="1700" y="2528"/>
                  <a:ext cx="86" cy="129"/>
                </a:xfrm>
                <a:custGeom>
                  <a:avLst/>
                  <a:gdLst>
                    <a:gd name="T0" fmla="*/ 0 w 252"/>
                    <a:gd name="T1" fmla="*/ 10 h 382"/>
                    <a:gd name="T2" fmla="*/ 8 w 252"/>
                    <a:gd name="T3" fmla="*/ 4 h 382"/>
                    <a:gd name="T4" fmla="*/ 8 w 252"/>
                    <a:gd name="T5" fmla="*/ 9 h 382"/>
                    <a:gd name="T6" fmla="*/ 10 w 252"/>
                    <a:gd name="T7" fmla="*/ 15 h 3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382">
                      <a:moveTo>
                        <a:pt x="0" y="262"/>
                      </a:moveTo>
                      <a:cubicBezTo>
                        <a:pt x="49" y="251"/>
                        <a:pt x="129" y="0"/>
                        <a:pt x="207" y="98"/>
                      </a:cubicBezTo>
                      <a:cubicBezTo>
                        <a:pt x="227" y="122"/>
                        <a:pt x="201" y="207"/>
                        <a:pt x="203" y="237"/>
                      </a:cubicBezTo>
                      <a:cubicBezTo>
                        <a:pt x="208" y="289"/>
                        <a:pt x="242" y="333"/>
                        <a:pt x="252" y="38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62" name="Freeform 1153">
                  <a:extLst>
                    <a:ext uri="{FF2B5EF4-FFF2-40B4-BE49-F238E27FC236}">
                      <a16:creationId xmlns:a16="http://schemas.microsoft.com/office/drawing/2014/main" id="{B17902D9-6ABF-718E-A89A-4162243CB45B}"/>
                    </a:ext>
                  </a:extLst>
                </p:cNvPr>
                <p:cNvSpPr>
                  <a:spLocks/>
                </p:cNvSpPr>
                <p:nvPr/>
              </p:nvSpPr>
              <p:spPr bwMode="auto">
                <a:xfrm>
                  <a:off x="471" y="3010"/>
                  <a:ext cx="252" cy="163"/>
                </a:xfrm>
                <a:custGeom>
                  <a:avLst/>
                  <a:gdLst>
                    <a:gd name="T0" fmla="*/ 16 w 743"/>
                    <a:gd name="T1" fmla="*/ 3 h 483"/>
                    <a:gd name="T2" fmla="*/ 27 w 743"/>
                    <a:gd name="T3" fmla="*/ 3 h 483"/>
                    <a:gd name="T4" fmla="*/ 28 w 743"/>
                    <a:gd name="T5" fmla="*/ 8 h 483"/>
                    <a:gd name="T6" fmla="*/ 28 w 743"/>
                    <a:gd name="T7" fmla="*/ 13 h 483"/>
                    <a:gd name="T8" fmla="*/ 26 w 743"/>
                    <a:gd name="T9" fmla="*/ 15 h 483"/>
                    <a:gd name="T10" fmla="*/ 22 w 743"/>
                    <a:gd name="T11" fmla="*/ 15 h 483"/>
                    <a:gd name="T12" fmla="*/ 19 w 743"/>
                    <a:gd name="T13" fmla="*/ 19 h 483"/>
                    <a:gd name="T14" fmla="*/ 15 w 743"/>
                    <a:gd name="T15" fmla="*/ 15 h 483"/>
                    <a:gd name="T16" fmla="*/ 1 w 743"/>
                    <a:gd name="T17" fmla="*/ 7 h 483"/>
                    <a:gd name="T18" fmla="*/ 4 w 743"/>
                    <a:gd name="T19" fmla="*/ 3 h 483"/>
                    <a:gd name="T20" fmla="*/ 8 w 743"/>
                    <a:gd name="T21" fmla="*/ 3 h 483"/>
                    <a:gd name="T22" fmla="*/ 12 w 743"/>
                    <a:gd name="T23" fmla="*/ 4 h 483"/>
                    <a:gd name="T24" fmla="*/ 16 w 743"/>
                    <a:gd name="T25" fmla="*/ 3 h 4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3" h="483">
                      <a:moveTo>
                        <a:pt x="398" y="72"/>
                      </a:moveTo>
                      <a:cubicBezTo>
                        <a:pt x="487" y="72"/>
                        <a:pt x="618" y="0"/>
                        <a:pt x="689" y="70"/>
                      </a:cubicBezTo>
                      <a:cubicBezTo>
                        <a:pt x="729" y="111"/>
                        <a:pt x="720" y="163"/>
                        <a:pt x="714" y="214"/>
                      </a:cubicBezTo>
                      <a:cubicBezTo>
                        <a:pt x="709" y="270"/>
                        <a:pt x="722" y="300"/>
                        <a:pt x="732" y="353"/>
                      </a:cubicBezTo>
                      <a:cubicBezTo>
                        <a:pt x="743" y="418"/>
                        <a:pt x="716" y="447"/>
                        <a:pt x="659" y="397"/>
                      </a:cubicBezTo>
                      <a:cubicBezTo>
                        <a:pt x="615" y="359"/>
                        <a:pt x="616" y="315"/>
                        <a:pt x="575" y="391"/>
                      </a:cubicBezTo>
                      <a:cubicBezTo>
                        <a:pt x="549" y="441"/>
                        <a:pt x="559" y="476"/>
                        <a:pt x="487" y="479"/>
                      </a:cubicBezTo>
                      <a:cubicBezTo>
                        <a:pt x="412" y="483"/>
                        <a:pt x="424" y="442"/>
                        <a:pt x="387" y="391"/>
                      </a:cubicBezTo>
                      <a:cubicBezTo>
                        <a:pt x="307" y="278"/>
                        <a:pt x="0" y="394"/>
                        <a:pt x="32" y="183"/>
                      </a:cubicBezTo>
                      <a:cubicBezTo>
                        <a:pt x="36" y="152"/>
                        <a:pt x="62" y="94"/>
                        <a:pt x="90" y="77"/>
                      </a:cubicBezTo>
                      <a:cubicBezTo>
                        <a:pt x="135" y="50"/>
                        <a:pt x="159" y="83"/>
                        <a:pt x="201" y="89"/>
                      </a:cubicBezTo>
                      <a:cubicBezTo>
                        <a:pt x="229" y="94"/>
                        <a:pt x="280" y="99"/>
                        <a:pt x="310" y="94"/>
                      </a:cubicBezTo>
                      <a:cubicBezTo>
                        <a:pt x="342" y="89"/>
                        <a:pt x="372" y="60"/>
                        <a:pt x="398" y="7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63" name="Freeform 1154">
                  <a:extLst>
                    <a:ext uri="{FF2B5EF4-FFF2-40B4-BE49-F238E27FC236}">
                      <a16:creationId xmlns:a16="http://schemas.microsoft.com/office/drawing/2014/main" id="{DD5F73EF-257A-ADA1-A78C-2C32AC0C364C}"/>
                    </a:ext>
                  </a:extLst>
                </p:cNvPr>
                <p:cNvSpPr>
                  <a:spLocks/>
                </p:cNvSpPr>
                <p:nvPr/>
              </p:nvSpPr>
              <p:spPr bwMode="auto">
                <a:xfrm>
                  <a:off x="371" y="3095"/>
                  <a:ext cx="282" cy="251"/>
                </a:xfrm>
                <a:custGeom>
                  <a:avLst/>
                  <a:gdLst>
                    <a:gd name="T0" fmla="*/ 10 w 834"/>
                    <a:gd name="T1" fmla="*/ 27 h 741"/>
                    <a:gd name="T2" fmla="*/ 18 w 834"/>
                    <a:gd name="T3" fmla="*/ 22 h 741"/>
                    <a:gd name="T4" fmla="*/ 26 w 834"/>
                    <a:gd name="T5" fmla="*/ 26 h 741"/>
                    <a:gd name="T6" fmla="*/ 29 w 834"/>
                    <a:gd name="T7" fmla="*/ 18 h 741"/>
                    <a:gd name="T8" fmla="*/ 25 w 834"/>
                    <a:gd name="T9" fmla="*/ 15 h 741"/>
                    <a:gd name="T10" fmla="*/ 24 w 834"/>
                    <a:gd name="T11" fmla="*/ 9 h 741"/>
                    <a:gd name="T12" fmla="*/ 10 w 834"/>
                    <a:gd name="T13" fmla="*/ 5 h 741"/>
                    <a:gd name="T14" fmla="*/ 1 w 834"/>
                    <a:gd name="T15" fmla="*/ 1 h 741"/>
                    <a:gd name="T16" fmla="*/ 3 w 834"/>
                    <a:gd name="T17" fmla="*/ 12 h 741"/>
                    <a:gd name="T18" fmla="*/ 13 w 834"/>
                    <a:gd name="T19" fmla="*/ 15 h 741"/>
                    <a:gd name="T20" fmla="*/ 5 w 834"/>
                    <a:gd name="T21" fmla="*/ 24 h 741"/>
                    <a:gd name="T22" fmla="*/ 10 w 834"/>
                    <a:gd name="T23" fmla="*/ 27 h 7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4" h="741">
                      <a:moveTo>
                        <a:pt x="272" y="696"/>
                      </a:moveTo>
                      <a:cubicBezTo>
                        <a:pt x="330" y="667"/>
                        <a:pt x="385" y="584"/>
                        <a:pt x="457" y="574"/>
                      </a:cubicBezTo>
                      <a:cubicBezTo>
                        <a:pt x="557" y="559"/>
                        <a:pt x="590" y="617"/>
                        <a:pt x="664" y="662"/>
                      </a:cubicBezTo>
                      <a:cubicBezTo>
                        <a:pt x="790" y="741"/>
                        <a:pt x="834" y="548"/>
                        <a:pt x="751" y="462"/>
                      </a:cubicBezTo>
                      <a:cubicBezTo>
                        <a:pt x="721" y="431"/>
                        <a:pt x="661" y="422"/>
                        <a:pt x="640" y="389"/>
                      </a:cubicBezTo>
                      <a:cubicBezTo>
                        <a:pt x="614" y="350"/>
                        <a:pt x="642" y="289"/>
                        <a:pt x="618" y="247"/>
                      </a:cubicBezTo>
                      <a:cubicBezTo>
                        <a:pt x="594" y="203"/>
                        <a:pt x="383" y="186"/>
                        <a:pt x="272" y="140"/>
                      </a:cubicBezTo>
                      <a:cubicBezTo>
                        <a:pt x="127" y="80"/>
                        <a:pt x="75" y="0"/>
                        <a:pt x="32" y="22"/>
                      </a:cubicBezTo>
                      <a:cubicBezTo>
                        <a:pt x="0" y="39"/>
                        <a:pt x="41" y="278"/>
                        <a:pt x="70" y="304"/>
                      </a:cubicBezTo>
                      <a:cubicBezTo>
                        <a:pt x="205" y="427"/>
                        <a:pt x="272" y="288"/>
                        <a:pt x="323" y="389"/>
                      </a:cubicBezTo>
                      <a:cubicBezTo>
                        <a:pt x="347" y="437"/>
                        <a:pt x="226" y="528"/>
                        <a:pt x="133" y="629"/>
                      </a:cubicBezTo>
                      <a:cubicBezTo>
                        <a:pt x="76" y="691"/>
                        <a:pt x="209" y="723"/>
                        <a:pt x="272" y="69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64" name="Freeform 1155">
                  <a:extLst>
                    <a:ext uri="{FF2B5EF4-FFF2-40B4-BE49-F238E27FC236}">
                      <a16:creationId xmlns:a16="http://schemas.microsoft.com/office/drawing/2014/main" id="{8A00CCDF-3442-3A1E-E738-646C60B8CFB7}"/>
                    </a:ext>
                  </a:extLst>
                </p:cNvPr>
                <p:cNvSpPr>
                  <a:spLocks/>
                </p:cNvSpPr>
                <p:nvPr/>
              </p:nvSpPr>
              <p:spPr bwMode="auto">
                <a:xfrm>
                  <a:off x="409" y="3341"/>
                  <a:ext cx="211" cy="184"/>
                </a:xfrm>
                <a:custGeom>
                  <a:avLst/>
                  <a:gdLst>
                    <a:gd name="T0" fmla="*/ 9 w 623"/>
                    <a:gd name="T1" fmla="*/ 3 h 543"/>
                    <a:gd name="T2" fmla="*/ 1 w 623"/>
                    <a:gd name="T3" fmla="*/ 14 h 543"/>
                    <a:gd name="T4" fmla="*/ 4 w 623"/>
                    <a:gd name="T5" fmla="*/ 20 h 543"/>
                    <a:gd name="T6" fmla="*/ 9 w 623"/>
                    <a:gd name="T7" fmla="*/ 18 h 543"/>
                    <a:gd name="T8" fmla="*/ 21 w 623"/>
                    <a:gd name="T9" fmla="*/ 13 h 543"/>
                    <a:gd name="T10" fmla="*/ 19 w 623"/>
                    <a:gd name="T11" fmla="*/ 1 h 543"/>
                    <a:gd name="T12" fmla="*/ 9 w 623"/>
                    <a:gd name="T13" fmla="*/ 3 h 5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3" h="543">
                      <a:moveTo>
                        <a:pt x="243" y="74"/>
                      </a:moveTo>
                      <a:cubicBezTo>
                        <a:pt x="162" y="125"/>
                        <a:pt x="36" y="246"/>
                        <a:pt x="14" y="346"/>
                      </a:cubicBezTo>
                      <a:cubicBezTo>
                        <a:pt x="0" y="408"/>
                        <a:pt x="52" y="481"/>
                        <a:pt x="102" y="509"/>
                      </a:cubicBezTo>
                      <a:cubicBezTo>
                        <a:pt x="166" y="543"/>
                        <a:pt x="197" y="509"/>
                        <a:pt x="249" y="472"/>
                      </a:cubicBezTo>
                      <a:cubicBezTo>
                        <a:pt x="335" y="413"/>
                        <a:pt x="477" y="408"/>
                        <a:pt x="549" y="338"/>
                      </a:cubicBezTo>
                      <a:cubicBezTo>
                        <a:pt x="623" y="267"/>
                        <a:pt x="563" y="77"/>
                        <a:pt x="474" y="32"/>
                      </a:cubicBezTo>
                      <a:cubicBezTo>
                        <a:pt x="411" y="0"/>
                        <a:pt x="307" y="28"/>
                        <a:pt x="243" y="7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65" name="Freeform 1156">
                  <a:extLst>
                    <a:ext uri="{FF2B5EF4-FFF2-40B4-BE49-F238E27FC236}">
                      <a16:creationId xmlns:a16="http://schemas.microsoft.com/office/drawing/2014/main" id="{A883545B-E165-F862-1DFE-ECB807D72A89}"/>
                    </a:ext>
                  </a:extLst>
                </p:cNvPr>
                <p:cNvSpPr>
                  <a:spLocks/>
                </p:cNvSpPr>
                <p:nvPr/>
              </p:nvSpPr>
              <p:spPr bwMode="auto">
                <a:xfrm>
                  <a:off x="687" y="3026"/>
                  <a:ext cx="124" cy="108"/>
                </a:xfrm>
                <a:custGeom>
                  <a:avLst/>
                  <a:gdLst>
                    <a:gd name="T0" fmla="*/ 0 w 369"/>
                    <a:gd name="T1" fmla="*/ 0 h 318"/>
                    <a:gd name="T2" fmla="*/ 10 w 369"/>
                    <a:gd name="T3" fmla="*/ 3 h 318"/>
                    <a:gd name="T4" fmla="*/ 14 w 369"/>
                    <a:gd name="T5" fmla="*/ 13 h 318"/>
                    <a:gd name="T6" fmla="*/ 0 60000 65536"/>
                    <a:gd name="T7" fmla="*/ 0 60000 65536"/>
                    <a:gd name="T8" fmla="*/ 0 60000 65536"/>
                  </a:gdLst>
                  <a:ahLst/>
                  <a:cxnLst>
                    <a:cxn ang="T6">
                      <a:pos x="T0" y="T1"/>
                    </a:cxn>
                    <a:cxn ang="T7">
                      <a:pos x="T2" y="T3"/>
                    </a:cxn>
                    <a:cxn ang="T8">
                      <a:pos x="T4" y="T5"/>
                    </a:cxn>
                  </a:cxnLst>
                  <a:rect l="0" t="0" r="r" b="b"/>
                  <a:pathLst>
                    <a:path w="369" h="318">
                      <a:moveTo>
                        <a:pt x="0" y="0"/>
                      </a:moveTo>
                      <a:cubicBezTo>
                        <a:pt x="72" y="9"/>
                        <a:pt x="205" y="28"/>
                        <a:pt x="267" y="73"/>
                      </a:cubicBezTo>
                      <a:cubicBezTo>
                        <a:pt x="357" y="138"/>
                        <a:pt x="297" y="239"/>
                        <a:pt x="369" y="31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66" name="Freeform 1157">
                  <a:extLst>
                    <a:ext uri="{FF2B5EF4-FFF2-40B4-BE49-F238E27FC236}">
                      <a16:creationId xmlns:a16="http://schemas.microsoft.com/office/drawing/2014/main" id="{3ACF1DD5-3FDE-D851-4AAB-DE763E063127}"/>
                    </a:ext>
                  </a:extLst>
                </p:cNvPr>
                <p:cNvSpPr>
                  <a:spLocks/>
                </p:cNvSpPr>
                <p:nvPr/>
              </p:nvSpPr>
              <p:spPr bwMode="auto">
                <a:xfrm>
                  <a:off x="551" y="1841"/>
                  <a:ext cx="134" cy="183"/>
                </a:xfrm>
                <a:custGeom>
                  <a:avLst/>
                  <a:gdLst>
                    <a:gd name="T0" fmla="*/ 0 w 398"/>
                    <a:gd name="T1" fmla="*/ 14 h 543"/>
                    <a:gd name="T2" fmla="*/ 7 w 398"/>
                    <a:gd name="T3" fmla="*/ 18 h 543"/>
                    <a:gd name="T4" fmla="*/ 13 w 398"/>
                    <a:gd name="T5" fmla="*/ 16 h 543"/>
                    <a:gd name="T6" fmla="*/ 11 w 398"/>
                    <a:gd name="T7" fmla="*/ 7 h 543"/>
                    <a:gd name="T8" fmla="*/ 13 w 398"/>
                    <a:gd name="T9" fmla="*/ 4 h 543"/>
                    <a:gd name="T10" fmla="*/ 15 w 398"/>
                    <a:gd name="T11" fmla="*/ 0 h 5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 h="543">
                      <a:moveTo>
                        <a:pt x="0" y="379"/>
                      </a:moveTo>
                      <a:cubicBezTo>
                        <a:pt x="60" y="330"/>
                        <a:pt x="135" y="448"/>
                        <a:pt x="183" y="479"/>
                      </a:cubicBezTo>
                      <a:cubicBezTo>
                        <a:pt x="270" y="533"/>
                        <a:pt x="371" y="543"/>
                        <a:pt x="347" y="409"/>
                      </a:cubicBezTo>
                      <a:cubicBezTo>
                        <a:pt x="329" y="306"/>
                        <a:pt x="215" y="275"/>
                        <a:pt x="303" y="190"/>
                      </a:cubicBezTo>
                      <a:cubicBezTo>
                        <a:pt x="345" y="150"/>
                        <a:pt x="346" y="153"/>
                        <a:pt x="354" y="95"/>
                      </a:cubicBezTo>
                      <a:cubicBezTo>
                        <a:pt x="359" y="55"/>
                        <a:pt x="352" y="28"/>
                        <a:pt x="398"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67" name="Freeform 1158">
                  <a:extLst>
                    <a:ext uri="{FF2B5EF4-FFF2-40B4-BE49-F238E27FC236}">
                      <a16:creationId xmlns:a16="http://schemas.microsoft.com/office/drawing/2014/main" id="{B69A0145-98A1-A44C-F9C0-E0D720D5FD37}"/>
                    </a:ext>
                  </a:extLst>
                </p:cNvPr>
                <p:cNvSpPr>
                  <a:spLocks/>
                </p:cNvSpPr>
                <p:nvPr/>
              </p:nvSpPr>
              <p:spPr bwMode="auto">
                <a:xfrm>
                  <a:off x="600" y="1944"/>
                  <a:ext cx="51" cy="63"/>
                </a:xfrm>
                <a:custGeom>
                  <a:avLst/>
                  <a:gdLst>
                    <a:gd name="T0" fmla="*/ 6 w 152"/>
                    <a:gd name="T1" fmla="*/ 0 h 186"/>
                    <a:gd name="T2" fmla="*/ 5 w 152"/>
                    <a:gd name="T3" fmla="*/ 0 h 186"/>
                    <a:gd name="T4" fmla="*/ 2 w 152"/>
                    <a:gd name="T5" fmla="*/ 7 h 186"/>
                    <a:gd name="T6" fmla="*/ 0 60000 65536"/>
                    <a:gd name="T7" fmla="*/ 0 60000 65536"/>
                    <a:gd name="T8" fmla="*/ 0 60000 65536"/>
                  </a:gdLst>
                  <a:ahLst/>
                  <a:cxnLst>
                    <a:cxn ang="T6">
                      <a:pos x="T0" y="T1"/>
                    </a:cxn>
                    <a:cxn ang="T7">
                      <a:pos x="T2" y="T3"/>
                    </a:cxn>
                    <a:cxn ang="T8">
                      <a:pos x="T4" y="T5"/>
                    </a:cxn>
                  </a:cxnLst>
                  <a:rect l="0" t="0" r="r" b="b"/>
                  <a:pathLst>
                    <a:path w="152" h="186">
                      <a:moveTo>
                        <a:pt x="152" y="12"/>
                      </a:moveTo>
                      <a:cubicBezTo>
                        <a:pt x="147" y="7"/>
                        <a:pt x="149" y="2"/>
                        <a:pt x="141" y="0"/>
                      </a:cubicBezTo>
                      <a:cubicBezTo>
                        <a:pt x="77" y="23"/>
                        <a:pt x="0" y="131"/>
                        <a:pt x="64" y="18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68" name="Freeform 1159">
                  <a:extLst>
                    <a:ext uri="{FF2B5EF4-FFF2-40B4-BE49-F238E27FC236}">
                      <a16:creationId xmlns:a16="http://schemas.microsoft.com/office/drawing/2014/main" id="{6F617C48-AED0-7843-59C8-44597777E0F7}"/>
                    </a:ext>
                  </a:extLst>
                </p:cNvPr>
                <p:cNvSpPr>
                  <a:spLocks/>
                </p:cNvSpPr>
                <p:nvPr/>
              </p:nvSpPr>
              <p:spPr bwMode="auto">
                <a:xfrm>
                  <a:off x="566" y="1993"/>
                  <a:ext cx="187" cy="126"/>
                </a:xfrm>
                <a:custGeom>
                  <a:avLst/>
                  <a:gdLst>
                    <a:gd name="T0" fmla="*/ 21 w 553"/>
                    <a:gd name="T1" fmla="*/ 0 h 374"/>
                    <a:gd name="T2" fmla="*/ 18 w 553"/>
                    <a:gd name="T3" fmla="*/ 4 h 374"/>
                    <a:gd name="T4" fmla="*/ 18 w 553"/>
                    <a:gd name="T5" fmla="*/ 8 h 374"/>
                    <a:gd name="T6" fmla="*/ 21 w 553"/>
                    <a:gd name="T7" fmla="*/ 12 h 374"/>
                    <a:gd name="T8" fmla="*/ 19 w 553"/>
                    <a:gd name="T9" fmla="*/ 14 h 374"/>
                    <a:gd name="T10" fmla="*/ 10 w 553"/>
                    <a:gd name="T11" fmla="*/ 10 h 374"/>
                    <a:gd name="T12" fmla="*/ 0 w 553"/>
                    <a:gd name="T13" fmla="*/ 12 h 3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3" h="374">
                      <a:moveTo>
                        <a:pt x="550" y="0"/>
                      </a:moveTo>
                      <a:cubicBezTo>
                        <a:pt x="517" y="20"/>
                        <a:pt x="481" y="64"/>
                        <a:pt x="462" y="96"/>
                      </a:cubicBezTo>
                      <a:cubicBezTo>
                        <a:pt x="428" y="152"/>
                        <a:pt x="438" y="156"/>
                        <a:pt x="469" y="214"/>
                      </a:cubicBezTo>
                      <a:cubicBezTo>
                        <a:pt x="487" y="247"/>
                        <a:pt x="529" y="298"/>
                        <a:pt x="539" y="326"/>
                      </a:cubicBezTo>
                      <a:cubicBezTo>
                        <a:pt x="553" y="368"/>
                        <a:pt x="537" y="374"/>
                        <a:pt x="489" y="364"/>
                      </a:cubicBezTo>
                      <a:cubicBezTo>
                        <a:pt x="402" y="347"/>
                        <a:pt x="352" y="254"/>
                        <a:pt x="264" y="263"/>
                      </a:cubicBezTo>
                      <a:cubicBezTo>
                        <a:pt x="161" y="274"/>
                        <a:pt x="105" y="350"/>
                        <a:pt x="0" y="30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69" name="Freeform 1160">
                  <a:extLst>
                    <a:ext uri="{FF2B5EF4-FFF2-40B4-BE49-F238E27FC236}">
                      <a16:creationId xmlns:a16="http://schemas.microsoft.com/office/drawing/2014/main" id="{BC1C89DC-87BF-E399-458C-7289A71E4ED0}"/>
                    </a:ext>
                  </a:extLst>
                </p:cNvPr>
                <p:cNvSpPr>
                  <a:spLocks/>
                </p:cNvSpPr>
                <p:nvPr/>
              </p:nvSpPr>
              <p:spPr bwMode="auto">
                <a:xfrm>
                  <a:off x="725" y="1950"/>
                  <a:ext cx="88" cy="132"/>
                </a:xfrm>
                <a:custGeom>
                  <a:avLst/>
                  <a:gdLst>
                    <a:gd name="T0" fmla="*/ 8 w 261"/>
                    <a:gd name="T1" fmla="*/ 8 h 391"/>
                    <a:gd name="T2" fmla="*/ 5 w 261"/>
                    <a:gd name="T3" fmla="*/ 12 h 391"/>
                    <a:gd name="T4" fmla="*/ 9 w 261"/>
                    <a:gd name="T5" fmla="*/ 11 h 391"/>
                    <a:gd name="T6" fmla="*/ 3 w 261"/>
                    <a:gd name="T7" fmla="*/ 0 h 3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1" h="391">
                      <a:moveTo>
                        <a:pt x="218" y="209"/>
                      </a:moveTo>
                      <a:cubicBezTo>
                        <a:pt x="192" y="241"/>
                        <a:pt x="109" y="274"/>
                        <a:pt x="122" y="311"/>
                      </a:cubicBezTo>
                      <a:cubicBezTo>
                        <a:pt x="150" y="391"/>
                        <a:pt x="228" y="328"/>
                        <a:pt x="238" y="278"/>
                      </a:cubicBezTo>
                      <a:cubicBezTo>
                        <a:pt x="261" y="164"/>
                        <a:pt x="0" y="134"/>
                        <a:pt x="73"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70" name="Freeform 1161">
                  <a:extLst>
                    <a:ext uri="{FF2B5EF4-FFF2-40B4-BE49-F238E27FC236}">
                      <a16:creationId xmlns:a16="http://schemas.microsoft.com/office/drawing/2014/main" id="{92B99A6E-1D34-000C-FA5D-C8396DA8B16B}"/>
                    </a:ext>
                  </a:extLst>
                </p:cNvPr>
                <p:cNvSpPr>
                  <a:spLocks/>
                </p:cNvSpPr>
                <p:nvPr/>
              </p:nvSpPr>
              <p:spPr bwMode="auto">
                <a:xfrm>
                  <a:off x="707" y="2127"/>
                  <a:ext cx="74" cy="166"/>
                </a:xfrm>
                <a:custGeom>
                  <a:avLst/>
                  <a:gdLst>
                    <a:gd name="T0" fmla="*/ 4 w 220"/>
                    <a:gd name="T1" fmla="*/ 10 h 492"/>
                    <a:gd name="T2" fmla="*/ 1 w 220"/>
                    <a:gd name="T3" fmla="*/ 12 h 492"/>
                    <a:gd name="T4" fmla="*/ 1 w 220"/>
                    <a:gd name="T5" fmla="*/ 18 h 492"/>
                    <a:gd name="T6" fmla="*/ 4 w 220"/>
                    <a:gd name="T7" fmla="*/ 17 h 492"/>
                    <a:gd name="T8" fmla="*/ 3 w 220"/>
                    <a:gd name="T9" fmla="*/ 12 h 492"/>
                    <a:gd name="T10" fmla="*/ 6 w 220"/>
                    <a:gd name="T11" fmla="*/ 4 h 492"/>
                    <a:gd name="T12" fmla="*/ 8 w 220"/>
                    <a:gd name="T13" fmla="*/ 0 h 4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0" h="492">
                      <a:moveTo>
                        <a:pt x="104" y="260"/>
                      </a:moveTo>
                      <a:cubicBezTo>
                        <a:pt x="60" y="265"/>
                        <a:pt x="48" y="282"/>
                        <a:pt x="29" y="324"/>
                      </a:cubicBezTo>
                      <a:cubicBezTo>
                        <a:pt x="17" y="350"/>
                        <a:pt x="0" y="431"/>
                        <a:pt x="18" y="457"/>
                      </a:cubicBezTo>
                      <a:cubicBezTo>
                        <a:pt x="44" y="492"/>
                        <a:pt x="104" y="468"/>
                        <a:pt x="119" y="431"/>
                      </a:cubicBezTo>
                      <a:cubicBezTo>
                        <a:pt x="136" y="390"/>
                        <a:pt x="94" y="349"/>
                        <a:pt x="92" y="311"/>
                      </a:cubicBezTo>
                      <a:cubicBezTo>
                        <a:pt x="90" y="255"/>
                        <a:pt x="165" y="185"/>
                        <a:pt x="170" y="109"/>
                      </a:cubicBezTo>
                      <a:cubicBezTo>
                        <a:pt x="174" y="49"/>
                        <a:pt x="156" y="32"/>
                        <a:pt x="22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71" name="Freeform 1162">
                  <a:extLst>
                    <a:ext uri="{FF2B5EF4-FFF2-40B4-BE49-F238E27FC236}">
                      <a16:creationId xmlns:a16="http://schemas.microsoft.com/office/drawing/2014/main" id="{BFB03AB9-2FC0-4915-EDCD-556A2AA5223E}"/>
                    </a:ext>
                  </a:extLst>
                </p:cNvPr>
                <p:cNvSpPr>
                  <a:spLocks/>
                </p:cNvSpPr>
                <p:nvPr/>
              </p:nvSpPr>
              <p:spPr bwMode="auto">
                <a:xfrm>
                  <a:off x="804" y="2259"/>
                  <a:ext cx="68" cy="97"/>
                </a:xfrm>
                <a:custGeom>
                  <a:avLst/>
                  <a:gdLst>
                    <a:gd name="T0" fmla="*/ 8 w 203"/>
                    <a:gd name="T1" fmla="*/ 0 h 287"/>
                    <a:gd name="T2" fmla="*/ 0 w 203"/>
                    <a:gd name="T3" fmla="*/ 4 h 287"/>
                    <a:gd name="T4" fmla="*/ 2 w 203"/>
                    <a:gd name="T5" fmla="*/ 11 h 287"/>
                    <a:gd name="T6" fmla="*/ 0 60000 65536"/>
                    <a:gd name="T7" fmla="*/ 0 60000 65536"/>
                    <a:gd name="T8" fmla="*/ 0 60000 65536"/>
                  </a:gdLst>
                  <a:ahLst/>
                  <a:cxnLst>
                    <a:cxn ang="T6">
                      <a:pos x="T0" y="T1"/>
                    </a:cxn>
                    <a:cxn ang="T7">
                      <a:pos x="T2" y="T3"/>
                    </a:cxn>
                    <a:cxn ang="T8">
                      <a:pos x="T4" y="T5"/>
                    </a:cxn>
                  </a:cxnLst>
                  <a:rect l="0" t="0" r="r" b="b"/>
                  <a:pathLst>
                    <a:path w="203" h="287">
                      <a:moveTo>
                        <a:pt x="203" y="0"/>
                      </a:moveTo>
                      <a:cubicBezTo>
                        <a:pt x="145" y="31"/>
                        <a:pt x="33" y="14"/>
                        <a:pt x="9" y="98"/>
                      </a:cubicBezTo>
                      <a:cubicBezTo>
                        <a:pt x="0" y="130"/>
                        <a:pt x="33" y="267"/>
                        <a:pt x="54" y="28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72" name="Freeform 1163">
                  <a:extLst>
                    <a:ext uri="{FF2B5EF4-FFF2-40B4-BE49-F238E27FC236}">
                      <a16:creationId xmlns:a16="http://schemas.microsoft.com/office/drawing/2014/main" id="{29A579EB-10CE-181F-721B-C9CA29244BF4}"/>
                    </a:ext>
                  </a:extLst>
                </p:cNvPr>
                <p:cNvSpPr>
                  <a:spLocks/>
                </p:cNvSpPr>
                <p:nvPr/>
              </p:nvSpPr>
              <p:spPr bwMode="auto">
                <a:xfrm>
                  <a:off x="1023" y="2228"/>
                  <a:ext cx="118" cy="53"/>
                </a:xfrm>
                <a:custGeom>
                  <a:avLst/>
                  <a:gdLst>
                    <a:gd name="T0" fmla="*/ 6 w 349"/>
                    <a:gd name="T1" fmla="*/ 0 h 155"/>
                    <a:gd name="T2" fmla="*/ 2 w 349"/>
                    <a:gd name="T3" fmla="*/ 5 h 155"/>
                    <a:gd name="T4" fmla="*/ 8 w 349"/>
                    <a:gd name="T5" fmla="*/ 5 h 155"/>
                    <a:gd name="T6" fmla="*/ 13 w 349"/>
                    <a:gd name="T7" fmla="*/ 3 h 155"/>
                    <a:gd name="T8" fmla="*/ 6 w 349"/>
                    <a:gd name="T9" fmla="*/ 0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9" h="155">
                      <a:moveTo>
                        <a:pt x="168" y="5"/>
                      </a:moveTo>
                      <a:cubicBezTo>
                        <a:pt x="110" y="1"/>
                        <a:pt x="0" y="66"/>
                        <a:pt x="44" y="121"/>
                      </a:cubicBezTo>
                      <a:cubicBezTo>
                        <a:pt x="70" y="155"/>
                        <a:pt x="175" y="127"/>
                        <a:pt x="214" y="127"/>
                      </a:cubicBezTo>
                      <a:cubicBezTo>
                        <a:pt x="265" y="126"/>
                        <a:pt x="349" y="142"/>
                        <a:pt x="319" y="66"/>
                      </a:cubicBezTo>
                      <a:cubicBezTo>
                        <a:pt x="300" y="19"/>
                        <a:pt x="210" y="0"/>
                        <a:pt x="168" y="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73" name="Freeform 1164">
                  <a:extLst>
                    <a:ext uri="{FF2B5EF4-FFF2-40B4-BE49-F238E27FC236}">
                      <a16:creationId xmlns:a16="http://schemas.microsoft.com/office/drawing/2014/main" id="{2394735B-F2CB-FDB5-C01A-E3C9C996B234}"/>
                    </a:ext>
                  </a:extLst>
                </p:cNvPr>
                <p:cNvSpPr>
                  <a:spLocks/>
                </p:cNvSpPr>
                <p:nvPr/>
              </p:nvSpPr>
              <p:spPr bwMode="auto">
                <a:xfrm>
                  <a:off x="1171" y="2266"/>
                  <a:ext cx="100" cy="98"/>
                </a:xfrm>
                <a:custGeom>
                  <a:avLst/>
                  <a:gdLst>
                    <a:gd name="T0" fmla="*/ 5 w 296"/>
                    <a:gd name="T1" fmla="*/ 0 h 290"/>
                    <a:gd name="T2" fmla="*/ 3 w 296"/>
                    <a:gd name="T3" fmla="*/ 7 h 290"/>
                    <a:gd name="T4" fmla="*/ 7 w 296"/>
                    <a:gd name="T5" fmla="*/ 7 h 290"/>
                    <a:gd name="T6" fmla="*/ 11 w 296"/>
                    <a:gd name="T7" fmla="*/ 11 h 290"/>
                    <a:gd name="T8" fmla="*/ 6 w 296"/>
                    <a:gd name="T9" fmla="*/ 0 h 2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90">
                      <a:moveTo>
                        <a:pt x="140" y="12"/>
                      </a:moveTo>
                      <a:cubicBezTo>
                        <a:pt x="80" y="18"/>
                        <a:pt x="0" y="122"/>
                        <a:pt x="80" y="175"/>
                      </a:cubicBezTo>
                      <a:cubicBezTo>
                        <a:pt x="114" y="198"/>
                        <a:pt x="147" y="181"/>
                        <a:pt x="184" y="190"/>
                      </a:cubicBezTo>
                      <a:cubicBezTo>
                        <a:pt x="219" y="199"/>
                        <a:pt x="263" y="280"/>
                        <a:pt x="296" y="290"/>
                      </a:cubicBezTo>
                      <a:cubicBezTo>
                        <a:pt x="271" y="228"/>
                        <a:pt x="229" y="0"/>
                        <a:pt x="153" y="1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74" name="Freeform 1165">
                  <a:extLst>
                    <a:ext uri="{FF2B5EF4-FFF2-40B4-BE49-F238E27FC236}">
                      <a16:creationId xmlns:a16="http://schemas.microsoft.com/office/drawing/2014/main" id="{4071F544-64C4-6D85-5349-80C4BCCD7CDA}"/>
                    </a:ext>
                  </a:extLst>
                </p:cNvPr>
                <p:cNvSpPr>
                  <a:spLocks/>
                </p:cNvSpPr>
                <p:nvPr/>
              </p:nvSpPr>
              <p:spPr bwMode="auto">
                <a:xfrm>
                  <a:off x="1520" y="1975"/>
                  <a:ext cx="84" cy="289"/>
                </a:xfrm>
                <a:custGeom>
                  <a:avLst/>
                  <a:gdLst>
                    <a:gd name="T0" fmla="*/ 1 w 248"/>
                    <a:gd name="T1" fmla="*/ 0 h 853"/>
                    <a:gd name="T2" fmla="*/ 2 w 248"/>
                    <a:gd name="T3" fmla="*/ 10 h 853"/>
                    <a:gd name="T4" fmla="*/ 0 w 248"/>
                    <a:gd name="T5" fmla="*/ 19 h 853"/>
                    <a:gd name="T6" fmla="*/ 5 w 248"/>
                    <a:gd name="T7" fmla="*/ 24 h 853"/>
                    <a:gd name="T8" fmla="*/ 9 w 248"/>
                    <a:gd name="T9" fmla="*/ 33 h 8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853">
                      <a:moveTo>
                        <a:pt x="27" y="0"/>
                      </a:moveTo>
                      <a:cubicBezTo>
                        <a:pt x="31" y="75"/>
                        <a:pt x="67" y="178"/>
                        <a:pt x="58" y="259"/>
                      </a:cubicBezTo>
                      <a:cubicBezTo>
                        <a:pt x="49" y="330"/>
                        <a:pt x="0" y="405"/>
                        <a:pt x="13" y="474"/>
                      </a:cubicBezTo>
                      <a:cubicBezTo>
                        <a:pt x="26" y="537"/>
                        <a:pt x="77" y="570"/>
                        <a:pt x="117" y="617"/>
                      </a:cubicBezTo>
                      <a:cubicBezTo>
                        <a:pt x="170" y="679"/>
                        <a:pt x="229" y="774"/>
                        <a:pt x="248" y="85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75" name="Freeform 1166">
                  <a:extLst>
                    <a:ext uri="{FF2B5EF4-FFF2-40B4-BE49-F238E27FC236}">
                      <a16:creationId xmlns:a16="http://schemas.microsoft.com/office/drawing/2014/main" id="{B43DA072-5589-73A3-9FAC-EE2606BA3036}"/>
                    </a:ext>
                  </a:extLst>
                </p:cNvPr>
                <p:cNvSpPr>
                  <a:spLocks/>
                </p:cNvSpPr>
                <p:nvPr/>
              </p:nvSpPr>
              <p:spPr bwMode="auto">
                <a:xfrm>
                  <a:off x="1535" y="2281"/>
                  <a:ext cx="86" cy="69"/>
                </a:xfrm>
                <a:custGeom>
                  <a:avLst/>
                  <a:gdLst>
                    <a:gd name="T0" fmla="*/ 5 w 254"/>
                    <a:gd name="T1" fmla="*/ 0 h 205"/>
                    <a:gd name="T2" fmla="*/ 1 w 254"/>
                    <a:gd name="T3" fmla="*/ 6 h 205"/>
                    <a:gd name="T4" fmla="*/ 9 w 254"/>
                    <a:gd name="T5" fmla="*/ 5 h 205"/>
                    <a:gd name="T6" fmla="*/ 5 w 254"/>
                    <a:gd name="T7" fmla="*/ 0 h 2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4" h="205">
                      <a:moveTo>
                        <a:pt x="128" y="0"/>
                      </a:moveTo>
                      <a:cubicBezTo>
                        <a:pt x="116" y="45"/>
                        <a:pt x="0" y="120"/>
                        <a:pt x="32" y="164"/>
                      </a:cubicBezTo>
                      <a:cubicBezTo>
                        <a:pt x="62" y="205"/>
                        <a:pt x="202" y="143"/>
                        <a:pt x="249" y="144"/>
                      </a:cubicBezTo>
                      <a:cubicBezTo>
                        <a:pt x="254" y="77"/>
                        <a:pt x="183" y="25"/>
                        <a:pt x="128"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76" name="Freeform 1167">
                  <a:extLst>
                    <a:ext uri="{FF2B5EF4-FFF2-40B4-BE49-F238E27FC236}">
                      <a16:creationId xmlns:a16="http://schemas.microsoft.com/office/drawing/2014/main" id="{A275DC1C-8F06-42CA-012B-FF8BF1EA5C94}"/>
                    </a:ext>
                  </a:extLst>
                </p:cNvPr>
                <p:cNvSpPr>
                  <a:spLocks/>
                </p:cNvSpPr>
                <p:nvPr/>
              </p:nvSpPr>
              <p:spPr bwMode="auto">
                <a:xfrm>
                  <a:off x="1476" y="2581"/>
                  <a:ext cx="36" cy="35"/>
                </a:xfrm>
                <a:custGeom>
                  <a:avLst/>
                  <a:gdLst>
                    <a:gd name="T0" fmla="*/ 0 w 106"/>
                    <a:gd name="T1" fmla="*/ 1 h 104"/>
                    <a:gd name="T2" fmla="*/ 3 w 106"/>
                    <a:gd name="T3" fmla="*/ 2 h 104"/>
                    <a:gd name="T4" fmla="*/ 0 w 106"/>
                    <a:gd name="T5" fmla="*/ 1 h 104"/>
                    <a:gd name="T6" fmla="*/ 0 60000 65536"/>
                    <a:gd name="T7" fmla="*/ 0 60000 65536"/>
                    <a:gd name="T8" fmla="*/ 0 60000 65536"/>
                  </a:gdLst>
                  <a:ahLst/>
                  <a:cxnLst>
                    <a:cxn ang="T6">
                      <a:pos x="T0" y="T1"/>
                    </a:cxn>
                    <a:cxn ang="T7">
                      <a:pos x="T2" y="T3"/>
                    </a:cxn>
                    <a:cxn ang="T8">
                      <a:pos x="T4" y="T5"/>
                    </a:cxn>
                  </a:cxnLst>
                  <a:rect l="0" t="0" r="r" b="b"/>
                  <a:pathLst>
                    <a:path w="106" h="104">
                      <a:moveTo>
                        <a:pt x="0" y="24"/>
                      </a:moveTo>
                      <a:cubicBezTo>
                        <a:pt x="13" y="43"/>
                        <a:pt x="66" y="104"/>
                        <a:pt x="88" y="61"/>
                      </a:cubicBezTo>
                      <a:cubicBezTo>
                        <a:pt x="106" y="23"/>
                        <a:pt x="32" y="0"/>
                        <a:pt x="13" y="2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77" name="Freeform 1168">
                  <a:extLst>
                    <a:ext uri="{FF2B5EF4-FFF2-40B4-BE49-F238E27FC236}">
                      <a16:creationId xmlns:a16="http://schemas.microsoft.com/office/drawing/2014/main" id="{F61E0D11-2B8B-50AA-F3EB-70DE14F0C509}"/>
                    </a:ext>
                  </a:extLst>
                </p:cNvPr>
                <p:cNvSpPr>
                  <a:spLocks/>
                </p:cNvSpPr>
                <p:nvPr/>
              </p:nvSpPr>
              <p:spPr bwMode="auto">
                <a:xfrm>
                  <a:off x="1681" y="2649"/>
                  <a:ext cx="49" cy="47"/>
                </a:xfrm>
                <a:custGeom>
                  <a:avLst/>
                  <a:gdLst>
                    <a:gd name="T0" fmla="*/ 0 w 144"/>
                    <a:gd name="T1" fmla="*/ 1 h 139"/>
                    <a:gd name="T2" fmla="*/ 3 w 144"/>
                    <a:gd name="T3" fmla="*/ 4 h 139"/>
                    <a:gd name="T4" fmla="*/ 3 w 144"/>
                    <a:gd name="T5" fmla="*/ 0 h 139"/>
                    <a:gd name="T6" fmla="*/ 0 60000 65536"/>
                    <a:gd name="T7" fmla="*/ 0 60000 65536"/>
                    <a:gd name="T8" fmla="*/ 0 60000 65536"/>
                  </a:gdLst>
                  <a:ahLst/>
                  <a:cxnLst>
                    <a:cxn ang="T6">
                      <a:pos x="T0" y="T1"/>
                    </a:cxn>
                    <a:cxn ang="T7">
                      <a:pos x="T2" y="T3"/>
                    </a:cxn>
                    <a:cxn ang="T8">
                      <a:pos x="T4" y="T5"/>
                    </a:cxn>
                  </a:cxnLst>
                  <a:rect l="0" t="0" r="r" b="b"/>
                  <a:pathLst>
                    <a:path w="144" h="139">
                      <a:moveTo>
                        <a:pt x="0" y="25"/>
                      </a:moveTo>
                      <a:cubicBezTo>
                        <a:pt x="0" y="88"/>
                        <a:pt x="4" y="139"/>
                        <a:pt x="76" y="106"/>
                      </a:cubicBezTo>
                      <a:cubicBezTo>
                        <a:pt x="144" y="74"/>
                        <a:pt x="130" y="22"/>
                        <a:pt x="88"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78" name="Freeform 1169">
                  <a:extLst>
                    <a:ext uri="{FF2B5EF4-FFF2-40B4-BE49-F238E27FC236}">
                      <a16:creationId xmlns:a16="http://schemas.microsoft.com/office/drawing/2014/main" id="{D201DF4E-73F2-8E49-AE9C-6041F234CF84}"/>
                    </a:ext>
                  </a:extLst>
                </p:cNvPr>
                <p:cNvSpPr>
                  <a:spLocks/>
                </p:cNvSpPr>
                <p:nvPr/>
              </p:nvSpPr>
              <p:spPr bwMode="auto">
                <a:xfrm>
                  <a:off x="1777" y="2760"/>
                  <a:ext cx="85" cy="53"/>
                </a:xfrm>
                <a:custGeom>
                  <a:avLst/>
                  <a:gdLst>
                    <a:gd name="T0" fmla="*/ 5 w 250"/>
                    <a:gd name="T1" fmla="*/ 0 h 159"/>
                    <a:gd name="T2" fmla="*/ 4 w 250"/>
                    <a:gd name="T3" fmla="*/ 6 h 159"/>
                    <a:gd name="T4" fmla="*/ 9 w 250"/>
                    <a:gd name="T5" fmla="*/ 3 h 159"/>
                    <a:gd name="T6" fmla="*/ 9 w 250"/>
                    <a:gd name="T7" fmla="*/ 0 h 1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0" h="159">
                      <a:moveTo>
                        <a:pt x="139" y="0"/>
                      </a:moveTo>
                      <a:cubicBezTo>
                        <a:pt x="81" y="37"/>
                        <a:pt x="0" y="155"/>
                        <a:pt x="114" y="158"/>
                      </a:cubicBezTo>
                      <a:cubicBezTo>
                        <a:pt x="156" y="159"/>
                        <a:pt x="206" y="133"/>
                        <a:pt x="226" y="94"/>
                      </a:cubicBezTo>
                      <a:cubicBezTo>
                        <a:pt x="250" y="46"/>
                        <a:pt x="219" y="50"/>
                        <a:pt x="221"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79" name="Freeform 1170">
                  <a:extLst>
                    <a:ext uri="{FF2B5EF4-FFF2-40B4-BE49-F238E27FC236}">
                      <a16:creationId xmlns:a16="http://schemas.microsoft.com/office/drawing/2014/main" id="{A49E407A-59A1-6DB0-64E5-2433A9C38E33}"/>
                    </a:ext>
                  </a:extLst>
                </p:cNvPr>
                <p:cNvSpPr>
                  <a:spLocks/>
                </p:cNvSpPr>
                <p:nvPr/>
              </p:nvSpPr>
              <p:spPr bwMode="auto">
                <a:xfrm>
                  <a:off x="1837" y="2755"/>
                  <a:ext cx="170" cy="148"/>
                </a:xfrm>
                <a:custGeom>
                  <a:avLst/>
                  <a:gdLst>
                    <a:gd name="T0" fmla="*/ 0 w 501"/>
                    <a:gd name="T1" fmla="*/ 0 h 436"/>
                    <a:gd name="T2" fmla="*/ 7 w 501"/>
                    <a:gd name="T3" fmla="*/ 1 h 436"/>
                    <a:gd name="T4" fmla="*/ 11 w 501"/>
                    <a:gd name="T5" fmla="*/ 5 h 436"/>
                    <a:gd name="T6" fmla="*/ 18 w 501"/>
                    <a:gd name="T7" fmla="*/ 7 h 436"/>
                    <a:gd name="T8" fmla="*/ 17 w 501"/>
                    <a:gd name="T9" fmla="*/ 13 h 436"/>
                    <a:gd name="T10" fmla="*/ 8 w 501"/>
                    <a:gd name="T11" fmla="*/ 17 h 4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1" h="436">
                      <a:moveTo>
                        <a:pt x="0" y="13"/>
                      </a:moveTo>
                      <a:cubicBezTo>
                        <a:pt x="68" y="14"/>
                        <a:pt x="125" y="0"/>
                        <a:pt x="190" y="25"/>
                      </a:cubicBezTo>
                      <a:cubicBezTo>
                        <a:pt x="257" y="50"/>
                        <a:pt x="238" y="90"/>
                        <a:pt x="289" y="135"/>
                      </a:cubicBezTo>
                      <a:cubicBezTo>
                        <a:pt x="337" y="178"/>
                        <a:pt x="413" y="134"/>
                        <a:pt x="460" y="179"/>
                      </a:cubicBezTo>
                      <a:cubicBezTo>
                        <a:pt x="501" y="220"/>
                        <a:pt x="485" y="327"/>
                        <a:pt x="423" y="335"/>
                      </a:cubicBezTo>
                      <a:cubicBezTo>
                        <a:pt x="386" y="343"/>
                        <a:pt x="236" y="403"/>
                        <a:pt x="222" y="43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80" name="Freeform 1171">
                  <a:extLst>
                    <a:ext uri="{FF2B5EF4-FFF2-40B4-BE49-F238E27FC236}">
                      <a16:creationId xmlns:a16="http://schemas.microsoft.com/office/drawing/2014/main" id="{0FC0225E-8F76-F093-0040-69D81F382B2D}"/>
                    </a:ext>
                  </a:extLst>
                </p:cNvPr>
                <p:cNvSpPr>
                  <a:spLocks/>
                </p:cNvSpPr>
                <p:nvPr/>
              </p:nvSpPr>
              <p:spPr bwMode="auto">
                <a:xfrm>
                  <a:off x="914" y="2978"/>
                  <a:ext cx="184" cy="58"/>
                </a:xfrm>
                <a:custGeom>
                  <a:avLst/>
                  <a:gdLst>
                    <a:gd name="T0" fmla="*/ 0 w 543"/>
                    <a:gd name="T1" fmla="*/ 0 h 173"/>
                    <a:gd name="T2" fmla="*/ 3 w 543"/>
                    <a:gd name="T3" fmla="*/ 5 h 173"/>
                    <a:gd name="T4" fmla="*/ 9 w 543"/>
                    <a:gd name="T5" fmla="*/ 5 h 173"/>
                    <a:gd name="T6" fmla="*/ 21 w 543"/>
                    <a:gd name="T7" fmla="*/ 6 h 1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3" h="173">
                      <a:moveTo>
                        <a:pt x="0" y="0"/>
                      </a:moveTo>
                      <a:cubicBezTo>
                        <a:pt x="22" y="42"/>
                        <a:pt x="30" y="112"/>
                        <a:pt x="77" y="137"/>
                      </a:cubicBezTo>
                      <a:cubicBezTo>
                        <a:pt x="124" y="162"/>
                        <a:pt x="193" y="134"/>
                        <a:pt x="240" y="126"/>
                      </a:cubicBezTo>
                      <a:cubicBezTo>
                        <a:pt x="317" y="113"/>
                        <a:pt x="493" y="96"/>
                        <a:pt x="543" y="17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81" name="Freeform 1172">
                  <a:extLst>
                    <a:ext uri="{FF2B5EF4-FFF2-40B4-BE49-F238E27FC236}">
                      <a16:creationId xmlns:a16="http://schemas.microsoft.com/office/drawing/2014/main" id="{36A1449F-050F-7FF9-C893-12B33C784EAC}"/>
                    </a:ext>
                  </a:extLst>
                </p:cNvPr>
                <p:cNvSpPr>
                  <a:spLocks/>
                </p:cNvSpPr>
                <p:nvPr/>
              </p:nvSpPr>
              <p:spPr bwMode="auto">
                <a:xfrm>
                  <a:off x="942" y="2950"/>
                  <a:ext cx="117" cy="53"/>
                </a:xfrm>
                <a:custGeom>
                  <a:avLst/>
                  <a:gdLst>
                    <a:gd name="T0" fmla="*/ 13 w 348"/>
                    <a:gd name="T1" fmla="*/ 5 h 156"/>
                    <a:gd name="T2" fmla="*/ 0 w 348"/>
                    <a:gd name="T3" fmla="*/ 0 h 156"/>
                    <a:gd name="T4" fmla="*/ 0 60000 65536"/>
                    <a:gd name="T5" fmla="*/ 0 60000 65536"/>
                  </a:gdLst>
                  <a:ahLst/>
                  <a:cxnLst>
                    <a:cxn ang="T4">
                      <a:pos x="T0" y="T1"/>
                    </a:cxn>
                    <a:cxn ang="T5">
                      <a:pos x="T2" y="T3"/>
                    </a:cxn>
                  </a:cxnLst>
                  <a:rect l="0" t="0" r="r" b="b"/>
                  <a:pathLst>
                    <a:path w="348" h="156">
                      <a:moveTo>
                        <a:pt x="348" y="120"/>
                      </a:moveTo>
                      <a:cubicBezTo>
                        <a:pt x="214" y="111"/>
                        <a:pt x="45" y="156"/>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82" name="Freeform 1173">
                  <a:extLst>
                    <a:ext uri="{FF2B5EF4-FFF2-40B4-BE49-F238E27FC236}">
                      <a16:creationId xmlns:a16="http://schemas.microsoft.com/office/drawing/2014/main" id="{AD592366-BCE4-3B07-674C-A0C6B239892D}"/>
                    </a:ext>
                  </a:extLst>
                </p:cNvPr>
                <p:cNvSpPr>
                  <a:spLocks/>
                </p:cNvSpPr>
                <p:nvPr/>
              </p:nvSpPr>
              <p:spPr bwMode="auto">
                <a:xfrm>
                  <a:off x="932" y="2883"/>
                  <a:ext cx="75" cy="47"/>
                </a:xfrm>
                <a:custGeom>
                  <a:avLst/>
                  <a:gdLst>
                    <a:gd name="T0" fmla="*/ 0 w 221"/>
                    <a:gd name="T1" fmla="*/ 5 h 138"/>
                    <a:gd name="T2" fmla="*/ 8 w 221"/>
                    <a:gd name="T3" fmla="*/ 2 h 138"/>
                    <a:gd name="T4" fmla="*/ 0 60000 65536"/>
                    <a:gd name="T5" fmla="*/ 0 60000 65536"/>
                  </a:gdLst>
                  <a:ahLst/>
                  <a:cxnLst>
                    <a:cxn ang="T4">
                      <a:pos x="T0" y="T1"/>
                    </a:cxn>
                    <a:cxn ang="T5">
                      <a:pos x="T2" y="T3"/>
                    </a:cxn>
                  </a:cxnLst>
                  <a:rect l="0" t="0" r="r" b="b"/>
                  <a:pathLst>
                    <a:path w="221" h="138">
                      <a:moveTo>
                        <a:pt x="0" y="138"/>
                      </a:moveTo>
                      <a:cubicBezTo>
                        <a:pt x="4" y="46"/>
                        <a:pt x="167" y="0"/>
                        <a:pt x="221" y="5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83" name="Freeform 1174">
                  <a:extLst>
                    <a:ext uri="{FF2B5EF4-FFF2-40B4-BE49-F238E27FC236}">
                      <a16:creationId xmlns:a16="http://schemas.microsoft.com/office/drawing/2014/main" id="{0E68B81B-566D-770C-A327-F7040A7A0E1C}"/>
                    </a:ext>
                  </a:extLst>
                </p:cNvPr>
                <p:cNvSpPr>
                  <a:spLocks/>
                </p:cNvSpPr>
                <p:nvPr/>
              </p:nvSpPr>
              <p:spPr bwMode="auto">
                <a:xfrm>
                  <a:off x="952" y="3027"/>
                  <a:ext cx="15" cy="66"/>
                </a:xfrm>
                <a:custGeom>
                  <a:avLst/>
                  <a:gdLst>
                    <a:gd name="T0" fmla="*/ 0 w 42"/>
                    <a:gd name="T1" fmla="*/ 0 h 196"/>
                    <a:gd name="T2" fmla="*/ 0 w 42"/>
                    <a:gd name="T3" fmla="*/ 7 h 196"/>
                    <a:gd name="T4" fmla="*/ 0 60000 65536"/>
                    <a:gd name="T5" fmla="*/ 0 60000 65536"/>
                  </a:gdLst>
                  <a:ahLst/>
                  <a:cxnLst>
                    <a:cxn ang="T4">
                      <a:pos x="T0" y="T1"/>
                    </a:cxn>
                    <a:cxn ang="T5">
                      <a:pos x="T2" y="T3"/>
                    </a:cxn>
                  </a:cxnLst>
                  <a:rect l="0" t="0" r="r" b="b"/>
                  <a:pathLst>
                    <a:path w="42" h="196">
                      <a:moveTo>
                        <a:pt x="0" y="0"/>
                      </a:moveTo>
                      <a:cubicBezTo>
                        <a:pt x="42" y="53"/>
                        <a:pt x="24" y="137"/>
                        <a:pt x="6" y="19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84" name="Freeform 1175">
                  <a:extLst>
                    <a:ext uri="{FF2B5EF4-FFF2-40B4-BE49-F238E27FC236}">
                      <a16:creationId xmlns:a16="http://schemas.microsoft.com/office/drawing/2014/main" id="{E9AF4952-3C69-72F8-DF2C-4F98BA6C735C}"/>
                    </a:ext>
                  </a:extLst>
                </p:cNvPr>
                <p:cNvSpPr>
                  <a:spLocks/>
                </p:cNvSpPr>
                <p:nvPr/>
              </p:nvSpPr>
              <p:spPr bwMode="auto">
                <a:xfrm>
                  <a:off x="887" y="3014"/>
                  <a:ext cx="38" cy="81"/>
                </a:xfrm>
                <a:custGeom>
                  <a:avLst/>
                  <a:gdLst>
                    <a:gd name="T0" fmla="*/ 4 w 111"/>
                    <a:gd name="T1" fmla="*/ 0 h 240"/>
                    <a:gd name="T2" fmla="*/ 0 w 111"/>
                    <a:gd name="T3" fmla="*/ 9 h 240"/>
                    <a:gd name="T4" fmla="*/ 0 60000 65536"/>
                    <a:gd name="T5" fmla="*/ 0 60000 65536"/>
                  </a:gdLst>
                  <a:ahLst/>
                  <a:cxnLst>
                    <a:cxn ang="T4">
                      <a:pos x="T0" y="T1"/>
                    </a:cxn>
                    <a:cxn ang="T5">
                      <a:pos x="T2" y="T3"/>
                    </a:cxn>
                  </a:cxnLst>
                  <a:rect l="0" t="0" r="r" b="b"/>
                  <a:pathLst>
                    <a:path w="111" h="240">
                      <a:moveTo>
                        <a:pt x="111" y="0"/>
                      </a:moveTo>
                      <a:cubicBezTo>
                        <a:pt x="48" y="66"/>
                        <a:pt x="0" y="144"/>
                        <a:pt x="10" y="24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85" name="Freeform 1176">
                  <a:extLst>
                    <a:ext uri="{FF2B5EF4-FFF2-40B4-BE49-F238E27FC236}">
                      <a16:creationId xmlns:a16="http://schemas.microsoft.com/office/drawing/2014/main" id="{8583AC44-E975-9850-0909-9D2135C9F4EB}"/>
                    </a:ext>
                  </a:extLst>
                </p:cNvPr>
                <p:cNvSpPr>
                  <a:spLocks/>
                </p:cNvSpPr>
                <p:nvPr/>
              </p:nvSpPr>
              <p:spPr bwMode="auto">
                <a:xfrm>
                  <a:off x="386" y="2215"/>
                  <a:ext cx="187" cy="169"/>
                </a:xfrm>
                <a:custGeom>
                  <a:avLst/>
                  <a:gdLst>
                    <a:gd name="T0" fmla="*/ 0 w 552"/>
                    <a:gd name="T1" fmla="*/ 19 h 500"/>
                    <a:gd name="T2" fmla="*/ 12 w 552"/>
                    <a:gd name="T3" fmla="*/ 17 h 500"/>
                    <a:gd name="T4" fmla="*/ 16 w 552"/>
                    <a:gd name="T5" fmla="*/ 13 h 500"/>
                    <a:gd name="T6" fmla="*/ 18 w 552"/>
                    <a:gd name="T7" fmla="*/ 10 h 500"/>
                    <a:gd name="T8" fmla="*/ 20 w 552"/>
                    <a:gd name="T9" fmla="*/ 9 h 500"/>
                    <a:gd name="T10" fmla="*/ 19 w 552"/>
                    <a:gd name="T11" fmla="*/ 3 h 500"/>
                    <a:gd name="T12" fmla="*/ 8 w 552"/>
                    <a:gd name="T13" fmla="*/ 0 h 500"/>
                    <a:gd name="T14" fmla="*/ 2 w 552"/>
                    <a:gd name="T15" fmla="*/ 10 h 500"/>
                    <a:gd name="T16" fmla="*/ 4 w 552"/>
                    <a:gd name="T17" fmla="*/ 19 h 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 h="500">
                      <a:moveTo>
                        <a:pt x="0" y="500"/>
                      </a:moveTo>
                      <a:cubicBezTo>
                        <a:pt x="108" y="500"/>
                        <a:pt x="206" y="485"/>
                        <a:pt x="297" y="428"/>
                      </a:cubicBezTo>
                      <a:cubicBezTo>
                        <a:pt x="345" y="399"/>
                        <a:pt x="381" y="372"/>
                        <a:pt x="412" y="324"/>
                      </a:cubicBezTo>
                      <a:cubicBezTo>
                        <a:pt x="428" y="300"/>
                        <a:pt x="428" y="282"/>
                        <a:pt x="453" y="264"/>
                      </a:cubicBezTo>
                      <a:cubicBezTo>
                        <a:pt x="470" y="252"/>
                        <a:pt x="510" y="257"/>
                        <a:pt x="523" y="239"/>
                      </a:cubicBezTo>
                      <a:cubicBezTo>
                        <a:pt x="552" y="199"/>
                        <a:pt x="524" y="84"/>
                        <a:pt x="483" y="70"/>
                      </a:cubicBezTo>
                      <a:cubicBezTo>
                        <a:pt x="430" y="52"/>
                        <a:pt x="262" y="0"/>
                        <a:pt x="211" y="13"/>
                      </a:cubicBezTo>
                      <a:cubicBezTo>
                        <a:pt x="110" y="39"/>
                        <a:pt x="83" y="123"/>
                        <a:pt x="57" y="259"/>
                      </a:cubicBezTo>
                      <a:cubicBezTo>
                        <a:pt x="42" y="339"/>
                        <a:pt x="36" y="443"/>
                        <a:pt x="110" y="49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86" name="Freeform 1177">
                  <a:extLst>
                    <a:ext uri="{FF2B5EF4-FFF2-40B4-BE49-F238E27FC236}">
                      <a16:creationId xmlns:a16="http://schemas.microsoft.com/office/drawing/2014/main" id="{B9CF192E-B161-B402-55FE-55564AAC770B}"/>
                    </a:ext>
                  </a:extLst>
                </p:cNvPr>
                <p:cNvSpPr>
                  <a:spLocks/>
                </p:cNvSpPr>
                <p:nvPr/>
              </p:nvSpPr>
              <p:spPr bwMode="auto">
                <a:xfrm>
                  <a:off x="396" y="2036"/>
                  <a:ext cx="65" cy="88"/>
                </a:xfrm>
                <a:custGeom>
                  <a:avLst/>
                  <a:gdLst>
                    <a:gd name="T0" fmla="*/ 6 w 192"/>
                    <a:gd name="T1" fmla="*/ 1 h 260"/>
                    <a:gd name="T2" fmla="*/ 0 w 192"/>
                    <a:gd name="T3" fmla="*/ 6 h 260"/>
                    <a:gd name="T4" fmla="*/ 7 w 192"/>
                    <a:gd name="T5" fmla="*/ 8 h 260"/>
                    <a:gd name="T6" fmla="*/ 0 60000 65536"/>
                    <a:gd name="T7" fmla="*/ 0 60000 65536"/>
                    <a:gd name="T8" fmla="*/ 0 60000 65536"/>
                  </a:gdLst>
                  <a:ahLst/>
                  <a:cxnLst>
                    <a:cxn ang="T6">
                      <a:pos x="T0" y="T1"/>
                    </a:cxn>
                    <a:cxn ang="T7">
                      <a:pos x="T2" y="T3"/>
                    </a:cxn>
                    <a:cxn ang="T8">
                      <a:pos x="T4" y="T5"/>
                    </a:cxn>
                  </a:cxnLst>
                  <a:rect l="0" t="0" r="r" b="b"/>
                  <a:pathLst>
                    <a:path w="192" h="260">
                      <a:moveTo>
                        <a:pt x="160" y="18"/>
                      </a:moveTo>
                      <a:cubicBezTo>
                        <a:pt x="103" y="0"/>
                        <a:pt x="0" y="73"/>
                        <a:pt x="9" y="144"/>
                      </a:cubicBezTo>
                      <a:cubicBezTo>
                        <a:pt x="23" y="260"/>
                        <a:pt x="136" y="185"/>
                        <a:pt x="192" y="22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87" name="Freeform 1178">
                  <a:extLst>
                    <a:ext uri="{FF2B5EF4-FFF2-40B4-BE49-F238E27FC236}">
                      <a16:creationId xmlns:a16="http://schemas.microsoft.com/office/drawing/2014/main" id="{12DA7A4B-8457-3E9F-317D-9E72716EAFC1}"/>
                    </a:ext>
                  </a:extLst>
                </p:cNvPr>
                <p:cNvSpPr>
                  <a:spLocks/>
                </p:cNvSpPr>
                <p:nvPr/>
              </p:nvSpPr>
              <p:spPr bwMode="auto">
                <a:xfrm>
                  <a:off x="380" y="2625"/>
                  <a:ext cx="130" cy="156"/>
                </a:xfrm>
                <a:custGeom>
                  <a:avLst/>
                  <a:gdLst>
                    <a:gd name="T0" fmla="*/ 15 w 384"/>
                    <a:gd name="T1" fmla="*/ 18 h 460"/>
                    <a:gd name="T2" fmla="*/ 9 w 384"/>
                    <a:gd name="T3" fmla="*/ 2 h 460"/>
                    <a:gd name="T4" fmla="*/ 3 w 384"/>
                    <a:gd name="T5" fmla="*/ 7 h 460"/>
                    <a:gd name="T6" fmla="*/ 13 w 384"/>
                    <a:gd name="T7" fmla="*/ 12 h 4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460">
                      <a:moveTo>
                        <a:pt x="384" y="460"/>
                      </a:moveTo>
                      <a:cubicBezTo>
                        <a:pt x="319" y="358"/>
                        <a:pt x="346" y="125"/>
                        <a:pt x="248" y="44"/>
                      </a:cubicBezTo>
                      <a:cubicBezTo>
                        <a:pt x="197" y="0"/>
                        <a:pt x="104" y="86"/>
                        <a:pt x="70" y="176"/>
                      </a:cubicBezTo>
                      <a:cubicBezTo>
                        <a:pt x="0" y="360"/>
                        <a:pt x="290" y="247"/>
                        <a:pt x="340" y="31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88" name="Freeform 1179">
                  <a:extLst>
                    <a:ext uri="{FF2B5EF4-FFF2-40B4-BE49-F238E27FC236}">
                      <a16:creationId xmlns:a16="http://schemas.microsoft.com/office/drawing/2014/main" id="{E9020837-8694-4B4E-0590-49156DDBAE37}"/>
                    </a:ext>
                  </a:extLst>
                </p:cNvPr>
                <p:cNvSpPr>
                  <a:spLocks/>
                </p:cNvSpPr>
                <p:nvPr/>
              </p:nvSpPr>
              <p:spPr bwMode="auto">
                <a:xfrm>
                  <a:off x="418" y="2783"/>
                  <a:ext cx="179" cy="274"/>
                </a:xfrm>
                <a:custGeom>
                  <a:avLst/>
                  <a:gdLst>
                    <a:gd name="T0" fmla="*/ 0 w 529"/>
                    <a:gd name="T1" fmla="*/ 0 h 808"/>
                    <a:gd name="T2" fmla="*/ 7 w 529"/>
                    <a:gd name="T3" fmla="*/ 7 h 808"/>
                    <a:gd name="T4" fmla="*/ 12 w 529"/>
                    <a:gd name="T5" fmla="*/ 8 h 808"/>
                    <a:gd name="T6" fmla="*/ 14 w 529"/>
                    <a:gd name="T7" fmla="*/ 13 h 808"/>
                    <a:gd name="T8" fmla="*/ 19 w 529"/>
                    <a:gd name="T9" fmla="*/ 22 h 808"/>
                    <a:gd name="T10" fmla="*/ 9 w 529"/>
                    <a:gd name="T11" fmla="*/ 22 h 808"/>
                    <a:gd name="T12" fmla="*/ 4 w 529"/>
                    <a:gd name="T13" fmla="*/ 25 h 808"/>
                    <a:gd name="T14" fmla="*/ 2 w 529"/>
                    <a:gd name="T15" fmla="*/ 32 h 8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9" h="808">
                      <a:moveTo>
                        <a:pt x="0" y="0"/>
                      </a:moveTo>
                      <a:cubicBezTo>
                        <a:pt x="58" y="89"/>
                        <a:pt x="50" y="170"/>
                        <a:pt x="183" y="177"/>
                      </a:cubicBezTo>
                      <a:cubicBezTo>
                        <a:pt x="234" y="179"/>
                        <a:pt x="273" y="159"/>
                        <a:pt x="315" y="202"/>
                      </a:cubicBezTo>
                      <a:cubicBezTo>
                        <a:pt x="349" y="236"/>
                        <a:pt x="347" y="286"/>
                        <a:pt x="359" y="328"/>
                      </a:cubicBezTo>
                      <a:cubicBezTo>
                        <a:pt x="380" y="400"/>
                        <a:pt x="529" y="477"/>
                        <a:pt x="491" y="561"/>
                      </a:cubicBezTo>
                      <a:cubicBezTo>
                        <a:pt x="444" y="662"/>
                        <a:pt x="301" y="557"/>
                        <a:pt x="227" y="574"/>
                      </a:cubicBezTo>
                      <a:cubicBezTo>
                        <a:pt x="186" y="584"/>
                        <a:pt x="129" y="620"/>
                        <a:pt x="101" y="652"/>
                      </a:cubicBezTo>
                      <a:cubicBezTo>
                        <a:pt x="58" y="700"/>
                        <a:pt x="70" y="759"/>
                        <a:pt x="44" y="80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89" name="Freeform 1180">
                  <a:extLst>
                    <a:ext uri="{FF2B5EF4-FFF2-40B4-BE49-F238E27FC236}">
                      <a16:creationId xmlns:a16="http://schemas.microsoft.com/office/drawing/2014/main" id="{CC678A72-AB25-30E4-86D1-17D871C81DF3}"/>
                    </a:ext>
                  </a:extLst>
                </p:cNvPr>
                <p:cNvSpPr>
                  <a:spLocks/>
                </p:cNvSpPr>
                <p:nvPr/>
              </p:nvSpPr>
              <p:spPr bwMode="auto">
                <a:xfrm>
                  <a:off x="331" y="2857"/>
                  <a:ext cx="182" cy="212"/>
                </a:xfrm>
                <a:custGeom>
                  <a:avLst/>
                  <a:gdLst>
                    <a:gd name="T0" fmla="*/ 7 w 537"/>
                    <a:gd name="T1" fmla="*/ 15 h 627"/>
                    <a:gd name="T2" fmla="*/ 2 w 537"/>
                    <a:gd name="T3" fmla="*/ 18 h 627"/>
                    <a:gd name="T4" fmla="*/ 1 w 537"/>
                    <a:gd name="T5" fmla="*/ 22 h 627"/>
                    <a:gd name="T6" fmla="*/ 5 w 537"/>
                    <a:gd name="T7" fmla="*/ 24 h 627"/>
                    <a:gd name="T8" fmla="*/ 9 w 537"/>
                    <a:gd name="T9" fmla="*/ 20 h 627"/>
                    <a:gd name="T10" fmla="*/ 8 w 537"/>
                    <a:gd name="T11" fmla="*/ 10 h 627"/>
                    <a:gd name="T12" fmla="*/ 13 w 537"/>
                    <a:gd name="T13" fmla="*/ 8 h 627"/>
                    <a:gd name="T14" fmla="*/ 20 w 537"/>
                    <a:gd name="T15" fmla="*/ 9 h 627"/>
                    <a:gd name="T16" fmla="*/ 13 w 537"/>
                    <a:gd name="T17" fmla="*/ 3 h 627"/>
                    <a:gd name="T18" fmla="*/ 14 w 537"/>
                    <a:gd name="T19" fmla="*/ 7 h 6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7" h="627">
                      <a:moveTo>
                        <a:pt x="195" y="379"/>
                      </a:moveTo>
                      <a:cubicBezTo>
                        <a:pt x="156" y="384"/>
                        <a:pt x="77" y="419"/>
                        <a:pt x="43" y="454"/>
                      </a:cubicBezTo>
                      <a:cubicBezTo>
                        <a:pt x="15" y="483"/>
                        <a:pt x="0" y="546"/>
                        <a:pt x="22" y="579"/>
                      </a:cubicBezTo>
                      <a:cubicBezTo>
                        <a:pt x="39" y="603"/>
                        <a:pt x="104" y="622"/>
                        <a:pt x="130" y="623"/>
                      </a:cubicBezTo>
                      <a:cubicBezTo>
                        <a:pt x="217" y="627"/>
                        <a:pt x="228" y="548"/>
                        <a:pt x="229" y="513"/>
                      </a:cubicBezTo>
                      <a:cubicBezTo>
                        <a:pt x="233" y="428"/>
                        <a:pt x="137" y="328"/>
                        <a:pt x="214" y="257"/>
                      </a:cubicBezTo>
                      <a:cubicBezTo>
                        <a:pt x="248" y="224"/>
                        <a:pt x="296" y="231"/>
                        <a:pt x="332" y="198"/>
                      </a:cubicBezTo>
                      <a:cubicBezTo>
                        <a:pt x="374" y="160"/>
                        <a:pt x="510" y="281"/>
                        <a:pt x="516" y="227"/>
                      </a:cubicBezTo>
                      <a:cubicBezTo>
                        <a:pt x="537" y="59"/>
                        <a:pt x="414" y="0"/>
                        <a:pt x="326" y="84"/>
                      </a:cubicBezTo>
                      <a:cubicBezTo>
                        <a:pt x="238" y="168"/>
                        <a:pt x="347" y="193"/>
                        <a:pt x="347" y="19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90" name="Freeform 1181">
                  <a:extLst>
                    <a:ext uri="{FF2B5EF4-FFF2-40B4-BE49-F238E27FC236}">
                      <a16:creationId xmlns:a16="http://schemas.microsoft.com/office/drawing/2014/main" id="{7C47DCFB-B0A8-9CAB-EA7C-8512CFAA8AF6}"/>
                    </a:ext>
                  </a:extLst>
                </p:cNvPr>
                <p:cNvSpPr>
                  <a:spLocks/>
                </p:cNvSpPr>
                <p:nvPr/>
              </p:nvSpPr>
              <p:spPr bwMode="auto">
                <a:xfrm>
                  <a:off x="958" y="2705"/>
                  <a:ext cx="231" cy="206"/>
                </a:xfrm>
                <a:custGeom>
                  <a:avLst/>
                  <a:gdLst>
                    <a:gd name="T0" fmla="*/ 21 w 681"/>
                    <a:gd name="T1" fmla="*/ 1 h 608"/>
                    <a:gd name="T2" fmla="*/ 13 w 681"/>
                    <a:gd name="T3" fmla="*/ 4 h 608"/>
                    <a:gd name="T4" fmla="*/ 4 w 681"/>
                    <a:gd name="T5" fmla="*/ 3 h 608"/>
                    <a:gd name="T6" fmla="*/ 6 w 681"/>
                    <a:gd name="T7" fmla="*/ 10 h 608"/>
                    <a:gd name="T8" fmla="*/ 16 w 681"/>
                    <a:gd name="T9" fmla="*/ 13 h 608"/>
                    <a:gd name="T10" fmla="*/ 19 w 681"/>
                    <a:gd name="T11" fmla="*/ 15 h 608"/>
                    <a:gd name="T12" fmla="*/ 19 w 681"/>
                    <a:gd name="T13" fmla="*/ 19 h 608"/>
                    <a:gd name="T14" fmla="*/ 25 w 681"/>
                    <a:gd name="T15" fmla="*/ 18 h 608"/>
                    <a:gd name="T16" fmla="*/ 26 w 681"/>
                    <a:gd name="T17" fmla="*/ 7 h 608"/>
                    <a:gd name="T18" fmla="*/ 23 w 681"/>
                    <a:gd name="T19" fmla="*/ 0 h 608"/>
                    <a:gd name="T20" fmla="*/ 21 w 681"/>
                    <a:gd name="T21" fmla="*/ 1 h 608"/>
                    <a:gd name="T22" fmla="*/ 21 w 681"/>
                    <a:gd name="T23" fmla="*/ 1 h 6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81" h="608">
                      <a:moveTo>
                        <a:pt x="530" y="19"/>
                      </a:moveTo>
                      <a:cubicBezTo>
                        <a:pt x="498" y="77"/>
                        <a:pt x="390" y="101"/>
                        <a:pt x="330" y="101"/>
                      </a:cubicBezTo>
                      <a:cubicBezTo>
                        <a:pt x="262" y="102"/>
                        <a:pt x="167" y="58"/>
                        <a:pt x="103" y="90"/>
                      </a:cubicBezTo>
                      <a:cubicBezTo>
                        <a:pt x="0" y="140"/>
                        <a:pt x="67" y="232"/>
                        <a:pt x="149" y="256"/>
                      </a:cubicBezTo>
                      <a:cubicBezTo>
                        <a:pt x="238" y="283"/>
                        <a:pt x="329" y="279"/>
                        <a:pt x="414" y="321"/>
                      </a:cubicBezTo>
                      <a:cubicBezTo>
                        <a:pt x="445" y="336"/>
                        <a:pt x="485" y="359"/>
                        <a:pt x="498" y="392"/>
                      </a:cubicBezTo>
                      <a:cubicBezTo>
                        <a:pt x="511" y="426"/>
                        <a:pt x="496" y="463"/>
                        <a:pt x="498" y="497"/>
                      </a:cubicBezTo>
                      <a:cubicBezTo>
                        <a:pt x="505" y="608"/>
                        <a:pt x="616" y="531"/>
                        <a:pt x="642" y="472"/>
                      </a:cubicBezTo>
                      <a:cubicBezTo>
                        <a:pt x="681" y="383"/>
                        <a:pt x="663" y="275"/>
                        <a:pt x="663" y="181"/>
                      </a:cubicBezTo>
                      <a:cubicBezTo>
                        <a:pt x="663" y="123"/>
                        <a:pt x="651" y="38"/>
                        <a:pt x="590" y="10"/>
                      </a:cubicBezTo>
                      <a:cubicBezTo>
                        <a:pt x="569" y="0"/>
                        <a:pt x="551" y="3"/>
                        <a:pt x="530" y="19"/>
                      </a:cubicBezTo>
                      <a:cubicBezTo>
                        <a:pt x="526" y="26"/>
                        <a:pt x="529" y="16"/>
                        <a:pt x="530" y="1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91" name="Freeform 1182">
                  <a:extLst>
                    <a:ext uri="{FF2B5EF4-FFF2-40B4-BE49-F238E27FC236}">
                      <a16:creationId xmlns:a16="http://schemas.microsoft.com/office/drawing/2014/main" id="{D3DEB25B-CE89-47C6-D1C6-F4D2CAA6281E}"/>
                    </a:ext>
                  </a:extLst>
                </p:cNvPr>
                <p:cNvSpPr>
                  <a:spLocks/>
                </p:cNvSpPr>
                <p:nvPr/>
              </p:nvSpPr>
              <p:spPr bwMode="auto">
                <a:xfrm>
                  <a:off x="1246" y="2741"/>
                  <a:ext cx="75" cy="105"/>
                </a:xfrm>
                <a:custGeom>
                  <a:avLst/>
                  <a:gdLst>
                    <a:gd name="T0" fmla="*/ 3 w 223"/>
                    <a:gd name="T1" fmla="*/ 2 h 312"/>
                    <a:gd name="T2" fmla="*/ 1 w 223"/>
                    <a:gd name="T3" fmla="*/ 6 h 312"/>
                    <a:gd name="T4" fmla="*/ 5 w 223"/>
                    <a:gd name="T5" fmla="*/ 11 h 312"/>
                    <a:gd name="T6" fmla="*/ 8 w 223"/>
                    <a:gd name="T7" fmla="*/ 5 h 312"/>
                    <a:gd name="T8" fmla="*/ 3 w 223"/>
                    <a:gd name="T9" fmla="*/ 2 h 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 h="312">
                      <a:moveTo>
                        <a:pt x="89" y="49"/>
                      </a:moveTo>
                      <a:cubicBezTo>
                        <a:pt x="0" y="0"/>
                        <a:pt x="3" y="102"/>
                        <a:pt x="18" y="157"/>
                      </a:cubicBezTo>
                      <a:cubicBezTo>
                        <a:pt x="35" y="218"/>
                        <a:pt x="59" y="312"/>
                        <a:pt x="141" y="303"/>
                      </a:cubicBezTo>
                      <a:cubicBezTo>
                        <a:pt x="206" y="296"/>
                        <a:pt x="223" y="191"/>
                        <a:pt x="208" y="139"/>
                      </a:cubicBezTo>
                      <a:cubicBezTo>
                        <a:pt x="192" y="84"/>
                        <a:pt x="132" y="70"/>
                        <a:pt x="89" y="4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92" name="Freeform 1183">
                  <a:extLst>
                    <a:ext uri="{FF2B5EF4-FFF2-40B4-BE49-F238E27FC236}">
                      <a16:creationId xmlns:a16="http://schemas.microsoft.com/office/drawing/2014/main" id="{8ADDA1E5-F1A4-F93D-463B-E936FD6764FC}"/>
                    </a:ext>
                  </a:extLst>
                </p:cNvPr>
                <p:cNvSpPr>
                  <a:spLocks/>
                </p:cNvSpPr>
                <p:nvPr/>
              </p:nvSpPr>
              <p:spPr bwMode="auto">
                <a:xfrm>
                  <a:off x="1375" y="2807"/>
                  <a:ext cx="65" cy="124"/>
                </a:xfrm>
                <a:custGeom>
                  <a:avLst/>
                  <a:gdLst>
                    <a:gd name="T0" fmla="*/ 7 w 191"/>
                    <a:gd name="T1" fmla="*/ 0 h 367"/>
                    <a:gd name="T2" fmla="*/ 2 w 191"/>
                    <a:gd name="T3" fmla="*/ 7 h 367"/>
                    <a:gd name="T4" fmla="*/ 6 w 191"/>
                    <a:gd name="T5" fmla="*/ 14 h 367"/>
                    <a:gd name="T6" fmla="*/ 0 60000 65536"/>
                    <a:gd name="T7" fmla="*/ 0 60000 65536"/>
                    <a:gd name="T8" fmla="*/ 0 60000 65536"/>
                  </a:gdLst>
                  <a:ahLst/>
                  <a:cxnLst>
                    <a:cxn ang="T6">
                      <a:pos x="T0" y="T1"/>
                    </a:cxn>
                    <a:cxn ang="T7">
                      <a:pos x="T2" y="T3"/>
                    </a:cxn>
                    <a:cxn ang="T8">
                      <a:pos x="T4" y="T5"/>
                    </a:cxn>
                  </a:cxnLst>
                  <a:rect l="0" t="0" r="r" b="b"/>
                  <a:pathLst>
                    <a:path w="191" h="367">
                      <a:moveTo>
                        <a:pt x="188" y="0"/>
                      </a:moveTo>
                      <a:cubicBezTo>
                        <a:pt x="96" y="11"/>
                        <a:pt x="0" y="99"/>
                        <a:pt x="60" y="183"/>
                      </a:cubicBezTo>
                      <a:cubicBezTo>
                        <a:pt x="99" y="238"/>
                        <a:pt x="191" y="293"/>
                        <a:pt x="147" y="36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93" name="Freeform 1184">
                  <a:extLst>
                    <a:ext uri="{FF2B5EF4-FFF2-40B4-BE49-F238E27FC236}">
                      <a16:creationId xmlns:a16="http://schemas.microsoft.com/office/drawing/2014/main" id="{0384B05D-8FA1-1E30-E38D-CA4D56972D5D}"/>
                    </a:ext>
                  </a:extLst>
                </p:cNvPr>
                <p:cNvSpPr>
                  <a:spLocks/>
                </p:cNvSpPr>
                <p:nvPr/>
              </p:nvSpPr>
              <p:spPr bwMode="auto">
                <a:xfrm>
                  <a:off x="1439" y="2807"/>
                  <a:ext cx="107" cy="205"/>
                </a:xfrm>
                <a:custGeom>
                  <a:avLst/>
                  <a:gdLst>
                    <a:gd name="T0" fmla="*/ 0 w 319"/>
                    <a:gd name="T1" fmla="*/ 0 h 607"/>
                    <a:gd name="T2" fmla="*/ 6 w 319"/>
                    <a:gd name="T3" fmla="*/ 4 h 607"/>
                    <a:gd name="T4" fmla="*/ 11 w 319"/>
                    <a:gd name="T5" fmla="*/ 9 h 607"/>
                    <a:gd name="T6" fmla="*/ 8 w 319"/>
                    <a:gd name="T7" fmla="*/ 23 h 6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9" h="607">
                      <a:moveTo>
                        <a:pt x="0" y="0"/>
                      </a:moveTo>
                      <a:cubicBezTo>
                        <a:pt x="51" y="19"/>
                        <a:pt x="107" y="80"/>
                        <a:pt x="161" y="106"/>
                      </a:cubicBezTo>
                      <a:cubicBezTo>
                        <a:pt x="234" y="142"/>
                        <a:pt x="276" y="139"/>
                        <a:pt x="281" y="228"/>
                      </a:cubicBezTo>
                      <a:cubicBezTo>
                        <a:pt x="289" y="371"/>
                        <a:pt x="319" y="493"/>
                        <a:pt x="224" y="60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94" name="Freeform 1185">
                  <a:extLst>
                    <a:ext uri="{FF2B5EF4-FFF2-40B4-BE49-F238E27FC236}">
                      <a16:creationId xmlns:a16="http://schemas.microsoft.com/office/drawing/2014/main" id="{0E8943D8-8469-60CB-82DD-90FEFA2E9F3D}"/>
                    </a:ext>
                  </a:extLst>
                </p:cNvPr>
                <p:cNvSpPr>
                  <a:spLocks/>
                </p:cNvSpPr>
                <p:nvPr/>
              </p:nvSpPr>
              <p:spPr bwMode="auto">
                <a:xfrm>
                  <a:off x="1222" y="2888"/>
                  <a:ext cx="177" cy="104"/>
                </a:xfrm>
                <a:custGeom>
                  <a:avLst/>
                  <a:gdLst>
                    <a:gd name="T0" fmla="*/ 3 w 524"/>
                    <a:gd name="T1" fmla="*/ 2 h 307"/>
                    <a:gd name="T2" fmla="*/ 1 w 524"/>
                    <a:gd name="T3" fmla="*/ 9 h 307"/>
                    <a:gd name="T4" fmla="*/ 8 w 524"/>
                    <a:gd name="T5" fmla="*/ 11 h 307"/>
                    <a:gd name="T6" fmla="*/ 18 w 524"/>
                    <a:gd name="T7" fmla="*/ 0 h 307"/>
                    <a:gd name="T8" fmla="*/ 10 w 524"/>
                    <a:gd name="T9" fmla="*/ 2 h 307"/>
                    <a:gd name="T10" fmla="*/ 3 w 524"/>
                    <a:gd name="T11" fmla="*/ 2 h 3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4" h="307">
                      <a:moveTo>
                        <a:pt x="82" y="44"/>
                      </a:moveTo>
                      <a:cubicBezTo>
                        <a:pt x="50" y="91"/>
                        <a:pt x="0" y="179"/>
                        <a:pt x="19" y="239"/>
                      </a:cubicBezTo>
                      <a:cubicBezTo>
                        <a:pt x="39" y="307"/>
                        <a:pt x="156" y="263"/>
                        <a:pt x="221" y="272"/>
                      </a:cubicBezTo>
                      <a:cubicBezTo>
                        <a:pt x="359" y="292"/>
                        <a:pt x="524" y="173"/>
                        <a:pt x="460" y="13"/>
                      </a:cubicBezTo>
                      <a:cubicBezTo>
                        <a:pt x="395" y="13"/>
                        <a:pt x="324" y="34"/>
                        <a:pt x="259" y="44"/>
                      </a:cubicBezTo>
                      <a:cubicBezTo>
                        <a:pt x="209" y="51"/>
                        <a:pt x="117" y="0"/>
                        <a:pt x="88" y="4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95" name="Freeform 1186">
                  <a:extLst>
                    <a:ext uri="{FF2B5EF4-FFF2-40B4-BE49-F238E27FC236}">
                      <a16:creationId xmlns:a16="http://schemas.microsoft.com/office/drawing/2014/main" id="{BA53EFF7-A991-FFF5-D68D-FC5D94241CAE}"/>
                    </a:ext>
                  </a:extLst>
                </p:cNvPr>
                <p:cNvSpPr>
                  <a:spLocks/>
                </p:cNvSpPr>
                <p:nvPr/>
              </p:nvSpPr>
              <p:spPr bwMode="auto">
                <a:xfrm>
                  <a:off x="1525" y="2455"/>
                  <a:ext cx="146" cy="172"/>
                </a:xfrm>
                <a:custGeom>
                  <a:avLst/>
                  <a:gdLst>
                    <a:gd name="T0" fmla="*/ 0 w 431"/>
                    <a:gd name="T1" fmla="*/ 5 h 508"/>
                    <a:gd name="T2" fmla="*/ 9 w 431"/>
                    <a:gd name="T3" fmla="*/ 4 h 508"/>
                    <a:gd name="T4" fmla="*/ 17 w 431"/>
                    <a:gd name="T5" fmla="*/ 12 h 508"/>
                    <a:gd name="T6" fmla="*/ 7 w 431"/>
                    <a:gd name="T7" fmla="*/ 20 h 508"/>
                    <a:gd name="T8" fmla="*/ 3 w 431"/>
                    <a:gd name="T9" fmla="*/ 18 h 508"/>
                    <a:gd name="T10" fmla="*/ 4 w 431"/>
                    <a:gd name="T11" fmla="*/ 13 h 508"/>
                    <a:gd name="T12" fmla="*/ 5 w 431"/>
                    <a:gd name="T13" fmla="*/ 7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1" h="508">
                      <a:moveTo>
                        <a:pt x="0" y="118"/>
                      </a:moveTo>
                      <a:cubicBezTo>
                        <a:pt x="40" y="0"/>
                        <a:pt x="179" y="42"/>
                        <a:pt x="248" y="99"/>
                      </a:cubicBezTo>
                      <a:cubicBezTo>
                        <a:pt x="308" y="149"/>
                        <a:pt x="426" y="219"/>
                        <a:pt x="428" y="308"/>
                      </a:cubicBezTo>
                      <a:cubicBezTo>
                        <a:pt x="431" y="418"/>
                        <a:pt x="293" y="495"/>
                        <a:pt x="196" y="505"/>
                      </a:cubicBezTo>
                      <a:cubicBezTo>
                        <a:pt x="163" y="508"/>
                        <a:pt x="94" y="502"/>
                        <a:pt x="74" y="467"/>
                      </a:cubicBezTo>
                      <a:cubicBezTo>
                        <a:pt x="53" y="432"/>
                        <a:pt x="88" y="374"/>
                        <a:pt x="106" y="339"/>
                      </a:cubicBezTo>
                      <a:cubicBezTo>
                        <a:pt x="132" y="286"/>
                        <a:pt x="173" y="240"/>
                        <a:pt x="139" y="18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96" name="Freeform 1187">
                  <a:extLst>
                    <a:ext uri="{FF2B5EF4-FFF2-40B4-BE49-F238E27FC236}">
                      <a16:creationId xmlns:a16="http://schemas.microsoft.com/office/drawing/2014/main" id="{95D3005E-DF15-8970-0FA7-AFA663D78105}"/>
                    </a:ext>
                  </a:extLst>
                </p:cNvPr>
                <p:cNvSpPr>
                  <a:spLocks/>
                </p:cNvSpPr>
                <p:nvPr/>
              </p:nvSpPr>
              <p:spPr bwMode="auto">
                <a:xfrm>
                  <a:off x="790" y="1966"/>
                  <a:ext cx="197" cy="223"/>
                </a:xfrm>
                <a:custGeom>
                  <a:avLst/>
                  <a:gdLst>
                    <a:gd name="T0" fmla="*/ 13 w 583"/>
                    <a:gd name="T1" fmla="*/ 1 h 660"/>
                    <a:gd name="T2" fmla="*/ 7 w 583"/>
                    <a:gd name="T3" fmla="*/ 0 h 660"/>
                    <a:gd name="T4" fmla="*/ 6 w 583"/>
                    <a:gd name="T5" fmla="*/ 5 h 660"/>
                    <a:gd name="T6" fmla="*/ 8 w 583"/>
                    <a:gd name="T7" fmla="*/ 10 h 660"/>
                    <a:gd name="T8" fmla="*/ 5 w 583"/>
                    <a:gd name="T9" fmla="*/ 15 h 660"/>
                    <a:gd name="T10" fmla="*/ 6 w 583"/>
                    <a:gd name="T11" fmla="*/ 24 h 660"/>
                    <a:gd name="T12" fmla="*/ 11 w 583"/>
                    <a:gd name="T13" fmla="*/ 14 h 660"/>
                    <a:gd name="T14" fmla="*/ 22 w 583"/>
                    <a:gd name="T15" fmla="*/ 8 h 660"/>
                    <a:gd name="T16" fmla="*/ 19 w 583"/>
                    <a:gd name="T17" fmla="*/ 2 h 660"/>
                    <a:gd name="T18" fmla="*/ 13 w 583"/>
                    <a:gd name="T19" fmla="*/ 1 h 6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3" h="660">
                      <a:moveTo>
                        <a:pt x="334" y="23"/>
                      </a:moveTo>
                      <a:cubicBezTo>
                        <a:pt x="289" y="18"/>
                        <a:pt x="239" y="0"/>
                        <a:pt x="194" y="9"/>
                      </a:cubicBezTo>
                      <a:cubicBezTo>
                        <a:pt x="114" y="25"/>
                        <a:pt x="130" y="56"/>
                        <a:pt x="159" y="117"/>
                      </a:cubicBezTo>
                      <a:cubicBezTo>
                        <a:pt x="179" y="157"/>
                        <a:pt x="216" y="217"/>
                        <a:pt x="209" y="263"/>
                      </a:cubicBezTo>
                      <a:cubicBezTo>
                        <a:pt x="201" y="308"/>
                        <a:pt x="150" y="350"/>
                        <a:pt x="125" y="388"/>
                      </a:cubicBezTo>
                      <a:cubicBezTo>
                        <a:pt x="93" y="434"/>
                        <a:pt x="0" y="660"/>
                        <a:pt x="144" y="615"/>
                      </a:cubicBezTo>
                      <a:cubicBezTo>
                        <a:pt x="228" y="588"/>
                        <a:pt x="238" y="426"/>
                        <a:pt x="301" y="369"/>
                      </a:cubicBezTo>
                      <a:cubicBezTo>
                        <a:pt x="392" y="286"/>
                        <a:pt x="583" y="394"/>
                        <a:pt x="557" y="200"/>
                      </a:cubicBezTo>
                      <a:cubicBezTo>
                        <a:pt x="549" y="141"/>
                        <a:pt x="531" y="102"/>
                        <a:pt x="482" y="65"/>
                      </a:cubicBezTo>
                      <a:cubicBezTo>
                        <a:pt x="431" y="27"/>
                        <a:pt x="377" y="37"/>
                        <a:pt x="328" y="1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97" name="Freeform 1188">
                  <a:extLst>
                    <a:ext uri="{FF2B5EF4-FFF2-40B4-BE49-F238E27FC236}">
                      <a16:creationId xmlns:a16="http://schemas.microsoft.com/office/drawing/2014/main" id="{7130E44E-3D16-E550-27F0-05C7E42C1470}"/>
                    </a:ext>
                  </a:extLst>
                </p:cNvPr>
                <p:cNvSpPr>
                  <a:spLocks/>
                </p:cNvSpPr>
                <p:nvPr/>
              </p:nvSpPr>
              <p:spPr bwMode="auto">
                <a:xfrm>
                  <a:off x="181" y="2280"/>
                  <a:ext cx="84" cy="104"/>
                </a:xfrm>
                <a:custGeom>
                  <a:avLst/>
                  <a:gdLst>
                    <a:gd name="T0" fmla="*/ 9 w 248"/>
                    <a:gd name="T1" fmla="*/ 0 h 310"/>
                    <a:gd name="T2" fmla="*/ 1 w 248"/>
                    <a:gd name="T3" fmla="*/ 3 h 310"/>
                    <a:gd name="T4" fmla="*/ 1 w 248"/>
                    <a:gd name="T5" fmla="*/ 5 h 310"/>
                    <a:gd name="T6" fmla="*/ 1 w 248"/>
                    <a:gd name="T7" fmla="*/ 8 h 310"/>
                    <a:gd name="T8" fmla="*/ 2 w 248"/>
                    <a:gd name="T9" fmla="*/ 11 h 3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310">
                      <a:moveTo>
                        <a:pt x="248" y="0"/>
                      </a:moveTo>
                      <a:cubicBezTo>
                        <a:pt x="183" y="40"/>
                        <a:pt x="63" y="3"/>
                        <a:pt x="16" y="84"/>
                      </a:cubicBezTo>
                      <a:cubicBezTo>
                        <a:pt x="0" y="112"/>
                        <a:pt x="16" y="122"/>
                        <a:pt x="20" y="147"/>
                      </a:cubicBezTo>
                      <a:cubicBezTo>
                        <a:pt x="23" y="171"/>
                        <a:pt x="21" y="187"/>
                        <a:pt x="16" y="211"/>
                      </a:cubicBezTo>
                      <a:cubicBezTo>
                        <a:pt x="11" y="240"/>
                        <a:pt x="11" y="310"/>
                        <a:pt x="58" y="29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98" name="Freeform 1189">
                  <a:extLst>
                    <a:ext uri="{FF2B5EF4-FFF2-40B4-BE49-F238E27FC236}">
                      <a16:creationId xmlns:a16="http://schemas.microsoft.com/office/drawing/2014/main" id="{AC4BDA2E-85F7-B442-B5DF-4D0A58426DD1}"/>
                    </a:ext>
                  </a:extLst>
                </p:cNvPr>
                <p:cNvSpPr>
                  <a:spLocks/>
                </p:cNvSpPr>
                <p:nvPr/>
              </p:nvSpPr>
              <p:spPr bwMode="auto">
                <a:xfrm>
                  <a:off x="262" y="2268"/>
                  <a:ext cx="41" cy="81"/>
                </a:xfrm>
                <a:custGeom>
                  <a:avLst/>
                  <a:gdLst>
                    <a:gd name="T0" fmla="*/ 0 w 120"/>
                    <a:gd name="T1" fmla="*/ 0 h 240"/>
                    <a:gd name="T2" fmla="*/ 4 w 120"/>
                    <a:gd name="T3" fmla="*/ 9 h 240"/>
                    <a:gd name="T4" fmla="*/ 0 60000 65536"/>
                    <a:gd name="T5" fmla="*/ 0 60000 65536"/>
                  </a:gdLst>
                  <a:ahLst/>
                  <a:cxnLst>
                    <a:cxn ang="T4">
                      <a:pos x="T0" y="T1"/>
                    </a:cxn>
                    <a:cxn ang="T5">
                      <a:pos x="T2" y="T3"/>
                    </a:cxn>
                  </a:cxnLst>
                  <a:rect l="0" t="0" r="r" b="b"/>
                  <a:pathLst>
                    <a:path w="120" h="240">
                      <a:moveTo>
                        <a:pt x="0" y="0"/>
                      </a:moveTo>
                      <a:cubicBezTo>
                        <a:pt x="37" y="60"/>
                        <a:pt x="120" y="172"/>
                        <a:pt x="101" y="24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096" name="Freeform 1190">
                <a:extLst>
                  <a:ext uri="{FF2B5EF4-FFF2-40B4-BE49-F238E27FC236}">
                    <a16:creationId xmlns:a16="http://schemas.microsoft.com/office/drawing/2014/main" id="{132830C7-A5C1-F306-6BC3-789F157F8DA5}"/>
                  </a:ext>
                </a:extLst>
              </p:cNvPr>
              <p:cNvSpPr>
                <a:spLocks/>
              </p:cNvSpPr>
              <p:nvPr/>
            </p:nvSpPr>
            <p:spPr bwMode="auto">
              <a:xfrm>
                <a:off x="284" y="1740"/>
                <a:ext cx="77" cy="88"/>
              </a:xfrm>
              <a:custGeom>
                <a:avLst/>
                <a:gdLst>
                  <a:gd name="T0" fmla="*/ 9 w 227"/>
                  <a:gd name="T1" fmla="*/ 2 h 259"/>
                  <a:gd name="T2" fmla="*/ 6 w 227"/>
                  <a:gd name="T3" fmla="*/ 1 h 259"/>
                  <a:gd name="T4" fmla="*/ 4 w 227"/>
                  <a:gd name="T5" fmla="*/ 0 h 259"/>
                  <a:gd name="T6" fmla="*/ 1 w 227"/>
                  <a:gd name="T7" fmla="*/ 4 h 259"/>
                  <a:gd name="T8" fmla="*/ 4 w 227"/>
                  <a:gd name="T9" fmla="*/ 8 h 259"/>
                  <a:gd name="T10" fmla="*/ 6 w 227"/>
                  <a:gd name="T11" fmla="*/ 10 h 259"/>
                  <a:gd name="T12" fmla="*/ 9 w 227"/>
                  <a:gd name="T13" fmla="*/ 10 h 2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259">
                    <a:moveTo>
                      <a:pt x="227" y="65"/>
                    </a:moveTo>
                    <a:cubicBezTo>
                      <a:pt x="207" y="62"/>
                      <a:pt x="188" y="38"/>
                      <a:pt x="168" y="27"/>
                    </a:cubicBezTo>
                    <a:cubicBezTo>
                      <a:pt x="146" y="15"/>
                      <a:pt x="121" y="8"/>
                      <a:pt x="96" y="5"/>
                    </a:cubicBezTo>
                    <a:cubicBezTo>
                      <a:pt x="40" y="0"/>
                      <a:pt x="0" y="42"/>
                      <a:pt x="17" y="99"/>
                    </a:cubicBezTo>
                    <a:cubicBezTo>
                      <a:pt x="29" y="142"/>
                      <a:pt x="82" y="167"/>
                      <a:pt x="112" y="201"/>
                    </a:cubicBezTo>
                    <a:cubicBezTo>
                      <a:pt x="127" y="218"/>
                      <a:pt x="141" y="239"/>
                      <a:pt x="163" y="248"/>
                    </a:cubicBezTo>
                    <a:cubicBezTo>
                      <a:pt x="184" y="255"/>
                      <a:pt x="208" y="248"/>
                      <a:pt x="227" y="25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97" name="Freeform 1191">
                <a:extLst>
                  <a:ext uri="{FF2B5EF4-FFF2-40B4-BE49-F238E27FC236}">
                    <a16:creationId xmlns:a16="http://schemas.microsoft.com/office/drawing/2014/main" id="{2CFC2A6A-4FF4-687E-BBB1-C0FF4E4ABBF8}"/>
                  </a:ext>
                </a:extLst>
              </p:cNvPr>
              <p:cNvSpPr>
                <a:spLocks/>
              </p:cNvSpPr>
              <p:nvPr/>
            </p:nvSpPr>
            <p:spPr bwMode="auto">
              <a:xfrm>
                <a:off x="122" y="1582"/>
                <a:ext cx="148" cy="168"/>
              </a:xfrm>
              <a:custGeom>
                <a:avLst/>
                <a:gdLst>
                  <a:gd name="T0" fmla="*/ 0 w 438"/>
                  <a:gd name="T1" fmla="*/ 10 h 497"/>
                  <a:gd name="T2" fmla="*/ 2 w 438"/>
                  <a:gd name="T3" fmla="*/ 2 h 497"/>
                  <a:gd name="T4" fmla="*/ 8 w 438"/>
                  <a:gd name="T5" fmla="*/ 2 h 497"/>
                  <a:gd name="T6" fmla="*/ 9 w 438"/>
                  <a:gd name="T7" fmla="*/ 6 h 497"/>
                  <a:gd name="T8" fmla="*/ 12 w 438"/>
                  <a:gd name="T9" fmla="*/ 7 h 497"/>
                  <a:gd name="T10" fmla="*/ 12 w 438"/>
                  <a:gd name="T11" fmla="*/ 9 h 497"/>
                  <a:gd name="T12" fmla="*/ 14 w 438"/>
                  <a:gd name="T13" fmla="*/ 10 h 497"/>
                  <a:gd name="T14" fmla="*/ 16 w 438"/>
                  <a:gd name="T15" fmla="*/ 13 h 497"/>
                  <a:gd name="T16" fmla="*/ 14 w 438"/>
                  <a:gd name="T17" fmla="*/ 18 h 497"/>
                  <a:gd name="T18" fmla="*/ 8 w 438"/>
                  <a:gd name="T19" fmla="*/ 17 h 497"/>
                  <a:gd name="T20" fmla="*/ 2 w 438"/>
                  <a:gd name="T21" fmla="*/ 15 h 497"/>
                  <a:gd name="T22" fmla="*/ 2 w 438"/>
                  <a:gd name="T23" fmla="*/ 12 h 497"/>
                  <a:gd name="T24" fmla="*/ 0 w 438"/>
                  <a:gd name="T25" fmla="*/ 10 h 4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8" h="497">
                    <a:moveTo>
                      <a:pt x="7" y="260"/>
                    </a:moveTo>
                    <a:cubicBezTo>
                      <a:pt x="7" y="189"/>
                      <a:pt x="0" y="120"/>
                      <a:pt x="52" y="65"/>
                    </a:cubicBezTo>
                    <a:cubicBezTo>
                      <a:pt x="96" y="19"/>
                      <a:pt x="168" y="0"/>
                      <a:pt x="208" y="62"/>
                    </a:cubicBezTo>
                    <a:cubicBezTo>
                      <a:pt x="224" y="87"/>
                      <a:pt x="220" y="128"/>
                      <a:pt x="247" y="146"/>
                    </a:cubicBezTo>
                    <a:cubicBezTo>
                      <a:pt x="272" y="163"/>
                      <a:pt x="298" y="144"/>
                      <a:pt x="315" y="188"/>
                    </a:cubicBezTo>
                    <a:cubicBezTo>
                      <a:pt x="320" y="200"/>
                      <a:pt x="311" y="218"/>
                      <a:pt x="319" y="234"/>
                    </a:cubicBezTo>
                    <a:cubicBezTo>
                      <a:pt x="327" y="249"/>
                      <a:pt x="339" y="256"/>
                      <a:pt x="351" y="265"/>
                    </a:cubicBezTo>
                    <a:cubicBezTo>
                      <a:pt x="376" y="284"/>
                      <a:pt x="406" y="292"/>
                      <a:pt x="419" y="324"/>
                    </a:cubicBezTo>
                    <a:cubicBezTo>
                      <a:pt x="438" y="374"/>
                      <a:pt x="417" y="440"/>
                      <a:pt x="369" y="466"/>
                    </a:cubicBezTo>
                    <a:cubicBezTo>
                      <a:pt x="311" y="497"/>
                      <a:pt x="256" y="481"/>
                      <a:pt x="206" y="448"/>
                    </a:cubicBezTo>
                    <a:cubicBezTo>
                      <a:pt x="161" y="418"/>
                      <a:pt x="93" y="440"/>
                      <a:pt x="58" y="393"/>
                    </a:cubicBezTo>
                    <a:cubicBezTo>
                      <a:pt x="36" y="363"/>
                      <a:pt x="59" y="340"/>
                      <a:pt x="49" y="310"/>
                    </a:cubicBezTo>
                    <a:cubicBezTo>
                      <a:pt x="41" y="286"/>
                      <a:pt x="11" y="323"/>
                      <a:pt x="7" y="25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98" name="Freeform 1192">
                <a:extLst>
                  <a:ext uri="{FF2B5EF4-FFF2-40B4-BE49-F238E27FC236}">
                    <a16:creationId xmlns:a16="http://schemas.microsoft.com/office/drawing/2014/main" id="{D7D9B61E-F311-C96C-5D3F-823511055853}"/>
                  </a:ext>
                </a:extLst>
              </p:cNvPr>
              <p:cNvSpPr>
                <a:spLocks/>
              </p:cNvSpPr>
              <p:nvPr/>
            </p:nvSpPr>
            <p:spPr bwMode="auto">
              <a:xfrm>
                <a:off x="137" y="1634"/>
                <a:ext cx="34" cy="72"/>
              </a:xfrm>
              <a:custGeom>
                <a:avLst/>
                <a:gdLst>
                  <a:gd name="T0" fmla="*/ 0 w 101"/>
                  <a:gd name="T1" fmla="*/ 9 h 211"/>
                  <a:gd name="T2" fmla="*/ 4 w 101"/>
                  <a:gd name="T3" fmla="*/ 0 h 211"/>
                  <a:gd name="T4" fmla="*/ 0 60000 65536"/>
                  <a:gd name="T5" fmla="*/ 0 60000 65536"/>
                </a:gdLst>
                <a:ahLst/>
                <a:cxnLst>
                  <a:cxn ang="T4">
                    <a:pos x="T0" y="T1"/>
                  </a:cxn>
                  <a:cxn ang="T5">
                    <a:pos x="T2" y="T3"/>
                  </a:cxn>
                </a:cxnLst>
                <a:rect l="0" t="0" r="r" b="b"/>
                <a:pathLst>
                  <a:path w="101" h="211">
                    <a:moveTo>
                      <a:pt x="0" y="211"/>
                    </a:moveTo>
                    <a:cubicBezTo>
                      <a:pt x="8" y="141"/>
                      <a:pt x="11" y="22"/>
                      <a:pt x="101"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99" name="Freeform 1193">
                <a:extLst>
                  <a:ext uri="{FF2B5EF4-FFF2-40B4-BE49-F238E27FC236}">
                    <a16:creationId xmlns:a16="http://schemas.microsoft.com/office/drawing/2014/main" id="{DA5967A3-2AEB-BDF8-C874-02C4C0F37843}"/>
                  </a:ext>
                </a:extLst>
              </p:cNvPr>
              <p:cNvSpPr>
                <a:spLocks/>
              </p:cNvSpPr>
              <p:nvPr/>
            </p:nvSpPr>
            <p:spPr bwMode="auto">
              <a:xfrm>
                <a:off x="308" y="1838"/>
                <a:ext cx="45" cy="161"/>
              </a:xfrm>
              <a:custGeom>
                <a:avLst/>
                <a:gdLst>
                  <a:gd name="T0" fmla="*/ 0 w 133"/>
                  <a:gd name="T1" fmla="*/ 0 h 475"/>
                  <a:gd name="T2" fmla="*/ 4 w 133"/>
                  <a:gd name="T3" fmla="*/ 6 h 475"/>
                  <a:gd name="T4" fmla="*/ 3 w 133"/>
                  <a:gd name="T5" fmla="*/ 19 h 475"/>
                  <a:gd name="T6" fmla="*/ 0 60000 65536"/>
                  <a:gd name="T7" fmla="*/ 0 60000 65536"/>
                  <a:gd name="T8" fmla="*/ 0 60000 65536"/>
                </a:gdLst>
                <a:ahLst/>
                <a:cxnLst>
                  <a:cxn ang="T6">
                    <a:pos x="T0" y="T1"/>
                  </a:cxn>
                  <a:cxn ang="T7">
                    <a:pos x="T2" y="T3"/>
                  </a:cxn>
                  <a:cxn ang="T8">
                    <a:pos x="T4" y="T5"/>
                  </a:cxn>
                </a:cxnLst>
                <a:rect l="0" t="0" r="r" b="b"/>
                <a:pathLst>
                  <a:path w="133" h="475">
                    <a:moveTo>
                      <a:pt x="0" y="0"/>
                    </a:moveTo>
                    <a:cubicBezTo>
                      <a:pt x="41" y="25"/>
                      <a:pt x="92" y="123"/>
                      <a:pt x="105" y="168"/>
                    </a:cubicBezTo>
                    <a:cubicBezTo>
                      <a:pt x="133" y="269"/>
                      <a:pt x="71" y="374"/>
                      <a:pt x="80" y="47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00" name="Freeform 1194">
                <a:extLst>
                  <a:ext uri="{FF2B5EF4-FFF2-40B4-BE49-F238E27FC236}">
                    <a16:creationId xmlns:a16="http://schemas.microsoft.com/office/drawing/2014/main" id="{568BD713-D611-ACA4-9B87-FB865354E5E4}"/>
                  </a:ext>
                </a:extLst>
              </p:cNvPr>
              <p:cNvSpPr>
                <a:spLocks/>
              </p:cNvSpPr>
              <p:nvPr/>
            </p:nvSpPr>
            <p:spPr bwMode="auto">
              <a:xfrm>
                <a:off x="313" y="2053"/>
                <a:ext cx="60" cy="148"/>
              </a:xfrm>
              <a:custGeom>
                <a:avLst/>
                <a:gdLst>
                  <a:gd name="T0" fmla="*/ 7 w 179"/>
                  <a:gd name="T1" fmla="*/ 17 h 438"/>
                  <a:gd name="T2" fmla="*/ 4 w 179"/>
                  <a:gd name="T3" fmla="*/ 11 h 438"/>
                  <a:gd name="T4" fmla="*/ 1 w 179"/>
                  <a:gd name="T5" fmla="*/ 0 h 438"/>
                  <a:gd name="T6" fmla="*/ 0 60000 65536"/>
                  <a:gd name="T7" fmla="*/ 0 60000 65536"/>
                  <a:gd name="T8" fmla="*/ 0 60000 65536"/>
                </a:gdLst>
                <a:ahLst/>
                <a:cxnLst>
                  <a:cxn ang="T6">
                    <a:pos x="T0" y="T1"/>
                  </a:cxn>
                  <a:cxn ang="T7">
                    <a:pos x="T2" y="T3"/>
                  </a:cxn>
                  <a:cxn ang="T8">
                    <a:pos x="T4" y="T5"/>
                  </a:cxn>
                </a:cxnLst>
                <a:rect l="0" t="0" r="r" b="b"/>
                <a:pathLst>
                  <a:path w="179" h="438">
                    <a:moveTo>
                      <a:pt x="179" y="438"/>
                    </a:moveTo>
                    <a:cubicBezTo>
                      <a:pt x="123" y="430"/>
                      <a:pt x="128" y="330"/>
                      <a:pt x="102" y="292"/>
                    </a:cubicBezTo>
                    <a:cubicBezTo>
                      <a:pt x="41" y="204"/>
                      <a:pt x="0" y="115"/>
                      <a:pt x="31"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01" name="Freeform 1195">
                <a:extLst>
                  <a:ext uri="{FF2B5EF4-FFF2-40B4-BE49-F238E27FC236}">
                    <a16:creationId xmlns:a16="http://schemas.microsoft.com/office/drawing/2014/main" id="{AA592FBD-6170-E0EB-3716-C4F3DDFAB84C}"/>
                  </a:ext>
                </a:extLst>
              </p:cNvPr>
              <p:cNvSpPr>
                <a:spLocks/>
              </p:cNvSpPr>
              <p:nvPr/>
            </p:nvSpPr>
            <p:spPr bwMode="auto">
              <a:xfrm>
                <a:off x="366" y="2233"/>
                <a:ext cx="14" cy="89"/>
              </a:xfrm>
              <a:custGeom>
                <a:avLst/>
                <a:gdLst>
                  <a:gd name="T0" fmla="*/ 1 w 43"/>
                  <a:gd name="T1" fmla="*/ 0 h 265"/>
                  <a:gd name="T2" fmla="*/ 1 w 43"/>
                  <a:gd name="T3" fmla="*/ 5 h 265"/>
                  <a:gd name="T4" fmla="*/ 1 w 43"/>
                  <a:gd name="T5" fmla="*/ 10 h 265"/>
                  <a:gd name="T6" fmla="*/ 0 60000 65536"/>
                  <a:gd name="T7" fmla="*/ 0 60000 65536"/>
                  <a:gd name="T8" fmla="*/ 0 60000 65536"/>
                </a:gdLst>
                <a:ahLst/>
                <a:cxnLst>
                  <a:cxn ang="T6">
                    <a:pos x="T0" y="T1"/>
                  </a:cxn>
                  <a:cxn ang="T7">
                    <a:pos x="T2" y="T3"/>
                  </a:cxn>
                  <a:cxn ang="T8">
                    <a:pos x="T4" y="T5"/>
                  </a:cxn>
                </a:cxnLst>
                <a:rect l="0" t="0" r="r" b="b"/>
                <a:pathLst>
                  <a:path w="43" h="265">
                    <a:moveTo>
                      <a:pt x="23" y="0"/>
                    </a:moveTo>
                    <a:cubicBezTo>
                      <a:pt x="27" y="44"/>
                      <a:pt x="43" y="81"/>
                      <a:pt x="40" y="126"/>
                    </a:cubicBezTo>
                    <a:cubicBezTo>
                      <a:pt x="37" y="168"/>
                      <a:pt x="0" y="226"/>
                      <a:pt x="19" y="26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02" name="Freeform 1196">
                <a:extLst>
                  <a:ext uri="{FF2B5EF4-FFF2-40B4-BE49-F238E27FC236}">
                    <a16:creationId xmlns:a16="http://schemas.microsoft.com/office/drawing/2014/main" id="{ADB3B8A6-F598-169A-D571-625125052C88}"/>
                  </a:ext>
                </a:extLst>
              </p:cNvPr>
              <p:cNvSpPr>
                <a:spLocks/>
              </p:cNvSpPr>
              <p:nvPr/>
            </p:nvSpPr>
            <p:spPr bwMode="auto">
              <a:xfrm>
                <a:off x="285" y="2233"/>
                <a:ext cx="73" cy="114"/>
              </a:xfrm>
              <a:custGeom>
                <a:avLst/>
                <a:gdLst>
                  <a:gd name="T0" fmla="*/ 6 w 217"/>
                  <a:gd name="T1" fmla="*/ 0 h 337"/>
                  <a:gd name="T2" fmla="*/ 0 w 217"/>
                  <a:gd name="T3" fmla="*/ 3 h 337"/>
                  <a:gd name="T4" fmla="*/ 2 w 217"/>
                  <a:gd name="T5" fmla="*/ 7 h 337"/>
                  <a:gd name="T6" fmla="*/ 3 w 217"/>
                  <a:gd name="T7" fmla="*/ 10 h 337"/>
                  <a:gd name="T8" fmla="*/ 5 w 217"/>
                  <a:gd name="T9" fmla="*/ 13 h 337"/>
                  <a:gd name="T10" fmla="*/ 7 w 217"/>
                  <a:gd name="T11" fmla="*/ 9 h 337"/>
                  <a:gd name="T12" fmla="*/ 8 w 217"/>
                  <a:gd name="T13" fmla="*/ 2 h 337"/>
                  <a:gd name="T14" fmla="*/ 7 w 217"/>
                  <a:gd name="T15" fmla="*/ 0 h 3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7" h="337">
                    <a:moveTo>
                      <a:pt x="169" y="7"/>
                    </a:moveTo>
                    <a:cubicBezTo>
                      <a:pt x="117" y="6"/>
                      <a:pt x="0" y="16"/>
                      <a:pt x="13" y="82"/>
                    </a:cubicBezTo>
                    <a:cubicBezTo>
                      <a:pt x="20" y="116"/>
                      <a:pt x="46" y="146"/>
                      <a:pt x="61" y="175"/>
                    </a:cubicBezTo>
                    <a:cubicBezTo>
                      <a:pt x="77" y="207"/>
                      <a:pt x="81" y="234"/>
                      <a:pt x="89" y="268"/>
                    </a:cubicBezTo>
                    <a:cubicBezTo>
                      <a:pt x="96" y="296"/>
                      <a:pt x="103" y="337"/>
                      <a:pt x="144" y="322"/>
                    </a:cubicBezTo>
                    <a:cubicBezTo>
                      <a:pt x="177" y="311"/>
                      <a:pt x="176" y="268"/>
                      <a:pt x="181" y="238"/>
                    </a:cubicBezTo>
                    <a:cubicBezTo>
                      <a:pt x="190" y="176"/>
                      <a:pt x="217" y="105"/>
                      <a:pt x="207" y="40"/>
                    </a:cubicBezTo>
                    <a:cubicBezTo>
                      <a:pt x="204" y="20"/>
                      <a:pt x="211" y="0"/>
                      <a:pt x="182" y="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03" name="Freeform 1197">
                <a:extLst>
                  <a:ext uri="{FF2B5EF4-FFF2-40B4-BE49-F238E27FC236}">
                    <a16:creationId xmlns:a16="http://schemas.microsoft.com/office/drawing/2014/main" id="{FE160D48-AB71-EF77-F93F-4C417ED8156D}"/>
                  </a:ext>
                </a:extLst>
              </p:cNvPr>
              <p:cNvSpPr>
                <a:spLocks/>
              </p:cNvSpPr>
              <p:nvPr/>
            </p:nvSpPr>
            <p:spPr bwMode="auto">
              <a:xfrm>
                <a:off x="305" y="2703"/>
                <a:ext cx="74" cy="137"/>
              </a:xfrm>
              <a:custGeom>
                <a:avLst/>
                <a:gdLst>
                  <a:gd name="T0" fmla="*/ 0 w 218"/>
                  <a:gd name="T1" fmla="*/ 16 h 406"/>
                  <a:gd name="T2" fmla="*/ 8 w 218"/>
                  <a:gd name="T3" fmla="*/ 10 h 406"/>
                  <a:gd name="T4" fmla="*/ 7 w 218"/>
                  <a:gd name="T5" fmla="*/ 0 h 406"/>
                  <a:gd name="T6" fmla="*/ 0 60000 65536"/>
                  <a:gd name="T7" fmla="*/ 0 60000 65536"/>
                  <a:gd name="T8" fmla="*/ 0 60000 65536"/>
                </a:gdLst>
                <a:ahLst/>
                <a:cxnLst>
                  <a:cxn ang="T6">
                    <a:pos x="T0" y="T1"/>
                  </a:cxn>
                  <a:cxn ang="T7">
                    <a:pos x="T2" y="T3"/>
                  </a:cxn>
                  <a:cxn ang="T8">
                    <a:pos x="T4" y="T5"/>
                  </a:cxn>
                </a:cxnLst>
                <a:rect l="0" t="0" r="r" b="b"/>
                <a:pathLst>
                  <a:path w="218" h="406">
                    <a:moveTo>
                      <a:pt x="0" y="404"/>
                    </a:moveTo>
                    <a:cubicBezTo>
                      <a:pt x="96" y="406"/>
                      <a:pt x="174" y="365"/>
                      <a:pt x="198" y="261"/>
                    </a:cubicBezTo>
                    <a:cubicBezTo>
                      <a:pt x="218" y="173"/>
                      <a:pt x="209" y="80"/>
                      <a:pt x="172"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04" name="Freeform 1198">
                <a:extLst>
                  <a:ext uri="{FF2B5EF4-FFF2-40B4-BE49-F238E27FC236}">
                    <a16:creationId xmlns:a16="http://schemas.microsoft.com/office/drawing/2014/main" id="{E130DC01-D780-B6E5-B889-A907B0C8B06B}"/>
                  </a:ext>
                </a:extLst>
              </p:cNvPr>
              <p:cNvSpPr>
                <a:spLocks/>
              </p:cNvSpPr>
              <p:nvPr/>
            </p:nvSpPr>
            <p:spPr bwMode="auto">
              <a:xfrm>
                <a:off x="218" y="3086"/>
                <a:ext cx="91" cy="114"/>
              </a:xfrm>
              <a:custGeom>
                <a:avLst/>
                <a:gdLst>
                  <a:gd name="T0" fmla="*/ 1 w 270"/>
                  <a:gd name="T1" fmla="*/ 0 h 337"/>
                  <a:gd name="T2" fmla="*/ 3 w 270"/>
                  <a:gd name="T3" fmla="*/ 10 h 337"/>
                  <a:gd name="T4" fmla="*/ 8 w 270"/>
                  <a:gd name="T5" fmla="*/ 10 h 337"/>
                  <a:gd name="T6" fmla="*/ 10 w 270"/>
                  <a:gd name="T7" fmla="*/ 13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 h="337">
                    <a:moveTo>
                      <a:pt x="26" y="0"/>
                    </a:moveTo>
                    <a:cubicBezTo>
                      <a:pt x="13" y="75"/>
                      <a:pt x="0" y="226"/>
                      <a:pt x="85" y="253"/>
                    </a:cubicBezTo>
                    <a:cubicBezTo>
                      <a:pt x="129" y="266"/>
                      <a:pt x="157" y="243"/>
                      <a:pt x="199" y="270"/>
                    </a:cubicBezTo>
                    <a:cubicBezTo>
                      <a:pt x="226" y="288"/>
                      <a:pt x="251" y="323"/>
                      <a:pt x="270" y="33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05" name="Freeform 1199">
                <a:extLst>
                  <a:ext uri="{FF2B5EF4-FFF2-40B4-BE49-F238E27FC236}">
                    <a16:creationId xmlns:a16="http://schemas.microsoft.com/office/drawing/2014/main" id="{7095D418-92D7-3AA0-DE56-629A97C19224}"/>
                  </a:ext>
                </a:extLst>
              </p:cNvPr>
              <p:cNvSpPr>
                <a:spLocks/>
              </p:cNvSpPr>
              <p:nvPr/>
            </p:nvSpPr>
            <p:spPr bwMode="auto">
              <a:xfrm>
                <a:off x="198" y="3370"/>
                <a:ext cx="176" cy="225"/>
              </a:xfrm>
              <a:custGeom>
                <a:avLst/>
                <a:gdLst>
                  <a:gd name="T0" fmla="*/ 16 w 520"/>
                  <a:gd name="T1" fmla="*/ 11 h 667"/>
                  <a:gd name="T2" fmla="*/ 15 w 520"/>
                  <a:gd name="T3" fmla="*/ 8 h 667"/>
                  <a:gd name="T4" fmla="*/ 12 w 520"/>
                  <a:gd name="T5" fmla="*/ 6 h 667"/>
                  <a:gd name="T6" fmla="*/ 4 w 520"/>
                  <a:gd name="T7" fmla="*/ 1 h 667"/>
                  <a:gd name="T8" fmla="*/ 2 w 520"/>
                  <a:gd name="T9" fmla="*/ 6 h 667"/>
                  <a:gd name="T10" fmla="*/ 9 w 520"/>
                  <a:gd name="T11" fmla="*/ 11 h 667"/>
                  <a:gd name="T12" fmla="*/ 16 w 520"/>
                  <a:gd name="T13" fmla="*/ 24 h 667"/>
                  <a:gd name="T14" fmla="*/ 16 w 520"/>
                  <a:gd name="T15" fmla="*/ 24 h 667"/>
                  <a:gd name="T16" fmla="*/ 20 w 520"/>
                  <a:gd name="T17" fmla="*/ 16 h 667"/>
                  <a:gd name="T18" fmla="*/ 19 w 520"/>
                  <a:gd name="T19" fmla="*/ 12 h 667"/>
                  <a:gd name="T20" fmla="*/ 16 w 520"/>
                  <a:gd name="T21" fmla="*/ 12 h 6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0" h="667">
                    <a:moveTo>
                      <a:pt x="422" y="302"/>
                    </a:moveTo>
                    <a:cubicBezTo>
                      <a:pt x="399" y="279"/>
                      <a:pt x="408" y="243"/>
                      <a:pt x="387" y="218"/>
                    </a:cubicBezTo>
                    <a:cubicBezTo>
                      <a:pt x="365" y="189"/>
                      <a:pt x="327" y="186"/>
                      <a:pt x="296" y="170"/>
                    </a:cubicBezTo>
                    <a:cubicBezTo>
                      <a:pt x="224" y="134"/>
                      <a:pt x="183" y="66"/>
                      <a:pt x="106" y="36"/>
                    </a:cubicBezTo>
                    <a:cubicBezTo>
                      <a:pt x="16" y="0"/>
                      <a:pt x="0" y="88"/>
                      <a:pt x="48" y="149"/>
                    </a:cubicBezTo>
                    <a:cubicBezTo>
                      <a:pt x="93" y="206"/>
                      <a:pt x="177" y="221"/>
                      <a:pt x="224" y="278"/>
                    </a:cubicBezTo>
                    <a:cubicBezTo>
                      <a:pt x="259" y="320"/>
                      <a:pt x="335" y="667"/>
                      <a:pt x="409" y="630"/>
                    </a:cubicBezTo>
                    <a:cubicBezTo>
                      <a:pt x="409" y="621"/>
                      <a:pt x="409" y="639"/>
                      <a:pt x="409" y="630"/>
                    </a:cubicBezTo>
                    <a:cubicBezTo>
                      <a:pt x="498" y="587"/>
                      <a:pt x="503" y="517"/>
                      <a:pt x="507" y="425"/>
                    </a:cubicBezTo>
                    <a:cubicBezTo>
                      <a:pt x="509" y="393"/>
                      <a:pt x="520" y="334"/>
                      <a:pt x="498" y="306"/>
                    </a:cubicBezTo>
                    <a:cubicBezTo>
                      <a:pt x="477" y="280"/>
                      <a:pt x="431" y="296"/>
                      <a:pt x="422" y="31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06" name="Freeform 1200">
                <a:extLst>
                  <a:ext uri="{FF2B5EF4-FFF2-40B4-BE49-F238E27FC236}">
                    <a16:creationId xmlns:a16="http://schemas.microsoft.com/office/drawing/2014/main" id="{375B3B79-63DF-F3F9-375B-CF1590A9E701}"/>
                  </a:ext>
                </a:extLst>
              </p:cNvPr>
              <p:cNvSpPr>
                <a:spLocks/>
              </p:cNvSpPr>
              <p:nvPr/>
            </p:nvSpPr>
            <p:spPr bwMode="auto">
              <a:xfrm>
                <a:off x="637" y="2852"/>
                <a:ext cx="20" cy="126"/>
              </a:xfrm>
              <a:custGeom>
                <a:avLst/>
                <a:gdLst>
                  <a:gd name="T0" fmla="*/ 1 w 59"/>
                  <a:gd name="T1" fmla="*/ 0 h 371"/>
                  <a:gd name="T2" fmla="*/ 0 w 59"/>
                  <a:gd name="T3" fmla="*/ 15 h 371"/>
                  <a:gd name="T4" fmla="*/ 0 60000 65536"/>
                  <a:gd name="T5" fmla="*/ 0 60000 65536"/>
                </a:gdLst>
                <a:ahLst/>
                <a:cxnLst>
                  <a:cxn ang="T4">
                    <a:pos x="T0" y="T1"/>
                  </a:cxn>
                  <a:cxn ang="T5">
                    <a:pos x="T2" y="T3"/>
                  </a:cxn>
                </a:cxnLst>
                <a:rect l="0" t="0" r="r" b="b"/>
                <a:pathLst>
                  <a:path w="59" h="371">
                    <a:moveTo>
                      <a:pt x="17" y="0"/>
                    </a:moveTo>
                    <a:cubicBezTo>
                      <a:pt x="55" y="114"/>
                      <a:pt x="59" y="291"/>
                      <a:pt x="0" y="37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07" name="Freeform 1201">
                <a:extLst>
                  <a:ext uri="{FF2B5EF4-FFF2-40B4-BE49-F238E27FC236}">
                    <a16:creationId xmlns:a16="http://schemas.microsoft.com/office/drawing/2014/main" id="{FF16A55C-6BBF-A4B1-EC0D-4D3080E40D80}"/>
                  </a:ext>
                </a:extLst>
              </p:cNvPr>
              <p:cNvSpPr>
                <a:spLocks/>
              </p:cNvSpPr>
              <p:nvPr/>
            </p:nvSpPr>
            <p:spPr bwMode="auto">
              <a:xfrm>
                <a:off x="695" y="2810"/>
                <a:ext cx="74" cy="57"/>
              </a:xfrm>
              <a:custGeom>
                <a:avLst/>
                <a:gdLst>
                  <a:gd name="T0" fmla="*/ 8 w 219"/>
                  <a:gd name="T1" fmla="*/ 6 h 170"/>
                  <a:gd name="T2" fmla="*/ 0 w 219"/>
                  <a:gd name="T3" fmla="*/ 0 h 170"/>
                  <a:gd name="T4" fmla="*/ 0 60000 65536"/>
                  <a:gd name="T5" fmla="*/ 0 60000 65536"/>
                </a:gdLst>
                <a:ahLst/>
                <a:cxnLst>
                  <a:cxn ang="T4">
                    <a:pos x="T0" y="T1"/>
                  </a:cxn>
                  <a:cxn ang="T5">
                    <a:pos x="T2" y="T3"/>
                  </a:cxn>
                </a:cxnLst>
                <a:rect l="0" t="0" r="r" b="b"/>
                <a:pathLst>
                  <a:path w="219" h="170">
                    <a:moveTo>
                      <a:pt x="219" y="160"/>
                    </a:moveTo>
                    <a:cubicBezTo>
                      <a:pt x="108" y="170"/>
                      <a:pt x="87" y="12"/>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08" name="Freeform 1202">
                <a:extLst>
                  <a:ext uri="{FF2B5EF4-FFF2-40B4-BE49-F238E27FC236}">
                    <a16:creationId xmlns:a16="http://schemas.microsoft.com/office/drawing/2014/main" id="{86016F92-D085-1F3D-4E6B-519CBFDF63A1}"/>
                  </a:ext>
                </a:extLst>
              </p:cNvPr>
              <p:cNvSpPr>
                <a:spLocks/>
              </p:cNvSpPr>
              <p:nvPr/>
            </p:nvSpPr>
            <p:spPr bwMode="auto">
              <a:xfrm>
                <a:off x="651" y="2861"/>
                <a:ext cx="99" cy="97"/>
              </a:xfrm>
              <a:custGeom>
                <a:avLst/>
                <a:gdLst>
                  <a:gd name="T0" fmla="*/ 0 w 291"/>
                  <a:gd name="T1" fmla="*/ 9 h 287"/>
                  <a:gd name="T2" fmla="*/ 4 w 291"/>
                  <a:gd name="T3" fmla="*/ 10 h 287"/>
                  <a:gd name="T4" fmla="*/ 8 w 291"/>
                  <a:gd name="T5" fmla="*/ 8 h 287"/>
                  <a:gd name="T6" fmla="*/ 12 w 291"/>
                  <a:gd name="T7" fmla="*/ 0 h 2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1" h="287">
                    <a:moveTo>
                      <a:pt x="0" y="236"/>
                    </a:moveTo>
                    <a:cubicBezTo>
                      <a:pt x="36" y="269"/>
                      <a:pt x="49" y="287"/>
                      <a:pt x="101" y="275"/>
                    </a:cubicBezTo>
                    <a:cubicBezTo>
                      <a:pt x="144" y="266"/>
                      <a:pt x="179" y="238"/>
                      <a:pt x="207" y="207"/>
                    </a:cubicBezTo>
                    <a:cubicBezTo>
                      <a:pt x="263" y="145"/>
                      <a:pt x="259" y="62"/>
                      <a:pt x="291"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09" name="Freeform 1203">
                <a:extLst>
                  <a:ext uri="{FF2B5EF4-FFF2-40B4-BE49-F238E27FC236}">
                    <a16:creationId xmlns:a16="http://schemas.microsoft.com/office/drawing/2014/main" id="{7BC6872F-2FB6-0CCD-932C-E9D8058C27C6}"/>
                  </a:ext>
                </a:extLst>
              </p:cNvPr>
              <p:cNvSpPr>
                <a:spLocks/>
              </p:cNvSpPr>
              <p:nvPr/>
            </p:nvSpPr>
            <p:spPr bwMode="auto">
              <a:xfrm>
                <a:off x="927" y="3148"/>
                <a:ext cx="127" cy="66"/>
              </a:xfrm>
              <a:custGeom>
                <a:avLst/>
                <a:gdLst>
                  <a:gd name="T0" fmla="*/ 0 w 375"/>
                  <a:gd name="T1" fmla="*/ 1 h 196"/>
                  <a:gd name="T2" fmla="*/ 8 w 375"/>
                  <a:gd name="T3" fmla="*/ 3 h 196"/>
                  <a:gd name="T4" fmla="*/ 15 w 375"/>
                  <a:gd name="T5" fmla="*/ 7 h 196"/>
                  <a:gd name="T6" fmla="*/ 0 60000 65536"/>
                  <a:gd name="T7" fmla="*/ 0 60000 65536"/>
                  <a:gd name="T8" fmla="*/ 0 60000 65536"/>
                </a:gdLst>
                <a:ahLst/>
                <a:cxnLst>
                  <a:cxn ang="T6">
                    <a:pos x="T0" y="T1"/>
                  </a:cxn>
                  <a:cxn ang="T7">
                    <a:pos x="T2" y="T3"/>
                  </a:cxn>
                  <a:cxn ang="T8">
                    <a:pos x="T4" y="T5"/>
                  </a:cxn>
                </a:cxnLst>
                <a:rect l="0" t="0" r="r" b="b"/>
                <a:pathLst>
                  <a:path w="375" h="196">
                    <a:moveTo>
                      <a:pt x="0" y="32"/>
                    </a:moveTo>
                    <a:cubicBezTo>
                      <a:pt x="77" y="0"/>
                      <a:pt x="154" y="15"/>
                      <a:pt x="210" y="74"/>
                    </a:cubicBezTo>
                    <a:cubicBezTo>
                      <a:pt x="253" y="120"/>
                      <a:pt x="313" y="178"/>
                      <a:pt x="375" y="19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10" name="Freeform 1204">
                <a:extLst>
                  <a:ext uri="{FF2B5EF4-FFF2-40B4-BE49-F238E27FC236}">
                    <a16:creationId xmlns:a16="http://schemas.microsoft.com/office/drawing/2014/main" id="{65BC0838-6978-BF26-5F69-5DDE10FD276F}"/>
                  </a:ext>
                </a:extLst>
              </p:cNvPr>
              <p:cNvSpPr>
                <a:spLocks/>
              </p:cNvSpPr>
              <p:nvPr/>
            </p:nvSpPr>
            <p:spPr bwMode="auto">
              <a:xfrm>
                <a:off x="1170" y="3151"/>
                <a:ext cx="111" cy="130"/>
              </a:xfrm>
              <a:custGeom>
                <a:avLst/>
                <a:gdLst>
                  <a:gd name="T0" fmla="*/ 13 w 326"/>
                  <a:gd name="T1" fmla="*/ 0 h 385"/>
                  <a:gd name="T2" fmla="*/ 2 w 326"/>
                  <a:gd name="T3" fmla="*/ 5 h 385"/>
                  <a:gd name="T4" fmla="*/ 0 w 326"/>
                  <a:gd name="T5" fmla="*/ 11 h 385"/>
                  <a:gd name="T6" fmla="*/ 2 w 326"/>
                  <a:gd name="T7" fmla="*/ 15 h 3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6" h="385">
                    <a:moveTo>
                      <a:pt x="326" y="0"/>
                    </a:moveTo>
                    <a:cubicBezTo>
                      <a:pt x="235" y="10"/>
                      <a:pt x="127" y="64"/>
                      <a:pt x="65" y="131"/>
                    </a:cubicBezTo>
                    <a:cubicBezTo>
                      <a:pt x="25" y="174"/>
                      <a:pt x="6" y="221"/>
                      <a:pt x="2" y="278"/>
                    </a:cubicBezTo>
                    <a:cubicBezTo>
                      <a:pt x="0" y="309"/>
                      <a:pt x="5" y="385"/>
                      <a:pt x="44" y="37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11" name="Freeform 1205">
                <a:extLst>
                  <a:ext uri="{FF2B5EF4-FFF2-40B4-BE49-F238E27FC236}">
                    <a16:creationId xmlns:a16="http://schemas.microsoft.com/office/drawing/2014/main" id="{654DFCBB-672E-0682-7E9C-259C7948B187}"/>
                  </a:ext>
                </a:extLst>
              </p:cNvPr>
              <p:cNvSpPr>
                <a:spLocks/>
              </p:cNvSpPr>
              <p:nvPr/>
            </p:nvSpPr>
            <p:spPr bwMode="auto">
              <a:xfrm>
                <a:off x="172" y="3242"/>
                <a:ext cx="141" cy="114"/>
              </a:xfrm>
              <a:custGeom>
                <a:avLst/>
                <a:gdLst>
                  <a:gd name="T0" fmla="*/ 3 w 415"/>
                  <a:gd name="T1" fmla="*/ 1 h 336"/>
                  <a:gd name="T2" fmla="*/ 0 w 415"/>
                  <a:gd name="T3" fmla="*/ 2 h 336"/>
                  <a:gd name="T4" fmla="*/ 2 w 415"/>
                  <a:gd name="T5" fmla="*/ 5 h 336"/>
                  <a:gd name="T6" fmla="*/ 6 w 415"/>
                  <a:gd name="T7" fmla="*/ 8 h 336"/>
                  <a:gd name="T8" fmla="*/ 7 w 415"/>
                  <a:gd name="T9" fmla="*/ 12 h 336"/>
                  <a:gd name="T10" fmla="*/ 14 w 415"/>
                  <a:gd name="T11" fmla="*/ 11 h 336"/>
                  <a:gd name="T12" fmla="*/ 14 w 415"/>
                  <a:gd name="T13" fmla="*/ 5 h 336"/>
                  <a:gd name="T14" fmla="*/ 8 w 415"/>
                  <a:gd name="T15" fmla="*/ 2 h 336"/>
                  <a:gd name="T16" fmla="*/ 3 w 415"/>
                  <a:gd name="T17" fmla="*/ 1 h 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 h="336">
                    <a:moveTo>
                      <a:pt x="77" y="15"/>
                    </a:moveTo>
                    <a:cubicBezTo>
                      <a:pt x="52" y="14"/>
                      <a:pt x="15" y="36"/>
                      <a:pt x="8" y="64"/>
                    </a:cubicBezTo>
                    <a:cubicBezTo>
                      <a:pt x="0" y="102"/>
                      <a:pt x="38" y="114"/>
                      <a:pt x="64" y="132"/>
                    </a:cubicBezTo>
                    <a:cubicBezTo>
                      <a:pt x="96" y="153"/>
                      <a:pt x="129" y="181"/>
                      <a:pt x="143" y="217"/>
                    </a:cubicBezTo>
                    <a:cubicBezTo>
                      <a:pt x="157" y="250"/>
                      <a:pt x="152" y="279"/>
                      <a:pt x="181" y="302"/>
                    </a:cubicBezTo>
                    <a:cubicBezTo>
                      <a:pt x="225" y="336"/>
                      <a:pt x="317" y="315"/>
                      <a:pt x="350" y="280"/>
                    </a:cubicBezTo>
                    <a:cubicBezTo>
                      <a:pt x="401" y="223"/>
                      <a:pt x="415" y="162"/>
                      <a:pt x="347" y="120"/>
                    </a:cubicBezTo>
                    <a:cubicBezTo>
                      <a:pt x="303" y="92"/>
                      <a:pt x="251" y="69"/>
                      <a:pt x="203" y="45"/>
                    </a:cubicBezTo>
                    <a:cubicBezTo>
                      <a:pt x="158" y="22"/>
                      <a:pt x="115" y="0"/>
                      <a:pt x="73" y="1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12" name="Freeform 1206">
                <a:extLst>
                  <a:ext uri="{FF2B5EF4-FFF2-40B4-BE49-F238E27FC236}">
                    <a16:creationId xmlns:a16="http://schemas.microsoft.com/office/drawing/2014/main" id="{4FCACA91-161C-D71E-9C27-8D048AD6BA02}"/>
                  </a:ext>
                </a:extLst>
              </p:cNvPr>
              <p:cNvSpPr>
                <a:spLocks/>
              </p:cNvSpPr>
              <p:nvPr/>
            </p:nvSpPr>
            <p:spPr bwMode="auto">
              <a:xfrm>
                <a:off x="215" y="3252"/>
                <a:ext cx="34" cy="52"/>
              </a:xfrm>
              <a:custGeom>
                <a:avLst/>
                <a:gdLst>
                  <a:gd name="T0" fmla="*/ 0 w 101"/>
                  <a:gd name="T1" fmla="*/ 6 h 152"/>
                  <a:gd name="T2" fmla="*/ 4 w 101"/>
                  <a:gd name="T3" fmla="*/ 1 h 152"/>
                  <a:gd name="T4" fmla="*/ 0 60000 65536"/>
                  <a:gd name="T5" fmla="*/ 0 60000 65536"/>
                </a:gdLst>
                <a:ahLst/>
                <a:cxnLst>
                  <a:cxn ang="T4">
                    <a:pos x="T0" y="T1"/>
                  </a:cxn>
                  <a:cxn ang="T5">
                    <a:pos x="T2" y="T3"/>
                  </a:cxn>
                </a:cxnLst>
                <a:rect l="0" t="0" r="r" b="b"/>
                <a:pathLst>
                  <a:path w="101" h="152">
                    <a:moveTo>
                      <a:pt x="0" y="152"/>
                    </a:moveTo>
                    <a:cubicBezTo>
                      <a:pt x="10" y="116"/>
                      <a:pt x="31" y="0"/>
                      <a:pt x="101" y="3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13" name="Freeform 1207">
                <a:extLst>
                  <a:ext uri="{FF2B5EF4-FFF2-40B4-BE49-F238E27FC236}">
                    <a16:creationId xmlns:a16="http://schemas.microsoft.com/office/drawing/2014/main" id="{DC414765-03D1-BEBC-401D-942B892468D6}"/>
                  </a:ext>
                </a:extLst>
              </p:cNvPr>
              <p:cNvSpPr>
                <a:spLocks/>
              </p:cNvSpPr>
              <p:nvPr/>
            </p:nvSpPr>
            <p:spPr bwMode="auto">
              <a:xfrm>
                <a:off x="192" y="2685"/>
                <a:ext cx="43" cy="79"/>
              </a:xfrm>
              <a:custGeom>
                <a:avLst/>
                <a:gdLst>
                  <a:gd name="T0" fmla="*/ 5 w 128"/>
                  <a:gd name="T1" fmla="*/ 2 h 233"/>
                  <a:gd name="T2" fmla="*/ 1 w 128"/>
                  <a:gd name="T3" fmla="*/ 4 h 233"/>
                  <a:gd name="T4" fmla="*/ 5 w 128"/>
                  <a:gd name="T5" fmla="*/ 9 h 233"/>
                  <a:gd name="T6" fmla="*/ 0 60000 65536"/>
                  <a:gd name="T7" fmla="*/ 0 60000 65536"/>
                  <a:gd name="T8" fmla="*/ 0 60000 65536"/>
                </a:gdLst>
                <a:ahLst/>
                <a:cxnLst>
                  <a:cxn ang="T6">
                    <a:pos x="T0" y="T1"/>
                  </a:cxn>
                  <a:cxn ang="T7">
                    <a:pos x="T2" y="T3"/>
                  </a:cxn>
                  <a:cxn ang="T8">
                    <a:pos x="T4" y="T5"/>
                  </a:cxn>
                </a:cxnLst>
                <a:rect l="0" t="0" r="r" b="b"/>
                <a:pathLst>
                  <a:path w="128" h="233">
                    <a:moveTo>
                      <a:pt x="128" y="48"/>
                    </a:moveTo>
                    <a:cubicBezTo>
                      <a:pt x="93" y="0"/>
                      <a:pt x="0" y="15"/>
                      <a:pt x="19" y="90"/>
                    </a:cubicBezTo>
                    <a:cubicBezTo>
                      <a:pt x="33" y="145"/>
                      <a:pt x="107" y="184"/>
                      <a:pt x="128" y="23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14" name="Freeform 1208">
                <a:extLst>
                  <a:ext uri="{FF2B5EF4-FFF2-40B4-BE49-F238E27FC236}">
                    <a16:creationId xmlns:a16="http://schemas.microsoft.com/office/drawing/2014/main" id="{0D816019-4E6D-A110-B48E-5867E9DA6164}"/>
                  </a:ext>
                </a:extLst>
              </p:cNvPr>
              <p:cNvSpPr>
                <a:spLocks/>
              </p:cNvSpPr>
              <p:nvPr/>
            </p:nvSpPr>
            <p:spPr bwMode="auto">
              <a:xfrm>
                <a:off x="281" y="2734"/>
                <a:ext cx="84" cy="71"/>
              </a:xfrm>
              <a:custGeom>
                <a:avLst/>
                <a:gdLst>
                  <a:gd name="T0" fmla="*/ 0 w 249"/>
                  <a:gd name="T1" fmla="*/ 0 h 210"/>
                  <a:gd name="T2" fmla="*/ 2 w 249"/>
                  <a:gd name="T3" fmla="*/ 2 h 210"/>
                  <a:gd name="T4" fmla="*/ 5 w 249"/>
                  <a:gd name="T5" fmla="*/ 3 h 210"/>
                  <a:gd name="T6" fmla="*/ 9 w 249"/>
                  <a:gd name="T7" fmla="*/ 8 h 2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9" h="210">
                    <a:moveTo>
                      <a:pt x="0" y="0"/>
                    </a:moveTo>
                    <a:cubicBezTo>
                      <a:pt x="9" y="18"/>
                      <a:pt x="26" y="47"/>
                      <a:pt x="43" y="62"/>
                    </a:cubicBezTo>
                    <a:cubicBezTo>
                      <a:pt x="69" y="83"/>
                      <a:pt x="98" y="78"/>
                      <a:pt x="127" y="91"/>
                    </a:cubicBezTo>
                    <a:cubicBezTo>
                      <a:pt x="170" y="110"/>
                      <a:pt x="244" y="166"/>
                      <a:pt x="249" y="21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15" name="Freeform 1209">
                <a:extLst>
                  <a:ext uri="{FF2B5EF4-FFF2-40B4-BE49-F238E27FC236}">
                    <a16:creationId xmlns:a16="http://schemas.microsoft.com/office/drawing/2014/main" id="{8A558879-15E4-45F0-968B-470DFAE76E96}"/>
                  </a:ext>
                </a:extLst>
              </p:cNvPr>
              <p:cNvSpPr>
                <a:spLocks/>
              </p:cNvSpPr>
              <p:nvPr/>
            </p:nvSpPr>
            <p:spPr bwMode="auto">
              <a:xfrm>
                <a:off x="275" y="2774"/>
                <a:ext cx="19" cy="63"/>
              </a:xfrm>
              <a:custGeom>
                <a:avLst/>
                <a:gdLst>
                  <a:gd name="T0" fmla="*/ 0 w 56"/>
                  <a:gd name="T1" fmla="*/ 0 h 186"/>
                  <a:gd name="T2" fmla="*/ 1 w 56"/>
                  <a:gd name="T3" fmla="*/ 7 h 186"/>
                  <a:gd name="T4" fmla="*/ 0 60000 65536"/>
                  <a:gd name="T5" fmla="*/ 0 60000 65536"/>
                </a:gdLst>
                <a:ahLst/>
                <a:cxnLst>
                  <a:cxn ang="T4">
                    <a:pos x="T0" y="T1"/>
                  </a:cxn>
                  <a:cxn ang="T5">
                    <a:pos x="T2" y="T3"/>
                  </a:cxn>
                </a:cxnLst>
                <a:rect l="0" t="0" r="r" b="b"/>
                <a:pathLst>
                  <a:path w="56" h="186">
                    <a:moveTo>
                      <a:pt x="0" y="0"/>
                    </a:moveTo>
                    <a:cubicBezTo>
                      <a:pt x="56" y="24"/>
                      <a:pt x="55" y="146"/>
                      <a:pt x="21" y="18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16" name="Freeform 1210">
                <a:extLst>
                  <a:ext uri="{FF2B5EF4-FFF2-40B4-BE49-F238E27FC236}">
                    <a16:creationId xmlns:a16="http://schemas.microsoft.com/office/drawing/2014/main" id="{78E3B521-A806-DC8A-E288-4F29D5E2815E}"/>
                  </a:ext>
                </a:extLst>
              </p:cNvPr>
              <p:cNvSpPr>
                <a:spLocks/>
              </p:cNvSpPr>
              <p:nvPr/>
            </p:nvSpPr>
            <p:spPr bwMode="auto">
              <a:xfrm>
                <a:off x="194" y="2297"/>
                <a:ext cx="53" cy="71"/>
              </a:xfrm>
              <a:custGeom>
                <a:avLst/>
                <a:gdLst>
                  <a:gd name="T0" fmla="*/ 0 w 156"/>
                  <a:gd name="T1" fmla="*/ 0 h 210"/>
                  <a:gd name="T2" fmla="*/ 4 w 156"/>
                  <a:gd name="T3" fmla="*/ 8 h 210"/>
                  <a:gd name="T4" fmla="*/ 0 60000 65536"/>
                  <a:gd name="T5" fmla="*/ 0 60000 65536"/>
                </a:gdLst>
                <a:ahLst/>
                <a:cxnLst>
                  <a:cxn ang="T4">
                    <a:pos x="T0" y="T1"/>
                  </a:cxn>
                  <a:cxn ang="T5">
                    <a:pos x="T2" y="T3"/>
                  </a:cxn>
                </a:cxnLst>
                <a:rect l="0" t="0" r="r" b="b"/>
                <a:pathLst>
                  <a:path w="156" h="210">
                    <a:moveTo>
                      <a:pt x="0" y="0"/>
                    </a:moveTo>
                    <a:cubicBezTo>
                      <a:pt x="0" y="77"/>
                      <a:pt x="156" y="114"/>
                      <a:pt x="101" y="21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17" name="Freeform 1211">
                <a:extLst>
                  <a:ext uri="{FF2B5EF4-FFF2-40B4-BE49-F238E27FC236}">
                    <a16:creationId xmlns:a16="http://schemas.microsoft.com/office/drawing/2014/main" id="{C832EB84-4F31-A002-91B3-63113A5CB672}"/>
                  </a:ext>
                </a:extLst>
              </p:cNvPr>
              <p:cNvSpPr>
                <a:spLocks/>
              </p:cNvSpPr>
              <p:nvPr/>
            </p:nvSpPr>
            <p:spPr bwMode="auto">
              <a:xfrm>
                <a:off x="249" y="2292"/>
                <a:ext cx="23" cy="79"/>
              </a:xfrm>
              <a:custGeom>
                <a:avLst/>
                <a:gdLst>
                  <a:gd name="T0" fmla="*/ 1 w 70"/>
                  <a:gd name="T1" fmla="*/ 9 h 232"/>
                  <a:gd name="T2" fmla="*/ 0 w 70"/>
                  <a:gd name="T3" fmla="*/ 4 h 232"/>
                  <a:gd name="T4" fmla="*/ 1 w 70"/>
                  <a:gd name="T5" fmla="*/ 1 h 232"/>
                  <a:gd name="T6" fmla="*/ 3 w 70"/>
                  <a:gd name="T7" fmla="*/ 0 h 2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232">
                    <a:moveTo>
                      <a:pt x="28" y="232"/>
                    </a:moveTo>
                    <a:cubicBezTo>
                      <a:pt x="0" y="196"/>
                      <a:pt x="6" y="144"/>
                      <a:pt x="10" y="101"/>
                    </a:cubicBezTo>
                    <a:cubicBezTo>
                      <a:pt x="12" y="80"/>
                      <a:pt x="11" y="51"/>
                      <a:pt x="24" y="34"/>
                    </a:cubicBezTo>
                    <a:cubicBezTo>
                      <a:pt x="38" y="16"/>
                      <a:pt x="59" y="22"/>
                      <a:pt x="7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18" name="Freeform 1212">
                <a:extLst>
                  <a:ext uri="{FF2B5EF4-FFF2-40B4-BE49-F238E27FC236}">
                    <a16:creationId xmlns:a16="http://schemas.microsoft.com/office/drawing/2014/main" id="{AB65FD0A-D78A-0F06-E367-233B3FBBFC32}"/>
                  </a:ext>
                </a:extLst>
              </p:cNvPr>
              <p:cNvSpPr>
                <a:spLocks/>
              </p:cNvSpPr>
              <p:nvPr/>
            </p:nvSpPr>
            <p:spPr bwMode="auto">
              <a:xfrm>
                <a:off x="126" y="1753"/>
                <a:ext cx="109" cy="84"/>
              </a:xfrm>
              <a:custGeom>
                <a:avLst/>
                <a:gdLst>
                  <a:gd name="T0" fmla="*/ 3 w 321"/>
                  <a:gd name="T1" fmla="*/ 0 h 251"/>
                  <a:gd name="T2" fmla="*/ 4 w 321"/>
                  <a:gd name="T3" fmla="*/ 5 h 251"/>
                  <a:gd name="T4" fmla="*/ 6 w 321"/>
                  <a:gd name="T5" fmla="*/ 8 h 251"/>
                  <a:gd name="T6" fmla="*/ 8 w 321"/>
                  <a:gd name="T7" fmla="*/ 8 h 251"/>
                  <a:gd name="T8" fmla="*/ 10 w 321"/>
                  <a:gd name="T9" fmla="*/ 2 h 251"/>
                  <a:gd name="T10" fmla="*/ 6 w 321"/>
                  <a:gd name="T11" fmla="*/ 1 h 251"/>
                  <a:gd name="T12" fmla="*/ 3 w 321"/>
                  <a:gd name="T13" fmla="*/ 0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1" h="251">
                    <a:moveTo>
                      <a:pt x="86" y="4"/>
                    </a:moveTo>
                    <a:cubicBezTo>
                      <a:pt x="0" y="18"/>
                      <a:pt x="65" y="117"/>
                      <a:pt x="95" y="146"/>
                    </a:cubicBezTo>
                    <a:cubicBezTo>
                      <a:pt x="117" y="168"/>
                      <a:pt x="131" y="192"/>
                      <a:pt x="150" y="214"/>
                    </a:cubicBezTo>
                    <a:cubicBezTo>
                      <a:pt x="183" y="251"/>
                      <a:pt x="186" y="239"/>
                      <a:pt x="203" y="202"/>
                    </a:cubicBezTo>
                    <a:cubicBezTo>
                      <a:pt x="225" y="155"/>
                      <a:pt x="321" y="93"/>
                      <a:pt x="258" y="52"/>
                    </a:cubicBezTo>
                    <a:cubicBezTo>
                      <a:pt x="230" y="33"/>
                      <a:pt x="196" y="39"/>
                      <a:pt x="167" y="28"/>
                    </a:cubicBezTo>
                    <a:cubicBezTo>
                      <a:pt x="137" y="18"/>
                      <a:pt x="121" y="0"/>
                      <a:pt x="86" y="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19" name="Freeform 1213">
                <a:extLst>
                  <a:ext uri="{FF2B5EF4-FFF2-40B4-BE49-F238E27FC236}">
                    <a16:creationId xmlns:a16="http://schemas.microsoft.com/office/drawing/2014/main" id="{DA19153B-0718-1FB8-56D0-8813F12C28AB}"/>
                  </a:ext>
                </a:extLst>
              </p:cNvPr>
              <p:cNvSpPr>
                <a:spLocks/>
              </p:cNvSpPr>
              <p:nvPr/>
            </p:nvSpPr>
            <p:spPr bwMode="auto">
              <a:xfrm>
                <a:off x="437" y="1670"/>
                <a:ext cx="170" cy="43"/>
              </a:xfrm>
              <a:custGeom>
                <a:avLst/>
                <a:gdLst>
                  <a:gd name="T0" fmla="*/ 0 w 505"/>
                  <a:gd name="T1" fmla="*/ 5 h 125"/>
                  <a:gd name="T2" fmla="*/ 19 w 505"/>
                  <a:gd name="T3" fmla="*/ 5 h 125"/>
                  <a:gd name="T4" fmla="*/ 0 60000 65536"/>
                  <a:gd name="T5" fmla="*/ 0 60000 65536"/>
                </a:gdLst>
                <a:ahLst/>
                <a:cxnLst>
                  <a:cxn ang="T4">
                    <a:pos x="T0" y="T1"/>
                  </a:cxn>
                  <a:cxn ang="T5">
                    <a:pos x="T2" y="T3"/>
                  </a:cxn>
                </a:cxnLst>
                <a:rect l="0" t="0" r="r" b="b"/>
                <a:pathLst>
                  <a:path w="505" h="125">
                    <a:moveTo>
                      <a:pt x="0" y="125"/>
                    </a:moveTo>
                    <a:cubicBezTo>
                      <a:pt x="152" y="68"/>
                      <a:pt x="360" y="0"/>
                      <a:pt x="505" y="12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20" name="Freeform 1214">
                <a:extLst>
                  <a:ext uri="{FF2B5EF4-FFF2-40B4-BE49-F238E27FC236}">
                    <a16:creationId xmlns:a16="http://schemas.microsoft.com/office/drawing/2014/main" id="{24BDE8A3-97C2-0200-0E6F-D713CA0DB31B}"/>
                  </a:ext>
                </a:extLst>
              </p:cNvPr>
              <p:cNvSpPr>
                <a:spLocks/>
              </p:cNvSpPr>
              <p:nvPr/>
            </p:nvSpPr>
            <p:spPr bwMode="auto">
              <a:xfrm>
                <a:off x="489" y="1736"/>
                <a:ext cx="21" cy="90"/>
              </a:xfrm>
              <a:custGeom>
                <a:avLst/>
                <a:gdLst>
                  <a:gd name="T0" fmla="*/ 2 w 64"/>
                  <a:gd name="T1" fmla="*/ 0 h 266"/>
                  <a:gd name="T2" fmla="*/ 2 w 64"/>
                  <a:gd name="T3" fmla="*/ 4 h 266"/>
                  <a:gd name="T4" fmla="*/ 0 w 64"/>
                  <a:gd name="T5" fmla="*/ 10 h 266"/>
                  <a:gd name="T6" fmla="*/ 0 60000 65536"/>
                  <a:gd name="T7" fmla="*/ 0 60000 65536"/>
                  <a:gd name="T8" fmla="*/ 0 60000 65536"/>
                </a:gdLst>
                <a:ahLst/>
                <a:cxnLst>
                  <a:cxn ang="T6">
                    <a:pos x="T0" y="T1"/>
                  </a:cxn>
                  <a:cxn ang="T7">
                    <a:pos x="T2" y="T3"/>
                  </a:cxn>
                  <a:cxn ang="T8">
                    <a:pos x="T4" y="T5"/>
                  </a:cxn>
                </a:cxnLst>
                <a:rect l="0" t="0" r="r" b="b"/>
                <a:pathLst>
                  <a:path w="64" h="266">
                    <a:moveTo>
                      <a:pt x="53" y="0"/>
                    </a:moveTo>
                    <a:cubicBezTo>
                      <a:pt x="56" y="34"/>
                      <a:pt x="64" y="60"/>
                      <a:pt x="64" y="96"/>
                    </a:cubicBezTo>
                    <a:cubicBezTo>
                      <a:pt x="63" y="166"/>
                      <a:pt x="26" y="205"/>
                      <a:pt x="0" y="26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21" name="Freeform 1215">
                <a:extLst>
                  <a:ext uri="{FF2B5EF4-FFF2-40B4-BE49-F238E27FC236}">
                    <a16:creationId xmlns:a16="http://schemas.microsoft.com/office/drawing/2014/main" id="{F269CC38-81C7-487C-7607-76F879977565}"/>
                  </a:ext>
                </a:extLst>
              </p:cNvPr>
              <p:cNvSpPr>
                <a:spLocks/>
              </p:cNvSpPr>
              <p:nvPr/>
            </p:nvSpPr>
            <p:spPr bwMode="auto">
              <a:xfrm>
                <a:off x="887" y="1597"/>
                <a:ext cx="32" cy="60"/>
              </a:xfrm>
              <a:custGeom>
                <a:avLst/>
                <a:gdLst>
                  <a:gd name="T0" fmla="*/ 0 w 95"/>
                  <a:gd name="T1" fmla="*/ 0 h 176"/>
                  <a:gd name="T2" fmla="*/ 4 w 95"/>
                  <a:gd name="T3" fmla="*/ 7 h 176"/>
                  <a:gd name="T4" fmla="*/ 0 60000 65536"/>
                  <a:gd name="T5" fmla="*/ 0 60000 65536"/>
                </a:gdLst>
                <a:ahLst/>
                <a:cxnLst>
                  <a:cxn ang="T4">
                    <a:pos x="T0" y="T1"/>
                  </a:cxn>
                  <a:cxn ang="T5">
                    <a:pos x="T2" y="T3"/>
                  </a:cxn>
                </a:cxnLst>
                <a:rect l="0" t="0" r="r" b="b"/>
                <a:pathLst>
                  <a:path w="95" h="176">
                    <a:moveTo>
                      <a:pt x="0" y="0"/>
                    </a:moveTo>
                    <a:cubicBezTo>
                      <a:pt x="42" y="43"/>
                      <a:pt x="68" y="81"/>
                      <a:pt x="95" y="17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22" name="Freeform 1216">
                <a:extLst>
                  <a:ext uri="{FF2B5EF4-FFF2-40B4-BE49-F238E27FC236}">
                    <a16:creationId xmlns:a16="http://schemas.microsoft.com/office/drawing/2014/main" id="{DD305D67-0AE3-2E20-FC2F-85DA5D228E1A}"/>
                  </a:ext>
                </a:extLst>
              </p:cNvPr>
              <p:cNvSpPr>
                <a:spLocks/>
              </p:cNvSpPr>
              <p:nvPr/>
            </p:nvSpPr>
            <p:spPr bwMode="auto">
              <a:xfrm>
                <a:off x="760" y="1673"/>
                <a:ext cx="22" cy="76"/>
              </a:xfrm>
              <a:custGeom>
                <a:avLst/>
                <a:gdLst>
                  <a:gd name="T0" fmla="*/ 2 w 64"/>
                  <a:gd name="T1" fmla="*/ 0 h 224"/>
                  <a:gd name="T2" fmla="*/ 3 w 64"/>
                  <a:gd name="T3" fmla="*/ 9 h 224"/>
                  <a:gd name="T4" fmla="*/ 0 60000 65536"/>
                  <a:gd name="T5" fmla="*/ 0 60000 65536"/>
                </a:gdLst>
                <a:ahLst/>
                <a:cxnLst>
                  <a:cxn ang="T4">
                    <a:pos x="T0" y="T1"/>
                  </a:cxn>
                  <a:cxn ang="T5">
                    <a:pos x="T2" y="T3"/>
                  </a:cxn>
                </a:cxnLst>
                <a:rect l="0" t="0" r="r" b="b"/>
                <a:pathLst>
                  <a:path w="64" h="224">
                    <a:moveTo>
                      <a:pt x="53" y="0"/>
                    </a:moveTo>
                    <a:cubicBezTo>
                      <a:pt x="0" y="117"/>
                      <a:pt x="21" y="144"/>
                      <a:pt x="64" y="22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23" name="Freeform 1217">
                <a:extLst>
                  <a:ext uri="{FF2B5EF4-FFF2-40B4-BE49-F238E27FC236}">
                    <a16:creationId xmlns:a16="http://schemas.microsoft.com/office/drawing/2014/main" id="{E6E95AD1-7317-2F54-DF44-EB741AA2855F}"/>
                  </a:ext>
                </a:extLst>
              </p:cNvPr>
              <p:cNvSpPr>
                <a:spLocks/>
              </p:cNvSpPr>
              <p:nvPr/>
            </p:nvSpPr>
            <p:spPr bwMode="auto">
              <a:xfrm>
                <a:off x="2055" y="1443"/>
                <a:ext cx="29" cy="92"/>
              </a:xfrm>
              <a:custGeom>
                <a:avLst/>
                <a:gdLst>
                  <a:gd name="T0" fmla="*/ 3 w 85"/>
                  <a:gd name="T1" fmla="*/ 11 h 271"/>
                  <a:gd name="T2" fmla="*/ 2 w 85"/>
                  <a:gd name="T3" fmla="*/ 0 h 271"/>
                  <a:gd name="T4" fmla="*/ 0 60000 65536"/>
                  <a:gd name="T5" fmla="*/ 0 60000 65536"/>
                </a:gdLst>
                <a:ahLst/>
                <a:cxnLst>
                  <a:cxn ang="T4">
                    <a:pos x="T0" y="T1"/>
                  </a:cxn>
                  <a:cxn ang="T5">
                    <a:pos x="T2" y="T3"/>
                  </a:cxn>
                </a:cxnLst>
                <a:rect l="0" t="0" r="r" b="b"/>
                <a:pathLst>
                  <a:path w="85" h="271">
                    <a:moveTo>
                      <a:pt x="85" y="271"/>
                    </a:moveTo>
                    <a:cubicBezTo>
                      <a:pt x="43" y="234"/>
                      <a:pt x="0" y="111"/>
                      <a:pt x="54"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24" name="Freeform 1218">
                <a:extLst>
                  <a:ext uri="{FF2B5EF4-FFF2-40B4-BE49-F238E27FC236}">
                    <a16:creationId xmlns:a16="http://schemas.microsoft.com/office/drawing/2014/main" id="{D0621286-75FD-92C4-9495-C41F29A8B057}"/>
                  </a:ext>
                </a:extLst>
              </p:cNvPr>
              <p:cNvSpPr>
                <a:spLocks/>
              </p:cNvSpPr>
              <p:nvPr/>
            </p:nvSpPr>
            <p:spPr bwMode="auto">
              <a:xfrm>
                <a:off x="225" y="2881"/>
                <a:ext cx="23" cy="43"/>
              </a:xfrm>
              <a:custGeom>
                <a:avLst/>
                <a:gdLst>
                  <a:gd name="T0" fmla="*/ 1 w 69"/>
                  <a:gd name="T1" fmla="*/ 5 h 127"/>
                  <a:gd name="T2" fmla="*/ 3 w 69"/>
                  <a:gd name="T3" fmla="*/ 0 h 127"/>
                  <a:gd name="T4" fmla="*/ 0 60000 65536"/>
                  <a:gd name="T5" fmla="*/ 0 60000 65536"/>
                </a:gdLst>
                <a:ahLst/>
                <a:cxnLst>
                  <a:cxn ang="T4">
                    <a:pos x="T0" y="T1"/>
                  </a:cxn>
                  <a:cxn ang="T5">
                    <a:pos x="T2" y="T3"/>
                  </a:cxn>
                </a:cxnLst>
                <a:rect l="0" t="0" r="r" b="b"/>
                <a:pathLst>
                  <a:path w="69" h="127">
                    <a:moveTo>
                      <a:pt x="31" y="127"/>
                    </a:moveTo>
                    <a:cubicBezTo>
                      <a:pt x="0" y="67"/>
                      <a:pt x="16" y="4"/>
                      <a:pt x="69"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25" name="Freeform 1219">
                <a:extLst>
                  <a:ext uri="{FF2B5EF4-FFF2-40B4-BE49-F238E27FC236}">
                    <a16:creationId xmlns:a16="http://schemas.microsoft.com/office/drawing/2014/main" id="{6CFDA05D-A99B-3A40-0854-BB1F766A582D}"/>
                  </a:ext>
                </a:extLst>
              </p:cNvPr>
              <p:cNvSpPr>
                <a:spLocks/>
              </p:cNvSpPr>
              <p:nvPr/>
            </p:nvSpPr>
            <p:spPr bwMode="auto">
              <a:xfrm>
                <a:off x="1034" y="2295"/>
                <a:ext cx="63" cy="217"/>
              </a:xfrm>
              <a:custGeom>
                <a:avLst/>
                <a:gdLst>
                  <a:gd name="T0" fmla="*/ 4 w 185"/>
                  <a:gd name="T1" fmla="*/ 25 h 642"/>
                  <a:gd name="T2" fmla="*/ 2 w 185"/>
                  <a:gd name="T3" fmla="*/ 7 h 642"/>
                  <a:gd name="T4" fmla="*/ 7 w 185"/>
                  <a:gd name="T5" fmla="*/ 0 h 642"/>
                  <a:gd name="T6" fmla="*/ 0 60000 65536"/>
                  <a:gd name="T7" fmla="*/ 0 60000 65536"/>
                  <a:gd name="T8" fmla="*/ 0 60000 65536"/>
                </a:gdLst>
                <a:ahLst/>
                <a:cxnLst>
                  <a:cxn ang="T6">
                    <a:pos x="T0" y="T1"/>
                  </a:cxn>
                  <a:cxn ang="T7">
                    <a:pos x="T2" y="T3"/>
                  </a:cxn>
                  <a:cxn ang="T8">
                    <a:pos x="T4" y="T5"/>
                  </a:cxn>
                </a:cxnLst>
                <a:rect l="0" t="0" r="r" b="b"/>
                <a:pathLst>
                  <a:path w="185" h="642">
                    <a:moveTo>
                      <a:pt x="113" y="642"/>
                    </a:moveTo>
                    <a:cubicBezTo>
                      <a:pt x="49" y="452"/>
                      <a:pt x="0" y="363"/>
                      <a:pt x="49" y="187"/>
                    </a:cubicBezTo>
                    <a:cubicBezTo>
                      <a:pt x="99" y="10"/>
                      <a:pt x="185" y="0"/>
                      <a:pt x="185"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26" name="Freeform 1220">
                <a:extLst>
                  <a:ext uri="{FF2B5EF4-FFF2-40B4-BE49-F238E27FC236}">
                    <a16:creationId xmlns:a16="http://schemas.microsoft.com/office/drawing/2014/main" id="{28649DE6-72F9-A419-7D84-E7FE6DBA7DD7}"/>
                  </a:ext>
                </a:extLst>
              </p:cNvPr>
              <p:cNvSpPr>
                <a:spLocks/>
              </p:cNvSpPr>
              <p:nvPr/>
            </p:nvSpPr>
            <p:spPr bwMode="auto">
              <a:xfrm>
                <a:off x="1076" y="2305"/>
                <a:ext cx="154" cy="143"/>
              </a:xfrm>
              <a:custGeom>
                <a:avLst/>
                <a:gdLst>
                  <a:gd name="T0" fmla="*/ 5 w 455"/>
                  <a:gd name="T1" fmla="*/ 0 h 423"/>
                  <a:gd name="T2" fmla="*/ 3 w 455"/>
                  <a:gd name="T3" fmla="*/ 9 h 423"/>
                  <a:gd name="T4" fmla="*/ 18 w 455"/>
                  <a:gd name="T5" fmla="*/ 16 h 423"/>
                  <a:gd name="T6" fmla="*/ 0 60000 65536"/>
                  <a:gd name="T7" fmla="*/ 0 60000 65536"/>
                  <a:gd name="T8" fmla="*/ 0 60000 65536"/>
                </a:gdLst>
                <a:ahLst/>
                <a:cxnLst>
                  <a:cxn ang="T6">
                    <a:pos x="T0" y="T1"/>
                  </a:cxn>
                  <a:cxn ang="T7">
                    <a:pos x="T2" y="T3"/>
                  </a:cxn>
                  <a:cxn ang="T8">
                    <a:pos x="T4" y="T5"/>
                  </a:cxn>
                </a:cxnLst>
                <a:rect l="0" t="0" r="r" b="b"/>
                <a:pathLst>
                  <a:path w="455" h="423">
                    <a:moveTo>
                      <a:pt x="120" y="0"/>
                    </a:moveTo>
                    <a:cubicBezTo>
                      <a:pt x="38" y="101"/>
                      <a:pt x="0" y="183"/>
                      <a:pt x="82" y="246"/>
                    </a:cubicBezTo>
                    <a:cubicBezTo>
                      <a:pt x="164" y="309"/>
                      <a:pt x="404" y="385"/>
                      <a:pt x="455" y="42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27" name="Freeform 1221">
                <a:extLst>
                  <a:ext uri="{FF2B5EF4-FFF2-40B4-BE49-F238E27FC236}">
                    <a16:creationId xmlns:a16="http://schemas.microsoft.com/office/drawing/2014/main" id="{5E078BC8-6DE5-E34D-CDF5-7EA496203916}"/>
                  </a:ext>
                </a:extLst>
              </p:cNvPr>
              <p:cNvSpPr>
                <a:spLocks/>
              </p:cNvSpPr>
              <p:nvPr/>
            </p:nvSpPr>
            <p:spPr bwMode="auto">
              <a:xfrm>
                <a:off x="1093" y="2428"/>
                <a:ext cx="124" cy="92"/>
              </a:xfrm>
              <a:custGeom>
                <a:avLst/>
                <a:gdLst>
                  <a:gd name="T0" fmla="*/ 14 w 369"/>
                  <a:gd name="T1" fmla="*/ 5 h 272"/>
                  <a:gd name="T2" fmla="*/ 3 w 369"/>
                  <a:gd name="T3" fmla="*/ 1 h 272"/>
                  <a:gd name="T4" fmla="*/ 1 w 369"/>
                  <a:gd name="T5" fmla="*/ 10 h 272"/>
                  <a:gd name="T6" fmla="*/ 0 60000 65536"/>
                  <a:gd name="T7" fmla="*/ 0 60000 65536"/>
                  <a:gd name="T8" fmla="*/ 0 60000 65536"/>
                </a:gdLst>
                <a:ahLst/>
                <a:cxnLst>
                  <a:cxn ang="T6">
                    <a:pos x="T0" y="T1"/>
                  </a:cxn>
                  <a:cxn ang="T7">
                    <a:pos x="T2" y="T3"/>
                  </a:cxn>
                  <a:cxn ang="T8">
                    <a:pos x="T4" y="T5"/>
                  </a:cxn>
                </a:cxnLst>
                <a:rect l="0" t="0" r="r" b="b"/>
                <a:pathLst>
                  <a:path w="369" h="272">
                    <a:moveTo>
                      <a:pt x="369" y="120"/>
                    </a:moveTo>
                    <a:cubicBezTo>
                      <a:pt x="287" y="108"/>
                      <a:pt x="104" y="0"/>
                      <a:pt x="72" y="38"/>
                    </a:cubicBezTo>
                    <a:cubicBezTo>
                      <a:pt x="41" y="76"/>
                      <a:pt x="0" y="145"/>
                      <a:pt x="31" y="27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28" name="Freeform 1222">
                <a:extLst>
                  <a:ext uri="{FF2B5EF4-FFF2-40B4-BE49-F238E27FC236}">
                    <a16:creationId xmlns:a16="http://schemas.microsoft.com/office/drawing/2014/main" id="{48729FD6-0C6D-33C8-A92B-AC71F7B00367}"/>
                  </a:ext>
                </a:extLst>
              </p:cNvPr>
              <p:cNvSpPr>
                <a:spLocks/>
              </p:cNvSpPr>
              <p:nvPr/>
            </p:nvSpPr>
            <p:spPr bwMode="auto">
              <a:xfrm>
                <a:off x="1688" y="2320"/>
                <a:ext cx="120" cy="51"/>
              </a:xfrm>
              <a:custGeom>
                <a:avLst/>
                <a:gdLst>
                  <a:gd name="T0" fmla="*/ 0 w 357"/>
                  <a:gd name="T1" fmla="*/ 5 h 149"/>
                  <a:gd name="T2" fmla="*/ 5 w 357"/>
                  <a:gd name="T3" fmla="*/ 1 h 149"/>
                  <a:gd name="T4" fmla="*/ 9 w 357"/>
                  <a:gd name="T5" fmla="*/ 2 h 149"/>
                  <a:gd name="T6" fmla="*/ 13 w 357"/>
                  <a:gd name="T7" fmla="*/ 5 h 1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7" h="149">
                    <a:moveTo>
                      <a:pt x="0" y="117"/>
                    </a:moveTo>
                    <a:cubicBezTo>
                      <a:pt x="50" y="111"/>
                      <a:pt x="104" y="57"/>
                      <a:pt x="136" y="29"/>
                    </a:cubicBezTo>
                    <a:cubicBezTo>
                      <a:pt x="167" y="0"/>
                      <a:pt x="205" y="13"/>
                      <a:pt x="237" y="57"/>
                    </a:cubicBezTo>
                    <a:cubicBezTo>
                      <a:pt x="268" y="101"/>
                      <a:pt x="303" y="149"/>
                      <a:pt x="357" y="11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29" name="Freeform 1223">
                <a:extLst>
                  <a:ext uri="{FF2B5EF4-FFF2-40B4-BE49-F238E27FC236}">
                    <a16:creationId xmlns:a16="http://schemas.microsoft.com/office/drawing/2014/main" id="{19488C3E-07F2-6CC8-D801-D65952DC36EF}"/>
                  </a:ext>
                </a:extLst>
              </p:cNvPr>
              <p:cNvSpPr>
                <a:spLocks/>
              </p:cNvSpPr>
              <p:nvPr/>
            </p:nvSpPr>
            <p:spPr bwMode="auto">
              <a:xfrm>
                <a:off x="1915" y="2412"/>
                <a:ext cx="44" cy="53"/>
              </a:xfrm>
              <a:custGeom>
                <a:avLst/>
                <a:gdLst>
                  <a:gd name="T0" fmla="*/ 5 w 129"/>
                  <a:gd name="T1" fmla="*/ 0 h 155"/>
                  <a:gd name="T2" fmla="*/ 0 w 129"/>
                  <a:gd name="T3" fmla="*/ 4 h 155"/>
                  <a:gd name="T4" fmla="*/ 0 60000 65536"/>
                  <a:gd name="T5" fmla="*/ 0 60000 65536"/>
                </a:gdLst>
                <a:ahLst/>
                <a:cxnLst>
                  <a:cxn ang="T4">
                    <a:pos x="T0" y="T1"/>
                  </a:cxn>
                  <a:cxn ang="T5">
                    <a:pos x="T2" y="T3"/>
                  </a:cxn>
                </a:cxnLst>
                <a:rect l="0" t="0" r="r" b="b"/>
                <a:pathLst>
                  <a:path w="129" h="155">
                    <a:moveTo>
                      <a:pt x="129" y="0"/>
                    </a:moveTo>
                    <a:cubicBezTo>
                      <a:pt x="126" y="53"/>
                      <a:pt x="56" y="155"/>
                      <a:pt x="0" y="10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30" name="Freeform 1224">
                <a:extLst>
                  <a:ext uri="{FF2B5EF4-FFF2-40B4-BE49-F238E27FC236}">
                    <a16:creationId xmlns:a16="http://schemas.microsoft.com/office/drawing/2014/main" id="{C8F2EA80-218B-6C75-7110-C5BD9BA347F1}"/>
                  </a:ext>
                </a:extLst>
              </p:cNvPr>
              <p:cNvSpPr>
                <a:spLocks/>
              </p:cNvSpPr>
              <p:nvPr/>
            </p:nvSpPr>
            <p:spPr bwMode="auto">
              <a:xfrm>
                <a:off x="1849" y="2514"/>
                <a:ext cx="19" cy="61"/>
              </a:xfrm>
              <a:custGeom>
                <a:avLst/>
                <a:gdLst>
                  <a:gd name="T0" fmla="*/ 2 w 57"/>
                  <a:gd name="T1" fmla="*/ 0 h 179"/>
                  <a:gd name="T2" fmla="*/ 1 w 57"/>
                  <a:gd name="T3" fmla="*/ 5 h 179"/>
                  <a:gd name="T4" fmla="*/ 2 w 57"/>
                  <a:gd name="T5" fmla="*/ 7 h 179"/>
                  <a:gd name="T6" fmla="*/ 0 60000 65536"/>
                  <a:gd name="T7" fmla="*/ 0 60000 65536"/>
                  <a:gd name="T8" fmla="*/ 0 60000 65536"/>
                </a:gdLst>
                <a:ahLst/>
                <a:cxnLst>
                  <a:cxn ang="T6">
                    <a:pos x="T0" y="T1"/>
                  </a:cxn>
                  <a:cxn ang="T7">
                    <a:pos x="T2" y="T3"/>
                  </a:cxn>
                  <a:cxn ang="T8">
                    <a:pos x="T4" y="T5"/>
                  </a:cxn>
                </a:cxnLst>
                <a:rect l="0" t="0" r="r" b="b"/>
                <a:pathLst>
                  <a:path w="57" h="179">
                    <a:moveTo>
                      <a:pt x="42" y="0"/>
                    </a:moveTo>
                    <a:cubicBezTo>
                      <a:pt x="16" y="75"/>
                      <a:pt x="0" y="106"/>
                      <a:pt x="19" y="132"/>
                    </a:cubicBezTo>
                    <a:cubicBezTo>
                      <a:pt x="38" y="157"/>
                      <a:pt x="57" y="179"/>
                      <a:pt x="57" y="17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31" name="Freeform 1225">
                <a:extLst>
                  <a:ext uri="{FF2B5EF4-FFF2-40B4-BE49-F238E27FC236}">
                    <a16:creationId xmlns:a16="http://schemas.microsoft.com/office/drawing/2014/main" id="{41F45AC9-F6C7-CEAE-8FE3-98520BEAF4A6}"/>
                  </a:ext>
                </a:extLst>
              </p:cNvPr>
              <p:cNvSpPr>
                <a:spLocks/>
              </p:cNvSpPr>
              <p:nvPr/>
            </p:nvSpPr>
            <p:spPr bwMode="auto">
              <a:xfrm>
                <a:off x="1021" y="2613"/>
                <a:ext cx="34" cy="49"/>
              </a:xfrm>
              <a:custGeom>
                <a:avLst/>
                <a:gdLst>
                  <a:gd name="T0" fmla="*/ 4 w 101"/>
                  <a:gd name="T1" fmla="*/ 0 h 145"/>
                  <a:gd name="T2" fmla="*/ 2 w 101"/>
                  <a:gd name="T3" fmla="*/ 6 h 145"/>
                  <a:gd name="T4" fmla="*/ 0 60000 65536"/>
                  <a:gd name="T5" fmla="*/ 0 60000 65536"/>
                </a:gdLst>
                <a:ahLst/>
                <a:cxnLst>
                  <a:cxn ang="T4">
                    <a:pos x="T0" y="T1"/>
                  </a:cxn>
                  <a:cxn ang="T5">
                    <a:pos x="T2" y="T3"/>
                  </a:cxn>
                </a:cxnLst>
                <a:rect l="0" t="0" r="r" b="b"/>
                <a:pathLst>
                  <a:path w="101" h="145">
                    <a:moveTo>
                      <a:pt x="101" y="0"/>
                    </a:moveTo>
                    <a:cubicBezTo>
                      <a:pt x="47" y="25"/>
                      <a:pt x="0" y="107"/>
                      <a:pt x="63" y="14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32" name="Freeform 1226">
                <a:extLst>
                  <a:ext uri="{FF2B5EF4-FFF2-40B4-BE49-F238E27FC236}">
                    <a16:creationId xmlns:a16="http://schemas.microsoft.com/office/drawing/2014/main" id="{A90E6C33-53A9-0014-54B2-0AF60F2F6B48}"/>
                  </a:ext>
                </a:extLst>
              </p:cNvPr>
              <p:cNvSpPr>
                <a:spLocks/>
              </p:cNvSpPr>
              <p:nvPr/>
            </p:nvSpPr>
            <p:spPr bwMode="auto">
              <a:xfrm>
                <a:off x="874" y="2662"/>
                <a:ext cx="68" cy="19"/>
              </a:xfrm>
              <a:custGeom>
                <a:avLst/>
                <a:gdLst>
                  <a:gd name="T0" fmla="*/ 0 w 201"/>
                  <a:gd name="T1" fmla="*/ 2 h 54"/>
                  <a:gd name="T2" fmla="*/ 8 w 201"/>
                  <a:gd name="T3" fmla="*/ 2 h 54"/>
                  <a:gd name="T4" fmla="*/ 0 60000 65536"/>
                  <a:gd name="T5" fmla="*/ 0 60000 65536"/>
                </a:gdLst>
                <a:ahLst/>
                <a:cxnLst>
                  <a:cxn ang="T4">
                    <a:pos x="T0" y="T1"/>
                  </a:cxn>
                  <a:cxn ang="T5">
                    <a:pos x="T2" y="T3"/>
                  </a:cxn>
                </a:cxnLst>
                <a:rect l="0" t="0" r="r" b="b"/>
                <a:pathLst>
                  <a:path w="201" h="54">
                    <a:moveTo>
                      <a:pt x="0" y="54"/>
                    </a:moveTo>
                    <a:cubicBezTo>
                      <a:pt x="85" y="3"/>
                      <a:pt x="161" y="0"/>
                      <a:pt x="201" y="4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33" name="Freeform 1227">
                <a:extLst>
                  <a:ext uri="{FF2B5EF4-FFF2-40B4-BE49-F238E27FC236}">
                    <a16:creationId xmlns:a16="http://schemas.microsoft.com/office/drawing/2014/main" id="{45AECD9D-F938-20CE-BF6C-B05B1A61681B}"/>
                  </a:ext>
                </a:extLst>
              </p:cNvPr>
              <p:cNvSpPr>
                <a:spLocks/>
              </p:cNvSpPr>
              <p:nvPr/>
            </p:nvSpPr>
            <p:spPr bwMode="auto">
              <a:xfrm>
                <a:off x="2065" y="1618"/>
                <a:ext cx="17" cy="39"/>
              </a:xfrm>
              <a:custGeom>
                <a:avLst/>
                <a:gdLst>
                  <a:gd name="T0" fmla="*/ 0 w 50"/>
                  <a:gd name="T1" fmla="*/ 0 h 117"/>
                  <a:gd name="T2" fmla="*/ 2 w 50"/>
                  <a:gd name="T3" fmla="*/ 4 h 117"/>
                  <a:gd name="T4" fmla="*/ 0 60000 65536"/>
                  <a:gd name="T5" fmla="*/ 0 60000 65536"/>
                </a:gdLst>
                <a:ahLst/>
                <a:cxnLst>
                  <a:cxn ang="T4">
                    <a:pos x="T0" y="T1"/>
                  </a:cxn>
                  <a:cxn ang="T5">
                    <a:pos x="T2" y="T3"/>
                  </a:cxn>
                </a:cxnLst>
                <a:rect l="0" t="0" r="r" b="b"/>
                <a:pathLst>
                  <a:path w="50" h="117">
                    <a:moveTo>
                      <a:pt x="0" y="0"/>
                    </a:moveTo>
                    <a:cubicBezTo>
                      <a:pt x="47" y="22"/>
                      <a:pt x="50" y="85"/>
                      <a:pt x="41" y="11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34" name="Freeform 1228">
                <a:extLst>
                  <a:ext uri="{FF2B5EF4-FFF2-40B4-BE49-F238E27FC236}">
                    <a16:creationId xmlns:a16="http://schemas.microsoft.com/office/drawing/2014/main" id="{6541B356-E71E-848E-2372-53470A030873}"/>
                  </a:ext>
                </a:extLst>
              </p:cNvPr>
              <p:cNvSpPr>
                <a:spLocks/>
              </p:cNvSpPr>
              <p:nvPr/>
            </p:nvSpPr>
            <p:spPr bwMode="auto">
              <a:xfrm>
                <a:off x="677" y="1905"/>
                <a:ext cx="77" cy="141"/>
              </a:xfrm>
              <a:custGeom>
                <a:avLst/>
                <a:gdLst>
                  <a:gd name="T0" fmla="*/ 8 w 227"/>
                  <a:gd name="T1" fmla="*/ 3 h 416"/>
                  <a:gd name="T2" fmla="*/ 5 w 227"/>
                  <a:gd name="T3" fmla="*/ 2 h 416"/>
                  <a:gd name="T4" fmla="*/ 3 w 227"/>
                  <a:gd name="T5" fmla="*/ 9 h 416"/>
                  <a:gd name="T6" fmla="*/ 4 w 227"/>
                  <a:gd name="T7" fmla="*/ 16 h 4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7" h="416">
                    <a:moveTo>
                      <a:pt x="218" y="85"/>
                    </a:moveTo>
                    <a:cubicBezTo>
                      <a:pt x="227" y="28"/>
                      <a:pt x="186" y="0"/>
                      <a:pt x="123" y="50"/>
                    </a:cubicBezTo>
                    <a:cubicBezTo>
                      <a:pt x="60" y="101"/>
                      <a:pt x="82" y="157"/>
                      <a:pt x="73" y="224"/>
                    </a:cubicBezTo>
                    <a:cubicBezTo>
                      <a:pt x="63" y="290"/>
                      <a:pt x="0" y="416"/>
                      <a:pt x="107" y="40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35" name="Freeform 1229">
                <a:extLst>
                  <a:ext uri="{FF2B5EF4-FFF2-40B4-BE49-F238E27FC236}">
                    <a16:creationId xmlns:a16="http://schemas.microsoft.com/office/drawing/2014/main" id="{5D70FDCE-DB8E-43F7-9DB9-FBD035086A91}"/>
                  </a:ext>
                </a:extLst>
              </p:cNvPr>
              <p:cNvSpPr>
                <a:spLocks/>
              </p:cNvSpPr>
              <p:nvPr/>
            </p:nvSpPr>
            <p:spPr bwMode="auto">
              <a:xfrm>
                <a:off x="629" y="2248"/>
                <a:ext cx="34" cy="12"/>
              </a:xfrm>
              <a:custGeom>
                <a:avLst/>
                <a:gdLst>
                  <a:gd name="T0" fmla="*/ 0 w 101"/>
                  <a:gd name="T1" fmla="*/ 1 h 35"/>
                  <a:gd name="T2" fmla="*/ 4 w 101"/>
                  <a:gd name="T3" fmla="*/ 0 h 35"/>
                  <a:gd name="T4" fmla="*/ 0 60000 65536"/>
                  <a:gd name="T5" fmla="*/ 0 60000 65536"/>
                </a:gdLst>
                <a:ahLst/>
                <a:cxnLst>
                  <a:cxn ang="T4">
                    <a:pos x="T0" y="T1"/>
                  </a:cxn>
                  <a:cxn ang="T5">
                    <a:pos x="T2" y="T3"/>
                  </a:cxn>
                </a:cxnLst>
                <a:rect l="0" t="0" r="r" b="b"/>
                <a:pathLst>
                  <a:path w="101" h="35">
                    <a:moveTo>
                      <a:pt x="0" y="29"/>
                    </a:moveTo>
                    <a:cubicBezTo>
                      <a:pt x="69" y="26"/>
                      <a:pt x="66" y="35"/>
                      <a:pt x="101"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36" name="Freeform 1230">
                <a:extLst>
                  <a:ext uri="{FF2B5EF4-FFF2-40B4-BE49-F238E27FC236}">
                    <a16:creationId xmlns:a16="http://schemas.microsoft.com/office/drawing/2014/main" id="{22558D5A-97C1-7EA0-053D-DCF6B2E0B327}"/>
                  </a:ext>
                </a:extLst>
              </p:cNvPr>
              <p:cNvSpPr>
                <a:spLocks/>
              </p:cNvSpPr>
              <p:nvPr/>
            </p:nvSpPr>
            <p:spPr bwMode="auto">
              <a:xfrm>
                <a:off x="691" y="2278"/>
                <a:ext cx="53" cy="24"/>
              </a:xfrm>
              <a:custGeom>
                <a:avLst/>
                <a:gdLst>
                  <a:gd name="T0" fmla="*/ 0 w 158"/>
                  <a:gd name="T1" fmla="*/ 1 h 72"/>
                  <a:gd name="T2" fmla="*/ 6 w 158"/>
                  <a:gd name="T3" fmla="*/ 0 h 72"/>
                  <a:gd name="T4" fmla="*/ 0 60000 65536"/>
                  <a:gd name="T5" fmla="*/ 0 60000 65536"/>
                </a:gdLst>
                <a:ahLst/>
                <a:cxnLst>
                  <a:cxn ang="T4">
                    <a:pos x="T0" y="T1"/>
                  </a:cxn>
                  <a:cxn ang="T5">
                    <a:pos x="T2" y="T3"/>
                  </a:cxn>
                </a:cxnLst>
                <a:rect l="0" t="0" r="r" b="b"/>
                <a:pathLst>
                  <a:path w="158" h="72">
                    <a:moveTo>
                      <a:pt x="0" y="31"/>
                    </a:moveTo>
                    <a:cubicBezTo>
                      <a:pt x="44" y="72"/>
                      <a:pt x="120" y="72"/>
                      <a:pt x="158"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37" name="Freeform 1231">
                <a:extLst>
                  <a:ext uri="{FF2B5EF4-FFF2-40B4-BE49-F238E27FC236}">
                    <a16:creationId xmlns:a16="http://schemas.microsoft.com/office/drawing/2014/main" id="{5E0415C9-D1D7-3500-EEA8-11D4CECF8091}"/>
                  </a:ext>
                </a:extLst>
              </p:cNvPr>
              <p:cNvSpPr>
                <a:spLocks/>
              </p:cNvSpPr>
              <p:nvPr/>
            </p:nvSpPr>
            <p:spPr bwMode="auto">
              <a:xfrm>
                <a:off x="421" y="2620"/>
                <a:ext cx="56" cy="34"/>
              </a:xfrm>
              <a:custGeom>
                <a:avLst/>
                <a:gdLst>
                  <a:gd name="T0" fmla="*/ 0 w 164"/>
                  <a:gd name="T1" fmla="*/ 1 h 101"/>
                  <a:gd name="T2" fmla="*/ 6 w 164"/>
                  <a:gd name="T3" fmla="*/ 4 h 101"/>
                  <a:gd name="T4" fmla="*/ 0 60000 65536"/>
                  <a:gd name="T5" fmla="*/ 0 60000 65536"/>
                </a:gdLst>
                <a:ahLst/>
                <a:cxnLst>
                  <a:cxn ang="T4">
                    <a:pos x="T0" y="T1"/>
                  </a:cxn>
                  <a:cxn ang="T5">
                    <a:pos x="T2" y="T3"/>
                  </a:cxn>
                </a:cxnLst>
                <a:rect l="0" t="0" r="r" b="b"/>
                <a:pathLst>
                  <a:path w="164" h="101">
                    <a:moveTo>
                      <a:pt x="0" y="18"/>
                    </a:moveTo>
                    <a:cubicBezTo>
                      <a:pt x="82" y="0"/>
                      <a:pt x="129" y="18"/>
                      <a:pt x="164" y="10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38" name="Freeform 1232">
                <a:extLst>
                  <a:ext uri="{FF2B5EF4-FFF2-40B4-BE49-F238E27FC236}">
                    <a16:creationId xmlns:a16="http://schemas.microsoft.com/office/drawing/2014/main" id="{1C18704A-9C9A-91B2-D471-B23A63A9DCDF}"/>
                  </a:ext>
                </a:extLst>
              </p:cNvPr>
              <p:cNvSpPr>
                <a:spLocks/>
              </p:cNvSpPr>
              <p:nvPr/>
            </p:nvSpPr>
            <p:spPr bwMode="auto">
              <a:xfrm>
                <a:off x="519" y="2926"/>
                <a:ext cx="43" cy="55"/>
              </a:xfrm>
              <a:custGeom>
                <a:avLst/>
                <a:gdLst>
                  <a:gd name="T0" fmla="*/ 5 w 130"/>
                  <a:gd name="T1" fmla="*/ 0 h 161"/>
                  <a:gd name="T2" fmla="*/ 1 w 130"/>
                  <a:gd name="T3" fmla="*/ 6 h 161"/>
                  <a:gd name="T4" fmla="*/ 0 60000 65536"/>
                  <a:gd name="T5" fmla="*/ 0 60000 65536"/>
                </a:gdLst>
                <a:ahLst/>
                <a:cxnLst>
                  <a:cxn ang="T4">
                    <a:pos x="T0" y="T1"/>
                  </a:cxn>
                  <a:cxn ang="T5">
                    <a:pos x="T2" y="T3"/>
                  </a:cxn>
                </a:cxnLst>
                <a:rect l="0" t="0" r="r" b="b"/>
                <a:pathLst>
                  <a:path w="130" h="161">
                    <a:moveTo>
                      <a:pt x="130" y="0"/>
                    </a:moveTo>
                    <a:cubicBezTo>
                      <a:pt x="45" y="13"/>
                      <a:pt x="0" y="79"/>
                      <a:pt x="35" y="16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39" name="Freeform 1233">
                <a:extLst>
                  <a:ext uri="{FF2B5EF4-FFF2-40B4-BE49-F238E27FC236}">
                    <a16:creationId xmlns:a16="http://schemas.microsoft.com/office/drawing/2014/main" id="{02C46978-2D67-B199-ABE6-C28B72928BAD}"/>
                  </a:ext>
                </a:extLst>
              </p:cNvPr>
              <p:cNvSpPr>
                <a:spLocks/>
              </p:cNvSpPr>
              <p:nvPr/>
            </p:nvSpPr>
            <p:spPr bwMode="auto">
              <a:xfrm>
                <a:off x="539" y="3040"/>
                <a:ext cx="53" cy="91"/>
              </a:xfrm>
              <a:custGeom>
                <a:avLst/>
                <a:gdLst>
                  <a:gd name="T0" fmla="*/ 0 w 156"/>
                  <a:gd name="T1" fmla="*/ 0 h 270"/>
                  <a:gd name="T2" fmla="*/ 6 w 156"/>
                  <a:gd name="T3" fmla="*/ 10 h 270"/>
                  <a:gd name="T4" fmla="*/ 0 60000 65536"/>
                  <a:gd name="T5" fmla="*/ 0 60000 65536"/>
                </a:gdLst>
                <a:ahLst/>
                <a:cxnLst>
                  <a:cxn ang="T4">
                    <a:pos x="T0" y="T1"/>
                  </a:cxn>
                  <a:cxn ang="T5">
                    <a:pos x="T2" y="T3"/>
                  </a:cxn>
                </a:cxnLst>
                <a:rect l="0" t="0" r="r" b="b"/>
                <a:pathLst>
                  <a:path w="156" h="270">
                    <a:moveTo>
                      <a:pt x="0" y="0"/>
                    </a:moveTo>
                    <a:cubicBezTo>
                      <a:pt x="21" y="71"/>
                      <a:pt x="147" y="179"/>
                      <a:pt x="156" y="27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40" name="Freeform 1234">
                <a:extLst>
                  <a:ext uri="{FF2B5EF4-FFF2-40B4-BE49-F238E27FC236}">
                    <a16:creationId xmlns:a16="http://schemas.microsoft.com/office/drawing/2014/main" id="{CD783C46-D7C5-2FE4-5786-34CB8C976DCA}"/>
                  </a:ext>
                </a:extLst>
              </p:cNvPr>
              <p:cNvSpPr>
                <a:spLocks/>
              </p:cNvSpPr>
              <p:nvPr/>
            </p:nvSpPr>
            <p:spPr bwMode="auto">
              <a:xfrm>
                <a:off x="483" y="3072"/>
                <a:ext cx="66" cy="48"/>
              </a:xfrm>
              <a:custGeom>
                <a:avLst/>
                <a:gdLst>
                  <a:gd name="T0" fmla="*/ 0 w 193"/>
                  <a:gd name="T1" fmla="*/ 1 h 142"/>
                  <a:gd name="T2" fmla="*/ 8 w 193"/>
                  <a:gd name="T3" fmla="*/ 5 h 142"/>
                  <a:gd name="T4" fmla="*/ 0 60000 65536"/>
                  <a:gd name="T5" fmla="*/ 0 60000 65536"/>
                </a:gdLst>
                <a:ahLst/>
                <a:cxnLst>
                  <a:cxn ang="T4">
                    <a:pos x="T0" y="T1"/>
                  </a:cxn>
                  <a:cxn ang="T5">
                    <a:pos x="T2" y="T3"/>
                  </a:cxn>
                </a:cxnLst>
                <a:rect l="0" t="0" r="r" b="b"/>
                <a:pathLst>
                  <a:path w="193" h="142">
                    <a:moveTo>
                      <a:pt x="0" y="22"/>
                    </a:moveTo>
                    <a:cubicBezTo>
                      <a:pt x="57" y="0"/>
                      <a:pt x="158" y="56"/>
                      <a:pt x="193" y="14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41" name="Freeform 1235">
                <a:extLst>
                  <a:ext uri="{FF2B5EF4-FFF2-40B4-BE49-F238E27FC236}">
                    <a16:creationId xmlns:a16="http://schemas.microsoft.com/office/drawing/2014/main" id="{57073635-9135-C136-7235-2F67360E50C8}"/>
                  </a:ext>
                </a:extLst>
              </p:cNvPr>
              <p:cNvSpPr>
                <a:spLocks/>
              </p:cNvSpPr>
              <p:nvPr/>
            </p:nvSpPr>
            <p:spPr bwMode="auto">
              <a:xfrm>
                <a:off x="480" y="3167"/>
                <a:ext cx="62" cy="60"/>
              </a:xfrm>
              <a:custGeom>
                <a:avLst/>
                <a:gdLst>
                  <a:gd name="T0" fmla="*/ 7 w 183"/>
                  <a:gd name="T1" fmla="*/ 0 h 178"/>
                  <a:gd name="T2" fmla="*/ 0 w 183"/>
                  <a:gd name="T3" fmla="*/ 7 h 178"/>
                  <a:gd name="T4" fmla="*/ 0 60000 65536"/>
                  <a:gd name="T5" fmla="*/ 0 60000 65536"/>
                </a:gdLst>
                <a:ahLst/>
                <a:cxnLst>
                  <a:cxn ang="T4">
                    <a:pos x="T0" y="T1"/>
                  </a:cxn>
                  <a:cxn ang="T5">
                    <a:pos x="T2" y="T3"/>
                  </a:cxn>
                </a:cxnLst>
                <a:rect l="0" t="0" r="r" b="b"/>
                <a:pathLst>
                  <a:path w="183" h="178">
                    <a:moveTo>
                      <a:pt x="177" y="0"/>
                    </a:moveTo>
                    <a:cubicBezTo>
                      <a:pt x="183" y="34"/>
                      <a:pt x="79" y="163"/>
                      <a:pt x="0" y="17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42" name="Freeform 1236">
                <a:extLst>
                  <a:ext uri="{FF2B5EF4-FFF2-40B4-BE49-F238E27FC236}">
                    <a16:creationId xmlns:a16="http://schemas.microsoft.com/office/drawing/2014/main" id="{138E696D-BF3E-E359-5668-6C7795C27753}"/>
                  </a:ext>
                </a:extLst>
              </p:cNvPr>
              <p:cNvSpPr>
                <a:spLocks/>
              </p:cNvSpPr>
              <p:nvPr/>
            </p:nvSpPr>
            <p:spPr bwMode="auto">
              <a:xfrm>
                <a:off x="436" y="3229"/>
                <a:ext cx="170" cy="61"/>
              </a:xfrm>
              <a:custGeom>
                <a:avLst/>
                <a:gdLst>
                  <a:gd name="T0" fmla="*/ 0 w 502"/>
                  <a:gd name="T1" fmla="*/ 7 h 180"/>
                  <a:gd name="T2" fmla="*/ 10 w 502"/>
                  <a:gd name="T3" fmla="*/ 2 h 180"/>
                  <a:gd name="T4" fmla="*/ 20 w 502"/>
                  <a:gd name="T5" fmla="*/ 1 h 180"/>
                  <a:gd name="T6" fmla="*/ 0 60000 65536"/>
                  <a:gd name="T7" fmla="*/ 0 60000 65536"/>
                  <a:gd name="T8" fmla="*/ 0 60000 65536"/>
                </a:gdLst>
                <a:ahLst/>
                <a:cxnLst>
                  <a:cxn ang="T6">
                    <a:pos x="T0" y="T1"/>
                  </a:cxn>
                  <a:cxn ang="T7">
                    <a:pos x="T2" y="T3"/>
                  </a:cxn>
                  <a:cxn ang="T8">
                    <a:pos x="T4" y="T5"/>
                  </a:cxn>
                </a:cxnLst>
                <a:rect l="0" t="0" r="r" b="b"/>
                <a:pathLst>
                  <a:path w="502" h="180">
                    <a:moveTo>
                      <a:pt x="0" y="180"/>
                    </a:moveTo>
                    <a:cubicBezTo>
                      <a:pt x="95" y="167"/>
                      <a:pt x="183" y="88"/>
                      <a:pt x="262" y="44"/>
                    </a:cubicBezTo>
                    <a:cubicBezTo>
                      <a:pt x="341" y="0"/>
                      <a:pt x="477" y="25"/>
                      <a:pt x="502" y="3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43" name="Freeform 1237">
                <a:extLst>
                  <a:ext uri="{FF2B5EF4-FFF2-40B4-BE49-F238E27FC236}">
                    <a16:creationId xmlns:a16="http://schemas.microsoft.com/office/drawing/2014/main" id="{BDCCF1E9-08E8-1413-7BFD-63043F160AA0}"/>
                  </a:ext>
                </a:extLst>
              </p:cNvPr>
              <p:cNvSpPr>
                <a:spLocks/>
              </p:cNvSpPr>
              <p:nvPr/>
            </p:nvSpPr>
            <p:spPr bwMode="auto">
              <a:xfrm>
                <a:off x="792" y="3214"/>
                <a:ext cx="57" cy="115"/>
              </a:xfrm>
              <a:custGeom>
                <a:avLst/>
                <a:gdLst>
                  <a:gd name="T0" fmla="*/ 5 w 167"/>
                  <a:gd name="T1" fmla="*/ 0 h 339"/>
                  <a:gd name="T2" fmla="*/ 5 w 167"/>
                  <a:gd name="T3" fmla="*/ 8 h 339"/>
                  <a:gd name="T4" fmla="*/ 0 w 167"/>
                  <a:gd name="T5" fmla="*/ 13 h 339"/>
                  <a:gd name="T6" fmla="*/ 0 60000 65536"/>
                  <a:gd name="T7" fmla="*/ 0 60000 65536"/>
                  <a:gd name="T8" fmla="*/ 0 60000 65536"/>
                </a:gdLst>
                <a:ahLst/>
                <a:cxnLst>
                  <a:cxn ang="T6">
                    <a:pos x="T0" y="T1"/>
                  </a:cxn>
                  <a:cxn ang="T7">
                    <a:pos x="T2" y="T3"/>
                  </a:cxn>
                  <a:cxn ang="T8">
                    <a:pos x="T4" y="T5"/>
                  </a:cxn>
                </a:cxnLst>
                <a:rect l="0" t="0" r="r" b="b"/>
                <a:pathLst>
                  <a:path w="167" h="339">
                    <a:moveTo>
                      <a:pt x="139" y="0"/>
                    </a:moveTo>
                    <a:cubicBezTo>
                      <a:pt x="167" y="79"/>
                      <a:pt x="154" y="139"/>
                      <a:pt x="123" y="222"/>
                    </a:cubicBezTo>
                    <a:cubicBezTo>
                      <a:pt x="103" y="275"/>
                      <a:pt x="55" y="339"/>
                      <a:pt x="0" y="32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44" name="Freeform 1238">
                <a:extLst>
                  <a:ext uri="{FF2B5EF4-FFF2-40B4-BE49-F238E27FC236}">
                    <a16:creationId xmlns:a16="http://schemas.microsoft.com/office/drawing/2014/main" id="{3E47CC52-AE2B-9416-B72C-F4CB7AF939F9}"/>
                  </a:ext>
                </a:extLst>
              </p:cNvPr>
              <p:cNvSpPr>
                <a:spLocks/>
              </p:cNvSpPr>
              <p:nvPr/>
            </p:nvSpPr>
            <p:spPr bwMode="auto">
              <a:xfrm>
                <a:off x="876" y="3228"/>
                <a:ext cx="143" cy="110"/>
              </a:xfrm>
              <a:custGeom>
                <a:avLst/>
                <a:gdLst>
                  <a:gd name="T0" fmla="*/ 0 w 422"/>
                  <a:gd name="T1" fmla="*/ 0 h 325"/>
                  <a:gd name="T2" fmla="*/ 6 w 422"/>
                  <a:gd name="T3" fmla="*/ 8 h 325"/>
                  <a:gd name="T4" fmla="*/ 10 w 422"/>
                  <a:gd name="T5" fmla="*/ 10 h 325"/>
                  <a:gd name="T6" fmla="*/ 16 w 422"/>
                  <a:gd name="T7" fmla="*/ 12 h 3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2" h="325">
                    <a:moveTo>
                      <a:pt x="0" y="0"/>
                    </a:moveTo>
                    <a:cubicBezTo>
                      <a:pt x="14" y="104"/>
                      <a:pt x="45" y="173"/>
                      <a:pt x="148" y="209"/>
                    </a:cubicBezTo>
                    <a:cubicBezTo>
                      <a:pt x="189" y="224"/>
                      <a:pt x="227" y="243"/>
                      <a:pt x="263" y="268"/>
                    </a:cubicBezTo>
                    <a:cubicBezTo>
                      <a:pt x="287" y="285"/>
                      <a:pt x="394" y="325"/>
                      <a:pt x="422" y="31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45" name="Freeform 1239">
                <a:extLst>
                  <a:ext uri="{FF2B5EF4-FFF2-40B4-BE49-F238E27FC236}">
                    <a16:creationId xmlns:a16="http://schemas.microsoft.com/office/drawing/2014/main" id="{7E263ACD-087B-0C5D-E991-3DE862005153}"/>
                  </a:ext>
                </a:extLst>
              </p:cNvPr>
              <p:cNvSpPr>
                <a:spLocks/>
              </p:cNvSpPr>
              <p:nvPr/>
            </p:nvSpPr>
            <p:spPr bwMode="auto">
              <a:xfrm>
                <a:off x="865" y="3315"/>
                <a:ext cx="95" cy="34"/>
              </a:xfrm>
              <a:custGeom>
                <a:avLst/>
                <a:gdLst>
                  <a:gd name="T0" fmla="*/ 0 w 282"/>
                  <a:gd name="T1" fmla="*/ 4 h 101"/>
                  <a:gd name="T2" fmla="*/ 5 w 282"/>
                  <a:gd name="T3" fmla="*/ 1 h 101"/>
                  <a:gd name="T4" fmla="*/ 11 w 282"/>
                  <a:gd name="T5" fmla="*/ 4 h 101"/>
                  <a:gd name="T6" fmla="*/ 0 60000 65536"/>
                  <a:gd name="T7" fmla="*/ 0 60000 65536"/>
                  <a:gd name="T8" fmla="*/ 0 60000 65536"/>
                </a:gdLst>
                <a:ahLst/>
                <a:cxnLst>
                  <a:cxn ang="T6">
                    <a:pos x="T0" y="T1"/>
                  </a:cxn>
                  <a:cxn ang="T7">
                    <a:pos x="T2" y="T3"/>
                  </a:cxn>
                  <a:cxn ang="T8">
                    <a:pos x="T4" y="T5"/>
                  </a:cxn>
                </a:cxnLst>
                <a:rect l="0" t="0" r="r" b="b"/>
                <a:pathLst>
                  <a:path w="282" h="101">
                    <a:moveTo>
                      <a:pt x="0" y="101"/>
                    </a:moveTo>
                    <a:cubicBezTo>
                      <a:pt x="57" y="57"/>
                      <a:pt x="58" y="0"/>
                      <a:pt x="139" y="28"/>
                    </a:cubicBezTo>
                    <a:cubicBezTo>
                      <a:pt x="183" y="44"/>
                      <a:pt x="243" y="99"/>
                      <a:pt x="282" y="10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46" name="Freeform 1240">
                <a:extLst>
                  <a:ext uri="{FF2B5EF4-FFF2-40B4-BE49-F238E27FC236}">
                    <a16:creationId xmlns:a16="http://schemas.microsoft.com/office/drawing/2014/main" id="{B3B1FB37-60C6-75EB-05DD-4D6A8194ADED}"/>
                  </a:ext>
                </a:extLst>
              </p:cNvPr>
              <p:cNvSpPr>
                <a:spLocks/>
              </p:cNvSpPr>
              <p:nvPr/>
            </p:nvSpPr>
            <p:spPr bwMode="auto">
              <a:xfrm>
                <a:off x="949" y="3225"/>
                <a:ext cx="97" cy="97"/>
              </a:xfrm>
              <a:custGeom>
                <a:avLst/>
                <a:gdLst>
                  <a:gd name="T0" fmla="*/ 0 w 288"/>
                  <a:gd name="T1" fmla="*/ 0 h 288"/>
                  <a:gd name="T2" fmla="*/ 4 w 288"/>
                  <a:gd name="T3" fmla="*/ 0 h 288"/>
                  <a:gd name="T4" fmla="*/ 9 w 288"/>
                  <a:gd name="T5" fmla="*/ 3 h 288"/>
                  <a:gd name="T6" fmla="*/ 11 w 288"/>
                  <a:gd name="T7" fmla="*/ 8 h 288"/>
                  <a:gd name="T8" fmla="*/ 10 w 288"/>
                  <a:gd name="T9" fmla="*/ 11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6"/>
                    </a:moveTo>
                    <a:cubicBezTo>
                      <a:pt x="28" y="12"/>
                      <a:pt x="74" y="0"/>
                      <a:pt x="110" y="9"/>
                    </a:cubicBezTo>
                    <a:cubicBezTo>
                      <a:pt x="159" y="21"/>
                      <a:pt x="207" y="51"/>
                      <a:pt x="240" y="90"/>
                    </a:cubicBezTo>
                    <a:cubicBezTo>
                      <a:pt x="266" y="119"/>
                      <a:pt x="285" y="161"/>
                      <a:pt x="287" y="199"/>
                    </a:cubicBezTo>
                    <a:cubicBezTo>
                      <a:pt x="288" y="222"/>
                      <a:pt x="262" y="285"/>
                      <a:pt x="266" y="28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47" name="Freeform 1241">
                <a:extLst>
                  <a:ext uri="{FF2B5EF4-FFF2-40B4-BE49-F238E27FC236}">
                    <a16:creationId xmlns:a16="http://schemas.microsoft.com/office/drawing/2014/main" id="{8E345D93-EE5D-F560-338E-8B8E0DF7ABC0}"/>
                  </a:ext>
                </a:extLst>
              </p:cNvPr>
              <p:cNvSpPr>
                <a:spLocks/>
              </p:cNvSpPr>
              <p:nvPr/>
            </p:nvSpPr>
            <p:spPr bwMode="auto">
              <a:xfrm>
                <a:off x="468" y="3349"/>
                <a:ext cx="78" cy="129"/>
              </a:xfrm>
              <a:custGeom>
                <a:avLst/>
                <a:gdLst>
                  <a:gd name="T0" fmla="*/ 7 w 230"/>
                  <a:gd name="T1" fmla="*/ 0 h 379"/>
                  <a:gd name="T2" fmla="*/ 8 w 230"/>
                  <a:gd name="T3" fmla="*/ 15 h 379"/>
                  <a:gd name="T4" fmla="*/ 0 60000 65536"/>
                  <a:gd name="T5" fmla="*/ 0 60000 65536"/>
                </a:gdLst>
                <a:ahLst/>
                <a:cxnLst>
                  <a:cxn ang="T4">
                    <a:pos x="T0" y="T1"/>
                  </a:cxn>
                  <a:cxn ang="T5">
                    <a:pos x="T2" y="T3"/>
                  </a:cxn>
                </a:cxnLst>
                <a:rect l="0" t="0" r="r" b="b"/>
                <a:pathLst>
                  <a:path w="230" h="379">
                    <a:moveTo>
                      <a:pt x="182" y="0"/>
                    </a:moveTo>
                    <a:cubicBezTo>
                      <a:pt x="0" y="74"/>
                      <a:pt x="230" y="275"/>
                      <a:pt x="216" y="37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48" name="Freeform 1242">
                <a:extLst>
                  <a:ext uri="{FF2B5EF4-FFF2-40B4-BE49-F238E27FC236}">
                    <a16:creationId xmlns:a16="http://schemas.microsoft.com/office/drawing/2014/main" id="{7200D387-A80C-5933-26CC-67C1B9A6CAF4}"/>
                  </a:ext>
                </a:extLst>
              </p:cNvPr>
              <p:cNvSpPr>
                <a:spLocks/>
              </p:cNvSpPr>
              <p:nvPr/>
            </p:nvSpPr>
            <p:spPr bwMode="auto">
              <a:xfrm>
                <a:off x="435" y="3381"/>
                <a:ext cx="51" cy="129"/>
              </a:xfrm>
              <a:custGeom>
                <a:avLst/>
                <a:gdLst>
                  <a:gd name="T0" fmla="*/ 4 w 150"/>
                  <a:gd name="T1" fmla="*/ 0 h 384"/>
                  <a:gd name="T2" fmla="*/ 5 w 150"/>
                  <a:gd name="T3" fmla="*/ 8 h 384"/>
                  <a:gd name="T4" fmla="*/ 0 w 150"/>
                  <a:gd name="T5" fmla="*/ 14 h 384"/>
                  <a:gd name="T6" fmla="*/ 0 60000 65536"/>
                  <a:gd name="T7" fmla="*/ 0 60000 65536"/>
                  <a:gd name="T8" fmla="*/ 0 60000 65536"/>
                </a:gdLst>
                <a:ahLst/>
                <a:cxnLst>
                  <a:cxn ang="T6">
                    <a:pos x="T0" y="T1"/>
                  </a:cxn>
                  <a:cxn ang="T7">
                    <a:pos x="T2" y="T3"/>
                  </a:cxn>
                  <a:cxn ang="T8">
                    <a:pos x="T4" y="T5"/>
                  </a:cxn>
                </a:cxnLst>
                <a:rect l="0" t="0" r="r" b="b"/>
                <a:pathLst>
                  <a:path w="150" h="384">
                    <a:moveTo>
                      <a:pt x="107" y="0"/>
                    </a:moveTo>
                    <a:cubicBezTo>
                      <a:pt x="103" y="69"/>
                      <a:pt x="150" y="131"/>
                      <a:pt x="124" y="203"/>
                    </a:cubicBezTo>
                    <a:cubicBezTo>
                      <a:pt x="110" y="244"/>
                      <a:pt x="0" y="360"/>
                      <a:pt x="11" y="38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49" name="Freeform 1243">
                <a:extLst>
                  <a:ext uri="{FF2B5EF4-FFF2-40B4-BE49-F238E27FC236}">
                    <a16:creationId xmlns:a16="http://schemas.microsoft.com/office/drawing/2014/main" id="{E0555EFE-F4F7-ABF5-196C-B4DE008C3D5B}"/>
                  </a:ext>
                </a:extLst>
              </p:cNvPr>
              <p:cNvSpPr>
                <a:spLocks/>
              </p:cNvSpPr>
              <p:nvPr/>
            </p:nvSpPr>
            <p:spPr bwMode="auto">
              <a:xfrm>
                <a:off x="467" y="3469"/>
                <a:ext cx="62" cy="47"/>
              </a:xfrm>
              <a:custGeom>
                <a:avLst/>
                <a:gdLst>
                  <a:gd name="T0" fmla="*/ 0 w 181"/>
                  <a:gd name="T1" fmla="*/ 5 h 141"/>
                  <a:gd name="T2" fmla="*/ 3 w 181"/>
                  <a:gd name="T3" fmla="*/ 1 h 141"/>
                  <a:gd name="T4" fmla="*/ 7 w 181"/>
                  <a:gd name="T5" fmla="*/ 2 h 141"/>
                  <a:gd name="T6" fmla="*/ 0 60000 65536"/>
                  <a:gd name="T7" fmla="*/ 0 60000 65536"/>
                  <a:gd name="T8" fmla="*/ 0 60000 65536"/>
                </a:gdLst>
                <a:ahLst/>
                <a:cxnLst>
                  <a:cxn ang="T6">
                    <a:pos x="T0" y="T1"/>
                  </a:cxn>
                  <a:cxn ang="T7">
                    <a:pos x="T2" y="T3"/>
                  </a:cxn>
                  <a:cxn ang="T8">
                    <a:pos x="T4" y="T5"/>
                  </a:cxn>
                </a:cxnLst>
                <a:rect l="0" t="0" r="r" b="b"/>
                <a:pathLst>
                  <a:path w="181" h="141">
                    <a:moveTo>
                      <a:pt x="0" y="141"/>
                    </a:moveTo>
                    <a:cubicBezTo>
                      <a:pt x="19" y="101"/>
                      <a:pt x="37" y="52"/>
                      <a:pt x="77" y="28"/>
                    </a:cubicBezTo>
                    <a:cubicBezTo>
                      <a:pt x="123" y="0"/>
                      <a:pt x="148" y="31"/>
                      <a:pt x="181" y="48"/>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0" name="Freeform 1244">
                <a:extLst>
                  <a:ext uri="{FF2B5EF4-FFF2-40B4-BE49-F238E27FC236}">
                    <a16:creationId xmlns:a16="http://schemas.microsoft.com/office/drawing/2014/main" id="{E34FDE4C-6F87-7EC1-9211-34CB031CD829}"/>
                  </a:ext>
                </a:extLst>
              </p:cNvPr>
              <p:cNvSpPr>
                <a:spLocks/>
              </p:cNvSpPr>
              <p:nvPr/>
            </p:nvSpPr>
            <p:spPr bwMode="auto">
              <a:xfrm>
                <a:off x="1926" y="3134"/>
                <a:ext cx="66" cy="63"/>
              </a:xfrm>
              <a:custGeom>
                <a:avLst/>
                <a:gdLst>
                  <a:gd name="T0" fmla="*/ 0 w 194"/>
                  <a:gd name="T1" fmla="*/ 1 h 185"/>
                  <a:gd name="T2" fmla="*/ 5 w 194"/>
                  <a:gd name="T3" fmla="*/ 2 h 185"/>
                  <a:gd name="T4" fmla="*/ 7 w 194"/>
                  <a:gd name="T5" fmla="*/ 7 h 185"/>
                  <a:gd name="T6" fmla="*/ 0 60000 65536"/>
                  <a:gd name="T7" fmla="*/ 0 60000 65536"/>
                  <a:gd name="T8" fmla="*/ 0 60000 65536"/>
                </a:gdLst>
                <a:ahLst/>
                <a:cxnLst>
                  <a:cxn ang="T6">
                    <a:pos x="T0" y="T1"/>
                  </a:cxn>
                  <a:cxn ang="T7">
                    <a:pos x="T2" y="T3"/>
                  </a:cxn>
                  <a:cxn ang="T8">
                    <a:pos x="T4" y="T5"/>
                  </a:cxn>
                </a:cxnLst>
                <a:rect l="0" t="0" r="r" b="b"/>
                <a:pathLst>
                  <a:path w="194" h="185">
                    <a:moveTo>
                      <a:pt x="0" y="17"/>
                    </a:moveTo>
                    <a:cubicBezTo>
                      <a:pt x="43" y="0"/>
                      <a:pt x="113" y="25"/>
                      <a:pt x="142" y="59"/>
                    </a:cubicBezTo>
                    <a:cubicBezTo>
                      <a:pt x="172" y="94"/>
                      <a:pt x="169" y="156"/>
                      <a:pt x="194" y="18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1" name="Freeform 1245">
                <a:extLst>
                  <a:ext uri="{FF2B5EF4-FFF2-40B4-BE49-F238E27FC236}">
                    <a16:creationId xmlns:a16="http://schemas.microsoft.com/office/drawing/2014/main" id="{E4CD093F-852F-43AF-040D-92D0F8832C79}"/>
                  </a:ext>
                </a:extLst>
              </p:cNvPr>
              <p:cNvSpPr>
                <a:spLocks/>
              </p:cNvSpPr>
              <p:nvPr/>
            </p:nvSpPr>
            <p:spPr bwMode="auto">
              <a:xfrm>
                <a:off x="2009" y="3128"/>
                <a:ext cx="50" cy="72"/>
              </a:xfrm>
              <a:custGeom>
                <a:avLst/>
                <a:gdLst>
                  <a:gd name="T0" fmla="*/ 6 w 148"/>
                  <a:gd name="T1" fmla="*/ 1 h 212"/>
                  <a:gd name="T2" fmla="*/ 0 w 148"/>
                  <a:gd name="T3" fmla="*/ 8 h 212"/>
                  <a:gd name="T4" fmla="*/ 0 60000 65536"/>
                  <a:gd name="T5" fmla="*/ 0 60000 65536"/>
                </a:gdLst>
                <a:ahLst/>
                <a:cxnLst>
                  <a:cxn ang="T4">
                    <a:pos x="T0" y="T1"/>
                  </a:cxn>
                  <a:cxn ang="T5">
                    <a:pos x="T2" y="T3"/>
                  </a:cxn>
                </a:cxnLst>
                <a:rect l="0" t="0" r="r" b="b"/>
                <a:pathLst>
                  <a:path w="148" h="212">
                    <a:moveTo>
                      <a:pt x="148" y="26"/>
                    </a:moveTo>
                    <a:cubicBezTo>
                      <a:pt x="60" y="0"/>
                      <a:pt x="7" y="160"/>
                      <a:pt x="0" y="21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2" name="Freeform 1246">
                <a:extLst>
                  <a:ext uri="{FF2B5EF4-FFF2-40B4-BE49-F238E27FC236}">
                    <a16:creationId xmlns:a16="http://schemas.microsoft.com/office/drawing/2014/main" id="{DAFE4E8D-DDE0-9570-EF1F-C64C19335666}"/>
                  </a:ext>
                </a:extLst>
              </p:cNvPr>
              <p:cNvSpPr>
                <a:spLocks/>
              </p:cNvSpPr>
              <p:nvPr/>
            </p:nvSpPr>
            <p:spPr bwMode="auto">
              <a:xfrm>
                <a:off x="1134" y="3027"/>
                <a:ext cx="11" cy="29"/>
              </a:xfrm>
              <a:custGeom>
                <a:avLst/>
                <a:gdLst>
                  <a:gd name="T0" fmla="*/ 1 w 32"/>
                  <a:gd name="T1" fmla="*/ 0 h 84"/>
                  <a:gd name="T2" fmla="*/ 0 w 32"/>
                  <a:gd name="T3" fmla="*/ 3 h 84"/>
                  <a:gd name="T4" fmla="*/ 0 60000 65536"/>
                  <a:gd name="T5" fmla="*/ 0 60000 65536"/>
                </a:gdLst>
                <a:ahLst/>
                <a:cxnLst>
                  <a:cxn ang="T4">
                    <a:pos x="T0" y="T1"/>
                  </a:cxn>
                  <a:cxn ang="T5">
                    <a:pos x="T2" y="T3"/>
                  </a:cxn>
                </a:cxnLst>
                <a:rect l="0" t="0" r="r" b="b"/>
                <a:pathLst>
                  <a:path w="32" h="84">
                    <a:moveTo>
                      <a:pt x="32" y="0"/>
                    </a:moveTo>
                    <a:cubicBezTo>
                      <a:pt x="8" y="15"/>
                      <a:pt x="0" y="58"/>
                      <a:pt x="11" y="8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3" name="Freeform 1247">
                <a:extLst>
                  <a:ext uri="{FF2B5EF4-FFF2-40B4-BE49-F238E27FC236}">
                    <a16:creationId xmlns:a16="http://schemas.microsoft.com/office/drawing/2014/main" id="{2EC81F30-71B5-4E60-BD13-AD6DBE9DD7A1}"/>
                  </a:ext>
                </a:extLst>
              </p:cNvPr>
              <p:cNvSpPr>
                <a:spLocks/>
              </p:cNvSpPr>
              <p:nvPr/>
            </p:nvSpPr>
            <p:spPr bwMode="auto">
              <a:xfrm>
                <a:off x="1260" y="1930"/>
                <a:ext cx="73" cy="133"/>
              </a:xfrm>
              <a:custGeom>
                <a:avLst/>
                <a:gdLst>
                  <a:gd name="T0" fmla="*/ 8 w 215"/>
                  <a:gd name="T1" fmla="*/ 15 h 393"/>
                  <a:gd name="T2" fmla="*/ 4 w 215"/>
                  <a:gd name="T3" fmla="*/ 8 h 393"/>
                  <a:gd name="T4" fmla="*/ 0 w 215"/>
                  <a:gd name="T5" fmla="*/ 0 h 393"/>
                  <a:gd name="T6" fmla="*/ 0 60000 65536"/>
                  <a:gd name="T7" fmla="*/ 0 60000 65536"/>
                  <a:gd name="T8" fmla="*/ 0 60000 65536"/>
                </a:gdLst>
                <a:ahLst/>
                <a:cxnLst>
                  <a:cxn ang="T6">
                    <a:pos x="T0" y="T1"/>
                  </a:cxn>
                  <a:cxn ang="T7">
                    <a:pos x="T2" y="T3"/>
                  </a:cxn>
                  <a:cxn ang="T8">
                    <a:pos x="T4" y="T5"/>
                  </a:cxn>
                </a:cxnLst>
                <a:rect l="0" t="0" r="r" b="b"/>
                <a:pathLst>
                  <a:path w="215" h="393">
                    <a:moveTo>
                      <a:pt x="215" y="379"/>
                    </a:moveTo>
                    <a:cubicBezTo>
                      <a:pt x="140" y="393"/>
                      <a:pt x="107" y="272"/>
                      <a:pt x="90" y="220"/>
                    </a:cubicBezTo>
                    <a:cubicBezTo>
                      <a:pt x="67" y="146"/>
                      <a:pt x="15" y="70"/>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4" name="Freeform 1248">
                <a:extLst>
                  <a:ext uri="{FF2B5EF4-FFF2-40B4-BE49-F238E27FC236}">
                    <a16:creationId xmlns:a16="http://schemas.microsoft.com/office/drawing/2014/main" id="{7561EF7A-BE41-FB9C-425D-4CD2E49A8574}"/>
                  </a:ext>
                </a:extLst>
              </p:cNvPr>
              <p:cNvSpPr>
                <a:spLocks/>
              </p:cNvSpPr>
              <p:nvPr/>
            </p:nvSpPr>
            <p:spPr bwMode="auto">
              <a:xfrm>
                <a:off x="1149" y="2000"/>
                <a:ext cx="175" cy="106"/>
              </a:xfrm>
              <a:custGeom>
                <a:avLst/>
                <a:gdLst>
                  <a:gd name="T0" fmla="*/ 0 w 518"/>
                  <a:gd name="T1" fmla="*/ 1 h 312"/>
                  <a:gd name="T2" fmla="*/ 11 w 518"/>
                  <a:gd name="T3" fmla="*/ 5 h 312"/>
                  <a:gd name="T4" fmla="*/ 20 w 518"/>
                  <a:gd name="T5" fmla="*/ 12 h 312"/>
                  <a:gd name="T6" fmla="*/ 0 60000 65536"/>
                  <a:gd name="T7" fmla="*/ 0 60000 65536"/>
                  <a:gd name="T8" fmla="*/ 0 60000 65536"/>
                </a:gdLst>
                <a:ahLst/>
                <a:cxnLst>
                  <a:cxn ang="T6">
                    <a:pos x="T0" y="T1"/>
                  </a:cxn>
                  <a:cxn ang="T7">
                    <a:pos x="T2" y="T3"/>
                  </a:cxn>
                  <a:cxn ang="T8">
                    <a:pos x="T4" y="T5"/>
                  </a:cxn>
                </a:cxnLst>
                <a:rect l="0" t="0" r="r" b="b"/>
                <a:pathLst>
                  <a:path w="518" h="312">
                    <a:moveTo>
                      <a:pt x="0" y="15"/>
                    </a:moveTo>
                    <a:cubicBezTo>
                      <a:pt x="137" y="0"/>
                      <a:pt x="188" y="27"/>
                      <a:pt x="289" y="123"/>
                    </a:cubicBezTo>
                    <a:cubicBezTo>
                      <a:pt x="350" y="181"/>
                      <a:pt x="458" y="287"/>
                      <a:pt x="518" y="31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5" name="Freeform 1249">
                <a:extLst>
                  <a:ext uri="{FF2B5EF4-FFF2-40B4-BE49-F238E27FC236}">
                    <a16:creationId xmlns:a16="http://schemas.microsoft.com/office/drawing/2014/main" id="{DE45F4D4-A91E-E502-7FF9-686D65A14218}"/>
                  </a:ext>
                </a:extLst>
              </p:cNvPr>
              <p:cNvSpPr>
                <a:spLocks/>
              </p:cNvSpPr>
              <p:nvPr/>
            </p:nvSpPr>
            <p:spPr bwMode="auto">
              <a:xfrm>
                <a:off x="1179" y="1935"/>
                <a:ext cx="70" cy="58"/>
              </a:xfrm>
              <a:custGeom>
                <a:avLst/>
                <a:gdLst>
                  <a:gd name="T0" fmla="*/ 0 w 207"/>
                  <a:gd name="T1" fmla="*/ 4 h 171"/>
                  <a:gd name="T2" fmla="*/ 7 w 207"/>
                  <a:gd name="T3" fmla="*/ 6 h 171"/>
                  <a:gd name="T4" fmla="*/ 6 w 207"/>
                  <a:gd name="T5" fmla="*/ 0 h 171"/>
                  <a:gd name="T6" fmla="*/ 0 60000 65536"/>
                  <a:gd name="T7" fmla="*/ 0 60000 65536"/>
                  <a:gd name="T8" fmla="*/ 0 60000 65536"/>
                </a:gdLst>
                <a:ahLst/>
                <a:cxnLst>
                  <a:cxn ang="T6">
                    <a:pos x="T0" y="T1"/>
                  </a:cxn>
                  <a:cxn ang="T7">
                    <a:pos x="T2" y="T3"/>
                  </a:cxn>
                  <a:cxn ang="T8">
                    <a:pos x="T4" y="T5"/>
                  </a:cxn>
                </a:cxnLst>
                <a:rect l="0" t="0" r="r" b="b"/>
                <a:pathLst>
                  <a:path w="207" h="171">
                    <a:moveTo>
                      <a:pt x="0" y="107"/>
                    </a:moveTo>
                    <a:cubicBezTo>
                      <a:pt x="45" y="103"/>
                      <a:pt x="144" y="171"/>
                      <a:pt x="176" y="150"/>
                    </a:cubicBezTo>
                    <a:cubicBezTo>
                      <a:pt x="207" y="130"/>
                      <a:pt x="161" y="21"/>
                      <a:pt x="158"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6" name="Freeform 1250">
                <a:extLst>
                  <a:ext uri="{FF2B5EF4-FFF2-40B4-BE49-F238E27FC236}">
                    <a16:creationId xmlns:a16="http://schemas.microsoft.com/office/drawing/2014/main" id="{4E0F919C-627C-A684-6189-398E76BD9CEE}"/>
                  </a:ext>
                </a:extLst>
              </p:cNvPr>
              <p:cNvSpPr>
                <a:spLocks/>
              </p:cNvSpPr>
              <p:nvPr/>
            </p:nvSpPr>
            <p:spPr bwMode="auto">
              <a:xfrm>
                <a:off x="1119" y="2166"/>
                <a:ext cx="147" cy="51"/>
              </a:xfrm>
              <a:custGeom>
                <a:avLst/>
                <a:gdLst>
                  <a:gd name="T0" fmla="*/ 0 w 436"/>
                  <a:gd name="T1" fmla="*/ 6 h 152"/>
                  <a:gd name="T2" fmla="*/ 8 w 436"/>
                  <a:gd name="T3" fmla="*/ 2 h 152"/>
                  <a:gd name="T4" fmla="*/ 17 w 436"/>
                  <a:gd name="T5" fmla="*/ 0 h 152"/>
                  <a:gd name="T6" fmla="*/ 0 60000 65536"/>
                  <a:gd name="T7" fmla="*/ 0 60000 65536"/>
                  <a:gd name="T8" fmla="*/ 0 60000 65536"/>
                </a:gdLst>
                <a:ahLst/>
                <a:cxnLst>
                  <a:cxn ang="T6">
                    <a:pos x="T0" y="T1"/>
                  </a:cxn>
                  <a:cxn ang="T7">
                    <a:pos x="T2" y="T3"/>
                  </a:cxn>
                  <a:cxn ang="T8">
                    <a:pos x="T4" y="T5"/>
                  </a:cxn>
                </a:cxnLst>
                <a:rect l="0" t="0" r="r" b="b"/>
                <a:pathLst>
                  <a:path w="436" h="152">
                    <a:moveTo>
                      <a:pt x="0" y="152"/>
                    </a:moveTo>
                    <a:cubicBezTo>
                      <a:pt x="58" y="77"/>
                      <a:pt x="129" y="60"/>
                      <a:pt x="222" y="50"/>
                    </a:cubicBezTo>
                    <a:cubicBezTo>
                      <a:pt x="303" y="42"/>
                      <a:pt x="362" y="20"/>
                      <a:pt x="436"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7" name="Freeform 1251">
                <a:extLst>
                  <a:ext uri="{FF2B5EF4-FFF2-40B4-BE49-F238E27FC236}">
                    <a16:creationId xmlns:a16="http://schemas.microsoft.com/office/drawing/2014/main" id="{973C3A1E-043F-F9BE-05D7-CD8A0248B909}"/>
                  </a:ext>
                </a:extLst>
              </p:cNvPr>
              <p:cNvSpPr>
                <a:spLocks/>
              </p:cNvSpPr>
              <p:nvPr/>
            </p:nvSpPr>
            <p:spPr bwMode="auto">
              <a:xfrm>
                <a:off x="1790" y="1401"/>
                <a:ext cx="105" cy="59"/>
              </a:xfrm>
              <a:custGeom>
                <a:avLst/>
                <a:gdLst>
                  <a:gd name="T0" fmla="*/ 0 w 310"/>
                  <a:gd name="T1" fmla="*/ 0 h 176"/>
                  <a:gd name="T2" fmla="*/ 12 w 310"/>
                  <a:gd name="T3" fmla="*/ 4 h 176"/>
                  <a:gd name="T4" fmla="*/ 0 60000 65536"/>
                  <a:gd name="T5" fmla="*/ 0 60000 65536"/>
                </a:gdLst>
                <a:ahLst/>
                <a:cxnLst>
                  <a:cxn ang="T4">
                    <a:pos x="T0" y="T1"/>
                  </a:cxn>
                  <a:cxn ang="T5">
                    <a:pos x="T2" y="T3"/>
                  </a:cxn>
                </a:cxnLst>
                <a:rect l="0" t="0" r="r" b="b"/>
                <a:pathLst>
                  <a:path w="310" h="176">
                    <a:moveTo>
                      <a:pt x="0" y="0"/>
                    </a:moveTo>
                    <a:cubicBezTo>
                      <a:pt x="42" y="72"/>
                      <a:pt x="229" y="176"/>
                      <a:pt x="310" y="11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8" name="Freeform 1252">
                <a:extLst>
                  <a:ext uri="{FF2B5EF4-FFF2-40B4-BE49-F238E27FC236}">
                    <a16:creationId xmlns:a16="http://schemas.microsoft.com/office/drawing/2014/main" id="{BFE3E842-2857-E5A9-9C43-D140BFBFBE1D}"/>
                  </a:ext>
                </a:extLst>
              </p:cNvPr>
              <p:cNvSpPr>
                <a:spLocks/>
              </p:cNvSpPr>
              <p:nvPr/>
            </p:nvSpPr>
            <p:spPr bwMode="auto">
              <a:xfrm>
                <a:off x="1739" y="1405"/>
                <a:ext cx="169" cy="173"/>
              </a:xfrm>
              <a:custGeom>
                <a:avLst/>
                <a:gdLst>
                  <a:gd name="T0" fmla="*/ 0 w 502"/>
                  <a:gd name="T1" fmla="*/ 0 h 512"/>
                  <a:gd name="T2" fmla="*/ 12 w 502"/>
                  <a:gd name="T3" fmla="*/ 20 h 512"/>
                  <a:gd name="T4" fmla="*/ 0 60000 65536"/>
                  <a:gd name="T5" fmla="*/ 0 60000 65536"/>
                </a:gdLst>
                <a:ahLst/>
                <a:cxnLst>
                  <a:cxn ang="T4">
                    <a:pos x="T0" y="T1"/>
                  </a:cxn>
                  <a:cxn ang="T5">
                    <a:pos x="T2" y="T3"/>
                  </a:cxn>
                </a:cxnLst>
                <a:rect l="0" t="0" r="r" b="b"/>
                <a:pathLst>
                  <a:path w="502" h="512">
                    <a:moveTo>
                      <a:pt x="0" y="0"/>
                    </a:moveTo>
                    <a:cubicBezTo>
                      <a:pt x="111" y="68"/>
                      <a:pt x="502" y="378"/>
                      <a:pt x="310" y="51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9" name="Freeform 1253">
                <a:extLst>
                  <a:ext uri="{FF2B5EF4-FFF2-40B4-BE49-F238E27FC236}">
                    <a16:creationId xmlns:a16="http://schemas.microsoft.com/office/drawing/2014/main" id="{C2E75876-C81B-444C-3C00-C4273968205F}"/>
                  </a:ext>
                </a:extLst>
              </p:cNvPr>
              <p:cNvSpPr>
                <a:spLocks/>
              </p:cNvSpPr>
              <p:nvPr/>
            </p:nvSpPr>
            <p:spPr bwMode="auto">
              <a:xfrm>
                <a:off x="1640" y="1453"/>
                <a:ext cx="199" cy="76"/>
              </a:xfrm>
              <a:custGeom>
                <a:avLst/>
                <a:gdLst>
                  <a:gd name="T0" fmla="*/ 0 w 589"/>
                  <a:gd name="T1" fmla="*/ 9 h 225"/>
                  <a:gd name="T2" fmla="*/ 23 w 589"/>
                  <a:gd name="T3" fmla="*/ 5 h 225"/>
                  <a:gd name="T4" fmla="*/ 0 60000 65536"/>
                  <a:gd name="T5" fmla="*/ 0 60000 65536"/>
                </a:gdLst>
                <a:ahLst/>
                <a:cxnLst>
                  <a:cxn ang="T4">
                    <a:pos x="T0" y="T1"/>
                  </a:cxn>
                  <a:cxn ang="T5">
                    <a:pos x="T2" y="T3"/>
                  </a:cxn>
                </a:cxnLst>
                <a:rect l="0" t="0" r="r" b="b"/>
                <a:pathLst>
                  <a:path w="589" h="225">
                    <a:moveTo>
                      <a:pt x="0" y="225"/>
                    </a:moveTo>
                    <a:cubicBezTo>
                      <a:pt x="169" y="131"/>
                      <a:pt x="411" y="0"/>
                      <a:pt x="589" y="13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60" name="Freeform 1254">
                <a:extLst>
                  <a:ext uri="{FF2B5EF4-FFF2-40B4-BE49-F238E27FC236}">
                    <a16:creationId xmlns:a16="http://schemas.microsoft.com/office/drawing/2014/main" id="{36F01D43-F2D6-46D0-7A4A-52A1E7B684B3}"/>
                  </a:ext>
                </a:extLst>
              </p:cNvPr>
              <p:cNvSpPr>
                <a:spLocks/>
              </p:cNvSpPr>
              <p:nvPr/>
            </p:nvSpPr>
            <p:spPr bwMode="auto">
              <a:xfrm>
                <a:off x="1382" y="1631"/>
                <a:ext cx="77" cy="47"/>
              </a:xfrm>
              <a:custGeom>
                <a:avLst/>
                <a:gdLst>
                  <a:gd name="T0" fmla="*/ 0 w 228"/>
                  <a:gd name="T1" fmla="*/ 5 h 139"/>
                  <a:gd name="T2" fmla="*/ 9 w 228"/>
                  <a:gd name="T3" fmla="*/ 4 h 139"/>
                  <a:gd name="T4" fmla="*/ 0 60000 65536"/>
                  <a:gd name="T5" fmla="*/ 0 60000 65536"/>
                </a:gdLst>
                <a:ahLst/>
                <a:cxnLst>
                  <a:cxn ang="T4">
                    <a:pos x="T0" y="T1"/>
                  </a:cxn>
                  <a:cxn ang="T5">
                    <a:pos x="T2" y="T3"/>
                  </a:cxn>
                </a:cxnLst>
                <a:rect l="0" t="0" r="r" b="b"/>
                <a:pathLst>
                  <a:path w="228" h="139">
                    <a:moveTo>
                      <a:pt x="0" y="139"/>
                    </a:moveTo>
                    <a:cubicBezTo>
                      <a:pt x="28" y="0"/>
                      <a:pt x="139" y="33"/>
                      <a:pt x="228" y="10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61" name="Freeform 1255">
                <a:extLst>
                  <a:ext uri="{FF2B5EF4-FFF2-40B4-BE49-F238E27FC236}">
                    <a16:creationId xmlns:a16="http://schemas.microsoft.com/office/drawing/2014/main" id="{ACF1E97E-C011-8534-1A14-A6E232EC786F}"/>
                  </a:ext>
                </a:extLst>
              </p:cNvPr>
              <p:cNvSpPr>
                <a:spLocks/>
              </p:cNvSpPr>
              <p:nvPr/>
            </p:nvSpPr>
            <p:spPr bwMode="auto">
              <a:xfrm>
                <a:off x="1177" y="1617"/>
                <a:ext cx="38" cy="83"/>
              </a:xfrm>
              <a:custGeom>
                <a:avLst/>
                <a:gdLst>
                  <a:gd name="T0" fmla="*/ 4 w 114"/>
                  <a:gd name="T1" fmla="*/ 0 h 246"/>
                  <a:gd name="T2" fmla="*/ 0 w 114"/>
                  <a:gd name="T3" fmla="*/ 9 h 246"/>
                  <a:gd name="T4" fmla="*/ 0 60000 65536"/>
                  <a:gd name="T5" fmla="*/ 0 60000 65536"/>
                </a:gdLst>
                <a:ahLst/>
                <a:cxnLst>
                  <a:cxn ang="T4">
                    <a:pos x="T0" y="T1"/>
                  </a:cxn>
                  <a:cxn ang="T5">
                    <a:pos x="T2" y="T3"/>
                  </a:cxn>
                </a:cxnLst>
                <a:rect l="0" t="0" r="r" b="b"/>
                <a:pathLst>
                  <a:path w="114" h="246">
                    <a:moveTo>
                      <a:pt x="114" y="0"/>
                    </a:moveTo>
                    <a:cubicBezTo>
                      <a:pt x="10" y="22"/>
                      <a:pt x="15" y="182"/>
                      <a:pt x="0" y="24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62" name="Freeform 1256">
                <a:extLst>
                  <a:ext uri="{FF2B5EF4-FFF2-40B4-BE49-F238E27FC236}">
                    <a16:creationId xmlns:a16="http://schemas.microsoft.com/office/drawing/2014/main" id="{9E4BE345-CD68-6828-FC93-3DE3119F0259}"/>
                  </a:ext>
                </a:extLst>
              </p:cNvPr>
              <p:cNvSpPr>
                <a:spLocks/>
              </p:cNvSpPr>
              <p:nvPr/>
            </p:nvSpPr>
            <p:spPr bwMode="auto">
              <a:xfrm>
                <a:off x="406" y="1730"/>
                <a:ext cx="24" cy="68"/>
              </a:xfrm>
              <a:custGeom>
                <a:avLst/>
                <a:gdLst>
                  <a:gd name="T0" fmla="*/ 0 w 73"/>
                  <a:gd name="T1" fmla="*/ 8 h 202"/>
                  <a:gd name="T2" fmla="*/ 0 w 73"/>
                  <a:gd name="T3" fmla="*/ 0 h 202"/>
                  <a:gd name="T4" fmla="*/ 0 60000 65536"/>
                  <a:gd name="T5" fmla="*/ 0 60000 65536"/>
                </a:gdLst>
                <a:ahLst/>
                <a:cxnLst>
                  <a:cxn ang="T4">
                    <a:pos x="T0" y="T1"/>
                  </a:cxn>
                  <a:cxn ang="T5">
                    <a:pos x="T2" y="T3"/>
                  </a:cxn>
                </a:cxnLst>
                <a:rect l="0" t="0" r="r" b="b"/>
                <a:pathLst>
                  <a:path w="73" h="202">
                    <a:moveTo>
                      <a:pt x="0" y="202"/>
                    </a:moveTo>
                    <a:cubicBezTo>
                      <a:pt x="73" y="123"/>
                      <a:pt x="17" y="67"/>
                      <a:pt x="6"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63" name="Freeform 1257">
                <a:extLst>
                  <a:ext uri="{FF2B5EF4-FFF2-40B4-BE49-F238E27FC236}">
                    <a16:creationId xmlns:a16="http://schemas.microsoft.com/office/drawing/2014/main" id="{4D43CC8D-0D0E-2A31-3C98-83BFBD4F6D60}"/>
                  </a:ext>
                </a:extLst>
              </p:cNvPr>
              <p:cNvSpPr>
                <a:spLocks/>
              </p:cNvSpPr>
              <p:nvPr/>
            </p:nvSpPr>
            <p:spPr bwMode="auto">
              <a:xfrm>
                <a:off x="773" y="1578"/>
                <a:ext cx="28" cy="53"/>
              </a:xfrm>
              <a:custGeom>
                <a:avLst/>
                <a:gdLst>
                  <a:gd name="T0" fmla="*/ 3 w 82"/>
                  <a:gd name="T1" fmla="*/ 0 h 156"/>
                  <a:gd name="T2" fmla="*/ 2 w 82"/>
                  <a:gd name="T3" fmla="*/ 6 h 156"/>
                  <a:gd name="T4" fmla="*/ 3 w 82"/>
                  <a:gd name="T5" fmla="*/ 6 h 156"/>
                  <a:gd name="T6" fmla="*/ 0 60000 65536"/>
                  <a:gd name="T7" fmla="*/ 0 60000 65536"/>
                  <a:gd name="T8" fmla="*/ 0 60000 65536"/>
                </a:gdLst>
                <a:ahLst/>
                <a:cxnLst>
                  <a:cxn ang="T6">
                    <a:pos x="T0" y="T1"/>
                  </a:cxn>
                  <a:cxn ang="T7">
                    <a:pos x="T2" y="T3"/>
                  </a:cxn>
                  <a:cxn ang="T8">
                    <a:pos x="T4" y="T5"/>
                  </a:cxn>
                </a:cxnLst>
                <a:rect l="0" t="0" r="r" b="b"/>
                <a:pathLst>
                  <a:path w="82" h="156">
                    <a:moveTo>
                      <a:pt x="82" y="0"/>
                    </a:moveTo>
                    <a:cubicBezTo>
                      <a:pt x="0" y="18"/>
                      <a:pt x="42" y="102"/>
                      <a:pt x="58" y="151"/>
                    </a:cubicBezTo>
                    <a:cubicBezTo>
                      <a:pt x="70" y="156"/>
                      <a:pt x="70" y="148"/>
                      <a:pt x="76" y="14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64" name="Freeform 1258">
                <a:extLst>
                  <a:ext uri="{FF2B5EF4-FFF2-40B4-BE49-F238E27FC236}">
                    <a16:creationId xmlns:a16="http://schemas.microsoft.com/office/drawing/2014/main" id="{1692533E-C0E0-C737-19FC-31B32FE354F8}"/>
                  </a:ext>
                </a:extLst>
              </p:cNvPr>
              <p:cNvSpPr>
                <a:spLocks/>
              </p:cNvSpPr>
              <p:nvPr/>
            </p:nvSpPr>
            <p:spPr bwMode="auto">
              <a:xfrm>
                <a:off x="1378" y="1499"/>
                <a:ext cx="62" cy="68"/>
              </a:xfrm>
              <a:custGeom>
                <a:avLst/>
                <a:gdLst>
                  <a:gd name="T0" fmla="*/ 0 w 184"/>
                  <a:gd name="T1" fmla="*/ 0 h 202"/>
                  <a:gd name="T2" fmla="*/ 5 w 184"/>
                  <a:gd name="T3" fmla="*/ 8 h 202"/>
                  <a:gd name="T4" fmla="*/ 0 60000 65536"/>
                  <a:gd name="T5" fmla="*/ 0 60000 65536"/>
                </a:gdLst>
                <a:ahLst/>
                <a:cxnLst>
                  <a:cxn ang="T4">
                    <a:pos x="T0" y="T1"/>
                  </a:cxn>
                  <a:cxn ang="T5">
                    <a:pos x="T2" y="T3"/>
                  </a:cxn>
                </a:cxnLst>
                <a:rect l="0" t="0" r="r" b="b"/>
                <a:pathLst>
                  <a:path w="184" h="202">
                    <a:moveTo>
                      <a:pt x="0" y="0"/>
                    </a:moveTo>
                    <a:cubicBezTo>
                      <a:pt x="48" y="29"/>
                      <a:pt x="184" y="118"/>
                      <a:pt x="126" y="20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65" name="Freeform 1259">
                <a:extLst>
                  <a:ext uri="{FF2B5EF4-FFF2-40B4-BE49-F238E27FC236}">
                    <a16:creationId xmlns:a16="http://schemas.microsoft.com/office/drawing/2014/main" id="{A93C18A7-ABC5-3A9D-3FC3-F0D2E010EF4A}"/>
                  </a:ext>
                </a:extLst>
              </p:cNvPr>
              <p:cNvSpPr>
                <a:spLocks/>
              </p:cNvSpPr>
              <p:nvPr/>
            </p:nvSpPr>
            <p:spPr bwMode="auto">
              <a:xfrm>
                <a:off x="1450" y="1478"/>
                <a:ext cx="19" cy="53"/>
              </a:xfrm>
              <a:custGeom>
                <a:avLst/>
                <a:gdLst>
                  <a:gd name="T0" fmla="*/ 1 w 56"/>
                  <a:gd name="T1" fmla="*/ 6 h 158"/>
                  <a:gd name="T2" fmla="*/ 2 w 56"/>
                  <a:gd name="T3" fmla="*/ 0 h 158"/>
                  <a:gd name="T4" fmla="*/ 0 60000 65536"/>
                  <a:gd name="T5" fmla="*/ 0 60000 65536"/>
                </a:gdLst>
                <a:ahLst/>
                <a:cxnLst>
                  <a:cxn ang="T4">
                    <a:pos x="T0" y="T1"/>
                  </a:cxn>
                  <a:cxn ang="T5">
                    <a:pos x="T2" y="T3"/>
                  </a:cxn>
                </a:cxnLst>
                <a:rect l="0" t="0" r="r" b="b"/>
                <a:pathLst>
                  <a:path w="56" h="158">
                    <a:moveTo>
                      <a:pt x="31" y="158"/>
                    </a:moveTo>
                    <a:cubicBezTo>
                      <a:pt x="0" y="118"/>
                      <a:pt x="16" y="32"/>
                      <a:pt x="56"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66" name="Freeform 1260">
                <a:extLst>
                  <a:ext uri="{FF2B5EF4-FFF2-40B4-BE49-F238E27FC236}">
                    <a16:creationId xmlns:a16="http://schemas.microsoft.com/office/drawing/2014/main" id="{7A7021EE-68FE-7393-A23E-41CC59D5C2E9}"/>
                  </a:ext>
                </a:extLst>
              </p:cNvPr>
              <p:cNvSpPr>
                <a:spLocks/>
              </p:cNvSpPr>
              <p:nvPr/>
            </p:nvSpPr>
            <p:spPr bwMode="auto">
              <a:xfrm>
                <a:off x="1282" y="3155"/>
                <a:ext cx="45" cy="158"/>
              </a:xfrm>
              <a:custGeom>
                <a:avLst/>
                <a:gdLst>
                  <a:gd name="T0" fmla="*/ 1 w 133"/>
                  <a:gd name="T1" fmla="*/ 18 h 467"/>
                  <a:gd name="T2" fmla="*/ 0 w 133"/>
                  <a:gd name="T3" fmla="*/ 0 h 467"/>
                  <a:gd name="T4" fmla="*/ 0 60000 65536"/>
                  <a:gd name="T5" fmla="*/ 0 60000 65536"/>
                </a:gdLst>
                <a:ahLst/>
                <a:cxnLst>
                  <a:cxn ang="T4">
                    <a:pos x="T0" y="T1"/>
                  </a:cxn>
                  <a:cxn ang="T5">
                    <a:pos x="T2" y="T3"/>
                  </a:cxn>
                </a:cxnLst>
                <a:rect l="0" t="0" r="r" b="b"/>
                <a:pathLst>
                  <a:path w="133" h="467">
                    <a:moveTo>
                      <a:pt x="19" y="467"/>
                    </a:moveTo>
                    <a:cubicBezTo>
                      <a:pt x="133" y="362"/>
                      <a:pt x="75" y="111"/>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67" name="Freeform 1261">
                <a:extLst>
                  <a:ext uri="{FF2B5EF4-FFF2-40B4-BE49-F238E27FC236}">
                    <a16:creationId xmlns:a16="http://schemas.microsoft.com/office/drawing/2014/main" id="{8DEB6FCE-43F4-279E-7B7F-CEEEEE40A4A7}"/>
                  </a:ext>
                </a:extLst>
              </p:cNvPr>
              <p:cNvSpPr>
                <a:spLocks/>
              </p:cNvSpPr>
              <p:nvPr/>
            </p:nvSpPr>
            <p:spPr bwMode="auto">
              <a:xfrm>
                <a:off x="1360" y="3176"/>
                <a:ext cx="22" cy="49"/>
              </a:xfrm>
              <a:custGeom>
                <a:avLst/>
                <a:gdLst>
                  <a:gd name="T0" fmla="*/ 3 w 64"/>
                  <a:gd name="T1" fmla="*/ 0 h 145"/>
                  <a:gd name="T2" fmla="*/ 1 w 64"/>
                  <a:gd name="T3" fmla="*/ 6 h 145"/>
                  <a:gd name="T4" fmla="*/ 0 60000 65536"/>
                  <a:gd name="T5" fmla="*/ 0 60000 65536"/>
                </a:gdLst>
                <a:ahLst/>
                <a:cxnLst>
                  <a:cxn ang="T4">
                    <a:pos x="T0" y="T1"/>
                  </a:cxn>
                  <a:cxn ang="T5">
                    <a:pos x="T2" y="T3"/>
                  </a:cxn>
                </a:cxnLst>
                <a:rect l="0" t="0" r="r" b="b"/>
                <a:pathLst>
                  <a:path w="64" h="145">
                    <a:moveTo>
                      <a:pt x="64" y="0"/>
                    </a:moveTo>
                    <a:cubicBezTo>
                      <a:pt x="28" y="30"/>
                      <a:pt x="0" y="107"/>
                      <a:pt x="14" y="14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68" name="Freeform 1262">
                <a:extLst>
                  <a:ext uri="{FF2B5EF4-FFF2-40B4-BE49-F238E27FC236}">
                    <a16:creationId xmlns:a16="http://schemas.microsoft.com/office/drawing/2014/main" id="{FCDFDA00-DA8D-D0EE-7622-00D3802992FD}"/>
                  </a:ext>
                </a:extLst>
              </p:cNvPr>
              <p:cNvSpPr>
                <a:spLocks/>
              </p:cNvSpPr>
              <p:nvPr/>
            </p:nvSpPr>
            <p:spPr bwMode="auto">
              <a:xfrm>
                <a:off x="1307" y="3136"/>
                <a:ext cx="45" cy="21"/>
              </a:xfrm>
              <a:custGeom>
                <a:avLst/>
                <a:gdLst>
                  <a:gd name="T0" fmla="*/ 0 w 133"/>
                  <a:gd name="T1" fmla="*/ 0 h 64"/>
                  <a:gd name="T2" fmla="*/ 2 w 133"/>
                  <a:gd name="T3" fmla="*/ 2 h 64"/>
                  <a:gd name="T4" fmla="*/ 5 w 133"/>
                  <a:gd name="T5" fmla="*/ 1 h 64"/>
                  <a:gd name="T6" fmla="*/ 0 60000 65536"/>
                  <a:gd name="T7" fmla="*/ 0 60000 65536"/>
                  <a:gd name="T8" fmla="*/ 0 60000 65536"/>
                </a:gdLst>
                <a:ahLst/>
                <a:cxnLst>
                  <a:cxn ang="T6">
                    <a:pos x="T0" y="T1"/>
                  </a:cxn>
                  <a:cxn ang="T7">
                    <a:pos x="T2" y="T3"/>
                  </a:cxn>
                  <a:cxn ang="T8">
                    <a:pos x="T4" y="T5"/>
                  </a:cxn>
                </a:cxnLst>
                <a:rect l="0" t="0" r="r" b="b"/>
                <a:pathLst>
                  <a:path w="133" h="64">
                    <a:moveTo>
                      <a:pt x="0" y="0"/>
                    </a:moveTo>
                    <a:cubicBezTo>
                      <a:pt x="13" y="20"/>
                      <a:pt x="28" y="49"/>
                      <a:pt x="51" y="64"/>
                    </a:cubicBezTo>
                    <a:cubicBezTo>
                      <a:pt x="79" y="50"/>
                      <a:pt x="101" y="27"/>
                      <a:pt x="133" y="19"/>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69" name="Freeform 1263">
                <a:extLst>
                  <a:ext uri="{FF2B5EF4-FFF2-40B4-BE49-F238E27FC236}">
                    <a16:creationId xmlns:a16="http://schemas.microsoft.com/office/drawing/2014/main" id="{92A71BDA-5827-EB90-5FA0-3100A9C359BB}"/>
                  </a:ext>
                </a:extLst>
              </p:cNvPr>
              <p:cNvSpPr>
                <a:spLocks/>
              </p:cNvSpPr>
              <p:nvPr/>
            </p:nvSpPr>
            <p:spPr bwMode="auto">
              <a:xfrm>
                <a:off x="662" y="3335"/>
                <a:ext cx="90" cy="14"/>
              </a:xfrm>
              <a:custGeom>
                <a:avLst/>
                <a:gdLst>
                  <a:gd name="T0" fmla="*/ 11 w 265"/>
                  <a:gd name="T1" fmla="*/ 0 h 44"/>
                  <a:gd name="T2" fmla="*/ 0 w 265"/>
                  <a:gd name="T3" fmla="*/ 0 h 44"/>
                  <a:gd name="T4" fmla="*/ 0 60000 65536"/>
                  <a:gd name="T5" fmla="*/ 0 60000 65536"/>
                </a:gdLst>
                <a:ahLst/>
                <a:cxnLst>
                  <a:cxn ang="T4">
                    <a:pos x="T0" y="T1"/>
                  </a:cxn>
                  <a:cxn ang="T5">
                    <a:pos x="T2" y="T3"/>
                  </a:cxn>
                </a:cxnLst>
                <a:rect l="0" t="0" r="r" b="b"/>
                <a:pathLst>
                  <a:path w="265" h="44">
                    <a:moveTo>
                      <a:pt x="265" y="0"/>
                    </a:moveTo>
                    <a:cubicBezTo>
                      <a:pt x="209" y="17"/>
                      <a:pt x="46" y="44"/>
                      <a:pt x="0" y="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70" name="Freeform 1264">
                <a:extLst>
                  <a:ext uri="{FF2B5EF4-FFF2-40B4-BE49-F238E27FC236}">
                    <a16:creationId xmlns:a16="http://schemas.microsoft.com/office/drawing/2014/main" id="{E623C85D-A64E-6C4D-EB7A-23B590900231}"/>
                  </a:ext>
                </a:extLst>
              </p:cNvPr>
              <p:cNvSpPr>
                <a:spLocks/>
              </p:cNvSpPr>
              <p:nvPr/>
            </p:nvSpPr>
            <p:spPr bwMode="auto">
              <a:xfrm>
                <a:off x="726" y="3354"/>
                <a:ext cx="43" cy="36"/>
              </a:xfrm>
              <a:custGeom>
                <a:avLst/>
                <a:gdLst>
                  <a:gd name="T0" fmla="*/ 0 w 127"/>
                  <a:gd name="T1" fmla="*/ 4 h 108"/>
                  <a:gd name="T2" fmla="*/ 5 w 127"/>
                  <a:gd name="T3" fmla="*/ 0 h 108"/>
                  <a:gd name="T4" fmla="*/ 0 60000 65536"/>
                  <a:gd name="T5" fmla="*/ 0 60000 65536"/>
                </a:gdLst>
                <a:ahLst/>
                <a:cxnLst>
                  <a:cxn ang="T4">
                    <a:pos x="T0" y="T1"/>
                  </a:cxn>
                  <a:cxn ang="T5">
                    <a:pos x="T2" y="T3"/>
                  </a:cxn>
                </a:cxnLst>
                <a:rect l="0" t="0" r="r" b="b"/>
                <a:pathLst>
                  <a:path w="127" h="108">
                    <a:moveTo>
                      <a:pt x="0" y="108"/>
                    </a:moveTo>
                    <a:cubicBezTo>
                      <a:pt x="19" y="59"/>
                      <a:pt x="77" y="16"/>
                      <a:pt x="127"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71" name="Freeform 1265">
                <a:extLst>
                  <a:ext uri="{FF2B5EF4-FFF2-40B4-BE49-F238E27FC236}">
                    <a16:creationId xmlns:a16="http://schemas.microsoft.com/office/drawing/2014/main" id="{9F60DAA3-E985-E52F-4055-B5B72679EE97}"/>
                  </a:ext>
                </a:extLst>
              </p:cNvPr>
              <p:cNvSpPr>
                <a:spLocks/>
              </p:cNvSpPr>
              <p:nvPr/>
            </p:nvSpPr>
            <p:spPr bwMode="auto">
              <a:xfrm>
                <a:off x="1397" y="2862"/>
                <a:ext cx="140" cy="79"/>
              </a:xfrm>
              <a:custGeom>
                <a:avLst/>
                <a:gdLst>
                  <a:gd name="T0" fmla="*/ 0 w 415"/>
                  <a:gd name="T1" fmla="*/ 0 h 235"/>
                  <a:gd name="T2" fmla="*/ 10 w 415"/>
                  <a:gd name="T3" fmla="*/ 2 h 235"/>
                  <a:gd name="T4" fmla="*/ 16 w 415"/>
                  <a:gd name="T5" fmla="*/ 9 h 235"/>
                  <a:gd name="T6" fmla="*/ 0 60000 65536"/>
                  <a:gd name="T7" fmla="*/ 0 60000 65536"/>
                  <a:gd name="T8" fmla="*/ 0 60000 65536"/>
                </a:gdLst>
                <a:ahLst/>
                <a:cxnLst>
                  <a:cxn ang="T6">
                    <a:pos x="T0" y="T1"/>
                  </a:cxn>
                  <a:cxn ang="T7">
                    <a:pos x="T2" y="T3"/>
                  </a:cxn>
                  <a:cxn ang="T8">
                    <a:pos x="T4" y="T5"/>
                  </a:cxn>
                </a:cxnLst>
                <a:rect l="0" t="0" r="r" b="b"/>
                <a:pathLst>
                  <a:path w="415" h="235">
                    <a:moveTo>
                      <a:pt x="0" y="8"/>
                    </a:moveTo>
                    <a:cubicBezTo>
                      <a:pt x="99" y="2"/>
                      <a:pt x="184" y="0"/>
                      <a:pt x="271" y="60"/>
                    </a:cubicBezTo>
                    <a:cubicBezTo>
                      <a:pt x="316" y="90"/>
                      <a:pt x="415" y="189"/>
                      <a:pt x="410" y="23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72" name="Freeform 1266">
                <a:extLst>
                  <a:ext uri="{FF2B5EF4-FFF2-40B4-BE49-F238E27FC236}">
                    <a16:creationId xmlns:a16="http://schemas.microsoft.com/office/drawing/2014/main" id="{401E7EFF-CD72-20CA-A1E7-C7A02F0F5FED}"/>
                  </a:ext>
                </a:extLst>
              </p:cNvPr>
              <p:cNvSpPr>
                <a:spLocks/>
              </p:cNvSpPr>
              <p:nvPr/>
            </p:nvSpPr>
            <p:spPr bwMode="auto">
              <a:xfrm>
                <a:off x="1423" y="2879"/>
                <a:ext cx="66" cy="103"/>
              </a:xfrm>
              <a:custGeom>
                <a:avLst/>
                <a:gdLst>
                  <a:gd name="T0" fmla="*/ 7 w 196"/>
                  <a:gd name="T1" fmla="*/ 0 h 303"/>
                  <a:gd name="T2" fmla="*/ 5 w 196"/>
                  <a:gd name="T3" fmla="*/ 7 h 303"/>
                  <a:gd name="T4" fmla="*/ 0 w 196"/>
                  <a:gd name="T5" fmla="*/ 12 h 303"/>
                  <a:gd name="T6" fmla="*/ 0 60000 65536"/>
                  <a:gd name="T7" fmla="*/ 0 60000 65536"/>
                  <a:gd name="T8" fmla="*/ 0 60000 65536"/>
                </a:gdLst>
                <a:ahLst/>
                <a:cxnLst>
                  <a:cxn ang="T6">
                    <a:pos x="T0" y="T1"/>
                  </a:cxn>
                  <a:cxn ang="T7">
                    <a:pos x="T2" y="T3"/>
                  </a:cxn>
                  <a:cxn ang="T8">
                    <a:pos x="T4" y="T5"/>
                  </a:cxn>
                </a:cxnLst>
                <a:rect l="0" t="0" r="r" b="b"/>
                <a:pathLst>
                  <a:path w="196" h="303">
                    <a:moveTo>
                      <a:pt x="189" y="0"/>
                    </a:moveTo>
                    <a:cubicBezTo>
                      <a:pt x="196" y="62"/>
                      <a:pt x="167" y="137"/>
                      <a:pt x="134" y="190"/>
                    </a:cubicBezTo>
                    <a:cubicBezTo>
                      <a:pt x="106" y="234"/>
                      <a:pt x="9" y="270"/>
                      <a:pt x="0" y="30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73" name="Freeform 1267">
                <a:extLst>
                  <a:ext uri="{FF2B5EF4-FFF2-40B4-BE49-F238E27FC236}">
                    <a16:creationId xmlns:a16="http://schemas.microsoft.com/office/drawing/2014/main" id="{1D58F908-99E8-089A-DF4C-758C0B37E3F5}"/>
                  </a:ext>
                </a:extLst>
              </p:cNvPr>
              <p:cNvSpPr>
                <a:spLocks/>
              </p:cNvSpPr>
              <p:nvPr/>
            </p:nvSpPr>
            <p:spPr bwMode="auto">
              <a:xfrm>
                <a:off x="1465" y="2899"/>
                <a:ext cx="42" cy="96"/>
              </a:xfrm>
              <a:custGeom>
                <a:avLst/>
                <a:gdLst>
                  <a:gd name="T0" fmla="*/ 4 w 123"/>
                  <a:gd name="T1" fmla="*/ 0 h 284"/>
                  <a:gd name="T2" fmla="*/ 3 w 123"/>
                  <a:gd name="T3" fmla="*/ 6 h 284"/>
                  <a:gd name="T4" fmla="*/ 1 w 123"/>
                  <a:gd name="T5" fmla="*/ 11 h 284"/>
                  <a:gd name="T6" fmla="*/ 0 60000 65536"/>
                  <a:gd name="T7" fmla="*/ 0 60000 65536"/>
                  <a:gd name="T8" fmla="*/ 0 60000 65536"/>
                </a:gdLst>
                <a:ahLst/>
                <a:cxnLst>
                  <a:cxn ang="T6">
                    <a:pos x="T0" y="T1"/>
                  </a:cxn>
                  <a:cxn ang="T7">
                    <a:pos x="T2" y="T3"/>
                  </a:cxn>
                  <a:cxn ang="T8">
                    <a:pos x="T4" y="T5"/>
                  </a:cxn>
                </a:cxnLst>
                <a:rect l="0" t="0" r="r" b="b"/>
                <a:pathLst>
                  <a:path w="123" h="284">
                    <a:moveTo>
                      <a:pt x="114" y="0"/>
                    </a:moveTo>
                    <a:cubicBezTo>
                      <a:pt x="123" y="60"/>
                      <a:pt x="103" y="103"/>
                      <a:pt x="74" y="158"/>
                    </a:cubicBezTo>
                    <a:cubicBezTo>
                      <a:pt x="58" y="189"/>
                      <a:pt x="0" y="272"/>
                      <a:pt x="25" y="284"/>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74" name="Freeform 1268">
                <a:extLst>
                  <a:ext uri="{FF2B5EF4-FFF2-40B4-BE49-F238E27FC236}">
                    <a16:creationId xmlns:a16="http://schemas.microsoft.com/office/drawing/2014/main" id="{8B7B8826-A638-C24C-E067-E624472ADCBB}"/>
                  </a:ext>
                </a:extLst>
              </p:cNvPr>
              <p:cNvSpPr>
                <a:spLocks/>
              </p:cNvSpPr>
              <p:nvPr/>
            </p:nvSpPr>
            <p:spPr bwMode="auto">
              <a:xfrm>
                <a:off x="1269" y="2899"/>
                <a:ext cx="79" cy="66"/>
              </a:xfrm>
              <a:custGeom>
                <a:avLst/>
                <a:gdLst>
                  <a:gd name="T0" fmla="*/ 0 w 233"/>
                  <a:gd name="T1" fmla="*/ 0 h 196"/>
                  <a:gd name="T2" fmla="*/ 3 w 233"/>
                  <a:gd name="T3" fmla="*/ 5 h 196"/>
                  <a:gd name="T4" fmla="*/ 9 w 233"/>
                  <a:gd name="T5" fmla="*/ 7 h 196"/>
                  <a:gd name="T6" fmla="*/ 0 60000 65536"/>
                  <a:gd name="T7" fmla="*/ 0 60000 65536"/>
                  <a:gd name="T8" fmla="*/ 0 60000 65536"/>
                </a:gdLst>
                <a:ahLst/>
                <a:cxnLst>
                  <a:cxn ang="T6">
                    <a:pos x="T0" y="T1"/>
                  </a:cxn>
                  <a:cxn ang="T7">
                    <a:pos x="T2" y="T3"/>
                  </a:cxn>
                  <a:cxn ang="T8">
                    <a:pos x="T4" y="T5"/>
                  </a:cxn>
                </a:cxnLst>
                <a:rect l="0" t="0" r="r" b="b"/>
                <a:pathLst>
                  <a:path w="233" h="196">
                    <a:moveTo>
                      <a:pt x="0" y="0"/>
                    </a:moveTo>
                    <a:cubicBezTo>
                      <a:pt x="47" y="39"/>
                      <a:pt x="37" y="106"/>
                      <a:pt x="88" y="144"/>
                    </a:cubicBezTo>
                    <a:cubicBezTo>
                      <a:pt x="124" y="170"/>
                      <a:pt x="192" y="185"/>
                      <a:pt x="233" y="19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75" name="Freeform 1269">
                <a:extLst>
                  <a:ext uri="{FF2B5EF4-FFF2-40B4-BE49-F238E27FC236}">
                    <a16:creationId xmlns:a16="http://schemas.microsoft.com/office/drawing/2014/main" id="{1EC0D8F5-5ACA-8B13-6DAB-B0567D253D17}"/>
                  </a:ext>
                </a:extLst>
              </p:cNvPr>
              <p:cNvSpPr>
                <a:spLocks/>
              </p:cNvSpPr>
              <p:nvPr/>
            </p:nvSpPr>
            <p:spPr bwMode="auto">
              <a:xfrm>
                <a:off x="1088" y="2734"/>
                <a:ext cx="40" cy="109"/>
              </a:xfrm>
              <a:custGeom>
                <a:avLst/>
                <a:gdLst>
                  <a:gd name="T0" fmla="*/ 5 w 117"/>
                  <a:gd name="T1" fmla="*/ 13 h 322"/>
                  <a:gd name="T2" fmla="*/ 1 w 117"/>
                  <a:gd name="T3" fmla="*/ 6 h 322"/>
                  <a:gd name="T4" fmla="*/ 2 w 117"/>
                  <a:gd name="T5" fmla="*/ 0 h 322"/>
                  <a:gd name="T6" fmla="*/ 0 60000 65536"/>
                  <a:gd name="T7" fmla="*/ 0 60000 65536"/>
                  <a:gd name="T8" fmla="*/ 0 60000 65536"/>
                </a:gdLst>
                <a:ahLst/>
                <a:cxnLst>
                  <a:cxn ang="T6">
                    <a:pos x="T0" y="T1"/>
                  </a:cxn>
                  <a:cxn ang="T7">
                    <a:pos x="T2" y="T3"/>
                  </a:cxn>
                  <a:cxn ang="T8">
                    <a:pos x="T4" y="T5"/>
                  </a:cxn>
                </a:cxnLst>
                <a:rect l="0" t="0" r="r" b="b"/>
                <a:pathLst>
                  <a:path w="117" h="322">
                    <a:moveTo>
                      <a:pt x="117" y="322"/>
                    </a:moveTo>
                    <a:cubicBezTo>
                      <a:pt x="116" y="282"/>
                      <a:pt x="32" y="215"/>
                      <a:pt x="17" y="164"/>
                    </a:cubicBezTo>
                    <a:cubicBezTo>
                      <a:pt x="0" y="107"/>
                      <a:pt x="22" y="44"/>
                      <a:pt x="54"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76" name="Freeform 1270">
                <a:extLst>
                  <a:ext uri="{FF2B5EF4-FFF2-40B4-BE49-F238E27FC236}">
                    <a16:creationId xmlns:a16="http://schemas.microsoft.com/office/drawing/2014/main" id="{2220A2E9-191C-5738-35EF-B007A71E68B8}"/>
                  </a:ext>
                </a:extLst>
              </p:cNvPr>
              <p:cNvSpPr>
                <a:spLocks/>
              </p:cNvSpPr>
              <p:nvPr/>
            </p:nvSpPr>
            <p:spPr bwMode="auto">
              <a:xfrm>
                <a:off x="1791" y="2792"/>
                <a:ext cx="48" cy="107"/>
              </a:xfrm>
              <a:custGeom>
                <a:avLst/>
                <a:gdLst>
                  <a:gd name="T0" fmla="*/ 1 w 143"/>
                  <a:gd name="T1" fmla="*/ 0 h 316"/>
                  <a:gd name="T2" fmla="*/ 3 w 143"/>
                  <a:gd name="T3" fmla="*/ 6 h 316"/>
                  <a:gd name="T4" fmla="*/ 5 w 143"/>
                  <a:gd name="T5" fmla="*/ 12 h 316"/>
                  <a:gd name="T6" fmla="*/ 0 60000 65536"/>
                  <a:gd name="T7" fmla="*/ 0 60000 65536"/>
                  <a:gd name="T8" fmla="*/ 0 60000 65536"/>
                </a:gdLst>
                <a:ahLst/>
                <a:cxnLst>
                  <a:cxn ang="T6">
                    <a:pos x="T0" y="T1"/>
                  </a:cxn>
                  <a:cxn ang="T7">
                    <a:pos x="T2" y="T3"/>
                  </a:cxn>
                  <a:cxn ang="T8">
                    <a:pos x="T4" y="T5"/>
                  </a:cxn>
                </a:cxnLst>
                <a:rect l="0" t="0" r="r" b="b"/>
                <a:pathLst>
                  <a:path w="143" h="316">
                    <a:moveTo>
                      <a:pt x="30" y="0"/>
                    </a:moveTo>
                    <a:cubicBezTo>
                      <a:pt x="0" y="68"/>
                      <a:pt x="25" y="106"/>
                      <a:pt x="69" y="164"/>
                    </a:cubicBezTo>
                    <a:cubicBezTo>
                      <a:pt x="107" y="215"/>
                      <a:pt x="121" y="268"/>
                      <a:pt x="143" y="31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77" name="Freeform 1271">
                <a:extLst>
                  <a:ext uri="{FF2B5EF4-FFF2-40B4-BE49-F238E27FC236}">
                    <a16:creationId xmlns:a16="http://schemas.microsoft.com/office/drawing/2014/main" id="{2312FBC1-D3E2-1A3E-85FD-F405DEA23230}"/>
                  </a:ext>
                </a:extLst>
              </p:cNvPr>
              <p:cNvSpPr>
                <a:spLocks/>
              </p:cNvSpPr>
              <p:nvPr/>
            </p:nvSpPr>
            <p:spPr bwMode="auto">
              <a:xfrm>
                <a:off x="1688" y="2863"/>
                <a:ext cx="110" cy="59"/>
              </a:xfrm>
              <a:custGeom>
                <a:avLst/>
                <a:gdLst>
                  <a:gd name="T0" fmla="*/ 12 w 328"/>
                  <a:gd name="T1" fmla="*/ 7 h 173"/>
                  <a:gd name="T2" fmla="*/ 8 w 328"/>
                  <a:gd name="T3" fmla="*/ 0 h 173"/>
                  <a:gd name="T4" fmla="*/ 0 w 328"/>
                  <a:gd name="T5" fmla="*/ 3 h 173"/>
                  <a:gd name="T6" fmla="*/ 0 60000 65536"/>
                  <a:gd name="T7" fmla="*/ 0 60000 65536"/>
                  <a:gd name="T8" fmla="*/ 0 60000 65536"/>
                </a:gdLst>
                <a:ahLst/>
                <a:cxnLst>
                  <a:cxn ang="T6">
                    <a:pos x="T0" y="T1"/>
                  </a:cxn>
                  <a:cxn ang="T7">
                    <a:pos x="T2" y="T3"/>
                  </a:cxn>
                  <a:cxn ang="T8">
                    <a:pos x="T4" y="T5"/>
                  </a:cxn>
                </a:cxnLst>
                <a:rect l="0" t="0" r="r" b="b"/>
                <a:pathLst>
                  <a:path w="328" h="173">
                    <a:moveTo>
                      <a:pt x="328" y="173"/>
                    </a:moveTo>
                    <a:cubicBezTo>
                      <a:pt x="266" y="141"/>
                      <a:pt x="305" y="0"/>
                      <a:pt x="207" y="1"/>
                    </a:cubicBezTo>
                    <a:cubicBezTo>
                      <a:pt x="163" y="2"/>
                      <a:pt x="24" y="105"/>
                      <a:pt x="0" y="6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78" name="Freeform 1272">
                <a:extLst>
                  <a:ext uri="{FF2B5EF4-FFF2-40B4-BE49-F238E27FC236}">
                    <a16:creationId xmlns:a16="http://schemas.microsoft.com/office/drawing/2014/main" id="{CA9E7416-3EDE-CD05-F690-709BAD08DC3A}"/>
                  </a:ext>
                </a:extLst>
              </p:cNvPr>
              <p:cNvSpPr>
                <a:spLocks/>
              </p:cNvSpPr>
              <p:nvPr/>
            </p:nvSpPr>
            <p:spPr bwMode="auto">
              <a:xfrm>
                <a:off x="896" y="1975"/>
                <a:ext cx="26" cy="103"/>
              </a:xfrm>
              <a:custGeom>
                <a:avLst/>
                <a:gdLst>
                  <a:gd name="T0" fmla="*/ 3 w 79"/>
                  <a:gd name="T1" fmla="*/ 0 h 303"/>
                  <a:gd name="T2" fmla="*/ 3 w 79"/>
                  <a:gd name="T3" fmla="*/ 12 h 303"/>
                  <a:gd name="T4" fmla="*/ 0 60000 65536"/>
                  <a:gd name="T5" fmla="*/ 0 60000 65536"/>
                </a:gdLst>
                <a:ahLst/>
                <a:cxnLst>
                  <a:cxn ang="T4">
                    <a:pos x="T0" y="T1"/>
                  </a:cxn>
                  <a:cxn ang="T5">
                    <a:pos x="T2" y="T3"/>
                  </a:cxn>
                </a:cxnLst>
                <a:rect l="0" t="0" r="r" b="b"/>
                <a:pathLst>
                  <a:path w="79" h="303">
                    <a:moveTo>
                      <a:pt x="79" y="0"/>
                    </a:moveTo>
                    <a:cubicBezTo>
                      <a:pt x="0" y="58"/>
                      <a:pt x="41" y="234"/>
                      <a:pt x="73" y="30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79" name="Freeform 1273">
                <a:extLst>
                  <a:ext uri="{FF2B5EF4-FFF2-40B4-BE49-F238E27FC236}">
                    <a16:creationId xmlns:a16="http://schemas.microsoft.com/office/drawing/2014/main" id="{AD936BF6-F3C5-C8DD-2CB4-99CC58EF9BCB}"/>
                  </a:ext>
                </a:extLst>
              </p:cNvPr>
              <p:cNvSpPr>
                <a:spLocks/>
              </p:cNvSpPr>
              <p:nvPr/>
            </p:nvSpPr>
            <p:spPr bwMode="auto">
              <a:xfrm>
                <a:off x="850" y="2010"/>
                <a:ext cx="34" cy="87"/>
              </a:xfrm>
              <a:custGeom>
                <a:avLst/>
                <a:gdLst>
                  <a:gd name="T0" fmla="*/ 4 w 101"/>
                  <a:gd name="T1" fmla="*/ 10 h 259"/>
                  <a:gd name="T2" fmla="*/ 0 w 101"/>
                  <a:gd name="T3" fmla="*/ 0 h 259"/>
                  <a:gd name="T4" fmla="*/ 0 60000 65536"/>
                  <a:gd name="T5" fmla="*/ 0 60000 65536"/>
                </a:gdLst>
                <a:ahLst/>
                <a:cxnLst>
                  <a:cxn ang="T4">
                    <a:pos x="T0" y="T1"/>
                  </a:cxn>
                  <a:cxn ang="T5">
                    <a:pos x="T2" y="T3"/>
                  </a:cxn>
                </a:cxnLst>
                <a:rect l="0" t="0" r="r" b="b"/>
                <a:pathLst>
                  <a:path w="101" h="259">
                    <a:moveTo>
                      <a:pt x="101" y="259"/>
                    </a:moveTo>
                    <a:cubicBezTo>
                      <a:pt x="101" y="166"/>
                      <a:pt x="87" y="41"/>
                      <a:pt x="0"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80" name="Freeform 1274">
                <a:extLst>
                  <a:ext uri="{FF2B5EF4-FFF2-40B4-BE49-F238E27FC236}">
                    <a16:creationId xmlns:a16="http://schemas.microsoft.com/office/drawing/2014/main" id="{A7A60264-9BB1-BD21-77E5-B4B5686B1EB9}"/>
                  </a:ext>
                </a:extLst>
              </p:cNvPr>
              <p:cNvSpPr>
                <a:spLocks/>
              </p:cNvSpPr>
              <p:nvPr/>
            </p:nvSpPr>
            <p:spPr bwMode="auto">
              <a:xfrm>
                <a:off x="403" y="2300"/>
                <a:ext cx="79" cy="60"/>
              </a:xfrm>
              <a:custGeom>
                <a:avLst/>
                <a:gdLst>
                  <a:gd name="T0" fmla="*/ 0 w 234"/>
                  <a:gd name="T1" fmla="*/ 0 h 177"/>
                  <a:gd name="T2" fmla="*/ 6 w 234"/>
                  <a:gd name="T3" fmla="*/ 3 h 177"/>
                  <a:gd name="T4" fmla="*/ 9 w 234"/>
                  <a:gd name="T5" fmla="*/ 7 h 177"/>
                  <a:gd name="T6" fmla="*/ 0 60000 65536"/>
                  <a:gd name="T7" fmla="*/ 0 60000 65536"/>
                  <a:gd name="T8" fmla="*/ 0 60000 65536"/>
                </a:gdLst>
                <a:ahLst/>
                <a:cxnLst>
                  <a:cxn ang="T6">
                    <a:pos x="T0" y="T1"/>
                  </a:cxn>
                  <a:cxn ang="T7">
                    <a:pos x="T2" y="T3"/>
                  </a:cxn>
                  <a:cxn ang="T8">
                    <a:pos x="T4" y="T5"/>
                  </a:cxn>
                </a:cxnLst>
                <a:rect l="0" t="0" r="r" b="b"/>
                <a:pathLst>
                  <a:path w="234" h="177">
                    <a:moveTo>
                      <a:pt x="0" y="0"/>
                    </a:moveTo>
                    <a:cubicBezTo>
                      <a:pt x="43" y="25"/>
                      <a:pt x="100" y="41"/>
                      <a:pt x="144" y="78"/>
                    </a:cubicBezTo>
                    <a:cubicBezTo>
                      <a:pt x="179" y="106"/>
                      <a:pt x="205" y="146"/>
                      <a:pt x="234" y="177"/>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81" name="Freeform 1275">
                <a:extLst>
                  <a:ext uri="{FF2B5EF4-FFF2-40B4-BE49-F238E27FC236}">
                    <a16:creationId xmlns:a16="http://schemas.microsoft.com/office/drawing/2014/main" id="{964DDEA2-FB59-0789-96E0-35CEC28D2798}"/>
                  </a:ext>
                </a:extLst>
              </p:cNvPr>
              <p:cNvSpPr>
                <a:spLocks/>
              </p:cNvSpPr>
              <p:nvPr/>
            </p:nvSpPr>
            <p:spPr bwMode="auto">
              <a:xfrm>
                <a:off x="479" y="2227"/>
                <a:ext cx="37" cy="114"/>
              </a:xfrm>
              <a:custGeom>
                <a:avLst/>
                <a:gdLst>
                  <a:gd name="T0" fmla="*/ 4 w 111"/>
                  <a:gd name="T1" fmla="*/ 13 h 335"/>
                  <a:gd name="T2" fmla="*/ 0 w 111"/>
                  <a:gd name="T3" fmla="*/ 7 h 335"/>
                  <a:gd name="T4" fmla="*/ 2 w 111"/>
                  <a:gd name="T5" fmla="*/ 0 h 335"/>
                  <a:gd name="T6" fmla="*/ 0 60000 65536"/>
                  <a:gd name="T7" fmla="*/ 0 60000 65536"/>
                  <a:gd name="T8" fmla="*/ 0 60000 65536"/>
                </a:gdLst>
                <a:ahLst/>
                <a:cxnLst>
                  <a:cxn ang="T6">
                    <a:pos x="T0" y="T1"/>
                  </a:cxn>
                  <a:cxn ang="T7">
                    <a:pos x="T2" y="T3"/>
                  </a:cxn>
                  <a:cxn ang="T8">
                    <a:pos x="T4" y="T5"/>
                  </a:cxn>
                </a:cxnLst>
                <a:rect l="0" t="0" r="r" b="b"/>
                <a:pathLst>
                  <a:path w="111" h="335">
                    <a:moveTo>
                      <a:pt x="111" y="335"/>
                    </a:moveTo>
                    <a:cubicBezTo>
                      <a:pt x="65" y="314"/>
                      <a:pt x="6" y="241"/>
                      <a:pt x="4" y="190"/>
                    </a:cubicBezTo>
                    <a:cubicBezTo>
                      <a:pt x="0" y="120"/>
                      <a:pt x="68" y="50"/>
                      <a:pt x="67"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82" name="Freeform 1276">
                <a:extLst>
                  <a:ext uri="{FF2B5EF4-FFF2-40B4-BE49-F238E27FC236}">
                    <a16:creationId xmlns:a16="http://schemas.microsoft.com/office/drawing/2014/main" id="{99DD14EF-7B38-1973-D5E9-310B94C4A29B}"/>
                  </a:ext>
                </a:extLst>
              </p:cNvPr>
              <p:cNvSpPr>
                <a:spLocks/>
              </p:cNvSpPr>
              <p:nvPr/>
            </p:nvSpPr>
            <p:spPr bwMode="auto">
              <a:xfrm>
                <a:off x="420" y="2219"/>
                <a:ext cx="51" cy="48"/>
              </a:xfrm>
              <a:custGeom>
                <a:avLst/>
                <a:gdLst>
                  <a:gd name="T0" fmla="*/ 0 w 151"/>
                  <a:gd name="T1" fmla="*/ 4 h 141"/>
                  <a:gd name="T2" fmla="*/ 6 w 151"/>
                  <a:gd name="T3" fmla="*/ 0 h 141"/>
                  <a:gd name="T4" fmla="*/ 0 60000 65536"/>
                  <a:gd name="T5" fmla="*/ 0 60000 65536"/>
                </a:gdLst>
                <a:ahLst/>
                <a:cxnLst>
                  <a:cxn ang="T4">
                    <a:pos x="T0" y="T1"/>
                  </a:cxn>
                  <a:cxn ang="T5">
                    <a:pos x="T2" y="T3"/>
                  </a:cxn>
                </a:cxnLst>
                <a:rect l="0" t="0" r="r" b="b"/>
                <a:pathLst>
                  <a:path w="151" h="141">
                    <a:moveTo>
                      <a:pt x="0" y="107"/>
                    </a:moveTo>
                    <a:cubicBezTo>
                      <a:pt x="82" y="141"/>
                      <a:pt x="108" y="48"/>
                      <a:pt x="151"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83" name="Freeform 1277">
                <a:extLst>
                  <a:ext uri="{FF2B5EF4-FFF2-40B4-BE49-F238E27FC236}">
                    <a16:creationId xmlns:a16="http://schemas.microsoft.com/office/drawing/2014/main" id="{4B7C7129-D4E9-5F05-9EC8-02392BA8529A}"/>
                  </a:ext>
                </a:extLst>
              </p:cNvPr>
              <p:cNvSpPr>
                <a:spLocks/>
              </p:cNvSpPr>
              <p:nvPr/>
            </p:nvSpPr>
            <p:spPr bwMode="auto">
              <a:xfrm>
                <a:off x="526" y="2428"/>
                <a:ext cx="33" cy="127"/>
              </a:xfrm>
              <a:custGeom>
                <a:avLst/>
                <a:gdLst>
                  <a:gd name="T0" fmla="*/ 2 w 99"/>
                  <a:gd name="T1" fmla="*/ 0 h 373"/>
                  <a:gd name="T2" fmla="*/ 4 w 99"/>
                  <a:gd name="T3" fmla="*/ 15 h 373"/>
                  <a:gd name="T4" fmla="*/ 0 60000 65536"/>
                  <a:gd name="T5" fmla="*/ 0 60000 65536"/>
                </a:gdLst>
                <a:ahLst/>
                <a:cxnLst>
                  <a:cxn ang="T4">
                    <a:pos x="T0" y="T1"/>
                  </a:cxn>
                  <a:cxn ang="T5">
                    <a:pos x="T2" y="T3"/>
                  </a:cxn>
                </a:cxnLst>
                <a:rect l="0" t="0" r="r" b="b"/>
                <a:pathLst>
                  <a:path w="99" h="373">
                    <a:moveTo>
                      <a:pt x="43" y="0"/>
                    </a:moveTo>
                    <a:cubicBezTo>
                      <a:pt x="61" y="105"/>
                      <a:pt x="0" y="303"/>
                      <a:pt x="99" y="37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84" name="Freeform 1278">
                <a:extLst>
                  <a:ext uri="{FF2B5EF4-FFF2-40B4-BE49-F238E27FC236}">
                    <a16:creationId xmlns:a16="http://schemas.microsoft.com/office/drawing/2014/main" id="{AD095B1B-45FE-BF94-6A55-BCD6D3BB138F}"/>
                  </a:ext>
                </a:extLst>
              </p:cNvPr>
              <p:cNvSpPr>
                <a:spLocks/>
              </p:cNvSpPr>
              <p:nvPr/>
            </p:nvSpPr>
            <p:spPr bwMode="auto">
              <a:xfrm>
                <a:off x="1373" y="2338"/>
                <a:ext cx="122" cy="18"/>
              </a:xfrm>
              <a:custGeom>
                <a:avLst/>
                <a:gdLst>
                  <a:gd name="T0" fmla="*/ 14 w 360"/>
                  <a:gd name="T1" fmla="*/ 1 h 51"/>
                  <a:gd name="T2" fmla="*/ 6 w 360"/>
                  <a:gd name="T3" fmla="*/ 1 h 51"/>
                  <a:gd name="T4" fmla="*/ 0 w 360"/>
                  <a:gd name="T5" fmla="*/ 2 h 51"/>
                  <a:gd name="T6" fmla="*/ 0 60000 65536"/>
                  <a:gd name="T7" fmla="*/ 0 60000 65536"/>
                  <a:gd name="T8" fmla="*/ 0 60000 65536"/>
                </a:gdLst>
                <a:ahLst/>
                <a:cxnLst>
                  <a:cxn ang="T6">
                    <a:pos x="T0" y="T1"/>
                  </a:cxn>
                  <a:cxn ang="T7">
                    <a:pos x="T2" y="T3"/>
                  </a:cxn>
                  <a:cxn ang="T8">
                    <a:pos x="T4" y="T5"/>
                  </a:cxn>
                </a:cxnLst>
                <a:rect l="0" t="0" r="r" b="b"/>
                <a:pathLst>
                  <a:path w="360" h="51">
                    <a:moveTo>
                      <a:pt x="360" y="13"/>
                    </a:moveTo>
                    <a:cubicBezTo>
                      <a:pt x="288" y="7"/>
                      <a:pt x="231" y="0"/>
                      <a:pt x="158" y="14"/>
                    </a:cubicBezTo>
                    <a:cubicBezTo>
                      <a:pt x="118" y="21"/>
                      <a:pt x="11" y="51"/>
                      <a:pt x="0" y="45"/>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85" name="Freeform 1279">
                <a:extLst>
                  <a:ext uri="{FF2B5EF4-FFF2-40B4-BE49-F238E27FC236}">
                    <a16:creationId xmlns:a16="http://schemas.microsoft.com/office/drawing/2014/main" id="{C4EA991B-F2F9-0E96-FA12-6B3F115A6B3E}"/>
                  </a:ext>
                </a:extLst>
              </p:cNvPr>
              <p:cNvSpPr>
                <a:spLocks/>
              </p:cNvSpPr>
              <p:nvPr/>
            </p:nvSpPr>
            <p:spPr bwMode="auto">
              <a:xfrm>
                <a:off x="883" y="3253"/>
                <a:ext cx="146" cy="20"/>
              </a:xfrm>
              <a:custGeom>
                <a:avLst/>
                <a:gdLst>
                  <a:gd name="T0" fmla="*/ 0 w 429"/>
                  <a:gd name="T1" fmla="*/ 1 h 58"/>
                  <a:gd name="T2" fmla="*/ 4 w 429"/>
                  <a:gd name="T3" fmla="*/ 2 h 58"/>
                  <a:gd name="T4" fmla="*/ 9 w 429"/>
                  <a:gd name="T5" fmla="*/ 2 h 58"/>
                  <a:gd name="T6" fmla="*/ 12 w 429"/>
                  <a:gd name="T7" fmla="*/ 1 h 58"/>
                  <a:gd name="T8" fmla="*/ 17 w 429"/>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58">
                    <a:moveTo>
                      <a:pt x="0" y="35"/>
                    </a:moveTo>
                    <a:cubicBezTo>
                      <a:pt x="27" y="39"/>
                      <a:pt x="63" y="55"/>
                      <a:pt x="96" y="56"/>
                    </a:cubicBezTo>
                    <a:cubicBezTo>
                      <a:pt x="134" y="58"/>
                      <a:pt x="177" y="49"/>
                      <a:pt x="214" y="44"/>
                    </a:cubicBezTo>
                    <a:cubicBezTo>
                      <a:pt x="249" y="38"/>
                      <a:pt x="282" y="28"/>
                      <a:pt x="315" y="15"/>
                    </a:cubicBezTo>
                    <a:cubicBezTo>
                      <a:pt x="354" y="0"/>
                      <a:pt x="391" y="10"/>
                      <a:pt x="429" y="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86" name="Freeform 1280">
                <a:extLst>
                  <a:ext uri="{FF2B5EF4-FFF2-40B4-BE49-F238E27FC236}">
                    <a16:creationId xmlns:a16="http://schemas.microsoft.com/office/drawing/2014/main" id="{BE2DA4A5-F671-173F-CA15-9ECBBB39D5EB}"/>
                  </a:ext>
                </a:extLst>
              </p:cNvPr>
              <p:cNvSpPr>
                <a:spLocks/>
              </p:cNvSpPr>
              <p:nvPr/>
            </p:nvSpPr>
            <p:spPr bwMode="auto">
              <a:xfrm>
                <a:off x="762" y="3274"/>
                <a:ext cx="79" cy="15"/>
              </a:xfrm>
              <a:custGeom>
                <a:avLst/>
                <a:gdLst>
                  <a:gd name="T0" fmla="*/ 0 w 231"/>
                  <a:gd name="T1" fmla="*/ 1 h 45"/>
                  <a:gd name="T2" fmla="*/ 9 w 231"/>
                  <a:gd name="T3" fmla="*/ 0 h 45"/>
                  <a:gd name="T4" fmla="*/ 0 60000 65536"/>
                  <a:gd name="T5" fmla="*/ 0 60000 65536"/>
                </a:gdLst>
                <a:ahLst/>
                <a:cxnLst>
                  <a:cxn ang="T4">
                    <a:pos x="T0" y="T1"/>
                  </a:cxn>
                  <a:cxn ang="T5">
                    <a:pos x="T2" y="T3"/>
                  </a:cxn>
                </a:cxnLst>
                <a:rect l="0" t="0" r="r" b="b"/>
                <a:pathLst>
                  <a:path w="231" h="45">
                    <a:moveTo>
                      <a:pt x="0" y="38"/>
                    </a:moveTo>
                    <a:cubicBezTo>
                      <a:pt x="75" y="45"/>
                      <a:pt x="166" y="9"/>
                      <a:pt x="231"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87" name="Freeform 1281">
                <a:extLst>
                  <a:ext uri="{FF2B5EF4-FFF2-40B4-BE49-F238E27FC236}">
                    <a16:creationId xmlns:a16="http://schemas.microsoft.com/office/drawing/2014/main" id="{CFDEB158-C2D1-EFE4-F6B5-4C28BD934A9A}"/>
                  </a:ext>
                </a:extLst>
              </p:cNvPr>
              <p:cNvSpPr>
                <a:spLocks/>
              </p:cNvSpPr>
              <p:nvPr/>
            </p:nvSpPr>
            <p:spPr bwMode="auto">
              <a:xfrm>
                <a:off x="1186" y="3189"/>
                <a:ext cx="109" cy="18"/>
              </a:xfrm>
              <a:custGeom>
                <a:avLst/>
                <a:gdLst>
                  <a:gd name="T0" fmla="*/ 0 w 323"/>
                  <a:gd name="T1" fmla="*/ 2 h 53"/>
                  <a:gd name="T2" fmla="*/ 6 w 323"/>
                  <a:gd name="T3" fmla="*/ 2 h 53"/>
                  <a:gd name="T4" fmla="*/ 12 w 323"/>
                  <a:gd name="T5" fmla="*/ 0 h 53"/>
                  <a:gd name="T6" fmla="*/ 0 60000 65536"/>
                  <a:gd name="T7" fmla="*/ 0 60000 65536"/>
                  <a:gd name="T8" fmla="*/ 0 60000 65536"/>
                </a:gdLst>
                <a:ahLst/>
                <a:cxnLst>
                  <a:cxn ang="T6">
                    <a:pos x="T0" y="T1"/>
                  </a:cxn>
                  <a:cxn ang="T7">
                    <a:pos x="T2" y="T3"/>
                  </a:cxn>
                  <a:cxn ang="T8">
                    <a:pos x="T4" y="T5"/>
                  </a:cxn>
                </a:cxnLst>
                <a:rect l="0" t="0" r="r" b="b"/>
                <a:pathLst>
                  <a:path w="323" h="53">
                    <a:moveTo>
                      <a:pt x="0" y="44"/>
                    </a:moveTo>
                    <a:cubicBezTo>
                      <a:pt x="41" y="21"/>
                      <a:pt x="92" y="53"/>
                      <a:pt x="153" y="47"/>
                    </a:cubicBezTo>
                    <a:cubicBezTo>
                      <a:pt x="229" y="40"/>
                      <a:pt x="313" y="0"/>
                      <a:pt x="323" y="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88" name="Freeform 1282">
                <a:extLst>
                  <a:ext uri="{FF2B5EF4-FFF2-40B4-BE49-F238E27FC236}">
                    <a16:creationId xmlns:a16="http://schemas.microsoft.com/office/drawing/2014/main" id="{B4D67AE9-3719-67B9-BDC2-16CA470B63DC}"/>
                  </a:ext>
                </a:extLst>
              </p:cNvPr>
              <p:cNvSpPr>
                <a:spLocks/>
              </p:cNvSpPr>
              <p:nvPr/>
            </p:nvSpPr>
            <p:spPr bwMode="auto">
              <a:xfrm>
                <a:off x="1834" y="3047"/>
                <a:ext cx="43" cy="19"/>
              </a:xfrm>
              <a:custGeom>
                <a:avLst/>
                <a:gdLst>
                  <a:gd name="T0" fmla="*/ 0 w 125"/>
                  <a:gd name="T1" fmla="*/ 2 h 55"/>
                  <a:gd name="T2" fmla="*/ 5 w 125"/>
                  <a:gd name="T3" fmla="*/ 0 h 55"/>
                  <a:gd name="T4" fmla="*/ 0 60000 65536"/>
                  <a:gd name="T5" fmla="*/ 0 60000 65536"/>
                </a:gdLst>
                <a:ahLst/>
                <a:cxnLst>
                  <a:cxn ang="T4">
                    <a:pos x="T0" y="T1"/>
                  </a:cxn>
                  <a:cxn ang="T5">
                    <a:pos x="T2" y="T3"/>
                  </a:cxn>
                </a:cxnLst>
                <a:rect l="0" t="0" r="r" b="b"/>
                <a:pathLst>
                  <a:path w="125" h="55">
                    <a:moveTo>
                      <a:pt x="0" y="55"/>
                    </a:moveTo>
                    <a:cubicBezTo>
                      <a:pt x="47" y="45"/>
                      <a:pt x="79" y="11"/>
                      <a:pt x="125"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89" name="Freeform 1283">
                <a:extLst>
                  <a:ext uri="{FF2B5EF4-FFF2-40B4-BE49-F238E27FC236}">
                    <a16:creationId xmlns:a16="http://schemas.microsoft.com/office/drawing/2014/main" id="{DA1FF33C-4F05-AD11-D8EB-8A0939FD71F7}"/>
                  </a:ext>
                </a:extLst>
              </p:cNvPr>
              <p:cNvSpPr>
                <a:spLocks/>
              </p:cNvSpPr>
              <p:nvPr/>
            </p:nvSpPr>
            <p:spPr bwMode="auto">
              <a:xfrm>
                <a:off x="1693" y="1499"/>
                <a:ext cx="93" cy="83"/>
              </a:xfrm>
              <a:custGeom>
                <a:avLst/>
                <a:gdLst>
                  <a:gd name="T0" fmla="*/ 0 w 276"/>
                  <a:gd name="T1" fmla="*/ 8 h 246"/>
                  <a:gd name="T2" fmla="*/ 6 w 276"/>
                  <a:gd name="T3" fmla="*/ 2 h 246"/>
                  <a:gd name="T4" fmla="*/ 8 w 276"/>
                  <a:gd name="T5" fmla="*/ 9 h 246"/>
                  <a:gd name="T6" fmla="*/ 0 60000 65536"/>
                  <a:gd name="T7" fmla="*/ 0 60000 65536"/>
                  <a:gd name="T8" fmla="*/ 0 60000 65536"/>
                </a:gdLst>
                <a:ahLst/>
                <a:cxnLst>
                  <a:cxn ang="T6">
                    <a:pos x="T0" y="T1"/>
                  </a:cxn>
                  <a:cxn ang="T7">
                    <a:pos x="T2" y="T3"/>
                  </a:cxn>
                  <a:cxn ang="T8">
                    <a:pos x="T4" y="T5"/>
                  </a:cxn>
                </a:cxnLst>
                <a:rect l="0" t="0" r="r" b="b"/>
                <a:pathLst>
                  <a:path w="276" h="246">
                    <a:moveTo>
                      <a:pt x="5" y="207"/>
                    </a:moveTo>
                    <a:cubicBezTo>
                      <a:pt x="0" y="74"/>
                      <a:pt x="59" y="0"/>
                      <a:pt x="168" y="49"/>
                    </a:cubicBezTo>
                    <a:cubicBezTo>
                      <a:pt x="276" y="98"/>
                      <a:pt x="242" y="207"/>
                      <a:pt x="217" y="24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90" name="Freeform 1284">
                <a:extLst>
                  <a:ext uri="{FF2B5EF4-FFF2-40B4-BE49-F238E27FC236}">
                    <a16:creationId xmlns:a16="http://schemas.microsoft.com/office/drawing/2014/main" id="{A4BA1D96-B97F-5E9E-9D24-57529070263A}"/>
                  </a:ext>
                </a:extLst>
              </p:cNvPr>
              <p:cNvSpPr>
                <a:spLocks/>
              </p:cNvSpPr>
              <p:nvPr/>
            </p:nvSpPr>
            <p:spPr bwMode="auto">
              <a:xfrm>
                <a:off x="1203" y="2261"/>
                <a:ext cx="49" cy="14"/>
              </a:xfrm>
              <a:custGeom>
                <a:avLst/>
                <a:gdLst>
                  <a:gd name="T0" fmla="*/ 0 w 145"/>
                  <a:gd name="T1" fmla="*/ 2 h 40"/>
                  <a:gd name="T2" fmla="*/ 6 w 145"/>
                  <a:gd name="T3" fmla="*/ 1 h 40"/>
                  <a:gd name="T4" fmla="*/ 0 60000 65536"/>
                  <a:gd name="T5" fmla="*/ 0 60000 65536"/>
                </a:gdLst>
                <a:ahLst/>
                <a:cxnLst>
                  <a:cxn ang="T4">
                    <a:pos x="T0" y="T1"/>
                  </a:cxn>
                  <a:cxn ang="T5">
                    <a:pos x="T2" y="T3"/>
                  </a:cxn>
                </a:cxnLst>
                <a:rect l="0" t="0" r="r" b="b"/>
                <a:pathLst>
                  <a:path w="145" h="40">
                    <a:moveTo>
                      <a:pt x="0" y="40"/>
                    </a:moveTo>
                    <a:cubicBezTo>
                      <a:pt x="35" y="13"/>
                      <a:pt x="103" y="0"/>
                      <a:pt x="145" y="16"/>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91" name="Freeform 1285">
                <a:extLst>
                  <a:ext uri="{FF2B5EF4-FFF2-40B4-BE49-F238E27FC236}">
                    <a16:creationId xmlns:a16="http://schemas.microsoft.com/office/drawing/2014/main" id="{8B82AC57-6AED-E0F4-BB74-1F435A3D4FD4}"/>
                  </a:ext>
                </a:extLst>
              </p:cNvPr>
              <p:cNvSpPr>
                <a:spLocks/>
              </p:cNvSpPr>
              <p:nvPr/>
            </p:nvSpPr>
            <p:spPr bwMode="auto">
              <a:xfrm>
                <a:off x="1254" y="2427"/>
                <a:ext cx="59" cy="41"/>
              </a:xfrm>
              <a:custGeom>
                <a:avLst/>
                <a:gdLst>
                  <a:gd name="T0" fmla="*/ 0 w 177"/>
                  <a:gd name="T1" fmla="*/ 5 h 120"/>
                  <a:gd name="T2" fmla="*/ 3 w 177"/>
                  <a:gd name="T3" fmla="*/ 3 h 120"/>
                  <a:gd name="T4" fmla="*/ 7 w 177"/>
                  <a:gd name="T5" fmla="*/ 0 h 120"/>
                  <a:gd name="T6" fmla="*/ 0 60000 65536"/>
                  <a:gd name="T7" fmla="*/ 0 60000 65536"/>
                  <a:gd name="T8" fmla="*/ 0 60000 65536"/>
                </a:gdLst>
                <a:ahLst/>
                <a:cxnLst>
                  <a:cxn ang="T6">
                    <a:pos x="T0" y="T1"/>
                  </a:cxn>
                  <a:cxn ang="T7">
                    <a:pos x="T2" y="T3"/>
                  </a:cxn>
                  <a:cxn ang="T8">
                    <a:pos x="T4" y="T5"/>
                  </a:cxn>
                </a:cxnLst>
                <a:rect l="0" t="0" r="r" b="b"/>
                <a:pathLst>
                  <a:path w="177" h="120">
                    <a:moveTo>
                      <a:pt x="0" y="120"/>
                    </a:moveTo>
                    <a:cubicBezTo>
                      <a:pt x="36" y="112"/>
                      <a:pt x="68" y="93"/>
                      <a:pt x="93" y="64"/>
                    </a:cubicBezTo>
                    <a:cubicBezTo>
                      <a:pt x="120" y="34"/>
                      <a:pt x="134" y="5"/>
                      <a:pt x="177"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92" name="Freeform 1286">
                <a:extLst>
                  <a:ext uri="{FF2B5EF4-FFF2-40B4-BE49-F238E27FC236}">
                    <a16:creationId xmlns:a16="http://schemas.microsoft.com/office/drawing/2014/main" id="{F2467262-E111-BDCC-021A-F5BF4004E967}"/>
                  </a:ext>
                </a:extLst>
              </p:cNvPr>
              <p:cNvSpPr>
                <a:spLocks/>
              </p:cNvSpPr>
              <p:nvPr/>
            </p:nvSpPr>
            <p:spPr bwMode="auto">
              <a:xfrm>
                <a:off x="1606" y="2761"/>
                <a:ext cx="11" cy="3"/>
              </a:xfrm>
              <a:custGeom>
                <a:avLst/>
                <a:gdLst>
                  <a:gd name="T0" fmla="*/ 0 w 32"/>
                  <a:gd name="T1" fmla="*/ 0 h 10"/>
                  <a:gd name="T2" fmla="*/ 1 w 32"/>
                  <a:gd name="T3" fmla="*/ 0 h 10"/>
                  <a:gd name="T4" fmla="*/ 0 60000 65536"/>
                  <a:gd name="T5" fmla="*/ 0 60000 65536"/>
                </a:gdLst>
                <a:ahLst/>
                <a:cxnLst>
                  <a:cxn ang="T4">
                    <a:pos x="T0" y="T1"/>
                  </a:cxn>
                  <a:cxn ang="T5">
                    <a:pos x="T2" y="T3"/>
                  </a:cxn>
                </a:cxnLst>
                <a:rect l="0" t="0" r="r" b="b"/>
                <a:pathLst>
                  <a:path w="32" h="10">
                    <a:moveTo>
                      <a:pt x="0" y="6"/>
                    </a:moveTo>
                    <a:cubicBezTo>
                      <a:pt x="12" y="0"/>
                      <a:pt x="24" y="0"/>
                      <a:pt x="32" y="1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93" name="Freeform 1287">
                <a:extLst>
                  <a:ext uri="{FF2B5EF4-FFF2-40B4-BE49-F238E27FC236}">
                    <a16:creationId xmlns:a16="http://schemas.microsoft.com/office/drawing/2014/main" id="{83C43191-F941-BF6C-5EFE-D20A53E8C0B8}"/>
                  </a:ext>
                </a:extLst>
              </p:cNvPr>
              <p:cNvSpPr>
                <a:spLocks/>
              </p:cNvSpPr>
              <p:nvPr/>
            </p:nvSpPr>
            <p:spPr bwMode="auto">
              <a:xfrm>
                <a:off x="1438" y="3102"/>
                <a:ext cx="98" cy="26"/>
              </a:xfrm>
              <a:custGeom>
                <a:avLst/>
                <a:gdLst>
                  <a:gd name="T0" fmla="*/ 0 w 292"/>
                  <a:gd name="T1" fmla="*/ 3 h 75"/>
                  <a:gd name="T2" fmla="*/ 2 w 292"/>
                  <a:gd name="T3" fmla="*/ 2 h 75"/>
                  <a:gd name="T4" fmla="*/ 4 w 292"/>
                  <a:gd name="T5" fmla="*/ 1 h 75"/>
                  <a:gd name="T6" fmla="*/ 9 w 292"/>
                  <a:gd name="T7" fmla="*/ 0 h 75"/>
                  <a:gd name="T8" fmla="*/ 10 w 292"/>
                  <a:gd name="T9" fmla="*/ 0 h 75"/>
                  <a:gd name="T10" fmla="*/ 11 w 292"/>
                  <a:gd name="T11" fmla="*/ 0 h 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2" h="75">
                    <a:moveTo>
                      <a:pt x="0" y="72"/>
                    </a:moveTo>
                    <a:cubicBezTo>
                      <a:pt x="19" y="75"/>
                      <a:pt x="32" y="65"/>
                      <a:pt x="47" y="53"/>
                    </a:cubicBezTo>
                    <a:cubicBezTo>
                      <a:pt x="66" y="38"/>
                      <a:pt x="88" y="25"/>
                      <a:pt x="111" y="18"/>
                    </a:cubicBezTo>
                    <a:cubicBezTo>
                      <a:pt x="150" y="4"/>
                      <a:pt x="190" y="6"/>
                      <a:pt x="231" y="6"/>
                    </a:cubicBezTo>
                    <a:cubicBezTo>
                      <a:pt x="243" y="6"/>
                      <a:pt x="255" y="5"/>
                      <a:pt x="267" y="5"/>
                    </a:cubicBezTo>
                    <a:cubicBezTo>
                      <a:pt x="275" y="4"/>
                      <a:pt x="285" y="0"/>
                      <a:pt x="292" y="3"/>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94" name="Freeform 1288">
                <a:extLst>
                  <a:ext uri="{FF2B5EF4-FFF2-40B4-BE49-F238E27FC236}">
                    <a16:creationId xmlns:a16="http://schemas.microsoft.com/office/drawing/2014/main" id="{7F5E3897-846B-84B3-5AA3-5B843BFC4ABA}"/>
                  </a:ext>
                </a:extLst>
              </p:cNvPr>
              <p:cNvSpPr>
                <a:spLocks/>
              </p:cNvSpPr>
              <p:nvPr/>
            </p:nvSpPr>
            <p:spPr bwMode="auto">
              <a:xfrm>
                <a:off x="1839" y="2777"/>
                <a:ext cx="61" cy="124"/>
              </a:xfrm>
              <a:custGeom>
                <a:avLst/>
                <a:gdLst>
                  <a:gd name="T0" fmla="*/ 1 w 178"/>
                  <a:gd name="T1" fmla="*/ 14 h 366"/>
                  <a:gd name="T2" fmla="*/ 1 w 178"/>
                  <a:gd name="T3" fmla="*/ 8 h 366"/>
                  <a:gd name="T4" fmla="*/ 4 w 178"/>
                  <a:gd name="T5" fmla="*/ 5 h 366"/>
                  <a:gd name="T6" fmla="*/ 7 w 178"/>
                  <a:gd name="T7" fmla="*/ 0 h 3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 h="366">
                    <a:moveTo>
                      <a:pt x="37" y="366"/>
                    </a:moveTo>
                    <a:cubicBezTo>
                      <a:pt x="6" y="293"/>
                      <a:pt x="0" y="257"/>
                      <a:pt x="23" y="220"/>
                    </a:cubicBezTo>
                    <a:cubicBezTo>
                      <a:pt x="45" y="183"/>
                      <a:pt x="82" y="180"/>
                      <a:pt x="107" y="141"/>
                    </a:cubicBezTo>
                    <a:cubicBezTo>
                      <a:pt x="133" y="101"/>
                      <a:pt x="136" y="14"/>
                      <a:pt x="178"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95" name="Freeform 1289">
                <a:extLst>
                  <a:ext uri="{FF2B5EF4-FFF2-40B4-BE49-F238E27FC236}">
                    <a16:creationId xmlns:a16="http://schemas.microsoft.com/office/drawing/2014/main" id="{CF7A30B3-BE79-957A-07C6-B01C98AEC4A1}"/>
                  </a:ext>
                </a:extLst>
              </p:cNvPr>
              <p:cNvSpPr>
                <a:spLocks/>
              </p:cNvSpPr>
              <p:nvPr/>
            </p:nvSpPr>
            <p:spPr bwMode="auto">
              <a:xfrm>
                <a:off x="1884" y="2800"/>
                <a:ext cx="114" cy="48"/>
              </a:xfrm>
              <a:custGeom>
                <a:avLst/>
                <a:gdLst>
                  <a:gd name="T0" fmla="*/ 0 w 336"/>
                  <a:gd name="T1" fmla="*/ 0 h 141"/>
                  <a:gd name="T2" fmla="*/ 4 w 336"/>
                  <a:gd name="T3" fmla="*/ 2 h 141"/>
                  <a:gd name="T4" fmla="*/ 8 w 336"/>
                  <a:gd name="T5" fmla="*/ 3 h 141"/>
                  <a:gd name="T6" fmla="*/ 13 w 336"/>
                  <a:gd name="T7" fmla="*/ 5 h 1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6" h="141">
                    <a:moveTo>
                      <a:pt x="0" y="9"/>
                    </a:moveTo>
                    <a:cubicBezTo>
                      <a:pt x="45" y="0"/>
                      <a:pt x="65" y="17"/>
                      <a:pt x="96" y="57"/>
                    </a:cubicBezTo>
                    <a:cubicBezTo>
                      <a:pt x="127" y="96"/>
                      <a:pt x="147" y="88"/>
                      <a:pt x="209" y="82"/>
                    </a:cubicBezTo>
                    <a:cubicBezTo>
                      <a:pt x="271" y="76"/>
                      <a:pt x="327" y="116"/>
                      <a:pt x="336" y="141"/>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96" name="Freeform 1290">
                <a:extLst>
                  <a:ext uri="{FF2B5EF4-FFF2-40B4-BE49-F238E27FC236}">
                    <a16:creationId xmlns:a16="http://schemas.microsoft.com/office/drawing/2014/main" id="{602001C0-D206-44BA-8395-7859DC0A78D6}"/>
                  </a:ext>
                </a:extLst>
              </p:cNvPr>
              <p:cNvSpPr>
                <a:spLocks/>
              </p:cNvSpPr>
              <p:nvPr/>
            </p:nvSpPr>
            <p:spPr bwMode="auto">
              <a:xfrm>
                <a:off x="252" y="2985"/>
                <a:ext cx="54" cy="71"/>
              </a:xfrm>
              <a:custGeom>
                <a:avLst/>
                <a:gdLst>
                  <a:gd name="T0" fmla="*/ 0 w 160"/>
                  <a:gd name="T1" fmla="*/ 0 h 210"/>
                  <a:gd name="T2" fmla="*/ 6 w 160"/>
                  <a:gd name="T3" fmla="*/ 8 h 210"/>
                  <a:gd name="T4" fmla="*/ 0 60000 65536"/>
                  <a:gd name="T5" fmla="*/ 0 60000 65536"/>
                </a:gdLst>
                <a:ahLst/>
                <a:cxnLst>
                  <a:cxn ang="T4">
                    <a:pos x="T0" y="T1"/>
                  </a:cxn>
                  <a:cxn ang="T5">
                    <a:pos x="T2" y="T3"/>
                  </a:cxn>
                </a:cxnLst>
                <a:rect l="0" t="0" r="r" b="b"/>
                <a:pathLst>
                  <a:path w="160" h="210">
                    <a:moveTo>
                      <a:pt x="0" y="0"/>
                    </a:moveTo>
                    <a:cubicBezTo>
                      <a:pt x="101" y="4"/>
                      <a:pt x="139" y="80"/>
                      <a:pt x="160" y="21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97" name="Freeform 1291">
                <a:extLst>
                  <a:ext uri="{FF2B5EF4-FFF2-40B4-BE49-F238E27FC236}">
                    <a16:creationId xmlns:a16="http://schemas.microsoft.com/office/drawing/2014/main" id="{26343367-0EBE-4CE2-A952-B430F273101E}"/>
                  </a:ext>
                </a:extLst>
              </p:cNvPr>
              <p:cNvSpPr>
                <a:spLocks/>
              </p:cNvSpPr>
              <p:nvPr/>
            </p:nvSpPr>
            <p:spPr bwMode="auto">
              <a:xfrm>
                <a:off x="278" y="2588"/>
                <a:ext cx="44" cy="41"/>
              </a:xfrm>
              <a:custGeom>
                <a:avLst/>
                <a:gdLst>
                  <a:gd name="T0" fmla="*/ 0 w 131"/>
                  <a:gd name="T1" fmla="*/ 5 h 121"/>
                  <a:gd name="T2" fmla="*/ 5 w 131"/>
                  <a:gd name="T3" fmla="*/ 0 h 121"/>
                  <a:gd name="T4" fmla="*/ 0 60000 65536"/>
                  <a:gd name="T5" fmla="*/ 0 60000 65536"/>
                </a:gdLst>
                <a:ahLst/>
                <a:cxnLst>
                  <a:cxn ang="T4">
                    <a:pos x="T0" y="T1"/>
                  </a:cxn>
                  <a:cxn ang="T5">
                    <a:pos x="T2" y="T3"/>
                  </a:cxn>
                </a:cxnLst>
                <a:rect l="0" t="0" r="r" b="b"/>
                <a:pathLst>
                  <a:path w="131" h="121">
                    <a:moveTo>
                      <a:pt x="0" y="121"/>
                    </a:moveTo>
                    <a:cubicBezTo>
                      <a:pt x="76" y="83"/>
                      <a:pt x="81" y="77"/>
                      <a:pt x="131" y="0"/>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98" name="Freeform 1292">
                <a:extLst>
                  <a:ext uri="{FF2B5EF4-FFF2-40B4-BE49-F238E27FC236}">
                    <a16:creationId xmlns:a16="http://schemas.microsoft.com/office/drawing/2014/main" id="{DC100A67-674D-35F2-F46B-35E7022E188F}"/>
                  </a:ext>
                </a:extLst>
              </p:cNvPr>
              <p:cNvSpPr>
                <a:spLocks/>
              </p:cNvSpPr>
              <p:nvPr/>
            </p:nvSpPr>
            <p:spPr bwMode="auto">
              <a:xfrm>
                <a:off x="250" y="3415"/>
                <a:ext cx="25" cy="31"/>
              </a:xfrm>
              <a:custGeom>
                <a:avLst/>
                <a:gdLst>
                  <a:gd name="T0" fmla="*/ 3 w 73"/>
                  <a:gd name="T1" fmla="*/ 0 h 92"/>
                  <a:gd name="T2" fmla="*/ 0 w 73"/>
                  <a:gd name="T3" fmla="*/ 3 h 92"/>
                  <a:gd name="T4" fmla="*/ 0 60000 65536"/>
                  <a:gd name="T5" fmla="*/ 0 60000 65536"/>
                </a:gdLst>
                <a:ahLst/>
                <a:cxnLst>
                  <a:cxn ang="T4">
                    <a:pos x="T0" y="T1"/>
                  </a:cxn>
                  <a:cxn ang="T5">
                    <a:pos x="T2" y="T3"/>
                  </a:cxn>
                </a:cxnLst>
                <a:rect l="0" t="0" r="r" b="b"/>
                <a:pathLst>
                  <a:path w="73" h="92">
                    <a:moveTo>
                      <a:pt x="73" y="0"/>
                    </a:moveTo>
                    <a:cubicBezTo>
                      <a:pt x="35" y="0"/>
                      <a:pt x="0" y="3"/>
                      <a:pt x="5" y="92"/>
                    </a:cubicBez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5" name="Arrow: Striped Right 4">
              <a:extLst>
                <a:ext uri="{FF2B5EF4-FFF2-40B4-BE49-F238E27FC236}">
                  <a16:creationId xmlns:a16="http://schemas.microsoft.com/office/drawing/2014/main" id="{861B5D1D-51DF-B293-74DD-A414E6D3F26A}"/>
                </a:ext>
              </a:extLst>
            </p:cNvPr>
            <p:cNvSpPr/>
            <p:nvPr/>
          </p:nvSpPr>
          <p:spPr>
            <a:xfrm>
              <a:off x="9527893" y="4953430"/>
              <a:ext cx="743637" cy="503243"/>
            </a:xfrm>
            <a:prstGeom prst="stripedRightArrow">
              <a:avLst/>
            </a:prstGeom>
            <a:solidFill>
              <a:srgbClr val="CC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1102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afterEffect">
                                  <p:stCondLst>
                                    <p:cond delay="0"/>
                                  </p:stCondLst>
                                  <p:childTnLst>
                                    <p:anim calcmode="lin" valueType="num">
                                      <p:cBhvr>
                                        <p:cTn id="6" dur="500"/>
                                        <p:tgtEl>
                                          <p:spTgt spid="123"/>
                                        </p:tgtEl>
                                        <p:attrNameLst>
                                          <p:attrName>ppt_w</p:attrName>
                                        </p:attrNameLst>
                                      </p:cBhvr>
                                      <p:tavLst>
                                        <p:tav tm="0">
                                          <p:val>
                                            <p:strVal val="ppt_w"/>
                                          </p:val>
                                        </p:tav>
                                        <p:tav tm="100000">
                                          <p:val>
                                            <p:fltVal val="0"/>
                                          </p:val>
                                        </p:tav>
                                      </p:tavLst>
                                    </p:anim>
                                    <p:anim calcmode="lin" valueType="num">
                                      <p:cBhvr>
                                        <p:cTn id="7" dur="500"/>
                                        <p:tgtEl>
                                          <p:spTgt spid="123"/>
                                        </p:tgtEl>
                                        <p:attrNameLst>
                                          <p:attrName>ppt_h</p:attrName>
                                        </p:attrNameLst>
                                      </p:cBhvr>
                                      <p:tavLst>
                                        <p:tav tm="0">
                                          <p:val>
                                            <p:strVal val="ppt_h"/>
                                          </p:val>
                                        </p:tav>
                                        <p:tav tm="100000">
                                          <p:val>
                                            <p:fltVal val="0"/>
                                          </p:val>
                                        </p:tav>
                                      </p:tavLst>
                                    </p:anim>
                                    <p:animEffect transition="out" filter="fade">
                                      <p:cBhvr>
                                        <p:cTn id="8" dur="500"/>
                                        <p:tgtEl>
                                          <p:spTgt spid="123"/>
                                        </p:tgtEl>
                                      </p:cBhvr>
                                    </p:animEffect>
                                    <p:set>
                                      <p:cBhvr>
                                        <p:cTn id="9" dur="1" fill="hold">
                                          <p:stCondLst>
                                            <p:cond delay="499"/>
                                          </p:stCondLst>
                                        </p:cTn>
                                        <p:tgtEl>
                                          <p:spTgt spid="123"/>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117"/>
                                        </p:tgtEl>
                                        <p:attrNameLst>
                                          <p:attrName>style.visibility</p:attrName>
                                        </p:attrNameLst>
                                      </p:cBhvr>
                                      <p:to>
                                        <p:strVal val="visible"/>
                                      </p:to>
                                    </p:set>
                                    <p:anim calcmode="lin" valueType="num">
                                      <p:cBhvr>
                                        <p:cTn id="12" dur="500" fill="hold"/>
                                        <p:tgtEl>
                                          <p:spTgt spid="117"/>
                                        </p:tgtEl>
                                        <p:attrNameLst>
                                          <p:attrName>ppt_w</p:attrName>
                                        </p:attrNameLst>
                                      </p:cBhvr>
                                      <p:tavLst>
                                        <p:tav tm="0">
                                          <p:val>
                                            <p:fltVal val="0"/>
                                          </p:val>
                                        </p:tav>
                                        <p:tav tm="100000">
                                          <p:val>
                                            <p:strVal val="#ppt_w"/>
                                          </p:val>
                                        </p:tav>
                                      </p:tavLst>
                                    </p:anim>
                                    <p:anim calcmode="lin" valueType="num">
                                      <p:cBhvr>
                                        <p:cTn id="13" dur="500" fill="hold"/>
                                        <p:tgtEl>
                                          <p:spTgt spid="117"/>
                                        </p:tgtEl>
                                        <p:attrNameLst>
                                          <p:attrName>ppt_h</p:attrName>
                                        </p:attrNameLst>
                                      </p:cBhvr>
                                      <p:tavLst>
                                        <p:tav tm="0">
                                          <p:val>
                                            <p:fltVal val="0"/>
                                          </p:val>
                                        </p:tav>
                                        <p:tav tm="100000">
                                          <p:val>
                                            <p:strVal val="#ppt_h"/>
                                          </p:val>
                                        </p:tav>
                                      </p:tavLst>
                                    </p:anim>
                                    <p:animEffect transition="in" filter="fade">
                                      <p:cBhvr>
                                        <p:cTn id="14" dur="500"/>
                                        <p:tgtEl>
                                          <p:spTgt spid="1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fade">
                                      <p:cBhvr>
                                        <p:cTn id="17" dur="500"/>
                                        <p:tgtEl>
                                          <p:spTgt spid="121"/>
                                        </p:tgtEl>
                                      </p:cBhvr>
                                    </p:animEffect>
                                  </p:childTnLst>
                                </p:cTn>
                              </p:par>
                            </p:childTnLst>
                          </p:cTn>
                        </p:par>
                        <p:par>
                          <p:cTn id="18" fill="hold">
                            <p:stCondLst>
                              <p:cond delay="500"/>
                            </p:stCondLst>
                            <p:childTnLst>
                              <p:par>
                                <p:cTn id="19" presetID="14" presetClass="exit" presetSubtype="10" fill="hold" nodeType="afterEffect">
                                  <p:stCondLst>
                                    <p:cond delay="0"/>
                                  </p:stCondLst>
                                  <p:childTnLst>
                                    <p:animEffect transition="out" filter="randombar(horizontal)">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15"/>
                                        </p:tgtEl>
                                        <p:attrNameLst>
                                          <p:attrName>style.visibility</p:attrName>
                                        </p:attrNameLst>
                                      </p:cBhvr>
                                      <p:to>
                                        <p:strVal val="visible"/>
                                      </p:to>
                                    </p:set>
                                    <p:animEffect transition="in" filter="fade">
                                      <p:cBhvr>
                                        <p:cTn id="25" dur="500"/>
                                        <p:tgtEl>
                                          <p:spTgt spid="1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9"/>
                                        </p:tgtEl>
                                        <p:attrNameLst>
                                          <p:attrName>style.visibility</p:attrName>
                                        </p:attrNameLst>
                                      </p:cBhvr>
                                      <p:to>
                                        <p:strVal val="visible"/>
                                      </p:to>
                                    </p:set>
                                    <p:animEffect transition="in" filter="fade">
                                      <p:cBhvr>
                                        <p:cTn id="28" dur="500"/>
                                        <p:tgtEl>
                                          <p:spTgt spid="1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fade">
                                      <p:cBhvr>
                                        <p:cTn id="33" dur="500"/>
                                        <p:tgtEl>
                                          <p:spTgt spid="1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0"/>
                                        </p:tgtEl>
                                        <p:attrNameLst>
                                          <p:attrName>style.visibility</p:attrName>
                                        </p:attrNameLst>
                                      </p:cBhvr>
                                      <p:to>
                                        <p:strVal val="visible"/>
                                      </p:to>
                                    </p:set>
                                    <p:animEffect transition="in" filter="fade">
                                      <p:cBhvr>
                                        <p:cTn id="36" dur="500"/>
                                        <p:tgtEl>
                                          <p:spTgt spid="120"/>
                                        </p:tgtEl>
                                      </p:cBhvr>
                                    </p:animEffect>
                                  </p:childTnLst>
                                </p:cTn>
                              </p:par>
                            </p:childTnLst>
                          </p:cTn>
                        </p:par>
                        <p:par>
                          <p:cTn id="37" fill="hold">
                            <p:stCondLst>
                              <p:cond delay="500"/>
                            </p:stCondLst>
                            <p:childTnLst>
                              <p:par>
                                <p:cTn id="38" presetID="17" presetClass="entr" presetSubtype="1"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ppt_x</p:attrName>
                                        </p:attrNameLst>
                                      </p:cBhvr>
                                      <p:tavLst>
                                        <p:tav tm="0">
                                          <p:val>
                                            <p:strVal val="#ppt_x"/>
                                          </p:val>
                                        </p:tav>
                                        <p:tav tm="100000">
                                          <p:val>
                                            <p:strVal val="#ppt_x"/>
                                          </p:val>
                                        </p:tav>
                                      </p:tavLst>
                                    </p:anim>
                                    <p:anim calcmode="lin" valueType="num">
                                      <p:cBhvr>
                                        <p:cTn id="41" dur="500" fill="hold"/>
                                        <p:tgtEl>
                                          <p:spTgt spid="17"/>
                                        </p:tgtEl>
                                        <p:attrNameLst>
                                          <p:attrName>ppt_y</p:attrName>
                                        </p:attrNameLst>
                                      </p:cBhvr>
                                      <p:tavLst>
                                        <p:tav tm="0">
                                          <p:val>
                                            <p:strVal val="#ppt_y-#ppt_h/2"/>
                                          </p:val>
                                        </p:tav>
                                        <p:tav tm="100000">
                                          <p:val>
                                            <p:strVal val="#ppt_y"/>
                                          </p:val>
                                        </p:tav>
                                      </p:tavLst>
                                    </p:anim>
                                    <p:anim calcmode="lin" valueType="num">
                                      <p:cBhvr>
                                        <p:cTn id="42" dur="500" fill="hold"/>
                                        <p:tgtEl>
                                          <p:spTgt spid="17"/>
                                        </p:tgtEl>
                                        <p:attrNameLst>
                                          <p:attrName>ppt_w</p:attrName>
                                        </p:attrNameLst>
                                      </p:cBhvr>
                                      <p:tavLst>
                                        <p:tav tm="0">
                                          <p:val>
                                            <p:strVal val="#ppt_w"/>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childTnLst>
                                </p:cTn>
                              </p:par>
                              <p:par>
                                <p:cTn id="44" presetID="17" presetClass="entr" presetSubtype="4" fill="hold" grpId="0" nodeType="withEffect">
                                  <p:stCondLst>
                                    <p:cond delay="0"/>
                                  </p:stCondLst>
                                  <p:childTnLst>
                                    <p:set>
                                      <p:cBhvr>
                                        <p:cTn id="45" dur="1" fill="hold">
                                          <p:stCondLst>
                                            <p:cond delay="0"/>
                                          </p:stCondLst>
                                        </p:cTn>
                                        <p:tgtEl>
                                          <p:spTgt spid="122"/>
                                        </p:tgtEl>
                                        <p:attrNameLst>
                                          <p:attrName>style.visibility</p:attrName>
                                        </p:attrNameLst>
                                      </p:cBhvr>
                                      <p:to>
                                        <p:strVal val="visible"/>
                                      </p:to>
                                    </p:set>
                                    <p:anim calcmode="lin" valueType="num">
                                      <p:cBhvr>
                                        <p:cTn id="46" dur="500" fill="hold"/>
                                        <p:tgtEl>
                                          <p:spTgt spid="122"/>
                                        </p:tgtEl>
                                        <p:attrNameLst>
                                          <p:attrName>ppt_x</p:attrName>
                                        </p:attrNameLst>
                                      </p:cBhvr>
                                      <p:tavLst>
                                        <p:tav tm="0">
                                          <p:val>
                                            <p:strVal val="#ppt_x"/>
                                          </p:val>
                                        </p:tav>
                                        <p:tav tm="100000">
                                          <p:val>
                                            <p:strVal val="#ppt_x"/>
                                          </p:val>
                                        </p:tav>
                                      </p:tavLst>
                                    </p:anim>
                                    <p:anim calcmode="lin" valueType="num">
                                      <p:cBhvr>
                                        <p:cTn id="47" dur="500" fill="hold"/>
                                        <p:tgtEl>
                                          <p:spTgt spid="122"/>
                                        </p:tgtEl>
                                        <p:attrNameLst>
                                          <p:attrName>ppt_y</p:attrName>
                                        </p:attrNameLst>
                                      </p:cBhvr>
                                      <p:tavLst>
                                        <p:tav tm="0">
                                          <p:val>
                                            <p:strVal val="#ppt_y+#ppt_h/2"/>
                                          </p:val>
                                        </p:tav>
                                        <p:tav tm="100000">
                                          <p:val>
                                            <p:strVal val="#ppt_y"/>
                                          </p:val>
                                        </p:tav>
                                      </p:tavLst>
                                    </p:anim>
                                    <p:anim calcmode="lin" valueType="num">
                                      <p:cBhvr>
                                        <p:cTn id="48" dur="500" fill="hold"/>
                                        <p:tgtEl>
                                          <p:spTgt spid="122"/>
                                        </p:tgtEl>
                                        <p:attrNameLst>
                                          <p:attrName>ppt_w</p:attrName>
                                        </p:attrNameLst>
                                      </p:cBhvr>
                                      <p:tavLst>
                                        <p:tav tm="0">
                                          <p:val>
                                            <p:strVal val="#ppt_w"/>
                                          </p:val>
                                        </p:tav>
                                        <p:tav tm="100000">
                                          <p:val>
                                            <p:strVal val="#ppt_w"/>
                                          </p:val>
                                        </p:tav>
                                      </p:tavLst>
                                    </p:anim>
                                    <p:anim calcmode="lin" valueType="num">
                                      <p:cBhvr>
                                        <p:cTn id="49" dur="500" fill="hold"/>
                                        <p:tgtEl>
                                          <p:spTgt spid="122"/>
                                        </p:tgtEl>
                                        <p:attrNameLst>
                                          <p:attrName>ppt_h</p:attrName>
                                        </p:attrNameLst>
                                      </p:cBhvr>
                                      <p:tavLst>
                                        <p:tav tm="0">
                                          <p:val>
                                            <p:fltVal val="0"/>
                                          </p:val>
                                        </p:tav>
                                        <p:tav tm="100000">
                                          <p:val>
                                            <p:strVal val="#ppt_h"/>
                                          </p:val>
                                        </p:tav>
                                      </p:tavLst>
                                    </p:anim>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7" grpId="0" animBg="1"/>
      <p:bldP spid="122" grpId="0" animBg="1"/>
      <p:bldP spid="115" grpId="0" animBg="1"/>
      <p:bldP spid="119" grpId="0" animBg="1"/>
      <p:bldP spid="120" grpId="0" animBg="1"/>
      <p:bldP spid="1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1">
            <a:extLst>
              <a:ext uri="{FF2B5EF4-FFF2-40B4-BE49-F238E27FC236}">
                <a16:creationId xmlns:a16="http://schemas.microsoft.com/office/drawing/2014/main" id="{BA3C74F5-F0E5-70C4-21E1-364A23D901B1}"/>
              </a:ext>
            </a:extLst>
          </p:cNvPr>
          <p:cNvSpPr txBox="1"/>
          <p:nvPr/>
        </p:nvSpPr>
        <p:spPr>
          <a:xfrm>
            <a:off x="421420" y="5213397"/>
            <a:ext cx="6108920" cy="510778"/>
          </a:xfrm>
          <a:prstGeom prst="roundRect">
            <a:avLst/>
          </a:prstGeom>
          <a:solidFill>
            <a:schemeClr val="accent2">
              <a:lumMod val="20000"/>
              <a:lumOff val="80000"/>
            </a:schemeClr>
          </a:solidFill>
        </p:spPr>
        <p:txBody>
          <a:bodyPr wrap="square" rtlCol="0">
            <a:spAutoFit/>
          </a:bodyPr>
          <a:lstStyle/>
          <a:p>
            <a:r>
              <a:rPr lang="en-GB" sz="1200" dirty="0">
                <a:solidFill>
                  <a:srgbClr val="000000"/>
                </a:solidFill>
                <a:latin typeface="+mj-lt"/>
              </a:rPr>
              <a:t>The highest predictive value was found in</a:t>
            </a:r>
            <a:br>
              <a:rPr lang="en-GB" sz="1200" dirty="0">
                <a:solidFill>
                  <a:srgbClr val="000000"/>
                </a:solidFill>
                <a:latin typeface="+mj-lt"/>
              </a:rPr>
            </a:br>
            <a:r>
              <a:rPr lang="en-GB" sz="1200" dirty="0">
                <a:solidFill>
                  <a:srgbClr val="000000"/>
                </a:solidFill>
                <a:latin typeface="+mj-lt"/>
              </a:rPr>
              <a:t>bones with a relatively high cortical bone content, including the arm and hip</a:t>
            </a:r>
          </a:p>
        </p:txBody>
      </p:sp>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1"/>
            <a:ext cx="10652454" cy="639992"/>
          </a:xfrm>
        </p:spPr>
        <p:txBody>
          <a:bodyPr anchor="t">
            <a:noAutofit/>
          </a:bodyPr>
          <a:lstStyle/>
          <a:p>
            <a:r>
              <a:rPr lang="en-GB" sz="3000" dirty="0"/>
              <a:t>Free testosterone is an independent predictor </a:t>
            </a:r>
            <a:br>
              <a:rPr lang="en-GB" sz="3000" dirty="0"/>
            </a:br>
            <a:r>
              <a:rPr lang="en-GB" sz="3000" dirty="0"/>
              <a:t>of bone mineral density and fractures in elderly men</a:t>
            </a:r>
          </a:p>
        </p:txBody>
      </p:sp>
      <p:sp>
        <p:nvSpPr>
          <p:cNvPr id="3" name="Content Placeholder 2">
            <a:extLst>
              <a:ext uri="{FF2B5EF4-FFF2-40B4-BE49-F238E27FC236}">
                <a16:creationId xmlns:a16="http://schemas.microsoft.com/office/drawing/2014/main" id="{359D0397-A1B9-8868-47AF-6ADB56383BD3}"/>
              </a:ext>
            </a:extLst>
          </p:cNvPr>
          <p:cNvSpPr>
            <a:spLocks noGrp="1"/>
          </p:cNvSpPr>
          <p:nvPr>
            <p:ph idx="1"/>
          </p:nvPr>
        </p:nvSpPr>
        <p:spPr>
          <a:xfrm>
            <a:off x="688768" y="1672051"/>
            <a:ext cx="10354370" cy="779747"/>
          </a:xfrm>
        </p:spPr>
        <p:txBody>
          <a:bodyPr>
            <a:noAutofit/>
          </a:bodyPr>
          <a:lstStyle/>
          <a:p>
            <a:r>
              <a:rPr lang="en-GB" sz="1600" dirty="0">
                <a:solidFill>
                  <a:schemeClr val="accent5"/>
                </a:solidFill>
              </a:rPr>
              <a:t>The Swedish part of the </a:t>
            </a:r>
            <a:r>
              <a:rPr lang="en-GB" sz="1600" b="1" dirty="0">
                <a:solidFill>
                  <a:schemeClr val="tx1"/>
                </a:solidFill>
              </a:rPr>
              <a:t>multinational Osteoporotic Fractures in Men (</a:t>
            </a:r>
            <a:r>
              <a:rPr lang="en-GB" sz="1600" b="1" dirty="0" err="1">
                <a:solidFill>
                  <a:schemeClr val="tx1"/>
                </a:solidFill>
              </a:rPr>
              <a:t>MrOS</a:t>
            </a:r>
            <a:r>
              <a:rPr lang="en-GB" sz="1600" b="1" dirty="0">
                <a:solidFill>
                  <a:schemeClr val="tx1"/>
                </a:solidFill>
              </a:rPr>
              <a:t>) study</a:t>
            </a:r>
            <a:r>
              <a:rPr lang="en-GB" sz="1600" dirty="0">
                <a:solidFill>
                  <a:schemeClr val="accent5"/>
                </a:solidFill>
              </a:rPr>
              <a:t> investigated whether serum testosterone levels were associated with BMD and fractures in a large cohort of elderly men (N=2908; average age: 75.4 years)</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984478"/>
            <a:ext cx="10087896" cy="369332"/>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5294"/>
                </a:solidFill>
                <a:effectLst/>
                <a:uLnTx/>
                <a:uFillTx/>
                <a:latin typeface="Poppins Light"/>
                <a:ea typeface="+mn-ea"/>
                <a:cs typeface="+mn-cs"/>
              </a:rPr>
              <a:t>BMD, bone mineral density; CI, confidence interval; OR, odds ratio.</a:t>
            </a:r>
            <a:br>
              <a:rPr kumimoji="0" lang="en-GB" sz="900" b="0" i="0" u="none" strike="noStrike" kern="1200" cap="none" spc="0" normalizeH="0" baseline="0" noProof="0" dirty="0">
                <a:ln>
                  <a:noFill/>
                </a:ln>
                <a:solidFill>
                  <a:srgbClr val="005294"/>
                </a:solidFill>
                <a:effectLst/>
                <a:uLnTx/>
                <a:uFillTx/>
                <a:latin typeface="Poppins Light"/>
                <a:ea typeface="+mn-ea"/>
                <a:cs typeface="+mn-cs"/>
              </a:rPr>
            </a:br>
            <a:r>
              <a:rPr kumimoji="0" lang="sv-SE" sz="900" b="0" i="0" u="none" strike="noStrike" kern="1200" cap="none" spc="0" normalizeH="0" baseline="0" noProof="0" dirty="0">
                <a:ln>
                  <a:noFill/>
                </a:ln>
                <a:solidFill>
                  <a:srgbClr val="005294"/>
                </a:solidFill>
                <a:effectLst/>
                <a:uLnTx/>
                <a:uFillTx/>
                <a:latin typeface="Poppins Light"/>
                <a:ea typeface="+mn-ea"/>
                <a:cs typeface="+mn-cs"/>
              </a:rPr>
              <a:t>Mellström D </a:t>
            </a:r>
            <a:r>
              <a:rPr kumimoji="0" lang="sv-SE" sz="900" b="0" i="1" u="none" strike="noStrike" kern="1200" cap="none" spc="0" normalizeH="0" baseline="0" noProof="0" dirty="0">
                <a:ln>
                  <a:noFill/>
                </a:ln>
                <a:solidFill>
                  <a:srgbClr val="005294"/>
                </a:solidFill>
                <a:effectLst/>
                <a:uLnTx/>
                <a:uFillTx/>
                <a:latin typeface="Poppins Light"/>
                <a:ea typeface="+mn-ea"/>
                <a:cs typeface="+mn-cs"/>
              </a:rPr>
              <a:t>et al. J Bone Miner Res </a:t>
            </a:r>
            <a:r>
              <a:rPr kumimoji="0" lang="sv-SE" sz="900" b="0" i="0" u="none" strike="noStrike" kern="1200" cap="none" spc="0" normalizeH="0" baseline="0" noProof="0" dirty="0">
                <a:ln>
                  <a:noFill/>
                </a:ln>
                <a:solidFill>
                  <a:srgbClr val="005294"/>
                </a:solidFill>
                <a:effectLst/>
                <a:uLnTx/>
                <a:uFillTx/>
                <a:latin typeface="Poppins Light"/>
                <a:ea typeface="+mn-ea"/>
                <a:cs typeface="+mn-cs"/>
              </a:rPr>
              <a:t>2006;21:529–35.</a:t>
            </a:r>
            <a:endParaRPr kumimoji="0" lang="en-GB" sz="900" b="0" i="0" u="none" strike="noStrike" kern="1200" cap="none" spc="0" normalizeH="0" baseline="0" noProof="0" dirty="0">
              <a:ln>
                <a:noFill/>
              </a:ln>
              <a:solidFill>
                <a:srgbClr val="005294"/>
              </a:solidFill>
              <a:effectLst/>
              <a:uLnTx/>
              <a:uFillTx/>
              <a:latin typeface="Poppins Light"/>
              <a:ea typeface="+mn-ea"/>
              <a:cs typeface="+mn-cs"/>
            </a:endParaRPr>
          </a:p>
        </p:txBody>
      </p:sp>
      <p:sp>
        <p:nvSpPr>
          <p:cNvPr id="10" name="Content Placeholder 2">
            <a:extLst>
              <a:ext uri="{FF2B5EF4-FFF2-40B4-BE49-F238E27FC236}">
                <a16:creationId xmlns:a16="http://schemas.microsoft.com/office/drawing/2014/main" id="{F72A0CDE-2573-2800-9DDC-A55B199C5518}"/>
              </a:ext>
            </a:extLst>
          </p:cNvPr>
          <p:cNvSpPr txBox="1">
            <a:spLocks/>
          </p:cNvSpPr>
          <p:nvPr/>
        </p:nvSpPr>
        <p:spPr>
          <a:xfrm>
            <a:off x="688768" y="2456120"/>
            <a:ext cx="3606931" cy="10556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accent5"/>
                </a:solidFill>
              </a:rPr>
              <a:t>Free testosterone was an </a:t>
            </a:r>
            <a:r>
              <a:rPr lang="en-GB" sz="1600" b="1" dirty="0">
                <a:solidFill>
                  <a:schemeClr val="tx1"/>
                </a:solidFill>
              </a:rPr>
              <a:t>independent positive predictor of BMD</a:t>
            </a:r>
            <a:r>
              <a:rPr lang="en-GB" sz="1600" dirty="0">
                <a:solidFill>
                  <a:schemeClr val="accent5"/>
                </a:solidFill>
              </a:rPr>
              <a:t> in all analysed sites </a:t>
            </a:r>
            <a:br>
              <a:rPr lang="en-GB" sz="1600" dirty="0">
                <a:solidFill>
                  <a:schemeClr val="accent5"/>
                </a:solidFill>
              </a:rPr>
            </a:br>
            <a:r>
              <a:rPr lang="en-GB" sz="1600" dirty="0">
                <a:solidFill>
                  <a:schemeClr val="accent5"/>
                </a:solidFill>
              </a:rPr>
              <a:t>except lumbar spine</a:t>
            </a:r>
          </a:p>
        </p:txBody>
      </p:sp>
      <p:pic>
        <p:nvPicPr>
          <p:cNvPr id="14" name="Picture 13">
            <a:extLst>
              <a:ext uri="{FF2B5EF4-FFF2-40B4-BE49-F238E27FC236}">
                <a16:creationId xmlns:a16="http://schemas.microsoft.com/office/drawing/2014/main" id="{6D8F0E73-170D-A501-5700-4BC1D689B67C}"/>
              </a:ext>
            </a:extLst>
          </p:cNvPr>
          <p:cNvPicPr>
            <a:picLocks noChangeAspect="1"/>
          </p:cNvPicPr>
          <p:nvPr/>
        </p:nvPicPr>
        <p:blipFill>
          <a:blip r:embed="rId3">
            <a:clrChange>
              <a:clrFrom>
                <a:srgbClr val="F4F4F6"/>
              </a:clrFrom>
              <a:clrTo>
                <a:srgbClr val="F4F4F6">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852087" y="2981994"/>
            <a:ext cx="2293819" cy="2461473"/>
          </a:xfrm>
          <a:prstGeom prst="rect">
            <a:avLst/>
          </a:prstGeom>
          <a:effectLst>
            <a:outerShdw blurRad="76200" dist="139700" dir="15600000" sy="23000" kx="1200000" algn="br" rotWithShape="0">
              <a:prstClr val="black">
                <a:alpha val="20000"/>
              </a:prstClr>
            </a:outerShdw>
          </a:effectLst>
        </p:spPr>
      </p:pic>
      <p:sp>
        <p:nvSpPr>
          <p:cNvPr id="69" name="Rectangle: Rounded Corners 68">
            <a:extLst>
              <a:ext uri="{FF2B5EF4-FFF2-40B4-BE49-F238E27FC236}">
                <a16:creationId xmlns:a16="http://schemas.microsoft.com/office/drawing/2014/main" id="{54A33E68-9A51-4097-C512-53CEE35929AB}"/>
              </a:ext>
            </a:extLst>
          </p:cNvPr>
          <p:cNvSpPr/>
          <p:nvPr/>
        </p:nvSpPr>
        <p:spPr>
          <a:xfrm>
            <a:off x="1156176" y="4623688"/>
            <a:ext cx="1152209" cy="442674"/>
          </a:xfrm>
          <a:prstGeom prst="round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dirty="0">
                <a:latin typeface="+mj-lt"/>
              </a:rPr>
              <a:t>Total body</a:t>
            </a:r>
            <a:br>
              <a:rPr lang="en-GB" sz="1000" dirty="0">
                <a:latin typeface="+mj-lt"/>
              </a:rPr>
            </a:br>
            <a:r>
              <a:rPr lang="el-GR" sz="900" dirty="0">
                <a:latin typeface="Arial" panose="020B0604020202020204" pitchFamily="34" charset="0"/>
                <a:cs typeface="Arial" panose="020B0604020202020204" pitchFamily="34" charset="0"/>
              </a:rPr>
              <a:t>β</a:t>
            </a:r>
            <a:r>
              <a:rPr lang="en-GB" sz="900" dirty="0">
                <a:latin typeface="Arial" panose="020B0604020202020204" pitchFamily="34" charset="0"/>
                <a:cs typeface="Arial" panose="020B0604020202020204" pitchFamily="34" charset="0"/>
              </a:rPr>
              <a:t> </a:t>
            </a:r>
            <a:r>
              <a:rPr lang="en-GB" sz="900" dirty="0"/>
              <a:t>0.092; p&lt;0.001</a:t>
            </a:r>
            <a:endParaRPr lang="en-GB" sz="1000" dirty="0">
              <a:latin typeface="+mj-lt"/>
            </a:endParaRPr>
          </a:p>
        </p:txBody>
      </p:sp>
      <p:sp>
        <p:nvSpPr>
          <p:cNvPr id="75" name="Rectangle: Rounded Corners 74">
            <a:extLst>
              <a:ext uri="{FF2B5EF4-FFF2-40B4-BE49-F238E27FC236}">
                <a16:creationId xmlns:a16="http://schemas.microsoft.com/office/drawing/2014/main" id="{96DA0DCB-CE44-76D3-C274-563591E74A21}"/>
              </a:ext>
            </a:extLst>
          </p:cNvPr>
          <p:cNvSpPr/>
          <p:nvPr/>
        </p:nvSpPr>
        <p:spPr>
          <a:xfrm>
            <a:off x="4404096" y="2962253"/>
            <a:ext cx="1117624" cy="442674"/>
          </a:xfrm>
          <a:prstGeom prst="round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dirty="0">
                <a:latin typeface="+mj-lt"/>
              </a:rPr>
              <a:t>Arm</a:t>
            </a:r>
            <a:br>
              <a:rPr lang="en-GB" sz="1000" dirty="0">
                <a:latin typeface="+mj-lt"/>
              </a:rPr>
            </a:br>
            <a:r>
              <a:rPr lang="el-GR" sz="900" dirty="0">
                <a:latin typeface="Arial" panose="020B0604020202020204" pitchFamily="34" charset="0"/>
                <a:cs typeface="Arial" panose="020B0604020202020204" pitchFamily="34" charset="0"/>
              </a:rPr>
              <a:t>β</a:t>
            </a:r>
            <a:r>
              <a:rPr lang="en-GB" sz="900" dirty="0">
                <a:latin typeface="Arial" panose="020B0604020202020204" pitchFamily="34" charset="0"/>
                <a:cs typeface="Arial" panose="020B0604020202020204" pitchFamily="34" charset="0"/>
              </a:rPr>
              <a:t> </a:t>
            </a:r>
            <a:r>
              <a:rPr lang="en-GB" sz="900" dirty="0"/>
              <a:t>0.093; p=0.001</a:t>
            </a:r>
            <a:endParaRPr lang="en-GB" sz="1000" dirty="0">
              <a:latin typeface="+mj-lt"/>
            </a:endParaRPr>
          </a:p>
        </p:txBody>
      </p:sp>
      <p:sp>
        <p:nvSpPr>
          <p:cNvPr id="76" name="Rectangle: Rounded Corners 75">
            <a:extLst>
              <a:ext uri="{FF2B5EF4-FFF2-40B4-BE49-F238E27FC236}">
                <a16:creationId xmlns:a16="http://schemas.microsoft.com/office/drawing/2014/main" id="{3636ABB0-F065-4827-2D82-2AF3B6753A44}"/>
              </a:ext>
            </a:extLst>
          </p:cNvPr>
          <p:cNvSpPr/>
          <p:nvPr/>
        </p:nvSpPr>
        <p:spPr>
          <a:xfrm>
            <a:off x="2111233" y="3769682"/>
            <a:ext cx="1371223" cy="442674"/>
          </a:xfrm>
          <a:prstGeom prst="round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dirty="0">
                <a:latin typeface="+mj-lt"/>
              </a:rPr>
              <a:t>Femur trochanter</a:t>
            </a:r>
            <a:br>
              <a:rPr lang="en-GB" sz="1000" dirty="0">
                <a:latin typeface="+mj-lt"/>
              </a:rPr>
            </a:br>
            <a:r>
              <a:rPr lang="el-GR" sz="900" dirty="0">
                <a:latin typeface="Arial" panose="020B0604020202020204" pitchFamily="34" charset="0"/>
                <a:cs typeface="Arial" panose="020B0604020202020204" pitchFamily="34" charset="0"/>
              </a:rPr>
              <a:t>β</a:t>
            </a:r>
            <a:r>
              <a:rPr lang="en-GB" sz="900" dirty="0">
                <a:latin typeface="Arial" panose="020B0604020202020204" pitchFamily="34" charset="0"/>
                <a:cs typeface="Arial" panose="020B0604020202020204" pitchFamily="34" charset="0"/>
              </a:rPr>
              <a:t> </a:t>
            </a:r>
            <a:r>
              <a:rPr lang="en-GB" sz="900" dirty="0"/>
              <a:t>0.068; p=0.002</a:t>
            </a:r>
            <a:endParaRPr lang="en-GB" sz="1000" dirty="0">
              <a:latin typeface="+mj-lt"/>
            </a:endParaRPr>
          </a:p>
        </p:txBody>
      </p:sp>
      <p:sp>
        <p:nvSpPr>
          <p:cNvPr id="77" name="Rectangle: Rounded Corners 76">
            <a:extLst>
              <a:ext uri="{FF2B5EF4-FFF2-40B4-BE49-F238E27FC236}">
                <a16:creationId xmlns:a16="http://schemas.microsoft.com/office/drawing/2014/main" id="{2145755C-B72C-2746-3F23-000B6049D25A}"/>
              </a:ext>
            </a:extLst>
          </p:cNvPr>
          <p:cNvSpPr/>
          <p:nvPr/>
        </p:nvSpPr>
        <p:spPr>
          <a:xfrm>
            <a:off x="4310356" y="3835147"/>
            <a:ext cx="1152210" cy="442674"/>
          </a:xfrm>
          <a:prstGeom prst="roundRect">
            <a:avLst/>
          </a:prstGeom>
          <a:solidFill>
            <a:srgbClr val="CC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dirty="0">
                <a:latin typeface="+mj-lt"/>
              </a:rPr>
              <a:t>Lumbar spine</a:t>
            </a:r>
            <a:br>
              <a:rPr lang="en-GB" sz="1000" dirty="0">
                <a:latin typeface="+mj-lt"/>
              </a:rPr>
            </a:br>
            <a:r>
              <a:rPr lang="el-GR" sz="900" dirty="0">
                <a:latin typeface="Arial" panose="020B0604020202020204" pitchFamily="34" charset="0"/>
                <a:cs typeface="Arial" panose="020B0604020202020204" pitchFamily="34" charset="0"/>
              </a:rPr>
              <a:t>β</a:t>
            </a:r>
            <a:r>
              <a:rPr lang="en-GB" sz="900" dirty="0">
                <a:latin typeface="Arial" panose="020B0604020202020204" pitchFamily="34" charset="0"/>
                <a:cs typeface="Arial" panose="020B0604020202020204" pitchFamily="34" charset="0"/>
              </a:rPr>
              <a:t> </a:t>
            </a:r>
            <a:r>
              <a:rPr lang="en-GB" sz="900" dirty="0"/>
              <a:t>0.004; p=0.869</a:t>
            </a:r>
            <a:endParaRPr lang="en-GB" sz="1000" dirty="0">
              <a:latin typeface="+mj-lt"/>
            </a:endParaRPr>
          </a:p>
        </p:txBody>
      </p:sp>
      <p:sp>
        <p:nvSpPr>
          <p:cNvPr id="78" name="Rectangle: Rounded Corners 77">
            <a:extLst>
              <a:ext uri="{FF2B5EF4-FFF2-40B4-BE49-F238E27FC236}">
                <a16:creationId xmlns:a16="http://schemas.microsoft.com/office/drawing/2014/main" id="{4E47D5BA-3853-59B3-2D6E-376A64DE8DB4}"/>
              </a:ext>
            </a:extLst>
          </p:cNvPr>
          <p:cNvSpPr/>
          <p:nvPr/>
        </p:nvSpPr>
        <p:spPr>
          <a:xfrm>
            <a:off x="2565907" y="4355790"/>
            <a:ext cx="1117624" cy="442674"/>
          </a:xfrm>
          <a:prstGeom prst="round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dirty="0">
                <a:latin typeface="+mj-lt"/>
              </a:rPr>
              <a:t>Total hip</a:t>
            </a:r>
            <a:br>
              <a:rPr lang="en-GB" sz="1000" dirty="0">
                <a:latin typeface="+mj-lt"/>
              </a:rPr>
            </a:br>
            <a:r>
              <a:rPr lang="el-GR" sz="900" dirty="0">
                <a:latin typeface="Arial" panose="020B0604020202020204" pitchFamily="34" charset="0"/>
                <a:cs typeface="Arial" panose="020B0604020202020204" pitchFamily="34" charset="0"/>
              </a:rPr>
              <a:t>β</a:t>
            </a:r>
            <a:r>
              <a:rPr lang="en-GB" sz="900" dirty="0">
                <a:latin typeface="Arial" panose="020B0604020202020204" pitchFamily="34" charset="0"/>
                <a:cs typeface="Arial" panose="020B0604020202020204" pitchFamily="34" charset="0"/>
              </a:rPr>
              <a:t> </a:t>
            </a:r>
            <a:r>
              <a:rPr lang="en-GB" sz="900" dirty="0"/>
              <a:t>0.061; p=0.006</a:t>
            </a:r>
            <a:endParaRPr lang="en-GB" sz="1000" dirty="0">
              <a:latin typeface="+mj-lt"/>
            </a:endParaRPr>
          </a:p>
        </p:txBody>
      </p:sp>
      <p:sp>
        <p:nvSpPr>
          <p:cNvPr id="79" name="Content Placeholder 2">
            <a:extLst>
              <a:ext uri="{FF2B5EF4-FFF2-40B4-BE49-F238E27FC236}">
                <a16:creationId xmlns:a16="http://schemas.microsoft.com/office/drawing/2014/main" id="{0BF0379E-24B6-DDB6-C415-209E3827B0A3}"/>
              </a:ext>
            </a:extLst>
          </p:cNvPr>
          <p:cNvSpPr txBox="1">
            <a:spLocks/>
          </p:cNvSpPr>
          <p:nvPr/>
        </p:nvSpPr>
        <p:spPr>
          <a:xfrm>
            <a:off x="6198746" y="2456120"/>
            <a:ext cx="4403606" cy="105563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accent5"/>
                </a:solidFill>
              </a:rPr>
              <a:t>Free testosterone levels below the median were </a:t>
            </a:r>
            <a:r>
              <a:rPr lang="en-GB" sz="1600" b="1" dirty="0">
                <a:solidFill>
                  <a:schemeClr val="tx1"/>
                </a:solidFill>
              </a:rPr>
              <a:t>independent predictors of prevalent osteoporosis-related fractures and X-ray verified vertebral fractures</a:t>
            </a:r>
          </a:p>
        </p:txBody>
      </p:sp>
      <p:grpSp>
        <p:nvGrpSpPr>
          <p:cNvPr id="134" name="Group 133">
            <a:extLst>
              <a:ext uri="{FF2B5EF4-FFF2-40B4-BE49-F238E27FC236}">
                <a16:creationId xmlns:a16="http://schemas.microsoft.com/office/drawing/2014/main" id="{03815721-FB1A-CB44-A6C7-A903003F79E3}"/>
              </a:ext>
            </a:extLst>
          </p:cNvPr>
          <p:cNvGrpSpPr/>
          <p:nvPr/>
        </p:nvGrpSpPr>
        <p:grpSpPr>
          <a:xfrm>
            <a:off x="5891943" y="3488105"/>
            <a:ext cx="5438557" cy="2434190"/>
            <a:chOff x="5891943" y="3488105"/>
            <a:chExt cx="5438557" cy="2434190"/>
          </a:xfrm>
        </p:grpSpPr>
        <p:sp>
          <p:nvSpPr>
            <p:cNvPr id="87" name="Rectangle: Rounded Corners 86">
              <a:extLst>
                <a:ext uri="{FF2B5EF4-FFF2-40B4-BE49-F238E27FC236}">
                  <a16:creationId xmlns:a16="http://schemas.microsoft.com/office/drawing/2014/main" id="{2B984018-2702-64C7-80D2-CA0544FF4EE2}"/>
                </a:ext>
              </a:extLst>
            </p:cNvPr>
            <p:cNvSpPr/>
            <p:nvPr/>
          </p:nvSpPr>
          <p:spPr>
            <a:xfrm>
              <a:off x="7091961" y="3488105"/>
              <a:ext cx="4238539" cy="2348815"/>
            </a:xfrm>
            <a:prstGeom prst="roundRect">
              <a:avLst>
                <a:gd name="adj" fmla="val 8962"/>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1" name="Chart 80">
              <a:extLst>
                <a:ext uri="{FF2B5EF4-FFF2-40B4-BE49-F238E27FC236}">
                  <a16:creationId xmlns:a16="http://schemas.microsoft.com/office/drawing/2014/main" id="{C28DEB4D-7C00-5063-94B3-ABFF4D6A6764}"/>
                </a:ext>
              </a:extLst>
            </p:cNvPr>
            <p:cNvGraphicFramePr/>
            <p:nvPr/>
          </p:nvGraphicFramePr>
          <p:xfrm>
            <a:off x="7067519" y="3573480"/>
            <a:ext cx="4206886" cy="2348815"/>
          </p:xfrm>
          <a:graphic>
            <a:graphicData uri="http://schemas.openxmlformats.org/drawingml/2006/chart">
              <c:chart xmlns:c="http://schemas.openxmlformats.org/drawingml/2006/chart" xmlns:r="http://schemas.openxmlformats.org/officeDocument/2006/relationships" r:id="rId5"/>
            </a:graphicData>
          </a:graphic>
        </p:graphicFrame>
        <p:grpSp>
          <p:nvGrpSpPr>
            <p:cNvPr id="83" name="Group 82">
              <a:extLst>
                <a:ext uri="{FF2B5EF4-FFF2-40B4-BE49-F238E27FC236}">
                  <a16:creationId xmlns:a16="http://schemas.microsoft.com/office/drawing/2014/main" id="{62115E5F-D88F-A93B-D623-6B6EBB52A926}"/>
                </a:ext>
              </a:extLst>
            </p:cNvPr>
            <p:cNvGrpSpPr/>
            <p:nvPr/>
          </p:nvGrpSpPr>
          <p:grpSpPr>
            <a:xfrm>
              <a:off x="5891943" y="4339347"/>
              <a:ext cx="1195386" cy="646331"/>
              <a:chOff x="13448531" y="4040853"/>
              <a:chExt cx="1195386" cy="646331"/>
            </a:xfrm>
          </p:grpSpPr>
          <p:sp>
            <p:nvSpPr>
              <p:cNvPr id="88" name="Rectangle: Top Corners Rounded 87">
                <a:extLst>
                  <a:ext uri="{FF2B5EF4-FFF2-40B4-BE49-F238E27FC236}">
                    <a16:creationId xmlns:a16="http://schemas.microsoft.com/office/drawing/2014/main" id="{B8EC58CD-8F23-10A1-9955-82E59E1A13B4}"/>
                  </a:ext>
                </a:extLst>
              </p:cNvPr>
              <p:cNvSpPr/>
              <p:nvPr/>
            </p:nvSpPr>
            <p:spPr>
              <a:xfrm rot="16200000">
                <a:off x="13743112" y="3766325"/>
                <a:ext cx="606224" cy="1195386"/>
              </a:xfrm>
              <a:prstGeom prst="round2Same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TextBox 88">
                <a:extLst>
                  <a:ext uri="{FF2B5EF4-FFF2-40B4-BE49-F238E27FC236}">
                    <a16:creationId xmlns:a16="http://schemas.microsoft.com/office/drawing/2014/main" id="{94E5A7A8-ED2A-1B36-BAA7-F72DE3806B68}"/>
                  </a:ext>
                </a:extLst>
              </p:cNvPr>
              <p:cNvSpPr txBox="1"/>
              <p:nvPr/>
            </p:nvSpPr>
            <p:spPr>
              <a:xfrm>
                <a:off x="13448532" y="4040853"/>
                <a:ext cx="1195385" cy="646331"/>
              </a:xfrm>
              <a:prstGeom prst="rect">
                <a:avLst/>
              </a:prstGeom>
              <a:noFill/>
              <a:ln>
                <a:noFill/>
              </a:ln>
            </p:spPr>
            <p:txBody>
              <a:bodyPr wrap="square" rtlCol="0">
                <a:spAutoFit/>
              </a:bodyPr>
              <a:lstStyle/>
              <a:p>
                <a:pPr algn="ctr"/>
                <a:r>
                  <a:rPr lang="en-GB" sz="1200" dirty="0">
                    <a:solidFill>
                      <a:schemeClr val="bg1"/>
                    </a:solidFill>
                    <a:latin typeface="+mj-lt"/>
                  </a:rPr>
                  <a:t>Adjusted OR</a:t>
                </a:r>
                <a:br>
                  <a:rPr lang="en-GB" sz="1200" dirty="0">
                    <a:solidFill>
                      <a:schemeClr val="bg1"/>
                    </a:solidFill>
                    <a:latin typeface="+mj-lt"/>
                  </a:rPr>
                </a:br>
                <a:r>
                  <a:rPr lang="en-GB" sz="1200" dirty="0">
                    <a:solidFill>
                      <a:schemeClr val="bg1"/>
                    </a:solidFill>
                    <a:latin typeface="+mj-lt"/>
                  </a:rPr>
                  <a:t>for previous fractures</a:t>
                </a:r>
                <a:endParaRPr lang="en-GB" sz="1200" baseline="30000" dirty="0">
                  <a:solidFill>
                    <a:schemeClr val="bg1"/>
                  </a:solidFill>
                  <a:latin typeface="+mj-lt"/>
                </a:endParaRPr>
              </a:p>
            </p:txBody>
          </p:sp>
        </p:grpSp>
        <p:sp>
          <p:nvSpPr>
            <p:cNvPr id="91" name="TextBox 90">
              <a:extLst>
                <a:ext uri="{FF2B5EF4-FFF2-40B4-BE49-F238E27FC236}">
                  <a16:creationId xmlns:a16="http://schemas.microsoft.com/office/drawing/2014/main" id="{4057FAD4-9EEB-7F2B-094D-4254FACEB806}"/>
                </a:ext>
              </a:extLst>
            </p:cNvPr>
            <p:cNvSpPr txBox="1"/>
            <p:nvPr/>
          </p:nvSpPr>
          <p:spPr>
            <a:xfrm>
              <a:off x="9293637" y="5572226"/>
              <a:ext cx="258404" cy="246221"/>
            </a:xfrm>
            <a:prstGeom prst="rect">
              <a:avLst/>
            </a:prstGeom>
            <a:noFill/>
          </p:spPr>
          <p:txBody>
            <a:bodyPr wrap="none" rtlCol="0">
              <a:spAutoFit/>
            </a:bodyPr>
            <a:lstStyle/>
            <a:p>
              <a:pPr algn="ctr"/>
              <a:r>
                <a:rPr lang="en-GB" sz="1000" dirty="0">
                  <a:solidFill>
                    <a:schemeClr val="accent5"/>
                  </a:solidFill>
                  <a:cs typeface="Poppins Light" panose="00000400000000000000" pitchFamily="2" charset="0"/>
                </a:rPr>
                <a:t>2</a:t>
              </a:r>
            </a:p>
          </p:txBody>
        </p:sp>
        <p:sp>
          <p:nvSpPr>
            <p:cNvPr id="85" name="Rectangle 84">
              <a:extLst>
                <a:ext uri="{FF2B5EF4-FFF2-40B4-BE49-F238E27FC236}">
                  <a16:creationId xmlns:a16="http://schemas.microsoft.com/office/drawing/2014/main" id="{B92B1AE3-8E41-C59C-D178-63B7AF23C682}"/>
                </a:ext>
              </a:extLst>
            </p:cNvPr>
            <p:cNvSpPr/>
            <p:nvPr/>
          </p:nvSpPr>
          <p:spPr>
            <a:xfrm>
              <a:off x="8638908" y="5695336"/>
              <a:ext cx="132348" cy="123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a:extLst>
                <a:ext uri="{FF2B5EF4-FFF2-40B4-BE49-F238E27FC236}">
                  <a16:creationId xmlns:a16="http://schemas.microsoft.com/office/drawing/2014/main" id="{5A5A68E0-6E60-48ED-F1BE-7DCBAD2ACC28}"/>
                </a:ext>
              </a:extLst>
            </p:cNvPr>
            <p:cNvSpPr txBox="1"/>
            <p:nvPr/>
          </p:nvSpPr>
          <p:spPr>
            <a:xfrm>
              <a:off x="8574191" y="5572226"/>
              <a:ext cx="221536" cy="246221"/>
            </a:xfrm>
            <a:prstGeom prst="rect">
              <a:avLst/>
            </a:prstGeom>
            <a:noFill/>
          </p:spPr>
          <p:txBody>
            <a:bodyPr wrap="none" rtlCol="0">
              <a:spAutoFit/>
            </a:bodyPr>
            <a:lstStyle/>
            <a:p>
              <a:pPr algn="ctr"/>
              <a:r>
                <a:rPr lang="en-GB" sz="1000" b="1" dirty="0">
                  <a:cs typeface="Poppins Light" panose="00000400000000000000" pitchFamily="2" charset="0"/>
                </a:rPr>
                <a:t>1</a:t>
              </a:r>
            </a:p>
          </p:txBody>
        </p:sp>
        <p:sp>
          <p:nvSpPr>
            <p:cNvPr id="106" name="Rectangle 105">
              <a:extLst>
                <a:ext uri="{FF2B5EF4-FFF2-40B4-BE49-F238E27FC236}">
                  <a16:creationId xmlns:a16="http://schemas.microsoft.com/office/drawing/2014/main" id="{79C27F07-5365-07C7-7D72-4BA18C310ABF}"/>
                </a:ext>
              </a:extLst>
            </p:cNvPr>
            <p:cNvSpPr/>
            <p:nvPr/>
          </p:nvSpPr>
          <p:spPr>
            <a:xfrm>
              <a:off x="9863727" y="5511768"/>
              <a:ext cx="1345536" cy="306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TextBox 100">
              <a:extLst>
                <a:ext uri="{FF2B5EF4-FFF2-40B4-BE49-F238E27FC236}">
                  <a16:creationId xmlns:a16="http://schemas.microsoft.com/office/drawing/2014/main" id="{26236C71-041E-389F-FBCB-55349715A20E}"/>
                </a:ext>
              </a:extLst>
            </p:cNvPr>
            <p:cNvSpPr txBox="1"/>
            <p:nvPr/>
          </p:nvSpPr>
          <p:spPr>
            <a:xfrm>
              <a:off x="9724926" y="5572226"/>
              <a:ext cx="260008" cy="246221"/>
            </a:xfrm>
            <a:prstGeom prst="rect">
              <a:avLst/>
            </a:prstGeom>
            <a:noFill/>
          </p:spPr>
          <p:txBody>
            <a:bodyPr wrap="none" rtlCol="0">
              <a:spAutoFit/>
            </a:bodyPr>
            <a:lstStyle/>
            <a:p>
              <a:pPr algn="ctr"/>
              <a:r>
                <a:rPr lang="en-GB" sz="1000" dirty="0">
                  <a:solidFill>
                    <a:schemeClr val="accent5"/>
                  </a:solidFill>
                  <a:cs typeface="Poppins Light" panose="00000400000000000000" pitchFamily="2" charset="0"/>
                </a:rPr>
                <a:t>3</a:t>
              </a:r>
            </a:p>
          </p:txBody>
        </p:sp>
        <p:sp>
          <p:nvSpPr>
            <p:cNvPr id="107" name="TextBox 106">
              <a:extLst>
                <a:ext uri="{FF2B5EF4-FFF2-40B4-BE49-F238E27FC236}">
                  <a16:creationId xmlns:a16="http://schemas.microsoft.com/office/drawing/2014/main" id="{87176E6C-7A0C-017B-3BFB-647F622E2A8B}"/>
                </a:ext>
              </a:extLst>
            </p:cNvPr>
            <p:cNvSpPr txBox="1"/>
            <p:nvPr/>
          </p:nvSpPr>
          <p:spPr>
            <a:xfrm>
              <a:off x="9682513" y="3564339"/>
              <a:ext cx="1640193" cy="261610"/>
            </a:xfrm>
            <a:prstGeom prst="rect">
              <a:avLst/>
            </a:prstGeom>
            <a:noFill/>
          </p:spPr>
          <p:txBody>
            <a:bodyPr wrap="none" rtlCol="0">
              <a:spAutoFit/>
            </a:bodyPr>
            <a:lstStyle/>
            <a:p>
              <a:pPr algn="ctr"/>
              <a:r>
                <a:rPr lang="en-GB" sz="1100" b="1" u="sng" dirty="0">
                  <a:solidFill>
                    <a:schemeClr val="accent5"/>
                  </a:solidFill>
                  <a:latin typeface="+mj-lt"/>
                  <a:cs typeface="Poppins Light" panose="00000400000000000000" pitchFamily="2" charset="0"/>
                </a:rPr>
                <a:t>OR (95% CI), p value</a:t>
              </a:r>
            </a:p>
          </p:txBody>
        </p:sp>
        <p:sp>
          <p:nvSpPr>
            <p:cNvPr id="108" name="TextBox 107">
              <a:extLst>
                <a:ext uri="{FF2B5EF4-FFF2-40B4-BE49-F238E27FC236}">
                  <a16:creationId xmlns:a16="http://schemas.microsoft.com/office/drawing/2014/main" id="{DAE6E2F2-E644-FB62-1A83-844666DD0AF9}"/>
                </a:ext>
              </a:extLst>
            </p:cNvPr>
            <p:cNvSpPr txBox="1"/>
            <p:nvPr/>
          </p:nvSpPr>
          <p:spPr>
            <a:xfrm>
              <a:off x="9895329" y="3887206"/>
              <a:ext cx="1260281" cy="430887"/>
            </a:xfrm>
            <a:prstGeom prst="rect">
              <a:avLst/>
            </a:prstGeom>
            <a:noFill/>
          </p:spPr>
          <p:txBody>
            <a:bodyPr wrap="none" rtlCol="0">
              <a:spAutoFit/>
            </a:bodyPr>
            <a:lstStyle/>
            <a:p>
              <a:pPr algn="ctr"/>
              <a:r>
                <a:rPr lang="en-GB" sz="1100" dirty="0">
                  <a:solidFill>
                    <a:schemeClr val="accent5"/>
                  </a:solidFill>
                  <a:latin typeface="+mj-lt"/>
                  <a:cs typeface="Poppins Light" panose="00000400000000000000" pitchFamily="2" charset="0"/>
                </a:rPr>
                <a:t>1.27 (1.05–1.57)</a:t>
              </a:r>
            </a:p>
            <a:p>
              <a:pPr algn="ctr"/>
              <a:r>
                <a:rPr lang="en-GB" sz="1100" dirty="0">
                  <a:solidFill>
                    <a:schemeClr val="accent5"/>
                  </a:solidFill>
                  <a:latin typeface="+mj-lt"/>
                  <a:cs typeface="Poppins Light" panose="00000400000000000000" pitchFamily="2" charset="0"/>
                </a:rPr>
                <a:t>p&lt;0.05</a:t>
              </a:r>
            </a:p>
          </p:txBody>
        </p:sp>
        <p:sp>
          <p:nvSpPr>
            <p:cNvPr id="109" name="TextBox 108">
              <a:extLst>
                <a:ext uri="{FF2B5EF4-FFF2-40B4-BE49-F238E27FC236}">
                  <a16:creationId xmlns:a16="http://schemas.microsoft.com/office/drawing/2014/main" id="{5A801A9F-62F4-7737-333C-72F625866580}"/>
                </a:ext>
              </a:extLst>
            </p:cNvPr>
            <p:cNvSpPr txBox="1"/>
            <p:nvPr/>
          </p:nvSpPr>
          <p:spPr>
            <a:xfrm>
              <a:off x="9902542" y="4501746"/>
              <a:ext cx="1245854" cy="430887"/>
            </a:xfrm>
            <a:prstGeom prst="rect">
              <a:avLst/>
            </a:prstGeom>
            <a:noFill/>
          </p:spPr>
          <p:txBody>
            <a:bodyPr wrap="none" rtlCol="0">
              <a:spAutoFit/>
            </a:bodyPr>
            <a:lstStyle/>
            <a:p>
              <a:pPr algn="ctr"/>
              <a:r>
                <a:rPr lang="en-GB" sz="1100" dirty="0">
                  <a:solidFill>
                    <a:schemeClr val="accent5"/>
                  </a:solidFill>
                  <a:latin typeface="+mj-lt"/>
                  <a:cs typeface="Poppins Light" panose="00000400000000000000" pitchFamily="2" charset="0"/>
                </a:rPr>
                <a:t>1.56 (1.14–2.14)</a:t>
              </a:r>
            </a:p>
            <a:p>
              <a:pPr algn="ctr"/>
              <a:r>
                <a:rPr lang="en-GB" sz="1100" dirty="0">
                  <a:solidFill>
                    <a:schemeClr val="accent5"/>
                  </a:solidFill>
                  <a:latin typeface="+mj-lt"/>
                  <a:cs typeface="Poppins Light" panose="00000400000000000000" pitchFamily="2" charset="0"/>
                </a:rPr>
                <a:t>p&lt;0.01</a:t>
              </a:r>
            </a:p>
          </p:txBody>
        </p:sp>
        <p:sp>
          <p:nvSpPr>
            <p:cNvPr id="110" name="TextBox 109">
              <a:extLst>
                <a:ext uri="{FF2B5EF4-FFF2-40B4-BE49-F238E27FC236}">
                  <a16:creationId xmlns:a16="http://schemas.microsoft.com/office/drawing/2014/main" id="{79D47CC9-A209-B4EC-4984-A2D0196E8C7A}"/>
                </a:ext>
              </a:extLst>
            </p:cNvPr>
            <p:cNvSpPr txBox="1"/>
            <p:nvPr/>
          </p:nvSpPr>
          <p:spPr>
            <a:xfrm>
              <a:off x="9850444" y="5118504"/>
              <a:ext cx="1350050" cy="430887"/>
            </a:xfrm>
            <a:prstGeom prst="rect">
              <a:avLst/>
            </a:prstGeom>
            <a:noFill/>
          </p:spPr>
          <p:txBody>
            <a:bodyPr wrap="none" rtlCol="0">
              <a:spAutoFit/>
            </a:bodyPr>
            <a:lstStyle/>
            <a:p>
              <a:pPr algn="ctr"/>
              <a:r>
                <a:rPr lang="en-GB" sz="1100" dirty="0">
                  <a:solidFill>
                    <a:schemeClr val="accent5"/>
                  </a:solidFill>
                  <a:latin typeface="+mj-lt"/>
                  <a:cs typeface="Poppins Light" panose="00000400000000000000" pitchFamily="2" charset="0"/>
                </a:rPr>
                <a:t>2.00 (1.34–2.86)</a:t>
              </a:r>
            </a:p>
            <a:p>
              <a:pPr algn="ctr"/>
              <a:r>
                <a:rPr lang="en-GB" sz="1100" dirty="0">
                  <a:solidFill>
                    <a:schemeClr val="accent5"/>
                  </a:solidFill>
                  <a:latin typeface="+mj-lt"/>
                  <a:cs typeface="Poppins Light" panose="00000400000000000000" pitchFamily="2" charset="0"/>
                </a:rPr>
                <a:t>p&lt;0.001</a:t>
              </a:r>
            </a:p>
          </p:txBody>
        </p:sp>
        <p:grpSp>
          <p:nvGrpSpPr>
            <p:cNvPr id="120" name="Group 119">
              <a:extLst>
                <a:ext uri="{FF2B5EF4-FFF2-40B4-BE49-F238E27FC236}">
                  <a16:creationId xmlns:a16="http://schemas.microsoft.com/office/drawing/2014/main" id="{B1CA8F7D-D0E9-0D0B-5F88-C472A946E3B3}"/>
                </a:ext>
              </a:extLst>
            </p:cNvPr>
            <p:cNvGrpSpPr/>
            <p:nvPr/>
          </p:nvGrpSpPr>
          <p:grpSpPr>
            <a:xfrm>
              <a:off x="8997137" y="5164977"/>
              <a:ext cx="805542" cy="160523"/>
              <a:chOff x="8643174" y="5235313"/>
              <a:chExt cx="805542" cy="160523"/>
            </a:xfrm>
          </p:grpSpPr>
          <p:cxnSp>
            <p:nvCxnSpPr>
              <p:cNvPr id="113" name="Straight Connector 112">
                <a:extLst>
                  <a:ext uri="{FF2B5EF4-FFF2-40B4-BE49-F238E27FC236}">
                    <a16:creationId xmlns:a16="http://schemas.microsoft.com/office/drawing/2014/main" id="{20F82D44-5ED9-2FAA-3C94-6C4BBCB1AAE1}"/>
                  </a:ext>
                </a:extLst>
              </p:cNvPr>
              <p:cNvCxnSpPr>
                <a:cxnSpLocks/>
              </p:cNvCxnSpPr>
              <p:nvPr/>
            </p:nvCxnSpPr>
            <p:spPr>
              <a:xfrm>
                <a:off x="8643174" y="5235313"/>
                <a:ext cx="0" cy="16052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877DEA8-47D5-2252-DF6D-3FD97DA15DDA}"/>
                  </a:ext>
                </a:extLst>
              </p:cNvPr>
              <p:cNvCxnSpPr>
                <a:cxnSpLocks/>
              </p:cNvCxnSpPr>
              <p:nvPr/>
            </p:nvCxnSpPr>
            <p:spPr>
              <a:xfrm>
                <a:off x="9448716" y="5235313"/>
                <a:ext cx="0" cy="16052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446819D-31BC-1E3C-F48D-31EAE409C85A}"/>
                  </a:ext>
                </a:extLst>
              </p:cNvPr>
              <p:cNvCxnSpPr>
                <a:cxnSpLocks/>
              </p:cNvCxnSpPr>
              <p:nvPr/>
            </p:nvCxnSpPr>
            <p:spPr>
              <a:xfrm flipH="1">
                <a:off x="8643174" y="5315574"/>
                <a:ext cx="805542"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9" name="Diamond 118">
                <a:extLst>
                  <a:ext uri="{FF2B5EF4-FFF2-40B4-BE49-F238E27FC236}">
                    <a16:creationId xmlns:a16="http://schemas.microsoft.com/office/drawing/2014/main" id="{BE961908-0C44-0248-281B-6B88B8C18476}"/>
                  </a:ext>
                </a:extLst>
              </p:cNvPr>
              <p:cNvSpPr/>
              <p:nvPr/>
            </p:nvSpPr>
            <p:spPr>
              <a:xfrm>
                <a:off x="9006188" y="5254019"/>
                <a:ext cx="123111" cy="123111"/>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1" name="Group 120">
              <a:extLst>
                <a:ext uri="{FF2B5EF4-FFF2-40B4-BE49-F238E27FC236}">
                  <a16:creationId xmlns:a16="http://schemas.microsoft.com/office/drawing/2014/main" id="{E3C86913-C21E-3C54-0727-60773E3C64B6}"/>
                </a:ext>
              </a:extLst>
            </p:cNvPr>
            <p:cNvGrpSpPr/>
            <p:nvPr/>
          </p:nvGrpSpPr>
          <p:grpSpPr>
            <a:xfrm>
              <a:off x="8825395" y="4551381"/>
              <a:ext cx="669894" cy="160523"/>
              <a:chOff x="8643174" y="5235313"/>
              <a:chExt cx="669894" cy="160523"/>
            </a:xfrm>
          </p:grpSpPr>
          <p:cxnSp>
            <p:nvCxnSpPr>
              <p:cNvPr id="122" name="Straight Connector 121">
                <a:extLst>
                  <a:ext uri="{FF2B5EF4-FFF2-40B4-BE49-F238E27FC236}">
                    <a16:creationId xmlns:a16="http://schemas.microsoft.com/office/drawing/2014/main" id="{C62A1BB5-9B72-FBE8-F4A7-4355F66CCE4B}"/>
                  </a:ext>
                </a:extLst>
              </p:cNvPr>
              <p:cNvCxnSpPr>
                <a:cxnSpLocks/>
              </p:cNvCxnSpPr>
              <p:nvPr/>
            </p:nvCxnSpPr>
            <p:spPr>
              <a:xfrm>
                <a:off x="8643174" y="5235313"/>
                <a:ext cx="0" cy="16052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08C54BC-E0F4-49A2-07A2-024F767A3FDE}"/>
                  </a:ext>
                </a:extLst>
              </p:cNvPr>
              <p:cNvCxnSpPr>
                <a:cxnSpLocks/>
              </p:cNvCxnSpPr>
              <p:nvPr/>
            </p:nvCxnSpPr>
            <p:spPr>
              <a:xfrm>
                <a:off x="9313068" y="5235313"/>
                <a:ext cx="0" cy="16052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9029655C-0DA6-2C14-3DB2-51D1A7A6B717}"/>
                  </a:ext>
                </a:extLst>
              </p:cNvPr>
              <p:cNvCxnSpPr>
                <a:cxnSpLocks/>
              </p:cNvCxnSpPr>
              <p:nvPr/>
            </p:nvCxnSpPr>
            <p:spPr>
              <a:xfrm flipH="1">
                <a:off x="8643174" y="5315574"/>
                <a:ext cx="669894"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5" name="Diamond 124">
                <a:extLst>
                  <a:ext uri="{FF2B5EF4-FFF2-40B4-BE49-F238E27FC236}">
                    <a16:creationId xmlns:a16="http://schemas.microsoft.com/office/drawing/2014/main" id="{B3695EE7-5ABF-B198-41CB-60EBE181F65C}"/>
                  </a:ext>
                </a:extLst>
              </p:cNvPr>
              <p:cNvSpPr/>
              <p:nvPr/>
            </p:nvSpPr>
            <p:spPr>
              <a:xfrm>
                <a:off x="8913244" y="5254019"/>
                <a:ext cx="123111" cy="12311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7" name="Group 126">
              <a:extLst>
                <a:ext uri="{FF2B5EF4-FFF2-40B4-BE49-F238E27FC236}">
                  <a16:creationId xmlns:a16="http://schemas.microsoft.com/office/drawing/2014/main" id="{44931930-5A05-757A-32E4-FA29DF7AA5EC}"/>
                </a:ext>
              </a:extLst>
            </p:cNvPr>
            <p:cNvGrpSpPr/>
            <p:nvPr/>
          </p:nvGrpSpPr>
          <p:grpSpPr>
            <a:xfrm>
              <a:off x="8734474" y="3938994"/>
              <a:ext cx="428070" cy="160523"/>
              <a:chOff x="8643174" y="5235313"/>
              <a:chExt cx="428070" cy="160523"/>
            </a:xfrm>
          </p:grpSpPr>
          <p:cxnSp>
            <p:nvCxnSpPr>
              <p:cNvPr id="128" name="Straight Connector 127">
                <a:extLst>
                  <a:ext uri="{FF2B5EF4-FFF2-40B4-BE49-F238E27FC236}">
                    <a16:creationId xmlns:a16="http://schemas.microsoft.com/office/drawing/2014/main" id="{AC11F985-4229-367F-5DD3-F0E37E7B04D0}"/>
                  </a:ext>
                </a:extLst>
              </p:cNvPr>
              <p:cNvCxnSpPr>
                <a:cxnSpLocks/>
              </p:cNvCxnSpPr>
              <p:nvPr/>
            </p:nvCxnSpPr>
            <p:spPr>
              <a:xfrm>
                <a:off x="8643174" y="5235313"/>
                <a:ext cx="0" cy="16052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4A0E9FF-CD41-51A7-A4BC-62E798659257}"/>
                  </a:ext>
                </a:extLst>
              </p:cNvPr>
              <p:cNvCxnSpPr>
                <a:cxnSpLocks/>
              </p:cNvCxnSpPr>
              <p:nvPr/>
            </p:nvCxnSpPr>
            <p:spPr>
              <a:xfrm>
                <a:off x="9071244" y="5235313"/>
                <a:ext cx="0" cy="16052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D57FF99-D883-135A-936B-725A7ABB29F8}"/>
                  </a:ext>
                </a:extLst>
              </p:cNvPr>
              <p:cNvCxnSpPr>
                <a:cxnSpLocks/>
              </p:cNvCxnSpPr>
              <p:nvPr/>
            </p:nvCxnSpPr>
            <p:spPr>
              <a:xfrm flipH="1">
                <a:off x="8643174" y="5315574"/>
                <a:ext cx="42254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1" name="Diamond 130">
                <a:extLst>
                  <a:ext uri="{FF2B5EF4-FFF2-40B4-BE49-F238E27FC236}">
                    <a16:creationId xmlns:a16="http://schemas.microsoft.com/office/drawing/2014/main" id="{E65157F9-64BF-4888-CDA3-F7D4A4ADFBD7}"/>
                  </a:ext>
                </a:extLst>
              </p:cNvPr>
              <p:cNvSpPr/>
              <p:nvPr/>
            </p:nvSpPr>
            <p:spPr>
              <a:xfrm>
                <a:off x="8787294" y="5254019"/>
                <a:ext cx="123111" cy="12311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58470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500"/>
                                        <p:tgtEl>
                                          <p:spTgt spid="6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500"/>
                                        <p:tgtEl>
                                          <p:spTgt spid="77"/>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childTnLst>
                          </p:cTn>
                        </p:par>
                        <p:par>
                          <p:cTn id="37" fill="hold">
                            <p:stCondLst>
                              <p:cond delay="0"/>
                            </p:stCondLst>
                            <p:childTnLst>
                              <p:par>
                                <p:cTn id="38" presetID="10" presetClass="entr" presetSubtype="0" fill="hold" nodeType="afterEffect">
                                  <p:stCondLst>
                                    <p:cond delay="0"/>
                                  </p:stCondLst>
                                  <p:childTnLst>
                                    <p:set>
                                      <p:cBhvr>
                                        <p:cTn id="39" dur="1" fill="hold">
                                          <p:stCondLst>
                                            <p:cond delay="0"/>
                                          </p:stCondLst>
                                        </p:cTn>
                                        <p:tgtEl>
                                          <p:spTgt spid="134"/>
                                        </p:tgtEl>
                                        <p:attrNameLst>
                                          <p:attrName>style.visibility</p:attrName>
                                        </p:attrNameLst>
                                      </p:cBhvr>
                                      <p:to>
                                        <p:strVal val="visible"/>
                                      </p:to>
                                    </p:set>
                                    <p:animEffect transition="in" filter="fade">
                                      <p:cBhvr>
                                        <p:cTn id="40"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0" grpId="0"/>
      <p:bldP spid="69" grpId="0" animBg="1"/>
      <p:bldP spid="75" grpId="0" animBg="1"/>
      <p:bldP spid="76" grpId="0" animBg="1"/>
      <p:bldP spid="77" grpId="0" animBg="1"/>
      <p:bldP spid="78" grpId="0" animBg="1"/>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193A-D2D0-115F-A442-F9E59DA06916}"/>
              </a:ext>
            </a:extLst>
          </p:cNvPr>
          <p:cNvSpPr>
            <a:spLocks noGrp="1"/>
          </p:cNvSpPr>
          <p:nvPr>
            <p:ph type="title"/>
          </p:nvPr>
        </p:nvSpPr>
        <p:spPr>
          <a:xfrm>
            <a:off x="694708" y="582711"/>
            <a:ext cx="10573060" cy="639992"/>
          </a:xfrm>
        </p:spPr>
        <p:txBody>
          <a:bodyPr anchor="t">
            <a:noAutofit/>
          </a:bodyPr>
          <a:lstStyle/>
          <a:p>
            <a:r>
              <a:rPr lang="en-GB" sz="3000" b="1" dirty="0">
                <a:solidFill>
                  <a:schemeClr val="tx2"/>
                </a:solidFill>
              </a:rPr>
              <a:t>T Trials Bone Trial:</a:t>
            </a:r>
            <a:r>
              <a:rPr lang="en-GB" sz="3000" dirty="0"/>
              <a:t> effect of </a:t>
            </a:r>
            <a:r>
              <a:rPr lang="en-GB" sz="3000" dirty="0" err="1"/>
              <a:t>TTh</a:t>
            </a:r>
            <a:r>
              <a:rPr lang="en-GB" sz="3000" dirty="0"/>
              <a:t> on </a:t>
            </a:r>
            <a:r>
              <a:rPr lang="en-GB" sz="3000" dirty="0" err="1"/>
              <a:t>vBMD</a:t>
            </a:r>
            <a:r>
              <a:rPr lang="en-GB" sz="3000" dirty="0"/>
              <a:t> and strength in older men with low testosterone</a:t>
            </a:r>
          </a:p>
        </p:txBody>
      </p:sp>
      <p:sp>
        <p:nvSpPr>
          <p:cNvPr id="4" name="TextBox 3">
            <a:extLst>
              <a:ext uri="{FF2B5EF4-FFF2-40B4-BE49-F238E27FC236}">
                <a16:creationId xmlns:a16="http://schemas.microsoft.com/office/drawing/2014/main" id="{192C2554-437F-F1BB-45EC-ADB501D7A7BD}"/>
              </a:ext>
            </a:extLst>
          </p:cNvPr>
          <p:cNvSpPr txBox="1"/>
          <p:nvPr/>
        </p:nvSpPr>
        <p:spPr>
          <a:xfrm>
            <a:off x="1524001" y="5984478"/>
            <a:ext cx="10087896" cy="369332"/>
          </a:xfrm>
          <a:prstGeom prst="rect">
            <a:avLst/>
          </a:prstGeom>
          <a:noFill/>
        </p:spPr>
        <p:txBody>
          <a:bodyPr wrap="square" rtlCol="0" anchor="b">
            <a:spAutoFit/>
          </a:bodyPr>
          <a:lstStyle/>
          <a:p>
            <a:r>
              <a:rPr lang="en-GB" sz="900" dirty="0">
                <a:solidFill>
                  <a:srgbClr val="005294"/>
                </a:solidFill>
              </a:rPr>
              <a:t>BMI, body mass index; CT, computed tomography; </a:t>
            </a:r>
            <a:r>
              <a:rPr lang="en-GB" sz="900" dirty="0" err="1">
                <a:solidFill>
                  <a:srgbClr val="005294"/>
                </a:solidFill>
              </a:rPr>
              <a:t>TTh</a:t>
            </a:r>
            <a:r>
              <a:rPr lang="en-GB" sz="900" dirty="0">
                <a:solidFill>
                  <a:srgbClr val="005294"/>
                </a:solidFill>
              </a:rPr>
              <a:t>, testosterone therapy; </a:t>
            </a:r>
            <a:r>
              <a:rPr lang="en-GB" sz="900" dirty="0" err="1">
                <a:solidFill>
                  <a:srgbClr val="005294"/>
                </a:solidFill>
              </a:rPr>
              <a:t>vBMD</a:t>
            </a:r>
            <a:r>
              <a:rPr lang="en-GB" sz="900" dirty="0">
                <a:solidFill>
                  <a:srgbClr val="005294"/>
                </a:solidFill>
              </a:rPr>
              <a:t>, volumetric bone mineral density.</a:t>
            </a:r>
          </a:p>
          <a:p>
            <a:r>
              <a:rPr lang="en-GB" sz="900" dirty="0">
                <a:solidFill>
                  <a:srgbClr val="005294"/>
                </a:solidFill>
              </a:rPr>
              <a:t>Snyder PJ </a:t>
            </a:r>
            <a:r>
              <a:rPr lang="en-GB" sz="900" i="1" dirty="0">
                <a:solidFill>
                  <a:srgbClr val="005294"/>
                </a:solidFill>
              </a:rPr>
              <a:t>et al. </a:t>
            </a:r>
            <a:r>
              <a:rPr lang="sv-SE" sz="900" i="1" dirty="0">
                <a:solidFill>
                  <a:srgbClr val="005294"/>
                </a:solidFill>
              </a:rPr>
              <a:t>JAMA Intern Med</a:t>
            </a:r>
            <a:r>
              <a:rPr lang="sv-SE" sz="900" dirty="0">
                <a:solidFill>
                  <a:srgbClr val="005294"/>
                </a:solidFill>
              </a:rPr>
              <a:t> 2017;177:471–9; Snyder PJ </a:t>
            </a:r>
            <a:r>
              <a:rPr lang="sv-SE" sz="900" i="1" dirty="0">
                <a:solidFill>
                  <a:srgbClr val="005294"/>
                </a:solidFill>
              </a:rPr>
              <a:t>et al. Endocr Rev</a:t>
            </a:r>
            <a:r>
              <a:rPr lang="sv-SE" sz="900" dirty="0">
                <a:solidFill>
                  <a:srgbClr val="005294"/>
                </a:solidFill>
              </a:rPr>
              <a:t> 2018;39:369–86.</a:t>
            </a:r>
            <a:endParaRPr lang="en-GB" sz="900" dirty="0">
              <a:solidFill>
                <a:srgbClr val="005294"/>
              </a:solidFill>
            </a:endParaRPr>
          </a:p>
        </p:txBody>
      </p:sp>
      <p:grpSp>
        <p:nvGrpSpPr>
          <p:cNvPr id="135" name="Group 134">
            <a:extLst>
              <a:ext uri="{FF2B5EF4-FFF2-40B4-BE49-F238E27FC236}">
                <a16:creationId xmlns:a16="http://schemas.microsoft.com/office/drawing/2014/main" id="{6E08B9DD-C79D-F990-BA05-CDBB0733C751}"/>
              </a:ext>
            </a:extLst>
          </p:cNvPr>
          <p:cNvGrpSpPr/>
          <p:nvPr/>
        </p:nvGrpSpPr>
        <p:grpSpPr>
          <a:xfrm>
            <a:off x="972248" y="1628859"/>
            <a:ext cx="9720741" cy="1014158"/>
            <a:chOff x="-98718" y="1500510"/>
            <a:chExt cx="9720741" cy="1014158"/>
          </a:xfrm>
        </p:grpSpPr>
        <p:sp>
          <p:nvSpPr>
            <p:cNvPr id="136" name="TextBox 135">
              <a:extLst>
                <a:ext uri="{FF2B5EF4-FFF2-40B4-BE49-F238E27FC236}">
                  <a16:creationId xmlns:a16="http://schemas.microsoft.com/office/drawing/2014/main" id="{234D605D-414B-6B98-5708-DD5BBE440DEE}"/>
                </a:ext>
              </a:extLst>
            </p:cNvPr>
            <p:cNvSpPr txBox="1"/>
            <p:nvPr/>
          </p:nvSpPr>
          <p:spPr>
            <a:xfrm>
              <a:off x="783763" y="1500510"/>
              <a:ext cx="8838260" cy="1014158"/>
            </a:xfrm>
            <a:prstGeom prst="roundRect">
              <a:avLst>
                <a:gd name="adj" fmla="val 11703"/>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541338" algn="l">
                <a:buClr>
                  <a:schemeClr val="accent1"/>
                </a:buClr>
              </a:pPr>
              <a:r>
                <a:rPr lang="en-GB" sz="2000" dirty="0">
                  <a:solidFill>
                    <a:schemeClr val="accent5"/>
                  </a:solidFill>
                </a:rPr>
                <a:t>To determine if </a:t>
              </a:r>
              <a:r>
                <a:rPr lang="en-GB" sz="2000" dirty="0" err="1">
                  <a:solidFill>
                    <a:schemeClr val="accent5"/>
                  </a:solidFill>
                </a:rPr>
                <a:t>TTh</a:t>
              </a:r>
              <a:r>
                <a:rPr lang="en-GB" sz="2000" dirty="0">
                  <a:solidFill>
                    <a:schemeClr val="accent5"/>
                  </a:solidFill>
                </a:rPr>
                <a:t> for 1 year in older men with low testosterone increases </a:t>
              </a:r>
              <a:r>
                <a:rPr lang="en-GB" sz="2000" dirty="0" err="1">
                  <a:solidFill>
                    <a:schemeClr val="accent5"/>
                  </a:solidFill>
                </a:rPr>
                <a:t>vBMD</a:t>
              </a:r>
              <a:r>
                <a:rPr lang="en-GB" sz="2000" dirty="0">
                  <a:solidFill>
                    <a:schemeClr val="accent5"/>
                  </a:solidFill>
                </a:rPr>
                <a:t>, assessed using quantitative CT</a:t>
              </a:r>
            </a:p>
          </p:txBody>
        </p:sp>
        <p:grpSp>
          <p:nvGrpSpPr>
            <p:cNvPr id="137" name="Group 136">
              <a:extLst>
                <a:ext uri="{FF2B5EF4-FFF2-40B4-BE49-F238E27FC236}">
                  <a16:creationId xmlns:a16="http://schemas.microsoft.com/office/drawing/2014/main" id="{4ECE896B-054C-B18B-48F7-D49BE8AC76E8}"/>
                </a:ext>
              </a:extLst>
            </p:cNvPr>
            <p:cNvGrpSpPr/>
            <p:nvPr/>
          </p:nvGrpSpPr>
          <p:grpSpPr>
            <a:xfrm>
              <a:off x="-98718" y="1700760"/>
              <a:ext cx="1671402" cy="665519"/>
              <a:chOff x="-109604" y="1440749"/>
              <a:chExt cx="1671402" cy="665519"/>
            </a:xfrm>
          </p:grpSpPr>
          <p:sp>
            <p:nvSpPr>
              <p:cNvPr id="138" name="Pentagon 28">
                <a:extLst>
                  <a:ext uri="{FF2B5EF4-FFF2-40B4-BE49-F238E27FC236}">
                    <a16:creationId xmlns:a16="http://schemas.microsoft.com/office/drawing/2014/main" id="{CD374571-6F7E-B916-3324-4362BF50D38A}"/>
                  </a:ext>
                </a:extLst>
              </p:cNvPr>
              <p:cNvSpPr/>
              <p:nvPr/>
            </p:nvSpPr>
            <p:spPr>
              <a:xfrm>
                <a:off x="-109604" y="1440749"/>
                <a:ext cx="1411579" cy="613659"/>
              </a:xfrm>
              <a:prstGeom prst="homePlat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TextBox 138">
                <a:extLst>
                  <a:ext uri="{FF2B5EF4-FFF2-40B4-BE49-F238E27FC236}">
                    <a16:creationId xmlns:a16="http://schemas.microsoft.com/office/drawing/2014/main" id="{1FE2495D-91B8-1F7D-BDBD-46B1DD1142C8}"/>
                  </a:ext>
                </a:extLst>
              </p:cNvPr>
              <p:cNvSpPr txBox="1"/>
              <p:nvPr/>
            </p:nvSpPr>
            <p:spPr>
              <a:xfrm>
                <a:off x="-8664" y="1521493"/>
                <a:ext cx="1570462" cy="584775"/>
              </a:xfrm>
              <a:prstGeom prst="rect">
                <a:avLst/>
              </a:prstGeom>
              <a:noFill/>
            </p:spPr>
            <p:txBody>
              <a:bodyPr wrap="square" lIns="36000" tIns="36000" rIns="36000" bIns="36000" rtlCol="0" anchor="ctr">
                <a:spAutoFit/>
              </a:bodyPr>
              <a:lstStyle/>
              <a:p>
                <a:r>
                  <a:rPr lang="en-GB" sz="2400" baseline="30000" dirty="0">
                    <a:solidFill>
                      <a:schemeClr val="bg1"/>
                    </a:solidFill>
                    <a:latin typeface="+mj-lt"/>
                  </a:rPr>
                  <a:t>Primary </a:t>
                </a:r>
                <a:br>
                  <a:rPr lang="en-GB" sz="2400" baseline="30000" dirty="0">
                    <a:solidFill>
                      <a:schemeClr val="bg1"/>
                    </a:solidFill>
                    <a:latin typeface="+mj-lt"/>
                  </a:rPr>
                </a:br>
                <a:r>
                  <a:rPr lang="en-GB" sz="2400" baseline="30000" dirty="0">
                    <a:solidFill>
                      <a:schemeClr val="bg1"/>
                    </a:solidFill>
                    <a:latin typeface="+mj-lt"/>
                  </a:rPr>
                  <a:t>objective</a:t>
                </a:r>
              </a:p>
            </p:txBody>
          </p:sp>
        </p:grpSp>
      </p:grpSp>
      <p:grpSp>
        <p:nvGrpSpPr>
          <p:cNvPr id="173" name="Group 172">
            <a:extLst>
              <a:ext uri="{FF2B5EF4-FFF2-40B4-BE49-F238E27FC236}">
                <a16:creationId xmlns:a16="http://schemas.microsoft.com/office/drawing/2014/main" id="{A712C82A-7778-A0F4-417A-C37E7DC4476F}"/>
              </a:ext>
            </a:extLst>
          </p:cNvPr>
          <p:cNvGrpSpPr/>
          <p:nvPr/>
        </p:nvGrpSpPr>
        <p:grpSpPr>
          <a:xfrm>
            <a:off x="2342563" y="2707293"/>
            <a:ext cx="5399192" cy="859979"/>
            <a:chOff x="2723826" y="2372013"/>
            <a:chExt cx="5399192" cy="859979"/>
          </a:xfrm>
        </p:grpSpPr>
        <p:pic>
          <p:nvPicPr>
            <p:cNvPr id="140" name="Picture 2">
              <a:extLst>
                <a:ext uri="{FF2B5EF4-FFF2-40B4-BE49-F238E27FC236}">
                  <a16:creationId xmlns:a16="http://schemas.microsoft.com/office/drawing/2014/main" id="{E0508B8B-03D0-CC9C-3F89-2A8F20DE342A}"/>
                </a:ext>
              </a:extLst>
            </p:cNvPr>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2723826" y="2474558"/>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4" name="Group 163">
              <a:extLst>
                <a:ext uri="{FF2B5EF4-FFF2-40B4-BE49-F238E27FC236}">
                  <a16:creationId xmlns:a16="http://schemas.microsoft.com/office/drawing/2014/main" id="{1FEC8F51-92CD-B424-E596-7B08E682C7B3}"/>
                </a:ext>
              </a:extLst>
            </p:cNvPr>
            <p:cNvGrpSpPr/>
            <p:nvPr/>
          </p:nvGrpSpPr>
          <p:grpSpPr>
            <a:xfrm>
              <a:off x="3352801" y="2372013"/>
              <a:ext cx="4770217" cy="859979"/>
              <a:chOff x="1828800" y="2372013"/>
              <a:chExt cx="4770217" cy="859979"/>
            </a:xfrm>
          </p:grpSpPr>
          <p:grpSp>
            <p:nvGrpSpPr>
              <p:cNvPr id="165" name="Group 164">
                <a:extLst>
                  <a:ext uri="{FF2B5EF4-FFF2-40B4-BE49-F238E27FC236}">
                    <a16:creationId xmlns:a16="http://schemas.microsoft.com/office/drawing/2014/main" id="{31AB093C-B490-6612-6FF0-E548A30B6332}"/>
                  </a:ext>
                </a:extLst>
              </p:cNvPr>
              <p:cNvGrpSpPr/>
              <p:nvPr/>
            </p:nvGrpSpPr>
            <p:grpSpPr>
              <a:xfrm>
                <a:off x="1828800" y="2372013"/>
                <a:ext cx="4770217" cy="859979"/>
                <a:chOff x="1828800" y="2250303"/>
                <a:chExt cx="4770217" cy="859979"/>
              </a:xfrm>
            </p:grpSpPr>
            <p:sp>
              <p:nvSpPr>
                <p:cNvPr id="167" name="TextBox 166">
                  <a:extLst>
                    <a:ext uri="{FF2B5EF4-FFF2-40B4-BE49-F238E27FC236}">
                      <a16:creationId xmlns:a16="http://schemas.microsoft.com/office/drawing/2014/main" id="{9C0302CC-BD55-F0AE-F6BD-0069476F2B8E}"/>
                    </a:ext>
                  </a:extLst>
                </p:cNvPr>
                <p:cNvSpPr txBox="1"/>
                <p:nvPr/>
              </p:nvSpPr>
              <p:spPr>
                <a:xfrm>
                  <a:off x="1828800" y="2388802"/>
                  <a:ext cx="4770217" cy="721480"/>
                </a:xfrm>
                <a:prstGeom prst="rect">
                  <a:avLst/>
                </a:prstGeom>
                <a:noFill/>
              </p:spPr>
              <p:txBody>
                <a:bodyPr wrap="none" rtlCol="0">
                  <a:spAutoFit/>
                </a:bodyPr>
                <a:lstStyle/>
                <a:p>
                  <a:pPr marL="228600" indent="-228600">
                    <a:lnSpc>
                      <a:spcPct val="90000"/>
                    </a:lnSpc>
                    <a:spcBef>
                      <a:spcPts val="1000"/>
                    </a:spcBef>
                    <a:buClr>
                      <a:schemeClr val="tx1"/>
                    </a:buClr>
                    <a:buFont typeface="Wingdings" panose="05000000000000000000" pitchFamily="2" charset="2"/>
                    <a:buChar char="§"/>
                  </a:pPr>
                  <a:r>
                    <a:rPr lang="en-GB" dirty="0">
                      <a:solidFill>
                        <a:schemeClr val="accent5"/>
                      </a:solidFill>
                    </a:rPr>
                    <a:t>n=</a:t>
                  </a:r>
                </a:p>
                <a:p>
                  <a:pPr marL="228600" indent="-228600">
                    <a:lnSpc>
                      <a:spcPct val="90000"/>
                    </a:lnSpc>
                    <a:spcBef>
                      <a:spcPts val="1000"/>
                    </a:spcBef>
                    <a:buClr>
                      <a:schemeClr val="tx1"/>
                    </a:buClr>
                    <a:buFont typeface="Wingdings" panose="05000000000000000000" pitchFamily="2" charset="2"/>
                    <a:buChar char="§"/>
                  </a:pPr>
                  <a:r>
                    <a:rPr lang="en-GB" spc="-20" dirty="0">
                      <a:solidFill>
                        <a:schemeClr val="accent5"/>
                      </a:solidFill>
                    </a:rPr>
                    <a:t>Osteoporosis was not an entry criterion</a:t>
                  </a:r>
                </a:p>
              </p:txBody>
            </p:sp>
            <p:sp>
              <p:nvSpPr>
                <p:cNvPr id="168" name="TextBox 167">
                  <a:extLst>
                    <a:ext uri="{FF2B5EF4-FFF2-40B4-BE49-F238E27FC236}">
                      <a16:creationId xmlns:a16="http://schemas.microsoft.com/office/drawing/2014/main" id="{9338323D-4921-DF07-1341-8C8F3B742618}"/>
                    </a:ext>
                  </a:extLst>
                </p:cNvPr>
                <p:cNvSpPr txBox="1"/>
                <p:nvPr/>
              </p:nvSpPr>
              <p:spPr>
                <a:xfrm>
                  <a:off x="2396742" y="2250303"/>
                  <a:ext cx="633828" cy="523220"/>
                </a:xfrm>
                <a:prstGeom prst="rect">
                  <a:avLst/>
                </a:prstGeom>
                <a:noFill/>
              </p:spPr>
              <p:txBody>
                <a:bodyPr wrap="none" rtlCol="0">
                  <a:spAutoFit/>
                </a:bodyPr>
                <a:lstStyle/>
                <a:p>
                  <a:r>
                    <a:rPr lang="en-GB" sz="2800" spc="-20" dirty="0">
                      <a:solidFill>
                        <a:schemeClr val="accent5"/>
                      </a:solidFill>
                      <a:latin typeface="+mj-lt"/>
                    </a:rPr>
                    <a:t>211</a:t>
                  </a:r>
                </a:p>
              </p:txBody>
            </p:sp>
          </p:grpSp>
          <p:sp>
            <p:nvSpPr>
              <p:cNvPr id="166" name="TextBox 165">
                <a:extLst>
                  <a:ext uri="{FF2B5EF4-FFF2-40B4-BE49-F238E27FC236}">
                    <a16:creationId xmlns:a16="http://schemas.microsoft.com/office/drawing/2014/main" id="{77483C91-0BBD-8A3C-6946-C7BDA8C453C9}"/>
                  </a:ext>
                </a:extLst>
              </p:cNvPr>
              <p:cNvSpPr txBox="1"/>
              <p:nvPr/>
            </p:nvSpPr>
            <p:spPr>
              <a:xfrm>
                <a:off x="2913520" y="2504461"/>
                <a:ext cx="1111202" cy="343940"/>
              </a:xfrm>
              <a:prstGeom prst="rect">
                <a:avLst/>
              </a:prstGeom>
              <a:noFill/>
            </p:spPr>
            <p:txBody>
              <a:bodyPr wrap="none" rtlCol="0">
                <a:spAutoFit/>
              </a:bodyPr>
              <a:lstStyle/>
              <a:p>
                <a:pPr>
                  <a:lnSpc>
                    <a:spcPct val="90000"/>
                  </a:lnSpc>
                  <a:spcBef>
                    <a:spcPts val="1000"/>
                  </a:spcBef>
                  <a:buClr>
                    <a:schemeClr val="tx1"/>
                  </a:buClr>
                </a:pPr>
                <a:r>
                  <a:rPr lang="en-GB" dirty="0">
                    <a:solidFill>
                      <a:schemeClr val="accent5"/>
                    </a:solidFill>
                  </a:rPr>
                  <a:t>enrolled</a:t>
                </a:r>
              </a:p>
            </p:txBody>
          </p:sp>
        </p:grpSp>
      </p:grpSp>
      <p:grpSp>
        <p:nvGrpSpPr>
          <p:cNvPr id="14" name="Group 13">
            <a:extLst>
              <a:ext uri="{FF2B5EF4-FFF2-40B4-BE49-F238E27FC236}">
                <a16:creationId xmlns:a16="http://schemas.microsoft.com/office/drawing/2014/main" id="{A54889C6-E552-2704-46D5-940E33794E45}"/>
              </a:ext>
            </a:extLst>
          </p:cNvPr>
          <p:cNvGrpSpPr/>
          <p:nvPr/>
        </p:nvGrpSpPr>
        <p:grpSpPr>
          <a:xfrm>
            <a:off x="1640471" y="3656634"/>
            <a:ext cx="8340142" cy="2077208"/>
            <a:chOff x="1640471" y="3656634"/>
            <a:chExt cx="8340142" cy="2077208"/>
          </a:xfrm>
        </p:grpSpPr>
        <p:grpSp>
          <p:nvGrpSpPr>
            <p:cNvPr id="141" name="Group 140">
              <a:extLst>
                <a:ext uri="{FF2B5EF4-FFF2-40B4-BE49-F238E27FC236}">
                  <a16:creationId xmlns:a16="http://schemas.microsoft.com/office/drawing/2014/main" id="{065C882E-1AD1-9905-3BE3-CB77829A981C}"/>
                </a:ext>
              </a:extLst>
            </p:cNvPr>
            <p:cNvGrpSpPr/>
            <p:nvPr/>
          </p:nvGrpSpPr>
          <p:grpSpPr>
            <a:xfrm>
              <a:off x="1640471" y="3656634"/>
              <a:ext cx="8340142" cy="2077208"/>
              <a:chOff x="451320" y="3605537"/>
              <a:chExt cx="8340142" cy="2077208"/>
            </a:xfrm>
          </p:grpSpPr>
          <p:sp>
            <p:nvSpPr>
              <p:cNvPr id="142" name="Content Placeholder 2">
                <a:extLst>
                  <a:ext uri="{FF2B5EF4-FFF2-40B4-BE49-F238E27FC236}">
                    <a16:creationId xmlns:a16="http://schemas.microsoft.com/office/drawing/2014/main" id="{60B8CC75-73B0-A7FC-AF74-1894486FB6D0}"/>
                  </a:ext>
                </a:extLst>
              </p:cNvPr>
              <p:cNvSpPr txBox="1">
                <a:spLocks/>
              </p:cNvSpPr>
              <p:nvPr/>
            </p:nvSpPr>
            <p:spPr>
              <a:xfrm>
                <a:off x="469825" y="3605540"/>
                <a:ext cx="8321637" cy="2077205"/>
              </a:xfrm>
              <a:prstGeom prst="roundRect">
                <a:avLst>
                  <a:gd name="adj" fmla="val 15883"/>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None/>
                </a:pPr>
                <a:endParaRPr lang="en-GB" sz="1800" dirty="0"/>
              </a:p>
            </p:txBody>
          </p:sp>
          <p:sp>
            <p:nvSpPr>
              <p:cNvPr id="143" name="Round Same Side Corner Rectangle 45">
                <a:extLst>
                  <a:ext uri="{FF2B5EF4-FFF2-40B4-BE49-F238E27FC236}">
                    <a16:creationId xmlns:a16="http://schemas.microsoft.com/office/drawing/2014/main" id="{FF9801BA-C311-0687-1020-EBE9EE15A664}"/>
                  </a:ext>
                </a:extLst>
              </p:cNvPr>
              <p:cNvSpPr/>
              <p:nvPr/>
            </p:nvSpPr>
            <p:spPr>
              <a:xfrm rot="16200000">
                <a:off x="515134" y="3541723"/>
                <a:ext cx="2077205" cy="2204834"/>
              </a:xfrm>
              <a:prstGeom prst="round2Same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4" name="Rectangle 143">
                <a:extLst>
                  <a:ext uri="{FF2B5EF4-FFF2-40B4-BE49-F238E27FC236}">
                    <a16:creationId xmlns:a16="http://schemas.microsoft.com/office/drawing/2014/main" id="{9AE5F33F-6AC1-FF5D-0757-093356F74317}"/>
                  </a:ext>
                </a:extLst>
              </p:cNvPr>
              <p:cNvSpPr/>
              <p:nvPr/>
            </p:nvSpPr>
            <p:spPr>
              <a:xfrm>
                <a:off x="495472" y="3905480"/>
                <a:ext cx="2171830" cy="1477328"/>
              </a:xfrm>
              <a:prstGeom prst="rect">
                <a:avLst/>
              </a:prstGeom>
              <a:noFill/>
              <a:ln>
                <a:noFill/>
              </a:ln>
            </p:spPr>
            <p:txBody>
              <a:bodyPr wrap="square" anchor="ctr">
                <a:spAutoFit/>
              </a:bodyPr>
              <a:lstStyle/>
              <a:p>
                <a:pPr algn="ctr"/>
                <a:r>
                  <a:rPr lang="en-GB" dirty="0">
                    <a:solidFill>
                      <a:schemeClr val="bg1"/>
                    </a:solidFill>
                    <a:latin typeface="+mj-lt"/>
                  </a:rPr>
                  <a:t>Selected </a:t>
                </a:r>
                <a:br>
                  <a:rPr lang="en-GB" dirty="0">
                    <a:solidFill>
                      <a:schemeClr val="bg1"/>
                    </a:solidFill>
                    <a:latin typeface="+mj-lt"/>
                  </a:rPr>
                </a:br>
                <a:r>
                  <a:rPr lang="en-GB" dirty="0">
                    <a:solidFill>
                      <a:schemeClr val="bg1"/>
                    </a:solidFill>
                    <a:latin typeface="+mj-lt"/>
                  </a:rPr>
                  <a:t>baseline characteristics </a:t>
                </a:r>
                <a:br>
                  <a:rPr lang="en-GB" dirty="0">
                    <a:solidFill>
                      <a:schemeClr val="bg1"/>
                    </a:solidFill>
                    <a:latin typeface="+mj-lt"/>
                  </a:rPr>
                </a:br>
                <a:r>
                  <a:rPr lang="en-GB" dirty="0">
                    <a:solidFill>
                      <a:schemeClr val="bg1"/>
                    </a:solidFill>
                    <a:latin typeface="+mj-lt"/>
                  </a:rPr>
                  <a:t>and demographics</a:t>
                </a:r>
                <a:endParaRPr lang="en-GB" sz="1050" baseline="30000" dirty="0">
                  <a:solidFill>
                    <a:schemeClr val="bg1"/>
                  </a:solidFill>
                  <a:latin typeface="+mj-lt"/>
                </a:endParaRPr>
              </a:p>
            </p:txBody>
          </p:sp>
          <p:sp>
            <p:nvSpPr>
              <p:cNvPr id="145" name="Rectangle 144">
                <a:extLst>
                  <a:ext uri="{FF2B5EF4-FFF2-40B4-BE49-F238E27FC236}">
                    <a16:creationId xmlns:a16="http://schemas.microsoft.com/office/drawing/2014/main" id="{720244AB-6CBC-1B0A-FC96-0B766140ACC3}"/>
                  </a:ext>
                </a:extLst>
              </p:cNvPr>
              <p:cNvSpPr/>
              <p:nvPr/>
            </p:nvSpPr>
            <p:spPr>
              <a:xfrm>
                <a:off x="4660703" y="4999931"/>
                <a:ext cx="2115914" cy="584775"/>
              </a:xfrm>
              <a:prstGeom prst="rect">
                <a:avLst/>
              </a:prstGeom>
              <a:noFill/>
              <a:ln>
                <a:noFill/>
              </a:ln>
            </p:spPr>
            <p:txBody>
              <a:bodyPr wrap="square">
                <a:spAutoFit/>
              </a:bodyPr>
              <a:lstStyle/>
              <a:p>
                <a:pPr algn="ctr"/>
                <a:r>
                  <a:rPr lang="en-GB" sz="3200" dirty="0">
                    <a:solidFill>
                      <a:schemeClr val="tx2"/>
                    </a:solidFill>
                    <a:latin typeface="+mj-lt"/>
                  </a:rPr>
                  <a:t>86%</a:t>
                </a:r>
                <a:r>
                  <a:rPr lang="en-GB" dirty="0">
                    <a:solidFill>
                      <a:schemeClr val="tx2"/>
                    </a:solidFill>
                  </a:rPr>
                  <a:t> White</a:t>
                </a:r>
              </a:p>
            </p:txBody>
          </p:sp>
          <p:grpSp>
            <p:nvGrpSpPr>
              <p:cNvPr id="146" name="Group 145">
                <a:extLst>
                  <a:ext uri="{FF2B5EF4-FFF2-40B4-BE49-F238E27FC236}">
                    <a16:creationId xmlns:a16="http://schemas.microsoft.com/office/drawing/2014/main" id="{8BB21512-1216-E2BE-1A09-E129ACF35728}"/>
                  </a:ext>
                </a:extLst>
              </p:cNvPr>
              <p:cNvGrpSpPr/>
              <p:nvPr/>
            </p:nvGrpSpPr>
            <p:grpSpPr>
              <a:xfrm>
                <a:off x="2761997" y="3670963"/>
                <a:ext cx="1826551" cy="1913743"/>
                <a:chOff x="2717809" y="3659812"/>
                <a:chExt cx="1826551" cy="1913743"/>
              </a:xfrm>
            </p:grpSpPr>
            <p:sp>
              <p:nvSpPr>
                <p:cNvPr id="161" name="Rectangle 160">
                  <a:extLst>
                    <a:ext uri="{FF2B5EF4-FFF2-40B4-BE49-F238E27FC236}">
                      <a16:creationId xmlns:a16="http://schemas.microsoft.com/office/drawing/2014/main" id="{3C342AB0-B959-497B-4156-515D282413A9}"/>
                    </a:ext>
                  </a:extLst>
                </p:cNvPr>
                <p:cNvSpPr/>
                <p:nvPr/>
              </p:nvSpPr>
              <p:spPr>
                <a:xfrm>
                  <a:off x="2881269" y="4468819"/>
                  <a:ext cx="1505758" cy="400110"/>
                </a:xfrm>
                <a:prstGeom prst="rect">
                  <a:avLst/>
                </a:prstGeom>
                <a:noFill/>
                <a:ln>
                  <a:noFill/>
                </a:ln>
              </p:spPr>
              <p:txBody>
                <a:bodyPr wrap="square">
                  <a:spAutoFit/>
                </a:bodyPr>
                <a:lstStyle/>
                <a:p>
                  <a:pPr algn="ctr"/>
                  <a:r>
                    <a:rPr lang="en-GB" sz="2000" b="1" dirty="0">
                      <a:solidFill>
                        <a:schemeClr val="tx2"/>
                      </a:solidFill>
                      <a:latin typeface="+mj-lt"/>
                    </a:rPr>
                    <a:t>Mean age</a:t>
                  </a:r>
                  <a:endParaRPr lang="en-GB" sz="1200" b="1" dirty="0">
                    <a:solidFill>
                      <a:schemeClr val="tx2"/>
                    </a:solidFill>
                    <a:latin typeface="+mj-lt"/>
                  </a:endParaRPr>
                </a:p>
              </p:txBody>
            </p:sp>
            <p:sp>
              <p:nvSpPr>
                <p:cNvPr id="162" name="Rectangle 161">
                  <a:extLst>
                    <a:ext uri="{FF2B5EF4-FFF2-40B4-BE49-F238E27FC236}">
                      <a16:creationId xmlns:a16="http://schemas.microsoft.com/office/drawing/2014/main" id="{FDD186B7-DE33-AA2A-3826-AFA5AE943044}"/>
                    </a:ext>
                  </a:extLst>
                </p:cNvPr>
                <p:cNvSpPr/>
                <p:nvPr/>
              </p:nvSpPr>
              <p:spPr>
                <a:xfrm>
                  <a:off x="2717809" y="4988780"/>
                  <a:ext cx="1826551" cy="584775"/>
                </a:xfrm>
                <a:prstGeom prst="rect">
                  <a:avLst/>
                </a:prstGeom>
                <a:noFill/>
                <a:ln>
                  <a:noFill/>
                </a:ln>
              </p:spPr>
              <p:txBody>
                <a:bodyPr wrap="square">
                  <a:spAutoFit/>
                </a:bodyPr>
                <a:lstStyle/>
                <a:p>
                  <a:pPr algn="ctr"/>
                  <a:r>
                    <a:rPr lang="en-GB" sz="3200" dirty="0">
                      <a:solidFill>
                        <a:schemeClr val="tx2"/>
                      </a:solidFill>
                      <a:latin typeface="+mj-lt"/>
                    </a:rPr>
                    <a:t>72.3</a:t>
                  </a:r>
                  <a:r>
                    <a:rPr lang="en-GB" dirty="0">
                      <a:solidFill>
                        <a:schemeClr val="tx2"/>
                      </a:solidFill>
                    </a:rPr>
                    <a:t> years</a:t>
                  </a:r>
                </a:p>
              </p:txBody>
            </p:sp>
            <p:pic>
              <p:nvPicPr>
                <p:cNvPr id="163" name="Picture 4">
                  <a:extLst>
                    <a:ext uri="{FF2B5EF4-FFF2-40B4-BE49-F238E27FC236}">
                      <a16:creationId xmlns:a16="http://schemas.microsoft.com/office/drawing/2014/main" id="{526135B1-F893-7AAE-9E61-CB8F755E2214}"/>
                    </a:ext>
                  </a:extLst>
                </p:cNvPr>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5983" y="3659812"/>
                  <a:ext cx="856330" cy="87060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47" name="Straight Connector 146">
                <a:extLst>
                  <a:ext uri="{FF2B5EF4-FFF2-40B4-BE49-F238E27FC236}">
                    <a16:creationId xmlns:a16="http://schemas.microsoft.com/office/drawing/2014/main" id="{FA6394D8-B914-A3C2-9EAC-E80289D0B8A4}"/>
                  </a:ext>
                </a:extLst>
              </p:cNvPr>
              <p:cNvCxnSpPr/>
              <p:nvPr/>
            </p:nvCxnSpPr>
            <p:spPr>
              <a:xfrm>
                <a:off x="6742927" y="3605540"/>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87AB94C6-24C5-37AC-73B5-2B45AF217AEA}"/>
                  </a:ext>
                </a:extLst>
              </p:cNvPr>
              <p:cNvCxnSpPr/>
              <p:nvPr/>
            </p:nvCxnSpPr>
            <p:spPr>
              <a:xfrm>
                <a:off x="4694392" y="3605540"/>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49" name="Group 148">
                <a:extLst>
                  <a:ext uri="{FF2B5EF4-FFF2-40B4-BE49-F238E27FC236}">
                    <a16:creationId xmlns:a16="http://schemas.microsoft.com/office/drawing/2014/main" id="{D2271344-7842-713E-CA98-E21C08403103}"/>
                  </a:ext>
                </a:extLst>
              </p:cNvPr>
              <p:cNvGrpSpPr/>
              <p:nvPr/>
            </p:nvGrpSpPr>
            <p:grpSpPr>
              <a:xfrm>
                <a:off x="5298263" y="3830247"/>
                <a:ext cx="840794" cy="673510"/>
                <a:chOff x="2130425" y="1492164"/>
                <a:chExt cx="4883150" cy="3911601"/>
              </a:xfrm>
              <a:effectLst>
                <a:outerShdw blurRad="76200" dir="18900000" sy="23000" kx="-1200000" algn="bl" rotWithShape="0">
                  <a:prstClr val="black">
                    <a:alpha val="20000"/>
                  </a:prstClr>
                </a:outerShdw>
              </a:effectLst>
            </p:grpSpPr>
            <p:sp>
              <p:nvSpPr>
                <p:cNvPr id="157" name="Freeform 11">
                  <a:extLst>
                    <a:ext uri="{FF2B5EF4-FFF2-40B4-BE49-F238E27FC236}">
                      <a16:creationId xmlns:a16="http://schemas.microsoft.com/office/drawing/2014/main" id="{F1BCA0D0-0811-253A-2C96-B5218FB25A88}"/>
                    </a:ext>
                  </a:extLst>
                </p:cNvPr>
                <p:cNvSpPr/>
                <p:nvPr/>
              </p:nvSpPr>
              <p:spPr>
                <a:xfrm>
                  <a:off x="4450466" y="1603094"/>
                  <a:ext cx="2407534" cy="3646025"/>
                </a:xfrm>
                <a:custGeom>
                  <a:avLst/>
                  <a:gdLst>
                    <a:gd name="connsiteX0" fmla="*/ 214131 w 2407534"/>
                    <a:gd name="connsiteY0" fmla="*/ 3640238 h 3646025"/>
                    <a:gd name="connsiteX1" fmla="*/ 300942 w 2407534"/>
                    <a:gd name="connsiteY1" fmla="*/ 3402957 h 3646025"/>
                    <a:gd name="connsiteX2" fmla="*/ 630820 w 2407534"/>
                    <a:gd name="connsiteY2" fmla="*/ 3096228 h 3646025"/>
                    <a:gd name="connsiteX3" fmla="*/ 891250 w 2407534"/>
                    <a:gd name="connsiteY3" fmla="*/ 2893671 h 3646025"/>
                    <a:gd name="connsiteX4" fmla="*/ 989635 w 2407534"/>
                    <a:gd name="connsiteY4" fmla="*/ 2644815 h 3646025"/>
                    <a:gd name="connsiteX5" fmla="*/ 931762 w 2407534"/>
                    <a:gd name="connsiteY5" fmla="*/ 2448045 h 3646025"/>
                    <a:gd name="connsiteX6" fmla="*/ 763929 w 2407534"/>
                    <a:gd name="connsiteY6" fmla="*/ 2326511 h 3646025"/>
                    <a:gd name="connsiteX7" fmla="*/ 416688 w 2407534"/>
                    <a:gd name="connsiteY7" fmla="*/ 2326511 h 3646025"/>
                    <a:gd name="connsiteX8" fmla="*/ 248856 w 2407534"/>
                    <a:gd name="connsiteY8" fmla="*/ 2257063 h 3646025"/>
                    <a:gd name="connsiteX9" fmla="*/ 208344 w 2407534"/>
                    <a:gd name="connsiteY9" fmla="*/ 1979271 h 3646025"/>
                    <a:gd name="connsiteX10" fmla="*/ 150471 w 2407534"/>
                    <a:gd name="connsiteY10" fmla="*/ 1747777 h 3646025"/>
                    <a:gd name="connsiteX11" fmla="*/ 0 w 2407534"/>
                    <a:gd name="connsiteY11" fmla="*/ 1608881 h 3646025"/>
                    <a:gd name="connsiteX12" fmla="*/ 202557 w 2407534"/>
                    <a:gd name="connsiteY12" fmla="*/ 1163255 h 3646025"/>
                    <a:gd name="connsiteX13" fmla="*/ 133109 w 2407534"/>
                    <a:gd name="connsiteY13" fmla="*/ 891250 h 3646025"/>
                    <a:gd name="connsiteX14" fmla="*/ 208344 w 2407534"/>
                    <a:gd name="connsiteY14" fmla="*/ 561372 h 3646025"/>
                    <a:gd name="connsiteX15" fmla="*/ 434050 w 2407534"/>
                    <a:gd name="connsiteY15" fmla="*/ 266217 h 3646025"/>
                    <a:gd name="connsiteX16" fmla="*/ 821802 w 2407534"/>
                    <a:gd name="connsiteY16" fmla="*/ 46298 h 3646025"/>
                    <a:gd name="connsiteX17" fmla="*/ 1215342 w 2407534"/>
                    <a:gd name="connsiteY17" fmla="*/ 0 h 3646025"/>
                    <a:gd name="connsiteX18" fmla="*/ 1603093 w 2407534"/>
                    <a:gd name="connsiteY18" fmla="*/ 17362 h 3646025"/>
                    <a:gd name="connsiteX19" fmla="*/ 1904035 w 2407534"/>
                    <a:gd name="connsiteY19" fmla="*/ 208344 h 3646025"/>
                    <a:gd name="connsiteX20" fmla="*/ 2135529 w 2407534"/>
                    <a:gd name="connsiteY20" fmla="*/ 486136 h 3646025"/>
                    <a:gd name="connsiteX21" fmla="*/ 2297575 w 2407534"/>
                    <a:gd name="connsiteY21" fmla="*/ 746567 h 3646025"/>
                    <a:gd name="connsiteX22" fmla="*/ 2297575 w 2407534"/>
                    <a:gd name="connsiteY22" fmla="*/ 1012784 h 3646025"/>
                    <a:gd name="connsiteX23" fmla="*/ 2274425 w 2407534"/>
                    <a:gd name="connsiteY23" fmla="*/ 1325301 h 3646025"/>
                    <a:gd name="connsiteX24" fmla="*/ 2158678 w 2407534"/>
                    <a:gd name="connsiteY24" fmla="*/ 1574157 h 3646025"/>
                    <a:gd name="connsiteX25" fmla="*/ 1950334 w 2407534"/>
                    <a:gd name="connsiteY25" fmla="*/ 1909822 h 3646025"/>
                    <a:gd name="connsiteX26" fmla="*/ 1857737 w 2407534"/>
                    <a:gd name="connsiteY26" fmla="*/ 2100805 h 3646025"/>
                    <a:gd name="connsiteX27" fmla="*/ 1851949 w 2407534"/>
                    <a:gd name="connsiteY27" fmla="*/ 2297574 h 3646025"/>
                    <a:gd name="connsiteX28" fmla="*/ 1985058 w 2407534"/>
                    <a:gd name="connsiteY28" fmla="*/ 2581154 h 3646025"/>
                    <a:gd name="connsiteX29" fmla="*/ 2147104 w 2407534"/>
                    <a:gd name="connsiteY29" fmla="*/ 2870521 h 3646025"/>
                    <a:gd name="connsiteX30" fmla="*/ 2355448 w 2407534"/>
                    <a:gd name="connsiteY30" fmla="*/ 3269848 h 3646025"/>
                    <a:gd name="connsiteX31" fmla="*/ 2407534 w 2407534"/>
                    <a:gd name="connsiteY31" fmla="*/ 3507129 h 3646025"/>
                    <a:gd name="connsiteX32" fmla="*/ 2407534 w 2407534"/>
                    <a:gd name="connsiteY32" fmla="*/ 3605514 h 3646025"/>
                    <a:gd name="connsiteX33" fmla="*/ 2309149 w 2407534"/>
                    <a:gd name="connsiteY33" fmla="*/ 3646025 h 3646025"/>
                    <a:gd name="connsiteX34" fmla="*/ 214131 w 2407534"/>
                    <a:gd name="connsiteY34" fmla="*/ 3640238 h 364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07534" h="3646025">
                      <a:moveTo>
                        <a:pt x="214131" y="3640238"/>
                      </a:moveTo>
                      <a:lnTo>
                        <a:pt x="300942" y="3402957"/>
                      </a:lnTo>
                      <a:lnTo>
                        <a:pt x="630820" y="3096228"/>
                      </a:lnTo>
                      <a:lnTo>
                        <a:pt x="891250" y="2893671"/>
                      </a:lnTo>
                      <a:lnTo>
                        <a:pt x="989635" y="2644815"/>
                      </a:lnTo>
                      <a:lnTo>
                        <a:pt x="931762" y="2448045"/>
                      </a:lnTo>
                      <a:lnTo>
                        <a:pt x="763929" y="2326511"/>
                      </a:lnTo>
                      <a:lnTo>
                        <a:pt x="416688" y="2326511"/>
                      </a:lnTo>
                      <a:lnTo>
                        <a:pt x="248856" y="2257063"/>
                      </a:lnTo>
                      <a:lnTo>
                        <a:pt x="208344" y="1979271"/>
                      </a:lnTo>
                      <a:lnTo>
                        <a:pt x="150471" y="1747777"/>
                      </a:lnTo>
                      <a:lnTo>
                        <a:pt x="0" y="1608881"/>
                      </a:lnTo>
                      <a:lnTo>
                        <a:pt x="202557" y="1163255"/>
                      </a:lnTo>
                      <a:lnTo>
                        <a:pt x="133109" y="891250"/>
                      </a:lnTo>
                      <a:lnTo>
                        <a:pt x="208344" y="561372"/>
                      </a:lnTo>
                      <a:lnTo>
                        <a:pt x="434050" y="266217"/>
                      </a:lnTo>
                      <a:lnTo>
                        <a:pt x="821802" y="46298"/>
                      </a:lnTo>
                      <a:lnTo>
                        <a:pt x="1215342" y="0"/>
                      </a:lnTo>
                      <a:lnTo>
                        <a:pt x="1603093" y="17362"/>
                      </a:lnTo>
                      <a:lnTo>
                        <a:pt x="1904035" y="208344"/>
                      </a:lnTo>
                      <a:lnTo>
                        <a:pt x="2135529" y="486136"/>
                      </a:lnTo>
                      <a:lnTo>
                        <a:pt x="2297575" y="746567"/>
                      </a:lnTo>
                      <a:lnTo>
                        <a:pt x="2297575" y="1012784"/>
                      </a:lnTo>
                      <a:lnTo>
                        <a:pt x="2274425" y="1325301"/>
                      </a:lnTo>
                      <a:lnTo>
                        <a:pt x="2158678" y="1574157"/>
                      </a:lnTo>
                      <a:lnTo>
                        <a:pt x="1950334" y="1909822"/>
                      </a:lnTo>
                      <a:lnTo>
                        <a:pt x="1857737" y="2100805"/>
                      </a:lnTo>
                      <a:lnTo>
                        <a:pt x="1851949" y="2297574"/>
                      </a:lnTo>
                      <a:lnTo>
                        <a:pt x="1985058" y="2581154"/>
                      </a:lnTo>
                      <a:lnTo>
                        <a:pt x="2147104" y="2870521"/>
                      </a:lnTo>
                      <a:lnTo>
                        <a:pt x="2355448" y="3269848"/>
                      </a:lnTo>
                      <a:lnTo>
                        <a:pt x="2407534" y="3507129"/>
                      </a:lnTo>
                      <a:lnTo>
                        <a:pt x="2407534" y="3605514"/>
                      </a:lnTo>
                      <a:lnTo>
                        <a:pt x="2309149" y="3646025"/>
                      </a:lnTo>
                      <a:lnTo>
                        <a:pt x="214131" y="3640238"/>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8" name="Freeform 12">
                  <a:extLst>
                    <a:ext uri="{FF2B5EF4-FFF2-40B4-BE49-F238E27FC236}">
                      <a16:creationId xmlns:a16="http://schemas.microsoft.com/office/drawing/2014/main" id="{4FE4E05A-913E-0A0F-4BC4-C5F2460CD3E6}"/>
                    </a:ext>
                  </a:extLst>
                </p:cNvPr>
                <p:cNvSpPr/>
                <p:nvPr/>
              </p:nvSpPr>
              <p:spPr>
                <a:xfrm>
                  <a:off x="3368233" y="1614668"/>
                  <a:ext cx="2077656" cy="3657600"/>
                </a:xfrm>
                <a:custGeom>
                  <a:avLst/>
                  <a:gdLst>
                    <a:gd name="connsiteX0" fmla="*/ 237281 w 2077656"/>
                    <a:gd name="connsiteY0" fmla="*/ 3657600 h 3657600"/>
                    <a:gd name="connsiteX1" fmla="*/ 231494 w 2077656"/>
                    <a:gd name="connsiteY1" fmla="*/ 3483980 h 3657600"/>
                    <a:gd name="connsiteX2" fmla="*/ 381964 w 2077656"/>
                    <a:gd name="connsiteY2" fmla="*/ 3310360 h 3657600"/>
                    <a:gd name="connsiteX3" fmla="*/ 885463 w 2077656"/>
                    <a:gd name="connsiteY3" fmla="*/ 2928395 h 3657600"/>
                    <a:gd name="connsiteX4" fmla="*/ 960699 w 2077656"/>
                    <a:gd name="connsiteY4" fmla="*/ 2783712 h 3657600"/>
                    <a:gd name="connsiteX5" fmla="*/ 972273 w 2077656"/>
                    <a:gd name="connsiteY5" fmla="*/ 2569580 h 3657600"/>
                    <a:gd name="connsiteX6" fmla="*/ 891251 w 2077656"/>
                    <a:gd name="connsiteY6" fmla="*/ 2401747 h 3657600"/>
                    <a:gd name="connsiteX7" fmla="*/ 740780 w 2077656"/>
                    <a:gd name="connsiteY7" fmla="*/ 2332299 h 3657600"/>
                    <a:gd name="connsiteX8" fmla="*/ 515073 w 2077656"/>
                    <a:gd name="connsiteY8" fmla="*/ 2332299 h 3657600"/>
                    <a:gd name="connsiteX9" fmla="*/ 329878 w 2077656"/>
                    <a:gd name="connsiteY9" fmla="*/ 2303362 h 3657600"/>
                    <a:gd name="connsiteX10" fmla="*/ 254643 w 2077656"/>
                    <a:gd name="connsiteY10" fmla="*/ 2204978 h 3657600"/>
                    <a:gd name="connsiteX11" fmla="*/ 214132 w 2077656"/>
                    <a:gd name="connsiteY11" fmla="*/ 1956122 h 3657600"/>
                    <a:gd name="connsiteX12" fmla="*/ 150471 w 2077656"/>
                    <a:gd name="connsiteY12" fmla="*/ 1724628 h 3657600"/>
                    <a:gd name="connsiteX13" fmla="*/ 0 w 2077656"/>
                    <a:gd name="connsiteY13" fmla="*/ 1620456 h 3657600"/>
                    <a:gd name="connsiteX14" fmla="*/ 46299 w 2077656"/>
                    <a:gd name="connsiteY14" fmla="*/ 1493135 h 3657600"/>
                    <a:gd name="connsiteX15" fmla="*/ 185195 w 2077656"/>
                    <a:gd name="connsiteY15" fmla="*/ 1180618 h 3657600"/>
                    <a:gd name="connsiteX16" fmla="*/ 127321 w 2077656"/>
                    <a:gd name="connsiteY16" fmla="*/ 897038 h 3657600"/>
                    <a:gd name="connsiteX17" fmla="*/ 196770 w 2077656"/>
                    <a:gd name="connsiteY17" fmla="*/ 590309 h 3657600"/>
                    <a:gd name="connsiteX18" fmla="*/ 306729 w 2077656"/>
                    <a:gd name="connsiteY18" fmla="*/ 353028 h 3657600"/>
                    <a:gd name="connsiteX19" fmla="*/ 491924 w 2077656"/>
                    <a:gd name="connsiteY19" fmla="*/ 196770 h 3657600"/>
                    <a:gd name="connsiteX20" fmla="*/ 694481 w 2077656"/>
                    <a:gd name="connsiteY20" fmla="*/ 86810 h 3657600"/>
                    <a:gd name="connsiteX21" fmla="*/ 1018572 w 2077656"/>
                    <a:gd name="connsiteY21" fmla="*/ 17362 h 3657600"/>
                    <a:gd name="connsiteX22" fmla="*/ 1296364 w 2077656"/>
                    <a:gd name="connsiteY22" fmla="*/ 0 h 3657600"/>
                    <a:gd name="connsiteX23" fmla="*/ 1504709 w 2077656"/>
                    <a:gd name="connsiteY23" fmla="*/ 0 h 3657600"/>
                    <a:gd name="connsiteX24" fmla="*/ 1736202 w 2077656"/>
                    <a:gd name="connsiteY24" fmla="*/ 86810 h 3657600"/>
                    <a:gd name="connsiteX25" fmla="*/ 1527858 w 2077656"/>
                    <a:gd name="connsiteY25" fmla="*/ 225707 h 3657600"/>
                    <a:gd name="connsiteX26" fmla="*/ 1354238 w 2077656"/>
                    <a:gd name="connsiteY26" fmla="*/ 491924 h 3657600"/>
                    <a:gd name="connsiteX27" fmla="*/ 1279002 w 2077656"/>
                    <a:gd name="connsiteY27" fmla="*/ 711843 h 3657600"/>
                    <a:gd name="connsiteX28" fmla="*/ 1232704 w 2077656"/>
                    <a:gd name="connsiteY28" fmla="*/ 879676 h 3657600"/>
                    <a:gd name="connsiteX29" fmla="*/ 1226916 w 2077656"/>
                    <a:gd name="connsiteY29" fmla="*/ 1047509 h 3657600"/>
                    <a:gd name="connsiteX30" fmla="*/ 1255853 w 2077656"/>
                    <a:gd name="connsiteY30" fmla="*/ 1203767 h 3657600"/>
                    <a:gd name="connsiteX31" fmla="*/ 1088020 w 2077656"/>
                    <a:gd name="connsiteY31" fmla="*/ 1603094 h 3657600"/>
                    <a:gd name="connsiteX32" fmla="*/ 1088020 w 2077656"/>
                    <a:gd name="connsiteY32" fmla="*/ 1684117 h 3657600"/>
                    <a:gd name="connsiteX33" fmla="*/ 1221129 w 2077656"/>
                    <a:gd name="connsiteY33" fmla="*/ 1759352 h 3657600"/>
                    <a:gd name="connsiteX34" fmla="*/ 1250066 w 2077656"/>
                    <a:gd name="connsiteY34" fmla="*/ 1851950 h 3657600"/>
                    <a:gd name="connsiteX35" fmla="*/ 1290577 w 2077656"/>
                    <a:gd name="connsiteY35" fmla="*/ 2095018 h 3657600"/>
                    <a:gd name="connsiteX36" fmla="*/ 1371600 w 2077656"/>
                    <a:gd name="connsiteY36" fmla="*/ 2291788 h 3657600"/>
                    <a:gd name="connsiteX37" fmla="*/ 1487347 w 2077656"/>
                    <a:gd name="connsiteY37" fmla="*/ 2343874 h 3657600"/>
                    <a:gd name="connsiteX38" fmla="*/ 1695691 w 2077656"/>
                    <a:gd name="connsiteY38" fmla="*/ 2349661 h 3657600"/>
                    <a:gd name="connsiteX39" fmla="*/ 1828800 w 2077656"/>
                    <a:gd name="connsiteY39" fmla="*/ 2367023 h 3657600"/>
                    <a:gd name="connsiteX40" fmla="*/ 2008208 w 2077656"/>
                    <a:gd name="connsiteY40" fmla="*/ 2448046 h 3657600"/>
                    <a:gd name="connsiteX41" fmla="*/ 2077656 w 2077656"/>
                    <a:gd name="connsiteY41" fmla="*/ 2621666 h 3657600"/>
                    <a:gd name="connsiteX42" fmla="*/ 2071868 w 2077656"/>
                    <a:gd name="connsiteY42" fmla="*/ 2725838 h 3657600"/>
                    <a:gd name="connsiteX43" fmla="*/ 1985058 w 2077656"/>
                    <a:gd name="connsiteY43" fmla="*/ 2876309 h 3657600"/>
                    <a:gd name="connsiteX44" fmla="*/ 1851949 w 2077656"/>
                    <a:gd name="connsiteY44" fmla="*/ 3003631 h 3657600"/>
                    <a:gd name="connsiteX45" fmla="*/ 1672542 w 2077656"/>
                    <a:gd name="connsiteY45" fmla="*/ 3125165 h 3657600"/>
                    <a:gd name="connsiteX46" fmla="*/ 1545220 w 2077656"/>
                    <a:gd name="connsiteY46" fmla="*/ 3229337 h 3657600"/>
                    <a:gd name="connsiteX47" fmla="*/ 1435261 w 2077656"/>
                    <a:gd name="connsiteY47" fmla="*/ 3321935 h 3657600"/>
                    <a:gd name="connsiteX48" fmla="*/ 1354238 w 2077656"/>
                    <a:gd name="connsiteY48" fmla="*/ 3420319 h 3657600"/>
                    <a:gd name="connsiteX49" fmla="*/ 1279002 w 2077656"/>
                    <a:gd name="connsiteY49" fmla="*/ 3640238 h 3657600"/>
                    <a:gd name="connsiteX50" fmla="*/ 237281 w 2077656"/>
                    <a:gd name="connsiteY50"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77656" h="3657600">
                      <a:moveTo>
                        <a:pt x="237281" y="3657600"/>
                      </a:moveTo>
                      <a:lnTo>
                        <a:pt x="231494" y="3483980"/>
                      </a:lnTo>
                      <a:lnTo>
                        <a:pt x="381964" y="3310360"/>
                      </a:lnTo>
                      <a:lnTo>
                        <a:pt x="885463" y="2928395"/>
                      </a:lnTo>
                      <a:lnTo>
                        <a:pt x="960699" y="2783712"/>
                      </a:lnTo>
                      <a:lnTo>
                        <a:pt x="972273" y="2569580"/>
                      </a:lnTo>
                      <a:lnTo>
                        <a:pt x="891251" y="2401747"/>
                      </a:lnTo>
                      <a:lnTo>
                        <a:pt x="740780" y="2332299"/>
                      </a:lnTo>
                      <a:lnTo>
                        <a:pt x="515073" y="2332299"/>
                      </a:lnTo>
                      <a:lnTo>
                        <a:pt x="329878" y="2303362"/>
                      </a:lnTo>
                      <a:lnTo>
                        <a:pt x="254643" y="2204978"/>
                      </a:lnTo>
                      <a:lnTo>
                        <a:pt x="214132" y="1956122"/>
                      </a:lnTo>
                      <a:lnTo>
                        <a:pt x="150471" y="1724628"/>
                      </a:lnTo>
                      <a:lnTo>
                        <a:pt x="0" y="1620456"/>
                      </a:lnTo>
                      <a:lnTo>
                        <a:pt x="46299" y="1493135"/>
                      </a:lnTo>
                      <a:lnTo>
                        <a:pt x="185195" y="1180618"/>
                      </a:lnTo>
                      <a:lnTo>
                        <a:pt x="127321" y="897038"/>
                      </a:lnTo>
                      <a:lnTo>
                        <a:pt x="196770" y="590309"/>
                      </a:lnTo>
                      <a:lnTo>
                        <a:pt x="306729" y="353028"/>
                      </a:lnTo>
                      <a:lnTo>
                        <a:pt x="491924" y="196770"/>
                      </a:lnTo>
                      <a:lnTo>
                        <a:pt x="694481" y="86810"/>
                      </a:lnTo>
                      <a:lnTo>
                        <a:pt x="1018572" y="17362"/>
                      </a:lnTo>
                      <a:lnTo>
                        <a:pt x="1296364" y="0"/>
                      </a:lnTo>
                      <a:lnTo>
                        <a:pt x="1504709" y="0"/>
                      </a:lnTo>
                      <a:lnTo>
                        <a:pt x="1736202" y="86810"/>
                      </a:lnTo>
                      <a:lnTo>
                        <a:pt x="1527858" y="225707"/>
                      </a:lnTo>
                      <a:lnTo>
                        <a:pt x="1354238" y="491924"/>
                      </a:lnTo>
                      <a:lnTo>
                        <a:pt x="1279002" y="711843"/>
                      </a:lnTo>
                      <a:lnTo>
                        <a:pt x="1232704" y="879676"/>
                      </a:lnTo>
                      <a:lnTo>
                        <a:pt x="1226916" y="1047509"/>
                      </a:lnTo>
                      <a:lnTo>
                        <a:pt x="1255853" y="1203767"/>
                      </a:lnTo>
                      <a:lnTo>
                        <a:pt x="1088020" y="1603094"/>
                      </a:lnTo>
                      <a:lnTo>
                        <a:pt x="1088020" y="1684117"/>
                      </a:lnTo>
                      <a:lnTo>
                        <a:pt x="1221129" y="1759352"/>
                      </a:lnTo>
                      <a:lnTo>
                        <a:pt x="1250066" y="1851950"/>
                      </a:lnTo>
                      <a:lnTo>
                        <a:pt x="1290577" y="2095018"/>
                      </a:lnTo>
                      <a:lnTo>
                        <a:pt x="1371600" y="2291788"/>
                      </a:lnTo>
                      <a:lnTo>
                        <a:pt x="1487347" y="2343874"/>
                      </a:lnTo>
                      <a:lnTo>
                        <a:pt x="1695691" y="2349661"/>
                      </a:lnTo>
                      <a:lnTo>
                        <a:pt x="1828800" y="2367023"/>
                      </a:lnTo>
                      <a:lnTo>
                        <a:pt x="2008208" y="2448046"/>
                      </a:lnTo>
                      <a:lnTo>
                        <a:pt x="2077656" y="2621666"/>
                      </a:lnTo>
                      <a:lnTo>
                        <a:pt x="2071868" y="2725838"/>
                      </a:lnTo>
                      <a:lnTo>
                        <a:pt x="1985058" y="2876309"/>
                      </a:lnTo>
                      <a:lnTo>
                        <a:pt x="1851949" y="3003631"/>
                      </a:lnTo>
                      <a:lnTo>
                        <a:pt x="1672542" y="3125165"/>
                      </a:lnTo>
                      <a:lnTo>
                        <a:pt x="1545220" y="3229337"/>
                      </a:lnTo>
                      <a:lnTo>
                        <a:pt x="1435261" y="3321935"/>
                      </a:lnTo>
                      <a:lnTo>
                        <a:pt x="1354238" y="3420319"/>
                      </a:lnTo>
                      <a:lnTo>
                        <a:pt x="1279002" y="3640238"/>
                      </a:lnTo>
                      <a:lnTo>
                        <a:pt x="237281" y="3657600"/>
                      </a:lnTo>
                      <a:close/>
                    </a:path>
                  </a:pathLst>
                </a:cu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9" name="Freeform 13">
                  <a:extLst>
                    <a:ext uri="{FF2B5EF4-FFF2-40B4-BE49-F238E27FC236}">
                      <a16:creationId xmlns:a16="http://schemas.microsoft.com/office/drawing/2014/main" id="{602304BB-690F-80D8-470B-27F6790952F8}"/>
                    </a:ext>
                  </a:extLst>
                </p:cNvPr>
                <p:cNvSpPr/>
                <p:nvPr/>
              </p:nvSpPr>
              <p:spPr>
                <a:xfrm>
                  <a:off x="2268638" y="1585732"/>
                  <a:ext cx="2071868" cy="3692324"/>
                </a:xfrm>
                <a:custGeom>
                  <a:avLst/>
                  <a:gdLst>
                    <a:gd name="connsiteX0" fmla="*/ 312516 w 2071868"/>
                    <a:gd name="connsiteY0" fmla="*/ 3692324 h 3692324"/>
                    <a:gd name="connsiteX1" fmla="*/ 254643 w 2071868"/>
                    <a:gd name="connsiteY1" fmla="*/ 3593939 h 3692324"/>
                    <a:gd name="connsiteX2" fmla="*/ 358815 w 2071868"/>
                    <a:gd name="connsiteY2" fmla="*/ 3379807 h 3692324"/>
                    <a:gd name="connsiteX3" fmla="*/ 711843 w 2071868"/>
                    <a:gd name="connsiteY3" fmla="*/ 3096227 h 3692324"/>
                    <a:gd name="connsiteX4" fmla="*/ 949124 w 2071868"/>
                    <a:gd name="connsiteY4" fmla="*/ 2882096 h 3692324"/>
                    <a:gd name="connsiteX5" fmla="*/ 1001210 w 2071868"/>
                    <a:gd name="connsiteY5" fmla="*/ 2679539 h 3692324"/>
                    <a:gd name="connsiteX6" fmla="*/ 954911 w 2071868"/>
                    <a:gd name="connsiteY6" fmla="*/ 2459620 h 3692324"/>
                    <a:gd name="connsiteX7" fmla="*/ 781291 w 2071868"/>
                    <a:gd name="connsiteY7" fmla="*/ 2367022 h 3692324"/>
                    <a:gd name="connsiteX8" fmla="*/ 451413 w 2071868"/>
                    <a:gd name="connsiteY8" fmla="*/ 2349660 h 3692324"/>
                    <a:gd name="connsiteX9" fmla="*/ 318304 w 2071868"/>
                    <a:gd name="connsiteY9" fmla="*/ 2280212 h 3692324"/>
                    <a:gd name="connsiteX10" fmla="*/ 266218 w 2071868"/>
                    <a:gd name="connsiteY10" fmla="*/ 2118167 h 3692324"/>
                    <a:gd name="connsiteX11" fmla="*/ 196770 w 2071868"/>
                    <a:gd name="connsiteY11" fmla="*/ 1823012 h 3692324"/>
                    <a:gd name="connsiteX12" fmla="*/ 92597 w 2071868"/>
                    <a:gd name="connsiteY12" fmla="*/ 1707265 h 3692324"/>
                    <a:gd name="connsiteX13" fmla="*/ 0 w 2071868"/>
                    <a:gd name="connsiteY13" fmla="*/ 1620455 h 3692324"/>
                    <a:gd name="connsiteX14" fmla="*/ 127321 w 2071868"/>
                    <a:gd name="connsiteY14" fmla="*/ 1417898 h 3692324"/>
                    <a:gd name="connsiteX15" fmla="*/ 196770 w 2071868"/>
                    <a:gd name="connsiteY15" fmla="*/ 1180617 h 3692324"/>
                    <a:gd name="connsiteX16" fmla="*/ 173620 w 2071868"/>
                    <a:gd name="connsiteY16" fmla="*/ 897038 h 3692324"/>
                    <a:gd name="connsiteX17" fmla="*/ 266218 w 2071868"/>
                    <a:gd name="connsiteY17" fmla="*/ 532435 h 3692324"/>
                    <a:gd name="connsiteX18" fmla="*/ 451413 w 2071868"/>
                    <a:gd name="connsiteY18" fmla="*/ 248855 h 3692324"/>
                    <a:gd name="connsiteX19" fmla="*/ 816015 w 2071868"/>
                    <a:gd name="connsiteY19" fmla="*/ 57873 h 3692324"/>
                    <a:gd name="connsiteX20" fmla="*/ 1145894 w 2071868"/>
                    <a:gd name="connsiteY20" fmla="*/ 11574 h 3692324"/>
                    <a:gd name="connsiteX21" fmla="*/ 1417899 w 2071868"/>
                    <a:gd name="connsiteY21" fmla="*/ 0 h 3692324"/>
                    <a:gd name="connsiteX22" fmla="*/ 1568370 w 2071868"/>
                    <a:gd name="connsiteY22" fmla="*/ 46298 h 3692324"/>
                    <a:gd name="connsiteX23" fmla="*/ 1770927 w 2071868"/>
                    <a:gd name="connsiteY23" fmla="*/ 115746 h 3692324"/>
                    <a:gd name="connsiteX24" fmla="*/ 1527858 w 2071868"/>
                    <a:gd name="connsiteY24" fmla="*/ 324091 h 3692324"/>
                    <a:gd name="connsiteX25" fmla="*/ 1354238 w 2071868"/>
                    <a:gd name="connsiteY25" fmla="*/ 491924 h 3692324"/>
                    <a:gd name="connsiteX26" fmla="*/ 1284790 w 2071868"/>
                    <a:gd name="connsiteY26" fmla="*/ 642395 h 3692324"/>
                    <a:gd name="connsiteX27" fmla="*/ 1250066 w 2071868"/>
                    <a:gd name="connsiteY27" fmla="*/ 821802 h 3692324"/>
                    <a:gd name="connsiteX28" fmla="*/ 1238491 w 2071868"/>
                    <a:gd name="connsiteY28" fmla="*/ 954911 h 3692324"/>
                    <a:gd name="connsiteX29" fmla="*/ 1267428 w 2071868"/>
                    <a:gd name="connsiteY29" fmla="*/ 1163255 h 3692324"/>
                    <a:gd name="connsiteX30" fmla="*/ 1284790 w 2071868"/>
                    <a:gd name="connsiteY30" fmla="*/ 1284790 h 3692324"/>
                    <a:gd name="connsiteX31" fmla="*/ 1169043 w 2071868"/>
                    <a:gd name="connsiteY31" fmla="*/ 1504709 h 3692324"/>
                    <a:gd name="connsiteX32" fmla="*/ 1105382 w 2071868"/>
                    <a:gd name="connsiteY32" fmla="*/ 1591519 h 3692324"/>
                    <a:gd name="connsiteX33" fmla="*/ 1082233 w 2071868"/>
                    <a:gd name="connsiteY33" fmla="*/ 1637817 h 3692324"/>
                    <a:gd name="connsiteX34" fmla="*/ 1157468 w 2071868"/>
                    <a:gd name="connsiteY34" fmla="*/ 1724627 h 3692324"/>
                    <a:gd name="connsiteX35" fmla="*/ 1244278 w 2071868"/>
                    <a:gd name="connsiteY35" fmla="*/ 1776714 h 3692324"/>
                    <a:gd name="connsiteX36" fmla="*/ 1273215 w 2071868"/>
                    <a:gd name="connsiteY36" fmla="*/ 1880886 h 3692324"/>
                    <a:gd name="connsiteX37" fmla="*/ 1307939 w 2071868"/>
                    <a:gd name="connsiteY37" fmla="*/ 2031357 h 3692324"/>
                    <a:gd name="connsiteX38" fmla="*/ 1331089 w 2071868"/>
                    <a:gd name="connsiteY38" fmla="*/ 2170253 h 3692324"/>
                    <a:gd name="connsiteX39" fmla="*/ 1348451 w 2071868"/>
                    <a:gd name="connsiteY39" fmla="*/ 2239701 h 3692324"/>
                    <a:gd name="connsiteX40" fmla="*/ 1452623 w 2071868"/>
                    <a:gd name="connsiteY40" fmla="*/ 2343873 h 3692324"/>
                    <a:gd name="connsiteX41" fmla="*/ 1603094 w 2071868"/>
                    <a:gd name="connsiteY41" fmla="*/ 2367022 h 3692324"/>
                    <a:gd name="connsiteX42" fmla="*/ 1747777 w 2071868"/>
                    <a:gd name="connsiteY42" fmla="*/ 2378597 h 3692324"/>
                    <a:gd name="connsiteX43" fmla="*/ 1904035 w 2071868"/>
                    <a:gd name="connsiteY43" fmla="*/ 2390172 h 3692324"/>
                    <a:gd name="connsiteX44" fmla="*/ 1985058 w 2071868"/>
                    <a:gd name="connsiteY44" fmla="*/ 2436471 h 3692324"/>
                    <a:gd name="connsiteX45" fmla="*/ 2071868 w 2071868"/>
                    <a:gd name="connsiteY45" fmla="*/ 2552217 h 3692324"/>
                    <a:gd name="connsiteX46" fmla="*/ 2071868 w 2071868"/>
                    <a:gd name="connsiteY46" fmla="*/ 2673752 h 3692324"/>
                    <a:gd name="connsiteX47" fmla="*/ 2071868 w 2071868"/>
                    <a:gd name="connsiteY47" fmla="*/ 2801073 h 3692324"/>
                    <a:gd name="connsiteX48" fmla="*/ 2019782 w 2071868"/>
                    <a:gd name="connsiteY48" fmla="*/ 2939969 h 3692324"/>
                    <a:gd name="connsiteX49" fmla="*/ 1869311 w 2071868"/>
                    <a:gd name="connsiteY49" fmla="*/ 3026779 h 3692324"/>
                    <a:gd name="connsiteX50" fmla="*/ 1689904 w 2071868"/>
                    <a:gd name="connsiteY50" fmla="*/ 3171463 h 3692324"/>
                    <a:gd name="connsiteX51" fmla="*/ 1522071 w 2071868"/>
                    <a:gd name="connsiteY51" fmla="*/ 3292997 h 3692324"/>
                    <a:gd name="connsiteX52" fmla="*/ 1417899 w 2071868"/>
                    <a:gd name="connsiteY52" fmla="*/ 3397169 h 3692324"/>
                    <a:gd name="connsiteX53" fmla="*/ 1354238 w 2071868"/>
                    <a:gd name="connsiteY53" fmla="*/ 3524491 h 3692324"/>
                    <a:gd name="connsiteX54" fmla="*/ 1284790 w 2071868"/>
                    <a:gd name="connsiteY54" fmla="*/ 3674962 h 3692324"/>
                    <a:gd name="connsiteX55" fmla="*/ 312516 w 2071868"/>
                    <a:gd name="connsiteY55" fmla="*/ 3692324 h 36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71868" h="3692324">
                      <a:moveTo>
                        <a:pt x="312516" y="3692324"/>
                      </a:moveTo>
                      <a:lnTo>
                        <a:pt x="254643" y="3593939"/>
                      </a:lnTo>
                      <a:lnTo>
                        <a:pt x="358815" y="3379807"/>
                      </a:lnTo>
                      <a:lnTo>
                        <a:pt x="711843" y="3096227"/>
                      </a:lnTo>
                      <a:lnTo>
                        <a:pt x="949124" y="2882096"/>
                      </a:lnTo>
                      <a:lnTo>
                        <a:pt x="1001210" y="2679539"/>
                      </a:lnTo>
                      <a:lnTo>
                        <a:pt x="954911" y="2459620"/>
                      </a:lnTo>
                      <a:lnTo>
                        <a:pt x="781291" y="2367022"/>
                      </a:lnTo>
                      <a:lnTo>
                        <a:pt x="451413" y="2349660"/>
                      </a:lnTo>
                      <a:lnTo>
                        <a:pt x="318304" y="2280212"/>
                      </a:lnTo>
                      <a:lnTo>
                        <a:pt x="266218" y="2118167"/>
                      </a:lnTo>
                      <a:lnTo>
                        <a:pt x="196770" y="1823012"/>
                      </a:lnTo>
                      <a:lnTo>
                        <a:pt x="92597" y="1707265"/>
                      </a:lnTo>
                      <a:lnTo>
                        <a:pt x="0" y="1620455"/>
                      </a:lnTo>
                      <a:lnTo>
                        <a:pt x="127321" y="1417898"/>
                      </a:lnTo>
                      <a:lnTo>
                        <a:pt x="196770" y="1180617"/>
                      </a:lnTo>
                      <a:lnTo>
                        <a:pt x="173620" y="897038"/>
                      </a:lnTo>
                      <a:lnTo>
                        <a:pt x="266218" y="532435"/>
                      </a:lnTo>
                      <a:lnTo>
                        <a:pt x="451413" y="248855"/>
                      </a:lnTo>
                      <a:lnTo>
                        <a:pt x="816015" y="57873"/>
                      </a:lnTo>
                      <a:lnTo>
                        <a:pt x="1145894" y="11574"/>
                      </a:lnTo>
                      <a:lnTo>
                        <a:pt x="1417899" y="0"/>
                      </a:lnTo>
                      <a:lnTo>
                        <a:pt x="1568370" y="46298"/>
                      </a:lnTo>
                      <a:lnTo>
                        <a:pt x="1770927" y="115746"/>
                      </a:lnTo>
                      <a:lnTo>
                        <a:pt x="1527858" y="324091"/>
                      </a:lnTo>
                      <a:lnTo>
                        <a:pt x="1354238" y="491924"/>
                      </a:lnTo>
                      <a:lnTo>
                        <a:pt x="1284790" y="642395"/>
                      </a:lnTo>
                      <a:lnTo>
                        <a:pt x="1250066" y="821802"/>
                      </a:lnTo>
                      <a:lnTo>
                        <a:pt x="1238491" y="954911"/>
                      </a:lnTo>
                      <a:lnTo>
                        <a:pt x="1267428" y="1163255"/>
                      </a:lnTo>
                      <a:lnTo>
                        <a:pt x="1284790" y="1284790"/>
                      </a:lnTo>
                      <a:lnTo>
                        <a:pt x="1169043" y="1504709"/>
                      </a:lnTo>
                      <a:lnTo>
                        <a:pt x="1105382" y="1591519"/>
                      </a:lnTo>
                      <a:lnTo>
                        <a:pt x="1082233" y="1637817"/>
                      </a:lnTo>
                      <a:lnTo>
                        <a:pt x="1157468" y="1724627"/>
                      </a:lnTo>
                      <a:lnTo>
                        <a:pt x="1244278" y="1776714"/>
                      </a:lnTo>
                      <a:lnTo>
                        <a:pt x="1273215" y="1880886"/>
                      </a:lnTo>
                      <a:lnTo>
                        <a:pt x="1307939" y="2031357"/>
                      </a:lnTo>
                      <a:lnTo>
                        <a:pt x="1331089" y="2170253"/>
                      </a:lnTo>
                      <a:lnTo>
                        <a:pt x="1348451" y="2239701"/>
                      </a:lnTo>
                      <a:lnTo>
                        <a:pt x="1452623" y="2343873"/>
                      </a:lnTo>
                      <a:lnTo>
                        <a:pt x="1603094" y="2367022"/>
                      </a:lnTo>
                      <a:lnTo>
                        <a:pt x="1747777" y="2378597"/>
                      </a:lnTo>
                      <a:lnTo>
                        <a:pt x="1904035" y="2390172"/>
                      </a:lnTo>
                      <a:lnTo>
                        <a:pt x="1985058" y="2436471"/>
                      </a:lnTo>
                      <a:lnTo>
                        <a:pt x="2071868" y="2552217"/>
                      </a:lnTo>
                      <a:lnTo>
                        <a:pt x="2071868" y="2673752"/>
                      </a:lnTo>
                      <a:lnTo>
                        <a:pt x="2071868" y="2801073"/>
                      </a:lnTo>
                      <a:lnTo>
                        <a:pt x="2019782" y="2939969"/>
                      </a:lnTo>
                      <a:lnTo>
                        <a:pt x="1869311" y="3026779"/>
                      </a:lnTo>
                      <a:lnTo>
                        <a:pt x="1689904" y="3171463"/>
                      </a:lnTo>
                      <a:lnTo>
                        <a:pt x="1522071" y="3292997"/>
                      </a:lnTo>
                      <a:lnTo>
                        <a:pt x="1417899" y="3397169"/>
                      </a:lnTo>
                      <a:lnTo>
                        <a:pt x="1354238" y="3524491"/>
                      </a:lnTo>
                      <a:lnTo>
                        <a:pt x="1284790" y="3674962"/>
                      </a:lnTo>
                      <a:lnTo>
                        <a:pt x="312516" y="3692324"/>
                      </a:lnTo>
                      <a:close/>
                    </a:path>
                  </a:pathLst>
                </a:cu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0" name="Picture 4">
                  <a:extLst>
                    <a:ext uri="{FF2B5EF4-FFF2-40B4-BE49-F238E27FC236}">
                      <a16:creationId xmlns:a16="http://schemas.microsoft.com/office/drawing/2014/main" id="{A5F3CFFD-6A1A-478E-5D42-2D5F1474E893}"/>
                    </a:ext>
                  </a:extLst>
                </p:cNvPr>
                <p:cNvPicPr>
                  <a:picLocks noChangeAspect="1" noChangeArrowheads="1"/>
                </p:cNvPicPr>
                <p:nvPr/>
              </p:nvPicPr>
              <p:blipFill>
                <a:blip r:embed="rId6">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0425" y="1492164"/>
                  <a:ext cx="4883150" cy="391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0" name="Group 149">
                <a:extLst>
                  <a:ext uri="{FF2B5EF4-FFF2-40B4-BE49-F238E27FC236}">
                    <a16:creationId xmlns:a16="http://schemas.microsoft.com/office/drawing/2014/main" id="{699A7996-022A-7FB7-AFF8-01FC4BB20E22}"/>
                  </a:ext>
                </a:extLst>
              </p:cNvPr>
              <p:cNvGrpSpPr/>
              <p:nvPr/>
            </p:nvGrpSpPr>
            <p:grpSpPr>
              <a:xfrm>
                <a:off x="7304211" y="3700539"/>
                <a:ext cx="847312" cy="811450"/>
                <a:chOff x="1111601" y="4363865"/>
                <a:chExt cx="683699" cy="654761"/>
              </a:xfrm>
              <a:effectLst>
                <a:outerShdw blurRad="76200" dir="18900000" sy="23000" kx="-1200000" algn="bl" rotWithShape="0">
                  <a:prstClr val="black">
                    <a:alpha val="20000"/>
                  </a:prstClr>
                </a:outerShdw>
              </a:effectLst>
            </p:grpSpPr>
            <p:pic>
              <p:nvPicPr>
                <p:cNvPr id="154" name="Picture 4">
                  <a:extLst>
                    <a:ext uri="{FF2B5EF4-FFF2-40B4-BE49-F238E27FC236}">
                      <a16:creationId xmlns:a16="http://schemas.microsoft.com/office/drawing/2014/main" id="{C566DE09-D318-FAAE-2B1A-37262B664487}"/>
                    </a:ext>
                  </a:extLst>
                </p:cNvPr>
                <p:cNvPicPr>
                  <a:picLocks noChangeAspect="1" noChangeArrowheads="1"/>
                </p:cNvPicPr>
                <p:nvPr/>
              </p:nvPicPr>
              <p:blipFill>
                <a:blip r:embed="rId8">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19533" y="4446193"/>
                  <a:ext cx="275767" cy="56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 name="Picture 3">
                  <a:extLst>
                    <a:ext uri="{FF2B5EF4-FFF2-40B4-BE49-F238E27FC236}">
                      <a16:creationId xmlns:a16="http://schemas.microsoft.com/office/drawing/2014/main" id="{66A3B7E6-5B83-FC79-5449-044A02742889}"/>
                    </a:ext>
                  </a:extLst>
                </p:cNvPr>
                <p:cNvPicPr>
                  <a:picLocks noChangeAspect="1" noChangeArrowheads="1"/>
                </p:cNvPicPr>
                <p:nvPr/>
              </p:nvPicPr>
              <p:blipFill>
                <a:blip r:embed="rId10">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11601" y="4363865"/>
                  <a:ext cx="254781" cy="65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 name="Picture 3">
                  <a:extLst>
                    <a:ext uri="{FF2B5EF4-FFF2-40B4-BE49-F238E27FC236}">
                      <a16:creationId xmlns:a16="http://schemas.microsoft.com/office/drawing/2014/main" id="{07C2EA89-72AB-FBB9-C1C0-16C00396414E}"/>
                    </a:ext>
                  </a:extLst>
                </p:cNvPr>
                <p:cNvPicPr>
                  <a:picLocks noChangeAspect="1" noChangeArrowheads="1"/>
                </p:cNvPicPr>
                <p:nvPr/>
              </p:nvPicPr>
              <p:blipFill rotWithShape="1">
                <a:blip r:embed="rId12"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28"/>
                <a:stretch/>
              </p:blipFill>
              <p:spPr bwMode="auto">
                <a:xfrm>
                  <a:off x="1258492" y="4518802"/>
                  <a:ext cx="338042" cy="49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1" name="Rectangle 150">
                <a:extLst>
                  <a:ext uri="{FF2B5EF4-FFF2-40B4-BE49-F238E27FC236}">
                    <a16:creationId xmlns:a16="http://schemas.microsoft.com/office/drawing/2014/main" id="{B04672A7-6829-7639-F610-AC74A639617B}"/>
                  </a:ext>
                </a:extLst>
              </p:cNvPr>
              <p:cNvSpPr/>
              <p:nvPr/>
            </p:nvSpPr>
            <p:spPr>
              <a:xfrm>
                <a:off x="7040748" y="4479970"/>
                <a:ext cx="1486033" cy="400110"/>
              </a:xfrm>
              <a:prstGeom prst="rect">
                <a:avLst/>
              </a:prstGeom>
              <a:noFill/>
              <a:ln>
                <a:noFill/>
              </a:ln>
            </p:spPr>
            <p:txBody>
              <a:bodyPr wrap="square">
                <a:spAutoFit/>
              </a:bodyPr>
              <a:lstStyle/>
              <a:p>
                <a:pPr algn="ctr"/>
                <a:r>
                  <a:rPr lang="en-GB" sz="2000" b="1" dirty="0">
                    <a:solidFill>
                      <a:schemeClr val="tx2"/>
                    </a:solidFill>
                    <a:latin typeface="+mj-lt"/>
                  </a:rPr>
                  <a:t>Mean BMI</a:t>
                </a:r>
                <a:endParaRPr lang="en-GB" sz="1200" b="1" dirty="0">
                  <a:solidFill>
                    <a:schemeClr val="tx2"/>
                  </a:solidFill>
                  <a:latin typeface="+mj-lt"/>
                </a:endParaRPr>
              </a:p>
            </p:txBody>
          </p:sp>
          <p:sp>
            <p:nvSpPr>
              <p:cNvPr id="152" name="Rectangle 151">
                <a:extLst>
                  <a:ext uri="{FF2B5EF4-FFF2-40B4-BE49-F238E27FC236}">
                    <a16:creationId xmlns:a16="http://schemas.microsoft.com/office/drawing/2014/main" id="{CB746B69-A8B8-6374-7F42-404C19AE15D9}"/>
                  </a:ext>
                </a:extLst>
              </p:cNvPr>
              <p:cNvSpPr/>
              <p:nvPr/>
            </p:nvSpPr>
            <p:spPr>
              <a:xfrm>
                <a:off x="6853919" y="4999931"/>
                <a:ext cx="1826551" cy="584775"/>
              </a:xfrm>
              <a:prstGeom prst="rect">
                <a:avLst/>
              </a:prstGeom>
              <a:noFill/>
              <a:ln>
                <a:noFill/>
              </a:ln>
            </p:spPr>
            <p:txBody>
              <a:bodyPr wrap="square">
                <a:spAutoFit/>
              </a:bodyPr>
              <a:lstStyle/>
              <a:p>
                <a:pPr algn="ctr"/>
                <a:r>
                  <a:rPr lang="en-GB" sz="3200" dirty="0">
                    <a:solidFill>
                      <a:schemeClr val="tx2"/>
                    </a:solidFill>
                    <a:latin typeface="+mj-lt"/>
                  </a:rPr>
                  <a:t>31.2</a:t>
                </a:r>
                <a:r>
                  <a:rPr lang="en-GB" dirty="0">
                    <a:solidFill>
                      <a:schemeClr val="tx2"/>
                    </a:solidFill>
                  </a:rPr>
                  <a:t> kg/m</a:t>
                </a:r>
                <a:r>
                  <a:rPr lang="en-GB" baseline="30000" dirty="0">
                    <a:solidFill>
                      <a:schemeClr val="tx2"/>
                    </a:solidFill>
                  </a:rPr>
                  <a:t>2</a:t>
                </a:r>
              </a:p>
            </p:txBody>
          </p:sp>
          <p:sp>
            <p:nvSpPr>
              <p:cNvPr id="153" name="Rectangle 152">
                <a:extLst>
                  <a:ext uri="{FF2B5EF4-FFF2-40B4-BE49-F238E27FC236}">
                    <a16:creationId xmlns:a16="http://schemas.microsoft.com/office/drawing/2014/main" id="{F3074046-089C-F0D9-A0D9-C2C74077C633}"/>
                  </a:ext>
                </a:extLst>
              </p:cNvPr>
              <p:cNvSpPr/>
              <p:nvPr/>
            </p:nvSpPr>
            <p:spPr>
              <a:xfrm>
                <a:off x="5031542" y="4480553"/>
                <a:ext cx="1374236" cy="400110"/>
              </a:xfrm>
              <a:prstGeom prst="rect">
                <a:avLst/>
              </a:prstGeom>
              <a:noFill/>
              <a:ln>
                <a:noFill/>
              </a:ln>
            </p:spPr>
            <p:txBody>
              <a:bodyPr wrap="square">
                <a:spAutoFit/>
              </a:bodyPr>
              <a:lstStyle/>
              <a:p>
                <a:pPr algn="ctr"/>
                <a:r>
                  <a:rPr lang="en-GB" sz="2000" b="1" dirty="0">
                    <a:solidFill>
                      <a:schemeClr val="tx2"/>
                    </a:solidFill>
                    <a:latin typeface="+mj-lt"/>
                  </a:rPr>
                  <a:t>Race</a:t>
                </a:r>
                <a:endParaRPr lang="en-GB" sz="1200" b="1" dirty="0">
                  <a:solidFill>
                    <a:schemeClr val="tx2"/>
                  </a:solidFill>
                  <a:latin typeface="+mj-lt"/>
                </a:endParaRPr>
              </a:p>
            </p:txBody>
          </p:sp>
        </p:grpSp>
        <p:sp>
          <p:nvSpPr>
            <p:cNvPr id="13" name="Content Placeholder 2">
              <a:extLst>
                <a:ext uri="{FF2B5EF4-FFF2-40B4-BE49-F238E27FC236}">
                  <a16:creationId xmlns:a16="http://schemas.microsoft.com/office/drawing/2014/main" id="{C36FA47E-C4DF-B37E-A424-5B5408F7A3F0}"/>
                </a:ext>
              </a:extLst>
            </p:cNvPr>
            <p:cNvSpPr txBox="1">
              <a:spLocks/>
            </p:cNvSpPr>
            <p:nvPr/>
          </p:nvSpPr>
          <p:spPr>
            <a:xfrm>
              <a:off x="1684623" y="3656637"/>
              <a:ext cx="8267354" cy="2077205"/>
            </a:xfrm>
            <a:prstGeom prst="roundRect">
              <a:avLst>
                <a:gd name="adj" fmla="val 15883"/>
              </a:avLst>
            </a:prstGeom>
            <a:noFill/>
            <a:ln w="38100">
              <a:solidFill>
                <a:schemeClr val="accent1"/>
              </a:solidFill>
            </a:ln>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None/>
              </a:pPr>
              <a:endParaRPr lang="en-GB" sz="1800" dirty="0"/>
            </a:p>
          </p:txBody>
        </p:sp>
      </p:grpSp>
    </p:spTree>
    <p:extLst>
      <p:ext uri="{BB962C8B-B14F-4D97-AF65-F5344CB8AC3E}">
        <p14:creationId xmlns:p14="http://schemas.microsoft.com/office/powerpoint/2010/main" val="2121177020"/>
      </p:ext>
    </p:extLst>
  </p:cSld>
  <p:clrMapOvr>
    <a:masterClrMapping/>
  </p:clrMapOvr>
</p:sld>
</file>

<file path=ppt/theme/theme1.xml><?xml version="1.0" encoding="utf-8"?>
<a:theme xmlns:a="http://schemas.openxmlformats.org/drawingml/2006/main" name="1_Office Theme">
  <a:themeElements>
    <a:clrScheme name="Besins MA Hub">
      <a:dk1>
        <a:srgbClr val="006EAB"/>
      </a:dk1>
      <a:lt1>
        <a:sysClr val="window" lastClr="FFFFFF"/>
      </a:lt1>
      <a:dk2>
        <a:srgbClr val="58595B"/>
      </a:dk2>
      <a:lt2>
        <a:srgbClr val="E7E6E6"/>
      </a:lt2>
      <a:accent1>
        <a:srgbClr val="1272AE"/>
      </a:accent1>
      <a:accent2>
        <a:srgbClr val="00A8E1"/>
      </a:accent2>
      <a:accent3>
        <a:srgbClr val="95D600"/>
      </a:accent3>
      <a:accent4>
        <a:srgbClr val="F0C846"/>
      </a:accent4>
      <a:accent5>
        <a:srgbClr val="000000"/>
      </a:accent5>
      <a:accent6>
        <a:srgbClr val="CCDCE2"/>
      </a:accent6>
      <a:hlink>
        <a:srgbClr val="006EAB"/>
      </a:hlink>
      <a:folHlink>
        <a:srgbClr val="00A8E1"/>
      </a:folHlink>
    </a:clrScheme>
    <a:fontScheme name="Custom 2">
      <a:majorFont>
        <a:latin typeface="Poppins Medium"/>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sins_tmp.potx" id="{58CFAB49-F3C1-4BE9-BA6C-4FFE0344BB85}" vid="{711EA1BB-B068-4CB0-AFBC-DEF8CF7720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C31388130E845B306F08280035E70" ma:contentTypeVersion="17" ma:contentTypeDescription="Create a new document." ma:contentTypeScope="" ma:versionID="fb09dea06bbafc9642526a5b60374bfa">
  <xsd:schema xmlns:xsd="http://www.w3.org/2001/XMLSchema" xmlns:xs="http://www.w3.org/2001/XMLSchema" xmlns:p="http://schemas.microsoft.com/office/2006/metadata/properties" xmlns:ns2="2bd39ed4-040d-4575-9ecd-51b09e17f4f6" xmlns:ns3="1ee8c843-32ad-4946-8cbf-9ab99b627ff5" targetNamespace="http://schemas.microsoft.com/office/2006/metadata/properties" ma:root="true" ma:fieldsID="a3372b022039fdd0007d14db7486ab79" ns2:_="" ns3:_="">
    <xsd:import namespace="2bd39ed4-040d-4575-9ecd-51b09e17f4f6"/>
    <xsd:import namespace="1ee8c843-32ad-4946-8cbf-9ab99b627ff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d39ed4-040d-4575-9ecd-51b09e17f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b82f0ef-9e5c-4f20-a8e5-79115d6c62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8c843-32ad-4946-8cbf-9ab99b627ff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13659d1-ce99-4d7d-99ed-4b469d8233ee}" ma:internalName="TaxCatchAll" ma:showField="CatchAllData" ma:web="1ee8c843-32ad-4946-8cbf-9ab99b627ff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ee8c843-32ad-4946-8cbf-9ab99b627ff5" xsi:nil="true"/>
    <lcf76f155ced4ddcb4097134ff3c332f xmlns="2bd39ed4-040d-4575-9ecd-51b09e17f4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332BFDE-2CB6-45D8-BA3B-ECCA835E7581}"/>
</file>

<file path=customXml/itemProps2.xml><?xml version="1.0" encoding="utf-8"?>
<ds:datastoreItem xmlns:ds="http://schemas.openxmlformats.org/officeDocument/2006/customXml" ds:itemID="{AE6A11DE-47B1-46F2-9432-0BAED5196A25}"/>
</file>

<file path=customXml/itemProps3.xml><?xml version="1.0" encoding="utf-8"?>
<ds:datastoreItem xmlns:ds="http://schemas.openxmlformats.org/officeDocument/2006/customXml" ds:itemID="{6E722B6F-81F7-4618-B7E4-3B1A0CD62F26}"/>
</file>

<file path=docProps/app.xml><?xml version="1.0" encoding="utf-8"?>
<Properties xmlns="http://schemas.openxmlformats.org/officeDocument/2006/extended-properties" xmlns:vt="http://schemas.openxmlformats.org/officeDocument/2006/docPropsVTypes">
  <TotalTime>7484</TotalTime>
  <Words>6244</Words>
  <Application>Microsoft Office PowerPoint</Application>
  <PresentationFormat>Widescreen</PresentationFormat>
  <Paragraphs>517</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Poppins Light</vt:lpstr>
      <vt:lpstr>Poppins Medium</vt:lpstr>
      <vt:lpstr>Wingdings</vt:lpstr>
      <vt:lpstr>1_Office Theme</vt:lpstr>
      <vt:lpstr>Testosterone and osteoporosis in men</vt:lpstr>
      <vt:lpstr>Introduction</vt:lpstr>
      <vt:lpstr>The burden of osteoporosis may be higher in men  than in women</vt:lpstr>
      <vt:lpstr>Process of bone remodelling</vt:lpstr>
      <vt:lpstr>The role of testosterone in bone metabolism</vt:lpstr>
      <vt:lpstr>The role of testosterone in bone metabolism</vt:lpstr>
      <vt:lpstr>The impact of testosterone deficiency  on bone metabolism in men</vt:lpstr>
      <vt:lpstr>Free testosterone is an independent predictor  of bone mineral density and fractures in elderly men</vt:lpstr>
      <vt:lpstr>T Trials Bone Trial: effect of TTh on vBMD and strength in older men with low testosterone</vt:lpstr>
      <vt:lpstr>T Trials Bone Trial: TTh significantly increased vBMD and  bone strength vs placebo in older men with low testosterone</vt:lpstr>
      <vt:lpstr>T4 Bone Trial: effect of TTh on vBMD and bone microarchitecture in men aged ≥50 years with low testosterone at risk of/with newly diagnosed T2DM </vt:lpstr>
      <vt:lpstr>PowerPoint Presentation</vt:lpstr>
      <vt:lpstr>Comparing the T Trials Bone Trial and T4 Bone Trial</vt:lpstr>
      <vt:lpstr>Testosterone Therapy in Men With Hypogonadism:  Endocrine Society 2018 Clinical Practice Guideline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Richard</dc:creator>
  <cp:lastModifiedBy>JONES Richard</cp:lastModifiedBy>
  <cp:revision>226</cp:revision>
  <dcterms:created xsi:type="dcterms:W3CDTF">2021-10-15T09:47:49Z</dcterms:created>
  <dcterms:modified xsi:type="dcterms:W3CDTF">2022-08-18T10:03:52Z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0x010100915C31388130E845B306F08280035E70</vt:lpwstr>
  </property>
</Properties>
</file>